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4"/>
  </p:sldMasterIdLst>
  <p:notesMasterIdLst>
    <p:notesMasterId r:id="rId155"/>
  </p:notesMasterIdLst>
  <p:handoutMasterIdLst>
    <p:handoutMasterId r:id="rId156"/>
  </p:handoutMasterIdLst>
  <p:sldIdLst>
    <p:sldId id="258" r:id="rId5"/>
    <p:sldId id="380" r:id="rId6"/>
    <p:sldId id="329" r:id="rId7"/>
    <p:sldId id="352" r:id="rId8"/>
    <p:sldId id="353" r:id="rId9"/>
    <p:sldId id="354" r:id="rId10"/>
    <p:sldId id="355" r:id="rId11"/>
    <p:sldId id="356" r:id="rId12"/>
    <p:sldId id="357" r:id="rId13"/>
    <p:sldId id="358" r:id="rId14"/>
    <p:sldId id="359" r:id="rId15"/>
    <p:sldId id="360" r:id="rId16"/>
    <p:sldId id="361" r:id="rId17"/>
    <p:sldId id="387" r:id="rId18"/>
    <p:sldId id="388" r:id="rId19"/>
    <p:sldId id="394" r:id="rId20"/>
    <p:sldId id="390" r:id="rId21"/>
    <p:sldId id="392" r:id="rId22"/>
    <p:sldId id="362" r:id="rId23"/>
    <p:sldId id="363" r:id="rId24"/>
    <p:sldId id="364" r:id="rId25"/>
    <p:sldId id="381" r:id="rId26"/>
    <p:sldId id="365" r:id="rId27"/>
    <p:sldId id="366" r:id="rId28"/>
    <p:sldId id="367" r:id="rId29"/>
    <p:sldId id="368" r:id="rId30"/>
    <p:sldId id="369" r:id="rId31"/>
    <p:sldId id="370" r:id="rId32"/>
    <p:sldId id="371" r:id="rId33"/>
    <p:sldId id="372" r:id="rId34"/>
    <p:sldId id="382" r:id="rId35"/>
    <p:sldId id="373" r:id="rId36"/>
    <p:sldId id="395" r:id="rId37"/>
    <p:sldId id="396" r:id="rId38"/>
    <p:sldId id="397" r:id="rId39"/>
    <p:sldId id="402" r:id="rId40"/>
    <p:sldId id="398" r:id="rId41"/>
    <p:sldId id="399" r:id="rId42"/>
    <p:sldId id="400" r:id="rId43"/>
    <p:sldId id="401" r:id="rId44"/>
    <p:sldId id="403" r:id="rId45"/>
    <p:sldId id="404" r:id="rId46"/>
    <p:sldId id="405" r:id="rId47"/>
    <p:sldId id="406" r:id="rId48"/>
    <p:sldId id="407" r:id="rId49"/>
    <p:sldId id="411" r:id="rId50"/>
    <p:sldId id="495" r:id="rId51"/>
    <p:sldId id="409" r:id="rId52"/>
    <p:sldId id="410" r:id="rId53"/>
    <p:sldId id="412" r:id="rId54"/>
    <p:sldId id="414" r:id="rId55"/>
    <p:sldId id="415" r:id="rId56"/>
    <p:sldId id="416" r:id="rId57"/>
    <p:sldId id="417" r:id="rId58"/>
    <p:sldId id="419" r:id="rId59"/>
    <p:sldId id="374" r:id="rId60"/>
    <p:sldId id="375" r:id="rId61"/>
    <p:sldId id="376" r:id="rId62"/>
    <p:sldId id="377" r:id="rId63"/>
    <p:sldId id="378" r:id="rId64"/>
    <p:sldId id="383" r:id="rId65"/>
    <p:sldId id="420" r:id="rId66"/>
    <p:sldId id="421" r:id="rId67"/>
    <p:sldId id="422" r:id="rId68"/>
    <p:sldId id="423" r:id="rId69"/>
    <p:sldId id="426" r:id="rId70"/>
    <p:sldId id="424" r:id="rId71"/>
    <p:sldId id="427" r:id="rId72"/>
    <p:sldId id="337" r:id="rId73"/>
    <p:sldId id="338" r:id="rId74"/>
    <p:sldId id="339" r:id="rId75"/>
    <p:sldId id="384" r:id="rId76"/>
    <p:sldId id="340" r:id="rId77"/>
    <p:sldId id="341" r:id="rId78"/>
    <p:sldId id="342" r:id="rId79"/>
    <p:sldId id="428" r:id="rId80"/>
    <p:sldId id="429" r:id="rId81"/>
    <p:sldId id="430" r:id="rId82"/>
    <p:sldId id="433" r:id="rId83"/>
    <p:sldId id="434" r:id="rId84"/>
    <p:sldId id="435" r:id="rId85"/>
    <p:sldId id="436" r:id="rId86"/>
    <p:sldId id="437" r:id="rId87"/>
    <p:sldId id="490" r:id="rId88"/>
    <p:sldId id="438" r:id="rId89"/>
    <p:sldId id="439" r:id="rId90"/>
    <p:sldId id="440" r:id="rId91"/>
    <p:sldId id="441" r:id="rId92"/>
    <p:sldId id="442" r:id="rId93"/>
    <p:sldId id="443" r:id="rId94"/>
    <p:sldId id="330" r:id="rId95"/>
    <p:sldId id="331" r:id="rId96"/>
    <p:sldId id="332" r:id="rId97"/>
    <p:sldId id="333" r:id="rId98"/>
    <p:sldId id="497" r:id="rId99"/>
    <p:sldId id="334" r:id="rId100"/>
    <p:sldId id="444" r:id="rId101"/>
    <p:sldId id="445" r:id="rId102"/>
    <p:sldId id="446" r:id="rId103"/>
    <p:sldId id="447" r:id="rId104"/>
    <p:sldId id="448" r:id="rId105"/>
    <p:sldId id="449" r:id="rId106"/>
    <p:sldId id="450" r:id="rId107"/>
    <p:sldId id="451" r:id="rId108"/>
    <p:sldId id="452" r:id="rId109"/>
    <p:sldId id="453" r:id="rId110"/>
    <p:sldId id="454" r:id="rId111"/>
    <p:sldId id="456" r:id="rId112"/>
    <p:sldId id="457" r:id="rId113"/>
    <p:sldId id="343" r:id="rId114"/>
    <p:sldId id="344" r:id="rId115"/>
    <p:sldId id="345" r:id="rId116"/>
    <p:sldId id="346" r:id="rId117"/>
    <p:sldId id="347" r:id="rId118"/>
    <p:sldId id="385" r:id="rId119"/>
    <p:sldId id="348" r:id="rId120"/>
    <p:sldId id="458" r:id="rId121"/>
    <p:sldId id="459" r:id="rId122"/>
    <p:sldId id="460" r:id="rId123"/>
    <p:sldId id="461" r:id="rId124"/>
    <p:sldId id="462" r:id="rId125"/>
    <p:sldId id="463" r:id="rId126"/>
    <p:sldId id="465" r:id="rId127"/>
    <p:sldId id="466" r:id="rId128"/>
    <p:sldId id="468" r:id="rId129"/>
    <p:sldId id="469" r:id="rId130"/>
    <p:sldId id="470" r:id="rId131"/>
    <p:sldId id="491" r:id="rId132"/>
    <p:sldId id="471" r:id="rId133"/>
    <p:sldId id="473" r:id="rId134"/>
    <p:sldId id="474" r:id="rId135"/>
    <p:sldId id="475" r:id="rId136"/>
    <p:sldId id="476" r:id="rId137"/>
    <p:sldId id="477" r:id="rId138"/>
    <p:sldId id="478" r:id="rId139"/>
    <p:sldId id="479" r:id="rId140"/>
    <p:sldId id="481" r:id="rId141"/>
    <p:sldId id="482" r:id="rId142"/>
    <p:sldId id="349" r:id="rId143"/>
    <p:sldId id="386" r:id="rId144"/>
    <p:sldId id="350" r:id="rId145"/>
    <p:sldId id="483" r:id="rId146"/>
    <p:sldId id="484" r:id="rId147"/>
    <p:sldId id="485" r:id="rId148"/>
    <p:sldId id="486" r:id="rId149"/>
    <p:sldId id="493" r:id="rId150"/>
    <p:sldId id="494" r:id="rId151"/>
    <p:sldId id="467" r:id="rId152"/>
    <p:sldId id="498" r:id="rId153"/>
    <p:sldId id="499" r:id="rId154"/>
  </p:sldIdLst>
  <p:sldSz cx="7559675" cy="10691813"/>
  <p:notesSz cx="10234613" cy="7104063"/>
  <p:custDataLst>
    <p:tags r:id="rId157"/>
  </p:custDataLst>
  <p:defaultTextStyle>
    <a:defPPr>
      <a:defRPr lang="en-US"/>
    </a:defPPr>
    <a:lvl1pPr marL="0" algn="l" defTabSz="497754" rtl="0" eaLnBrk="1" latinLnBrk="0" hangingPunct="1">
      <a:defRPr sz="1960" kern="1200">
        <a:solidFill>
          <a:schemeClr val="tx1"/>
        </a:solidFill>
        <a:latin typeface="+mn-lt"/>
        <a:ea typeface="+mn-ea"/>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p:defaultTextStyle>
  <p:extLst>
    <p:ext uri="{521415D9-36F7-43E2-AB2F-B90AF26B5E84}">
      <p14:sectionLst xmlns:p14="http://schemas.microsoft.com/office/powerpoint/2010/main">
        <p14:section name="表紙" id="{D3E7016F-68D5-40D8-A385-BB67E351A91F}">
          <p14:sldIdLst>
            <p14:sldId id="258"/>
          </p14:sldIdLst>
        </p14:section>
        <p14:section name="本書の構成" id="{99C9351D-8214-4AEA-9DAB-5E6179EE1D21}">
          <p14:sldIdLst>
            <p14:sldId id="380"/>
          </p14:sldIdLst>
        </p14:section>
        <p14:section name="目次" id="{944490E0-14D1-4F21-9FF4-B26A173498C2}">
          <p14:sldIdLst>
            <p14:sldId id="329"/>
            <p14:sldId id="352"/>
          </p14:sldIdLst>
        </p14:section>
        <p14:section name="1.はじめに" id="{0E3857B7-9E50-4AC1-91DE-FC1E6DDDEE22}">
          <p14:sldIdLst>
            <p14:sldId id="353"/>
            <p14:sldId id="354"/>
            <p14:sldId id="355"/>
            <p14:sldId id="356"/>
            <p14:sldId id="357"/>
            <p14:sldId id="358"/>
            <p14:sldId id="359"/>
            <p14:sldId id="360"/>
            <p14:sldId id="361"/>
          </p14:sldIdLst>
        </p14:section>
        <p14:section name="2-1.運用中の自治体" id="{95EF7D01-B528-4385-A447-31C15F09BC6A}">
          <p14:sldIdLst>
            <p14:sldId id="387"/>
            <p14:sldId id="388"/>
            <p14:sldId id="394"/>
            <p14:sldId id="390"/>
            <p14:sldId id="392"/>
            <p14:sldId id="362"/>
            <p14:sldId id="363"/>
            <p14:sldId id="364"/>
            <p14:sldId id="381"/>
            <p14:sldId id="365"/>
            <p14:sldId id="366"/>
            <p14:sldId id="367"/>
            <p14:sldId id="368"/>
            <p14:sldId id="369"/>
            <p14:sldId id="370"/>
            <p14:sldId id="371"/>
            <p14:sldId id="372"/>
            <p14:sldId id="382"/>
            <p14:sldId id="373"/>
            <p14:sldId id="395"/>
            <p14:sldId id="396"/>
            <p14:sldId id="397"/>
            <p14:sldId id="402"/>
            <p14:sldId id="398"/>
            <p14:sldId id="399"/>
            <p14:sldId id="400"/>
            <p14:sldId id="401"/>
            <p14:sldId id="403"/>
            <p14:sldId id="404"/>
            <p14:sldId id="405"/>
            <p14:sldId id="406"/>
            <p14:sldId id="407"/>
            <p14:sldId id="411"/>
            <p14:sldId id="495"/>
            <p14:sldId id="409"/>
            <p14:sldId id="410"/>
            <p14:sldId id="412"/>
            <p14:sldId id="414"/>
            <p14:sldId id="415"/>
            <p14:sldId id="416"/>
            <p14:sldId id="417"/>
            <p14:sldId id="419"/>
            <p14:sldId id="374"/>
            <p14:sldId id="375"/>
            <p14:sldId id="376"/>
            <p14:sldId id="377"/>
            <p14:sldId id="378"/>
            <p14:sldId id="383"/>
            <p14:sldId id="420"/>
            <p14:sldId id="421"/>
            <p14:sldId id="422"/>
            <p14:sldId id="423"/>
            <p14:sldId id="426"/>
            <p14:sldId id="424"/>
            <p14:sldId id="427"/>
            <p14:sldId id="337"/>
            <p14:sldId id="338"/>
            <p14:sldId id="339"/>
            <p14:sldId id="384"/>
            <p14:sldId id="340"/>
            <p14:sldId id="341"/>
            <p14:sldId id="342"/>
            <p14:sldId id="428"/>
            <p14:sldId id="429"/>
            <p14:sldId id="430"/>
            <p14:sldId id="433"/>
            <p14:sldId id="434"/>
            <p14:sldId id="435"/>
            <p14:sldId id="436"/>
            <p14:sldId id="437"/>
            <p14:sldId id="490"/>
            <p14:sldId id="438"/>
            <p14:sldId id="439"/>
            <p14:sldId id="440"/>
            <p14:sldId id="441"/>
            <p14:sldId id="442"/>
            <p14:sldId id="443"/>
          </p14:sldIdLst>
        </p14:section>
        <p14:section name="2-2.建設中の自治体" id="{E889EF1E-DED8-4702-B58D-E75F145B3DBF}">
          <p14:sldIdLst>
            <p14:sldId id="330"/>
            <p14:sldId id="331"/>
            <p14:sldId id="332"/>
            <p14:sldId id="333"/>
            <p14:sldId id="497"/>
            <p14:sldId id="334"/>
            <p14:sldId id="444"/>
            <p14:sldId id="445"/>
            <p14:sldId id="446"/>
            <p14:sldId id="447"/>
            <p14:sldId id="448"/>
            <p14:sldId id="449"/>
            <p14:sldId id="450"/>
            <p14:sldId id="451"/>
            <p14:sldId id="452"/>
            <p14:sldId id="453"/>
            <p14:sldId id="454"/>
            <p14:sldId id="456"/>
            <p14:sldId id="457"/>
          </p14:sldIdLst>
        </p14:section>
        <p14:section name="2-3.検討・計画・設計中の自治体" id="{CC7BD478-C467-4E7E-8358-1933FAFC1A72}">
          <p14:sldIdLst>
            <p14:sldId id="343"/>
            <p14:sldId id="344"/>
            <p14:sldId id="345"/>
            <p14:sldId id="346"/>
            <p14:sldId id="347"/>
            <p14:sldId id="385"/>
            <p14:sldId id="348"/>
            <p14:sldId id="458"/>
            <p14:sldId id="459"/>
            <p14:sldId id="460"/>
            <p14:sldId id="461"/>
            <p14:sldId id="462"/>
            <p14:sldId id="463"/>
            <p14:sldId id="465"/>
            <p14:sldId id="466"/>
            <p14:sldId id="468"/>
            <p14:sldId id="469"/>
            <p14:sldId id="470"/>
            <p14:sldId id="491"/>
            <p14:sldId id="471"/>
            <p14:sldId id="473"/>
            <p14:sldId id="474"/>
            <p14:sldId id="475"/>
            <p14:sldId id="476"/>
            <p14:sldId id="477"/>
            <p14:sldId id="478"/>
            <p14:sldId id="479"/>
            <p14:sldId id="481"/>
            <p14:sldId id="482"/>
          </p14:sldIdLst>
        </p14:section>
        <p14:section name="2-4.民間事例" id="{D198ECB3-06FD-45A1-BF2E-F37B22A9ADC3}">
          <p14:sldIdLst>
            <p14:sldId id="349"/>
            <p14:sldId id="386"/>
            <p14:sldId id="350"/>
            <p14:sldId id="483"/>
            <p14:sldId id="484"/>
            <p14:sldId id="485"/>
            <p14:sldId id="486"/>
          </p14:sldIdLst>
        </p14:section>
        <p14:section name="用語集" id="{F342BD63-B647-4A8B-A6BB-A0D0F046C517}">
          <p14:sldIdLst>
            <p14:sldId id="493"/>
            <p14:sldId id="494"/>
            <p14:sldId id="467"/>
          </p14:sldIdLst>
        </p14:section>
        <p14:section name="謝辞" id="{EDFF0E71-2C31-4DCD-B1E9-2D4C1FB1BCEA}">
          <p14:sldIdLst>
            <p14:sldId id="498"/>
          </p14:sldIdLst>
        </p14:section>
        <p14:section name="裏表紙" id="{47E32236-3F02-42EE-8C0F-0D67AAC969C3}">
          <p14:sldIdLst>
            <p14:sldId id="4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668A"/>
    <a:srgbClr val="EB505E"/>
    <a:srgbClr val="EE707C"/>
    <a:srgbClr val="31926F"/>
    <a:srgbClr val="CDD6D5"/>
    <a:srgbClr val="E73142"/>
    <a:srgbClr val="FFFF00"/>
    <a:srgbClr val="ED695F"/>
    <a:srgbClr val="E8F09A"/>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8" autoAdjust="0"/>
    <p:restoredTop sz="96353" autoAdjust="0"/>
  </p:normalViewPr>
  <p:slideViewPr>
    <p:cSldViewPr snapToGrid="0">
      <p:cViewPr varScale="1">
        <p:scale>
          <a:sx n="74" d="100"/>
          <a:sy n="74" d="100"/>
        </p:scale>
        <p:origin x="3108" y="60"/>
      </p:cViewPr>
      <p:guideLst/>
    </p:cSldViewPr>
  </p:slideViewPr>
  <p:notesTextViewPr>
    <p:cViewPr>
      <p:scale>
        <a:sx n="1" d="1"/>
        <a:sy n="1" d="1"/>
      </p:scale>
      <p:origin x="0" y="0"/>
    </p:cViewPr>
  </p:notesTextViewPr>
  <p:sorterViewPr>
    <p:cViewPr>
      <p:scale>
        <a:sx n="100" d="100"/>
        <a:sy n="100" d="100"/>
      </p:scale>
      <p:origin x="0" y="-11004"/>
    </p:cViewPr>
  </p:sorterViewPr>
  <p:notesViewPr>
    <p:cSldViewPr snapToGrid="0">
      <p:cViewPr varScale="1">
        <p:scale>
          <a:sx n="112" d="100"/>
          <a:sy n="112" d="100"/>
        </p:scale>
        <p:origin x="2142"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ags" Target="tags/tag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39C5D0DC-9362-7ADC-E0E0-A91870028C82}"/>
              </a:ext>
            </a:extLst>
          </p:cNvPr>
          <p:cNvSpPr>
            <a:spLocks noGrp="1"/>
          </p:cNvSpPr>
          <p:nvPr>
            <p:ph type="hdr" sz="quarter"/>
          </p:nvPr>
        </p:nvSpPr>
        <p:spPr>
          <a:xfrm>
            <a:off x="2" y="1"/>
            <a:ext cx="4434680" cy="356281"/>
          </a:xfrm>
          <a:prstGeom prst="rect">
            <a:avLst/>
          </a:prstGeom>
        </p:spPr>
        <p:txBody>
          <a:bodyPr vert="horz" lIns="94668" tIns="47334" rIns="94668" bIns="47334"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937343FE-DF6F-9A6E-A61E-B35C36F341B7}"/>
              </a:ext>
            </a:extLst>
          </p:cNvPr>
          <p:cNvSpPr>
            <a:spLocks noGrp="1"/>
          </p:cNvSpPr>
          <p:nvPr>
            <p:ph type="dt" sz="quarter" idx="1"/>
          </p:nvPr>
        </p:nvSpPr>
        <p:spPr>
          <a:xfrm>
            <a:off x="5797548" y="1"/>
            <a:ext cx="4434680" cy="356281"/>
          </a:xfrm>
          <a:prstGeom prst="rect">
            <a:avLst/>
          </a:prstGeom>
        </p:spPr>
        <p:txBody>
          <a:bodyPr vert="horz" lIns="94668" tIns="47334" rIns="94668" bIns="47334" rtlCol="0"/>
          <a:lstStyle>
            <a:lvl1pPr algn="r">
              <a:defRPr sz="1200"/>
            </a:lvl1pPr>
          </a:lstStyle>
          <a:p>
            <a:fld id="{5A658CA4-1F19-4C15-AC3E-B492259D1A31}" type="datetimeFigureOut">
              <a:rPr kumimoji="1" lang="ja-JP" altLang="en-US" smtClean="0"/>
              <a:t>2024/3/14</a:t>
            </a:fld>
            <a:endParaRPr kumimoji="1" lang="ja-JP" altLang="en-US"/>
          </a:p>
        </p:txBody>
      </p:sp>
      <p:sp>
        <p:nvSpPr>
          <p:cNvPr id="4" name="フッター プレースホルダー 3">
            <a:extLst>
              <a:ext uri="{FF2B5EF4-FFF2-40B4-BE49-F238E27FC236}">
                <a16:creationId xmlns:a16="http://schemas.microsoft.com/office/drawing/2014/main" id="{1886EF5D-D169-07C3-661D-3562C88523E0}"/>
              </a:ext>
            </a:extLst>
          </p:cNvPr>
          <p:cNvSpPr>
            <a:spLocks noGrp="1"/>
          </p:cNvSpPr>
          <p:nvPr>
            <p:ph type="ftr" sz="quarter" idx="2"/>
          </p:nvPr>
        </p:nvSpPr>
        <p:spPr>
          <a:xfrm>
            <a:off x="2" y="6747782"/>
            <a:ext cx="4434680" cy="356281"/>
          </a:xfrm>
          <a:prstGeom prst="rect">
            <a:avLst/>
          </a:prstGeom>
        </p:spPr>
        <p:txBody>
          <a:bodyPr vert="horz" lIns="94668" tIns="47334" rIns="94668" bIns="47334"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517FD6A0-1FA7-A92E-DCDC-3FE2EEEBC1C1}"/>
              </a:ext>
            </a:extLst>
          </p:cNvPr>
          <p:cNvSpPr>
            <a:spLocks noGrp="1"/>
          </p:cNvSpPr>
          <p:nvPr>
            <p:ph type="sldNum" sz="quarter" idx="3"/>
          </p:nvPr>
        </p:nvSpPr>
        <p:spPr>
          <a:xfrm>
            <a:off x="5797548" y="6747782"/>
            <a:ext cx="4434680" cy="356281"/>
          </a:xfrm>
          <a:prstGeom prst="rect">
            <a:avLst/>
          </a:prstGeom>
        </p:spPr>
        <p:txBody>
          <a:bodyPr vert="horz" lIns="94668" tIns="47334" rIns="94668" bIns="47334" rtlCol="0" anchor="b"/>
          <a:lstStyle>
            <a:lvl1pPr algn="r">
              <a:defRPr sz="1200"/>
            </a:lvl1pPr>
          </a:lstStyle>
          <a:p>
            <a:fld id="{E2037008-52B0-4221-B70E-52C880940FC2}" type="slidenum">
              <a:rPr kumimoji="1" lang="ja-JP" altLang="en-US" smtClean="0"/>
              <a:t>‹#›</a:t>
            </a:fld>
            <a:endParaRPr kumimoji="1" lang="ja-JP" altLang="en-US"/>
          </a:p>
        </p:txBody>
      </p:sp>
    </p:spTree>
    <p:extLst>
      <p:ext uri="{BB962C8B-B14F-4D97-AF65-F5344CB8AC3E}">
        <p14:creationId xmlns:p14="http://schemas.microsoft.com/office/powerpoint/2010/main" val="2331411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435000" cy="356437"/>
          </a:xfrm>
          <a:prstGeom prst="rect">
            <a:avLst/>
          </a:prstGeom>
        </p:spPr>
        <p:txBody>
          <a:bodyPr vert="horz" lIns="94668" tIns="47334" rIns="94668" bIns="47334" rtlCol="0"/>
          <a:lstStyle>
            <a:lvl1pPr algn="l">
              <a:defRPr sz="1200"/>
            </a:lvl1pPr>
          </a:lstStyle>
          <a:p>
            <a:endParaRPr kumimoji="1" lang="ja-JP" altLang="en-US"/>
          </a:p>
        </p:txBody>
      </p:sp>
      <p:sp>
        <p:nvSpPr>
          <p:cNvPr id="3" name="日付プレースホルダー 2"/>
          <p:cNvSpPr>
            <a:spLocks noGrp="1"/>
          </p:cNvSpPr>
          <p:nvPr>
            <p:ph type="dt" idx="1"/>
          </p:nvPr>
        </p:nvSpPr>
        <p:spPr>
          <a:xfrm>
            <a:off x="5797246" y="0"/>
            <a:ext cx="4435000" cy="356437"/>
          </a:xfrm>
          <a:prstGeom prst="rect">
            <a:avLst/>
          </a:prstGeom>
        </p:spPr>
        <p:txBody>
          <a:bodyPr vert="horz" lIns="94668" tIns="47334" rIns="94668" bIns="47334" rtlCol="0"/>
          <a:lstStyle>
            <a:lvl1pPr algn="r">
              <a:defRPr sz="1200"/>
            </a:lvl1pPr>
          </a:lstStyle>
          <a:p>
            <a:fld id="{6D9B14E4-5677-475E-BCD0-6842CE6C3287}" type="datetimeFigureOut">
              <a:rPr kumimoji="1" lang="ja-JP" altLang="en-US" smtClean="0"/>
              <a:t>2024/3/14</a:t>
            </a:fld>
            <a:endParaRPr kumimoji="1" lang="ja-JP" altLang="en-US"/>
          </a:p>
        </p:txBody>
      </p:sp>
      <p:sp>
        <p:nvSpPr>
          <p:cNvPr id="4" name="スライド イメージ プレースホルダー 3"/>
          <p:cNvSpPr>
            <a:spLocks noGrp="1" noRot="1" noChangeAspect="1"/>
          </p:cNvSpPr>
          <p:nvPr>
            <p:ph type="sldImg" idx="2"/>
          </p:nvPr>
        </p:nvSpPr>
        <p:spPr>
          <a:xfrm>
            <a:off x="4270375" y="887413"/>
            <a:ext cx="1693863" cy="2397125"/>
          </a:xfrm>
          <a:prstGeom prst="rect">
            <a:avLst/>
          </a:prstGeom>
          <a:noFill/>
          <a:ln w="12700">
            <a:solidFill>
              <a:prstClr val="black"/>
            </a:solidFill>
          </a:ln>
        </p:spPr>
        <p:txBody>
          <a:bodyPr vert="horz" lIns="94668" tIns="47334" rIns="94668" bIns="47334" rtlCol="0" anchor="ctr"/>
          <a:lstStyle/>
          <a:p>
            <a:endParaRPr lang="ja-JP" altLang="en-US"/>
          </a:p>
        </p:txBody>
      </p:sp>
      <p:sp>
        <p:nvSpPr>
          <p:cNvPr id="5" name="ノート プレースホルダー 4"/>
          <p:cNvSpPr>
            <a:spLocks noGrp="1"/>
          </p:cNvSpPr>
          <p:nvPr>
            <p:ph type="body" sz="quarter" idx="3"/>
          </p:nvPr>
        </p:nvSpPr>
        <p:spPr>
          <a:xfrm>
            <a:off x="1023462" y="3418831"/>
            <a:ext cx="8187690" cy="2797225"/>
          </a:xfrm>
          <a:prstGeom prst="rect">
            <a:avLst/>
          </a:prstGeom>
        </p:spPr>
        <p:txBody>
          <a:bodyPr vert="horz" lIns="94668" tIns="47334" rIns="94668" bIns="4733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747628"/>
            <a:ext cx="4435000" cy="356436"/>
          </a:xfrm>
          <a:prstGeom prst="rect">
            <a:avLst/>
          </a:prstGeom>
        </p:spPr>
        <p:txBody>
          <a:bodyPr vert="horz" lIns="94668" tIns="47334" rIns="94668" bIns="4733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797246" y="6747628"/>
            <a:ext cx="4435000" cy="356436"/>
          </a:xfrm>
          <a:prstGeom prst="rect">
            <a:avLst/>
          </a:prstGeom>
        </p:spPr>
        <p:txBody>
          <a:bodyPr vert="horz" lIns="94668" tIns="47334" rIns="94668" bIns="47334" rtlCol="0" anchor="b"/>
          <a:lstStyle>
            <a:lvl1pPr algn="r">
              <a:defRPr sz="1200"/>
            </a:lvl1pPr>
          </a:lstStyle>
          <a:p>
            <a:fld id="{308CADEC-97E5-47FE-83A4-634D47476FFC}" type="slidenum">
              <a:rPr kumimoji="1" lang="ja-JP" altLang="en-US" smtClean="0"/>
              <a:t>‹#›</a:t>
            </a:fld>
            <a:endParaRPr kumimoji="1" lang="ja-JP" altLang="en-US"/>
          </a:p>
        </p:txBody>
      </p:sp>
    </p:spTree>
    <p:extLst>
      <p:ext uri="{BB962C8B-B14F-4D97-AF65-F5344CB8AC3E}">
        <p14:creationId xmlns:p14="http://schemas.microsoft.com/office/powerpoint/2010/main" val="1539063588"/>
      </p:ext>
    </p:extLst>
  </p:cSld>
  <p:clrMap bg1="lt1" tx1="dk1" bg2="lt2" tx2="dk2" accent1="accent1" accent2="accent2" accent3="accent3" accent4="accent4" accent5="accent5" accent6="accent6" hlink="hlink" folHlink="folHlink"/>
  <p:notesStyle>
    <a:lvl1pPr marL="0" algn="l" defTabSz="995507" rtl="0" eaLnBrk="1" latinLnBrk="0" hangingPunct="1">
      <a:defRPr kumimoji="1" sz="1306" kern="1200">
        <a:solidFill>
          <a:schemeClr val="tx1"/>
        </a:solidFill>
        <a:latin typeface="+mn-lt"/>
        <a:ea typeface="+mn-ea"/>
        <a:cs typeface="+mn-cs"/>
      </a:defRPr>
    </a:lvl1pPr>
    <a:lvl2pPr marL="497754" algn="l" defTabSz="995507" rtl="0" eaLnBrk="1" latinLnBrk="0" hangingPunct="1">
      <a:defRPr kumimoji="1" sz="1306" kern="1200">
        <a:solidFill>
          <a:schemeClr val="tx1"/>
        </a:solidFill>
        <a:latin typeface="+mn-lt"/>
        <a:ea typeface="+mn-ea"/>
        <a:cs typeface="+mn-cs"/>
      </a:defRPr>
    </a:lvl2pPr>
    <a:lvl3pPr marL="995507" algn="l" defTabSz="995507" rtl="0" eaLnBrk="1" latinLnBrk="0" hangingPunct="1">
      <a:defRPr kumimoji="1" sz="1306" kern="1200">
        <a:solidFill>
          <a:schemeClr val="tx1"/>
        </a:solidFill>
        <a:latin typeface="+mn-lt"/>
        <a:ea typeface="+mn-ea"/>
        <a:cs typeface="+mn-cs"/>
      </a:defRPr>
    </a:lvl3pPr>
    <a:lvl4pPr marL="1493261" algn="l" defTabSz="995507" rtl="0" eaLnBrk="1" latinLnBrk="0" hangingPunct="1">
      <a:defRPr kumimoji="1" sz="1306" kern="1200">
        <a:solidFill>
          <a:schemeClr val="tx1"/>
        </a:solidFill>
        <a:latin typeface="+mn-lt"/>
        <a:ea typeface="+mn-ea"/>
        <a:cs typeface="+mn-cs"/>
      </a:defRPr>
    </a:lvl4pPr>
    <a:lvl5pPr marL="1991015" algn="l" defTabSz="995507" rtl="0" eaLnBrk="1" latinLnBrk="0" hangingPunct="1">
      <a:defRPr kumimoji="1" sz="1306"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08CADEC-97E5-47FE-83A4-634D47476FFC}" type="slidenum">
              <a:rPr kumimoji="1" lang="ja-JP" altLang="en-US" smtClean="0"/>
              <a:t>8</a:t>
            </a:fld>
            <a:endParaRPr kumimoji="1" lang="ja-JP" altLang="en-US"/>
          </a:p>
        </p:txBody>
      </p:sp>
    </p:spTree>
    <p:extLst>
      <p:ext uri="{BB962C8B-B14F-4D97-AF65-F5344CB8AC3E}">
        <p14:creationId xmlns:p14="http://schemas.microsoft.com/office/powerpoint/2010/main" val="139221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08CADEC-97E5-47FE-83A4-634D47476FFC}" type="slidenum">
              <a:rPr kumimoji="1" lang="ja-JP" altLang="en-US" smtClean="0"/>
              <a:t>13</a:t>
            </a:fld>
            <a:endParaRPr kumimoji="1" lang="ja-JP" altLang="en-US"/>
          </a:p>
        </p:txBody>
      </p:sp>
    </p:spTree>
    <p:extLst>
      <p:ext uri="{BB962C8B-B14F-4D97-AF65-F5344CB8AC3E}">
        <p14:creationId xmlns:p14="http://schemas.microsoft.com/office/powerpoint/2010/main" val="4093734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CC3A353-2616-9680-AE27-AAD097AB2D13}"/>
              </a:ext>
            </a:extLst>
          </p:cNvPr>
          <p:cNvGraphicFramePr>
            <a:graphicFrameLocks noChangeAspect="1"/>
          </p:cNvGraphicFramePr>
          <p:nvPr userDrawn="1">
            <p:custDataLst>
              <p:tags r:id="rId2"/>
            </p:custDataLst>
            <p:extLst>
              <p:ext uri="{D42A27DB-BD31-4B8C-83A1-F6EECF244321}">
                <p14:modId xmlns:p14="http://schemas.microsoft.com/office/powerpoint/2010/main" val="811230533"/>
              </p:ext>
            </p:extLst>
          </p:nvPr>
        </p:nvGraphicFramePr>
        <p:xfrm>
          <a:off x="1751" y="1714"/>
          <a:ext cx="1750" cy="1714"/>
        </p:xfrm>
        <a:graphic>
          <a:graphicData uri="http://schemas.openxmlformats.org/presentationml/2006/ole">
            <mc:AlternateContent xmlns:mc="http://schemas.openxmlformats.org/markup-compatibility/2006">
              <mc:Choice xmlns:v="urn:schemas-microsoft-com:vml" Requires="v">
                <p:oleObj spid="_x0000_s2078" name="think-cell スライド" r:id="rId4" imgW="425" imgH="424" progId="TCLayout.ActiveDocument.1">
                  <p:embed/>
                </p:oleObj>
              </mc:Choice>
              <mc:Fallback>
                <p:oleObj name="think-cell スライド" r:id="rId4" imgW="425" imgH="424" progId="TCLayout.ActiveDocument.1">
                  <p:embed/>
                  <p:pic>
                    <p:nvPicPr>
                      <p:cNvPr id="8" name="think-cell data - do not delete" hidden="1">
                        <a:extLst>
                          <a:ext uri="{FF2B5EF4-FFF2-40B4-BE49-F238E27FC236}">
                            <a16:creationId xmlns:a16="http://schemas.microsoft.com/office/drawing/2014/main" id="{9CC3A353-2616-9680-AE27-AAD097AB2D13}"/>
                          </a:ext>
                        </a:extLst>
                      </p:cNvPr>
                      <p:cNvPicPr/>
                      <p:nvPr/>
                    </p:nvPicPr>
                    <p:blipFill>
                      <a:blip r:embed="rId5"/>
                      <a:stretch>
                        <a:fillRect/>
                      </a:stretch>
                    </p:blipFill>
                    <p:spPr>
                      <a:xfrm>
                        <a:off x="1751" y="1714"/>
                        <a:ext cx="1750" cy="1714"/>
                      </a:xfrm>
                      <a:prstGeom prst="rect">
                        <a:avLst/>
                      </a:prstGeom>
                    </p:spPr>
                  </p:pic>
                </p:oleObj>
              </mc:Fallback>
            </mc:AlternateContent>
          </a:graphicData>
        </a:graphic>
      </p:graphicFrame>
      <p:sp>
        <p:nvSpPr>
          <p:cNvPr id="2" name="Title 1"/>
          <p:cNvSpPr>
            <a:spLocks noGrp="1"/>
          </p:cNvSpPr>
          <p:nvPr>
            <p:ph type="ctrTitle" hasCustomPrompt="1"/>
          </p:nvPr>
        </p:nvSpPr>
        <p:spPr>
          <a:xfrm>
            <a:off x="1432856" y="4883666"/>
            <a:ext cx="4693963" cy="886397"/>
          </a:xfrm>
          <a:prstGeom prst="rect">
            <a:avLst/>
          </a:prstGeom>
        </p:spPr>
        <p:txBody>
          <a:bodyPr vert="horz" lIns="0" tIns="0" rIns="0" bIns="0" anchor="ctr" anchorCtr="0">
            <a:spAutoFit/>
          </a:bodyPr>
          <a:lstStyle>
            <a:lvl1pPr algn="ctr" fontAlgn="ctr">
              <a:lnSpc>
                <a:spcPct val="120000"/>
              </a:lnSpc>
              <a:spcBef>
                <a:spcPts val="0"/>
              </a:spcBef>
              <a:defRPr sz="4800" b="1">
                <a:solidFill>
                  <a:srgbClr val="31926F"/>
                </a:solidFill>
                <a:latin typeface="BIZ UDPゴシック" panose="020B0400000000000000" pitchFamily="50" charset="-128"/>
                <a:ea typeface="BIZ UDPゴシック" panose="020B0400000000000000" pitchFamily="50" charset="-128"/>
              </a:defRPr>
            </a:lvl1pPr>
          </a:lstStyle>
          <a:p>
            <a:r>
              <a:rPr lang="ja-JP" altLang="en-US" dirty="0"/>
              <a:t>タイトル</a:t>
            </a:r>
            <a:endParaRPr lang="en-US" dirty="0"/>
          </a:p>
        </p:txBody>
      </p:sp>
      <p:sp>
        <p:nvSpPr>
          <p:cNvPr id="3" name="Subtitle 2"/>
          <p:cNvSpPr>
            <a:spLocks noGrp="1"/>
          </p:cNvSpPr>
          <p:nvPr>
            <p:ph type="subTitle" idx="1" hasCustomPrompt="1"/>
          </p:nvPr>
        </p:nvSpPr>
        <p:spPr>
          <a:xfrm>
            <a:off x="1432855" y="2521961"/>
            <a:ext cx="4693962" cy="443198"/>
          </a:xfrm>
          <a:prstGeom prst="rect">
            <a:avLst/>
          </a:prstGeom>
        </p:spPr>
        <p:txBody>
          <a:bodyPr lIns="0" tIns="0" rIns="0" bIns="0" anchor="ctr" anchorCtr="0">
            <a:spAutoFit/>
          </a:bodyPr>
          <a:lstStyle>
            <a:lvl1pPr marL="0" indent="0" algn="ctr" fontAlgn="ctr">
              <a:lnSpc>
                <a:spcPct val="120000"/>
              </a:lnSpc>
              <a:spcBef>
                <a:spcPts val="0"/>
              </a:spcBef>
              <a:buNone/>
              <a:defRPr sz="2400">
                <a:solidFill>
                  <a:srgbClr val="31926F"/>
                </a:solidFill>
                <a:latin typeface="BIZ UDPゴシック" panose="020B0400000000000000" pitchFamily="50" charset="-128"/>
                <a:ea typeface="BIZ UDPゴシック" panose="020B0400000000000000" pitchFamily="50" charset="-128"/>
              </a:defRPr>
            </a:lvl1pPr>
            <a:lvl2pPr marL="712748" indent="0" algn="ctr">
              <a:buNone/>
              <a:defRPr sz="3118"/>
            </a:lvl2pPr>
            <a:lvl3pPr marL="1425495" indent="0" algn="ctr">
              <a:buNone/>
              <a:defRPr sz="2806"/>
            </a:lvl3pPr>
            <a:lvl4pPr marL="2138243" indent="0" algn="ctr">
              <a:buNone/>
              <a:defRPr sz="2494"/>
            </a:lvl4pPr>
            <a:lvl5pPr marL="2850991" indent="0" algn="ctr">
              <a:buNone/>
              <a:defRPr sz="2494"/>
            </a:lvl5pPr>
            <a:lvl6pPr marL="3563739" indent="0" algn="ctr">
              <a:buNone/>
              <a:defRPr sz="2494"/>
            </a:lvl6pPr>
            <a:lvl7pPr marL="4276487" indent="0" algn="ctr">
              <a:buNone/>
              <a:defRPr sz="2494"/>
            </a:lvl7pPr>
            <a:lvl8pPr marL="4989235" indent="0" algn="ctr">
              <a:buNone/>
              <a:defRPr sz="2494"/>
            </a:lvl8pPr>
            <a:lvl9pPr marL="5701982" indent="0" algn="ctr">
              <a:buNone/>
              <a:defRPr sz="2494"/>
            </a:lvl9pPr>
          </a:lstStyle>
          <a:p>
            <a:r>
              <a:rPr lang="ja-JP" altLang="en-US" dirty="0"/>
              <a:t>サブタイトル</a:t>
            </a:r>
            <a:endParaRPr lang="en-US" dirty="0"/>
          </a:p>
        </p:txBody>
      </p:sp>
      <p:sp>
        <p:nvSpPr>
          <p:cNvPr id="13" name="テキスト プレースホルダー 12">
            <a:extLst>
              <a:ext uri="{FF2B5EF4-FFF2-40B4-BE49-F238E27FC236}">
                <a16:creationId xmlns:a16="http://schemas.microsoft.com/office/drawing/2014/main" id="{058EE980-FD18-CF6A-7E93-1C4F6D70CDF9}"/>
              </a:ext>
            </a:extLst>
          </p:cNvPr>
          <p:cNvSpPr>
            <a:spLocks noGrp="1"/>
          </p:cNvSpPr>
          <p:nvPr>
            <p:ph type="body" sz="quarter" idx="13" hasCustomPrompt="1"/>
          </p:nvPr>
        </p:nvSpPr>
        <p:spPr>
          <a:xfrm>
            <a:off x="1432855" y="7888731"/>
            <a:ext cx="4693962" cy="295466"/>
          </a:xfrm>
          <a:prstGeom prst="rect">
            <a:avLst/>
          </a:prstGeom>
        </p:spPr>
        <p:txBody>
          <a:bodyPr lIns="0" tIns="0" rIns="0" bIns="0" anchor="ctr" anchorCtr="0">
            <a:spAutoFit/>
          </a:bodyPr>
          <a:lstStyle>
            <a:lvl1pPr marL="0" indent="0" algn="ctr" fontAlgn="ctr">
              <a:lnSpc>
                <a:spcPct val="120000"/>
              </a:lnSpc>
              <a:spcBef>
                <a:spcPts val="0"/>
              </a:spcBef>
              <a:buNone/>
              <a:defRPr sz="1600">
                <a:latin typeface="BIZ UDPゴシック" panose="020B0400000000000000" pitchFamily="50" charset="-128"/>
                <a:ea typeface="BIZ UDPゴシック" panose="020B0400000000000000" pitchFamily="50" charset="-128"/>
              </a:defRPr>
            </a:lvl1pPr>
          </a:lstStyle>
          <a:p>
            <a:pPr lvl="0"/>
            <a:r>
              <a:rPr kumimoji="1" lang="ja-JP" altLang="en-US" dirty="0"/>
              <a:t>版／年／・・・</a:t>
            </a:r>
          </a:p>
        </p:txBody>
      </p:sp>
    </p:spTree>
    <p:extLst>
      <p:ext uri="{BB962C8B-B14F-4D97-AF65-F5344CB8AC3E}">
        <p14:creationId xmlns:p14="http://schemas.microsoft.com/office/powerpoint/2010/main" val="390659177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ツメ無し">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AAD453F7-A15F-B4D7-90B1-597CC7F090E9}"/>
              </a:ext>
            </a:extLst>
          </p:cNvPr>
          <p:cNvGraphicFramePr>
            <a:graphicFrameLocks noChangeAspect="1"/>
          </p:cNvGraphicFramePr>
          <p:nvPr userDrawn="1">
            <p:custDataLst>
              <p:tags r:id="rId2"/>
            </p:custDataLst>
            <p:extLst>
              <p:ext uri="{D42A27DB-BD31-4B8C-83A1-F6EECF244321}">
                <p14:modId xmlns:p14="http://schemas.microsoft.com/office/powerpoint/2010/main" val="1591444657"/>
              </p:ext>
            </p:extLst>
          </p:nvPr>
        </p:nvGraphicFramePr>
        <p:xfrm>
          <a:off x="1751" y="1714"/>
          <a:ext cx="1750" cy="1714"/>
        </p:xfrm>
        <a:graphic>
          <a:graphicData uri="http://schemas.openxmlformats.org/presentationml/2006/ole">
            <mc:AlternateContent xmlns:mc="http://schemas.openxmlformats.org/markup-compatibility/2006">
              <mc:Choice xmlns:v="urn:schemas-microsoft-com:vml" Requires="v">
                <p:oleObj spid="_x0000_s11294" name="think-cell スライド" r:id="rId4" imgW="425" imgH="424" progId="TCLayout.ActiveDocument.1">
                  <p:embed/>
                </p:oleObj>
              </mc:Choice>
              <mc:Fallback>
                <p:oleObj name="think-cell スライド" r:id="rId4" imgW="425" imgH="424" progId="TCLayout.ActiveDocument.1">
                  <p:embed/>
                  <p:pic>
                    <p:nvPicPr>
                      <p:cNvPr id="12" name="think-cell data - do not delete" hidden="1">
                        <a:extLst>
                          <a:ext uri="{FF2B5EF4-FFF2-40B4-BE49-F238E27FC236}">
                            <a16:creationId xmlns:a16="http://schemas.microsoft.com/office/drawing/2014/main" id="{AAD453F7-A15F-B4D7-90B1-597CC7F090E9}"/>
                          </a:ext>
                        </a:extLst>
                      </p:cNvPr>
                      <p:cNvPicPr/>
                      <p:nvPr/>
                    </p:nvPicPr>
                    <p:blipFill>
                      <a:blip r:embed="rId5"/>
                      <a:stretch>
                        <a:fillRect/>
                      </a:stretch>
                    </p:blipFill>
                    <p:spPr>
                      <a:xfrm>
                        <a:off x="1751" y="1714"/>
                        <a:ext cx="1750" cy="1714"/>
                      </a:xfrm>
                      <a:prstGeom prst="rect">
                        <a:avLst/>
                      </a:prstGeom>
                    </p:spPr>
                  </p:pic>
                </p:oleObj>
              </mc:Fallback>
            </mc:AlternateContent>
          </a:graphicData>
        </a:graphic>
      </p:graphicFrame>
      <p:sp>
        <p:nvSpPr>
          <p:cNvPr id="2" name="Title 1"/>
          <p:cNvSpPr>
            <a:spLocks noGrp="1"/>
          </p:cNvSpPr>
          <p:nvPr>
            <p:ph type="title" hasCustomPrompt="1"/>
          </p:nvPr>
        </p:nvSpPr>
        <p:spPr>
          <a:xfrm>
            <a:off x="519729" y="320440"/>
            <a:ext cx="6552000" cy="249299"/>
          </a:xfrm>
          <a:prstGeom prst="rect">
            <a:avLst/>
          </a:prstGeom>
        </p:spPr>
        <p:txBody>
          <a:bodyPr vert="horz" lIns="0" tIns="0" rIns="0" bIns="0">
            <a:spAutoFit/>
          </a:bodyPr>
          <a:lstStyle>
            <a:lvl1pPr>
              <a:defRPr sz="1800" b="1" spc="300">
                <a:solidFill>
                  <a:srgbClr val="31926F"/>
                </a:solidFill>
                <a:latin typeface="BIZ UDPゴシック" panose="020B0400000000000000" pitchFamily="50" charset="-128"/>
                <a:ea typeface="BIZ UDPゴシック" panose="020B0400000000000000" pitchFamily="50" charset="-128"/>
              </a:defRPr>
            </a:lvl1pPr>
          </a:lstStyle>
          <a:p>
            <a:r>
              <a:rPr lang="ja-JP" altLang="en-US" dirty="0"/>
              <a:t>タイトル</a:t>
            </a:r>
            <a:endParaRPr lang="en-US" dirty="0"/>
          </a:p>
        </p:txBody>
      </p:sp>
      <p:sp>
        <p:nvSpPr>
          <p:cNvPr id="6" name="Slide Number Placeholder 5"/>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a:t>
            </a:fld>
            <a:endParaRPr kumimoji="1" lang="ja-JP" altLang="en-US" dirty="0"/>
          </a:p>
        </p:txBody>
      </p:sp>
      <p:cxnSp>
        <p:nvCxnSpPr>
          <p:cNvPr id="10" name="直線コネクタ 9">
            <a:extLst>
              <a:ext uri="{FF2B5EF4-FFF2-40B4-BE49-F238E27FC236}">
                <a16:creationId xmlns:a16="http://schemas.microsoft.com/office/drawing/2014/main" id="{98CC7199-FB28-B3D5-8C87-8DB5C9AD18F5}"/>
              </a:ext>
            </a:extLst>
          </p:cNvPr>
          <p:cNvCxnSpPr>
            <a:cxnSpLocks/>
          </p:cNvCxnSpPr>
          <p:nvPr userDrawn="1"/>
        </p:nvCxnSpPr>
        <p:spPr>
          <a:xfrm>
            <a:off x="503837" y="658902"/>
            <a:ext cx="6552000" cy="0"/>
          </a:xfrm>
          <a:prstGeom prst="line">
            <a:avLst/>
          </a:prstGeom>
          <a:ln w="19050">
            <a:solidFill>
              <a:srgbClr val="199332"/>
            </a:solidFill>
          </a:ln>
        </p:spPr>
        <p:style>
          <a:lnRef idx="1">
            <a:schemeClr val="accent1"/>
          </a:lnRef>
          <a:fillRef idx="0">
            <a:schemeClr val="accent1"/>
          </a:fillRef>
          <a:effectRef idx="0">
            <a:schemeClr val="accent1"/>
          </a:effectRef>
          <a:fontRef idx="minor">
            <a:schemeClr val="tx1"/>
          </a:fontRef>
        </p:style>
      </p:cxnSp>
      <p:sp>
        <p:nvSpPr>
          <p:cNvPr id="19" name="テキスト プレースホルダー 18">
            <a:extLst>
              <a:ext uri="{FF2B5EF4-FFF2-40B4-BE49-F238E27FC236}">
                <a16:creationId xmlns:a16="http://schemas.microsoft.com/office/drawing/2014/main" id="{C1E119B7-FED3-42AF-890C-8E8EACA65E64}"/>
              </a:ext>
            </a:extLst>
          </p:cNvPr>
          <p:cNvSpPr>
            <a:spLocks noGrp="1"/>
          </p:cNvSpPr>
          <p:nvPr>
            <p:ph type="body" sz="quarter" idx="13" hasCustomPrompt="1"/>
          </p:nvPr>
        </p:nvSpPr>
        <p:spPr>
          <a:xfrm>
            <a:off x="504000" y="830717"/>
            <a:ext cx="6552000" cy="276999"/>
          </a:xfrm>
          <a:prstGeom prst="rect">
            <a:avLst/>
          </a:prstGeom>
        </p:spPr>
        <p:txBody>
          <a:bodyPr lIns="0" tIns="0" rIns="0" bIns="0" anchor="t" anchorCtr="0">
            <a:spAutoFit/>
          </a:bodyPr>
          <a:lstStyle>
            <a:lvl1pPr marL="0" indent="0">
              <a:buNone/>
              <a:defRPr sz="2000">
                <a:solidFill>
                  <a:schemeClr val="tx1"/>
                </a:solidFill>
                <a:latin typeface="BIZ UDPゴシック" panose="020B0400000000000000" pitchFamily="50" charset="-128"/>
                <a:ea typeface="BIZ UDPゴシック" panose="020B0400000000000000" pitchFamily="50" charset="-128"/>
              </a:defRPr>
            </a:lvl1pPr>
          </a:lstStyle>
          <a:p>
            <a:pPr lvl="0"/>
            <a:r>
              <a:rPr kumimoji="1" lang="en-US" altLang="ja-JP" dirty="0"/>
              <a:t>1-1 </a:t>
            </a:r>
            <a:r>
              <a:rPr kumimoji="1" lang="ja-JP" altLang="en-US" dirty="0"/>
              <a:t>節タイトル</a:t>
            </a:r>
          </a:p>
        </p:txBody>
      </p:sp>
      <p:sp>
        <p:nvSpPr>
          <p:cNvPr id="27" name="テキスト プレースホルダー 26">
            <a:extLst>
              <a:ext uri="{FF2B5EF4-FFF2-40B4-BE49-F238E27FC236}">
                <a16:creationId xmlns:a16="http://schemas.microsoft.com/office/drawing/2014/main" id="{BB7EA00B-AE2C-2C31-4B2F-C1AFC172B9EC}"/>
              </a:ext>
            </a:extLst>
          </p:cNvPr>
          <p:cNvSpPr>
            <a:spLocks noGrp="1"/>
          </p:cNvSpPr>
          <p:nvPr>
            <p:ph type="body" sz="quarter" idx="14" hasCustomPrompt="1"/>
          </p:nvPr>
        </p:nvSpPr>
        <p:spPr>
          <a:xfrm>
            <a:off x="4986978" y="361990"/>
            <a:ext cx="2068859" cy="166198"/>
          </a:xfrm>
          <a:prstGeom prst="rect">
            <a:avLst/>
          </a:prstGeom>
        </p:spPr>
        <p:txBody>
          <a:bodyPr wrap="square" lIns="0" tIns="0" rIns="0" bIns="0" anchor="t" anchorCtr="0">
            <a:spAutoFit/>
          </a:bodyPr>
          <a:lstStyle>
            <a:lvl1pPr marL="0" indent="0" algn="r">
              <a:buNone/>
              <a:defRPr sz="1200" b="1">
                <a:solidFill>
                  <a:srgbClr val="31926F"/>
                </a:solidFill>
                <a:latin typeface="BIZ UDPゴシック" panose="020B0400000000000000" pitchFamily="50" charset="-128"/>
                <a:ea typeface="BIZ UDPゴシック" panose="020B0400000000000000" pitchFamily="50" charset="-128"/>
              </a:defRPr>
            </a:lvl1pPr>
            <a:lvl2pPr>
              <a:defRPr sz="1295"/>
            </a:lvl2pPr>
            <a:lvl3pPr>
              <a:defRPr sz="1295"/>
            </a:lvl3pPr>
            <a:lvl4pPr>
              <a:defRPr sz="1295"/>
            </a:lvl4pPr>
            <a:lvl5pPr>
              <a:defRPr sz="1295"/>
            </a:lvl5pPr>
          </a:lstStyle>
          <a:p>
            <a:pPr lvl="0"/>
            <a:r>
              <a:rPr kumimoji="1" lang="ja-JP" altLang="en-US" dirty="0"/>
              <a:t>節タイトル</a:t>
            </a:r>
          </a:p>
        </p:txBody>
      </p:sp>
    </p:spTree>
    <p:extLst>
      <p:ext uri="{BB962C8B-B14F-4D97-AF65-F5344CB8AC3E}">
        <p14:creationId xmlns:p14="http://schemas.microsoft.com/office/powerpoint/2010/main" val="4212510234"/>
      </p:ext>
    </p:extLst>
  </p:cSld>
  <p:clrMapOvr>
    <a:masterClrMapping/>
  </p:clrMapOvr>
  <p:extLst>
    <p:ext uri="{DCECCB84-F9BA-43D5-87BE-67443E8EF086}">
      <p15:sldGuideLst xmlns:p15="http://schemas.microsoft.com/office/powerpoint/2012/main">
        <p15:guide id="1" orient="horz" pos="69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本書の構成">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AAD453F7-A15F-B4D7-90B1-597CC7F090E9}"/>
              </a:ext>
            </a:extLst>
          </p:cNvPr>
          <p:cNvGraphicFramePr>
            <a:graphicFrameLocks noChangeAspect="1"/>
          </p:cNvGraphicFramePr>
          <p:nvPr userDrawn="1">
            <p:custDataLst>
              <p:tags r:id="rId2"/>
            </p:custDataLst>
            <p:extLst>
              <p:ext uri="{D42A27DB-BD31-4B8C-83A1-F6EECF244321}">
                <p14:modId xmlns:p14="http://schemas.microsoft.com/office/powerpoint/2010/main" val="1591444657"/>
              </p:ext>
            </p:extLst>
          </p:nvPr>
        </p:nvGraphicFramePr>
        <p:xfrm>
          <a:off x="1751" y="1714"/>
          <a:ext cx="1750" cy="1714"/>
        </p:xfrm>
        <a:graphic>
          <a:graphicData uri="http://schemas.openxmlformats.org/presentationml/2006/ole">
            <mc:AlternateContent xmlns:mc="http://schemas.openxmlformats.org/markup-compatibility/2006">
              <mc:Choice xmlns:v="urn:schemas-microsoft-com:vml" Requires="v">
                <p:oleObj spid="_x0000_s3102" name="think-cell スライド" r:id="rId4" imgW="425" imgH="424" progId="TCLayout.ActiveDocument.1">
                  <p:embed/>
                </p:oleObj>
              </mc:Choice>
              <mc:Fallback>
                <p:oleObj name="think-cell スライド" r:id="rId4" imgW="425" imgH="424" progId="TCLayout.ActiveDocument.1">
                  <p:embed/>
                  <p:pic>
                    <p:nvPicPr>
                      <p:cNvPr id="12" name="think-cell data - do not delete" hidden="1">
                        <a:extLst>
                          <a:ext uri="{FF2B5EF4-FFF2-40B4-BE49-F238E27FC236}">
                            <a16:creationId xmlns:a16="http://schemas.microsoft.com/office/drawing/2014/main" id="{AAD453F7-A15F-B4D7-90B1-597CC7F090E9}"/>
                          </a:ext>
                        </a:extLst>
                      </p:cNvPr>
                      <p:cNvPicPr/>
                      <p:nvPr/>
                    </p:nvPicPr>
                    <p:blipFill>
                      <a:blip r:embed="rId5"/>
                      <a:stretch>
                        <a:fillRect/>
                      </a:stretch>
                    </p:blipFill>
                    <p:spPr>
                      <a:xfrm>
                        <a:off x="1751" y="1714"/>
                        <a:ext cx="1750" cy="1714"/>
                      </a:xfrm>
                      <a:prstGeom prst="rect">
                        <a:avLst/>
                      </a:prstGeom>
                    </p:spPr>
                  </p:pic>
                </p:oleObj>
              </mc:Fallback>
            </mc:AlternateContent>
          </a:graphicData>
        </a:graphic>
      </p:graphicFrame>
      <p:sp>
        <p:nvSpPr>
          <p:cNvPr id="2" name="Title 1"/>
          <p:cNvSpPr>
            <a:spLocks noGrp="1"/>
          </p:cNvSpPr>
          <p:nvPr>
            <p:ph type="title" hasCustomPrompt="1"/>
          </p:nvPr>
        </p:nvSpPr>
        <p:spPr>
          <a:xfrm>
            <a:off x="519729" y="320440"/>
            <a:ext cx="6552000" cy="249299"/>
          </a:xfrm>
          <a:prstGeom prst="rect">
            <a:avLst/>
          </a:prstGeom>
        </p:spPr>
        <p:txBody>
          <a:bodyPr vert="horz" lIns="0" tIns="0" rIns="0" bIns="0">
            <a:spAutoFit/>
          </a:bodyPr>
          <a:lstStyle>
            <a:lvl1pPr>
              <a:defRPr sz="1800" b="1" spc="300">
                <a:solidFill>
                  <a:srgbClr val="31926F"/>
                </a:solidFill>
                <a:latin typeface="BIZ UDPゴシック" panose="020B0400000000000000" pitchFamily="50" charset="-128"/>
                <a:ea typeface="BIZ UDPゴシック" panose="020B0400000000000000" pitchFamily="50" charset="-128"/>
              </a:defRPr>
            </a:lvl1pPr>
          </a:lstStyle>
          <a:p>
            <a:r>
              <a:rPr lang="ja-JP" altLang="en-US" dirty="0"/>
              <a:t>タイトル</a:t>
            </a:r>
            <a:endParaRPr lang="en-US" dirty="0"/>
          </a:p>
        </p:txBody>
      </p:sp>
      <p:sp>
        <p:nvSpPr>
          <p:cNvPr id="6" name="Slide Number Placeholder 5"/>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a:t>
            </a:fld>
            <a:endParaRPr kumimoji="1" lang="ja-JP" altLang="en-US" dirty="0"/>
          </a:p>
        </p:txBody>
      </p:sp>
      <p:cxnSp>
        <p:nvCxnSpPr>
          <p:cNvPr id="10" name="直線コネクタ 9">
            <a:extLst>
              <a:ext uri="{FF2B5EF4-FFF2-40B4-BE49-F238E27FC236}">
                <a16:creationId xmlns:a16="http://schemas.microsoft.com/office/drawing/2014/main" id="{98CC7199-FB28-B3D5-8C87-8DB5C9AD18F5}"/>
              </a:ext>
            </a:extLst>
          </p:cNvPr>
          <p:cNvCxnSpPr>
            <a:cxnSpLocks/>
          </p:cNvCxnSpPr>
          <p:nvPr userDrawn="1"/>
        </p:nvCxnSpPr>
        <p:spPr>
          <a:xfrm>
            <a:off x="503837" y="658902"/>
            <a:ext cx="6552000" cy="0"/>
          </a:xfrm>
          <a:prstGeom prst="line">
            <a:avLst/>
          </a:prstGeom>
          <a:ln w="19050">
            <a:solidFill>
              <a:srgbClr val="199332"/>
            </a:solidFill>
          </a:ln>
        </p:spPr>
        <p:style>
          <a:lnRef idx="1">
            <a:schemeClr val="accent1"/>
          </a:lnRef>
          <a:fillRef idx="0">
            <a:schemeClr val="accent1"/>
          </a:fillRef>
          <a:effectRef idx="0">
            <a:schemeClr val="accent1"/>
          </a:effectRef>
          <a:fontRef idx="minor">
            <a:schemeClr val="tx1"/>
          </a:fontRef>
        </p:style>
      </p:cxnSp>
      <p:sp>
        <p:nvSpPr>
          <p:cNvPr id="19" name="テキスト プレースホルダー 18">
            <a:extLst>
              <a:ext uri="{FF2B5EF4-FFF2-40B4-BE49-F238E27FC236}">
                <a16:creationId xmlns:a16="http://schemas.microsoft.com/office/drawing/2014/main" id="{C1E119B7-FED3-42AF-890C-8E8EACA65E64}"/>
              </a:ext>
            </a:extLst>
          </p:cNvPr>
          <p:cNvSpPr>
            <a:spLocks noGrp="1"/>
          </p:cNvSpPr>
          <p:nvPr>
            <p:ph type="body" sz="quarter" idx="13" hasCustomPrompt="1"/>
          </p:nvPr>
        </p:nvSpPr>
        <p:spPr>
          <a:xfrm>
            <a:off x="504000" y="830717"/>
            <a:ext cx="6552000" cy="276999"/>
          </a:xfrm>
          <a:prstGeom prst="rect">
            <a:avLst/>
          </a:prstGeom>
        </p:spPr>
        <p:txBody>
          <a:bodyPr lIns="0" tIns="0" rIns="0" bIns="0" anchor="t" anchorCtr="0">
            <a:spAutoFit/>
          </a:bodyPr>
          <a:lstStyle>
            <a:lvl1pPr marL="0" indent="0">
              <a:buNone/>
              <a:defRPr sz="2000">
                <a:solidFill>
                  <a:schemeClr val="tx1"/>
                </a:solidFill>
                <a:latin typeface="BIZ UDPゴシック" panose="020B0400000000000000" pitchFamily="50" charset="-128"/>
                <a:ea typeface="BIZ UDPゴシック" panose="020B0400000000000000" pitchFamily="50" charset="-128"/>
              </a:defRPr>
            </a:lvl1pPr>
          </a:lstStyle>
          <a:p>
            <a:pPr lvl="0"/>
            <a:r>
              <a:rPr kumimoji="1" lang="en-US" altLang="ja-JP" dirty="0"/>
              <a:t>1-1 </a:t>
            </a:r>
            <a:r>
              <a:rPr kumimoji="1" lang="ja-JP" altLang="en-US" dirty="0"/>
              <a:t>節タイトル</a:t>
            </a:r>
          </a:p>
        </p:txBody>
      </p:sp>
      <p:sp>
        <p:nvSpPr>
          <p:cNvPr id="27" name="テキスト プレースホルダー 26">
            <a:extLst>
              <a:ext uri="{FF2B5EF4-FFF2-40B4-BE49-F238E27FC236}">
                <a16:creationId xmlns:a16="http://schemas.microsoft.com/office/drawing/2014/main" id="{BB7EA00B-AE2C-2C31-4B2F-C1AFC172B9EC}"/>
              </a:ext>
            </a:extLst>
          </p:cNvPr>
          <p:cNvSpPr>
            <a:spLocks noGrp="1"/>
          </p:cNvSpPr>
          <p:nvPr>
            <p:ph type="body" sz="quarter" idx="14" hasCustomPrompt="1"/>
          </p:nvPr>
        </p:nvSpPr>
        <p:spPr>
          <a:xfrm>
            <a:off x="4986978" y="361990"/>
            <a:ext cx="2068859" cy="166198"/>
          </a:xfrm>
          <a:prstGeom prst="rect">
            <a:avLst/>
          </a:prstGeom>
        </p:spPr>
        <p:txBody>
          <a:bodyPr wrap="square" lIns="0" tIns="0" rIns="0" bIns="0" anchor="t" anchorCtr="0">
            <a:spAutoFit/>
          </a:bodyPr>
          <a:lstStyle>
            <a:lvl1pPr marL="0" indent="0" algn="r">
              <a:buNone/>
              <a:defRPr sz="1200" b="1">
                <a:solidFill>
                  <a:srgbClr val="31926F"/>
                </a:solidFill>
                <a:latin typeface="BIZ UDPゴシック" panose="020B0400000000000000" pitchFamily="50" charset="-128"/>
                <a:ea typeface="BIZ UDPゴシック" panose="020B0400000000000000" pitchFamily="50" charset="-128"/>
              </a:defRPr>
            </a:lvl1pPr>
            <a:lvl2pPr>
              <a:defRPr sz="1295"/>
            </a:lvl2pPr>
            <a:lvl3pPr>
              <a:defRPr sz="1295"/>
            </a:lvl3pPr>
            <a:lvl4pPr>
              <a:defRPr sz="1295"/>
            </a:lvl4pPr>
            <a:lvl5pPr>
              <a:defRPr sz="1295"/>
            </a:lvl5pPr>
          </a:lstStyle>
          <a:p>
            <a:pPr lvl="0"/>
            <a:r>
              <a:rPr kumimoji="1" lang="ja-JP" altLang="en-US" dirty="0"/>
              <a:t>節タイトル</a:t>
            </a:r>
          </a:p>
        </p:txBody>
      </p:sp>
      <p:grpSp>
        <p:nvGrpSpPr>
          <p:cNvPr id="15" name="グループ化 14">
            <a:extLst>
              <a:ext uri="{FF2B5EF4-FFF2-40B4-BE49-F238E27FC236}">
                <a16:creationId xmlns:a16="http://schemas.microsoft.com/office/drawing/2014/main" id="{178DCC73-4BEE-86F1-8FD4-56CCC8C6FAD7}"/>
              </a:ext>
            </a:extLst>
          </p:cNvPr>
          <p:cNvGrpSpPr/>
          <p:nvPr userDrawn="1"/>
        </p:nvGrpSpPr>
        <p:grpSpPr>
          <a:xfrm>
            <a:off x="7232679" y="830717"/>
            <a:ext cx="327321" cy="7723592"/>
            <a:chOff x="7232679" y="830717"/>
            <a:chExt cx="327321" cy="7723592"/>
          </a:xfrm>
        </p:grpSpPr>
        <p:grpSp>
          <p:nvGrpSpPr>
            <p:cNvPr id="16" name="グループ化 15">
              <a:extLst>
                <a:ext uri="{FF2B5EF4-FFF2-40B4-BE49-F238E27FC236}">
                  <a16:creationId xmlns:a16="http://schemas.microsoft.com/office/drawing/2014/main" id="{27E3C294-1588-C197-B0E4-25F9E6DD719A}"/>
                </a:ext>
              </a:extLst>
            </p:cNvPr>
            <p:cNvGrpSpPr/>
            <p:nvPr userDrawn="1"/>
          </p:nvGrpSpPr>
          <p:grpSpPr>
            <a:xfrm>
              <a:off x="7232679" y="1598692"/>
              <a:ext cx="324000" cy="1184590"/>
              <a:chOff x="5844175" y="1542556"/>
              <a:chExt cx="374165" cy="1368000"/>
            </a:xfrm>
          </p:grpSpPr>
          <p:sp>
            <p:nvSpPr>
              <p:cNvPr id="43" name="グラフィックス 4">
                <a:extLst>
                  <a:ext uri="{FF2B5EF4-FFF2-40B4-BE49-F238E27FC236}">
                    <a16:creationId xmlns:a16="http://schemas.microsoft.com/office/drawing/2014/main" id="{F7207337-CEFD-6391-6D55-C954FE493255}"/>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44" name="正方形/長方形 43">
                <a:extLst>
                  <a:ext uri="{FF2B5EF4-FFF2-40B4-BE49-F238E27FC236}">
                    <a16:creationId xmlns:a16="http://schemas.microsoft.com/office/drawing/2014/main" id="{4F0C3B0C-F22E-A663-3637-4AC624D9ECDA}"/>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1.</a:t>
                </a:r>
                <a:endParaRPr kumimoji="1" lang="ja-JP" altLang="en-US" sz="800" b="1" dirty="0">
                  <a:latin typeface="+mn-ea"/>
                  <a:ea typeface="+mn-ea"/>
                </a:endParaRPr>
              </a:p>
            </p:txBody>
          </p:sp>
          <p:sp>
            <p:nvSpPr>
              <p:cNvPr id="45" name="正方形/長方形 44">
                <a:extLst>
                  <a:ext uri="{FF2B5EF4-FFF2-40B4-BE49-F238E27FC236}">
                    <a16:creationId xmlns:a16="http://schemas.microsoft.com/office/drawing/2014/main" id="{32A5317B-3FCE-2E64-ECCB-12BD382BBC58}"/>
                  </a:ext>
                </a:extLst>
              </p:cNvPr>
              <p:cNvSpPr/>
              <p:nvPr userDrawn="1"/>
            </p:nvSpPr>
            <p:spPr>
              <a:xfrm>
                <a:off x="5887257"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はじめに</a:t>
                </a:r>
              </a:p>
            </p:txBody>
          </p:sp>
        </p:grpSp>
        <p:grpSp>
          <p:nvGrpSpPr>
            <p:cNvPr id="17" name="グループ化 16">
              <a:extLst>
                <a:ext uri="{FF2B5EF4-FFF2-40B4-BE49-F238E27FC236}">
                  <a16:creationId xmlns:a16="http://schemas.microsoft.com/office/drawing/2014/main" id="{C827DDA7-0489-2B6F-645F-2560C8B7E132}"/>
                </a:ext>
              </a:extLst>
            </p:cNvPr>
            <p:cNvGrpSpPr/>
            <p:nvPr userDrawn="1"/>
          </p:nvGrpSpPr>
          <p:grpSpPr>
            <a:xfrm>
              <a:off x="7232679" y="2848729"/>
              <a:ext cx="324000" cy="1184590"/>
              <a:chOff x="5844175" y="1542556"/>
              <a:chExt cx="374165" cy="1368000"/>
            </a:xfrm>
          </p:grpSpPr>
          <p:sp>
            <p:nvSpPr>
              <p:cNvPr id="40" name="グラフィックス 4">
                <a:extLst>
                  <a:ext uri="{FF2B5EF4-FFF2-40B4-BE49-F238E27FC236}">
                    <a16:creationId xmlns:a16="http://schemas.microsoft.com/office/drawing/2014/main" id="{7B5CFDBE-9452-5826-81B7-5D14548A23CC}"/>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41" name="正方形/長方形 40">
                <a:extLst>
                  <a:ext uri="{FF2B5EF4-FFF2-40B4-BE49-F238E27FC236}">
                    <a16:creationId xmlns:a16="http://schemas.microsoft.com/office/drawing/2014/main" id="{C402F727-241B-E83B-63D7-E547DF20EB05}"/>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2-1.</a:t>
                </a:r>
                <a:endParaRPr kumimoji="1" lang="ja-JP" altLang="en-US" sz="800" b="1" dirty="0">
                  <a:latin typeface="+mn-ea"/>
                  <a:ea typeface="+mn-ea"/>
                </a:endParaRPr>
              </a:p>
            </p:txBody>
          </p:sp>
          <p:sp>
            <p:nvSpPr>
              <p:cNvPr id="42" name="正方形/長方形 41">
                <a:extLst>
                  <a:ext uri="{FF2B5EF4-FFF2-40B4-BE49-F238E27FC236}">
                    <a16:creationId xmlns:a16="http://schemas.microsoft.com/office/drawing/2014/main" id="{C452351D-01AF-76E2-E70A-74BF32E37D53}"/>
                  </a:ext>
                </a:extLst>
              </p:cNvPr>
              <p:cNvSpPr/>
              <p:nvPr userDrawn="1"/>
            </p:nvSpPr>
            <p:spPr>
              <a:xfrm>
                <a:off x="5887257" y="1757783"/>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運用中の自治体</a:t>
                </a:r>
              </a:p>
            </p:txBody>
          </p:sp>
        </p:grpSp>
        <p:grpSp>
          <p:nvGrpSpPr>
            <p:cNvPr id="18" name="グループ化 17">
              <a:extLst>
                <a:ext uri="{FF2B5EF4-FFF2-40B4-BE49-F238E27FC236}">
                  <a16:creationId xmlns:a16="http://schemas.microsoft.com/office/drawing/2014/main" id="{863D2985-46C5-50FB-8CAF-34882F301023}"/>
                </a:ext>
              </a:extLst>
            </p:cNvPr>
            <p:cNvGrpSpPr/>
            <p:nvPr userDrawn="1"/>
          </p:nvGrpSpPr>
          <p:grpSpPr>
            <a:xfrm>
              <a:off x="7232679" y="4098766"/>
              <a:ext cx="324000" cy="1184590"/>
              <a:chOff x="5844175" y="1542556"/>
              <a:chExt cx="374165" cy="1368000"/>
            </a:xfrm>
          </p:grpSpPr>
          <p:sp>
            <p:nvSpPr>
              <p:cNvPr id="37" name="グラフィックス 4">
                <a:extLst>
                  <a:ext uri="{FF2B5EF4-FFF2-40B4-BE49-F238E27FC236}">
                    <a16:creationId xmlns:a16="http://schemas.microsoft.com/office/drawing/2014/main" id="{A836482C-BD53-7CF0-0448-DC8A91233AE7}"/>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38" name="正方形/長方形 37">
                <a:extLst>
                  <a:ext uri="{FF2B5EF4-FFF2-40B4-BE49-F238E27FC236}">
                    <a16:creationId xmlns:a16="http://schemas.microsoft.com/office/drawing/2014/main" id="{555E9B66-FDB3-A189-DF87-D46797D9A927}"/>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2-2.</a:t>
                </a:r>
                <a:endParaRPr kumimoji="1" lang="ja-JP" altLang="en-US" sz="800" b="1" dirty="0">
                  <a:latin typeface="+mn-ea"/>
                  <a:ea typeface="+mn-ea"/>
                </a:endParaRPr>
              </a:p>
            </p:txBody>
          </p:sp>
          <p:sp>
            <p:nvSpPr>
              <p:cNvPr id="39" name="正方形/長方形 38">
                <a:extLst>
                  <a:ext uri="{FF2B5EF4-FFF2-40B4-BE49-F238E27FC236}">
                    <a16:creationId xmlns:a16="http://schemas.microsoft.com/office/drawing/2014/main" id="{13B5E403-D61F-D3AC-0478-6B4D3CDCD7E5}"/>
                  </a:ext>
                </a:extLst>
              </p:cNvPr>
              <p:cNvSpPr/>
              <p:nvPr userDrawn="1"/>
            </p:nvSpPr>
            <p:spPr>
              <a:xfrm>
                <a:off x="5887256" y="1757785"/>
                <a:ext cx="291017" cy="1119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建設中の自治体</a:t>
                </a:r>
              </a:p>
            </p:txBody>
          </p:sp>
        </p:grpSp>
        <p:grpSp>
          <p:nvGrpSpPr>
            <p:cNvPr id="20" name="グループ化 19">
              <a:extLst>
                <a:ext uri="{FF2B5EF4-FFF2-40B4-BE49-F238E27FC236}">
                  <a16:creationId xmlns:a16="http://schemas.microsoft.com/office/drawing/2014/main" id="{B47AC447-E623-642C-77FB-7E51E232CAC0}"/>
                </a:ext>
              </a:extLst>
            </p:cNvPr>
            <p:cNvGrpSpPr/>
            <p:nvPr userDrawn="1"/>
          </p:nvGrpSpPr>
          <p:grpSpPr>
            <a:xfrm>
              <a:off x="7232679" y="5348803"/>
              <a:ext cx="324000" cy="1184590"/>
              <a:chOff x="5844175" y="1542556"/>
              <a:chExt cx="374165" cy="1368000"/>
            </a:xfrm>
          </p:grpSpPr>
          <p:sp>
            <p:nvSpPr>
              <p:cNvPr id="32" name="グラフィックス 4">
                <a:extLst>
                  <a:ext uri="{FF2B5EF4-FFF2-40B4-BE49-F238E27FC236}">
                    <a16:creationId xmlns:a16="http://schemas.microsoft.com/office/drawing/2014/main" id="{A6085894-FFF9-BBE3-78A3-FC03C4682637}"/>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33" name="正方形/長方形 32">
                <a:extLst>
                  <a:ext uri="{FF2B5EF4-FFF2-40B4-BE49-F238E27FC236}">
                    <a16:creationId xmlns:a16="http://schemas.microsoft.com/office/drawing/2014/main" id="{BF58AE80-2E0E-451D-A510-7AE9DEF9DBE4}"/>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2-3.</a:t>
                </a:r>
                <a:endParaRPr kumimoji="1" lang="ja-JP" altLang="en-US" sz="800" b="1" dirty="0">
                  <a:latin typeface="+mn-ea"/>
                  <a:ea typeface="+mn-ea"/>
                </a:endParaRPr>
              </a:p>
            </p:txBody>
          </p:sp>
          <p:sp>
            <p:nvSpPr>
              <p:cNvPr id="34" name="正方形/長方形 33">
                <a:extLst>
                  <a:ext uri="{FF2B5EF4-FFF2-40B4-BE49-F238E27FC236}">
                    <a16:creationId xmlns:a16="http://schemas.microsoft.com/office/drawing/2014/main" id="{FE0AF402-81E6-5B00-8C4E-6D4D3B97E94C}"/>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検討・計画・</a:t>
                </a:r>
                <a:br>
                  <a:rPr kumimoji="1" lang="en-US" altLang="ja-JP" sz="900" b="1" dirty="0">
                    <a:latin typeface="+mn-ea"/>
                    <a:ea typeface="+mn-ea"/>
                  </a:rPr>
                </a:br>
                <a:r>
                  <a:rPr kumimoji="1" lang="ja-JP" altLang="en-US" sz="900" b="1" dirty="0">
                    <a:latin typeface="+mn-ea"/>
                    <a:ea typeface="+mn-ea"/>
                  </a:rPr>
                  <a:t>設計中の自治体 </a:t>
                </a:r>
              </a:p>
            </p:txBody>
          </p:sp>
        </p:grpSp>
        <p:grpSp>
          <p:nvGrpSpPr>
            <p:cNvPr id="21" name="グループ化 20">
              <a:extLst>
                <a:ext uri="{FF2B5EF4-FFF2-40B4-BE49-F238E27FC236}">
                  <a16:creationId xmlns:a16="http://schemas.microsoft.com/office/drawing/2014/main" id="{EB6DEA12-68A6-ED89-BA61-1D663B167143}"/>
                </a:ext>
              </a:extLst>
            </p:cNvPr>
            <p:cNvGrpSpPr/>
            <p:nvPr userDrawn="1"/>
          </p:nvGrpSpPr>
          <p:grpSpPr>
            <a:xfrm>
              <a:off x="7232679" y="6598840"/>
              <a:ext cx="324000" cy="1184590"/>
              <a:chOff x="5844175" y="1542556"/>
              <a:chExt cx="374165" cy="1368000"/>
            </a:xfrm>
          </p:grpSpPr>
          <p:sp>
            <p:nvSpPr>
              <p:cNvPr id="29" name="グラフィックス 4">
                <a:extLst>
                  <a:ext uri="{FF2B5EF4-FFF2-40B4-BE49-F238E27FC236}">
                    <a16:creationId xmlns:a16="http://schemas.microsoft.com/office/drawing/2014/main" id="{26034E15-43A7-A729-88DA-4E98931EB8E5}"/>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30" name="正方形/長方形 29">
                <a:extLst>
                  <a:ext uri="{FF2B5EF4-FFF2-40B4-BE49-F238E27FC236}">
                    <a16:creationId xmlns:a16="http://schemas.microsoft.com/office/drawing/2014/main" id="{C36A4808-83C4-0177-BF4B-BA99DCB46468}"/>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2-4.</a:t>
                </a:r>
                <a:endParaRPr kumimoji="1" lang="ja-JP" altLang="en-US" sz="800" b="1" dirty="0">
                  <a:latin typeface="+mn-ea"/>
                  <a:ea typeface="+mn-ea"/>
                </a:endParaRPr>
              </a:p>
            </p:txBody>
          </p:sp>
          <p:sp>
            <p:nvSpPr>
              <p:cNvPr id="31" name="正方形/長方形 30">
                <a:extLst>
                  <a:ext uri="{FF2B5EF4-FFF2-40B4-BE49-F238E27FC236}">
                    <a16:creationId xmlns:a16="http://schemas.microsoft.com/office/drawing/2014/main" id="{29321465-4988-1BB0-024C-7120C807561F}"/>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民間事例</a:t>
                </a:r>
              </a:p>
            </p:txBody>
          </p:sp>
        </p:grpSp>
        <p:grpSp>
          <p:nvGrpSpPr>
            <p:cNvPr id="22" name="グループ化 21">
              <a:extLst>
                <a:ext uri="{FF2B5EF4-FFF2-40B4-BE49-F238E27FC236}">
                  <a16:creationId xmlns:a16="http://schemas.microsoft.com/office/drawing/2014/main" id="{EA52AF0E-F7AC-27DC-B80F-9C3BD412F631}"/>
                </a:ext>
              </a:extLst>
            </p:cNvPr>
            <p:cNvGrpSpPr/>
            <p:nvPr userDrawn="1"/>
          </p:nvGrpSpPr>
          <p:grpSpPr>
            <a:xfrm>
              <a:off x="7236000" y="830717"/>
              <a:ext cx="324000" cy="702000"/>
              <a:chOff x="5844175" y="1542556"/>
              <a:chExt cx="374165" cy="1368000"/>
            </a:xfrm>
          </p:grpSpPr>
          <p:sp>
            <p:nvSpPr>
              <p:cNvPr id="26" name="グラフィックス 4">
                <a:extLst>
                  <a:ext uri="{FF2B5EF4-FFF2-40B4-BE49-F238E27FC236}">
                    <a16:creationId xmlns:a16="http://schemas.microsoft.com/office/drawing/2014/main" id="{7EE584E0-4C83-BFDC-3DFE-4ED0CB50DE04}"/>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28" name="正方形/長方形 27">
                <a:extLst>
                  <a:ext uri="{FF2B5EF4-FFF2-40B4-BE49-F238E27FC236}">
                    <a16:creationId xmlns:a16="http://schemas.microsoft.com/office/drawing/2014/main" id="{0EFE4037-5858-C6C7-C8F7-5B39B5E66D1A}"/>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目次</a:t>
                </a:r>
                <a:endParaRPr kumimoji="1" lang="en-US" altLang="ja-JP" sz="900" b="1" dirty="0">
                  <a:latin typeface="+mn-ea"/>
                  <a:ea typeface="+mn-ea"/>
                </a:endParaRPr>
              </a:p>
            </p:txBody>
          </p:sp>
        </p:grpSp>
        <p:grpSp>
          <p:nvGrpSpPr>
            <p:cNvPr id="23" name="グループ化 22">
              <a:extLst>
                <a:ext uri="{FF2B5EF4-FFF2-40B4-BE49-F238E27FC236}">
                  <a16:creationId xmlns:a16="http://schemas.microsoft.com/office/drawing/2014/main" id="{1E691B15-10B8-9DB8-1601-E7917F444D36}"/>
                </a:ext>
              </a:extLst>
            </p:cNvPr>
            <p:cNvGrpSpPr/>
            <p:nvPr userDrawn="1"/>
          </p:nvGrpSpPr>
          <p:grpSpPr>
            <a:xfrm>
              <a:off x="7235206" y="7852309"/>
              <a:ext cx="324000" cy="702000"/>
              <a:chOff x="5844175" y="1542556"/>
              <a:chExt cx="374165" cy="1368000"/>
            </a:xfrm>
          </p:grpSpPr>
          <p:sp>
            <p:nvSpPr>
              <p:cNvPr id="24" name="グラフィックス 4">
                <a:extLst>
                  <a:ext uri="{FF2B5EF4-FFF2-40B4-BE49-F238E27FC236}">
                    <a16:creationId xmlns:a16="http://schemas.microsoft.com/office/drawing/2014/main" id="{DE04801A-53DF-FFD5-3E40-DE0C30FBF7A9}"/>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25" name="正方形/長方形 24">
                <a:extLst>
                  <a:ext uri="{FF2B5EF4-FFF2-40B4-BE49-F238E27FC236}">
                    <a16:creationId xmlns:a16="http://schemas.microsoft.com/office/drawing/2014/main" id="{0E9F6915-7BE6-9D04-E1A4-88A5BBBC8B1C}"/>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BIZ UDPゴシック" panose="020B0400000000000000" pitchFamily="50" charset="-128"/>
                    <a:ea typeface="BIZ UDPゴシック" panose="020B0400000000000000" pitchFamily="50" charset="-128"/>
                  </a:rPr>
                  <a:t>用語集</a:t>
                </a:r>
                <a:endParaRPr kumimoji="1" lang="ja-JP" altLang="en-US" sz="900" b="1" dirty="0">
                  <a:latin typeface="+mn-ea"/>
                  <a:ea typeface="+mn-ea"/>
                </a:endParaRPr>
              </a:p>
            </p:txBody>
          </p:sp>
        </p:grpSp>
      </p:grpSp>
    </p:spTree>
    <p:extLst>
      <p:ext uri="{BB962C8B-B14F-4D97-AF65-F5344CB8AC3E}">
        <p14:creationId xmlns:p14="http://schemas.microsoft.com/office/powerpoint/2010/main" val="3971725868"/>
      </p:ext>
    </p:extLst>
  </p:cSld>
  <p:clrMapOvr>
    <a:masterClrMapping/>
  </p:clrMapOvr>
  <p:extLst>
    <p:ext uri="{DCECCB84-F9BA-43D5-87BE-67443E8EF086}">
      <p15:sldGuideLst xmlns:p15="http://schemas.microsoft.com/office/powerpoint/2012/main">
        <p15:guide id="1" orient="horz" pos="69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AAD453F7-A15F-B4D7-90B1-597CC7F090E9}"/>
              </a:ext>
            </a:extLst>
          </p:cNvPr>
          <p:cNvGraphicFramePr>
            <a:graphicFrameLocks noChangeAspect="1"/>
          </p:cNvGraphicFramePr>
          <p:nvPr userDrawn="1">
            <p:custDataLst>
              <p:tags r:id="rId2"/>
            </p:custDataLst>
            <p:extLst>
              <p:ext uri="{D42A27DB-BD31-4B8C-83A1-F6EECF244321}">
                <p14:modId xmlns:p14="http://schemas.microsoft.com/office/powerpoint/2010/main" val="1591444657"/>
              </p:ext>
            </p:extLst>
          </p:nvPr>
        </p:nvGraphicFramePr>
        <p:xfrm>
          <a:off x="1751" y="1714"/>
          <a:ext cx="1750" cy="1714"/>
        </p:xfrm>
        <a:graphic>
          <a:graphicData uri="http://schemas.openxmlformats.org/presentationml/2006/ole">
            <mc:AlternateContent xmlns:mc="http://schemas.openxmlformats.org/markup-compatibility/2006">
              <mc:Choice xmlns:v="urn:schemas-microsoft-com:vml" Requires="v">
                <p:oleObj spid="_x0000_s4126" name="think-cell スライド" r:id="rId4" imgW="425" imgH="424" progId="TCLayout.ActiveDocument.1">
                  <p:embed/>
                </p:oleObj>
              </mc:Choice>
              <mc:Fallback>
                <p:oleObj name="think-cell スライド" r:id="rId4" imgW="425" imgH="424" progId="TCLayout.ActiveDocument.1">
                  <p:embed/>
                  <p:pic>
                    <p:nvPicPr>
                      <p:cNvPr id="12" name="think-cell data - do not delete" hidden="1">
                        <a:extLst>
                          <a:ext uri="{FF2B5EF4-FFF2-40B4-BE49-F238E27FC236}">
                            <a16:creationId xmlns:a16="http://schemas.microsoft.com/office/drawing/2014/main" id="{AAD453F7-A15F-B4D7-90B1-597CC7F090E9}"/>
                          </a:ext>
                        </a:extLst>
                      </p:cNvPr>
                      <p:cNvPicPr/>
                      <p:nvPr/>
                    </p:nvPicPr>
                    <p:blipFill>
                      <a:blip r:embed="rId5"/>
                      <a:stretch>
                        <a:fillRect/>
                      </a:stretch>
                    </p:blipFill>
                    <p:spPr>
                      <a:xfrm>
                        <a:off x="1751" y="1714"/>
                        <a:ext cx="1750" cy="1714"/>
                      </a:xfrm>
                      <a:prstGeom prst="rect">
                        <a:avLst/>
                      </a:prstGeom>
                    </p:spPr>
                  </p:pic>
                </p:oleObj>
              </mc:Fallback>
            </mc:AlternateContent>
          </a:graphicData>
        </a:graphic>
      </p:graphicFrame>
      <p:sp>
        <p:nvSpPr>
          <p:cNvPr id="2" name="Title 1"/>
          <p:cNvSpPr>
            <a:spLocks noGrp="1"/>
          </p:cNvSpPr>
          <p:nvPr>
            <p:ph type="title" hasCustomPrompt="1"/>
          </p:nvPr>
        </p:nvSpPr>
        <p:spPr>
          <a:xfrm>
            <a:off x="519729" y="320440"/>
            <a:ext cx="6552000" cy="249299"/>
          </a:xfrm>
          <a:prstGeom prst="rect">
            <a:avLst/>
          </a:prstGeom>
        </p:spPr>
        <p:txBody>
          <a:bodyPr vert="horz" lIns="0" tIns="0" rIns="0" bIns="0">
            <a:spAutoFit/>
          </a:bodyPr>
          <a:lstStyle>
            <a:lvl1pPr>
              <a:defRPr sz="1800" b="1" spc="300">
                <a:solidFill>
                  <a:srgbClr val="31926F"/>
                </a:solidFill>
                <a:latin typeface="BIZ UDPゴシック" panose="020B0400000000000000" pitchFamily="50" charset="-128"/>
                <a:ea typeface="BIZ UDPゴシック" panose="020B0400000000000000" pitchFamily="50" charset="-128"/>
              </a:defRPr>
            </a:lvl1pPr>
          </a:lstStyle>
          <a:p>
            <a:r>
              <a:rPr lang="ja-JP" altLang="en-US" dirty="0"/>
              <a:t>タイトル</a:t>
            </a:r>
            <a:endParaRPr lang="en-US" dirty="0"/>
          </a:p>
        </p:txBody>
      </p:sp>
      <p:sp>
        <p:nvSpPr>
          <p:cNvPr id="6" name="Slide Number Placeholder 5"/>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a:t>
            </a:fld>
            <a:endParaRPr kumimoji="1" lang="ja-JP" altLang="en-US" dirty="0"/>
          </a:p>
        </p:txBody>
      </p:sp>
      <p:cxnSp>
        <p:nvCxnSpPr>
          <p:cNvPr id="10" name="直線コネクタ 9">
            <a:extLst>
              <a:ext uri="{FF2B5EF4-FFF2-40B4-BE49-F238E27FC236}">
                <a16:creationId xmlns:a16="http://schemas.microsoft.com/office/drawing/2014/main" id="{98CC7199-FB28-B3D5-8C87-8DB5C9AD18F5}"/>
              </a:ext>
            </a:extLst>
          </p:cNvPr>
          <p:cNvCxnSpPr>
            <a:cxnSpLocks/>
          </p:cNvCxnSpPr>
          <p:nvPr userDrawn="1"/>
        </p:nvCxnSpPr>
        <p:spPr>
          <a:xfrm>
            <a:off x="503837" y="658902"/>
            <a:ext cx="6552000" cy="0"/>
          </a:xfrm>
          <a:prstGeom prst="line">
            <a:avLst/>
          </a:prstGeom>
          <a:ln w="19050">
            <a:solidFill>
              <a:srgbClr val="199332"/>
            </a:solidFill>
          </a:ln>
        </p:spPr>
        <p:style>
          <a:lnRef idx="1">
            <a:schemeClr val="accent1"/>
          </a:lnRef>
          <a:fillRef idx="0">
            <a:schemeClr val="accent1"/>
          </a:fillRef>
          <a:effectRef idx="0">
            <a:schemeClr val="accent1"/>
          </a:effectRef>
          <a:fontRef idx="minor">
            <a:schemeClr val="tx1"/>
          </a:fontRef>
        </p:style>
      </p:cxnSp>
      <p:sp>
        <p:nvSpPr>
          <p:cNvPr id="19" name="テキスト プレースホルダー 18">
            <a:extLst>
              <a:ext uri="{FF2B5EF4-FFF2-40B4-BE49-F238E27FC236}">
                <a16:creationId xmlns:a16="http://schemas.microsoft.com/office/drawing/2014/main" id="{C1E119B7-FED3-42AF-890C-8E8EACA65E64}"/>
              </a:ext>
            </a:extLst>
          </p:cNvPr>
          <p:cNvSpPr>
            <a:spLocks noGrp="1"/>
          </p:cNvSpPr>
          <p:nvPr>
            <p:ph type="body" sz="quarter" idx="13" hasCustomPrompt="1"/>
          </p:nvPr>
        </p:nvSpPr>
        <p:spPr>
          <a:xfrm>
            <a:off x="504000" y="830717"/>
            <a:ext cx="6552000" cy="276999"/>
          </a:xfrm>
          <a:prstGeom prst="rect">
            <a:avLst/>
          </a:prstGeom>
        </p:spPr>
        <p:txBody>
          <a:bodyPr lIns="0" tIns="0" rIns="0" bIns="0" anchor="t" anchorCtr="0">
            <a:spAutoFit/>
          </a:bodyPr>
          <a:lstStyle>
            <a:lvl1pPr marL="0" indent="0">
              <a:buNone/>
              <a:defRPr sz="2000">
                <a:solidFill>
                  <a:schemeClr val="tx1"/>
                </a:solidFill>
                <a:latin typeface="BIZ UDPゴシック" panose="020B0400000000000000" pitchFamily="50" charset="-128"/>
                <a:ea typeface="BIZ UDPゴシック" panose="020B0400000000000000" pitchFamily="50" charset="-128"/>
              </a:defRPr>
            </a:lvl1pPr>
          </a:lstStyle>
          <a:p>
            <a:pPr lvl="0"/>
            <a:r>
              <a:rPr kumimoji="1" lang="en-US" altLang="ja-JP" dirty="0"/>
              <a:t>1-1 </a:t>
            </a:r>
            <a:r>
              <a:rPr kumimoji="1" lang="ja-JP" altLang="en-US" dirty="0"/>
              <a:t>節タイトル</a:t>
            </a:r>
          </a:p>
        </p:txBody>
      </p:sp>
      <p:sp>
        <p:nvSpPr>
          <p:cNvPr id="27" name="テキスト プレースホルダー 26">
            <a:extLst>
              <a:ext uri="{FF2B5EF4-FFF2-40B4-BE49-F238E27FC236}">
                <a16:creationId xmlns:a16="http://schemas.microsoft.com/office/drawing/2014/main" id="{BB7EA00B-AE2C-2C31-4B2F-C1AFC172B9EC}"/>
              </a:ext>
            </a:extLst>
          </p:cNvPr>
          <p:cNvSpPr>
            <a:spLocks noGrp="1"/>
          </p:cNvSpPr>
          <p:nvPr>
            <p:ph type="body" sz="quarter" idx="14" hasCustomPrompt="1"/>
          </p:nvPr>
        </p:nvSpPr>
        <p:spPr>
          <a:xfrm>
            <a:off x="4986978" y="361990"/>
            <a:ext cx="2068859" cy="166198"/>
          </a:xfrm>
          <a:prstGeom prst="rect">
            <a:avLst/>
          </a:prstGeom>
        </p:spPr>
        <p:txBody>
          <a:bodyPr wrap="square" lIns="0" tIns="0" rIns="0" bIns="0" anchor="t" anchorCtr="0">
            <a:spAutoFit/>
          </a:bodyPr>
          <a:lstStyle>
            <a:lvl1pPr marL="0" indent="0" algn="r">
              <a:buNone/>
              <a:defRPr sz="1200" b="1">
                <a:solidFill>
                  <a:srgbClr val="31926F"/>
                </a:solidFill>
                <a:latin typeface="BIZ UDPゴシック" panose="020B0400000000000000" pitchFamily="50" charset="-128"/>
                <a:ea typeface="BIZ UDPゴシック" panose="020B0400000000000000" pitchFamily="50" charset="-128"/>
              </a:defRPr>
            </a:lvl1pPr>
            <a:lvl2pPr>
              <a:defRPr sz="1295"/>
            </a:lvl2pPr>
            <a:lvl3pPr>
              <a:defRPr sz="1295"/>
            </a:lvl3pPr>
            <a:lvl4pPr>
              <a:defRPr sz="1295"/>
            </a:lvl4pPr>
            <a:lvl5pPr>
              <a:defRPr sz="1295"/>
            </a:lvl5pPr>
          </a:lstStyle>
          <a:p>
            <a:pPr lvl="0"/>
            <a:r>
              <a:rPr kumimoji="1" lang="ja-JP" altLang="en-US" dirty="0"/>
              <a:t>節タイトル</a:t>
            </a:r>
          </a:p>
        </p:txBody>
      </p:sp>
      <p:grpSp>
        <p:nvGrpSpPr>
          <p:cNvPr id="46" name="グループ化 45">
            <a:extLst>
              <a:ext uri="{FF2B5EF4-FFF2-40B4-BE49-F238E27FC236}">
                <a16:creationId xmlns:a16="http://schemas.microsoft.com/office/drawing/2014/main" id="{CB515920-EF53-A343-75D3-E8A01F468CA8}"/>
              </a:ext>
            </a:extLst>
          </p:cNvPr>
          <p:cNvGrpSpPr/>
          <p:nvPr userDrawn="1"/>
        </p:nvGrpSpPr>
        <p:grpSpPr>
          <a:xfrm>
            <a:off x="7232679" y="830717"/>
            <a:ext cx="327321" cy="7723592"/>
            <a:chOff x="7232679" y="830717"/>
            <a:chExt cx="327321" cy="7723592"/>
          </a:xfrm>
        </p:grpSpPr>
        <p:grpSp>
          <p:nvGrpSpPr>
            <p:cNvPr id="47" name="グループ化 46">
              <a:extLst>
                <a:ext uri="{FF2B5EF4-FFF2-40B4-BE49-F238E27FC236}">
                  <a16:creationId xmlns:a16="http://schemas.microsoft.com/office/drawing/2014/main" id="{4E158738-67EB-073D-6490-652E4F80EBB4}"/>
                </a:ext>
              </a:extLst>
            </p:cNvPr>
            <p:cNvGrpSpPr/>
            <p:nvPr userDrawn="1"/>
          </p:nvGrpSpPr>
          <p:grpSpPr>
            <a:xfrm>
              <a:off x="7232679" y="1598692"/>
              <a:ext cx="324000" cy="1184590"/>
              <a:chOff x="5844175" y="1542556"/>
              <a:chExt cx="374165" cy="1368000"/>
            </a:xfrm>
          </p:grpSpPr>
          <p:sp>
            <p:nvSpPr>
              <p:cNvPr id="86" name="グラフィックス 4">
                <a:extLst>
                  <a:ext uri="{FF2B5EF4-FFF2-40B4-BE49-F238E27FC236}">
                    <a16:creationId xmlns:a16="http://schemas.microsoft.com/office/drawing/2014/main" id="{0F961E07-F0FA-E574-1BE9-59BF86806D3F}"/>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87" name="正方形/長方形 86">
                <a:extLst>
                  <a:ext uri="{FF2B5EF4-FFF2-40B4-BE49-F238E27FC236}">
                    <a16:creationId xmlns:a16="http://schemas.microsoft.com/office/drawing/2014/main" id="{BA97DEE9-CDA6-C3D6-52F1-35E9C36DD76D}"/>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1.</a:t>
                </a:r>
                <a:endParaRPr kumimoji="1" lang="ja-JP" altLang="en-US" sz="800" b="1" dirty="0">
                  <a:latin typeface="+mn-ea"/>
                  <a:ea typeface="+mn-ea"/>
                </a:endParaRPr>
              </a:p>
            </p:txBody>
          </p:sp>
          <p:sp>
            <p:nvSpPr>
              <p:cNvPr id="88" name="正方形/長方形 87">
                <a:extLst>
                  <a:ext uri="{FF2B5EF4-FFF2-40B4-BE49-F238E27FC236}">
                    <a16:creationId xmlns:a16="http://schemas.microsoft.com/office/drawing/2014/main" id="{DA6AC9A9-FA1B-F67B-E34C-F46988F04958}"/>
                  </a:ext>
                </a:extLst>
              </p:cNvPr>
              <p:cNvSpPr/>
              <p:nvPr userDrawn="1"/>
            </p:nvSpPr>
            <p:spPr>
              <a:xfrm>
                <a:off x="5887257"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はじめに</a:t>
                </a:r>
              </a:p>
            </p:txBody>
          </p:sp>
        </p:grpSp>
        <p:grpSp>
          <p:nvGrpSpPr>
            <p:cNvPr id="48" name="グループ化 47">
              <a:extLst>
                <a:ext uri="{FF2B5EF4-FFF2-40B4-BE49-F238E27FC236}">
                  <a16:creationId xmlns:a16="http://schemas.microsoft.com/office/drawing/2014/main" id="{C6503FE2-2B44-2724-C2A8-D9C4A1C66AE2}"/>
                </a:ext>
              </a:extLst>
            </p:cNvPr>
            <p:cNvGrpSpPr/>
            <p:nvPr userDrawn="1"/>
          </p:nvGrpSpPr>
          <p:grpSpPr>
            <a:xfrm>
              <a:off x="7232679" y="2848729"/>
              <a:ext cx="324000" cy="1184590"/>
              <a:chOff x="5844175" y="1542556"/>
              <a:chExt cx="374165" cy="1368000"/>
            </a:xfrm>
          </p:grpSpPr>
          <p:sp>
            <p:nvSpPr>
              <p:cNvPr id="83" name="グラフィックス 4">
                <a:extLst>
                  <a:ext uri="{FF2B5EF4-FFF2-40B4-BE49-F238E27FC236}">
                    <a16:creationId xmlns:a16="http://schemas.microsoft.com/office/drawing/2014/main" id="{9A298AEE-E2E5-764A-D454-78A0387178DA}"/>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84" name="正方形/長方形 83">
                <a:extLst>
                  <a:ext uri="{FF2B5EF4-FFF2-40B4-BE49-F238E27FC236}">
                    <a16:creationId xmlns:a16="http://schemas.microsoft.com/office/drawing/2014/main" id="{915FCB9C-BBEE-F876-7B4E-B956BF63BEBB}"/>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2-1.</a:t>
                </a:r>
                <a:endParaRPr kumimoji="1" lang="ja-JP" altLang="en-US" sz="800" b="1" dirty="0">
                  <a:latin typeface="+mn-ea"/>
                  <a:ea typeface="+mn-ea"/>
                </a:endParaRPr>
              </a:p>
            </p:txBody>
          </p:sp>
          <p:sp>
            <p:nvSpPr>
              <p:cNvPr id="85" name="正方形/長方形 84">
                <a:extLst>
                  <a:ext uri="{FF2B5EF4-FFF2-40B4-BE49-F238E27FC236}">
                    <a16:creationId xmlns:a16="http://schemas.microsoft.com/office/drawing/2014/main" id="{14E8B033-661D-0340-55A0-2F9BFE0279E5}"/>
                  </a:ext>
                </a:extLst>
              </p:cNvPr>
              <p:cNvSpPr/>
              <p:nvPr userDrawn="1"/>
            </p:nvSpPr>
            <p:spPr>
              <a:xfrm>
                <a:off x="5887257" y="1757783"/>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運用中の自治体</a:t>
                </a:r>
              </a:p>
            </p:txBody>
          </p:sp>
        </p:grpSp>
        <p:grpSp>
          <p:nvGrpSpPr>
            <p:cNvPr id="65" name="グループ化 64">
              <a:extLst>
                <a:ext uri="{FF2B5EF4-FFF2-40B4-BE49-F238E27FC236}">
                  <a16:creationId xmlns:a16="http://schemas.microsoft.com/office/drawing/2014/main" id="{8F0B2A09-C084-03F5-F9B1-64663ED6004E}"/>
                </a:ext>
              </a:extLst>
            </p:cNvPr>
            <p:cNvGrpSpPr/>
            <p:nvPr userDrawn="1"/>
          </p:nvGrpSpPr>
          <p:grpSpPr>
            <a:xfrm>
              <a:off x="7232679" y="4098766"/>
              <a:ext cx="324000" cy="1184590"/>
              <a:chOff x="5844175" y="1542556"/>
              <a:chExt cx="374165" cy="1368000"/>
            </a:xfrm>
          </p:grpSpPr>
          <p:sp>
            <p:nvSpPr>
              <p:cNvPr id="80" name="グラフィックス 4">
                <a:extLst>
                  <a:ext uri="{FF2B5EF4-FFF2-40B4-BE49-F238E27FC236}">
                    <a16:creationId xmlns:a16="http://schemas.microsoft.com/office/drawing/2014/main" id="{1DD5E2CB-CE75-D9CE-FEF7-AFE17C2F99C4}"/>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81" name="正方形/長方形 80">
                <a:extLst>
                  <a:ext uri="{FF2B5EF4-FFF2-40B4-BE49-F238E27FC236}">
                    <a16:creationId xmlns:a16="http://schemas.microsoft.com/office/drawing/2014/main" id="{B84431EF-9D74-53C3-2D61-E031C9B1AB76}"/>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2-2.</a:t>
                </a:r>
                <a:endParaRPr kumimoji="1" lang="ja-JP" altLang="en-US" sz="800" b="1" dirty="0">
                  <a:latin typeface="+mn-ea"/>
                  <a:ea typeface="+mn-ea"/>
                </a:endParaRPr>
              </a:p>
            </p:txBody>
          </p:sp>
          <p:sp>
            <p:nvSpPr>
              <p:cNvPr id="82" name="正方形/長方形 81">
                <a:extLst>
                  <a:ext uri="{FF2B5EF4-FFF2-40B4-BE49-F238E27FC236}">
                    <a16:creationId xmlns:a16="http://schemas.microsoft.com/office/drawing/2014/main" id="{7E1739FD-76D3-942A-56E6-D5FEA19D9262}"/>
                  </a:ext>
                </a:extLst>
              </p:cNvPr>
              <p:cNvSpPr/>
              <p:nvPr userDrawn="1"/>
            </p:nvSpPr>
            <p:spPr>
              <a:xfrm>
                <a:off x="5887256" y="1757785"/>
                <a:ext cx="291017" cy="1119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建設中の自治体</a:t>
                </a:r>
              </a:p>
            </p:txBody>
          </p:sp>
        </p:grpSp>
        <p:grpSp>
          <p:nvGrpSpPr>
            <p:cNvPr id="66" name="グループ化 65">
              <a:extLst>
                <a:ext uri="{FF2B5EF4-FFF2-40B4-BE49-F238E27FC236}">
                  <a16:creationId xmlns:a16="http://schemas.microsoft.com/office/drawing/2014/main" id="{E2A37CB2-FDAC-C652-3B6E-83FE1C47214B}"/>
                </a:ext>
              </a:extLst>
            </p:cNvPr>
            <p:cNvGrpSpPr/>
            <p:nvPr userDrawn="1"/>
          </p:nvGrpSpPr>
          <p:grpSpPr>
            <a:xfrm>
              <a:off x="7232679" y="5348803"/>
              <a:ext cx="324000" cy="1184590"/>
              <a:chOff x="5844175" y="1542556"/>
              <a:chExt cx="374165" cy="1368000"/>
            </a:xfrm>
          </p:grpSpPr>
          <p:sp>
            <p:nvSpPr>
              <p:cNvPr id="77" name="グラフィックス 4">
                <a:extLst>
                  <a:ext uri="{FF2B5EF4-FFF2-40B4-BE49-F238E27FC236}">
                    <a16:creationId xmlns:a16="http://schemas.microsoft.com/office/drawing/2014/main" id="{1476894F-ED4B-C467-5273-18A9D0097626}"/>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78" name="正方形/長方形 77">
                <a:extLst>
                  <a:ext uri="{FF2B5EF4-FFF2-40B4-BE49-F238E27FC236}">
                    <a16:creationId xmlns:a16="http://schemas.microsoft.com/office/drawing/2014/main" id="{D1F18484-5EFC-BF4A-BD53-640F42D2E12D}"/>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2-3.</a:t>
                </a:r>
                <a:endParaRPr kumimoji="1" lang="ja-JP" altLang="en-US" sz="800" b="1" dirty="0">
                  <a:latin typeface="+mn-ea"/>
                  <a:ea typeface="+mn-ea"/>
                </a:endParaRPr>
              </a:p>
            </p:txBody>
          </p:sp>
          <p:sp>
            <p:nvSpPr>
              <p:cNvPr id="79" name="正方形/長方形 78">
                <a:extLst>
                  <a:ext uri="{FF2B5EF4-FFF2-40B4-BE49-F238E27FC236}">
                    <a16:creationId xmlns:a16="http://schemas.microsoft.com/office/drawing/2014/main" id="{9ECB504A-3FD2-ADC9-5DB7-D66BCCF35333}"/>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検討・計画・</a:t>
                </a:r>
                <a:br>
                  <a:rPr kumimoji="1" lang="en-US" altLang="ja-JP" sz="900" b="1" dirty="0">
                    <a:latin typeface="+mn-ea"/>
                    <a:ea typeface="+mn-ea"/>
                  </a:rPr>
                </a:br>
                <a:r>
                  <a:rPr kumimoji="1" lang="ja-JP" altLang="en-US" sz="900" b="1" dirty="0">
                    <a:latin typeface="+mn-ea"/>
                    <a:ea typeface="+mn-ea"/>
                  </a:rPr>
                  <a:t>設計中の自治体 </a:t>
                </a:r>
              </a:p>
            </p:txBody>
          </p:sp>
        </p:grpSp>
        <p:grpSp>
          <p:nvGrpSpPr>
            <p:cNvPr id="67" name="グループ化 66">
              <a:extLst>
                <a:ext uri="{FF2B5EF4-FFF2-40B4-BE49-F238E27FC236}">
                  <a16:creationId xmlns:a16="http://schemas.microsoft.com/office/drawing/2014/main" id="{5F4297FD-B877-D3F2-8921-ED16FCAC7434}"/>
                </a:ext>
              </a:extLst>
            </p:cNvPr>
            <p:cNvGrpSpPr/>
            <p:nvPr userDrawn="1"/>
          </p:nvGrpSpPr>
          <p:grpSpPr>
            <a:xfrm>
              <a:off x="7232679" y="6598840"/>
              <a:ext cx="324000" cy="1184590"/>
              <a:chOff x="5844175" y="1542556"/>
              <a:chExt cx="374165" cy="1368000"/>
            </a:xfrm>
          </p:grpSpPr>
          <p:sp>
            <p:nvSpPr>
              <p:cNvPr id="74" name="グラフィックス 4">
                <a:extLst>
                  <a:ext uri="{FF2B5EF4-FFF2-40B4-BE49-F238E27FC236}">
                    <a16:creationId xmlns:a16="http://schemas.microsoft.com/office/drawing/2014/main" id="{541958AC-471C-8446-C1EA-232016123869}"/>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75" name="正方形/長方形 74">
                <a:extLst>
                  <a:ext uri="{FF2B5EF4-FFF2-40B4-BE49-F238E27FC236}">
                    <a16:creationId xmlns:a16="http://schemas.microsoft.com/office/drawing/2014/main" id="{63D776DE-0F89-2529-DD40-FEE17C2329E8}"/>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2-4.</a:t>
                </a:r>
                <a:endParaRPr kumimoji="1" lang="ja-JP" altLang="en-US" sz="800" b="1" dirty="0">
                  <a:latin typeface="+mn-ea"/>
                  <a:ea typeface="+mn-ea"/>
                </a:endParaRPr>
              </a:p>
            </p:txBody>
          </p:sp>
          <p:sp>
            <p:nvSpPr>
              <p:cNvPr id="76" name="正方形/長方形 75">
                <a:extLst>
                  <a:ext uri="{FF2B5EF4-FFF2-40B4-BE49-F238E27FC236}">
                    <a16:creationId xmlns:a16="http://schemas.microsoft.com/office/drawing/2014/main" id="{CB2B9146-208F-C965-8305-C39EF9024D7D}"/>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民間事例</a:t>
                </a:r>
              </a:p>
            </p:txBody>
          </p:sp>
        </p:grpSp>
        <p:grpSp>
          <p:nvGrpSpPr>
            <p:cNvPr id="68" name="グループ化 67">
              <a:extLst>
                <a:ext uri="{FF2B5EF4-FFF2-40B4-BE49-F238E27FC236}">
                  <a16:creationId xmlns:a16="http://schemas.microsoft.com/office/drawing/2014/main" id="{56D3AA7C-F90F-2400-9026-D09C04356A16}"/>
                </a:ext>
              </a:extLst>
            </p:cNvPr>
            <p:cNvGrpSpPr/>
            <p:nvPr userDrawn="1"/>
          </p:nvGrpSpPr>
          <p:grpSpPr>
            <a:xfrm>
              <a:off x="7236000" y="830717"/>
              <a:ext cx="324000" cy="702000"/>
              <a:chOff x="5844175" y="1542556"/>
              <a:chExt cx="374165" cy="1368000"/>
            </a:xfrm>
          </p:grpSpPr>
          <p:sp>
            <p:nvSpPr>
              <p:cNvPr id="72" name="グラフィックス 4">
                <a:extLst>
                  <a:ext uri="{FF2B5EF4-FFF2-40B4-BE49-F238E27FC236}">
                    <a16:creationId xmlns:a16="http://schemas.microsoft.com/office/drawing/2014/main" id="{460643B9-47EB-B15D-8F7F-5164ABCF2375}"/>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31926F"/>
              </a:solidFill>
              <a:ln w="14288" cap="flat">
                <a:noFill/>
                <a:prstDash val="solid"/>
                <a:round/>
              </a:ln>
            </p:spPr>
            <p:txBody>
              <a:bodyPr lIns="0" tIns="0" rIns="0" bIns="0" rtlCol="0" anchor="ctr"/>
              <a:lstStyle/>
              <a:p>
                <a:endParaRPr lang="ja-JP" altLang="en-US" b="1" dirty="0"/>
              </a:p>
            </p:txBody>
          </p:sp>
          <p:sp>
            <p:nvSpPr>
              <p:cNvPr id="73" name="正方形/長方形 72">
                <a:extLst>
                  <a:ext uri="{FF2B5EF4-FFF2-40B4-BE49-F238E27FC236}">
                    <a16:creationId xmlns:a16="http://schemas.microsoft.com/office/drawing/2014/main" id="{8E5A9935-C098-E203-9AAD-FCF4BACE5B8E}"/>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目次</a:t>
                </a:r>
                <a:endParaRPr kumimoji="1" lang="en-US" altLang="ja-JP" sz="900" b="1" dirty="0">
                  <a:latin typeface="+mn-ea"/>
                  <a:ea typeface="+mn-ea"/>
                </a:endParaRPr>
              </a:p>
            </p:txBody>
          </p:sp>
        </p:grpSp>
        <p:grpSp>
          <p:nvGrpSpPr>
            <p:cNvPr id="69" name="グループ化 68">
              <a:extLst>
                <a:ext uri="{FF2B5EF4-FFF2-40B4-BE49-F238E27FC236}">
                  <a16:creationId xmlns:a16="http://schemas.microsoft.com/office/drawing/2014/main" id="{D410594C-6C7E-C14E-FE90-F1ED51E6C7CE}"/>
                </a:ext>
              </a:extLst>
            </p:cNvPr>
            <p:cNvGrpSpPr/>
            <p:nvPr userDrawn="1"/>
          </p:nvGrpSpPr>
          <p:grpSpPr>
            <a:xfrm>
              <a:off x="7235206" y="7852309"/>
              <a:ext cx="324000" cy="702000"/>
              <a:chOff x="5844175" y="1542556"/>
              <a:chExt cx="374165" cy="1368000"/>
            </a:xfrm>
          </p:grpSpPr>
          <p:sp>
            <p:nvSpPr>
              <p:cNvPr id="70" name="グラフィックス 4">
                <a:extLst>
                  <a:ext uri="{FF2B5EF4-FFF2-40B4-BE49-F238E27FC236}">
                    <a16:creationId xmlns:a16="http://schemas.microsoft.com/office/drawing/2014/main" id="{506112C9-18B8-CAC9-58B4-0DE75B2DD7C5}"/>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71" name="正方形/長方形 70">
                <a:extLst>
                  <a:ext uri="{FF2B5EF4-FFF2-40B4-BE49-F238E27FC236}">
                    <a16:creationId xmlns:a16="http://schemas.microsoft.com/office/drawing/2014/main" id="{266A00E8-ADD0-646A-1EF8-457E19612736}"/>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BIZ UDPゴシック" panose="020B0400000000000000" pitchFamily="50" charset="-128"/>
                    <a:ea typeface="BIZ UDPゴシック" panose="020B0400000000000000" pitchFamily="50" charset="-128"/>
                  </a:rPr>
                  <a:t>用語集</a:t>
                </a:r>
                <a:endParaRPr kumimoji="1" lang="ja-JP" altLang="en-US" sz="900" b="1" dirty="0">
                  <a:latin typeface="+mn-ea"/>
                  <a:ea typeface="+mn-ea"/>
                </a:endParaRPr>
              </a:p>
            </p:txBody>
          </p:sp>
        </p:grpSp>
      </p:grpSp>
    </p:spTree>
    <p:extLst>
      <p:ext uri="{BB962C8B-B14F-4D97-AF65-F5344CB8AC3E}">
        <p14:creationId xmlns:p14="http://schemas.microsoft.com/office/powerpoint/2010/main" val="3173827843"/>
      </p:ext>
    </p:extLst>
  </p:cSld>
  <p:clrMapOvr>
    <a:masterClrMapping/>
  </p:clrMapOvr>
  <p:extLst>
    <p:ext uri="{DCECCB84-F9BA-43D5-87BE-67443E8EF086}">
      <p15:sldGuideLst xmlns:p15="http://schemas.microsoft.com/office/powerpoint/2012/main">
        <p15:guide id="1" orient="horz" pos="69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はじめに">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AAD453F7-A15F-B4D7-90B1-597CC7F090E9}"/>
              </a:ext>
            </a:extLst>
          </p:cNvPr>
          <p:cNvGraphicFramePr>
            <a:graphicFrameLocks noChangeAspect="1"/>
          </p:cNvGraphicFramePr>
          <p:nvPr userDrawn="1">
            <p:custDataLst>
              <p:tags r:id="rId2"/>
            </p:custDataLst>
            <p:extLst>
              <p:ext uri="{D42A27DB-BD31-4B8C-83A1-F6EECF244321}">
                <p14:modId xmlns:p14="http://schemas.microsoft.com/office/powerpoint/2010/main" val="1591444657"/>
              </p:ext>
            </p:extLst>
          </p:nvPr>
        </p:nvGraphicFramePr>
        <p:xfrm>
          <a:off x="1751" y="1714"/>
          <a:ext cx="1750" cy="1714"/>
        </p:xfrm>
        <a:graphic>
          <a:graphicData uri="http://schemas.openxmlformats.org/presentationml/2006/ole">
            <mc:AlternateContent xmlns:mc="http://schemas.openxmlformats.org/markup-compatibility/2006">
              <mc:Choice xmlns:v="urn:schemas-microsoft-com:vml" Requires="v">
                <p:oleObj spid="_x0000_s5150" name="think-cell スライド" r:id="rId4" imgW="425" imgH="424" progId="TCLayout.ActiveDocument.1">
                  <p:embed/>
                </p:oleObj>
              </mc:Choice>
              <mc:Fallback>
                <p:oleObj name="think-cell スライド" r:id="rId4" imgW="425" imgH="424" progId="TCLayout.ActiveDocument.1">
                  <p:embed/>
                  <p:pic>
                    <p:nvPicPr>
                      <p:cNvPr id="12" name="think-cell data - do not delete" hidden="1">
                        <a:extLst>
                          <a:ext uri="{FF2B5EF4-FFF2-40B4-BE49-F238E27FC236}">
                            <a16:creationId xmlns:a16="http://schemas.microsoft.com/office/drawing/2014/main" id="{AAD453F7-A15F-B4D7-90B1-597CC7F090E9}"/>
                          </a:ext>
                        </a:extLst>
                      </p:cNvPr>
                      <p:cNvPicPr/>
                      <p:nvPr/>
                    </p:nvPicPr>
                    <p:blipFill>
                      <a:blip r:embed="rId5"/>
                      <a:stretch>
                        <a:fillRect/>
                      </a:stretch>
                    </p:blipFill>
                    <p:spPr>
                      <a:xfrm>
                        <a:off x="1751" y="1714"/>
                        <a:ext cx="1750" cy="1714"/>
                      </a:xfrm>
                      <a:prstGeom prst="rect">
                        <a:avLst/>
                      </a:prstGeom>
                    </p:spPr>
                  </p:pic>
                </p:oleObj>
              </mc:Fallback>
            </mc:AlternateContent>
          </a:graphicData>
        </a:graphic>
      </p:graphicFrame>
      <p:sp>
        <p:nvSpPr>
          <p:cNvPr id="2" name="Title 1"/>
          <p:cNvSpPr>
            <a:spLocks noGrp="1"/>
          </p:cNvSpPr>
          <p:nvPr>
            <p:ph type="title" hasCustomPrompt="1"/>
          </p:nvPr>
        </p:nvSpPr>
        <p:spPr>
          <a:xfrm>
            <a:off x="519729" y="320440"/>
            <a:ext cx="6552000" cy="249299"/>
          </a:xfrm>
          <a:prstGeom prst="rect">
            <a:avLst/>
          </a:prstGeom>
        </p:spPr>
        <p:txBody>
          <a:bodyPr vert="horz" lIns="0" tIns="0" rIns="0" bIns="0">
            <a:spAutoFit/>
          </a:bodyPr>
          <a:lstStyle>
            <a:lvl1pPr>
              <a:defRPr sz="1800" b="1" spc="300">
                <a:solidFill>
                  <a:srgbClr val="31926F"/>
                </a:solidFill>
                <a:latin typeface="BIZ UDPゴシック" panose="020B0400000000000000" pitchFamily="50" charset="-128"/>
                <a:ea typeface="BIZ UDPゴシック" panose="020B0400000000000000" pitchFamily="50" charset="-128"/>
              </a:defRPr>
            </a:lvl1pPr>
          </a:lstStyle>
          <a:p>
            <a:r>
              <a:rPr lang="ja-JP" altLang="en-US" dirty="0"/>
              <a:t>タイトル</a:t>
            </a:r>
            <a:endParaRPr lang="en-US" dirty="0"/>
          </a:p>
        </p:txBody>
      </p:sp>
      <p:sp>
        <p:nvSpPr>
          <p:cNvPr id="6" name="Slide Number Placeholder 5"/>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a:t>
            </a:fld>
            <a:endParaRPr kumimoji="1" lang="ja-JP" altLang="en-US" dirty="0"/>
          </a:p>
        </p:txBody>
      </p:sp>
      <p:cxnSp>
        <p:nvCxnSpPr>
          <p:cNvPr id="10" name="直線コネクタ 9">
            <a:extLst>
              <a:ext uri="{FF2B5EF4-FFF2-40B4-BE49-F238E27FC236}">
                <a16:creationId xmlns:a16="http://schemas.microsoft.com/office/drawing/2014/main" id="{98CC7199-FB28-B3D5-8C87-8DB5C9AD18F5}"/>
              </a:ext>
            </a:extLst>
          </p:cNvPr>
          <p:cNvCxnSpPr>
            <a:cxnSpLocks/>
          </p:cNvCxnSpPr>
          <p:nvPr userDrawn="1"/>
        </p:nvCxnSpPr>
        <p:spPr>
          <a:xfrm>
            <a:off x="503837" y="658902"/>
            <a:ext cx="6552000" cy="0"/>
          </a:xfrm>
          <a:prstGeom prst="line">
            <a:avLst/>
          </a:prstGeom>
          <a:ln w="19050">
            <a:solidFill>
              <a:srgbClr val="199332"/>
            </a:solidFill>
          </a:ln>
        </p:spPr>
        <p:style>
          <a:lnRef idx="1">
            <a:schemeClr val="accent1"/>
          </a:lnRef>
          <a:fillRef idx="0">
            <a:schemeClr val="accent1"/>
          </a:fillRef>
          <a:effectRef idx="0">
            <a:schemeClr val="accent1"/>
          </a:effectRef>
          <a:fontRef idx="minor">
            <a:schemeClr val="tx1"/>
          </a:fontRef>
        </p:style>
      </p:cxnSp>
      <p:sp>
        <p:nvSpPr>
          <p:cNvPr id="19" name="テキスト プレースホルダー 18">
            <a:extLst>
              <a:ext uri="{FF2B5EF4-FFF2-40B4-BE49-F238E27FC236}">
                <a16:creationId xmlns:a16="http://schemas.microsoft.com/office/drawing/2014/main" id="{C1E119B7-FED3-42AF-890C-8E8EACA65E64}"/>
              </a:ext>
            </a:extLst>
          </p:cNvPr>
          <p:cNvSpPr>
            <a:spLocks noGrp="1"/>
          </p:cNvSpPr>
          <p:nvPr>
            <p:ph type="body" sz="quarter" idx="13" hasCustomPrompt="1"/>
          </p:nvPr>
        </p:nvSpPr>
        <p:spPr>
          <a:xfrm>
            <a:off x="504000" y="830717"/>
            <a:ext cx="6552000" cy="276999"/>
          </a:xfrm>
          <a:prstGeom prst="rect">
            <a:avLst/>
          </a:prstGeom>
        </p:spPr>
        <p:txBody>
          <a:bodyPr lIns="0" tIns="0" rIns="0" bIns="0" anchor="t" anchorCtr="0">
            <a:spAutoFit/>
          </a:bodyPr>
          <a:lstStyle>
            <a:lvl1pPr marL="0" indent="0">
              <a:buNone/>
              <a:defRPr sz="2000">
                <a:solidFill>
                  <a:schemeClr val="tx1"/>
                </a:solidFill>
                <a:latin typeface="BIZ UDPゴシック" panose="020B0400000000000000" pitchFamily="50" charset="-128"/>
                <a:ea typeface="BIZ UDPゴシック" panose="020B0400000000000000" pitchFamily="50" charset="-128"/>
              </a:defRPr>
            </a:lvl1pPr>
          </a:lstStyle>
          <a:p>
            <a:pPr lvl="0"/>
            <a:r>
              <a:rPr kumimoji="1" lang="en-US" altLang="ja-JP" dirty="0"/>
              <a:t>1-1 </a:t>
            </a:r>
            <a:r>
              <a:rPr kumimoji="1" lang="ja-JP" altLang="en-US" dirty="0"/>
              <a:t>節タイトル</a:t>
            </a:r>
          </a:p>
        </p:txBody>
      </p:sp>
      <p:sp>
        <p:nvSpPr>
          <p:cNvPr id="27" name="テキスト プレースホルダー 26">
            <a:extLst>
              <a:ext uri="{FF2B5EF4-FFF2-40B4-BE49-F238E27FC236}">
                <a16:creationId xmlns:a16="http://schemas.microsoft.com/office/drawing/2014/main" id="{BB7EA00B-AE2C-2C31-4B2F-C1AFC172B9EC}"/>
              </a:ext>
            </a:extLst>
          </p:cNvPr>
          <p:cNvSpPr>
            <a:spLocks noGrp="1"/>
          </p:cNvSpPr>
          <p:nvPr>
            <p:ph type="body" sz="quarter" idx="14" hasCustomPrompt="1"/>
          </p:nvPr>
        </p:nvSpPr>
        <p:spPr>
          <a:xfrm>
            <a:off x="4986978" y="361990"/>
            <a:ext cx="2068859" cy="166198"/>
          </a:xfrm>
          <a:prstGeom prst="rect">
            <a:avLst/>
          </a:prstGeom>
        </p:spPr>
        <p:txBody>
          <a:bodyPr wrap="square" lIns="0" tIns="0" rIns="0" bIns="0" anchor="t" anchorCtr="0">
            <a:spAutoFit/>
          </a:bodyPr>
          <a:lstStyle>
            <a:lvl1pPr marL="0" indent="0" algn="r">
              <a:buNone/>
              <a:defRPr sz="1200" b="1">
                <a:solidFill>
                  <a:srgbClr val="31926F"/>
                </a:solidFill>
                <a:latin typeface="BIZ UDPゴシック" panose="020B0400000000000000" pitchFamily="50" charset="-128"/>
                <a:ea typeface="BIZ UDPゴシック" panose="020B0400000000000000" pitchFamily="50" charset="-128"/>
              </a:defRPr>
            </a:lvl1pPr>
            <a:lvl2pPr>
              <a:defRPr sz="1295"/>
            </a:lvl2pPr>
            <a:lvl3pPr>
              <a:defRPr sz="1295"/>
            </a:lvl3pPr>
            <a:lvl4pPr>
              <a:defRPr sz="1295"/>
            </a:lvl4pPr>
            <a:lvl5pPr>
              <a:defRPr sz="1295"/>
            </a:lvl5pPr>
          </a:lstStyle>
          <a:p>
            <a:pPr lvl="0"/>
            <a:r>
              <a:rPr kumimoji="1" lang="ja-JP" altLang="en-US" dirty="0"/>
              <a:t>節タイトル</a:t>
            </a:r>
          </a:p>
        </p:txBody>
      </p:sp>
      <p:grpSp>
        <p:nvGrpSpPr>
          <p:cNvPr id="95" name="グループ化 94">
            <a:extLst>
              <a:ext uri="{FF2B5EF4-FFF2-40B4-BE49-F238E27FC236}">
                <a16:creationId xmlns:a16="http://schemas.microsoft.com/office/drawing/2014/main" id="{EE52A017-60AE-CE7B-7342-DEB3736568B8}"/>
              </a:ext>
            </a:extLst>
          </p:cNvPr>
          <p:cNvGrpSpPr/>
          <p:nvPr userDrawn="1"/>
        </p:nvGrpSpPr>
        <p:grpSpPr>
          <a:xfrm>
            <a:off x="7232679" y="830717"/>
            <a:ext cx="327321" cy="7723592"/>
            <a:chOff x="7232679" y="830717"/>
            <a:chExt cx="327321" cy="7723592"/>
          </a:xfrm>
        </p:grpSpPr>
        <p:grpSp>
          <p:nvGrpSpPr>
            <p:cNvPr id="13" name="グループ化 12">
              <a:extLst>
                <a:ext uri="{FF2B5EF4-FFF2-40B4-BE49-F238E27FC236}">
                  <a16:creationId xmlns:a16="http://schemas.microsoft.com/office/drawing/2014/main" id="{C44B1903-3DC8-58E1-0066-06CA962CC9EF}"/>
                </a:ext>
              </a:extLst>
            </p:cNvPr>
            <p:cNvGrpSpPr/>
            <p:nvPr userDrawn="1"/>
          </p:nvGrpSpPr>
          <p:grpSpPr>
            <a:xfrm>
              <a:off x="7232679" y="1598692"/>
              <a:ext cx="324000" cy="1184590"/>
              <a:chOff x="5844175" y="1542556"/>
              <a:chExt cx="374165" cy="1368000"/>
            </a:xfrm>
          </p:grpSpPr>
          <p:sp>
            <p:nvSpPr>
              <p:cNvPr id="7" name="グラフィックス 4">
                <a:extLst>
                  <a:ext uri="{FF2B5EF4-FFF2-40B4-BE49-F238E27FC236}">
                    <a16:creationId xmlns:a16="http://schemas.microsoft.com/office/drawing/2014/main" id="{81D7653B-E317-0EC4-3F5C-CD9FDA4720B9}"/>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31926F"/>
              </a:solidFill>
              <a:ln w="14288" cap="flat">
                <a:noFill/>
                <a:prstDash val="solid"/>
                <a:round/>
              </a:ln>
            </p:spPr>
            <p:txBody>
              <a:bodyPr lIns="0" tIns="0" rIns="0" bIns="0" rtlCol="0" anchor="ctr"/>
              <a:lstStyle/>
              <a:p>
                <a:endParaRPr lang="ja-JP" altLang="en-US" b="1" dirty="0"/>
              </a:p>
            </p:txBody>
          </p:sp>
          <p:sp>
            <p:nvSpPr>
              <p:cNvPr id="8" name="正方形/長方形 7">
                <a:extLst>
                  <a:ext uri="{FF2B5EF4-FFF2-40B4-BE49-F238E27FC236}">
                    <a16:creationId xmlns:a16="http://schemas.microsoft.com/office/drawing/2014/main" id="{F252F083-1EF8-8C4A-2E37-C4A96E402932}"/>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1.</a:t>
                </a:r>
                <a:endParaRPr kumimoji="1" lang="ja-JP" altLang="en-US" sz="800" b="1" dirty="0">
                  <a:latin typeface="+mn-ea"/>
                  <a:ea typeface="+mn-ea"/>
                </a:endParaRPr>
              </a:p>
            </p:txBody>
          </p:sp>
          <p:sp>
            <p:nvSpPr>
              <p:cNvPr id="9" name="正方形/長方形 8">
                <a:extLst>
                  <a:ext uri="{FF2B5EF4-FFF2-40B4-BE49-F238E27FC236}">
                    <a16:creationId xmlns:a16="http://schemas.microsoft.com/office/drawing/2014/main" id="{C4CC6D9C-01CD-9CD8-3384-EF0B2F2FDDF2}"/>
                  </a:ext>
                </a:extLst>
              </p:cNvPr>
              <p:cNvSpPr/>
              <p:nvPr userDrawn="1"/>
            </p:nvSpPr>
            <p:spPr>
              <a:xfrm>
                <a:off x="5887257"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はじめに</a:t>
                </a:r>
              </a:p>
            </p:txBody>
          </p:sp>
        </p:grpSp>
        <p:grpSp>
          <p:nvGrpSpPr>
            <p:cNvPr id="49" name="グループ化 48">
              <a:extLst>
                <a:ext uri="{FF2B5EF4-FFF2-40B4-BE49-F238E27FC236}">
                  <a16:creationId xmlns:a16="http://schemas.microsoft.com/office/drawing/2014/main" id="{9F1034C2-458F-2523-4396-C17DAFCE12BB}"/>
                </a:ext>
              </a:extLst>
            </p:cNvPr>
            <p:cNvGrpSpPr/>
            <p:nvPr userDrawn="1"/>
          </p:nvGrpSpPr>
          <p:grpSpPr>
            <a:xfrm>
              <a:off x="7232679" y="2848729"/>
              <a:ext cx="324000" cy="1184590"/>
              <a:chOff x="5844175" y="1542556"/>
              <a:chExt cx="374165" cy="1368000"/>
            </a:xfrm>
          </p:grpSpPr>
          <p:sp>
            <p:nvSpPr>
              <p:cNvPr id="50" name="グラフィックス 4">
                <a:extLst>
                  <a:ext uri="{FF2B5EF4-FFF2-40B4-BE49-F238E27FC236}">
                    <a16:creationId xmlns:a16="http://schemas.microsoft.com/office/drawing/2014/main" id="{D4C03BBB-DC20-BF8C-57B1-C519313D10E2}"/>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51" name="正方形/長方形 50">
                <a:extLst>
                  <a:ext uri="{FF2B5EF4-FFF2-40B4-BE49-F238E27FC236}">
                    <a16:creationId xmlns:a16="http://schemas.microsoft.com/office/drawing/2014/main" id="{2AD2E748-3F59-B92E-26C2-AE0451CF41D7}"/>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2-1.</a:t>
                </a:r>
                <a:endParaRPr kumimoji="1" lang="ja-JP" altLang="en-US" sz="800" b="1" dirty="0">
                  <a:latin typeface="+mn-ea"/>
                  <a:ea typeface="+mn-ea"/>
                </a:endParaRPr>
              </a:p>
            </p:txBody>
          </p:sp>
          <p:sp>
            <p:nvSpPr>
              <p:cNvPr id="52" name="正方形/長方形 51">
                <a:extLst>
                  <a:ext uri="{FF2B5EF4-FFF2-40B4-BE49-F238E27FC236}">
                    <a16:creationId xmlns:a16="http://schemas.microsoft.com/office/drawing/2014/main" id="{E83889CC-0E0D-CCFB-5EF2-39C0D15A9A7E}"/>
                  </a:ext>
                </a:extLst>
              </p:cNvPr>
              <p:cNvSpPr/>
              <p:nvPr userDrawn="1"/>
            </p:nvSpPr>
            <p:spPr>
              <a:xfrm>
                <a:off x="5887257" y="1757783"/>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運用中の自治体</a:t>
                </a:r>
              </a:p>
            </p:txBody>
          </p:sp>
        </p:grpSp>
        <p:grpSp>
          <p:nvGrpSpPr>
            <p:cNvPr id="53" name="グループ化 52">
              <a:extLst>
                <a:ext uri="{FF2B5EF4-FFF2-40B4-BE49-F238E27FC236}">
                  <a16:creationId xmlns:a16="http://schemas.microsoft.com/office/drawing/2014/main" id="{DD90C440-40CC-094A-A855-E17980DCF0A9}"/>
                </a:ext>
              </a:extLst>
            </p:cNvPr>
            <p:cNvGrpSpPr/>
            <p:nvPr userDrawn="1"/>
          </p:nvGrpSpPr>
          <p:grpSpPr>
            <a:xfrm>
              <a:off x="7232679" y="4098766"/>
              <a:ext cx="324000" cy="1184590"/>
              <a:chOff x="5844175" y="1542556"/>
              <a:chExt cx="374165" cy="1368000"/>
            </a:xfrm>
          </p:grpSpPr>
          <p:sp>
            <p:nvSpPr>
              <p:cNvPr id="54" name="グラフィックス 4">
                <a:extLst>
                  <a:ext uri="{FF2B5EF4-FFF2-40B4-BE49-F238E27FC236}">
                    <a16:creationId xmlns:a16="http://schemas.microsoft.com/office/drawing/2014/main" id="{C4E4E31E-F0A1-EF70-1F44-A24C99B4F5C1}"/>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55" name="正方形/長方形 54">
                <a:extLst>
                  <a:ext uri="{FF2B5EF4-FFF2-40B4-BE49-F238E27FC236}">
                    <a16:creationId xmlns:a16="http://schemas.microsoft.com/office/drawing/2014/main" id="{8776C672-C429-0E34-ADB3-CEC5957F0436}"/>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2-2.</a:t>
                </a:r>
                <a:endParaRPr kumimoji="1" lang="ja-JP" altLang="en-US" sz="800" b="1" dirty="0">
                  <a:latin typeface="+mn-ea"/>
                  <a:ea typeface="+mn-ea"/>
                </a:endParaRPr>
              </a:p>
            </p:txBody>
          </p:sp>
          <p:sp>
            <p:nvSpPr>
              <p:cNvPr id="56" name="正方形/長方形 55">
                <a:extLst>
                  <a:ext uri="{FF2B5EF4-FFF2-40B4-BE49-F238E27FC236}">
                    <a16:creationId xmlns:a16="http://schemas.microsoft.com/office/drawing/2014/main" id="{63180EFB-FEB4-D654-F79F-7C5892696E90}"/>
                  </a:ext>
                </a:extLst>
              </p:cNvPr>
              <p:cNvSpPr/>
              <p:nvPr userDrawn="1"/>
            </p:nvSpPr>
            <p:spPr>
              <a:xfrm>
                <a:off x="5887256" y="1757785"/>
                <a:ext cx="291017" cy="1119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建設中の自治体</a:t>
                </a:r>
              </a:p>
            </p:txBody>
          </p:sp>
        </p:grpSp>
        <p:grpSp>
          <p:nvGrpSpPr>
            <p:cNvPr id="57" name="グループ化 56">
              <a:extLst>
                <a:ext uri="{FF2B5EF4-FFF2-40B4-BE49-F238E27FC236}">
                  <a16:creationId xmlns:a16="http://schemas.microsoft.com/office/drawing/2014/main" id="{8C339D87-2668-44B2-724C-E8437506A61D}"/>
                </a:ext>
              </a:extLst>
            </p:cNvPr>
            <p:cNvGrpSpPr/>
            <p:nvPr userDrawn="1"/>
          </p:nvGrpSpPr>
          <p:grpSpPr>
            <a:xfrm>
              <a:off x="7232679" y="5348803"/>
              <a:ext cx="324000" cy="1184590"/>
              <a:chOff x="5844175" y="1542556"/>
              <a:chExt cx="374165" cy="1368000"/>
            </a:xfrm>
          </p:grpSpPr>
          <p:sp>
            <p:nvSpPr>
              <p:cNvPr id="58" name="グラフィックス 4">
                <a:extLst>
                  <a:ext uri="{FF2B5EF4-FFF2-40B4-BE49-F238E27FC236}">
                    <a16:creationId xmlns:a16="http://schemas.microsoft.com/office/drawing/2014/main" id="{4CF051CD-97B0-A663-2B22-78D35CFCC27D}"/>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59" name="正方形/長方形 58">
                <a:extLst>
                  <a:ext uri="{FF2B5EF4-FFF2-40B4-BE49-F238E27FC236}">
                    <a16:creationId xmlns:a16="http://schemas.microsoft.com/office/drawing/2014/main" id="{254EA1F8-2384-66B2-7702-53765F2B64DA}"/>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2-3.</a:t>
                </a:r>
                <a:endParaRPr kumimoji="1" lang="ja-JP" altLang="en-US" sz="800" b="1" dirty="0">
                  <a:latin typeface="+mn-ea"/>
                  <a:ea typeface="+mn-ea"/>
                </a:endParaRPr>
              </a:p>
            </p:txBody>
          </p:sp>
          <p:sp>
            <p:nvSpPr>
              <p:cNvPr id="60" name="正方形/長方形 59">
                <a:extLst>
                  <a:ext uri="{FF2B5EF4-FFF2-40B4-BE49-F238E27FC236}">
                    <a16:creationId xmlns:a16="http://schemas.microsoft.com/office/drawing/2014/main" id="{878E9377-BE8F-054D-88B3-FFE45D043B75}"/>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検討・計画・</a:t>
                </a:r>
                <a:br>
                  <a:rPr kumimoji="1" lang="en-US" altLang="ja-JP" sz="900" b="1" dirty="0">
                    <a:latin typeface="+mn-ea"/>
                    <a:ea typeface="+mn-ea"/>
                  </a:rPr>
                </a:br>
                <a:r>
                  <a:rPr kumimoji="1" lang="ja-JP" altLang="en-US" sz="900" b="1" dirty="0">
                    <a:latin typeface="+mn-ea"/>
                    <a:ea typeface="+mn-ea"/>
                  </a:rPr>
                  <a:t>設計中の自治体 </a:t>
                </a:r>
              </a:p>
            </p:txBody>
          </p:sp>
        </p:grpSp>
        <p:grpSp>
          <p:nvGrpSpPr>
            <p:cNvPr id="61" name="グループ化 60">
              <a:extLst>
                <a:ext uri="{FF2B5EF4-FFF2-40B4-BE49-F238E27FC236}">
                  <a16:creationId xmlns:a16="http://schemas.microsoft.com/office/drawing/2014/main" id="{01E40F7D-2AB4-FC87-957A-C9FDD1193CE4}"/>
                </a:ext>
              </a:extLst>
            </p:cNvPr>
            <p:cNvGrpSpPr/>
            <p:nvPr userDrawn="1"/>
          </p:nvGrpSpPr>
          <p:grpSpPr>
            <a:xfrm>
              <a:off x="7232679" y="6598840"/>
              <a:ext cx="324000" cy="1184590"/>
              <a:chOff x="5844175" y="1542556"/>
              <a:chExt cx="374165" cy="1368000"/>
            </a:xfrm>
          </p:grpSpPr>
          <p:sp>
            <p:nvSpPr>
              <p:cNvPr id="62" name="グラフィックス 4">
                <a:extLst>
                  <a:ext uri="{FF2B5EF4-FFF2-40B4-BE49-F238E27FC236}">
                    <a16:creationId xmlns:a16="http://schemas.microsoft.com/office/drawing/2014/main" id="{AE8A2453-CDEC-03A1-72B2-CB8F85625D71}"/>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63" name="正方形/長方形 62">
                <a:extLst>
                  <a:ext uri="{FF2B5EF4-FFF2-40B4-BE49-F238E27FC236}">
                    <a16:creationId xmlns:a16="http://schemas.microsoft.com/office/drawing/2014/main" id="{D8913017-AEE9-A077-9378-5E838D75827F}"/>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2-4.</a:t>
                </a:r>
                <a:endParaRPr kumimoji="1" lang="ja-JP" altLang="en-US" sz="800" b="1" dirty="0">
                  <a:latin typeface="+mn-ea"/>
                  <a:ea typeface="+mn-ea"/>
                </a:endParaRPr>
              </a:p>
            </p:txBody>
          </p:sp>
          <p:sp>
            <p:nvSpPr>
              <p:cNvPr id="64" name="正方形/長方形 63">
                <a:extLst>
                  <a:ext uri="{FF2B5EF4-FFF2-40B4-BE49-F238E27FC236}">
                    <a16:creationId xmlns:a16="http://schemas.microsoft.com/office/drawing/2014/main" id="{9D6C40ED-49CC-C056-B39F-C0F7ABB27EF9}"/>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民間事例</a:t>
                </a:r>
              </a:p>
            </p:txBody>
          </p:sp>
        </p:grpSp>
        <p:grpSp>
          <p:nvGrpSpPr>
            <p:cNvPr id="66" name="グループ化 65">
              <a:extLst>
                <a:ext uri="{FF2B5EF4-FFF2-40B4-BE49-F238E27FC236}">
                  <a16:creationId xmlns:a16="http://schemas.microsoft.com/office/drawing/2014/main" id="{C513F44A-AD4E-3799-AE62-8E0B270E27A5}"/>
                </a:ext>
              </a:extLst>
            </p:cNvPr>
            <p:cNvGrpSpPr/>
            <p:nvPr userDrawn="1"/>
          </p:nvGrpSpPr>
          <p:grpSpPr>
            <a:xfrm>
              <a:off x="7236000" y="830717"/>
              <a:ext cx="324000" cy="702000"/>
              <a:chOff x="5844175" y="1542556"/>
              <a:chExt cx="374165" cy="1368000"/>
            </a:xfrm>
          </p:grpSpPr>
          <p:sp>
            <p:nvSpPr>
              <p:cNvPr id="93" name="グラフィックス 4">
                <a:extLst>
                  <a:ext uri="{FF2B5EF4-FFF2-40B4-BE49-F238E27FC236}">
                    <a16:creationId xmlns:a16="http://schemas.microsoft.com/office/drawing/2014/main" id="{911B005A-C7D9-E4F5-DCD5-7A0898E7D8A5}"/>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94" name="正方形/長方形 93">
                <a:extLst>
                  <a:ext uri="{FF2B5EF4-FFF2-40B4-BE49-F238E27FC236}">
                    <a16:creationId xmlns:a16="http://schemas.microsoft.com/office/drawing/2014/main" id="{C57CD74E-4288-109B-3EE9-F7009D14C93B}"/>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目次</a:t>
                </a:r>
                <a:endParaRPr kumimoji="1" lang="en-US" altLang="ja-JP" sz="900" b="1" dirty="0">
                  <a:latin typeface="+mn-ea"/>
                  <a:ea typeface="+mn-ea"/>
                </a:endParaRPr>
              </a:p>
            </p:txBody>
          </p:sp>
        </p:grpSp>
        <p:grpSp>
          <p:nvGrpSpPr>
            <p:cNvPr id="72" name="グループ化 71">
              <a:extLst>
                <a:ext uri="{FF2B5EF4-FFF2-40B4-BE49-F238E27FC236}">
                  <a16:creationId xmlns:a16="http://schemas.microsoft.com/office/drawing/2014/main" id="{F390261E-ED6B-47C2-6F88-A335CB86ABEF}"/>
                </a:ext>
              </a:extLst>
            </p:cNvPr>
            <p:cNvGrpSpPr/>
            <p:nvPr userDrawn="1"/>
          </p:nvGrpSpPr>
          <p:grpSpPr>
            <a:xfrm>
              <a:off x="7235206" y="7852309"/>
              <a:ext cx="324000" cy="702000"/>
              <a:chOff x="5844175" y="1542556"/>
              <a:chExt cx="374165" cy="1368000"/>
            </a:xfrm>
          </p:grpSpPr>
          <p:sp>
            <p:nvSpPr>
              <p:cNvPr id="76" name="グラフィックス 4">
                <a:extLst>
                  <a:ext uri="{FF2B5EF4-FFF2-40B4-BE49-F238E27FC236}">
                    <a16:creationId xmlns:a16="http://schemas.microsoft.com/office/drawing/2014/main" id="{5F156D23-A4AB-B8AD-A05B-1D6A45F8AFEF}"/>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77" name="正方形/長方形 76">
                <a:extLst>
                  <a:ext uri="{FF2B5EF4-FFF2-40B4-BE49-F238E27FC236}">
                    <a16:creationId xmlns:a16="http://schemas.microsoft.com/office/drawing/2014/main" id="{76773A81-8754-8146-C4F3-779C7318EE05}"/>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BIZ UDPゴシック" panose="020B0400000000000000" pitchFamily="50" charset="-128"/>
                    <a:ea typeface="BIZ UDPゴシック" panose="020B0400000000000000" pitchFamily="50" charset="-128"/>
                  </a:rPr>
                  <a:t>用語集</a:t>
                </a:r>
                <a:endParaRPr kumimoji="1" lang="ja-JP" altLang="en-US" sz="900" b="1" dirty="0">
                  <a:latin typeface="+mn-ea"/>
                  <a:ea typeface="+mn-ea"/>
                </a:endParaRPr>
              </a:p>
            </p:txBody>
          </p:sp>
        </p:grpSp>
      </p:grpSp>
      <p:sp>
        <p:nvSpPr>
          <p:cNvPr id="75" name="正方形/長方形 74">
            <a:extLst>
              <a:ext uri="{FF2B5EF4-FFF2-40B4-BE49-F238E27FC236}">
                <a16:creationId xmlns:a16="http://schemas.microsoft.com/office/drawing/2014/main" id="{B23100A0-48A6-1F03-072D-251820C04487}"/>
              </a:ext>
            </a:extLst>
          </p:cNvPr>
          <p:cNvSpPr/>
          <p:nvPr userDrawn="1"/>
        </p:nvSpPr>
        <p:spPr>
          <a:xfrm>
            <a:off x="7272980" y="8735163"/>
            <a:ext cx="252000" cy="554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lang="ja-JP" altLang="en-US" sz="900" dirty="0">
                <a:latin typeface="BIZ UDPゴシック" panose="020B0400000000000000" pitchFamily="50" charset="-128"/>
                <a:ea typeface="BIZ UDPゴシック" panose="020B0400000000000000" pitchFamily="50" charset="-128"/>
              </a:rPr>
              <a:t>用語集</a:t>
            </a:r>
            <a:endParaRPr kumimoji="1" lang="ja-JP" altLang="en-US" sz="900" b="1" dirty="0">
              <a:latin typeface="+mn-ea"/>
              <a:ea typeface="+mn-ea"/>
            </a:endParaRPr>
          </a:p>
        </p:txBody>
      </p:sp>
    </p:spTree>
    <p:extLst>
      <p:ext uri="{BB962C8B-B14F-4D97-AF65-F5344CB8AC3E}">
        <p14:creationId xmlns:p14="http://schemas.microsoft.com/office/powerpoint/2010/main" val="18728967"/>
      </p:ext>
    </p:extLst>
  </p:cSld>
  <p:clrMapOvr>
    <a:masterClrMapping/>
  </p:clrMapOvr>
  <p:extLst>
    <p:ext uri="{DCECCB84-F9BA-43D5-87BE-67443E8EF086}">
      <p15:sldGuideLst xmlns:p15="http://schemas.microsoft.com/office/powerpoint/2012/main">
        <p15:guide id="1" orient="horz" pos="69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運用中の自治体">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AAD453F7-A15F-B4D7-90B1-597CC7F090E9}"/>
              </a:ext>
            </a:extLst>
          </p:cNvPr>
          <p:cNvGraphicFramePr>
            <a:graphicFrameLocks noChangeAspect="1"/>
          </p:cNvGraphicFramePr>
          <p:nvPr userDrawn="1">
            <p:custDataLst>
              <p:tags r:id="rId2"/>
            </p:custDataLst>
            <p:extLst>
              <p:ext uri="{D42A27DB-BD31-4B8C-83A1-F6EECF244321}">
                <p14:modId xmlns:p14="http://schemas.microsoft.com/office/powerpoint/2010/main" val="1591444657"/>
              </p:ext>
            </p:extLst>
          </p:nvPr>
        </p:nvGraphicFramePr>
        <p:xfrm>
          <a:off x="1751" y="1714"/>
          <a:ext cx="1750" cy="1714"/>
        </p:xfrm>
        <a:graphic>
          <a:graphicData uri="http://schemas.openxmlformats.org/presentationml/2006/ole">
            <mc:AlternateContent xmlns:mc="http://schemas.openxmlformats.org/markup-compatibility/2006">
              <mc:Choice xmlns:v="urn:schemas-microsoft-com:vml" Requires="v">
                <p:oleObj spid="_x0000_s6174" name="think-cell スライド" r:id="rId4" imgW="425" imgH="424" progId="TCLayout.ActiveDocument.1">
                  <p:embed/>
                </p:oleObj>
              </mc:Choice>
              <mc:Fallback>
                <p:oleObj name="think-cell スライド" r:id="rId4" imgW="425" imgH="424" progId="TCLayout.ActiveDocument.1">
                  <p:embed/>
                  <p:pic>
                    <p:nvPicPr>
                      <p:cNvPr id="12" name="think-cell data - do not delete" hidden="1">
                        <a:extLst>
                          <a:ext uri="{FF2B5EF4-FFF2-40B4-BE49-F238E27FC236}">
                            <a16:creationId xmlns:a16="http://schemas.microsoft.com/office/drawing/2014/main" id="{AAD453F7-A15F-B4D7-90B1-597CC7F090E9}"/>
                          </a:ext>
                        </a:extLst>
                      </p:cNvPr>
                      <p:cNvPicPr/>
                      <p:nvPr/>
                    </p:nvPicPr>
                    <p:blipFill>
                      <a:blip r:embed="rId5"/>
                      <a:stretch>
                        <a:fillRect/>
                      </a:stretch>
                    </p:blipFill>
                    <p:spPr>
                      <a:xfrm>
                        <a:off x="1751" y="1714"/>
                        <a:ext cx="1750" cy="1714"/>
                      </a:xfrm>
                      <a:prstGeom prst="rect">
                        <a:avLst/>
                      </a:prstGeom>
                    </p:spPr>
                  </p:pic>
                </p:oleObj>
              </mc:Fallback>
            </mc:AlternateContent>
          </a:graphicData>
        </a:graphic>
      </p:graphicFrame>
      <p:sp>
        <p:nvSpPr>
          <p:cNvPr id="2" name="Title 1"/>
          <p:cNvSpPr>
            <a:spLocks noGrp="1"/>
          </p:cNvSpPr>
          <p:nvPr>
            <p:ph type="title" hasCustomPrompt="1"/>
          </p:nvPr>
        </p:nvSpPr>
        <p:spPr>
          <a:xfrm>
            <a:off x="519729" y="320440"/>
            <a:ext cx="6552000" cy="249299"/>
          </a:xfrm>
          <a:prstGeom prst="rect">
            <a:avLst/>
          </a:prstGeom>
        </p:spPr>
        <p:txBody>
          <a:bodyPr vert="horz" lIns="0" tIns="0" rIns="0" bIns="0">
            <a:spAutoFit/>
          </a:bodyPr>
          <a:lstStyle>
            <a:lvl1pPr>
              <a:defRPr sz="1800" b="1" spc="300">
                <a:solidFill>
                  <a:srgbClr val="31926F"/>
                </a:solidFill>
                <a:latin typeface="BIZ UDPゴシック" panose="020B0400000000000000" pitchFamily="50" charset="-128"/>
                <a:ea typeface="BIZ UDPゴシック" panose="020B0400000000000000" pitchFamily="50" charset="-128"/>
              </a:defRPr>
            </a:lvl1pPr>
          </a:lstStyle>
          <a:p>
            <a:r>
              <a:rPr lang="ja-JP" altLang="en-US" dirty="0"/>
              <a:t>タイトル</a:t>
            </a:r>
            <a:endParaRPr lang="en-US" dirty="0"/>
          </a:p>
        </p:txBody>
      </p:sp>
      <p:sp>
        <p:nvSpPr>
          <p:cNvPr id="6" name="Slide Number Placeholder 5"/>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a:t>
            </a:fld>
            <a:endParaRPr kumimoji="1" lang="ja-JP" altLang="en-US" dirty="0"/>
          </a:p>
        </p:txBody>
      </p:sp>
      <p:cxnSp>
        <p:nvCxnSpPr>
          <p:cNvPr id="10" name="直線コネクタ 9">
            <a:extLst>
              <a:ext uri="{FF2B5EF4-FFF2-40B4-BE49-F238E27FC236}">
                <a16:creationId xmlns:a16="http://schemas.microsoft.com/office/drawing/2014/main" id="{98CC7199-FB28-B3D5-8C87-8DB5C9AD18F5}"/>
              </a:ext>
            </a:extLst>
          </p:cNvPr>
          <p:cNvCxnSpPr>
            <a:cxnSpLocks/>
          </p:cNvCxnSpPr>
          <p:nvPr userDrawn="1"/>
        </p:nvCxnSpPr>
        <p:spPr>
          <a:xfrm>
            <a:off x="503837" y="658902"/>
            <a:ext cx="6552000" cy="0"/>
          </a:xfrm>
          <a:prstGeom prst="line">
            <a:avLst/>
          </a:prstGeom>
          <a:ln w="19050">
            <a:solidFill>
              <a:srgbClr val="199332"/>
            </a:solidFill>
          </a:ln>
        </p:spPr>
        <p:style>
          <a:lnRef idx="1">
            <a:schemeClr val="accent1"/>
          </a:lnRef>
          <a:fillRef idx="0">
            <a:schemeClr val="accent1"/>
          </a:fillRef>
          <a:effectRef idx="0">
            <a:schemeClr val="accent1"/>
          </a:effectRef>
          <a:fontRef idx="minor">
            <a:schemeClr val="tx1"/>
          </a:fontRef>
        </p:style>
      </p:cxnSp>
      <p:sp>
        <p:nvSpPr>
          <p:cNvPr id="19" name="テキスト プレースホルダー 18">
            <a:extLst>
              <a:ext uri="{FF2B5EF4-FFF2-40B4-BE49-F238E27FC236}">
                <a16:creationId xmlns:a16="http://schemas.microsoft.com/office/drawing/2014/main" id="{C1E119B7-FED3-42AF-890C-8E8EACA65E64}"/>
              </a:ext>
            </a:extLst>
          </p:cNvPr>
          <p:cNvSpPr>
            <a:spLocks noGrp="1"/>
          </p:cNvSpPr>
          <p:nvPr>
            <p:ph type="body" sz="quarter" idx="13" hasCustomPrompt="1"/>
          </p:nvPr>
        </p:nvSpPr>
        <p:spPr>
          <a:xfrm>
            <a:off x="504000" y="830717"/>
            <a:ext cx="6552000" cy="276999"/>
          </a:xfrm>
          <a:prstGeom prst="rect">
            <a:avLst/>
          </a:prstGeom>
        </p:spPr>
        <p:txBody>
          <a:bodyPr lIns="0" tIns="0" rIns="0" bIns="0" anchor="t" anchorCtr="0">
            <a:spAutoFit/>
          </a:bodyPr>
          <a:lstStyle>
            <a:lvl1pPr marL="0" indent="0">
              <a:buNone/>
              <a:defRPr sz="2000">
                <a:solidFill>
                  <a:schemeClr val="tx1"/>
                </a:solidFill>
                <a:latin typeface="BIZ UDPゴシック" panose="020B0400000000000000" pitchFamily="50" charset="-128"/>
                <a:ea typeface="BIZ UDPゴシック" panose="020B0400000000000000" pitchFamily="50" charset="-128"/>
              </a:defRPr>
            </a:lvl1pPr>
          </a:lstStyle>
          <a:p>
            <a:pPr lvl="0"/>
            <a:r>
              <a:rPr kumimoji="1" lang="en-US" altLang="ja-JP" dirty="0"/>
              <a:t>1-1 </a:t>
            </a:r>
            <a:r>
              <a:rPr kumimoji="1" lang="ja-JP" altLang="en-US" dirty="0"/>
              <a:t>節タイトル</a:t>
            </a:r>
          </a:p>
        </p:txBody>
      </p:sp>
      <p:sp>
        <p:nvSpPr>
          <p:cNvPr id="27" name="テキスト プレースホルダー 26">
            <a:extLst>
              <a:ext uri="{FF2B5EF4-FFF2-40B4-BE49-F238E27FC236}">
                <a16:creationId xmlns:a16="http://schemas.microsoft.com/office/drawing/2014/main" id="{BB7EA00B-AE2C-2C31-4B2F-C1AFC172B9EC}"/>
              </a:ext>
            </a:extLst>
          </p:cNvPr>
          <p:cNvSpPr>
            <a:spLocks noGrp="1"/>
          </p:cNvSpPr>
          <p:nvPr>
            <p:ph type="body" sz="quarter" idx="14" hasCustomPrompt="1"/>
          </p:nvPr>
        </p:nvSpPr>
        <p:spPr>
          <a:xfrm>
            <a:off x="4986978" y="361990"/>
            <a:ext cx="2068859" cy="166198"/>
          </a:xfrm>
          <a:prstGeom prst="rect">
            <a:avLst/>
          </a:prstGeom>
        </p:spPr>
        <p:txBody>
          <a:bodyPr wrap="square" lIns="0" tIns="0" rIns="0" bIns="0" anchor="t" anchorCtr="0">
            <a:spAutoFit/>
          </a:bodyPr>
          <a:lstStyle>
            <a:lvl1pPr marL="0" indent="0" algn="r">
              <a:buNone/>
              <a:defRPr sz="1200" b="1">
                <a:solidFill>
                  <a:srgbClr val="31926F"/>
                </a:solidFill>
                <a:latin typeface="BIZ UDPゴシック" panose="020B0400000000000000" pitchFamily="50" charset="-128"/>
                <a:ea typeface="BIZ UDPゴシック" panose="020B0400000000000000" pitchFamily="50" charset="-128"/>
              </a:defRPr>
            </a:lvl1pPr>
            <a:lvl2pPr>
              <a:defRPr sz="1295"/>
            </a:lvl2pPr>
            <a:lvl3pPr>
              <a:defRPr sz="1295"/>
            </a:lvl3pPr>
            <a:lvl4pPr>
              <a:defRPr sz="1295"/>
            </a:lvl4pPr>
            <a:lvl5pPr>
              <a:defRPr sz="1295"/>
            </a:lvl5pPr>
          </a:lstStyle>
          <a:p>
            <a:pPr lvl="0"/>
            <a:r>
              <a:rPr kumimoji="1" lang="ja-JP" altLang="en-US" dirty="0"/>
              <a:t>節タイトル</a:t>
            </a:r>
          </a:p>
        </p:txBody>
      </p:sp>
      <p:grpSp>
        <p:nvGrpSpPr>
          <p:cNvPr id="46" name="グループ化 45">
            <a:extLst>
              <a:ext uri="{FF2B5EF4-FFF2-40B4-BE49-F238E27FC236}">
                <a16:creationId xmlns:a16="http://schemas.microsoft.com/office/drawing/2014/main" id="{E3A60A60-7BAB-6E36-EC12-F1E2D644242F}"/>
              </a:ext>
            </a:extLst>
          </p:cNvPr>
          <p:cNvGrpSpPr/>
          <p:nvPr userDrawn="1"/>
        </p:nvGrpSpPr>
        <p:grpSpPr>
          <a:xfrm>
            <a:off x="7232679" y="830717"/>
            <a:ext cx="327321" cy="7723592"/>
            <a:chOff x="7232679" y="830717"/>
            <a:chExt cx="327321" cy="7723592"/>
          </a:xfrm>
        </p:grpSpPr>
        <p:grpSp>
          <p:nvGrpSpPr>
            <p:cNvPr id="47" name="グループ化 46">
              <a:extLst>
                <a:ext uri="{FF2B5EF4-FFF2-40B4-BE49-F238E27FC236}">
                  <a16:creationId xmlns:a16="http://schemas.microsoft.com/office/drawing/2014/main" id="{F1B3360E-9275-AAB9-6A3A-C5E5E6E52888}"/>
                </a:ext>
              </a:extLst>
            </p:cNvPr>
            <p:cNvGrpSpPr/>
            <p:nvPr userDrawn="1"/>
          </p:nvGrpSpPr>
          <p:grpSpPr>
            <a:xfrm>
              <a:off x="7232679" y="1598692"/>
              <a:ext cx="324000" cy="1184590"/>
              <a:chOff x="5844175" y="1542556"/>
              <a:chExt cx="374165" cy="1368000"/>
            </a:xfrm>
          </p:grpSpPr>
          <p:sp>
            <p:nvSpPr>
              <p:cNvPr id="86" name="グラフィックス 4">
                <a:extLst>
                  <a:ext uri="{FF2B5EF4-FFF2-40B4-BE49-F238E27FC236}">
                    <a16:creationId xmlns:a16="http://schemas.microsoft.com/office/drawing/2014/main" id="{2779D65C-0481-933E-74D1-BF92C5E584D3}"/>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87" name="正方形/長方形 86">
                <a:extLst>
                  <a:ext uri="{FF2B5EF4-FFF2-40B4-BE49-F238E27FC236}">
                    <a16:creationId xmlns:a16="http://schemas.microsoft.com/office/drawing/2014/main" id="{FC886D3D-217C-0D26-4AC1-E07828F59FE6}"/>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1.</a:t>
                </a:r>
                <a:endParaRPr kumimoji="1" lang="ja-JP" altLang="en-US" sz="800" b="1" dirty="0">
                  <a:latin typeface="+mn-ea"/>
                  <a:ea typeface="+mn-ea"/>
                </a:endParaRPr>
              </a:p>
            </p:txBody>
          </p:sp>
          <p:sp>
            <p:nvSpPr>
              <p:cNvPr id="88" name="正方形/長方形 87">
                <a:extLst>
                  <a:ext uri="{FF2B5EF4-FFF2-40B4-BE49-F238E27FC236}">
                    <a16:creationId xmlns:a16="http://schemas.microsoft.com/office/drawing/2014/main" id="{D8FF0E6B-9620-1C39-1AC8-6B4C323A31CA}"/>
                  </a:ext>
                </a:extLst>
              </p:cNvPr>
              <p:cNvSpPr/>
              <p:nvPr userDrawn="1"/>
            </p:nvSpPr>
            <p:spPr>
              <a:xfrm>
                <a:off x="5887257"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はじめに</a:t>
                </a:r>
              </a:p>
            </p:txBody>
          </p:sp>
        </p:grpSp>
        <p:grpSp>
          <p:nvGrpSpPr>
            <p:cNvPr id="48" name="グループ化 47">
              <a:extLst>
                <a:ext uri="{FF2B5EF4-FFF2-40B4-BE49-F238E27FC236}">
                  <a16:creationId xmlns:a16="http://schemas.microsoft.com/office/drawing/2014/main" id="{6A660AA2-6FB2-3BBA-DB5E-B18D09C8264D}"/>
                </a:ext>
              </a:extLst>
            </p:cNvPr>
            <p:cNvGrpSpPr/>
            <p:nvPr userDrawn="1"/>
          </p:nvGrpSpPr>
          <p:grpSpPr>
            <a:xfrm>
              <a:off x="7232679" y="2848729"/>
              <a:ext cx="324000" cy="1184590"/>
              <a:chOff x="5844175" y="1542556"/>
              <a:chExt cx="374165" cy="1368000"/>
            </a:xfrm>
          </p:grpSpPr>
          <p:sp>
            <p:nvSpPr>
              <p:cNvPr id="83" name="グラフィックス 4">
                <a:extLst>
                  <a:ext uri="{FF2B5EF4-FFF2-40B4-BE49-F238E27FC236}">
                    <a16:creationId xmlns:a16="http://schemas.microsoft.com/office/drawing/2014/main" id="{3F0850D2-D7E4-198B-934D-C8B3418CF02F}"/>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31926F"/>
              </a:solidFill>
              <a:ln w="14288" cap="flat">
                <a:noFill/>
                <a:prstDash val="solid"/>
                <a:round/>
              </a:ln>
            </p:spPr>
            <p:txBody>
              <a:bodyPr lIns="0" tIns="0" rIns="0" bIns="0" rtlCol="0" anchor="ctr"/>
              <a:lstStyle/>
              <a:p>
                <a:endParaRPr lang="ja-JP" altLang="en-US" b="1" dirty="0"/>
              </a:p>
            </p:txBody>
          </p:sp>
          <p:sp>
            <p:nvSpPr>
              <p:cNvPr id="84" name="正方形/長方形 83">
                <a:extLst>
                  <a:ext uri="{FF2B5EF4-FFF2-40B4-BE49-F238E27FC236}">
                    <a16:creationId xmlns:a16="http://schemas.microsoft.com/office/drawing/2014/main" id="{0B3A0542-2EF6-ED82-ECE9-4C449B05534E}"/>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2-1.</a:t>
                </a:r>
                <a:endParaRPr kumimoji="1" lang="ja-JP" altLang="en-US" sz="800" b="1" dirty="0">
                  <a:latin typeface="+mn-ea"/>
                  <a:ea typeface="+mn-ea"/>
                </a:endParaRPr>
              </a:p>
            </p:txBody>
          </p:sp>
          <p:sp>
            <p:nvSpPr>
              <p:cNvPr id="85" name="正方形/長方形 84">
                <a:extLst>
                  <a:ext uri="{FF2B5EF4-FFF2-40B4-BE49-F238E27FC236}">
                    <a16:creationId xmlns:a16="http://schemas.microsoft.com/office/drawing/2014/main" id="{5D81ECB8-30E8-2E24-1639-30273F195BEE}"/>
                  </a:ext>
                </a:extLst>
              </p:cNvPr>
              <p:cNvSpPr/>
              <p:nvPr userDrawn="1"/>
            </p:nvSpPr>
            <p:spPr>
              <a:xfrm>
                <a:off x="5887257" y="1757783"/>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運用中の自治体</a:t>
                </a:r>
              </a:p>
            </p:txBody>
          </p:sp>
        </p:grpSp>
        <p:grpSp>
          <p:nvGrpSpPr>
            <p:cNvPr id="65" name="グループ化 64">
              <a:extLst>
                <a:ext uri="{FF2B5EF4-FFF2-40B4-BE49-F238E27FC236}">
                  <a16:creationId xmlns:a16="http://schemas.microsoft.com/office/drawing/2014/main" id="{6A403C4A-C145-7749-CC48-43C55573A466}"/>
                </a:ext>
              </a:extLst>
            </p:cNvPr>
            <p:cNvGrpSpPr/>
            <p:nvPr userDrawn="1"/>
          </p:nvGrpSpPr>
          <p:grpSpPr>
            <a:xfrm>
              <a:off x="7232679" y="4098766"/>
              <a:ext cx="324000" cy="1184590"/>
              <a:chOff x="5844175" y="1542556"/>
              <a:chExt cx="374165" cy="1368000"/>
            </a:xfrm>
          </p:grpSpPr>
          <p:sp>
            <p:nvSpPr>
              <p:cNvPr id="80" name="グラフィックス 4">
                <a:extLst>
                  <a:ext uri="{FF2B5EF4-FFF2-40B4-BE49-F238E27FC236}">
                    <a16:creationId xmlns:a16="http://schemas.microsoft.com/office/drawing/2014/main" id="{9964D240-3081-179C-BD1D-A76C1EF03CE5}"/>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81" name="正方形/長方形 80">
                <a:extLst>
                  <a:ext uri="{FF2B5EF4-FFF2-40B4-BE49-F238E27FC236}">
                    <a16:creationId xmlns:a16="http://schemas.microsoft.com/office/drawing/2014/main" id="{121577A9-E331-1FA3-69E6-86998A85495D}"/>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2-2.</a:t>
                </a:r>
                <a:endParaRPr kumimoji="1" lang="ja-JP" altLang="en-US" sz="800" b="1" dirty="0">
                  <a:latin typeface="+mn-ea"/>
                  <a:ea typeface="+mn-ea"/>
                </a:endParaRPr>
              </a:p>
            </p:txBody>
          </p:sp>
          <p:sp>
            <p:nvSpPr>
              <p:cNvPr id="82" name="正方形/長方形 81">
                <a:extLst>
                  <a:ext uri="{FF2B5EF4-FFF2-40B4-BE49-F238E27FC236}">
                    <a16:creationId xmlns:a16="http://schemas.microsoft.com/office/drawing/2014/main" id="{F329410B-75A2-ECE2-284D-D2B54F6045D8}"/>
                  </a:ext>
                </a:extLst>
              </p:cNvPr>
              <p:cNvSpPr/>
              <p:nvPr userDrawn="1"/>
            </p:nvSpPr>
            <p:spPr>
              <a:xfrm>
                <a:off x="5887256" y="1757785"/>
                <a:ext cx="291017" cy="1119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建設中の自治体</a:t>
                </a:r>
              </a:p>
            </p:txBody>
          </p:sp>
        </p:grpSp>
        <p:grpSp>
          <p:nvGrpSpPr>
            <p:cNvPr id="66" name="グループ化 65">
              <a:extLst>
                <a:ext uri="{FF2B5EF4-FFF2-40B4-BE49-F238E27FC236}">
                  <a16:creationId xmlns:a16="http://schemas.microsoft.com/office/drawing/2014/main" id="{31E4C3D8-6A88-6DC6-79AA-F97F0924D70D}"/>
                </a:ext>
              </a:extLst>
            </p:cNvPr>
            <p:cNvGrpSpPr/>
            <p:nvPr userDrawn="1"/>
          </p:nvGrpSpPr>
          <p:grpSpPr>
            <a:xfrm>
              <a:off x="7232679" y="5348803"/>
              <a:ext cx="324000" cy="1184590"/>
              <a:chOff x="5844175" y="1542556"/>
              <a:chExt cx="374165" cy="1368000"/>
            </a:xfrm>
          </p:grpSpPr>
          <p:sp>
            <p:nvSpPr>
              <p:cNvPr id="77" name="グラフィックス 4">
                <a:extLst>
                  <a:ext uri="{FF2B5EF4-FFF2-40B4-BE49-F238E27FC236}">
                    <a16:creationId xmlns:a16="http://schemas.microsoft.com/office/drawing/2014/main" id="{84BC2F27-DE3A-8246-BAC6-6A0C00E78A7C}"/>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78" name="正方形/長方形 77">
                <a:extLst>
                  <a:ext uri="{FF2B5EF4-FFF2-40B4-BE49-F238E27FC236}">
                    <a16:creationId xmlns:a16="http://schemas.microsoft.com/office/drawing/2014/main" id="{CDCF20C2-8336-E181-32B3-878FD9FB2C96}"/>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2-3.</a:t>
                </a:r>
                <a:endParaRPr kumimoji="1" lang="ja-JP" altLang="en-US" sz="800" b="1" dirty="0">
                  <a:latin typeface="+mn-ea"/>
                  <a:ea typeface="+mn-ea"/>
                </a:endParaRPr>
              </a:p>
            </p:txBody>
          </p:sp>
          <p:sp>
            <p:nvSpPr>
              <p:cNvPr id="79" name="正方形/長方形 78">
                <a:extLst>
                  <a:ext uri="{FF2B5EF4-FFF2-40B4-BE49-F238E27FC236}">
                    <a16:creationId xmlns:a16="http://schemas.microsoft.com/office/drawing/2014/main" id="{939157EC-4AA7-D326-5A0D-E38B233B1D40}"/>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検討・計画・</a:t>
                </a:r>
                <a:br>
                  <a:rPr kumimoji="1" lang="en-US" altLang="ja-JP" sz="900" b="1" dirty="0">
                    <a:latin typeface="+mn-ea"/>
                    <a:ea typeface="+mn-ea"/>
                  </a:rPr>
                </a:br>
                <a:r>
                  <a:rPr kumimoji="1" lang="ja-JP" altLang="en-US" sz="900" b="1" dirty="0">
                    <a:latin typeface="+mn-ea"/>
                    <a:ea typeface="+mn-ea"/>
                  </a:rPr>
                  <a:t>設計中の自治体 </a:t>
                </a:r>
              </a:p>
            </p:txBody>
          </p:sp>
        </p:grpSp>
        <p:grpSp>
          <p:nvGrpSpPr>
            <p:cNvPr id="67" name="グループ化 66">
              <a:extLst>
                <a:ext uri="{FF2B5EF4-FFF2-40B4-BE49-F238E27FC236}">
                  <a16:creationId xmlns:a16="http://schemas.microsoft.com/office/drawing/2014/main" id="{B74DD2C8-DC83-EFE4-4A0A-9A8B000FBF90}"/>
                </a:ext>
              </a:extLst>
            </p:cNvPr>
            <p:cNvGrpSpPr/>
            <p:nvPr userDrawn="1"/>
          </p:nvGrpSpPr>
          <p:grpSpPr>
            <a:xfrm>
              <a:off x="7232679" y="6598840"/>
              <a:ext cx="324000" cy="1184590"/>
              <a:chOff x="5844175" y="1542556"/>
              <a:chExt cx="374165" cy="1368000"/>
            </a:xfrm>
          </p:grpSpPr>
          <p:sp>
            <p:nvSpPr>
              <p:cNvPr id="74" name="グラフィックス 4">
                <a:extLst>
                  <a:ext uri="{FF2B5EF4-FFF2-40B4-BE49-F238E27FC236}">
                    <a16:creationId xmlns:a16="http://schemas.microsoft.com/office/drawing/2014/main" id="{F356F986-8898-2455-A072-7A70DDF5A42C}"/>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75" name="正方形/長方形 74">
                <a:extLst>
                  <a:ext uri="{FF2B5EF4-FFF2-40B4-BE49-F238E27FC236}">
                    <a16:creationId xmlns:a16="http://schemas.microsoft.com/office/drawing/2014/main" id="{525DDA3F-657B-8377-F62E-CBD7FCD07322}"/>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2-4.</a:t>
                </a:r>
                <a:endParaRPr kumimoji="1" lang="ja-JP" altLang="en-US" sz="800" b="1" dirty="0">
                  <a:latin typeface="+mn-ea"/>
                  <a:ea typeface="+mn-ea"/>
                </a:endParaRPr>
              </a:p>
            </p:txBody>
          </p:sp>
          <p:sp>
            <p:nvSpPr>
              <p:cNvPr id="76" name="正方形/長方形 75">
                <a:extLst>
                  <a:ext uri="{FF2B5EF4-FFF2-40B4-BE49-F238E27FC236}">
                    <a16:creationId xmlns:a16="http://schemas.microsoft.com/office/drawing/2014/main" id="{56614C4D-2108-7EA8-3E19-8C5E650CCB2E}"/>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民間事例</a:t>
                </a:r>
              </a:p>
            </p:txBody>
          </p:sp>
        </p:grpSp>
        <p:grpSp>
          <p:nvGrpSpPr>
            <p:cNvPr id="68" name="グループ化 67">
              <a:extLst>
                <a:ext uri="{FF2B5EF4-FFF2-40B4-BE49-F238E27FC236}">
                  <a16:creationId xmlns:a16="http://schemas.microsoft.com/office/drawing/2014/main" id="{30B45235-864C-778A-496F-23B1194B182C}"/>
                </a:ext>
              </a:extLst>
            </p:cNvPr>
            <p:cNvGrpSpPr/>
            <p:nvPr userDrawn="1"/>
          </p:nvGrpSpPr>
          <p:grpSpPr>
            <a:xfrm>
              <a:off x="7236000" y="830717"/>
              <a:ext cx="324000" cy="702000"/>
              <a:chOff x="5844175" y="1542556"/>
              <a:chExt cx="374165" cy="1368000"/>
            </a:xfrm>
          </p:grpSpPr>
          <p:sp>
            <p:nvSpPr>
              <p:cNvPr id="72" name="グラフィックス 4">
                <a:extLst>
                  <a:ext uri="{FF2B5EF4-FFF2-40B4-BE49-F238E27FC236}">
                    <a16:creationId xmlns:a16="http://schemas.microsoft.com/office/drawing/2014/main" id="{95442F31-EFA0-19D5-534A-90959A0ED24D}"/>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73" name="正方形/長方形 72">
                <a:extLst>
                  <a:ext uri="{FF2B5EF4-FFF2-40B4-BE49-F238E27FC236}">
                    <a16:creationId xmlns:a16="http://schemas.microsoft.com/office/drawing/2014/main" id="{B29DA0BA-EAD1-F315-4E81-1B82E4697B1C}"/>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目次</a:t>
                </a:r>
                <a:endParaRPr kumimoji="1" lang="en-US" altLang="ja-JP" sz="900" b="1" dirty="0">
                  <a:latin typeface="+mn-ea"/>
                  <a:ea typeface="+mn-ea"/>
                </a:endParaRPr>
              </a:p>
            </p:txBody>
          </p:sp>
        </p:grpSp>
        <p:grpSp>
          <p:nvGrpSpPr>
            <p:cNvPr id="69" name="グループ化 68">
              <a:extLst>
                <a:ext uri="{FF2B5EF4-FFF2-40B4-BE49-F238E27FC236}">
                  <a16:creationId xmlns:a16="http://schemas.microsoft.com/office/drawing/2014/main" id="{D9CD0BD6-5809-2F42-06F4-CB9C07C33011}"/>
                </a:ext>
              </a:extLst>
            </p:cNvPr>
            <p:cNvGrpSpPr/>
            <p:nvPr userDrawn="1"/>
          </p:nvGrpSpPr>
          <p:grpSpPr>
            <a:xfrm>
              <a:off x="7235206" y="7852309"/>
              <a:ext cx="324000" cy="702000"/>
              <a:chOff x="5844175" y="1542556"/>
              <a:chExt cx="374165" cy="1368000"/>
            </a:xfrm>
          </p:grpSpPr>
          <p:sp>
            <p:nvSpPr>
              <p:cNvPr id="70" name="グラフィックス 4">
                <a:extLst>
                  <a:ext uri="{FF2B5EF4-FFF2-40B4-BE49-F238E27FC236}">
                    <a16:creationId xmlns:a16="http://schemas.microsoft.com/office/drawing/2014/main" id="{503A452F-96FF-E69E-8AFB-F40B640315D8}"/>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71" name="正方形/長方形 70">
                <a:extLst>
                  <a:ext uri="{FF2B5EF4-FFF2-40B4-BE49-F238E27FC236}">
                    <a16:creationId xmlns:a16="http://schemas.microsoft.com/office/drawing/2014/main" id="{5552D4B8-B172-4DD6-D6E5-92DC8C6AFC3E}"/>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BIZ UDPゴシック" panose="020B0400000000000000" pitchFamily="50" charset="-128"/>
                    <a:ea typeface="BIZ UDPゴシック" panose="020B0400000000000000" pitchFamily="50" charset="-128"/>
                  </a:rPr>
                  <a:t>用語集</a:t>
                </a:r>
                <a:endParaRPr kumimoji="1" lang="ja-JP" altLang="en-US" sz="900" b="1" dirty="0">
                  <a:latin typeface="+mn-ea"/>
                  <a:ea typeface="+mn-ea"/>
                </a:endParaRPr>
              </a:p>
            </p:txBody>
          </p:sp>
        </p:grpSp>
      </p:grpSp>
    </p:spTree>
    <p:extLst>
      <p:ext uri="{BB962C8B-B14F-4D97-AF65-F5344CB8AC3E}">
        <p14:creationId xmlns:p14="http://schemas.microsoft.com/office/powerpoint/2010/main" val="1499783326"/>
      </p:ext>
    </p:extLst>
  </p:cSld>
  <p:clrMapOvr>
    <a:masterClrMapping/>
  </p:clrMapOvr>
  <p:extLst>
    <p:ext uri="{DCECCB84-F9BA-43D5-87BE-67443E8EF086}">
      <p15:sldGuideLst xmlns:p15="http://schemas.microsoft.com/office/powerpoint/2012/main">
        <p15:guide id="1" orient="horz" pos="69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建設中の自治体">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AAD453F7-A15F-B4D7-90B1-597CC7F090E9}"/>
              </a:ext>
            </a:extLst>
          </p:cNvPr>
          <p:cNvGraphicFramePr>
            <a:graphicFrameLocks noChangeAspect="1"/>
          </p:cNvGraphicFramePr>
          <p:nvPr userDrawn="1">
            <p:custDataLst>
              <p:tags r:id="rId2"/>
            </p:custDataLst>
            <p:extLst>
              <p:ext uri="{D42A27DB-BD31-4B8C-83A1-F6EECF244321}">
                <p14:modId xmlns:p14="http://schemas.microsoft.com/office/powerpoint/2010/main" val="1591444657"/>
              </p:ext>
            </p:extLst>
          </p:nvPr>
        </p:nvGraphicFramePr>
        <p:xfrm>
          <a:off x="1751" y="1714"/>
          <a:ext cx="1750" cy="1714"/>
        </p:xfrm>
        <a:graphic>
          <a:graphicData uri="http://schemas.openxmlformats.org/presentationml/2006/ole">
            <mc:AlternateContent xmlns:mc="http://schemas.openxmlformats.org/markup-compatibility/2006">
              <mc:Choice xmlns:v="urn:schemas-microsoft-com:vml" Requires="v">
                <p:oleObj spid="_x0000_s7198" name="think-cell スライド" r:id="rId4" imgW="425" imgH="424" progId="TCLayout.ActiveDocument.1">
                  <p:embed/>
                </p:oleObj>
              </mc:Choice>
              <mc:Fallback>
                <p:oleObj name="think-cell スライド" r:id="rId4" imgW="425" imgH="424" progId="TCLayout.ActiveDocument.1">
                  <p:embed/>
                  <p:pic>
                    <p:nvPicPr>
                      <p:cNvPr id="12" name="think-cell data - do not delete" hidden="1">
                        <a:extLst>
                          <a:ext uri="{FF2B5EF4-FFF2-40B4-BE49-F238E27FC236}">
                            <a16:creationId xmlns:a16="http://schemas.microsoft.com/office/drawing/2014/main" id="{AAD453F7-A15F-B4D7-90B1-597CC7F090E9}"/>
                          </a:ext>
                        </a:extLst>
                      </p:cNvPr>
                      <p:cNvPicPr/>
                      <p:nvPr/>
                    </p:nvPicPr>
                    <p:blipFill>
                      <a:blip r:embed="rId5"/>
                      <a:stretch>
                        <a:fillRect/>
                      </a:stretch>
                    </p:blipFill>
                    <p:spPr>
                      <a:xfrm>
                        <a:off x="1751" y="1714"/>
                        <a:ext cx="1750" cy="1714"/>
                      </a:xfrm>
                      <a:prstGeom prst="rect">
                        <a:avLst/>
                      </a:prstGeom>
                    </p:spPr>
                  </p:pic>
                </p:oleObj>
              </mc:Fallback>
            </mc:AlternateContent>
          </a:graphicData>
        </a:graphic>
      </p:graphicFrame>
      <p:sp>
        <p:nvSpPr>
          <p:cNvPr id="2" name="Title 1"/>
          <p:cNvSpPr>
            <a:spLocks noGrp="1"/>
          </p:cNvSpPr>
          <p:nvPr>
            <p:ph type="title" hasCustomPrompt="1"/>
          </p:nvPr>
        </p:nvSpPr>
        <p:spPr>
          <a:xfrm>
            <a:off x="519729" y="320440"/>
            <a:ext cx="6552000" cy="249299"/>
          </a:xfrm>
          <a:prstGeom prst="rect">
            <a:avLst/>
          </a:prstGeom>
        </p:spPr>
        <p:txBody>
          <a:bodyPr vert="horz" lIns="0" tIns="0" rIns="0" bIns="0">
            <a:spAutoFit/>
          </a:bodyPr>
          <a:lstStyle>
            <a:lvl1pPr>
              <a:defRPr sz="1800" b="1" spc="300">
                <a:solidFill>
                  <a:srgbClr val="31926F"/>
                </a:solidFill>
                <a:latin typeface="BIZ UDPゴシック" panose="020B0400000000000000" pitchFamily="50" charset="-128"/>
                <a:ea typeface="BIZ UDPゴシック" panose="020B0400000000000000" pitchFamily="50" charset="-128"/>
              </a:defRPr>
            </a:lvl1pPr>
          </a:lstStyle>
          <a:p>
            <a:r>
              <a:rPr lang="ja-JP" altLang="en-US" dirty="0"/>
              <a:t>タイトル</a:t>
            </a:r>
            <a:endParaRPr lang="en-US" dirty="0"/>
          </a:p>
        </p:txBody>
      </p:sp>
      <p:sp>
        <p:nvSpPr>
          <p:cNvPr id="6" name="Slide Number Placeholder 5"/>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a:t>
            </a:fld>
            <a:endParaRPr kumimoji="1" lang="ja-JP" altLang="en-US" dirty="0"/>
          </a:p>
        </p:txBody>
      </p:sp>
      <p:cxnSp>
        <p:nvCxnSpPr>
          <p:cNvPr id="10" name="直線コネクタ 9">
            <a:extLst>
              <a:ext uri="{FF2B5EF4-FFF2-40B4-BE49-F238E27FC236}">
                <a16:creationId xmlns:a16="http://schemas.microsoft.com/office/drawing/2014/main" id="{98CC7199-FB28-B3D5-8C87-8DB5C9AD18F5}"/>
              </a:ext>
            </a:extLst>
          </p:cNvPr>
          <p:cNvCxnSpPr>
            <a:cxnSpLocks/>
          </p:cNvCxnSpPr>
          <p:nvPr userDrawn="1"/>
        </p:nvCxnSpPr>
        <p:spPr>
          <a:xfrm>
            <a:off x="503837" y="658902"/>
            <a:ext cx="6552000" cy="0"/>
          </a:xfrm>
          <a:prstGeom prst="line">
            <a:avLst/>
          </a:prstGeom>
          <a:ln w="19050">
            <a:solidFill>
              <a:srgbClr val="199332"/>
            </a:solidFill>
          </a:ln>
        </p:spPr>
        <p:style>
          <a:lnRef idx="1">
            <a:schemeClr val="accent1"/>
          </a:lnRef>
          <a:fillRef idx="0">
            <a:schemeClr val="accent1"/>
          </a:fillRef>
          <a:effectRef idx="0">
            <a:schemeClr val="accent1"/>
          </a:effectRef>
          <a:fontRef idx="minor">
            <a:schemeClr val="tx1"/>
          </a:fontRef>
        </p:style>
      </p:cxnSp>
      <p:sp>
        <p:nvSpPr>
          <p:cNvPr id="19" name="テキスト プレースホルダー 18">
            <a:extLst>
              <a:ext uri="{FF2B5EF4-FFF2-40B4-BE49-F238E27FC236}">
                <a16:creationId xmlns:a16="http://schemas.microsoft.com/office/drawing/2014/main" id="{C1E119B7-FED3-42AF-890C-8E8EACA65E64}"/>
              </a:ext>
            </a:extLst>
          </p:cNvPr>
          <p:cNvSpPr>
            <a:spLocks noGrp="1"/>
          </p:cNvSpPr>
          <p:nvPr>
            <p:ph type="body" sz="quarter" idx="13" hasCustomPrompt="1"/>
          </p:nvPr>
        </p:nvSpPr>
        <p:spPr>
          <a:xfrm>
            <a:off x="504000" y="830717"/>
            <a:ext cx="6552000" cy="276999"/>
          </a:xfrm>
          <a:prstGeom prst="rect">
            <a:avLst/>
          </a:prstGeom>
        </p:spPr>
        <p:txBody>
          <a:bodyPr lIns="0" tIns="0" rIns="0" bIns="0" anchor="t" anchorCtr="0">
            <a:spAutoFit/>
          </a:bodyPr>
          <a:lstStyle>
            <a:lvl1pPr marL="0" indent="0">
              <a:buNone/>
              <a:defRPr sz="2000">
                <a:solidFill>
                  <a:schemeClr val="tx1"/>
                </a:solidFill>
                <a:latin typeface="BIZ UDPゴシック" panose="020B0400000000000000" pitchFamily="50" charset="-128"/>
                <a:ea typeface="BIZ UDPゴシック" panose="020B0400000000000000" pitchFamily="50" charset="-128"/>
              </a:defRPr>
            </a:lvl1pPr>
          </a:lstStyle>
          <a:p>
            <a:pPr lvl="0"/>
            <a:r>
              <a:rPr kumimoji="1" lang="en-US" altLang="ja-JP" dirty="0"/>
              <a:t>1-1 </a:t>
            </a:r>
            <a:r>
              <a:rPr kumimoji="1" lang="ja-JP" altLang="en-US" dirty="0"/>
              <a:t>節タイトル</a:t>
            </a:r>
          </a:p>
        </p:txBody>
      </p:sp>
      <p:sp>
        <p:nvSpPr>
          <p:cNvPr id="27" name="テキスト プレースホルダー 26">
            <a:extLst>
              <a:ext uri="{FF2B5EF4-FFF2-40B4-BE49-F238E27FC236}">
                <a16:creationId xmlns:a16="http://schemas.microsoft.com/office/drawing/2014/main" id="{BB7EA00B-AE2C-2C31-4B2F-C1AFC172B9EC}"/>
              </a:ext>
            </a:extLst>
          </p:cNvPr>
          <p:cNvSpPr>
            <a:spLocks noGrp="1"/>
          </p:cNvSpPr>
          <p:nvPr>
            <p:ph type="body" sz="quarter" idx="14" hasCustomPrompt="1"/>
          </p:nvPr>
        </p:nvSpPr>
        <p:spPr>
          <a:xfrm>
            <a:off x="4986978" y="361990"/>
            <a:ext cx="2068859" cy="166198"/>
          </a:xfrm>
          <a:prstGeom prst="rect">
            <a:avLst/>
          </a:prstGeom>
        </p:spPr>
        <p:txBody>
          <a:bodyPr wrap="square" lIns="0" tIns="0" rIns="0" bIns="0" anchor="t" anchorCtr="0">
            <a:spAutoFit/>
          </a:bodyPr>
          <a:lstStyle>
            <a:lvl1pPr marL="0" indent="0" algn="r">
              <a:buNone/>
              <a:defRPr sz="1200" b="1">
                <a:solidFill>
                  <a:srgbClr val="31926F"/>
                </a:solidFill>
                <a:latin typeface="BIZ UDPゴシック" panose="020B0400000000000000" pitchFamily="50" charset="-128"/>
                <a:ea typeface="BIZ UDPゴシック" panose="020B0400000000000000" pitchFamily="50" charset="-128"/>
              </a:defRPr>
            </a:lvl1pPr>
            <a:lvl2pPr>
              <a:defRPr sz="1295"/>
            </a:lvl2pPr>
            <a:lvl3pPr>
              <a:defRPr sz="1295"/>
            </a:lvl3pPr>
            <a:lvl4pPr>
              <a:defRPr sz="1295"/>
            </a:lvl4pPr>
            <a:lvl5pPr>
              <a:defRPr sz="1295"/>
            </a:lvl5pPr>
          </a:lstStyle>
          <a:p>
            <a:pPr lvl="0"/>
            <a:r>
              <a:rPr kumimoji="1" lang="ja-JP" altLang="en-US" dirty="0"/>
              <a:t>節タイトル</a:t>
            </a:r>
          </a:p>
        </p:txBody>
      </p:sp>
      <p:grpSp>
        <p:nvGrpSpPr>
          <p:cNvPr id="46" name="グループ化 45">
            <a:extLst>
              <a:ext uri="{FF2B5EF4-FFF2-40B4-BE49-F238E27FC236}">
                <a16:creationId xmlns:a16="http://schemas.microsoft.com/office/drawing/2014/main" id="{9F1215DF-04B1-2A5A-1AF1-975A5594DE56}"/>
              </a:ext>
            </a:extLst>
          </p:cNvPr>
          <p:cNvGrpSpPr/>
          <p:nvPr userDrawn="1"/>
        </p:nvGrpSpPr>
        <p:grpSpPr>
          <a:xfrm>
            <a:off x="7232679" y="830717"/>
            <a:ext cx="327321" cy="7723592"/>
            <a:chOff x="7232679" y="830717"/>
            <a:chExt cx="327321" cy="7723592"/>
          </a:xfrm>
        </p:grpSpPr>
        <p:grpSp>
          <p:nvGrpSpPr>
            <p:cNvPr id="47" name="グループ化 46">
              <a:extLst>
                <a:ext uri="{FF2B5EF4-FFF2-40B4-BE49-F238E27FC236}">
                  <a16:creationId xmlns:a16="http://schemas.microsoft.com/office/drawing/2014/main" id="{479C3551-6108-F9EF-C39B-B900A8277B33}"/>
                </a:ext>
              </a:extLst>
            </p:cNvPr>
            <p:cNvGrpSpPr/>
            <p:nvPr userDrawn="1"/>
          </p:nvGrpSpPr>
          <p:grpSpPr>
            <a:xfrm>
              <a:off x="7232679" y="1598692"/>
              <a:ext cx="324000" cy="1184590"/>
              <a:chOff x="5844175" y="1542556"/>
              <a:chExt cx="374165" cy="1368000"/>
            </a:xfrm>
          </p:grpSpPr>
          <p:sp>
            <p:nvSpPr>
              <p:cNvPr id="86" name="グラフィックス 4">
                <a:extLst>
                  <a:ext uri="{FF2B5EF4-FFF2-40B4-BE49-F238E27FC236}">
                    <a16:creationId xmlns:a16="http://schemas.microsoft.com/office/drawing/2014/main" id="{9C18086D-4836-7D41-14D7-DAB7666392D1}"/>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87" name="正方形/長方形 86">
                <a:extLst>
                  <a:ext uri="{FF2B5EF4-FFF2-40B4-BE49-F238E27FC236}">
                    <a16:creationId xmlns:a16="http://schemas.microsoft.com/office/drawing/2014/main" id="{47D99C48-2BA7-9362-D0B9-CB2DA17CA29D}"/>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1.</a:t>
                </a:r>
                <a:endParaRPr kumimoji="1" lang="ja-JP" altLang="en-US" sz="800" b="1" dirty="0">
                  <a:latin typeface="+mn-ea"/>
                  <a:ea typeface="+mn-ea"/>
                </a:endParaRPr>
              </a:p>
            </p:txBody>
          </p:sp>
          <p:sp>
            <p:nvSpPr>
              <p:cNvPr id="88" name="正方形/長方形 87">
                <a:extLst>
                  <a:ext uri="{FF2B5EF4-FFF2-40B4-BE49-F238E27FC236}">
                    <a16:creationId xmlns:a16="http://schemas.microsoft.com/office/drawing/2014/main" id="{412C2B43-E9F7-4FEA-99E0-5DD650A0BE50}"/>
                  </a:ext>
                </a:extLst>
              </p:cNvPr>
              <p:cNvSpPr/>
              <p:nvPr userDrawn="1"/>
            </p:nvSpPr>
            <p:spPr>
              <a:xfrm>
                <a:off x="5887257"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はじめに</a:t>
                </a:r>
              </a:p>
            </p:txBody>
          </p:sp>
        </p:grpSp>
        <p:grpSp>
          <p:nvGrpSpPr>
            <p:cNvPr id="48" name="グループ化 47">
              <a:extLst>
                <a:ext uri="{FF2B5EF4-FFF2-40B4-BE49-F238E27FC236}">
                  <a16:creationId xmlns:a16="http://schemas.microsoft.com/office/drawing/2014/main" id="{63F95C80-2CA9-1F30-0291-FB0020AC1952}"/>
                </a:ext>
              </a:extLst>
            </p:cNvPr>
            <p:cNvGrpSpPr/>
            <p:nvPr userDrawn="1"/>
          </p:nvGrpSpPr>
          <p:grpSpPr>
            <a:xfrm>
              <a:off x="7232679" y="2848729"/>
              <a:ext cx="324000" cy="1184590"/>
              <a:chOff x="5844175" y="1542556"/>
              <a:chExt cx="374165" cy="1368000"/>
            </a:xfrm>
          </p:grpSpPr>
          <p:sp>
            <p:nvSpPr>
              <p:cNvPr id="83" name="グラフィックス 4">
                <a:extLst>
                  <a:ext uri="{FF2B5EF4-FFF2-40B4-BE49-F238E27FC236}">
                    <a16:creationId xmlns:a16="http://schemas.microsoft.com/office/drawing/2014/main" id="{8BD4BF72-A889-B49D-82D3-0D77ABCC8A0C}"/>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84" name="正方形/長方形 83">
                <a:extLst>
                  <a:ext uri="{FF2B5EF4-FFF2-40B4-BE49-F238E27FC236}">
                    <a16:creationId xmlns:a16="http://schemas.microsoft.com/office/drawing/2014/main" id="{7F990CC8-B95E-B92B-9574-92C5CCE113AC}"/>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2-1.</a:t>
                </a:r>
                <a:endParaRPr kumimoji="1" lang="ja-JP" altLang="en-US" sz="800" b="1" dirty="0">
                  <a:latin typeface="+mn-ea"/>
                  <a:ea typeface="+mn-ea"/>
                </a:endParaRPr>
              </a:p>
            </p:txBody>
          </p:sp>
          <p:sp>
            <p:nvSpPr>
              <p:cNvPr id="85" name="正方形/長方形 84">
                <a:extLst>
                  <a:ext uri="{FF2B5EF4-FFF2-40B4-BE49-F238E27FC236}">
                    <a16:creationId xmlns:a16="http://schemas.microsoft.com/office/drawing/2014/main" id="{872C96B9-B193-4A4B-765B-B2D6FF227D43}"/>
                  </a:ext>
                </a:extLst>
              </p:cNvPr>
              <p:cNvSpPr/>
              <p:nvPr userDrawn="1"/>
            </p:nvSpPr>
            <p:spPr>
              <a:xfrm>
                <a:off x="5887257" y="1757783"/>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運用中の自治体</a:t>
                </a:r>
              </a:p>
            </p:txBody>
          </p:sp>
        </p:grpSp>
        <p:grpSp>
          <p:nvGrpSpPr>
            <p:cNvPr id="65" name="グループ化 64">
              <a:extLst>
                <a:ext uri="{FF2B5EF4-FFF2-40B4-BE49-F238E27FC236}">
                  <a16:creationId xmlns:a16="http://schemas.microsoft.com/office/drawing/2014/main" id="{FB6172C1-0A92-CBB3-71D0-4637AF25AB27}"/>
                </a:ext>
              </a:extLst>
            </p:cNvPr>
            <p:cNvGrpSpPr/>
            <p:nvPr userDrawn="1"/>
          </p:nvGrpSpPr>
          <p:grpSpPr>
            <a:xfrm>
              <a:off x="7232679" y="4098766"/>
              <a:ext cx="324000" cy="1184590"/>
              <a:chOff x="5844175" y="1542556"/>
              <a:chExt cx="374165" cy="1368000"/>
            </a:xfrm>
          </p:grpSpPr>
          <p:sp>
            <p:nvSpPr>
              <p:cNvPr id="80" name="グラフィックス 4">
                <a:extLst>
                  <a:ext uri="{FF2B5EF4-FFF2-40B4-BE49-F238E27FC236}">
                    <a16:creationId xmlns:a16="http://schemas.microsoft.com/office/drawing/2014/main" id="{2C55B5B8-CBAA-2467-0E03-AEDBAD4F580A}"/>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31926F"/>
              </a:solidFill>
              <a:ln w="14288" cap="flat">
                <a:noFill/>
                <a:prstDash val="solid"/>
                <a:round/>
              </a:ln>
            </p:spPr>
            <p:txBody>
              <a:bodyPr lIns="0" tIns="0" rIns="0" bIns="0" rtlCol="0" anchor="ctr"/>
              <a:lstStyle/>
              <a:p>
                <a:endParaRPr lang="ja-JP" altLang="en-US" b="1" dirty="0"/>
              </a:p>
            </p:txBody>
          </p:sp>
          <p:sp>
            <p:nvSpPr>
              <p:cNvPr id="81" name="正方形/長方形 80">
                <a:extLst>
                  <a:ext uri="{FF2B5EF4-FFF2-40B4-BE49-F238E27FC236}">
                    <a16:creationId xmlns:a16="http://schemas.microsoft.com/office/drawing/2014/main" id="{645A8E8E-CD2F-2459-ED78-BAD33C839FBD}"/>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2-2.</a:t>
                </a:r>
                <a:endParaRPr kumimoji="1" lang="ja-JP" altLang="en-US" sz="800" b="1" dirty="0">
                  <a:latin typeface="+mn-ea"/>
                  <a:ea typeface="+mn-ea"/>
                </a:endParaRPr>
              </a:p>
            </p:txBody>
          </p:sp>
          <p:sp>
            <p:nvSpPr>
              <p:cNvPr id="82" name="正方形/長方形 81">
                <a:extLst>
                  <a:ext uri="{FF2B5EF4-FFF2-40B4-BE49-F238E27FC236}">
                    <a16:creationId xmlns:a16="http://schemas.microsoft.com/office/drawing/2014/main" id="{81BC608A-50D4-B0C4-0B32-5697817FD462}"/>
                  </a:ext>
                </a:extLst>
              </p:cNvPr>
              <p:cNvSpPr/>
              <p:nvPr userDrawn="1"/>
            </p:nvSpPr>
            <p:spPr>
              <a:xfrm>
                <a:off x="5887256" y="1757785"/>
                <a:ext cx="291017" cy="1119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建設中の自治体</a:t>
                </a:r>
              </a:p>
            </p:txBody>
          </p:sp>
        </p:grpSp>
        <p:grpSp>
          <p:nvGrpSpPr>
            <p:cNvPr id="66" name="グループ化 65">
              <a:extLst>
                <a:ext uri="{FF2B5EF4-FFF2-40B4-BE49-F238E27FC236}">
                  <a16:creationId xmlns:a16="http://schemas.microsoft.com/office/drawing/2014/main" id="{6D2E99D8-A153-F3B6-2407-2E457E2C0371}"/>
                </a:ext>
              </a:extLst>
            </p:cNvPr>
            <p:cNvGrpSpPr/>
            <p:nvPr userDrawn="1"/>
          </p:nvGrpSpPr>
          <p:grpSpPr>
            <a:xfrm>
              <a:off x="7232679" y="5348803"/>
              <a:ext cx="324000" cy="1184590"/>
              <a:chOff x="5844175" y="1542556"/>
              <a:chExt cx="374165" cy="1368000"/>
            </a:xfrm>
          </p:grpSpPr>
          <p:sp>
            <p:nvSpPr>
              <p:cNvPr id="77" name="グラフィックス 4">
                <a:extLst>
                  <a:ext uri="{FF2B5EF4-FFF2-40B4-BE49-F238E27FC236}">
                    <a16:creationId xmlns:a16="http://schemas.microsoft.com/office/drawing/2014/main" id="{D63C3AB1-30DE-BE37-D927-5F7A722DA7E4}"/>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78" name="正方形/長方形 77">
                <a:extLst>
                  <a:ext uri="{FF2B5EF4-FFF2-40B4-BE49-F238E27FC236}">
                    <a16:creationId xmlns:a16="http://schemas.microsoft.com/office/drawing/2014/main" id="{BA0DFC9E-976B-6006-6541-D54A1D84A58C}"/>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2-3.</a:t>
                </a:r>
                <a:endParaRPr kumimoji="1" lang="ja-JP" altLang="en-US" sz="800" b="1" dirty="0">
                  <a:latin typeface="+mn-ea"/>
                  <a:ea typeface="+mn-ea"/>
                </a:endParaRPr>
              </a:p>
            </p:txBody>
          </p:sp>
          <p:sp>
            <p:nvSpPr>
              <p:cNvPr id="79" name="正方形/長方形 78">
                <a:extLst>
                  <a:ext uri="{FF2B5EF4-FFF2-40B4-BE49-F238E27FC236}">
                    <a16:creationId xmlns:a16="http://schemas.microsoft.com/office/drawing/2014/main" id="{F1624834-5D10-4A7D-AE38-F83CD392F834}"/>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検討・計画・</a:t>
                </a:r>
                <a:br>
                  <a:rPr kumimoji="1" lang="en-US" altLang="ja-JP" sz="900" b="1" dirty="0">
                    <a:latin typeface="+mn-ea"/>
                    <a:ea typeface="+mn-ea"/>
                  </a:rPr>
                </a:br>
                <a:r>
                  <a:rPr kumimoji="1" lang="ja-JP" altLang="en-US" sz="900" b="1" dirty="0">
                    <a:latin typeface="+mn-ea"/>
                    <a:ea typeface="+mn-ea"/>
                  </a:rPr>
                  <a:t>設計中の自治体 </a:t>
                </a:r>
              </a:p>
            </p:txBody>
          </p:sp>
        </p:grpSp>
        <p:grpSp>
          <p:nvGrpSpPr>
            <p:cNvPr id="67" name="グループ化 66">
              <a:extLst>
                <a:ext uri="{FF2B5EF4-FFF2-40B4-BE49-F238E27FC236}">
                  <a16:creationId xmlns:a16="http://schemas.microsoft.com/office/drawing/2014/main" id="{8F0B2AE6-7CF2-417D-2690-A297780C1844}"/>
                </a:ext>
              </a:extLst>
            </p:cNvPr>
            <p:cNvGrpSpPr/>
            <p:nvPr userDrawn="1"/>
          </p:nvGrpSpPr>
          <p:grpSpPr>
            <a:xfrm>
              <a:off x="7232679" y="6598840"/>
              <a:ext cx="324000" cy="1184590"/>
              <a:chOff x="5844175" y="1542556"/>
              <a:chExt cx="374165" cy="1368000"/>
            </a:xfrm>
          </p:grpSpPr>
          <p:sp>
            <p:nvSpPr>
              <p:cNvPr id="74" name="グラフィックス 4">
                <a:extLst>
                  <a:ext uri="{FF2B5EF4-FFF2-40B4-BE49-F238E27FC236}">
                    <a16:creationId xmlns:a16="http://schemas.microsoft.com/office/drawing/2014/main" id="{95ADED99-1504-670D-98E5-9E2724EE0192}"/>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75" name="正方形/長方形 74">
                <a:extLst>
                  <a:ext uri="{FF2B5EF4-FFF2-40B4-BE49-F238E27FC236}">
                    <a16:creationId xmlns:a16="http://schemas.microsoft.com/office/drawing/2014/main" id="{199A8440-42E7-9A67-30A5-BA3F4B2D5557}"/>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2-4.</a:t>
                </a:r>
                <a:endParaRPr kumimoji="1" lang="ja-JP" altLang="en-US" sz="800" b="1" dirty="0">
                  <a:latin typeface="+mn-ea"/>
                  <a:ea typeface="+mn-ea"/>
                </a:endParaRPr>
              </a:p>
            </p:txBody>
          </p:sp>
          <p:sp>
            <p:nvSpPr>
              <p:cNvPr id="76" name="正方形/長方形 75">
                <a:extLst>
                  <a:ext uri="{FF2B5EF4-FFF2-40B4-BE49-F238E27FC236}">
                    <a16:creationId xmlns:a16="http://schemas.microsoft.com/office/drawing/2014/main" id="{6349CA79-6D9F-315B-9CAA-3DCE140E2975}"/>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民間事例</a:t>
                </a:r>
              </a:p>
            </p:txBody>
          </p:sp>
        </p:grpSp>
        <p:grpSp>
          <p:nvGrpSpPr>
            <p:cNvPr id="68" name="グループ化 67">
              <a:extLst>
                <a:ext uri="{FF2B5EF4-FFF2-40B4-BE49-F238E27FC236}">
                  <a16:creationId xmlns:a16="http://schemas.microsoft.com/office/drawing/2014/main" id="{8D1B6C2E-A60B-1A2C-49C0-D53C33ABCDF1}"/>
                </a:ext>
              </a:extLst>
            </p:cNvPr>
            <p:cNvGrpSpPr/>
            <p:nvPr userDrawn="1"/>
          </p:nvGrpSpPr>
          <p:grpSpPr>
            <a:xfrm>
              <a:off x="7236000" y="830717"/>
              <a:ext cx="324000" cy="702000"/>
              <a:chOff x="5844175" y="1542556"/>
              <a:chExt cx="374165" cy="1368000"/>
            </a:xfrm>
          </p:grpSpPr>
          <p:sp>
            <p:nvSpPr>
              <p:cNvPr id="72" name="グラフィックス 4">
                <a:extLst>
                  <a:ext uri="{FF2B5EF4-FFF2-40B4-BE49-F238E27FC236}">
                    <a16:creationId xmlns:a16="http://schemas.microsoft.com/office/drawing/2014/main" id="{4E51AD48-92EA-A7DE-B3B1-A86F852C2CB1}"/>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73" name="正方形/長方形 72">
                <a:extLst>
                  <a:ext uri="{FF2B5EF4-FFF2-40B4-BE49-F238E27FC236}">
                    <a16:creationId xmlns:a16="http://schemas.microsoft.com/office/drawing/2014/main" id="{31FDBA90-0E72-6368-7AB3-3AF62FF96576}"/>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目次</a:t>
                </a:r>
                <a:endParaRPr kumimoji="1" lang="en-US" altLang="ja-JP" sz="900" b="1" dirty="0">
                  <a:latin typeface="+mn-ea"/>
                  <a:ea typeface="+mn-ea"/>
                </a:endParaRPr>
              </a:p>
            </p:txBody>
          </p:sp>
        </p:grpSp>
        <p:grpSp>
          <p:nvGrpSpPr>
            <p:cNvPr id="69" name="グループ化 68">
              <a:extLst>
                <a:ext uri="{FF2B5EF4-FFF2-40B4-BE49-F238E27FC236}">
                  <a16:creationId xmlns:a16="http://schemas.microsoft.com/office/drawing/2014/main" id="{4F31F5F2-6017-89F6-E7D3-6B8ACC10F234}"/>
                </a:ext>
              </a:extLst>
            </p:cNvPr>
            <p:cNvGrpSpPr/>
            <p:nvPr userDrawn="1"/>
          </p:nvGrpSpPr>
          <p:grpSpPr>
            <a:xfrm>
              <a:off x="7235206" y="7852309"/>
              <a:ext cx="324000" cy="702000"/>
              <a:chOff x="5844175" y="1542556"/>
              <a:chExt cx="374165" cy="1368000"/>
            </a:xfrm>
          </p:grpSpPr>
          <p:sp>
            <p:nvSpPr>
              <p:cNvPr id="70" name="グラフィックス 4">
                <a:extLst>
                  <a:ext uri="{FF2B5EF4-FFF2-40B4-BE49-F238E27FC236}">
                    <a16:creationId xmlns:a16="http://schemas.microsoft.com/office/drawing/2014/main" id="{9A3F486F-C495-A675-164F-E27EC769B576}"/>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71" name="正方形/長方形 70">
                <a:extLst>
                  <a:ext uri="{FF2B5EF4-FFF2-40B4-BE49-F238E27FC236}">
                    <a16:creationId xmlns:a16="http://schemas.microsoft.com/office/drawing/2014/main" id="{6ACC1559-6C74-9F1D-7B4D-9AF7553F1193}"/>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BIZ UDPゴシック" panose="020B0400000000000000" pitchFamily="50" charset="-128"/>
                    <a:ea typeface="BIZ UDPゴシック" panose="020B0400000000000000" pitchFamily="50" charset="-128"/>
                  </a:rPr>
                  <a:t>用語集</a:t>
                </a:r>
                <a:endParaRPr kumimoji="1" lang="ja-JP" altLang="en-US" sz="900" b="1" dirty="0">
                  <a:latin typeface="+mn-ea"/>
                  <a:ea typeface="+mn-ea"/>
                </a:endParaRPr>
              </a:p>
            </p:txBody>
          </p:sp>
        </p:grpSp>
      </p:grpSp>
    </p:spTree>
    <p:extLst>
      <p:ext uri="{BB962C8B-B14F-4D97-AF65-F5344CB8AC3E}">
        <p14:creationId xmlns:p14="http://schemas.microsoft.com/office/powerpoint/2010/main" val="3694353188"/>
      </p:ext>
    </p:extLst>
  </p:cSld>
  <p:clrMapOvr>
    <a:masterClrMapping/>
  </p:clrMapOvr>
  <p:extLst>
    <p:ext uri="{DCECCB84-F9BA-43D5-87BE-67443E8EF086}">
      <p15:sldGuideLst xmlns:p15="http://schemas.microsoft.com/office/powerpoint/2012/main">
        <p15:guide id="1" orient="horz" pos="69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検討・計画・設計中">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AAD453F7-A15F-B4D7-90B1-597CC7F090E9}"/>
              </a:ext>
            </a:extLst>
          </p:cNvPr>
          <p:cNvGraphicFramePr>
            <a:graphicFrameLocks noChangeAspect="1"/>
          </p:cNvGraphicFramePr>
          <p:nvPr userDrawn="1">
            <p:custDataLst>
              <p:tags r:id="rId2"/>
            </p:custDataLst>
            <p:extLst>
              <p:ext uri="{D42A27DB-BD31-4B8C-83A1-F6EECF244321}">
                <p14:modId xmlns:p14="http://schemas.microsoft.com/office/powerpoint/2010/main" val="1591444657"/>
              </p:ext>
            </p:extLst>
          </p:nvPr>
        </p:nvGraphicFramePr>
        <p:xfrm>
          <a:off x="1751" y="1714"/>
          <a:ext cx="1750" cy="1714"/>
        </p:xfrm>
        <a:graphic>
          <a:graphicData uri="http://schemas.openxmlformats.org/presentationml/2006/ole">
            <mc:AlternateContent xmlns:mc="http://schemas.openxmlformats.org/markup-compatibility/2006">
              <mc:Choice xmlns:v="urn:schemas-microsoft-com:vml" Requires="v">
                <p:oleObj spid="_x0000_s8222" name="think-cell スライド" r:id="rId4" imgW="425" imgH="424" progId="TCLayout.ActiveDocument.1">
                  <p:embed/>
                </p:oleObj>
              </mc:Choice>
              <mc:Fallback>
                <p:oleObj name="think-cell スライド" r:id="rId4" imgW="425" imgH="424" progId="TCLayout.ActiveDocument.1">
                  <p:embed/>
                  <p:pic>
                    <p:nvPicPr>
                      <p:cNvPr id="12" name="think-cell data - do not delete" hidden="1">
                        <a:extLst>
                          <a:ext uri="{FF2B5EF4-FFF2-40B4-BE49-F238E27FC236}">
                            <a16:creationId xmlns:a16="http://schemas.microsoft.com/office/drawing/2014/main" id="{AAD453F7-A15F-B4D7-90B1-597CC7F090E9}"/>
                          </a:ext>
                        </a:extLst>
                      </p:cNvPr>
                      <p:cNvPicPr/>
                      <p:nvPr/>
                    </p:nvPicPr>
                    <p:blipFill>
                      <a:blip r:embed="rId5"/>
                      <a:stretch>
                        <a:fillRect/>
                      </a:stretch>
                    </p:blipFill>
                    <p:spPr>
                      <a:xfrm>
                        <a:off x="1751" y="1714"/>
                        <a:ext cx="1750" cy="1714"/>
                      </a:xfrm>
                      <a:prstGeom prst="rect">
                        <a:avLst/>
                      </a:prstGeom>
                    </p:spPr>
                  </p:pic>
                </p:oleObj>
              </mc:Fallback>
            </mc:AlternateContent>
          </a:graphicData>
        </a:graphic>
      </p:graphicFrame>
      <p:sp>
        <p:nvSpPr>
          <p:cNvPr id="2" name="Title 1"/>
          <p:cNvSpPr>
            <a:spLocks noGrp="1"/>
          </p:cNvSpPr>
          <p:nvPr>
            <p:ph type="title" hasCustomPrompt="1"/>
          </p:nvPr>
        </p:nvSpPr>
        <p:spPr>
          <a:xfrm>
            <a:off x="519729" y="320440"/>
            <a:ext cx="6552000" cy="249299"/>
          </a:xfrm>
          <a:prstGeom prst="rect">
            <a:avLst/>
          </a:prstGeom>
        </p:spPr>
        <p:txBody>
          <a:bodyPr vert="horz" lIns="0" tIns="0" rIns="0" bIns="0">
            <a:spAutoFit/>
          </a:bodyPr>
          <a:lstStyle>
            <a:lvl1pPr>
              <a:defRPr sz="1800" b="1" spc="300">
                <a:solidFill>
                  <a:srgbClr val="31926F"/>
                </a:solidFill>
                <a:latin typeface="BIZ UDPゴシック" panose="020B0400000000000000" pitchFamily="50" charset="-128"/>
                <a:ea typeface="BIZ UDPゴシック" panose="020B0400000000000000" pitchFamily="50" charset="-128"/>
              </a:defRPr>
            </a:lvl1pPr>
          </a:lstStyle>
          <a:p>
            <a:r>
              <a:rPr lang="ja-JP" altLang="en-US" dirty="0"/>
              <a:t>タイトル</a:t>
            </a:r>
            <a:endParaRPr lang="en-US" dirty="0"/>
          </a:p>
        </p:txBody>
      </p:sp>
      <p:sp>
        <p:nvSpPr>
          <p:cNvPr id="6" name="Slide Number Placeholder 5"/>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a:t>
            </a:fld>
            <a:endParaRPr kumimoji="1" lang="ja-JP" altLang="en-US" dirty="0"/>
          </a:p>
        </p:txBody>
      </p:sp>
      <p:cxnSp>
        <p:nvCxnSpPr>
          <p:cNvPr id="10" name="直線コネクタ 9">
            <a:extLst>
              <a:ext uri="{FF2B5EF4-FFF2-40B4-BE49-F238E27FC236}">
                <a16:creationId xmlns:a16="http://schemas.microsoft.com/office/drawing/2014/main" id="{98CC7199-FB28-B3D5-8C87-8DB5C9AD18F5}"/>
              </a:ext>
            </a:extLst>
          </p:cNvPr>
          <p:cNvCxnSpPr>
            <a:cxnSpLocks/>
          </p:cNvCxnSpPr>
          <p:nvPr userDrawn="1"/>
        </p:nvCxnSpPr>
        <p:spPr>
          <a:xfrm>
            <a:off x="503837" y="658902"/>
            <a:ext cx="6552000" cy="0"/>
          </a:xfrm>
          <a:prstGeom prst="line">
            <a:avLst/>
          </a:prstGeom>
          <a:ln w="19050">
            <a:solidFill>
              <a:srgbClr val="199332"/>
            </a:solidFill>
          </a:ln>
        </p:spPr>
        <p:style>
          <a:lnRef idx="1">
            <a:schemeClr val="accent1"/>
          </a:lnRef>
          <a:fillRef idx="0">
            <a:schemeClr val="accent1"/>
          </a:fillRef>
          <a:effectRef idx="0">
            <a:schemeClr val="accent1"/>
          </a:effectRef>
          <a:fontRef idx="minor">
            <a:schemeClr val="tx1"/>
          </a:fontRef>
        </p:style>
      </p:cxnSp>
      <p:sp>
        <p:nvSpPr>
          <p:cNvPr id="19" name="テキスト プレースホルダー 18">
            <a:extLst>
              <a:ext uri="{FF2B5EF4-FFF2-40B4-BE49-F238E27FC236}">
                <a16:creationId xmlns:a16="http://schemas.microsoft.com/office/drawing/2014/main" id="{C1E119B7-FED3-42AF-890C-8E8EACA65E64}"/>
              </a:ext>
            </a:extLst>
          </p:cNvPr>
          <p:cNvSpPr>
            <a:spLocks noGrp="1"/>
          </p:cNvSpPr>
          <p:nvPr>
            <p:ph type="body" sz="quarter" idx="13" hasCustomPrompt="1"/>
          </p:nvPr>
        </p:nvSpPr>
        <p:spPr>
          <a:xfrm>
            <a:off x="504000" y="830717"/>
            <a:ext cx="6552000" cy="276999"/>
          </a:xfrm>
          <a:prstGeom prst="rect">
            <a:avLst/>
          </a:prstGeom>
        </p:spPr>
        <p:txBody>
          <a:bodyPr lIns="0" tIns="0" rIns="0" bIns="0" anchor="t" anchorCtr="0">
            <a:spAutoFit/>
          </a:bodyPr>
          <a:lstStyle>
            <a:lvl1pPr marL="0" indent="0">
              <a:buNone/>
              <a:defRPr sz="2000">
                <a:solidFill>
                  <a:schemeClr val="tx1"/>
                </a:solidFill>
                <a:latin typeface="BIZ UDPゴシック" panose="020B0400000000000000" pitchFamily="50" charset="-128"/>
                <a:ea typeface="BIZ UDPゴシック" panose="020B0400000000000000" pitchFamily="50" charset="-128"/>
              </a:defRPr>
            </a:lvl1pPr>
          </a:lstStyle>
          <a:p>
            <a:pPr lvl="0"/>
            <a:r>
              <a:rPr kumimoji="1" lang="en-US" altLang="ja-JP" dirty="0"/>
              <a:t>1-1 </a:t>
            </a:r>
            <a:r>
              <a:rPr kumimoji="1" lang="ja-JP" altLang="en-US" dirty="0"/>
              <a:t>節タイトル</a:t>
            </a:r>
          </a:p>
        </p:txBody>
      </p:sp>
      <p:sp>
        <p:nvSpPr>
          <p:cNvPr id="27" name="テキスト プレースホルダー 26">
            <a:extLst>
              <a:ext uri="{FF2B5EF4-FFF2-40B4-BE49-F238E27FC236}">
                <a16:creationId xmlns:a16="http://schemas.microsoft.com/office/drawing/2014/main" id="{BB7EA00B-AE2C-2C31-4B2F-C1AFC172B9EC}"/>
              </a:ext>
            </a:extLst>
          </p:cNvPr>
          <p:cNvSpPr>
            <a:spLocks noGrp="1"/>
          </p:cNvSpPr>
          <p:nvPr>
            <p:ph type="body" sz="quarter" idx="14" hasCustomPrompt="1"/>
          </p:nvPr>
        </p:nvSpPr>
        <p:spPr>
          <a:xfrm>
            <a:off x="4986978" y="361990"/>
            <a:ext cx="2068859" cy="166198"/>
          </a:xfrm>
          <a:prstGeom prst="rect">
            <a:avLst/>
          </a:prstGeom>
        </p:spPr>
        <p:txBody>
          <a:bodyPr wrap="square" lIns="0" tIns="0" rIns="0" bIns="0" anchor="t" anchorCtr="0">
            <a:spAutoFit/>
          </a:bodyPr>
          <a:lstStyle>
            <a:lvl1pPr marL="0" indent="0" algn="r">
              <a:buNone/>
              <a:defRPr sz="1200" b="1">
                <a:solidFill>
                  <a:srgbClr val="31926F"/>
                </a:solidFill>
                <a:latin typeface="BIZ UDPゴシック" panose="020B0400000000000000" pitchFamily="50" charset="-128"/>
                <a:ea typeface="BIZ UDPゴシック" panose="020B0400000000000000" pitchFamily="50" charset="-128"/>
              </a:defRPr>
            </a:lvl1pPr>
            <a:lvl2pPr>
              <a:defRPr sz="1295"/>
            </a:lvl2pPr>
            <a:lvl3pPr>
              <a:defRPr sz="1295"/>
            </a:lvl3pPr>
            <a:lvl4pPr>
              <a:defRPr sz="1295"/>
            </a:lvl4pPr>
            <a:lvl5pPr>
              <a:defRPr sz="1295"/>
            </a:lvl5pPr>
          </a:lstStyle>
          <a:p>
            <a:pPr lvl="0"/>
            <a:r>
              <a:rPr kumimoji="1" lang="ja-JP" altLang="en-US" dirty="0"/>
              <a:t>節タイトル</a:t>
            </a:r>
          </a:p>
        </p:txBody>
      </p:sp>
      <p:grpSp>
        <p:nvGrpSpPr>
          <p:cNvPr id="3" name="グループ化 2">
            <a:extLst>
              <a:ext uri="{FF2B5EF4-FFF2-40B4-BE49-F238E27FC236}">
                <a16:creationId xmlns:a16="http://schemas.microsoft.com/office/drawing/2014/main" id="{EABC8368-2A7E-43BE-0BC4-010049203FE3}"/>
              </a:ext>
            </a:extLst>
          </p:cNvPr>
          <p:cNvGrpSpPr/>
          <p:nvPr userDrawn="1"/>
        </p:nvGrpSpPr>
        <p:grpSpPr>
          <a:xfrm>
            <a:off x="7232679" y="830717"/>
            <a:ext cx="327321" cy="7723592"/>
            <a:chOff x="7232679" y="830717"/>
            <a:chExt cx="327321" cy="7723592"/>
          </a:xfrm>
        </p:grpSpPr>
        <p:grpSp>
          <p:nvGrpSpPr>
            <p:cNvPr id="17" name="グループ化 16">
              <a:extLst>
                <a:ext uri="{FF2B5EF4-FFF2-40B4-BE49-F238E27FC236}">
                  <a16:creationId xmlns:a16="http://schemas.microsoft.com/office/drawing/2014/main" id="{8E1016C2-975D-0A80-1465-66A49A445B16}"/>
                </a:ext>
              </a:extLst>
            </p:cNvPr>
            <p:cNvGrpSpPr/>
            <p:nvPr userDrawn="1"/>
          </p:nvGrpSpPr>
          <p:grpSpPr>
            <a:xfrm>
              <a:off x="7232679" y="1598692"/>
              <a:ext cx="324000" cy="1184590"/>
              <a:chOff x="5844175" y="1542556"/>
              <a:chExt cx="374165" cy="1368000"/>
            </a:xfrm>
          </p:grpSpPr>
          <p:sp>
            <p:nvSpPr>
              <p:cNvPr id="43" name="グラフィックス 4">
                <a:extLst>
                  <a:ext uri="{FF2B5EF4-FFF2-40B4-BE49-F238E27FC236}">
                    <a16:creationId xmlns:a16="http://schemas.microsoft.com/office/drawing/2014/main" id="{8474E809-B387-C546-2664-52DAEB4490DD}"/>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44" name="正方形/長方形 43">
                <a:extLst>
                  <a:ext uri="{FF2B5EF4-FFF2-40B4-BE49-F238E27FC236}">
                    <a16:creationId xmlns:a16="http://schemas.microsoft.com/office/drawing/2014/main" id="{8C608A0A-4D2A-E476-3B57-5445BE20924E}"/>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1.</a:t>
                </a:r>
                <a:endParaRPr kumimoji="1" lang="ja-JP" altLang="en-US" sz="800" b="1" dirty="0">
                  <a:latin typeface="+mn-ea"/>
                  <a:ea typeface="+mn-ea"/>
                </a:endParaRPr>
              </a:p>
            </p:txBody>
          </p:sp>
          <p:sp>
            <p:nvSpPr>
              <p:cNvPr id="45" name="正方形/長方形 44">
                <a:extLst>
                  <a:ext uri="{FF2B5EF4-FFF2-40B4-BE49-F238E27FC236}">
                    <a16:creationId xmlns:a16="http://schemas.microsoft.com/office/drawing/2014/main" id="{10D2DCE0-E063-2D14-0AD6-EDAAC2726034}"/>
                  </a:ext>
                </a:extLst>
              </p:cNvPr>
              <p:cNvSpPr/>
              <p:nvPr userDrawn="1"/>
            </p:nvSpPr>
            <p:spPr>
              <a:xfrm>
                <a:off x="5887257"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はじめに</a:t>
                </a:r>
              </a:p>
            </p:txBody>
          </p:sp>
        </p:grpSp>
        <p:grpSp>
          <p:nvGrpSpPr>
            <p:cNvPr id="18" name="グループ化 17">
              <a:extLst>
                <a:ext uri="{FF2B5EF4-FFF2-40B4-BE49-F238E27FC236}">
                  <a16:creationId xmlns:a16="http://schemas.microsoft.com/office/drawing/2014/main" id="{C0F71531-0DDF-DF6C-0B82-FF856D27AE00}"/>
                </a:ext>
              </a:extLst>
            </p:cNvPr>
            <p:cNvGrpSpPr/>
            <p:nvPr userDrawn="1"/>
          </p:nvGrpSpPr>
          <p:grpSpPr>
            <a:xfrm>
              <a:off x="7232679" y="2848729"/>
              <a:ext cx="324000" cy="1184590"/>
              <a:chOff x="5844175" y="1542556"/>
              <a:chExt cx="374165" cy="1368000"/>
            </a:xfrm>
          </p:grpSpPr>
          <p:sp>
            <p:nvSpPr>
              <p:cNvPr id="40" name="グラフィックス 4">
                <a:extLst>
                  <a:ext uri="{FF2B5EF4-FFF2-40B4-BE49-F238E27FC236}">
                    <a16:creationId xmlns:a16="http://schemas.microsoft.com/office/drawing/2014/main" id="{F3A0FFD3-46B8-574D-12BA-4639B6135C72}"/>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41" name="正方形/長方形 40">
                <a:extLst>
                  <a:ext uri="{FF2B5EF4-FFF2-40B4-BE49-F238E27FC236}">
                    <a16:creationId xmlns:a16="http://schemas.microsoft.com/office/drawing/2014/main" id="{35158BBD-98C9-0494-8572-EAA8D7F9A1CF}"/>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2-1.</a:t>
                </a:r>
                <a:endParaRPr kumimoji="1" lang="ja-JP" altLang="en-US" sz="800" b="1" dirty="0">
                  <a:latin typeface="+mn-ea"/>
                  <a:ea typeface="+mn-ea"/>
                </a:endParaRPr>
              </a:p>
            </p:txBody>
          </p:sp>
          <p:sp>
            <p:nvSpPr>
              <p:cNvPr id="42" name="正方形/長方形 41">
                <a:extLst>
                  <a:ext uri="{FF2B5EF4-FFF2-40B4-BE49-F238E27FC236}">
                    <a16:creationId xmlns:a16="http://schemas.microsoft.com/office/drawing/2014/main" id="{2493DF5B-1B75-F97C-DB34-37B379AF2571}"/>
                  </a:ext>
                </a:extLst>
              </p:cNvPr>
              <p:cNvSpPr/>
              <p:nvPr userDrawn="1"/>
            </p:nvSpPr>
            <p:spPr>
              <a:xfrm>
                <a:off x="5887257" y="1757783"/>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運用中の自治体</a:t>
                </a:r>
              </a:p>
            </p:txBody>
          </p:sp>
        </p:grpSp>
        <p:grpSp>
          <p:nvGrpSpPr>
            <p:cNvPr id="20" name="グループ化 19">
              <a:extLst>
                <a:ext uri="{FF2B5EF4-FFF2-40B4-BE49-F238E27FC236}">
                  <a16:creationId xmlns:a16="http://schemas.microsoft.com/office/drawing/2014/main" id="{7FB43F44-FDF5-F507-8001-30D0A3D8BD7D}"/>
                </a:ext>
              </a:extLst>
            </p:cNvPr>
            <p:cNvGrpSpPr/>
            <p:nvPr userDrawn="1"/>
          </p:nvGrpSpPr>
          <p:grpSpPr>
            <a:xfrm>
              <a:off x="7232679" y="4098766"/>
              <a:ext cx="324000" cy="1184590"/>
              <a:chOff x="5844175" y="1542556"/>
              <a:chExt cx="374165" cy="1368000"/>
            </a:xfrm>
          </p:grpSpPr>
          <p:sp>
            <p:nvSpPr>
              <p:cNvPr id="37" name="グラフィックス 4">
                <a:extLst>
                  <a:ext uri="{FF2B5EF4-FFF2-40B4-BE49-F238E27FC236}">
                    <a16:creationId xmlns:a16="http://schemas.microsoft.com/office/drawing/2014/main" id="{441F7516-C7EA-F84A-58D7-8EEE5BAD3F86}"/>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38" name="正方形/長方形 37">
                <a:extLst>
                  <a:ext uri="{FF2B5EF4-FFF2-40B4-BE49-F238E27FC236}">
                    <a16:creationId xmlns:a16="http://schemas.microsoft.com/office/drawing/2014/main" id="{C2C817D5-1372-C11C-633C-E7B6ED285AD5}"/>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2-2.</a:t>
                </a:r>
                <a:endParaRPr kumimoji="1" lang="ja-JP" altLang="en-US" sz="800" b="1" dirty="0">
                  <a:latin typeface="+mn-ea"/>
                  <a:ea typeface="+mn-ea"/>
                </a:endParaRPr>
              </a:p>
            </p:txBody>
          </p:sp>
          <p:sp>
            <p:nvSpPr>
              <p:cNvPr id="39" name="正方形/長方形 38">
                <a:extLst>
                  <a:ext uri="{FF2B5EF4-FFF2-40B4-BE49-F238E27FC236}">
                    <a16:creationId xmlns:a16="http://schemas.microsoft.com/office/drawing/2014/main" id="{FA6B65A5-8B12-D6E3-BE1E-DDE4FF92BC20}"/>
                  </a:ext>
                </a:extLst>
              </p:cNvPr>
              <p:cNvSpPr/>
              <p:nvPr userDrawn="1"/>
            </p:nvSpPr>
            <p:spPr>
              <a:xfrm>
                <a:off x="5887256" y="1757785"/>
                <a:ext cx="291017" cy="1119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建設中の自治体</a:t>
                </a:r>
              </a:p>
            </p:txBody>
          </p:sp>
        </p:grpSp>
        <p:grpSp>
          <p:nvGrpSpPr>
            <p:cNvPr id="21" name="グループ化 20">
              <a:extLst>
                <a:ext uri="{FF2B5EF4-FFF2-40B4-BE49-F238E27FC236}">
                  <a16:creationId xmlns:a16="http://schemas.microsoft.com/office/drawing/2014/main" id="{3D3B12B8-2FFA-091B-AD92-C7A3FFCB37F3}"/>
                </a:ext>
              </a:extLst>
            </p:cNvPr>
            <p:cNvGrpSpPr/>
            <p:nvPr userDrawn="1"/>
          </p:nvGrpSpPr>
          <p:grpSpPr>
            <a:xfrm>
              <a:off x="7232679" y="5348803"/>
              <a:ext cx="324000" cy="1184590"/>
              <a:chOff x="5844175" y="1542556"/>
              <a:chExt cx="374165" cy="1368000"/>
            </a:xfrm>
          </p:grpSpPr>
          <p:sp>
            <p:nvSpPr>
              <p:cNvPr id="34" name="グラフィックス 4">
                <a:extLst>
                  <a:ext uri="{FF2B5EF4-FFF2-40B4-BE49-F238E27FC236}">
                    <a16:creationId xmlns:a16="http://schemas.microsoft.com/office/drawing/2014/main" id="{8EA65845-A185-EC8E-042D-16FCD5354B7C}"/>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31926F"/>
              </a:solidFill>
              <a:ln w="14288" cap="flat">
                <a:noFill/>
                <a:prstDash val="solid"/>
                <a:round/>
              </a:ln>
            </p:spPr>
            <p:txBody>
              <a:bodyPr lIns="0" tIns="0" rIns="0" bIns="0" rtlCol="0" anchor="ctr"/>
              <a:lstStyle/>
              <a:p>
                <a:endParaRPr lang="ja-JP" altLang="en-US" b="1" dirty="0"/>
              </a:p>
            </p:txBody>
          </p:sp>
          <p:sp>
            <p:nvSpPr>
              <p:cNvPr id="35" name="正方形/長方形 34">
                <a:extLst>
                  <a:ext uri="{FF2B5EF4-FFF2-40B4-BE49-F238E27FC236}">
                    <a16:creationId xmlns:a16="http://schemas.microsoft.com/office/drawing/2014/main" id="{6C997009-6C04-63C0-F2EC-920119977AFB}"/>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2-3.</a:t>
                </a:r>
                <a:endParaRPr kumimoji="1" lang="ja-JP" altLang="en-US" sz="800" b="1" dirty="0">
                  <a:latin typeface="+mn-ea"/>
                  <a:ea typeface="+mn-ea"/>
                </a:endParaRPr>
              </a:p>
            </p:txBody>
          </p:sp>
          <p:sp>
            <p:nvSpPr>
              <p:cNvPr id="36" name="正方形/長方形 35">
                <a:extLst>
                  <a:ext uri="{FF2B5EF4-FFF2-40B4-BE49-F238E27FC236}">
                    <a16:creationId xmlns:a16="http://schemas.microsoft.com/office/drawing/2014/main" id="{AA58450A-406F-D3C3-DCC3-E01387DA0C6A}"/>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検討・計画・</a:t>
                </a:r>
                <a:br>
                  <a:rPr kumimoji="1" lang="en-US" altLang="ja-JP" sz="900" b="1" dirty="0">
                    <a:latin typeface="+mn-ea"/>
                    <a:ea typeface="+mn-ea"/>
                  </a:rPr>
                </a:br>
                <a:r>
                  <a:rPr kumimoji="1" lang="ja-JP" altLang="en-US" sz="900" b="1" dirty="0">
                    <a:latin typeface="+mn-ea"/>
                    <a:ea typeface="+mn-ea"/>
                  </a:rPr>
                  <a:t>設計中の自治体 </a:t>
                </a:r>
              </a:p>
            </p:txBody>
          </p:sp>
        </p:grpSp>
        <p:grpSp>
          <p:nvGrpSpPr>
            <p:cNvPr id="22" name="グループ化 21">
              <a:extLst>
                <a:ext uri="{FF2B5EF4-FFF2-40B4-BE49-F238E27FC236}">
                  <a16:creationId xmlns:a16="http://schemas.microsoft.com/office/drawing/2014/main" id="{22F973D1-4B6F-56EC-3A80-3CE100475FFF}"/>
                </a:ext>
              </a:extLst>
            </p:cNvPr>
            <p:cNvGrpSpPr/>
            <p:nvPr userDrawn="1"/>
          </p:nvGrpSpPr>
          <p:grpSpPr>
            <a:xfrm>
              <a:off x="7232679" y="6598840"/>
              <a:ext cx="324000" cy="1184590"/>
              <a:chOff x="5844175" y="1542556"/>
              <a:chExt cx="374165" cy="1368000"/>
            </a:xfrm>
          </p:grpSpPr>
          <p:sp>
            <p:nvSpPr>
              <p:cNvPr id="31" name="グラフィックス 4">
                <a:extLst>
                  <a:ext uri="{FF2B5EF4-FFF2-40B4-BE49-F238E27FC236}">
                    <a16:creationId xmlns:a16="http://schemas.microsoft.com/office/drawing/2014/main" id="{5C01A5D0-8A64-9E0C-1A97-EAB3D8AAA244}"/>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32" name="正方形/長方形 31">
                <a:extLst>
                  <a:ext uri="{FF2B5EF4-FFF2-40B4-BE49-F238E27FC236}">
                    <a16:creationId xmlns:a16="http://schemas.microsoft.com/office/drawing/2014/main" id="{E88E1E55-DB16-D54C-D850-0F66C9F3B1BD}"/>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2-4.</a:t>
                </a:r>
                <a:endParaRPr kumimoji="1" lang="ja-JP" altLang="en-US" sz="800" b="1" dirty="0">
                  <a:latin typeface="+mn-ea"/>
                  <a:ea typeface="+mn-ea"/>
                </a:endParaRPr>
              </a:p>
            </p:txBody>
          </p:sp>
          <p:sp>
            <p:nvSpPr>
              <p:cNvPr id="33" name="正方形/長方形 32">
                <a:extLst>
                  <a:ext uri="{FF2B5EF4-FFF2-40B4-BE49-F238E27FC236}">
                    <a16:creationId xmlns:a16="http://schemas.microsoft.com/office/drawing/2014/main" id="{3CAE2525-5995-118E-98DF-908D3D06D299}"/>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民間事例</a:t>
                </a:r>
              </a:p>
            </p:txBody>
          </p:sp>
        </p:grpSp>
        <p:grpSp>
          <p:nvGrpSpPr>
            <p:cNvPr id="23" name="グループ化 22">
              <a:extLst>
                <a:ext uri="{FF2B5EF4-FFF2-40B4-BE49-F238E27FC236}">
                  <a16:creationId xmlns:a16="http://schemas.microsoft.com/office/drawing/2014/main" id="{AFEFD03B-3AF7-B19F-B02C-6553E674619F}"/>
                </a:ext>
              </a:extLst>
            </p:cNvPr>
            <p:cNvGrpSpPr/>
            <p:nvPr userDrawn="1"/>
          </p:nvGrpSpPr>
          <p:grpSpPr>
            <a:xfrm>
              <a:off x="7236000" y="830717"/>
              <a:ext cx="324000" cy="702000"/>
              <a:chOff x="5844175" y="1542556"/>
              <a:chExt cx="374165" cy="1368000"/>
            </a:xfrm>
          </p:grpSpPr>
          <p:sp>
            <p:nvSpPr>
              <p:cNvPr id="29" name="グラフィックス 4">
                <a:extLst>
                  <a:ext uri="{FF2B5EF4-FFF2-40B4-BE49-F238E27FC236}">
                    <a16:creationId xmlns:a16="http://schemas.microsoft.com/office/drawing/2014/main" id="{39E6DCEB-1525-96E5-E8F2-A9314933AC0A}"/>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30" name="正方形/長方形 29">
                <a:extLst>
                  <a:ext uri="{FF2B5EF4-FFF2-40B4-BE49-F238E27FC236}">
                    <a16:creationId xmlns:a16="http://schemas.microsoft.com/office/drawing/2014/main" id="{170D4FFA-A756-5F13-F65F-6EAE0C2999D6}"/>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目次</a:t>
                </a:r>
                <a:endParaRPr kumimoji="1" lang="en-US" altLang="ja-JP" sz="900" b="1" dirty="0">
                  <a:latin typeface="+mn-ea"/>
                  <a:ea typeface="+mn-ea"/>
                </a:endParaRPr>
              </a:p>
            </p:txBody>
          </p:sp>
        </p:grpSp>
        <p:grpSp>
          <p:nvGrpSpPr>
            <p:cNvPr id="25" name="グループ化 24">
              <a:extLst>
                <a:ext uri="{FF2B5EF4-FFF2-40B4-BE49-F238E27FC236}">
                  <a16:creationId xmlns:a16="http://schemas.microsoft.com/office/drawing/2014/main" id="{09DEEB38-4DBC-C6E3-3D97-20E7528571C4}"/>
                </a:ext>
              </a:extLst>
            </p:cNvPr>
            <p:cNvGrpSpPr/>
            <p:nvPr userDrawn="1"/>
          </p:nvGrpSpPr>
          <p:grpSpPr>
            <a:xfrm>
              <a:off x="7235206" y="7852309"/>
              <a:ext cx="324000" cy="702000"/>
              <a:chOff x="5844175" y="1542556"/>
              <a:chExt cx="374165" cy="1368000"/>
            </a:xfrm>
          </p:grpSpPr>
          <p:sp>
            <p:nvSpPr>
              <p:cNvPr id="26" name="グラフィックス 4">
                <a:extLst>
                  <a:ext uri="{FF2B5EF4-FFF2-40B4-BE49-F238E27FC236}">
                    <a16:creationId xmlns:a16="http://schemas.microsoft.com/office/drawing/2014/main" id="{A22228F6-7EA8-DE0A-4C01-68311AD88759}"/>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28" name="正方形/長方形 27">
                <a:extLst>
                  <a:ext uri="{FF2B5EF4-FFF2-40B4-BE49-F238E27FC236}">
                    <a16:creationId xmlns:a16="http://schemas.microsoft.com/office/drawing/2014/main" id="{85044EBB-443F-E1D1-E5F3-8EB9F21B60AD}"/>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BIZ UDPゴシック" panose="020B0400000000000000" pitchFamily="50" charset="-128"/>
                    <a:ea typeface="BIZ UDPゴシック" panose="020B0400000000000000" pitchFamily="50" charset="-128"/>
                  </a:rPr>
                  <a:t>用語集</a:t>
                </a:r>
                <a:endParaRPr kumimoji="1" lang="ja-JP" altLang="en-US" sz="900" b="1" dirty="0">
                  <a:latin typeface="+mn-ea"/>
                  <a:ea typeface="+mn-ea"/>
                </a:endParaRPr>
              </a:p>
            </p:txBody>
          </p:sp>
        </p:grpSp>
      </p:grpSp>
    </p:spTree>
    <p:extLst>
      <p:ext uri="{BB962C8B-B14F-4D97-AF65-F5344CB8AC3E}">
        <p14:creationId xmlns:p14="http://schemas.microsoft.com/office/powerpoint/2010/main" val="1964144698"/>
      </p:ext>
    </p:extLst>
  </p:cSld>
  <p:clrMapOvr>
    <a:masterClrMapping/>
  </p:clrMapOvr>
  <p:extLst>
    <p:ext uri="{DCECCB84-F9BA-43D5-87BE-67443E8EF086}">
      <p15:sldGuideLst xmlns:p15="http://schemas.microsoft.com/office/powerpoint/2012/main">
        <p15:guide id="1" orient="horz" pos="69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4.民間事例">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AAD453F7-A15F-B4D7-90B1-597CC7F090E9}"/>
              </a:ext>
            </a:extLst>
          </p:cNvPr>
          <p:cNvGraphicFramePr>
            <a:graphicFrameLocks noChangeAspect="1"/>
          </p:cNvGraphicFramePr>
          <p:nvPr userDrawn="1">
            <p:custDataLst>
              <p:tags r:id="rId2"/>
            </p:custDataLst>
            <p:extLst>
              <p:ext uri="{D42A27DB-BD31-4B8C-83A1-F6EECF244321}">
                <p14:modId xmlns:p14="http://schemas.microsoft.com/office/powerpoint/2010/main" val="1591444657"/>
              </p:ext>
            </p:extLst>
          </p:nvPr>
        </p:nvGraphicFramePr>
        <p:xfrm>
          <a:off x="1751" y="1714"/>
          <a:ext cx="1750" cy="1714"/>
        </p:xfrm>
        <a:graphic>
          <a:graphicData uri="http://schemas.openxmlformats.org/presentationml/2006/ole">
            <mc:AlternateContent xmlns:mc="http://schemas.openxmlformats.org/markup-compatibility/2006">
              <mc:Choice xmlns:v="urn:schemas-microsoft-com:vml" Requires="v">
                <p:oleObj spid="_x0000_s9246" name="think-cell スライド" r:id="rId4" imgW="425" imgH="424" progId="TCLayout.ActiveDocument.1">
                  <p:embed/>
                </p:oleObj>
              </mc:Choice>
              <mc:Fallback>
                <p:oleObj name="think-cell スライド" r:id="rId4" imgW="425" imgH="424" progId="TCLayout.ActiveDocument.1">
                  <p:embed/>
                  <p:pic>
                    <p:nvPicPr>
                      <p:cNvPr id="12" name="think-cell data - do not delete" hidden="1">
                        <a:extLst>
                          <a:ext uri="{FF2B5EF4-FFF2-40B4-BE49-F238E27FC236}">
                            <a16:creationId xmlns:a16="http://schemas.microsoft.com/office/drawing/2014/main" id="{AAD453F7-A15F-B4D7-90B1-597CC7F090E9}"/>
                          </a:ext>
                        </a:extLst>
                      </p:cNvPr>
                      <p:cNvPicPr/>
                      <p:nvPr/>
                    </p:nvPicPr>
                    <p:blipFill>
                      <a:blip r:embed="rId5"/>
                      <a:stretch>
                        <a:fillRect/>
                      </a:stretch>
                    </p:blipFill>
                    <p:spPr>
                      <a:xfrm>
                        <a:off x="1751" y="1714"/>
                        <a:ext cx="1750" cy="1714"/>
                      </a:xfrm>
                      <a:prstGeom prst="rect">
                        <a:avLst/>
                      </a:prstGeom>
                    </p:spPr>
                  </p:pic>
                </p:oleObj>
              </mc:Fallback>
            </mc:AlternateContent>
          </a:graphicData>
        </a:graphic>
      </p:graphicFrame>
      <p:sp>
        <p:nvSpPr>
          <p:cNvPr id="2" name="Title 1"/>
          <p:cNvSpPr>
            <a:spLocks noGrp="1"/>
          </p:cNvSpPr>
          <p:nvPr>
            <p:ph type="title" hasCustomPrompt="1"/>
          </p:nvPr>
        </p:nvSpPr>
        <p:spPr>
          <a:xfrm>
            <a:off x="519729" y="320440"/>
            <a:ext cx="6552000" cy="249299"/>
          </a:xfrm>
          <a:prstGeom prst="rect">
            <a:avLst/>
          </a:prstGeom>
        </p:spPr>
        <p:txBody>
          <a:bodyPr vert="horz" lIns="0" tIns="0" rIns="0" bIns="0">
            <a:spAutoFit/>
          </a:bodyPr>
          <a:lstStyle>
            <a:lvl1pPr>
              <a:defRPr sz="1800" b="1" spc="300">
                <a:solidFill>
                  <a:srgbClr val="31926F"/>
                </a:solidFill>
                <a:latin typeface="BIZ UDPゴシック" panose="020B0400000000000000" pitchFamily="50" charset="-128"/>
                <a:ea typeface="BIZ UDPゴシック" panose="020B0400000000000000" pitchFamily="50" charset="-128"/>
              </a:defRPr>
            </a:lvl1pPr>
          </a:lstStyle>
          <a:p>
            <a:r>
              <a:rPr lang="ja-JP" altLang="en-US" dirty="0"/>
              <a:t>タイトル</a:t>
            </a:r>
            <a:endParaRPr lang="en-US" dirty="0"/>
          </a:p>
        </p:txBody>
      </p:sp>
      <p:sp>
        <p:nvSpPr>
          <p:cNvPr id="6" name="Slide Number Placeholder 5"/>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a:t>
            </a:fld>
            <a:endParaRPr kumimoji="1" lang="ja-JP" altLang="en-US" dirty="0"/>
          </a:p>
        </p:txBody>
      </p:sp>
      <p:cxnSp>
        <p:nvCxnSpPr>
          <p:cNvPr id="10" name="直線コネクタ 9">
            <a:extLst>
              <a:ext uri="{FF2B5EF4-FFF2-40B4-BE49-F238E27FC236}">
                <a16:creationId xmlns:a16="http://schemas.microsoft.com/office/drawing/2014/main" id="{98CC7199-FB28-B3D5-8C87-8DB5C9AD18F5}"/>
              </a:ext>
            </a:extLst>
          </p:cNvPr>
          <p:cNvCxnSpPr>
            <a:cxnSpLocks/>
          </p:cNvCxnSpPr>
          <p:nvPr userDrawn="1"/>
        </p:nvCxnSpPr>
        <p:spPr>
          <a:xfrm>
            <a:off x="503837" y="658902"/>
            <a:ext cx="6552000" cy="0"/>
          </a:xfrm>
          <a:prstGeom prst="line">
            <a:avLst/>
          </a:prstGeom>
          <a:ln w="19050">
            <a:solidFill>
              <a:srgbClr val="199332"/>
            </a:solidFill>
          </a:ln>
        </p:spPr>
        <p:style>
          <a:lnRef idx="1">
            <a:schemeClr val="accent1"/>
          </a:lnRef>
          <a:fillRef idx="0">
            <a:schemeClr val="accent1"/>
          </a:fillRef>
          <a:effectRef idx="0">
            <a:schemeClr val="accent1"/>
          </a:effectRef>
          <a:fontRef idx="minor">
            <a:schemeClr val="tx1"/>
          </a:fontRef>
        </p:style>
      </p:cxnSp>
      <p:sp>
        <p:nvSpPr>
          <p:cNvPr id="19" name="テキスト プレースホルダー 18">
            <a:extLst>
              <a:ext uri="{FF2B5EF4-FFF2-40B4-BE49-F238E27FC236}">
                <a16:creationId xmlns:a16="http://schemas.microsoft.com/office/drawing/2014/main" id="{C1E119B7-FED3-42AF-890C-8E8EACA65E64}"/>
              </a:ext>
            </a:extLst>
          </p:cNvPr>
          <p:cNvSpPr>
            <a:spLocks noGrp="1"/>
          </p:cNvSpPr>
          <p:nvPr>
            <p:ph type="body" sz="quarter" idx="13" hasCustomPrompt="1"/>
          </p:nvPr>
        </p:nvSpPr>
        <p:spPr>
          <a:xfrm>
            <a:off x="504000" y="830717"/>
            <a:ext cx="6552000" cy="276999"/>
          </a:xfrm>
          <a:prstGeom prst="rect">
            <a:avLst/>
          </a:prstGeom>
        </p:spPr>
        <p:txBody>
          <a:bodyPr lIns="0" tIns="0" rIns="0" bIns="0" anchor="t" anchorCtr="0">
            <a:spAutoFit/>
          </a:bodyPr>
          <a:lstStyle>
            <a:lvl1pPr marL="0" indent="0">
              <a:buNone/>
              <a:defRPr sz="2000">
                <a:solidFill>
                  <a:schemeClr val="tx1"/>
                </a:solidFill>
                <a:latin typeface="BIZ UDPゴシック" panose="020B0400000000000000" pitchFamily="50" charset="-128"/>
                <a:ea typeface="BIZ UDPゴシック" panose="020B0400000000000000" pitchFamily="50" charset="-128"/>
              </a:defRPr>
            </a:lvl1pPr>
          </a:lstStyle>
          <a:p>
            <a:pPr lvl="0"/>
            <a:r>
              <a:rPr kumimoji="1" lang="en-US" altLang="ja-JP" dirty="0"/>
              <a:t>1-1 </a:t>
            </a:r>
            <a:r>
              <a:rPr kumimoji="1" lang="ja-JP" altLang="en-US" dirty="0"/>
              <a:t>節タイトル</a:t>
            </a:r>
          </a:p>
        </p:txBody>
      </p:sp>
      <p:sp>
        <p:nvSpPr>
          <p:cNvPr id="27" name="テキスト プレースホルダー 26">
            <a:extLst>
              <a:ext uri="{FF2B5EF4-FFF2-40B4-BE49-F238E27FC236}">
                <a16:creationId xmlns:a16="http://schemas.microsoft.com/office/drawing/2014/main" id="{BB7EA00B-AE2C-2C31-4B2F-C1AFC172B9EC}"/>
              </a:ext>
            </a:extLst>
          </p:cNvPr>
          <p:cNvSpPr>
            <a:spLocks noGrp="1"/>
          </p:cNvSpPr>
          <p:nvPr>
            <p:ph type="body" sz="quarter" idx="14" hasCustomPrompt="1"/>
          </p:nvPr>
        </p:nvSpPr>
        <p:spPr>
          <a:xfrm>
            <a:off x="4986978" y="361990"/>
            <a:ext cx="2068859" cy="166198"/>
          </a:xfrm>
          <a:prstGeom prst="rect">
            <a:avLst/>
          </a:prstGeom>
        </p:spPr>
        <p:txBody>
          <a:bodyPr wrap="square" lIns="0" tIns="0" rIns="0" bIns="0" anchor="t" anchorCtr="0">
            <a:spAutoFit/>
          </a:bodyPr>
          <a:lstStyle>
            <a:lvl1pPr marL="0" indent="0" algn="r">
              <a:buNone/>
              <a:defRPr sz="1200" b="1">
                <a:solidFill>
                  <a:srgbClr val="31926F"/>
                </a:solidFill>
                <a:latin typeface="BIZ UDPゴシック" panose="020B0400000000000000" pitchFamily="50" charset="-128"/>
                <a:ea typeface="BIZ UDPゴシック" panose="020B0400000000000000" pitchFamily="50" charset="-128"/>
              </a:defRPr>
            </a:lvl1pPr>
            <a:lvl2pPr>
              <a:defRPr sz="1295"/>
            </a:lvl2pPr>
            <a:lvl3pPr>
              <a:defRPr sz="1295"/>
            </a:lvl3pPr>
            <a:lvl4pPr>
              <a:defRPr sz="1295"/>
            </a:lvl4pPr>
            <a:lvl5pPr>
              <a:defRPr sz="1295"/>
            </a:lvl5pPr>
          </a:lstStyle>
          <a:p>
            <a:pPr lvl="0"/>
            <a:r>
              <a:rPr kumimoji="1" lang="ja-JP" altLang="en-US" dirty="0"/>
              <a:t>節タイトル</a:t>
            </a:r>
          </a:p>
        </p:txBody>
      </p:sp>
      <p:grpSp>
        <p:nvGrpSpPr>
          <p:cNvPr id="3" name="グループ化 2">
            <a:extLst>
              <a:ext uri="{FF2B5EF4-FFF2-40B4-BE49-F238E27FC236}">
                <a16:creationId xmlns:a16="http://schemas.microsoft.com/office/drawing/2014/main" id="{075AD9E0-F625-3FF8-2B47-1E68428A61DC}"/>
              </a:ext>
            </a:extLst>
          </p:cNvPr>
          <p:cNvGrpSpPr/>
          <p:nvPr userDrawn="1"/>
        </p:nvGrpSpPr>
        <p:grpSpPr>
          <a:xfrm>
            <a:off x="7232679" y="830717"/>
            <a:ext cx="327321" cy="7723592"/>
            <a:chOff x="7232679" y="830717"/>
            <a:chExt cx="327321" cy="7723592"/>
          </a:xfrm>
        </p:grpSpPr>
        <p:grpSp>
          <p:nvGrpSpPr>
            <p:cNvPr id="11" name="グループ化 10">
              <a:extLst>
                <a:ext uri="{FF2B5EF4-FFF2-40B4-BE49-F238E27FC236}">
                  <a16:creationId xmlns:a16="http://schemas.microsoft.com/office/drawing/2014/main" id="{B3812B9C-6B37-89F6-1453-5D72ACB70C7A}"/>
                </a:ext>
              </a:extLst>
            </p:cNvPr>
            <p:cNvGrpSpPr/>
            <p:nvPr userDrawn="1"/>
          </p:nvGrpSpPr>
          <p:grpSpPr>
            <a:xfrm>
              <a:off x="7232679" y="1598692"/>
              <a:ext cx="324000" cy="1184590"/>
              <a:chOff x="5844175" y="1542556"/>
              <a:chExt cx="374165" cy="1368000"/>
            </a:xfrm>
          </p:grpSpPr>
          <p:sp>
            <p:nvSpPr>
              <p:cNvPr id="43" name="グラフィックス 4">
                <a:extLst>
                  <a:ext uri="{FF2B5EF4-FFF2-40B4-BE49-F238E27FC236}">
                    <a16:creationId xmlns:a16="http://schemas.microsoft.com/office/drawing/2014/main" id="{53EAF028-85A6-B214-670A-7841A2E08E54}"/>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44" name="正方形/長方形 43">
                <a:extLst>
                  <a:ext uri="{FF2B5EF4-FFF2-40B4-BE49-F238E27FC236}">
                    <a16:creationId xmlns:a16="http://schemas.microsoft.com/office/drawing/2014/main" id="{C6574A39-641C-D233-B7D8-645DBACBE2E6}"/>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1.</a:t>
                </a:r>
                <a:endParaRPr kumimoji="1" lang="ja-JP" altLang="en-US" sz="800" b="1" dirty="0">
                  <a:latin typeface="+mn-ea"/>
                  <a:ea typeface="+mn-ea"/>
                </a:endParaRPr>
              </a:p>
            </p:txBody>
          </p:sp>
          <p:sp>
            <p:nvSpPr>
              <p:cNvPr id="45" name="正方形/長方形 44">
                <a:extLst>
                  <a:ext uri="{FF2B5EF4-FFF2-40B4-BE49-F238E27FC236}">
                    <a16:creationId xmlns:a16="http://schemas.microsoft.com/office/drawing/2014/main" id="{A3BE1324-4AD3-08C9-E96B-5D311F52C8A3}"/>
                  </a:ext>
                </a:extLst>
              </p:cNvPr>
              <p:cNvSpPr/>
              <p:nvPr userDrawn="1"/>
            </p:nvSpPr>
            <p:spPr>
              <a:xfrm>
                <a:off x="5887257"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はじめに</a:t>
                </a:r>
              </a:p>
            </p:txBody>
          </p:sp>
        </p:grpSp>
        <p:grpSp>
          <p:nvGrpSpPr>
            <p:cNvPr id="18" name="グループ化 17">
              <a:extLst>
                <a:ext uri="{FF2B5EF4-FFF2-40B4-BE49-F238E27FC236}">
                  <a16:creationId xmlns:a16="http://schemas.microsoft.com/office/drawing/2014/main" id="{92173D64-C8C9-731C-9188-54A6ED7A83D7}"/>
                </a:ext>
              </a:extLst>
            </p:cNvPr>
            <p:cNvGrpSpPr/>
            <p:nvPr userDrawn="1"/>
          </p:nvGrpSpPr>
          <p:grpSpPr>
            <a:xfrm>
              <a:off x="7232679" y="2848729"/>
              <a:ext cx="324000" cy="1184590"/>
              <a:chOff x="5844175" y="1542556"/>
              <a:chExt cx="374165" cy="1368000"/>
            </a:xfrm>
          </p:grpSpPr>
          <p:sp>
            <p:nvSpPr>
              <p:cNvPr id="40" name="グラフィックス 4">
                <a:extLst>
                  <a:ext uri="{FF2B5EF4-FFF2-40B4-BE49-F238E27FC236}">
                    <a16:creationId xmlns:a16="http://schemas.microsoft.com/office/drawing/2014/main" id="{391306C5-BDD6-D6B7-0934-BFEFB9324E36}"/>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41" name="正方形/長方形 40">
                <a:extLst>
                  <a:ext uri="{FF2B5EF4-FFF2-40B4-BE49-F238E27FC236}">
                    <a16:creationId xmlns:a16="http://schemas.microsoft.com/office/drawing/2014/main" id="{6E91D3C0-2548-3EB3-B699-400661E5DBD8}"/>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2-1.</a:t>
                </a:r>
                <a:endParaRPr kumimoji="1" lang="ja-JP" altLang="en-US" sz="800" b="1" dirty="0">
                  <a:latin typeface="+mn-ea"/>
                  <a:ea typeface="+mn-ea"/>
                </a:endParaRPr>
              </a:p>
            </p:txBody>
          </p:sp>
          <p:sp>
            <p:nvSpPr>
              <p:cNvPr id="42" name="正方形/長方形 41">
                <a:extLst>
                  <a:ext uri="{FF2B5EF4-FFF2-40B4-BE49-F238E27FC236}">
                    <a16:creationId xmlns:a16="http://schemas.microsoft.com/office/drawing/2014/main" id="{B973397B-3A8C-23B6-B681-B22F27C3A6BE}"/>
                  </a:ext>
                </a:extLst>
              </p:cNvPr>
              <p:cNvSpPr/>
              <p:nvPr userDrawn="1"/>
            </p:nvSpPr>
            <p:spPr>
              <a:xfrm>
                <a:off x="5887257" y="1757783"/>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運用中の自治体</a:t>
                </a:r>
              </a:p>
            </p:txBody>
          </p:sp>
        </p:grpSp>
        <p:grpSp>
          <p:nvGrpSpPr>
            <p:cNvPr id="20" name="グループ化 19">
              <a:extLst>
                <a:ext uri="{FF2B5EF4-FFF2-40B4-BE49-F238E27FC236}">
                  <a16:creationId xmlns:a16="http://schemas.microsoft.com/office/drawing/2014/main" id="{1C710D66-ACF7-B899-3874-6FAD20860C39}"/>
                </a:ext>
              </a:extLst>
            </p:cNvPr>
            <p:cNvGrpSpPr/>
            <p:nvPr userDrawn="1"/>
          </p:nvGrpSpPr>
          <p:grpSpPr>
            <a:xfrm>
              <a:off x="7232679" y="4098766"/>
              <a:ext cx="324000" cy="1184590"/>
              <a:chOff x="5844175" y="1542556"/>
              <a:chExt cx="374165" cy="1368000"/>
            </a:xfrm>
          </p:grpSpPr>
          <p:sp>
            <p:nvSpPr>
              <p:cNvPr id="37" name="グラフィックス 4">
                <a:extLst>
                  <a:ext uri="{FF2B5EF4-FFF2-40B4-BE49-F238E27FC236}">
                    <a16:creationId xmlns:a16="http://schemas.microsoft.com/office/drawing/2014/main" id="{B6E63D7C-87D6-B4B7-CFC9-A494311A412C}"/>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38" name="正方形/長方形 37">
                <a:extLst>
                  <a:ext uri="{FF2B5EF4-FFF2-40B4-BE49-F238E27FC236}">
                    <a16:creationId xmlns:a16="http://schemas.microsoft.com/office/drawing/2014/main" id="{BDDCF55A-6D9F-FCB6-7E4C-3B94BE223852}"/>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2-2.</a:t>
                </a:r>
                <a:endParaRPr kumimoji="1" lang="ja-JP" altLang="en-US" sz="800" b="1" dirty="0">
                  <a:latin typeface="+mn-ea"/>
                  <a:ea typeface="+mn-ea"/>
                </a:endParaRPr>
              </a:p>
            </p:txBody>
          </p:sp>
          <p:sp>
            <p:nvSpPr>
              <p:cNvPr id="39" name="正方形/長方形 38">
                <a:extLst>
                  <a:ext uri="{FF2B5EF4-FFF2-40B4-BE49-F238E27FC236}">
                    <a16:creationId xmlns:a16="http://schemas.microsoft.com/office/drawing/2014/main" id="{00B65F9A-F0F0-A705-FA4B-D85B7A752FFE}"/>
                  </a:ext>
                </a:extLst>
              </p:cNvPr>
              <p:cNvSpPr/>
              <p:nvPr userDrawn="1"/>
            </p:nvSpPr>
            <p:spPr>
              <a:xfrm>
                <a:off x="5887256" y="1757785"/>
                <a:ext cx="291017" cy="1119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建設中の自治体</a:t>
                </a:r>
              </a:p>
            </p:txBody>
          </p:sp>
        </p:grpSp>
        <p:grpSp>
          <p:nvGrpSpPr>
            <p:cNvPr id="21" name="グループ化 20">
              <a:extLst>
                <a:ext uri="{FF2B5EF4-FFF2-40B4-BE49-F238E27FC236}">
                  <a16:creationId xmlns:a16="http://schemas.microsoft.com/office/drawing/2014/main" id="{3A81FA2F-6E81-4E58-426B-EC8754E15A83}"/>
                </a:ext>
              </a:extLst>
            </p:cNvPr>
            <p:cNvGrpSpPr/>
            <p:nvPr userDrawn="1"/>
          </p:nvGrpSpPr>
          <p:grpSpPr>
            <a:xfrm>
              <a:off x="7232679" y="5348803"/>
              <a:ext cx="324000" cy="1184590"/>
              <a:chOff x="5844175" y="1542556"/>
              <a:chExt cx="374165" cy="1368000"/>
            </a:xfrm>
          </p:grpSpPr>
          <p:sp>
            <p:nvSpPr>
              <p:cNvPr id="34" name="グラフィックス 4">
                <a:extLst>
                  <a:ext uri="{FF2B5EF4-FFF2-40B4-BE49-F238E27FC236}">
                    <a16:creationId xmlns:a16="http://schemas.microsoft.com/office/drawing/2014/main" id="{C5EF15FF-A5CB-DE5D-D2A9-0931579D01B8}"/>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35" name="正方形/長方形 34">
                <a:extLst>
                  <a:ext uri="{FF2B5EF4-FFF2-40B4-BE49-F238E27FC236}">
                    <a16:creationId xmlns:a16="http://schemas.microsoft.com/office/drawing/2014/main" id="{0E559892-7C38-8B8E-076C-90E1D92CE3DC}"/>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2-3.</a:t>
                </a:r>
                <a:endParaRPr kumimoji="1" lang="ja-JP" altLang="en-US" sz="800" b="1" dirty="0">
                  <a:latin typeface="+mn-ea"/>
                  <a:ea typeface="+mn-ea"/>
                </a:endParaRPr>
              </a:p>
            </p:txBody>
          </p:sp>
          <p:sp>
            <p:nvSpPr>
              <p:cNvPr id="36" name="正方形/長方形 35">
                <a:extLst>
                  <a:ext uri="{FF2B5EF4-FFF2-40B4-BE49-F238E27FC236}">
                    <a16:creationId xmlns:a16="http://schemas.microsoft.com/office/drawing/2014/main" id="{23396F5A-6EDF-C6B6-E842-36A01AB1EA3A}"/>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検討・計画・</a:t>
                </a:r>
                <a:br>
                  <a:rPr kumimoji="1" lang="en-US" altLang="ja-JP" sz="900" b="1" dirty="0">
                    <a:latin typeface="+mn-ea"/>
                    <a:ea typeface="+mn-ea"/>
                  </a:rPr>
                </a:br>
                <a:r>
                  <a:rPr kumimoji="1" lang="ja-JP" altLang="en-US" sz="900" b="1" dirty="0">
                    <a:latin typeface="+mn-ea"/>
                    <a:ea typeface="+mn-ea"/>
                  </a:rPr>
                  <a:t>設計中の自治体 </a:t>
                </a:r>
              </a:p>
            </p:txBody>
          </p:sp>
        </p:grpSp>
        <p:grpSp>
          <p:nvGrpSpPr>
            <p:cNvPr id="22" name="グループ化 21">
              <a:extLst>
                <a:ext uri="{FF2B5EF4-FFF2-40B4-BE49-F238E27FC236}">
                  <a16:creationId xmlns:a16="http://schemas.microsoft.com/office/drawing/2014/main" id="{4D06949E-4825-F85B-D96B-CBDE10815DAF}"/>
                </a:ext>
              </a:extLst>
            </p:cNvPr>
            <p:cNvGrpSpPr/>
            <p:nvPr userDrawn="1"/>
          </p:nvGrpSpPr>
          <p:grpSpPr>
            <a:xfrm>
              <a:off x="7232679" y="6598840"/>
              <a:ext cx="324000" cy="1184590"/>
              <a:chOff x="5844175" y="1542556"/>
              <a:chExt cx="374165" cy="1368000"/>
            </a:xfrm>
          </p:grpSpPr>
          <p:sp>
            <p:nvSpPr>
              <p:cNvPr id="31" name="グラフィックス 4">
                <a:extLst>
                  <a:ext uri="{FF2B5EF4-FFF2-40B4-BE49-F238E27FC236}">
                    <a16:creationId xmlns:a16="http://schemas.microsoft.com/office/drawing/2014/main" id="{F621ED18-F9DD-83DB-6EC0-6A2D6861C8D0}"/>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31926F"/>
              </a:solidFill>
              <a:ln w="14288" cap="flat">
                <a:noFill/>
                <a:prstDash val="solid"/>
                <a:round/>
              </a:ln>
            </p:spPr>
            <p:txBody>
              <a:bodyPr lIns="0" tIns="0" rIns="0" bIns="0" rtlCol="0" anchor="ctr"/>
              <a:lstStyle/>
              <a:p>
                <a:endParaRPr lang="ja-JP" altLang="en-US" b="1" dirty="0"/>
              </a:p>
            </p:txBody>
          </p:sp>
          <p:sp>
            <p:nvSpPr>
              <p:cNvPr id="32" name="正方形/長方形 31">
                <a:extLst>
                  <a:ext uri="{FF2B5EF4-FFF2-40B4-BE49-F238E27FC236}">
                    <a16:creationId xmlns:a16="http://schemas.microsoft.com/office/drawing/2014/main" id="{6C4A54FB-A8BF-1380-BE7A-A2858E6D50A6}"/>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2-4.</a:t>
                </a:r>
                <a:endParaRPr kumimoji="1" lang="ja-JP" altLang="en-US" sz="800" b="1" dirty="0">
                  <a:latin typeface="+mn-ea"/>
                  <a:ea typeface="+mn-ea"/>
                </a:endParaRPr>
              </a:p>
            </p:txBody>
          </p:sp>
          <p:sp>
            <p:nvSpPr>
              <p:cNvPr id="33" name="正方形/長方形 32">
                <a:extLst>
                  <a:ext uri="{FF2B5EF4-FFF2-40B4-BE49-F238E27FC236}">
                    <a16:creationId xmlns:a16="http://schemas.microsoft.com/office/drawing/2014/main" id="{0979E81D-F795-08E6-7448-5A86F889CC67}"/>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民間事例</a:t>
                </a:r>
              </a:p>
            </p:txBody>
          </p:sp>
        </p:grpSp>
        <p:grpSp>
          <p:nvGrpSpPr>
            <p:cNvPr id="23" name="グループ化 22">
              <a:extLst>
                <a:ext uri="{FF2B5EF4-FFF2-40B4-BE49-F238E27FC236}">
                  <a16:creationId xmlns:a16="http://schemas.microsoft.com/office/drawing/2014/main" id="{39A99AAC-CBB6-9C5D-74E5-71B17F200667}"/>
                </a:ext>
              </a:extLst>
            </p:cNvPr>
            <p:cNvGrpSpPr/>
            <p:nvPr userDrawn="1"/>
          </p:nvGrpSpPr>
          <p:grpSpPr>
            <a:xfrm>
              <a:off x="7236000" y="830717"/>
              <a:ext cx="324000" cy="702000"/>
              <a:chOff x="5844175" y="1542556"/>
              <a:chExt cx="374165" cy="1368000"/>
            </a:xfrm>
          </p:grpSpPr>
          <p:sp>
            <p:nvSpPr>
              <p:cNvPr id="29" name="グラフィックス 4">
                <a:extLst>
                  <a:ext uri="{FF2B5EF4-FFF2-40B4-BE49-F238E27FC236}">
                    <a16:creationId xmlns:a16="http://schemas.microsoft.com/office/drawing/2014/main" id="{B86591BA-64AE-8852-BA68-43E85E62D55D}"/>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30" name="正方形/長方形 29">
                <a:extLst>
                  <a:ext uri="{FF2B5EF4-FFF2-40B4-BE49-F238E27FC236}">
                    <a16:creationId xmlns:a16="http://schemas.microsoft.com/office/drawing/2014/main" id="{6AFCED06-5282-F7FB-039B-B13F92C5D253}"/>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目次</a:t>
                </a:r>
                <a:endParaRPr kumimoji="1" lang="en-US" altLang="ja-JP" sz="900" b="1" dirty="0">
                  <a:latin typeface="+mn-ea"/>
                  <a:ea typeface="+mn-ea"/>
                </a:endParaRPr>
              </a:p>
            </p:txBody>
          </p:sp>
        </p:grpSp>
        <p:grpSp>
          <p:nvGrpSpPr>
            <p:cNvPr id="25" name="グループ化 24">
              <a:extLst>
                <a:ext uri="{FF2B5EF4-FFF2-40B4-BE49-F238E27FC236}">
                  <a16:creationId xmlns:a16="http://schemas.microsoft.com/office/drawing/2014/main" id="{7F114874-D081-A102-F35E-0A51AE668D35}"/>
                </a:ext>
              </a:extLst>
            </p:cNvPr>
            <p:cNvGrpSpPr/>
            <p:nvPr userDrawn="1"/>
          </p:nvGrpSpPr>
          <p:grpSpPr>
            <a:xfrm>
              <a:off x="7235206" y="7852309"/>
              <a:ext cx="324000" cy="702000"/>
              <a:chOff x="5844175" y="1542556"/>
              <a:chExt cx="374165" cy="1368000"/>
            </a:xfrm>
          </p:grpSpPr>
          <p:sp>
            <p:nvSpPr>
              <p:cNvPr id="26" name="グラフィックス 4">
                <a:extLst>
                  <a:ext uri="{FF2B5EF4-FFF2-40B4-BE49-F238E27FC236}">
                    <a16:creationId xmlns:a16="http://schemas.microsoft.com/office/drawing/2014/main" id="{B8F81A38-EE6F-D1BC-375F-B65E97363753}"/>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28" name="正方形/長方形 27">
                <a:extLst>
                  <a:ext uri="{FF2B5EF4-FFF2-40B4-BE49-F238E27FC236}">
                    <a16:creationId xmlns:a16="http://schemas.microsoft.com/office/drawing/2014/main" id="{CC42E7BF-6588-9B5D-B1DA-03735037650B}"/>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BIZ UDPゴシック" panose="020B0400000000000000" pitchFamily="50" charset="-128"/>
                    <a:ea typeface="BIZ UDPゴシック" panose="020B0400000000000000" pitchFamily="50" charset="-128"/>
                  </a:rPr>
                  <a:t>用語集</a:t>
                </a:r>
                <a:endParaRPr kumimoji="1" lang="ja-JP" altLang="en-US" sz="900" b="1" dirty="0">
                  <a:latin typeface="+mn-ea"/>
                  <a:ea typeface="+mn-ea"/>
                </a:endParaRPr>
              </a:p>
            </p:txBody>
          </p:sp>
        </p:grpSp>
      </p:grpSp>
    </p:spTree>
    <p:extLst>
      <p:ext uri="{BB962C8B-B14F-4D97-AF65-F5344CB8AC3E}">
        <p14:creationId xmlns:p14="http://schemas.microsoft.com/office/powerpoint/2010/main" val="3601567138"/>
      </p:ext>
    </p:extLst>
  </p:cSld>
  <p:clrMapOvr>
    <a:masterClrMapping/>
  </p:clrMapOvr>
  <p:extLst>
    <p:ext uri="{DCECCB84-F9BA-43D5-87BE-67443E8EF086}">
      <p15:sldGuideLst xmlns:p15="http://schemas.microsoft.com/office/powerpoint/2012/main">
        <p15:guide id="1" orient="horz" pos="69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用語集">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AAD453F7-A15F-B4D7-90B1-597CC7F090E9}"/>
              </a:ext>
            </a:extLst>
          </p:cNvPr>
          <p:cNvGraphicFramePr>
            <a:graphicFrameLocks noChangeAspect="1"/>
          </p:cNvGraphicFramePr>
          <p:nvPr userDrawn="1">
            <p:custDataLst>
              <p:tags r:id="rId2"/>
            </p:custDataLst>
            <p:extLst>
              <p:ext uri="{D42A27DB-BD31-4B8C-83A1-F6EECF244321}">
                <p14:modId xmlns:p14="http://schemas.microsoft.com/office/powerpoint/2010/main" val="1591444657"/>
              </p:ext>
            </p:extLst>
          </p:nvPr>
        </p:nvGraphicFramePr>
        <p:xfrm>
          <a:off x="1751" y="1714"/>
          <a:ext cx="1750" cy="1714"/>
        </p:xfrm>
        <a:graphic>
          <a:graphicData uri="http://schemas.openxmlformats.org/presentationml/2006/ole">
            <mc:AlternateContent xmlns:mc="http://schemas.openxmlformats.org/markup-compatibility/2006">
              <mc:Choice xmlns:v="urn:schemas-microsoft-com:vml" Requires="v">
                <p:oleObj spid="_x0000_s10270" name="think-cell スライド" r:id="rId4" imgW="425" imgH="424" progId="TCLayout.ActiveDocument.1">
                  <p:embed/>
                </p:oleObj>
              </mc:Choice>
              <mc:Fallback>
                <p:oleObj name="think-cell スライド" r:id="rId4" imgW="425" imgH="424" progId="TCLayout.ActiveDocument.1">
                  <p:embed/>
                  <p:pic>
                    <p:nvPicPr>
                      <p:cNvPr id="12" name="think-cell data - do not delete" hidden="1">
                        <a:extLst>
                          <a:ext uri="{FF2B5EF4-FFF2-40B4-BE49-F238E27FC236}">
                            <a16:creationId xmlns:a16="http://schemas.microsoft.com/office/drawing/2014/main" id="{AAD453F7-A15F-B4D7-90B1-597CC7F090E9}"/>
                          </a:ext>
                        </a:extLst>
                      </p:cNvPr>
                      <p:cNvPicPr/>
                      <p:nvPr/>
                    </p:nvPicPr>
                    <p:blipFill>
                      <a:blip r:embed="rId5"/>
                      <a:stretch>
                        <a:fillRect/>
                      </a:stretch>
                    </p:blipFill>
                    <p:spPr>
                      <a:xfrm>
                        <a:off x="1751" y="1714"/>
                        <a:ext cx="1750" cy="1714"/>
                      </a:xfrm>
                      <a:prstGeom prst="rect">
                        <a:avLst/>
                      </a:prstGeom>
                    </p:spPr>
                  </p:pic>
                </p:oleObj>
              </mc:Fallback>
            </mc:AlternateContent>
          </a:graphicData>
        </a:graphic>
      </p:graphicFrame>
      <p:sp>
        <p:nvSpPr>
          <p:cNvPr id="2" name="Title 1"/>
          <p:cNvSpPr>
            <a:spLocks noGrp="1"/>
          </p:cNvSpPr>
          <p:nvPr>
            <p:ph type="title" hasCustomPrompt="1"/>
          </p:nvPr>
        </p:nvSpPr>
        <p:spPr>
          <a:xfrm>
            <a:off x="519729" y="320440"/>
            <a:ext cx="6552000" cy="249299"/>
          </a:xfrm>
          <a:prstGeom prst="rect">
            <a:avLst/>
          </a:prstGeom>
        </p:spPr>
        <p:txBody>
          <a:bodyPr vert="horz" lIns="0" tIns="0" rIns="0" bIns="0">
            <a:spAutoFit/>
          </a:bodyPr>
          <a:lstStyle>
            <a:lvl1pPr>
              <a:defRPr sz="1800" b="1" spc="300">
                <a:solidFill>
                  <a:srgbClr val="31926F"/>
                </a:solidFill>
                <a:latin typeface="BIZ UDPゴシック" panose="020B0400000000000000" pitchFamily="50" charset="-128"/>
                <a:ea typeface="BIZ UDPゴシック" panose="020B0400000000000000" pitchFamily="50" charset="-128"/>
              </a:defRPr>
            </a:lvl1pPr>
          </a:lstStyle>
          <a:p>
            <a:r>
              <a:rPr lang="ja-JP" altLang="en-US" dirty="0"/>
              <a:t>タイトル</a:t>
            </a:r>
            <a:endParaRPr lang="en-US" dirty="0"/>
          </a:p>
        </p:txBody>
      </p:sp>
      <p:sp>
        <p:nvSpPr>
          <p:cNvPr id="6" name="Slide Number Placeholder 5"/>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a:t>
            </a:fld>
            <a:endParaRPr kumimoji="1" lang="ja-JP" altLang="en-US" dirty="0"/>
          </a:p>
        </p:txBody>
      </p:sp>
      <p:cxnSp>
        <p:nvCxnSpPr>
          <p:cNvPr id="10" name="直線コネクタ 9">
            <a:extLst>
              <a:ext uri="{FF2B5EF4-FFF2-40B4-BE49-F238E27FC236}">
                <a16:creationId xmlns:a16="http://schemas.microsoft.com/office/drawing/2014/main" id="{98CC7199-FB28-B3D5-8C87-8DB5C9AD18F5}"/>
              </a:ext>
            </a:extLst>
          </p:cNvPr>
          <p:cNvCxnSpPr>
            <a:cxnSpLocks/>
          </p:cNvCxnSpPr>
          <p:nvPr userDrawn="1"/>
        </p:nvCxnSpPr>
        <p:spPr>
          <a:xfrm>
            <a:off x="503837" y="658902"/>
            <a:ext cx="6552000" cy="0"/>
          </a:xfrm>
          <a:prstGeom prst="line">
            <a:avLst/>
          </a:prstGeom>
          <a:ln w="19050">
            <a:solidFill>
              <a:srgbClr val="199332"/>
            </a:solidFill>
          </a:ln>
        </p:spPr>
        <p:style>
          <a:lnRef idx="1">
            <a:schemeClr val="accent1"/>
          </a:lnRef>
          <a:fillRef idx="0">
            <a:schemeClr val="accent1"/>
          </a:fillRef>
          <a:effectRef idx="0">
            <a:schemeClr val="accent1"/>
          </a:effectRef>
          <a:fontRef idx="minor">
            <a:schemeClr val="tx1"/>
          </a:fontRef>
        </p:style>
      </p:cxnSp>
      <p:sp>
        <p:nvSpPr>
          <p:cNvPr id="19" name="テキスト プレースホルダー 18">
            <a:extLst>
              <a:ext uri="{FF2B5EF4-FFF2-40B4-BE49-F238E27FC236}">
                <a16:creationId xmlns:a16="http://schemas.microsoft.com/office/drawing/2014/main" id="{C1E119B7-FED3-42AF-890C-8E8EACA65E64}"/>
              </a:ext>
            </a:extLst>
          </p:cNvPr>
          <p:cNvSpPr>
            <a:spLocks noGrp="1"/>
          </p:cNvSpPr>
          <p:nvPr>
            <p:ph type="body" sz="quarter" idx="13" hasCustomPrompt="1"/>
          </p:nvPr>
        </p:nvSpPr>
        <p:spPr>
          <a:xfrm>
            <a:off x="504000" y="830717"/>
            <a:ext cx="6552000" cy="276999"/>
          </a:xfrm>
          <a:prstGeom prst="rect">
            <a:avLst/>
          </a:prstGeom>
        </p:spPr>
        <p:txBody>
          <a:bodyPr lIns="0" tIns="0" rIns="0" bIns="0" anchor="t" anchorCtr="0">
            <a:spAutoFit/>
          </a:bodyPr>
          <a:lstStyle>
            <a:lvl1pPr marL="0" indent="0">
              <a:buNone/>
              <a:defRPr sz="2000">
                <a:solidFill>
                  <a:schemeClr val="tx1"/>
                </a:solidFill>
                <a:latin typeface="BIZ UDPゴシック" panose="020B0400000000000000" pitchFamily="50" charset="-128"/>
                <a:ea typeface="BIZ UDPゴシック" panose="020B0400000000000000" pitchFamily="50" charset="-128"/>
              </a:defRPr>
            </a:lvl1pPr>
          </a:lstStyle>
          <a:p>
            <a:pPr lvl="0"/>
            <a:r>
              <a:rPr kumimoji="1" lang="en-US" altLang="ja-JP" dirty="0"/>
              <a:t>1-1 </a:t>
            </a:r>
            <a:r>
              <a:rPr kumimoji="1" lang="ja-JP" altLang="en-US" dirty="0"/>
              <a:t>節タイトル</a:t>
            </a:r>
          </a:p>
        </p:txBody>
      </p:sp>
      <p:sp>
        <p:nvSpPr>
          <p:cNvPr id="27" name="テキスト プレースホルダー 26">
            <a:extLst>
              <a:ext uri="{FF2B5EF4-FFF2-40B4-BE49-F238E27FC236}">
                <a16:creationId xmlns:a16="http://schemas.microsoft.com/office/drawing/2014/main" id="{BB7EA00B-AE2C-2C31-4B2F-C1AFC172B9EC}"/>
              </a:ext>
            </a:extLst>
          </p:cNvPr>
          <p:cNvSpPr>
            <a:spLocks noGrp="1"/>
          </p:cNvSpPr>
          <p:nvPr>
            <p:ph type="body" sz="quarter" idx="14" hasCustomPrompt="1"/>
          </p:nvPr>
        </p:nvSpPr>
        <p:spPr>
          <a:xfrm>
            <a:off x="4986978" y="361990"/>
            <a:ext cx="2068859" cy="166198"/>
          </a:xfrm>
          <a:prstGeom prst="rect">
            <a:avLst/>
          </a:prstGeom>
        </p:spPr>
        <p:txBody>
          <a:bodyPr wrap="square" lIns="0" tIns="0" rIns="0" bIns="0" anchor="t" anchorCtr="0">
            <a:spAutoFit/>
          </a:bodyPr>
          <a:lstStyle>
            <a:lvl1pPr marL="0" indent="0" algn="r">
              <a:buNone/>
              <a:defRPr sz="1200" b="1">
                <a:solidFill>
                  <a:srgbClr val="31926F"/>
                </a:solidFill>
                <a:latin typeface="BIZ UDPゴシック" panose="020B0400000000000000" pitchFamily="50" charset="-128"/>
                <a:ea typeface="BIZ UDPゴシック" panose="020B0400000000000000" pitchFamily="50" charset="-128"/>
              </a:defRPr>
            </a:lvl1pPr>
            <a:lvl2pPr>
              <a:defRPr sz="1295"/>
            </a:lvl2pPr>
            <a:lvl3pPr>
              <a:defRPr sz="1295"/>
            </a:lvl3pPr>
            <a:lvl4pPr>
              <a:defRPr sz="1295"/>
            </a:lvl4pPr>
            <a:lvl5pPr>
              <a:defRPr sz="1295"/>
            </a:lvl5pPr>
          </a:lstStyle>
          <a:p>
            <a:pPr lvl="0"/>
            <a:r>
              <a:rPr kumimoji="1" lang="ja-JP" altLang="en-US" dirty="0"/>
              <a:t>節タイトル</a:t>
            </a:r>
          </a:p>
        </p:txBody>
      </p:sp>
      <p:grpSp>
        <p:nvGrpSpPr>
          <p:cNvPr id="3" name="グループ化 2">
            <a:extLst>
              <a:ext uri="{FF2B5EF4-FFF2-40B4-BE49-F238E27FC236}">
                <a16:creationId xmlns:a16="http://schemas.microsoft.com/office/drawing/2014/main" id="{2AAA6AF1-525E-FC31-92DB-26753B84B3AB}"/>
              </a:ext>
            </a:extLst>
          </p:cNvPr>
          <p:cNvGrpSpPr/>
          <p:nvPr userDrawn="1"/>
        </p:nvGrpSpPr>
        <p:grpSpPr>
          <a:xfrm>
            <a:off x="7232679" y="830717"/>
            <a:ext cx="327321" cy="7723592"/>
            <a:chOff x="7232679" y="830717"/>
            <a:chExt cx="327321" cy="7723592"/>
          </a:xfrm>
        </p:grpSpPr>
        <p:grpSp>
          <p:nvGrpSpPr>
            <p:cNvPr id="17" name="グループ化 16">
              <a:extLst>
                <a:ext uri="{FF2B5EF4-FFF2-40B4-BE49-F238E27FC236}">
                  <a16:creationId xmlns:a16="http://schemas.microsoft.com/office/drawing/2014/main" id="{E5CA4197-7B55-604E-8748-1EF50F59FAD3}"/>
                </a:ext>
              </a:extLst>
            </p:cNvPr>
            <p:cNvGrpSpPr/>
            <p:nvPr userDrawn="1"/>
          </p:nvGrpSpPr>
          <p:grpSpPr>
            <a:xfrm>
              <a:off x="7232679" y="1598692"/>
              <a:ext cx="324000" cy="1184590"/>
              <a:chOff x="5844175" y="1542556"/>
              <a:chExt cx="374165" cy="1368000"/>
            </a:xfrm>
          </p:grpSpPr>
          <p:sp>
            <p:nvSpPr>
              <p:cNvPr id="43" name="グラフィックス 4">
                <a:extLst>
                  <a:ext uri="{FF2B5EF4-FFF2-40B4-BE49-F238E27FC236}">
                    <a16:creationId xmlns:a16="http://schemas.microsoft.com/office/drawing/2014/main" id="{E9C1DA59-A29D-0DE5-0CEA-5567683A7E61}"/>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44" name="正方形/長方形 43">
                <a:extLst>
                  <a:ext uri="{FF2B5EF4-FFF2-40B4-BE49-F238E27FC236}">
                    <a16:creationId xmlns:a16="http://schemas.microsoft.com/office/drawing/2014/main" id="{B9C5A6E6-822A-8487-F8FE-753DF458BB67}"/>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1.</a:t>
                </a:r>
                <a:endParaRPr kumimoji="1" lang="ja-JP" altLang="en-US" sz="800" b="1" dirty="0">
                  <a:latin typeface="+mn-ea"/>
                  <a:ea typeface="+mn-ea"/>
                </a:endParaRPr>
              </a:p>
            </p:txBody>
          </p:sp>
          <p:sp>
            <p:nvSpPr>
              <p:cNvPr id="45" name="正方形/長方形 44">
                <a:extLst>
                  <a:ext uri="{FF2B5EF4-FFF2-40B4-BE49-F238E27FC236}">
                    <a16:creationId xmlns:a16="http://schemas.microsoft.com/office/drawing/2014/main" id="{1015C784-C16D-959A-1D7C-3A354090404D}"/>
                  </a:ext>
                </a:extLst>
              </p:cNvPr>
              <p:cNvSpPr/>
              <p:nvPr userDrawn="1"/>
            </p:nvSpPr>
            <p:spPr>
              <a:xfrm>
                <a:off x="5887257"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はじめに</a:t>
                </a:r>
              </a:p>
            </p:txBody>
          </p:sp>
        </p:grpSp>
        <p:grpSp>
          <p:nvGrpSpPr>
            <p:cNvPr id="18" name="グループ化 17">
              <a:extLst>
                <a:ext uri="{FF2B5EF4-FFF2-40B4-BE49-F238E27FC236}">
                  <a16:creationId xmlns:a16="http://schemas.microsoft.com/office/drawing/2014/main" id="{1AA15AC5-696C-B42B-B206-1EE14583C359}"/>
                </a:ext>
              </a:extLst>
            </p:cNvPr>
            <p:cNvGrpSpPr/>
            <p:nvPr userDrawn="1"/>
          </p:nvGrpSpPr>
          <p:grpSpPr>
            <a:xfrm>
              <a:off x="7232679" y="2848729"/>
              <a:ext cx="324000" cy="1184590"/>
              <a:chOff x="5844175" y="1542556"/>
              <a:chExt cx="374165" cy="1368000"/>
            </a:xfrm>
          </p:grpSpPr>
          <p:sp>
            <p:nvSpPr>
              <p:cNvPr id="40" name="グラフィックス 4">
                <a:extLst>
                  <a:ext uri="{FF2B5EF4-FFF2-40B4-BE49-F238E27FC236}">
                    <a16:creationId xmlns:a16="http://schemas.microsoft.com/office/drawing/2014/main" id="{0802E28D-DF9C-F47C-B42F-8D8F67528D16}"/>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41" name="正方形/長方形 40">
                <a:extLst>
                  <a:ext uri="{FF2B5EF4-FFF2-40B4-BE49-F238E27FC236}">
                    <a16:creationId xmlns:a16="http://schemas.microsoft.com/office/drawing/2014/main" id="{C3E8B80B-61F5-622F-2519-E5943E152187}"/>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2-1.</a:t>
                </a:r>
                <a:endParaRPr kumimoji="1" lang="ja-JP" altLang="en-US" sz="800" b="1" dirty="0">
                  <a:latin typeface="+mn-ea"/>
                  <a:ea typeface="+mn-ea"/>
                </a:endParaRPr>
              </a:p>
            </p:txBody>
          </p:sp>
          <p:sp>
            <p:nvSpPr>
              <p:cNvPr id="42" name="正方形/長方形 41">
                <a:extLst>
                  <a:ext uri="{FF2B5EF4-FFF2-40B4-BE49-F238E27FC236}">
                    <a16:creationId xmlns:a16="http://schemas.microsoft.com/office/drawing/2014/main" id="{13950CDC-547C-8373-30A2-0FC14773521F}"/>
                  </a:ext>
                </a:extLst>
              </p:cNvPr>
              <p:cNvSpPr/>
              <p:nvPr userDrawn="1"/>
            </p:nvSpPr>
            <p:spPr>
              <a:xfrm>
                <a:off x="5887257" y="1757783"/>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運用中の自治体</a:t>
                </a:r>
              </a:p>
            </p:txBody>
          </p:sp>
        </p:grpSp>
        <p:grpSp>
          <p:nvGrpSpPr>
            <p:cNvPr id="20" name="グループ化 19">
              <a:extLst>
                <a:ext uri="{FF2B5EF4-FFF2-40B4-BE49-F238E27FC236}">
                  <a16:creationId xmlns:a16="http://schemas.microsoft.com/office/drawing/2014/main" id="{FC375D21-17B4-E317-D10A-6E46C370E451}"/>
                </a:ext>
              </a:extLst>
            </p:cNvPr>
            <p:cNvGrpSpPr/>
            <p:nvPr userDrawn="1"/>
          </p:nvGrpSpPr>
          <p:grpSpPr>
            <a:xfrm>
              <a:off x="7232679" y="4098766"/>
              <a:ext cx="324000" cy="1184590"/>
              <a:chOff x="5844175" y="1542556"/>
              <a:chExt cx="374165" cy="1368000"/>
            </a:xfrm>
          </p:grpSpPr>
          <p:sp>
            <p:nvSpPr>
              <p:cNvPr id="37" name="グラフィックス 4">
                <a:extLst>
                  <a:ext uri="{FF2B5EF4-FFF2-40B4-BE49-F238E27FC236}">
                    <a16:creationId xmlns:a16="http://schemas.microsoft.com/office/drawing/2014/main" id="{DB6EF093-0C33-A4B8-AA09-952055BB5302}"/>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38" name="正方形/長方形 37">
                <a:extLst>
                  <a:ext uri="{FF2B5EF4-FFF2-40B4-BE49-F238E27FC236}">
                    <a16:creationId xmlns:a16="http://schemas.microsoft.com/office/drawing/2014/main" id="{8E54CC11-7DAF-3710-D516-2E7FD7245DD5}"/>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2-2.</a:t>
                </a:r>
                <a:endParaRPr kumimoji="1" lang="ja-JP" altLang="en-US" sz="800" b="1" dirty="0">
                  <a:latin typeface="+mn-ea"/>
                  <a:ea typeface="+mn-ea"/>
                </a:endParaRPr>
              </a:p>
            </p:txBody>
          </p:sp>
          <p:sp>
            <p:nvSpPr>
              <p:cNvPr id="39" name="正方形/長方形 38">
                <a:extLst>
                  <a:ext uri="{FF2B5EF4-FFF2-40B4-BE49-F238E27FC236}">
                    <a16:creationId xmlns:a16="http://schemas.microsoft.com/office/drawing/2014/main" id="{538D943B-CB99-AB93-CBE5-F7C970BD56A5}"/>
                  </a:ext>
                </a:extLst>
              </p:cNvPr>
              <p:cNvSpPr/>
              <p:nvPr userDrawn="1"/>
            </p:nvSpPr>
            <p:spPr>
              <a:xfrm>
                <a:off x="5887256" y="1757785"/>
                <a:ext cx="291017" cy="1119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建設中の自治体</a:t>
                </a:r>
              </a:p>
            </p:txBody>
          </p:sp>
        </p:grpSp>
        <p:grpSp>
          <p:nvGrpSpPr>
            <p:cNvPr id="21" name="グループ化 20">
              <a:extLst>
                <a:ext uri="{FF2B5EF4-FFF2-40B4-BE49-F238E27FC236}">
                  <a16:creationId xmlns:a16="http://schemas.microsoft.com/office/drawing/2014/main" id="{BFCC436F-CFB3-A3F8-36C9-0ED2605D15ED}"/>
                </a:ext>
              </a:extLst>
            </p:cNvPr>
            <p:cNvGrpSpPr/>
            <p:nvPr userDrawn="1"/>
          </p:nvGrpSpPr>
          <p:grpSpPr>
            <a:xfrm>
              <a:off x="7232679" y="5348803"/>
              <a:ext cx="324000" cy="1184590"/>
              <a:chOff x="5844175" y="1542556"/>
              <a:chExt cx="374165" cy="1368000"/>
            </a:xfrm>
          </p:grpSpPr>
          <p:sp>
            <p:nvSpPr>
              <p:cNvPr id="34" name="グラフィックス 4">
                <a:extLst>
                  <a:ext uri="{FF2B5EF4-FFF2-40B4-BE49-F238E27FC236}">
                    <a16:creationId xmlns:a16="http://schemas.microsoft.com/office/drawing/2014/main" id="{FBAED91D-4480-3D31-33A5-4C8CDB9C36D9}"/>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35" name="正方形/長方形 34">
                <a:extLst>
                  <a:ext uri="{FF2B5EF4-FFF2-40B4-BE49-F238E27FC236}">
                    <a16:creationId xmlns:a16="http://schemas.microsoft.com/office/drawing/2014/main" id="{4EE41E72-49ED-5C6E-40C6-CAA3309A8678}"/>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2-3.</a:t>
                </a:r>
                <a:endParaRPr kumimoji="1" lang="ja-JP" altLang="en-US" sz="800" b="1" dirty="0">
                  <a:latin typeface="+mn-ea"/>
                  <a:ea typeface="+mn-ea"/>
                </a:endParaRPr>
              </a:p>
            </p:txBody>
          </p:sp>
          <p:sp>
            <p:nvSpPr>
              <p:cNvPr id="36" name="正方形/長方形 35">
                <a:extLst>
                  <a:ext uri="{FF2B5EF4-FFF2-40B4-BE49-F238E27FC236}">
                    <a16:creationId xmlns:a16="http://schemas.microsoft.com/office/drawing/2014/main" id="{3DDB11DF-2196-076E-91C7-4DE46A98D4F3}"/>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検討・計画・</a:t>
                </a:r>
                <a:br>
                  <a:rPr kumimoji="1" lang="en-US" altLang="ja-JP" sz="900" b="1" dirty="0">
                    <a:latin typeface="+mn-ea"/>
                    <a:ea typeface="+mn-ea"/>
                  </a:rPr>
                </a:br>
                <a:r>
                  <a:rPr kumimoji="1" lang="ja-JP" altLang="en-US" sz="900" b="1" dirty="0">
                    <a:latin typeface="+mn-ea"/>
                    <a:ea typeface="+mn-ea"/>
                  </a:rPr>
                  <a:t>設計中の自治体 </a:t>
                </a:r>
              </a:p>
            </p:txBody>
          </p:sp>
        </p:grpSp>
        <p:grpSp>
          <p:nvGrpSpPr>
            <p:cNvPr id="22" name="グループ化 21">
              <a:extLst>
                <a:ext uri="{FF2B5EF4-FFF2-40B4-BE49-F238E27FC236}">
                  <a16:creationId xmlns:a16="http://schemas.microsoft.com/office/drawing/2014/main" id="{079C6C7C-37FC-A280-BCFB-80B5FE02F226}"/>
                </a:ext>
              </a:extLst>
            </p:cNvPr>
            <p:cNvGrpSpPr/>
            <p:nvPr userDrawn="1"/>
          </p:nvGrpSpPr>
          <p:grpSpPr>
            <a:xfrm>
              <a:off x="7232679" y="6598840"/>
              <a:ext cx="324000" cy="1184590"/>
              <a:chOff x="5844175" y="1542556"/>
              <a:chExt cx="374165" cy="1368000"/>
            </a:xfrm>
          </p:grpSpPr>
          <p:sp>
            <p:nvSpPr>
              <p:cNvPr id="31" name="グラフィックス 4">
                <a:extLst>
                  <a:ext uri="{FF2B5EF4-FFF2-40B4-BE49-F238E27FC236}">
                    <a16:creationId xmlns:a16="http://schemas.microsoft.com/office/drawing/2014/main" id="{A633322E-6320-2019-02B1-EDD903E57F70}"/>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32" name="正方形/長方形 31">
                <a:extLst>
                  <a:ext uri="{FF2B5EF4-FFF2-40B4-BE49-F238E27FC236}">
                    <a16:creationId xmlns:a16="http://schemas.microsoft.com/office/drawing/2014/main" id="{83EDA958-2E5A-B728-9FA2-9BB3CC68B9C7}"/>
                  </a:ext>
                </a:extLst>
              </p:cNvPr>
              <p:cNvSpPr/>
              <p:nvPr userDrawn="1"/>
            </p:nvSpPr>
            <p:spPr>
              <a:xfrm>
                <a:off x="5905257" y="1595583"/>
                <a:ext cx="252000" cy="1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spAutoFit/>
              </a:bodyPr>
              <a:lstStyle/>
              <a:p>
                <a:pPr algn="ctr"/>
                <a:r>
                  <a:rPr kumimoji="1" lang="en-US" altLang="ja-JP" sz="800" b="1" dirty="0">
                    <a:latin typeface="+mn-ea"/>
                    <a:ea typeface="+mn-ea"/>
                  </a:rPr>
                  <a:t>2-4.</a:t>
                </a:r>
                <a:endParaRPr kumimoji="1" lang="ja-JP" altLang="en-US" sz="800" b="1" dirty="0">
                  <a:latin typeface="+mn-ea"/>
                  <a:ea typeface="+mn-ea"/>
                </a:endParaRPr>
              </a:p>
            </p:txBody>
          </p:sp>
          <p:sp>
            <p:nvSpPr>
              <p:cNvPr id="33" name="正方形/長方形 32">
                <a:extLst>
                  <a:ext uri="{FF2B5EF4-FFF2-40B4-BE49-F238E27FC236}">
                    <a16:creationId xmlns:a16="http://schemas.microsoft.com/office/drawing/2014/main" id="{EBD6DCA4-E161-FD39-1EC1-4D4DE368FC94}"/>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民間事例</a:t>
                </a:r>
              </a:p>
            </p:txBody>
          </p:sp>
        </p:grpSp>
        <p:grpSp>
          <p:nvGrpSpPr>
            <p:cNvPr id="23" name="グループ化 22">
              <a:extLst>
                <a:ext uri="{FF2B5EF4-FFF2-40B4-BE49-F238E27FC236}">
                  <a16:creationId xmlns:a16="http://schemas.microsoft.com/office/drawing/2014/main" id="{00D0C339-90BD-316A-B6D8-94395D48D716}"/>
                </a:ext>
              </a:extLst>
            </p:cNvPr>
            <p:cNvGrpSpPr/>
            <p:nvPr userDrawn="1"/>
          </p:nvGrpSpPr>
          <p:grpSpPr>
            <a:xfrm>
              <a:off x="7236000" y="830717"/>
              <a:ext cx="324000" cy="702000"/>
              <a:chOff x="5844175" y="1542556"/>
              <a:chExt cx="374165" cy="1368000"/>
            </a:xfrm>
          </p:grpSpPr>
          <p:sp>
            <p:nvSpPr>
              <p:cNvPr id="29" name="グラフィックス 4">
                <a:extLst>
                  <a:ext uri="{FF2B5EF4-FFF2-40B4-BE49-F238E27FC236}">
                    <a16:creationId xmlns:a16="http://schemas.microsoft.com/office/drawing/2014/main" id="{A35592BA-8EC0-F4DB-D127-943F89F0F117}"/>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CDD6D5"/>
              </a:solidFill>
              <a:ln w="14288" cap="flat">
                <a:noFill/>
                <a:prstDash val="solid"/>
                <a:round/>
              </a:ln>
            </p:spPr>
            <p:txBody>
              <a:bodyPr lIns="0" tIns="0" rIns="0" bIns="0" rtlCol="0" anchor="ctr"/>
              <a:lstStyle/>
              <a:p>
                <a:endParaRPr lang="ja-JP" altLang="en-US" b="1" dirty="0"/>
              </a:p>
            </p:txBody>
          </p:sp>
          <p:sp>
            <p:nvSpPr>
              <p:cNvPr id="30" name="正方形/長方形 29">
                <a:extLst>
                  <a:ext uri="{FF2B5EF4-FFF2-40B4-BE49-F238E27FC236}">
                    <a16:creationId xmlns:a16="http://schemas.microsoft.com/office/drawing/2014/main" id="{A6CB0006-54F2-5A79-85B3-89C8174D91F4}"/>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mn-ea"/>
                    <a:ea typeface="+mn-ea"/>
                  </a:rPr>
                  <a:t>目次</a:t>
                </a:r>
                <a:endParaRPr kumimoji="1" lang="en-US" altLang="ja-JP" sz="900" b="1" dirty="0">
                  <a:latin typeface="+mn-ea"/>
                  <a:ea typeface="+mn-ea"/>
                </a:endParaRPr>
              </a:p>
            </p:txBody>
          </p:sp>
        </p:grpSp>
        <p:grpSp>
          <p:nvGrpSpPr>
            <p:cNvPr id="25" name="グループ化 24">
              <a:extLst>
                <a:ext uri="{FF2B5EF4-FFF2-40B4-BE49-F238E27FC236}">
                  <a16:creationId xmlns:a16="http://schemas.microsoft.com/office/drawing/2014/main" id="{50A94AFA-5143-9C54-7AAE-CEE0920681E2}"/>
                </a:ext>
              </a:extLst>
            </p:cNvPr>
            <p:cNvGrpSpPr/>
            <p:nvPr userDrawn="1"/>
          </p:nvGrpSpPr>
          <p:grpSpPr>
            <a:xfrm>
              <a:off x="7235206" y="7852309"/>
              <a:ext cx="324000" cy="702000"/>
              <a:chOff x="5844175" y="1542556"/>
              <a:chExt cx="374165" cy="1368000"/>
            </a:xfrm>
          </p:grpSpPr>
          <p:sp>
            <p:nvSpPr>
              <p:cNvPr id="26" name="グラフィックス 4">
                <a:extLst>
                  <a:ext uri="{FF2B5EF4-FFF2-40B4-BE49-F238E27FC236}">
                    <a16:creationId xmlns:a16="http://schemas.microsoft.com/office/drawing/2014/main" id="{0239634A-01F5-BA7C-E693-623051A3816A}"/>
                  </a:ext>
                </a:extLst>
              </p:cNvPr>
              <p:cNvSpPr>
                <a:spLocks noChangeAspect="1"/>
              </p:cNvSpPr>
              <p:nvPr/>
            </p:nvSpPr>
            <p:spPr>
              <a:xfrm>
                <a:off x="5844175" y="1542556"/>
                <a:ext cx="374165" cy="1368000"/>
              </a:xfrm>
              <a:custGeom>
                <a:avLst/>
                <a:gdLst>
                  <a:gd name="connsiteX0" fmla="*/ 277559 w 277558"/>
                  <a:gd name="connsiteY0" fmla="*/ 1014794 h 1014793"/>
                  <a:gd name="connsiteX1" fmla="*/ 38100 w 277558"/>
                  <a:gd name="connsiteY1" fmla="*/ 1014794 h 1014793"/>
                  <a:gd name="connsiteX2" fmla="*/ 0 w 277558"/>
                  <a:gd name="connsiteY2" fmla="*/ 976694 h 1014793"/>
                  <a:gd name="connsiteX3" fmla="*/ 0 w 277558"/>
                  <a:gd name="connsiteY3" fmla="*/ 38100 h 1014793"/>
                  <a:gd name="connsiteX4" fmla="*/ 38100 w 277558"/>
                  <a:gd name="connsiteY4" fmla="*/ 0 h 1014793"/>
                  <a:gd name="connsiteX5" fmla="*/ 277559 w 277558"/>
                  <a:gd name="connsiteY5" fmla="*/ 0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558" h="1014793">
                    <a:moveTo>
                      <a:pt x="277559" y="1014794"/>
                    </a:moveTo>
                    <a:lnTo>
                      <a:pt x="38100" y="1014794"/>
                    </a:lnTo>
                    <a:cubicBezTo>
                      <a:pt x="17145" y="1014794"/>
                      <a:pt x="0" y="997649"/>
                      <a:pt x="0" y="976694"/>
                    </a:cubicBezTo>
                    <a:lnTo>
                      <a:pt x="0" y="38100"/>
                    </a:lnTo>
                    <a:cubicBezTo>
                      <a:pt x="0" y="17145"/>
                      <a:pt x="17145" y="0"/>
                      <a:pt x="38100" y="0"/>
                    </a:cubicBezTo>
                    <a:lnTo>
                      <a:pt x="277559" y="0"/>
                    </a:lnTo>
                  </a:path>
                </a:pathLst>
              </a:custGeom>
              <a:solidFill>
                <a:srgbClr val="31926F"/>
              </a:solidFill>
              <a:ln w="14288" cap="flat">
                <a:noFill/>
                <a:prstDash val="solid"/>
                <a:round/>
              </a:ln>
            </p:spPr>
            <p:txBody>
              <a:bodyPr lIns="0" tIns="0" rIns="0" bIns="0" rtlCol="0" anchor="ctr"/>
              <a:lstStyle/>
              <a:p>
                <a:endParaRPr lang="ja-JP" altLang="en-US" b="1" dirty="0"/>
              </a:p>
            </p:txBody>
          </p:sp>
          <p:sp>
            <p:nvSpPr>
              <p:cNvPr id="28" name="正方形/長方形 27">
                <a:extLst>
                  <a:ext uri="{FF2B5EF4-FFF2-40B4-BE49-F238E27FC236}">
                    <a16:creationId xmlns:a16="http://schemas.microsoft.com/office/drawing/2014/main" id="{6FB612B7-65DD-D302-2D1D-95FAD28E6163}"/>
                  </a:ext>
                </a:extLst>
              </p:cNvPr>
              <p:cNvSpPr/>
              <p:nvPr userDrawn="1"/>
            </p:nvSpPr>
            <p:spPr>
              <a:xfrm>
                <a:off x="5887256" y="1757784"/>
                <a:ext cx="291017" cy="108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wrap="square" lIns="0" tIns="0" rIns="0" bIns="0" rtlCol="0" anchor="ctr" anchorCtr="0">
                <a:noAutofit/>
              </a:bodyPr>
              <a:lstStyle/>
              <a:p>
                <a:pPr algn="l"/>
                <a:r>
                  <a:rPr kumimoji="1" lang="ja-JP" altLang="en-US" sz="900" b="1" dirty="0">
                    <a:latin typeface="BIZ UDPゴシック" panose="020B0400000000000000" pitchFamily="50" charset="-128"/>
                    <a:ea typeface="BIZ UDPゴシック" panose="020B0400000000000000" pitchFamily="50" charset="-128"/>
                  </a:rPr>
                  <a:t>用語集</a:t>
                </a:r>
                <a:endParaRPr kumimoji="1" lang="ja-JP" altLang="en-US" sz="900" b="1" dirty="0">
                  <a:latin typeface="+mn-ea"/>
                  <a:ea typeface="+mn-ea"/>
                </a:endParaRPr>
              </a:p>
            </p:txBody>
          </p:sp>
        </p:grpSp>
      </p:grpSp>
    </p:spTree>
    <p:extLst>
      <p:ext uri="{BB962C8B-B14F-4D97-AF65-F5344CB8AC3E}">
        <p14:creationId xmlns:p14="http://schemas.microsoft.com/office/powerpoint/2010/main" val="2902312301"/>
      </p:ext>
    </p:extLst>
  </p:cSld>
  <p:clrMapOvr>
    <a:masterClrMapping/>
  </p:clrMapOvr>
  <p:extLst>
    <p:ext uri="{DCECCB84-F9BA-43D5-87BE-67443E8EF086}">
      <p15:sldGuideLst xmlns:p15="http://schemas.microsoft.com/office/powerpoint/2012/main">
        <p15:guide id="1" orient="horz" pos="69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4" name="think-cell data - do not delete" hidden="1">
            <a:extLst>
              <a:ext uri="{FF2B5EF4-FFF2-40B4-BE49-F238E27FC236}">
                <a16:creationId xmlns:a16="http://schemas.microsoft.com/office/drawing/2014/main" id="{C69026E2-9E55-086D-BE5D-9F76BEF2C13F}"/>
              </a:ext>
            </a:extLst>
          </p:cNvPr>
          <p:cNvGraphicFramePr>
            <a:graphicFrameLocks noChangeAspect="1"/>
          </p:cNvGraphicFramePr>
          <p:nvPr userDrawn="1">
            <p:custDataLst>
              <p:tags r:id="rId13"/>
            </p:custDataLst>
            <p:extLst>
              <p:ext uri="{D42A27DB-BD31-4B8C-83A1-F6EECF244321}">
                <p14:modId xmlns:p14="http://schemas.microsoft.com/office/powerpoint/2010/main" val="3384490410"/>
              </p:ext>
            </p:extLst>
          </p:nvPr>
        </p:nvGraphicFramePr>
        <p:xfrm>
          <a:off x="1751" y="1714"/>
          <a:ext cx="1750" cy="1714"/>
        </p:xfrm>
        <a:graphic>
          <a:graphicData uri="http://schemas.openxmlformats.org/presentationml/2006/ole">
            <mc:AlternateContent xmlns:mc="http://schemas.openxmlformats.org/markup-compatibility/2006">
              <mc:Choice xmlns:v="urn:schemas-microsoft-com:vml" Requires="v">
                <p:oleObj spid="_x0000_s1054" name="think-cell スライド" r:id="rId14" imgW="425" imgH="424" progId="TCLayout.ActiveDocument.1">
                  <p:embed/>
                </p:oleObj>
              </mc:Choice>
              <mc:Fallback>
                <p:oleObj name="think-cell スライド" r:id="rId14" imgW="425" imgH="424" progId="TCLayout.ActiveDocument.1">
                  <p:embed/>
                  <p:pic>
                    <p:nvPicPr>
                      <p:cNvPr id="34" name="think-cell data - do not delete" hidden="1">
                        <a:extLst>
                          <a:ext uri="{FF2B5EF4-FFF2-40B4-BE49-F238E27FC236}">
                            <a16:creationId xmlns:a16="http://schemas.microsoft.com/office/drawing/2014/main" id="{C69026E2-9E55-086D-BE5D-9F76BEF2C13F}"/>
                          </a:ext>
                        </a:extLst>
                      </p:cNvPr>
                      <p:cNvPicPr/>
                      <p:nvPr/>
                    </p:nvPicPr>
                    <p:blipFill>
                      <a:blip r:embed="rId15"/>
                      <a:stretch>
                        <a:fillRect/>
                      </a:stretch>
                    </p:blipFill>
                    <p:spPr>
                      <a:xfrm>
                        <a:off x="1751" y="1714"/>
                        <a:ext cx="1750" cy="1714"/>
                      </a:xfrm>
                      <a:prstGeom prst="rect">
                        <a:avLst/>
                      </a:prstGeom>
                    </p:spPr>
                  </p:pic>
                </p:oleObj>
              </mc:Fallback>
            </mc:AlternateContent>
          </a:graphicData>
        </a:graphic>
      </p:graphicFrame>
      <p:grpSp>
        <p:nvGrpSpPr>
          <p:cNvPr id="62" name="グループ化 61">
            <a:extLst>
              <a:ext uri="{FF2B5EF4-FFF2-40B4-BE49-F238E27FC236}">
                <a16:creationId xmlns:a16="http://schemas.microsoft.com/office/drawing/2014/main" id="{56DE8B5F-5369-79CE-0BFA-8A944C4667A6}"/>
              </a:ext>
            </a:extLst>
          </p:cNvPr>
          <p:cNvGrpSpPr/>
          <p:nvPr userDrawn="1"/>
        </p:nvGrpSpPr>
        <p:grpSpPr>
          <a:xfrm>
            <a:off x="-30574" y="-10279"/>
            <a:ext cx="7632483" cy="10702279"/>
            <a:chOff x="-30574" y="-10279"/>
            <a:chExt cx="7632483" cy="10702279"/>
          </a:xfrm>
        </p:grpSpPr>
        <p:grpSp>
          <p:nvGrpSpPr>
            <p:cNvPr id="61" name="グループ化 60">
              <a:extLst>
                <a:ext uri="{FF2B5EF4-FFF2-40B4-BE49-F238E27FC236}">
                  <a16:creationId xmlns:a16="http://schemas.microsoft.com/office/drawing/2014/main" id="{1E943607-CE68-327C-0FD5-DE906CCD4E34}"/>
                </a:ext>
              </a:extLst>
            </p:cNvPr>
            <p:cNvGrpSpPr/>
            <p:nvPr userDrawn="1"/>
          </p:nvGrpSpPr>
          <p:grpSpPr>
            <a:xfrm>
              <a:off x="-30574" y="-10279"/>
              <a:ext cx="7632483" cy="1498681"/>
              <a:chOff x="-30574" y="-10279"/>
              <a:chExt cx="7632483" cy="1498681"/>
            </a:xfrm>
          </p:grpSpPr>
          <p:grpSp>
            <p:nvGrpSpPr>
              <p:cNvPr id="60" name="グループ化 59">
                <a:extLst>
                  <a:ext uri="{FF2B5EF4-FFF2-40B4-BE49-F238E27FC236}">
                    <a16:creationId xmlns:a16="http://schemas.microsoft.com/office/drawing/2014/main" id="{92769C17-38E3-AB22-84CB-4E9B48BC8857}"/>
                  </a:ext>
                </a:extLst>
              </p:cNvPr>
              <p:cNvGrpSpPr/>
              <p:nvPr userDrawn="1"/>
            </p:nvGrpSpPr>
            <p:grpSpPr>
              <a:xfrm>
                <a:off x="-10151" y="-10279"/>
                <a:ext cx="7578000" cy="1498681"/>
                <a:chOff x="-10151" y="-10279"/>
                <a:chExt cx="7578000" cy="1498681"/>
              </a:xfrm>
            </p:grpSpPr>
            <p:sp>
              <p:nvSpPr>
                <p:cNvPr id="21" name="フリーフォーム 27">
                  <a:extLst>
                    <a:ext uri="{FF2B5EF4-FFF2-40B4-BE49-F238E27FC236}">
                      <a16:creationId xmlns:a16="http://schemas.microsoft.com/office/drawing/2014/main" id="{A697F355-977F-6662-D849-25D35A3D1022}"/>
                    </a:ext>
                  </a:extLst>
                </p:cNvPr>
                <p:cNvSpPr>
                  <a:spLocks/>
                </p:cNvSpPr>
                <p:nvPr/>
              </p:nvSpPr>
              <p:spPr bwMode="auto">
                <a:xfrm>
                  <a:off x="-10151" y="-10279"/>
                  <a:ext cx="7578000" cy="149868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8AB833">
                        <a:shade val="50000"/>
                        <a:alpha val="45000"/>
                        <a:satMod val="120000"/>
                      </a:srgbClr>
                    </a:gs>
                    <a:gs pos="100000">
                      <a:srgbClr val="C0CF3A">
                        <a:shade val="80000"/>
                        <a:alpha val="55000"/>
                        <a:satMod val="15500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marR="0" lvl="0" indent="0" defTabSz="986912" eaLnBrk="1" fontAlgn="auto" latinLnBrk="0" hangingPunct="1">
                    <a:lnSpc>
                      <a:spcPct val="100000"/>
                    </a:lnSpc>
                    <a:spcBef>
                      <a:spcPts val="0"/>
                    </a:spcBef>
                    <a:spcAft>
                      <a:spcPts val="0"/>
                    </a:spcAft>
                    <a:buClrTx/>
                    <a:buSzTx/>
                    <a:buFontTx/>
                    <a:buNone/>
                    <a:tabLst/>
                    <a:defRPr/>
                  </a:pPr>
                  <a:endParaRPr kumimoji="0" lang="ja-JP" altLang="en-US" sz="1944" b="0" i="0" u="none" strike="noStrike" kern="0" cap="none" spc="0" normalizeH="0" baseline="0" noProof="0" dirty="0">
                    <a:ln>
                      <a:noFill/>
                    </a:ln>
                    <a:solidFill>
                      <a:prstClr val="black"/>
                    </a:solidFill>
                    <a:effectLst/>
                    <a:uLnTx/>
                    <a:uFillTx/>
                    <a:latin typeface="Palatino Linotype" panose="02040502050505030304"/>
                    <a:ea typeface="ＭＳ ゴシック" panose="020B0609070205080204" pitchFamily="49" charset="-128"/>
                  </a:endParaRPr>
                </a:p>
              </p:txBody>
            </p:sp>
            <p:sp>
              <p:nvSpPr>
                <p:cNvPr id="22" name="フリーフォーム 28">
                  <a:extLst>
                    <a:ext uri="{FF2B5EF4-FFF2-40B4-BE49-F238E27FC236}">
                      <a16:creationId xmlns:a16="http://schemas.microsoft.com/office/drawing/2014/main" id="{8C94F133-79A2-3B2A-ED66-1ED7250217F3}"/>
                    </a:ext>
                  </a:extLst>
                </p:cNvPr>
                <p:cNvSpPr>
                  <a:spLocks/>
                </p:cNvSpPr>
                <p:nvPr/>
              </p:nvSpPr>
              <p:spPr bwMode="auto">
                <a:xfrm>
                  <a:off x="3622669" y="-10279"/>
                  <a:ext cx="3937331" cy="918399"/>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C0CF3A">
                        <a:shade val="50000"/>
                        <a:alpha val="30000"/>
                        <a:satMod val="130000"/>
                      </a:srgbClr>
                    </a:gs>
                    <a:gs pos="80000">
                      <a:srgbClr val="8AB833">
                        <a:shade val="75000"/>
                        <a:alpha val="45000"/>
                        <a:satMod val="14000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marR="0" lvl="0" indent="0" defTabSz="986912" eaLnBrk="1" fontAlgn="auto" latinLnBrk="0" hangingPunct="1">
                    <a:lnSpc>
                      <a:spcPct val="100000"/>
                    </a:lnSpc>
                    <a:spcBef>
                      <a:spcPts val="0"/>
                    </a:spcBef>
                    <a:spcAft>
                      <a:spcPts val="0"/>
                    </a:spcAft>
                    <a:buClrTx/>
                    <a:buSzTx/>
                    <a:buFontTx/>
                    <a:buNone/>
                    <a:tabLst/>
                    <a:defRPr/>
                  </a:pPr>
                  <a:endParaRPr kumimoji="0" lang="ja-JP" altLang="en-US" sz="1944" b="0" i="0" u="none" strike="noStrike" kern="0" cap="none" spc="0" normalizeH="0" baseline="0" noProof="0" dirty="0">
                    <a:ln>
                      <a:noFill/>
                    </a:ln>
                    <a:solidFill>
                      <a:prstClr val="black"/>
                    </a:solidFill>
                    <a:effectLst/>
                    <a:uLnTx/>
                    <a:uFillTx/>
                    <a:latin typeface="Palatino Linotype" panose="02040502050505030304"/>
                    <a:ea typeface="ＭＳ ゴシック" panose="020B0609070205080204" pitchFamily="49" charset="-128"/>
                  </a:endParaRPr>
                </a:p>
              </p:txBody>
            </p:sp>
          </p:grpSp>
          <p:grpSp>
            <p:nvGrpSpPr>
              <p:cNvPr id="23" name="グループ 30">
                <a:extLst>
                  <a:ext uri="{FF2B5EF4-FFF2-40B4-BE49-F238E27FC236}">
                    <a16:creationId xmlns:a16="http://schemas.microsoft.com/office/drawing/2014/main" id="{F795A810-6181-8BFD-4C4F-5022FE0DE0C5}"/>
                  </a:ext>
                </a:extLst>
              </p:cNvPr>
              <p:cNvGrpSpPr/>
              <p:nvPr/>
            </p:nvGrpSpPr>
            <p:grpSpPr>
              <a:xfrm>
                <a:off x="-30574" y="290541"/>
                <a:ext cx="7632483" cy="934300"/>
                <a:chOff x="-34256" y="216031"/>
                <a:chExt cx="9232066" cy="649224"/>
              </a:xfrm>
            </p:grpSpPr>
            <p:sp>
              <p:nvSpPr>
                <p:cNvPr id="24" name="フリーフォーム 31">
                  <a:extLst>
                    <a:ext uri="{FF2B5EF4-FFF2-40B4-BE49-F238E27FC236}">
                      <a16:creationId xmlns:a16="http://schemas.microsoft.com/office/drawing/2014/main" id="{48DF4138-868F-B61B-C263-97F97C356773}"/>
                    </a:ext>
                  </a:extLst>
                </p:cNvPr>
                <p:cNvSpPr>
                  <a:spLocks/>
                </p:cNvSpPr>
                <p:nvPr/>
              </p:nvSpPr>
              <p:spPr bwMode="auto">
                <a:xfrm rot="21435692">
                  <a:off x="-34256" y="216031"/>
                  <a:ext cx="9232066"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rgbClr val="C0CF3A">
                          <a:shade val="75000"/>
                        </a:srgbClr>
                      </a:gs>
                      <a:gs pos="86000">
                        <a:sysClr val="windowText" lastClr="000000">
                          <a:alpha val="29000"/>
                        </a:sysClr>
                      </a:gs>
                      <a:gs pos="16000">
                        <a:srgbClr val="8AB833">
                          <a:shade val="75000"/>
                          <a:alpha val="56000"/>
                        </a:srgbClr>
                      </a:gs>
                    </a:gsLst>
                    <a:lin ang="5400000" scaled="1"/>
                  </a:gradFill>
                  <a:prstDash val="solid"/>
                  <a:round/>
                  <a:headEnd type="none" w="med" len="med"/>
                  <a:tailEnd type="none" w="med" len="med"/>
                </a:ln>
                <a:effectLst/>
              </p:spPr>
              <p:txBody>
                <a:bodyPr vert="horz" wrap="square" lIns="91440" tIns="45720" rIns="91440" bIns="45720" rtlCol="0" anchor="t" compatLnSpc="1"/>
                <a:lstStyle/>
                <a:p>
                  <a:pPr marL="0" marR="0" lvl="0" indent="0" defTabSz="986912" eaLnBrk="1" fontAlgn="auto" latinLnBrk="0" hangingPunct="1">
                    <a:lnSpc>
                      <a:spcPct val="100000"/>
                    </a:lnSpc>
                    <a:spcBef>
                      <a:spcPts val="0"/>
                    </a:spcBef>
                    <a:spcAft>
                      <a:spcPts val="0"/>
                    </a:spcAft>
                    <a:buClrTx/>
                    <a:buSzTx/>
                    <a:buFontTx/>
                    <a:buNone/>
                    <a:tabLst/>
                    <a:defRPr/>
                  </a:pPr>
                  <a:endParaRPr kumimoji="0" lang="ja-JP" altLang="en-US" sz="1944" b="0" i="0" u="none" strike="noStrike" kern="0" cap="none" spc="0" normalizeH="0" baseline="0" noProof="0" dirty="0">
                    <a:ln>
                      <a:noFill/>
                    </a:ln>
                    <a:solidFill>
                      <a:prstClr val="black"/>
                    </a:solidFill>
                    <a:effectLst/>
                    <a:uLnTx/>
                    <a:uFillTx/>
                    <a:latin typeface="Palatino Linotype" panose="02040502050505030304"/>
                    <a:ea typeface="ＭＳ ゴシック" panose="020B0609070205080204" pitchFamily="49" charset="-128"/>
                  </a:endParaRPr>
                </a:p>
              </p:txBody>
            </p:sp>
            <p:sp>
              <p:nvSpPr>
                <p:cNvPr id="25" name="フリーフォーム 32">
                  <a:extLst>
                    <a:ext uri="{FF2B5EF4-FFF2-40B4-BE49-F238E27FC236}">
                      <a16:creationId xmlns:a16="http://schemas.microsoft.com/office/drawing/2014/main" id="{AAF4A3AE-BC35-705C-F686-89607EEE9301}"/>
                    </a:ext>
                  </a:extLst>
                </p:cNvPr>
                <p:cNvSpPr>
                  <a:spLocks/>
                </p:cNvSpPr>
                <p:nvPr/>
              </p:nvSpPr>
              <p:spPr bwMode="auto">
                <a:xfrm rot="21435692">
                  <a:off x="-27905" y="289896"/>
                  <a:ext cx="9210969"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rgbClr val="029676"/>
                      </a:gs>
                      <a:gs pos="44000">
                        <a:srgbClr val="549E39"/>
                      </a:gs>
                      <a:gs pos="33000">
                        <a:srgbClr val="8AB833">
                          <a:alpha val="56000"/>
                        </a:srgbClr>
                      </a:gs>
                    </a:gsLst>
                    <a:lin ang="5400000" scaled="1"/>
                  </a:gradFill>
                  <a:prstDash val="solid"/>
                  <a:round/>
                  <a:headEnd type="none" w="med" len="med"/>
                  <a:tailEnd type="none" w="med" len="med"/>
                </a:ln>
                <a:effectLst/>
              </p:spPr>
              <p:txBody>
                <a:bodyPr vert="horz" wrap="square" lIns="91440" tIns="45720" rIns="91440" bIns="45720" rtlCol="0" anchor="t" compatLnSpc="1"/>
                <a:lstStyle/>
                <a:p>
                  <a:pPr marL="0" marR="0" lvl="0" indent="0" defTabSz="986912" eaLnBrk="1" fontAlgn="auto" latinLnBrk="0" hangingPunct="1">
                    <a:lnSpc>
                      <a:spcPct val="100000"/>
                    </a:lnSpc>
                    <a:spcBef>
                      <a:spcPts val="0"/>
                    </a:spcBef>
                    <a:spcAft>
                      <a:spcPts val="0"/>
                    </a:spcAft>
                    <a:buClrTx/>
                    <a:buSzTx/>
                    <a:buFontTx/>
                    <a:buNone/>
                    <a:tabLst/>
                    <a:defRPr/>
                  </a:pPr>
                  <a:endParaRPr kumimoji="0" lang="ja-JP" altLang="en-US" sz="1944" b="0" i="0" u="none" strike="noStrike" kern="0" cap="none" spc="0" normalizeH="0" baseline="0" noProof="0" dirty="0">
                    <a:ln>
                      <a:noFill/>
                    </a:ln>
                    <a:solidFill>
                      <a:prstClr val="black"/>
                    </a:solidFill>
                    <a:effectLst/>
                    <a:uLnTx/>
                    <a:uFillTx/>
                    <a:latin typeface="Palatino Linotype" panose="02040502050505030304"/>
                    <a:ea typeface="ＭＳ ゴシック" panose="020B0609070205080204" pitchFamily="49" charset="-128"/>
                  </a:endParaRPr>
                </a:p>
              </p:txBody>
            </p:sp>
          </p:grpSp>
        </p:grpSp>
        <p:sp>
          <p:nvSpPr>
            <p:cNvPr id="27" name="長方形 1">
              <a:extLst>
                <a:ext uri="{FF2B5EF4-FFF2-40B4-BE49-F238E27FC236}">
                  <a16:creationId xmlns:a16="http://schemas.microsoft.com/office/drawing/2014/main" id="{B9B7DD9E-1B53-75F5-D684-F60A8AEE1D41}"/>
                </a:ext>
              </a:extLst>
            </p:cNvPr>
            <p:cNvSpPr/>
            <p:nvPr/>
          </p:nvSpPr>
          <p:spPr>
            <a:xfrm>
              <a:off x="0" y="10296000"/>
              <a:ext cx="7560000" cy="396000"/>
            </a:xfrm>
            <a:prstGeom prst="rect">
              <a:avLst/>
            </a:prstGeom>
            <a:gradFill rotWithShape="1">
              <a:gsLst>
                <a:gs pos="0">
                  <a:srgbClr val="C0CF3A">
                    <a:lumMod val="110000"/>
                    <a:satMod val="105000"/>
                    <a:tint val="67000"/>
                  </a:srgbClr>
                </a:gs>
                <a:gs pos="50000">
                  <a:srgbClr val="C0CF3A">
                    <a:lumMod val="105000"/>
                    <a:satMod val="103000"/>
                    <a:tint val="73000"/>
                  </a:srgbClr>
                </a:gs>
                <a:gs pos="100000">
                  <a:srgbClr val="C0CF3A">
                    <a:lumMod val="105000"/>
                    <a:satMod val="109000"/>
                    <a:tint val="81000"/>
                  </a:srgbClr>
                </a:gs>
              </a:gsLst>
              <a:lin ang="5400000" scaled="0"/>
            </a:gradFill>
            <a:ln w="6350" cap="flat" cmpd="sng" algn="ctr">
              <a:noFill/>
              <a:prstDash val="solid"/>
              <a:miter lim="800000"/>
            </a:ln>
            <a:effectLst/>
          </p:spPr>
          <p:txBody>
            <a:bodyPr rtlCol="0" anchor="ctr"/>
            <a:lstStyle/>
            <a:p>
              <a:pPr marL="0" marR="0" lvl="0" indent="0" algn="ctr" defTabSz="986912" eaLnBrk="1" fontAlgn="auto" latinLnBrk="0" hangingPunct="1">
                <a:lnSpc>
                  <a:spcPct val="100000"/>
                </a:lnSpc>
                <a:spcBef>
                  <a:spcPts val="0"/>
                </a:spcBef>
                <a:spcAft>
                  <a:spcPts val="0"/>
                </a:spcAft>
                <a:buClrTx/>
                <a:buSzTx/>
                <a:buFontTx/>
                <a:buNone/>
                <a:tabLst/>
                <a:defRPr/>
              </a:pPr>
              <a:endParaRPr kumimoji="0" lang="ja-JP" altLang="en-US" sz="1944" b="0" i="0" u="none" strike="noStrike" kern="0" cap="none" spc="0" normalizeH="0" baseline="0" noProof="0" dirty="0">
                <a:ln>
                  <a:noFill/>
                </a:ln>
                <a:solidFill>
                  <a:prstClr val="black"/>
                </a:solidFill>
                <a:effectLst/>
                <a:uLnTx/>
                <a:uFillTx/>
                <a:latin typeface="Palatino Linotype" panose="02040502050505030304"/>
                <a:ea typeface="ＭＳ ゴシック" panose="020B0609070205080204" pitchFamily="49" charset="-128"/>
                <a:cs typeface="+mn-cs"/>
              </a:endParaRPr>
            </a:p>
          </p:txBody>
        </p:sp>
        <p:grpSp>
          <p:nvGrpSpPr>
            <p:cNvPr id="56" name="グループ化 55">
              <a:extLst>
                <a:ext uri="{FF2B5EF4-FFF2-40B4-BE49-F238E27FC236}">
                  <a16:creationId xmlns:a16="http://schemas.microsoft.com/office/drawing/2014/main" id="{F3D6C33E-BA32-C7AF-7076-C770A8419551}"/>
                </a:ext>
              </a:extLst>
            </p:cNvPr>
            <p:cNvGrpSpPr/>
            <p:nvPr userDrawn="1"/>
          </p:nvGrpSpPr>
          <p:grpSpPr>
            <a:xfrm>
              <a:off x="0" y="10296000"/>
              <a:ext cx="7560000" cy="36000"/>
              <a:chOff x="-1" y="9942721"/>
              <a:chExt cx="7560000" cy="42634"/>
            </a:xfrm>
          </p:grpSpPr>
          <p:cxnSp>
            <p:nvCxnSpPr>
              <p:cNvPr id="52" name="直線コネクタ 51">
                <a:extLst>
                  <a:ext uri="{FF2B5EF4-FFF2-40B4-BE49-F238E27FC236}">
                    <a16:creationId xmlns:a16="http://schemas.microsoft.com/office/drawing/2014/main" id="{837240B7-765C-9C6E-0A21-8443890C2E2F}"/>
                  </a:ext>
                </a:extLst>
              </p:cNvPr>
              <p:cNvCxnSpPr>
                <a:cxnSpLocks/>
              </p:cNvCxnSpPr>
              <p:nvPr/>
            </p:nvCxnSpPr>
            <p:spPr>
              <a:xfrm>
                <a:off x="-1" y="9942721"/>
                <a:ext cx="7560000" cy="0"/>
              </a:xfrm>
              <a:prstGeom prst="line">
                <a:avLst/>
              </a:prstGeom>
              <a:ln w="19050">
                <a:solidFill>
                  <a:srgbClr val="31926F"/>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DEEB30EC-5E0E-F26A-8553-7AADF0CCA78A}"/>
                  </a:ext>
                </a:extLst>
              </p:cNvPr>
              <p:cNvCxnSpPr>
                <a:cxnSpLocks/>
              </p:cNvCxnSpPr>
              <p:nvPr/>
            </p:nvCxnSpPr>
            <p:spPr>
              <a:xfrm>
                <a:off x="-1" y="9985355"/>
                <a:ext cx="7560000" cy="0"/>
              </a:xfrm>
              <a:prstGeom prst="line">
                <a:avLst/>
              </a:prstGeom>
              <a:ln w="12700">
                <a:solidFill>
                  <a:srgbClr val="31926F"/>
                </a:solidFill>
              </a:ln>
            </p:spPr>
            <p:style>
              <a:lnRef idx="1">
                <a:schemeClr val="accent1"/>
              </a:lnRef>
              <a:fillRef idx="0">
                <a:schemeClr val="accent1"/>
              </a:fillRef>
              <a:effectRef idx="0">
                <a:schemeClr val="accent1"/>
              </a:effectRef>
              <a:fontRef idx="minor">
                <a:schemeClr val="tx1"/>
              </a:fontRef>
            </p:style>
          </p:cxnSp>
        </p:grpSp>
      </p:grpSp>
      <p:sp>
        <p:nvSpPr>
          <p:cNvPr id="57" name="Slide Number Placeholder 5">
            <a:extLst>
              <a:ext uri="{FF2B5EF4-FFF2-40B4-BE49-F238E27FC236}">
                <a16:creationId xmlns:a16="http://schemas.microsoft.com/office/drawing/2014/main" id="{CA730CE3-71C3-939B-03AC-64B004768C66}"/>
              </a:ext>
            </a:extLst>
          </p:cNvPr>
          <p:cNvSpPr>
            <a:spLocks noGrp="1"/>
          </p:cNvSpPr>
          <p:nvPr>
            <p:ph type="sldNum" sz="quarter" idx="4"/>
          </p:nvPr>
        </p:nvSpPr>
        <p:spPr>
          <a:xfrm>
            <a:off x="3491889" y="10345967"/>
            <a:ext cx="576222" cy="257967"/>
          </a:xfrm>
          <a:prstGeom prst="rect">
            <a:avLst/>
          </a:prstGeom>
        </p:spPr>
        <p:txBody>
          <a:bodyPr lIns="0" tIns="0" rIns="0" bIns="0" anchor="ctr" anchorCtr="1"/>
          <a:lstStyle>
            <a:lvl1pPr algn="ctr" fontAlgn="ctr">
              <a:defRPr sz="1000">
                <a:solidFill>
                  <a:srgbClr val="31926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a:t>
            </a:fld>
            <a:endParaRPr kumimoji="1" lang="ja-JP" altLang="en-US" dirty="0"/>
          </a:p>
        </p:txBody>
      </p:sp>
    </p:spTree>
    <p:extLst>
      <p:ext uri="{BB962C8B-B14F-4D97-AF65-F5344CB8AC3E}">
        <p14:creationId xmlns:p14="http://schemas.microsoft.com/office/powerpoint/2010/main" val="356622319"/>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3" r:id="rId4"/>
    <p:sldLayoutId id="2147483664" r:id="rId5"/>
    <p:sldLayoutId id="2147483665" r:id="rId6"/>
    <p:sldLayoutId id="2147483666" r:id="rId7"/>
    <p:sldLayoutId id="2147483667" r:id="rId8"/>
    <p:sldLayoutId id="2147483669" r:id="rId9"/>
    <p:sldLayoutId id="2147483670" r:id="rId10"/>
  </p:sldLayoutIdLst>
  <p:hf hdr="0" ftr="0" dt="0"/>
  <p:txStyles>
    <p:titleStyle>
      <a:lvl1pPr algn="l" defTabSz="1425495" rtl="0" eaLnBrk="1" latinLnBrk="0" hangingPunct="1">
        <a:lnSpc>
          <a:spcPct val="90000"/>
        </a:lnSpc>
        <a:spcBef>
          <a:spcPct val="0"/>
        </a:spcBef>
        <a:buNone/>
        <a:defRPr kumimoji="1" sz="6859" kern="1200">
          <a:solidFill>
            <a:schemeClr val="tx1"/>
          </a:solidFill>
          <a:latin typeface="+mj-lt"/>
          <a:ea typeface="+mj-ea"/>
          <a:cs typeface="+mj-cs"/>
        </a:defRPr>
      </a:lvl1pPr>
    </p:titleStyle>
    <p:body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p:bodyStyle>
    <p:otherStyle>
      <a:defPPr>
        <a:defRPr lang="en-US"/>
      </a:defPPr>
      <a:lvl1pPr marL="0" algn="l" defTabSz="1425495" rtl="0" eaLnBrk="1" latinLnBrk="0" hangingPunct="1">
        <a:defRPr kumimoji="1" sz="2806" kern="1200">
          <a:solidFill>
            <a:schemeClr val="tx1"/>
          </a:solidFill>
          <a:latin typeface="+mn-lt"/>
          <a:ea typeface="+mn-ea"/>
          <a:cs typeface="+mn-cs"/>
        </a:defRPr>
      </a:lvl1pPr>
      <a:lvl2pPr marL="712748" algn="l" defTabSz="1425495" rtl="0" eaLnBrk="1" latinLnBrk="0" hangingPunct="1">
        <a:defRPr kumimoji="1" sz="2806" kern="1200">
          <a:solidFill>
            <a:schemeClr val="tx1"/>
          </a:solidFill>
          <a:latin typeface="+mn-lt"/>
          <a:ea typeface="+mn-ea"/>
          <a:cs typeface="+mn-cs"/>
        </a:defRPr>
      </a:lvl2pPr>
      <a:lvl3pPr marL="1425495" algn="l" defTabSz="1425495" rtl="0" eaLnBrk="1" latinLnBrk="0" hangingPunct="1">
        <a:defRPr kumimoji="1" sz="2806" kern="1200">
          <a:solidFill>
            <a:schemeClr val="tx1"/>
          </a:solidFill>
          <a:latin typeface="+mn-lt"/>
          <a:ea typeface="+mn-ea"/>
          <a:cs typeface="+mn-cs"/>
        </a:defRPr>
      </a:lvl3pPr>
      <a:lvl4pPr marL="2138243" algn="l" defTabSz="1425495" rtl="0" eaLnBrk="1" latinLnBrk="0" hangingPunct="1">
        <a:defRPr kumimoji="1" sz="2806" kern="1200">
          <a:solidFill>
            <a:schemeClr val="tx1"/>
          </a:solidFill>
          <a:latin typeface="+mn-lt"/>
          <a:ea typeface="+mn-ea"/>
          <a:cs typeface="+mn-cs"/>
        </a:defRPr>
      </a:lvl4pPr>
      <a:lvl5pPr marL="2850991" algn="l" defTabSz="1425495" rtl="0" eaLnBrk="1" latinLnBrk="0" hangingPunct="1">
        <a:defRPr kumimoji="1" sz="2806" kern="1200">
          <a:solidFill>
            <a:schemeClr val="tx1"/>
          </a:solidFill>
          <a:latin typeface="+mn-lt"/>
          <a:ea typeface="+mn-ea"/>
          <a:cs typeface="+mn-cs"/>
        </a:defRPr>
      </a:lvl5pPr>
      <a:lvl6pPr marL="3563739" algn="l" defTabSz="1425495" rtl="0" eaLnBrk="1" latinLnBrk="0" hangingPunct="1">
        <a:defRPr kumimoji="1" sz="2806" kern="1200">
          <a:solidFill>
            <a:schemeClr val="tx1"/>
          </a:solidFill>
          <a:latin typeface="+mn-lt"/>
          <a:ea typeface="+mn-ea"/>
          <a:cs typeface="+mn-cs"/>
        </a:defRPr>
      </a:lvl6pPr>
      <a:lvl7pPr marL="4276487" algn="l" defTabSz="1425495" rtl="0" eaLnBrk="1" latinLnBrk="0" hangingPunct="1">
        <a:defRPr kumimoji="1" sz="2806" kern="1200">
          <a:solidFill>
            <a:schemeClr val="tx1"/>
          </a:solidFill>
          <a:latin typeface="+mn-lt"/>
          <a:ea typeface="+mn-ea"/>
          <a:cs typeface="+mn-cs"/>
        </a:defRPr>
      </a:lvl7pPr>
      <a:lvl8pPr marL="4989235" algn="l" defTabSz="1425495" rtl="0" eaLnBrk="1" latinLnBrk="0" hangingPunct="1">
        <a:defRPr kumimoji="1" sz="2806" kern="1200">
          <a:solidFill>
            <a:schemeClr val="tx1"/>
          </a:solidFill>
          <a:latin typeface="+mn-lt"/>
          <a:ea typeface="+mn-ea"/>
          <a:cs typeface="+mn-cs"/>
        </a:defRPr>
      </a:lvl8pPr>
      <a:lvl9pPr marL="5701982" algn="l" defTabSz="1425495" rtl="0" eaLnBrk="1" latinLnBrk="0" hangingPunct="1">
        <a:defRPr kumimoji="1" sz="280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0" userDrawn="1">
          <p15:clr>
            <a:srgbClr val="F26B43"/>
          </p15:clr>
        </p15:guide>
        <p15:guide id="2" pos="317" userDrawn="1">
          <p15:clr>
            <a:srgbClr val="F26B43"/>
          </p15:clr>
        </p15:guide>
        <p15:guide id="3" orient="horz" pos="6361" userDrawn="1">
          <p15:clr>
            <a:srgbClr val="F26B43"/>
          </p15:clr>
        </p15:guide>
        <p15:guide id="4" pos="444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1.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sv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4.tmp"/><Relationship Id="rId2" Type="http://schemas.openxmlformats.org/officeDocument/2006/relationships/tags" Target="../tags/tag112.xml"/><Relationship Id="rId1" Type="http://schemas.openxmlformats.org/officeDocument/2006/relationships/vmlDrawing" Target="../drawings/vmlDrawing111.vml"/><Relationship Id="rId6" Type="http://schemas.openxmlformats.org/officeDocument/2006/relationships/hyperlink" Target="https://www.city.kiyose.lg.jp/siseijouhou/kouhou/pressrelease/1007915/1008822.html" TargetMode="External"/><Relationship Id="rId5" Type="http://schemas.openxmlformats.org/officeDocument/2006/relationships/image" Target="../media/image1.emf"/><Relationship Id="rId4" Type="http://schemas.openxmlformats.org/officeDocument/2006/relationships/oleObject" Target="../embeddings/oleObject71.bin"/></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3.xml"/><Relationship Id="rId1" Type="http://schemas.openxmlformats.org/officeDocument/2006/relationships/vmlDrawing" Target="../drawings/vmlDrawing112.vml"/><Relationship Id="rId5" Type="http://schemas.openxmlformats.org/officeDocument/2006/relationships/image" Target="../media/image1.emf"/><Relationship Id="rId4" Type="http://schemas.openxmlformats.org/officeDocument/2006/relationships/oleObject" Target="../embeddings/oleObject73.bin"/></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5.tmp"/><Relationship Id="rId2" Type="http://schemas.openxmlformats.org/officeDocument/2006/relationships/tags" Target="../tags/tag114.xml"/><Relationship Id="rId1" Type="http://schemas.openxmlformats.org/officeDocument/2006/relationships/vmlDrawing" Target="../drawings/vmlDrawing113.vml"/><Relationship Id="rId6" Type="http://schemas.openxmlformats.org/officeDocument/2006/relationships/hyperlink" Target="https://www.city.kiyose.lg.jp/siseijouhou/kouhou/pressrelease/1007915/1008822.html" TargetMode="External"/><Relationship Id="rId5" Type="http://schemas.openxmlformats.org/officeDocument/2006/relationships/image" Target="../media/image1.emf"/><Relationship Id="rId4" Type="http://schemas.openxmlformats.org/officeDocument/2006/relationships/oleObject" Target="../embeddings/oleObject76.bin"/></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5.xml"/><Relationship Id="rId1" Type="http://schemas.openxmlformats.org/officeDocument/2006/relationships/vmlDrawing" Target="../drawings/vmlDrawing114.vml"/><Relationship Id="rId5" Type="http://schemas.openxmlformats.org/officeDocument/2006/relationships/image" Target="../media/image1.emf"/><Relationship Id="rId4" Type="http://schemas.openxmlformats.org/officeDocument/2006/relationships/oleObject" Target="../embeddings/oleObject77.bin"/></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6.png"/><Relationship Id="rId2" Type="http://schemas.openxmlformats.org/officeDocument/2006/relationships/tags" Target="../tags/tag116.xml"/><Relationship Id="rId1" Type="http://schemas.openxmlformats.org/officeDocument/2006/relationships/vmlDrawing" Target="../drawings/vmlDrawing115.vml"/><Relationship Id="rId6" Type="http://schemas.openxmlformats.org/officeDocument/2006/relationships/hyperlink" Target="https://www.town.kaita.lg.jp/uploaded/attachment/8806.pdf" TargetMode="External"/><Relationship Id="rId5" Type="http://schemas.openxmlformats.org/officeDocument/2006/relationships/image" Target="../media/image1.emf"/><Relationship Id="rId4" Type="http://schemas.openxmlformats.org/officeDocument/2006/relationships/oleObject" Target="../embeddings/oleObject68.bin"/></Relationships>
</file>

<file path=ppt/slides/_rels/slide105.xml.rels><?xml version="1.0" encoding="UTF-8" standalone="yes"?>
<Relationships xmlns="http://schemas.openxmlformats.org/package/2006/relationships"><Relationship Id="rId8" Type="http://schemas.openxmlformats.org/officeDocument/2006/relationships/hyperlink" Target="https://www.town.kaita.lg.jp/uploaded/attachment/10557.pdf" TargetMode="External"/><Relationship Id="rId3" Type="http://schemas.openxmlformats.org/officeDocument/2006/relationships/slideLayout" Target="../slideLayouts/slideLayout6.xml"/><Relationship Id="rId7" Type="http://schemas.openxmlformats.org/officeDocument/2006/relationships/hyperlink" Target="https://www.town.kaita.lg.jp/uploaded/attachment/6286.pdf" TargetMode="External"/><Relationship Id="rId2" Type="http://schemas.openxmlformats.org/officeDocument/2006/relationships/tags" Target="../tags/tag117.xml"/><Relationship Id="rId1" Type="http://schemas.openxmlformats.org/officeDocument/2006/relationships/vmlDrawing" Target="../drawings/vmlDrawing116.vml"/><Relationship Id="rId6" Type="http://schemas.openxmlformats.org/officeDocument/2006/relationships/image" Target="../media/image1.emf"/><Relationship Id="rId11" Type="http://schemas.openxmlformats.org/officeDocument/2006/relationships/hyperlink" Target="https://www.town.kaita.lg.jp/site/sinncyousya/119273.html" TargetMode="External"/><Relationship Id="rId5" Type="http://schemas.openxmlformats.org/officeDocument/2006/relationships/oleObject" Target="../embeddings/oleObject78.bin"/><Relationship Id="rId10" Type="http://schemas.openxmlformats.org/officeDocument/2006/relationships/hyperlink" Target="https://www.town.kaita.lg.jp/site/sinncyousya/113889.html" TargetMode="External"/><Relationship Id="rId4" Type="http://schemas.openxmlformats.org/officeDocument/2006/relationships/image" Target="../media/image87.emf"/><Relationship Id="rId9" Type="http://schemas.openxmlformats.org/officeDocument/2006/relationships/hyperlink" Target="https://www.town.kaita.lg.jp/uploaded/attachment/7965.pdf" TargetMode="Externa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8.tmp"/><Relationship Id="rId2" Type="http://schemas.openxmlformats.org/officeDocument/2006/relationships/tags" Target="../tags/tag118.xml"/><Relationship Id="rId1" Type="http://schemas.openxmlformats.org/officeDocument/2006/relationships/vmlDrawing" Target="../drawings/vmlDrawing117.vml"/><Relationship Id="rId6" Type="http://schemas.openxmlformats.org/officeDocument/2006/relationships/hyperlink" Target="https://www.town.kaita.lg.jp/uploaded/attachment/8806.pdf" TargetMode="External"/><Relationship Id="rId5" Type="http://schemas.openxmlformats.org/officeDocument/2006/relationships/image" Target="../media/image1.emf"/><Relationship Id="rId4" Type="http://schemas.openxmlformats.org/officeDocument/2006/relationships/oleObject" Target="../embeddings/oleObject70.bin"/></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9.xml"/><Relationship Id="rId1" Type="http://schemas.openxmlformats.org/officeDocument/2006/relationships/vmlDrawing" Target="../drawings/vmlDrawing118.vml"/><Relationship Id="rId5" Type="http://schemas.openxmlformats.org/officeDocument/2006/relationships/image" Target="../media/image1.emf"/><Relationship Id="rId4" Type="http://schemas.openxmlformats.org/officeDocument/2006/relationships/oleObject" Target="../embeddings/oleObject71.bin"/></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9.tmp"/><Relationship Id="rId2" Type="http://schemas.openxmlformats.org/officeDocument/2006/relationships/tags" Target="../tags/tag120.xml"/><Relationship Id="rId1" Type="http://schemas.openxmlformats.org/officeDocument/2006/relationships/vmlDrawing" Target="../drawings/vmlDrawing119.vml"/><Relationship Id="rId6" Type="http://schemas.openxmlformats.org/officeDocument/2006/relationships/hyperlink" Target="https://www.town.kaita.lg.jp/uploaded/attachment/8806.pdf" TargetMode="External"/><Relationship Id="rId5" Type="http://schemas.openxmlformats.org/officeDocument/2006/relationships/image" Target="../media/image1.emf"/><Relationship Id="rId4" Type="http://schemas.openxmlformats.org/officeDocument/2006/relationships/oleObject" Target="../embeddings/oleObject76.bin"/></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1.xml"/><Relationship Id="rId1" Type="http://schemas.openxmlformats.org/officeDocument/2006/relationships/vmlDrawing" Target="../drawings/vmlDrawing120.vml"/><Relationship Id="rId5" Type="http://schemas.openxmlformats.org/officeDocument/2006/relationships/image" Target="../media/image1.emf"/><Relationship Id="rId4" Type="http://schemas.openxmlformats.org/officeDocument/2006/relationships/oleObject" Target="../embeddings/oleObject77.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svg"/><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110.xml.rels><?xml version="1.0" encoding="UTF-8" standalone="yes"?>
<Relationships xmlns="http://schemas.openxmlformats.org/package/2006/relationships"><Relationship Id="rId8" Type="http://schemas.openxmlformats.org/officeDocument/2006/relationships/hyperlink" Target="https://www.city.sendai.jp/tatekae/documents/kihonsekkeisyo-01.pdf" TargetMode="External"/><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tags" Target="../tags/tag122.xml"/><Relationship Id="rId1" Type="http://schemas.openxmlformats.org/officeDocument/2006/relationships/vmlDrawing" Target="../drawings/vmlDrawing12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9.bin"/><Relationship Id="rId9" Type="http://schemas.openxmlformats.org/officeDocument/2006/relationships/image" Target="../media/image90.png"/></Relationships>
</file>

<file path=ppt/slides/_rels/slide111.xml.rels><?xml version="1.0" encoding="UTF-8" standalone="yes"?>
<Relationships xmlns="http://schemas.openxmlformats.org/package/2006/relationships"><Relationship Id="rId8" Type="http://schemas.openxmlformats.org/officeDocument/2006/relationships/hyperlink" Target="https://www.city.sendai.jp/tatekae/documents/kihonsekkeisyo-01.pdf" TargetMode="External"/><Relationship Id="rId3" Type="http://schemas.openxmlformats.org/officeDocument/2006/relationships/slideLayout" Target="../slideLayouts/slideLayout7.xml"/><Relationship Id="rId7" Type="http://schemas.openxmlformats.org/officeDocument/2006/relationships/hyperlink" Target="https://www.city.sendai.jp/tatekae/kentoujoukyou.html" TargetMode="External"/><Relationship Id="rId2" Type="http://schemas.openxmlformats.org/officeDocument/2006/relationships/tags" Target="../tags/tag123.xml"/><Relationship Id="rId1" Type="http://schemas.openxmlformats.org/officeDocument/2006/relationships/vmlDrawing" Target="../drawings/vmlDrawing122.vml"/><Relationship Id="rId6" Type="http://schemas.openxmlformats.org/officeDocument/2006/relationships/image" Target="../media/image1.emf"/><Relationship Id="rId5" Type="http://schemas.openxmlformats.org/officeDocument/2006/relationships/oleObject" Target="../embeddings/oleObject80.bin"/><Relationship Id="rId4" Type="http://schemas.openxmlformats.org/officeDocument/2006/relationships/image" Target="../media/image91.emf"/></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4.xml"/><Relationship Id="rId1" Type="http://schemas.openxmlformats.org/officeDocument/2006/relationships/vmlDrawing" Target="../drawings/vmlDrawing123.vml"/><Relationship Id="rId5" Type="http://schemas.openxmlformats.org/officeDocument/2006/relationships/image" Target="../media/image1.emf"/><Relationship Id="rId4" Type="http://schemas.openxmlformats.org/officeDocument/2006/relationships/oleObject" Target="../embeddings/oleObject81.bin"/></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www.city.sendai.jp/tatekae/documents/kihonsekkeisyo-02.pdf" TargetMode="External"/><Relationship Id="rId2" Type="http://schemas.openxmlformats.org/officeDocument/2006/relationships/tags" Target="../tags/tag125.xml"/><Relationship Id="rId1" Type="http://schemas.openxmlformats.org/officeDocument/2006/relationships/vmlDrawing" Target="../drawings/vmlDrawing124.vml"/><Relationship Id="rId6" Type="http://schemas.openxmlformats.org/officeDocument/2006/relationships/image" Target="../media/image92.tmp"/><Relationship Id="rId5" Type="http://schemas.openxmlformats.org/officeDocument/2006/relationships/image" Target="../media/image1.emf"/><Relationship Id="rId4" Type="http://schemas.openxmlformats.org/officeDocument/2006/relationships/oleObject" Target="../embeddings/oleObject82.bin"/></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6.xml"/><Relationship Id="rId1" Type="http://schemas.openxmlformats.org/officeDocument/2006/relationships/vmlDrawing" Target="../drawings/vmlDrawing125.vml"/><Relationship Id="rId5" Type="http://schemas.openxmlformats.org/officeDocument/2006/relationships/image" Target="../media/image1.emf"/><Relationship Id="rId4" Type="http://schemas.openxmlformats.org/officeDocument/2006/relationships/oleObject" Target="../embeddings/oleObject83.bin"/></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3.tmp"/><Relationship Id="rId2" Type="http://schemas.openxmlformats.org/officeDocument/2006/relationships/tags" Target="../tags/tag127.xml"/><Relationship Id="rId1" Type="http://schemas.openxmlformats.org/officeDocument/2006/relationships/vmlDrawing" Target="../drawings/vmlDrawing126.vml"/><Relationship Id="rId6" Type="http://schemas.openxmlformats.org/officeDocument/2006/relationships/hyperlink" Target="https://www.city.sendai.jp/tatekae/documents/kihonsekkeisyo-03.pdf" TargetMode="External"/><Relationship Id="rId5" Type="http://schemas.openxmlformats.org/officeDocument/2006/relationships/image" Target="../media/image1.emf"/><Relationship Id="rId4" Type="http://schemas.openxmlformats.org/officeDocument/2006/relationships/oleObject" Target="../embeddings/oleObject83.bin"/></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www.city.sendai.jp/tatekae/documents/kihonsekkeisyo-03.pdf" TargetMode="External"/><Relationship Id="rId2" Type="http://schemas.openxmlformats.org/officeDocument/2006/relationships/tags" Target="../tags/tag128.xml"/><Relationship Id="rId1" Type="http://schemas.openxmlformats.org/officeDocument/2006/relationships/vmlDrawing" Target="../drawings/vmlDrawing127.vml"/><Relationship Id="rId6" Type="http://schemas.openxmlformats.org/officeDocument/2006/relationships/image" Target="../media/image94.tmp"/><Relationship Id="rId5" Type="http://schemas.openxmlformats.org/officeDocument/2006/relationships/image" Target="../media/image1.emf"/><Relationship Id="rId4" Type="http://schemas.openxmlformats.org/officeDocument/2006/relationships/oleObject" Target="../embeddings/oleObject84.bin"/></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tags" Target="../tags/tag129.xml"/><Relationship Id="rId1" Type="http://schemas.openxmlformats.org/officeDocument/2006/relationships/vmlDrawing" Target="../drawings/vmlDrawing128.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9.bin"/></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www.city.shinagawa.tokyo.jp/ct/pdf/20230112204801_4.pdf" TargetMode="External"/><Relationship Id="rId2" Type="http://schemas.openxmlformats.org/officeDocument/2006/relationships/tags" Target="../tags/tag130.xml"/><Relationship Id="rId1" Type="http://schemas.openxmlformats.org/officeDocument/2006/relationships/vmlDrawing" Target="../drawings/vmlDrawing129.vml"/><Relationship Id="rId6" Type="http://schemas.openxmlformats.org/officeDocument/2006/relationships/image" Target="../media/image1.emf"/><Relationship Id="rId5" Type="http://schemas.openxmlformats.org/officeDocument/2006/relationships/oleObject" Target="../embeddings/oleObject85.bin"/><Relationship Id="rId4" Type="http://schemas.openxmlformats.org/officeDocument/2006/relationships/image" Target="../media/image95.emf"/></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www.city.shinagawa.tokyo.jp/ct/pdf/20230112204801_4.pdf" TargetMode="External"/><Relationship Id="rId2" Type="http://schemas.openxmlformats.org/officeDocument/2006/relationships/tags" Target="../tags/tag131.xml"/><Relationship Id="rId1" Type="http://schemas.openxmlformats.org/officeDocument/2006/relationships/vmlDrawing" Target="../drawings/vmlDrawing130.vml"/><Relationship Id="rId6" Type="http://schemas.openxmlformats.org/officeDocument/2006/relationships/image" Target="../media/image96.tmp"/><Relationship Id="rId5" Type="http://schemas.openxmlformats.org/officeDocument/2006/relationships/image" Target="../media/image1.emf"/><Relationship Id="rId4" Type="http://schemas.openxmlformats.org/officeDocument/2006/relationships/oleObject" Target="../embeddings/oleObject81.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21.bin"/></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7.tmp"/><Relationship Id="rId2" Type="http://schemas.openxmlformats.org/officeDocument/2006/relationships/tags" Target="../tags/tag132.xml"/><Relationship Id="rId1" Type="http://schemas.openxmlformats.org/officeDocument/2006/relationships/vmlDrawing" Target="../drawings/vmlDrawing131.vml"/><Relationship Id="rId6" Type="http://schemas.openxmlformats.org/officeDocument/2006/relationships/hyperlink" Target="https://www.city.shinagawa.tokyo.jp/ct/pdf/20230112204801_4.pdf" TargetMode="External"/><Relationship Id="rId5" Type="http://schemas.openxmlformats.org/officeDocument/2006/relationships/image" Target="../media/image1.emf"/><Relationship Id="rId4" Type="http://schemas.openxmlformats.org/officeDocument/2006/relationships/oleObject" Target="../embeddings/oleObject82.bin"/></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3.xml"/><Relationship Id="rId1" Type="http://schemas.openxmlformats.org/officeDocument/2006/relationships/vmlDrawing" Target="../drawings/vmlDrawing132.vml"/><Relationship Id="rId5" Type="http://schemas.openxmlformats.org/officeDocument/2006/relationships/image" Target="../media/image1.emf"/><Relationship Id="rId4" Type="http://schemas.openxmlformats.org/officeDocument/2006/relationships/oleObject" Target="../embeddings/oleObject83.bin"/></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www.city.shinagawa.tokyo.jp/ct/pdf/20230112204801_4.pdf" TargetMode="External"/><Relationship Id="rId2" Type="http://schemas.openxmlformats.org/officeDocument/2006/relationships/tags" Target="../tags/tag134.xml"/><Relationship Id="rId1" Type="http://schemas.openxmlformats.org/officeDocument/2006/relationships/vmlDrawing" Target="../drawings/vmlDrawing133.vml"/><Relationship Id="rId6" Type="http://schemas.openxmlformats.org/officeDocument/2006/relationships/image" Target="../media/image98.tmp"/><Relationship Id="rId5" Type="http://schemas.openxmlformats.org/officeDocument/2006/relationships/image" Target="../media/image1.emf"/><Relationship Id="rId4" Type="http://schemas.openxmlformats.org/officeDocument/2006/relationships/oleObject" Target="../embeddings/oleObject83.bin"/></Relationships>
</file>

<file path=ppt/slides/_rels/slide123.xml.rels><?xml version="1.0" encoding="UTF-8" standalone="yes"?>
<Relationships xmlns="http://schemas.openxmlformats.org/package/2006/relationships"><Relationship Id="rId8" Type="http://schemas.openxmlformats.org/officeDocument/2006/relationships/hyperlink" Target="https://www.city.arakawa.tokyo.jp/a053/gikaisenkyo/kugikai/050719_soumu2.html" TargetMode="External"/><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tags" Target="../tags/tag135.xml"/><Relationship Id="rId1" Type="http://schemas.openxmlformats.org/officeDocument/2006/relationships/vmlDrawing" Target="../drawings/vmlDrawing13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9.bin"/></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6.xml"/><Relationship Id="rId1" Type="http://schemas.openxmlformats.org/officeDocument/2006/relationships/vmlDrawing" Target="../drawings/vmlDrawing135.vml"/><Relationship Id="rId5" Type="http://schemas.openxmlformats.org/officeDocument/2006/relationships/image" Target="../media/image1.emf"/><Relationship Id="rId4" Type="http://schemas.openxmlformats.org/officeDocument/2006/relationships/oleObject" Target="../embeddings/oleObject86.bin"/></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7.xml"/><Relationship Id="rId1" Type="http://schemas.openxmlformats.org/officeDocument/2006/relationships/vmlDrawing" Target="../drawings/vmlDrawing136.vml"/><Relationship Id="rId5" Type="http://schemas.openxmlformats.org/officeDocument/2006/relationships/image" Target="../media/image1.emf"/><Relationship Id="rId4" Type="http://schemas.openxmlformats.org/officeDocument/2006/relationships/oleObject" Target="../embeddings/oleObject82.bin"/></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tags" Target="../tags/tag138.xml"/><Relationship Id="rId1" Type="http://schemas.openxmlformats.org/officeDocument/2006/relationships/vmlDrawing" Target="../drawings/vmlDrawing13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9.bin"/></Relationships>
</file>

<file path=ppt/slides/_rels/slide127.xml.rels><?xml version="1.0" encoding="UTF-8" standalone="yes"?>
<Relationships xmlns="http://schemas.openxmlformats.org/package/2006/relationships"><Relationship Id="rId8" Type="http://schemas.openxmlformats.org/officeDocument/2006/relationships/hyperlink" Target="https://www.city.edogawa.tokyo.jp/documents/13924/koujihisukejuru.pdf" TargetMode="External"/><Relationship Id="rId3" Type="http://schemas.openxmlformats.org/officeDocument/2006/relationships/slideLayout" Target="../slideLayouts/slideLayout7.xml"/><Relationship Id="rId7" Type="http://schemas.openxmlformats.org/officeDocument/2006/relationships/hyperlink" Target="https://www.city.edogawa.tokyo.jp/documents/45184/honpen.pdf" TargetMode="External"/><Relationship Id="rId2" Type="http://schemas.openxmlformats.org/officeDocument/2006/relationships/tags" Target="../tags/tag139.xml"/><Relationship Id="rId1" Type="http://schemas.openxmlformats.org/officeDocument/2006/relationships/vmlDrawing" Target="../drawings/vmlDrawing138.vml"/><Relationship Id="rId6" Type="http://schemas.openxmlformats.org/officeDocument/2006/relationships/image" Target="../media/image1.emf"/><Relationship Id="rId5" Type="http://schemas.openxmlformats.org/officeDocument/2006/relationships/oleObject" Target="../embeddings/oleObject87.bin"/><Relationship Id="rId4" Type="http://schemas.openxmlformats.org/officeDocument/2006/relationships/image" Target="../media/image99.emf"/></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0.xml"/><Relationship Id="rId1" Type="http://schemas.openxmlformats.org/officeDocument/2006/relationships/vmlDrawing" Target="../drawings/vmlDrawing139.vml"/><Relationship Id="rId5" Type="http://schemas.openxmlformats.org/officeDocument/2006/relationships/image" Target="../media/image1.emf"/><Relationship Id="rId4" Type="http://schemas.openxmlformats.org/officeDocument/2006/relationships/oleObject" Target="../embeddings/oleObject88.bin"/></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1.xml"/><Relationship Id="rId1" Type="http://schemas.openxmlformats.org/officeDocument/2006/relationships/vmlDrawing" Target="../drawings/vmlDrawing140.vml"/><Relationship Id="rId5" Type="http://schemas.openxmlformats.org/officeDocument/2006/relationships/image" Target="../media/image1.emf"/><Relationship Id="rId4" Type="http://schemas.openxmlformats.org/officeDocument/2006/relationships/oleObject" Target="../embeddings/oleObject81.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notesSlide" Target="../notesSlides/notesSlide2.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2.xml"/><Relationship Id="rId1" Type="http://schemas.openxmlformats.org/officeDocument/2006/relationships/vmlDrawing" Target="../drawings/vmlDrawing141.vml"/><Relationship Id="rId5" Type="http://schemas.openxmlformats.org/officeDocument/2006/relationships/image" Target="../media/image1.emf"/><Relationship Id="rId4" Type="http://schemas.openxmlformats.org/officeDocument/2006/relationships/oleObject" Target="../embeddings/oleObject83.bin"/></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tags" Target="../tags/tag143.xml"/><Relationship Id="rId1" Type="http://schemas.openxmlformats.org/officeDocument/2006/relationships/vmlDrawing" Target="../drawings/vmlDrawing14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9.bin"/></Relationships>
</file>

<file path=ppt/slides/_rels/slide132.xml.rels><?xml version="1.0" encoding="UTF-8" standalone="yes"?>
<Relationships xmlns="http://schemas.openxmlformats.org/package/2006/relationships"><Relationship Id="rId8" Type="http://schemas.openxmlformats.org/officeDocument/2006/relationships/hyperlink" Target="https://www.city.tama.lg.jp/_res/projects/default_project/_page_/001/010/218/kososiryo.pdf" TargetMode="External"/><Relationship Id="rId3" Type="http://schemas.openxmlformats.org/officeDocument/2006/relationships/slideLayout" Target="../slideLayouts/slideLayout7.xml"/><Relationship Id="rId7" Type="http://schemas.openxmlformats.org/officeDocument/2006/relationships/hyperlink" Target="https://www.city.tama.lg.jp/_res/projects/default_project/_page_/001/010/218/6sho_10sho.pdf" TargetMode="External"/><Relationship Id="rId2" Type="http://schemas.openxmlformats.org/officeDocument/2006/relationships/tags" Target="../tags/tag144.xml"/><Relationship Id="rId1" Type="http://schemas.openxmlformats.org/officeDocument/2006/relationships/vmlDrawing" Target="../drawings/vmlDrawing143.vml"/><Relationship Id="rId6" Type="http://schemas.openxmlformats.org/officeDocument/2006/relationships/image" Target="../media/image1.emf"/><Relationship Id="rId5" Type="http://schemas.openxmlformats.org/officeDocument/2006/relationships/oleObject" Target="../embeddings/oleObject89.bin"/><Relationship Id="rId4" Type="http://schemas.openxmlformats.org/officeDocument/2006/relationships/image" Target="../media/image100.emf"/></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5.xml"/><Relationship Id="rId1" Type="http://schemas.openxmlformats.org/officeDocument/2006/relationships/vmlDrawing" Target="../drawings/vmlDrawing144.vml"/><Relationship Id="rId5" Type="http://schemas.openxmlformats.org/officeDocument/2006/relationships/image" Target="../media/image1.emf"/><Relationship Id="rId4" Type="http://schemas.openxmlformats.org/officeDocument/2006/relationships/oleObject" Target="../embeddings/oleObject81.bin"/></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www.city.tama.lg.jp/_res/projects/default_project/_page_/001/010/218/6sho_10sho.pdf" TargetMode="External"/><Relationship Id="rId2" Type="http://schemas.openxmlformats.org/officeDocument/2006/relationships/tags" Target="../tags/tag146.xml"/><Relationship Id="rId1" Type="http://schemas.openxmlformats.org/officeDocument/2006/relationships/vmlDrawing" Target="../drawings/vmlDrawing145.vml"/><Relationship Id="rId6" Type="http://schemas.openxmlformats.org/officeDocument/2006/relationships/image" Target="../media/image101.tmp"/><Relationship Id="rId5" Type="http://schemas.openxmlformats.org/officeDocument/2006/relationships/image" Target="../media/image1.emf"/><Relationship Id="rId4" Type="http://schemas.openxmlformats.org/officeDocument/2006/relationships/oleObject" Target="../embeddings/oleObject83.bin"/></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tags" Target="../tags/tag147.xml"/><Relationship Id="rId1" Type="http://schemas.openxmlformats.org/officeDocument/2006/relationships/vmlDrawing" Target="../drawings/vmlDrawing14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9.bin"/></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8.xml"/><Relationship Id="rId1" Type="http://schemas.openxmlformats.org/officeDocument/2006/relationships/vmlDrawing" Target="../drawings/vmlDrawing147.vml"/><Relationship Id="rId6" Type="http://schemas.openxmlformats.org/officeDocument/2006/relationships/image" Target="../media/image1.emf"/><Relationship Id="rId5" Type="http://schemas.openxmlformats.org/officeDocument/2006/relationships/oleObject" Target="../embeddings/oleObject90.bin"/><Relationship Id="rId4" Type="http://schemas.openxmlformats.org/officeDocument/2006/relationships/image" Target="../media/image102.emf"/></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9.xml"/><Relationship Id="rId1" Type="http://schemas.openxmlformats.org/officeDocument/2006/relationships/vmlDrawing" Target="../drawings/vmlDrawing148.vml"/><Relationship Id="rId5" Type="http://schemas.openxmlformats.org/officeDocument/2006/relationships/image" Target="../media/image1.emf"/><Relationship Id="rId4" Type="http://schemas.openxmlformats.org/officeDocument/2006/relationships/oleObject" Target="../embeddings/oleObject83.bin"/></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0.xml"/><Relationship Id="rId1" Type="http://schemas.openxmlformats.org/officeDocument/2006/relationships/vmlDrawing" Target="../drawings/vmlDrawing149.vml"/><Relationship Id="rId5" Type="http://schemas.openxmlformats.org/officeDocument/2006/relationships/image" Target="../media/image1.emf"/><Relationship Id="rId4" Type="http://schemas.openxmlformats.org/officeDocument/2006/relationships/oleObject" Target="../embeddings/oleObject83.bin"/></Relationships>
</file>

<file path=ppt/slides/_rels/slide139.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slideLayout" Target="../slideLayouts/slideLayout8.xml"/><Relationship Id="rId7" Type="http://schemas.openxmlformats.org/officeDocument/2006/relationships/image" Target="../media/image104.jpeg"/><Relationship Id="rId2" Type="http://schemas.openxmlformats.org/officeDocument/2006/relationships/tags" Target="../tags/tag151.xml"/><Relationship Id="rId1" Type="http://schemas.openxmlformats.org/officeDocument/2006/relationships/vmlDrawing" Target="../drawings/vmlDrawing150.vml"/><Relationship Id="rId6" Type="http://schemas.openxmlformats.org/officeDocument/2006/relationships/image" Target="../media/image103.jpeg"/><Relationship Id="rId5" Type="http://schemas.openxmlformats.org/officeDocument/2006/relationships/image" Target="../media/image1.emf"/><Relationship Id="rId10" Type="http://schemas.openxmlformats.org/officeDocument/2006/relationships/hyperlink" Target="https://the-campus.net/" TargetMode="External"/><Relationship Id="rId4" Type="http://schemas.openxmlformats.org/officeDocument/2006/relationships/oleObject" Target="../embeddings/oleObject91.bin"/><Relationship Id="rId9" Type="http://schemas.openxmlformats.org/officeDocument/2006/relationships/image" Target="../media/image10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city.kitami.lg.jp/administration/town/detail.php?content=10752" TargetMode="External"/><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image" Target="../media/image4.jpe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08.png"/><Relationship Id="rId2" Type="http://schemas.openxmlformats.org/officeDocument/2006/relationships/tags" Target="../tags/tag152.xml"/><Relationship Id="rId1" Type="http://schemas.openxmlformats.org/officeDocument/2006/relationships/vmlDrawing" Target="../drawings/vmlDrawing151.vml"/><Relationship Id="rId6" Type="http://schemas.openxmlformats.org/officeDocument/2006/relationships/image" Target="../media/image107.png"/><Relationship Id="rId5" Type="http://schemas.openxmlformats.org/officeDocument/2006/relationships/image" Target="../media/image1.emf"/><Relationship Id="rId4" Type="http://schemas.openxmlformats.org/officeDocument/2006/relationships/oleObject" Target="../embeddings/oleObject92.bin"/></Relationships>
</file>

<file path=ppt/slides/_rels/slide14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8.xml"/><Relationship Id="rId7" Type="http://schemas.openxmlformats.org/officeDocument/2006/relationships/hyperlink" Target="https://www.kokuyo-marketing.co.jp/blog/officeunyou/dx/" TargetMode="External"/><Relationship Id="rId2" Type="http://schemas.openxmlformats.org/officeDocument/2006/relationships/tags" Target="../tags/tag153.xml"/><Relationship Id="rId1" Type="http://schemas.openxmlformats.org/officeDocument/2006/relationships/vmlDrawing" Target="../drawings/vmlDrawing152.vml"/><Relationship Id="rId6" Type="http://schemas.openxmlformats.org/officeDocument/2006/relationships/image" Target="../media/image109.png"/><Relationship Id="rId5" Type="http://schemas.openxmlformats.org/officeDocument/2006/relationships/image" Target="../media/image1.emf"/><Relationship Id="rId4" Type="http://schemas.openxmlformats.org/officeDocument/2006/relationships/oleObject" Target="../embeddings/oleObject92.bin"/><Relationship Id="rId9" Type="http://schemas.openxmlformats.org/officeDocument/2006/relationships/image" Target="../media/image111.png"/></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hyperlink" Target="https://www.okamura.co.jp/corporate/news/other/2021/headquarters_office.html" TargetMode="External"/><Relationship Id="rId2" Type="http://schemas.openxmlformats.org/officeDocument/2006/relationships/tags" Target="../tags/tag154.xml"/><Relationship Id="rId1" Type="http://schemas.openxmlformats.org/officeDocument/2006/relationships/vmlDrawing" Target="../drawings/vmlDrawing153.vml"/><Relationship Id="rId6" Type="http://schemas.openxmlformats.org/officeDocument/2006/relationships/image" Target="../media/image112.tmp"/><Relationship Id="rId5" Type="http://schemas.openxmlformats.org/officeDocument/2006/relationships/image" Target="../media/image1.emf"/><Relationship Id="rId4" Type="http://schemas.openxmlformats.org/officeDocument/2006/relationships/oleObject" Target="../embeddings/oleObject93.bin"/></Relationships>
</file>

<file path=ppt/slides/_rels/slide143.xml.rels><?xml version="1.0" encoding="UTF-8" standalone="yes"?>
<Relationships xmlns="http://schemas.openxmlformats.org/package/2006/relationships"><Relationship Id="rId8" Type="http://schemas.openxmlformats.org/officeDocument/2006/relationships/hyperlink" Target="https://www.okamura.co.jp/catalog/sougou2023/" TargetMode="External"/><Relationship Id="rId3" Type="http://schemas.openxmlformats.org/officeDocument/2006/relationships/slideLayout" Target="../slideLayouts/slideLayout8.xml"/><Relationship Id="rId7" Type="http://schemas.openxmlformats.org/officeDocument/2006/relationships/hyperlink" Target="https://www.okamura.co.jp/office/special_site/product/maxhub/" TargetMode="External"/><Relationship Id="rId2" Type="http://schemas.openxmlformats.org/officeDocument/2006/relationships/tags" Target="../tags/tag155.xml"/><Relationship Id="rId1" Type="http://schemas.openxmlformats.org/officeDocument/2006/relationships/vmlDrawing" Target="../drawings/vmlDrawing154.vml"/><Relationship Id="rId6" Type="http://schemas.openxmlformats.org/officeDocument/2006/relationships/image" Target="../media/image113.tmp"/><Relationship Id="rId5" Type="http://schemas.openxmlformats.org/officeDocument/2006/relationships/image" Target="../media/image1.emf"/><Relationship Id="rId4" Type="http://schemas.openxmlformats.org/officeDocument/2006/relationships/oleObject" Target="../embeddings/oleObject94.bin"/><Relationship Id="rId9" Type="http://schemas.openxmlformats.org/officeDocument/2006/relationships/image" Target="../media/image114.png"/></Relationships>
</file>

<file path=ppt/slides/_rels/slide144.xml.rels><?xml version="1.0" encoding="UTF-8" standalone="yes"?>
<Relationships xmlns="http://schemas.openxmlformats.org/package/2006/relationships"><Relationship Id="rId8" Type="http://schemas.openxmlformats.org/officeDocument/2006/relationships/image" Target="../media/image117.tmp"/><Relationship Id="rId3" Type="http://schemas.openxmlformats.org/officeDocument/2006/relationships/slideLayout" Target="../slideLayouts/slideLayout8.xml"/><Relationship Id="rId7" Type="http://schemas.openxmlformats.org/officeDocument/2006/relationships/image" Target="../media/image116.tmp"/><Relationship Id="rId2" Type="http://schemas.openxmlformats.org/officeDocument/2006/relationships/tags" Target="../tags/tag156.xml"/><Relationship Id="rId1" Type="http://schemas.openxmlformats.org/officeDocument/2006/relationships/vmlDrawing" Target="../drawings/vmlDrawing155.vml"/><Relationship Id="rId6" Type="http://schemas.openxmlformats.org/officeDocument/2006/relationships/image" Target="../media/image115.tmp"/><Relationship Id="rId5" Type="http://schemas.openxmlformats.org/officeDocument/2006/relationships/image" Target="../media/image1.emf"/><Relationship Id="rId4" Type="http://schemas.openxmlformats.org/officeDocument/2006/relationships/oleObject" Target="../embeddings/oleObject92.bin"/></Relationships>
</file>

<file path=ppt/slides/_rels/slide145.xml.rels><?xml version="1.0" encoding="UTF-8" standalone="yes"?>
<Relationships xmlns="http://schemas.openxmlformats.org/package/2006/relationships"><Relationship Id="rId8" Type="http://schemas.openxmlformats.org/officeDocument/2006/relationships/image" Target="../media/image119.tmp"/><Relationship Id="rId3" Type="http://schemas.openxmlformats.org/officeDocument/2006/relationships/slideLayout" Target="../slideLayouts/slideLayout8.xml"/><Relationship Id="rId7" Type="http://schemas.openxmlformats.org/officeDocument/2006/relationships/image" Target="../media/image118.tmp"/><Relationship Id="rId2" Type="http://schemas.openxmlformats.org/officeDocument/2006/relationships/tags" Target="../tags/tag157.xml"/><Relationship Id="rId1" Type="http://schemas.openxmlformats.org/officeDocument/2006/relationships/vmlDrawing" Target="../drawings/vmlDrawing156.vml"/><Relationship Id="rId6" Type="http://schemas.openxmlformats.org/officeDocument/2006/relationships/hyperlink" Target="https://www.okamura.co.jp/solutions/office/workxd/" TargetMode="External"/><Relationship Id="rId5" Type="http://schemas.openxmlformats.org/officeDocument/2006/relationships/image" Target="../media/image1.emf"/><Relationship Id="rId4" Type="http://schemas.openxmlformats.org/officeDocument/2006/relationships/oleObject" Target="../embeddings/oleObject95.bin"/><Relationship Id="rId9" Type="http://schemas.openxmlformats.org/officeDocument/2006/relationships/image" Target="../media/image120.tmp"/></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58.xml"/><Relationship Id="rId1" Type="http://schemas.openxmlformats.org/officeDocument/2006/relationships/vmlDrawing" Target="../drawings/vmlDrawing157.vml"/><Relationship Id="rId5" Type="http://schemas.openxmlformats.org/officeDocument/2006/relationships/image" Target="../media/image1.emf"/><Relationship Id="rId4" Type="http://schemas.openxmlformats.org/officeDocument/2006/relationships/oleObject" Target="../embeddings/oleObject96.bin"/></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59.xml"/><Relationship Id="rId1" Type="http://schemas.openxmlformats.org/officeDocument/2006/relationships/vmlDrawing" Target="../drawings/vmlDrawing158.vml"/><Relationship Id="rId5" Type="http://schemas.openxmlformats.org/officeDocument/2006/relationships/image" Target="../media/image1.emf"/><Relationship Id="rId4" Type="http://schemas.openxmlformats.org/officeDocument/2006/relationships/oleObject" Target="../embeddings/oleObject97.bin"/></Relationships>
</file>

<file path=ppt/slides/_rels/slide148.xml.rels><?xml version="1.0" encoding="UTF-8" standalone="yes"?>
<Relationships xmlns="http://schemas.openxmlformats.org/package/2006/relationships"><Relationship Id="rId8" Type="http://schemas.openxmlformats.org/officeDocument/2006/relationships/hyperlink" Target="https://www.soumu.go.jp/main_content/000870997.pdf" TargetMode="External"/><Relationship Id="rId3" Type="http://schemas.openxmlformats.org/officeDocument/2006/relationships/slideLayout" Target="../slideLayouts/slideLayout9.xml"/><Relationship Id="rId7" Type="http://schemas.openxmlformats.org/officeDocument/2006/relationships/hyperlink" Target="https://www.soumu.go.jp/soutsu/tokai/tool/yougo/yougo.html" TargetMode="External"/><Relationship Id="rId2" Type="http://schemas.openxmlformats.org/officeDocument/2006/relationships/tags" Target="../tags/tag160.xml"/><Relationship Id="rId1" Type="http://schemas.openxmlformats.org/officeDocument/2006/relationships/vmlDrawing" Target="../drawings/vmlDrawing159.vml"/><Relationship Id="rId6" Type="http://schemas.openxmlformats.org/officeDocument/2006/relationships/hyperlink" Target="https://www.digital.go.jp/assets/contents/node/basic_page/field_ref_resources/e2a06143-ed29-4f1d-9c31-0f06fca67afc/83a1ac09/20230331_resources_standard_guidelines_glossary_03.pdf" TargetMode="External"/><Relationship Id="rId5" Type="http://schemas.openxmlformats.org/officeDocument/2006/relationships/image" Target="../media/image1.emf"/><Relationship Id="rId4" Type="http://schemas.openxmlformats.org/officeDocument/2006/relationships/oleObject" Target="../embeddings/oleObject98.bin"/></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1.png"/><Relationship Id="rId2" Type="http://schemas.openxmlformats.org/officeDocument/2006/relationships/tags" Target="../tags/tag161.xml"/><Relationship Id="rId1" Type="http://schemas.openxmlformats.org/officeDocument/2006/relationships/vmlDrawing" Target="../drawings/vmlDrawing160.vml"/><Relationship Id="rId6" Type="http://schemas.openxmlformats.org/officeDocument/2006/relationships/hyperlink" Target="https://www.digitalservice.metro.tokyo.lg.jp/business/kushichoson-dx/building-dx" TargetMode="External"/><Relationship Id="rId5" Type="http://schemas.openxmlformats.org/officeDocument/2006/relationships/image" Target="../media/image1.emf"/><Relationship Id="rId4" Type="http://schemas.openxmlformats.org/officeDocument/2006/relationships/oleObject" Target="../embeddings/oleObject99.bin"/></Relationships>
</file>

<file path=ppt/slides/_rels/slide15.xml.rels><?xml version="1.0" encoding="UTF-8" standalone="yes"?>
<Relationships xmlns="http://schemas.openxmlformats.org/package/2006/relationships"><Relationship Id="rId8" Type="http://schemas.openxmlformats.org/officeDocument/2006/relationships/hyperlink" Target="https://www.city.kitami.lg.jp/common/img/content/content_20210524_111646.pdf" TargetMode="External"/><Relationship Id="rId3" Type="http://schemas.openxmlformats.org/officeDocument/2006/relationships/slideLayout" Target="../slideLayouts/slideLayout5.xml"/><Relationship Id="rId7" Type="http://schemas.openxmlformats.org/officeDocument/2006/relationships/hyperlink" Target="https://www.city.kitami.lg.jp/common/img/content/content_20210524_114733.pdf" TargetMode="External"/><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image" Target="../media/image5.emf"/><Relationship Id="rId9" Type="http://schemas.openxmlformats.org/officeDocument/2006/relationships/hyperlink" Target="https://www.city.kitami.lg.jp/common/img/content/content_20210524_103331.pdf"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24.bin"/></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25.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6.bin"/></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hyperlink" Target="https://www.city.fukaya.saitama.jp/material/files/group/8/28836504.pdf" TargetMode="External"/><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hyperlink" Target="https://www.city.fukaya.saitama.jp/material/files/group/8/jissigaiyouban.pdf" TargetMode="External"/><Relationship Id="rId5" Type="http://schemas.openxmlformats.org/officeDocument/2006/relationships/image" Target="../media/image1.emf"/><Relationship Id="rId4" Type="http://schemas.openxmlformats.org/officeDocument/2006/relationships/oleObject" Target="../embeddings/oleObject27.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2.bin"/></Relationships>
</file>

<file path=ppt/slides/_rels/slide20.xml.rels><?xml version="1.0" encoding="UTF-8" standalone="yes"?>
<Relationships xmlns="http://schemas.openxmlformats.org/package/2006/relationships"><Relationship Id="rId8" Type="http://schemas.openxmlformats.org/officeDocument/2006/relationships/hyperlink" Target="https://www.city.fukaya.saitama.jp/material/files/group/8/kihonsekkeisetumeisyogaiyou.pdf" TargetMode="External"/><Relationship Id="rId3" Type="http://schemas.openxmlformats.org/officeDocument/2006/relationships/slideLayout" Target="../slideLayouts/slideLayout5.xml"/><Relationship Id="rId7" Type="http://schemas.openxmlformats.org/officeDocument/2006/relationships/hyperlink" Target="https://www.city.fukaya.saitama.jp/material/files/group/8/kihonkeikakugaiyou.pdf" TargetMode="External"/><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image" Target="../media/image7.emf"/><Relationship Id="rId9" Type="http://schemas.openxmlformats.org/officeDocument/2006/relationships/hyperlink" Target="https://www.city.fukaya.saitama.jp/material/files/group/8/jissigaiyouban.pdf"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kokuyo-furniture.co.jp/madoguchi/list/043_fukaya.html" TargetMode="External"/><Relationship Id="rId2" Type="http://schemas.openxmlformats.org/officeDocument/2006/relationships/tags" Target="../tags/tag33.xml"/><Relationship Id="rId1" Type="http://schemas.openxmlformats.org/officeDocument/2006/relationships/vmlDrawing" Target="../drawings/vmlDrawing32.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25.bin"/></Relationships>
</file>

<file path=ppt/slides/_rels/slide23.xml.rels><?xml version="1.0" encoding="UTF-8" standalone="yes"?>
<Relationships xmlns="http://schemas.openxmlformats.org/package/2006/relationships"><Relationship Id="rId8" Type="http://schemas.openxmlformats.org/officeDocument/2006/relationships/hyperlink" Target="https://www.kokuyo-furniture.co.jp/madoguchi/list/043_fukaya.html" TargetMode="External"/><Relationship Id="rId3" Type="http://schemas.openxmlformats.org/officeDocument/2006/relationships/slideLayout" Target="../slideLayouts/slideLayout5.xml"/><Relationship Id="rId7" Type="http://schemas.openxmlformats.org/officeDocument/2006/relationships/image" Target="../media/image1.emf"/><Relationship Id="rId2" Type="http://schemas.openxmlformats.org/officeDocument/2006/relationships/tags" Target="../tags/tag35.xml"/><Relationship Id="rId1" Type="http://schemas.openxmlformats.org/officeDocument/2006/relationships/vmlDrawing" Target="../drawings/vmlDrawing34.vml"/><Relationship Id="rId6" Type="http://schemas.openxmlformats.org/officeDocument/2006/relationships/oleObject" Target="../embeddings/oleObject25.bin"/><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city.fukaya.saitama.jp/material/files/group/8/jissigaiyouban.pdf" TargetMode="External"/><Relationship Id="rId2" Type="http://schemas.openxmlformats.org/officeDocument/2006/relationships/tags" Target="../tags/tag36.xml"/><Relationship Id="rId1" Type="http://schemas.openxmlformats.org/officeDocument/2006/relationships/vmlDrawing" Target="../drawings/vmlDrawing35.vml"/><Relationship Id="rId6" Type="http://schemas.openxmlformats.org/officeDocument/2006/relationships/image" Target="../media/image11.tmp"/><Relationship Id="rId5" Type="http://schemas.openxmlformats.org/officeDocument/2006/relationships/image" Target="../media/image1.emf"/><Relationship Id="rId4" Type="http://schemas.openxmlformats.org/officeDocument/2006/relationships/oleObject" Target="../embeddings/oleObject26.bin"/></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0.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tmp"/><Relationship Id="rId2" Type="http://schemas.openxmlformats.org/officeDocument/2006/relationships/tags" Target="../tags/tag38.xml"/><Relationship Id="rId1" Type="http://schemas.openxmlformats.org/officeDocument/2006/relationships/vmlDrawing" Target="../drawings/vmlDrawing37.vml"/><Relationship Id="rId6" Type="http://schemas.openxmlformats.org/officeDocument/2006/relationships/hyperlink" Target="https://www.city.chiba.jp/zaiseikyoku/shisan/shinchosha/documents/pannhuretto.pdf" TargetMode="External"/><Relationship Id="rId5" Type="http://schemas.openxmlformats.org/officeDocument/2006/relationships/image" Target="../media/image1.emf"/><Relationship Id="rId4" Type="http://schemas.openxmlformats.org/officeDocument/2006/relationships/oleObject" Target="../embeddings/oleObject31.bin"/></Relationships>
</file>

<file path=ppt/slides/_rels/slide27.xml.rels><?xml version="1.0" encoding="UTF-8" standalone="yes"?>
<Relationships xmlns="http://schemas.openxmlformats.org/package/2006/relationships"><Relationship Id="rId8" Type="http://schemas.openxmlformats.org/officeDocument/2006/relationships/hyperlink" Target="https://www.city.chiba.jp/zaiseikyoku/shisan/shinchosha/h30seibijoukyou.html" TargetMode="External"/><Relationship Id="rId3" Type="http://schemas.openxmlformats.org/officeDocument/2006/relationships/slideLayout" Target="../slideLayouts/slideLayout5.xml"/><Relationship Id="rId7" Type="http://schemas.openxmlformats.org/officeDocument/2006/relationships/hyperlink" Target="https://www.city.chiba.jp/zaiseikyoku/shisan/shinchosha/kentoujoukyou.html" TargetMode="External"/><Relationship Id="rId2" Type="http://schemas.openxmlformats.org/officeDocument/2006/relationships/tags" Target="../tags/tag39.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32.bin"/><Relationship Id="rId10" Type="http://schemas.openxmlformats.org/officeDocument/2006/relationships/hyperlink" Target="https://chibashi-shintyousya.jp/schedule/" TargetMode="External"/><Relationship Id="rId4" Type="http://schemas.openxmlformats.org/officeDocument/2006/relationships/image" Target="../media/image13.emf"/><Relationship Id="rId9" Type="http://schemas.openxmlformats.org/officeDocument/2006/relationships/hyperlink" Target="https://www.city.chiba.jp/zaiseikyoku/shisan/shinchosha/r2_shinchoushaseibikouji_jyouhou.html"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5.tmp"/><Relationship Id="rId3" Type="http://schemas.openxmlformats.org/officeDocument/2006/relationships/slideLayout" Target="../slideLayouts/slideLayout5.xml"/><Relationship Id="rId7" Type="http://schemas.openxmlformats.org/officeDocument/2006/relationships/image" Target="../media/image14.tmp"/><Relationship Id="rId2" Type="http://schemas.openxmlformats.org/officeDocument/2006/relationships/tags" Target="../tags/tag40.xml"/><Relationship Id="rId1" Type="http://schemas.openxmlformats.org/officeDocument/2006/relationships/vmlDrawing" Target="../drawings/vmlDrawing39.vml"/><Relationship Id="rId6" Type="http://schemas.openxmlformats.org/officeDocument/2006/relationships/hyperlink" Target="https://www.city.chiba.jp/zaiseikyoku/shisan/shinchosha/documents/basic_design_summary.pdf" TargetMode="External"/><Relationship Id="rId5" Type="http://schemas.openxmlformats.org/officeDocument/2006/relationships/image" Target="../media/image1.emf"/><Relationship Id="rId4" Type="http://schemas.openxmlformats.org/officeDocument/2006/relationships/oleObject" Target="../embeddings/oleObject33.bin"/></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16.tmp"/><Relationship Id="rId5" Type="http://schemas.openxmlformats.org/officeDocument/2006/relationships/image" Target="../media/image1.emf"/><Relationship Id="rId4" Type="http://schemas.openxmlformats.org/officeDocument/2006/relationships/oleObject" Target="../embeddings/oleObject34.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3.bin"/></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17.tmp"/><Relationship Id="rId5" Type="http://schemas.openxmlformats.org/officeDocument/2006/relationships/image" Target="../media/image1.emf"/><Relationship Id="rId4" Type="http://schemas.openxmlformats.org/officeDocument/2006/relationships/oleObject" Target="../embeddings/oleObject35.bin"/></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tmp"/><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hyperlink" Target="https://www.city.chiba.jp/zaiseikyoku/shisan/shinchosha/documents/pannhuretto.pdf" TargetMode="External"/><Relationship Id="rId5" Type="http://schemas.openxmlformats.org/officeDocument/2006/relationships/image" Target="../media/image1.emf"/><Relationship Id="rId4" Type="http://schemas.openxmlformats.org/officeDocument/2006/relationships/oleObject" Target="../embeddings/oleObject35.bin"/></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4.xml"/><Relationship Id="rId1" Type="http://schemas.openxmlformats.org/officeDocument/2006/relationships/vmlDrawing" Target="../drawings/vmlDrawing43.vml"/><Relationship Id="rId5" Type="http://schemas.openxmlformats.org/officeDocument/2006/relationships/image" Target="../media/image1.emf"/><Relationship Id="rId4" Type="http://schemas.openxmlformats.org/officeDocument/2006/relationships/oleObject" Target="../embeddings/oleObject36.bin"/></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9.tmp"/><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hyperlink" Target="https://www.city.ichikawa.lg.jp/common/000208083.pdf" TargetMode="External"/><Relationship Id="rId5" Type="http://schemas.openxmlformats.org/officeDocument/2006/relationships/image" Target="../media/image1.emf"/><Relationship Id="rId4" Type="http://schemas.openxmlformats.org/officeDocument/2006/relationships/oleObject" Target="../embeddings/oleObject31.bin"/></Relationships>
</file>

<file path=ppt/slides/_rels/slide34.xml.rels><?xml version="1.0" encoding="UTF-8" standalone="yes"?>
<Relationships xmlns="http://schemas.openxmlformats.org/package/2006/relationships"><Relationship Id="rId8" Type="http://schemas.openxmlformats.org/officeDocument/2006/relationships/hyperlink" Target="https://www.city.ichikawa.lg.jp/common/000167374.pdf" TargetMode="External"/><Relationship Id="rId3" Type="http://schemas.openxmlformats.org/officeDocument/2006/relationships/slideLayout" Target="../slideLayouts/slideLayout5.xml"/><Relationship Id="rId7" Type="http://schemas.openxmlformats.org/officeDocument/2006/relationships/hyperlink" Target="https://www.city.ichikawa.lg.jp/pla01/1111000074.html" TargetMode="Externa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image" Target="../media/image20.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okamura.co.jp/solutions/municipality/main/case/210412/" TargetMode="Externa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8.xml"/><Relationship Id="rId1" Type="http://schemas.openxmlformats.org/officeDocument/2006/relationships/vmlDrawing" Target="../drawings/vmlDrawing47.vml"/><Relationship Id="rId5" Type="http://schemas.openxmlformats.org/officeDocument/2006/relationships/image" Target="../media/image1.emf"/><Relationship Id="rId4" Type="http://schemas.openxmlformats.org/officeDocument/2006/relationships/oleObject" Target="../embeddings/oleObject33.bin"/></Relationships>
</file>

<file path=ppt/slides/_rels/slide3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xml"/><Relationship Id="rId7" Type="http://schemas.openxmlformats.org/officeDocument/2006/relationships/oleObject" Target="../embeddings/oleObject34.bin"/><Relationship Id="rId2" Type="http://schemas.openxmlformats.org/officeDocument/2006/relationships/tags" Target="../tags/tag49.xml"/><Relationship Id="rId1" Type="http://schemas.openxmlformats.org/officeDocument/2006/relationships/vmlDrawing" Target="../drawings/vmlDrawing48.v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okamura.co.jp/solutions/municipality/main/case/210412/"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city.ichikawa.lg.jp/common/env01/file/0000410540.pdf" TargetMode="External"/><Relationship Id="rId2" Type="http://schemas.openxmlformats.org/officeDocument/2006/relationships/tags" Target="../tags/tag50.xml"/><Relationship Id="rId1" Type="http://schemas.openxmlformats.org/officeDocument/2006/relationships/vmlDrawing" Target="../drawings/vmlDrawing49.vml"/><Relationship Id="rId6" Type="http://schemas.openxmlformats.org/officeDocument/2006/relationships/hyperlink" Target="https://www.city.ichikawa.lg.jp/common/000332983.pdf" TargetMode="External"/><Relationship Id="rId5" Type="http://schemas.openxmlformats.org/officeDocument/2006/relationships/image" Target="../media/image1.emf"/><Relationship Id="rId4" Type="http://schemas.openxmlformats.org/officeDocument/2006/relationships/oleObject" Target="../embeddings/oleObject35.bin"/></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5.tmp"/><Relationship Id="rId2" Type="http://schemas.openxmlformats.org/officeDocument/2006/relationships/tags" Target="../tags/tag51.xml"/><Relationship Id="rId1" Type="http://schemas.openxmlformats.org/officeDocument/2006/relationships/vmlDrawing" Target="../drawings/vmlDrawing50.vml"/><Relationship Id="rId6" Type="http://schemas.openxmlformats.org/officeDocument/2006/relationships/hyperlink" Target="https://www.city.ichikawa.lg.jp/common/000208083.pdf" TargetMode="External"/><Relationship Id="rId5" Type="http://schemas.openxmlformats.org/officeDocument/2006/relationships/image" Target="../media/image1.emf"/><Relationship Id="rId4" Type="http://schemas.openxmlformats.org/officeDocument/2006/relationships/oleObject" Target="../embeddings/oleObject35.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oleObject" Target="../embeddings/oleObject36.bin"/></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files.microcms-assets.io/assets/12995aba8b194961be709ba879857f70/a25703fcdcd949c387dcfcb9acfda055/assets_com_000044740.pdf" TargetMode="External"/><Relationship Id="rId2" Type="http://schemas.openxmlformats.org/officeDocument/2006/relationships/tags" Target="../tags/tag53.xml"/><Relationship Id="rId1" Type="http://schemas.openxmlformats.org/officeDocument/2006/relationships/vmlDrawing" Target="../drawings/vmlDrawing52.v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files.microcms-assets.io/assets/12995aba8b194961be709ba879857f70/a25703fcdcd949c387dcfcb9acfda055/assets_com_000044740.pdf" TargetMode="External"/><Relationship Id="rId2" Type="http://schemas.openxmlformats.org/officeDocument/2006/relationships/tags" Target="../tags/tag54.xml"/><Relationship Id="rId1" Type="http://schemas.openxmlformats.org/officeDocument/2006/relationships/vmlDrawing" Target="../drawings/vmlDrawing53.v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image" Target="../media/image27.emf"/></Relationships>
</file>

<file path=ppt/slides/_rels/slide43.xml.rels><?xml version="1.0" encoding="UTF-8" standalone="yes"?>
<Relationships xmlns="http://schemas.openxmlformats.org/package/2006/relationships"><Relationship Id="rId8" Type="http://schemas.openxmlformats.org/officeDocument/2006/relationships/image" Target="../media/image29.tmp"/><Relationship Id="rId3" Type="http://schemas.openxmlformats.org/officeDocument/2006/relationships/slideLayout" Target="../slideLayouts/slideLayout5.xml"/><Relationship Id="rId7" Type="http://schemas.openxmlformats.org/officeDocument/2006/relationships/image" Target="../media/image28.tmp"/><Relationship Id="rId2" Type="http://schemas.openxmlformats.org/officeDocument/2006/relationships/tags" Target="../tags/tag55.xml"/><Relationship Id="rId1" Type="http://schemas.openxmlformats.org/officeDocument/2006/relationships/vmlDrawing" Target="../drawings/vmlDrawing54.vml"/><Relationship Id="rId6" Type="http://schemas.openxmlformats.org/officeDocument/2006/relationships/hyperlink" Target="https://files.microcms-assets.io/assets/12995aba8b194961be709ba879857f70/a25703fcdcd949c387dcfcb9acfda055/assets_com_000044740.pdf" TargetMode="External"/><Relationship Id="rId11" Type="http://schemas.openxmlformats.org/officeDocument/2006/relationships/image" Target="../media/image32.tmp"/><Relationship Id="rId5" Type="http://schemas.openxmlformats.org/officeDocument/2006/relationships/image" Target="../media/image1.emf"/><Relationship Id="rId10" Type="http://schemas.openxmlformats.org/officeDocument/2006/relationships/image" Target="../media/image31.tmp"/><Relationship Id="rId4" Type="http://schemas.openxmlformats.org/officeDocument/2006/relationships/oleObject" Target="../embeddings/oleObject33.bin"/><Relationship Id="rId9" Type="http://schemas.openxmlformats.org/officeDocument/2006/relationships/image" Target="../media/image30.tmp"/></Relationships>
</file>

<file path=ppt/slides/_rels/slide44.xml.rels><?xml version="1.0" encoding="UTF-8" standalone="yes"?>
<Relationships xmlns="http://schemas.openxmlformats.org/package/2006/relationships"><Relationship Id="rId8" Type="http://schemas.openxmlformats.org/officeDocument/2006/relationships/hyperlink" Target="https://files.microcms-assets.io/assets/12995aba8b194961be709ba879857f70/a25703fcdcd949c387dcfcb9acfda055/assets_com_000044740.pdf" TargetMode="External"/><Relationship Id="rId3" Type="http://schemas.openxmlformats.org/officeDocument/2006/relationships/slideLayout" Target="../slideLayouts/slideLayout5.xml"/><Relationship Id="rId7" Type="http://schemas.openxmlformats.org/officeDocument/2006/relationships/image" Target="../media/image34.tmp"/><Relationship Id="rId2" Type="http://schemas.openxmlformats.org/officeDocument/2006/relationships/tags" Target="../tags/tag56.xml"/><Relationship Id="rId1" Type="http://schemas.openxmlformats.org/officeDocument/2006/relationships/vmlDrawing" Target="../drawings/vmlDrawing55.vml"/><Relationship Id="rId6" Type="http://schemas.openxmlformats.org/officeDocument/2006/relationships/image" Target="../media/image33.tmp"/><Relationship Id="rId5" Type="http://schemas.openxmlformats.org/officeDocument/2006/relationships/image" Target="../media/image1.emf"/><Relationship Id="rId4" Type="http://schemas.openxmlformats.org/officeDocument/2006/relationships/oleObject" Target="../embeddings/oleObject33.bin"/><Relationship Id="rId9" Type="http://schemas.openxmlformats.org/officeDocument/2006/relationships/hyperlink" Target="https://files.city.shibuya.tokyo.jp/assets/12995aba8b194961be709ba879857f70/3bd4eeb0af0d4b10a8f9f69f5b8dec1e/230401_web_12.pdf"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5.xml"/><Relationship Id="rId7" Type="http://schemas.openxmlformats.org/officeDocument/2006/relationships/image" Target="../media/image35.png"/><Relationship Id="rId2" Type="http://schemas.openxmlformats.org/officeDocument/2006/relationships/tags" Target="../tags/tag57.xml"/><Relationship Id="rId1" Type="http://schemas.openxmlformats.org/officeDocument/2006/relationships/vmlDrawing" Target="../drawings/vmlDrawing56.vml"/><Relationship Id="rId6" Type="http://schemas.openxmlformats.org/officeDocument/2006/relationships/hyperlink" Target="https://files.microcms-assets.io/assets/12995aba8b194961be709ba879857f70/a25703fcdcd949c387dcfcb9acfda055/assets_com_000044740.pdf" TargetMode="External"/><Relationship Id="rId5" Type="http://schemas.openxmlformats.org/officeDocument/2006/relationships/image" Target="../media/image1.emf"/><Relationship Id="rId4" Type="http://schemas.openxmlformats.org/officeDocument/2006/relationships/oleObject" Target="../embeddings/oleObject40.bin"/><Relationship Id="rId9" Type="http://schemas.openxmlformats.org/officeDocument/2006/relationships/image" Target="../media/image37.tmp"/></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8.xml"/><Relationship Id="rId1" Type="http://schemas.openxmlformats.org/officeDocument/2006/relationships/vmlDrawing" Target="../drawings/vmlDrawing57.vml"/><Relationship Id="rId5" Type="http://schemas.openxmlformats.org/officeDocument/2006/relationships/image" Target="../media/image1.emf"/><Relationship Id="rId4" Type="http://schemas.openxmlformats.org/officeDocument/2006/relationships/oleObject" Target="../embeddings/oleObject34.bin"/></Relationships>
</file>

<file path=ppt/slides/_rels/slide47.xml.rels><?xml version="1.0" encoding="UTF-8" standalone="yes"?>
<Relationships xmlns="http://schemas.openxmlformats.org/package/2006/relationships"><Relationship Id="rId8" Type="http://schemas.openxmlformats.org/officeDocument/2006/relationships/image" Target="../media/image39.tmp"/><Relationship Id="rId3" Type="http://schemas.openxmlformats.org/officeDocument/2006/relationships/slideLayout" Target="../slideLayouts/slideLayout5.xml"/><Relationship Id="rId7" Type="http://schemas.openxmlformats.org/officeDocument/2006/relationships/image" Target="../media/image38.tmp"/><Relationship Id="rId2" Type="http://schemas.openxmlformats.org/officeDocument/2006/relationships/tags" Target="../tags/tag59.xml"/><Relationship Id="rId1" Type="http://schemas.openxmlformats.org/officeDocument/2006/relationships/vmlDrawing" Target="../drawings/vmlDrawing58.vml"/><Relationship Id="rId6" Type="http://schemas.openxmlformats.org/officeDocument/2006/relationships/hyperlink" Target="https://files.microcms-assets.io/assets/12995aba8b194961be709ba879857f70/a25703fcdcd949c387dcfcb9acfda055/assets_com_000044740.pdf" TargetMode="External"/><Relationship Id="rId5" Type="http://schemas.openxmlformats.org/officeDocument/2006/relationships/image" Target="../media/image1.emf"/><Relationship Id="rId4" Type="http://schemas.openxmlformats.org/officeDocument/2006/relationships/oleObject" Target="../embeddings/oleObject41.bin"/><Relationship Id="rId9" Type="http://schemas.openxmlformats.org/officeDocument/2006/relationships/image" Target="../media/image40.tmp"/></Relationships>
</file>

<file path=ppt/slides/_rels/slide48.xml.rels><?xml version="1.0" encoding="UTF-8" standalone="yes"?>
<Relationships xmlns="http://schemas.openxmlformats.org/package/2006/relationships"><Relationship Id="rId8" Type="http://schemas.openxmlformats.org/officeDocument/2006/relationships/image" Target="../media/image42.tmp"/><Relationship Id="rId3" Type="http://schemas.openxmlformats.org/officeDocument/2006/relationships/slideLayout" Target="../slideLayouts/slideLayout5.xml"/><Relationship Id="rId7" Type="http://schemas.openxmlformats.org/officeDocument/2006/relationships/image" Target="../media/image41.tmp"/><Relationship Id="rId2" Type="http://schemas.openxmlformats.org/officeDocument/2006/relationships/tags" Target="../tags/tag60.xml"/><Relationship Id="rId1" Type="http://schemas.openxmlformats.org/officeDocument/2006/relationships/vmlDrawing" Target="../drawings/vmlDrawing59.vml"/><Relationship Id="rId6" Type="http://schemas.openxmlformats.org/officeDocument/2006/relationships/hyperlink" Target="https://files.microcms-assets.io/assets/12995aba8b194961be709ba879857f70/a25703fcdcd949c387dcfcb9acfda055/assets_com_000044740.pdf" TargetMode="External"/><Relationship Id="rId5" Type="http://schemas.openxmlformats.org/officeDocument/2006/relationships/image" Target="../media/image1.emf"/><Relationship Id="rId4" Type="http://schemas.openxmlformats.org/officeDocument/2006/relationships/oleObject" Target="../embeddings/oleObject35.bin"/><Relationship Id="rId9" Type="http://schemas.openxmlformats.org/officeDocument/2006/relationships/image" Target="../media/image43.tmp"/></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1.xml"/><Relationship Id="rId1" Type="http://schemas.openxmlformats.org/officeDocument/2006/relationships/vmlDrawing" Target="../drawings/vmlDrawing60.vml"/><Relationship Id="rId5" Type="http://schemas.openxmlformats.org/officeDocument/2006/relationships/image" Target="../media/image1.emf"/><Relationship Id="rId4" Type="http://schemas.openxmlformats.org/officeDocument/2006/relationships/oleObject" Target="../embeddings/oleObject36.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2.bin"/></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2.xml"/><Relationship Id="rId1" Type="http://schemas.openxmlformats.org/officeDocument/2006/relationships/vmlDrawing" Target="../drawings/vmlDrawing61.vml"/><Relationship Id="rId5" Type="http://schemas.openxmlformats.org/officeDocument/2006/relationships/image" Target="../media/image1.emf"/><Relationship Id="rId4" Type="http://schemas.openxmlformats.org/officeDocument/2006/relationships/oleObject" Target="../embeddings/oleObject31.bin"/></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4.tmp"/><Relationship Id="rId2" Type="http://schemas.openxmlformats.org/officeDocument/2006/relationships/tags" Target="../tags/tag63.xml"/><Relationship Id="rId1" Type="http://schemas.openxmlformats.org/officeDocument/2006/relationships/vmlDrawing" Target="../drawings/vmlDrawing62.vml"/><Relationship Id="rId6" Type="http://schemas.openxmlformats.org/officeDocument/2006/relationships/hyperlink" Target="https://www.city.ome.tokyo.jp/uploaded/attachment/50202.pdf" TargetMode="External"/><Relationship Id="rId5" Type="http://schemas.openxmlformats.org/officeDocument/2006/relationships/image" Target="../media/image1.emf"/><Relationship Id="rId4" Type="http://schemas.openxmlformats.org/officeDocument/2006/relationships/oleObject" Target="../embeddings/oleObject33.bin"/></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5.png"/><Relationship Id="rId2" Type="http://schemas.openxmlformats.org/officeDocument/2006/relationships/tags" Target="../tags/tag64.xml"/><Relationship Id="rId1" Type="http://schemas.openxmlformats.org/officeDocument/2006/relationships/vmlDrawing" Target="../drawings/vmlDrawing63.vml"/><Relationship Id="rId6" Type="http://schemas.openxmlformats.org/officeDocument/2006/relationships/hyperlink" Target="https://www.city.ome.tokyo.jp/soshiki/3/58345.html" TargetMode="External"/><Relationship Id="rId5" Type="http://schemas.openxmlformats.org/officeDocument/2006/relationships/image" Target="../media/image1.emf"/><Relationship Id="rId4" Type="http://schemas.openxmlformats.org/officeDocument/2006/relationships/oleObject" Target="../embeddings/oleObject42.bin"/></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media/image1.emf"/><Relationship Id="rId4" Type="http://schemas.openxmlformats.org/officeDocument/2006/relationships/oleObject" Target="../embeddings/oleObject31.bin"/></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city.komae.tokyo.jp/index.cfm/50,121947,c,html/121947/20220415-183606.pdf" TargetMode="External"/><Relationship Id="rId2" Type="http://schemas.openxmlformats.org/officeDocument/2006/relationships/tags" Target="../tags/tag66.xml"/><Relationship Id="rId1" Type="http://schemas.openxmlformats.org/officeDocument/2006/relationships/vmlDrawing" Target="../drawings/vmlDrawing65.vml"/><Relationship Id="rId6" Type="http://schemas.openxmlformats.org/officeDocument/2006/relationships/image" Target="../media/image46.tmp"/><Relationship Id="rId5" Type="http://schemas.openxmlformats.org/officeDocument/2006/relationships/image" Target="../media/image1.emf"/><Relationship Id="rId4" Type="http://schemas.openxmlformats.org/officeDocument/2006/relationships/oleObject" Target="../embeddings/oleObject33.bin"/></Relationships>
</file>

<file path=ppt/slides/_rels/slide5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5.xml"/><Relationship Id="rId7" Type="http://schemas.openxmlformats.org/officeDocument/2006/relationships/image" Target="../media/image48.png"/><Relationship Id="rId2" Type="http://schemas.openxmlformats.org/officeDocument/2006/relationships/tags" Target="../tags/tag67.xml"/><Relationship Id="rId1" Type="http://schemas.openxmlformats.org/officeDocument/2006/relationships/vmlDrawing" Target="../drawings/vmlDrawing66.vml"/><Relationship Id="rId6" Type="http://schemas.openxmlformats.org/officeDocument/2006/relationships/image" Target="../media/image47.png"/><Relationship Id="rId5" Type="http://schemas.openxmlformats.org/officeDocument/2006/relationships/image" Target="../media/image1.emf"/><Relationship Id="rId10" Type="http://schemas.openxmlformats.org/officeDocument/2006/relationships/hyperlink" Target="https://www.uchida.co.jp/localgovernment/case/komae01/index.html" TargetMode="External"/><Relationship Id="rId4" Type="http://schemas.openxmlformats.org/officeDocument/2006/relationships/oleObject" Target="../embeddings/oleObject33.bin"/><Relationship Id="rId9"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city.kiyose.lg.jp/siseijouhou/kouhou/pressrelease/1007915/1008822.html" TargetMode="External"/><Relationship Id="rId2" Type="http://schemas.openxmlformats.org/officeDocument/2006/relationships/tags" Target="../tags/tag68.xml"/><Relationship Id="rId1" Type="http://schemas.openxmlformats.org/officeDocument/2006/relationships/vmlDrawing" Target="../drawings/vmlDrawing67.v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8" Type="http://schemas.openxmlformats.org/officeDocument/2006/relationships/hyperlink" Target="https://www.city.kiyose.lg.jp/_res/projects/default_project/_page_/001/004/924/kiyose_kihon_kakutei_gaiyou.pdf" TargetMode="External"/><Relationship Id="rId3" Type="http://schemas.openxmlformats.org/officeDocument/2006/relationships/slideLayout" Target="../slideLayouts/slideLayout5.xml"/><Relationship Id="rId7" Type="http://schemas.openxmlformats.org/officeDocument/2006/relationships/hyperlink" Target="https://www.city.kiyose.lg.jp/_res/projects/default_project/_page_/001/004/930/kiyose_shin-tyousya_kihonnkeikaku.pdf" TargetMode="External"/><Relationship Id="rId12" Type="http://schemas.openxmlformats.org/officeDocument/2006/relationships/hyperlink" Target="https://www.city.kiyose.lg.jp/_res/projects/default_project/_page_/001/004/918/kiyose_sinntyousya_202202.pdf" TargetMode="External"/><Relationship Id="rId2" Type="http://schemas.openxmlformats.org/officeDocument/2006/relationships/tags" Target="../tags/tag69.xml"/><Relationship Id="rId1" Type="http://schemas.openxmlformats.org/officeDocument/2006/relationships/vmlDrawing" Target="../drawings/vmlDrawing68.vml"/><Relationship Id="rId6" Type="http://schemas.openxmlformats.org/officeDocument/2006/relationships/image" Target="../media/image1.emf"/><Relationship Id="rId11" Type="http://schemas.openxmlformats.org/officeDocument/2006/relationships/hyperlink" Target="https://www.city.kiyose.lg.jp/_res/projects/default_project/_page_/001/004/918/kiyose_sinntyousya_202105.pdf" TargetMode="External"/><Relationship Id="rId5" Type="http://schemas.openxmlformats.org/officeDocument/2006/relationships/oleObject" Target="../embeddings/oleObject44.bin"/><Relationship Id="rId10" Type="http://schemas.openxmlformats.org/officeDocument/2006/relationships/hyperlink" Target="https://www.city.kiyose.lg.jp/_res/projects/default_project/_page_/001/004/918/kiyose_sinntyousya_202102.pdf" TargetMode="External"/><Relationship Id="rId4" Type="http://schemas.openxmlformats.org/officeDocument/2006/relationships/image" Target="../media/image52.emf"/><Relationship Id="rId9" Type="http://schemas.openxmlformats.org/officeDocument/2006/relationships/hyperlink" Target="https://www.city.kiyose.lg.jp/_res/projects/default_project/_page_/001/004/922/kiyose_shintyousya_gaiyou.pdf" TargetMode="Externa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city.kiyose.lg.jp/_res/projects/default_project/_page_/001/004/922/kiyose_shintyousya_panfu.pdf" TargetMode="External"/><Relationship Id="rId2" Type="http://schemas.openxmlformats.org/officeDocument/2006/relationships/tags" Target="../tags/tag70.xml"/><Relationship Id="rId1" Type="http://schemas.openxmlformats.org/officeDocument/2006/relationships/vmlDrawing" Target="../drawings/vmlDrawing69.vml"/><Relationship Id="rId6" Type="http://schemas.openxmlformats.org/officeDocument/2006/relationships/image" Target="../media/image53.jp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city.kiyose.lg.jp/_res/projects/default_project/_page_/001/010/705/dx_plan_r5.pdf" TargetMode="External"/><Relationship Id="rId2" Type="http://schemas.openxmlformats.org/officeDocument/2006/relationships/tags" Target="../tags/tag71.xml"/><Relationship Id="rId1" Type="http://schemas.openxmlformats.org/officeDocument/2006/relationships/vmlDrawing" Target="../drawings/vmlDrawing70.vml"/><Relationship Id="rId6" Type="http://schemas.openxmlformats.org/officeDocument/2006/relationships/image" Target="../media/image54.jpeg"/><Relationship Id="rId5" Type="http://schemas.openxmlformats.org/officeDocument/2006/relationships/image" Target="../media/image1.emf"/><Relationship Id="rId4" Type="http://schemas.openxmlformats.org/officeDocument/2006/relationships/oleObject" Target="../embeddings/oleObject46.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city.kiyose.lg.jp/_res/projects/default_project/_page_/001/002/089/300201shin-4.pdf" TargetMode="External"/><Relationship Id="rId2" Type="http://schemas.openxmlformats.org/officeDocument/2006/relationships/tags" Target="../tags/tag72.xml"/><Relationship Id="rId1" Type="http://schemas.openxmlformats.org/officeDocument/2006/relationships/vmlDrawing" Target="../drawings/vmlDrawing71.vml"/><Relationship Id="rId6" Type="http://schemas.openxmlformats.org/officeDocument/2006/relationships/image" Target="../media/image55.jpeg"/><Relationship Id="rId5" Type="http://schemas.openxmlformats.org/officeDocument/2006/relationships/image" Target="../media/image1.emf"/><Relationship Id="rId4" Type="http://schemas.openxmlformats.org/officeDocument/2006/relationships/oleObject" Target="../embeddings/oleObject47.bin"/></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city.kiyose.lg.jp/_res/projects/default_project/_page_/001/010/705/dx_plan_r5.pdf" TargetMode="External"/><Relationship Id="rId2" Type="http://schemas.openxmlformats.org/officeDocument/2006/relationships/tags" Target="../tags/tag73.xml"/><Relationship Id="rId1" Type="http://schemas.openxmlformats.org/officeDocument/2006/relationships/vmlDrawing" Target="../drawings/vmlDrawing72.vml"/><Relationship Id="rId6" Type="http://schemas.openxmlformats.org/officeDocument/2006/relationships/image" Target="../media/image56.jpg"/><Relationship Id="rId5" Type="http://schemas.openxmlformats.org/officeDocument/2006/relationships/image" Target="../media/image1.emf"/><Relationship Id="rId4" Type="http://schemas.openxmlformats.org/officeDocument/2006/relationships/oleObject" Target="../embeddings/oleObject48.bin"/></Relationships>
</file>

<file path=ppt/slides/_rels/slide62.xml.rels><?xml version="1.0" encoding="UTF-8" standalone="yes"?>
<Relationships xmlns="http://schemas.openxmlformats.org/package/2006/relationships"><Relationship Id="rId8" Type="http://schemas.openxmlformats.org/officeDocument/2006/relationships/hyperlink" Target="https://www.city.kawasaki.jp/170/page/0000117223.html" TargetMode="External"/><Relationship Id="rId3" Type="http://schemas.openxmlformats.org/officeDocument/2006/relationships/slideLayout" Target="../slideLayouts/slideLayout5.xml"/><Relationship Id="rId7" Type="http://schemas.openxmlformats.org/officeDocument/2006/relationships/hyperlink" Target="https://www.city.kawasaki.jp/170/cmsfiles/contents/0000117/117228/jissisekkei1_kentiku1.pdf" TargetMode="External"/><Relationship Id="rId2" Type="http://schemas.openxmlformats.org/officeDocument/2006/relationships/tags" Target="../tags/tag74.xml"/><Relationship Id="rId1" Type="http://schemas.openxmlformats.org/officeDocument/2006/relationships/vmlDrawing" Target="../drawings/vmlDrawing73.vml"/><Relationship Id="rId6" Type="http://schemas.openxmlformats.org/officeDocument/2006/relationships/image" Target="../media/image1.emf"/><Relationship Id="rId5" Type="http://schemas.openxmlformats.org/officeDocument/2006/relationships/oleObject" Target="../embeddings/oleObject49.bin"/><Relationship Id="rId4" Type="http://schemas.openxmlformats.org/officeDocument/2006/relationships/image" Target="../media/image57.tmp"/></Relationships>
</file>

<file path=ppt/slides/_rels/slide63.xml.rels><?xml version="1.0" encoding="UTF-8" standalone="yes"?>
<Relationships xmlns="http://schemas.openxmlformats.org/package/2006/relationships"><Relationship Id="rId8" Type="http://schemas.openxmlformats.org/officeDocument/2006/relationships/hyperlink" Target="https://www.city.kawasaki.jp/170/cmsfiles/contents/0000102/102067/selection.pdf" TargetMode="External"/><Relationship Id="rId3" Type="http://schemas.openxmlformats.org/officeDocument/2006/relationships/slideLayout" Target="../slideLayouts/slideLayout5.xml"/><Relationship Id="rId7" Type="http://schemas.openxmlformats.org/officeDocument/2006/relationships/hyperlink" Target="https://www.city.kawasaki.jp/170/cmsfiles/contents/0000118/118707/kihonkousou.pdf" TargetMode="External"/><Relationship Id="rId2" Type="http://schemas.openxmlformats.org/officeDocument/2006/relationships/tags" Target="../tags/tag75.xml"/><Relationship Id="rId1" Type="http://schemas.openxmlformats.org/officeDocument/2006/relationships/vmlDrawing" Target="../drawings/vmlDrawing74.vml"/><Relationship Id="rId6" Type="http://schemas.openxmlformats.org/officeDocument/2006/relationships/image" Target="../media/image1.emf"/><Relationship Id="rId11" Type="http://schemas.openxmlformats.org/officeDocument/2006/relationships/hyperlink" Target="https://www.city.kawasaki.jp/170/cmsfiles/contents/0000152/152310/20230707_01.pdf" TargetMode="External"/><Relationship Id="rId5" Type="http://schemas.openxmlformats.org/officeDocument/2006/relationships/oleObject" Target="../embeddings/oleObject50.bin"/><Relationship Id="rId10" Type="http://schemas.openxmlformats.org/officeDocument/2006/relationships/hyperlink" Target="https://www.city.kawasaki.jp/shisetsu/category/56-5-1-0-0-0-0-0-0-0.html" TargetMode="External"/><Relationship Id="rId4" Type="http://schemas.openxmlformats.org/officeDocument/2006/relationships/image" Target="../media/image58.emf"/><Relationship Id="rId9" Type="http://schemas.openxmlformats.org/officeDocument/2006/relationships/hyperlink" Target="https://www.city.kawasaki.jp/170/cmsfiles/contents/0000092/92589/kihonsekkei4.pdf" TargetMode="Externa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9.tmp"/><Relationship Id="rId2" Type="http://schemas.openxmlformats.org/officeDocument/2006/relationships/tags" Target="../tags/tag76.xml"/><Relationship Id="rId1" Type="http://schemas.openxmlformats.org/officeDocument/2006/relationships/vmlDrawing" Target="../drawings/vmlDrawing75.vml"/><Relationship Id="rId6" Type="http://schemas.openxmlformats.org/officeDocument/2006/relationships/hyperlink" Target="https://www.city.kawasaki.jp/kurashi/category/16-21-0-0-0-0-0-0-0-0.html" TargetMode="External"/><Relationship Id="rId5" Type="http://schemas.openxmlformats.org/officeDocument/2006/relationships/image" Target="../media/image1.emf"/><Relationship Id="rId4" Type="http://schemas.openxmlformats.org/officeDocument/2006/relationships/oleObject" Target="../embeddings/oleObject51.bin"/></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city.kawasaki.jp/170/cmsfiles/contents/0000117/117228/jissisekkei2_kentiku2.pdf" TargetMode="External"/><Relationship Id="rId2" Type="http://schemas.openxmlformats.org/officeDocument/2006/relationships/tags" Target="../tags/tag77.xml"/><Relationship Id="rId1" Type="http://schemas.openxmlformats.org/officeDocument/2006/relationships/vmlDrawing" Target="../drawings/vmlDrawing76.vml"/><Relationship Id="rId6" Type="http://schemas.openxmlformats.org/officeDocument/2006/relationships/image" Target="../media/image60.tmp"/><Relationship Id="rId5" Type="http://schemas.openxmlformats.org/officeDocument/2006/relationships/image" Target="../media/image1.emf"/><Relationship Id="rId4" Type="http://schemas.openxmlformats.org/officeDocument/2006/relationships/oleObject" Target="../embeddings/oleObject52.bin"/></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8.xml"/><Relationship Id="rId1" Type="http://schemas.openxmlformats.org/officeDocument/2006/relationships/vmlDrawing" Target="../drawings/vmlDrawing77.vml"/><Relationship Id="rId5" Type="http://schemas.openxmlformats.org/officeDocument/2006/relationships/image" Target="../media/image1.emf"/><Relationship Id="rId4" Type="http://schemas.openxmlformats.org/officeDocument/2006/relationships/oleObject" Target="../embeddings/oleObject52.bin"/></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1.tmp"/><Relationship Id="rId2" Type="http://schemas.openxmlformats.org/officeDocument/2006/relationships/tags" Target="../tags/tag79.xml"/><Relationship Id="rId1" Type="http://schemas.openxmlformats.org/officeDocument/2006/relationships/vmlDrawing" Target="../drawings/vmlDrawing78.vml"/><Relationship Id="rId6" Type="http://schemas.openxmlformats.org/officeDocument/2006/relationships/hyperlink" Target="https://www.city.kawasaki.jp/170/cmsfiles/contents/0000117/117228/jissisekkei3_kentiku3.pdf" TargetMode="External"/><Relationship Id="rId5" Type="http://schemas.openxmlformats.org/officeDocument/2006/relationships/image" Target="../media/image1.emf"/><Relationship Id="rId4" Type="http://schemas.openxmlformats.org/officeDocument/2006/relationships/oleObject" Target="../embeddings/oleObject53.bin"/></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0.xml"/><Relationship Id="rId1" Type="http://schemas.openxmlformats.org/officeDocument/2006/relationships/vmlDrawing" Target="../drawings/vmlDrawing79.vml"/><Relationship Id="rId5" Type="http://schemas.openxmlformats.org/officeDocument/2006/relationships/image" Target="../media/image1.emf"/><Relationship Id="rId4" Type="http://schemas.openxmlformats.org/officeDocument/2006/relationships/oleObject" Target="../embeddings/oleObject53.bin"/></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1.xml"/><Relationship Id="rId1" Type="http://schemas.openxmlformats.org/officeDocument/2006/relationships/vmlDrawing" Target="../drawings/vmlDrawing80.vml"/><Relationship Id="rId6" Type="http://schemas.openxmlformats.org/officeDocument/2006/relationships/image" Target="../media/image1.emf"/><Relationship Id="rId5" Type="http://schemas.openxmlformats.org/officeDocument/2006/relationships/oleObject" Target="../embeddings/oleObject54.bin"/><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6.bin"/></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town-kiso.com/files/file/box/33/3301ee4c8053b99608d679d23e34e8a485ed407f.pdf" TargetMode="External"/><Relationship Id="rId2" Type="http://schemas.openxmlformats.org/officeDocument/2006/relationships/tags" Target="../tags/tag82.xml"/><Relationship Id="rId1" Type="http://schemas.openxmlformats.org/officeDocument/2006/relationships/vmlDrawing" Target="../drawings/vmlDrawing81.vml"/><Relationship Id="rId6" Type="http://schemas.openxmlformats.org/officeDocument/2006/relationships/image" Target="../media/image1.emf"/><Relationship Id="rId5" Type="http://schemas.openxmlformats.org/officeDocument/2006/relationships/oleObject" Target="../embeddings/oleObject55.bin"/><Relationship Id="rId4" Type="http://schemas.openxmlformats.org/officeDocument/2006/relationships/image" Target="../media/image63.emf"/></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4.png"/><Relationship Id="rId2" Type="http://schemas.openxmlformats.org/officeDocument/2006/relationships/tags" Target="../tags/tag83.xml"/><Relationship Id="rId1" Type="http://schemas.openxmlformats.org/officeDocument/2006/relationships/vmlDrawing" Target="../drawings/vmlDrawing82.vml"/><Relationship Id="rId6" Type="http://schemas.openxmlformats.org/officeDocument/2006/relationships/hyperlink" Target="https://www.town-kiso.com/files/file/box/fe/fe84b2a44ef840c6edb1564cea7fe62af4c7931e.pdf" TargetMode="External"/><Relationship Id="rId5" Type="http://schemas.openxmlformats.org/officeDocument/2006/relationships/image" Target="../media/image1.emf"/><Relationship Id="rId4" Type="http://schemas.openxmlformats.org/officeDocument/2006/relationships/oleObject" Target="../embeddings/oleObject56.bin"/></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4.xml"/><Relationship Id="rId1" Type="http://schemas.openxmlformats.org/officeDocument/2006/relationships/vmlDrawing" Target="../drawings/vmlDrawing83.vml"/><Relationship Id="rId5" Type="http://schemas.openxmlformats.org/officeDocument/2006/relationships/image" Target="../media/image1.emf"/><Relationship Id="rId4" Type="http://schemas.openxmlformats.org/officeDocument/2006/relationships/oleObject" Target="../embeddings/oleObject57.bin"/></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5.xml"/><Relationship Id="rId1" Type="http://schemas.openxmlformats.org/officeDocument/2006/relationships/vmlDrawing" Target="../drawings/vmlDrawing84.vml"/><Relationship Id="rId6" Type="http://schemas.openxmlformats.org/officeDocument/2006/relationships/image" Target="../media/image65.png"/><Relationship Id="rId5" Type="http://schemas.openxmlformats.org/officeDocument/2006/relationships/image" Target="../media/image1.emf"/><Relationship Id="rId4" Type="http://schemas.openxmlformats.org/officeDocument/2006/relationships/oleObject" Target="../embeddings/oleObject58.bin"/></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6.xml"/><Relationship Id="rId1" Type="http://schemas.openxmlformats.org/officeDocument/2006/relationships/vmlDrawing" Target="../drawings/vmlDrawing85.vml"/><Relationship Id="rId5" Type="http://schemas.openxmlformats.org/officeDocument/2006/relationships/image" Target="../media/image1.emf"/><Relationship Id="rId4" Type="http://schemas.openxmlformats.org/officeDocument/2006/relationships/oleObject" Target="../embeddings/oleObject59.bin"/></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7.xml"/><Relationship Id="rId1" Type="http://schemas.openxmlformats.org/officeDocument/2006/relationships/vmlDrawing" Target="../drawings/vmlDrawing86.vml"/><Relationship Id="rId5" Type="http://schemas.openxmlformats.org/officeDocument/2006/relationships/image" Target="../media/image1.emf"/><Relationship Id="rId4" Type="http://schemas.openxmlformats.org/officeDocument/2006/relationships/oleObject" Target="../embeddings/oleObject60.bin"/></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6.jpeg"/><Relationship Id="rId2" Type="http://schemas.openxmlformats.org/officeDocument/2006/relationships/tags" Target="../tags/tag88.xml"/><Relationship Id="rId1" Type="http://schemas.openxmlformats.org/officeDocument/2006/relationships/vmlDrawing" Target="../drawings/vmlDrawing87.vml"/><Relationship Id="rId6" Type="http://schemas.openxmlformats.org/officeDocument/2006/relationships/hyperlink" Target="https://www.city.muko.kyoto.jp/ikkrwebBrowse/material/files/group/23/kihon190314.pdf" TargetMode="External"/><Relationship Id="rId5" Type="http://schemas.openxmlformats.org/officeDocument/2006/relationships/image" Target="../media/image1.emf"/><Relationship Id="rId4" Type="http://schemas.openxmlformats.org/officeDocument/2006/relationships/oleObject" Target="../embeddings/oleObject61.bin"/></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city.muko.kyoto.jp/ikkrwebBrowse/material/files/group/23/kihon190314.pdf" TargetMode="External"/><Relationship Id="rId2" Type="http://schemas.openxmlformats.org/officeDocument/2006/relationships/tags" Target="../tags/tag89.xml"/><Relationship Id="rId1" Type="http://schemas.openxmlformats.org/officeDocument/2006/relationships/vmlDrawing" Target="../drawings/vmlDrawing88.vml"/><Relationship Id="rId6" Type="http://schemas.openxmlformats.org/officeDocument/2006/relationships/image" Target="../media/image1.emf"/><Relationship Id="rId5" Type="http://schemas.openxmlformats.org/officeDocument/2006/relationships/oleObject" Target="../embeddings/oleObject62.bin"/><Relationship Id="rId4" Type="http://schemas.openxmlformats.org/officeDocument/2006/relationships/image" Target="../media/image67.emf"/></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0.xml"/><Relationship Id="rId1" Type="http://schemas.openxmlformats.org/officeDocument/2006/relationships/vmlDrawing" Target="../drawings/vmlDrawing89.vml"/><Relationship Id="rId5" Type="http://schemas.openxmlformats.org/officeDocument/2006/relationships/image" Target="../media/image1.emf"/><Relationship Id="rId4" Type="http://schemas.openxmlformats.org/officeDocument/2006/relationships/oleObject" Target="../embeddings/oleObject51.bin"/></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media/image1.emf"/><Relationship Id="rId4" Type="http://schemas.openxmlformats.org/officeDocument/2006/relationships/oleObject" Target="../embeddings/oleObject53.bin"/></Relationships>
</file>

<file path=ppt/slides/_rels/slide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xml"/><Relationship Id="rId7" Type="http://schemas.openxmlformats.org/officeDocument/2006/relationships/oleObject" Target="../embeddings/oleObject17.bin"/><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8.jpeg"/><Relationship Id="rId2" Type="http://schemas.openxmlformats.org/officeDocument/2006/relationships/tags" Target="../tags/tag92.xml"/><Relationship Id="rId1" Type="http://schemas.openxmlformats.org/officeDocument/2006/relationships/vmlDrawing" Target="../drawings/vmlDrawing91.vml"/><Relationship Id="rId6" Type="http://schemas.openxmlformats.org/officeDocument/2006/relationships/hyperlink" Target="https://www.city.itami.lg.jp/SOSIKI/SOMU/CYOUSYASYUUHENSEIBI/tyousya/index.html" TargetMode="External"/><Relationship Id="rId5" Type="http://schemas.openxmlformats.org/officeDocument/2006/relationships/image" Target="../media/image1.emf"/><Relationship Id="rId4" Type="http://schemas.openxmlformats.org/officeDocument/2006/relationships/oleObject" Target="../embeddings/oleObject63.bin"/></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city.itami.lg.jp/SOSIKI/SOMU/CYOUSYASYUUHENSEIBI/tyousya/index.html" TargetMode="External"/><Relationship Id="rId2" Type="http://schemas.openxmlformats.org/officeDocument/2006/relationships/tags" Target="../tags/tag93.xml"/><Relationship Id="rId1" Type="http://schemas.openxmlformats.org/officeDocument/2006/relationships/vmlDrawing" Target="../drawings/vmlDrawing92.vml"/><Relationship Id="rId6" Type="http://schemas.openxmlformats.org/officeDocument/2006/relationships/image" Target="../media/image1.emf"/><Relationship Id="rId5" Type="http://schemas.openxmlformats.org/officeDocument/2006/relationships/oleObject" Target="../embeddings/oleObject64.bin"/><Relationship Id="rId4" Type="http://schemas.openxmlformats.org/officeDocument/2006/relationships/image" Target="../media/image69.emf"/></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4.xml"/><Relationship Id="rId1" Type="http://schemas.openxmlformats.org/officeDocument/2006/relationships/vmlDrawing" Target="../drawings/vmlDrawing93.vml"/><Relationship Id="rId5" Type="http://schemas.openxmlformats.org/officeDocument/2006/relationships/image" Target="../media/image1.emf"/><Relationship Id="rId4" Type="http://schemas.openxmlformats.org/officeDocument/2006/relationships/oleObject" Target="../embeddings/oleObject51.bin"/></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kokuyo-furniture.co.jp/madoguchi/list/067_itaminew.html" TargetMode="External"/><Relationship Id="rId2" Type="http://schemas.openxmlformats.org/officeDocument/2006/relationships/tags" Target="../tags/tag95.xml"/><Relationship Id="rId1" Type="http://schemas.openxmlformats.org/officeDocument/2006/relationships/vmlDrawing" Target="../drawings/vmlDrawing94.vml"/><Relationship Id="rId6" Type="http://schemas.openxmlformats.org/officeDocument/2006/relationships/image" Target="../media/image70.jpeg"/><Relationship Id="rId5" Type="http://schemas.openxmlformats.org/officeDocument/2006/relationships/image" Target="../media/image1.emf"/><Relationship Id="rId4" Type="http://schemas.openxmlformats.org/officeDocument/2006/relationships/oleObject" Target="../embeddings/oleObject65.bin"/></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2.png"/><Relationship Id="rId2" Type="http://schemas.openxmlformats.org/officeDocument/2006/relationships/tags" Target="../tags/tag96.xml"/><Relationship Id="rId1" Type="http://schemas.openxmlformats.org/officeDocument/2006/relationships/vmlDrawing" Target="../drawings/vmlDrawing95.vml"/><Relationship Id="rId6" Type="http://schemas.openxmlformats.org/officeDocument/2006/relationships/image" Target="../media/image71.png"/><Relationship Id="rId5" Type="http://schemas.openxmlformats.org/officeDocument/2006/relationships/image" Target="../media/image1.emf"/><Relationship Id="rId4" Type="http://schemas.openxmlformats.org/officeDocument/2006/relationships/oleObject" Target="../embeddings/oleObject66.bin"/></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7.xml"/><Relationship Id="rId1" Type="http://schemas.openxmlformats.org/officeDocument/2006/relationships/vmlDrawing" Target="../drawings/vmlDrawing96.vml"/><Relationship Id="rId5" Type="http://schemas.openxmlformats.org/officeDocument/2006/relationships/image" Target="../media/image1.emf"/><Relationship Id="rId4" Type="http://schemas.openxmlformats.org/officeDocument/2006/relationships/oleObject" Target="../embeddings/oleObject52.bin"/></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3.tmp"/><Relationship Id="rId2" Type="http://schemas.openxmlformats.org/officeDocument/2006/relationships/tags" Target="../tags/tag98.xml"/><Relationship Id="rId1" Type="http://schemas.openxmlformats.org/officeDocument/2006/relationships/vmlDrawing" Target="../drawings/vmlDrawing97.vml"/><Relationship Id="rId6" Type="http://schemas.openxmlformats.org/officeDocument/2006/relationships/hyperlink" Target="https://www.nakijin.jp/material/files/group/1/sinntyousyakennsetujissitsekkeigaiyou.pdf" TargetMode="External"/><Relationship Id="rId5" Type="http://schemas.openxmlformats.org/officeDocument/2006/relationships/image" Target="../media/image1.emf"/><Relationship Id="rId4" Type="http://schemas.openxmlformats.org/officeDocument/2006/relationships/oleObject" Target="../embeddings/oleObject49.bin"/></Relationships>
</file>

<file path=ppt/slides/_rels/slide87.xml.rels><?xml version="1.0" encoding="UTF-8" standalone="yes"?>
<Relationships xmlns="http://schemas.openxmlformats.org/package/2006/relationships"><Relationship Id="rId8" Type="http://schemas.openxmlformats.org/officeDocument/2006/relationships/hyperlink" Target="https://www.nakijin.jp/material/files/group/1/kihonnkousoukihonnkousou.pdf" TargetMode="External"/><Relationship Id="rId3" Type="http://schemas.openxmlformats.org/officeDocument/2006/relationships/slideLayout" Target="../slideLayouts/slideLayout5.xml"/><Relationship Id="rId7" Type="http://schemas.openxmlformats.org/officeDocument/2006/relationships/hyperlink" Target="https://www.nakijin.jp/material/files/group/1/kihonnhousinnkihonnhousinn.pdf" TargetMode="External"/><Relationship Id="rId2" Type="http://schemas.openxmlformats.org/officeDocument/2006/relationships/tags" Target="../tags/tag99.xml"/><Relationship Id="rId1" Type="http://schemas.openxmlformats.org/officeDocument/2006/relationships/vmlDrawing" Target="../drawings/vmlDrawing98.vml"/><Relationship Id="rId6" Type="http://schemas.openxmlformats.org/officeDocument/2006/relationships/image" Target="../media/image1.emf"/><Relationship Id="rId5" Type="http://schemas.openxmlformats.org/officeDocument/2006/relationships/oleObject" Target="../embeddings/oleObject67.bin"/><Relationship Id="rId4" Type="http://schemas.openxmlformats.org/officeDocument/2006/relationships/image" Target="../media/image74.emf"/><Relationship Id="rId9" Type="http://schemas.openxmlformats.org/officeDocument/2006/relationships/hyperlink" Target="https://www.nakijin.jp/material/files/group/1/kihonnsekkeihoukousyo.pdf"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www.nakijin.jp/material/files/group/1/kihonnsekkeihoukousyo.pdf" TargetMode="External"/><Relationship Id="rId3" Type="http://schemas.openxmlformats.org/officeDocument/2006/relationships/slideLayout" Target="../slideLayouts/slideLayout5.xml"/><Relationship Id="rId7" Type="http://schemas.openxmlformats.org/officeDocument/2006/relationships/image" Target="../media/image76.tmp"/><Relationship Id="rId2" Type="http://schemas.openxmlformats.org/officeDocument/2006/relationships/tags" Target="../tags/tag100.xml"/><Relationship Id="rId1" Type="http://schemas.openxmlformats.org/officeDocument/2006/relationships/vmlDrawing" Target="../drawings/vmlDrawing99.vml"/><Relationship Id="rId6" Type="http://schemas.openxmlformats.org/officeDocument/2006/relationships/image" Target="../media/image75.tmp"/><Relationship Id="rId5" Type="http://schemas.openxmlformats.org/officeDocument/2006/relationships/image" Target="../media/image1.emf"/><Relationship Id="rId4" Type="http://schemas.openxmlformats.org/officeDocument/2006/relationships/oleObject" Target="../embeddings/oleObject51.bin"/><Relationship Id="rId9" Type="http://schemas.openxmlformats.org/officeDocument/2006/relationships/hyperlink" Target="https://www.nakijin.jp/material/files/group/1/sinntyousyakennsetujissitsekkeigaiyou.pdf" TargetMode="Externa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1.xml"/><Relationship Id="rId1" Type="http://schemas.openxmlformats.org/officeDocument/2006/relationships/vmlDrawing" Target="../drawings/vmlDrawing100.vml"/><Relationship Id="rId5" Type="http://schemas.openxmlformats.org/officeDocument/2006/relationships/image" Target="../media/image1.emf"/><Relationship Id="rId4" Type="http://schemas.openxmlformats.org/officeDocument/2006/relationships/oleObject" Target="../embeddings/oleObject52.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oleObject18.bin"/></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2.xml"/><Relationship Id="rId1" Type="http://schemas.openxmlformats.org/officeDocument/2006/relationships/vmlDrawing" Target="../drawings/vmlDrawing101.vml"/><Relationship Id="rId5" Type="http://schemas.openxmlformats.org/officeDocument/2006/relationships/image" Target="../media/image1.emf"/><Relationship Id="rId4" Type="http://schemas.openxmlformats.org/officeDocument/2006/relationships/oleObject" Target="../embeddings/oleObject52.bin"/></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https://www.city.tokyo-nakano.lg.jp/dept/158200/d022973_d/fil/jissisekkeii.pdf" TargetMode="External"/><Relationship Id="rId2" Type="http://schemas.openxmlformats.org/officeDocument/2006/relationships/tags" Target="../tags/tag103.xml"/><Relationship Id="rId1" Type="http://schemas.openxmlformats.org/officeDocument/2006/relationships/vmlDrawing" Target="../drawings/vmlDrawing102.vml"/><Relationship Id="rId6" Type="http://schemas.openxmlformats.org/officeDocument/2006/relationships/image" Target="../media/image1.emf"/><Relationship Id="rId5" Type="http://schemas.openxmlformats.org/officeDocument/2006/relationships/oleObject" Target="../embeddings/oleObject68.bin"/><Relationship Id="rId4" Type="http://schemas.openxmlformats.org/officeDocument/2006/relationships/image" Target="../media/image77.tmp"/></Relationships>
</file>

<file path=ppt/slides/_rels/slide92.xml.rels><?xml version="1.0" encoding="UTF-8" standalone="yes"?>
<Relationships xmlns="http://schemas.openxmlformats.org/package/2006/relationships"><Relationship Id="rId8" Type="http://schemas.openxmlformats.org/officeDocument/2006/relationships/hyperlink" Target="https://www.city.tokyo-nakano.lg.jp/dept/158200/d022973_d/fil/201701_keikaku.pdf" TargetMode="External"/><Relationship Id="rId3" Type="http://schemas.openxmlformats.org/officeDocument/2006/relationships/slideLayout" Target="../slideLayouts/slideLayout6.xml"/><Relationship Id="rId7" Type="http://schemas.openxmlformats.org/officeDocument/2006/relationships/hyperlink" Target="https://www.city.tokyo-nakano.lg.jp/dept/158200/d022973_d/fil/201510kousou_soan.pdf" TargetMode="External"/><Relationship Id="rId2" Type="http://schemas.openxmlformats.org/officeDocument/2006/relationships/tags" Target="../tags/tag104.xml"/><Relationship Id="rId1" Type="http://schemas.openxmlformats.org/officeDocument/2006/relationships/vmlDrawing" Target="../drawings/vmlDrawing103.vml"/><Relationship Id="rId6" Type="http://schemas.openxmlformats.org/officeDocument/2006/relationships/image" Target="../media/image1.emf"/><Relationship Id="rId5" Type="http://schemas.openxmlformats.org/officeDocument/2006/relationships/oleObject" Target="../embeddings/oleObject69.bin"/><Relationship Id="rId4" Type="http://schemas.openxmlformats.org/officeDocument/2006/relationships/image" Target="../media/image78.emf"/><Relationship Id="rId9" Type="http://schemas.openxmlformats.org/officeDocument/2006/relationships/hyperlink" Target="https://www.city.tokyo-nakano.lg.jp/dept/158200/d022973.html" TargetMode="Externa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9.tmp"/><Relationship Id="rId2" Type="http://schemas.openxmlformats.org/officeDocument/2006/relationships/tags" Target="../tags/tag105.xml"/><Relationship Id="rId1" Type="http://schemas.openxmlformats.org/officeDocument/2006/relationships/vmlDrawing" Target="../drawings/vmlDrawing104.vml"/><Relationship Id="rId6" Type="http://schemas.openxmlformats.org/officeDocument/2006/relationships/hyperlink" Target="https://www.city.tokyo-nakano.lg.jp/dept/158200/d022973_d/fil/jissisekkeii.pdf" TargetMode="External"/><Relationship Id="rId5" Type="http://schemas.openxmlformats.org/officeDocument/2006/relationships/image" Target="../media/image1.emf"/><Relationship Id="rId4" Type="http://schemas.openxmlformats.org/officeDocument/2006/relationships/oleObject" Target="../embeddings/oleObject70.bin"/></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6.xml"/><Relationship Id="rId1" Type="http://schemas.openxmlformats.org/officeDocument/2006/relationships/vmlDrawing" Target="../drawings/vmlDrawing105.vml"/><Relationship Id="rId5" Type="http://schemas.openxmlformats.org/officeDocument/2006/relationships/image" Target="../media/image1.emf"/><Relationship Id="rId4" Type="http://schemas.openxmlformats.org/officeDocument/2006/relationships/oleObject" Target="../embeddings/oleObject71.bin"/></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7.xml"/><Relationship Id="rId1" Type="http://schemas.openxmlformats.org/officeDocument/2006/relationships/vmlDrawing" Target="../drawings/vmlDrawing106.vml"/><Relationship Id="rId6" Type="http://schemas.openxmlformats.org/officeDocument/2006/relationships/image" Target="../media/image80.tmp"/><Relationship Id="rId5" Type="http://schemas.openxmlformats.org/officeDocument/2006/relationships/image" Target="../media/image1.emf"/><Relationship Id="rId4" Type="http://schemas.openxmlformats.org/officeDocument/2006/relationships/oleObject" Target="../embeddings/oleObject72.bin"/></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8.xml"/><Relationship Id="rId1" Type="http://schemas.openxmlformats.org/officeDocument/2006/relationships/vmlDrawing" Target="../drawings/vmlDrawing107.vml"/><Relationship Id="rId5" Type="http://schemas.openxmlformats.org/officeDocument/2006/relationships/image" Target="../media/image1.emf"/><Relationship Id="rId4" Type="http://schemas.openxmlformats.org/officeDocument/2006/relationships/oleObject" Target="../embeddings/oleObject73.bin"/></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https://www.city.kokubunji.tokyo.jp/_res/projects/default_project/_page_/001/028/920/jisshisekkei.pdf" TargetMode="External"/><Relationship Id="rId2" Type="http://schemas.openxmlformats.org/officeDocument/2006/relationships/tags" Target="../tags/tag109.xml"/><Relationship Id="rId1" Type="http://schemas.openxmlformats.org/officeDocument/2006/relationships/vmlDrawing" Target="../drawings/vmlDrawing108.vml"/><Relationship Id="rId6" Type="http://schemas.openxmlformats.org/officeDocument/2006/relationships/image" Target="../media/image81.png"/><Relationship Id="rId5" Type="http://schemas.openxmlformats.org/officeDocument/2006/relationships/image" Target="../media/image1.emf"/><Relationship Id="rId4" Type="http://schemas.openxmlformats.org/officeDocument/2006/relationships/oleObject" Target="../embeddings/oleObject74.bin"/></Relationships>
</file>

<file path=ppt/slides/_rels/slide98.xml.rels><?xml version="1.0" encoding="UTF-8" standalone="yes"?>
<Relationships xmlns="http://schemas.openxmlformats.org/package/2006/relationships"><Relationship Id="rId8" Type="http://schemas.openxmlformats.org/officeDocument/2006/relationships/hyperlink" Target="https://www.city.kokubunji.tokyo.jp/_res/projects/default_project/_page_/001/024/041/shinchousha-kihonkeikaku.pdf" TargetMode="External"/><Relationship Id="rId3" Type="http://schemas.openxmlformats.org/officeDocument/2006/relationships/slideLayout" Target="../slideLayouts/slideLayout6.xml"/><Relationship Id="rId7" Type="http://schemas.openxmlformats.org/officeDocument/2006/relationships/hyperlink" Target="https://www.city.kokubunji.tokyo.jp/_res/projects/default_project/_page_/001/028/920/jisshisekkei.pdf" TargetMode="External"/><Relationship Id="rId2" Type="http://schemas.openxmlformats.org/officeDocument/2006/relationships/tags" Target="../tags/tag110.xml"/><Relationship Id="rId1" Type="http://schemas.openxmlformats.org/officeDocument/2006/relationships/vmlDrawing" Target="../drawings/vmlDrawing109.vml"/><Relationship Id="rId6" Type="http://schemas.openxmlformats.org/officeDocument/2006/relationships/image" Target="../media/image1.emf"/><Relationship Id="rId5" Type="http://schemas.openxmlformats.org/officeDocument/2006/relationships/oleObject" Target="../embeddings/oleObject75.bin"/><Relationship Id="rId4" Type="http://schemas.openxmlformats.org/officeDocument/2006/relationships/image" Target="../media/image82.emf"/><Relationship Id="rId9" Type="http://schemas.openxmlformats.org/officeDocument/2006/relationships/hyperlink" Target="https://www.city.kokubunji.tokyo.jp/shisei/torikumi/1018725/1025982.html" TargetMode="Externa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3.tmp"/><Relationship Id="rId2" Type="http://schemas.openxmlformats.org/officeDocument/2006/relationships/tags" Target="../tags/tag111.xml"/><Relationship Id="rId1" Type="http://schemas.openxmlformats.org/officeDocument/2006/relationships/vmlDrawing" Target="../drawings/vmlDrawing110.vml"/><Relationship Id="rId6" Type="http://schemas.openxmlformats.org/officeDocument/2006/relationships/hyperlink" Target="https://www.city.kiyose.lg.jp/siseijouhou/kouhou/pressrelease/1007915/1008822.html" TargetMode="External"/><Relationship Id="rId5" Type="http://schemas.openxmlformats.org/officeDocument/2006/relationships/image" Target="../media/image1.emf"/><Relationship Id="rId4" Type="http://schemas.openxmlformats.org/officeDocument/2006/relationships/oleObject" Target="../embeddings/oleObject7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E0395BB-F9D8-11A6-A116-B5CCEB787DFA}"/>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2319" name="think-cell スライド" r:id="rId4" imgW="425" imgH="424" progId="TCLayout.ActiveDocument.1">
                  <p:embed/>
                </p:oleObj>
              </mc:Choice>
              <mc:Fallback>
                <p:oleObj name="think-cell スライド" r:id="rId4" imgW="425" imgH="424" progId="TCLayout.ActiveDocument.1">
                  <p:embed/>
                  <p:pic>
                    <p:nvPicPr>
                      <p:cNvPr id="2" name="think-cell data - do not delete" hidden="1">
                        <a:extLst>
                          <a:ext uri="{FF2B5EF4-FFF2-40B4-BE49-F238E27FC236}">
                            <a16:creationId xmlns:a16="http://schemas.microsoft.com/office/drawing/2014/main" id="{DE0395BB-F9D8-11A6-A116-B5CCEB787DFA}"/>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8" name="字幕 2">
            <a:extLst>
              <a:ext uri="{FF2B5EF4-FFF2-40B4-BE49-F238E27FC236}">
                <a16:creationId xmlns:a16="http://schemas.microsoft.com/office/drawing/2014/main" id="{0A6B008F-2077-D661-42B6-430972B77EBA}"/>
              </a:ext>
            </a:extLst>
          </p:cNvPr>
          <p:cNvSpPr>
            <a:spLocks noGrp="1"/>
          </p:cNvSpPr>
          <p:nvPr>
            <p:ph type="subTitle" idx="1"/>
          </p:nvPr>
        </p:nvSpPr>
        <p:spPr>
          <a:xfrm>
            <a:off x="1432856" y="2910287"/>
            <a:ext cx="4693962" cy="1107996"/>
          </a:xfrm>
        </p:spPr>
        <p:txBody>
          <a:bodyPr wrap="square">
            <a:spAutoFit/>
          </a:bodyPr>
          <a:lstStyle/>
          <a:p>
            <a:r>
              <a:rPr kumimoji="1" lang="ja-JP" altLang="en-US" sz="6000" b="1" dirty="0"/>
              <a:t>庁舎</a:t>
            </a:r>
            <a:r>
              <a:rPr kumimoji="1" lang="en-US" altLang="ja-JP" sz="6000" b="1" dirty="0"/>
              <a:t>DX</a:t>
            </a:r>
            <a:r>
              <a:rPr kumimoji="1" lang="ja-JP" altLang="en-US" sz="6000" b="1" dirty="0"/>
              <a:t>推進</a:t>
            </a:r>
          </a:p>
        </p:txBody>
      </p:sp>
      <p:sp>
        <p:nvSpPr>
          <p:cNvPr id="6" name="テキスト プレースホルダー 3">
            <a:extLst>
              <a:ext uri="{FF2B5EF4-FFF2-40B4-BE49-F238E27FC236}">
                <a16:creationId xmlns:a16="http://schemas.microsoft.com/office/drawing/2014/main" id="{81FCCBA0-82A0-FF90-6862-AC21C5577563}"/>
              </a:ext>
            </a:extLst>
          </p:cNvPr>
          <p:cNvSpPr txBox="1">
            <a:spLocks/>
          </p:cNvSpPr>
          <p:nvPr/>
        </p:nvSpPr>
        <p:spPr>
          <a:xfrm>
            <a:off x="0" y="8930990"/>
            <a:ext cx="7559675" cy="199285"/>
          </a:xfrm>
          <a:prstGeom prst="rect">
            <a:avLst/>
          </a:prstGeom>
        </p:spPr>
        <p:txBody>
          <a:bodyPr wrap="square" lIns="0" tIns="0" rIns="0" bIns="0" anchor="ctr" anchorCtr="0">
            <a:spAutoFit/>
          </a:bodyPr>
          <a:lstStyle>
            <a:lvl1pPr marL="0" indent="0" algn="ctr" defTabSz="1425495" rtl="0" eaLnBrk="1" fontAlgn="ctr" latinLnBrk="0" hangingPunct="1">
              <a:lnSpc>
                <a:spcPct val="120000"/>
              </a:lnSpc>
              <a:spcBef>
                <a:spcPts val="0"/>
              </a:spcBef>
              <a:buFont typeface="Arial" panose="020B0604020202020204" pitchFamily="34" charset="0"/>
              <a:buNone/>
              <a:defRPr kumimoji="1" sz="1600" kern="1200">
                <a:solidFill>
                  <a:schemeClr val="tx1"/>
                </a:solidFill>
                <a:latin typeface="BIZ UDPゴシック" panose="020B0400000000000000" pitchFamily="50" charset="-128"/>
                <a:ea typeface="BIZ UDPゴシック" panose="020B0400000000000000" pitchFamily="50" charset="-128"/>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a:lnSpc>
                <a:spcPct val="100000"/>
              </a:lnSpc>
            </a:pPr>
            <a:r>
              <a:rPr lang="ja-JP" altLang="en-US" sz="1295" dirty="0"/>
              <a:t>東京都デジタルサービス局　　</a:t>
            </a:r>
            <a:r>
              <a:rPr lang="en-US" altLang="ja-JP" sz="1295" dirty="0" err="1"/>
              <a:t>GovTech</a:t>
            </a:r>
            <a:r>
              <a:rPr lang="ja-JP" altLang="en-US" sz="1295" dirty="0"/>
              <a:t>東京</a:t>
            </a:r>
            <a:endParaRPr lang="en-US" altLang="ja-JP" sz="1295" dirty="0"/>
          </a:p>
        </p:txBody>
      </p:sp>
      <p:sp>
        <p:nvSpPr>
          <p:cNvPr id="12" name="字幕 2">
            <a:extLst>
              <a:ext uri="{FF2B5EF4-FFF2-40B4-BE49-F238E27FC236}">
                <a16:creationId xmlns:a16="http://schemas.microsoft.com/office/drawing/2014/main" id="{674625B4-2161-49CF-893B-8EBF9F3EE696}"/>
              </a:ext>
            </a:extLst>
          </p:cNvPr>
          <p:cNvSpPr txBox="1">
            <a:spLocks/>
          </p:cNvSpPr>
          <p:nvPr/>
        </p:nvSpPr>
        <p:spPr>
          <a:xfrm>
            <a:off x="1676400" y="3891964"/>
            <a:ext cx="4253345" cy="1107996"/>
          </a:xfrm>
          <a:prstGeom prst="rect">
            <a:avLst/>
          </a:prstGeom>
        </p:spPr>
        <p:txBody>
          <a:bodyPr wrap="square" lIns="0" tIns="0" rIns="0" bIns="0" anchor="ctr" anchorCtr="0">
            <a:spAutoFit/>
          </a:bodyPr>
          <a:lstStyle>
            <a:lvl1pPr marL="0" indent="0" algn="ctr" defTabSz="1425495" rtl="0" eaLnBrk="1" fontAlgn="ctr" latinLnBrk="0" hangingPunct="1">
              <a:lnSpc>
                <a:spcPct val="120000"/>
              </a:lnSpc>
              <a:spcBef>
                <a:spcPts val="0"/>
              </a:spcBef>
              <a:buFont typeface="Arial" panose="020B0604020202020204" pitchFamily="34" charset="0"/>
              <a:buNone/>
              <a:defRPr kumimoji="1" sz="2400" kern="1200">
                <a:solidFill>
                  <a:srgbClr val="31926F"/>
                </a:solidFill>
                <a:latin typeface="BIZ UDPゴシック" panose="020B0400000000000000" pitchFamily="50" charset="-128"/>
                <a:ea typeface="BIZ UDPゴシック" panose="020B0400000000000000" pitchFamily="50" charset="-128"/>
                <a:cs typeface="+mn-cs"/>
              </a:defRPr>
            </a:lvl1pPr>
            <a:lvl2pPr marL="712748" indent="0" algn="ctr" defTabSz="1425495" rtl="0" eaLnBrk="1" latinLnBrk="0" hangingPunct="1">
              <a:lnSpc>
                <a:spcPct val="90000"/>
              </a:lnSpc>
              <a:spcBef>
                <a:spcPts val="779"/>
              </a:spcBef>
              <a:buFont typeface="Arial" panose="020B0604020202020204" pitchFamily="34" charset="0"/>
              <a:buNone/>
              <a:defRPr kumimoji="1" sz="3118" kern="1200">
                <a:solidFill>
                  <a:schemeClr val="tx1"/>
                </a:solidFill>
                <a:latin typeface="+mn-lt"/>
                <a:ea typeface="+mn-ea"/>
                <a:cs typeface="+mn-cs"/>
              </a:defRPr>
            </a:lvl2pPr>
            <a:lvl3pPr marL="1425495" indent="0" algn="ctr" defTabSz="1425495" rtl="0" eaLnBrk="1" latinLnBrk="0" hangingPunct="1">
              <a:lnSpc>
                <a:spcPct val="90000"/>
              </a:lnSpc>
              <a:spcBef>
                <a:spcPts val="779"/>
              </a:spcBef>
              <a:buFont typeface="Arial" panose="020B0604020202020204" pitchFamily="34" charset="0"/>
              <a:buNone/>
              <a:defRPr kumimoji="1" sz="2806" kern="1200">
                <a:solidFill>
                  <a:schemeClr val="tx1"/>
                </a:solidFill>
                <a:latin typeface="+mn-lt"/>
                <a:ea typeface="+mn-ea"/>
                <a:cs typeface="+mn-cs"/>
              </a:defRPr>
            </a:lvl3pPr>
            <a:lvl4pPr marL="2138243" indent="0" algn="ctr" defTabSz="1425495" rtl="0" eaLnBrk="1" latinLnBrk="0" hangingPunct="1">
              <a:lnSpc>
                <a:spcPct val="90000"/>
              </a:lnSpc>
              <a:spcBef>
                <a:spcPts val="779"/>
              </a:spcBef>
              <a:buFont typeface="Arial" panose="020B0604020202020204" pitchFamily="34" charset="0"/>
              <a:buNone/>
              <a:defRPr kumimoji="1" sz="2494" kern="1200">
                <a:solidFill>
                  <a:schemeClr val="tx1"/>
                </a:solidFill>
                <a:latin typeface="+mn-lt"/>
                <a:ea typeface="+mn-ea"/>
                <a:cs typeface="+mn-cs"/>
              </a:defRPr>
            </a:lvl4pPr>
            <a:lvl5pPr marL="2850991" indent="0" algn="ctr" defTabSz="1425495" rtl="0" eaLnBrk="1" latinLnBrk="0" hangingPunct="1">
              <a:lnSpc>
                <a:spcPct val="90000"/>
              </a:lnSpc>
              <a:spcBef>
                <a:spcPts val="779"/>
              </a:spcBef>
              <a:buFont typeface="Arial" panose="020B0604020202020204" pitchFamily="34" charset="0"/>
              <a:buNone/>
              <a:defRPr kumimoji="1" sz="2494" kern="1200">
                <a:solidFill>
                  <a:schemeClr val="tx1"/>
                </a:solidFill>
                <a:latin typeface="+mn-lt"/>
                <a:ea typeface="+mn-ea"/>
                <a:cs typeface="+mn-cs"/>
              </a:defRPr>
            </a:lvl5pPr>
            <a:lvl6pPr marL="3563739" indent="0" algn="ctr" defTabSz="1425495" rtl="0" eaLnBrk="1" latinLnBrk="0" hangingPunct="1">
              <a:lnSpc>
                <a:spcPct val="90000"/>
              </a:lnSpc>
              <a:spcBef>
                <a:spcPts val="779"/>
              </a:spcBef>
              <a:buFont typeface="Arial" panose="020B0604020202020204" pitchFamily="34" charset="0"/>
              <a:buNone/>
              <a:defRPr kumimoji="1" sz="2494" kern="1200">
                <a:solidFill>
                  <a:schemeClr val="tx1"/>
                </a:solidFill>
                <a:latin typeface="+mn-lt"/>
                <a:ea typeface="+mn-ea"/>
                <a:cs typeface="+mn-cs"/>
              </a:defRPr>
            </a:lvl6pPr>
            <a:lvl7pPr marL="4276487" indent="0" algn="ctr" defTabSz="1425495" rtl="0" eaLnBrk="1" latinLnBrk="0" hangingPunct="1">
              <a:lnSpc>
                <a:spcPct val="90000"/>
              </a:lnSpc>
              <a:spcBef>
                <a:spcPts val="779"/>
              </a:spcBef>
              <a:buFont typeface="Arial" panose="020B0604020202020204" pitchFamily="34" charset="0"/>
              <a:buNone/>
              <a:defRPr kumimoji="1" sz="2494" kern="1200">
                <a:solidFill>
                  <a:schemeClr val="tx1"/>
                </a:solidFill>
                <a:latin typeface="+mn-lt"/>
                <a:ea typeface="+mn-ea"/>
                <a:cs typeface="+mn-cs"/>
              </a:defRPr>
            </a:lvl7pPr>
            <a:lvl8pPr marL="4989235" indent="0" algn="ctr" defTabSz="1425495" rtl="0" eaLnBrk="1" latinLnBrk="0" hangingPunct="1">
              <a:lnSpc>
                <a:spcPct val="90000"/>
              </a:lnSpc>
              <a:spcBef>
                <a:spcPts val="779"/>
              </a:spcBef>
              <a:buFont typeface="Arial" panose="020B0604020202020204" pitchFamily="34" charset="0"/>
              <a:buNone/>
              <a:defRPr kumimoji="1" sz="2494" kern="1200">
                <a:solidFill>
                  <a:schemeClr val="tx1"/>
                </a:solidFill>
                <a:latin typeface="+mn-lt"/>
                <a:ea typeface="+mn-ea"/>
                <a:cs typeface="+mn-cs"/>
              </a:defRPr>
            </a:lvl8pPr>
            <a:lvl9pPr marL="5701982" indent="0" algn="ctr" defTabSz="1425495" rtl="0" eaLnBrk="1" latinLnBrk="0" hangingPunct="1">
              <a:lnSpc>
                <a:spcPct val="90000"/>
              </a:lnSpc>
              <a:spcBef>
                <a:spcPts val="779"/>
              </a:spcBef>
              <a:buFont typeface="Arial" panose="020B0604020202020204" pitchFamily="34" charset="0"/>
              <a:buNone/>
              <a:defRPr kumimoji="1" sz="2494" kern="1200">
                <a:solidFill>
                  <a:schemeClr val="tx1"/>
                </a:solidFill>
                <a:latin typeface="+mn-lt"/>
                <a:ea typeface="+mn-ea"/>
                <a:cs typeface="+mn-cs"/>
              </a:defRPr>
            </a:lvl9pPr>
          </a:lstStyle>
          <a:p>
            <a:pPr algn="dist"/>
            <a:r>
              <a:rPr lang="ja-JP" altLang="en-US" sz="6000" b="1" dirty="0"/>
              <a:t>事例集</a:t>
            </a:r>
          </a:p>
        </p:txBody>
      </p:sp>
      <p:sp>
        <p:nvSpPr>
          <p:cNvPr id="9" name="タイトル 1">
            <a:extLst>
              <a:ext uri="{FF2B5EF4-FFF2-40B4-BE49-F238E27FC236}">
                <a16:creationId xmlns:a16="http://schemas.microsoft.com/office/drawing/2014/main" id="{EA6BDACF-BD9E-42EF-8A61-9A11CFFE55D7}"/>
              </a:ext>
            </a:extLst>
          </p:cNvPr>
          <p:cNvSpPr txBox="1">
            <a:spLocks/>
          </p:cNvSpPr>
          <p:nvPr/>
        </p:nvSpPr>
        <p:spPr>
          <a:xfrm>
            <a:off x="1432855" y="6105304"/>
            <a:ext cx="4693963" cy="369332"/>
          </a:xfrm>
          <a:prstGeom prst="rect">
            <a:avLst/>
          </a:prstGeom>
        </p:spPr>
        <p:txBody>
          <a:bodyPr vert="horz" wrap="square" lIns="0" tIns="0" rIns="0" bIns="0" anchor="t" anchorCtr="0">
            <a:spAutoFit/>
          </a:bodyPr>
          <a:lstStyle>
            <a:lvl1pPr algn="ctr" defTabSz="1425495" rtl="0" eaLnBrk="1" fontAlgn="ctr" latinLnBrk="0" hangingPunct="1">
              <a:lnSpc>
                <a:spcPct val="120000"/>
              </a:lnSpc>
              <a:spcBef>
                <a:spcPts val="0"/>
              </a:spcBef>
              <a:buNone/>
              <a:defRPr kumimoji="1" sz="4800" b="1" kern="1200">
                <a:solidFill>
                  <a:srgbClr val="31926F"/>
                </a:solidFill>
                <a:latin typeface="BIZ UDPゴシック" panose="020B0400000000000000" pitchFamily="50" charset="-128"/>
                <a:ea typeface="BIZ UDPゴシック" panose="020B0400000000000000" pitchFamily="50" charset="-128"/>
                <a:cs typeface="+mj-cs"/>
              </a:defRPr>
            </a:lvl1pPr>
          </a:lstStyle>
          <a:p>
            <a:pPr>
              <a:lnSpc>
                <a:spcPct val="100000"/>
              </a:lnSpc>
            </a:pPr>
            <a:r>
              <a:rPr lang="en-US" altLang="ja-JP" sz="2400" b="0" dirty="0"/>
              <a:t>1.0</a:t>
            </a:r>
            <a:r>
              <a:rPr lang="ja-JP" altLang="en-US" sz="2400" b="0" dirty="0"/>
              <a:t>版</a:t>
            </a:r>
            <a:endParaRPr lang="ja-JP" altLang="en-US" sz="6000" b="0" dirty="0"/>
          </a:p>
        </p:txBody>
      </p:sp>
    </p:spTree>
    <p:extLst>
      <p:ext uri="{BB962C8B-B14F-4D97-AF65-F5344CB8AC3E}">
        <p14:creationId xmlns:p14="http://schemas.microsoft.com/office/powerpoint/2010/main" val="132435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 name="think-cell data - do not delete" hidden="1">
            <a:extLst>
              <a:ext uri="{FF2B5EF4-FFF2-40B4-BE49-F238E27FC236}">
                <a16:creationId xmlns:a16="http://schemas.microsoft.com/office/drawing/2014/main" id="{62B17AEB-482C-EA59-BFB1-9FF3231B4DF5}"/>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21535" name="think-cell スライド" r:id="rId4" imgW="425" imgH="424" progId="TCLayout.ActiveDocument.1">
                  <p:embed/>
                </p:oleObj>
              </mc:Choice>
              <mc:Fallback>
                <p:oleObj name="think-cell スライド" r:id="rId4" imgW="425" imgH="424" progId="TCLayout.ActiveDocument.1">
                  <p:embed/>
                  <p:pic>
                    <p:nvPicPr>
                      <p:cNvPr id="73" name="think-cell data - do not delete" hidden="1">
                        <a:extLst>
                          <a:ext uri="{FF2B5EF4-FFF2-40B4-BE49-F238E27FC236}">
                            <a16:creationId xmlns:a16="http://schemas.microsoft.com/office/drawing/2014/main" id="{62B17AEB-482C-EA59-BFB1-9FF3231B4DF5}"/>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11" name="テキスト プレースホルダー 21">
            <a:extLst>
              <a:ext uri="{FF2B5EF4-FFF2-40B4-BE49-F238E27FC236}">
                <a16:creationId xmlns:a16="http://schemas.microsoft.com/office/drawing/2014/main" id="{B1C30294-BB17-E3D6-3D14-68E09F49A7CB}"/>
              </a:ext>
            </a:extLst>
          </p:cNvPr>
          <p:cNvSpPr>
            <a:spLocks noGrp="1"/>
          </p:cNvSpPr>
          <p:nvPr>
            <p:ph type="body" sz="quarter" idx="14"/>
          </p:nvPr>
        </p:nvSpPr>
        <p:spPr>
          <a:xfrm>
            <a:off x="4986978" y="361990"/>
            <a:ext cx="2068859" cy="166199"/>
          </a:xfrm>
        </p:spPr>
        <p:txBody>
          <a:bodyPr/>
          <a:lstStyle/>
          <a:p>
            <a:r>
              <a:rPr lang="en-US" altLang="ja-JP" dirty="0"/>
              <a:t>1-3. </a:t>
            </a:r>
            <a:r>
              <a:rPr lang="ja-JP" altLang="en-US" dirty="0"/>
              <a:t>抽出自治体等一覧</a:t>
            </a:r>
          </a:p>
        </p:txBody>
      </p:sp>
      <p:grpSp>
        <p:nvGrpSpPr>
          <p:cNvPr id="12" name="グループ化 11">
            <a:extLst>
              <a:ext uri="{FF2B5EF4-FFF2-40B4-BE49-F238E27FC236}">
                <a16:creationId xmlns:a16="http://schemas.microsoft.com/office/drawing/2014/main" id="{90123FBC-F0C7-423A-6D6F-D158825B5EB9}"/>
              </a:ext>
            </a:extLst>
          </p:cNvPr>
          <p:cNvGrpSpPr/>
          <p:nvPr/>
        </p:nvGrpSpPr>
        <p:grpSpPr>
          <a:xfrm>
            <a:off x="504622" y="1368000"/>
            <a:ext cx="6552803" cy="1059373"/>
            <a:chOff x="503197" y="1368000"/>
            <a:chExt cx="6552803" cy="1059373"/>
          </a:xfrm>
        </p:grpSpPr>
        <p:grpSp>
          <p:nvGrpSpPr>
            <p:cNvPr id="5" name="グループ化 4">
              <a:extLst>
                <a:ext uri="{FF2B5EF4-FFF2-40B4-BE49-F238E27FC236}">
                  <a16:creationId xmlns:a16="http://schemas.microsoft.com/office/drawing/2014/main" id="{70082E8E-EF95-4AEE-3722-0B35298F8F1A}"/>
                </a:ext>
              </a:extLst>
            </p:cNvPr>
            <p:cNvGrpSpPr/>
            <p:nvPr/>
          </p:nvGrpSpPr>
          <p:grpSpPr>
            <a:xfrm>
              <a:off x="504000" y="1368000"/>
              <a:ext cx="6552000" cy="252000"/>
              <a:chOff x="504000" y="5705617"/>
              <a:chExt cx="6552000" cy="252000"/>
            </a:xfrm>
          </p:grpSpPr>
          <p:sp>
            <p:nvSpPr>
              <p:cNvPr id="7" name="正方形/長方形 6">
                <a:extLst>
                  <a:ext uri="{FF2B5EF4-FFF2-40B4-BE49-F238E27FC236}">
                    <a16:creationId xmlns:a16="http://schemas.microsoft.com/office/drawing/2014/main" id="{F06EE0E8-E041-E95D-108B-CD0F1A7F4D00}"/>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8" name="テキスト ボックス 7">
                <a:extLst>
                  <a:ext uri="{FF2B5EF4-FFF2-40B4-BE49-F238E27FC236}">
                    <a16:creationId xmlns:a16="http://schemas.microsoft.com/office/drawing/2014/main" id="{B9474D8E-2550-3BDD-AEC2-6AABCB07F4ED}"/>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都内自治体</a:t>
                </a:r>
              </a:p>
            </p:txBody>
          </p:sp>
        </p:grpSp>
        <p:sp>
          <p:nvSpPr>
            <p:cNvPr id="25" name="コンテンツ プレースホルダー 17">
              <a:extLst>
                <a:ext uri="{FF2B5EF4-FFF2-40B4-BE49-F238E27FC236}">
                  <a16:creationId xmlns:a16="http://schemas.microsoft.com/office/drawing/2014/main" id="{2E3570C2-DC30-B57C-EB36-669B07CD1C31}"/>
                </a:ext>
              </a:extLst>
            </p:cNvPr>
            <p:cNvSpPr txBox="1">
              <a:spLocks/>
            </p:cNvSpPr>
            <p:nvPr/>
          </p:nvSpPr>
          <p:spPr>
            <a:xfrm>
              <a:off x="503197" y="1762576"/>
              <a:ext cx="6552000" cy="664797"/>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fontAlgn="ctr">
                <a:lnSpc>
                  <a:spcPct val="120000"/>
                </a:lnSpc>
                <a:spcBef>
                  <a:spcPts val="0"/>
                </a:spcBef>
                <a:buFont typeface="Arial" panose="020B0604020202020204" pitchFamily="34" charset="0"/>
                <a:buNone/>
              </a:pPr>
              <a:r>
                <a:rPr lang="ja-JP" altLang="en-US" sz="1200" dirty="0">
                  <a:latin typeface="+mn-ea"/>
                </a:rPr>
                <a:t>ヒアリング調査の対象として今回選出した東京都内の自治体は以下のとおりである。</a:t>
              </a:r>
              <a:endParaRPr lang="en-US" altLang="ja-JP" sz="1200" dirty="0">
                <a:latin typeface="+mn-ea"/>
              </a:endParaRPr>
            </a:p>
            <a:p>
              <a:pPr marL="0" indent="144000" fontAlgn="ctr">
                <a:lnSpc>
                  <a:spcPct val="120000"/>
                </a:lnSpc>
                <a:spcBef>
                  <a:spcPts val="0"/>
                </a:spcBef>
                <a:buFont typeface="Arial" panose="020B0604020202020204" pitchFamily="34" charset="0"/>
                <a:buNone/>
              </a:pPr>
              <a:r>
                <a:rPr lang="ja-JP" altLang="en-US" sz="1200" dirty="0">
                  <a:latin typeface="+mn-ea"/>
                </a:rPr>
                <a:t>なお、表中の「選出理由」欄に記載された内容は、事前調査実施時点（令和</a:t>
              </a:r>
              <a:r>
                <a:rPr lang="en-US" altLang="ja-JP" sz="1200" dirty="0">
                  <a:latin typeface="+mn-ea"/>
                </a:rPr>
                <a:t>5</a:t>
              </a:r>
              <a:r>
                <a:rPr lang="ja-JP" altLang="en-US" sz="1200" dirty="0">
                  <a:latin typeface="+mn-ea"/>
                </a:rPr>
                <a:t>年（</a:t>
              </a:r>
              <a:r>
                <a:rPr lang="en-US" altLang="ja-JP" sz="1200" dirty="0">
                  <a:latin typeface="+mn-ea"/>
                </a:rPr>
                <a:t>2023</a:t>
              </a:r>
              <a:r>
                <a:rPr lang="ja-JP" altLang="en-US" sz="1200" dirty="0">
                  <a:latin typeface="+mn-ea"/>
                </a:rPr>
                <a:t>年）</a:t>
              </a:r>
              <a:r>
                <a:rPr lang="en-US" altLang="ja-JP" sz="1200" dirty="0">
                  <a:latin typeface="+mn-ea"/>
                </a:rPr>
                <a:t>4</a:t>
              </a:r>
              <a:r>
                <a:rPr lang="ja-JP" altLang="en-US" sz="1200" dirty="0">
                  <a:latin typeface="+mn-ea"/>
                </a:rPr>
                <a:t>月末）における公開情報に基づいた内容である。</a:t>
              </a:r>
            </a:p>
          </p:txBody>
        </p:sp>
      </p:grpSp>
      <p:graphicFrame>
        <p:nvGraphicFramePr>
          <p:cNvPr id="16" name="表 130">
            <a:extLst>
              <a:ext uri="{FF2B5EF4-FFF2-40B4-BE49-F238E27FC236}">
                <a16:creationId xmlns:a16="http://schemas.microsoft.com/office/drawing/2014/main" id="{3CBFFEC3-387F-B0DB-E797-25685FB6FA37}"/>
              </a:ext>
            </a:extLst>
          </p:cNvPr>
          <p:cNvGraphicFramePr>
            <a:graphicFrameLocks noGrp="1"/>
          </p:cNvGraphicFramePr>
          <p:nvPr>
            <p:extLst>
              <p:ext uri="{D42A27DB-BD31-4B8C-83A1-F6EECF244321}">
                <p14:modId xmlns:p14="http://schemas.microsoft.com/office/powerpoint/2010/main" val="2757362413"/>
              </p:ext>
            </p:extLst>
          </p:nvPr>
        </p:nvGraphicFramePr>
        <p:xfrm>
          <a:off x="503238" y="2561565"/>
          <a:ext cx="6551999" cy="7081920"/>
        </p:xfrm>
        <a:graphic>
          <a:graphicData uri="http://schemas.openxmlformats.org/drawingml/2006/table">
            <a:tbl>
              <a:tblPr firstRow="1" bandRow="1">
                <a:tableStyleId>{5C22544A-7EE6-4342-B048-85BDC9FD1C3A}</a:tableStyleId>
              </a:tblPr>
              <a:tblGrid>
                <a:gridCol w="249904">
                  <a:extLst>
                    <a:ext uri="{9D8B030D-6E8A-4147-A177-3AD203B41FA5}">
                      <a16:colId xmlns:a16="http://schemas.microsoft.com/office/drawing/2014/main" val="2511081254"/>
                    </a:ext>
                  </a:extLst>
                </a:gridCol>
                <a:gridCol w="539060">
                  <a:extLst>
                    <a:ext uri="{9D8B030D-6E8A-4147-A177-3AD203B41FA5}">
                      <a16:colId xmlns:a16="http://schemas.microsoft.com/office/drawing/2014/main" val="1721265499"/>
                    </a:ext>
                  </a:extLst>
                </a:gridCol>
                <a:gridCol w="787495">
                  <a:extLst>
                    <a:ext uri="{9D8B030D-6E8A-4147-A177-3AD203B41FA5}">
                      <a16:colId xmlns:a16="http://schemas.microsoft.com/office/drawing/2014/main" val="3598183488"/>
                    </a:ext>
                  </a:extLst>
                </a:gridCol>
                <a:gridCol w="894881">
                  <a:extLst>
                    <a:ext uri="{9D8B030D-6E8A-4147-A177-3AD203B41FA5}">
                      <a16:colId xmlns:a16="http://schemas.microsoft.com/office/drawing/2014/main" val="1912041830"/>
                    </a:ext>
                  </a:extLst>
                </a:gridCol>
                <a:gridCol w="4080659">
                  <a:extLst>
                    <a:ext uri="{9D8B030D-6E8A-4147-A177-3AD203B41FA5}">
                      <a16:colId xmlns:a16="http://schemas.microsoft.com/office/drawing/2014/main" val="550416692"/>
                    </a:ext>
                  </a:extLst>
                </a:gridCol>
              </a:tblGrid>
              <a:tr h="324000">
                <a:tc>
                  <a:txBody>
                    <a:bodyPr/>
                    <a:lstStyle/>
                    <a:p>
                      <a:pPr algn="ctr" fontAlgn="ctr"/>
                      <a:r>
                        <a:rPr kumimoji="1" lang="en-US" altLang="ja-JP" sz="900" dirty="0">
                          <a:latin typeface="+mn-ea"/>
                          <a:ea typeface="+mn-ea"/>
                        </a:rPr>
                        <a:t>No.</a:t>
                      </a:r>
                      <a:endParaRPr kumimoji="1" lang="ja-JP" altLang="en-US" sz="900" dirty="0">
                        <a:latin typeface="+mn-ea"/>
                        <a:ea typeface="+mn-ea"/>
                      </a:endParaRPr>
                    </a:p>
                  </a:txBody>
                  <a:tcPr marL="36000" marR="36000" marT="0" marB="0" anchor="ctr">
                    <a:lnL w="6350" cap="flat" cmpd="sng" algn="ctr">
                      <a:solidFill>
                        <a:srgbClr val="31926F"/>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都道府県</a:t>
                      </a:r>
                      <a:endParaRPr kumimoji="1" lang="en-US" altLang="ja-JP" sz="900" dirty="0">
                        <a:latin typeface="+mn-ea"/>
                        <a:ea typeface="+mn-ea"/>
                      </a:endParaRPr>
                    </a:p>
                    <a:p>
                      <a:pPr fontAlgn="ctr"/>
                      <a:r>
                        <a:rPr kumimoji="1" lang="ja-JP" altLang="en-US" sz="900" dirty="0">
                          <a:latin typeface="+mn-ea"/>
                          <a:ea typeface="+mn-ea"/>
                        </a:rPr>
                        <a:t>自治体名</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人口</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庁舎建て替え等の状況</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選出理由</a:t>
                      </a:r>
                    </a:p>
                  </a:txBody>
                  <a:tcPr marL="36000" marR="36000" marT="0" marB="0" anchor="ctr">
                    <a:lnL w="19050" cap="flat" cmpd="sng" algn="ctr">
                      <a:solidFill>
                        <a:schemeClr val="bg1"/>
                      </a:solidFill>
                      <a:prstDash val="solid"/>
                      <a:round/>
                      <a:headEnd type="none" w="med" len="med"/>
                      <a:tailEnd type="none" w="med" len="med"/>
                    </a:lnL>
                    <a:lnR w="12700" cmpd="sng">
                      <a:noFill/>
                    </a:lnR>
                    <a:lnT w="12700" cmpd="sng">
                      <a:noFill/>
                    </a:lnT>
                    <a:lnB w="38100" cmpd="sng">
                      <a:noFill/>
                    </a:lnB>
                    <a:solidFill>
                      <a:srgbClr val="31926F"/>
                    </a:solidFill>
                  </a:tcPr>
                </a:tc>
                <a:extLst>
                  <a:ext uri="{0D108BD9-81ED-4DB2-BD59-A6C34878D82A}">
                    <a16:rowId xmlns:a16="http://schemas.microsoft.com/office/drawing/2014/main" val="2155468110"/>
                  </a:ext>
                </a:extLst>
              </a:tr>
              <a:tr h="0">
                <a:tc>
                  <a:txBody>
                    <a:bodyPr/>
                    <a:lstStyle/>
                    <a:p>
                      <a:pPr algn="ctr" fontAlgn="ctr"/>
                      <a:r>
                        <a:rPr kumimoji="1" lang="ja-JP" altLang="en-US" sz="900" b="1" dirty="0">
                          <a:solidFill>
                            <a:srgbClr val="31926F"/>
                          </a:solidFill>
                          <a:latin typeface="+mn-ea"/>
                          <a:ea typeface="+mn-ea"/>
                        </a:rPr>
                        <a:t>２１</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東京都</a:t>
                      </a:r>
                      <a:br>
                        <a:rPr kumimoji="1" lang="en-US" altLang="ja-JP" sz="900" dirty="0">
                          <a:latin typeface="+mn-ea"/>
                          <a:ea typeface="+mn-ea"/>
                        </a:rPr>
                      </a:br>
                      <a:r>
                        <a:rPr kumimoji="1" lang="ja-JP" altLang="en-US" sz="900" dirty="0">
                          <a:latin typeface="+mn-ea"/>
                          <a:ea typeface="+mn-ea"/>
                        </a:rPr>
                        <a:t>品川区</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406,362</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dirty="0">
                          <a:latin typeface="+mn-ea"/>
                          <a:ea typeface="+mn-ea"/>
                        </a:rPr>
                        <a:t>基本設計段階</a:t>
                      </a:r>
                      <a:br>
                        <a:rPr kumimoji="1" lang="zh-TW" altLang="en-US" sz="800" dirty="0">
                          <a:latin typeface="+mn-ea"/>
                          <a:ea typeface="+mn-ea"/>
                        </a:rPr>
                      </a:br>
                      <a:r>
                        <a:rPr kumimoji="1" lang="ja-JP" altLang="en-US" sz="800" dirty="0">
                          <a:latin typeface="+mn-ea"/>
                          <a:ea typeface="+mn-ea"/>
                        </a:rPr>
                        <a:t>令和</a:t>
                      </a:r>
                      <a:r>
                        <a:rPr kumimoji="1" lang="en-US" altLang="ja-JP" sz="800" dirty="0">
                          <a:latin typeface="+mn-ea"/>
                          <a:ea typeface="+mn-ea"/>
                        </a:rPr>
                        <a:t>5</a:t>
                      </a:r>
                      <a:r>
                        <a:rPr kumimoji="1" lang="ja-JP" altLang="en-US" sz="800" dirty="0">
                          <a:latin typeface="+mn-ea"/>
                          <a:ea typeface="+mn-ea"/>
                        </a:rPr>
                        <a:t>年</a:t>
                      </a:r>
                      <a:r>
                        <a:rPr kumimoji="1" lang="en-US" altLang="zh-TW" sz="800" dirty="0">
                          <a:latin typeface="+mn-ea"/>
                          <a:ea typeface="+mn-ea"/>
                        </a:rPr>
                        <a:t>1</a:t>
                      </a:r>
                      <a:r>
                        <a:rPr kumimoji="1" lang="zh-TW" altLang="en-US" sz="800" dirty="0">
                          <a:latin typeface="+mn-ea"/>
                          <a:ea typeface="+mn-ea"/>
                        </a:rPr>
                        <a:t>月</a:t>
                      </a:r>
                      <a:br>
                        <a:rPr kumimoji="1" lang="zh-TW" altLang="en-US" sz="800" dirty="0">
                          <a:latin typeface="+mn-ea"/>
                          <a:ea typeface="+mn-ea"/>
                        </a:rPr>
                      </a:br>
                      <a:r>
                        <a:rPr kumimoji="1" lang="zh-TW" altLang="en-US" sz="800" dirty="0">
                          <a:latin typeface="+mn-ea"/>
                          <a:ea typeface="+mn-ea"/>
                        </a:rPr>
                        <a:t>基本計画策定</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spc="0" baseline="0" dirty="0">
                          <a:solidFill>
                            <a:schemeClr val="dk1"/>
                          </a:solidFill>
                          <a:latin typeface="+mn-ea"/>
                          <a:ea typeface="+mn-ea"/>
                          <a:cs typeface="+mn-cs"/>
                        </a:rPr>
                        <a:t>「品川区</a:t>
                      </a:r>
                      <a:r>
                        <a:rPr kumimoji="1" lang="en-US" altLang="ja-JP" sz="800" u="none" dirty="0">
                          <a:solidFill>
                            <a:schemeClr val="tx1"/>
                          </a:solidFill>
                          <a:uFill>
                            <a:solidFill>
                              <a:srgbClr val="31926F"/>
                            </a:solidFill>
                          </a:uFill>
                          <a:latin typeface="+mn-ea"/>
                        </a:rPr>
                        <a:t>DX</a:t>
                      </a:r>
                      <a:r>
                        <a:rPr kumimoji="1" lang="ja-JP" altLang="en-US" sz="800" u="none" kern="1200" spc="0" baseline="0" dirty="0">
                          <a:solidFill>
                            <a:schemeClr val="dk1"/>
                          </a:solidFill>
                          <a:latin typeface="+mn-ea"/>
                          <a:ea typeface="+mn-ea"/>
                          <a:cs typeface="+mn-cs"/>
                        </a:rPr>
                        <a:t>推進基本方針」において、「令和</a:t>
                      </a:r>
                      <a:r>
                        <a:rPr kumimoji="1" lang="en-US" altLang="ja-JP" sz="800" u="none" kern="1200" spc="0" baseline="0" dirty="0">
                          <a:solidFill>
                            <a:schemeClr val="dk1"/>
                          </a:solidFill>
                          <a:latin typeface="+mn-ea"/>
                          <a:ea typeface="+mn-ea"/>
                          <a:cs typeface="+mn-cs"/>
                        </a:rPr>
                        <a:t>9</a:t>
                      </a:r>
                      <a:r>
                        <a:rPr kumimoji="1" lang="ja-JP" altLang="en-US" sz="800" u="none" kern="1200" spc="0" baseline="0" dirty="0">
                          <a:solidFill>
                            <a:schemeClr val="dk1"/>
                          </a:solidFill>
                          <a:latin typeface="+mn-ea"/>
                          <a:ea typeface="+mn-ea"/>
                          <a:cs typeface="+mn-cs"/>
                        </a:rPr>
                        <a:t>年度に竣工・移転が計画されている</a:t>
                      </a:r>
                      <a:r>
                        <a:rPr kumimoji="1" lang="ja-JP" altLang="en-US" sz="800" b="1" u="none" kern="1200" spc="0" baseline="0" dirty="0">
                          <a:solidFill>
                            <a:srgbClr val="E73142"/>
                          </a:solidFill>
                          <a:latin typeface="+mn-ea"/>
                          <a:ea typeface="+mn-ea"/>
                          <a:cs typeface="+mn-cs"/>
                        </a:rPr>
                        <a:t>新庁舎におけるデジタル技術の活用のあり方を検討し</a:t>
                      </a:r>
                      <a:r>
                        <a:rPr kumimoji="1" lang="ja-JP" altLang="en-US" sz="800" u="none" kern="1200" spc="0" baseline="0" dirty="0">
                          <a:solidFill>
                            <a:schemeClr val="dk1"/>
                          </a:solidFill>
                          <a:latin typeface="+mn-ea"/>
                          <a:ea typeface="+mn-ea"/>
                          <a:cs typeface="+mn-cs"/>
                        </a:rPr>
                        <a:t>、その効果が十分に発揮できる新庁舎整備を進める」としている</a:t>
                      </a:r>
                      <a:endParaRPr kumimoji="1" lang="en-US" altLang="ja-JP" sz="800" u="none" kern="1200" spc="0" baseline="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spc="0" baseline="0" dirty="0">
                          <a:solidFill>
                            <a:schemeClr val="dk1"/>
                          </a:solidFill>
                          <a:latin typeface="+mn-ea"/>
                          <a:ea typeface="+mn-ea"/>
                          <a:cs typeface="+mn-cs"/>
                        </a:rPr>
                        <a:t>「品川区新庁舎整備基本計画」の「区民サービスの向上や新しい働き方への対応」の中で、以下の</a:t>
                      </a:r>
                      <a:r>
                        <a:rPr kumimoji="1" lang="en-US" altLang="ja-JP" sz="800" u="none" kern="1200" spc="0" baseline="0" dirty="0">
                          <a:solidFill>
                            <a:schemeClr val="dk1"/>
                          </a:solidFill>
                          <a:latin typeface="+mn-ea"/>
                          <a:ea typeface="+mn-ea"/>
                          <a:cs typeface="+mn-cs"/>
                        </a:rPr>
                        <a:t>5</a:t>
                      </a:r>
                      <a:r>
                        <a:rPr kumimoji="1" lang="ja-JP" altLang="en-US" sz="800" u="none" kern="1200" spc="0" baseline="0" dirty="0">
                          <a:solidFill>
                            <a:schemeClr val="dk1"/>
                          </a:solidFill>
                          <a:latin typeface="+mn-ea"/>
                          <a:ea typeface="+mn-ea"/>
                          <a:cs typeface="+mn-cs"/>
                        </a:rPr>
                        <a:t>点が明記されている</a:t>
                      </a:r>
                      <a:endParaRPr kumimoji="1" lang="en-US" altLang="ja-JP" sz="800" u="none" kern="1200" spc="0" baseline="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b="1" u="none" kern="1200" spc="0" baseline="0" dirty="0">
                          <a:solidFill>
                            <a:srgbClr val="E73142"/>
                          </a:solidFill>
                          <a:latin typeface="+mn-ea"/>
                          <a:ea typeface="+mn-ea"/>
                          <a:cs typeface="+mn-cs"/>
                        </a:rPr>
                        <a:t>行政手続きのオンライン化</a:t>
                      </a:r>
                      <a:r>
                        <a:rPr kumimoji="1" lang="ja-JP" altLang="en-US" sz="800" u="none" kern="1200" spc="0" baseline="0" dirty="0">
                          <a:solidFill>
                            <a:schemeClr val="dk1"/>
                          </a:solidFill>
                          <a:latin typeface="+mn-ea"/>
                          <a:ea typeface="+mn-ea"/>
                          <a:cs typeface="+mn-cs"/>
                        </a:rPr>
                        <a:t>によるセルフ申請スペースやオンライン窓口スペース、</a:t>
                      </a:r>
                      <a:r>
                        <a:rPr kumimoji="1" lang="ja-JP" altLang="en-US" sz="800" b="1" u="none" kern="1200" spc="0" baseline="0" dirty="0">
                          <a:solidFill>
                            <a:srgbClr val="E73142"/>
                          </a:solidFill>
                          <a:uFill>
                            <a:solidFill>
                              <a:srgbClr val="31926F"/>
                            </a:solidFill>
                          </a:uFill>
                          <a:latin typeface="+mn-ea"/>
                          <a:ea typeface="+mn-ea"/>
                          <a:cs typeface="+mn-cs"/>
                        </a:rPr>
                        <a:t>ワンストップ</a:t>
                      </a:r>
                      <a:r>
                        <a:rPr kumimoji="1" lang="ja-JP" altLang="en-US" sz="800" b="1" u="none" kern="1200" spc="0" baseline="0" dirty="0">
                          <a:solidFill>
                            <a:srgbClr val="E73142"/>
                          </a:solidFill>
                          <a:latin typeface="+mn-ea"/>
                          <a:ea typeface="+mn-ea"/>
                          <a:cs typeface="+mn-cs"/>
                        </a:rPr>
                        <a:t>対応</a:t>
                      </a:r>
                      <a:r>
                        <a:rPr kumimoji="1" lang="ja-JP" altLang="en-US" sz="800" u="none" kern="1200" spc="0" baseline="0" dirty="0">
                          <a:solidFill>
                            <a:schemeClr val="dk1"/>
                          </a:solidFill>
                          <a:latin typeface="+mn-ea"/>
                          <a:ea typeface="+mn-ea"/>
                          <a:cs typeface="+mn-cs"/>
                        </a:rPr>
                        <a:t>スペースなど</a:t>
                      </a:r>
                      <a:r>
                        <a:rPr kumimoji="1" lang="en-US" altLang="ja-JP" sz="800" u="none" dirty="0">
                          <a:solidFill>
                            <a:schemeClr val="tx1"/>
                          </a:solidFill>
                          <a:uFill>
                            <a:solidFill>
                              <a:srgbClr val="31926F"/>
                            </a:solidFill>
                          </a:uFill>
                          <a:latin typeface="+mn-ea"/>
                        </a:rPr>
                        <a:t>ICT</a:t>
                      </a:r>
                      <a:r>
                        <a:rPr kumimoji="1" lang="ja-JP" altLang="en-US" sz="800" u="none" kern="1200" spc="0" baseline="0" dirty="0">
                          <a:solidFill>
                            <a:schemeClr val="dk1"/>
                          </a:solidFill>
                          <a:latin typeface="+mn-ea"/>
                          <a:ea typeface="+mn-ea"/>
                          <a:cs typeface="+mn-cs"/>
                        </a:rPr>
                        <a:t>を活用し、窓口空間の</a:t>
                      </a:r>
                      <a:r>
                        <a:rPr kumimoji="1" lang="en-US" altLang="ja-JP" sz="800" u="none" dirty="0">
                          <a:solidFill>
                            <a:schemeClr val="tx1"/>
                          </a:solidFill>
                          <a:uFill>
                            <a:solidFill>
                              <a:srgbClr val="31926F"/>
                            </a:solidFill>
                          </a:uFill>
                          <a:latin typeface="+mn-ea"/>
                        </a:rPr>
                        <a:t>DX</a:t>
                      </a:r>
                      <a:r>
                        <a:rPr kumimoji="1" lang="ja-JP" altLang="en-US" sz="800" u="none" kern="1200" spc="0" baseline="0" dirty="0">
                          <a:solidFill>
                            <a:schemeClr val="dk1"/>
                          </a:solidFill>
                          <a:latin typeface="+mn-ea"/>
                          <a:ea typeface="+mn-ea"/>
                          <a:cs typeface="+mn-cs"/>
                        </a:rPr>
                        <a:t>に対応</a:t>
                      </a:r>
                      <a:endParaRPr kumimoji="1" lang="en-US" altLang="ja-JP" sz="800" u="none" kern="1200" spc="0" baseline="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spc="0" baseline="0" dirty="0">
                          <a:solidFill>
                            <a:schemeClr val="dk1"/>
                          </a:solidFill>
                          <a:latin typeface="+mn-ea"/>
                          <a:ea typeface="+mn-ea"/>
                          <a:cs typeface="+mn-cs"/>
                        </a:rPr>
                        <a:t>個々の手続き・業務がデジタルで完結する仕組みや、何度も同じ情報を入力しない仕組みづくりなど、利用者目線での行政サービスを目指す </a:t>
                      </a:r>
                      <a:endParaRPr kumimoji="1" lang="en-US" altLang="ja-JP" sz="800" u="none" kern="1200" spc="0" baseline="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en-US" altLang="ja-JP" sz="800" b="1" u="none" kern="1200" spc="0" baseline="0" dirty="0">
                          <a:solidFill>
                            <a:srgbClr val="E73142"/>
                          </a:solidFill>
                          <a:latin typeface="+mn-ea"/>
                          <a:ea typeface="+mn-ea"/>
                          <a:cs typeface="+mn-cs"/>
                        </a:rPr>
                        <a:t>AI</a:t>
                      </a:r>
                      <a:r>
                        <a:rPr kumimoji="1" lang="ja-JP" altLang="en-US" sz="800" b="1" u="none" kern="1200" spc="0" baseline="0" dirty="0">
                          <a:solidFill>
                            <a:srgbClr val="E73142"/>
                          </a:solidFill>
                          <a:latin typeface="+mn-ea"/>
                          <a:ea typeface="+mn-ea"/>
                          <a:cs typeface="+mn-cs"/>
                        </a:rPr>
                        <a:t>（人工知能）の導入</a:t>
                      </a:r>
                      <a:r>
                        <a:rPr kumimoji="1" lang="ja-JP" altLang="en-US" sz="800" u="none" kern="1200" spc="0" baseline="0" dirty="0">
                          <a:solidFill>
                            <a:schemeClr val="dk1"/>
                          </a:solidFill>
                          <a:latin typeface="+mn-ea"/>
                          <a:ea typeface="+mn-ea"/>
                          <a:cs typeface="+mn-cs"/>
                        </a:rPr>
                        <a:t>による窓口業務の自動化や審査業務の迅速化などを検討</a:t>
                      </a:r>
                      <a:endParaRPr kumimoji="1" lang="en-US" altLang="ja-JP" sz="800" u="none" kern="1200" spc="0" baseline="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spc="0" baseline="0" dirty="0">
                          <a:solidFill>
                            <a:schemeClr val="dk1"/>
                          </a:solidFill>
                          <a:latin typeface="+mn-ea"/>
                          <a:ea typeface="+mn-ea"/>
                          <a:cs typeface="+mn-cs"/>
                        </a:rPr>
                        <a:t>将来的に、インターネット上に構成される仮想空間（メタバース）においても行政サービスを利用できる仕組みも含めて検討</a:t>
                      </a:r>
                      <a:endParaRPr kumimoji="1" lang="en-US" altLang="ja-JP" sz="800" u="none" kern="1200" spc="0" baseline="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spc="0" baseline="0" dirty="0">
                          <a:solidFill>
                            <a:schemeClr val="dk1"/>
                          </a:solidFill>
                          <a:latin typeface="+mn-ea"/>
                          <a:ea typeface="+mn-ea"/>
                          <a:cs typeface="+mn-cs"/>
                        </a:rPr>
                        <a:t>個人情報などの取り扱いに十分配慮しつつ、区民サービスや業務効率の向上となる執務環境の実現を目指す</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9212546"/>
                  </a:ext>
                </a:extLst>
              </a:tr>
              <a:tr h="0">
                <a:tc>
                  <a:txBody>
                    <a:bodyPr/>
                    <a:lstStyle/>
                    <a:p>
                      <a:pPr algn="ctr" fontAlgn="ctr"/>
                      <a:r>
                        <a:rPr kumimoji="1" lang="ja-JP" altLang="en-US" sz="900" b="1" dirty="0">
                          <a:solidFill>
                            <a:srgbClr val="31926F"/>
                          </a:solidFill>
                          <a:latin typeface="+mn-ea"/>
                          <a:ea typeface="+mn-ea"/>
                        </a:rPr>
                        <a:t>２２</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東京都</a:t>
                      </a:r>
                      <a:br>
                        <a:rPr kumimoji="1" lang="en-US" altLang="ja-JP" sz="900" dirty="0">
                          <a:latin typeface="+mn-ea"/>
                          <a:ea typeface="+mn-ea"/>
                        </a:rPr>
                      </a:br>
                      <a:r>
                        <a:rPr kumimoji="1" lang="ja-JP" altLang="en-US" sz="900" dirty="0">
                          <a:latin typeface="+mn-ea"/>
                          <a:ea typeface="+mn-ea"/>
                        </a:rPr>
                        <a:t>渋谷区</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230,115</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運用中</a:t>
                      </a:r>
                      <a:br>
                        <a:rPr kumimoji="1" lang="zh-TW" altLang="en-US" sz="800">
                          <a:latin typeface="+mn-ea"/>
                          <a:ea typeface="+mn-ea"/>
                        </a:rPr>
                      </a:br>
                      <a:r>
                        <a:rPr kumimoji="1" lang="ja-JP" altLang="en-US" sz="800">
                          <a:latin typeface="+mn-ea"/>
                          <a:ea typeface="+mn-ea"/>
                        </a:rPr>
                        <a:t>平成</a:t>
                      </a:r>
                      <a:r>
                        <a:rPr kumimoji="1" lang="en-US" altLang="ja-JP" sz="800" dirty="0">
                          <a:latin typeface="+mn-ea"/>
                          <a:ea typeface="+mn-ea"/>
                        </a:rPr>
                        <a:t>31</a:t>
                      </a:r>
                      <a:r>
                        <a:rPr kumimoji="1" lang="zh-TW" altLang="en-US" sz="800">
                          <a:latin typeface="+mn-ea"/>
                          <a:ea typeface="+mn-ea"/>
                        </a:rPr>
                        <a:t>年</a:t>
                      </a:r>
                      <a:r>
                        <a:rPr kumimoji="1" lang="en-US" altLang="zh-TW" sz="800" dirty="0">
                          <a:latin typeface="+mn-ea"/>
                          <a:ea typeface="+mn-ea"/>
                        </a:rPr>
                        <a:t>1</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供用開始</a:t>
                      </a:r>
                    </a:p>
                    <a:p>
                      <a:pPr fontAlgn="ctr"/>
                      <a:endParaRPr kumimoji="1" lang="ja-JP"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spc="0" baseline="0" dirty="0">
                          <a:solidFill>
                            <a:schemeClr val="dk1"/>
                          </a:solidFill>
                          <a:latin typeface="+mn-ea"/>
                          <a:ea typeface="+mn-ea"/>
                          <a:cs typeface="+mn-cs"/>
                        </a:rPr>
                        <a:t>「渋谷区スマートシティ推進基本方針」において、「行政</a:t>
                      </a:r>
                      <a:r>
                        <a:rPr kumimoji="1" lang="en-US" altLang="ja-JP" sz="800" u="none" dirty="0">
                          <a:solidFill>
                            <a:schemeClr val="tx1"/>
                          </a:solidFill>
                          <a:uFill>
                            <a:solidFill>
                              <a:srgbClr val="31926F"/>
                            </a:solidFill>
                          </a:uFill>
                          <a:latin typeface="+mn-ea"/>
                        </a:rPr>
                        <a:t>DX</a:t>
                      </a:r>
                      <a:r>
                        <a:rPr kumimoji="1" lang="ja-JP" altLang="en-US" sz="800" u="none" kern="1200" spc="0" baseline="0" dirty="0">
                          <a:solidFill>
                            <a:schemeClr val="dk1"/>
                          </a:solidFill>
                          <a:latin typeface="+mn-ea"/>
                          <a:ea typeface="+mn-ea"/>
                          <a:cs typeface="+mn-cs"/>
                        </a:rPr>
                        <a:t>への積極投資により職員の生産性向上や人財育成、それらを通じた区民視点での質の高いサービスの提供を推進していく」としている</a:t>
                      </a:r>
                      <a:endParaRPr kumimoji="1" lang="en-US" altLang="ja-JP" sz="800" u="none" kern="1200" spc="0" baseline="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b="1" u="none" kern="1200" spc="0" baseline="0" dirty="0">
                          <a:solidFill>
                            <a:srgbClr val="E73142"/>
                          </a:solidFill>
                          <a:latin typeface="+mn-ea"/>
                          <a:ea typeface="+mn-ea"/>
                          <a:cs typeface="+mn-cs"/>
                        </a:rPr>
                        <a:t>新庁舎への移転をきっかけとして</a:t>
                      </a:r>
                      <a:r>
                        <a:rPr kumimoji="1" lang="ja-JP" altLang="en-US" sz="800" u="none" kern="1200" spc="0" baseline="0" dirty="0">
                          <a:solidFill>
                            <a:schemeClr val="dk1"/>
                          </a:solidFill>
                          <a:latin typeface="+mn-ea"/>
                          <a:ea typeface="+mn-ea"/>
                          <a:cs typeface="+mn-cs"/>
                        </a:rPr>
                        <a:t>、区役所における様々な業務の</a:t>
                      </a:r>
                      <a:r>
                        <a:rPr kumimoji="1" lang="en-US" altLang="ja-JP" sz="800" u="none" dirty="0">
                          <a:solidFill>
                            <a:schemeClr val="tx1"/>
                          </a:solidFill>
                          <a:uFill>
                            <a:solidFill>
                              <a:srgbClr val="31926F"/>
                            </a:solidFill>
                          </a:uFill>
                          <a:latin typeface="+mn-ea"/>
                        </a:rPr>
                        <a:t>DX</a:t>
                      </a:r>
                      <a:r>
                        <a:rPr kumimoji="1" lang="ja-JP" altLang="en-US" sz="800" u="none" kern="1200" spc="0" baseline="0" dirty="0">
                          <a:solidFill>
                            <a:schemeClr val="dk1"/>
                          </a:solidFill>
                          <a:latin typeface="+mn-ea"/>
                          <a:ea typeface="+mn-ea"/>
                          <a:cs typeface="+mn-cs"/>
                        </a:rPr>
                        <a:t>や</a:t>
                      </a:r>
                      <a:r>
                        <a:rPr kumimoji="1" lang="ja-JP" altLang="en-US" sz="800" u="none" dirty="0">
                          <a:solidFill>
                            <a:schemeClr val="tx1"/>
                          </a:solidFill>
                          <a:uFill>
                            <a:solidFill>
                              <a:srgbClr val="31926F"/>
                            </a:solidFill>
                          </a:uFill>
                          <a:latin typeface="+mn-ea"/>
                        </a:rPr>
                        <a:t>ペーパーレス</a:t>
                      </a:r>
                      <a:r>
                        <a:rPr kumimoji="1" lang="ja-JP" altLang="en-US" sz="800" u="none" kern="1200" spc="0" baseline="0" dirty="0">
                          <a:solidFill>
                            <a:schemeClr val="dk1"/>
                          </a:solidFill>
                          <a:latin typeface="+mn-ea"/>
                          <a:ea typeface="+mn-ea"/>
                          <a:cs typeface="+mn-cs"/>
                        </a:rPr>
                        <a:t>化に取り組みつつ、区民に便利な行政サービスを目指して、デジタルコミュニケーションの基盤づくりを推進</a:t>
                      </a:r>
                      <a:endParaRPr kumimoji="1" lang="en-US" altLang="ja-JP" sz="800" u="none" kern="1200" spc="0" baseline="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spc="0" baseline="0" dirty="0">
                          <a:solidFill>
                            <a:schemeClr val="dk1"/>
                          </a:solidFill>
                          <a:latin typeface="+mn-ea"/>
                          <a:ea typeface="+mn-ea"/>
                          <a:cs typeface="+mn-cs"/>
                        </a:rPr>
                        <a:t>職員への各種デバイスの配布をはじめ、セキュリティレベルの高いツールの導入、</a:t>
                      </a:r>
                      <a:r>
                        <a:rPr kumimoji="1" lang="ja-JP" altLang="en-US" sz="800" b="1" u="none" dirty="0">
                          <a:solidFill>
                            <a:srgbClr val="E73142"/>
                          </a:solidFill>
                          <a:uFill>
                            <a:solidFill>
                              <a:srgbClr val="31926F"/>
                            </a:solidFill>
                          </a:uFill>
                          <a:latin typeface="+mn-ea"/>
                        </a:rPr>
                        <a:t>ペーパーレス</a:t>
                      </a:r>
                      <a:r>
                        <a:rPr kumimoji="1" lang="ja-JP" altLang="en-US" sz="800" b="1" u="none" kern="1200" spc="0" baseline="0" dirty="0">
                          <a:solidFill>
                            <a:srgbClr val="E73142"/>
                          </a:solidFill>
                          <a:latin typeface="+mn-ea"/>
                          <a:ea typeface="+mn-ea"/>
                          <a:cs typeface="+mn-cs"/>
                        </a:rPr>
                        <a:t>化</a:t>
                      </a:r>
                      <a:r>
                        <a:rPr kumimoji="1" lang="ja-JP" altLang="en-US" sz="800" u="none" kern="1200" spc="0" baseline="0" dirty="0">
                          <a:solidFill>
                            <a:schemeClr val="dk1"/>
                          </a:solidFill>
                          <a:latin typeface="+mn-ea"/>
                          <a:ea typeface="+mn-ea"/>
                          <a:cs typeface="+mn-cs"/>
                        </a:rPr>
                        <a:t>など、</a:t>
                      </a:r>
                      <a:r>
                        <a:rPr kumimoji="1" lang="en-US" altLang="ja-JP" sz="800" u="none" dirty="0">
                          <a:solidFill>
                            <a:schemeClr val="tx1"/>
                          </a:solidFill>
                          <a:uFill>
                            <a:solidFill>
                              <a:srgbClr val="31926F"/>
                            </a:solidFill>
                          </a:uFill>
                          <a:latin typeface="+mn-ea"/>
                        </a:rPr>
                        <a:t>ICT</a:t>
                      </a:r>
                      <a:r>
                        <a:rPr kumimoji="1" lang="ja-JP" altLang="en-US" sz="800" u="none" kern="1200" spc="0" baseline="0" dirty="0">
                          <a:solidFill>
                            <a:schemeClr val="dk1"/>
                          </a:solidFill>
                          <a:latin typeface="+mn-ea"/>
                          <a:ea typeface="+mn-ea"/>
                          <a:cs typeface="+mn-cs"/>
                        </a:rPr>
                        <a:t>による業務効率化を推進し、</a:t>
                      </a:r>
                      <a:r>
                        <a:rPr kumimoji="1" lang="ja-JP" altLang="en-US" sz="800" b="1" u="none" kern="1200" spc="0" baseline="0" dirty="0">
                          <a:solidFill>
                            <a:srgbClr val="E73142"/>
                          </a:solidFill>
                          <a:latin typeface="+mn-ea"/>
                          <a:ea typeface="+mn-ea"/>
                          <a:cs typeface="+mn-cs"/>
                        </a:rPr>
                        <a:t>テレワーク</a:t>
                      </a:r>
                      <a:r>
                        <a:rPr kumimoji="1" lang="ja-JP" altLang="en-US" sz="800" u="none" kern="1200" spc="0" baseline="0" dirty="0">
                          <a:solidFill>
                            <a:schemeClr val="dk1"/>
                          </a:solidFill>
                          <a:latin typeface="+mn-ea"/>
                          <a:ea typeface="+mn-ea"/>
                          <a:cs typeface="+mn-cs"/>
                        </a:rPr>
                        <a:t>可能な環境を実現</a:t>
                      </a:r>
                      <a:endParaRPr kumimoji="1" lang="en-US" altLang="ja-JP" sz="800" u="none" kern="1200" spc="0" baseline="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en-US" altLang="ja-JP" sz="800" b="1" u="none" kern="1200" spc="0" baseline="0" dirty="0">
                          <a:solidFill>
                            <a:srgbClr val="E73142"/>
                          </a:solidFill>
                          <a:latin typeface="+mn-ea"/>
                          <a:ea typeface="+mn-ea"/>
                          <a:cs typeface="+mn-cs"/>
                        </a:rPr>
                        <a:t>RPA</a:t>
                      </a:r>
                      <a:r>
                        <a:rPr kumimoji="1" lang="ja-JP" altLang="en-US" sz="800" b="1" u="none" kern="1200" spc="0" baseline="0" dirty="0">
                          <a:solidFill>
                            <a:srgbClr val="E73142"/>
                          </a:solidFill>
                          <a:latin typeface="+mn-ea"/>
                          <a:ea typeface="+mn-ea"/>
                          <a:cs typeface="+mn-cs"/>
                        </a:rPr>
                        <a:t>導入</a:t>
                      </a:r>
                      <a:r>
                        <a:rPr kumimoji="1" lang="ja-JP" altLang="en-US" sz="800" u="none" kern="1200" spc="0" baseline="0" dirty="0">
                          <a:solidFill>
                            <a:schemeClr val="dk1"/>
                          </a:solidFill>
                          <a:latin typeface="+mn-ea"/>
                          <a:ea typeface="+mn-ea"/>
                          <a:cs typeface="+mn-cs"/>
                        </a:rPr>
                        <a:t>による業務改革では、</a:t>
                      </a:r>
                      <a:r>
                        <a:rPr kumimoji="1" lang="en-US" altLang="ja-JP" sz="800" u="none" kern="1200" spc="0" baseline="0" dirty="0">
                          <a:solidFill>
                            <a:schemeClr val="dk1"/>
                          </a:solidFill>
                          <a:latin typeface="+mn-ea"/>
                          <a:ea typeface="+mn-ea"/>
                          <a:cs typeface="+mn-cs"/>
                        </a:rPr>
                        <a:t>60</a:t>
                      </a:r>
                      <a:r>
                        <a:rPr kumimoji="1" lang="ja-JP" altLang="en-US" sz="800" u="none" kern="1200" spc="0" baseline="0" dirty="0">
                          <a:solidFill>
                            <a:schemeClr val="dk1"/>
                          </a:solidFill>
                          <a:latin typeface="+mn-ea"/>
                          <a:ea typeface="+mn-ea"/>
                          <a:cs typeface="+mn-cs"/>
                        </a:rPr>
                        <a:t>業務で年間</a:t>
                      </a:r>
                      <a:r>
                        <a:rPr kumimoji="1" lang="en-US" altLang="ja-JP" sz="800" u="none" kern="1200" spc="0" baseline="0" dirty="0">
                          <a:solidFill>
                            <a:schemeClr val="dk1"/>
                          </a:solidFill>
                          <a:latin typeface="+mn-ea"/>
                          <a:ea typeface="+mn-ea"/>
                          <a:cs typeface="+mn-cs"/>
                        </a:rPr>
                        <a:t>3,900</a:t>
                      </a:r>
                      <a:r>
                        <a:rPr kumimoji="1" lang="ja-JP" altLang="en-US" sz="800" u="none" kern="1200" spc="0" baseline="0" dirty="0">
                          <a:solidFill>
                            <a:schemeClr val="dk1"/>
                          </a:solidFill>
                          <a:latin typeface="+mn-ea"/>
                          <a:ea typeface="+mn-ea"/>
                          <a:cs typeface="+mn-cs"/>
                        </a:rPr>
                        <a:t>時間の削減効果</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0454961"/>
                  </a:ext>
                </a:extLst>
              </a:tr>
              <a:tr h="684000">
                <a:tc>
                  <a:txBody>
                    <a:bodyPr/>
                    <a:lstStyle/>
                    <a:p>
                      <a:pPr algn="ctr" fontAlgn="ctr"/>
                      <a:r>
                        <a:rPr kumimoji="1" lang="ja-JP" altLang="en-US" sz="900" b="1" dirty="0">
                          <a:solidFill>
                            <a:srgbClr val="31926F"/>
                          </a:solidFill>
                          <a:latin typeface="+mn-ea"/>
                          <a:ea typeface="+mn-ea"/>
                        </a:rPr>
                        <a:t>２３</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東京都</a:t>
                      </a:r>
                      <a:br>
                        <a:rPr kumimoji="1" lang="en-US" altLang="ja-JP" sz="900" dirty="0">
                          <a:latin typeface="+mn-ea"/>
                          <a:ea typeface="+mn-ea"/>
                        </a:rPr>
                      </a:br>
                      <a:r>
                        <a:rPr kumimoji="1" lang="ja-JP" altLang="en-US" sz="900" dirty="0">
                          <a:latin typeface="+mn-ea"/>
                          <a:ea typeface="+mn-ea"/>
                        </a:rPr>
                        <a:t>中野区</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335,187</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建設中</a:t>
                      </a:r>
                      <a:br>
                        <a:rPr kumimoji="1" lang="zh-TW" altLang="en-US" sz="800">
                          <a:latin typeface="+mn-ea"/>
                          <a:ea typeface="+mn-ea"/>
                        </a:rPr>
                      </a:br>
                      <a:r>
                        <a:rPr kumimoji="1" lang="ja-JP" altLang="en-US" sz="800">
                          <a:latin typeface="+mn-ea"/>
                          <a:ea typeface="+mn-ea"/>
                        </a:rPr>
                        <a:t>令和</a:t>
                      </a:r>
                      <a:r>
                        <a:rPr kumimoji="1" lang="en-US" altLang="ja-JP" sz="800" dirty="0">
                          <a:latin typeface="+mn-ea"/>
                          <a:ea typeface="+mn-ea"/>
                        </a:rPr>
                        <a:t>6</a:t>
                      </a:r>
                      <a:r>
                        <a:rPr kumimoji="1" lang="zh-TW" altLang="en-US" sz="800">
                          <a:latin typeface="+mn-ea"/>
                          <a:ea typeface="+mn-ea"/>
                        </a:rPr>
                        <a:t>年</a:t>
                      </a:r>
                      <a:r>
                        <a:rPr kumimoji="1" lang="en-US" altLang="zh-TW" sz="800" dirty="0">
                          <a:latin typeface="+mn-ea"/>
                          <a:ea typeface="+mn-ea"/>
                        </a:rPr>
                        <a:t>2</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竣工予定</a:t>
                      </a:r>
                      <a:br>
                        <a:rPr kumimoji="1" lang="zh-TW" altLang="en-US" sz="800">
                          <a:latin typeface="+mn-ea"/>
                          <a:ea typeface="+mn-ea"/>
                        </a:rPr>
                      </a:br>
                      <a:r>
                        <a:rPr kumimoji="1" lang="ja-JP" altLang="en-US" sz="800">
                          <a:latin typeface="+mn-ea"/>
                          <a:ea typeface="+mn-ea"/>
                        </a:rPr>
                        <a:t>令和</a:t>
                      </a:r>
                      <a:r>
                        <a:rPr kumimoji="1" lang="en-US" altLang="ja-JP" sz="800" dirty="0">
                          <a:latin typeface="+mn-ea"/>
                          <a:ea typeface="+mn-ea"/>
                        </a:rPr>
                        <a:t>6</a:t>
                      </a:r>
                      <a:r>
                        <a:rPr kumimoji="1" lang="zh-TW" altLang="en-US" sz="800">
                          <a:latin typeface="+mn-ea"/>
                          <a:ea typeface="+mn-ea"/>
                        </a:rPr>
                        <a:t>年</a:t>
                      </a:r>
                      <a:r>
                        <a:rPr kumimoji="1" lang="en-US" altLang="zh-TW" sz="800" dirty="0">
                          <a:latin typeface="+mn-ea"/>
                          <a:ea typeface="+mn-ea"/>
                        </a:rPr>
                        <a:t>5</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供用開始予定</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spc="0" baseline="0" dirty="0">
                          <a:solidFill>
                            <a:schemeClr val="dk1"/>
                          </a:solidFill>
                          <a:latin typeface="+mn-ea"/>
                          <a:ea typeface="+mn-ea"/>
                          <a:cs typeface="+mn-cs"/>
                        </a:rPr>
                        <a:t>「第</a:t>
                      </a:r>
                      <a:r>
                        <a:rPr kumimoji="1" lang="en-US" altLang="ja-JP" sz="800" u="none" kern="1200" spc="0" baseline="0" dirty="0">
                          <a:solidFill>
                            <a:schemeClr val="dk1"/>
                          </a:solidFill>
                          <a:latin typeface="+mn-ea"/>
                          <a:ea typeface="+mn-ea"/>
                          <a:cs typeface="+mn-cs"/>
                        </a:rPr>
                        <a:t>2</a:t>
                      </a:r>
                      <a:r>
                        <a:rPr kumimoji="1" lang="ja-JP" altLang="en-US" sz="800" u="none" kern="1200" spc="0" baseline="0" dirty="0">
                          <a:solidFill>
                            <a:schemeClr val="dk1"/>
                          </a:solidFill>
                          <a:latin typeface="+mn-ea"/>
                          <a:ea typeface="+mn-ea"/>
                          <a:cs typeface="+mn-cs"/>
                        </a:rPr>
                        <a:t>次中野区地域情報化推進計画」において、「</a:t>
                      </a:r>
                      <a:r>
                        <a:rPr kumimoji="1" lang="en-US" altLang="ja-JP" sz="800" u="none" kern="1200" spc="0" baseline="0" dirty="0">
                          <a:solidFill>
                            <a:schemeClr val="dk1"/>
                          </a:solidFill>
                          <a:latin typeface="+mn-ea"/>
                          <a:ea typeface="+mn-ea"/>
                          <a:cs typeface="+mn-cs"/>
                        </a:rPr>
                        <a:t>『</a:t>
                      </a:r>
                      <a:r>
                        <a:rPr kumimoji="1" lang="ja-JP" altLang="en-US" sz="800" u="none" kern="1200" spc="0" baseline="0" dirty="0">
                          <a:solidFill>
                            <a:schemeClr val="dk1"/>
                          </a:solidFill>
                          <a:latin typeface="+mn-ea"/>
                          <a:ea typeface="+mn-ea"/>
                          <a:cs typeface="+mn-cs"/>
                        </a:rPr>
                        <a:t>自治体</a:t>
                      </a:r>
                      <a:r>
                        <a:rPr kumimoji="1" lang="en-US" altLang="ja-JP" sz="800" u="none" dirty="0">
                          <a:solidFill>
                            <a:schemeClr val="tx1"/>
                          </a:solidFill>
                          <a:uFill>
                            <a:solidFill>
                              <a:srgbClr val="31926F"/>
                            </a:solidFill>
                          </a:uFill>
                          <a:latin typeface="+mn-ea"/>
                        </a:rPr>
                        <a:t>DX</a:t>
                      </a:r>
                      <a:r>
                        <a:rPr kumimoji="1" lang="ja-JP" altLang="en-US" sz="800" u="none" kern="1200" spc="0" baseline="0" dirty="0">
                          <a:solidFill>
                            <a:schemeClr val="dk1"/>
                          </a:solidFill>
                          <a:latin typeface="+mn-ea"/>
                          <a:ea typeface="+mn-ea"/>
                          <a:cs typeface="+mn-cs"/>
                        </a:rPr>
                        <a:t>推進計画</a:t>
                      </a:r>
                      <a:r>
                        <a:rPr kumimoji="1" lang="en-US" altLang="ja-JP" sz="800" u="none" kern="1200" spc="0" baseline="0" dirty="0">
                          <a:solidFill>
                            <a:schemeClr val="dk1"/>
                          </a:solidFill>
                          <a:latin typeface="+mn-ea"/>
                          <a:ea typeface="+mn-ea"/>
                          <a:cs typeface="+mn-cs"/>
                        </a:rPr>
                        <a:t>』</a:t>
                      </a:r>
                      <a:r>
                        <a:rPr kumimoji="1" lang="ja-JP" altLang="en-US" sz="800" u="none" kern="1200" spc="0" baseline="0" dirty="0">
                          <a:solidFill>
                            <a:schemeClr val="dk1"/>
                          </a:solidFill>
                          <a:latin typeface="+mn-ea"/>
                          <a:ea typeface="+mn-ea"/>
                          <a:cs typeface="+mn-cs"/>
                        </a:rPr>
                        <a:t>や</a:t>
                      </a:r>
                      <a:r>
                        <a:rPr kumimoji="1" lang="ja-JP" altLang="en-US" sz="800" b="1" u="none" kern="1200" spc="0" baseline="0" dirty="0">
                          <a:solidFill>
                            <a:srgbClr val="E73142"/>
                          </a:solidFill>
                          <a:latin typeface="+mn-ea"/>
                          <a:ea typeface="+mn-ea"/>
                          <a:cs typeface="+mn-cs"/>
                        </a:rPr>
                        <a:t>区役所新庁舎への移転を契機とし</a:t>
                      </a:r>
                      <a:r>
                        <a:rPr kumimoji="1" lang="ja-JP" altLang="en-US" sz="800" u="none" kern="1200" spc="0" baseline="0" dirty="0">
                          <a:solidFill>
                            <a:schemeClr val="dk1"/>
                          </a:solidFill>
                          <a:latin typeface="+mn-ea"/>
                          <a:ea typeface="+mn-ea"/>
                          <a:cs typeface="+mn-cs"/>
                        </a:rPr>
                        <a:t>、これらの取組を推進していくにあたっての情報基盤の効果的な整備を集中的に進める」としている</a:t>
                      </a:r>
                      <a:endParaRPr kumimoji="1" lang="en-US" altLang="ja-JP" sz="800" u="none" kern="1200" spc="0" baseline="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spc="0" baseline="0" dirty="0">
                          <a:solidFill>
                            <a:schemeClr val="dk1"/>
                          </a:solidFill>
                          <a:latin typeface="+mn-ea"/>
                          <a:ea typeface="+mn-ea"/>
                          <a:cs typeface="+mn-cs"/>
                        </a:rPr>
                        <a:t>具体的には「より一層の区民サービスの向上を図るために</a:t>
                      </a:r>
                      <a:r>
                        <a:rPr kumimoji="1" lang="ja-JP" altLang="en-US" sz="800" b="1" u="none" kern="1200" spc="0" baseline="0" dirty="0">
                          <a:solidFill>
                            <a:srgbClr val="E73142"/>
                          </a:solidFill>
                          <a:latin typeface="+mn-ea"/>
                          <a:ea typeface="+mn-ea"/>
                          <a:cs typeface="+mn-cs"/>
                        </a:rPr>
                        <a:t>窓口対応環境の構築</a:t>
                      </a:r>
                      <a:r>
                        <a:rPr kumimoji="1" lang="ja-JP" altLang="en-US" sz="800" u="none" kern="1200" spc="0" baseline="0" dirty="0">
                          <a:solidFill>
                            <a:schemeClr val="dk1"/>
                          </a:solidFill>
                          <a:latin typeface="+mn-ea"/>
                          <a:ea typeface="+mn-ea"/>
                          <a:cs typeface="+mn-cs"/>
                        </a:rPr>
                        <a:t>を進めるとともに、ネットワーク環境の整備、コミュニケーション手段の多様化、紙文書や台帳の電子化と機能的な保有方法の検討など</a:t>
                      </a:r>
                      <a:r>
                        <a:rPr kumimoji="1" lang="en-US" altLang="ja-JP" sz="800" u="none" dirty="0">
                          <a:solidFill>
                            <a:schemeClr val="tx1"/>
                          </a:solidFill>
                          <a:uFill>
                            <a:solidFill>
                              <a:srgbClr val="31926F"/>
                            </a:solidFill>
                          </a:uFill>
                          <a:latin typeface="+mn-ea"/>
                        </a:rPr>
                        <a:t>ICT</a:t>
                      </a:r>
                      <a:r>
                        <a:rPr kumimoji="1" lang="ja-JP" altLang="en-US" sz="800" u="none" kern="1200" spc="0" baseline="0" dirty="0">
                          <a:solidFill>
                            <a:schemeClr val="dk1"/>
                          </a:solidFill>
                          <a:latin typeface="+mn-ea"/>
                          <a:ea typeface="+mn-ea"/>
                          <a:cs typeface="+mn-cs"/>
                        </a:rPr>
                        <a:t>を活用し、効率的で多様な働き方を可能とする</a:t>
                      </a:r>
                      <a:r>
                        <a:rPr kumimoji="1" lang="ja-JP" altLang="en-US" sz="800" b="1" u="none" kern="1200" spc="0" baseline="0" dirty="0">
                          <a:solidFill>
                            <a:srgbClr val="E73142"/>
                          </a:solidFill>
                          <a:latin typeface="+mn-ea"/>
                          <a:ea typeface="+mn-ea"/>
                          <a:cs typeface="+mn-cs"/>
                        </a:rPr>
                        <a:t>情報基盤の整備</a:t>
                      </a:r>
                      <a:r>
                        <a:rPr kumimoji="1" lang="ja-JP" altLang="en-US" sz="800" u="none" kern="1200" spc="0" baseline="0" dirty="0">
                          <a:solidFill>
                            <a:schemeClr val="dk1"/>
                          </a:solidFill>
                          <a:latin typeface="+mn-ea"/>
                          <a:ea typeface="+mn-ea"/>
                          <a:cs typeface="+mn-cs"/>
                        </a:rPr>
                        <a:t>を進める必要がある」としている</a:t>
                      </a:r>
                      <a:endParaRPr kumimoji="1" lang="en-US" altLang="ja-JP" sz="800" u="none" kern="1200" spc="0" baseline="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spc="0" baseline="0" dirty="0">
                          <a:solidFill>
                            <a:schemeClr val="dk1"/>
                          </a:solidFill>
                          <a:latin typeface="+mn-ea"/>
                          <a:ea typeface="+mn-ea"/>
                          <a:cs typeface="+mn-cs"/>
                        </a:rPr>
                        <a:t>建築物省エネルギー性能表示制度の</a:t>
                      </a:r>
                      <a:r>
                        <a:rPr kumimoji="1" lang="ja-JP" altLang="en-US" sz="800" b="1" u="none" kern="1200" spc="0" baseline="0" dirty="0">
                          <a:solidFill>
                            <a:srgbClr val="E73142"/>
                          </a:solidFill>
                          <a:latin typeface="+mn-ea"/>
                          <a:ea typeface="+mn-ea"/>
                          <a:cs typeface="+mn-cs"/>
                        </a:rPr>
                        <a:t>「ＢＥＬＳ」</a:t>
                      </a:r>
                      <a:r>
                        <a:rPr kumimoji="1" lang="ja-JP" altLang="en-US" sz="800" u="none" kern="1200" spc="0" baseline="0" dirty="0">
                          <a:solidFill>
                            <a:schemeClr val="dk1"/>
                          </a:solidFill>
                          <a:latin typeface="+mn-ea"/>
                          <a:ea typeface="+mn-ea"/>
                          <a:cs typeface="+mn-cs"/>
                        </a:rPr>
                        <a:t>において、都内の市区町村役所の本庁舎では初めて最高評価の</a:t>
                      </a:r>
                      <a:r>
                        <a:rPr kumimoji="1" lang="ja-JP" altLang="en-US" sz="800" b="1" u="none" kern="1200" spc="0" baseline="0" dirty="0">
                          <a:solidFill>
                            <a:srgbClr val="E73142"/>
                          </a:solidFill>
                          <a:latin typeface="+mn-ea"/>
                          <a:ea typeface="+mn-ea"/>
                          <a:cs typeface="+mn-cs"/>
                        </a:rPr>
                        <a:t>五つ星</a:t>
                      </a:r>
                      <a:r>
                        <a:rPr kumimoji="1" lang="ja-JP" altLang="en-US" sz="800" u="none" kern="1200" spc="0" baseline="0" dirty="0">
                          <a:solidFill>
                            <a:schemeClr val="dk1"/>
                          </a:solidFill>
                          <a:latin typeface="+mn-ea"/>
                          <a:ea typeface="+mn-ea"/>
                          <a:cs typeface="+mn-cs"/>
                        </a:rPr>
                        <a:t>を獲得。国の高い省エネ基準を満たした</a:t>
                      </a:r>
                      <a:r>
                        <a:rPr kumimoji="1" lang="ja-JP" altLang="en-US" sz="800" b="1" u="none" kern="1200" spc="0" baseline="0" dirty="0">
                          <a:solidFill>
                            <a:srgbClr val="E73142"/>
                          </a:solidFill>
                          <a:latin typeface="+mn-ea"/>
                          <a:ea typeface="+mn-ea"/>
                          <a:cs typeface="+mn-cs"/>
                        </a:rPr>
                        <a:t>「</a:t>
                      </a:r>
                      <a:r>
                        <a:rPr kumimoji="1" lang="en-US" altLang="ja-JP" sz="800" b="1" u="none" dirty="0">
                          <a:solidFill>
                            <a:srgbClr val="E73142"/>
                          </a:solidFill>
                          <a:uFill>
                            <a:solidFill>
                              <a:srgbClr val="31926F"/>
                            </a:solidFill>
                          </a:uFill>
                          <a:latin typeface="+mn-ea"/>
                        </a:rPr>
                        <a:t>ZEB</a:t>
                      </a:r>
                      <a:r>
                        <a:rPr kumimoji="1" lang="ja-JP" altLang="en-US" sz="800" b="1" u="none" kern="1200" spc="0" baseline="0" dirty="0">
                          <a:solidFill>
                            <a:srgbClr val="E73142"/>
                          </a:solidFill>
                          <a:uFill>
                            <a:solidFill>
                              <a:srgbClr val="31926F"/>
                            </a:solidFill>
                          </a:uFill>
                          <a:latin typeface="+mn-ea"/>
                          <a:ea typeface="+mn-ea"/>
                          <a:cs typeface="+mn-cs"/>
                        </a:rPr>
                        <a:t> </a:t>
                      </a:r>
                      <a:r>
                        <a:rPr kumimoji="1" lang="en-US" altLang="ja-JP" sz="800" b="1" u="none" kern="1200" spc="0" baseline="0" dirty="0">
                          <a:solidFill>
                            <a:srgbClr val="E73142"/>
                          </a:solidFill>
                          <a:uFill>
                            <a:solidFill>
                              <a:srgbClr val="31926F"/>
                            </a:solidFill>
                          </a:uFill>
                          <a:latin typeface="+mn-ea"/>
                          <a:ea typeface="+mn-ea"/>
                          <a:cs typeface="+mn-cs"/>
                        </a:rPr>
                        <a:t>Ready</a:t>
                      </a:r>
                      <a:r>
                        <a:rPr kumimoji="1" lang="ja-JP" altLang="en-US" sz="800" b="1" u="none" kern="1200" spc="0" baseline="0" dirty="0">
                          <a:solidFill>
                            <a:srgbClr val="E73142"/>
                          </a:solidFill>
                          <a:latin typeface="+mn-ea"/>
                          <a:ea typeface="+mn-ea"/>
                          <a:cs typeface="+mn-cs"/>
                        </a:rPr>
                        <a:t>」の認証</a:t>
                      </a:r>
                      <a:r>
                        <a:rPr kumimoji="1" lang="ja-JP" altLang="en-US" sz="800" u="none" kern="1200" spc="0" baseline="0" dirty="0">
                          <a:solidFill>
                            <a:schemeClr val="dk1"/>
                          </a:solidFill>
                          <a:latin typeface="+mn-ea"/>
                          <a:ea typeface="+mn-ea"/>
                          <a:cs typeface="+mn-cs"/>
                        </a:rPr>
                        <a:t>も取得</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8053380"/>
                  </a:ext>
                </a:extLst>
              </a:tr>
              <a:tr h="0">
                <a:tc>
                  <a:txBody>
                    <a:bodyPr/>
                    <a:lstStyle/>
                    <a:p>
                      <a:pPr algn="ctr" fontAlgn="ctr"/>
                      <a:r>
                        <a:rPr kumimoji="1" lang="ja-JP" altLang="en-US" sz="900" b="1" dirty="0">
                          <a:solidFill>
                            <a:srgbClr val="31926F"/>
                          </a:solidFill>
                          <a:latin typeface="+mn-ea"/>
                          <a:ea typeface="+mn-ea"/>
                        </a:rPr>
                        <a:t>２４</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東京都</a:t>
                      </a:r>
                    </a:p>
                    <a:p>
                      <a:pPr fontAlgn="ctr"/>
                      <a:r>
                        <a:rPr kumimoji="1" lang="ja-JP" altLang="en-US" sz="900" dirty="0">
                          <a:latin typeface="+mn-ea"/>
                          <a:ea typeface="+mn-ea"/>
                        </a:rPr>
                        <a:t>荒川区</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217,233</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ja-JP" altLang="en-US" sz="800" dirty="0">
                          <a:latin typeface="+mn-ea"/>
                          <a:ea typeface="+mn-ea"/>
                        </a:rPr>
                        <a:t>基本方針策定に</a:t>
                      </a:r>
                      <a:br>
                        <a:rPr kumimoji="1" lang="en-US" altLang="ja-JP" sz="800" dirty="0">
                          <a:latin typeface="+mn-ea"/>
                          <a:ea typeface="+mn-ea"/>
                        </a:rPr>
                      </a:br>
                      <a:r>
                        <a:rPr kumimoji="1" lang="ja-JP" altLang="en-US" sz="800" dirty="0">
                          <a:latin typeface="+mn-ea"/>
                          <a:ea typeface="+mn-ea"/>
                        </a:rPr>
                        <a:t>向けて検討段階</a:t>
                      </a:r>
                    </a:p>
                    <a:p>
                      <a:pPr fontAlgn="ct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spc="0" baseline="0" dirty="0">
                          <a:solidFill>
                            <a:schemeClr val="dk1"/>
                          </a:solidFill>
                          <a:latin typeface="+mn-ea"/>
                          <a:ea typeface="+mn-ea"/>
                          <a:cs typeface="+mn-cs"/>
                        </a:rPr>
                        <a:t>「荒川区実施計画」における施策のひとつとして、「情報システムの適正な整備と安全確保」を掲げており、「</a:t>
                      </a:r>
                      <a:r>
                        <a:rPr kumimoji="1" lang="ja-JP" altLang="en-US" sz="800" b="1" u="none" kern="1200" spc="0" baseline="0" dirty="0">
                          <a:solidFill>
                            <a:srgbClr val="E73142"/>
                          </a:solidFill>
                          <a:latin typeface="+mn-ea"/>
                          <a:ea typeface="+mn-ea"/>
                          <a:cs typeface="+mn-cs"/>
                        </a:rPr>
                        <a:t>オンライン申請</a:t>
                      </a:r>
                      <a:r>
                        <a:rPr kumimoji="1" lang="ja-JP" altLang="en-US" sz="800" u="none" kern="1200" spc="0" baseline="0" dirty="0">
                          <a:solidFill>
                            <a:schemeClr val="dk1"/>
                          </a:solidFill>
                          <a:latin typeface="+mn-ea"/>
                          <a:ea typeface="+mn-ea"/>
                          <a:cs typeface="+mn-cs"/>
                        </a:rPr>
                        <a:t>を始めとした行政のデジタル化について、書面規制、押印、対面規制の見直しを踏まえて検討を進め、</a:t>
                      </a:r>
                      <a:r>
                        <a:rPr kumimoji="1" lang="en-US" altLang="ja-JP" sz="800" b="1" u="none" kern="1200" spc="0" baseline="0" dirty="0">
                          <a:solidFill>
                            <a:srgbClr val="E73142"/>
                          </a:solidFill>
                          <a:latin typeface="+mn-ea"/>
                          <a:ea typeface="+mn-ea"/>
                          <a:cs typeface="+mn-cs"/>
                        </a:rPr>
                        <a:t>AI</a:t>
                      </a:r>
                      <a:r>
                        <a:rPr kumimoji="1" lang="ja-JP" altLang="en-US" sz="800" b="1" u="none" kern="1200" spc="0" baseline="0" dirty="0">
                          <a:solidFill>
                            <a:srgbClr val="E73142"/>
                          </a:solidFill>
                          <a:latin typeface="+mn-ea"/>
                          <a:ea typeface="+mn-ea"/>
                          <a:cs typeface="+mn-cs"/>
                        </a:rPr>
                        <a:t>、</a:t>
                      </a:r>
                      <a:r>
                        <a:rPr kumimoji="1" lang="en-US" altLang="ja-JP" sz="800" b="1" u="none" dirty="0">
                          <a:solidFill>
                            <a:srgbClr val="E73142"/>
                          </a:solidFill>
                          <a:uFill>
                            <a:solidFill>
                              <a:srgbClr val="31926F"/>
                            </a:solidFill>
                          </a:uFill>
                          <a:latin typeface="+mn-ea"/>
                        </a:rPr>
                        <a:t>RPA</a:t>
                      </a:r>
                      <a:r>
                        <a:rPr kumimoji="1" lang="ja-JP" altLang="en-US" sz="800" b="1" u="none" kern="1200" spc="0" baseline="0" dirty="0">
                          <a:solidFill>
                            <a:srgbClr val="E73142"/>
                          </a:solidFill>
                          <a:latin typeface="+mn-ea"/>
                          <a:ea typeface="+mn-ea"/>
                          <a:cs typeface="+mn-cs"/>
                        </a:rPr>
                        <a:t>等の新しい技術の活用</a:t>
                      </a:r>
                      <a:r>
                        <a:rPr kumimoji="1" lang="ja-JP" altLang="en-US" sz="800" u="none" kern="1200" spc="0" baseline="0" dirty="0">
                          <a:solidFill>
                            <a:schemeClr val="dk1"/>
                          </a:solidFill>
                          <a:latin typeface="+mn-ea"/>
                          <a:ea typeface="+mn-ea"/>
                          <a:cs typeface="+mn-cs"/>
                        </a:rPr>
                        <a:t>により、業務の効率化を進める」としている</a:t>
                      </a:r>
                      <a:endParaRPr kumimoji="1" lang="en-US" altLang="ja-JP" sz="800" u="none" kern="1200" spc="0" baseline="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spc="0" baseline="0" dirty="0">
                          <a:solidFill>
                            <a:schemeClr val="dk1"/>
                          </a:solidFill>
                          <a:latin typeface="+mn-ea"/>
                          <a:ea typeface="+mn-ea"/>
                          <a:cs typeface="+mn-cs"/>
                        </a:rPr>
                        <a:t>滞納整理に向けた預貯金調査業務を電子化する「預貯金照会システム」を使用した一部</a:t>
                      </a:r>
                      <a:r>
                        <a:rPr kumimoji="1" lang="ja-JP" altLang="en-US" sz="800" b="1" u="none" kern="1200" spc="0" baseline="0" dirty="0">
                          <a:solidFill>
                            <a:srgbClr val="E73142"/>
                          </a:solidFill>
                          <a:latin typeface="+mn-ea"/>
                          <a:ea typeface="+mn-ea"/>
                          <a:cs typeface="+mn-cs"/>
                        </a:rPr>
                        <a:t>作業工程を自動化</a:t>
                      </a:r>
                      <a:r>
                        <a:rPr kumimoji="1" lang="ja-JP" altLang="en-US" sz="800" u="none" kern="1200" spc="0" baseline="0" dirty="0">
                          <a:solidFill>
                            <a:schemeClr val="dk1"/>
                          </a:solidFill>
                          <a:latin typeface="+mn-ea"/>
                          <a:ea typeface="+mn-ea"/>
                          <a:cs typeface="+mn-cs"/>
                        </a:rPr>
                        <a:t>し、システム活用の利便性を向上</a:t>
                      </a:r>
                      <a:endParaRPr kumimoji="1" lang="en-US" altLang="ja-JP" sz="800" u="none" kern="1200" spc="0" baseline="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spc="0" baseline="0" dirty="0">
                          <a:solidFill>
                            <a:schemeClr val="dk1"/>
                          </a:solidFill>
                          <a:latin typeface="+mn-ea"/>
                          <a:ea typeface="+mn-ea"/>
                          <a:cs typeface="+mn-cs"/>
                        </a:rPr>
                        <a:t>令和</a:t>
                      </a:r>
                      <a:r>
                        <a:rPr kumimoji="1" lang="en-US" altLang="ja-JP" sz="800" u="none" kern="1200" spc="0" baseline="0" dirty="0">
                          <a:solidFill>
                            <a:schemeClr val="dk1"/>
                          </a:solidFill>
                          <a:latin typeface="+mn-ea"/>
                          <a:ea typeface="+mn-ea"/>
                          <a:cs typeface="+mn-cs"/>
                        </a:rPr>
                        <a:t>4</a:t>
                      </a:r>
                      <a:r>
                        <a:rPr kumimoji="1" lang="ja-JP" altLang="en-US" sz="800" u="none" kern="1200" spc="0" baseline="0" dirty="0">
                          <a:solidFill>
                            <a:schemeClr val="dk1"/>
                          </a:solidFill>
                          <a:latin typeface="+mn-ea"/>
                          <a:ea typeface="+mn-ea"/>
                          <a:cs typeface="+mn-cs"/>
                        </a:rPr>
                        <a:t>年</a:t>
                      </a:r>
                      <a:r>
                        <a:rPr kumimoji="1" lang="en-US" altLang="ja-JP" sz="800" u="none" kern="1200" spc="0" baseline="0" dirty="0">
                          <a:solidFill>
                            <a:schemeClr val="dk1"/>
                          </a:solidFill>
                          <a:latin typeface="+mn-ea"/>
                          <a:ea typeface="+mn-ea"/>
                          <a:cs typeface="+mn-cs"/>
                        </a:rPr>
                        <a:t>9</a:t>
                      </a:r>
                      <a:r>
                        <a:rPr kumimoji="1" lang="ja-JP" altLang="en-US" sz="800" u="none" kern="1200" spc="0" baseline="0" dirty="0">
                          <a:solidFill>
                            <a:schemeClr val="dk1"/>
                          </a:solidFill>
                          <a:latin typeface="+mn-ea"/>
                          <a:ea typeface="+mn-ea"/>
                          <a:cs typeface="+mn-cs"/>
                        </a:rPr>
                        <a:t>月の区議会一般質問において、「老朽化の進む本庁舎について、内部検討委員会を立ち上げて検討中。大規模改修を行いできるだけ維持するのか、早期に新庁舎を建設するのか、来年度に一定の方向性を示せるよう検討を加速する」との答弁あり</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6071035"/>
                  </a:ext>
                </a:extLst>
              </a:tr>
              <a:tr h="0">
                <a:tc>
                  <a:txBody>
                    <a:bodyPr/>
                    <a:lstStyle/>
                    <a:p>
                      <a:pPr algn="ctr" fontAlgn="ctr"/>
                      <a:r>
                        <a:rPr kumimoji="1" lang="ja-JP" altLang="en-US" sz="900" b="1" dirty="0">
                          <a:solidFill>
                            <a:srgbClr val="31926F"/>
                          </a:solidFill>
                          <a:latin typeface="+mn-ea"/>
                          <a:ea typeface="+mn-ea"/>
                        </a:rPr>
                        <a:t>２５</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東京都</a:t>
                      </a:r>
                    </a:p>
                    <a:p>
                      <a:pPr fontAlgn="ctr"/>
                      <a:r>
                        <a:rPr kumimoji="1" lang="ja-JP" altLang="en-US" sz="900" dirty="0">
                          <a:latin typeface="+mn-ea"/>
                          <a:ea typeface="+mn-ea"/>
                        </a:rPr>
                        <a:t>江戸川区</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688,501</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基本設計段階</a:t>
                      </a:r>
                      <a:br>
                        <a:rPr kumimoji="1" lang="zh-TW" altLang="en-US" sz="800">
                          <a:latin typeface="+mn-ea"/>
                          <a:ea typeface="+mn-ea"/>
                        </a:rPr>
                      </a:br>
                      <a:r>
                        <a:rPr kumimoji="1" lang="ja-JP" altLang="en-US" sz="800">
                          <a:latin typeface="+mn-ea"/>
                          <a:ea typeface="+mn-ea"/>
                        </a:rPr>
                        <a:t>令和</a:t>
                      </a:r>
                      <a:r>
                        <a:rPr kumimoji="1" lang="en-US" altLang="ja-JP" sz="800" dirty="0">
                          <a:latin typeface="+mn-ea"/>
                          <a:ea typeface="+mn-ea"/>
                        </a:rPr>
                        <a:t>3</a:t>
                      </a:r>
                      <a:r>
                        <a:rPr kumimoji="1" lang="zh-TW" altLang="en-US" sz="800">
                          <a:latin typeface="+mn-ea"/>
                          <a:ea typeface="+mn-ea"/>
                        </a:rPr>
                        <a:t>年</a:t>
                      </a:r>
                      <a:r>
                        <a:rPr kumimoji="1" lang="en-US" altLang="zh-TW" sz="800" dirty="0">
                          <a:latin typeface="+mn-ea"/>
                          <a:ea typeface="+mn-ea"/>
                        </a:rPr>
                        <a:t>3</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基本計画策定</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spc="0" baseline="0" dirty="0">
                          <a:solidFill>
                            <a:schemeClr val="dk1"/>
                          </a:solidFill>
                          <a:latin typeface="+mn-ea"/>
                          <a:ea typeface="+mn-ea"/>
                          <a:cs typeface="+mn-cs"/>
                        </a:rPr>
                        <a:t>令和</a:t>
                      </a:r>
                      <a:r>
                        <a:rPr kumimoji="1" lang="en-US" altLang="ja-JP" sz="800" u="none" kern="1200" spc="0" baseline="0" dirty="0">
                          <a:solidFill>
                            <a:schemeClr val="dk1"/>
                          </a:solidFill>
                          <a:latin typeface="+mn-ea"/>
                          <a:ea typeface="+mn-ea"/>
                          <a:cs typeface="+mn-cs"/>
                        </a:rPr>
                        <a:t>3</a:t>
                      </a:r>
                      <a:r>
                        <a:rPr kumimoji="1" lang="ja-JP" altLang="en-US" sz="800" u="none" kern="1200" spc="0" baseline="0" dirty="0">
                          <a:solidFill>
                            <a:schemeClr val="dk1"/>
                          </a:solidFill>
                          <a:latin typeface="+mn-ea"/>
                          <a:ea typeface="+mn-ea"/>
                          <a:cs typeface="+mn-cs"/>
                        </a:rPr>
                        <a:t>年度より、</a:t>
                      </a:r>
                      <a:r>
                        <a:rPr kumimoji="1" lang="ja-JP" altLang="en-US" sz="800" b="1" u="none" kern="1200" spc="0" baseline="0" dirty="0">
                          <a:solidFill>
                            <a:srgbClr val="E73142"/>
                          </a:solidFill>
                          <a:latin typeface="+mn-ea"/>
                          <a:ea typeface="+mn-ea"/>
                          <a:cs typeface="+mn-cs"/>
                        </a:rPr>
                        <a:t>新庁舎への移転を見据えて</a:t>
                      </a:r>
                      <a:r>
                        <a:rPr kumimoji="1" lang="ja-JP" altLang="en-US" sz="800" u="none" kern="1200" spc="0" baseline="0" dirty="0">
                          <a:solidFill>
                            <a:schemeClr val="dk1"/>
                          </a:solidFill>
                          <a:latin typeface="+mn-ea"/>
                          <a:ea typeface="+mn-ea"/>
                          <a:cs typeface="+mn-cs"/>
                        </a:rPr>
                        <a:t>、来庁しなくてもよい区役所の実現に向けた取組を本格化。令和</a:t>
                      </a:r>
                      <a:r>
                        <a:rPr kumimoji="1" lang="en-US" altLang="ja-JP" sz="800" u="none" kern="1200" spc="0" baseline="0" dirty="0">
                          <a:solidFill>
                            <a:schemeClr val="dk1"/>
                          </a:solidFill>
                          <a:latin typeface="+mn-ea"/>
                          <a:ea typeface="+mn-ea"/>
                          <a:cs typeface="+mn-cs"/>
                        </a:rPr>
                        <a:t>5</a:t>
                      </a:r>
                      <a:r>
                        <a:rPr kumimoji="1" lang="ja-JP" altLang="en-US" sz="800" u="none" kern="1200" spc="0" baseline="0" dirty="0">
                          <a:solidFill>
                            <a:schemeClr val="dk1"/>
                          </a:solidFill>
                          <a:latin typeface="+mn-ea"/>
                          <a:ea typeface="+mn-ea"/>
                          <a:cs typeface="+mn-cs"/>
                        </a:rPr>
                        <a:t>年度は、</a:t>
                      </a:r>
                      <a:r>
                        <a:rPr kumimoji="1" lang="ja-JP" altLang="en-US" sz="800" b="1" u="none" kern="1200" spc="0" baseline="0" dirty="0">
                          <a:solidFill>
                            <a:srgbClr val="E73142"/>
                          </a:solidFill>
                          <a:latin typeface="+mn-ea"/>
                          <a:ea typeface="+mn-ea"/>
                          <a:cs typeface="+mn-cs"/>
                        </a:rPr>
                        <a:t>オンライン相談</a:t>
                      </a:r>
                      <a:r>
                        <a:rPr kumimoji="1" lang="ja-JP" altLang="en-US" sz="800" u="none" kern="1200" spc="0" baseline="0" dirty="0">
                          <a:solidFill>
                            <a:schemeClr val="dk1"/>
                          </a:solidFill>
                          <a:latin typeface="+mn-ea"/>
                          <a:ea typeface="+mn-ea"/>
                          <a:cs typeface="+mn-cs"/>
                        </a:rPr>
                        <a:t>をより手軽に利用できるシステムを構築するとともに、電子申請システムには</a:t>
                      </a:r>
                      <a:r>
                        <a:rPr kumimoji="1" lang="ja-JP" altLang="en-US" sz="800" b="1" u="none" kern="1200" spc="0" baseline="0" dirty="0">
                          <a:solidFill>
                            <a:srgbClr val="E73142"/>
                          </a:solidFill>
                          <a:latin typeface="+mn-ea"/>
                          <a:ea typeface="+mn-ea"/>
                          <a:cs typeface="+mn-cs"/>
                        </a:rPr>
                        <a:t>オンライン決済</a:t>
                      </a:r>
                      <a:r>
                        <a:rPr kumimoji="1" lang="ja-JP" altLang="en-US" sz="800" u="none" kern="1200" spc="0" baseline="0" dirty="0">
                          <a:solidFill>
                            <a:schemeClr val="dk1"/>
                          </a:solidFill>
                          <a:latin typeface="+mn-ea"/>
                          <a:ea typeface="+mn-ea"/>
                          <a:cs typeface="+mn-cs"/>
                        </a:rPr>
                        <a:t>や電子署名機能を追加する予定。</a:t>
                      </a:r>
                      <a:endParaRPr kumimoji="1" lang="en-US" altLang="ja-JP" sz="800" u="none" kern="1200" spc="0" baseline="0" dirty="0">
                        <a:solidFill>
                          <a:schemeClr val="dk1"/>
                        </a:solidFill>
                        <a:highlight>
                          <a:srgbClr val="FFFF00"/>
                        </a:highlight>
                        <a:latin typeface="+mn-ea"/>
                        <a:ea typeface="+mn-ea"/>
                        <a:cs typeface="+mn-cs"/>
                      </a:endParaRPr>
                    </a:p>
                    <a:p>
                      <a:pPr marL="106363" indent="0" algn="just" defTabSz="1425495" rtl="0" eaLnBrk="1" fontAlgn="ctr" latinLnBrk="0" hangingPunct="1">
                        <a:buClr>
                          <a:srgbClr val="31926F"/>
                        </a:buClr>
                        <a:buFont typeface="Arial" panose="020B0604020202020204" pitchFamily="34" charset="0"/>
                        <a:buNone/>
                      </a:pPr>
                      <a:r>
                        <a:rPr kumimoji="1" lang="ja-JP" altLang="en-US" sz="800" u="none" kern="1200" spc="0" baseline="0" dirty="0">
                          <a:solidFill>
                            <a:schemeClr val="dk1"/>
                          </a:solidFill>
                          <a:latin typeface="+mn-ea"/>
                          <a:ea typeface="+mn-ea"/>
                          <a:cs typeface="+mn-cs"/>
                        </a:rPr>
                        <a:t>来庁者向けには、住所異動とそれに関連する窓口において「</a:t>
                      </a:r>
                      <a:r>
                        <a:rPr kumimoji="1" lang="ja-JP" altLang="en-US" sz="800" b="1" u="none" kern="1200" spc="0" baseline="0" dirty="0">
                          <a:solidFill>
                            <a:srgbClr val="E73142"/>
                          </a:solidFill>
                          <a:latin typeface="+mn-ea"/>
                          <a:ea typeface="+mn-ea"/>
                          <a:cs typeface="+mn-cs"/>
                        </a:rPr>
                        <a:t>書かない窓口</a:t>
                      </a:r>
                      <a:r>
                        <a:rPr kumimoji="1" lang="ja-JP" altLang="en-US" sz="800" u="none" kern="1200" spc="0" baseline="0" dirty="0">
                          <a:solidFill>
                            <a:schemeClr val="dk1"/>
                          </a:solidFill>
                          <a:latin typeface="+mn-ea"/>
                          <a:ea typeface="+mn-ea"/>
                          <a:cs typeface="+mn-cs"/>
                        </a:rPr>
                        <a:t>」を開設予定。また、亡くなった方に関するご相談や手続きを</a:t>
                      </a:r>
                      <a:r>
                        <a:rPr kumimoji="1" lang="ja-JP" altLang="en-US" sz="800" b="1" u="none" kern="1200" spc="0" baseline="0" dirty="0">
                          <a:solidFill>
                            <a:srgbClr val="E73142"/>
                          </a:solidFill>
                          <a:uFill>
                            <a:solidFill>
                              <a:srgbClr val="31926F"/>
                            </a:solidFill>
                          </a:uFill>
                          <a:latin typeface="+mn-ea"/>
                          <a:ea typeface="+mn-ea"/>
                          <a:cs typeface="+mn-cs"/>
                        </a:rPr>
                        <a:t>ワンストップ</a:t>
                      </a:r>
                      <a:r>
                        <a:rPr kumimoji="1" lang="ja-JP" altLang="en-US" sz="800" u="none" kern="1200" spc="0" baseline="0" dirty="0">
                          <a:solidFill>
                            <a:schemeClr val="dk1"/>
                          </a:solidFill>
                          <a:latin typeface="+mn-ea"/>
                          <a:ea typeface="+mn-ea"/>
                          <a:cs typeface="+mn-cs"/>
                        </a:rPr>
                        <a:t>で行うことができる「おくやみコーナー」も開設予定</a:t>
                      </a:r>
                      <a:endParaRPr kumimoji="1" lang="en-US" altLang="ja-JP" sz="800" u="none" kern="1200" spc="0" baseline="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spc="0" baseline="0" dirty="0">
                          <a:solidFill>
                            <a:schemeClr val="dk1"/>
                          </a:solidFill>
                          <a:latin typeface="+mn-ea"/>
                          <a:ea typeface="+mn-ea"/>
                          <a:cs typeface="+mn-cs"/>
                        </a:rPr>
                        <a:t>「江戸川区新庁舎建設基本構想・基本計画」では、新庁舎に向けて導入する</a:t>
                      </a:r>
                      <a:r>
                        <a:rPr kumimoji="1" lang="ja-JP" altLang="en-US" sz="800" b="1" u="none" kern="1200" spc="0" baseline="0" dirty="0">
                          <a:solidFill>
                            <a:srgbClr val="E73142"/>
                          </a:solidFill>
                          <a:latin typeface="+mn-ea"/>
                          <a:ea typeface="+mn-ea"/>
                          <a:cs typeface="+mn-cs"/>
                        </a:rPr>
                        <a:t>情報・通信基盤</a:t>
                      </a:r>
                      <a:r>
                        <a:rPr kumimoji="1" lang="ja-JP" altLang="en-US" sz="800" u="none" kern="1200" spc="0" baseline="0" dirty="0">
                          <a:solidFill>
                            <a:schemeClr val="dk1"/>
                          </a:solidFill>
                          <a:latin typeface="+mn-ea"/>
                          <a:ea typeface="+mn-ea"/>
                          <a:cs typeface="+mn-cs"/>
                        </a:rPr>
                        <a:t>として、情報管理機能（有事の電源確保、通信回線の多重化）、サーバ、</a:t>
                      </a:r>
                      <a:r>
                        <a:rPr kumimoji="1" lang="en-US" altLang="ja-JP" sz="800" u="none" dirty="0">
                          <a:solidFill>
                            <a:schemeClr val="tx1"/>
                          </a:solidFill>
                          <a:uFill>
                            <a:solidFill>
                              <a:srgbClr val="31926F"/>
                            </a:solidFill>
                          </a:uFill>
                          <a:latin typeface="+mn-ea"/>
                        </a:rPr>
                        <a:t>ICT</a:t>
                      </a:r>
                      <a:r>
                        <a:rPr kumimoji="1" lang="ja-JP" altLang="en-US" sz="800" u="none" kern="1200" spc="0" baseline="0" dirty="0">
                          <a:solidFill>
                            <a:schemeClr val="dk1"/>
                          </a:solidFill>
                          <a:latin typeface="+mn-ea"/>
                          <a:ea typeface="+mn-ea"/>
                          <a:cs typeface="+mn-cs"/>
                        </a:rPr>
                        <a:t>活用による業務遂行（</a:t>
                      </a:r>
                      <a:r>
                        <a:rPr kumimoji="1" lang="ja-JP" altLang="en-US" sz="800" b="1" u="none" kern="1200" spc="0" baseline="0" dirty="0">
                          <a:solidFill>
                            <a:srgbClr val="E73142"/>
                          </a:solidFill>
                          <a:latin typeface="+mn-ea"/>
                          <a:ea typeface="+mn-ea"/>
                          <a:cs typeface="+mn-cs"/>
                        </a:rPr>
                        <a:t>無線 </a:t>
                      </a:r>
                      <a:r>
                        <a:rPr kumimoji="1" lang="en-US" altLang="ja-JP" sz="800" b="1" u="none" kern="1200" spc="0" baseline="0" dirty="0">
                          <a:solidFill>
                            <a:srgbClr val="E73142"/>
                          </a:solidFill>
                          <a:latin typeface="+mn-ea"/>
                          <a:ea typeface="+mn-ea"/>
                          <a:cs typeface="+mn-cs"/>
                        </a:rPr>
                        <a:t>LAN</a:t>
                      </a:r>
                      <a:r>
                        <a:rPr kumimoji="1" lang="ja-JP" altLang="en-US" sz="800" u="none" kern="1200" spc="0" baseline="0" dirty="0">
                          <a:solidFill>
                            <a:schemeClr val="dk1"/>
                          </a:solidFill>
                          <a:latin typeface="+mn-ea"/>
                          <a:ea typeface="+mn-ea"/>
                          <a:cs typeface="+mn-cs"/>
                        </a:rPr>
                        <a:t>、ポータブル端末）、フリーアクセスフロア 等が明記されている</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7442289"/>
                  </a:ext>
                </a:extLst>
              </a:tr>
            </a:tbl>
          </a:graphicData>
        </a:graphic>
      </p:graphicFrame>
      <p:sp>
        <p:nvSpPr>
          <p:cNvPr id="38" name="正方形/長方形 37">
            <a:extLst>
              <a:ext uri="{FF2B5EF4-FFF2-40B4-BE49-F238E27FC236}">
                <a16:creationId xmlns:a16="http://schemas.microsoft.com/office/drawing/2014/main" id="{13EB2CB1-133A-A220-F2BA-2DE7F14815D9}"/>
              </a:ext>
            </a:extLst>
          </p:cNvPr>
          <p:cNvSpPr>
            <a:spLocks/>
          </p:cNvSpPr>
          <p:nvPr/>
        </p:nvSpPr>
        <p:spPr>
          <a:xfrm>
            <a:off x="1329050" y="5555864"/>
            <a:ext cx="720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39" name="正方形/長方形 38">
            <a:extLst>
              <a:ext uri="{FF2B5EF4-FFF2-40B4-BE49-F238E27FC236}">
                <a16:creationId xmlns:a16="http://schemas.microsoft.com/office/drawing/2014/main" id="{A32F5E5C-E27B-ABB5-FA3D-D25AEA73ADAB}"/>
              </a:ext>
            </a:extLst>
          </p:cNvPr>
          <p:cNvSpPr>
            <a:spLocks/>
          </p:cNvSpPr>
          <p:nvPr/>
        </p:nvSpPr>
        <p:spPr>
          <a:xfrm>
            <a:off x="1329050" y="4345665"/>
            <a:ext cx="720000" cy="324000"/>
          </a:xfrm>
          <a:prstGeom prst="rect">
            <a:avLst/>
          </a:prstGeom>
          <a:solidFill>
            <a:srgbClr val="227FBB"/>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A</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40" name="正方形/長方形 39">
            <a:extLst>
              <a:ext uri="{FF2B5EF4-FFF2-40B4-BE49-F238E27FC236}">
                <a16:creationId xmlns:a16="http://schemas.microsoft.com/office/drawing/2014/main" id="{FB4619EB-5282-F2EA-BD52-A0419BCB578F}"/>
              </a:ext>
            </a:extLst>
          </p:cNvPr>
          <p:cNvSpPr>
            <a:spLocks/>
          </p:cNvSpPr>
          <p:nvPr/>
        </p:nvSpPr>
        <p:spPr>
          <a:xfrm>
            <a:off x="1329050" y="8084825"/>
            <a:ext cx="720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41" name="正方形/長方形 40">
            <a:extLst>
              <a:ext uri="{FF2B5EF4-FFF2-40B4-BE49-F238E27FC236}">
                <a16:creationId xmlns:a16="http://schemas.microsoft.com/office/drawing/2014/main" id="{8DBDE9AB-3E3B-F404-8C5C-7FE6A3371BA5}"/>
              </a:ext>
            </a:extLst>
          </p:cNvPr>
          <p:cNvSpPr>
            <a:spLocks/>
          </p:cNvSpPr>
          <p:nvPr/>
        </p:nvSpPr>
        <p:spPr>
          <a:xfrm>
            <a:off x="1329050" y="6880694"/>
            <a:ext cx="720000" cy="324000"/>
          </a:xfrm>
          <a:prstGeom prst="rect">
            <a:avLst/>
          </a:prstGeom>
          <a:solidFill>
            <a:srgbClr val="227FBB"/>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A</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42" name="正方形/長方形 41">
            <a:extLst>
              <a:ext uri="{FF2B5EF4-FFF2-40B4-BE49-F238E27FC236}">
                <a16:creationId xmlns:a16="http://schemas.microsoft.com/office/drawing/2014/main" id="{8BAC4461-E9AB-BF63-0BE7-0AF6BC07276D}"/>
              </a:ext>
            </a:extLst>
          </p:cNvPr>
          <p:cNvSpPr>
            <a:spLocks/>
          </p:cNvSpPr>
          <p:nvPr/>
        </p:nvSpPr>
        <p:spPr>
          <a:xfrm>
            <a:off x="1329050" y="9288684"/>
            <a:ext cx="720000" cy="324000"/>
          </a:xfrm>
          <a:prstGeom prst="rect">
            <a:avLst/>
          </a:prstGeom>
          <a:solidFill>
            <a:srgbClr val="227FBB"/>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A</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grpSp>
        <p:nvGrpSpPr>
          <p:cNvPr id="43" name="グループ化 42">
            <a:extLst>
              <a:ext uri="{FF2B5EF4-FFF2-40B4-BE49-F238E27FC236}">
                <a16:creationId xmlns:a16="http://schemas.microsoft.com/office/drawing/2014/main" id="{4A8C33B0-58FF-0FA8-0ECB-42E095C33377}"/>
              </a:ext>
            </a:extLst>
          </p:cNvPr>
          <p:cNvGrpSpPr/>
          <p:nvPr/>
        </p:nvGrpSpPr>
        <p:grpSpPr>
          <a:xfrm>
            <a:off x="2610000" y="5555864"/>
            <a:ext cx="324000" cy="324000"/>
            <a:chOff x="6723571" y="910917"/>
            <a:chExt cx="324000" cy="324000"/>
          </a:xfrm>
        </p:grpSpPr>
        <p:sp>
          <p:nvSpPr>
            <p:cNvPr id="44" name="正方形/長方形 43">
              <a:extLst>
                <a:ext uri="{FF2B5EF4-FFF2-40B4-BE49-F238E27FC236}">
                  <a16:creationId xmlns:a16="http://schemas.microsoft.com/office/drawing/2014/main" id="{DD9891AE-DDA6-74A4-D1B6-C9184A237310}"/>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45" name="Freeform 6">
              <a:extLst>
                <a:ext uri="{FF2B5EF4-FFF2-40B4-BE49-F238E27FC236}">
                  <a16:creationId xmlns:a16="http://schemas.microsoft.com/office/drawing/2014/main" id="{C3214802-C206-4A2D-D6D7-5C7A3C05B7CD}"/>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48" name="グループ化 47">
            <a:extLst>
              <a:ext uri="{FF2B5EF4-FFF2-40B4-BE49-F238E27FC236}">
                <a16:creationId xmlns:a16="http://schemas.microsoft.com/office/drawing/2014/main" id="{76AB9D37-9551-AA26-59C5-075FA484A715}"/>
              </a:ext>
            </a:extLst>
          </p:cNvPr>
          <p:cNvGrpSpPr/>
          <p:nvPr/>
        </p:nvGrpSpPr>
        <p:grpSpPr>
          <a:xfrm>
            <a:off x="2610000" y="6880694"/>
            <a:ext cx="324000" cy="324000"/>
            <a:chOff x="6196160" y="818825"/>
            <a:chExt cx="324000" cy="324000"/>
          </a:xfrm>
        </p:grpSpPr>
        <p:sp>
          <p:nvSpPr>
            <p:cNvPr id="49" name="正方形/長方形 48">
              <a:extLst>
                <a:ext uri="{FF2B5EF4-FFF2-40B4-BE49-F238E27FC236}">
                  <a16:creationId xmlns:a16="http://schemas.microsoft.com/office/drawing/2014/main" id="{FBAC4756-3180-CA73-D0BF-8FB0E32E3F32}"/>
                </a:ext>
              </a:extLst>
            </p:cNvPr>
            <p:cNvSpPr>
              <a:spLocks/>
            </p:cNvSpPr>
            <p:nvPr/>
          </p:nvSpPr>
          <p:spPr>
            <a:xfrm>
              <a:off x="6196160" y="818825"/>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建設中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grpSp>
          <p:nvGrpSpPr>
            <p:cNvPr id="51" name="グループ化 50">
              <a:extLst>
                <a:ext uri="{FF2B5EF4-FFF2-40B4-BE49-F238E27FC236}">
                  <a16:creationId xmlns:a16="http://schemas.microsoft.com/office/drawing/2014/main" id="{780FD854-06E6-DF76-7516-57E1212D18FC}"/>
                </a:ext>
              </a:extLst>
            </p:cNvPr>
            <p:cNvGrpSpPr/>
            <p:nvPr/>
          </p:nvGrpSpPr>
          <p:grpSpPr>
            <a:xfrm>
              <a:off x="6282561" y="949538"/>
              <a:ext cx="175012" cy="166865"/>
              <a:chOff x="7913305" y="5266656"/>
              <a:chExt cx="719283" cy="685800"/>
            </a:xfrm>
            <a:solidFill>
              <a:srgbClr val="31926F"/>
            </a:solidFill>
          </p:grpSpPr>
          <p:sp>
            <p:nvSpPr>
              <p:cNvPr id="52" name="フリーフォーム: 図形 51">
                <a:extLst>
                  <a:ext uri="{FF2B5EF4-FFF2-40B4-BE49-F238E27FC236}">
                    <a16:creationId xmlns:a16="http://schemas.microsoft.com/office/drawing/2014/main" id="{EE98998F-38C8-D57A-211E-60AB75C8B09B}"/>
                  </a:ext>
                </a:extLst>
              </p:cNvPr>
              <p:cNvSpPr/>
              <p:nvPr/>
            </p:nvSpPr>
            <p:spPr>
              <a:xfrm>
                <a:off x="7913305" y="5819106"/>
                <a:ext cx="514350" cy="133350"/>
              </a:xfrm>
              <a:custGeom>
                <a:avLst/>
                <a:gdLst>
                  <a:gd name="connsiteX0" fmla="*/ 447675 w 514350"/>
                  <a:gd name="connsiteY0" fmla="*/ 95250 h 133350"/>
                  <a:gd name="connsiteX1" fmla="*/ 419100 w 514350"/>
                  <a:gd name="connsiteY1" fmla="*/ 66675 h 133350"/>
                  <a:gd name="connsiteX2" fmla="*/ 447675 w 514350"/>
                  <a:gd name="connsiteY2" fmla="*/ 38100 h 133350"/>
                  <a:gd name="connsiteX3" fmla="*/ 476250 w 514350"/>
                  <a:gd name="connsiteY3" fmla="*/ 66675 h 133350"/>
                  <a:gd name="connsiteX4" fmla="*/ 447675 w 514350"/>
                  <a:gd name="connsiteY4" fmla="*/ 95250 h 133350"/>
                  <a:gd name="connsiteX5" fmla="*/ 352425 w 514350"/>
                  <a:gd name="connsiteY5" fmla="*/ 95250 h 133350"/>
                  <a:gd name="connsiteX6" fmla="*/ 323850 w 514350"/>
                  <a:gd name="connsiteY6" fmla="*/ 66675 h 133350"/>
                  <a:gd name="connsiteX7" fmla="*/ 352425 w 514350"/>
                  <a:gd name="connsiteY7" fmla="*/ 38100 h 133350"/>
                  <a:gd name="connsiteX8" fmla="*/ 381000 w 514350"/>
                  <a:gd name="connsiteY8" fmla="*/ 66675 h 133350"/>
                  <a:gd name="connsiteX9" fmla="*/ 352425 w 514350"/>
                  <a:gd name="connsiteY9" fmla="*/ 95250 h 133350"/>
                  <a:gd name="connsiteX10" fmla="*/ 257175 w 514350"/>
                  <a:gd name="connsiteY10" fmla="*/ 95250 h 133350"/>
                  <a:gd name="connsiteX11" fmla="*/ 228600 w 514350"/>
                  <a:gd name="connsiteY11" fmla="*/ 66675 h 133350"/>
                  <a:gd name="connsiteX12" fmla="*/ 257175 w 514350"/>
                  <a:gd name="connsiteY12" fmla="*/ 38100 h 133350"/>
                  <a:gd name="connsiteX13" fmla="*/ 285750 w 514350"/>
                  <a:gd name="connsiteY13" fmla="*/ 66675 h 133350"/>
                  <a:gd name="connsiteX14" fmla="*/ 257175 w 514350"/>
                  <a:gd name="connsiteY14" fmla="*/ 95250 h 133350"/>
                  <a:gd name="connsiteX15" fmla="*/ 161925 w 514350"/>
                  <a:gd name="connsiteY15" fmla="*/ 95250 h 133350"/>
                  <a:gd name="connsiteX16" fmla="*/ 133350 w 514350"/>
                  <a:gd name="connsiteY16" fmla="*/ 66675 h 133350"/>
                  <a:gd name="connsiteX17" fmla="*/ 161925 w 514350"/>
                  <a:gd name="connsiteY17" fmla="*/ 38100 h 133350"/>
                  <a:gd name="connsiteX18" fmla="*/ 190500 w 514350"/>
                  <a:gd name="connsiteY18" fmla="*/ 66675 h 133350"/>
                  <a:gd name="connsiteX19" fmla="*/ 161925 w 514350"/>
                  <a:gd name="connsiteY19" fmla="*/ 95250 h 133350"/>
                  <a:gd name="connsiteX20" fmla="*/ 66675 w 514350"/>
                  <a:gd name="connsiteY20" fmla="*/ 95250 h 133350"/>
                  <a:gd name="connsiteX21" fmla="*/ 38100 w 514350"/>
                  <a:gd name="connsiteY21" fmla="*/ 66675 h 133350"/>
                  <a:gd name="connsiteX22" fmla="*/ 66675 w 514350"/>
                  <a:gd name="connsiteY22" fmla="*/ 38100 h 133350"/>
                  <a:gd name="connsiteX23" fmla="*/ 95250 w 514350"/>
                  <a:gd name="connsiteY23" fmla="*/ 66675 h 133350"/>
                  <a:gd name="connsiteX24" fmla="*/ 66675 w 514350"/>
                  <a:gd name="connsiteY24" fmla="*/ 95250 h 133350"/>
                  <a:gd name="connsiteX25" fmla="*/ 447675 w 514350"/>
                  <a:gd name="connsiteY25" fmla="*/ 0 h 133350"/>
                  <a:gd name="connsiteX26" fmla="*/ 66675 w 514350"/>
                  <a:gd name="connsiteY26" fmla="*/ 0 h 133350"/>
                  <a:gd name="connsiteX27" fmla="*/ 0 w 514350"/>
                  <a:gd name="connsiteY27" fmla="*/ 66675 h 133350"/>
                  <a:gd name="connsiteX28" fmla="*/ 66675 w 514350"/>
                  <a:gd name="connsiteY28" fmla="*/ 133350 h 133350"/>
                  <a:gd name="connsiteX29" fmla="*/ 447675 w 514350"/>
                  <a:gd name="connsiteY29" fmla="*/ 133350 h 133350"/>
                  <a:gd name="connsiteX30" fmla="*/ 514350 w 514350"/>
                  <a:gd name="connsiteY30" fmla="*/ 66675 h 133350"/>
                  <a:gd name="connsiteX31" fmla="*/ 447675 w 514350"/>
                  <a:gd name="connsiteY31"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4350" h="133350">
                    <a:moveTo>
                      <a:pt x="447675" y="95250"/>
                    </a:moveTo>
                    <a:cubicBezTo>
                      <a:pt x="431483" y="95250"/>
                      <a:pt x="419100" y="82867"/>
                      <a:pt x="419100" y="66675"/>
                    </a:cubicBezTo>
                    <a:cubicBezTo>
                      <a:pt x="419100" y="50483"/>
                      <a:pt x="431483" y="38100"/>
                      <a:pt x="447675" y="38100"/>
                    </a:cubicBezTo>
                    <a:cubicBezTo>
                      <a:pt x="463868" y="38100"/>
                      <a:pt x="476250" y="50483"/>
                      <a:pt x="476250" y="66675"/>
                    </a:cubicBezTo>
                    <a:cubicBezTo>
                      <a:pt x="476250" y="82867"/>
                      <a:pt x="463868" y="95250"/>
                      <a:pt x="447675" y="95250"/>
                    </a:cubicBezTo>
                    <a:close/>
                    <a:moveTo>
                      <a:pt x="352425" y="95250"/>
                    </a:moveTo>
                    <a:cubicBezTo>
                      <a:pt x="336233" y="95250"/>
                      <a:pt x="323850" y="82867"/>
                      <a:pt x="323850" y="66675"/>
                    </a:cubicBezTo>
                    <a:cubicBezTo>
                      <a:pt x="323850" y="50483"/>
                      <a:pt x="336233" y="38100"/>
                      <a:pt x="352425" y="38100"/>
                    </a:cubicBezTo>
                    <a:cubicBezTo>
                      <a:pt x="368618" y="38100"/>
                      <a:pt x="381000" y="50483"/>
                      <a:pt x="381000" y="66675"/>
                    </a:cubicBezTo>
                    <a:cubicBezTo>
                      <a:pt x="381000" y="82867"/>
                      <a:pt x="368618" y="95250"/>
                      <a:pt x="352425" y="95250"/>
                    </a:cubicBezTo>
                    <a:close/>
                    <a:moveTo>
                      <a:pt x="257175" y="95250"/>
                    </a:moveTo>
                    <a:cubicBezTo>
                      <a:pt x="240983" y="95250"/>
                      <a:pt x="228600" y="82867"/>
                      <a:pt x="228600" y="66675"/>
                    </a:cubicBezTo>
                    <a:cubicBezTo>
                      <a:pt x="228600" y="50483"/>
                      <a:pt x="240983" y="38100"/>
                      <a:pt x="257175" y="38100"/>
                    </a:cubicBezTo>
                    <a:cubicBezTo>
                      <a:pt x="273368" y="38100"/>
                      <a:pt x="285750" y="50483"/>
                      <a:pt x="285750" y="66675"/>
                    </a:cubicBezTo>
                    <a:cubicBezTo>
                      <a:pt x="285750" y="82867"/>
                      <a:pt x="273368" y="95250"/>
                      <a:pt x="257175" y="95250"/>
                    </a:cubicBezTo>
                    <a:close/>
                    <a:moveTo>
                      <a:pt x="161925" y="95250"/>
                    </a:moveTo>
                    <a:cubicBezTo>
                      <a:pt x="145733" y="95250"/>
                      <a:pt x="133350" y="82867"/>
                      <a:pt x="133350" y="66675"/>
                    </a:cubicBezTo>
                    <a:cubicBezTo>
                      <a:pt x="133350" y="50483"/>
                      <a:pt x="145733" y="38100"/>
                      <a:pt x="161925" y="38100"/>
                    </a:cubicBezTo>
                    <a:cubicBezTo>
                      <a:pt x="178118" y="38100"/>
                      <a:pt x="190500" y="50483"/>
                      <a:pt x="190500" y="66675"/>
                    </a:cubicBezTo>
                    <a:cubicBezTo>
                      <a:pt x="190500" y="82867"/>
                      <a:pt x="178118" y="95250"/>
                      <a:pt x="161925" y="95250"/>
                    </a:cubicBezTo>
                    <a:close/>
                    <a:moveTo>
                      <a:pt x="66675" y="95250"/>
                    </a:moveTo>
                    <a:cubicBezTo>
                      <a:pt x="50483" y="95250"/>
                      <a:pt x="38100" y="82867"/>
                      <a:pt x="38100" y="66675"/>
                    </a:cubicBezTo>
                    <a:cubicBezTo>
                      <a:pt x="38100" y="50483"/>
                      <a:pt x="50483" y="38100"/>
                      <a:pt x="66675" y="38100"/>
                    </a:cubicBezTo>
                    <a:cubicBezTo>
                      <a:pt x="82868" y="38100"/>
                      <a:pt x="95250" y="50483"/>
                      <a:pt x="95250" y="66675"/>
                    </a:cubicBezTo>
                    <a:cubicBezTo>
                      <a:pt x="95250" y="82867"/>
                      <a:pt x="82868" y="95250"/>
                      <a:pt x="66675" y="95250"/>
                    </a:cubicBezTo>
                    <a:close/>
                    <a:moveTo>
                      <a:pt x="447675" y="0"/>
                    </a:moveTo>
                    <a:lnTo>
                      <a:pt x="66675" y="0"/>
                    </a:lnTo>
                    <a:cubicBezTo>
                      <a:pt x="29528" y="0"/>
                      <a:pt x="0" y="29527"/>
                      <a:pt x="0" y="66675"/>
                    </a:cubicBezTo>
                    <a:cubicBezTo>
                      <a:pt x="0" y="103823"/>
                      <a:pt x="29528" y="133350"/>
                      <a:pt x="66675" y="133350"/>
                    </a:cubicBezTo>
                    <a:lnTo>
                      <a:pt x="447675" y="133350"/>
                    </a:lnTo>
                    <a:cubicBezTo>
                      <a:pt x="484823" y="133350"/>
                      <a:pt x="514350" y="103823"/>
                      <a:pt x="514350" y="66675"/>
                    </a:cubicBezTo>
                    <a:cubicBezTo>
                      <a:pt x="514350" y="29527"/>
                      <a:pt x="484823" y="0"/>
                      <a:pt x="447675" y="0"/>
                    </a:cubicBezTo>
                    <a:close/>
                  </a:path>
                </a:pathLst>
              </a:custGeom>
              <a:grpFill/>
              <a:ln w="9525" cap="flat">
                <a:noFill/>
                <a:prstDash val="solid"/>
                <a:miter/>
              </a:ln>
            </p:spPr>
            <p:txBody>
              <a:bodyPr rtlCol="0" anchor="ctr"/>
              <a:lstStyle/>
              <a:p>
                <a:endParaRPr lang="ja-JP" altLang="en-US"/>
              </a:p>
            </p:txBody>
          </p:sp>
          <p:sp>
            <p:nvSpPr>
              <p:cNvPr id="53" name="フリーフォーム: 図形 52">
                <a:extLst>
                  <a:ext uri="{FF2B5EF4-FFF2-40B4-BE49-F238E27FC236}">
                    <a16:creationId xmlns:a16="http://schemas.microsoft.com/office/drawing/2014/main" id="{ED620F19-EFF7-70D0-0900-06E6B17F44D2}"/>
                  </a:ext>
                </a:extLst>
              </p:cNvPr>
              <p:cNvSpPr/>
              <p:nvPr/>
            </p:nvSpPr>
            <p:spPr>
              <a:xfrm>
                <a:off x="7931402" y="5266656"/>
                <a:ext cx="701186" cy="514349"/>
              </a:xfrm>
              <a:custGeom>
                <a:avLst/>
                <a:gdLst>
                  <a:gd name="connsiteX0" fmla="*/ 286703 w 701186"/>
                  <a:gd name="connsiteY0" fmla="*/ 266700 h 514349"/>
                  <a:gd name="connsiteX1" fmla="*/ 424815 w 701186"/>
                  <a:gd name="connsiteY1" fmla="*/ 266700 h 514349"/>
                  <a:gd name="connsiteX2" fmla="*/ 437198 w 701186"/>
                  <a:gd name="connsiteY2" fmla="*/ 361950 h 514349"/>
                  <a:gd name="connsiteX3" fmla="*/ 286703 w 701186"/>
                  <a:gd name="connsiteY3" fmla="*/ 361950 h 514349"/>
                  <a:gd name="connsiteX4" fmla="*/ 286703 w 701186"/>
                  <a:gd name="connsiteY4" fmla="*/ 266700 h 514349"/>
                  <a:gd name="connsiteX5" fmla="*/ 626745 w 701186"/>
                  <a:gd name="connsiteY5" fmla="*/ 236220 h 514349"/>
                  <a:gd name="connsiteX6" fmla="*/ 395288 w 701186"/>
                  <a:gd name="connsiteY6" fmla="*/ 5715 h 514349"/>
                  <a:gd name="connsiteX7" fmla="*/ 368618 w 701186"/>
                  <a:gd name="connsiteY7" fmla="*/ 5715 h 514349"/>
                  <a:gd name="connsiteX8" fmla="*/ 6668 w 701186"/>
                  <a:gd name="connsiteY8" fmla="*/ 367665 h 514349"/>
                  <a:gd name="connsiteX9" fmla="*/ 3810 w 701186"/>
                  <a:gd name="connsiteY9" fmla="*/ 370523 h 514349"/>
                  <a:gd name="connsiteX10" fmla="*/ 2858 w 701186"/>
                  <a:gd name="connsiteY10" fmla="*/ 371475 h 514349"/>
                  <a:gd name="connsiteX11" fmla="*/ 1905 w 701186"/>
                  <a:gd name="connsiteY11" fmla="*/ 373380 h 514349"/>
                  <a:gd name="connsiteX12" fmla="*/ 953 w 701186"/>
                  <a:gd name="connsiteY12" fmla="*/ 375285 h 514349"/>
                  <a:gd name="connsiteX13" fmla="*/ 0 w 701186"/>
                  <a:gd name="connsiteY13" fmla="*/ 377190 h 514349"/>
                  <a:gd name="connsiteX14" fmla="*/ 0 w 701186"/>
                  <a:gd name="connsiteY14" fmla="*/ 381000 h 514349"/>
                  <a:gd name="connsiteX15" fmla="*/ 0 w 701186"/>
                  <a:gd name="connsiteY15" fmla="*/ 495300 h 514349"/>
                  <a:gd name="connsiteX16" fmla="*/ 19050 w 701186"/>
                  <a:gd name="connsiteY16" fmla="*/ 514350 h 514349"/>
                  <a:gd name="connsiteX17" fmla="*/ 451485 w 701186"/>
                  <a:gd name="connsiteY17" fmla="*/ 514350 h 514349"/>
                  <a:gd name="connsiteX18" fmla="*/ 458153 w 701186"/>
                  <a:gd name="connsiteY18" fmla="*/ 514350 h 514349"/>
                  <a:gd name="connsiteX19" fmla="*/ 458153 w 701186"/>
                  <a:gd name="connsiteY19" fmla="*/ 513398 h 514349"/>
                  <a:gd name="connsiteX20" fmla="*/ 490538 w 701186"/>
                  <a:gd name="connsiteY20" fmla="*/ 470535 h 514349"/>
                  <a:gd name="connsiteX21" fmla="*/ 462915 w 701186"/>
                  <a:gd name="connsiteY21" fmla="*/ 260985 h 514349"/>
                  <a:gd name="connsiteX22" fmla="*/ 424815 w 701186"/>
                  <a:gd name="connsiteY22" fmla="*/ 227648 h 514349"/>
                  <a:gd name="connsiteX23" fmla="*/ 286703 w 701186"/>
                  <a:gd name="connsiteY23" fmla="*/ 227648 h 514349"/>
                  <a:gd name="connsiteX24" fmla="*/ 248603 w 701186"/>
                  <a:gd name="connsiteY24" fmla="*/ 265748 h 514349"/>
                  <a:gd name="connsiteX25" fmla="*/ 248603 w 701186"/>
                  <a:gd name="connsiteY25" fmla="*/ 360998 h 514349"/>
                  <a:gd name="connsiteX26" fmla="*/ 65723 w 701186"/>
                  <a:gd name="connsiteY26" fmla="*/ 360998 h 514349"/>
                  <a:gd name="connsiteX27" fmla="*/ 381953 w 701186"/>
                  <a:gd name="connsiteY27" fmla="*/ 45720 h 514349"/>
                  <a:gd name="connsiteX28" fmla="*/ 595313 w 701186"/>
                  <a:gd name="connsiteY28" fmla="*/ 259080 h 514349"/>
                  <a:gd name="connsiteX29" fmla="*/ 553403 w 701186"/>
                  <a:gd name="connsiteY29" fmla="*/ 471488 h 514349"/>
                  <a:gd name="connsiteX30" fmla="*/ 699135 w 701186"/>
                  <a:gd name="connsiteY30" fmla="*/ 374333 h 514349"/>
                  <a:gd name="connsiteX31" fmla="*/ 626745 w 701186"/>
                  <a:gd name="connsiteY31" fmla="*/ 236220 h 51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1186" h="514349">
                    <a:moveTo>
                      <a:pt x="286703" y="266700"/>
                    </a:moveTo>
                    <a:lnTo>
                      <a:pt x="424815" y="266700"/>
                    </a:lnTo>
                    <a:lnTo>
                      <a:pt x="437198" y="361950"/>
                    </a:lnTo>
                    <a:lnTo>
                      <a:pt x="286703" y="361950"/>
                    </a:lnTo>
                    <a:lnTo>
                      <a:pt x="286703" y="266700"/>
                    </a:lnTo>
                    <a:close/>
                    <a:moveTo>
                      <a:pt x="626745" y="236220"/>
                    </a:moveTo>
                    <a:lnTo>
                      <a:pt x="395288" y="5715"/>
                    </a:lnTo>
                    <a:cubicBezTo>
                      <a:pt x="387668" y="-1905"/>
                      <a:pt x="376238" y="-1905"/>
                      <a:pt x="368618" y="5715"/>
                    </a:cubicBezTo>
                    <a:lnTo>
                      <a:pt x="6668" y="367665"/>
                    </a:lnTo>
                    <a:cubicBezTo>
                      <a:pt x="5715" y="368618"/>
                      <a:pt x="4763" y="369570"/>
                      <a:pt x="3810" y="370523"/>
                    </a:cubicBezTo>
                    <a:lnTo>
                      <a:pt x="2858" y="371475"/>
                    </a:lnTo>
                    <a:cubicBezTo>
                      <a:pt x="2858" y="372427"/>
                      <a:pt x="1905" y="372427"/>
                      <a:pt x="1905" y="373380"/>
                    </a:cubicBezTo>
                    <a:cubicBezTo>
                      <a:pt x="1905" y="374333"/>
                      <a:pt x="1905" y="374333"/>
                      <a:pt x="953" y="375285"/>
                    </a:cubicBezTo>
                    <a:cubicBezTo>
                      <a:pt x="953" y="376238"/>
                      <a:pt x="953" y="376238"/>
                      <a:pt x="0" y="377190"/>
                    </a:cubicBezTo>
                    <a:cubicBezTo>
                      <a:pt x="0" y="378143"/>
                      <a:pt x="0" y="380048"/>
                      <a:pt x="0" y="381000"/>
                    </a:cubicBezTo>
                    <a:lnTo>
                      <a:pt x="0" y="495300"/>
                    </a:lnTo>
                    <a:cubicBezTo>
                      <a:pt x="0" y="505777"/>
                      <a:pt x="8573" y="514350"/>
                      <a:pt x="19050" y="514350"/>
                    </a:cubicBezTo>
                    <a:lnTo>
                      <a:pt x="451485" y="514350"/>
                    </a:lnTo>
                    <a:lnTo>
                      <a:pt x="458153" y="514350"/>
                    </a:lnTo>
                    <a:lnTo>
                      <a:pt x="458153" y="513398"/>
                    </a:lnTo>
                    <a:cubicBezTo>
                      <a:pt x="478155" y="510540"/>
                      <a:pt x="493395" y="491490"/>
                      <a:pt x="490538" y="470535"/>
                    </a:cubicBezTo>
                    <a:lnTo>
                      <a:pt x="462915" y="260985"/>
                    </a:lnTo>
                    <a:cubicBezTo>
                      <a:pt x="460058" y="241935"/>
                      <a:pt x="443865" y="227648"/>
                      <a:pt x="424815" y="227648"/>
                    </a:cubicBezTo>
                    <a:lnTo>
                      <a:pt x="286703" y="227648"/>
                    </a:lnTo>
                    <a:cubicBezTo>
                      <a:pt x="265748" y="227648"/>
                      <a:pt x="248603" y="244793"/>
                      <a:pt x="248603" y="265748"/>
                    </a:cubicBezTo>
                    <a:lnTo>
                      <a:pt x="248603" y="360998"/>
                    </a:lnTo>
                    <a:lnTo>
                      <a:pt x="65723" y="360998"/>
                    </a:lnTo>
                    <a:lnTo>
                      <a:pt x="381953" y="45720"/>
                    </a:lnTo>
                    <a:lnTo>
                      <a:pt x="595313" y="259080"/>
                    </a:lnTo>
                    <a:lnTo>
                      <a:pt x="553403" y="471488"/>
                    </a:lnTo>
                    <a:cubicBezTo>
                      <a:pt x="620078" y="484823"/>
                      <a:pt x="685800" y="441008"/>
                      <a:pt x="699135" y="374333"/>
                    </a:cubicBezTo>
                    <a:cubicBezTo>
                      <a:pt x="709613" y="316230"/>
                      <a:pt x="679133" y="259080"/>
                      <a:pt x="626745" y="236220"/>
                    </a:cubicBezTo>
                    <a:close/>
                  </a:path>
                </a:pathLst>
              </a:custGeom>
              <a:grpFill/>
              <a:ln w="9525" cap="flat">
                <a:noFill/>
                <a:prstDash val="solid"/>
                <a:miter/>
              </a:ln>
            </p:spPr>
            <p:txBody>
              <a:bodyPr rtlCol="0" anchor="ctr"/>
              <a:lstStyle/>
              <a:p>
                <a:endParaRPr lang="ja-JP" altLang="en-US"/>
              </a:p>
            </p:txBody>
          </p:sp>
        </p:grpSp>
      </p:grpSp>
      <p:grpSp>
        <p:nvGrpSpPr>
          <p:cNvPr id="54" name="グループ化 53">
            <a:extLst>
              <a:ext uri="{FF2B5EF4-FFF2-40B4-BE49-F238E27FC236}">
                <a16:creationId xmlns:a16="http://schemas.microsoft.com/office/drawing/2014/main" id="{6284D31B-1667-C454-704C-2083C7B114E6}"/>
              </a:ext>
            </a:extLst>
          </p:cNvPr>
          <p:cNvGrpSpPr/>
          <p:nvPr/>
        </p:nvGrpSpPr>
        <p:grpSpPr>
          <a:xfrm>
            <a:off x="2610000" y="4345665"/>
            <a:ext cx="324000" cy="324000"/>
            <a:chOff x="5737292" y="831232"/>
            <a:chExt cx="324000" cy="324000"/>
          </a:xfrm>
        </p:grpSpPr>
        <p:sp>
          <p:nvSpPr>
            <p:cNvPr id="55" name="正方形/長方形 54">
              <a:extLst>
                <a:ext uri="{FF2B5EF4-FFF2-40B4-BE49-F238E27FC236}">
                  <a16:creationId xmlns:a16="http://schemas.microsoft.com/office/drawing/2014/main" id="{4BC89FD0-5DDF-A3EC-FAB6-E43D55CF09AF}"/>
                </a:ext>
              </a:extLst>
            </p:cNvPr>
            <p:cNvSpPr>
              <a:spLocks/>
            </p:cNvSpPr>
            <p:nvPr/>
          </p:nvSpPr>
          <p:spPr>
            <a:xfrm>
              <a:off x="5737292" y="831232"/>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500" b="1" dirty="0">
                  <a:solidFill>
                    <a:srgbClr val="31926F"/>
                  </a:solidFill>
                  <a:latin typeface="BIZ UDPゴシック" panose="020B0400000000000000" pitchFamily="50" charset="-128"/>
                  <a:ea typeface="BIZ UDPゴシック" panose="020B0400000000000000" pitchFamily="50" charset="-128"/>
                </a:rPr>
                <a:t>計画中</a:t>
              </a:r>
              <a:endParaRPr kumimoji="1" lang="en-US" altLang="ja-JP" sz="5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en-US" altLang="ja-JP" sz="500" b="1" dirty="0">
                  <a:solidFill>
                    <a:srgbClr val="31926F"/>
                  </a:solidFill>
                  <a:latin typeface="BIZ UDPゴシック" panose="020B0400000000000000" pitchFamily="50" charset="-128"/>
                  <a:ea typeface="BIZ UDPゴシック" panose="020B0400000000000000" pitchFamily="50" charset="-128"/>
                </a:rPr>
                <a:t>/</a:t>
              </a:r>
              <a:r>
                <a:rPr kumimoji="1" lang="ja-JP" altLang="en-US" sz="500" b="1" dirty="0">
                  <a:solidFill>
                    <a:srgbClr val="31926F"/>
                  </a:solidFill>
                  <a:latin typeface="BIZ UDPゴシック" panose="020B0400000000000000" pitchFamily="50" charset="-128"/>
                  <a:ea typeface="BIZ UDPゴシック" panose="020B0400000000000000" pitchFamily="50" charset="-128"/>
                </a:rPr>
                <a:t>設計中</a:t>
              </a:r>
              <a:endParaRPr kumimoji="1" lang="ja-JP" altLang="en-US" sz="900" b="1" dirty="0">
                <a:solidFill>
                  <a:srgbClr val="31926F"/>
                </a:solidFill>
                <a:latin typeface="BIZ UDPゴシック" panose="020B0400000000000000" pitchFamily="50" charset="-128"/>
                <a:ea typeface="BIZ UDPゴシック" panose="020B0400000000000000" pitchFamily="50" charset="-128"/>
              </a:endParaRPr>
            </a:p>
          </p:txBody>
        </p:sp>
        <p:pic>
          <p:nvPicPr>
            <p:cNvPr id="56" name="グラフィックス 55">
              <a:extLst>
                <a:ext uri="{FF2B5EF4-FFF2-40B4-BE49-F238E27FC236}">
                  <a16:creationId xmlns:a16="http://schemas.microsoft.com/office/drawing/2014/main" id="{B6C24972-7C1B-098D-A55E-91672180F8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4430" y="1012033"/>
              <a:ext cx="89724" cy="121768"/>
            </a:xfrm>
            <a:prstGeom prst="rect">
              <a:avLst/>
            </a:prstGeom>
          </p:spPr>
        </p:pic>
      </p:grpSp>
      <p:grpSp>
        <p:nvGrpSpPr>
          <p:cNvPr id="57" name="グループ化 56">
            <a:extLst>
              <a:ext uri="{FF2B5EF4-FFF2-40B4-BE49-F238E27FC236}">
                <a16:creationId xmlns:a16="http://schemas.microsoft.com/office/drawing/2014/main" id="{87924FC7-CC4E-3F09-5A92-90571B38F72B}"/>
              </a:ext>
            </a:extLst>
          </p:cNvPr>
          <p:cNvGrpSpPr/>
          <p:nvPr/>
        </p:nvGrpSpPr>
        <p:grpSpPr>
          <a:xfrm>
            <a:off x="2610000" y="8084825"/>
            <a:ext cx="324000" cy="324000"/>
            <a:chOff x="5737292" y="831232"/>
            <a:chExt cx="324000" cy="324000"/>
          </a:xfrm>
        </p:grpSpPr>
        <p:sp>
          <p:nvSpPr>
            <p:cNvPr id="58" name="正方形/長方形 57">
              <a:extLst>
                <a:ext uri="{FF2B5EF4-FFF2-40B4-BE49-F238E27FC236}">
                  <a16:creationId xmlns:a16="http://schemas.microsoft.com/office/drawing/2014/main" id="{AF4574A7-8151-8F10-3877-6A1ED9A4099E}"/>
                </a:ext>
              </a:extLst>
            </p:cNvPr>
            <p:cNvSpPr>
              <a:spLocks/>
            </p:cNvSpPr>
            <p:nvPr/>
          </p:nvSpPr>
          <p:spPr>
            <a:xfrm>
              <a:off x="5737292" y="831232"/>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500" b="1" dirty="0">
                  <a:solidFill>
                    <a:srgbClr val="31926F"/>
                  </a:solidFill>
                  <a:latin typeface="BIZ UDPゴシック" panose="020B0400000000000000" pitchFamily="50" charset="-128"/>
                  <a:ea typeface="BIZ UDPゴシック" panose="020B0400000000000000" pitchFamily="50" charset="-128"/>
                </a:rPr>
                <a:t>計画中</a:t>
              </a:r>
              <a:endParaRPr kumimoji="1" lang="en-US" altLang="ja-JP" sz="5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en-US" altLang="ja-JP" sz="500" b="1" dirty="0">
                  <a:solidFill>
                    <a:srgbClr val="31926F"/>
                  </a:solidFill>
                  <a:latin typeface="BIZ UDPゴシック" panose="020B0400000000000000" pitchFamily="50" charset="-128"/>
                  <a:ea typeface="BIZ UDPゴシック" panose="020B0400000000000000" pitchFamily="50" charset="-128"/>
                </a:rPr>
                <a:t>/</a:t>
              </a:r>
              <a:r>
                <a:rPr kumimoji="1" lang="ja-JP" altLang="en-US" sz="500" b="1" dirty="0">
                  <a:solidFill>
                    <a:srgbClr val="31926F"/>
                  </a:solidFill>
                  <a:latin typeface="BIZ UDPゴシック" panose="020B0400000000000000" pitchFamily="50" charset="-128"/>
                  <a:ea typeface="BIZ UDPゴシック" panose="020B0400000000000000" pitchFamily="50" charset="-128"/>
                </a:rPr>
                <a:t>設計中</a:t>
              </a:r>
              <a:endParaRPr kumimoji="1" lang="ja-JP" altLang="en-US" sz="900" b="1" dirty="0">
                <a:solidFill>
                  <a:srgbClr val="31926F"/>
                </a:solidFill>
                <a:latin typeface="BIZ UDPゴシック" panose="020B0400000000000000" pitchFamily="50" charset="-128"/>
                <a:ea typeface="BIZ UDPゴシック" panose="020B0400000000000000" pitchFamily="50" charset="-128"/>
              </a:endParaRPr>
            </a:p>
          </p:txBody>
        </p:sp>
        <p:pic>
          <p:nvPicPr>
            <p:cNvPr id="59" name="グラフィックス 58">
              <a:extLst>
                <a:ext uri="{FF2B5EF4-FFF2-40B4-BE49-F238E27FC236}">
                  <a16:creationId xmlns:a16="http://schemas.microsoft.com/office/drawing/2014/main" id="{CFD14B6B-8497-7F2C-3A46-7BFC81464E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4430" y="1012033"/>
              <a:ext cx="89724" cy="121768"/>
            </a:xfrm>
            <a:prstGeom prst="rect">
              <a:avLst/>
            </a:prstGeom>
          </p:spPr>
        </p:pic>
      </p:grpSp>
      <p:grpSp>
        <p:nvGrpSpPr>
          <p:cNvPr id="60" name="グループ化 59">
            <a:extLst>
              <a:ext uri="{FF2B5EF4-FFF2-40B4-BE49-F238E27FC236}">
                <a16:creationId xmlns:a16="http://schemas.microsoft.com/office/drawing/2014/main" id="{4F4254B9-B0BA-E3B3-C74D-BAC2ADA61BF4}"/>
              </a:ext>
            </a:extLst>
          </p:cNvPr>
          <p:cNvGrpSpPr/>
          <p:nvPr/>
        </p:nvGrpSpPr>
        <p:grpSpPr>
          <a:xfrm>
            <a:off x="2610000" y="9288684"/>
            <a:ext cx="324000" cy="324000"/>
            <a:chOff x="5737292" y="831232"/>
            <a:chExt cx="324000" cy="324000"/>
          </a:xfrm>
        </p:grpSpPr>
        <p:sp>
          <p:nvSpPr>
            <p:cNvPr id="61" name="正方形/長方形 60">
              <a:extLst>
                <a:ext uri="{FF2B5EF4-FFF2-40B4-BE49-F238E27FC236}">
                  <a16:creationId xmlns:a16="http://schemas.microsoft.com/office/drawing/2014/main" id="{D9691EA4-7F93-2EBE-D95E-AEFC9354E5B4}"/>
                </a:ext>
              </a:extLst>
            </p:cNvPr>
            <p:cNvSpPr>
              <a:spLocks/>
            </p:cNvSpPr>
            <p:nvPr/>
          </p:nvSpPr>
          <p:spPr>
            <a:xfrm>
              <a:off x="5737292" y="831232"/>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500" b="1" dirty="0">
                  <a:solidFill>
                    <a:srgbClr val="31926F"/>
                  </a:solidFill>
                  <a:latin typeface="BIZ UDPゴシック" panose="020B0400000000000000" pitchFamily="50" charset="-128"/>
                  <a:ea typeface="BIZ UDPゴシック" panose="020B0400000000000000" pitchFamily="50" charset="-128"/>
                </a:rPr>
                <a:t>計画中</a:t>
              </a:r>
              <a:endParaRPr kumimoji="1" lang="en-US" altLang="ja-JP" sz="5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en-US" altLang="ja-JP" sz="500" b="1" dirty="0">
                  <a:solidFill>
                    <a:srgbClr val="31926F"/>
                  </a:solidFill>
                  <a:latin typeface="BIZ UDPゴシック" panose="020B0400000000000000" pitchFamily="50" charset="-128"/>
                  <a:ea typeface="BIZ UDPゴシック" panose="020B0400000000000000" pitchFamily="50" charset="-128"/>
                </a:rPr>
                <a:t>/</a:t>
              </a:r>
              <a:r>
                <a:rPr kumimoji="1" lang="ja-JP" altLang="en-US" sz="500" b="1" dirty="0">
                  <a:solidFill>
                    <a:srgbClr val="31926F"/>
                  </a:solidFill>
                  <a:latin typeface="BIZ UDPゴシック" panose="020B0400000000000000" pitchFamily="50" charset="-128"/>
                  <a:ea typeface="BIZ UDPゴシック" panose="020B0400000000000000" pitchFamily="50" charset="-128"/>
                </a:rPr>
                <a:t>設計中</a:t>
              </a:r>
              <a:endParaRPr kumimoji="1" lang="ja-JP" altLang="en-US" sz="900" b="1" dirty="0">
                <a:solidFill>
                  <a:srgbClr val="31926F"/>
                </a:solidFill>
                <a:latin typeface="BIZ UDPゴシック" panose="020B0400000000000000" pitchFamily="50" charset="-128"/>
                <a:ea typeface="BIZ UDPゴシック" panose="020B0400000000000000" pitchFamily="50" charset="-128"/>
              </a:endParaRPr>
            </a:p>
          </p:txBody>
        </p:sp>
        <p:pic>
          <p:nvPicPr>
            <p:cNvPr id="62" name="グラフィックス 61">
              <a:extLst>
                <a:ext uri="{FF2B5EF4-FFF2-40B4-BE49-F238E27FC236}">
                  <a16:creationId xmlns:a16="http://schemas.microsoft.com/office/drawing/2014/main" id="{F8B1E1E5-D2E3-1BDB-321E-FFE6BFBC6F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4430" y="1012033"/>
              <a:ext cx="89724" cy="121768"/>
            </a:xfrm>
            <a:prstGeom prst="rect">
              <a:avLst/>
            </a:prstGeom>
          </p:spPr>
        </p:pic>
      </p:grpSp>
      <p:sp>
        <p:nvSpPr>
          <p:cNvPr id="2" name="スライド番号プレースホルダー 3">
            <a:extLst>
              <a:ext uri="{FF2B5EF4-FFF2-40B4-BE49-F238E27FC236}">
                <a16:creationId xmlns:a16="http://schemas.microsoft.com/office/drawing/2014/main" id="{F82BBF14-5104-A061-BF36-F2ACC1613A1E}"/>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pPr/>
              <a:t>10</a:t>
            </a:fld>
            <a:endParaRPr kumimoji="1" lang="ja-JP" altLang="en-US" dirty="0"/>
          </a:p>
        </p:txBody>
      </p:sp>
    </p:spTree>
    <p:extLst>
      <p:ext uri="{BB962C8B-B14F-4D97-AF65-F5344CB8AC3E}">
        <p14:creationId xmlns:p14="http://schemas.microsoft.com/office/powerpoint/2010/main" val="1642356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13696"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069DFDF9-4121-DC24-1DEF-17195AE367DD}"/>
              </a:ext>
            </a:extLst>
          </p:cNvPr>
          <p:cNvSpPr/>
          <p:nvPr/>
        </p:nvSpPr>
        <p:spPr>
          <a:xfrm>
            <a:off x="504000" y="136800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6DA220FA-96C7-3870-E7A7-0C81F520906F}"/>
              </a:ext>
            </a:extLst>
          </p:cNvPr>
          <p:cNvSpPr/>
          <p:nvPr/>
        </p:nvSpPr>
        <p:spPr>
          <a:xfrm>
            <a:off x="1341120" y="1370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34" name="コンテンツ プレースホルダー 17">
            <a:extLst>
              <a:ext uri="{FF2B5EF4-FFF2-40B4-BE49-F238E27FC236}">
                <a16:creationId xmlns:a16="http://schemas.microsoft.com/office/drawing/2014/main" id="{CDC26F00-95A6-593C-5874-75A4BB9A57AD}"/>
              </a:ext>
            </a:extLst>
          </p:cNvPr>
          <p:cNvSpPr txBox="1">
            <a:spLocks/>
          </p:cNvSpPr>
          <p:nvPr/>
        </p:nvSpPr>
        <p:spPr>
          <a:xfrm>
            <a:off x="503196" y="1751498"/>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執務室は、課長席は固定席、他職員は</a:t>
            </a:r>
            <a:r>
              <a:rPr kumimoji="1" lang="ja-JP" altLang="en-US" sz="1200" u="wavyHeavy" dirty="0">
                <a:solidFill>
                  <a:schemeClr val="tx1"/>
                </a:solidFill>
                <a:uFill>
                  <a:solidFill>
                    <a:srgbClr val="31926F"/>
                  </a:solidFill>
                </a:uFill>
                <a:latin typeface="+mn-ea"/>
                <a:ea typeface="+mn-ea"/>
              </a:rPr>
              <a:t>グループアドレス</a:t>
            </a:r>
            <a:r>
              <a:rPr lang="ja-JP" altLang="en-US" sz="1200" dirty="0">
                <a:latin typeface="+mn-ea"/>
                <a:ea typeface="+mn-ea"/>
              </a:rPr>
              <a:t>の導入を検討</a:t>
            </a:r>
            <a:endParaRPr lang="en-US" altLang="ja-JP" sz="1200" strike="sngStrike" dirty="0">
              <a:solidFill>
                <a:srgbClr val="FF0000"/>
              </a:solidFill>
              <a:highlight>
                <a:srgbClr val="FFFF00"/>
              </a:highlight>
              <a:latin typeface="+mn-ea"/>
              <a:ea typeface="+mn-ea"/>
            </a:endParaRPr>
          </a:p>
          <a:p>
            <a:pPr marL="0" indent="144000" algn="just" fontAlgn="ctr">
              <a:lnSpc>
                <a:spcPct val="120000"/>
              </a:lnSpc>
              <a:spcBef>
                <a:spcPts val="0"/>
              </a:spcBef>
              <a:buNone/>
            </a:pPr>
            <a:r>
              <a:rPr lang="ja-JP" altLang="en-US" sz="1200" dirty="0">
                <a:latin typeface="+mn-ea"/>
                <a:ea typeface="+mn-ea"/>
              </a:rPr>
              <a:t>「窓口ゾーン」と「執務ゾーン」の間に「マルチゾーン」を設置。窓口対応中に、職員が自席に戻らずに済むようパソコン等を置いたり、プリンタを配置することで、窓口の対応の円滑化を図っている。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100</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 </a:t>
            </a:r>
            <a:r>
              <a:rPr lang="ja-JP" altLang="en-US" dirty="0">
                <a:latin typeface="+mn-ea"/>
                <a:ea typeface="+mn-ea"/>
              </a:rPr>
              <a:t>東京都国分寺市</a:t>
            </a:r>
          </a:p>
        </p:txBody>
      </p:sp>
      <p:sp>
        <p:nvSpPr>
          <p:cNvPr id="30" name="テキスト ボックス 29">
            <a:extLst>
              <a:ext uri="{FF2B5EF4-FFF2-40B4-BE49-F238E27FC236}">
                <a16:creationId xmlns:a16="http://schemas.microsoft.com/office/drawing/2014/main" id="{9C5A50FC-A635-9D4B-FE91-350878E367A3}"/>
              </a:ext>
            </a:extLst>
          </p:cNvPr>
          <p:cNvSpPr txBox="1"/>
          <p:nvPr/>
        </p:nvSpPr>
        <p:spPr>
          <a:xfrm>
            <a:off x="3935090" y="3834429"/>
            <a:ext cx="3073381" cy="492443"/>
          </a:xfrm>
          <a:prstGeom prst="rect">
            <a:avLst/>
          </a:prstGeom>
          <a:noFill/>
        </p:spPr>
        <p:txBody>
          <a:bodyPr wrap="square" lIns="0" tIns="0" rIns="0" bIns="0" rtlCol="0">
            <a:spAutoFit/>
          </a:bodyPr>
          <a:lstStyle/>
          <a:p>
            <a:r>
              <a:rPr kumimoji="1" lang="en-US" altLang="ja-JP" sz="800" dirty="0">
                <a:latin typeface="+mn-ea"/>
              </a:rPr>
              <a:t>*4 </a:t>
            </a:r>
            <a:r>
              <a:rPr kumimoji="1" lang="ja-JP" altLang="en-US" sz="800" dirty="0">
                <a:latin typeface="+mn-ea"/>
              </a:rPr>
              <a:t>「国分寺市新庁舎建設　基本設計説明書」</a:t>
            </a:r>
            <a:r>
              <a:rPr kumimoji="1" lang="en-US" altLang="ja-JP" sz="800" dirty="0">
                <a:latin typeface="+mn-ea"/>
              </a:rPr>
              <a:t>P20</a:t>
            </a:r>
            <a:r>
              <a:rPr kumimoji="1" lang="ja-JP" altLang="en-US" sz="800" dirty="0">
                <a:latin typeface="+mn-ea"/>
              </a:rPr>
              <a:t>、国分寺市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6"/>
              </a:rPr>
              <a:t>https://www.city.kokubunji.tokyo.jp/_res/projects/default_project/_page_/001/027/300/kihonsekkei.pdf</a:t>
            </a:r>
            <a:r>
              <a:rPr kumimoji="1" lang="ja-JP" altLang="en-US" sz="800" dirty="0">
                <a:latin typeface="+mn-ea"/>
              </a:rPr>
              <a:t>）</a:t>
            </a:r>
            <a:endParaRPr kumimoji="1" lang="en-US" altLang="ja-JP" sz="800" dirty="0">
              <a:latin typeface="+mn-ea"/>
            </a:endParaRPr>
          </a:p>
        </p:txBody>
      </p:sp>
      <p:sp>
        <p:nvSpPr>
          <p:cNvPr id="32" name="テキスト ボックス 31">
            <a:extLst>
              <a:ext uri="{FF2B5EF4-FFF2-40B4-BE49-F238E27FC236}">
                <a16:creationId xmlns:a16="http://schemas.microsoft.com/office/drawing/2014/main" id="{4CB5F0E7-67E6-BB1C-E3F6-0903EBA3D50E}"/>
              </a:ext>
            </a:extLst>
          </p:cNvPr>
          <p:cNvSpPr txBox="1"/>
          <p:nvPr/>
        </p:nvSpPr>
        <p:spPr>
          <a:xfrm>
            <a:off x="3935090" y="3546319"/>
            <a:ext cx="1346522" cy="169277"/>
          </a:xfrm>
          <a:prstGeom prst="rect">
            <a:avLst/>
          </a:prstGeom>
          <a:noFill/>
        </p:spPr>
        <p:txBody>
          <a:bodyPr wrap="none" lIns="0" tIns="0" rIns="0" bIns="0" rtlCol="0">
            <a:spAutoFit/>
          </a:bodyPr>
          <a:lstStyle/>
          <a:p>
            <a:r>
              <a:rPr kumimoji="1" lang="ja-JP" altLang="en-US" sz="1100" dirty="0">
                <a:latin typeface="+mn-ea"/>
              </a:rPr>
              <a:t>執務室のゾーニング</a:t>
            </a:r>
            <a:r>
              <a:rPr kumimoji="1" lang="en-US" altLang="ja-JP" sz="1100" baseline="30000" dirty="0">
                <a:latin typeface="+mn-ea"/>
              </a:rPr>
              <a:t>*4</a:t>
            </a:r>
          </a:p>
        </p:txBody>
      </p:sp>
      <p:sp>
        <p:nvSpPr>
          <p:cNvPr id="19" name="正方形/長方形 18">
            <a:extLst>
              <a:ext uri="{FF2B5EF4-FFF2-40B4-BE49-F238E27FC236}">
                <a16:creationId xmlns:a16="http://schemas.microsoft.com/office/drawing/2014/main" id="{313626CE-E614-7B2A-C94A-C638A62F3AD9}"/>
              </a:ext>
            </a:extLst>
          </p:cNvPr>
          <p:cNvSpPr/>
          <p:nvPr/>
        </p:nvSpPr>
        <p:spPr>
          <a:xfrm>
            <a:off x="504000" y="4511968"/>
            <a:ext cx="6552000" cy="2961867"/>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20" name="グループ化 19">
            <a:extLst>
              <a:ext uri="{FF2B5EF4-FFF2-40B4-BE49-F238E27FC236}">
                <a16:creationId xmlns:a16="http://schemas.microsoft.com/office/drawing/2014/main" id="{FEA8DD8E-85CF-6CBC-13E3-BF23A05FDDDD}"/>
              </a:ext>
            </a:extLst>
          </p:cNvPr>
          <p:cNvGrpSpPr/>
          <p:nvPr/>
        </p:nvGrpSpPr>
        <p:grpSpPr>
          <a:xfrm>
            <a:off x="707715" y="4626549"/>
            <a:ext cx="6138340" cy="646932"/>
            <a:chOff x="707715" y="2447613"/>
            <a:chExt cx="6138340" cy="646932"/>
          </a:xfrm>
        </p:grpSpPr>
        <p:sp>
          <p:nvSpPr>
            <p:cNvPr id="21" name="テキスト ボックス 20">
              <a:extLst>
                <a:ext uri="{FF2B5EF4-FFF2-40B4-BE49-F238E27FC236}">
                  <a16:creationId xmlns:a16="http://schemas.microsoft.com/office/drawing/2014/main" id="{AA4E0B75-09D0-246F-A8F6-0913F1F43D49}"/>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什器、モバイル電源</a:t>
              </a:r>
            </a:p>
          </p:txBody>
        </p:sp>
        <p:sp>
          <p:nvSpPr>
            <p:cNvPr id="22" name="四角形: 角を丸くする 21">
              <a:extLst>
                <a:ext uri="{FF2B5EF4-FFF2-40B4-BE49-F238E27FC236}">
                  <a16:creationId xmlns:a16="http://schemas.microsoft.com/office/drawing/2014/main" id="{0D87E3D5-AD66-2CC9-ADA9-232CC806A477}"/>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施策⑮</a:t>
              </a:r>
            </a:p>
          </p:txBody>
        </p:sp>
        <p:sp>
          <p:nvSpPr>
            <p:cNvPr id="23" name="テキスト ボックス 22">
              <a:extLst>
                <a:ext uri="{FF2B5EF4-FFF2-40B4-BE49-F238E27FC236}">
                  <a16:creationId xmlns:a16="http://schemas.microsoft.com/office/drawing/2014/main" id="{632A6944-E950-4090-DE3C-91FB2A6D17EF}"/>
                </a:ext>
              </a:extLst>
            </p:cNvPr>
            <p:cNvSpPr txBox="1"/>
            <p:nvPr/>
          </p:nvSpPr>
          <p:spPr>
            <a:xfrm>
              <a:off x="1554055" y="2755991"/>
              <a:ext cx="5292000" cy="338554"/>
            </a:xfrm>
            <a:prstGeom prst="rect">
              <a:avLst/>
            </a:prstGeom>
            <a:noFill/>
          </p:spPr>
          <p:txBody>
            <a:bodyPr wrap="square" lIns="0" tIns="0" rIns="0" bIns="0" rtlCol="0">
              <a:spAutoFit/>
            </a:bodyPr>
            <a:lstStyle/>
            <a:p>
              <a:pPr indent="144000" fontAlgn="ctr"/>
              <a:r>
                <a:rPr kumimoji="1" lang="ja-JP" altLang="en-US" sz="1100" dirty="0">
                  <a:latin typeface="+mn-ea"/>
                </a:rPr>
                <a:t>脇机は配置せず、「サポートゾーン」に設置した個人ロッカーに収まる範囲で管理してもらう。</a:t>
              </a:r>
            </a:p>
          </p:txBody>
        </p:sp>
      </p:grpSp>
      <p:grpSp>
        <p:nvGrpSpPr>
          <p:cNvPr id="6" name="グループ化 5">
            <a:extLst>
              <a:ext uri="{FF2B5EF4-FFF2-40B4-BE49-F238E27FC236}">
                <a16:creationId xmlns:a16="http://schemas.microsoft.com/office/drawing/2014/main" id="{CEC320FF-8709-BFCD-3C4D-F6A46B6C558C}"/>
              </a:ext>
            </a:extLst>
          </p:cNvPr>
          <p:cNvGrpSpPr/>
          <p:nvPr/>
        </p:nvGrpSpPr>
        <p:grpSpPr>
          <a:xfrm>
            <a:off x="707715" y="5448722"/>
            <a:ext cx="6138340" cy="477655"/>
            <a:chOff x="707715" y="6761332"/>
            <a:chExt cx="6138340" cy="477655"/>
          </a:xfrm>
        </p:grpSpPr>
        <p:sp>
          <p:nvSpPr>
            <p:cNvPr id="25" name="テキスト ボックス 24">
              <a:extLst>
                <a:ext uri="{FF2B5EF4-FFF2-40B4-BE49-F238E27FC236}">
                  <a16:creationId xmlns:a16="http://schemas.microsoft.com/office/drawing/2014/main" id="{7DBACD75-8F06-A27B-1EB0-F54E1F5DE4EA}"/>
                </a:ext>
              </a:extLst>
            </p:cNvPr>
            <p:cNvSpPr txBox="1"/>
            <p:nvPr/>
          </p:nvSpPr>
          <p:spPr>
            <a:xfrm>
              <a:off x="1554055" y="6794999"/>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電話システム</a:t>
              </a:r>
            </a:p>
          </p:txBody>
        </p:sp>
        <p:sp>
          <p:nvSpPr>
            <p:cNvPr id="26" name="四角形: 角を丸くする 25">
              <a:extLst>
                <a:ext uri="{FF2B5EF4-FFF2-40B4-BE49-F238E27FC236}">
                  <a16:creationId xmlns:a16="http://schemas.microsoft.com/office/drawing/2014/main" id="{27F54D8B-80CA-5833-BEA3-9C481334B769}"/>
                </a:ext>
              </a:extLst>
            </p:cNvPr>
            <p:cNvSpPr/>
            <p:nvPr/>
          </p:nvSpPr>
          <p:spPr>
            <a:xfrm>
              <a:off x="707715" y="676133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施策⑬</a:t>
              </a:r>
            </a:p>
          </p:txBody>
        </p:sp>
        <p:sp>
          <p:nvSpPr>
            <p:cNvPr id="27" name="テキスト ボックス 26">
              <a:extLst>
                <a:ext uri="{FF2B5EF4-FFF2-40B4-BE49-F238E27FC236}">
                  <a16:creationId xmlns:a16="http://schemas.microsoft.com/office/drawing/2014/main" id="{7470FBF4-1607-ACD3-A7B5-B60F59D5C348}"/>
                </a:ext>
              </a:extLst>
            </p:cNvPr>
            <p:cNvSpPr txBox="1"/>
            <p:nvPr/>
          </p:nvSpPr>
          <p:spPr>
            <a:xfrm>
              <a:off x="1554055" y="7069710"/>
              <a:ext cx="5292000" cy="169277"/>
            </a:xfrm>
            <a:prstGeom prst="rect">
              <a:avLst/>
            </a:prstGeom>
            <a:noFill/>
          </p:spPr>
          <p:txBody>
            <a:bodyPr wrap="square" lIns="0" tIns="0" rIns="0" bIns="0" rtlCol="0">
              <a:spAutoFit/>
            </a:bodyPr>
            <a:lstStyle/>
            <a:p>
              <a:pPr indent="144000" fontAlgn="ctr"/>
              <a:r>
                <a:rPr kumimoji="1" lang="ja-JP" altLang="en-US" sz="1100" dirty="0">
                  <a:latin typeface="+mn-ea"/>
                </a:rPr>
                <a:t>固定の内線電話を座席の島ごとに設置する予定である。</a:t>
              </a:r>
            </a:p>
          </p:txBody>
        </p:sp>
      </p:grpSp>
      <p:grpSp>
        <p:nvGrpSpPr>
          <p:cNvPr id="45" name="グループ化 44">
            <a:extLst>
              <a:ext uri="{FF2B5EF4-FFF2-40B4-BE49-F238E27FC236}">
                <a16:creationId xmlns:a16="http://schemas.microsoft.com/office/drawing/2014/main" id="{157B126C-11E9-3E8E-5A14-8FE4E446BF18}"/>
              </a:ext>
            </a:extLst>
          </p:cNvPr>
          <p:cNvGrpSpPr/>
          <p:nvPr/>
        </p:nvGrpSpPr>
        <p:grpSpPr>
          <a:xfrm>
            <a:off x="707715" y="6095714"/>
            <a:ext cx="6138340" cy="477655"/>
            <a:chOff x="707715" y="7518884"/>
            <a:chExt cx="6138340" cy="477655"/>
          </a:xfrm>
        </p:grpSpPr>
        <p:sp>
          <p:nvSpPr>
            <p:cNvPr id="39" name="テキスト ボックス 38">
              <a:extLst>
                <a:ext uri="{FF2B5EF4-FFF2-40B4-BE49-F238E27FC236}">
                  <a16:creationId xmlns:a16="http://schemas.microsoft.com/office/drawing/2014/main" id="{5AC7C92A-7CFA-D2A1-E676-5C9C1CB536B3}"/>
                </a:ext>
              </a:extLst>
            </p:cNvPr>
            <p:cNvSpPr txBox="1"/>
            <p:nvPr/>
          </p:nvSpPr>
          <p:spPr>
            <a:xfrm>
              <a:off x="1554055" y="7552551"/>
              <a:ext cx="197518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p>
          </p:txBody>
        </p:sp>
        <p:sp>
          <p:nvSpPr>
            <p:cNvPr id="40" name="四角形: 角を丸くする 39">
              <a:extLst>
                <a:ext uri="{FF2B5EF4-FFF2-40B4-BE49-F238E27FC236}">
                  <a16:creationId xmlns:a16="http://schemas.microsoft.com/office/drawing/2014/main" id="{4C84A6D7-D58A-7F55-0CD8-666DC6EC45E5}"/>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sp>
          <p:nvSpPr>
            <p:cNvPr id="42" name="テキスト ボックス 41">
              <a:extLst>
                <a:ext uri="{FF2B5EF4-FFF2-40B4-BE49-F238E27FC236}">
                  <a16:creationId xmlns:a16="http://schemas.microsoft.com/office/drawing/2014/main" id="{71F97C79-58A9-9FE1-F3CD-3856DF7FF8A1}"/>
                </a:ext>
              </a:extLst>
            </p:cNvPr>
            <p:cNvSpPr txBox="1"/>
            <p:nvPr/>
          </p:nvSpPr>
          <p:spPr>
            <a:xfrm>
              <a:off x="1554055" y="7827262"/>
              <a:ext cx="5292000" cy="169277"/>
            </a:xfrm>
            <a:prstGeom prst="rect">
              <a:avLst/>
            </a:prstGeom>
            <a:noFill/>
          </p:spPr>
          <p:txBody>
            <a:bodyPr wrap="square" lIns="0" tIns="0" rIns="0" bIns="0" rtlCol="0">
              <a:spAutoFit/>
            </a:bodyPr>
            <a:lstStyle/>
            <a:p>
              <a:pPr indent="144000" fontAlgn="ctr"/>
              <a:r>
                <a:rPr kumimoji="1" lang="ja-JP" altLang="en-US" sz="1100" dirty="0">
                  <a:latin typeface="+mn-ea"/>
                </a:rPr>
                <a:t>無線</a:t>
              </a:r>
              <a:r>
                <a:rPr kumimoji="1" lang="en-US" altLang="ja-JP" sz="1100" dirty="0">
                  <a:latin typeface="+mn-ea"/>
                </a:rPr>
                <a:t>LAN</a:t>
              </a:r>
              <a:r>
                <a:rPr kumimoji="1" lang="ja-JP" altLang="en-US" sz="1100" dirty="0">
                  <a:latin typeface="+mn-ea"/>
                </a:rPr>
                <a:t>は、現庁舎でも一部導入済みであるが、新庁舎では全館に導入予定である。</a:t>
              </a:r>
            </a:p>
          </p:txBody>
        </p:sp>
      </p:grpSp>
      <p:grpSp>
        <p:nvGrpSpPr>
          <p:cNvPr id="46" name="グループ化 45">
            <a:extLst>
              <a:ext uri="{FF2B5EF4-FFF2-40B4-BE49-F238E27FC236}">
                <a16:creationId xmlns:a16="http://schemas.microsoft.com/office/drawing/2014/main" id="{C6A59671-2504-E97B-4221-E094AFE0418B}"/>
              </a:ext>
            </a:extLst>
          </p:cNvPr>
          <p:cNvGrpSpPr/>
          <p:nvPr/>
        </p:nvGrpSpPr>
        <p:grpSpPr>
          <a:xfrm>
            <a:off x="707715" y="6735997"/>
            <a:ext cx="6138340" cy="646932"/>
            <a:chOff x="707715" y="7518884"/>
            <a:chExt cx="6138340" cy="646932"/>
          </a:xfrm>
        </p:grpSpPr>
        <p:sp>
          <p:nvSpPr>
            <p:cNvPr id="47" name="テキスト ボックス 46">
              <a:extLst>
                <a:ext uri="{FF2B5EF4-FFF2-40B4-BE49-F238E27FC236}">
                  <a16:creationId xmlns:a16="http://schemas.microsoft.com/office/drawing/2014/main" id="{D05D8A61-8710-95C7-98AC-6EFF5CB7896F}"/>
                </a:ext>
              </a:extLst>
            </p:cNvPr>
            <p:cNvSpPr txBox="1"/>
            <p:nvPr/>
          </p:nvSpPr>
          <p:spPr>
            <a:xfrm>
              <a:off x="1554055" y="7552551"/>
              <a:ext cx="197518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48" name="四角形: 角を丸くする 47">
              <a:extLst>
                <a:ext uri="{FF2B5EF4-FFF2-40B4-BE49-F238E27FC236}">
                  <a16:creationId xmlns:a16="http://schemas.microsoft.com/office/drawing/2014/main" id="{2C962934-99EA-FC3E-02FA-19B76551CDA3}"/>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sp>
          <p:nvSpPr>
            <p:cNvPr id="49" name="テキスト ボックス 48">
              <a:extLst>
                <a:ext uri="{FF2B5EF4-FFF2-40B4-BE49-F238E27FC236}">
                  <a16:creationId xmlns:a16="http://schemas.microsoft.com/office/drawing/2014/main" id="{B26B1E35-9977-D76D-9612-B14635A3C561}"/>
                </a:ext>
              </a:extLst>
            </p:cNvPr>
            <p:cNvSpPr txBox="1"/>
            <p:nvPr/>
          </p:nvSpPr>
          <p:spPr>
            <a:xfrm>
              <a:off x="1554055" y="7827262"/>
              <a:ext cx="5292000" cy="338554"/>
            </a:xfrm>
            <a:prstGeom prst="rect">
              <a:avLst/>
            </a:prstGeom>
            <a:noFill/>
          </p:spPr>
          <p:txBody>
            <a:bodyPr wrap="square" lIns="0" tIns="0" rIns="0" bIns="0" rtlCol="0">
              <a:spAutoFit/>
            </a:bodyPr>
            <a:lstStyle/>
            <a:p>
              <a:pPr indent="144000" fontAlgn="ctr"/>
              <a:r>
                <a:rPr kumimoji="1" lang="ja-JP" altLang="en-US" sz="1100" dirty="0">
                  <a:latin typeface="+mn-ea"/>
                </a:rPr>
                <a:t>オンライン会議用に貸し出すノートパソコンを用意しており、</a:t>
              </a:r>
              <a:r>
                <a:rPr kumimoji="1" lang="en-US" altLang="ja-JP" sz="1100" dirty="0">
                  <a:latin typeface="+mn-ea"/>
                </a:rPr>
                <a:t>Zoom</a:t>
              </a:r>
              <a:r>
                <a:rPr kumimoji="1" lang="ja-JP" altLang="en-US" sz="1100" dirty="0">
                  <a:latin typeface="+mn-ea"/>
                </a:rPr>
                <a:t>（有償版）、</a:t>
              </a:r>
              <a:r>
                <a:rPr kumimoji="1" lang="en-US" altLang="ja-JP" sz="1100" dirty="0">
                  <a:latin typeface="+mn-ea"/>
                </a:rPr>
                <a:t>Webex</a:t>
              </a:r>
              <a:r>
                <a:rPr kumimoji="1" lang="ja-JP" altLang="en-US" sz="1100" dirty="0">
                  <a:latin typeface="+mn-ea"/>
                </a:rPr>
                <a:t>（有償版）が利用可能である。</a:t>
              </a:r>
            </a:p>
          </p:txBody>
        </p:sp>
      </p:grpSp>
      <p:pic>
        <p:nvPicPr>
          <p:cNvPr id="2" name="図 1" descr="ダイアグラム&#10;&#10;自動的に生成された説明">
            <a:extLst>
              <a:ext uri="{FF2B5EF4-FFF2-40B4-BE49-F238E27FC236}">
                <a16:creationId xmlns:a16="http://schemas.microsoft.com/office/drawing/2014/main" id="{39EB6E09-AEF4-4136-ADD8-0407303F258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3238" y="2479501"/>
            <a:ext cx="3327982" cy="1915880"/>
          </a:xfrm>
          <a:prstGeom prst="rect">
            <a:avLst/>
          </a:prstGeom>
        </p:spPr>
      </p:pic>
    </p:spTree>
    <p:extLst>
      <p:ext uri="{BB962C8B-B14F-4D97-AF65-F5344CB8AC3E}">
        <p14:creationId xmlns:p14="http://schemas.microsoft.com/office/powerpoint/2010/main" val="5672644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22297698-BA4F-ED7E-28E1-8651BA8BD4CD}"/>
              </a:ext>
            </a:extLst>
          </p:cNvPr>
          <p:cNvSpPr txBox="1"/>
          <p:nvPr/>
        </p:nvSpPr>
        <p:spPr>
          <a:xfrm>
            <a:off x="1554055" y="2237887"/>
            <a:ext cx="187783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文書管理・電子決裁システム</a:t>
            </a:r>
          </a:p>
        </p:txBody>
      </p:sp>
      <p:sp>
        <p:nvSpPr>
          <p:cNvPr id="17" name="四角形: 角を丸くする 16">
            <a:extLst>
              <a:ext uri="{FF2B5EF4-FFF2-40B4-BE49-F238E27FC236}">
                <a16:creationId xmlns:a16="http://schemas.microsoft.com/office/drawing/2014/main" id="{A7BB5202-9FF2-CC2D-0436-479864A10C84}"/>
              </a:ext>
            </a:extLst>
          </p:cNvPr>
          <p:cNvSpPr/>
          <p:nvPr/>
        </p:nvSpPr>
        <p:spPr>
          <a:xfrm>
            <a:off x="707715" y="220422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施策⑰</a:t>
            </a: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14719"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grpSp>
        <p:nvGrpSpPr>
          <p:cNvPr id="2" name="グループ化 1">
            <a:extLst>
              <a:ext uri="{FF2B5EF4-FFF2-40B4-BE49-F238E27FC236}">
                <a16:creationId xmlns:a16="http://schemas.microsoft.com/office/drawing/2014/main" id="{D6528906-3178-78EE-A91D-82B1C98B2D5F}"/>
              </a:ext>
            </a:extLst>
          </p:cNvPr>
          <p:cNvGrpSpPr/>
          <p:nvPr/>
        </p:nvGrpSpPr>
        <p:grpSpPr>
          <a:xfrm>
            <a:off x="504000" y="1368000"/>
            <a:ext cx="6552000" cy="252000"/>
            <a:chOff x="504000" y="1797030"/>
            <a:chExt cx="6552000" cy="252000"/>
          </a:xfrm>
        </p:grpSpPr>
        <p:sp>
          <p:nvSpPr>
            <p:cNvPr id="10" name="四角形: 角を丸くする 9">
              <a:extLst>
                <a:ext uri="{FF2B5EF4-FFF2-40B4-BE49-F238E27FC236}">
                  <a16:creationId xmlns:a16="http://schemas.microsoft.com/office/drawing/2014/main" id="{B84F1BF6-82B5-4ED0-D391-224C5F0DCBD4}"/>
                </a:ext>
              </a:extLst>
            </p:cNvPr>
            <p:cNvSpPr/>
            <p:nvPr/>
          </p:nvSpPr>
          <p:spPr>
            <a:xfrm>
              <a:off x="504000" y="1797030"/>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BE47ACAC-51F4-2F21-2A29-65F90BD0F8E3}"/>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34" name="コンテンツ プレースホルダー 17">
            <a:extLst>
              <a:ext uri="{FF2B5EF4-FFF2-40B4-BE49-F238E27FC236}">
                <a16:creationId xmlns:a16="http://schemas.microsoft.com/office/drawing/2014/main" id="{CDC26F00-95A6-593C-5874-75A4BB9A57AD}"/>
              </a:ext>
            </a:extLst>
          </p:cNvPr>
          <p:cNvSpPr txBox="1">
            <a:spLocks/>
          </p:cNvSpPr>
          <p:nvPr/>
        </p:nvSpPr>
        <p:spPr>
          <a:xfrm>
            <a:off x="503196" y="1751498"/>
            <a:ext cx="6552000" cy="221599"/>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以下の各施策も含め、引き続き具体的な取組を検討していく予定である。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101</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 </a:t>
            </a:r>
            <a:r>
              <a:rPr lang="ja-JP" altLang="en-US" dirty="0">
                <a:latin typeface="+mn-ea"/>
                <a:ea typeface="+mn-ea"/>
              </a:rPr>
              <a:t>東京都国分寺市</a:t>
            </a:r>
          </a:p>
        </p:txBody>
      </p:sp>
      <p:sp>
        <p:nvSpPr>
          <p:cNvPr id="19" name="正方形/長方形 18">
            <a:extLst>
              <a:ext uri="{FF2B5EF4-FFF2-40B4-BE49-F238E27FC236}">
                <a16:creationId xmlns:a16="http://schemas.microsoft.com/office/drawing/2014/main" id="{313626CE-E614-7B2A-C94A-C638A62F3AD9}"/>
              </a:ext>
            </a:extLst>
          </p:cNvPr>
          <p:cNvSpPr/>
          <p:nvPr/>
        </p:nvSpPr>
        <p:spPr>
          <a:xfrm>
            <a:off x="504000" y="2083935"/>
            <a:ext cx="6552000" cy="2158112"/>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632A6944-E950-4090-DE3C-91FB2A6D17EF}"/>
              </a:ext>
            </a:extLst>
          </p:cNvPr>
          <p:cNvSpPr txBox="1"/>
          <p:nvPr/>
        </p:nvSpPr>
        <p:spPr>
          <a:xfrm>
            <a:off x="1554055" y="2512598"/>
            <a:ext cx="5292000" cy="169277"/>
          </a:xfrm>
          <a:prstGeom prst="rect">
            <a:avLst/>
          </a:prstGeom>
          <a:noFill/>
        </p:spPr>
        <p:txBody>
          <a:bodyPr wrap="square" lIns="0" tIns="0" rIns="0" bIns="0" rtlCol="0">
            <a:spAutoFit/>
          </a:bodyPr>
          <a:lstStyle/>
          <a:p>
            <a:pPr indent="144000" algn="just" fontAlgn="ctr"/>
            <a:r>
              <a:rPr kumimoji="1" lang="ja-JP" altLang="en-US" sz="1100" dirty="0">
                <a:latin typeface="+mn-ea"/>
              </a:rPr>
              <a:t>文書管理や電子決裁はシステムを導入済みである。</a:t>
            </a:r>
          </a:p>
        </p:txBody>
      </p:sp>
      <p:grpSp>
        <p:nvGrpSpPr>
          <p:cNvPr id="6" name="グループ化 5">
            <a:extLst>
              <a:ext uri="{FF2B5EF4-FFF2-40B4-BE49-F238E27FC236}">
                <a16:creationId xmlns:a16="http://schemas.microsoft.com/office/drawing/2014/main" id="{CEC320FF-8709-BFCD-3C4D-F6A46B6C558C}"/>
              </a:ext>
            </a:extLst>
          </p:cNvPr>
          <p:cNvGrpSpPr/>
          <p:nvPr/>
        </p:nvGrpSpPr>
        <p:grpSpPr>
          <a:xfrm>
            <a:off x="707715" y="2853797"/>
            <a:ext cx="6138340" cy="646932"/>
            <a:chOff x="707715" y="6761332"/>
            <a:chExt cx="6138340" cy="646932"/>
          </a:xfrm>
        </p:grpSpPr>
        <p:sp>
          <p:nvSpPr>
            <p:cNvPr id="25" name="テキスト ボックス 24">
              <a:extLst>
                <a:ext uri="{FF2B5EF4-FFF2-40B4-BE49-F238E27FC236}">
                  <a16:creationId xmlns:a16="http://schemas.microsoft.com/office/drawing/2014/main" id="{7DBACD75-8F06-A27B-1EB0-F54E1F5DE4EA}"/>
                </a:ext>
              </a:extLst>
            </p:cNvPr>
            <p:cNvSpPr txBox="1"/>
            <p:nvPr/>
          </p:nvSpPr>
          <p:spPr>
            <a:xfrm>
              <a:off x="1554055" y="6794999"/>
              <a:ext cx="1684445" cy="184666"/>
            </a:xfrm>
            <a:prstGeom prst="rect">
              <a:avLst/>
            </a:prstGeom>
            <a:noFill/>
          </p:spPr>
          <p:txBody>
            <a:bodyPr wrap="square" lIns="0" tIns="0" rIns="0" bIns="0" rtlCol="0">
              <a:spAutoFit/>
            </a:bodyPr>
            <a:lstStyle/>
            <a:p>
              <a:pPr fontAlgn="ctr"/>
              <a:r>
                <a:rPr kumimoji="1" lang="zh-TW" altLang="en-US" sz="1200" b="1" dirty="0">
                  <a:latin typeface="BIZ UDPゴシック" panose="020B0400000000000000" pitchFamily="50" charset="-128"/>
                  <a:ea typeface="BIZ UDPゴシック" panose="020B0400000000000000" pitchFamily="50" charset="-128"/>
                </a:rPr>
                <a:t>複合機配置適正化</a:t>
              </a:r>
            </a:p>
          </p:txBody>
        </p:sp>
        <p:sp>
          <p:nvSpPr>
            <p:cNvPr id="26" name="四角形: 角を丸くする 25">
              <a:extLst>
                <a:ext uri="{FF2B5EF4-FFF2-40B4-BE49-F238E27FC236}">
                  <a16:creationId xmlns:a16="http://schemas.microsoft.com/office/drawing/2014/main" id="{27F54D8B-80CA-5833-BEA3-9C481334B769}"/>
                </a:ext>
              </a:extLst>
            </p:cNvPr>
            <p:cNvSpPr/>
            <p:nvPr/>
          </p:nvSpPr>
          <p:spPr>
            <a:xfrm>
              <a:off x="707715" y="676133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施策⑲</a:t>
              </a:r>
            </a:p>
          </p:txBody>
        </p:sp>
        <p:sp>
          <p:nvSpPr>
            <p:cNvPr id="27" name="テキスト ボックス 26">
              <a:extLst>
                <a:ext uri="{FF2B5EF4-FFF2-40B4-BE49-F238E27FC236}">
                  <a16:creationId xmlns:a16="http://schemas.microsoft.com/office/drawing/2014/main" id="{7470FBF4-1607-ACD3-A7B5-B60F59D5C348}"/>
                </a:ext>
              </a:extLst>
            </p:cNvPr>
            <p:cNvSpPr txBox="1"/>
            <p:nvPr/>
          </p:nvSpPr>
          <p:spPr>
            <a:xfrm>
              <a:off x="1554055" y="7069710"/>
              <a:ext cx="5292000" cy="338554"/>
            </a:xfrm>
            <a:prstGeom prst="rect">
              <a:avLst/>
            </a:prstGeom>
            <a:noFill/>
          </p:spPr>
          <p:txBody>
            <a:bodyPr wrap="square" lIns="0" tIns="0" rIns="0" bIns="0" rtlCol="0">
              <a:spAutoFit/>
            </a:bodyPr>
            <a:lstStyle/>
            <a:p>
              <a:pPr indent="144000" algn="just" fontAlgn="ctr"/>
              <a:r>
                <a:rPr kumimoji="1" lang="ja-JP" altLang="en-US" sz="1100" dirty="0">
                  <a:latin typeface="+mn-ea"/>
                </a:rPr>
                <a:t>今後具体的な検討を行うが、既存の</a:t>
              </a:r>
              <a:r>
                <a:rPr kumimoji="1" lang="en-US" altLang="ja-JP" sz="1100" dirty="0">
                  <a:latin typeface="+mn-ea"/>
                </a:rPr>
                <a:t>6</a:t>
              </a:r>
              <a:r>
                <a:rPr kumimoji="1" lang="ja-JP" altLang="en-US" sz="1100" dirty="0">
                  <a:latin typeface="+mn-ea"/>
                </a:rPr>
                <a:t>つの庁舎を集約する過程で総台数は減らす方向で考えている。紙の使用量調査を実施して、設置数を決定する。</a:t>
              </a:r>
            </a:p>
          </p:txBody>
        </p:sp>
      </p:grpSp>
      <p:grpSp>
        <p:nvGrpSpPr>
          <p:cNvPr id="45" name="グループ化 44">
            <a:extLst>
              <a:ext uri="{FF2B5EF4-FFF2-40B4-BE49-F238E27FC236}">
                <a16:creationId xmlns:a16="http://schemas.microsoft.com/office/drawing/2014/main" id="{157B126C-11E9-3E8E-5A14-8FE4E446BF18}"/>
              </a:ext>
            </a:extLst>
          </p:cNvPr>
          <p:cNvGrpSpPr/>
          <p:nvPr/>
        </p:nvGrpSpPr>
        <p:grpSpPr>
          <a:xfrm>
            <a:off x="707715" y="3673627"/>
            <a:ext cx="6138340" cy="477655"/>
            <a:chOff x="707715" y="7518884"/>
            <a:chExt cx="6138340" cy="477655"/>
          </a:xfrm>
        </p:grpSpPr>
        <p:sp>
          <p:nvSpPr>
            <p:cNvPr id="39" name="テキスト ボックス 38">
              <a:extLst>
                <a:ext uri="{FF2B5EF4-FFF2-40B4-BE49-F238E27FC236}">
                  <a16:creationId xmlns:a16="http://schemas.microsoft.com/office/drawing/2014/main" id="{5AC7C92A-7CFA-D2A1-E676-5C9C1CB536B3}"/>
                </a:ext>
              </a:extLst>
            </p:cNvPr>
            <p:cNvSpPr txBox="1"/>
            <p:nvPr/>
          </p:nvSpPr>
          <p:spPr>
            <a:xfrm>
              <a:off x="1554055" y="7552551"/>
              <a:ext cx="197518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会議室設備</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40" name="四角形: 角を丸くする 39">
              <a:extLst>
                <a:ext uri="{FF2B5EF4-FFF2-40B4-BE49-F238E27FC236}">
                  <a16:creationId xmlns:a16="http://schemas.microsoft.com/office/drawing/2014/main" id="{4C84A6D7-D58A-7F55-0CD8-666DC6EC45E5}"/>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施策⑱</a:t>
              </a:r>
            </a:p>
          </p:txBody>
        </p:sp>
        <p:sp>
          <p:nvSpPr>
            <p:cNvPr id="42" name="テキスト ボックス 41">
              <a:extLst>
                <a:ext uri="{FF2B5EF4-FFF2-40B4-BE49-F238E27FC236}">
                  <a16:creationId xmlns:a16="http://schemas.microsoft.com/office/drawing/2014/main" id="{71F97C79-58A9-9FE1-F3CD-3856DF7FF8A1}"/>
                </a:ext>
              </a:extLst>
            </p:cNvPr>
            <p:cNvSpPr txBox="1"/>
            <p:nvPr/>
          </p:nvSpPr>
          <p:spPr>
            <a:xfrm>
              <a:off x="1554055" y="7827262"/>
              <a:ext cx="5292000" cy="169277"/>
            </a:xfrm>
            <a:prstGeom prst="rect">
              <a:avLst/>
            </a:prstGeom>
            <a:noFill/>
          </p:spPr>
          <p:txBody>
            <a:bodyPr wrap="square" lIns="0" tIns="0" rIns="0" bIns="0" rtlCol="0">
              <a:spAutoFit/>
            </a:bodyPr>
            <a:lstStyle/>
            <a:p>
              <a:pPr indent="144000" algn="just" fontAlgn="ctr"/>
              <a:r>
                <a:rPr kumimoji="1" lang="ja-JP" altLang="en-US" sz="1100" dirty="0">
                  <a:latin typeface="+mn-ea"/>
                </a:rPr>
                <a:t>会議室、サポートゾーン、打合せスペースには、外付けモニターを設置する予定である。</a:t>
              </a:r>
            </a:p>
          </p:txBody>
        </p:sp>
      </p:grpSp>
    </p:spTree>
    <p:extLst>
      <p:ext uri="{BB962C8B-B14F-4D97-AF65-F5344CB8AC3E}">
        <p14:creationId xmlns:p14="http://schemas.microsoft.com/office/powerpoint/2010/main" val="36871227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15743"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grpSp>
        <p:nvGrpSpPr>
          <p:cNvPr id="2" name="グループ化 1">
            <a:extLst>
              <a:ext uri="{FF2B5EF4-FFF2-40B4-BE49-F238E27FC236}">
                <a16:creationId xmlns:a16="http://schemas.microsoft.com/office/drawing/2014/main" id="{2C64BBCD-BBBB-0198-D7EE-239489C92C56}"/>
              </a:ext>
            </a:extLst>
          </p:cNvPr>
          <p:cNvGrpSpPr/>
          <p:nvPr/>
        </p:nvGrpSpPr>
        <p:grpSpPr>
          <a:xfrm>
            <a:off x="504000" y="1368000"/>
            <a:ext cx="6552000" cy="252000"/>
            <a:chOff x="504000" y="3383548"/>
            <a:chExt cx="6552000" cy="252000"/>
          </a:xfrm>
        </p:grpSpPr>
        <p:sp>
          <p:nvSpPr>
            <p:cNvPr id="10" name="四角形: 角を丸くする 9">
              <a:extLst>
                <a:ext uri="{FF2B5EF4-FFF2-40B4-BE49-F238E27FC236}">
                  <a16:creationId xmlns:a16="http://schemas.microsoft.com/office/drawing/2014/main" id="{A6E440F7-8091-2103-67C0-A014CA40B854}"/>
                </a:ext>
              </a:extLst>
            </p:cNvPr>
            <p:cNvSpPr/>
            <p:nvPr/>
          </p:nvSpPr>
          <p:spPr>
            <a:xfrm>
              <a:off x="504000" y="3383548"/>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612D8C96-6A20-D651-51DF-B8436E0C6267}"/>
                </a:ext>
              </a:extLst>
            </p:cNvPr>
            <p:cNvSpPr/>
            <p:nvPr/>
          </p:nvSpPr>
          <p:spPr>
            <a:xfrm>
              <a:off x="1341120" y="338643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34" name="コンテンツ プレースホルダー 17">
            <a:extLst>
              <a:ext uri="{FF2B5EF4-FFF2-40B4-BE49-F238E27FC236}">
                <a16:creationId xmlns:a16="http://schemas.microsoft.com/office/drawing/2014/main" id="{CDC26F00-95A6-593C-5874-75A4BB9A57AD}"/>
              </a:ext>
            </a:extLst>
          </p:cNvPr>
          <p:cNvSpPr txBox="1">
            <a:spLocks/>
          </p:cNvSpPr>
          <p:nvPr/>
        </p:nvSpPr>
        <p:spPr>
          <a:xfrm>
            <a:off x="503196" y="1743878"/>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自然エネルギーを積極的に活用し、環境負荷を抑えるとともに、高効率機器と省エネルギー制御の組み合わせにより設備機器のエネルギーを抑える計画とする。</a:t>
            </a:r>
          </a:p>
          <a:p>
            <a:pPr marL="0" indent="144000" algn="just" fontAlgn="ctr">
              <a:lnSpc>
                <a:spcPct val="120000"/>
              </a:lnSpc>
              <a:spcBef>
                <a:spcPts val="0"/>
              </a:spcBef>
              <a:buNone/>
            </a:pPr>
            <a:r>
              <a:rPr lang="ja-JP" altLang="en-US" sz="1200" dirty="0">
                <a:latin typeface="+mn-ea"/>
                <a:ea typeface="+mn-ea"/>
              </a:rPr>
              <a:t>また、</a:t>
            </a:r>
            <a:r>
              <a:rPr kumimoji="1" lang="en-US" altLang="ja-JP" sz="1200" u="wavyHeavy" dirty="0">
                <a:solidFill>
                  <a:schemeClr val="tx1"/>
                </a:solidFill>
                <a:uFill>
                  <a:solidFill>
                    <a:srgbClr val="31926F"/>
                  </a:solidFill>
                </a:uFill>
                <a:latin typeface="+mn-ea"/>
                <a:ea typeface="+mn-ea"/>
              </a:rPr>
              <a:t>CASBEE</a:t>
            </a:r>
            <a:r>
              <a:rPr lang="en-US" altLang="ja-JP" sz="1200" dirty="0">
                <a:latin typeface="+mn-ea"/>
                <a:ea typeface="+mn-ea"/>
              </a:rPr>
              <a:t>-</a:t>
            </a:r>
            <a:r>
              <a:rPr lang="ja-JP" altLang="en-US" sz="1200" dirty="0">
                <a:latin typeface="+mn-ea"/>
                <a:ea typeface="+mn-ea"/>
              </a:rPr>
              <a:t>建築（新築） </a:t>
            </a:r>
            <a:r>
              <a:rPr lang="en-US" altLang="ja-JP" sz="1200" dirty="0">
                <a:latin typeface="+mn-ea"/>
                <a:ea typeface="+mn-ea"/>
              </a:rPr>
              <a:t>S</a:t>
            </a:r>
            <a:r>
              <a:rPr lang="ja-JP" altLang="en-US" sz="1200" dirty="0">
                <a:latin typeface="+mn-ea"/>
                <a:ea typeface="+mn-ea"/>
              </a:rPr>
              <a:t>ランク・</a:t>
            </a:r>
            <a:r>
              <a:rPr kumimoji="1" lang="en-US" altLang="ja-JP" sz="1200" u="wavyHeavy" dirty="0">
                <a:solidFill>
                  <a:schemeClr val="tx1"/>
                </a:solidFill>
                <a:uFill>
                  <a:solidFill>
                    <a:srgbClr val="31926F"/>
                  </a:solidFill>
                </a:uFill>
                <a:latin typeface="+mn-ea"/>
                <a:ea typeface="+mn-ea"/>
              </a:rPr>
              <a:t>ZEB</a:t>
            </a:r>
            <a:r>
              <a:rPr lang="en-US" altLang="ja-JP" sz="1200" dirty="0">
                <a:latin typeface="+mn-ea"/>
                <a:ea typeface="+mn-ea"/>
              </a:rPr>
              <a:t> Ready</a:t>
            </a:r>
            <a:r>
              <a:rPr lang="ja-JP" altLang="en-US" sz="1200" dirty="0">
                <a:latin typeface="+mn-ea"/>
                <a:ea typeface="+mn-ea"/>
              </a:rPr>
              <a:t>認証を取得できる計画とする。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102</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 </a:t>
            </a:r>
            <a:r>
              <a:rPr lang="ja-JP" altLang="en-US" dirty="0">
                <a:latin typeface="+mn-ea"/>
                <a:ea typeface="+mn-ea"/>
              </a:rPr>
              <a:t>東京都国分寺市</a:t>
            </a:r>
          </a:p>
        </p:txBody>
      </p:sp>
      <p:sp>
        <p:nvSpPr>
          <p:cNvPr id="30" name="テキスト ボックス 29">
            <a:extLst>
              <a:ext uri="{FF2B5EF4-FFF2-40B4-BE49-F238E27FC236}">
                <a16:creationId xmlns:a16="http://schemas.microsoft.com/office/drawing/2014/main" id="{9C5A50FC-A635-9D4B-FE91-350878E367A3}"/>
              </a:ext>
            </a:extLst>
          </p:cNvPr>
          <p:cNvSpPr txBox="1"/>
          <p:nvPr/>
        </p:nvSpPr>
        <p:spPr>
          <a:xfrm>
            <a:off x="503196" y="5557117"/>
            <a:ext cx="6552000" cy="246221"/>
          </a:xfrm>
          <a:prstGeom prst="rect">
            <a:avLst/>
          </a:prstGeom>
          <a:noFill/>
        </p:spPr>
        <p:txBody>
          <a:bodyPr wrap="square" lIns="0" tIns="0" rIns="0" bIns="0" rtlCol="0">
            <a:spAutoFit/>
          </a:bodyPr>
          <a:lstStyle/>
          <a:p>
            <a:r>
              <a:rPr kumimoji="1" lang="en-US" altLang="ja-JP" sz="800" dirty="0">
                <a:latin typeface="+mn-ea"/>
              </a:rPr>
              <a:t>*5  </a:t>
            </a:r>
            <a:r>
              <a:rPr kumimoji="1" lang="ja-JP" altLang="en-US" sz="800" dirty="0">
                <a:latin typeface="+mn-ea"/>
              </a:rPr>
              <a:t>「国分寺市新庁舎建設　実施設計の概要」</a:t>
            </a:r>
            <a:r>
              <a:rPr kumimoji="1" lang="en-US" altLang="ja-JP" sz="800" dirty="0">
                <a:latin typeface="+mn-ea"/>
              </a:rPr>
              <a:t>P13</a:t>
            </a:r>
            <a:r>
              <a:rPr kumimoji="1" lang="ja-JP" altLang="en-US" sz="800" dirty="0">
                <a:latin typeface="+mn-ea"/>
              </a:rPr>
              <a:t>、国分寺市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r>
              <a:rPr kumimoji="1" lang="en-US" altLang="ja-JP" sz="800" dirty="0">
                <a:latin typeface="+mn-ea"/>
                <a:hlinkClick r:id="rId6"/>
              </a:rPr>
              <a:t>https://www.city.kokubunji.tokyo.jp/_res/projects/default_project/_page_/001/028/920/jisshisekkei.pdf</a:t>
            </a:r>
            <a:r>
              <a:rPr kumimoji="1" lang="ja-JP" altLang="en-US" sz="800" dirty="0">
                <a:latin typeface="+mn-ea"/>
              </a:rPr>
              <a:t>）</a:t>
            </a:r>
            <a:endParaRPr kumimoji="1" lang="en-US" altLang="ja-JP" sz="800" dirty="0">
              <a:latin typeface="+mn-ea"/>
            </a:endParaRPr>
          </a:p>
        </p:txBody>
      </p:sp>
      <p:sp>
        <p:nvSpPr>
          <p:cNvPr id="19" name="正方形/長方形 18">
            <a:extLst>
              <a:ext uri="{FF2B5EF4-FFF2-40B4-BE49-F238E27FC236}">
                <a16:creationId xmlns:a16="http://schemas.microsoft.com/office/drawing/2014/main" id="{313626CE-E614-7B2A-C94A-C638A62F3AD9}"/>
              </a:ext>
            </a:extLst>
          </p:cNvPr>
          <p:cNvSpPr/>
          <p:nvPr/>
        </p:nvSpPr>
        <p:spPr>
          <a:xfrm>
            <a:off x="504000" y="5976754"/>
            <a:ext cx="6552000" cy="1982056"/>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20" name="グループ化 19">
            <a:extLst>
              <a:ext uri="{FF2B5EF4-FFF2-40B4-BE49-F238E27FC236}">
                <a16:creationId xmlns:a16="http://schemas.microsoft.com/office/drawing/2014/main" id="{FEA8DD8E-85CF-6CBC-13E3-BF23A05FDDDD}"/>
              </a:ext>
            </a:extLst>
          </p:cNvPr>
          <p:cNvGrpSpPr/>
          <p:nvPr/>
        </p:nvGrpSpPr>
        <p:grpSpPr>
          <a:xfrm>
            <a:off x="707715" y="6091335"/>
            <a:ext cx="6138340" cy="816209"/>
            <a:chOff x="707715" y="2447613"/>
            <a:chExt cx="6138340" cy="816209"/>
          </a:xfrm>
        </p:grpSpPr>
        <p:sp>
          <p:nvSpPr>
            <p:cNvPr id="21" name="テキスト ボックス 20">
              <a:extLst>
                <a:ext uri="{FF2B5EF4-FFF2-40B4-BE49-F238E27FC236}">
                  <a16:creationId xmlns:a16="http://schemas.microsoft.com/office/drawing/2014/main" id="{AA4E0B75-09D0-246F-A8F6-0913F1F43D49}"/>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zh-TW" altLang="en-US" sz="1200" b="1" dirty="0">
                  <a:latin typeface="BIZ UDPゴシック" panose="020B0400000000000000" pitchFamily="50" charset="-128"/>
                  <a:ea typeface="BIZ UDPゴシック" panose="020B0400000000000000" pitchFamily="50" charset="-128"/>
                </a:rPr>
                <a:t>非常用電源設備</a:t>
              </a:r>
            </a:p>
          </p:txBody>
        </p:sp>
        <p:sp>
          <p:nvSpPr>
            <p:cNvPr id="22" name="四角形: 角を丸くする 21">
              <a:extLst>
                <a:ext uri="{FF2B5EF4-FFF2-40B4-BE49-F238E27FC236}">
                  <a16:creationId xmlns:a16="http://schemas.microsoft.com/office/drawing/2014/main" id="{0D87E3D5-AD66-2CC9-ADA9-232CC806A477}"/>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sp>
          <p:nvSpPr>
            <p:cNvPr id="23" name="テキスト ボックス 22">
              <a:extLst>
                <a:ext uri="{FF2B5EF4-FFF2-40B4-BE49-F238E27FC236}">
                  <a16:creationId xmlns:a16="http://schemas.microsoft.com/office/drawing/2014/main" id="{632A6944-E950-4090-DE3C-91FB2A6D17EF}"/>
                </a:ext>
              </a:extLst>
            </p:cNvPr>
            <p:cNvSpPr txBox="1"/>
            <p:nvPr/>
          </p:nvSpPr>
          <p:spPr>
            <a:xfrm>
              <a:off x="1554055" y="2755991"/>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電力インフラが万が一途絶した場合でも、バックアップ対策を図り、</a:t>
              </a:r>
              <a:r>
                <a:rPr kumimoji="1" lang="en-US" altLang="ja-JP" sz="1100" dirty="0">
                  <a:latin typeface="+mn-ea"/>
                </a:rPr>
                <a:t>168</a:t>
              </a:r>
              <a:r>
                <a:rPr kumimoji="1" lang="ja-JP" altLang="en-US" sz="1100" dirty="0">
                  <a:latin typeface="+mn-ea"/>
                </a:rPr>
                <a:t>時間（</a:t>
              </a:r>
              <a:r>
                <a:rPr kumimoji="1" lang="en-US" altLang="ja-JP" sz="1100" dirty="0">
                  <a:latin typeface="+mn-ea"/>
                </a:rPr>
                <a:t>7</a:t>
              </a:r>
              <a:r>
                <a:rPr kumimoji="1" lang="ja-JP" altLang="en-US" sz="1100" dirty="0">
                  <a:latin typeface="+mn-ea"/>
                </a:rPr>
                <a:t>日間）業務を継続できる計画としている。また、電力の多重化を図るため、高圧</a:t>
              </a:r>
              <a:r>
                <a:rPr kumimoji="1" lang="en-US" altLang="ja-JP" sz="1100" dirty="0">
                  <a:latin typeface="+mn-ea"/>
                </a:rPr>
                <a:t>2</a:t>
              </a:r>
              <a:r>
                <a:rPr kumimoji="1" lang="ja-JP" altLang="en-US" sz="1100" dirty="0">
                  <a:latin typeface="+mn-ea"/>
                </a:rPr>
                <a:t>回線受電方式としている。</a:t>
              </a:r>
            </a:p>
          </p:txBody>
        </p:sp>
      </p:grpSp>
      <p:grpSp>
        <p:nvGrpSpPr>
          <p:cNvPr id="6" name="グループ化 5">
            <a:extLst>
              <a:ext uri="{FF2B5EF4-FFF2-40B4-BE49-F238E27FC236}">
                <a16:creationId xmlns:a16="http://schemas.microsoft.com/office/drawing/2014/main" id="{CEC320FF-8709-BFCD-3C4D-F6A46B6C558C}"/>
              </a:ext>
            </a:extLst>
          </p:cNvPr>
          <p:cNvGrpSpPr/>
          <p:nvPr/>
        </p:nvGrpSpPr>
        <p:grpSpPr>
          <a:xfrm>
            <a:off x="707715" y="7056780"/>
            <a:ext cx="6138340" cy="646932"/>
            <a:chOff x="707715" y="6904604"/>
            <a:chExt cx="6138340" cy="646932"/>
          </a:xfrm>
        </p:grpSpPr>
        <p:sp>
          <p:nvSpPr>
            <p:cNvPr id="25" name="テキスト ボックス 24">
              <a:extLst>
                <a:ext uri="{FF2B5EF4-FFF2-40B4-BE49-F238E27FC236}">
                  <a16:creationId xmlns:a16="http://schemas.microsoft.com/office/drawing/2014/main" id="{7DBACD75-8F06-A27B-1EB0-F54E1F5DE4EA}"/>
                </a:ext>
              </a:extLst>
            </p:cNvPr>
            <p:cNvSpPr txBox="1"/>
            <p:nvPr/>
          </p:nvSpPr>
          <p:spPr>
            <a:xfrm>
              <a:off x="1554055" y="6938271"/>
              <a:ext cx="1684445" cy="184666"/>
            </a:xfrm>
            <a:prstGeom prst="rect">
              <a:avLst/>
            </a:prstGeom>
            <a:noFill/>
          </p:spPr>
          <p:txBody>
            <a:bodyPr wrap="square" lIns="0" tIns="0" rIns="0" bIns="0" rtlCol="0">
              <a:spAutoFit/>
            </a:bodyPr>
            <a:lstStyle/>
            <a:p>
              <a:pPr fontAlgn="ctr"/>
              <a:r>
                <a:rPr kumimoji="1" lang="en-US" altLang="ja-JP" sz="1200" b="1" dirty="0">
                  <a:solidFill>
                    <a:schemeClr val="tx1"/>
                  </a:solidFill>
                  <a:uFill>
                    <a:solidFill>
                      <a:srgbClr val="31926F"/>
                    </a:solidFill>
                  </a:uFill>
                  <a:latin typeface="+mn-ea"/>
                </a:rPr>
                <a:t>BEMS</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27F54D8B-80CA-5833-BEA3-9C481334B769}"/>
                </a:ext>
              </a:extLst>
            </p:cNvPr>
            <p:cNvSpPr/>
            <p:nvPr/>
          </p:nvSpPr>
          <p:spPr>
            <a:xfrm>
              <a:off x="707715" y="690460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施策㉒</a:t>
              </a:r>
            </a:p>
          </p:txBody>
        </p:sp>
        <p:sp>
          <p:nvSpPr>
            <p:cNvPr id="27" name="テキスト ボックス 26">
              <a:extLst>
                <a:ext uri="{FF2B5EF4-FFF2-40B4-BE49-F238E27FC236}">
                  <a16:creationId xmlns:a16="http://schemas.microsoft.com/office/drawing/2014/main" id="{7470FBF4-1607-ACD3-A7B5-B60F59D5C348}"/>
                </a:ext>
              </a:extLst>
            </p:cNvPr>
            <p:cNvSpPr txBox="1"/>
            <p:nvPr/>
          </p:nvSpPr>
          <p:spPr>
            <a:xfrm>
              <a:off x="1554055" y="7212982"/>
              <a:ext cx="5292000" cy="338554"/>
            </a:xfrm>
            <a:prstGeom prst="rect">
              <a:avLst/>
            </a:prstGeom>
            <a:noFill/>
          </p:spPr>
          <p:txBody>
            <a:bodyPr wrap="square" lIns="0" tIns="0" rIns="0" bIns="0" rtlCol="0">
              <a:spAutoFit/>
            </a:bodyPr>
            <a:lstStyle/>
            <a:p>
              <a:pPr indent="144000" algn="just" fontAlgn="ctr"/>
              <a:r>
                <a:rPr kumimoji="1" lang="en-US" altLang="ja-JP" sz="1100" u="wavyHeavy" dirty="0">
                  <a:solidFill>
                    <a:schemeClr val="tx1"/>
                  </a:solidFill>
                  <a:uFill>
                    <a:solidFill>
                      <a:srgbClr val="31926F"/>
                    </a:solidFill>
                  </a:uFill>
                  <a:latin typeface="+mn-ea"/>
                </a:rPr>
                <a:t>BEMS</a:t>
              </a:r>
              <a:r>
                <a:rPr kumimoji="1" lang="ja-JP" altLang="en-US" sz="1100" dirty="0">
                  <a:latin typeface="+mn-ea"/>
                </a:rPr>
                <a:t>（</a:t>
              </a:r>
              <a:r>
                <a:rPr kumimoji="1" lang="en-US" altLang="ja-JP" sz="1100" dirty="0">
                  <a:latin typeface="+mn-ea"/>
                </a:rPr>
                <a:t>Building Energy Management System</a:t>
              </a:r>
              <a:r>
                <a:rPr kumimoji="1" lang="ja-JP" altLang="en-US" sz="1100" dirty="0">
                  <a:latin typeface="+mn-ea"/>
                </a:rPr>
                <a:t>）によるエネルギー消費量把握及び表示装置による見える化により、運用改善と庁内の環境意識の向上に繋げる。</a:t>
              </a:r>
            </a:p>
          </p:txBody>
        </p:sp>
      </p:grpSp>
      <p:grpSp>
        <p:nvGrpSpPr>
          <p:cNvPr id="15" name="グループ化 14">
            <a:extLst>
              <a:ext uri="{FF2B5EF4-FFF2-40B4-BE49-F238E27FC236}">
                <a16:creationId xmlns:a16="http://schemas.microsoft.com/office/drawing/2014/main" id="{DBDEA474-59BC-4F9D-5EF0-372C8DE1690D}"/>
              </a:ext>
            </a:extLst>
          </p:cNvPr>
          <p:cNvGrpSpPr/>
          <p:nvPr/>
        </p:nvGrpSpPr>
        <p:grpSpPr>
          <a:xfrm>
            <a:off x="503196" y="2492720"/>
            <a:ext cx="5279894" cy="2788805"/>
            <a:chOff x="1023622" y="1675620"/>
            <a:chExt cx="4340206" cy="2292468"/>
          </a:xfrm>
        </p:grpSpPr>
        <p:pic>
          <p:nvPicPr>
            <p:cNvPr id="16" name="図 15" descr="ダイアグラム, 設計図&#10;&#10;自動的に生成された説明">
              <a:extLst>
                <a:ext uri="{FF2B5EF4-FFF2-40B4-BE49-F238E27FC236}">
                  <a16:creationId xmlns:a16="http://schemas.microsoft.com/office/drawing/2014/main" id="{C7E01A2B-037D-45F3-9144-88E79DB4F87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3622" y="1675620"/>
              <a:ext cx="4324572" cy="2292468"/>
            </a:xfrm>
            <a:prstGeom prst="rect">
              <a:avLst/>
            </a:prstGeom>
          </p:spPr>
        </p:pic>
        <p:sp>
          <p:nvSpPr>
            <p:cNvPr id="17" name="正方形/長方形 16">
              <a:extLst>
                <a:ext uri="{FF2B5EF4-FFF2-40B4-BE49-F238E27FC236}">
                  <a16:creationId xmlns:a16="http://schemas.microsoft.com/office/drawing/2014/main" id="{5F5337A4-3F50-66CC-1723-9FEDCF73ADB3}"/>
                </a:ext>
              </a:extLst>
            </p:cNvPr>
            <p:cNvSpPr/>
            <p:nvPr/>
          </p:nvSpPr>
          <p:spPr>
            <a:xfrm>
              <a:off x="5173579" y="2634916"/>
              <a:ext cx="190249" cy="878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4CB5F0E7-67E6-BB1C-E3F6-0903EBA3D50E}"/>
              </a:ext>
            </a:extLst>
          </p:cNvPr>
          <p:cNvSpPr txBox="1"/>
          <p:nvPr/>
        </p:nvSpPr>
        <p:spPr>
          <a:xfrm>
            <a:off x="503196" y="5320768"/>
            <a:ext cx="1388201" cy="169277"/>
          </a:xfrm>
          <a:prstGeom prst="rect">
            <a:avLst/>
          </a:prstGeom>
          <a:noFill/>
        </p:spPr>
        <p:txBody>
          <a:bodyPr wrap="none" lIns="0" tIns="0" rIns="0" bIns="0" rtlCol="0">
            <a:spAutoFit/>
          </a:bodyPr>
          <a:lstStyle/>
          <a:p>
            <a:r>
              <a:rPr kumimoji="1" lang="zh-TW" altLang="en-US" sz="1100" dirty="0">
                <a:latin typeface="+mn-ea"/>
              </a:rPr>
              <a:t>環境配慮項目模式図</a:t>
            </a:r>
            <a:r>
              <a:rPr kumimoji="1" lang="en-US" altLang="ja-JP" sz="1100" baseline="30000" dirty="0">
                <a:latin typeface="+mn-ea"/>
              </a:rPr>
              <a:t>*5</a:t>
            </a:r>
          </a:p>
        </p:txBody>
      </p:sp>
    </p:spTree>
    <p:extLst>
      <p:ext uri="{BB962C8B-B14F-4D97-AF65-F5344CB8AC3E}">
        <p14:creationId xmlns:p14="http://schemas.microsoft.com/office/powerpoint/2010/main" val="23696233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16767"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144B8D4A-DB13-F0E8-827B-397E789D78B7}"/>
              </a:ext>
            </a:extLst>
          </p:cNvPr>
          <p:cNvSpPr/>
          <p:nvPr/>
        </p:nvSpPr>
        <p:spPr>
          <a:xfrm>
            <a:off x="504000" y="1368000"/>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BE47ACAC-51F4-2F21-2A29-65F90BD0F8E3}"/>
              </a:ext>
            </a:extLst>
          </p:cNvPr>
          <p:cNvSpPr/>
          <p:nvPr/>
        </p:nvSpPr>
        <p:spPr>
          <a:xfrm>
            <a:off x="1341120" y="1370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34" name="コンテンツ プレースホルダー 17">
            <a:extLst>
              <a:ext uri="{FF2B5EF4-FFF2-40B4-BE49-F238E27FC236}">
                <a16:creationId xmlns:a16="http://schemas.microsoft.com/office/drawing/2014/main" id="{CDC26F00-95A6-593C-5874-75A4BB9A57AD}"/>
              </a:ext>
            </a:extLst>
          </p:cNvPr>
          <p:cNvSpPr txBox="1">
            <a:spLocks/>
          </p:cNvSpPr>
          <p:nvPr/>
        </p:nvSpPr>
        <p:spPr>
          <a:xfrm>
            <a:off x="503196" y="1736258"/>
            <a:ext cx="6552000" cy="1107996"/>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サーバの移設や更新についての検討は、</a:t>
            </a:r>
            <a:r>
              <a:rPr lang="en-US" altLang="ja-JP" sz="1200" dirty="0">
                <a:latin typeface="+mn-ea"/>
                <a:ea typeface="+mn-ea"/>
              </a:rPr>
              <a:t>DX</a:t>
            </a:r>
            <a:r>
              <a:rPr lang="ja-JP" altLang="en-US" sz="1200" dirty="0">
                <a:latin typeface="+mn-ea"/>
                <a:ea typeface="+mn-ea"/>
              </a:rPr>
              <a:t>推進部署と新庁舎担当部署との間でスケジュール感を共有しており，プロジェクト全体の円滑な管理に向け詳細の調整を進めている。新庁舎への移設時期については、年初を第一候補として調整を行い、最終的に令和</a:t>
            </a:r>
            <a:r>
              <a:rPr lang="en-US" altLang="ja-JP" sz="1200" dirty="0">
                <a:latin typeface="+mn-ea"/>
                <a:ea typeface="+mn-ea"/>
              </a:rPr>
              <a:t>7</a:t>
            </a:r>
            <a:r>
              <a:rPr lang="ja-JP" altLang="en-US" sz="1200" dirty="0">
                <a:latin typeface="+mn-ea"/>
                <a:ea typeface="+mn-ea"/>
              </a:rPr>
              <a:t>年（</a:t>
            </a:r>
            <a:r>
              <a:rPr lang="en-US" altLang="ja-JP" sz="1200" dirty="0">
                <a:latin typeface="+mn-ea"/>
                <a:ea typeface="+mn-ea"/>
              </a:rPr>
              <a:t>2025</a:t>
            </a:r>
            <a:r>
              <a:rPr lang="ja-JP" altLang="en-US" sz="1200" dirty="0">
                <a:latin typeface="+mn-ea"/>
                <a:ea typeface="+mn-ea"/>
              </a:rPr>
              <a:t>年）</a:t>
            </a:r>
            <a:r>
              <a:rPr lang="en-US" altLang="ja-JP" sz="1200" dirty="0">
                <a:latin typeface="+mn-ea"/>
                <a:ea typeface="+mn-ea"/>
              </a:rPr>
              <a:t>1</a:t>
            </a:r>
            <a:r>
              <a:rPr lang="ja-JP" altLang="en-US" sz="1200" dirty="0">
                <a:latin typeface="+mn-ea"/>
                <a:ea typeface="+mn-ea"/>
              </a:rPr>
              <a:t>月に決定した。</a:t>
            </a:r>
          </a:p>
          <a:p>
            <a:pPr marL="0" indent="144000" algn="just" fontAlgn="ctr">
              <a:lnSpc>
                <a:spcPct val="120000"/>
              </a:lnSpc>
              <a:spcBef>
                <a:spcPts val="0"/>
              </a:spcBef>
              <a:buNone/>
            </a:pPr>
            <a:r>
              <a:rPr lang="ja-JP" altLang="en-US" sz="1200" dirty="0">
                <a:latin typeface="+mn-ea"/>
                <a:ea typeface="+mn-ea"/>
              </a:rPr>
              <a:t>新庁舎側のネットワークと旧庁舎側のネットワークは一時的に繋げる予定である。新庁舎で試行する時間が短いため、新庁舎側のネットワークを一部現庁舎でテスト運用する計画としている。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103</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 </a:t>
            </a:r>
            <a:r>
              <a:rPr lang="ja-JP" altLang="en-US" dirty="0">
                <a:latin typeface="+mn-ea"/>
                <a:ea typeface="+mn-ea"/>
              </a:rPr>
              <a:t>東京都国分寺市</a:t>
            </a:r>
          </a:p>
        </p:txBody>
      </p:sp>
      <p:sp>
        <p:nvSpPr>
          <p:cNvPr id="19" name="正方形/長方形 18">
            <a:extLst>
              <a:ext uri="{FF2B5EF4-FFF2-40B4-BE49-F238E27FC236}">
                <a16:creationId xmlns:a16="http://schemas.microsoft.com/office/drawing/2014/main" id="{313626CE-E614-7B2A-C94A-C638A62F3AD9}"/>
              </a:ext>
            </a:extLst>
          </p:cNvPr>
          <p:cNvSpPr/>
          <p:nvPr/>
        </p:nvSpPr>
        <p:spPr>
          <a:xfrm>
            <a:off x="504000" y="3155296"/>
            <a:ext cx="6552000" cy="136545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AA4E0B75-09D0-246F-A8F6-0913F1F43D49}"/>
              </a:ext>
            </a:extLst>
          </p:cNvPr>
          <p:cNvSpPr txBox="1"/>
          <p:nvPr/>
        </p:nvSpPr>
        <p:spPr>
          <a:xfrm>
            <a:off x="1554055" y="3305851"/>
            <a:ext cx="15723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22" name="四角形: 角を丸くする 21">
            <a:extLst>
              <a:ext uri="{FF2B5EF4-FFF2-40B4-BE49-F238E27FC236}">
                <a16:creationId xmlns:a16="http://schemas.microsoft.com/office/drawing/2014/main" id="{0D87E3D5-AD66-2CC9-ADA9-232CC806A477}"/>
              </a:ext>
            </a:extLst>
          </p:cNvPr>
          <p:cNvSpPr/>
          <p:nvPr/>
        </p:nvSpPr>
        <p:spPr>
          <a:xfrm>
            <a:off x="707715" y="32721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sp>
        <p:nvSpPr>
          <p:cNvPr id="23" name="テキスト ボックス 22">
            <a:extLst>
              <a:ext uri="{FF2B5EF4-FFF2-40B4-BE49-F238E27FC236}">
                <a16:creationId xmlns:a16="http://schemas.microsoft.com/office/drawing/2014/main" id="{632A6944-E950-4090-DE3C-91FB2A6D17EF}"/>
              </a:ext>
            </a:extLst>
          </p:cNvPr>
          <p:cNvSpPr txBox="1"/>
          <p:nvPr/>
        </p:nvSpPr>
        <p:spPr>
          <a:xfrm>
            <a:off x="1554055" y="3580562"/>
            <a:ext cx="5292000" cy="846386"/>
          </a:xfrm>
          <a:prstGeom prst="rect">
            <a:avLst/>
          </a:prstGeom>
          <a:noFill/>
        </p:spPr>
        <p:txBody>
          <a:bodyPr wrap="square" lIns="0" tIns="0" rIns="0" bIns="0" rtlCol="0">
            <a:spAutoFit/>
          </a:bodyPr>
          <a:lstStyle/>
          <a:p>
            <a:pPr indent="144000" algn="just" fontAlgn="ctr"/>
            <a:r>
              <a:rPr kumimoji="1" lang="ja-JP" altLang="en-US" sz="1100" dirty="0">
                <a:latin typeface="+mn-ea"/>
              </a:rPr>
              <a:t>可能な限りオンプレミスサーバを保有しない方針であり、基幹系システムも</a:t>
            </a:r>
            <a:r>
              <a:rPr kumimoji="1" lang="en-US" altLang="ja-JP" sz="1100" u="wavyHeavy" dirty="0">
                <a:uFill>
                  <a:solidFill>
                    <a:srgbClr val="31926F"/>
                  </a:solidFill>
                </a:uFill>
                <a:latin typeface="+mn-ea"/>
              </a:rPr>
              <a:t>LGWAN</a:t>
            </a:r>
            <a:r>
              <a:rPr kumimoji="1" lang="ja-JP" altLang="en-US" sz="1100" u="wavyHeavy" dirty="0">
                <a:uFill>
                  <a:solidFill>
                    <a:srgbClr val="31926F"/>
                  </a:solidFill>
                </a:uFill>
                <a:latin typeface="+mn-ea"/>
              </a:rPr>
              <a:t>接続系</a:t>
            </a:r>
            <a:r>
              <a:rPr kumimoji="1" lang="ja-JP" altLang="en-US" sz="1100" dirty="0">
                <a:latin typeface="+mn-ea"/>
              </a:rPr>
              <a:t>システムも外部のデータセンターにホスティングしているため、新庁舎ではネットワーク機器の設置が主となる。現庁舎のサーバ室は元々オンプレミスサーバを設置する前提で拡張性を考えて作られていたが、新庁舎のサーバ室は必要最小限の面積で設計した。</a:t>
            </a:r>
          </a:p>
        </p:txBody>
      </p:sp>
    </p:spTree>
    <p:extLst>
      <p:ext uri="{BB962C8B-B14F-4D97-AF65-F5344CB8AC3E}">
        <p14:creationId xmlns:p14="http://schemas.microsoft.com/office/powerpoint/2010/main" val="24440225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40931543-D44B-0B39-F7B7-40C2462C4688}"/>
              </a:ext>
            </a:extLst>
          </p:cNvPr>
          <p:cNvSpPr>
            <a:spLocks/>
          </p:cNvSpPr>
          <p:nvPr/>
        </p:nvSpPr>
        <p:spPr>
          <a:xfrm>
            <a:off x="5821247" y="815221"/>
            <a:ext cx="864000" cy="324000"/>
          </a:xfrm>
          <a:prstGeom prst="rect">
            <a:avLst/>
          </a:prstGeom>
          <a:solidFill>
            <a:srgbClr val="8FB737"/>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C</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17791"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104</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zh-TW" altLang="en-US" dirty="0">
                <a:latin typeface="+mn-ea"/>
                <a:ea typeface="+mn-ea"/>
              </a:rPr>
              <a:t>（</a:t>
            </a:r>
            <a:r>
              <a:rPr lang="en-US" altLang="ja-JP" dirty="0">
                <a:latin typeface="+mn-ea"/>
                <a:ea typeface="+mn-ea"/>
              </a:rPr>
              <a:t>3</a:t>
            </a:r>
            <a:r>
              <a:rPr lang="zh-TW" altLang="en-US" dirty="0">
                <a:latin typeface="+mn-ea"/>
                <a:ea typeface="+mn-ea"/>
              </a:rPr>
              <a:t>） </a:t>
            </a:r>
            <a:r>
              <a:rPr lang="ja-JP" altLang="en-US" dirty="0">
                <a:latin typeface="+mn-ea"/>
                <a:ea typeface="+mn-ea"/>
              </a:rPr>
              <a:t>広島県海田町</a:t>
            </a:r>
            <a:endParaRPr lang="zh-TW" altLang="en-US" dirty="0">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2-2. </a:t>
            </a:r>
            <a:r>
              <a:rPr lang="ja-JP" altLang="en-US" dirty="0">
                <a:latin typeface="+mn-ea"/>
                <a:ea typeface="+mn-ea"/>
              </a:rPr>
              <a:t>建設中の自治体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217426"/>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83809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6565173"/>
            <a:ext cx="6552000" cy="1625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建て替えの経緯</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本庁舎が、</a:t>
            </a:r>
            <a:r>
              <a:rPr kumimoji="1" lang="en-US" altLang="ja-JP" sz="1100" dirty="0">
                <a:solidFill>
                  <a:schemeClr val="tx1"/>
                </a:solidFill>
                <a:latin typeface="+mn-ea"/>
              </a:rPr>
              <a:t>JR</a:t>
            </a:r>
            <a:r>
              <a:rPr kumimoji="1" lang="ja-JP" altLang="en-US" sz="1100" dirty="0">
                <a:solidFill>
                  <a:schemeClr val="tx1"/>
                </a:solidFill>
                <a:latin typeface="+mn-ea"/>
              </a:rPr>
              <a:t>高架化などの連続立体交差事業で、関連街路の支障物件に該当していること、また、耐震基準を満たしていないため、平成</a:t>
            </a:r>
            <a:r>
              <a:rPr kumimoji="1" lang="en-US" altLang="ja-JP" sz="1100" dirty="0">
                <a:solidFill>
                  <a:schemeClr val="tx1"/>
                </a:solidFill>
                <a:latin typeface="+mn-ea"/>
              </a:rPr>
              <a:t>28</a:t>
            </a:r>
            <a:r>
              <a:rPr kumimoji="1" lang="ja-JP" altLang="en-US" sz="1100" dirty="0">
                <a:solidFill>
                  <a:schemeClr val="tx1"/>
                </a:solidFill>
                <a:latin typeface="+mn-ea"/>
              </a:rPr>
              <a:t>年（</a:t>
            </a:r>
            <a:r>
              <a:rPr kumimoji="1" lang="en-US" altLang="ja-JP" sz="1100" dirty="0">
                <a:solidFill>
                  <a:schemeClr val="tx1"/>
                </a:solidFill>
                <a:latin typeface="+mn-ea"/>
              </a:rPr>
              <a:t>2016</a:t>
            </a:r>
            <a:r>
              <a:rPr kumimoji="1" lang="ja-JP" altLang="en-US" sz="1100" dirty="0">
                <a:solidFill>
                  <a:schemeClr val="tx1"/>
                </a:solidFill>
                <a:latin typeface="+mn-ea"/>
              </a:rPr>
              <a:t>年）頃から本格的に、新庁舎建設についての検討を進めた</a:t>
            </a:r>
            <a:r>
              <a:rPr lang="ja-JP" altLang="en-US" sz="1100" dirty="0">
                <a:solidFill>
                  <a:schemeClr val="tx1"/>
                </a:solidFill>
                <a:latin typeface="+mn-ea"/>
              </a:rPr>
              <a:t>。</a:t>
            </a:r>
            <a:endParaRPr lang="en-US" altLang="ja-JP" sz="1100" dirty="0">
              <a:solidFill>
                <a:schemeClr val="tx1"/>
              </a:solidFill>
              <a:latin typeface="+mn-ea"/>
            </a:endParaRPr>
          </a:p>
          <a:p>
            <a:pPr indent="144000" algn="just" fontAlgn="ctr">
              <a:lnSpc>
                <a:spcPct val="120000"/>
              </a:lnSpc>
            </a:pPr>
            <a:endParaRPr kumimoji="1" lang="en-US" altLang="ja-JP" sz="1100" dirty="0">
              <a:solidFill>
                <a:schemeClr val="tx1"/>
              </a:solidFill>
              <a:latin typeface="+mn-ea"/>
            </a:endParaRPr>
          </a:p>
          <a:p>
            <a:pPr algn="just" fontAlgn="ctr">
              <a:lnSpc>
                <a:spcPct val="120000"/>
              </a:lnSpc>
            </a:pPr>
            <a:r>
              <a:rPr kumimoji="1" lang="ja-JP" altLang="en-US" sz="1100" b="1" dirty="0">
                <a:solidFill>
                  <a:srgbClr val="31926F"/>
                </a:solidFill>
                <a:latin typeface="+mn-ea"/>
              </a:rPr>
              <a:t>● 庁内の検討体制</a:t>
            </a:r>
            <a:endParaRPr kumimoji="1" lang="en-US" altLang="ja-JP" sz="1100" b="1" dirty="0">
              <a:solidFill>
                <a:srgbClr val="31926F"/>
              </a:solidFill>
              <a:latin typeface="+mn-ea"/>
            </a:endParaRPr>
          </a:p>
          <a:p>
            <a:pPr indent="144000" algn="just" fontAlgn="ctr">
              <a:lnSpc>
                <a:spcPct val="120000"/>
              </a:lnSpc>
            </a:pPr>
            <a:r>
              <a:rPr lang="ja-JP" altLang="en-US" sz="1100" dirty="0">
                <a:solidFill>
                  <a:schemeClr val="tx1"/>
                </a:solidFill>
                <a:latin typeface="+mn-ea"/>
                <a:cs typeface="Arial"/>
              </a:rPr>
              <a:t>新庁舎整備室は令和元年度（</a:t>
            </a:r>
            <a:r>
              <a:rPr lang="en-US" altLang="ja-JP" sz="1100" dirty="0">
                <a:solidFill>
                  <a:schemeClr val="tx1"/>
                </a:solidFill>
                <a:latin typeface="+mn-ea"/>
                <a:cs typeface="Arial"/>
              </a:rPr>
              <a:t>2019</a:t>
            </a:r>
            <a:r>
              <a:rPr lang="ja-JP" altLang="en-US" sz="1100" dirty="0">
                <a:solidFill>
                  <a:schemeClr val="tx1"/>
                </a:solidFill>
                <a:latin typeface="+mn-ea"/>
                <a:cs typeface="Arial"/>
              </a:rPr>
              <a:t>年度）に</a:t>
            </a:r>
            <a:r>
              <a:rPr lang="en-US" altLang="ja-JP" sz="1100" dirty="0">
                <a:solidFill>
                  <a:schemeClr val="tx1"/>
                </a:solidFill>
                <a:latin typeface="+mn-ea"/>
                <a:cs typeface="Arial"/>
              </a:rPr>
              <a:t>3</a:t>
            </a:r>
            <a:r>
              <a:rPr lang="ja-JP" altLang="en-US" sz="1100" dirty="0">
                <a:solidFill>
                  <a:schemeClr val="tx1"/>
                </a:solidFill>
                <a:latin typeface="+mn-ea"/>
                <a:cs typeface="Arial"/>
              </a:rPr>
              <a:t>人体制で発足。新庁舎整備室が事務局となり、総務部会や建設部会、窓口部会、プロジェクトチーム（</a:t>
            </a:r>
            <a:r>
              <a:rPr lang="en-US" altLang="ja-JP" sz="1100" dirty="0">
                <a:solidFill>
                  <a:schemeClr val="tx1"/>
                </a:solidFill>
                <a:latin typeface="+mn-ea"/>
                <a:cs typeface="Arial"/>
              </a:rPr>
              <a:t>PT</a:t>
            </a:r>
            <a:r>
              <a:rPr lang="ja-JP" altLang="en-US" sz="1100" dirty="0">
                <a:solidFill>
                  <a:schemeClr val="tx1"/>
                </a:solidFill>
                <a:latin typeface="+mn-ea"/>
                <a:cs typeface="Arial"/>
              </a:rPr>
              <a:t>）を組んだ。建設工事実施設計者に検討事項と論点を整理してもらい、それぞれの作業部会で検討を行った上で、適時議会での説明を行い、実施設計をまとめた。</a:t>
            </a:r>
            <a:endParaRPr kumimoji="1" lang="ja-JP" altLang="en-US" sz="1100" dirty="0">
              <a:solidFill>
                <a:schemeClr val="tx1"/>
              </a:solidFill>
              <a:latin typeface="+mn-ea"/>
            </a:endParaRPr>
          </a:p>
        </p:txBody>
      </p:sp>
      <p:grpSp>
        <p:nvGrpSpPr>
          <p:cNvPr id="9" name="グループ化 8">
            <a:extLst>
              <a:ext uri="{FF2B5EF4-FFF2-40B4-BE49-F238E27FC236}">
                <a16:creationId xmlns:a16="http://schemas.microsoft.com/office/drawing/2014/main" id="{A3280A62-5684-5B34-2F28-CB2279F81671}"/>
              </a:ext>
            </a:extLst>
          </p:cNvPr>
          <p:cNvGrpSpPr/>
          <p:nvPr/>
        </p:nvGrpSpPr>
        <p:grpSpPr>
          <a:xfrm>
            <a:off x="6747729" y="818825"/>
            <a:ext cx="324000" cy="324000"/>
            <a:chOff x="6196160" y="818825"/>
            <a:chExt cx="324000" cy="324000"/>
          </a:xfrm>
        </p:grpSpPr>
        <p:sp>
          <p:nvSpPr>
            <p:cNvPr id="66" name="正方形/長方形 65">
              <a:extLst>
                <a:ext uri="{FF2B5EF4-FFF2-40B4-BE49-F238E27FC236}">
                  <a16:creationId xmlns:a16="http://schemas.microsoft.com/office/drawing/2014/main" id="{0DBD2F06-C91D-8E4A-F900-D4958C34CD1C}"/>
                </a:ext>
              </a:extLst>
            </p:cNvPr>
            <p:cNvSpPr>
              <a:spLocks/>
            </p:cNvSpPr>
            <p:nvPr/>
          </p:nvSpPr>
          <p:spPr>
            <a:xfrm>
              <a:off x="6196160" y="818825"/>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建設中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grpSp>
          <p:nvGrpSpPr>
            <p:cNvPr id="77" name="グループ化 76">
              <a:extLst>
                <a:ext uri="{FF2B5EF4-FFF2-40B4-BE49-F238E27FC236}">
                  <a16:creationId xmlns:a16="http://schemas.microsoft.com/office/drawing/2014/main" id="{0F8FD866-9523-F937-F04D-5C434C4927DC}"/>
                </a:ext>
              </a:extLst>
            </p:cNvPr>
            <p:cNvGrpSpPr/>
            <p:nvPr/>
          </p:nvGrpSpPr>
          <p:grpSpPr>
            <a:xfrm>
              <a:off x="6282561" y="949538"/>
              <a:ext cx="175012" cy="166865"/>
              <a:chOff x="7913305" y="5266656"/>
              <a:chExt cx="719283" cy="685800"/>
            </a:xfrm>
            <a:solidFill>
              <a:srgbClr val="31926F"/>
            </a:solidFill>
          </p:grpSpPr>
          <p:sp>
            <p:nvSpPr>
              <p:cNvPr id="75" name="フリーフォーム: 図形 74">
                <a:extLst>
                  <a:ext uri="{FF2B5EF4-FFF2-40B4-BE49-F238E27FC236}">
                    <a16:creationId xmlns:a16="http://schemas.microsoft.com/office/drawing/2014/main" id="{422E244F-F194-68EA-7D7A-3F7C7BE629C2}"/>
                  </a:ext>
                </a:extLst>
              </p:cNvPr>
              <p:cNvSpPr/>
              <p:nvPr/>
            </p:nvSpPr>
            <p:spPr>
              <a:xfrm>
                <a:off x="7913305" y="5819106"/>
                <a:ext cx="514350" cy="133350"/>
              </a:xfrm>
              <a:custGeom>
                <a:avLst/>
                <a:gdLst>
                  <a:gd name="connsiteX0" fmla="*/ 447675 w 514350"/>
                  <a:gd name="connsiteY0" fmla="*/ 95250 h 133350"/>
                  <a:gd name="connsiteX1" fmla="*/ 419100 w 514350"/>
                  <a:gd name="connsiteY1" fmla="*/ 66675 h 133350"/>
                  <a:gd name="connsiteX2" fmla="*/ 447675 w 514350"/>
                  <a:gd name="connsiteY2" fmla="*/ 38100 h 133350"/>
                  <a:gd name="connsiteX3" fmla="*/ 476250 w 514350"/>
                  <a:gd name="connsiteY3" fmla="*/ 66675 h 133350"/>
                  <a:gd name="connsiteX4" fmla="*/ 447675 w 514350"/>
                  <a:gd name="connsiteY4" fmla="*/ 95250 h 133350"/>
                  <a:gd name="connsiteX5" fmla="*/ 352425 w 514350"/>
                  <a:gd name="connsiteY5" fmla="*/ 95250 h 133350"/>
                  <a:gd name="connsiteX6" fmla="*/ 323850 w 514350"/>
                  <a:gd name="connsiteY6" fmla="*/ 66675 h 133350"/>
                  <a:gd name="connsiteX7" fmla="*/ 352425 w 514350"/>
                  <a:gd name="connsiteY7" fmla="*/ 38100 h 133350"/>
                  <a:gd name="connsiteX8" fmla="*/ 381000 w 514350"/>
                  <a:gd name="connsiteY8" fmla="*/ 66675 h 133350"/>
                  <a:gd name="connsiteX9" fmla="*/ 352425 w 514350"/>
                  <a:gd name="connsiteY9" fmla="*/ 95250 h 133350"/>
                  <a:gd name="connsiteX10" fmla="*/ 257175 w 514350"/>
                  <a:gd name="connsiteY10" fmla="*/ 95250 h 133350"/>
                  <a:gd name="connsiteX11" fmla="*/ 228600 w 514350"/>
                  <a:gd name="connsiteY11" fmla="*/ 66675 h 133350"/>
                  <a:gd name="connsiteX12" fmla="*/ 257175 w 514350"/>
                  <a:gd name="connsiteY12" fmla="*/ 38100 h 133350"/>
                  <a:gd name="connsiteX13" fmla="*/ 285750 w 514350"/>
                  <a:gd name="connsiteY13" fmla="*/ 66675 h 133350"/>
                  <a:gd name="connsiteX14" fmla="*/ 257175 w 514350"/>
                  <a:gd name="connsiteY14" fmla="*/ 95250 h 133350"/>
                  <a:gd name="connsiteX15" fmla="*/ 161925 w 514350"/>
                  <a:gd name="connsiteY15" fmla="*/ 95250 h 133350"/>
                  <a:gd name="connsiteX16" fmla="*/ 133350 w 514350"/>
                  <a:gd name="connsiteY16" fmla="*/ 66675 h 133350"/>
                  <a:gd name="connsiteX17" fmla="*/ 161925 w 514350"/>
                  <a:gd name="connsiteY17" fmla="*/ 38100 h 133350"/>
                  <a:gd name="connsiteX18" fmla="*/ 190500 w 514350"/>
                  <a:gd name="connsiteY18" fmla="*/ 66675 h 133350"/>
                  <a:gd name="connsiteX19" fmla="*/ 161925 w 514350"/>
                  <a:gd name="connsiteY19" fmla="*/ 95250 h 133350"/>
                  <a:gd name="connsiteX20" fmla="*/ 66675 w 514350"/>
                  <a:gd name="connsiteY20" fmla="*/ 95250 h 133350"/>
                  <a:gd name="connsiteX21" fmla="*/ 38100 w 514350"/>
                  <a:gd name="connsiteY21" fmla="*/ 66675 h 133350"/>
                  <a:gd name="connsiteX22" fmla="*/ 66675 w 514350"/>
                  <a:gd name="connsiteY22" fmla="*/ 38100 h 133350"/>
                  <a:gd name="connsiteX23" fmla="*/ 95250 w 514350"/>
                  <a:gd name="connsiteY23" fmla="*/ 66675 h 133350"/>
                  <a:gd name="connsiteX24" fmla="*/ 66675 w 514350"/>
                  <a:gd name="connsiteY24" fmla="*/ 95250 h 133350"/>
                  <a:gd name="connsiteX25" fmla="*/ 447675 w 514350"/>
                  <a:gd name="connsiteY25" fmla="*/ 0 h 133350"/>
                  <a:gd name="connsiteX26" fmla="*/ 66675 w 514350"/>
                  <a:gd name="connsiteY26" fmla="*/ 0 h 133350"/>
                  <a:gd name="connsiteX27" fmla="*/ 0 w 514350"/>
                  <a:gd name="connsiteY27" fmla="*/ 66675 h 133350"/>
                  <a:gd name="connsiteX28" fmla="*/ 66675 w 514350"/>
                  <a:gd name="connsiteY28" fmla="*/ 133350 h 133350"/>
                  <a:gd name="connsiteX29" fmla="*/ 447675 w 514350"/>
                  <a:gd name="connsiteY29" fmla="*/ 133350 h 133350"/>
                  <a:gd name="connsiteX30" fmla="*/ 514350 w 514350"/>
                  <a:gd name="connsiteY30" fmla="*/ 66675 h 133350"/>
                  <a:gd name="connsiteX31" fmla="*/ 447675 w 514350"/>
                  <a:gd name="connsiteY31"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4350" h="133350">
                    <a:moveTo>
                      <a:pt x="447675" y="95250"/>
                    </a:moveTo>
                    <a:cubicBezTo>
                      <a:pt x="431483" y="95250"/>
                      <a:pt x="419100" y="82867"/>
                      <a:pt x="419100" y="66675"/>
                    </a:cubicBezTo>
                    <a:cubicBezTo>
                      <a:pt x="419100" y="50483"/>
                      <a:pt x="431483" y="38100"/>
                      <a:pt x="447675" y="38100"/>
                    </a:cubicBezTo>
                    <a:cubicBezTo>
                      <a:pt x="463868" y="38100"/>
                      <a:pt x="476250" y="50483"/>
                      <a:pt x="476250" y="66675"/>
                    </a:cubicBezTo>
                    <a:cubicBezTo>
                      <a:pt x="476250" y="82867"/>
                      <a:pt x="463868" y="95250"/>
                      <a:pt x="447675" y="95250"/>
                    </a:cubicBezTo>
                    <a:close/>
                    <a:moveTo>
                      <a:pt x="352425" y="95250"/>
                    </a:moveTo>
                    <a:cubicBezTo>
                      <a:pt x="336233" y="95250"/>
                      <a:pt x="323850" y="82867"/>
                      <a:pt x="323850" y="66675"/>
                    </a:cubicBezTo>
                    <a:cubicBezTo>
                      <a:pt x="323850" y="50483"/>
                      <a:pt x="336233" y="38100"/>
                      <a:pt x="352425" y="38100"/>
                    </a:cubicBezTo>
                    <a:cubicBezTo>
                      <a:pt x="368618" y="38100"/>
                      <a:pt x="381000" y="50483"/>
                      <a:pt x="381000" y="66675"/>
                    </a:cubicBezTo>
                    <a:cubicBezTo>
                      <a:pt x="381000" y="82867"/>
                      <a:pt x="368618" y="95250"/>
                      <a:pt x="352425" y="95250"/>
                    </a:cubicBezTo>
                    <a:close/>
                    <a:moveTo>
                      <a:pt x="257175" y="95250"/>
                    </a:moveTo>
                    <a:cubicBezTo>
                      <a:pt x="240983" y="95250"/>
                      <a:pt x="228600" y="82867"/>
                      <a:pt x="228600" y="66675"/>
                    </a:cubicBezTo>
                    <a:cubicBezTo>
                      <a:pt x="228600" y="50483"/>
                      <a:pt x="240983" y="38100"/>
                      <a:pt x="257175" y="38100"/>
                    </a:cubicBezTo>
                    <a:cubicBezTo>
                      <a:pt x="273368" y="38100"/>
                      <a:pt x="285750" y="50483"/>
                      <a:pt x="285750" y="66675"/>
                    </a:cubicBezTo>
                    <a:cubicBezTo>
                      <a:pt x="285750" y="82867"/>
                      <a:pt x="273368" y="95250"/>
                      <a:pt x="257175" y="95250"/>
                    </a:cubicBezTo>
                    <a:close/>
                    <a:moveTo>
                      <a:pt x="161925" y="95250"/>
                    </a:moveTo>
                    <a:cubicBezTo>
                      <a:pt x="145733" y="95250"/>
                      <a:pt x="133350" y="82867"/>
                      <a:pt x="133350" y="66675"/>
                    </a:cubicBezTo>
                    <a:cubicBezTo>
                      <a:pt x="133350" y="50483"/>
                      <a:pt x="145733" y="38100"/>
                      <a:pt x="161925" y="38100"/>
                    </a:cubicBezTo>
                    <a:cubicBezTo>
                      <a:pt x="178118" y="38100"/>
                      <a:pt x="190500" y="50483"/>
                      <a:pt x="190500" y="66675"/>
                    </a:cubicBezTo>
                    <a:cubicBezTo>
                      <a:pt x="190500" y="82867"/>
                      <a:pt x="178118" y="95250"/>
                      <a:pt x="161925" y="95250"/>
                    </a:cubicBezTo>
                    <a:close/>
                    <a:moveTo>
                      <a:pt x="66675" y="95250"/>
                    </a:moveTo>
                    <a:cubicBezTo>
                      <a:pt x="50483" y="95250"/>
                      <a:pt x="38100" y="82867"/>
                      <a:pt x="38100" y="66675"/>
                    </a:cubicBezTo>
                    <a:cubicBezTo>
                      <a:pt x="38100" y="50483"/>
                      <a:pt x="50483" y="38100"/>
                      <a:pt x="66675" y="38100"/>
                    </a:cubicBezTo>
                    <a:cubicBezTo>
                      <a:pt x="82868" y="38100"/>
                      <a:pt x="95250" y="50483"/>
                      <a:pt x="95250" y="66675"/>
                    </a:cubicBezTo>
                    <a:cubicBezTo>
                      <a:pt x="95250" y="82867"/>
                      <a:pt x="82868" y="95250"/>
                      <a:pt x="66675" y="95250"/>
                    </a:cubicBezTo>
                    <a:close/>
                    <a:moveTo>
                      <a:pt x="447675" y="0"/>
                    </a:moveTo>
                    <a:lnTo>
                      <a:pt x="66675" y="0"/>
                    </a:lnTo>
                    <a:cubicBezTo>
                      <a:pt x="29528" y="0"/>
                      <a:pt x="0" y="29527"/>
                      <a:pt x="0" y="66675"/>
                    </a:cubicBezTo>
                    <a:cubicBezTo>
                      <a:pt x="0" y="103823"/>
                      <a:pt x="29528" y="133350"/>
                      <a:pt x="66675" y="133350"/>
                    </a:cubicBezTo>
                    <a:lnTo>
                      <a:pt x="447675" y="133350"/>
                    </a:lnTo>
                    <a:cubicBezTo>
                      <a:pt x="484823" y="133350"/>
                      <a:pt x="514350" y="103823"/>
                      <a:pt x="514350" y="66675"/>
                    </a:cubicBezTo>
                    <a:cubicBezTo>
                      <a:pt x="514350" y="29527"/>
                      <a:pt x="484823" y="0"/>
                      <a:pt x="447675" y="0"/>
                    </a:cubicBezTo>
                    <a:close/>
                  </a:path>
                </a:pathLst>
              </a:custGeom>
              <a:grpFill/>
              <a:ln w="9525" cap="flat">
                <a:noFill/>
                <a:prstDash val="solid"/>
                <a:miter/>
              </a:ln>
            </p:spPr>
            <p:txBody>
              <a:bodyPr rtlCol="0" anchor="ctr"/>
              <a:lstStyle/>
              <a:p>
                <a:endParaRPr lang="ja-JP" altLang="en-US"/>
              </a:p>
            </p:txBody>
          </p:sp>
          <p:sp>
            <p:nvSpPr>
              <p:cNvPr id="76" name="フリーフォーム: 図形 75">
                <a:extLst>
                  <a:ext uri="{FF2B5EF4-FFF2-40B4-BE49-F238E27FC236}">
                    <a16:creationId xmlns:a16="http://schemas.microsoft.com/office/drawing/2014/main" id="{BB3E4985-DF31-1D79-E83A-BECA17E04686}"/>
                  </a:ext>
                </a:extLst>
              </p:cNvPr>
              <p:cNvSpPr/>
              <p:nvPr/>
            </p:nvSpPr>
            <p:spPr>
              <a:xfrm>
                <a:off x="7931402" y="5266656"/>
                <a:ext cx="701186" cy="514349"/>
              </a:xfrm>
              <a:custGeom>
                <a:avLst/>
                <a:gdLst>
                  <a:gd name="connsiteX0" fmla="*/ 286703 w 701186"/>
                  <a:gd name="connsiteY0" fmla="*/ 266700 h 514349"/>
                  <a:gd name="connsiteX1" fmla="*/ 424815 w 701186"/>
                  <a:gd name="connsiteY1" fmla="*/ 266700 h 514349"/>
                  <a:gd name="connsiteX2" fmla="*/ 437198 w 701186"/>
                  <a:gd name="connsiteY2" fmla="*/ 361950 h 514349"/>
                  <a:gd name="connsiteX3" fmla="*/ 286703 w 701186"/>
                  <a:gd name="connsiteY3" fmla="*/ 361950 h 514349"/>
                  <a:gd name="connsiteX4" fmla="*/ 286703 w 701186"/>
                  <a:gd name="connsiteY4" fmla="*/ 266700 h 514349"/>
                  <a:gd name="connsiteX5" fmla="*/ 626745 w 701186"/>
                  <a:gd name="connsiteY5" fmla="*/ 236220 h 514349"/>
                  <a:gd name="connsiteX6" fmla="*/ 395288 w 701186"/>
                  <a:gd name="connsiteY6" fmla="*/ 5715 h 514349"/>
                  <a:gd name="connsiteX7" fmla="*/ 368618 w 701186"/>
                  <a:gd name="connsiteY7" fmla="*/ 5715 h 514349"/>
                  <a:gd name="connsiteX8" fmla="*/ 6668 w 701186"/>
                  <a:gd name="connsiteY8" fmla="*/ 367665 h 514349"/>
                  <a:gd name="connsiteX9" fmla="*/ 3810 w 701186"/>
                  <a:gd name="connsiteY9" fmla="*/ 370523 h 514349"/>
                  <a:gd name="connsiteX10" fmla="*/ 2858 w 701186"/>
                  <a:gd name="connsiteY10" fmla="*/ 371475 h 514349"/>
                  <a:gd name="connsiteX11" fmla="*/ 1905 w 701186"/>
                  <a:gd name="connsiteY11" fmla="*/ 373380 h 514349"/>
                  <a:gd name="connsiteX12" fmla="*/ 953 w 701186"/>
                  <a:gd name="connsiteY12" fmla="*/ 375285 h 514349"/>
                  <a:gd name="connsiteX13" fmla="*/ 0 w 701186"/>
                  <a:gd name="connsiteY13" fmla="*/ 377190 h 514349"/>
                  <a:gd name="connsiteX14" fmla="*/ 0 w 701186"/>
                  <a:gd name="connsiteY14" fmla="*/ 381000 h 514349"/>
                  <a:gd name="connsiteX15" fmla="*/ 0 w 701186"/>
                  <a:gd name="connsiteY15" fmla="*/ 495300 h 514349"/>
                  <a:gd name="connsiteX16" fmla="*/ 19050 w 701186"/>
                  <a:gd name="connsiteY16" fmla="*/ 514350 h 514349"/>
                  <a:gd name="connsiteX17" fmla="*/ 451485 w 701186"/>
                  <a:gd name="connsiteY17" fmla="*/ 514350 h 514349"/>
                  <a:gd name="connsiteX18" fmla="*/ 458153 w 701186"/>
                  <a:gd name="connsiteY18" fmla="*/ 514350 h 514349"/>
                  <a:gd name="connsiteX19" fmla="*/ 458153 w 701186"/>
                  <a:gd name="connsiteY19" fmla="*/ 513398 h 514349"/>
                  <a:gd name="connsiteX20" fmla="*/ 490538 w 701186"/>
                  <a:gd name="connsiteY20" fmla="*/ 470535 h 514349"/>
                  <a:gd name="connsiteX21" fmla="*/ 462915 w 701186"/>
                  <a:gd name="connsiteY21" fmla="*/ 260985 h 514349"/>
                  <a:gd name="connsiteX22" fmla="*/ 424815 w 701186"/>
                  <a:gd name="connsiteY22" fmla="*/ 227648 h 514349"/>
                  <a:gd name="connsiteX23" fmla="*/ 286703 w 701186"/>
                  <a:gd name="connsiteY23" fmla="*/ 227648 h 514349"/>
                  <a:gd name="connsiteX24" fmla="*/ 248603 w 701186"/>
                  <a:gd name="connsiteY24" fmla="*/ 265748 h 514349"/>
                  <a:gd name="connsiteX25" fmla="*/ 248603 w 701186"/>
                  <a:gd name="connsiteY25" fmla="*/ 360998 h 514349"/>
                  <a:gd name="connsiteX26" fmla="*/ 65723 w 701186"/>
                  <a:gd name="connsiteY26" fmla="*/ 360998 h 514349"/>
                  <a:gd name="connsiteX27" fmla="*/ 381953 w 701186"/>
                  <a:gd name="connsiteY27" fmla="*/ 45720 h 514349"/>
                  <a:gd name="connsiteX28" fmla="*/ 595313 w 701186"/>
                  <a:gd name="connsiteY28" fmla="*/ 259080 h 514349"/>
                  <a:gd name="connsiteX29" fmla="*/ 553403 w 701186"/>
                  <a:gd name="connsiteY29" fmla="*/ 471488 h 514349"/>
                  <a:gd name="connsiteX30" fmla="*/ 699135 w 701186"/>
                  <a:gd name="connsiteY30" fmla="*/ 374333 h 514349"/>
                  <a:gd name="connsiteX31" fmla="*/ 626745 w 701186"/>
                  <a:gd name="connsiteY31" fmla="*/ 236220 h 51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1186" h="514349">
                    <a:moveTo>
                      <a:pt x="286703" y="266700"/>
                    </a:moveTo>
                    <a:lnTo>
                      <a:pt x="424815" y="266700"/>
                    </a:lnTo>
                    <a:lnTo>
                      <a:pt x="437198" y="361950"/>
                    </a:lnTo>
                    <a:lnTo>
                      <a:pt x="286703" y="361950"/>
                    </a:lnTo>
                    <a:lnTo>
                      <a:pt x="286703" y="266700"/>
                    </a:lnTo>
                    <a:close/>
                    <a:moveTo>
                      <a:pt x="626745" y="236220"/>
                    </a:moveTo>
                    <a:lnTo>
                      <a:pt x="395288" y="5715"/>
                    </a:lnTo>
                    <a:cubicBezTo>
                      <a:pt x="387668" y="-1905"/>
                      <a:pt x="376238" y="-1905"/>
                      <a:pt x="368618" y="5715"/>
                    </a:cubicBezTo>
                    <a:lnTo>
                      <a:pt x="6668" y="367665"/>
                    </a:lnTo>
                    <a:cubicBezTo>
                      <a:pt x="5715" y="368618"/>
                      <a:pt x="4763" y="369570"/>
                      <a:pt x="3810" y="370523"/>
                    </a:cubicBezTo>
                    <a:lnTo>
                      <a:pt x="2858" y="371475"/>
                    </a:lnTo>
                    <a:cubicBezTo>
                      <a:pt x="2858" y="372427"/>
                      <a:pt x="1905" y="372427"/>
                      <a:pt x="1905" y="373380"/>
                    </a:cubicBezTo>
                    <a:cubicBezTo>
                      <a:pt x="1905" y="374333"/>
                      <a:pt x="1905" y="374333"/>
                      <a:pt x="953" y="375285"/>
                    </a:cubicBezTo>
                    <a:cubicBezTo>
                      <a:pt x="953" y="376238"/>
                      <a:pt x="953" y="376238"/>
                      <a:pt x="0" y="377190"/>
                    </a:cubicBezTo>
                    <a:cubicBezTo>
                      <a:pt x="0" y="378143"/>
                      <a:pt x="0" y="380048"/>
                      <a:pt x="0" y="381000"/>
                    </a:cubicBezTo>
                    <a:lnTo>
                      <a:pt x="0" y="495300"/>
                    </a:lnTo>
                    <a:cubicBezTo>
                      <a:pt x="0" y="505777"/>
                      <a:pt x="8573" y="514350"/>
                      <a:pt x="19050" y="514350"/>
                    </a:cubicBezTo>
                    <a:lnTo>
                      <a:pt x="451485" y="514350"/>
                    </a:lnTo>
                    <a:lnTo>
                      <a:pt x="458153" y="514350"/>
                    </a:lnTo>
                    <a:lnTo>
                      <a:pt x="458153" y="513398"/>
                    </a:lnTo>
                    <a:cubicBezTo>
                      <a:pt x="478155" y="510540"/>
                      <a:pt x="493395" y="491490"/>
                      <a:pt x="490538" y="470535"/>
                    </a:cubicBezTo>
                    <a:lnTo>
                      <a:pt x="462915" y="260985"/>
                    </a:lnTo>
                    <a:cubicBezTo>
                      <a:pt x="460058" y="241935"/>
                      <a:pt x="443865" y="227648"/>
                      <a:pt x="424815" y="227648"/>
                    </a:cubicBezTo>
                    <a:lnTo>
                      <a:pt x="286703" y="227648"/>
                    </a:lnTo>
                    <a:cubicBezTo>
                      <a:pt x="265748" y="227648"/>
                      <a:pt x="248603" y="244793"/>
                      <a:pt x="248603" y="265748"/>
                    </a:cubicBezTo>
                    <a:lnTo>
                      <a:pt x="248603" y="360998"/>
                    </a:lnTo>
                    <a:lnTo>
                      <a:pt x="65723" y="360998"/>
                    </a:lnTo>
                    <a:lnTo>
                      <a:pt x="381953" y="45720"/>
                    </a:lnTo>
                    <a:lnTo>
                      <a:pt x="595313" y="259080"/>
                    </a:lnTo>
                    <a:lnTo>
                      <a:pt x="553403" y="471488"/>
                    </a:lnTo>
                    <a:cubicBezTo>
                      <a:pt x="620078" y="484823"/>
                      <a:pt x="685800" y="441008"/>
                      <a:pt x="699135" y="374333"/>
                    </a:cubicBezTo>
                    <a:cubicBezTo>
                      <a:pt x="709613" y="316230"/>
                      <a:pt x="679133" y="259080"/>
                      <a:pt x="626745" y="236220"/>
                    </a:cubicBezTo>
                    <a:close/>
                  </a:path>
                </a:pathLst>
              </a:custGeom>
              <a:grpFill/>
              <a:ln w="9525" cap="flat">
                <a:noFill/>
                <a:prstDash val="solid"/>
                <a:miter/>
              </a:ln>
            </p:spPr>
            <p:txBody>
              <a:bodyPr rtlCol="0" anchor="ctr"/>
              <a:lstStyle/>
              <a:p>
                <a:endParaRPr lang="ja-JP" altLang="en-US"/>
              </a:p>
            </p:txBody>
          </p:sp>
        </p:grpSp>
      </p:gr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3097519"/>
            <a:ext cx="1322478" cy="169277"/>
          </a:xfrm>
          <a:prstGeom prst="rect">
            <a:avLst/>
          </a:prstGeom>
          <a:noFill/>
        </p:spPr>
        <p:txBody>
          <a:bodyPr wrap="none" lIns="0" tIns="0" rIns="0" bIns="0" rtlCol="0">
            <a:spAutoFit/>
          </a:bodyPr>
          <a:lstStyle/>
          <a:p>
            <a:r>
              <a:rPr kumimoji="1" lang="ja-JP" altLang="en-US" sz="1100" dirty="0">
                <a:latin typeface="+mn-ea"/>
              </a:rPr>
              <a:t>新庁舎外観イメージ</a:t>
            </a:r>
            <a:r>
              <a:rPr kumimoji="1" lang="en-US" altLang="ja-JP" sz="1100" baseline="30000" dirty="0">
                <a:latin typeface="+mn-ea"/>
              </a:rPr>
              <a:t>*1</a:t>
            </a: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3348294"/>
            <a:ext cx="2808000" cy="492443"/>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1 </a:t>
            </a:r>
            <a:r>
              <a:rPr kumimoji="1" lang="ja-JP" altLang="en-US" sz="800" dirty="0">
                <a:latin typeface="+mn-ea"/>
              </a:rPr>
              <a:t>「</a:t>
            </a:r>
            <a:r>
              <a:rPr kumimoji="1" lang="zh-TW" altLang="en-US" sz="800" dirty="0">
                <a:latin typeface="+mn-ea"/>
              </a:rPr>
              <a:t>海田町新庁舎建設工事実施設計（概要）</a:t>
            </a:r>
            <a:r>
              <a:rPr kumimoji="1" lang="ja-JP" altLang="en-US" sz="800" dirty="0">
                <a:latin typeface="+mn-ea"/>
              </a:rPr>
              <a:t>」</a:t>
            </a:r>
            <a:r>
              <a:rPr kumimoji="1" lang="en-US" altLang="ja-JP" sz="800" dirty="0">
                <a:latin typeface="+mn-ea"/>
              </a:rPr>
              <a:t>P1</a:t>
            </a:r>
            <a:r>
              <a:rPr kumimoji="1" lang="ja-JP" altLang="en-US" sz="800" dirty="0">
                <a:latin typeface="+mn-ea"/>
              </a:rPr>
              <a:t>、海田町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r>
              <a:rPr kumimoji="1" lang="en-US" altLang="ja-JP" sz="800" dirty="0">
                <a:latin typeface="+mn-ea"/>
                <a:hlinkClick r:id="rId6"/>
              </a:rPr>
              <a:t>https://www.town.kaita.lg.jp/uploaded/attachment/8806.pdf</a:t>
            </a:r>
            <a:r>
              <a:rPr kumimoji="1" lang="ja-JP" altLang="en-US" sz="800" dirty="0">
                <a:latin typeface="+mn-ea"/>
              </a:rPr>
              <a:t>）</a:t>
            </a: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2738291266"/>
              </p:ext>
            </p:extLst>
          </p:nvPr>
        </p:nvGraphicFramePr>
        <p:xfrm>
          <a:off x="3510137" y="1349375"/>
          <a:ext cx="3561592" cy="3944780"/>
        </p:xfrm>
        <a:graphic>
          <a:graphicData uri="http://schemas.openxmlformats.org/drawingml/2006/table">
            <a:tbl>
              <a:tblPr firstRow="1" bandRow="1">
                <a:tableStyleId>{5C22544A-7EE6-4342-B048-85BDC9FD1C3A}</a:tableStyleId>
              </a:tblPr>
              <a:tblGrid>
                <a:gridCol w="830241">
                  <a:extLst>
                    <a:ext uri="{9D8B030D-6E8A-4147-A177-3AD203B41FA5}">
                      <a16:colId xmlns:a16="http://schemas.microsoft.com/office/drawing/2014/main" val="2205131833"/>
                    </a:ext>
                  </a:extLst>
                </a:gridCol>
                <a:gridCol w="2731351">
                  <a:extLst>
                    <a:ext uri="{9D8B030D-6E8A-4147-A177-3AD203B41FA5}">
                      <a16:colId xmlns:a16="http://schemas.microsoft.com/office/drawing/2014/main" val="4113838918"/>
                    </a:ext>
                  </a:extLst>
                </a:gridCol>
              </a:tblGrid>
              <a:tr h="756000">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　　 </a:t>
                      </a:r>
                      <a:r>
                        <a:rPr kumimoji="1" lang="en-US" altLang="ja-JP" sz="1000" b="0" dirty="0">
                          <a:solidFill>
                            <a:schemeClr val="tx1"/>
                          </a:solidFill>
                          <a:latin typeface="+mn-ea"/>
                        </a:rPr>
                        <a:t>30</a:t>
                      </a:r>
                      <a:r>
                        <a:rPr kumimoji="1" lang="en-US" altLang="zh-TW" sz="1000" b="0" dirty="0">
                          <a:solidFill>
                            <a:schemeClr val="tx1"/>
                          </a:solidFill>
                          <a:latin typeface="+mn-ea"/>
                        </a:rPr>
                        <a:t>,</a:t>
                      </a:r>
                      <a:r>
                        <a:rPr kumimoji="1" lang="en-US" altLang="ja-JP" sz="1000" b="0" dirty="0">
                          <a:solidFill>
                            <a:schemeClr val="tx1"/>
                          </a:solidFill>
                          <a:latin typeface="+mn-ea"/>
                        </a:rPr>
                        <a:t>573</a:t>
                      </a:r>
                      <a:r>
                        <a:rPr kumimoji="1" lang="zh-TW" altLang="en-US" sz="1000" b="0" dirty="0">
                          <a:solidFill>
                            <a:schemeClr val="tx1"/>
                          </a:solidFill>
                          <a:latin typeface="+mn-ea"/>
                        </a:rPr>
                        <a:t>人（</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3</a:t>
                      </a:r>
                      <a:r>
                        <a:rPr kumimoji="1" lang="zh-TW" altLang="en-US" sz="1000" b="0" dirty="0">
                          <a:solidFill>
                            <a:schemeClr val="tx1"/>
                          </a:solidFill>
                          <a:latin typeface="+mn-ea"/>
                        </a:rPr>
                        <a:t>月</a:t>
                      </a:r>
                      <a:r>
                        <a:rPr kumimoji="1" lang="en-US" altLang="ja-JP" sz="1000" b="0" dirty="0">
                          <a:solidFill>
                            <a:schemeClr val="tx1"/>
                          </a:solidFill>
                          <a:latin typeface="+mn-ea"/>
                        </a:rPr>
                        <a:t>3</a:t>
                      </a:r>
                      <a:r>
                        <a:rPr kumimoji="1" lang="en-US" altLang="zh-TW" sz="1000" b="0" dirty="0">
                          <a:solidFill>
                            <a:schemeClr val="tx1"/>
                          </a:solidFill>
                          <a:latin typeface="+mn-ea"/>
                        </a:rPr>
                        <a:t>1</a:t>
                      </a:r>
                      <a:r>
                        <a:rPr kumimoji="1" lang="zh-TW" altLang="en-US" sz="1000" b="0" dirty="0">
                          <a:solidFill>
                            <a:schemeClr val="tx1"/>
                          </a:solidFill>
                          <a:latin typeface="+mn-ea"/>
                        </a:rPr>
                        <a:t>日現在）</a:t>
                      </a: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14</a:t>
                      </a:r>
                      <a:r>
                        <a:rPr kumimoji="1" lang="en-US" altLang="zh-TW" sz="1000" b="0" dirty="0">
                          <a:solidFill>
                            <a:schemeClr val="tx1"/>
                          </a:solidFill>
                          <a:latin typeface="+mn-ea"/>
                        </a:rPr>
                        <a:t>,</a:t>
                      </a:r>
                      <a:r>
                        <a:rPr kumimoji="1" lang="en-US" altLang="ja-JP" sz="1000" b="0" dirty="0">
                          <a:solidFill>
                            <a:schemeClr val="tx1"/>
                          </a:solidFill>
                          <a:latin typeface="+mn-ea"/>
                        </a:rPr>
                        <a:t>050</a:t>
                      </a:r>
                      <a:r>
                        <a:rPr kumimoji="1" lang="zh-TW" altLang="en-US" sz="1000" b="0" dirty="0">
                          <a:solidFill>
                            <a:schemeClr val="tx1"/>
                          </a:solidFill>
                          <a:latin typeface="+mn-ea"/>
                        </a:rPr>
                        <a:t>世帯（</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3</a:t>
                      </a:r>
                      <a:r>
                        <a:rPr kumimoji="1" lang="zh-TW" altLang="en-US" sz="1000" b="0" dirty="0">
                          <a:solidFill>
                            <a:schemeClr val="tx1"/>
                          </a:solidFill>
                          <a:latin typeface="+mn-ea"/>
                        </a:rPr>
                        <a:t>月</a:t>
                      </a:r>
                      <a:r>
                        <a:rPr kumimoji="1" lang="en-US" altLang="ja-JP" sz="1000" b="0" dirty="0">
                          <a:solidFill>
                            <a:schemeClr val="tx1"/>
                          </a:solidFill>
                          <a:latin typeface="+mn-ea"/>
                        </a:rPr>
                        <a:t>3</a:t>
                      </a:r>
                      <a:r>
                        <a:rPr kumimoji="1" lang="en-US" altLang="zh-TW" sz="1000" b="0" dirty="0">
                          <a:solidFill>
                            <a:schemeClr val="tx1"/>
                          </a:solidFill>
                          <a:latin typeface="+mn-ea"/>
                        </a:rPr>
                        <a:t>1</a:t>
                      </a:r>
                      <a:r>
                        <a:rPr kumimoji="1" lang="zh-TW" altLang="en-US" sz="1000" b="0" dirty="0">
                          <a:solidFill>
                            <a:schemeClr val="tx1"/>
                          </a:solidFill>
                          <a:latin typeface="+mn-ea"/>
                        </a:rPr>
                        <a:t>日現在）</a:t>
                      </a: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13</a:t>
                      </a:r>
                      <a:r>
                        <a:rPr kumimoji="1" lang="ja-JP" altLang="en-US" sz="1000" b="0" dirty="0">
                          <a:solidFill>
                            <a:schemeClr val="tx1"/>
                          </a:solidFill>
                          <a:latin typeface="+mn-ea"/>
                        </a:rPr>
                        <a:t>．</a:t>
                      </a:r>
                      <a:r>
                        <a:rPr kumimoji="1" lang="en-US" altLang="ja-JP" sz="1000" b="0" dirty="0">
                          <a:solidFill>
                            <a:schemeClr val="tx1"/>
                          </a:solidFill>
                          <a:latin typeface="+mn-ea"/>
                        </a:rPr>
                        <a:t>79k㎡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201</a:t>
                      </a:r>
                      <a:r>
                        <a:rPr kumimoji="1" lang="zh-TW" altLang="en-US" sz="1000" b="0" dirty="0">
                          <a:solidFill>
                            <a:schemeClr val="tx1"/>
                          </a:solidFill>
                          <a:latin typeface="+mn-ea"/>
                        </a:rPr>
                        <a:t>人　（</a:t>
                      </a:r>
                      <a:r>
                        <a:rPr kumimoji="1" lang="ja-JP" altLang="en-US" sz="1000" b="0" dirty="0">
                          <a:solidFill>
                            <a:schemeClr val="tx1"/>
                          </a:solidFill>
                          <a:latin typeface="+mn-ea"/>
                        </a:rPr>
                        <a:t>令和</a:t>
                      </a:r>
                      <a:r>
                        <a:rPr kumimoji="1" lang="en-US" altLang="ja-JP" sz="1000" b="0" dirty="0">
                          <a:solidFill>
                            <a:schemeClr val="tx1"/>
                          </a:solidFill>
                          <a:latin typeface="+mn-ea"/>
                        </a:rPr>
                        <a:t>4</a:t>
                      </a:r>
                      <a:r>
                        <a:rPr kumimoji="1" lang="zh-TW"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25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建設中</a:t>
                      </a: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5</a:t>
                      </a:r>
                      <a:r>
                        <a:rPr kumimoji="1" lang="ja-JP" altLang="en-US" sz="1000" b="0">
                          <a:solidFill>
                            <a:schemeClr val="tx1"/>
                          </a:solidFill>
                          <a:latin typeface="+mn-ea"/>
                        </a:rPr>
                        <a:t>年</a:t>
                      </a:r>
                      <a:r>
                        <a:rPr kumimoji="1" lang="en-US" altLang="ja-JP" sz="1000" b="0" dirty="0">
                          <a:solidFill>
                            <a:schemeClr val="tx1"/>
                          </a:solidFill>
                          <a:latin typeface="+mn-ea"/>
                        </a:rPr>
                        <a:t>7</a:t>
                      </a:r>
                      <a:r>
                        <a:rPr kumimoji="1" lang="ja-JP" altLang="en-US" sz="1000" b="0">
                          <a:solidFill>
                            <a:schemeClr val="tx1"/>
                          </a:solidFill>
                          <a:latin typeface="+mn-ea"/>
                        </a:rPr>
                        <a:t>月竣工予定</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5</a:t>
                      </a:r>
                      <a:r>
                        <a:rPr kumimoji="1" lang="ja-JP" altLang="en-US" sz="1000" b="0">
                          <a:solidFill>
                            <a:schemeClr val="tx1"/>
                          </a:solidFill>
                          <a:latin typeface="+mn-ea"/>
                        </a:rPr>
                        <a:t>年</a:t>
                      </a:r>
                      <a:r>
                        <a:rPr kumimoji="1" lang="en-US" altLang="ja-JP" sz="1000" b="0" dirty="0">
                          <a:solidFill>
                            <a:schemeClr val="tx1"/>
                          </a:solidFill>
                          <a:latin typeface="+mn-ea"/>
                        </a:rPr>
                        <a:t>9</a:t>
                      </a:r>
                      <a:r>
                        <a:rPr kumimoji="1" lang="ja-JP" altLang="en-US" sz="1000" b="0">
                          <a:solidFill>
                            <a:schemeClr val="tx1"/>
                          </a:solidFill>
                          <a:latin typeface="+mn-ea"/>
                        </a:rPr>
                        <a:t>月供用開始予定</a:t>
                      </a:r>
                    </a:p>
                    <a:p>
                      <a:pPr fontAlgn="ctr">
                        <a:lnSpc>
                          <a:spcPct val="100000"/>
                        </a:lnSpc>
                        <a:spcBef>
                          <a:spcPts val="0"/>
                        </a:spcBef>
                        <a:spcAft>
                          <a:spcPts val="600"/>
                        </a:spcAft>
                      </a:pPr>
                      <a:r>
                        <a:rPr kumimoji="1" lang="ja-JP" altLang="en-US" sz="1000" b="0">
                          <a:solidFill>
                            <a:schemeClr val="tx1"/>
                          </a:solidFill>
                          <a:latin typeface="+mn-ea"/>
                        </a:rPr>
                        <a:t>別敷地に移転・建て替え</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en-US" altLang="ja-JP" sz="1000" b="0" dirty="0">
                          <a:solidFill>
                            <a:schemeClr val="tx1"/>
                          </a:solidFill>
                          <a:latin typeface="+mn-ea"/>
                        </a:rPr>
                        <a:t>※</a:t>
                      </a:r>
                      <a:r>
                        <a:rPr kumimoji="1" lang="ja-JP" altLang="en-US" sz="1000" b="0">
                          <a:solidFill>
                            <a:schemeClr val="tx1"/>
                          </a:solidFill>
                          <a:latin typeface="+mn-ea"/>
                        </a:rPr>
                        <a:t>ヒアリング調査実施時点</a:t>
                      </a:r>
                      <a:endParaRPr kumimoji="1" lang="ja-JP" altLang="en-US"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52000">
                <a:tc>
                  <a:txBody>
                    <a:bodyPr/>
                    <a:lstStyle/>
                    <a:p>
                      <a:pPr fontAlgn="ctr"/>
                      <a:r>
                        <a:rPr kumimoji="1" lang="ja-JP" altLang="en-US" sz="1000" b="1" dirty="0">
                          <a:solidFill>
                            <a:srgbClr val="31926F"/>
                          </a:solidFill>
                          <a:latin typeface="+mn-ea"/>
                        </a:rPr>
                        <a:t>所在地</a:t>
                      </a:r>
                      <a:endParaRPr kumimoji="1" lang="ja-JP" altLang="en-US" sz="1000" dirty="0">
                        <a:solidFill>
                          <a:srgbClr val="31926F"/>
                        </a:solidFill>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zh-CN" altLang="en-US" sz="1000" b="0" dirty="0">
                          <a:solidFill>
                            <a:schemeClr val="tx1"/>
                          </a:solidFill>
                          <a:latin typeface="+mn-ea"/>
                        </a:rPr>
                        <a:t>海田町南昭和町</a:t>
                      </a:r>
                      <a:r>
                        <a:rPr kumimoji="1" lang="en-US" altLang="zh-CN" sz="1000" b="0" dirty="0">
                          <a:solidFill>
                            <a:schemeClr val="tx1"/>
                          </a:solidFill>
                          <a:latin typeface="+mn-ea"/>
                        </a:rPr>
                        <a:t>14</a:t>
                      </a:r>
                      <a:r>
                        <a:rPr kumimoji="1" lang="zh-CN" altLang="en-US" sz="1000" b="0" dirty="0">
                          <a:solidFill>
                            <a:schemeClr val="tx1"/>
                          </a:solidFill>
                          <a:latin typeface="+mn-ea"/>
                        </a:rPr>
                        <a:t>番</a:t>
                      </a:r>
                      <a:r>
                        <a:rPr kumimoji="1" lang="en-US" altLang="zh-CN" sz="1000" b="0" dirty="0">
                          <a:solidFill>
                            <a:schemeClr val="tx1"/>
                          </a:solidFill>
                          <a:latin typeface="+mn-ea"/>
                        </a:rPr>
                        <a:t>17</a:t>
                      </a:r>
                      <a:r>
                        <a:rPr kumimoji="1" lang="zh-CN" altLang="en-US" sz="1000" b="0" dirty="0">
                          <a:solidFill>
                            <a:schemeClr val="tx1"/>
                          </a:solidFill>
                          <a:latin typeface="+mn-ea"/>
                        </a:rPr>
                        <a:t>号</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50797874"/>
                  </a:ext>
                </a:extLst>
              </a:tr>
              <a:tr h="152738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建物概要</a:t>
                      </a:r>
                      <a:r>
                        <a:rPr kumimoji="1" lang="ja-JP" altLang="en-US" sz="1000" baseline="30000" dirty="0">
                          <a:solidFill>
                            <a:srgbClr val="31926F"/>
                          </a:solidFill>
                          <a:latin typeface="+mn-ea"/>
                        </a:rPr>
                        <a:t>＊</a:t>
                      </a:r>
                      <a:r>
                        <a:rPr kumimoji="1" lang="en-US" altLang="ja-JP" sz="1000" baseline="30000" dirty="0">
                          <a:solidFill>
                            <a:srgbClr val="31926F"/>
                          </a:solidFill>
                          <a:latin typeface="+mn-ea"/>
                        </a:rPr>
                        <a:t>1</a:t>
                      </a:r>
                      <a:endParaRPr kumimoji="1" lang="ja-JP" altLang="en-US" sz="1000" dirty="0">
                        <a:solidFill>
                          <a:srgbClr val="31926F"/>
                        </a:solidFill>
                        <a:latin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構造種別</a:t>
                      </a:r>
                      <a:r>
                        <a:rPr kumimoji="1" lang="en-US" altLang="ja-JP" sz="1000" b="0" dirty="0">
                          <a:solidFill>
                            <a:schemeClr val="tx1"/>
                          </a:solidFill>
                          <a:latin typeface="+mn-ea"/>
                        </a:rPr>
                        <a:t>	</a:t>
                      </a:r>
                      <a:r>
                        <a:rPr kumimoji="1" lang="ja-JP" altLang="en-US" sz="1000" b="0" dirty="0">
                          <a:solidFill>
                            <a:schemeClr val="tx1"/>
                          </a:solidFill>
                          <a:latin typeface="+mn-ea"/>
                        </a:rPr>
                        <a:t>鉄筋コンクリート造、鉄骨造、</a:t>
                      </a:r>
                      <a:br>
                        <a:rPr kumimoji="1" lang="ja-JP" altLang="en-US" sz="1000" b="0" dirty="0">
                          <a:solidFill>
                            <a:schemeClr val="tx1"/>
                          </a:solidFill>
                          <a:latin typeface="+mn-ea"/>
                        </a:rPr>
                      </a:br>
                      <a:r>
                        <a:rPr kumimoji="1" lang="ja-JP" altLang="en-US" sz="1000" b="0" dirty="0">
                          <a:solidFill>
                            <a:schemeClr val="tx1"/>
                          </a:solidFill>
                          <a:latin typeface="+mn-ea"/>
                        </a:rPr>
                        <a:t>　　　　　　　 一部鉄骨鉄筋コンクリート造</a:t>
                      </a:r>
                      <a:br>
                        <a:rPr kumimoji="1" lang="en-US" altLang="ja-JP" sz="1000" b="0" dirty="0">
                          <a:solidFill>
                            <a:schemeClr val="tx1"/>
                          </a:solidFill>
                          <a:latin typeface="+mn-ea"/>
                        </a:rPr>
                      </a:br>
                      <a:r>
                        <a:rPr kumimoji="1" lang="ja-JP" altLang="en-US" sz="1000" b="0" dirty="0">
                          <a:solidFill>
                            <a:schemeClr val="tx1"/>
                          </a:solidFill>
                          <a:latin typeface="+mn-ea"/>
                        </a:rPr>
                        <a:t>　　　　　　　 （柱頭免震構造）</a:t>
                      </a:r>
                    </a:p>
                    <a:p>
                      <a:pPr fontAlgn="ctr">
                        <a:lnSpc>
                          <a:spcPct val="100000"/>
                        </a:lnSpc>
                        <a:spcBef>
                          <a:spcPts val="0"/>
                        </a:spcBef>
                        <a:spcAft>
                          <a:spcPts val="600"/>
                        </a:spcAft>
                        <a:tabLst>
                          <a:tab pos="1476375" algn="r"/>
                        </a:tabLst>
                      </a:pPr>
                      <a:r>
                        <a:rPr kumimoji="1" lang="ja-JP" altLang="en-US" sz="1000" b="0" dirty="0">
                          <a:solidFill>
                            <a:schemeClr val="tx1"/>
                          </a:solidFill>
                          <a:latin typeface="+mn-ea"/>
                        </a:rPr>
                        <a:t>建築面積　　 </a:t>
                      </a:r>
                      <a:r>
                        <a:rPr kumimoji="1" lang="en-US" altLang="ja-JP" sz="1000" b="0" dirty="0">
                          <a:solidFill>
                            <a:schemeClr val="tx1"/>
                          </a:solidFill>
                          <a:latin typeface="+mn-ea"/>
                        </a:rPr>
                        <a:t>1,970.08㎡</a:t>
                      </a:r>
                    </a:p>
                    <a:p>
                      <a:pPr fontAlgn="ctr">
                        <a:lnSpc>
                          <a:spcPct val="100000"/>
                        </a:lnSpc>
                        <a:spcBef>
                          <a:spcPts val="0"/>
                        </a:spcBef>
                        <a:spcAft>
                          <a:spcPts val="600"/>
                        </a:spcAft>
                        <a:tabLst>
                          <a:tab pos="1476375" algn="r"/>
                        </a:tabLst>
                      </a:pPr>
                      <a:r>
                        <a:rPr kumimoji="1" lang="ja-JP" altLang="en-US" sz="1000" b="0" dirty="0">
                          <a:solidFill>
                            <a:schemeClr val="tx1"/>
                          </a:solidFill>
                          <a:latin typeface="+mn-ea"/>
                        </a:rPr>
                        <a:t>延床面積　　 </a:t>
                      </a:r>
                      <a:r>
                        <a:rPr kumimoji="1" lang="en-US" altLang="ja-JP" sz="1000" b="0" dirty="0">
                          <a:solidFill>
                            <a:schemeClr val="tx1"/>
                          </a:solidFill>
                          <a:latin typeface="+mn-ea"/>
                        </a:rPr>
                        <a:t>6,668.66㎡</a:t>
                      </a: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階数</a:t>
                      </a:r>
                      <a:r>
                        <a:rPr kumimoji="1" lang="en-US" altLang="ja-JP" sz="1000" b="0" dirty="0">
                          <a:solidFill>
                            <a:schemeClr val="tx1"/>
                          </a:solidFill>
                          <a:latin typeface="+mn-ea"/>
                        </a:rPr>
                        <a:t>	</a:t>
                      </a:r>
                      <a:r>
                        <a:rPr kumimoji="1" lang="zh-TW" altLang="en-US" sz="1000" b="0" dirty="0">
                          <a:solidFill>
                            <a:schemeClr val="tx1"/>
                          </a:solidFill>
                          <a:latin typeface="+mn-ea"/>
                        </a:rPr>
                        <a:t>地上</a:t>
                      </a:r>
                      <a:r>
                        <a:rPr kumimoji="1" lang="en-US" altLang="ja-JP" sz="1000" b="0" dirty="0">
                          <a:solidFill>
                            <a:schemeClr val="tx1"/>
                          </a:solidFill>
                          <a:latin typeface="+mn-ea"/>
                        </a:rPr>
                        <a:t>4</a:t>
                      </a:r>
                      <a:r>
                        <a:rPr kumimoji="1" lang="zh-TW" altLang="en-US" sz="1000" b="0" dirty="0">
                          <a:solidFill>
                            <a:schemeClr val="tx1"/>
                          </a:solidFill>
                          <a:latin typeface="+mn-ea"/>
                        </a:rPr>
                        <a:t>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高さ</a:t>
                      </a:r>
                      <a:r>
                        <a:rPr kumimoji="1" lang="en-US" altLang="ja-JP" sz="1000" b="0" dirty="0">
                          <a:solidFill>
                            <a:schemeClr val="tx1"/>
                          </a:solidFill>
                          <a:latin typeface="+mn-ea"/>
                        </a:rPr>
                        <a:t>	21</a:t>
                      </a:r>
                      <a:r>
                        <a:rPr kumimoji="1" lang="ja-JP" altLang="en-US" sz="1000" b="0" dirty="0">
                          <a:solidFill>
                            <a:schemeClr val="tx1"/>
                          </a:solidFill>
                          <a:latin typeface="+mn-ea"/>
                        </a:rPr>
                        <a:t>．</a:t>
                      </a:r>
                      <a:r>
                        <a:rPr kumimoji="1" lang="en-US" altLang="ja-JP" sz="1000" b="0" dirty="0">
                          <a:solidFill>
                            <a:schemeClr val="tx1"/>
                          </a:solidFill>
                          <a:latin typeface="+mn-ea"/>
                        </a:rPr>
                        <a:t>42m</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sp>
        <p:nvSpPr>
          <p:cNvPr id="12" name="コンテンツ プレースホルダー 17">
            <a:extLst>
              <a:ext uri="{FF2B5EF4-FFF2-40B4-BE49-F238E27FC236}">
                <a16:creationId xmlns:a16="http://schemas.microsoft.com/office/drawing/2014/main" id="{141576A3-4E9D-94EB-C691-F0B534E92ADB}"/>
              </a:ext>
            </a:extLst>
          </p:cNvPr>
          <p:cNvSpPr txBox="1">
            <a:spLocks/>
          </p:cNvSpPr>
          <p:nvPr/>
        </p:nvSpPr>
        <p:spPr>
          <a:xfrm>
            <a:off x="504001" y="8458368"/>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15" name="正方形/長方形 14">
            <a:extLst>
              <a:ext uri="{FF2B5EF4-FFF2-40B4-BE49-F238E27FC236}">
                <a16:creationId xmlns:a16="http://schemas.microsoft.com/office/drawing/2014/main" id="{77499A1F-0FA4-E86D-D22A-E66815DD3D02}"/>
              </a:ext>
            </a:extLst>
          </p:cNvPr>
          <p:cNvSpPr/>
          <p:nvPr/>
        </p:nvSpPr>
        <p:spPr>
          <a:xfrm>
            <a:off x="504000" y="8798495"/>
            <a:ext cx="6552000" cy="609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町ホームページからの意見募集、町民アンケート等の実施</a:t>
            </a:r>
            <a:endParaRPr kumimoji="1" lang="en-US" altLang="ja-JP" sz="1100" b="1" dirty="0">
              <a:solidFill>
                <a:srgbClr val="31926F"/>
              </a:solidFill>
              <a:latin typeface="+mn-ea"/>
            </a:endParaRPr>
          </a:p>
          <a:p>
            <a:pPr indent="144000" algn="just" fontAlgn="ctr">
              <a:lnSpc>
                <a:spcPct val="120000"/>
              </a:lnSpc>
            </a:pPr>
            <a:r>
              <a:rPr lang="ja-JP" altLang="en-US" sz="1100" dirty="0">
                <a:solidFill>
                  <a:schemeClr val="tx1"/>
                </a:solidFill>
                <a:latin typeface="+mn-ea"/>
              </a:rPr>
              <a:t>新庁舎の建設に係る情報をまとめた「かわら版」を町のホームページなどで定期的に発信し、町民から意見を聴取した。また、来庁目的や満足度について町民にアンケートを行い、計画に反映させた。</a:t>
            </a:r>
            <a:endParaRPr kumimoji="1" lang="ja-JP" altLang="en-US" sz="1100" dirty="0">
              <a:solidFill>
                <a:schemeClr val="tx1"/>
              </a:solidFill>
              <a:latin typeface="+mn-ea"/>
            </a:endParaRPr>
          </a:p>
        </p:txBody>
      </p:sp>
      <p:pic>
        <p:nvPicPr>
          <p:cNvPr id="11" name="図 10" descr="道路, トラック, 建物, 大きい が含まれている画像&#10;&#10;自動的に生成された説明">
            <a:extLst>
              <a:ext uri="{FF2B5EF4-FFF2-40B4-BE49-F238E27FC236}">
                <a16:creationId xmlns:a16="http://schemas.microsoft.com/office/drawing/2014/main" id="{CCDD1363-FC0C-AC77-6B0B-EB9F3B4C831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00024" y="1368000"/>
            <a:ext cx="2808000" cy="1657852"/>
          </a:xfrm>
          <a:prstGeom prst="rect">
            <a:avLst/>
          </a:prstGeom>
        </p:spPr>
      </p:pic>
    </p:spTree>
    <p:extLst>
      <p:ext uri="{BB962C8B-B14F-4D97-AF65-F5344CB8AC3E}">
        <p14:creationId xmlns:p14="http://schemas.microsoft.com/office/powerpoint/2010/main" val="31459586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00A5030-2A92-3E3F-2ACE-30A7CF49CA82}"/>
              </a:ext>
            </a:extLst>
          </p:cNvPr>
          <p:cNvPicPr>
            <a:picLocks noChangeAspect="1"/>
          </p:cNvPicPr>
          <p:nvPr/>
        </p:nvPicPr>
        <p:blipFill>
          <a:blip r:embed="rId4"/>
          <a:stretch>
            <a:fillRect/>
          </a:stretch>
        </p:blipFill>
        <p:spPr>
          <a:xfrm>
            <a:off x="503197" y="3445277"/>
            <a:ext cx="6552000" cy="1305179"/>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18814"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105</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(3) </a:t>
            </a:r>
            <a:r>
              <a:rPr lang="ja-JP" altLang="en-US" dirty="0">
                <a:latin typeface="+mn-ea"/>
                <a:ea typeface="+mn-ea"/>
              </a:rPr>
              <a:t>広島県海田町</a:t>
            </a:r>
          </a:p>
        </p:txBody>
      </p:sp>
      <p:sp>
        <p:nvSpPr>
          <p:cNvPr id="5" name="正方形/長方形 4">
            <a:extLst>
              <a:ext uri="{FF2B5EF4-FFF2-40B4-BE49-F238E27FC236}">
                <a16:creationId xmlns:a16="http://schemas.microsoft.com/office/drawing/2014/main" id="{E3040C07-84DB-9E8A-E46E-EB46225E68D7}"/>
              </a:ext>
            </a:extLst>
          </p:cNvPr>
          <p:cNvSpPr/>
          <p:nvPr/>
        </p:nvSpPr>
        <p:spPr>
          <a:xfrm>
            <a:off x="503238" y="1739716"/>
            <a:ext cx="6553200" cy="1551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defTabSz="1425495" fontAlgn="ctr">
              <a:lnSpc>
                <a:spcPct val="120000"/>
              </a:lnSpc>
              <a:defRPr/>
            </a:pPr>
            <a:r>
              <a:rPr kumimoji="1" lang="ja-JP" altLang="en-US" sz="1200" dirty="0">
                <a:solidFill>
                  <a:srgbClr val="000000"/>
                </a:solidFill>
                <a:latin typeface="+mn-ea"/>
              </a:rPr>
              <a:t>平成</a:t>
            </a:r>
            <a:r>
              <a:rPr kumimoji="1" lang="en-US" altLang="ja-JP" sz="1200" dirty="0">
                <a:solidFill>
                  <a:srgbClr val="000000"/>
                </a:solidFill>
                <a:latin typeface="+mn-ea"/>
              </a:rPr>
              <a:t>29</a:t>
            </a:r>
            <a:r>
              <a:rPr kumimoji="1" lang="ja-JP" altLang="en-US" sz="1200" dirty="0">
                <a:solidFill>
                  <a:srgbClr val="000000"/>
                </a:solidFill>
                <a:latin typeface="+mn-ea"/>
              </a:rPr>
              <a:t>年（</a:t>
            </a:r>
            <a:r>
              <a:rPr kumimoji="1" lang="en-US" altLang="ja-JP" sz="1200" dirty="0">
                <a:solidFill>
                  <a:srgbClr val="000000"/>
                </a:solidFill>
                <a:latin typeface="+mn-ea"/>
              </a:rPr>
              <a:t>2017</a:t>
            </a:r>
            <a:r>
              <a:rPr kumimoji="1" lang="ja-JP" altLang="en-US" sz="1200" dirty="0">
                <a:solidFill>
                  <a:srgbClr val="000000"/>
                </a:solidFill>
                <a:latin typeface="+mn-ea"/>
              </a:rPr>
              <a:t>年）</a:t>
            </a:r>
            <a:r>
              <a:rPr kumimoji="1" lang="en-US" altLang="ja-JP" sz="1200" dirty="0">
                <a:solidFill>
                  <a:srgbClr val="000000"/>
                </a:solidFill>
                <a:latin typeface="+mn-ea"/>
              </a:rPr>
              <a:t>3</a:t>
            </a:r>
            <a:r>
              <a:rPr kumimoji="1" lang="ja-JP" altLang="en-US" sz="1200" dirty="0">
                <a:solidFill>
                  <a:srgbClr val="000000"/>
                </a:solidFill>
                <a:latin typeface="+mn-ea"/>
              </a:rPr>
              <a:t>月に「基本構想」を策定した。同年</a:t>
            </a:r>
            <a:r>
              <a:rPr kumimoji="1" lang="en-US" altLang="ja-JP" sz="1200" dirty="0">
                <a:solidFill>
                  <a:srgbClr val="000000"/>
                </a:solidFill>
                <a:latin typeface="+mn-ea"/>
              </a:rPr>
              <a:t>6</a:t>
            </a:r>
            <a:r>
              <a:rPr kumimoji="1" lang="ja-JP" altLang="en-US" sz="1200" dirty="0">
                <a:solidFill>
                  <a:srgbClr val="000000"/>
                </a:solidFill>
                <a:latin typeface="+mn-ea"/>
              </a:rPr>
              <a:t>月に基本計画策定及び基本設計業務委託のため、設計者選定の公募型プロポーザルを実施した。平成</a:t>
            </a:r>
            <a:r>
              <a:rPr kumimoji="1" lang="en-US" altLang="ja-JP" sz="1200" dirty="0">
                <a:solidFill>
                  <a:srgbClr val="000000"/>
                </a:solidFill>
                <a:latin typeface="+mn-ea"/>
              </a:rPr>
              <a:t>30</a:t>
            </a:r>
            <a:r>
              <a:rPr kumimoji="1" lang="ja-JP" altLang="en-US" sz="1200" dirty="0">
                <a:solidFill>
                  <a:srgbClr val="000000"/>
                </a:solidFill>
                <a:latin typeface="+mn-ea"/>
              </a:rPr>
              <a:t>年（</a:t>
            </a:r>
            <a:r>
              <a:rPr kumimoji="1" lang="en-US" altLang="ja-JP" sz="1200" dirty="0">
                <a:solidFill>
                  <a:srgbClr val="000000"/>
                </a:solidFill>
                <a:latin typeface="+mn-ea"/>
              </a:rPr>
              <a:t>2018</a:t>
            </a:r>
            <a:r>
              <a:rPr kumimoji="1" lang="ja-JP" altLang="en-US" sz="1200" dirty="0">
                <a:solidFill>
                  <a:srgbClr val="000000"/>
                </a:solidFill>
                <a:latin typeface="+mn-ea"/>
              </a:rPr>
              <a:t>年）</a:t>
            </a:r>
            <a:r>
              <a:rPr kumimoji="1" lang="en-US" altLang="ja-JP" sz="1200" dirty="0">
                <a:solidFill>
                  <a:srgbClr val="000000"/>
                </a:solidFill>
                <a:latin typeface="+mn-ea"/>
              </a:rPr>
              <a:t>3</a:t>
            </a:r>
            <a:r>
              <a:rPr kumimoji="1" lang="ja-JP" altLang="en-US" sz="1200" dirty="0">
                <a:solidFill>
                  <a:srgbClr val="000000"/>
                </a:solidFill>
                <a:latin typeface="+mn-ea"/>
              </a:rPr>
              <a:t>月に「基本計画」を策定、同年</a:t>
            </a:r>
            <a:r>
              <a:rPr kumimoji="1" lang="en-US" altLang="ja-JP" sz="1200" dirty="0">
                <a:solidFill>
                  <a:srgbClr val="000000"/>
                </a:solidFill>
                <a:latin typeface="+mn-ea"/>
              </a:rPr>
              <a:t>9</a:t>
            </a:r>
            <a:r>
              <a:rPr kumimoji="1" lang="ja-JP" altLang="en-US" sz="1200" dirty="0">
                <a:solidFill>
                  <a:srgbClr val="000000"/>
                </a:solidFill>
                <a:latin typeface="+mn-ea"/>
              </a:rPr>
              <a:t>月に「基本設計」を完了した。</a:t>
            </a:r>
          </a:p>
          <a:p>
            <a:pPr indent="144000" algn="just" defTabSz="1425495" fontAlgn="ctr">
              <a:lnSpc>
                <a:spcPct val="120000"/>
              </a:lnSpc>
              <a:defRPr/>
            </a:pPr>
            <a:r>
              <a:rPr kumimoji="1" lang="ja-JP" altLang="en-US" sz="1200" dirty="0">
                <a:solidFill>
                  <a:srgbClr val="000000"/>
                </a:solidFill>
                <a:latin typeface="+mn-ea"/>
              </a:rPr>
              <a:t>同年</a:t>
            </a:r>
            <a:r>
              <a:rPr kumimoji="1" lang="en-US" altLang="ja-JP" sz="1200" dirty="0">
                <a:solidFill>
                  <a:srgbClr val="000000"/>
                </a:solidFill>
                <a:latin typeface="+mn-ea"/>
              </a:rPr>
              <a:t>11</a:t>
            </a:r>
            <a:r>
              <a:rPr kumimoji="1" lang="ja-JP" altLang="en-US" sz="1200" dirty="0">
                <a:solidFill>
                  <a:srgbClr val="000000"/>
                </a:solidFill>
                <a:latin typeface="+mn-ea"/>
              </a:rPr>
              <a:t>月に「実施設計」に着手し、令和元年（</a:t>
            </a:r>
            <a:r>
              <a:rPr kumimoji="1" lang="en-US" altLang="ja-JP" sz="1200" dirty="0">
                <a:solidFill>
                  <a:srgbClr val="000000"/>
                </a:solidFill>
                <a:latin typeface="+mn-ea"/>
              </a:rPr>
              <a:t>2019</a:t>
            </a:r>
            <a:r>
              <a:rPr kumimoji="1" lang="ja-JP" altLang="en-US" sz="1200" dirty="0">
                <a:solidFill>
                  <a:srgbClr val="000000"/>
                </a:solidFill>
                <a:latin typeface="+mn-ea"/>
              </a:rPr>
              <a:t>年）</a:t>
            </a:r>
            <a:r>
              <a:rPr kumimoji="1" lang="en-US" altLang="ja-JP" sz="1200" dirty="0">
                <a:solidFill>
                  <a:srgbClr val="000000"/>
                </a:solidFill>
                <a:latin typeface="+mn-ea"/>
              </a:rPr>
              <a:t>11</a:t>
            </a:r>
            <a:r>
              <a:rPr kumimoji="1" lang="ja-JP" altLang="en-US" sz="1200" dirty="0">
                <a:solidFill>
                  <a:srgbClr val="000000"/>
                </a:solidFill>
                <a:latin typeface="+mn-ea"/>
              </a:rPr>
              <a:t>月に完了した。しかし、令和</a:t>
            </a:r>
            <a:r>
              <a:rPr kumimoji="1" lang="en-US" altLang="ja-JP" sz="1200" dirty="0">
                <a:solidFill>
                  <a:srgbClr val="000000"/>
                </a:solidFill>
                <a:latin typeface="+mn-ea"/>
              </a:rPr>
              <a:t>2</a:t>
            </a:r>
            <a:r>
              <a:rPr kumimoji="1" lang="ja-JP" altLang="en-US" sz="1200" dirty="0">
                <a:solidFill>
                  <a:srgbClr val="000000"/>
                </a:solidFill>
                <a:latin typeface="+mn-ea"/>
              </a:rPr>
              <a:t>年（</a:t>
            </a:r>
            <a:r>
              <a:rPr kumimoji="1" lang="en-US" altLang="ja-JP" sz="1200" dirty="0">
                <a:solidFill>
                  <a:srgbClr val="000000"/>
                </a:solidFill>
                <a:latin typeface="+mn-ea"/>
              </a:rPr>
              <a:t>2020</a:t>
            </a:r>
            <a:r>
              <a:rPr kumimoji="1" lang="ja-JP" altLang="en-US" sz="1200" dirty="0">
                <a:solidFill>
                  <a:srgbClr val="000000"/>
                </a:solidFill>
                <a:latin typeface="+mn-ea"/>
              </a:rPr>
              <a:t>年）</a:t>
            </a:r>
            <a:r>
              <a:rPr kumimoji="1" lang="en-US" altLang="ja-JP" sz="1200" dirty="0">
                <a:solidFill>
                  <a:srgbClr val="000000"/>
                </a:solidFill>
                <a:latin typeface="+mn-ea"/>
              </a:rPr>
              <a:t>1</a:t>
            </a:r>
            <a:r>
              <a:rPr kumimoji="1" lang="ja-JP" altLang="en-US" sz="1200" dirty="0">
                <a:solidFill>
                  <a:srgbClr val="000000"/>
                </a:solidFill>
                <a:latin typeface="+mn-ea"/>
              </a:rPr>
              <a:t>月に建設用地で基準値を上回るヒ素が検出されたため、当初の建設工事スケジュールが一旦延期となった。その後、令和</a:t>
            </a:r>
            <a:r>
              <a:rPr kumimoji="1" lang="en-US" altLang="ja-JP" sz="1200" dirty="0">
                <a:solidFill>
                  <a:srgbClr val="000000"/>
                </a:solidFill>
                <a:latin typeface="+mn-ea"/>
              </a:rPr>
              <a:t>3</a:t>
            </a:r>
            <a:r>
              <a:rPr kumimoji="1" lang="ja-JP" altLang="en-US" sz="1200" dirty="0">
                <a:solidFill>
                  <a:srgbClr val="000000"/>
                </a:solidFill>
                <a:latin typeface="+mn-ea"/>
              </a:rPr>
              <a:t>年（</a:t>
            </a:r>
            <a:r>
              <a:rPr kumimoji="1" lang="en-US" altLang="ja-JP" sz="1200" dirty="0">
                <a:solidFill>
                  <a:srgbClr val="000000"/>
                </a:solidFill>
                <a:latin typeface="+mn-ea"/>
              </a:rPr>
              <a:t>2021</a:t>
            </a:r>
            <a:r>
              <a:rPr kumimoji="1" lang="ja-JP" altLang="en-US" sz="1200" dirty="0">
                <a:solidFill>
                  <a:srgbClr val="000000"/>
                </a:solidFill>
                <a:latin typeface="+mn-ea"/>
              </a:rPr>
              <a:t>年）</a:t>
            </a:r>
            <a:r>
              <a:rPr kumimoji="1" lang="en-US" altLang="ja-JP" sz="1200" dirty="0">
                <a:solidFill>
                  <a:srgbClr val="000000"/>
                </a:solidFill>
                <a:latin typeface="+mn-ea"/>
              </a:rPr>
              <a:t>2</a:t>
            </a:r>
            <a:r>
              <a:rPr kumimoji="1" lang="ja-JP" altLang="en-US" sz="1200" dirty="0">
                <a:solidFill>
                  <a:srgbClr val="000000"/>
                </a:solidFill>
                <a:latin typeface="+mn-ea"/>
              </a:rPr>
              <a:t>月より建設工事に着手した。</a:t>
            </a:r>
          </a:p>
          <a:p>
            <a:pPr indent="144000" algn="just" defTabSz="1425495" fontAlgn="ctr">
              <a:lnSpc>
                <a:spcPct val="120000"/>
              </a:lnSpc>
              <a:defRPr/>
            </a:pPr>
            <a:r>
              <a:rPr kumimoji="1" lang="ja-JP" altLang="en-US" sz="1200" dirty="0">
                <a:solidFill>
                  <a:srgbClr val="000000"/>
                </a:solidFill>
                <a:latin typeface="+mn-ea"/>
              </a:rPr>
              <a:t>令和</a:t>
            </a:r>
            <a:r>
              <a:rPr kumimoji="1" lang="en-US" altLang="ja-JP" sz="1200" dirty="0">
                <a:solidFill>
                  <a:srgbClr val="000000"/>
                </a:solidFill>
                <a:latin typeface="+mn-ea"/>
              </a:rPr>
              <a:t>5</a:t>
            </a:r>
            <a:r>
              <a:rPr kumimoji="1" lang="ja-JP" altLang="en-US" sz="1200" dirty="0">
                <a:solidFill>
                  <a:srgbClr val="000000"/>
                </a:solidFill>
                <a:latin typeface="+mn-ea"/>
              </a:rPr>
              <a:t>年（</a:t>
            </a:r>
            <a:r>
              <a:rPr kumimoji="1" lang="en-US" altLang="ja-JP" sz="1200" dirty="0">
                <a:solidFill>
                  <a:srgbClr val="000000"/>
                </a:solidFill>
                <a:latin typeface="+mn-ea"/>
              </a:rPr>
              <a:t>2023</a:t>
            </a:r>
            <a:r>
              <a:rPr kumimoji="1" lang="ja-JP" altLang="en-US" sz="1200" dirty="0">
                <a:solidFill>
                  <a:srgbClr val="000000"/>
                </a:solidFill>
                <a:latin typeface="+mn-ea"/>
              </a:rPr>
              <a:t>年）</a:t>
            </a:r>
            <a:r>
              <a:rPr kumimoji="1" lang="en-US" altLang="ja-JP" sz="1200" dirty="0">
                <a:solidFill>
                  <a:srgbClr val="000000"/>
                </a:solidFill>
                <a:latin typeface="+mn-ea"/>
              </a:rPr>
              <a:t>7</a:t>
            </a:r>
            <a:r>
              <a:rPr kumimoji="1" lang="ja-JP" altLang="en-US" sz="1200" dirty="0">
                <a:solidFill>
                  <a:srgbClr val="000000"/>
                </a:solidFill>
                <a:latin typeface="+mn-ea"/>
              </a:rPr>
              <a:t>月に竣工し、同年</a:t>
            </a:r>
            <a:r>
              <a:rPr kumimoji="1" lang="en-US" altLang="ja-JP" sz="1200" dirty="0">
                <a:solidFill>
                  <a:srgbClr val="000000"/>
                </a:solidFill>
                <a:latin typeface="+mn-ea"/>
              </a:rPr>
              <a:t>9</a:t>
            </a:r>
            <a:r>
              <a:rPr kumimoji="1" lang="ja-JP" altLang="en-US" sz="1200" dirty="0">
                <a:solidFill>
                  <a:srgbClr val="000000"/>
                </a:solidFill>
                <a:latin typeface="+mn-ea"/>
              </a:rPr>
              <a:t>月に供用開始の予定である。</a:t>
            </a:r>
          </a:p>
        </p:txBody>
      </p:sp>
      <p:grpSp>
        <p:nvGrpSpPr>
          <p:cNvPr id="10" name="グループ化 9">
            <a:extLst>
              <a:ext uri="{FF2B5EF4-FFF2-40B4-BE49-F238E27FC236}">
                <a16:creationId xmlns:a16="http://schemas.microsoft.com/office/drawing/2014/main" id="{AE9F0D9A-2C0B-8FEC-E542-224C3FB6B9A8}"/>
              </a:ext>
            </a:extLst>
          </p:cNvPr>
          <p:cNvGrpSpPr/>
          <p:nvPr/>
        </p:nvGrpSpPr>
        <p:grpSpPr>
          <a:xfrm>
            <a:off x="503196" y="1368000"/>
            <a:ext cx="6552000" cy="252000"/>
            <a:chOff x="504000" y="5705617"/>
            <a:chExt cx="6552000" cy="252000"/>
          </a:xfrm>
        </p:grpSpPr>
        <p:sp>
          <p:nvSpPr>
            <p:cNvPr id="11" name="正方形/長方形 10">
              <a:extLst>
                <a:ext uri="{FF2B5EF4-FFF2-40B4-BE49-F238E27FC236}">
                  <a16:creationId xmlns:a16="http://schemas.microsoft.com/office/drawing/2014/main" id="{3C8F733D-7CB4-7728-E4D4-E0E201A7C051}"/>
                </a:ext>
              </a:extLst>
            </p:cNvPr>
            <p:cNvSpPr>
              <a:spLocks/>
            </p:cNvSpPr>
            <p:nvPr/>
          </p:nvSpPr>
          <p:spPr>
            <a:xfrm>
              <a:off x="504000" y="5705617"/>
              <a:ext cx="54000" cy="252000"/>
            </a:xfrm>
            <a:prstGeom prst="rect">
              <a:avLst/>
            </a:prstGeom>
            <a:solidFill>
              <a:srgbClr val="3192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6" name="テキスト ボックス 15">
              <a:extLst>
                <a:ext uri="{FF2B5EF4-FFF2-40B4-BE49-F238E27FC236}">
                  <a16:creationId xmlns:a16="http://schemas.microsoft.com/office/drawing/2014/main" id="{95BCE40C-7DFB-75F3-E8BF-65A85B6CC774}"/>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sp>
        <p:nvSpPr>
          <p:cNvPr id="30" name="テキスト ボックス 29">
            <a:extLst>
              <a:ext uri="{FF2B5EF4-FFF2-40B4-BE49-F238E27FC236}">
                <a16:creationId xmlns:a16="http://schemas.microsoft.com/office/drawing/2014/main" id="{9C5A50FC-A635-9D4B-FE91-350878E367A3}"/>
              </a:ext>
            </a:extLst>
          </p:cNvPr>
          <p:cNvSpPr txBox="1"/>
          <p:nvPr/>
        </p:nvSpPr>
        <p:spPr>
          <a:xfrm>
            <a:off x="503237" y="5089743"/>
            <a:ext cx="6568491" cy="1354217"/>
          </a:xfrm>
          <a:prstGeom prst="rect">
            <a:avLst/>
          </a:prstGeom>
          <a:noFill/>
        </p:spPr>
        <p:txBody>
          <a:bodyPr wrap="square" lIns="0" tIns="0" rIns="0" bIns="0" rtlCol="0">
            <a:spAutoFit/>
          </a:bodyPr>
          <a:lstStyle/>
          <a:p>
            <a:r>
              <a:rPr kumimoji="1" lang="en-US" altLang="ja-JP" sz="800" dirty="0">
                <a:latin typeface="+mn-ea"/>
              </a:rPr>
              <a:t>*2 </a:t>
            </a:r>
            <a:r>
              <a:rPr kumimoji="1" lang="ja-JP" altLang="en-US" sz="800" dirty="0">
                <a:latin typeface="+mn-ea"/>
              </a:rPr>
              <a:t>以下の資料を基に作成</a:t>
            </a:r>
            <a:br>
              <a:rPr kumimoji="1" lang="en-US" altLang="ja-JP" sz="800" dirty="0">
                <a:latin typeface="+mn-ea"/>
              </a:rPr>
            </a:br>
            <a:r>
              <a:rPr kumimoji="1" lang="ja-JP" altLang="en-US" sz="800" dirty="0">
                <a:latin typeface="+mn-ea"/>
              </a:rPr>
              <a:t>「</a:t>
            </a:r>
            <a:r>
              <a:rPr kumimoji="1" lang="zh-TW" altLang="en-US" sz="800" dirty="0">
                <a:latin typeface="+mn-ea"/>
              </a:rPr>
              <a:t>海田町新庁舎整備基本構想</a:t>
            </a:r>
            <a:r>
              <a:rPr kumimoji="1" lang="ja-JP" altLang="en-US" sz="800" dirty="0">
                <a:latin typeface="+mn-ea"/>
              </a:rPr>
              <a:t>」</a:t>
            </a:r>
            <a:r>
              <a:rPr kumimoji="1" lang="en-US" altLang="ja-JP" sz="800" dirty="0">
                <a:latin typeface="+mn-ea"/>
              </a:rPr>
              <a:t>P41</a:t>
            </a:r>
            <a:r>
              <a:rPr kumimoji="1" lang="ja-JP" altLang="en-US" sz="800" dirty="0">
                <a:latin typeface="+mn-ea"/>
              </a:rPr>
              <a:t>、海田町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endParaRPr kumimoji="1" lang="en-US" altLang="ja-JP" sz="800" dirty="0">
              <a:latin typeface="+mn-ea"/>
            </a:endParaRPr>
          </a:p>
          <a:p>
            <a:r>
              <a:rPr kumimoji="1" lang="ja-JP" altLang="en-US" sz="800" dirty="0">
                <a:latin typeface="+mn-ea"/>
              </a:rPr>
              <a:t>（</a:t>
            </a:r>
            <a:r>
              <a:rPr kumimoji="1" lang="en-US" altLang="ja-JP" sz="800" dirty="0">
                <a:latin typeface="+mn-ea"/>
                <a:hlinkClick r:id="rId7"/>
              </a:rPr>
              <a:t>https://www.town.kaita.lg.jp/uploaded/attachment/6286.pdf</a:t>
            </a:r>
            <a:r>
              <a:rPr kumimoji="1" lang="ja-JP" altLang="en-US" sz="800" dirty="0">
                <a:latin typeface="+mn-ea"/>
              </a:rPr>
              <a:t>）</a:t>
            </a:r>
            <a:br>
              <a:rPr kumimoji="1" lang="en-US" altLang="ja-JP" sz="800" dirty="0">
                <a:latin typeface="+mn-ea"/>
              </a:rPr>
            </a:br>
            <a:r>
              <a:rPr kumimoji="1" lang="ja-JP" altLang="en-US" sz="800" dirty="0">
                <a:latin typeface="+mn-ea"/>
              </a:rPr>
              <a:t>「</a:t>
            </a:r>
            <a:r>
              <a:rPr kumimoji="1" lang="zh-TW" altLang="en-US" sz="800" dirty="0">
                <a:latin typeface="+mn-ea"/>
              </a:rPr>
              <a:t>海田町新庁舎整備基本計画</a:t>
            </a:r>
            <a:r>
              <a:rPr kumimoji="1" lang="ja-JP" altLang="en-US" sz="800" dirty="0">
                <a:latin typeface="+mn-ea"/>
              </a:rPr>
              <a:t>」</a:t>
            </a:r>
            <a:r>
              <a:rPr kumimoji="1" lang="en-US" altLang="ja-JP" sz="800" dirty="0">
                <a:latin typeface="+mn-ea"/>
              </a:rPr>
              <a:t>P38</a:t>
            </a:r>
            <a:r>
              <a:rPr kumimoji="1" lang="ja-JP" altLang="en-US" sz="800" dirty="0">
                <a:latin typeface="+mn-ea"/>
              </a:rPr>
              <a:t>、海田町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endParaRPr kumimoji="1" lang="en-US" altLang="ja-JP" sz="800" dirty="0">
              <a:latin typeface="+mn-ea"/>
            </a:endParaRPr>
          </a:p>
          <a:p>
            <a:r>
              <a:rPr kumimoji="1" lang="ja-JP" altLang="en-US" sz="800" dirty="0">
                <a:latin typeface="+mn-ea"/>
              </a:rPr>
              <a:t>（</a:t>
            </a:r>
            <a:r>
              <a:rPr kumimoji="1" lang="en-US" altLang="ja-JP" sz="800" dirty="0">
                <a:latin typeface="+mn-ea"/>
                <a:hlinkClick r:id="rId8"/>
              </a:rPr>
              <a:t>https://www.town.kaita.lg.jp/uploaded/attachment/10557.pdf</a:t>
            </a:r>
            <a:r>
              <a:rPr kumimoji="1" lang="ja-JP" altLang="en-US" sz="800" dirty="0">
                <a:latin typeface="+mn-ea"/>
              </a:rPr>
              <a:t>）</a:t>
            </a:r>
            <a:endParaRPr kumimoji="1" lang="en-US" altLang="ja-JP" sz="800" dirty="0">
              <a:latin typeface="+mn-ea"/>
            </a:endParaRPr>
          </a:p>
          <a:p>
            <a:r>
              <a:rPr kumimoji="1" lang="ja-JP" altLang="en-US" sz="800" dirty="0">
                <a:latin typeface="+mn-ea"/>
              </a:rPr>
              <a:t>「海田町新庁舎整備事業の取り組みについて」海田町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9"/>
              </a:rPr>
              <a:t>https://www.town.kaita.lg.jp/uploaded/attachment/7965.pdf</a:t>
            </a:r>
            <a:r>
              <a:rPr kumimoji="1" lang="ja-JP" altLang="en-US" sz="800" dirty="0">
                <a:latin typeface="+mn-ea"/>
              </a:rPr>
              <a:t>）</a:t>
            </a:r>
          </a:p>
          <a:p>
            <a:r>
              <a:rPr kumimoji="1" lang="ja-JP" altLang="en-US" sz="800" dirty="0">
                <a:latin typeface="+mn-ea"/>
              </a:rPr>
              <a:t>「海田町新庁舎建設工事実施設計がまとまりました」、海田町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endParaRPr kumimoji="1" lang="en-US" altLang="ja-JP" sz="800" dirty="0">
              <a:latin typeface="+mn-ea"/>
            </a:endParaRPr>
          </a:p>
          <a:p>
            <a:r>
              <a:rPr kumimoji="1" lang="ja-JP" altLang="en-US" sz="800" dirty="0">
                <a:latin typeface="+mn-ea"/>
              </a:rPr>
              <a:t>（</a:t>
            </a:r>
            <a:r>
              <a:rPr kumimoji="1" lang="en-US" altLang="ja-JP" sz="800" dirty="0">
                <a:latin typeface="+mn-ea"/>
                <a:hlinkClick r:id="rId10"/>
              </a:rPr>
              <a:t>https://www.town.kaita.lg.jp/site/sinncyousya/113889.html</a:t>
            </a:r>
            <a:r>
              <a:rPr kumimoji="1" lang="ja-JP" altLang="en-US" sz="800" dirty="0">
                <a:latin typeface="+mn-ea"/>
              </a:rPr>
              <a:t>）</a:t>
            </a:r>
            <a:br>
              <a:rPr kumimoji="1" lang="en-US" altLang="ja-JP" sz="800" dirty="0">
                <a:latin typeface="+mn-ea"/>
              </a:rPr>
            </a:br>
            <a:r>
              <a:rPr kumimoji="1" lang="ja-JP" altLang="en-US" sz="800" dirty="0">
                <a:latin typeface="+mn-ea"/>
              </a:rPr>
              <a:t>「建設工事の様子について」海田町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11"/>
              </a:rPr>
              <a:t>https://www.town.kaita.lg.jp/site/sinncyousya/119273.html</a:t>
            </a:r>
            <a:r>
              <a:rPr kumimoji="1" lang="ja-JP" altLang="en-US" sz="800" dirty="0">
                <a:latin typeface="+mn-ea"/>
              </a:rPr>
              <a:t>）</a:t>
            </a:r>
            <a:endParaRPr kumimoji="1" lang="en-US" altLang="ja-JP" sz="800" dirty="0">
              <a:latin typeface="+mn-ea"/>
            </a:endParaRPr>
          </a:p>
        </p:txBody>
      </p:sp>
      <p:sp>
        <p:nvSpPr>
          <p:cNvPr id="32" name="テキスト ボックス 31">
            <a:extLst>
              <a:ext uri="{FF2B5EF4-FFF2-40B4-BE49-F238E27FC236}">
                <a16:creationId xmlns:a16="http://schemas.microsoft.com/office/drawing/2014/main" id="{4CB5F0E7-67E6-BB1C-E3F6-0903EBA3D50E}"/>
              </a:ext>
            </a:extLst>
          </p:cNvPr>
          <p:cNvSpPr txBox="1"/>
          <p:nvPr/>
        </p:nvSpPr>
        <p:spPr>
          <a:xfrm>
            <a:off x="504000" y="4832658"/>
            <a:ext cx="1191032" cy="169277"/>
          </a:xfrm>
          <a:prstGeom prst="rect">
            <a:avLst/>
          </a:prstGeom>
          <a:noFill/>
        </p:spPr>
        <p:txBody>
          <a:bodyPr wrap="none" lIns="0" tIns="0" rIns="0" bIns="0" rtlCol="0">
            <a:spAutoFit/>
          </a:bodyPr>
          <a:lstStyle/>
          <a:p>
            <a:r>
              <a:rPr kumimoji="1" lang="ja-JP" altLang="en-US" sz="1100" dirty="0">
                <a:latin typeface="+mn-ea"/>
              </a:rPr>
              <a:t>全体スケジュール</a:t>
            </a:r>
            <a:r>
              <a:rPr kumimoji="1" lang="en-US" altLang="ja-JP" sz="1100" baseline="30000" dirty="0">
                <a:latin typeface="+mn-ea"/>
              </a:rPr>
              <a:t>*2</a:t>
            </a:r>
          </a:p>
        </p:txBody>
      </p:sp>
    </p:spTree>
    <p:extLst>
      <p:ext uri="{BB962C8B-B14F-4D97-AF65-F5344CB8AC3E}">
        <p14:creationId xmlns:p14="http://schemas.microsoft.com/office/powerpoint/2010/main" val="16146969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19840"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35" name="四角形: 角を丸くする 34">
            <a:extLst>
              <a:ext uri="{FF2B5EF4-FFF2-40B4-BE49-F238E27FC236}">
                <a16:creationId xmlns:a16="http://schemas.microsoft.com/office/drawing/2014/main" id="{164F1D27-6128-9103-3CD7-6A4EE9048DD0}"/>
              </a:ext>
            </a:extLst>
          </p:cNvPr>
          <p:cNvSpPr/>
          <p:nvPr/>
        </p:nvSpPr>
        <p:spPr>
          <a:xfrm>
            <a:off x="504000" y="179703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(3) </a:t>
            </a:r>
            <a:r>
              <a:rPr lang="ja-JP" altLang="en-US" dirty="0">
                <a:latin typeface="+mn-ea"/>
                <a:ea typeface="+mn-ea"/>
              </a:rPr>
              <a:t>広島県海田町</a:t>
            </a:r>
          </a:p>
        </p:txBody>
      </p:sp>
      <p:grpSp>
        <p:nvGrpSpPr>
          <p:cNvPr id="10" name="グループ化 9">
            <a:extLst>
              <a:ext uri="{FF2B5EF4-FFF2-40B4-BE49-F238E27FC236}">
                <a16:creationId xmlns:a16="http://schemas.microsoft.com/office/drawing/2014/main" id="{AE9F0D9A-2C0B-8FEC-E542-224C3FB6B9A8}"/>
              </a:ext>
            </a:extLst>
          </p:cNvPr>
          <p:cNvGrpSpPr/>
          <p:nvPr/>
        </p:nvGrpSpPr>
        <p:grpSpPr>
          <a:xfrm>
            <a:off x="503196" y="1368000"/>
            <a:ext cx="6552000" cy="252000"/>
            <a:chOff x="504000" y="5705617"/>
            <a:chExt cx="6552000" cy="252000"/>
          </a:xfrm>
        </p:grpSpPr>
        <p:sp>
          <p:nvSpPr>
            <p:cNvPr id="11" name="正方形/長方形 10">
              <a:extLst>
                <a:ext uri="{FF2B5EF4-FFF2-40B4-BE49-F238E27FC236}">
                  <a16:creationId xmlns:a16="http://schemas.microsoft.com/office/drawing/2014/main" id="{3C8F733D-7CB4-7728-E4D4-E0E201A7C051}"/>
                </a:ext>
              </a:extLst>
            </p:cNvPr>
            <p:cNvSpPr>
              <a:spLocks/>
            </p:cNvSpPr>
            <p:nvPr/>
          </p:nvSpPr>
          <p:spPr>
            <a:xfrm>
              <a:off x="504000" y="5705617"/>
              <a:ext cx="54000" cy="252000"/>
            </a:xfrm>
            <a:prstGeom prst="rect">
              <a:avLst/>
            </a:prstGeom>
            <a:solidFill>
              <a:srgbClr val="3192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6" name="テキスト ボックス 15">
              <a:extLst>
                <a:ext uri="{FF2B5EF4-FFF2-40B4-BE49-F238E27FC236}">
                  <a16:creationId xmlns:a16="http://schemas.microsoft.com/office/drawing/2014/main" id="{95BCE40C-7DFB-75F3-E8BF-65A85B6CC774}"/>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sp>
        <p:nvSpPr>
          <p:cNvPr id="30" name="テキスト ボックス 29">
            <a:extLst>
              <a:ext uri="{FF2B5EF4-FFF2-40B4-BE49-F238E27FC236}">
                <a16:creationId xmlns:a16="http://schemas.microsoft.com/office/drawing/2014/main" id="{9C5A50FC-A635-9D4B-FE91-350878E367A3}"/>
              </a:ext>
            </a:extLst>
          </p:cNvPr>
          <p:cNvSpPr txBox="1"/>
          <p:nvPr/>
        </p:nvSpPr>
        <p:spPr>
          <a:xfrm>
            <a:off x="4125411" y="4478693"/>
            <a:ext cx="2888848" cy="492443"/>
          </a:xfrm>
          <a:prstGeom prst="rect">
            <a:avLst/>
          </a:prstGeom>
          <a:noFill/>
        </p:spPr>
        <p:txBody>
          <a:bodyPr wrap="square" lIns="0" tIns="0" rIns="0" bIns="0" rtlCol="0">
            <a:spAutoFit/>
          </a:bodyPr>
          <a:lstStyle/>
          <a:p>
            <a:r>
              <a:rPr kumimoji="1" lang="en-US" altLang="ja-JP" sz="800" dirty="0">
                <a:latin typeface="+mn-ea"/>
              </a:rPr>
              <a:t>*3 </a:t>
            </a:r>
            <a:r>
              <a:rPr kumimoji="1" lang="ja-JP" altLang="en-US" sz="800" dirty="0">
                <a:latin typeface="+mn-ea"/>
              </a:rPr>
              <a:t>「</a:t>
            </a:r>
            <a:r>
              <a:rPr kumimoji="1" lang="zh-TW" altLang="en-US" sz="800" dirty="0">
                <a:latin typeface="+mn-ea"/>
              </a:rPr>
              <a:t>海田町新庁舎</a:t>
            </a:r>
            <a:r>
              <a:rPr kumimoji="1" lang="ja-JP" altLang="en-US" sz="800" dirty="0">
                <a:latin typeface="+mn-ea"/>
              </a:rPr>
              <a:t>建設工事実施</a:t>
            </a:r>
            <a:r>
              <a:rPr kumimoji="1" lang="zh-TW" altLang="en-US" sz="800" dirty="0">
                <a:latin typeface="+mn-ea"/>
              </a:rPr>
              <a:t>設計</a:t>
            </a:r>
            <a:r>
              <a:rPr kumimoji="1" lang="ja-JP" altLang="en-US" sz="800" dirty="0">
                <a:latin typeface="+mn-ea"/>
              </a:rPr>
              <a:t>（</a:t>
            </a:r>
            <a:r>
              <a:rPr kumimoji="1" lang="zh-TW" altLang="en-US" sz="800" dirty="0">
                <a:latin typeface="+mn-ea"/>
              </a:rPr>
              <a:t>概要</a:t>
            </a:r>
            <a:r>
              <a:rPr kumimoji="1" lang="ja-JP" altLang="en-US" sz="800" dirty="0">
                <a:latin typeface="+mn-ea"/>
              </a:rPr>
              <a:t>）」</a:t>
            </a:r>
            <a:r>
              <a:rPr kumimoji="1" lang="en-US" altLang="ja-JP" sz="800" dirty="0">
                <a:latin typeface="+mn-ea"/>
              </a:rPr>
              <a:t>P2</a:t>
            </a:r>
            <a:r>
              <a:rPr kumimoji="1" lang="ja-JP" altLang="en-US" sz="800" dirty="0">
                <a:latin typeface="+mn-ea"/>
              </a:rPr>
              <a:t>、海田町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r>
              <a:rPr kumimoji="1" lang="en-US" altLang="ja-JP" sz="800" dirty="0">
                <a:latin typeface="+mn-ea"/>
                <a:hlinkClick r:id="rId6"/>
              </a:rPr>
              <a:t>https://www.town.kaita.lg.jp/uploaded/attachment/8806.pdf</a:t>
            </a:r>
            <a:r>
              <a:rPr kumimoji="1" lang="ja-JP" altLang="en-US" sz="800" dirty="0">
                <a:latin typeface="+mn-ea"/>
              </a:rPr>
              <a:t>）</a:t>
            </a:r>
            <a:endParaRPr kumimoji="1" lang="en-US" altLang="ja-JP" sz="800" dirty="0">
              <a:latin typeface="+mn-ea"/>
            </a:endParaRPr>
          </a:p>
        </p:txBody>
      </p:sp>
      <p:sp>
        <p:nvSpPr>
          <p:cNvPr id="32" name="テキスト ボックス 31">
            <a:extLst>
              <a:ext uri="{FF2B5EF4-FFF2-40B4-BE49-F238E27FC236}">
                <a16:creationId xmlns:a16="http://schemas.microsoft.com/office/drawing/2014/main" id="{4CB5F0E7-67E6-BB1C-E3F6-0903EBA3D50E}"/>
              </a:ext>
            </a:extLst>
          </p:cNvPr>
          <p:cNvSpPr txBox="1"/>
          <p:nvPr/>
        </p:nvSpPr>
        <p:spPr>
          <a:xfrm>
            <a:off x="4125410" y="4260757"/>
            <a:ext cx="2170466" cy="169277"/>
          </a:xfrm>
          <a:prstGeom prst="rect">
            <a:avLst/>
          </a:prstGeom>
          <a:noFill/>
        </p:spPr>
        <p:txBody>
          <a:bodyPr wrap="none" lIns="0" tIns="0" rIns="0" bIns="0" rtlCol="0">
            <a:spAutoFit/>
          </a:bodyPr>
          <a:lstStyle/>
          <a:p>
            <a:r>
              <a:rPr kumimoji="1" lang="en-US" altLang="ja-JP" sz="1100" dirty="0">
                <a:latin typeface="+mn-ea"/>
              </a:rPr>
              <a:t>2</a:t>
            </a:r>
            <a:r>
              <a:rPr kumimoji="1" lang="ja-JP" altLang="en-US" sz="1100" dirty="0">
                <a:latin typeface="+mn-ea"/>
              </a:rPr>
              <a:t>階ホール・待合スペースイメージ</a:t>
            </a:r>
            <a:r>
              <a:rPr kumimoji="1" lang="en-US" altLang="ja-JP" sz="1100" baseline="30000" dirty="0">
                <a:latin typeface="+mn-ea"/>
              </a:rPr>
              <a:t>*3</a:t>
            </a:r>
          </a:p>
        </p:txBody>
      </p:sp>
      <p:sp>
        <p:nvSpPr>
          <p:cNvPr id="33" name="正方形/長方形 32">
            <a:extLst>
              <a:ext uri="{FF2B5EF4-FFF2-40B4-BE49-F238E27FC236}">
                <a16:creationId xmlns:a16="http://schemas.microsoft.com/office/drawing/2014/main" id="{6DA220FA-96C7-3870-E7A7-0C81F520906F}"/>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sp>
        <p:nvSpPr>
          <p:cNvPr id="34" name="コンテンツ プレースホルダー 17">
            <a:extLst>
              <a:ext uri="{FF2B5EF4-FFF2-40B4-BE49-F238E27FC236}">
                <a16:creationId xmlns:a16="http://schemas.microsoft.com/office/drawing/2014/main" id="{CDC26F00-95A6-593C-5874-75A4BB9A57AD}"/>
              </a:ext>
            </a:extLst>
          </p:cNvPr>
          <p:cNvSpPr txBox="1">
            <a:spLocks/>
          </p:cNvSpPr>
          <p:nvPr/>
        </p:nvSpPr>
        <p:spPr>
          <a:xfrm>
            <a:off x="503196" y="2180528"/>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庁舎</a:t>
            </a:r>
            <a:r>
              <a:rPr lang="en-US" altLang="ja-JP" sz="1200" dirty="0">
                <a:latin typeface="+mn-ea"/>
                <a:ea typeface="+mn-ea"/>
              </a:rPr>
              <a:t>2</a:t>
            </a:r>
            <a:r>
              <a:rPr lang="ja-JP" altLang="en-US" sz="1200" dirty="0">
                <a:latin typeface="+mn-ea"/>
                <a:ea typeface="+mn-ea"/>
              </a:rPr>
              <a:t>階のワンフロアに、主要な窓口部署を集約して配置し、わかりやすい動線・</a:t>
            </a:r>
            <a:r>
              <a:rPr kumimoji="1" lang="ja-JP" altLang="en-US" sz="1200" u="wavyHeavy" dirty="0">
                <a:solidFill>
                  <a:schemeClr val="tx1"/>
                </a:solidFill>
                <a:uFill>
                  <a:solidFill>
                    <a:srgbClr val="31926F"/>
                  </a:solidFill>
                </a:uFill>
                <a:latin typeface="+mn-ea"/>
                <a:ea typeface="+mn-ea"/>
              </a:rPr>
              <a:t>サイン計画</a:t>
            </a:r>
            <a:r>
              <a:rPr lang="ja-JP" altLang="en-US" sz="1200" dirty="0">
                <a:latin typeface="+mn-ea"/>
                <a:ea typeface="+mn-ea"/>
              </a:rPr>
              <a:t>（庁内における案内表示の設置位置、表示内容、大きさ等の計画）にすることで、来庁者にとって利便性の高い庁舎を実現</a:t>
            </a:r>
            <a:endParaRPr lang="ja-JP" altLang="en-US" sz="1200" strike="sngStrike" dirty="0">
              <a:solidFill>
                <a:srgbClr val="FF0000"/>
              </a:solidFill>
              <a:highlight>
                <a:srgbClr val="FFFF00"/>
              </a:highlight>
              <a:latin typeface="+mn-ea"/>
              <a:ea typeface="+mn-ea"/>
            </a:endParaRPr>
          </a:p>
        </p:txBody>
      </p:sp>
      <p:sp>
        <p:nvSpPr>
          <p:cNvPr id="19" name="正方形/長方形 18">
            <a:extLst>
              <a:ext uri="{FF2B5EF4-FFF2-40B4-BE49-F238E27FC236}">
                <a16:creationId xmlns:a16="http://schemas.microsoft.com/office/drawing/2014/main" id="{313626CE-E614-7B2A-C94A-C638A62F3AD9}"/>
              </a:ext>
            </a:extLst>
          </p:cNvPr>
          <p:cNvSpPr/>
          <p:nvPr/>
        </p:nvSpPr>
        <p:spPr>
          <a:xfrm>
            <a:off x="504000" y="5157390"/>
            <a:ext cx="6552000" cy="494069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20" name="グループ化 19">
            <a:extLst>
              <a:ext uri="{FF2B5EF4-FFF2-40B4-BE49-F238E27FC236}">
                <a16:creationId xmlns:a16="http://schemas.microsoft.com/office/drawing/2014/main" id="{FEA8DD8E-85CF-6CBC-13E3-BF23A05FDDDD}"/>
              </a:ext>
            </a:extLst>
          </p:cNvPr>
          <p:cNvGrpSpPr/>
          <p:nvPr/>
        </p:nvGrpSpPr>
        <p:grpSpPr>
          <a:xfrm>
            <a:off x="707715" y="5281170"/>
            <a:ext cx="6138340" cy="1324041"/>
            <a:chOff x="707715" y="2447613"/>
            <a:chExt cx="6138340" cy="1324041"/>
          </a:xfrm>
        </p:grpSpPr>
        <p:sp>
          <p:nvSpPr>
            <p:cNvPr id="21" name="テキスト ボックス 20">
              <a:extLst>
                <a:ext uri="{FF2B5EF4-FFF2-40B4-BE49-F238E27FC236}">
                  <a16:creationId xmlns:a16="http://schemas.microsoft.com/office/drawing/2014/main" id="{AA4E0B75-09D0-246F-A8F6-0913F1F43D49}"/>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ja-JP" altLang="en-US" sz="1200" b="1" dirty="0">
                  <a:solidFill>
                    <a:schemeClr val="tx1"/>
                  </a:solidFill>
                  <a:uFill>
                    <a:solidFill>
                      <a:srgbClr val="31926F"/>
                    </a:solidFill>
                  </a:uFill>
                  <a:latin typeface="+mn-ea"/>
                </a:rPr>
                <a:t>ワンストップサービス</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0D87E3D5-AD66-2CC9-ADA9-232CC806A477}"/>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施策①</a:t>
              </a:r>
            </a:p>
          </p:txBody>
        </p:sp>
        <p:sp>
          <p:nvSpPr>
            <p:cNvPr id="23" name="テキスト ボックス 22">
              <a:extLst>
                <a:ext uri="{FF2B5EF4-FFF2-40B4-BE49-F238E27FC236}">
                  <a16:creationId xmlns:a16="http://schemas.microsoft.com/office/drawing/2014/main" id="{632A6944-E950-4090-DE3C-91FB2A6D17EF}"/>
                </a:ext>
              </a:extLst>
            </p:cNvPr>
            <p:cNvSpPr txBox="1"/>
            <p:nvPr/>
          </p:nvSpPr>
          <p:spPr>
            <a:xfrm>
              <a:off x="1554055" y="2755991"/>
              <a:ext cx="5292000" cy="1015663"/>
            </a:xfrm>
            <a:prstGeom prst="rect">
              <a:avLst/>
            </a:prstGeom>
            <a:noFill/>
          </p:spPr>
          <p:txBody>
            <a:bodyPr wrap="square" lIns="0" tIns="0" rIns="0" bIns="0" rtlCol="0">
              <a:spAutoFit/>
            </a:bodyPr>
            <a:lstStyle/>
            <a:p>
              <a:pPr indent="144000" algn="just" fontAlgn="ctr"/>
              <a:r>
                <a:rPr lang="ja-JP" altLang="en-US" sz="1100" dirty="0">
                  <a:solidFill>
                    <a:schemeClr val="tx1"/>
                  </a:solidFill>
                  <a:latin typeface="+mn-ea"/>
                </a:rPr>
                <a:t>新庁舎では現庁舎と同様に、複数部署に跨がる手続きについては、職員派遣方式を採用する予定である。住民へのアンケート調査で、窓口サービスに不満が無いとの意見が大部分を占めており、現状を維持しつつ、可能なものから取り組んでいくという考えからである。小規模自治体であり、住民のフロア間移動が無いという点でも、職員派遣方式を採用している。</a:t>
              </a:r>
              <a:endParaRPr lang="en-US" altLang="ja-JP" sz="1100" dirty="0">
                <a:solidFill>
                  <a:schemeClr val="tx1"/>
                </a:solidFill>
                <a:latin typeface="+mn-ea"/>
              </a:endParaRPr>
            </a:p>
            <a:p>
              <a:pPr indent="144000" algn="just" fontAlgn="ctr"/>
              <a:endParaRPr kumimoji="1" lang="ja-JP" altLang="en-US" sz="1100" dirty="0">
                <a:latin typeface="+mn-ea"/>
              </a:endParaRPr>
            </a:p>
          </p:txBody>
        </p:sp>
      </p:grpSp>
      <p:grpSp>
        <p:nvGrpSpPr>
          <p:cNvPr id="44" name="グループ化 43">
            <a:extLst>
              <a:ext uri="{FF2B5EF4-FFF2-40B4-BE49-F238E27FC236}">
                <a16:creationId xmlns:a16="http://schemas.microsoft.com/office/drawing/2014/main" id="{2CE2BF3A-EEE0-19CE-81B6-D3F20E614ED4}"/>
              </a:ext>
            </a:extLst>
          </p:cNvPr>
          <p:cNvGrpSpPr/>
          <p:nvPr/>
        </p:nvGrpSpPr>
        <p:grpSpPr>
          <a:xfrm>
            <a:off x="707715" y="6590824"/>
            <a:ext cx="6138340" cy="1324041"/>
            <a:chOff x="707715" y="6900550"/>
            <a:chExt cx="6138340" cy="1324041"/>
          </a:xfrm>
        </p:grpSpPr>
        <p:sp>
          <p:nvSpPr>
            <p:cNvPr id="25" name="テキスト ボックス 24">
              <a:extLst>
                <a:ext uri="{FF2B5EF4-FFF2-40B4-BE49-F238E27FC236}">
                  <a16:creationId xmlns:a16="http://schemas.microsoft.com/office/drawing/2014/main" id="{7DBACD75-8F06-A27B-1EB0-F54E1F5DE4EA}"/>
                </a:ext>
              </a:extLst>
            </p:cNvPr>
            <p:cNvSpPr txBox="1"/>
            <p:nvPr/>
          </p:nvSpPr>
          <p:spPr>
            <a:xfrm>
              <a:off x="1554055" y="6934217"/>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書かない窓口</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27F54D8B-80CA-5833-BEA3-9C481334B769}"/>
                </a:ext>
              </a:extLst>
            </p:cNvPr>
            <p:cNvSpPr/>
            <p:nvPr/>
          </p:nvSpPr>
          <p:spPr>
            <a:xfrm>
              <a:off x="707715" y="690055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施策②</a:t>
              </a:r>
            </a:p>
          </p:txBody>
        </p:sp>
        <p:sp>
          <p:nvSpPr>
            <p:cNvPr id="27" name="テキスト ボックス 26">
              <a:extLst>
                <a:ext uri="{FF2B5EF4-FFF2-40B4-BE49-F238E27FC236}">
                  <a16:creationId xmlns:a16="http://schemas.microsoft.com/office/drawing/2014/main" id="{7470FBF4-1607-ACD3-A7B5-B60F59D5C348}"/>
                </a:ext>
              </a:extLst>
            </p:cNvPr>
            <p:cNvSpPr txBox="1"/>
            <p:nvPr/>
          </p:nvSpPr>
          <p:spPr>
            <a:xfrm>
              <a:off x="1554055" y="7208928"/>
              <a:ext cx="5292000" cy="1015663"/>
            </a:xfrm>
            <a:prstGeom prst="rect">
              <a:avLst/>
            </a:prstGeom>
            <a:noFill/>
          </p:spPr>
          <p:txBody>
            <a:bodyPr wrap="square" lIns="0" tIns="0" rIns="0" bIns="0" rtlCol="0">
              <a:spAutoFit/>
            </a:bodyPr>
            <a:lstStyle/>
            <a:p>
              <a:pPr indent="144000" algn="just" fontAlgn="ctr"/>
              <a:r>
                <a:rPr lang="ja-JP" altLang="en-US" sz="1100" dirty="0">
                  <a:solidFill>
                    <a:schemeClr val="tx1"/>
                  </a:solidFill>
                  <a:latin typeface="+mn-ea"/>
                </a:rPr>
                <a:t>庁舎内の証明書発行窓口に用意したタブレット端末を、来庁者がマイナンバーカードを使って操作することで、基幹システムに連動して、手書きしなくても証明書が発行できる「総合申請システム」の導入を進めている。</a:t>
              </a:r>
            </a:p>
            <a:p>
              <a:pPr indent="144000" algn="just" fontAlgn="ctr"/>
              <a:r>
                <a:rPr lang="ja-JP" altLang="en-US" sz="1100" dirty="0">
                  <a:solidFill>
                    <a:schemeClr val="tx1"/>
                  </a:solidFill>
                  <a:latin typeface="+mn-ea"/>
                </a:rPr>
                <a:t>転入の手続きは全てタブレット端末で行い、転入処理後に世帯状況等のアンケートに答えることで、必要な申請事項の一覧表の作成、氏名及び住所が記載された状態で申請書等の出力ができる機能を構築している。</a:t>
              </a:r>
              <a:endParaRPr kumimoji="1" lang="ja-JP" altLang="en-US" sz="1100" dirty="0">
                <a:latin typeface="+mn-ea"/>
              </a:endParaRPr>
            </a:p>
          </p:txBody>
        </p:sp>
      </p:grpSp>
      <p:grpSp>
        <p:nvGrpSpPr>
          <p:cNvPr id="45" name="グループ化 44">
            <a:extLst>
              <a:ext uri="{FF2B5EF4-FFF2-40B4-BE49-F238E27FC236}">
                <a16:creationId xmlns:a16="http://schemas.microsoft.com/office/drawing/2014/main" id="{157B126C-11E9-3E8E-5A14-8FE4E446BF18}"/>
              </a:ext>
            </a:extLst>
          </p:cNvPr>
          <p:cNvGrpSpPr/>
          <p:nvPr/>
        </p:nvGrpSpPr>
        <p:grpSpPr>
          <a:xfrm>
            <a:off x="707715" y="8056883"/>
            <a:ext cx="6138340" cy="985486"/>
            <a:chOff x="707715" y="7518884"/>
            <a:chExt cx="6138340" cy="985486"/>
          </a:xfrm>
        </p:grpSpPr>
        <p:sp>
          <p:nvSpPr>
            <p:cNvPr id="39" name="テキスト ボックス 38">
              <a:extLst>
                <a:ext uri="{FF2B5EF4-FFF2-40B4-BE49-F238E27FC236}">
                  <a16:creationId xmlns:a16="http://schemas.microsoft.com/office/drawing/2014/main" id="{5AC7C92A-7CFA-D2A1-E676-5C9C1CB536B3}"/>
                </a:ext>
              </a:extLst>
            </p:cNvPr>
            <p:cNvSpPr txBox="1"/>
            <p:nvPr/>
          </p:nvSpPr>
          <p:spPr>
            <a:xfrm>
              <a:off x="1554055" y="7552551"/>
              <a:ext cx="197518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コンビニ交付サービス</a:t>
              </a:r>
            </a:p>
          </p:txBody>
        </p:sp>
        <p:sp>
          <p:nvSpPr>
            <p:cNvPr id="40" name="四角形: 角を丸くする 39">
              <a:extLst>
                <a:ext uri="{FF2B5EF4-FFF2-40B4-BE49-F238E27FC236}">
                  <a16:creationId xmlns:a16="http://schemas.microsoft.com/office/drawing/2014/main" id="{4C84A6D7-D58A-7F55-0CD8-666DC6EC45E5}"/>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施策⑥</a:t>
              </a:r>
            </a:p>
          </p:txBody>
        </p:sp>
        <p:sp>
          <p:nvSpPr>
            <p:cNvPr id="42" name="テキスト ボックス 41">
              <a:extLst>
                <a:ext uri="{FF2B5EF4-FFF2-40B4-BE49-F238E27FC236}">
                  <a16:creationId xmlns:a16="http://schemas.microsoft.com/office/drawing/2014/main" id="{71F97C79-58A9-9FE1-F3CD-3856DF7FF8A1}"/>
                </a:ext>
              </a:extLst>
            </p:cNvPr>
            <p:cNvSpPr txBox="1"/>
            <p:nvPr/>
          </p:nvSpPr>
          <p:spPr>
            <a:xfrm>
              <a:off x="1554055" y="7827262"/>
              <a:ext cx="5292000" cy="677108"/>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コンビニエンスストア等に設置されているマルチコピー機から、住民票の写し、</a:t>
              </a:r>
              <a:r>
                <a:rPr kumimoji="1" lang="zh-TW" altLang="en-US" sz="1100" dirty="0">
                  <a:solidFill>
                    <a:schemeClr val="tx1"/>
                  </a:solidFill>
                  <a:latin typeface="+mn-ea"/>
                </a:rPr>
                <a:t>住民票記載事項証明書</a:t>
              </a:r>
              <a:r>
                <a:rPr kumimoji="1" lang="ja-JP" altLang="en-US" sz="1100" dirty="0">
                  <a:solidFill>
                    <a:schemeClr val="tx1"/>
                  </a:solidFill>
                  <a:latin typeface="+mn-ea"/>
                </a:rPr>
                <a:t>、印鑑登録証明書、</a:t>
              </a:r>
              <a:r>
                <a:rPr kumimoji="1" lang="zh-TW" altLang="en-US" sz="1100" dirty="0">
                  <a:solidFill>
                    <a:schemeClr val="tx1"/>
                  </a:solidFill>
                  <a:latin typeface="+mn-ea"/>
                </a:rPr>
                <a:t>戸籍全部事項証明書（謄本）</a:t>
              </a:r>
              <a:r>
                <a:rPr kumimoji="1" lang="ja-JP" altLang="en-US" sz="1100" dirty="0">
                  <a:solidFill>
                    <a:schemeClr val="tx1"/>
                  </a:solidFill>
                  <a:latin typeface="+mn-ea"/>
                </a:rPr>
                <a:t>、</a:t>
              </a:r>
              <a:r>
                <a:rPr kumimoji="1" lang="zh-TW" altLang="en-US" sz="1100" dirty="0">
                  <a:solidFill>
                    <a:schemeClr val="tx1"/>
                  </a:solidFill>
                  <a:latin typeface="+mn-ea"/>
                </a:rPr>
                <a:t>戸籍一部事項証明書（抄本）</a:t>
              </a:r>
              <a:r>
                <a:rPr kumimoji="1" lang="ja-JP" altLang="en-US" sz="1100" dirty="0">
                  <a:solidFill>
                    <a:schemeClr val="tx1"/>
                  </a:solidFill>
                  <a:latin typeface="+mn-ea"/>
                </a:rPr>
                <a:t>、戸籍の附票の写し、所得証明書、</a:t>
              </a:r>
              <a:r>
                <a:rPr kumimoji="1" lang="zh-TW" altLang="en-US" sz="1100" dirty="0">
                  <a:solidFill>
                    <a:schemeClr val="tx1"/>
                  </a:solidFill>
                  <a:latin typeface="+mn-ea"/>
                </a:rPr>
                <a:t>個人町県民税課税証明書（非課税証明書）</a:t>
              </a:r>
              <a:r>
                <a:rPr kumimoji="1" lang="ja-JP" altLang="en-US" sz="1100" dirty="0">
                  <a:solidFill>
                    <a:schemeClr val="tx1"/>
                  </a:solidFill>
                  <a:latin typeface="+mn-ea"/>
                </a:rPr>
                <a:t>が取得できるようになっている。</a:t>
              </a:r>
              <a:endParaRPr kumimoji="1" lang="ja-JP" altLang="en-US" sz="1100" dirty="0">
                <a:latin typeface="+mn-ea"/>
              </a:endParaRPr>
            </a:p>
          </p:txBody>
        </p:sp>
      </p:grpSp>
      <p:grpSp>
        <p:nvGrpSpPr>
          <p:cNvPr id="46" name="グループ化 45">
            <a:extLst>
              <a:ext uri="{FF2B5EF4-FFF2-40B4-BE49-F238E27FC236}">
                <a16:creationId xmlns:a16="http://schemas.microsoft.com/office/drawing/2014/main" id="{C6A59671-2504-E97B-4221-E094AFE0418B}"/>
              </a:ext>
            </a:extLst>
          </p:cNvPr>
          <p:cNvGrpSpPr/>
          <p:nvPr/>
        </p:nvGrpSpPr>
        <p:grpSpPr>
          <a:xfrm>
            <a:off x="707715" y="9197918"/>
            <a:ext cx="6138340" cy="816209"/>
            <a:chOff x="707715" y="7600048"/>
            <a:chExt cx="6138340" cy="816209"/>
          </a:xfrm>
        </p:grpSpPr>
        <p:sp>
          <p:nvSpPr>
            <p:cNvPr id="47" name="テキスト ボックス 46">
              <a:extLst>
                <a:ext uri="{FF2B5EF4-FFF2-40B4-BE49-F238E27FC236}">
                  <a16:creationId xmlns:a16="http://schemas.microsoft.com/office/drawing/2014/main" id="{D05D8A61-8710-95C7-98AC-6EFF5CB7896F}"/>
                </a:ext>
              </a:extLst>
            </p:cNvPr>
            <p:cNvSpPr txBox="1"/>
            <p:nvPr/>
          </p:nvSpPr>
          <p:spPr>
            <a:xfrm>
              <a:off x="1554055" y="7633715"/>
              <a:ext cx="197518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行政手続きのオンライン申請</a:t>
              </a:r>
            </a:p>
          </p:txBody>
        </p:sp>
        <p:sp>
          <p:nvSpPr>
            <p:cNvPr id="48" name="四角形: 角を丸くする 47">
              <a:extLst>
                <a:ext uri="{FF2B5EF4-FFF2-40B4-BE49-F238E27FC236}">
                  <a16:creationId xmlns:a16="http://schemas.microsoft.com/office/drawing/2014/main" id="{2C962934-99EA-FC3E-02FA-19B76551CDA3}"/>
                </a:ext>
              </a:extLst>
            </p:cNvPr>
            <p:cNvSpPr/>
            <p:nvPr/>
          </p:nvSpPr>
          <p:spPr>
            <a:xfrm>
              <a:off x="707715" y="7600048"/>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施策⑦</a:t>
              </a:r>
            </a:p>
          </p:txBody>
        </p:sp>
        <p:sp>
          <p:nvSpPr>
            <p:cNvPr id="49" name="テキスト ボックス 48">
              <a:extLst>
                <a:ext uri="{FF2B5EF4-FFF2-40B4-BE49-F238E27FC236}">
                  <a16:creationId xmlns:a16="http://schemas.microsoft.com/office/drawing/2014/main" id="{B26B1E35-9977-D76D-9612-B14635A3C561}"/>
                </a:ext>
              </a:extLst>
            </p:cNvPr>
            <p:cNvSpPr txBox="1"/>
            <p:nvPr/>
          </p:nvSpPr>
          <p:spPr>
            <a:xfrm>
              <a:off x="1554055" y="7908426"/>
              <a:ext cx="5292000" cy="507831"/>
            </a:xfrm>
            <a:prstGeom prst="rect">
              <a:avLst/>
            </a:prstGeom>
            <a:noFill/>
          </p:spPr>
          <p:txBody>
            <a:bodyPr wrap="square" lIns="0" tIns="0" rIns="0" bIns="0" rtlCol="0">
              <a:spAutoFit/>
            </a:bodyPr>
            <a:lstStyle/>
            <a:p>
              <a:pPr indent="144000" algn="just" fontAlgn="ctr"/>
              <a:r>
                <a:rPr lang="ja-JP" altLang="en-US" sz="1100" u="wavyHeavy" dirty="0">
                  <a:uFill>
                    <a:solidFill>
                      <a:srgbClr val="31926F"/>
                    </a:solidFill>
                  </a:uFill>
                  <a:latin typeface="+mn-ea"/>
                </a:rPr>
                <a:t>ぴったりサービス</a:t>
              </a:r>
              <a:r>
                <a:rPr lang="ja-JP" altLang="en-US" sz="1100" dirty="0">
                  <a:solidFill>
                    <a:schemeClr val="tx1"/>
                  </a:solidFill>
                  <a:latin typeface="+mn-ea"/>
                  <a:cs typeface="Arial"/>
                </a:rPr>
                <a:t>に対応しており、それ以外の手続きでは、広島県及び県内の</a:t>
              </a:r>
              <a:r>
                <a:rPr lang="en-US" altLang="ja-JP" sz="1100" dirty="0">
                  <a:solidFill>
                    <a:schemeClr val="tx1"/>
                  </a:solidFill>
                  <a:latin typeface="+mn-ea"/>
                  <a:cs typeface="Arial"/>
                </a:rPr>
                <a:t>23</a:t>
              </a:r>
              <a:r>
                <a:rPr lang="ja-JP" altLang="en-US" sz="1100" dirty="0">
                  <a:solidFill>
                    <a:schemeClr val="tx1"/>
                  </a:solidFill>
                  <a:latin typeface="+mn-ea"/>
                  <a:cs typeface="Arial"/>
                </a:rPr>
                <a:t>市町が共同利用している電子申請システムも活用している。電子申請システムについては、来庁しなくても手続きができるメニューを増やす方向で進めている。</a:t>
              </a:r>
              <a:endParaRPr kumimoji="1" lang="ja-JP" altLang="en-US" sz="1100" dirty="0">
                <a:latin typeface="+mn-ea"/>
              </a:endParaRPr>
            </a:p>
          </p:txBody>
        </p:sp>
      </p:grpSp>
      <p:pic>
        <p:nvPicPr>
          <p:cNvPr id="12" name="図 11" descr="床, 屋内, 天井, 部屋 が含まれている画像&#10;&#10;自動的に生成された説明">
            <a:extLst>
              <a:ext uri="{FF2B5EF4-FFF2-40B4-BE49-F238E27FC236}">
                <a16:creationId xmlns:a16="http://schemas.microsoft.com/office/drawing/2014/main" id="{AFBB525C-E164-D646-53C7-756D9935CEE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3195" y="2945111"/>
            <a:ext cx="3554971" cy="2026025"/>
          </a:xfrm>
          <a:prstGeom prst="rect">
            <a:avLst/>
          </a:prstGeom>
        </p:spPr>
      </p:pic>
      <p:sp>
        <p:nvSpPr>
          <p:cNvPr id="4" name="スライド番号プレースホルダー 13">
            <a:extLst>
              <a:ext uri="{FF2B5EF4-FFF2-40B4-BE49-F238E27FC236}">
                <a16:creationId xmlns:a16="http://schemas.microsoft.com/office/drawing/2014/main" id="{8B4F0596-C9C5-CCEA-7F4F-8445814B2B81}"/>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106</a:t>
            </a:fld>
            <a:endParaRPr kumimoji="1" lang="ja-JP" altLang="en-US">
              <a:latin typeface="+mn-ea"/>
              <a:ea typeface="+mn-ea"/>
            </a:endParaRPr>
          </a:p>
        </p:txBody>
      </p:sp>
    </p:spTree>
    <p:extLst>
      <p:ext uri="{BB962C8B-B14F-4D97-AF65-F5344CB8AC3E}">
        <p14:creationId xmlns:p14="http://schemas.microsoft.com/office/powerpoint/2010/main" val="33605508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2086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069DFDF9-4121-DC24-1DEF-17195AE367DD}"/>
              </a:ext>
            </a:extLst>
          </p:cNvPr>
          <p:cNvSpPr/>
          <p:nvPr/>
        </p:nvSpPr>
        <p:spPr>
          <a:xfrm>
            <a:off x="504000" y="136800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6DA220FA-96C7-3870-E7A7-0C81F520906F}"/>
              </a:ext>
            </a:extLst>
          </p:cNvPr>
          <p:cNvSpPr/>
          <p:nvPr/>
        </p:nvSpPr>
        <p:spPr>
          <a:xfrm>
            <a:off x="1341120" y="1370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34" name="コンテンツ プレースホルダー 17">
            <a:extLst>
              <a:ext uri="{FF2B5EF4-FFF2-40B4-BE49-F238E27FC236}">
                <a16:creationId xmlns:a16="http://schemas.microsoft.com/office/drawing/2014/main" id="{CDC26F00-95A6-593C-5874-75A4BB9A57AD}"/>
              </a:ext>
            </a:extLst>
          </p:cNvPr>
          <p:cNvSpPr txBox="1">
            <a:spLocks/>
          </p:cNvSpPr>
          <p:nvPr/>
        </p:nvSpPr>
        <p:spPr>
          <a:xfrm>
            <a:off x="503196" y="1747690"/>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職員の座席については、来庁者が担当職員を座席の位置を目視して指名することが多々あるため、固定席で運用する予定である。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107</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(3) </a:t>
            </a:r>
            <a:r>
              <a:rPr lang="ja-JP" altLang="en-US" dirty="0">
                <a:latin typeface="+mn-ea"/>
                <a:ea typeface="+mn-ea"/>
              </a:rPr>
              <a:t>広島県海田町</a:t>
            </a:r>
          </a:p>
        </p:txBody>
      </p:sp>
      <p:sp>
        <p:nvSpPr>
          <p:cNvPr id="19" name="正方形/長方形 18">
            <a:extLst>
              <a:ext uri="{FF2B5EF4-FFF2-40B4-BE49-F238E27FC236}">
                <a16:creationId xmlns:a16="http://schemas.microsoft.com/office/drawing/2014/main" id="{313626CE-E614-7B2A-C94A-C638A62F3AD9}"/>
              </a:ext>
            </a:extLst>
          </p:cNvPr>
          <p:cNvSpPr/>
          <p:nvPr/>
        </p:nvSpPr>
        <p:spPr>
          <a:xfrm>
            <a:off x="504000" y="2284798"/>
            <a:ext cx="6552000" cy="381100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20" name="グループ化 19">
            <a:extLst>
              <a:ext uri="{FF2B5EF4-FFF2-40B4-BE49-F238E27FC236}">
                <a16:creationId xmlns:a16="http://schemas.microsoft.com/office/drawing/2014/main" id="{FEA8DD8E-85CF-6CBC-13E3-BF23A05FDDDD}"/>
              </a:ext>
            </a:extLst>
          </p:cNvPr>
          <p:cNvGrpSpPr/>
          <p:nvPr/>
        </p:nvGrpSpPr>
        <p:grpSpPr>
          <a:xfrm>
            <a:off x="707715" y="2408277"/>
            <a:ext cx="6138340" cy="646932"/>
            <a:chOff x="707715" y="2447613"/>
            <a:chExt cx="6138340" cy="646932"/>
          </a:xfrm>
        </p:grpSpPr>
        <p:sp>
          <p:nvSpPr>
            <p:cNvPr id="21" name="テキスト ボックス 20">
              <a:extLst>
                <a:ext uri="{FF2B5EF4-FFF2-40B4-BE49-F238E27FC236}">
                  <a16:creationId xmlns:a16="http://schemas.microsoft.com/office/drawing/2014/main" id="{AA4E0B75-09D0-246F-A8F6-0913F1F43D49}"/>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22" name="四角形: 角を丸くする 21">
              <a:extLst>
                <a:ext uri="{FF2B5EF4-FFF2-40B4-BE49-F238E27FC236}">
                  <a16:creationId xmlns:a16="http://schemas.microsoft.com/office/drawing/2014/main" id="{0D87E3D5-AD66-2CC9-ADA9-232CC806A477}"/>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sp>
          <p:nvSpPr>
            <p:cNvPr id="23" name="テキスト ボックス 22">
              <a:extLst>
                <a:ext uri="{FF2B5EF4-FFF2-40B4-BE49-F238E27FC236}">
                  <a16:creationId xmlns:a16="http://schemas.microsoft.com/office/drawing/2014/main" id="{632A6944-E950-4090-DE3C-91FB2A6D17EF}"/>
                </a:ext>
              </a:extLst>
            </p:cNvPr>
            <p:cNvSpPr txBox="1"/>
            <p:nvPr/>
          </p:nvSpPr>
          <p:spPr>
            <a:xfrm>
              <a:off x="1554055" y="2755991"/>
              <a:ext cx="5292000" cy="338554"/>
            </a:xfrm>
            <a:prstGeom prst="rect">
              <a:avLst/>
            </a:prstGeom>
            <a:noFill/>
          </p:spPr>
          <p:txBody>
            <a:bodyPr wrap="square" lIns="0" tIns="0" rIns="0" bIns="0" rtlCol="0">
              <a:spAutoFit/>
            </a:bodyPr>
            <a:lstStyle/>
            <a:p>
              <a:pPr indent="144000" fontAlgn="ctr"/>
              <a:r>
                <a:rPr lang="ja-JP" altLang="en-US" sz="1100" dirty="0">
                  <a:solidFill>
                    <a:schemeClr val="tx1"/>
                  </a:solidFill>
                  <a:latin typeface="+mn-ea"/>
                </a:rPr>
                <a:t>外部機関とオンライン会議をする場合は、業務用ノートパソコンとは別で調達しているノートパソコンを利用して行う。</a:t>
              </a:r>
            </a:p>
          </p:txBody>
        </p:sp>
      </p:grpSp>
      <p:grpSp>
        <p:nvGrpSpPr>
          <p:cNvPr id="6" name="グループ化 5">
            <a:extLst>
              <a:ext uri="{FF2B5EF4-FFF2-40B4-BE49-F238E27FC236}">
                <a16:creationId xmlns:a16="http://schemas.microsoft.com/office/drawing/2014/main" id="{CEC320FF-8709-BFCD-3C4D-F6A46B6C558C}"/>
              </a:ext>
            </a:extLst>
          </p:cNvPr>
          <p:cNvGrpSpPr/>
          <p:nvPr/>
        </p:nvGrpSpPr>
        <p:grpSpPr>
          <a:xfrm>
            <a:off x="707715" y="3219020"/>
            <a:ext cx="6138340" cy="477655"/>
            <a:chOff x="707715" y="6761332"/>
            <a:chExt cx="6138340" cy="477655"/>
          </a:xfrm>
        </p:grpSpPr>
        <p:sp>
          <p:nvSpPr>
            <p:cNvPr id="25" name="テキスト ボックス 24">
              <a:extLst>
                <a:ext uri="{FF2B5EF4-FFF2-40B4-BE49-F238E27FC236}">
                  <a16:creationId xmlns:a16="http://schemas.microsoft.com/office/drawing/2014/main" id="{7DBACD75-8F06-A27B-1EB0-F54E1F5DE4EA}"/>
                </a:ext>
              </a:extLst>
            </p:cNvPr>
            <p:cNvSpPr txBox="1"/>
            <p:nvPr/>
          </p:nvSpPr>
          <p:spPr>
            <a:xfrm>
              <a:off x="1554055" y="6794999"/>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コミュニケーションツール</a:t>
              </a:r>
            </a:p>
          </p:txBody>
        </p:sp>
        <p:sp>
          <p:nvSpPr>
            <p:cNvPr id="26" name="四角形: 角を丸くする 25">
              <a:extLst>
                <a:ext uri="{FF2B5EF4-FFF2-40B4-BE49-F238E27FC236}">
                  <a16:creationId xmlns:a16="http://schemas.microsoft.com/office/drawing/2014/main" id="{27F54D8B-80CA-5833-BEA3-9C481334B769}"/>
                </a:ext>
              </a:extLst>
            </p:cNvPr>
            <p:cNvSpPr/>
            <p:nvPr/>
          </p:nvSpPr>
          <p:spPr>
            <a:xfrm>
              <a:off x="707715" y="676133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施策⑩</a:t>
              </a:r>
            </a:p>
          </p:txBody>
        </p:sp>
        <p:sp>
          <p:nvSpPr>
            <p:cNvPr id="27" name="テキスト ボックス 26">
              <a:extLst>
                <a:ext uri="{FF2B5EF4-FFF2-40B4-BE49-F238E27FC236}">
                  <a16:creationId xmlns:a16="http://schemas.microsoft.com/office/drawing/2014/main" id="{7470FBF4-1607-ACD3-A7B5-B60F59D5C348}"/>
                </a:ext>
              </a:extLst>
            </p:cNvPr>
            <p:cNvSpPr txBox="1"/>
            <p:nvPr/>
          </p:nvSpPr>
          <p:spPr>
            <a:xfrm>
              <a:off x="1554055" y="7069710"/>
              <a:ext cx="5292000" cy="169277"/>
            </a:xfrm>
            <a:prstGeom prst="rect">
              <a:avLst/>
            </a:prstGeom>
            <a:noFill/>
          </p:spPr>
          <p:txBody>
            <a:bodyPr wrap="square" lIns="0" tIns="0" rIns="0" bIns="0" rtlCol="0">
              <a:spAutoFit/>
            </a:bodyPr>
            <a:lstStyle/>
            <a:p>
              <a:pPr marL="0" lvl="1" indent="144000"/>
              <a:r>
                <a:rPr lang="ja-JP" altLang="ja-JP" sz="1100" dirty="0">
                  <a:solidFill>
                    <a:schemeClr val="tx1"/>
                  </a:solidFill>
                  <a:latin typeface="+mn-ea"/>
                </a:rPr>
                <a:t>サイボウズの</a:t>
              </a:r>
              <a:r>
                <a:rPr lang="en-US" altLang="ja-JP" sz="1100" dirty="0">
                  <a:solidFill>
                    <a:schemeClr val="tx1"/>
                  </a:solidFill>
                  <a:latin typeface="+mn-ea"/>
                </a:rPr>
                <a:t>Garoon</a:t>
              </a:r>
              <a:r>
                <a:rPr lang="ja-JP" altLang="ja-JP" sz="1100" dirty="0">
                  <a:solidFill>
                    <a:schemeClr val="tx1"/>
                  </a:solidFill>
                  <a:latin typeface="+mn-ea"/>
                </a:rPr>
                <a:t>を利用している。</a:t>
              </a:r>
              <a:endParaRPr lang="ja-JP" altLang="en-US" sz="1100" dirty="0">
                <a:solidFill>
                  <a:schemeClr val="tx1"/>
                </a:solidFill>
                <a:latin typeface="+mn-ea"/>
              </a:endParaRPr>
            </a:p>
          </p:txBody>
        </p:sp>
      </p:grpSp>
      <p:grpSp>
        <p:nvGrpSpPr>
          <p:cNvPr id="45" name="グループ化 44">
            <a:extLst>
              <a:ext uri="{FF2B5EF4-FFF2-40B4-BE49-F238E27FC236}">
                <a16:creationId xmlns:a16="http://schemas.microsoft.com/office/drawing/2014/main" id="{157B126C-11E9-3E8E-5A14-8FE4E446BF18}"/>
              </a:ext>
            </a:extLst>
          </p:cNvPr>
          <p:cNvGrpSpPr/>
          <p:nvPr/>
        </p:nvGrpSpPr>
        <p:grpSpPr>
          <a:xfrm>
            <a:off x="707715" y="3871092"/>
            <a:ext cx="6138340" cy="985486"/>
            <a:chOff x="707715" y="7518884"/>
            <a:chExt cx="6138340" cy="985486"/>
          </a:xfrm>
        </p:grpSpPr>
        <p:sp>
          <p:nvSpPr>
            <p:cNvPr id="39" name="テキスト ボックス 38">
              <a:extLst>
                <a:ext uri="{FF2B5EF4-FFF2-40B4-BE49-F238E27FC236}">
                  <a16:creationId xmlns:a16="http://schemas.microsoft.com/office/drawing/2014/main" id="{5AC7C92A-7CFA-D2A1-E676-5C9C1CB536B3}"/>
                </a:ext>
              </a:extLst>
            </p:cNvPr>
            <p:cNvSpPr txBox="1"/>
            <p:nvPr/>
          </p:nvSpPr>
          <p:spPr>
            <a:xfrm>
              <a:off x="1554055" y="7552551"/>
              <a:ext cx="197518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p>
          </p:txBody>
        </p:sp>
        <p:sp>
          <p:nvSpPr>
            <p:cNvPr id="40" name="四角形: 角を丸くする 39">
              <a:extLst>
                <a:ext uri="{FF2B5EF4-FFF2-40B4-BE49-F238E27FC236}">
                  <a16:creationId xmlns:a16="http://schemas.microsoft.com/office/drawing/2014/main" id="{4C84A6D7-D58A-7F55-0CD8-666DC6EC45E5}"/>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sp>
          <p:nvSpPr>
            <p:cNvPr id="42" name="テキスト ボックス 41">
              <a:extLst>
                <a:ext uri="{FF2B5EF4-FFF2-40B4-BE49-F238E27FC236}">
                  <a16:creationId xmlns:a16="http://schemas.microsoft.com/office/drawing/2014/main" id="{71F97C79-58A9-9FE1-F3CD-3856DF7FF8A1}"/>
                </a:ext>
              </a:extLst>
            </p:cNvPr>
            <p:cNvSpPr txBox="1"/>
            <p:nvPr/>
          </p:nvSpPr>
          <p:spPr>
            <a:xfrm>
              <a:off x="1554055" y="7827262"/>
              <a:ext cx="5292000" cy="677108"/>
            </a:xfrm>
            <a:prstGeom prst="rect">
              <a:avLst/>
            </a:prstGeom>
            <a:noFill/>
          </p:spPr>
          <p:txBody>
            <a:bodyPr wrap="square" lIns="0" tIns="0" rIns="0" bIns="0" rtlCol="0">
              <a:spAutoFit/>
            </a:bodyPr>
            <a:lstStyle/>
            <a:p>
              <a:pPr indent="144000" fontAlgn="ctr"/>
              <a:r>
                <a:rPr lang="en-US" altLang="ja-JP" sz="1100" dirty="0">
                  <a:solidFill>
                    <a:schemeClr val="tx1"/>
                  </a:solidFill>
                  <a:latin typeface="+mn-ea"/>
                </a:rPr>
                <a:t>現庁舎</a:t>
              </a:r>
              <a:r>
                <a:rPr lang="ja-JP" altLang="en-US" sz="1100" dirty="0">
                  <a:solidFill>
                    <a:schemeClr val="tx1"/>
                  </a:solidFill>
                  <a:latin typeface="+mn-ea"/>
                </a:rPr>
                <a:t>は</a:t>
              </a:r>
              <a:r>
                <a:rPr lang="en-US" altLang="ja-JP" sz="1100" dirty="0">
                  <a:solidFill>
                    <a:schemeClr val="tx1"/>
                  </a:solidFill>
                  <a:latin typeface="+mn-ea"/>
                </a:rPr>
                <a:t>有線</a:t>
              </a:r>
              <a:r>
                <a:rPr lang="ja-JP" altLang="en-US" sz="1100" dirty="0">
                  <a:solidFill>
                    <a:schemeClr val="tx1"/>
                  </a:solidFill>
                  <a:latin typeface="+mn-ea"/>
                </a:rPr>
                <a:t>接続で利用しているが、</a:t>
              </a:r>
              <a:r>
                <a:rPr lang="en-US" altLang="ja-JP" sz="1100" dirty="0">
                  <a:solidFill>
                    <a:schemeClr val="tx1"/>
                  </a:solidFill>
                  <a:latin typeface="+mn-ea"/>
                </a:rPr>
                <a:t>新庁舎では、会議室</a:t>
              </a:r>
              <a:r>
                <a:rPr lang="ja-JP" altLang="en-US" sz="1100" dirty="0">
                  <a:solidFill>
                    <a:schemeClr val="tx1"/>
                  </a:solidFill>
                  <a:latin typeface="+mn-ea"/>
                </a:rPr>
                <a:t>、</a:t>
              </a:r>
              <a:r>
                <a:rPr lang="en-US" altLang="ja-JP" sz="1100" dirty="0">
                  <a:solidFill>
                    <a:schemeClr val="tx1"/>
                  </a:solidFill>
                  <a:latin typeface="+mn-ea"/>
                </a:rPr>
                <a:t>協議スペース、議場に</a:t>
              </a:r>
              <a:r>
                <a:rPr lang="en-US" altLang="ja-JP" sz="1100" u="wavyHeavy" dirty="0">
                  <a:solidFill>
                    <a:schemeClr val="tx1"/>
                  </a:solidFill>
                  <a:uFill>
                    <a:solidFill>
                      <a:srgbClr val="31926F"/>
                    </a:solidFill>
                  </a:uFill>
                  <a:latin typeface="+mn-ea"/>
                </a:rPr>
                <a:t>LGWAN</a:t>
              </a:r>
              <a:r>
                <a:rPr lang="ja-JP" altLang="en-US" sz="1100" u="wavyHeavy" dirty="0">
                  <a:solidFill>
                    <a:schemeClr val="tx1"/>
                  </a:solidFill>
                  <a:uFill>
                    <a:solidFill>
                      <a:srgbClr val="31926F"/>
                    </a:solidFill>
                  </a:uFill>
                  <a:latin typeface="+mn-ea"/>
                </a:rPr>
                <a:t>接続</a:t>
              </a:r>
              <a:r>
                <a:rPr lang="en-US" altLang="ja-JP" sz="1100" u="wavyHeavy" dirty="0">
                  <a:solidFill>
                    <a:schemeClr val="tx1"/>
                  </a:solidFill>
                  <a:uFill>
                    <a:solidFill>
                      <a:srgbClr val="31926F"/>
                    </a:solidFill>
                  </a:uFill>
                  <a:latin typeface="+mn-ea"/>
                </a:rPr>
                <a:t>系</a:t>
              </a:r>
              <a:r>
                <a:rPr lang="en-US" altLang="ja-JP" sz="1100" dirty="0">
                  <a:solidFill>
                    <a:schemeClr val="tx1"/>
                  </a:solidFill>
                  <a:latin typeface="+mn-ea"/>
                </a:rPr>
                <a:t>の無線LAN</a:t>
              </a:r>
              <a:r>
                <a:rPr lang="ja-JP" altLang="en-US" sz="1100" dirty="0">
                  <a:solidFill>
                    <a:schemeClr val="tx1"/>
                  </a:solidFill>
                  <a:latin typeface="+mn-ea"/>
                </a:rPr>
                <a:t>を整備し</a:t>
              </a:r>
              <a:r>
                <a:rPr lang="en-US" altLang="ja-JP" sz="1100" dirty="0">
                  <a:solidFill>
                    <a:schemeClr val="tx1"/>
                  </a:solidFill>
                  <a:latin typeface="+mn-ea"/>
                </a:rPr>
                <a:t>、職員が</a:t>
              </a:r>
              <a:r>
                <a:rPr lang="ja-JP" altLang="en-US" sz="1100" dirty="0">
                  <a:solidFill>
                    <a:schemeClr val="tx1"/>
                  </a:solidFill>
                  <a:latin typeface="+mn-ea"/>
                </a:rPr>
                <a:t>ノートパソコン</a:t>
              </a:r>
              <a:r>
                <a:rPr lang="en-US" altLang="ja-JP" sz="1100" dirty="0">
                  <a:solidFill>
                    <a:schemeClr val="tx1"/>
                  </a:solidFill>
                  <a:latin typeface="+mn-ea"/>
                </a:rPr>
                <a:t>を</a:t>
              </a:r>
              <a:r>
                <a:rPr lang="ja-JP" altLang="en-US" sz="1100" dirty="0">
                  <a:solidFill>
                    <a:schemeClr val="tx1"/>
                  </a:solidFill>
                  <a:latin typeface="+mn-ea"/>
                </a:rPr>
                <a:t>持ち運んで利用できるよう</a:t>
              </a:r>
              <a:r>
                <a:rPr lang="en-US" altLang="ja-JP" sz="1100" dirty="0">
                  <a:solidFill>
                    <a:schemeClr val="tx1"/>
                  </a:solidFill>
                  <a:latin typeface="+mn-ea"/>
                </a:rPr>
                <a:t>に進めている。</a:t>
              </a:r>
              <a:r>
                <a:rPr lang="ja-JP" altLang="en-US" sz="1100" dirty="0">
                  <a:solidFill>
                    <a:schemeClr val="tx1"/>
                  </a:solidFill>
                  <a:latin typeface="+mn-ea"/>
                </a:rPr>
                <a:t>執務室内については、できる限り安全な通信にするため、引き続き有線接続にする予定である。</a:t>
              </a:r>
              <a:endParaRPr lang="en-US" altLang="ja-JP" sz="1100" dirty="0">
                <a:solidFill>
                  <a:schemeClr val="tx1"/>
                </a:solidFill>
                <a:latin typeface="+mn-ea"/>
                <a:cs typeface="Arial"/>
              </a:endParaRPr>
            </a:p>
          </p:txBody>
        </p:sp>
      </p:grpSp>
      <p:grpSp>
        <p:nvGrpSpPr>
          <p:cNvPr id="46" name="グループ化 45">
            <a:extLst>
              <a:ext uri="{FF2B5EF4-FFF2-40B4-BE49-F238E27FC236}">
                <a16:creationId xmlns:a16="http://schemas.microsoft.com/office/drawing/2014/main" id="{C6A59671-2504-E97B-4221-E094AFE0418B}"/>
              </a:ext>
            </a:extLst>
          </p:cNvPr>
          <p:cNvGrpSpPr/>
          <p:nvPr/>
        </p:nvGrpSpPr>
        <p:grpSpPr>
          <a:xfrm>
            <a:off x="707715" y="5025755"/>
            <a:ext cx="6138340" cy="985486"/>
            <a:chOff x="707715" y="7518884"/>
            <a:chExt cx="6138340" cy="985486"/>
          </a:xfrm>
        </p:grpSpPr>
        <p:sp>
          <p:nvSpPr>
            <p:cNvPr id="47" name="テキスト ボックス 46">
              <a:extLst>
                <a:ext uri="{FF2B5EF4-FFF2-40B4-BE49-F238E27FC236}">
                  <a16:creationId xmlns:a16="http://schemas.microsoft.com/office/drawing/2014/main" id="{D05D8A61-8710-95C7-98AC-6EFF5CB7896F}"/>
                </a:ext>
              </a:extLst>
            </p:cNvPr>
            <p:cNvSpPr txBox="1"/>
            <p:nvPr/>
          </p:nvSpPr>
          <p:spPr>
            <a:xfrm>
              <a:off x="1554055" y="7552551"/>
              <a:ext cx="197518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リモートアクセス実施方法</a:t>
              </a:r>
            </a:p>
          </p:txBody>
        </p:sp>
        <p:sp>
          <p:nvSpPr>
            <p:cNvPr id="48" name="四角形: 角を丸くする 47">
              <a:extLst>
                <a:ext uri="{FF2B5EF4-FFF2-40B4-BE49-F238E27FC236}">
                  <a16:creationId xmlns:a16="http://schemas.microsoft.com/office/drawing/2014/main" id="{2C962934-99EA-FC3E-02FA-19B76551CDA3}"/>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施策⑯</a:t>
              </a:r>
            </a:p>
          </p:txBody>
        </p:sp>
        <p:sp>
          <p:nvSpPr>
            <p:cNvPr id="49" name="テキスト ボックス 48">
              <a:extLst>
                <a:ext uri="{FF2B5EF4-FFF2-40B4-BE49-F238E27FC236}">
                  <a16:creationId xmlns:a16="http://schemas.microsoft.com/office/drawing/2014/main" id="{B26B1E35-9977-D76D-9612-B14635A3C561}"/>
                </a:ext>
              </a:extLst>
            </p:cNvPr>
            <p:cNvSpPr txBox="1"/>
            <p:nvPr/>
          </p:nvSpPr>
          <p:spPr>
            <a:xfrm>
              <a:off x="1554055" y="7827262"/>
              <a:ext cx="5292000" cy="677108"/>
            </a:xfrm>
            <a:prstGeom prst="rect">
              <a:avLst/>
            </a:prstGeom>
            <a:noFill/>
          </p:spPr>
          <p:txBody>
            <a:bodyPr wrap="square" lIns="0" tIns="0" rIns="0" bIns="0" rtlCol="0">
              <a:spAutoFit/>
            </a:bodyPr>
            <a:lstStyle/>
            <a:p>
              <a:pPr indent="144000" fontAlgn="ctr"/>
              <a:r>
                <a:rPr lang="ja-JP" altLang="ja-JP" sz="1100" dirty="0">
                  <a:solidFill>
                    <a:schemeClr val="tx1"/>
                  </a:solidFill>
                  <a:latin typeface="+mn-ea"/>
                </a:rPr>
                <a:t>リモートワークは、</a:t>
              </a:r>
              <a:r>
                <a:rPr lang="en-US" altLang="ja-JP" sz="1100" dirty="0">
                  <a:solidFill>
                    <a:schemeClr val="tx1"/>
                  </a:solidFill>
                  <a:latin typeface="+mn-ea"/>
                </a:rPr>
                <a:t>J-LIS</a:t>
              </a:r>
              <a:r>
                <a:rPr lang="ja-JP" altLang="en-US" sz="1100" dirty="0">
                  <a:solidFill>
                    <a:schemeClr val="tx1"/>
                  </a:solidFill>
                  <a:latin typeface="+mn-ea"/>
                </a:rPr>
                <a:t>（地方公共団体情報システム機構）の</a:t>
              </a:r>
              <a:r>
                <a:rPr kumimoji="1" lang="ja-JP" altLang="en-US" sz="1100" dirty="0">
                  <a:latin typeface="+mn-ea"/>
                </a:rPr>
                <a:t>自治体テレワーク試行事業（旧・自治体テレワーク推進実証実験事業）における</a:t>
              </a:r>
              <a:r>
                <a:rPr lang="ja-JP" altLang="en-US" sz="1100" dirty="0">
                  <a:solidFill>
                    <a:schemeClr val="tx1"/>
                  </a:solidFill>
                  <a:latin typeface="+mn-ea"/>
                </a:rPr>
                <a:t>「自治体テレワークシステム </a:t>
              </a:r>
              <a:r>
                <a:rPr lang="en-US" altLang="ja-JP" sz="1100" dirty="0">
                  <a:solidFill>
                    <a:schemeClr val="tx1"/>
                  </a:solidFill>
                  <a:latin typeface="+mn-ea"/>
                </a:rPr>
                <a:t>for </a:t>
              </a:r>
              <a:r>
                <a:rPr kumimoji="1" lang="en-US" altLang="ja-JP" sz="1100" u="wavyHeavy" dirty="0">
                  <a:solidFill>
                    <a:schemeClr val="tx1"/>
                  </a:solidFill>
                  <a:uFill>
                    <a:solidFill>
                      <a:srgbClr val="31926F"/>
                    </a:solidFill>
                  </a:uFill>
                  <a:latin typeface="+mn-ea"/>
                </a:rPr>
                <a:t>LGWAN</a:t>
              </a:r>
              <a:r>
                <a:rPr lang="ja-JP" altLang="en-US" sz="1100" dirty="0">
                  <a:solidFill>
                    <a:schemeClr val="tx1"/>
                  </a:solidFill>
                  <a:latin typeface="+mn-ea"/>
                </a:rPr>
                <a:t>」</a:t>
              </a:r>
              <a:r>
                <a:rPr lang="ja-JP" altLang="ja-JP" sz="1100" dirty="0">
                  <a:solidFill>
                    <a:schemeClr val="tx1"/>
                  </a:solidFill>
                  <a:latin typeface="+mn-ea"/>
                </a:rPr>
                <a:t>を</a:t>
              </a:r>
              <a:r>
                <a:rPr lang="ja-JP" altLang="en-US" sz="1100" dirty="0">
                  <a:solidFill>
                    <a:schemeClr val="tx1"/>
                  </a:solidFill>
                  <a:latin typeface="+mn-ea"/>
                </a:rPr>
                <a:t>利用</a:t>
              </a:r>
              <a:r>
                <a:rPr lang="ja-JP" altLang="ja-JP" sz="1100" dirty="0">
                  <a:solidFill>
                    <a:schemeClr val="tx1"/>
                  </a:solidFill>
                  <a:latin typeface="+mn-ea"/>
                </a:rPr>
                <a:t>している。</a:t>
              </a:r>
              <a:r>
                <a:rPr lang="ja-JP" altLang="en-US" sz="1100" dirty="0">
                  <a:solidFill>
                    <a:schemeClr val="tx1"/>
                  </a:solidFill>
                  <a:latin typeface="+mn-ea"/>
                </a:rPr>
                <a:t>リモートワーク用のノートパソコン</a:t>
              </a:r>
              <a:r>
                <a:rPr lang="ja-JP" altLang="ja-JP" sz="1100" dirty="0">
                  <a:solidFill>
                    <a:schemeClr val="tx1"/>
                  </a:solidFill>
                  <a:latin typeface="+mn-ea"/>
                </a:rPr>
                <a:t>を持ち帰</a:t>
              </a:r>
              <a:r>
                <a:rPr lang="ja-JP" altLang="en-US" sz="1100" dirty="0">
                  <a:solidFill>
                    <a:schemeClr val="tx1"/>
                  </a:solidFill>
                  <a:latin typeface="+mn-ea"/>
                </a:rPr>
                <a:t>り</a:t>
              </a:r>
              <a:r>
                <a:rPr lang="ja-JP" altLang="ja-JP" sz="1100" dirty="0">
                  <a:solidFill>
                    <a:schemeClr val="tx1"/>
                  </a:solidFill>
                  <a:latin typeface="+mn-ea"/>
                </a:rPr>
                <a:t>、庁舎内の</a:t>
              </a:r>
              <a:r>
                <a:rPr lang="ja-JP" altLang="en-US" sz="1100" dirty="0">
                  <a:solidFill>
                    <a:schemeClr val="tx1"/>
                  </a:solidFill>
                  <a:latin typeface="+mn-ea"/>
                </a:rPr>
                <a:t>業務ノートパソコン</a:t>
              </a:r>
              <a:r>
                <a:rPr lang="ja-JP" altLang="ja-JP" sz="1100" dirty="0">
                  <a:solidFill>
                    <a:schemeClr val="tx1"/>
                  </a:solidFill>
                  <a:latin typeface="+mn-ea"/>
                </a:rPr>
                <a:t>にリモート接続</a:t>
              </a:r>
              <a:r>
                <a:rPr lang="ja-JP" altLang="en-US" sz="1100" dirty="0">
                  <a:solidFill>
                    <a:schemeClr val="tx1"/>
                  </a:solidFill>
                  <a:latin typeface="+mn-ea"/>
                </a:rPr>
                <a:t>している</a:t>
              </a:r>
              <a:r>
                <a:rPr lang="ja-JP" altLang="ja-JP" sz="1100" dirty="0">
                  <a:solidFill>
                    <a:schemeClr val="tx1"/>
                  </a:solidFill>
                  <a:latin typeface="+mn-ea"/>
                </a:rPr>
                <a:t>。</a:t>
              </a:r>
              <a:endParaRPr lang="ja-JP" altLang="en-US" sz="1100" dirty="0">
                <a:solidFill>
                  <a:schemeClr val="tx1"/>
                </a:solidFill>
                <a:latin typeface="+mn-ea"/>
              </a:endParaRPr>
            </a:p>
          </p:txBody>
        </p:sp>
      </p:grpSp>
      <p:sp>
        <p:nvSpPr>
          <p:cNvPr id="17" name="テキスト ボックス 16">
            <a:extLst>
              <a:ext uri="{FF2B5EF4-FFF2-40B4-BE49-F238E27FC236}">
                <a16:creationId xmlns:a16="http://schemas.microsoft.com/office/drawing/2014/main" id="{A464E8BD-75BD-4A65-665C-2B3010D06A6E}"/>
              </a:ext>
            </a:extLst>
          </p:cNvPr>
          <p:cNvSpPr txBox="1"/>
          <p:nvPr/>
        </p:nvSpPr>
        <p:spPr>
          <a:xfrm>
            <a:off x="1554055" y="7764727"/>
            <a:ext cx="187783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文書管理・電子決裁システム</a:t>
            </a:r>
          </a:p>
        </p:txBody>
      </p:sp>
      <p:sp>
        <p:nvSpPr>
          <p:cNvPr id="18" name="四角形: 角を丸くする 17">
            <a:extLst>
              <a:ext uri="{FF2B5EF4-FFF2-40B4-BE49-F238E27FC236}">
                <a16:creationId xmlns:a16="http://schemas.microsoft.com/office/drawing/2014/main" id="{9F15444C-A450-9192-FFFC-0DA03B432289}"/>
              </a:ext>
            </a:extLst>
          </p:cNvPr>
          <p:cNvSpPr/>
          <p:nvPr/>
        </p:nvSpPr>
        <p:spPr>
          <a:xfrm>
            <a:off x="707715" y="773106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施策⑰</a:t>
            </a:r>
          </a:p>
        </p:txBody>
      </p:sp>
      <p:grpSp>
        <p:nvGrpSpPr>
          <p:cNvPr id="24" name="グループ化 23">
            <a:extLst>
              <a:ext uri="{FF2B5EF4-FFF2-40B4-BE49-F238E27FC236}">
                <a16:creationId xmlns:a16="http://schemas.microsoft.com/office/drawing/2014/main" id="{2568AFF8-E2D3-7F55-18E9-BE4E263F2352}"/>
              </a:ext>
            </a:extLst>
          </p:cNvPr>
          <p:cNvGrpSpPr/>
          <p:nvPr/>
        </p:nvGrpSpPr>
        <p:grpSpPr>
          <a:xfrm>
            <a:off x="504000" y="6465977"/>
            <a:ext cx="6552000" cy="252000"/>
            <a:chOff x="504000" y="1797030"/>
            <a:chExt cx="6552000" cy="252000"/>
          </a:xfrm>
        </p:grpSpPr>
        <p:sp>
          <p:nvSpPr>
            <p:cNvPr id="28" name="四角形: 角を丸くする 27">
              <a:extLst>
                <a:ext uri="{FF2B5EF4-FFF2-40B4-BE49-F238E27FC236}">
                  <a16:creationId xmlns:a16="http://schemas.microsoft.com/office/drawing/2014/main" id="{84011973-5445-1EA6-6B2D-2AD9459931E5}"/>
                </a:ext>
              </a:extLst>
            </p:cNvPr>
            <p:cNvSpPr/>
            <p:nvPr/>
          </p:nvSpPr>
          <p:spPr>
            <a:xfrm>
              <a:off x="504000" y="1797030"/>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29" name="正方形/長方形 28">
              <a:extLst>
                <a:ext uri="{FF2B5EF4-FFF2-40B4-BE49-F238E27FC236}">
                  <a16:creationId xmlns:a16="http://schemas.microsoft.com/office/drawing/2014/main" id="{897654C3-0572-1A66-ECEB-2CFD2163B275}"/>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31" name="コンテンツ プレースホルダー 17">
            <a:extLst>
              <a:ext uri="{FF2B5EF4-FFF2-40B4-BE49-F238E27FC236}">
                <a16:creationId xmlns:a16="http://schemas.microsoft.com/office/drawing/2014/main" id="{295EB68F-F002-3300-A632-DCAA472EEF9B}"/>
              </a:ext>
            </a:extLst>
          </p:cNvPr>
          <p:cNvSpPr txBox="1">
            <a:spLocks/>
          </p:cNvSpPr>
          <p:nvPr/>
        </p:nvSpPr>
        <p:spPr>
          <a:xfrm>
            <a:off x="503196" y="6852015"/>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保管文書削減のため、</a:t>
            </a:r>
            <a:r>
              <a:rPr lang="en-US" altLang="ja-JP" sz="1200" dirty="0">
                <a:latin typeface="+mn-ea"/>
                <a:ea typeface="+mn-ea"/>
              </a:rPr>
              <a:t>Open Source Software</a:t>
            </a:r>
            <a:r>
              <a:rPr lang="ja-JP" altLang="en-US" sz="1200" dirty="0">
                <a:latin typeface="+mn-ea"/>
                <a:ea typeface="+mn-ea"/>
              </a:rPr>
              <a:t>の</a:t>
            </a:r>
            <a:r>
              <a:rPr lang="ja-JP" altLang="en-US" sz="1200" u="wavyHeavy" dirty="0">
                <a:uFill>
                  <a:solidFill>
                    <a:srgbClr val="31926F"/>
                  </a:solidFill>
                </a:uFill>
                <a:latin typeface="+mn-ea"/>
                <a:ea typeface="+mn-ea"/>
              </a:rPr>
              <a:t>ノーコード</a:t>
            </a:r>
            <a:r>
              <a:rPr lang="ja-JP" altLang="en-US" sz="1200" dirty="0">
                <a:latin typeface="+mn-ea"/>
                <a:ea typeface="+mn-ea"/>
              </a:rPr>
              <a:t>・</a:t>
            </a:r>
            <a:r>
              <a:rPr lang="ja-JP" altLang="en-US" sz="1200" u="wavyHeavy" dirty="0">
                <a:uFill>
                  <a:solidFill>
                    <a:srgbClr val="31926F"/>
                  </a:solidFill>
                </a:uFill>
                <a:latin typeface="+mn-ea"/>
                <a:ea typeface="+mn-ea"/>
              </a:rPr>
              <a:t>ローコード</a:t>
            </a:r>
            <a:r>
              <a:rPr lang="ja-JP" altLang="en-US" sz="1200" dirty="0">
                <a:latin typeface="+mn-ea"/>
                <a:ea typeface="+mn-ea"/>
              </a:rPr>
              <a:t>開発ツールである、</a:t>
            </a:r>
            <a:r>
              <a:rPr lang="en-US" altLang="ja-JP" sz="1200" dirty="0">
                <a:latin typeface="+mn-ea"/>
                <a:ea typeface="+mn-ea"/>
              </a:rPr>
              <a:t>Pleasanter</a:t>
            </a:r>
            <a:r>
              <a:rPr lang="ja-JP" altLang="en-US" sz="1200" dirty="0">
                <a:latin typeface="+mn-ea"/>
                <a:ea typeface="+mn-ea"/>
              </a:rPr>
              <a:t>を利用して文書の一覧化・電子化を推進。職員がスキャンした文書に、あらかじめ定めた命名規則に従ってファイル名を設定してデータベース化を行い、課ごとに廃棄・電子化等を行った。</a:t>
            </a:r>
          </a:p>
        </p:txBody>
      </p:sp>
      <p:sp>
        <p:nvSpPr>
          <p:cNvPr id="35" name="正方形/長方形 34">
            <a:extLst>
              <a:ext uri="{FF2B5EF4-FFF2-40B4-BE49-F238E27FC236}">
                <a16:creationId xmlns:a16="http://schemas.microsoft.com/office/drawing/2014/main" id="{5EB98E77-0A6F-08A8-6C69-824564694EB3}"/>
              </a:ext>
            </a:extLst>
          </p:cNvPr>
          <p:cNvSpPr/>
          <p:nvPr/>
        </p:nvSpPr>
        <p:spPr>
          <a:xfrm>
            <a:off x="504000" y="7607589"/>
            <a:ext cx="6552000" cy="1024481"/>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BCCC8538-A6D3-5614-4675-79156094CEE3}"/>
              </a:ext>
            </a:extLst>
          </p:cNvPr>
          <p:cNvSpPr txBox="1"/>
          <p:nvPr/>
        </p:nvSpPr>
        <p:spPr>
          <a:xfrm>
            <a:off x="1554055" y="8039438"/>
            <a:ext cx="5292000" cy="507831"/>
          </a:xfrm>
          <a:prstGeom prst="rect">
            <a:avLst/>
          </a:prstGeom>
          <a:noFill/>
        </p:spPr>
        <p:txBody>
          <a:bodyPr wrap="square" lIns="0" tIns="0" rIns="0" bIns="0" rtlCol="0">
            <a:spAutoFit/>
          </a:bodyPr>
          <a:lstStyle/>
          <a:p>
            <a:pPr indent="144000" algn="just" fontAlgn="ctr"/>
            <a:r>
              <a:rPr lang="ja-JP" altLang="en-US" sz="1100" dirty="0">
                <a:solidFill>
                  <a:schemeClr val="tx1"/>
                </a:solidFill>
                <a:latin typeface="+mn-ea"/>
              </a:rPr>
              <a:t>令和</a:t>
            </a:r>
            <a:r>
              <a:rPr lang="en-US" altLang="ja-JP" sz="1100" dirty="0">
                <a:solidFill>
                  <a:schemeClr val="tx1"/>
                </a:solidFill>
                <a:latin typeface="+mn-ea"/>
              </a:rPr>
              <a:t>4</a:t>
            </a:r>
            <a:r>
              <a:rPr lang="ja-JP" altLang="en-US" sz="1100" dirty="0">
                <a:solidFill>
                  <a:schemeClr val="tx1"/>
                </a:solidFill>
                <a:latin typeface="+mn-ea"/>
              </a:rPr>
              <a:t>年度（</a:t>
            </a:r>
            <a:r>
              <a:rPr lang="en-US" altLang="ja-JP" sz="1100" dirty="0">
                <a:solidFill>
                  <a:schemeClr val="tx1"/>
                </a:solidFill>
                <a:latin typeface="+mn-ea"/>
              </a:rPr>
              <a:t>2022</a:t>
            </a:r>
            <a:r>
              <a:rPr lang="ja-JP" altLang="en-US" sz="1100" dirty="0">
                <a:solidFill>
                  <a:schemeClr val="tx1"/>
                </a:solidFill>
                <a:latin typeface="+mn-ea"/>
              </a:rPr>
              <a:t>年度）末より、一体型のシステムを導入</a:t>
            </a:r>
            <a:r>
              <a:rPr lang="ja-JP" altLang="ja-JP" sz="1100" dirty="0">
                <a:solidFill>
                  <a:schemeClr val="tx1"/>
                </a:solidFill>
                <a:latin typeface="+mn-ea"/>
              </a:rPr>
              <a:t>。</a:t>
            </a:r>
            <a:r>
              <a:rPr lang="en-US" altLang="ja-JP" sz="1100" u="wavyHeavy" dirty="0">
                <a:solidFill>
                  <a:schemeClr val="tx1"/>
                </a:solidFill>
                <a:uFill>
                  <a:solidFill>
                    <a:srgbClr val="31926F"/>
                  </a:solidFill>
                </a:uFill>
                <a:latin typeface="+mn-ea"/>
              </a:rPr>
              <a:t>LGWAN</a:t>
            </a:r>
            <a:r>
              <a:rPr lang="ja-JP" altLang="en-US" sz="1100" u="wavyHeavy" dirty="0">
                <a:solidFill>
                  <a:schemeClr val="tx1"/>
                </a:solidFill>
                <a:uFill>
                  <a:solidFill>
                    <a:srgbClr val="31926F"/>
                  </a:solidFill>
                </a:uFill>
                <a:latin typeface="+mn-ea"/>
              </a:rPr>
              <a:t>接続</a:t>
            </a:r>
            <a:r>
              <a:rPr lang="ja-JP" altLang="ja-JP" sz="1100" u="wavyHeavy" dirty="0">
                <a:solidFill>
                  <a:schemeClr val="tx1"/>
                </a:solidFill>
                <a:uFill>
                  <a:solidFill>
                    <a:srgbClr val="31926F"/>
                  </a:solidFill>
                </a:uFill>
                <a:latin typeface="+mn-ea"/>
              </a:rPr>
              <a:t>系</a:t>
            </a:r>
            <a:r>
              <a:rPr lang="ja-JP" altLang="ja-JP" sz="1100" dirty="0">
                <a:solidFill>
                  <a:schemeClr val="tx1"/>
                </a:solidFill>
                <a:latin typeface="+mn-ea"/>
              </a:rPr>
              <a:t>の</a:t>
            </a:r>
            <a:r>
              <a:rPr lang="ja-JP" altLang="en-US" sz="1100" dirty="0">
                <a:solidFill>
                  <a:schemeClr val="tx1"/>
                </a:solidFill>
                <a:latin typeface="+mn-ea"/>
              </a:rPr>
              <a:t>パソコン</a:t>
            </a:r>
            <a:r>
              <a:rPr lang="ja-JP" altLang="ja-JP" sz="1100" dirty="0">
                <a:solidFill>
                  <a:schemeClr val="tx1"/>
                </a:solidFill>
                <a:latin typeface="+mn-ea"/>
              </a:rPr>
              <a:t>に導入し</a:t>
            </a:r>
            <a:r>
              <a:rPr lang="ja-JP" altLang="en-US" sz="1100" dirty="0">
                <a:solidFill>
                  <a:schemeClr val="tx1"/>
                </a:solidFill>
                <a:latin typeface="+mn-ea"/>
              </a:rPr>
              <a:t>ている</a:t>
            </a:r>
            <a:r>
              <a:rPr lang="ja-JP" altLang="ja-JP" sz="1100" dirty="0">
                <a:solidFill>
                  <a:schemeClr val="tx1"/>
                </a:solidFill>
                <a:latin typeface="+mn-ea"/>
              </a:rPr>
              <a:t>ため、個人情報を取り扱う場合は紙</a:t>
            </a:r>
            <a:r>
              <a:rPr lang="ja-JP" altLang="en-US" sz="1100" dirty="0">
                <a:solidFill>
                  <a:schemeClr val="tx1"/>
                </a:solidFill>
                <a:latin typeface="+mn-ea"/>
              </a:rPr>
              <a:t>文書</a:t>
            </a:r>
            <a:r>
              <a:rPr lang="ja-JP" altLang="ja-JP" sz="1100" dirty="0">
                <a:solidFill>
                  <a:schemeClr val="tx1"/>
                </a:solidFill>
                <a:latin typeface="+mn-ea"/>
              </a:rPr>
              <a:t>で対応</a:t>
            </a:r>
            <a:r>
              <a:rPr lang="ja-JP" altLang="en-US" sz="1100" dirty="0">
                <a:solidFill>
                  <a:schemeClr val="tx1"/>
                </a:solidFill>
                <a:latin typeface="+mn-ea"/>
              </a:rPr>
              <a:t>すること</a:t>
            </a:r>
            <a:r>
              <a:rPr lang="ja-JP" altLang="ja-JP" sz="1100" dirty="0">
                <a:solidFill>
                  <a:schemeClr val="tx1"/>
                </a:solidFill>
                <a:latin typeface="+mn-ea"/>
              </a:rPr>
              <a:t>となる。</a:t>
            </a:r>
            <a:r>
              <a:rPr kumimoji="1" lang="ja-JP" altLang="en-US" sz="1100" u="wavyHeavy" dirty="0">
                <a:solidFill>
                  <a:schemeClr val="tx1"/>
                </a:solidFill>
                <a:uFill>
                  <a:solidFill>
                    <a:srgbClr val="31926F"/>
                  </a:solidFill>
                </a:uFill>
                <a:latin typeface="+mn-ea"/>
              </a:rPr>
              <a:t>マイナンバー利用事務系</a:t>
            </a:r>
            <a:r>
              <a:rPr lang="ja-JP" altLang="en-US" sz="1100" dirty="0">
                <a:solidFill>
                  <a:schemeClr val="tx1"/>
                </a:solidFill>
                <a:latin typeface="+mn-ea"/>
              </a:rPr>
              <a:t>のパソコン</a:t>
            </a:r>
            <a:r>
              <a:rPr lang="ja-JP" altLang="ja-JP" sz="1100" dirty="0">
                <a:solidFill>
                  <a:schemeClr val="tx1"/>
                </a:solidFill>
                <a:latin typeface="+mn-ea"/>
              </a:rPr>
              <a:t>への導入は</a:t>
            </a:r>
            <a:r>
              <a:rPr lang="ja-JP" altLang="en-US" sz="1100" dirty="0">
                <a:solidFill>
                  <a:schemeClr val="tx1"/>
                </a:solidFill>
                <a:latin typeface="+mn-ea"/>
              </a:rPr>
              <a:t>今後検討していく予定である</a:t>
            </a:r>
            <a:r>
              <a:rPr lang="ja-JP" altLang="ja-JP" sz="1100" dirty="0">
                <a:solidFill>
                  <a:schemeClr val="tx1"/>
                </a:solidFill>
                <a:latin typeface="+mn-ea"/>
              </a:rPr>
              <a:t>。</a:t>
            </a:r>
            <a:endParaRPr kumimoji="1" lang="ja-JP" altLang="en-US" sz="1100" dirty="0">
              <a:latin typeface="+mn-ea"/>
            </a:endParaRPr>
          </a:p>
        </p:txBody>
      </p:sp>
    </p:spTree>
    <p:extLst>
      <p:ext uri="{BB962C8B-B14F-4D97-AF65-F5344CB8AC3E}">
        <p14:creationId xmlns:p14="http://schemas.microsoft.com/office/powerpoint/2010/main" val="37454886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21886"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grpSp>
        <p:nvGrpSpPr>
          <p:cNvPr id="2" name="グループ化 1">
            <a:extLst>
              <a:ext uri="{FF2B5EF4-FFF2-40B4-BE49-F238E27FC236}">
                <a16:creationId xmlns:a16="http://schemas.microsoft.com/office/drawing/2014/main" id="{2C64BBCD-BBBB-0198-D7EE-239489C92C56}"/>
              </a:ext>
            </a:extLst>
          </p:cNvPr>
          <p:cNvGrpSpPr/>
          <p:nvPr/>
        </p:nvGrpSpPr>
        <p:grpSpPr>
          <a:xfrm>
            <a:off x="504000" y="1368000"/>
            <a:ext cx="6552000" cy="252000"/>
            <a:chOff x="504000" y="3383548"/>
            <a:chExt cx="6552000" cy="252000"/>
          </a:xfrm>
        </p:grpSpPr>
        <p:sp>
          <p:nvSpPr>
            <p:cNvPr id="10" name="四角形: 角を丸くする 9">
              <a:extLst>
                <a:ext uri="{FF2B5EF4-FFF2-40B4-BE49-F238E27FC236}">
                  <a16:creationId xmlns:a16="http://schemas.microsoft.com/office/drawing/2014/main" id="{A6E440F7-8091-2103-67C0-A014CA40B854}"/>
                </a:ext>
              </a:extLst>
            </p:cNvPr>
            <p:cNvSpPr/>
            <p:nvPr/>
          </p:nvSpPr>
          <p:spPr>
            <a:xfrm>
              <a:off x="504000" y="3383548"/>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612D8C96-6A20-D651-51DF-B8436E0C6267}"/>
                </a:ext>
              </a:extLst>
            </p:cNvPr>
            <p:cNvSpPr/>
            <p:nvPr/>
          </p:nvSpPr>
          <p:spPr>
            <a:xfrm>
              <a:off x="1341120" y="338643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34" name="コンテンツ プレースホルダー 17">
            <a:extLst>
              <a:ext uri="{FF2B5EF4-FFF2-40B4-BE49-F238E27FC236}">
                <a16:creationId xmlns:a16="http://schemas.microsoft.com/office/drawing/2014/main" id="{CDC26F00-95A6-593C-5874-75A4BB9A57AD}"/>
              </a:ext>
            </a:extLst>
          </p:cNvPr>
          <p:cNvSpPr txBox="1">
            <a:spLocks/>
          </p:cNvSpPr>
          <p:nvPr/>
        </p:nvSpPr>
        <p:spPr>
          <a:xfrm>
            <a:off x="503196" y="1747688"/>
            <a:ext cx="6552000" cy="1329595"/>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河川の氾濫や津波により、</a:t>
            </a:r>
            <a:r>
              <a:rPr lang="en-US" altLang="ja-JP" sz="1200" dirty="0">
                <a:latin typeface="+mn-ea"/>
                <a:ea typeface="+mn-ea"/>
              </a:rPr>
              <a:t>1</a:t>
            </a:r>
            <a:r>
              <a:rPr lang="ja-JP" altLang="en-US" sz="1200" dirty="0">
                <a:latin typeface="+mn-ea"/>
                <a:ea typeface="+mn-ea"/>
              </a:rPr>
              <a:t>階が浸水することを想定。防災拠点としての機能を発揮できるよう、主要な執務室機能や重要な設備機器は</a:t>
            </a:r>
            <a:r>
              <a:rPr lang="en-US" altLang="ja-JP" sz="1200" dirty="0">
                <a:latin typeface="+mn-ea"/>
                <a:ea typeface="+mn-ea"/>
              </a:rPr>
              <a:t>2</a:t>
            </a:r>
            <a:r>
              <a:rPr lang="ja-JP" altLang="en-US" sz="1200" dirty="0">
                <a:latin typeface="+mn-ea"/>
                <a:ea typeface="+mn-ea"/>
              </a:rPr>
              <a:t>階以上に配置している。</a:t>
            </a:r>
          </a:p>
          <a:p>
            <a:pPr marL="0" indent="144000" algn="just" fontAlgn="ctr">
              <a:lnSpc>
                <a:spcPct val="120000"/>
              </a:lnSpc>
              <a:spcBef>
                <a:spcPts val="0"/>
              </a:spcBef>
              <a:buNone/>
            </a:pPr>
            <a:r>
              <a:rPr lang="ja-JP" altLang="en-US" sz="1200" dirty="0">
                <a:latin typeface="+mn-ea"/>
                <a:ea typeface="+mn-ea"/>
              </a:rPr>
              <a:t>環境配慮の面では、太陽熱集熱パネルを導入する。天井から太陽熱によって温めた空気を、</a:t>
            </a:r>
            <a:r>
              <a:rPr lang="en-US" altLang="ja-JP" sz="1200" dirty="0">
                <a:latin typeface="+mn-ea"/>
                <a:ea typeface="+mn-ea"/>
              </a:rPr>
              <a:t>2</a:t>
            </a:r>
            <a:r>
              <a:rPr lang="ja-JP" altLang="en-US" sz="1200" dirty="0">
                <a:latin typeface="+mn-ea"/>
                <a:ea typeface="+mn-ea"/>
              </a:rPr>
              <a:t>階フロアの床下に送り、足元を温める効果がある。また、空間が広い執務室を効果的に温度調節ができるように、</a:t>
            </a:r>
            <a:r>
              <a:rPr lang="ja-JP" altLang="en-US" sz="1200" u="wavyHeavy" dirty="0">
                <a:uFill>
                  <a:solidFill>
                    <a:srgbClr val="31926F"/>
                  </a:solidFill>
                </a:uFill>
                <a:latin typeface="+mn-ea"/>
                <a:ea typeface="+mn-ea"/>
              </a:rPr>
              <a:t>ソックダクト方式</a:t>
            </a:r>
            <a:r>
              <a:rPr lang="ja-JP" altLang="en-US" sz="1200" dirty="0">
                <a:latin typeface="+mn-ea"/>
                <a:ea typeface="+mn-ea"/>
              </a:rPr>
              <a:t>のエアコンを採用する。自動調光機能や人感センサを活用し、消費電力の抑制も図る。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108</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(3) </a:t>
            </a:r>
            <a:r>
              <a:rPr lang="ja-JP" altLang="en-US" dirty="0">
                <a:latin typeface="+mn-ea"/>
                <a:ea typeface="+mn-ea"/>
              </a:rPr>
              <a:t>広島県海田町</a:t>
            </a:r>
          </a:p>
        </p:txBody>
      </p:sp>
      <p:sp>
        <p:nvSpPr>
          <p:cNvPr id="30" name="テキスト ボックス 29">
            <a:extLst>
              <a:ext uri="{FF2B5EF4-FFF2-40B4-BE49-F238E27FC236}">
                <a16:creationId xmlns:a16="http://schemas.microsoft.com/office/drawing/2014/main" id="{9C5A50FC-A635-9D4B-FE91-350878E367A3}"/>
              </a:ext>
            </a:extLst>
          </p:cNvPr>
          <p:cNvSpPr txBox="1"/>
          <p:nvPr/>
        </p:nvSpPr>
        <p:spPr>
          <a:xfrm>
            <a:off x="503238" y="5774911"/>
            <a:ext cx="6342817" cy="246221"/>
          </a:xfrm>
          <a:prstGeom prst="rect">
            <a:avLst/>
          </a:prstGeom>
          <a:noFill/>
        </p:spPr>
        <p:txBody>
          <a:bodyPr wrap="square" lIns="0" tIns="0" rIns="0" bIns="0" rtlCol="0">
            <a:spAutoFit/>
          </a:bodyPr>
          <a:lstStyle/>
          <a:p>
            <a:r>
              <a:rPr kumimoji="1" lang="en-US" altLang="ja-JP" sz="800" dirty="0">
                <a:latin typeface="+mn-ea"/>
              </a:rPr>
              <a:t>*4 </a:t>
            </a:r>
            <a:r>
              <a:rPr kumimoji="1" lang="ja-JP" altLang="en-US" sz="800" dirty="0">
                <a:latin typeface="+mn-ea"/>
              </a:rPr>
              <a:t>「</a:t>
            </a:r>
            <a:r>
              <a:rPr kumimoji="1" lang="zh-TW" altLang="en-US" sz="800" dirty="0">
                <a:latin typeface="+mn-ea"/>
              </a:rPr>
              <a:t>海田町新庁舎</a:t>
            </a:r>
            <a:r>
              <a:rPr kumimoji="1" lang="ja-JP" altLang="en-US" sz="800" dirty="0">
                <a:latin typeface="+mn-ea"/>
              </a:rPr>
              <a:t>建設工事実施</a:t>
            </a:r>
            <a:r>
              <a:rPr kumimoji="1" lang="zh-TW" altLang="en-US" sz="800" dirty="0">
                <a:latin typeface="+mn-ea"/>
              </a:rPr>
              <a:t>設計</a:t>
            </a:r>
            <a:r>
              <a:rPr kumimoji="1" lang="ja-JP" altLang="en-US" sz="800" dirty="0">
                <a:latin typeface="+mn-ea"/>
              </a:rPr>
              <a:t>（</a:t>
            </a:r>
            <a:r>
              <a:rPr kumimoji="1" lang="zh-TW" altLang="en-US" sz="800" dirty="0">
                <a:latin typeface="+mn-ea"/>
              </a:rPr>
              <a:t>概要</a:t>
            </a:r>
            <a:r>
              <a:rPr kumimoji="1" lang="ja-JP" altLang="en-US" sz="800" dirty="0">
                <a:latin typeface="+mn-ea"/>
              </a:rPr>
              <a:t>）」</a:t>
            </a:r>
            <a:r>
              <a:rPr kumimoji="1" lang="en-US" altLang="ja-JP" sz="800" dirty="0">
                <a:latin typeface="+mn-ea"/>
              </a:rPr>
              <a:t>P1</a:t>
            </a:r>
            <a:r>
              <a:rPr kumimoji="1" lang="ja-JP" altLang="en-US" sz="800" dirty="0">
                <a:latin typeface="+mn-ea"/>
              </a:rPr>
              <a:t>、海田町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r>
              <a:rPr kumimoji="1" lang="en-US" altLang="ja-JP" sz="800" dirty="0">
                <a:latin typeface="+mn-ea"/>
                <a:hlinkClick r:id="rId6"/>
              </a:rPr>
              <a:t>https://www.town.kaita.lg.jp/uploaded/attachment/8806.pdf</a:t>
            </a:r>
            <a:r>
              <a:rPr kumimoji="1" lang="ja-JP" altLang="en-US" sz="800" dirty="0">
                <a:latin typeface="+mn-ea"/>
              </a:rPr>
              <a:t>）</a:t>
            </a:r>
            <a:endParaRPr kumimoji="1" lang="en-US" altLang="ja-JP" sz="800" dirty="0">
              <a:latin typeface="+mn-ea"/>
            </a:endParaRPr>
          </a:p>
        </p:txBody>
      </p:sp>
      <p:sp>
        <p:nvSpPr>
          <p:cNvPr id="19" name="正方形/長方形 18">
            <a:extLst>
              <a:ext uri="{FF2B5EF4-FFF2-40B4-BE49-F238E27FC236}">
                <a16:creationId xmlns:a16="http://schemas.microsoft.com/office/drawing/2014/main" id="{313626CE-E614-7B2A-C94A-C638A62F3AD9}"/>
              </a:ext>
            </a:extLst>
          </p:cNvPr>
          <p:cNvSpPr/>
          <p:nvPr/>
        </p:nvSpPr>
        <p:spPr>
          <a:xfrm>
            <a:off x="504000" y="6198368"/>
            <a:ext cx="6552000" cy="2825621"/>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20" name="グループ化 19">
            <a:extLst>
              <a:ext uri="{FF2B5EF4-FFF2-40B4-BE49-F238E27FC236}">
                <a16:creationId xmlns:a16="http://schemas.microsoft.com/office/drawing/2014/main" id="{FEA8DD8E-85CF-6CBC-13E3-BF23A05FDDDD}"/>
              </a:ext>
            </a:extLst>
          </p:cNvPr>
          <p:cNvGrpSpPr/>
          <p:nvPr/>
        </p:nvGrpSpPr>
        <p:grpSpPr>
          <a:xfrm>
            <a:off x="707715" y="6321840"/>
            <a:ext cx="6138340" cy="646932"/>
            <a:chOff x="707715" y="2447613"/>
            <a:chExt cx="6138340" cy="646932"/>
          </a:xfrm>
        </p:grpSpPr>
        <p:sp>
          <p:nvSpPr>
            <p:cNvPr id="21" name="テキスト ボックス 20">
              <a:extLst>
                <a:ext uri="{FF2B5EF4-FFF2-40B4-BE49-F238E27FC236}">
                  <a16:creationId xmlns:a16="http://schemas.microsoft.com/office/drawing/2014/main" id="{AA4E0B75-09D0-246F-A8F6-0913F1F43D49}"/>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zh-TW" altLang="en-US" sz="1200" b="1" dirty="0">
                  <a:latin typeface="BIZ UDPゴシック" panose="020B0400000000000000" pitchFamily="50" charset="-128"/>
                  <a:ea typeface="BIZ UDPゴシック" panose="020B0400000000000000" pitchFamily="50" charset="-128"/>
                </a:rPr>
                <a:t>非常用電源設備</a:t>
              </a:r>
            </a:p>
          </p:txBody>
        </p:sp>
        <p:sp>
          <p:nvSpPr>
            <p:cNvPr id="22" name="四角形: 角を丸くする 21">
              <a:extLst>
                <a:ext uri="{FF2B5EF4-FFF2-40B4-BE49-F238E27FC236}">
                  <a16:creationId xmlns:a16="http://schemas.microsoft.com/office/drawing/2014/main" id="{0D87E3D5-AD66-2CC9-ADA9-232CC806A477}"/>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sp>
          <p:nvSpPr>
            <p:cNvPr id="23" name="テキスト ボックス 22">
              <a:extLst>
                <a:ext uri="{FF2B5EF4-FFF2-40B4-BE49-F238E27FC236}">
                  <a16:creationId xmlns:a16="http://schemas.microsoft.com/office/drawing/2014/main" id="{632A6944-E950-4090-DE3C-91FB2A6D17EF}"/>
                </a:ext>
              </a:extLst>
            </p:cNvPr>
            <p:cNvSpPr txBox="1"/>
            <p:nvPr/>
          </p:nvSpPr>
          <p:spPr>
            <a:xfrm>
              <a:off x="1554055" y="2755991"/>
              <a:ext cx="5292000" cy="338554"/>
            </a:xfrm>
            <a:prstGeom prst="rect">
              <a:avLst/>
            </a:prstGeom>
            <a:noFill/>
          </p:spPr>
          <p:txBody>
            <a:bodyPr wrap="square" lIns="0" tIns="0" rIns="0" bIns="0" rtlCol="0">
              <a:spAutoFit/>
            </a:bodyPr>
            <a:lstStyle/>
            <a:p>
              <a:pPr indent="144000" algn="just" fontAlgn="ctr"/>
              <a:r>
                <a:rPr lang="ja-JP" altLang="en-US" sz="1100" dirty="0">
                  <a:solidFill>
                    <a:schemeClr val="tx1"/>
                  </a:solidFill>
                  <a:latin typeface="+mn-ea"/>
                </a:rPr>
                <a:t>災害時等の停電に備え、</a:t>
              </a:r>
              <a:r>
                <a:rPr lang="en-US" altLang="ja-JP" sz="1100" dirty="0">
                  <a:solidFill>
                    <a:schemeClr val="tx1"/>
                  </a:solidFill>
                  <a:latin typeface="+mn-ea"/>
                </a:rPr>
                <a:t>72</a:t>
              </a:r>
              <a:r>
                <a:rPr lang="ja-JP" altLang="ja-JP" sz="1100" dirty="0">
                  <a:solidFill>
                    <a:schemeClr val="tx1"/>
                  </a:solidFill>
                  <a:latin typeface="+mn-ea"/>
                </a:rPr>
                <a:t>時間</a:t>
              </a:r>
              <a:r>
                <a:rPr lang="ja-JP" altLang="en-US" sz="1100" dirty="0">
                  <a:solidFill>
                    <a:schemeClr val="tx1"/>
                  </a:solidFill>
                  <a:latin typeface="+mn-ea"/>
                </a:rPr>
                <a:t>（</a:t>
              </a:r>
              <a:r>
                <a:rPr lang="en-US" altLang="ja-JP" sz="1100" dirty="0">
                  <a:solidFill>
                    <a:schemeClr val="tx1"/>
                  </a:solidFill>
                  <a:latin typeface="+mn-ea"/>
                </a:rPr>
                <a:t>3</a:t>
              </a:r>
              <a:r>
                <a:rPr lang="ja-JP" altLang="en-US" sz="1100" dirty="0">
                  <a:solidFill>
                    <a:schemeClr val="tx1"/>
                  </a:solidFill>
                  <a:latin typeface="+mn-ea"/>
                </a:rPr>
                <a:t>日間）</a:t>
              </a:r>
              <a:r>
                <a:rPr lang="ja-JP" altLang="ja-JP" sz="1100" dirty="0">
                  <a:solidFill>
                    <a:schemeClr val="tx1"/>
                  </a:solidFill>
                  <a:latin typeface="+mn-ea"/>
                </a:rPr>
                <a:t>一定の電源を確保できる非常用発電機</a:t>
              </a:r>
              <a:r>
                <a:rPr lang="ja-JP" altLang="en-US" sz="1100" dirty="0">
                  <a:solidFill>
                    <a:schemeClr val="tx1"/>
                  </a:solidFill>
                  <a:latin typeface="+mn-ea"/>
                </a:rPr>
                <a:t>を導入。新庁舎では、浸水被害を想定し、</a:t>
              </a:r>
              <a:r>
                <a:rPr lang="en-US" altLang="ja-JP" sz="1100" dirty="0">
                  <a:solidFill>
                    <a:schemeClr val="tx1"/>
                  </a:solidFill>
                  <a:latin typeface="+mn-ea"/>
                </a:rPr>
                <a:t>4</a:t>
              </a:r>
              <a:r>
                <a:rPr lang="ja-JP" altLang="en-US" sz="1100" dirty="0">
                  <a:solidFill>
                    <a:schemeClr val="tx1"/>
                  </a:solidFill>
                  <a:latin typeface="+mn-ea"/>
                </a:rPr>
                <a:t>階に設置する。</a:t>
              </a:r>
            </a:p>
          </p:txBody>
        </p:sp>
      </p:grpSp>
      <p:grpSp>
        <p:nvGrpSpPr>
          <p:cNvPr id="6" name="グループ化 5">
            <a:extLst>
              <a:ext uri="{FF2B5EF4-FFF2-40B4-BE49-F238E27FC236}">
                <a16:creationId xmlns:a16="http://schemas.microsoft.com/office/drawing/2014/main" id="{CEC320FF-8709-BFCD-3C4D-F6A46B6C558C}"/>
              </a:ext>
            </a:extLst>
          </p:cNvPr>
          <p:cNvGrpSpPr/>
          <p:nvPr/>
        </p:nvGrpSpPr>
        <p:grpSpPr>
          <a:xfrm>
            <a:off x="707715" y="7140353"/>
            <a:ext cx="6138340" cy="646932"/>
            <a:chOff x="707715" y="6769102"/>
            <a:chExt cx="6138340" cy="646932"/>
          </a:xfrm>
        </p:grpSpPr>
        <p:sp>
          <p:nvSpPr>
            <p:cNvPr id="25" name="テキスト ボックス 24">
              <a:extLst>
                <a:ext uri="{FF2B5EF4-FFF2-40B4-BE49-F238E27FC236}">
                  <a16:creationId xmlns:a16="http://schemas.microsoft.com/office/drawing/2014/main" id="{7DBACD75-8F06-A27B-1EB0-F54E1F5DE4EA}"/>
                </a:ext>
              </a:extLst>
            </p:cNvPr>
            <p:cNvSpPr txBox="1"/>
            <p:nvPr/>
          </p:nvSpPr>
          <p:spPr>
            <a:xfrm>
              <a:off x="1554055" y="6802769"/>
              <a:ext cx="2045672"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デマンドコントロールシステム</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27F54D8B-80CA-5833-BEA3-9C481334B769}"/>
                </a:ext>
              </a:extLst>
            </p:cNvPr>
            <p:cNvSpPr/>
            <p:nvPr/>
          </p:nvSpPr>
          <p:spPr>
            <a:xfrm>
              <a:off x="707715" y="676910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施策㉓</a:t>
              </a:r>
            </a:p>
          </p:txBody>
        </p:sp>
        <p:sp>
          <p:nvSpPr>
            <p:cNvPr id="27" name="テキスト ボックス 26">
              <a:extLst>
                <a:ext uri="{FF2B5EF4-FFF2-40B4-BE49-F238E27FC236}">
                  <a16:creationId xmlns:a16="http://schemas.microsoft.com/office/drawing/2014/main" id="{7470FBF4-1607-ACD3-A7B5-B60F59D5C348}"/>
                </a:ext>
              </a:extLst>
            </p:cNvPr>
            <p:cNvSpPr txBox="1"/>
            <p:nvPr/>
          </p:nvSpPr>
          <p:spPr>
            <a:xfrm>
              <a:off x="1554055" y="7077480"/>
              <a:ext cx="5292000" cy="338554"/>
            </a:xfrm>
            <a:prstGeom prst="rect">
              <a:avLst/>
            </a:prstGeom>
            <a:noFill/>
          </p:spPr>
          <p:txBody>
            <a:bodyPr wrap="square" lIns="0" tIns="0" rIns="0" bIns="0" rtlCol="0">
              <a:spAutoFit/>
            </a:bodyPr>
            <a:lstStyle/>
            <a:p>
              <a:pPr indent="144000" algn="just" fontAlgn="ctr"/>
              <a:r>
                <a:rPr lang="ja-JP" altLang="en-US" sz="1100" dirty="0">
                  <a:solidFill>
                    <a:schemeClr val="tx1"/>
                  </a:solidFill>
                  <a:latin typeface="+mn-ea"/>
                </a:rPr>
                <a:t>デマンド監視により、消費電力がピークに達した場合には、主にエアコン等の電源を自動制御することが可能</a:t>
              </a:r>
              <a:endParaRPr lang="en-US" altLang="ja-JP" sz="1100" strike="sngStrike" dirty="0">
                <a:solidFill>
                  <a:srgbClr val="FF0000"/>
                </a:solidFill>
                <a:highlight>
                  <a:srgbClr val="FFFF00"/>
                </a:highlight>
                <a:latin typeface="+mn-ea"/>
              </a:endParaRPr>
            </a:p>
          </p:txBody>
        </p:sp>
      </p:grpSp>
      <p:sp>
        <p:nvSpPr>
          <p:cNvPr id="32" name="テキスト ボックス 31">
            <a:extLst>
              <a:ext uri="{FF2B5EF4-FFF2-40B4-BE49-F238E27FC236}">
                <a16:creationId xmlns:a16="http://schemas.microsoft.com/office/drawing/2014/main" id="{4CB5F0E7-67E6-BB1C-E3F6-0903EBA3D50E}"/>
              </a:ext>
            </a:extLst>
          </p:cNvPr>
          <p:cNvSpPr txBox="1"/>
          <p:nvPr/>
        </p:nvSpPr>
        <p:spPr>
          <a:xfrm>
            <a:off x="503196" y="5534924"/>
            <a:ext cx="1941237" cy="169277"/>
          </a:xfrm>
          <a:prstGeom prst="rect">
            <a:avLst/>
          </a:prstGeom>
          <a:noFill/>
        </p:spPr>
        <p:txBody>
          <a:bodyPr wrap="none" lIns="0" tIns="0" rIns="0" bIns="0" rtlCol="0">
            <a:spAutoFit/>
          </a:bodyPr>
          <a:lstStyle/>
          <a:p>
            <a:r>
              <a:rPr kumimoji="1" lang="ja-JP" altLang="en-US" sz="1100" dirty="0">
                <a:latin typeface="+mn-ea"/>
              </a:rPr>
              <a:t>省エネ・防災計画断面イメージ</a:t>
            </a:r>
            <a:r>
              <a:rPr kumimoji="1" lang="en-US" altLang="ja-JP" sz="1100" baseline="30000" dirty="0">
                <a:latin typeface="+mn-ea"/>
              </a:rPr>
              <a:t>*4</a:t>
            </a:r>
          </a:p>
        </p:txBody>
      </p:sp>
      <p:grpSp>
        <p:nvGrpSpPr>
          <p:cNvPr id="5" name="グループ化 4">
            <a:extLst>
              <a:ext uri="{FF2B5EF4-FFF2-40B4-BE49-F238E27FC236}">
                <a16:creationId xmlns:a16="http://schemas.microsoft.com/office/drawing/2014/main" id="{4A4216C5-6AA9-4DBA-B11C-19BF1971E132}"/>
              </a:ext>
            </a:extLst>
          </p:cNvPr>
          <p:cNvGrpSpPr/>
          <p:nvPr/>
        </p:nvGrpSpPr>
        <p:grpSpPr>
          <a:xfrm>
            <a:off x="555559" y="3176321"/>
            <a:ext cx="4635192" cy="2297418"/>
            <a:chOff x="625502" y="3096190"/>
            <a:chExt cx="5606996" cy="2779089"/>
          </a:xfrm>
        </p:grpSpPr>
        <p:pic>
          <p:nvPicPr>
            <p:cNvPr id="8" name="図 7" descr="ダイアグラム&#10;&#10;自動的に生成された説明">
              <a:extLst>
                <a:ext uri="{FF2B5EF4-FFF2-40B4-BE49-F238E27FC236}">
                  <a16:creationId xmlns:a16="http://schemas.microsoft.com/office/drawing/2014/main" id="{41DA6037-2AD4-48A6-0C78-79938C6DBE0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5502" y="3096190"/>
              <a:ext cx="5606996" cy="2779089"/>
            </a:xfrm>
            <a:prstGeom prst="rect">
              <a:avLst/>
            </a:prstGeom>
          </p:spPr>
        </p:pic>
        <p:sp>
          <p:nvSpPr>
            <p:cNvPr id="9" name="正方形/長方形 8">
              <a:extLst>
                <a:ext uri="{FF2B5EF4-FFF2-40B4-BE49-F238E27FC236}">
                  <a16:creationId xmlns:a16="http://schemas.microsoft.com/office/drawing/2014/main" id="{0138F3FC-E6D9-05B7-EDC7-5568646E8F0A}"/>
                </a:ext>
              </a:extLst>
            </p:cNvPr>
            <p:cNvSpPr/>
            <p:nvPr/>
          </p:nvSpPr>
          <p:spPr>
            <a:xfrm>
              <a:off x="4724692" y="3100951"/>
              <a:ext cx="1493520" cy="191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4BEFBACF-0599-AE39-3D82-D8067E7CD033}"/>
              </a:ext>
            </a:extLst>
          </p:cNvPr>
          <p:cNvSpPr txBox="1"/>
          <p:nvPr/>
        </p:nvSpPr>
        <p:spPr>
          <a:xfrm>
            <a:off x="1554055" y="7990497"/>
            <a:ext cx="2045672"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入退室管理システム</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13" name="四角形: 角を丸くする 12">
            <a:extLst>
              <a:ext uri="{FF2B5EF4-FFF2-40B4-BE49-F238E27FC236}">
                <a16:creationId xmlns:a16="http://schemas.microsoft.com/office/drawing/2014/main" id="{B6377DD6-260D-97CA-19FB-CF64DA8F27AA}"/>
              </a:ext>
            </a:extLst>
          </p:cNvPr>
          <p:cNvSpPr/>
          <p:nvPr/>
        </p:nvSpPr>
        <p:spPr>
          <a:xfrm>
            <a:off x="707715" y="795683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施策㉔</a:t>
            </a:r>
          </a:p>
        </p:txBody>
      </p:sp>
      <p:sp>
        <p:nvSpPr>
          <p:cNvPr id="24" name="テキスト ボックス 23">
            <a:extLst>
              <a:ext uri="{FF2B5EF4-FFF2-40B4-BE49-F238E27FC236}">
                <a16:creationId xmlns:a16="http://schemas.microsoft.com/office/drawing/2014/main" id="{E2956E6E-C560-C8C4-0A85-C04E522B198E}"/>
              </a:ext>
            </a:extLst>
          </p:cNvPr>
          <p:cNvSpPr txBox="1"/>
          <p:nvPr/>
        </p:nvSpPr>
        <p:spPr>
          <a:xfrm>
            <a:off x="1554055" y="8265208"/>
            <a:ext cx="5292000" cy="677108"/>
          </a:xfrm>
          <a:prstGeom prst="rect">
            <a:avLst/>
          </a:prstGeom>
          <a:noFill/>
        </p:spPr>
        <p:txBody>
          <a:bodyPr wrap="square" lIns="0" tIns="0" rIns="0" bIns="0" rtlCol="0">
            <a:spAutoFit/>
          </a:bodyPr>
          <a:lstStyle/>
          <a:p>
            <a:pPr indent="144000" algn="just" fontAlgn="ctr"/>
            <a:r>
              <a:rPr lang="ja-JP" altLang="en-US" sz="1100" dirty="0">
                <a:solidFill>
                  <a:schemeClr val="tx1"/>
                </a:solidFill>
                <a:latin typeface="+mn-ea"/>
              </a:rPr>
              <a:t>庁舎を出入りする職員通用口には顔認証システムを導入し、庁内の主要な部屋については</a:t>
            </a:r>
            <a:r>
              <a:rPr lang="en-US" altLang="ja-JP" sz="1100" dirty="0">
                <a:solidFill>
                  <a:schemeClr val="tx1"/>
                </a:solidFill>
                <a:latin typeface="+mn-ea"/>
              </a:rPr>
              <a:t>IC</a:t>
            </a:r>
            <a:r>
              <a:rPr lang="ja-JP" altLang="en-US" sz="1100" dirty="0">
                <a:solidFill>
                  <a:schemeClr val="tx1"/>
                </a:solidFill>
                <a:latin typeface="+mn-ea"/>
              </a:rPr>
              <a:t>カードの認証システムを導入する予定である。</a:t>
            </a:r>
            <a:r>
              <a:rPr lang="en-US" altLang="ja-JP" sz="1100" dirty="0">
                <a:solidFill>
                  <a:schemeClr val="tx1"/>
                </a:solidFill>
                <a:latin typeface="+mn-ea"/>
              </a:rPr>
              <a:t>IC</a:t>
            </a:r>
            <a:r>
              <a:rPr lang="ja-JP" altLang="en-US" sz="1100" dirty="0">
                <a:solidFill>
                  <a:schemeClr val="tx1"/>
                </a:solidFill>
                <a:latin typeface="+mn-ea"/>
              </a:rPr>
              <a:t>カードは業務用パソコンのログインでも利用しており、紛失した場合のリスクが大きいため、職員通用口には顔認証を採用</a:t>
            </a:r>
            <a:endParaRPr lang="en-US" altLang="ja-JP" sz="1100" strike="sngStrike" dirty="0">
              <a:solidFill>
                <a:srgbClr val="FF0000"/>
              </a:solidFill>
              <a:highlight>
                <a:srgbClr val="FFFF00"/>
              </a:highlight>
              <a:latin typeface="+mn-ea"/>
            </a:endParaRPr>
          </a:p>
        </p:txBody>
      </p:sp>
    </p:spTree>
    <p:extLst>
      <p:ext uri="{BB962C8B-B14F-4D97-AF65-F5344CB8AC3E}">
        <p14:creationId xmlns:p14="http://schemas.microsoft.com/office/powerpoint/2010/main" val="31199412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22911"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144B8D4A-DB13-F0E8-827B-397E789D78B7}"/>
              </a:ext>
            </a:extLst>
          </p:cNvPr>
          <p:cNvSpPr/>
          <p:nvPr/>
        </p:nvSpPr>
        <p:spPr>
          <a:xfrm>
            <a:off x="504000" y="1368000"/>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BE47ACAC-51F4-2F21-2A29-65F90BD0F8E3}"/>
              </a:ext>
            </a:extLst>
          </p:cNvPr>
          <p:cNvSpPr/>
          <p:nvPr/>
        </p:nvSpPr>
        <p:spPr>
          <a:xfrm>
            <a:off x="1341120" y="1370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34" name="コンテンツ プレースホルダー 17">
            <a:extLst>
              <a:ext uri="{FF2B5EF4-FFF2-40B4-BE49-F238E27FC236}">
                <a16:creationId xmlns:a16="http://schemas.microsoft.com/office/drawing/2014/main" id="{CDC26F00-95A6-593C-5874-75A4BB9A57AD}"/>
              </a:ext>
            </a:extLst>
          </p:cNvPr>
          <p:cNvSpPr txBox="1">
            <a:spLocks/>
          </p:cNvSpPr>
          <p:nvPr/>
        </p:nvSpPr>
        <p:spPr>
          <a:xfrm>
            <a:off x="503196" y="1747688"/>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サーバの移設については、直後に週末以外の大型連休が無いタイミングで竣工日が確定しているため、</a:t>
            </a:r>
            <a:r>
              <a:rPr lang="en-US" altLang="ja-JP" sz="1200" dirty="0">
                <a:latin typeface="+mn-ea"/>
                <a:ea typeface="+mn-ea"/>
              </a:rPr>
              <a:t>1</a:t>
            </a:r>
            <a:r>
              <a:rPr lang="ja-JP" altLang="en-US" sz="1200" dirty="0">
                <a:latin typeface="+mn-ea"/>
                <a:ea typeface="+mn-ea"/>
              </a:rPr>
              <a:t>～</a:t>
            </a:r>
            <a:r>
              <a:rPr lang="en-US" altLang="ja-JP" sz="1200" dirty="0">
                <a:latin typeface="+mn-ea"/>
                <a:ea typeface="+mn-ea"/>
              </a:rPr>
              <a:t>2</a:t>
            </a:r>
            <a:r>
              <a:rPr lang="ja-JP" altLang="en-US" sz="1200" dirty="0">
                <a:latin typeface="+mn-ea"/>
                <a:ea typeface="+mn-ea"/>
              </a:rPr>
              <a:t>ヵ月かけて、毎週土・日曜日に少しずつ進めていく予定である。そのため一部の期間では、現庁舎と新庁舎どちらもサーバに接続できるように進めている。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109</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(3) </a:t>
            </a:r>
            <a:r>
              <a:rPr lang="ja-JP" altLang="en-US" dirty="0">
                <a:latin typeface="+mn-ea"/>
                <a:ea typeface="+mn-ea"/>
              </a:rPr>
              <a:t>広島県海田町</a:t>
            </a:r>
          </a:p>
        </p:txBody>
      </p:sp>
      <p:sp>
        <p:nvSpPr>
          <p:cNvPr id="19" name="正方形/長方形 18">
            <a:extLst>
              <a:ext uri="{FF2B5EF4-FFF2-40B4-BE49-F238E27FC236}">
                <a16:creationId xmlns:a16="http://schemas.microsoft.com/office/drawing/2014/main" id="{313626CE-E614-7B2A-C94A-C638A62F3AD9}"/>
              </a:ext>
            </a:extLst>
          </p:cNvPr>
          <p:cNvSpPr/>
          <p:nvPr/>
        </p:nvSpPr>
        <p:spPr>
          <a:xfrm>
            <a:off x="504000" y="2499411"/>
            <a:ext cx="6552000" cy="2380307"/>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AA4E0B75-09D0-246F-A8F6-0913F1F43D49}"/>
              </a:ext>
            </a:extLst>
          </p:cNvPr>
          <p:cNvSpPr txBox="1"/>
          <p:nvPr/>
        </p:nvSpPr>
        <p:spPr>
          <a:xfrm>
            <a:off x="1554055" y="2656549"/>
            <a:ext cx="15723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22" name="四角形: 角を丸くする 21">
            <a:extLst>
              <a:ext uri="{FF2B5EF4-FFF2-40B4-BE49-F238E27FC236}">
                <a16:creationId xmlns:a16="http://schemas.microsoft.com/office/drawing/2014/main" id="{0D87E3D5-AD66-2CC9-ADA9-232CC806A477}"/>
              </a:ext>
            </a:extLst>
          </p:cNvPr>
          <p:cNvSpPr/>
          <p:nvPr/>
        </p:nvSpPr>
        <p:spPr>
          <a:xfrm>
            <a:off x="707715" y="262288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sp>
        <p:nvSpPr>
          <p:cNvPr id="23" name="テキスト ボックス 22">
            <a:extLst>
              <a:ext uri="{FF2B5EF4-FFF2-40B4-BE49-F238E27FC236}">
                <a16:creationId xmlns:a16="http://schemas.microsoft.com/office/drawing/2014/main" id="{632A6944-E950-4090-DE3C-91FB2A6D17EF}"/>
              </a:ext>
            </a:extLst>
          </p:cNvPr>
          <p:cNvSpPr txBox="1"/>
          <p:nvPr/>
        </p:nvSpPr>
        <p:spPr>
          <a:xfrm>
            <a:off x="1554055" y="2931260"/>
            <a:ext cx="5292000" cy="1015663"/>
          </a:xfrm>
          <a:prstGeom prst="rect">
            <a:avLst/>
          </a:prstGeom>
          <a:noFill/>
        </p:spPr>
        <p:txBody>
          <a:bodyPr wrap="square" lIns="0" tIns="0" rIns="0" bIns="0" rtlCol="0">
            <a:spAutoFit/>
          </a:bodyPr>
          <a:lstStyle/>
          <a:p>
            <a:pPr indent="144000"/>
            <a:r>
              <a:rPr lang="ja-JP" altLang="en-US" sz="1100" dirty="0">
                <a:solidFill>
                  <a:schemeClr val="tx1"/>
                </a:solidFill>
                <a:latin typeface="+mn-ea"/>
              </a:rPr>
              <a:t>新庁舎は免震構造であることから現在データセンタ</a:t>
            </a:r>
            <a:r>
              <a:rPr lang="ja-JP" altLang="en-US" sz="1100" dirty="0">
                <a:latin typeface="+mn-ea"/>
              </a:rPr>
              <a:t>ー</a:t>
            </a:r>
            <a:r>
              <a:rPr lang="ja-JP" altLang="en-US" sz="1100" dirty="0">
                <a:solidFill>
                  <a:schemeClr val="tx1"/>
                </a:solidFill>
                <a:latin typeface="+mn-ea"/>
              </a:rPr>
              <a:t>で保管しているサーバの一部を庁舎内に収容する予定である。一方で、令和</a:t>
            </a:r>
            <a:r>
              <a:rPr lang="en-US" altLang="ja-JP" sz="1100" dirty="0">
                <a:solidFill>
                  <a:schemeClr val="tx1"/>
                </a:solidFill>
                <a:latin typeface="+mn-ea"/>
              </a:rPr>
              <a:t>7</a:t>
            </a:r>
            <a:r>
              <a:rPr lang="ja-JP" altLang="en-US" sz="1100" dirty="0">
                <a:solidFill>
                  <a:schemeClr val="tx1"/>
                </a:solidFill>
                <a:latin typeface="+mn-ea"/>
              </a:rPr>
              <a:t>年度（</a:t>
            </a:r>
            <a:r>
              <a:rPr lang="en-US" altLang="ja-JP" sz="1100" dirty="0">
                <a:solidFill>
                  <a:schemeClr val="tx1"/>
                </a:solidFill>
                <a:latin typeface="+mn-ea"/>
              </a:rPr>
              <a:t>2025</a:t>
            </a:r>
            <a:r>
              <a:rPr lang="ja-JP" altLang="en-US" sz="1100" dirty="0">
                <a:solidFill>
                  <a:schemeClr val="tx1"/>
                </a:solidFill>
                <a:latin typeface="+mn-ea"/>
              </a:rPr>
              <a:t>年度）末のガバメントクラウドへの移行目標を見据えて、クラウドに移行可能なオンプレミスサーバのクラウド化を検討しており、将来的に庁舎内のサーバ台数は徐々に減少していく見込みである。</a:t>
            </a:r>
          </a:p>
          <a:p>
            <a:pPr indent="144000"/>
            <a:r>
              <a:rPr lang="ja-JP" altLang="en-US" sz="1100" dirty="0">
                <a:solidFill>
                  <a:schemeClr val="tx1"/>
                </a:solidFill>
                <a:latin typeface="+mn-ea"/>
              </a:rPr>
              <a:t>そのため、庁舎内収容サーバの全体数は、新庁舎移転直後がピークになる見込みである。</a:t>
            </a:r>
          </a:p>
        </p:txBody>
      </p:sp>
      <p:grpSp>
        <p:nvGrpSpPr>
          <p:cNvPr id="6" name="グループ化 5">
            <a:extLst>
              <a:ext uri="{FF2B5EF4-FFF2-40B4-BE49-F238E27FC236}">
                <a16:creationId xmlns:a16="http://schemas.microsoft.com/office/drawing/2014/main" id="{CEC320FF-8709-BFCD-3C4D-F6A46B6C558C}"/>
              </a:ext>
            </a:extLst>
          </p:cNvPr>
          <p:cNvGrpSpPr/>
          <p:nvPr/>
        </p:nvGrpSpPr>
        <p:grpSpPr>
          <a:xfrm>
            <a:off x="707715" y="4127125"/>
            <a:ext cx="6138340" cy="646932"/>
            <a:chOff x="707715" y="6761332"/>
            <a:chExt cx="6138340" cy="646932"/>
          </a:xfrm>
        </p:grpSpPr>
        <p:sp>
          <p:nvSpPr>
            <p:cNvPr id="25" name="テキスト ボックス 24">
              <a:extLst>
                <a:ext uri="{FF2B5EF4-FFF2-40B4-BE49-F238E27FC236}">
                  <a16:creationId xmlns:a16="http://schemas.microsoft.com/office/drawing/2014/main" id="{7DBACD75-8F06-A27B-1EB0-F54E1F5DE4EA}"/>
                </a:ext>
              </a:extLst>
            </p:cNvPr>
            <p:cNvSpPr txBox="1"/>
            <p:nvPr/>
          </p:nvSpPr>
          <p:spPr>
            <a:xfrm>
              <a:off x="1554055" y="6794999"/>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情報基盤</a:t>
              </a:r>
            </a:p>
          </p:txBody>
        </p:sp>
        <p:sp>
          <p:nvSpPr>
            <p:cNvPr id="26" name="四角形: 角を丸くする 25">
              <a:extLst>
                <a:ext uri="{FF2B5EF4-FFF2-40B4-BE49-F238E27FC236}">
                  <a16:creationId xmlns:a16="http://schemas.microsoft.com/office/drawing/2014/main" id="{27F54D8B-80CA-5833-BEA3-9C481334B769}"/>
                </a:ext>
              </a:extLst>
            </p:cNvPr>
            <p:cNvSpPr/>
            <p:nvPr/>
          </p:nvSpPr>
          <p:spPr>
            <a:xfrm>
              <a:off x="707715" y="676133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施策㉗</a:t>
              </a:r>
            </a:p>
          </p:txBody>
        </p:sp>
        <p:sp>
          <p:nvSpPr>
            <p:cNvPr id="27" name="テキスト ボックス 26">
              <a:extLst>
                <a:ext uri="{FF2B5EF4-FFF2-40B4-BE49-F238E27FC236}">
                  <a16:creationId xmlns:a16="http://schemas.microsoft.com/office/drawing/2014/main" id="{7470FBF4-1607-ACD3-A7B5-B60F59D5C348}"/>
                </a:ext>
              </a:extLst>
            </p:cNvPr>
            <p:cNvSpPr txBox="1"/>
            <p:nvPr/>
          </p:nvSpPr>
          <p:spPr>
            <a:xfrm>
              <a:off x="1554055" y="7069710"/>
              <a:ext cx="5292000" cy="338554"/>
            </a:xfrm>
            <a:prstGeom prst="rect">
              <a:avLst/>
            </a:prstGeom>
            <a:noFill/>
          </p:spPr>
          <p:txBody>
            <a:bodyPr wrap="square" lIns="0" tIns="0" rIns="0" bIns="0" rtlCol="0">
              <a:spAutoFit/>
            </a:bodyPr>
            <a:lstStyle/>
            <a:p>
              <a:pPr indent="144000"/>
              <a:r>
                <a:rPr lang="en-US" altLang="ja-JP" sz="1100" dirty="0">
                  <a:solidFill>
                    <a:schemeClr val="tx1"/>
                  </a:solidFill>
                  <a:latin typeface="+mn-ea"/>
                </a:rPr>
                <a:t>OA</a:t>
              </a:r>
              <a:r>
                <a:rPr lang="ja-JP" altLang="en-US" sz="1100" dirty="0">
                  <a:solidFill>
                    <a:schemeClr val="tx1"/>
                  </a:solidFill>
                  <a:latin typeface="+mn-ea"/>
                </a:rPr>
                <a:t>フロアを採用。また、将来的な汎用性を見据えて、庁舎のあらゆるところに空配管を通すようにしている。</a:t>
              </a:r>
              <a:endParaRPr kumimoji="1" lang="ja-JP" altLang="en-US" sz="1100" dirty="0">
                <a:latin typeface="+mn-ea"/>
              </a:endParaRPr>
            </a:p>
          </p:txBody>
        </p:sp>
      </p:grpSp>
    </p:spTree>
    <p:extLst>
      <p:ext uri="{BB962C8B-B14F-4D97-AF65-F5344CB8AC3E}">
        <p14:creationId xmlns:p14="http://schemas.microsoft.com/office/powerpoint/2010/main" val="2043520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表 130">
            <a:extLst>
              <a:ext uri="{FF2B5EF4-FFF2-40B4-BE49-F238E27FC236}">
                <a16:creationId xmlns:a16="http://schemas.microsoft.com/office/drawing/2014/main" id="{0B895D6D-2D3D-92AA-4596-5BE751D3BB52}"/>
              </a:ext>
            </a:extLst>
          </p:cNvPr>
          <p:cNvGraphicFramePr>
            <a:graphicFrameLocks noGrp="1"/>
          </p:cNvGraphicFramePr>
          <p:nvPr>
            <p:extLst>
              <p:ext uri="{D42A27DB-BD31-4B8C-83A1-F6EECF244321}">
                <p14:modId xmlns:p14="http://schemas.microsoft.com/office/powerpoint/2010/main" val="3603319289"/>
              </p:ext>
            </p:extLst>
          </p:nvPr>
        </p:nvGraphicFramePr>
        <p:xfrm>
          <a:off x="504000" y="1368000"/>
          <a:ext cx="6552000" cy="8287200"/>
        </p:xfrm>
        <a:graphic>
          <a:graphicData uri="http://schemas.openxmlformats.org/drawingml/2006/table">
            <a:tbl>
              <a:tblPr firstRow="1" bandRow="1">
                <a:tableStyleId>{5C22544A-7EE6-4342-B048-85BDC9FD1C3A}</a:tableStyleId>
              </a:tblPr>
              <a:tblGrid>
                <a:gridCol w="248179">
                  <a:extLst>
                    <a:ext uri="{9D8B030D-6E8A-4147-A177-3AD203B41FA5}">
                      <a16:colId xmlns:a16="http://schemas.microsoft.com/office/drawing/2014/main" val="2511081254"/>
                    </a:ext>
                  </a:extLst>
                </a:gridCol>
                <a:gridCol w="539518">
                  <a:extLst>
                    <a:ext uri="{9D8B030D-6E8A-4147-A177-3AD203B41FA5}">
                      <a16:colId xmlns:a16="http://schemas.microsoft.com/office/drawing/2014/main" val="1721265499"/>
                    </a:ext>
                  </a:extLst>
                </a:gridCol>
                <a:gridCol w="787697">
                  <a:extLst>
                    <a:ext uri="{9D8B030D-6E8A-4147-A177-3AD203B41FA5}">
                      <a16:colId xmlns:a16="http://schemas.microsoft.com/office/drawing/2014/main" val="3598183488"/>
                    </a:ext>
                  </a:extLst>
                </a:gridCol>
                <a:gridCol w="895602">
                  <a:extLst>
                    <a:ext uri="{9D8B030D-6E8A-4147-A177-3AD203B41FA5}">
                      <a16:colId xmlns:a16="http://schemas.microsoft.com/office/drawing/2014/main" val="1912041830"/>
                    </a:ext>
                  </a:extLst>
                </a:gridCol>
                <a:gridCol w="4081004">
                  <a:extLst>
                    <a:ext uri="{9D8B030D-6E8A-4147-A177-3AD203B41FA5}">
                      <a16:colId xmlns:a16="http://schemas.microsoft.com/office/drawing/2014/main" val="550416692"/>
                    </a:ext>
                  </a:extLst>
                </a:gridCol>
              </a:tblGrid>
              <a:tr h="324000">
                <a:tc>
                  <a:txBody>
                    <a:bodyPr/>
                    <a:lstStyle/>
                    <a:p>
                      <a:pPr algn="ctr" fontAlgn="ctr"/>
                      <a:r>
                        <a:rPr kumimoji="1" lang="en-US" altLang="ja-JP" sz="900" dirty="0">
                          <a:latin typeface="+mn-ea"/>
                          <a:ea typeface="+mn-ea"/>
                        </a:rPr>
                        <a:t>No.</a:t>
                      </a:r>
                      <a:endParaRPr kumimoji="1" lang="ja-JP" altLang="en-US" sz="900" dirty="0">
                        <a:latin typeface="+mn-ea"/>
                        <a:ea typeface="+mn-ea"/>
                      </a:endParaRPr>
                    </a:p>
                  </a:txBody>
                  <a:tcPr marL="36000" marR="36000" marT="0" marB="0" anchor="ctr">
                    <a:lnL w="12700" cmpd="sng">
                      <a:noFill/>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a:latin typeface="+mn-ea"/>
                          <a:ea typeface="+mn-ea"/>
                        </a:rPr>
                        <a:t>都道府県自治体名</a:t>
                      </a:r>
                      <a:endParaRPr kumimoji="1" lang="ja-JP" altLang="en-US" sz="900" dirty="0">
                        <a:latin typeface="+mn-ea"/>
                        <a:ea typeface="+mn-ea"/>
                      </a:endParaRP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人口</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庁舎建て替え等の状況</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選出理由</a:t>
                      </a:r>
                    </a:p>
                  </a:txBody>
                  <a:tcPr marL="36000" marR="36000" marT="0" marB="0" anchor="ctr">
                    <a:lnL w="19050" cap="flat" cmpd="sng" algn="ctr">
                      <a:solidFill>
                        <a:schemeClr val="bg1"/>
                      </a:solidFill>
                      <a:prstDash val="solid"/>
                      <a:round/>
                      <a:headEnd type="none" w="med" len="med"/>
                      <a:tailEnd type="none" w="med" len="med"/>
                    </a:lnL>
                    <a:lnR w="12700" cmpd="sng">
                      <a:noFill/>
                    </a:lnR>
                    <a:lnT w="12700" cmpd="sng">
                      <a:noFill/>
                    </a:lnT>
                    <a:lnB w="38100" cmpd="sng">
                      <a:noFill/>
                    </a:lnB>
                    <a:solidFill>
                      <a:srgbClr val="31926F"/>
                    </a:solidFill>
                  </a:tcPr>
                </a:tc>
                <a:extLst>
                  <a:ext uri="{0D108BD9-81ED-4DB2-BD59-A6C34878D82A}">
                    <a16:rowId xmlns:a16="http://schemas.microsoft.com/office/drawing/2014/main" val="2155468110"/>
                  </a:ext>
                </a:extLst>
              </a:tr>
              <a:tr h="0">
                <a:tc>
                  <a:txBody>
                    <a:bodyPr/>
                    <a:lstStyle/>
                    <a:p>
                      <a:pPr algn="ctr" fontAlgn="ctr"/>
                      <a:r>
                        <a:rPr kumimoji="1" lang="ja-JP" altLang="en-US" sz="900" b="1" dirty="0">
                          <a:solidFill>
                            <a:srgbClr val="31926F"/>
                          </a:solidFill>
                          <a:latin typeface="+mn-ea"/>
                          <a:ea typeface="+mn-ea"/>
                        </a:rPr>
                        <a:t>２６</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東京都</a:t>
                      </a:r>
                      <a:br>
                        <a:rPr kumimoji="1" lang="en-US" altLang="ja-JP" sz="900" dirty="0">
                          <a:latin typeface="+mn-ea"/>
                          <a:ea typeface="+mn-ea"/>
                        </a:rPr>
                      </a:br>
                      <a:r>
                        <a:rPr kumimoji="1" lang="ja-JP" altLang="en-US" sz="900" dirty="0">
                          <a:latin typeface="+mn-ea"/>
                          <a:ea typeface="+mn-ea"/>
                        </a:rPr>
                        <a:t>青梅市</a:t>
                      </a:r>
                    </a:p>
                    <a:p>
                      <a:pPr fontAlgn="ctr"/>
                      <a:endParaRPr kumimoji="1" lang="ja-JP" altLang="en-US" sz="9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129,918</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運用中</a:t>
                      </a:r>
                      <a:br>
                        <a:rPr kumimoji="1" lang="zh-TW" altLang="en-US" sz="800">
                          <a:latin typeface="+mn-ea"/>
                          <a:ea typeface="+mn-ea"/>
                        </a:rPr>
                      </a:br>
                      <a:r>
                        <a:rPr kumimoji="1" lang="ja-JP" altLang="en-US" sz="800">
                          <a:latin typeface="+mn-ea"/>
                          <a:ea typeface="+mn-ea"/>
                        </a:rPr>
                        <a:t>平成</a:t>
                      </a:r>
                      <a:r>
                        <a:rPr kumimoji="1" lang="en-US" altLang="ja-JP" sz="800" dirty="0">
                          <a:latin typeface="+mn-ea"/>
                          <a:ea typeface="+mn-ea"/>
                        </a:rPr>
                        <a:t>22</a:t>
                      </a:r>
                      <a:r>
                        <a:rPr kumimoji="1" lang="zh-TW" altLang="en-US" sz="800">
                          <a:latin typeface="+mn-ea"/>
                          <a:ea typeface="+mn-ea"/>
                        </a:rPr>
                        <a:t>年</a:t>
                      </a:r>
                      <a:r>
                        <a:rPr kumimoji="1" lang="en-US" altLang="zh-TW" sz="800" dirty="0">
                          <a:latin typeface="+mn-ea"/>
                          <a:ea typeface="+mn-ea"/>
                        </a:rPr>
                        <a:t>5</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竣工</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「スマートローカル青梅（青梅市</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推進方針）」により、「</a:t>
                      </a:r>
                      <a:r>
                        <a:rPr kumimoji="1" lang="en-US" altLang="ja-JP" sz="800" u="none" kern="1200" dirty="0">
                          <a:solidFill>
                            <a:schemeClr val="dk1"/>
                          </a:solidFill>
                          <a:latin typeface="+mn-ea"/>
                          <a:ea typeface="+mn-ea"/>
                          <a:cs typeface="+mn-cs"/>
                        </a:rPr>
                        <a:t>3</a:t>
                      </a:r>
                      <a:r>
                        <a:rPr kumimoji="1" lang="ja-JP" altLang="en-US" sz="800" u="none" kern="1200" dirty="0">
                          <a:solidFill>
                            <a:schemeClr val="dk1"/>
                          </a:solidFill>
                          <a:latin typeface="+mn-ea"/>
                          <a:ea typeface="+mn-ea"/>
                          <a:cs typeface="+mn-cs"/>
                        </a:rPr>
                        <a:t>つの変える（行政サービス、市役所、地域社会）」をスローガンとして</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の取組を推進。「アクションプラン</a:t>
                      </a:r>
                      <a:r>
                        <a:rPr kumimoji="1" lang="en-US" altLang="ja-JP" sz="800" u="none" kern="1200" dirty="0">
                          <a:solidFill>
                            <a:schemeClr val="dk1"/>
                          </a:solidFill>
                          <a:latin typeface="+mn-ea"/>
                          <a:ea typeface="+mn-ea"/>
                          <a:cs typeface="+mn-cs"/>
                        </a:rPr>
                        <a:t>2023</a:t>
                      </a:r>
                      <a:r>
                        <a:rPr kumimoji="1" lang="ja-JP" altLang="en-US" sz="800" u="none" kern="1200" dirty="0">
                          <a:solidFill>
                            <a:schemeClr val="dk1"/>
                          </a:solidFill>
                          <a:latin typeface="+mn-ea"/>
                          <a:ea typeface="+mn-ea"/>
                          <a:cs typeface="+mn-cs"/>
                        </a:rPr>
                        <a:t>」では、</a:t>
                      </a:r>
                      <a:r>
                        <a:rPr kumimoji="1" lang="ja-JP" altLang="en-US" sz="800" b="1" u="none" kern="1200" dirty="0">
                          <a:solidFill>
                            <a:srgbClr val="E73142"/>
                          </a:solidFill>
                          <a:latin typeface="+mn-ea"/>
                          <a:ea typeface="+mn-ea"/>
                          <a:cs typeface="+mn-cs"/>
                        </a:rPr>
                        <a:t>行政手続きのオンライン化</a:t>
                      </a:r>
                      <a:r>
                        <a:rPr kumimoji="1" lang="ja-JP" altLang="en-US" sz="800" u="none" kern="1200" dirty="0">
                          <a:solidFill>
                            <a:schemeClr val="dk1"/>
                          </a:solidFill>
                          <a:latin typeface="+mn-ea"/>
                          <a:ea typeface="+mn-ea"/>
                          <a:cs typeface="+mn-cs"/>
                        </a:rPr>
                        <a:t>、書面・対面等の見直し、マイナンバーカードの普及促進、</a:t>
                      </a:r>
                      <a:r>
                        <a:rPr kumimoji="1" lang="en-US" altLang="ja-JP" sz="800" b="1" u="none" kern="1200" dirty="0">
                          <a:solidFill>
                            <a:srgbClr val="E73142"/>
                          </a:solidFill>
                          <a:latin typeface="+mn-ea"/>
                          <a:ea typeface="+mn-ea"/>
                          <a:cs typeface="+mn-cs"/>
                        </a:rPr>
                        <a:t>AI</a:t>
                      </a:r>
                      <a:r>
                        <a:rPr kumimoji="1" lang="ja-JP" altLang="en-US" sz="800" b="1" u="none" kern="1200" dirty="0">
                          <a:solidFill>
                            <a:srgbClr val="E73142"/>
                          </a:solidFill>
                          <a:latin typeface="+mn-ea"/>
                          <a:ea typeface="+mn-ea"/>
                          <a:cs typeface="+mn-cs"/>
                        </a:rPr>
                        <a:t>・</a:t>
                      </a:r>
                      <a:r>
                        <a:rPr kumimoji="1" lang="en-US" altLang="ja-JP" sz="800" b="1" u="none" dirty="0">
                          <a:solidFill>
                            <a:srgbClr val="E73142"/>
                          </a:solidFill>
                          <a:uFill>
                            <a:solidFill>
                              <a:srgbClr val="31926F"/>
                            </a:solidFill>
                          </a:uFill>
                          <a:latin typeface="+mn-ea"/>
                        </a:rPr>
                        <a:t>RPA</a:t>
                      </a:r>
                      <a:r>
                        <a:rPr kumimoji="1" lang="ja-JP" altLang="en-US" sz="800" b="1" u="none" kern="1200" dirty="0">
                          <a:solidFill>
                            <a:srgbClr val="E73142"/>
                          </a:solidFill>
                          <a:latin typeface="+mn-ea"/>
                          <a:ea typeface="+mn-ea"/>
                          <a:cs typeface="+mn-cs"/>
                        </a:rPr>
                        <a:t>の利用促進</a:t>
                      </a:r>
                      <a:r>
                        <a:rPr kumimoji="1" lang="ja-JP" altLang="en-US" sz="800" u="none" kern="1200" dirty="0">
                          <a:solidFill>
                            <a:schemeClr val="dk1"/>
                          </a:solidFill>
                          <a:latin typeface="+mn-ea"/>
                          <a:ea typeface="+mn-ea"/>
                          <a:cs typeface="+mn-cs"/>
                        </a:rPr>
                        <a:t>、</a:t>
                      </a:r>
                      <a:r>
                        <a:rPr kumimoji="1" lang="en-US" altLang="ja-JP" sz="800" u="wavyHeavy" baseline="0" dirty="0">
                          <a:solidFill>
                            <a:schemeClr val="tx1"/>
                          </a:solidFill>
                          <a:uFill>
                            <a:solidFill>
                              <a:srgbClr val="31926F"/>
                            </a:solidFill>
                          </a:uFill>
                          <a:latin typeface="+mn-ea"/>
                        </a:rPr>
                        <a:t>BPR</a:t>
                      </a:r>
                      <a:r>
                        <a:rPr kumimoji="1" lang="ja-JP" altLang="en-US" sz="800" u="none" kern="1200" dirty="0">
                          <a:solidFill>
                            <a:schemeClr val="dk1"/>
                          </a:solidFill>
                          <a:latin typeface="+mn-ea"/>
                          <a:ea typeface="+mn-ea"/>
                          <a:cs typeface="+mn-cs"/>
                        </a:rPr>
                        <a:t>の徹底、</a:t>
                      </a:r>
                      <a:r>
                        <a:rPr kumimoji="1" lang="ja-JP" altLang="en-US" sz="800" b="1" u="none" kern="1200" dirty="0">
                          <a:solidFill>
                            <a:srgbClr val="E73142"/>
                          </a:solidFill>
                          <a:latin typeface="+mn-ea"/>
                          <a:ea typeface="+mn-ea"/>
                          <a:cs typeface="+mn-cs"/>
                        </a:rPr>
                        <a:t>電子会議・電子決裁・ペーパーレス化の推進</a:t>
                      </a:r>
                      <a:r>
                        <a:rPr kumimoji="1" lang="ja-JP" altLang="en-US" sz="800" u="none" kern="1200" dirty="0">
                          <a:solidFill>
                            <a:schemeClr val="dk1"/>
                          </a:solidFill>
                          <a:latin typeface="+mn-ea"/>
                          <a:ea typeface="+mn-ea"/>
                          <a:cs typeface="+mn-cs"/>
                        </a:rPr>
                        <a:t>等に注力するとの記載あり</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令和</a:t>
                      </a:r>
                      <a:r>
                        <a:rPr kumimoji="1" lang="en-US" altLang="ja-JP" sz="800" u="none" kern="1200" dirty="0">
                          <a:solidFill>
                            <a:schemeClr val="dk1"/>
                          </a:solidFill>
                          <a:latin typeface="+mn-ea"/>
                          <a:ea typeface="+mn-ea"/>
                          <a:cs typeface="+mn-cs"/>
                        </a:rPr>
                        <a:t>5</a:t>
                      </a:r>
                      <a:r>
                        <a:rPr kumimoji="1" lang="ja-JP" altLang="en-US" sz="800" u="none" kern="1200" dirty="0">
                          <a:solidFill>
                            <a:schemeClr val="dk1"/>
                          </a:solidFill>
                          <a:latin typeface="+mn-ea"/>
                          <a:ea typeface="+mn-ea"/>
                          <a:cs typeface="+mn-cs"/>
                        </a:rPr>
                        <a:t>年</a:t>
                      </a:r>
                      <a:r>
                        <a:rPr kumimoji="1" lang="en-US" altLang="ja-JP" sz="800" u="none" kern="1200" dirty="0">
                          <a:solidFill>
                            <a:schemeClr val="dk1"/>
                          </a:solidFill>
                          <a:latin typeface="+mn-ea"/>
                          <a:ea typeface="+mn-ea"/>
                          <a:cs typeface="+mn-cs"/>
                        </a:rPr>
                        <a:t>2</a:t>
                      </a:r>
                      <a:r>
                        <a:rPr kumimoji="1" lang="ja-JP" altLang="en-US" sz="800" u="none" kern="1200" dirty="0">
                          <a:solidFill>
                            <a:schemeClr val="dk1"/>
                          </a:solidFill>
                          <a:latin typeface="+mn-ea"/>
                          <a:ea typeface="+mn-ea"/>
                          <a:cs typeface="+mn-cs"/>
                        </a:rPr>
                        <a:t>月より、引越し</a:t>
                      </a:r>
                      <a:r>
                        <a:rPr kumimoji="1" lang="ja-JP" altLang="en-US" sz="800" u="none" kern="1200" baseline="0" dirty="0">
                          <a:solidFill>
                            <a:schemeClr val="dk1"/>
                          </a:solidFill>
                          <a:uFill>
                            <a:solidFill>
                              <a:srgbClr val="31926F"/>
                            </a:solidFill>
                          </a:uFill>
                          <a:latin typeface="+mn-ea"/>
                          <a:ea typeface="+mn-ea"/>
                          <a:cs typeface="+mn-cs"/>
                        </a:rPr>
                        <a:t>ワンストップ</a:t>
                      </a:r>
                      <a:r>
                        <a:rPr kumimoji="1" lang="ja-JP" altLang="en-US" sz="800" u="none" kern="1200" dirty="0">
                          <a:solidFill>
                            <a:schemeClr val="dk1"/>
                          </a:solidFill>
                          <a:latin typeface="+mn-ea"/>
                          <a:ea typeface="+mn-ea"/>
                          <a:cs typeface="+mn-cs"/>
                        </a:rPr>
                        <a:t>支援サービスの開始に伴い、住民異動届に関する書類を対象に</a:t>
                      </a:r>
                      <a:r>
                        <a:rPr kumimoji="1" lang="ja-JP" altLang="en-US" sz="800" b="1" u="none" kern="1200" dirty="0">
                          <a:solidFill>
                            <a:srgbClr val="E73142"/>
                          </a:solidFill>
                          <a:latin typeface="+mn-ea"/>
                          <a:ea typeface="+mn-ea"/>
                          <a:cs typeface="+mn-cs"/>
                        </a:rPr>
                        <a:t>書かない窓口</a:t>
                      </a:r>
                      <a:r>
                        <a:rPr kumimoji="1" lang="ja-JP" altLang="en-US" sz="800" u="none" kern="1200" dirty="0">
                          <a:solidFill>
                            <a:schemeClr val="dk1"/>
                          </a:solidFill>
                          <a:latin typeface="+mn-ea"/>
                          <a:ea typeface="+mn-ea"/>
                          <a:cs typeface="+mn-cs"/>
                        </a:rPr>
                        <a:t>を開始</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9212546"/>
                  </a:ext>
                </a:extLst>
              </a:tr>
              <a:tr h="0">
                <a:tc>
                  <a:txBody>
                    <a:bodyPr/>
                    <a:lstStyle/>
                    <a:p>
                      <a:pPr algn="ctr" fontAlgn="ctr"/>
                      <a:r>
                        <a:rPr kumimoji="1" lang="ja-JP" altLang="en-US" sz="900" b="1" dirty="0">
                          <a:solidFill>
                            <a:srgbClr val="31926F"/>
                          </a:solidFill>
                          <a:latin typeface="+mn-ea"/>
                          <a:ea typeface="+mn-ea"/>
                        </a:rPr>
                        <a:t>２７</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東京都</a:t>
                      </a:r>
                      <a:br>
                        <a:rPr kumimoji="1" lang="en-US" altLang="ja-JP" sz="900" dirty="0">
                          <a:latin typeface="+mn-ea"/>
                          <a:ea typeface="+mn-ea"/>
                        </a:rPr>
                      </a:br>
                      <a:r>
                        <a:rPr kumimoji="1" lang="ja-JP" altLang="en-US" sz="900" dirty="0">
                          <a:latin typeface="+mn-ea"/>
                          <a:ea typeface="+mn-ea"/>
                        </a:rPr>
                        <a:t>国分寺市</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128,691</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建設中</a:t>
                      </a:r>
                      <a:br>
                        <a:rPr kumimoji="1" lang="zh-TW" altLang="en-US" sz="800">
                          <a:latin typeface="+mn-ea"/>
                          <a:ea typeface="+mn-ea"/>
                        </a:rPr>
                      </a:br>
                      <a:r>
                        <a:rPr kumimoji="1" lang="ja-JP" altLang="en-US" sz="800">
                          <a:latin typeface="+mn-ea"/>
                          <a:ea typeface="+mn-ea"/>
                        </a:rPr>
                        <a:t>令和</a:t>
                      </a:r>
                      <a:r>
                        <a:rPr kumimoji="1" lang="en-US" altLang="ja-JP" sz="800" dirty="0">
                          <a:latin typeface="+mn-ea"/>
                          <a:ea typeface="+mn-ea"/>
                        </a:rPr>
                        <a:t>6</a:t>
                      </a:r>
                      <a:r>
                        <a:rPr kumimoji="1" lang="zh-TW" altLang="en-US" sz="800">
                          <a:latin typeface="+mn-ea"/>
                          <a:ea typeface="+mn-ea"/>
                        </a:rPr>
                        <a:t>年</a:t>
                      </a:r>
                      <a:r>
                        <a:rPr kumimoji="1" lang="en-US" altLang="zh-TW" sz="800" dirty="0">
                          <a:latin typeface="+mn-ea"/>
                          <a:ea typeface="+mn-ea"/>
                        </a:rPr>
                        <a:t>9</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竣工予定</a:t>
                      </a:r>
                    </a:p>
                    <a:p>
                      <a:pPr fontAlgn="ctr"/>
                      <a:endParaRPr kumimoji="1" lang="ja-JP"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「国分寺市情報システム最適化計画」を策定し、令和</a:t>
                      </a:r>
                      <a:r>
                        <a:rPr kumimoji="1" lang="en-US" altLang="ja-JP" sz="800" u="none" kern="1200" dirty="0">
                          <a:solidFill>
                            <a:schemeClr val="dk1"/>
                          </a:solidFill>
                          <a:latin typeface="+mn-ea"/>
                          <a:ea typeface="+mn-ea"/>
                          <a:cs typeface="+mn-cs"/>
                        </a:rPr>
                        <a:t>6</a:t>
                      </a:r>
                      <a:r>
                        <a:rPr kumimoji="1" lang="ja-JP" altLang="en-US" sz="800" u="none" kern="1200" dirty="0">
                          <a:solidFill>
                            <a:schemeClr val="dk1"/>
                          </a:solidFill>
                          <a:latin typeface="+mn-ea"/>
                          <a:ea typeface="+mn-ea"/>
                          <a:cs typeface="+mn-cs"/>
                        </a:rPr>
                        <a:t>年度までを目途に庁内情報システムの最適化、</a:t>
                      </a:r>
                      <a:r>
                        <a:rPr kumimoji="1" lang="en-US" altLang="ja-JP" sz="800" u="none" dirty="0">
                          <a:solidFill>
                            <a:schemeClr val="tx1"/>
                          </a:solidFill>
                          <a:uFill>
                            <a:solidFill>
                              <a:srgbClr val="31926F"/>
                            </a:solidFill>
                          </a:uFill>
                          <a:latin typeface="+mn-ea"/>
                        </a:rPr>
                        <a:t>ICT</a:t>
                      </a:r>
                      <a:r>
                        <a:rPr kumimoji="1" lang="ja-JP" altLang="en-US" sz="800" u="none" kern="1200" dirty="0">
                          <a:solidFill>
                            <a:schemeClr val="dk1"/>
                          </a:solidFill>
                          <a:latin typeface="+mn-ea"/>
                          <a:ea typeface="+mn-ea"/>
                          <a:cs typeface="+mn-cs"/>
                        </a:rPr>
                        <a:t>ガバナンスの強化、最新テクノロジーの活用、</a:t>
                      </a:r>
                      <a:r>
                        <a:rPr kumimoji="1" lang="ja-JP" altLang="en-US" sz="800" b="1" u="none" kern="1200" dirty="0">
                          <a:solidFill>
                            <a:srgbClr val="E73142"/>
                          </a:solidFill>
                          <a:latin typeface="+mn-ea"/>
                          <a:ea typeface="+mn-ea"/>
                          <a:cs typeface="+mn-cs"/>
                        </a:rPr>
                        <a:t>新庁舎建設に係る</a:t>
                      </a:r>
                      <a:r>
                        <a:rPr kumimoji="1" lang="en-US" altLang="ja-JP" sz="800" b="1" u="none" dirty="0">
                          <a:solidFill>
                            <a:srgbClr val="E73142"/>
                          </a:solidFill>
                          <a:uFill>
                            <a:solidFill>
                              <a:srgbClr val="31926F"/>
                            </a:solidFill>
                          </a:uFill>
                          <a:latin typeface="+mn-ea"/>
                        </a:rPr>
                        <a:t>ICT</a:t>
                      </a:r>
                      <a:r>
                        <a:rPr kumimoji="1" lang="ja-JP" altLang="en-US" sz="800" b="1" u="none" kern="1200" dirty="0">
                          <a:solidFill>
                            <a:srgbClr val="E73142"/>
                          </a:solidFill>
                          <a:latin typeface="+mn-ea"/>
                          <a:ea typeface="+mn-ea"/>
                          <a:cs typeface="+mn-cs"/>
                        </a:rPr>
                        <a:t>の活用</a:t>
                      </a:r>
                      <a:r>
                        <a:rPr kumimoji="1" lang="ja-JP" altLang="en-US" sz="800" u="none" kern="1200" dirty="0">
                          <a:solidFill>
                            <a:schemeClr val="dk1"/>
                          </a:solidFill>
                          <a:latin typeface="+mn-ea"/>
                          <a:ea typeface="+mn-ea"/>
                          <a:cs typeface="+mn-cs"/>
                        </a:rPr>
                        <a:t>について施策を推進</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 新庁舎建設に係る</a:t>
                      </a:r>
                      <a:r>
                        <a:rPr kumimoji="1" lang="en-US" altLang="ja-JP" sz="800" u="none" dirty="0">
                          <a:solidFill>
                            <a:schemeClr val="tx1"/>
                          </a:solidFill>
                          <a:uFill>
                            <a:solidFill>
                              <a:srgbClr val="31926F"/>
                            </a:solidFill>
                          </a:uFill>
                          <a:latin typeface="+mn-ea"/>
                        </a:rPr>
                        <a:t>ICT</a:t>
                      </a:r>
                      <a:r>
                        <a:rPr kumimoji="1" lang="ja-JP" altLang="en-US" sz="800" u="none" kern="1200" dirty="0">
                          <a:solidFill>
                            <a:schemeClr val="dk1"/>
                          </a:solidFill>
                          <a:latin typeface="+mn-ea"/>
                          <a:ea typeface="+mn-ea"/>
                          <a:cs typeface="+mn-cs"/>
                        </a:rPr>
                        <a:t>活用については、「国分寺市行政デジタル化推進計画」並びに新庁舎建設設計に継承され、引き続き検討を実施。施策としては以下の</a:t>
                      </a:r>
                      <a:r>
                        <a:rPr kumimoji="1" lang="en-US" altLang="ja-JP" sz="800" u="none" kern="1200" dirty="0">
                          <a:solidFill>
                            <a:schemeClr val="dk1"/>
                          </a:solidFill>
                          <a:latin typeface="+mn-ea"/>
                          <a:ea typeface="+mn-ea"/>
                          <a:cs typeface="+mn-cs"/>
                        </a:rPr>
                        <a:t>7</a:t>
                      </a:r>
                      <a:r>
                        <a:rPr kumimoji="1" lang="ja-JP" altLang="en-US" sz="800" u="none" kern="1200" dirty="0">
                          <a:solidFill>
                            <a:schemeClr val="dk1"/>
                          </a:solidFill>
                          <a:latin typeface="+mn-ea"/>
                          <a:ea typeface="+mn-ea"/>
                          <a:cs typeface="+mn-cs"/>
                        </a:rPr>
                        <a:t>点が明記されている</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b="1" u="none" kern="1200" dirty="0">
                          <a:solidFill>
                            <a:srgbClr val="E73142"/>
                          </a:solidFill>
                          <a:latin typeface="+mn-ea"/>
                          <a:ea typeface="+mn-ea"/>
                          <a:cs typeface="+mn-cs"/>
                        </a:rPr>
                        <a:t>窓口サービス</a:t>
                      </a:r>
                      <a:r>
                        <a:rPr kumimoji="1" lang="ja-JP" altLang="en-US" sz="800" u="none" kern="1200" dirty="0">
                          <a:solidFill>
                            <a:schemeClr val="dk1"/>
                          </a:solidFill>
                          <a:latin typeface="+mn-ea"/>
                          <a:ea typeface="+mn-ea"/>
                          <a:cs typeface="+mn-cs"/>
                        </a:rPr>
                        <a:t>の見直し</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dirty="0">
                          <a:solidFill>
                            <a:schemeClr val="dk1"/>
                          </a:solidFill>
                          <a:latin typeface="+mn-ea"/>
                          <a:ea typeface="+mn-ea"/>
                          <a:cs typeface="+mn-cs"/>
                        </a:rPr>
                        <a:t>新庁舎建設に係る</a:t>
                      </a:r>
                      <a:r>
                        <a:rPr kumimoji="1" lang="en-US" altLang="ja-JP" sz="800" u="none" dirty="0">
                          <a:solidFill>
                            <a:schemeClr val="tx1"/>
                          </a:solidFill>
                          <a:uFill>
                            <a:solidFill>
                              <a:srgbClr val="31926F"/>
                            </a:solidFill>
                          </a:uFill>
                          <a:latin typeface="+mn-ea"/>
                        </a:rPr>
                        <a:t>ICT</a:t>
                      </a:r>
                      <a:r>
                        <a:rPr kumimoji="1" lang="ja-JP" altLang="en-US" sz="800" u="none" kern="1200" dirty="0">
                          <a:solidFill>
                            <a:schemeClr val="dk1"/>
                          </a:solidFill>
                          <a:latin typeface="+mn-ea"/>
                          <a:ea typeface="+mn-ea"/>
                          <a:cs typeface="+mn-cs"/>
                        </a:rPr>
                        <a:t>施策の推進体制の構築</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b="1" u="none" kern="1200" dirty="0">
                          <a:solidFill>
                            <a:srgbClr val="E73142"/>
                          </a:solidFill>
                          <a:latin typeface="+mn-ea"/>
                          <a:ea typeface="+mn-ea"/>
                          <a:cs typeface="+mn-cs"/>
                        </a:rPr>
                        <a:t>認証入室設備</a:t>
                      </a:r>
                      <a:r>
                        <a:rPr kumimoji="1" lang="ja-JP" altLang="en-US" sz="800" u="none" kern="1200" dirty="0">
                          <a:solidFill>
                            <a:schemeClr val="dk1"/>
                          </a:solidFill>
                          <a:latin typeface="+mn-ea"/>
                          <a:ea typeface="+mn-ea"/>
                          <a:cs typeface="+mn-cs"/>
                        </a:rPr>
                        <a:t>の導入</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b="1" u="none" kern="1200" dirty="0">
                          <a:solidFill>
                            <a:srgbClr val="E73142"/>
                          </a:solidFill>
                          <a:latin typeface="+mn-ea"/>
                          <a:ea typeface="+mn-ea"/>
                          <a:cs typeface="+mn-cs"/>
                        </a:rPr>
                        <a:t>デジタルサイネージ</a:t>
                      </a:r>
                      <a:r>
                        <a:rPr kumimoji="1" lang="ja-JP" altLang="en-US" sz="800" u="none" kern="1200" dirty="0">
                          <a:solidFill>
                            <a:schemeClr val="dk1"/>
                          </a:solidFill>
                          <a:latin typeface="+mn-ea"/>
                          <a:ea typeface="+mn-ea"/>
                          <a:cs typeface="+mn-cs"/>
                        </a:rPr>
                        <a:t>の導入</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b="1" u="none" kern="1200" dirty="0">
                          <a:solidFill>
                            <a:srgbClr val="E73142"/>
                          </a:solidFill>
                          <a:latin typeface="+mn-ea"/>
                          <a:ea typeface="+mn-ea"/>
                          <a:cs typeface="+mn-cs"/>
                        </a:rPr>
                        <a:t>無線</a:t>
                      </a:r>
                      <a:r>
                        <a:rPr kumimoji="1" lang="en-US" altLang="ja-JP" sz="800" b="1" u="none" kern="1200" dirty="0">
                          <a:solidFill>
                            <a:srgbClr val="E73142"/>
                          </a:solidFill>
                          <a:latin typeface="+mn-ea"/>
                          <a:ea typeface="+mn-ea"/>
                          <a:cs typeface="+mn-cs"/>
                        </a:rPr>
                        <a:t>LAN</a:t>
                      </a:r>
                      <a:r>
                        <a:rPr kumimoji="1" lang="ja-JP" altLang="en-US" sz="800" u="none" kern="1200" dirty="0">
                          <a:solidFill>
                            <a:schemeClr val="dk1"/>
                          </a:solidFill>
                          <a:latin typeface="+mn-ea"/>
                          <a:ea typeface="+mn-ea"/>
                          <a:cs typeface="+mn-cs"/>
                        </a:rPr>
                        <a:t>の導入</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en-US" altLang="ja-JP" sz="800" b="1" u="wavyHeavy" kern="1200" baseline="0" dirty="0">
                          <a:solidFill>
                            <a:srgbClr val="E73142"/>
                          </a:solidFill>
                          <a:uFill>
                            <a:solidFill>
                              <a:srgbClr val="31926F"/>
                            </a:solidFill>
                          </a:uFill>
                          <a:latin typeface="+mn-ea"/>
                          <a:ea typeface="+mn-ea"/>
                          <a:cs typeface="+mn-cs"/>
                        </a:rPr>
                        <a:t>IT-BCP</a:t>
                      </a:r>
                      <a:r>
                        <a:rPr kumimoji="1" lang="ja-JP" altLang="en-US" sz="800" u="none" kern="1200" dirty="0">
                          <a:solidFill>
                            <a:schemeClr val="dk1"/>
                          </a:solidFill>
                          <a:latin typeface="+mn-ea"/>
                          <a:ea typeface="+mn-ea"/>
                          <a:cs typeface="+mn-cs"/>
                        </a:rPr>
                        <a:t>の策定</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dirty="0">
                          <a:solidFill>
                            <a:schemeClr val="dk1"/>
                          </a:solidFill>
                          <a:latin typeface="+mn-ea"/>
                          <a:ea typeface="+mn-ea"/>
                          <a:cs typeface="+mn-cs"/>
                        </a:rPr>
                        <a:t>新</a:t>
                      </a:r>
                      <a:r>
                        <a:rPr kumimoji="1" lang="ja-JP" altLang="en-US" sz="800" b="1" u="none" kern="1200" dirty="0">
                          <a:solidFill>
                            <a:srgbClr val="E73142"/>
                          </a:solidFill>
                          <a:latin typeface="+mn-ea"/>
                          <a:ea typeface="+mn-ea"/>
                          <a:cs typeface="+mn-cs"/>
                        </a:rPr>
                        <a:t>サーバルーム</a:t>
                      </a:r>
                      <a:r>
                        <a:rPr kumimoji="1" lang="ja-JP" altLang="en-US" sz="800" u="none" kern="1200" dirty="0">
                          <a:solidFill>
                            <a:schemeClr val="dk1"/>
                          </a:solidFill>
                          <a:latin typeface="+mn-ea"/>
                          <a:ea typeface="+mn-ea"/>
                          <a:cs typeface="+mn-cs"/>
                        </a:rPr>
                        <a:t>構想</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0454961"/>
                  </a:ext>
                </a:extLst>
              </a:tr>
              <a:tr h="648000">
                <a:tc>
                  <a:txBody>
                    <a:bodyPr/>
                    <a:lstStyle/>
                    <a:p>
                      <a:pPr algn="ctr" fontAlgn="ctr"/>
                      <a:r>
                        <a:rPr kumimoji="1" lang="ja-JP" altLang="en-US" sz="900" b="1" dirty="0">
                          <a:solidFill>
                            <a:srgbClr val="31926F"/>
                          </a:solidFill>
                          <a:latin typeface="+mn-ea"/>
                          <a:ea typeface="+mn-ea"/>
                        </a:rPr>
                        <a:t>２８</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東京都</a:t>
                      </a:r>
                      <a:br>
                        <a:rPr kumimoji="1" lang="en-US" altLang="ja-JP" sz="900" dirty="0">
                          <a:latin typeface="+mn-ea"/>
                          <a:ea typeface="+mn-ea"/>
                        </a:rPr>
                      </a:br>
                      <a:r>
                        <a:rPr kumimoji="1" lang="ja-JP" altLang="en-US" sz="900" dirty="0">
                          <a:latin typeface="+mn-ea"/>
                          <a:ea typeface="+mn-ea"/>
                        </a:rPr>
                        <a:t>狛江市</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82,723</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運用中</a:t>
                      </a:r>
                      <a:br>
                        <a:rPr kumimoji="1" lang="zh-TW" altLang="en-US" sz="800">
                          <a:latin typeface="+mn-ea"/>
                          <a:ea typeface="+mn-ea"/>
                        </a:rPr>
                      </a:br>
                      <a:r>
                        <a:rPr kumimoji="1" lang="ja-JP" altLang="en-US" sz="800">
                          <a:latin typeface="+mn-ea"/>
                          <a:ea typeface="+mn-ea"/>
                        </a:rPr>
                        <a:t>昭和</a:t>
                      </a:r>
                      <a:r>
                        <a:rPr kumimoji="1" lang="en-US" altLang="ja-JP" sz="800" dirty="0">
                          <a:latin typeface="+mn-ea"/>
                          <a:ea typeface="+mn-ea"/>
                        </a:rPr>
                        <a:t>55</a:t>
                      </a:r>
                      <a:r>
                        <a:rPr kumimoji="1" lang="zh-TW" altLang="en-US" sz="800">
                          <a:latin typeface="+mn-ea"/>
                          <a:ea typeface="+mn-ea"/>
                        </a:rPr>
                        <a:t>年</a:t>
                      </a:r>
                      <a:r>
                        <a:rPr kumimoji="1" lang="en-US" altLang="zh-TW" sz="800" dirty="0">
                          <a:latin typeface="+mn-ea"/>
                          <a:ea typeface="+mn-ea"/>
                        </a:rPr>
                        <a:t>11</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竣工</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「狛江市</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戦略」において、施策の方向性を目的別に「庁内の</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」「行政サービスの</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」「地域社会の</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」の</a:t>
                      </a:r>
                      <a:r>
                        <a:rPr kumimoji="1" lang="en-US" altLang="ja-JP" sz="800" u="none" kern="1200" dirty="0">
                          <a:solidFill>
                            <a:schemeClr val="dk1"/>
                          </a:solidFill>
                          <a:latin typeface="+mn-ea"/>
                          <a:ea typeface="+mn-ea"/>
                          <a:cs typeface="+mn-cs"/>
                        </a:rPr>
                        <a:t>3</a:t>
                      </a:r>
                      <a:r>
                        <a:rPr kumimoji="1" lang="ja-JP" altLang="en-US" sz="800" u="none" kern="1200" dirty="0">
                          <a:solidFill>
                            <a:schemeClr val="dk1"/>
                          </a:solidFill>
                          <a:latin typeface="+mn-ea"/>
                          <a:ea typeface="+mn-ea"/>
                          <a:cs typeface="+mn-cs"/>
                        </a:rPr>
                        <a:t>つに整理した上で</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を推進</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令和</a:t>
                      </a:r>
                      <a:r>
                        <a:rPr kumimoji="1" lang="en-US" altLang="ja-JP" sz="800" u="none" kern="1200" dirty="0">
                          <a:solidFill>
                            <a:schemeClr val="dk1"/>
                          </a:solidFill>
                          <a:latin typeface="+mn-ea"/>
                          <a:ea typeface="+mn-ea"/>
                          <a:cs typeface="+mn-cs"/>
                        </a:rPr>
                        <a:t>4</a:t>
                      </a:r>
                      <a:r>
                        <a:rPr kumimoji="1" lang="ja-JP" altLang="en-US" sz="800" u="none" kern="1200" dirty="0">
                          <a:solidFill>
                            <a:schemeClr val="dk1"/>
                          </a:solidFill>
                          <a:latin typeface="+mn-ea"/>
                          <a:ea typeface="+mn-ea"/>
                          <a:cs typeface="+mn-cs"/>
                        </a:rPr>
                        <a:t>年に庁舎</a:t>
                      </a:r>
                      <a:r>
                        <a:rPr kumimoji="1" lang="en-US" altLang="ja-JP" sz="800" u="none" kern="1200" dirty="0">
                          <a:solidFill>
                            <a:schemeClr val="dk1"/>
                          </a:solidFill>
                          <a:latin typeface="+mn-ea"/>
                          <a:ea typeface="+mn-ea"/>
                          <a:cs typeface="+mn-cs"/>
                        </a:rPr>
                        <a:t>4</a:t>
                      </a:r>
                      <a:r>
                        <a:rPr kumimoji="1" lang="ja-JP" altLang="en-US" sz="800" u="none" kern="1200" dirty="0">
                          <a:solidFill>
                            <a:schemeClr val="dk1"/>
                          </a:solidFill>
                          <a:latin typeface="+mn-ea"/>
                          <a:ea typeface="+mn-ea"/>
                          <a:cs typeface="+mn-cs"/>
                        </a:rPr>
                        <a:t>階執務室の一部</a:t>
                      </a:r>
                      <a:r>
                        <a:rPr lang="ja-JP" altLang="en-US" sz="800" b="1" u="none" dirty="0">
                          <a:solidFill>
                            <a:srgbClr val="E73142"/>
                          </a:solidFill>
                          <a:uFill>
                            <a:solidFill>
                              <a:srgbClr val="31926F"/>
                            </a:solidFill>
                          </a:uFill>
                          <a:latin typeface="+mn-ea"/>
                        </a:rPr>
                        <a:t>フリーアドレス</a:t>
                      </a:r>
                      <a:r>
                        <a:rPr kumimoji="1" lang="ja-JP" altLang="en-US" sz="800" b="1" u="none" kern="1200" dirty="0">
                          <a:solidFill>
                            <a:srgbClr val="E73142"/>
                          </a:solidFill>
                          <a:latin typeface="+mn-ea"/>
                          <a:ea typeface="+mn-ea"/>
                          <a:cs typeface="+mn-cs"/>
                        </a:rPr>
                        <a:t>化</a:t>
                      </a:r>
                      <a:r>
                        <a:rPr kumimoji="1" lang="ja-JP" altLang="en-US" sz="800" u="none" kern="1200" dirty="0">
                          <a:solidFill>
                            <a:schemeClr val="dk1"/>
                          </a:solidFill>
                          <a:latin typeface="+mn-ea"/>
                          <a:ea typeface="+mn-ea"/>
                          <a:cs typeface="+mn-cs"/>
                        </a:rPr>
                        <a:t>、 横断的なコミュニケーションを可能とするワークスペースの改善を行うとともに、企画部門・人事部門との連携を密にすることにより、新たな発想に基づく効果的・効率的な業務運営に繋げるきっかけとして、</a:t>
                      </a:r>
                      <a:r>
                        <a:rPr kumimoji="1" lang="en-US" altLang="ja-JP" sz="800" u="none" kern="1200" dirty="0">
                          <a:solidFill>
                            <a:schemeClr val="dk1"/>
                          </a:solidFill>
                          <a:latin typeface="+mn-ea"/>
                          <a:ea typeface="+mn-ea"/>
                          <a:cs typeface="+mn-cs"/>
                        </a:rPr>
                        <a:t>4</a:t>
                      </a:r>
                      <a:r>
                        <a:rPr kumimoji="1" lang="ja-JP" altLang="en-US" sz="800" u="none" kern="1200" dirty="0">
                          <a:solidFill>
                            <a:schemeClr val="dk1"/>
                          </a:solidFill>
                          <a:latin typeface="+mn-ea"/>
                          <a:ea typeface="+mn-ea"/>
                          <a:cs typeface="+mn-cs"/>
                        </a:rPr>
                        <a:t>階</a:t>
                      </a:r>
                      <a:r>
                        <a:rPr kumimoji="1" lang="ja-JP" altLang="en-US" sz="800" b="1" u="none" kern="1200" dirty="0">
                          <a:solidFill>
                            <a:srgbClr val="E73142"/>
                          </a:solidFill>
                          <a:latin typeface="+mn-ea"/>
                          <a:ea typeface="+mn-ea"/>
                          <a:cs typeface="+mn-cs"/>
                        </a:rPr>
                        <a:t>執務室等のリニューアル</a:t>
                      </a:r>
                      <a:r>
                        <a:rPr kumimoji="1" lang="ja-JP" altLang="en-US" sz="800" u="none" kern="1200" dirty="0">
                          <a:solidFill>
                            <a:schemeClr val="dk1"/>
                          </a:solidFill>
                          <a:latin typeface="+mn-ea"/>
                          <a:ea typeface="+mn-ea"/>
                          <a:cs typeface="+mn-cs"/>
                        </a:rPr>
                        <a:t>を実施</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国民健康保険のレセプト（診療報酬明細書）の点検に</a:t>
                      </a:r>
                      <a:r>
                        <a:rPr kumimoji="1" lang="en-US" altLang="ja-JP" sz="800" b="1" u="none" kern="1200" dirty="0">
                          <a:solidFill>
                            <a:srgbClr val="E73142"/>
                          </a:solidFill>
                          <a:latin typeface="+mn-ea"/>
                          <a:ea typeface="+mn-ea"/>
                          <a:cs typeface="+mn-cs"/>
                        </a:rPr>
                        <a:t>AI</a:t>
                      </a:r>
                      <a:r>
                        <a:rPr kumimoji="1" lang="ja-JP" altLang="en-US" sz="800" b="1" u="none" kern="1200" dirty="0">
                          <a:solidFill>
                            <a:srgbClr val="E73142"/>
                          </a:solidFill>
                          <a:latin typeface="+mn-ea"/>
                          <a:ea typeface="+mn-ea"/>
                          <a:cs typeface="+mn-cs"/>
                        </a:rPr>
                        <a:t>を活用</a:t>
                      </a:r>
                      <a:r>
                        <a:rPr kumimoji="1" lang="ja-JP" altLang="en-US" sz="800" u="none" kern="1200" dirty="0">
                          <a:solidFill>
                            <a:schemeClr val="dk1"/>
                          </a:solidFill>
                          <a:latin typeface="+mn-ea"/>
                          <a:ea typeface="+mn-ea"/>
                          <a:cs typeface="+mn-cs"/>
                        </a:rPr>
                        <a:t>するとともに、点検結果の入力作業を</a:t>
                      </a:r>
                      <a:r>
                        <a:rPr kumimoji="1" lang="en-US" altLang="ja-JP" sz="800" b="1" u="none" dirty="0">
                          <a:solidFill>
                            <a:srgbClr val="E73142"/>
                          </a:solidFill>
                          <a:uFill>
                            <a:solidFill>
                              <a:srgbClr val="31926F"/>
                            </a:solidFill>
                          </a:uFill>
                          <a:latin typeface="+mn-ea"/>
                        </a:rPr>
                        <a:t>RPA</a:t>
                      </a:r>
                      <a:r>
                        <a:rPr kumimoji="1" lang="ja-JP" altLang="en-US" sz="800" b="1" u="none" kern="1200" dirty="0">
                          <a:solidFill>
                            <a:srgbClr val="E73142"/>
                          </a:solidFill>
                          <a:latin typeface="+mn-ea"/>
                          <a:ea typeface="+mn-ea"/>
                          <a:cs typeface="+mn-cs"/>
                        </a:rPr>
                        <a:t>で自動化</a:t>
                      </a:r>
                      <a:r>
                        <a:rPr kumimoji="1" lang="ja-JP" altLang="en-US" sz="800" u="none" kern="1200" dirty="0">
                          <a:solidFill>
                            <a:schemeClr val="dk1"/>
                          </a:solidFill>
                          <a:latin typeface="+mn-ea"/>
                          <a:ea typeface="+mn-ea"/>
                          <a:cs typeface="+mn-cs"/>
                        </a:rPr>
                        <a:t>。</a:t>
                      </a:r>
                      <a:r>
                        <a:rPr kumimoji="1" lang="en-US" altLang="ja-JP" sz="800" u="none" kern="1200" dirty="0">
                          <a:solidFill>
                            <a:schemeClr val="dk1"/>
                          </a:solidFill>
                          <a:latin typeface="+mn-ea"/>
                          <a:ea typeface="+mn-ea"/>
                          <a:cs typeface="+mn-cs"/>
                        </a:rPr>
                        <a:t>AI</a:t>
                      </a:r>
                      <a:r>
                        <a:rPr kumimoji="1" lang="ja-JP" altLang="en-US" sz="800" u="none" kern="1200" dirty="0">
                          <a:solidFill>
                            <a:schemeClr val="dk1"/>
                          </a:solidFill>
                          <a:latin typeface="+mn-ea"/>
                          <a:ea typeface="+mn-ea"/>
                          <a:cs typeface="+mn-cs"/>
                        </a:rPr>
                        <a:t>と</a:t>
                      </a:r>
                      <a:r>
                        <a:rPr kumimoji="1" lang="en-US" altLang="ja-JP" sz="800" u="none" dirty="0">
                          <a:solidFill>
                            <a:schemeClr val="tx1"/>
                          </a:solidFill>
                          <a:uFill>
                            <a:solidFill>
                              <a:srgbClr val="31926F"/>
                            </a:solidFill>
                          </a:uFill>
                          <a:latin typeface="+mn-ea"/>
                        </a:rPr>
                        <a:t>RPA</a:t>
                      </a:r>
                      <a:r>
                        <a:rPr kumimoji="1" lang="ja-JP" altLang="en-US" sz="800" u="none" kern="1200" dirty="0">
                          <a:solidFill>
                            <a:schemeClr val="dk1"/>
                          </a:solidFill>
                          <a:latin typeface="+mn-ea"/>
                          <a:ea typeface="+mn-ea"/>
                          <a:cs typeface="+mn-cs"/>
                        </a:rPr>
                        <a:t>を組み合わせることで、歳出削減効果を得ながらのレセプト点検効果が大きく向上</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8053380"/>
                  </a:ext>
                </a:extLst>
              </a:tr>
              <a:tr h="0">
                <a:tc>
                  <a:txBody>
                    <a:bodyPr/>
                    <a:lstStyle/>
                    <a:p>
                      <a:pPr algn="ctr" fontAlgn="ctr"/>
                      <a:r>
                        <a:rPr kumimoji="1" lang="ja-JP" altLang="en-US" sz="900" b="1" dirty="0">
                          <a:solidFill>
                            <a:srgbClr val="31926F"/>
                          </a:solidFill>
                          <a:latin typeface="+mn-ea"/>
                          <a:ea typeface="+mn-ea"/>
                        </a:rPr>
                        <a:t>２９</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東京都</a:t>
                      </a:r>
                      <a:br>
                        <a:rPr kumimoji="1" lang="en-US" altLang="ja-JP" sz="900" dirty="0">
                          <a:latin typeface="+mn-ea"/>
                          <a:ea typeface="+mn-ea"/>
                        </a:rPr>
                      </a:br>
                      <a:r>
                        <a:rPr kumimoji="1" lang="ja-JP" altLang="en-US" sz="900" dirty="0">
                          <a:latin typeface="+mn-ea"/>
                          <a:ea typeface="+mn-ea"/>
                        </a:rPr>
                        <a:t>清瀬市</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74,590</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運用中</a:t>
                      </a:r>
                      <a:br>
                        <a:rPr kumimoji="1" lang="zh-TW" altLang="en-US" sz="800">
                          <a:latin typeface="+mn-ea"/>
                          <a:ea typeface="+mn-ea"/>
                        </a:rPr>
                      </a:br>
                      <a:r>
                        <a:rPr kumimoji="1" lang="ja-JP" altLang="en-US" sz="800">
                          <a:latin typeface="+mn-ea"/>
                          <a:ea typeface="+mn-ea"/>
                        </a:rPr>
                        <a:t>令和</a:t>
                      </a:r>
                      <a:r>
                        <a:rPr kumimoji="1" lang="en-US" altLang="ja-JP" sz="800" dirty="0">
                          <a:latin typeface="+mn-ea"/>
                          <a:ea typeface="+mn-ea"/>
                        </a:rPr>
                        <a:t>3</a:t>
                      </a:r>
                      <a:r>
                        <a:rPr kumimoji="1" lang="zh-TW" altLang="en-US" sz="800">
                          <a:latin typeface="+mn-ea"/>
                          <a:ea typeface="+mn-ea"/>
                        </a:rPr>
                        <a:t>年</a:t>
                      </a:r>
                      <a:r>
                        <a:rPr kumimoji="1" lang="en-US" altLang="ja-JP" sz="800" dirty="0">
                          <a:latin typeface="+mn-ea"/>
                          <a:ea typeface="+mn-ea"/>
                        </a:rPr>
                        <a:t>5</a:t>
                      </a:r>
                      <a:r>
                        <a:rPr kumimoji="1" lang="zh-TW" altLang="en-US" sz="800">
                          <a:latin typeface="+mn-ea"/>
                          <a:ea typeface="+mn-ea"/>
                        </a:rPr>
                        <a:t>月</a:t>
                      </a:r>
                      <a:br>
                        <a:rPr kumimoji="1" lang="en-US" altLang="zh-TW" sz="800" dirty="0">
                          <a:latin typeface="+mn-ea"/>
                          <a:ea typeface="+mn-ea"/>
                        </a:rPr>
                      </a:br>
                      <a:r>
                        <a:rPr kumimoji="1" lang="ja-JP" altLang="en-US" sz="800">
                          <a:latin typeface="+mn-ea"/>
                          <a:ea typeface="+mn-ea"/>
                        </a:rPr>
                        <a:t>供用開始</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「清瀬市情報化推進計画（現・清瀬市</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推進計画）」において、取り組むべき課題や方向性を整理。「</a:t>
                      </a:r>
                      <a:r>
                        <a:rPr kumimoji="1" lang="ja-JP" altLang="en-US" sz="800" b="1" u="none" kern="1200" dirty="0">
                          <a:solidFill>
                            <a:srgbClr val="E73142"/>
                          </a:solidFill>
                          <a:latin typeface="+mn-ea"/>
                          <a:ea typeface="+mn-ea"/>
                          <a:cs typeface="+mn-cs"/>
                        </a:rPr>
                        <a:t>新庁舎建設を契機とした</a:t>
                      </a:r>
                      <a:r>
                        <a:rPr kumimoji="1" lang="ja-JP" altLang="en-US" sz="800" u="none" kern="1200" dirty="0">
                          <a:solidFill>
                            <a:schemeClr val="dk1"/>
                          </a:solidFill>
                          <a:latin typeface="+mn-ea"/>
                          <a:ea typeface="+mn-ea"/>
                          <a:cs typeface="+mn-cs"/>
                        </a:rPr>
                        <a:t>働き方改革の実現」として主に以下の事業を推進</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b="1" u="none" kern="1200" dirty="0">
                          <a:solidFill>
                            <a:srgbClr val="E73142"/>
                          </a:solidFill>
                          <a:latin typeface="+mn-ea"/>
                          <a:ea typeface="+mn-ea"/>
                          <a:cs typeface="+mn-cs"/>
                        </a:rPr>
                        <a:t>新庁舎ネットワーク構築</a:t>
                      </a:r>
                      <a:endParaRPr kumimoji="1" lang="en-US" altLang="ja-JP" sz="800" b="1" u="none" kern="1200" dirty="0">
                        <a:solidFill>
                          <a:srgbClr val="E73142"/>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dirty="0">
                          <a:solidFill>
                            <a:schemeClr val="dk1"/>
                          </a:solidFill>
                          <a:latin typeface="+mn-ea"/>
                          <a:ea typeface="+mn-ea"/>
                          <a:cs typeface="+mn-cs"/>
                        </a:rPr>
                        <a:t>システム移転</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b="1" u="none" kern="1200" dirty="0">
                          <a:solidFill>
                            <a:srgbClr val="E73142"/>
                          </a:solidFill>
                          <a:latin typeface="+mn-ea"/>
                          <a:ea typeface="+mn-ea"/>
                          <a:cs typeface="+mn-cs"/>
                        </a:rPr>
                        <a:t>無線</a:t>
                      </a:r>
                      <a:r>
                        <a:rPr kumimoji="1" lang="en-US" altLang="ja-JP" sz="800" b="1" u="none" kern="1200" dirty="0">
                          <a:solidFill>
                            <a:srgbClr val="E73142"/>
                          </a:solidFill>
                          <a:latin typeface="+mn-ea"/>
                          <a:ea typeface="+mn-ea"/>
                          <a:cs typeface="+mn-cs"/>
                        </a:rPr>
                        <a:t>LAN</a:t>
                      </a:r>
                      <a:r>
                        <a:rPr kumimoji="1" lang="ja-JP" altLang="en-US" sz="800" u="none" kern="1200" dirty="0">
                          <a:solidFill>
                            <a:schemeClr val="dk1"/>
                          </a:solidFill>
                          <a:latin typeface="+mn-ea"/>
                          <a:ea typeface="+mn-ea"/>
                          <a:cs typeface="+mn-cs"/>
                        </a:rPr>
                        <a:t>の導入検討</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b="1" u="none" dirty="0">
                          <a:solidFill>
                            <a:srgbClr val="E73142"/>
                          </a:solidFill>
                          <a:uFill>
                            <a:solidFill>
                              <a:srgbClr val="31926F"/>
                            </a:solidFill>
                          </a:uFill>
                          <a:latin typeface="+mn-ea"/>
                        </a:rPr>
                        <a:t>ペーパーレス</a:t>
                      </a:r>
                      <a:r>
                        <a:rPr kumimoji="1" lang="ja-JP" altLang="en-US" sz="800" b="1" u="none" kern="1200" dirty="0">
                          <a:solidFill>
                            <a:srgbClr val="E73142"/>
                          </a:solidFill>
                          <a:latin typeface="+mn-ea"/>
                          <a:ea typeface="+mn-ea"/>
                          <a:cs typeface="+mn-cs"/>
                        </a:rPr>
                        <a:t>会議システム</a:t>
                      </a:r>
                      <a:r>
                        <a:rPr kumimoji="1" lang="ja-JP" altLang="en-US" sz="800" u="none" kern="1200" dirty="0">
                          <a:solidFill>
                            <a:schemeClr val="dk1"/>
                          </a:solidFill>
                          <a:latin typeface="+mn-ea"/>
                          <a:ea typeface="+mn-ea"/>
                          <a:cs typeface="+mn-cs"/>
                        </a:rPr>
                        <a:t>の導入検討</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dirty="0">
                          <a:solidFill>
                            <a:schemeClr val="dk1"/>
                          </a:solidFill>
                          <a:latin typeface="+mn-ea"/>
                          <a:ea typeface="+mn-ea"/>
                          <a:cs typeface="+mn-cs"/>
                        </a:rPr>
                        <a:t>サーバ仮想化の導入検討</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dirty="0">
                          <a:solidFill>
                            <a:schemeClr val="dk1"/>
                          </a:solidFill>
                          <a:latin typeface="+mn-ea"/>
                          <a:ea typeface="+mn-ea"/>
                          <a:cs typeface="+mn-cs"/>
                        </a:rPr>
                        <a:t>文書管理システムの導入検討</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dirty="0">
                          <a:solidFill>
                            <a:schemeClr val="dk1"/>
                          </a:solidFill>
                          <a:latin typeface="+mn-ea"/>
                          <a:ea typeface="+mn-ea"/>
                          <a:cs typeface="+mn-cs"/>
                        </a:rPr>
                        <a:t>財務会計システムにおける</a:t>
                      </a:r>
                      <a:r>
                        <a:rPr kumimoji="1" lang="ja-JP" altLang="en-US" sz="800" b="1" u="none" kern="1200" dirty="0">
                          <a:solidFill>
                            <a:srgbClr val="E73142"/>
                          </a:solidFill>
                          <a:latin typeface="+mn-ea"/>
                          <a:ea typeface="+mn-ea"/>
                          <a:cs typeface="+mn-cs"/>
                        </a:rPr>
                        <a:t>電子決裁機能</a:t>
                      </a:r>
                      <a:r>
                        <a:rPr kumimoji="1" lang="ja-JP" altLang="en-US" sz="800" u="none" kern="1200" dirty="0">
                          <a:solidFill>
                            <a:schemeClr val="dk1"/>
                          </a:solidFill>
                          <a:latin typeface="+mn-ea"/>
                          <a:ea typeface="+mn-ea"/>
                          <a:cs typeface="+mn-cs"/>
                        </a:rPr>
                        <a:t>の導入検討</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現在、「内部情報システム再構築プロポーザル」を実施中。次期システムのうち、「人事給与」「庶務事務」「文書管理」「グループウェア」の</a:t>
                      </a:r>
                      <a:r>
                        <a:rPr kumimoji="1" lang="en-US" altLang="ja-JP" sz="800" u="none" kern="1200" dirty="0">
                          <a:solidFill>
                            <a:schemeClr val="dk1"/>
                          </a:solidFill>
                          <a:latin typeface="+mn-ea"/>
                          <a:ea typeface="+mn-ea"/>
                          <a:cs typeface="+mn-cs"/>
                        </a:rPr>
                        <a:t>4</a:t>
                      </a:r>
                      <a:r>
                        <a:rPr kumimoji="1" lang="ja-JP" altLang="en-US" sz="800" u="none" kern="1200" dirty="0">
                          <a:solidFill>
                            <a:schemeClr val="dk1"/>
                          </a:solidFill>
                          <a:latin typeface="+mn-ea"/>
                          <a:ea typeface="+mn-ea"/>
                          <a:cs typeface="+mn-cs"/>
                        </a:rPr>
                        <a:t>システムが対象</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6071035"/>
                  </a:ext>
                </a:extLst>
              </a:tr>
              <a:tr h="0">
                <a:tc>
                  <a:txBody>
                    <a:bodyPr/>
                    <a:lstStyle/>
                    <a:p>
                      <a:pPr algn="ctr" fontAlgn="ctr"/>
                      <a:r>
                        <a:rPr kumimoji="1" lang="ja-JP" altLang="en-US" sz="900" b="1" dirty="0">
                          <a:solidFill>
                            <a:srgbClr val="31926F"/>
                          </a:solidFill>
                          <a:latin typeface="+mn-ea"/>
                          <a:ea typeface="+mn-ea"/>
                        </a:rPr>
                        <a:t>３０</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東京都</a:t>
                      </a:r>
                      <a:br>
                        <a:rPr kumimoji="1" lang="en-US" altLang="ja-JP" sz="900" dirty="0">
                          <a:latin typeface="+mn-ea"/>
                          <a:ea typeface="+mn-ea"/>
                        </a:rPr>
                      </a:br>
                      <a:r>
                        <a:rPr kumimoji="1" lang="ja-JP" altLang="en-US" sz="900" dirty="0">
                          <a:latin typeface="+mn-ea"/>
                          <a:ea typeface="+mn-ea"/>
                        </a:rPr>
                        <a:t>多摩市</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148,107</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基本計画段階</a:t>
                      </a:r>
                      <a:br>
                        <a:rPr kumimoji="1" lang="zh-TW" altLang="en-US" sz="800">
                          <a:latin typeface="+mn-ea"/>
                          <a:ea typeface="+mn-ea"/>
                        </a:rPr>
                      </a:b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r>
                        <a:rPr kumimoji="1" lang="en-US" altLang="ja-JP" sz="800" dirty="0">
                          <a:latin typeface="+mn-ea"/>
                          <a:ea typeface="+mn-ea"/>
                        </a:rPr>
                        <a:t>2</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基本構想策定</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推進計画は今後策定予定</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「住民の利便性の向上や市役所の業務効率化を図るために、行政手続のオンライン化に取り組むことが必要」との課題認識のもと、本庁舎の建て替えに先行して</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を推進。市長会の取組も活用し、</a:t>
                      </a:r>
                      <a:r>
                        <a:rPr kumimoji="1" lang="ja-JP" altLang="en-US" sz="800" b="1" u="none" kern="1200" dirty="0">
                          <a:solidFill>
                            <a:srgbClr val="E73142"/>
                          </a:solidFill>
                          <a:latin typeface="+mn-ea"/>
                          <a:ea typeface="+mn-ea"/>
                          <a:cs typeface="+mn-cs"/>
                        </a:rPr>
                        <a:t>行政手続きのオンライン化</a:t>
                      </a:r>
                      <a:r>
                        <a:rPr kumimoji="1" lang="ja-JP" altLang="en-US" sz="800" u="none" kern="1200" dirty="0">
                          <a:solidFill>
                            <a:schemeClr val="dk1"/>
                          </a:solidFill>
                          <a:latin typeface="+mn-ea"/>
                          <a:ea typeface="+mn-ea"/>
                          <a:cs typeface="+mn-cs"/>
                        </a:rPr>
                        <a:t>を実施</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「多摩市役所本庁舎建替基本構想」では、「めざす本庁舎像」に係る基本方針のひとつとして「</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推進による市民サービスの仕組みや働き方の変容を支える施設に」を掲げている</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働き方改革の実現に向けて</a:t>
                      </a:r>
                      <a:r>
                        <a:rPr kumimoji="1" lang="ja-JP" altLang="en-US" sz="800" b="1" u="none" kern="1200" dirty="0">
                          <a:solidFill>
                            <a:srgbClr val="E73142"/>
                          </a:solidFill>
                          <a:latin typeface="+mn-ea"/>
                          <a:ea typeface="+mn-ea"/>
                          <a:cs typeface="+mn-cs"/>
                        </a:rPr>
                        <a:t>テレワーク</a:t>
                      </a:r>
                      <a:r>
                        <a:rPr kumimoji="1" lang="ja-JP" altLang="en-US" sz="800" u="none" kern="1200" dirty="0">
                          <a:solidFill>
                            <a:schemeClr val="dk1"/>
                          </a:solidFill>
                          <a:latin typeface="+mn-ea"/>
                          <a:ea typeface="+mn-ea"/>
                          <a:cs typeface="+mn-cs"/>
                        </a:rPr>
                        <a:t>の導入を検討し、仮想デスクトップ化を実施</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2101936"/>
                  </a:ext>
                </a:extLst>
              </a:tr>
              <a:tr h="792000">
                <a:tc>
                  <a:txBody>
                    <a:bodyPr/>
                    <a:lstStyle/>
                    <a:p>
                      <a:pPr algn="ctr" fontAlgn="ctr"/>
                      <a:r>
                        <a:rPr kumimoji="1" lang="ja-JP" altLang="en-US" sz="900" b="1" dirty="0">
                          <a:solidFill>
                            <a:srgbClr val="31926F"/>
                          </a:solidFill>
                          <a:latin typeface="+mn-ea"/>
                          <a:ea typeface="+mn-ea"/>
                        </a:rPr>
                        <a:t>３１</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東京都</a:t>
                      </a:r>
                      <a:br>
                        <a:rPr kumimoji="1" lang="en-US" altLang="ja-JP" sz="900" dirty="0">
                          <a:latin typeface="+mn-ea"/>
                          <a:ea typeface="+mn-ea"/>
                        </a:rPr>
                      </a:br>
                      <a:r>
                        <a:rPr kumimoji="1" lang="ja-JP" altLang="en-US" sz="900" dirty="0">
                          <a:latin typeface="+mn-ea"/>
                          <a:ea typeface="+mn-ea"/>
                        </a:rPr>
                        <a:t>奥多摩町</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4,69</a:t>
                      </a:r>
                      <a:r>
                        <a:rPr kumimoji="1" lang="en-US" altLang="ja-JP" sz="800" dirty="0">
                          <a:latin typeface="+mn-ea"/>
                          <a:ea typeface="+mn-ea"/>
                        </a:rPr>
                        <a:t>0</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ja-JP"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基本設計段階</a:t>
                      </a:r>
                      <a:br>
                        <a:rPr kumimoji="1" lang="zh-TW" altLang="en-US" sz="800">
                          <a:latin typeface="+mn-ea"/>
                          <a:ea typeface="+mn-ea"/>
                        </a:rPr>
                      </a:b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r>
                        <a:rPr kumimoji="1" lang="en-US" altLang="zh-TW" sz="800" dirty="0">
                          <a:latin typeface="+mn-ea"/>
                          <a:ea typeface="+mn-ea"/>
                        </a:rPr>
                        <a:t>3</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基本計画策定</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「奥多摩町デジタルトランスフォーメーション（</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）推進方針」において、課長級以上の職員で構成される「奥多摩町</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推進本部」を設置し、</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推進に関する方針・計画の策定（見直し）等、当町の</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推進に係る最終的な意思決定を行う旨の記載あり</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「奥多摩町庁舎建設基本計画」の中で、新庁舎に求められる基本機能を</a:t>
                      </a:r>
                      <a:r>
                        <a:rPr kumimoji="1" lang="en-US" altLang="ja-JP" sz="800" u="none" kern="1200" dirty="0">
                          <a:solidFill>
                            <a:schemeClr val="dk1"/>
                          </a:solidFill>
                          <a:latin typeface="+mn-ea"/>
                          <a:ea typeface="+mn-ea"/>
                          <a:cs typeface="+mn-cs"/>
                        </a:rPr>
                        <a:t>7</a:t>
                      </a:r>
                      <a:r>
                        <a:rPr kumimoji="1" lang="ja-JP" altLang="en-US" sz="800" u="none" kern="1200" dirty="0">
                          <a:solidFill>
                            <a:schemeClr val="dk1"/>
                          </a:solidFill>
                          <a:latin typeface="+mn-ea"/>
                          <a:ea typeface="+mn-ea"/>
                          <a:cs typeface="+mn-cs"/>
                        </a:rPr>
                        <a:t>つの観点から整理しリストアップ。主要なものとしては以下が記載されている</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dirty="0">
                          <a:solidFill>
                            <a:schemeClr val="dk1"/>
                          </a:solidFill>
                          <a:latin typeface="+mn-ea"/>
                          <a:ea typeface="+mn-ea"/>
                          <a:cs typeface="+mn-cs"/>
                        </a:rPr>
                        <a:t>窓口における</a:t>
                      </a:r>
                      <a:r>
                        <a:rPr kumimoji="1" lang="en-US" altLang="ja-JP" sz="800" u="none" dirty="0">
                          <a:solidFill>
                            <a:schemeClr val="tx1"/>
                          </a:solidFill>
                          <a:uFill>
                            <a:solidFill>
                              <a:srgbClr val="31926F"/>
                            </a:solidFill>
                          </a:uFill>
                          <a:latin typeface="+mn-ea"/>
                        </a:rPr>
                        <a:t>ICT</a:t>
                      </a:r>
                      <a:r>
                        <a:rPr kumimoji="1" lang="ja-JP" altLang="en-US" sz="800" u="none" kern="1200" dirty="0">
                          <a:solidFill>
                            <a:schemeClr val="dk1"/>
                          </a:solidFill>
                          <a:latin typeface="+mn-ea"/>
                          <a:ea typeface="+mn-ea"/>
                          <a:cs typeface="+mn-cs"/>
                        </a:rPr>
                        <a:t>を活用した</a:t>
                      </a:r>
                      <a:r>
                        <a:rPr kumimoji="1" lang="ja-JP" altLang="en-US" sz="800" b="1" u="none" kern="1200" dirty="0">
                          <a:solidFill>
                            <a:srgbClr val="E73142"/>
                          </a:solidFill>
                          <a:latin typeface="+mn-ea"/>
                          <a:ea typeface="+mn-ea"/>
                          <a:cs typeface="+mn-cs"/>
                        </a:rPr>
                        <a:t>行政手続きのデジタル化</a:t>
                      </a:r>
                      <a:r>
                        <a:rPr kumimoji="1" lang="ja-JP" altLang="en-US" sz="800" u="none" kern="1200" dirty="0">
                          <a:solidFill>
                            <a:schemeClr val="dk1"/>
                          </a:solidFill>
                          <a:latin typeface="+mn-ea"/>
                          <a:ea typeface="+mn-ea"/>
                          <a:cs typeface="+mn-cs"/>
                        </a:rPr>
                        <a:t>推進</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dirty="0">
                          <a:solidFill>
                            <a:schemeClr val="dk1"/>
                          </a:solidFill>
                          <a:latin typeface="+mn-ea"/>
                          <a:ea typeface="+mn-ea"/>
                          <a:cs typeface="+mn-cs"/>
                        </a:rPr>
                        <a:t>災害対策本部のインフラ整備、防災情報・通信システムの強化</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dirty="0">
                          <a:solidFill>
                            <a:schemeClr val="dk1"/>
                          </a:solidFill>
                          <a:latin typeface="+mn-ea"/>
                          <a:ea typeface="+mn-ea"/>
                          <a:cs typeface="+mn-cs"/>
                        </a:rPr>
                        <a:t>執務室における</a:t>
                      </a:r>
                      <a:r>
                        <a:rPr kumimoji="1" lang="en-US" altLang="ja-JP" sz="800" b="1" u="none" kern="1200" dirty="0">
                          <a:solidFill>
                            <a:srgbClr val="E73142"/>
                          </a:solidFill>
                          <a:latin typeface="+mn-ea"/>
                          <a:ea typeface="+mn-ea"/>
                          <a:cs typeface="+mn-cs"/>
                        </a:rPr>
                        <a:t>OA</a:t>
                      </a:r>
                      <a:r>
                        <a:rPr kumimoji="1" lang="ja-JP" altLang="en-US" sz="800" b="1" u="none" kern="1200" dirty="0">
                          <a:solidFill>
                            <a:srgbClr val="E73142"/>
                          </a:solidFill>
                          <a:latin typeface="+mn-ea"/>
                          <a:ea typeface="+mn-ea"/>
                          <a:cs typeface="+mn-cs"/>
                        </a:rPr>
                        <a:t>フロア・</a:t>
                      </a:r>
                      <a:r>
                        <a:rPr kumimoji="1" lang="ja-JP" altLang="en-US" sz="800" b="1" u="none" dirty="0">
                          <a:solidFill>
                            <a:srgbClr val="E73142"/>
                          </a:solidFill>
                          <a:uFill>
                            <a:solidFill>
                              <a:srgbClr val="31926F"/>
                            </a:solidFill>
                          </a:uFill>
                          <a:latin typeface="+mn-ea"/>
                        </a:rPr>
                        <a:t>ユニバーサルレイアウト</a:t>
                      </a:r>
                      <a:r>
                        <a:rPr kumimoji="1" lang="ja-JP" altLang="en-US" sz="800" u="none" kern="1200" dirty="0">
                          <a:solidFill>
                            <a:schemeClr val="dk1"/>
                          </a:solidFill>
                          <a:latin typeface="+mn-ea"/>
                          <a:ea typeface="+mn-ea"/>
                          <a:cs typeface="+mn-cs"/>
                        </a:rPr>
                        <a:t>の採用、</a:t>
                      </a:r>
                      <a:r>
                        <a:rPr kumimoji="1" lang="ja-JP" altLang="en-US" sz="800" b="1" u="none" kern="1200" dirty="0">
                          <a:solidFill>
                            <a:srgbClr val="E73142"/>
                          </a:solidFill>
                          <a:latin typeface="+mn-ea"/>
                          <a:ea typeface="+mn-ea"/>
                          <a:cs typeface="+mn-cs"/>
                        </a:rPr>
                        <a:t>無線</a:t>
                      </a:r>
                      <a:r>
                        <a:rPr kumimoji="1" lang="en-US" altLang="ja-JP" sz="800" b="1" u="none" kern="1200" dirty="0">
                          <a:solidFill>
                            <a:srgbClr val="E73142"/>
                          </a:solidFill>
                          <a:latin typeface="+mn-ea"/>
                          <a:ea typeface="+mn-ea"/>
                          <a:cs typeface="+mn-cs"/>
                        </a:rPr>
                        <a:t>LAN</a:t>
                      </a:r>
                      <a:r>
                        <a:rPr kumimoji="1" lang="ja-JP" altLang="en-US" sz="800" u="none" kern="1200" dirty="0">
                          <a:solidFill>
                            <a:schemeClr val="dk1"/>
                          </a:solidFill>
                          <a:latin typeface="+mn-ea"/>
                          <a:ea typeface="+mn-ea"/>
                          <a:cs typeface="+mn-cs"/>
                        </a:rPr>
                        <a:t>の導入</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dirty="0">
                          <a:solidFill>
                            <a:schemeClr val="dk1"/>
                          </a:solidFill>
                          <a:latin typeface="+mn-ea"/>
                          <a:ea typeface="+mn-ea"/>
                          <a:cs typeface="+mn-cs"/>
                        </a:rPr>
                        <a:t>庁舎内のセキュリティ対策徹底、コンピュータ室の整備</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dirty="0">
                          <a:solidFill>
                            <a:schemeClr val="dk1"/>
                          </a:solidFill>
                          <a:latin typeface="+mn-ea"/>
                          <a:ea typeface="+mn-ea"/>
                          <a:cs typeface="+mn-cs"/>
                        </a:rPr>
                        <a:t>会議室の業務系無線</a:t>
                      </a:r>
                      <a:r>
                        <a:rPr kumimoji="1" lang="en-US" altLang="ja-JP" sz="800" u="none" kern="1200" dirty="0">
                          <a:solidFill>
                            <a:schemeClr val="dk1"/>
                          </a:solidFill>
                          <a:latin typeface="+mn-ea"/>
                          <a:ea typeface="+mn-ea"/>
                          <a:cs typeface="+mn-cs"/>
                        </a:rPr>
                        <a:t>LAN</a:t>
                      </a:r>
                      <a:r>
                        <a:rPr kumimoji="1" lang="ja-JP" altLang="en-US" sz="800" u="none" kern="1200" dirty="0">
                          <a:solidFill>
                            <a:schemeClr val="dk1"/>
                          </a:solidFill>
                          <a:latin typeface="+mn-ea"/>
                          <a:ea typeface="+mn-ea"/>
                          <a:cs typeface="+mn-cs"/>
                        </a:rPr>
                        <a:t>、</a:t>
                      </a:r>
                      <a:r>
                        <a:rPr kumimoji="1" lang="en-US" altLang="ja-JP" sz="800" u="none" kern="1200" dirty="0">
                          <a:solidFill>
                            <a:schemeClr val="dk1"/>
                          </a:solidFill>
                          <a:latin typeface="+mn-ea"/>
                          <a:ea typeface="+mn-ea"/>
                          <a:cs typeface="+mn-cs"/>
                        </a:rPr>
                        <a:t>Web</a:t>
                      </a:r>
                      <a:r>
                        <a:rPr kumimoji="1" lang="ja-JP" altLang="en-US" sz="800" u="none" kern="1200" dirty="0">
                          <a:solidFill>
                            <a:schemeClr val="dk1"/>
                          </a:solidFill>
                          <a:latin typeface="+mn-ea"/>
                          <a:ea typeface="+mn-ea"/>
                          <a:cs typeface="+mn-cs"/>
                        </a:rPr>
                        <a:t>会議対応</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dirty="0">
                          <a:solidFill>
                            <a:schemeClr val="tx1"/>
                          </a:solidFill>
                          <a:uFill>
                            <a:solidFill>
                              <a:srgbClr val="31926F"/>
                            </a:solidFill>
                          </a:uFill>
                          <a:latin typeface="+mn-ea"/>
                        </a:rPr>
                        <a:t>ペーパーレス</a:t>
                      </a:r>
                      <a:r>
                        <a:rPr kumimoji="1" lang="ja-JP" altLang="en-US" sz="800" u="none" kern="1200" dirty="0">
                          <a:solidFill>
                            <a:schemeClr val="dk1"/>
                          </a:solidFill>
                          <a:latin typeface="+mn-ea"/>
                          <a:ea typeface="+mn-ea"/>
                          <a:cs typeface="+mn-cs"/>
                        </a:rPr>
                        <a:t>化の推進による書庫・倉庫の集約・コンパクト化</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dirty="0">
                          <a:solidFill>
                            <a:schemeClr val="dk1"/>
                          </a:solidFill>
                          <a:latin typeface="+mn-ea"/>
                          <a:ea typeface="+mn-ea"/>
                          <a:cs typeface="+mn-cs"/>
                        </a:rPr>
                        <a:t>窓口機能</a:t>
                      </a:r>
                      <a:endParaRPr kumimoji="1" lang="en-US" altLang="ja-JP" sz="800" u="none" kern="1200" dirty="0">
                        <a:solidFill>
                          <a:schemeClr val="dk1"/>
                        </a:solidFill>
                        <a:latin typeface="+mn-ea"/>
                        <a:ea typeface="+mn-ea"/>
                        <a:cs typeface="+mn-cs"/>
                      </a:endParaRPr>
                    </a:p>
                    <a:p>
                      <a:pPr marL="180000" indent="-72000" algn="just" defTabSz="1425495" rtl="0" eaLnBrk="1" fontAlgn="ctr" latinLnBrk="0" hangingPunct="1">
                        <a:buClr>
                          <a:schemeClr val="tx1"/>
                        </a:buClr>
                        <a:buFont typeface="BIZ UDPゴシック" panose="020B0400000000000000" pitchFamily="50" charset="-128"/>
                        <a:buChar char="‐"/>
                      </a:pPr>
                      <a:r>
                        <a:rPr kumimoji="1" lang="ja-JP" altLang="en-US" sz="800" u="none" kern="1200" dirty="0">
                          <a:solidFill>
                            <a:schemeClr val="dk1"/>
                          </a:solidFill>
                          <a:latin typeface="+mn-ea"/>
                          <a:ea typeface="+mn-ea"/>
                          <a:cs typeface="+mn-cs"/>
                        </a:rPr>
                        <a:t>省エネルギー等に配慮した照明・空調・換気・衛生設備の整備</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7442289"/>
                  </a:ext>
                </a:extLst>
              </a:tr>
            </a:tbl>
          </a:graphicData>
        </a:graphic>
      </p:graphicFrame>
      <p:sp>
        <p:nvSpPr>
          <p:cNvPr id="8" name="正方形/長方形 7">
            <a:extLst>
              <a:ext uri="{FF2B5EF4-FFF2-40B4-BE49-F238E27FC236}">
                <a16:creationId xmlns:a16="http://schemas.microsoft.com/office/drawing/2014/main" id="{987711AA-FEBD-30F0-C991-5CAE380E399B}"/>
              </a:ext>
            </a:extLst>
          </p:cNvPr>
          <p:cNvSpPr>
            <a:spLocks/>
          </p:cNvSpPr>
          <p:nvPr/>
        </p:nvSpPr>
        <p:spPr>
          <a:xfrm>
            <a:off x="1329050" y="2298480"/>
            <a:ext cx="720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graphicFrame>
        <p:nvGraphicFramePr>
          <p:cNvPr id="73" name="think-cell data - do not delete" hidden="1">
            <a:extLst>
              <a:ext uri="{FF2B5EF4-FFF2-40B4-BE49-F238E27FC236}">
                <a16:creationId xmlns:a16="http://schemas.microsoft.com/office/drawing/2014/main" id="{62B17AEB-482C-EA59-BFB1-9FF3231B4DF5}"/>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22559" name="think-cell スライド" r:id="rId4" imgW="425" imgH="424" progId="TCLayout.ActiveDocument.1">
                  <p:embed/>
                </p:oleObj>
              </mc:Choice>
              <mc:Fallback>
                <p:oleObj name="think-cell スライド" r:id="rId4" imgW="425" imgH="424" progId="TCLayout.ActiveDocument.1">
                  <p:embed/>
                  <p:pic>
                    <p:nvPicPr>
                      <p:cNvPr id="73" name="think-cell data - do not delete" hidden="1">
                        <a:extLst>
                          <a:ext uri="{FF2B5EF4-FFF2-40B4-BE49-F238E27FC236}">
                            <a16:creationId xmlns:a16="http://schemas.microsoft.com/office/drawing/2014/main" id="{62B17AEB-482C-EA59-BFB1-9FF3231B4DF5}"/>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11" name="テキスト プレースホルダー 21">
            <a:extLst>
              <a:ext uri="{FF2B5EF4-FFF2-40B4-BE49-F238E27FC236}">
                <a16:creationId xmlns:a16="http://schemas.microsoft.com/office/drawing/2014/main" id="{B1C30294-BB17-E3D6-3D14-68E09F49A7CB}"/>
              </a:ext>
            </a:extLst>
          </p:cNvPr>
          <p:cNvSpPr>
            <a:spLocks noGrp="1"/>
          </p:cNvSpPr>
          <p:nvPr>
            <p:ph type="body" sz="quarter" idx="14"/>
          </p:nvPr>
        </p:nvSpPr>
        <p:spPr>
          <a:xfrm>
            <a:off x="4986978" y="361990"/>
            <a:ext cx="2068859" cy="166199"/>
          </a:xfrm>
        </p:spPr>
        <p:txBody>
          <a:bodyPr/>
          <a:lstStyle/>
          <a:p>
            <a:r>
              <a:rPr lang="en-US" altLang="ja-JP" dirty="0"/>
              <a:t>1-3. </a:t>
            </a:r>
            <a:r>
              <a:rPr lang="ja-JP" altLang="en-US" dirty="0"/>
              <a:t>抽出自治体等一覧</a:t>
            </a:r>
          </a:p>
        </p:txBody>
      </p:sp>
      <p:grpSp>
        <p:nvGrpSpPr>
          <p:cNvPr id="18" name="グループ化 17">
            <a:extLst>
              <a:ext uri="{FF2B5EF4-FFF2-40B4-BE49-F238E27FC236}">
                <a16:creationId xmlns:a16="http://schemas.microsoft.com/office/drawing/2014/main" id="{D37A508A-3642-609E-D53C-85AFBD384DA0}"/>
              </a:ext>
            </a:extLst>
          </p:cNvPr>
          <p:cNvGrpSpPr/>
          <p:nvPr/>
        </p:nvGrpSpPr>
        <p:grpSpPr>
          <a:xfrm>
            <a:off x="2610000" y="6649980"/>
            <a:ext cx="324000" cy="324000"/>
            <a:chOff x="6723571" y="910917"/>
            <a:chExt cx="324000" cy="324000"/>
          </a:xfrm>
        </p:grpSpPr>
        <p:sp>
          <p:nvSpPr>
            <p:cNvPr id="19" name="正方形/長方形 18">
              <a:extLst>
                <a:ext uri="{FF2B5EF4-FFF2-40B4-BE49-F238E27FC236}">
                  <a16:creationId xmlns:a16="http://schemas.microsoft.com/office/drawing/2014/main" id="{9829BABA-5317-163B-A188-FEFA86BE55F8}"/>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20" name="Freeform 6">
              <a:extLst>
                <a:ext uri="{FF2B5EF4-FFF2-40B4-BE49-F238E27FC236}">
                  <a16:creationId xmlns:a16="http://schemas.microsoft.com/office/drawing/2014/main" id="{72155C25-BBE0-7190-1059-137A415C6D2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21" name="グループ化 20">
            <a:extLst>
              <a:ext uri="{FF2B5EF4-FFF2-40B4-BE49-F238E27FC236}">
                <a16:creationId xmlns:a16="http://schemas.microsoft.com/office/drawing/2014/main" id="{B23A8CD8-5A0E-E3F1-8066-1ACE4F46E2BF}"/>
              </a:ext>
            </a:extLst>
          </p:cNvPr>
          <p:cNvGrpSpPr/>
          <p:nvPr/>
        </p:nvGrpSpPr>
        <p:grpSpPr>
          <a:xfrm>
            <a:off x="2610000" y="3992580"/>
            <a:ext cx="324000" cy="324000"/>
            <a:chOff x="6196160" y="818825"/>
            <a:chExt cx="324000" cy="324000"/>
          </a:xfrm>
        </p:grpSpPr>
        <p:sp>
          <p:nvSpPr>
            <p:cNvPr id="22" name="正方形/長方形 21">
              <a:extLst>
                <a:ext uri="{FF2B5EF4-FFF2-40B4-BE49-F238E27FC236}">
                  <a16:creationId xmlns:a16="http://schemas.microsoft.com/office/drawing/2014/main" id="{E2F1C808-58FF-3856-6074-2EDE241383D4}"/>
                </a:ext>
              </a:extLst>
            </p:cNvPr>
            <p:cNvSpPr>
              <a:spLocks/>
            </p:cNvSpPr>
            <p:nvPr/>
          </p:nvSpPr>
          <p:spPr>
            <a:xfrm>
              <a:off x="6196160" y="818825"/>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建設中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grpSp>
          <p:nvGrpSpPr>
            <p:cNvPr id="23" name="グループ化 22">
              <a:extLst>
                <a:ext uri="{FF2B5EF4-FFF2-40B4-BE49-F238E27FC236}">
                  <a16:creationId xmlns:a16="http://schemas.microsoft.com/office/drawing/2014/main" id="{61DBC95D-D467-C6B4-40DB-2A4AA60E5B4F}"/>
                </a:ext>
              </a:extLst>
            </p:cNvPr>
            <p:cNvGrpSpPr/>
            <p:nvPr/>
          </p:nvGrpSpPr>
          <p:grpSpPr>
            <a:xfrm>
              <a:off x="6282561" y="949538"/>
              <a:ext cx="175012" cy="166865"/>
              <a:chOff x="7913305" y="5266656"/>
              <a:chExt cx="719283" cy="685800"/>
            </a:xfrm>
            <a:solidFill>
              <a:srgbClr val="31926F"/>
            </a:solidFill>
          </p:grpSpPr>
          <p:sp>
            <p:nvSpPr>
              <p:cNvPr id="24" name="フリーフォーム: 図形 23">
                <a:extLst>
                  <a:ext uri="{FF2B5EF4-FFF2-40B4-BE49-F238E27FC236}">
                    <a16:creationId xmlns:a16="http://schemas.microsoft.com/office/drawing/2014/main" id="{E6DB3A36-E15D-AE0C-14F4-D11DB42B4EDF}"/>
                  </a:ext>
                </a:extLst>
              </p:cNvPr>
              <p:cNvSpPr/>
              <p:nvPr/>
            </p:nvSpPr>
            <p:spPr>
              <a:xfrm>
                <a:off x="7913305" y="5819106"/>
                <a:ext cx="514350" cy="133350"/>
              </a:xfrm>
              <a:custGeom>
                <a:avLst/>
                <a:gdLst>
                  <a:gd name="connsiteX0" fmla="*/ 447675 w 514350"/>
                  <a:gd name="connsiteY0" fmla="*/ 95250 h 133350"/>
                  <a:gd name="connsiteX1" fmla="*/ 419100 w 514350"/>
                  <a:gd name="connsiteY1" fmla="*/ 66675 h 133350"/>
                  <a:gd name="connsiteX2" fmla="*/ 447675 w 514350"/>
                  <a:gd name="connsiteY2" fmla="*/ 38100 h 133350"/>
                  <a:gd name="connsiteX3" fmla="*/ 476250 w 514350"/>
                  <a:gd name="connsiteY3" fmla="*/ 66675 h 133350"/>
                  <a:gd name="connsiteX4" fmla="*/ 447675 w 514350"/>
                  <a:gd name="connsiteY4" fmla="*/ 95250 h 133350"/>
                  <a:gd name="connsiteX5" fmla="*/ 352425 w 514350"/>
                  <a:gd name="connsiteY5" fmla="*/ 95250 h 133350"/>
                  <a:gd name="connsiteX6" fmla="*/ 323850 w 514350"/>
                  <a:gd name="connsiteY6" fmla="*/ 66675 h 133350"/>
                  <a:gd name="connsiteX7" fmla="*/ 352425 w 514350"/>
                  <a:gd name="connsiteY7" fmla="*/ 38100 h 133350"/>
                  <a:gd name="connsiteX8" fmla="*/ 381000 w 514350"/>
                  <a:gd name="connsiteY8" fmla="*/ 66675 h 133350"/>
                  <a:gd name="connsiteX9" fmla="*/ 352425 w 514350"/>
                  <a:gd name="connsiteY9" fmla="*/ 95250 h 133350"/>
                  <a:gd name="connsiteX10" fmla="*/ 257175 w 514350"/>
                  <a:gd name="connsiteY10" fmla="*/ 95250 h 133350"/>
                  <a:gd name="connsiteX11" fmla="*/ 228600 w 514350"/>
                  <a:gd name="connsiteY11" fmla="*/ 66675 h 133350"/>
                  <a:gd name="connsiteX12" fmla="*/ 257175 w 514350"/>
                  <a:gd name="connsiteY12" fmla="*/ 38100 h 133350"/>
                  <a:gd name="connsiteX13" fmla="*/ 285750 w 514350"/>
                  <a:gd name="connsiteY13" fmla="*/ 66675 h 133350"/>
                  <a:gd name="connsiteX14" fmla="*/ 257175 w 514350"/>
                  <a:gd name="connsiteY14" fmla="*/ 95250 h 133350"/>
                  <a:gd name="connsiteX15" fmla="*/ 161925 w 514350"/>
                  <a:gd name="connsiteY15" fmla="*/ 95250 h 133350"/>
                  <a:gd name="connsiteX16" fmla="*/ 133350 w 514350"/>
                  <a:gd name="connsiteY16" fmla="*/ 66675 h 133350"/>
                  <a:gd name="connsiteX17" fmla="*/ 161925 w 514350"/>
                  <a:gd name="connsiteY17" fmla="*/ 38100 h 133350"/>
                  <a:gd name="connsiteX18" fmla="*/ 190500 w 514350"/>
                  <a:gd name="connsiteY18" fmla="*/ 66675 h 133350"/>
                  <a:gd name="connsiteX19" fmla="*/ 161925 w 514350"/>
                  <a:gd name="connsiteY19" fmla="*/ 95250 h 133350"/>
                  <a:gd name="connsiteX20" fmla="*/ 66675 w 514350"/>
                  <a:gd name="connsiteY20" fmla="*/ 95250 h 133350"/>
                  <a:gd name="connsiteX21" fmla="*/ 38100 w 514350"/>
                  <a:gd name="connsiteY21" fmla="*/ 66675 h 133350"/>
                  <a:gd name="connsiteX22" fmla="*/ 66675 w 514350"/>
                  <a:gd name="connsiteY22" fmla="*/ 38100 h 133350"/>
                  <a:gd name="connsiteX23" fmla="*/ 95250 w 514350"/>
                  <a:gd name="connsiteY23" fmla="*/ 66675 h 133350"/>
                  <a:gd name="connsiteX24" fmla="*/ 66675 w 514350"/>
                  <a:gd name="connsiteY24" fmla="*/ 95250 h 133350"/>
                  <a:gd name="connsiteX25" fmla="*/ 447675 w 514350"/>
                  <a:gd name="connsiteY25" fmla="*/ 0 h 133350"/>
                  <a:gd name="connsiteX26" fmla="*/ 66675 w 514350"/>
                  <a:gd name="connsiteY26" fmla="*/ 0 h 133350"/>
                  <a:gd name="connsiteX27" fmla="*/ 0 w 514350"/>
                  <a:gd name="connsiteY27" fmla="*/ 66675 h 133350"/>
                  <a:gd name="connsiteX28" fmla="*/ 66675 w 514350"/>
                  <a:gd name="connsiteY28" fmla="*/ 133350 h 133350"/>
                  <a:gd name="connsiteX29" fmla="*/ 447675 w 514350"/>
                  <a:gd name="connsiteY29" fmla="*/ 133350 h 133350"/>
                  <a:gd name="connsiteX30" fmla="*/ 514350 w 514350"/>
                  <a:gd name="connsiteY30" fmla="*/ 66675 h 133350"/>
                  <a:gd name="connsiteX31" fmla="*/ 447675 w 514350"/>
                  <a:gd name="connsiteY31"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4350" h="133350">
                    <a:moveTo>
                      <a:pt x="447675" y="95250"/>
                    </a:moveTo>
                    <a:cubicBezTo>
                      <a:pt x="431483" y="95250"/>
                      <a:pt x="419100" y="82867"/>
                      <a:pt x="419100" y="66675"/>
                    </a:cubicBezTo>
                    <a:cubicBezTo>
                      <a:pt x="419100" y="50483"/>
                      <a:pt x="431483" y="38100"/>
                      <a:pt x="447675" y="38100"/>
                    </a:cubicBezTo>
                    <a:cubicBezTo>
                      <a:pt x="463868" y="38100"/>
                      <a:pt x="476250" y="50483"/>
                      <a:pt x="476250" y="66675"/>
                    </a:cubicBezTo>
                    <a:cubicBezTo>
                      <a:pt x="476250" y="82867"/>
                      <a:pt x="463868" y="95250"/>
                      <a:pt x="447675" y="95250"/>
                    </a:cubicBezTo>
                    <a:close/>
                    <a:moveTo>
                      <a:pt x="352425" y="95250"/>
                    </a:moveTo>
                    <a:cubicBezTo>
                      <a:pt x="336233" y="95250"/>
                      <a:pt x="323850" y="82867"/>
                      <a:pt x="323850" y="66675"/>
                    </a:cubicBezTo>
                    <a:cubicBezTo>
                      <a:pt x="323850" y="50483"/>
                      <a:pt x="336233" y="38100"/>
                      <a:pt x="352425" y="38100"/>
                    </a:cubicBezTo>
                    <a:cubicBezTo>
                      <a:pt x="368618" y="38100"/>
                      <a:pt x="381000" y="50483"/>
                      <a:pt x="381000" y="66675"/>
                    </a:cubicBezTo>
                    <a:cubicBezTo>
                      <a:pt x="381000" y="82867"/>
                      <a:pt x="368618" y="95250"/>
                      <a:pt x="352425" y="95250"/>
                    </a:cubicBezTo>
                    <a:close/>
                    <a:moveTo>
                      <a:pt x="257175" y="95250"/>
                    </a:moveTo>
                    <a:cubicBezTo>
                      <a:pt x="240983" y="95250"/>
                      <a:pt x="228600" y="82867"/>
                      <a:pt x="228600" y="66675"/>
                    </a:cubicBezTo>
                    <a:cubicBezTo>
                      <a:pt x="228600" y="50483"/>
                      <a:pt x="240983" y="38100"/>
                      <a:pt x="257175" y="38100"/>
                    </a:cubicBezTo>
                    <a:cubicBezTo>
                      <a:pt x="273368" y="38100"/>
                      <a:pt x="285750" y="50483"/>
                      <a:pt x="285750" y="66675"/>
                    </a:cubicBezTo>
                    <a:cubicBezTo>
                      <a:pt x="285750" y="82867"/>
                      <a:pt x="273368" y="95250"/>
                      <a:pt x="257175" y="95250"/>
                    </a:cubicBezTo>
                    <a:close/>
                    <a:moveTo>
                      <a:pt x="161925" y="95250"/>
                    </a:moveTo>
                    <a:cubicBezTo>
                      <a:pt x="145733" y="95250"/>
                      <a:pt x="133350" y="82867"/>
                      <a:pt x="133350" y="66675"/>
                    </a:cubicBezTo>
                    <a:cubicBezTo>
                      <a:pt x="133350" y="50483"/>
                      <a:pt x="145733" y="38100"/>
                      <a:pt x="161925" y="38100"/>
                    </a:cubicBezTo>
                    <a:cubicBezTo>
                      <a:pt x="178118" y="38100"/>
                      <a:pt x="190500" y="50483"/>
                      <a:pt x="190500" y="66675"/>
                    </a:cubicBezTo>
                    <a:cubicBezTo>
                      <a:pt x="190500" y="82867"/>
                      <a:pt x="178118" y="95250"/>
                      <a:pt x="161925" y="95250"/>
                    </a:cubicBezTo>
                    <a:close/>
                    <a:moveTo>
                      <a:pt x="66675" y="95250"/>
                    </a:moveTo>
                    <a:cubicBezTo>
                      <a:pt x="50483" y="95250"/>
                      <a:pt x="38100" y="82867"/>
                      <a:pt x="38100" y="66675"/>
                    </a:cubicBezTo>
                    <a:cubicBezTo>
                      <a:pt x="38100" y="50483"/>
                      <a:pt x="50483" y="38100"/>
                      <a:pt x="66675" y="38100"/>
                    </a:cubicBezTo>
                    <a:cubicBezTo>
                      <a:pt x="82868" y="38100"/>
                      <a:pt x="95250" y="50483"/>
                      <a:pt x="95250" y="66675"/>
                    </a:cubicBezTo>
                    <a:cubicBezTo>
                      <a:pt x="95250" y="82867"/>
                      <a:pt x="82868" y="95250"/>
                      <a:pt x="66675" y="95250"/>
                    </a:cubicBezTo>
                    <a:close/>
                    <a:moveTo>
                      <a:pt x="447675" y="0"/>
                    </a:moveTo>
                    <a:lnTo>
                      <a:pt x="66675" y="0"/>
                    </a:lnTo>
                    <a:cubicBezTo>
                      <a:pt x="29528" y="0"/>
                      <a:pt x="0" y="29527"/>
                      <a:pt x="0" y="66675"/>
                    </a:cubicBezTo>
                    <a:cubicBezTo>
                      <a:pt x="0" y="103823"/>
                      <a:pt x="29528" y="133350"/>
                      <a:pt x="66675" y="133350"/>
                    </a:cubicBezTo>
                    <a:lnTo>
                      <a:pt x="447675" y="133350"/>
                    </a:lnTo>
                    <a:cubicBezTo>
                      <a:pt x="484823" y="133350"/>
                      <a:pt x="514350" y="103823"/>
                      <a:pt x="514350" y="66675"/>
                    </a:cubicBezTo>
                    <a:cubicBezTo>
                      <a:pt x="514350" y="29527"/>
                      <a:pt x="484823" y="0"/>
                      <a:pt x="447675" y="0"/>
                    </a:cubicBezTo>
                    <a:close/>
                  </a:path>
                </a:pathLst>
              </a:custGeom>
              <a:grpFill/>
              <a:ln w="9525"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29708D73-39BB-EF1F-8218-5ACD5FC350B5}"/>
                  </a:ext>
                </a:extLst>
              </p:cNvPr>
              <p:cNvSpPr/>
              <p:nvPr/>
            </p:nvSpPr>
            <p:spPr>
              <a:xfrm>
                <a:off x="7931402" y="5266656"/>
                <a:ext cx="701186" cy="514349"/>
              </a:xfrm>
              <a:custGeom>
                <a:avLst/>
                <a:gdLst>
                  <a:gd name="connsiteX0" fmla="*/ 286703 w 701186"/>
                  <a:gd name="connsiteY0" fmla="*/ 266700 h 514349"/>
                  <a:gd name="connsiteX1" fmla="*/ 424815 w 701186"/>
                  <a:gd name="connsiteY1" fmla="*/ 266700 h 514349"/>
                  <a:gd name="connsiteX2" fmla="*/ 437198 w 701186"/>
                  <a:gd name="connsiteY2" fmla="*/ 361950 h 514349"/>
                  <a:gd name="connsiteX3" fmla="*/ 286703 w 701186"/>
                  <a:gd name="connsiteY3" fmla="*/ 361950 h 514349"/>
                  <a:gd name="connsiteX4" fmla="*/ 286703 w 701186"/>
                  <a:gd name="connsiteY4" fmla="*/ 266700 h 514349"/>
                  <a:gd name="connsiteX5" fmla="*/ 626745 w 701186"/>
                  <a:gd name="connsiteY5" fmla="*/ 236220 h 514349"/>
                  <a:gd name="connsiteX6" fmla="*/ 395288 w 701186"/>
                  <a:gd name="connsiteY6" fmla="*/ 5715 h 514349"/>
                  <a:gd name="connsiteX7" fmla="*/ 368618 w 701186"/>
                  <a:gd name="connsiteY7" fmla="*/ 5715 h 514349"/>
                  <a:gd name="connsiteX8" fmla="*/ 6668 w 701186"/>
                  <a:gd name="connsiteY8" fmla="*/ 367665 h 514349"/>
                  <a:gd name="connsiteX9" fmla="*/ 3810 w 701186"/>
                  <a:gd name="connsiteY9" fmla="*/ 370523 h 514349"/>
                  <a:gd name="connsiteX10" fmla="*/ 2858 w 701186"/>
                  <a:gd name="connsiteY10" fmla="*/ 371475 h 514349"/>
                  <a:gd name="connsiteX11" fmla="*/ 1905 w 701186"/>
                  <a:gd name="connsiteY11" fmla="*/ 373380 h 514349"/>
                  <a:gd name="connsiteX12" fmla="*/ 953 w 701186"/>
                  <a:gd name="connsiteY12" fmla="*/ 375285 h 514349"/>
                  <a:gd name="connsiteX13" fmla="*/ 0 w 701186"/>
                  <a:gd name="connsiteY13" fmla="*/ 377190 h 514349"/>
                  <a:gd name="connsiteX14" fmla="*/ 0 w 701186"/>
                  <a:gd name="connsiteY14" fmla="*/ 381000 h 514349"/>
                  <a:gd name="connsiteX15" fmla="*/ 0 w 701186"/>
                  <a:gd name="connsiteY15" fmla="*/ 495300 h 514349"/>
                  <a:gd name="connsiteX16" fmla="*/ 19050 w 701186"/>
                  <a:gd name="connsiteY16" fmla="*/ 514350 h 514349"/>
                  <a:gd name="connsiteX17" fmla="*/ 451485 w 701186"/>
                  <a:gd name="connsiteY17" fmla="*/ 514350 h 514349"/>
                  <a:gd name="connsiteX18" fmla="*/ 458153 w 701186"/>
                  <a:gd name="connsiteY18" fmla="*/ 514350 h 514349"/>
                  <a:gd name="connsiteX19" fmla="*/ 458153 w 701186"/>
                  <a:gd name="connsiteY19" fmla="*/ 513398 h 514349"/>
                  <a:gd name="connsiteX20" fmla="*/ 490538 w 701186"/>
                  <a:gd name="connsiteY20" fmla="*/ 470535 h 514349"/>
                  <a:gd name="connsiteX21" fmla="*/ 462915 w 701186"/>
                  <a:gd name="connsiteY21" fmla="*/ 260985 h 514349"/>
                  <a:gd name="connsiteX22" fmla="*/ 424815 w 701186"/>
                  <a:gd name="connsiteY22" fmla="*/ 227648 h 514349"/>
                  <a:gd name="connsiteX23" fmla="*/ 286703 w 701186"/>
                  <a:gd name="connsiteY23" fmla="*/ 227648 h 514349"/>
                  <a:gd name="connsiteX24" fmla="*/ 248603 w 701186"/>
                  <a:gd name="connsiteY24" fmla="*/ 265748 h 514349"/>
                  <a:gd name="connsiteX25" fmla="*/ 248603 w 701186"/>
                  <a:gd name="connsiteY25" fmla="*/ 360998 h 514349"/>
                  <a:gd name="connsiteX26" fmla="*/ 65723 w 701186"/>
                  <a:gd name="connsiteY26" fmla="*/ 360998 h 514349"/>
                  <a:gd name="connsiteX27" fmla="*/ 381953 w 701186"/>
                  <a:gd name="connsiteY27" fmla="*/ 45720 h 514349"/>
                  <a:gd name="connsiteX28" fmla="*/ 595313 w 701186"/>
                  <a:gd name="connsiteY28" fmla="*/ 259080 h 514349"/>
                  <a:gd name="connsiteX29" fmla="*/ 553403 w 701186"/>
                  <a:gd name="connsiteY29" fmla="*/ 471488 h 514349"/>
                  <a:gd name="connsiteX30" fmla="*/ 699135 w 701186"/>
                  <a:gd name="connsiteY30" fmla="*/ 374333 h 514349"/>
                  <a:gd name="connsiteX31" fmla="*/ 626745 w 701186"/>
                  <a:gd name="connsiteY31" fmla="*/ 236220 h 51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1186" h="514349">
                    <a:moveTo>
                      <a:pt x="286703" y="266700"/>
                    </a:moveTo>
                    <a:lnTo>
                      <a:pt x="424815" y="266700"/>
                    </a:lnTo>
                    <a:lnTo>
                      <a:pt x="437198" y="361950"/>
                    </a:lnTo>
                    <a:lnTo>
                      <a:pt x="286703" y="361950"/>
                    </a:lnTo>
                    <a:lnTo>
                      <a:pt x="286703" y="266700"/>
                    </a:lnTo>
                    <a:close/>
                    <a:moveTo>
                      <a:pt x="626745" y="236220"/>
                    </a:moveTo>
                    <a:lnTo>
                      <a:pt x="395288" y="5715"/>
                    </a:lnTo>
                    <a:cubicBezTo>
                      <a:pt x="387668" y="-1905"/>
                      <a:pt x="376238" y="-1905"/>
                      <a:pt x="368618" y="5715"/>
                    </a:cubicBezTo>
                    <a:lnTo>
                      <a:pt x="6668" y="367665"/>
                    </a:lnTo>
                    <a:cubicBezTo>
                      <a:pt x="5715" y="368618"/>
                      <a:pt x="4763" y="369570"/>
                      <a:pt x="3810" y="370523"/>
                    </a:cubicBezTo>
                    <a:lnTo>
                      <a:pt x="2858" y="371475"/>
                    </a:lnTo>
                    <a:cubicBezTo>
                      <a:pt x="2858" y="372427"/>
                      <a:pt x="1905" y="372427"/>
                      <a:pt x="1905" y="373380"/>
                    </a:cubicBezTo>
                    <a:cubicBezTo>
                      <a:pt x="1905" y="374333"/>
                      <a:pt x="1905" y="374333"/>
                      <a:pt x="953" y="375285"/>
                    </a:cubicBezTo>
                    <a:cubicBezTo>
                      <a:pt x="953" y="376238"/>
                      <a:pt x="953" y="376238"/>
                      <a:pt x="0" y="377190"/>
                    </a:cubicBezTo>
                    <a:cubicBezTo>
                      <a:pt x="0" y="378143"/>
                      <a:pt x="0" y="380048"/>
                      <a:pt x="0" y="381000"/>
                    </a:cubicBezTo>
                    <a:lnTo>
                      <a:pt x="0" y="495300"/>
                    </a:lnTo>
                    <a:cubicBezTo>
                      <a:pt x="0" y="505777"/>
                      <a:pt x="8573" y="514350"/>
                      <a:pt x="19050" y="514350"/>
                    </a:cubicBezTo>
                    <a:lnTo>
                      <a:pt x="451485" y="514350"/>
                    </a:lnTo>
                    <a:lnTo>
                      <a:pt x="458153" y="514350"/>
                    </a:lnTo>
                    <a:lnTo>
                      <a:pt x="458153" y="513398"/>
                    </a:lnTo>
                    <a:cubicBezTo>
                      <a:pt x="478155" y="510540"/>
                      <a:pt x="493395" y="491490"/>
                      <a:pt x="490538" y="470535"/>
                    </a:cubicBezTo>
                    <a:lnTo>
                      <a:pt x="462915" y="260985"/>
                    </a:lnTo>
                    <a:cubicBezTo>
                      <a:pt x="460058" y="241935"/>
                      <a:pt x="443865" y="227648"/>
                      <a:pt x="424815" y="227648"/>
                    </a:cubicBezTo>
                    <a:lnTo>
                      <a:pt x="286703" y="227648"/>
                    </a:lnTo>
                    <a:cubicBezTo>
                      <a:pt x="265748" y="227648"/>
                      <a:pt x="248603" y="244793"/>
                      <a:pt x="248603" y="265748"/>
                    </a:cubicBezTo>
                    <a:lnTo>
                      <a:pt x="248603" y="360998"/>
                    </a:lnTo>
                    <a:lnTo>
                      <a:pt x="65723" y="360998"/>
                    </a:lnTo>
                    <a:lnTo>
                      <a:pt x="381953" y="45720"/>
                    </a:lnTo>
                    <a:lnTo>
                      <a:pt x="595313" y="259080"/>
                    </a:lnTo>
                    <a:lnTo>
                      <a:pt x="553403" y="471488"/>
                    </a:lnTo>
                    <a:cubicBezTo>
                      <a:pt x="620078" y="484823"/>
                      <a:pt x="685800" y="441008"/>
                      <a:pt x="699135" y="374333"/>
                    </a:cubicBezTo>
                    <a:cubicBezTo>
                      <a:pt x="709613" y="316230"/>
                      <a:pt x="679133" y="259080"/>
                      <a:pt x="626745" y="236220"/>
                    </a:cubicBezTo>
                    <a:close/>
                  </a:path>
                </a:pathLst>
              </a:custGeom>
              <a:grpFill/>
              <a:ln w="9525" cap="flat">
                <a:noFill/>
                <a:prstDash val="solid"/>
                <a:miter/>
              </a:ln>
            </p:spPr>
            <p:txBody>
              <a:bodyPr rtlCol="0" anchor="ctr"/>
              <a:lstStyle/>
              <a:p>
                <a:endParaRPr lang="ja-JP" altLang="en-US"/>
              </a:p>
            </p:txBody>
          </p:sp>
        </p:grpSp>
      </p:grpSp>
      <p:sp>
        <p:nvSpPr>
          <p:cNvPr id="46" name="正方形/長方形 45">
            <a:extLst>
              <a:ext uri="{FF2B5EF4-FFF2-40B4-BE49-F238E27FC236}">
                <a16:creationId xmlns:a16="http://schemas.microsoft.com/office/drawing/2014/main" id="{470DA72F-0AD4-1DE4-8FA5-3E711CDAA525}"/>
              </a:ext>
            </a:extLst>
          </p:cNvPr>
          <p:cNvSpPr>
            <a:spLocks/>
          </p:cNvSpPr>
          <p:nvPr/>
        </p:nvSpPr>
        <p:spPr>
          <a:xfrm>
            <a:off x="1329050" y="6649980"/>
            <a:ext cx="720000" cy="324000"/>
          </a:xfrm>
          <a:prstGeom prst="rect">
            <a:avLst/>
          </a:prstGeom>
          <a:solidFill>
            <a:srgbClr val="8FB737"/>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C</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47" name="正方形/長方形 46">
            <a:extLst>
              <a:ext uri="{FF2B5EF4-FFF2-40B4-BE49-F238E27FC236}">
                <a16:creationId xmlns:a16="http://schemas.microsoft.com/office/drawing/2014/main" id="{6A220162-4C0E-D9D5-798F-E02B8D084166}"/>
              </a:ext>
            </a:extLst>
          </p:cNvPr>
          <p:cNvSpPr>
            <a:spLocks/>
          </p:cNvSpPr>
          <p:nvPr/>
        </p:nvSpPr>
        <p:spPr>
          <a:xfrm>
            <a:off x="1329050" y="5200680"/>
            <a:ext cx="720000" cy="324000"/>
          </a:xfrm>
          <a:prstGeom prst="rect">
            <a:avLst/>
          </a:prstGeom>
          <a:solidFill>
            <a:srgbClr val="8FB737"/>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C</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9F831CA3-9103-8DD9-0AD5-529554684E6C}"/>
              </a:ext>
            </a:extLst>
          </p:cNvPr>
          <p:cNvSpPr>
            <a:spLocks/>
          </p:cNvSpPr>
          <p:nvPr/>
        </p:nvSpPr>
        <p:spPr>
          <a:xfrm>
            <a:off x="1329050" y="3992580"/>
            <a:ext cx="720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1B0AC1C0-12A8-AF89-2A36-406C4CD3622D}"/>
              </a:ext>
            </a:extLst>
          </p:cNvPr>
          <p:cNvSpPr>
            <a:spLocks/>
          </p:cNvSpPr>
          <p:nvPr/>
        </p:nvSpPr>
        <p:spPr>
          <a:xfrm>
            <a:off x="1329050" y="7609260"/>
            <a:ext cx="720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782BC06D-76A5-B3E4-0736-797F73AA6529}"/>
              </a:ext>
            </a:extLst>
          </p:cNvPr>
          <p:cNvSpPr>
            <a:spLocks/>
          </p:cNvSpPr>
          <p:nvPr/>
        </p:nvSpPr>
        <p:spPr>
          <a:xfrm>
            <a:off x="1329050" y="9307440"/>
            <a:ext cx="720000" cy="324000"/>
          </a:xfrm>
          <a:prstGeom prst="rect">
            <a:avLst/>
          </a:prstGeom>
          <a:solidFill>
            <a:srgbClr val="8FB737"/>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C</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5" name="グループ化 24">
            <a:extLst>
              <a:ext uri="{FF2B5EF4-FFF2-40B4-BE49-F238E27FC236}">
                <a16:creationId xmlns:a16="http://schemas.microsoft.com/office/drawing/2014/main" id="{3811E4F7-B209-15B9-AF4B-676DC5BCFAF1}"/>
              </a:ext>
            </a:extLst>
          </p:cNvPr>
          <p:cNvGrpSpPr/>
          <p:nvPr/>
        </p:nvGrpSpPr>
        <p:grpSpPr>
          <a:xfrm>
            <a:off x="2610000" y="7609260"/>
            <a:ext cx="324000" cy="324000"/>
            <a:chOff x="5737292" y="831232"/>
            <a:chExt cx="324000" cy="324000"/>
          </a:xfrm>
        </p:grpSpPr>
        <p:sp>
          <p:nvSpPr>
            <p:cNvPr id="27" name="正方形/長方形 26">
              <a:extLst>
                <a:ext uri="{FF2B5EF4-FFF2-40B4-BE49-F238E27FC236}">
                  <a16:creationId xmlns:a16="http://schemas.microsoft.com/office/drawing/2014/main" id="{00C25E08-97C1-3245-19C5-593B5CAA2922}"/>
                </a:ext>
              </a:extLst>
            </p:cNvPr>
            <p:cNvSpPr>
              <a:spLocks/>
            </p:cNvSpPr>
            <p:nvPr/>
          </p:nvSpPr>
          <p:spPr>
            <a:xfrm>
              <a:off x="5737292" y="831232"/>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500" b="1" dirty="0">
                  <a:solidFill>
                    <a:srgbClr val="31926F"/>
                  </a:solidFill>
                  <a:latin typeface="BIZ UDPゴシック" panose="020B0400000000000000" pitchFamily="50" charset="-128"/>
                  <a:ea typeface="BIZ UDPゴシック" panose="020B0400000000000000" pitchFamily="50" charset="-128"/>
                </a:rPr>
                <a:t>計画中</a:t>
              </a:r>
              <a:endParaRPr kumimoji="1" lang="en-US" altLang="ja-JP" sz="5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en-US" altLang="ja-JP" sz="500" b="1" dirty="0">
                  <a:solidFill>
                    <a:srgbClr val="31926F"/>
                  </a:solidFill>
                  <a:latin typeface="BIZ UDPゴシック" panose="020B0400000000000000" pitchFamily="50" charset="-128"/>
                  <a:ea typeface="BIZ UDPゴシック" panose="020B0400000000000000" pitchFamily="50" charset="-128"/>
                </a:rPr>
                <a:t>/</a:t>
              </a:r>
              <a:r>
                <a:rPr kumimoji="1" lang="ja-JP" altLang="en-US" sz="500" b="1" dirty="0">
                  <a:solidFill>
                    <a:srgbClr val="31926F"/>
                  </a:solidFill>
                  <a:latin typeface="BIZ UDPゴシック" panose="020B0400000000000000" pitchFamily="50" charset="-128"/>
                  <a:ea typeface="BIZ UDPゴシック" panose="020B0400000000000000" pitchFamily="50" charset="-128"/>
                </a:rPr>
                <a:t>設計中</a:t>
              </a:r>
              <a:endParaRPr kumimoji="1" lang="ja-JP" altLang="en-US" sz="900" b="1" dirty="0">
                <a:solidFill>
                  <a:srgbClr val="31926F"/>
                </a:solidFill>
                <a:latin typeface="BIZ UDPゴシック" panose="020B0400000000000000" pitchFamily="50" charset="-128"/>
                <a:ea typeface="BIZ UDPゴシック" panose="020B0400000000000000" pitchFamily="50" charset="-128"/>
              </a:endParaRPr>
            </a:p>
          </p:txBody>
        </p:sp>
        <p:pic>
          <p:nvPicPr>
            <p:cNvPr id="28" name="グラフィックス 27">
              <a:extLst>
                <a:ext uri="{FF2B5EF4-FFF2-40B4-BE49-F238E27FC236}">
                  <a16:creationId xmlns:a16="http://schemas.microsoft.com/office/drawing/2014/main" id="{4D381533-9D89-638C-C380-61D0568AFF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4430" y="1012033"/>
              <a:ext cx="89724" cy="121768"/>
            </a:xfrm>
            <a:prstGeom prst="rect">
              <a:avLst/>
            </a:prstGeom>
          </p:spPr>
        </p:pic>
      </p:grpSp>
      <p:grpSp>
        <p:nvGrpSpPr>
          <p:cNvPr id="29" name="グループ化 28">
            <a:extLst>
              <a:ext uri="{FF2B5EF4-FFF2-40B4-BE49-F238E27FC236}">
                <a16:creationId xmlns:a16="http://schemas.microsoft.com/office/drawing/2014/main" id="{9E54EC87-0684-BBD6-73C1-CECAE3F957D9}"/>
              </a:ext>
            </a:extLst>
          </p:cNvPr>
          <p:cNvGrpSpPr/>
          <p:nvPr/>
        </p:nvGrpSpPr>
        <p:grpSpPr>
          <a:xfrm>
            <a:off x="2610000" y="9307440"/>
            <a:ext cx="324000" cy="324000"/>
            <a:chOff x="5737292" y="831232"/>
            <a:chExt cx="324000" cy="324000"/>
          </a:xfrm>
        </p:grpSpPr>
        <p:sp>
          <p:nvSpPr>
            <p:cNvPr id="30" name="正方形/長方形 29">
              <a:extLst>
                <a:ext uri="{FF2B5EF4-FFF2-40B4-BE49-F238E27FC236}">
                  <a16:creationId xmlns:a16="http://schemas.microsoft.com/office/drawing/2014/main" id="{4C0A5242-32C4-406F-2C10-2E08D749B9F6}"/>
                </a:ext>
              </a:extLst>
            </p:cNvPr>
            <p:cNvSpPr>
              <a:spLocks/>
            </p:cNvSpPr>
            <p:nvPr/>
          </p:nvSpPr>
          <p:spPr>
            <a:xfrm>
              <a:off x="5737292" y="831232"/>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500" b="1" dirty="0">
                  <a:solidFill>
                    <a:srgbClr val="31926F"/>
                  </a:solidFill>
                  <a:latin typeface="BIZ UDPゴシック" panose="020B0400000000000000" pitchFamily="50" charset="-128"/>
                  <a:ea typeface="BIZ UDPゴシック" panose="020B0400000000000000" pitchFamily="50" charset="-128"/>
                </a:rPr>
                <a:t>計画中</a:t>
              </a:r>
              <a:endParaRPr kumimoji="1" lang="en-US" altLang="ja-JP" sz="5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en-US" altLang="ja-JP" sz="500" b="1" dirty="0">
                  <a:solidFill>
                    <a:srgbClr val="31926F"/>
                  </a:solidFill>
                  <a:latin typeface="BIZ UDPゴシック" panose="020B0400000000000000" pitchFamily="50" charset="-128"/>
                  <a:ea typeface="BIZ UDPゴシック" panose="020B0400000000000000" pitchFamily="50" charset="-128"/>
                </a:rPr>
                <a:t>/</a:t>
              </a:r>
              <a:r>
                <a:rPr kumimoji="1" lang="ja-JP" altLang="en-US" sz="500" b="1" dirty="0">
                  <a:solidFill>
                    <a:srgbClr val="31926F"/>
                  </a:solidFill>
                  <a:latin typeface="BIZ UDPゴシック" panose="020B0400000000000000" pitchFamily="50" charset="-128"/>
                  <a:ea typeface="BIZ UDPゴシック" panose="020B0400000000000000" pitchFamily="50" charset="-128"/>
                </a:rPr>
                <a:t>設計中</a:t>
              </a:r>
              <a:endParaRPr kumimoji="1" lang="ja-JP" altLang="en-US" sz="900" b="1" dirty="0">
                <a:solidFill>
                  <a:srgbClr val="31926F"/>
                </a:solidFill>
                <a:latin typeface="BIZ UDPゴシック" panose="020B0400000000000000" pitchFamily="50" charset="-128"/>
                <a:ea typeface="BIZ UDPゴシック" panose="020B0400000000000000" pitchFamily="50" charset="-128"/>
              </a:endParaRPr>
            </a:p>
          </p:txBody>
        </p:sp>
        <p:pic>
          <p:nvPicPr>
            <p:cNvPr id="31" name="グラフィックス 30">
              <a:extLst>
                <a:ext uri="{FF2B5EF4-FFF2-40B4-BE49-F238E27FC236}">
                  <a16:creationId xmlns:a16="http://schemas.microsoft.com/office/drawing/2014/main" id="{335879D8-681D-C069-3F53-3E1F750D3D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4430" y="1012033"/>
              <a:ext cx="89724" cy="121768"/>
            </a:xfrm>
            <a:prstGeom prst="rect">
              <a:avLst/>
            </a:prstGeom>
          </p:spPr>
        </p:pic>
      </p:grpSp>
      <p:grpSp>
        <p:nvGrpSpPr>
          <p:cNvPr id="32" name="グループ化 31">
            <a:extLst>
              <a:ext uri="{FF2B5EF4-FFF2-40B4-BE49-F238E27FC236}">
                <a16:creationId xmlns:a16="http://schemas.microsoft.com/office/drawing/2014/main" id="{AE4ED5E6-491A-FF3C-EC0B-E58E5E7E8C62}"/>
              </a:ext>
            </a:extLst>
          </p:cNvPr>
          <p:cNvGrpSpPr/>
          <p:nvPr/>
        </p:nvGrpSpPr>
        <p:grpSpPr>
          <a:xfrm>
            <a:off x="2610000" y="5200680"/>
            <a:ext cx="324000" cy="324000"/>
            <a:chOff x="6723571" y="910917"/>
            <a:chExt cx="324000" cy="324000"/>
          </a:xfrm>
        </p:grpSpPr>
        <p:sp>
          <p:nvSpPr>
            <p:cNvPr id="33" name="正方形/長方形 32">
              <a:extLst>
                <a:ext uri="{FF2B5EF4-FFF2-40B4-BE49-F238E27FC236}">
                  <a16:creationId xmlns:a16="http://schemas.microsoft.com/office/drawing/2014/main" id="{CCFE152C-BCA3-FDEE-B4D1-173BC1EF1A90}"/>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34" name="Freeform 6">
              <a:extLst>
                <a:ext uri="{FF2B5EF4-FFF2-40B4-BE49-F238E27FC236}">
                  <a16:creationId xmlns:a16="http://schemas.microsoft.com/office/drawing/2014/main" id="{85A97E41-1E8E-E9C9-F738-2D856C2FDE45}"/>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35" name="グループ化 34">
            <a:extLst>
              <a:ext uri="{FF2B5EF4-FFF2-40B4-BE49-F238E27FC236}">
                <a16:creationId xmlns:a16="http://schemas.microsoft.com/office/drawing/2014/main" id="{E5297C13-A152-5F78-3D2D-8E1FF6F6EBFF}"/>
              </a:ext>
            </a:extLst>
          </p:cNvPr>
          <p:cNvGrpSpPr/>
          <p:nvPr/>
        </p:nvGrpSpPr>
        <p:grpSpPr>
          <a:xfrm>
            <a:off x="2610000" y="2298480"/>
            <a:ext cx="324000" cy="324000"/>
            <a:chOff x="6723571" y="910917"/>
            <a:chExt cx="324000" cy="324000"/>
          </a:xfrm>
        </p:grpSpPr>
        <p:sp>
          <p:nvSpPr>
            <p:cNvPr id="36" name="正方形/長方形 35">
              <a:extLst>
                <a:ext uri="{FF2B5EF4-FFF2-40B4-BE49-F238E27FC236}">
                  <a16:creationId xmlns:a16="http://schemas.microsoft.com/office/drawing/2014/main" id="{CCFC51FC-9FEF-C4C3-C32B-DCC26A1369F3}"/>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37" name="Freeform 6">
              <a:extLst>
                <a:ext uri="{FF2B5EF4-FFF2-40B4-BE49-F238E27FC236}">
                  <a16:creationId xmlns:a16="http://schemas.microsoft.com/office/drawing/2014/main" id="{BE3FB90C-5D20-0310-4491-208C5DB063DA}"/>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2" name="スライド番号プレースホルダー 3">
            <a:extLst>
              <a:ext uri="{FF2B5EF4-FFF2-40B4-BE49-F238E27FC236}">
                <a16:creationId xmlns:a16="http://schemas.microsoft.com/office/drawing/2014/main" id="{F89DAD35-343A-9F51-AC98-67C09000C91A}"/>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pPr/>
              <a:t>11</a:t>
            </a:fld>
            <a:endParaRPr kumimoji="1" lang="ja-JP" altLang="en-US" dirty="0"/>
          </a:p>
        </p:txBody>
      </p:sp>
    </p:spTree>
    <p:extLst>
      <p:ext uri="{BB962C8B-B14F-4D97-AF65-F5344CB8AC3E}">
        <p14:creationId xmlns:p14="http://schemas.microsoft.com/office/powerpoint/2010/main" val="527519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23936"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110</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zh-TW" altLang="en-US" dirty="0">
                <a:latin typeface="+mn-ea"/>
                <a:ea typeface="+mn-ea"/>
              </a:rPr>
              <a:t>（</a:t>
            </a:r>
            <a:r>
              <a:rPr lang="en-US" altLang="zh-TW" dirty="0">
                <a:latin typeface="+mn-ea"/>
                <a:ea typeface="+mn-ea"/>
              </a:rPr>
              <a:t>1</a:t>
            </a:r>
            <a:r>
              <a:rPr lang="zh-TW" altLang="en-US" dirty="0">
                <a:latin typeface="+mn-ea"/>
                <a:ea typeface="+mn-ea"/>
              </a:rPr>
              <a:t>） 宮城県仙台市</a:t>
            </a: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wrap="none">
            <a:noAutofit/>
          </a:bodyPr>
          <a:lstStyle/>
          <a:p>
            <a:r>
              <a:rPr lang="en-US" altLang="ja-JP" dirty="0">
                <a:latin typeface="+mn-ea"/>
                <a:ea typeface="+mn-ea"/>
              </a:rPr>
              <a:t>2-3. </a:t>
            </a:r>
            <a:r>
              <a:rPr lang="ja-JP" altLang="en-US" dirty="0">
                <a:latin typeface="+mn-ea"/>
                <a:ea typeface="+mn-ea"/>
              </a:rPr>
              <a:t>検討・計画・設計中の自治体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490383"/>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6095807"/>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grpSp>
        <p:nvGrpSpPr>
          <p:cNvPr id="58" name="グループ化 57">
            <a:extLst>
              <a:ext uri="{FF2B5EF4-FFF2-40B4-BE49-F238E27FC236}">
                <a16:creationId xmlns:a16="http://schemas.microsoft.com/office/drawing/2014/main" id="{30A769BE-FA26-70B4-9CBF-FBAB90E7F142}"/>
              </a:ext>
            </a:extLst>
          </p:cNvPr>
          <p:cNvGrpSpPr/>
          <p:nvPr/>
        </p:nvGrpSpPr>
        <p:grpSpPr>
          <a:xfrm>
            <a:off x="5821247" y="818825"/>
            <a:ext cx="1250482" cy="324000"/>
            <a:chOff x="3179582" y="818825"/>
            <a:chExt cx="1250482" cy="324000"/>
          </a:xfrm>
        </p:grpSpPr>
        <p:sp>
          <p:nvSpPr>
            <p:cNvPr id="55" name="正方形/長方形 54">
              <a:extLst>
                <a:ext uri="{FF2B5EF4-FFF2-40B4-BE49-F238E27FC236}">
                  <a16:creationId xmlns:a16="http://schemas.microsoft.com/office/drawing/2014/main" id="{09F6429C-5972-DB4B-736E-D73491E430B9}"/>
                </a:ext>
              </a:extLst>
            </p:cNvPr>
            <p:cNvSpPr>
              <a:spLocks/>
            </p:cNvSpPr>
            <p:nvPr/>
          </p:nvSpPr>
          <p:spPr>
            <a:xfrm>
              <a:off x="3179582" y="818825"/>
              <a:ext cx="864000" cy="324000"/>
            </a:xfrm>
            <a:prstGeom prst="rect">
              <a:avLst/>
            </a:prstGeom>
            <a:solidFill>
              <a:srgbClr val="227FBB"/>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A</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C3603629-DA29-4E97-D37F-1C3252F3B69E}"/>
                </a:ext>
              </a:extLst>
            </p:cNvPr>
            <p:cNvGrpSpPr/>
            <p:nvPr/>
          </p:nvGrpSpPr>
          <p:grpSpPr>
            <a:xfrm>
              <a:off x="4106064" y="818825"/>
              <a:ext cx="324000" cy="324000"/>
              <a:chOff x="5737292" y="831232"/>
              <a:chExt cx="324000" cy="324000"/>
            </a:xfrm>
          </p:grpSpPr>
          <p:sp>
            <p:nvSpPr>
              <p:cNvPr id="63" name="正方形/長方形 62">
                <a:extLst>
                  <a:ext uri="{FF2B5EF4-FFF2-40B4-BE49-F238E27FC236}">
                    <a16:creationId xmlns:a16="http://schemas.microsoft.com/office/drawing/2014/main" id="{982CE91A-46E2-AC9E-201C-BD8833135F44}"/>
                  </a:ext>
                </a:extLst>
              </p:cNvPr>
              <p:cNvSpPr>
                <a:spLocks/>
              </p:cNvSpPr>
              <p:nvPr/>
            </p:nvSpPr>
            <p:spPr>
              <a:xfrm>
                <a:off x="5737292" y="831232"/>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500" b="1" dirty="0">
                    <a:solidFill>
                      <a:srgbClr val="31926F"/>
                    </a:solidFill>
                    <a:latin typeface="BIZ UDPゴシック" panose="020B0400000000000000" pitchFamily="50" charset="-128"/>
                    <a:ea typeface="BIZ UDPゴシック" panose="020B0400000000000000" pitchFamily="50" charset="-128"/>
                  </a:rPr>
                  <a:t>計画中</a:t>
                </a:r>
                <a:endParaRPr kumimoji="1" lang="en-US" altLang="ja-JP" sz="5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en-US" altLang="ja-JP" sz="500" b="1" dirty="0">
                    <a:solidFill>
                      <a:srgbClr val="31926F"/>
                    </a:solidFill>
                    <a:latin typeface="BIZ UDPゴシック" panose="020B0400000000000000" pitchFamily="50" charset="-128"/>
                    <a:ea typeface="BIZ UDPゴシック" panose="020B0400000000000000" pitchFamily="50" charset="-128"/>
                  </a:rPr>
                  <a:t>/</a:t>
                </a:r>
                <a:r>
                  <a:rPr kumimoji="1" lang="ja-JP" altLang="en-US" sz="500" b="1" dirty="0">
                    <a:solidFill>
                      <a:srgbClr val="31926F"/>
                    </a:solidFill>
                    <a:latin typeface="BIZ UDPゴシック" panose="020B0400000000000000" pitchFamily="50" charset="-128"/>
                    <a:ea typeface="BIZ UDPゴシック" panose="020B0400000000000000" pitchFamily="50" charset="-128"/>
                  </a:rPr>
                  <a:t>設計中</a:t>
                </a:r>
                <a:endParaRPr kumimoji="1" lang="ja-JP" altLang="en-US" sz="900" b="1" dirty="0">
                  <a:solidFill>
                    <a:srgbClr val="31926F"/>
                  </a:solidFill>
                  <a:latin typeface="BIZ UDPゴシック" panose="020B0400000000000000" pitchFamily="50" charset="-128"/>
                  <a:ea typeface="BIZ UDPゴシック" panose="020B0400000000000000" pitchFamily="50" charset="-128"/>
                </a:endParaRPr>
              </a:p>
            </p:txBody>
          </p:sp>
          <p:pic>
            <p:nvPicPr>
              <p:cNvPr id="79" name="グラフィックス 78">
                <a:extLst>
                  <a:ext uri="{FF2B5EF4-FFF2-40B4-BE49-F238E27FC236}">
                    <a16:creationId xmlns:a16="http://schemas.microsoft.com/office/drawing/2014/main" id="{62FFFDCC-FE39-54C0-C0AB-A8CDB3DF22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4430" y="1012033"/>
                <a:ext cx="89724" cy="121768"/>
              </a:xfrm>
              <a:prstGeom prst="rect">
                <a:avLst/>
              </a:prstGeom>
            </p:spPr>
          </p:pic>
        </p:grpSp>
      </p:gr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3091344"/>
            <a:ext cx="1171796" cy="161583"/>
          </a:xfrm>
          <a:prstGeom prst="rect">
            <a:avLst/>
          </a:prstGeom>
          <a:noFill/>
        </p:spPr>
        <p:txBody>
          <a:bodyPr wrap="none" lIns="0" tIns="0" rIns="0" bIns="0" rtlCol="0">
            <a:spAutoFit/>
          </a:bodyPr>
          <a:lstStyle/>
          <a:p>
            <a:r>
              <a:rPr kumimoji="1" lang="ja-JP" altLang="en-US" sz="1050" dirty="0">
                <a:latin typeface="+mn-ea"/>
              </a:rPr>
              <a:t>庁舎外観イメージ</a:t>
            </a:r>
            <a:r>
              <a:rPr kumimoji="1" lang="ja-JP" altLang="en-US" sz="1050" baseline="30000" dirty="0">
                <a:latin typeface="+mn-ea"/>
              </a:rPr>
              <a:t>＊</a:t>
            </a:r>
            <a:r>
              <a:rPr kumimoji="1" lang="en-US" altLang="ja-JP" sz="1050" baseline="30000" dirty="0">
                <a:latin typeface="+mn-ea"/>
              </a:rPr>
              <a:t>1</a:t>
            </a:r>
            <a:endParaRPr kumimoji="1" lang="ja-JP" altLang="en-US" sz="1050" baseline="30000" dirty="0">
              <a:latin typeface="+mn-ea"/>
            </a:endParaRP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3294639"/>
            <a:ext cx="2808000" cy="492443"/>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1 </a:t>
            </a:r>
            <a:r>
              <a:rPr kumimoji="1" lang="ja-JP" altLang="en-US" sz="800" dirty="0">
                <a:latin typeface="+mn-ea"/>
              </a:rPr>
              <a:t>「仙台市本庁舎建替基本設計書」</a:t>
            </a:r>
            <a:r>
              <a:rPr kumimoji="1" lang="en-US" altLang="ja-JP" sz="800" dirty="0">
                <a:latin typeface="+mn-ea"/>
              </a:rPr>
              <a:t>P0</a:t>
            </a:r>
            <a:r>
              <a:rPr kumimoji="1" lang="ja-JP" altLang="en-US" sz="800" dirty="0">
                <a:latin typeface="+mn-ea"/>
              </a:rPr>
              <a:t>、</a:t>
            </a:r>
            <a:r>
              <a:rPr kumimoji="1" lang="en-US" altLang="ja-JP" sz="800" dirty="0">
                <a:latin typeface="+mn-ea"/>
              </a:rPr>
              <a:t>P3</a:t>
            </a:r>
            <a:r>
              <a:rPr kumimoji="1" lang="ja-JP" altLang="en-US" sz="800" dirty="0">
                <a:latin typeface="+mn-ea"/>
              </a:rPr>
              <a:t>、仙台市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r>
              <a:rPr kumimoji="1" lang="en-US" altLang="ja-JP" sz="800" dirty="0">
                <a:latin typeface="+mn-ea"/>
                <a:hlinkClick r:id="rId8"/>
              </a:rPr>
              <a:t>https://www.city.sendai.jp/tatekae/documents/kihonsekkeisyo-01.pdf</a:t>
            </a:r>
            <a:r>
              <a:rPr kumimoji="1" lang="ja-JP" altLang="en-US" sz="800" dirty="0">
                <a:latin typeface="+mn-ea"/>
              </a:rPr>
              <a:t>）</a:t>
            </a: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2777781166"/>
              </p:ext>
            </p:extLst>
          </p:nvPr>
        </p:nvGraphicFramePr>
        <p:xfrm>
          <a:off x="3492000" y="1368000"/>
          <a:ext cx="3564000" cy="4187848"/>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756000">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a:t>
                      </a:r>
                      <a:r>
                        <a:rPr kumimoji="1" lang="en-US" altLang="zh-TW" sz="1000" b="0" dirty="0">
                          <a:solidFill>
                            <a:schemeClr val="tx1"/>
                          </a:solidFill>
                          <a:latin typeface="+mn-ea"/>
                        </a:rPr>
                        <a:t>1,094,520</a:t>
                      </a:r>
                      <a:r>
                        <a:rPr kumimoji="1" lang="zh-TW" altLang="en-US" sz="1000" b="0" dirty="0">
                          <a:solidFill>
                            <a:schemeClr val="tx1"/>
                          </a:solidFill>
                          <a:latin typeface="+mn-ea"/>
                        </a:rPr>
                        <a:t>人</a:t>
                      </a:r>
                      <a:br>
                        <a:rPr kumimoji="1" lang="en-US" altLang="zh-TW" sz="1000" b="0" dirty="0">
                          <a:solidFill>
                            <a:schemeClr val="tx1"/>
                          </a:solidFill>
                          <a:latin typeface="+mn-ea"/>
                        </a:rPr>
                      </a:br>
                      <a:r>
                        <a:rPr kumimoji="1" lang="en-US" altLang="zh-TW" sz="1000" b="0" dirty="0">
                          <a:solidFill>
                            <a:schemeClr val="tx1"/>
                          </a:solidFill>
                          <a:latin typeface="+mn-ea"/>
                        </a:rPr>
                        <a:t>	</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r>
                        <a:rPr kumimoji="1" lang="ja-JP" altLang="en-US" sz="1000" b="0" dirty="0">
                          <a:solidFill>
                            <a:schemeClr val="tx1"/>
                          </a:solidFill>
                          <a:latin typeface="+mn-ea"/>
                        </a:rPr>
                        <a:t>）</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a:t>
                      </a:r>
                      <a:r>
                        <a:rPr kumimoji="1" lang="en-US" altLang="zh-TW" sz="1000" b="0" dirty="0">
                          <a:solidFill>
                            <a:schemeClr val="tx1"/>
                          </a:solidFill>
                          <a:latin typeface="+mn-ea"/>
                        </a:rPr>
                        <a:t>540,158</a:t>
                      </a:r>
                      <a:r>
                        <a:rPr kumimoji="1" lang="zh-TW" altLang="en-US" sz="1000" b="0" dirty="0">
                          <a:solidFill>
                            <a:schemeClr val="tx1"/>
                          </a:solidFill>
                          <a:latin typeface="+mn-ea"/>
                        </a:rPr>
                        <a:t>世帯</a:t>
                      </a:r>
                      <a:br>
                        <a:rPr kumimoji="1" lang="en-US" altLang="zh-TW" sz="1000" b="0" dirty="0">
                          <a:solidFill>
                            <a:schemeClr val="tx1"/>
                          </a:solidFill>
                          <a:latin typeface="+mn-ea"/>
                        </a:rPr>
                      </a:br>
                      <a:r>
                        <a:rPr kumimoji="1" lang="en-US" altLang="zh-TW" sz="1000" b="0" dirty="0">
                          <a:solidFill>
                            <a:schemeClr val="tx1"/>
                          </a:solidFill>
                          <a:latin typeface="+mn-ea"/>
                        </a:rPr>
                        <a:t>	</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786.35k㎡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a:t>
                      </a:r>
                      <a:r>
                        <a:rPr kumimoji="1" lang="en-US" altLang="zh-TW" sz="1000" b="0" dirty="0">
                          <a:solidFill>
                            <a:schemeClr val="tx1"/>
                          </a:solidFill>
                          <a:latin typeface="+mn-ea"/>
                        </a:rPr>
                        <a:t>14,</a:t>
                      </a:r>
                      <a:r>
                        <a:rPr kumimoji="1" lang="en-US" altLang="ja-JP" sz="1000" b="0" dirty="0">
                          <a:solidFill>
                            <a:schemeClr val="tx1"/>
                          </a:solidFill>
                          <a:latin typeface="+mn-ea"/>
                        </a:rPr>
                        <a:t>835</a:t>
                      </a:r>
                      <a:r>
                        <a:rPr kumimoji="1" lang="zh-TW" altLang="en-US" sz="1000" b="0" dirty="0">
                          <a:solidFill>
                            <a:schemeClr val="tx1"/>
                          </a:solidFill>
                          <a:latin typeface="+mn-ea"/>
                        </a:rPr>
                        <a:t>人　（</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25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zh-TW" altLang="en-US" sz="1000" b="0">
                          <a:solidFill>
                            <a:schemeClr val="tx1"/>
                          </a:solidFill>
                          <a:latin typeface="+mn-ea"/>
                        </a:rPr>
                        <a:t>実施設計段階</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10</a:t>
                      </a:r>
                      <a:r>
                        <a:rPr kumimoji="1" lang="ja-JP" altLang="en-US" sz="1000" b="0">
                          <a:solidFill>
                            <a:schemeClr val="tx1"/>
                          </a:solidFill>
                          <a:latin typeface="+mn-ea"/>
                        </a:rPr>
                        <a:t>年度中供用開始予定</a:t>
                      </a:r>
                    </a:p>
                    <a:p>
                      <a:pPr fontAlgn="ctr">
                        <a:lnSpc>
                          <a:spcPct val="100000"/>
                        </a:lnSpc>
                        <a:spcBef>
                          <a:spcPts val="0"/>
                        </a:spcBef>
                        <a:spcAft>
                          <a:spcPts val="600"/>
                        </a:spcAft>
                      </a:pPr>
                      <a:r>
                        <a:rPr kumimoji="1" lang="ja-JP" altLang="en-US" sz="1000" b="0">
                          <a:solidFill>
                            <a:schemeClr val="tx1"/>
                          </a:solidFill>
                          <a:latin typeface="+mn-ea"/>
                        </a:rPr>
                        <a:t>同一敷地内に建て替え予定</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442534">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所在地</a:t>
                      </a:r>
                      <a:br>
                        <a:rPr kumimoji="1" lang="en-US" altLang="ja-JP" sz="1000" b="1" dirty="0">
                          <a:solidFill>
                            <a:srgbClr val="31926F"/>
                          </a:solidFill>
                          <a:latin typeface="+mn-ea"/>
                        </a:rPr>
                      </a:br>
                      <a:r>
                        <a:rPr kumimoji="1" lang="ja-JP" altLang="en-US" sz="1000" b="1" dirty="0">
                          <a:solidFill>
                            <a:srgbClr val="31926F"/>
                          </a:solidFill>
                          <a:latin typeface="+mn-ea"/>
                        </a:rPr>
                        <a:t>（現庁舎）</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zh-CN" altLang="en-US" sz="1000" b="0" dirty="0">
                          <a:solidFill>
                            <a:schemeClr val="tx1"/>
                          </a:solidFill>
                          <a:latin typeface="+mn-ea"/>
                        </a:rPr>
                        <a:t>仙台市青葉区国分町三丁目</a:t>
                      </a:r>
                      <a:r>
                        <a:rPr kumimoji="1" lang="en-US" altLang="zh-CN" sz="1000" b="0" dirty="0">
                          <a:solidFill>
                            <a:schemeClr val="tx1"/>
                          </a:solidFill>
                          <a:latin typeface="+mn-ea"/>
                        </a:rPr>
                        <a:t>7</a:t>
                      </a:r>
                      <a:r>
                        <a:rPr kumimoji="1" lang="zh-CN" altLang="en-US" sz="1000" b="0" dirty="0">
                          <a:solidFill>
                            <a:schemeClr val="tx1"/>
                          </a:solidFill>
                          <a:latin typeface="+mn-ea"/>
                        </a:rPr>
                        <a:t>番</a:t>
                      </a:r>
                      <a:r>
                        <a:rPr kumimoji="1" lang="en-US" altLang="zh-CN" sz="1000" b="0" dirty="0">
                          <a:solidFill>
                            <a:schemeClr val="tx1"/>
                          </a:solidFill>
                          <a:latin typeface="+mn-ea"/>
                        </a:rPr>
                        <a:t>1</a:t>
                      </a:r>
                      <a:r>
                        <a:rPr kumimoji="1" lang="zh-CN" altLang="en-US" sz="1000" b="0" dirty="0">
                          <a:solidFill>
                            <a:schemeClr val="tx1"/>
                          </a:solidFill>
                          <a:latin typeface="+mn-ea"/>
                        </a:rPr>
                        <a:t>号</a:t>
                      </a:r>
                      <a:endParaRPr kumimoji="1" lang="en-US" altLang="ja-JP" sz="1000" b="0" dirty="0">
                        <a:solidFill>
                          <a:schemeClr val="tx1"/>
                        </a:solidFill>
                        <a:latin typeface="+mn-ea"/>
                      </a:endParaRP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80450531"/>
                  </a:ext>
                </a:extLst>
              </a:tr>
              <a:tr h="416689">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endParaRPr kumimoji="1" lang="en-US" altLang="ja-JP" sz="1000" b="1" dirty="0">
                        <a:solidFill>
                          <a:srgbClr val="31926F"/>
                        </a:solidFill>
                        <a:latin typeface="+mn-ea"/>
                      </a:endParaRPr>
                    </a:p>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（現庁舎）</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a:solidFill>
                            <a:schemeClr val="tx1"/>
                          </a:solidFill>
                          <a:latin typeface="+mn-ea"/>
                        </a:rPr>
                        <a:t>仙台市地下鉄南北線勾当台公園駅から徒歩</a:t>
                      </a:r>
                      <a:r>
                        <a:rPr kumimoji="1" lang="en-US" altLang="ja-JP" sz="1000" b="0" dirty="0">
                          <a:solidFill>
                            <a:schemeClr val="tx1"/>
                          </a:solidFill>
                          <a:latin typeface="+mn-ea"/>
                        </a:rPr>
                        <a:t>1</a:t>
                      </a:r>
                      <a:r>
                        <a:rPr kumimoji="1" lang="ja-JP" altLang="en-US" sz="1000" b="0">
                          <a:solidFill>
                            <a:schemeClr val="tx1"/>
                          </a:solidFill>
                          <a:latin typeface="+mn-ea"/>
                        </a:rPr>
                        <a:t>分</a:t>
                      </a:r>
                      <a:endParaRPr kumimoji="1" lang="ja-JP" altLang="en-US" sz="1000" b="0" dirty="0">
                        <a:solidFill>
                          <a:schemeClr val="tx1"/>
                        </a:solidFill>
                        <a:latin typeface="+mn-ea"/>
                      </a:endParaRP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31583462"/>
                  </a:ext>
                </a:extLst>
              </a:tr>
              <a:tr h="1360025">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建物概要</a:t>
                      </a:r>
                      <a:r>
                        <a:rPr kumimoji="1" lang="ja-JP" altLang="en-US" sz="1000" baseline="30000" dirty="0">
                          <a:solidFill>
                            <a:srgbClr val="31926F"/>
                          </a:solidFill>
                          <a:latin typeface="+mn-ea"/>
                        </a:rPr>
                        <a:t>＊</a:t>
                      </a:r>
                      <a:r>
                        <a:rPr kumimoji="1" lang="en-US" altLang="ja-JP" sz="1000" baseline="30000" dirty="0">
                          <a:solidFill>
                            <a:srgbClr val="31926F"/>
                          </a:solidFill>
                          <a:latin typeface="+mn-ea"/>
                        </a:rPr>
                        <a:t>1</a:t>
                      </a:r>
                      <a:endParaRPr kumimoji="1" lang="ja-JP" altLang="en-US" sz="1000" dirty="0">
                        <a:solidFill>
                          <a:srgbClr val="31926F"/>
                        </a:solidFill>
                        <a:latin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構造種別</a:t>
                      </a:r>
                      <a:r>
                        <a:rPr kumimoji="1" lang="en-US" altLang="ja-JP" sz="1000" b="0" dirty="0">
                          <a:solidFill>
                            <a:schemeClr val="tx1"/>
                          </a:solidFill>
                          <a:latin typeface="+mn-ea"/>
                        </a:rPr>
                        <a:t>	</a:t>
                      </a:r>
                      <a:r>
                        <a:rPr kumimoji="1" lang="ja-JP" altLang="en-US" sz="1000" b="0" dirty="0">
                          <a:solidFill>
                            <a:schemeClr val="tx1"/>
                          </a:solidFill>
                          <a:latin typeface="+mn-ea"/>
                        </a:rPr>
                        <a:t>鉄骨造、一部鉄筋コンクリート造</a:t>
                      </a:r>
                      <a:br>
                        <a:rPr kumimoji="1" lang="en-US" altLang="ja-JP" sz="1000" b="0" dirty="0">
                          <a:solidFill>
                            <a:schemeClr val="tx1"/>
                          </a:solidFill>
                          <a:latin typeface="+mn-ea"/>
                        </a:rPr>
                      </a:br>
                      <a:r>
                        <a:rPr kumimoji="1" lang="en-US" altLang="ja-JP" sz="1000" b="0" dirty="0">
                          <a:solidFill>
                            <a:schemeClr val="tx1"/>
                          </a:solidFill>
                          <a:latin typeface="+mn-ea"/>
                        </a:rPr>
                        <a:t>	</a:t>
                      </a:r>
                      <a:r>
                        <a:rPr kumimoji="1" lang="ja-JP" altLang="en-US" sz="1000" b="0" dirty="0">
                          <a:solidFill>
                            <a:schemeClr val="tx1"/>
                          </a:solidFill>
                          <a:latin typeface="+mn-ea"/>
                        </a:rPr>
                        <a:t>（低層部の一部を木造化検討）</a:t>
                      </a:r>
                      <a:endParaRPr kumimoji="1" lang="en-US" altLang="ja-JP" sz="1000" b="0" dirty="0">
                        <a:solidFill>
                          <a:schemeClr val="tx1"/>
                        </a:solidFill>
                        <a:latin typeface="+mn-ea"/>
                      </a:endParaRPr>
                    </a:p>
                    <a:p>
                      <a:pPr fontAlgn="ctr">
                        <a:lnSpc>
                          <a:spcPct val="100000"/>
                        </a:lnSpc>
                        <a:spcBef>
                          <a:spcPts val="0"/>
                        </a:spcBef>
                        <a:spcAft>
                          <a:spcPts val="600"/>
                        </a:spcAft>
                        <a:tabLst>
                          <a:tab pos="1409700" algn="r"/>
                        </a:tabLst>
                      </a:pPr>
                      <a:r>
                        <a:rPr kumimoji="1" lang="ja-JP" altLang="en-US" sz="1000" b="0" dirty="0">
                          <a:solidFill>
                            <a:schemeClr val="tx1"/>
                          </a:solidFill>
                          <a:latin typeface="+mn-ea"/>
                        </a:rPr>
                        <a:t>建築面積</a:t>
                      </a:r>
                      <a:r>
                        <a:rPr kumimoji="1" lang="en-US" altLang="ja-JP" sz="1000" b="0" dirty="0">
                          <a:solidFill>
                            <a:schemeClr val="tx1"/>
                          </a:solidFill>
                          <a:latin typeface="+mn-ea"/>
                        </a:rPr>
                        <a:t>	</a:t>
                      </a:r>
                      <a:r>
                        <a:rPr kumimoji="1" lang="ja-JP" altLang="en-US" sz="1000" b="0" dirty="0">
                          <a:solidFill>
                            <a:schemeClr val="tx1"/>
                          </a:solidFill>
                          <a:latin typeface="+mn-ea"/>
                        </a:rPr>
                        <a:t>約</a:t>
                      </a:r>
                      <a:r>
                        <a:rPr kumimoji="1" lang="en-US" altLang="ja-JP" sz="1000" b="0" dirty="0">
                          <a:solidFill>
                            <a:schemeClr val="tx1"/>
                          </a:solidFill>
                          <a:latin typeface="+mn-ea"/>
                        </a:rPr>
                        <a:t>6,700</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1409700" algn="r"/>
                        </a:tabLst>
                      </a:pPr>
                      <a:r>
                        <a:rPr kumimoji="1" lang="ja-JP" altLang="en-US" sz="1000" b="0" dirty="0">
                          <a:solidFill>
                            <a:schemeClr val="tx1"/>
                          </a:solidFill>
                          <a:latin typeface="+mn-ea"/>
                        </a:rPr>
                        <a:t>延床面積</a:t>
                      </a:r>
                      <a:r>
                        <a:rPr kumimoji="1" lang="en-US" altLang="ja-JP" sz="1000" b="0" dirty="0">
                          <a:solidFill>
                            <a:schemeClr val="tx1"/>
                          </a:solidFill>
                          <a:latin typeface="+mn-ea"/>
                        </a:rPr>
                        <a:t>	</a:t>
                      </a:r>
                      <a:r>
                        <a:rPr kumimoji="1" lang="ja-JP" altLang="en-US" sz="1000" b="0" dirty="0">
                          <a:solidFill>
                            <a:schemeClr val="tx1"/>
                          </a:solidFill>
                          <a:latin typeface="+mn-ea"/>
                        </a:rPr>
                        <a:t>約</a:t>
                      </a:r>
                      <a:r>
                        <a:rPr kumimoji="1" lang="en-US" altLang="ja-JP" sz="1000" b="0" dirty="0">
                          <a:solidFill>
                            <a:schemeClr val="tx1"/>
                          </a:solidFill>
                          <a:latin typeface="+mn-ea"/>
                        </a:rPr>
                        <a:t>62,000</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階数</a:t>
                      </a:r>
                      <a:r>
                        <a:rPr kumimoji="1" lang="en-US" altLang="ja-JP" sz="1000" b="0" dirty="0">
                          <a:solidFill>
                            <a:schemeClr val="tx1"/>
                          </a:solidFill>
                          <a:latin typeface="+mn-ea"/>
                        </a:rPr>
                        <a:t>	</a:t>
                      </a:r>
                      <a:r>
                        <a:rPr kumimoji="1" lang="zh-TW" altLang="en-US" sz="1000" b="0" dirty="0">
                          <a:solidFill>
                            <a:schemeClr val="tx1"/>
                          </a:solidFill>
                          <a:latin typeface="+mn-ea"/>
                        </a:rPr>
                        <a:t>地上</a:t>
                      </a:r>
                      <a:r>
                        <a:rPr kumimoji="1" lang="en-US" altLang="zh-TW" sz="1000" b="0" dirty="0">
                          <a:solidFill>
                            <a:schemeClr val="tx1"/>
                          </a:solidFill>
                          <a:latin typeface="+mn-ea"/>
                        </a:rPr>
                        <a:t>15</a:t>
                      </a:r>
                      <a:r>
                        <a:rPr kumimoji="1" lang="zh-TW" altLang="en-US" sz="1000" b="0" dirty="0">
                          <a:solidFill>
                            <a:schemeClr val="tx1"/>
                          </a:solidFill>
                          <a:latin typeface="+mn-ea"/>
                        </a:rPr>
                        <a:t>階地下</a:t>
                      </a:r>
                      <a:r>
                        <a:rPr kumimoji="1" lang="en-US" altLang="zh-TW" sz="1000" b="0" dirty="0">
                          <a:solidFill>
                            <a:schemeClr val="tx1"/>
                          </a:solidFill>
                          <a:latin typeface="+mn-ea"/>
                        </a:rPr>
                        <a:t>1</a:t>
                      </a:r>
                      <a:r>
                        <a:rPr kumimoji="1" lang="zh-TW" altLang="en-US" sz="1000" b="0" dirty="0">
                          <a:solidFill>
                            <a:schemeClr val="tx1"/>
                          </a:solidFill>
                          <a:latin typeface="+mn-ea"/>
                        </a:rPr>
                        <a:t>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高さ</a:t>
                      </a:r>
                      <a:r>
                        <a:rPr kumimoji="1" lang="en-US" altLang="ja-JP" sz="1000" b="0" dirty="0">
                          <a:solidFill>
                            <a:schemeClr val="tx1"/>
                          </a:solidFill>
                          <a:latin typeface="+mn-ea"/>
                        </a:rPr>
                        <a:t>	</a:t>
                      </a:r>
                      <a:r>
                        <a:rPr kumimoji="1" lang="ja-JP" altLang="en-US" sz="1000" b="0" dirty="0">
                          <a:solidFill>
                            <a:schemeClr val="tx1"/>
                          </a:solidFill>
                          <a:latin typeface="+mn-ea"/>
                        </a:rPr>
                        <a:t>約</a:t>
                      </a:r>
                      <a:r>
                        <a:rPr kumimoji="1" lang="en-US" altLang="ja-JP" sz="1000" b="0" dirty="0">
                          <a:solidFill>
                            <a:schemeClr val="tx1"/>
                          </a:solidFill>
                          <a:latin typeface="+mn-ea"/>
                        </a:rPr>
                        <a:t>80m</a:t>
                      </a:r>
                      <a:r>
                        <a:rPr kumimoji="1" lang="ja-JP" altLang="en-US" sz="1000" b="0" dirty="0">
                          <a:solidFill>
                            <a:schemeClr val="tx1"/>
                          </a:solidFill>
                          <a:latin typeface="+mn-ea"/>
                        </a:rPr>
                        <a:t>（高さ制限緩和を適用）</a:t>
                      </a:r>
                      <a:endParaRPr kumimoji="1" lang="en-US" altLang="ja-JP" sz="1000" b="0" dirty="0">
                        <a:solidFill>
                          <a:schemeClr val="tx1"/>
                        </a:solidFill>
                        <a:latin typeface="+mn-ea"/>
                      </a:endParaRP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pic>
        <p:nvPicPr>
          <p:cNvPr id="6" name="図 5" descr="建物, 屋外, 市, 道路 が含まれている画像&#10;&#10;自動的に生成された説明">
            <a:extLst>
              <a:ext uri="{FF2B5EF4-FFF2-40B4-BE49-F238E27FC236}">
                <a16:creationId xmlns:a16="http://schemas.microsoft.com/office/drawing/2014/main" id="{81676FFC-61FC-ADAC-5883-2E6E06D20C0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04000" y="1368000"/>
            <a:ext cx="2819619" cy="1638123"/>
          </a:xfrm>
          <a:prstGeom prst="rect">
            <a:avLst/>
          </a:prstGeom>
        </p:spPr>
      </p:pic>
      <p:sp>
        <p:nvSpPr>
          <p:cNvPr id="15" name="正方形/長方形 14">
            <a:extLst>
              <a:ext uri="{FF2B5EF4-FFF2-40B4-BE49-F238E27FC236}">
                <a16:creationId xmlns:a16="http://schemas.microsoft.com/office/drawing/2014/main" id="{880626A1-1FB1-4DBD-BEE4-24FC4360F348}"/>
              </a:ext>
            </a:extLst>
          </p:cNvPr>
          <p:cNvSpPr/>
          <p:nvPr/>
        </p:nvSpPr>
        <p:spPr>
          <a:xfrm>
            <a:off x="504000" y="6841858"/>
            <a:ext cx="6552000" cy="1625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基本計画までの庁内検討体制</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平成</a:t>
            </a:r>
            <a:r>
              <a:rPr kumimoji="1" lang="en-US" altLang="ja-JP" sz="1100" dirty="0">
                <a:solidFill>
                  <a:schemeClr val="tx1"/>
                </a:solidFill>
                <a:latin typeface="+mn-ea"/>
              </a:rPr>
              <a:t>29</a:t>
            </a:r>
            <a:r>
              <a:rPr kumimoji="1" lang="ja-JP" altLang="en-US" sz="1100" dirty="0">
                <a:solidFill>
                  <a:schemeClr val="tx1"/>
                </a:solidFill>
                <a:latin typeface="+mn-ea"/>
              </a:rPr>
              <a:t>年（</a:t>
            </a:r>
            <a:r>
              <a:rPr kumimoji="1" lang="en-US" altLang="ja-JP" sz="1100" dirty="0">
                <a:solidFill>
                  <a:schemeClr val="tx1"/>
                </a:solidFill>
                <a:latin typeface="+mn-ea"/>
              </a:rPr>
              <a:t>2017</a:t>
            </a:r>
            <a:r>
              <a:rPr kumimoji="1" lang="ja-JP" altLang="en-US" sz="1100" dirty="0">
                <a:solidFill>
                  <a:schemeClr val="tx1"/>
                </a:solidFill>
                <a:latin typeface="+mn-ea"/>
              </a:rPr>
              <a:t>年）に、市議会に新たな本庁舎・議会棟の整備調査特別委員会を設置。「基本構想」「基本計画」では、それぞれ有識者を含めて構成される検討委員会を設置し、協議を実施した。</a:t>
            </a:r>
            <a:endParaRPr kumimoji="1" lang="en-US" altLang="ja-JP" sz="1100" strike="sngStrike" dirty="0">
              <a:solidFill>
                <a:schemeClr val="tx1"/>
              </a:solidFill>
              <a:latin typeface="+mn-ea"/>
            </a:endParaRPr>
          </a:p>
          <a:p>
            <a:pPr indent="144000" algn="just" fontAlgn="ctr">
              <a:lnSpc>
                <a:spcPct val="120000"/>
              </a:lnSpc>
            </a:pPr>
            <a:endParaRPr kumimoji="1" lang="en-US" altLang="ja-JP" sz="1100" dirty="0">
              <a:solidFill>
                <a:schemeClr val="tx1"/>
              </a:solidFill>
              <a:latin typeface="+mn-ea"/>
            </a:endParaRPr>
          </a:p>
          <a:p>
            <a:pPr algn="just" fontAlgn="ctr">
              <a:lnSpc>
                <a:spcPct val="120000"/>
              </a:lnSpc>
            </a:pPr>
            <a:r>
              <a:rPr kumimoji="1" lang="ja-JP" altLang="en-US" sz="1100" b="1" dirty="0">
                <a:solidFill>
                  <a:srgbClr val="31926F"/>
                </a:solidFill>
                <a:latin typeface="+mn-ea"/>
              </a:rPr>
              <a:t>● 基本設計以降の検討体制</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本庁舎整備に関する総合的な検討を行うため、関係局長をメンバーとした仙台市役所本庁舎整備委員会を設置。</a:t>
            </a:r>
            <a:r>
              <a:rPr kumimoji="1" lang="en-US" altLang="ja-JP" sz="1100" dirty="0">
                <a:solidFill>
                  <a:schemeClr val="tx1"/>
                </a:solidFill>
                <a:uFill>
                  <a:solidFill>
                    <a:srgbClr val="31926F"/>
                  </a:solidFill>
                </a:uFill>
                <a:latin typeface="+mn-ea"/>
              </a:rPr>
              <a:t>DX</a:t>
            </a:r>
            <a:r>
              <a:rPr kumimoji="1" lang="ja-JP" altLang="en-US" sz="1100" dirty="0">
                <a:solidFill>
                  <a:schemeClr val="tx1"/>
                </a:solidFill>
                <a:latin typeface="+mn-ea"/>
              </a:rPr>
              <a:t>推進に関することは、市長を本部長とするデジタル行政推進本部会議にて意思決定を行っている。また、</a:t>
            </a:r>
            <a:r>
              <a:rPr kumimoji="1" lang="en-US" altLang="ja-JP" sz="1100" dirty="0">
                <a:solidFill>
                  <a:schemeClr val="tx1"/>
                </a:solidFill>
                <a:latin typeface="+mn-ea"/>
              </a:rPr>
              <a:t>CDO</a:t>
            </a:r>
            <a:r>
              <a:rPr kumimoji="1" lang="ja-JP" altLang="en-US" sz="1100" dirty="0">
                <a:solidFill>
                  <a:schemeClr val="tx1"/>
                </a:solidFill>
                <a:latin typeface="+mn-ea"/>
              </a:rPr>
              <a:t>補佐官やデジタル推進専門官として外部人材を受け入れ、</a:t>
            </a:r>
            <a:r>
              <a:rPr kumimoji="1" lang="en-US" altLang="ja-JP" sz="1100" dirty="0">
                <a:solidFill>
                  <a:schemeClr val="tx1"/>
                </a:solidFill>
                <a:uFill>
                  <a:solidFill>
                    <a:srgbClr val="31926F"/>
                  </a:solidFill>
                </a:uFill>
                <a:latin typeface="+mn-ea"/>
              </a:rPr>
              <a:t>DX</a:t>
            </a:r>
            <a:r>
              <a:rPr kumimoji="1" lang="ja-JP" altLang="en-US" sz="1100" dirty="0">
                <a:solidFill>
                  <a:schemeClr val="tx1"/>
                </a:solidFill>
                <a:latin typeface="+mn-ea"/>
              </a:rPr>
              <a:t>推進に取り組んでいる。</a:t>
            </a:r>
          </a:p>
        </p:txBody>
      </p:sp>
    </p:spTree>
    <p:extLst>
      <p:ext uri="{BB962C8B-B14F-4D97-AF65-F5344CB8AC3E}">
        <p14:creationId xmlns:p14="http://schemas.microsoft.com/office/powerpoint/2010/main" val="19968643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739005F-89CC-52BE-B446-BE3C7C6E5D14}"/>
              </a:ext>
            </a:extLst>
          </p:cNvPr>
          <p:cNvPicPr>
            <a:picLocks noChangeAspect="1"/>
          </p:cNvPicPr>
          <p:nvPr/>
        </p:nvPicPr>
        <p:blipFill>
          <a:blip r:embed="rId4"/>
          <a:stretch>
            <a:fillRect/>
          </a:stretch>
        </p:blipFill>
        <p:spPr>
          <a:xfrm>
            <a:off x="503239" y="6549630"/>
            <a:ext cx="6551948" cy="2351585"/>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24960"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111</a:t>
            </a:fld>
            <a:endParaRPr kumimoji="1" lang="ja-JP" altLang="en-US">
              <a:latin typeface="+mn-ea"/>
              <a:ea typeface="+mn-ea"/>
            </a:endParaRPr>
          </a:p>
        </p:txBody>
      </p:sp>
      <p:sp>
        <p:nvSpPr>
          <p:cNvPr id="6" name="テキスト プレースホルダー 5">
            <a:extLst>
              <a:ext uri="{FF2B5EF4-FFF2-40B4-BE49-F238E27FC236}">
                <a16:creationId xmlns:a16="http://schemas.microsoft.com/office/drawing/2014/main" id="{B8AF5776-A5A5-3D86-0CEA-D9946DB9F29F}"/>
              </a:ext>
            </a:extLst>
          </p:cNvPr>
          <p:cNvSpPr>
            <a:spLocks noGrp="1"/>
          </p:cNvSpPr>
          <p:nvPr>
            <p:ph type="body" sz="quarter" idx="14"/>
          </p:nvPr>
        </p:nvSpPr>
        <p:spPr>
          <a:xfrm>
            <a:off x="4986978" y="361990"/>
            <a:ext cx="2068859" cy="166199"/>
          </a:xfrm>
        </p:spPr>
        <p:txBody>
          <a:bodyPr/>
          <a:lstStyle/>
          <a:p>
            <a:r>
              <a:rPr lang="en-US" altLang="zh-TW" dirty="0"/>
              <a:t>(1) </a:t>
            </a:r>
            <a:r>
              <a:rPr lang="zh-TW" altLang="en-US" dirty="0"/>
              <a:t>宮城県仙台市</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337216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3758418"/>
            <a:ext cx="6552000" cy="2659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fontAlgn="ctr">
              <a:lnSpc>
                <a:spcPct val="120000"/>
              </a:lnSpc>
            </a:pPr>
            <a:r>
              <a:rPr kumimoji="1" lang="ja-JP" altLang="en-US" sz="1200" dirty="0">
                <a:solidFill>
                  <a:schemeClr val="tx1"/>
                </a:solidFill>
                <a:latin typeface="+mn-ea"/>
              </a:rPr>
              <a:t>平成</a:t>
            </a:r>
            <a:r>
              <a:rPr kumimoji="1" lang="en-US" altLang="ja-JP" sz="1200" dirty="0">
                <a:solidFill>
                  <a:schemeClr val="tx1"/>
                </a:solidFill>
                <a:latin typeface="+mn-ea"/>
              </a:rPr>
              <a:t>30</a:t>
            </a:r>
            <a:r>
              <a:rPr kumimoji="1" lang="ja-JP" altLang="en-US" sz="1200" dirty="0">
                <a:solidFill>
                  <a:schemeClr val="tx1"/>
                </a:solidFill>
                <a:latin typeface="+mn-ea"/>
              </a:rPr>
              <a:t>年（</a:t>
            </a:r>
            <a:r>
              <a:rPr kumimoji="1" lang="en-US" altLang="ja-JP" sz="1200" dirty="0">
                <a:solidFill>
                  <a:schemeClr val="tx1"/>
                </a:solidFill>
                <a:latin typeface="+mn-ea"/>
              </a:rPr>
              <a:t>2018</a:t>
            </a:r>
            <a:r>
              <a:rPr kumimoji="1" lang="ja-JP" altLang="en-US" sz="1200" dirty="0">
                <a:solidFill>
                  <a:schemeClr val="tx1"/>
                </a:solidFill>
                <a:latin typeface="+mn-ea"/>
              </a:rPr>
              <a:t>年）</a:t>
            </a:r>
            <a:r>
              <a:rPr kumimoji="1" lang="en-US" altLang="ja-JP" sz="1200" dirty="0">
                <a:solidFill>
                  <a:schemeClr val="tx1"/>
                </a:solidFill>
                <a:latin typeface="+mn-ea"/>
              </a:rPr>
              <a:t>8</a:t>
            </a:r>
            <a:r>
              <a:rPr kumimoji="1" lang="ja-JP" altLang="en-US" sz="1200" dirty="0">
                <a:solidFill>
                  <a:schemeClr val="tx1"/>
                </a:solidFill>
                <a:latin typeface="+mn-ea"/>
              </a:rPr>
              <a:t>月に「基本構想」を策定した。現在の本庁舎敷地内で建て替えることとし、また、マンションや音楽ホール等との複合化については、災害時の屋外退避スペースの不足や大規模な仮移転が必要になること等から、行わないこととした。</a:t>
            </a:r>
          </a:p>
          <a:p>
            <a:pPr indent="144000" algn="just" fontAlgn="ctr">
              <a:lnSpc>
                <a:spcPct val="120000"/>
              </a:lnSpc>
            </a:pPr>
            <a:r>
              <a:rPr kumimoji="1" lang="ja-JP" altLang="en-US" sz="1200" dirty="0">
                <a:solidFill>
                  <a:schemeClr val="tx1"/>
                </a:solidFill>
                <a:latin typeface="+mn-ea"/>
              </a:rPr>
              <a:t>令和</a:t>
            </a:r>
            <a:r>
              <a:rPr kumimoji="1" lang="en-US" altLang="ja-JP" sz="1200" dirty="0">
                <a:solidFill>
                  <a:schemeClr val="tx1"/>
                </a:solidFill>
                <a:latin typeface="+mn-ea"/>
              </a:rPr>
              <a:t>2</a:t>
            </a:r>
            <a:r>
              <a:rPr kumimoji="1" lang="ja-JP" altLang="en-US" sz="1200" dirty="0">
                <a:solidFill>
                  <a:schemeClr val="tx1"/>
                </a:solidFill>
                <a:latin typeface="+mn-ea"/>
              </a:rPr>
              <a:t>年（</a:t>
            </a:r>
            <a:r>
              <a:rPr kumimoji="1" lang="en-US" altLang="ja-JP" sz="1200" dirty="0">
                <a:solidFill>
                  <a:schemeClr val="tx1"/>
                </a:solidFill>
                <a:latin typeface="+mn-ea"/>
              </a:rPr>
              <a:t>2020</a:t>
            </a:r>
            <a:r>
              <a:rPr kumimoji="1" lang="ja-JP" altLang="en-US" sz="1200" dirty="0">
                <a:solidFill>
                  <a:schemeClr val="tx1"/>
                </a:solidFill>
                <a:latin typeface="+mn-ea"/>
              </a:rPr>
              <a:t>年）</a:t>
            </a:r>
            <a:r>
              <a:rPr kumimoji="1" lang="en-US" altLang="ja-JP" sz="1200" dirty="0">
                <a:solidFill>
                  <a:schemeClr val="tx1"/>
                </a:solidFill>
                <a:latin typeface="+mn-ea"/>
              </a:rPr>
              <a:t>7</a:t>
            </a:r>
            <a:r>
              <a:rPr kumimoji="1" lang="ja-JP" altLang="en-US" sz="1200" dirty="0">
                <a:solidFill>
                  <a:schemeClr val="tx1"/>
                </a:solidFill>
                <a:latin typeface="+mn-ea"/>
              </a:rPr>
              <a:t>月に「基本計画」を策定した。</a:t>
            </a:r>
            <a:r>
              <a:rPr kumimoji="1" lang="en-US" altLang="ja-JP" sz="1200" dirty="0">
                <a:solidFill>
                  <a:schemeClr val="tx1"/>
                </a:solidFill>
                <a:latin typeface="+mn-ea"/>
              </a:rPr>
              <a:t>4</a:t>
            </a:r>
            <a:r>
              <a:rPr kumimoji="1" lang="ja-JP" altLang="en-US" sz="1200" dirty="0">
                <a:solidFill>
                  <a:schemeClr val="tx1"/>
                </a:solidFill>
                <a:latin typeface="+mn-ea"/>
              </a:rPr>
              <a:t>つの観点（「まちづくり・賑わい・協働」、「災害対応・危機管理」、「利便性」、「持続可能性・環境配慮」）により基本整備方針を設定した。次いで、令和</a:t>
            </a:r>
            <a:r>
              <a:rPr kumimoji="1" lang="en-US" altLang="ja-JP" sz="1200" dirty="0">
                <a:solidFill>
                  <a:schemeClr val="tx1"/>
                </a:solidFill>
                <a:latin typeface="+mn-ea"/>
              </a:rPr>
              <a:t>4</a:t>
            </a:r>
            <a:r>
              <a:rPr kumimoji="1" lang="ja-JP" altLang="en-US" sz="1200" dirty="0">
                <a:solidFill>
                  <a:schemeClr val="tx1"/>
                </a:solidFill>
                <a:latin typeface="+mn-ea"/>
              </a:rPr>
              <a:t>年（</a:t>
            </a:r>
            <a:r>
              <a:rPr kumimoji="1" lang="en-US" altLang="ja-JP" sz="1200" dirty="0">
                <a:solidFill>
                  <a:schemeClr val="tx1"/>
                </a:solidFill>
                <a:latin typeface="+mn-ea"/>
              </a:rPr>
              <a:t>2022</a:t>
            </a:r>
            <a:r>
              <a:rPr kumimoji="1" lang="ja-JP" altLang="en-US" sz="1200" dirty="0">
                <a:solidFill>
                  <a:schemeClr val="tx1"/>
                </a:solidFill>
                <a:latin typeface="+mn-ea"/>
              </a:rPr>
              <a:t>年）</a:t>
            </a:r>
            <a:r>
              <a:rPr kumimoji="1" lang="en-US" altLang="ja-JP" sz="1200" dirty="0">
                <a:solidFill>
                  <a:schemeClr val="tx1"/>
                </a:solidFill>
                <a:latin typeface="+mn-ea"/>
              </a:rPr>
              <a:t>3</a:t>
            </a:r>
            <a:r>
              <a:rPr kumimoji="1" lang="ja-JP" altLang="en-US" sz="1200" dirty="0">
                <a:solidFill>
                  <a:schemeClr val="tx1"/>
                </a:solidFill>
                <a:latin typeface="+mn-ea"/>
              </a:rPr>
              <a:t>月に策定した「基本設計」において、これら</a:t>
            </a:r>
            <a:r>
              <a:rPr kumimoji="1" lang="en-US" altLang="ja-JP" sz="1200" dirty="0">
                <a:solidFill>
                  <a:schemeClr val="tx1"/>
                </a:solidFill>
                <a:latin typeface="+mn-ea"/>
              </a:rPr>
              <a:t>4</a:t>
            </a:r>
            <a:r>
              <a:rPr kumimoji="1" lang="ja-JP" altLang="en-US" sz="1200" dirty="0">
                <a:solidFill>
                  <a:schemeClr val="tx1"/>
                </a:solidFill>
                <a:latin typeface="+mn-ea"/>
              </a:rPr>
              <a:t>つの観点を具現化し、庁舎の形状や配置など概略的な設計を実施した。</a:t>
            </a:r>
          </a:p>
          <a:p>
            <a:pPr indent="144000" algn="just" fontAlgn="ctr">
              <a:lnSpc>
                <a:spcPct val="120000"/>
              </a:lnSpc>
            </a:pPr>
            <a:r>
              <a:rPr kumimoji="1" lang="ja-JP" altLang="en-US" sz="1200" dirty="0">
                <a:solidFill>
                  <a:schemeClr val="tx1"/>
                </a:solidFill>
                <a:latin typeface="+mn-ea"/>
              </a:rPr>
              <a:t>令和</a:t>
            </a:r>
            <a:r>
              <a:rPr kumimoji="1" lang="en-US" altLang="ja-JP" sz="1200" dirty="0">
                <a:solidFill>
                  <a:schemeClr val="tx1"/>
                </a:solidFill>
                <a:latin typeface="+mn-ea"/>
              </a:rPr>
              <a:t>4</a:t>
            </a:r>
            <a:r>
              <a:rPr kumimoji="1" lang="ja-JP" altLang="en-US" sz="1200" dirty="0">
                <a:solidFill>
                  <a:schemeClr val="tx1"/>
                </a:solidFill>
                <a:latin typeface="+mn-ea"/>
              </a:rPr>
              <a:t>年度（</a:t>
            </a:r>
            <a:r>
              <a:rPr kumimoji="1" lang="en-US" altLang="ja-JP" sz="1200" dirty="0">
                <a:solidFill>
                  <a:schemeClr val="tx1"/>
                </a:solidFill>
                <a:latin typeface="+mn-ea"/>
              </a:rPr>
              <a:t>2022</a:t>
            </a:r>
            <a:r>
              <a:rPr kumimoji="1" lang="ja-JP" altLang="en-US" sz="1200" dirty="0">
                <a:solidFill>
                  <a:schemeClr val="tx1"/>
                </a:solidFill>
                <a:latin typeface="+mn-ea"/>
              </a:rPr>
              <a:t>年度）から令和</a:t>
            </a:r>
            <a:r>
              <a:rPr kumimoji="1" lang="en-US" altLang="ja-JP" sz="1200" dirty="0">
                <a:solidFill>
                  <a:schemeClr val="tx1"/>
                </a:solidFill>
                <a:latin typeface="+mn-ea"/>
              </a:rPr>
              <a:t>5</a:t>
            </a:r>
            <a:r>
              <a:rPr kumimoji="1" lang="ja-JP" altLang="en-US" sz="1200" dirty="0">
                <a:solidFill>
                  <a:schemeClr val="tx1"/>
                </a:solidFill>
                <a:latin typeface="+mn-ea"/>
              </a:rPr>
              <a:t>年度（</a:t>
            </a:r>
            <a:r>
              <a:rPr kumimoji="1" lang="en-US" altLang="ja-JP" sz="1200" dirty="0">
                <a:solidFill>
                  <a:schemeClr val="tx1"/>
                </a:solidFill>
                <a:latin typeface="+mn-ea"/>
              </a:rPr>
              <a:t>2023</a:t>
            </a:r>
            <a:r>
              <a:rPr kumimoji="1" lang="ja-JP" altLang="en-US" sz="1200" dirty="0">
                <a:solidFill>
                  <a:schemeClr val="tx1"/>
                </a:solidFill>
                <a:latin typeface="+mn-ea"/>
              </a:rPr>
              <a:t>年度）にかけて、庁舎の詳細な設計を行う実施設計を進めている。第</a:t>
            </a:r>
            <a:r>
              <a:rPr kumimoji="1" lang="en-US" altLang="ja-JP" sz="1200" dirty="0">
                <a:solidFill>
                  <a:schemeClr val="tx1"/>
                </a:solidFill>
                <a:latin typeface="+mn-ea"/>
              </a:rPr>
              <a:t>1</a:t>
            </a:r>
            <a:r>
              <a:rPr kumimoji="1" lang="ja-JP" altLang="en-US" sz="1200" dirty="0">
                <a:solidFill>
                  <a:schemeClr val="tx1"/>
                </a:solidFill>
                <a:latin typeface="+mn-ea"/>
              </a:rPr>
              <a:t>期工事では</a:t>
            </a:r>
            <a:r>
              <a:rPr kumimoji="1" lang="en-US" altLang="ja-JP" sz="1200" dirty="0">
                <a:solidFill>
                  <a:schemeClr val="tx1"/>
                </a:solidFill>
                <a:latin typeface="+mn-ea"/>
              </a:rPr>
              <a:t>15</a:t>
            </a:r>
            <a:r>
              <a:rPr kumimoji="1" lang="ja-JP" altLang="en-US" sz="1200" dirty="0">
                <a:solidFill>
                  <a:schemeClr val="tx1"/>
                </a:solidFill>
                <a:latin typeface="+mn-ea"/>
              </a:rPr>
              <a:t>階建ての高層棟を建設し、第</a:t>
            </a:r>
            <a:r>
              <a:rPr kumimoji="1" lang="en-US" altLang="ja-JP" sz="1200" dirty="0">
                <a:solidFill>
                  <a:schemeClr val="tx1"/>
                </a:solidFill>
                <a:latin typeface="+mn-ea"/>
              </a:rPr>
              <a:t>2</a:t>
            </a:r>
            <a:r>
              <a:rPr kumimoji="1" lang="ja-JP" altLang="en-US" sz="1200" dirty="0">
                <a:solidFill>
                  <a:schemeClr val="tx1"/>
                </a:solidFill>
                <a:latin typeface="+mn-ea"/>
              </a:rPr>
              <a:t>期工事で現庁舎跡地に</a:t>
            </a:r>
            <a:r>
              <a:rPr kumimoji="1" lang="en-US" altLang="ja-JP" sz="1200" dirty="0">
                <a:solidFill>
                  <a:schemeClr val="tx1"/>
                </a:solidFill>
                <a:latin typeface="+mn-ea"/>
              </a:rPr>
              <a:t>2</a:t>
            </a:r>
            <a:r>
              <a:rPr kumimoji="1" lang="ja-JP" altLang="en-US" sz="1200" dirty="0">
                <a:solidFill>
                  <a:schemeClr val="tx1"/>
                </a:solidFill>
                <a:latin typeface="+mn-ea"/>
              </a:rPr>
              <a:t>階建ての低層棟を整備する。</a:t>
            </a:r>
            <a:r>
              <a:rPr kumimoji="1" lang="en-US" altLang="ja-JP" sz="1200" dirty="0">
                <a:solidFill>
                  <a:schemeClr val="tx1"/>
                </a:solidFill>
                <a:latin typeface="+mn-ea"/>
              </a:rPr>
              <a:t>1</a:t>
            </a:r>
            <a:r>
              <a:rPr kumimoji="1" lang="ja-JP" altLang="en-US" sz="1200" dirty="0">
                <a:solidFill>
                  <a:schemeClr val="tx1"/>
                </a:solidFill>
                <a:latin typeface="+mn-ea"/>
              </a:rPr>
              <a:t>期工事は令和</a:t>
            </a:r>
            <a:r>
              <a:rPr kumimoji="1" lang="en-US" altLang="ja-JP" sz="1200" dirty="0">
                <a:solidFill>
                  <a:schemeClr val="tx1"/>
                </a:solidFill>
                <a:latin typeface="+mn-ea"/>
              </a:rPr>
              <a:t>6</a:t>
            </a:r>
            <a:r>
              <a:rPr kumimoji="1" lang="ja-JP" altLang="en-US" sz="1200" dirty="0">
                <a:solidFill>
                  <a:schemeClr val="tx1"/>
                </a:solidFill>
                <a:latin typeface="+mn-ea"/>
              </a:rPr>
              <a:t>年（</a:t>
            </a:r>
            <a:r>
              <a:rPr kumimoji="1" lang="en-US" altLang="ja-JP" sz="1200" dirty="0">
                <a:solidFill>
                  <a:schemeClr val="tx1"/>
                </a:solidFill>
                <a:latin typeface="+mn-ea"/>
              </a:rPr>
              <a:t>2024</a:t>
            </a:r>
            <a:r>
              <a:rPr kumimoji="1" lang="ja-JP" altLang="en-US" sz="1200" dirty="0">
                <a:solidFill>
                  <a:schemeClr val="tx1"/>
                </a:solidFill>
                <a:latin typeface="+mn-ea"/>
              </a:rPr>
              <a:t>年）</a:t>
            </a:r>
            <a:r>
              <a:rPr kumimoji="1" lang="en-US" altLang="ja-JP" sz="1200" dirty="0">
                <a:solidFill>
                  <a:schemeClr val="tx1"/>
                </a:solidFill>
                <a:latin typeface="+mn-ea"/>
              </a:rPr>
              <a:t>7</a:t>
            </a:r>
            <a:r>
              <a:rPr kumimoji="1" lang="ja-JP" altLang="en-US" sz="1200" dirty="0">
                <a:solidFill>
                  <a:schemeClr val="tx1"/>
                </a:solidFill>
                <a:latin typeface="+mn-ea"/>
              </a:rPr>
              <a:t>月に着工し、令和</a:t>
            </a:r>
            <a:r>
              <a:rPr kumimoji="1" lang="en-US" altLang="ja-JP" sz="1200" dirty="0">
                <a:solidFill>
                  <a:schemeClr val="tx1"/>
                </a:solidFill>
                <a:latin typeface="+mn-ea"/>
              </a:rPr>
              <a:t>9</a:t>
            </a:r>
            <a:r>
              <a:rPr kumimoji="1" lang="ja-JP" altLang="en-US" sz="1200" dirty="0">
                <a:solidFill>
                  <a:schemeClr val="tx1"/>
                </a:solidFill>
                <a:latin typeface="+mn-ea"/>
              </a:rPr>
              <a:t>年度（</a:t>
            </a:r>
            <a:r>
              <a:rPr kumimoji="1" lang="en-US" altLang="ja-JP" sz="1200" dirty="0">
                <a:solidFill>
                  <a:schemeClr val="tx1"/>
                </a:solidFill>
                <a:latin typeface="+mn-ea"/>
              </a:rPr>
              <a:t>2027</a:t>
            </a:r>
            <a:r>
              <a:rPr kumimoji="1" lang="ja-JP" altLang="en-US" sz="1200" dirty="0">
                <a:solidFill>
                  <a:schemeClr val="tx1"/>
                </a:solidFill>
                <a:latin typeface="+mn-ea"/>
              </a:rPr>
              <a:t>年度）の竣工、令和</a:t>
            </a:r>
            <a:r>
              <a:rPr kumimoji="1" lang="en-US" altLang="ja-JP" sz="1200" dirty="0">
                <a:solidFill>
                  <a:schemeClr val="tx1"/>
                </a:solidFill>
                <a:latin typeface="+mn-ea"/>
              </a:rPr>
              <a:t>10</a:t>
            </a:r>
            <a:r>
              <a:rPr kumimoji="1" lang="ja-JP" altLang="en-US" sz="1200" dirty="0">
                <a:solidFill>
                  <a:schemeClr val="tx1"/>
                </a:solidFill>
                <a:latin typeface="+mn-ea"/>
              </a:rPr>
              <a:t>年度（</a:t>
            </a:r>
            <a:r>
              <a:rPr kumimoji="1" lang="en-US" altLang="ja-JP" sz="1200" dirty="0">
                <a:solidFill>
                  <a:schemeClr val="tx1"/>
                </a:solidFill>
                <a:latin typeface="+mn-ea"/>
              </a:rPr>
              <a:t>2028</a:t>
            </a:r>
            <a:r>
              <a:rPr kumimoji="1" lang="ja-JP" altLang="en-US" sz="1200" dirty="0">
                <a:solidFill>
                  <a:schemeClr val="tx1"/>
                </a:solidFill>
                <a:latin typeface="+mn-ea"/>
              </a:rPr>
              <a:t>年度）の供用開始を目指している。その後、現本庁舎の解体、第</a:t>
            </a:r>
            <a:r>
              <a:rPr kumimoji="1" lang="en-US" altLang="ja-JP" sz="1200" dirty="0">
                <a:solidFill>
                  <a:schemeClr val="tx1"/>
                </a:solidFill>
                <a:latin typeface="+mn-ea"/>
              </a:rPr>
              <a:t>2</a:t>
            </a:r>
            <a:r>
              <a:rPr kumimoji="1" lang="ja-JP" altLang="en-US" sz="1200" dirty="0">
                <a:solidFill>
                  <a:schemeClr val="tx1"/>
                </a:solidFill>
                <a:latin typeface="+mn-ea"/>
              </a:rPr>
              <a:t>期工事を経て、全体完成は令和</a:t>
            </a:r>
            <a:r>
              <a:rPr kumimoji="1" lang="en-US" altLang="ja-JP" sz="1200" dirty="0">
                <a:solidFill>
                  <a:schemeClr val="tx1"/>
                </a:solidFill>
                <a:latin typeface="+mn-ea"/>
              </a:rPr>
              <a:t>12</a:t>
            </a:r>
            <a:r>
              <a:rPr kumimoji="1" lang="ja-JP" altLang="en-US" sz="1200" dirty="0">
                <a:solidFill>
                  <a:schemeClr val="tx1"/>
                </a:solidFill>
                <a:latin typeface="+mn-ea"/>
              </a:rPr>
              <a:t>年度（</a:t>
            </a:r>
            <a:r>
              <a:rPr kumimoji="1" lang="en-US" altLang="ja-JP" sz="1200" dirty="0">
                <a:solidFill>
                  <a:schemeClr val="tx1"/>
                </a:solidFill>
                <a:latin typeface="+mn-ea"/>
              </a:rPr>
              <a:t>2030</a:t>
            </a:r>
            <a:r>
              <a:rPr kumimoji="1" lang="ja-JP" altLang="en-US" sz="1200" dirty="0">
                <a:solidFill>
                  <a:schemeClr val="tx1"/>
                </a:solidFill>
                <a:latin typeface="+mn-ea"/>
              </a:rPr>
              <a:t>年度）の予定である。</a:t>
            </a:r>
          </a:p>
        </p:txBody>
      </p:sp>
      <p:sp>
        <p:nvSpPr>
          <p:cNvPr id="28" name="テキスト ボックス 27">
            <a:extLst>
              <a:ext uri="{FF2B5EF4-FFF2-40B4-BE49-F238E27FC236}">
                <a16:creationId xmlns:a16="http://schemas.microsoft.com/office/drawing/2014/main" id="{4E2A9273-4BFB-ED18-32B2-2F3EC89AE8B3}"/>
              </a:ext>
            </a:extLst>
          </p:cNvPr>
          <p:cNvSpPr txBox="1"/>
          <p:nvPr/>
        </p:nvSpPr>
        <p:spPr>
          <a:xfrm>
            <a:off x="503238" y="9243852"/>
            <a:ext cx="6551948" cy="615553"/>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2</a:t>
            </a:r>
            <a:r>
              <a:rPr kumimoji="1" lang="ja-JP" altLang="en-US" sz="800" dirty="0">
                <a:latin typeface="+mn-ea"/>
              </a:rPr>
              <a:t> 以下の各資料を基に作成</a:t>
            </a:r>
            <a:br>
              <a:rPr kumimoji="1" lang="ja-JP" altLang="en-US" sz="800" dirty="0">
                <a:latin typeface="+mn-ea"/>
              </a:rPr>
            </a:br>
            <a:r>
              <a:rPr kumimoji="1" lang="ja-JP" altLang="en-US" sz="800" dirty="0">
                <a:latin typeface="+mn-ea"/>
              </a:rPr>
              <a:t>「仙台市役所本庁舎建て替えの検討状況」、仙台市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pPr marL="206375" indent="-206375"/>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hlinkClick r:id="rId7"/>
              </a:rPr>
              <a:t>https://www.city.sendai.jp/tatekae/kentoujoukyou.html</a:t>
            </a:r>
            <a:r>
              <a:rPr kumimoji="1" lang="ja-JP" altLang="en-US" sz="800" dirty="0">
                <a:latin typeface="BIZ UDPゴシック" panose="020B0400000000000000" pitchFamily="50" charset="-128"/>
                <a:ea typeface="BIZ UDPゴシック" panose="020B0400000000000000" pitchFamily="50" charset="-128"/>
              </a:rPr>
              <a:t>）</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mn-ea"/>
              </a:rPr>
              <a:t>「仙台市本庁舎建替基本設計書」</a:t>
            </a:r>
            <a:r>
              <a:rPr kumimoji="1" lang="en-US" altLang="ja-JP" sz="800" dirty="0">
                <a:latin typeface="+mn-ea"/>
              </a:rPr>
              <a:t>P1</a:t>
            </a:r>
            <a:r>
              <a:rPr kumimoji="1" lang="ja-JP" altLang="en-US" sz="800" dirty="0">
                <a:latin typeface="+mn-ea"/>
              </a:rPr>
              <a:t>、仙台市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pPr marL="206375" indent="-206375"/>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hlinkClick r:id="rId8"/>
              </a:rPr>
              <a:t>https://www.city.sendai.jp/tatekae/documents/kihonsekkeisyo-01.pdf</a:t>
            </a:r>
            <a:r>
              <a:rPr kumimoji="1" lang="ja-JP" altLang="en-US" sz="800" dirty="0">
                <a:latin typeface="BIZ UDPゴシック" panose="020B0400000000000000" pitchFamily="50" charset="-128"/>
                <a:ea typeface="BIZ UDPゴシック" panose="020B0400000000000000" pitchFamily="50" charset="-128"/>
              </a:rPr>
              <a:t>）</a:t>
            </a:r>
            <a:endParaRPr kumimoji="1" lang="ja-JP" altLang="en-US" sz="800" dirty="0">
              <a:latin typeface="+mn-ea"/>
            </a:endParaRPr>
          </a:p>
        </p:txBody>
      </p:sp>
      <p:sp>
        <p:nvSpPr>
          <p:cNvPr id="29" name="テキスト ボックス 28">
            <a:extLst>
              <a:ext uri="{FF2B5EF4-FFF2-40B4-BE49-F238E27FC236}">
                <a16:creationId xmlns:a16="http://schemas.microsoft.com/office/drawing/2014/main" id="{963180A0-1C4D-3EF4-A49A-7245D4B7083F}"/>
              </a:ext>
            </a:extLst>
          </p:cNvPr>
          <p:cNvSpPr txBox="1"/>
          <p:nvPr/>
        </p:nvSpPr>
        <p:spPr>
          <a:xfrm>
            <a:off x="503238" y="8988384"/>
            <a:ext cx="1191032" cy="169277"/>
          </a:xfrm>
          <a:prstGeom prst="rect">
            <a:avLst/>
          </a:prstGeom>
          <a:noFill/>
        </p:spPr>
        <p:txBody>
          <a:bodyPr wrap="none" lIns="0" tIns="0" rIns="0" bIns="0" rtlCol="0">
            <a:spAutoFit/>
          </a:bodyPr>
          <a:lstStyle/>
          <a:p>
            <a:r>
              <a:rPr kumimoji="1" lang="ja-JP" altLang="en-US" sz="1100" dirty="0">
                <a:latin typeface="+mn-ea"/>
              </a:rPr>
              <a:t>全体スケジュール</a:t>
            </a:r>
            <a:r>
              <a:rPr kumimoji="1" lang="en-US" altLang="ja-JP" sz="1100" baseline="30000" dirty="0">
                <a:latin typeface="+mn-ea"/>
              </a:rPr>
              <a:t>*2</a:t>
            </a:r>
            <a:endParaRPr kumimoji="1" lang="ja-JP" altLang="en-US" sz="1100" dirty="0">
              <a:latin typeface="+mn-ea"/>
            </a:endParaRPr>
          </a:p>
        </p:txBody>
      </p:sp>
      <p:sp>
        <p:nvSpPr>
          <p:cNvPr id="4" name="コンテンツ プレースホルダー 17">
            <a:extLst>
              <a:ext uri="{FF2B5EF4-FFF2-40B4-BE49-F238E27FC236}">
                <a16:creationId xmlns:a16="http://schemas.microsoft.com/office/drawing/2014/main" id="{7F9903C6-819D-7604-1298-64C4F09FBA9E}"/>
              </a:ext>
            </a:extLst>
          </p:cNvPr>
          <p:cNvSpPr txBox="1">
            <a:spLocks/>
          </p:cNvSpPr>
          <p:nvPr/>
        </p:nvSpPr>
        <p:spPr>
          <a:xfrm>
            <a:off x="504001" y="1361171"/>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5" name="正方形/長方形 4">
            <a:extLst>
              <a:ext uri="{FF2B5EF4-FFF2-40B4-BE49-F238E27FC236}">
                <a16:creationId xmlns:a16="http://schemas.microsoft.com/office/drawing/2014/main" id="{31583E17-15E6-1978-1339-9A43FF5CCDD2}"/>
              </a:ext>
            </a:extLst>
          </p:cNvPr>
          <p:cNvSpPr/>
          <p:nvPr/>
        </p:nvSpPr>
        <p:spPr>
          <a:xfrm>
            <a:off x="504000" y="1708918"/>
            <a:ext cx="6552000" cy="406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市民アンケート、ワークショップの開催</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「基本構想」の策定に当たっては、市民</a:t>
            </a:r>
            <a:r>
              <a:rPr kumimoji="1" lang="en-US" altLang="ja-JP" sz="1100" dirty="0">
                <a:solidFill>
                  <a:schemeClr val="tx1"/>
                </a:solidFill>
                <a:latin typeface="+mn-ea"/>
              </a:rPr>
              <a:t>2,000</a:t>
            </a:r>
            <a:r>
              <a:rPr kumimoji="1" lang="ja-JP" altLang="en-US" sz="1100" dirty="0">
                <a:solidFill>
                  <a:schemeClr val="tx1"/>
                </a:solidFill>
                <a:latin typeface="+mn-ea"/>
              </a:rPr>
              <a:t>人アンケートを実施するとともにワークショップを開催した。</a:t>
            </a:r>
            <a:endParaRPr kumimoji="1" lang="en-US" altLang="ja-JP" sz="1100" strike="sngStrike" dirty="0">
              <a:solidFill>
                <a:schemeClr val="tx1"/>
              </a:solidFill>
              <a:latin typeface="+mn-ea"/>
            </a:endParaRPr>
          </a:p>
        </p:txBody>
      </p:sp>
      <p:sp>
        <p:nvSpPr>
          <p:cNvPr id="7" name="正方形/長方形 6">
            <a:extLst>
              <a:ext uri="{FF2B5EF4-FFF2-40B4-BE49-F238E27FC236}">
                <a16:creationId xmlns:a16="http://schemas.microsoft.com/office/drawing/2014/main" id="{5794F24D-6452-DB31-593E-8B59859E536A}"/>
              </a:ext>
            </a:extLst>
          </p:cNvPr>
          <p:cNvSpPr/>
          <p:nvPr/>
        </p:nvSpPr>
        <p:spPr>
          <a:xfrm>
            <a:off x="504438" y="2241437"/>
            <a:ext cx="6552000" cy="609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パブリックコメントの実施</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「基本構想」「基本計画」の策定に当たっては、有識者会議から市長に提言書を提出し、それぞれ中間案を策定した後、パブリックコメントを実施した。</a:t>
            </a:r>
            <a:endParaRPr kumimoji="1" lang="en-US" altLang="ja-JP" sz="1100" strike="sngStrike" dirty="0">
              <a:solidFill>
                <a:schemeClr val="tx1"/>
              </a:solidFill>
              <a:latin typeface="+mn-ea"/>
            </a:endParaRPr>
          </a:p>
        </p:txBody>
      </p:sp>
    </p:spTree>
    <p:extLst>
      <p:ext uri="{BB962C8B-B14F-4D97-AF65-F5344CB8AC3E}">
        <p14:creationId xmlns:p14="http://schemas.microsoft.com/office/powerpoint/2010/main" val="40473213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25984"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1" name="テキスト プレースホルダー 70">
            <a:extLst>
              <a:ext uri="{FF2B5EF4-FFF2-40B4-BE49-F238E27FC236}">
                <a16:creationId xmlns:a16="http://schemas.microsoft.com/office/drawing/2014/main" id="{2483F33E-FA59-6AA7-1628-B56D745EC1F7}"/>
              </a:ext>
            </a:extLst>
          </p:cNvPr>
          <p:cNvSpPr>
            <a:spLocks noGrp="1"/>
          </p:cNvSpPr>
          <p:nvPr>
            <p:ph type="body" sz="quarter" idx="14"/>
          </p:nvPr>
        </p:nvSpPr>
        <p:spPr>
          <a:xfrm>
            <a:off x="4986978" y="361990"/>
            <a:ext cx="2068859" cy="166199"/>
          </a:xfrm>
        </p:spPr>
        <p:txBody>
          <a:bodyPr/>
          <a:lstStyle/>
          <a:p>
            <a:r>
              <a:rPr lang="en-US" altLang="ja-JP" dirty="0"/>
              <a:t>(1) </a:t>
            </a:r>
            <a:r>
              <a:rPr lang="ja-JP" altLang="en-US" dirty="0"/>
              <a:t>宮城県仙台市</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112</a:t>
            </a:fld>
            <a:endParaRPr kumimoji="1" lang="ja-JP" altLang="en-US">
              <a:latin typeface="+mn-ea"/>
              <a:ea typeface="+mn-ea"/>
            </a:endParaRPr>
          </a:p>
        </p:txBody>
      </p:sp>
      <p:grpSp>
        <p:nvGrpSpPr>
          <p:cNvPr id="3" name="グループ化 2">
            <a:extLst>
              <a:ext uri="{FF2B5EF4-FFF2-40B4-BE49-F238E27FC236}">
                <a16:creationId xmlns:a16="http://schemas.microsoft.com/office/drawing/2014/main" id="{2EB61695-E71B-4555-9076-CAE03E4D4736}"/>
              </a:ext>
            </a:extLst>
          </p:cNvPr>
          <p:cNvGrpSpPr/>
          <p:nvPr/>
        </p:nvGrpSpPr>
        <p:grpSpPr>
          <a:xfrm>
            <a:off x="504000" y="1797030"/>
            <a:ext cx="6552000" cy="252000"/>
            <a:chOff x="504000" y="1797030"/>
            <a:chExt cx="6552000" cy="252000"/>
          </a:xfrm>
        </p:grpSpPr>
        <p:sp>
          <p:nvSpPr>
            <p:cNvPr id="2" name="四角形: 角を丸くする 1">
              <a:extLst>
                <a:ext uri="{FF2B5EF4-FFF2-40B4-BE49-F238E27FC236}">
                  <a16:creationId xmlns:a16="http://schemas.microsoft.com/office/drawing/2014/main" id="{BE60CBE6-9C19-4D5C-ACD3-F0C25F79985C}"/>
                </a:ext>
              </a:extLst>
            </p:cNvPr>
            <p:cNvSpPr/>
            <p:nvPr/>
          </p:nvSpPr>
          <p:spPr>
            <a:xfrm>
              <a:off x="504000" y="179703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FFAE083F-96F6-F58C-89A9-77AD3CA83302}"/>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grpSp>
      <p:sp>
        <p:nvSpPr>
          <p:cNvPr id="5" name="コンテンツ プレースホルダー 17">
            <a:extLst>
              <a:ext uri="{FF2B5EF4-FFF2-40B4-BE49-F238E27FC236}">
                <a16:creationId xmlns:a16="http://schemas.microsoft.com/office/drawing/2014/main" id="{579F2A7E-A54A-3AD1-2B4B-9AC8BDCEA4A0}"/>
              </a:ext>
            </a:extLst>
          </p:cNvPr>
          <p:cNvSpPr txBox="1">
            <a:spLocks/>
          </p:cNvSpPr>
          <p:nvPr/>
        </p:nvSpPr>
        <p:spPr>
          <a:xfrm>
            <a:off x="503196" y="2189418"/>
            <a:ext cx="6552000" cy="1329595"/>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現在「実施設計」の段階であり、まさに詳細を検討している状況である。各区役所等において展開しているサービスも含め、今後更なる利便性向上と充実化を図っていく。</a:t>
            </a:r>
          </a:p>
          <a:p>
            <a:pPr marL="0" indent="144000" algn="just" fontAlgn="ctr">
              <a:lnSpc>
                <a:spcPct val="120000"/>
              </a:lnSpc>
              <a:spcBef>
                <a:spcPts val="0"/>
              </a:spcBef>
              <a:buNone/>
            </a:pPr>
            <a:r>
              <a:rPr lang="ja-JP" altLang="en-US" sz="1200" dirty="0">
                <a:latin typeface="+mn-ea"/>
                <a:ea typeface="+mn-ea"/>
              </a:rPr>
              <a:t>なお、総合コールセンターでは、業務効率化のため、スマートフォンやパソコンから入力した問合せに回答する</a:t>
            </a:r>
            <a:r>
              <a:rPr lang="en-US" altLang="ja-JP" sz="1200" dirty="0">
                <a:latin typeface="+mn-ea"/>
                <a:ea typeface="+mn-ea"/>
              </a:rPr>
              <a:t>AI</a:t>
            </a:r>
            <a:r>
              <a:rPr lang="ja-JP" altLang="en-US" sz="1200" dirty="0">
                <a:latin typeface="+mn-ea"/>
                <a:ea typeface="+mn-ea"/>
              </a:rPr>
              <a:t>チャットボットを導入しており、毎年回答可能な項目を増加し、回答精度の向上に努めている。</a:t>
            </a:r>
            <a:r>
              <a:rPr kumimoji="1" lang="en-US" altLang="ja-JP" sz="1200" u="wavyHeavy" dirty="0">
                <a:solidFill>
                  <a:schemeClr val="tx1"/>
                </a:solidFill>
                <a:uFill>
                  <a:solidFill>
                    <a:srgbClr val="31926F"/>
                  </a:solidFill>
                </a:uFill>
                <a:latin typeface="+mn-ea"/>
                <a:ea typeface="+mn-ea"/>
              </a:rPr>
              <a:t>RPA</a:t>
            </a:r>
            <a:r>
              <a:rPr lang="ja-JP" altLang="en-US" sz="1200" dirty="0">
                <a:latin typeface="+mn-ea"/>
                <a:ea typeface="+mn-ea"/>
              </a:rPr>
              <a:t>についても、令和</a:t>
            </a:r>
            <a:r>
              <a:rPr lang="en-US" altLang="ja-JP" sz="1200" dirty="0">
                <a:latin typeface="+mn-ea"/>
                <a:ea typeface="+mn-ea"/>
              </a:rPr>
              <a:t>4</a:t>
            </a:r>
            <a:r>
              <a:rPr lang="ja-JP" altLang="en-US" sz="1200" dirty="0">
                <a:latin typeface="+mn-ea"/>
                <a:ea typeface="+mn-ea"/>
              </a:rPr>
              <a:t>年度（</a:t>
            </a:r>
            <a:r>
              <a:rPr lang="en-US" altLang="ja-JP" sz="1200" dirty="0">
                <a:latin typeface="+mn-ea"/>
                <a:ea typeface="+mn-ea"/>
              </a:rPr>
              <a:t>2022</a:t>
            </a:r>
            <a:r>
              <a:rPr lang="ja-JP" altLang="en-US" sz="1200" dirty="0">
                <a:latin typeface="+mn-ea"/>
                <a:ea typeface="+mn-ea"/>
              </a:rPr>
              <a:t>年度）末時点で</a:t>
            </a:r>
            <a:r>
              <a:rPr lang="en-US" altLang="ja-JP" sz="1200" dirty="0">
                <a:latin typeface="+mn-ea"/>
                <a:ea typeface="+mn-ea"/>
              </a:rPr>
              <a:t>162</a:t>
            </a:r>
            <a:r>
              <a:rPr lang="ja-JP" altLang="en-US" sz="1200" dirty="0">
                <a:latin typeface="+mn-ea"/>
                <a:ea typeface="+mn-ea"/>
              </a:rPr>
              <a:t>業務で利用しており、今後も活用を進めていく。</a:t>
            </a:r>
          </a:p>
        </p:txBody>
      </p:sp>
      <p:sp>
        <p:nvSpPr>
          <p:cNvPr id="7" name="正方形/長方形 6">
            <a:extLst>
              <a:ext uri="{FF2B5EF4-FFF2-40B4-BE49-F238E27FC236}">
                <a16:creationId xmlns:a16="http://schemas.microsoft.com/office/drawing/2014/main" id="{D1434234-9F49-FF25-B4E6-520295339BC4}"/>
              </a:ext>
            </a:extLst>
          </p:cNvPr>
          <p:cNvSpPr/>
          <p:nvPr/>
        </p:nvSpPr>
        <p:spPr>
          <a:xfrm>
            <a:off x="504000" y="3608653"/>
            <a:ext cx="6552000" cy="6332646"/>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8" name="グループ化 7">
            <a:extLst>
              <a:ext uri="{FF2B5EF4-FFF2-40B4-BE49-F238E27FC236}">
                <a16:creationId xmlns:a16="http://schemas.microsoft.com/office/drawing/2014/main" id="{44C8C87E-A35A-0377-6C2C-95CACA98F50A}"/>
              </a:ext>
            </a:extLst>
          </p:cNvPr>
          <p:cNvGrpSpPr/>
          <p:nvPr/>
        </p:nvGrpSpPr>
        <p:grpSpPr>
          <a:xfrm>
            <a:off x="707715" y="3728406"/>
            <a:ext cx="6138340" cy="985486"/>
            <a:chOff x="707715" y="2447613"/>
            <a:chExt cx="6138340" cy="985486"/>
          </a:xfrm>
        </p:grpSpPr>
        <p:sp>
          <p:nvSpPr>
            <p:cNvPr id="9" name="テキスト ボックス 8">
              <a:extLst>
                <a:ext uri="{FF2B5EF4-FFF2-40B4-BE49-F238E27FC236}">
                  <a16:creationId xmlns:a16="http://schemas.microsoft.com/office/drawing/2014/main" id="{3DAA7E62-C129-9D19-3502-C3D877E90C89}"/>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書かない窓口</a:t>
              </a:r>
            </a:p>
          </p:txBody>
        </p:sp>
        <p:sp>
          <p:nvSpPr>
            <p:cNvPr id="10" name="四角形: 角を丸くする 9">
              <a:extLst>
                <a:ext uri="{FF2B5EF4-FFF2-40B4-BE49-F238E27FC236}">
                  <a16:creationId xmlns:a16="http://schemas.microsoft.com/office/drawing/2014/main" id="{7B1AF8F9-169F-EE5F-1FF2-24103CBFD112}"/>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施策②</a:t>
              </a:r>
            </a:p>
          </p:txBody>
        </p:sp>
        <p:sp>
          <p:nvSpPr>
            <p:cNvPr id="11" name="テキスト ボックス 10">
              <a:extLst>
                <a:ext uri="{FF2B5EF4-FFF2-40B4-BE49-F238E27FC236}">
                  <a16:creationId xmlns:a16="http://schemas.microsoft.com/office/drawing/2014/main" id="{2C4BD087-7C1D-99AA-6621-65B49AE4C8E7}"/>
                </a:ext>
              </a:extLst>
            </p:cNvPr>
            <p:cNvSpPr txBox="1"/>
            <p:nvPr/>
          </p:nvSpPr>
          <p:spPr>
            <a:xfrm>
              <a:off x="1554055" y="2755991"/>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書かない窓口のうち</a:t>
              </a:r>
              <a:r>
                <a:rPr kumimoji="1" lang="ja-JP" altLang="en-US" sz="1100" u="wavyHeavy" dirty="0">
                  <a:solidFill>
                    <a:schemeClr val="tx1"/>
                  </a:solidFill>
                  <a:uFill>
                    <a:solidFill>
                      <a:srgbClr val="31926F"/>
                    </a:solidFill>
                  </a:uFill>
                  <a:latin typeface="+mn-ea"/>
                </a:rPr>
                <a:t>ワンスオンリー</a:t>
              </a:r>
              <a:r>
                <a:rPr kumimoji="1" lang="ja-JP" altLang="en-US" sz="1100" dirty="0">
                  <a:solidFill>
                    <a:schemeClr val="tx1"/>
                  </a:solidFill>
                  <a:latin typeface="+mn-ea"/>
                </a:rPr>
                <a:t>サービスについては、各区役所等における令和</a:t>
              </a:r>
              <a:r>
                <a:rPr kumimoji="1" lang="en-US" altLang="ja-JP" sz="1100" dirty="0">
                  <a:solidFill>
                    <a:schemeClr val="tx1"/>
                  </a:solidFill>
                  <a:latin typeface="+mn-ea"/>
                </a:rPr>
                <a:t>5</a:t>
              </a:r>
              <a:r>
                <a:rPr kumimoji="1" lang="ja-JP" altLang="en-US" sz="1100" dirty="0">
                  <a:solidFill>
                    <a:schemeClr val="tx1"/>
                  </a:solidFill>
                  <a:latin typeface="+mn-ea"/>
                </a:rPr>
                <a:t>年度（</a:t>
              </a:r>
              <a:r>
                <a:rPr kumimoji="1" lang="en-US" altLang="ja-JP" sz="1100" dirty="0">
                  <a:solidFill>
                    <a:schemeClr val="tx1"/>
                  </a:solidFill>
                  <a:latin typeface="+mn-ea"/>
                </a:rPr>
                <a:t>2023</a:t>
              </a:r>
              <a:r>
                <a:rPr kumimoji="1" lang="ja-JP" altLang="en-US" sz="1100" dirty="0">
                  <a:solidFill>
                    <a:schemeClr val="tx1"/>
                  </a:solidFill>
                  <a:latin typeface="+mn-ea"/>
                </a:rPr>
                <a:t>年度）の申請書作成支援システムの導入を足掛かりとして、一度受付した情報や既に持ち合わせている情報を活用した正確かつ迅速な手続きの実現を意識</a:t>
              </a:r>
              <a:r>
                <a:rPr kumimoji="1" lang="ja-JP" altLang="en-US" sz="1100" dirty="0">
                  <a:latin typeface="+mn-ea"/>
                </a:rPr>
                <a:t>して、</a:t>
              </a:r>
              <a:r>
                <a:rPr kumimoji="1" lang="ja-JP" altLang="en-US" sz="1100" dirty="0">
                  <a:solidFill>
                    <a:schemeClr val="tx1"/>
                  </a:solidFill>
                  <a:latin typeface="+mn-ea"/>
                </a:rPr>
                <a:t>窓口のデジタル化に取り組んでいる。</a:t>
              </a:r>
              <a:endParaRPr kumimoji="1" lang="en-US" altLang="ja-JP" sz="1100" dirty="0">
                <a:solidFill>
                  <a:schemeClr val="tx1"/>
                </a:solidFill>
                <a:latin typeface="+mn-ea"/>
              </a:endParaRPr>
            </a:p>
          </p:txBody>
        </p:sp>
      </p:grpSp>
      <p:grpSp>
        <p:nvGrpSpPr>
          <p:cNvPr id="13" name="グループ化 12">
            <a:extLst>
              <a:ext uri="{FF2B5EF4-FFF2-40B4-BE49-F238E27FC236}">
                <a16:creationId xmlns:a16="http://schemas.microsoft.com/office/drawing/2014/main" id="{84E328F9-92F4-CC63-0325-190C5F339785}"/>
              </a:ext>
            </a:extLst>
          </p:cNvPr>
          <p:cNvGrpSpPr/>
          <p:nvPr/>
        </p:nvGrpSpPr>
        <p:grpSpPr>
          <a:xfrm>
            <a:off x="707715" y="4889812"/>
            <a:ext cx="6138340" cy="646932"/>
            <a:chOff x="707715" y="6900550"/>
            <a:chExt cx="6138340" cy="646932"/>
          </a:xfrm>
        </p:grpSpPr>
        <p:sp>
          <p:nvSpPr>
            <p:cNvPr id="14" name="テキスト ボックス 13">
              <a:extLst>
                <a:ext uri="{FF2B5EF4-FFF2-40B4-BE49-F238E27FC236}">
                  <a16:creationId xmlns:a16="http://schemas.microsoft.com/office/drawing/2014/main" id="{5722C292-8370-01A2-BD00-24255E10B599}"/>
                </a:ext>
              </a:extLst>
            </p:cNvPr>
            <p:cNvSpPr txBox="1"/>
            <p:nvPr/>
          </p:nvSpPr>
          <p:spPr>
            <a:xfrm>
              <a:off x="1554055" y="6934217"/>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デジタルサイネージ</a:t>
              </a:r>
            </a:p>
          </p:txBody>
        </p:sp>
        <p:sp>
          <p:nvSpPr>
            <p:cNvPr id="15" name="四角形: 角を丸くする 14">
              <a:extLst>
                <a:ext uri="{FF2B5EF4-FFF2-40B4-BE49-F238E27FC236}">
                  <a16:creationId xmlns:a16="http://schemas.microsoft.com/office/drawing/2014/main" id="{2D340203-A0E8-BB67-5413-8C2CB43D39FC}"/>
                </a:ext>
              </a:extLst>
            </p:cNvPr>
            <p:cNvSpPr/>
            <p:nvPr/>
          </p:nvSpPr>
          <p:spPr>
            <a:xfrm>
              <a:off x="707715" y="690055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施策③</a:t>
              </a:r>
            </a:p>
          </p:txBody>
        </p:sp>
        <p:sp>
          <p:nvSpPr>
            <p:cNvPr id="17" name="テキスト ボックス 16">
              <a:extLst>
                <a:ext uri="{FF2B5EF4-FFF2-40B4-BE49-F238E27FC236}">
                  <a16:creationId xmlns:a16="http://schemas.microsoft.com/office/drawing/2014/main" id="{8D088536-1B29-8B5A-D7D8-B496D84B2BD9}"/>
                </a:ext>
              </a:extLst>
            </p:cNvPr>
            <p:cNvSpPr txBox="1"/>
            <p:nvPr/>
          </p:nvSpPr>
          <p:spPr>
            <a:xfrm>
              <a:off x="1554055" y="7208928"/>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デジタルサイネージは、広告媒体の活用について、民間事業者からの企画提案を随時募集。新たな財源を確保し、市民サービスの向上及び地域経済の活性化に繋げている</a:t>
              </a:r>
              <a:r>
                <a:rPr kumimoji="1" lang="ja-JP" altLang="en-US" sz="1100" dirty="0">
                  <a:latin typeface="+mn-ea"/>
                </a:rPr>
                <a:t>。</a:t>
              </a:r>
            </a:p>
          </p:txBody>
        </p:sp>
      </p:grpSp>
      <p:grpSp>
        <p:nvGrpSpPr>
          <p:cNvPr id="22" name="グループ化 21">
            <a:extLst>
              <a:ext uri="{FF2B5EF4-FFF2-40B4-BE49-F238E27FC236}">
                <a16:creationId xmlns:a16="http://schemas.microsoft.com/office/drawing/2014/main" id="{3338B1C7-83B3-BE8F-2132-976B8921042A}"/>
              </a:ext>
            </a:extLst>
          </p:cNvPr>
          <p:cNvGrpSpPr/>
          <p:nvPr/>
        </p:nvGrpSpPr>
        <p:grpSpPr>
          <a:xfrm>
            <a:off x="707715" y="5714240"/>
            <a:ext cx="6138340" cy="985486"/>
            <a:chOff x="707715" y="7518884"/>
            <a:chExt cx="6138340" cy="985486"/>
          </a:xfrm>
        </p:grpSpPr>
        <p:sp>
          <p:nvSpPr>
            <p:cNvPr id="24" name="テキスト ボックス 23">
              <a:extLst>
                <a:ext uri="{FF2B5EF4-FFF2-40B4-BE49-F238E27FC236}">
                  <a16:creationId xmlns:a16="http://schemas.microsoft.com/office/drawing/2014/main" id="{B2EF7A8F-8315-E50B-81F9-B4A6EC2CFB69}"/>
                </a:ext>
              </a:extLst>
            </p:cNvPr>
            <p:cNvSpPr txBox="1"/>
            <p:nvPr/>
          </p:nvSpPr>
          <p:spPr>
            <a:xfrm>
              <a:off x="1554055" y="7552551"/>
              <a:ext cx="1975180"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混雑状況配信サービス</a:t>
              </a:r>
            </a:p>
          </p:txBody>
        </p:sp>
        <p:sp>
          <p:nvSpPr>
            <p:cNvPr id="25" name="四角形: 角を丸くする 24">
              <a:extLst>
                <a:ext uri="{FF2B5EF4-FFF2-40B4-BE49-F238E27FC236}">
                  <a16:creationId xmlns:a16="http://schemas.microsoft.com/office/drawing/2014/main" id="{30A724F5-727F-20BB-3B18-080F9C434A84}"/>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施策④</a:t>
              </a:r>
            </a:p>
          </p:txBody>
        </p:sp>
        <p:sp>
          <p:nvSpPr>
            <p:cNvPr id="27" name="テキスト ボックス 26">
              <a:extLst>
                <a:ext uri="{FF2B5EF4-FFF2-40B4-BE49-F238E27FC236}">
                  <a16:creationId xmlns:a16="http://schemas.microsoft.com/office/drawing/2014/main" id="{9BB84282-B85A-B5F8-2914-CC34D459FCAF}"/>
                </a:ext>
              </a:extLst>
            </p:cNvPr>
            <p:cNvSpPr txBox="1"/>
            <p:nvPr/>
          </p:nvSpPr>
          <p:spPr>
            <a:xfrm>
              <a:off x="1554055" y="7827262"/>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混雑回避のため、各区役所の戸籍住民課窓口について、パソコンやスマートフォンにて待合状況を確認できるようにしている。また、メールアドレスと受付の際に渡された番号札の番号を登録すると、呼出順が近くなったことをお知らせする「メール呼び出しサービス」も実施</a:t>
              </a:r>
              <a:endParaRPr kumimoji="1" lang="ja-JP" altLang="en-US" sz="1100" strike="sngStrike" dirty="0">
                <a:solidFill>
                  <a:srgbClr val="FF0000"/>
                </a:solidFill>
                <a:highlight>
                  <a:srgbClr val="FFFF00"/>
                </a:highlight>
                <a:latin typeface="+mn-ea"/>
              </a:endParaRPr>
            </a:p>
          </p:txBody>
        </p:sp>
      </p:grpSp>
      <p:grpSp>
        <p:nvGrpSpPr>
          <p:cNvPr id="28" name="グループ化 27">
            <a:extLst>
              <a:ext uri="{FF2B5EF4-FFF2-40B4-BE49-F238E27FC236}">
                <a16:creationId xmlns:a16="http://schemas.microsoft.com/office/drawing/2014/main" id="{F28E5046-28D2-CDCE-2C26-2ECC117289F0}"/>
              </a:ext>
            </a:extLst>
          </p:cNvPr>
          <p:cNvGrpSpPr/>
          <p:nvPr/>
        </p:nvGrpSpPr>
        <p:grpSpPr>
          <a:xfrm>
            <a:off x="707715" y="6880041"/>
            <a:ext cx="6138340" cy="816209"/>
            <a:chOff x="707715" y="7600048"/>
            <a:chExt cx="6138340" cy="816209"/>
          </a:xfrm>
        </p:grpSpPr>
        <p:sp>
          <p:nvSpPr>
            <p:cNvPr id="29" name="テキスト ボックス 28">
              <a:extLst>
                <a:ext uri="{FF2B5EF4-FFF2-40B4-BE49-F238E27FC236}">
                  <a16:creationId xmlns:a16="http://schemas.microsoft.com/office/drawing/2014/main" id="{44276B10-A191-DD93-BFC6-3161E02464EA}"/>
                </a:ext>
              </a:extLst>
            </p:cNvPr>
            <p:cNvSpPr txBox="1"/>
            <p:nvPr/>
          </p:nvSpPr>
          <p:spPr>
            <a:xfrm>
              <a:off x="1554055" y="7633715"/>
              <a:ext cx="197518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来庁予約サービス</a:t>
              </a:r>
            </a:p>
          </p:txBody>
        </p:sp>
        <p:sp>
          <p:nvSpPr>
            <p:cNvPr id="30" name="四角形: 角を丸くする 29">
              <a:extLst>
                <a:ext uri="{FF2B5EF4-FFF2-40B4-BE49-F238E27FC236}">
                  <a16:creationId xmlns:a16="http://schemas.microsoft.com/office/drawing/2014/main" id="{F8159B26-0203-4716-2C8E-F8BF09149FB1}"/>
                </a:ext>
              </a:extLst>
            </p:cNvPr>
            <p:cNvSpPr/>
            <p:nvPr/>
          </p:nvSpPr>
          <p:spPr>
            <a:xfrm>
              <a:off x="707715" y="7600048"/>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施策⑤</a:t>
              </a:r>
            </a:p>
          </p:txBody>
        </p:sp>
        <p:sp>
          <p:nvSpPr>
            <p:cNvPr id="31" name="テキスト ボックス 30">
              <a:extLst>
                <a:ext uri="{FF2B5EF4-FFF2-40B4-BE49-F238E27FC236}">
                  <a16:creationId xmlns:a16="http://schemas.microsoft.com/office/drawing/2014/main" id="{724394F0-651E-CFB6-6E53-D8337B954A23}"/>
                </a:ext>
              </a:extLst>
            </p:cNvPr>
            <p:cNvSpPr txBox="1"/>
            <p:nvPr/>
          </p:nvSpPr>
          <p:spPr>
            <a:xfrm>
              <a:off x="1554055" y="7908426"/>
              <a:ext cx="5292000" cy="507831"/>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インターネット又は電話で事前予約を行うと、土曜日（年末年始を除く）に住民登録をしている区の区役所（又は総合支所）守衛室で、住民票の写し・印鑑登録証明書の受け取りが</a:t>
              </a:r>
              <a:r>
                <a:rPr lang="ja-JP" altLang="en-US" sz="1100" dirty="0">
                  <a:solidFill>
                    <a:schemeClr val="tx1"/>
                  </a:solidFill>
                  <a:latin typeface="+mn-ea"/>
                </a:rPr>
                <a:t>できるサービスを実施している</a:t>
              </a:r>
              <a:r>
                <a:rPr kumimoji="1" lang="ja-JP" altLang="en-US" sz="1100" dirty="0">
                  <a:solidFill>
                    <a:schemeClr val="tx1"/>
                  </a:solidFill>
                  <a:latin typeface="+mn-ea"/>
                </a:rPr>
                <a:t>。</a:t>
              </a:r>
              <a:endParaRPr kumimoji="1" lang="ja-JP" altLang="en-US" sz="1100" dirty="0">
                <a:latin typeface="+mn-ea"/>
              </a:endParaRPr>
            </a:p>
          </p:txBody>
        </p:sp>
      </p:grpSp>
      <p:grpSp>
        <p:nvGrpSpPr>
          <p:cNvPr id="34" name="グループ化 33">
            <a:extLst>
              <a:ext uri="{FF2B5EF4-FFF2-40B4-BE49-F238E27FC236}">
                <a16:creationId xmlns:a16="http://schemas.microsoft.com/office/drawing/2014/main" id="{56917FE2-D0D1-75F5-3B86-0A51C1500E9E}"/>
              </a:ext>
            </a:extLst>
          </p:cNvPr>
          <p:cNvGrpSpPr/>
          <p:nvPr/>
        </p:nvGrpSpPr>
        <p:grpSpPr>
          <a:xfrm>
            <a:off x="710026" y="7862132"/>
            <a:ext cx="6138340" cy="816209"/>
            <a:chOff x="707715" y="7600048"/>
            <a:chExt cx="6138340" cy="816209"/>
          </a:xfrm>
        </p:grpSpPr>
        <p:sp>
          <p:nvSpPr>
            <p:cNvPr id="35" name="テキスト ボックス 34">
              <a:extLst>
                <a:ext uri="{FF2B5EF4-FFF2-40B4-BE49-F238E27FC236}">
                  <a16:creationId xmlns:a16="http://schemas.microsoft.com/office/drawing/2014/main" id="{CAA059CD-5C72-1D90-FDBE-32ABD56153BE}"/>
                </a:ext>
              </a:extLst>
            </p:cNvPr>
            <p:cNvSpPr txBox="1"/>
            <p:nvPr/>
          </p:nvSpPr>
          <p:spPr>
            <a:xfrm>
              <a:off x="1554055" y="7633715"/>
              <a:ext cx="1975180"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行政手続きのオンライン申請</a:t>
              </a:r>
            </a:p>
          </p:txBody>
        </p:sp>
        <p:sp>
          <p:nvSpPr>
            <p:cNvPr id="36" name="四角形: 角を丸くする 35">
              <a:extLst>
                <a:ext uri="{FF2B5EF4-FFF2-40B4-BE49-F238E27FC236}">
                  <a16:creationId xmlns:a16="http://schemas.microsoft.com/office/drawing/2014/main" id="{3C6AF3C5-22AB-5A75-F27C-B15D49E1441B}"/>
                </a:ext>
              </a:extLst>
            </p:cNvPr>
            <p:cNvSpPr/>
            <p:nvPr/>
          </p:nvSpPr>
          <p:spPr>
            <a:xfrm>
              <a:off x="707715" y="7600048"/>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施策⑦</a:t>
              </a:r>
            </a:p>
          </p:txBody>
        </p:sp>
        <p:sp>
          <p:nvSpPr>
            <p:cNvPr id="37" name="テキスト ボックス 36">
              <a:extLst>
                <a:ext uri="{FF2B5EF4-FFF2-40B4-BE49-F238E27FC236}">
                  <a16:creationId xmlns:a16="http://schemas.microsoft.com/office/drawing/2014/main" id="{719D9B09-D37F-B621-ED57-F6C9C11FC9FC}"/>
                </a:ext>
              </a:extLst>
            </p:cNvPr>
            <p:cNvSpPr txBox="1"/>
            <p:nvPr/>
          </p:nvSpPr>
          <p:spPr>
            <a:xfrm>
              <a:off x="1554055" y="7908426"/>
              <a:ext cx="5292000" cy="507831"/>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ご遺族サポート窓口を各区役所等に設置し、クラウドサービスの活用により、オンライン申請に対応している他、担当部署による必要な手続きの抽出、必要な手続き・持ち物の遺族への事前連絡、申請書の作成補助を行っている。</a:t>
              </a:r>
              <a:endParaRPr kumimoji="1" lang="ja-JP" altLang="en-US" sz="1100" dirty="0">
                <a:latin typeface="+mn-ea"/>
              </a:endParaRPr>
            </a:p>
          </p:txBody>
        </p:sp>
      </p:grpSp>
      <p:grpSp>
        <p:nvGrpSpPr>
          <p:cNvPr id="38" name="グループ化 37">
            <a:extLst>
              <a:ext uri="{FF2B5EF4-FFF2-40B4-BE49-F238E27FC236}">
                <a16:creationId xmlns:a16="http://schemas.microsoft.com/office/drawing/2014/main" id="{A5A0BB56-89DE-A78D-60D6-EEBEA99F1C50}"/>
              </a:ext>
            </a:extLst>
          </p:cNvPr>
          <p:cNvGrpSpPr/>
          <p:nvPr/>
        </p:nvGrpSpPr>
        <p:grpSpPr>
          <a:xfrm>
            <a:off x="707715" y="8847813"/>
            <a:ext cx="6138340" cy="985486"/>
            <a:chOff x="707715" y="7600048"/>
            <a:chExt cx="6138340" cy="985486"/>
          </a:xfrm>
        </p:grpSpPr>
        <p:sp>
          <p:nvSpPr>
            <p:cNvPr id="39" name="テキスト ボックス 38">
              <a:extLst>
                <a:ext uri="{FF2B5EF4-FFF2-40B4-BE49-F238E27FC236}">
                  <a16:creationId xmlns:a16="http://schemas.microsoft.com/office/drawing/2014/main" id="{2C63902F-4949-C2A4-AEFA-FF7138EF3FE2}"/>
                </a:ext>
              </a:extLst>
            </p:cNvPr>
            <p:cNvSpPr txBox="1"/>
            <p:nvPr/>
          </p:nvSpPr>
          <p:spPr>
            <a:xfrm>
              <a:off x="1554055" y="7633715"/>
              <a:ext cx="1975180"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決済方法</a:t>
              </a:r>
            </a:p>
          </p:txBody>
        </p:sp>
        <p:sp>
          <p:nvSpPr>
            <p:cNvPr id="40" name="四角形: 角を丸くする 39">
              <a:extLst>
                <a:ext uri="{FF2B5EF4-FFF2-40B4-BE49-F238E27FC236}">
                  <a16:creationId xmlns:a16="http://schemas.microsoft.com/office/drawing/2014/main" id="{2868B3A5-58D3-81F9-48D2-E9EE36113B38}"/>
                </a:ext>
              </a:extLst>
            </p:cNvPr>
            <p:cNvSpPr/>
            <p:nvPr/>
          </p:nvSpPr>
          <p:spPr>
            <a:xfrm>
              <a:off x="707715" y="7600048"/>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施策⑧</a:t>
              </a:r>
            </a:p>
          </p:txBody>
        </p:sp>
        <p:sp>
          <p:nvSpPr>
            <p:cNvPr id="68" name="テキスト ボックス 67">
              <a:extLst>
                <a:ext uri="{FF2B5EF4-FFF2-40B4-BE49-F238E27FC236}">
                  <a16:creationId xmlns:a16="http://schemas.microsoft.com/office/drawing/2014/main" id="{CA07E4DB-63CF-5D8B-595F-FCB82CA17E74}"/>
                </a:ext>
              </a:extLst>
            </p:cNvPr>
            <p:cNvSpPr txBox="1"/>
            <p:nvPr/>
          </p:nvSpPr>
          <p:spPr>
            <a:xfrm>
              <a:off x="1554055" y="7908426"/>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キャッシュレス決済は、各区役所等の戸籍住民課、税務会計課等において、証明書発行手数料のキャッシュレス決済を利用可能としている。</a:t>
              </a:r>
              <a:endParaRPr kumimoji="1" lang="en-US" altLang="ja-JP" sz="1100" dirty="0">
                <a:solidFill>
                  <a:schemeClr val="tx1"/>
                </a:solidFill>
                <a:latin typeface="+mn-ea"/>
              </a:endParaRPr>
            </a:p>
            <a:p>
              <a:pPr indent="144000"/>
              <a:r>
                <a:rPr kumimoji="1" lang="ja-JP" altLang="en-US" sz="1100" dirty="0">
                  <a:solidFill>
                    <a:schemeClr val="tx1"/>
                  </a:solidFill>
                  <a:latin typeface="+mn-ea"/>
                </a:rPr>
                <a:t>コンビニ収納サービスは、個人市県民税（普通徴収）、固定資産税・都市計画税、固定資産税（償却資産）、軽自動車税（種別割）について対応している。</a:t>
              </a:r>
              <a:endParaRPr kumimoji="1" lang="ja-JP" altLang="en-US" sz="1100" dirty="0">
                <a:latin typeface="+mn-ea"/>
              </a:endParaRPr>
            </a:p>
          </p:txBody>
        </p:sp>
      </p:grpSp>
    </p:spTree>
    <p:extLst>
      <p:ext uri="{BB962C8B-B14F-4D97-AF65-F5344CB8AC3E}">
        <p14:creationId xmlns:p14="http://schemas.microsoft.com/office/powerpoint/2010/main" val="10756893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テキスト ボックス 59">
            <a:extLst>
              <a:ext uri="{FF2B5EF4-FFF2-40B4-BE49-F238E27FC236}">
                <a16:creationId xmlns:a16="http://schemas.microsoft.com/office/drawing/2014/main" id="{0251A97A-563D-04AF-5C34-0C73492ABB1C}"/>
              </a:ext>
            </a:extLst>
          </p:cNvPr>
          <p:cNvSpPr txBox="1"/>
          <p:nvPr/>
        </p:nvSpPr>
        <p:spPr>
          <a:xfrm>
            <a:off x="1556580" y="4435874"/>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61" name="四角形: 角を丸くする 60">
            <a:extLst>
              <a:ext uri="{FF2B5EF4-FFF2-40B4-BE49-F238E27FC236}">
                <a16:creationId xmlns:a16="http://schemas.microsoft.com/office/drawing/2014/main" id="{C34F7CC3-68BD-ADD3-F7BA-5E7449E5140E}"/>
              </a:ext>
            </a:extLst>
          </p:cNvPr>
          <p:cNvSpPr/>
          <p:nvPr/>
        </p:nvSpPr>
        <p:spPr>
          <a:xfrm>
            <a:off x="710241" y="440220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sp>
        <p:nvSpPr>
          <p:cNvPr id="62" name="テキスト ボックス 61">
            <a:extLst>
              <a:ext uri="{FF2B5EF4-FFF2-40B4-BE49-F238E27FC236}">
                <a16:creationId xmlns:a16="http://schemas.microsoft.com/office/drawing/2014/main" id="{206D4A3D-505A-E601-7E25-E23E033FF062}"/>
              </a:ext>
            </a:extLst>
          </p:cNvPr>
          <p:cNvSpPr txBox="1"/>
          <p:nvPr/>
        </p:nvSpPr>
        <p:spPr>
          <a:xfrm>
            <a:off x="4257342" y="4435874"/>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コミュニケーションツール</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63" name="四角形: 角を丸くする 62">
            <a:extLst>
              <a:ext uri="{FF2B5EF4-FFF2-40B4-BE49-F238E27FC236}">
                <a16:creationId xmlns:a16="http://schemas.microsoft.com/office/drawing/2014/main" id="{0C9159ED-5C74-C123-5C44-19CCFF5ECEDD}"/>
              </a:ext>
            </a:extLst>
          </p:cNvPr>
          <p:cNvSpPr/>
          <p:nvPr/>
        </p:nvSpPr>
        <p:spPr>
          <a:xfrm>
            <a:off x="3411003" y="440220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施策⑩</a:t>
            </a: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2700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123" name="テキスト プレースホルダー 122">
            <a:extLst>
              <a:ext uri="{FF2B5EF4-FFF2-40B4-BE49-F238E27FC236}">
                <a16:creationId xmlns:a16="http://schemas.microsoft.com/office/drawing/2014/main" id="{604ACADB-47C3-1FDA-E3F7-D1FFE2267E32}"/>
              </a:ext>
            </a:extLst>
          </p:cNvPr>
          <p:cNvSpPr>
            <a:spLocks noGrp="1"/>
          </p:cNvSpPr>
          <p:nvPr>
            <p:ph type="body" sz="quarter" idx="14"/>
          </p:nvPr>
        </p:nvSpPr>
        <p:spPr>
          <a:xfrm>
            <a:off x="4986978" y="361990"/>
            <a:ext cx="2068859" cy="166199"/>
          </a:xfrm>
        </p:spPr>
        <p:txBody>
          <a:bodyPr/>
          <a:lstStyle/>
          <a:p>
            <a:r>
              <a:rPr lang="en-US" altLang="ja-JP" dirty="0"/>
              <a:t>(1) </a:t>
            </a:r>
            <a:r>
              <a:rPr lang="ja-JP" altLang="en-US" dirty="0"/>
              <a:t>宮城県仙台市</a:t>
            </a:r>
          </a:p>
        </p:txBody>
      </p:sp>
      <p:grpSp>
        <p:nvGrpSpPr>
          <p:cNvPr id="9" name="グループ化 8">
            <a:extLst>
              <a:ext uri="{FF2B5EF4-FFF2-40B4-BE49-F238E27FC236}">
                <a16:creationId xmlns:a16="http://schemas.microsoft.com/office/drawing/2014/main" id="{3A0EABF2-6209-798C-EA83-F4E0E0A9CD1E}"/>
              </a:ext>
            </a:extLst>
          </p:cNvPr>
          <p:cNvGrpSpPr/>
          <p:nvPr/>
        </p:nvGrpSpPr>
        <p:grpSpPr>
          <a:xfrm>
            <a:off x="504000" y="1373528"/>
            <a:ext cx="6552000" cy="252000"/>
            <a:chOff x="504000" y="1373528"/>
            <a:chExt cx="6552000" cy="252000"/>
          </a:xfrm>
        </p:grpSpPr>
        <p:sp>
          <p:nvSpPr>
            <p:cNvPr id="8" name="四角形: 角を丸くする 7">
              <a:extLst>
                <a:ext uri="{FF2B5EF4-FFF2-40B4-BE49-F238E27FC236}">
                  <a16:creationId xmlns:a16="http://schemas.microsoft.com/office/drawing/2014/main" id="{FE32CE82-552A-9485-26FC-28AC06294182}"/>
                </a:ext>
              </a:extLst>
            </p:cNvPr>
            <p:cNvSpPr/>
            <p:nvPr/>
          </p:nvSpPr>
          <p:spPr>
            <a:xfrm>
              <a:off x="504000" y="1373528"/>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FFAE083F-96F6-F58C-89A9-77AD3CA83302}"/>
                </a:ext>
              </a:extLst>
            </p:cNvPr>
            <p:cNvSpPr/>
            <p:nvPr/>
          </p:nvSpPr>
          <p:spPr>
            <a:xfrm>
              <a:off x="1341120" y="137641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pic>
        <p:nvPicPr>
          <p:cNvPr id="14" name="図 13" descr="屋内, 建物, 窓, 大きい が含まれている画像&#10;&#10;自動的に生成された説明">
            <a:extLst>
              <a:ext uri="{FF2B5EF4-FFF2-40B4-BE49-F238E27FC236}">
                <a16:creationId xmlns:a16="http://schemas.microsoft.com/office/drawing/2014/main" id="{C58CFA96-2009-ACAE-BCE7-7D148D13DCE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3196" y="2731347"/>
            <a:ext cx="2406338" cy="1363331"/>
          </a:xfrm>
          <a:prstGeom prst="rect">
            <a:avLst/>
          </a:prstGeom>
        </p:spPr>
      </p:pic>
      <p:sp>
        <p:nvSpPr>
          <p:cNvPr id="13" name="テキスト ボックス 12">
            <a:extLst>
              <a:ext uri="{FF2B5EF4-FFF2-40B4-BE49-F238E27FC236}">
                <a16:creationId xmlns:a16="http://schemas.microsoft.com/office/drawing/2014/main" id="{8854E25D-00CF-58A8-0222-01A6ED10EC09}"/>
              </a:ext>
            </a:extLst>
          </p:cNvPr>
          <p:cNvSpPr txBox="1"/>
          <p:nvPr/>
        </p:nvSpPr>
        <p:spPr>
          <a:xfrm>
            <a:off x="2995885" y="3852195"/>
            <a:ext cx="4139908" cy="246221"/>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3 </a:t>
            </a:r>
            <a:r>
              <a:rPr kumimoji="1" lang="ja-JP" altLang="en-US" sz="800" dirty="0">
                <a:latin typeface="+mn-ea"/>
              </a:rPr>
              <a:t>「仙台市本庁舎建替基本設計書」</a:t>
            </a:r>
            <a:r>
              <a:rPr kumimoji="1" lang="en-US" altLang="ja-JP" sz="800" dirty="0">
                <a:latin typeface="+mn-ea"/>
              </a:rPr>
              <a:t>P8</a:t>
            </a:r>
            <a:r>
              <a:rPr kumimoji="1" lang="ja-JP" altLang="en-US" sz="800" dirty="0">
                <a:latin typeface="+mn-ea"/>
              </a:rPr>
              <a:t>、仙台市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r>
              <a:rPr kumimoji="1" lang="en-US" altLang="ja-JP" sz="800" dirty="0">
                <a:latin typeface="+mn-ea"/>
                <a:hlinkClick r:id="rId7"/>
              </a:rPr>
              <a:t>https://www.city.sendai.jp/tatekae/documents/kihonsekkeisyo-02.pdf</a:t>
            </a:r>
            <a:r>
              <a:rPr kumimoji="1" lang="ja-JP" altLang="en-US" sz="800" dirty="0">
                <a:latin typeface="+mn-ea"/>
              </a:rPr>
              <a:t>）</a:t>
            </a:r>
          </a:p>
        </p:txBody>
      </p:sp>
      <p:sp>
        <p:nvSpPr>
          <p:cNvPr id="3" name="正方形/長方形 2">
            <a:extLst>
              <a:ext uri="{FF2B5EF4-FFF2-40B4-BE49-F238E27FC236}">
                <a16:creationId xmlns:a16="http://schemas.microsoft.com/office/drawing/2014/main" id="{2669738B-1649-0BD2-B9BE-04612B5C53F8}"/>
              </a:ext>
            </a:extLst>
          </p:cNvPr>
          <p:cNvSpPr/>
          <p:nvPr/>
        </p:nvSpPr>
        <p:spPr>
          <a:xfrm>
            <a:off x="504000" y="4269736"/>
            <a:ext cx="6552000" cy="4064089"/>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6A667B84-38BD-383C-B39A-1417411F92A3}"/>
              </a:ext>
            </a:extLst>
          </p:cNvPr>
          <p:cNvSpPr txBox="1"/>
          <p:nvPr/>
        </p:nvSpPr>
        <p:spPr>
          <a:xfrm>
            <a:off x="1554055" y="4710585"/>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令和</a:t>
            </a:r>
            <a:r>
              <a:rPr kumimoji="1" lang="en-US" altLang="ja-JP" sz="1100" dirty="0">
                <a:solidFill>
                  <a:schemeClr val="tx1"/>
                </a:solidFill>
                <a:latin typeface="+mn-ea"/>
              </a:rPr>
              <a:t>2</a:t>
            </a:r>
            <a:r>
              <a:rPr kumimoji="1" lang="ja-JP" altLang="en-US" sz="1100" dirty="0">
                <a:solidFill>
                  <a:schemeClr val="tx1"/>
                </a:solidFill>
                <a:latin typeface="+mn-ea"/>
              </a:rPr>
              <a:t>年度（</a:t>
            </a:r>
            <a:r>
              <a:rPr kumimoji="1" lang="en-US" altLang="ja-JP" sz="1100" dirty="0">
                <a:solidFill>
                  <a:schemeClr val="tx1"/>
                </a:solidFill>
                <a:latin typeface="+mn-ea"/>
              </a:rPr>
              <a:t>2020</a:t>
            </a:r>
            <a:r>
              <a:rPr kumimoji="1" lang="ja-JP" altLang="en-US" sz="1100" dirty="0">
                <a:solidFill>
                  <a:schemeClr val="tx1"/>
                </a:solidFill>
                <a:latin typeface="+mn-ea"/>
              </a:rPr>
              <a:t>年度）にオンライン会議用のノートパソコンと</a:t>
            </a:r>
            <a:r>
              <a:rPr kumimoji="1" lang="en-US" altLang="ja-JP" sz="1100" dirty="0">
                <a:solidFill>
                  <a:schemeClr val="tx1"/>
                </a:solidFill>
                <a:latin typeface="+mn-ea"/>
              </a:rPr>
              <a:t>Webex</a:t>
            </a:r>
            <a:r>
              <a:rPr kumimoji="1" lang="ja-JP" altLang="en-US" sz="1100" dirty="0">
                <a:solidFill>
                  <a:schemeClr val="tx1"/>
                </a:solidFill>
                <a:latin typeface="+mn-ea"/>
              </a:rPr>
              <a:t>アカウントを導入。各局区主管課及び庁舎が遠隔地にある部署、利用頻度の高い部署にパソコンを配布している。コミュニケーションツールについては、次期庁内</a:t>
            </a:r>
            <a:r>
              <a:rPr kumimoji="1" lang="en-US" altLang="ja-JP" sz="1100" dirty="0">
                <a:solidFill>
                  <a:schemeClr val="tx1"/>
                </a:solidFill>
                <a:latin typeface="+mn-ea"/>
              </a:rPr>
              <a:t>LAN</a:t>
            </a:r>
            <a:r>
              <a:rPr kumimoji="1" lang="ja-JP" altLang="en-US" sz="1100" dirty="0">
                <a:solidFill>
                  <a:schemeClr val="tx1"/>
                </a:solidFill>
                <a:latin typeface="+mn-ea"/>
              </a:rPr>
              <a:t>端末刷新時にチャットツールの導入を検討</a:t>
            </a:r>
            <a:endParaRPr kumimoji="1" lang="en-US" altLang="ja-JP" sz="1100" strike="sngStrike" dirty="0">
              <a:solidFill>
                <a:srgbClr val="FF0000"/>
              </a:solidFill>
              <a:highlight>
                <a:srgbClr val="FFFF00"/>
              </a:highlight>
              <a:latin typeface="+mn-ea"/>
            </a:endParaRPr>
          </a:p>
        </p:txBody>
      </p:sp>
      <p:grpSp>
        <p:nvGrpSpPr>
          <p:cNvPr id="19" name="グループ化 18">
            <a:extLst>
              <a:ext uri="{FF2B5EF4-FFF2-40B4-BE49-F238E27FC236}">
                <a16:creationId xmlns:a16="http://schemas.microsoft.com/office/drawing/2014/main" id="{6B8C0DB5-9058-A8F8-0228-D22A7A508EBB}"/>
              </a:ext>
            </a:extLst>
          </p:cNvPr>
          <p:cNvGrpSpPr/>
          <p:nvPr/>
        </p:nvGrpSpPr>
        <p:grpSpPr>
          <a:xfrm>
            <a:off x="707715" y="5566785"/>
            <a:ext cx="6138340" cy="1154764"/>
            <a:chOff x="707715" y="6900550"/>
            <a:chExt cx="6138340" cy="1154764"/>
          </a:xfrm>
        </p:grpSpPr>
        <p:sp>
          <p:nvSpPr>
            <p:cNvPr id="21" name="テキスト ボックス 20">
              <a:extLst>
                <a:ext uri="{FF2B5EF4-FFF2-40B4-BE49-F238E27FC236}">
                  <a16:creationId xmlns:a16="http://schemas.microsoft.com/office/drawing/2014/main" id="{CFAEF1E0-DF28-25ED-D541-2BE5C1E6B353}"/>
                </a:ext>
              </a:extLst>
            </p:cNvPr>
            <p:cNvSpPr txBox="1"/>
            <p:nvPr/>
          </p:nvSpPr>
          <p:spPr>
            <a:xfrm>
              <a:off x="1554055" y="6934217"/>
              <a:ext cx="1684445"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B4A5753E-797D-F471-6A4B-1A7C74A6CB51}"/>
                </a:ext>
              </a:extLst>
            </p:cNvPr>
            <p:cNvSpPr/>
            <p:nvPr/>
          </p:nvSpPr>
          <p:spPr>
            <a:xfrm>
              <a:off x="707715" y="690055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sp>
          <p:nvSpPr>
            <p:cNvPr id="24" name="テキスト ボックス 23">
              <a:extLst>
                <a:ext uri="{FF2B5EF4-FFF2-40B4-BE49-F238E27FC236}">
                  <a16:creationId xmlns:a16="http://schemas.microsoft.com/office/drawing/2014/main" id="{A88F4CCC-1B88-B537-F8A8-665175F0BACB}"/>
                </a:ext>
              </a:extLst>
            </p:cNvPr>
            <p:cNvSpPr txBox="1"/>
            <p:nvPr/>
          </p:nvSpPr>
          <p:spPr>
            <a:xfrm>
              <a:off x="1554055" y="7208928"/>
              <a:ext cx="5292000" cy="846386"/>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庁内向け無線</a:t>
              </a:r>
              <a:r>
                <a:rPr kumimoji="1" lang="en-US" altLang="ja-JP" sz="1100" dirty="0">
                  <a:solidFill>
                    <a:schemeClr val="tx1"/>
                  </a:solidFill>
                  <a:latin typeface="+mn-ea"/>
                </a:rPr>
                <a:t>LAN</a:t>
              </a:r>
              <a:r>
                <a:rPr kumimoji="1" lang="ja-JP" altLang="en-US" sz="1100" dirty="0">
                  <a:solidFill>
                    <a:schemeClr val="tx1"/>
                  </a:solidFill>
                  <a:latin typeface="+mn-ea"/>
                </a:rPr>
                <a:t>については、令和</a:t>
              </a:r>
              <a:r>
                <a:rPr kumimoji="1" lang="en-US" altLang="ja-JP" sz="1100" dirty="0">
                  <a:solidFill>
                    <a:schemeClr val="tx1"/>
                  </a:solidFill>
                  <a:latin typeface="+mn-ea"/>
                </a:rPr>
                <a:t>2</a:t>
              </a:r>
              <a:r>
                <a:rPr kumimoji="1" lang="ja-JP" altLang="en-US" sz="1100" dirty="0">
                  <a:solidFill>
                    <a:schemeClr val="tx1"/>
                  </a:solidFill>
                  <a:latin typeface="+mn-ea"/>
                </a:rPr>
                <a:t>年（</a:t>
              </a:r>
              <a:r>
                <a:rPr kumimoji="1" lang="en-US" altLang="ja-JP" sz="1100" dirty="0">
                  <a:solidFill>
                    <a:schemeClr val="tx1"/>
                  </a:solidFill>
                  <a:latin typeface="+mn-ea"/>
                </a:rPr>
                <a:t>2020</a:t>
              </a:r>
              <a:r>
                <a:rPr kumimoji="1" lang="ja-JP" altLang="en-US" sz="1100" dirty="0">
                  <a:solidFill>
                    <a:schemeClr val="tx1"/>
                  </a:solidFill>
                  <a:latin typeface="+mn-ea"/>
                </a:rPr>
                <a:t>年）</a:t>
              </a:r>
              <a:r>
                <a:rPr kumimoji="1" lang="en-US" altLang="ja-JP" sz="1100" dirty="0">
                  <a:solidFill>
                    <a:schemeClr val="tx1"/>
                  </a:solidFill>
                  <a:latin typeface="+mn-ea"/>
                </a:rPr>
                <a:t>3</a:t>
              </a:r>
              <a:r>
                <a:rPr kumimoji="1" lang="ja-JP" altLang="en-US" sz="1100" dirty="0">
                  <a:solidFill>
                    <a:schemeClr val="tx1"/>
                  </a:solidFill>
                  <a:latin typeface="+mn-ea"/>
                </a:rPr>
                <a:t>月の仙台市統合ネットワーク再構築基本計画にて移行を検討。庁舎内での無線端末利用は、職員による会議等でのノートパソコン利用による</a:t>
              </a:r>
              <a:r>
                <a:rPr kumimoji="1" lang="ja-JP" altLang="en-US" sz="1100" u="wavyHeavy" dirty="0">
                  <a:solidFill>
                    <a:schemeClr val="tx1"/>
                  </a:solidFill>
                  <a:uFill>
                    <a:solidFill>
                      <a:srgbClr val="31926F"/>
                    </a:solidFill>
                  </a:uFill>
                  <a:latin typeface="+mn-ea"/>
                </a:rPr>
                <a:t>ペーパーレス</a:t>
              </a:r>
              <a:r>
                <a:rPr kumimoji="1" lang="ja-JP" altLang="en-US" sz="1100" dirty="0">
                  <a:solidFill>
                    <a:schemeClr val="tx1"/>
                  </a:solidFill>
                  <a:latin typeface="+mn-ea"/>
                </a:rPr>
                <a:t>化や、来庁した市民へ情報提供を行うためのタブレット端末等の利用を想定している。また、執務室の</a:t>
              </a:r>
              <a:r>
                <a:rPr kumimoji="1" lang="ja-JP" altLang="en-US" sz="1100" u="wavyHeavy" dirty="0">
                  <a:solidFill>
                    <a:schemeClr val="tx1"/>
                  </a:solidFill>
                  <a:uFill>
                    <a:solidFill>
                      <a:srgbClr val="31926F"/>
                    </a:solidFill>
                  </a:uFill>
                  <a:latin typeface="+mn-ea"/>
                </a:rPr>
                <a:t>フリーアドレス</a:t>
              </a:r>
              <a:r>
                <a:rPr kumimoji="1" lang="ja-JP" altLang="en-US" sz="1100" dirty="0">
                  <a:solidFill>
                    <a:schemeClr val="tx1"/>
                  </a:solidFill>
                  <a:latin typeface="+mn-ea"/>
                </a:rPr>
                <a:t>化に伴い庁内</a:t>
              </a:r>
              <a:r>
                <a:rPr kumimoji="1" lang="en-US" altLang="ja-JP" sz="1100" dirty="0">
                  <a:solidFill>
                    <a:schemeClr val="tx1"/>
                  </a:solidFill>
                  <a:latin typeface="+mn-ea"/>
                </a:rPr>
                <a:t>LAN</a:t>
              </a:r>
              <a:r>
                <a:rPr kumimoji="1" lang="ja-JP" altLang="en-US" sz="1100" dirty="0">
                  <a:solidFill>
                    <a:schemeClr val="tx1"/>
                  </a:solidFill>
                  <a:latin typeface="+mn-ea"/>
                </a:rPr>
                <a:t>に接続したノートパソコンの無線</a:t>
              </a:r>
              <a:r>
                <a:rPr kumimoji="1" lang="en-US" altLang="ja-JP" sz="1100" dirty="0">
                  <a:solidFill>
                    <a:schemeClr val="tx1"/>
                  </a:solidFill>
                  <a:latin typeface="+mn-ea"/>
                </a:rPr>
                <a:t>LAN</a:t>
              </a:r>
              <a:r>
                <a:rPr kumimoji="1" lang="ja-JP" altLang="en-US" sz="1100" dirty="0">
                  <a:solidFill>
                    <a:schemeClr val="tx1"/>
                  </a:solidFill>
                  <a:latin typeface="+mn-ea"/>
                </a:rPr>
                <a:t>化も検討している。</a:t>
              </a:r>
              <a:endParaRPr kumimoji="1" lang="ja-JP" altLang="en-US" sz="1100" dirty="0">
                <a:latin typeface="+mn-ea"/>
              </a:endParaRPr>
            </a:p>
          </p:txBody>
        </p:sp>
      </p:grpSp>
      <p:sp>
        <p:nvSpPr>
          <p:cNvPr id="58" name="コンテンツ プレースホルダー 17">
            <a:extLst>
              <a:ext uri="{FF2B5EF4-FFF2-40B4-BE49-F238E27FC236}">
                <a16:creationId xmlns:a16="http://schemas.microsoft.com/office/drawing/2014/main" id="{6B3F4C3D-5740-6943-A052-BB3B3BF7D494}"/>
              </a:ext>
            </a:extLst>
          </p:cNvPr>
          <p:cNvSpPr txBox="1">
            <a:spLocks/>
          </p:cNvSpPr>
          <p:nvPr/>
        </p:nvSpPr>
        <p:spPr>
          <a:xfrm>
            <a:off x="503196" y="1757142"/>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職員の交流促進や生産性向上のため、</a:t>
            </a:r>
            <a:r>
              <a:rPr kumimoji="1" lang="ja-JP" altLang="en-US" sz="1200" u="wavyHeavy" dirty="0">
                <a:solidFill>
                  <a:schemeClr val="tx1"/>
                </a:solidFill>
                <a:uFill>
                  <a:solidFill>
                    <a:srgbClr val="31926F"/>
                  </a:solidFill>
                </a:uFill>
                <a:latin typeface="+mn-ea"/>
                <a:ea typeface="+mn-ea"/>
              </a:rPr>
              <a:t>フリーアドレス</a:t>
            </a:r>
            <a:r>
              <a:rPr lang="ja-JP" altLang="en-US" sz="1200" dirty="0">
                <a:latin typeface="+mn-ea"/>
                <a:ea typeface="+mn-ea"/>
              </a:rPr>
              <a:t>を平成</a:t>
            </a:r>
            <a:r>
              <a:rPr lang="en-US" altLang="ja-JP" sz="1200" dirty="0">
                <a:latin typeface="+mn-ea"/>
                <a:ea typeface="+mn-ea"/>
              </a:rPr>
              <a:t>30</a:t>
            </a:r>
            <a:r>
              <a:rPr lang="ja-JP" altLang="en-US" sz="1200" dirty="0">
                <a:latin typeface="+mn-ea"/>
                <a:ea typeface="+mn-ea"/>
              </a:rPr>
              <a:t>年（</a:t>
            </a:r>
            <a:r>
              <a:rPr lang="en-US" altLang="ja-JP" sz="1200" dirty="0">
                <a:latin typeface="+mn-ea"/>
                <a:ea typeface="+mn-ea"/>
              </a:rPr>
              <a:t>2018</a:t>
            </a:r>
            <a:r>
              <a:rPr lang="ja-JP" altLang="en-US" sz="1200" dirty="0">
                <a:latin typeface="+mn-ea"/>
                <a:ea typeface="+mn-ea"/>
              </a:rPr>
              <a:t>年）に試験導入。新庁舎の「基本計画」では、将来的な組織変更や職員数増減に柔軟に対応できる</a:t>
            </a:r>
            <a:r>
              <a:rPr kumimoji="1" lang="ja-JP" altLang="en-US" sz="1200" u="wavyHeavy" dirty="0">
                <a:solidFill>
                  <a:schemeClr val="tx1"/>
                </a:solidFill>
                <a:uFill>
                  <a:solidFill>
                    <a:srgbClr val="31926F"/>
                  </a:solidFill>
                </a:uFill>
                <a:latin typeface="+mn-ea"/>
                <a:ea typeface="+mn-ea"/>
              </a:rPr>
              <a:t>ユニバーサルレイアウト</a:t>
            </a:r>
            <a:r>
              <a:rPr lang="ja-JP" altLang="en-US" sz="1200" dirty="0">
                <a:latin typeface="+mn-ea"/>
                <a:ea typeface="+mn-ea"/>
              </a:rPr>
              <a:t>を基本としている。将来的には、</a:t>
            </a:r>
            <a:r>
              <a:rPr kumimoji="1" lang="ja-JP" altLang="en-US" sz="1200" u="wavyHeavy" dirty="0">
                <a:solidFill>
                  <a:schemeClr val="tx1"/>
                </a:solidFill>
                <a:uFill>
                  <a:solidFill>
                    <a:srgbClr val="31926F"/>
                  </a:solidFill>
                </a:uFill>
                <a:latin typeface="+mn-ea"/>
                <a:ea typeface="+mn-ea"/>
              </a:rPr>
              <a:t>グループアドレス</a:t>
            </a:r>
            <a:r>
              <a:rPr lang="ja-JP" altLang="en-US" sz="1200" dirty="0">
                <a:latin typeface="+mn-ea"/>
                <a:ea typeface="+mn-ea"/>
              </a:rPr>
              <a:t>や</a:t>
            </a:r>
            <a:r>
              <a:rPr kumimoji="1" lang="ja-JP" altLang="en-US" sz="1200" u="wavyHeavy" dirty="0">
                <a:solidFill>
                  <a:schemeClr val="tx1"/>
                </a:solidFill>
                <a:uFill>
                  <a:solidFill>
                    <a:srgbClr val="31926F"/>
                  </a:solidFill>
                </a:uFill>
                <a:latin typeface="+mn-ea"/>
                <a:ea typeface="+mn-ea"/>
              </a:rPr>
              <a:t>フリーアドレス</a:t>
            </a:r>
            <a:r>
              <a:rPr lang="ja-JP" altLang="en-US" sz="1200" dirty="0">
                <a:latin typeface="+mn-ea"/>
                <a:ea typeface="+mn-ea"/>
              </a:rPr>
              <a:t>、</a:t>
            </a:r>
            <a:r>
              <a:rPr lang="en-US" altLang="ja-JP" sz="1200" u="wavyHeavy" dirty="0">
                <a:uFill>
                  <a:solidFill>
                    <a:srgbClr val="31926F"/>
                  </a:solidFill>
                </a:uFill>
                <a:latin typeface="+mn-ea"/>
                <a:ea typeface="+mn-ea"/>
              </a:rPr>
              <a:t>ABW</a:t>
            </a:r>
            <a:r>
              <a:rPr lang="ja-JP" altLang="en-US" sz="1200" dirty="0">
                <a:latin typeface="+mn-ea"/>
                <a:ea typeface="+mn-ea"/>
              </a:rPr>
              <a:t>（</a:t>
            </a:r>
            <a:r>
              <a:rPr lang="en-US" altLang="ja-JP" sz="1200" dirty="0">
                <a:latin typeface="+mn-ea"/>
                <a:ea typeface="+mn-ea"/>
              </a:rPr>
              <a:t>Activity Based Working</a:t>
            </a:r>
            <a:r>
              <a:rPr lang="ja-JP" altLang="en-US" sz="1200" dirty="0">
                <a:latin typeface="+mn-ea"/>
                <a:ea typeface="+mn-ea"/>
              </a:rPr>
              <a:t>）の導入も視野に入れ、多様で弾力性のある働き方ができる執務環境整備を目指している。</a:t>
            </a:r>
          </a:p>
        </p:txBody>
      </p:sp>
      <p:sp>
        <p:nvSpPr>
          <p:cNvPr id="59" name="テキスト ボックス 58">
            <a:extLst>
              <a:ext uri="{FF2B5EF4-FFF2-40B4-BE49-F238E27FC236}">
                <a16:creationId xmlns:a16="http://schemas.microsoft.com/office/drawing/2014/main" id="{32A50B56-2ACF-F5E1-B040-54FDA623E498}"/>
              </a:ext>
            </a:extLst>
          </p:cNvPr>
          <p:cNvSpPr txBox="1"/>
          <p:nvPr/>
        </p:nvSpPr>
        <p:spPr>
          <a:xfrm>
            <a:off x="2995884" y="3596349"/>
            <a:ext cx="1279196"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執務エリアイメージ</a:t>
            </a:r>
            <a:r>
              <a:rPr lang="en-US" altLang="ja-JP" baseline="30000" dirty="0">
                <a:latin typeface="+mn-ea"/>
                <a:ea typeface="+mn-ea"/>
              </a:rPr>
              <a:t>*3</a:t>
            </a:r>
            <a:endParaRPr lang="ja-JP" altLang="en-US" baseline="30000" dirty="0">
              <a:latin typeface="+mn-ea"/>
              <a:ea typeface="+mn-ea"/>
            </a:endParaRPr>
          </a:p>
        </p:txBody>
      </p:sp>
      <p:sp>
        <p:nvSpPr>
          <p:cNvPr id="64" name="テキスト ボックス 63">
            <a:extLst>
              <a:ext uri="{FF2B5EF4-FFF2-40B4-BE49-F238E27FC236}">
                <a16:creationId xmlns:a16="http://schemas.microsoft.com/office/drawing/2014/main" id="{22EBF970-0C68-1C2D-A8F0-DE4AE7BD46FE}"/>
              </a:ext>
            </a:extLst>
          </p:cNvPr>
          <p:cNvSpPr txBox="1"/>
          <p:nvPr/>
        </p:nvSpPr>
        <p:spPr>
          <a:xfrm>
            <a:off x="1554054" y="6944688"/>
            <a:ext cx="1728084"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リモートアクセス実施方法</a:t>
            </a:r>
          </a:p>
        </p:txBody>
      </p:sp>
      <p:sp>
        <p:nvSpPr>
          <p:cNvPr id="65" name="四角形: 角を丸くする 64">
            <a:extLst>
              <a:ext uri="{FF2B5EF4-FFF2-40B4-BE49-F238E27FC236}">
                <a16:creationId xmlns:a16="http://schemas.microsoft.com/office/drawing/2014/main" id="{DC2DAE01-236E-DEC0-E650-A56B6C32157A}"/>
              </a:ext>
            </a:extLst>
          </p:cNvPr>
          <p:cNvSpPr/>
          <p:nvPr/>
        </p:nvSpPr>
        <p:spPr>
          <a:xfrm>
            <a:off x="707715" y="6911021"/>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施策⑯</a:t>
            </a:r>
          </a:p>
        </p:txBody>
      </p:sp>
      <p:sp>
        <p:nvSpPr>
          <p:cNvPr id="66" name="テキスト ボックス 65">
            <a:extLst>
              <a:ext uri="{FF2B5EF4-FFF2-40B4-BE49-F238E27FC236}">
                <a16:creationId xmlns:a16="http://schemas.microsoft.com/office/drawing/2014/main" id="{BD4947E8-D11B-CC6D-F5E5-A77DABFCF48D}"/>
              </a:ext>
            </a:extLst>
          </p:cNvPr>
          <p:cNvSpPr txBox="1"/>
          <p:nvPr/>
        </p:nvSpPr>
        <p:spPr>
          <a:xfrm>
            <a:off x="4254816" y="6944688"/>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モバイル、タブレット端末</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68" name="四角形: 角を丸くする 67">
            <a:extLst>
              <a:ext uri="{FF2B5EF4-FFF2-40B4-BE49-F238E27FC236}">
                <a16:creationId xmlns:a16="http://schemas.microsoft.com/office/drawing/2014/main" id="{D04D5879-949D-8398-333A-1CA6EE89E9AD}"/>
              </a:ext>
            </a:extLst>
          </p:cNvPr>
          <p:cNvSpPr/>
          <p:nvPr/>
        </p:nvSpPr>
        <p:spPr>
          <a:xfrm>
            <a:off x="3408477" y="6911021"/>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施策⑪</a:t>
            </a:r>
          </a:p>
        </p:txBody>
      </p:sp>
      <p:sp>
        <p:nvSpPr>
          <p:cNvPr id="69" name="テキスト ボックス 68">
            <a:extLst>
              <a:ext uri="{FF2B5EF4-FFF2-40B4-BE49-F238E27FC236}">
                <a16:creationId xmlns:a16="http://schemas.microsoft.com/office/drawing/2014/main" id="{4E33EE5D-8BF8-B493-74AC-6494C9CCD5F5}"/>
              </a:ext>
            </a:extLst>
          </p:cNvPr>
          <p:cNvSpPr txBox="1"/>
          <p:nvPr/>
        </p:nvSpPr>
        <p:spPr>
          <a:xfrm>
            <a:off x="1551529" y="7219399"/>
            <a:ext cx="5292000" cy="1015663"/>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リモートワークは、新型コロナウイルス感染症流行時の職場における職員の接触機会低減等を狙いとして推進。業務継続性、働き方の多様性の確保といった面からも拡充を進めている。令和</a:t>
            </a:r>
            <a:r>
              <a:rPr kumimoji="1" lang="en-US" altLang="ja-JP" sz="1100" dirty="0">
                <a:solidFill>
                  <a:schemeClr val="tx1"/>
                </a:solidFill>
                <a:latin typeface="+mn-ea"/>
              </a:rPr>
              <a:t>3</a:t>
            </a:r>
            <a:r>
              <a:rPr kumimoji="1" lang="ja-JP" altLang="en-US" sz="1100" dirty="0">
                <a:solidFill>
                  <a:schemeClr val="tx1"/>
                </a:solidFill>
                <a:latin typeface="+mn-ea"/>
              </a:rPr>
              <a:t>年（</a:t>
            </a:r>
            <a:r>
              <a:rPr kumimoji="1" lang="en-US" altLang="ja-JP" sz="1100" dirty="0">
                <a:solidFill>
                  <a:schemeClr val="tx1"/>
                </a:solidFill>
                <a:latin typeface="+mn-ea"/>
              </a:rPr>
              <a:t>2021</a:t>
            </a:r>
            <a:r>
              <a:rPr kumimoji="1" lang="ja-JP" altLang="en-US" sz="1100" dirty="0">
                <a:solidFill>
                  <a:schemeClr val="tx1"/>
                </a:solidFill>
                <a:latin typeface="+mn-ea"/>
              </a:rPr>
              <a:t>年）</a:t>
            </a:r>
            <a:r>
              <a:rPr kumimoji="1" lang="en-US" altLang="ja-JP" sz="1100" dirty="0">
                <a:solidFill>
                  <a:schemeClr val="tx1"/>
                </a:solidFill>
                <a:latin typeface="+mn-ea"/>
              </a:rPr>
              <a:t>11</a:t>
            </a:r>
            <a:r>
              <a:rPr kumimoji="1" lang="ja-JP" altLang="en-US" sz="1100" dirty="0">
                <a:solidFill>
                  <a:schemeClr val="tx1"/>
                </a:solidFill>
                <a:latin typeface="+mn-ea"/>
              </a:rPr>
              <a:t>月より、行政情報を端末に保存し</a:t>
            </a:r>
            <a:r>
              <a:rPr kumimoji="1" lang="ja-JP" altLang="en-US" sz="1100" dirty="0">
                <a:latin typeface="+mn-ea"/>
              </a:rPr>
              <a:t>、</a:t>
            </a:r>
            <a:r>
              <a:rPr kumimoji="1" lang="ja-JP" altLang="en-US" sz="1100" dirty="0">
                <a:solidFill>
                  <a:schemeClr val="tx1"/>
                </a:solidFill>
                <a:latin typeface="+mn-ea"/>
              </a:rPr>
              <a:t>自宅で業務を行うためのスタンドアロンのノートパソコンを活用した在宅勤務の試行運用を開始。その後、庁内</a:t>
            </a:r>
            <a:r>
              <a:rPr kumimoji="1" lang="en-US" altLang="ja-JP" sz="1100" dirty="0">
                <a:latin typeface="+mn-ea"/>
              </a:rPr>
              <a:t>LAN</a:t>
            </a:r>
            <a:r>
              <a:rPr kumimoji="1" lang="ja-JP" altLang="en-US" sz="1100" dirty="0">
                <a:solidFill>
                  <a:schemeClr val="tx1"/>
                </a:solidFill>
                <a:latin typeface="+mn-ea"/>
              </a:rPr>
              <a:t>に接続可能なリモートワーク用ノートパソコンを調達し、令和</a:t>
            </a:r>
            <a:r>
              <a:rPr kumimoji="1" lang="en-US" altLang="ja-JP" sz="1100" dirty="0">
                <a:solidFill>
                  <a:schemeClr val="tx1"/>
                </a:solidFill>
                <a:latin typeface="+mn-ea"/>
              </a:rPr>
              <a:t>4</a:t>
            </a:r>
            <a:r>
              <a:rPr kumimoji="1" lang="ja-JP" altLang="en-US" sz="1100" dirty="0">
                <a:solidFill>
                  <a:schemeClr val="tx1"/>
                </a:solidFill>
                <a:latin typeface="+mn-ea"/>
              </a:rPr>
              <a:t>年（</a:t>
            </a:r>
            <a:r>
              <a:rPr kumimoji="1" lang="en-US" altLang="ja-JP" sz="1100" dirty="0">
                <a:solidFill>
                  <a:schemeClr val="tx1"/>
                </a:solidFill>
                <a:latin typeface="+mn-ea"/>
              </a:rPr>
              <a:t>2022</a:t>
            </a:r>
            <a:r>
              <a:rPr kumimoji="1" lang="ja-JP" altLang="en-US" sz="1100" dirty="0">
                <a:solidFill>
                  <a:schemeClr val="tx1"/>
                </a:solidFill>
                <a:latin typeface="+mn-ea"/>
              </a:rPr>
              <a:t>年）</a:t>
            </a:r>
            <a:r>
              <a:rPr kumimoji="1" lang="en-US" altLang="ja-JP" sz="1100" dirty="0">
                <a:solidFill>
                  <a:schemeClr val="tx1"/>
                </a:solidFill>
                <a:latin typeface="+mn-ea"/>
              </a:rPr>
              <a:t>12</a:t>
            </a:r>
            <a:r>
              <a:rPr kumimoji="1" lang="ja-JP" altLang="en-US" sz="1100" dirty="0">
                <a:solidFill>
                  <a:schemeClr val="tx1"/>
                </a:solidFill>
                <a:latin typeface="+mn-ea"/>
              </a:rPr>
              <a:t>月より在宅勤務の本格運用を開始している。</a:t>
            </a:r>
            <a:endParaRPr kumimoji="1" lang="en-US" altLang="ja-JP" sz="1100" dirty="0">
              <a:solidFill>
                <a:schemeClr val="tx1"/>
              </a:solidFill>
              <a:latin typeface="+mn-ea"/>
            </a:endParaRPr>
          </a:p>
        </p:txBody>
      </p:sp>
      <p:sp>
        <p:nvSpPr>
          <p:cNvPr id="2" name="スライド番号プレースホルダー 13">
            <a:extLst>
              <a:ext uri="{FF2B5EF4-FFF2-40B4-BE49-F238E27FC236}">
                <a16:creationId xmlns:a16="http://schemas.microsoft.com/office/drawing/2014/main" id="{305C4C6E-BC53-59A5-02BB-D014764A70D2}"/>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113</a:t>
            </a:fld>
            <a:endParaRPr kumimoji="1" lang="ja-JP" altLang="en-US">
              <a:latin typeface="+mn-ea"/>
              <a:ea typeface="+mn-ea"/>
            </a:endParaRPr>
          </a:p>
        </p:txBody>
      </p:sp>
    </p:spTree>
    <p:extLst>
      <p:ext uri="{BB962C8B-B14F-4D97-AF65-F5344CB8AC3E}">
        <p14:creationId xmlns:p14="http://schemas.microsoft.com/office/powerpoint/2010/main" val="14513080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2803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51" name="テキスト プレースホルダー 50">
            <a:extLst>
              <a:ext uri="{FF2B5EF4-FFF2-40B4-BE49-F238E27FC236}">
                <a16:creationId xmlns:a16="http://schemas.microsoft.com/office/drawing/2014/main" id="{DEBD8D11-81C4-5A70-4AAB-8C072F560833}"/>
              </a:ext>
            </a:extLst>
          </p:cNvPr>
          <p:cNvSpPr>
            <a:spLocks noGrp="1"/>
          </p:cNvSpPr>
          <p:nvPr>
            <p:ph type="body" sz="quarter" idx="14"/>
          </p:nvPr>
        </p:nvSpPr>
        <p:spPr>
          <a:xfrm>
            <a:off x="4986978" y="361990"/>
            <a:ext cx="2068859" cy="166199"/>
          </a:xfrm>
        </p:spPr>
        <p:txBody>
          <a:bodyPr/>
          <a:lstStyle/>
          <a:p>
            <a:r>
              <a:rPr lang="en-US" altLang="ja-JP" dirty="0"/>
              <a:t>(1) </a:t>
            </a:r>
            <a:r>
              <a:rPr lang="ja-JP" altLang="en-US" dirty="0"/>
              <a:t>宮城県仙台市</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114</a:t>
            </a:fld>
            <a:endParaRPr kumimoji="1" lang="ja-JP" altLang="en-US">
              <a:latin typeface="+mn-ea"/>
              <a:ea typeface="+mn-ea"/>
            </a:endParaRPr>
          </a:p>
        </p:txBody>
      </p:sp>
      <p:grpSp>
        <p:nvGrpSpPr>
          <p:cNvPr id="3" name="グループ化 2">
            <a:extLst>
              <a:ext uri="{FF2B5EF4-FFF2-40B4-BE49-F238E27FC236}">
                <a16:creationId xmlns:a16="http://schemas.microsoft.com/office/drawing/2014/main" id="{7291F484-805F-466C-810B-C70D0DA08E45}"/>
              </a:ext>
            </a:extLst>
          </p:cNvPr>
          <p:cNvGrpSpPr/>
          <p:nvPr/>
        </p:nvGrpSpPr>
        <p:grpSpPr>
          <a:xfrm>
            <a:off x="504000" y="1373528"/>
            <a:ext cx="6552000" cy="252000"/>
            <a:chOff x="504000" y="1373528"/>
            <a:chExt cx="6552000" cy="252000"/>
          </a:xfrm>
        </p:grpSpPr>
        <p:sp>
          <p:nvSpPr>
            <p:cNvPr id="2" name="四角形: 角を丸くする 1">
              <a:extLst>
                <a:ext uri="{FF2B5EF4-FFF2-40B4-BE49-F238E27FC236}">
                  <a16:creationId xmlns:a16="http://schemas.microsoft.com/office/drawing/2014/main" id="{066911CF-ECB5-8707-FCA5-E7E26654EEF6}"/>
                </a:ext>
              </a:extLst>
            </p:cNvPr>
            <p:cNvSpPr/>
            <p:nvPr/>
          </p:nvSpPr>
          <p:spPr>
            <a:xfrm>
              <a:off x="504000" y="1373528"/>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FFAE083F-96F6-F58C-89A9-77AD3CA83302}"/>
                </a:ext>
              </a:extLst>
            </p:cNvPr>
            <p:cNvSpPr/>
            <p:nvPr/>
          </p:nvSpPr>
          <p:spPr>
            <a:xfrm>
              <a:off x="1341120" y="137641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4" name="コンテンツ プレースホルダー 17">
            <a:extLst>
              <a:ext uri="{FF2B5EF4-FFF2-40B4-BE49-F238E27FC236}">
                <a16:creationId xmlns:a16="http://schemas.microsoft.com/office/drawing/2014/main" id="{4B9F3BB2-AF3B-A78C-1160-DDF882C0E485}"/>
              </a:ext>
            </a:extLst>
          </p:cNvPr>
          <p:cNvSpPr txBox="1">
            <a:spLocks/>
          </p:cNvSpPr>
          <p:nvPr/>
        </p:nvSpPr>
        <p:spPr>
          <a:xfrm>
            <a:off x="503196" y="1758341"/>
            <a:ext cx="6552000" cy="221599"/>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dirty="0">
                <a:solidFill>
                  <a:schemeClr val="tx1"/>
                </a:solidFill>
                <a:latin typeface="+mn-ea"/>
                <a:ea typeface="+mn-ea"/>
              </a:rPr>
              <a:t>他の戦略と同様に、詳細を検討している状況である</a:t>
            </a:r>
            <a:r>
              <a:rPr lang="ja-JP" altLang="en-US" sz="1200" dirty="0">
                <a:latin typeface="+mn-ea"/>
                <a:ea typeface="+mn-ea"/>
              </a:rPr>
              <a:t>。</a:t>
            </a:r>
          </a:p>
        </p:txBody>
      </p:sp>
      <p:sp>
        <p:nvSpPr>
          <p:cNvPr id="5" name="正方形/長方形 4">
            <a:extLst>
              <a:ext uri="{FF2B5EF4-FFF2-40B4-BE49-F238E27FC236}">
                <a16:creationId xmlns:a16="http://schemas.microsoft.com/office/drawing/2014/main" id="{8DF6FE32-11ED-9D9A-1280-2B5F45550FAE}"/>
              </a:ext>
            </a:extLst>
          </p:cNvPr>
          <p:cNvSpPr/>
          <p:nvPr/>
        </p:nvSpPr>
        <p:spPr>
          <a:xfrm>
            <a:off x="504000" y="2069399"/>
            <a:ext cx="6552000" cy="3049130"/>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3DB0D329-2196-909D-BEF1-586794040C90}"/>
              </a:ext>
            </a:extLst>
          </p:cNvPr>
          <p:cNvGrpSpPr/>
          <p:nvPr/>
        </p:nvGrpSpPr>
        <p:grpSpPr>
          <a:xfrm>
            <a:off x="707715" y="2197592"/>
            <a:ext cx="6138340" cy="1662595"/>
            <a:chOff x="707715" y="2447613"/>
            <a:chExt cx="6138340" cy="1662595"/>
          </a:xfrm>
        </p:grpSpPr>
        <p:sp>
          <p:nvSpPr>
            <p:cNvPr id="7" name="テキスト ボックス 6">
              <a:extLst>
                <a:ext uri="{FF2B5EF4-FFF2-40B4-BE49-F238E27FC236}">
                  <a16:creationId xmlns:a16="http://schemas.microsoft.com/office/drawing/2014/main" id="{6128DDA4-D3F5-A2BE-E405-3AC828610A63}"/>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文書管理・電子決裁システム</a:t>
              </a:r>
            </a:p>
          </p:txBody>
        </p:sp>
        <p:sp>
          <p:nvSpPr>
            <p:cNvPr id="9" name="四角形: 角を丸くする 8">
              <a:extLst>
                <a:ext uri="{FF2B5EF4-FFF2-40B4-BE49-F238E27FC236}">
                  <a16:creationId xmlns:a16="http://schemas.microsoft.com/office/drawing/2014/main" id="{A464DCCD-CDB6-05EF-7D27-E966E5B72AA8}"/>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施策⑰</a:t>
              </a:r>
            </a:p>
          </p:txBody>
        </p:sp>
        <p:sp>
          <p:nvSpPr>
            <p:cNvPr id="17" name="テキスト ボックス 16">
              <a:extLst>
                <a:ext uri="{FF2B5EF4-FFF2-40B4-BE49-F238E27FC236}">
                  <a16:creationId xmlns:a16="http://schemas.microsoft.com/office/drawing/2014/main" id="{3F23923D-7C7A-51F2-3AE4-C2AE27F11BA2}"/>
                </a:ext>
              </a:extLst>
            </p:cNvPr>
            <p:cNvSpPr txBox="1"/>
            <p:nvPr/>
          </p:nvSpPr>
          <p:spPr>
            <a:xfrm>
              <a:off x="1554055" y="2755991"/>
              <a:ext cx="5292000" cy="1354217"/>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令和</a:t>
              </a:r>
              <a:r>
                <a:rPr kumimoji="1" lang="en-US" altLang="ja-JP" sz="1100" dirty="0">
                  <a:solidFill>
                    <a:schemeClr val="tx1"/>
                  </a:solidFill>
                  <a:latin typeface="+mn-ea"/>
                </a:rPr>
                <a:t>6</a:t>
              </a:r>
              <a:r>
                <a:rPr kumimoji="1" lang="ja-JP" altLang="en-US" sz="1100" dirty="0">
                  <a:solidFill>
                    <a:schemeClr val="tx1"/>
                  </a:solidFill>
                  <a:latin typeface="+mn-ea"/>
                </a:rPr>
                <a:t>年度（</a:t>
              </a:r>
              <a:r>
                <a:rPr kumimoji="1" lang="en-US" altLang="ja-JP" sz="1100" dirty="0">
                  <a:solidFill>
                    <a:schemeClr val="tx1"/>
                  </a:solidFill>
                  <a:latin typeface="+mn-ea"/>
                </a:rPr>
                <a:t>2024</a:t>
              </a:r>
              <a:r>
                <a:rPr kumimoji="1" lang="ja-JP" altLang="en-US" sz="1100" dirty="0">
                  <a:solidFill>
                    <a:schemeClr val="tx1"/>
                  </a:solidFill>
                  <a:latin typeface="+mn-ea"/>
                </a:rPr>
                <a:t>年度）の次期文書管理システムの稼働開始に</a:t>
              </a:r>
              <a:r>
                <a:rPr kumimoji="1" lang="ja-JP" altLang="en-US" sz="1100" dirty="0">
                  <a:latin typeface="+mn-ea"/>
                </a:rPr>
                <a:t>合わせ</a:t>
              </a:r>
              <a:r>
                <a:rPr kumimoji="1" lang="ja-JP" altLang="en-US" sz="1100" dirty="0">
                  <a:solidFill>
                    <a:schemeClr val="tx1"/>
                  </a:solidFill>
                  <a:latin typeface="+mn-ea"/>
                </a:rPr>
                <a:t>、起案の電子決裁を原則とする（紙起案決裁は止むを得ない場合のみ行う</a:t>
              </a:r>
              <a:r>
                <a:rPr kumimoji="1" lang="ja-JP" altLang="en-US" sz="1100" dirty="0">
                  <a:latin typeface="+mn-ea"/>
                </a:rPr>
                <a:t>。</a:t>
              </a:r>
              <a:r>
                <a:rPr kumimoji="1" lang="ja-JP" altLang="en-US" sz="1100" dirty="0">
                  <a:solidFill>
                    <a:schemeClr val="tx1"/>
                  </a:solidFill>
                  <a:latin typeface="+mn-ea"/>
                </a:rPr>
                <a:t>）方向で検討中。現行システムよりも電子決裁関係の機能強化（柔軟なルート設定、代決・引上げ決裁の簡易化等）を行い、電子決裁率向上を図っていく。また、文書管理システムの更新を契機として、紙文書の電子化に関する基準や電子文書の管理ルールの明確化等の規定整備を行う方向で検討</a:t>
              </a:r>
              <a:endParaRPr kumimoji="1" lang="en-US" altLang="ja-JP" sz="1100" strike="sngStrike" dirty="0">
                <a:solidFill>
                  <a:srgbClr val="FF0000"/>
                </a:solidFill>
                <a:highlight>
                  <a:srgbClr val="FFFF00"/>
                </a:highlight>
                <a:latin typeface="+mn-ea"/>
              </a:endParaRPr>
            </a:p>
            <a:p>
              <a:pPr indent="144000"/>
              <a:r>
                <a:rPr kumimoji="1" lang="ja-JP" altLang="en-US" sz="1100" dirty="0">
                  <a:solidFill>
                    <a:schemeClr val="tx1"/>
                  </a:solidFill>
                  <a:latin typeface="+mn-ea"/>
                </a:rPr>
                <a:t>現在保管している文書の紙削減については、既存文書の保存期間の見直し（整理）や電子化後に紙文書を廃棄できる場合の基準の策定等の対応策を検討</a:t>
              </a:r>
              <a:endParaRPr kumimoji="1" lang="en-US" altLang="ja-JP" sz="1100" strike="sngStrike" dirty="0">
                <a:solidFill>
                  <a:srgbClr val="FF0000"/>
                </a:solidFill>
                <a:highlight>
                  <a:srgbClr val="FFFF00"/>
                </a:highlight>
                <a:latin typeface="+mn-ea"/>
              </a:endParaRPr>
            </a:p>
          </p:txBody>
        </p:sp>
      </p:grpSp>
      <p:grpSp>
        <p:nvGrpSpPr>
          <p:cNvPr id="18" name="グループ化 17">
            <a:extLst>
              <a:ext uri="{FF2B5EF4-FFF2-40B4-BE49-F238E27FC236}">
                <a16:creationId xmlns:a16="http://schemas.microsoft.com/office/drawing/2014/main" id="{3DBC7453-1422-AC04-788A-1EDF820DB892}"/>
              </a:ext>
            </a:extLst>
          </p:cNvPr>
          <p:cNvGrpSpPr/>
          <p:nvPr/>
        </p:nvGrpSpPr>
        <p:grpSpPr>
          <a:xfrm>
            <a:off x="707715" y="4029806"/>
            <a:ext cx="6138340" cy="985486"/>
            <a:chOff x="707715" y="6900550"/>
            <a:chExt cx="6138340" cy="985486"/>
          </a:xfrm>
        </p:grpSpPr>
        <p:sp>
          <p:nvSpPr>
            <p:cNvPr id="20" name="テキスト ボックス 19">
              <a:extLst>
                <a:ext uri="{FF2B5EF4-FFF2-40B4-BE49-F238E27FC236}">
                  <a16:creationId xmlns:a16="http://schemas.microsoft.com/office/drawing/2014/main" id="{64DC5BD3-FFE7-0772-CBDB-5C1A787C5DC7}"/>
                </a:ext>
              </a:extLst>
            </p:cNvPr>
            <p:cNvSpPr txBox="1"/>
            <p:nvPr/>
          </p:nvSpPr>
          <p:spPr>
            <a:xfrm>
              <a:off x="1554055" y="6934217"/>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会議室設備</a:t>
              </a:r>
            </a:p>
          </p:txBody>
        </p:sp>
        <p:sp>
          <p:nvSpPr>
            <p:cNvPr id="23" name="四角形: 角を丸くする 22">
              <a:extLst>
                <a:ext uri="{FF2B5EF4-FFF2-40B4-BE49-F238E27FC236}">
                  <a16:creationId xmlns:a16="http://schemas.microsoft.com/office/drawing/2014/main" id="{715A8AF0-0684-6410-2B50-CD78714B56D9}"/>
                </a:ext>
              </a:extLst>
            </p:cNvPr>
            <p:cNvSpPr/>
            <p:nvPr/>
          </p:nvSpPr>
          <p:spPr>
            <a:xfrm>
              <a:off x="707715" y="690055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施策⑱</a:t>
              </a:r>
            </a:p>
          </p:txBody>
        </p:sp>
        <p:sp>
          <p:nvSpPr>
            <p:cNvPr id="29" name="テキスト ボックス 28">
              <a:extLst>
                <a:ext uri="{FF2B5EF4-FFF2-40B4-BE49-F238E27FC236}">
                  <a16:creationId xmlns:a16="http://schemas.microsoft.com/office/drawing/2014/main" id="{C6FD89A6-FDC0-0976-1E5B-E59EC4D793A8}"/>
                </a:ext>
              </a:extLst>
            </p:cNvPr>
            <p:cNvSpPr txBox="1"/>
            <p:nvPr/>
          </p:nvSpPr>
          <p:spPr>
            <a:xfrm>
              <a:off x="1554055" y="7208928"/>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会議室設備については今後検討を進める予定である。</a:t>
              </a:r>
              <a:r>
                <a:rPr kumimoji="1" lang="en-US" altLang="ja-JP" sz="1100" dirty="0">
                  <a:solidFill>
                    <a:schemeClr val="tx1"/>
                  </a:solidFill>
                  <a:latin typeface="+mn-ea"/>
                </a:rPr>
                <a:t>Web</a:t>
              </a:r>
              <a:r>
                <a:rPr kumimoji="1" lang="ja-JP" altLang="en-US" sz="1100" dirty="0">
                  <a:solidFill>
                    <a:schemeClr val="tx1"/>
                  </a:solidFill>
                  <a:latin typeface="+mn-ea"/>
                </a:rPr>
                <a:t>会議システム及び</a:t>
              </a:r>
              <a:r>
                <a:rPr kumimoji="1" lang="en-US" altLang="ja-JP" sz="1100" dirty="0">
                  <a:solidFill>
                    <a:schemeClr val="tx1"/>
                  </a:solidFill>
                  <a:latin typeface="+mn-ea"/>
                </a:rPr>
                <a:t>Web</a:t>
              </a:r>
              <a:r>
                <a:rPr kumimoji="1" lang="ja-JP" altLang="en-US" sz="1100" dirty="0">
                  <a:solidFill>
                    <a:schemeClr val="tx1"/>
                  </a:solidFill>
                  <a:latin typeface="+mn-ea"/>
                </a:rPr>
                <a:t>会議用端末の運用により、非接触型の打合せを促進することで感染症対策や移動時間の削減を図るとともに、画面共有機能を利用し、</a:t>
              </a:r>
              <a:r>
                <a:rPr kumimoji="1" lang="ja-JP" altLang="en-US" sz="1100" u="wavyHeavy" dirty="0">
                  <a:solidFill>
                    <a:schemeClr val="tx1"/>
                  </a:solidFill>
                  <a:uFill>
                    <a:solidFill>
                      <a:srgbClr val="31926F"/>
                    </a:solidFill>
                  </a:uFill>
                  <a:latin typeface="+mn-ea"/>
                </a:rPr>
                <a:t>ペーパーレス</a:t>
              </a:r>
              <a:r>
                <a:rPr kumimoji="1" lang="ja-JP" altLang="en-US" sz="1100" dirty="0">
                  <a:solidFill>
                    <a:schemeClr val="tx1"/>
                  </a:solidFill>
                  <a:latin typeface="+mn-ea"/>
                </a:rPr>
                <a:t>会議を実施することで庁内の</a:t>
              </a:r>
              <a:r>
                <a:rPr kumimoji="1" lang="ja-JP" altLang="en-US" sz="1100" u="wavyHeavy" dirty="0">
                  <a:solidFill>
                    <a:schemeClr val="tx1"/>
                  </a:solidFill>
                  <a:uFill>
                    <a:solidFill>
                      <a:srgbClr val="31926F"/>
                    </a:solidFill>
                  </a:uFill>
                  <a:latin typeface="+mn-ea"/>
                </a:rPr>
                <a:t>ペーパーレス</a:t>
              </a:r>
              <a:r>
                <a:rPr kumimoji="1" lang="ja-JP" altLang="en-US" sz="1100" dirty="0">
                  <a:solidFill>
                    <a:schemeClr val="tx1"/>
                  </a:solidFill>
                  <a:latin typeface="+mn-ea"/>
                </a:rPr>
                <a:t>化を推進していく。</a:t>
              </a:r>
              <a:endParaRPr kumimoji="1" lang="ja-JP" altLang="en-US" sz="1100" dirty="0">
                <a:latin typeface="+mn-ea"/>
              </a:endParaRPr>
            </a:p>
          </p:txBody>
        </p:sp>
      </p:grpSp>
    </p:spTree>
    <p:extLst>
      <p:ext uri="{BB962C8B-B14F-4D97-AF65-F5344CB8AC3E}">
        <p14:creationId xmlns:p14="http://schemas.microsoft.com/office/powerpoint/2010/main" val="38824796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29055"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51" name="テキスト プレースホルダー 50">
            <a:extLst>
              <a:ext uri="{FF2B5EF4-FFF2-40B4-BE49-F238E27FC236}">
                <a16:creationId xmlns:a16="http://schemas.microsoft.com/office/drawing/2014/main" id="{DEBD8D11-81C4-5A70-4AAB-8C072F560833}"/>
              </a:ext>
            </a:extLst>
          </p:cNvPr>
          <p:cNvSpPr>
            <a:spLocks noGrp="1"/>
          </p:cNvSpPr>
          <p:nvPr>
            <p:ph type="body" sz="quarter" idx="14"/>
          </p:nvPr>
        </p:nvSpPr>
        <p:spPr>
          <a:xfrm>
            <a:off x="4986978" y="361990"/>
            <a:ext cx="2068859" cy="166199"/>
          </a:xfrm>
        </p:spPr>
        <p:txBody>
          <a:bodyPr/>
          <a:lstStyle/>
          <a:p>
            <a:r>
              <a:rPr lang="en-US" altLang="ja-JP" dirty="0"/>
              <a:t>(1) </a:t>
            </a:r>
            <a:r>
              <a:rPr lang="ja-JP" altLang="en-US" dirty="0"/>
              <a:t>宮城県仙台市</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115</a:t>
            </a:fld>
            <a:endParaRPr kumimoji="1" lang="ja-JP" altLang="en-US">
              <a:latin typeface="+mn-ea"/>
              <a:ea typeface="+mn-ea"/>
            </a:endParaRPr>
          </a:p>
        </p:txBody>
      </p:sp>
      <p:sp>
        <p:nvSpPr>
          <p:cNvPr id="13" name="テキスト ボックス 12">
            <a:extLst>
              <a:ext uri="{FF2B5EF4-FFF2-40B4-BE49-F238E27FC236}">
                <a16:creationId xmlns:a16="http://schemas.microsoft.com/office/drawing/2014/main" id="{8854E25D-00CF-58A8-0222-01A6ED10EC09}"/>
              </a:ext>
            </a:extLst>
          </p:cNvPr>
          <p:cNvSpPr txBox="1"/>
          <p:nvPr/>
        </p:nvSpPr>
        <p:spPr>
          <a:xfrm>
            <a:off x="503196" y="5767772"/>
            <a:ext cx="4397058" cy="246221"/>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4 </a:t>
            </a:r>
            <a:r>
              <a:rPr kumimoji="1" lang="ja-JP" altLang="en-US" sz="800" dirty="0">
                <a:latin typeface="+mn-ea"/>
              </a:rPr>
              <a:t>「仙台市本庁舎建替基本設計書」</a:t>
            </a:r>
            <a:r>
              <a:rPr kumimoji="1" lang="en-US" altLang="ja-JP" sz="800" dirty="0">
                <a:latin typeface="+mn-ea"/>
              </a:rPr>
              <a:t>P13</a:t>
            </a:r>
            <a:r>
              <a:rPr kumimoji="1" lang="ja-JP" altLang="en-US" sz="800" dirty="0">
                <a:latin typeface="+mn-ea"/>
              </a:rPr>
              <a:t>、仙台市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6"/>
              </a:rPr>
              <a:t>https://www.city.sendai.jp/tatekae/documents/kihonsekkeisyo-03.pdf</a:t>
            </a:r>
            <a:r>
              <a:rPr kumimoji="1" lang="ja-JP" altLang="en-US" sz="800" dirty="0">
                <a:latin typeface="+mn-ea"/>
              </a:rPr>
              <a:t>）</a:t>
            </a:r>
          </a:p>
        </p:txBody>
      </p:sp>
      <p:grpSp>
        <p:nvGrpSpPr>
          <p:cNvPr id="24" name="グループ化 23">
            <a:extLst>
              <a:ext uri="{FF2B5EF4-FFF2-40B4-BE49-F238E27FC236}">
                <a16:creationId xmlns:a16="http://schemas.microsoft.com/office/drawing/2014/main" id="{85CBBDB1-8CB4-9D9F-5717-5B4EEA17166F}"/>
              </a:ext>
            </a:extLst>
          </p:cNvPr>
          <p:cNvGrpSpPr/>
          <p:nvPr/>
        </p:nvGrpSpPr>
        <p:grpSpPr>
          <a:xfrm>
            <a:off x="504000" y="1366736"/>
            <a:ext cx="6552000" cy="252000"/>
            <a:chOff x="504000" y="4055629"/>
            <a:chExt cx="6552000" cy="252000"/>
          </a:xfrm>
        </p:grpSpPr>
        <p:sp>
          <p:nvSpPr>
            <p:cNvPr id="22" name="四角形: 角を丸くする 21">
              <a:extLst>
                <a:ext uri="{FF2B5EF4-FFF2-40B4-BE49-F238E27FC236}">
                  <a16:creationId xmlns:a16="http://schemas.microsoft.com/office/drawing/2014/main" id="{CB23CBE6-5BD2-FD41-860F-5A1B48B08A03}"/>
                </a:ext>
              </a:extLst>
            </p:cNvPr>
            <p:cNvSpPr/>
            <p:nvPr/>
          </p:nvSpPr>
          <p:spPr>
            <a:xfrm>
              <a:off x="504000" y="4055629"/>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9" name="正方形/長方形 18">
              <a:extLst>
                <a:ext uri="{FF2B5EF4-FFF2-40B4-BE49-F238E27FC236}">
                  <a16:creationId xmlns:a16="http://schemas.microsoft.com/office/drawing/2014/main" id="{93A59C71-8295-1FD3-4F2A-CF28CDA2BB54}"/>
                </a:ext>
              </a:extLst>
            </p:cNvPr>
            <p:cNvSpPr/>
            <p:nvPr/>
          </p:nvSpPr>
          <p:spPr>
            <a:xfrm>
              <a:off x="1341120" y="4058519"/>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21" name="コンテンツ プレースホルダー 17">
            <a:extLst>
              <a:ext uri="{FF2B5EF4-FFF2-40B4-BE49-F238E27FC236}">
                <a16:creationId xmlns:a16="http://schemas.microsoft.com/office/drawing/2014/main" id="{5F9DF6C4-3CC6-A436-1B08-A33BBD026A13}"/>
              </a:ext>
            </a:extLst>
          </p:cNvPr>
          <p:cNvSpPr txBox="1">
            <a:spLocks/>
          </p:cNvSpPr>
          <p:nvPr/>
        </p:nvSpPr>
        <p:spPr>
          <a:xfrm>
            <a:off x="503196" y="1746426"/>
            <a:ext cx="6551956" cy="1107996"/>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「基本設計」の環境配慮計画においては、建物及び設備とも、建設費・運用費・更新費を総合的に考慮した計画とし、ライフサイクルコストの最適化を図ることとしている。</a:t>
            </a:r>
          </a:p>
          <a:p>
            <a:pPr marL="0" indent="144000" algn="just" fontAlgn="ctr">
              <a:lnSpc>
                <a:spcPct val="120000"/>
              </a:lnSpc>
              <a:spcBef>
                <a:spcPts val="0"/>
              </a:spcBef>
              <a:buNone/>
            </a:pPr>
            <a:r>
              <a:rPr lang="ja-JP" altLang="en-US" sz="1200" dirty="0">
                <a:latin typeface="+mn-ea"/>
                <a:ea typeface="+mn-ea"/>
              </a:rPr>
              <a:t>持続可能な社会に貢献するため、快適性・健康性を確保しつつ、竣工段階では</a:t>
            </a:r>
            <a:r>
              <a:rPr kumimoji="1" lang="en-US" altLang="ja-JP" sz="1200" u="wavyHeavy" dirty="0">
                <a:solidFill>
                  <a:schemeClr val="tx1"/>
                </a:solidFill>
                <a:uFill>
                  <a:solidFill>
                    <a:srgbClr val="31926F"/>
                  </a:solidFill>
                </a:uFill>
                <a:latin typeface="+mn-ea"/>
                <a:ea typeface="+mn-ea"/>
              </a:rPr>
              <a:t>ZEB</a:t>
            </a:r>
            <a:r>
              <a:rPr lang="en-US" altLang="ja-JP" sz="1200" dirty="0">
                <a:latin typeface="+mn-ea"/>
                <a:ea typeface="+mn-ea"/>
              </a:rPr>
              <a:t> Ready</a:t>
            </a:r>
            <a:r>
              <a:rPr lang="ja-JP" altLang="en-US" sz="1200" dirty="0">
                <a:latin typeface="+mn-ea"/>
                <a:ea typeface="+mn-ea"/>
              </a:rPr>
              <a:t>、その後の設備更新等により将来的に</a:t>
            </a:r>
            <a:r>
              <a:rPr lang="en-US" altLang="ja-JP" sz="1200" dirty="0">
                <a:latin typeface="+mn-ea"/>
                <a:ea typeface="+mn-ea"/>
              </a:rPr>
              <a:t>Nearly </a:t>
            </a:r>
            <a:r>
              <a:rPr kumimoji="1" lang="en-US" altLang="ja-JP" sz="1200" u="wavyHeavy" dirty="0">
                <a:solidFill>
                  <a:schemeClr val="tx1"/>
                </a:solidFill>
                <a:uFill>
                  <a:solidFill>
                    <a:srgbClr val="31926F"/>
                  </a:solidFill>
                </a:uFill>
                <a:latin typeface="+mn-ea"/>
                <a:ea typeface="+mn-ea"/>
              </a:rPr>
              <a:t>ZEB</a:t>
            </a:r>
            <a:r>
              <a:rPr lang="ja-JP" altLang="en-US" sz="1200" dirty="0">
                <a:latin typeface="+mn-ea"/>
                <a:ea typeface="+mn-ea"/>
              </a:rPr>
              <a:t>を目指す。また、室内環境の向上とともに省資源・省エネルギーなどの環境負荷削減や周辺環境に配慮し、</a:t>
            </a:r>
            <a:r>
              <a:rPr kumimoji="1" lang="en-US" altLang="ja-JP" sz="1200" u="wavyHeavy" dirty="0">
                <a:solidFill>
                  <a:schemeClr val="tx1"/>
                </a:solidFill>
                <a:uFill>
                  <a:solidFill>
                    <a:srgbClr val="31926F"/>
                  </a:solidFill>
                </a:uFill>
                <a:latin typeface="+mn-ea"/>
                <a:ea typeface="+mn-ea"/>
              </a:rPr>
              <a:t>CASBEE</a:t>
            </a:r>
            <a:r>
              <a:rPr lang="en-US" altLang="ja-JP" sz="1200" dirty="0">
                <a:latin typeface="+mn-ea"/>
                <a:ea typeface="+mn-ea"/>
              </a:rPr>
              <a:t> S</a:t>
            </a:r>
            <a:r>
              <a:rPr lang="ja-JP" altLang="en-US" sz="1200" dirty="0">
                <a:latin typeface="+mn-ea"/>
                <a:ea typeface="+mn-ea"/>
              </a:rPr>
              <a:t>ランクを達成する設計としている。</a:t>
            </a:r>
          </a:p>
        </p:txBody>
      </p:sp>
      <p:pic>
        <p:nvPicPr>
          <p:cNvPr id="25" name="図 24" descr="グラフィカル ユーザー インターフェイス, アプリケーション, テーブル&#10;&#10;自動的に生成された説明">
            <a:extLst>
              <a:ext uri="{FF2B5EF4-FFF2-40B4-BE49-F238E27FC236}">
                <a16:creationId xmlns:a16="http://schemas.microsoft.com/office/drawing/2014/main" id="{5CA3EA0A-FD7F-2F4F-5D3F-7DD73C05150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3196" y="2950452"/>
            <a:ext cx="6175396" cy="2499348"/>
          </a:xfrm>
          <a:prstGeom prst="rect">
            <a:avLst/>
          </a:prstGeom>
          <a:effectLst/>
        </p:spPr>
      </p:pic>
      <p:sp>
        <p:nvSpPr>
          <p:cNvPr id="27" name="テキスト ボックス 26">
            <a:extLst>
              <a:ext uri="{FF2B5EF4-FFF2-40B4-BE49-F238E27FC236}">
                <a16:creationId xmlns:a16="http://schemas.microsoft.com/office/drawing/2014/main" id="{24B7545A-0AEC-CBD9-473C-431E91674FB6}"/>
              </a:ext>
            </a:extLst>
          </p:cNvPr>
          <p:cNvSpPr txBox="1"/>
          <p:nvPr/>
        </p:nvSpPr>
        <p:spPr>
          <a:xfrm>
            <a:off x="503196" y="5540066"/>
            <a:ext cx="1931619"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新庁舎における環境配慮項目</a:t>
            </a:r>
            <a:r>
              <a:rPr lang="en-US" altLang="ja-JP" baseline="30000" dirty="0">
                <a:latin typeface="+mn-ea"/>
                <a:ea typeface="+mn-ea"/>
              </a:rPr>
              <a:t>*4</a:t>
            </a:r>
            <a:endParaRPr lang="ja-JP" altLang="en-US" baseline="30000" dirty="0">
              <a:latin typeface="+mn-ea"/>
              <a:ea typeface="+mn-ea"/>
            </a:endParaRPr>
          </a:p>
        </p:txBody>
      </p:sp>
      <p:sp>
        <p:nvSpPr>
          <p:cNvPr id="4" name="正方形/長方形 3">
            <a:extLst>
              <a:ext uri="{FF2B5EF4-FFF2-40B4-BE49-F238E27FC236}">
                <a16:creationId xmlns:a16="http://schemas.microsoft.com/office/drawing/2014/main" id="{8DE6A7AE-9027-C212-6B5A-C8EDF74FD287}"/>
              </a:ext>
            </a:extLst>
          </p:cNvPr>
          <p:cNvSpPr/>
          <p:nvPr/>
        </p:nvSpPr>
        <p:spPr>
          <a:xfrm>
            <a:off x="504000" y="6203215"/>
            <a:ext cx="6552000" cy="186593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72902758-5392-DB0D-5D23-B7ADB74C4978}"/>
              </a:ext>
            </a:extLst>
          </p:cNvPr>
          <p:cNvGrpSpPr/>
          <p:nvPr/>
        </p:nvGrpSpPr>
        <p:grpSpPr>
          <a:xfrm>
            <a:off x="707715" y="6325535"/>
            <a:ext cx="6138340" cy="816209"/>
            <a:chOff x="707715" y="2447613"/>
            <a:chExt cx="6138340" cy="816209"/>
          </a:xfrm>
        </p:grpSpPr>
        <p:sp>
          <p:nvSpPr>
            <p:cNvPr id="6" name="テキスト ボックス 5">
              <a:extLst>
                <a:ext uri="{FF2B5EF4-FFF2-40B4-BE49-F238E27FC236}">
                  <a16:creationId xmlns:a16="http://schemas.microsoft.com/office/drawing/2014/main" id="{983D29C0-180B-A748-A612-F7446C26975B}"/>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en-US" altLang="ja-JP" sz="1200" b="1" dirty="0">
                  <a:solidFill>
                    <a:schemeClr val="tx1"/>
                  </a:solidFill>
                  <a:uFill>
                    <a:solidFill>
                      <a:srgbClr val="31926F"/>
                    </a:solidFill>
                  </a:uFill>
                  <a:latin typeface="+mn-ea"/>
                </a:rPr>
                <a:t>BEMS</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FC55F9F7-DE5C-D28C-1AFE-0E6B59AB8D59}"/>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施策㉒</a:t>
              </a:r>
            </a:p>
          </p:txBody>
        </p:sp>
        <p:sp>
          <p:nvSpPr>
            <p:cNvPr id="9" name="テキスト ボックス 8">
              <a:extLst>
                <a:ext uri="{FF2B5EF4-FFF2-40B4-BE49-F238E27FC236}">
                  <a16:creationId xmlns:a16="http://schemas.microsoft.com/office/drawing/2014/main" id="{B6A6BB4A-62A7-B3D7-DFAF-AD5B3885987F}"/>
                </a:ext>
              </a:extLst>
            </p:cNvPr>
            <p:cNvSpPr txBox="1"/>
            <p:nvPr/>
          </p:nvSpPr>
          <p:spPr>
            <a:xfrm>
              <a:off x="1554055" y="2755991"/>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空調機等の効率的な制御を図ることでエネルギー利用の効率化を図り、環境負荷の低減、経済的な運用を実施する「</a:t>
              </a:r>
              <a:r>
                <a:rPr kumimoji="1" lang="en-US" altLang="ja-JP" sz="1100" u="wavyHeavy" dirty="0">
                  <a:solidFill>
                    <a:schemeClr val="tx1"/>
                  </a:solidFill>
                  <a:uFill>
                    <a:solidFill>
                      <a:srgbClr val="31926F"/>
                    </a:solidFill>
                  </a:uFill>
                  <a:latin typeface="+mn-ea"/>
                </a:rPr>
                <a:t>BEMS</a:t>
              </a:r>
              <a:r>
                <a:rPr kumimoji="1" lang="ja-JP" altLang="en-US" sz="1100" dirty="0">
                  <a:solidFill>
                    <a:schemeClr val="tx1"/>
                  </a:solidFill>
                  <a:latin typeface="+mn-ea"/>
                </a:rPr>
                <a:t>（</a:t>
              </a:r>
              <a:r>
                <a:rPr kumimoji="1" lang="en-US" altLang="ja-JP" sz="1100" dirty="0">
                  <a:solidFill>
                    <a:schemeClr val="tx1"/>
                  </a:solidFill>
                  <a:latin typeface="+mn-ea"/>
                </a:rPr>
                <a:t>Building Energy Management System</a:t>
              </a:r>
              <a:r>
                <a:rPr kumimoji="1" lang="ja-JP" altLang="en-US" sz="1100" dirty="0">
                  <a:solidFill>
                    <a:schemeClr val="tx1"/>
                  </a:solidFill>
                  <a:latin typeface="+mn-ea"/>
                </a:rPr>
                <a:t>）」について導入することで設計を進めている。</a:t>
              </a:r>
              <a:endParaRPr kumimoji="1" lang="en-US" altLang="ja-JP" sz="1100" dirty="0">
                <a:solidFill>
                  <a:schemeClr val="tx1"/>
                </a:solidFill>
                <a:latin typeface="+mn-ea"/>
              </a:endParaRPr>
            </a:p>
          </p:txBody>
        </p:sp>
      </p:grpSp>
      <p:grpSp>
        <p:nvGrpSpPr>
          <p:cNvPr id="17" name="グループ化 16">
            <a:extLst>
              <a:ext uri="{FF2B5EF4-FFF2-40B4-BE49-F238E27FC236}">
                <a16:creationId xmlns:a16="http://schemas.microsoft.com/office/drawing/2014/main" id="{8EC4E2B3-7601-B042-BA1C-0C23CAADBF34}"/>
              </a:ext>
            </a:extLst>
          </p:cNvPr>
          <p:cNvGrpSpPr/>
          <p:nvPr/>
        </p:nvGrpSpPr>
        <p:grpSpPr>
          <a:xfrm>
            <a:off x="710004" y="7316323"/>
            <a:ext cx="6138340" cy="646932"/>
            <a:chOff x="707715" y="2447613"/>
            <a:chExt cx="6138340" cy="646932"/>
          </a:xfrm>
        </p:grpSpPr>
        <p:sp>
          <p:nvSpPr>
            <p:cNvPr id="18" name="テキスト ボックス 17">
              <a:extLst>
                <a:ext uri="{FF2B5EF4-FFF2-40B4-BE49-F238E27FC236}">
                  <a16:creationId xmlns:a16="http://schemas.microsoft.com/office/drawing/2014/main" id="{D9739EE9-953D-A885-96D4-B2AAE68A15AB}"/>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非常用電源設備</a:t>
              </a:r>
            </a:p>
          </p:txBody>
        </p:sp>
        <p:sp>
          <p:nvSpPr>
            <p:cNvPr id="20" name="四角形: 角を丸くする 19">
              <a:extLst>
                <a:ext uri="{FF2B5EF4-FFF2-40B4-BE49-F238E27FC236}">
                  <a16:creationId xmlns:a16="http://schemas.microsoft.com/office/drawing/2014/main" id="{09ADE000-4A6C-DABC-DBB0-A4442A2C00AB}"/>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sp>
          <p:nvSpPr>
            <p:cNvPr id="23" name="テキスト ボックス 22">
              <a:extLst>
                <a:ext uri="{FF2B5EF4-FFF2-40B4-BE49-F238E27FC236}">
                  <a16:creationId xmlns:a16="http://schemas.microsoft.com/office/drawing/2014/main" id="{20A5C290-A6C5-961A-21E7-1E6453E9254F}"/>
                </a:ext>
              </a:extLst>
            </p:cNvPr>
            <p:cNvSpPr txBox="1"/>
            <p:nvPr/>
          </p:nvSpPr>
          <p:spPr>
            <a:xfrm>
              <a:off x="1554055" y="2755991"/>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非常用電源設備については、</a:t>
              </a:r>
              <a:r>
                <a:rPr kumimoji="1" lang="en-US" altLang="ja-JP" sz="1100" dirty="0">
                  <a:solidFill>
                    <a:schemeClr val="tx1"/>
                  </a:solidFill>
                  <a:latin typeface="+mn-ea"/>
                </a:rPr>
                <a:t>72</a:t>
              </a:r>
              <a:r>
                <a:rPr kumimoji="1" lang="ja-JP" altLang="en-US" sz="1100" dirty="0">
                  <a:solidFill>
                    <a:schemeClr val="tx1"/>
                  </a:solidFill>
                  <a:latin typeface="+mn-ea"/>
                </a:rPr>
                <a:t>時間（</a:t>
              </a:r>
              <a:r>
                <a:rPr kumimoji="1" lang="en-US" altLang="ja-JP" sz="1100" dirty="0">
                  <a:solidFill>
                    <a:schemeClr val="tx1"/>
                  </a:solidFill>
                  <a:latin typeface="+mn-ea"/>
                </a:rPr>
                <a:t>3</a:t>
              </a:r>
              <a:r>
                <a:rPr kumimoji="1" lang="ja-JP" altLang="en-US" sz="1100" dirty="0">
                  <a:solidFill>
                    <a:schemeClr val="tx1"/>
                  </a:solidFill>
                  <a:latin typeface="+mn-ea"/>
                </a:rPr>
                <a:t>日間）以上使用可能</a:t>
              </a:r>
              <a:r>
                <a:rPr kumimoji="1" lang="ja-JP" altLang="en-US" sz="1100" dirty="0">
                  <a:latin typeface="+mn-ea"/>
                </a:rPr>
                <a:t>とし、</a:t>
              </a:r>
              <a:r>
                <a:rPr kumimoji="1" lang="ja-JP" altLang="en-US" sz="1100" dirty="0">
                  <a:solidFill>
                    <a:schemeClr val="tx1"/>
                  </a:solidFill>
                  <a:latin typeface="+mn-ea"/>
                </a:rPr>
                <a:t>かつ</a:t>
              </a:r>
              <a:r>
                <a:rPr kumimoji="1" lang="en-US" altLang="ja-JP" sz="1100" dirty="0">
                  <a:solidFill>
                    <a:schemeClr val="tx1"/>
                  </a:solidFill>
                  <a:latin typeface="+mn-ea"/>
                </a:rPr>
                <a:t>2</a:t>
              </a:r>
              <a:r>
                <a:rPr kumimoji="1" lang="ja-JP" altLang="en-US" sz="1100" dirty="0">
                  <a:solidFill>
                    <a:schemeClr val="tx1"/>
                  </a:solidFill>
                  <a:latin typeface="+mn-ea"/>
                </a:rPr>
                <a:t>台の冗長化構成</a:t>
              </a:r>
              <a:r>
                <a:rPr kumimoji="1" lang="ja-JP" altLang="en-US" sz="1100" dirty="0">
                  <a:latin typeface="+mn-ea"/>
                </a:rPr>
                <a:t>とすること</a:t>
              </a:r>
              <a:r>
                <a:rPr kumimoji="1" lang="ja-JP" altLang="en-US" sz="1100" dirty="0">
                  <a:solidFill>
                    <a:schemeClr val="tx1"/>
                  </a:solidFill>
                  <a:latin typeface="+mn-ea"/>
                </a:rPr>
                <a:t>で設計を進めている。</a:t>
              </a:r>
              <a:endParaRPr kumimoji="1" lang="en-US" altLang="ja-JP" sz="1100" dirty="0">
                <a:solidFill>
                  <a:schemeClr val="tx1"/>
                </a:solidFill>
                <a:latin typeface="+mn-ea"/>
              </a:endParaRPr>
            </a:p>
          </p:txBody>
        </p:sp>
      </p:grpSp>
    </p:spTree>
    <p:extLst>
      <p:ext uri="{BB962C8B-B14F-4D97-AF65-F5344CB8AC3E}">
        <p14:creationId xmlns:p14="http://schemas.microsoft.com/office/powerpoint/2010/main" val="380274165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3007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148" name="テキスト プレースホルダー 147">
            <a:extLst>
              <a:ext uri="{FF2B5EF4-FFF2-40B4-BE49-F238E27FC236}">
                <a16:creationId xmlns:a16="http://schemas.microsoft.com/office/drawing/2014/main" id="{A0C29D90-6CAA-7AF1-924C-5BFBD6C0FA5F}"/>
              </a:ext>
            </a:extLst>
          </p:cNvPr>
          <p:cNvSpPr>
            <a:spLocks noGrp="1"/>
          </p:cNvSpPr>
          <p:nvPr>
            <p:ph type="body" sz="quarter" idx="14"/>
          </p:nvPr>
        </p:nvSpPr>
        <p:spPr>
          <a:xfrm>
            <a:off x="4986978" y="361990"/>
            <a:ext cx="2068859" cy="166199"/>
          </a:xfrm>
        </p:spPr>
        <p:txBody>
          <a:bodyPr/>
          <a:lstStyle/>
          <a:p>
            <a:r>
              <a:rPr lang="en-US" altLang="ja-JP" dirty="0"/>
              <a:t>(1) </a:t>
            </a:r>
            <a:r>
              <a:rPr lang="ja-JP" altLang="en-US" dirty="0"/>
              <a:t>宮城県仙台市</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116</a:t>
            </a:fld>
            <a:endParaRPr kumimoji="1" lang="ja-JP" altLang="en-US">
              <a:latin typeface="+mn-ea"/>
              <a:ea typeface="+mn-ea"/>
            </a:endParaRPr>
          </a:p>
        </p:txBody>
      </p:sp>
      <p:grpSp>
        <p:nvGrpSpPr>
          <p:cNvPr id="117" name="グループ化 116">
            <a:extLst>
              <a:ext uri="{FF2B5EF4-FFF2-40B4-BE49-F238E27FC236}">
                <a16:creationId xmlns:a16="http://schemas.microsoft.com/office/drawing/2014/main" id="{1981054C-8B0A-A992-EB2A-4ED0496CEF3F}"/>
              </a:ext>
            </a:extLst>
          </p:cNvPr>
          <p:cNvGrpSpPr/>
          <p:nvPr/>
        </p:nvGrpSpPr>
        <p:grpSpPr>
          <a:xfrm>
            <a:off x="504000" y="5206395"/>
            <a:ext cx="6552000" cy="252000"/>
            <a:chOff x="504000" y="4943300"/>
            <a:chExt cx="6552000" cy="252000"/>
          </a:xfrm>
        </p:grpSpPr>
        <p:sp>
          <p:nvSpPr>
            <p:cNvPr id="116" name="四角形: 角を丸くする 115">
              <a:extLst>
                <a:ext uri="{FF2B5EF4-FFF2-40B4-BE49-F238E27FC236}">
                  <a16:creationId xmlns:a16="http://schemas.microsoft.com/office/drawing/2014/main" id="{579666B1-7252-7B39-72BB-721CB3DDCD4F}"/>
                </a:ext>
              </a:extLst>
            </p:cNvPr>
            <p:cNvSpPr/>
            <p:nvPr/>
          </p:nvSpPr>
          <p:spPr>
            <a:xfrm>
              <a:off x="504000" y="4943300"/>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9" name="正方形/長方形 18">
              <a:extLst>
                <a:ext uri="{FF2B5EF4-FFF2-40B4-BE49-F238E27FC236}">
                  <a16:creationId xmlns:a16="http://schemas.microsoft.com/office/drawing/2014/main" id="{93A59C71-8295-1FD3-4F2A-CF28CDA2BB54}"/>
                </a:ext>
              </a:extLst>
            </p:cNvPr>
            <p:cNvSpPr/>
            <p:nvPr/>
          </p:nvSpPr>
          <p:spPr>
            <a:xfrm>
              <a:off x="1341120" y="49461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21" name="コンテンツ プレースホルダー 17">
            <a:extLst>
              <a:ext uri="{FF2B5EF4-FFF2-40B4-BE49-F238E27FC236}">
                <a16:creationId xmlns:a16="http://schemas.microsoft.com/office/drawing/2014/main" id="{5F9DF6C4-3CC6-A436-1B08-A33BBD026A13}"/>
              </a:ext>
            </a:extLst>
          </p:cNvPr>
          <p:cNvSpPr txBox="1">
            <a:spLocks/>
          </p:cNvSpPr>
          <p:nvPr/>
        </p:nvSpPr>
        <p:spPr>
          <a:xfrm>
            <a:off x="503196" y="5574653"/>
            <a:ext cx="6551956"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　</a:t>
            </a:r>
            <a:r>
              <a:rPr kumimoji="1" lang="ja-JP" altLang="en-US" sz="1200" dirty="0">
                <a:solidFill>
                  <a:schemeClr val="tx1"/>
                </a:solidFill>
                <a:latin typeface="+mn-ea"/>
                <a:ea typeface="+mn-ea"/>
              </a:rPr>
              <a:t>「情報システムセンターへの高集積化」「システム標準化」「情報システムのコスト削減」「情報セキュリティ水準の向上」等を図るため、クラウド化を前提として今後詳細を検討していく。</a:t>
            </a:r>
            <a:endParaRPr lang="ja-JP" altLang="en-US" sz="1200" dirty="0">
              <a:latin typeface="+mn-ea"/>
              <a:ea typeface="+mn-ea"/>
            </a:endParaRPr>
          </a:p>
        </p:txBody>
      </p:sp>
      <p:pic>
        <p:nvPicPr>
          <p:cNvPr id="29" name="図 28" descr="タイムライン&#10;&#10;自動的に生成された説明">
            <a:extLst>
              <a:ext uri="{FF2B5EF4-FFF2-40B4-BE49-F238E27FC236}">
                <a16:creationId xmlns:a16="http://schemas.microsoft.com/office/drawing/2014/main" id="{5E0F348A-9692-4DF3-91E6-42105DE80F0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7715" y="2779534"/>
            <a:ext cx="3366574" cy="1952383"/>
          </a:xfrm>
          <a:prstGeom prst="rect">
            <a:avLst/>
          </a:prstGeom>
        </p:spPr>
      </p:pic>
      <p:sp>
        <p:nvSpPr>
          <p:cNvPr id="30" name="テキスト ボックス 29">
            <a:extLst>
              <a:ext uri="{FF2B5EF4-FFF2-40B4-BE49-F238E27FC236}">
                <a16:creationId xmlns:a16="http://schemas.microsoft.com/office/drawing/2014/main" id="{C2DDEDD7-1E78-993B-8D3F-B9AFAF5C8C6F}"/>
              </a:ext>
            </a:extLst>
          </p:cNvPr>
          <p:cNvSpPr txBox="1"/>
          <p:nvPr/>
        </p:nvSpPr>
        <p:spPr>
          <a:xfrm>
            <a:off x="4219139" y="4239474"/>
            <a:ext cx="2789332" cy="492443"/>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5 </a:t>
            </a:r>
            <a:r>
              <a:rPr kumimoji="1" lang="ja-JP" altLang="en-US" sz="800" dirty="0">
                <a:latin typeface="+mn-ea"/>
              </a:rPr>
              <a:t>「仙台市本庁舎建替基本設計書」</a:t>
            </a:r>
            <a:r>
              <a:rPr kumimoji="1" lang="en-US" altLang="ja-JP" sz="800" dirty="0">
                <a:latin typeface="+mn-ea"/>
              </a:rPr>
              <a:t>P15</a:t>
            </a:r>
            <a:r>
              <a:rPr kumimoji="1" lang="ja-JP" altLang="en-US" sz="800" dirty="0">
                <a:latin typeface="+mn-ea"/>
              </a:rPr>
              <a:t>、仙台市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r>
              <a:rPr kumimoji="1" lang="en-US" altLang="ja-JP" sz="800" dirty="0">
                <a:latin typeface="+mn-ea"/>
                <a:hlinkClick r:id="rId7"/>
              </a:rPr>
              <a:t>https://www.city.sendai.jp/tatekae/documents/kihonsekkeisyo-03.pdf</a:t>
            </a:r>
            <a:r>
              <a:rPr kumimoji="1" lang="ja-JP" altLang="en-US" sz="800" dirty="0">
                <a:latin typeface="+mn-ea"/>
              </a:rPr>
              <a:t>）</a:t>
            </a:r>
          </a:p>
        </p:txBody>
      </p:sp>
      <p:sp>
        <p:nvSpPr>
          <p:cNvPr id="31" name="テキスト ボックス 30">
            <a:extLst>
              <a:ext uri="{FF2B5EF4-FFF2-40B4-BE49-F238E27FC236}">
                <a16:creationId xmlns:a16="http://schemas.microsoft.com/office/drawing/2014/main" id="{922F72A8-0156-25E0-2C6D-539E715AB2CA}"/>
              </a:ext>
            </a:extLst>
          </p:cNvPr>
          <p:cNvSpPr txBox="1"/>
          <p:nvPr/>
        </p:nvSpPr>
        <p:spPr>
          <a:xfrm>
            <a:off x="4219139" y="4017274"/>
            <a:ext cx="1535677"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セキュリティゾーニング</a:t>
            </a:r>
            <a:r>
              <a:rPr lang="en-US" altLang="ja-JP" baseline="30000" dirty="0">
                <a:latin typeface="+mn-ea"/>
                <a:ea typeface="+mn-ea"/>
              </a:rPr>
              <a:t>*5</a:t>
            </a:r>
            <a:endParaRPr lang="ja-JP" altLang="en-US" baseline="30000" dirty="0">
              <a:latin typeface="+mn-ea"/>
              <a:ea typeface="+mn-ea"/>
            </a:endParaRPr>
          </a:p>
        </p:txBody>
      </p:sp>
      <p:sp>
        <p:nvSpPr>
          <p:cNvPr id="3" name="正方形/長方形 2">
            <a:extLst>
              <a:ext uri="{FF2B5EF4-FFF2-40B4-BE49-F238E27FC236}">
                <a16:creationId xmlns:a16="http://schemas.microsoft.com/office/drawing/2014/main" id="{16F6905E-6D8A-7022-3F6C-26414815F52E}"/>
              </a:ext>
            </a:extLst>
          </p:cNvPr>
          <p:cNvSpPr/>
          <p:nvPr/>
        </p:nvSpPr>
        <p:spPr>
          <a:xfrm>
            <a:off x="504000" y="1349375"/>
            <a:ext cx="6552000" cy="3491180"/>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BE4B9605-57B2-D6A8-893D-405AB8DDF9E2}"/>
              </a:ext>
            </a:extLst>
          </p:cNvPr>
          <p:cNvGrpSpPr/>
          <p:nvPr/>
        </p:nvGrpSpPr>
        <p:grpSpPr>
          <a:xfrm>
            <a:off x="707715" y="1462792"/>
            <a:ext cx="6138340" cy="1154764"/>
            <a:chOff x="707715" y="2447613"/>
            <a:chExt cx="6138340" cy="1154764"/>
          </a:xfrm>
        </p:grpSpPr>
        <p:sp>
          <p:nvSpPr>
            <p:cNvPr id="5" name="テキスト ボックス 4">
              <a:extLst>
                <a:ext uri="{FF2B5EF4-FFF2-40B4-BE49-F238E27FC236}">
                  <a16:creationId xmlns:a16="http://schemas.microsoft.com/office/drawing/2014/main" id="{F74B3E7C-BD1E-91AB-EBA6-E3206B2918DE}"/>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入退室管理システム</a:t>
              </a:r>
            </a:p>
          </p:txBody>
        </p:sp>
        <p:sp>
          <p:nvSpPr>
            <p:cNvPr id="6" name="四角形: 角を丸くする 5">
              <a:extLst>
                <a:ext uri="{FF2B5EF4-FFF2-40B4-BE49-F238E27FC236}">
                  <a16:creationId xmlns:a16="http://schemas.microsoft.com/office/drawing/2014/main" id="{B7EFFE22-FB54-74BA-20F2-65F8EC5A32D9}"/>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施策㉔</a:t>
              </a:r>
            </a:p>
          </p:txBody>
        </p:sp>
        <p:sp>
          <p:nvSpPr>
            <p:cNvPr id="7" name="テキスト ボックス 6">
              <a:extLst>
                <a:ext uri="{FF2B5EF4-FFF2-40B4-BE49-F238E27FC236}">
                  <a16:creationId xmlns:a16="http://schemas.microsoft.com/office/drawing/2014/main" id="{B12F0482-FAB8-195C-124C-9CB2E017C5E8}"/>
                </a:ext>
              </a:extLst>
            </p:cNvPr>
            <p:cNvSpPr txBox="1"/>
            <p:nvPr/>
          </p:nvSpPr>
          <p:spPr>
            <a:xfrm>
              <a:off x="1554055" y="2755991"/>
              <a:ext cx="5292000" cy="846386"/>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入退室管理については、新庁舎における行政機能・個人情報の保護や防犯上の観点などから、来庁者の利用（立ち入り）可能な場所を明確にするとともに、職員についても業務特性に応じたセキュリティレベルの設定を行うこととしている。セキュリティレベル</a:t>
              </a:r>
              <a:r>
                <a:rPr kumimoji="1" lang="en-US" altLang="ja-JP" sz="1100" dirty="0">
                  <a:solidFill>
                    <a:schemeClr val="tx1"/>
                  </a:solidFill>
                  <a:latin typeface="+mn-ea"/>
                </a:rPr>
                <a:t>4</a:t>
              </a:r>
              <a:r>
                <a:rPr kumimoji="1" lang="ja-JP" altLang="en-US" sz="1100" dirty="0">
                  <a:solidFill>
                    <a:schemeClr val="tx1"/>
                  </a:solidFill>
                  <a:latin typeface="+mn-ea"/>
                </a:rPr>
                <a:t>（執務室）以上でカードリーダー等による入退室管理、レベル</a:t>
              </a:r>
              <a:r>
                <a:rPr kumimoji="1" lang="en-US" altLang="ja-JP" sz="1100" dirty="0">
                  <a:solidFill>
                    <a:schemeClr val="tx1"/>
                  </a:solidFill>
                  <a:latin typeface="+mn-ea"/>
                </a:rPr>
                <a:t>7</a:t>
              </a:r>
              <a:r>
                <a:rPr kumimoji="1" lang="ja-JP" altLang="en-US" sz="1100" dirty="0">
                  <a:solidFill>
                    <a:schemeClr val="tx1"/>
                  </a:solidFill>
                  <a:latin typeface="+mn-ea"/>
                </a:rPr>
                <a:t>（サーバ室）は生体認証を用いることとしている。</a:t>
              </a:r>
              <a:endParaRPr kumimoji="1" lang="en-US" altLang="ja-JP" sz="1100" dirty="0">
                <a:solidFill>
                  <a:schemeClr val="tx1"/>
                </a:solidFill>
                <a:latin typeface="+mn-ea"/>
              </a:endParaRPr>
            </a:p>
          </p:txBody>
        </p:sp>
      </p:grpSp>
    </p:spTree>
    <p:extLst>
      <p:ext uri="{BB962C8B-B14F-4D97-AF65-F5344CB8AC3E}">
        <p14:creationId xmlns:p14="http://schemas.microsoft.com/office/powerpoint/2010/main" val="40677553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31104"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117</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zh-TW" altLang="en-US" dirty="0">
                <a:latin typeface="+mn-ea"/>
                <a:ea typeface="+mn-ea"/>
              </a:rPr>
              <a:t>（</a:t>
            </a:r>
            <a:r>
              <a:rPr lang="en-US" altLang="ja-JP" dirty="0">
                <a:latin typeface="+mn-ea"/>
                <a:ea typeface="+mn-ea"/>
              </a:rPr>
              <a:t>2</a:t>
            </a:r>
            <a:r>
              <a:rPr lang="zh-TW" altLang="en-US" dirty="0">
                <a:latin typeface="+mn-ea"/>
                <a:ea typeface="+mn-ea"/>
              </a:rPr>
              <a:t>） </a:t>
            </a:r>
            <a:r>
              <a:rPr lang="ja-JP" altLang="en-US" dirty="0">
                <a:latin typeface="+mn-ea"/>
                <a:ea typeface="+mn-ea"/>
              </a:rPr>
              <a:t>東京都品川区</a:t>
            </a:r>
            <a:endParaRPr lang="zh-TW" altLang="en-US" dirty="0">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wrap="none">
            <a:noAutofit/>
          </a:bodyPr>
          <a:lstStyle/>
          <a:p>
            <a:r>
              <a:rPr lang="en-US" altLang="ja-JP" dirty="0">
                <a:latin typeface="+mn-ea"/>
                <a:ea typeface="+mn-ea"/>
              </a:rPr>
              <a:t>2-3. </a:t>
            </a:r>
            <a:r>
              <a:rPr lang="ja-JP" altLang="en-US" dirty="0">
                <a:latin typeface="+mn-ea"/>
                <a:ea typeface="+mn-ea"/>
              </a:rPr>
              <a:t>検討・計画・設計中の自治体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5105678"/>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4726342"/>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grpSp>
        <p:nvGrpSpPr>
          <p:cNvPr id="58" name="グループ化 57">
            <a:extLst>
              <a:ext uri="{FF2B5EF4-FFF2-40B4-BE49-F238E27FC236}">
                <a16:creationId xmlns:a16="http://schemas.microsoft.com/office/drawing/2014/main" id="{30A769BE-FA26-70B4-9CBF-FBAB90E7F142}"/>
              </a:ext>
            </a:extLst>
          </p:cNvPr>
          <p:cNvGrpSpPr/>
          <p:nvPr/>
        </p:nvGrpSpPr>
        <p:grpSpPr>
          <a:xfrm>
            <a:off x="5821247" y="818825"/>
            <a:ext cx="1250482" cy="324000"/>
            <a:chOff x="3179582" y="818825"/>
            <a:chExt cx="1250482" cy="324000"/>
          </a:xfrm>
        </p:grpSpPr>
        <p:sp>
          <p:nvSpPr>
            <p:cNvPr id="55" name="正方形/長方形 54">
              <a:extLst>
                <a:ext uri="{FF2B5EF4-FFF2-40B4-BE49-F238E27FC236}">
                  <a16:creationId xmlns:a16="http://schemas.microsoft.com/office/drawing/2014/main" id="{09F6429C-5972-DB4B-736E-D73491E430B9}"/>
                </a:ext>
              </a:extLst>
            </p:cNvPr>
            <p:cNvSpPr>
              <a:spLocks/>
            </p:cNvSpPr>
            <p:nvPr/>
          </p:nvSpPr>
          <p:spPr>
            <a:xfrm>
              <a:off x="3179582" y="818825"/>
              <a:ext cx="864000" cy="324000"/>
            </a:xfrm>
            <a:prstGeom prst="rect">
              <a:avLst/>
            </a:prstGeom>
            <a:solidFill>
              <a:srgbClr val="227FBB"/>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A</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C3603629-DA29-4E97-D37F-1C3252F3B69E}"/>
                </a:ext>
              </a:extLst>
            </p:cNvPr>
            <p:cNvGrpSpPr/>
            <p:nvPr/>
          </p:nvGrpSpPr>
          <p:grpSpPr>
            <a:xfrm>
              <a:off x="4106064" y="818825"/>
              <a:ext cx="324000" cy="324000"/>
              <a:chOff x="5737292" y="831232"/>
              <a:chExt cx="324000" cy="324000"/>
            </a:xfrm>
          </p:grpSpPr>
          <p:sp>
            <p:nvSpPr>
              <p:cNvPr id="63" name="正方形/長方形 62">
                <a:extLst>
                  <a:ext uri="{FF2B5EF4-FFF2-40B4-BE49-F238E27FC236}">
                    <a16:creationId xmlns:a16="http://schemas.microsoft.com/office/drawing/2014/main" id="{982CE91A-46E2-AC9E-201C-BD8833135F44}"/>
                  </a:ext>
                </a:extLst>
              </p:cNvPr>
              <p:cNvSpPr>
                <a:spLocks/>
              </p:cNvSpPr>
              <p:nvPr/>
            </p:nvSpPr>
            <p:spPr>
              <a:xfrm>
                <a:off x="5737292" y="831232"/>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500" b="1" dirty="0">
                    <a:solidFill>
                      <a:srgbClr val="31926F"/>
                    </a:solidFill>
                    <a:latin typeface="BIZ UDPゴシック" panose="020B0400000000000000" pitchFamily="50" charset="-128"/>
                    <a:ea typeface="BIZ UDPゴシック" panose="020B0400000000000000" pitchFamily="50" charset="-128"/>
                  </a:rPr>
                  <a:t>計画中</a:t>
                </a:r>
                <a:endParaRPr kumimoji="1" lang="en-US" altLang="ja-JP" sz="5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en-US" altLang="ja-JP" sz="500" b="1" dirty="0">
                    <a:solidFill>
                      <a:srgbClr val="31926F"/>
                    </a:solidFill>
                    <a:latin typeface="BIZ UDPゴシック" panose="020B0400000000000000" pitchFamily="50" charset="-128"/>
                    <a:ea typeface="BIZ UDPゴシック" panose="020B0400000000000000" pitchFamily="50" charset="-128"/>
                  </a:rPr>
                  <a:t>/</a:t>
                </a:r>
                <a:r>
                  <a:rPr kumimoji="1" lang="ja-JP" altLang="en-US" sz="500" b="1" dirty="0">
                    <a:solidFill>
                      <a:srgbClr val="31926F"/>
                    </a:solidFill>
                    <a:latin typeface="BIZ UDPゴシック" panose="020B0400000000000000" pitchFamily="50" charset="-128"/>
                    <a:ea typeface="BIZ UDPゴシック" panose="020B0400000000000000" pitchFamily="50" charset="-128"/>
                  </a:rPr>
                  <a:t>設計中</a:t>
                </a:r>
                <a:endParaRPr kumimoji="1" lang="ja-JP" altLang="en-US" sz="900" b="1" dirty="0">
                  <a:solidFill>
                    <a:srgbClr val="31926F"/>
                  </a:solidFill>
                  <a:latin typeface="BIZ UDPゴシック" panose="020B0400000000000000" pitchFamily="50" charset="-128"/>
                  <a:ea typeface="BIZ UDPゴシック" panose="020B0400000000000000" pitchFamily="50" charset="-128"/>
                </a:endParaRPr>
              </a:p>
            </p:txBody>
          </p:sp>
          <p:pic>
            <p:nvPicPr>
              <p:cNvPr id="79" name="グラフィックス 78">
                <a:extLst>
                  <a:ext uri="{FF2B5EF4-FFF2-40B4-BE49-F238E27FC236}">
                    <a16:creationId xmlns:a16="http://schemas.microsoft.com/office/drawing/2014/main" id="{62FFFDCC-FE39-54C0-C0AB-A8CDB3DF22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4430" y="1012033"/>
                <a:ext cx="89724" cy="121768"/>
              </a:xfrm>
              <a:prstGeom prst="rect">
                <a:avLst/>
              </a:prstGeom>
            </p:spPr>
          </p:pic>
        </p:grpSp>
      </p:gr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1798433743"/>
              </p:ext>
            </p:extLst>
          </p:nvPr>
        </p:nvGraphicFramePr>
        <p:xfrm>
          <a:off x="3492000" y="1368000"/>
          <a:ext cx="3564000" cy="2822035"/>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756000">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406</a:t>
                      </a:r>
                      <a:r>
                        <a:rPr kumimoji="1" lang="en-US" altLang="zh-TW" sz="1000" b="0" dirty="0">
                          <a:solidFill>
                            <a:schemeClr val="tx1"/>
                          </a:solidFill>
                          <a:latin typeface="+mn-ea"/>
                        </a:rPr>
                        <a:t>,</a:t>
                      </a:r>
                      <a:r>
                        <a:rPr kumimoji="1" lang="en-US" altLang="ja-JP" sz="1000" b="0" dirty="0">
                          <a:solidFill>
                            <a:schemeClr val="tx1"/>
                          </a:solidFill>
                          <a:latin typeface="+mn-ea"/>
                        </a:rPr>
                        <a:t>362</a:t>
                      </a:r>
                      <a:r>
                        <a:rPr kumimoji="1" lang="zh-TW" altLang="en-US" sz="1000" b="0" dirty="0">
                          <a:solidFill>
                            <a:schemeClr val="tx1"/>
                          </a:solidFill>
                          <a:latin typeface="+mn-ea"/>
                        </a:rPr>
                        <a:t>人</a:t>
                      </a:r>
                      <a:br>
                        <a:rPr kumimoji="1" lang="en-US" altLang="zh-TW" sz="1000" b="0" dirty="0">
                          <a:solidFill>
                            <a:schemeClr val="tx1"/>
                          </a:solidFill>
                          <a:latin typeface="+mn-ea"/>
                        </a:rPr>
                      </a:br>
                      <a:r>
                        <a:rPr kumimoji="1" lang="en-US" altLang="zh-TW" sz="1000" b="0" dirty="0">
                          <a:solidFill>
                            <a:schemeClr val="tx1"/>
                          </a:solidFill>
                          <a:latin typeface="+mn-ea"/>
                        </a:rPr>
                        <a:t>	</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r>
                        <a:rPr kumimoji="1" lang="ja-JP" altLang="en-US" sz="1000" b="0" dirty="0">
                          <a:solidFill>
                            <a:schemeClr val="tx1"/>
                          </a:solidFill>
                          <a:latin typeface="+mn-ea"/>
                        </a:rPr>
                        <a:t>）</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231</a:t>
                      </a:r>
                      <a:r>
                        <a:rPr kumimoji="1" lang="en-US" altLang="zh-TW" sz="1000" b="0" dirty="0">
                          <a:solidFill>
                            <a:schemeClr val="tx1"/>
                          </a:solidFill>
                          <a:latin typeface="+mn-ea"/>
                        </a:rPr>
                        <a:t>,</a:t>
                      </a:r>
                      <a:r>
                        <a:rPr kumimoji="1" lang="en-US" altLang="ja-JP" sz="1000" b="0" dirty="0">
                          <a:solidFill>
                            <a:schemeClr val="tx1"/>
                          </a:solidFill>
                          <a:latin typeface="+mn-ea"/>
                        </a:rPr>
                        <a:t>681</a:t>
                      </a:r>
                      <a:r>
                        <a:rPr kumimoji="1" lang="zh-TW" altLang="en-US" sz="1000" b="0" dirty="0">
                          <a:solidFill>
                            <a:schemeClr val="tx1"/>
                          </a:solidFill>
                          <a:latin typeface="+mn-ea"/>
                        </a:rPr>
                        <a:t>世帯</a:t>
                      </a:r>
                      <a:br>
                        <a:rPr kumimoji="1" lang="en-US" altLang="zh-TW" sz="1000" b="0" dirty="0">
                          <a:solidFill>
                            <a:schemeClr val="tx1"/>
                          </a:solidFill>
                          <a:latin typeface="+mn-ea"/>
                        </a:rPr>
                      </a:br>
                      <a:r>
                        <a:rPr kumimoji="1" lang="en-US" altLang="zh-TW" sz="1000" b="0" dirty="0">
                          <a:solidFill>
                            <a:schemeClr val="tx1"/>
                          </a:solidFill>
                          <a:latin typeface="+mn-ea"/>
                        </a:rPr>
                        <a:t>	</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22.84k㎡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2</a:t>
                      </a:r>
                      <a:r>
                        <a:rPr kumimoji="1" lang="en-US" altLang="zh-TW" sz="1000" b="0" dirty="0">
                          <a:solidFill>
                            <a:schemeClr val="tx1"/>
                          </a:solidFill>
                          <a:latin typeface="+mn-ea"/>
                        </a:rPr>
                        <a:t>,</a:t>
                      </a:r>
                      <a:r>
                        <a:rPr kumimoji="1" lang="en-US" altLang="ja-JP" sz="1000" b="0" dirty="0">
                          <a:solidFill>
                            <a:schemeClr val="tx1"/>
                          </a:solidFill>
                          <a:latin typeface="+mn-ea"/>
                        </a:rPr>
                        <a:t>713</a:t>
                      </a:r>
                      <a:r>
                        <a:rPr kumimoji="1" lang="zh-TW" altLang="en-US" sz="1000" b="0" dirty="0">
                          <a:solidFill>
                            <a:schemeClr val="tx1"/>
                          </a:solidFill>
                          <a:latin typeface="+mn-ea"/>
                        </a:rPr>
                        <a:t>人　（</a:t>
                      </a:r>
                      <a:r>
                        <a:rPr kumimoji="1" lang="ja-JP" altLang="en-US" sz="1000" b="0" dirty="0">
                          <a:solidFill>
                            <a:schemeClr val="tx1"/>
                          </a:solidFill>
                          <a:latin typeface="+mn-ea"/>
                        </a:rPr>
                        <a:t>令和</a:t>
                      </a:r>
                      <a:r>
                        <a:rPr kumimoji="1" lang="en-US" altLang="ja-JP" sz="1000" b="0" dirty="0">
                          <a:solidFill>
                            <a:schemeClr val="tx1"/>
                          </a:solidFill>
                          <a:latin typeface="+mn-ea"/>
                        </a:rPr>
                        <a:t>4</a:t>
                      </a:r>
                      <a:r>
                        <a:rPr kumimoji="1" lang="zh-TW" altLang="en-US" sz="1000" b="0" dirty="0">
                          <a:solidFill>
                            <a:schemeClr val="tx1"/>
                          </a:solidFill>
                          <a:latin typeface="+mn-ea"/>
                        </a:rPr>
                        <a:t>年</a:t>
                      </a:r>
                      <a:r>
                        <a:rPr kumimoji="1" lang="en-US" altLang="ja-JP" sz="1000" b="0" dirty="0">
                          <a:solidFill>
                            <a:schemeClr val="tx1"/>
                          </a:solidFill>
                          <a:latin typeface="+mn-ea"/>
                        </a:rPr>
                        <a:t>12</a:t>
                      </a:r>
                      <a:r>
                        <a:rPr kumimoji="1" lang="zh-TW" altLang="en-US" sz="1000" b="0" dirty="0">
                          <a:solidFill>
                            <a:schemeClr val="tx1"/>
                          </a:solidFill>
                          <a:latin typeface="+mn-ea"/>
                        </a:rPr>
                        <a:t>月現在）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25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dirty="0">
                          <a:solidFill>
                            <a:schemeClr val="tx1"/>
                          </a:solidFill>
                          <a:latin typeface="+mn-ea"/>
                        </a:rPr>
                        <a:t>基本</a:t>
                      </a:r>
                      <a:r>
                        <a:rPr kumimoji="1" lang="zh-TW" altLang="en-US" sz="1000" b="0" dirty="0">
                          <a:solidFill>
                            <a:schemeClr val="tx1"/>
                          </a:solidFill>
                          <a:latin typeface="+mn-ea"/>
                        </a:rPr>
                        <a:t>設計段階</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1</a:t>
                      </a:r>
                      <a:r>
                        <a:rPr kumimoji="1" lang="ja-JP" altLang="en-US" sz="1000" b="0" dirty="0">
                          <a:solidFill>
                            <a:schemeClr val="tx1"/>
                          </a:solidFill>
                          <a:latin typeface="+mn-ea"/>
                        </a:rPr>
                        <a:t>月基本計画策定</a:t>
                      </a:r>
                    </a:p>
                    <a:p>
                      <a:pPr fontAlgn="ctr">
                        <a:lnSpc>
                          <a:spcPct val="100000"/>
                        </a:lnSpc>
                        <a:spcBef>
                          <a:spcPts val="0"/>
                        </a:spcBef>
                        <a:spcAft>
                          <a:spcPts val="600"/>
                        </a:spcAft>
                      </a:pPr>
                      <a:r>
                        <a:rPr kumimoji="1" lang="ja-JP" altLang="en-US" sz="1000" b="0" dirty="0">
                          <a:solidFill>
                            <a:schemeClr val="tx1"/>
                          </a:solidFill>
                          <a:latin typeface="+mn-ea"/>
                        </a:rPr>
                        <a:t>広町地区内敷地に建設予定</a:t>
                      </a: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303638">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所在地</a:t>
                      </a:r>
                      <a:br>
                        <a:rPr kumimoji="1" lang="en-US" altLang="ja-JP" sz="1000" b="1" dirty="0">
                          <a:solidFill>
                            <a:srgbClr val="31926F"/>
                          </a:solidFill>
                          <a:latin typeface="+mn-ea"/>
                        </a:rPr>
                      </a:br>
                      <a:r>
                        <a:rPr kumimoji="1" lang="ja-JP" altLang="en-US" sz="1000" b="1" dirty="0">
                          <a:solidFill>
                            <a:srgbClr val="31926F"/>
                          </a:solidFill>
                          <a:latin typeface="+mn-ea"/>
                        </a:rPr>
                        <a:t>（現庁舎）</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zh-CN" altLang="en-US" sz="1000" b="0" dirty="0">
                          <a:solidFill>
                            <a:schemeClr val="tx1"/>
                          </a:solidFill>
                          <a:latin typeface="+mn-ea"/>
                        </a:rPr>
                        <a:t>品川区広町</a:t>
                      </a:r>
                      <a:r>
                        <a:rPr kumimoji="1" lang="en-US" altLang="zh-CN" sz="1000" b="0" dirty="0">
                          <a:solidFill>
                            <a:schemeClr val="tx1"/>
                          </a:solidFill>
                          <a:latin typeface="+mn-ea"/>
                        </a:rPr>
                        <a:t>2-1-36</a:t>
                      </a:r>
                      <a:endParaRPr kumimoji="1" lang="en-US" altLang="ja-JP" sz="1000" b="0" dirty="0">
                        <a:solidFill>
                          <a:schemeClr val="tx1"/>
                        </a:solidFill>
                        <a:latin typeface="+mn-ea"/>
                      </a:endParaRP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80450531"/>
                  </a:ext>
                </a:extLst>
              </a:tr>
              <a:tr h="476635">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br>
                        <a:rPr kumimoji="1" lang="en-US" altLang="ja-JP" sz="1000" b="1" dirty="0">
                          <a:solidFill>
                            <a:srgbClr val="31926F"/>
                          </a:solidFill>
                          <a:latin typeface="+mn-ea"/>
                        </a:rPr>
                      </a:br>
                      <a:r>
                        <a:rPr kumimoji="1" lang="ja-JP" altLang="en-US" sz="1000" b="1" dirty="0">
                          <a:solidFill>
                            <a:srgbClr val="31926F"/>
                          </a:solidFill>
                          <a:latin typeface="+mn-ea"/>
                        </a:rPr>
                        <a:t>（現庁舎）</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en-US" altLang="ja-JP" sz="1000" b="0" dirty="0">
                          <a:solidFill>
                            <a:schemeClr val="tx1"/>
                          </a:solidFill>
                          <a:latin typeface="+mn-ea"/>
                        </a:rPr>
                        <a:t>JR</a:t>
                      </a:r>
                      <a:r>
                        <a:rPr kumimoji="1" lang="ja-JP" altLang="en-US" sz="1000" b="0" dirty="0">
                          <a:solidFill>
                            <a:schemeClr val="tx1"/>
                          </a:solidFill>
                          <a:latin typeface="+mn-ea"/>
                        </a:rPr>
                        <a:t>京浜東北線大井町駅から徒歩約</a:t>
                      </a:r>
                      <a:r>
                        <a:rPr kumimoji="1" lang="en-US" altLang="ja-JP" sz="1000" b="0" dirty="0">
                          <a:solidFill>
                            <a:schemeClr val="tx1"/>
                          </a:solidFill>
                          <a:latin typeface="+mn-ea"/>
                        </a:rPr>
                        <a:t>8</a:t>
                      </a:r>
                      <a:r>
                        <a:rPr kumimoji="1" lang="ja-JP" altLang="en-US" sz="1000" b="0" dirty="0">
                          <a:solidFill>
                            <a:schemeClr val="tx1"/>
                          </a:solidFill>
                          <a:latin typeface="+mn-ea"/>
                        </a:rPr>
                        <a:t>分</a:t>
                      </a:r>
                      <a:br>
                        <a:rPr kumimoji="1" lang="en-US" altLang="ja-JP" sz="1000" b="0" dirty="0">
                          <a:solidFill>
                            <a:schemeClr val="tx1"/>
                          </a:solidFill>
                          <a:latin typeface="+mn-ea"/>
                        </a:rPr>
                      </a:br>
                      <a:r>
                        <a:rPr kumimoji="1" lang="ja-JP" altLang="en-US" sz="1000" b="0" dirty="0">
                          <a:solidFill>
                            <a:schemeClr val="tx1"/>
                          </a:solidFill>
                          <a:latin typeface="+mn-ea"/>
                        </a:rPr>
                        <a:t>東急大井町線下神明駅から徒歩約</a:t>
                      </a:r>
                      <a:r>
                        <a:rPr kumimoji="1" lang="en-US" altLang="ja-JP" sz="1000" b="0" dirty="0">
                          <a:solidFill>
                            <a:schemeClr val="tx1"/>
                          </a:solidFill>
                          <a:latin typeface="+mn-ea"/>
                        </a:rPr>
                        <a:t>5</a:t>
                      </a:r>
                      <a:r>
                        <a:rPr kumimoji="1" lang="ja-JP" altLang="en-US" sz="1000" b="0" dirty="0">
                          <a:solidFill>
                            <a:schemeClr val="tx1"/>
                          </a:solidFill>
                          <a:latin typeface="+mn-ea"/>
                        </a:rPr>
                        <a:t>分</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31583462"/>
                  </a:ext>
                </a:extLst>
              </a:tr>
            </a:tbl>
          </a:graphicData>
        </a:graphic>
      </p:graphicFrame>
      <p:sp>
        <p:nvSpPr>
          <p:cNvPr id="15" name="正方形/長方形 14">
            <a:extLst>
              <a:ext uri="{FF2B5EF4-FFF2-40B4-BE49-F238E27FC236}">
                <a16:creationId xmlns:a16="http://schemas.microsoft.com/office/drawing/2014/main" id="{880626A1-1FB1-4DBD-BEE4-24FC4360F348}"/>
              </a:ext>
            </a:extLst>
          </p:cNvPr>
          <p:cNvSpPr/>
          <p:nvPr/>
        </p:nvSpPr>
        <p:spPr>
          <a:xfrm>
            <a:off x="504000" y="5454613"/>
            <a:ext cx="6552000" cy="20651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情報推進課の検討参画</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区議会行財政改革特別委員会での検討を受けて、庁内部署横断的に構成した複数のプロジェクトチーム（庁内</a:t>
            </a:r>
            <a:r>
              <a:rPr kumimoji="1" lang="en-US" altLang="ja-JP" sz="1100" dirty="0">
                <a:solidFill>
                  <a:schemeClr val="tx1"/>
                </a:solidFill>
                <a:latin typeface="+mn-ea"/>
              </a:rPr>
              <a:t>PT</a:t>
            </a:r>
            <a:r>
              <a:rPr kumimoji="1" lang="ja-JP" altLang="en-US" sz="1100" dirty="0">
                <a:solidFill>
                  <a:schemeClr val="tx1"/>
                </a:solidFill>
                <a:latin typeface="+mn-ea"/>
              </a:rPr>
              <a:t>）での検討、次いで区庁舎機能検討委員会での検討、といった流れの中で、情報推進課は庁内</a:t>
            </a:r>
            <a:r>
              <a:rPr kumimoji="1" lang="en-US" altLang="ja-JP" sz="1100" dirty="0">
                <a:solidFill>
                  <a:schemeClr val="tx1"/>
                </a:solidFill>
                <a:latin typeface="+mn-ea"/>
              </a:rPr>
              <a:t>PT</a:t>
            </a:r>
            <a:r>
              <a:rPr kumimoji="1" lang="ja-JP" altLang="en-US" sz="1100" dirty="0">
                <a:solidFill>
                  <a:schemeClr val="tx1"/>
                </a:solidFill>
                <a:latin typeface="+mn-ea"/>
              </a:rPr>
              <a:t>による検討の段階から関与</a:t>
            </a:r>
            <a:endParaRPr kumimoji="1" lang="en-US" altLang="ja-JP" sz="1100" strike="sngStrike" dirty="0">
              <a:solidFill>
                <a:srgbClr val="FF0000"/>
              </a:solidFill>
              <a:highlight>
                <a:srgbClr val="FFFF00"/>
              </a:highlight>
              <a:latin typeface="+mn-ea"/>
            </a:endParaRPr>
          </a:p>
          <a:p>
            <a:pPr algn="just" fontAlgn="ctr">
              <a:lnSpc>
                <a:spcPct val="120000"/>
              </a:lnSpc>
            </a:pPr>
            <a:endParaRPr kumimoji="1" lang="en-US" altLang="ja-JP" sz="1100" dirty="0">
              <a:solidFill>
                <a:schemeClr val="tx1"/>
              </a:solidFill>
              <a:latin typeface="+mn-ea"/>
            </a:endParaRPr>
          </a:p>
          <a:p>
            <a:pPr algn="just" fontAlgn="ctr">
              <a:lnSpc>
                <a:spcPct val="120000"/>
              </a:lnSpc>
            </a:pPr>
            <a:r>
              <a:rPr kumimoji="1" lang="ja-JP" altLang="en-US" sz="1100" b="1" dirty="0">
                <a:solidFill>
                  <a:srgbClr val="31926F"/>
                </a:solidFill>
                <a:latin typeface="+mn-ea"/>
              </a:rPr>
              <a:t>● 庁内の検討体制</a:t>
            </a:r>
            <a:endParaRPr kumimoji="1" lang="en-US" altLang="ja-JP" sz="1100" b="1" dirty="0">
              <a:solidFill>
                <a:srgbClr val="31926F"/>
              </a:solidFill>
              <a:latin typeface="+mn-ea"/>
            </a:endParaRPr>
          </a:p>
          <a:p>
            <a:pPr indent="144000"/>
            <a:r>
              <a:rPr kumimoji="1" lang="ja-JP" altLang="en-US" sz="1100" dirty="0">
                <a:solidFill>
                  <a:schemeClr val="tx1"/>
                </a:solidFill>
                <a:latin typeface="+mn-ea"/>
              </a:rPr>
              <a:t>令和元年度（</a:t>
            </a:r>
            <a:r>
              <a:rPr kumimoji="1" lang="en-US" altLang="ja-JP" sz="1100" dirty="0">
                <a:solidFill>
                  <a:schemeClr val="tx1"/>
                </a:solidFill>
                <a:latin typeface="+mn-ea"/>
              </a:rPr>
              <a:t>2019</a:t>
            </a:r>
            <a:r>
              <a:rPr kumimoji="1" lang="ja-JP" altLang="en-US" sz="1100" dirty="0">
                <a:solidFill>
                  <a:schemeClr val="tx1"/>
                </a:solidFill>
                <a:latin typeface="+mn-ea"/>
              </a:rPr>
              <a:t>年度）は、先行自治体の事例を参考に、新庁舎に求められる機能についての検討を経理課（当時の新庁舎担当）で実施。それを踏まえて、どのように実現していくのかを、庁内</a:t>
            </a:r>
            <a:r>
              <a:rPr kumimoji="1" lang="en-US" altLang="ja-JP" sz="1100" dirty="0">
                <a:solidFill>
                  <a:schemeClr val="tx1"/>
                </a:solidFill>
                <a:latin typeface="+mn-ea"/>
              </a:rPr>
              <a:t>PT</a:t>
            </a:r>
            <a:r>
              <a:rPr kumimoji="1" lang="ja-JP" altLang="en-US" sz="1100" dirty="0">
                <a:solidFill>
                  <a:schemeClr val="tx1"/>
                </a:solidFill>
                <a:latin typeface="+mn-ea"/>
              </a:rPr>
              <a:t>ごとに分かれて検討を行った。情報推進課は経理課とともに、</a:t>
            </a:r>
            <a:r>
              <a:rPr kumimoji="1" lang="ja-JP" altLang="en-US" sz="1100" u="wavyHeavy" dirty="0">
                <a:solidFill>
                  <a:schemeClr val="tx1"/>
                </a:solidFill>
                <a:uFill>
                  <a:solidFill>
                    <a:srgbClr val="31926F"/>
                  </a:solidFill>
                </a:uFill>
                <a:latin typeface="+mn-ea"/>
              </a:rPr>
              <a:t>ペーパーレス</a:t>
            </a:r>
            <a:r>
              <a:rPr kumimoji="1" lang="ja-JP" altLang="en-US" sz="1100" dirty="0">
                <a:solidFill>
                  <a:schemeClr val="tx1"/>
                </a:solidFill>
                <a:latin typeface="+mn-ea"/>
              </a:rPr>
              <a:t>や</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推進を中心に検討を進めた。区庁舎機能検討委員会は、区長の諮問に対して答申する機関として令和</a:t>
            </a:r>
            <a:r>
              <a:rPr kumimoji="1" lang="en-US" altLang="ja-JP" sz="1100" dirty="0">
                <a:solidFill>
                  <a:schemeClr val="tx1"/>
                </a:solidFill>
                <a:latin typeface="+mn-ea"/>
              </a:rPr>
              <a:t>2</a:t>
            </a:r>
            <a:r>
              <a:rPr kumimoji="1" lang="ja-JP" altLang="en-US" sz="1100" dirty="0">
                <a:solidFill>
                  <a:schemeClr val="tx1"/>
                </a:solidFill>
                <a:latin typeface="+mn-ea"/>
              </a:rPr>
              <a:t>年度（</a:t>
            </a:r>
            <a:r>
              <a:rPr kumimoji="1" lang="en-US" altLang="ja-JP" sz="1100" dirty="0">
                <a:solidFill>
                  <a:schemeClr val="tx1"/>
                </a:solidFill>
                <a:latin typeface="+mn-ea"/>
              </a:rPr>
              <a:t>2020</a:t>
            </a:r>
            <a:r>
              <a:rPr kumimoji="1" lang="ja-JP" altLang="en-US" sz="1100" dirty="0">
                <a:solidFill>
                  <a:schemeClr val="tx1"/>
                </a:solidFill>
                <a:latin typeface="+mn-ea"/>
              </a:rPr>
              <a:t>年度）に設置。</a:t>
            </a:r>
            <a:r>
              <a:rPr kumimoji="1" lang="zh-CN" altLang="en-US" sz="1100" dirty="0">
                <a:solidFill>
                  <a:schemeClr val="tx1"/>
                </a:solidFill>
                <a:latin typeface="+mn-ea"/>
              </a:rPr>
              <a:t>学識経験者、区内関係団体代表、公募区民、区議会議員</a:t>
            </a:r>
            <a:r>
              <a:rPr kumimoji="1" lang="ja-JP" altLang="en-US" sz="1100" dirty="0">
                <a:solidFill>
                  <a:schemeClr val="tx1"/>
                </a:solidFill>
                <a:latin typeface="+mn-ea"/>
              </a:rPr>
              <a:t>が参画して構成された。</a:t>
            </a:r>
            <a:endParaRPr kumimoji="1" lang="en-US" altLang="ja-JP" sz="1100" dirty="0">
              <a:solidFill>
                <a:schemeClr val="tx1"/>
              </a:solidFill>
              <a:latin typeface="+mn-ea"/>
            </a:endParaRPr>
          </a:p>
        </p:txBody>
      </p:sp>
      <p:sp>
        <p:nvSpPr>
          <p:cNvPr id="16" name="コンテンツ プレースホルダー 17">
            <a:extLst>
              <a:ext uri="{FF2B5EF4-FFF2-40B4-BE49-F238E27FC236}">
                <a16:creationId xmlns:a16="http://schemas.microsoft.com/office/drawing/2014/main" id="{B9C39DC3-E69D-40EC-F229-2F431C74731B}"/>
              </a:ext>
            </a:extLst>
          </p:cNvPr>
          <p:cNvSpPr txBox="1">
            <a:spLocks/>
          </p:cNvSpPr>
          <p:nvPr/>
        </p:nvSpPr>
        <p:spPr>
          <a:xfrm>
            <a:off x="504001" y="7811009"/>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17" name="正方形/長方形 16">
            <a:extLst>
              <a:ext uri="{FF2B5EF4-FFF2-40B4-BE49-F238E27FC236}">
                <a16:creationId xmlns:a16="http://schemas.microsoft.com/office/drawing/2014/main" id="{5DC6AA56-CE58-B632-ED05-C21166306417}"/>
              </a:ext>
            </a:extLst>
          </p:cNvPr>
          <p:cNvSpPr/>
          <p:nvPr/>
        </p:nvSpPr>
        <p:spPr>
          <a:xfrm>
            <a:off x="504000" y="8158756"/>
            <a:ext cx="6552000" cy="609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区民アンケートの実施、説明会の開催</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経理課（当時の新庁舎担当）にて、区民アンケートを実施するとともに説明会を開催。区民アンケートでは、来庁手段や、区民協働・交流及び区民サービスのあり方に関する意見を募り、「基本計画」に反映</a:t>
            </a:r>
            <a:endParaRPr kumimoji="1" lang="en-US" altLang="ja-JP" sz="1100" strike="sngStrike" dirty="0">
              <a:solidFill>
                <a:srgbClr val="FF0000"/>
              </a:solidFill>
              <a:highlight>
                <a:srgbClr val="FFFF00"/>
              </a:highlight>
              <a:latin typeface="+mn-ea"/>
            </a:endParaRPr>
          </a:p>
        </p:txBody>
      </p:sp>
      <p:sp>
        <p:nvSpPr>
          <p:cNvPr id="3" name="正方形/長方形 2">
            <a:extLst>
              <a:ext uri="{FF2B5EF4-FFF2-40B4-BE49-F238E27FC236}">
                <a16:creationId xmlns:a16="http://schemas.microsoft.com/office/drawing/2014/main" id="{33CA548D-36C9-BCF4-F455-70E99A668BF2}"/>
              </a:ext>
            </a:extLst>
          </p:cNvPr>
          <p:cNvSpPr/>
          <p:nvPr/>
        </p:nvSpPr>
        <p:spPr>
          <a:xfrm>
            <a:off x="499866" y="1368000"/>
            <a:ext cx="2800051" cy="2135802"/>
          </a:xfrm>
          <a:prstGeom prst="rect">
            <a:avLst/>
          </a:prstGeom>
          <a:noFill/>
          <a:ln w="1905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31926F"/>
                </a:solidFill>
                <a:latin typeface="+mn-ea"/>
              </a:rPr>
              <a:t>No Photo</a:t>
            </a:r>
            <a:endParaRPr kumimoji="1" lang="ja-JP" altLang="en-US" dirty="0">
              <a:solidFill>
                <a:srgbClr val="31926F"/>
              </a:solidFill>
              <a:latin typeface="+mn-ea"/>
            </a:endParaRPr>
          </a:p>
        </p:txBody>
      </p:sp>
    </p:spTree>
    <p:extLst>
      <p:ext uri="{BB962C8B-B14F-4D97-AF65-F5344CB8AC3E}">
        <p14:creationId xmlns:p14="http://schemas.microsoft.com/office/powerpoint/2010/main" val="35178663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CEC728B-C154-AA2C-0C12-B2A648F053D7}"/>
              </a:ext>
            </a:extLst>
          </p:cNvPr>
          <p:cNvPicPr>
            <a:picLocks noChangeAspect="1"/>
          </p:cNvPicPr>
          <p:nvPr/>
        </p:nvPicPr>
        <p:blipFill>
          <a:blip r:embed="rId4"/>
          <a:stretch>
            <a:fillRect/>
          </a:stretch>
        </p:blipFill>
        <p:spPr>
          <a:xfrm>
            <a:off x="501654" y="4340120"/>
            <a:ext cx="6530363" cy="1300869"/>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32126"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118</a:t>
            </a:fld>
            <a:endParaRPr kumimoji="1" lang="ja-JP" altLang="en-US">
              <a:latin typeface="+mn-ea"/>
              <a:ea typeface="+mn-ea"/>
            </a:endParaRPr>
          </a:p>
        </p:txBody>
      </p:sp>
      <p:sp>
        <p:nvSpPr>
          <p:cNvPr id="6" name="テキスト プレースホルダー 5">
            <a:extLst>
              <a:ext uri="{FF2B5EF4-FFF2-40B4-BE49-F238E27FC236}">
                <a16:creationId xmlns:a16="http://schemas.microsoft.com/office/drawing/2014/main" id="{B8AF5776-A5A5-3D86-0CEA-D9946DB9F29F}"/>
              </a:ext>
            </a:extLst>
          </p:cNvPr>
          <p:cNvSpPr>
            <a:spLocks noGrp="1"/>
          </p:cNvSpPr>
          <p:nvPr>
            <p:ph type="body" sz="quarter" idx="14"/>
          </p:nvPr>
        </p:nvSpPr>
        <p:spPr>
          <a:xfrm>
            <a:off x="4986978" y="361990"/>
            <a:ext cx="2068859" cy="166199"/>
          </a:xfrm>
        </p:spPr>
        <p:txBody>
          <a:bodyPr/>
          <a:lstStyle/>
          <a:p>
            <a:r>
              <a:rPr lang="en-US" altLang="zh-TW" dirty="0"/>
              <a:t>(</a:t>
            </a:r>
            <a:r>
              <a:rPr lang="en-US" altLang="ja-JP" dirty="0"/>
              <a:t>2</a:t>
            </a:r>
            <a:r>
              <a:rPr lang="en-US" altLang="zh-TW" dirty="0"/>
              <a:t>) </a:t>
            </a:r>
            <a:r>
              <a:rPr lang="ja-JP" altLang="en-US" dirty="0"/>
              <a:t>東京都品川区</a:t>
            </a:r>
            <a:endParaRPr lang="zh-TW" altLang="en-US" dirty="0"/>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1754258"/>
            <a:ext cx="6552000" cy="2437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fontAlgn="ctr">
              <a:lnSpc>
                <a:spcPct val="120000"/>
              </a:lnSpc>
            </a:pPr>
            <a:r>
              <a:rPr kumimoji="1" lang="ja-JP" altLang="en-US" sz="1200" dirty="0">
                <a:solidFill>
                  <a:schemeClr val="tx1"/>
                </a:solidFill>
                <a:latin typeface="+mn-ea"/>
              </a:rPr>
              <a:t>区議会行財政改革特別委員会への報告及び説明を経て、令和</a:t>
            </a:r>
            <a:r>
              <a:rPr kumimoji="1" lang="en-US" altLang="ja-JP" sz="1200" dirty="0">
                <a:solidFill>
                  <a:schemeClr val="tx1"/>
                </a:solidFill>
                <a:latin typeface="+mn-ea"/>
              </a:rPr>
              <a:t>2</a:t>
            </a:r>
            <a:r>
              <a:rPr kumimoji="1" lang="ja-JP" altLang="en-US" sz="1200" dirty="0">
                <a:solidFill>
                  <a:schemeClr val="tx1"/>
                </a:solidFill>
                <a:latin typeface="+mn-ea"/>
              </a:rPr>
              <a:t>年度（</a:t>
            </a:r>
            <a:r>
              <a:rPr kumimoji="1" lang="en-US" altLang="ja-JP" sz="1200" dirty="0">
                <a:solidFill>
                  <a:schemeClr val="tx1"/>
                </a:solidFill>
                <a:latin typeface="+mn-ea"/>
              </a:rPr>
              <a:t>2020</a:t>
            </a:r>
            <a:r>
              <a:rPr kumimoji="1" lang="ja-JP" altLang="en-US" sz="1200" dirty="0">
                <a:solidFill>
                  <a:schemeClr val="tx1"/>
                </a:solidFill>
                <a:latin typeface="+mn-ea"/>
              </a:rPr>
              <a:t>年度）の区庁舎機能検討委員会では、現庁舎が抱える課題、求められる庁舎機能や導入機能、あるべき姿についての考え方が検討された。</a:t>
            </a:r>
          </a:p>
          <a:p>
            <a:pPr indent="144000" algn="just" fontAlgn="ctr">
              <a:lnSpc>
                <a:spcPct val="120000"/>
              </a:lnSpc>
            </a:pPr>
            <a:r>
              <a:rPr kumimoji="1" lang="ja-JP" altLang="en-US" sz="1200" dirty="0">
                <a:solidFill>
                  <a:schemeClr val="tx1"/>
                </a:solidFill>
                <a:latin typeface="+mn-ea"/>
              </a:rPr>
              <a:t>それまでの経緯を踏まえ、令和</a:t>
            </a:r>
            <a:r>
              <a:rPr kumimoji="1" lang="en-US" altLang="ja-JP" sz="1200" dirty="0">
                <a:solidFill>
                  <a:schemeClr val="tx1"/>
                </a:solidFill>
                <a:latin typeface="+mn-ea"/>
              </a:rPr>
              <a:t>3</a:t>
            </a:r>
            <a:r>
              <a:rPr kumimoji="1" lang="ja-JP" altLang="en-US" sz="1200" dirty="0">
                <a:solidFill>
                  <a:schemeClr val="tx1"/>
                </a:solidFill>
                <a:latin typeface="+mn-ea"/>
              </a:rPr>
              <a:t>年（</a:t>
            </a:r>
            <a:r>
              <a:rPr kumimoji="1" lang="en-US" altLang="ja-JP" sz="1200" dirty="0">
                <a:solidFill>
                  <a:schemeClr val="tx1"/>
                </a:solidFill>
                <a:latin typeface="+mn-ea"/>
              </a:rPr>
              <a:t>2021</a:t>
            </a:r>
            <a:r>
              <a:rPr kumimoji="1" lang="ja-JP" altLang="en-US" sz="1200" dirty="0">
                <a:solidFill>
                  <a:schemeClr val="tx1"/>
                </a:solidFill>
                <a:latin typeface="+mn-ea"/>
              </a:rPr>
              <a:t>年）</a:t>
            </a:r>
            <a:r>
              <a:rPr kumimoji="1" lang="en-US" altLang="ja-JP" sz="1200" dirty="0">
                <a:solidFill>
                  <a:schemeClr val="tx1"/>
                </a:solidFill>
                <a:latin typeface="+mn-ea"/>
              </a:rPr>
              <a:t>2</a:t>
            </a:r>
            <a:r>
              <a:rPr kumimoji="1" lang="ja-JP" altLang="en-US" sz="1200" dirty="0">
                <a:solidFill>
                  <a:schemeClr val="tx1"/>
                </a:solidFill>
                <a:latin typeface="+mn-ea"/>
              </a:rPr>
              <a:t>月に区新庁舎整備基本構想・基本計画策定委員会を設置し、「基本構想」の策定に向けて検討に着手した。検討内容の整理・区民意見の集約を行い、令和</a:t>
            </a:r>
            <a:r>
              <a:rPr kumimoji="1" lang="en-US" altLang="ja-JP" sz="1200" dirty="0">
                <a:solidFill>
                  <a:schemeClr val="tx1"/>
                </a:solidFill>
                <a:latin typeface="+mn-ea"/>
              </a:rPr>
              <a:t>3</a:t>
            </a:r>
            <a:r>
              <a:rPr kumimoji="1" lang="ja-JP" altLang="en-US" sz="1200" dirty="0">
                <a:solidFill>
                  <a:schemeClr val="tx1"/>
                </a:solidFill>
                <a:latin typeface="+mn-ea"/>
              </a:rPr>
              <a:t>年（</a:t>
            </a:r>
            <a:r>
              <a:rPr kumimoji="1" lang="en-US" altLang="ja-JP" sz="1200" dirty="0">
                <a:solidFill>
                  <a:schemeClr val="tx1"/>
                </a:solidFill>
                <a:latin typeface="+mn-ea"/>
              </a:rPr>
              <a:t>2021</a:t>
            </a:r>
            <a:r>
              <a:rPr kumimoji="1" lang="ja-JP" altLang="en-US" sz="1200" dirty="0">
                <a:solidFill>
                  <a:schemeClr val="tx1"/>
                </a:solidFill>
                <a:latin typeface="+mn-ea"/>
              </a:rPr>
              <a:t>年）</a:t>
            </a:r>
            <a:r>
              <a:rPr kumimoji="1" lang="en-US" altLang="ja-JP" sz="1200" dirty="0">
                <a:solidFill>
                  <a:schemeClr val="tx1"/>
                </a:solidFill>
                <a:latin typeface="+mn-ea"/>
              </a:rPr>
              <a:t>12</a:t>
            </a:r>
            <a:r>
              <a:rPr kumimoji="1" lang="ja-JP" altLang="en-US" sz="1200" dirty="0">
                <a:solidFill>
                  <a:schemeClr val="tx1"/>
                </a:solidFill>
                <a:latin typeface="+mn-ea"/>
              </a:rPr>
              <a:t>月に「基本構想」を策定した。次いで、令和</a:t>
            </a:r>
            <a:r>
              <a:rPr kumimoji="1" lang="en-US" altLang="ja-JP" sz="1200" dirty="0">
                <a:solidFill>
                  <a:schemeClr val="tx1"/>
                </a:solidFill>
                <a:latin typeface="+mn-ea"/>
              </a:rPr>
              <a:t>5</a:t>
            </a:r>
            <a:r>
              <a:rPr kumimoji="1" lang="ja-JP" altLang="en-US" sz="1200" dirty="0">
                <a:solidFill>
                  <a:schemeClr val="tx1"/>
                </a:solidFill>
                <a:latin typeface="+mn-ea"/>
              </a:rPr>
              <a:t>年（</a:t>
            </a:r>
            <a:r>
              <a:rPr kumimoji="1" lang="en-US" altLang="ja-JP" sz="1200" dirty="0">
                <a:solidFill>
                  <a:schemeClr val="tx1"/>
                </a:solidFill>
                <a:latin typeface="+mn-ea"/>
              </a:rPr>
              <a:t>2023</a:t>
            </a:r>
            <a:r>
              <a:rPr kumimoji="1" lang="ja-JP" altLang="en-US" sz="1200" dirty="0">
                <a:solidFill>
                  <a:schemeClr val="tx1"/>
                </a:solidFill>
                <a:latin typeface="+mn-ea"/>
              </a:rPr>
              <a:t>年）</a:t>
            </a:r>
            <a:r>
              <a:rPr kumimoji="1" lang="en-US" altLang="ja-JP" sz="1200" dirty="0">
                <a:solidFill>
                  <a:schemeClr val="tx1"/>
                </a:solidFill>
                <a:latin typeface="+mn-ea"/>
              </a:rPr>
              <a:t>1</a:t>
            </a:r>
            <a:r>
              <a:rPr kumimoji="1" lang="ja-JP" altLang="en-US" sz="1200" dirty="0">
                <a:solidFill>
                  <a:schemeClr val="tx1"/>
                </a:solidFill>
                <a:latin typeface="+mn-ea"/>
              </a:rPr>
              <a:t>月に「基本計画」を策定した。令和</a:t>
            </a:r>
            <a:r>
              <a:rPr kumimoji="1" lang="en-US" altLang="ja-JP" sz="1200" dirty="0">
                <a:solidFill>
                  <a:schemeClr val="tx1"/>
                </a:solidFill>
                <a:latin typeface="+mn-ea"/>
              </a:rPr>
              <a:t>5</a:t>
            </a:r>
            <a:r>
              <a:rPr kumimoji="1" lang="ja-JP" altLang="en-US" sz="1200" dirty="0">
                <a:solidFill>
                  <a:schemeClr val="tx1"/>
                </a:solidFill>
                <a:latin typeface="+mn-ea"/>
              </a:rPr>
              <a:t>年（</a:t>
            </a:r>
            <a:r>
              <a:rPr kumimoji="1" lang="en-US" altLang="ja-JP" sz="1200" dirty="0">
                <a:solidFill>
                  <a:schemeClr val="tx1"/>
                </a:solidFill>
                <a:latin typeface="+mn-ea"/>
              </a:rPr>
              <a:t>2023</a:t>
            </a:r>
            <a:r>
              <a:rPr kumimoji="1" lang="ja-JP" altLang="en-US" sz="1200" dirty="0">
                <a:solidFill>
                  <a:schemeClr val="tx1"/>
                </a:solidFill>
                <a:latin typeface="+mn-ea"/>
              </a:rPr>
              <a:t>年）</a:t>
            </a:r>
            <a:r>
              <a:rPr kumimoji="1" lang="en-US" altLang="ja-JP" sz="1200" dirty="0">
                <a:solidFill>
                  <a:schemeClr val="tx1"/>
                </a:solidFill>
                <a:latin typeface="+mn-ea"/>
              </a:rPr>
              <a:t>2</a:t>
            </a:r>
            <a:r>
              <a:rPr kumimoji="1" lang="ja-JP" altLang="en-US" sz="1200" dirty="0">
                <a:solidFill>
                  <a:schemeClr val="tx1"/>
                </a:solidFill>
                <a:latin typeface="+mn-ea"/>
              </a:rPr>
              <a:t>月に基本設計等業務委託の公募型プロポーザルを開始し、同</a:t>
            </a:r>
            <a:r>
              <a:rPr kumimoji="1" lang="en-US" altLang="ja-JP" sz="1200" dirty="0">
                <a:solidFill>
                  <a:schemeClr val="tx1"/>
                </a:solidFill>
                <a:latin typeface="+mn-ea"/>
              </a:rPr>
              <a:t>5</a:t>
            </a:r>
            <a:r>
              <a:rPr kumimoji="1" lang="ja-JP" altLang="en-US" sz="1200" dirty="0">
                <a:solidFill>
                  <a:schemeClr val="tx1"/>
                </a:solidFill>
                <a:latin typeface="+mn-ea"/>
              </a:rPr>
              <a:t>月に事業者を決定した。</a:t>
            </a:r>
          </a:p>
          <a:p>
            <a:pPr indent="144000" algn="just" fontAlgn="ctr">
              <a:lnSpc>
                <a:spcPct val="120000"/>
              </a:lnSpc>
            </a:pPr>
            <a:r>
              <a:rPr kumimoji="1" lang="ja-JP" altLang="en-US" sz="1200" dirty="0">
                <a:solidFill>
                  <a:schemeClr val="tx1"/>
                </a:solidFill>
                <a:latin typeface="+mn-ea"/>
              </a:rPr>
              <a:t>今後は、令和</a:t>
            </a:r>
            <a:r>
              <a:rPr kumimoji="1" lang="en-US" altLang="ja-JP" sz="1200" dirty="0">
                <a:solidFill>
                  <a:schemeClr val="tx1"/>
                </a:solidFill>
                <a:latin typeface="+mn-ea"/>
              </a:rPr>
              <a:t>5</a:t>
            </a:r>
            <a:r>
              <a:rPr kumimoji="1" lang="ja-JP" altLang="en-US" sz="1200" dirty="0">
                <a:solidFill>
                  <a:schemeClr val="tx1"/>
                </a:solidFill>
                <a:latin typeface="+mn-ea"/>
              </a:rPr>
              <a:t>年度（</a:t>
            </a:r>
            <a:r>
              <a:rPr kumimoji="1" lang="en-US" altLang="ja-JP" sz="1200" dirty="0">
                <a:solidFill>
                  <a:schemeClr val="tx1"/>
                </a:solidFill>
                <a:latin typeface="+mn-ea"/>
              </a:rPr>
              <a:t>2023</a:t>
            </a:r>
            <a:r>
              <a:rPr kumimoji="1" lang="ja-JP" altLang="en-US" sz="1200" dirty="0">
                <a:solidFill>
                  <a:schemeClr val="tx1"/>
                </a:solidFill>
                <a:latin typeface="+mn-ea"/>
              </a:rPr>
              <a:t>年度）から令和</a:t>
            </a:r>
            <a:r>
              <a:rPr kumimoji="1" lang="en-US" altLang="ja-JP" sz="1200" dirty="0">
                <a:solidFill>
                  <a:schemeClr val="tx1"/>
                </a:solidFill>
                <a:latin typeface="+mn-ea"/>
              </a:rPr>
              <a:t>7</a:t>
            </a:r>
            <a:r>
              <a:rPr kumimoji="1" lang="ja-JP" altLang="en-US" sz="1200" dirty="0">
                <a:solidFill>
                  <a:schemeClr val="tx1"/>
                </a:solidFill>
                <a:latin typeface="+mn-ea"/>
              </a:rPr>
              <a:t>年度（</a:t>
            </a:r>
            <a:r>
              <a:rPr kumimoji="1" lang="en-US" altLang="ja-JP" sz="1200" dirty="0">
                <a:solidFill>
                  <a:schemeClr val="tx1"/>
                </a:solidFill>
                <a:latin typeface="+mn-ea"/>
              </a:rPr>
              <a:t>2025</a:t>
            </a:r>
            <a:r>
              <a:rPr kumimoji="1" lang="ja-JP" altLang="en-US" sz="1200" dirty="0">
                <a:solidFill>
                  <a:schemeClr val="tx1"/>
                </a:solidFill>
                <a:latin typeface="+mn-ea"/>
              </a:rPr>
              <a:t>年度）にかけて「基本設計」「実施設計」を行い、令和</a:t>
            </a:r>
            <a:r>
              <a:rPr kumimoji="1" lang="en-US" altLang="ja-JP" sz="1200" dirty="0">
                <a:solidFill>
                  <a:schemeClr val="tx1"/>
                </a:solidFill>
                <a:latin typeface="+mn-ea"/>
              </a:rPr>
              <a:t>7</a:t>
            </a:r>
            <a:r>
              <a:rPr kumimoji="1" lang="ja-JP" altLang="en-US" sz="1200" dirty="0">
                <a:solidFill>
                  <a:schemeClr val="tx1"/>
                </a:solidFill>
                <a:latin typeface="+mn-ea"/>
              </a:rPr>
              <a:t>年度（</a:t>
            </a:r>
            <a:r>
              <a:rPr kumimoji="1" lang="en-US" altLang="ja-JP" sz="1200" dirty="0">
                <a:solidFill>
                  <a:schemeClr val="tx1"/>
                </a:solidFill>
                <a:latin typeface="+mn-ea"/>
              </a:rPr>
              <a:t>2025</a:t>
            </a:r>
            <a:r>
              <a:rPr kumimoji="1" lang="ja-JP" altLang="en-US" sz="1200" dirty="0">
                <a:solidFill>
                  <a:schemeClr val="tx1"/>
                </a:solidFill>
                <a:latin typeface="+mn-ea"/>
              </a:rPr>
              <a:t>年度）から建設工事を開始する想定だが、設計段階において工事期間の更なる精査を実施する予定である。</a:t>
            </a:r>
          </a:p>
        </p:txBody>
      </p:sp>
      <p:sp>
        <p:nvSpPr>
          <p:cNvPr id="28" name="テキスト ボックス 27">
            <a:extLst>
              <a:ext uri="{FF2B5EF4-FFF2-40B4-BE49-F238E27FC236}">
                <a16:creationId xmlns:a16="http://schemas.microsoft.com/office/drawing/2014/main" id="{4E2A9273-4BFB-ED18-32B2-2F3EC89AE8B3}"/>
              </a:ext>
            </a:extLst>
          </p:cNvPr>
          <p:cNvSpPr txBox="1"/>
          <p:nvPr/>
        </p:nvSpPr>
        <p:spPr>
          <a:xfrm>
            <a:off x="503238" y="5979320"/>
            <a:ext cx="6551948" cy="246221"/>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1</a:t>
            </a:r>
            <a:r>
              <a:rPr kumimoji="1" lang="ja-JP" altLang="en-US" sz="800" dirty="0">
                <a:latin typeface="+mn-ea"/>
              </a:rPr>
              <a:t> 「品川区新庁舎整備基本計画」</a:t>
            </a:r>
            <a:r>
              <a:rPr kumimoji="1" lang="en-US" altLang="ja-JP" sz="800" dirty="0">
                <a:latin typeface="+mn-ea"/>
              </a:rPr>
              <a:t>P2,P3,P61</a:t>
            </a:r>
            <a:r>
              <a:rPr kumimoji="1" lang="ja-JP" altLang="en-US" sz="800" dirty="0">
                <a:latin typeface="+mn-ea"/>
              </a:rPr>
              <a:t>、品川区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7"/>
              </a:rPr>
              <a:t>https://www.city.shinagawa.tokyo.jp/ct/pdf/20230112204801_4.pdf</a:t>
            </a:r>
            <a:r>
              <a:rPr kumimoji="1" lang="ja-JP" altLang="en-US" sz="800" dirty="0">
                <a:latin typeface="+mn-ea"/>
              </a:rPr>
              <a:t>）</a:t>
            </a:r>
          </a:p>
        </p:txBody>
      </p:sp>
      <p:sp>
        <p:nvSpPr>
          <p:cNvPr id="29" name="テキスト ボックス 28">
            <a:extLst>
              <a:ext uri="{FF2B5EF4-FFF2-40B4-BE49-F238E27FC236}">
                <a16:creationId xmlns:a16="http://schemas.microsoft.com/office/drawing/2014/main" id="{963180A0-1C4D-3EF4-A49A-7245D4B7083F}"/>
              </a:ext>
            </a:extLst>
          </p:cNvPr>
          <p:cNvSpPr txBox="1"/>
          <p:nvPr/>
        </p:nvSpPr>
        <p:spPr>
          <a:xfrm>
            <a:off x="503238" y="5730202"/>
            <a:ext cx="1178208" cy="169277"/>
          </a:xfrm>
          <a:prstGeom prst="rect">
            <a:avLst/>
          </a:prstGeom>
          <a:noFill/>
        </p:spPr>
        <p:txBody>
          <a:bodyPr wrap="none" lIns="0" tIns="0" rIns="0" bIns="0" rtlCol="0">
            <a:spAutoFit/>
          </a:bodyPr>
          <a:lstStyle/>
          <a:p>
            <a:r>
              <a:rPr kumimoji="1" lang="ja-JP" altLang="en-US" sz="1100" dirty="0">
                <a:latin typeface="+mn-ea"/>
              </a:rPr>
              <a:t>全体スケジュール</a:t>
            </a:r>
            <a:r>
              <a:rPr kumimoji="1" lang="en-US" altLang="ja-JP" sz="1100" baseline="30000" dirty="0">
                <a:latin typeface="+mn-ea"/>
              </a:rPr>
              <a:t>*1</a:t>
            </a:r>
            <a:endParaRPr kumimoji="1" lang="ja-JP" altLang="en-US" sz="1100" dirty="0">
              <a:latin typeface="+mn-ea"/>
            </a:endParaRPr>
          </a:p>
        </p:txBody>
      </p:sp>
    </p:spTree>
    <p:extLst>
      <p:ext uri="{BB962C8B-B14F-4D97-AF65-F5344CB8AC3E}">
        <p14:creationId xmlns:p14="http://schemas.microsoft.com/office/powerpoint/2010/main" val="9564133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3315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1" name="テキスト プレースホルダー 70">
            <a:extLst>
              <a:ext uri="{FF2B5EF4-FFF2-40B4-BE49-F238E27FC236}">
                <a16:creationId xmlns:a16="http://schemas.microsoft.com/office/drawing/2014/main" id="{2483F33E-FA59-6AA7-1628-B56D745EC1F7}"/>
              </a:ext>
            </a:extLst>
          </p:cNvPr>
          <p:cNvSpPr>
            <a:spLocks noGrp="1"/>
          </p:cNvSpPr>
          <p:nvPr>
            <p:ph type="body" sz="quarter" idx="14"/>
          </p:nvPr>
        </p:nvSpPr>
        <p:spPr>
          <a:xfrm>
            <a:off x="4986978" y="361990"/>
            <a:ext cx="2068859" cy="166199"/>
          </a:xfrm>
        </p:spPr>
        <p:txBody>
          <a:bodyPr/>
          <a:lstStyle/>
          <a:p>
            <a:r>
              <a:rPr lang="en-US" altLang="ja-JP" dirty="0"/>
              <a:t>(2) </a:t>
            </a:r>
            <a:r>
              <a:rPr lang="ja-JP" altLang="en-US" dirty="0"/>
              <a:t>東京都品川区</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119</a:t>
            </a:fld>
            <a:endParaRPr kumimoji="1" lang="ja-JP" altLang="en-US">
              <a:latin typeface="+mn-ea"/>
              <a:ea typeface="+mn-ea"/>
            </a:endParaRPr>
          </a:p>
        </p:txBody>
      </p:sp>
      <p:grpSp>
        <p:nvGrpSpPr>
          <p:cNvPr id="3" name="グループ化 2">
            <a:extLst>
              <a:ext uri="{FF2B5EF4-FFF2-40B4-BE49-F238E27FC236}">
                <a16:creationId xmlns:a16="http://schemas.microsoft.com/office/drawing/2014/main" id="{2EB61695-E71B-4555-9076-CAE03E4D4736}"/>
              </a:ext>
            </a:extLst>
          </p:cNvPr>
          <p:cNvGrpSpPr/>
          <p:nvPr/>
        </p:nvGrpSpPr>
        <p:grpSpPr>
          <a:xfrm>
            <a:off x="504000" y="1804650"/>
            <a:ext cx="6552000" cy="252000"/>
            <a:chOff x="504000" y="1797030"/>
            <a:chExt cx="6552000" cy="252000"/>
          </a:xfrm>
        </p:grpSpPr>
        <p:sp>
          <p:nvSpPr>
            <p:cNvPr id="2" name="四角形: 角を丸くする 1">
              <a:extLst>
                <a:ext uri="{FF2B5EF4-FFF2-40B4-BE49-F238E27FC236}">
                  <a16:creationId xmlns:a16="http://schemas.microsoft.com/office/drawing/2014/main" id="{BE60CBE6-9C19-4D5C-ACD3-F0C25F79985C}"/>
                </a:ext>
              </a:extLst>
            </p:cNvPr>
            <p:cNvSpPr/>
            <p:nvPr/>
          </p:nvSpPr>
          <p:spPr>
            <a:xfrm>
              <a:off x="504000" y="179703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FFAE083F-96F6-F58C-89A9-77AD3CA83302}"/>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grpSp>
      <p:sp>
        <p:nvSpPr>
          <p:cNvPr id="5" name="コンテンツ プレースホルダー 17">
            <a:extLst>
              <a:ext uri="{FF2B5EF4-FFF2-40B4-BE49-F238E27FC236}">
                <a16:creationId xmlns:a16="http://schemas.microsoft.com/office/drawing/2014/main" id="{579F2A7E-A54A-3AD1-2B4B-9AC8BDCEA4A0}"/>
              </a:ext>
            </a:extLst>
          </p:cNvPr>
          <p:cNvSpPr txBox="1">
            <a:spLocks/>
          </p:cNvSpPr>
          <p:nvPr/>
        </p:nvSpPr>
        <p:spPr>
          <a:xfrm>
            <a:off x="503196" y="2188148"/>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来庁者の移動負担軽減と利便性向上のため、住民票の写し、戸籍などの各種証明書発行や、国民健康保険・国民年金・税金に関する窓口を低層階に集約する方向で検討中。手続き内容や区民のニーズに応じて、利便性を考慮した「</a:t>
            </a:r>
            <a:r>
              <a:rPr kumimoji="1" lang="ja-JP" altLang="en-US" sz="1200" u="wavyHeavy" dirty="0">
                <a:solidFill>
                  <a:schemeClr val="tx1"/>
                </a:solidFill>
                <a:uFill>
                  <a:solidFill>
                    <a:srgbClr val="31926F"/>
                  </a:solidFill>
                </a:uFill>
                <a:latin typeface="+mn-ea"/>
                <a:ea typeface="+mn-ea"/>
              </a:rPr>
              <a:t>ワンストップサービス</a:t>
            </a:r>
            <a:r>
              <a:rPr lang="ja-JP" altLang="en-US" sz="1200" dirty="0">
                <a:latin typeface="+mn-ea"/>
                <a:ea typeface="+mn-ea"/>
              </a:rPr>
              <a:t>」を導入する予定である。</a:t>
            </a:r>
          </a:p>
        </p:txBody>
      </p:sp>
      <p:sp>
        <p:nvSpPr>
          <p:cNvPr id="7" name="正方形/長方形 6">
            <a:extLst>
              <a:ext uri="{FF2B5EF4-FFF2-40B4-BE49-F238E27FC236}">
                <a16:creationId xmlns:a16="http://schemas.microsoft.com/office/drawing/2014/main" id="{D1434234-9F49-FF25-B4E6-520295339BC4}"/>
              </a:ext>
            </a:extLst>
          </p:cNvPr>
          <p:cNvSpPr/>
          <p:nvPr/>
        </p:nvSpPr>
        <p:spPr>
          <a:xfrm>
            <a:off x="504000" y="2957299"/>
            <a:ext cx="6552000" cy="6048232"/>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8" name="グループ化 7">
            <a:extLst>
              <a:ext uri="{FF2B5EF4-FFF2-40B4-BE49-F238E27FC236}">
                <a16:creationId xmlns:a16="http://schemas.microsoft.com/office/drawing/2014/main" id="{44C8C87E-A35A-0377-6C2C-95CACA98F50A}"/>
              </a:ext>
            </a:extLst>
          </p:cNvPr>
          <p:cNvGrpSpPr/>
          <p:nvPr/>
        </p:nvGrpSpPr>
        <p:grpSpPr>
          <a:xfrm>
            <a:off x="707715" y="3070716"/>
            <a:ext cx="6138340" cy="816209"/>
            <a:chOff x="707715" y="2447613"/>
            <a:chExt cx="6138340" cy="816209"/>
          </a:xfrm>
        </p:grpSpPr>
        <p:sp>
          <p:nvSpPr>
            <p:cNvPr id="9" name="テキスト ボックス 8">
              <a:extLst>
                <a:ext uri="{FF2B5EF4-FFF2-40B4-BE49-F238E27FC236}">
                  <a16:creationId xmlns:a16="http://schemas.microsoft.com/office/drawing/2014/main" id="{3DAA7E62-C129-9D19-3502-C3D877E90C89}"/>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ja-JP" altLang="en-US" sz="1200" b="1" dirty="0">
                  <a:solidFill>
                    <a:schemeClr val="tx1"/>
                  </a:solidFill>
                  <a:uFill>
                    <a:solidFill>
                      <a:srgbClr val="31926F"/>
                    </a:solidFill>
                  </a:uFill>
                  <a:latin typeface="+mn-ea"/>
                </a:rPr>
                <a:t>ワンストップサービス</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7B1AF8F9-169F-EE5F-1FF2-24103CBFD112}"/>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施策①</a:t>
              </a:r>
            </a:p>
          </p:txBody>
        </p:sp>
        <p:sp>
          <p:nvSpPr>
            <p:cNvPr id="11" name="テキスト ボックス 10">
              <a:extLst>
                <a:ext uri="{FF2B5EF4-FFF2-40B4-BE49-F238E27FC236}">
                  <a16:creationId xmlns:a16="http://schemas.microsoft.com/office/drawing/2014/main" id="{2C4BD087-7C1D-99AA-6621-65B49AE4C8E7}"/>
                </a:ext>
              </a:extLst>
            </p:cNvPr>
            <p:cNvSpPr txBox="1"/>
            <p:nvPr/>
          </p:nvSpPr>
          <p:spPr>
            <a:xfrm>
              <a:off x="1554055" y="2755991"/>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申請書類の簡略化や統合」「押印の省略」「事前申請システム」「キャッシュレス決済システム」の導入をそれぞれ推進していくとしている。今後詳細を検討する過程で、各所管課に要望をヒアリングする予定である。</a:t>
              </a:r>
              <a:endParaRPr kumimoji="1" lang="en-US" altLang="ja-JP" sz="1100" dirty="0">
                <a:solidFill>
                  <a:schemeClr val="tx1"/>
                </a:solidFill>
                <a:latin typeface="+mn-ea"/>
              </a:endParaRPr>
            </a:p>
          </p:txBody>
        </p:sp>
      </p:grpSp>
      <p:grpSp>
        <p:nvGrpSpPr>
          <p:cNvPr id="13" name="グループ化 12">
            <a:extLst>
              <a:ext uri="{FF2B5EF4-FFF2-40B4-BE49-F238E27FC236}">
                <a16:creationId xmlns:a16="http://schemas.microsoft.com/office/drawing/2014/main" id="{84E328F9-92F4-CC63-0325-190C5F339785}"/>
              </a:ext>
            </a:extLst>
          </p:cNvPr>
          <p:cNvGrpSpPr/>
          <p:nvPr/>
        </p:nvGrpSpPr>
        <p:grpSpPr>
          <a:xfrm>
            <a:off x="707715" y="5921275"/>
            <a:ext cx="6138340" cy="477655"/>
            <a:chOff x="707715" y="6900550"/>
            <a:chExt cx="6138340" cy="477655"/>
          </a:xfrm>
        </p:grpSpPr>
        <p:sp>
          <p:nvSpPr>
            <p:cNvPr id="14" name="テキスト ボックス 13">
              <a:extLst>
                <a:ext uri="{FF2B5EF4-FFF2-40B4-BE49-F238E27FC236}">
                  <a16:creationId xmlns:a16="http://schemas.microsoft.com/office/drawing/2014/main" id="{5722C292-8370-01A2-BD00-24255E10B599}"/>
                </a:ext>
              </a:extLst>
            </p:cNvPr>
            <p:cNvSpPr txBox="1"/>
            <p:nvPr/>
          </p:nvSpPr>
          <p:spPr>
            <a:xfrm>
              <a:off x="1554055" y="6934217"/>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混雑状況配信サービス</a:t>
              </a:r>
            </a:p>
          </p:txBody>
        </p:sp>
        <p:sp>
          <p:nvSpPr>
            <p:cNvPr id="15" name="四角形: 角を丸くする 14">
              <a:extLst>
                <a:ext uri="{FF2B5EF4-FFF2-40B4-BE49-F238E27FC236}">
                  <a16:creationId xmlns:a16="http://schemas.microsoft.com/office/drawing/2014/main" id="{2D340203-A0E8-BB67-5413-8C2CB43D39FC}"/>
                </a:ext>
              </a:extLst>
            </p:cNvPr>
            <p:cNvSpPr/>
            <p:nvPr/>
          </p:nvSpPr>
          <p:spPr>
            <a:xfrm>
              <a:off x="707715" y="690055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施策④</a:t>
              </a:r>
            </a:p>
          </p:txBody>
        </p:sp>
        <p:sp>
          <p:nvSpPr>
            <p:cNvPr id="17" name="テキスト ボックス 16">
              <a:extLst>
                <a:ext uri="{FF2B5EF4-FFF2-40B4-BE49-F238E27FC236}">
                  <a16:creationId xmlns:a16="http://schemas.microsoft.com/office/drawing/2014/main" id="{8D088536-1B29-8B5A-D7D8-B496D84B2BD9}"/>
                </a:ext>
              </a:extLst>
            </p:cNvPr>
            <p:cNvSpPr txBox="1"/>
            <p:nvPr/>
          </p:nvSpPr>
          <p:spPr>
            <a:xfrm>
              <a:off x="1554055" y="7208928"/>
              <a:ext cx="5292000" cy="169277"/>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戸籍住民課窓口における混雑状況について、リアルタイムで配信を行っている。</a:t>
              </a:r>
              <a:endParaRPr kumimoji="1" lang="en-US" altLang="ja-JP" sz="1100" dirty="0">
                <a:solidFill>
                  <a:schemeClr val="tx1"/>
                </a:solidFill>
                <a:latin typeface="+mn-ea"/>
              </a:endParaRPr>
            </a:p>
          </p:txBody>
        </p:sp>
      </p:grpSp>
      <p:grpSp>
        <p:nvGrpSpPr>
          <p:cNvPr id="22" name="グループ化 21">
            <a:extLst>
              <a:ext uri="{FF2B5EF4-FFF2-40B4-BE49-F238E27FC236}">
                <a16:creationId xmlns:a16="http://schemas.microsoft.com/office/drawing/2014/main" id="{3338B1C7-83B3-BE8F-2132-976B8921042A}"/>
              </a:ext>
            </a:extLst>
          </p:cNvPr>
          <p:cNvGrpSpPr/>
          <p:nvPr/>
        </p:nvGrpSpPr>
        <p:grpSpPr>
          <a:xfrm>
            <a:off x="707715" y="6585265"/>
            <a:ext cx="6138340" cy="816209"/>
            <a:chOff x="707715" y="7518884"/>
            <a:chExt cx="6138340" cy="816209"/>
          </a:xfrm>
        </p:grpSpPr>
        <p:sp>
          <p:nvSpPr>
            <p:cNvPr id="24" name="テキスト ボックス 23">
              <a:extLst>
                <a:ext uri="{FF2B5EF4-FFF2-40B4-BE49-F238E27FC236}">
                  <a16:creationId xmlns:a16="http://schemas.microsoft.com/office/drawing/2014/main" id="{B2EF7A8F-8315-E50B-81F9-B4A6EC2CFB69}"/>
                </a:ext>
              </a:extLst>
            </p:cNvPr>
            <p:cNvSpPr txBox="1"/>
            <p:nvPr/>
          </p:nvSpPr>
          <p:spPr>
            <a:xfrm>
              <a:off x="1554055" y="7552551"/>
              <a:ext cx="1975180"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コンビニ交付サービス</a:t>
              </a:r>
            </a:p>
          </p:txBody>
        </p:sp>
        <p:sp>
          <p:nvSpPr>
            <p:cNvPr id="25" name="四角形: 角を丸くする 24">
              <a:extLst>
                <a:ext uri="{FF2B5EF4-FFF2-40B4-BE49-F238E27FC236}">
                  <a16:creationId xmlns:a16="http://schemas.microsoft.com/office/drawing/2014/main" id="{30A724F5-727F-20BB-3B18-080F9C434A84}"/>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施策⑥</a:t>
              </a:r>
            </a:p>
          </p:txBody>
        </p:sp>
        <p:sp>
          <p:nvSpPr>
            <p:cNvPr id="27" name="テキスト ボックス 26">
              <a:extLst>
                <a:ext uri="{FF2B5EF4-FFF2-40B4-BE49-F238E27FC236}">
                  <a16:creationId xmlns:a16="http://schemas.microsoft.com/office/drawing/2014/main" id="{9BB84282-B85A-B5F8-2914-CC34D459FCAF}"/>
                </a:ext>
              </a:extLst>
            </p:cNvPr>
            <p:cNvSpPr txBox="1"/>
            <p:nvPr/>
          </p:nvSpPr>
          <p:spPr>
            <a:xfrm>
              <a:off x="1554055" y="7827262"/>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マイナンバーカードを使用して、住民票の写し、印鑑証明書、特別区民税・都民税課税（非課税）・納税証明書、戸籍全部（個人）事項証明書、所得証明書（現年度分に限る）等を取得可能</a:t>
              </a:r>
              <a:endParaRPr kumimoji="1" lang="ja-JP" altLang="en-US" sz="1100" strike="sngStrike" dirty="0">
                <a:solidFill>
                  <a:srgbClr val="FF0000"/>
                </a:solidFill>
                <a:highlight>
                  <a:srgbClr val="FFFF00"/>
                </a:highlight>
                <a:latin typeface="+mn-ea"/>
              </a:endParaRPr>
            </a:p>
          </p:txBody>
        </p:sp>
      </p:grpSp>
      <p:grpSp>
        <p:nvGrpSpPr>
          <p:cNvPr id="38" name="グループ化 37">
            <a:extLst>
              <a:ext uri="{FF2B5EF4-FFF2-40B4-BE49-F238E27FC236}">
                <a16:creationId xmlns:a16="http://schemas.microsoft.com/office/drawing/2014/main" id="{A5A0BB56-89DE-A78D-60D6-EEBEA99F1C50}"/>
              </a:ext>
            </a:extLst>
          </p:cNvPr>
          <p:cNvGrpSpPr/>
          <p:nvPr/>
        </p:nvGrpSpPr>
        <p:grpSpPr>
          <a:xfrm>
            <a:off x="707715" y="7584756"/>
            <a:ext cx="6138340" cy="1324041"/>
            <a:chOff x="707715" y="7600048"/>
            <a:chExt cx="6138340" cy="1324041"/>
          </a:xfrm>
        </p:grpSpPr>
        <p:sp>
          <p:nvSpPr>
            <p:cNvPr id="39" name="テキスト ボックス 38">
              <a:extLst>
                <a:ext uri="{FF2B5EF4-FFF2-40B4-BE49-F238E27FC236}">
                  <a16:creationId xmlns:a16="http://schemas.microsoft.com/office/drawing/2014/main" id="{2C63902F-4949-C2A4-AEFA-FF7138EF3FE2}"/>
                </a:ext>
              </a:extLst>
            </p:cNvPr>
            <p:cNvSpPr txBox="1"/>
            <p:nvPr/>
          </p:nvSpPr>
          <p:spPr>
            <a:xfrm>
              <a:off x="1554055" y="7633715"/>
              <a:ext cx="1975180"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決済方法</a:t>
              </a:r>
            </a:p>
          </p:txBody>
        </p:sp>
        <p:sp>
          <p:nvSpPr>
            <p:cNvPr id="40" name="四角形: 角を丸くする 39">
              <a:extLst>
                <a:ext uri="{FF2B5EF4-FFF2-40B4-BE49-F238E27FC236}">
                  <a16:creationId xmlns:a16="http://schemas.microsoft.com/office/drawing/2014/main" id="{2868B3A5-58D3-81F9-48D2-E9EE36113B38}"/>
                </a:ext>
              </a:extLst>
            </p:cNvPr>
            <p:cNvSpPr/>
            <p:nvPr/>
          </p:nvSpPr>
          <p:spPr>
            <a:xfrm>
              <a:off x="707715" y="7600048"/>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施策⑧</a:t>
              </a:r>
            </a:p>
          </p:txBody>
        </p:sp>
        <p:sp>
          <p:nvSpPr>
            <p:cNvPr id="68" name="テキスト ボックス 67">
              <a:extLst>
                <a:ext uri="{FF2B5EF4-FFF2-40B4-BE49-F238E27FC236}">
                  <a16:creationId xmlns:a16="http://schemas.microsoft.com/office/drawing/2014/main" id="{CA07E4DB-63CF-5D8B-595F-FCB82CA17E74}"/>
                </a:ext>
              </a:extLst>
            </p:cNvPr>
            <p:cNvSpPr txBox="1"/>
            <p:nvPr/>
          </p:nvSpPr>
          <p:spPr>
            <a:xfrm>
              <a:off x="1554055" y="7908426"/>
              <a:ext cx="5292000" cy="1015663"/>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キャッシュレス決済は、区役所や地域センターの窓口で各種証明書発行料等の支払いに利用可能。対応している決済方法は、以下のとおり。</a:t>
              </a:r>
            </a:p>
            <a:p>
              <a:r>
                <a:rPr kumimoji="1" lang="ja-JP" altLang="en-US" sz="1100" dirty="0">
                  <a:solidFill>
                    <a:schemeClr val="tx1"/>
                  </a:solidFill>
                  <a:latin typeface="+mn-ea"/>
                </a:rPr>
                <a:t>　・ クレジットカード（</a:t>
              </a:r>
              <a:r>
                <a:rPr kumimoji="1" lang="en-US" altLang="ja-JP" sz="1100" dirty="0">
                  <a:solidFill>
                    <a:schemeClr val="tx1"/>
                  </a:solidFill>
                  <a:latin typeface="+mn-ea"/>
                </a:rPr>
                <a:t>Visa</a:t>
              </a:r>
              <a:r>
                <a:rPr kumimoji="1" lang="ja-JP" altLang="en-US" sz="1100" dirty="0">
                  <a:solidFill>
                    <a:schemeClr val="tx1"/>
                  </a:solidFill>
                  <a:latin typeface="+mn-ea"/>
                </a:rPr>
                <a:t>、</a:t>
              </a:r>
              <a:r>
                <a:rPr kumimoji="1" lang="en-US" altLang="ja-JP" sz="1100" dirty="0">
                  <a:solidFill>
                    <a:schemeClr val="tx1"/>
                  </a:solidFill>
                  <a:latin typeface="+mn-ea"/>
                </a:rPr>
                <a:t>Mastercard</a:t>
              </a:r>
              <a:r>
                <a:rPr kumimoji="1" lang="ja-JP" altLang="en-US" sz="1100" dirty="0">
                  <a:solidFill>
                    <a:schemeClr val="tx1"/>
                  </a:solidFill>
                  <a:latin typeface="+mn-ea"/>
                </a:rPr>
                <a:t>、銀聯）</a:t>
              </a:r>
            </a:p>
            <a:p>
              <a:r>
                <a:rPr kumimoji="1" lang="ja-JP" altLang="en-US" sz="1100" dirty="0">
                  <a:solidFill>
                    <a:schemeClr val="tx1"/>
                  </a:solidFill>
                  <a:latin typeface="+mn-ea"/>
                </a:rPr>
                <a:t>　・ 電子マネー（交通系</a:t>
              </a:r>
              <a:r>
                <a:rPr kumimoji="1" lang="en-US" altLang="ja-JP" sz="1100" dirty="0">
                  <a:solidFill>
                    <a:schemeClr val="tx1"/>
                  </a:solidFill>
                  <a:latin typeface="+mn-ea"/>
                </a:rPr>
                <a:t>IC</a:t>
              </a:r>
              <a:r>
                <a:rPr kumimoji="1" lang="ja-JP" altLang="en-US" sz="1100" dirty="0">
                  <a:solidFill>
                    <a:schemeClr val="tx1"/>
                  </a:solidFill>
                  <a:latin typeface="+mn-ea"/>
                </a:rPr>
                <a:t>（</a:t>
              </a:r>
              <a:r>
                <a:rPr kumimoji="1" lang="en-US" altLang="ja-JP" sz="1100" dirty="0">
                  <a:solidFill>
                    <a:schemeClr val="tx1"/>
                  </a:solidFill>
                  <a:latin typeface="+mn-ea"/>
                </a:rPr>
                <a:t>Suica</a:t>
              </a:r>
              <a:r>
                <a:rPr kumimoji="1" lang="ja-JP" altLang="en-US" sz="1100" dirty="0">
                  <a:solidFill>
                    <a:schemeClr val="tx1"/>
                  </a:solidFill>
                  <a:latin typeface="+mn-ea"/>
                </a:rPr>
                <a:t>、</a:t>
              </a:r>
              <a:r>
                <a:rPr kumimoji="1" lang="en-US" altLang="ja-JP" sz="1100" dirty="0">
                  <a:solidFill>
                    <a:schemeClr val="tx1"/>
                  </a:solidFill>
                  <a:latin typeface="+mn-ea"/>
                </a:rPr>
                <a:t>Pasmo</a:t>
              </a:r>
              <a:r>
                <a:rPr kumimoji="1" lang="ja-JP" altLang="en-US" sz="1100" dirty="0">
                  <a:solidFill>
                    <a:schemeClr val="tx1"/>
                  </a:solidFill>
                  <a:latin typeface="+mn-ea"/>
                </a:rPr>
                <a:t>等）、</a:t>
              </a:r>
              <a:r>
                <a:rPr kumimoji="1" lang="en-US" altLang="ja-JP" sz="1100" dirty="0">
                  <a:solidFill>
                    <a:schemeClr val="tx1"/>
                  </a:solidFill>
                  <a:latin typeface="+mn-ea"/>
                </a:rPr>
                <a:t>iD</a:t>
              </a:r>
              <a:r>
                <a:rPr kumimoji="1" lang="ja-JP" altLang="en-US" sz="1100" dirty="0">
                  <a:solidFill>
                    <a:schemeClr val="tx1"/>
                  </a:solidFill>
                  <a:latin typeface="+mn-ea"/>
                </a:rPr>
                <a:t>、楽天</a:t>
              </a:r>
              <a:r>
                <a:rPr kumimoji="1" lang="en-US" altLang="ja-JP" sz="1100" dirty="0">
                  <a:solidFill>
                    <a:schemeClr val="tx1"/>
                  </a:solidFill>
                  <a:latin typeface="+mn-ea"/>
                </a:rPr>
                <a:t>Edy</a:t>
              </a:r>
              <a:r>
                <a:rPr kumimoji="1" lang="ja-JP" altLang="en-US" sz="1100" dirty="0">
                  <a:solidFill>
                    <a:schemeClr val="tx1"/>
                  </a:solidFill>
                  <a:latin typeface="+mn-ea"/>
                </a:rPr>
                <a:t>、</a:t>
              </a:r>
              <a:r>
                <a:rPr kumimoji="1" lang="en-US" altLang="ja-JP" sz="1100" dirty="0">
                  <a:solidFill>
                    <a:schemeClr val="tx1"/>
                  </a:solidFill>
                  <a:latin typeface="+mn-ea"/>
                </a:rPr>
                <a:t>nanaco</a:t>
              </a:r>
              <a:r>
                <a:rPr kumimoji="1" lang="ja-JP" altLang="en-US" sz="1100" dirty="0">
                  <a:solidFill>
                    <a:schemeClr val="tx1"/>
                  </a:solidFill>
                  <a:latin typeface="+mn-ea"/>
                </a:rPr>
                <a:t>、</a:t>
              </a:r>
              <a:r>
                <a:rPr kumimoji="1" lang="en-US" altLang="ja-JP" sz="1100" dirty="0">
                  <a:solidFill>
                    <a:schemeClr val="tx1"/>
                  </a:solidFill>
                  <a:latin typeface="+mn-ea"/>
                </a:rPr>
                <a:t>WAON</a:t>
              </a:r>
              <a:r>
                <a:rPr kumimoji="1" lang="ja-JP" altLang="en-US" sz="1100" dirty="0">
                  <a:solidFill>
                    <a:schemeClr val="tx1"/>
                  </a:solidFill>
                  <a:latin typeface="+mn-ea"/>
                </a:rPr>
                <a:t>）</a:t>
              </a:r>
              <a:br>
                <a:rPr kumimoji="1" lang="ja-JP" altLang="en-US" sz="1100" dirty="0">
                  <a:solidFill>
                    <a:schemeClr val="tx1"/>
                  </a:solidFill>
                  <a:latin typeface="+mn-ea"/>
                </a:rPr>
              </a:br>
              <a:r>
                <a:rPr kumimoji="1" lang="ja-JP" altLang="en-US" sz="1100" dirty="0">
                  <a:solidFill>
                    <a:schemeClr val="tx1"/>
                  </a:solidFill>
                  <a:latin typeface="+mn-ea"/>
                </a:rPr>
                <a:t>　　 　</a:t>
              </a:r>
              <a:r>
                <a:rPr kumimoji="1" lang="en-US" altLang="ja-JP" sz="1100" dirty="0">
                  <a:solidFill>
                    <a:schemeClr val="tx1"/>
                  </a:solidFill>
                  <a:latin typeface="+mn-ea"/>
                </a:rPr>
                <a:t>※PiTaPa</a:t>
              </a:r>
              <a:r>
                <a:rPr kumimoji="1" lang="ja-JP" altLang="en-US" sz="1100" dirty="0">
                  <a:solidFill>
                    <a:schemeClr val="tx1"/>
                  </a:solidFill>
                  <a:latin typeface="+mn-ea"/>
                </a:rPr>
                <a:t>を除く、</a:t>
              </a:r>
              <a:r>
                <a:rPr kumimoji="1" lang="en-US" altLang="ja-JP" sz="1100" dirty="0">
                  <a:solidFill>
                    <a:schemeClr val="tx1"/>
                  </a:solidFill>
                  <a:latin typeface="+mn-ea"/>
                </a:rPr>
                <a:t>Suica</a:t>
              </a:r>
              <a:r>
                <a:rPr kumimoji="1" lang="ja-JP" altLang="en-US" sz="1100" dirty="0">
                  <a:solidFill>
                    <a:schemeClr val="tx1"/>
                  </a:solidFill>
                  <a:latin typeface="+mn-ea"/>
                </a:rPr>
                <a:t>、</a:t>
              </a:r>
              <a:r>
                <a:rPr kumimoji="1" lang="en-US" altLang="ja-JP" sz="1100" dirty="0">
                  <a:solidFill>
                    <a:schemeClr val="tx1"/>
                  </a:solidFill>
                  <a:latin typeface="+mn-ea"/>
                </a:rPr>
                <a:t>Pasmo</a:t>
              </a:r>
              <a:r>
                <a:rPr kumimoji="1" lang="ja-JP" altLang="en-US" sz="1100" dirty="0">
                  <a:solidFill>
                    <a:schemeClr val="tx1"/>
                  </a:solidFill>
                  <a:latin typeface="+mn-ea"/>
                </a:rPr>
                <a:t>等</a:t>
              </a:r>
              <a:r>
                <a:rPr kumimoji="1" lang="en-US" altLang="ja-JP" sz="1100" dirty="0">
                  <a:solidFill>
                    <a:schemeClr val="tx1"/>
                  </a:solidFill>
                  <a:latin typeface="+mn-ea"/>
                </a:rPr>
                <a:t>9</a:t>
              </a:r>
              <a:r>
                <a:rPr kumimoji="1" lang="ja-JP" altLang="en-US" sz="1100" dirty="0">
                  <a:solidFill>
                    <a:schemeClr val="tx1"/>
                  </a:solidFill>
                  <a:latin typeface="+mn-ea"/>
                </a:rPr>
                <a:t>種類。</a:t>
              </a:r>
            </a:p>
            <a:p>
              <a:r>
                <a:rPr kumimoji="1" lang="ja-JP" altLang="en-US" sz="1100" dirty="0">
                  <a:solidFill>
                    <a:schemeClr val="tx1"/>
                  </a:solidFill>
                  <a:latin typeface="+mn-ea"/>
                </a:rPr>
                <a:t>　・ </a:t>
              </a:r>
              <a:r>
                <a:rPr kumimoji="1" lang="en-US" altLang="ja-JP" sz="1100" dirty="0">
                  <a:solidFill>
                    <a:schemeClr val="tx1"/>
                  </a:solidFill>
                  <a:latin typeface="+mn-ea"/>
                </a:rPr>
                <a:t>QR</a:t>
              </a:r>
              <a:r>
                <a:rPr kumimoji="1" lang="ja-JP" altLang="en-US" sz="1100" dirty="0">
                  <a:solidFill>
                    <a:schemeClr val="tx1"/>
                  </a:solidFill>
                  <a:latin typeface="+mn-ea"/>
                </a:rPr>
                <a:t>コード（</a:t>
              </a:r>
              <a:r>
                <a:rPr kumimoji="1" lang="en-US" altLang="ja-JP" sz="1100" dirty="0">
                  <a:solidFill>
                    <a:schemeClr val="tx1"/>
                  </a:solidFill>
                  <a:latin typeface="+mn-ea"/>
                </a:rPr>
                <a:t>PayPay</a:t>
              </a:r>
              <a:r>
                <a:rPr kumimoji="1" lang="ja-JP" altLang="en-US" sz="1100" dirty="0">
                  <a:solidFill>
                    <a:schemeClr val="tx1"/>
                  </a:solidFill>
                  <a:latin typeface="+mn-ea"/>
                </a:rPr>
                <a:t>、</a:t>
              </a:r>
              <a:r>
                <a:rPr kumimoji="1" lang="en-US" altLang="ja-JP" sz="1100" dirty="0">
                  <a:solidFill>
                    <a:schemeClr val="tx1"/>
                  </a:solidFill>
                  <a:latin typeface="+mn-ea"/>
                </a:rPr>
                <a:t>LINEPay</a:t>
              </a:r>
              <a:r>
                <a:rPr kumimoji="1" lang="ja-JP" altLang="en-US" sz="1100" dirty="0">
                  <a:solidFill>
                    <a:schemeClr val="tx1"/>
                  </a:solidFill>
                  <a:latin typeface="+mn-ea"/>
                </a:rPr>
                <a:t>、楽天ペイ、</a:t>
              </a:r>
              <a:r>
                <a:rPr kumimoji="1" lang="en-US" altLang="ja-JP" sz="1100" dirty="0">
                  <a:solidFill>
                    <a:schemeClr val="tx1"/>
                  </a:solidFill>
                  <a:latin typeface="+mn-ea"/>
                </a:rPr>
                <a:t>d</a:t>
              </a:r>
              <a:r>
                <a:rPr kumimoji="1" lang="ja-JP" altLang="en-US" sz="1100" dirty="0">
                  <a:solidFill>
                    <a:schemeClr val="tx1"/>
                  </a:solidFill>
                  <a:latin typeface="+mn-ea"/>
                </a:rPr>
                <a:t>払い、メルペイ、</a:t>
              </a:r>
              <a:r>
                <a:rPr kumimoji="1" lang="en-US" altLang="ja-JP" sz="1100" dirty="0">
                  <a:solidFill>
                    <a:schemeClr val="tx1"/>
                  </a:solidFill>
                  <a:latin typeface="+mn-ea"/>
                </a:rPr>
                <a:t>auPay </a:t>
              </a:r>
              <a:r>
                <a:rPr kumimoji="1" lang="ja-JP" altLang="en-US" sz="1100" dirty="0">
                  <a:solidFill>
                    <a:schemeClr val="tx1"/>
                  </a:solidFill>
                  <a:latin typeface="+mn-ea"/>
                </a:rPr>
                <a:t>等）</a:t>
              </a:r>
            </a:p>
          </p:txBody>
        </p:sp>
      </p:grpSp>
      <p:pic>
        <p:nvPicPr>
          <p:cNvPr id="4" name="図 3" descr="テキスト, 地図 が含まれている画像&#10;&#10;自動的に生成された説明">
            <a:extLst>
              <a:ext uri="{FF2B5EF4-FFF2-40B4-BE49-F238E27FC236}">
                <a16:creationId xmlns:a16="http://schemas.microsoft.com/office/drawing/2014/main" id="{F7E51155-F83E-F984-3FA1-6070741E984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7715" y="3979017"/>
            <a:ext cx="3072122" cy="1784713"/>
          </a:xfrm>
          <a:prstGeom prst="rect">
            <a:avLst/>
          </a:prstGeom>
        </p:spPr>
      </p:pic>
      <p:sp>
        <p:nvSpPr>
          <p:cNvPr id="6" name="テキスト ボックス 5">
            <a:extLst>
              <a:ext uri="{FF2B5EF4-FFF2-40B4-BE49-F238E27FC236}">
                <a16:creationId xmlns:a16="http://schemas.microsoft.com/office/drawing/2014/main" id="{65BC8E5E-2B8C-3731-CA90-962C62D42611}"/>
              </a:ext>
            </a:extLst>
          </p:cNvPr>
          <p:cNvSpPr txBox="1"/>
          <p:nvPr/>
        </p:nvSpPr>
        <p:spPr>
          <a:xfrm>
            <a:off x="3869774" y="5247271"/>
            <a:ext cx="3022950" cy="492443"/>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2 </a:t>
            </a:r>
            <a:r>
              <a:rPr kumimoji="1" lang="ja-JP" altLang="en-US" sz="800" dirty="0">
                <a:latin typeface="+mn-ea"/>
              </a:rPr>
              <a:t>「品川区新庁舎整備基本計画」</a:t>
            </a:r>
            <a:r>
              <a:rPr kumimoji="1" lang="en-US" altLang="ja-JP" sz="800" dirty="0">
                <a:latin typeface="+mn-ea"/>
              </a:rPr>
              <a:t>P10</a:t>
            </a:r>
            <a:r>
              <a:rPr kumimoji="1" lang="ja-JP" altLang="en-US" sz="800" dirty="0">
                <a:latin typeface="+mn-ea"/>
              </a:rPr>
              <a:t>、品川区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7"/>
              </a:rPr>
              <a:t>https://www.city.shinagawa.tokyo.jp/ct/pdf/20230112204801_4.pdf</a:t>
            </a:r>
            <a:r>
              <a:rPr kumimoji="1" lang="ja-JP" altLang="en-US" sz="800" dirty="0">
                <a:latin typeface="+mn-ea"/>
              </a:rPr>
              <a:t>）</a:t>
            </a:r>
          </a:p>
        </p:txBody>
      </p:sp>
      <p:sp>
        <p:nvSpPr>
          <p:cNvPr id="20" name="テキスト ボックス 19">
            <a:extLst>
              <a:ext uri="{FF2B5EF4-FFF2-40B4-BE49-F238E27FC236}">
                <a16:creationId xmlns:a16="http://schemas.microsoft.com/office/drawing/2014/main" id="{B95326C0-4C83-F8B8-90E7-9BDD68510F0B}"/>
              </a:ext>
            </a:extLst>
          </p:cNvPr>
          <p:cNvSpPr txBox="1"/>
          <p:nvPr/>
        </p:nvSpPr>
        <p:spPr>
          <a:xfrm>
            <a:off x="3869773" y="5000950"/>
            <a:ext cx="2885405"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kumimoji="1" lang="ja-JP" altLang="en-US" sz="1100" dirty="0">
                <a:solidFill>
                  <a:schemeClr val="tx1"/>
                </a:solidFill>
                <a:uFill>
                  <a:solidFill>
                    <a:srgbClr val="31926F"/>
                  </a:solidFill>
                </a:uFill>
                <a:latin typeface="+mn-ea"/>
                <a:ea typeface="+mn-ea"/>
              </a:rPr>
              <a:t>ワンストップサービス</a:t>
            </a:r>
            <a:r>
              <a:rPr lang="ja-JP" altLang="en-US" dirty="0">
                <a:latin typeface="+mn-ea"/>
                <a:ea typeface="+mn-ea"/>
              </a:rPr>
              <a:t>を導入した窓口イメージ</a:t>
            </a:r>
            <a:r>
              <a:rPr lang="en-US" altLang="ja-JP" baseline="30000" dirty="0">
                <a:latin typeface="+mn-ea"/>
                <a:ea typeface="+mn-ea"/>
              </a:rPr>
              <a:t>*2</a:t>
            </a:r>
            <a:endParaRPr lang="ja-JP" altLang="en-US" baseline="30000" dirty="0">
              <a:latin typeface="+mn-ea"/>
              <a:ea typeface="+mn-ea"/>
            </a:endParaRPr>
          </a:p>
        </p:txBody>
      </p:sp>
    </p:spTree>
    <p:extLst>
      <p:ext uri="{BB962C8B-B14F-4D97-AF65-F5344CB8AC3E}">
        <p14:creationId xmlns:p14="http://schemas.microsoft.com/office/powerpoint/2010/main" val="2891001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表 130">
            <a:extLst>
              <a:ext uri="{FF2B5EF4-FFF2-40B4-BE49-F238E27FC236}">
                <a16:creationId xmlns:a16="http://schemas.microsoft.com/office/drawing/2014/main" id="{0B895D6D-2D3D-92AA-4596-5BE751D3BB52}"/>
              </a:ext>
            </a:extLst>
          </p:cNvPr>
          <p:cNvGraphicFramePr>
            <a:graphicFrameLocks noGrp="1"/>
          </p:cNvGraphicFramePr>
          <p:nvPr>
            <p:extLst>
              <p:ext uri="{D42A27DB-BD31-4B8C-83A1-F6EECF244321}">
                <p14:modId xmlns:p14="http://schemas.microsoft.com/office/powerpoint/2010/main" val="2854123039"/>
              </p:ext>
            </p:extLst>
          </p:nvPr>
        </p:nvGraphicFramePr>
        <p:xfrm>
          <a:off x="504000" y="2561565"/>
          <a:ext cx="6552000" cy="1335360"/>
        </p:xfrm>
        <a:graphic>
          <a:graphicData uri="http://schemas.openxmlformats.org/drawingml/2006/table">
            <a:tbl>
              <a:tblPr firstRow="1" bandRow="1">
                <a:tableStyleId>{5C22544A-7EE6-4342-B048-85BDC9FD1C3A}</a:tableStyleId>
              </a:tblPr>
              <a:tblGrid>
                <a:gridCol w="258382">
                  <a:extLst>
                    <a:ext uri="{9D8B030D-6E8A-4147-A177-3AD203B41FA5}">
                      <a16:colId xmlns:a16="http://schemas.microsoft.com/office/drawing/2014/main" val="2511081254"/>
                    </a:ext>
                  </a:extLst>
                </a:gridCol>
                <a:gridCol w="553674">
                  <a:extLst>
                    <a:ext uri="{9D8B030D-6E8A-4147-A177-3AD203B41FA5}">
                      <a16:colId xmlns:a16="http://schemas.microsoft.com/office/drawing/2014/main" val="1721265499"/>
                    </a:ext>
                  </a:extLst>
                </a:gridCol>
                <a:gridCol w="550844">
                  <a:extLst>
                    <a:ext uri="{9D8B030D-6E8A-4147-A177-3AD203B41FA5}">
                      <a16:colId xmlns:a16="http://schemas.microsoft.com/office/drawing/2014/main" val="2803765618"/>
                    </a:ext>
                  </a:extLst>
                </a:gridCol>
                <a:gridCol w="533400">
                  <a:extLst>
                    <a:ext uri="{9D8B030D-6E8A-4147-A177-3AD203B41FA5}">
                      <a16:colId xmlns:a16="http://schemas.microsoft.com/office/drawing/2014/main" val="3598183488"/>
                    </a:ext>
                  </a:extLst>
                </a:gridCol>
                <a:gridCol w="762000">
                  <a:extLst>
                    <a:ext uri="{9D8B030D-6E8A-4147-A177-3AD203B41FA5}">
                      <a16:colId xmlns:a16="http://schemas.microsoft.com/office/drawing/2014/main" val="1912041830"/>
                    </a:ext>
                  </a:extLst>
                </a:gridCol>
                <a:gridCol w="1908185">
                  <a:extLst>
                    <a:ext uri="{9D8B030D-6E8A-4147-A177-3AD203B41FA5}">
                      <a16:colId xmlns:a16="http://schemas.microsoft.com/office/drawing/2014/main" val="876389979"/>
                    </a:ext>
                  </a:extLst>
                </a:gridCol>
                <a:gridCol w="1985515">
                  <a:extLst>
                    <a:ext uri="{9D8B030D-6E8A-4147-A177-3AD203B41FA5}">
                      <a16:colId xmlns:a16="http://schemas.microsoft.com/office/drawing/2014/main" val="550416692"/>
                    </a:ext>
                  </a:extLst>
                </a:gridCol>
              </a:tblGrid>
              <a:tr h="180000">
                <a:tc>
                  <a:txBody>
                    <a:bodyPr/>
                    <a:lstStyle/>
                    <a:p>
                      <a:pPr algn="ctr" fontAlgn="ctr"/>
                      <a:r>
                        <a:rPr kumimoji="1" lang="en-US" altLang="ja-JP" sz="900" dirty="0">
                          <a:latin typeface="+mn-ea"/>
                          <a:ea typeface="+mn-ea"/>
                        </a:rPr>
                        <a:t>No.</a:t>
                      </a:r>
                      <a:endParaRPr kumimoji="1" lang="ja-JP" altLang="en-US" sz="900" dirty="0">
                        <a:latin typeface="+mn-ea"/>
                        <a:ea typeface="+mn-ea"/>
                      </a:endParaRPr>
                    </a:p>
                  </a:txBody>
                  <a:tcPr marL="36000" marR="36000" marT="0" marB="0" anchor="ctr">
                    <a:lnL w="12700" cmpd="sng">
                      <a:noFill/>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企業名</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創業</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資本金</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従業員数</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事業内容</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選出理由</a:t>
                      </a:r>
                    </a:p>
                  </a:txBody>
                  <a:tcPr marL="36000" marR="36000" marT="0" marB="0" anchor="ctr">
                    <a:lnL w="19050" cap="flat" cmpd="sng" algn="ctr">
                      <a:solidFill>
                        <a:schemeClr val="bg1"/>
                      </a:solidFill>
                      <a:prstDash val="solid"/>
                      <a:round/>
                      <a:headEnd type="none" w="med" len="med"/>
                      <a:tailEnd type="none" w="med" len="med"/>
                    </a:lnL>
                    <a:lnR w="12700" cmpd="sng">
                      <a:noFill/>
                    </a:lnR>
                    <a:lnT w="12700" cmpd="sng">
                      <a:noFill/>
                    </a:lnT>
                    <a:lnB w="38100" cmpd="sng">
                      <a:noFill/>
                    </a:lnB>
                    <a:solidFill>
                      <a:srgbClr val="31926F"/>
                    </a:solidFill>
                  </a:tcPr>
                </a:tc>
                <a:extLst>
                  <a:ext uri="{0D108BD9-81ED-4DB2-BD59-A6C34878D82A}">
                    <a16:rowId xmlns:a16="http://schemas.microsoft.com/office/drawing/2014/main" val="2155468110"/>
                  </a:ext>
                </a:extLst>
              </a:tr>
              <a:tr h="0">
                <a:tc>
                  <a:txBody>
                    <a:bodyPr/>
                    <a:lstStyle/>
                    <a:p>
                      <a:pPr algn="ctr" fontAlgn="ctr"/>
                      <a:r>
                        <a:rPr kumimoji="1" lang="en-US" altLang="ja-JP" sz="900" b="1" dirty="0">
                          <a:solidFill>
                            <a:srgbClr val="31926F"/>
                          </a:solidFill>
                          <a:latin typeface="+mn-ea"/>
                          <a:ea typeface="+mn-ea"/>
                        </a:rPr>
                        <a:t>41</a:t>
                      </a:r>
                      <a:endParaRPr kumimoji="1" lang="ja-JP" altLang="en-US" sz="900" b="1" dirty="0">
                        <a:solidFill>
                          <a:srgbClr val="31926F"/>
                        </a:solidFill>
                        <a:latin typeface="+mn-ea"/>
                        <a:ea typeface="+mn-ea"/>
                      </a:endParaRP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コクヨ</a:t>
                      </a:r>
                      <a:br>
                        <a:rPr kumimoji="1" lang="en-US" altLang="ja-JP" sz="900" dirty="0">
                          <a:latin typeface="+mn-ea"/>
                          <a:ea typeface="+mn-ea"/>
                        </a:rPr>
                      </a:br>
                      <a:r>
                        <a:rPr kumimoji="1" lang="ja-JP" altLang="en-US" sz="900" dirty="0">
                          <a:latin typeface="+mn-ea"/>
                          <a:ea typeface="+mn-ea"/>
                        </a:rPr>
                        <a:t>株式会社</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ja-JP" altLang="en-US" sz="800">
                          <a:latin typeface="+mn-ea"/>
                          <a:ea typeface="+mn-ea"/>
                        </a:rPr>
                        <a:t>明治</a:t>
                      </a:r>
                      <a:r>
                        <a:rPr kumimoji="1" lang="en-US" altLang="ja-JP" sz="800" dirty="0">
                          <a:latin typeface="+mn-ea"/>
                          <a:ea typeface="+mn-ea"/>
                        </a:rPr>
                        <a:t>38</a:t>
                      </a:r>
                      <a:r>
                        <a:rPr kumimoji="1" lang="ja-JP" altLang="en-US" sz="800">
                          <a:latin typeface="+mn-ea"/>
                          <a:ea typeface="+mn-ea"/>
                        </a:rPr>
                        <a:t>年</a:t>
                      </a:r>
                      <a:r>
                        <a:rPr kumimoji="1" lang="en-US" altLang="ja-JP" sz="800" dirty="0">
                          <a:latin typeface="+mn-ea"/>
                          <a:ea typeface="+mn-ea"/>
                        </a:rPr>
                        <a:t>10</a:t>
                      </a:r>
                      <a:r>
                        <a:rPr kumimoji="1" lang="ja-JP" altLang="en-US" sz="800">
                          <a:latin typeface="+mn-ea"/>
                          <a:ea typeface="+mn-ea"/>
                        </a:rPr>
                        <a:t>月</a:t>
                      </a:r>
                      <a:endParaRPr kumimoji="1" lang="ja-JP"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kumimoji="1" lang="en-US" altLang="ja-JP" sz="800" dirty="0">
                          <a:latin typeface="+mn-ea"/>
                          <a:ea typeface="+mn-ea"/>
                        </a:rPr>
                        <a:t>15,800</a:t>
                      </a:r>
                      <a:br>
                        <a:rPr kumimoji="1" lang="en-US" altLang="ja-JP" sz="800" dirty="0">
                          <a:latin typeface="+mn-ea"/>
                          <a:ea typeface="+mn-ea"/>
                        </a:rPr>
                      </a:br>
                      <a:r>
                        <a:rPr kumimoji="1" lang="ja-JP" altLang="en-US" sz="800" dirty="0">
                          <a:latin typeface="+mn-ea"/>
                          <a:ea typeface="+mn-ea"/>
                        </a:rPr>
                        <a:t>百万円</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dirty="0">
                          <a:latin typeface="+mn-ea"/>
                          <a:ea typeface="+mn-ea"/>
                        </a:rPr>
                        <a:t>単体 </a:t>
                      </a:r>
                      <a:r>
                        <a:rPr kumimoji="1" lang="en-US" altLang="zh-TW" sz="800" dirty="0">
                          <a:latin typeface="+mn-ea"/>
                          <a:ea typeface="+mn-ea"/>
                        </a:rPr>
                        <a:t>2,062</a:t>
                      </a:r>
                      <a:r>
                        <a:rPr kumimoji="1" lang="zh-TW" altLang="en-US" sz="800" dirty="0">
                          <a:latin typeface="+mn-ea"/>
                          <a:ea typeface="+mn-ea"/>
                        </a:rPr>
                        <a:t>名</a:t>
                      </a:r>
                      <a:br>
                        <a:rPr kumimoji="1" lang="zh-TW" altLang="en-US" sz="800" dirty="0">
                          <a:latin typeface="+mn-ea"/>
                          <a:ea typeface="+mn-ea"/>
                        </a:rPr>
                      </a:br>
                      <a:r>
                        <a:rPr kumimoji="1" lang="zh-TW" altLang="en-US" sz="800" dirty="0">
                          <a:latin typeface="+mn-ea"/>
                          <a:ea typeface="+mn-ea"/>
                        </a:rPr>
                        <a:t>連結 </a:t>
                      </a:r>
                      <a:r>
                        <a:rPr kumimoji="1" lang="en-US" altLang="zh-TW" sz="800" dirty="0">
                          <a:latin typeface="+mn-ea"/>
                          <a:ea typeface="+mn-ea"/>
                        </a:rPr>
                        <a:t>6,864</a:t>
                      </a:r>
                      <a:r>
                        <a:rPr kumimoji="1" lang="zh-TW" altLang="en-US" sz="800" dirty="0">
                          <a:latin typeface="+mn-ea"/>
                          <a:ea typeface="+mn-ea"/>
                        </a:rPr>
                        <a:t>名</a:t>
                      </a:r>
                      <a:br>
                        <a:rPr kumimoji="1" lang="zh-TW" altLang="en-US" sz="800" dirty="0">
                          <a:latin typeface="+mn-ea"/>
                          <a:ea typeface="+mn-ea"/>
                        </a:rPr>
                      </a:br>
                      <a:r>
                        <a:rPr kumimoji="1" lang="zh-TW" altLang="en-US" sz="800" dirty="0">
                          <a:latin typeface="+mn-ea"/>
                          <a:ea typeface="+mn-ea"/>
                        </a:rPr>
                        <a:t>（</a:t>
                      </a:r>
                      <a:r>
                        <a:rPr kumimoji="1" lang="ja-JP" altLang="en-US" sz="800" dirty="0">
                          <a:latin typeface="+mn-ea"/>
                          <a:ea typeface="+mn-ea"/>
                        </a:rPr>
                        <a:t>令和</a:t>
                      </a:r>
                      <a:r>
                        <a:rPr kumimoji="1" lang="en-US" altLang="ja-JP" sz="800" dirty="0">
                          <a:latin typeface="+mn-ea"/>
                          <a:ea typeface="+mn-ea"/>
                        </a:rPr>
                        <a:t>4</a:t>
                      </a:r>
                      <a:r>
                        <a:rPr kumimoji="1" lang="zh-TW" altLang="en-US" sz="800" dirty="0">
                          <a:latin typeface="+mn-ea"/>
                          <a:ea typeface="+mn-ea"/>
                        </a:rPr>
                        <a:t>年</a:t>
                      </a:r>
                      <a:br>
                        <a:rPr kumimoji="1" lang="en-US" altLang="zh-TW" sz="800" dirty="0">
                          <a:latin typeface="+mn-ea"/>
                          <a:ea typeface="+mn-ea"/>
                        </a:rPr>
                      </a:br>
                      <a:r>
                        <a:rPr kumimoji="1" lang="en-US" altLang="zh-TW" sz="800" dirty="0">
                          <a:latin typeface="+mn-ea"/>
                          <a:ea typeface="+mn-ea"/>
                        </a:rPr>
                        <a:t>12</a:t>
                      </a:r>
                      <a:r>
                        <a:rPr kumimoji="1" lang="zh-TW" altLang="en-US" sz="800" dirty="0">
                          <a:latin typeface="+mn-ea"/>
                          <a:ea typeface="+mn-ea"/>
                        </a:rPr>
                        <a:t>月末現在）</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tc>
                  <a:txBody>
                    <a:bodyPr/>
                    <a:lstStyle/>
                    <a:p>
                      <a:pPr marL="0" indent="0" algn="just" defTabSz="1425495" rtl="0" eaLnBrk="1" fontAlgn="ctr" latinLnBrk="0" hangingPunct="1">
                        <a:buClr>
                          <a:schemeClr val="tx1"/>
                        </a:buClr>
                        <a:buFont typeface="BIZ UDPゴシック" panose="020B0400000000000000" pitchFamily="50" charset="-128"/>
                        <a:buNone/>
                      </a:pPr>
                      <a:r>
                        <a:rPr kumimoji="1" lang="ja-JP" altLang="en-US" sz="800" u="none" kern="1200">
                          <a:solidFill>
                            <a:schemeClr val="dk1"/>
                          </a:solidFill>
                          <a:latin typeface="+mn-ea"/>
                          <a:ea typeface="+mn-ea"/>
                          <a:cs typeface="+mn-cs"/>
                        </a:rPr>
                        <a:t>文房具の製造・仕入れ・販売、オフィス家具の製造・仕入れ・販売、空間デザイン・コンサルテーション　等</a:t>
                      </a:r>
                      <a:endParaRPr kumimoji="1" lang="ja-JP" altLang="en-US" sz="800" u="none" kern="1200" dirty="0">
                        <a:solidFill>
                          <a:schemeClr val="dk1"/>
                        </a:solidFill>
                        <a:latin typeface="+mn-ea"/>
                        <a:ea typeface="+mn-ea"/>
                        <a:cs typeface="+mn-cs"/>
                      </a:endParaRPr>
                    </a:p>
                  </a:txBody>
                  <a:tcPr marL="36000" marR="36000" marT="54000" marB="54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a:solidFill>
                            <a:schemeClr val="dk1"/>
                          </a:solidFill>
                          <a:latin typeface="+mn-ea"/>
                          <a:ea typeface="+mn-ea"/>
                          <a:cs typeface="+mn-cs"/>
                        </a:rPr>
                        <a:t>自治体における「庁舎空間づくり」のソリューションを提供</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a:solidFill>
                            <a:schemeClr val="dk1"/>
                          </a:solidFill>
                          <a:latin typeface="+mn-ea"/>
                          <a:ea typeface="+mn-ea"/>
                          <a:cs typeface="+mn-cs"/>
                        </a:rPr>
                        <a:t>庁舎空間コンセプトブックの発刊</a:t>
                      </a:r>
                      <a:endParaRPr kumimoji="1" lang="ja-JP" altLang="en-US" sz="800" u="none" kern="1200" dirty="0">
                        <a:solidFill>
                          <a:schemeClr val="dk1"/>
                        </a:solidFill>
                        <a:latin typeface="+mn-ea"/>
                        <a:ea typeface="+mn-ea"/>
                        <a:cs typeface="+mn-cs"/>
                      </a:endParaRP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9212546"/>
                  </a:ext>
                </a:extLst>
              </a:tr>
              <a:tr h="0">
                <a:tc>
                  <a:txBody>
                    <a:bodyPr/>
                    <a:lstStyle/>
                    <a:p>
                      <a:pPr algn="ctr" fontAlgn="ctr"/>
                      <a:r>
                        <a:rPr kumimoji="1" lang="en-US" altLang="ja-JP" sz="900" b="1" dirty="0">
                          <a:solidFill>
                            <a:srgbClr val="31926F"/>
                          </a:solidFill>
                          <a:latin typeface="+mn-ea"/>
                          <a:ea typeface="+mn-ea"/>
                        </a:rPr>
                        <a:t>42</a:t>
                      </a:r>
                      <a:endParaRPr kumimoji="1" lang="ja-JP" altLang="en-US" sz="900" b="1" dirty="0">
                        <a:solidFill>
                          <a:srgbClr val="31926F"/>
                        </a:solidFill>
                        <a:latin typeface="+mn-ea"/>
                        <a:ea typeface="+mn-ea"/>
                      </a:endParaRP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株式会社オカムラ</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ja-JP" altLang="en-US" sz="800">
                          <a:latin typeface="+mn-ea"/>
                          <a:ea typeface="+mn-ea"/>
                        </a:rPr>
                        <a:t>昭和</a:t>
                      </a:r>
                      <a:r>
                        <a:rPr kumimoji="1" lang="en-US" altLang="ja-JP" sz="800" dirty="0">
                          <a:latin typeface="+mn-ea"/>
                          <a:ea typeface="+mn-ea"/>
                        </a:rPr>
                        <a:t>20</a:t>
                      </a:r>
                      <a:r>
                        <a:rPr kumimoji="1" lang="ja-JP" altLang="en-US" sz="800">
                          <a:latin typeface="+mn-ea"/>
                          <a:ea typeface="+mn-ea"/>
                        </a:rPr>
                        <a:t>年</a:t>
                      </a:r>
                      <a:r>
                        <a:rPr kumimoji="1" lang="en-US" altLang="ja-JP" sz="800" dirty="0">
                          <a:latin typeface="+mn-ea"/>
                          <a:ea typeface="+mn-ea"/>
                        </a:rPr>
                        <a:t>10</a:t>
                      </a:r>
                      <a:r>
                        <a:rPr kumimoji="1" lang="ja-JP" altLang="en-US" sz="800">
                          <a:latin typeface="+mn-ea"/>
                          <a:ea typeface="+mn-ea"/>
                        </a:rPr>
                        <a:t>月</a:t>
                      </a:r>
                      <a:endParaRPr kumimoji="1" lang="ja-JP"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fontAlgn="ctr"/>
                      <a:r>
                        <a:rPr kumimoji="1" lang="en-US" altLang="ja-JP" sz="800" dirty="0">
                          <a:latin typeface="+mn-ea"/>
                          <a:ea typeface="+mn-ea"/>
                        </a:rPr>
                        <a:t>18,670</a:t>
                      </a:r>
                      <a:br>
                        <a:rPr kumimoji="1" lang="en-US" altLang="ja-JP" sz="800" dirty="0">
                          <a:latin typeface="+mn-ea"/>
                          <a:ea typeface="+mn-ea"/>
                        </a:rPr>
                      </a:br>
                      <a:r>
                        <a:rPr kumimoji="1" lang="ja-JP" altLang="en-US" sz="800" dirty="0">
                          <a:latin typeface="+mn-ea"/>
                          <a:ea typeface="+mn-ea"/>
                        </a:rPr>
                        <a:t>百万円</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dirty="0">
                          <a:latin typeface="+mn-ea"/>
                          <a:ea typeface="+mn-ea"/>
                        </a:rPr>
                        <a:t>単体 </a:t>
                      </a:r>
                      <a:r>
                        <a:rPr kumimoji="1" lang="en-US" altLang="zh-TW" sz="800" dirty="0">
                          <a:latin typeface="+mn-ea"/>
                          <a:ea typeface="+mn-ea"/>
                        </a:rPr>
                        <a:t>3,844</a:t>
                      </a:r>
                      <a:r>
                        <a:rPr kumimoji="1" lang="zh-TW" altLang="en-US" sz="800" dirty="0">
                          <a:latin typeface="+mn-ea"/>
                          <a:ea typeface="+mn-ea"/>
                        </a:rPr>
                        <a:t>名</a:t>
                      </a:r>
                      <a:br>
                        <a:rPr kumimoji="1" lang="zh-TW" altLang="en-US" sz="800" dirty="0">
                          <a:latin typeface="+mn-ea"/>
                          <a:ea typeface="+mn-ea"/>
                        </a:rPr>
                      </a:br>
                      <a:r>
                        <a:rPr kumimoji="1" lang="zh-TW" altLang="en-US" sz="800" dirty="0">
                          <a:latin typeface="+mn-ea"/>
                          <a:ea typeface="+mn-ea"/>
                        </a:rPr>
                        <a:t>連結 </a:t>
                      </a:r>
                      <a:r>
                        <a:rPr kumimoji="1" lang="en-US" altLang="zh-TW" sz="800" dirty="0">
                          <a:latin typeface="+mn-ea"/>
                          <a:ea typeface="+mn-ea"/>
                        </a:rPr>
                        <a:t>5,492</a:t>
                      </a:r>
                      <a:r>
                        <a:rPr kumimoji="1" lang="zh-TW" altLang="en-US" sz="800" dirty="0">
                          <a:latin typeface="+mn-ea"/>
                          <a:ea typeface="+mn-ea"/>
                        </a:rPr>
                        <a:t>名</a:t>
                      </a:r>
                      <a:br>
                        <a:rPr kumimoji="1" lang="zh-TW" altLang="en-US" sz="800" dirty="0">
                          <a:latin typeface="+mn-ea"/>
                          <a:ea typeface="+mn-ea"/>
                        </a:rPr>
                      </a:br>
                      <a:r>
                        <a:rPr kumimoji="1" lang="zh-TW" altLang="en-US" sz="800" dirty="0">
                          <a:latin typeface="+mn-ea"/>
                          <a:ea typeface="+mn-ea"/>
                        </a:rPr>
                        <a:t>（</a:t>
                      </a:r>
                      <a:r>
                        <a:rPr kumimoji="1" lang="ja-JP" altLang="en-US" sz="800" dirty="0">
                          <a:latin typeface="+mn-ea"/>
                          <a:ea typeface="+mn-ea"/>
                        </a:rPr>
                        <a:t>令和</a:t>
                      </a:r>
                      <a:r>
                        <a:rPr kumimoji="1" lang="en-US" altLang="ja-JP" sz="800" dirty="0">
                          <a:latin typeface="+mn-ea"/>
                          <a:ea typeface="+mn-ea"/>
                        </a:rPr>
                        <a:t>5</a:t>
                      </a:r>
                      <a:r>
                        <a:rPr kumimoji="1" lang="ja-JP" altLang="en-US" sz="800" dirty="0">
                          <a:latin typeface="+mn-ea"/>
                          <a:ea typeface="+mn-ea"/>
                        </a:rPr>
                        <a:t>年</a:t>
                      </a:r>
                      <a:br>
                        <a:rPr kumimoji="1" lang="en-US" altLang="zh-TW" sz="800" dirty="0">
                          <a:latin typeface="+mn-ea"/>
                          <a:ea typeface="+mn-ea"/>
                        </a:rPr>
                      </a:br>
                      <a:r>
                        <a:rPr kumimoji="1" lang="en-US" altLang="zh-TW" sz="800" dirty="0">
                          <a:latin typeface="+mn-ea"/>
                          <a:ea typeface="+mn-ea"/>
                        </a:rPr>
                        <a:t>3</a:t>
                      </a:r>
                      <a:r>
                        <a:rPr kumimoji="1" lang="zh-TW" altLang="en-US" sz="800" dirty="0">
                          <a:latin typeface="+mn-ea"/>
                          <a:ea typeface="+mn-ea"/>
                        </a:rPr>
                        <a:t>月</a:t>
                      </a:r>
                      <a:r>
                        <a:rPr kumimoji="1" lang="en-US" altLang="zh-TW" sz="800" dirty="0">
                          <a:latin typeface="+mn-ea"/>
                          <a:ea typeface="+mn-ea"/>
                        </a:rPr>
                        <a:t>31</a:t>
                      </a:r>
                      <a:r>
                        <a:rPr kumimoji="1" lang="zh-TW" altLang="en-US" sz="800" dirty="0">
                          <a:latin typeface="+mn-ea"/>
                          <a:ea typeface="+mn-ea"/>
                        </a:rPr>
                        <a:t>日現在）</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just" defTabSz="1425495" rtl="0" eaLnBrk="1" fontAlgn="ctr" latinLnBrk="0" hangingPunct="1">
                        <a:buClr>
                          <a:schemeClr val="tx1"/>
                        </a:buClr>
                        <a:buFont typeface="BIZ UDPゴシック" panose="020B0400000000000000" pitchFamily="50" charset="-128"/>
                        <a:buNone/>
                      </a:pPr>
                      <a:r>
                        <a:rPr kumimoji="1" lang="ja-JP" altLang="en-US" sz="800" u="none" kern="1200">
                          <a:solidFill>
                            <a:schemeClr val="dk1"/>
                          </a:solidFill>
                          <a:latin typeface="+mn-ea"/>
                          <a:ea typeface="+mn-ea"/>
                          <a:cs typeface="+mn-cs"/>
                        </a:rPr>
                        <a:t>スチール家具全般の製造・販売、事務所の環境向上と事務・生産効率向上に関する情報の提供とこれに関連する機器の製造・販売　等</a:t>
                      </a:r>
                      <a:endParaRPr kumimoji="1" lang="ja-JP" altLang="en-US" sz="800" u="none" kern="1200" dirty="0">
                        <a:solidFill>
                          <a:schemeClr val="dk1"/>
                        </a:solidFill>
                        <a:latin typeface="+mn-ea"/>
                        <a:ea typeface="+mn-ea"/>
                        <a:cs typeface="+mn-cs"/>
                      </a:endParaRPr>
                    </a:p>
                  </a:txBody>
                  <a:tcPr marL="36000" marR="36000" marT="54000" marB="54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「庁舎移転ソリューション」「働き方改革ソリューション」を展開</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執務環境・什器等整備・移転の計画、管理</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0454961"/>
                  </a:ext>
                </a:extLst>
              </a:tr>
            </a:tbl>
          </a:graphicData>
        </a:graphic>
      </p:graphicFrame>
      <p:graphicFrame>
        <p:nvGraphicFramePr>
          <p:cNvPr id="73" name="think-cell data - do not delete" hidden="1">
            <a:extLst>
              <a:ext uri="{FF2B5EF4-FFF2-40B4-BE49-F238E27FC236}">
                <a16:creationId xmlns:a16="http://schemas.microsoft.com/office/drawing/2014/main" id="{62B17AEB-482C-EA59-BFB1-9FF3231B4DF5}"/>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23582" name="think-cell スライド" r:id="rId4" imgW="425" imgH="424" progId="TCLayout.ActiveDocument.1">
                  <p:embed/>
                </p:oleObj>
              </mc:Choice>
              <mc:Fallback>
                <p:oleObj name="think-cell スライド" r:id="rId4" imgW="425" imgH="424" progId="TCLayout.ActiveDocument.1">
                  <p:embed/>
                  <p:pic>
                    <p:nvPicPr>
                      <p:cNvPr id="73" name="think-cell data - do not delete" hidden="1">
                        <a:extLst>
                          <a:ext uri="{FF2B5EF4-FFF2-40B4-BE49-F238E27FC236}">
                            <a16:creationId xmlns:a16="http://schemas.microsoft.com/office/drawing/2014/main" id="{62B17AEB-482C-EA59-BFB1-9FF3231B4DF5}"/>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11" name="テキスト プレースホルダー 21">
            <a:extLst>
              <a:ext uri="{FF2B5EF4-FFF2-40B4-BE49-F238E27FC236}">
                <a16:creationId xmlns:a16="http://schemas.microsoft.com/office/drawing/2014/main" id="{B1C30294-BB17-E3D6-3D14-68E09F49A7CB}"/>
              </a:ext>
            </a:extLst>
          </p:cNvPr>
          <p:cNvSpPr>
            <a:spLocks noGrp="1"/>
          </p:cNvSpPr>
          <p:nvPr>
            <p:ph type="body" sz="quarter" idx="14"/>
          </p:nvPr>
        </p:nvSpPr>
        <p:spPr>
          <a:xfrm>
            <a:off x="4986978" y="361990"/>
            <a:ext cx="2068859" cy="166199"/>
          </a:xfrm>
        </p:spPr>
        <p:txBody>
          <a:bodyPr/>
          <a:lstStyle/>
          <a:p>
            <a:r>
              <a:rPr lang="en-US" altLang="ja-JP" dirty="0"/>
              <a:t>1-3. </a:t>
            </a:r>
            <a:r>
              <a:rPr lang="ja-JP" altLang="en-US" dirty="0"/>
              <a:t>抽出自治体等一覧</a:t>
            </a:r>
          </a:p>
        </p:txBody>
      </p:sp>
      <p:grpSp>
        <p:nvGrpSpPr>
          <p:cNvPr id="12" name="グループ化 11">
            <a:extLst>
              <a:ext uri="{FF2B5EF4-FFF2-40B4-BE49-F238E27FC236}">
                <a16:creationId xmlns:a16="http://schemas.microsoft.com/office/drawing/2014/main" id="{90123FBC-F0C7-423A-6D6F-D158825B5EB9}"/>
              </a:ext>
            </a:extLst>
          </p:cNvPr>
          <p:cNvGrpSpPr/>
          <p:nvPr/>
        </p:nvGrpSpPr>
        <p:grpSpPr>
          <a:xfrm>
            <a:off x="504000" y="1360458"/>
            <a:ext cx="6552803" cy="1059373"/>
            <a:chOff x="503197" y="1368000"/>
            <a:chExt cx="6552803" cy="1059373"/>
          </a:xfrm>
        </p:grpSpPr>
        <p:grpSp>
          <p:nvGrpSpPr>
            <p:cNvPr id="5" name="グループ化 4">
              <a:extLst>
                <a:ext uri="{FF2B5EF4-FFF2-40B4-BE49-F238E27FC236}">
                  <a16:creationId xmlns:a16="http://schemas.microsoft.com/office/drawing/2014/main" id="{70082E8E-EF95-4AEE-3722-0B35298F8F1A}"/>
                </a:ext>
              </a:extLst>
            </p:cNvPr>
            <p:cNvGrpSpPr/>
            <p:nvPr/>
          </p:nvGrpSpPr>
          <p:grpSpPr>
            <a:xfrm>
              <a:off x="504000" y="1368000"/>
              <a:ext cx="6552000" cy="252000"/>
              <a:chOff x="504000" y="5705617"/>
              <a:chExt cx="6552000" cy="252000"/>
            </a:xfrm>
          </p:grpSpPr>
          <p:sp>
            <p:nvSpPr>
              <p:cNvPr id="7" name="正方形/長方形 6">
                <a:extLst>
                  <a:ext uri="{FF2B5EF4-FFF2-40B4-BE49-F238E27FC236}">
                    <a16:creationId xmlns:a16="http://schemas.microsoft.com/office/drawing/2014/main" id="{F06EE0E8-E041-E95D-108B-CD0F1A7F4D00}"/>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8" name="テキスト ボックス 7">
                <a:extLst>
                  <a:ext uri="{FF2B5EF4-FFF2-40B4-BE49-F238E27FC236}">
                    <a16:creationId xmlns:a16="http://schemas.microsoft.com/office/drawing/2014/main" id="{B9474D8E-2550-3BDD-AEC2-6AABCB07F4ED}"/>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民間企業</a:t>
                </a:r>
              </a:p>
            </p:txBody>
          </p:sp>
        </p:grpSp>
        <p:sp>
          <p:nvSpPr>
            <p:cNvPr id="25" name="コンテンツ プレースホルダー 17">
              <a:extLst>
                <a:ext uri="{FF2B5EF4-FFF2-40B4-BE49-F238E27FC236}">
                  <a16:creationId xmlns:a16="http://schemas.microsoft.com/office/drawing/2014/main" id="{2E3570C2-DC30-B57C-EB36-669B07CD1C31}"/>
                </a:ext>
              </a:extLst>
            </p:cNvPr>
            <p:cNvSpPr txBox="1">
              <a:spLocks/>
            </p:cNvSpPr>
            <p:nvPr/>
          </p:nvSpPr>
          <p:spPr>
            <a:xfrm>
              <a:off x="503197" y="1762576"/>
              <a:ext cx="6552000" cy="664797"/>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fontAlgn="ctr">
                <a:lnSpc>
                  <a:spcPct val="120000"/>
                </a:lnSpc>
                <a:spcBef>
                  <a:spcPts val="0"/>
                </a:spcBef>
                <a:buFont typeface="Arial" panose="020B0604020202020204" pitchFamily="34" charset="0"/>
                <a:buNone/>
              </a:pPr>
              <a:r>
                <a:rPr lang="ja-JP" altLang="en-US" sz="1200" dirty="0">
                  <a:latin typeface="+mn-ea"/>
                </a:rPr>
                <a:t>ヒアリング調査の対象として今回選出した民間企業は以下のとおりである。</a:t>
              </a:r>
              <a:endParaRPr lang="en-US" altLang="ja-JP" sz="1200" dirty="0">
                <a:latin typeface="+mn-ea"/>
              </a:endParaRPr>
            </a:p>
            <a:p>
              <a:pPr marL="0" indent="144000" fontAlgn="ctr">
                <a:lnSpc>
                  <a:spcPct val="120000"/>
                </a:lnSpc>
                <a:spcBef>
                  <a:spcPts val="0"/>
                </a:spcBef>
                <a:buFont typeface="Arial" panose="020B0604020202020204" pitchFamily="34" charset="0"/>
                <a:buNone/>
              </a:pPr>
              <a:r>
                <a:rPr lang="ja-JP" altLang="en-US" sz="1200" dirty="0">
                  <a:latin typeface="+mn-ea"/>
                </a:rPr>
                <a:t>なお、表中の「選出理由」欄に記載された内容は、事前調査実施時点（令和</a:t>
              </a:r>
              <a:r>
                <a:rPr lang="en-US" altLang="ja-JP" sz="1200" dirty="0">
                  <a:latin typeface="+mn-ea"/>
                </a:rPr>
                <a:t>5</a:t>
              </a:r>
              <a:r>
                <a:rPr lang="ja-JP" altLang="en-US" sz="1200" dirty="0">
                  <a:latin typeface="+mn-ea"/>
                </a:rPr>
                <a:t>年（</a:t>
              </a:r>
              <a:r>
                <a:rPr lang="en-US" altLang="ja-JP" sz="1200" dirty="0">
                  <a:latin typeface="+mn-ea"/>
                </a:rPr>
                <a:t>2023</a:t>
              </a:r>
              <a:r>
                <a:rPr lang="ja-JP" altLang="en-US" sz="1200" dirty="0">
                  <a:latin typeface="+mn-ea"/>
                </a:rPr>
                <a:t>年）</a:t>
              </a:r>
              <a:r>
                <a:rPr lang="en-US" altLang="ja-JP" sz="1200" dirty="0">
                  <a:latin typeface="+mn-ea"/>
                </a:rPr>
                <a:t>4</a:t>
              </a:r>
              <a:r>
                <a:rPr lang="ja-JP" altLang="en-US" sz="1200" dirty="0">
                  <a:latin typeface="+mn-ea"/>
                </a:rPr>
                <a:t>月末）における公開情報に基づいた内容である。</a:t>
              </a:r>
            </a:p>
          </p:txBody>
        </p:sp>
      </p:grpSp>
      <p:sp>
        <p:nvSpPr>
          <p:cNvPr id="2" name="スライド番号プレースホルダー 3">
            <a:extLst>
              <a:ext uri="{FF2B5EF4-FFF2-40B4-BE49-F238E27FC236}">
                <a16:creationId xmlns:a16="http://schemas.microsoft.com/office/drawing/2014/main" id="{A9DF8D24-0D5B-91C6-133E-F023510D4B09}"/>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pPr/>
              <a:t>12</a:t>
            </a:fld>
            <a:endParaRPr kumimoji="1" lang="ja-JP" altLang="en-US" dirty="0"/>
          </a:p>
        </p:txBody>
      </p:sp>
    </p:spTree>
    <p:extLst>
      <p:ext uri="{BB962C8B-B14F-4D97-AF65-F5344CB8AC3E}">
        <p14:creationId xmlns:p14="http://schemas.microsoft.com/office/powerpoint/2010/main" val="12916032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テキスト ボックス 59">
            <a:extLst>
              <a:ext uri="{FF2B5EF4-FFF2-40B4-BE49-F238E27FC236}">
                <a16:creationId xmlns:a16="http://schemas.microsoft.com/office/drawing/2014/main" id="{0251A97A-563D-04AF-5C34-0C73492ABB1C}"/>
              </a:ext>
            </a:extLst>
          </p:cNvPr>
          <p:cNvSpPr txBox="1"/>
          <p:nvPr/>
        </p:nvSpPr>
        <p:spPr>
          <a:xfrm>
            <a:off x="1556580" y="5634573"/>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61" name="四角形: 角を丸くする 60">
            <a:extLst>
              <a:ext uri="{FF2B5EF4-FFF2-40B4-BE49-F238E27FC236}">
                <a16:creationId xmlns:a16="http://schemas.microsoft.com/office/drawing/2014/main" id="{C34F7CC3-68BD-ADD3-F7BA-5E7449E5140E}"/>
              </a:ext>
            </a:extLst>
          </p:cNvPr>
          <p:cNvSpPr/>
          <p:nvPr/>
        </p:nvSpPr>
        <p:spPr>
          <a:xfrm>
            <a:off x="710241" y="5600906"/>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sp>
        <p:nvSpPr>
          <p:cNvPr id="62" name="テキスト ボックス 61">
            <a:extLst>
              <a:ext uri="{FF2B5EF4-FFF2-40B4-BE49-F238E27FC236}">
                <a16:creationId xmlns:a16="http://schemas.microsoft.com/office/drawing/2014/main" id="{206D4A3D-505A-E601-7E25-E23E033FF062}"/>
              </a:ext>
            </a:extLst>
          </p:cNvPr>
          <p:cNvSpPr txBox="1"/>
          <p:nvPr/>
        </p:nvSpPr>
        <p:spPr>
          <a:xfrm>
            <a:off x="4257342" y="5634573"/>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コミュニケーションツール</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63" name="四角形: 角を丸くする 62">
            <a:extLst>
              <a:ext uri="{FF2B5EF4-FFF2-40B4-BE49-F238E27FC236}">
                <a16:creationId xmlns:a16="http://schemas.microsoft.com/office/drawing/2014/main" id="{0C9159ED-5C74-C123-5C44-19CCFF5ECEDD}"/>
              </a:ext>
            </a:extLst>
          </p:cNvPr>
          <p:cNvSpPr/>
          <p:nvPr/>
        </p:nvSpPr>
        <p:spPr>
          <a:xfrm>
            <a:off x="3411003" y="5600906"/>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施策⑩</a:t>
            </a: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34174"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123" name="テキスト プレースホルダー 122">
            <a:extLst>
              <a:ext uri="{FF2B5EF4-FFF2-40B4-BE49-F238E27FC236}">
                <a16:creationId xmlns:a16="http://schemas.microsoft.com/office/drawing/2014/main" id="{604ACADB-47C3-1FDA-E3F7-D1FFE2267E32}"/>
              </a:ext>
            </a:extLst>
          </p:cNvPr>
          <p:cNvSpPr>
            <a:spLocks noGrp="1"/>
          </p:cNvSpPr>
          <p:nvPr>
            <p:ph type="body" sz="quarter" idx="14"/>
          </p:nvPr>
        </p:nvSpPr>
        <p:spPr>
          <a:xfrm>
            <a:off x="4986978" y="361990"/>
            <a:ext cx="2068859" cy="166199"/>
          </a:xfrm>
        </p:spPr>
        <p:txBody>
          <a:bodyPr/>
          <a:lstStyle/>
          <a:p>
            <a:r>
              <a:rPr lang="en-US" altLang="ja-JP" dirty="0"/>
              <a:t>(2) </a:t>
            </a:r>
            <a:r>
              <a:rPr lang="ja-JP" altLang="en-US" dirty="0"/>
              <a:t>東京都品川区</a:t>
            </a:r>
          </a:p>
        </p:txBody>
      </p:sp>
      <p:grpSp>
        <p:nvGrpSpPr>
          <p:cNvPr id="9" name="グループ化 8">
            <a:extLst>
              <a:ext uri="{FF2B5EF4-FFF2-40B4-BE49-F238E27FC236}">
                <a16:creationId xmlns:a16="http://schemas.microsoft.com/office/drawing/2014/main" id="{3A0EABF2-6209-798C-EA83-F4E0E0A9CD1E}"/>
              </a:ext>
            </a:extLst>
          </p:cNvPr>
          <p:cNvGrpSpPr/>
          <p:nvPr/>
        </p:nvGrpSpPr>
        <p:grpSpPr>
          <a:xfrm>
            <a:off x="504000" y="1373528"/>
            <a:ext cx="6552000" cy="252000"/>
            <a:chOff x="504000" y="1373528"/>
            <a:chExt cx="6552000" cy="252000"/>
          </a:xfrm>
        </p:grpSpPr>
        <p:sp>
          <p:nvSpPr>
            <p:cNvPr id="8" name="四角形: 角を丸くする 7">
              <a:extLst>
                <a:ext uri="{FF2B5EF4-FFF2-40B4-BE49-F238E27FC236}">
                  <a16:creationId xmlns:a16="http://schemas.microsoft.com/office/drawing/2014/main" id="{FE32CE82-552A-9485-26FC-28AC06294182}"/>
                </a:ext>
              </a:extLst>
            </p:cNvPr>
            <p:cNvSpPr/>
            <p:nvPr/>
          </p:nvSpPr>
          <p:spPr>
            <a:xfrm>
              <a:off x="504000" y="1373528"/>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FFAE083F-96F6-F58C-89A9-77AD3CA83302}"/>
                </a:ext>
              </a:extLst>
            </p:cNvPr>
            <p:cNvSpPr/>
            <p:nvPr/>
          </p:nvSpPr>
          <p:spPr>
            <a:xfrm>
              <a:off x="1341120" y="137641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3" name="テキスト ボックス 12">
            <a:extLst>
              <a:ext uri="{FF2B5EF4-FFF2-40B4-BE49-F238E27FC236}">
                <a16:creationId xmlns:a16="http://schemas.microsoft.com/office/drawing/2014/main" id="{8854E25D-00CF-58A8-0222-01A6ED10EC09}"/>
              </a:ext>
            </a:extLst>
          </p:cNvPr>
          <p:cNvSpPr txBox="1"/>
          <p:nvPr/>
        </p:nvSpPr>
        <p:spPr>
          <a:xfrm>
            <a:off x="3408478" y="4784380"/>
            <a:ext cx="3571056" cy="492443"/>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3 </a:t>
            </a:r>
            <a:r>
              <a:rPr kumimoji="1" lang="ja-JP" altLang="en-US" sz="800" dirty="0">
                <a:latin typeface="+mn-ea"/>
              </a:rPr>
              <a:t>「品川区新庁舎整備基本計画」</a:t>
            </a:r>
            <a:r>
              <a:rPr kumimoji="1" lang="en-US" altLang="ja-JP" sz="800" dirty="0">
                <a:latin typeface="+mn-ea"/>
              </a:rPr>
              <a:t>P14</a:t>
            </a:r>
            <a:r>
              <a:rPr kumimoji="1" lang="ja-JP" altLang="en-US" sz="800" dirty="0">
                <a:latin typeface="+mn-ea"/>
              </a:rPr>
              <a:t>、品川区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6"/>
              </a:rPr>
              <a:t>https://www.city.shinagawa.tokyo.jp/ct/pdf/20230112204801_4.pdf</a:t>
            </a:r>
            <a:r>
              <a:rPr kumimoji="1" lang="ja-JP" altLang="en-US" sz="800" dirty="0">
                <a:latin typeface="+mn-ea"/>
              </a:rPr>
              <a:t>）</a:t>
            </a:r>
          </a:p>
        </p:txBody>
      </p:sp>
      <p:sp>
        <p:nvSpPr>
          <p:cNvPr id="3" name="正方形/長方形 2">
            <a:extLst>
              <a:ext uri="{FF2B5EF4-FFF2-40B4-BE49-F238E27FC236}">
                <a16:creationId xmlns:a16="http://schemas.microsoft.com/office/drawing/2014/main" id="{2669738B-1649-0BD2-B9BE-04612B5C53F8}"/>
              </a:ext>
            </a:extLst>
          </p:cNvPr>
          <p:cNvSpPr/>
          <p:nvPr/>
        </p:nvSpPr>
        <p:spPr>
          <a:xfrm>
            <a:off x="504000" y="5479869"/>
            <a:ext cx="6552000" cy="4179516"/>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6A667B84-38BD-383C-B39A-1417411F92A3}"/>
              </a:ext>
            </a:extLst>
          </p:cNvPr>
          <p:cNvSpPr txBox="1"/>
          <p:nvPr/>
        </p:nvSpPr>
        <p:spPr>
          <a:xfrm>
            <a:off x="1554055" y="5909284"/>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オンライン会議は、貸出用の端末か、各課に</a:t>
            </a:r>
            <a:r>
              <a:rPr kumimoji="1" lang="en-US" altLang="ja-JP" sz="1100" dirty="0">
                <a:solidFill>
                  <a:schemeClr val="tx1"/>
                </a:solidFill>
                <a:latin typeface="+mn-ea"/>
              </a:rPr>
              <a:t>1</a:t>
            </a:r>
            <a:r>
              <a:rPr kumimoji="1" lang="ja-JP" altLang="en-US" sz="1100" dirty="0">
                <a:solidFill>
                  <a:schemeClr val="tx1"/>
                </a:solidFill>
                <a:latin typeface="+mn-ea"/>
              </a:rPr>
              <a:t>台設置しているオンライン会議可能な端末を利用している。コミュニケーションツールとしては</a:t>
            </a:r>
            <a:r>
              <a:rPr kumimoji="1" lang="en-US" altLang="ja-JP" sz="1100" dirty="0">
                <a:solidFill>
                  <a:schemeClr val="tx1"/>
                </a:solidFill>
                <a:latin typeface="+mn-ea"/>
              </a:rPr>
              <a:t>LoGo</a:t>
            </a:r>
            <a:r>
              <a:rPr kumimoji="1" lang="ja-JP" altLang="en-US" sz="1100" dirty="0">
                <a:solidFill>
                  <a:schemeClr val="tx1"/>
                </a:solidFill>
                <a:latin typeface="+mn-ea"/>
              </a:rPr>
              <a:t>チャットを利用している。</a:t>
            </a:r>
            <a:endParaRPr kumimoji="1" lang="en-US" altLang="ja-JP" sz="1100" dirty="0">
              <a:solidFill>
                <a:schemeClr val="tx1"/>
              </a:solidFill>
              <a:latin typeface="+mn-ea"/>
            </a:endParaRPr>
          </a:p>
        </p:txBody>
      </p:sp>
      <p:grpSp>
        <p:nvGrpSpPr>
          <p:cNvPr id="19" name="グループ化 18">
            <a:extLst>
              <a:ext uri="{FF2B5EF4-FFF2-40B4-BE49-F238E27FC236}">
                <a16:creationId xmlns:a16="http://schemas.microsoft.com/office/drawing/2014/main" id="{6B8C0DB5-9058-A8F8-0228-D22A7A508EBB}"/>
              </a:ext>
            </a:extLst>
          </p:cNvPr>
          <p:cNvGrpSpPr/>
          <p:nvPr/>
        </p:nvGrpSpPr>
        <p:grpSpPr>
          <a:xfrm>
            <a:off x="707715" y="6586057"/>
            <a:ext cx="6138340" cy="816209"/>
            <a:chOff x="707715" y="6900550"/>
            <a:chExt cx="6138340" cy="816209"/>
          </a:xfrm>
        </p:grpSpPr>
        <p:sp>
          <p:nvSpPr>
            <p:cNvPr id="21" name="テキスト ボックス 20">
              <a:extLst>
                <a:ext uri="{FF2B5EF4-FFF2-40B4-BE49-F238E27FC236}">
                  <a16:creationId xmlns:a16="http://schemas.microsoft.com/office/drawing/2014/main" id="{CFAEF1E0-DF28-25ED-D541-2BE5C1E6B353}"/>
                </a:ext>
              </a:extLst>
            </p:cNvPr>
            <p:cNvSpPr txBox="1"/>
            <p:nvPr/>
          </p:nvSpPr>
          <p:spPr>
            <a:xfrm>
              <a:off x="1554055" y="6934217"/>
              <a:ext cx="1684445"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モバイル、タブレット端末</a:t>
              </a:r>
            </a:p>
          </p:txBody>
        </p:sp>
        <p:sp>
          <p:nvSpPr>
            <p:cNvPr id="22" name="四角形: 角を丸くする 21">
              <a:extLst>
                <a:ext uri="{FF2B5EF4-FFF2-40B4-BE49-F238E27FC236}">
                  <a16:creationId xmlns:a16="http://schemas.microsoft.com/office/drawing/2014/main" id="{B4A5753E-797D-F471-6A4B-1A7C74A6CB51}"/>
                </a:ext>
              </a:extLst>
            </p:cNvPr>
            <p:cNvSpPr/>
            <p:nvPr/>
          </p:nvSpPr>
          <p:spPr>
            <a:xfrm>
              <a:off x="707715" y="690055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施策⑪</a:t>
              </a:r>
            </a:p>
          </p:txBody>
        </p:sp>
        <p:sp>
          <p:nvSpPr>
            <p:cNvPr id="24" name="テキスト ボックス 23">
              <a:extLst>
                <a:ext uri="{FF2B5EF4-FFF2-40B4-BE49-F238E27FC236}">
                  <a16:creationId xmlns:a16="http://schemas.microsoft.com/office/drawing/2014/main" id="{A88F4CCC-1B88-B537-F8A8-665175F0BACB}"/>
                </a:ext>
              </a:extLst>
            </p:cNvPr>
            <p:cNvSpPr txBox="1"/>
            <p:nvPr/>
          </p:nvSpPr>
          <p:spPr>
            <a:xfrm>
              <a:off x="1554055" y="7208928"/>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各職員が使用しているノートパソコンは、</a:t>
              </a:r>
              <a:r>
                <a:rPr kumimoji="1" lang="ja-JP" altLang="en-US" sz="1100" u="wavyHeavy" dirty="0">
                  <a:solidFill>
                    <a:schemeClr val="tx1"/>
                  </a:solidFill>
                  <a:uFill>
                    <a:solidFill>
                      <a:srgbClr val="31926F"/>
                    </a:solidFill>
                  </a:uFill>
                  <a:latin typeface="+mn-ea"/>
                </a:rPr>
                <a:t>マイナンバー利用事務系</a:t>
              </a:r>
              <a:r>
                <a:rPr kumimoji="1" lang="ja-JP" altLang="en-US" sz="1100" dirty="0">
                  <a:solidFill>
                    <a:schemeClr val="tx1"/>
                  </a:solidFill>
                  <a:latin typeface="+mn-ea"/>
                </a:rPr>
                <a:t>に接続するものを除いて、持ち歩きが可能である。無線</a:t>
              </a:r>
              <a:r>
                <a:rPr kumimoji="1" lang="en-US" altLang="ja-JP" sz="1100" dirty="0">
                  <a:solidFill>
                    <a:schemeClr val="tx1"/>
                  </a:solidFill>
                  <a:latin typeface="+mn-ea"/>
                </a:rPr>
                <a:t>LAN</a:t>
              </a:r>
              <a:r>
                <a:rPr kumimoji="1" lang="ja-JP" altLang="en-US" sz="1100" dirty="0">
                  <a:solidFill>
                    <a:schemeClr val="tx1"/>
                  </a:solidFill>
                  <a:latin typeface="+mn-ea"/>
                </a:rPr>
                <a:t>は現庁舎にて既に整備済みであり、移転後もそれを踏襲する予定である。</a:t>
              </a:r>
            </a:p>
          </p:txBody>
        </p:sp>
      </p:grpSp>
      <p:sp>
        <p:nvSpPr>
          <p:cNvPr id="58" name="コンテンツ プレースホルダー 17">
            <a:extLst>
              <a:ext uri="{FF2B5EF4-FFF2-40B4-BE49-F238E27FC236}">
                <a16:creationId xmlns:a16="http://schemas.microsoft.com/office/drawing/2014/main" id="{6B3F4C3D-5740-6943-A052-BB3B3BF7D494}"/>
              </a:ext>
            </a:extLst>
          </p:cNvPr>
          <p:cNvSpPr txBox="1">
            <a:spLocks/>
          </p:cNvSpPr>
          <p:nvPr/>
        </p:nvSpPr>
        <p:spPr>
          <a:xfrm>
            <a:off x="503196" y="1752379"/>
            <a:ext cx="6552000" cy="1107996"/>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執務スペースについては、将来の組織や新しい働き方、臨時発生業務などに柔軟に対応できるよう</a:t>
            </a:r>
            <a:r>
              <a:rPr kumimoji="1" lang="ja-JP" altLang="en-US" sz="1200" u="wavyHeavy" dirty="0">
                <a:solidFill>
                  <a:schemeClr val="tx1"/>
                </a:solidFill>
                <a:uFill>
                  <a:solidFill>
                    <a:srgbClr val="31926F"/>
                  </a:solidFill>
                </a:uFill>
                <a:latin typeface="+mn-ea"/>
                <a:ea typeface="+mn-ea"/>
              </a:rPr>
              <a:t>ユニバーサルレイアウト</a:t>
            </a:r>
            <a:r>
              <a:rPr lang="ja-JP" altLang="en-US" sz="1200" dirty="0">
                <a:latin typeface="+mn-ea"/>
                <a:ea typeface="+mn-ea"/>
              </a:rPr>
              <a:t>を導入する予定である。</a:t>
            </a:r>
          </a:p>
          <a:p>
            <a:pPr marL="0" indent="144000" algn="just" fontAlgn="ctr">
              <a:lnSpc>
                <a:spcPct val="120000"/>
              </a:lnSpc>
              <a:spcBef>
                <a:spcPts val="0"/>
              </a:spcBef>
              <a:buNone/>
            </a:pPr>
            <a:r>
              <a:rPr lang="ja-JP" altLang="en-US" sz="1200" dirty="0">
                <a:latin typeface="+mn-ea"/>
                <a:ea typeface="+mn-ea"/>
              </a:rPr>
              <a:t>またワークライフバランスを整えるために、リモートワークが目的ではなく手段として活用できる環境づくりが必要と考えている。リモートワークが利用できるライセンス数の拡大や、自席ノートパソコンでのオンライン会議、</a:t>
            </a:r>
            <a:r>
              <a:rPr lang="en-US" altLang="ja-JP" sz="1200" dirty="0">
                <a:latin typeface="+mn-ea"/>
                <a:ea typeface="+mn-ea"/>
              </a:rPr>
              <a:t>BYOD</a:t>
            </a:r>
            <a:r>
              <a:rPr lang="ja-JP" altLang="en-US" sz="1200" dirty="0">
                <a:latin typeface="+mn-ea"/>
                <a:ea typeface="+mn-ea"/>
              </a:rPr>
              <a:t>などについて、今後検討していく予定である。</a:t>
            </a:r>
          </a:p>
        </p:txBody>
      </p:sp>
      <p:sp>
        <p:nvSpPr>
          <p:cNvPr id="59" name="テキスト ボックス 58">
            <a:extLst>
              <a:ext uri="{FF2B5EF4-FFF2-40B4-BE49-F238E27FC236}">
                <a16:creationId xmlns:a16="http://schemas.microsoft.com/office/drawing/2014/main" id="{32A50B56-2ACF-F5E1-B040-54FDA623E498}"/>
              </a:ext>
            </a:extLst>
          </p:cNvPr>
          <p:cNvSpPr txBox="1"/>
          <p:nvPr/>
        </p:nvSpPr>
        <p:spPr>
          <a:xfrm>
            <a:off x="3408477" y="4528534"/>
            <a:ext cx="1335302" cy="169277"/>
          </a:xfrm>
          <a:prstGeom prst="rect">
            <a:avLst/>
          </a:prstGeom>
          <a:noFill/>
        </p:spPr>
        <p:txBody>
          <a:bodyPr wrap="squar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執務空間のイメージ</a:t>
            </a:r>
            <a:r>
              <a:rPr lang="en-US" altLang="ja-JP" baseline="30000" dirty="0">
                <a:latin typeface="+mn-ea"/>
                <a:ea typeface="+mn-ea"/>
              </a:rPr>
              <a:t>*3</a:t>
            </a:r>
            <a:endParaRPr lang="ja-JP" altLang="en-US" baseline="30000" dirty="0">
              <a:latin typeface="+mn-ea"/>
              <a:ea typeface="+mn-ea"/>
            </a:endParaRPr>
          </a:p>
        </p:txBody>
      </p:sp>
      <p:sp>
        <p:nvSpPr>
          <p:cNvPr id="64" name="テキスト ボックス 63">
            <a:extLst>
              <a:ext uri="{FF2B5EF4-FFF2-40B4-BE49-F238E27FC236}">
                <a16:creationId xmlns:a16="http://schemas.microsoft.com/office/drawing/2014/main" id="{22EBF970-0C68-1C2D-A8F0-DE4AE7BD46FE}"/>
              </a:ext>
            </a:extLst>
          </p:cNvPr>
          <p:cNvSpPr txBox="1"/>
          <p:nvPr/>
        </p:nvSpPr>
        <p:spPr>
          <a:xfrm>
            <a:off x="1554054" y="7604783"/>
            <a:ext cx="1728084"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リモートアクセス実施方法</a:t>
            </a:r>
          </a:p>
        </p:txBody>
      </p:sp>
      <p:sp>
        <p:nvSpPr>
          <p:cNvPr id="65" name="四角形: 角を丸くする 64">
            <a:extLst>
              <a:ext uri="{FF2B5EF4-FFF2-40B4-BE49-F238E27FC236}">
                <a16:creationId xmlns:a16="http://schemas.microsoft.com/office/drawing/2014/main" id="{DC2DAE01-236E-DEC0-E650-A56B6C32157A}"/>
              </a:ext>
            </a:extLst>
          </p:cNvPr>
          <p:cNvSpPr/>
          <p:nvPr/>
        </p:nvSpPr>
        <p:spPr>
          <a:xfrm>
            <a:off x="707715" y="7571116"/>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施策⑯</a:t>
            </a:r>
          </a:p>
        </p:txBody>
      </p:sp>
      <p:sp>
        <p:nvSpPr>
          <p:cNvPr id="66" name="テキスト ボックス 65">
            <a:extLst>
              <a:ext uri="{FF2B5EF4-FFF2-40B4-BE49-F238E27FC236}">
                <a16:creationId xmlns:a16="http://schemas.microsoft.com/office/drawing/2014/main" id="{BD4947E8-D11B-CC6D-F5E5-A77DABFCF48D}"/>
              </a:ext>
            </a:extLst>
          </p:cNvPr>
          <p:cNvSpPr txBox="1"/>
          <p:nvPr/>
        </p:nvSpPr>
        <p:spPr>
          <a:xfrm>
            <a:off x="1554054" y="7924716"/>
            <a:ext cx="3760652"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柔軟な働き方を行うためのルール、在席管理、勤怠管理</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68" name="四角形: 角を丸くする 67">
            <a:extLst>
              <a:ext uri="{FF2B5EF4-FFF2-40B4-BE49-F238E27FC236}">
                <a16:creationId xmlns:a16="http://schemas.microsoft.com/office/drawing/2014/main" id="{D04D5879-949D-8398-333A-1CA6EE89E9AD}"/>
              </a:ext>
            </a:extLst>
          </p:cNvPr>
          <p:cNvSpPr/>
          <p:nvPr/>
        </p:nvSpPr>
        <p:spPr>
          <a:xfrm>
            <a:off x="707715" y="7891049"/>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施策⑭</a:t>
            </a:r>
          </a:p>
        </p:txBody>
      </p:sp>
      <p:sp>
        <p:nvSpPr>
          <p:cNvPr id="69" name="テキスト ボックス 68">
            <a:extLst>
              <a:ext uri="{FF2B5EF4-FFF2-40B4-BE49-F238E27FC236}">
                <a16:creationId xmlns:a16="http://schemas.microsoft.com/office/drawing/2014/main" id="{4E33EE5D-8BF8-B493-74AC-6494C9CCD5F5}"/>
              </a:ext>
            </a:extLst>
          </p:cNvPr>
          <p:cNvSpPr txBox="1"/>
          <p:nvPr/>
        </p:nvSpPr>
        <p:spPr>
          <a:xfrm>
            <a:off x="1551529" y="8211085"/>
            <a:ext cx="5292000" cy="1354217"/>
          </a:xfrm>
          <a:prstGeom prst="rect">
            <a:avLst/>
          </a:prstGeom>
          <a:noFill/>
        </p:spPr>
        <p:txBody>
          <a:bodyPr wrap="square" lIns="0" tIns="0" rIns="0" bIns="0" rtlCol="0">
            <a:spAutoFit/>
          </a:bodyPr>
          <a:lstStyle/>
          <a:p>
            <a:pPr indent="144000"/>
            <a:r>
              <a:rPr kumimoji="1" lang="en-US" altLang="ja-JP" sz="1100" dirty="0">
                <a:solidFill>
                  <a:schemeClr val="tx1"/>
                </a:solidFill>
                <a:latin typeface="+mn-ea"/>
              </a:rPr>
              <a:t>J-LIS</a:t>
            </a:r>
            <a:r>
              <a:rPr kumimoji="1" lang="ja-JP" altLang="en-US" sz="1100" dirty="0">
                <a:solidFill>
                  <a:schemeClr val="tx1"/>
                </a:solidFill>
                <a:latin typeface="+mn-ea"/>
              </a:rPr>
              <a:t>（地方公共団体情報システム機構）の</a:t>
            </a:r>
            <a:r>
              <a:rPr kumimoji="1" lang="ja-JP" altLang="en-US" sz="1100" dirty="0">
                <a:latin typeface="+mn-ea"/>
              </a:rPr>
              <a:t>自治体テレワーク試行事業（旧・自治体テレワーク推進実証実験事業）における</a:t>
            </a:r>
            <a:r>
              <a:rPr kumimoji="1" lang="ja-JP" altLang="en-US" sz="1100" dirty="0">
                <a:solidFill>
                  <a:schemeClr val="tx1"/>
                </a:solidFill>
                <a:latin typeface="+mn-ea"/>
              </a:rPr>
              <a:t>「自治体テレワークシステム </a:t>
            </a:r>
            <a:r>
              <a:rPr kumimoji="1" lang="en-US" altLang="ja-JP" sz="1100" dirty="0">
                <a:solidFill>
                  <a:schemeClr val="tx1"/>
                </a:solidFill>
                <a:latin typeface="+mn-ea"/>
              </a:rPr>
              <a:t>for </a:t>
            </a:r>
            <a:r>
              <a:rPr kumimoji="1" lang="en-US" altLang="ja-JP" sz="1100" u="wavyHeavy" dirty="0">
                <a:solidFill>
                  <a:schemeClr val="tx1"/>
                </a:solidFill>
                <a:uFill>
                  <a:solidFill>
                    <a:srgbClr val="31926F"/>
                  </a:solidFill>
                </a:uFill>
                <a:latin typeface="+mn-ea"/>
              </a:rPr>
              <a:t>LGWAN</a:t>
            </a:r>
            <a:r>
              <a:rPr kumimoji="1" lang="ja-JP" altLang="en-US" sz="1100" dirty="0">
                <a:solidFill>
                  <a:schemeClr val="tx1"/>
                </a:solidFill>
                <a:latin typeface="+mn-ea"/>
              </a:rPr>
              <a:t>」と、</a:t>
            </a:r>
            <a:r>
              <a:rPr kumimoji="1" lang="en-US" altLang="ja-JP" sz="1100" dirty="0">
                <a:solidFill>
                  <a:schemeClr val="tx1"/>
                </a:solidFill>
                <a:latin typeface="+mn-ea"/>
              </a:rPr>
              <a:t>CACHATTO</a:t>
            </a:r>
            <a:r>
              <a:rPr kumimoji="1" lang="ja-JP" altLang="en-US" sz="1100" dirty="0">
                <a:solidFill>
                  <a:schemeClr val="tx1"/>
                </a:solidFill>
                <a:latin typeface="+mn-ea"/>
              </a:rPr>
              <a:t>を試行的に使用している。感染症法上の位置づけが</a:t>
            </a:r>
            <a:r>
              <a:rPr kumimoji="1" lang="en-US" altLang="ja-JP" sz="1100" dirty="0">
                <a:solidFill>
                  <a:schemeClr val="tx1"/>
                </a:solidFill>
                <a:latin typeface="+mn-ea"/>
              </a:rPr>
              <a:t>5</a:t>
            </a:r>
            <a:r>
              <a:rPr kumimoji="1" lang="ja-JP" altLang="en-US" sz="1100" dirty="0">
                <a:solidFill>
                  <a:schemeClr val="tx1"/>
                </a:solidFill>
                <a:latin typeface="+mn-ea"/>
              </a:rPr>
              <a:t>類感染症に移行した後についても、働き方改革の観点から引き続き拡大していく方向で検討中。そのため、リモートワーク専用のルータを調達し、令和</a:t>
            </a:r>
            <a:r>
              <a:rPr kumimoji="1" lang="en-US" altLang="ja-JP" sz="1100" dirty="0">
                <a:solidFill>
                  <a:schemeClr val="tx1"/>
                </a:solidFill>
                <a:latin typeface="+mn-ea"/>
              </a:rPr>
              <a:t>5</a:t>
            </a:r>
            <a:r>
              <a:rPr kumimoji="1" lang="ja-JP" altLang="en-US" sz="1100" dirty="0">
                <a:solidFill>
                  <a:schemeClr val="tx1"/>
                </a:solidFill>
                <a:latin typeface="+mn-ea"/>
              </a:rPr>
              <a:t>年度（</a:t>
            </a:r>
            <a:r>
              <a:rPr kumimoji="1" lang="en-US" altLang="ja-JP" sz="1100" dirty="0">
                <a:solidFill>
                  <a:schemeClr val="tx1"/>
                </a:solidFill>
                <a:latin typeface="+mn-ea"/>
              </a:rPr>
              <a:t>2023</a:t>
            </a:r>
            <a:r>
              <a:rPr kumimoji="1" lang="ja-JP" altLang="en-US" sz="1100" dirty="0">
                <a:solidFill>
                  <a:schemeClr val="tx1"/>
                </a:solidFill>
                <a:latin typeface="+mn-ea"/>
              </a:rPr>
              <a:t>年度）中には各職員が利用しているノートパソコンと併せて自宅に持ち帰って利用できるようになる見込み</a:t>
            </a:r>
            <a:endParaRPr kumimoji="1" lang="en-US" altLang="ja-JP" sz="1100" strike="sngStrike" dirty="0">
              <a:solidFill>
                <a:srgbClr val="FF0000"/>
              </a:solidFill>
              <a:highlight>
                <a:srgbClr val="FFFF00"/>
              </a:highlight>
              <a:latin typeface="+mn-ea"/>
            </a:endParaRPr>
          </a:p>
          <a:p>
            <a:pPr indent="144000"/>
            <a:r>
              <a:rPr kumimoji="1" lang="ja-JP" altLang="en-US" sz="1100" dirty="0">
                <a:solidFill>
                  <a:schemeClr val="tx1"/>
                </a:solidFill>
                <a:latin typeface="+mn-ea"/>
              </a:rPr>
              <a:t>始業・終業の報告は</a:t>
            </a:r>
            <a:r>
              <a:rPr kumimoji="1" lang="en-US" altLang="ja-JP" sz="1100" dirty="0">
                <a:solidFill>
                  <a:schemeClr val="tx1"/>
                </a:solidFill>
                <a:latin typeface="+mn-ea"/>
              </a:rPr>
              <a:t>LoGo</a:t>
            </a:r>
            <a:r>
              <a:rPr kumimoji="1" lang="ja-JP" altLang="en-US" sz="1100" dirty="0">
                <a:solidFill>
                  <a:schemeClr val="tx1"/>
                </a:solidFill>
                <a:latin typeface="+mn-ea"/>
              </a:rPr>
              <a:t>チャットを用いて連絡することとし、働いている場所はグループウェアにスケジュールを記入する運用としている。</a:t>
            </a:r>
          </a:p>
        </p:txBody>
      </p:sp>
      <p:pic>
        <p:nvPicPr>
          <p:cNvPr id="2" name="図 1" descr="カレンダー&#10;&#10;自動的に生成された説明">
            <a:extLst>
              <a:ext uri="{FF2B5EF4-FFF2-40B4-BE49-F238E27FC236}">
                <a16:creationId xmlns:a16="http://schemas.microsoft.com/office/drawing/2014/main" id="{F3F3A5F5-195C-DD4A-4CE7-0357CC00C0B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3196" y="2933005"/>
            <a:ext cx="2882370" cy="2355154"/>
          </a:xfrm>
          <a:prstGeom prst="rect">
            <a:avLst/>
          </a:prstGeom>
          <a:effectLst/>
        </p:spPr>
      </p:pic>
      <p:sp>
        <p:nvSpPr>
          <p:cNvPr id="4" name="テキスト ボックス 3">
            <a:extLst>
              <a:ext uri="{FF2B5EF4-FFF2-40B4-BE49-F238E27FC236}">
                <a16:creationId xmlns:a16="http://schemas.microsoft.com/office/drawing/2014/main" id="{CD8F6F34-7904-0E6C-8566-62BB1E4E49FE}"/>
              </a:ext>
            </a:extLst>
          </p:cNvPr>
          <p:cNvSpPr txBox="1"/>
          <p:nvPr/>
        </p:nvSpPr>
        <p:spPr>
          <a:xfrm>
            <a:off x="4254816" y="6619724"/>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p>
        </p:txBody>
      </p:sp>
      <p:sp>
        <p:nvSpPr>
          <p:cNvPr id="5" name="四角形: 角を丸くする 4">
            <a:extLst>
              <a:ext uri="{FF2B5EF4-FFF2-40B4-BE49-F238E27FC236}">
                <a16:creationId xmlns:a16="http://schemas.microsoft.com/office/drawing/2014/main" id="{5428B08B-4683-849A-C3C5-22761F20C8BA}"/>
              </a:ext>
            </a:extLst>
          </p:cNvPr>
          <p:cNvSpPr/>
          <p:nvPr/>
        </p:nvSpPr>
        <p:spPr>
          <a:xfrm>
            <a:off x="3408477" y="658605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sp>
        <p:nvSpPr>
          <p:cNvPr id="6" name="スライド番号プレースホルダー 13">
            <a:extLst>
              <a:ext uri="{FF2B5EF4-FFF2-40B4-BE49-F238E27FC236}">
                <a16:creationId xmlns:a16="http://schemas.microsoft.com/office/drawing/2014/main" id="{F3BEB298-41AE-D379-F855-A8E5A4E71243}"/>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120</a:t>
            </a:fld>
            <a:endParaRPr kumimoji="1" lang="ja-JP" altLang="en-US">
              <a:latin typeface="+mn-ea"/>
              <a:ea typeface="+mn-ea"/>
            </a:endParaRPr>
          </a:p>
        </p:txBody>
      </p:sp>
    </p:spTree>
    <p:extLst>
      <p:ext uri="{BB962C8B-B14F-4D97-AF65-F5344CB8AC3E}">
        <p14:creationId xmlns:p14="http://schemas.microsoft.com/office/powerpoint/2010/main" val="21670179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35199"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51" name="テキスト プレースホルダー 50">
            <a:extLst>
              <a:ext uri="{FF2B5EF4-FFF2-40B4-BE49-F238E27FC236}">
                <a16:creationId xmlns:a16="http://schemas.microsoft.com/office/drawing/2014/main" id="{DEBD8D11-81C4-5A70-4AAB-8C072F560833}"/>
              </a:ext>
            </a:extLst>
          </p:cNvPr>
          <p:cNvSpPr>
            <a:spLocks noGrp="1"/>
          </p:cNvSpPr>
          <p:nvPr>
            <p:ph type="body" sz="quarter" idx="14"/>
          </p:nvPr>
        </p:nvSpPr>
        <p:spPr>
          <a:xfrm>
            <a:off x="4986978" y="361990"/>
            <a:ext cx="2068859" cy="166199"/>
          </a:xfrm>
        </p:spPr>
        <p:txBody>
          <a:bodyPr/>
          <a:lstStyle/>
          <a:p>
            <a:r>
              <a:rPr lang="en-US" altLang="ja-JP" dirty="0"/>
              <a:t>(2) </a:t>
            </a:r>
            <a:r>
              <a:rPr lang="ja-JP" altLang="en-US" dirty="0"/>
              <a:t>東京都品川区</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121</a:t>
            </a:fld>
            <a:endParaRPr kumimoji="1" lang="ja-JP" altLang="en-US">
              <a:latin typeface="+mn-ea"/>
              <a:ea typeface="+mn-ea"/>
            </a:endParaRPr>
          </a:p>
        </p:txBody>
      </p:sp>
      <p:grpSp>
        <p:nvGrpSpPr>
          <p:cNvPr id="3" name="グループ化 2">
            <a:extLst>
              <a:ext uri="{FF2B5EF4-FFF2-40B4-BE49-F238E27FC236}">
                <a16:creationId xmlns:a16="http://schemas.microsoft.com/office/drawing/2014/main" id="{7291F484-805F-466C-810B-C70D0DA08E45}"/>
              </a:ext>
            </a:extLst>
          </p:cNvPr>
          <p:cNvGrpSpPr/>
          <p:nvPr/>
        </p:nvGrpSpPr>
        <p:grpSpPr>
          <a:xfrm>
            <a:off x="504000" y="1373528"/>
            <a:ext cx="6552000" cy="252000"/>
            <a:chOff x="504000" y="1373528"/>
            <a:chExt cx="6552000" cy="252000"/>
          </a:xfrm>
        </p:grpSpPr>
        <p:sp>
          <p:nvSpPr>
            <p:cNvPr id="2" name="四角形: 角を丸くする 1">
              <a:extLst>
                <a:ext uri="{FF2B5EF4-FFF2-40B4-BE49-F238E27FC236}">
                  <a16:creationId xmlns:a16="http://schemas.microsoft.com/office/drawing/2014/main" id="{066911CF-ECB5-8707-FCA5-E7E26654EEF6}"/>
                </a:ext>
              </a:extLst>
            </p:cNvPr>
            <p:cNvSpPr/>
            <p:nvPr/>
          </p:nvSpPr>
          <p:spPr>
            <a:xfrm>
              <a:off x="504000" y="1373528"/>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FFAE083F-96F6-F58C-89A9-77AD3CA83302}"/>
                </a:ext>
              </a:extLst>
            </p:cNvPr>
            <p:cNvSpPr/>
            <p:nvPr/>
          </p:nvSpPr>
          <p:spPr>
            <a:xfrm>
              <a:off x="1341120" y="137641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4" name="コンテンツ プレースホルダー 17">
            <a:extLst>
              <a:ext uri="{FF2B5EF4-FFF2-40B4-BE49-F238E27FC236}">
                <a16:creationId xmlns:a16="http://schemas.microsoft.com/office/drawing/2014/main" id="{4B9F3BB2-AF3B-A78C-1160-DDF882C0E485}"/>
              </a:ext>
            </a:extLst>
          </p:cNvPr>
          <p:cNvSpPr txBox="1">
            <a:spLocks/>
          </p:cNvSpPr>
          <p:nvPr/>
        </p:nvSpPr>
        <p:spPr>
          <a:xfrm>
            <a:off x="503196" y="1743101"/>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dirty="0">
                <a:solidFill>
                  <a:schemeClr val="tx1"/>
                </a:solidFill>
                <a:latin typeface="+mn-ea"/>
                <a:ea typeface="+mn-ea"/>
              </a:rPr>
              <a:t>新庁舎移転に向けて紙文書削減を令和</a:t>
            </a:r>
            <a:r>
              <a:rPr kumimoji="1" lang="en-US" altLang="ja-JP" sz="1200" dirty="0">
                <a:solidFill>
                  <a:schemeClr val="tx1"/>
                </a:solidFill>
                <a:latin typeface="+mn-ea"/>
                <a:ea typeface="+mn-ea"/>
              </a:rPr>
              <a:t>4</a:t>
            </a:r>
            <a:r>
              <a:rPr kumimoji="1" lang="ja-JP" altLang="en-US" sz="1200" dirty="0">
                <a:solidFill>
                  <a:schemeClr val="tx1"/>
                </a:solidFill>
                <a:latin typeface="+mn-ea"/>
                <a:ea typeface="+mn-ea"/>
              </a:rPr>
              <a:t>年（</a:t>
            </a:r>
            <a:r>
              <a:rPr kumimoji="1" lang="en-US" altLang="ja-JP" sz="1200" dirty="0">
                <a:solidFill>
                  <a:schemeClr val="tx1"/>
                </a:solidFill>
                <a:latin typeface="+mn-ea"/>
                <a:ea typeface="+mn-ea"/>
              </a:rPr>
              <a:t>2022</a:t>
            </a:r>
            <a:r>
              <a:rPr kumimoji="1" lang="ja-JP" altLang="en-US" sz="1200" dirty="0">
                <a:solidFill>
                  <a:schemeClr val="tx1"/>
                </a:solidFill>
                <a:latin typeface="+mn-ea"/>
                <a:ea typeface="+mn-ea"/>
              </a:rPr>
              <a:t>年）から進めており、移転時には</a:t>
            </a:r>
            <a:r>
              <a:rPr kumimoji="1" lang="en-US" altLang="ja-JP" sz="1200" dirty="0">
                <a:solidFill>
                  <a:schemeClr val="tx1"/>
                </a:solidFill>
                <a:latin typeface="+mn-ea"/>
                <a:ea typeface="+mn-ea"/>
              </a:rPr>
              <a:t>5</a:t>
            </a:r>
            <a:r>
              <a:rPr kumimoji="1" lang="ja-JP" altLang="en-US" sz="1200" dirty="0">
                <a:solidFill>
                  <a:schemeClr val="tx1"/>
                </a:solidFill>
                <a:latin typeface="+mn-ea"/>
                <a:ea typeface="+mn-ea"/>
              </a:rPr>
              <a:t>割削減となるよう目標を定めている。課単位で</a:t>
            </a:r>
            <a:r>
              <a:rPr kumimoji="1" lang="en-US" altLang="ja-JP" sz="1200" dirty="0">
                <a:solidFill>
                  <a:schemeClr val="tx1"/>
                </a:solidFill>
                <a:latin typeface="+mn-ea"/>
                <a:ea typeface="+mn-ea"/>
              </a:rPr>
              <a:t>50</a:t>
            </a:r>
            <a:r>
              <a:rPr kumimoji="1" lang="ja-JP" altLang="en-US" sz="1200" dirty="0">
                <a:solidFill>
                  <a:schemeClr val="tx1"/>
                </a:solidFill>
                <a:latin typeface="+mn-ea"/>
                <a:ea typeface="+mn-ea"/>
              </a:rPr>
              <a:t>の組織があるが、全てを対象として</a:t>
            </a:r>
            <a:r>
              <a:rPr kumimoji="1" lang="en-US" altLang="ja-JP" sz="1200" dirty="0">
                <a:solidFill>
                  <a:schemeClr val="tx1"/>
                </a:solidFill>
                <a:latin typeface="+mn-ea"/>
                <a:ea typeface="+mn-ea"/>
              </a:rPr>
              <a:t>3</a:t>
            </a:r>
            <a:r>
              <a:rPr kumimoji="1" lang="ja-JP" altLang="en-US" sz="1200" dirty="0">
                <a:solidFill>
                  <a:schemeClr val="tx1"/>
                </a:solidFill>
                <a:latin typeface="+mn-ea"/>
                <a:ea typeface="+mn-ea"/>
              </a:rPr>
              <a:t>年間で実施していく予定である。</a:t>
            </a:r>
          </a:p>
          <a:p>
            <a:pPr marL="0" indent="144000" algn="just" fontAlgn="ctr">
              <a:lnSpc>
                <a:spcPct val="120000"/>
              </a:lnSpc>
              <a:spcBef>
                <a:spcPts val="0"/>
              </a:spcBef>
              <a:buNone/>
            </a:pPr>
            <a:endParaRPr lang="ja-JP" altLang="en-US" sz="1200" dirty="0">
              <a:latin typeface="+mn-ea"/>
              <a:ea typeface="+mn-ea"/>
            </a:endParaRPr>
          </a:p>
        </p:txBody>
      </p:sp>
      <p:sp>
        <p:nvSpPr>
          <p:cNvPr id="5" name="正方形/長方形 4">
            <a:extLst>
              <a:ext uri="{FF2B5EF4-FFF2-40B4-BE49-F238E27FC236}">
                <a16:creationId xmlns:a16="http://schemas.microsoft.com/office/drawing/2014/main" id="{8DF6FE32-11ED-9D9A-1280-2B5F45550FAE}"/>
              </a:ext>
            </a:extLst>
          </p:cNvPr>
          <p:cNvSpPr/>
          <p:nvPr/>
        </p:nvSpPr>
        <p:spPr>
          <a:xfrm>
            <a:off x="504000" y="2505191"/>
            <a:ext cx="6552000" cy="860730"/>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3DB0D329-2196-909D-BEF1-586794040C90}"/>
              </a:ext>
            </a:extLst>
          </p:cNvPr>
          <p:cNvGrpSpPr/>
          <p:nvPr/>
        </p:nvGrpSpPr>
        <p:grpSpPr>
          <a:xfrm>
            <a:off x="707715" y="2618608"/>
            <a:ext cx="6138340" cy="646932"/>
            <a:chOff x="707715" y="2447613"/>
            <a:chExt cx="6138340" cy="646932"/>
          </a:xfrm>
        </p:grpSpPr>
        <p:sp>
          <p:nvSpPr>
            <p:cNvPr id="7" name="テキスト ボックス 6">
              <a:extLst>
                <a:ext uri="{FF2B5EF4-FFF2-40B4-BE49-F238E27FC236}">
                  <a16:creationId xmlns:a16="http://schemas.microsoft.com/office/drawing/2014/main" id="{6128DDA4-D3F5-A2BE-E405-3AC828610A63}"/>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複合機配置適正化</a:t>
              </a:r>
            </a:p>
          </p:txBody>
        </p:sp>
        <p:sp>
          <p:nvSpPr>
            <p:cNvPr id="9" name="四角形: 角を丸くする 8">
              <a:extLst>
                <a:ext uri="{FF2B5EF4-FFF2-40B4-BE49-F238E27FC236}">
                  <a16:creationId xmlns:a16="http://schemas.microsoft.com/office/drawing/2014/main" id="{A464DCCD-CDB6-05EF-7D27-E966E5B72AA8}"/>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施策⑳</a:t>
              </a:r>
            </a:p>
          </p:txBody>
        </p:sp>
        <p:sp>
          <p:nvSpPr>
            <p:cNvPr id="17" name="テキスト ボックス 16">
              <a:extLst>
                <a:ext uri="{FF2B5EF4-FFF2-40B4-BE49-F238E27FC236}">
                  <a16:creationId xmlns:a16="http://schemas.microsoft.com/office/drawing/2014/main" id="{3F23923D-7C7A-51F2-3AE4-C2AE27F11BA2}"/>
                </a:ext>
              </a:extLst>
            </p:cNvPr>
            <p:cNvSpPr txBox="1"/>
            <p:nvPr/>
          </p:nvSpPr>
          <p:spPr>
            <a:xfrm>
              <a:off x="1554055" y="2755991"/>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複合機は、部署を超えて執務に必要な機能を集約し共用化する「業務サポートエリア」を執務空間内に設けて、コピー機等とともに集中配置する想定</a:t>
              </a:r>
              <a:r>
                <a:rPr kumimoji="1" lang="ja-JP" altLang="en-US" sz="1100" dirty="0">
                  <a:latin typeface="+mn-ea"/>
                </a:rPr>
                <a:t>である。</a:t>
              </a:r>
              <a:endParaRPr kumimoji="1" lang="en-US" altLang="ja-JP" sz="1100" strike="sngStrike" dirty="0">
                <a:latin typeface="+mn-ea"/>
              </a:endParaRPr>
            </a:p>
          </p:txBody>
        </p:sp>
      </p:grpSp>
    </p:spTree>
    <p:extLst>
      <p:ext uri="{BB962C8B-B14F-4D97-AF65-F5344CB8AC3E}">
        <p14:creationId xmlns:p14="http://schemas.microsoft.com/office/powerpoint/2010/main" val="35720344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36224"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51" name="テキスト プレースホルダー 50">
            <a:extLst>
              <a:ext uri="{FF2B5EF4-FFF2-40B4-BE49-F238E27FC236}">
                <a16:creationId xmlns:a16="http://schemas.microsoft.com/office/drawing/2014/main" id="{DEBD8D11-81C4-5A70-4AAB-8C072F560833}"/>
              </a:ext>
            </a:extLst>
          </p:cNvPr>
          <p:cNvSpPr>
            <a:spLocks noGrp="1"/>
          </p:cNvSpPr>
          <p:nvPr>
            <p:ph type="body" sz="quarter" idx="14"/>
          </p:nvPr>
        </p:nvSpPr>
        <p:spPr>
          <a:xfrm>
            <a:off x="4986978" y="361990"/>
            <a:ext cx="2068859" cy="166199"/>
          </a:xfrm>
        </p:spPr>
        <p:txBody>
          <a:bodyPr/>
          <a:lstStyle/>
          <a:p>
            <a:r>
              <a:rPr lang="en-US" altLang="ja-JP" dirty="0"/>
              <a:t>(2) </a:t>
            </a:r>
            <a:r>
              <a:rPr lang="ja-JP" altLang="en-US" dirty="0"/>
              <a:t>東京都品川区</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122</a:t>
            </a:fld>
            <a:endParaRPr kumimoji="1" lang="ja-JP" altLang="en-US">
              <a:latin typeface="+mn-ea"/>
              <a:ea typeface="+mn-ea"/>
            </a:endParaRPr>
          </a:p>
        </p:txBody>
      </p:sp>
      <p:grpSp>
        <p:nvGrpSpPr>
          <p:cNvPr id="24" name="グループ化 23">
            <a:extLst>
              <a:ext uri="{FF2B5EF4-FFF2-40B4-BE49-F238E27FC236}">
                <a16:creationId xmlns:a16="http://schemas.microsoft.com/office/drawing/2014/main" id="{85CBBDB1-8CB4-9D9F-5717-5B4EEA17166F}"/>
              </a:ext>
            </a:extLst>
          </p:cNvPr>
          <p:cNvGrpSpPr/>
          <p:nvPr/>
        </p:nvGrpSpPr>
        <p:grpSpPr>
          <a:xfrm>
            <a:off x="504000" y="1366736"/>
            <a:ext cx="6552000" cy="252000"/>
            <a:chOff x="504000" y="4055629"/>
            <a:chExt cx="6552000" cy="252000"/>
          </a:xfrm>
        </p:grpSpPr>
        <p:sp>
          <p:nvSpPr>
            <p:cNvPr id="22" name="四角形: 角を丸くする 21">
              <a:extLst>
                <a:ext uri="{FF2B5EF4-FFF2-40B4-BE49-F238E27FC236}">
                  <a16:creationId xmlns:a16="http://schemas.microsoft.com/office/drawing/2014/main" id="{CB23CBE6-5BD2-FD41-860F-5A1B48B08A03}"/>
                </a:ext>
              </a:extLst>
            </p:cNvPr>
            <p:cNvSpPr/>
            <p:nvPr/>
          </p:nvSpPr>
          <p:spPr>
            <a:xfrm>
              <a:off x="504000" y="4055629"/>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9" name="正方形/長方形 18">
              <a:extLst>
                <a:ext uri="{FF2B5EF4-FFF2-40B4-BE49-F238E27FC236}">
                  <a16:creationId xmlns:a16="http://schemas.microsoft.com/office/drawing/2014/main" id="{93A59C71-8295-1FD3-4F2A-CF28CDA2BB54}"/>
                </a:ext>
              </a:extLst>
            </p:cNvPr>
            <p:cNvSpPr/>
            <p:nvPr/>
          </p:nvSpPr>
          <p:spPr>
            <a:xfrm>
              <a:off x="1341120" y="4058519"/>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21" name="コンテンツ プレースホルダー 17">
            <a:extLst>
              <a:ext uri="{FF2B5EF4-FFF2-40B4-BE49-F238E27FC236}">
                <a16:creationId xmlns:a16="http://schemas.microsoft.com/office/drawing/2014/main" id="{5F9DF6C4-3CC6-A436-1B08-A33BBD026A13}"/>
              </a:ext>
            </a:extLst>
          </p:cNvPr>
          <p:cNvSpPr txBox="1">
            <a:spLocks/>
          </p:cNvSpPr>
          <p:nvPr/>
        </p:nvSpPr>
        <p:spPr>
          <a:xfrm>
            <a:off x="503196" y="1734994"/>
            <a:ext cx="6551956"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省エネ、防災、セキュリティ対策については、コスト面の検討も重ねながら今後詳細を検討していく予定である。</a:t>
            </a:r>
          </a:p>
        </p:txBody>
      </p:sp>
      <p:sp>
        <p:nvSpPr>
          <p:cNvPr id="4" name="正方形/長方形 3">
            <a:extLst>
              <a:ext uri="{FF2B5EF4-FFF2-40B4-BE49-F238E27FC236}">
                <a16:creationId xmlns:a16="http://schemas.microsoft.com/office/drawing/2014/main" id="{8DE6A7AE-9027-C212-6B5A-C8EDF74FD287}"/>
              </a:ext>
            </a:extLst>
          </p:cNvPr>
          <p:cNvSpPr/>
          <p:nvPr/>
        </p:nvSpPr>
        <p:spPr>
          <a:xfrm>
            <a:off x="504000" y="4708678"/>
            <a:ext cx="6552000" cy="3198829"/>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72902758-5392-DB0D-5D23-B7ADB74C4978}"/>
              </a:ext>
            </a:extLst>
          </p:cNvPr>
          <p:cNvGrpSpPr/>
          <p:nvPr/>
        </p:nvGrpSpPr>
        <p:grpSpPr>
          <a:xfrm>
            <a:off x="707715" y="5657494"/>
            <a:ext cx="6138340" cy="816209"/>
            <a:chOff x="707715" y="2447613"/>
            <a:chExt cx="6138340" cy="816209"/>
          </a:xfrm>
        </p:grpSpPr>
        <p:sp>
          <p:nvSpPr>
            <p:cNvPr id="6" name="テキスト ボックス 5">
              <a:extLst>
                <a:ext uri="{FF2B5EF4-FFF2-40B4-BE49-F238E27FC236}">
                  <a16:creationId xmlns:a16="http://schemas.microsoft.com/office/drawing/2014/main" id="{983D29C0-180B-A748-A612-F7446C26975B}"/>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en-US" altLang="ja-JP" sz="1200" b="1" dirty="0">
                  <a:solidFill>
                    <a:schemeClr val="tx1"/>
                  </a:solidFill>
                  <a:uFill>
                    <a:solidFill>
                      <a:srgbClr val="31926F"/>
                    </a:solidFill>
                  </a:uFill>
                  <a:latin typeface="+mn-ea"/>
                </a:rPr>
                <a:t>BEMS</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FC55F9F7-DE5C-D28C-1AFE-0E6B59AB8D59}"/>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施策㉒</a:t>
              </a:r>
            </a:p>
          </p:txBody>
        </p:sp>
        <p:sp>
          <p:nvSpPr>
            <p:cNvPr id="9" name="テキスト ボックス 8">
              <a:extLst>
                <a:ext uri="{FF2B5EF4-FFF2-40B4-BE49-F238E27FC236}">
                  <a16:creationId xmlns:a16="http://schemas.microsoft.com/office/drawing/2014/main" id="{B6A6BB4A-62A7-B3D7-DFAF-AD5B3885987F}"/>
                </a:ext>
              </a:extLst>
            </p:cNvPr>
            <p:cNvSpPr txBox="1"/>
            <p:nvPr/>
          </p:nvSpPr>
          <p:spPr>
            <a:xfrm>
              <a:off x="1554055" y="2755991"/>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建築物の長寿命化や柔軟性と可変性の確保、更新時の作業性の確保などライフサイクルコストの削減に考慮。運用費・保全費・修繕費・改善費の削減を図る。エネルギーの使用状況を把握・管理して最適な設備運用を図るために、</a:t>
              </a:r>
              <a:r>
                <a:rPr kumimoji="1" lang="en-US" altLang="ja-JP" sz="1100" u="wavyHeavy" dirty="0">
                  <a:solidFill>
                    <a:schemeClr val="tx1"/>
                  </a:solidFill>
                  <a:uFill>
                    <a:solidFill>
                      <a:srgbClr val="31926F"/>
                    </a:solidFill>
                  </a:uFill>
                  <a:latin typeface="+mn-ea"/>
                </a:rPr>
                <a:t>BEMS</a:t>
              </a:r>
              <a:r>
                <a:rPr kumimoji="1" lang="ja-JP" altLang="en-US" sz="1100" dirty="0">
                  <a:solidFill>
                    <a:schemeClr val="tx1"/>
                  </a:solidFill>
                  <a:latin typeface="+mn-ea"/>
                </a:rPr>
                <a:t>の導入も検討していく。</a:t>
              </a:r>
              <a:endParaRPr kumimoji="1" lang="en-US" altLang="ja-JP" sz="1100" dirty="0">
                <a:solidFill>
                  <a:schemeClr val="tx1"/>
                </a:solidFill>
                <a:latin typeface="+mn-ea"/>
              </a:endParaRPr>
            </a:p>
          </p:txBody>
        </p:sp>
      </p:grpSp>
      <p:grpSp>
        <p:nvGrpSpPr>
          <p:cNvPr id="17" name="グループ化 16">
            <a:extLst>
              <a:ext uri="{FF2B5EF4-FFF2-40B4-BE49-F238E27FC236}">
                <a16:creationId xmlns:a16="http://schemas.microsoft.com/office/drawing/2014/main" id="{8EC4E2B3-7601-B042-BA1C-0C23CAADBF34}"/>
              </a:ext>
            </a:extLst>
          </p:cNvPr>
          <p:cNvGrpSpPr/>
          <p:nvPr/>
        </p:nvGrpSpPr>
        <p:grpSpPr>
          <a:xfrm>
            <a:off x="710004" y="4826244"/>
            <a:ext cx="6138340" cy="646932"/>
            <a:chOff x="707715" y="2447613"/>
            <a:chExt cx="6138340" cy="646932"/>
          </a:xfrm>
        </p:grpSpPr>
        <p:sp>
          <p:nvSpPr>
            <p:cNvPr id="18" name="テキスト ボックス 17">
              <a:extLst>
                <a:ext uri="{FF2B5EF4-FFF2-40B4-BE49-F238E27FC236}">
                  <a16:creationId xmlns:a16="http://schemas.microsoft.com/office/drawing/2014/main" id="{D9739EE9-953D-A885-96D4-B2AAE68A15AB}"/>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非常用電源設備</a:t>
              </a:r>
            </a:p>
          </p:txBody>
        </p:sp>
        <p:sp>
          <p:nvSpPr>
            <p:cNvPr id="20" name="四角形: 角を丸くする 19">
              <a:extLst>
                <a:ext uri="{FF2B5EF4-FFF2-40B4-BE49-F238E27FC236}">
                  <a16:creationId xmlns:a16="http://schemas.microsoft.com/office/drawing/2014/main" id="{09ADE000-4A6C-DABC-DBB0-A4442A2C00AB}"/>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sp>
          <p:nvSpPr>
            <p:cNvPr id="23" name="テキスト ボックス 22">
              <a:extLst>
                <a:ext uri="{FF2B5EF4-FFF2-40B4-BE49-F238E27FC236}">
                  <a16:creationId xmlns:a16="http://schemas.microsoft.com/office/drawing/2014/main" id="{20A5C290-A6C5-961A-21E7-1E6453E9254F}"/>
                </a:ext>
              </a:extLst>
            </p:cNvPr>
            <p:cNvSpPr txBox="1"/>
            <p:nvPr/>
          </p:nvSpPr>
          <p:spPr>
            <a:xfrm>
              <a:off x="1554055" y="2755991"/>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非常用電源設備は、</a:t>
              </a:r>
              <a:r>
                <a:rPr kumimoji="1" lang="en-US" altLang="ja-JP" sz="1100" dirty="0">
                  <a:solidFill>
                    <a:schemeClr val="tx1"/>
                  </a:solidFill>
                  <a:latin typeface="+mn-ea"/>
                </a:rPr>
                <a:t>168</a:t>
              </a:r>
              <a:r>
                <a:rPr kumimoji="1" lang="ja-JP" altLang="en-US" sz="1100" dirty="0">
                  <a:solidFill>
                    <a:schemeClr val="tx1"/>
                  </a:solidFill>
                  <a:latin typeface="+mn-ea"/>
                </a:rPr>
                <a:t>時間（</a:t>
              </a:r>
              <a:r>
                <a:rPr kumimoji="1" lang="en-US" altLang="ja-JP" sz="1100" dirty="0">
                  <a:solidFill>
                    <a:schemeClr val="tx1"/>
                  </a:solidFill>
                  <a:latin typeface="+mn-ea"/>
                </a:rPr>
                <a:t>7</a:t>
              </a:r>
              <a:r>
                <a:rPr kumimoji="1" lang="ja-JP" altLang="en-US" sz="1100" dirty="0">
                  <a:solidFill>
                    <a:schemeClr val="tx1"/>
                  </a:solidFill>
                  <a:latin typeface="+mn-ea"/>
                </a:rPr>
                <a:t>日間）電気を供給するためのものを整備する想定。エネルギーや通信網の多重化を図り、業務継続性を確保</a:t>
              </a:r>
              <a:r>
                <a:rPr kumimoji="1" lang="ja-JP" altLang="en-US" sz="1100" dirty="0">
                  <a:latin typeface="+mn-ea"/>
                </a:rPr>
                <a:t>する計画である。</a:t>
              </a:r>
              <a:endParaRPr kumimoji="1" lang="en-US" altLang="ja-JP" sz="1100" strike="sngStrike" dirty="0">
                <a:latin typeface="+mn-ea"/>
              </a:endParaRPr>
            </a:p>
          </p:txBody>
        </p:sp>
      </p:grpSp>
      <p:pic>
        <p:nvPicPr>
          <p:cNvPr id="2" name="図 1" descr="ゲームの画面&#10;&#10;低い精度で自動的に生成された説明">
            <a:extLst>
              <a:ext uri="{FF2B5EF4-FFF2-40B4-BE49-F238E27FC236}">
                <a16:creationId xmlns:a16="http://schemas.microsoft.com/office/drawing/2014/main" id="{99923F4D-812E-056F-12A8-F33999BD12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3238" y="2283989"/>
            <a:ext cx="2778185" cy="2274079"/>
          </a:xfrm>
          <a:prstGeom prst="rect">
            <a:avLst/>
          </a:prstGeom>
        </p:spPr>
      </p:pic>
      <p:sp>
        <p:nvSpPr>
          <p:cNvPr id="3" name="テキスト ボックス 2">
            <a:extLst>
              <a:ext uri="{FF2B5EF4-FFF2-40B4-BE49-F238E27FC236}">
                <a16:creationId xmlns:a16="http://schemas.microsoft.com/office/drawing/2014/main" id="{C856E1D4-314F-6AA3-3027-F411414AD83D}"/>
              </a:ext>
            </a:extLst>
          </p:cNvPr>
          <p:cNvSpPr txBox="1"/>
          <p:nvPr/>
        </p:nvSpPr>
        <p:spPr>
          <a:xfrm>
            <a:off x="3344817" y="4036618"/>
            <a:ext cx="3571056" cy="492443"/>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4 </a:t>
            </a:r>
            <a:r>
              <a:rPr kumimoji="1" lang="ja-JP" altLang="en-US" sz="800" dirty="0">
                <a:latin typeface="+mn-ea"/>
              </a:rPr>
              <a:t>「品川区新庁舎整備基本計画」</a:t>
            </a:r>
            <a:r>
              <a:rPr kumimoji="1" lang="en-US" altLang="ja-JP" sz="800" dirty="0">
                <a:latin typeface="+mn-ea"/>
              </a:rPr>
              <a:t>P49</a:t>
            </a:r>
            <a:r>
              <a:rPr kumimoji="1" lang="ja-JP" altLang="en-US" sz="800" dirty="0">
                <a:latin typeface="+mn-ea"/>
              </a:rPr>
              <a:t>、品川区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7"/>
              </a:rPr>
              <a:t>https://www.city.shinagawa.tokyo.jp/ct/pdf/20230112204801_4.pdf</a:t>
            </a:r>
            <a:r>
              <a:rPr kumimoji="1" lang="ja-JP" altLang="en-US" sz="800" dirty="0">
                <a:latin typeface="+mn-ea"/>
              </a:rPr>
              <a:t>）</a:t>
            </a:r>
          </a:p>
        </p:txBody>
      </p:sp>
      <p:sp>
        <p:nvSpPr>
          <p:cNvPr id="8" name="テキスト ボックス 7">
            <a:extLst>
              <a:ext uri="{FF2B5EF4-FFF2-40B4-BE49-F238E27FC236}">
                <a16:creationId xmlns:a16="http://schemas.microsoft.com/office/drawing/2014/main" id="{8507313F-AA39-6BAE-CCFB-79C4C13CA772}"/>
              </a:ext>
            </a:extLst>
          </p:cNvPr>
          <p:cNvSpPr txBox="1"/>
          <p:nvPr/>
        </p:nvSpPr>
        <p:spPr>
          <a:xfrm>
            <a:off x="3344816" y="3780772"/>
            <a:ext cx="2124222" cy="169277"/>
          </a:xfrm>
          <a:prstGeom prst="rect">
            <a:avLst/>
          </a:prstGeom>
          <a:noFill/>
        </p:spPr>
        <p:txBody>
          <a:bodyPr wrap="squar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災害に強い設備計画のイメージ</a:t>
            </a:r>
            <a:r>
              <a:rPr lang="en-US" altLang="ja-JP" baseline="30000" dirty="0">
                <a:latin typeface="+mn-ea"/>
                <a:ea typeface="+mn-ea"/>
              </a:rPr>
              <a:t>*4</a:t>
            </a:r>
            <a:endParaRPr lang="ja-JP" altLang="en-US" baseline="30000" dirty="0">
              <a:latin typeface="+mn-ea"/>
              <a:ea typeface="+mn-ea"/>
            </a:endParaRPr>
          </a:p>
        </p:txBody>
      </p:sp>
      <p:grpSp>
        <p:nvGrpSpPr>
          <p:cNvPr id="10" name="グループ化 9">
            <a:extLst>
              <a:ext uri="{FF2B5EF4-FFF2-40B4-BE49-F238E27FC236}">
                <a16:creationId xmlns:a16="http://schemas.microsoft.com/office/drawing/2014/main" id="{6825BB4C-974C-8CD6-E7FC-A5CA8A0B472B}"/>
              </a:ext>
            </a:extLst>
          </p:cNvPr>
          <p:cNvGrpSpPr/>
          <p:nvPr/>
        </p:nvGrpSpPr>
        <p:grpSpPr>
          <a:xfrm>
            <a:off x="710004" y="6659132"/>
            <a:ext cx="6138340" cy="1154764"/>
            <a:chOff x="707715" y="2447613"/>
            <a:chExt cx="6138340" cy="1154764"/>
          </a:xfrm>
        </p:grpSpPr>
        <p:sp>
          <p:nvSpPr>
            <p:cNvPr id="11" name="テキスト ボックス 10">
              <a:extLst>
                <a:ext uri="{FF2B5EF4-FFF2-40B4-BE49-F238E27FC236}">
                  <a16:creationId xmlns:a16="http://schemas.microsoft.com/office/drawing/2014/main" id="{E173EA1D-69D1-D045-0608-F5225DFA71E3}"/>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入退室管理システム</a:t>
              </a:r>
            </a:p>
          </p:txBody>
        </p:sp>
        <p:sp>
          <p:nvSpPr>
            <p:cNvPr id="14" name="四角形: 角を丸くする 13">
              <a:extLst>
                <a:ext uri="{FF2B5EF4-FFF2-40B4-BE49-F238E27FC236}">
                  <a16:creationId xmlns:a16="http://schemas.microsoft.com/office/drawing/2014/main" id="{6C9C7468-63A3-7C32-D2A7-7265DB85436E}"/>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施策㉔</a:t>
              </a:r>
            </a:p>
          </p:txBody>
        </p:sp>
        <p:sp>
          <p:nvSpPr>
            <p:cNvPr id="15" name="テキスト ボックス 14">
              <a:extLst>
                <a:ext uri="{FF2B5EF4-FFF2-40B4-BE49-F238E27FC236}">
                  <a16:creationId xmlns:a16="http://schemas.microsoft.com/office/drawing/2014/main" id="{F32E0011-45B5-F511-B007-A14AB65B8EBA}"/>
                </a:ext>
              </a:extLst>
            </p:cNvPr>
            <p:cNvSpPr txBox="1"/>
            <p:nvPr/>
          </p:nvSpPr>
          <p:spPr>
            <a:xfrm>
              <a:off x="1554055" y="2755991"/>
              <a:ext cx="5292000" cy="846386"/>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入退室管理は、会議室や使用動線には</a:t>
              </a:r>
              <a:r>
                <a:rPr kumimoji="1" lang="en-US" altLang="ja-JP" sz="1100" dirty="0">
                  <a:latin typeface="+mn-ea"/>
                </a:rPr>
                <a:t>IC</a:t>
              </a:r>
              <a:r>
                <a:rPr kumimoji="1" lang="ja-JP" altLang="en-US" sz="1100" dirty="0">
                  <a:solidFill>
                    <a:schemeClr val="tx1"/>
                  </a:solidFill>
                  <a:latin typeface="+mn-ea"/>
                </a:rPr>
                <a:t>カードやテンキーなど、最適な施錠管理システムを採用する予定である。</a:t>
              </a:r>
              <a:endParaRPr kumimoji="1" lang="en-US" altLang="ja-JP" sz="1100" dirty="0">
                <a:solidFill>
                  <a:schemeClr val="tx1"/>
                </a:solidFill>
                <a:latin typeface="+mn-ea"/>
              </a:endParaRPr>
            </a:p>
            <a:p>
              <a:pPr indent="144000"/>
              <a:r>
                <a:rPr kumimoji="1" lang="ja-JP" altLang="en-US" sz="1100" dirty="0">
                  <a:solidFill>
                    <a:schemeClr val="tx1"/>
                  </a:solidFill>
                  <a:latin typeface="+mn-ea"/>
                </a:rPr>
                <a:t>会議室には、さらに電気錠と組み合わせた予約システムの導入を検討する予定である。場所の確保や利用時間の管理を行うだけでなく、利用状況の把握や施錠・解錠を自動化し、効率的な会議室運用を目指す。</a:t>
              </a:r>
              <a:endParaRPr kumimoji="1" lang="en-US" altLang="ja-JP" sz="1100" dirty="0">
                <a:solidFill>
                  <a:schemeClr val="tx1"/>
                </a:solidFill>
                <a:latin typeface="+mn-ea"/>
              </a:endParaRPr>
            </a:p>
          </p:txBody>
        </p:sp>
      </p:grpSp>
      <p:sp>
        <p:nvSpPr>
          <p:cNvPr id="16" name="四角形: 角を丸くする 15">
            <a:extLst>
              <a:ext uri="{FF2B5EF4-FFF2-40B4-BE49-F238E27FC236}">
                <a16:creationId xmlns:a16="http://schemas.microsoft.com/office/drawing/2014/main" id="{F73F7785-F01E-801D-4A15-26CAB37C04F6}"/>
              </a:ext>
            </a:extLst>
          </p:cNvPr>
          <p:cNvSpPr/>
          <p:nvPr/>
        </p:nvSpPr>
        <p:spPr>
          <a:xfrm>
            <a:off x="504000" y="8278705"/>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25" name="正方形/長方形 24">
            <a:extLst>
              <a:ext uri="{FF2B5EF4-FFF2-40B4-BE49-F238E27FC236}">
                <a16:creationId xmlns:a16="http://schemas.microsoft.com/office/drawing/2014/main" id="{8DBC95FC-6684-E268-9CEB-DA250ED21D6B}"/>
              </a:ext>
            </a:extLst>
          </p:cNvPr>
          <p:cNvSpPr/>
          <p:nvPr/>
        </p:nvSpPr>
        <p:spPr>
          <a:xfrm>
            <a:off x="1341120" y="8281595"/>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26" name="コンテンツ プレースホルダー 17">
            <a:extLst>
              <a:ext uri="{FF2B5EF4-FFF2-40B4-BE49-F238E27FC236}">
                <a16:creationId xmlns:a16="http://schemas.microsoft.com/office/drawing/2014/main" id="{42CF517C-5A6E-EA66-BCEF-03CA8953B2B9}"/>
              </a:ext>
            </a:extLst>
          </p:cNvPr>
          <p:cNvSpPr txBox="1">
            <a:spLocks/>
          </p:cNvSpPr>
          <p:nvPr/>
        </p:nvSpPr>
        <p:spPr>
          <a:xfrm>
            <a:off x="503196" y="8654583"/>
            <a:ext cx="6552000" cy="221599"/>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庁舎移転に向けたサーバの移設計画については今後検討していく予定である。</a:t>
            </a:r>
          </a:p>
        </p:txBody>
      </p:sp>
    </p:spTree>
    <p:extLst>
      <p:ext uri="{BB962C8B-B14F-4D97-AF65-F5344CB8AC3E}">
        <p14:creationId xmlns:p14="http://schemas.microsoft.com/office/powerpoint/2010/main" val="10410291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331324DE-9450-9E16-587B-64181140D722}"/>
              </a:ext>
            </a:extLst>
          </p:cNvPr>
          <p:cNvSpPr>
            <a:spLocks/>
          </p:cNvSpPr>
          <p:nvPr/>
        </p:nvSpPr>
        <p:spPr>
          <a:xfrm>
            <a:off x="5818569" y="813172"/>
            <a:ext cx="864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37247"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123</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zh-TW" altLang="en-US" dirty="0">
                <a:latin typeface="+mn-ea"/>
                <a:ea typeface="+mn-ea"/>
              </a:rPr>
              <a:t>（</a:t>
            </a:r>
            <a:r>
              <a:rPr lang="en-US" altLang="ja-JP" dirty="0">
                <a:latin typeface="+mn-ea"/>
                <a:ea typeface="+mn-ea"/>
              </a:rPr>
              <a:t>3</a:t>
            </a:r>
            <a:r>
              <a:rPr lang="zh-TW" altLang="en-US" dirty="0">
                <a:latin typeface="+mn-ea"/>
                <a:ea typeface="+mn-ea"/>
              </a:rPr>
              <a:t>） </a:t>
            </a:r>
            <a:r>
              <a:rPr lang="ja-JP" altLang="en-US" dirty="0">
                <a:latin typeface="+mn-ea"/>
                <a:ea typeface="+mn-ea"/>
              </a:rPr>
              <a:t>東京都荒川区</a:t>
            </a:r>
            <a:endParaRPr lang="zh-TW" altLang="en-US" dirty="0">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wrap="none">
            <a:noAutofit/>
          </a:bodyPr>
          <a:lstStyle/>
          <a:p>
            <a:r>
              <a:rPr lang="en-US" altLang="ja-JP" dirty="0">
                <a:latin typeface="+mn-ea"/>
                <a:ea typeface="+mn-ea"/>
              </a:rPr>
              <a:t>2-3. </a:t>
            </a:r>
            <a:r>
              <a:rPr lang="ja-JP" altLang="en-US" dirty="0">
                <a:latin typeface="+mn-ea"/>
                <a:ea typeface="+mn-ea"/>
              </a:rPr>
              <a:t>検討・計画・設計中の自治体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292834"/>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913498"/>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grpSp>
        <p:nvGrpSpPr>
          <p:cNvPr id="10" name="グループ化 9">
            <a:extLst>
              <a:ext uri="{FF2B5EF4-FFF2-40B4-BE49-F238E27FC236}">
                <a16:creationId xmlns:a16="http://schemas.microsoft.com/office/drawing/2014/main" id="{C3603629-DA29-4E97-D37F-1C3252F3B69E}"/>
              </a:ext>
            </a:extLst>
          </p:cNvPr>
          <p:cNvGrpSpPr/>
          <p:nvPr/>
        </p:nvGrpSpPr>
        <p:grpSpPr>
          <a:xfrm>
            <a:off x="6747729" y="818825"/>
            <a:ext cx="324000" cy="324000"/>
            <a:chOff x="5737292" y="831232"/>
            <a:chExt cx="324000" cy="324000"/>
          </a:xfrm>
        </p:grpSpPr>
        <p:sp>
          <p:nvSpPr>
            <p:cNvPr id="63" name="正方形/長方形 62">
              <a:extLst>
                <a:ext uri="{FF2B5EF4-FFF2-40B4-BE49-F238E27FC236}">
                  <a16:creationId xmlns:a16="http://schemas.microsoft.com/office/drawing/2014/main" id="{982CE91A-46E2-AC9E-201C-BD8833135F44}"/>
                </a:ext>
              </a:extLst>
            </p:cNvPr>
            <p:cNvSpPr>
              <a:spLocks/>
            </p:cNvSpPr>
            <p:nvPr/>
          </p:nvSpPr>
          <p:spPr>
            <a:xfrm>
              <a:off x="5737292" y="831232"/>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500" b="1" dirty="0">
                  <a:solidFill>
                    <a:srgbClr val="31926F"/>
                  </a:solidFill>
                  <a:latin typeface="BIZ UDPゴシック" panose="020B0400000000000000" pitchFamily="50" charset="-128"/>
                  <a:ea typeface="BIZ UDPゴシック" panose="020B0400000000000000" pitchFamily="50" charset="-128"/>
                </a:rPr>
                <a:t>計画中</a:t>
              </a:r>
              <a:endParaRPr kumimoji="1" lang="en-US" altLang="ja-JP" sz="5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en-US" altLang="ja-JP" sz="500" b="1" dirty="0">
                  <a:solidFill>
                    <a:srgbClr val="31926F"/>
                  </a:solidFill>
                  <a:latin typeface="BIZ UDPゴシック" panose="020B0400000000000000" pitchFamily="50" charset="-128"/>
                  <a:ea typeface="BIZ UDPゴシック" panose="020B0400000000000000" pitchFamily="50" charset="-128"/>
                </a:rPr>
                <a:t>/</a:t>
              </a:r>
              <a:r>
                <a:rPr kumimoji="1" lang="ja-JP" altLang="en-US" sz="500" b="1" dirty="0">
                  <a:solidFill>
                    <a:srgbClr val="31926F"/>
                  </a:solidFill>
                  <a:latin typeface="BIZ UDPゴシック" panose="020B0400000000000000" pitchFamily="50" charset="-128"/>
                  <a:ea typeface="BIZ UDPゴシック" panose="020B0400000000000000" pitchFamily="50" charset="-128"/>
                </a:rPr>
                <a:t>設計中</a:t>
              </a:r>
              <a:endParaRPr kumimoji="1" lang="ja-JP" altLang="en-US" sz="900" b="1" dirty="0">
                <a:solidFill>
                  <a:srgbClr val="31926F"/>
                </a:solidFill>
                <a:latin typeface="BIZ UDPゴシック" panose="020B0400000000000000" pitchFamily="50" charset="-128"/>
                <a:ea typeface="BIZ UDPゴシック" panose="020B0400000000000000" pitchFamily="50" charset="-128"/>
              </a:endParaRPr>
            </a:p>
          </p:txBody>
        </p:sp>
        <p:pic>
          <p:nvPicPr>
            <p:cNvPr id="79" name="グラフィックス 78">
              <a:extLst>
                <a:ext uri="{FF2B5EF4-FFF2-40B4-BE49-F238E27FC236}">
                  <a16:creationId xmlns:a16="http://schemas.microsoft.com/office/drawing/2014/main" id="{62FFFDCC-FE39-54C0-C0AB-A8CDB3DF22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4430" y="1012033"/>
              <a:ext cx="89724" cy="121768"/>
            </a:xfrm>
            <a:prstGeom prst="rect">
              <a:avLst/>
            </a:prstGeom>
          </p:spPr>
        </p:pic>
      </p:gr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3404576269"/>
              </p:ext>
            </p:extLst>
          </p:nvPr>
        </p:nvGraphicFramePr>
        <p:xfrm>
          <a:off x="3492000" y="1368000"/>
          <a:ext cx="3564000" cy="3050635"/>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756000">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217</a:t>
                      </a:r>
                      <a:r>
                        <a:rPr kumimoji="1" lang="en-US" altLang="zh-TW" sz="1000" b="0" dirty="0">
                          <a:solidFill>
                            <a:schemeClr val="tx1"/>
                          </a:solidFill>
                          <a:latin typeface="+mn-ea"/>
                        </a:rPr>
                        <a:t>,</a:t>
                      </a:r>
                      <a:r>
                        <a:rPr kumimoji="1" lang="en-US" altLang="ja-JP" sz="1000" b="0" dirty="0">
                          <a:solidFill>
                            <a:schemeClr val="tx1"/>
                          </a:solidFill>
                          <a:latin typeface="+mn-ea"/>
                        </a:rPr>
                        <a:t>233</a:t>
                      </a:r>
                      <a:r>
                        <a:rPr kumimoji="1" lang="zh-TW" altLang="en-US" sz="1000" b="0" dirty="0">
                          <a:solidFill>
                            <a:schemeClr val="tx1"/>
                          </a:solidFill>
                          <a:latin typeface="+mn-ea"/>
                        </a:rPr>
                        <a:t>人</a:t>
                      </a:r>
                      <a:br>
                        <a:rPr kumimoji="1" lang="en-US" altLang="zh-TW" sz="1000" b="0" dirty="0">
                          <a:solidFill>
                            <a:schemeClr val="tx1"/>
                          </a:solidFill>
                          <a:latin typeface="+mn-ea"/>
                        </a:rPr>
                      </a:br>
                      <a:r>
                        <a:rPr kumimoji="1" lang="en-US" altLang="zh-TW" sz="1000" b="0" dirty="0">
                          <a:solidFill>
                            <a:schemeClr val="tx1"/>
                          </a:solidFill>
                          <a:latin typeface="+mn-ea"/>
                        </a:rPr>
                        <a:t>	</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r>
                        <a:rPr kumimoji="1" lang="ja-JP" altLang="en-US" sz="1000" b="0" dirty="0">
                          <a:solidFill>
                            <a:schemeClr val="tx1"/>
                          </a:solidFill>
                          <a:latin typeface="+mn-ea"/>
                        </a:rPr>
                        <a:t>）</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119</a:t>
                      </a:r>
                      <a:r>
                        <a:rPr kumimoji="1" lang="en-US" altLang="zh-TW" sz="1000" b="0" dirty="0">
                          <a:solidFill>
                            <a:schemeClr val="tx1"/>
                          </a:solidFill>
                          <a:latin typeface="+mn-ea"/>
                        </a:rPr>
                        <a:t>,</a:t>
                      </a:r>
                      <a:r>
                        <a:rPr kumimoji="1" lang="en-US" altLang="ja-JP" sz="1000" b="0" dirty="0">
                          <a:solidFill>
                            <a:schemeClr val="tx1"/>
                          </a:solidFill>
                          <a:latin typeface="+mn-ea"/>
                        </a:rPr>
                        <a:t>748</a:t>
                      </a:r>
                      <a:r>
                        <a:rPr kumimoji="1" lang="zh-TW" altLang="en-US" sz="1000" b="0" dirty="0">
                          <a:solidFill>
                            <a:schemeClr val="tx1"/>
                          </a:solidFill>
                          <a:latin typeface="+mn-ea"/>
                        </a:rPr>
                        <a:t>世帯</a:t>
                      </a:r>
                      <a:br>
                        <a:rPr kumimoji="1" lang="en-US" altLang="zh-TW" sz="1000" b="0" dirty="0">
                          <a:solidFill>
                            <a:schemeClr val="tx1"/>
                          </a:solidFill>
                          <a:latin typeface="+mn-ea"/>
                        </a:rPr>
                      </a:br>
                      <a:r>
                        <a:rPr kumimoji="1" lang="en-US" altLang="zh-TW" sz="1000" b="0" dirty="0">
                          <a:solidFill>
                            <a:schemeClr val="tx1"/>
                          </a:solidFill>
                          <a:latin typeface="+mn-ea"/>
                        </a:rPr>
                        <a:t>	</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10.16k㎡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1</a:t>
                      </a:r>
                      <a:r>
                        <a:rPr kumimoji="1" lang="en-US" altLang="zh-TW" sz="1000" b="0" dirty="0">
                          <a:solidFill>
                            <a:schemeClr val="tx1"/>
                          </a:solidFill>
                          <a:latin typeface="+mn-ea"/>
                        </a:rPr>
                        <a:t>,</a:t>
                      </a:r>
                      <a:r>
                        <a:rPr kumimoji="1" lang="en-US" altLang="ja-JP" sz="1000" b="0" dirty="0">
                          <a:solidFill>
                            <a:schemeClr val="tx1"/>
                          </a:solidFill>
                          <a:latin typeface="+mn-ea"/>
                        </a:rPr>
                        <a:t>560</a:t>
                      </a:r>
                      <a:r>
                        <a:rPr kumimoji="1" lang="zh-TW" altLang="en-US" sz="1000" b="0" dirty="0">
                          <a:solidFill>
                            <a:schemeClr val="tx1"/>
                          </a:solidFill>
                          <a:latin typeface="+mn-ea"/>
                        </a:rPr>
                        <a:t>人　（</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4</a:t>
                      </a:r>
                      <a:r>
                        <a:rPr kumimoji="1" lang="zh-TW" altLang="en-US" sz="1000" b="0" dirty="0">
                          <a:solidFill>
                            <a:schemeClr val="tx1"/>
                          </a:solidFill>
                          <a:latin typeface="+mn-ea"/>
                        </a:rPr>
                        <a:t>月</a:t>
                      </a:r>
                      <a:r>
                        <a:rPr kumimoji="1" lang="en-US" altLang="ja-JP" sz="1000" b="0" dirty="0">
                          <a:solidFill>
                            <a:schemeClr val="tx1"/>
                          </a:solidFill>
                          <a:latin typeface="+mn-ea"/>
                        </a:rPr>
                        <a:t>1</a:t>
                      </a:r>
                      <a:r>
                        <a:rPr kumimoji="1" lang="ja-JP" altLang="en-US" sz="1000" b="0" dirty="0">
                          <a:solidFill>
                            <a:schemeClr val="tx1"/>
                          </a:solidFill>
                          <a:latin typeface="+mn-ea"/>
                        </a:rPr>
                        <a:t>日</a:t>
                      </a:r>
                      <a:r>
                        <a:rPr kumimoji="1" lang="zh-TW" altLang="en-US" sz="1000" b="0" dirty="0">
                          <a:solidFill>
                            <a:schemeClr val="tx1"/>
                          </a:solidFill>
                          <a:latin typeface="+mn-ea"/>
                        </a:rPr>
                        <a:t>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25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検討</a:t>
                      </a:r>
                      <a:r>
                        <a:rPr kumimoji="1" lang="zh-TW" altLang="en-US" sz="1000" b="0">
                          <a:solidFill>
                            <a:schemeClr val="tx1"/>
                          </a:solidFill>
                          <a:latin typeface="+mn-ea"/>
                        </a:rPr>
                        <a:t>段階</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5</a:t>
                      </a:r>
                      <a:r>
                        <a:rPr kumimoji="1" lang="ja-JP" altLang="en-US" sz="1000" b="0">
                          <a:solidFill>
                            <a:schemeClr val="tx1"/>
                          </a:solidFill>
                          <a:latin typeface="+mn-ea"/>
                        </a:rPr>
                        <a:t>年度基本方針策定予定</a:t>
                      </a: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7</a:t>
                      </a:r>
                      <a:r>
                        <a:rPr kumimoji="1" lang="ja-JP" altLang="en-US" sz="1000" b="0">
                          <a:solidFill>
                            <a:schemeClr val="tx1"/>
                          </a:solidFill>
                          <a:latin typeface="+mn-ea"/>
                        </a:rPr>
                        <a:t>年度基本構想策定予定</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同一敷地内に建て替え予定</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303638">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所在地</a:t>
                      </a:r>
                      <a:br>
                        <a:rPr kumimoji="1" lang="en-US" altLang="ja-JP" sz="1000" b="1" dirty="0">
                          <a:solidFill>
                            <a:srgbClr val="31926F"/>
                          </a:solidFill>
                          <a:latin typeface="+mn-ea"/>
                        </a:rPr>
                      </a:br>
                      <a:r>
                        <a:rPr kumimoji="1" lang="ja-JP" altLang="en-US" sz="1000" b="1" dirty="0">
                          <a:solidFill>
                            <a:srgbClr val="31926F"/>
                          </a:solidFill>
                          <a:latin typeface="+mn-ea"/>
                        </a:rPr>
                        <a:t>（現庁舎）</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zh-CN" altLang="en-US" sz="1000" b="0" dirty="0">
                          <a:solidFill>
                            <a:schemeClr val="tx1"/>
                          </a:solidFill>
                          <a:latin typeface="+mn-ea"/>
                        </a:rPr>
                        <a:t>荒川区荒川二丁目</a:t>
                      </a:r>
                      <a:r>
                        <a:rPr kumimoji="1" lang="en-US" altLang="zh-CN" sz="1000" b="0" dirty="0">
                          <a:solidFill>
                            <a:schemeClr val="tx1"/>
                          </a:solidFill>
                          <a:latin typeface="+mn-ea"/>
                        </a:rPr>
                        <a:t>2</a:t>
                      </a:r>
                      <a:r>
                        <a:rPr kumimoji="1" lang="zh-CN" altLang="en-US" sz="1000" b="0" dirty="0">
                          <a:solidFill>
                            <a:schemeClr val="tx1"/>
                          </a:solidFill>
                          <a:latin typeface="+mn-ea"/>
                        </a:rPr>
                        <a:t>番</a:t>
                      </a:r>
                      <a:r>
                        <a:rPr kumimoji="1" lang="en-US" altLang="zh-CN" sz="1000" b="0" dirty="0">
                          <a:solidFill>
                            <a:schemeClr val="tx1"/>
                          </a:solidFill>
                          <a:latin typeface="+mn-ea"/>
                        </a:rPr>
                        <a:t>3</a:t>
                      </a:r>
                      <a:r>
                        <a:rPr kumimoji="1" lang="zh-CN" altLang="en-US" sz="1000" b="0" dirty="0">
                          <a:solidFill>
                            <a:schemeClr val="tx1"/>
                          </a:solidFill>
                          <a:latin typeface="+mn-ea"/>
                        </a:rPr>
                        <a:t>号</a:t>
                      </a:r>
                      <a:endParaRPr kumimoji="1" lang="en-US" altLang="ja-JP" sz="1000" b="0" dirty="0">
                        <a:solidFill>
                          <a:schemeClr val="tx1"/>
                        </a:solidFill>
                        <a:latin typeface="+mn-ea"/>
                      </a:endParaRP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80450531"/>
                  </a:ext>
                </a:extLst>
              </a:tr>
              <a:tr h="476635">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br>
                        <a:rPr kumimoji="1" lang="en-US" altLang="ja-JP" sz="1000" b="1" dirty="0">
                          <a:solidFill>
                            <a:srgbClr val="31926F"/>
                          </a:solidFill>
                          <a:latin typeface="+mn-ea"/>
                        </a:rPr>
                      </a:br>
                      <a:r>
                        <a:rPr kumimoji="1" lang="ja-JP" altLang="en-US" sz="1000" b="1" dirty="0">
                          <a:solidFill>
                            <a:srgbClr val="31926F"/>
                          </a:solidFill>
                          <a:latin typeface="+mn-ea"/>
                        </a:rPr>
                        <a:t>（現庁舎）</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都電荒川線荒川区役所前から徒歩約</a:t>
                      </a:r>
                      <a:r>
                        <a:rPr kumimoji="1" lang="en-US" altLang="ja-JP" sz="1000" b="0" dirty="0">
                          <a:solidFill>
                            <a:schemeClr val="tx1"/>
                          </a:solidFill>
                          <a:latin typeface="+mn-ea"/>
                        </a:rPr>
                        <a:t>4</a:t>
                      </a:r>
                      <a:r>
                        <a:rPr kumimoji="1" lang="ja-JP" altLang="en-US" sz="1000" b="0" dirty="0">
                          <a:solidFill>
                            <a:schemeClr val="tx1"/>
                          </a:solidFill>
                          <a:latin typeface="+mn-ea"/>
                        </a:rPr>
                        <a:t>分</a:t>
                      </a:r>
                      <a:br>
                        <a:rPr kumimoji="1" lang="en-US" altLang="ja-JP" sz="1000" b="0" dirty="0">
                          <a:solidFill>
                            <a:schemeClr val="tx1"/>
                          </a:solidFill>
                          <a:latin typeface="+mn-ea"/>
                        </a:rPr>
                      </a:br>
                      <a:r>
                        <a:rPr kumimoji="1" lang="ja-JP" altLang="en-US" sz="1000" b="0" dirty="0">
                          <a:solidFill>
                            <a:schemeClr val="tx1"/>
                          </a:solidFill>
                          <a:latin typeface="+mn-ea"/>
                        </a:rPr>
                        <a:t>千代田線町屋駅から徒歩約</a:t>
                      </a:r>
                      <a:r>
                        <a:rPr kumimoji="1" lang="en-US" altLang="ja-JP" sz="1000" b="0" dirty="0">
                          <a:solidFill>
                            <a:schemeClr val="tx1"/>
                          </a:solidFill>
                          <a:latin typeface="+mn-ea"/>
                        </a:rPr>
                        <a:t>12</a:t>
                      </a:r>
                      <a:r>
                        <a:rPr kumimoji="1" lang="ja-JP" altLang="en-US" sz="1000" b="0" dirty="0">
                          <a:solidFill>
                            <a:schemeClr val="tx1"/>
                          </a:solidFill>
                          <a:latin typeface="+mn-ea"/>
                        </a:rPr>
                        <a:t>分</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31583462"/>
                  </a:ext>
                </a:extLst>
              </a:tr>
            </a:tbl>
          </a:graphicData>
        </a:graphic>
      </p:graphicFrame>
      <p:sp>
        <p:nvSpPr>
          <p:cNvPr id="15" name="正方形/長方形 14">
            <a:extLst>
              <a:ext uri="{FF2B5EF4-FFF2-40B4-BE49-F238E27FC236}">
                <a16:creationId xmlns:a16="http://schemas.microsoft.com/office/drawing/2014/main" id="{880626A1-1FB1-4DBD-BEE4-24FC4360F348}"/>
              </a:ext>
            </a:extLst>
          </p:cNvPr>
          <p:cNvSpPr/>
          <p:nvPr/>
        </p:nvSpPr>
        <p:spPr>
          <a:xfrm>
            <a:off x="504000" y="6649389"/>
            <a:ext cx="6552000" cy="1391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庁内の検討状況</a:t>
            </a:r>
            <a:endParaRPr kumimoji="1" lang="en-US" altLang="ja-JP" sz="1100" b="1" dirty="0">
              <a:solidFill>
                <a:srgbClr val="31926F"/>
              </a:solidFill>
              <a:latin typeface="+mn-ea"/>
            </a:endParaRPr>
          </a:p>
          <a:p>
            <a:pPr indent="144000">
              <a:lnSpc>
                <a:spcPct val="120000"/>
              </a:lnSpc>
            </a:pPr>
            <a:r>
              <a:rPr kumimoji="1" lang="ja-JP" altLang="en-US" sz="1100" dirty="0">
                <a:solidFill>
                  <a:schemeClr val="tx1"/>
                </a:solidFill>
                <a:latin typeface="+mn-ea"/>
              </a:rPr>
              <a:t>新庁舎整備担当部署と</a:t>
            </a:r>
            <a:r>
              <a:rPr kumimoji="1" lang="en-US" altLang="ja-JP" sz="1100" dirty="0">
                <a:solidFill>
                  <a:schemeClr val="tx1"/>
                </a:solidFill>
                <a:uFill>
                  <a:solidFill>
                    <a:srgbClr val="31926F"/>
                  </a:solidFill>
                </a:uFill>
                <a:latin typeface="+mn-ea"/>
              </a:rPr>
              <a:t>DX</a:t>
            </a:r>
            <a:r>
              <a:rPr kumimoji="1" lang="ja-JP" altLang="en-US" sz="1100" dirty="0">
                <a:solidFill>
                  <a:schemeClr val="tx1"/>
                </a:solidFill>
                <a:latin typeface="+mn-ea"/>
              </a:rPr>
              <a:t>推進担当部署が同じ部内にあり、相互に連携をとりながら事前検討を実施。庁内検討組織において、建て替え検討を進めるとともに、事務・窓口のあり方など特定のテーマについては、プロジェクトチーム（</a:t>
            </a:r>
            <a:r>
              <a:rPr kumimoji="1" lang="en-US" altLang="ja-JP" sz="1100" dirty="0">
                <a:solidFill>
                  <a:schemeClr val="tx1"/>
                </a:solidFill>
                <a:latin typeface="+mn-ea"/>
              </a:rPr>
              <a:t>PT</a:t>
            </a:r>
            <a:r>
              <a:rPr kumimoji="1" lang="ja-JP" altLang="en-US" sz="1100" dirty="0">
                <a:solidFill>
                  <a:schemeClr val="tx1"/>
                </a:solidFill>
                <a:latin typeface="+mn-ea"/>
              </a:rPr>
              <a:t>）を設置して議論を進めている。</a:t>
            </a:r>
          </a:p>
          <a:p>
            <a:pPr indent="144000">
              <a:lnSpc>
                <a:spcPct val="120000"/>
              </a:lnSpc>
            </a:pPr>
            <a:r>
              <a:rPr kumimoji="1" lang="ja-JP" altLang="en-US" sz="1100" dirty="0">
                <a:solidFill>
                  <a:schemeClr val="tx1"/>
                </a:solidFill>
                <a:latin typeface="+mn-ea"/>
              </a:rPr>
              <a:t>令和</a:t>
            </a:r>
            <a:r>
              <a:rPr kumimoji="1" lang="en-US" altLang="ja-JP" sz="1100" dirty="0">
                <a:solidFill>
                  <a:schemeClr val="tx1"/>
                </a:solidFill>
                <a:latin typeface="+mn-ea"/>
              </a:rPr>
              <a:t>5</a:t>
            </a:r>
            <a:r>
              <a:rPr kumimoji="1" lang="ja-JP" altLang="en-US" sz="1100" dirty="0">
                <a:solidFill>
                  <a:schemeClr val="tx1"/>
                </a:solidFill>
                <a:latin typeface="+mn-ea"/>
              </a:rPr>
              <a:t>年（</a:t>
            </a:r>
            <a:r>
              <a:rPr kumimoji="1" lang="en-US" altLang="ja-JP" sz="1100" dirty="0">
                <a:solidFill>
                  <a:schemeClr val="tx1"/>
                </a:solidFill>
                <a:latin typeface="+mn-ea"/>
              </a:rPr>
              <a:t>2023</a:t>
            </a:r>
            <a:r>
              <a:rPr kumimoji="1" lang="ja-JP" altLang="en-US" sz="1100" dirty="0">
                <a:solidFill>
                  <a:schemeClr val="tx1"/>
                </a:solidFill>
                <a:latin typeface="+mn-ea"/>
              </a:rPr>
              <a:t>年）</a:t>
            </a:r>
            <a:r>
              <a:rPr kumimoji="1" lang="en-US" altLang="ja-JP" sz="1100" dirty="0">
                <a:solidFill>
                  <a:schemeClr val="tx1"/>
                </a:solidFill>
                <a:latin typeface="+mn-ea"/>
              </a:rPr>
              <a:t>7</a:t>
            </a:r>
            <a:r>
              <a:rPr kumimoji="1" lang="ja-JP" altLang="en-US" sz="1100" dirty="0">
                <a:solidFill>
                  <a:schemeClr val="tx1"/>
                </a:solidFill>
                <a:latin typeface="+mn-ea"/>
              </a:rPr>
              <a:t>月開催の区議会総務企画委員会において、本庁舎の課題と建て替えに向けた検討状況について報告を実施</a:t>
            </a:r>
            <a:r>
              <a:rPr kumimoji="1" lang="ja-JP" altLang="en-US" sz="1100" baseline="30000" dirty="0">
                <a:solidFill>
                  <a:schemeClr val="tx1"/>
                </a:solidFill>
                <a:latin typeface="+mn-ea"/>
              </a:rPr>
              <a:t>*</a:t>
            </a:r>
            <a:r>
              <a:rPr kumimoji="1" lang="en-US" altLang="ja-JP" sz="1100" baseline="30000" dirty="0">
                <a:solidFill>
                  <a:schemeClr val="tx1"/>
                </a:solidFill>
                <a:latin typeface="+mn-ea"/>
              </a:rPr>
              <a:t>1</a:t>
            </a:r>
            <a:r>
              <a:rPr kumimoji="1" lang="ja-JP" altLang="en-US" sz="1100" dirty="0">
                <a:solidFill>
                  <a:schemeClr val="tx1"/>
                </a:solidFill>
                <a:latin typeface="+mn-ea"/>
              </a:rPr>
              <a:t>。今後の庁舎整備に係る体制については改めて構築予定である。先進自治体へのヒアリングや情報収集も行いながら、基本方針策定に向けた検討を進めている。</a:t>
            </a:r>
          </a:p>
        </p:txBody>
      </p:sp>
      <p:sp>
        <p:nvSpPr>
          <p:cNvPr id="3" name="正方形/長方形 2">
            <a:extLst>
              <a:ext uri="{FF2B5EF4-FFF2-40B4-BE49-F238E27FC236}">
                <a16:creationId xmlns:a16="http://schemas.microsoft.com/office/drawing/2014/main" id="{33CA548D-36C9-BCF4-F455-70E99A668BF2}"/>
              </a:ext>
            </a:extLst>
          </p:cNvPr>
          <p:cNvSpPr/>
          <p:nvPr/>
        </p:nvSpPr>
        <p:spPr>
          <a:xfrm>
            <a:off x="499866" y="1368000"/>
            <a:ext cx="2800051" cy="2135802"/>
          </a:xfrm>
          <a:prstGeom prst="rect">
            <a:avLst/>
          </a:prstGeom>
          <a:noFill/>
          <a:ln w="1905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31926F"/>
                </a:solidFill>
                <a:latin typeface="+mn-ea"/>
              </a:rPr>
              <a:t>No Photo</a:t>
            </a:r>
            <a:endParaRPr kumimoji="1" lang="ja-JP" altLang="en-US" dirty="0">
              <a:solidFill>
                <a:srgbClr val="31926F"/>
              </a:solidFill>
              <a:latin typeface="+mn-ea"/>
            </a:endParaRPr>
          </a:p>
        </p:txBody>
      </p:sp>
      <p:sp>
        <p:nvSpPr>
          <p:cNvPr id="20" name="コンテンツ プレースホルダー 17">
            <a:extLst>
              <a:ext uri="{FF2B5EF4-FFF2-40B4-BE49-F238E27FC236}">
                <a16:creationId xmlns:a16="http://schemas.microsoft.com/office/drawing/2014/main" id="{68C67C26-900B-1E4F-B907-59625D8A430C}"/>
              </a:ext>
            </a:extLst>
          </p:cNvPr>
          <p:cNvSpPr txBox="1">
            <a:spLocks/>
          </p:cNvSpPr>
          <p:nvPr/>
        </p:nvSpPr>
        <p:spPr>
          <a:xfrm>
            <a:off x="503238" y="4660227"/>
            <a:ext cx="5949647" cy="813150"/>
          </a:xfrm>
          <a:prstGeom prst="roundRect">
            <a:avLst/>
          </a:prstGeom>
          <a:noFill/>
        </p:spPr>
        <p:txBody>
          <a:bodyPr>
            <a:no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177800" indent="-177800">
              <a:buFont typeface="Arial" panose="020B0604020202020204" pitchFamily="34" charset="0"/>
              <a:buNone/>
            </a:pPr>
            <a:r>
              <a:rPr lang="en-US" altLang="ja-JP" sz="1100" dirty="0">
                <a:latin typeface="+mn-ea"/>
                <a:ea typeface="+mn-ea"/>
              </a:rPr>
              <a:t>※ </a:t>
            </a:r>
            <a:r>
              <a:rPr lang="ja-JP" altLang="en-US" sz="1100" dirty="0">
                <a:latin typeface="+mn-ea"/>
                <a:ea typeface="+mn-ea"/>
              </a:rPr>
              <a:t>荒川区は、庁舎の建て替えに向けた検討を今後進めていこうとしている状況である。</a:t>
            </a:r>
            <a:br>
              <a:rPr lang="en-US" altLang="ja-JP" sz="1100" dirty="0">
                <a:latin typeface="+mn-ea"/>
                <a:ea typeface="+mn-ea"/>
              </a:rPr>
            </a:br>
            <a:r>
              <a:rPr lang="ja-JP" altLang="en-US" sz="1100" dirty="0">
                <a:latin typeface="+mn-ea"/>
                <a:ea typeface="+mn-ea"/>
              </a:rPr>
              <a:t>そのため、「</a:t>
            </a:r>
            <a:r>
              <a:rPr kumimoji="1" lang="en-US" altLang="ja-JP" sz="1100" dirty="0">
                <a:solidFill>
                  <a:schemeClr val="tx1"/>
                </a:solidFill>
                <a:uFill>
                  <a:solidFill>
                    <a:srgbClr val="31926F"/>
                  </a:solidFill>
                </a:uFill>
                <a:latin typeface="+mn-ea"/>
                <a:ea typeface="+mn-ea"/>
              </a:rPr>
              <a:t>DX</a:t>
            </a:r>
            <a:r>
              <a:rPr lang="ja-JP" altLang="en-US" sz="1100" dirty="0">
                <a:latin typeface="+mn-ea"/>
                <a:ea typeface="+mn-ea"/>
              </a:rPr>
              <a:t>推進に係る取組」については、現時点における検討内容を聞き取ることができた戦略</a:t>
            </a:r>
            <a:r>
              <a:rPr lang="en-US" altLang="ja-JP" sz="1100" dirty="0">
                <a:latin typeface="+mn-ea"/>
                <a:ea typeface="+mn-ea"/>
              </a:rPr>
              <a:t>A</a:t>
            </a:r>
            <a:r>
              <a:rPr lang="ja-JP" altLang="en-US" sz="1100" dirty="0">
                <a:latin typeface="+mn-ea"/>
                <a:ea typeface="+mn-ea"/>
              </a:rPr>
              <a:t>（窓口業務改善）、戦略</a:t>
            </a:r>
            <a:r>
              <a:rPr lang="en-US" altLang="ja-JP" sz="1100" dirty="0">
                <a:latin typeface="+mn-ea"/>
                <a:ea typeface="+mn-ea"/>
              </a:rPr>
              <a:t>B</a:t>
            </a:r>
            <a:r>
              <a:rPr lang="ja-JP" altLang="en-US" sz="1100" dirty="0">
                <a:latin typeface="+mn-ea"/>
                <a:ea typeface="+mn-ea"/>
              </a:rPr>
              <a:t>（柔軟な働き方）、戦略</a:t>
            </a:r>
            <a:r>
              <a:rPr lang="en-US" altLang="ja-JP" sz="1100" dirty="0">
                <a:latin typeface="+mn-ea"/>
                <a:ea typeface="+mn-ea"/>
              </a:rPr>
              <a:t>E</a:t>
            </a:r>
            <a:r>
              <a:rPr lang="ja-JP" altLang="en-US" sz="1100" dirty="0">
                <a:latin typeface="+mn-ea"/>
                <a:ea typeface="+mn-ea"/>
              </a:rPr>
              <a:t>（</a:t>
            </a:r>
            <a:r>
              <a:rPr lang="en-US" altLang="ja-JP" sz="1100" dirty="0">
                <a:latin typeface="+mn-ea"/>
                <a:ea typeface="+mn-ea"/>
              </a:rPr>
              <a:t>IT</a:t>
            </a:r>
            <a:r>
              <a:rPr lang="ja-JP" altLang="en-US" sz="1100" dirty="0">
                <a:latin typeface="+mn-ea"/>
                <a:ea typeface="+mn-ea"/>
              </a:rPr>
              <a:t>基盤の見直し）のみを記載することとする。</a:t>
            </a:r>
          </a:p>
        </p:txBody>
      </p:sp>
      <p:sp>
        <p:nvSpPr>
          <p:cNvPr id="22" name="テキスト ボックス 21">
            <a:extLst>
              <a:ext uri="{FF2B5EF4-FFF2-40B4-BE49-F238E27FC236}">
                <a16:creationId xmlns:a16="http://schemas.microsoft.com/office/drawing/2014/main" id="{FC7239C1-C389-BD90-110E-747F5BC0F97A}"/>
              </a:ext>
            </a:extLst>
          </p:cNvPr>
          <p:cNvSpPr txBox="1"/>
          <p:nvPr/>
        </p:nvSpPr>
        <p:spPr>
          <a:xfrm>
            <a:off x="503238" y="8071317"/>
            <a:ext cx="4803754" cy="246221"/>
          </a:xfrm>
          <a:prstGeom prst="rect">
            <a:avLst/>
          </a:prstGeom>
          <a:noFill/>
        </p:spPr>
        <p:txBody>
          <a:bodyPr wrap="square" lIns="0" tIns="0" rIns="0" bIns="0" rtlCol="0">
            <a:spAutoFit/>
          </a:bodyPr>
          <a:lstStyle/>
          <a:p>
            <a:r>
              <a:rPr kumimoji="1" lang="en-US" altLang="ja-JP" sz="800" dirty="0">
                <a:latin typeface="+mn-ea"/>
              </a:rPr>
              <a:t>*1 </a:t>
            </a:r>
            <a:r>
              <a:rPr kumimoji="1" lang="ja-JP" altLang="en-US" sz="800" dirty="0">
                <a:latin typeface="+mn-ea"/>
              </a:rPr>
              <a:t>「総務企画委員会（令和</a:t>
            </a:r>
            <a:r>
              <a:rPr kumimoji="1" lang="en-US" altLang="ja-JP" sz="800" dirty="0">
                <a:latin typeface="+mn-ea"/>
              </a:rPr>
              <a:t>5</a:t>
            </a:r>
            <a:r>
              <a:rPr kumimoji="1" lang="ja-JP" altLang="en-US" sz="800" dirty="0">
                <a:latin typeface="+mn-ea"/>
              </a:rPr>
              <a:t>年</a:t>
            </a:r>
            <a:r>
              <a:rPr kumimoji="1" lang="en-US" altLang="ja-JP" sz="800" dirty="0">
                <a:latin typeface="+mn-ea"/>
              </a:rPr>
              <a:t>7</a:t>
            </a:r>
            <a:r>
              <a:rPr kumimoji="1" lang="ja-JP" altLang="en-US" sz="800" dirty="0">
                <a:latin typeface="+mn-ea"/>
              </a:rPr>
              <a:t>月</a:t>
            </a:r>
            <a:r>
              <a:rPr kumimoji="1" lang="en-US" altLang="ja-JP" sz="800" dirty="0">
                <a:latin typeface="+mn-ea"/>
              </a:rPr>
              <a:t>19</a:t>
            </a:r>
            <a:r>
              <a:rPr kumimoji="1" lang="ja-JP" altLang="en-US" sz="800" dirty="0">
                <a:latin typeface="+mn-ea"/>
              </a:rPr>
              <a:t>日）音声」あらかわ区議会、荒川区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8"/>
              </a:rPr>
              <a:t>https://www.city.arakawa.tokyo.jp/a053/gikaisenkyo/kugikai/050719_soumu2.html</a:t>
            </a:r>
            <a:r>
              <a:rPr kumimoji="1" lang="ja-JP" altLang="en-US" sz="800" dirty="0">
                <a:latin typeface="+mn-ea"/>
              </a:rPr>
              <a:t>）</a:t>
            </a:r>
          </a:p>
        </p:txBody>
      </p:sp>
    </p:spTree>
    <p:extLst>
      <p:ext uri="{BB962C8B-B14F-4D97-AF65-F5344CB8AC3E}">
        <p14:creationId xmlns:p14="http://schemas.microsoft.com/office/powerpoint/2010/main" val="22320150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38271"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124</a:t>
            </a:fld>
            <a:endParaRPr kumimoji="1" lang="ja-JP" altLang="en-US">
              <a:latin typeface="+mn-ea"/>
              <a:ea typeface="+mn-ea"/>
            </a:endParaRPr>
          </a:p>
        </p:txBody>
      </p:sp>
      <p:sp>
        <p:nvSpPr>
          <p:cNvPr id="6" name="テキスト プレースホルダー 5">
            <a:extLst>
              <a:ext uri="{FF2B5EF4-FFF2-40B4-BE49-F238E27FC236}">
                <a16:creationId xmlns:a16="http://schemas.microsoft.com/office/drawing/2014/main" id="{B8AF5776-A5A5-3D86-0CEA-D9946DB9F29F}"/>
              </a:ext>
            </a:extLst>
          </p:cNvPr>
          <p:cNvSpPr>
            <a:spLocks noGrp="1"/>
          </p:cNvSpPr>
          <p:nvPr>
            <p:ph type="body" sz="quarter" idx="14"/>
          </p:nvPr>
        </p:nvSpPr>
        <p:spPr>
          <a:xfrm>
            <a:off x="4986978" y="361990"/>
            <a:ext cx="2068859" cy="166199"/>
          </a:xfrm>
        </p:spPr>
        <p:txBody>
          <a:bodyPr/>
          <a:lstStyle/>
          <a:p>
            <a:r>
              <a:rPr lang="en-US" altLang="zh-TW" dirty="0"/>
              <a:t>(</a:t>
            </a:r>
            <a:r>
              <a:rPr lang="en-US" altLang="ja-JP" dirty="0"/>
              <a:t>3</a:t>
            </a:r>
            <a:r>
              <a:rPr lang="en-US" altLang="zh-TW" dirty="0"/>
              <a:t>) </a:t>
            </a:r>
            <a:r>
              <a:rPr lang="ja-JP" altLang="en-US" dirty="0"/>
              <a:t>東京都荒川区</a:t>
            </a:r>
            <a:endParaRPr lang="zh-TW" altLang="en-US" dirty="0"/>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1746638"/>
            <a:ext cx="6552000" cy="1772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fontAlgn="ctr">
              <a:lnSpc>
                <a:spcPct val="120000"/>
              </a:lnSpc>
            </a:pPr>
            <a:r>
              <a:rPr kumimoji="1" lang="ja-JP" altLang="en-US" sz="1200" dirty="0">
                <a:solidFill>
                  <a:schemeClr val="tx1"/>
                </a:solidFill>
                <a:latin typeface="+mn-ea"/>
              </a:rPr>
              <a:t>令和</a:t>
            </a:r>
            <a:r>
              <a:rPr kumimoji="1" lang="en-US" altLang="ja-JP" sz="1200" dirty="0">
                <a:solidFill>
                  <a:schemeClr val="tx1"/>
                </a:solidFill>
                <a:latin typeface="+mn-ea"/>
              </a:rPr>
              <a:t>5</a:t>
            </a:r>
            <a:r>
              <a:rPr kumimoji="1" lang="ja-JP" altLang="en-US" sz="1200" dirty="0">
                <a:solidFill>
                  <a:schemeClr val="tx1"/>
                </a:solidFill>
                <a:latin typeface="+mn-ea"/>
              </a:rPr>
              <a:t>年（</a:t>
            </a:r>
            <a:r>
              <a:rPr kumimoji="1" lang="en-US" altLang="ja-JP" sz="1200" dirty="0">
                <a:solidFill>
                  <a:schemeClr val="tx1"/>
                </a:solidFill>
                <a:latin typeface="+mn-ea"/>
              </a:rPr>
              <a:t>2023</a:t>
            </a:r>
            <a:r>
              <a:rPr kumimoji="1" lang="ja-JP" altLang="en-US" sz="1200" dirty="0">
                <a:solidFill>
                  <a:schemeClr val="tx1"/>
                </a:solidFill>
                <a:latin typeface="+mn-ea"/>
              </a:rPr>
              <a:t>年）７月の区議会で、以下のようなスケジュールを報告している。建設地としては、現庁舎に隣接する荒川公園が有力候補地とされている。</a:t>
            </a:r>
          </a:p>
          <a:p>
            <a:pPr algn="just" fontAlgn="ctr">
              <a:lnSpc>
                <a:spcPct val="120000"/>
              </a:lnSpc>
            </a:pPr>
            <a:r>
              <a:rPr kumimoji="1" lang="ja-JP" altLang="en-US" sz="1200" dirty="0">
                <a:solidFill>
                  <a:schemeClr val="tx1"/>
                </a:solidFill>
                <a:latin typeface="+mn-ea"/>
              </a:rPr>
              <a:t>　　　令和</a:t>
            </a:r>
            <a:r>
              <a:rPr kumimoji="1" lang="en-US" altLang="ja-JP" sz="1200" dirty="0">
                <a:solidFill>
                  <a:schemeClr val="tx1"/>
                </a:solidFill>
                <a:latin typeface="+mn-ea"/>
              </a:rPr>
              <a:t>5</a:t>
            </a:r>
            <a:r>
              <a:rPr kumimoji="1" lang="ja-JP" altLang="en-US" sz="1200" dirty="0">
                <a:solidFill>
                  <a:schemeClr val="tx1"/>
                </a:solidFill>
                <a:latin typeface="+mn-ea"/>
              </a:rPr>
              <a:t>年度（</a:t>
            </a:r>
            <a:r>
              <a:rPr kumimoji="1" lang="en-US" altLang="ja-JP" sz="1200" dirty="0">
                <a:solidFill>
                  <a:schemeClr val="tx1"/>
                </a:solidFill>
                <a:latin typeface="+mn-ea"/>
              </a:rPr>
              <a:t>2023</a:t>
            </a:r>
            <a:r>
              <a:rPr kumimoji="1" lang="ja-JP" altLang="en-US" sz="1200" dirty="0">
                <a:solidFill>
                  <a:schemeClr val="tx1"/>
                </a:solidFill>
                <a:latin typeface="+mn-ea"/>
              </a:rPr>
              <a:t>年度）	　　　　　： 基本方針策定</a:t>
            </a:r>
          </a:p>
          <a:p>
            <a:pPr algn="just" fontAlgn="ctr">
              <a:lnSpc>
                <a:spcPct val="120000"/>
              </a:lnSpc>
            </a:pPr>
            <a:r>
              <a:rPr kumimoji="1" lang="ja-JP" altLang="en-US" sz="1200" dirty="0">
                <a:solidFill>
                  <a:schemeClr val="tx1"/>
                </a:solidFill>
                <a:latin typeface="+mn-ea"/>
              </a:rPr>
              <a:t>　　　令和</a:t>
            </a:r>
            <a:r>
              <a:rPr kumimoji="1" lang="en-US" altLang="ja-JP" sz="1200" dirty="0">
                <a:solidFill>
                  <a:schemeClr val="tx1"/>
                </a:solidFill>
                <a:latin typeface="+mn-ea"/>
              </a:rPr>
              <a:t>7</a:t>
            </a:r>
            <a:r>
              <a:rPr kumimoji="1" lang="ja-JP" altLang="en-US" sz="1200" dirty="0">
                <a:solidFill>
                  <a:schemeClr val="tx1"/>
                </a:solidFill>
                <a:latin typeface="+mn-ea"/>
              </a:rPr>
              <a:t>年度（</a:t>
            </a:r>
            <a:r>
              <a:rPr kumimoji="1" lang="en-US" altLang="ja-JP" sz="1200" dirty="0">
                <a:solidFill>
                  <a:schemeClr val="tx1"/>
                </a:solidFill>
                <a:latin typeface="+mn-ea"/>
              </a:rPr>
              <a:t>2025</a:t>
            </a:r>
            <a:r>
              <a:rPr kumimoji="1" lang="ja-JP" altLang="en-US" sz="1200" dirty="0">
                <a:solidFill>
                  <a:schemeClr val="tx1"/>
                </a:solidFill>
                <a:latin typeface="+mn-ea"/>
              </a:rPr>
              <a:t>年度） 	： 基本構想策定</a:t>
            </a:r>
          </a:p>
          <a:p>
            <a:pPr algn="just" fontAlgn="ctr">
              <a:lnSpc>
                <a:spcPct val="120000"/>
              </a:lnSpc>
            </a:pPr>
            <a:r>
              <a:rPr kumimoji="1" lang="ja-JP" altLang="en-US" sz="1200" dirty="0">
                <a:solidFill>
                  <a:schemeClr val="tx1"/>
                </a:solidFill>
                <a:latin typeface="+mn-ea"/>
              </a:rPr>
              <a:t>　　　令和</a:t>
            </a:r>
            <a:r>
              <a:rPr kumimoji="1" lang="en-US" altLang="ja-JP" sz="1200" dirty="0">
                <a:solidFill>
                  <a:schemeClr val="tx1"/>
                </a:solidFill>
                <a:latin typeface="+mn-ea"/>
              </a:rPr>
              <a:t>9</a:t>
            </a:r>
            <a:r>
              <a:rPr kumimoji="1" lang="ja-JP" altLang="en-US" sz="1200" dirty="0">
                <a:solidFill>
                  <a:schemeClr val="tx1"/>
                </a:solidFill>
                <a:latin typeface="+mn-ea"/>
              </a:rPr>
              <a:t>年度（</a:t>
            </a:r>
            <a:r>
              <a:rPr kumimoji="1" lang="en-US" altLang="ja-JP" sz="1200" dirty="0">
                <a:solidFill>
                  <a:schemeClr val="tx1"/>
                </a:solidFill>
                <a:latin typeface="+mn-ea"/>
              </a:rPr>
              <a:t>2027</a:t>
            </a:r>
            <a:r>
              <a:rPr kumimoji="1" lang="ja-JP" altLang="en-US" sz="1200" dirty="0">
                <a:solidFill>
                  <a:schemeClr val="tx1"/>
                </a:solidFill>
                <a:latin typeface="+mn-ea"/>
              </a:rPr>
              <a:t>年度） 	： 基本計画策定</a:t>
            </a:r>
          </a:p>
          <a:p>
            <a:pPr algn="just" fontAlgn="ctr">
              <a:lnSpc>
                <a:spcPct val="120000"/>
              </a:lnSpc>
            </a:pPr>
            <a:r>
              <a:rPr kumimoji="1" lang="ja-JP" altLang="en-US" sz="1200" dirty="0">
                <a:solidFill>
                  <a:schemeClr val="tx1"/>
                </a:solidFill>
                <a:latin typeface="+mn-ea"/>
              </a:rPr>
              <a:t>　　　令和</a:t>
            </a:r>
            <a:r>
              <a:rPr kumimoji="1" lang="en-US" altLang="ja-JP" sz="1200" dirty="0">
                <a:solidFill>
                  <a:schemeClr val="tx1"/>
                </a:solidFill>
                <a:latin typeface="+mn-ea"/>
              </a:rPr>
              <a:t>9</a:t>
            </a:r>
            <a:r>
              <a:rPr kumimoji="1" lang="ja-JP" altLang="en-US" sz="1200" dirty="0">
                <a:solidFill>
                  <a:schemeClr val="tx1"/>
                </a:solidFill>
                <a:latin typeface="+mn-ea"/>
              </a:rPr>
              <a:t>年度（</a:t>
            </a:r>
            <a:r>
              <a:rPr kumimoji="1" lang="en-US" altLang="ja-JP" sz="1200" dirty="0">
                <a:solidFill>
                  <a:schemeClr val="tx1"/>
                </a:solidFill>
                <a:latin typeface="+mn-ea"/>
              </a:rPr>
              <a:t>2027</a:t>
            </a:r>
            <a:r>
              <a:rPr kumimoji="1" lang="ja-JP" altLang="en-US" sz="1200" dirty="0">
                <a:solidFill>
                  <a:schemeClr val="tx1"/>
                </a:solidFill>
                <a:latin typeface="+mn-ea"/>
              </a:rPr>
              <a:t>年度）～令和</a:t>
            </a:r>
            <a:r>
              <a:rPr kumimoji="1" lang="en-US" altLang="ja-JP" sz="1200" dirty="0">
                <a:solidFill>
                  <a:schemeClr val="tx1"/>
                </a:solidFill>
                <a:latin typeface="+mn-ea"/>
              </a:rPr>
              <a:t>12</a:t>
            </a:r>
            <a:r>
              <a:rPr kumimoji="1" lang="ja-JP" altLang="en-US" sz="1200" dirty="0">
                <a:solidFill>
                  <a:schemeClr val="tx1"/>
                </a:solidFill>
                <a:latin typeface="+mn-ea"/>
              </a:rPr>
              <a:t>年度（</a:t>
            </a:r>
            <a:r>
              <a:rPr kumimoji="1" lang="en-US" altLang="ja-JP" sz="1200" dirty="0">
                <a:solidFill>
                  <a:schemeClr val="tx1"/>
                </a:solidFill>
                <a:latin typeface="+mn-ea"/>
              </a:rPr>
              <a:t>2030</a:t>
            </a:r>
            <a:r>
              <a:rPr kumimoji="1" lang="ja-JP" altLang="en-US" sz="1200" dirty="0">
                <a:solidFill>
                  <a:schemeClr val="tx1"/>
                </a:solidFill>
                <a:latin typeface="+mn-ea"/>
              </a:rPr>
              <a:t>年度） ： 基本・実施設計</a:t>
            </a:r>
          </a:p>
          <a:p>
            <a:pPr algn="just" fontAlgn="ctr">
              <a:lnSpc>
                <a:spcPct val="120000"/>
              </a:lnSpc>
            </a:pPr>
            <a:r>
              <a:rPr kumimoji="1" lang="ja-JP" altLang="en-US" sz="1200" dirty="0">
                <a:solidFill>
                  <a:schemeClr val="tx1"/>
                </a:solidFill>
                <a:latin typeface="+mn-ea"/>
              </a:rPr>
              <a:t>　　　令和</a:t>
            </a:r>
            <a:r>
              <a:rPr kumimoji="1" lang="en-US" altLang="ja-JP" sz="1200" dirty="0">
                <a:solidFill>
                  <a:schemeClr val="tx1"/>
                </a:solidFill>
                <a:latin typeface="+mn-ea"/>
              </a:rPr>
              <a:t>13</a:t>
            </a:r>
            <a:r>
              <a:rPr kumimoji="1" lang="ja-JP" altLang="en-US" sz="1200" dirty="0">
                <a:solidFill>
                  <a:schemeClr val="tx1"/>
                </a:solidFill>
                <a:latin typeface="+mn-ea"/>
              </a:rPr>
              <a:t>年度（</a:t>
            </a:r>
            <a:r>
              <a:rPr kumimoji="1" lang="en-US" altLang="ja-JP" sz="1200" dirty="0">
                <a:solidFill>
                  <a:schemeClr val="tx1"/>
                </a:solidFill>
                <a:latin typeface="+mn-ea"/>
              </a:rPr>
              <a:t>2031</a:t>
            </a:r>
            <a:r>
              <a:rPr kumimoji="1" lang="ja-JP" altLang="en-US" sz="1200" dirty="0">
                <a:solidFill>
                  <a:schemeClr val="tx1"/>
                </a:solidFill>
                <a:latin typeface="+mn-ea"/>
              </a:rPr>
              <a:t>年度） 	： 着工</a:t>
            </a:r>
          </a:p>
          <a:p>
            <a:pPr algn="just" fontAlgn="ctr">
              <a:lnSpc>
                <a:spcPct val="120000"/>
              </a:lnSpc>
            </a:pPr>
            <a:r>
              <a:rPr kumimoji="1" lang="ja-JP" altLang="en-US" sz="1200" dirty="0">
                <a:solidFill>
                  <a:schemeClr val="tx1"/>
                </a:solidFill>
                <a:latin typeface="+mn-ea"/>
              </a:rPr>
              <a:t>　　　令和</a:t>
            </a:r>
            <a:r>
              <a:rPr kumimoji="1" lang="en-US" altLang="ja-JP" sz="1200" dirty="0">
                <a:solidFill>
                  <a:schemeClr val="tx1"/>
                </a:solidFill>
                <a:latin typeface="+mn-ea"/>
              </a:rPr>
              <a:t>16</a:t>
            </a:r>
            <a:r>
              <a:rPr kumimoji="1" lang="ja-JP" altLang="en-US" sz="1200" dirty="0">
                <a:solidFill>
                  <a:schemeClr val="tx1"/>
                </a:solidFill>
                <a:latin typeface="+mn-ea"/>
              </a:rPr>
              <a:t>年度（</a:t>
            </a:r>
            <a:r>
              <a:rPr kumimoji="1" lang="en-US" altLang="ja-JP" sz="1200" dirty="0">
                <a:solidFill>
                  <a:schemeClr val="tx1"/>
                </a:solidFill>
                <a:latin typeface="+mn-ea"/>
              </a:rPr>
              <a:t>2034</a:t>
            </a:r>
            <a:r>
              <a:rPr kumimoji="1" lang="ja-JP" altLang="en-US" sz="1200" dirty="0">
                <a:solidFill>
                  <a:schemeClr val="tx1"/>
                </a:solidFill>
                <a:latin typeface="+mn-ea"/>
              </a:rPr>
              <a:t>年度）	： 供用開始</a:t>
            </a:r>
          </a:p>
        </p:txBody>
      </p:sp>
      <p:grpSp>
        <p:nvGrpSpPr>
          <p:cNvPr id="3" name="グループ化 2">
            <a:extLst>
              <a:ext uri="{FF2B5EF4-FFF2-40B4-BE49-F238E27FC236}">
                <a16:creationId xmlns:a16="http://schemas.microsoft.com/office/drawing/2014/main" id="{F66EB3D1-A62A-27B0-6D82-8584173AC00C}"/>
              </a:ext>
            </a:extLst>
          </p:cNvPr>
          <p:cNvGrpSpPr/>
          <p:nvPr/>
        </p:nvGrpSpPr>
        <p:grpSpPr>
          <a:xfrm>
            <a:off x="504000" y="3837116"/>
            <a:ext cx="6552000" cy="252000"/>
            <a:chOff x="504000" y="5705617"/>
            <a:chExt cx="6552000" cy="252000"/>
          </a:xfrm>
        </p:grpSpPr>
        <p:sp>
          <p:nvSpPr>
            <p:cNvPr id="9" name="正方形/長方形 8">
              <a:extLst>
                <a:ext uri="{FF2B5EF4-FFF2-40B4-BE49-F238E27FC236}">
                  <a16:creationId xmlns:a16="http://schemas.microsoft.com/office/drawing/2014/main" id="{1672957F-6902-9FF9-B723-ECD02C900944}"/>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0" name="テキスト ボックス 9">
              <a:extLst>
                <a:ext uri="{FF2B5EF4-FFF2-40B4-BE49-F238E27FC236}">
                  <a16:creationId xmlns:a16="http://schemas.microsoft.com/office/drawing/2014/main" id="{C76C305F-AB21-0807-FF9D-DD836B086C8F}"/>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grpSp>
        <p:nvGrpSpPr>
          <p:cNvPr id="11" name="グループ化 10">
            <a:extLst>
              <a:ext uri="{FF2B5EF4-FFF2-40B4-BE49-F238E27FC236}">
                <a16:creationId xmlns:a16="http://schemas.microsoft.com/office/drawing/2014/main" id="{808F9DBD-BC05-52DF-3EAB-254E6CB853F9}"/>
              </a:ext>
            </a:extLst>
          </p:cNvPr>
          <p:cNvGrpSpPr/>
          <p:nvPr/>
        </p:nvGrpSpPr>
        <p:grpSpPr>
          <a:xfrm>
            <a:off x="504000" y="4266146"/>
            <a:ext cx="6552000" cy="252000"/>
            <a:chOff x="504000" y="1797030"/>
            <a:chExt cx="6552000" cy="252000"/>
          </a:xfrm>
        </p:grpSpPr>
        <p:sp>
          <p:nvSpPr>
            <p:cNvPr id="12" name="四角形: 角を丸くする 11">
              <a:extLst>
                <a:ext uri="{FF2B5EF4-FFF2-40B4-BE49-F238E27FC236}">
                  <a16:creationId xmlns:a16="http://schemas.microsoft.com/office/drawing/2014/main" id="{438105C2-3E13-F87C-1A52-7907356B34A6}"/>
                </a:ext>
              </a:extLst>
            </p:cNvPr>
            <p:cNvSpPr/>
            <p:nvPr/>
          </p:nvSpPr>
          <p:spPr>
            <a:xfrm>
              <a:off x="504000" y="179703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015AEE3D-B4AF-08D5-037C-5EF899583DA0}"/>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grpSp>
      <p:sp>
        <p:nvSpPr>
          <p:cNvPr id="15" name="コンテンツ プレースホルダー 17">
            <a:extLst>
              <a:ext uri="{FF2B5EF4-FFF2-40B4-BE49-F238E27FC236}">
                <a16:creationId xmlns:a16="http://schemas.microsoft.com/office/drawing/2014/main" id="{0FDDD6F5-E9EC-BD88-F446-D7FD48D8F7C6}"/>
              </a:ext>
            </a:extLst>
          </p:cNvPr>
          <p:cNvSpPr txBox="1">
            <a:spLocks/>
          </p:cNvSpPr>
          <p:nvPr/>
        </p:nvSpPr>
        <p:spPr>
          <a:xfrm>
            <a:off x="503196" y="4649644"/>
            <a:ext cx="6552000" cy="1329595"/>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dirty="0">
                <a:solidFill>
                  <a:schemeClr val="tx1"/>
                </a:solidFill>
                <a:latin typeface="+mn-ea"/>
                <a:ea typeface="+mn-ea"/>
              </a:rPr>
              <a:t>現庁舎では総合案内を設置しており、手続き等を行う窓口がわからない来庁者に案内を行うとともに、住民異動等に係る手続きや証明発行の窓口では、フロアマネージャーが待機して案内する体制を整えている。</a:t>
            </a:r>
          </a:p>
          <a:p>
            <a:pPr marL="0" indent="144000" algn="just" fontAlgn="ctr">
              <a:lnSpc>
                <a:spcPct val="120000"/>
              </a:lnSpc>
              <a:spcBef>
                <a:spcPts val="0"/>
              </a:spcBef>
              <a:buNone/>
            </a:pPr>
            <a:r>
              <a:rPr kumimoji="1" lang="ja-JP" altLang="en-US" sz="1200" dirty="0">
                <a:solidFill>
                  <a:schemeClr val="tx1"/>
                </a:solidFill>
                <a:latin typeface="+mn-ea"/>
                <a:ea typeface="+mn-ea"/>
              </a:rPr>
              <a:t>庁内に「窓口改善</a:t>
            </a:r>
            <a:r>
              <a:rPr kumimoji="1" lang="en-US" altLang="ja-JP" sz="1200" dirty="0">
                <a:solidFill>
                  <a:schemeClr val="tx1"/>
                </a:solidFill>
                <a:latin typeface="+mn-ea"/>
                <a:ea typeface="+mn-ea"/>
              </a:rPr>
              <a:t>PT</a:t>
            </a:r>
            <a:r>
              <a:rPr kumimoji="1" lang="ja-JP" altLang="en-US" sz="1200" dirty="0">
                <a:solidFill>
                  <a:schemeClr val="tx1"/>
                </a:solidFill>
                <a:latin typeface="+mn-ea"/>
                <a:ea typeface="+mn-ea"/>
              </a:rPr>
              <a:t>」を設置しており、窓口サービスのあり方や案内サインの表示内容、設置位置、大きさ等の検討を実施している。新庁舎の検討においては、この窓口改善</a:t>
            </a:r>
            <a:r>
              <a:rPr kumimoji="1" lang="en-US" altLang="ja-JP" sz="1200" dirty="0">
                <a:solidFill>
                  <a:schemeClr val="tx1"/>
                </a:solidFill>
                <a:latin typeface="+mn-ea"/>
                <a:ea typeface="+mn-ea"/>
              </a:rPr>
              <a:t>PT</a:t>
            </a:r>
            <a:r>
              <a:rPr kumimoji="1" lang="ja-JP" altLang="en-US" sz="1200" dirty="0">
                <a:solidFill>
                  <a:schemeClr val="tx1"/>
                </a:solidFill>
                <a:latin typeface="+mn-ea"/>
                <a:ea typeface="+mn-ea"/>
              </a:rPr>
              <a:t>における成果等も踏まえて、検討を進めていくことを想定している。</a:t>
            </a:r>
            <a:endParaRPr kumimoji="1" lang="en-US" altLang="ja-JP" sz="1200" dirty="0">
              <a:solidFill>
                <a:schemeClr val="tx1"/>
              </a:solidFill>
              <a:latin typeface="+mn-ea"/>
              <a:ea typeface="+mn-ea"/>
            </a:endParaRPr>
          </a:p>
        </p:txBody>
      </p:sp>
      <p:sp>
        <p:nvSpPr>
          <p:cNvPr id="16" name="正方形/長方形 15">
            <a:extLst>
              <a:ext uri="{FF2B5EF4-FFF2-40B4-BE49-F238E27FC236}">
                <a16:creationId xmlns:a16="http://schemas.microsoft.com/office/drawing/2014/main" id="{52F31A78-7921-0A24-49B0-4585BD3E4AFE}"/>
              </a:ext>
            </a:extLst>
          </p:cNvPr>
          <p:cNvSpPr/>
          <p:nvPr/>
        </p:nvSpPr>
        <p:spPr>
          <a:xfrm>
            <a:off x="504000" y="6069034"/>
            <a:ext cx="6552000" cy="2522192"/>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17" name="グループ化 16">
            <a:extLst>
              <a:ext uri="{FF2B5EF4-FFF2-40B4-BE49-F238E27FC236}">
                <a16:creationId xmlns:a16="http://schemas.microsoft.com/office/drawing/2014/main" id="{21CBC989-2BA5-988F-62E2-644612BC87FF}"/>
              </a:ext>
            </a:extLst>
          </p:cNvPr>
          <p:cNvGrpSpPr/>
          <p:nvPr/>
        </p:nvGrpSpPr>
        <p:grpSpPr>
          <a:xfrm>
            <a:off x="707715" y="6190675"/>
            <a:ext cx="6138340" cy="985486"/>
            <a:chOff x="707715" y="6900550"/>
            <a:chExt cx="6138340" cy="985486"/>
          </a:xfrm>
        </p:grpSpPr>
        <p:sp>
          <p:nvSpPr>
            <p:cNvPr id="20" name="テキスト ボックス 19">
              <a:extLst>
                <a:ext uri="{FF2B5EF4-FFF2-40B4-BE49-F238E27FC236}">
                  <a16:creationId xmlns:a16="http://schemas.microsoft.com/office/drawing/2014/main" id="{716AA2AB-0EB0-90E4-0747-510ED8E581FA}"/>
                </a:ext>
              </a:extLst>
            </p:cNvPr>
            <p:cNvSpPr txBox="1"/>
            <p:nvPr/>
          </p:nvSpPr>
          <p:spPr>
            <a:xfrm>
              <a:off x="1554055" y="6934217"/>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書かない窓口</a:t>
              </a:r>
            </a:p>
          </p:txBody>
        </p:sp>
        <p:sp>
          <p:nvSpPr>
            <p:cNvPr id="22" name="四角形: 角を丸くする 21">
              <a:extLst>
                <a:ext uri="{FF2B5EF4-FFF2-40B4-BE49-F238E27FC236}">
                  <a16:creationId xmlns:a16="http://schemas.microsoft.com/office/drawing/2014/main" id="{51FB85FA-799C-D78A-565A-278CDBFEDD7F}"/>
                </a:ext>
              </a:extLst>
            </p:cNvPr>
            <p:cNvSpPr/>
            <p:nvPr/>
          </p:nvSpPr>
          <p:spPr>
            <a:xfrm>
              <a:off x="707715" y="690055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施策②</a:t>
              </a:r>
            </a:p>
          </p:txBody>
        </p:sp>
        <p:sp>
          <p:nvSpPr>
            <p:cNvPr id="23" name="テキスト ボックス 22">
              <a:extLst>
                <a:ext uri="{FF2B5EF4-FFF2-40B4-BE49-F238E27FC236}">
                  <a16:creationId xmlns:a16="http://schemas.microsoft.com/office/drawing/2014/main" id="{3056A55F-0F77-A60D-8E98-96C5695975B9}"/>
                </a:ext>
              </a:extLst>
            </p:cNvPr>
            <p:cNvSpPr txBox="1"/>
            <p:nvPr/>
          </p:nvSpPr>
          <p:spPr>
            <a:xfrm>
              <a:off x="1554055" y="7208928"/>
              <a:ext cx="5292000" cy="677108"/>
            </a:xfrm>
            <a:prstGeom prst="rect">
              <a:avLst/>
            </a:prstGeom>
            <a:noFill/>
          </p:spPr>
          <p:txBody>
            <a:bodyPr wrap="square" lIns="0" tIns="0" rIns="0" bIns="0" rtlCol="0">
              <a:spAutoFit/>
            </a:bodyPr>
            <a:lstStyle/>
            <a:p>
              <a:r>
                <a:rPr kumimoji="1" lang="ja-JP" altLang="en-US" sz="1100" dirty="0">
                  <a:solidFill>
                    <a:schemeClr val="tx1"/>
                  </a:solidFill>
                  <a:latin typeface="+mn-ea"/>
                </a:rPr>
                <a:t>転入・転居・転出の届出書及び引越に伴う各種申請書を</a:t>
              </a:r>
              <a:r>
                <a:rPr kumimoji="1" lang="en-US" altLang="ja-JP" sz="1100" dirty="0">
                  <a:solidFill>
                    <a:schemeClr val="tx1"/>
                  </a:solidFill>
                  <a:latin typeface="+mn-ea"/>
                </a:rPr>
                <a:t>WEB</a:t>
              </a:r>
              <a:r>
                <a:rPr kumimoji="1" lang="ja-JP" altLang="en-US" sz="1100" dirty="0">
                  <a:solidFill>
                    <a:schemeClr val="tx1"/>
                  </a:solidFill>
                  <a:latin typeface="+mn-ea"/>
                </a:rPr>
                <a:t>上で作成できる「申請書一括作成サービス」を実施している。</a:t>
              </a:r>
              <a:r>
                <a:rPr kumimoji="1" lang="en-US" altLang="ja-JP" sz="1100" dirty="0">
                  <a:solidFill>
                    <a:schemeClr val="tx1"/>
                  </a:solidFill>
                  <a:latin typeface="+mn-ea"/>
                </a:rPr>
                <a:t>WEB</a:t>
              </a:r>
              <a:r>
                <a:rPr kumimoji="1" lang="ja-JP" altLang="en-US" sz="1100" dirty="0">
                  <a:solidFill>
                    <a:schemeClr val="tx1"/>
                  </a:solidFill>
                  <a:latin typeface="+mn-ea"/>
                </a:rPr>
                <a:t>上で申請情報を入力して</a:t>
              </a:r>
              <a:r>
                <a:rPr kumimoji="1" lang="en-US" altLang="ja-JP" sz="1100" dirty="0">
                  <a:solidFill>
                    <a:schemeClr val="tx1"/>
                  </a:solidFill>
                  <a:latin typeface="+mn-ea"/>
                </a:rPr>
                <a:t>QR</a:t>
              </a:r>
              <a:r>
                <a:rPr kumimoji="1" lang="ja-JP" altLang="en-US" sz="1100" dirty="0">
                  <a:solidFill>
                    <a:schemeClr val="tx1"/>
                  </a:solidFill>
                  <a:latin typeface="+mn-ea"/>
                </a:rPr>
                <a:t>コードを作成し、窓口に提示すると、職員側のプリンタから出力できるようになっている。</a:t>
              </a:r>
              <a:endParaRPr kumimoji="1" lang="en-US" altLang="ja-JP" sz="1100" dirty="0">
                <a:solidFill>
                  <a:schemeClr val="tx1"/>
                </a:solidFill>
                <a:latin typeface="+mn-ea"/>
              </a:endParaRPr>
            </a:p>
            <a:p>
              <a:endParaRPr kumimoji="1" lang="en-US" altLang="ja-JP" sz="1100" dirty="0">
                <a:solidFill>
                  <a:schemeClr val="tx1"/>
                </a:solidFill>
                <a:latin typeface="+mn-ea"/>
              </a:endParaRPr>
            </a:p>
          </p:txBody>
        </p:sp>
      </p:grpSp>
      <p:grpSp>
        <p:nvGrpSpPr>
          <p:cNvPr id="25" name="グループ化 24">
            <a:extLst>
              <a:ext uri="{FF2B5EF4-FFF2-40B4-BE49-F238E27FC236}">
                <a16:creationId xmlns:a16="http://schemas.microsoft.com/office/drawing/2014/main" id="{CF33FDDF-6679-D56A-FD91-00A69718E242}"/>
              </a:ext>
            </a:extLst>
          </p:cNvPr>
          <p:cNvGrpSpPr/>
          <p:nvPr/>
        </p:nvGrpSpPr>
        <p:grpSpPr>
          <a:xfrm>
            <a:off x="707715" y="7179055"/>
            <a:ext cx="6138340" cy="646932"/>
            <a:chOff x="707715" y="7518884"/>
            <a:chExt cx="6138340" cy="646932"/>
          </a:xfrm>
        </p:grpSpPr>
        <p:sp>
          <p:nvSpPr>
            <p:cNvPr id="26" name="テキスト ボックス 25">
              <a:extLst>
                <a:ext uri="{FF2B5EF4-FFF2-40B4-BE49-F238E27FC236}">
                  <a16:creationId xmlns:a16="http://schemas.microsoft.com/office/drawing/2014/main" id="{F44FB9AC-D3CC-436D-7312-B2C7F1C660DC}"/>
                </a:ext>
              </a:extLst>
            </p:cNvPr>
            <p:cNvSpPr txBox="1"/>
            <p:nvPr/>
          </p:nvSpPr>
          <p:spPr>
            <a:xfrm>
              <a:off x="1554055" y="7552551"/>
              <a:ext cx="1975180"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コンビニ交付サービス</a:t>
              </a:r>
            </a:p>
          </p:txBody>
        </p:sp>
        <p:sp>
          <p:nvSpPr>
            <p:cNvPr id="27" name="四角形: 角を丸くする 26">
              <a:extLst>
                <a:ext uri="{FF2B5EF4-FFF2-40B4-BE49-F238E27FC236}">
                  <a16:creationId xmlns:a16="http://schemas.microsoft.com/office/drawing/2014/main" id="{DFA7236E-683A-E2FF-BC47-C6F286B5E74B}"/>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施策⑥</a:t>
              </a:r>
            </a:p>
          </p:txBody>
        </p:sp>
        <p:sp>
          <p:nvSpPr>
            <p:cNvPr id="30" name="テキスト ボックス 29">
              <a:extLst>
                <a:ext uri="{FF2B5EF4-FFF2-40B4-BE49-F238E27FC236}">
                  <a16:creationId xmlns:a16="http://schemas.microsoft.com/office/drawing/2014/main" id="{5EC31B1F-6182-8F50-5F2D-63D209EC91FE}"/>
                </a:ext>
              </a:extLst>
            </p:cNvPr>
            <p:cNvSpPr txBox="1"/>
            <p:nvPr/>
          </p:nvSpPr>
          <p:spPr>
            <a:xfrm>
              <a:off x="1554055" y="7827262"/>
              <a:ext cx="5292000" cy="338554"/>
            </a:xfrm>
            <a:prstGeom prst="rect">
              <a:avLst/>
            </a:prstGeom>
            <a:noFill/>
          </p:spPr>
          <p:txBody>
            <a:bodyPr wrap="square" lIns="0" tIns="0" rIns="0" bIns="0" rtlCol="0">
              <a:spAutoFit/>
            </a:bodyPr>
            <a:lstStyle/>
            <a:p>
              <a:r>
                <a:rPr kumimoji="1" lang="ja-JP" altLang="en-US" sz="1100" dirty="0">
                  <a:solidFill>
                    <a:schemeClr val="tx1"/>
                  </a:solidFill>
                  <a:latin typeface="+mn-ea"/>
                </a:rPr>
                <a:t>コンビニ交付サービスについては、現状住民票と印鑑証明に対応しており、今後拡大するかは検討中</a:t>
              </a:r>
              <a:endParaRPr kumimoji="1" lang="en-US" altLang="ja-JP" sz="1100" strike="sngStrike" dirty="0">
                <a:solidFill>
                  <a:srgbClr val="FF0000"/>
                </a:solidFill>
                <a:highlight>
                  <a:srgbClr val="FFFF00"/>
                </a:highlight>
                <a:latin typeface="+mn-ea"/>
              </a:endParaRPr>
            </a:p>
          </p:txBody>
        </p:sp>
      </p:grpSp>
      <p:grpSp>
        <p:nvGrpSpPr>
          <p:cNvPr id="31" name="グループ化 30">
            <a:extLst>
              <a:ext uri="{FF2B5EF4-FFF2-40B4-BE49-F238E27FC236}">
                <a16:creationId xmlns:a16="http://schemas.microsoft.com/office/drawing/2014/main" id="{729EB3B8-B179-05E6-0A77-3F987428088D}"/>
              </a:ext>
            </a:extLst>
          </p:cNvPr>
          <p:cNvGrpSpPr/>
          <p:nvPr/>
        </p:nvGrpSpPr>
        <p:grpSpPr>
          <a:xfrm>
            <a:off x="707715" y="8005373"/>
            <a:ext cx="6138340" cy="477655"/>
            <a:chOff x="707715" y="7600048"/>
            <a:chExt cx="6138340" cy="477655"/>
          </a:xfrm>
        </p:grpSpPr>
        <p:sp>
          <p:nvSpPr>
            <p:cNvPr id="32" name="テキスト ボックス 31">
              <a:extLst>
                <a:ext uri="{FF2B5EF4-FFF2-40B4-BE49-F238E27FC236}">
                  <a16:creationId xmlns:a16="http://schemas.microsoft.com/office/drawing/2014/main" id="{3367764F-BD2F-5D61-0004-B411BD7944B5}"/>
                </a:ext>
              </a:extLst>
            </p:cNvPr>
            <p:cNvSpPr txBox="1"/>
            <p:nvPr/>
          </p:nvSpPr>
          <p:spPr>
            <a:xfrm>
              <a:off x="1554055" y="7633715"/>
              <a:ext cx="1975180"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決済方法</a:t>
              </a:r>
            </a:p>
          </p:txBody>
        </p:sp>
        <p:sp>
          <p:nvSpPr>
            <p:cNvPr id="33" name="四角形: 角を丸くする 32">
              <a:extLst>
                <a:ext uri="{FF2B5EF4-FFF2-40B4-BE49-F238E27FC236}">
                  <a16:creationId xmlns:a16="http://schemas.microsoft.com/office/drawing/2014/main" id="{84863598-B685-5518-F944-BFDE83B24E39}"/>
                </a:ext>
              </a:extLst>
            </p:cNvPr>
            <p:cNvSpPr/>
            <p:nvPr/>
          </p:nvSpPr>
          <p:spPr>
            <a:xfrm>
              <a:off x="707715" y="7600048"/>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施策⑧</a:t>
              </a:r>
            </a:p>
          </p:txBody>
        </p:sp>
        <p:sp>
          <p:nvSpPr>
            <p:cNvPr id="34" name="テキスト ボックス 33">
              <a:extLst>
                <a:ext uri="{FF2B5EF4-FFF2-40B4-BE49-F238E27FC236}">
                  <a16:creationId xmlns:a16="http://schemas.microsoft.com/office/drawing/2014/main" id="{4928D81C-CB7D-0B89-8B6F-78A05F144246}"/>
                </a:ext>
              </a:extLst>
            </p:cNvPr>
            <p:cNvSpPr txBox="1"/>
            <p:nvPr/>
          </p:nvSpPr>
          <p:spPr>
            <a:xfrm>
              <a:off x="1554055" y="7908426"/>
              <a:ext cx="5292000" cy="169277"/>
            </a:xfrm>
            <a:prstGeom prst="rect">
              <a:avLst/>
            </a:prstGeom>
            <a:noFill/>
          </p:spPr>
          <p:txBody>
            <a:bodyPr wrap="square" lIns="0" tIns="0" rIns="0" bIns="0" rtlCol="0">
              <a:spAutoFit/>
            </a:bodyPr>
            <a:lstStyle/>
            <a:p>
              <a:r>
                <a:rPr kumimoji="1" lang="ja-JP" altLang="en-US" sz="1100" dirty="0">
                  <a:solidFill>
                    <a:schemeClr val="tx1"/>
                  </a:solidFill>
                  <a:latin typeface="+mn-ea"/>
                </a:rPr>
                <a:t>キャッシュレス決済は証明書手数料の支払いを行う場合に利用可能である。</a:t>
              </a:r>
              <a:endParaRPr kumimoji="1" lang="en-US" altLang="ja-JP" sz="1100" dirty="0">
                <a:solidFill>
                  <a:schemeClr val="tx1"/>
                </a:solidFill>
                <a:latin typeface="+mn-ea"/>
              </a:endParaRPr>
            </a:p>
          </p:txBody>
        </p:sp>
      </p:grpSp>
    </p:spTree>
    <p:extLst>
      <p:ext uri="{BB962C8B-B14F-4D97-AF65-F5344CB8AC3E}">
        <p14:creationId xmlns:p14="http://schemas.microsoft.com/office/powerpoint/2010/main" val="7056617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テキスト ボックス 59">
            <a:extLst>
              <a:ext uri="{FF2B5EF4-FFF2-40B4-BE49-F238E27FC236}">
                <a16:creationId xmlns:a16="http://schemas.microsoft.com/office/drawing/2014/main" id="{0251A97A-563D-04AF-5C34-0C73492ABB1C}"/>
              </a:ext>
            </a:extLst>
          </p:cNvPr>
          <p:cNvSpPr txBox="1"/>
          <p:nvPr/>
        </p:nvSpPr>
        <p:spPr>
          <a:xfrm>
            <a:off x="1556580" y="2441163"/>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61" name="四角形: 角を丸くする 60">
            <a:extLst>
              <a:ext uri="{FF2B5EF4-FFF2-40B4-BE49-F238E27FC236}">
                <a16:creationId xmlns:a16="http://schemas.microsoft.com/office/drawing/2014/main" id="{C34F7CC3-68BD-ADD3-F7BA-5E7449E5140E}"/>
              </a:ext>
            </a:extLst>
          </p:cNvPr>
          <p:cNvSpPr/>
          <p:nvPr/>
        </p:nvSpPr>
        <p:spPr>
          <a:xfrm>
            <a:off x="710241" y="2407496"/>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39295"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123" name="テキスト プレースホルダー 122">
            <a:extLst>
              <a:ext uri="{FF2B5EF4-FFF2-40B4-BE49-F238E27FC236}">
                <a16:creationId xmlns:a16="http://schemas.microsoft.com/office/drawing/2014/main" id="{604ACADB-47C3-1FDA-E3F7-D1FFE2267E32}"/>
              </a:ext>
            </a:extLst>
          </p:cNvPr>
          <p:cNvSpPr>
            <a:spLocks noGrp="1"/>
          </p:cNvSpPr>
          <p:nvPr>
            <p:ph type="body" sz="quarter" idx="14"/>
          </p:nvPr>
        </p:nvSpPr>
        <p:spPr>
          <a:xfrm>
            <a:off x="4986978" y="361990"/>
            <a:ext cx="2068859" cy="166199"/>
          </a:xfrm>
        </p:spPr>
        <p:txBody>
          <a:bodyPr/>
          <a:lstStyle/>
          <a:p>
            <a:r>
              <a:rPr lang="en-US" altLang="ja-JP" dirty="0"/>
              <a:t>(3) </a:t>
            </a:r>
            <a:r>
              <a:rPr lang="ja-JP" altLang="en-US" dirty="0"/>
              <a:t>東京都荒川区</a:t>
            </a:r>
          </a:p>
        </p:txBody>
      </p:sp>
      <p:grpSp>
        <p:nvGrpSpPr>
          <p:cNvPr id="9" name="グループ化 8">
            <a:extLst>
              <a:ext uri="{FF2B5EF4-FFF2-40B4-BE49-F238E27FC236}">
                <a16:creationId xmlns:a16="http://schemas.microsoft.com/office/drawing/2014/main" id="{3A0EABF2-6209-798C-EA83-F4E0E0A9CD1E}"/>
              </a:ext>
            </a:extLst>
          </p:cNvPr>
          <p:cNvGrpSpPr/>
          <p:nvPr/>
        </p:nvGrpSpPr>
        <p:grpSpPr>
          <a:xfrm>
            <a:off x="504000" y="1373528"/>
            <a:ext cx="6552000" cy="252000"/>
            <a:chOff x="504000" y="1373528"/>
            <a:chExt cx="6552000" cy="252000"/>
          </a:xfrm>
        </p:grpSpPr>
        <p:sp>
          <p:nvSpPr>
            <p:cNvPr id="8" name="四角形: 角を丸くする 7">
              <a:extLst>
                <a:ext uri="{FF2B5EF4-FFF2-40B4-BE49-F238E27FC236}">
                  <a16:creationId xmlns:a16="http://schemas.microsoft.com/office/drawing/2014/main" id="{FE32CE82-552A-9485-26FC-28AC06294182}"/>
                </a:ext>
              </a:extLst>
            </p:cNvPr>
            <p:cNvSpPr/>
            <p:nvPr/>
          </p:nvSpPr>
          <p:spPr>
            <a:xfrm>
              <a:off x="504000" y="1373528"/>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FFAE083F-96F6-F58C-89A9-77AD3CA83302}"/>
                </a:ext>
              </a:extLst>
            </p:cNvPr>
            <p:cNvSpPr/>
            <p:nvPr/>
          </p:nvSpPr>
          <p:spPr>
            <a:xfrm>
              <a:off x="1341120" y="137641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3" name="正方形/長方形 2">
            <a:extLst>
              <a:ext uri="{FF2B5EF4-FFF2-40B4-BE49-F238E27FC236}">
                <a16:creationId xmlns:a16="http://schemas.microsoft.com/office/drawing/2014/main" id="{2669738B-1649-0BD2-B9BE-04612B5C53F8}"/>
              </a:ext>
            </a:extLst>
          </p:cNvPr>
          <p:cNvSpPr/>
          <p:nvPr/>
        </p:nvSpPr>
        <p:spPr>
          <a:xfrm>
            <a:off x="504000" y="2294079"/>
            <a:ext cx="6552000" cy="1189753"/>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6A667B84-38BD-383C-B39A-1417411F92A3}"/>
              </a:ext>
            </a:extLst>
          </p:cNvPr>
          <p:cNvSpPr txBox="1"/>
          <p:nvPr/>
        </p:nvSpPr>
        <p:spPr>
          <a:xfrm>
            <a:off x="1554055" y="2715874"/>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本庁舎内の大きな会議室は、</a:t>
            </a:r>
            <a:r>
              <a:rPr kumimoji="1" lang="en-US" altLang="ja-JP" sz="1100" u="wavyHeavy" dirty="0">
                <a:solidFill>
                  <a:schemeClr val="tx1"/>
                </a:solidFill>
                <a:uFill>
                  <a:solidFill>
                    <a:srgbClr val="31926F"/>
                  </a:solidFill>
                </a:uFill>
                <a:latin typeface="+mn-ea"/>
              </a:rPr>
              <a:t>LGWAN</a:t>
            </a:r>
            <a:r>
              <a:rPr kumimoji="1" lang="ja-JP" altLang="en-US" sz="1100" u="wavyHeavy" dirty="0">
                <a:solidFill>
                  <a:schemeClr val="tx1"/>
                </a:solidFill>
                <a:uFill>
                  <a:solidFill>
                    <a:srgbClr val="31926F"/>
                  </a:solidFill>
                </a:uFill>
                <a:latin typeface="+mn-ea"/>
              </a:rPr>
              <a:t>接続系</a:t>
            </a:r>
            <a:r>
              <a:rPr kumimoji="1" lang="ja-JP" altLang="en-US" sz="1100" dirty="0">
                <a:solidFill>
                  <a:schemeClr val="tx1"/>
                </a:solidFill>
                <a:latin typeface="+mn-ea"/>
              </a:rPr>
              <a:t>のネットワークを無線化しており、今後全庁的に無線化を進めていく予定。一方、無線</a:t>
            </a:r>
            <a:r>
              <a:rPr kumimoji="1" lang="en-US" altLang="ja-JP" sz="1100" dirty="0">
                <a:solidFill>
                  <a:schemeClr val="tx1"/>
                </a:solidFill>
                <a:latin typeface="+mn-ea"/>
              </a:rPr>
              <a:t>LAN</a:t>
            </a:r>
            <a:r>
              <a:rPr kumimoji="1" lang="ja-JP" altLang="en-US" sz="1100" dirty="0">
                <a:solidFill>
                  <a:schemeClr val="tx1"/>
                </a:solidFill>
                <a:latin typeface="+mn-ea"/>
              </a:rPr>
              <a:t>に対応したパソコンの導入はこれからの状態であり、今後持ち運び可能なノートパソコンを導入して試行を開始する予定である。</a:t>
            </a:r>
            <a:endParaRPr kumimoji="1" lang="en-US" altLang="ja-JP" sz="1100" dirty="0">
              <a:solidFill>
                <a:schemeClr val="tx1"/>
              </a:solidFill>
              <a:latin typeface="+mn-ea"/>
            </a:endParaRPr>
          </a:p>
        </p:txBody>
      </p:sp>
      <p:sp>
        <p:nvSpPr>
          <p:cNvPr id="58" name="コンテンツ プレースホルダー 17">
            <a:extLst>
              <a:ext uri="{FF2B5EF4-FFF2-40B4-BE49-F238E27FC236}">
                <a16:creationId xmlns:a16="http://schemas.microsoft.com/office/drawing/2014/main" id="{6B3F4C3D-5740-6943-A052-BB3B3BF7D494}"/>
              </a:ext>
            </a:extLst>
          </p:cNvPr>
          <p:cNvSpPr txBox="1">
            <a:spLocks/>
          </p:cNvSpPr>
          <p:nvPr/>
        </p:nvSpPr>
        <p:spPr>
          <a:xfrm>
            <a:off x="503196" y="1752379"/>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現時点で検討している以下の取組も含め、今後、新庁舎整備の検討の中で引き続き検討を進めていく。</a:t>
            </a:r>
          </a:p>
        </p:txBody>
      </p:sp>
      <p:sp>
        <p:nvSpPr>
          <p:cNvPr id="14" name="四角形: 角を丸くする 13">
            <a:extLst>
              <a:ext uri="{FF2B5EF4-FFF2-40B4-BE49-F238E27FC236}">
                <a16:creationId xmlns:a16="http://schemas.microsoft.com/office/drawing/2014/main" id="{B33E1622-2969-7F62-578F-A5B1FD86BA88}"/>
              </a:ext>
            </a:extLst>
          </p:cNvPr>
          <p:cNvSpPr/>
          <p:nvPr/>
        </p:nvSpPr>
        <p:spPr>
          <a:xfrm>
            <a:off x="504000" y="3847876"/>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E22C18AE-DB28-51E5-5295-3CA1B60DA676}"/>
              </a:ext>
            </a:extLst>
          </p:cNvPr>
          <p:cNvSpPr/>
          <p:nvPr/>
        </p:nvSpPr>
        <p:spPr>
          <a:xfrm>
            <a:off x="1341120" y="3850766"/>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23" name="コンテンツ プレースホルダー 17">
            <a:extLst>
              <a:ext uri="{FF2B5EF4-FFF2-40B4-BE49-F238E27FC236}">
                <a16:creationId xmlns:a16="http://schemas.microsoft.com/office/drawing/2014/main" id="{8224B84C-CB02-9E48-9678-906DC91C0A39}"/>
              </a:ext>
            </a:extLst>
          </p:cNvPr>
          <p:cNvSpPr txBox="1">
            <a:spLocks/>
          </p:cNvSpPr>
          <p:nvPr/>
        </p:nvSpPr>
        <p:spPr>
          <a:xfrm>
            <a:off x="503196" y="4223754"/>
            <a:ext cx="6552000" cy="221599"/>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新庁舎整備に伴う具体的な検討は今後実施していく。</a:t>
            </a:r>
          </a:p>
        </p:txBody>
      </p:sp>
      <p:sp>
        <p:nvSpPr>
          <p:cNvPr id="25" name="正方形/長方形 24">
            <a:extLst>
              <a:ext uri="{FF2B5EF4-FFF2-40B4-BE49-F238E27FC236}">
                <a16:creationId xmlns:a16="http://schemas.microsoft.com/office/drawing/2014/main" id="{DF818C36-2F72-DBD1-15A7-F103D286A007}"/>
              </a:ext>
            </a:extLst>
          </p:cNvPr>
          <p:cNvSpPr/>
          <p:nvPr/>
        </p:nvSpPr>
        <p:spPr>
          <a:xfrm>
            <a:off x="504000" y="4546202"/>
            <a:ext cx="6552000" cy="1023550"/>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4F9DEDC9-211C-10F0-E5C1-DA2F2DE82395}"/>
              </a:ext>
            </a:extLst>
          </p:cNvPr>
          <p:cNvSpPr txBox="1"/>
          <p:nvPr/>
        </p:nvSpPr>
        <p:spPr>
          <a:xfrm>
            <a:off x="1554055" y="4694449"/>
            <a:ext cx="15723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27" name="四角形: 角を丸くする 26">
            <a:extLst>
              <a:ext uri="{FF2B5EF4-FFF2-40B4-BE49-F238E27FC236}">
                <a16:creationId xmlns:a16="http://schemas.microsoft.com/office/drawing/2014/main" id="{0A7F6644-7362-5AF7-78A1-5A91E077CAC7}"/>
              </a:ext>
            </a:extLst>
          </p:cNvPr>
          <p:cNvSpPr/>
          <p:nvPr/>
        </p:nvSpPr>
        <p:spPr>
          <a:xfrm>
            <a:off x="707715" y="466078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sp>
        <p:nvSpPr>
          <p:cNvPr id="28" name="テキスト ボックス 27">
            <a:extLst>
              <a:ext uri="{FF2B5EF4-FFF2-40B4-BE49-F238E27FC236}">
                <a16:creationId xmlns:a16="http://schemas.microsoft.com/office/drawing/2014/main" id="{690094EE-204F-12A6-F1D6-C976659F3E8A}"/>
              </a:ext>
            </a:extLst>
          </p:cNvPr>
          <p:cNvSpPr txBox="1"/>
          <p:nvPr/>
        </p:nvSpPr>
        <p:spPr>
          <a:xfrm>
            <a:off x="1554055" y="4969160"/>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現時点では外部のクラウドサービスを活用し、運用効率化やコスト削減に取り組んでおり、サーバ室に設置している機器は減ってきている。小規模でクラウドに載せた方がコストがかかるようなものや、ネットワーク機器のみを残す方法で考えている。</a:t>
            </a:r>
          </a:p>
        </p:txBody>
      </p:sp>
      <p:sp>
        <p:nvSpPr>
          <p:cNvPr id="2" name="スライド番号プレースホルダー 13">
            <a:extLst>
              <a:ext uri="{FF2B5EF4-FFF2-40B4-BE49-F238E27FC236}">
                <a16:creationId xmlns:a16="http://schemas.microsoft.com/office/drawing/2014/main" id="{12821446-3052-ECAA-FF19-8BBAF746F64B}"/>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125</a:t>
            </a:fld>
            <a:endParaRPr kumimoji="1" lang="ja-JP" altLang="en-US">
              <a:latin typeface="+mn-ea"/>
              <a:ea typeface="+mn-ea"/>
            </a:endParaRPr>
          </a:p>
        </p:txBody>
      </p:sp>
    </p:spTree>
    <p:extLst>
      <p:ext uri="{BB962C8B-B14F-4D97-AF65-F5344CB8AC3E}">
        <p14:creationId xmlns:p14="http://schemas.microsoft.com/office/powerpoint/2010/main" val="38469468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40320"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126</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zh-TW" altLang="en-US" dirty="0">
                <a:latin typeface="+mn-ea"/>
                <a:ea typeface="+mn-ea"/>
              </a:rPr>
              <a:t>（</a:t>
            </a:r>
            <a:r>
              <a:rPr lang="en-US" altLang="ja-JP" dirty="0">
                <a:latin typeface="+mn-ea"/>
                <a:ea typeface="+mn-ea"/>
              </a:rPr>
              <a:t>4</a:t>
            </a:r>
            <a:r>
              <a:rPr lang="zh-TW" altLang="en-US" dirty="0">
                <a:latin typeface="+mn-ea"/>
                <a:ea typeface="+mn-ea"/>
              </a:rPr>
              <a:t>） </a:t>
            </a:r>
            <a:r>
              <a:rPr lang="ja-JP" altLang="en-US" dirty="0">
                <a:latin typeface="+mn-ea"/>
                <a:ea typeface="+mn-ea"/>
              </a:rPr>
              <a:t>東京都江戸川区</a:t>
            </a:r>
            <a:endParaRPr lang="zh-TW" altLang="en-US" dirty="0">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wrap="none">
            <a:noAutofit/>
          </a:bodyPr>
          <a:lstStyle/>
          <a:p>
            <a:r>
              <a:rPr lang="en-US" altLang="ja-JP" dirty="0">
                <a:latin typeface="+mn-ea"/>
                <a:ea typeface="+mn-ea"/>
              </a:rPr>
              <a:t>2-3. </a:t>
            </a:r>
            <a:r>
              <a:rPr lang="ja-JP" altLang="en-US" dirty="0">
                <a:latin typeface="+mn-ea"/>
                <a:ea typeface="+mn-ea"/>
              </a:rPr>
              <a:t>検討・計画・設計中の自治体</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170071"/>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grpSp>
        <p:nvGrpSpPr>
          <p:cNvPr id="58" name="グループ化 57">
            <a:extLst>
              <a:ext uri="{FF2B5EF4-FFF2-40B4-BE49-F238E27FC236}">
                <a16:creationId xmlns:a16="http://schemas.microsoft.com/office/drawing/2014/main" id="{30A769BE-FA26-70B4-9CBF-FBAB90E7F142}"/>
              </a:ext>
            </a:extLst>
          </p:cNvPr>
          <p:cNvGrpSpPr/>
          <p:nvPr/>
        </p:nvGrpSpPr>
        <p:grpSpPr>
          <a:xfrm>
            <a:off x="5821247" y="818825"/>
            <a:ext cx="1250482" cy="324000"/>
            <a:chOff x="3179582" y="818825"/>
            <a:chExt cx="1250482" cy="324000"/>
          </a:xfrm>
        </p:grpSpPr>
        <p:sp>
          <p:nvSpPr>
            <p:cNvPr id="55" name="正方形/長方形 54">
              <a:extLst>
                <a:ext uri="{FF2B5EF4-FFF2-40B4-BE49-F238E27FC236}">
                  <a16:creationId xmlns:a16="http://schemas.microsoft.com/office/drawing/2014/main" id="{09F6429C-5972-DB4B-736E-D73491E430B9}"/>
                </a:ext>
              </a:extLst>
            </p:cNvPr>
            <p:cNvSpPr>
              <a:spLocks/>
            </p:cNvSpPr>
            <p:nvPr/>
          </p:nvSpPr>
          <p:spPr>
            <a:xfrm>
              <a:off x="3179582" y="818825"/>
              <a:ext cx="864000" cy="324000"/>
            </a:xfrm>
            <a:prstGeom prst="rect">
              <a:avLst/>
            </a:prstGeom>
            <a:solidFill>
              <a:srgbClr val="227FBB"/>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A</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C3603629-DA29-4E97-D37F-1C3252F3B69E}"/>
                </a:ext>
              </a:extLst>
            </p:cNvPr>
            <p:cNvGrpSpPr/>
            <p:nvPr/>
          </p:nvGrpSpPr>
          <p:grpSpPr>
            <a:xfrm>
              <a:off x="4106064" y="818825"/>
              <a:ext cx="324000" cy="324000"/>
              <a:chOff x="5737292" y="831232"/>
              <a:chExt cx="324000" cy="324000"/>
            </a:xfrm>
          </p:grpSpPr>
          <p:sp>
            <p:nvSpPr>
              <p:cNvPr id="63" name="正方形/長方形 62">
                <a:extLst>
                  <a:ext uri="{FF2B5EF4-FFF2-40B4-BE49-F238E27FC236}">
                    <a16:creationId xmlns:a16="http://schemas.microsoft.com/office/drawing/2014/main" id="{982CE91A-46E2-AC9E-201C-BD8833135F44}"/>
                  </a:ext>
                </a:extLst>
              </p:cNvPr>
              <p:cNvSpPr>
                <a:spLocks/>
              </p:cNvSpPr>
              <p:nvPr/>
            </p:nvSpPr>
            <p:spPr>
              <a:xfrm>
                <a:off x="5737292" y="831232"/>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500" b="1" dirty="0">
                    <a:solidFill>
                      <a:srgbClr val="31926F"/>
                    </a:solidFill>
                    <a:latin typeface="BIZ UDPゴシック" panose="020B0400000000000000" pitchFamily="50" charset="-128"/>
                    <a:ea typeface="BIZ UDPゴシック" panose="020B0400000000000000" pitchFamily="50" charset="-128"/>
                  </a:rPr>
                  <a:t>計画中</a:t>
                </a:r>
                <a:endParaRPr kumimoji="1" lang="en-US" altLang="ja-JP" sz="5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en-US" altLang="ja-JP" sz="500" b="1" dirty="0">
                    <a:solidFill>
                      <a:srgbClr val="31926F"/>
                    </a:solidFill>
                    <a:latin typeface="BIZ UDPゴシック" panose="020B0400000000000000" pitchFamily="50" charset="-128"/>
                    <a:ea typeface="BIZ UDPゴシック" panose="020B0400000000000000" pitchFamily="50" charset="-128"/>
                  </a:rPr>
                  <a:t>/</a:t>
                </a:r>
                <a:r>
                  <a:rPr kumimoji="1" lang="ja-JP" altLang="en-US" sz="500" b="1" dirty="0">
                    <a:solidFill>
                      <a:srgbClr val="31926F"/>
                    </a:solidFill>
                    <a:latin typeface="BIZ UDPゴシック" panose="020B0400000000000000" pitchFamily="50" charset="-128"/>
                    <a:ea typeface="BIZ UDPゴシック" panose="020B0400000000000000" pitchFamily="50" charset="-128"/>
                  </a:rPr>
                  <a:t>設計中</a:t>
                </a:r>
                <a:endParaRPr kumimoji="1" lang="ja-JP" altLang="en-US" sz="900" b="1" dirty="0">
                  <a:solidFill>
                    <a:srgbClr val="31926F"/>
                  </a:solidFill>
                  <a:latin typeface="BIZ UDPゴシック" panose="020B0400000000000000" pitchFamily="50" charset="-128"/>
                  <a:ea typeface="BIZ UDPゴシック" panose="020B0400000000000000" pitchFamily="50" charset="-128"/>
                </a:endParaRPr>
              </a:p>
            </p:txBody>
          </p:sp>
          <p:pic>
            <p:nvPicPr>
              <p:cNvPr id="79" name="グラフィックス 78">
                <a:extLst>
                  <a:ext uri="{FF2B5EF4-FFF2-40B4-BE49-F238E27FC236}">
                    <a16:creationId xmlns:a16="http://schemas.microsoft.com/office/drawing/2014/main" id="{62FFFDCC-FE39-54C0-C0AB-A8CDB3DF22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4430" y="1012033"/>
                <a:ext cx="89724" cy="121768"/>
              </a:xfrm>
              <a:prstGeom prst="rect">
                <a:avLst/>
              </a:prstGeom>
            </p:spPr>
          </p:pic>
        </p:grpSp>
      </p:gr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1431159145"/>
              </p:ext>
            </p:extLst>
          </p:nvPr>
        </p:nvGraphicFramePr>
        <p:xfrm>
          <a:off x="3492000" y="1368000"/>
          <a:ext cx="3564000" cy="2885696"/>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756000">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688</a:t>
                      </a:r>
                      <a:r>
                        <a:rPr kumimoji="1" lang="en-US" altLang="zh-TW" sz="1000" b="0" dirty="0">
                          <a:solidFill>
                            <a:schemeClr val="tx1"/>
                          </a:solidFill>
                          <a:latin typeface="+mn-ea"/>
                        </a:rPr>
                        <a:t>,</a:t>
                      </a:r>
                      <a:r>
                        <a:rPr kumimoji="1" lang="en-US" altLang="ja-JP" sz="1000" b="0" dirty="0">
                          <a:solidFill>
                            <a:schemeClr val="tx1"/>
                          </a:solidFill>
                          <a:latin typeface="+mn-ea"/>
                        </a:rPr>
                        <a:t>501</a:t>
                      </a:r>
                      <a:r>
                        <a:rPr kumimoji="1" lang="zh-TW" altLang="en-US" sz="1000" b="0" dirty="0">
                          <a:solidFill>
                            <a:schemeClr val="tx1"/>
                          </a:solidFill>
                          <a:latin typeface="+mn-ea"/>
                        </a:rPr>
                        <a:t>人</a:t>
                      </a:r>
                      <a:br>
                        <a:rPr kumimoji="1" lang="en-US" altLang="zh-TW" sz="1000" b="0" dirty="0">
                          <a:solidFill>
                            <a:schemeClr val="tx1"/>
                          </a:solidFill>
                          <a:latin typeface="+mn-ea"/>
                        </a:rPr>
                      </a:br>
                      <a:r>
                        <a:rPr kumimoji="1" lang="en-US" altLang="zh-TW" sz="1000" b="0" dirty="0">
                          <a:solidFill>
                            <a:schemeClr val="tx1"/>
                          </a:solidFill>
                          <a:latin typeface="+mn-ea"/>
                        </a:rPr>
                        <a:t>	</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r>
                        <a:rPr kumimoji="1" lang="ja-JP" altLang="en-US" sz="1000" b="0" dirty="0">
                          <a:solidFill>
                            <a:schemeClr val="tx1"/>
                          </a:solidFill>
                          <a:latin typeface="+mn-ea"/>
                        </a:rPr>
                        <a:t>）</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350</a:t>
                      </a:r>
                      <a:r>
                        <a:rPr kumimoji="1" lang="en-US" altLang="zh-TW" sz="1000" b="0" dirty="0">
                          <a:solidFill>
                            <a:schemeClr val="tx1"/>
                          </a:solidFill>
                          <a:latin typeface="+mn-ea"/>
                        </a:rPr>
                        <a:t>,</a:t>
                      </a:r>
                      <a:r>
                        <a:rPr kumimoji="1" lang="en-US" altLang="ja-JP" sz="1000" b="0" dirty="0">
                          <a:solidFill>
                            <a:schemeClr val="tx1"/>
                          </a:solidFill>
                          <a:latin typeface="+mn-ea"/>
                        </a:rPr>
                        <a:t>285</a:t>
                      </a:r>
                      <a:r>
                        <a:rPr kumimoji="1" lang="zh-TW" altLang="en-US" sz="1000" b="0" dirty="0">
                          <a:solidFill>
                            <a:schemeClr val="tx1"/>
                          </a:solidFill>
                          <a:latin typeface="+mn-ea"/>
                        </a:rPr>
                        <a:t>世帯</a:t>
                      </a:r>
                      <a:br>
                        <a:rPr kumimoji="1" lang="en-US" altLang="zh-TW" sz="1000" b="0" dirty="0">
                          <a:solidFill>
                            <a:schemeClr val="tx1"/>
                          </a:solidFill>
                          <a:latin typeface="+mn-ea"/>
                        </a:rPr>
                      </a:br>
                      <a:r>
                        <a:rPr kumimoji="1" lang="en-US" altLang="zh-TW" sz="1000" b="0" dirty="0">
                          <a:solidFill>
                            <a:schemeClr val="tx1"/>
                          </a:solidFill>
                          <a:latin typeface="+mn-ea"/>
                        </a:rPr>
                        <a:t>	</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49.09k㎡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3</a:t>
                      </a:r>
                      <a:r>
                        <a:rPr kumimoji="1" lang="en-US" altLang="zh-TW" sz="1000" b="0" dirty="0">
                          <a:solidFill>
                            <a:schemeClr val="tx1"/>
                          </a:solidFill>
                          <a:latin typeface="+mn-ea"/>
                        </a:rPr>
                        <a:t>,</a:t>
                      </a:r>
                      <a:r>
                        <a:rPr kumimoji="1" lang="en-US" altLang="ja-JP" sz="1000" b="0" dirty="0">
                          <a:solidFill>
                            <a:schemeClr val="tx1"/>
                          </a:solidFill>
                          <a:latin typeface="+mn-ea"/>
                        </a:rPr>
                        <a:t>105</a:t>
                      </a:r>
                      <a:r>
                        <a:rPr kumimoji="1" lang="zh-TW" altLang="en-US" sz="1000" b="0" dirty="0">
                          <a:solidFill>
                            <a:schemeClr val="tx1"/>
                          </a:solidFill>
                          <a:latin typeface="+mn-ea"/>
                        </a:rPr>
                        <a:t>人　（</a:t>
                      </a:r>
                      <a:r>
                        <a:rPr kumimoji="1" lang="ja-JP" altLang="en-US" sz="1000" b="0" dirty="0">
                          <a:solidFill>
                            <a:schemeClr val="tx1"/>
                          </a:solidFill>
                          <a:latin typeface="+mn-ea"/>
                        </a:rPr>
                        <a:t>令和</a:t>
                      </a:r>
                      <a:r>
                        <a:rPr kumimoji="1" lang="en-US" altLang="ja-JP" sz="1000" b="0" dirty="0">
                          <a:solidFill>
                            <a:schemeClr val="tx1"/>
                          </a:solidFill>
                          <a:latin typeface="+mn-ea"/>
                        </a:rPr>
                        <a:t>4</a:t>
                      </a:r>
                      <a:r>
                        <a:rPr kumimoji="1" lang="zh-TW"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25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基本</a:t>
                      </a:r>
                      <a:r>
                        <a:rPr kumimoji="1" lang="zh-TW" altLang="en-US" sz="1000" b="0">
                          <a:solidFill>
                            <a:schemeClr val="tx1"/>
                          </a:solidFill>
                          <a:latin typeface="+mn-ea"/>
                        </a:rPr>
                        <a:t>設計段階</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5</a:t>
                      </a:r>
                      <a:r>
                        <a:rPr kumimoji="1" lang="ja-JP" altLang="en-US" sz="1000" b="0">
                          <a:solidFill>
                            <a:schemeClr val="tx1"/>
                          </a:solidFill>
                          <a:latin typeface="+mn-ea"/>
                        </a:rPr>
                        <a:t>年</a:t>
                      </a:r>
                      <a:r>
                        <a:rPr kumimoji="1" lang="en-US" altLang="ja-JP" sz="1000" b="0" dirty="0">
                          <a:solidFill>
                            <a:schemeClr val="tx1"/>
                          </a:solidFill>
                          <a:latin typeface="+mn-ea"/>
                        </a:rPr>
                        <a:t>6</a:t>
                      </a:r>
                      <a:r>
                        <a:rPr kumimoji="1" lang="ja-JP" altLang="en-US" sz="1000" b="0">
                          <a:solidFill>
                            <a:schemeClr val="tx1"/>
                          </a:solidFill>
                          <a:latin typeface="+mn-ea"/>
                        </a:rPr>
                        <a:t>月基本設計方針策定</a:t>
                      </a:r>
                    </a:p>
                    <a:p>
                      <a:pPr fontAlgn="ctr">
                        <a:lnSpc>
                          <a:spcPct val="100000"/>
                        </a:lnSpc>
                        <a:spcBef>
                          <a:spcPts val="0"/>
                        </a:spcBef>
                        <a:spcAft>
                          <a:spcPts val="600"/>
                        </a:spcAft>
                      </a:pPr>
                      <a:r>
                        <a:rPr kumimoji="1" lang="ja-JP" altLang="en-US" sz="1000" b="0">
                          <a:solidFill>
                            <a:schemeClr val="tx1"/>
                          </a:solidFill>
                          <a:latin typeface="+mn-ea"/>
                        </a:rPr>
                        <a:t>別敷地に移転・建て替え予定</a:t>
                      </a:r>
                      <a:endParaRPr kumimoji="1" lang="ja-JP" altLang="en-US"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442534">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所在地</a:t>
                      </a:r>
                      <a:br>
                        <a:rPr kumimoji="1" lang="en-US" altLang="ja-JP" sz="1000" b="1" dirty="0">
                          <a:solidFill>
                            <a:srgbClr val="31926F"/>
                          </a:solidFill>
                          <a:latin typeface="+mn-ea"/>
                        </a:rPr>
                      </a:br>
                      <a:r>
                        <a:rPr kumimoji="1" lang="ja-JP" altLang="en-US" sz="1000" b="1" dirty="0">
                          <a:solidFill>
                            <a:srgbClr val="31926F"/>
                          </a:solidFill>
                          <a:latin typeface="+mn-ea"/>
                        </a:rPr>
                        <a:t>（現庁舎）</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zh-CN" altLang="en-US" sz="1000" b="0" dirty="0">
                          <a:solidFill>
                            <a:schemeClr val="tx1"/>
                          </a:solidFill>
                          <a:latin typeface="+mn-ea"/>
                        </a:rPr>
                        <a:t>江戸川区中央一丁目</a:t>
                      </a:r>
                      <a:r>
                        <a:rPr kumimoji="1" lang="en-US" altLang="zh-CN" sz="1000" b="0" dirty="0">
                          <a:solidFill>
                            <a:schemeClr val="tx1"/>
                          </a:solidFill>
                          <a:latin typeface="+mn-ea"/>
                        </a:rPr>
                        <a:t>4</a:t>
                      </a:r>
                      <a:r>
                        <a:rPr kumimoji="1" lang="zh-CN" altLang="en-US" sz="1000" b="0" dirty="0">
                          <a:solidFill>
                            <a:schemeClr val="tx1"/>
                          </a:solidFill>
                          <a:latin typeface="+mn-ea"/>
                        </a:rPr>
                        <a:t>番</a:t>
                      </a:r>
                      <a:r>
                        <a:rPr kumimoji="1" lang="en-US" altLang="zh-CN" sz="1000" b="0" dirty="0">
                          <a:solidFill>
                            <a:schemeClr val="tx1"/>
                          </a:solidFill>
                          <a:latin typeface="+mn-ea"/>
                        </a:rPr>
                        <a:t>1</a:t>
                      </a:r>
                      <a:r>
                        <a:rPr kumimoji="1" lang="zh-CN" altLang="en-US" sz="1000" b="0" dirty="0">
                          <a:solidFill>
                            <a:schemeClr val="tx1"/>
                          </a:solidFill>
                          <a:latin typeface="+mn-ea"/>
                        </a:rPr>
                        <a:t>号</a:t>
                      </a:r>
                      <a:endParaRPr kumimoji="1" lang="en-US" altLang="ja-JP" sz="1000" b="0" dirty="0">
                        <a:solidFill>
                          <a:schemeClr val="tx1"/>
                        </a:solidFill>
                        <a:latin typeface="+mn-ea"/>
                      </a:endParaRP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80450531"/>
                  </a:ext>
                </a:extLst>
              </a:tr>
              <a:tr h="474562">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endParaRPr kumimoji="1" lang="en-US" altLang="ja-JP" sz="1000" b="1" dirty="0">
                        <a:solidFill>
                          <a:srgbClr val="31926F"/>
                        </a:solidFill>
                        <a:latin typeface="+mn-ea"/>
                      </a:endParaRPr>
                    </a:p>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（現庁舎）</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en-US" altLang="ja-JP" sz="1000" b="0" dirty="0">
                          <a:solidFill>
                            <a:schemeClr val="tx1"/>
                          </a:solidFill>
                          <a:latin typeface="+mn-ea"/>
                        </a:rPr>
                        <a:t>JR</a:t>
                      </a:r>
                      <a:r>
                        <a:rPr kumimoji="1" lang="ja-JP" altLang="en-US" sz="1000" b="0" dirty="0">
                          <a:solidFill>
                            <a:schemeClr val="tx1"/>
                          </a:solidFill>
                          <a:latin typeface="+mn-ea"/>
                        </a:rPr>
                        <a:t>小岩駅からバス</a:t>
                      </a:r>
                      <a:r>
                        <a:rPr kumimoji="1" lang="en-US" altLang="ja-JP" sz="1000" b="0" dirty="0">
                          <a:solidFill>
                            <a:schemeClr val="tx1"/>
                          </a:solidFill>
                          <a:latin typeface="+mn-ea"/>
                        </a:rPr>
                        <a:t>14</a:t>
                      </a:r>
                      <a:r>
                        <a:rPr kumimoji="1" lang="ja-JP" altLang="en-US" sz="1000" b="0" dirty="0">
                          <a:solidFill>
                            <a:schemeClr val="tx1"/>
                          </a:solidFill>
                          <a:latin typeface="+mn-ea"/>
                        </a:rPr>
                        <a:t>分</a:t>
                      </a:r>
                      <a:br>
                        <a:rPr kumimoji="1" lang="en-US" altLang="ja-JP" sz="1000" b="0" dirty="0">
                          <a:solidFill>
                            <a:schemeClr val="tx1"/>
                          </a:solidFill>
                          <a:latin typeface="+mn-ea"/>
                        </a:rPr>
                      </a:br>
                      <a:r>
                        <a:rPr kumimoji="1" lang="en-US" altLang="ja-JP" sz="1000" b="0" dirty="0">
                          <a:solidFill>
                            <a:schemeClr val="tx1"/>
                          </a:solidFill>
                          <a:latin typeface="+mn-ea"/>
                        </a:rPr>
                        <a:t>JR</a:t>
                      </a:r>
                      <a:r>
                        <a:rPr kumimoji="1" lang="ja-JP" altLang="en-US" sz="1000" b="0" dirty="0">
                          <a:solidFill>
                            <a:schemeClr val="tx1"/>
                          </a:solidFill>
                          <a:latin typeface="+mn-ea"/>
                        </a:rPr>
                        <a:t>新小岩駅からバス</a:t>
                      </a:r>
                      <a:r>
                        <a:rPr kumimoji="1" lang="en-US" altLang="ja-JP" sz="1000" b="0" dirty="0">
                          <a:solidFill>
                            <a:schemeClr val="tx1"/>
                          </a:solidFill>
                          <a:latin typeface="+mn-ea"/>
                        </a:rPr>
                        <a:t>8</a:t>
                      </a:r>
                      <a:r>
                        <a:rPr kumimoji="1" lang="ja-JP" altLang="en-US" sz="1000" b="0" dirty="0">
                          <a:solidFill>
                            <a:schemeClr val="tx1"/>
                          </a:solidFill>
                          <a:latin typeface="+mn-ea"/>
                        </a:rPr>
                        <a:t>分</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31583462"/>
                  </a:ext>
                </a:extLst>
              </a:tr>
            </a:tbl>
          </a:graphicData>
        </a:graphic>
      </p:graphicFrame>
      <p:sp>
        <p:nvSpPr>
          <p:cNvPr id="16" name="コンテンツ プレースホルダー 17">
            <a:extLst>
              <a:ext uri="{FF2B5EF4-FFF2-40B4-BE49-F238E27FC236}">
                <a16:creationId xmlns:a16="http://schemas.microsoft.com/office/drawing/2014/main" id="{B9C39DC3-E69D-40EC-F229-2F431C74731B}"/>
              </a:ext>
            </a:extLst>
          </p:cNvPr>
          <p:cNvSpPr txBox="1">
            <a:spLocks/>
          </p:cNvSpPr>
          <p:nvPr/>
        </p:nvSpPr>
        <p:spPr>
          <a:xfrm>
            <a:off x="504001" y="5547320"/>
            <a:ext cx="6552000" cy="1772793"/>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None/>
            </a:pPr>
            <a:r>
              <a:rPr lang="ja-JP" altLang="en-US" sz="1200" b="1" dirty="0">
                <a:solidFill>
                  <a:srgbClr val="31926F"/>
                </a:solidFill>
                <a:latin typeface="+mn-ea"/>
              </a:rPr>
              <a:t>● 庁内の検討体制、</a:t>
            </a:r>
            <a:r>
              <a:rPr kumimoji="1" lang="en-US" altLang="ja-JP" sz="1200" b="1" dirty="0">
                <a:solidFill>
                  <a:srgbClr val="31926F"/>
                </a:solidFill>
                <a:uFill>
                  <a:solidFill>
                    <a:srgbClr val="31926F"/>
                  </a:solidFill>
                </a:uFill>
                <a:latin typeface="+mn-ea"/>
              </a:rPr>
              <a:t>DX</a:t>
            </a:r>
            <a:r>
              <a:rPr lang="ja-JP" altLang="en-US" sz="1200" b="1" dirty="0">
                <a:solidFill>
                  <a:srgbClr val="31926F"/>
                </a:solidFill>
                <a:latin typeface="+mn-ea"/>
              </a:rPr>
              <a:t>推進組織の役割、外部委託・有識者の参加など</a:t>
            </a:r>
          </a:p>
          <a:p>
            <a:pPr marL="0" indent="144000" fontAlgn="ctr">
              <a:lnSpc>
                <a:spcPct val="120000"/>
              </a:lnSpc>
              <a:spcBef>
                <a:spcPts val="0"/>
              </a:spcBef>
              <a:buFont typeface="Arial" panose="020B0604020202020204" pitchFamily="34" charset="0"/>
              <a:buNone/>
            </a:pPr>
            <a:r>
              <a:rPr kumimoji="1" lang="ja-JP" altLang="en-US" sz="1200" dirty="0">
                <a:solidFill>
                  <a:schemeClr val="tx1"/>
                </a:solidFill>
                <a:latin typeface="+mn-ea"/>
              </a:rPr>
              <a:t>学識経験者、町会・自治会分野を代表する者、産業分野を代表する者、公募区民、区議会議員、区職員で構成する「新庁舎建設基本構想・基本計画策定委員会」で基本構想・基本計画の検討及び協議を実施した。</a:t>
            </a:r>
          </a:p>
          <a:p>
            <a:pPr marL="0" indent="144000" fontAlgn="ctr">
              <a:lnSpc>
                <a:spcPct val="120000"/>
              </a:lnSpc>
              <a:spcBef>
                <a:spcPts val="0"/>
              </a:spcBef>
              <a:buFont typeface="Arial" panose="020B0604020202020204" pitchFamily="34" charset="0"/>
              <a:buNone/>
            </a:pPr>
            <a:r>
              <a:rPr kumimoji="1" lang="ja-JP" altLang="en-US" sz="1200" dirty="0">
                <a:solidFill>
                  <a:schemeClr val="tx1"/>
                </a:solidFill>
                <a:latin typeface="+mn-ea"/>
              </a:rPr>
              <a:t>「新庁舎建設基本構想・基本計画策定委員会」と並行して、</a:t>
            </a:r>
            <a:r>
              <a:rPr kumimoji="1" lang="ja-JP" altLang="en-US" sz="1200" dirty="0">
                <a:latin typeface="+mn-ea"/>
              </a:rPr>
              <a:t>区の幹部</a:t>
            </a:r>
            <a:r>
              <a:rPr kumimoji="1" lang="ja-JP" altLang="en-US" sz="1200" dirty="0">
                <a:solidFill>
                  <a:schemeClr val="tx1"/>
                </a:solidFill>
                <a:latin typeface="+mn-ea"/>
              </a:rPr>
              <a:t>で構成する庁内検討委員会があり、下部にプロジェクトチーム（</a:t>
            </a:r>
            <a:r>
              <a:rPr kumimoji="1" lang="en-US" altLang="ja-JP" sz="1200" dirty="0">
                <a:solidFill>
                  <a:schemeClr val="tx1"/>
                </a:solidFill>
                <a:latin typeface="+mn-ea"/>
              </a:rPr>
              <a:t>PT</a:t>
            </a:r>
            <a:r>
              <a:rPr kumimoji="1" lang="ja-JP" altLang="en-US" sz="1200" dirty="0">
                <a:solidFill>
                  <a:schemeClr val="tx1"/>
                </a:solidFill>
                <a:latin typeface="+mn-ea"/>
              </a:rPr>
              <a:t>）が設置されている。</a:t>
            </a:r>
            <a:r>
              <a:rPr kumimoji="1" lang="en-US" altLang="ja-JP" sz="1200" dirty="0">
                <a:solidFill>
                  <a:schemeClr val="tx1"/>
                </a:solidFill>
                <a:latin typeface="+mn-ea"/>
              </a:rPr>
              <a:t>PT</a:t>
            </a:r>
            <a:r>
              <a:rPr kumimoji="1" lang="ja-JP" altLang="en-US" sz="1200" dirty="0">
                <a:solidFill>
                  <a:schemeClr val="tx1"/>
                </a:solidFill>
                <a:latin typeface="+mn-ea"/>
              </a:rPr>
              <a:t>は、①働き方、②窓口のあり方、③公共施設のあり方の</a:t>
            </a:r>
            <a:r>
              <a:rPr kumimoji="1" lang="en-US" altLang="ja-JP" sz="1200" dirty="0">
                <a:solidFill>
                  <a:schemeClr val="tx1"/>
                </a:solidFill>
                <a:latin typeface="+mn-ea"/>
              </a:rPr>
              <a:t>3</a:t>
            </a:r>
            <a:r>
              <a:rPr kumimoji="1" lang="ja-JP" altLang="en-US" sz="1200" dirty="0">
                <a:solidFill>
                  <a:schemeClr val="tx1"/>
                </a:solidFill>
                <a:latin typeface="+mn-ea"/>
              </a:rPr>
              <a:t>つで構成される。また、</a:t>
            </a:r>
            <a:r>
              <a:rPr kumimoji="1" lang="ja-JP" altLang="en-US" sz="1200" dirty="0">
                <a:latin typeface="+mn-ea"/>
              </a:rPr>
              <a:t>令和３年度から令和４年度にかけて</a:t>
            </a:r>
            <a:r>
              <a:rPr kumimoji="1" lang="ja-JP" altLang="en-US" sz="1200" dirty="0">
                <a:solidFill>
                  <a:schemeClr val="tx1"/>
                </a:solidFill>
                <a:latin typeface="+mn-ea"/>
              </a:rPr>
              <a:t>、新庁舎の執務環境を検討するため、若手職員による検討会も設置された。</a:t>
            </a:r>
          </a:p>
        </p:txBody>
      </p:sp>
      <p:sp>
        <p:nvSpPr>
          <p:cNvPr id="3" name="正方形/長方形 2">
            <a:extLst>
              <a:ext uri="{FF2B5EF4-FFF2-40B4-BE49-F238E27FC236}">
                <a16:creationId xmlns:a16="http://schemas.microsoft.com/office/drawing/2014/main" id="{92E342E7-8CB9-F825-A79A-84E7E6E2EAF2}"/>
              </a:ext>
            </a:extLst>
          </p:cNvPr>
          <p:cNvSpPr/>
          <p:nvPr/>
        </p:nvSpPr>
        <p:spPr>
          <a:xfrm>
            <a:off x="499866" y="1368000"/>
            <a:ext cx="2800051" cy="2135802"/>
          </a:xfrm>
          <a:prstGeom prst="rect">
            <a:avLst/>
          </a:prstGeom>
          <a:noFill/>
          <a:ln w="1905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31926F"/>
                </a:solidFill>
                <a:latin typeface="+mn-ea"/>
              </a:rPr>
              <a:t>No Photo</a:t>
            </a:r>
            <a:endParaRPr kumimoji="1" lang="ja-JP" altLang="en-US" dirty="0">
              <a:solidFill>
                <a:srgbClr val="31926F"/>
              </a:solidFill>
              <a:latin typeface="+mn-ea"/>
            </a:endParaRPr>
          </a:p>
        </p:txBody>
      </p:sp>
      <p:sp>
        <p:nvSpPr>
          <p:cNvPr id="9" name="コンテンツ プレースホルダー 17">
            <a:extLst>
              <a:ext uri="{FF2B5EF4-FFF2-40B4-BE49-F238E27FC236}">
                <a16:creationId xmlns:a16="http://schemas.microsoft.com/office/drawing/2014/main" id="{7E4D54B1-53EA-6BFD-F2B2-51106B2DA529}"/>
              </a:ext>
            </a:extLst>
          </p:cNvPr>
          <p:cNvSpPr txBox="1">
            <a:spLocks/>
          </p:cNvSpPr>
          <p:nvPr/>
        </p:nvSpPr>
        <p:spPr>
          <a:xfrm>
            <a:off x="504022" y="7932039"/>
            <a:ext cx="6552000" cy="664797"/>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solidFill>
                  <a:srgbClr val="31926F"/>
                </a:solidFill>
                <a:latin typeface="+mn-ea"/>
              </a:rPr>
              <a:t>● 区民ワークショップの開催</a:t>
            </a:r>
            <a:endParaRPr lang="en-US" altLang="ja-JP" sz="1200" b="1" dirty="0">
              <a:solidFill>
                <a:srgbClr val="31926F"/>
              </a:solidFill>
              <a:latin typeface="+mn-ea"/>
            </a:endParaRPr>
          </a:p>
          <a:p>
            <a:pPr marL="0" indent="144000" fontAlgn="ctr">
              <a:lnSpc>
                <a:spcPct val="120000"/>
              </a:lnSpc>
              <a:spcBef>
                <a:spcPts val="0"/>
              </a:spcBef>
              <a:buNone/>
            </a:pPr>
            <a:r>
              <a:rPr kumimoji="1" lang="ja-JP" altLang="en-US" sz="1200" dirty="0">
                <a:solidFill>
                  <a:schemeClr val="tx1"/>
                </a:solidFill>
                <a:latin typeface="+mn-ea"/>
              </a:rPr>
              <a:t>基本設計方針策定に当たって、協働・交流・区民サービスの拠点となる庁舎の使い方について意見を収集することを目的に、区内在住、在勤、在学の方を対象とした区民ワークショップを開催した。</a:t>
            </a:r>
            <a:endParaRPr kumimoji="1" lang="en-US" altLang="ja-JP" sz="1200" dirty="0">
              <a:solidFill>
                <a:schemeClr val="tx1"/>
              </a:solidFill>
              <a:latin typeface="+mn-ea"/>
            </a:endParaRPr>
          </a:p>
        </p:txBody>
      </p:sp>
      <p:sp>
        <p:nvSpPr>
          <p:cNvPr id="11" name="コンテンツ プレースホルダー 17">
            <a:extLst>
              <a:ext uri="{FF2B5EF4-FFF2-40B4-BE49-F238E27FC236}">
                <a16:creationId xmlns:a16="http://schemas.microsoft.com/office/drawing/2014/main" id="{42A260BE-64B1-7683-895C-1D4B80D95210}"/>
              </a:ext>
            </a:extLst>
          </p:cNvPr>
          <p:cNvSpPr txBox="1">
            <a:spLocks/>
          </p:cNvSpPr>
          <p:nvPr/>
        </p:nvSpPr>
        <p:spPr>
          <a:xfrm>
            <a:off x="504001" y="7601459"/>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Tree>
    <p:extLst>
      <p:ext uri="{BB962C8B-B14F-4D97-AF65-F5344CB8AC3E}">
        <p14:creationId xmlns:p14="http://schemas.microsoft.com/office/powerpoint/2010/main" val="33701896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5320FB5-FB13-330C-CCDA-9223C072F827}"/>
              </a:ext>
            </a:extLst>
          </p:cNvPr>
          <p:cNvPicPr>
            <a:picLocks noChangeAspect="1"/>
          </p:cNvPicPr>
          <p:nvPr/>
        </p:nvPicPr>
        <p:blipFill>
          <a:blip r:embed="rId4"/>
          <a:stretch>
            <a:fillRect/>
          </a:stretch>
        </p:blipFill>
        <p:spPr>
          <a:xfrm>
            <a:off x="503239" y="3687299"/>
            <a:ext cx="6551948" cy="1044412"/>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41342"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127</a:t>
            </a:fld>
            <a:endParaRPr kumimoji="1" lang="ja-JP" altLang="en-US">
              <a:latin typeface="+mn-ea"/>
              <a:ea typeface="+mn-ea"/>
            </a:endParaRPr>
          </a:p>
        </p:txBody>
      </p:sp>
      <p:sp>
        <p:nvSpPr>
          <p:cNvPr id="6" name="テキスト プレースホルダー 5">
            <a:extLst>
              <a:ext uri="{FF2B5EF4-FFF2-40B4-BE49-F238E27FC236}">
                <a16:creationId xmlns:a16="http://schemas.microsoft.com/office/drawing/2014/main" id="{B8AF5776-A5A5-3D86-0CEA-D9946DB9F29F}"/>
              </a:ext>
            </a:extLst>
          </p:cNvPr>
          <p:cNvSpPr>
            <a:spLocks noGrp="1"/>
          </p:cNvSpPr>
          <p:nvPr>
            <p:ph type="body" sz="quarter" idx="14"/>
          </p:nvPr>
        </p:nvSpPr>
        <p:spPr>
          <a:xfrm>
            <a:off x="4986978" y="361990"/>
            <a:ext cx="2068859" cy="166199"/>
          </a:xfrm>
        </p:spPr>
        <p:txBody>
          <a:bodyPr/>
          <a:lstStyle/>
          <a:p>
            <a:r>
              <a:rPr lang="en-US" altLang="zh-TW" dirty="0"/>
              <a:t>(</a:t>
            </a:r>
            <a:r>
              <a:rPr lang="en-US" altLang="ja-JP" dirty="0"/>
              <a:t>4</a:t>
            </a:r>
            <a:r>
              <a:rPr lang="en-US" altLang="zh-TW" dirty="0"/>
              <a:t>) </a:t>
            </a:r>
            <a:r>
              <a:rPr lang="ja-JP" altLang="en-US" dirty="0"/>
              <a:t>東京都江戸川区</a:t>
            </a:r>
            <a:endParaRPr lang="zh-TW" altLang="en-US" dirty="0"/>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1763783"/>
            <a:ext cx="6552000" cy="1772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fontAlgn="ctr">
              <a:lnSpc>
                <a:spcPct val="120000"/>
              </a:lnSpc>
            </a:pPr>
            <a:r>
              <a:rPr kumimoji="1" lang="ja-JP" altLang="en-US" sz="1200" dirty="0">
                <a:solidFill>
                  <a:schemeClr val="tx1"/>
                </a:solidFill>
                <a:latin typeface="+mn-ea"/>
              </a:rPr>
              <a:t>新庁舎建設基本構想・基本計画策定委員会で検討・協議を行い、令和</a:t>
            </a:r>
            <a:r>
              <a:rPr kumimoji="1" lang="en-US" altLang="ja-JP" sz="1200" dirty="0">
                <a:solidFill>
                  <a:schemeClr val="tx1"/>
                </a:solidFill>
                <a:latin typeface="+mn-ea"/>
              </a:rPr>
              <a:t>3</a:t>
            </a:r>
            <a:r>
              <a:rPr kumimoji="1" lang="ja-JP" altLang="en-US" sz="1200" dirty="0">
                <a:solidFill>
                  <a:schemeClr val="tx1"/>
                </a:solidFill>
                <a:latin typeface="+mn-ea"/>
              </a:rPr>
              <a:t>年（</a:t>
            </a:r>
            <a:r>
              <a:rPr kumimoji="1" lang="en-US" altLang="ja-JP" sz="1200" dirty="0">
                <a:solidFill>
                  <a:schemeClr val="tx1"/>
                </a:solidFill>
                <a:latin typeface="+mn-ea"/>
              </a:rPr>
              <a:t>2021</a:t>
            </a:r>
            <a:r>
              <a:rPr kumimoji="1" lang="ja-JP" altLang="en-US" sz="1200" dirty="0">
                <a:solidFill>
                  <a:schemeClr val="tx1"/>
                </a:solidFill>
                <a:latin typeface="+mn-ea"/>
              </a:rPr>
              <a:t>年）</a:t>
            </a:r>
            <a:r>
              <a:rPr kumimoji="1" lang="en-US" altLang="ja-JP" sz="1200" dirty="0">
                <a:solidFill>
                  <a:schemeClr val="tx1"/>
                </a:solidFill>
                <a:latin typeface="+mn-ea"/>
              </a:rPr>
              <a:t>3</a:t>
            </a:r>
            <a:r>
              <a:rPr kumimoji="1" lang="ja-JP" altLang="en-US" sz="1200" dirty="0">
                <a:solidFill>
                  <a:schemeClr val="tx1"/>
                </a:solidFill>
                <a:latin typeface="+mn-ea"/>
              </a:rPr>
              <a:t>月に江戸川区新庁舎建設基本構想・基本計画を策定した。</a:t>
            </a:r>
          </a:p>
          <a:p>
            <a:pPr indent="144000" algn="just" fontAlgn="ctr">
              <a:lnSpc>
                <a:spcPct val="120000"/>
              </a:lnSpc>
            </a:pPr>
            <a:r>
              <a:rPr kumimoji="1" lang="ja-JP" altLang="en-US" sz="1200" dirty="0">
                <a:solidFill>
                  <a:schemeClr val="tx1"/>
                </a:solidFill>
                <a:latin typeface="+mn-ea"/>
              </a:rPr>
              <a:t>新庁舎建設基本構想・基本計画を設計に反映するため、学識経験者等で構成する新庁舎建設アドバイザリー会議を設置。令和</a:t>
            </a:r>
            <a:r>
              <a:rPr kumimoji="1" lang="en-US" altLang="ja-JP" sz="1200" dirty="0">
                <a:solidFill>
                  <a:schemeClr val="tx1"/>
                </a:solidFill>
                <a:latin typeface="+mn-ea"/>
              </a:rPr>
              <a:t>5</a:t>
            </a:r>
            <a:r>
              <a:rPr kumimoji="1" lang="ja-JP" altLang="en-US" sz="1200" dirty="0">
                <a:solidFill>
                  <a:schemeClr val="tx1"/>
                </a:solidFill>
                <a:latin typeface="+mn-ea"/>
              </a:rPr>
              <a:t>年（</a:t>
            </a:r>
            <a:r>
              <a:rPr kumimoji="1" lang="en-US" altLang="ja-JP" sz="1200" dirty="0">
                <a:solidFill>
                  <a:schemeClr val="tx1"/>
                </a:solidFill>
                <a:latin typeface="+mn-ea"/>
              </a:rPr>
              <a:t>2023</a:t>
            </a:r>
            <a:r>
              <a:rPr kumimoji="1" lang="ja-JP" altLang="en-US" sz="1200" dirty="0">
                <a:solidFill>
                  <a:schemeClr val="tx1"/>
                </a:solidFill>
                <a:latin typeface="+mn-ea"/>
              </a:rPr>
              <a:t>年）</a:t>
            </a:r>
            <a:r>
              <a:rPr kumimoji="1" lang="en-US" altLang="ja-JP" sz="1200" dirty="0">
                <a:solidFill>
                  <a:schemeClr val="tx1"/>
                </a:solidFill>
                <a:latin typeface="+mn-ea"/>
              </a:rPr>
              <a:t>6</a:t>
            </a:r>
            <a:r>
              <a:rPr kumimoji="1" lang="ja-JP" altLang="en-US" sz="1200" dirty="0">
                <a:solidFill>
                  <a:schemeClr val="tx1"/>
                </a:solidFill>
                <a:latin typeface="+mn-ea"/>
              </a:rPr>
              <a:t>月に江戸川区新庁舎基本設計方針を策定した。</a:t>
            </a:r>
          </a:p>
          <a:p>
            <a:pPr indent="144000" algn="just" fontAlgn="ctr">
              <a:lnSpc>
                <a:spcPct val="120000"/>
              </a:lnSpc>
            </a:pPr>
            <a:r>
              <a:rPr kumimoji="1" lang="ja-JP" altLang="en-US" sz="1200" dirty="0">
                <a:solidFill>
                  <a:schemeClr val="tx1"/>
                </a:solidFill>
                <a:latin typeface="+mn-ea"/>
              </a:rPr>
              <a:t>令和</a:t>
            </a:r>
            <a:r>
              <a:rPr kumimoji="1" lang="en-US" altLang="ja-JP" sz="1200" dirty="0">
                <a:solidFill>
                  <a:schemeClr val="tx1"/>
                </a:solidFill>
                <a:latin typeface="+mn-ea"/>
              </a:rPr>
              <a:t>5</a:t>
            </a:r>
            <a:r>
              <a:rPr kumimoji="1" lang="ja-JP" altLang="en-US" sz="1200" dirty="0">
                <a:solidFill>
                  <a:schemeClr val="tx1"/>
                </a:solidFill>
                <a:latin typeface="+mn-ea"/>
              </a:rPr>
              <a:t>年（</a:t>
            </a:r>
            <a:r>
              <a:rPr kumimoji="1" lang="en-US" altLang="ja-JP" sz="1200" dirty="0">
                <a:solidFill>
                  <a:schemeClr val="tx1"/>
                </a:solidFill>
                <a:latin typeface="+mn-ea"/>
              </a:rPr>
              <a:t>2023</a:t>
            </a:r>
            <a:r>
              <a:rPr kumimoji="1" lang="ja-JP" altLang="en-US" sz="1200" dirty="0">
                <a:solidFill>
                  <a:schemeClr val="tx1"/>
                </a:solidFill>
                <a:latin typeface="+mn-ea"/>
              </a:rPr>
              <a:t>年）</a:t>
            </a:r>
            <a:r>
              <a:rPr kumimoji="1" lang="en-US" altLang="ja-JP" sz="1200" dirty="0">
                <a:solidFill>
                  <a:schemeClr val="tx1"/>
                </a:solidFill>
                <a:latin typeface="+mn-ea"/>
              </a:rPr>
              <a:t>4</a:t>
            </a:r>
            <a:r>
              <a:rPr kumimoji="1" lang="ja-JP" altLang="en-US" sz="1200" dirty="0">
                <a:solidFill>
                  <a:schemeClr val="tx1"/>
                </a:solidFill>
                <a:latin typeface="+mn-ea"/>
              </a:rPr>
              <a:t>月に江戸川区新庁舎基本設計業務委託の公募型プロポーザルを開始し、同</a:t>
            </a:r>
            <a:r>
              <a:rPr kumimoji="1" lang="en-US" altLang="ja-JP" sz="1200" dirty="0">
                <a:solidFill>
                  <a:schemeClr val="tx1"/>
                </a:solidFill>
                <a:latin typeface="+mn-ea"/>
              </a:rPr>
              <a:t>6</a:t>
            </a:r>
            <a:r>
              <a:rPr kumimoji="1" lang="ja-JP" altLang="en-US" sz="1200" dirty="0">
                <a:solidFill>
                  <a:schemeClr val="tx1"/>
                </a:solidFill>
                <a:latin typeface="+mn-ea"/>
              </a:rPr>
              <a:t>月に事業者を選定した。</a:t>
            </a:r>
          </a:p>
          <a:p>
            <a:pPr indent="144000" algn="just" fontAlgn="ctr">
              <a:lnSpc>
                <a:spcPct val="120000"/>
              </a:lnSpc>
            </a:pPr>
            <a:r>
              <a:rPr kumimoji="1" lang="ja-JP" altLang="en-US" sz="1200" dirty="0">
                <a:solidFill>
                  <a:schemeClr val="tx1"/>
                </a:solidFill>
                <a:latin typeface="+mn-ea"/>
              </a:rPr>
              <a:t>今後は、令和</a:t>
            </a:r>
            <a:r>
              <a:rPr kumimoji="1" lang="en-US" altLang="ja-JP" sz="1200" dirty="0">
                <a:solidFill>
                  <a:schemeClr val="tx1"/>
                </a:solidFill>
                <a:latin typeface="+mn-ea"/>
              </a:rPr>
              <a:t>5</a:t>
            </a:r>
            <a:r>
              <a:rPr kumimoji="1" lang="ja-JP" altLang="en-US" sz="1200" dirty="0">
                <a:solidFill>
                  <a:schemeClr val="tx1"/>
                </a:solidFill>
                <a:latin typeface="+mn-ea"/>
              </a:rPr>
              <a:t>年度（</a:t>
            </a:r>
            <a:r>
              <a:rPr kumimoji="1" lang="en-US" altLang="ja-JP" sz="1200" dirty="0">
                <a:solidFill>
                  <a:schemeClr val="tx1"/>
                </a:solidFill>
                <a:latin typeface="+mn-ea"/>
              </a:rPr>
              <a:t>2023</a:t>
            </a:r>
            <a:r>
              <a:rPr kumimoji="1" lang="ja-JP" altLang="en-US" sz="1200" dirty="0">
                <a:solidFill>
                  <a:schemeClr val="tx1"/>
                </a:solidFill>
                <a:latin typeface="+mn-ea"/>
              </a:rPr>
              <a:t>年度）に「基本設計」、令和</a:t>
            </a:r>
            <a:r>
              <a:rPr kumimoji="1" lang="en-US" altLang="ja-JP" sz="1200" dirty="0">
                <a:solidFill>
                  <a:schemeClr val="tx1"/>
                </a:solidFill>
                <a:latin typeface="+mn-ea"/>
              </a:rPr>
              <a:t>6</a:t>
            </a:r>
            <a:r>
              <a:rPr kumimoji="1" lang="ja-JP" altLang="en-US" sz="1200" dirty="0">
                <a:solidFill>
                  <a:schemeClr val="tx1"/>
                </a:solidFill>
                <a:latin typeface="+mn-ea"/>
              </a:rPr>
              <a:t>年度（</a:t>
            </a:r>
            <a:r>
              <a:rPr kumimoji="1" lang="en-US" altLang="ja-JP" sz="1200" dirty="0">
                <a:solidFill>
                  <a:schemeClr val="tx1"/>
                </a:solidFill>
                <a:latin typeface="+mn-ea"/>
              </a:rPr>
              <a:t>2024</a:t>
            </a:r>
            <a:r>
              <a:rPr kumimoji="1" lang="ja-JP" altLang="en-US" sz="1200" dirty="0">
                <a:solidFill>
                  <a:schemeClr val="tx1"/>
                </a:solidFill>
                <a:latin typeface="+mn-ea"/>
              </a:rPr>
              <a:t>年度）に「実施設計」を行い、令和</a:t>
            </a:r>
            <a:r>
              <a:rPr kumimoji="1" lang="en-US" altLang="ja-JP" sz="1200" dirty="0">
                <a:solidFill>
                  <a:schemeClr val="tx1"/>
                </a:solidFill>
                <a:latin typeface="+mn-ea"/>
              </a:rPr>
              <a:t>7</a:t>
            </a:r>
            <a:r>
              <a:rPr kumimoji="1" lang="ja-JP" altLang="en-US" sz="1200" dirty="0">
                <a:solidFill>
                  <a:schemeClr val="tx1"/>
                </a:solidFill>
                <a:latin typeface="+mn-ea"/>
              </a:rPr>
              <a:t>年度（</a:t>
            </a:r>
            <a:r>
              <a:rPr kumimoji="1" lang="en-US" altLang="ja-JP" sz="1200" dirty="0">
                <a:solidFill>
                  <a:schemeClr val="tx1"/>
                </a:solidFill>
                <a:latin typeface="+mn-ea"/>
              </a:rPr>
              <a:t>2025</a:t>
            </a:r>
            <a:r>
              <a:rPr kumimoji="1" lang="ja-JP" altLang="en-US" sz="1200" dirty="0">
                <a:solidFill>
                  <a:schemeClr val="tx1"/>
                </a:solidFill>
                <a:latin typeface="+mn-ea"/>
              </a:rPr>
              <a:t>年度）から建設工事を開始し、令和</a:t>
            </a:r>
            <a:r>
              <a:rPr kumimoji="1" lang="en-US" altLang="ja-JP" sz="1200" dirty="0">
                <a:solidFill>
                  <a:schemeClr val="tx1"/>
                </a:solidFill>
                <a:latin typeface="+mn-ea"/>
              </a:rPr>
              <a:t>10</a:t>
            </a:r>
            <a:r>
              <a:rPr kumimoji="1" lang="ja-JP" altLang="en-US" sz="1200" dirty="0">
                <a:solidFill>
                  <a:schemeClr val="tx1"/>
                </a:solidFill>
                <a:latin typeface="+mn-ea"/>
              </a:rPr>
              <a:t>年（</a:t>
            </a:r>
            <a:r>
              <a:rPr kumimoji="1" lang="en-US" altLang="ja-JP" sz="1200" dirty="0">
                <a:solidFill>
                  <a:schemeClr val="tx1"/>
                </a:solidFill>
                <a:latin typeface="+mn-ea"/>
              </a:rPr>
              <a:t>2028</a:t>
            </a:r>
            <a:r>
              <a:rPr kumimoji="1" lang="ja-JP" altLang="en-US" sz="1200" dirty="0">
                <a:solidFill>
                  <a:schemeClr val="tx1"/>
                </a:solidFill>
                <a:latin typeface="+mn-ea"/>
              </a:rPr>
              <a:t>年度）に供用開始予定である。</a:t>
            </a:r>
          </a:p>
        </p:txBody>
      </p:sp>
      <p:sp>
        <p:nvSpPr>
          <p:cNvPr id="28" name="テキスト ボックス 27">
            <a:extLst>
              <a:ext uri="{FF2B5EF4-FFF2-40B4-BE49-F238E27FC236}">
                <a16:creationId xmlns:a16="http://schemas.microsoft.com/office/drawing/2014/main" id="{4E2A9273-4BFB-ED18-32B2-2F3EC89AE8B3}"/>
              </a:ext>
            </a:extLst>
          </p:cNvPr>
          <p:cNvSpPr txBox="1"/>
          <p:nvPr/>
        </p:nvSpPr>
        <p:spPr>
          <a:xfrm>
            <a:off x="503238" y="5074199"/>
            <a:ext cx="6551948" cy="246221"/>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1</a:t>
            </a:r>
            <a:r>
              <a:rPr kumimoji="1" lang="ja-JP" altLang="en-US" sz="800" dirty="0">
                <a:latin typeface="+mn-ea"/>
              </a:rPr>
              <a:t> 「江戸川区新庁舎基本設計方針」</a:t>
            </a:r>
            <a:r>
              <a:rPr kumimoji="1" lang="en-US" altLang="ja-JP" sz="800" dirty="0">
                <a:latin typeface="+mn-ea"/>
              </a:rPr>
              <a:t>P64</a:t>
            </a:r>
            <a:r>
              <a:rPr kumimoji="1" lang="ja-JP" altLang="en-US" sz="800" dirty="0">
                <a:latin typeface="+mn-ea"/>
              </a:rPr>
              <a:t>、江戸川区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9</a:t>
            </a:r>
            <a:r>
              <a:rPr kumimoji="1" lang="ja-JP" altLang="en-US" sz="800" dirty="0">
                <a:latin typeface="+mn-ea"/>
              </a:rPr>
              <a:t>月</a:t>
            </a:r>
            <a:r>
              <a:rPr kumimoji="1" lang="en-US" altLang="ja-JP" sz="800" dirty="0">
                <a:latin typeface="+mn-ea"/>
              </a:rPr>
              <a:t>4</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7"/>
              </a:rPr>
              <a:t>https://www.city.edogawa.tokyo.jp/documents/45184/honpen.pdf</a:t>
            </a:r>
            <a:r>
              <a:rPr kumimoji="1" lang="ja-JP" altLang="en-US" sz="800" dirty="0">
                <a:latin typeface="+mn-ea"/>
              </a:rPr>
              <a:t>）</a:t>
            </a:r>
          </a:p>
        </p:txBody>
      </p:sp>
      <p:sp>
        <p:nvSpPr>
          <p:cNvPr id="29" name="テキスト ボックス 28">
            <a:extLst>
              <a:ext uri="{FF2B5EF4-FFF2-40B4-BE49-F238E27FC236}">
                <a16:creationId xmlns:a16="http://schemas.microsoft.com/office/drawing/2014/main" id="{963180A0-1C4D-3EF4-A49A-7245D4B7083F}"/>
              </a:ext>
            </a:extLst>
          </p:cNvPr>
          <p:cNvSpPr txBox="1"/>
          <p:nvPr/>
        </p:nvSpPr>
        <p:spPr>
          <a:xfrm>
            <a:off x="503238" y="4818731"/>
            <a:ext cx="1178208" cy="169277"/>
          </a:xfrm>
          <a:prstGeom prst="rect">
            <a:avLst/>
          </a:prstGeom>
          <a:noFill/>
        </p:spPr>
        <p:txBody>
          <a:bodyPr wrap="none" lIns="0" tIns="0" rIns="0" bIns="0" rtlCol="0">
            <a:spAutoFit/>
          </a:bodyPr>
          <a:lstStyle/>
          <a:p>
            <a:r>
              <a:rPr kumimoji="1" lang="ja-JP" altLang="en-US" sz="1100" dirty="0">
                <a:latin typeface="+mn-ea"/>
              </a:rPr>
              <a:t>全体スケジュール</a:t>
            </a:r>
            <a:r>
              <a:rPr kumimoji="1" lang="en-US" altLang="ja-JP" sz="1100" baseline="30000" dirty="0">
                <a:latin typeface="+mn-ea"/>
              </a:rPr>
              <a:t>*1</a:t>
            </a:r>
            <a:endParaRPr kumimoji="1" lang="ja-JP" altLang="en-US" sz="1100" dirty="0">
              <a:latin typeface="+mn-ea"/>
            </a:endParaRPr>
          </a:p>
        </p:txBody>
      </p:sp>
      <p:sp>
        <p:nvSpPr>
          <p:cNvPr id="12" name="テキスト ボックス 11">
            <a:extLst>
              <a:ext uri="{FF2B5EF4-FFF2-40B4-BE49-F238E27FC236}">
                <a16:creationId xmlns:a16="http://schemas.microsoft.com/office/drawing/2014/main" id="{A33ADE58-0A91-4AE6-8EAE-2A8FFFF38ABB}"/>
              </a:ext>
            </a:extLst>
          </p:cNvPr>
          <p:cNvSpPr txBox="1"/>
          <p:nvPr/>
        </p:nvSpPr>
        <p:spPr>
          <a:xfrm>
            <a:off x="503238" y="5362298"/>
            <a:ext cx="6551948" cy="246221"/>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2</a:t>
            </a:r>
            <a:r>
              <a:rPr kumimoji="1" lang="ja-JP" altLang="en-US" sz="800" dirty="0">
                <a:latin typeface="+mn-ea"/>
              </a:rPr>
              <a:t> 供用開始予定を令和</a:t>
            </a:r>
            <a:r>
              <a:rPr kumimoji="1" lang="en-US" altLang="ja-JP" sz="800" dirty="0">
                <a:latin typeface="+mn-ea"/>
              </a:rPr>
              <a:t>13</a:t>
            </a:r>
            <a:r>
              <a:rPr kumimoji="1" lang="ja-JP" altLang="en-US" sz="800" dirty="0">
                <a:latin typeface="+mn-ea"/>
              </a:rPr>
              <a:t>年</a:t>
            </a:r>
            <a:r>
              <a:rPr kumimoji="1" lang="en-US" altLang="ja-JP" sz="800" dirty="0">
                <a:latin typeface="+mn-ea"/>
              </a:rPr>
              <a:t>1</a:t>
            </a:r>
            <a:r>
              <a:rPr kumimoji="1" lang="ja-JP" altLang="en-US" sz="800" dirty="0">
                <a:latin typeface="+mn-ea"/>
              </a:rPr>
              <a:t>月に変更している。「新庁舎の工事費及び開庁までのスケジュールについて」（令和５年</a:t>
            </a:r>
            <a:r>
              <a:rPr kumimoji="1" lang="en-US" altLang="ja-JP" sz="800" dirty="0">
                <a:latin typeface="+mn-ea"/>
              </a:rPr>
              <a:t>12</a:t>
            </a:r>
            <a:r>
              <a:rPr kumimoji="1" lang="ja-JP" altLang="en-US" sz="800" dirty="0">
                <a:latin typeface="+mn-ea"/>
              </a:rPr>
              <a:t>月</a:t>
            </a:r>
            <a:r>
              <a:rPr kumimoji="1" lang="en-US" altLang="ja-JP" sz="800" dirty="0">
                <a:latin typeface="+mn-ea"/>
              </a:rPr>
              <a:t>26</a:t>
            </a:r>
            <a:r>
              <a:rPr kumimoji="1" lang="ja-JP" altLang="en-US" sz="800" dirty="0">
                <a:latin typeface="+mn-ea"/>
              </a:rPr>
              <a:t>日）</a:t>
            </a:r>
            <a:br>
              <a:rPr kumimoji="1" lang="en-US" altLang="ja-JP" sz="800" dirty="0">
                <a:latin typeface="+mn-ea"/>
              </a:rPr>
            </a:br>
            <a:r>
              <a:rPr kumimoji="1" lang="ja-JP" altLang="en-US" sz="800" dirty="0">
                <a:latin typeface="+mn-ea"/>
              </a:rPr>
              <a:t>（</a:t>
            </a:r>
            <a:r>
              <a:rPr kumimoji="1" lang="en-US" altLang="ja-JP" sz="800" dirty="0">
                <a:solidFill>
                  <a:srgbClr val="48668A"/>
                </a:solidFill>
                <a:latin typeface="+mn-ea"/>
                <a:hlinkClick r:id="rId8">
                  <a:extLst>
                    <a:ext uri="{A12FA001-AC4F-418D-AE19-62706E023703}">
                      <ahyp:hlinkClr xmlns:ahyp="http://schemas.microsoft.com/office/drawing/2018/hyperlinkcolor" val="tx"/>
                    </a:ext>
                  </a:extLst>
                </a:hlinkClick>
              </a:rPr>
              <a:t>https://www.city.edogawa.tokyo.jp/documents/13924/koujihisukejuru.pdf</a:t>
            </a:r>
            <a:r>
              <a:rPr kumimoji="1" lang="ja-JP" altLang="en-US" sz="800" dirty="0">
                <a:latin typeface="+mn-ea"/>
              </a:rPr>
              <a:t>）</a:t>
            </a:r>
          </a:p>
        </p:txBody>
      </p:sp>
      <p:sp>
        <p:nvSpPr>
          <p:cNvPr id="13" name="テキスト ボックス 12">
            <a:extLst>
              <a:ext uri="{FF2B5EF4-FFF2-40B4-BE49-F238E27FC236}">
                <a16:creationId xmlns:a16="http://schemas.microsoft.com/office/drawing/2014/main" id="{CA52C4A4-A043-4F4E-BAE2-E8C6D4D8773D}"/>
              </a:ext>
            </a:extLst>
          </p:cNvPr>
          <p:cNvSpPr txBox="1"/>
          <p:nvPr/>
        </p:nvSpPr>
        <p:spPr>
          <a:xfrm>
            <a:off x="6936564" y="3934958"/>
            <a:ext cx="118622" cy="169277"/>
          </a:xfrm>
          <a:prstGeom prst="rect">
            <a:avLst/>
          </a:prstGeom>
          <a:noFill/>
        </p:spPr>
        <p:txBody>
          <a:bodyPr wrap="none" lIns="0" tIns="0" rIns="0" bIns="0" rtlCol="0">
            <a:spAutoFit/>
          </a:bodyPr>
          <a:lstStyle/>
          <a:p>
            <a:r>
              <a:rPr kumimoji="1" lang="en-US" altLang="ja-JP" sz="1100" baseline="30000" dirty="0">
                <a:latin typeface="+mn-ea"/>
              </a:rPr>
              <a:t>*2</a:t>
            </a:r>
            <a:endParaRPr kumimoji="1" lang="ja-JP" altLang="en-US" sz="1100" dirty="0">
              <a:latin typeface="+mn-ea"/>
            </a:endParaRPr>
          </a:p>
        </p:txBody>
      </p:sp>
    </p:spTree>
    <p:extLst>
      <p:ext uri="{BB962C8B-B14F-4D97-AF65-F5344CB8AC3E}">
        <p14:creationId xmlns:p14="http://schemas.microsoft.com/office/powerpoint/2010/main" val="12854608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4236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1" name="テキスト プレースホルダー 70">
            <a:extLst>
              <a:ext uri="{FF2B5EF4-FFF2-40B4-BE49-F238E27FC236}">
                <a16:creationId xmlns:a16="http://schemas.microsoft.com/office/drawing/2014/main" id="{2483F33E-FA59-6AA7-1628-B56D745EC1F7}"/>
              </a:ext>
            </a:extLst>
          </p:cNvPr>
          <p:cNvSpPr>
            <a:spLocks noGrp="1"/>
          </p:cNvSpPr>
          <p:nvPr>
            <p:ph type="body" sz="quarter" idx="14"/>
          </p:nvPr>
        </p:nvSpPr>
        <p:spPr>
          <a:xfrm>
            <a:off x="4986978" y="361990"/>
            <a:ext cx="2068859" cy="166199"/>
          </a:xfrm>
        </p:spPr>
        <p:txBody>
          <a:bodyPr/>
          <a:lstStyle/>
          <a:p>
            <a:r>
              <a:rPr lang="en-US" altLang="ja-JP" dirty="0"/>
              <a:t>(4) </a:t>
            </a:r>
            <a:r>
              <a:rPr lang="ja-JP" altLang="en-US" dirty="0"/>
              <a:t>東京都江戸川区</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128</a:t>
            </a:fld>
            <a:endParaRPr kumimoji="1" lang="ja-JP" altLang="en-US">
              <a:latin typeface="+mn-ea"/>
              <a:ea typeface="+mn-ea"/>
            </a:endParaRPr>
          </a:p>
        </p:txBody>
      </p:sp>
      <p:grpSp>
        <p:nvGrpSpPr>
          <p:cNvPr id="43" name="グループ化 42">
            <a:extLst>
              <a:ext uri="{FF2B5EF4-FFF2-40B4-BE49-F238E27FC236}">
                <a16:creationId xmlns:a16="http://schemas.microsoft.com/office/drawing/2014/main" id="{00C7B259-179F-93AE-F332-6E1798251952}"/>
              </a:ext>
            </a:extLst>
          </p:cNvPr>
          <p:cNvGrpSpPr/>
          <p:nvPr/>
        </p:nvGrpSpPr>
        <p:grpSpPr>
          <a:xfrm>
            <a:off x="504042" y="1349375"/>
            <a:ext cx="6552000" cy="252000"/>
            <a:chOff x="504000" y="5705617"/>
            <a:chExt cx="6552000" cy="252000"/>
          </a:xfrm>
        </p:grpSpPr>
        <p:sp>
          <p:nvSpPr>
            <p:cNvPr id="44" name="正方形/長方形 43">
              <a:extLst>
                <a:ext uri="{FF2B5EF4-FFF2-40B4-BE49-F238E27FC236}">
                  <a16:creationId xmlns:a16="http://schemas.microsoft.com/office/drawing/2014/main" id="{330467D9-DB05-0683-621F-737CC505CC6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45" name="テキスト ボックス 44">
              <a:extLst>
                <a:ext uri="{FF2B5EF4-FFF2-40B4-BE49-F238E27FC236}">
                  <a16:creationId xmlns:a16="http://schemas.microsoft.com/office/drawing/2014/main" id="{52A67FCE-7216-B3EA-87CC-76249B40BB81}"/>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latin typeface="+mn-ea"/>
              </a:endParaRPr>
            </a:p>
          </p:txBody>
        </p:sp>
      </p:grpSp>
      <p:grpSp>
        <p:nvGrpSpPr>
          <p:cNvPr id="46" name="グループ化 45">
            <a:extLst>
              <a:ext uri="{FF2B5EF4-FFF2-40B4-BE49-F238E27FC236}">
                <a16:creationId xmlns:a16="http://schemas.microsoft.com/office/drawing/2014/main" id="{7502B69B-2E6B-33C5-34A0-F0CD0050EC2C}"/>
              </a:ext>
            </a:extLst>
          </p:cNvPr>
          <p:cNvGrpSpPr/>
          <p:nvPr/>
        </p:nvGrpSpPr>
        <p:grpSpPr>
          <a:xfrm>
            <a:off x="504042" y="1768880"/>
            <a:ext cx="6552000" cy="252000"/>
            <a:chOff x="504000" y="1797030"/>
            <a:chExt cx="6552000" cy="252000"/>
          </a:xfrm>
        </p:grpSpPr>
        <p:sp>
          <p:nvSpPr>
            <p:cNvPr id="47" name="四角形: 角を丸くする 46">
              <a:extLst>
                <a:ext uri="{FF2B5EF4-FFF2-40B4-BE49-F238E27FC236}">
                  <a16:creationId xmlns:a16="http://schemas.microsoft.com/office/drawing/2014/main" id="{8FEE7985-F497-E1B6-C559-05435B3F55BE}"/>
                </a:ext>
              </a:extLst>
            </p:cNvPr>
            <p:cNvSpPr/>
            <p:nvPr/>
          </p:nvSpPr>
          <p:spPr>
            <a:xfrm>
              <a:off x="504000" y="179703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23C34985-B9E5-F21C-73C6-CBE28AD7FBB7}"/>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grpSp>
      <p:sp>
        <p:nvSpPr>
          <p:cNvPr id="49" name="コンテンツ プレースホルダー 17">
            <a:extLst>
              <a:ext uri="{FF2B5EF4-FFF2-40B4-BE49-F238E27FC236}">
                <a16:creationId xmlns:a16="http://schemas.microsoft.com/office/drawing/2014/main" id="{D4919970-9852-D355-BAB9-6ABB1A3E05E2}"/>
              </a:ext>
            </a:extLst>
          </p:cNvPr>
          <p:cNvSpPr txBox="1">
            <a:spLocks/>
          </p:cNvSpPr>
          <p:nvPr/>
        </p:nvSpPr>
        <p:spPr>
          <a:xfrm>
            <a:off x="503238" y="2148568"/>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現時点で対応している取組も含め、住民の利便性を向上させるための施策の拡充を推進予定である。</a:t>
            </a:r>
          </a:p>
        </p:txBody>
      </p:sp>
      <p:sp>
        <p:nvSpPr>
          <p:cNvPr id="50" name="正方形/長方形 49">
            <a:extLst>
              <a:ext uri="{FF2B5EF4-FFF2-40B4-BE49-F238E27FC236}">
                <a16:creationId xmlns:a16="http://schemas.microsoft.com/office/drawing/2014/main" id="{A32F971C-242B-2419-C319-A08B629F5F17}"/>
              </a:ext>
            </a:extLst>
          </p:cNvPr>
          <p:cNvSpPr/>
          <p:nvPr/>
        </p:nvSpPr>
        <p:spPr>
          <a:xfrm>
            <a:off x="504042" y="2684684"/>
            <a:ext cx="6552000" cy="3941179"/>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51" name="グループ化 50">
            <a:extLst>
              <a:ext uri="{FF2B5EF4-FFF2-40B4-BE49-F238E27FC236}">
                <a16:creationId xmlns:a16="http://schemas.microsoft.com/office/drawing/2014/main" id="{36B285C5-2948-AA0E-2955-4F0C4589DC0F}"/>
              </a:ext>
            </a:extLst>
          </p:cNvPr>
          <p:cNvGrpSpPr/>
          <p:nvPr/>
        </p:nvGrpSpPr>
        <p:grpSpPr>
          <a:xfrm>
            <a:off x="707757" y="2805577"/>
            <a:ext cx="6138340" cy="1324041"/>
            <a:chOff x="707715" y="2447613"/>
            <a:chExt cx="6138340" cy="1324041"/>
          </a:xfrm>
        </p:grpSpPr>
        <p:sp>
          <p:nvSpPr>
            <p:cNvPr id="52" name="テキスト ボックス 51">
              <a:extLst>
                <a:ext uri="{FF2B5EF4-FFF2-40B4-BE49-F238E27FC236}">
                  <a16:creationId xmlns:a16="http://schemas.microsoft.com/office/drawing/2014/main" id="{95DC4C67-D08F-2EF7-D020-2B086B11B50C}"/>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ja-JP" altLang="en-US" sz="1200" b="1" dirty="0">
                  <a:solidFill>
                    <a:schemeClr val="tx1"/>
                  </a:solidFill>
                  <a:uFill>
                    <a:solidFill>
                      <a:srgbClr val="31926F"/>
                    </a:solidFill>
                  </a:uFill>
                  <a:latin typeface="+mn-ea"/>
                </a:rPr>
                <a:t>ワンストップサービス</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53" name="四角形: 角を丸くする 52">
              <a:extLst>
                <a:ext uri="{FF2B5EF4-FFF2-40B4-BE49-F238E27FC236}">
                  <a16:creationId xmlns:a16="http://schemas.microsoft.com/office/drawing/2014/main" id="{E48D0FB5-AC83-9CB7-99B9-F4C94F205307}"/>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施策①</a:t>
              </a:r>
            </a:p>
          </p:txBody>
        </p:sp>
        <p:sp>
          <p:nvSpPr>
            <p:cNvPr id="54" name="テキスト ボックス 53">
              <a:extLst>
                <a:ext uri="{FF2B5EF4-FFF2-40B4-BE49-F238E27FC236}">
                  <a16:creationId xmlns:a16="http://schemas.microsoft.com/office/drawing/2014/main" id="{C706FDCE-08C1-FDAC-DBA9-DD742CE2729C}"/>
                </a:ext>
              </a:extLst>
            </p:cNvPr>
            <p:cNvSpPr txBox="1"/>
            <p:nvPr/>
          </p:nvSpPr>
          <p:spPr>
            <a:xfrm>
              <a:off x="1554055" y="2755991"/>
              <a:ext cx="5292000" cy="1015663"/>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若手職員による検討会を開催し、オンライン手続きが充実した「来庁しない窓口」を目指す方向で整理した。開庁時点では、</a:t>
              </a:r>
              <a:r>
                <a:rPr kumimoji="1" lang="en-US" altLang="ja-JP" sz="1100" dirty="0">
                  <a:solidFill>
                    <a:schemeClr val="tx1"/>
                  </a:solidFill>
                  <a:latin typeface="+mn-ea"/>
                </a:rPr>
                <a:t>2</a:t>
              </a:r>
              <a:r>
                <a:rPr kumimoji="1" lang="ja-JP" altLang="en-US" sz="1100" dirty="0">
                  <a:solidFill>
                    <a:schemeClr val="tx1"/>
                  </a:solidFill>
                  <a:latin typeface="+mn-ea"/>
                </a:rPr>
                <a:t>階と</a:t>
              </a:r>
              <a:r>
                <a:rPr kumimoji="1" lang="en-US" altLang="ja-JP" sz="1100" dirty="0">
                  <a:solidFill>
                    <a:schemeClr val="tx1"/>
                  </a:solidFill>
                  <a:latin typeface="+mn-ea"/>
                </a:rPr>
                <a:t>3</a:t>
              </a:r>
              <a:r>
                <a:rPr kumimoji="1" lang="ja-JP" altLang="en-US" sz="1100" dirty="0">
                  <a:solidFill>
                    <a:schemeClr val="tx1"/>
                  </a:solidFill>
                  <a:latin typeface="+mn-ea"/>
                </a:rPr>
                <a:t>階に窓口を設置するが、オンライン手続きの充実度に合わせて、将来的にはワンフロアに集約した</a:t>
              </a:r>
              <a:r>
                <a:rPr kumimoji="1" lang="ja-JP" altLang="en-US" sz="1100" u="wavyHeavy" dirty="0">
                  <a:solidFill>
                    <a:schemeClr val="tx1"/>
                  </a:solidFill>
                  <a:uFill>
                    <a:solidFill>
                      <a:srgbClr val="31926F"/>
                    </a:solidFill>
                  </a:uFill>
                  <a:latin typeface="+mn-ea"/>
                </a:rPr>
                <a:t>ワンフロアストップ</a:t>
              </a:r>
              <a:r>
                <a:rPr kumimoji="1" lang="ja-JP" altLang="en-US" sz="1100" dirty="0">
                  <a:solidFill>
                    <a:schemeClr val="tx1"/>
                  </a:solidFill>
                  <a:latin typeface="+mn-ea"/>
                </a:rPr>
                <a:t>方式にすることを想定している。また、メタバース上で相談と申請が一体的にできる「メタバース区役所」のサービスも並行実施することで、区民の選択肢を増やし、多様性を尊重した窓口サービスを展開する。</a:t>
              </a:r>
              <a:endParaRPr kumimoji="1" lang="en-US" altLang="ja-JP" sz="1100" dirty="0">
                <a:solidFill>
                  <a:schemeClr val="tx1"/>
                </a:solidFill>
                <a:latin typeface="+mn-ea"/>
              </a:endParaRPr>
            </a:p>
          </p:txBody>
        </p:sp>
      </p:grpSp>
      <p:grpSp>
        <p:nvGrpSpPr>
          <p:cNvPr id="55" name="グループ化 54">
            <a:extLst>
              <a:ext uri="{FF2B5EF4-FFF2-40B4-BE49-F238E27FC236}">
                <a16:creationId xmlns:a16="http://schemas.microsoft.com/office/drawing/2014/main" id="{BCE9E465-9987-6DEE-461D-9F263C7FCA31}"/>
              </a:ext>
            </a:extLst>
          </p:cNvPr>
          <p:cNvGrpSpPr/>
          <p:nvPr/>
        </p:nvGrpSpPr>
        <p:grpSpPr>
          <a:xfrm>
            <a:off x="707757" y="4295131"/>
            <a:ext cx="6138340" cy="905422"/>
            <a:chOff x="707715" y="6900550"/>
            <a:chExt cx="6138340" cy="905422"/>
          </a:xfrm>
        </p:grpSpPr>
        <p:sp>
          <p:nvSpPr>
            <p:cNvPr id="56" name="テキスト ボックス 55">
              <a:extLst>
                <a:ext uri="{FF2B5EF4-FFF2-40B4-BE49-F238E27FC236}">
                  <a16:creationId xmlns:a16="http://schemas.microsoft.com/office/drawing/2014/main" id="{560B931B-CB94-D4FC-B8FA-E591407C0F74}"/>
                </a:ext>
              </a:extLst>
            </p:cNvPr>
            <p:cNvSpPr txBox="1"/>
            <p:nvPr/>
          </p:nvSpPr>
          <p:spPr>
            <a:xfrm>
              <a:off x="1554055" y="6934217"/>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デジタルサイネージ</a:t>
              </a:r>
            </a:p>
          </p:txBody>
        </p:sp>
        <p:sp>
          <p:nvSpPr>
            <p:cNvPr id="57" name="四角形: 角を丸くする 56">
              <a:extLst>
                <a:ext uri="{FF2B5EF4-FFF2-40B4-BE49-F238E27FC236}">
                  <a16:creationId xmlns:a16="http://schemas.microsoft.com/office/drawing/2014/main" id="{09FD9351-7B37-FDAC-2851-B3BB146A3BE2}"/>
                </a:ext>
              </a:extLst>
            </p:cNvPr>
            <p:cNvSpPr/>
            <p:nvPr/>
          </p:nvSpPr>
          <p:spPr>
            <a:xfrm>
              <a:off x="707715" y="690055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施策③</a:t>
              </a:r>
            </a:p>
          </p:txBody>
        </p:sp>
        <p:sp>
          <p:nvSpPr>
            <p:cNvPr id="58" name="テキスト ボックス 57">
              <a:extLst>
                <a:ext uri="{FF2B5EF4-FFF2-40B4-BE49-F238E27FC236}">
                  <a16:creationId xmlns:a16="http://schemas.microsoft.com/office/drawing/2014/main" id="{0298B5A4-D016-0F9A-38FA-B9340234ACD5}"/>
                </a:ext>
              </a:extLst>
            </p:cNvPr>
            <p:cNvSpPr txBox="1"/>
            <p:nvPr/>
          </p:nvSpPr>
          <p:spPr>
            <a:xfrm>
              <a:off x="1554055" y="7467418"/>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デジタルサイネージ、混雑状況配信サービス、来庁予約サービスは現時点で導入済みであるため、新庁舎では拡充・拡大する方向で検討している</a:t>
              </a:r>
              <a:r>
                <a:rPr kumimoji="1" lang="ja-JP" altLang="en-US" sz="1100" dirty="0">
                  <a:latin typeface="+mn-ea"/>
                </a:rPr>
                <a:t>。</a:t>
              </a:r>
            </a:p>
          </p:txBody>
        </p:sp>
      </p:grpSp>
      <p:grpSp>
        <p:nvGrpSpPr>
          <p:cNvPr id="59" name="グループ化 58">
            <a:extLst>
              <a:ext uri="{FF2B5EF4-FFF2-40B4-BE49-F238E27FC236}">
                <a16:creationId xmlns:a16="http://schemas.microsoft.com/office/drawing/2014/main" id="{0604983D-8154-E527-785E-A8AE5BB2AC47}"/>
              </a:ext>
            </a:extLst>
          </p:cNvPr>
          <p:cNvGrpSpPr/>
          <p:nvPr/>
        </p:nvGrpSpPr>
        <p:grpSpPr>
          <a:xfrm>
            <a:off x="707757" y="5369843"/>
            <a:ext cx="6138340" cy="1154764"/>
            <a:chOff x="707715" y="7518884"/>
            <a:chExt cx="6138340" cy="1154764"/>
          </a:xfrm>
        </p:grpSpPr>
        <p:sp>
          <p:nvSpPr>
            <p:cNvPr id="60" name="テキスト ボックス 59">
              <a:extLst>
                <a:ext uri="{FF2B5EF4-FFF2-40B4-BE49-F238E27FC236}">
                  <a16:creationId xmlns:a16="http://schemas.microsoft.com/office/drawing/2014/main" id="{71BF73F7-2DC8-263D-D56D-6889DEE2DF0E}"/>
                </a:ext>
              </a:extLst>
            </p:cNvPr>
            <p:cNvSpPr txBox="1"/>
            <p:nvPr/>
          </p:nvSpPr>
          <p:spPr>
            <a:xfrm>
              <a:off x="1554055" y="7552551"/>
              <a:ext cx="1975180"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コンビニ交付サービス</a:t>
              </a:r>
            </a:p>
          </p:txBody>
        </p:sp>
        <p:sp>
          <p:nvSpPr>
            <p:cNvPr id="61" name="四角形: 角を丸くする 60">
              <a:extLst>
                <a:ext uri="{FF2B5EF4-FFF2-40B4-BE49-F238E27FC236}">
                  <a16:creationId xmlns:a16="http://schemas.microsoft.com/office/drawing/2014/main" id="{5FE8BDF6-556D-79D0-5B42-14A85F063EBD}"/>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施策⑥</a:t>
              </a:r>
            </a:p>
          </p:txBody>
        </p:sp>
        <p:sp>
          <p:nvSpPr>
            <p:cNvPr id="62" name="テキスト ボックス 61">
              <a:extLst>
                <a:ext uri="{FF2B5EF4-FFF2-40B4-BE49-F238E27FC236}">
                  <a16:creationId xmlns:a16="http://schemas.microsoft.com/office/drawing/2014/main" id="{CB3C9A4B-842C-16E0-FCAA-E99EB10A1ADF}"/>
                </a:ext>
              </a:extLst>
            </p:cNvPr>
            <p:cNvSpPr txBox="1"/>
            <p:nvPr/>
          </p:nvSpPr>
          <p:spPr>
            <a:xfrm>
              <a:off x="1554055" y="7827262"/>
              <a:ext cx="5292000" cy="846386"/>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コンビニ交付サービスは利用率が高いため、対象の証明書を拡大する予定である。キャッシュレス決済は導入済みであるが、住民の利便性の更なる向上と職員の働き方の観点から、支払会計のあり方自体を抜本的に見直していくためのガイドラインを定めて、来庁しなくても支払えるオンライン決済とキャッシュレスサービスを拡充した「スマート会計」を推進</a:t>
              </a:r>
              <a:endParaRPr kumimoji="1" lang="ja-JP" altLang="en-US" sz="1100" strike="sngStrike" dirty="0">
                <a:solidFill>
                  <a:srgbClr val="FF0000"/>
                </a:solidFill>
                <a:highlight>
                  <a:srgbClr val="FFFF00"/>
                </a:highlight>
                <a:latin typeface="+mn-ea"/>
              </a:endParaRPr>
            </a:p>
          </p:txBody>
        </p:sp>
      </p:grpSp>
      <p:sp>
        <p:nvSpPr>
          <p:cNvPr id="63" name="テキスト ボックス 62">
            <a:extLst>
              <a:ext uri="{FF2B5EF4-FFF2-40B4-BE49-F238E27FC236}">
                <a16:creationId xmlns:a16="http://schemas.microsoft.com/office/drawing/2014/main" id="{BA616627-266C-93EC-05C6-0BF581876FEE}"/>
              </a:ext>
            </a:extLst>
          </p:cNvPr>
          <p:cNvSpPr txBox="1"/>
          <p:nvPr/>
        </p:nvSpPr>
        <p:spPr>
          <a:xfrm>
            <a:off x="4489750" y="2836925"/>
            <a:ext cx="1972364"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行政手続きのオンライン申請</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64" name="四角形: 角を丸くする 63">
            <a:extLst>
              <a:ext uri="{FF2B5EF4-FFF2-40B4-BE49-F238E27FC236}">
                <a16:creationId xmlns:a16="http://schemas.microsoft.com/office/drawing/2014/main" id="{F27838CE-4B63-83D4-5D45-F6C87E728F9C}"/>
              </a:ext>
            </a:extLst>
          </p:cNvPr>
          <p:cNvSpPr/>
          <p:nvPr/>
        </p:nvSpPr>
        <p:spPr>
          <a:xfrm>
            <a:off x="3643411" y="2803258"/>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施策⑦</a:t>
            </a:r>
          </a:p>
        </p:txBody>
      </p:sp>
      <p:sp>
        <p:nvSpPr>
          <p:cNvPr id="65" name="テキスト ボックス 64">
            <a:extLst>
              <a:ext uri="{FF2B5EF4-FFF2-40B4-BE49-F238E27FC236}">
                <a16:creationId xmlns:a16="http://schemas.microsoft.com/office/drawing/2014/main" id="{92C76155-6DD2-C406-8FF1-53E4C1559386}"/>
              </a:ext>
            </a:extLst>
          </p:cNvPr>
          <p:cNvSpPr txBox="1"/>
          <p:nvPr/>
        </p:nvSpPr>
        <p:spPr>
          <a:xfrm>
            <a:off x="4489750" y="4322891"/>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混雑状況配信サービス</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66" name="四角形: 角を丸くする 65">
            <a:extLst>
              <a:ext uri="{FF2B5EF4-FFF2-40B4-BE49-F238E27FC236}">
                <a16:creationId xmlns:a16="http://schemas.microsoft.com/office/drawing/2014/main" id="{86E22A3F-0F68-2E5A-5DA8-EE1940E09F06}"/>
              </a:ext>
            </a:extLst>
          </p:cNvPr>
          <p:cNvSpPr/>
          <p:nvPr/>
        </p:nvSpPr>
        <p:spPr>
          <a:xfrm>
            <a:off x="3643411" y="428922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施策④</a:t>
            </a:r>
          </a:p>
        </p:txBody>
      </p:sp>
      <p:sp>
        <p:nvSpPr>
          <p:cNvPr id="67" name="テキスト ボックス 66">
            <a:extLst>
              <a:ext uri="{FF2B5EF4-FFF2-40B4-BE49-F238E27FC236}">
                <a16:creationId xmlns:a16="http://schemas.microsoft.com/office/drawing/2014/main" id="{EF8460E9-D267-13C5-CE2E-565D315363A6}"/>
              </a:ext>
            </a:extLst>
          </p:cNvPr>
          <p:cNvSpPr txBox="1"/>
          <p:nvPr/>
        </p:nvSpPr>
        <p:spPr>
          <a:xfrm>
            <a:off x="1554097" y="4628552"/>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来庁予約サービス</a:t>
            </a:r>
          </a:p>
        </p:txBody>
      </p:sp>
      <p:sp>
        <p:nvSpPr>
          <p:cNvPr id="77" name="四角形: 角を丸くする 76">
            <a:extLst>
              <a:ext uri="{FF2B5EF4-FFF2-40B4-BE49-F238E27FC236}">
                <a16:creationId xmlns:a16="http://schemas.microsoft.com/office/drawing/2014/main" id="{FF7838A0-5D32-904D-18D1-5C97D8385A5C}"/>
              </a:ext>
            </a:extLst>
          </p:cNvPr>
          <p:cNvSpPr/>
          <p:nvPr/>
        </p:nvSpPr>
        <p:spPr>
          <a:xfrm>
            <a:off x="707757" y="4594885"/>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施策⑤</a:t>
            </a:r>
          </a:p>
        </p:txBody>
      </p:sp>
      <p:sp>
        <p:nvSpPr>
          <p:cNvPr id="78" name="テキスト ボックス 77">
            <a:extLst>
              <a:ext uri="{FF2B5EF4-FFF2-40B4-BE49-F238E27FC236}">
                <a16:creationId xmlns:a16="http://schemas.microsoft.com/office/drawing/2014/main" id="{5486F59A-B4FC-3D93-6AFD-318731E544FB}"/>
              </a:ext>
            </a:extLst>
          </p:cNvPr>
          <p:cNvSpPr txBox="1"/>
          <p:nvPr/>
        </p:nvSpPr>
        <p:spPr>
          <a:xfrm>
            <a:off x="4489750" y="5403510"/>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決済方法</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79" name="四角形: 角を丸くする 78">
            <a:extLst>
              <a:ext uri="{FF2B5EF4-FFF2-40B4-BE49-F238E27FC236}">
                <a16:creationId xmlns:a16="http://schemas.microsoft.com/office/drawing/2014/main" id="{B7740C61-A3D7-1139-A47B-51B81EDB4520}"/>
              </a:ext>
            </a:extLst>
          </p:cNvPr>
          <p:cNvSpPr/>
          <p:nvPr/>
        </p:nvSpPr>
        <p:spPr>
          <a:xfrm>
            <a:off x="3643411" y="536984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施策⑧</a:t>
            </a:r>
          </a:p>
        </p:txBody>
      </p:sp>
    </p:spTree>
    <p:extLst>
      <p:ext uri="{BB962C8B-B14F-4D97-AF65-F5344CB8AC3E}">
        <p14:creationId xmlns:p14="http://schemas.microsoft.com/office/powerpoint/2010/main" val="28842650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43391"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1" name="テキスト プレースホルダー 70">
            <a:extLst>
              <a:ext uri="{FF2B5EF4-FFF2-40B4-BE49-F238E27FC236}">
                <a16:creationId xmlns:a16="http://schemas.microsoft.com/office/drawing/2014/main" id="{2483F33E-FA59-6AA7-1628-B56D745EC1F7}"/>
              </a:ext>
            </a:extLst>
          </p:cNvPr>
          <p:cNvSpPr>
            <a:spLocks noGrp="1"/>
          </p:cNvSpPr>
          <p:nvPr>
            <p:ph type="body" sz="quarter" idx="14"/>
          </p:nvPr>
        </p:nvSpPr>
        <p:spPr>
          <a:xfrm>
            <a:off x="4986978" y="361990"/>
            <a:ext cx="2068859" cy="166199"/>
          </a:xfrm>
        </p:spPr>
        <p:txBody>
          <a:bodyPr/>
          <a:lstStyle/>
          <a:p>
            <a:r>
              <a:rPr lang="en-US" altLang="ja-JP" dirty="0"/>
              <a:t>(4) </a:t>
            </a:r>
            <a:r>
              <a:rPr lang="ja-JP" altLang="en-US" dirty="0"/>
              <a:t>東京都江戸川区</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129</a:t>
            </a:fld>
            <a:endParaRPr kumimoji="1" lang="ja-JP" altLang="en-US">
              <a:latin typeface="+mn-ea"/>
              <a:ea typeface="+mn-ea"/>
            </a:endParaRPr>
          </a:p>
        </p:txBody>
      </p:sp>
      <p:sp>
        <p:nvSpPr>
          <p:cNvPr id="84" name="テキスト ボックス 83">
            <a:extLst>
              <a:ext uri="{FF2B5EF4-FFF2-40B4-BE49-F238E27FC236}">
                <a16:creationId xmlns:a16="http://schemas.microsoft.com/office/drawing/2014/main" id="{E288FA28-0059-7F8D-476E-A757CCEC422F}"/>
              </a:ext>
            </a:extLst>
          </p:cNvPr>
          <p:cNvSpPr txBox="1"/>
          <p:nvPr/>
        </p:nvSpPr>
        <p:spPr>
          <a:xfrm>
            <a:off x="1556580" y="222394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85" name="四角形: 角を丸くする 84">
            <a:extLst>
              <a:ext uri="{FF2B5EF4-FFF2-40B4-BE49-F238E27FC236}">
                <a16:creationId xmlns:a16="http://schemas.microsoft.com/office/drawing/2014/main" id="{1A088ABD-71F7-120F-ED84-5700CF82026C}"/>
              </a:ext>
            </a:extLst>
          </p:cNvPr>
          <p:cNvSpPr/>
          <p:nvPr/>
        </p:nvSpPr>
        <p:spPr>
          <a:xfrm>
            <a:off x="710241" y="219028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grpSp>
        <p:nvGrpSpPr>
          <p:cNvPr id="86" name="グループ化 85">
            <a:extLst>
              <a:ext uri="{FF2B5EF4-FFF2-40B4-BE49-F238E27FC236}">
                <a16:creationId xmlns:a16="http://schemas.microsoft.com/office/drawing/2014/main" id="{C0428D16-810E-D596-7A44-D5B86D567A0E}"/>
              </a:ext>
            </a:extLst>
          </p:cNvPr>
          <p:cNvGrpSpPr/>
          <p:nvPr/>
        </p:nvGrpSpPr>
        <p:grpSpPr>
          <a:xfrm>
            <a:off x="504000" y="1374775"/>
            <a:ext cx="6552000" cy="252000"/>
            <a:chOff x="504000" y="1373528"/>
            <a:chExt cx="6552000" cy="252000"/>
          </a:xfrm>
        </p:grpSpPr>
        <p:sp>
          <p:nvSpPr>
            <p:cNvPr id="87" name="四角形: 角を丸くする 86">
              <a:extLst>
                <a:ext uri="{FF2B5EF4-FFF2-40B4-BE49-F238E27FC236}">
                  <a16:creationId xmlns:a16="http://schemas.microsoft.com/office/drawing/2014/main" id="{3B4BDE57-02FF-CCBF-D59D-ED707A2CE204}"/>
                </a:ext>
              </a:extLst>
            </p:cNvPr>
            <p:cNvSpPr/>
            <p:nvPr/>
          </p:nvSpPr>
          <p:spPr>
            <a:xfrm>
              <a:off x="504000" y="1373528"/>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88" name="正方形/長方形 87">
              <a:extLst>
                <a:ext uri="{FF2B5EF4-FFF2-40B4-BE49-F238E27FC236}">
                  <a16:creationId xmlns:a16="http://schemas.microsoft.com/office/drawing/2014/main" id="{17458B42-4E4D-3491-EB97-EE74F071B088}"/>
                </a:ext>
              </a:extLst>
            </p:cNvPr>
            <p:cNvSpPr/>
            <p:nvPr/>
          </p:nvSpPr>
          <p:spPr>
            <a:xfrm>
              <a:off x="1341120" y="137641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89" name="正方形/長方形 88">
            <a:extLst>
              <a:ext uri="{FF2B5EF4-FFF2-40B4-BE49-F238E27FC236}">
                <a16:creationId xmlns:a16="http://schemas.microsoft.com/office/drawing/2014/main" id="{423FDA2B-7A16-0563-7EE8-7045C9E7897D}"/>
              </a:ext>
            </a:extLst>
          </p:cNvPr>
          <p:cNvSpPr/>
          <p:nvPr/>
        </p:nvSpPr>
        <p:spPr>
          <a:xfrm>
            <a:off x="504000" y="2077223"/>
            <a:ext cx="6552000" cy="269336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90" name="テキスト ボックス 89">
            <a:extLst>
              <a:ext uri="{FF2B5EF4-FFF2-40B4-BE49-F238E27FC236}">
                <a16:creationId xmlns:a16="http://schemas.microsoft.com/office/drawing/2014/main" id="{2B0DDD7F-8401-D2BF-BFAB-535469246387}"/>
              </a:ext>
            </a:extLst>
          </p:cNvPr>
          <p:cNvSpPr txBox="1"/>
          <p:nvPr/>
        </p:nvSpPr>
        <p:spPr>
          <a:xfrm>
            <a:off x="1554055" y="2498658"/>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現時点で利用可能なオンライン会議ツールは、</a:t>
            </a:r>
            <a:r>
              <a:rPr kumimoji="1" lang="en-US" altLang="ja-JP" sz="1100" dirty="0">
                <a:solidFill>
                  <a:schemeClr val="tx1"/>
                </a:solidFill>
                <a:latin typeface="+mn-ea"/>
              </a:rPr>
              <a:t>Zoom</a:t>
            </a:r>
            <a:r>
              <a:rPr kumimoji="1" lang="ja-JP" altLang="en-US" sz="1100" dirty="0">
                <a:solidFill>
                  <a:schemeClr val="tx1"/>
                </a:solidFill>
                <a:latin typeface="+mn-ea"/>
              </a:rPr>
              <a:t>、</a:t>
            </a:r>
            <a:r>
              <a:rPr kumimoji="1" lang="en-US" altLang="ja-JP" sz="1100" dirty="0">
                <a:solidFill>
                  <a:schemeClr val="tx1"/>
                </a:solidFill>
                <a:latin typeface="+mn-ea"/>
              </a:rPr>
              <a:t>Webex</a:t>
            </a:r>
            <a:r>
              <a:rPr kumimoji="1" lang="ja-JP" altLang="en-US" sz="1100" dirty="0">
                <a:solidFill>
                  <a:schemeClr val="tx1"/>
                </a:solidFill>
                <a:latin typeface="+mn-ea"/>
              </a:rPr>
              <a:t>、</a:t>
            </a:r>
            <a:r>
              <a:rPr kumimoji="1" lang="en-US" altLang="ja-JP" sz="1100" dirty="0">
                <a:solidFill>
                  <a:schemeClr val="tx1"/>
                </a:solidFill>
                <a:latin typeface="+mn-ea"/>
              </a:rPr>
              <a:t>Teams</a:t>
            </a:r>
            <a:r>
              <a:rPr kumimoji="1" lang="ja-JP" altLang="en-US" sz="1100" dirty="0">
                <a:solidFill>
                  <a:schemeClr val="tx1"/>
                </a:solidFill>
                <a:latin typeface="+mn-ea"/>
              </a:rPr>
              <a:t>等が利用可能である。</a:t>
            </a:r>
          </a:p>
          <a:p>
            <a:pPr indent="144000"/>
            <a:r>
              <a:rPr kumimoji="1" lang="ja-JP" altLang="en-US" sz="1100" dirty="0">
                <a:solidFill>
                  <a:schemeClr val="tx1"/>
                </a:solidFill>
                <a:latin typeface="+mn-ea"/>
              </a:rPr>
              <a:t>利用端末は、計</a:t>
            </a:r>
            <a:r>
              <a:rPr kumimoji="1" lang="en-US" altLang="ja-JP" sz="1100" dirty="0">
                <a:solidFill>
                  <a:schemeClr val="tx1"/>
                </a:solidFill>
                <a:latin typeface="+mn-ea"/>
              </a:rPr>
              <a:t>40</a:t>
            </a:r>
            <a:r>
              <a:rPr kumimoji="1" lang="ja-JP" altLang="en-US" sz="1100" dirty="0">
                <a:solidFill>
                  <a:schemeClr val="tx1"/>
                </a:solidFill>
                <a:latin typeface="+mn-ea"/>
              </a:rPr>
              <a:t>台の貸出用</a:t>
            </a:r>
            <a:r>
              <a:rPr kumimoji="1" lang="en-US" altLang="ja-JP" sz="1100" dirty="0">
                <a:solidFill>
                  <a:schemeClr val="tx1"/>
                </a:solidFill>
                <a:latin typeface="+mn-ea"/>
              </a:rPr>
              <a:t>iPad</a:t>
            </a:r>
            <a:r>
              <a:rPr kumimoji="1" lang="ja-JP" altLang="en-US" sz="1100" dirty="0">
                <a:solidFill>
                  <a:schemeClr val="tx1"/>
                </a:solidFill>
                <a:latin typeface="+mn-ea"/>
              </a:rPr>
              <a:t>で対応している。</a:t>
            </a:r>
            <a:endParaRPr kumimoji="1" lang="en-US" altLang="ja-JP" sz="1100" dirty="0">
              <a:solidFill>
                <a:schemeClr val="tx1"/>
              </a:solidFill>
              <a:latin typeface="+mn-ea"/>
            </a:endParaRPr>
          </a:p>
        </p:txBody>
      </p:sp>
      <p:grpSp>
        <p:nvGrpSpPr>
          <p:cNvPr id="91" name="グループ化 90">
            <a:extLst>
              <a:ext uri="{FF2B5EF4-FFF2-40B4-BE49-F238E27FC236}">
                <a16:creationId xmlns:a16="http://schemas.microsoft.com/office/drawing/2014/main" id="{89387A54-D16F-2CC4-13A1-0E19BD4D3FE1}"/>
              </a:ext>
            </a:extLst>
          </p:cNvPr>
          <p:cNvGrpSpPr/>
          <p:nvPr/>
        </p:nvGrpSpPr>
        <p:grpSpPr>
          <a:xfrm>
            <a:off x="707715" y="3188534"/>
            <a:ext cx="6138340" cy="646932"/>
            <a:chOff x="707715" y="6900550"/>
            <a:chExt cx="6138340" cy="646932"/>
          </a:xfrm>
        </p:grpSpPr>
        <p:sp>
          <p:nvSpPr>
            <p:cNvPr id="92" name="テキスト ボックス 91">
              <a:extLst>
                <a:ext uri="{FF2B5EF4-FFF2-40B4-BE49-F238E27FC236}">
                  <a16:creationId xmlns:a16="http://schemas.microsoft.com/office/drawing/2014/main" id="{50BE26FA-377E-74C9-9E12-9BA066335E37}"/>
                </a:ext>
              </a:extLst>
            </p:cNvPr>
            <p:cNvSpPr txBox="1"/>
            <p:nvPr/>
          </p:nvSpPr>
          <p:spPr>
            <a:xfrm>
              <a:off x="1554055" y="6934217"/>
              <a:ext cx="1684445"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モバイル、タブレット端末</a:t>
              </a:r>
            </a:p>
          </p:txBody>
        </p:sp>
        <p:sp>
          <p:nvSpPr>
            <p:cNvPr id="93" name="四角形: 角を丸くする 92">
              <a:extLst>
                <a:ext uri="{FF2B5EF4-FFF2-40B4-BE49-F238E27FC236}">
                  <a16:creationId xmlns:a16="http://schemas.microsoft.com/office/drawing/2014/main" id="{256C39D9-1F23-E83B-1AC8-6C80CA8E2E4E}"/>
                </a:ext>
              </a:extLst>
            </p:cNvPr>
            <p:cNvSpPr/>
            <p:nvPr/>
          </p:nvSpPr>
          <p:spPr>
            <a:xfrm>
              <a:off x="707715" y="690055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施策⑪</a:t>
              </a:r>
            </a:p>
          </p:txBody>
        </p:sp>
        <p:sp>
          <p:nvSpPr>
            <p:cNvPr id="94" name="テキスト ボックス 93">
              <a:extLst>
                <a:ext uri="{FF2B5EF4-FFF2-40B4-BE49-F238E27FC236}">
                  <a16:creationId xmlns:a16="http://schemas.microsoft.com/office/drawing/2014/main" id="{E5EC3F7C-4099-DA2F-EAD6-D91C9BD78A55}"/>
                </a:ext>
              </a:extLst>
            </p:cNvPr>
            <p:cNvSpPr txBox="1"/>
            <p:nvPr/>
          </p:nvSpPr>
          <p:spPr>
            <a:xfrm>
              <a:off x="1554055" y="7208928"/>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新庁舎で利用するノートパソコンは、薄型・軽量のものを検討している。トラフィックの増大を懸念してオンライン会議には対応させない予定である。</a:t>
              </a:r>
              <a:endParaRPr kumimoji="1" lang="en-US" altLang="ja-JP" sz="1100" dirty="0">
                <a:solidFill>
                  <a:schemeClr val="tx1"/>
                </a:solidFill>
                <a:latin typeface="+mn-ea"/>
              </a:endParaRPr>
            </a:p>
          </p:txBody>
        </p:sp>
      </p:grpSp>
      <p:sp>
        <p:nvSpPr>
          <p:cNvPr id="95" name="コンテンツ プレースホルダー 17">
            <a:extLst>
              <a:ext uri="{FF2B5EF4-FFF2-40B4-BE49-F238E27FC236}">
                <a16:creationId xmlns:a16="http://schemas.microsoft.com/office/drawing/2014/main" id="{A6C5B752-E86F-4ED8-37AA-F754668A0BEC}"/>
              </a:ext>
            </a:extLst>
          </p:cNvPr>
          <p:cNvSpPr txBox="1">
            <a:spLocks/>
          </p:cNvSpPr>
          <p:nvPr/>
        </p:nvSpPr>
        <p:spPr>
          <a:xfrm>
            <a:off x="503196" y="1763151"/>
            <a:ext cx="6552000" cy="221599"/>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モバイルワークの観点で、様々な場所で働ける環境の整備を検討</a:t>
            </a:r>
            <a:endParaRPr lang="ja-JP" altLang="en-US" sz="1200" strike="sngStrike" dirty="0">
              <a:solidFill>
                <a:srgbClr val="FF0000"/>
              </a:solidFill>
              <a:highlight>
                <a:srgbClr val="FFFF00"/>
              </a:highlight>
              <a:latin typeface="+mn-ea"/>
              <a:ea typeface="+mn-ea"/>
            </a:endParaRPr>
          </a:p>
        </p:txBody>
      </p:sp>
      <p:sp>
        <p:nvSpPr>
          <p:cNvPr id="96" name="テキスト ボックス 95">
            <a:extLst>
              <a:ext uri="{FF2B5EF4-FFF2-40B4-BE49-F238E27FC236}">
                <a16:creationId xmlns:a16="http://schemas.microsoft.com/office/drawing/2014/main" id="{F7FD0800-B792-55F7-60A4-C5AD3C6C797D}"/>
              </a:ext>
            </a:extLst>
          </p:cNvPr>
          <p:cNvSpPr txBox="1"/>
          <p:nvPr/>
        </p:nvSpPr>
        <p:spPr>
          <a:xfrm>
            <a:off x="1554054" y="4048041"/>
            <a:ext cx="1728084"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97" name="四角形: 角を丸くする 96">
            <a:extLst>
              <a:ext uri="{FF2B5EF4-FFF2-40B4-BE49-F238E27FC236}">
                <a16:creationId xmlns:a16="http://schemas.microsoft.com/office/drawing/2014/main" id="{2D07D796-08A5-D8B0-9223-1D811FB6B635}"/>
              </a:ext>
            </a:extLst>
          </p:cNvPr>
          <p:cNvSpPr/>
          <p:nvPr/>
        </p:nvSpPr>
        <p:spPr>
          <a:xfrm>
            <a:off x="707715" y="401437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sp>
        <p:nvSpPr>
          <p:cNvPr id="98" name="テキスト ボックス 97">
            <a:extLst>
              <a:ext uri="{FF2B5EF4-FFF2-40B4-BE49-F238E27FC236}">
                <a16:creationId xmlns:a16="http://schemas.microsoft.com/office/drawing/2014/main" id="{3417ED83-4ABD-3435-6C59-67D81EC6F715}"/>
              </a:ext>
            </a:extLst>
          </p:cNvPr>
          <p:cNvSpPr txBox="1"/>
          <p:nvPr/>
        </p:nvSpPr>
        <p:spPr>
          <a:xfrm>
            <a:off x="1551529" y="4322752"/>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新庁舎では無線</a:t>
            </a:r>
            <a:r>
              <a:rPr kumimoji="1" lang="en-US" altLang="ja-JP" sz="1100" dirty="0">
                <a:solidFill>
                  <a:schemeClr val="tx1"/>
                </a:solidFill>
                <a:latin typeface="+mn-ea"/>
              </a:rPr>
              <a:t>LAN</a:t>
            </a:r>
            <a:r>
              <a:rPr kumimoji="1" lang="ja-JP" altLang="en-US" sz="1100" dirty="0">
                <a:solidFill>
                  <a:schemeClr val="tx1"/>
                </a:solidFill>
                <a:latin typeface="+mn-ea"/>
              </a:rPr>
              <a:t>を用意し、無線</a:t>
            </a:r>
            <a:r>
              <a:rPr kumimoji="1" lang="en-US" altLang="ja-JP" sz="1100" dirty="0">
                <a:solidFill>
                  <a:schemeClr val="tx1"/>
                </a:solidFill>
                <a:latin typeface="+mn-ea"/>
              </a:rPr>
              <a:t>LAN</a:t>
            </a:r>
            <a:r>
              <a:rPr kumimoji="1" lang="ja-JP" altLang="en-US" sz="1100" dirty="0">
                <a:solidFill>
                  <a:schemeClr val="tx1"/>
                </a:solidFill>
                <a:latin typeface="+mn-ea"/>
              </a:rPr>
              <a:t>の環境下であれば様々な場所で働けるようにする方向で検討している。</a:t>
            </a:r>
            <a:endParaRPr kumimoji="1" lang="en-US" altLang="ja-JP" sz="1100" strike="sngStrike" dirty="0">
              <a:solidFill>
                <a:srgbClr val="FF0000"/>
              </a:solidFill>
              <a:latin typeface="+mn-ea"/>
            </a:endParaRPr>
          </a:p>
        </p:txBody>
      </p:sp>
      <p:grpSp>
        <p:nvGrpSpPr>
          <p:cNvPr id="2" name="グループ化 1">
            <a:extLst>
              <a:ext uri="{FF2B5EF4-FFF2-40B4-BE49-F238E27FC236}">
                <a16:creationId xmlns:a16="http://schemas.microsoft.com/office/drawing/2014/main" id="{941EAF0E-6AB6-1403-4522-B4D7AAD63EEC}"/>
              </a:ext>
            </a:extLst>
          </p:cNvPr>
          <p:cNvGrpSpPr/>
          <p:nvPr/>
        </p:nvGrpSpPr>
        <p:grpSpPr>
          <a:xfrm>
            <a:off x="504000" y="5138385"/>
            <a:ext cx="6552000" cy="252000"/>
            <a:chOff x="504000" y="1373528"/>
            <a:chExt cx="6552000" cy="252000"/>
          </a:xfrm>
        </p:grpSpPr>
        <p:sp>
          <p:nvSpPr>
            <p:cNvPr id="3" name="四角形: 角を丸くする 2">
              <a:extLst>
                <a:ext uri="{FF2B5EF4-FFF2-40B4-BE49-F238E27FC236}">
                  <a16:creationId xmlns:a16="http://schemas.microsoft.com/office/drawing/2014/main" id="{50CA778C-2CB8-E0B9-8598-794111C2E591}"/>
                </a:ext>
              </a:extLst>
            </p:cNvPr>
            <p:cNvSpPr/>
            <p:nvPr/>
          </p:nvSpPr>
          <p:spPr>
            <a:xfrm>
              <a:off x="504000" y="1373528"/>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92D39211-F960-4560-E8E6-38616664B9A5}"/>
                </a:ext>
              </a:extLst>
            </p:cNvPr>
            <p:cNvSpPr/>
            <p:nvPr/>
          </p:nvSpPr>
          <p:spPr>
            <a:xfrm>
              <a:off x="1341120" y="137641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5" name="コンテンツ プレースホルダー 17">
            <a:extLst>
              <a:ext uri="{FF2B5EF4-FFF2-40B4-BE49-F238E27FC236}">
                <a16:creationId xmlns:a16="http://schemas.microsoft.com/office/drawing/2014/main" id="{FCB2DB9C-1851-B65C-729A-EF41B4410434}"/>
              </a:ext>
            </a:extLst>
          </p:cNvPr>
          <p:cNvSpPr txBox="1">
            <a:spLocks/>
          </p:cNvSpPr>
          <p:nvPr/>
        </p:nvSpPr>
        <p:spPr>
          <a:xfrm>
            <a:off x="503196" y="5523198"/>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dirty="0">
                <a:solidFill>
                  <a:schemeClr val="tx1"/>
                </a:solidFill>
                <a:latin typeface="+mn-ea"/>
                <a:ea typeface="+mn-ea"/>
              </a:rPr>
              <a:t>総務部門、</a:t>
            </a:r>
            <a:r>
              <a:rPr kumimoji="1" lang="en-US" altLang="ja-JP" sz="1200" dirty="0">
                <a:solidFill>
                  <a:schemeClr val="tx1"/>
                </a:solidFill>
                <a:uFill>
                  <a:solidFill>
                    <a:srgbClr val="31926F"/>
                  </a:solidFill>
                </a:uFill>
                <a:latin typeface="+mn-ea"/>
                <a:ea typeface="+mn-ea"/>
              </a:rPr>
              <a:t>DX</a:t>
            </a:r>
            <a:r>
              <a:rPr kumimoji="1" lang="ja-JP" altLang="en-US" sz="1200" dirty="0">
                <a:solidFill>
                  <a:schemeClr val="tx1"/>
                </a:solidFill>
                <a:latin typeface="+mn-ea"/>
                <a:ea typeface="+mn-ea"/>
              </a:rPr>
              <a:t>部門だけでなく、脱炭素の観点から環境部門も連携して</a:t>
            </a:r>
            <a:r>
              <a:rPr kumimoji="1" lang="ja-JP" altLang="en-US" sz="1200" u="wavyHeavy" dirty="0">
                <a:solidFill>
                  <a:schemeClr val="tx1"/>
                </a:solidFill>
                <a:uFill>
                  <a:solidFill>
                    <a:srgbClr val="31926F"/>
                  </a:solidFill>
                </a:uFill>
                <a:latin typeface="+mn-ea"/>
                <a:ea typeface="+mn-ea"/>
              </a:rPr>
              <a:t>ペーパーレス</a:t>
            </a:r>
            <a:r>
              <a:rPr kumimoji="1" lang="ja-JP" altLang="en-US" sz="1200" dirty="0">
                <a:solidFill>
                  <a:schemeClr val="tx1"/>
                </a:solidFill>
                <a:latin typeface="+mn-ea"/>
                <a:ea typeface="+mn-ea"/>
              </a:rPr>
              <a:t>の取組を推進している。</a:t>
            </a:r>
          </a:p>
        </p:txBody>
      </p:sp>
      <p:sp>
        <p:nvSpPr>
          <p:cNvPr id="6" name="正方形/長方形 5">
            <a:extLst>
              <a:ext uri="{FF2B5EF4-FFF2-40B4-BE49-F238E27FC236}">
                <a16:creationId xmlns:a16="http://schemas.microsoft.com/office/drawing/2014/main" id="{AA9D30D9-09F2-6B35-2017-7F601CD169AA}"/>
              </a:ext>
            </a:extLst>
          </p:cNvPr>
          <p:cNvSpPr/>
          <p:nvPr/>
        </p:nvSpPr>
        <p:spPr>
          <a:xfrm>
            <a:off x="504000" y="6048577"/>
            <a:ext cx="6552000" cy="1037307"/>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7" name="グループ化 6">
            <a:extLst>
              <a:ext uri="{FF2B5EF4-FFF2-40B4-BE49-F238E27FC236}">
                <a16:creationId xmlns:a16="http://schemas.microsoft.com/office/drawing/2014/main" id="{F7099BF7-9BE1-E529-DE95-310318BCB7E3}"/>
              </a:ext>
            </a:extLst>
          </p:cNvPr>
          <p:cNvGrpSpPr/>
          <p:nvPr/>
        </p:nvGrpSpPr>
        <p:grpSpPr>
          <a:xfrm>
            <a:off x="707715" y="6161995"/>
            <a:ext cx="6138340" cy="816209"/>
            <a:chOff x="707715" y="2447613"/>
            <a:chExt cx="6138340" cy="816209"/>
          </a:xfrm>
        </p:grpSpPr>
        <p:sp>
          <p:nvSpPr>
            <p:cNvPr id="8" name="テキスト ボックス 7">
              <a:extLst>
                <a:ext uri="{FF2B5EF4-FFF2-40B4-BE49-F238E27FC236}">
                  <a16:creationId xmlns:a16="http://schemas.microsoft.com/office/drawing/2014/main" id="{FEF9A9A7-25C5-9397-CEDA-BF848407E073}"/>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文書管理・電子決裁システム</a:t>
              </a:r>
            </a:p>
          </p:txBody>
        </p:sp>
        <p:sp>
          <p:nvSpPr>
            <p:cNvPr id="9" name="四角形: 角を丸くする 8">
              <a:extLst>
                <a:ext uri="{FF2B5EF4-FFF2-40B4-BE49-F238E27FC236}">
                  <a16:creationId xmlns:a16="http://schemas.microsoft.com/office/drawing/2014/main" id="{523D9C07-7D73-A5AC-D098-8F2A01301422}"/>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施策⑰</a:t>
              </a:r>
            </a:p>
          </p:txBody>
        </p:sp>
        <p:sp>
          <p:nvSpPr>
            <p:cNvPr id="10" name="テキスト ボックス 9">
              <a:extLst>
                <a:ext uri="{FF2B5EF4-FFF2-40B4-BE49-F238E27FC236}">
                  <a16:creationId xmlns:a16="http://schemas.microsoft.com/office/drawing/2014/main" id="{DAE4DAE5-919D-1DD2-6AA7-43E6F4E4D0C9}"/>
                </a:ext>
              </a:extLst>
            </p:cNvPr>
            <p:cNvSpPr txBox="1"/>
            <p:nvPr/>
          </p:nvSpPr>
          <p:spPr>
            <a:xfrm>
              <a:off x="1554055" y="2755991"/>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文書管理システム及び電子決裁システムは導入済みである。</a:t>
              </a:r>
            </a:p>
            <a:p>
              <a:pPr indent="144000"/>
              <a:r>
                <a:rPr kumimoji="1" lang="ja-JP" altLang="en-US" sz="1100" dirty="0">
                  <a:solidFill>
                    <a:schemeClr val="tx1"/>
                  </a:solidFill>
                  <a:latin typeface="+mn-ea"/>
                </a:rPr>
                <a:t>全庁的な</a:t>
              </a:r>
              <a:r>
                <a:rPr kumimoji="1" lang="ja-JP" altLang="en-US" sz="1100" u="wavyHeavy" dirty="0">
                  <a:solidFill>
                    <a:schemeClr val="tx1"/>
                  </a:solidFill>
                  <a:uFill>
                    <a:solidFill>
                      <a:srgbClr val="31926F"/>
                    </a:solidFill>
                  </a:uFill>
                  <a:latin typeface="+mn-ea"/>
                </a:rPr>
                <a:t>ペーパーレス</a:t>
              </a:r>
              <a:r>
                <a:rPr kumimoji="1" lang="ja-JP" altLang="en-US" sz="1100" dirty="0">
                  <a:solidFill>
                    <a:schemeClr val="tx1"/>
                  </a:solidFill>
                  <a:latin typeface="+mn-ea"/>
                </a:rPr>
                <a:t>の取組を加速させていくため、オンライン会議の推奨やタブレット端末の計画的な配備を進めている。</a:t>
              </a:r>
              <a:endParaRPr kumimoji="1" lang="en-US" altLang="ja-JP" sz="1100" dirty="0">
                <a:solidFill>
                  <a:schemeClr val="tx1"/>
                </a:solidFill>
                <a:latin typeface="+mn-ea"/>
              </a:endParaRPr>
            </a:p>
          </p:txBody>
        </p:sp>
      </p:grpSp>
    </p:spTree>
    <p:extLst>
      <p:ext uri="{BB962C8B-B14F-4D97-AF65-F5344CB8AC3E}">
        <p14:creationId xmlns:p14="http://schemas.microsoft.com/office/powerpoint/2010/main" val="3217978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 name="think-cell data - do not delete" hidden="1">
            <a:extLst>
              <a:ext uri="{FF2B5EF4-FFF2-40B4-BE49-F238E27FC236}">
                <a16:creationId xmlns:a16="http://schemas.microsoft.com/office/drawing/2014/main" id="{62B17AEB-482C-EA59-BFB1-9FF3231B4DF5}"/>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24607" name="think-cell スライド" r:id="rId5" imgW="425" imgH="424" progId="TCLayout.ActiveDocument.1">
                  <p:embed/>
                </p:oleObj>
              </mc:Choice>
              <mc:Fallback>
                <p:oleObj name="think-cell スライド" r:id="rId5" imgW="425" imgH="424" progId="TCLayout.ActiveDocument.1">
                  <p:embed/>
                  <p:pic>
                    <p:nvPicPr>
                      <p:cNvPr id="73" name="think-cell data - do not delete" hidden="1">
                        <a:extLst>
                          <a:ext uri="{FF2B5EF4-FFF2-40B4-BE49-F238E27FC236}">
                            <a16:creationId xmlns:a16="http://schemas.microsoft.com/office/drawing/2014/main" id="{62B17AEB-482C-EA59-BFB1-9FF3231B4DF5}"/>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1.</a:t>
            </a:r>
            <a:r>
              <a:rPr kumimoji="1" lang="ja-JP" altLang="en-US" dirty="0"/>
              <a:t>はじめに</a:t>
            </a: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en-US" altLang="ja-JP" dirty="0">
                <a:latin typeface="+mn-ea"/>
                <a:ea typeface="+mn-ea"/>
              </a:rPr>
              <a:t>1-4. </a:t>
            </a:r>
            <a:r>
              <a:rPr lang="ja-JP" altLang="en-US" dirty="0">
                <a:latin typeface="+mn-ea"/>
                <a:ea typeface="+mn-ea"/>
              </a:rPr>
              <a:t>各自治体における主な施策の推進状況</a:t>
            </a:r>
          </a:p>
        </p:txBody>
      </p:sp>
      <p:sp>
        <p:nvSpPr>
          <p:cNvPr id="14" name="コンテンツ プレースホルダー 17">
            <a:extLst>
              <a:ext uri="{FF2B5EF4-FFF2-40B4-BE49-F238E27FC236}">
                <a16:creationId xmlns:a16="http://schemas.microsoft.com/office/drawing/2014/main" id="{AF676C3C-3C10-D1E5-6AE8-CC33978BD0A5}"/>
              </a:ext>
            </a:extLst>
          </p:cNvPr>
          <p:cNvSpPr txBox="1">
            <a:spLocks/>
          </p:cNvSpPr>
          <p:nvPr/>
        </p:nvSpPr>
        <p:spPr>
          <a:xfrm>
            <a:off x="503196" y="1368000"/>
            <a:ext cx="6552000" cy="246221"/>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fontAlgn="ctr">
              <a:lnSpc>
                <a:spcPct val="100000"/>
              </a:lnSpc>
              <a:spcBef>
                <a:spcPts val="0"/>
              </a:spcBef>
              <a:buNone/>
            </a:pPr>
            <a:r>
              <a:rPr lang="ja-JP" altLang="en-US" sz="1600" b="1" dirty="0">
                <a:latin typeface="+mn-ea"/>
                <a:ea typeface="+mn-ea"/>
              </a:rPr>
              <a:t>施策の推進状況</a:t>
            </a:r>
          </a:p>
        </p:txBody>
      </p:sp>
      <p:sp>
        <p:nvSpPr>
          <p:cNvPr id="15" name="コンテンツ プレースホルダー 17">
            <a:extLst>
              <a:ext uri="{FF2B5EF4-FFF2-40B4-BE49-F238E27FC236}">
                <a16:creationId xmlns:a16="http://schemas.microsoft.com/office/drawing/2014/main" id="{2C1F4003-8B0D-DFAA-49F6-083728AAEA0D}"/>
              </a:ext>
            </a:extLst>
          </p:cNvPr>
          <p:cNvSpPr txBox="1">
            <a:spLocks/>
          </p:cNvSpPr>
          <p:nvPr/>
        </p:nvSpPr>
        <p:spPr>
          <a:xfrm>
            <a:off x="503196" y="1739831"/>
            <a:ext cx="6552000" cy="1329595"/>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fontAlgn="ctr">
              <a:lnSpc>
                <a:spcPct val="120000"/>
              </a:lnSpc>
              <a:spcBef>
                <a:spcPts val="0"/>
              </a:spcBef>
              <a:buNone/>
            </a:pPr>
            <a:r>
              <a:rPr lang="ja-JP" altLang="en-US" sz="1200" dirty="0">
                <a:latin typeface="+mn-ea"/>
                <a:ea typeface="+mn-ea"/>
              </a:rPr>
              <a:t>「ガイドブック」で示した各「施策」について、今回ヒアリング調査により確認した各自治体における取組状況は、以下のとおりである。「（建て替え等が完了して）運用中の自治体」「建設中の自治体」「建て替え等を検討・計画・設計中の自治体」に分けて、それぞれ本書の</a:t>
            </a:r>
            <a:r>
              <a:rPr lang="en-US" altLang="ja-JP" sz="1200" dirty="0">
                <a:latin typeface="+mn-ea"/>
                <a:ea typeface="+mn-ea"/>
              </a:rPr>
              <a:t>2.</a:t>
            </a:r>
            <a:r>
              <a:rPr lang="ja-JP" altLang="en-US" sz="1200" dirty="0">
                <a:latin typeface="+mn-ea"/>
                <a:ea typeface="+mn-ea"/>
              </a:rPr>
              <a:t>以降で紹介している。</a:t>
            </a:r>
            <a:br>
              <a:rPr lang="ja-JP" altLang="en-US" sz="1200" dirty="0">
                <a:latin typeface="+mn-ea"/>
                <a:ea typeface="+mn-ea"/>
              </a:rPr>
            </a:br>
            <a:endParaRPr lang="en-US" altLang="ja-JP" sz="1200" dirty="0">
              <a:latin typeface="+mn-ea"/>
              <a:ea typeface="+mn-ea"/>
            </a:endParaRPr>
          </a:p>
          <a:p>
            <a:pPr marL="0" indent="144000" fontAlgn="ctr">
              <a:lnSpc>
                <a:spcPct val="120000"/>
              </a:lnSpc>
              <a:spcBef>
                <a:spcPts val="0"/>
              </a:spcBef>
              <a:buNone/>
            </a:pPr>
            <a:r>
              <a:rPr lang="ja-JP" altLang="en-US" sz="1200" dirty="0">
                <a:latin typeface="+mn-ea"/>
                <a:ea typeface="+mn-ea"/>
              </a:rPr>
              <a:t>なお、本書に記載している内容は、各自治体の公開情報及びヒアリング調査結果に基づいたものであるが、必ずしも当該自治体における取組を網羅したものではないことに留意されたい。</a:t>
            </a:r>
          </a:p>
        </p:txBody>
      </p:sp>
      <p:graphicFrame>
        <p:nvGraphicFramePr>
          <p:cNvPr id="19" name="表 18">
            <a:extLst>
              <a:ext uri="{FF2B5EF4-FFF2-40B4-BE49-F238E27FC236}">
                <a16:creationId xmlns:a16="http://schemas.microsoft.com/office/drawing/2014/main" id="{EF004CFB-7BDB-0B4E-402F-E37D5A22CD24}"/>
              </a:ext>
            </a:extLst>
          </p:cNvPr>
          <p:cNvGraphicFramePr>
            <a:graphicFrameLocks noGrp="1"/>
          </p:cNvGraphicFramePr>
          <p:nvPr>
            <p:extLst>
              <p:ext uri="{D42A27DB-BD31-4B8C-83A1-F6EECF244321}">
                <p14:modId xmlns:p14="http://schemas.microsoft.com/office/powerpoint/2010/main" val="3820213521"/>
              </p:ext>
            </p:extLst>
          </p:nvPr>
        </p:nvGraphicFramePr>
        <p:xfrm>
          <a:off x="504000" y="3600000"/>
          <a:ext cx="6551993" cy="5867520"/>
        </p:xfrm>
        <a:graphic>
          <a:graphicData uri="http://schemas.openxmlformats.org/drawingml/2006/table">
            <a:tbl>
              <a:tblPr firstRow="1" bandRow="1">
                <a:tableStyleId>{5940675A-B579-460E-94D1-54222C63F5DA}</a:tableStyleId>
              </a:tblPr>
              <a:tblGrid>
                <a:gridCol w="377343">
                  <a:extLst>
                    <a:ext uri="{9D8B030D-6E8A-4147-A177-3AD203B41FA5}">
                      <a16:colId xmlns:a16="http://schemas.microsoft.com/office/drawing/2014/main" val="774891438"/>
                    </a:ext>
                  </a:extLst>
                </a:gridCol>
                <a:gridCol w="1646588">
                  <a:extLst>
                    <a:ext uri="{9D8B030D-6E8A-4147-A177-3AD203B41FA5}">
                      <a16:colId xmlns:a16="http://schemas.microsoft.com/office/drawing/2014/main" val="267365341"/>
                    </a:ext>
                  </a:extLst>
                </a:gridCol>
                <a:gridCol w="205821">
                  <a:extLst>
                    <a:ext uri="{9D8B030D-6E8A-4147-A177-3AD203B41FA5}">
                      <a16:colId xmlns:a16="http://schemas.microsoft.com/office/drawing/2014/main" val="640681386"/>
                    </a:ext>
                  </a:extLst>
                </a:gridCol>
                <a:gridCol w="205821">
                  <a:extLst>
                    <a:ext uri="{9D8B030D-6E8A-4147-A177-3AD203B41FA5}">
                      <a16:colId xmlns:a16="http://schemas.microsoft.com/office/drawing/2014/main" val="3362369779"/>
                    </a:ext>
                  </a:extLst>
                </a:gridCol>
                <a:gridCol w="205821">
                  <a:extLst>
                    <a:ext uri="{9D8B030D-6E8A-4147-A177-3AD203B41FA5}">
                      <a16:colId xmlns:a16="http://schemas.microsoft.com/office/drawing/2014/main" val="369854033"/>
                    </a:ext>
                  </a:extLst>
                </a:gridCol>
                <a:gridCol w="205821">
                  <a:extLst>
                    <a:ext uri="{9D8B030D-6E8A-4147-A177-3AD203B41FA5}">
                      <a16:colId xmlns:a16="http://schemas.microsoft.com/office/drawing/2014/main" val="1346002652"/>
                    </a:ext>
                  </a:extLst>
                </a:gridCol>
                <a:gridCol w="205821">
                  <a:extLst>
                    <a:ext uri="{9D8B030D-6E8A-4147-A177-3AD203B41FA5}">
                      <a16:colId xmlns:a16="http://schemas.microsoft.com/office/drawing/2014/main" val="610545827"/>
                    </a:ext>
                  </a:extLst>
                </a:gridCol>
                <a:gridCol w="205821">
                  <a:extLst>
                    <a:ext uri="{9D8B030D-6E8A-4147-A177-3AD203B41FA5}">
                      <a16:colId xmlns:a16="http://schemas.microsoft.com/office/drawing/2014/main" val="3283066809"/>
                    </a:ext>
                  </a:extLst>
                </a:gridCol>
                <a:gridCol w="205821">
                  <a:extLst>
                    <a:ext uri="{9D8B030D-6E8A-4147-A177-3AD203B41FA5}">
                      <a16:colId xmlns:a16="http://schemas.microsoft.com/office/drawing/2014/main" val="1481193775"/>
                    </a:ext>
                  </a:extLst>
                </a:gridCol>
                <a:gridCol w="205821">
                  <a:extLst>
                    <a:ext uri="{9D8B030D-6E8A-4147-A177-3AD203B41FA5}">
                      <a16:colId xmlns:a16="http://schemas.microsoft.com/office/drawing/2014/main" val="3316225079"/>
                    </a:ext>
                  </a:extLst>
                </a:gridCol>
                <a:gridCol w="205821">
                  <a:extLst>
                    <a:ext uri="{9D8B030D-6E8A-4147-A177-3AD203B41FA5}">
                      <a16:colId xmlns:a16="http://schemas.microsoft.com/office/drawing/2014/main" val="210416098"/>
                    </a:ext>
                  </a:extLst>
                </a:gridCol>
                <a:gridCol w="205821">
                  <a:extLst>
                    <a:ext uri="{9D8B030D-6E8A-4147-A177-3AD203B41FA5}">
                      <a16:colId xmlns:a16="http://schemas.microsoft.com/office/drawing/2014/main" val="720276426"/>
                    </a:ext>
                  </a:extLst>
                </a:gridCol>
                <a:gridCol w="205821">
                  <a:extLst>
                    <a:ext uri="{9D8B030D-6E8A-4147-A177-3AD203B41FA5}">
                      <a16:colId xmlns:a16="http://schemas.microsoft.com/office/drawing/2014/main" val="3956720296"/>
                    </a:ext>
                  </a:extLst>
                </a:gridCol>
                <a:gridCol w="205821">
                  <a:extLst>
                    <a:ext uri="{9D8B030D-6E8A-4147-A177-3AD203B41FA5}">
                      <a16:colId xmlns:a16="http://schemas.microsoft.com/office/drawing/2014/main" val="2290855715"/>
                    </a:ext>
                  </a:extLst>
                </a:gridCol>
                <a:gridCol w="205821">
                  <a:extLst>
                    <a:ext uri="{9D8B030D-6E8A-4147-A177-3AD203B41FA5}">
                      <a16:colId xmlns:a16="http://schemas.microsoft.com/office/drawing/2014/main" val="3698635253"/>
                    </a:ext>
                  </a:extLst>
                </a:gridCol>
                <a:gridCol w="205821">
                  <a:extLst>
                    <a:ext uri="{9D8B030D-6E8A-4147-A177-3AD203B41FA5}">
                      <a16:colId xmlns:a16="http://schemas.microsoft.com/office/drawing/2014/main" val="1436619043"/>
                    </a:ext>
                  </a:extLst>
                </a:gridCol>
                <a:gridCol w="205821">
                  <a:extLst>
                    <a:ext uri="{9D8B030D-6E8A-4147-A177-3AD203B41FA5}">
                      <a16:colId xmlns:a16="http://schemas.microsoft.com/office/drawing/2014/main" val="2584523952"/>
                    </a:ext>
                  </a:extLst>
                </a:gridCol>
                <a:gridCol w="205821">
                  <a:extLst>
                    <a:ext uri="{9D8B030D-6E8A-4147-A177-3AD203B41FA5}">
                      <a16:colId xmlns:a16="http://schemas.microsoft.com/office/drawing/2014/main" val="3503011837"/>
                    </a:ext>
                  </a:extLst>
                </a:gridCol>
                <a:gridCol w="205821">
                  <a:extLst>
                    <a:ext uri="{9D8B030D-6E8A-4147-A177-3AD203B41FA5}">
                      <a16:colId xmlns:a16="http://schemas.microsoft.com/office/drawing/2014/main" val="1477920360"/>
                    </a:ext>
                  </a:extLst>
                </a:gridCol>
                <a:gridCol w="205821">
                  <a:extLst>
                    <a:ext uri="{9D8B030D-6E8A-4147-A177-3AD203B41FA5}">
                      <a16:colId xmlns:a16="http://schemas.microsoft.com/office/drawing/2014/main" val="3453283266"/>
                    </a:ext>
                  </a:extLst>
                </a:gridCol>
                <a:gridCol w="205821">
                  <a:extLst>
                    <a:ext uri="{9D8B030D-6E8A-4147-A177-3AD203B41FA5}">
                      <a16:colId xmlns:a16="http://schemas.microsoft.com/office/drawing/2014/main" val="2662419041"/>
                    </a:ext>
                  </a:extLst>
                </a:gridCol>
                <a:gridCol w="205821">
                  <a:extLst>
                    <a:ext uri="{9D8B030D-6E8A-4147-A177-3AD203B41FA5}">
                      <a16:colId xmlns:a16="http://schemas.microsoft.com/office/drawing/2014/main" val="948066861"/>
                    </a:ext>
                  </a:extLst>
                </a:gridCol>
                <a:gridCol w="205821">
                  <a:extLst>
                    <a:ext uri="{9D8B030D-6E8A-4147-A177-3AD203B41FA5}">
                      <a16:colId xmlns:a16="http://schemas.microsoft.com/office/drawing/2014/main" val="2367133687"/>
                    </a:ext>
                  </a:extLst>
                </a:gridCol>
                <a:gridCol w="205821">
                  <a:extLst>
                    <a:ext uri="{9D8B030D-6E8A-4147-A177-3AD203B41FA5}">
                      <a16:colId xmlns:a16="http://schemas.microsoft.com/office/drawing/2014/main" val="4282715245"/>
                    </a:ext>
                  </a:extLst>
                </a:gridCol>
              </a:tblGrid>
              <a:tr h="160214">
                <a:tc>
                  <a:txBody>
                    <a:bodyPr/>
                    <a:lstStyle/>
                    <a:p>
                      <a:pPr fontAlgn="ctr"/>
                      <a:endParaRPr kumimoji="1" lang="en-US" altLang="ja-JP" sz="800" dirty="0">
                        <a:latin typeface="BIZ UDPゴシック" panose="020B0400000000000000" pitchFamily="50" charset="-128"/>
                        <a:ea typeface="BIZ UDPゴシック" panose="020B0400000000000000" pitchFamily="50" charset="-128"/>
                      </a:endParaRPr>
                    </a:p>
                    <a:p>
                      <a:pPr fontAlgn="ctr"/>
                      <a:endParaRPr kumimoji="1" lang="ja-JP" altLang="en-US" sz="800" dirty="0">
                        <a:latin typeface="BIZ UDPゴシック" panose="020B0400000000000000" pitchFamily="50" charset="-128"/>
                        <a:ea typeface="BIZ UDPゴシック" panose="020B0400000000000000" pitchFamily="50" charset="-128"/>
                      </a:endParaRPr>
                    </a:p>
                  </a:txBody>
                  <a:tcPr marL="36000" marR="36000" marT="18000" marB="18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ctr"/>
                      <a:endParaRPr kumimoji="1" lang="ja-JP" altLang="en-US" sz="800" dirty="0">
                        <a:latin typeface="BIZ UDPゴシック" panose="020B0400000000000000" pitchFamily="50" charset="-128"/>
                        <a:ea typeface="BIZ UDPゴシック" panose="020B0400000000000000" pitchFamily="50" charset="-128"/>
                      </a:endParaRPr>
                    </a:p>
                  </a:txBody>
                  <a:tcPr marL="36000" marR="36000" marT="18000" marB="18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gridSpan="13">
                  <a:txBody>
                    <a:bodyPr/>
                    <a:lstStyle/>
                    <a:p>
                      <a:pPr algn="ctr" fontAlgn="ctr"/>
                      <a:r>
                        <a:rPr kumimoji="1" lang="en-US" altLang="ja-JP" sz="800" b="1" dirty="0">
                          <a:solidFill>
                            <a:schemeClr val="bg1"/>
                          </a:solidFill>
                          <a:latin typeface="BIZ UDPゴシック" panose="020B0400000000000000" pitchFamily="50" charset="-128"/>
                          <a:ea typeface="BIZ UDPゴシック" panose="020B0400000000000000" pitchFamily="50" charset="-128"/>
                        </a:rPr>
                        <a:t>2-1.</a:t>
                      </a:r>
                      <a:r>
                        <a:rPr kumimoji="1" lang="ja-JP" altLang="en-US" sz="800" b="1" dirty="0">
                          <a:solidFill>
                            <a:schemeClr val="bg1"/>
                          </a:solidFill>
                          <a:latin typeface="BIZ UDPゴシック" panose="020B0400000000000000" pitchFamily="50" charset="-128"/>
                          <a:ea typeface="BIZ UDPゴシック" panose="020B0400000000000000" pitchFamily="50" charset="-128"/>
                        </a:rPr>
                        <a:t>運用中</a:t>
                      </a:r>
                    </a:p>
                  </a:txBody>
                  <a:tcPr marL="36000" marR="36000" marT="18000" marB="18000"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31926F"/>
                    </a:solidFill>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3">
                  <a:txBody>
                    <a:bodyPr/>
                    <a:lstStyle/>
                    <a:p>
                      <a:pPr algn="ctr" fontAlgn="ctr"/>
                      <a:r>
                        <a:rPr kumimoji="1" lang="en-US" altLang="ja-JP" sz="800" b="1" dirty="0">
                          <a:solidFill>
                            <a:schemeClr val="bg1"/>
                          </a:solidFill>
                          <a:latin typeface="BIZ UDPゴシック" panose="020B0400000000000000" pitchFamily="50" charset="-128"/>
                          <a:ea typeface="BIZ UDPゴシック" panose="020B0400000000000000" pitchFamily="50" charset="-128"/>
                        </a:rPr>
                        <a:t>2-2.</a:t>
                      </a:r>
                      <a:r>
                        <a:rPr kumimoji="1" lang="ja-JP" altLang="en-US" sz="800" b="1" dirty="0">
                          <a:solidFill>
                            <a:schemeClr val="bg1"/>
                          </a:solidFill>
                          <a:latin typeface="BIZ UDPゴシック" panose="020B0400000000000000" pitchFamily="50" charset="-128"/>
                          <a:ea typeface="BIZ UDPゴシック" panose="020B0400000000000000" pitchFamily="50" charset="-128"/>
                        </a:rPr>
                        <a:t>建設中</a:t>
                      </a:r>
                    </a:p>
                  </a:txBody>
                  <a:tcPr marL="36000" marR="36000" marT="18000" marB="18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31926F"/>
                    </a:solidFill>
                  </a:tcPr>
                </a:tc>
                <a:tc hMerge="1">
                  <a:txBody>
                    <a:bodyPr/>
                    <a:lstStyle/>
                    <a:p>
                      <a:endParaRPr kumimoji="1" lang="ja-JP" altLang="en-US" sz="70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6">
                  <a:txBody>
                    <a:bodyPr/>
                    <a:lstStyle/>
                    <a:p>
                      <a:pPr algn="ctr" fontAlgn="ctr"/>
                      <a:r>
                        <a:rPr kumimoji="1" lang="en-US" altLang="ja-JP" sz="800" b="1" dirty="0">
                          <a:solidFill>
                            <a:schemeClr val="bg1"/>
                          </a:solidFill>
                          <a:latin typeface="BIZ UDPゴシック" panose="020B0400000000000000" pitchFamily="50" charset="-128"/>
                          <a:ea typeface="BIZ UDPゴシック" panose="020B0400000000000000" pitchFamily="50" charset="-128"/>
                        </a:rPr>
                        <a:t>2-3.</a:t>
                      </a:r>
                      <a:r>
                        <a:rPr kumimoji="1" lang="ja-JP" altLang="en-US" sz="800" b="1" dirty="0">
                          <a:solidFill>
                            <a:schemeClr val="bg1"/>
                          </a:solidFill>
                          <a:latin typeface="BIZ UDPゴシック" panose="020B0400000000000000" pitchFamily="50" charset="-128"/>
                          <a:ea typeface="BIZ UDPゴシック" panose="020B0400000000000000" pitchFamily="50" charset="-128"/>
                        </a:rPr>
                        <a:t>検討・計画・設計中</a:t>
                      </a:r>
                    </a:p>
                  </a:txBody>
                  <a:tcPr marL="36000" marR="36000" marT="18000" marB="18000"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31926F"/>
                    </a:solidFill>
                  </a:tcPr>
                </a:tc>
                <a:tc hMerge="1">
                  <a:txBody>
                    <a:bodyPr/>
                    <a:lstStyle/>
                    <a:p>
                      <a:endParaRPr kumimoji="1" lang="ja-JP" altLang="en-US" sz="70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sz="700" dirty="0">
                        <a:latin typeface="BIZ UDPゴシック" panose="020B0400000000000000" pitchFamily="50" charset="-128"/>
                        <a:ea typeface="BIZ UDPゴシック" panose="020B0400000000000000" pitchFamily="50" charset="-128"/>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7618492"/>
                  </a:ext>
                </a:extLst>
              </a:tr>
              <a:tr h="142557">
                <a:tc>
                  <a:txBody>
                    <a:bodyPr/>
                    <a:lstStyle/>
                    <a:p>
                      <a:pPr fontAlgn="ctr"/>
                      <a:endParaRPr kumimoji="1" lang="ja-JP" altLang="en-US" sz="800" dirty="0">
                        <a:latin typeface="BIZ UDPゴシック" panose="020B0400000000000000" pitchFamily="50" charset="-128"/>
                        <a:ea typeface="BIZ UDPゴシック" panose="020B0400000000000000" pitchFamily="50" charset="-128"/>
                      </a:endParaRPr>
                    </a:p>
                  </a:txBody>
                  <a:tcPr marL="36000" marR="36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ctr"/>
                      <a:endParaRPr kumimoji="1" lang="ja-JP" altLang="en-US" sz="800" dirty="0">
                        <a:latin typeface="BIZ UDPゴシック" panose="020B0400000000000000" pitchFamily="50" charset="-128"/>
                        <a:ea typeface="BIZ UDPゴシック" panose="020B0400000000000000" pitchFamily="50" charset="-128"/>
                      </a:endParaRPr>
                    </a:p>
                  </a:txBody>
                  <a:tcPr marL="36000" marR="36000" marT="36000" marB="36000">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(1)</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(2)</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(3)</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4</a:t>
                      </a: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(5)</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(6)</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(7)</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(8)</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(9)</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spc="-80" baseline="0" dirty="0">
                          <a:solidFill>
                            <a:schemeClr val="tx1"/>
                          </a:solidFill>
                          <a:effectLst/>
                          <a:latin typeface="BIZ UDPゴシック" panose="020B0400000000000000" pitchFamily="50" charset="-128"/>
                          <a:ea typeface="BIZ UDPゴシック" panose="020B0400000000000000" pitchFamily="50" charset="-128"/>
                        </a:rPr>
                        <a:t>(10)</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spc="-80" baseline="0" dirty="0">
                          <a:solidFill>
                            <a:schemeClr val="tx1"/>
                          </a:solidFill>
                          <a:effectLst/>
                          <a:latin typeface="BIZ UDPゴシック" panose="020B0400000000000000" pitchFamily="50" charset="-128"/>
                          <a:ea typeface="BIZ UDPゴシック" panose="020B0400000000000000" pitchFamily="50" charset="-128"/>
                        </a:rPr>
                        <a:t>(11)</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spc="-80" baseline="0" dirty="0">
                          <a:solidFill>
                            <a:schemeClr val="tx1"/>
                          </a:solidFill>
                          <a:effectLst/>
                          <a:latin typeface="BIZ UDPゴシック" panose="020B0400000000000000" pitchFamily="50" charset="-128"/>
                          <a:ea typeface="BIZ UDPゴシック" panose="020B0400000000000000" pitchFamily="50" charset="-128"/>
                        </a:rPr>
                        <a:t>(12)</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spc="-80" baseline="0" dirty="0">
                          <a:solidFill>
                            <a:schemeClr val="tx1"/>
                          </a:solidFill>
                          <a:effectLst/>
                          <a:latin typeface="BIZ UDPゴシック" panose="020B0400000000000000" pitchFamily="50" charset="-128"/>
                          <a:ea typeface="BIZ UDPゴシック" panose="020B0400000000000000" pitchFamily="50" charset="-128"/>
                        </a:rPr>
                        <a:t>(13)</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(1)</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(2)</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(3)</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(1)</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(2)</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(3)</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4</a:t>
                      </a: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(5)</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(6)</a:t>
                      </a:r>
                    </a:p>
                  </a:txBody>
                  <a:tcPr marL="0" marR="0" marT="36000" marB="36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extLst>
                  <a:ext uri="{0D108BD9-81ED-4DB2-BD59-A6C34878D82A}">
                    <a16:rowId xmlns:a16="http://schemas.microsoft.com/office/drawing/2014/main" val="1640532150"/>
                  </a:ext>
                </a:extLst>
              </a:tr>
              <a:tr h="504000">
                <a:tc>
                  <a:txBody>
                    <a:bodyPr/>
                    <a:lstStyle/>
                    <a:p>
                      <a:pPr fontAlgn="ctr"/>
                      <a:endParaRPr kumimoji="1" lang="ja-JP" altLang="en-US" sz="800" dirty="0">
                        <a:latin typeface="BIZ UDPゴシック" panose="020B0400000000000000" pitchFamily="50" charset="-128"/>
                        <a:ea typeface="BIZ UDPゴシック" panose="020B0400000000000000" pitchFamily="50" charset="-128"/>
                      </a:endParaRPr>
                    </a:p>
                  </a:txBody>
                  <a:tcPr marL="36000" marR="36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ctr"/>
                      <a:endParaRPr kumimoji="1" lang="ja-JP" altLang="en-US" sz="800" dirty="0">
                        <a:latin typeface="BIZ UDPゴシック" panose="020B0400000000000000" pitchFamily="50" charset="-128"/>
                        <a:ea typeface="BIZ UDPゴシック" panose="020B0400000000000000" pitchFamily="50" charset="-128"/>
                      </a:endParaRPr>
                    </a:p>
                  </a:txBody>
                  <a:tcPr marL="36000" marR="36000" marT="36000" marB="36000">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北海道</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埼玉県</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千葉県</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千葉県</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東京都</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東京都</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東京都</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東京都</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神奈川県</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長野県</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京都府</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兵庫県</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沖縄県</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東京都</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東京都</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広島県</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宮城県</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東京都</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東京都</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東京都</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東京都</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東京都</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extLst>
                  <a:ext uri="{0D108BD9-81ED-4DB2-BD59-A6C34878D82A}">
                    <a16:rowId xmlns:a16="http://schemas.microsoft.com/office/drawing/2014/main" val="4255501063"/>
                  </a:ext>
                </a:extLst>
              </a:tr>
              <a:tr h="504000">
                <a:tc>
                  <a:txBody>
                    <a:bodyPr/>
                    <a:lstStyle/>
                    <a:p>
                      <a:pPr fontAlgn="ctr"/>
                      <a:endParaRPr kumimoji="1" lang="ja-JP" altLang="en-US" sz="800" dirty="0">
                        <a:latin typeface="BIZ UDPゴシック" panose="020B0400000000000000" pitchFamily="50" charset="-128"/>
                        <a:ea typeface="BIZ UDPゴシック" panose="020B0400000000000000" pitchFamily="50" charset="-128"/>
                      </a:endParaRPr>
                    </a:p>
                  </a:txBody>
                  <a:tcPr marL="36000" marR="36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ctr"/>
                      <a:endParaRPr kumimoji="1" lang="ja-JP" altLang="en-US" sz="800" dirty="0">
                        <a:latin typeface="BIZ UDPゴシック" panose="020B0400000000000000" pitchFamily="50" charset="-128"/>
                        <a:ea typeface="BIZ UDPゴシック" panose="020B0400000000000000" pitchFamily="50" charset="-128"/>
                      </a:endParaRPr>
                    </a:p>
                  </a:txBody>
                  <a:tcPr marL="36000" marR="36000" marT="36000" marB="36000">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93929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北見市</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深谷市</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千葉市</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市川市</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渋谷区</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青梅市</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狛江市</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清瀬市</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川崎市</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木曽町</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向日市</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伊丹市</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今帰仁村</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中野区</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国分寺市</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海田町</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仙台市</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品川区</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荒川区</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江戸川区</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多摩市</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奥多摩町</a:t>
                      </a:r>
                    </a:p>
                  </a:txBody>
                  <a:tcPr marL="36000" marR="36000" marT="36000" marB="36000" vert="eaVert"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extLst>
                  <a:ext uri="{0D108BD9-81ED-4DB2-BD59-A6C34878D82A}">
                    <a16:rowId xmlns:a16="http://schemas.microsoft.com/office/drawing/2014/main" val="246887879"/>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施策①</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kumimoji="1" lang="ja-JP" altLang="en-US" sz="800" b="1" u="none" baseline="0" dirty="0">
                          <a:uFill>
                            <a:solidFill>
                              <a:srgbClr val="31926F"/>
                            </a:solidFill>
                          </a:uFill>
                          <a:latin typeface="BIZ UDPゴシック" panose="020B0400000000000000" pitchFamily="50" charset="-128"/>
                          <a:ea typeface="BIZ UDPゴシック" panose="020B0400000000000000" pitchFamily="50" charset="-128"/>
                        </a:rPr>
                        <a:t>ワンストップサービス</a:t>
                      </a:r>
                      <a:endPar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marL="0" marR="0" lvl="0" indent="0" algn="ctr" defTabSz="1320759" rtl="0" eaLnBrk="1" fontAlgn="ctr" latinLnBrk="0" hangingPunct="1">
                        <a:lnSpc>
                          <a:spcPct val="100000"/>
                        </a:lnSpc>
                        <a:spcBef>
                          <a:spcPts val="0"/>
                        </a:spcBef>
                        <a:spcAft>
                          <a:spcPts val="0"/>
                        </a:spcAft>
                        <a:buClrTx/>
                        <a:buSzTx/>
                        <a:buFontTx/>
                        <a:buNone/>
                        <a:tabLst/>
                        <a:defRPr/>
                      </a:pPr>
                      <a:r>
                        <a:rPr kumimoji="1" lang="ja-JP" altLang="en-US" sz="800" dirty="0">
                          <a:solidFill>
                            <a:srgbClr val="31926F"/>
                          </a:solidFill>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marL="0" marR="0" lvl="0" indent="0" algn="ctr" defTabSz="1320759" rtl="0" eaLnBrk="1" fontAlgn="ctr" latinLnBrk="0" hangingPunct="1">
                        <a:lnSpc>
                          <a:spcPct val="100000"/>
                        </a:lnSpc>
                        <a:spcBef>
                          <a:spcPts val="0"/>
                        </a:spcBef>
                        <a:spcAft>
                          <a:spcPts val="0"/>
                        </a:spcAft>
                        <a:buClrTx/>
                        <a:buSzTx/>
                        <a:buFontTx/>
                        <a:buNone/>
                        <a:tabLst/>
                        <a:defRPr/>
                      </a:pP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1259677190"/>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施策②</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書かない窓口</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kumimoji="1" lang="ja-JP" altLang="en-US" sz="800" dirty="0">
                          <a:solidFill>
                            <a:srgbClr val="31926F"/>
                          </a:solidFill>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marL="0" marR="0" lvl="0" indent="0" algn="ctr" defTabSz="1320759"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2835151961"/>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施策③</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デジタルサイネージ</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4093314375"/>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施策④</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混雑状況配信サービス</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marL="0" marR="0" lvl="0" indent="0" algn="ctr" defTabSz="1425495" rtl="0" eaLnBrk="1" fontAlgn="ctr" latinLnBrk="0" hangingPunct="1">
                        <a:lnSpc>
                          <a:spcPct val="100000"/>
                        </a:lnSpc>
                        <a:spcBef>
                          <a:spcPts val="0"/>
                        </a:spcBef>
                        <a:spcAft>
                          <a:spcPts val="0"/>
                        </a:spcAft>
                        <a:buClrTx/>
                        <a:buSzTx/>
                        <a:buFontTx/>
                        <a:buNone/>
                        <a:tabLst/>
                        <a:defRPr/>
                      </a:pP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557576120"/>
                  </a:ext>
                </a:extLst>
              </a:tr>
              <a:tr h="142603">
                <a:tc>
                  <a:txBody>
                    <a:bodyPr/>
                    <a:lstStyle/>
                    <a:p>
                      <a:pPr algn="ctr" fontAlgn="ctr"/>
                      <a:r>
                        <a:rPr lang="ja-JP" altLang="en-US" sz="800" b="1" i="0" u="none" strike="noStrike">
                          <a:solidFill>
                            <a:schemeClr val="bg1"/>
                          </a:solidFill>
                          <a:effectLst/>
                          <a:latin typeface="BIZ UDPゴシック" panose="020B0400000000000000" pitchFamily="50" charset="-128"/>
                          <a:ea typeface="BIZ UDPゴシック" panose="020B0400000000000000" pitchFamily="50" charset="-128"/>
                        </a:rPr>
                        <a:t>施策⑤</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来庁予約サービス</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marL="0" marR="0" lvl="0" indent="0" algn="ctr" defTabSz="1320759" rtl="0" eaLnBrk="1" fontAlgn="ctr" latinLnBrk="0" hangingPunct="1">
                        <a:lnSpc>
                          <a:spcPct val="100000"/>
                        </a:lnSpc>
                        <a:spcBef>
                          <a:spcPts val="0"/>
                        </a:spcBef>
                        <a:spcAft>
                          <a:spcPts val="0"/>
                        </a:spcAft>
                        <a:buClrTx/>
                        <a:buSzTx/>
                        <a:buFontTx/>
                        <a:buNone/>
                        <a:tabLst/>
                        <a:defRPr/>
                      </a:pP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1172804268"/>
                  </a:ext>
                </a:extLst>
              </a:tr>
              <a:tr h="142603">
                <a:tc>
                  <a:txBody>
                    <a:bodyPr/>
                    <a:lstStyle/>
                    <a:p>
                      <a:pPr algn="ctr" fontAlgn="ctr"/>
                      <a:r>
                        <a:rPr lang="ja-JP" altLang="en-US" sz="800" b="1" i="0" u="none" strike="noStrike">
                          <a:solidFill>
                            <a:schemeClr val="bg1"/>
                          </a:solidFill>
                          <a:effectLst/>
                          <a:latin typeface="BIZ UDPゴシック" panose="020B0400000000000000" pitchFamily="50" charset="-128"/>
                          <a:ea typeface="BIZ UDPゴシック" panose="020B0400000000000000" pitchFamily="50" charset="-128"/>
                        </a:rPr>
                        <a:t>施策⑥</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コンビニ交付サービス</a:t>
                      </a:r>
                      <a:endPar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2251805423"/>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施策⑦</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行政手続きのオンライン申請</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kumimoji="1" lang="ja-JP" altLang="en-US" sz="800" dirty="0">
                          <a:solidFill>
                            <a:srgbClr val="31926F"/>
                          </a:solidFill>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2339204907"/>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施策⑧</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決済方法</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1589227145"/>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施策⑨</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オンライン会議</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kumimoji="1" lang="ja-JP" altLang="en-US" sz="800" dirty="0">
                          <a:solidFill>
                            <a:srgbClr val="31926F"/>
                          </a:solidFill>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3304200282"/>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施策⑩</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コミュニケーションツール</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2939743947"/>
                  </a:ext>
                </a:extLst>
              </a:tr>
              <a:tr h="142603">
                <a:tc>
                  <a:txBody>
                    <a:bodyPr/>
                    <a:lstStyle/>
                    <a:p>
                      <a:pPr algn="ctr" fontAlgn="ctr"/>
                      <a:r>
                        <a:rPr lang="ja-JP" altLang="en-US" sz="800" b="1" i="0" u="none" strike="noStrike">
                          <a:solidFill>
                            <a:schemeClr val="bg1"/>
                          </a:solidFill>
                          <a:effectLst/>
                          <a:latin typeface="BIZ UDPゴシック" panose="020B0400000000000000" pitchFamily="50" charset="-128"/>
                          <a:ea typeface="BIZ UDPゴシック" panose="020B0400000000000000" pitchFamily="50" charset="-128"/>
                        </a:rPr>
                        <a:t>施策⑪</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モバイル、タブレット端末</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kumimoji="1" lang="ja-JP" altLang="en-US" sz="800" dirty="0">
                          <a:solidFill>
                            <a:srgbClr val="31926F"/>
                          </a:solidFill>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marL="0" marR="0" lvl="0" indent="0" algn="ctr" defTabSz="1320759"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70692028"/>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施策⑫</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庁内向け無線</a:t>
                      </a:r>
                      <a:r>
                        <a:rPr lang="en-US" altLang="ja-JP" sz="800" b="1" i="0" u="none" strike="noStrike" dirty="0">
                          <a:solidFill>
                            <a:schemeClr val="tx1"/>
                          </a:solidFill>
                          <a:effectLst/>
                          <a:latin typeface="BIZ UDPゴシック" panose="020B0400000000000000" pitchFamily="50" charset="-128"/>
                          <a:ea typeface="BIZ UDPゴシック" panose="020B0400000000000000" pitchFamily="50" charset="-128"/>
                        </a:rPr>
                        <a:t>LAN</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kumimoji="1" lang="ja-JP" altLang="en-US" sz="800" dirty="0">
                          <a:solidFill>
                            <a:srgbClr val="31926F"/>
                          </a:solidFill>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2137842993"/>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施策⑬</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電話システム</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54161722"/>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施策⑭</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柔軟な働き方を行うためのルール、在席管理、勤怠管理</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kumimoji="1" lang="ja-JP" altLang="en-US" sz="800" dirty="0">
                          <a:solidFill>
                            <a:srgbClr val="31926F"/>
                          </a:solidFill>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1224013"/>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施策⑮</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a:solidFill>
                            <a:schemeClr val="tx1"/>
                          </a:solidFill>
                          <a:effectLst/>
                          <a:latin typeface="BIZ UDPゴシック" panose="020B0400000000000000" pitchFamily="50" charset="-128"/>
                          <a:ea typeface="BIZ UDPゴシック" panose="020B0400000000000000" pitchFamily="50" charset="-128"/>
                        </a:rPr>
                        <a:t>什器、モバイル電源</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3993401700"/>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施策⑯</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リモートアクセス実施方法</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kumimoji="1" lang="ja-JP" altLang="en-US" sz="800" dirty="0">
                          <a:solidFill>
                            <a:srgbClr val="31926F"/>
                          </a:solidFill>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100855665"/>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施策⑰</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文書管理・電子決裁システム</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kumimoji="1" lang="ja-JP" altLang="en-US" sz="800" dirty="0">
                          <a:solidFill>
                            <a:srgbClr val="31926F"/>
                          </a:solidFill>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1059162755"/>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施策⑱</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会議室設備</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2208757161"/>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施策⑲</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zh-TW"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複合機配置適正化</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797772899"/>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施策⑳</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書庫</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　</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970697810"/>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施策㉑</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zh-TW"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非常用電源設備</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1025780615"/>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施策㉒</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kumimoji="1" lang="en-US" altLang="ja-JP" sz="800" b="1" u="none" dirty="0">
                          <a:solidFill>
                            <a:schemeClr val="tx1"/>
                          </a:solidFill>
                          <a:uFill>
                            <a:solidFill>
                              <a:srgbClr val="31926F"/>
                            </a:solidFill>
                          </a:uFill>
                          <a:latin typeface="+mn-ea"/>
                        </a:rPr>
                        <a:t>BEMS</a:t>
                      </a:r>
                      <a:endParaRPr lang="en-US" sz="8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966728635"/>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施策㉓</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デマンドコントロールシステム</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1760381639"/>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施策㉔</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入退室管理システム</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kumimoji="1" lang="ja-JP" altLang="en-US" sz="800">
                          <a:solidFill>
                            <a:srgbClr val="31926F"/>
                          </a:solidFill>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800557339"/>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施策㉕</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サーバ室最適化</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kumimoji="1" lang="ja-JP" altLang="en-US" sz="800">
                          <a:solidFill>
                            <a:srgbClr val="31926F"/>
                          </a:solidFill>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1767726075"/>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施策㉖</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31926F"/>
                    </a:solidFill>
                  </a:tcPr>
                </a:tc>
                <a:tc>
                  <a:txBody>
                    <a:bodyPr/>
                    <a:lstStyle/>
                    <a:p>
                      <a:pPr algn="l" fontAlgn="ctr"/>
                      <a:r>
                        <a:rPr kumimoji="1" lang="ja-JP" altLang="en-US" sz="800" b="1" u="none" dirty="0">
                          <a:solidFill>
                            <a:schemeClr val="tx1"/>
                          </a:solidFill>
                          <a:uFill>
                            <a:solidFill>
                              <a:srgbClr val="31926F"/>
                            </a:solidFill>
                          </a:uFill>
                          <a:latin typeface="+mn-ea"/>
                        </a:rPr>
                        <a:t>強靱化モデル</a:t>
                      </a:r>
                      <a:endPar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marL="0" marR="0" lvl="0" indent="0" algn="ctr" defTabSz="1425495" rtl="0" eaLnBrk="1" fontAlgn="ctr" latinLnBrk="0" hangingPunct="1">
                        <a:lnSpc>
                          <a:spcPct val="100000"/>
                        </a:lnSpc>
                        <a:spcBef>
                          <a:spcPts val="0"/>
                        </a:spcBef>
                        <a:spcAft>
                          <a:spcPts val="0"/>
                        </a:spcAft>
                        <a:buClrTx/>
                        <a:buSzTx/>
                        <a:buFontTx/>
                        <a:buNone/>
                        <a:tabLst/>
                        <a:defRPr/>
                      </a:pP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marL="0" marR="0" lvl="0" indent="0" algn="ctr" defTabSz="1425495"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3971618580"/>
                  </a:ext>
                </a:extLst>
              </a:tr>
              <a:tr h="142603">
                <a:tc>
                  <a:txBody>
                    <a:bodyPr/>
                    <a:lstStyle/>
                    <a:p>
                      <a:pPr algn="ctr" fontAlgn="ctr"/>
                      <a:r>
                        <a:rPr lang="ja-JP" altLang="en-US" sz="800" b="1" i="0" u="none" strike="noStrike" dirty="0">
                          <a:solidFill>
                            <a:schemeClr val="bg1"/>
                          </a:solidFill>
                          <a:effectLst/>
                          <a:latin typeface="BIZ UDPゴシック" panose="020B0400000000000000" pitchFamily="50" charset="-128"/>
                          <a:ea typeface="BIZ UDPゴシック" panose="020B0400000000000000" pitchFamily="50" charset="-128"/>
                        </a:rPr>
                        <a:t>施策㉗</a:t>
                      </a:r>
                    </a:p>
                  </a:txBody>
                  <a:tcPr marL="36000" marR="3600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31926F"/>
                    </a:solidFill>
                  </a:tcPr>
                </a:tc>
                <a:tc>
                  <a:txBody>
                    <a:bodyPr/>
                    <a:lstStyle/>
                    <a:p>
                      <a:pPr algn="l" fontAlgn="ctr"/>
                      <a:r>
                        <a:rPr lang="ja-JP" altLang="en-US" sz="800" b="1" i="0" u="none" strike="noStrike" dirty="0">
                          <a:solidFill>
                            <a:schemeClr val="tx1"/>
                          </a:solidFill>
                          <a:effectLst/>
                          <a:latin typeface="BIZ UDPゴシック" panose="020B0400000000000000" pitchFamily="50" charset="-128"/>
                          <a:ea typeface="BIZ UDPゴシック" panose="020B0400000000000000" pitchFamily="50" charset="-128"/>
                        </a:rPr>
                        <a:t>情報基盤</a:t>
                      </a:r>
                    </a:p>
                  </a:txBody>
                  <a:tcPr marL="36000" marR="36000" marT="18000" marB="18000" anchor="ctr">
                    <a:lnL w="6350" cap="flat" cmpd="sng" algn="ctr">
                      <a:no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solidFill>
                      <a:schemeClr val="bg1"/>
                    </a:solidFill>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a:solidFill>
                            <a:srgbClr val="31926F"/>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tc>
                  <a:txBody>
                    <a:bodyPr/>
                    <a:lstStyle/>
                    <a:p>
                      <a:pPr algn="ctr" fontAlgn="ctr"/>
                      <a:r>
                        <a:rPr lang="ja-JP" altLang="en-US" sz="800" b="0" i="0" u="none" strike="noStrike" dirty="0">
                          <a:solidFill>
                            <a:srgbClr val="31926F"/>
                          </a:solidFill>
                          <a:effectLst/>
                          <a:latin typeface="BIZ UDPゴシック" panose="020B0400000000000000" pitchFamily="50" charset="-128"/>
                          <a:ea typeface="BIZ UDPゴシック" panose="020B0400000000000000" pitchFamily="50" charset="-128"/>
                        </a:rPr>
                        <a:t>－</a:t>
                      </a:r>
                      <a:endParaRPr kumimoji="1" lang="ja-JP" altLang="en-US" sz="800" dirty="0">
                        <a:solidFill>
                          <a:srgbClr val="31926F"/>
                        </a:solidFill>
                        <a:latin typeface="BIZ UDPゴシック" panose="020B0400000000000000" pitchFamily="50" charset="-128"/>
                        <a:ea typeface="BIZ UDPゴシック" panose="020B0400000000000000" pitchFamily="50" charset="-128"/>
                      </a:endParaRPr>
                    </a:p>
                  </a:txBody>
                  <a:tcPr marL="36000" marR="36000" marT="18000" marB="18000" anchor="ctr">
                    <a:lnL w="6350" cap="flat" cmpd="sng" algn="ctr">
                      <a:solidFill>
                        <a:srgbClr val="939292"/>
                      </a:solidFill>
                      <a:prstDash val="solid"/>
                      <a:round/>
                      <a:headEnd type="none" w="med" len="med"/>
                      <a:tailEnd type="none" w="med" len="med"/>
                    </a:lnL>
                    <a:lnR w="6350" cap="flat" cmpd="sng" algn="ctr">
                      <a:solidFill>
                        <a:srgbClr val="939292"/>
                      </a:solidFill>
                      <a:prstDash val="solid"/>
                      <a:round/>
                      <a:headEnd type="none" w="med" len="med"/>
                      <a:tailEnd type="none" w="med" len="med"/>
                    </a:lnR>
                    <a:lnT w="6350" cap="flat" cmpd="sng" algn="ctr">
                      <a:solidFill>
                        <a:srgbClr val="939292"/>
                      </a:solidFill>
                      <a:prstDash val="solid"/>
                      <a:round/>
                      <a:headEnd type="none" w="med" len="med"/>
                      <a:tailEnd type="none" w="med" len="med"/>
                    </a:lnT>
                    <a:lnB w="6350" cap="flat" cmpd="sng" algn="ctr">
                      <a:solidFill>
                        <a:srgbClr val="939292"/>
                      </a:solidFill>
                      <a:prstDash val="solid"/>
                      <a:round/>
                      <a:headEnd type="none" w="med" len="med"/>
                      <a:tailEnd type="none" w="med" len="med"/>
                    </a:lnB>
                  </a:tcPr>
                </a:tc>
                <a:extLst>
                  <a:ext uri="{0D108BD9-81ED-4DB2-BD59-A6C34878D82A}">
                    <a16:rowId xmlns:a16="http://schemas.microsoft.com/office/drawing/2014/main" val="3035184371"/>
                  </a:ext>
                </a:extLst>
              </a:tr>
            </a:tbl>
          </a:graphicData>
        </a:graphic>
      </p:graphicFrame>
      <p:sp>
        <p:nvSpPr>
          <p:cNvPr id="23" name="テキスト ボックス 22">
            <a:extLst>
              <a:ext uri="{FF2B5EF4-FFF2-40B4-BE49-F238E27FC236}">
                <a16:creationId xmlns:a16="http://schemas.microsoft.com/office/drawing/2014/main" id="{27A30E8A-D2BA-8C90-F6FD-6B04B2E62FD8}"/>
              </a:ext>
            </a:extLst>
          </p:cNvPr>
          <p:cNvSpPr txBox="1"/>
          <p:nvPr/>
        </p:nvSpPr>
        <p:spPr>
          <a:xfrm>
            <a:off x="3996000" y="9576000"/>
            <a:ext cx="3052118" cy="251795"/>
          </a:xfrm>
          <a:prstGeom prst="rect">
            <a:avLst/>
          </a:prstGeom>
          <a:noFill/>
        </p:spPr>
        <p:txBody>
          <a:bodyPr wrap="none" lIns="0" tIns="0" rIns="0" bIns="36000" rtlCol="0">
            <a:spAutoFit/>
          </a:bodyPr>
          <a:lstStyle/>
          <a:p>
            <a:pPr fontAlgn="ctr"/>
            <a:r>
              <a:rPr kumimoji="1" lang="ja-JP" altLang="en-US" sz="700" dirty="0">
                <a:solidFill>
                  <a:srgbClr val="31926F"/>
                </a:solidFill>
                <a:latin typeface="BIZ UDPゴシック" panose="020B0400000000000000" pitchFamily="50" charset="-128"/>
                <a:ea typeface="BIZ UDPゴシック" panose="020B0400000000000000" pitchFamily="50" charset="-128"/>
              </a:rPr>
              <a:t>●</a:t>
            </a:r>
            <a:r>
              <a:rPr kumimoji="1" lang="ja-JP" altLang="en-US" sz="700" dirty="0">
                <a:latin typeface="BIZ UDPゴシック" panose="020B0400000000000000" pitchFamily="50" charset="-128"/>
                <a:ea typeface="BIZ UDPゴシック" panose="020B0400000000000000" pitchFamily="50" charset="-128"/>
              </a:rPr>
              <a:t>： ヒアリング調査及び公開情報により推進状況を把握できた施策</a:t>
            </a:r>
          </a:p>
          <a:p>
            <a:pPr fontAlgn="ctr"/>
            <a:r>
              <a:rPr kumimoji="1" lang="ja-JP" altLang="en-US" sz="700" dirty="0">
                <a:solidFill>
                  <a:srgbClr val="31926F"/>
                </a:solidFill>
                <a:latin typeface="BIZ UDPゴシック" panose="020B0400000000000000" pitchFamily="50" charset="-128"/>
                <a:ea typeface="BIZ UDPゴシック" panose="020B0400000000000000" pitchFamily="50" charset="-128"/>
              </a:rPr>
              <a:t>－</a:t>
            </a:r>
            <a:r>
              <a:rPr kumimoji="1" lang="ja-JP" altLang="en-US" sz="700" dirty="0">
                <a:latin typeface="BIZ UDPゴシック" panose="020B0400000000000000" pitchFamily="50" charset="-128"/>
                <a:ea typeface="BIZ UDPゴシック" panose="020B0400000000000000" pitchFamily="50" charset="-128"/>
              </a:rPr>
              <a:t>： ヒアリング調査及び公開情報からは推進状況を今回把握できなかった施策</a:t>
            </a:r>
          </a:p>
        </p:txBody>
      </p:sp>
      <p:sp>
        <p:nvSpPr>
          <p:cNvPr id="3" name="スライド番号プレースホルダー 3">
            <a:extLst>
              <a:ext uri="{FF2B5EF4-FFF2-40B4-BE49-F238E27FC236}">
                <a16:creationId xmlns:a16="http://schemas.microsoft.com/office/drawing/2014/main" id="{F67383C5-4A62-2598-55DB-9039707890C2}"/>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pPr/>
              <a:t>13</a:t>
            </a:fld>
            <a:endParaRPr kumimoji="1" lang="ja-JP" altLang="en-US" dirty="0"/>
          </a:p>
        </p:txBody>
      </p:sp>
    </p:spTree>
    <p:extLst>
      <p:ext uri="{BB962C8B-B14F-4D97-AF65-F5344CB8AC3E}">
        <p14:creationId xmlns:p14="http://schemas.microsoft.com/office/powerpoint/2010/main" val="39483227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44415"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51" name="テキスト プレースホルダー 50">
            <a:extLst>
              <a:ext uri="{FF2B5EF4-FFF2-40B4-BE49-F238E27FC236}">
                <a16:creationId xmlns:a16="http://schemas.microsoft.com/office/drawing/2014/main" id="{DEBD8D11-81C4-5A70-4AAB-8C072F560833}"/>
              </a:ext>
            </a:extLst>
          </p:cNvPr>
          <p:cNvSpPr>
            <a:spLocks noGrp="1"/>
          </p:cNvSpPr>
          <p:nvPr>
            <p:ph type="body" sz="quarter" idx="14"/>
          </p:nvPr>
        </p:nvSpPr>
        <p:spPr>
          <a:xfrm>
            <a:off x="4986978" y="361990"/>
            <a:ext cx="2068859" cy="166199"/>
          </a:xfrm>
        </p:spPr>
        <p:txBody>
          <a:bodyPr/>
          <a:lstStyle/>
          <a:p>
            <a:r>
              <a:rPr lang="en-US" altLang="ja-JP" dirty="0"/>
              <a:t>(4) </a:t>
            </a:r>
            <a:r>
              <a:rPr lang="ja-JP" altLang="en-US" dirty="0"/>
              <a:t>東京都江戸川区</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130</a:t>
            </a:fld>
            <a:endParaRPr kumimoji="1" lang="ja-JP" altLang="en-US">
              <a:latin typeface="+mn-ea"/>
              <a:ea typeface="+mn-ea"/>
            </a:endParaRPr>
          </a:p>
        </p:txBody>
      </p:sp>
      <p:grpSp>
        <p:nvGrpSpPr>
          <p:cNvPr id="13" name="グループ化 12">
            <a:extLst>
              <a:ext uri="{FF2B5EF4-FFF2-40B4-BE49-F238E27FC236}">
                <a16:creationId xmlns:a16="http://schemas.microsoft.com/office/drawing/2014/main" id="{01226FA1-15B8-77D8-7363-5AAFE1EBC7F6}"/>
              </a:ext>
            </a:extLst>
          </p:cNvPr>
          <p:cNvGrpSpPr/>
          <p:nvPr/>
        </p:nvGrpSpPr>
        <p:grpSpPr>
          <a:xfrm>
            <a:off x="504000" y="1374775"/>
            <a:ext cx="6552000" cy="252000"/>
            <a:chOff x="504000" y="4055629"/>
            <a:chExt cx="6552000" cy="252000"/>
          </a:xfrm>
        </p:grpSpPr>
        <p:sp>
          <p:nvSpPr>
            <p:cNvPr id="14" name="四角形: 角を丸くする 13">
              <a:extLst>
                <a:ext uri="{FF2B5EF4-FFF2-40B4-BE49-F238E27FC236}">
                  <a16:creationId xmlns:a16="http://schemas.microsoft.com/office/drawing/2014/main" id="{BA7C69AE-ADEF-007D-6EFC-8FFA848C20A4}"/>
                </a:ext>
              </a:extLst>
            </p:cNvPr>
            <p:cNvSpPr/>
            <p:nvPr/>
          </p:nvSpPr>
          <p:spPr>
            <a:xfrm>
              <a:off x="504000" y="4055629"/>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83F81E62-4003-61CF-C4E6-B2E0389658C8}"/>
                </a:ext>
              </a:extLst>
            </p:cNvPr>
            <p:cNvSpPr/>
            <p:nvPr/>
          </p:nvSpPr>
          <p:spPr>
            <a:xfrm>
              <a:off x="1341120" y="4058519"/>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9" name="コンテンツ プレースホルダー 17">
            <a:extLst>
              <a:ext uri="{FF2B5EF4-FFF2-40B4-BE49-F238E27FC236}">
                <a16:creationId xmlns:a16="http://schemas.microsoft.com/office/drawing/2014/main" id="{DE692A5E-5B55-127F-8285-F88DB5124617}"/>
              </a:ext>
            </a:extLst>
          </p:cNvPr>
          <p:cNvSpPr txBox="1">
            <a:spLocks/>
          </p:cNvSpPr>
          <p:nvPr/>
        </p:nvSpPr>
        <p:spPr>
          <a:xfrm>
            <a:off x="503196" y="1773513"/>
            <a:ext cx="6551956"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環境・安全対策については、設計者の提案を踏まえつつ、費用対効果も考慮して具体的な検討を実施していく。</a:t>
            </a:r>
          </a:p>
        </p:txBody>
      </p:sp>
      <p:sp>
        <p:nvSpPr>
          <p:cNvPr id="21" name="正方形/長方形 20">
            <a:extLst>
              <a:ext uri="{FF2B5EF4-FFF2-40B4-BE49-F238E27FC236}">
                <a16:creationId xmlns:a16="http://schemas.microsoft.com/office/drawing/2014/main" id="{B61423F0-73FB-C97E-DABB-ED99251AC4F9}"/>
              </a:ext>
            </a:extLst>
          </p:cNvPr>
          <p:cNvSpPr/>
          <p:nvPr/>
        </p:nvSpPr>
        <p:spPr>
          <a:xfrm>
            <a:off x="504000" y="2306733"/>
            <a:ext cx="6552000" cy="1718229"/>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22" name="グループ化 21">
            <a:extLst>
              <a:ext uri="{FF2B5EF4-FFF2-40B4-BE49-F238E27FC236}">
                <a16:creationId xmlns:a16="http://schemas.microsoft.com/office/drawing/2014/main" id="{9C4D2817-DF9A-81EE-CA89-0F47AA73664D}"/>
              </a:ext>
            </a:extLst>
          </p:cNvPr>
          <p:cNvGrpSpPr/>
          <p:nvPr/>
        </p:nvGrpSpPr>
        <p:grpSpPr>
          <a:xfrm>
            <a:off x="707715" y="2429674"/>
            <a:ext cx="6138340" cy="646932"/>
            <a:chOff x="707715" y="2447613"/>
            <a:chExt cx="6138340" cy="646932"/>
          </a:xfrm>
        </p:grpSpPr>
        <p:sp>
          <p:nvSpPr>
            <p:cNvPr id="24" name="テキスト ボックス 23">
              <a:extLst>
                <a:ext uri="{FF2B5EF4-FFF2-40B4-BE49-F238E27FC236}">
                  <a16:creationId xmlns:a16="http://schemas.microsoft.com/office/drawing/2014/main" id="{7641337C-8202-31F3-5E72-EB336123D36F}"/>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en-US" altLang="ja-JP" sz="1200" b="1" dirty="0">
                  <a:solidFill>
                    <a:schemeClr val="tx1"/>
                  </a:solidFill>
                  <a:uFill>
                    <a:solidFill>
                      <a:srgbClr val="31926F"/>
                    </a:solidFill>
                  </a:uFill>
                  <a:latin typeface="+mn-ea"/>
                </a:rPr>
                <a:t>BEMS</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FAA73330-47FD-3266-4D3C-658F4634B44D}"/>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施策㉒</a:t>
              </a:r>
            </a:p>
          </p:txBody>
        </p:sp>
        <p:sp>
          <p:nvSpPr>
            <p:cNvPr id="26" name="テキスト ボックス 25">
              <a:extLst>
                <a:ext uri="{FF2B5EF4-FFF2-40B4-BE49-F238E27FC236}">
                  <a16:creationId xmlns:a16="http://schemas.microsoft.com/office/drawing/2014/main" id="{3C8E96AB-9F7A-CF5E-DB8E-97D1A2DBC8DC}"/>
                </a:ext>
              </a:extLst>
            </p:cNvPr>
            <p:cNvSpPr txBox="1"/>
            <p:nvPr/>
          </p:nvSpPr>
          <p:spPr>
            <a:xfrm>
              <a:off x="1554055" y="2755991"/>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新庁舎は</a:t>
              </a:r>
              <a:r>
                <a:rPr kumimoji="1" lang="en-US" altLang="ja-JP" sz="1100" u="wavyHeavy" dirty="0">
                  <a:solidFill>
                    <a:schemeClr val="tx1"/>
                  </a:solidFill>
                  <a:uFill>
                    <a:solidFill>
                      <a:srgbClr val="31926F"/>
                    </a:solidFill>
                  </a:uFill>
                  <a:latin typeface="+mn-ea"/>
                </a:rPr>
                <a:t>ZEB</a:t>
              </a:r>
              <a:r>
                <a:rPr kumimoji="1" lang="en-US" altLang="ja-JP" sz="1100" dirty="0">
                  <a:solidFill>
                    <a:schemeClr val="tx1"/>
                  </a:solidFill>
                  <a:latin typeface="+mn-ea"/>
                </a:rPr>
                <a:t> Ready</a:t>
              </a:r>
              <a:r>
                <a:rPr kumimoji="1" lang="ja-JP" altLang="en-US" sz="1100" dirty="0">
                  <a:solidFill>
                    <a:schemeClr val="tx1"/>
                  </a:solidFill>
                  <a:latin typeface="+mn-ea"/>
                </a:rPr>
                <a:t>の認証を取得することを考えており、省エネルギー対策を講じる想定である。</a:t>
              </a:r>
              <a:r>
                <a:rPr kumimoji="1" lang="en-US" altLang="ja-JP" sz="1100" u="wavyHeavy" dirty="0">
                  <a:solidFill>
                    <a:schemeClr val="tx1"/>
                  </a:solidFill>
                  <a:uFill>
                    <a:solidFill>
                      <a:srgbClr val="31926F"/>
                    </a:solidFill>
                  </a:uFill>
                  <a:latin typeface="+mn-ea"/>
                </a:rPr>
                <a:t>BEMS</a:t>
              </a:r>
              <a:r>
                <a:rPr kumimoji="1" lang="ja-JP" altLang="en-US" sz="1100" dirty="0">
                  <a:solidFill>
                    <a:schemeClr val="tx1"/>
                  </a:solidFill>
                  <a:latin typeface="+mn-ea"/>
                </a:rPr>
                <a:t>は設計者の提案</a:t>
              </a:r>
              <a:r>
                <a:rPr kumimoji="1" lang="ja-JP" altLang="en-US" sz="1100" dirty="0">
                  <a:latin typeface="+mn-ea"/>
                </a:rPr>
                <a:t>を踏まえ、</a:t>
              </a:r>
              <a:r>
                <a:rPr kumimoji="1" lang="ja-JP" altLang="en-US" sz="1100" dirty="0">
                  <a:solidFill>
                    <a:schemeClr val="tx1"/>
                  </a:solidFill>
                  <a:latin typeface="+mn-ea"/>
                </a:rPr>
                <a:t>導入を検討する予定である。</a:t>
              </a:r>
              <a:endParaRPr kumimoji="1" lang="en-US" altLang="ja-JP" sz="1100" dirty="0">
                <a:solidFill>
                  <a:schemeClr val="tx1"/>
                </a:solidFill>
                <a:latin typeface="+mn-ea"/>
              </a:endParaRPr>
            </a:p>
          </p:txBody>
        </p:sp>
      </p:grpSp>
      <p:grpSp>
        <p:nvGrpSpPr>
          <p:cNvPr id="27" name="グループ化 26">
            <a:extLst>
              <a:ext uri="{FF2B5EF4-FFF2-40B4-BE49-F238E27FC236}">
                <a16:creationId xmlns:a16="http://schemas.microsoft.com/office/drawing/2014/main" id="{88E857CC-0015-0349-ED3D-573544E3395B}"/>
              </a:ext>
            </a:extLst>
          </p:cNvPr>
          <p:cNvGrpSpPr/>
          <p:nvPr/>
        </p:nvGrpSpPr>
        <p:grpSpPr>
          <a:xfrm>
            <a:off x="710004" y="3261877"/>
            <a:ext cx="6138340" cy="646932"/>
            <a:chOff x="707715" y="2447613"/>
            <a:chExt cx="6138340" cy="646932"/>
          </a:xfrm>
        </p:grpSpPr>
        <p:sp>
          <p:nvSpPr>
            <p:cNvPr id="28" name="テキスト ボックス 27">
              <a:extLst>
                <a:ext uri="{FF2B5EF4-FFF2-40B4-BE49-F238E27FC236}">
                  <a16:creationId xmlns:a16="http://schemas.microsoft.com/office/drawing/2014/main" id="{391D76BC-B7E8-5F66-FFA5-FF8D096E4248}"/>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入退室管理システム</a:t>
              </a:r>
            </a:p>
          </p:txBody>
        </p:sp>
        <p:sp>
          <p:nvSpPr>
            <p:cNvPr id="34" name="四角形: 角を丸くする 33">
              <a:extLst>
                <a:ext uri="{FF2B5EF4-FFF2-40B4-BE49-F238E27FC236}">
                  <a16:creationId xmlns:a16="http://schemas.microsoft.com/office/drawing/2014/main" id="{3B73D022-BF5B-874E-B894-B55423883289}"/>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施策㉔</a:t>
              </a:r>
            </a:p>
          </p:txBody>
        </p:sp>
        <p:sp>
          <p:nvSpPr>
            <p:cNvPr id="35" name="テキスト ボックス 34">
              <a:extLst>
                <a:ext uri="{FF2B5EF4-FFF2-40B4-BE49-F238E27FC236}">
                  <a16:creationId xmlns:a16="http://schemas.microsoft.com/office/drawing/2014/main" id="{F8839874-6ED4-FBC3-2716-D93014079F0F}"/>
                </a:ext>
              </a:extLst>
            </p:cNvPr>
            <p:cNvSpPr txBox="1"/>
            <p:nvPr/>
          </p:nvSpPr>
          <p:spPr>
            <a:xfrm>
              <a:off x="1554055" y="2755991"/>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現庁舎ではサーバ室がある</a:t>
              </a:r>
              <a:r>
                <a:rPr kumimoji="1" lang="en-US" altLang="ja-JP" sz="1100" dirty="0">
                  <a:solidFill>
                    <a:schemeClr val="tx1"/>
                  </a:solidFill>
                  <a:uFill>
                    <a:solidFill>
                      <a:srgbClr val="31926F"/>
                    </a:solidFill>
                  </a:uFill>
                  <a:latin typeface="+mn-ea"/>
                </a:rPr>
                <a:t>DX</a:t>
              </a:r>
              <a:r>
                <a:rPr kumimoji="1" lang="ja-JP" altLang="en-US" sz="1100" dirty="0">
                  <a:solidFill>
                    <a:schemeClr val="tx1"/>
                  </a:solidFill>
                  <a:latin typeface="+mn-ea"/>
                </a:rPr>
                <a:t>推進課のみ入退室管理システムを導入しているが、新庁舎での導入範囲は今後検討する。</a:t>
              </a:r>
              <a:endParaRPr kumimoji="1" lang="en-US" altLang="ja-JP" sz="1100" dirty="0">
                <a:solidFill>
                  <a:schemeClr val="tx1"/>
                </a:solidFill>
                <a:latin typeface="+mn-ea"/>
              </a:endParaRPr>
            </a:p>
          </p:txBody>
        </p:sp>
      </p:grpSp>
      <p:grpSp>
        <p:nvGrpSpPr>
          <p:cNvPr id="36" name="グループ化 35">
            <a:extLst>
              <a:ext uri="{FF2B5EF4-FFF2-40B4-BE49-F238E27FC236}">
                <a16:creationId xmlns:a16="http://schemas.microsoft.com/office/drawing/2014/main" id="{81139E53-D641-4C75-1AAC-BA731924051C}"/>
              </a:ext>
            </a:extLst>
          </p:cNvPr>
          <p:cNvGrpSpPr/>
          <p:nvPr/>
        </p:nvGrpSpPr>
        <p:grpSpPr>
          <a:xfrm>
            <a:off x="504000" y="4393273"/>
            <a:ext cx="6552000" cy="252000"/>
            <a:chOff x="504000" y="4943300"/>
            <a:chExt cx="6552000" cy="252000"/>
          </a:xfrm>
        </p:grpSpPr>
        <p:sp>
          <p:nvSpPr>
            <p:cNvPr id="37" name="四角形: 角を丸くする 36">
              <a:extLst>
                <a:ext uri="{FF2B5EF4-FFF2-40B4-BE49-F238E27FC236}">
                  <a16:creationId xmlns:a16="http://schemas.microsoft.com/office/drawing/2014/main" id="{111C14AD-9328-0BFE-3A31-66FD65E72219}"/>
                </a:ext>
              </a:extLst>
            </p:cNvPr>
            <p:cNvSpPr/>
            <p:nvPr/>
          </p:nvSpPr>
          <p:spPr>
            <a:xfrm>
              <a:off x="504000" y="4943300"/>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634A1659-5319-3AEA-CB47-5F052BB42A0C}"/>
                </a:ext>
              </a:extLst>
            </p:cNvPr>
            <p:cNvSpPr/>
            <p:nvPr/>
          </p:nvSpPr>
          <p:spPr>
            <a:xfrm>
              <a:off x="1341120" y="49461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39" name="コンテンツ プレースホルダー 17">
            <a:extLst>
              <a:ext uri="{FF2B5EF4-FFF2-40B4-BE49-F238E27FC236}">
                <a16:creationId xmlns:a16="http://schemas.microsoft.com/office/drawing/2014/main" id="{BD1DEC94-B15A-A438-8BD1-4F6B5D66DEDC}"/>
              </a:ext>
            </a:extLst>
          </p:cNvPr>
          <p:cNvSpPr txBox="1">
            <a:spLocks/>
          </p:cNvSpPr>
          <p:nvPr/>
        </p:nvSpPr>
        <p:spPr>
          <a:xfrm>
            <a:off x="503196" y="4782486"/>
            <a:ext cx="6551956" cy="221599"/>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dirty="0">
                <a:solidFill>
                  <a:schemeClr val="tx1"/>
                </a:solidFill>
                <a:latin typeface="+mn-ea"/>
                <a:ea typeface="+mn-ea"/>
              </a:rPr>
              <a:t>新庁舎整備に伴う具体的な検討は今後実施していく。</a:t>
            </a:r>
          </a:p>
        </p:txBody>
      </p:sp>
      <p:sp>
        <p:nvSpPr>
          <p:cNvPr id="43" name="正方形/長方形 42">
            <a:extLst>
              <a:ext uri="{FF2B5EF4-FFF2-40B4-BE49-F238E27FC236}">
                <a16:creationId xmlns:a16="http://schemas.microsoft.com/office/drawing/2014/main" id="{8E05B23D-6EE7-8D32-B0C9-60D52C43A4D9}"/>
              </a:ext>
            </a:extLst>
          </p:cNvPr>
          <p:cNvSpPr/>
          <p:nvPr/>
        </p:nvSpPr>
        <p:spPr>
          <a:xfrm>
            <a:off x="504438" y="5113486"/>
            <a:ext cx="6552000" cy="1218211"/>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44" name="グループ化 43">
            <a:extLst>
              <a:ext uri="{FF2B5EF4-FFF2-40B4-BE49-F238E27FC236}">
                <a16:creationId xmlns:a16="http://schemas.microsoft.com/office/drawing/2014/main" id="{CD3D583F-F48E-2774-453F-CF16B0911E23}"/>
              </a:ext>
            </a:extLst>
          </p:cNvPr>
          <p:cNvGrpSpPr/>
          <p:nvPr/>
        </p:nvGrpSpPr>
        <p:grpSpPr>
          <a:xfrm>
            <a:off x="708153" y="5236429"/>
            <a:ext cx="6138340" cy="985486"/>
            <a:chOff x="707715" y="2447613"/>
            <a:chExt cx="6138340" cy="985486"/>
          </a:xfrm>
        </p:grpSpPr>
        <p:sp>
          <p:nvSpPr>
            <p:cNvPr id="45" name="テキスト ボックス 44">
              <a:extLst>
                <a:ext uri="{FF2B5EF4-FFF2-40B4-BE49-F238E27FC236}">
                  <a16:creationId xmlns:a16="http://schemas.microsoft.com/office/drawing/2014/main" id="{27E2CEEE-5EA6-DF13-A863-1627A7B2E743}"/>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46" name="四角形: 角を丸くする 45">
              <a:extLst>
                <a:ext uri="{FF2B5EF4-FFF2-40B4-BE49-F238E27FC236}">
                  <a16:creationId xmlns:a16="http://schemas.microsoft.com/office/drawing/2014/main" id="{53DEE1B1-49A6-1693-ADFD-04A1781873FA}"/>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sp>
          <p:nvSpPr>
            <p:cNvPr id="47" name="テキスト ボックス 46">
              <a:extLst>
                <a:ext uri="{FF2B5EF4-FFF2-40B4-BE49-F238E27FC236}">
                  <a16:creationId xmlns:a16="http://schemas.microsoft.com/office/drawing/2014/main" id="{F01BAD6E-D300-F338-16B7-16BCBF330CF5}"/>
                </a:ext>
              </a:extLst>
            </p:cNvPr>
            <p:cNvSpPr txBox="1"/>
            <p:nvPr/>
          </p:nvSpPr>
          <p:spPr>
            <a:xfrm>
              <a:off x="1554055" y="2755991"/>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現在はデータセンタ</a:t>
              </a:r>
              <a:r>
                <a:rPr kumimoji="1" lang="ja-JP" altLang="en-US" sz="1100" dirty="0">
                  <a:latin typeface="+mn-ea"/>
                </a:rPr>
                <a:t>ー</a:t>
              </a:r>
              <a:r>
                <a:rPr kumimoji="1" lang="ja-JP" altLang="en-US" sz="1100" dirty="0">
                  <a:solidFill>
                    <a:schemeClr val="tx1"/>
                  </a:solidFill>
                  <a:latin typeface="+mn-ea"/>
                </a:rPr>
                <a:t>にオンプレミスサーバを配置している。</a:t>
              </a:r>
            </a:p>
            <a:p>
              <a:pPr indent="144000"/>
              <a:r>
                <a:rPr kumimoji="1" lang="ja-JP" altLang="en-US" sz="1100" dirty="0">
                  <a:solidFill>
                    <a:schemeClr val="tx1"/>
                  </a:solidFill>
                  <a:latin typeface="+mn-ea"/>
                </a:rPr>
                <a:t>自治体システム標準化に合わせて対象システムはガバメントクラウドへ移行予定であり、システムの管理・運用業務の効率化を進めている。新庁舎のサーバ室等については、</a:t>
              </a:r>
              <a:r>
                <a:rPr kumimoji="1" lang="en-US" altLang="ja-JP" sz="1100" u="wavyHeavy" dirty="0">
                  <a:solidFill>
                    <a:schemeClr val="tx1"/>
                  </a:solidFill>
                  <a:uFill>
                    <a:solidFill>
                      <a:srgbClr val="31926F"/>
                    </a:solidFill>
                  </a:uFill>
                  <a:latin typeface="+mn-ea"/>
                </a:rPr>
                <a:t>BCP</a:t>
              </a:r>
              <a:r>
                <a:rPr kumimoji="1" lang="ja-JP" altLang="en-US" sz="1100" dirty="0">
                  <a:solidFill>
                    <a:schemeClr val="tx1"/>
                  </a:solidFill>
                  <a:latin typeface="+mn-ea"/>
                </a:rPr>
                <a:t>の観点も含めて検討する予定である。</a:t>
              </a:r>
              <a:endParaRPr kumimoji="1" lang="en-US" altLang="ja-JP" sz="1100" dirty="0">
                <a:solidFill>
                  <a:schemeClr val="tx1"/>
                </a:solidFill>
                <a:highlight>
                  <a:srgbClr val="FFFF00"/>
                </a:highlight>
                <a:latin typeface="+mn-ea"/>
              </a:endParaRPr>
            </a:p>
          </p:txBody>
        </p:sp>
      </p:grpSp>
    </p:spTree>
    <p:extLst>
      <p:ext uri="{BB962C8B-B14F-4D97-AF65-F5344CB8AC3E}">
        <p14:creationId xmlns:p14="http://schemas.microsoft.com/office/powerpoint/2010/main" val="1880653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5370FD0-6B01-83CE-427C-A2A9DD0B1919}"/>
              </a:ext>
            </a:extLst>
          </p:cNvPr>
          <p:cNvSpPr>
            <a:spLocks/>
          </p:cNvSpPr>
          <p:nvPr/>
        </p:nvSpPr>
        <p:spPr>
          <a:xfrm>
            <a:off x="5818569" y="813172"/>
            <a:ext cx="864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45440"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131</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zh-TW" altLang="en-US" dirty="0">
                <a:latin typeface="+mn-ea"/>
                <a:ea typeface="+mn-ea"/>
              </a:rPr>
              <a:t>（</a:t>
            </a:r>
            <a:r>
              <a:rPr lang="en-US" altLang="ja-JP" dirty="0">
                <a:latin typeface="+mn-ea"/>
                <a:ea typeface="+mn-ea"/>
              </a:rPr>
              <a:t>5</a:t>
            </a:r>
            <a:r>
              <a:rPr lang="zh-TW" altLang="en-US" dirty="0">
                <a:latin typeface="+mn-ea"/>
                <a:ea typeface="+mn-ea"/>
              </a:rPr>
              <a:t>） </a:t>
            </a:r>
            <a:r>
              <a:rPr lang="ja-JP" altLang="en-US" dirty="0">
                <a:latin typeface="+mn-ea"/>
                <a:ea typeface="+mn-ea"/>
              </a:rPr>
              <a:t>東京都多摩市</a:t>
            </a:r>
            <a:endParaRPr lang="zh-TW" altLang="en-US" dirty="0">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wrap="none">
            <a:noAutofit/>
          </a:bodyPr>
          <a:lstStyle/>
          <a:p>
            <a:r>
              <a:rPr lang="en-US" altLang="ja-JP" dirty="0">
                <a:latin typeface="+mn-ea"/>
                <a:ea typeface="+mn-ea"/>
              </a:rPr>
              <a:t>2-3. </a:t>
            </a:r>
            <a:r>
              <a:rPr lang="ja-JP" altLang="en-US" dirty="0">
                <a:latin typeface="+mn-ea"/>
                <a:ea typeface="+mn-ea"/>
              </a:rPr>
              <a:t>検討・計画・設計中の自治体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5564647"/>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170071"/>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grpSp>
        <p:nvGrpSpPr>
          <p:cNvPr id="10" name="グループ化 9">
            <a:extLst>
              <a:ext uri="{FF2B5EF4-FFF2-40B4-BE49-F238E27FC236}">
                <a16:creationId xmlns:a16="http://schemas.microsoft.com/office/drawing/2014/main" id="{C3603629-DA29-4E97-D37F-1C3252F3B69E}"/>
              </a:ext>
            </a:extLst>
          </p:cNvPr>
          <p:cNvGrpSpPr/>
          <p:nvPr/>
        </p:nvGrpSpPr>
        <p:grpSpPr>
          <a:xfrm>
            <a:off x="6747729" y="818825"/>
            <a:ext cx="324000" cy="324000"/>
            <a:chOff x="5737292" y="831232"/>
            <a:chExt cx="324000" cy="324000"/>
          </a:xfrm>
        </p:grpSpPr>
        <p:sp>
          <p:nvSpPr>
            <p:cNvPr id="63" name="正方形/長方形 62">
              <a:extLst>
                <a:ext uri="{FF2B5EF4-FFF2-40B4-BE49-F238E27FC236}">
                  <a16:creationId xmlns:a16="http://schemas.microsoft.com/office/drawing/2014/main" id="{982CE91A-46E2-AC9E-201C-BD8833135F44}"/>
                </a:ext>
              </a:extLst>
            </p:cNvPr>
            <p:cNvSpPr>
              <a:spLocks/>
            </p:cNvSpPr>
            <p:nvPr/>
          </p:nvSpPr>
          <p:spPr>
            <a:xfrm>
              <a:off x="5737292" y="831232"/>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500" b="1" dirty="0">
                  <a:solidFill>
                    <a:srgbClr val="31926F"/>
                  </a:solidFill>
                  <a:latin typeface="BIZ UDPゴシック" panose="020B0400000000000000" pitchFamily="50" charset="-128"/>
                  <a:ea typeface="BIZ UDPゴシック" panose="020B0400000000000000" pitchFamily="50" charset="-128"/>
                </a:rPr>
                <a:t>計画中</a:t>
              </a:r>
              <a:endParaRPr kumimoji="1" lang="en-US" altLang="ja-JP" sz="5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en-US" altLang="ja-JP" sz="500" b="1" dirty="0">
                  <a:solidFill>
                    <a:srgbClr val="31926F"/>
                  </a:solidFill>
                  <a:latin typeface="BIZ UDPゴシック" panose="020B0400000000000000" pitchFamily="50" charset="-128"/>
                  <a:ea typeface="BIZ UDPゴシック" panose="020B0400000000000000" pitchFamily="50" charset="-128"/>
                </a:rPr>
                <a:t>/</a:t>
              </a:r>
              <a:r>
                <a:rPr kumimoji="1" lang="ja-JP" altLang="en-US" sz="500" b="1" dirty="0">
                  <a:solidFill>
                    <a:srgbClr val="31926F"/>
                  </a:solidFill>
                  <a:latin typeface="BIZ UDPゴシック" panose="020B0400000000000000" pitchFamily="50" charset="-128"/>
                  <a:ea typeface="BIZ UDPゴシック" panose="020B0400000000000000" pitchFamily="50" charset="-128"/>
                </a:rPr>
                <a:t>設計中</a:t>
              </a:r>
              <a:endParaRPr kumimoji="1" lang="ja-JP" altLang="en-US" sz="900" b="1" dirty="0">
                <a:solidFill>
                  <a:srgbClr val="31926F"/>
                </a:solidFill>
                <a:latin typeface="BIZ UDPゴシック" panose="020B0400000000000000" pitchFamily="50" charset="-128"/>
                <a:ea typeface="BIZ UDPゴシック" panose="020B0400000000000000" pitchFamily="50" charset="-128"/>
              </a:endParaRPr>
            </a:p>
          </p:txBody>
        </p:sp>
        <p:pic>
          <p:nvPicPr>
            <p:cNvPr id="79" name="グラフィックス 78">
              <a:extLst>
                <a:ext uri="{FF2B5EF4-FFF2-40B4-BE49-F238E27FC236}">
                  <a16:creationId xmlns:a16="http://schemas.microsoft.com/office/drawing/2014/main" id="{62FFFDCC-FE39-54C0-C0AB-A8CDB3DF22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4430" y="1012033"/>
              <a:ext cx="89724" cy="121768"/>
            </a:xfrm>
            <a:prstGeom prst="rect">
              <a:avLst/>
            </a:prstGeom>
          </p:spPr>
        </p:pic>
      </p:gr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605281782"/>
              </p:ext>
            </p:extLst>
          </p:nvPr>
        </p:nvGraphicFramePr>
        <p:xfrm>
          <a:off x="3492000" y="1368000"/>
          <a:ext cx="3564000" cy="3041954"/>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756000">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148</a:t>
                      </a:r>
                      <a:r>
                        <a:rPr kumimoji="1" lang="en-US" altLang="zh-TW" sz="1000" b="0" dirty="0">
                          <a:solidFill>
                            <a:schemeClr val="tx1"/>
                          </a:solidFill>
                          <a:latin typeface="+mn-ea"/>
                        </a:rPr>
                        <a:t>,</a:t>
                      </a:r>
                      <a:r>
                        <a:rPr kumimoji="1" lang="en-US" altLang="ja-JP" sz="1000" b="0" dirty="0">
                          <a:solidFill>
                            <a:schemeClr val="tx1"/>
                          </a:solidFill>
                          <a:latin typeface="+mn-ea"/>
                        </a:rPr>
                        <a:t>107</a:t>
                      </a:r>
                      <a:r>
                        <a:rPr kumimoji="1" lang="zh-TW" altLang="en-US" sz="1000" b="0" dirty="0">
                          <a:solidFill>
                            <a:schemeClr val="tx1"/>
                          </a:solidFill>
                          <a:latin typeface="+mn-ea"/>
                        </a:rPr>
                        <a:t>人</a:t>
                      </a:r>
                      <a:br>
                        <a:rPr kumimoji="1" lang="en-US" altLang="zh-TW" sz="1000" b="0" dirty="0">
                          <a:solidFill>
                            <a:schemeClr val="tx1"/>
                          </a:solidFill>
                          <a:latin typeface="+mn-ea"/>
                        </a:rPr>
                      </a:br>
                      <a:r>
                        <a:rPr kumimoji="1" lang="en-US" altLang="zh-TW" sz="1000" b="0" dirty="0">
                          <a:solidFill>
                            <a:schemeClr val="tx1"/>
                          </a:solidFill>
                          <a:latin typeface="+mn-ea"/>
                        </a:rPr>
                        <a:t>	</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r>
                        <a:rPr kumimoji="1" lang="ja-JP" altLang="en-US" sz="1000" b="0" dirty="0">
                          <a:solidFill>
                            <a:schemeClr val="tx1"/>
                          </a:solidFill>
                          <a:latin typeface="+mn-ea"/>
                        </a:rPr>
                        <a:t>）</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a:t>
                      </a:r>
                      <a:r>
                        <a:rPr kumimoji="1" lang="ja-JP" altLang="en-US" sz="1000" b="0" dirty="0">
                          <a:solidFill>
                            <a:schemeClr val="tx1"/>
                          </a:solidFill>
                          <a:latin typeface="+mn-ea"/>
                        </a:rPr>
                        <a:t>　</a:t>
                      </a:r>
                      <a:r>
                        <a:rPr kumimoji="1" lang="en-US" altLang="ja-JP" sz="1000" b="0" dirty="0">
                          <a:solidFill>
                            <a:schemeClr val="tx1"/>
                          </a:solidFill>
                          <a:latin typeface="+mn-ea"/>
                        </a:rPr>
                        <a:t>74</a:t>
                      </a:r>
                      <a:r>
                        <a:rPr kumimoji="1" lang="en-US" altLang="zh-TW" sz="1000" b="0" dirty="0">
                          <a:solidFill>
                            <a:schemeClr val="tx1"/>
                          </a:solidFill>
                          <a:latin typeface="+mn-ea"/>
                        </a:rPr>
                        <a:t>,</a:t>
                      </a:r>
                      <a:r>
                        <a:rPr kumimoji="1" lang="en-US" altLang="ja-JP" sz="1000" b="0" dirty="0">
                          <a:solidFill>
                            <a:schemeClr val="tx1"/>
                          </a:solidFill>
                          <a:latin typeface="+mn-ea"/>
                        </a:rPr>
                        <a:t>760</a:t>
                      </a:r>
                      <a:r>
                        <a:rPr kumimoji="1" lang="zh-TW" altLang="en-US" sz="1000" b="0" dirty="0">
                          <a:solidFill>
                            <a:schemeClr val="tx1"/>
                          </a:solidFill>
                          <a:latin typeface="+mn-ea"/>
                        </a:rPr>
                        <a:t>世帯</a:t>
                      </a:r>
                      <a:br>
                        <a:rPr kumimoji="1" lang="en-US" altLang="zh-TW" sz="1000" b="0" dirty="0">
                          <a:solidFill>
                            <a:schemeClr val="tx1"/>
                          </a:solidFill>
                          <a:latin typeface="+mn-ea"/>
                        </a:rPr>
                      </a:br>
                      <a:r>
                        <a:rPr kumimoji="1" lang="en-US" altLang="zh-TW" sz="1000" b="0" dirty="0">
                          <a:solidFill>
                            <a:schemeClr val="tx1"/>
                          </a:solidFill>
                          <a:latin typeface="+mn-ea"/>
                        </a:rPr>
                        <a:t>	</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21.01k㎡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779</a:t>
                      </a:r>
                      <a:r>
                        <a:rPr kumimoji="1" lang="zh-TW" altLang="en-US" sz="1000" b="0" dirty="0">
                          <a:solidFill>
                            <a:schemeClr val="tx1"/>
                          </a:solidFill>
                          <a:latin typeface="+mn-ea"/>
                        </a:rPr>
                        <a:t>人　（</a:t>
                      </a:r>
                      <a:r>
                        <a:rPr kumimoji="1" lang="ja-JP" altLang="en-US" sz="1000" b="0" dirty="0">
                          <a:solidFill>
                            <a:schemeClr val="tx1"/>
                          </a:solidFill>
                          <a:latin typeface="+mn-ea"/>
                        </a:rPr>
                        <a:t>令和</a:t>
                      </a:r>
                      <a:r>
                        <a:rPr kumimoji="1" lang="en-US" altLang="ja-JP" sz="1000" b="0" dirty="0">
                          <a:solidFill>
                            <a:schemeClr val="tx1"/>
                          </a:solidFill>
                          <a:latin typeface="+mn-ea"/>
                        </a:rPr>
                        <a:t>4</a:t>
                      </a:r>
                      <a:r>
                        <a:rPr kumimoji="1" lang="zh-TW"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25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基本計画</a:t>
                      </a:r>
                      <a:r>
                        <a:rPr kumimoji="1" lang="zh-TW" altLang="en-US" sz="1000" b="0">
                          <a:solidFill>
                            <a:schemeClr val="tx1"/>
                          </a:solidFill>
                          <a:latin typeface="+mn-ea"/>
                        </a:rPr>
                        <a:t>段階</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5</a:t>
                      </a:r>
                      <a:r>
                        <a:rPr kumimoji="1" lang="ja-JP" altLang="en-US" sz="1000" b="0">
                          <a:solidFill>
                            <a:schemeClr val="tx1"/>
                          </a:solidFill>
                          <a:latin typeface="+mn-ea"/>
                        </a:rPr>
                        <a:t>年</a:t>
                      </a:r>
                      <a:r>
                        <a:rPr kumimoji="1" lang="en-US" altLang="ja-JP" sz="1000" b="0" dirty="0">
                          <a:solidFill>
                            <a:schemeClr val="tx1"/>
                          </a:solidFill>
                          <a:latin typeface="+mn-ea"/>
                        </a:rPr>
                        <a:t>2</a:t>
                      </a:r>
                      <a:r>
                        <a:rPr kumimoji="1" lang="ja-JP" altLang="en-US" sz="1000" b="0">
                          <a:solidFill>
                            <a:schemeClr val="tx1"/>
                          </a:solidFill>
                          <a:latin typeface="+mn-ea"/>
                        </a:rPr>
                        <a:t>月基本構想策定</a:t>
                      </a:r>
                    </a:p>
                    <a:p>
                      <a:pPr fontAlgn="ctr">
                        <a:lnSpc>
                          <a:spcPct val="100000"/>
                        </a:lnSpc>
                        <a:spcBef>
                          <a:spcPts val="0"/>
                        </a:spcBef>
                        <a:spcAft>
                          <a:spcPts val="600"/>
                        </a:spcAft>
                      </a:pPr>
                      <a:r>
                        <a:rPr kumimoji="1" lang="ja-JP" altLang="en-US" sz="1000" b="0">
                          <a:solidFill>
                            <a:schemeClr val="tx1"/>
                          </a:solidFill>
                          <a:latin typeface="+mn-ea"/>
                        </a:rPr>
                        <a:t>同一敷地内に建て替え予定</a:t>
                      </a:r>
                      <a:endParaRPr kumimoji="1" lang="ja-JP" altLang="en-US"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442534">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所在地</a:t>
                      </a:r>
                      <a:br>
                        <a:rPr kumimoji="1" lang="en-US" altLang="ja-JP" sz="1000" b="1" dirty="0">
                          <a:solidFill>
                            <a:srgbClr val="31926F"/>
                          </a:solidFill>
                          <a:latin typeface="+mn-ea"/>
                        </a:rPr>
                      </a:br>
                      <a:r>
                        <a:rPr kumimoji="1" lang="ja-JP" altLang="en-US" sz="1000" b="1" dirty="0">
                          <a:solidFill>
                            <a:srgbClr val="31926F"/>
                          </a:solidFill>
                          <a:latin typeface="+mn-ea"/>
                        </a:rPr>
                        <a:t>（現庁舎）</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zh-CN" altLang="en-US" sz="1000" b="0" dirty="0">
                          <a:solidFill>
                            <a:schemeClr val="tx1"/>
                          </a:solidFill>
                          <a:latin typeface="+mn-ea"/>
                        </a:rPr>
                        <a:t>多摩市関戸</a:t>
                      </a:r>
                      <a:r>
                        <a:rPr kumimoji="1" lang="en-US" altLang="zh-CN" sz="1000" b="0" dirty="0">
                          <a:solidFill>
                            <a:schemeClr val="tx1"/>
                          </a:solidFill>
                          <a:latin typeface="+mn-ea"/>
                        </a:rPr>
                        <a:t>6</a:t>
                      </a:r>
                      <a:r>
                        <a:rPr kumimoji="1" lang="zh-CN" altLang="en-US" sz="1000" b="0" dirty="0">
                          <a:solidFill>
                            <a:schemeClr val="tx1"/>
                          </a:solidFill>
                          <a:latin typeface="+mn-ea"/>
                        </a:rPr>
                        <a:t>丁目</a:t>
                      </a:r>
                      <a:r>
                        <a:rPr kumimoji="1" lang="en-US" altLang="zh-CN" sz="1000" b="0" dirty="0">
                          <a:solidFill>
                            <a:schemeClr val="tx1"/>
                          </a:solidFill>
                          <a:latin typeface="+mn-ea"/>
                        </a:rPr>
                        <a:t>12</a:t>
                      </a:r>
                      <a:r>
                        <a:rPr kumimoji="1" lang="zh-CN" altLang="en-US" sz="1000" b="0" dirty="0">
                          <a:solidFill>
                            <a:schemeClr val="tx1"/>
                          </a:solidFill>
                          <a:latin typeface="+mn-ea"/>
                        </a:rPr>
                        <a:t>番地</a:t>
                      </a:r>
                      <a:r>
                        <a:rPr kumimoji="1" lang="en-US" altLang="zh-CN" sz="1000" b="0" dirty="0">
                          <a:solidFill>
                            <a:schemeClr val="tx1"/>
                          </a:solidFill>
                          <a:latin typeface="+mn-ea"/>
                        </a:rPr>
                        <a:t>1</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80450531"/>
                  </a:ext>
                </a:extLst>
              </a:tr>
              <a:tr h="63082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endParaRPr kumimoji="1" lang="en-US" altLang="ja-JP" sz="1000" b="1" dirty="0">
                        <a:solidFill>
                          <a:srgbClr val="31926F"/>
                        </a:solidFill>
                        <a:latin typeface="+mn-ea"/>
                      </a:endParaRPr>
                    </a:p>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（現庁舎）</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京王線聖蹟桜ヶ丘駅からバス</a:t>
                      </a:r>
                      <a:r>
                        <a:rPr kumimoji="1" lang="en-US" altLang="ja-JP" sz="1000" b="0" dirty="0">
                          <a:solidFill>
                            <a:schemeClr val="tx1"/>
                          </a:solidFill>
                          <a:latin typeface="+mn-ea"/>
                        </a:rPr>
                        <a:t>10</a:t>
                      </a:r>
                      <a:r>
                        <a:rPr kumimoji="1" lang="ja-JP" altLang="en-US" sz="1000" b="0" dirty="0">
                          <a:solidFill>
                            <a:schemeClr val="tx1"/>
                          </a:solidFill>
                          <a:latin typeface="+mn-ea"/>
                        </a:rPr>
                        <a:t>分、徒歩</a:t>
                      </a:r>
                      <a:r>
                        <a:rPr kumimoji="1" lang="en-US" altLang="ja-JP" sz="1000" b="0" dirty="0">
                          <a:solidFill>
                            <a:schemeClr val="tx1"/>
                          </a:solidFill>
                          <a:latin typeface="+mn-ea"/>
                        </a:rPr>
                        <a:t>2</a:t>
                      </a:r>
                      <a:r>
                        <a:rPr kumimoji="1" lang="ja-JP" altLang="en-US" sz="1000" b="0" dirty="0">
                          <a:solidFill>
                            <a:schemeClr val="tx1"/>
                          </a:solidFill>
                          <a:latin typeface="+mn-ea"/>
                        </a:rPr>
                        <a:t>分</a:t>
                      </a:r>
                      <a:br>
                        <a:rPr kumimoji="1" lang="en-US" altLang="ja-JP" sz="1000" b="0" dirty="0">
                          <a:solidFill>
                            <a:schemeClr val="tx1"/>
                          </a:solidFill>
                          <a:latin typeface="+mn-ea"/>
                        </a:rPr>
                      </a:br>
                      <a:r>
                        <a:rPr kumimoji="1" lang="ja-JP" altLang="en-US" sz="1000" b="0" dirty="0">
                          <a:solidFill>
                            <a:schemeClr val="tx1"/>
                          </a:solidFill>
                          <a:latin typeface="+mn-ea"/>
                        </a:rPr>
                        <a:t>京王相模原線・小田急多摩線永山駅から</a:t>
                      </a:r>
                      <a:br>
                        <a:rPr kumimoji="1" lang="en-US" altLang="ja-JP" sz="1000" b="0" dirty="0">
                          <a:solidFill>
                            <a:schemeClr val="tx1"/>
                          </a:solidFill>
                          <a:latin typeface="+mn-ea"/>
                        </a:rPr>
                      </a:br>
                      <a:r>
                        <a:rPr kumimoji="1" lang="ja-JP" altLang="en-US" sz="1000" b="0" dirty="0">
                          <a:solidFill>
                            <a:schemeClr val="tx1"/>
                          </a:solidFill>
                          <a:latin typeface="+mn-ea"/>
                        </a:rPr>
                        <a:t>徒歩</a:t>
                      </a:r>
                      <a:r>
                        <a:rPr kumimoji="1" lang="en-US" altLang="ja-JP" sz="1000" b="0" dirty="0">
                          <a:solidFill>
                            <a:schemeClr val="tx1"/>
                          </a:solidFill>
                          <a:latin typeface="+mn-ea"/>
                        </a:rPr>
                        <a:t>15</a:t>
                      </a:r>
                      <a:r>
                        <a:rPr kumimoji="1" lang="ja-JP" altLang="en-US" sz="1000" b="0" dirty="0">
                          <a:solidFill>
                            <a:schemeClr val="tx1"/>
                          </a:solidFill>
                          <a:latin typeface="+mn-ea"/>
                        </a:rPr>
                        <a:t>分</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31583462"/>
                  </a:ext>
                </a:extLst>
              </a:tr>
            </a:tbl>
          </a:graphicData>
        </a:graphic>
      </p:graphicFrame>
      <p:sp>
        <p:nvSpPr>
          <p:cNvPr id="15" name="正方形/長方形 14">
            <a:extLst>
              <a:ext uri="{FF2B5EF4-FFF2-40B4-BE49-F238E27FC236}">
                <a16:creationId xmlns:a16="http://schemas.microsoft.com/office/drawing/2014/main" id="{880626A1-1FB1-4DBD-BEE4-24FC4360F348}"/>
              </a:ext>
            </a:extLst>
          </p:cNvPr>
          <p:cNvSpPr/>
          <p:nvPr/>
        </p:nvSpPr>
        <p:spPr>
          <a:xfrm>
            <a:off x="504000" y="5928822"/>
            <a:ext cx="6552000" cy="1391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nSpc>
                <a:spcPct val="120000"/>
              </a:lnSpc>
            </a:pPr>
            <a:r>
              <a:rPr kumimoji="1" lang="ja-JP" altLang="en-US" sz="1100" b="1" dirty="0">
                <a:solidFill>
                  <a:srgbClr val="31926F"/>
                </a:solidFill>
                <a:latin typeface="+mn-ea"/>
              </a:rPr>
              <a:t>● 庁内の検討体制</a:t>
            </a:r>
            <a:endParaRPr kumimoji="1" lang="en-US" altLang="ja-JP" sz="1100" b="1" dirty="0">
              <a:solidFill>
                <a:srgbClr val="31926F"/>
              </a:solidFill>
              <a:latin typeface="+mn-ea"/>
            </a:endParaRPr>
          </a:p>
          <a:p>
            <a:pPr indent="144000">
              <a:lnSpc>
                <a:spcPct val="120000"/>
              </a:lnSpc>
            </a:pPr>
            <a:r>
              <a:rPr kumimoji="1" lang="ja-JP" altLang="en-US" sz="1100" dirty="0">
                <a:solidFill>
                  <a:schemeClr val="tx1"/>
                </a:solidFill>
                <a:latin typeface="+mn-ea"/>
              </a:rPr>
              <a:t>「基本構想」については、市民、市議会、「基本構想策定有識者懇談会」と意見交換・助言などを受けて、「基本構想策定委員会」を策定</a:t>
            </a:r>
            <a:endParaRPr kumimoji="1" lang="ja-JP" altLang="en-US" sz="1100" strike="sngStrike" dirty="0">
              <a:solidFill>
                <a:schemeClr val="tx1"/>
              </a:solidFill>
              <a:latin typeface="+mn-ea"/>
            </a:endParaRPr>
          </a:p>
          <a:p>
            <a:pPr indent="144000">
              <a:lnSpc>
                <a:spcPct val="120000"/>
              </a:lnSpc>
            </a:pPr>
            <a:r>
              <a:rPr kumimoji="1" lang="ja-JP" altLang="en-US" sz="1100" dirty="0">
                <a:solidFill>
                  <a:schemeClr val="tx1"/>
                </a:solidFill>
                <a:latin typeface="+mn-ea"/>
              </a:rPr>
              <a:t>「基本構想策定有識者懇談会」は、学識経験者により構成され、それぞれの専門の立場から説明・助言を実施する。「基本構想策定委員会」は理事者及び部長級職員で構成されている。</a:t>
            </a:r>
            <a:endParaRPr kumimoji="1" lang="en-US" altLang="ja-JP" sz="1100" dirty="0">
              <a:solidFill>
                <a:schemeClr val="tx1"/>
              </a:solidFill>
              <a:latin typeface="+mn-ea"/>
            </a:endParaRPr>
          </a:p>
          <a:p>
            <a:pPr indent="144000">
              <a:lnSpc>
                <a:spcPct val="120000"/>
              </a:lnSpc>
            </a:pPr>
            <a:r>
              <a:rPr kumimoji="1" lang="ja-JP" altLang="en-US" sz="1100" dirty="0">
                <a:solidFill>
                  <a:schemeClr val="tx1"/>
                </a:solidFill>
                <a:latin typeface="+mn-ea"/>
              </a:rPr>
              <a:t>令和</a:t>
            </a:r>
            <a:r>
              <a:rPr kumimoji="1" lang="en-US" altLang="ja-JP" sz="1100" dirty="0">
                <a:solidFill>
                  <a:schemeClr val="tx1"/>
                </a:solidFill>
                <a:latin typeface="+mn-ea"/>
              </a:rPr>
              <a:t>5</a:t>
            </a:r>
            <a:r>
              <a:rPr kumimoji="1" lang="ja-JP" altLang="en-US" sz="1100" dirty="0">
                <a:solidFill>
                  <a:schemeClr val="tx1"/>
                </a:solidFill>
                <a:latin typeface="+mn-ea"/>
              </a:rPr>
              <a:t>年（</a:t>
            </a:r>
            <a:r>
              <a:rPr kumimoji="1" lang="en-US" altLang="ja-JP" sz="1100" dirty="0">
                <a:solidFill>
                  <a:schemeClr val="tx1"/>
                </a:solidFill>
                <a:latin typeface="+mn-ea"/>
              </a:rPr>
              <a:t>2023</a:t>
            </a:r>
            <a:r>
              <a:rPr kumimoji="1" lang="ja-JP" altLang="en-US" sz="1100" dirty="0">
                <a:solidFill>
                  <a:schemeClr val="tx1"/>
                </a:solidFill>
                <a:latin typeface="+mn-ea"/>
              </a:rPr>
              <a:t>年）</a:t>
            </a:r>
            <a:r>
              <a:rPr kumimoji="1" lang="en-US" altLang="ja-JP" sz="1100" dirty="0">
                <a:solidFill>
                  <a:schemeClr val="tx1"/>
                </a:solidFill>
                <a:latin typeface="+mn-ea"/>
              </a:rPr>
              <a:t>4</a:t>
            </a:r>
            <a:r>
              <a:rPr kumimoji="1" lang="ja-JP" altLang="en-US" sz="1100" dirty="0">
                <a:solidFill>
                  <a:schemeClr val="tx1"/>
                </a:solidFill>
                <a:latin typeface="+mn-ea"/>
              </a:rPr>
              <a:t>月から総務部に新庁舎整備担当を新設し、企画政策部行政管理課から庁舎建替業務を移管。理事者及び部長級職員で構成する「基本計画策定委員会」を中心に「基本計画」の策定を進めている。</a:t>
            </a:r>
          </a:p>
        </p:txBody>
      </p:sp>
      <p:sp>
        <p:nvSpPr>
          <p:cNvPr id="16" name="コンテンツ プレースホルダー 17">
            <a:extLst>
              <a:ext uri="{FF2B5EF4-FFF2-40B4-BE49-F238E27FC236}">
                <a16:creationId xmlns:a16="http://schemas.microsoft.com/office/drawing/2014/main" id="{B9C39DC3-E69D-40EC-F229-2F431C74731B}"/>
              </a:ext>
            </a:extLst>
          </p:cNvPr>
          <p:cNvSpPr txBox="1">
            <a:spLocks/>
          </p:cNvSpPr>
          <p:nvPr/>
        </p:nvSpPr>
        <p:spPr>
          <a:xfrm>
            <a:off x="504001" y="7627813"/>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17" name="正方形/長方形 16">
            <a:extLst>
              <a:ext uri="{FF2B5EF4-FFF2-40B4-BE49-F238E27FC236}">
                <a16:creationId xmlns:a16="http://schemas.microsoft.com/office/drawing/2014/main" id="{5DC6AA56-CE58-B632-ED05-C21166306417}"/>
              </a:ext>
            </a:extLst>
          </p:cNvPr>
          <p:cNvSpPr/>
          <p:nvPr/>
        </p:nvSpPr>
        <p:spPr>
          <a:xfrm>
            <a:off x="504000" y="7982618"/>
            <a:ext cx="6552000" cy="812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市民アンケートの実施、市民フォーラムの開催</a:t>
            </a:r>
          </a:p>
          <a:p>
            <a:pPr indent="144000" algn="just" fontAlgn="ctr">
              <a:lnSpc>
                <a:spcPct val="120000"/>
              </a:lnSpc>
            </a:pPr>
            <a:r>
              <a:rPr kumimoji="1" lang="ja-JP" altLang="en-US" sz="1100" dirty="0">
                <a:solidFill>
                  <a:schemeClr val="tx1"/>
                </a:solidFill>
                <a:latin typeface="+mn-ea"/>
              </a:rPr>
              <a:t>行政管理課資産活用担当にて、</a:t>
            </a:r>
            <a:r>
              <a:rPr lang="ja-JP" altLang="ja-JP" sz="1100" dirty="0">
                <a:solidFill>
                  <a:schemeClr val="tx1"/>
                </a:solidFill>
                <a:latin typeface="+mn-ea"/>
                <a:cs typeface="Arial"/>
              </a:rPr>
              <a:t>本庁舎</a:t>
            </a:r>
            <a:r>
              <a:rPr lang="ja-JP" altLang="en-US" sz="1100" dirty="0">
                <a:solidFill>
                  <a:schemeClr val="tx1"/>
                </a:solidFill>
                <a:latin typeface="+mn-ea"/>
                <a:cs typeface="Arial"/>
              </a:rPr>
              <a:t>建て替え</a:t>
            </a:r>
            <a:r>
              <a:rPr lang="ja-JP" altLang="ja-JP" sz="1100" dirty="0">
                <a:solidFill>
                  <a:schemeClr val="tx1"/>
                </a:solidFill>
                <a:latin typeface="+mn-ea"/>
                <a:cs typeface="Arial"/>
              </a:rPr>
              <a:t>の</a:t>
            </a:r>
            <a:r>
              <a:rPr lang="ja-JP" altLang="en-US" sz="1100" dirty="0">
                <a:solidFill>
                  <a:schemeClr val="tx1"/>
                </a:solidFill>
                <a:latin typeface="+mn-ea"/>
                <a:cs typeface="Arial"/>
              </a:rPr>
              <a:t>市民</a:t>
            </a:r>
            <a:r>
              <a:rPr lang="ja-JP" altLang="ja-JP" sz="1100" dirty="0">
                <a:solidFill>
                  <a:schemeClr val="tx1"/>
                </a:solidFill>
                <a:latin typeface="+mn-ea"/>
                <a:cs typeface="Arial"/>
              </a:rPr>
              <a:t>アンケート</a:t>
            </a:r>
            <a:r>
              <a:rPr lang="ja-JP" altLang="en-US" sz="1100" dirty="0">
                <a:solidFill>
                  <a:schemeClr val="tx1"/>
                </a:solidFill>
                <a:latin typeface="+mn-ea"/>
                <a:cs typeface="Arial"/>
              </a:rPr>
              <a:t>を実施するとともに、</a:t>
            </a:r>
            <a:r>
              <a:rPr lang="ja-JP" altLang="ja-JP" sz="1100" dirty="0">
                <a:solidFill>
                  <a:schemeClr val="tx1"/>
                </a:solidFill>
                <a:latin typeface="+mn-ea"/>
                <a:cs typeface="Arial"/>
              </a:rPr>
              <a:t>市民フォーラムを</a:t>
            </a:r>
            <a:r>
              <a:rPr lang="ja-JP" altLang="en-US" sz="1100" dirty="0">
                <a:solidFill>
                  <a:schemeClr val="tx1"/>
                </a:solidFill>
                <a:latin typeface="+mn-ea"/>
                <a:cs typeface="Arial"/>
              </a:rPr>
              <a:t>開催</a:t>
            </a:r>
            <a:r>
              <a:rPr kumimoji="1" lang="ja-JP" altLang="en-US" sz="1100" dirty="0">
                <a:solidFill>
                  <a:schemeClr val="tx1"/>
                </a:solidFill>
                <a:latin typeface="+mn-ea"/>
              </a:rPr>
              <a:t>。市民フォーラムでは、主に将来の市民サービスの姿、本庁舎の基本機能、「基本構想」素案等について意見交換を実施</a:t>
            </a:r>
            <a:endParaRPr kumimoji="1" lang="en-US" altLang="ja-JP" sz="1100" strike="sngStrike" dirty="0">
              <a:solidFill>
                <a:srgbClr val="FF0000"/>
              </a:solidFill>
              <a:highlight>
                <a:srgbClr val="FFFF00"/>
              </a:highlight>
              <a:latin typeface="+mn-ea"/>
            </a:endParaRPr>
          </a:p>
        </p:txBody>
      </p:sp>
      <p:sp>
        <p:nvSpPr>
          <p:cNvPr id="3" name="正方形/長方形 2">
            <a:extLst>
              <a:ext uri="{FF2B5EF4-FFF2-40B4-BE49-F238E27FC236}">
                <a16:creationId xmlns:a16="http://schemas.microsoft.com/office/drawing/2014/main" id="{92E342E7-8CB9-F825-A79A-84E7E6E2EAF2}"/>
              </a:ext>
            </a:extLst>
          </p:cNvPr>
          <p:cNvSpPr/>
          <p:nvPr/>
        </p:nvSpPr>
        <p:spPr>
          <a:xfrm>
            <a:off x="499866" y="1368000"/>
            <a:ext cx="2800051" cy="2135802"/>
          </a:xfrm>
          <a:prstGeom prst="rect">
            <a:avLst/>
          </a:prstGeom>
          <a:noFill/>
          <a:ln w="1905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31926F"/>
                </a:solidFill>
                <a:latin typeface="+mn-ea"/>
              </a:rPr>
              <a:t>No Photo</a:t>
            </a:r>
            <a:endParaRPr kumimoji="1" lang="ja-JP" altLang="en-US" dirty="0">
              <a:solidFill>
                <a:srgbClr val="31926F"/>
              </a:solidFill>
              <a:latin typeface="+mn-ea"/>
            </a:endParaRPr>
          </a:p>
        </p:txBody>
      </p:sp>
    </p:spTree>
    <p:extLst>
      <p:ext uri="{BB962C8B-B14F-4D97-AF65-F5344CB8AC3E}">
        <p14:creationId xmlns:p14="http://schemas.microsoft.com/office/powerpoint/2010/main" val="13232206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1C02CEB-8453-1B77-16D9-CDBACFF32A58}"/>
              </a:ext>
            </a:extLst>
          </p:cNvPr>
          <p:cNvPicPr>
            <a:picLocks noChangeAspect="1"/>
          </p:cNvPicPr>
          <p:nvPr/>
        </p:nvPicPr>
        <p:blipFill>
          <a:blip r:embed="rId4"/>
          <a:stretch>
            <a:fillRect/>
          </a:stretch>
        </p:blipFill>
        <p:spPr>
          <a:xfrm>
            <a:off x="503238" y="3341988"/>
            <a:ext cx="6053853" cy="2895943"/>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46464"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132</a:t>
            </a:fld>
            <a:endParaRPr kumimoji="1" lang="ja-JP" altLang="en-US">
              <a:latin typeface="+mn-ea"/>
              <a:ea typeface="+mn-ea"/>
            </a:endParaRPr>
          </a:p>
        </p:txBody>
      </p:sp>
      <p:sp>
        <p:nvSpPr>
          <p:cNvPr id="6" name="テキスト プレースホルダー 5">
            <a:extLst>
              <a:ext uri="{FF2B5EF4-FFF2-40B4-BE49-F238E27FC236}">
                <a16:creationId xmlns:a16="http://schemas.microsoft.com/office/drawing/2014/main" id="{B8AF5776-A5A5-3D86-0CEA-D9946DB9F29F}"/>
              </a:ext>
            </a:extLst>
          </p:cNvPr>
          <p:cNvSpPr>
            <a:spLocks noGrp="1"/>
          </p:cNvSpPr>
          <p:nvPr>
            <p:ph type="body" sz="quarter" idx="14"/>
          </p:nvPr>
        </p:nvSpPr>
        <p:spPr>
          <a:xfrm>
            <a:off x="4986978" y="361990"/>
            <a:ext cx="2068859" cy="166199"/>
          </a:xfrm>
        </p:spPr>
        <p:txBody>
          <a:bodyPr/>
          <a:lstStyle/>
          <a:p>
            <a:r>
              <a:rPr lang="en-US" altLang="zh-TW" dirty="0"/>
              <a:t>(</a:t>
            </a:r>
            <a:r>
              <a:rPr lang="en-US" altLang="ja-JP" dirty="0"/>
              <a:t>5</a:t>
            </a:r>
            <a:r>
              <a:rPr lang="en-US" altLang="zh-TW" dirty="0"/>
              <a:t>) </a:t>
            </a:r>
            <a:r>
              <a:rPr lang="ja-JP" altLang="en-US" dirty="0"/>
              <a:t>東京都多摩市</a:t>
            </a:r>
            <a:endParaRPr lang="zh-TW" altLang="en-US" dirty="0"/>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1763783"/>
            <a:ext cx="6552000" cy="1329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fontAlgn="ctr">
              <a:lnSpc>
                <a:spcPct val="120000"/>
              </a:lnSpc>
            </a:pPr>
            <a:r>
              <a:rPr kumimoji="1" lang="ja-JP" altLang="en-US" sz="1200" dirty="0">
                <a:solidFill>
                  <a:schemeClr val="tx1"/>
                </a:solidFill>
                <a:latin typeface="+mn-ea"/>
              </a:rPr>
              <a:t>令和</a:t>
            </a:r>
            <a:r>
              <a:rPr kumimoji="1" lang="en-US" altLang="ja-JP" sz="1200" dirty="0">
                <a:solidFill>
                  <a:schemeClr val="tx1"/>
                </a:solidFill>
                <a:latin typeface="+mn-ea"/>
              </a:rPr>
              <a:t>3</a:t>
            </a:r>
            <a:r>
              <a:rPr kumimoji="1" lang="ja-JP" altLang="en-US" sz="1200" dirty="0">
                <a:solidFill>
                  <a:schemeClr val="tx1"/>
                </a:solidFill>
                <a:latin typeface="+mn-ea"/>
              </a:rPr>
              <a:t>年（</a:t>
            </a:r>
            <a:r>
              <a:rPr kumimoji="1" lang="en-US" altLang="ja-JP" sz="1200" dirty="0">
                <a:solidFill>
                  <a:schemeClr val="tx1"/>
                </a:solidFill>
                <a:latin typeface="+mn-ea"/>
              </a:rPr>
              <a:t>2021</a:t>
            </a:r>
            <a:r>
              <a:rPr kumimoji="1" lang="ja-JP" altLang="en-US" sz="1200" dirty="0">
                <a:solidFill>
                  <a:schemeClr val="tx1"/>
                </a:solidFill>
                <a:latin typeface="+mn-ea"/>
              </a:rPr>
              <a:t>年）</a:t>
            </a:r>
            <a:r>
              <a:rPr kumimoji="1" lang="en-US" altLang="ja-JP" sz="1200" dirty="0">
                <a:solidFill>
                  <a:schemeClr val="tx1"/>
                </a:solidFill>
                <a:latin typeface="+mn-ea"/>
              </a:rPr>
              <a:t>7</a:t>
            </a:r>
            <a:r>
              <a:rPr kumimoji="1" lang="ja-JP" altLang="en-US" sz="1200" dirty="0">
                <a:solidFill>
                  <a:schemeClr val="tx1"/>
                </a:solidFill>
                <a:latin typeface="+mn-ea"/>
              </a:rPr>
              <a:t>月に「多摩市役所本庁舎建替基本構想策定方針」を決定。同年</a:t>
            </a:r>
            <a:r>
              <a:rPr kumimoji="1" lang="en-US" altLang="ja-JP" sz="1200" dirty="0">
                <a:solidFill>
                  <a:schemeClr val="tx1"/>
                </a:solidFill>
                <a:latin typeface="+mn-ea"/>
              </a:rPr>
              <a:t>8</a:t>
            </a:r>
            <a:r>
              <a:rPr kumimoji="1" lang="ja-JP" altLang="en-US" sz="1200" dirty="0">
                <a:solidFill>
                  <a:schemeClr val="tx1"/>
                </a:solidFill>
                <a:latin typeface="+mn-ea"/>
              </a:rPr>
              <a:t>月に「基本構想策定委員会」及び外部委員で構成される有識者懇談会を設置し、過去の検討経緯も踏まえつつ今後の庁舎のあり方として「基本構想」の検討に着手。令和</a:t>
            </a:r>
            <a:r>
              <a:rPr kumimoji="1" lang="en-US" altLang="ja-JP" sz="1200" dirty="0">
                <a:solidFill>
                  <a:schemeClr val="tx1"/>
                </a:solidFill>
                <a:latin typeface="+mn-ea"/>
              </a:rPr>
              <a:t>5</a:t>
            </a:r>
            <a:r>
              <a:rPr kumimoji="1" lang="ja-JP" altLang="en-US" sz="1200" dirty="0">
                <a:solidFill>
                  <a:schemeClr val="tx1"/>
                </a:solidFill>
                <a:latin typeface="+mn-ea"/>
              </a:rPr>
              <a:t>年（</a:t>
            </a:r>
            <a:r>
              <a:rPr kumimoji="1" lang="en-US" altLang="ja-JP" sz="1200" dirty="0">
                <a:solidFill>
                  <a:schemeClr val="tx1"/>
                </a:solidFill>
                <a:latin typeface="+mn-ea"/>
              </a:rPr>
              <a:t>2023</a:t>
            </a:r>
            <a:r>
              <a:rPr kumimoji="1" lang="ja-JP" altLang="en-US" sz="1200" dirty="0">
                <a:solidFill>
                  <a:schemeClr val="tx1"/>
                </a:solidFill>
                <a:latin typeface="+mn-ea"/>
              </a:rPr>
              <a:t>年）</a:t>
            </a:r>
            <a:r>
              <a:rPr kumimoji="1" lang="en-US" altLang="ja-JP" sz="1200" dirty="0">
                <a:solidFill>
                  <a:schemeClr val="tx1"/>
                </a:solidFill>
                <a:latin typeface="+mn-ea"/>
              </a:rPr>
              <a:t>2</a:t>
            </a:r>
            <a:r>
              <a:rPr kumimoji="1" lang="ja-JP" altLang="en-US" sz="1200" dirty="0">
                <a:solidFill>
                  <a:schemeClr val="tx1"/>
                </a:solidFill>
                <a:latin typeface="+mn-ea"/>
              </a:rPr>
              <a:t>月に「基本構想」を策定した。</a:t>
            </a:r>
            <a:endParaRPr kumimoji="1" lang="en-US" altLang="ja-JP" sz="1200" strike="sngStrike" dirty="0">
              <a:solidFill>
                <a:schemeClr val="tx1"/>
              </a:solidFill>
              <a:latin typeface="+mn-ea"/>
            </a:endParaRPr>
          </a:p>
          <a:p>
            <a:pPr indent="144000" algn="just" fontAlgn="ctr">
              <a:lnSpc>
                <a:spcPct val="120000"/>
              </a:lnSpc>
            </a:pPr>
            <a:r>
              <a:rPr kumimoji="1" lang="ja-JP" altLang="en-US" sz="1200" dirty="0">
                <a:solidFill>
                  <a:schemeClr val="tx1"/>
                </a:solidFill>
                <a:latin typeface="+mn-ea"/>
              </a:rPr>
              <a:t>「基本計画」以降のスケジュールについては、今後どのような発注方式を採用するかにより変動する可能性があるが、現時点では令和</a:t>
            </a:r>
            <a:r>
              <a:rPr kumimoji="1" lang="en-US" altLang="ja-JP" sz="1200" dirty="0">
                <a:solidFill>
                  <a:schemeClr val="tx1"/>
                </a:solidFill>
                <a:latin typeface="+mn-ea"/>
              </a:rPr>
              <a:t>12</a:t>
            </a:r>
            <a:r>
              <a:rPr kumimoji="1" lang="ja-JP" altLang="en-US" sz="1200" dirty="0">
                <a:solidFill>
                  <a:schemeClr val="tx1"/>
                </a:solidFill>
                <a:latin typeface="+mn-ea"/>
              </a:rPr>
              <a:t>年度（</a:t>
            </a:r>
            <a:r>
              <a:rPr kumimoji="1" lang="en-US" altLang="ja-JP" sz="1200" dirty="0">
                <a:solidFill>
                  <a:schemeClr val="tx1"/>
                </a:solidFill>
                <a:latin typeface="+mn-ea"/>
              </a:rPr>
              <a:t>2030</a:t>
            </a:r>
            <a:r>
              <a:rPr kumimoji="1" lang="ja-JP" altLang="en-US" sz="1200" dirty="0">
                <a:solidFill>
                  <a:schemeClr val="tx1"/>
                </a:solidFill>
                <a:latin typeface="+mn-ea"/>
              </a:rPr>
              <a:t>年度）の供用開始を想定している。</a:t>
            </a:r>
          </a:p>
        </p:txBody>
      </p:sp>
      <p:sp>
        <p:nvSpPr>
          <p:cNvPr id="28" name="テキスト ボックス 27">
            <a:extLst>
              <a:ext uri="{FF2B5EF4-FFF2-40B4-BE49-F238E27FC236}">
                <a16:creationId xmlns:a16="http://schemas.microsoft.com/office/drawing/2014/main" id="{4E2A9273-4BFB-ED18-32B2-2F3EC89AE8B3}"/>
              </a:ext>
            </a:extLst>
          </p:cNvPr>
          <p:cNvSpPr txBox="1"/>
          <p:nvPr/>
        </p:nvSpPr>
        <p:spPr>
          <a:xfrm>
            <a:off x="503238" y="6621178"/>
            <a:ext cx="6551948" cy="369332"/>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1</a:t>
            </a:r>
            <a:r>
              <a:rPr kumimoji="1" lang="ja-JP" altLang="en-US" sz="800" dirty="0">
                <a:latin typeface="+mn-ea"/>
              </a:rPr>
              <a:t> 「多摩市役所本庁舎建替基本構想」</a:t>
            </a:r>
            <a:r>
              <a:rPr kumimoji="1" lang="en-US" altLang="ja-JP" sz="800" dirty="0">
                <a:latin typeface="+mn-ea"/>
              </a:rPr>
              <a:t>P42,P48,P49</a:t>
            </a:r>
            <a:r>
              <a:rPr kumimoji="1" lang="ja-JP" altLang="en-US" sz="800" dirty="0">
                <a:latin typeface="+mn-ea"/>
              </a:rPr>
              <a:t>、多摩市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7"/>
              </a:rPr>
              <a:t>https://www.city.tama.lg.jp/_res/projects/default_project/_page_/001/010/218/6sho_10sho.pdf</a:t>
            </a:r>
            <a:r>
              <a:rPr kumimoji="1" lang="ja-JP" altLang="en-US" sz="800" dirty="0">
                <a:latin typeface="+mn-ea"/>
              </a:rPr>
              <a:t>）</a:t>
            </a:r>
            <a:br>
              <a:rPr kumimoji="1" lang="en-US" altLang="ja-JP" sz="800" dirty="0">
                <a:latin typeface="+mn-ea"/>
              </a:rPr>
            </a:br>
            <a:r>
              <a:rPr kumimoji="1" lang="ja-JP" altLang="en-US" sz="800" dirty="0">
                <a:latin typeface="+mn-ea"/>
              </a:rPr>
              <a:t>（</a:t>
            </a:r>
            <a:r>
              <a:rPr kumimoji="1" lang="en-US" altLang="ja-JP" sz="800" dirty="0">
                <a:latin typeface="+mn-ea"/>
                <a:hlinkClick r:id="rId8"/>
              </a:rPr>
              <a:t>https://www.city.tama.lg.jp/_res/projects/default_project/_page_/001/010/218/kososiryo.pdf</a:t>
            </a:r>
            <a:r>
              <a:rPr kumimoji="1" lang="ja-JP" altLang="en-US" sz="800" dirty="0">
                <a:latin typeface="+mn-ea"/>
              </a:rPr>
              <a:t>）</a:t>
            </a:r>
          </a:p>
        </p:txBody>
      </p:sp>
      <p:sp>
        <p:nvSpPr>
          <p:cNvPr id="29" name="テキスト ボックス 28">
            <a:extLst>
              <a:ext uri="{FF2B5EF4-FFF2-40B4-BE49-F238E27FC236}">
                <a16:creationId xmlns:a16="http://schemas.microsoft.com/office/drawing/2014/main" id="{963180A0-1C4D-3EF4-A49A-7245D4B7083F}"/>
              </a:ext>
            </a:extLst>
          </p:cNvPr>
          <p:cNvSpPr txBox="1"/>
          <p:nvPr/>
        </p:nvSpPr>
        <p:spPr>
          <a:xfrm>
            <a:off x="503238" y="6266227"/>
            <a:ext cx="1178208" cy="169277"/>
          </a:xfrm>
          <a:prstGeom prst="rect">
            <a:avLst/>
          </a:prstGeom>
          <a:noFill/>
        </p:spPr>
        <p:txBody>
          <a:bodyPr wrap="none" lIns="0" tIns="0" rIns="0" bIns="0" rtlCol="0">
            <a:spAutoFit/>
          </a:bodyPr>
          <a:lstStyle/>
          <a:p>
            <a:r>
              <a:rPr kumimoji="1" lang="ja-JP" altLang="en-US" sz="1100" dirty="0">
                <a:latin typeface="+mn-ea"/>
              </a:rPr>
              <a:t>全体スケジュール</a:t>
            </a:r>
            <a:r>
              <a:rPr kumimoji="1" lang="en-US" altLang="ja-JP" sz="1100" baseline="30000" dirty="0">
                <a:latin typeface="+mn-ea"/>
              </a:rPr>
              <a:t>*1</a:t>
            </a:r>
            <a:endParaRPr kumimoji="1" lang="ja-JP" altLang="en-US" sz="1100" dirty="0">
              <a:latin typeface="+mn-ea"/>
            </a:endParaRPr>
          </a:p>
        </p:txBody>
      </p:sp>
    </p:spTree>
    <p:extLst>
      <p:ext uri="{BB962C8B-B14F-4D97-AF65-F5344CB8AC3E}">
        <p14:creationId xmlns:p14="http://schemas.microsoft.com/office/powerpoint/2010/main" val="41708468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4748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1" name="テキスト プレースホルダー 70">
            <a:extLst>
              <a:ext uri="{FF2B5EF4-FFF2-40B4-BE49-F238E27FC236}">
                <a16:creationId xmlns:a16="http://schemas.microsoft.com/office/drawing/2014/main" id="{2483F33E-FA59-6AA7-1628-B56D745EC1F7}"/>
              </a:ext>
            </a:extLst>
          </p:cNvPr>
          <p:cNvSpPr>
            <a:spLocks noGrp="1"/>
          </p:cNvSpPr>
          <p:nvPr>
            <p:ph type="body" sz="quarter" idx="14"/>
          </p:nvPr>
        </p:nvSpPr>
        <p:spPr>
          <a:xfrm>
            <a:off x="4986978" y="361990"/>
            <a:ext cx="2068859" cy="166199"/>
          </a:xfrm>
        </p:spPr>
        <p:txBody>
          <a:bodyPr/>
          <a:lstStyle/>
          <a:p>
            <a:r>
              <a:rPr lang="en-US" altLang="ja-JP" dirty="0"/>
              <a:t>(5) </a:t>
            </a:r>
            <a:r>
              <a:rPr lang="ja-JP" altLang="en-US" dirty="0"/>
              <a:t>東京都多摩市</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133</a:t>
            </a:fld>
            <a:endParaRPr kumimoji="1" lang="ja-JP" altLang="en-US">
              <a:latin typeface="+mn-ea"/>
              <a:ea typeface="+mn-ea"/>
            </a:endParaRPr>
          </a:p>
        </p:txBody>
      </p:sp>
      <p:grpSp>
        <p:nvGrpSpPr>
          <p:cNvPr id="43" name="グループ化 42">
            <a:extLst>
              <a:ext uri="{FF2B5EF4-FFF2-40B4-BE49-F238E27FC236}">
                <a16:creationId xmlns:a16="http://schemas.microsoft.com/office/drawing/2014/main" id="{00C7B259-179F-93AE-F332-6E1798251952}"/>
              </a:ext>
            </a:extLst>
          </p:cNvPr>
          <p:cNvGrpSpPr/>
          <p:nvPr/>
        </p:nvGrpSpPr>
        <p:grpSpPr>
          <a:xfrm>
            <a:off x="504042" y="1349375"/>
            <a:ext cx="6552000" cy="252000"/>
            <a:chOff x="504000" y="5705617"/>
            <a:chExt cx="6552000" cy="252000"/>
          </a:xfrm>
        </p:grpSpPr>
        <p:sp>
          <p:nvSpPr>
            <p:cNvPr id="44" name="正方形/長方形 43">
              <a:extLst>
                <a:ext uri="{FF2B5EF4-FFF2-40B4-BE49-F238E27FC236}">
                  <a16:creationId xmlns:a16="http://schemas.microsoft.com/office/drawing/2014/main" id="{330467D9-DB05-0683-621F-737CC505CC6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45" name="テキスト ボックス 44">
              <a:extLst>
                <a:ext uri="{FF2B5EF4-FFF2-40B4-BE49-F238E27FC236}">
                  <a16:creationId xmlns:a16="http://schemas.microsoft.com/office/drawing/2014/main" id="{52A67FCE-7216-B3EA-87CC-76249B40BB81}"/>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grpSp>
        <p:nvGrpSpPr>
          <p:cNvPr id="46" name="グループ化 45">
            <a:extLst>
              <a:ext uri="{FF2B5EF4-FFF2-40B4-BE49-F238E27FC236}">
                <a16:creationId xmlns:a16="http://schemas.microsoft.com/office/drawing/2014/main" id="{7502B69B-2E6B-33C5-34A0-F0CD0050EC2C}"/>
              </a:ext>
            </a:extLst>
          </p:cNvPr>
          <p:cNvGrpSpPr/>
          <p:nvPr/>
        </p:nvGrpSpPr>
        <p:grpSpPr>
          <a:xfrm>
            <a:off x="504042" y="1778405"/>
            <a:ext cx="6552000" cy="252000"/>
            <a:chOff x="504000" y="1797030"/>
            <a:chExt cx="6552000" cy="252000"/>
          </a:xfrm>
        </p:grpSpPr>
        <p:sp>
          <p:nvSpPr>
            <p:cNvPr id="47" name="四角形: 角を丸くする 46">
              <a:extLst>
                <a:ext uri="{FF2B5EF4-FFF2-40B4-BE49-F238E27FC236}">
                  <a16:creationId xmlns:a16="http://schemas.microsoft.com/office/drawing/2014/main" id="{8FEE7985-F497-E1B6-C559-05435B3F55BE}"/>
                </a:ext>
              </a:extLst>
            </p:cNvPr>
            <p:cNvSpPr/>
            <p:nvPr/>
          </p:nvSpPr>
          <p:spPr>
            <a:xfrm>
              <a:off x="504000" y="179703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23C34985-B9E5-F21C-73C6-CBE28AD7FBB7}"/>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grpSp>
      <p:sp>
        <p:nvSpPr>
          <p:cNvPr id="49" name="コンテンツ プレースホルダー 17">
            <a:extLst>
              <a:ext uri="{FF2B5EF4-FFF2-40B4-BE49-F238E27FC236}">
                <a16:creationId xmlns:a16="http://schemas.microsoft.com/office/drawing/2014/main" id="{D4919970-9852-D355-BAB9-6ABB1A3E05E2}"/>
              </a:ext>
            </a:extLst>
          </p:cNvPr>
          <p:cNvSpPr txBox="1">
            <a:spLocks/>
          </p:cNvSpPr>
          <p:nvPr/>
        </p:nvSpPr>
        <p:spPr>
          <a:xfrm>
            <a:off x="503238" y="2158093"/>
            <a:ext cx="6552000" cy="1329595"/>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基本構想」において、市民サービス機能の「整備に向けた考え方」として、「手続きや相談を行う窓口は、低層階に集約して配置するなど、デジタル技術等も使いながら市民がスムーズにサービスが受けられる環境を整備する」「専門的相談や複雑な相談への対応を想定し、プライバシーに配慮した相談空間を整備するとともに、オンラインなど多様な方法による相談を受けられるようにする」等としている。今後の「基本設計」「実施設計」に向けて、さらに検討を進めていく。</a:t>
            </a:r>
          </a:p>
          <a:p>
            <a:pPr marL="0" indent="144000" algn="just" fontAlgn="ctr">
              <a:lnSpc>
                <a:spcPct val="120000"/>
              </a:lnSpc>
              <a:spcBef>
                <a:spcPts val="0"/>
              </a:spcBef>
              <a:buNone/>
            </a:pPr>
            <a:endParaRPr lang="ja-JP" altLang="en-US" sz="1200" dirty="0">
              <a:latin typeface="+mn-ea"/>
              <a:ea typeface="+mn-ea"/>
            </a:endParaRPr>
          </a:p>
        </p:txBody>
      </p:sp>
      <p:sp>
        <p:nvSpPr>
          <p:cNvPr id="50" name="正方形/長方形 49">
            <a:extLst>
              <a:ext uri="{FF2B5EF4-FFF2-40B4-BE49-F238E27FC236}">
                <a16:creationId xmlns:a16="http://schemas.microsoft.com/office/drawing/2014/main" id="{A32F971C-242B-2419-C319-A08B629F5F17}"/>
              </a:ext>
            </a:extLst>
          </p:cNvPr>
          <p:cNvSpPr/>
          <p:nvPr/>
        </p:nvSpPr>
        <p:spPr>
          <a:xfrm>
            <a:off x="504042" y="3375065"/>
            <a:ext cx="6552000" cy="1688753"/>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51" name="グループ化 50">
            <a:extLst>
              <a:ext uri="{FF2B5EF4-FFF2-40B4-BE49-F238E27FC236}">
                <a16:creationId xmlns:a16="http://schemas.microsoft.com/office/drawing/2014/main" id="{36B285C5-2948-AA0E-2955-4F0C4589DC0F}"/>
              </a:ext>
            </a:extLst>
          </p:cNvPr>
          <p:cNvGrpSpPr/>
          <p:nvPr/>
        </p:nvGrpSpPr>
        <p:grpSpPr>
          <a:xfrm>
            <a:off x="707757" y="3495959"/>
            <a:ext cx="6138340" cy="646932"/>
            <a:chOff x="707715" y="2447613"/>
            <a:chExt cx="6138340" cy="646932"/>
          </a:xfrm>
        </p:grpSpPr>
        <p:sp>
          <p:nvSpPr>
            <p:cNvPr id="52" name="テキスト ボックス 51">
              <a:extLst>
                <a:ext uri="{FF2B5EF4-FFF2-40B4-BE49-F238E27FC236}">
                  <a16:creationId xmlns:a16="http://schemas.microsoft.com/office/drawing/2014/main" id="{95DC4C67-D08F-2EF7-D020-2B086B11B50C}"/>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書かない窓口</a:t>
              </a:r>
            </a:p>
          </p:txBody>
        </p:sp>
        <p:sp>
          <p:nvSpPr>
            <p:cNvPr id="53" name="四角形: 角を丸くする 52">
              <a:extLst>
                <a:ext uri="{FF2B5EF4-FFF2-40B4-BE49-F238E27FC236}">
                  <a16:creationId xmlns:a16="http://schemas.microsoft.com/office/drawing/2014/main" id="{E48D0FB5-AC83-9CB7-99B9-F4C94F205307}"/>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施策②</a:t>
              </a:r>
            </a:p>
          </p:txBody>
        </p:sp>
        <p:sp>
          <p:nvSpPr>
            <p:cNvPr id="54" name="テキスト ボックス 53">
              <a:extLst>
                <a:ext uri="{FF2B5EF4-FFF2-40B4-BE49-F238E27FC236}">
                  <a16:creationId xmlns:a16="http://schemas.microsoft.com/office/drawing/2014/main" id="{C706FDCE-08C1-FDAC-DBA9-DD742CE2729C}"/>
                </a:ext>
              </a:extLst>
            </p:cNvPr>
            <p:cNvSpPr txBox="1"/>
            <p:nvPr/>
          </p:nvSpPr>
          <p:spPr>
            <a:xfrm>
              <a:off x="1554055" y="2755991"/>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先行自治体の事例を情報収集している。書かない窓口及び待たない窓口は、本人確認をマイナンバーカードで行うのか、あるいは免許証で行うのかを検討している。</a:t>
              </a:r>
              <a:endParaRPr kumimoji="1" lang="en-US" altLang="ja-JP" sz="1100" dirty="0">
                <a:solidFill>
                  <a:schemeClr val="tx1"/>
                </a:solidFill>
                <a:latin typeface="+mn-ea"/>
              </a:endParaRPr>
            </a:p>
          </p:txBody>
        </p:sp>
      </p:grpSp>
      <p:grpSp>
        <p:nvGrpSpPr>
          <p:cNvPr id="59" name="グループ化 58">
            <a:extLst>
              <a:ext uri="{FF2B5EF4-FFF2-40B4-BE49-F238E27FC236}">
                <a16:creationId xmlns:a16="http://schemas.microsoft.com/office/drawing/2014/main" id="{0604983D-8154-E527-785E-A8AE5BB2AC47}"/>
              </a:ext>
            </a:extLst>
          </p:cNvPr>
          <p:cNvGrpSpPr/>
          <p:nvPr/>
        </p:nvGrpSpPr>
        <p:grpSpPr>
          <a:xfrm>
            <a:off x="707757" y="4313920"/>
            <a:ext cx="6138340" cy="646932"/>
            <a:chOff x="707715" y="7518884"/>
            <a:chExt cx="6138340" cy="646932"/>
          </a:xfrm>
        </p:grpSpPr>
        <p:sp>
          <p:nvSpPr>
            <p:cNvPr id="60" name="テキスト ボックス 59">
              <a:extLst>
                <a:ext uri="{FF2B5EF4-FFF2-40B4-BE49-F238E27FC236}">
                  <a16:creationId xmlns:a16="http://schemas.microsoft.com/office/drawing/2014/main" id="{71BF73F7-2DC8-263D-D56D-6889DEE2DF0E}"/>
                </a:ext>
              </a:extLst>
            </p:cNvPr>
            <p:cNvSpPr txBox="1"/>
            <p:nvPr/>
          </p:nvSpPr>
          <p:spPr>
            <a:xfrm>
              <a:off x="1554055" y="7552551"/>
              <a:ext cx="1975180"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決済方法</a:t>
              </a:r>
            </a:p>
          </p:txBody>
        </p:sp>
        <p:sp>
          <p:nvSpPr>
            <p:cNvPr id="61" name="四角形: 角を丸くする 60">
              <a:extLst>
                <a:ext uri="{FF2B5EF4-FFF2-40B4-BE49-F238E27FC236}">
                  <a16:creationId xmlns:a16="http://schemas.microsoft.com/office/drawing/2014/main" id="{5FE8BDF6-556D-79D0-5B42-14A85F063EBD}"/>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施策⑧</a:t>
              </a:r>
            </a:p>
          </p:txBody>
        </p:sp>
        <p:sp>
          <p:nvSpPr>
            <p:cNvPr id="62" name="テキスト ボックス 61">
              <a:extLst>
                <a:ext uri="{FF2B5EF4-FFF2-40B4-BE49-F238E27FC236}">
                  <a16:creationId xmlns:a16="http://schemas.microsoft.com/office/drawing/2014/main" id="{CB3C9A4B-842C-16E0-FCAA-E99EB10A1ADF}"/>
                </a:ext>
              </a:extLst>
            </p:cNvPr>
            <p:cNvSpPr txBox="1"/>
            <p:nvPr/>
          </p:nvSpPr>
          <p:spPr>
            <a:xfrm>
              <a:off x="1554055" y="7827262"/>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市民税、都民税、固定資産税・都市計画税、軽自動車税等について、コンビニ収納サービスに対応している。</a:t>
              </a:r>
              <a:endParaRPr kumimoji="1" lang="ja-JP" altLang="en-US" sz="1100" dirty="0">
                <a:latin typeface="+mn-ea"/>
              </a:endParaRPr>
            </a:p>
          </p:txBody>
        </p:sp>
      </p:grpSp>
      <p:sp>
        <p:nvSpPr>
          <p:cNvPr id="6" name="テキスト ボックス 5">
            <a:extLst>
              <a:ext uri="{FF2B5EF4-FFF2-40B4-BE49-F238E27FC236}">
                <a16:creationId xmlns:a16="http://schemas.microsoft.com/office/drawing/2014/main" id="{F49FEB11-0585-23C7-FA34-D4EDC6478278}"/>
              </a:ext>
            </a:extLst>
          </p:cNvPr>
          <p:cNvSpPr txBox="1"/>
          <p:nvPr/>
        </p:nvSpPr>
        <p:spPr>
          <a:xfrm>
            <a:off x="1556580" y="6505412"/>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7" name="四角形: 角を丸くする 6">
            <a:extLst>
              <a:ext uri="{FF2B5EF4-FFF2-40B4-BE49-F238E27FC236}">
                <a16:creationId xmlns:a16="http://schemas.microsoft.com/office/drawing/2014/main" id="{F890C332-0415-408B-9934-361D9D90ACD1}"/>
              </a:ext>
            </a:extLst>
          </p:cNvPr>
          <p:cNvSpPr/>
          <p:nvPr/>
        </p:nvSpPr>
        <p:spPr>
          <a:xfrm>
            <a:off x="710241" y="6471745"/>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grpSp>
        <p:nvGrpSpPr>
          <p:cNvPr id="8" name="グループ化 7">
            <a:extLst>
              <a:ext uri="{FF2B5EF4-FFF2-40B4-BE49-F238E27FC236}">
                <a16:creationId xmlns:a16="http://schemas.microsoft.com/office/drawing/2014/main" id="{662071C5-5F56-AC25-94F6-EE212252942E}"/>
              </a:ext>
            </a:extLst>
          </p:cNvPr>
          <p:cNvGrpSpPr/>
          <p:nvPr/>
        </p:nvGrpSpPr>
        <p:grpSpPr>
          <a:xfrm>
            <a:off x="504000" y="5438912"/>
            <a:ext cx="6552000" cy="252000"/>
            <a:chOff x="504000" y="1373528"/>
            <a:chExt cx="6552000" cy="252000"/>
          </a:xfrm>
        </p:grpSpPr>
        <p:sp>
          <p:nvSpPr>
            <p:cNvPr id="9" name="四角形: 角を丸くする 8">
              <a:extLst>
                <a:ext uri="{FF2B5EF4-FFF2-40B4-BE49-F238E27FC236}">
                  <a16:creationId xmlns:a16="http://schemas.microsoft.com/office/drawing/2014/main" id="{141AFF40-04C8-0E11-90FA-98031541ABD4}"/>
                </a:ext>
              </a:extLst>
            </p:cNvPr>
            <p:cNvSpPr/>
            <p:nvPr/>
          </p:nvSpPr>
          <p:spPr>
            <a:xfrm>
              <a:off x="504000" y="1373528"/>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947036C4-7AC3-6BC1-6A57-91DC40D2C498}"/>
                </a:ext>
              </a:extLst>
            </p:cNvPr>
            <p:cNvSpPr/>
            <p:nvPr/>
          </p:nvSpPr>
          <p:spPr>
            <a:xfrm>
              <a:off x="1341120" y="137641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1" name="正方形/長方形 10">
            <a:extLst>
              <a:ext uri="{FF2B5EF4-FFF2-40B4-BE49-F238E27FC236}">
                <a16:creationId xmlns:a16="http://schemas.microsoft.com/office/drawing/2014/main" id="{B5DAC3A6-AE30-BD20-9C89-94F5CD71A754}"/>
              </a:ext>
            </a:extLst>
          </p:cNvPr>
          <p:cNvSpPr/>
          <p:nvPr/>
        </p:nvSpPr>
        <p:spPr>
          <a:xfrm>
            <a:off x="504438" y="6420138"/>
            <a:ext cx="6552000" cy="296245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FD5CA59F-0226-06E5-BCA1-E03588326881}"/>
              </a:ext>
            </a:extLst>
          </p:cNvPr>
          <p:cNvSpPr txBox="1"/>
          <p:nvPr/>
        </p:nvSpPr>
        <p:spPr>
          <a:xfrm>
            <a:off x="1554055" y="6780123"/>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インターネット接続可能なオンライン会議用パソコンを用意し、必要に応じて貸し出している。</a:t>
            </a:r>
            <a:endParaRPr kumimoji="1" lang="en-US" altLang="ja-JP" sz="1100" dirty="0">
              <a:solidFill>
                <a:schemeClr val="tx1"/>
              </a:solidFill>
              <a:latin typeface="+mn-ea"/>
            </a:endParaRPr>
          </a:p>
          <a:p>
            <a:pPr indent="144000"/>
            <a:r>
              <a:rPr kumimoji="1" lang="ja-JP" altLang="en-US" sz="1100" dirty="0">
                <a:solidFill>
                  <a:schemeClr val="tx1"/>
                </a:solidFill>
                <a:latin typeface="+mn-ea"/>
              </a:rPr>
              <a:t>オンライン会議ツールに</a:t>
            </a:r>
            <a:r>
              <a:rPr kumimoji="1" lang="ja-JP" altLang="en-US" sz="1100" dirty="0">
                <a:latin typeface="+mn-ea"/>
              </a:rPr>
              <a:t>ついては、</a:t>
            </a:r>
            <a:r>
              <a:rPr kumimoji="1" lang="en-US" altLang="ja-JP" sz="1100" dirty="0">
                <a:latin typeface="+mn-ea"/>
              </a:rPr>
              <a:t>ISMAP</a:t>
            </a:r>
            <a:r>
              <a:rPr kumimoji="1" lang="ja-JP" altLang="en-US" sz="1100" dirty="0">
                <a:latin typeface="+mn-ea"/>
              </a:rPr>
              <a:t>に倣い</a:t>
            </a:r>
            <a:r>
              <a:rPr kumimoji="1" lang="en-US" altLang="ja-JP" sz="1100" dirty="0">
                <a:latin typeface="+mn-ea"/>
              </a:rPr>
              <a:t>Webex</a:t>
            </a:r>
            <a:r>
              <a:rPr kumimoji="1" lang="ja-JP" altLang="en-US" sz="1100" dirty="0">
                <a:latin typeface="+mn-ea"/>
              </a:rPr>
              <a:t>あるいは</a:t>
            </a:r>
            <a:r>
              <a:rPr kumimoji="1" lang="en-US" altLang="ja-JP" sz="1100" dirty="0">
                <a:latin typeface="+mn-ea"/>
              </a:rPr>
              <a:t>Teams</a:t>
            </a:r>
            <a:r>
              <a:rPr kumimoji="1" lang="ja-JP" altLang="en-US" sz="1100" dirty="0">
                <a:latin typeface="+mn-ea"/>
              </a:rPr>
              <a:t>を基本利用</a:t>
            </a:r>
            <a:r>
              <a:rPr kumimoji="1" lang="ja-JP" altLang="en-US" sz="1100" dirty="0">
                <a:solidFill>
                  <a:schemeClr val="tx1"/>
                </a:solidFill>
                <a:latin typeface="+mn-ea"/>
              </a:rPr>
              <a:t>としている。</a:t>
            </a:r>
            <a:endParaRPr kumimoji="1" lang="en-US" altLang="ja-JP" sz="1100" dirty="0">
              <a:solidFill>
                <a:schemeClr val="tx1"/>
              </a:solidFill>
              <a:latin typeface="+mn-ea"/>
            </a:endParaRPr>
          </a:p>
        </p:txBody>
      </p:sp>
      <p:grpSp>
        <p:nvGrpSpPr>
          <p:cNvPr id="14" name="グループ化 13">
            <a:extLst>
              <a:ext uri="{FF2B5EF4-FFF2-40B4-BE49-F238E27FC236}">
                <a16:creationId xmlns:a16="http://schemas.microsoft.com/office/drawing/2014/main" id="{1A0ECB25-0468-F1AD-B72B-0D0DD50FDCDA}"/>
              </a:ext>
            </a:extLst>
          </p:cNvPr>
          <p:cNvGrpSpPr/>
          <p:nvPr/>
        </p:nvGrpSpPr>
        <p:grpSpPr>
          <a:xfrm>
            <a:off x="707715" y="7634028"/>
            <a:ext cx="6138340" cy="985486"/>
            <a:chOff x="707715" y="6900550"/>
            <a:chExt cx="6138340" cy="985486"/>
          </a:xfrm>
        </p:grpSpPr>
        <p:sp>
          <p:nvSpPr>
            <p:cNvPr id="15" name="テキスト ボックス 14">
              <a:extLst>
                <a:ext uri="{FF2B5EF4-FFF2-40B4-BE49-F238E27FC236}">
                  <a16:creationId xmlns:a16="http://schemas.microsoft.com/office/drawing/2014/main" id="{889CDB32-9EDF-BB14-0D45-3508CA9056A5}"/>
                </a:ext>
              </a:extLst>
            </p:cNvPr>
            <p:cNvSpPr txBox="1"/>
            <p:nvPr/>
          </p:nvSpPr>
          <p:spPr>
            <a:xfrm>
              <a:off x="1554055" y="6934217"/>
              <a:ext cx="1684445"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モバイル、タブレット端末</a:t>
              </a:r>
            </a:p>
          </p:txBody>
        </p:sp>
        <p:sp>
          <p:nvSpPr>
            <p:cNvPr id="16" name="四角形: 角を丸くする 15">
              <a:extLst>
                <a:ext uri="{FF2B5EF4-FFF2-40B4-BE49-F238E27FC236}">
                  <a16:creationId xmlns:a16="http://schemas.microsoft.com/office/drawing/2014/main" id="{60C7DA11-6180-3D27-0635-3335641D8383}"/>
                </a:ext>
              </a:extLst>
            </p:cNvPr>
            <p:cNvSpPr/>
            <p:nvPr/>
          </p:nvSpPr>
          <p:spPr>
            <a:xfrm>
              <a:off x="707715" y="690055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施策⑪</a:t>
              </a:r>
            </a:p>
          </p:txBody>
        </p:sp>
        <p:sp>
          <p:nvSpPr>
            <p:cNvPr id="17" name="テキスト ボックス 16">
              <a:extLst>
                <a:ext uri="{FF2B5EF4-FFF2-40B4-BE49-F238E27FC236}">
                  <a16:creationId xmlns:a16="http://schemas.microsoft.com/office/drawing/2014/main" id="{FBB3B745-4F40-F952-96B1-D33FC360F10F}"/>
                </a:ext>
              </a:extLst>
            </p:cNvPr>
            <p:cNvSpPr txBox="1"/>
            <p:nvPr/>
          </p:nvSpPr>
          <p:spPr>
            <a:xfrm>
              <a:off x="1554055" y="7208928"/>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管理職級職員のみ、</a:t>
              </a:r>
              <a:r>
                <a:rPr kumimoji="1" lang="en-US" altLang="ja-JP" sz="1100" u="wavyHeavy" dirty="0">
                  <a:solidFill>
                    <a:schemeClr val="tx1"/>
                  </a:solidFill>
                  <a:uFill>
                    <a:solidFill>
                      <a:srgbClr val="31926F"/>
                    </a:solidFill>
                  </a:uFill>
                  <a:latin typeface="+mn-ea"/>
                </a:rPr>
                <a:t>LTE</a:t>
              </a:r>
              <a:r>
                <a:rPr kumimoji="1" lang="ja-JP" altLang="en-US" sz="1100" dirty="0">
                  <a:solidFill>
                    <a:schemeClr val="tx1"/>
                  </a:solidFill>
                  <a:latin typeface="+mn-ea"/>
                </a:rPr>
                <a:t>通信モジュール・</a:t>
              </a:r>
              <a:r>
                <a:rPr kumimoji="1" lang="en-US" altLang="ja-JP" sz="1100" u="wavyHeavy" dirty="0">
                  <a:solidFill>
                    <a:schemeClr val="tx1"/>
                  </a:solidFill>
                  <a:uFill>
                    <a:solidFill>
                      <a:srgbClr val="31926F"/>
                    </a:solidFill>
                  </a:uFill>
                  <a:latin typeface="+mn-ea"/>
                </a:rPr>
                <a:t>SIM</a:t>
              </a:r>
              <a:r>
                <a:rPr kumimoji="1" lang="ja-JP" altLang="en-US" sz="1100" dirty="0">
                  <a:solidFill>
                    <a:schemeClr val="tx1"/>
                  </a:solidFill>
                  <a:latin typeface="+mn-ea"/>
                </a:rPr>
                <a:t>を内蔵したノートパソコンを使用。庁外での使用は在宅時に限定している。一般職の職員が使用するノートパソコンのうち、</a:t>
              </a:r>
              <a:r>
                <a:rPr kumimoji="1" lang="ja-JP" altLang="en-US" sz="1100" u="wavyHeavy" dirty="0">
                  <a:solidFill>
                    <a:schemeClr val="tx1"/>
                  </a:solidFill>
                  <a:uFill>
                    <a:solidFill>
                      <a:srgbClr val="31926F"/>
                    </a:solidFill>
                  </a:uFill>
                  <a:latin typeface="+mn-ea"/>
                </a:rPr>
                <a:t>マイナンバー利用事務系</a:t>
              </a:r>
              <a:r>
                <a:rPr kumimoji="1" lang="ja-JP" altLang="en-US" sz="1100" dirty="0">
                  <a:solidFill>
                    <a:schemeClr val="tx1"/>
                  </a:solidFill>
                  <a:latin typeface="+mn-ea"/>
                </a:rPr>
                <a:t>は有線接続、</a:t>
              </a:r>
              <a:r>
                <a:rPr kumimoji="1" lang="en-US" altLang="ja-JP" sz="1100" u="wavyHeavy" dirty="0">
                  <a:solidFill>
                    <a:schemeClr val="tx1"/>
                  </a:solidFill>
                  <a:uFill>
                    <a:solidFill>
                      <a:srgbClr val="31926F"/>
                    </a:solidFill>
                  </a:uFill>
                  <a:latin typeface="+mn-ea"/>
                </a:rPr>
                <a:t>LGWAN</a:t>
              </a:r>
              <a:r>
                <a:rPr kumimoji="1" lang="ja-JP" altLang="en-US" sz="1100" u="wavyHeavy" dirty="0">
                  <a:solidFill>
                    <a:schemeClr val="tx1"/>
                  </a:solidFill>
                  <a:uFill>
                    <a:solidFill>
                      <a:srgbClr val="31926F"/>
                    </a:solidFill>
                  </a:uFill>
                  <a:latin typeface="+mn-ea"/>
                </a:rPr>
                <a:t>接続系</a:t>
              </a:r>
              <a:r>
                <a:rPr kumimoji="1" lang="ja-JP" altLang="en-US" sz="1100" dirty="0">
                  <a:solidFill>
                    <a:schemeClr val="tx1"/>
                  </a:solidFill>
                  <a:latin typeface="+mn-ea"/>
                </a:rPr>
                <a:t>は庁内向け無線</a:t>
              </a:r>
              <a:r>
                <a:rPr kumimoji="1" lang="en-US" altLang="ja-JP" sz="1100" dirty="0">
                  <a:solidFill>
                    <a:schemeClr val="tx1"/>
                  </a:solidFill>
                  <a:latin typeface="+mn-ea"/>
                </a:rPr>
                <a:t>LAN</a:t>
              </a:r>
              <a:r>
                <a:rPr kumimoji="1" lang="ja-JP" altLang="en-US" sz="1100" dirty="0">
                  <a:solidFill>
                    <a:schemeClr val="tx1"/>
                  </a:solidFill>
                  <a:latin typeface="+mn-ea"/>
                </a:rPr>
                <a:t>にそれぞれ接続して使用している。</a:t>
              </a:r>
              <a:endParaRPr kumimoji="1" lang="en-US" altLang="ja-JP" sz="1100" dirty="0">
                <a:solidFill>
                  <a:schemeClr val="tx1"/>
                </a:solidFill>
                <a:latin typeface="+mn-ea"/>
              </a:endParaRPr>
            </a:p>
          </p:txBody>
        </p:sp>
      </p:grpSp>
      <p:sp>
        <p:nvSpPr>
          <p:cNvPr id="18" name="コンテンツ プレースホルダー 17">
            <a:extLst>
              <a:ext uri="{FF2B5EF4-FFF2-40B4-BE49-F238E27FC236}">
                <a16:creationId xmlns:a16="http://schemas.microsoft.com/office/drawing/2014/main" id="{55A360B9-4044-2ECE-4E32-D1D7E9EB54E8}"/>
              </a:ext>
            </a:extLst>
          </p:cNvPr>
          <p:cNvSpPr txBox="1">
            <a:spLocks/>
          </p:cNvSpPr>
          <p:nvPr/>
        </p:nvSpPr>
        <p:spPr>
          <a:xfrm>
            <a:off x="503196" y="5817763"/>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現時点で取り組んでいる以下の取組も含め、新庁舎整備の検討の中で今後引き続き検討を進めていく。</a:t>
            </a:r>
          </a:p>
        </p:txBody>
      </p:sp>
      <p:sp>
        <p:nvSpPr>
          <p:cNvPr id="19" name="テキスト ボックス 18">
            <a:extLst>
              <a:ext uri="{FF2B5EF4-FFF2-40B4-BE49-F238E27FC236}">
                <a16:creationId xmlns:a16="http://schemas.microsoft.com/office/drawing/2014/main" id="{0CC0598F-D14A-26B2-512C-77D7AAB324BE}"/>
              </a:ext>
            </a:extLst>
          </p:cNvPr>
          <p:cNvSpPr txBox="1"/>
          <p:nvPr/>
        </p:nvSpPr>
        <p:spPr>
          <a:xfrm>
            <a:off x="1554053" y="8839027"/>
            <a:ext cx="3729789"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柔軟な働き方を行うためのルール、在席管理、勤怠管理</a:t>
            </a:r>
          </a:p>
        </p:txBody>
      </p:sp>
      <p:sp>
        <p:nvSpPr>
          <p:cNvPr id="20" name="四角形: 角を丸くする 19">
            <a:extLst>
              <a:ext uri="{FF2B5EF4-FFF2-40B4-BE49-F238E27FC236}">
                <a16:creationId xmlns:a16="http://schemas.microsoft.com/office/drawing/2014/main" id="{8BF90F82-98FF-0937-E89E-C6CBDD69B390}"/>
              </a:ext>
            </a:extLst>
          </p:cNvPr>
          <p:cNvSpPr/>
          <p:nvPr/>
        </p:nvSpPr>
        <p:spPr>
          <a:xfrm>
            <a:off x="707715" y="880536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施策⑭</a:t>
            </a:r>
          </a:p>
        </p:txBody>
      </p:sp>
      <p:sp>
        <p:nvSpPr>
          <p:cNvPr id="21" name="テキスト ボックス 20">
            <a:extLst>
              <a:ext uri="{FF2B5EF4-FFF2-40B4-BE49-F238E27FC236}">
                <a16:creationId xmlns:a16="http://schemas.microsoft.com/office/drawing/2014/main" id="{456B1FA9-03C0-2A40-D69C-DC5E491090E8}"/>
              </a:ext>
            </a:extLst>
          </p:cNvPr>
          <p:cNvSpPr txBox="1"/>
          <p:nvPr/>
        </p:nvSpPr>
        <p:spPr>
          <a:xfrm>
            <a:off x="1551529" y="9113738"/>
            <a:ext cx="5292000" cy="169277"/>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リモートワークについては、在宅勤務のみを対象として運用</a:t>
            </a:r>
            <a:endParaRPr kumimoji="1" lang="en-US" altLang="ja-JP" sz="1100" strike="sngStrike" dirty="0">
              <a:solidFill>
                <a:srgbClr val="FF0000"/>
              </a:solidFill>
              <a:highlight>
                <a:srgbClr val="FFFF00"/>
              </a:highlight>
              <a:latin typeface="+mn-ea"/>
            </a:endParaRPr>
          </a:p>
        </p:txBody>
      </p:sp>
      <p:sp>
        <p:nvSpPr>
          <p:cNvPr id="22" name="テキスト ボックス 21">
            <a:extLst>
              <a:ext uri="{FF2B5EF4-FFF2-40B4-BE49-F238E27FC236}">
                <a16:creationId xmlns:a16="http://schemas.microsoft.com/office/drawing/2014/main" id="{4C0BB196-C5A5-FD27-5377-EB5909D82AC6}"/>
              </a:ext>
            </a:extLst>
          </p:cNvPr>
          <p:cNvSpPr txBox="1"/>
          <p:nvPr/>
        </p:nvSpPr>
        <p:spPr>
          <a:xfrm>
            <a:off x="4489750" y="7667695"/>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p>
        </p:txBody>
      </p:sp>
      <p:sp>
        <p:nvSpPr>
          <p:cNvPr id="23" name="四角形: 角を丸くする 22">
            <a:extLst>
              <a:ext uri="{FF2B5EF4-FFF2-40B4-BE49-F238E27FC236}">
                <a16:creationId xmlns:a16="http://schemas.microsoft.com/office/drawing/2014/main" id="{ACB556C8-487A-CF04-77A4-84868CCCE1E6}"/>
              </a:ext>
            </a:extLst>
          </p:cNvPr>
          <p:cNvSpPr/>
          <p:nvPr/>
        </p:nvSpPr>
        <p:spPr>
          <a:xfrm>
            <a:off x="3643411" y="7634028"/>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spTree>
    <p:extLst>
      <p:ext uri="{BB962C8B-B14F-4D97-AF65-F5344CB8AC3E}">
        <p14:creationId xmlns:p14="http://schemas.microsoft.com/office/powerpoint/2010/main" val="8837979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4851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51" name="テキスト プレースホルダー 50">
            <a:extLst>
              <a:ext uri="{FF2B5EF4-FFF2-40B4-BE49-F238E27FC236}">
                <a16:creationId xmlns:a16="http://schemas.microsoft.com/office/drawing/2014/main" id="{DEBD8D11-81C4-5A70-4AAB-8C072F560833}"/>
              </a:ext>
            </a:extLst>
          </p:cNvPr>
          <p:cNvSpPr>
            <a:spLocks noGrp="1"/>
          </p:cNvSpPr>
          <p:nvPr>
            <p:ph type="body" sz="quarter" idx="14"/>
          </p:nvPr>
        </p:nvSpPr>
        <p:spPr>
          <a:xfrm>
            <a:off x="4986978" y="361990"/>
            <a:ext cx="2068859" cy="166199"/>
          </a:xfrm>
        </p:spPr>
        <p:txBody>
          <a:bodyPr/>
          <a:lstStyle/>
          <a:p>
            <a:r>
              <a:rPr lang="en-US" altLang="ja-JP" dirty="0"/>
              <a:t>(5) </a:t>
            </a:r>
            <a:r>
              <a:rPr lang="ja-JP" altLang="en-US" dirty="0"/>
              <a:t>東京都多摩市</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134</a:t>
            </a:fld>
            <a:endParaRPr kumimoji="1" lang="ja-JP" altLang="en-US">
              <a:latin typeface="+mn-ea"/>
              <a:ea typeface="+mn-ea"/>
            </a:endParaRPr>
          </a:p>
        </p:txBody>
      </p:sp>
      <p:grpSp>
        <p:nvGrpSpPr>
          <p:cNvPr id="3" name="グループ化 2">
            <a:extLst>
              <a:ext uri="{FF2B5EF4-FFF2-40B4-BE49-F238E27FC236}">
                <a16:creationId xmlns:a16="http://schemas.microsoft.com/office/drawing/2014/main" id="{7291F484-805F-466C-810B-C70D0DA08E45}"/>
              </a:ext>
            </a:extLst>
          </p:cNvPr>
          <p:cNvGrpSpPr/>
          <p:nvPr/>
        </p:nvGrpSpPr>
        <p:grpSpPr>
          <a:xfrm>
            <a:off x="504000" y="1373528"/>
            <a:ext cx="6552000" cy="252000"/>
            <a:chOff x="504000" y="1373528"/>
            <a:chExt cx="6552000" cy="252000"/>
          </a:xfrm>
        </p:grpSpPr>
        <p:sp>
          <p:nvSpPr>
            <p:cNvPr id="2" name="四角形: 角を丸くする 1">
              <a:extLst>
                <a:ext uri="{FF2B5EF4-FFF2-40B4-BE49-F238E27FC236}">
                  <a16:creationId xmlns:a16="http://schemas.microsoft.com/office/drawing/2014/main" id="{066911CF-ECB5-8707-FCA5-E7E26654EEF6}"/>
                </a:ext>
              </a:extLst>
            </p:cNvPr>
            <p:cNvSpPr/>
            <p:nvPr/>
          </p:nvSpPr>
          <p:spPr>
            <a:xfrm>
              <a:off x="504000" y="1373528"/>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FFAE083F-96F6-F58C-89A9-77AD3CA83302}"/>
                </a:ext>
              </a:extLst>
            </p:cNvPr>
            <p:cNvSpPr/>
            <p:nvPr/>
          </p:nvSpPr>
          <p:spPr>
            <a:xfrm>
              <a:off x="1341120" y="137641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4" name="コンテンツ プレースホルダー 17">
            <a:extLst>
              <a:ext uri="{FF2B5EF4-FFF2-40B4-BE49-F238E27FC236}">
                <a16:creationId xmlns:a16="http://schemas.microsoft.com/office/drawing/2014/main" id="{4B9F3BB2-AF3B-A78C-1160-DDF882C0E485}"/>
              </a:ext>
            </a:extLst>
          </p:cNvPr>
          <p:cNvSpPr txBox="1">
            <a:spLocks/>
          </p:cNvSpPr>
          <p:nvPr/>
        </p:nvSpPr>
        <p:spPr>
          <a:xfrm>
            <a:off x="503196" y="1758341"/>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dirty="0">
                <a:solidFill>
                  <a:schemeClr val="tx1"/>
                </a:solidFill>
                <a:latin typeface="+mn-ea"/>
                <a:ea typeface="+mn-ea"/>
              </a:rPr>
              <a:t>新庁舎での新しい働き方を見据えた中で、庁内に存在する多くの紙文書を前提とした仕事の進め方等について見直しを図るため、</a:t>
            </a:r>
            <a:r>
              <a:rPr kumimoji="1" lang="ja-JP" altLang="en-US" sz="1200" u="wavyHeavy" dirty="0">
                <a:solidFill>
                  <a:schemeClr val="tx1"/>
                </a:solidFill>
                <a:uFill>
                  <a:solidFill>
                    <a:srgbClr val="31926F"/>
                  </a:solidFill>
                </a:uFill>
                <a:latin typeface="+mn-ea"/>
                <a:ea typeface="+mn-ea"/>
              </a:rPr>
              <a:t>ペーパーレス</a:t>
            </a:r>
            <a:r>
              <a:rPr kumimoji="1" lang="ja-JP" altLang="en-US" sz="1200" dirty="0">
                <a:solidFill>
                  <a:schemeClr val="tx1"/>
                </a:solidFill>
                <a:latin typeface="+mn-ea"/>
                <a:ea typeface="+mn-ea"/>
              </a:rPr>
              <a:t>化推進支援業務の公募型プロポーザルを現在実施中。令和</a:t>
            </a:r>
            <a:r>
              <a:rPr kumimoji="1" lang="en-US" altLang="ja-JP" sz="1200" dirty="0">
                <a:solidFill>
                  <a:schemeClr val="tx1"/>
                </a:solidFill>
                <a:latin typeface="+mn-ea"/>
                <a:ea typeface="+mn-ea"/>
              </a:rPr>
              <a:t>5</a:t>
            </a:r>
            <a:r>
              <a:rPr kumimoji="1" lang="ja-JP" altLang="en-US" sz="1200" dirty="0">
                <a:solidFill>
                  <a:schemeClr val="tx1"/>
                </a:solidFill>
                <a:latin typeface="+mn-ea"/>
                <a:ea typeface="+mn-ea"/>
              </a:rPr>
              <a:t>年（</a:t>
            </a:r>
            <a:r>
              <a:rPr kumimoji="1" lang="en-US" altLang="ja-JP" sz="1200" dirty="0">
                <a:solidFill>
                  <a:schemeClr val="tx1"/>
                </a:solidFill>
                <a:latin typeface="+mn-ea"/>
                <a:ea typeface="+mn-ea"/>
              </a:rPr>
              <a:t>2023</a:t>
            </a:r>
            <a:r>
              <a:rPr kumimoji="1" lang="ja-JP" altLang="en-US" sz="1200" dirty="0">
                <a:solidFill>
                  <a:schemeClr val="tx1"/>
                </a:solidFill>
                <a:latin typeface="+mn-ea"/>
                <a:ea typeface="+mn-ea"/>
              </a:rPr>
              <a:t>年）</a:t>
            </a:r>
            <a:r>
              <a:rPr kumimoji="1" lang="en-US" altLang="ja-JP" sz="1200" dirty="0">
                <a:solidFill>
                  <a:schemeClr val="tx1"/>
                </a:solidFill>
                <a:latin typeface="+mn-ea"/>
                <a:ea typeface="+mn-ea"/>
              </a:rPr>
              <a:t>10</a:t>
            </a:r>
            <a:r>
              <a:rPr kumimoji="1" lang="ja-JP" altLang="en-US" sz="1200" dirty="0">
                <a:solidFill>
                  <a:schemeClr val="tx1"/>
                </a:solidFill>
                <a:latin typeface="+mn-ea"/>
                <a:ea typeface="+mn-ea"/>
              </a:rPr>
              <a:t>月より、全庁の文書量調査、文書量の削減計画や</a:t>
            </a:r>
            <a:r>
              <a:rPr kumimoji="1" lang="ja-JP" altLang="en-US" sz="1200" u="wavyHeavy" dirty="0">
                <a:solidFill>
                  <a:schemeClr val="tx1"/>
                </a:solidFill>
                <a:uFill>
                  <a:solidFill>
                    <a:srgbClr val="31926F"/>
                  </a:solidFill>
                </a:uFill>
                <a:latin typeface="+mn-ea"/>
                <a:ea typeface="+mn-ea"/>
              </a:rPr>
              <a:t>ペーパーレス</a:t>
            </a:r>
            <a:r>
              <a:rPr kumimoji="1" lang="ja-JP" altLang="en-US" sz="1200" dirty="0">
                <a:solidFill>
                  <a:schemeClr val="tx1"/>
                </a:solidFill>
                <a:latin typeface="+mn-ea"/>
                <a:ea typeface="+mn-ea"/>
              </a:rPr>
              <a:t>な働き方の実現に向けたルール、実施計画案等の作成、文書の電子化等を推進していく予定</a:t>
            </a:r>
            <a:r>
              <a:rPr kumimoji="1" lang="ja-JP" altLang="en-US" sz="1200" dirty="0">
                <a:latin typeface="+mn-ea"/>
                <a:ea typeface="+mn-ea"/>
              </a:rPr>
              <a:t>である。</a:t>
            </a:r>
            <a:endParaRPr kumimoji="1" lang="ja-JP" altLang="en-US" sz="1200" strike="sngStrike" dirty="0">
              <a:latin typeface="+mn-ea"/>
              <a:ea typeface="+mn-ea"/>
            </a:endParaRPr>
          </a:p>
        </p:txBody>
      </p:sp>
      <p:grpSp>
        <p:nvGrpSpPr>
          <p:cNvPr id="13" name="グループ化 12">
            <a:extLst>
              <a:ext uri="{FF2B5EF4-FFF2-40B4-BE49-F238E27FC236}">
                <a16:creationId xmlns:a16="http://schemas.microsoft.com/office/drawing/2014/main" id="{01226FA1-15B8-77D8-7363-5AAFE1EBC7F6}"/>
              </a:ext>
            </a:extLst>
          </p:cNvPr>
          <p:cNvGrpSpPr/>
          <p:nvPr/>
        </p:nvGrpSpPr>
        <p:grpSpPr>
          <a:xfrm>
            <a:off x="504000" y="2988637"/>
            <a:ext cx="6552000" cy="252000"/>
            <a:chOff x="504000" y="4055629"/>
            <a:chExt cx="6552000" cy="252000"/>
          </a:xfrm>
        </p:grpSpPr>
        <p:sp>
          <p:nvSpPr>
            <p:cNvPr id="14" name="四角形: 角を丸くする 13">
              <a:extLst>
                <a:ext uri="{FF2B5EF4-FFF2-40B4-BE49-F238E27FC236}">
                  <a16:creationId xmlns:a16="http://schemas.microsoft.com/office/drawing/2014/main" id="{BA7C69AE-ADEF-007D-6EFC-8FFA848C20A4}"/>
                </a:ext>
              </a:extLst>
            </p:cNvPr>
            <p:cNvSpPr/>
            <p:nvPr/>
          </p:nvSpPr>
          <p:spPr>
            <a:xfrm>
              <a:off x="504000" y="4055629"/>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83F81E62-4003-61CF-C4E6-B2E0389658C8}"/>
                </a:ext>
              </a:extLst>
            </p:cNvPr>
            <p:cNvSpPr/>
            <p:nvPr/>
          </p:nvSpPr>
          <p:spPr>
            <a:xfrm>
              <a:off x="1341120" y="4058519"/>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9" name="コンテンツ プレースホルダー 17">
            <a:extLst>
              <a:ext uri="{FF2B5EF4-FFF2-40B4-BE49-F238E27FC236}">
                <a16:creationId xmlns:a16="http://schemas.microsoft.com/office/drawing/2014/main" id="{DE692A5E-5B55-127F-8285-F88DB5124617}"/>
              </a:ext>
            </a:extLst>
          </p:cNvPr>
          <p:cNvSpPr txBox="1">
            <a:spLocks/>
          </p:cNvSpPr>
          <p:nvPr/>
        </p:nvSpPr>
        <p:spPr>
          <a:xfrm>
            <a:off x="503196" y="3368325"/>
            <a:ext cx="6551956"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新庁舎の環境性能については、</a:t>
            </a:r>
            <a:r>
              <a:rPr lang="en-US" altLang="ja-JP" sz="1200" dirty="0">
                <a:latin typeface="+mn-ea"/>
                <a:ea typeface="+mn-ea"/>
              </a:rPr>
              <a:t>2050</a:t>
            </a:r>
            <a:r>
              <a:rPr lang="ja-JP" altLang="en-US" sz="1200" dirty="0">
                <a:latin typeface="+mn-ea"/>
                <a:ea typeface="+mn-ea"/>
              </a:rPr>
              <a:t>年（令和</a:t>
            </a:r>
            <a:r>
              <a:rPr lang="en-US" altLang="ja-JP" sz="1200" dirty="0">
                <a:latin typeface="+mn-ea"/>
                <a:ea typeface="+mn-ea"/>
              </a:rPr>
              <a:t>33</a:t>
            </a:r>
            <a:r>
              <a:rPr lang="ja-JP" altLang="en-US" sz="1200" dirty="0">
                <a:latin typeface="+mn-ea"/>
                <a:ea typeface="+mn-ea"/>
              </a:rPr>
              <a:t>年）の脱炭素社会の実現に寄与するため、</a:t>
            </a:r>
            <a:r>
              <a:rPr kumimoji="1" lang="en-US" altLang="ja-JP" sz="1200" u="wavyHeavy" dirty="0">
                <a:solidFill>
                  <a:schemeClr val="tx1"/>
                </a:solidFill>
                <a:uFill>
                  <a:solidFill>
                    <a:srgbClr val="31926F"/>
                  </a:solidFill>
                </a:uFill>
                <a:latin typeface="+mn-ea"/>
                <a:ea typeface="+mn-ea"/>
              </a:rPr>
              <a:t>ZEB</a:t>
            </a:r>
            <a:r>
              <a:rPr lang="ja-JP" altLang="en-US" sz="1200" dirty="0">
                <a:latin typeface="+mn-ea"/>
                <a:ea typeface="+mn-ea"/>
              </a:rPr>
              <a:t>化等の導入や維持管理に係る費用に留意し、持続可能な社会の構築に向けて先導的な役割を果たしていけるよう、「基本計画」段階で検討していくこととしている。</a:t>
            </a:r>
          </a:p>
          <a:p>
            <a:pPr marL="0" indent="144000" algn="just" fontAlgn="ctr">
              <a:lnSpc>
                <a:spcPct val="120000"/>
              </a:lnSpc>
              <a:spcBef>
                <a:spcPts val="0"/>
              </a:spcBef>
              <a:buNone/>
            </a:pPr>
            <a:endParaRPr lang="ja-JP" altLang="en-US" sz="1200" dirty="0">
              <a:latin typeface="+mn-ea"/>
              <a:ea typeface="+mn-ea"/>
            </a:endParaRPr>
          </a:p>
        </p:txBody>
      </p:sp>
      <p:sp>
        <p:nvSpPr>
          <p:cNvPr id="21" name="正方形/長方形 20">
            <a:extLst>
              <a:ext uri="{FF2B5EF4-FFF2-40B4-BE49-F238E27FC236}">
                <a16:creationId xmlns:a16="http://schemas.microsoft.com/office/drawing/2014/main" id="{B61423F0-73FB-C97E-DABB-ED99251AC4F9}"/>
              </a:ext>
            </a:extLst>
          </p:cNvPr>
          <p:cNvSpPr/>
          <p:nvPr/>
        </p:nvSpPr>
        <p:spPr>
          <a:xfrm>
            <a:off x="504000" y="4151727"/>
            <a:ext cx="6552000" cy="2523914"/>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27" name="グループ化 26">
            <a:extLst>
              <a:ext uri="{FF2B5EF4-FFF2-40B4-BE49-F238E27FC236}">
                <a16:creationId xmlns:a16="http://schemas.microsoft.com/office/drawing/2014/main" id="{88E857CC-0015-0349-ED3D-573544E3395B}"/>
              </a:ext>
            </a:extLst>
          </p:cNvPr>
          <p:cNvGrpSpPr/>
          <p:nvPr/>
        </p:nvGrpSpPr>
        <p:grpSpPr>
          <a:xfrm>
            <a:off x="710004" y="4270008"/>
            <a:ext cx="6138340" cy="985486"/>
            <a:chOff x="707715" y="2447613"/>
            <a:chExt cx="6138340" cy="985486"/>
          </a:xfrm>
        </p:grpSpPr>
        <p:sp>
          <p:nvSpPr>
            <p:cNvPr id="28" name="テキスト ボックス 27">
              <a:extLst>
                <a:ext uri="{FF2B5EF4-FFF2-40B4-BE49-F238E27FC236}">
                  <a16:creationId xmlns:a16="http://schemas.microsoft.com/office/drawing/2014/main" id="{391D76BC-B7E8-5F66-FFA5-FF8D096E4248}"/>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入退室管理システム</a:t>
              </a:r>
            </a:p>
          </p:txBody>
        </p:sp>
        <p:sp>
          <p:nvSpPr>
            <p:cNvPr id="34" name="四角形: 角を丸くする 33">
              <a:extLst>
                <a:ext uri="{FF2B5EF4-FFF2-40B4-BE49-F238E27FC236}">
                  <a16:creationId xmlns:a16="http://schemas.microsoft.com/office/drawing/2014/main" id="{3B73D022-BF5B-874E-B894-B55423883289}"/>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施策㉔</a:t>
              </a:r>
            </a:p>
          </p:txBody>
        </p:sp>
        <p:sp>
          <p:nvSpPr>
            <p:cNvPr id="35" name="テキスト ボックス 34">
              <a:extLst>
                <a:ext uri="{FF2B5EF4-FFF2-40B4-BE49-F238E27FC236}">
                  <a16:creationId xmlns:a16="http://schemas.microsoft.com/office/drawing/2014/main" id="{F8839874-6ED4-FBC3-2716-D93014079F0F}"/>
                </a:ext>
              </a:extLst>
            </p:cNvPr>
            <p:cNvSpPr txBox="1"/>
            <p:nvPr/>
          </p:nvSpPr>
          <p:spPr>
            <a:xfrm>
              <a:off x="1554055" y="2755991"/>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庁舎内の個人情報や行政情報を確実に保護する必要があるが、現庁舎では来庁者と職員の立ち入れるエリアの区分けが曖昧で、セキュリティリスクとなっている。そのため、新庁舎では庁舎全体でエリアごとのセキュリティゾーンの設定や</a:t>
              </a:r>
              <a:r>
                <a:rPr kumimoji="1" lang="en-US" altLang="ja-JP" sz="1100" dirty="0">
                  <a:solidFill>
                    <a:schemeClr val="tx1"/>
                  </a:solidFill>
                  <a:latin typeface="+mn-ea"/>
                </a:rPr>
                <a:t>IC</a:t>
              </a:r>
              <a:r>
                <a:rPr kumimoji="1" lang="ja-JP" altLang="en-US" sz="1100" dirty="0">
                  <a:solidFill>
                    <a:schemeClr val="tx1"/>
                  </a:solidFill>
                  <a:latin typeface="+mn-ea"/>
                </a:rPr>
                <a:t>カードや生体認証システムなどの導入等、防犯対策や情報保護機能を強化していく</a:t>
              </a:r>
              <a:r>
                <a:rPr kumimoji="1" lang="ja-JP" altLang="en-US" sz="1100" dirty="0">
                  <a:latin typeface="+mn-ea"/>
                </a:rPr>
                <a:t>こと</a:t>
              </a:r>
              <a:r>
                <a:rPr kumimoji="1" lang="ja-JP" altLang="en-US" sz="1100" dirty="0">
                  <a:solidFill>
                    <a:schemeClr val="tx1"/>
                  </a:solidFill>
                  <a:latin typeface="+mn-ea"/>
                </a:rPr>
                <a:t>としている。</a:t>
              </a:r>
              <a:endParaRPr kumimoji="1" lang="en-US" altLang="ja-JP" sz="1100" dirty="0">
                <a:solidFill>
                  <a:schemeClr val="tx1"/>
                </a:solidFill>
                <a:latin typeface="+mn-ea"/>
              </a:endParaRPr>
            </a:p>
          </p:txBody>
        </p:sp>
      </p:grpSp>
      <p:grpSp>
        <p:nvGrpSpPr>
          <p:cNvPr id="36" name="グループ化 35">
            <a:extLst>
              <a:ext uri="{FF2B5EF4-FFF2-40B4-BE49-F238E27FC236}">
                <a16:creationId xmlns:a16="http://schemas.microsoft.com/office/drawing/2014/main" id="{81139E53-D641-4C75-1AAC-BA731924051C}"/>
              </a:ext>
            </a:extLst>
          </p:cNvPr>
          <p:cNvGrpSpPr/>
          <p:nvPr/>
        </p:nvGrpSpPr>
        <p:grpSpPr>
          <a:xfrm>
            <a:off x="504000" y="7024761"/>
            <a:ext cx="6552000" cy="252000"/>
            <a:chOff x="504000" y="4943300"/>
            <a:chExt cx="6552000" cy="252000"/>
          </a:xfrm>
        </p:grpSpPr>
        <p:sp>
          <p:nvSpPr>
            <p:cNvPr id="37" name="四角形: 角を丸くする 36">
              <a:extLst>
                <a:ext uri="{FF2B5EF4-FFF2-40B4-BE49-F238E27FC236}">
                  <a16:creationId xmlns:a16="http://schemas.microsoft.com/office/drawing/2014/main" id="{111C14AD-9328-0BFE-3A31-66FD65E72219}"/>
                </a:ext>
              </a:extLst>
            </p:cNvPr>
            <p:cNvSpPr/>
            <p:nvPr/>
          </p:nvSpPr>
          <p:spPr>
            <a:xfrm>
              <a:off x="504000" y="4943300"/>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634A1659-5319-3AEA-CB47-5F052BB42A0C}"/>
                </a:ext>
              </a:extLst>
            </p:cNvPr>
            <p:cNvSpPr/>
            <p:nvPr/>
          </p:nvSpPr>
          <p:spPr>
            <a:xfrm>
              <a:off x="1341120" y="49461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39" name="コンテンツ プレースホルダー 17">
            <a:extLst>
              <a:ext uri="{FF2B5EF4-FFF2-40B4-BE49-F238E27FC236}">
                <a16:creationId xmlns:a16="http://schemas.microsoft.com/office/drawing/2014/main" id="{BD1DEC94-B15A-A438-8BD1-4F6B5D66DEDC}"/>
              </a:ext>
            </a:extLst>
          </p:cNvPr>
          <p:cNvSpPr txBox="1">
            <a:spLocks/>
          </p:cNvSpPr>
          <p:nvPr/>
        </p:nvSpPr>
        <p:spPr>
          <a:xfrm>
            <a:off x="503196" y="7423499"/>
            <a:ext cx="6551956"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dirty="0">
                <a:solidFill>
                  <a:schemeClr val="tx1"/>
                </a:solidFill>
                <a:latin typeface="+mn-ea"/>
                <a:ea typeface="+mn-ea"/>
              </a:rPr>
              <a:t>新庁舎整備に伴う具体的な検討は今後実施していく。</a:t>
            </a:r>
          </a:p>
          <a:p>
            <a:pPr marL="0" indent="0" algn="just" fontAlgn="ctr">
              <a:lnSpc>
                <a:spcPct val="120000"/>
              </a:lnSpc>
              <a:spcBef>
                <a:spcPts val="0"/>
              </a:spcBef>
              <a:buNone/>
            </a:pPr>
            <a:endParaRPr lang="ja-JP" altLang="en-US" sz="1200" dirty="0">
              <a:latin typeface="+mn-ea"/>
              <a:ea typeface="+mn-ea"/>
            </a:endParaRPr>
          </a:p>
        </p:txBody>
      </p:sp>
      <p:sp>
        <p:nvSpPr>
          <p:cNvPr id="43" name="正方形/長方形 42">
            <a:extLst>
              <a:ext uri="{FF2B5EF4-FFF2-40B4-BE49-F238E27FC236}">
                <a16:creationId xmlns:a16="http://schemas.microsoft.com/office/drawing/2014/main" id="{8E05B23D-6EE7-8D32-B0C9-60D52C43A4D9}"/>
              </a:ext>
            </a:extLst>
          </p:cNvPr>
          <p:cNvSpPr/>
          <p:nvPr/>
        </p:nvSpPr>
        <p:spPr>
          <a:xfrm>
            <a:off x="504438" y="7744975"/>
            <a:ext cx="6552000" cy="1188497"/>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44" name="グループ化 43">
            <a:extLst>
              <a:ext uri="{FF2B5EF4-FFF2-40B4-BE49-F238E27FC236}">
                <a16:creationId xmlns:a16="http://schemas.microsoft.com/office/drawing/2014/main" id="{CD3D583F-F48E-2774-453F-CF16B0911E23}"/>
              </a:ext>
            </a:extLst>
          </p:cNvPr>
          <p:cNvGrpSpPr/>
          <p:nvPr/>
        </p:nvGrpSpPr>
        <p:grpSpPr>
          <a:xfrm>
            <a:off x="708153" y="7858392"/>
            <a:ext cx="6138340" cy="985486"/>
            <a:chOff x="707715" y="2447613"/>
            <a:chExt cx="6138340" cy="985486"/>
          </a:xfrm>
        </p:grpSpPr>
        <p:sp>
          <p:nvSpPr>
            <p:cNvPr id="45" name="テキスト ボックス 44">
              <a:extLst>
                <a:ext uri="{FF2B5EF4-FFF2-40B4-BE49-F238E27FC236}">
                  <a16:creationId xmlns:a16="http://schemas.microsoft.com/office/drawing/2014/main" id="{27E2CEEE-5EA6-DF13-A863-1627A7B2E743}"/>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46" name="四角形: 角を丸くする 45">
              <a:extLst>
                <a:ext uri="{FF2B5EF4-FFF2-40B4-BE49-F238E27FC236}">
                  <a16:creationId xmlns:a16="http://schemas.microsoft.com/office/drawing/2014/main" id="{53DEE1B1-49A6-1693-ADFD-04A1781873FA}"/>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sp>
          <p:nvSpPr>
            <p:cNvPr id="47" name="テキスト ボックス 46">
              <a:extLst>
                <a:ext uri="{FF2B5EF4-FFF2-40B4-BE49-F238E27FC236}">
                  <a16:creationId xmlns:a16="http://schemas.microsoft.com/office/drawing/2014/main" id="{F01BAD6E-D300-F338-16B7-16BCBF330CF5}"/>
                </a:ext>
              </a:extLst>
            </p:cNvPr>
            <p:cNvSpPr txBox="1"/>
            <p:nvPr/>
          </p:nvSpPr>
          <p:spPr>
            <a:xfrm>
              <a:off x="1554055" y="2755991"/>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クラウド化による極端なコスト増加が生じたり、法令によりオンプレミスと定められているサーバ以外は、クラウド化を図っており、新庁舎におけるサーバ室設計もこれを前提として検討を行う予定。また、庁舎移転の際も影響を最小限に抑えることができると考えている。</a:t>
              </a:r>
            </a:p>
          </p:txBody>
        </p:sp>
      </p:grpSp>
      <p:pic>
        <p:nvPicPr>
          <p:cNvPr id="23" name="図 22" descr="テキスト が含まれている画像&#10;&#10;自動的に生成された説明">
            <a:extLst>
              <a:ext uri="{FF2B5EF4-FFF2-40B4-BE49-F238E27FC236}">
                <a16:creationId xmlns:a16="http://schemas.microsoft.com/office/drawing/2014/main" id="{4B7DBF09-1961-DE40-E0C8-B13D62A0585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7388" y="5336050"/>
            <a:ext cx="3683110" cy="1266069"/>
          </a:xfrm>
          <a:prstGeom prst="rect">
            <a:avLst/>
          </a:prstGeom>
        </p:spPr>
      </p:pic>
      <p:sp>
        <p:nvSpPr>
          <p:cNvPr id="29" name="テキスト ボックス 28">
            <a:extLst>
              <a:ext uri="{FF2B5EF4-FFF2-40B4-BE49-F238E27FC236}">
                <a16:creationId xmlns:a16="http://schemas.microsoft.com/office/drawing/2014/main" id="{19011FE8-63D0-3ABC-01D3-2258267D9EBD}"/>
              </a:ext>
            </a:extLst>
          </p:cNvPr>
          <p:cNvSpPr txBox="1"/>
          <p:nvPr/>
        </p:nvSpPr>
        <p:spPr>
          <a:xfrm>
            <a:off x="4373816" y="5963192"/>
            <a:ext cx="2605632" cy="615553"/>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4 </a:t>
            </a:r>
            <a:r>
              <a:rPr kumimoji="1" lang="ja-JP" altLang="en-US" sz="800" dirty="0">
                <a:latin typeface="+mn-ea"/>
              </a:rPr>
              <a:t>「多摩市役所本庁舎建替基本構想」</a:t>
            </a:r>
            <a:r>
              <a:rPr kumimoji="1" lang="en-US" altLang="ja-JP" sz="800" dirty="0">
                <a:latin typeface="+mn-ea"/>
              </a:rPr>
              <a:t>P31</a:t>
            </a:r>
            <a:r>
              <a:rPr kumimoji="1" lang="ja-JP" altLang="en-US" sz="800" dirty="0">
                <a:latin typeface="+mn-ea"/>
              </a:rPr>
              <a:t>、多摩市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r>
              <a:rPr kumimoji="1" lang="en-US" altLang="ja-JP" sz="800" dirty="0">
                <a:latin typeface="+mn-ea"/>
                <a:hlinkClick r:id="rId7"/>
              </a:rPr>
              <a:t>https://www.city.tama.lg.jp/_res/projects/default_project/_page_/001/010/218/6sho_10sho.pdf</a:t>
            </a:r>
            <a:r>
              <a:rPr kumimoji="1" lang="ja-JP" altLang="en-US" sz="800" dirty="0">
                <a:latin typeface="+mn-ea"/>
              </a:rPr>
              <a:t>）</a:t>
            </a:r>
          </a:p>
        </p:txBody>
      </p:sp>
      <p:sp>
        <p:nvSpPr>
          <p:cNvPr id="30" name="テキスト ボックス 29">
            <a:extLst>
              <a:ext uri="{FF2B5EF4-FFF2-40B4-BE49-F238E27FC236}">
                <a16:creationId xmlns:a16="http://schemas.microsoft.com/office/drawing/2014/main" id="{FC5EEE62-2ABB-7603-534D-BD40079F4462}"/>
              </a:ext>
            </a:extLst>
          </p:cNvPr>
          <p:cNvSpPr txBox="1"/>
          <p:nvPr/>
        </p:nvSpPr>
        <p:spPr>
          <a:xfrm>
            <a:off x="4385476" y="5707346"/>
            <a:ext cx="2124222" cy="169277"/>
          </a:xfrm>
          <a:prstGeom prst="rect">
            <a:avLst/>
          </a:prstGeom>
          <a:noFill/>
        </p:spPr>
        <p:txBody>
          <a:bodyPr wrap="squar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ゾーニングのイメージ</a:t>
            </a:r>
            <a:r>
              <a:rPr lang="en-US" altLang="ja-JP" baseline="30000" dirty="0">
                <a:latin typeface="+mn-ea"/>
                <a:ea typeface="+mn-ea"/>
              </a:rPr>
              <a:t>*4</a:t>
            </a:r>
            <a:endParaRPr lang="ja-JP" altLang="en-US" baseline="30000" dirty="0">
              <a:latin typeface="+mn-ea"/>
              <a:ea typeface="+mn-ea"/>
            </a:endParaRPr>
          </a:p>
        </p:txBody>
      </p:sp>
    </p:spTree>
    <p:extLst>
      <p:ext uri="{BB962C8B-B14F-4D97-AF65-F5344CB8AC3E}">
        <p14:creationId xmlns:p14="http://schemas.microsoft.com/office/powerpoint/2010/main" val="15640723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021E9D3-7D04-74B8-1845-8E6926568823}"/>
              </a:ext>
            </a:extLst>
          </p:cNvPr>
          <p:cNvSpPr>
            <a:spLocks/>
          </p:cNvSpPr>
          <p:nvPr/>
        </p:nvSpPr>
        <p:spPr>
          <a:xfrm>
            <a:off x="5821247" y="815221"/>
            <a:ext cx="864000" cy="324000"/>
          </a:xfrm>
          <a:prstGeom prst="rect">
            <a:avLst/>
          </a:prstGeom>
          <a:solidFill>
            <a:srgbClr val="8FB737"/>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C</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49534"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135</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zh-TW" altLang="en-US" dirty="0">
                <a:latin typeface="+mn-ea"/>
                <a:ea typeface="+mn-ea"/>
              </a:rPr>
              <a:t>（</a:t>
            </a:r>
            <a:r>
              <a:rPr lang="en-US" altLang="ja-JP" dirty="0">
                <a:latin typeface="+mn-ea"/>
                <a:ea typeface="+mn-ea"/>
              </a:rPr>
              <a:t>6</a:t>
            </a:r>
            <a:r>
              <a:rPr lang="zh-TW" altLang="en-US" dirty="0">
                <a:latin typeface="+mn-ea"/>
                <a:ea typeface="+mn-ea"/>
              </a:rPr>
              <a:t>） </a:t>
            </a:r>
            <a:r>
              <a:rPr lang="ja-JP" altLang="en-US" dirty="0">
                <a:latin typeface="+mn-ea"/>
                <a:ea typeface="+mn-ea"/>
              </a:rPr>
              <a:t>東京都奥多摩町</a:t>
            </a:r>
            <a:endParaRPr lang="zh-TW" altLang="en-US" dirty="0">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wrap="none">
            <a:noAutofit/>
          </a:bodyPr>
          <a:lstStyle/>
          <a:p>
            <a:r>
              <a:rPr lang="en-US" altLang="ja-JP" dirty="0">
                <a:latin typeface="+mn-ea"/>
                <a:ea typeface="+mn-ea"/>
              </a:rPr>
              <a:t>2-3. </a:t>
            </a:r>
            <a:r>
              <a:rPr lang="ja-JP" altLang="en-US" dirty="0">
                <a:latin typeface="+mn-ea"/>
                <a:ea typeface="+mn-ea"/>
              </a:rPr>
              <a:t>検討・計画・設計中の自治体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5564647"/>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170071"/>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grpSp>
        <p:nvGrpSpPr>
          <p:cNvPr id="10" name="グループ化 9">
            <a:extLst>
              <a:ext uri="{FF2B5EF4-FFF2-40B4-BE49-F238E27FC236}">
                <a16:creationId xmlns:a16="http://schemas.microsoft.com/office/drawing/2014/main" id="{C3603629-DA29-4E97-D37F-1C3252F3B69E}"/>
              </a:ext>
            </a:extLst>
          </p:cNvPr>
          <p:cNvGrpSpPr/>
          <p:nvPr/>
        </p:nvGrpSpPr>
        <p:grpSpPr>
          <a:xfrm>
            <a:off x="6747729" y="818825"/>
            <a:ext cx="324000" cy="324000"/>
            <a:chOff x="5737292" y="831232"/>
            <a:chExt cx="324000" cy="324000"/>
          </a:xfrm>
        </p:grpSpPr>
        <p:sp>
          <p:nvSpPr>
            <p:cNvPr id="63" name="正方形/長方形 62">
              <a:extLst>
                <a:ext uri="{FF2B5EF4-FFF2-40B4-BE49-F238E27FC236}">
                  <a16:creationId xmlns:a16="http://schemas.microsoft.com/office/drawing/2014/main" id="{982CE91A-46E2-AC9E-201C-BD8833135F44}"/>
                </a:ext>
              </a:extLst>
            </p:cNvPr>
            <p:cNvSpPr>
              <a:spLocks/>
            </p:cNvSpPr>
            <p:nvPr/>
          </p:nvSpPr>
          <p:spPr>
            <a:xfrm>
              <a:off x="5737292" y="831232"/>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500" b="1" dirty="0">
                  <a:solidFill>
                    <a:srgbClr val="31926F"/>
                  </a:solidFill>
                  <a:latin typeface="BIZ UDPゴシック" panose="020B0400000000000000" pitchFamily="50" charset="-128"/>
                  <a:ea typeface="BIZ UDPゴシック" panose="020B0400000000000000" pitchFamily="50" charset="-128"/>
                </a:rPr>
                <a:t>計画中</a:t>
              </a:r>
              <a:endParaRPr kumimoji="1" lang="en-US" altLang="ja-JP" sz="5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en-US" altLang="ja-JP" sz="500" b="1" dirty="0">
                  <a:solidFill>
                    <a:srgbClr val="31926F"/>
                  </a:solidFill>
                  <a:latin typeface="BIZ UDPゴシック" panose="020B0400000000000000" pitchFamily="50" charset="-128"/>
                  <a:ea typeface="BIZ UDPゴシック" panose="020B0400000000000000" pitchFamily="50" charset="-128"/>
                </a:rPr>
                <a:t>/</a:t>
              </a:r>
              <a:r>
                <a:rPr kumimoji="1" lang="ja-JP" altLang="en-US" sz="500" b="1" dirty="0">
                  <a:solidFill>
                    <a:srgbClr val="31926F"/>
                  </a:solidFill>
                  <a:latin typeface="BIZ UDPゴシック" panose="020B0400000000000000" pitchFamily="50" charset="-128"/>
                  <a:ea typeface="BIZ UDPゴシック" panose="020B0400000000000000" pitchFamily="50" charset="-128"/>
                </a:rPr>
                <a:t>設計中</a:t>
              </a:r>
              <a:endParaRPr kumimoji="1" lang="ja-JP" altLang="en-US" sz="900" b="1" dirty="0">
                <a:solidFill>
                  <a:srgbClr val="31926F"/>
                </a:solidFill>
                <a:latin typeface="BIZ UDPゴシック" panose="020B0400000000000000" pitchFamily="50" charset="-128"/>
                <a:ea typeface="BIZ UDPゴシック" panose="020B0400000000000000" pitchFamily="50" charset="-128"/>
              </a:endParaRPr>
            </a:p>
          </p:txBody>
        </p:sp>
        <p:pic>
          <p:nvPicPr>
            <p:cNvPr id="79" name="グラフィックス 78">
              <a:extLst>
                <a:ext uri="{FF2B5EF4-FFF2-40B4-BE49-F238E27FC236}">
                  <a16:creationId xmlns:a16="http://schemas.microsoft.com/office/drawing/2014/main" id="{62FFFDCC-FE39-54C0-C0AB-A8CDB3DF22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4430" y="1012033"/>
              <a:ext cx="89724" cy="121768"/>
            </a:xfrm>
            <a:prstGeom prst="rect">
              <a:avLst/>
            </a:prstGeom>
          </p:spPr>
        </p:pic>
      </p:gr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136411502"/>
              </p:ext>
            </p:extLst>
          </p:nvPr>
        </p:nvGraphicFramePr>
        <p:xfrm>
          <a:off x="3492000" y="1368000"/>
          <a:ext cx="3564000" cy="2885696"/>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756000">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4,690</a:t>
                      </a:r>
                      <a:r>
                        <a:rPr kumimoji="1" lang="zh-TW" altLang="en-US" sz="1000" b="0" dirty="0">
                          <a:solidFill>
                            <a:schemeClr val="tx1"/>
                          </a:solidFill>
                          <a:latin typeface="+mn-ea"/>
                        </a:rPr>
                        <a:t>人</a:t>
                      </a:r>
                      <a:br>
                        <a:rPr kumimoji="1" lang="en-US" altLang="zh-TW" sz="1000" b="0" dirty="0">
                          <a:solidFill>
                            <a:schemeClr val="tx1"/>
                          </a:solidFill>
                          <a:latin typeface="+mn-ea"/>
                        </a:rPr>
                      </a:br>
                      <a:r>
                        <a:rPr kumimoji="1" lang="en-US" altLang="zh-TW" sz="1000" b="0" dirty="0">
                          <a:solidFill>
                            <a:schemeClr val="tx1"/>
                          </a:solidFill>
                          <a:latin typeface="+mn-ea"/>
                        </a:rPr>
                        <a:t>	</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r>
                        <a:rPr kumimoji="1" lang="ja-JP" altLang="en-US" sz="1000" b="0" dirty="0">
                          <a:solidFill>
                            <a:schemeClr val="tx1"/>
                          </a:solidFill>
                          <a:latin typeface="+mn-ea"/>
                        </a:rPr>
                        <a:t>）</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2,466</a:t>
                      </a:r>
                      <a:r>
                        <a:rPr kumimoji="1" lang="zh-TW" altLang="en-US" sz="1000" b="0" dirty="0">
                          <a:solidFill>
                            <a:schemeClr val="tx1"/>
                          </a:solidFill>
                          <a:latin typeface="+mn-ea"/>
                        </a:rPr>
                        <a:t>世帯</a:t>
                      </a:r>
                      <a:br>
                        <a:rPr kumimoji="1" lang="en-US" altLang="zh-TW" sz="1000" b="0" dirty="0">
                          <a:solidFill>
                            <a:schemeClr val="tx1"/>
                          </a:solidFill>
                          <a:latin typeface="+mn-ea"/>
                        </a:rPr>
                      </a:br>
                      <a:r>
                        <a:rPr kumimoji="1" lang="en-US" altLang="zh-TW" sz="1000" b="0" dirty="0">
                          <a:solidFill>
                            <a:schemeClr val="tx1"/>
                          </a:solidFill>
                          <a:latin typeface="+mn-ea"/>
                        </a:rPr>
                        <a:t>	</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225.53k㎡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129</a:t>
                      </a:r>
                      <a:r>
                        <a:rPr kumimoji="1" lang="zh-TW" altLang="en-US" sz="1000" b="0" dirty="0">
                          <a:solidFill>
                            <a:schemeClr val="tx1"/>
                          </a:solidFill>
                          <a:latin typeface="+mn-ea"/>
                        </a:rPr>
                        <a:t>人　（</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25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基本設計</a:t>
                      </a:r>
                      <a:r>
                        <a:rPr kumimoji="1" lang="zh-TW" altLang="en-US" sz="1000" b="0">
                          <a:solidFill>
                            <a:schemeClr val="tx1"/>
                          </a:solidFill>
                          <a:latin typeface="+mn-ea"/>
                        </a:rPr>
                        <a:t>段階</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5</a:t>
                      </a:r>
                      <a:r>
                        <a:rPr kumimoji="1" lang="ja-JP" altLang="en-US" sz="1000" b="0">
                          <a:solidFill>
                            <a:schemeClr val="tx1"/>
                          </a:solidFill>
                          <a:latin typeface="+mn-ea"/>
                        </a:rPr>
                        <a:t>年</a:t>
                      </a:r>
                      <a:r>
                        <a:rPr kumimoji="1" lang="en-US" altLang="ja-JP" sz="1000" b="0" dirty="0">
                          <a:solidFill>
                            <a:schemeClr val="tx1"/>
                          </a:solidFill>
                          <a:latin typeface="+mn-ea"/>
                        </a:rPr>
                        <a:t>3</a:t>
                      </a:r>
                      <a:r>
                        <a:rPr kumimoji="1" lang="ja-JP" altLang="en-US" sz="1000" b="0">
                          <a:solidFill>
                            <a:schemeClr val="tx1"/>
                          </a:solidFill>
                          <a:latin typeface="+mn-ea"/>
                        </a:rPr>
                        <a:t>月基本計画策定</a:t>
                      </a:r>
                    </a:p>
                    <a:p>
                      <a:pPr fontAlgn="ctr">
                        <a:lnSpc>
                          <a:spcPct val="100000"/>
                        </a:lnSpc>
                        <a:spcBef>
                          <a:spcPts val="0"/>
                        </a:spcBef>
                        <a:spcAft>
                          <a:spcPts val="600"/>
                        </a:spcAft>
                      </a:pPr>
                      <a:r>
                        <a:rPr kumimoji="1" lang="ja-JP" altLang="en-US" sz="1000" b="0">
                          <a:solidFill>
                            <a:schemeClr val="tx1"/>
                          </a:solidFill>
                          <a:latin typeface="+mn-ea"/>
                        </a:rPr>
                        <a:t>別敷地に移転・建て替え予定</a:t>
                      </a:r>
                      <a:endParaRPr kumimoji="1" lang="ja-JP" altLang="en-US"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442534">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所在地</a:t>
                      </a:r>
                      <a:br>
                        <a:rPr kumimoji="1" lang="en-US" altLang="ja-JP" sz="1000" b="1" dirty="0">
                          <a:solidFill>
                            <a:srgbClr val="31926F"/>
                          </a:solidFill>
                          <a:latin typeface="+mn-ea"/>
                        </a:rPr>
                      </a:br>
                      <a:r>
                        <a:rPr kumimoji="1" lang="ja-JP" altLang="en-US" sz="1000" b="1" dirty="0">
                          <a:solidFill>
                            <a:srgbClr val="31926F"/>
                          </a:solidFill>
                          <a:latin typeface="+mn-ea"/>
                        </a:rPr>
                        <a:t>（現庁舎）</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zh-CN" altLang="en-US" sz="1000" b="0" dirty="0">
                          <a:solidFill>
                            <a:schemeClr val="tx1"/>
                          </a:solidFill>
                          <a:latin typeface="+mn-ea"/>
                        </a:rPr>
                        <a:t>奥多摩町氷川</a:t>
                      </a:r>
                      <a:r>
                        <a:rPr kumimoji="1" lang="en-US" altLang="zh-CN" sz="1000" b="0" dirty="0">
                          <a:solidFill>
                            <a:schemeClr val="tx1"/>
                          </a:solidFill>
                          <a:latin typeface="+mn-ea"/>
                        </a:rPr>
                        <a:t>215-6</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80450531"/>
                  </a:ext>
                </a:extLst>
              </a:tr>
              <a:tr h="474562">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endParaRPr kumimoji="1" lang="en-US" altLang="ja-JP" sz="1000" b="1" dirty="0">
                        <a:solidFill>
                          <a:srgbClr val="31926F"/>
                        </a:solidFill>
                        <a:latin typeface="+mn-ea"/>
                      </a:endParaRPr>
                    </a:p>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（現庁舎）</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en-US" altLang="ja-JP" sz="1000" b="0" dirty="0">
                          <a:solidFill>
                            <a:schemeClr val="tx1"/>
                          </a:solidFill>
                          <a:latin typeface="+mn-ea"/>
                        </a:rPr>
                        <a:t>JR</a:t>
                      </a:r>
                      <a:r>
                        <a:rPr kumimoji="1" lang="ja-JP" altLang="en-US" sz="1000" b="0" dirty="0">
                          <a:solidFill>
                            <a:schemeClr val="tx1"/>
                          </a:solidFill>
                          <a:latin typeface="+mn-ea"/>
                        </a:rPr>
                        <a:t>青梅線「奥多摩駅」から徒歩</a:t>
                      </a:r>
                      <a:r>
                        <a:rPr kumimoji="1" lang="en-US" altLang="ja-JP" sz="1000" b="0" dirty="0">
                          <a:solidFill>
                            <a:schemeClr val="tx1"/>
                          </a:solidFill>
                          <a:latin typeface="+mn-ea"/>
                        </a:rPr>
                        <a:t>1</a:t>
                      </a:r>
                      <a:r>
                        <a:rPr kumimoji="1" lang="ja-JP" altLang="en-US" sz="1000" b="0" dirty="0">
                          <a:solidFill>
                            <a:schemeClr val="tx1"/>
                          </a:solidFill>
                          <a:latin typeface="+mn-ea"/>
                        </a:rPr>
                        <a:t>分</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31583462"/>
                  </a:ext>
                </a:extLst>
              </a:tr>
            </a:tbl>
          </a:graphicData>
        </a:graphic>
      </p:graphicFrame>
      <p:sp>
        <p:nvSpPr>
          <p:cNvPr id="15" name="正方形/長方形 14">
            <a:extLst>
              <a:ext uri="{FF2B5EF4-FFF2-40B4-BE49-F238E27FC236}">
                <a16:creationId xmlns:a16="http://schemas.microsoft.com/office/drawing/2014/main" id="{880626A1-1FB1-4DBD-BEE4-24FC4360F348}"/>
              </a:ext>
            </a:extLst>
          </p:cNvPr>
          <p:cNvSpPr/>
          <p:nvPr/>
        </p:nvSpPr>
        <p:spPr>
          <a:xfrm>
            <a:off x="504000" y="5928822"/>
            <a:ext cx="6552000" cy="1391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nSpc>
                <a:spcPct val="120000"/>
              </a:lnSpc>
            </a:pPr>
            <a:r>
              <a:rPr kumimoji="1" lang="ja-JP" altLang="en-US" sz="1100" b="1" dirty="0">
                <a:solidFill>
                  <a:srgbClr val="31926F"/>
                </a:solidFill>
                <a:latin typeface="+mn-ea"/>
              </a:rPr>
              <a:t>● 庁舎建設委員会の設置</a:t>
            </a:r>
            <a:endParaRPr kumimoji="1" lang="en-US" altLang="ja-JP" sz="1100" b="1" dirty="0">
              <a:solidFill>
                <a:srgbClr val="31926F"/>
              </a:solidFill>
              <a:latin typeface="+mn-ea"/>
            </a:endParaRPr>
          </a:p>
          <a:p>
            <a:pPr indent="144000">
              <a:lnSpc>
                <a:spcPct val="120000"/>
              </a:lnSpc>
            </a:pPr>
            <a:r>
              <a:rPr kumimoji="1" lang="ja-JP" altLang="en-US" sz="1100" dirty="0">
                <a:solidFill>
                  <a:schemeClr val="tx1"/>
                </a:solidFill>
                <a:latin typeface="+mn-ea"/>
              </a:rPr>
              <a:t>新庁舎の建設に当たって、幅広い意見を反映するため、学識経験者、関係機関、議会代表、一般公募などの委員で構成する奥多摩町庁舎建設委員会を設置した。</a:t>
            </a:r>
          </a:p>
          <a:p>
            <a:pPr indent="144000">
              <a:lnSpc>
                <a:spcPct val="120000"/>
              </a:lnSpc>
            </a:pPr>
            <a:endParaRPr kumimoji="1" lang="en-US" altLang="ja-JP" sz="1100" dirty="0">
              <a:solidFill>
                <a:schemeClr val="tx1"/>
              </a:solidFill>
              <a:latin typeface="+mn-ea"/>
            </a:endParaRPr>
          </a:p>
          <a:p>
            <a:pPr>
              <a:lnSpc>
                <a:spcPct val="120000"/>
              </a:lnSpc>
            </a:pPr>
            <a:r>
              <a:rPr kumimoji="1" lang="ja-JP" altLang="en-US" sz="1100" b="1" dirty="0">
                <a:solidFill>
                  <a:srgbClr val="31926F"/>
                </a:solidFill>
                <a:latin typeface="+mn-ea"/>
              </a:rPr>
              <a:t>● 新庁舎における職場環境検討委員会の開催</a:t>
            </a:r>
            <a:endParaRPr kumimoji="1" lang="en-US" altLang="ja-JP" sz="1100" b="1" dirty="0">
              <a:solidFill>
                <a:srgbClr val="31926F"/>
              </a:solidFill>
              <a:latin typeface="+mn-ea"/>
            </a:endParaRPr>
          </a:p>
          <a:p>
            <a:pPr indent="144000">
              <a:lnSpc>
                <a:spcPct val="120000"/>
              </a:lnSpc>
            </a:pPr>
            <a:r>
              <a:rPr kumimoji="1" lang="ja-JP" altLang="en-US" sz="1100" dirty="0">
                <a:solidFill>
                  <a:schemeClr val="tx1"/>
                </a:solidFill>
                <a:latin typeface="+mn-ea"/>
              </a:rPr>
              <a:t>庁内の若手職員等が参加する委員会を</a:t>
            </a:r>
            <a:r>
              <a:rPr kumimoji="1" lang="en-US" altLang="ja-JP" sz="1100" dirty="0">
                <a:solidFill>
                  <a:schemeClr val="tx1"/>
                </a:solidFill>
                <a:latin typeface="+mn-ea"/>
              </a:rPr>
              <a:t>2</a:t>
            </a:r>
            <a:r>
              <a:rPr kumimoji="1" lang="ja-JP" altLang="en-US" sz="1100" dirty="0">
                <a:solidFill>
                  <a:schemeClr val="tx1"/>
                </a:solidFill>
                <a:latin typeface="+mn-ea"/>
              </a:rPr>
              <a:t>回開催し、現庁舎の課題や新庁舎に求められる機能などについて意見を収集した。</a:t>
            </a:r>
            <a:endParaRPr kumimoji="1" lang="en-US" altLang="ja-JP" sz="1100" dirty="0">
              <a:solidFill>
                <a:schemeClr val="tx1"/>
              </a:solidFill>
              <a:latin typeface="+mn-ea"/>
            </a:endParaRPr>
          </a:p>
        </p:txBody>
      </p:sp>
      <p:sp>
        <p:nvSpPr>
          <p:cNvPr id="16" name="コンテンツ プレースホルダー 17">
            <a:extLst>
              <a:ext uri="{FF2B5EF4-FFF2-40B4-BE49-F238E27FC236}">
                <a16:creationId xmlns:a16="http://schemas.microsoft.com/office/drawing/2014/main" id="{B9C39DC3-E69D-40EC-F229-2F431C74731B}"/>
              </a:ext>
            </a:extLst>
          </p:cNvPr>
          <p:cNvSpPr txBox="1">
            <a:spLocks/>
          </p:cNvSpPr>
          <p:nvPr/>
        </p:nvSpPr>
        <p:spPr>
          <a:xfrm>
            <a:off x="504001" y="7627813"/>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17" name="正方形/長方形 16">
            <a:extLst>
              <a:ext uri="{FF2B5EF4-FFF2-40B4-BE49-F238E27FC236}">
                <a16:creationId xmlns:a16="http://schemas.microsoft.com/office/drawing/2014/main" id="{5DC6AA56-CE58-B632-ED05-C21166306417}"/>
              </a:ext>
            </a:extLst>
          </p:cNvPr>
          <p:cNvSpPr/>
          <p:nvPr/>
        </p:nvSpPr>
        <p:spPr>
          <a:xfrm>
            <a:off x="504000" y="7982618"/>
            <a:ext cx="6552000"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パブリックコメントの実施</a:t>
            </a:r>
            <a:r>
              <a:rPr kumimoji="1" lang="zh-CN" altLang="en-US" sz="1100" b="1" dirty="0">
                <a:solidFill>
                  <a:srgbClr val="31926F"/>
                </a:solidFill>
                <a:latin typeface="+mn-ea"/>
              </a:rPr>
              <a:t>、住民説明会</a:t>
            </a:r>
            <a:r>
              <a:rPr kumimoji="1" lang="ja-JP" altLang="en-US" sz="1100" b="1" dirty="0">
                <a:solidFill>
                  <a:srgbClr val="31926F"/>
                </a:solidFill>
                <a:latin typeface="+mn-ea"/>
              </a:rPr>
              <a:t>の開催</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奥多摩町庁舎建設基本構想（案）に対して令和</a:t>
            </a:r>
            <a:r>
              <a:rPr kumimoji="1" lang="en-US" altLang="ja-JP" sz="1100" dirty="0">
                <a:solidFill>
                  <a:schemeClr val="tx1"/>
                </a:solidFill>
                <a:latin typeface="+mn-ea"/>
              </a:rPr>
              <a:t>4</a:t>
            </a:r>
            <a:r>
              <a:rPr kumimoji="1" lang="ja-JP" altLang="en-US" sz="1100" dirty="0">
                <a:solidFill>
                  <a:schemeClr val="tx1"/>
                </a:solidFill>
                <a:latin typeface="+mn-ea"/>
              </a:rPr>
              <a:t>年（</a:t>
            </a:r>
            <a:r>
              <a:rPr kumimoji="1" lang="en-US" altLang="ja-JP" sz="1100" dirty="0">
                <a:solidFill>
                  <a:schemeClr val="tx1"/>
                </a:solidFill>
                <a:latin typeface="+mn-ea"/>
              </a:rPr>
              <a:t>2022</a:t>
            </a:r>
            <a:r>
              <a:rPr kumimoji="1" lang="ja-JP" altLang="en-US" sz="1100" dirty="0">
                <a:solidFill>
                  <a:schemeClr val="tx1"/>
                </a:solidFill>
                <a:latin typeface="+mn-ea"/>
              </a:rPr>
              <a:t>年）にパブリックコメントを実施した。また、奥多摩町庁舎建設基本計画（案）に対して令和</a:t>
            </a:r>
            <a:r>
              <a:rPr kumimoji="1" lang="en-US" altLang="ja-JP" sz="1100" dirty="0">
                <a:solidFill>
                  <a:schemeClr val="tx1"/>
                </a:solidFill>
                <a:latin typeface="+mn-ea"/>
              </a:rPr>
              <a:t>5</a:t>
            </a:r>
            <a:r>
              <a:rPr kumimoji="1" lang="ja-JP" altLang="en-US" sz="1100" dirty="0">
                <a:solidFill>
                  <a:schemeClr val="tx1"/>
                </a:solidFill>
                <a:latin typeface="+mn-ea"/>
              </a:rPr>
              <a:t>年（</a:t>
            </a:r>
            <a:r>
              <a:rPr kumimoji="1" lang="en-US" altLang="ja-JP" sz="1100" dirty="0">
                <a:solidFill>
                  <a:schemeClr val="tx1"/>
                </a:solidFill>
                <a:latin typeface="+mn-ea"/>
              </a:rPr>
              <a:t>2023</a:t>
            </a:r>
            <a:r>
              <a:rPr kumimoji="1" lang="ja-JP" altLang="en-US" sz="1100" dirty="0">
                <a:solidFill>
                  <a:schemeClr val="tx1"/>
                </a:solidFill>
                <a:latin typeface="+mn-ea"/>
              </a:rPr>
              <a:t>年）にパブリックコメントを実施した。いずれも奥多摩中学校の全校生徒にも意見募集を実施した。また、令和</a:t>
            </a:r>
            <a:r>
              <a:rPr kumimoji="1" lang="en-US" altLang="ja-JP" sz="1100" dirty="0">
                <a:solidFill>
                  <a:schemeClr val="tx1"/>
                </a:solidFill>
                <a:latin typeface="+mn-ea"/>
              </a:rPr>
              <a:t>5</a:t>
            </a:r>
            <a:r>
              <a:rPr kumimoji="1" lang="ja-JP" altLang="en-US" sz="1100" dirty="0">
                <a:solidFill>
                  <a:schemeClr val="tx1"/>
                </a:solidFill>
                <a:latin typeface="+mn-ea"/>
              </a:rPr>
              <a:t>年（</a:t>
            </a:r>
            <a:r>
              <a:rPr kumimoji="1" lang="en-US" altLang="ja-JP" sz="1100" dirty="0">
                <a:solidFill>
                  <a:schemeClr val="tx1"/>
                </a:solidFill>
                <a:latin typeface="+mn-ea"/>
              </a:rPr>
              <a:t>2023</a:t>
            </a:r>
            <a:r>
              <a:rPr kumimoji="1" lang="ja-JP" altLang="en-US" sz="1100" dirty="0">
                <a:solidFill>
                  <a:schemeClr val="tx1"/>
                </a:solidFill>
                <a:latin typeface="+mn-ea"/>
              </a:rPr>
              <a:t>年）</a:t>
            </a:r>
            <a:r>
              <a:rPr kumimoji="1" lang="en-US" altLang="ja-JP" sz="1100" dirty="0">
                <a:solidFill>
                  <a:schemeClr val="tx1"/>
                </a:solidFill>
                <a:latin typeface="+mn-ea"/>
              </a:rPr>
              <a:t>3</a:t>
            </a:r>
            <a:r>
              <a:rPr kumimoji="1" lang="ja-JP" altLang="en-US" sz="1100" dirty="0">
                <a:solidFill>
                  <a:schemeClr val="tx1"/>
                </a:solidFill>
                <a:latin typeface="+mn-ea"/>
              </a:rPr>
              <a:t>月に庁舎建設整備事業に関わる住民説明会を</a:t>
            </a:r>
            <a:r>
              <a:rPr kumimoji="1" lang="en-US" altLang="ja-JP" sz="1100" dirty="0">
                <a:solidFill>
                  <a:schemeClr val="tx1"/>
                </a:solidFill>
                <a:latin typeface="+mn-ea"/>
              </a:rPr>
              <a:t>2</a:t>
            </a:r>
            <a:r>
              <a:rPr kumimoji="1" lang="ja-JP" altLang="en-US" sz="1100" dirty="0">
                <a:solidFill>
                  <a:schemeClr val="tx1"/>
                </a:solidFill>
                <a:latin typeface="+mn-ea"/>
              </a:rPr>
              <a:t>回開催した。</a:t>
            </a:r>
            <a:endParaRPr kumimoji="1" lang="en-US" altLang="ja-JP" sz="1100" dirty="0">
              <a:solidFill>
                <a:schemeClr val="tx1"/>
              </a:solidFill>
              <a:latin typeface="+mn-ea"/>
            </a:endParaRPr>
          </a:p>
        </p:txBody>
      </p:sp>
      <p:sp>
        <p:nvSpPr>
          <p:cNvPr id="3" name="正方形/長方形 2">
            <a:extLst>
              <a:ext uri="{FF2B5EF4-FFF2-40B4-BE49-F238E27FC236}">
                <a16:creationId xmlns:a16="http://schemas.microsoft.com/office/drawing/2014/main" id="{92E342E7-8CB9-F825-A79A-84E7E6E2EAF2}"/>
              </a:ext>
            </a:extLst>
          </p:cNvPr>
          <p:cNvSpPr/>
          <p:nvPr/>
        </p:nvSpPr>
        <p:spPr>
          <a:xfrm>
            <a:off x="499866" y="1368000"/>
            <a:ext cx="2800051" cy="2135802"/>
          </a:xfrm>
          <a:prstGeom prst="rect">
            <a:avLst/>
          </a:prstGeom>
          <a:noFill/>
          <a:ln w="1905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31926F"/>
                </a:solidFill>
                <a:latin typeface="+mn-ea"/>
              </a:rPr>
              <a:t>No Photo</a:t>
            </a:r>
            <a:endParaRPr kumimoji="1" lang="ja-JP" altLang="en-US" dirty="0">
              <a:solidFill>
                <a:srgbClr val="31926F"/>
              </a:solidFill>
              <a:latin typeface="+mn-ea"/>
            </a:endParaRPr>
          </a:p>
        </p:txBody>
      </p:sp>
    </p:spTree>
    <p:extLst>
      <p:ext uri="{BB962C8B-B14F-4D97-AF65-F5344CB8AC3E}">
        <p14:creationId xmlns:p14="http://schemas.microsoft.com/office/powerpoint/2010/main" val="47942375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F3C450B-13FD-825B-4C51-F17E93408D38}"/>
              </a:ext>
            </a:extLst>
          </p:cNvPr>
          <p:cNvPicPr>
            <a:picLocks noChangeAspect="1"/>
          </p:cNvPicPr>
          <p:nvPr/>
        </p:nvPicPr>
        <p:blipFill>
          <a:blip r:embed="rId4"/>
          <a:stretch>
            <a:fillRect/>
          </a:stretch>
        </p:blipFill>
        <p:spPr>
          <a:xfrm>
            <a:off x="503238" y="3024646"/>
            <a:ext cx="4441511" cy="1414494"/>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50558"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6" name="テキスト プレースホルダー 5">
            <a:extLst>
              <a:ext uri="{FF2B5EF4-FFF2-40B4-BE49-F238E27FC236}">
                <a16:creationId xmlns:a16="http://schemas.microsoft.com/office/drawing/2014/main" id="{B8AF5776-A5A5-3D86-0CEA-D9946DB9F29F}"/>
              </a:ext>
            </a:extLst>
          </p:cNvPr>
          <p:cNvSpPr>
            <a:spLocks noGrp="1"/>
          </p:cNvSpPr>
          <p:nvPr>
            <p:ph type="body" sz="quarter" idx="14"/>
          </p:nvPr>
        </p:nvSpPr>
        <p:spPr>
          <a:xfrm>
            <a:off x="4986978" y="361990"/>
            <a:ext cx="2068859" cy="166199"/>
          </a:xfrm>
        </p:spPr>
        <p:txBody>
          <a:bodyPr/>
          <a:lstStyle/>
          <a:p>
            <a:r>
              <a:rPr lang="en-US" altLang="zh-TW" dirty="0"/>
              <a:t>(</a:t>
            </a:r>
            <a:r>
              <a:rPr lang="en-US" altLang="ja-JP" dirty="0"/>
              <a:t>6</a:t>
            </a:r>
            <a:r>
              <a:rPr lang="en-US" altLang="zh-TW" dirty="0"/>
              <a:t>) </a:t>
            </a:r>
            <a:r>
              <a:rPr lang="ja-JP" altLang="en-US" dirty="0"/>
              <a:t>東京都奥多摩町</a:t>
            </a:r>
            <a:endParaRPr lang="zh-TW" altLang="en-US" dirty="0"/>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1754258"/>
            <a:ext cx="6552000" cy="1107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fontAlgn="ctr">
              <a:lnSpc>
                <a:spcPct val="120000"/>
              </a:lnSpc>
            </a:pPr>
            <a:r>
              <a:rPr kumimoji="1" lang="ja-JP" altLang="en-US" sz="1200" dirty="0">
                <a:solidFill>
                  <a:schemeClr val="tx1"/>
                </a:solidFill>
                <a:latin typeface="+mn-ea"/>
              </a:rPr>
              <a:t>基本構想を令和</a:t>
            </a:r>
            <a:r>
              <a:rPr kumimoji="1" lang="en-US" altLang="ja-JP" sz="1200" dirty="0">
                <a:solidFill>
                  <a:schemeClr val="tx1"/>
                </a:solidFill>
                <a:latin typeface="+mn-ea"/>
              </a:rPr>
              <a:t>4</a:t>
            </a:r>
            <a:r>
              <a:rPr kumimoji="1" lang="ja-JP" altLang="en-US" sz="1200" dirty="0">
                <a:solidFill>
                  <a:schemeClr val="tx1"/>
                </a:solidFill>
                <a:latin typeface="+mn-ea"/>
              </a:rPr>
              <a:t>年（</a:t>
            </a:r>
            <a:r>
              <a:rPr kumimoji="1" lang="en-US" altLang="ja-JP" sz="1200" dirty="0">
                <a:solidFill>
                  <a:schemeClr val="tx1"/>
                </a:solidFill>
                <a:latin typeface="+mn-ea"/>
              </a:rPr>
              <a:t>2022</a:t>
            </a:r>
            <a:r>
              <a:rPr kumimoji="1" lang="ja-JP" altLang="en-US" sz="1200" dirty="0">
                <a:solidFill>
                  <a:schemeClr val="tx1"/>
                </a:solidFill>
                <a:latin typeface="+mn-ea"/>
              </a:rPr>
              <a:t>年）</a:t>
            </a:r>
            <a:r>
              <a:rPr kumimoji="1" lang="en-US" altLang="ja-JP" sz="1200" dirty="0">
                <a:solidFill>
                  <a:schemeClr val="tx1"/>
                </a:solidFill>
                <a:latin typeface="+mn-ea"/>
              </a:rPr>
              <a:t>11</a:t>
            </a:r>
            <a:r>
              <a:rPr kumimoji="1" lang="ja-JP" altLang="en-US" sz="1200" dirty="0">
                <a:solidFill>
                  <a:schemeClr val="tx1"/>
                </a:solidFill>
                <a:latin typeface="+mn-ea"/>
              </a:rPr>
              <a:t>月に策定した。また、基本計画の策定に向けて指名型プロポーザルを実施し、支援事業者を選定し、基本計画を令和</a:t>
            </a:r>
            <a:r>
              <a:rPr kumimoji="1" lang="en-US" altLang="ja-JP" sz="1200" dirty="0">
                <a:solidFill>
                  <a:schemeClr val="tx1"/>
                </a:solidFill>
                <a:latin typeface="+mn-ea"/>
              </a:rPr>
              <a:t>5</a:t>
            </a:r>
            <a:r>
              <a:rPr kumimoji="1" lang="ja-JP" altLang="en-US" sz="1200" dirty="0">
                <a:solidFill>
                  <a:schemeClr val="tx1"/>
                </a:solidFill>
                <a:latin typeface="+mn-ea"/>
              </a:rPr>
              <a:t>年（</a:t>
            </a:r>
            <a:r>
              <a:rPr kumimoji="1" lang="en-US" altLang="ja-JP" sz="1200" dirty="0">
                <a:solidFill>
                  <a:schemeClr val="tx1"/>
                </a:solidFill>
                <a:latin typeface="+mn-ea"/>
              </a:rPr>
              <a:t>2023</a:t>
            </a:r>
            <a:r>
              <a:rPr kumimoji="1" lang="ja-JP" altLang="en-US" sz="1200" dirty="0">
                <a:solidFill>
                  <a:schemeClr val="tx1"/>
                </a:solidFill>
                <a:latin typeface="+mn-ea"/>
              </a:rPr>
              <a:t>年）</a:t>
            </a:r>
            <a:r>
              <a:rPr kumimoji="1" lang="en-US" altLang="ja-JP" sz="1200" dirty="0">
                <a:solidFill>
                  <a:schemeClr val="tx1"/>
                </a:solidFill>
                <a:latin typeface="+mn-ea"/>
              </a:rPr>
              <a:t>3</a:t>
            </a:r>
            <a:r>
              <a:rPr kumimoji="1" lang="ja-JP" altLang="en-US" sz="1200" dirty="0">
                <a:solidFill>
                  <a:schemeClr val="tx1"/>
                </a:solidFill>
                <a:latin typeface="+mn-ea"/>
              </a:rPr>
              <a:t>月に策定した。</a:t>
            </a:r>
          </a:p>
          <a:p>
            <a:pPr indent="144000" algn="just" fontAlgn="ctr">
              <a:lnSpc>
                <a:spcPct val="120000"/>
              </a:lnSpc>
            </a:pPr>
            <a:r>
              <a:rPr kumimoji="1" lang="ja-JP" altLang="en-US" sz="1200" dirty="0">
                <a:solidFill>
                  <a:schemeClr val="tx1"/>
                </a:solidFill>
                <a:latin typeface="+mn-ea"/>
              </a:rPr>
              <a:t>その後、基本・実施設計業務の指名型プロポーザルを実施し、令和</a:t>
            </a:r>
            <a:r>
              <a:rPr kumimoji="1" lang="en-US" altLang="ja-JP" sz="1200" dirty="0">
                <a:solidFill>
                  <a:schemeClr val="tx1"/>
                </a:solidFill>
                <a:latin typeface="+mn-ea"/>
              </a:rPr>
              <a:t>5</a:t>
            </a:r>
            <a:r>
              <a:rPr kumimoji="1" lang="ja-JP" altLang="en-US" sz="1200" dirty="0">
                <a:solidFill>
                  <a:schemeClr val="tx1"/>
                </a:solidFill>
                <a:latin typeface="+mn-ea"/>
              </a:rPr>
              <a:t>年（</a:t>
            </a:r>
            <a:r>
              <a:rPr kumimoji="1" lang="en-US" altLang="ja-JP" sz="1200" dirty="0">
                <a:solidFill>
                  <a:schemeClr val="tx1"/>
                </a:solidFill>
                <a:latin typeface="+mn-ea"/>
              </a:rPr>
              <a:t>2023</a:t>
            </a:r>
            <a:r>
              <a:rPr kumimoji="1" lang="ja-JP" altLang="en-US" sz="1200" dirty="0">
                <a:solidFill>
                  <a:schemeClr val="tx1"/>
                </a:solidFill>
                <a:latin typeface="+mn-ea"/>
              </a:rPr>
              <a:t>年）</a:t>
            </a:r>
            <a:r>
              <a:rPr kumimoji="1" lang="en-US" altLang="ja-JP" sz="1200" dirty="0">
                <a:solidFill>
                  <a:schemeClr val="tx1"/>
                </a:solidFill>
                <a:latin typeface="+mn-ea"/>
              </a:rPr>
              <a:t>8</a:t>
            </a:r>
            <a:r>
              <a:rPr kumimoji="1" lang="ja-JP" altLang="en-US" sz="1200" dirty="0">
                <a:solidFill>
                  <a:schemeClr val="tx1"/>
                </a:solidFill>
                <a:latin typeface="+mn-ea"/>
              </a:rPr>
              <a:t>月に設計業者を選定した。今後、基本・実施設計を行い、令和</a:t>
            </a:r>
            <a:r>
              <a:rPr kumimoji="1" lang="en-US" altLang="ja-JP" sz="1200" dirty="0">
                <a:solidFill>
                  <a:schemeClr val="tx1"/>
                </a:solidFill>
                <a:latin typeface="+mn-ea"/>
              </a:rPr>
              <a:t>7</a:t>
            </a:r>
            <a:r>
              <a:rPr kumimoji="1" lang="ja-JP" altLang="en-US" sz="1200" dirty="0">
                <a:solidFill>
                  <a:schemeClr val="tx1"/>
                </a:solidFill>
                <a:latin typeface="+mn-ea"/>
              </a:rPr>
              <a:t>年度（</a:t>
            </a:r>
            <a:r>
              <a:rPr kumimoji="1" lang="en-US" altLang="ja-JP" sz="1200" dirty="0">
                <a:solidFill>
                  <a:schemeClr val="tx1"/>
                </a:solidFill>
                <a:latin typeface="+mn-ea"/>
              </a:rPr>
              <a:t>2025</a:t>
            </a:r>
            <a:r>
              <a:rPr kumimoji="1" lang="ja-JP" altLang="en-US" sz="1200" dirty="0">
                <a:solidFill>
                  <a:schemeClr val="tx1"/>
                </a:solidFill>
                <a:latin typeface="+mn-ea"/>
              </a:rPr>
              <a:t>年度）中に着工、令和</a:t>
            </a:r>
            <a:r>
              <a:rPr kumimoji="1" lang="en-US" altLang="ja-JP" sz="1200" dirty="0">
                <a:solidFill>
                  <a:schemeClr val="tx1"/>
                </a:solidFill>
                <a:latin typeface="+mn-ea"/>
              </a:rPr>
              <a:t>8</a:t>
            </a:r>
            <a:r>
              <a:rPr kumimoji="1" lang="ja-JP" altLang="en-US" sz="1200" dirty="0">
                <a:solidFill>
                  <a:schemeClr val="tx1"/>
                </a:solidFill>
                <a:latin typeface="+mn-ea"/>
              </a:rPr>
              <a:t>年度（</a:t>
            </a:r>
            <a:r>
              <a:rPr kumimoji="1" lang="en-US" altLang="ja-JP" sz="1200" dirty="0">
                <a:solidFill>
                  <a:schemeClr val="tx1"/>
                </a:solidFill>
                <a:latin typeface="+mn-ea"/>
              </a:rPr>
              <a:t>2026</a:t>
            </a:r>
            <a:r>
              <a:rPr kumimoji="1" lang="ja-JP" altLang="en-US" sz="1200" dirty="0">
                <a:solidFill>
                  <a:schemeClr val="tx1"/>
                </a:solidFill>
                <a:latin typeface="+mn-ea"/>
              </a:rPr>
              <a:t>年度）末の竣工を目指す。</a:t>
            </a:r>
          </a:p>
        </p:txBody>
      </p:sp>
      <p:sp>
        <p:nvSpPr>
          <p:cNvPr id="28" name="テキスト ボックス 27">
            <a:extLst>
              <a:ext uri="{FF2B5EF4-FFF2-40B4-BE49-F238E27FC236}">
                <a16:creationId xmlns:a16="http://schemas.microsoft.com/office/drawing/2014/main" id="{4E2A9273-4BFB-ED18-32B2-2F3EC89AE8B3}"/>
              </a:ext>
            </a:extLst>
          </p:cNvPr>
          <p:cNvSpPr txBox="1"/>
          <p:nvPr/>
        </p:nvSpPr>
        <p:spPr>
          <a:xfrm>
            <a:off x="503238" y="4725386"/>
            <a:ext cx="6551948" cy="123111"/>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1</a:t>
            </a:r>
            <a:r>
              <a:rPr kumimoji="1" lang="ja-JP" altLang="en-US" sz="800" dirty="0">
                <a:latin typeface="+mn-ea"/>
              </a:rPr>
              <a:t> 奥多摩町より情報提供</a:t>
            </a:r>
            <a:endParaRPr kumimoji="1" lang="en-US" altLang="ja-JP" sz="800" dirty="0">
              <a:latin typeface="+mn-ea"/>
            </a:endParaRPr>
          </a:p>
        </p:txBody>
      </p:sp>
      <p:sp>
        <p:nvSpPr>
          <p:cNvPr id="29" name="テキスト ボックス 28">
            <a:extLst>
              <a:ext uri="{FF2B5EF4-FFF2-40B4-BE49-F238E27FC236}">
                <a16:creationId xmlns:a16="http://schemas.microsoft.com/office/drawing/2014/main" id="{963180A0-1C4D-3EF4-A49A-7245D4B7083F}"/>
              </a:ext>
            </a:extLst>
          </p:cNvPr>
          <p:cNvSpPr txBox="1"/>
          <p:nvPr/>
        </p:nvSpPr>
        <p:spPr>
          <a:xfrm>
            <a:off x="503238" y="4533418"/>
            <a:ext cx="1178208" cy="169277"/>
          </a:xfrm>
          <a:prstGeom prst="rect">
            <a:avLst/>
          </a:prstGeom>
          <a:noFill/>
        </p:spPr>
        <p:txBody>
          <a:bodyPr wrap="none" lIns="0" tIns="0" rIns="0" bIns="0" rtlCol="0">
            <a:spAutoFit/>
          </a:bodyPr>
          <a:lstStyle/>
          <a:p>
            <a:r>
              <a:rPr kumimoji="1" lang="ja-JP" altLang="en-US" sz="1100" dirty="0">
                <a:latin typeface="+mn-ea"/>
              </a:rPr>
              <a:t>全体スケジュール</a:t>
            </a:r>
            <a:r>
              <a:rPr kumimoji="1" lang="en-US" altLang="ja-JP" sz="1100" baseline="30000" dirty="0">
                <a:latin typeface="+mn-ea"/>
              </a:rPr>
              <a:t>*1</a:t>
            </a:r>
            <a:endParaRPr kumimoji="1" lang="ja-JP" altLang="en-US" sz="1100" dirty="0">
              <a:latin typeface="+mn-ea"/>
            </a:endParaRPr>
          </a:p>
        </p:txBody>
      </p:sp>
      <p:grpSp>
        <p:nvGrpSpPr>
          <p:cNvPr id="11" name="グループ化 10">
            <a:extLst>
              <a:ext uri="{FF2B5EF4-FFF2-40B4-BE49-F238E27FC236}">
                <a16:creationId xmlns:a16="http://schemas.microsoft.com/office/drawing/2014/main" id="{A0DAFF40-2C23-8B41-9439-C15309D8833B}"/>
              </a:ext>
            </a:extLst>
          </p:cNvPr>
          <p:cNvGrpSpPr/>
          <p:nvPr/>
        </p:nvGrpSpPr>
        <p:grpSpPr>
          <a:xfrm>
            <a:off x="504042" y="5179757"/>
            <a:ext cx="6552000" cy="252000"/>
            <a:chOff x="504000" y="5705617"/>
            <a:chExt cx="6552000" cy="252000"/>
          </a:xfrm>
        </p:grpSpPr>
        <p:sp>
          <p:nvSpPr>
            <p:cNvPr id="12" name="正方形/長方形 11">
              <a:extLst>
                <a:ext uri="{FF2B5EF4-FFF2-40B4-BE49-F238E27FC236}">
                  <a16:creationId xmlns:a16="http://schemas.microsoft.com/office/drawing/2014/main" id="{2FFDFF68-F8FA-0A03-A3E1-0EC3081FAE0D}"/>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3" name="テキスト ボックス 12">
              <a:extLst>
                <a:ext uri="{FF2B5EF4-FFF2-40B4-BE49-F238E27FC236}">
                  <a16:creationId xmlns:a16="http://schemas.microsoft.com/office/drawing/2014/main" id="{3D85F5DE-CFAB-DD89-E9DF-7EBAC735DB8E}"/>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grpSp>
        <p:nvGrpSpPr>
          <p:cNvPr id="15" name="グループ化 14">
            <a:extLst>
              <a:ext uri="{FF2B5EF4-FFF2-40B4-BE49-F238E27FC236}">
                <a16:creationId xmlns:a16="http://schemas.microsoft.com/office/drawing/2014/main" id="{5C06D6CB-A22A-E46D-D9BC-C0177068E332}"/>
              </a:ext>
            </a:extLst>
          </p:cNvPr>
          <p:cNvGrpSpPr/>
          <p:nvPr/>
        </p:nvGrpSpPr>
        <p:grpSpPr>
          <a:xfrm>
            <a:off x="504042" y="5608787"/>
            <a:ext cx="6552000" cy="252000"/>
            <a:chOff x="504000" y="1797030"/>
            <a:chExt cx="6552000" cy="252000"/>
          </a:xfrm>
        </p:grpSpPr>
        <p:sp>
          <p:nvSpPr>
            <p:cNvPr id="16" name="四角形: 角を丸くする 15">
              <a:extLst>
                <a:ext uri="{FF2B5EF4-FFF2-40B4-BE49-F238E27FC236}">
                  <a16:creationId xmlns:a16="http://schemas.microsoft.com/office/drawing/2014/main" id="{C8F2227C-9572-25F3-78E2-FB6E51E7577F}"/>
                </a:ext>
              </a:extLst>
            </p:cNvPr>
            <p:cNvSpPr/>
            <p:nvPr/>
          </p:nvSpPr>
          <p:spPr>
            <a:xfrm>
              <a:off x="504000" y="179703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8A5D60CF-DA43-27B2-BCFB-4B0F74B404DB}"/>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grpSp>
      <p:sp>
        <p:nvSpPr>
          <p:cNvPr id="20" name="コンテンツ プレースホルダー 17">
            <a:extLst>
              <a:ext uri="{FF2B5EF4-FFF2-40B4-BE49-F238E27FC236}">
                <a16:creationId xmlns:a16="http://schemas.microsoft.com/office/drawing/2014/main" id="{0B67C7DA-08B4-3227-D8D9-D53609E4FB97}"/>
              </a:ext>
            </a:extLst>
          </p:cNvPr>
          <p:cNvSpPr txBox="1">
            <a:spLocks/>
          </p:cNvSpPr>
          <p:nvPr/>
        </p:nvSpPr>
        <p:spPr>
          <a:xfrm>
            <a:off x="503238" y="5998000"/>
            <a:ext cx="6552000" cy="221599"/>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住民の利便性と職員の業務効率性の観点から、窓口業務改善について検討中である。</a:t>
            </a:r>
          </a:p>
        </p:txBody>
      </p:sp>
      <p:sp>
        <p:nvSpPr>
          <p:cNvPr id="22" name="正方形/長方形 21">
            <a:extLst>
              <a:ext uri="{FF2B5EF4-FFF2-40B4-BE49-F238E27FC236}">
                <a16:creationId xmlns:a16="http://schemas.microsoft.com/office/drawing/2014/main" id="{3F995772-8956-D674-0B13-3E3B8CD30CAD}"/>
              </a:ext>
            </a:extLst>
          </p:cNvPr>
          <p:cNvSpPr/>
          <p:nvPr/>
        </p:nvSpPr>
        <p:spPr>
          <a:xfrm>
            <a:off x="504042" y="6337449"/>
            <a:ext cx="6552000" cy="1008209"/>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23" name="グループ化 22">
            <a:extLst>
              <a:ext uri="{FF2B5EF4-FFF2-40B4-BE49-F238E27FC236}">
                <a16:creationId xmlns:a16="http://schemas.microsoft.com/office/drawing/2014/main" id="{4CDD956D-8827-2044-3EE2-6259DAF76943}"/>
              </a:ext>
            </a:extLst>
          </p:cNvPr>
          <p:cNvGrpSpPr/>
          <p:nvPr/>
        </p:nvGrpSpPr>
        <p:grpSpPr>
          <a:xfrm>
            <a:off x="707757" y="6439959"/>
            <a:ext cx="6138340" cy="816209"/>
            <a:chOff x="707715" y="2447613"/>
            <a:chExt cx="6138340" cy="816209"/>
          </a:xfrm>
        </p:grpSpPr>
        <p:sp>
          <p:nvSpPr>
            <p:cNvPr id="25" name="テキスト ボックス 24">
              <a:extLst>
                <a:ext uri="{FF2B5EF4-FFF2-40B4-BE49-F238E27FC236}">
                  <a16:creationId xmlns:a16="http://schemas.microsoft.com/office/drawing/2014/main" id="{1D2370C0-9523-240E-C5E7-7BBAD9CC060F}"/>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ja-JP" altLang="en-US" sz="1200" b="1" dirty="0">
                  <a:solidFill>
                    <a:schemeClr val="tx1"/>
                  </a:solidFill>
                  <a:uFill>
                    <a:solidFill>
                      <a:srgbClr val="31926F"/>
                    </a:solidFill>
                  </a:uFill>
                  <a:latin typeface="+mn-ea"/>
                </a:rPr>
                <a:t>ワンストップサービス</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A26ADB42-2A85-832A-D216-A690E3646EBA}"/>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施策①</a:t>
              </a:r>
            </a:p>
          </p:txBody>
        </p:sp>
        <p:sp>
          <p:nvSpPr>
            <p:cNvPr id="27" name="テキスト ボックス 26">
              <a:extLst>
                <a:ext uri="{FF2B5EF4-FFF2-40B4-BE49-F238E27FC236}">
                  <a16:creationId xmlns:a16="http://schemas.microsoft.com/office/drawing/2014/main" id="{7B7F2650-621F-F9AC-A628-96AF4396828C}"/>
                </a:ext>
              </a:extLst>
            </p:cNvPr>
            <p:cNvSpPr txBox="1"/>
            <p:nvPr/>
          </p:nvSpPr>
          <p:spPr>
            <a:xfrm>
              <a:off x="1554055" y="2755991"/>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現在は総合窓口を設置しているが、新庁舎では</a:t>
              </a:r>
              <a:r>
                <a:rPr kumimoji="1" lang="ja-JP" altLang="en-US" sz="1100" u="wavyHeavy" dirty="0">
                  <a:solidFill>
                    <a:schemeClr val="tx1"/>
                  </a:solidFill>
                  <a:uFill>
                    <a:solidFill>
                      <a:srgbClr val="31926F"/>
                    </a:solidFill>
                  </a:uFill>
                  <a:latin typeface="+mn-ea"/>
                </a:rPr>
                <a:t>ワンストップサービス</a:t>
              </a:r>
              <a:r>
                <a:rPr kumimoji="1" lang="ja-JP" altLang="en-US" sz="1100" dirty="0">
                  <a:solidFill>
                    <a:schemeClr val="tx1"/>
                  </a:solidFill>
                  <a:latin typeface="+mn-ea"/>
                </a:rPr>
                <a:t>も検討のテーマになっている。新庁舎では出先機関に分散している業務の一部を集約する方向で検討している。</a:t>
              </a:r>
              <a:endParaRPr kumimoji="1" lang="en-US" altLang="ja-JP" sz="1100" dirty="0">
                <a:solidFill>
                  <a:schemeClr val="tx1"/>
                </a:solidFill>
                <a:latin typeface="+mn-ea"/>
              </a:endParaRPr>
            </a:p>
          </p:txBody>
        </p:sp>
      </p:grpSp>
      <p:grpSp>
        <p:nvGrpSpPr>
          <p:cNvPr id="35" name="グループ化 34">
            <a:extLst>
              <a:ext uri="{FF2B5EF4-FFF2-40B4-BE49-F238E27FC236}">
                <a16:creationId xmlns:a16="http://schemas.microsoft.com/office/drawing/2014/main" id="{D2308354-2FE1-3707-2F51-803EA2063F28}"/>
              </a:ext>
            </a:extLst>
          </p:cNvPr>
          <p:cNvGrpSpPr/>
          <p:nvPr/>
        </p:nvGrpSpPr>
        <p:grpSpPr>
          <a:xfrm>
            <a:off x="504000" y="7696648"/>
            <a:ext cx="6552000" cy="252000"/>
            <a:chOff x="504000" y="1373528"/>
            <a:chExt cx="6552000" cy="252000"/>
          </a:xfrm>
        </p:grpSpPr>
        <p:sp>
          <p:nvSpPr>
            <p:cNvPr id="36" name="四角形: 角を丸くする 35">
              <a:extLst>
                <a:ext uri="{FF2B5EF4-FFF2-40B4-BE49-F238E27FC236}">
                  <a16:creationId xmlns:a16="http://schemas.microsoft.com/office/drawing/2014/main" id="{CA609BB9-9E1E-CF50-A63D-FBD4EA7F554A}"/>
                </a:ext>
              </a:extLst>
            </p:cNvPr>
            <p:cNvSpPr/>
            <p:nvPr/>
          </p:nvSpPr>
          <p:spPr>
            <a:xfrm>
              <a:off x="504000" y="1373528"/>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CDD4883F-15DF-2CB2-C153-F78B4A3EE247}"/>
                </a:ext>
              </a:extLst>
            </p:cNvPr>
            <p:cNvSpPr/>
            <p:nvPr/>
          </p:nvSpPr>
          <p:spPr>
            <a:xfrm>
              <a:off x="1341120" y="137641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38" name="正方形/長方形 37">
            <a:extLst>
              <a:ext uri="{FF2B5EF4-FFF2-40B4-BE49-F238E27FC236}">
                <a16:creationId xmlns:a16="http://schemas.microsoft.com/office/drawing/2014/main" id="{8B53C967-44C1-30EA-CFD5-241AF04E2E16}"/>
              </a:ext>
            </a:extLst>
          </p:cNvPr>
          <p:cNvSpPr/>
          <p:nvPr/>
        </p:nvSpPr>
        <p:spPr>
          <a:xfrm>
            <a:off x="504000" y="8410545"/>
            <a:ext cx="6552000" cy="1690246"/>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39" name="グループ化 38">
            <a:extLst>
              <a:ext uri="{FF2B5EF4-FFF2-40B4-BE49-F238E27FC236}">
                <a16:creationId xmlns:a16="http://schemas.microsoft.com/office/drawing/2014/main" id="{7FD88E8F-FFAB-D3AE-68E7-DABD6DE5E4E9}"/>
              </a:ext>
            </a:extLst>
          </p:cNvPr>
          <p:cNvGrpSpPr/>
          <p:nvPr/>
        </p:nvGrpSpPr>
        <p:grpSpPr>
          <a:xfrm>
            <a:off x="707715" y="8516687"/>
            <a:ext cx="6138340" cy="1478731"/>
            <a:chOff x="707715" y="6900550"/>
            <a:chExt cx="6138340" cy="1478731"/>
          </a:xfrm>
        </p:grpSpPr>
        <p:sp>
          <p:nvSpPr>
            <p:cNvPr id="40" name="テキスト ボックス 39">
              <a:extLst>
                <a:ext uri="{FF2B5EF4-FFF2-40B4-BE49-F238E27FC236}">
                  <a16:creationId xmlns:a16="http://schemas.microsoft.com/office/drawing/2014/main" id="{716DE346-7F73-C04A-61E7-CC330B3F1A4E}"/>
                </a:ext>
              </a:extLst>
            </p:cNvPr>
            <p:cNvSpPr txBox="1"/>
            <p:nvPr/>
          </p:nvSpPr>
          <p:spPr>
            <a:xfrm>
              <a:off x="1554055" y="6934217"/>
              <a:ext cx="1684445"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42" name="四角形: 角を丸くする 41">
              <a:extLst>
                <a:ext uri="{FF2B5EF4-FFF2-40B4-BE49-F238E27FC236}">
                  <a16:creationId xmlns:a16="http://schemas.microsoft.com/office/drawing/2014/main" id="{D7C5536E-64A2-EA51-9445-EE02B85B0D59}"/>
                </a:ext>
              </a:extLst>
            </p:cNvPr>
            <p:cNvSpPr/>
            <p:nvPr/>
          </p:nvSpPr>
          <p:spPr>
            <a:xfrm>
              <a:off x="707715" y="690055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sp>
          <p:nvSpPr>
            <p:cNvPr id="43" name="テキスト ボックス 42">
              <a:extLst>
                <a:ext uri="{FF2B5EF4-FFF2-40B4-BE49-F238E27FC236}">
                  <a16:creationId xmlns:a16="http://schemas.microsoft.com/office/drawing/2014/main" id="{B87400FA-FD22-6AB3-203E-3D9E7F6A5A80}"/>
                </a:ext>
              </a:extLst>
            </p:cNvPr>
            <p:cNvSpPr txBox="1"/>
            <p:nvPr/>
          </p:nvSpPr>
          <p:spPr>
            <a:xfrm>
              <a:off x="1554055" y="7532895"/>
              <a:ext cx="5292000" cy="846386"/>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新庁舎では、全ての執務室、会議室に無線</a:t>
              </a:r>
              <a:r>
                <a:rPr kumimoji="1" lang="en-US" altLang="ja-JP" sz="1100" dirty="0">
                  <a:solidFill>
                    <a:schemeClr val="tx1"/>
                  </a:solidFill>
                  <a:latin typeface="+mn-ea"/>
                </a:rPr>
                <a:t>LAN</a:t>
              </a:r>
              <a:r>
                <a:rPr kumimoji="1" lang="ja-JP" altLang="en-US" sz="1100" dirty="0">
                  <a:solidFill>
                    <a:schemeClr val="tx1"/>
                  </a:solidFill>
                  <a:latin typeface="+mn-ea"/>
                </a:rPr>
                <a:t>を導入する方向で検討している。持ち運べるノートパソコンを導入し、庁舎内のどこでもオンライン会議ができるようにする方向である。</a:t>
              </a:r>
              <a:endParaRPr kumimoji="1" lang="en-US" altLang="ja-JP" sz="1100" dirty="0">
                <a:solidFill>
                  <a:schemeClr val="tx1"/>
                </a:solidFill>
                <a:latin typeface="+mn-ea"/>
              </a:endParaRPr>
            </a:p>
            <a:p>
              <a:pPr indent="144000"/>
              <a:r>
                <a:rPr kumimoji="1" lang="ja-JP" altLang="en-US" sz="1100" dirty="0">
                  <a:solidFill>
                    <a:schemeClr val="tx1"/>
                  </a:solidFill>
                  <a:latin typeface="+mn-ea"/>
                </a:rPr>
                <a:t>現在は有線</a:t>
              </a:r>
              <a:r>
                <a:rPr kumimoji="1" lang="en-US" altLang="ja-JP" sz="1100" dirty="0">
                  <a:solidFill>
                    <a:schemeClr val="tx1"/>
                  </a:solidFill>
                  <a:latin typeface="+mn-ea"/>
                </a:rPr>
                <a:t>LAN</a:t>
              </a:r>
              <a:r>
                <a:rPr kumimoji="1" lang="ja-JP" altLang="en-US" sz="1100" dirty="0">
                  <a:solidFill>
                    <a:schemeClr val="tx1"/>
                  </a:solidFill>
                  <a:latin typeface="+mn-ea"/>
                </a:rPr>
                <a:t>を敷設しているが、無線</a:t>
              </a:r>
              <a:r>
                <a:rPr kumimoji="1" lang="en-US" altLang="ja-JP" sz="1100" dirty="0">
                  <a:solidFill>
                    <a:schemeClr val="tx1"/>
                  </a:solidFill>
                  <a:latin typeface="+mn-ea"/>
                </a:rPr>
                <a:t>LAN</a:t>
              </a:r>
              <a:r>
                <a:rPr kumimoji="1" lang="ja-JP" altLang="en-US" sz="1100" dirty="0">
                  <a:solidFill>
                    <a:schemeClr val="tx1"/>
                  </a:solidFill>
                  <a:latin typeface="+mn-ea"/>
                </a:rPr>
                <a:t>の導入に向けて、現状の確認をした上で必要なネットワーク帯域等を検討する予定である。</a:t>
              </a:r>
              <a:endParaRPr kumimoji="1" lang="en-US" altLang="ja-JP" sz="1100" dirty="0">
                <a:solidFill>
                  <a:schemeClr val="tx1"/>
                </a:solidFill>
                <a:latin typeface="+mn-ea"/>
              </a:endParaRPr>
            </a:p>
          </p:txBody>
        </p:sp>
      </p:grpSp>
      <p:sp>
        <p:nvSpPr>
          <p:cNvPr id="44" name="コンテンツ プレースホルダー 17">
            <a:extLst>
              <a:ext uri="{FF2B5EF4-FFF2-40B4-BE49-F238E27FC236}">
                <a16:creationId xmlns:a16="http://schemas.microsoft.com/office/drawing/2014/main" id="{5D08E242-71C3-A75C-7DCC-005D0EEEA946}"/>
              </a:ext>
            </a:extLst>
          </p:cNvPr>
          <p:cNvSpPr txBox="1">
            <a:spLocks/>
          </p:cNvSpPr>
          <p:nvPr/>
        </p:nvSpPr>
        <p:spPr>
          <a:xfrm>
            <a:off x="503196" y="8104074"/>
            <a:ext cx="6552000" cy="221599"/>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無線</a:t>
            </a:r>
            <a:r>
              <a:rPr lang="en-US" altLang="ja-JP" sz="1200" dirty="0">
                <a:latin typeface="+mn-ea"/>
                <a:ea typeface="+mn-ea"/>
              </a:rPr>
              <a:t>LAN</a:t>
            </a:r>
            <a:r>
              <a:rPr lang="ja-JP" altLang="en-US" sz="1200" dirty="0">
                <a:latin typeface="+mn-ea"/>
                <a:ea typeface="+mn-ea"/>
              </a:rPr>
              <a:t>やオンライン会議の導入により、どこでも会議ができる環境の構築を検討中である。</a:t>
            </a:r>
          </a:p>
        </p:txBody>
      </p:sp>
      <p:sp>
        <p:nvSpPr>
          <p:cNvPr id="45" name="テキスト ボックス 44">
            <a:extLst>
              <a:ext uri="{FF2B5EF4-FFF2-40B4-BE49-F238E27FC236}">
                <a16:creationId xmlns:a16="http://schemas.microsoft.com/office/drawing/2014/main" id="{C38BD55B-77DE-3D71-EB71-3BEB00B6DAD0}"/>
              </a:ext>
            </a:extLst>
          </p:cNvPr>
          <p:cNvSpPr txBox="1"/>
          <p:nvPr/>
        </p:nvSpPr>
        <p:spPr>
          <a:xfrm>
            <a:off x="4489750" y="8550354"/>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モバイル、タブレット端末</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46" name="四角形: 角を丸くする 45">
            <a:extLst>
              <a:ext uri="{FF2B5EF4-FFF2-40B4-BE49-F238E27FC236}">
                <a16:creationId xmlns:a16="http://schemas.microsoft.com/office/drawing/2014/main" id="{8225F10C-A1C1-0CC4-0AE2-98C8254CAB40}"/>
              </a:ext>
            </a:extLst>
          </p:cNvPr>
          <p:cNvSpPr/>
          <p:nvPr/>
        </p:nvSpPr>
        <p:spPr>
          <a:xfrm>
            <a:off x="3643411" y="851668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施策⑪</a:t>
            </a:r>
          </a:p>
        </p:txBody>
      </p:sp>
      <p:sp>
        <p:nvSpPr>
          <p:cNvPr id="47" name="テキスト ボックス 46">
            <a:extLst>
              <a:ext uri="{FF2B5EF4-FFF2-40B4-BE49-F238E27FC236}">
                <a16:creationId xmlns:a16="http://schemas.microsoft.com/office/drawing/2014/main" id="{1F002B95-2C3A-41FA-CC5D-2E502FFD4295}"/>
              </a:ext>
            </a:extLst>
          </p:cNvPr>
          <p:cNvSpPr txBox="1"/>
          <p:nvPr/>
        </p:nvSpPr>
        <p:spPr>
          <a:xfrm>
            <a:off x="1554055" y="8850374"/>
            <a:ext cx="1684445"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48" name="四角形: 角を丸くする 47">
            <a:extLst>
              <a:ext uri="{FF2B5EF4-FFF2-40B4-BE49-F238E27FC236}">
                <a16:creationId xmlns:a16="http://schemas.microsoft.com/office/drawing/2014/main" id="{EB0370EE-13F0-6445-DCD7-7E450A41E18B}"/>
              </a:ext>
            </a:extLst>
          </p:cNvPr>
          <p:cNvSpPr/>
          <p:nvPr/>
        </p:nvSpPr>
        <p:spPr>
          <a:xfrm>
            <a:off x="707715" y="881670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sp>
        <p:nvSpPr>
          <p:cNvPr id="49" name="スライド番号プレースホルダー 13">
            <a:extLst>
              <a:ext uri="{FF2B5EF4-FFF2-40B4-BE49-F238E27FC236}">
                <a16:creationId xmlns:a16="http://schemas.microsoft.com/office/drawing/2014/main" id="{F7E75826-C131-404B-9C02-97E1A251DA81}"/>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136</a:t>
            </a:fld>
            <a:endParaRPr kumimoji="1" lang="ja-JP" altLang="en-US" dirty="0">
              <a:latin typeface="+mn-ea"/>
              <a:ea typeface="+mn-ea"/>
            </a:endParaRPr>
          </a:p>
        </p:txBody>
      </p:sp>
    </p:spTree>
    <p:extLst>
      <p:ext uri="{BB962C8B-B14F-4D97-AF65-F5344CB8AC3E}">
        <p14:creationId xmlns:p14="http://schemas.microsoft.com/office/powerpoint/2010/main" val="32425083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5158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51" name="テキスト プレースホルダー 50">
            <a:extLst>
              <a:ext uri="{FF2B5EF4-FFF2-40B4-BE49-F238E27FC236}">
                <a16:creationId xmlns:a16="http://schemas.microsoft.com/office/drawing/2014/main" id="{DEBD8D11-81C4-5A70-4AAB-8C072F560833}"/>
              </a:ext>
            </a:extLst>
          </p:cNvPr>
          <p:cNvSpPr>
            <a:spLocks noGrp="1"/>
          </p:cNvSpPr>
          <p:nvPr>
            <p:ph type="body" sz="quarter" idx="14"/>
          </p:nvPr>
        </p:nvSpPr>
        <p:spPr>
          <a:xfrm>
            <a:off x="4986978" y="361990"/>
            <a:ext cx="2068859" cy="166199"/>
          </a:xfrm>
        </p:spPr>
        <p:txBody>
          <a:bodyPr/>
          <a:lstStyle/>
          <a:p>
            <a:r>
              <a:rPr lang="en-US" altLang="ja-JP" dirty="0"/>
              <a:t>(6) </a:t>
            </a:r>
            <a:r>
              <a:rPr lang="ja-JP" altLang="en-US" dirty="0"/>
              <a:t>東京都奥多摩町</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137</a:t>
            </a:fld>
            <a:endParaRPr kumimoji="1" lang="ja-JP" altLang="en-US">
              <a:latin typeface="+mn-ea"/>
              <a:ea typeface="+mn-ea"/>
            </a:endParaRPr>
          </a:p>
        </p:txBody>
      </p:sp>
      <p:grpSp>
        <p:nvGrpSpPr>
          <p:cNvPr id="3" name="グループ化 2">
            <a:extLst>
              <a:ext uri="{FF2B5EF4-FFF2-40B4-BE49-F238E27FC236}">
                <a16:creationId xmlns:a16="http://schemas.microsoft.com/office/drawing/2014/main" id="{7291F484-805F-466C-810B-C70D0DA08E45}"/>
              </a:ext>
            </a:extLst>
          </p:cNvPr>
          <p:cNvGrpSpPr/>
          <p:nvPr/>
        </p:nvGrpSpPr>
        <p:grpSpPr>
          <a:xfrm>
            <a:off x="504000" y="1373528"/>
            <a:ext cx="6552000" cy="252000"/>
            <a:chOff x="504000" y="1373528"/>
            <a:chExt cx="6552000" cy="252000"/>
          </a:xfrm>
        </p:grpSpPr>
        <p:sp>
          <p:nvSpPr>
            <p:cNvPr id="2" name="四角形: 角を丸くする 1">
              <a:extLst>
                <a:ext uri="{FF2B5EF4-FFF2-40B4-BE49-F238E27FC236}">
                  <a16:creationId xmlns:a16="http://schemas.microsoft.com/office/drawing/2014/main" id="{066911CF-ECB5-8707-FCA5-E7E26654EEF6}"/>
                </a:ext>
              </a:extLst>
            </p:cNvPr>
            <p:cNvSpPr/>
            <p:nvPr/>
          </p:nvSpPr>
          <p:spPr>
            <a:xfrm>
              <a:off x="504000" y="1373528"/>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FFAE083F-96F6-F58C-89A9-77AD3CA83302}"/>
                </a:ext>
              </a:extLst>
            </p:cNvPr>
            <p:cNvSpPr/>
            <p:nvPr/>
          </p:nvSpPr>
          <p:spPr>
            <a:xfrm>
              <a:off x="1341120" y="137641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4" name="コンテンツ プレースホルダー 17">
            <a:extLst>
              <a:ext uri="{FF2B5EF4-FFF2-40B4-BE49-F238E27FC236}">
                <a16:creationId xmlns:a16="http://schemas.microsoft.com/office/drawing/2014/main" id="{4B9F3BB2-AF3B-A78C-1160-DDF882C0E485}"/>
              </a:ext>
            </a:extLst>
          </p:cNvPr>
          <p:cNvSpPr txBox="1">
            <a:spLocks/>
          </p:cNvSpPr>
          <p:nvPr/>
        </p:nvSpPr>
        <p:spPr>
          <a:xfrm>
            <a:off x="503196" y="1767866"/>
            <a:ext cx="6552000" cy="221599"/>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dirty="0">
                <a:solidFill>
                  <a:schemeClr val="tx1"/>
                </a:solidFill>
                <a:latin typeface="+mn-ea"/>
                <a:ea typeface="+mn-ea"/>
              </a:rPr>
              <a:t>現庁舎においても</a:t>
            </a:r>
            <a:r>
              <a:rPr kumimoji="1" lang="ja-JP" altLang="en-US" sz="1200" u="wavyHeavy" dirty="0">
                <a:solidFill>
                  <a:schemeClr val="tx1"/>
                </a:solidFill>
                <a:uFill>
                  <a:solidFill>
                    <a:srgbClr val="31926F"/>
                  </a:solidFill>
                </a:uFill>
                <a:latin typeface="+mn-ea"/>
                <a:ea typeface="+mn-ea"/>
              </a:rPr>
              <a:t>ペーパーレス</a:t>
            </a:r>
            <a:r>
              <a:rPr kumimoji="1" lang="ja-JP" altLang="en-US" sz="1200" dirty="0">
                <a:solidFill>
                  <a:schemeClr val="tx1"/>
                </a:solidFill>
                <a:latin typeface="+mn-ea"/>
                <a:ea typeface="+mn-ea"/>
              </a:rPr>
              <a:t>の取組を実施しているが、今後さらに充実させる予定である。</a:t>
            </a:r>
          </a:p>
        </p:txBody>
      </p:sp>
      <p:grpSp>
        <p:nvGrpSpPr>
          <p:cNvPr id="13" name="グループ化 12">
            <a:extLst>
              <a:ext uri="{FF2B5EF4-FFF2-40B4-BE49-F238E27FC236}">
                <a16:creationId xmlns:a16="http://schemas.microsoft.com/office/drawing/2014/main" id="{01226FA1-15B8-77D8-7363-5AAFE1EBC7F6}"/>
              </a:ext>
            </a:extLst>
          </p:cNvPr>
          <p:cNvGrpSpPr/>
          <p:nvPr/>
        </p:nvGrpSpPr>
        <p:grpSpPr>
          <a:xfrm>
            <a:off x="504000" y="4515419"/>
            <a:ext cx="6552000" cy="252000"/>
            <a:chOff x="504000" y="4055629"/>
            <a:chExt cx="6552000" cy="252000"/>
          </a:xfrm>
        </p:grpSpPr>
        <p:sp>
          <p:nvSpPr>
            <p:cNvPr id="14" name="四角形: 角を丸くする 13">
              <a:extLst>
                <a:ext uri="{FF2B5EF4-FFF2-40B4-BE49-F238E27FC236}">
                  <a16:creationId xmlns:a16="http://schemas.microsoft.com/office/drawing/2014/main" id="{BA7C69AE-ADEF-007D-6EFC-8FFA848C20A4}"/>
                </a:ext>
              </a:extLst>
            </p:cNvPr>
            <p:cNvSpPr/>
            <p:nvPr/>
          </p:nvSpPr>
          <p:spPr>
            <a:xfrm>
              <a:off x="504000" y="4055629"/>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83F81E62-4003-61CF-C4E6-B2E0389658C8}"/>
                </a:ext>
              </a:extLst>
            </p:cNvPr>
            <p:cNvSpPr/>
            <p:nvPr/>
          </p:nvSpPr>
          <p:spPr>
            <a:xfrm>
              <a:off x="1341120" y="4058519"/>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9" name="コンテンツ プレースホルダー 17">
            <a:extLst>
              <a:ext uri="{FF2B5EF4-FFF2-40B4-BE49-F238E27FC236}">
                <a16:creationId xmlns:a16="http://schemas.microsoft.com/office/drawing/2014/main" id="{DE692A5E-5B55-127F-8285-F88DB5124617}"/>
              </a:ext>
            </a:extLst>
          </p:cNvPr>
          <p:cNvSpPr txBox="1">
            <a:spLocks/>
          </p:cNvSpPr>
          <p:nvPr/>
        </p:nvSpPr>
        <p:spPr>
          <a:xfrm>
            <a:off x="503196" y="4914157"/>
            <a:ext cx="6551956"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基本計画で掲げた、省エネルギーや環境に配慮したグリーンエネルギー技術の導入、防災拠点としての機能、設備及び避難設備の機能等について、今後、具体的な検討を実施する予定である。</a:t>
            </a:r>
          </a:p>
        </p:txBody>
      </p:sp>
      <p:sp>
        <p:nvSpPr>
          <p:cNvPr id="21" name="正方形/長方形 20">
            <a:extLst>
              <a:ext uri="{FF2B5EF4-FFF2-40B4-BE49-F238E27FC236}">
                <a16:creationId xmlns:a16="http://schemas.microsoft.com/office/drawing/2014/main" id="{B61423F0-73FB-C97E-DABB-ED99251AC4F9}"/>
              </a:ext>
            </a:extLst>
          </p:cNvPr>
          <p:cNvSpPr/>
          <p:nvPr/>
        </p:nvSpPr>
        <p:spPr>
          <a:xfrm>
            <a:off x="504000" y="5444644"/>
            <a:ext cx="6552000" cy="2532116"/>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27" name="グループ化 26">
            <a:extLst>
              <a:ext uri="{FF2B5EF4-FFF2-40B4-BE49-F238E27FC236}">
                <a16:creationId xmlns:a16="http://schemas.microsoft.com/office/drawing/2014/main" id="{88E857CC-0015-0349-ED3D-573544E3395B}"/>
              </a:ext>
            </a:extLst>
          </p:cNvPr>
          <p:cNvGrpSpPr/>
          <p:nvPr/>
        </p:nvGrpSpPr>
        <p:grpSpPr>
          <a:xfrm>
            <a:off x="710004" y="5572449"/>
            <a:ext cx="6138340" cy="646932"/>
            <a:chOff x="707715" y="2447613"/>
            <a:chExt cx="6138340" cy="646932"/>
          </a:xfrm>
        </p:grpSpPr>
        <p:sp>
          <p:nvSpPr>
            <p:cNvPr id="28" name="テキスト ボックス 27">
              <a:extLst>
                <a:ext uri="{FF2B5EF4-FFF2-40B4-BE49-F238E27FC236}">
                  <a16:creationId xmlns:a16="http://schemas.microsoft.com/office/drawing/2014/main" id="{391D76BC-B7E8-5F66-FFA5-FF8D096E4248}"/>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非常用電源設備</a:t>
              </a:r>
            </a:p>
          </p:txBody>
        </p:sp>
        <p:sp>
          <p:nvSpPr>
            <p:cNvPr id="34" name="四角形: 角を丸くする 33">
              <a:extLst>
                <a:ext uri="{FF2B5EF4-FFF2-40B4-BE49-F238E27FC236}">
                  <a16:creationId xmlns:a16="http://schemas.microsoft.com/office/drawing/2014/main" id="{3B73D022-BF5B-874E-B894-B55423883289}"/>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sp>
          <p:nvSpPr>
            <p:cNvPr id="35" name="テキスト ボックス 34">
              <a:extLst>
                <a:ext uri="{FF2B5EF4-FFF2-40B4-BE49-F238E27FC236}">
                  <a16:creationId xmlns:a16="http://schemas.microsoft.com/office/drawing/2014/main" id="{F8839874-6ED4-FBC3-2716-D93014079F0F}"/>
                </a:ext>
              </a:extLst>
            </p:cNvPr>
            <p:cNvSpPr txBox="1"/>
            <p:nvPr/>
          </p:nvSpPr>
          <p:spPr>
            <a:xfrm>
              <a:off x="1554055" y="2755991"/>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現状は、軽油による非常用発電設備を設置しているが、太陽光発電の活用など、再生可能エネルギーの活用も視野に入れて検討中である。</a:t>
              </a:r>
              <a:endParaRPr kumimoji="1" lang="en-US" altLang="ja-JP" sz="1100" dirty="0">
                <a:solidFill>
                  <a:schemeClr val="tx1"/>
                </a:solidFill>
                <a:latin typeface="+mn-ea"/>
              </a:endParaRPr>
            </a:p>
          </p:txBody>
        </p:sp>
      </p:grpSp>
      <p:sp>
        <p:nvSpPr>
          <p:cNvPr id="5" name="正方形/長方形 4">
            <a:extLst>
              <a:ext uri="{FF2B5EF4-FFF2-40B4-BE49-F238E27FC236}">
                <a16:creationId xmlns:a16="http://schemas.microsoft.com/office/drawing/2014/main" id="{D4EAF710-BEA2-ED76-6D2D-A583EC47BA42}"/>
              </a:ext>
            </a:extLst>
          </p:cNvPr>
          <p:cNvSpPr/>
          <p:nvPr/>
        </p:nvSpPr>
        <p:spPr>
          <a:xfrm>
            <a:off x="504438" y="2102045"/>
            <a:ext cx="6552000" cy="2037625"/>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B04A2D78-4A9B-254F-C0A6-099682607CD4}"/>
              </a:ext>
            </a:extLst>
          </p:cNvPr>
          <p:cNvGrpSpPr/>
          <p:nvPr/>
        </p:nvGrpSpPr>
        <p:grpSpPr>
          <a:xfrm>
            <a:off x="710442" y="2229851"/>
            <a:ext cx="6138340" cy="816209"/>
            <a:chOff x="707715" y="2447613"/>
            <a:chExt cx="6138340" cy="816209"/>
          </a:xfrm>
        </p:grpSpPr>
        <p:sp>
          <p:nvSpPr>
            <p:cNvPr id="7" name="テキスト ボックス 6">
              <a:extLst>
                <a:ext uri="{FF2B5EF4-FFF2-40B4-BE49-F238E27FC236}">
                  <a16:creationId xmlns:a16="http://schemas.microsoft.com/office/drawing/2014/main" id="{9A17CCA9-A1A9-BC19-595C-9BEC5BE1EE56}"/>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文書管理・電子決裁システム</a:t>
              </a:r>
            </a:p>
          </p:txBody>
        </p:sp>
        <p:sp>
          <p:nvSpPr>
            <p:cNvPr id="8" name="四角形: 角を丸くする 7">
              <a:extLst>
                <a:ext uri="{FF2B5EF4-FFF2-40B4-BE49-F238E27FC236}">
                  <a16:creationId xmlns:a16="http://schemas.microsoft.com/office/drawing/2014/main" id="{E618543F-10DA-0E85-646E-AC0F066CF797}"/>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施策⑰</a:t>
              </a:r>
            </a:p>
          </p:txBody>
        </p:sp>
        <p:sp>
          <p:nvSpPr>
            <p:cNvPr id="9" name="テキスト ボックス 8">
              <a:extLst>
                <a:ext uri="{FF2B5EF4-FFF2-40B4-BE49-F238E27FC236}">
                  <a16:creationId xmlns:a16="http://schemas.microsoft.com/office/drawing/2014/main" id="{57D0E68E-54B4-9D40-5B83-51A9C7270BC3}"/>
                </a:ext>
              </a:extLst>
            </p:cNvPr>
            <p:cNvSpPr txBox="1"/>
            <p:nvPr/>
          </p:nvSpPr>
          <p:spPr>
            <a:xfrm>
              <a:off x="1554055" y="2755991"/>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文書管理システム及び電子決裁システムは導入済みである。</a:t>
              </a:r>
            </a:p>
            <a:p>
              <a:pPr indent="144000"/>
              <a:r>
                <a:rPr kumimoji="1" lang="ja-JP" altLang="en-US" sz="1100" dirty="0">
                  <a:solidFill>
                    <a:schemeClr val="tx1"/>
                  </a:solidFill>
                  <a:latin typeface="+mn-ea"/>
                </a:rPr>
                <a:t>一方、現庁舎では書庫が不足する中、分散保管しており、今後、文書の集約化及び電子化を進めることや、保存年限を過ぎた文書の処分を考えている。</a:t>
              </a:r>
              <a:endParaRPr kumimoji="1" lang="en-US" altLang="ja-JP" sz="1100" dirty="0">
                <a:solidFill>
                  <a:schemeClr val="tx1"/>
                </a:solidFill>
                <a:latin typeface="+mn-ea"/>
              </a:endParaRPr>
            </a:p>
          </p:txBody>
        </p:sp>
      </p:grpSp>
      <p:grpSp>
        <p:nvGrpSpPr>
          <p:cNvPr id="10" name="グループ化 9">
            <a:extLst>
              <a:ext uri="{FF2B5EF4-FFF2-40B4-BE49-F238E27FC236}">
                <a16:creationId xmlns:a16="http://schemas.microsoft.com/office/drawing/2014/main" id="{A4D262F9-8248-A553-D395-15E4B62890A8}"/>
              </a:ext>
            </a:extLst>
          </p:cNvPr>
          <p:cNvGrpSpPr/>
          <p:nvPr/>
        </p:nvGrpSpPr>
        <p:grpSpPr>
          <a:xfrm>
            <a:off x="710004" y="3215461"/>
            <a:ext cx="6138340" cy="816209"/>
            <a:chOff x="707715" y="2447613"/>
            <a:chExt cx="6138340" cy="816209"/>
          </a:xfrm>
        </p:grpSpPr>
        <p:sp>
          <p:nvSpPr>
            <p:cNvPr id="11" name="テキスト ボックス 10">
              <a:extLst>
                <a:ext uri="{FF2B5EF4-FFF2-40B4-BE49-F238E27FC236}">
                  <a16:creationId xmlns:a16="http://schemas.microsoft.com/office/drawing/2014/main" id="{EF1B16A3-E63A-E5F3-D61B-19E246EC77F4}"/>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会議室設備</a:t>
              </a:r>
            </a:p>
          </p:txBody>
        </p:sp>
        <p:sp>
          <p:nvSpPr>
            <p:cNvPr id="17" name="四角形: 角を丸くする 16">
              <a:extLst>
                <a:ext uri="{FF2B5EF4-FFF2-40B4-BE49-F238E27FC236}">
                  <a16:creationId xmlns:a16="http://schemas.microsoft.com/office/drawing/2014/main" id="{013BD50A-3C3B-59F4-67E5-D56A53292DC3}"/>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施策⑱</a:t>
              </a:r>
            </a:p>
          </p:txBody>
        </p:sp>
        <p:sp>
          <p:nvSpPr>
            <p:cNvPr id="22" name="テキスト ボックス 21">
              <a:extLst>
                <a:ext uri="{FF2B5EF4-FFF2-40B4-BE49-F238E27FC236}">
                  <a16:creationId xmlns:a16="http://schemas.microsoft.com/office/drawing/2014/main" id="{C0CEEC5A-B1D9-B263-B7EE-BA55B708E48E}"/>
                </a:ext>
              </a:extLst>
            </p:cNvPr>
            <p:cNvSpPr txBox="1"/>
            <p:nvPr/>
          </p:nvSpPr>
          <p:spPr>
            <a:xfrm>
              <a:off x="1554055" y="2755991"/>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新庁舎では、執務室や会議室等にモニターを設置する方向で検討中である。</a:t>
              </a:r>
            </a:p>
            <a:p>
              <a:pPr indent="144000"/>
              <a:r>
                <a:rPr kumimoji="1" lang="ja-JP" altLang="en-US" sz="1100" dirty="0">
                  <a:solidFill>
                    <a:schemeClr val="tx1"/>
                  </a:solidFill>
                  <a:latin typeface="+mn-ea"/>
                </a:rPr>
                <a:t>モニターでは、議会の映像配信をして、一般職員にも議論内容を共有できるようにしたいと考えている。</a:t>
              </a:r>
              <a:endParaRPr kumimoji="1" lang="en-US" altLang="ja-JP" sz="1100" dirty="0">
                <a:solidFill>
                  <a:schemeClr val="tx1"/>
                </a:solidFill>
                <a:latin typeface="+mn-ea"/>
              </a:endParaRPr>
            </a:p>
          </p:txBody>
        </p:sp>
      </p:grpSp>
      <p:grpSp>
        <p:nvGrpSpPr>
          <p:cNvPr id="25" name="グループ化 24">
            <a:extLst>
              <a:ext uri="{FF2B5EF4-FFF2-40B4-BE49-F238E27FC236}">
                <a16:creationId xmlns:a16="http://schemas.microsoft.com/office/drawing/2014/main" id="{B71FA5B2-97DE-D38F-AEE0-7E8F32A0A4D2}"/>
              </a:ext>
            </a:extLst>
          </p:cNvPr>
          <p:cNvGrpSpPr/>
          <p:nvPr/>
        </p:nvGrpSpPr>
        <p:grpSpPr>
          <a:xfrm>
            <a:off x="710004" y="6390478"/>
            <a:ext cx="6138340" cy="646932"/>
            <a:chOff x="707715" y="2447613"/>
            <a:chExt cx="6138340" cy="646932"/>
          </a:xfrm>
        </p:grpSpPr>
        <p:sp>
          <p:nvSpPr>
            <p:cNvPr id="26" name="テキスト ボックス 25">
              <a:extLst>
                <a:ext uri="{FF2B5EF4-FFF2-40B4-BE49-F238E27FC236}">
                  <a16:creationId xmlns:a16="http://schemas.microsoft.com/office/drawing/2014/main" id="{CDDDC77A-CB62-9131-8345-D883C0CAC188}"/>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en-US" altLang="ja-JP" sz="1200" b="1" dirty="0">
                  <a:solidFill>
                    <a:schemeClr val="tx1"/>
                  </a:solidFill>
                  <a:uFill>
                    <a:solidFill>
                      <a:srgbClr val="31926F"/>
                    </a:solidFill>
                  </a:uFill>
                  <a:latin typeface="+mn-ea"/>
                </a:rPr>
                <a:t>BEMS</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54" name="四角形: 角を丸くする 53">
              <a:extLst>
                <a:ext uri="{FF2B5EF4-FFF2-40B4-BE49-F238E27FC236}">
                  <a16:creationId xmlns:a16="http://schemas.microsoft.com/office/drawing/2014/main" id="{CD3D6EB1-EC36-2301-6EF9-42F32794A29B}"/>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施策㉒</a:t>
              </a:r>
            </a:p>
          </p:txBody>
        </p:sp>
        <p:sp>
          <p:nvSpPr>
            <p:cNvPr id="55" name="テキスト ボックス 54">
              <a:extLst>
                <a:ext uri="{FF2B5EF4-FFF2-40B4-BE49-F238E27FC236}">
                  <a16:creationId xmlns:a16="http://schemas.microsoft.com/office/drawing/2014/main" id="{BAF0D89D-300A-5003-4BC0-266DD46F549E}"/>
                </a:ext>
              </a:extLst>
            </p:cNvPr>
            <p:cNvSpPr txBox="1"/>
            <p:nvPr/>
          </p:nvSpPr>
          <p:spPr>
            <a:xfrm>
              <a:off x="1554055" y="2755991"/>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エネルギーの見える化やエネルギーの自動制御など省エネ化の取組を推進したいと考えているが、費用対効果の観点から導入可否を検討する予定である。</a:t>
              </a:r>
              <a:endParaRPr kumimoji="1" lang="en-US" altLang="ja-JP" sz="1100" dirty="0">
                <a:solidFill>
                  <a:schemeClr val="tx1"/>
                </a:solidFill>
                <a:latin typeface="+mn-ea"/>
              </a:endParaRPr>
            </a:p>
          </p:txBody>
        </p:sp>
      </p:grpSp>
      <p:grpSp>
        <p:nvGrpSpPr>
          <p:cNvPr id="56" name="グループ化 55">
            <a:extLst>
              <a:ext uri="{FF2B5EF4-FFF2-40B4-BE49-F238E27FC236}">
                <a16:creationId xmlns:a16="http://schemas.microsoft.com/office/drawing/2014/main" id="{7B483A88-C737-5A95-EF6D-39A892A547C1}"/>
              </a:ext>
            </a:extLst>
          </p:cNvPr>
          <p:cNvGrpSpPr/>
          <p:nvPr/>
        </p:nvGrpSpPr>
        <p:grpSpPr>
          <a:xfrm>
            <a:off x="710004" y="7221827"/>
            <a:ext cx="6138340" cy="646932"/>
            <a:chOff x="707715" y="2447613"/>
            <a:chExt cx="6138340" cy="646932"/>
          </a:xfrm>
        </p:grpSpPr>
        <p:sp>
          <p:nvSpPr>
            <p:cNvPr id="57" name="テキスト ボックス 56">
              <a:extLst>
                <a:ext uri="{FF2B5EF4-FFF2-40B4-BE49-F238E27FC236}">
                  <a16:creationId xmlns:a16="http://schemas.microsoft.com/office/drawing/2014/main" id="{6957A0E3-6EA4-C329-B068-22D050B587DE}"/>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入退室管理システム</a:t>
              </a:r>
            </a:p>
          </p:txBody>
        </p:sp>
        <p:sp>
          <p:nvSpPr>
            <p:cNvPr id="58" name="四角形: 角を丸くする 57">
              <a:extLst>
                <a:ext uri="{FF2B5EF4-FFF2-40B4-BE49-F238E27FC236}">
                  <a16:creationId xmlns:a16="http://schemas.microsoft.com/office/drawing/2014/main" id="{3DEF8FD1-9149-5F03-892B-935AAE7F6154}"/>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施策㉔</a:t>
              </a:r>
            </a:p>
          </p:txBody>
        </p:sp>
        <p:sp>
          <p:nvSpPr>
            <p:cNvPr id="59" name="テキスト ボックス 58">
              <a:extLst>
                <a:ext uri="{FF2B5EF4-FFF2-40B4-BE49-F238E27FC236}">
                  <a16:creationId xmlns:a16="http://schemas.microsoft.com/office/drawing/2014/main" id="{97672865-0728-C24A-FF13-68345443ADF2}"/>
                </a:ext>
              </a:extLst>
            </p:cNvPr>
            <p:cNvSpPr txBox="1"/>
            <p:nvPr/>
          </p:nvSpPr>
          <p:spPr>
            <a:xfrm>
              <a:off x="1554055" y="2755991"/>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現庁舎では職員に限らず容易に執務室に入ることができる状況であるため、新庁舎ではセキュリティレベルに応じたゾーニングや入退室管理ができるように検討中である。</a:t>
              </a:r>
              <a:endParaRPr kumimoji="1" lang="en-US" altLang="ja-JP" sz="1100" dirty="0">
                <a:solidFill>
                  <a:schemeClr val="tx1"/>
                </a:solidFill>
                <a:latin typeface="+mn-ea"/>
              </a:endParaRPr>
            </a:p>
          </p:txBody>
        </p:sp>
      </p:grpSp>
    </p:spTree>
    <p:extLst>
      <p:ext uri="{BB962C8B-B14F-4D97-AF65-F5344CB8AC3E}">
        <p14:creationId xmlns:p14="http://schemas.microsoft.com/office/powerpoint/2010/main" val="4803039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52607"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51" name="テキスト プレースホルダー 50">
            <a:extLst>
              <a:ext uri="{FF2B5EF4-FFF2-40B4-BE49-F238E27FC236}">
                <a16:creationId xmlns:a16="http://schemas.microsoft.com/office/drawing/2014/main" id="{DEBD8D11-81C4-5A70-4AAB-8C072F560833}"/>
              </a:ext>
            </a:extLst>
          </p:cNvPr>
          <p:cNvSpPr>
            <a:spLocks noGrp="1"/>
          </p:cNvSpPr>
          <p:nvPr>
            <p:ph type="body" sz="quarter" idx="14"/>
          </p:nvPr>
        </p:nvSpPr>
        <p:spPr>
          <a:xfrm>
            <a:off x="4986978" y="361990"/>
            <a:ext cx="2068859" cy="166199"/>
          </a:xfrm>
        </p:spPr>
        <p:txBody>
          <a:bodyPr/>
          <a:lstStyle/>
          <a:p>
            <a:r>
              <a:rPr lang="en-US" altLang="ja-JP" dirty="0"/>
              <a:t>(6) </a:t>
            </a:r>
            <a:r>
              <a:rPr lang="ja-JP" altLang="en-US" dirty="0"/>
              <a:t>東京都奥多摩町</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138</a:t>
            </a:fld>
            <a:endParaRPr kumimoji="1" lang="ja-JP" altLang="en-US">
              <a:latin typeface="+mn-ea"/>
              <a:ea typeface="+mn-ea"/>
            </a:endParaRPr>
          </a:p>
        </p:txBody>
      </p:sp>
      <p:grpSp>
        <p:nvGrpSpPr>
          <p:cNvPr id="36" name="グループ化 35">
            <a:extLst>
              <a:ext uri="{FF2B5EF4-FFF2-40B4-BE49-F238E27FC236}">
                <a16:creationId xmlns:a16="http://schemas.microsoft.com/office/drawing/2014/main" id="{81139E53-D641-4C75-1AAC-BA731924051C}"/>
              </a:ext>
            </a:extLst>
          </p:cNvPr>
          <p:cNvGrpSpPr/>
          <p:nvPr/>
        </p:nvGrpSpPr>
        <p:grpSpPr>
          <a:xfrm>
            <a:off x="504000" y="1366736"/>
            <a:ext cx="6552000" cy="252000"/>
            <a:chOff x="504000" y="4943300"/>
            <a:chExt cx="6552000" cy="252000"/>
          </a:xfrm>
        </p:grpSpPr>
        <p:sp>
          <p:nvSpPr>
            <p:cNvPr id="37" name="四角形: 角を丸くする 36">
              <a:extLst>
                <a:ext uri="{FF2B5EF4-FFF2-40B4-BE49-F238E27FC236}">
                  <a16:creationId xmlns:a16="http://schemas.microsoft.com/office/drawing/2014/main" id="{111C14AD-9328-0BFE-3A31-66FD65E72219}"/>
                </a:ext>
              </a:extLst>
            </p:cNvPr>
            <p:cNvSpPr/>
            <p:nvPr/>
          </p:nvSpPr>
          <p:spPr>
            <a:xfrm>
              <a:off x="504000" y="4943300"/>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634A1659-5319-3AEA-CB47-5F052BB42A0C}"/>
                </a:ext>
              </a:extLst>
            </p:cNvPr>
            <p:cNvSpPr/>
            <p:nvPr/>
          </p:nvSpPr>
          <p:spPr>
            <a:xfrm>
              <a:off x="1341120" y="49461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39" name="コンテンツ プレースホルダー 17">
            <a:extLst>
              <a:ext uri="{FF2B5EF4-FFF2-40B4-BE49-F238E27FC236}">
                <a16:creationId xmlns:a16="http://schemas.microsoft.com/office/drawing/2014/main" id="{BD1DEC94-B15A-A438-8BD1-4F6B5D66DEDC}"/>
              </a:ext>
            </a:extLst>
          </p:cNvPr>
          <p:cNvSpPr txBox="1">
            <a:spLocks/>
          </p:cNvSpPr>
          <p:nvPr/>
        </p:nvSpPr>
        <p:spPr>
          <a:xfrm>
            <a:off x="503196" y="1765474"/>
            <a:ext cx="6551956" cy="221599"/>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新庁舎整備に伴う具体的な検討は今後実施していく。</a:t>
            </a:r>
          </a:p>
        </p:txBody>
      </p:sp>
      <p:sp>
        <p:nvSpPr>
          <p:cNvPr id="43" name="正方形/長方形 42">
            <a:extLst>
              <a:ext uri="{FF2B5EF4-FFF2-40B4-BE49-F238E27FC236}">
                <a16:creationId xmlns:a16="http://schemas.microsoft.com/office/drawing/2014/main" id="{8E05B23D-6EE7-8D32-B0C9-60D52C43A4D9}"/>
              </a:ext>
            </a:extLst>
          </p:cNvPr>
          <p:cNvSpPr/>
          <p:nvPr/>
        </p:nvSpPr>
        <p:spPr>
          <a:xfrm>
            <a:off x="504438" y="2086950"/>
            <a:ext cx="6552000" cy="700474"/>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44" name="グループ化 43">
            <a:extLst>
              <a:ext uri="{FF2B5EF4-FFF2-40B4-BE49-F238E27FC236}">
                <a16:creationId xmlns:a16="http://schemas.microsoft.com/office/drawing/2014/main" id="{CD3D583F-F48E-2774-453F-CF16B0911E23}"/>
              </a:ext>
            </a:extLst>
          </p:cNvPr>
          <p:cNvGrpSpPr/>
          <p:nvPr/>
        </p:nvGrpSpPr>
        <p:grpSpPr>
          <a:xfrm>
            <a:off x="708153" y="2209892"/>
            <a:ext cx="6138340" cy="477655"/>
            <a:chOff x="707715" y="2447613"/>
            <a:chExt cx="6138340" cy="477655"/>
          </a:xfrm>
        </p:grpSpPr>
        <p:sp>
          <p:nvSpPr>
            <p:cNvPr id="45" name="テキスト ボックス 44">
              <a:extLst>
                <a:ext uri="{FF2B5EF4-FFF2-40B4-BE49-F238E27FC236}">
                  <a16:creationId xmlns:a16="http://schemas.microsoft.com/office/drawing/2014/main" id="{27E2CEEE-5EA6-DF13-A863-1627A7B2E743}"/>
                </a:ext>
              </a:extLst>
            </p:cNvPr>
            <p:cNvSpPr txBox="1"/>
            <p:nvPr/>
          </p:nvSpPr>
          <p:spPr>
            <a:xfrm>
              <a:off x="1554055" y="2481280"/>
              <a:ext cx="19414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46" name="四角形: 角を丸くする 45">
              <a:extLst>
                <a:ext uri="{FF2B5EF4-FFF2-40B4-BE49-F238E27FC236}">
                  <a16:creationId xmlns:a16="http://schemas.microsoft.com/office/drawing/2014/main" id="{53DEE1B1-49A6-1693-ADFD-04A1781873FA}"/>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sp>
          <p:nvSpPr>
            <p:cNvPr id="47" name="テキスト ボックス 46">
              <a:extLst>
                <a:ext uri="{FF2B5EF4-FFF2-40B4-BE49-F238E27FC236}">
                  <a16:creationId xmlns:a16="http://schemas.microsoft.com/office/drawing/2014/main" id="{F01BAD6E-D300-F338-16B7-16BCBF330CF5}"/>
                </a:ext>
              </a:extLst>
            </p:cNvPr>
            <p:cNvSpPr txBox="1"/>
            <p:nvPr/>
          </p:nvSpPr>
          <p:spPr>
            <a:xfrm>
              <a:off x="1554055" y="2755991"/>
              <a:ext cx="5292000" cy="169277"/>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新庁舎では</a:t>
              </a:r>
              <a:r>
                <a:rPr kumimoji="1" lang="ja-JP" altLang="en-US" sz="1100" dirty="0">
                  <a:latin typeface="+mn-ea"/>
                </a:rPr>
                <a:t>、</a:t>
              </a:r>
              <a:r>
                <a:rPr kumimoji="1" lang="ja-JP" altLang="en-US" sz="1100" dirty="0">
                  <a:solidFill>
                    <a:schemeClr val="tx1"/>
                  </a:solidFill>
                  <a:latin typeface="+mn-ea"/>
                </a:rPr>
                <a:t>浸水被害のリスクが比較的低い階層に</a:t>
              </a:r>
              <a:r>
                <a:rPr kumimoji="1" lang="ja-JP" altLang="en-US" sz="1100" dirty="0">
                  <a:latin typeface="+mn-ea"/>
                </a:rPr>
                <a:t>サーバ室を</a:t>
              </a:r>
              <a:r>
                <a:rPr kumimoji="1" lang="ja-JP" altLang="en-US" sz="1100" dirty="0">
                  <a:solidFill>
                    <a:schemeClr val="tx1"/>
                  </a:solidFill>
                  <a:latin typeface="+mn-ea"/>
                </a:rPr>
                <a:t>設置する想定である。</a:t>
              </a:r>
            </a:p>
          </p:txBody>
        </p:sp>
      </p:grpSp>
    </p:spTree>
    <p:extLst>
      <p:ext uri="{BB962C8B-B14F-4D97-AF65-F5344CB8AC3E}">
        <p14:creationId xmlns:p14="http://schemas.microsoft.com/office/powerpoint/2010/main" val="40579322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53630"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ja-JP" altLang="en-US" dirty="0">
                <a:latin typeface="+mn-ea"/>
                <a:ea typeface="+mn-ea"/>
              </a:rPr>
              <a:t>（</a:t>
            </a:r>
            <a:r>
              <a:rPr lang="en-US" altLang="ja-JP" dirty="0">
                <a:latin typeface="+mn-ea"/>
                <a:ea typeface="+mn-ea"/>
              </a:rPr>
              <a:t>1</a:t>
            </a:r>
            <a:r>
              <a:rPr lang="ja-JP" altLang="en-US" dirty="0">
                <a:latin typeface="+mn-ea"/>
                <a:ea typeface="+mn-ea"/>
              </a:rPr>
              <a:t>） コクヨ株式会社</a:t>
            </a: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2-4. </a:t>
            </a:r>
            <a:r>
              <a:rPr lang="ja-JP" altLang="en-US" dirty="0">
                <a:latin typeface="+mn-ea"/>
                <a:ea typeface="+mn-ea"/>
              </a:rPr>
              <a:t>民間事例</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2999904"/>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ショールーム（</a:t>
              </a:r>
              <a:r>
                <a:rPr kumimoji="1" lang="en-US" altLang="ja-JP" sz="1600" b="1" dirty="0">
                  <a:latin typeface="+mn-ea"/>
                </a:rPr>
                <a:t>THE CAMPUS</a:t>
              </a:r>
              <a:r>
                <a:rPr kumimoji="1" lang="ja-JP" altLang="en-US" sz="1600" b="1" dirty="0">
                  <a:latin typeface="+mn-ea"/>
                </a:rPr>
                <a:t>）概要</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3391662"/>
            <a:ext cx="6552000" cy="1218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fontAlgn="ctr">
              <a:lnSpc>
                <a:spcPct val="120000"/>
              </a:lnSpc>
            </a:pPr>
            <a:r>
              <a:rPr kumimoji="1" lang="en-US" altLang="ja-JP" sz="1100" dirty="0">
                <a:solidFill>
                  <a:schemeClr val="tx1"/>
                </a:solidFill>
                <a:latin typeface="+mn-ea"/>
              </a:rPr>
              <a:t>THE CAMPUS</a:t>
            </a:r>
            <a:r>
              <a:rPr kumimoji="1" lang="ja-JP" altLang="en-US" sz="1100" dirty="0">
                <a:solidFill>
                  <a:schemeClr val="tx1"/>
                </a:solidFill>
                <a:latin typeface="+mn-ea"/>
              </a:rPr>
              <a:t>は、東京品川オフィス及び東京ショールームが入居する自社ビルをリニューアルし、働き方の実験場として設立された。自社のオフィスとショールームの他、パブリックエリアとしてショップやラボ、ホール、屋外空間などで構成される。</a:t>
            </a:r>
          </a:p>
          <a:p>
            <a:pPr indent="144000" algn="just" fontAlgn="ctr">
              <a:lnSpc>
                <a:spcPct val="120000"/>
              </a:lnSpc>
            </a:pPr>
            <a:r>
              <a:rPr kumimoji="1" lang="en-US" altLang="ja-JP" sz="1100" dirty="0">
                <a:solidFill>
                  <a:schemeClr val="tx1"/>
                </a:solidFill>
                <a:latin typeface="+mn-ea"/>
              </a:rPr>
              <a:t>4</a:t>
            </a:r>
            <a:r>
              <a:rPr kumimoji="1" lang="ja-JP" altLang="en-US" sz="1100" dirty="0">
                <a:solidFill>
                  <a:schemeClr val="tx1"/>
                </a:solidFill>
                <a:latin typeface="+mn-ea"/>
              </a:rPr>
              <a:t>～</a:t>
            </a:r>
            <a:r>
              <a:rPr kumimoji="1" lang="en-US" altLang="ja-JP" sz="1100" dirty="0">
                <a:solidFill>
                  <a:schemeClr val="tx1"/>
                </a:solidFill>
                <a:latin typeface="+mn-ea"/>
              </a:rPr>
              <a:t>11</a:t>
            </a:r>
            <a:r>
              <a:rPr kumimoji="1" lang="ja-JP" altLang="en-US" sz="1100" dirty="0">
                <a:solidFill>
                  <a:schemeClr val="tx1"/>
                </a:solidFill>
                <a:latin typeface="+mn-ea"/>
              </a:rPr>
              <a:t>階がオフィスであり、フロアごとに「創る」「集う」「試す」「育む」「整う」「捗る」等の機能を割り当て、それぞれに沿った設えとしている。これにより、業務内容に応じて個人が自由に働く場と時間を選択する「</a:t>
            </a:r>
            <a:r>
              <a:rPr kumimoji="1" lang="en-US" altLang="ja-JP" sz="1100" u="wavyHeavy" dirty="0">
                <a:solidFill>
                  <a:schemeClr val="tx1"/>
                </a:solidFill>
                <a:uFill>
                  <a:solidFill>
                    <a:srgbClr val="31926F"/>
                  </a:solidFill>
                </a:uFill>
                <a:latin typeface="+mn-ea"/>
              </a:rPr>
              <a:t>ABW</a:t>
            </a:r>
            <a:r>
              <a:rPr kumimoji="1" lang="en-US" altLang="ja-JP" sz="1100" dirty="0">
                <a:solidFill>
                  <a:schemeClr val="tx1"/>
                </a:solidFill>
                <a:latin typeface="+mn-ea"/>
              </a:rPr>
              <a:t>(Activity Based Working</a:t>
            </a:r>
            <a:r>
              <a:rPr kumimoji="1" lang="ja-JP" altLang="en-US" sz="1100" dirty="0">
                <a:solidFill>
                  <a:schemeClr val="tx1"/>
                </a:solidFill>
                <a:latin typeface="+mn-ea"/>
              </a:rPr>
              <a:t>）」という働き方を実践している。</a:t>
            </a: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1201931326"/>
              </p:ext>
            </p:extLst>
          </p:nvPr>
        </p:nvGraphicFramePr>
        <p:xfrm>
          <a:off x="503675" y="1368000"/>
          <a:ext cx="6552000" cy="1062600"/>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5724000">
                  <a:extLst>
                    <a:ext uri="{9D8B030D-6E8A-4147-A177-3AD203B41FA5}">
                      <a16:colId xmlns:a16="http://schemas.microsoft.com/office/drawing/2014/main" val="4113838918"/>
                    </a:ext>
                  </a:extLst>
                </a:gridCol>
              </a:tblGrid>
              <a:tr h="756000">
                <a:tc>
                  <a:txBody>
                    <a:bodyPr/>
                    <a:lstStyle/>
                    <a:p>
                      <a:pPr fontAlgn="ctr"/>
                      <a:r>
                        <a:rPr kumimoji="1" lang="ja-JP" altLang="en-US" sz="1000" dirty="0">
                          <a:solidFill>
                            <a:srgbClr val="31926F"/>
                          </a:solidFill>
                          <a:latin typeface="+mn-ea"/>
                          <a:ea typeface="+mn-ea"/>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812800" marR="0" lvl="0" indent="-812800" algn="l" defTabSz="1425495" rtl="0" eaLnBrk="1" fontAlgn="ctr" latinLnBrk="0" hangingPunct="1">
                        <a:lnSpc>
                          <a:spcPct val="100000"/>
                        </a:lnSpc>
                        <a:spcBef>
                          <a:spcPts val="0"/>
                        </a:spcBef>
                        <a:spcAft>
                          <a:spcPts val="600"/>
                        </a:spcAft>
                        <a:buClrTx/>
                        <a:buSzTx/>
                        <a:buFontTx/>
                        <a:buNone/>
                        <a:tabLst>
                          <a:tab pos="812800" algn="l"/>
                        </a:tabLst>
                        <a:defRPr/>
                      </a:pPr>
                      <a:r>
                        <a:rPr kumimoji="1" lang="ja-JP" altLang="en-US" sz="1000" b="0" dirty="0">
                          <a:solidFill>
                            <a:schemeClr val="tx1"/>
                          </a:solidFill>
                          <a:latin typeface="+mn-ea"/>
                          <a:ea typeface="+mn-ea"/>
                        </a:rPr>
                        <a:t>創業</a:t>
                      </a:r>
                      <a:r>
                        <a:rPr kumimoji="1" lang="en-US" altLang="ja-JP" sz="1000" b="0" dirty="0">
                          <a:solidFill>
                            <a:schemeClr val="tx1"/>
                          </a:solidFill>
                          <a:latin typeface="+mn-ea"/>
                          <a:ea typeface="+mn-ea"/>
                        </a:rPr>
                        <a:t>	</a:t>
                      </a:r>
                      <a:r>
                        <a:rPr kumimoji="1" lang="ja-JP" altLang="en-US" sz="1000" b="0" dirty="0">
                          <a:solidFill>
                            <a:schemeClr val="tx1"/>
                          </a:solidFill>
                          <a:latin typeface="+mn-ea"/>
                          <a:ea typeface="+mn-ea"/>
                        </a:rPr>
                        <a:t>明治</a:t>
                      </a:r>
                      <a:r>
                        <a:rPr kumimoji="1" lang="en-US" altLang="ja-JP" sz="1000" b="0" dirty="0">
                          <a:solidFill>
                            <a:schemeClr val="tx1"/>
                          </a:solidFill>
                          <a:latin typeface="+mn-ea"/>
                          <a:ea typeface="+mn-ea"/>
                        </a:rPr>
                        <a:t>38</a:t>
                      </a:r>
                      <a:r>
                        <a:rPr kumimoji="1" lang="ja-JP" altLang="en-US" sz="1000" b="0" dirty="0">
                          <a:solidFill>
                            <a:schemeClr val="tx1"/>
                          </a:solidFill>
                          <a:latin typeface="+mn-ea"/>
                          <a:ea typeface="+mn-ea"/>
                        </a:rPr>
                        <a:t>年（</a:t>
                      </a:r>
                      <a:r>
                        <a:rPr kumimoji="1" lang="en-US" altLang="ja-JP" sz="1000" b="0" dirty="0">
                          <a:solidFill>
                            <a:schemeClr val="tx1"/>
                          </a:solidFill>
                          <a:latin typeface="+mn-ea"/>
                          <a:ea typeface="+mn-ea"/>
                        </a:rPr>
                        <a:t>1905</a:t>
                      </a:r>
                      <a:r>
                        <a:rPr kumimoji="1" lang="ja-JP" altLang="en-US" sz="1000" b="0" dirty="0">
                          <a:solidFill>
                            <a:schemeClr val="tx1"/>
                          </a:solidFill>
                          <a:latin typeface="+mn-ea"/>
                          <a:ea typeface="+mn-ea"/>
                        </a:rPr>
                        <a:t>年）</a:t>
                      </a:r>
                      <a:r>
                        <a:rPr kumimoji="1" lang="en-US" altLang="ja-JP" sz="1000" b="0" dirty="0">
                          <a:solidFill>
                            <a:schemeClr val="tx1"/>
                          </a:solidFill>
                          <a:latin typeface="+mn-ea"/>
                          <a:ea typeface="+mn-ea"/>
                        </a:rPr>
                        <a:t>10</a:t>
                      </a:r>
                      <a:r>
                        <a:rPr kumimoji="1" lang="ja-JP" altLang="en-US" sz="1000" b="0" dirty="0">
                          <a:solidFill>
                            <a:schemeClr val="tx1"/>
                          </a:solidFill>
                          <a:latin typeface="+mn-ea"/>
                          <a:ea typeface="+mn-ea"/>
                        </a:rPr>
                        <a:t>月</a:t>
                      </a:r>
                      <a:endParaRPr kumimoji="1" lang="en-US" altLang="zh-TW" sz="1000" b="0" dirty="0">
                        <a:solidFill>
                          <a:schemeClr val="tx1"/>
                        </a:solidFill>
                        <a:latin typeface="+mn-ea"/>
                        <a:ea typeface="+mn-ea"/>
                      </a:endParaRPr>
                    </a:p>
                    <a:p>
                      <a:pPr marL="812800" marR="0" lvl="0" indent="-812800" algn="l" defTabSz="1425495" rtl="0" eaLnBrk="1" fontAlgn="ctr" latinLnBrk="0" hangingPunct="1">
                        <a:lnSpc>
                          <a:spcPct val="100000"/>
                        </a:lnSpc>
                        <a:spcBef>
                          <a:spcPts val="0"/>
                        </a:spcBef>
                        <a:spcAft>
                          <a:spcPts val="600"/>
                        </a:spcAft>
                        <a:buClrTx/>
                        <a:buSzTx/>
                        <a:buFontTx/>
                        <a:buNone/>
                        <a:tabLst>
                          <a:tab pos="812800" algn="l"/>
                        </a:tabLst>
                        <a:defRPr/>
                      </a:pPr>
                      <a:r>
                        <a:rPr kumimoji="1" lang="ja-JP" altLang="en-US" sz="1000" b="0" dirty="0">
                          <a:solidFill>
                            <a:schemeClr val="tx1"/>
                          </a:solidFill>
                          <a:latin typeface="+mn-ea"/>
                          <a:ea typeface="+mn-ea"/>
                        </a:rPr>
                        <a:t>従業員数</a:t>
                      </a:r>
                      <a:r>
                        <a:rPr kumimoji="1" lang="en-US" altLang="ja-JP" sz="1000" b="0" dirty="0">
                          <a:solidFill>
                            <a:schemeClr val="tx1"/>
                          </a:solidFill>
                          <a:latin typeface="+mn-ea"/>
                          <a:ea typeface="+mn-ea"/>
                        </a:rPr>
                        <a:t>	</a:t>
                      </a:r>
                      <a:r>
                        <a:rPr kumimoji="1" lang="ja-JP" altLang="en-US" sz="1000" b="0" dirty="0">
                          <a:solidFill>
                            <a:schemeClr val="tx1"/>
                          </a:solidFill>
                          <a:latin typeface="+mn-ea"/>
                          <a:ea typeface="+mn-ea"/>
                        </a:rPr>
                        <a:t>単体 </a:t>
                      </a:r>
                      <a:r>
                        <a:rPr kumimoji="1" lang="en-US" altLang="ja-JP" sz="1000" b="0" dirty="0">
                          <a:solidFill>
                            <a:schemeClr val="tx1"/>
                          </a:solidFill>
                          <a:latin typeface="+mn-ea"/>
                          <a:ea typeface="+mn-ea"/>
                        </a:rPr>
                        <a:t>2,062</a:t>
                      </a:r>
                      <a:r>
                        <a:rPr kumimoji="1" lang="ja-JP" altLang="en-US" sz="1000" b="0" dirty="0">
                          <a:solidFill>
                            <a:schemeClr val="tx1"/>
                          </a:solidFill>
                          <a:latin typeface="+mn-ea"/>
                          <a:ea typeface="+mn-ea"/>
                        </a:rPr>
                        <a:t>名、 連結 </a:t>
                      </a:r>
                      <a:r>
                        <a:rPr kumimoji="1" lang="en-US" altLang="ja-JP" sz="1000" b="0" dirty="0">
                          <a:solidFill>
                            <a:schemeClr val="tx1"/>
                          </a:solidFill>
                          <a:latin typeface="+mn-ea"/>
                          <a:ea typeface="+mn-ea"/>
                        </a:rPr>
                        <a:t>6,864</a:t>
                      </a:r>
                      <a:r>
                        <a:rPr kumimoji="1" lang="ja-JP" altLang="en-US" sz="1000" b="0" dirty="0">
                          <a:solidFill>
                            <a:schemeClr val="tx1"/>
                          </a:solidFill>
                          <a:latin typeface="+mn-ea"/>
                          <a:ea typeface="+mn-ea"/>
                        </a:rPr>
                        <a:t>名　（いずれも令和</a:t>
                      </a:r>
                      <a:r>
                        <a:rPr kumimoji="1" lang="en-US" altLang="ja-JP" sz="1000" b="0" dirty="0">
                          <a:solidFill>
                            <a:schemeClr val="tx1"/>
                          </a:solidFill>
                          <a:latin typeface="+mn-ea"/>
                          <a:ea typeface="+mn-ea"/>
                        </a:rPr>
                        <a:t>4</a:t>
                      </a:r>
                      <a:r>
                        <a:rPr kumimoji="1" lang="ja-JP" altLang="en-US" sz="1000" b="0" dirty="0">
                          <a:solidFill>
                            <a:schemeClr val="tx1"/>
                          </a:solidFill>
                          <a:latin typeface="+mn-ea"/>
                          <a:ea typeface="+mn-ea"/>
                        </a:rPr>
                        <a:t>年</a:t>
                      </a:r>
                      <a:r>
                        <a:rPr kumimoji="1" lang="en-US" altLang="ja-JP" sz="1000" b="0" dirty="0">
                          <a:solidFill>
                            <a:schemeClr val="tx1"/>
                          </a:solidFill>
                          <a:latin typeface="+mn-ea"/>
                          <a:ea typeface="+mn-ea"/>
                        </a:rPr>
                        <a:t>12</a:t>
                      </a:r>
                      <a:r>
                        <a:rPr kumimoji="1" lang="ja-JP" altLang="en-US" sz="1000" b="0" dirty="0">
                          <a:solidFill>
                            <a:schemeClr val="tx1"/>
                          </a:solidFill>
                          <a:latin typeface="+mn-ea"/>
                          <a:ea typeface="+mn-ea"/>
                        </a:rPr>
                        <a:t>月</a:t>
                      </a:r>
                      <a:r>
                        <a:rPr kumimoji="1" lang="en-US" altLang="ja-JP" sz="1000" b="0" dirty="0">
                          <a:solidFill>
                            <a:schemeClr val="tx1"/>
                          </a:solidFill>
                          <a:latin typeface="+mn-ea"/>
                          <a:ea typeface="+mn-ea"/>
                        </a:rPr>
                        <a:t>31</a:t>
                      </a:r>
                      <a:r>
                        <a:rPr kumimoji="1" lang="ja-JP" altLang="en-US" sz="1000" b="0" dirty="0">
                          <a:solidFill>
                            <a:schemeClr val="tx1"/>
                          </a:solidFill>
                          <a:latin typeface="+mn-ea"/>
                          <a:ea typeface="+mn-ea"/>
                        </a:rPr>
                        <a:t>日現在）</a:t>
                      </a:r>
                      <a:endParaRPr kumimoji="1" lang="en-US" altLang="ja-JP" sz="1000" b="0" dirty="0">
                        <a:solidFill>
                          <a:schemeClr val="tx1"/>
                        </a:solidFill>
                        <a:latin typeface="+mn-ea"/>
                        <a:ea typeface="+mn-ea"/>
                      </a:endParaRPr>
                    </a:p>
                    <a:p>
                      <a:pPr marL="812800" indent="-812800" defTabSz="539750" fontAlgn="ctr">
                        <a:lnSpc>
                          <a:spcPct val="100000"/>
                        </a:lnSpc>
                        <a:spcBef>
                          <a:spcPts val="0"/>
                        </a:spcBef>
                        <a:spcAft>
                          <a:spcPts val="600"/>
                        </a:spcAft>
                        <a:tabLst>
                          <a:tab pos="812800" algn="l"/>
                        </a:tabLst>
                      </a:pPr>
                      <a:r>
                        <a:rPr kumimoji="1" lang="ja-JP" altLang="en-US" sz="1000" b="0" dirty="0">
                          <a:solidFill>
                            <a:schemeClr val="tx1"/>
                          </a:solidFill>
                          <a:latin typeface="+mn-ea"/>
                          <a:ea typeface="+mn-ea"/>
                        </a:rPr>
                        <a:t>資本金</a:t>
                      </a:r>
                      <a:r>
                        <a:rPr kumimoji="1" lang="en-US" altLang="ja-JP" sz="1000" b="0" dirty="0">
                          <a:solidFill>
                            <a:schemeClr val="tx1"/>
                          </a:solidFill>
                          <a:latin typeface="+mn-ea"/>
                          <a:ea typeface="+mn-ea"/>
                        </a:rPr>
                        <a:t>	15,800</a:t>
                      </a:r>
                      <a:r>
                        <a:rPr kumimoji="1" lang="ja-JP" altLang="en-US" sz="1000" b="0" dirty="0">
                          <a:solidFill>
                            <a:schemeClr val="tx1"/>
                          </a:solidFill>
                          <a:latin typeface="+mn-ea"/>
                          <a:ea typeface="+mn-ea"/>
                        </a:rPr>
                        <a:t>百万円</a:t>
                      </a:r>
                      <a:endParaRPr kumimoji="1" lang="en-US" altLang="ja-JP" sz="1000" b="0" baseline="30000" dirty="0">
                        <a:solidFill>
                          <a:schemeClr val="tx1"/>
                        </a:solidFill>
                        <a:latin typeface="+mn-ea"/>
                        <a:ea typeface="+mn-ea"/>
                      </a:endParaRPr>
                    </a:p>
                    <a:p>
                      <a:pPr marL="812800" indent="-812800" fontAlgn="ctr">
                        <a:lnSpc>
                          <a:spcPct val="100000"/>
                        </a:lnSpc>
                        <a:spcBef>
                          <a:spcPts val="0"/>
                        </a:spcBef>
                        <a:spcAft>
                          <a:spcPts val="600"/>
                        </a:spcAft>
                        <a:tabLst>
                          <a:tab pos="812800" algn="l"/>
                        </a:tabLst>
                      </a:pPr>
                      <a:r>
                        <a:rPr kumimoji="1" lang="ja-JP" altLang="en-US" sz="1000" b="0" dirty="0">
                          <a:solidFill>
                            <a:schemeClr val="tx1"/>
                          </a:solidFill>
                          <a:latin typeface="+mn-ea"/>
                          <a:ea typeface="+mn-ea"/>
                        </a:rPr>
                        <a:t>事業内容</a:t>
                      </a:r>
                      <a:r>
                        <a:rPr kumimoji="1" lang="en-US" altLang="ja-JP" sz="1000" b="0" dirty="0">
                          <a:solidFill>
                            <a:schemeClr val="tx1"/>
                          </a:solidFill>
                          <a:latin typeface="+mn-ea"/>
                          <a:ea typeface="+mn-ea"/>
                        </a:rPr>
                        <a:t>	</a:t>
                      </a:r>
                      <a:r>
                        <a:rPr kumimoji="1" lang="ja-JP" altLang="en-US" sz="1000" b="0" dirty="0">
                          <a:solidFill>
                            <a:schemeClr val="tx1"/>
                          </a:solidFill>
                          <a:latin typeface="+mn-ea"/>
                          <a:ea typeface="+mn-ea"/>
                        </a:rPr>
                        <a:t>文房具の製造・仕入れ・販売、オフィス家具の製造・仕入れ・販売、</a:t>
                      </a:r>
                      <a:br>
                        <a:rPr kumimoji="1" lang="en-US" altLang="ja-JP" sz="1000" b="0" dirty="0">
                          <a:solidFill>
                            <a:schemeClr val="tx1"/>
                          </a:solidFill>
                          <a:latin typeface="+mn-ea"/>
                          <a:ea typeface="+mn-ea"/>
                        </a:rPr>
                      </a:br>
                      <a:r>
                        <a:rPr kumimoji="1" lang="ja-JP" altLang="en-US" sz="1000" b="0" dirty="0">
                          <a:solidFill>
                            <a:schemeClr val="tx1"/>
                          </a:solidFill>
                          <a:latin typeface="+mn-ea"/>
                          <a:ea typeface="+mn-ea"/>
                        </a:rPr>
                        <a:t>空間デザイン・コンサルテーション　等</a:t>
                      </a: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bl>
          </a:graphicData>
        </a:graphic>
      </p:graphicFrame>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139</a:t>
            </a:fld>
            <a:endParaRPr kumimoji="1" lang="ja-JP" altLang="en-US">
              <a:latin typeface="+mn-ea"/>
              <a:ea typeface="+mn-ea"/>
            </a:endParaRPr>
          </a:p>
        </p:txBody>
      </p:sp>
      <p:pic>
        <p:nvPicPr>
          <p:cNvPr id="14" name="図 13">
            <a:extLst>
              <a:ext uri="{FF2B5EF4-FFF2-40B4-BE49-F238E27FC236}">
                <a16:creationId xmlns:a16="http://schemas.microsoft.com/office/drawing/2014/main" id="{A6ABA74B-D377-17CB-C204-8F7385F6F6D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03675" y="6772597"/>
            <a:ext cx="2445733" cy="1629470"/>
          </a:xfrm>
          <a:prstGeom prst="rect">
            <a:avLst/>
          </a:prstGeom>
        </p:spPr>
      </p:pic>
      <p:pic>
        <p:nvPicPr>
          <p:cNvPr id="16" name="図 15">
            <a:extLst>
              <a:ext uri="{FF2B5EF4-FFF2-40B4-BE49-F238E27FC236}">
                <a16:creationId xmlns:a16="http://schemas.microsoft.com/office/drawing/2014/main" id="{DF3D7365-8DD1-DA27-D5D1-290DD8C32B4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04587" y="4727865"/>
            <a:ext cx="2445732" cy="1629851"/>
          </a:xfrm>
          <a:prstGeom prst="rect">
            <a:avLst/>
          </a:prstGeom>
        </p:spPr>
      </p:pic>
      <p:pic>
        <p:nvPicPr>
          <p:cNvPr id="20" name="図 19">
            <a:extLst>
              <a:ext uri="{FF2B5EF4-FFF2-40B4-BE49-F238E27FC236}">
                <a16:creationId xmlns:a16="http://schemas.microsoft.com/office/drawing/2014/main" id="{DD5C1A81-743B-BCEE-8C5A-4914BB53B74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406771" y="4727865"/>
            <a:ext cx="2444013" cy="1629851"/>
          </a:xfrm>
          <a:prstGeom prst="rect">
            <a:avLst/>
          </a:prstGeom>
        </p:spPr>
      </p:pic>
      <p:pic>
        <p:nvPicPr>
          <p:cNvPr id="22" name="図 21">
            <a:extLst>
              <a:ext uri="{FF2B5EF4-FFF2-40B4-BE49-F238E27FC236}">
                <a16:creationId xmlns:a16="http://schemas.microsoft.com/office/drawing/2014/main" id="{FA4F27BD-02D7-83A4-FB96-A3178E4B64B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406771" y="6772597"/>
            <a:ext cx="2444013" cy="1628325"/>
          </a:xfrm>
          <a:prstGeom prst="rect">
            <a:avLst/>
          </a:prstGeom>
        </p:spPr>
      </p:pic>
      <p:sp>
        <p:nvSpPr>
          <p:cNvPr id="25" name="テキスト ボックス 24">
            <a:extLst>
              <a:ext uri="{FF2B5EF4-FFF2-40B4-BE49-F238E27FC236}">
                <a16:creationId xmlns:a16="http://schemas.microsoft.com/office/drawing/2014/main" id="{65350D2C-464B-B02B-3A07-693594CCFDC7}"/>
              </a:ext>
            </a:extLst>
          </p:cNvPr>
          <p:cNvSpPr txBox="1"/>
          <p:nvPr/>
        </p:nvSpPr>
        <p:spPr>
          <a:xfrm>
            <a:off x="503196" y="6441692"/>
            <a:ext cx="992259" cy="169277"/>
          </a:xfrm>
          <a:prstGeom prst="rect">
            <a:avLst/>
          </a:prstGeom>
          <a:noFill/>
        </p:spPr>
        <p:txBody>
          <a:bodyPr wrap="none" lIns="0" tIns="0" rIns="0" bIns="0" rtlCol="0">
            <a:spAutoFit/>
          </a:bodyPr>
          <a:lstStyle/>
          <a:p>
            <a:pPr fontAlgn="ctr"/>
            <a:r>
              <a:rPr kumimoji="1" lang="ja-JP" altLang="en-US" sz="1100" dirty="0">
                <a:latin typeface="+mn-ea"/>
              </a:rPr>
              <a:t>ライブオフィス</a:t>
            </a:r>
            <a:r>
              <a:rPr kumimoji="1" lang="en-US" altLang="ja-JP" sz="1100" baseline="30000" dirty="0">
                <a:latin typeface="+mn-ea"/>
              </a:rPr>
              <a:t>*1</a:t>
            </a:r>
          </a:p>
        </p:txBody>
      </p:sp>
      <p:sp>
        <p:nvSpPr>
          <p:cNvPr id="26" name="テキスト ボックス 25">
            <a:extLst>
              <a:ext uri="{FF2B5EF4-FFF2-40B4-BE49-F238E27FC236}">
                <a16:creationId xmlns:a16="http://schemas.microsoft.com/office/drawing/2014/main" id="{FF3BAEA5-AD18-3F9D-6E95-AB1ABF38D83D}"/>
              </a:ext>
            </a:extLst>
          </p:cNvPr>
          <p:cNvSpPr txBox="1"/>
          <p:nvPr/>
        </p:nvSpPr>
        <p:spPr>
          <a:xfrm>
            <a:off x="3406771" y="6444008"/>
            <a:ext cx="2758769" cy="169277"/>
          </a:xfrm>
          <a:prstGeom prst="rect">
            <a:avLst/>
          </a:prstGeom>
          <a:noFill/>
        </p:spPr>
        <p:txBody>
          <a:bodyPr wrap="none" lIns="0" tIns="0" rIns="0" bIns="0" rtlCol="0">
            <a:spAutoFit/>
          </a:bodyPr>
          <a:lstStyle/>
          <a:p>
            <a:pPr fontAlgn="ctr"/>
            <a:r>
              <a:rPr kumimoji="1" lang="ja-JP" altLang="en-US" sz="1100" dirty="0">
                <a:latin typeface="+mn-ea"/>
              </a:rPr>
              <a:t>オープンコミュニケーションホール”</a:t>
            </a:r>
            <a:r>
              <a:rPr kumimoji="1" lang="en-US" altLang="ja-JP" sz="1100" dirty="0">
                <a:latin typeface="+mn-ea"/>
              </a:rPr>
              <a:t>CORE</a:t>
            </a:r>
            <a:r>
              <a:rPr kumimoji="1" lang="ja-JP" altLang="en-US" sz="1100" dirty="0">
                <a:latin typeface="+mn-ea"/>
              </a:rPr>
              <a:t>”</a:t>
            </a:r>
            <a:r>
              <a:rPr kumimoji="1" lang="en-US" altLang="ja-JP" sz="1100" baseline="30000" dirty="0">
                <a:latin typeface="+mn-ea"/>
              </a:rPr>
              <a:t>*1</a:t>
            </a:r>
          </a:p>
        </p:txBody>
      </p:sp>
      <p:sp>
        <p:nvSpPr>
          <p:cNvPr id="27" name="テキスト ボックス 26">
            <a:extLst>
              <a:ext uri="{FF2B5EF4-FFF2-40B4-BE49-F238E27FC236}">
                <a16:creationId xmlns:a16="http://schemas.microsoft.com/office/drawing/2014/main" id="{F8AF50A3-06C1-91DE-3E70-EC126FFAEAAC}"/>
              </a:ext>
            </a:extLst>
          </p:cNvPr>
          <p:cNvSpPr txBox="1"/>
          <p:nvPr/>
        </p:nvSpPr>
        <p:spPr>
          <a:xfrm>
            <a:off x="503238" y="8755620"/>
            <a:ext cx="5522294" cy="246221"/>
          </a:xfrm>
          <a:prstGeom prst="rect">
            <a:avLst/>
          </a:prstGeom>
          <a:noFill/>
        </p:spPr>
        <p:txBody>
          <a:bodyPr wrap="square" lIns="0" tIns="0" rIns="0" bIns="0" rtlCol="0">
            <a:spAutoFit/>
          </a:bodyPr>
          <a:lstStyle/>
          <a:p>
            <a:r>
              <a:rPr kumimoji="1" lang="en-US" altLang="ja-JP" sz="800" dirty="0">
                <a:latin typeface="+mn-ea"/>
              </a:rPr>
              <a:t>*1 </a:t>
            </a:r>
            <a:r>
              <a:rPr kumimoji="1" lang="ja-JP" altLang="en-US" sz="800" dirty="0">
                <a:latin typeface="+mn-ea"/>
              </a:rPr>
              <a:t>「</a:t>
            </a:r>
            <a:r>
              <a:rPr kumimoji="1" lang="en-US" altLang="ja-JP" sz="800" dirty="0">
                <a:latin typeface="+mn-ea"/>
              </a:rPr>
              <a:t> THE CAMPUS</a:t>
            </a:r>
            <a:r>
              <a:rPr kumimoji="1" lang="ja-JP" altLang="en-US" sz="800" dirty="0">
                <a:latin typeface="+mn-ea"/>
              </a:rPr>
              <a:t>」、コクヨ</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9</a:t>
            </a:r>
            <a:r>
              <a:rPr kumimoji="1" lang="ja-JP" altLang="en-US" sz="800" dirty="0">
                <a:latin typeface="+mn-ea"/>
              </a:rPr>
              <a:t>月</a:t>
            </a:r>
            <a:r>
              <a:rPr kumimoji="1" lang="en-US" altLang="ja-JP" sz="800" dirty="0">
                <a:latin typeface="+mn-ea"/>
              </a:rPr>
              <a:t>7</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10"/>
              </a:rPr>
              <a:t>https://the-campus.net/</a:t>
            </a:r>
            <a:r>
              <a:rPr kumimoji="1" lang="ja-JP" altLang="en-US" sz="800" dirty="0">
                <a:latin typeface="+mn-ea"/>
              </a:rPr>
              <a:t>）</a:t>
            </a:r>
            <a:endParaRPr kumimoji="1" lang="en-US" altLang="ja-JP" sz="800" dirty="0">
              <a:latin typeface="+mn-ea"/>
            </a:endParaRPr>
          </a:p>
        </p:txBody>
      </p:sp>
      <p:sp>
        <p:nvSpPr>
          <p:cNvPr id="28" name="テキスト ボックス 27">
            <a:extLst>
              <a:ext uri="{FF2B5EF4-FFF2-40B4-BE49-F238E27FC236}">
                <a16:creationId xmlns:a16="http://schemas.microsoft.com/office/drawing/2014/main" id="{8163EE7E-53BD-40B8-D7A5-A035474FD1AF}"/>
              </a:ext>
            </a:extLst>
          </p:cNvPr>
          <p:cNvSpPr txBox="1"/>
          <p:nvPr/>
        </p:nvSpPr>
        <p:spPr>
          <a:xfrm>
            <a:off x="503238" y="8494205"/>
            <a:ext cx="907300" cy="169277"/>
          </a:xfrm>
          <a:prstGeom prst="rect">
            <a:avLst/>
          </a:prstGeom>
          <a:noFill/>
        </p:spPr>
        <p:txBody>
          <a:bodyPr wrap="none" lIns="0" tIns="0" rIns="0" bIns="0" rtlCol="0">
            <a:spAutoFit/>
          </a:bodyPr>
          <a:lstStyle/>
          <a:p>
            <a:pPr fontAlgn="ctr"/>
            <a:r>
              <a:rPr kumimoji="1" lang="ja-JP" altLang="en-US" sz="1100" dirty="0">
                <a:latin typeface="+mn-ea"/>
              </a:rPr>
              <a:t>オープンラボ</a:t>
            </a:r>
            <a:r>
              <a:rPr kumimoji="1" lang="en-US" altLang="ja-JP" sz="1100" baseline="30000" dirty="0">
                <a:latin typeface="+mn-ea"/>
              </a:rPr>
              <a:t>*1</a:t>
            </a:r>
          </a:p>
        </p:txBody>
      </p:sp>
      <p:sp>
        <p:nvSpPr>
          <p:cNvPr id="29" name="テキスト ボックス 28">
            <a:extLst>
              <a:ext uri="{FF2B5EF4-FFF2-40B4-BE49-F238E27FC236}">
                <a16:creationId xmlns:a16="http://schemas.microsoft.com/office/drawing/2014/main" id="{A1650154-2069-D4A9-68D9-2E28AED239C4}"/>
              </a:ext>
            </a:extLst>
          </p:cNvPr>
          <p:cNvSpPr txBox="1"/>
          <p:nvPr/>
        </p:nvSpPr>
        <p:spPr>
          <a:xfrm>
            <a:off x="3406771" y="8494205"/>
            <a:ext cx="670055" cy="169277"/>
          </a:xfrm>
          <a:prstGeom prst="rect">
            <a:avLst/>
          </a:prstGeom>
          <a:noFill/>
        </p:spPr>
        <p:txBody>
          <a:bodyPr wrap="none" lIns="0" tIns="0" rIns="0" bIns="0" rtlCol="0">
            <a:spAutoFit/>
          </a:bodyPr>
          <a:lstStyle/>
          <a:p>
            <a:pPr fontAlgn="ctr"/>
            <a:r>
              <a:rPr kumimoji="1" lang="ja-JP" altLang="en-US" sz="1100" dirty="0">
                <a:latin typeface="+mn-ea"/>
              </a:rPr>
              <a:t>屋外空間</a:t>
            </a:r>
            <a:r>
              <a:rPr kumimoji="1" lang="en-US" altLang="ja-JP" sz="1100" baseline="30000" dirty="0">
                <a:latin typeface="+mn-ea"/>
              </a:rPr>
              <a:t>*1</a:t>
            </a:r>
          </a:p>
        </p:txBody>
      </p:sp>
    </p:spTree>
    <p:extLst>
      <p:ext uri="{BB962C8B-B14F-4D97-AF65-F5344CB8AC3E}">
        <p14:creationId xmlns:p14="http://schemas.microsoft.com/office/powerpoint/2010/main" val="284427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コンテンツ プレースホルダー 17">
            <a:extLst>
              <a:ext uri="{FF2B5EF4-FFF2-40B4-BE49-F238E27FC236}">
                <a16:creationId xmlns:a16="http://schemas.microsoft.com/office/drawing/2014/main" id="{A7191B72-2EBF-0142-97F3-D79175811364}"/>
              </a:ext>
            </a:extLst>
          </p:cNvPr>
          <p:cNvSpPr txBox="1">
            <a:spLocks/>
          </p:cNvSpPr>
          <p:nvPr/>
        </p:nvSpPr>
        <p:spPr>
          <a:xfrm>
            <a:off x="504438" y="8662363"/>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pic>
        <p:nvPicPr>
          <p:cNvPr id="15" name="図 14">
            <a:extLst>
              <a:ext uri="{FF2B5EF4-FFF2-40B4-BE49-F238E27FC236}">
                <a16:creationId xmlns:a16="http://schemas.microsoft.com/office/drawing/2014/main" id="{35C45A41-7025-BB6B-8392-1A284B4E010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3237" y="1368000"/>
            <a:ext cx="2807999" cy="2029220"/>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25631"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a:xfrm>
            <a:off x="519729" y="320440"/>
            <a:ext cx="6552000" cy="249299"/>
          </a:xfrm>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14</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a:xfrm>
            <a:off x="504000" y="830717"/>
            <a:ext cx="6552000" cy="276999"/>
          </a:xfrm>
        </p:spPr>
        <p:txBody>
          <a:bodyPr/>
          <a:lstStyle/>
          <a:p>
            <a:r>
              <a:rPr lang="zh-TW" altLang="en-US" dirty="0">
                <a:latin typeface="+mn-ea"/>
                <a:ea typeface="+mn-ea"/>
              </a:rPr>
              <a:t>（</a:t>
            </a:r>
            <a:r>
              <a:rPr lang="ja-JP" altLang="en-US" dirty="0">
                <a:latin typeface="+mn-ea"/>
                <a:ea typeface="+mn-ea"/>
              </a:rPr>
              <a:t>１</a:t>
            </a:r>
            <a:r>
              <a:rPr lang="zh-TW" altLang="en-US" dirty="0">
                <a:latin typeface="+mn-ea"/>
                <a:ea typeface="+mn-ea"/>
              </a:rPr>
              <a:t>） </a:t>
            </a:r>
            <a:r>
              <a:rPr lang="ja-JP" altLang="en-US" dirty="0">
                <a:latin typeface="+mn-ea"/>
                <a:ea typeface="+mn-ea"/>
              </a:rPr>
              <a:t>北海道北見</a:t>
            </a:r>
            <a:r>
              <a:rPr lang="zh-TW" altLang="en-US" dirty="0">
                <a:latin typeface="+mn-ea"/>
                <a:ea typeface="+mn-ea"/>
              </a:rPr>
              <a:t>市</a:t>
            </a: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2-1. </a:t>
            </a:r>
            <a:r>
              <a:rPr lang="ja-JP" altLang="en-US" dirty="0">
                <a:latin typeface="+mn-ea"/>
                <a:ea typeface="+mn-ea"/>
              </a:rPr>
              <a:t>運用中の自治体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5788771"/>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394195"/>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6138423"/>
            <a:ext cx="6552000" cy="223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都市再生整備特別委員会の設置</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庁舎建て替えは、「市庁舎ゾーン」、「商業・地域交流ゾーン」、「複合交通ゾーン」からなり、市議会の都市再生整備特別委員会にて審議を行った。</a:t>
            </a:r>
            <a:endParaRPr kumimoji="1" lang="en-US" altLang="ja-JP" sz="1100" dirty="0">
              <a:solidFill>
                <a:schemeClr val="tx1"/>
              </a:solidFill>
              <a:latin typeface="+mn-ea"/>
            </a:endParaRPr>
          </a:p>
          <a:p>
            <a:pPr algn="just" fontAlgn="ctr">
              <a:lnSpc>
                <a:spcPct val="120000"/>
              </a:lnSpc>
            </a:pPr>
            <a:endParaRPr kumimoji="1" lang="ja-JP" altLang="en-US" sz="1100" dirty="0">
              <a:solidFill>
                <a:schemeClr val="tx1"/>
              </a:solidFill>
              <a:latin typeface="+mn-ea"/>
            </a:endParaRPr>
          </a:p>
          <a:p>
            <a:pPr algn="just" fontAlgn="ctr">
              <a:lnSpc>
                <a:spcPct val="120000"/>
              </a:lnSpc>
            </a:pPr>
            <a:r>
              <a:rPr kumimoji="1" lang="ja-JP" altLang="en-US" sz="1100" b="1" dirty="0">
                <a:solidFill>
                  <a:srgbClr val="31926F"/>
                </a:solidFill>
                <a:latin typeface="+mn-ea"/>
              </a:rPr>
              <a:t>● 外部委託の活用</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庁舎建て替えの基本計画の策定や、基本・実施設計の実施に当たっては、設計事務所等に外部委託を実施した。</a:t>
            </a:r>
            <a:endParaRPr kumimoji="1" lang="en-US" altLang="ja-JP" sz="1100" dirty="0">
              <a:solidFill>
                <a:schemeClr val="tx1"/>
              </a:solidFill>
              <a:latin typeface="+mn-ea"/>
            </a:endParaRPr>
          </a:p>
          <a:p>
            <a:pPr algn="just" fontAlgn="ctr">
              <a:lnSpc>
                <a:spcPct val="120000"/>
              </a:lnSpc>
            </a:pPr>
            <a:endParaRPr kumimoji="1" lang="en-US" altLang="ja-JP" sz="1100" b="1" dirty="0">
              <a:solidFill>
                <a:srgbClr val="31926F"/>
              </a:solidFill>
              <a:latin typeface="+mn-ea"/>
            </a:endParaRPr>
          </a:p>
          <a:p>
            <a:pPr algn="just" fontAlgn="ctr">
              <a:lnSpc>
                <a:spcPct val="120000"/>
              </a:lnSpc>
            </a:pPr>
            <a:r>
              <a:rPr kumimoji="1" lang="ja-JP" altLang="en-US" sz="1100" b="1" dirty="0">
                <a:solidFill>
                  <a:srgbClr val="31926F"/>
                </a:solidFill>
                <a:latin typeface="+mn-ea"/>
              </a:rPr>
              <a:t>● 北見市</a:t>
            </a:r>
            <a:r>
              <a:rPr kumimoji="1" lang="ja-JP" altLang="en-US" sz="1100" b="1" dirty="0">
                <a:solidFill>
                  <a:srgbClr val="31926F"/>
                </a:solidFill>
                <a:uFill>
                  <a:solidFill>
                    <a:srgbClr val="31926F"/>
                  </a:solidFill>
                </a:uFill>
                <a:latin typeface="+mn-ea"/>
              </a:rPr>
              <a:t>ワンストップサービス</a:t>
            </a:r>
            <a:r>
              <a:rPr kumimoji="1" lang="ja-JP" altLang="en-US" sz="1100" b="1" dirty="0">
                <a:solidFill>
                  <a:srgbClr val="31926F"/>
                </a:solidFill>
                <a:latin typeface="+mn-ea"/>
              </a:rPr>
              <a:t>推進会議との連携</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北見市</a:t>
            </a:r>
            <a:r>
              <a:rPr kumimoji="1" lang="ja-JP" altLang="en-US" sz="1100" u="wavyHeavy" dirty="0">
                <a:solidFill>
                  <a:schemeClr val="tx1"/>
                </a:solidFill>
                <a:uFill>
                  <a:solidFill>
                    <a:srgbClr val="31926F"/>
                  </a:solidFill>
                </a:uFill>
                <a:latin typeface="+mn-ea"/>
              </a:rPr>
              <a:t>ワンストップサービス</a:t>
            </a:r>
            <a:r>
              <a:rPr kumimoji="1" lang="ja-JP" altLang="en-US" sz="1100" dirty="0">
                <a:solidFill>
                  <a:schemeClr val="tx1"/>
                </a:solidFill>
                <a:latin typeface="+mn-ea"/>
              </a:rPr>
              <a:t>推進会議を設置して窓口サービス改善に取り組んできたが、新庁舎での窓口業務の</a:t>
            </a:r>
            <a:r>
              <a:rPr kumimoji="1" lang="ja-JP" altLang="en-US" sz="1100" u="wavyHeavy" dirty="0">
                <a:solidFill>
                  <a:schemeClr val="tx1"/>
                </a:solidFill>
                <a:uFill>
                  <a:solidFill>
                    <a:srgbClr val="31926F"/>
                  </a:solidFill>
                </a:uFill>
                <a:latin typeface="+mn-ea"/>
              </a:rPr>
              <a:t>ワンストップサービス</a:t>
            </a:r>
            <a:r>
              <a:rPr kumimoji="1" lang="ja-JP" altLang="en-US" sz="1100" dirty="0">
                <a:solidFill>
                  <a:schemeClr val="tx1"/>
                </a:solidFill>
                <a:latin typeface="+mn-ea"/>
              </a:rPr>
              <a:t>の運用開始に向けて、戸籍住民課業務を再編し、新たに窓口課を設置した。</a:t>
            </a:r>
            <a:endParaRPr kumimoji="1" lang="en-US" altLang="ja-JP" sz="1100" dirty="0">
              <a:solidFill>
                <a:schemeClr val="tx1"/>
              </a:solidFill>
              <a:latin typeface="+mn-ea"/>
            </a:endParaRPr>
          </a:p>
        </p:txBody>
      </p:sp>
      <p:sp>
        <p:nvSpPr>
          <p:cNvPr id="56" name="正方形/長方形 55">
            <a:extLst>
              <a:ext uri="{FF2B5EF4-FFF2-40B4-BE49-F238E27FC236}">
                <a16:creationId xmlns:a16="http://schemas.microsoft.com/office/drawing/2014/main" id="{5E9F2F15-1103-C8E1-6A05-F45B74993665}"/>
              </a:ext>
            </a:extLst>
          </p:cNvPr>
          <p:cNvSpPr>
            <a:spLocks/>
          </p:cNvSpPr>
          <p:nvPr/>
        </p:nvSpPr>
        <p:spPr>
          <a:xfrm>
            <a:off x="5821247" y="818825"/>
            <a:ext cx="864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pSp>
        <p:nvGrpSpPr>
          <p:cNvPr id="8" name="グループ化 7">
            <a:extLst>
              <a:ext uri="{FF2B5EF4-FFF2-40B4-BE49-F238E27FC236}">
                <a16:creationId xmlns:a16="http://schemas.microsoft.com/office/drawing/2014/main" id="{6D000AA4-7BCC-C649-E7AC-69ADF1DBE04C}"/>
              </a:ext>
            </a:extLst>
          </p:cNvPr>
          <p:cNvGrpSpPr/>
          <p:nvPr/>
        </p:nvGrpSpPr>
        <p:grpSpPr>
          <a:xfrm>
            <a:off x="6747729" y="818825"/>
            <a:ext cx="324000" cy="324000"/>
            <a:chOff x="6723571" y="910917"/>
            <a:chExt cx="324000" cy="324000"/>
          </a:xfrm>
        </p:grpSpPr>
        <p:sp>
          <p:nvSpPr>
            <p:cNvPr id="64" name="正方形/長方形 63">
              <a:extLst>
                <a:ext uri="{FF2B5EF4-FFF2-40B4-BE49-F238E27FC236}">
                  <a16:creationId xmlns:a16="http://schemas.microsoft.com/office/drawing/2014/main" id="{37F3C076-1B68-862B-D50C-82E1AFAFD56A}"/>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72" name="Freeform 6">
              <a:extLst>
                <a:ext uri="{FF2B5EF4-FFF2-40B4-BE49-F238E27FC236}">
                  <a16:creationId xmlns:a16="http://schemas.microsoft.com/office/drawing/2014/main" id="{793893FC-307D-4258-751B-3BAD06959BB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3417363"/>
            <a:ext cx="819135" cy="161583"/>
          </a:xfrm>
          <a:prstGeom prst="rect">
            <a:avLst/>
          </a:prstGeom>
          <a:noFill/>
        </p:spPr>
        <p:txBody>
          <a:bodyPr wrap="none" lIns="0" tIns="0" rIns="0" bIns="0" rtlCol="0">
            <a:spAutoFit/>
          </a:bodyPr>
          <a:lstStyle/>
          <a:p>
            <a:r>
              <a:rPr kumimoji="1" lang="ja-JP" altLang="en-US" sz="1050" dirty="0">
                <a:latin typeface="+mn-ea"/>
              </a:rPr>
              <a:t>新庁舎外観</a:t>
            </a:r>
            <a:r>
              <a:rPr kumimoji="1" lang="ja-JP" altLang="en-US" sz="1050" baseline="30000" dirty="0">
                <a:latin typeface="+mn-ea"/>
              </a:rPr>
              <a:t>＊</a:t>
            </a:r>
            <a:r>
              <a:rPr kumimoji="1" lang="en-US" altLang="ja-JP" sz="1050" baseline="30000" dirty="0">
                <a:latin typeface="+mn-ea"/>
              </a:rPr>
              <a:t>1</a:t>
            </a:r>
            <a:endParaRPr kumimoji="1" lang="ja-JP" altLang="en-US" sz="1050" baseline="30000" dirty="0">
              <a:latin typeface="+mn-ea"/>
            </a:endParaRP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3644284"/>
            <a:ext cx="2808000" cy="492443"/>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1 </a:t>
            </a:r>
            <a:r>
              <a:rPr kumimoji="1" lang="ja-JP" altLang="en-US" sz="800" dirty="0">
                <a:latin typeface="+mn-ea"/>
              </a:rPr>
              <a:t>「北見市役所本庁舎のご紹介」、北見市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9</a:t>
            </a:r>
            <a:r>
              <a:rPr kumimoji="1" lang="ja-JP" altLang="en-US" sz="800" dirty="0">
                <a:latin typeface="+mn-ea"/>
              </a:rPr>
              <a:t>月</a:t>
            </a:r>
            <a:r>
              <a:rPr kumimoji="1" lang="en-US" altLang="ja-JP" sz="800" dirty="0">
                <a:latin typeface="+mn-ea"/>
              </a:rPr>
              <a:t>4</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7"/>
              </a:rPr>
              <a:t>https://www.city.kitami.lg.jp/administration/town/detail.php?content=10752</a:t>
            </a:r>
            <a:r>
              <a:rPr kumimoji="1" lang="ja-JP" altLang="en-US" sz="800" dirty="0">
                <a:latin typeface="+mn-ea"/>
              </a:rPr>
              <a:t>）</a:t>
            </a:r>
            <a:endParaRPr kumimoji="1" lang="en-US" altLang="ja-JP" sz="800" dirty="0">
              <a:latin typeface="+mn-ea"/>
            </a:endParaRP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932589175"/>
              </p:ext>
            </p:extLst>
          </p:nvPr>
        </p:nvGraphicFramePr>
        <p:xfrm>
          <a:off x="3492000" y="1368000"/>
          <a:ext cx="3564000" cy="3476005"/>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756000">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112</a:t>
                      </a:r>
                      <a:r>
                        <a:rPr kumimoji="1" lang="en-US" altLang="zh-TW" sz="1000" b="0" dirty="0">
                          <a:solidFill>
                            <a:schemeClr val="tx1"/>
                          </a:solidFill>
                          <a:latin typeface="+mn-ea"/>
                        </a:rPr>
                        <a:t>,</a:t>
                      </a:r>
                      <a:r>
                        <a:rPr kumimoji="1" lang="en-US" altLang="ja-JP" sz="1000" b="0" dirty="0">
                          <a:solidFill>
                            <a:schemeClr val="tx1"/>
                          </a:solidFill>
                          <a:latin typeface="+mn-ea"/>
                        </a:rPr>
                        <a:t>305</a:t>
                      </a:r>
                      <a:r>
                        <a:rPr kumimoji="1" lang="zh-TW" altLang="en-US" sz="1000" b="0" dirty="0">
                          <a:solidFill>
                            <a:schemeClr val="tx1"/>
                          </a:solidFill>
                          <a:latin typeface="+mn-ea"/>
                        </a:rPr>
                        <a:t>人（</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3</a:t>
                      </a:r>
                      <a:r>
                        <a:rPr kumimoji="1" lang="zh-TW" altLang="en-US" sz="1000" b="0" dirty="0">
                          <a:solidFill>
                            <a:schemeClr val="tx1"/>
                          </a:solidFill>
                          <a:latin typeface="+mn-ea"/>
                        </a:rPr>
                        <a:t>月</a:t>
                      </a:r>
                      <a:r>
                        <a:rPr kumimoji="1" lang="en-US" altLang="ja-JP" sz="1000" b="0" dirty="0">
                          <a:solidFill>
                            <a:schemeClr val="tx1"/>
                          </a:solidFill>
                          <a:latin typeface="+mn-ea"/>
                        </a:rPr>
                        <a:t>31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61,571</a:t>
                      </a:r>
                      <a:r>
                        <a:rPr kumimoji="1" lang="ja-JP" altLang="en-US" sz="1000" b="0" dirty="0">
                          <a:solidFill>
                            <a:schemeClr val="tx1"/>
                          </a:solidFill>
                          <a:latin typeface="+mn-ea"/>
                        </a:rPr>
                        <a:t>世帯</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3</a:t>
                      </a:r>
                      <a:r>
                        <a:rPr kumimoji="1" lang="zh-TW" altLang="en-US" sz="1000" b="0" dirty="0">
                          <a:solidFill>
                            <a:schemeClr val="tx1"/>
                          </a:solidFill>
                          <a:latin typeface="+mn-ea"/>
                        </a:rPr>
                        <a:t>月</a:t>
                      </a:r>
                      <a:r>
                        <a:rPr kumimoji="1" lang="en-US" altLang="ja-JP" sz="1000" b="0" dirty="0">
                          <a:solidFill>
                            <a:schemeClr val="tx1"/>
                          </a:solidFill>
                          <a:latin typeface="+mn-ea"/>
                        </a:rPr>
                        <a:t>31</a:t>
                      </a:r>
                      <a:r>
                        <a:rPr kumimoji="1" lang="zh-TW" altLang="en-US" sz="1000" b="0" dirty="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1,427</a:t>
                      </a:r>
                      <a:r>
                        <a:rPr kumimoji="1" lang="ja-JP" altLang="en-US" sz="1000" b="0" dirty="0">
                          <a:solidFill>
                            <a:schemeClr val="tx1"/>
                          </a:solidFill>
                          <a:latin typeface="+mn-ea"/>
                        </a:rPr>
                        <a:t>．</a:t>
                      </a:r>
                      <a:r>
                        <a:rPr kumimoji="1" lang="en-US" altLang="ja-JP" sz="1000" b="0" dirty="0">
                          <a:solidFill>
                            <a:schemeClr val="tx1"/>
                          </a:solidFill>
                          <a:latin typeface="+mn-ea"/>
                        </a:rPr>
                        <a:t>41k㎡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1,105</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25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運用中</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3</a:t>
                      </a:r>
                      <a:r>
                        <a:rPr kumimoji="1" lang="ja-JP" altLang="en-US" sz="1000" b="0">
                          <a:solidFill>
                            <a:schemeClr val="tx1"/>
                          </a:solidFill>
                          <a:latin typeface="+mn-ea"/>
                        </a:rPr>
                        <a:t>年</a:t>
                      </a:r>
                      <a:r>
                        <a:rPr kumimoji="1" lang="en-US" altLang="ja-JP" sz="1000" b="0" dirty="0">
                          <a:solidFill>
                            <a:schemeClr val="tx1"/>
                          </a:solidFill>
                          <a:latin typeface="+mn-ea"/>
                        </a:rPr>
                        <a:t>1</a:t>
                      </a:r>
                      <a:r>
                        <a:rPr kumimoji="1" lang="ja-JP" altLang="en-US" sz="1000" b="0">
                          <a:solidFill>
                            <a:schemeClr val="tx1"/>
                          </a:solidFill>
                          <a:latin typeface="+mn-ea"/>
                        </a:rPr>
                        <a:t>月供用開始</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別敷地に移転・建て替え</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52000">
                <a:tc>
                  <a:txBody>
                    <a:bodyPr/>
                    <a:lstStyle/>
                    <a:p>
                      <a:pPr fontAlgn="ctr"/>
                      <a:r>
                        <a:rPr kumimoji="1" lang="ja-JP" altLang="en-US" sz="1000" b="1" dirty="0">
                          <a:solidFill>
                            <a:srgbClr val="31926F"/>
                          </a:solidFill>
                          <a:latin typeface="+mn-ea"/>
                        </a:rPr>
                        <a:t>所在地</a:t>
                      </a:r>
                      <a:endParaRPr kumimoji="1" lang="ja-JP" altLang="en-US" sz="1000" dirty="0">
                        <a:solidFill>
                          <a:srgbClr val="31926F"/>
                        </a:solidFill>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zh-TW" altLang="en-US" sz="1000" b="0" dirty="0">
                          <a:solidFill>
                            <a:schemeClr val="tx1"/>
                          </a:solidFill>
                          <a:latin typeface="+mn-ea"/>
                        </a:rPr>
                        <a:t>北見市大通西</a:t>
                      </a:r>
                      <a:r>
                        <a:rPr kumimoji="1" lang="en-US" altLang="zh-TW" sz="1000" b="0" dirty="0">
                          <a:solidFill>
                            <a:schemeClr val="tx1"/>
                          </a:solidFill>
                          <a:latin typeface="+mn-ea"/>
                        </a:rPr>
                        <a:t>3</a:t>
                      </a:r>
                      <a:r>
                        <a:rPr kumimoji="1" lang="zh-TW" altLang="en-US" sz="1000" b="0" dirty="0">
                          <a:solidFill>
                            <a:schemeClr val="tx1"/>
                          </a:solidFill>
                          <a:latin typeface="+mn-ea"/>
                        </a:rPr>
                        <a:t>丁目</a:t>
                      </a:r>
                      <a:r>
                        <a:rPr kumimoji="1" lang="en-US" altLang="zh-TW" sz="1000" b="0" dirty="0">
                          <a:solidFill>
                            <a:schemeClr val="tx1"/>
                          </a:solidFill>
                          <a:latin typeface="+mn-ea"/>
                        </a:rPr>
                        <a:t>1</a:t>
                      </a:r>
                      <a:r>
                        <a:rPr kumimoji="1" lang="zh-TW" altLang="en-US" sz="1000" b="0" dirty="0">
                          <a:solidFill>
                            <a:schemeClr val="tx1"/>
                          </a:solidFill>
                          <a:latin typeface="+mn-ea"/>
                        </a:rPr>
                        <a:t>番地</a:t>
                      </a:r>
                      <a:r>
                        <a:rPr kumimoji="1" lang="en-US" altLang="zh-TW" sz="1000" b="0" dirty="0">
                          <a:solidFill>
                            <a:schemeClr val="tx1"/>
                          </a:solidFill>
                          <a:latin typeface="+mn-ea"/>
                        </a:rPr>
                        <a:t>1</a:t>
                      </a: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50797874"/>
                  </a:ext>
                </a:extLst>
              </a:tr>
              <a:tr h="25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endParaRPr kumimoji="1" lang="ja-JP" altLang="en-US" sz="1000"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en-US" altLang="ja-JP" sz="1000" b="0" dirty="0">
                          <a:solidFill>
                            <a:schemeClr val="tx1"/>
                          </a:solidFill>
                          <a:latin typeface="+mn-ea"/>
                        </a:rPr>
                        <a:t>JR</a:t>
                      </a:r>
                      <a:r>
                        <a:rPr kumimoji="1" lang="ja-JP" altLang="en-US" sz="1000" b="0" dirty="0">
                          <a:solidFill>
                            <a:schemeClr val="tx1"/>
                          </a:solidFill>
                          <a:latin typeface="+mn-ea"/>
                        </a:rPr>
                        <a:t>北見駅から徒歩約</a:t>
                      </a:r>
                      <a:r>
                        <a:rPr kumimoji="1" lang="en-US" altLang="ja-JP" sz="1000" b="0" dirty="0">
                          <a:solidFill>
                            <a:schemeClr val="tx1"/>
                          </a:solidFill>
                          <a:latin typeface="+mn-ea"/>
                        </a:rPr>
                        <a:t>4</a:t>
                      </a:r>
                      <a:r>
                        <a:rPr kumimoji="1" lang="ja-JP" altLang="en-US" sz="1000" b="0" dirty="0">
                          <a:solidFill>
                            <a:schemeClr val="tx1"/>
                          </a:solidFill>
                          <a:latin typeface="+mn-ea"/>
                        </a:rPr>
                        <a:t>分</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03032953"/>
                  </a:ext>
                </a:extLst>
              </a:tr>
              <a:tr h="1219405">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建物概要</a:t>
                      </a:r>
                      <a:r>
                        <a:rPr kumimoji="1" lang="ja-JP" altLang="en-US" sz="1000" baseline="30000" dirty="0">
                          <a:solidFill>
                            <a:srgbClr val="31926F"/>
                          </a:solidFill>
                          <a:latin typeface="+mn-ea"/>
                        </a:rPr>
                        <a:t>＊</a:t>
                      </a:r>
                      <a:r>
                        <a:rPr kumimoji="1" lang="en-US" altLang="ja-JP" sz="1000" baseline="30000" dirty="0">
                          <a:solidFill>
                            <a:srgbClr val="31926F"/>
                          </a:solidFill>
                          <a:latin typeface="+mn-ea"/>
                        </a:rPr>
                        <a:t>1</a:t>
                      </a:r>
                      <a:endParaRPr kumimoji="1" lang="ja-JP" altLang="en-US" sz="1000" dirty="0">
                        <a:solidFill>
                          <a:srgbClr val="31926F"/>
                        </a:solidFill>
                        <a:latin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構造種別</a:t>
                      </a:r>
                      <a:r>
                        <a:rPr kumimoji="1" lang="en-US" altLang="ja-JP" sz="1000" b="0" dirty="0">
                          <a:solidFill>
                            <a:schemeClr val="tx1"/>
                          </a:solidFill>
                          <a:latin typeface="+mn-ea"/>
                        </a:rPr>
                        <a:t>	</a:t>
                      </a:r>
                      <a:r>
                        <a:rPr kumimoji="1" lang="ja-JP" altLang="en-US" sz="1000" b="0" dirty="0">
                          <a:solidFill>
                            <a:schemeClr val="tx1"/>
                          </a:solidFill>
                          <a:latin typeface="+mn-ea"/>
                        </a:rPr>
                        <a:t>鉄骨鉄筋コンクリート造一部鉄骨造</a:t>
                      </a:r>
                      <a:endParaRPr kumimoji="1" lang="en-US" altLang="ja-JP" sz="1000" b="0" dirty="0">
                        <a:solidFill>
                          <a:schemeClr val="tx1"/>
                        </a:solidFill>
                        <a:latin typeface="+mn-ea"/>
                      </a:endParaRPr>
                    </a:p>
                    <a:p>
                      <a:pPr fontAlgn="ctr">
                        <a:lnSpc>
                          <a:spcPct val="100000"/>
                        </a:lnSpc>
                        <a:spcBef>
                          <a:spcPts val="0"/>
                        </a:spcBef>
                        <a:spcAft>
                          <a:spcPts val="600"/>
                        </a:spcAft>
                        <a:tabLst>
                          <a:tab pos="1493838" algn="r"/>
                        </a:tabLst>
                      </a:pPr>
                      <a:r>
                        <a:rPr kumimoji="1" lang="ja-JP" altLang="en-US" sz="1000" b="0" dirty="0">
                          <a:solidFill>
                            <a:schemeClr val="tx1"/>
                          </a:solidFill>
                          <a:latin typeface="+mn-ea"/>
                        </a:rPr>
                        <a:t>建築面積</a:t>
                      </a:r>
                      <a:r>
                        <a:rPr kumimoji="1" lang="en-US" altLang="ja-JP" sz="1000" b="0" dirty="0">
                          <a:solidFill>
                            <a:schemeClr val="tx1"/>
                          </a:solidFill>
                          <a:latin typeface="+mn-ea"/>
                        </a:rPr>
                        <a:t>	3,113.31</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1493838" algn="r"/>
                        </a:tabLst>
                      </a:pPr>
                      <a:r>
                        <a:rPr kumimoji="1" lang="ja-JP" altLang="en-US" sz="1000" b="0" dirty="0">
                          <a:solidFill>
                            <a:schemeClr val="tx1"/>
                          </a:solidFill>
                          <a:latin typeface="+mn-ea"/>
                        </a:rPr>
                        <a:t>延床面積</a:t>
                      </a:r>
                      <a:r>
                        <a:rPr kumimoji="1" lang="en-US" altLang="ja-JP" sz="1000" b="0" dirty="0">
                          <a:solidFill>
                            <a:schemeClr val="tx1"/>
                          </a:solidFill>
                          <a:latin typeface="+mn-ea"/>
                        </a:rPr>
                        <a:t>	17,213.01</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階数</a:t>
                      </a:r>
                      <a:r>
                        <a:rPr kumimoji="1" lang="en-US" altLang="ja-JP" sz="1000" b="0" dirty="0">
                          <a:solidFill>
                            <a:schemeClr val="tx1"/>
                          </a:solidFill>
                          <a:latin typeface="+mn-ea"/>
                        </a:rPr>
                        <a:t>	</a:t>
                      </a:r>
                      <a:r>
                        <a:rPr kumimoji="1" lang="ja-JP" altLang="en-US" sz="1000" b="0" dirty="0">
                          <a:solidFill>
                            <a:schemeClr val="tx1"/>
                          </a:solidFill>
                          <a:latin typeface="+mn-ea"/>
                        </a:rPr>
                        <a:t>地上</a:t>
                      </a:r>
                      <a:r>
                        <a:rPr kumimoji="1" lang="en-US" altLang="ja-JP" sz="1000" b="0" dirty="0">
                          <a:solidFill>
                            <a:schemeClr val="tx1"/>
                          </a:solidFill>
                          <a:latin typeface="+mn-ea"/>
                        </a:rPr>
                        <a:t>7</a:t>
                      </a:r>
                      <a:r>
                        <a:rPr kumimoji="1" lang="ja-JP" altLang="en-US" sz="1000" b="0" dirty="0">
                          <a:solidFill>
                            <a:schemeClr val="tx1"/>
                          </a:solidFill>
                          <a:latin typeface="+mn-ea"/>
                        </a:rPr>
                        <a:t>階地下</a:t>
                      </a:r>
                      <a:r>
                        <a:rPr kumimoji="1" lang="en-US" altLang="ja-JP" sz="1000" b="0" dirty="0">
                          <a:solidFill>
                            <a:schemeClr val="tx1"/>
                          </a:solidFill>
                          <a:latin typeface="+mn-ea"/>
                        </a:rPr>
                        <a:t>1</a:t>
                      </a:r>
                      <a:r>
                        <a:rPr kumimoji="1" lang="ja-JP" altLang="en-US" sz="1000" b="0" dirty="0">
                          <a:solidFill>
                            <a:schemeClr val="tx1"/>
                          </a:solidFill>
                          <a:latin typeface="+mn-ea"/>
                        </a:rPr>
                        <a:t>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高さ</a:t>
                      </a:r>
                      <a:r>
                        <a:rPr kumimoji="1" lang="en-US" altLang="ja-JP" sz="1000" b="0" dirty="0">
                          <a:solidFill>
                            <a:schemeClr val="tx1"/>
                          </a:solidFill>
                          <a:latin typeface="+mn-ea"/>
                        </a:rPr>
                        <a:t>	32.51m</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sp>
        <p:nvSpPr>
          <p:cNvPr id="16" name="正方形/長方形 15">
            <a:extLst>
              <a:ext uri="{FF2B5EF4-FFF2-40B4-BE49-F238E27FC236}">
                <a16:creationId xmlns:a16="http://schemas.microsoft.com/office/drawing/2014/main" id="{B7BDCCC1-7DB1-AF90-0657-49D5B3C139B2}"/>
              </a:ext>
            </a:extLst>
          </p:cNvPr>
          <p:cNvSpPr/>
          <p:nvPr/>
        </p:nvSpPr>
        <p:spPr>
          <a:xfrm>
            <a:off x="504000" y="8996830"/>
            <a:ext cx="6552000" cy="406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市民説明会の開催</a:t>
            </a:r>
          </a:p>
          <a:p>
            <a:pPr indent="144000" algn="just" fontAlgn="ctr">
              <a:lnSpc>
                <a:spcPct val="120000"/>
              </a:lnSpc>
            </a:pPr>
            <a:r>
              <a:rPr kumimoji="1" lang="ja-JP" altLang="en-US" sz="1100" dirty="0">
                <a:solidFill>
                  <a:schemeClr val="tx1"/>
                </a:solidFill>
                <a:latin typeface="+mn-ea"/>
              </a:rPr>
              <a:t>タウンミーティングやワークショップなどを複数回実施し、市民からの意見を広く聴取した。</a:t>
            </a:r>
          </a:p>
        </p:txBody>
      </p:sp>
    </p:spTree>
    <p:extLst>
      <p:ext uri="{BB962C8B-B14F-4D97-AF65-F5344CB8AC3E}">
        <p14:creationId xmlns:p14="http://schemas.microsoft.com/office/powerpoint/2010/main" val="10906576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54655"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(1) </a:t>
            </a:r>
            <a:r>
              <a:rPr lang="ja-JP" altLang="en-US" dirty="0">
                <a:latin typeface="+mn-ea"/>
                <a:ea typeface="+mn-ea"/>
              </a:rPr>
              <a:t>コクヨ株式会社</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140</a:t>
            </a:fld>
            <a:endParaRPr kumimoji="1" lang="ja-JP" altLang="en-US">
              <a:latin typeface="+mn-ea"/>
              <a:ea typeface="+mn-ea"/>
            </a:endParaRPr>
          </a:p>
        </p:txBody>
      </p:sp>
      <p:grpSp>
        <p:nvGrpSpPr>
          <p:cNvPr id="39" name="グループ化 38">
            <a:extLst>
              <a:ext uri="{FF2B5EF4-FFF2-40B4-BE49-F238E27FC236}">
                <a16:creationId xmlns:a16="http://schemas.microsoft.com/office/drawing/2014/main" id="{47260673-5E75-2E0D-9D24-71839BD0CD2D}"/>
              </a:ext>
            </a:extLst>
          </p:cNvPr>
          <p:cNvGrpSpPr/>
          <p:nvPr/>
        </p:nvGrpSpPr>
        <p:grpSpPr>
          <a:xfrm>
            <a:off x="504000" y="1797030"/>
            <a:ext cx="6552000" cy="252000"/>
            <a:chOff x="504000" y="1797030"/>
            <a:chExt cx="6552000" cy="252000"/>
          </a:xfrm>
        </p:grpSpPr>
        <p:sp>
          <p:nvSpPr>
            <p:cNvPr id="38" name="四角形: 角を丸くする 37">
              <a:extLst>
                <a:ext uri="{FF2B5EF4-FFF2-40B4-BE49-F238E27FC236}">
                  <a16:creationId xmlns:a16="http://schemas.microsoft.com/office/drawing/2014/main" id="{DFC973C4-2720-18F4-1339-DE14251BE5B7}"/>
                </a:ext>
              </a:extLst>
            </p:cNvPr>
            <p:cNvSpPr/>
            <p:nvPr/>
          </p:nvSpPr>
          <p:spPr>
            <a:xfrm>
              <a:off x="504000" y="179703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FFAE083F-96F6-F58C-89A9-77AD3CA83302}"/>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mn-ea"/>
                </a:rPr>
                <a:t>柔軟な働き方・リモートワーク</a:t>
              </a:r>
              <a:endParaRPr kumimoji="1" lang="zh-TW" altLang="en-US" sz="1600" b="1" dirty="0">
                <a:solidFill>
                  <a:schemeClr val="tx1"/>
                </a:solidFill>
                <a:latin typeface="+mn-ea"/>
              </a:endParaRPr>
            </a:p>
          </p:txBody>
        </p:sp>
      </p:grpSp>
      <p:sp>
        <p:nvSpPr>
          <p:cNvPr id="26" name="コンテンツ プレースホルダー 17">
            <a:extLst>
              <a:ext uri="{FF2B5EF4-FFF2-40B4-BE49-F238E27FC236}">
                <a16:creationId xmlns:a16="http://schemas.microsoft.com/office/drawing/2014/main" id="{258234DA-1D44-BDC8-872F-24E45C229A26}"/>
              </a:ext>
            </a:extLst>
          </p:cNvPr>
          <p:cNvSpPr txBox="1">
            <a:spLocks/>
          </p:cNvSpPr>
          <p:nvPr/>
        </p:nvSpPr>
        <p:spPr>
          <a:xfrm>
            <a:off x="503196" y="2182753"/>
            <a:ext cx="6552000" cy="2843855"/>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lgn="just" fontAlgn="ctr">
              <a:lnSpc>
                <a:spcPct val="120000"/>
              </a:lnSpc>
              <a:spcBef>
                <a:spcPts val="0"/>
              </a:spcBef>
              <a:buNone/>
            </a:pPr>
            <a:r>
              <a:rPr lang="ja-JP" altLang="en-US" sz="1100" b="1" dirty="0">
                <a:solidFill>
                  <a:srgbClr val="31926F"/>
                </a:solidFill>
                <a:latin typeface="+mn-ea"/>
                <a:ea typeface="+mn-ea"/>
              </a:rPr>
              <a:t>● オフィスレイアウトの検討手法、検討体制</a:t>
            </a:r>
          </a:p>
          <a:p>
            <a:pPr marL="0" indent="144000" algn="just" fontAlgn="ctr">
              <a:lnSpc>
                <a:spcPct val="120000"/>
              </a:lnSpc>
              <a:spcBef>
                <a:spcPts val="0"/>
              </a:spcBef>
              <a:buNone/>
            </a:pPr>
            <a:r>
              <a:rPr lang="ja-JP" altLang="en-US" sz="1100" dirty="0">
                <a:latin typeface="+mn-ea"/>
                <a:ea typeface="+mn-ea"/>
              </a:rPr>
              <a:t>オフィスのレイアウト検討に当たってはバックキャスティング手法を用い、将来の働き方、そしてオフィス環境の理想像を設定した上で、具体的な実現方法を検討した。</a:t>
            </a:r>
          </a:p>
          <a:p>
            <a:pPr marL="0" indent="144000" algn="just" fontAlgn="ctr">
              <a:lnSpc>
                <a:spcPct val="120000"/>
              </a:lnSpc>
              <a:spcBef>
                <a:spcPts val="0"/>
              </a:spcBef>
              <a:buNone/>
            </a:pPr>
            <a:r>
              <a:rPr lang="ja-JP" altLang="en-US" sz="1100" dirty="0">
                <a:latin typeface="+mn-ea"/>
                <a:ea typeface="+mn-ea"/>
              </a:rPr>
              <a:t>これらの検討に当たっては、部署を横断した検討チームを立ち上げ、全社的に取り組むことで、働き方とオフィス環境の検討を両輪として並行で進めている。</a:t>
            </a:r>
          </a:p>
          <a:p>
            <a:pPr marL="0" indent="0" algn="just" fontAlgn="ctr">
              <a:lnSpc>
                <a:spcPct val="120000"/>
              </a:lnSpc>
              <a:spcBef>
                <a:spcPts val="0"/>
              </a:spcBef>
              <a:buNone/>
            </a:pPr>
            <a:endParaRPr lang="ja-JP" altLang="en-US" sz="1100" dirty="0">
              <a:latin typeface="+mn-ea"/>
              <a:ea typeface="+mn-ea"/>
            </a:endParaRPr>
          </a:p>
          <a:p>
            <a:pPr marL="0" indent="0" algn="just" fontAlgn="ctr">
              <a:lnSpc>
                <a:spcPct val="120000"/>
              </a:lnSpc>
              <a:spcBef>
                <a:spcPts val="0"/>
              </a:spcBef>
              <a:buNone/>
            </a:pPr>
            <a:r>
              <a:rPr lang="ja-JP" altLang="en-US" sz="1100" b="1" dirty="0">
                <a:solidFill>
                  <a:srgbClr val="31926F"/>
                </a:solidFill>
                <a:latin typeface="+mn-ea"/>
                <a:ea typeface="+mn-ea"/>
              </a:rPr>
              <a:t>● 多様な空間の用意</a:t>
            </a:r>
          </a:p>
          <a:p>
            <a:pPr marL="0" indent="144000" algn="just" fontAlgn="ctr">
              <a:lnSpc>
                <a:spcPct val="120000"/>
              </a:lnSpc>
              <a:spcBef>
                <a:spcPts val="0"/>
              </a:spcBef>
              <a:buNone/>
            </a:pPr>
            <a:r>
              <a:rPr lang="ja-JP" altLang="en-US" sz="1100" dirty="0">
                <a:latin typeface="+mn-ea"/>
                <a:ea typeface="+mn-ea"/>
              </a:rPr>
              <a:t>業務内容によって適した環境を個人が選択できるように、オープンスペースの執務室だけでなく、集中作業やプロジェクトで専有できる空間、ディスカッションやオンライン会議など様々な目的に合った空間を用意している（</a:t>
            </a:r>
            <a:r>
              <a:rPr lang="en-US" altLang="ja-JP" sz="1100" dirty="0">
                <a:latin typeface="+mn-ea"/>
                <a:ea typeface="+mn-ea"/>
              </a:rPr>
              <a:t>※</a:t>
            </a:r>
            <a:r>
              <a:rPr lang="ja-JP" altLang="en-US" sz="1100" dirty="0">
                <a:latin typeface="+mn-ea"/>
                <a:ea typeface="+mn-ea"/>
              </a:rPr>
              <a:t>写真参照）。</a:t>
            </a:r>
          </a:p>
          <a:p>
            <a:pPr marL="0" indent="144000" algn="just" fontAlgn="ctr">
              <a:lnSpc>
                <a:spcPct val="120000"/>
              </a:lnSpc>
              <a:spcBef>
                <a:spcPts val="0"/>
              </a:spcBef>
              <a:buNone/>
            </a:pPr>
            <a:r>
              <a:rPr lang="ja-JP" altLang="en-US" sz="1100" dirty="0">
                <a:latin typeface="+mn-ea"/>
                <a:ea typeface="+mn-ea"/>
              </a:rPr>
              <a:t>また、場所の固定化に繋がる要素（個人ロッカー、デスクトップパソコン、固定電話）を廃止し、在席管理システムを導入するなど、空間に依らない取組も実施している。</a:t>
            </a:r>
          </a:p>
          <a:p>
            <a:pPr marL="0" indent="144000" algn="just" fontAlgn="ctr">
              <a:lnSpc>
                <a:spcPct val="120000"/>
              </a:lnSpc>
              <a:spcBef>
                <a:spcPts val="0"/>
              </a:spcBef>
              <a:buNone/>
            </a:pPr>
            <a:r>
              <a:rPr lang="ja-JP" altLang="en-US" sz="1100" dirty="0">
                <a:latin typeface="+mn-ea"/>
                <a:ea typeface="+mn-ea"/>
              </a:rPr>
              <a:t>加えて、コミュニケーションを活発にするための工夫として、キッチンやカウンターなど飲食ができるリフレッシュスペースや備品や郵便物などを集約した</a:t>
            </a:r>
            <a:r>
              <a:rPr kumimoji="1" lang="ja-JP" altLang="en-US" sz="1100" u="wavyHeavy" dirty="0">
                <a:solidFill>
                  <a:schemeClr val="tx1"/>
                </a:solidFill>
                <a:uFill>
                  <a:solidFill>
                    <a:srgbClr val="31926F"/>
                  </a:solidFill>
                </a:uFill>
                <a:latin typeface="+mn-ea"/>
                <a:ea typeface="+mn-ea"/>
              </a:rPr>
              <a:t>マグネットスペース</a:t>
            </a:r>
            <a:r>
              <a:rPr lang="ja-JP" altLang="en-US" sz="1100" dirty="0">
                <a:latin typeface="+mn-ea"/>
                <a:ea typeface="+mn-ea"/>
              </a:rPr>
              <a:t>などを用意している（</a:t>
            </a:r>
            <a:r>
              <a:rPr lang="en-US" altLang="ja-JP" sz="1100" dirty="0">
                <a:latin typeface="+mn-ea"/>
                <a:ea typeface="+mn-ea"/>
              </a:rPr>
              <a:t>※</a:t>
            </a:r>
            <a:r>
              <a:rPr lang="ja-JP" altLang="en-US" sz="1100" dirty="0">
                <a:latin typeface="+mn-ea"/>
                <a:ea typeface="+mn-ea"/>
              </a:rPr>
              <a:t>写真参照）。</a:t>
            </a:r>
          </a:p>
        </p:txBody>
      </p:sp>
      <p:sp>
        <p:nvSpPr>
          <p:cNvPr id="31" name="テキスト ボックス 30">
            <a:extLst>
              <a:ext uri="{FF2B5EF4-FFF2-40B4-BE49-F238E27FC236}">
                <a16:creationId xmlns:a16="http://schemas.microsoft.com/office/drawing/2014/main" id="{1C60BD84-1AEB-3ED6-D450-B918E3082526}"/>
              </a:ext>
            </a:extLst>
          </p:cNvPr>
          <p:cNvSpPr txBox="1"/>
          <p:nvPr/>
        </p:nvSpPr>
        <p:spPr>
          <a:xfrm>
            <a:off x="612000" y="7232758"/>
            <a:ext cx="1779333"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囲われた書斎や遮音ブース</a:t>
            </a:r>
            <a:r>
              <a:rPr lang="en-US" altLang="ja-JP" baseline="30000" dirty="0">
                <a:latin typeface="+mn-ea"/>
                <a:ea typeface="+mn-ea"/>
              </a:rPr>
              <a:t>*2</a:t>
            </a:r>
            <a:endParaRPr lang="ja-JP" altLang="en-US" baseline="30000" dirty="0">
              <a:latin typeface="+mn-ea"/>
              <a:ea typeface="+mn-ea"/>
            </a:endParaRPr>
          </a:p>
        </p:txBody>
      </p:sp>
      <p:sp>
        <p:nvSpPr>
          <p:cNvPr id="33" name="テキスト ボックス 32">
            <a:extLst>
              <a:ext uri="{FF2B5EF4-FFF2-40B4-BE49-F238E27FC236}">
                <a16:creationId xmlns:a16="http://schemas.microsoft.com/office/drawing/2014/main" id="{3675E067-1D0F-06E8-3D6F-BA718C99B308}"/>
              </a:ext>
            </a:extLst>
          </p:cNvPr>
          <p:cNvSpPr txBox="1"/>
          <p:nvPr/>
        </p:nvSpPr>
        <p:spPr>
          <a:xfrm>
            <a:off x="3441073" y="7135832"/>
            <a:ext cx="1383392"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リフレッシュスペース</a:t>
            </a:r>
            <a:r>
              <a:rPr lang="en-US" altLang="ja-JP" baseline="30000" dirty="0">
                <a:latin typeface="+mn-ea"/>
                <a:ea typeface="+mn-ea"/>
              </a:rPr>
              <a:t>*2</a:t>
            </a:r>
            <a:endParaRPr lang="ja-JP" altLang="en-US" baseline="30000" dirty="0">
              <a:latin typeface="+mn-ea"/>
              <a:ea typeface="+mn-ea"/>
            </a:endParaRPr>
          </a:p>
        </p:txBody>
      </p:sp>
      <p:sp>
        <p:nvSpPr>
          <p:cNvPr id="37" name="テキスト ボックス 36">
            <a:extLst>
              <a:ext uri="{FF2B5EF4-FFF2-40B4-BE49-F238E27FC236}">
                <a16:creationId xmlns:a16="http://schemas.microsoft.com/office/drawing/2014/main" id="{93DFECF1-33DC-4061-A1DB-FA3F3D2528BE}"/>
              </a:ext>
            </a:extLst>
          </p:cNvPr>
          <p:cNvSpPr txBox="1"/>
          <p:nvPr/>
        </p:nvSpPr>
        <p:spPr>
          <a:xfrm>
            <a:off x="612000" y="7495263"/>
            <a:ext cx="4028251" cy="123111"/>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2 </a:t>
            </a:r>
            <a:r>
              <a:rPr kumimoji="1" lang="ja-JP" altLang="en-US" sz="800" dirty="0">
                <a:latin typeface="+mn-ea"/>
              </a:rPr>
              <a:t>コクヨ株式会社より画像提供</a:t>
            </a:r>
          </a:p>
        </p:txBody>
      </p:sp>
      <p:pic>
        <p:nvPicPr>
          <p:cNvPr id="3" name="図 2" descr="屋内, 天井, 部屋, テーブル が含まれている画像&#10;&#10;自動的に生成された説明">
            <a:extLst>
              <a:ext uri="{FF2B5EF4-FFF2-40B4-BE49-F238E27FC236}">
                <a16:creationId xmlns:a16="http://schemas.microsoft.com/office/drawing/2014/main" id="{EAC893CB-A212-6CA4-38DF-E4B796E7546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03196" y="5253285"/>
            <a:ext cx="2742421" cy="1827386"/>
          </a:xfrm>
          <a:prstGeom prst="rect">
            <a:avLst/>
          </a:prstGeom>
        </p:spPr>
      </p:pic>
      <p:pic>
        <p:nvPicPr>
          <p:cNvPr id="5" name="図 4" descr="天井, 屋内, テーブル, 部屋 が含まれている画像&#10;&#10;自動的に生成された説明">
            <a:extLst>
              <a:ext uri="{FF2B5EF4-FFF2-40B4-BE49-F238E27FC236}">
                <a16:creationId xmlns:a16="http://schemas.microsoft.com/office/drawing/2014/main" id="{EA08ABB2-F180-F9F8-B1A9-F8C76A32B83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441073" y="5253285"/>
            <a:ext cx="2742421" cy="1825147"/>
          </a:xfrm>
          <a:prstGeom prst="rect">
            <a:avLst/>
          </a:prstGeom>
        </p:spPr>
      </p:pic>
      <p:sp>
        <p:nvSpPr>
          <p:cNvPr id="20" name="コンテンツ プレースホルダー 17">
            <a:extLst>
              <a:ext uri="{FF2B5EF4-FFF2-40B4-BE49-F238E27FC236}">
                <a16:creationId xmlns:a16="http://schemas.microsoft.com/office/drawing/2014/main" id="{5C06CC4A-41DE-487F-84B8-54641E26BF98}"/>
              </a:ext>
            </a:extLst>
          </p:cNvPr>
          <p:cNvSpPr txBox="1">
            <a:spLocks/>
          </p:cNvSpPr>
          <p:nvPr/>
        </p:nvSpPr>
        <p:spPr>
          <a:xfrm>
            <a:off x="503196" y="8003129"/>
            <a:ext cx="6552000" cy="812530"/>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lgn="just" fontAlgn="ctr">
              <a:lnSpc>
                <a:spcPct val="120000"/>
              </a:lnSpc>
              <a:spcBef>
                <a:spcPts val="0"/>
              </a:spcBef>
              <a:buNone/>
            </a:pPr>
            <a:r>
              <a:rPr lang="ja-JP" altLang="en-US" sz="1100" b="1" dirty="0">
                <a:solidFill>
                  <a:srgbClr val="31926F"/>
                </a:solidFill>
                <a:latin typeface="+mn-ea"/>
                <a:ea typeface="+mn-ea"/>
              </a:rPr>
              <a:t>● 導入効果の評価</a:t>
            </a:r>
          </a:p>
          <a:p>
            <a:pPr marL="0" indent="144000" algn="just" fontAlgn="ctr">
              <a:lnSpc>
                <a:spcPct val="120000"/>
              </a:lnSpc>
              <a:spcBef>
                <a:spcPts val="0"/>
              </a:spcBef>
              <a:buNone/>
            </a:pPr>
            <a:r>
              <a:rPr lang="ja-JP" altLang="en-US" sz="1100" dirty="0">
                <a:latin typeface="+mn-ea"/>
                <a:ea typeface="+mn-ea"/>
              </a:rPr>
              <a:t>柔軟な働き方の導入効果については、定量、定性の両面から評価する方法がある。定量評価では、残業時間、会議時間や頻度、離職率などの計測、定性評価では、クリエイティビティや業務の質について調査をしている。</a:t>
            </a:r>
          </a:p>
        </p:txBody>
      </p:sp>
    </p:spTree>
    <p:extLst>
      <p:ext uri="{BB962C8B-B14F-4D97-AF65-F5344CB8AC3E}">
        <p14:creationId xmlns:p14="http://schemas.microsoft.com/office/powerpoint/2010/main" val="31197392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55680"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(1) </a:t>
            </a:r>
            <a:r>
              <a:rPr lang="ja-JP" altLang="en-US" dirty="0">
                <a:latin typeface="+mn-ea"/>
                <a:ea typeface="+mn-ea"/>
              </a:rPr>
              <a:t>コクヨ株式会社</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141</a:t>
            </a:fld>
            <a:endParaRPr kumimoji="1" lang="ja-JP" altLang="en-US">
              <a:latin typeface="+mn-ea"/>
              <a:ea typeface="+mn-ea"/>
            </a:endParaRPr>
          </a:p>
        </p:txBody>
      </p:sp>
      <p:grpSp>
        <p:nvGrpSpPr>
          <p:cNvPr id="2" name="グループ化 1">
            <a:extLst>
              <a:ext uri="{FF2B5EF4-FFF2-40B4-BE49-F238E27FC236}">
                <a16:creationId xmlns:a16="http://schemas.microsoft.com/office/drawing/2014/main" id="{D01F447F-E087-38F2-6E2B-EB677FF5D96F}"/>
              </a:ext>
            </a:extLst>
          </p:cNvPr>
          <p:cNvGrpSpPr/>
          <p:nvPr/>
        </p:nvGrpSpPr>
        <p:grpSpPr>
          <a:xfrm>
            <a:off x="504000" y="2928099"/>
            <a:ext cx="6552000" cy="252000"/>
            <a:chOff x="504000" y="1797030"/>
            <a:chExt cx="6552000" cy="252000"/>
          </a:xfrm>
        </p:grpSpPr>
        <p:sp>
          <p:nvSpPr>
            <p:cNvPr id="3" name="四角形: 角を丸くする 2">
              <a:extLst>
                <a:ext uri="{FF2B5EF4-FFF2-40B4-BE49-F238E27FC236}">
                  <a16:creationId xmlns:a16="http://schemas.microsoft.com/office/drawing/2014/main" id="{C7674E5F-E4AF-5F62-F6B3-7FBD5709D153}"/>
                </a:ext>
              </a:extLst>
            </p:cNvPr>
            <p:cNvSpPr/>
            <p:nvPr/>
          </p:nvSpPr>
          <p:spPr>
            <a:xfrm>
              <a:off x="504000" y="1797030"/>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83C01635-2C7A-3D1F-954C-BF1D2FF91BB4}"/>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5" name="コンテンツ プレースホルダー 17">
            <a:extLst>
              <a:ext uri="{FF2B5EF4-FFF2-40B4-BE49-F238E27FC236}">
                <a16:creationId xmlns:a16="http://schemas.microsoft.com/office/drawing/2014/main" id="{CF89382F-0FF1-584A-6B2C-7896F69C9856}"/>
              </a:ext>
            </a:extLst>
          </p:cNvPr>
          <p:cNvSpPr txBox="1">
            <a:spLocks/>
          </p:cNvSpPr>
          <p:nvPr/>
        </p:nvSpPr>
        <p:spPr>
          <a:xfrm>
            <a:off x="503196" y="3317312"/>
            <a:ext cx="6552000" cy="1015663"/>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lgn="just" fontAlgn="ctr">
              <a:lnSpc>
                <a:spcPct val="120000"/>
              </a:lnSpc>
              <a:spcBef>
                <a:spcPts val="0"/>
              </a:spcBef>
              <a:buNone/>
            </a:pPr>
            <a:r>
              <a:rPr lang="ja-JP" altLang="en-US" sz="1100" b="1" dirty="0">
                <a:solidFill>
                  <a:srgbClr val="31926F"/>
                </a:solidFill>
                <a:latin typeface="+mn-ea"/>
                <a:ea typeface="+mn-ea"/>
              </a:rPr>
              <a:t>● シェアロッカーの設置、資料・見本等の共有</a:t>
            </a:r>
          </a:p>
          <a:p>
            <a:pPr marL="0" indent="144000" algn="just" fontAlgn="ctr">
              <a:lnSpc>
                <a:spcPct val="120000"/>
              </a:lnSpc>
              <a:spcBef>
                <a:spcPts val="0"/>
              </a:spcBef>
              <a:buNone/>
            </a:pPr>
            <a:r>
              <a:rPr kumimoji="1" lang="ja-JP" altLang="en-US" sz="1100" u="wavyHeavy" dirty="0">
                <a:solidFill>
                  <a:schemeClr val="tx1"/>
                </a:solidFill>
                <a:uFill>
                  <a:solidFill>
                    <a:srgbClr val="31926F"/>
                  </a:solidFill>
                </a:uFill>
                <a:latin typeface="+mn-ea"/>
                <a:ea typeface="+mn-ea"/>
              </a:rPr>
              <a:t>ペーパーレス</a:t>
            </a:r>
            <a:r>
              <a:rPr lang="ja-JP" altLang="en-US" sz="1100" dirty="0">
                <a:latin typeface="+mn-ea"/>
                <a:ea typeface="+mn-ea"/>
              </a:rPr>
              <a:t>を推進しており、個人用のロッカーは設置せず、臨時でロッカーが必要な場合や、プロジェクトで一定期間の書類の保管が必要な場合に利用できるシェアロッカーを用意している（</a:t>
            </a:r>
            <a:r>
              <a:rPr lang="en-US" altLang="ja-JP" sz="1100" dirty="0">
                <a:latin typeface="+mn-ea"/>
                <a:ea typeface="+mn-ea"/>
              </a:rPr>
              <a:t>※</a:t>
            </a:r>
            <a:r>
              <a:rPr lang="ja-JP" altLang="en-US" sz="1100" dirty="0">
                <a:latin typeface="+mn-ea"/>
                <a:ea typeface="+mn-ea"/>
              </a:rPr>
              <a:t>写真参照）。</a:t>
            </a:r>
          </a:p>
          <a:p>
            <a:pPr marL="0" indent="144000" algn="just" fontAlgn="ctr">
              <a:lnSpc>
                <a:spcPct val="120000"/>
              </a:lnSpc>
              <a:spcBef>
                <a:spcPts val="0"/>
              </a:spcBef>
              <a:buNone/>
            </a:pPr>
            <a:r>
              <a:rPr lang="ja-JP" altLang="en-US" sz="1100" dirty="0">
                <a:latin typeface="+mn-ea"/>
                <a:ea typeface="+mn-ea"/>
              </a:rPr>
              <a:t>また、資料や見本などを集約したエリアを用意して共有している。その場で調べたり、試したり、検討することが可能である（</a:t>
            </a:r>
            <a:r>
              <a:rPr lang="en-US" altLang="ja-JP" sz="1100" dirty="0">
                <a:latin typeface="+mn-ea"/>
                <a:ea typeface="+mn-ea"/>
              </a:rPr>
              <a:t>※</a:t>
            </a:r>
            <a:r>
              <a:rPr lang="ja-JP" altLang="en-US" sz="1100" dirty="0">
                <a:latin typeface="+mn-ea"/>
                <a:ea typeface="+mn-ea"/>
              </a:rPr>
              <a:t>写真参照）。</a:t>
            </a:r>
          </a:p>
        </p:txBody>
      </p:sp>
      <p:sp>
        <p:nvSpPr>
          <p:cNvPr id="11" name="コンテンツ プレースホルダー 17">
            <a:extLst>
              <a:ext uri="{FF2B5EF4-FFF2-40B4-BE49-F238E27FC236}">
                <a16:creationId xmlns:a16="http://schemas.microsoft.com/office/drawing/2014/main" id="{7BE6A347-4194-325A-C36A-1C02F147A2A1}"/>
              </a:ext>
            </a:extLst>
          </p:cNvPr>
          <p:cNvSpPr txBox="1">
            <a:spLocks/>
          </p:cNvSpPr>
          <p:nvPr/>
        </p:nvSpPr>
        <p:spPr>
          <a:xfrm>
            <a:off x="504438" y="6556253"/>
            <a:ext cx="6552000" cy="812530"/>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lgn="just" fontAlgn="ctr">
              <a:lnSpc>
                <a:spcPct val="120000"/>
              </a:lnSpc>
              <a:spcBef>
                <a:spcPts val="0"/>
              </a:spcBef>
              <a:buNone/>
            </a:pPr>
            <a:r>
              <a:rPr lang="ja-JP" altLang="en-US" sz="1100" b="1" dirty="0">
                <a:solidFill>
                  <a:srgbClr val="31926F"/>
                </a:solidFill>
                <a:latin typeface="+mn-ea"/>
                <a:ea typeface="+mn-ea"/>
              </a:rPr>
              <a:t>● 維持・改善の実践</a:t>
            </a:r>
          </a:p>
          <a:p>
            <a:pPr marL="0" indent="144000" algn="just" fontAlgn="ctr">
              <a:lnSpc>
                <a:spcPct val="120000"/>
              </a:lnSpc>
              <a:spcBef>
                <a:spcPts val="0"/>
              </a:spcBef>
              <a:buNone/>
            </a:pPr>
            <a:r>
              <a:rPr lang="ja-JP" altLang="en-US" sz="1100" dirty="0">
                <a:latin typeface="+mn-ea"/>
                <a:ea typeface="+mn-ea"/>
              </a:rPr>
              <a:t>執務室の環境を快適に保つために、各部署から環境の維持・改善に取り組む委員を募り、参加型の組織による運営を実施している。日常的な改善課題を出し合い、解決策や目標を定め、各部署で周知や実践のサポートを行う役割を担っている。</a:t>
            </a:r>
          </a:p>
        </p:txBody>
      </p:sp>
      <p:sp>
        <p:nvSpPr>
          <p:cNvPr id="19" name="テキスト ボックス 18">
            <a:extLst>
              <a:ext uri="{FF2B5EF4-FFF2-40B4-BE49-F238E27FC236}">
                <a16:creationId xmlns:a16="http://schemas.microsoft.com/office/drawing/2014/main" id="{78612205-C701-6A68-7788-4A74AC5E55F7}"/>
              </a:ext>
            </a:extLst>
          </p:cNvPr>
          <p:cNvSpPr txBox="1"/>
          <p:nvPr/>
        </p:nvSpPr>
        <p:spPr>
          <a:xfrm>
            <a:off x="504000" y="5930610"/>
            <a:ext cx="1009892"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シェアロッカー</a:t>
            </a:r>
            <a:r>
              <a:rPr lang="en-US" altLang="ja-JP" baseline="30000" dirty="0">
                <a:latin typeface="+mn-ea"/>
                <a:ea typeface="+mn-ea"/>
              </a:rPr>
              <a:t>*3</a:t>
            </a:r>
            <a:endParaRPr lang="ja-JP" altLang="en-US" baseline="30000" dirty="0">
              <a:latin typeface="+mn-ea"/>
              <a:ea typeface="+mn-ea"/>
            </a:endParaRPr>
          </a:p>
        </p:txBody>
      </p:sp>
      <p:sp>
        <p:nvSpPr>
          <p:cNvPr id="21" name="テキスト ボックス 20">
            <a:extLst>
              <a:ext uri="{FF2B5EF4-FFF2-40B4-BE49-F238E27FC236}">
                <a16:creationId xmlns:a16="http://schemas.microsoft.com/office/drawing/2014/main" id="{7E611CD4-FBDD-F9A9-BFC4-4F1028FAD583}"/>
              </a:ext>
            </a:extLst>
          </p:cNvPr>
          <p:cNvSpPr txBox="1"/>
          <p:nvPr/>
        </p:nvSpPr>
        <p:spPr>
          <a:xfrm>
            <a:off x="2731553" y="5930610"/>
            <a:ext cx="1548501"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アトリエ（資料スペース）</a:t>
            </a:r>
            <a:r>
              <a:rPr lang="en-US" altLang="ja-JP" baseline="30000" dirty="0">
                <a:latin typeface="+mn-ea"/>
                <a:ea typeface="+mn-ea"/>
              </a:rPr>
              <a:t>*3</a:t>
            </a:r>
            <a:endParaRPr lang="ja-JP" altLang="en-US" baseline="30000" dirty="0">
              <a:latin typeface="+mn-ea"/>
              <a:ea typeface="+mn-ea"/>
            </a:endParaRPr>
          </a:p>
        </p:txBody>
      </p:sp>
      <p:sp>
        <p:nvSpPr>
          <p:cNvPr id="23" name="テキスト ボックス 22">
            <a:extLst>
              <a:ext uri="{FF2B5EF4-FFF2-40B4-BE49-F238E27FC236}">
                <a16:creationId xmlns:a16="http://schemas.microsoft.com/office/drawing/2014/main" id="{55BC0E14-6E57-268F-5B16-6FBC4CDE7549}"/>
              </a:ext>
            </a:extLst>
          </p:cNvPr>
          <p:cNvSpPr txBox="1"/>
          <p:nvPr/>
        </p:nvSpPr>
        <p:spPr>
          <a:xfrm>
            <a:off x="503196" y="6196033"/>
            <a:ext cx="4028251" cy="123111"/>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3 </a:t>
            </a:r>
            <a:r>
              <a:rPr kumimoji="1" lang="ja-JP" altLang="en-US" sz="800" dirty="0">
                <a:latin typeface="+mn-ea"/>
              </a:rPr>
              <a:t>コクヨ株式会社より画像提供</a:t>
            </a:r>
            <a:endParaRPr kumimoji="1" lang="en-US" altLang="ja-JP" sz="800" dirty="0">
              <a:latin typeface="+mn-ea"/>
            </a:endParaRPr>
          </a:p>
        </p:txBody>
      </p:sp>
      <p:pic>
        <p:nvPicPr>
          <p:cNvPr id="24" name="図 23" descr="テキスト&#10;&#10;低い精度で自動的に生成された説明">
            <a:extLst>
              <a:ext uri="{FF2B5EF4-FFF2-40B4-BE49-F238E27FC236}">
                <a16:creationId xmlns:a16="http://schemas.microsoft.com/office/drawing/2014/main" id="{E0043A4C-6338-04BF-D588-6E06E24913E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03238" y="7472744"/>
            <a:ext cx="2062393" cy="1372704"/>
          </a:xfrm>
          <a:prstGeom prst="rect">
            <a:avLst/>
          </a:prstGeom>
        </p:spPr>
      </p:pic>
      <p:sp>
        <p:nvSpPr>
          <p:cNvPr id="25" name="テキスト ボックス 24">
            <a:extLst>
              <a:ext uri="{FF2B5EF4-FFF2-40B4-BE49-F238E27FC236}">
                <a16:creationId xmlns:a16="http://schemas.microsoft.com/office/drawing/2014/main" id="{E9717D93-0B34-1F81-1087-53113C4CB1D0}"/>
              </a:ext>
            </a:extLst>
          </p:cNvPr>
          <p:cNvSpPr txBox="1"/>
          <p:nvPr/>
        </p:nvSpPr>
        <p:spPr>
          <a:xfrm>
            <a:off x="504000" y="8928170"/>
            <a:ext cx="2741135"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「オフィスカイゼン委員会」のカイゼンボード</a:t>
            </a:r>
            <a:r>
              <a:rPr lang="en-US" altLang="ja-JP" baseline="30000" dirty="0">
                <a:latin typeface="+mn-ea"/>
                <a:ea typeface="+mn-ea"/>
              </a:rPr>
              <a:t>*4</a:t>
            </a:r>
            <a:endParaRPr lang="ja-JP" altLang="en-US" baseline="30000" dirty="0">
              <a:latin typeface="+mn-ea"/>
              <a:ea typeface="+mn-ea"/>
            </a:endParaRPr>
          </a:p>
        </p:txBody>
      </p:sp>
      <p:sp>
        <p:nvSpPr>
          <p:cNvPr id="26" name="テキスト ボックス 25">
            <a:extLst>
              <a:ext uri="{FF2B5EF4-FFF2-40B4-BE49-F238E27FC236}">
                <a16:creationId xmlns:a16="http://schemas.microsoft.com/office/drawing/2014/main" id="{531CF511-EC3C-0905-E0C0-FD8342D55277}"/>
              </a:ext>
            </a:extLst>
          </p:cNvPr>
          <p:cNvSpPr txBox="1"/>
          <p:nvPr/>
        </p:nvSpPr>
        <p:spPr>
          <a:xfrm>
            <a:off x="503196" y="9193593"/>
            <a:ext cx="4697818" cy="246221"/>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4 </a:t>
            </a:r>
            <a:r>
              <a:rPr kumimoji="1" lang="ja-JP" altLang="en-US" sz="800" dirty="0">
                <a:latin typeface="+mn-ea"/>
              </a:rPr>
              <a:t>「</a:t>
            </a:r>
            <a:r>
              <a:rPr kumimoji="1" lang="en-US" altLang="ja-JP" sz="800" dirty="0">
                <a:latin typeface="+mn-ea"/>
              </a:rPr>
              <a:t>DX</a:t>
            </a:r>
            <a:r>
              <a:rPr kumimoji="1" lang="ja-JP" altLang="en-US" sz="800" dirty="0">
                <a:latin typeface="+mn-ea"/>
              </a:rPr>
              <a:t>化を取り入れたオフィスカイゼンとは？」、総務ブログ、コクヨ</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9</a:t>
            </a:r>
            <a:r>
              <a:rPr kumimoji="1" lang="ja-JP" altLang="en-US" sz="800" dirty="0">
                <a:latin typeface="+mn-ea"/>
              </a:rPr>
              <a:t>月</a:t>
            </a:r>
            <a:r>
              <a:rPr kumimoji="1" lang="en-US" altLang="ja-JP" sz="800" dirty="0">
                <a:latin typeface="+mn-ea"/>
              </a:rPr>
              <a:t>7</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7"/>
              </a:rPr>
              <a:t>https://www.kokuyo-marketing.co.jp/blog/officeunyou/dx/</a:t>
            </a:r>
            <a:r>
              <a:rPr kumimoji="1" lang="ja-JP" altLang="en-US" sz="800" dirty="0">
                <a:latin typeface="+mn-ea"/>
              </a:rPr>
              <a:t>）</a:t>
            </a:r>
          </a:p>
        </p:txBody>
      </p:sp>
      <p:pic>
        <p:nvPicPr>
          <p:cNvPr id="8" name="図 7" descr="テーブル, 建物, ベンチ, 木製 が含まれている画像&#10;&#10;自動的に生成された説明">
            <a:extLst>
              <a:ext uri="{FF2B5EF4-FFF2-40B4-BE49-F238E27FC236}">
                <a16:creationId xmlns:a16="http://schemas.microsoft.com/office/drawing/2014/main" id="{D13190C3-7B0B-FEF5-1E85-96C83FECEEE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03238" y="4443816"/>
            <a:ext cx="2117654" cy="1411080"/>
          </a:xfrm>
          <a:prstGeom prst="rect">
            <a:avLst/>
          </a:prstGeom>
        </p:spPr>
      </p:pic>
      <p:pic>
        <p:nvPicPr>
          <p:cNvPr id="10" name="図 9" descr="棚に置かれた図書館&#10;&#10;自動的に生成された説明">
            <a:extLst>
              <a:ext uri="{FF2B5EF4-FFF2-40B4-BE49-F238E27FC236}">
                <a16:creationId xmlns:a16="http://schemas.microsoft.com/office/drawing/2014/main" id="{583697D6-EF33-CB73-9B33-1052E389EA8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731553" y="4443816"/>
            <a:ext cx="2117654" cy="1410043"/>
          </a:xfrm>
          <a:prstGeom prst="rect">
            <a:avLst/>
          </a:prstGeom>
        </p:spPr>
      </p:pic>
      <p:sp>
        <p:nvSpPr>
          <p:cNvPr id="20" name="コンテンツ プレースホルダー 17">
            <a:extLst>
              <a:ext uri="{FF2B5EF4-FFF2-40B4-BE49-F238E27FC236}">
                <a16:creationId xmlns:a16="http://schemas.microsoft.com/office/drawing/2014/main" id="{0F5E5486-29D2-40B4-A103-27F046E744F3}"/>
              </a:ext>
            </a:extLst>
          </p:cNvPr>
          <p:cNvSpPr txBox="1">
            <a:spLocks/>
          </p:cNvSpPr>
          <p:nvPr/>
        </p:nvSpPr>
        <p:spPr>
          <a:xfrm>
            <a:off x="493916" y="1344916"/>
            <a:ext cx="6552000" cy="1218795"/>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lgn="just" fontAlgn="ctr">
              <a:lnSpc>
                <a:spcPct val="120000"/>
              </a:lnSpc>
              <a:spcBef>
                <a:spcPts val="0"/>
              </a:spcBef>
              <a:buNone/>
            </a:pPr>
            <a:r>
              <a:rPr lang="ja-JP" altLang="en-US" sz="1100" b="1" dirty="0">
                <a:solidFill>
                  <a:srgbClr val="31926F"/>
                </a:solidFill>
                <a:latin typeface="+mn-ea"/>
                <a:ea typeface="+mn-ea"/>
              </a:rPr>
              <a:t>● 運用の工夫</a:t>
            </a:r>
          </a:p>
          <a:p>
            <a:pPr marL="0" indent="144000" algn="just" fontAlgn="ctr">
              <a:lnSpc>
                <a:spcPct val="120000"/>
              </a:lnSpc>
              <a:spcBef>
                <a:spcPts val="0"/>
              </a:spcBef>
              <a:buNone/>
            </a:pPr>
            <a:r>
              <a:rPr lang="ja-JP" altLang="en-US" sz="1100" dirty="0">
                <a:latin typeface="+mn-ea"/>
                <a:ea typeface="+mn-ea"/>
              </a:rPr>
              <a:t>個人が感じている柔軟な働き方に必要なオフィスレイアウトの懸念点について、</a:t>
            </a:r>
            <a:r>
              <a:rPr kumimoji="1" lang="ja-JP" altLang="en-US" sz="1100" dirty="0">
                <a:latin typeface="+mn-ea"/>
                <a:ea typeface="+mn-ea"/>
              </a:rPr>
              <a:t>定量・定性的な調査のほかにも、社員と</a:t>
            </a:r>
            <a:r>
              <a:rPr lang="ja-JP" altLang="en-US" sz="1100" dirty="0">
                <a:latin typeface="+mn-ea"/>
                <a:ea typeface="+mn-ea"/>
              </a:rPr>
              <a:t>ディスカッションを行い、柔軟に改善して懸念や不安を取り払っていくことで、当初設定した目的・狙いどおりにオフィスが活用されるようにしている。</a:t>
            </a:r>
          </a:p>
          <a:p>
            <a:pPr marL="0" indent="144000" algn="just" fontAlgn="ctr">
              <a:lnSpc>
                <a:spcPct val="120000"/>
              </a:lnSpc>
              <a:spcBef>
                <a:spcPts val="0"/>
              </a:spcBef>
              <a:buNone/>
            </a:pPr>
            <a:r>
              <a:rPr lang="ja-JP" altLang="en-US" sz="1100" dirty="0">
                <a:latin typeface="+mn-ea"/>
                <a:ea typeface="+mn-ea"/>
              </a:rPr>
              <a:t>例えば、新入社員が</a:t>
            </a:r>
            <a:r>
              <a:rPr kumimoji="1" lang="ja-JP" altLang="en-US" sz="1100" u="wavyHeavy" dirty="0">
                <a:solidFill>
                  <a:schemeClr val="tx1"/>
                </a:solidFill>
                <a:uFill>
                  <a:solidFill>
                    <a:srgbClr val="31926F"/>
                  </a:solidFill>
                </a:uFill>
                <a:latin typeface="+mn-ea"/>
                <a:ea typeface="+mn-ea"/>
              </a:rPr>
              <a:t>フリーアドレス</a:t>
            </a:r>
            <a:r>
              <a:rPr lang="ja-JP" altLang="en-US" sz="1100" dirty="0">
                <a:latin typeface="+mn-ea"/>
                <a:ea typeface="+mn-ea"/>
              </a:rPr>
              <a:t>になることで不安を感じていたため、新入社員とメンター社員が利用するエリアを指定して、コミュニケーションがとりやすい環境を用意している。</a:t>
            </a:r>
          </a:p>
        </p:txBody>
      </p:sp>
    </p:spTree>
    <p:extLst>
      <p:ext uri="{BB962C8B-B14F-4D97-AF65-F5344CB8AC3E}">
        <p14:creationId xmlns:p14="http://schemas.microsoft.com/office/powerpoint/2010/main" val="16152975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5670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ja-JP" altLang="en-US" dirty="0">
                <a:latin typeface="+mn-ea"/>
                <a:ea typeface="+mn-ea"/>
              </a:rPr>
              <a:t>（</a:t>
            </a:r>
            <a:r>
              <a:rPr lang="en-US" altLang="ja-JP" dirty="0">
                <a:latin typeface="+mn-ea"/>
                <a:ea typeface="+mn-ea"/>
              </a:rPr>
              <a:t>2</a:t>
            </a:r>
            <a:r>
              <a:rPr lang="ja-JP" altLang="en-US" dirty="0">
                <a:latin typeface="+mn-ea"/>
                <a:ea typeface="+mn-ea"/>
              </a:rPr>
              <a:t>） 株式会社オカムラ</a:t>
            </a: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2-4. </a:t>
            </a:r>
            <a:r>
              <a:rPr lang="ja-JP" altLang="en-US" dirty="0">
                <a:latin typeface="+mn-ea"/>
                <a:ea typeface="+mn-ea"/>
              </a:rPr>
              <a:t>民間事例</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2999904"/>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ショールーム（紀尾井町オフィス）概要</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3391662"/>
            <a:ext cx="6552000"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fontAlgn="ctr">
              <a:lnSpc>
                <a:spcPct val="120000"/>
              </a:lnSpc>
            </a:pPr>
            <a:r>
              <a:rPr kumimoji="1" lang="ja-JP" altLang="en-US" sz="1100" dirty="0">
                <a:solidFill>
                  <a:schemeClr val="tx1"/>
                </a:solidFill>
                <a:latin typeface="+mn-ea"/>
              </a:rPr>
              <a:t>紀尾井町オフィスは、本社機能が集約されたオフィスとなっている。様々な部門が領域を超えて交わることにより、最大限にクリエイティビティを発揮することを目指し、全部門で仕事の目的や内容に応じて最適な働く場を選択する「</a:t>
            </a:r>
            <a:r>
              <a:rPr kumimoji="1" lang="en-US" altLang="ja-JP" sz="1100" u="wavyHeavy" dirty="0">
                <a:solidFill>
                  <a:schemeClr val="tx1"/>
                </a:solidFill>
                <a:uFill>
                  <a:solidFill>
                    <a:srgbClr val="31926F"/>
                  </a:solidFill>
                </a:uFill>
                <a:latin typeface="+mn-ea"/>
              </a:rPr>
              <a:t>ABW</a:t>
            </a:r>
            <a:r>
              <a:rPr kumimoji="1" lang="ja-JP" altLang="en-US" sz="1100" dirty="0">
                <a:solidFill>
                  <a:schemeClr val="tx1"/>
                </a:solidFill>
                <a:latin typeface="+mn-ea"/>
              </a:rPr>
              <a:t>（</a:t>
            </a:r>
            <a:r>
              <a:rPr kumimoji="1" lang="en-US" altLang="ja-JP" sz="1100" dirty="0">
                <a:solidFill>
                  <a:schemeClr val="tx1"/>
                </a:solidFill>
                <a:latin typeface="+mn-ea"/>
              </a:rPr>
              <a:t>Activity Based Working</a:t>
            </a:r>
            <a:r>
              <a:rPr kumimoji="1" lang="ja-JP" altLang="en-US" sz="1100" dirty="0">
                <a:solidFill>
                  <a:schemeClr val="tx1"/>
                </a:solidFill>
                <a:latin typeface="+mn-ea"/>
              </a:rPr>
              <a:t>）」を実践している。座席については、全てを</a:t>
            </a:r>
            <a:r>
              <a:rPr kumimoji="1" lang="ja-JP" altLang="en-US" sz="1100" u="wavyHeavy" dirty="0">
                <a:solidFill>
                  <a:schemeClr val="tx1"/>
                </a:solidFill>
                <a:uFill>
                  <a:solidFill>
                    <a:srgbClr val="31926F"/>
                  </a:solidFill>
                </a:uFill>
                <a:latin typeface="+mn-ea"/>
              </a:rPr>
              <a:t>フリーアドレス</a:t>
            </a:r>
            <a:r>
              <a:rPr kumimoji="1" lang="ja-JP" altLang="en-US" sz="1100" dirty="0">
                <a:solidFill>
                  <a:schemeClr val="tx1"/>
                </a:solidFill>
                <a:latin typeface="+mn-ea"/>
              </a:rPr>
              <a:t>としてしまうと統率がとれなくなってしまうため、製品開発や経営陣は固定席、営業部門は</a:t>
            </a:r>
            <a:r>
              <a:rPr kumimoji="1" lang="ja-JP" altLang="en-US" sz="1100" u="wavyHeavy" dirty="0">
                <a:solidFill>
                  <a:schemeClr val="tx1"/>
                </a:solidFill>
                <a:uFill>
                  <a:solidFill>
                    <a:srgbClr val="31926F"/>
                  </a:solidFill>
                </a:uFill>
                <a:latin typeface="+mn-ea"/>
              </a:rPr>
              <a:t>フリーアドレス</a:t>
            </a:r>
            <a:r>
              <a:rPr kumimoji="1" lang="ja-JP" altLang="en-US" sz="1100" dirty="0">
                <a:solidFill>
                  <a:schemeClr val="tx1"/>
                </a:solidFill>
                <a:latin typeface="+mn-ea"/>
              </a:rPr>
              <a:t>中心といったように使い分けている。</a:t>
            </a: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858987299"/>
              </p:ext>
            </p:extLst>
          </p:nvPr>
        </p:nvGraphicFramePr>
        <p:xfrm>
          <a:off x="503675" y="1368000"/>
          <a:ext cx="6552000" cy="1062600"/>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5724000">
                  <a:extLst>
                    <a:ext uri="{9D8B030D-6E8A-4147-A177-3AD203B41FA5}">
                      <a16:colId xmlns:a16="http://schemas.microsoft.com/office/drawing/2014/main" val="4113838918"/>
                    </a:ext>
                  </a:extLst>
                </a:gridCol>
              </a:tblGrid>
              <a:tr h="756000">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812800" marR="0" lvl="0" indent="-812800" algn="l" defTabSz="1425495" rtl="0" eaLnBrk="1" fontAlgn="ctr" latinLnBrk="0" hangingPunct="1">
                        <a:lnSpc>
                          <a:spcPct val="100000"/>
                        </a:lnSpc>
                        <a:spcBef>
                          <a:spcPts val="0"/>
                        </a:spcBef>
                        <a:spcAft>
                          <a:spcPts val="600"/>
                        </a:spcAft>
                        <a:buClrTx/>
                        <a:buSzTx/>
                        <a:buFontTx/>
                        <a:buNone/>
                        <a:tabLst>
                          <a:tab pos="812800" algn="l"/>
                        </a:tabLst>
                        <a:defRPr/>
                      </a:pPr>
                      <a:r>
                        <a:rPr kumimoji="1" lang="ja-JP" altLang="en-US" sz="1000" b="0" dirty="0">
                          <a:solidFill>
                            <a:schemeClr val="tx1"/>
                          </a:solidFill>
                          <a:latin typeface="+mn-ea"/>
                        </a:rPr>
                        <a:t>創業</a:t>
                      </a:r>
                      <a:r>
                        <a:rPr kumimoji="1" lang="en-US" altLang="ja-JP" sz="1000" b="0" dirty="0">
                          <a:solidFill>
                            <a:schemeClr val="tx1"/>
                          </a:solidFill>
                          <a:latin typeface="+mn-ea"/>
                        </a:rPr>
                        <a:t>	</a:t>
                      </a:r>
                      <a:r>
                        <a:rPr kumimoji="1" lang="ja-JP" altLang="en-US" sz="1000" b="0" dirty="0">
                          <a:solidFill>
                            <a:schemeClr val="tx1"/>
                          </a:solidFill>
                          <a:latin typeface="+mn-ea"/>
                        </a:rPr>
                        <a:t>昭和</a:t>
                      </a:r>
                      <a:r>
                        <a:rPr kumimoji="1" lang="en-US" altLang="ja-JP" sz="1000" b="0" dirty="0">
                          <a:solidFill>
                            <a:schemeClr val="tx1"/>
                          </a:solidFill>
                          <a:latin typeface="+mn-ea"/>
                        </a:rPr>
                        <a:t>20</a:t>
                      </a:r>
                      <a:r>
                        <a:rPr kumimoji="1" lang="ja-JP" altLang="en-US" sz="1000" b="0" dirty="0">
                          <a:solidFill>
                            <a:schemeClr val="tx1"/>
                          </a:solidFill>
                          <a:latin typeface="+mn-ea"/>
                        </a:rPr>
                        <a:t>年（</a:t>
                      </a:r>
                      <a:r>
                        <a:rPr kumimoji="1" lang="en-US" altLang="ja-JP" sz="1000" b="0" dirty="0">
                          <a:solidFill>
                            <a:schemeClr val="tx1"/>
                          </a:solidFill>
                          <a:latin typeface="+mn-ea"/>
                        </a:rPr>
                        <a:t>1945</a:t>
                      </a:r>
                      <a:r>
                        <a:rPr kumimoji="1" lang="ja-JP" altLang="en-US" sz="1000" b="0" dirty="0">
                          <a:solidFill>
                            <a:schemeClr val="tx1"/>
                          </a:solidFill>
                          <a:latin typeface="+mn-ea"/>
                        </a:rPr>
                        <a:t>年）</a:t>
                      </a:r>
                      <a:r>
                        <a:rPr kumimoji="1" lang="en-US" altLang="ja-JP" sz="1000" b="0" dirty="0">
                          <a:solidFill>
                            <a:schemeClr val="tx1"/>
                          </a:solidFill>
                          <a:latin typeface="+mn-ea"/>
                        </a:rPr>
                        <a:t>10</a:t>
                      </a:r>
                      <a:r>
                        <a:rPr kumimoji="1" lang="ja-JP" altLang="en-US" sz="1000" b="0" dirty="0">
                          <a:solidFill>
                            <a:schemeClr val="tx1"/>
                          </a:solidFill>
                          <a:latin typeface="+mn-ea"/>
                        </a:rPr>
                        <a:t>月</a:t>
                      </a:r>
                      <a:endParaRPr kumimoji="1" lang="en-US" altLang="zh-TW" sz="1000" b="0" dirty="0">
                        <a:solidFill>
                          <a:schemeClr val="tx1"/>
                        </a:solidFill>
                        <a:latin typeface="+mn-ea"/>
                      </a:endParaRPr>
                    </a:p>
                    <a:p>
                      <a:pPr marL="812800" marR="0" lvl="0" indent="-812800" algn="l" defTabSz="1425495" rtl="0" eaLnBrk="1" fontAlgn="ctr" latinLnBrk="0" hangingPunct="1">
                        <a:lnSpc>
                          <a:spcPct val="100000"/>
                        </a:lnSpc>
                        <a:spcBef>
                          <a:spcPts val="0"/>
                        </a:spcBef>
                        <a:spcAft>
                          <a:spcPts val="600"/>
                        </a:spcAft>
                        <a:buClrTx/>
                        <a:buSzTx/>
                        <a:buFontTx/>
                        <a:buNone/>
                        <a:tabLst>
                          <a:tab pos="812800" algn="l"/>
                        </a:tabLst>
                        <a:defRPr/>
                      </a:pPr>
                      <a:r>
                        <a:rPr kumimoji="1" lang="ja-JP" altLang="en-US" sz="1000" b="0" dirty="0">
                          <a:solidFill>
                            <a:schemeClr val="tx1"/>
                          </a:solidFill>
                          <a:latin typeface="+mn-ea"/>
                        </a:rPr>
                        <a:t>従業員数</a:t>
                      </a:r>
                      <a:r>
                        <a:rPr kumimoji="1" lang="en-US" altLang="ja-JP" sz="1000" b="0" dirty="0">
                          <a:solidFill>
                            <a:schemeClr val="tx1"/>
                          </a:solidFill>
                          <a:latin typeface="+mn-ea"/>
                        </a:rPr>
                        <a:t>	</a:t>
                      </a:r>
                      <a:r>
                        <a:rPr kumimoji="1" lang="zh-TW" altLang="en-US" sz="1000" b="0" dirty="0">
                          <a:solidFill>
                            <a:schemeClr val="tx1"/>
                          </a:solidFill>
                          <a:latin typeface="+mn-ea"/>
                        </a:rPr>
                        <a:t>単体 </a:t>
                      </a:r>
                      <a:r>
                        <a:rPr kumimoji="1" lang="en-US" altLang="zh-TW" sz="1000" b="0" dirty="0">
                          <a:solidFill>
                            <a:schemeClr val="tx1"/>
                          </a:solidFill>
                          <a:latin typeface="+mn-ea"/>
                        </a:rPr>
                        <a:t>3,844</a:t>
                      </a:r>
                      <a:r>
                        <a:rPr kumimoji="1" lang="zh-TW" altLang="en-US" sz="1000" b="0" dirty="0">
                          <a:solidFill>
                            <a:schemeClr val="tx1"/>
                          </a:solidFill>
                          <a:latin typeface="+mn-ea"/>
                        </a:rPr>
                        <a:t>名、 連結 </a:t>
                      </a:r>
                      <a:r>
                        <a:rPr kumimoji="1" lang="en-US" altLang="zh-TW" sz="1000" b="0" dirty="0">
                          <a:solidFill>
                            <a:schemeClr val="tx1"/>
                          </a:solidFill>
                          <a:latin typeface="+mn-ea"/>
                        </a:rPr>
                        <a:t>5,492</a:t>
                      </a:r>
                      <a:r>
                        <a:rPr kumimoji="1" lang="zh-TW" altLang="en-US" sz="1000" b="0" dirty="0">
                          <a:solidFill>
                            <a:schemeClr val="tx1"/>
                          </a:solidFill>
                          <a:latin typeface="+mn-ea"/>
                        </a:rPr>
                        <a:t>名</a:t>
                      </a:r>
                      <a:r>
                        <a:rPr kumimoji="1" lang="ja-JP" altLang="en-US" sz="1000" b="0" dirty="0">
                          <a:solidFill>
                            <a:schemeClr val="tx1"/>
                          </a:solidFill>
                          <a:latin typeface="+mn-ea"/>
                        </a:rPr>
                        <a:t>（いずれも令和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3</a:t>
                      </a:r>
                      <a:r>
                        <a:rPr kumimoji="1" lang="ja-JP" altLang="en-US" sz="1000" b="0" dirty="0">
                          <a:solidFill>
                            <a:schemeClr val="tx1"/>
                          </a:solidFill>
                          <a:latin typeface="+mn-ea"/>
                        </a:rPr>
                        <a:t>月</a:t>
                      </a:r>
                      <a:r>
                        <a:rPr kumimoji="1" lang="en-US" altLang="ja-JP" sz="1000" b="0" dirty="0">
                          <a:solidFill>
                            <a:schemeClr val="tx1"/>
                          </a:solidFill>
                          <a:latin typeface="+mn-ea"/>
                        </a:rPr>
                        <a:t>31</a:t>
                      </a:r>
                      <a:r>
                        <a:rPr kumimoji="1" lang="ja-JP" altLang="en-US" sz="1000" b="0" dirty="0">
                          <a:solidFill>
                            <a:schemeClr val="tx1"/>
                          </a:solidFill>
                          <a:latin typeface="+mn-ea"/>
                        </a:rPr>
                        <a:t>日現在）</a:t>
                      </a:r>
                      <a:endParaRPr kumimoji="1" lang="en-US" altLang="ja-JP" sz="1000" b="0" dirty="0">
                        <a:solidFill>
                          <a:schemeClr val="tx1"/>
                        </a:solidFill>
                        <a:latin typeface="+mn-ea"/>
                      </a:endParaRPr>
                    </a:p>
                    <a:p>
                      <a:pPr marL="812800" indent="-812800" defTabSz="539750" fontAlgn="ctr">
                        <a:lnSpc>
                          <a:spcPct val="100000"/>
                        </a:lnSpc>
                        <a:spcBef>
                          <a:spcPts val="0"/>
                        </a:spcBef>
                        <a:spcAft>
                          <a:spcPts val="600"/>
                        </a:spcAft>
                        <a:tabLst>
                          <a:tab pos="812800" algn="l"/>
                        </a:tabLst>
                      </a:pPr>
                      <a:r>
                        <a:rPr kumimoji="1" lang="ja-JP" altLang="en-US" sz="1000" b="0" dirty="0">
                          <a:solidFill>
                            <a:schemeClr val="tx1"/>
                          </a:solidFill>
                          <a:latin typeface="+mn-ea"/>
                        </a:rPr>
                        <a:t>資本金</a:t>
                      </a:r>
                      <a:r>
                        <a:rPr kumimoji="1" lang="en-US" altLang="ja-JP" sz="1000" b="0" dirty="0">
                          <a:solidFill>
                            <a:schemeClr val="tx1"/>
                          </a:solidFill>
                          <a:latin typeface="+mn-ea"/>
                        </a:rPr>
                        <a:t>	18,670</a:t>
                      </a:r>
                      <a:r>
                        <a:rPr kumimoji="1" lang="ja-JP" altLang="en-US" sz="1000" b="0" dirty="0">
                          <a:solidFill>
                            <a:schemeClr val="tx1"/>
                          </a:solidFill>
                          <a:latin typeface="+mn-ea"/>
                        </a:rPr>
                        <a:t>百万円</a:t>
                      </a:r>
                      <a:endParaRPr kumimoji="1" lang="en-US" altLang="ja-JP" sz="1000" b="0" baseline="30000" dirty="0">
                        <a:solidFill>
                          <a:schemeClr val="tx1"/>
                        </a:solidFill>
                        <a:latin typeface="+mn-ea"/>
                      </a:endParaRPr>
                    </a:p>
                    <a:p>
                      <a:pPr marL="812800" indent="-812800" fontAlgn="ctr">
                        <a:lnSpc>
                          <a:spcPct val="100000"/>
                        </a:lnSpc>
                        <a:spcBef>
                          <a:spcPts val="0"/>
                        </a:spcBef>
                        <a:spcAft>
                          <a:spcPts val="600"/>
                        </a:spcAft>
                        <a:tabLst>
                          <a:tab pos="812800" algn="l"/>
                        </a:tabLst>
                      </a:pPr>
                      <a:r>
                        <a:rPr kumimoji="1" lang="ja-JP" altLang="en-US" sz="1000" b="0" dirty="0">
                          <a:solidFill>
                            <a:schemeClr val="tx1"/>
                          </a:solidFill>
                          <a:latin typeface="+mn-ea"/>
                        </a:rPr>
                        <a:t>事業内容</a:t>
                      </a:r>
                      <a:r>
                        <a:rPr kumimoji="1" lang="en-US" altLang="ja-JP" sz="1000" b="0" dirty="0">
                          <a:solidFill>
                            <a:schemeClr val="tx1"/>
                          </a:solidFill>
                          <a:latin typeface="+mn-ea"/>
                        </a:rPr>
                        <a:t>	</a:t>
                      </a:r>
                      <a:r>
                        <a:rPr kumimoji="1" lang="ja-JP" altLang="en-US" sz="1000" b="0" dirty="0">
                          <a:solidFill>
                            <a:schemeClr val="tx1"/>
                          </a:solidFill>
                          <a:latin typeface="+mn-ea"/>
                        </a:rPr>
                        <a:t>スチール家具全般の製造・販売、事務所の環境向上と事務・生産効率向上に関する情報の提供とこれに関連する機器の製造・販売　等</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bl>
          </a:graphicData>
        </a:graphic>
      </p:graphicFrame>
      <p:pic>
        <p:nvPicPr>
          <p:cNvPr id="11" name="図 10" descr="レストランのキッチンの一角&#10;&#10;低い精度で自動的に生成された説明">
            <a:extLst>
              <a:ext uri="{FF2B5EF4-FFF2-40B4-BE49-F238E27FC236}">
                <a16:creationId xmlns:a16="http://schemas.microsoft.com/office/drawing/2014/main" id="{CA240392-6956-63DA-E114-BDC1CACECBC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2001" y="4482099"/>
            <a:ext cx="5526816" cy="3713671"/>
          </a:xfrm>
          <a:prstGeom prst="rect">
            <a:avLst/>
          </a:prstGeom>
        </p:spPr>
      </p:pic>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142</a:t>
            </a:fld>
            <a:endParaRPr kumimoji="1" lang="ja-JP" altLang="en-US">
              <a:latin typeface="+mn-ea"/>
              <a:ea typeface="+mn-ea"/>
            </a:endParaRPr>
          </a:p>
        </p:txBody>
      </p:sp>
      <p:sp>
        <p:nvSpPr>
          <p:cNvPr id="15" name="テキスト ボックス 14">
            <a:extLst>
              <a:ext uri="{FF2B5EF4-FFF2-40B4-BE49-F238E27FC236}">
                <a16:creationId xmlns:a16="http://schemas.microsoft.com/office/drawing/2014/main" id="{7BBC87EC-8CC4-4537-D040-805AC79F7369}"/>
              </a:ext>
            </a:extLst>
          </p:cNvPr>
          <p:cNvSpPr txBox="1"/>
          <p:nvPr/>
        </p:nvSpPr>
        <p:spPr>
          <a:xfrm>
            <a:off x="501051" y="8475490"/>
            <a:ext cx="5690199" cy="369332"/>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1 </a:t>
            </a:r>
            <a:r>
              <a:rPr kumimoji="1" lang="ja-JP" altLang="en-US" sz="800" dirty="0">
                <a:latin typeface="+mn-ea"/>
              </a:rPr>
              <a:t>「オカムラの新オフィス</a:t>
            </a:r>
            <a:r>
              <a:rPr kumimoji="1" lang="en-US" altLang="ja-JP" sz="800" dirty="0">
                <a:latin typeface="+mn-ea"/>
              </a:rPr>
              <a:t>『HEADQUARTERS OFFICE』</a:t>
            </a:r>
            <a:r>
              <a:rPr kumimoji="1" lang="ja-JP" altLang="en-US" sz="800" dirty="0">
                <a:latin typeface="+mn-ea"/>
              </a:rPr>
              <a:t>を公開」、オカムラ</a:t>
            </a:r>
            <a:r>
              <a:rPr kumimoji="1" lang="en-US" altLang="ja-JP" sz="800" dirty="0">
                <a:latin typeface="+mn-ea"/>
              </a:rPr>
              <a:t>Web</a:t>
            </a:r>
            <a:r>
              <a:rPr kumimoji="1" lang="ja-JP" altLang="en-US" sz="800" dirty="0">
                <a:latin typeface="+mn-ea"/>
              </a:rPr>
              <a:t>ページニュースリリース、</a:t>
            </a:r>
            <a:r>
              <a:rPr kumimoji="1" lang="en-US" altLang="ja-JP" sz="800" dirty="0">
                <a:latin typeface="+mn-ea"/>
              </a:rPr>
              <a:t>2021</a:t>
            </a:r>
            <a:r>
              <a:rPr kumimoji="1" lang="ja-JP" altLang="en-US" sz="800" dirty="0">
                <a:latin typeface="+mn-ea"/>
              </a:rPr>
              <a:t>年</a:t>
            </a:r>
            <a:r>
              <a:rPr kumimoji="1" lang="en-US" altLang="ja-JP" sz="800" dirty="0">
                <a:latin typeface="+mn-ea"/>
              </a:rPr>
              <a:t>4</a:t>
            </a:r>
            <a:r>
              <a:rPr kumimoji="1" lang="ja-JP" altLang="en-US" sz="800" dirty="0">
                <a:latin typeface="+mn-ea"/>
              </a:rPr>
              <a:t>月</a:t>
            </a:r>
            <a:r>
              <a:rPr kumimoji="1" lang="en-US" altLang="ja-JP" sz="800" dirty="0">
                <a:latin typeface="+mn-ea"/>
              </a:rPr>
              <a:t>6</a:t>
            </a:r>
            <a:r>
              <a:rPr kumimoji="1" lang="ja-JP" altLang="en-US" sz="800" dirty="0">
                <a:latin typeface="+mn-ea"/>
              </a:rPr>
              <a:t>日、令和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pPr marL="206375" indent="-206375"/>
            <a:r>
              <a:rPr kumimoji="1" lang="ja-JP" altLang="en-US" sz="800" dirty="0">
                <a:latin typeface="+mn-ea"/>
              </a:rPr>
              <a:t>（</a:t>
            </a:r>
            <a:r>
              <a:rPr kumimoji="1" lang="en-US" altLang="ja-JP" sz="800" dirty="0">
                <a:latin typeface="+mn-ea"/>
                <a:hlinkClick r:id="rId7"/>
              </a:rPr>
              <a:t>https://www.okamura.co.jp/corporate/news/other/2021/headquarters_office.html</a:t>
            </a:r>
            <a:r>
              <a:rPr kumimoji="1" lang="ja-JP" altLang="en-US" sz="800" dirty="0">
                <a:latin typeface="+mn-ea"/>
              </a:rPr>
              <a:t>）</a:t>
            </a:r>
          </a:p>
        </p:txBody>
      </p:sp>
      <p:sp>
        <p:nvSpPr>
          <p:cNvPr id="17" name="テキスト ボックス 16">
            <a:extLst>
              <a:ext uri="{FF2B5EF4-FFF2-40B4-BE49-F238E27FC236}">
                <a16:creationId xmlns:a16="http://schemas.microsoft.com/office/drawing/2014/main" id="{B74F23CC-9B11-8226-9B61-E346C67665A1}"/>
              </a:ext>
            </a:extLst>
          </p:cNvPr>
          <p:cNvSpPr txBox="1"/>
          <p:nvPr/>
        </p:nvSpPr>
        <p:spPr>
          <a:xfrm>
            <a:off x="504000" y="8247036"/>
            <a:ext cx="755015" cy="169277"/>
          </a:xfrm>
          <a:prstGeom prst="rect">
            <a:avLst/>
          </a:prstGeom>
          <a:noFill/>
        </p:spPr>
        <p:txBody>
          <a:bodyPr wrap="none" lIns="0" tIns="0" rIns="0" bIns="0" rtlCol="0">
            <a:spAutoFit/>
          </a:bodyPr>
          <a:lstStyle/>
          <a:p>
            <a:r>
              <a:rPr kumimoji="1" lang="ja-JP" altLang="en-US" sz="1100" dirty="0">
                <a:latin typeface="+mn-ea"/>
              </a:rPr>
              <a:t>執務エリア</a:t>
            </a:r>
            <a:r>
              <a:rPr kumimoji="1" lang="en-US" altLang="ja-JP" sz="1100" baseline="30000" dirty="0">
                <a:latin typeface="+mn-ea"/>
              </a:rPr>
              <a:t>*1</a:t>
            </a:r>
            <a:endParaRPr kumimoji="1" lang="ja-JP" altLang="en-US" sz="1100" dirty="0">
              <a:latin typeface="+mn-ea"/>
            </a:endParaRPr>
          </a:p>
        </p:txBody>
      </p:sp>
      <p:sp>
        <p:nvSpPr>
          <p:cNvPr id="3" name="正方形/長方形 2">
            <a:extLst>
              <a:ext uri="{FF2B5EF4-FFF2-40B4-BE49-F238E27FC236}">
                <a16:creationId xmlns:a16="http://schemas.microsoft.com/office/drawing/2014/main" id="{A09D7B98-1B4A-74CA-470F-18B639AA0BEB}"/>
              </a:ext>
            </a:extLst>
          </p:cNvPr>
          <p:cNvSpPr/>
          <p:nvPr/>
        </p:nvSpPr>
        <p:spPr>
          <a:xfrm>
            <a:off x="504438" y="8981688"/>
            <a:ext cx="6552000"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fontAlgn="ctr">
              <a:lnSpc>
                <a:spcPct val="120000"/>
              </a:lnSpc>
            </a:pPr>
            <a:r>
              <a:rPr kumimoji="1" lang="ja-JP" altLang="en-US" sz="1100" dirty="0">
                <a:solidFill>
                  <a:schemeClr val="tx1"/>
                </a:solidFill>
                <a:latin typeface="+mn-ea"/>
              </a:rPr>
              <a:t>執務スペースは</a:t>
            </a:r>
            <a:r>
              <a:rPr kumimoji="1" lang="en-US" altLang="ja-JP" sz="1100" u="wavyHeavy" dirty="0">
                <a:solidFill>
                  <a:schemeClr val="tx1"/>
                </a:solidFill>
                <a:uFill>
                  <a:solidFill>
                    <a:srgbClr val="31926F"/>
                  </a:solidFill>
                </a:uFill>
                <a:latin typeface="+mn-ea"/>
              </a:rPr>
              <a:t>ABW</a:t>
            </a:r>
            <a:r>
              <a:rPr kumimoji="1" lang="ja-JP" altLang="en-US" sz="1100" dirty="0">
                <a:solidFill>
                  <a:schemeClr val="tx1"/>
                </a:solidFill>
                <a:latin typeface="+mn-ea"/>
              </a:rPr>
              <a:t>をまとまったエリアで実践できるように設計している。例えば、歩く人と視線の高さが同じになるハイテーブルを積極的に取り入れるなど、コミュニケーションのとりやすさにも配慮した設計としている。</a:t>
            </a:r>
          </a:p>
          <a:p>
            <a:pPr indent="144000" algn="just" fontAlgn="ctr">
              <a:lnSpc>
                <a:spcPct val="120000"/>
              </a:lnSpc>
            </a:pPr>
            <a:r>
              <a:rPr kumimoji="1" lang="ja-JP" altLang="en-US" sz="1100" dirty="0">
                <a:solidFill>
                  <a:schemeClr val="tx1"/>
                </a:solidFill>
                <a:latin typeface="+mn-ea"/>
              </a:rPr>
              <a:t>また、従業員が一定時間、快適に個人作業ができる座席のことを「ワークポイント」と呼んでおり、他者との適切な距離感を重要視している。</a:t>
            </a:r>
          </a:p>
        </p:txBody>
      </p:sp>
    </p:spTree>
    <p:extLst>
      <p:ext uri="{BB962C8B-B14F-4D97-AF65-F5344CB8AC3E}">
        <p14:creationId xmlns:p14="http://schemas.microsoft.com/office/powerpoint/2010/main" val="30225869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5772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 </a:t>
            </a:r>
            <a:r>
              <a:rPr lang="ja-JP" altLang="en-US" dirty="0">
                <a:latin typeface="+mn-ea"/>
                <a:ea typeface="+mn-ea"/>
              </a:rPr>
              <a:t>株式会社オカムラ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143</a:t>
            </a:fld>
            <a:endParaRPr kumimoji="1" lang="ja-JP" altLang="en-US">
              <a:latin typeface="+mn-ea"/>
              <a:ea typeface="+mn-ea"/>
            </a:endParaRPr>
          </a:p>
        </p:txBody>
      </p:sp>
      <p:grpSp>
        <p:nvGrpSpPr>
          <p:cNvPr id="39" name="グループ化 38">
            <a:extLst>
              <a:ext uri="{FF2B5EF4-FFF2-40B4-BE49-F238E27FC236}">
                <a16:creationId xmlns:a16="http://schemas.microsoft.com/office/drawing/2014/main" id="{47260673-5E75-2E0D-9D24-71839BD0CD2D}"/>
              </a:ext>
            </a:extLst>
          </p:cNvPr>
          <p:cNvGrpSpPr/>
          <p:nvPr/>
        </p:nvGrpSpPr>
        <p:grpSpPr>
          <a:xfrm>
            <a:off x="504000" y="1797030"/>
            <a:ext cx="6552000" cy="252000"/>
            <a:chOff x="504000" y="1797030"/>
            <a:chExt cx="6552000" cy="252000"/>
          </a:xfrm>
        </p:grpSpPr>
        <p:sp>
          <p:nvSpPr>
            <p:cNvPr id="38" name="四角形: 角を丸くする 37">
              <a:extLst>
                <a:ext uri="{FF2B5EF4-FFF2-40B4-BE49-F238E27FC236}">
                  <a16:creationId xmlns:a16="http://schemas.microsoft.com/office/drawing/2014/main" id="{DFC973C4-2720-18F4-1339-DE14251BE5B7}"/>
                </a:ext>
              </a:extLst>
            </p:cNvPr>
            <p:cNvSpPr/>
            <p:nvPr/>
          </p:nvSpPr>
          <p:spPr>
            <a:xfrm>
              <a:off x="504000" y="179703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FFAE083F-96F6-F58C-89A9-77AD3CA83302}"/>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柔軟な働き方・リモートワーク</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26" name="コンテンツ プレースホルダー 17">
            <a:extLst>
              <a:ext uri="{FF2B5EF4-FFF2-40B4-BE49-F238E27FC236}">
                <a16:creationId xmlns:a16="http://schemas.microsoft.com/office/drawing/2014/main" id="{258234DA-1D44-BDC8-872F-24E45C229A26}"/>
              </a:ext>
            </a:extLst>
          </p:cNvPr>
          <p:cNvSpPr txBox="1">
            <a:spLocks/>
          </p:cNvSpPr>
          <p:nvPr/>
        </p:nvSpPr>
        <p:spPr>
          <a:xfrm>
            <a:off x="503196" y="2176718"/>
            <a:ext cx="6552000" cy="1551194"/>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u="wavyHeavy" dirty="0">
                <a:solidFill>
                  <a:schemeClr val="tx1"/>
                </a:solidFill>
                <a:uFill>
                  <a:solidFill>
                    <a:srgbClr val="31926F"/>
                  </a:solidFill>
                </a:uFill>
                <a:latin typeface="+mn-ea"/>
                <a:ea typeface="+mn-ea"/>
              </a:rPr>
              <a:t>フリーアドレス</a:t>
            </a:r>
            <a:r>
              <a:rPr lang="ja-JP" altLang="en-US" sz="1200" dirty="0">
                <a:latin typeface="+mn-ea"/>
                <a:ea typeface="+mn-ea"/>
              </a:rPr>
              <a:t>は、働き方の自由度のメリットの方が大きいと考えている。固定席はチームで働く場合に効果的であるため、固定席＋</a:t>
            </a:r>
            <a:r>
              <a:rPr kumimoji="1" lang="en-US" altLang="ja-JP" sz="1200" u="wavyHeavy" dirty="0">
                <a:solidFill>
                  <a:schemeClr val="tx1"/>
                </a:solidFill>
                <a:uFill>
                  <a:solidFill>
                    <a:srgbClr val="31926F"/>
                  </a:solidFill>
                </a:uFill>
                <a:latin typeface="+mn-ea"/>
                <a:ea typeface="+mn-ea"/>
              </a:rPr>
              <a:t>ABW</a:t>
            </a:r>
            <a:r>
              <a:rPr lang="ja-JP" altLang="en-US" sz="1200" dirty="0">
                <a:latin typeface="+mn-ea"/>
                <a:ea typeface="+mn-ea"/>
              </a:rPr>
              <a:t>のハイブリッドを推奨している。</a:t>
            </a:r>
          </a:p>
          <a:p>
            <a:pPr marL="0" indent="144000" algn="just" fontAlgn="ctr">
              <a:lnSpc>
                <a:spcPct val="120000"/>
              </a:lnSpc>
              <a:spcBef>
                <a:spcPts val="0"/>
              </a:spcBef>
              <a:buNone/>
            </a:pPr>
            <a:r>
              <a:rPr lang="ja-JP" altLang="en-US" sz="1200" dirty="0">
                <a:latin typeface="+mn-ea"/>
                <a:ea typeface="+mn-ea"/>
              </a:rPr>
              <a:t>また、オフィス面積の抑制を目的として導入を検討するケースもあるが、多くの民間企業では、新型コロナウイルス感染症の流行が始まった頃は</a:t>
            </a:r>
            <a:r>
              <a:rPr kumimoji="1" lang="ja-JP" altLang="en-US" sz="1200" u="wavyHeavy" dirty="0">
                <a:solidFill>
                  <a:schemeClr val="tx1"/>
                </a:solidFill>
                <a:uFill>
                  <a:solidFill>
                    <a:srgbClr val="31926F"/>
                  </a:solidFill>
                </a:uFill>
                <a:latin typeface="+mn-ea"/>
                <a:ea typeface="+mn-ea"/>
              </a:rPr>
              <a:t>フリーアドレス</a:t>
            </a:r>
            <a:r>
              <a:rPr lang="ja-JP" altLang="en-US" sz="1200" dirty="0">
                <a:latin typeface="+mn-ea"/>
                <a:ea typeface="+mn-ea"/>
              </a:rPr>
              <a:t>の導入でオフィス面積が減少したものの、感染症の流行の収束に伴い、固定席に</a:t>
            </a:r>
            <a:r>
              <a:rPr kumimoji="1" lang="en-US" altLang="ja-JP" sz="1200" u="wavyHeavy" dirty="0">
                <a:solidFill>
                  <a:schemeClr val="tx1"/>
                </a:solidFill>
                <a:uFill>
                  <a:solidFill>
                    <a:srgbClr val="31926F"/>
                  </a:solidFill>
                </a:uFill>
                <a:latin typeface="+mn-ea"/>
                <a:ea typeface="+mn-ea"/>
              </a:rPr>
              <a:t>ABW</a:t>
            </a:r>
            <a:r>
              <a:rPr lang="ja-JP" altLang="en-US" sz="1200" dirty="0">
                <a:latin typeface="+mn-ea"/>
                <a:ea typeface="+mn-ea"/>
              </a:rPr>
              <a:t>が加わり、オフィス面積が少しずつ増加する傾向にある。</a:t>
            </a:r>
          </a:p>
          <a:p>
            <a:pPr marL="0" indent="144000" algn="just" fontAlgn="ctr">
              <a:lnSpc>
                <a:spcPct val="120000"/>
              </a:lnSpc>
              <a:spcBef>
                <a:spcPts val="0"/>
              </a:spcBef>
              <a:buNone/>
            </a:pPr>
            <a:r>
              <a:rPr kumimoji="1" lang="ja-JP" altLang="en-US" sz="1200" u="wavyHeavy" dirty="0">
                <a:solidFill>
                  <a:schemeClr val="tx1"/>
                </a:solidFill>
                <a:uFill>
                  <a:solidFill>
                    <a:srgbClr val="31926F"/>
                  </a:solidFill>
                </a:uFill>
                <a:latin typeface="+mn-ea"/>
                <a:ea typeface="+mn-ea"/>
              </a:rPr>
              <a:t>フリーアドレス</a:t>
            </a:r>
            <a:r>
              <a:rPr lang="ja-JP" altLang="en-US" sz="1200" dirty="0">
                <a:latin typeface="+mn-ea"/>
                <a:ea typeface="+mn-ea"/>
              </a:rPr>
              <a:t>を進める上で重要なことは、</a:t>
            </a:r>
            <a:r>
              <a:rPr lang="en-US" altLang="ja-JP" sz="1200" dirty="0">
                <a:latin typeface="+mn-ea"/>
                <a:ea typeface="+mn-ea"/>
              </a:rPr>
              <a:t>LAN</a:t>
            </a:r>
            <a:r>
              <a:rPr lang="ja-JP" altLang="en-US" sz="1200" dirty="0">
                <a:latin typeface="+mn-ea"/>
                <a:ea typeface="+mn-ea"/>
              </a:rPr>
              <a:t>ケーブルと電話線からの脱却だと考えている。</a:t>
            </a:r>
          </a:p>
        </p:txBody>
      </p:sp>
      <p:sp>
        <p:nvSpPr>
          <p:cNvPr id="29" name="正方形/長方形 28">
            <a:extLst>
              <a:ext uri="{FF2B5EF4-FFF2-40B4-BE49-F238E27FC236}">
                <a16:creationId xmlns:a16="http://schemas.microsoft.com/office/drawing/2014/main" id="{61F02461-FE3C-E621-F90C-C9EEC3D6E538}"/>
              </a:ext>
            </a:extLst>
          </p:cNvPr>
          <p:cNvSpPr/>
          <p:nvPr/>
        </p:nvSpPr>
        <p:spPr>
          <a:xfrm>
            <a:off x="504000" y="3852148"/>
            <a:ext cx="6552000" cy="30469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defTabSz="1425495" fontAlgn="ctr">
              <a:lnSpc>
                <a:spcPct val="120000"/>
              </a:lnSpc>
              <a:defRPr/>
            </a:pPr>
            <a:r>
              <a:rPr kumimoji="1" lang="ja-JP" altLang="en-US" sz="1100" b="1" dirty="0">
                <a:solidFill>
                  <a:srgbClr val="31926F"/>
                </a:solidFill>
                <a:latin typeface="+mn-ea"/>
              </a:rPr>
              <a:t>● オールインワンタイプのミーティングボード</a:t>
            </a:r>
            <a:r>
              <a:rPr kumimoji="1" lang="en-US" altLang="ja-JP" sz="1100" b="1" dirty="0">
                <a:solidFill>
                  <a:srgbClr val="31926F"/>
                </a:solidFill>
                <a:latin typeface="+mn-ea"/>
              </a:rPr>
              <a:t>MAXHUB</a:t>
            </a:r>
          </a:p>
          <a:p>
            <a:pPr indent="144000" algn="just" defTabSz="1425495" fontAlgn="ctr">
              <a:lnSpc>
                <a:spcPct val="120000"/>
              </a:lnSpc>
              <a:defRPr/>
            </a:pPr>
            <a:r>
              <a:rPr kumimoji="1" lang="ja-JP" altLang="en-US" sz="1100" dirty="0">
                <a:solidFill>
                  <a:srgbClr val="000000"/>
                </a:solidFill>
                <a:latin typeface="+mn-ea"/>
              </a:rPr>
              <a:t>会議室にある画面上に直接書き込むことができ、オンライン参加者もメモを確認しながら会議を進めることができる（</a:t>
            </a:r>
            <a:r>
              <a:rPr kumimoji="1" lang="en-US" altLang="ja-JP" sz="1100" dirty="0">
                <a:solidFill>
                  <a:srgbClr val="000000"/>
                </a:solidFill>
                <a:latin typeface="+mn-ea"/>
              </a:rPr>
              <a:t>※</a:t>
            </a:r>
            <a:r>
              <a:rPr kumimoji="1" lang="ja-JP" altLang="en-US" sz="1100" dirty="0">
                <a:solidFill>
                  <a:srgbClr val="000000"/>
                </a:solidFill>
                <a:latin typeface="+mn-ea"/>
              </a:rPr>
              <a:t>写真参照）。ミラーリングにより、携帯端末の画面をコードレスで投影することも可能</a:t>
            </a:r>
            <a:r>
              <a:rPr kumimoji="1" lang="ja-JP" altLang="en-US" sz="1100" dirty="0">
                <a:solidFill>
                  <a:schemeClr val="tx1"/>
                </a:solidFill>
                <a:latin typeface="+mn-ea"/>
              </a:rPr>
              <a:t>である。</a:t>
            </a:r>
            <a:endParaRPr kumimoji="1" lang="en-US" altLang="ja-JP" sz="1100" strike="sngStrike" dirty="0">
              <a:solidFill>
                <a:schemeClr val="tx1"/>
              </a:solidFill>
              <a:latin typeface="+mn-ea"/>
            </a:endParaRPr>
          </a:p>
          <a:p>
            <a:pPr algn="just" defTabSz="1425495" fontAlgn="ctr">
              <a:lnSpc>
                <a:spcPct val="120000"/>
              </a:lnSpc>
              <a:defRPr/>
            </a:pPr>
            <a:endParaRPr kumimoji="1" lang="ja-JP" altLang="en-US" sz="1100" dirty="0">
              <a:solidFill>
                <a:srgbClr val="000000"/>
              </a:solidFill>
              <a:latin typeface="+mn-ea"/>
            </a:endParaRPr>
          </a:p>
          <a:p>
            <a:pPr algn="just" defTabSz="1425495" fontAlgn="ctr">
              <a:lnSpc>
                <a:spcPct val="120000"/>
              </a:lnSpc>
              <a:defRPr/>
            </a:pPr>
            <a:r>
              <a:rPr kumimoji="1" lang="ja-JP" altLang="en-US" sz="1100" b="1" dirty="0">
                <a:solidFill>
                  <a:srgbClr val="31926F"/>
                </a:solidFill>
                <a:latin typeface="+mn-ea"/>
              </a:rPr>
              <a:t>● 外部出力用モニター</a:t>
            </a:r>
            <a:endParaRPr kumimoji="1" lang="en-US" altLang="ja-JP" sz="1100" b="1" dirty="0">
              <a:solidFill>
                <a:srgbClr val="31926F"/>
              </a:solidFill>
              <a:latin typeface="+mn-ea"/>
            </a:endParaRPr>
          </a:p>
          <a:p>
            <a:pPr indent="144000" algn="just" defTabSz="1425495" fontAlgn="ctr">
              <a:lnSpc>
                <a:spcPct val="120000"/>
              </a:lnSpc>
              <a:defRPr/>
            </a:pPr>
            <a:r>
              <a:rPr kumimoji="1" lang="ja-JP" altLang="en-US" sz="1100" dirty="0">
                <a:solidFill>
                  <a:srgbClr val="000000"/>
                </a:solidFill>
                <a:latin typeface="+mn-ea"/>
              </a:rPr>
              <a:t>デスク常設モニターに、モニターアームを組み合わせており、従業員が使いやすい位置、角度、向きに変更することが可能</a:t>
            </a:r>
            <a:r>
              <a:rPr kumimoji="1" lang="ja-JP" altLang="en-US" sz="1100" dirty="0">
                <a:solidFill>
                  <a:schemeClr val="tx1"/>
                </a:solidFill>
                <a:latin typeface="+mn-ea"/>
              </a:rPr>
              <a:t>である。</a:t>
            </a:r>
            <a:endParaRPr kumimoji="1" lang="en-US" altLang="ja-JP" sz="1100" strike="sngStrike" dirty="0">
              <a:solidFill>
                <a:schemeClr val="tx1"/>
              </a:solidFill>
              <a:latin typeface="+mn-ea"/>
            </a:endParaRPr>
          </a:p>
          <a:p>
            <a:pPr algn="just" defTabSz="1425495" fontAlgn="ctr">
              <a:lnSpc>
                <a:spcPct val="120000"/>
              </a:lnSpc>
              <a:defRPr/>
            </a:pPr>
            <a:endParaRPr kumimoji="1" lang="ja-JP" altLang="en-US" sz="1100" dirty="0">
              <a:solidFill>
                <a:srgbClr val="000000"/>
              </a:solidFill>
              <a:latin typeface="+mn-ea"/>
            </a:endParaRPr>
          </a:p>
          <a:p>
            <a:pPr algn="just" defTabSz="1425495" fontAlgn="ctr">
              <a:lnSpc>
                <a:spcPct val="120000"/>
              </a:lnSpc>
              <a:defRPr/>
            </a:pPr>
            <a:r>
              <a:rPr kumimoji="1" lang="ja-JP" altLang="en-US" sz="1100" b="1" dirty="0">
                <a:solidFill>
                  <a:srgbClr val="31926F"/>
                </a:solidFill>
                <a:latin typeface="+mn-ea"/>
              </a:rPr>
              <a:t>● 電源のモバイル化</a:t>
            </a:r>
            <a:endParaRPr kumimoji="1" lang="en-US" altLang="ja-JP" sz="1100" b="1" dirty="0">
              <a:solidFill>
                <a:srgbClr val="31926F"/>
              </a:solidFill>
              <a:latin typeface="+mn-ea"/>
            </a:endParaRPr>
          </a:p>
          <a:p>
            <a:pPr indent="144000" algn="just" defTabSz="1425495" fontAlgn="ctr">
              <a:lnSpc>
                <a:spcPct val="120000"/>
              </a:lnSpc>
              <a:defRPr/>
            </a:pPr>
            <a:r>
              <a:rPr kumimoji="1" lang="ja-JP" altLang="en-US" sz="1100" dirty="0">
                <a:solidFill>
                  <a:srgbClr val="000000"/>
                </a:solidFill>
                <a:latin typeface="+mn-ea"/>
              </a:rPr>
              <a:t>モバイルパソコンが普及</a:t>
            </a:r>
            <a:r>
              <a:rPr kumimoji="1" lang="ja-JP" altLang="en-US" sz="1100" dirty="0">
                <a:solidFill>
                  <a:schemeClr val="tx1"/>
                </a:solidFill>
                <a:latin typeface="+mn-ea"/>
              </a:rPr>
              <a:t>し、</a:t>
            </a:r>
            <a:r>
              <a:rPr kumimoji="1" lang="ja-JP" altLang="en-US" sz="1100" dirty="0">
                <a:solidFill>
                  <a:srgbClr val="000000"/>
                </a:solidFill>
                <a:latin typeface="+mn-ea"/>
              </a:rPr>
              <a:t>携帯性は高まったものの、充電するにはどうしてもコードに接続しなければならないというのが使用上の課題だった。オフィスのフロアにコンセントを配置する代わりにポータブルバッテリー（</a:t>
            </a:r>
            <a:r>
              <a:rPr kumimoji="1" lang="en-US" altLang="ja-JP" sz="1100" dirty="0">
                <a:solidFill>
                  <a:srgbClr val="000000"/>
                </a:solidFill>
                <a:latin typeface="+mn-ea"/>
              </a:rPr>
              <a:t>※</a:t>
            </a:r>
            <a:r>
              <a:rPr kumimoji="1" lang="ja-JP" altLang="en-US" sz="1100" dirty="0">
                <a:solidFill>
                  <a:srgbClr val="000000"/>
                </a:solidFill>
                <a:latin typeface="+mn-ea"/>
              </a:rPr>
              <a:t>写真参照）を設置することで、レイアウト変更の容易さ、長期的なコスト削減といったメリットを享受することができる。また、停電・被災時の業務継続性向上にも繋がる。紀尾井町オフィスはビルの標準仕様で</a:t>
            </a:r>
            <a:r>
              <a:rPr kumimoji="1" lang="en-US" altLang="ja-JP" sz="1100" dirty="0">
                <a:solidFill>
                  <a:srgbClr val="000000"/>
                </a:solidFill>
                <a:latin typeface="+mn-ea"/>
              </a:rPr>
              <a:t>OA</a:t>
            </a:r>
            <a:r>
              <a:rPr kumimoji="1" lang="ja-JP" altLang="en-US" sz="1100" dirty="0">
                <a:solidFill>
                  <a:srgbClr val="000000"/>
                </a:solidFill>
                <a:latin typeface="+mn-ea"/>
              </a:rPr>
              <a:t>フロアとなっているが、報道スペース等のようにコンセントが必要な場所以外は、基本的に床下配線は無い。</a:t>
            </a:r>
            <a:endParaRPr kumimoji="1" lang="en-US" altLang="ja-JP" sz="1100" dirty="0">
              <a:solidFill>
                <a:srgbClr val="000000"/>
              </a:solidFill>
              <a:latin typeface="+mn-ea"/>
            </a:endParaRPr>
          </a:p>
        </p:txBody>
      </p:sp>
      <p:sp>
        <p:nvSpPr>
          <p:cNvPr id="31" name="テキスト ボックス 30">
            <a:extLst>
              <a:ext uri="{FF2B5EF4-FFF2-40B4-BE49-F238E27FC236}">
                <a16:creationId xmlns:a16="http://schemas.microsoft.com/office/drawing/2014/main" id="{1C60BD84-1AEB-3ED6-D450-B918E3082526}"/>
              </a:ext>
            </a:extLst>
          </p:cNvPr>
          <p:cNvSpPr txBox="1"/>
          <p:nvPr/>
        </p:nvSpPr>
        <p:spPr>
          <a:xfrm>
            <a:off x="504000" y="8457989"/>
            <a:ext cx="1984518"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ミーティングボード</a:t>
            </a:r>
            <a:r>
              <a:rPr lang="en-US" altLang="ja-JP" dirty="0">
                <a:latin typeface="+mn-ea"/>
                <a:ea typeface="+mn-ea"/>
              </a:rPr>
              <a:t>MAXHUB</a:t>
            </a:r>
            <a:r>
              <a:rPr lang="en-US" altLang="ja-JP" baseline="30000" dirty="0">
                <a:latin typeface="+mn-ea"/>
                <a:ea typeface="+mn-ea"/>
              </a:rPr>
              <a:t>*2</a:t>
            </a:r>
            <a:endParaRPr lang="ja-JP" altLang="en-US" baseline="30000" dirty="0">
              <a:latin typeface="+mn-ea"/>
              <a:ea typeface="+mn-ea"/>
            </a:endParaRPr>
          </a:p>
        </p:txBody>
      </p:sp>
      <p:sp>
        <p:nvSpPr>
          <p:cNvPr id="33" name="テキスト ボックス 32">
            <a:extLst>
              <a:ext uri="{FF2B5EF4-FFF2-40B4-BE49-F238E27FC236}">
                <a16:creationId xmlns:a16="http://schemas.microsoft.com/office/drawing/2014/main" id="{3675E067-1D0F-06E8-3D6F-BA718C99B308}"/>
              </a:ext>
            </a:extLst>
          </p:cNvPr>
          <p:cNvSpPr txBox="1"/>
          <p:nvPr/>
        </p:nvSpPr>
        <p:spPr>
          <a:xfrm>
            <a:off x="2862303" y="8457989"/>
            <a:ext cx="1452321"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ポータブルバッテリー</a:t>
            </a:r>
            <a:r>
              <a:rPr lang="en-US" altLang="ja-JP" baseline="30000" dirty="0">
                <a:latin typeface="+mn-ea"/>
                <a:ea typeface="+mn-ea"/>
              </a:rPr>
              <a:t>*3</a:t>
            </a:r>
            <a:endParaRPr lang="ja-JP" altLang="en-US" baseline="30000" dirty="0">
              <a:latin typeface="+mn-ea"/>
              <a:ea typeface="+mn-ea"/>
            </a:endParaRPr>
          </a:p>
        </p:txBody>
      </p:sp>
      <p:pic>
        <p:nvPicPr>
          <p:cNvPr id="34" name="図 33" descr="コンピューターの画面を見ている男性&#10;&#10;低い精度で自動的に生成された説明">
            <a:extLst>
              <a:ext uri="{FF2B5EF4-FFF2-40B4-BE49-F238E27FC236}">
                <a16:creationId xmlns:a16="http://schemas.microsoft.com/office/drawing/2014/main" id="{7DB393C0-2AD0-A14E-C540-AC4D8615DF9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4000" y="6979765"/>
            <a:ext cx="2241985" cy="1390031"/>
          </a:xfrm>
          <a:prstGeom prst="rect">
            <a:avLst/>
          </a:prstGeom>
        </p:spPr>
      </p:pic>
      <p:sp>
        <p:nvSpPr>
          <p:cNvPr id="37" name="テキスト ボックス 36">
            <a:extLst>
              <a:ext uri="{FF2B5EF4-FFF2-40B4-BE49-F238E27FC236}">
                <a16:creationId xmlns:a16="http://schemas.microsoft.com/office/drawing/2014/main" id="{93DFECF1-33DC-4061-A1DB-FA3F3D2528BE}"/>
              </a:ext>
            </a:extLst>
          </p:cNvPr>
          <p:cNvSpPr txBox="1"/>
          <p:nvPr/>
        </p:nvSpPr>
        <p:spPr>
          <a:xfrm>
            <a:off x="503196" y="8706527"/>
            <a:ext cx="4028251" cy="492443"/>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2 </a:t>
            </a:r>
            <a:r>
              <a:rPr kumimoji="1" lang="ja-JP" altLang="en-US" sz="800" dirty="0">
                <a:latin typeface="+mn-ea"/>
              </a:rPr>
              <a:t>「</a:t>
            </a:r>
            <a:r>
              <a:rPr kumimoji="1" lang="en-US" altLang="ja-JP" sz="800" dirty="0">
                <a:latin typeface="+mn-ea"/>
              </a:rPr>
              <a:t>MAXHUB</a:t>
            </a:r>
            <a:r>
              <a:rPr kumimoji="1" lang="ja-JP" altLang="en-US" sz="800" dirty="0">
                <a:latin typeface="+mn-ea"/>
              </a:rPr>
              <a:t>」、オカムラ</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r>
              <a:rPr kumimoji="1" lang="en-US" altLang="ja-JP" sz="800" dirty="0">
                <a:latin typeface="+mn-ea"/>
                <a:hlinkClick r:id="rId7"/>
              </a:rPr>
              <a:t>https://www.okamura.co.jp/office/special_site/product/maxhub/</a:t>
            </a:r>
            <a:r>
              <a:rPr kumimoji="1" lang="ja-JP" altLang="en-US" sz="800" dirty="0">
                <a:latin typeface="+mn-ea"/>
              </a:rPr>
              <a:t>）</a:t>
            </a:r>
            <a:br>
              <a:rPr kumimoji="1" lang="en-US" altLang="ja-JP" sz="800" dirty="0">
                <a:latin typeface="+mn-ea"/>
              </a:rPr>
            </a:br>
            <a:r>
              <a:rPr kumimoji="1" lang="ja-JP" altLang="en-US" sz="800" dirty="0">
                <a:latin typeface="+mn-ea"/>
              </a:rPr>
              <a:t>＊</a:t>
            </a:r>
            <a:r>
              <a:rPr kumimoji="1" lang="en-US" altLang="ja-JP" sz="800" dirty="0">
                <a:latin typeface="+mn-ea"/>
              </a:rPr>
              <a:t>3</a:t>
            </a:r>
            <a:r>
              <a:rPr kumimoji="1" lang="ja-JP" altLang="en-US" sz="800" dirty="0">
                <a:latin typeface="+mn-ea"/>
              </a:rPr>
              <a:t> 「オフィス総合カタログ </a:t>
            </a:r>
            <a:r>
              <a:rPr kumimoji="1" lang="en-US" altLang="ja-JP" sz="800" dirty="0">
                <a:latin typeface="+mn-ea"/>
              </a:rPr>
              <a:t>2023</a:t>
            </a:r>
            <a:r>
              <a:rPr kumimoji="1" lang="ja-JP" altLang="en-US" sz="800" dirty="0">
                <a:latin typeface="+mn-ea"/>
              </a:rPr>
              <a:t>」</a:t>
            </a:r>
            <a:r>
              <a:rPr kumimoji="1" lang="en-US" altLang="ja-JP" sz="800" dirty="0">
                <a:latin typeface="+mn-ea"/>
              </a:rPr>
              <a:t>P68</a:t>
            </a:r>
            <a:r>
              <a:rPr kumimoji="1" lang="ja-JP" altLang="en-US" sz="800" dirty="0">
                <a:latin typeface="+mn-ea"/>
              </a:rPr>
              <a:t>、オカムラ</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9</a:t>
            </a:r>
            <a:r>
              <a:rPr kumimoji="1" lang="ja-JP" altLang="en-US" sz="800" dirty="0">
                <a:latin typeface="+mn-ea"/>
              </a:rPr>
              <a:t>月</a:t>
            </a:r>
            <a:r>
              <a:rPr kumimoji="1" lang="en-US" altLang="ja-JP" sz="800" dirty="0">
                <a:latin typeface="+mn-ea"/>
              </a:rPr>
              <a:t>15</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8"/>
              </a:rPr>
              <a:t>https://www.okamura.co.jp/catalog/sougou2023/</a:t>
            </a:r>
            <a:r>
              <a:rPr kumimoji="1" lang="ja-JP" altLang="en-US" sz="800" dirty="0">
                <a:latin typeface="+mn-ea"/>
              </a:rPr>
              <a:t>）</a:t>
            </a:r>
          </a:p>
        </p:txBody>
      </p:sp>
      <p:pic>
        <p:nvPicPr>
          <p:cNvPr id="2" name="図 1">
            <a:extLst>
              <a:ext uri="{FF2B5EF4-FFF2-40B4-BE49-F238E27FC236}">
                <a16:creationId xmlns:a16="http://schemas.microsoft.com/office/drawing/2014/main" id="{163D9DBD-F24F-01E4-75A5-CDCB59ECBEB9}"/>
              </a:ext>
            </a:extLst>
          </p:cNvPr>
          <p:cNvPicPr>
            <a:picLocks noChangeAspect="1"/>
          </p:cNvPicPr>
          <p:nvPr/>
        </p:nvPicPr>
        <p:blipFill>
          <a:blip r:embed="rId9"/>
          <a:stretch>
            <a:fillRect/>
          </a:stretch>
        </p:blipFill>
        <p:spPr>
          <a:xfrm>
            <a:off x="2862302" y="6979764"/>
            <a:ext cx="1900679" cy="1392267"/>
          </a:xfrm>
          <a:prstGeom prst="rect">
            <a:avLst/>
          </a:prstGeom>
        </p:spPr>
      </p:pic>
    </p:spTree>
    <p:extLst>
      <p:ext uri="{BB962C8B-B14F-4D97-AF65-F5344CB8AC3E}">
        <p14:creationId xmlns:p14="http://schemas.microsoft.com/office/powerpoint/2010/main" val="1104787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58750"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 </a:t>
            </a:r>
            <a:r>
              <a:rPr lang="ja-JP" altLang="en-US" dirty="0">
                <a:latin typeface="+mn-ea"/>
                <a:ea typeface="+mn-ea"/>
              </a:rPr>
              <a:t>株式会社オカムラ</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144</a:t>
            </a:fld>
            <a:endParaRPr kumimoji="1" lang="ja-JP" altLang="en-US">
              <a:latin typeface="+mn-ea"/>
              <a:ea typeface="+mn-ea"/>
            </a:endParaRPr>
          </a:p>
        </p:txBody>
      </p:sp>
      <p:sp>
        <p:nvSpPr>
          <p:cNvPr id="29" name="正方形/長方形 28">
            <a:extLst>
              <a:ext uri="{FF2B5EF4-FFF2-40B4-BE49-F238E27FC236}">
                <a16:creationId xmlns:a16="http://schemas.microsoft.com/office/drawing/2014/main" id="{61F02461-FE3C-E621-F90C-C9EEC3D6E538}"/>
              </a:ext>
            </a:extLst>
          </p:cNvPr>
          <p:cNvSpPr/>
          <p:nvPr/>
        </p:nvSpPr>
        <p:spPr>
          <a:xfrm>
            <a:off x="504000" y="1349375"/>
            <a:ext cx="6552000" cy="16250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defTabSz="1425495" fontAlgn="ctr">
              <a:lnSpc>
                <a:spcPct val="120000"/>
              </a:lnSpc>
              <a:defRPr/>
            </a:pPr>
            <a:r>
              <a:rPr kumimoji="1" lang="ja-JP" altLang="en-US" sz="1100" b="1" dirty="0">
                <a:solidFill>
                  <a:srgbClr val="31926F"/>
                </a:solidFill>
                <a:latin typeface="+mn-ea"/>
              </a:rPr>
              <a:t>● 個人ロッカー</a:t>
            </a:r>
            <a:endParaRPr kumimoji="1" lang="en-US" altLang="ja-JP" sz="1100" b="1" dirty="0">
              <a:solidFill>
                <a:srgbClr val="31926F"/>
              </a:solidFill>
              <a:latin typeface="+mn-ea"/>
            </a:endParaRPr>
          </a:p>
          <a:p>
            <a:pPr indent="144000" algn="just" defTabSz="1425495" fontAlgn="ctr">
              <a:lnSpc>
                <a:spcPct val="120000"/>
              </a:lnSpc>
              <a:defRPr/>
            </a:pPr>
            <a:r>
              <a:rPr kumimoji="1" lang="en-US" altLang="ja-JP" sz="1100" dirty="0">
                <a:solidFill>
                  <a:srgbClr val="000000"/>
                </a:solidFill>
                <a:latin typeface="+mn-ea"/>
              </a:rPr>
              <a:t>30cm</a:t>
            </a:r>
            <a:r>
              <a:rPr kumimoji="1" lang="ja-JP" altLang="en-US" sz="1100" dirty="0">
                <a:solidFill>
                  <a:srgbClr val="000000"/>
                </a:solidFill>
                <a:latin typeface="+mn-ea"/>
              </a:rPr>
              <a:t>四方のロッカーに収容できるモバイルバッグをセットで配布。従業員用ポストはロッカーとは別に専用の棚を設けている。</a:t>
            </a:r>
            <a:endParaRPr kumimoji="1" lang="en-US" altLang="ja-JP" sz="1100" dirty="0">
              <a:solidFill>
                <a:srgbClr val="000000"/>
              </a:solidFill>
              <a:latin typeface="+mn-ea"/>
            </a:endParaRPr>
          </a:p>
          <a:p>
            <a:pPr algn="just" defTabSz="1425495" fontAlgn="ctr">
              <a:lnSpc>
                <a:spcPct val="120000"/>
              </a:lnSpc>
              <a:defRPr/>
            </a:pPr>
            <a:endParaRPr kumimoji="1" lang="en-US" altLang="ja-JP" sz="1100" dirty="0">
              <a:solidFill>
                <a:srgbClr val="000000"/>
              </a:solidFill>
              <a:latin typeface="+mn-ea"/>
            </a:endParaRPr>
          </a:p>
          <a:p>
            <a:pPr algn="just" defTabSz="1425495" fontAlgn="ctr">
              <a:lnSpc>
                <a:spcPct val="120000"/>
              </a:lnSpc>
              <a:defRPr/>
            </a:pPr>
            <a:r>
              <a:rPr kumimoji="1" lang="ja-JP" altLang="en-US" sz="1100" b="1" dirty="0">
                <a:solidFill>
                  <a:srgbClr val="31926F"/>
                </a:solidFill>
                <a:latin typeface="+mn-ea"/>
              </a:rPr>
              <a:t>● </a:t>
            </a:r>
            <a:r>
              <a:rPr kumimoji="1" lang="zh-TW" altLang="en-US" sz="1100" b="1" dirty="0">
                <a:solidFill>
                  <a:srgbClr val="31926F"/>
                </a:solidFill>
                <a:latin typeface="+mn-ea"/>
              </a:rPr>
              <a:t>複合機配置適正化</a:t>
            </a:r>
            <a:endParaRPr kumimoji="1" lang="en-US" altLang="ja-JP" sz="1100" b="1" dirty="0">
              <a:solidFill>
                <a:srgbClr val="31926F"/>
              </a:solidFill>
              <a:latin typeface="+mn-ea"/>
            </a:endParaRPr>
          </a:p>
          <a:p>
            <a:pPr indent="144000" algn="just" defTabSz="1425495" fontAlgn="ctr">
              <a:lnSpc>
                <a:spcPct val="120000"/>
              </a:lnSpc>
              <a:defRPr/>
            </a:pPr>
            <a:r>
              <a:rPr kumimoji="1" lang="ja-JP" altLang="en-US" sz="1100" dirty="0">
                <a:solidFill>
                  <a:srgbClr val="000000"/>
                </a:solidFill>
                <a:latin typeface="+mn-ea"/>
              </a:rPr>
              <a:t>不要不急の紙出力を抑える意味合いから、座席スペースから少し離れたロッカースペースに複合機を設置している。レイアウト変更が比較的少ない場所であるため、プリンタや複合機のような、電源コードを繋げなければならない機器の設置に適している。</a:t>
            </a:r>
            <a:endParaRPr kumimoji="1" lang="en-US" altLang="ja-JP" sz="1100" dirty="0">
              <a:solidFill>
                <a:srgbClr val="000000"/>
              </a:solidFill>
              <a:latin typeface="+mn-ea"/>
            </a:endParaRPr>
          </a:p>
        </p:txBody>
      </p:sp>
      <p:grpSp>
        <p:nvGrpSpPr>
          <p:cNvPr id="2" name="グループ化 1">
            <a:extLst>
              <a:ext uri="{FF2B5EF4-FFF2-40B4-BE49-F238E27FC236}">
                <a16:creationId xmlns:a16="http://schemas.microsoft.com/office/drawing/2014/main" id="{D01F447F-E087-38F2-6E2B-EB677FF5D96F}"/>
              </a:ext>
            </a:extLst>
          </p:cNvPr>
          <p:cNvGrpSpPr/>
          <p:nvPr/>
        </p:nvGrpSpPr>
        <p:grpSpPr>
          <a:xfrm>
            <a:off x="504000" y="3305174"/>
            <a:ext cx="6552000" cy="252000"/>
            <a:chOff x="504000" y="1797030"/>
            <a:chExt cx="6552000" cy="252000"/>
          </a:xfrm>
        </p:grpSpPr>
        <p:sp>
          <p:nvSpPr>
            <p:cNvPr id="3" name="四角形: 角を丸くする 2">
              <a:extLst>
                <a:ext uri="{FF2B5EF4-FFF2-40B4-BE49-F238E27FC236}">
                  <a16:creationId xmlns:a16="http://schemas.microsoft.com/office/drawing/2014/main" id="{C7674E5F-E4AF-5F62-F6B3-7FBD5709D153}"/>
                </a:ext>
              </a:extLst>
            </p:cNvPr>
            <p:cNvSpPr/>
            <p:nvPr/>
          </p:nvSpPr>
          <p:spPr>
            <a:xfrm>
              <a:off x="504000" y="1797030"/>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83C01635-2C7A-3D1F-954C-BF1D2FF91BB4}"/>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5" name="コンテンツ プレースホルダー 17">
            <a:extLst>
              <a:ext uri="{FF2B5EF4-FFF2-40B4-BE49-F238E27FC236}">
                <a16:creationId xmlns:a16="http://schemas.microsoft.com/office/drawing/2014/main" id="{CF89382F-0FF1-584A-6B2C-7896F69C9856}"/>
              </a:ext>
            </a:extLst>
          </p:cNvPr>
          <p:cNvSpPr txBox="1">
            <a:spLocks/>
          </p:cNvSpPr>
          <p:nvPr/>
        </p:nvSpPr>
        <p:spPr>
          <a:xfrm>
            <a:off x="503196" y="3694387"/>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固定席の場合は</a:t>
            </a:r>
            <a:r>
              <a:rPr kumimoji="1" lang="ja-JP" altLang="en-US" sz="1200" u="wavyHeavy" dirty="0">
                <a:solidFill>
                  <a:schemeClr val="tx1"/>
                </a:solidFill>
                <a:uFill>
                  <a:solidFill>
                    <a:srgbClr val="31926F"/>
                  </a:solidFill>
                </a:uFill>
                <a:latin typeface="+mn-ea"/>
                <a:ea typeface="+mn-ea"/>
              </a:rPr>
              <a:t>フリーアドレス</a:t>
            </a:r>
            <a:r>
              <a:rPr lang="ja-JP" altLang="en-US" sz="1200" dirty="0">
                <a:latin typeface="+mn-ea"/>
                <a:ea typeface="+mn-ea"/>
              </a:rPr>
              <a:t>に比べると難しい面はあるが、ペーパーストックレスという考え方で、ワゴンを無くしたり、クリアデスクを推進することで、書類を溜め込まないようにする工夫をしている（</a:t>
            </a:r>
            <a:r>
              <a:rPr lang="en-US" altLang="ja-JP" sz="1200" dirty="0">
                <a:latin typeface="+mn-ea"/>
                <a:ea typeface="+mn-ea"/>
              </a:rPr>
              <a:t>※</a:t>
            </a:r>
            <a:r>
              <a:rPr lang="ja-JP" altLang="en-US" sz="1200" dirty="0">
                <a:latin typeface="+mn-ea"/>
                <a:ea typeface="+mn-ea"/>
              </a:rPr>
              <a:t>写真参照）。</a:t>
            </a:r>
          </a:p>
        </p:txBody>
      </p:sp>
      <p:pic>
        <p:nvPicPr>
          <p:cNvPr id="6" name="図 5" descr="天井, 屋内, テーブル, 椅子 が含まれている画像&#10;&#10;自動的に生成された説明">
            <a:extLst>
              <a:ext uri="{FF2B5EF4-FFF2-40B4-BE49-F238E27FC236}">
                <a16:creationId xmlns:a16="http://schemas.microsoft.com/office/drawing/2014/main" id="{671A4BE8-8BEF-F0DC-7DF0-5216B5E56C5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3238" y="4464494"/>
            <a:ext cx="1922935" cy="1443046"/>
          </a:xfrm>
          <a:prstGeom prst="rect">
            <a:avLst/>
          </a:prstGeom>
        </p:spPr>
      </p:pic>
      <p:pic>
        <p:nvPicPr>
          <p:cNvPr id="8" name="図 7" descr="レストランの厨房&#10;&#10;低い精度で自動的に生成された説明">
            <a:extLst>
              <a:ext uri="{FF2B5EF4-FFF2-40B4-BE49-F238E27FC236}">
                <a16:creationId xmlns:a16="http://schemas.microsoft.com/office/drawing/2014/main" id="{15EF3A3A-8B3A-37F6-AF3F-6D365A32498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21115" y="4473756"/>
            <a:ext cx="1922935" cy="1424521"/>
          </a:xfrm>
          <a:prstGeom prst="rect">
            <a:avLst/>
          </a:prstGeom>
        </p:spPr>
      </p:pic>
      <p:sp>
        <p:nvSpPr>
          <p:cNvPr id="9" name="テキスト ボックス 8">
            <a:extLst>
              <a:ext uri="{FF2B5EF4-FFF2-40B4-BE49-F238E27FC236}">
                <a16:creationId xmlns:a16="http://schemas.microsoft.com/office/drawing/2014/main" id="{E2B4C4A8-55AF-D9B3-E749-C730082AE97E}"/>
              </a:ext>
            </a:extLst>
          </p:cNvPr>
          <p:cNvSpPr txBox="1"/>
          <p:nvPr/>
        </p:nvSpPr>
        <p:spPr>
          <a:xfrm>
            <a:off x="4535286" y="5549690"/>
            <a:ext cx="1614224"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固定席運用の執務エリア</a:t>
            </a:r>
            <a:r>
              <a:rPr lang="en-US" altLang="ja-JP" baseline="30000" dirty="0">
                <a:latin typeface="+mn-ea"/>
                <a:ea typeface="+mn-ea"/>
              </a:rPr>
              <a:t>*4</a:t>
            </a:r>
            <a:endParaRPr lang="ja-JP" altLang="en-US" baseline="30000" dirty="0">
              <a:latin typeface="+mn-ea"/>
              <a:ea typeface="+mn-ea"/>
            </a:endParaRPr>
          </a:p>
        </p:txBody>
      </p:sp>
      <p:sp>
        <p:nvSpPr>
          <p:cNvPr id="10" name="テキスト ボックス 9">
            <a:extLst>
              <a:ext uri="{FF2B5EF4-FFF2-40B4-BE49-F238E27FC236}">
                <a16:creationId xmlns:a16="http://schemas.microsoft.com/office/drawing/2014/main" id="{3E7ABEFA-9157-31A2-ADEC-6B704D68F0B5}"/>
              </a:ext>
            </a:extLst>
          </p:cNvPr>
          <p:cNvSpPr txBox="1"/>
          <p:nvPr/>
        </p:nvSpPr>
        <p:spPr>
          <a:xfrm>
            <a:off x="4535286" y="5786868"/>
            <a:ext cx="1620000" cy="123111"/>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4 </a:t>
            </a:r>
            <a:r>
              <a:rPr kumimoji="1" lang="ja-JP" altLang="en-US" sz="800" dirty="0">
                <a:latin typeface="+mn-ea"/>
              </a:rPr>
              <a:t>株式会社オカムラより画像提供</a:t>
            </a:r>
          </a:p>
        </p:txBody>
      </p:sp>
      <p:sp>
        <p:nvSpPr>
          <p:cNvPr id="11" name="コンテンツ プレースホルダー 17">
            <a:extLst>
              <a:ext uri="{FF2B5EF4-FFF2-40B4-BE49-F238E27FC236}">
                <a16:creationId xmlns:a16="http://schemas.microsoft.com/office/drawing/2014/main" id="{7BE6A347-4194-325A-C36A-1C02F147A2A1}"/>
              </a:ext>
            </a:extLst>
          </p:cNvPr>
          <p:cNvSpPr txBox="1">
            <a:spLocks/>
          </p:cNvSpPr>
          <p:nvPr/>
        </p:nvSpPr>
        <p:spPr>
          <a:xfrm>
            <a:off x="504438" y="6042360"/>
            <a:ext cx="6552000" cy="1329595"/>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運用を続ける体制も重要と考えている。自社ではオフィスの改善をする「自治会」があり、従業員全員が何かしらの「自治会」に入るようにしている。そうすることで、個人間で指摘しづらいようなことでも、「自治会」として指摘し、改善を図ることができるようになった。</a:t>
            </a:r>
          </a:p>
          <a:p>
            <a:pPr marL="0" indent="144000" algn="just" fontAlgn="ctr">
              <a:lnSpc>
                <a:spcPct val="120000"/>
              </a:lnSpc>
              <a:spcBef>
                <a:spcPts val="0"/>
              </a:spcBef>
              <a:buNone/>
            </a:pPr>
            <a:r>
              <a:rPr lang="ja-JP" altLang="en-US" sz="1200" dirty="0">
                <a:latin typeface="+mn-ea"/>
                <a:ea typeface="+mn-ea"/>
              </a:rPr>
              <a:t>例えば、東京日比谷にあるラボオフィス「</a:t>
            </a:r>
            <a:r>
              <a:rPr lang="en-US" altLang="ja-JP" sz="1200" dirty="0">
                <a:latin typeface="+mn-ea"/>
                <a:ea typeface="+mn-ea"/>
              </a:rPr>
              <a:t>CO-REKA LABO</a:t>
            </a:r>
            <a:r>
              <a:rPr lang="ja-JP" altLang="en-US" sz="1200" dirty="0">
                <a:latin typeface="+mn-ea"/>
                <a:ea typeface="+mn-ea"/>
              </a:rPr>
              <a:t>」では、</a:t>
            </a:r>
            <a:r>
              <a:rPr lang="en-US" altLang="ja-JP" sz="1200" dirty="0">
                <a:latin typeface="+mn-ea"/>
                <a:ea typeface="+mn-ea"/>
              </a:rPr>
              <a:t>5</a:t>
            </a:r>
            <a:r>
              <a:rPr lang="ja-JP" altLang="en-US" sz="1200" dirty="0">
                <a:latin typeface="+mn-ea"/>
                <a:ea typeface="+mn-ea"/>
              </a:rPr>
              <a:t>つの自治会が活動している（</a:t>
            </a:r>
            <a:r>
              <a:rPr lang="en-US" altLang="ja-JP" sz="1200" dirty="0">
                <a:latin typeface="+mn-ea"/>
                <a:ea typeface="+mn-ea"/>
              </a:rPr>
              <a:t>※</a:t>
            </a:r>
            <a:r>
              <a:rPr lang="ja-JP" altLang="en-US" sz="1200" dirty="0">
                <a:latin typeface="+mn-ea"/>
                <a:ea typeface="+mn-ea"/>
              </a:rPr>
              <a:t>写真参照）。そのうち「ファイリング・美化 </a:t>
            </a:r>
            <a:r>
              <a:rPr lang="en-US" altLang="ja-JP" sz="1200" dirty="0">
                <a:latin typeface="+mn-ea"/>
                <a:ea typeface="+mn-ea"/>
              </a:rPr>
              <a:t>COVID</a:t>
            </a:r>
            <a:r>
              <a:rPr lang="ja-JP" altLang="en-US" sz="1200" dirty="0">
                <a:latin typeface="+mn-ea"/>
                <a:ea typeface="+mn-ea"/>
              </a:rPr>
              <a:t>」自治会では、ペーパーストックレスの企画、運用を行うとともに、クリアデスクを行うよう周囲の社員への声がけ等を行っている。</a:t>
            </a:r>
          </a:p>
        </p:txBody>
      </p:sp>
      <p:pic>
        <p:nvPicPr>
          <p:cNvPr id="13" name="図 12" descr="タイムライン が含まれている画像&#10;&#10;自動的に生成された説明">
            <a:extLst>
              <a:ext uri="{FF2B5EF4-FFF2-40B4-BE49-F238E27FC236}">
                <a16:creationId xmlns:a16="http://schemas.microsoft.com/office/drawing/2014/main" id="{6132B32C-61D7-8F3B-CD2D-0E3E3D45825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4093" y="7480914"/>
            <a:ext cx="3888499" cy="2181646"/>
          </a:xfrm>
          <a:prstGeom prst="rect">
            <a:avLst/>
          </a:prstGeom>
          <a:ln>
            <a:solidFill>
              <a:schemeClr val="bg1">
                <a:lumMod val="85000"/>
              </a:schemeClr>
            </a:solidFill>
          </a:ln>
          <a:effectLst/>
        </p:spPr>
      </p:pic>
      <p:sp>
        <p:nvSpPr>
          <p:cNvPr id="14" name="テキスト ボックス 13">
            <a:extLst>
              <a:ext uri="{FF2B5EF4-FFF2-40B4-BE49-F238E27FC236}">
                <a16:creationId xmlns:a16="http://schemas.microsoft.com/office/drawing/2014/main" id="{8CAB00C7-ED2A-9A46-B115-B0308D3C9818}"/>
              </a:ext>
            </a:extLst>
          </p:cNvPr>
          <p:cNvSpPr txBox="1"/>
          <p:nvPr/>
        </p:nvSpPr>
        <p:spPr>
          <a:xfrm>
            <a:off x="4468071" y="9316860"/>
            <a:ext cx="2558393"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en-US" altLang="ja-JP" dirty="0">
                <a:latin typeface="+mn-ea"/>
                <a:ea typeface="+mn-ea"/>
              </a:rPr>
              <a:t>CO-REKA LABO</a:t>
            </a:r>
            <a:r>
              <a:rPr lang="ja-JP" altLang="en-US" dirty="0">
                <a:latin typeface="+mn-ea"/>
                <a:ea typeface="+mn-ea"/>
              </a:rPr>
              <a:t>における自治会構成</a:t>
            </a:r>
            <a:r>
              <a:rPr lang="en-US" altLang="ja-JP" baseline="30000" dirty="0">
                <a:latin typeface="+mn-ea"/>
                <a:ea typeface="+mn-ea"/>
              </a:rPr>
              <a:t>*5</a:t>
            </a:r>
            <a:endParaRPr lang="ja-JP" altLang="en-US" baseline="30000" dirty="0">
              <a:latin typeface="+mn-ea"/>
              <a:ea typeface="+mn-ea"/>
            </a:endParaRPr>
          </a:p>
        </p:txBody>
      </p:sp>
      <p:sp>
        <p:nvSpPr>
          <p:cNvPr id="15" name="テキスト ボックス 14">
            <a:extLst>
              <a:ext uri="{FF2B5EF4-FFF2-40B4-BE49-F238E27FC236}">
                <a16:creationId xmlns:a16="http://schemas.microsoft.com/office/drawing/2014/main" id="{043C1D0F-BB77-FD7D-66C2-236482037820}"/>
              </a:ext>
            </a:extLst>
          </p:cNvPr>
          <p:cNvSpPr txBox="1"/>
          <p:nvPr/>
        </p:nvSpPr>
        <p:spPr>
          <a:xfrm>
            <a:off x="4468071" y="9554038"/>
            <a:ext cx="1656000" cy="123111"/>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5 </a:t>
            </a:r>
            <a:r>
              <a:rPr kumimoji="1" lang="ja-JP" altLang="en-US" sz="800" dirty="0">
                <a:latin typeface="+mn-ea"/>
              </a:rPr>
              <a:t>株式会社オカムラより画像提供</a:t>
            </a:r>
          </a:p>
        </p:txBody>
      </p:sp>
    </p:spTree>
    <p:extLst>
      <p:ext uri="{BB962C8B-B14F-4D97-AF65-F5344CB8AC3E}">
        <p14:creationId xmlns:p14="http://schemas.microsoft.com/office/powerpoint/2010/main" val="12341084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59774"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 </a:t>
            </a:r>
            <a:r>
              <a:rPr lang="ja-JP" altLang="en-US" dirty="0">
                <a:latin typeface="+mn-ea"/>
                <a:ea typeface="+mn-ea"/>
              </a:rPr>
              <a:t>株式会社オカムラ</a:t>
            </a:r>
          </a:p>
        </p:txBody>
      </p:sp>
      <p:sp>
        <p:nvSpPr>
          <p:cNvPr id="12" name="スライド番号プレースホルダー 13">
            <a:extLst>
              <a:ext uri="{FF2B5EF4-FFF2-40B4-BE49-F238E27FC236}">
                <a16:creationId xmlns:a16="http://schemas.microsoft.com/office/drawing/2014/main" id="{D6816A69-015D-0121-805C-6E5472FAA4B0}"/>
              </a:ext>
            </a:extLst>
          </p:cNvPr>
          <p:cNvSpPr txBox="1">
            <a:spLocks/>
          </p:cNvSpPr>
          <p:nvPr/>
        </p:nvSpPr>
        <p:spPr>
          <a:xfrm>
            <a:off x="2919453" y="10413491"/>
            <a:ext cx="1700927" cy="153888"/>
          </a:xfrm>
          <a:prstGeom prst="rect">
            <a:avLst/>
          </a:prstGeom>
        </p:spPr>
        <p:txBody>
          <a:bodyPr lIns="0" tIns="0" rIns="0" bIns="0" anchor="ctr" anchorCtr="1">
            <a:spAutoFit/>
          </a:bodyPr>
          <a:lstStyle>
            <a:defPPr>
              <a:defRPr lang="en-US"/>
            </a:defPPr>
            <a:lvl1pPr marL="0" algn="ctr" defTabSz="497754" rtl="0" eaLnBrk="1" fontAlgn="ctr" latinLnBrk="0" hangingPunct="1">
              <a:defRPr sz="1000" kern="1200">
                <a:solidFill>
                  <a:srgbClr val="0F591F"/>
                </a:solidFill>
                <a:latin typeface="BIZ UDPゴシック" panose="020B0400000000000000" pitchFamily="50" charset="-128"/>
                <a:ea typeface="BIZ UDPゴシック" panose="020B0400000000000000" pitchFamily="50" charset="-128"/>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a:lstStyle>
          <a:p>
            <a:fld id="{741C99BD-4CB3-4AB8-B45E-067A6B3414C4}" type="slidenum">
              <a:rPr kumimoji="1" lang="ja-JP" altLang="en-US" smtClean="0">
                <a:latin typeface="+mn-ea"/>
                <a:ea typeface="+mn-ea"/>
              </a:rPr>
              <a:pPr/>
              <a:t>145</a:t>
            </a:fld>
            <a:endParaRPr kumimoji="1" lang="ja-JP" altLang="en-US">
              <a:latin typeface="+mn-ea"/>
              <a:ea typeface="+mn-ea"/>
            </a:endParaRPr>
          </a:p>
        </p:txBody>
      </p:sp>
      <p:sp>
        <p:nvSpPr>
          <p:cNvPr id="37" name="テキスト ボックス 36">
            <a:extLst>
              <a:ext uri="{FF2B5EF4-FFF2-40B4-BE49-F238E27FC236}">
                <a16:creationId xmlns:a16="http://schemas.microsoft.com/office/drawing/2014/main" id="{93DFECF1-33DC-4061-A1DB-FA3F3D2528BE}"/>
              </a:ext>
            </a:extLst>
          </p:cNvPr>
          <p:cNvSpPr txBox="1"/>
          <p:nvPr/>
        </p:nvSpPr>
        <p:spPr>
          <a:xfrm>
            <a:off x="503238" y="4759786"/>
            <a:ext cx="6551958" cy="246221"/>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6 </a:t>
            </a:r>
            <a:r>
              <a:rPr kumimoji="1" lang="ja-JP" altLang="en-US" sz="800" dirty="0">
                <a:latin typeface="+mn-ea"/>
              </a:rPr>
              <a:t>「</a:t>
            </a:r>
            <a:r>
              <a:rPr kumimoji="1" lang="en-US" altLang="ja-JP" sz="800" dirty="0">
                <a:latin typeface="+mn-ea"/>
              </a:rPr>
              <a:t>Work×D</a:t>
            </a:r>
            <a:r>
              <a:rPr kumimoji="1" lang="ja-JP" altLang="en-US" sz="800" dirty="0">
                <a:latin typeface="+mn-ea"/>
              </a:rPr>
              <a:t>」、オカムラ</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6"/>
              </a:rPr>
              <a:t>https://www.okamura.co.jp/solutions/office/workxd/</a:t>
            </a:r>
            <a:r>
              <a:rPr kumimoji="1" lang="ja-JP" altLang="en-US" sz="800" dirty="0">
                <a:latin typeface="+mn-ea"/>
              </a:rPr>
              <a:t>）</a:t>
            </a:r>
          </a:p>
        </p:txBody>
      </p:sp>
      <p:grpSp>
        <p:nvGrpSpPr>
          <p:cNvPr id="10" name="グループ化 9">
            <a:extLst>
              <a:ext uri="{FF2B5EF4-FFF2-40B4-BE49-F238E27FC236}">
                <a16:creationId xmlns:a16="http://schemas.microsoft.com/office/drawing/2014/main" id="{4F50A29C-302A-B47C-F57F-2337973D0EB7}"/>
              </a:ext>
            </a:extLst>
          </p:cNvPr>
          <p:cNvGrpSpPr/>
          <p:nvPr/>
        </p:nvGrpSpPr>
        <p:grpSpPr>
          <a:xfrm>
            <a:off x="504000" y="1372523"/>
            <a:ext cx="6552000" cy="252000"/>
            <a:chOff x="504000" y="3383548"/>
            <a:chExt cx="6552000" cy="252000"/>
          </a:xfrm>
        </p:grpSpPr>
        <p:sp>
          <p:nvSpPr>
            <p:cNvPr id="3" name="四角形: 角を丸くする 2">
              <a:extLst>
                <a:ext uri="{FF2B5EF4-FFF2-40B4-BE49-F238E27FC236}">
                  <a16:creationId xmlns:a16="http://schemas.microsoft.com/office/drawing/2014/main" id="{89B010F9-4A3B-2A66-D814-BFD5C0532C49}"/>
                </a:ext>
              </a:extLst>
            </p:cNvPr>
            <p:cNvSpPr/>
            <p:nvPr/>
          </p:nvSpPr>
          <p:spPr>
            <a:xfrm>
              <a:off x="504000" y="3383548"/>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B36B3DF3-C8CA-D344-9553-6BAAA2A19C45}"/>
                </a:ext>
              </a:extLst>
            </p:cNvPr>
            <p:cNvSpPr/>
            <p:nvPr/>
          </p:nvSpPr>
          <p:spPr>
            <a:xfrm>
              <a:off x="1341120" y="338643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1" name="正方形/長方形 10">
            <a:extLst>
              <a:ext uri="{FF2B5EF4-FFF2-40B4-BE49-F238E27FC236}">
                <a16:creationId xmlns:a16="http://schemas.microsoft.com/office/drawing/2014/main" id="{DFDE9640-AF2F-D36E-130F-E03D869D2B06}"/>
              </a:ext>
            </a:extLst>
          </p:cNvPr>
          <p:cNvSpPr/>
          <p:nvPr/>
        </p:nvSpPr>
        <p:spPr>
          <a:xfrm>
            <a:off x="504000" y="1767486"/>
            <a:ext cx="6552000" cy="121879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defTabSz="1425495" fontAlgn="ctr">
              <a:lnSpc>
                <a:spcPct val="120000"/>
              </a:lnSpc>
              <a:defRPr/>
            </a:pPr>
            <a:r>
              <a:rPr kumimoji="1" lang="ja-JP" altLang="en-US" sz="1100" b="1" dirty="0">
                <a:solidFill>
                  <a:srgbClr val="31926F"/>
                </a:solidFill>
                <a:latin typeface="+mn-ea"/>
              </a:rPr>
              <a:t>● 顔認証の入退館システム</a:t>
            </a:r>
            <a:endParaRPr kumimoji="1" lang="en-US" altLang="ja-JP" sz="1100" b="1" dirty="0">
              <a:solidFill>
                <a:srgbClr val="31926F"/>
              </a:solidFill>
              <a:latin typeface="+mn-ea"/>
            </a:endParaRPr>
          </a:p>
          <a:p>
            <a:pPr indent="144000" algn="just" defTabSz="1425495" fontAlgn="ctr">
              <a:lnSpc>
                <a:spcPct val="120000"/>
              </a:lnSpc>
              <a:defRPr/>
            </a:pPr>
            <a:r>
              <a:rPr kumimoji="1" lang="en-US" altLang="ja-JP" sz="1100" dirty="0">
                <a:solidFill>
                  <a:srgbClr val="000000"/>
                </a:solidFill>
                <a:latin typeface="+mn-ea"/>
              </a:rPr>
              <a:t>Microsoft Office</a:t>
            </a:r>
            <a:r>
              <a:rPr kumimoji="1" lang="ja-JP" altLang="en-US" sz="1100" dirty="0">
                <a:solidFill>
                  <a:srgbClr val="000000"/>
                </a:solidFill>
                <a:latin typeface="+mn-ea"/>
              </a:rPr>
              <a:t>と親和性の高い「</a:t>
            </a:r>
            <a:r>
              <a:rPr kumimoji="1" lang="en-US" altLang="ja-JP" sz="1100" dirty="0">
                <a:solidFill>
                  <a:srgbClr val="000000"/>
                </a:solidFill>
                <a:latin typeface="+mn-ea"/>
              </a:rPr>
              <a:t>Work×D</a:t>
            </a:r>
            <a:r>
              <a:rPr kumimoji="1" lang="ja-JP" altLang="en-US" sz="1100" dirty="0">
                <a:solidFill>
                  <a:srgbClr val="000000"/>
                </a:solidFill>
                <a:latin typeface="+mn-ea"/>
              </a:rPr>
              <a:t>」を利用。出退勤管理などの人事システムを連携。会議室の入口に携帯型端末を設置して、会議室の予約状況を即座に確認でき、空いていれば顔認証ですぐに確保することができる。</a:t>
            </a:r>
          </a:p>
          <a:p>
            <a:pPr indent="144000" algn="just" defTabSz="1425495" fontAlgn="ctr">
              <a:lnSpc>
                <a:spcPct val="120000"/>
              </a:lnSpc>
              <a:defRPr/>
            </a:pPr>
            <a:r>
              <a:rPr kumimoji="1" lang="ja-JP" altLang="en-US" sz="1100" dirty="0">
                <a:solidFill>
                  <a:srgbClr val="000000"/>
                </a:solidFill>
                <a:latin typeface="+mn-ea"/>
              </a:rPr>
              <a:t>会議室の無断キャンセル対策で、設定した時間内に会議が始まらなければ、自動でキャンセルする機能が付いている。</a:t>
            </a:r>
          </a:p>
        </p:txBody>
      </p:sp>
      <p:sp>
        <p:nvSpPr>
          <p:cNvPr id="20" name="テキスト ボックス 19">
            <a:extLst>
              <a:ext uri="{FF2B5EF4-FFF2-40B4-BE49-F238E27FC236}">
                <a16:creationId xmlns:a16="http://schemas.microsoft.com/office/drawing/2014/main" id="{19DBA092-6D97-6571-2820-BDECC9C8E83E}"/>
              </a:ext>
            </a:extLst>
          </p:cNvPr>
          <p:cNvSpPr txBox="1"/>
          <p:nvPr/>
        </p:nvSpPr>
        <p:spPr>
          <a:xfrm>
            <a:off x="504000" y="4491869"/>
            <a:ext cx="1053173"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顔認証イメージ</a:t>
            </a:r>
            <a:r>
              <a:rPr lang="en-US" altLang="ja-JP" baseline="30000" dirty="0">
                <a:latin typeface="+mn-ea"/>
                <a:ea typeface="+mn-ea"/>
              </a:rPr>
              <a:t>*6</a:t>
            </a:r>
            <a:endParaRPr lang="ja-JP" altLang="en-US" baseline="30000" dirty="0">
              <a:latin typeface="+mn-ea"/>
              <a:ea typeface="+mn-ea"/>
            </a:endParaRPr>
          </a:p>
        </p:txBody>
      </p:sp>
      <p:pic>
        <p:nvPicPr>
          <p:cNvPr id="6" name="図 5" descr="人, 女性, フロント, 探す が含まれている画像&#10;&#10;自動的に生成された説明">
            <a:extLst>
              <a:ext uri="{FF2B5EF4-FFF2-40B4-BE49-F238E27FC236}">
                <a16:creationId xmlns:a16="http://schemas.microsoft.com/office/drawing/2014/main" id="{949ECCC5-D7D2-2C92-0245-DA57A69A89C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3342" y="3083837"/>
            <a:ext cx="2173673" cy="1309390"/>
          </a:xfrm>
          <a:prstGeom prst="rect">
            <a:avLst/>
          </a:prstGeom>
        </p:spPr>
      </p:pic>
      <p:pic>
        <p:nvPicPr>
          <p:cNvPr id="5" name="図 4" descr="グラフィカル ユーザー インターフェイス&#10;&#10;中程度の精度で自動的に生成された説明">
            <a:extLst>
              <a:ext uri="{FF2B5EF4-FFF2-40B4-BE49-F238E27FC236}">
                <a16:creationId xmlns:a16="http://schemas.microsoft.com/office/drawing/2014/main" id="{9DCF4468-A31B-67A8-936E-59CF8261EAA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488868" y="3083837"/>
            <a:ext cx="2143086" cy="1318823"/>
          </a:xfrm>
          <a:prstGeom prst="rect">
            <a:avLst/>
          </a:prstGeom>
          <a:ln>
            <a:solidFill>
              <a:schemeClr val="bg1">
                <a:lumMod val="85000"/>
              </a:schemeClr>
            </a:solidFill>
          </a:ln>
          <a:effectLst/>
        </p:spPr>
      </p:pic>
      <p:pic>
        <p:nvPicPr>
          <p:cNvPr id="8" name="図 7" descr="グラフィカル ユーザー インターフェイス, アプリケーション, PowerPoint&#10;&#10;自動的に生成された説明">
            <a:extLst>
              <a:ext uri="{FF2B5EF4-FFF2-40B4-BE49-F238E27FC236}">
                <a16:creationId xmlns:a16="http://schemas.microsoft.com/office/drawing/2014/main" id="{434E6E52-6882-6A5B-0436-879479EBD21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62541" y="3073497"/>
            <a:ext cx="2173673" cy="1319730"/>
          </a:xfrm>
          <a:prstGeom prst="rect">
            <a:avLst/>
          </a:prstGeom>
          <a:effectLst/>
        </p:spPr>
      </p:pic>
      <p:sp>
        <p:nvSpPr>
          <p:cNvPr id="13" name="テキスト ボックス 12">
            <a:extLst>
              <a:ext uri="{FF2B5EF4-FFF2-40B4-BE49-F238E27FC236}">
                <a16:creationId xmlns:a16="http://schemas.microsoft.com/office/drawing/2014/main" id="{301D9DC7-C214-9A2C-2F09-827DD62B5515}"/>
              </a:ext>
            </a:extLst>
          </p:cNvPr>
          <p:cNvSpPr txBox="1"/>
          <p:nvPr/>
        </p:nvSpPr>
        <p:spPr>
          <a:xfrm>
            <a:off x="2488868" y="4491869"/>
            <a:ext cx="1829027"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在席管理・施設予約イメージ</a:t>
            </a:r>
            <a:r>
              <a:rPr lang="en-US" altLang="ja-JP" baseline="30000" dirty="0">
                <a:latin typeface="+mn-ea"/>
                <a:ea typeface="+mn-ea"/>
              </a:rPr>
              <a:t>*6</a:t>
            </a:r>
            <a:endParaRPr lang="ja-JP" altLang="en-US" baseline="30000" dirty="0">
              <a:latin typeface="+mn-ea"/>
              <a:ea typeface="+mn-ea"/>
            </a:endParaRPr>
          </a:p>
        </p:txBody>
      </p:sp>
      <p:sp>
        <p:nvSpPr>
          <p:cNvPr id="17" name="テキスト ボックス 16">
            <a:extLst>
              <a:ext uri="{FF2B5EF4-FFF2-40B4-BE49-F238E27FC236}">
                <a16:creationId xmlns:a16="http://schemas.microsoft.com/office/drawing/2014/main" id="{96181E34-3480-3D00-FE56-8076AF83A065}"/>
              </a:ext>
            </a:extLst>
          </p:cNvPr>
          <p:cNvSpPr txBox="1"/>
          <p:nvPr/>
        </p:nvSpPr>
        <p:spPr>
          <a:xfrm>
            <a:off x="4742073" y="4491868"/>
            <a:ext cx="2293898"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会議室チェックイン／アウトイメージ</a:t>
            </a:r>
            <a:r>
              <a:rPr lang="en-US" altLang="ja-JP" baseline="30000" dirty="0">
                <a:latin typeface="+mn-ea"/>
                <a:ea typeface="+mn-ea"/>
              </a:rPr>
              <a:t>*6</a:t>
            </a:r>
            <a:endParaRPr lang="ja-JP" altLang="en-US" baseline="30000" dirty="0">
              <a:latin typeface="+mn-ea"/>
              <a:ea typeface="+mn-ea"/>
            </a:endParaRPr>
          </a:p>
        </p:txBody>
      </p:sp>
    </p:spTree>
    <p:extLst>
      <p:ext uri="{BB962C8B-B14F-4D97-AF65-F5344CB8AC3E}">
        <p14:creationId xmlns:p14="http://schemas.microsoft.com/office/powerpoint/2010/main" val="26755839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hink-cell data - do not delete" hidden="1">
            <a:extLst>
              <a:ext uri="{FF2B5EF4-FFF2-40B4-BE49-F238E27FC236}">
                <a16:creationId xmlns:a16="http://schemas.microsoft.com/office/drawing/2014/main" id="{C5558687-ADE8-2773-9A22-CA5A0EAE5898}"/>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60803" name="think-cell スライド" r:id="rId4" imgW="425" imgH="424" progId="TCLayout.ActiveDocument.1">
                  <p:embed/>
                </p:oleObj>
              </mc:Choice>
              <mc:Fallback>
                <p:oleObj name="think-cell スライド" r:id="rId4" imgW="425" imgH="424" progId="TCLayout.ActiveDocument.1">
                  <p:embed/>
                  <p:pic>
                    <p:nvPicPr>
                      <p:cNvPr id="50" name="think-cell data - do not delete" hidden="1">
                        <a:extLst>
                          <a:ext uri="{FF2B5EF4-FFF2-40B4-BE49-F238E27FC236}">
                            <a16:creationId xmlns:a16="http://schemas.microsoft.com/office/drawing/2014/main" id="{C5558687-ADE8-2773-9A22-CA5A0EAE5898}"/>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8A1F97A8-1A24-0880-C3F7-55D2C1DFAE38}"/>
              </a:ext>
            </a:extLst>
          </p:cNvPr>
          <p:cNvSpPr>
            <a:spLocks noGrp="1"/>
          </p:cNvSpPr>
          <p:nvPr>
            <p:ph type="title"/>
          </p:nvPr>
        </p:nvSpPr>
        <p:spPr/>
        <p:txBody>
          <a:bodyPr vert="horz"/>
          <a:lstStyle/>
          <a:p>
            <a:r>
              <a:rPr lang="ja-JP" altLang="en-US" dirty="0"/>
              <a:t>用語集</a:t>
            </a:r>
            <a:endParaRPr kumimoji="1" lang="ja-JP" altLang="en-US" dirty="0"/>
          </a:p>
        </p:txBody>
      </p:sp>
      <p:sp>
        <p:nvSpPr>
          <p:cNvPr id="4" name="スライド番号プレースホルダー 3">
            <a:extLst>
              <a:ext uri="{FF2B5EF4-FFF2-40B4-BE49-F238E27FC236}">
                <a16:creationId xmlns:a16="http://schemas.microsoft.com/office/drawing/2014/main" id="{A6215B84-4300-0083-EF42-0AD8C032621A}"/>
              </a:ext>
            </a:extLst>
          </p:cNvPr>
          <p:cNvSpPr>
            <a:spLocks noGrp="1"/>
          </p:cNvSpPr>
          <p:nvPr>
            <p:ph type="sldNum" sz="quarter" idx="12"/>
          </p:nvPr>
        </p:nvSpPr>
        <p:spPr/>
        <p:txBody>
          <a:bodyPr/>
          <a:lstStyle/>
          <a:p>
            <a:fld id="{741C99BD-4CB3-4AB8-B45E-067A6B3414C4}" type="slidenum">
              <a:rPr kumimoji="1" lang="ja-JP" altLang="en-US" smtClean="0"/>
              <a:pPr/>
              <a:t>146</a:t>
            </a:fld>
            <a:endParaRPr kumimoji="1" lang="ja-JP" altLang="en-US" dirty="0"/>
          </a:p>
        </p:txBody>
      </p:sp>
      <p:graphicFrame>
        <p:nvGraphicFramePr>
          <p:cNvPr id="3" name="表 38">
            <a:extLst>
              <a:ext uri="{FF2B5EF4-FFF2-40B4-BE49-F238E27FC236}">
                <a16:creationId xmlns:a16="http://schemas.microsoft.com/office/drawing/2014/main" id="{12FAAD52-36E0-37EC-773D-85DFE1808357}"/>
              </a:ext>
            </a:extLst>
          </p:cNvPr>
          <p:cNvGraphicFramePr>
            <a:graphicFrameLocks noGrp="1"/>
          </p:cNvGraphicFramePr>
          <p:nvPr>
            <p:extLst>
              <p:ext uri="{D42A27DB-BD31-4B8C-83A1-F6EECF244321}">
                <p14:modId xmlns:p14="http://schemas.microsoft.com/office/powerpoint/2010/main" val="2252852792"/>
              </p:ext>
            </p:extLst>
          </p:nvPr>
        </p:nvGraphicFramePr>
        <p:xfrm>
          <a:off x="504000" y="1368001"/>
          <a:ext cx="6552000" cy="6787680"/>
        </p:xfrm>
        <a:graphic>
          <a:graphicData uri="http://schemas.openxmlformats.org/drawingml/2006/table">
            <a:tbl>
              <a:tblPr firstRow="1" bandRow="1">
                <a:tableStyleId>{5940675A-B579-460E-94D1-54222C63F5DA}</a:tableStyleId>
              </a:tblPr>
              <a:tblGrid>
                <a:gridCol w="216000">
                  <a:extLst>
                    <a:ext uri="{9D8B030D-6E8A-4147-A177-3AD203B41FA5}">
                      <a16:colId xmlns:a16="http://schemas.microsoft.com/office/drawing/2014/main" val="1590300191"/>
                    </a:ext>
                  </a:extLst>
                </a:gridCol>
                <a:gridCol w="1512000">
                  <a:extLst>
                    <a:ext uri="{9D8B030D-6E8A-4147-A177-3AD203B41FA5}">
                      <a16:colId xmlns:a16="http://schemas.microsoft.com/office/drawing/2014/main" val="1670877363"/>
                    </a:ext>
                  </a:extLst>
                </a:gridCol>
                <a:gridCol w="4824000">
                  <a:extLst>
                    <a:ext uri="{9D8B030D-6E8A-4147-A177-3AD203B41FA5}">
                      <a16:colId xmlns:a16="http://schemas.microsoft.com/office/drawing/2014/main" val="1614557819"/>
                    </a:ext>
                  </a:extLst>
                </a:gridCol>
              </a:tblGrid>
              <a:tr h="254188">
                <a:tc>
                  <a:txBody>
                    <a:bodyPr/>
                    <a:lstStyle/>
                    <a:p>
                      <a:pPr algn="ctr" fontAlgn="ctr"/>
                      <a:r>
                        <a:rPr lang="en-US" sz="1000" b="1" i="0" u="none" strike="noStrike" dirty="0">
                          <a:solidFill>
                            <a:schemeClr val="bg1"/>
                          </a:solidFill>
                          <a:effectLst/>
                          <a:latin typeface="BIZ UDPゴシック" panose="020B0400000000000000" pitchFamily="50" charset="-128"/>
                          <a:ea typeface="BIZ UDPゴシック" panose="020B0400000000000000" pitchFamily="50" charset="-128"/>
                        </a:rPr>
                        <a:t>A</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ABW</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800" b="0" i="0" u="none" strike="noStrike" dirty="0">
                          <a:solidFill>
                            <a:srgbClr val="000000"/>
                          </a:solidFill>
                          <a:effectLst/>
                          <a:latin typeface="BIZ UDPゴシック" panose="020B0400000000000000" pitchFamily="50" charset="-128"/>
                          <a:ea typeface="BIZ UDPゴシック" panose="020B0400000000000000" pitchFamily="50" charset="-128"/>
                        </a:rPr>
                        <a:t>Activity Based Working</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の略。仕事の内容に合わせて、働く場所を自由に選択する働き方のこと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2609577"/>
                  </a:ext>
                </a:extLst>
              </a:tr>
              <a:tr h="309660">
                <a:tc>
                  <a:txBody>
                    <a:bodyPr/>
                    <a:lstStyle/>
                    <a:p>
                      <a:pPr algn="ctr" fontAlgn="ctr"/>
                      <a:endParaRPr 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AI-OCR</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800" b="0" i="0" u="none" strike="noStrike" dirty="0">
                          <a:solidFill>
                            <a:srgbClr val="000000"/>
                          </a:solidFill>
                          <a:effectLst/>
                          <a:latin typeface="BIZ UDPゴシック" panose="020B0400000000000000" pitchFamily="50" charset="-128"/>
                          <a:ea typeface="BIZ UDPゴシック" panose="020B0400000000000000" pitchFamily="50" charset="-128"/>
                        </a:rPr>
                        <a:t>Artificial Intelligence（</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人工知能）</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en-US" sz="800" b="0" i="0" u="none" strike="noStrike" dirty="0">
                          <a:solidFill>
                            <a:srgbClr val="000000"/>
                          </a:solidFill>
                          <a:effectLst/>
                          <a:latin typeface="BIZ UDPゴシック" panose="020B0400000000000000" pitchFamily="50" charset="-128"/>
                          <a:ea typeface="BIZ UDPゴシック" panose="020B0400000000000000" pitchFamily="50" charset="-128"/>
                        </a:rPr>
                        <a:t>Optical Character Recognition（</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光学的文字認識）の略。</a:t>
                      </a:r>
                      <a:r>
                        <a:rPr lang="en-US" sz="800" b="0" i="0" u="none" strike="noStrike" dirty="0">
                          <a:solidFill>
                            <a:srgbClr val="000000"/>
                          </a:solidFill>
                          <a:effectLst/>
                          <a:latin typeface="BIZ UDPゴシック" panose="020B0400000000000000" pitchFamily="50" charset="-128"/>
                          <a:ea typeface="BIZ UDPゴシック" panose="020B0400000000000000" pitchFamily="50" charset="-128"/>
                        </a:rPr>
                        <a:t>AI</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技術を用いて紙や画像から文字を認識してテキストデータに変換する技術のこと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3430912"/>
                  </a:ext>
                </a:extLst>
              </a:tr>
              <a:tr h="666694">
                <a:tc>
                  <a:txBody>
                    <a:bodyPr/>
                    <a:lstStyle/>
                    <a:p>
                      <a:pPr algn="ctr" fontAlgn="ctr"/>
                      <a:r>
                        <a:rPr lang="en-US" sz="1000" b="1" i="0" u="none" strike="noStrike" dirty="0">
                          <a:solidFill>
                            <a:schemeClr val="bg1"/>
                          </a:solidFill>
                          <a:effectLst/>
                          <a:latin typeface="BIZ UDPゴシック" panose="020B0400000000000000" pitchFamily="50" charset="-128"/>
                          <a:ea typeface="BIZ UDPゴシック" panose="020B0400000000000000" pitchFamily="50" charset="-128"/>
                        </a:rPr>
                        <a:t>B</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BCP</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Business Continuity Plan</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事業継続計画）の略。組織において特定する事業の継続に支障をきたすと想定される自然災害、人的災害・事故、機器の障害等の事態に組織が適正に対応し目標とする事業継続性の確保を図るために当該組織において策定する、事態の予防及び事態発生後の事業の維持並びに復旧に係る計画のこと</a:t>
                      </a:r>
                      <a:b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＜総務省 地方公共団体における情報セキュリティポリシーに関するガイドライン 用語集＞</a:t>
                      </a: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493805"/>
                  </a:ext>
                </a:extLst>
              </a:tr>
              <a:tr h="428671">
                <a:tc>
                  <a:txBody>
                    <a:bodyPr/>
                    <a:lstStyle/>
                    <a:p>
                      <a:pPr algn="ctr" fontAlgn="ctr"/>
                      <a:endParaRPr 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BEMS</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Building and Energy Management System</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（ビル・エネルギー管理システム）の略。建物におけるエネルギー使用量のデータを収集し「見える化」するとともに、空調や照明設備等を最適化するための制御システムのこと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2334475"/>
                  </a:ext>
                </a:extLst>
              </a:tr>
              <a:tr h="309660">
                <a:tc>
                  <a:txBody>
                    <a:bodyPr/>
                    <a:lstStyle/>
                    <a:p>
                      <a:pPr algn="ctr" fontAlgn="ctr"/>
                      <a:endParaRPr 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BPR</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Business Process Re-engineering </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の略</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現在の業務内容やフロー、組織の構造などを根本的に見直し、再設計すること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9919998"/>
                  </a:ext>
                </a:extLst>
              </a:tr>
              <a:tr h="547683">
                <a:tc>
                  <a:txBody>
                    <a:bodyPr/>
                    <a:lstStyle/>
                    <a:p>
                      <a:pPr algn="ctr" fontAlgn="ctr"/>
                      <a:r>
                        <a:rPr lang="en-US" sz="1000" b="1" i="0" u="none" strike="noStrike" dirty="0">
                          <a:solidFill>
                            <a:schemeClr val="bg1"/>
                          </a:solidFill>
                          <a:effectLst/>
                          <a:latin typeface="BIZ UDPゴシック" panose="020B0400000000000000" pitchFamily="50" charset="-128"/>
                          <a:ea typeface="BIZ UDPゴシック" panose="020B0400000000000000" pitchFamily="50" charset="-128"/>
                        </a:rPr>
                        <a:t>C</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CASBEE</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Comprehensive Assessment System for Built Environment Efficiency</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（建築環境総合性能評価システム）の略。建物の環境品質と建物外部に対する環境負荷の両面を考慮した環境性能評価制度のこと。対象となる建物や目的に応じて、「</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CASBEE</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建築（新築）」「</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CASBEE</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不動産」「</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CASBEE</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ウェルネスオフィス」等、細かく分類されている。</a:t>
                      </a: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4916879"/>
                  </a:ext>
                </a:extLst>
              </a:tr>
              <a:tr h="309660">
                <a:tc>
                  <a:txBody>
                    <a:bodyPr/>
                    <a:lstStyle/>
                    <a:p>
                      <a:pPr algn="ctr" fontAlgn="ctr"/>
                      <a:r>
                        <a:rPr lang="en-US" sz="1000" b="1" i="0" u="none" strike="noStrike" dirty="0">
                          <a:solidFill>
                            <a:schemeClr val="bg1"/>
                          </a:solidFill>
                          <a:effectLst/>
                          <a:latin typeface="BIZ UDPゴシック" panose="020B0400000000000000" pitchFamily="50" charset="-128"/>
                          <a:ea typeface="BIZ UDPゴシック" panose="020B0400000000000000" pitchFamily="50" charset="-128"/>
                        </a:rPr>
                        <a:t>F</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FMC</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Fixed-Mobile Convergence</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の略。固定電話（</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Fixed</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）と移動電話（</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Mobile</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）を収束（</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Convergence</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）させるサービス。利用者は固定通信網と移動通信網を意識することなく利用できる。＜総務省 </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ICT</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用語集＞</a:t>
                      </a: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6400657"/>
                  </a:ext>
                </a:extLst>
              </a:tr>
              <a:tr h="309660">
                <a:tc>
                  <a:txBody>
                    <a:bodyPr/>
                    <a:lstStyle/>
                    <a:p>
                      <a:pPr algn="ctr" fontAlgn="ctr"/>
                      <a:r>
                        <a:rPr lang="en-US" sz="1000" b="1" i="0" u="none" strike="noStrike" dirty="0">
                          <a:solidFill>
                            <a:schemeClr val="bg1"/>
                          </a:solidFill>
                          <a:effectLst/>
                          <a:latin typeface="BIZ UDPゴシック" panose="020B0400000000000000" pitchFamily="50" charset="-128"/>
                          <a:ea typeface="BIZ UDPゴシック" panose="020B0400000000000000" pitchFamily="50" charset="-128"/>
                        </a:rPr>
                        <a:t>I</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ICT</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Information and Communication Technology</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の略。日本語では「情報通信技術」と訳され、インターネット、</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5G</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Wi-Fi</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、クラウドなどを利活用したサービス全般のこと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580826"/>
                  </a:ext>
                </a:extLst>
              </a:tr>
              <a:tr h="309660">
                <a:tc>
                  <a:txBody>
                    <a:bodyPr/>
                    <a:lstStyle/>
                    <a:p>
                      <a:pPr algn="ctr" fontAlgn="ctr"/>
                      <a:endParaRPr 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IT-BCP</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800" b="0" i="0" u="none" strike="noStrike" dirty="0">
                          <a:solidFill>
                            <a:srgbClr val="000000"/>
                          </a:solidFill>
                          <a:effectLst/>
                          <a:latin typeface="BIZ UDPゴシック" panose="020B0400000000000000" pitchFamily="50" charset="-128"/>
                          <a:ea typeface="BIZ UDPゴシック" panose="020B0400000000000000" pitchFamily="50" charset="-128"/>
                        </a:rPr>
                        <a:t>Information Technology - Business Continuity Plan（</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情報システム事業継続計画）の略。情報システムに係る</a:t>
                      </a:r>
                      <a:r>
                        <a:rPr lang="en-US" sz="800" b="0" i="0" u="none" strike="noStrike" dirty="0">
                          <a:solidFill>
                            <a:srgbClr val="000000"/>
                          </a:solidFill>
                          <a:effectLst/>
                          <a:latin typeface="BIZ UDPゴシック" panose="020B0400000000000000" pitchFamily="50" charset="-128"/>
                          <a:ea typeface="BIZ UDPゴシック" panose="020B0400000000000000" pitchFamily="50" charset="-128"/>
                        </a:rPr>
                        <a:t>BCP（</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事業継続計画）のこと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2044085"/>
                  </a:ext>
                </a:extLst>
              </a:tr>
              <a:tr h="547683">
                <a:tc>
                  <a:txBody>
                    <a:bodyPr/>
                    <a:lstStyle/>
                    <a:p>
                      <a:pPr algn="ctr" fontAlgn="ctr"/>
                      <a:r>
                        <a:rPr lang="en-US" sz="1000" b="1" i="0" u="none" strike="noStrike" dirty="0">
                          <a:solidFill>
                            <a:schemeClr val="bg1"/>
                          </a:solidFill>
                          <a:effectLst/>
                          <a:latin typeface="BIZ UDPゴシック" panose="020B0400000000000000" pitchFamily="50" charset="-128"/>
                          <a:ea typeface="BIZ UDPゴシック" panose="020B0400000000000000" pitchFamily="50" charset="-128"/>
                        </a:rPr>
                        <a:t>L</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LGWAN</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Local Government Wide Area Network </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の略。総合行政ネットワークのこと。地方公共団体間を相互に接続する行政専用ネットワーク。平成</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13</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年度（</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2001</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年度）までに都道府県・政令指定都市、平成</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15</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年度（</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2003</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年度）中に全ての市町村が参加。国のネットワークである霞が関</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WAN</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とも接続＜総務省 </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ICT</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用語集＞</a:t>
                      </a: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49561"/>
                  </a:ext>
                </a:extLst>
              </a:tr>
              <a:tr h="547683">
                <a:tc>
                  <a:txBody>
                    <a:bodyPr/>
                    <a:lstStyle/>
                    <a:p>
                      <a:pPr algn="ctr" fontAlgn="ctr"/>
                      <a:endParaRPr 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LGWAN</a:t>
                      </a: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接続系</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LGWAN</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に接続された情報システム及びその情報システムで取り扱うデータのこと（マイナンバー利用事務系を除く。）</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＜総務省 地方公共団体における情報セキュリティポリシーに関するガイドライン 情報セキュリティ基本方針（例文）＞</a:t>
                      </a: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085424"/>
                  </a:ext>
                </a:extLst>
              </a:tr>
              <a:tr h="309660">
                <a:tc>
                  <a:txBody>
                    <a:bodyPr/>
                    <a:lstStyle/>
                    <a:p>
                      <a:pPr algn="ctr" fontAlgn="ctr"/>
                      <a:endParaRPr 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LTE</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800" b="0" i="0" u="none" strike="noStrike" dirty="0">
                          <a:solidFill>
                            <a:srgbClr val="000000"/>
                          </a:solidFill>
                          <a:effectLst/>
                          <a:latin typeface="BIZ UDPゴシック" panose="020B0400000000000000" pitchFamily="50" charset="-128"/>
                          <a:ea typeface="BIZ UDPゴシック" panose="020B0400000000000000" pitchFamily="50" charset="-128"/>
                        </a:rPr>
                        <a:t>Long Term Evolution</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の略。移動体通信における技術規格のひとつで、第</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3</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世代移動通信システム（</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3G</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）の技術を高度化させて、音声通話のデータへの統合やデータ通信の高速化を図ったもののこと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5998855"/>
                  </a:ext>
                </a:extLst>
              </a:tr>
              <a:tr h="309660">
                <a:tc>
                  <a:txBody>
                    <a:bodyPr/>
                    <a:lstStyle/>
                    <a:p>
                      <a:pPr algn="ctr" fontAlgn="ctr"/>
                      <a:r>
                        <a:rPr lang="en-US" sz="1000" b="1" i="0" u="none" strike="noStrike" dirty="0">
                          <a:solidFill>
                            <a:schemeClr val="bg1"/>
                          </a:solidFill>
                          <a:effectLst/>
                          <a:latin typeface="BIZ UDPゴシック" panose="020B0400000000000000" pitchFamily="50" charset="-128"/>
                          <a:ea typeface="BIZ UDPゴシック" panose="020B0400000000000000" pitchFamily="50" charset="-128"/>
                        </a:rPr>
                        <a:t>P</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PBX</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Private Branch eXchange</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（構内交換機）の略。構内に敷かれた複数の電話回線を集約し、内線同士の接続や外線と内線の接続を制御する機器のこと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8213995"/>
                  </a:ext>
                </a:extLst>
              </a:tr>
              <a:tr h="428671">
                <a:tc>
                  <a:txBody>
                    <a:bodyPr/>
                    <a:lstStyle/>
                    <a:p>
                      <a:pPr algn="ctr" fontAlgn="ctr"/>
                      <a:r>
                        <a:rPr lang="en-US" sz="1000" b="1" i="0" u="none" strike="noStrike" dirty="0">
                          <a:solidFill>
                            <a:schemeClr val="bg1"/>
                          </a:solidFill>
                          <a:effectLst/>
                          <a:latin typeface="BIZ UDPゴシック" panose="020B0400000000000000" pitchFamily="50" charset="-128"/>
                          <a:ea typeface="BIZ UDPゴシック" panose="020B0400000000000000" pitchFamily="50" charset="-128"/>
                        </a:rPr>
                        <a:t>R</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RFI</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Request For Information</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の略。資料提供依頼のこと。政府情報システムの整備及び管理並びにこれらに伴うサービス・業務改革に関し、企業から情報の提供を求めること</a:t>
                      </a:r>
                      <a:endParaRPr lang="en-US" altLang="ja-JP"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＜デジタル庁 標準ガイドライン群用語集＞</a:t>
                      </a: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695562"/>
                  </a:ext>
                </a:extLst>
              </a:tr>
              <a:tr h="309660">
                <a:tc>
                  <a:txBody>
                    <a:bodyPr/>
                    <a:lstStyle/>
                    <a:p>
                      <a:pPr algn="ctr" fontAlgn="ctr"/>
                      <a:endParaRPr 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RFP</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Request For Proposal </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の略。提案依頼又は提案依頼書のこと。調達に関し審査をするため、入札する事業者から提案を受けること＜デジタル庁 標準ガイドライン群用語集＞</a:t>
                      </a: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9576895"/>
                  </a:ext>
                </a:extLst>
              </a:tr>
              <a:tr h="254188">
                <a:tc>
                  <a:txBody>
                    <a:bodyPr/>
                    <a:lstStyle/>
                    <a:p>
                      <a:pPr algn="ctr" fontAlgn="ctr"/>
                      <a:endParaRPr 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RPA</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Robotic Process Automation </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の略であり事務系の定型作業を自動化・代行するツールのこと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077887"/>
                  </a:ext>
                </a:extLst>
              </a:tr>
            </a:tbl>
          </a:graphicData>
        </a:graphic>
      </p:graphicFrame>
    </p:spTree>
    <p:extLst>
      <p:ext uri="{BB962C8B-B14F-4D97-AF65-F5344CB8AC3E}">
        <p14:creationId xmlns:p14="http://schemas.microsoft.com/office/powerpoint/2010/main" val="31626402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hink-cell data - do not delete" hidden="1">
            <a:extLst>
              <a:ext uri="{FF2B5EF4-FFF2-40B4-BE49-F238E27FC236}">
                <a16:creationId xmlns:a16="http://schemas.microsoft.com/office/drawing/2014/main" id="{C5558687-ADE8-2773-9A22-CA5A0EAE5898}"/>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61825" name="think-cell スライド" r:id="rId4" imgW="425" imgH="424" progId="TCLayout.ActiveDocument.1">
                  <p:embed/>
                </p:oleObj>
              </mc:Choice>
              <mc:Fallback>
                <p:oleObj name="think-cell スライド" r:id="rId4" imgW="425" imgH="424" progId="TCLayout.ActiveDocument.1">
                  <p:embed/>
                  <p:pic>
                    <p:nvPicPr>
                      <p:cNvPr id="50" name="think-cell data - do not delete" hidden="1">
                        <a:extLst>
                          <a:ext uri="{FF2B5EF4-FFF2-40B4-BE49-F238E27FC236}">
                            <a16:creationId xmlns:a16="http://schemas.microsoft.com/office/drawing/2014/main" id="{C5558687-ADE8-2773-9A22-CA5A0EAE5898}"/>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4" name="スライド番号プレースホルダー 3">
            <a:extLst>
              <a:ext uri="{FF2B5EF4-FFF2-40B4-BE49-F238E27FC236}">
                <a16:creationId xmlns:a16="http://schemas.microsoft.com/office/drawing/2014/main" id="{A6215B84-4300-0083-EF42-0AD8C032621A}"/>
              </a:ext>
            </a:extLst>
          </p:cNvPr>
          <p:cNvSpPr>
            <a:spLocks noGrp="1"/>
          </p:cNvSpPr>
          <p:nvPr>
            <p:ph type="sldNum" sz="quarter" idx="12"/>
          </p:nvPr>
        </p:nvSpPr>
        <p:spPr/>
        <p:txBody>
          <a:bodyPr/>
          <a:lstStyle/>
          <a:p>
            <a:fld id="{741C99BD-4CB3-4AB8-B45E-067A6B3414C4}" type="slidenum">
              <a:rPr kumimoji="1" lang="ja-JP" altLang="en-US" smtClean="0"/>
              <a:pPr/>
              <a:t>147</a:t>
            </a:fld>
            <a:endParaRPr kumimoji="1" lang="ja-JP" altLang="en-US" dirty="0"/>
          </a:p>
        </p:txBody>
      </p:sp>
      <p:graphicFrame>
        <p:nvGraphicFramePr>
          <p:cNvPr id="5" name="表 38">
            <a:extLst>
              <a:ext uri="{FF2B5EF4-FFF2-40B4-BE49-F238E27FC236}">
                <a16:creationId xmlns:a16="http://schemas.microsoft.com/office/drawing/2014/main" id="{42E43366-9266-3BAB-1DA2-1C9FAC729AB8}"/>
              </a:ext>
            </a:extLst>
          </p:cNvPr>
          <p:cNvGraphicFramePr>
            <a:graphicFrameLocks noGrp="1"/>
          </p:cNvGraphicFramePr>
          <p:nvPr>
            <p:extLst>
              <p:ext uri="{D42A27DB-BD31-4B8C-83A1-F6EECF244321}">
                <p14:modId xmlns:p14="http://schemas.microsoft.com/office/powerpoint/2010/main" val="1826998162"/>
              </p:ext>
            </p:extLst>
          </p:nvPr>
        </p:nvGraphicFramePr>
        <p:xfrm>
          <a:off x="504000" y="1468245"/>
          <a:ext cx="6552000" cy="6523864"/>
        </p:xfrm>
        <a:graphic>
          <a:graphicData uri="http://schemas.openxmlformats.org/drawingml/2006/table">
            <a:tbl>
              <a:tblPr firstRow="1" bandRow="1">
                <a:tableStyleId>{5940675A-B579-460E-94D1-54222C63F5DA}</a:tableStyleId>
              </a:tblPr>
              <a:tblGrid>
                <a:gridCol w="216000">
                  <a:extLst>
                    <a:ext uri="{9D8B030D-6E8A-4147-A177-3AD203B41FA5}">
                      <a16:colId xmlns:a16="http://schemas.microsoft.com/office/drawing/2014/main" val="1590300191"/>
                    </a:ext>
                  </a:extLst>
                </a:gridCol>
                <a:gridCol w="1512000">
                  <a:extLst>
                    <a:ext uri="{9D8B030D-6E8A-4147-A177-3AD203B41FA5}">
                      <a16:colId xmlns:a16="http://schemas.microsoft.com/office/drawing/2014/main" val="1670877363"/>
                    </a:ext>
                  </a:extLst>
                </a:gridCol>
                <a:gridCol w="4824000">
                  <a:extLst>
                    <a:ext uri="{9D8B030D-6E8A-4147-A177-3AD203B41FA5}">
                      <a16:colId xmlns:a16="http://schemas.microsoft.com/office/drawing/2014/main" val="1614557819"/>
                    </a:ext>
                  </a:extLst>
                </a:gridCol>
              </a:tblGrid>
              <a:tr h="425012">
                <a:tc>
                  <a:txBody>
                    <a:bodyPr/>
                    <a:lstStyle/>
                    <a:p>
                      <a:pPr algn="ctr" fontAlgn="ctr"/>
                      <a:r>
                        <a:rPr lang="en-US" altLang="ja-JP" sz="1000" b="1" i="0" u="none" strike="noStrike" dirty="0">
                          <a:solidFill>
                            <a:schemeClr val="bg1"/>
                          </a:solidFill>
                          <a:effectLst/>
                          <a:latin typeface="BIZ UDPゴシック" panose="020B0400000000000000" pitchFamily="50" charset="-128"/>
                          <a:ea typeface="BIZ UDPゴシック" panose="020B0400000000000000" pitchFamily="50" charset="-128"/>
                        </a:rPr>
                        <a:t>S</a:t>
                      </a:r>
                      <a:endParaRPr 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SIM</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Subscriber Identity Module</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の略。契約者（利用者）の識別番号や電話番号等の情報が記録されている小型の</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IC</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カードのこと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1032503"/>
                  </a:ext>
                </a:extLst>
              </a:tr>
              <a:tr h="425012">
                <a:tc>
                  <a:txBody>
                    <a:bodyPr/>
                    <a:lstStyle/>
                    <a:p>
                      <a:pPr algn="ctr" fontAlgn="ctr"/>
                      <a:r>
                        <a:rPr lang="en-US" altLang="ja-JP" sz="1000" b="1" i="0" u="none" strike="noStrike" dirty="0">
                          <a:solidFill>
                            <a:schemeClr val="bg1"/>
                          </a:solidFill>
                          <a:effectLst/>
                          <a:latin typeface="BIZ UDPゴシック" panose="020B0400000000000000" pitchFamily="50" charset="-128"/>
                          <a:ea typeface="BIZ UDPゴシック" panose="020B0400000000000000" pitchFamily="50" charset="-128"/>
                        </a:rPr>
                        <a:t>V</a:t>
                      </a:r>
                      <a:endParaRPr 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VDI</a:t>
                      </a:r>
                      <a:endPar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Virtual Desktop Infrastructure</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の略。各パソコンのデスクトップ環境を仮想化によりサーバ上に集約し、サーバ上で稼働させる仕組みのこと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94" marR="36694"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0879802"/>
                  </a:ext>
                </a:extLst>
              </a:tr>
              <a:tr h="425012">
                <a:tc>
                  <a:txBody>
                    <a:bodyPr/>
                    <a:lstStyle/>
                    <a:p>
                      <a:pPr algn="ctr" fontAlgn="ctr"/>
                      <a:r>
                        <a:rPr lang="en-US" sz="1000" b="1" i="0" u="none" strike="noStrike" dirty="0">
                          <a:solidFill>
                            <a:schemeClr val="bg1"/>
                          </a:solidFill>
                          <a:effectLst/>
                          <a:latin typeface="BIZ UDPゴシック" panose="020B0400000000000000" pitchFamily="50" charset="-128"/>
                          <a:ea typeface="BIZ UDPゴシック" panose="020B0400000000000000" pitchFamily="50" charset="-128"/>
                        </a:rPr>
                        <a:t>Z</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ZEB</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Net Zero Energy Building</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の略。快適な室内環境を実現しながら、建物で消費する年間の一次エネルギーの収支をゼロにすることを目指した建物のこと。ゼロエネルギーの達成状況に応じて、「</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ZEB Ready</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Nearly ZEB</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ZEB</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」の</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3</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段階が定められている。</a:t>
                      </a: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3430912"/>
                  </a:ext>
                </a:extLst>
              </a:tr>
              <a:tr h="543056">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い</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インターネット接続系</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インターネットメール、ホームページ管理システム等に関わるインターネットに接続された情報システム及びその情報システムで取り扱うデータのこと</a:t>
                      </a:r>
                      <a:endParaRPr lang="en-US" altLang="ja-JP"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＜総務省 地方公共団体における情報セキュリティポリシーに関するガイドライン 情報セキュリティ基本方針（例文）＞</a:t>
                      </a: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9919998"/>
                  </a:ext>
                </a:extLst>
              </a:tr>
              <a:tr h="779145">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き</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強靱化モデル</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総務省が発表した「自治体情報システム強靱性向上モデル」のこと。平成</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30</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年（</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2018</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年）</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9</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月に改定された「地方公共団体における情報セキュリティポリシーガイドライン」において、「情報システム全体の強靱性の向上を図るため、情報セキュリティ対策の抜本的強化が必要であり、これを実現させる手法」として、現在の</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α</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モデルが提示された。その後、令和</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年（</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2020</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年）</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12</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月に「地方公共団体における情報セキュリティポリシーガイドライン」が再度改定され、効率性・利便性を高めインターネット接続系に業務端末・システムを配置した</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β</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モデル、</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β'</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モデルが追加されている。</a:t>
                      </a: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4916879"/>
                  </a:ext>
                </a:extLst>
              </a:tr>
              <a:tr h="306967">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ぐ</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グループアドレス</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部署やチームのような単位でエリアを設定し、その範囲内において自分の好きな席で働くワークスタイルのこと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2190321"/>
                  </a:ext>
                </a:extLst>
              </a:tr>
              <a:tr h="252122">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さ</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サイン計画</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建物内における案内表示の設置位置、表示内容、大きさ等について検討した計画のこと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6400657"/>
                  </a:ext>
                </a:extLst>
              </a:tr>
              <a:tr h="306967">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し</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シンクライアント</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ユーザが使うクライアント端末にはデータやアプリケーションなどを保存せずに必要最小限の処理を行わせて、大部分の処理をサーバ側に集中して行わせる仕組みのこと。あるいはそのような仕組みを持った端末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2044085"/>
                  </a:ext>
                </a:extLst>
              </a:tr>
              <a:tr h="306967">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そ</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ソックダクト方式</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空調の空気を吹出口から直接放出するのではなく、吹出口に通気性のある布素材でできた袋状の器具（ソックダクト）を取り付けて、布素材の生地のすき間から緩やかに放出させるようにした仕組みのこと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085424"/>
                  </a:ext>
                </a:extLst>
              </a:tr>
              <a:tr h="252122">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で</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デザインビルド方式</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工事や設計業務等を発注する際に、設計及び施工の両方を単一の業者に一括して発注する方式のこと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5998855"/>
                  </a:ext>
                </a:extLst>
              </a:tr>
              <a:tr h="306967">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の</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ノーコード</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プログラムコードの記述を全く行わずに、アプリケーションやシステムの開発を可能にするプラットフォーム（ツール）や手法のこと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6589454"/>
                  </a:ext>
                </a:extLst>
              </a:tr>
              <a:tr h="252122">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ぱ</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パッシブデザイン</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自然エネルギーを機器設備に頼らず最大限に活用する設計手法のこと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8213995"/>
                  </a:ext>
                </a:extLst>
              </a:tr>
              <a:tr h="306967">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ぴ</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ぴったりサービス</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マイナポータルのサービス検索・電子申請機能を利用し、行政手続きをオンラインで行うことができるサービスのこと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695562"/>
                  </a:ext>
                </a:extLst>
              </a:tr>
              <a:tr h="306967">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ふ</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ファットクライアント</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ユーザが使うクライアント端末にデータやアプリケーションを保存して、あらゆる処理を実行するための仕組みを持った端末のこと。「シンクライアント」に対して、通常のパソコンを指す呼び方</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2168289"/>
                  </a:ext>
                </a:extLst>
              </a:tr>
              <a:tr h="252122">
                <a:tc>
                  <a:txBody>
                    <a:bodyPr/>
                    <a:lstStyle/>
                    <a:p>
                      <a:pPr algn="ctr" fontAlgn="ctr"/>
                      <a:endPar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フリーアドレス</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オフィスの中で固定席を持たずに、自分の好きな席で働くワークスタイルのこと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9576895"/>
                  </a:ext>
                </a:extLst>
              </a:tr>
              <a:tr h="252122">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べ</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ベンダー</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販売会社や情報システム開発会社のこと＜デジタル庁 標準ガイドライン群用語集＞</a:t>
                      </a: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077887"/>
                  </a:ext>
                </a:extLst>
              </a:tr>
              <a:tr h="306967">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ぺ</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ペーパーレス</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紙資料を電子化して、データとして活用・保存すること</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。又は</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、そういった活用・保存により新たな紙資料が発生するのを抑えること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6603" marR="36603"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2790759"/>
                  </a:ext>
                </a:extLst>
              </a:tr>
            </a:tbl>
          </a:graphicData>
        </a:graphic>
      </p:graphicFrame>
      <p:sp>
        <p:nvSpPr>
          <p:cNvPr id="9" name="タイトル 1">
            <a:extLst>
              <a:ext uri="{FF2B5EF4-FFF2-40B4-BE49-F238E27FC236}">
                <a16:creationId xmlns:a16="http://schemas.microsoft.com/office/drawing/2014/main" id="{D6C12A01-C467-3A1A-55F1-C30D6D522A05}"/>
              </a:ext>
            </a:extLst>
          </p:cNvPr>
          <p:cNvSpPr>
            <a:spLocks noGrp="1"/>
          </p:cNvSpPr>
          <p:nvPr>
            <p:ph type="title"/>
          </p:nvPr>
        </p:nvSpPr>
        <p:spPr>
          <a:xfrm>
            <a:off x="519729" y="320440"/>
            <a:ext cx="6552000" cy="249299"/>
          </a:xfrm>
        </p:spPr>
        <p:txBody>
          <a:bodyPr vert="horz"/>
          <a:lstStyle/>
          <a:p>
            <a:r>
              <a:rPr lang="ja-JP" altLang="en-US" dirty="0"/>
              <a:t>用語集</a:t>
            </a:r>
            <a:endParaRPr kumimoji="1" lang="ja-JP" altLang="en-US" dirty="0"/>
          </a:p>
        </p:txBody>
      </p:sp>
    </p:spTree>
    <p:extLst>
      <p:ext uri="{BB962C8B-B14F-4D97-AF65-F5344CB8AC3E}">
        <p14:creationId xmlns:p14="http://schemas.microsoft.com/office/powerpoint/2010/main" val="17201227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hink-cell data - do not delete" hidden="1">
            <a:extLst>
              <a:ext uri="{FF2B5EF4-FFF2-40B4-BE49-F238E27FC236}">
                <a16:creationId xmlns:a16="http://schemas.microsoft.com/office/drawing/2014/main" id="{C5558687-ADE8-2773-9A22-CA5A0EAE5898}"/>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62849" name="think-cell スライド" r:id="rId4" imgW="425" imgH="424" progId="TCLayout.ActiveDocument.1">
                  <p:embed/>
                </p:oleObj>
              </mc:Choice>
              <mc:Fallback>
                <p:oleObj name="think-cell スライド" r:id="rId4" imgW="425" imgH="424" progId="TCLayout.ActiveDocument.1">
                  <p:embed/>
                  <p:pic>
                    <p:nvPicPr>
                      <p:cNvPr id="50" name="think-cell data - do not delete" hidden="1">
                        <a:extLst>
                          <a:ext uri="{FF2B5EF4-FFF2-40B4-BE49-F238E27FC236}">
                            <a16:creationId xmlns:a16="http://schemas.microsoft.com/office/drawing/2014/main" id="{C5558687-ADE8-2773-9A22-CA5A0EAE5898}"/>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4" name="スライド番号プレースホルダー 3">
            <a:extLst>
              <a:ext uri="{FF2B5EF4-FFF2-40B4-BE49-F238E27FC236}">
                <a16:creationId xmlns:a16="http://schemas.microsoft.com/office/drawing/2014/main" id="{A6215B84-4300-0083-EF42-0AD8C032621A}"/>
              </a:ext>
            </a:extLst>
          </p:cNvPr>
          <p:cNvSpPr>
            <a:spLocks noGrp="1"/>
          </p:cNvSpPr>
          <p:nvPr>
            <p:ph type="sldNum" sz="quarter" idx="12"/>
          </p:nvPr>
        </p:nvSpPr>
        <p:spPr/>
        <p:txBody>
          <a:bodyPr/>
          <a:lstStyle/>
          <a:p>
            <a:fld id="{741C99BD-4CB3-4AB8-B45E-067A6B3414C4}" type="slidenum">
              <a:rPr kumimoji="1" lang="ja-JP" altLang="en-US" smtClean="0"/>
              <a:pPr/>
              <a:t>148</a:t>
            </a:fld>
            <a:endParaRPr kumimoji="1" lang="ja-JP" altLang="en-US" dirty="0"/>
          </a:p>
        </p:txBody>
      </p:sp>
      <p:graphicFrame>
        <p:nvGraphicFramePr>
          <p:cNvPr id="3" name="表 2">
            <a:extLst>
              <a:ext uri="{FF2B5EF4-FFF2-40B4-BE49-F238E27FC236}">
                <a16:creationId xmlns:a16="http://schemas.microsoft.com/office/drawing/2014/main" id="{A1B7358A-C3DC-25DF-8DB7-00356D2A8754}"/>
              </a:ext>
            </a:extLst>
          </p:cNvPr>
          <p:cNvGraphicFramePr>
            <a:graphicFrameLocks noGrp="1"/>
          </p:cNvGraphicFramePr>
          <p:nvPr>
            <p:extLst>
              <p:ext uri="{D42A27DB-BD31-4B8C-83A1-F6EECF244321}">
                <p14:modId xmlns:p14="http://schemas.microsoft.com/office/powerpoint/2010/main" val="1424622893"/>
              </p:ext>
            </p:extLst>
          </p:nvPr>
        </p:nvGraphicFramePr>
        <p:xfrm>
          <a:off x="519113" y="1349376"/>
          <a:ext cx="6552000" cy="2845200"/>
        </p:xfrm>
        <a:graphic>
          <a:graphicData uri="http://schemas.openxmlformats.org/drawingml/2006/table">
            <a:tbl>
              <a:tblPr firstRow="1" bandRow="1">
                <a:tableStyleId>{5940675A-B579-460E-94D1-54222C63F5DA}</a:tableStyleId>
              </a:tblPr>
              <a:tblGrid>
                <a:gridCol w="216000">
                  <a:extLst>
                    <a:ext uri="{9D8B030D-6E8A-4147-A177-3AD203B41FA5}">
                      <a16:colId xmlns:a16="http://schemas.microsoft.com/office/drawing/2014/main" val="2638885939"/>
                    </a:ext>
                  </a:extLst>
                </a:gridCol>
                <a:gridCol w="1512000">
                  <a:extLst>
                    <a:ext uri="{9D8B030D-6E8A-4147-A177-3AD203B41FA5}">
                      <a16:colId xmlns:a16="http://schemas.microsoft.com/office/drawing/2014/main" val="4219320607"/>
                    </a:ext>
                  </a:extLst>
                </a:gridCol>
                <a:gridCol w="4824000">
                  <a:extLst>
                    <a:ext uri="{9D8B030D-6E8A-4147-A177-3AD203B41FA5}">
                      <a16:colId xmlns:a16="http://schemas.microsoft.com/office/drawing/2014/main" val="2135287839"/>
                    </a:ext>
                  </a:extLst>
                </a:gridCol>
              </a:tblGrid>
              <a:tr h="270003">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ま</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マイナンバー利用事務系</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個人番号利用事務（社会保障、地方税若しくは防災に関する事務）又は戸籍事務等に関わる情報システム及びデータのこと</a:t>
                      </a:r>
                      <a:endParaRPr lang="en-US" altLang="ja-JP"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＜総務省 地方公共団体における情報セキュリティポリシーに関するガイドライン 情報セキュリティ基本方針（例文）＞</a:t>
                      </a:r>
                    </a:p>
                  </a:txBody>
                  <a:tcPr marL="54000" marR="0" marT="54000" marB="54000">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6753838"/>
                  </a:ext>
                </a:extLst>
              </a:tr>
              <a:tr h="210999">
                <a:tc>
                  <a:txBody>
                    <a:bodyPr/>
                    <a:lstStyle/>
                    <a:p>
                      <a:pPr algn="ctr" fontAlgn="ctr"/>
                      <a:endPar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マグネットスペース</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自然と人が集まるようなスペースのこと。オフィスで言えば、リフレッシュスペース、コピーコーナー、喫煙室等が該当する。</a:t>
                      </a:r>
                    </a:p>
                  </a:txBody>
                  <a:tcPr marL="54000" marR="0" marT="54000" marB="54000">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240138"/>
                  </a:ext>
                </a:extLst>
              </a:tr>
              <a:tr h="210999">
                <a:tc>
                  <a:txBody>
                    <a:bodyPr/>
                    <a:lstStyle/>
                    <a:p>
                      <a:pPr algn="l"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ゆ</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ユニバーサルデザイン</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年齢・性別・文化の違い・障害の有無等に関係無く、誰にとってもわかりやすく使いやすい設計のこと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54000" marR="0" marT="54000" marB="54000">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14900"/>
                  </a:ext>
                </a:extLst>
              </a:tr>
              <a:tr h="210999">
                <a:tc>
                  <a:txBody>
                    <a:bodyPr/>
                    <a:lstStyle/>
                    <a:p>
                      <a:pPr algn="l" fontAlgn="ctr"/>
                      <a:endPar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ユニバーサルレイアウト</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役職者席等を設けずに、デスクやイスを均一に配置するレイアウトのこと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54000" marR="0" marT="54000" marB="54000">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073578"/>
                  </a:ext>
                </a:extLst>
              </a:tr>
              <a:tr h="257620">
                <a:tc>
                  <a:txBody>
                    <a:bodyPr/>
                    <a:lstStyle/>
                    <a:p>
                      <a:pPr algn="l"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ろ</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ローコード</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プログラムコードの記述を極力行わずに、アプリケーションやシステムの開発を可能にするプラットフォーム（ツール）や手法のこと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7048" marR="0"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12700" cap="flat" cmpd="sng" algn="ctr">
                      <a:solidFill>
                        <a:srgbClr val="319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8527702"/>
                  </a:ext>
                </a:extLst>
              </a:tr>
              <a:tr h="257620">
                <a:tc>
                  <a:txBody>
                    <a:bodyPr/>
                    <a:lstStyle/>
                    <a:p>
                      <a:pPr algn="l"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わ</a:t>
                      </a: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ワンスオンリー</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一度提出した情報は、二度提出することを不要とすること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7048" marR="0"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rgbClr val="31926F"/>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342247"/>
                  </a:ext>
                </a:extLst>
              </a:tr>
              <a:tr h="210999">
                <a:tc>
                  <a:txBody>
                    <a:bodyPr/>
                    <a:lstStyle/>
                    <a:p>
                      <a:pPr algn="l" fontAlgn="ctr"/>
                      <a:endPar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ワンストップ（サービス）</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これまで複数の場所や担当者に分散していた手続きやサービス等を、</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箇所でまとめて提供できるようにしたもののこと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7048" marR="0"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0542482"/>
                  </a:ext>
                </a:extLst>
              </a:tr>
              <a:tr h="0">
                <a:tc>
                  <a:txBody>
                    <a:bodyPr/>
                    <a:lstStyle/>
                    <a:p>
                      <a:pPr algn="l" fontAlgn="ctr"/>
                      <a:endPar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0" marR="0" marT="54000" marB="54000" anchorCtr="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1926F"/>
                    </a:solidFill>
                  </a:tcPr>
                </a:tc>
                <a:tc>
                  <a:txBody>
                    <a:bodyPr/>
                    <a:lstStyle/>
                    <a:p>
                      <a:pPr algn="l" fontAlgn="ct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ワンフロアストップ</a:t>
                      </a:r>
                      <a:br>
                        <a:rPr lang="en-US" altLang="ja-JP" sz="1000" b="1"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（サービス）</a:t>
                      </a:r>
                    </a:p>
                  </a:txBody>
                  <a:tcPr marL="54000" marR="0" marT="54000" marB="54000">
                    <a:lnL w="6350" cap="flat" cmpd="sng" algn="ctr">
                      <a:noFill/>
                      <a:prstDash val="solid"/>
                      <a:round/>
                      <a:headEnd type="none" w="med" len="med"/>
                      <a:tailEnd type="none" w="med" len="med"/>
                    </a:lnL>
                    <a:lnR w="3175" cap="flat" cmpd="sng" algn="ctr">
                      <a:solidFill>
                        <a:schemeClr val="tx1"/>
                      </a:solidFill>
                      <a:prstDash val="lgDash"/>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これまで複数の場所や担当者に分散していた手続きやサービス等を、同一フロアでまとめて提供できるようにしたもののこと</a:t>
                      </a:r>
                      <a:endParaRPr lang="ja-JP" altLang="en-US" sz="800" b="0" i="0" u="none" strike="sngStrike" dirty="0">
                        <a:solidFill>
                          <a:srgbClr val="FF0000"/>
                        </a:solidFill>
                        <a:effectLst/>
                        <a:highlight>
                          <a:srgbClr val="FFFF00"/>
                        </a:highlight>
                        <a:latin typeface="BIZ UDPゴシック" panose="020B0400000000000000" pitchFamily="50" charset="-128"/>
                        <a:ea typeface="BIZ UDPゴシック" panose="020B0400000000000000" pitchFamily="50" charset="-128"/>
                      </a:endParaRPr>
                    </a:p>
                  </a:txBody>
                  <a:tcPr marL="37048" marR="0" marT="54000" marB="54000" anchor="ctr">
                    <a:lnL w="3175" cap="flat" cmpd="sng" algn="ctr">
                      <a:solidFill>
                        <a:schemeClr val="tx1"/>
                      </a:solidFill>
                      <a:prstDash val="lgDash"/>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3901451"/>
                  </a:ext>
                </a:extLst>
              </a:tr>
            </a:tbl>
          </a:graphicData>
        </a:graphic>
      </p:graphicFrame>
      <p:sp>
        <p:nvSpPr>
          <p:cNvPr id="6" name="テキスト ボックス 5">
            <a:extLst>
              <a:ext uri="{FF2B5EF4-FFF2-40B4-BE49-F238E27FC236}">
                <a16:creationId xmlns:a16="http://schemas.microsoft.com/office/drawing/2014/main" id="{C105D91D-CD18-7AFD-7846-854436178FE3}"/>
              </a:ext>
            </a:extLst>
          </p:cNvPr>
          <p:cNvSpPr txBox="1"/>
          <p:nvPr/>
        </p:nvSpPr>
        <p:spPr>
          <a:xfrm>
            <a:off x="503837" y="4291846"/>
            <a:ext cx="6552000" cy="1138773"/>
          </a:xfrm>
          <a:prstGeom prst="rect">
            <a:avLst/>
          </a:prstGeom>
          <a:noFill/>
          <a:ln>
            <a:noFill/>
            <a:prstDash val="lgDashDot"/>
          </a:ln>
        </p:spPr>
        <p:txBody>
          <a:bodyPr wrap="square" lIns="0" tIns="0" rIns="0" bIns="0" rtlCol="0">
            <a:spAutoFit/>
          </a:bodyPr>
          <a:lstStyle>
            <a:defPPr>
              <a:defRPr lang="en-US"/>
            </a:defPPr>
            <a:lvl1pPr marL="72000" indent="-72000" algn="just" fontAlgn="ctr">
              <a:spcAft>
                <a:spcPts val="400"/>
              </a:spcAft>
              <a:buFont typeface="Arial" panose="020B0604020202020204" pitchFamily="34" charset="0"/>
              <a:buChar char="•"/>
              <a:defRPr kumimoji="1" sz="800">
                <a:latin typeface="BIZ UDPゴシック" panose="020B0400000000000000" pitchFamily="50" charset="-128"/>
                <a:ea typeface="BIZ UDPゴシック" panose="020B0400000000000000" pitchFamily="50" charset="-128"/>
              </a:defRPr>
            </a:lvl1pPr>
          </a:lstStyle>
          <a:p>
            <a:pPr marL="0" indent="0" algn="l">
              <a:buNone/>
            </a:pPr>
            <a:r>
              <a:rPr lang="en-US" altLang="ja-JP" dirty="0">
                <a:latin typeface="+mn-ea"/>
                <a:ea typeface="+mn-ea"/>
              </a:rPr>
              <a:t>【</a:t>
            </a:r>
            <a:r>
              <a:rPr lang="ja-JP" altLang="en-US" dirty="0">
                <a:latin typeface="+mn-ea"/>
                <a:ea typeface="+mn-ea"/>
              </a:rPr>
              <a:t>引用元詳細</a:t>
            </a:r>
            <a:r>
              <a:rPr lang="en-US" altLang="ja-JP" dirty="0">
                <a:latin typeface="+mn-ea"/>
                <a:ea typeface="+mn-ea"/>
              </a:rPr>
              <a:t>】</a:t>
            </a:r>
          </a:p>
          <a:p>
            <a:pPr algn="l"/>
            <a:r>
              <a:rPr lang="ja-JP" altLang="en-US" dirty="0">
                <a:latin typeface="+mn-ea"/>
                <a:ea typeface="+mn-ea"/>
              </a:rPr>
              <a:t>デジタル庁 標準ガイドライン群用語集</a:t>
            </a:r>
            <a:br>
              <a:rPr lang="ja-JP" altLang="en-US" dirty="0">
                <a:latin typeface="+mn-ea"/>
                <a:ea typeface="+mn-ea"/>
              </a:rPr>
            </a:br>
            <a:r>
              <a:rPr lang="ja-JP" altLang="en-US" dirty="0">
                <a:latin typeface="+mn-ea"/>
                <a:ea typeface="+mn-ea"/>
              </a:rPr>
              <a:t>（</a:t>
            </a:r>
            <a:r>
              <a:rPr lang="en-US" altLang="ja-JP" dirty="0">
                <a:latin typeface="+mn-ea"/>
                <a:ea typeface="+mn-ea"/>
                <a:hlinkClick r:id="rId6"/>
              </a:rPr>
              <a:t>https://www.digital.go.jp/assets/contents/node/basic_page/field_ref_resources/e2a06143-ed29-4f1d-9c31-0f06fca67afc/83a1ac09/20230331_resources_standard_guidelines_glossary_03.pdf</a:t>
            </a:r>
            <a:r>
              <a:rPr lang="ja-JP" altLang="en-US" dirty="0">
                <a:latin typeface="+mn-ea"/>
                <a:ea typeface="+mn-ea"/>
              </a:rPr>
              <a:t>）</a:t>
            </a:r>
          </a:p>
          <a:p>
            <a:pPr algn="l"/>
            <a:r>
              <a:rPr lang="ja-JP" altLang="en-US" dirty="0">
                <a:latin typeface="+mn-ea"/>
                <a:ea typeface="+mn-ea"/>
              </a:rPr>
              <a:t>総務省 </a:t>
            </a:r>
            <a:r>
              <a:rPr lang="en-US" altLang="ja-JP" dirty="0">
                <a:latin typeface="+mn-ea"/>
                <a:ea typeface="+mn-ea"/>
              </a:rPr>
              <a:t>ICT</a:t>
            </a:r>
            <a:r>
              <a:rPr lang="ja-JP" altLang="en-US" dirty="0">
                <a:latin typeface="+mn-ea"/>
                <a:ea typeface="+mn-ea"/>
              </a:rPr>
              <a:t>用語集</a:t>
            </a:r>
            <a:br>
              <a:rPr lang="en-US" altLang="ja-JP" dirty="0">
                <a:latin typeface="+mn-ea"/>
                <a:ea typeface="+mn-ea"/>
              </a:rPr>
            </a:br>
            <a:r>
              <a:rPr lang="ja-JP" altLang="en-US" dirty="0">
                <a:latin typeface="+mn-ea"/>
                <a:ea typeface="+mn-ea"/>
              </a:rPr>
              <a:t>（</a:t>
            </a:r>
            <a:r>
              <a:rPr lang="en-US" altLang="ja-JP" dirty="0">
                <a:latin typeface="+mn-ea"/>
                <a:ea typeface="+mn-ea"/>
                <a:hlinkClick r:id="rId7"/>
              </a:rPr>
              <a:t>https://www.soumu.go.jp/soutsu/tokai/tool/yougo/yougo.html</a:t>
            </a:r>
            <a:r>
              <a:rPr lang="ja-JP" altLang="en-US" dirty="0">
                <a:latin typeface="+mn-ea"/>
                <a:ea typeface="+mn-ea"/>
              </a:rPr>
              <a:t>）</a:t>
            </a:r>
          </a:p>
          <a:p>
            <a:pPr algn="l"/>
            <a:r>
              <a:rPr lang="ja-JP" altLang="en-US" dirty="0">
                <a:latin typeface="+mn-ea"/>
                <a:ea typeface="+mn-ea"/>
              </a:rPr>
              <a:t>総務省 地方公共団体における情報セキュリティポリシーに関するガイドライン（令和</a:t>
            </a:r>
            <a:r>
              <a:rPr lang="en-US" altLang="ja-JP" dirty="0">
                <a:latin typeface="+mn-ea"/>
                <a:ea typeface="+mn-ea"/>
              </a:rPr>
              <a:t>5</a:t>
            </a:r>
            <a:r>
              <a:rPr lang="ja-JP" altLang="en-US" dirty="0">
                <a:latin typeface="+mn-ea"/>
                <a:ea typeface="+mn-ea"/>
              </a:rPr>
              <a:t>年</a:t>
            </a:r>
            <a:r>
              <a:rPr lang="en-US" altLang="ja-JP" dirty="0">
                <a:latin typeface="+mn-ea"/>
                <a:ea typeface="+mn-ea"/>
              </a:rPr>
              <a:t>3</a:t>
            </a:r>
            <a:r>
              <a:rPr lang="ja-JP" altLang="en-US" dirty="0">
                <a:latin typeface="+mn-ea"/>
                <a:ea typeface="+mn-ea"/>
              </a:rPr>
              <a:t>月版）</a:t>
            </a:r>
            <a:br>
              <a:rPr lang="en-US" altLang="ja-JP" dirty="0">
                <a:latin typeface="+mn-ea"/>
                <a:ea typeface="+mn-ea"/>
              </a:rPr>
            </a:br>
            <a:r>
              <a:rPr lang="ja-JP" altLang="en-US" dirty="0">
                <a:latin typeface="+mn-ea"/>
                <a:ea typeface="+mn-ea"/>
              </a:rPr>
              <a:t>（</a:t>
            </a:r>
            <a:r>
              <a:rPr kumimoji="1" lang="en-US" altLang="ja-JP" sz="800" dirty="0">
                <a:latin typeface="+mn-ea"/>
                <a:ea typeface="+mn-ea"/>
                <a:hlinkClick r:id="rId8"/>
              </a:rPr>
              <a:t>https://www.soumu.go.jp/main_content/000870997.pdf</a:t>
            </a:r>
            <a:r>
              <a:rPr lang="ja-JP" altLang="en-US" dirty="0">
                <a:latin typeface="+mn-ea"/>
                <a:ea typeface="+mn-ea"/>
              </a:rPr>
              <a:t>）</a:t>
            </a:r>
          </a:p>
        </p:txBody>
      </p:sp>
      <p:sp>
        <p:nvSpPr>
          <p:cNvPr id="10" name="タイトル 1">
            <a:extLst>
              <a:ext uri="{FF2B5EF4-FFF2-40B4-BE49-F238E27FC236}">
                <a16:creationId xmlns:a16="http://schemas.microsoft.com/office/drawing/2014/main" id="{D69AA7A0-CA20-4431-BD70-C280A4E5B428}"/>
              </a:ext>
            </a:extLst>
          </p:cNvPr>
          <p:cNvSpPr>
            <a:spLocks noGrp="1"/>
          </p:cNvSpPr>
          <p:nvPr>
            <p:ph type="title"/>
          </p:nvPr>
        </p:nvSpPr>
        <p:spPr>
          <a:xfrm>
            <a:off x="519729" y="320440"/>
            <a:ext cx="6552000" cy="249299"/>
          </a:xfrm>
        </p:spPr>
        <p:txBody>
          <a:bodyPr vert="horz"/>
          <a:lstStyle/>
          <a:p>
            <a:r>
              <a:rPr lang="ja-JP" altLang="en-US" dirty="0"/>
              <a:t>用語集</a:t>
            </a:r>
            <a:endParaRPr kumimoji="1" lang="ja-JP" altLang="en-US" dirty="0"/>
          </a:p>
        </p:txBody>
      </p:sp>
    </p:spTree>
    <p:extLst>
      <p:ext uri="{BB962C8B-B14F-4D97-AF65-F5344CB8AC3E}">
        <p14:creationId xmlns:p14="http://schemas.microsoft.com/office/powerpoint/2010/main" val="24976996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hink-cell data - do not delete" hidden="1">
            <a:extLst>
              <a:ext uri="{FF2B5EF4-FFF2-40B4-BE49-F238E27FC236}">
                <a16:creationId xmlns:a16="http://schemas.microsoft.com/office/drawing/2014/main" id="{C5558687-ADE8-2773-9A22-CA5A0EAE5898}"/>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64888" name="think-cell スライド" r:id="rId4" imgW="425" imgH="424" progId="TCLayout.ActiveDocument.1">
                  <p:embed/>
                </p:oleObj>
              </mc:Choice>
              <mc:Fallback>
                <p:oleObj name="think-cell スライド" r:id="rId4" imgW="425" imgH="424" progId="TCLayout.ActiveDocument.1">
                  <p:embed/>
                  <p:pic>
                    <p:nvPicPr>
                      <p:cNvPr id="50" name="think-cell data - do not delete" hidden="1">
                        <a:extLst>
                          <a:ext uri="{FF2B5EF4-FFF2-40B4-BE49-F238E27FC236}">
                            <a16:creationId xmlns:a16="http://schemas.microsoft.com/office/drawing/2014/main" id="{C5558687-ADE8-2773-9A22-CA5A0EAE5898}"/>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4" name="スライド番号プレースホルダー 3">
            <a:extLst>
              <a:ext uri="{FF2B5EF4-FFF2-40B4-BE49-F238E27FC236}">
                <a16:creationId xmlns:a16="http://schemas.microsoft.com/office/drawing/2014/main" id="{A6215B84-4300-0083-EF42-0AD8C032621A}"/>
              </a:ext>
            </a:extLst>
          </p:cNvPr>
          <p:cNvSpPr>
            <a:spLocks noGrp="1"/>
          </p:cNvSpPr>
          <p:nvPr>
            <p:ph type="sldNum" sz="quarter" idx="4294967295"/>
          </p:nvPr>
        </p:nvSpPr>
        <p:spPr>
          <a:xfrm>
            <a:off x="2929089" y="10431145"/>
            <a:ext cx="1700213" cy="153988"/>
          </a:xfrm>
        </p:spPr>
        <p:txBody>
          <a:bodyPr/>
          <a:lstStyle/>
          <a:p>
            <a:pPr marL="0" marR="0" lvl="0" indent="0" algn="ctr" defTabSz="497754" rtl="0" eaLnBrk="1" fontAlgn="ctr" latinLnBrk="0" hangingPunct="1">
              <a:lnSpc>
                <a:spcPct val="100000"/>
              </a:lnSpc>
              <a:spcBef>
                <a:spcPts val="0"/>
              </a:spcBef>
              <a:spcAft>
                <a:spcPts val="0"/>
              </a:spcAft>
              <a:buClrTx/>
              <a:buSzTx/>
              <a:buFontTx/>
              <a:buNone/>
              <a:tabLst/>
              <a:defRPr/>
            </a:pPr>
            <a:fld id="{741C99BD-4CB3-4AB8-B45E-067A6B3414C4}" type="slidenum">
              <a:rPr kumimoji="0" lang="ja-JP" altLang="en-US" sz="1000" b="0" i="0" u="none" strike="noStrike" kern="1200" cap="none" spc="0" normalizeH="0" baseline="0" noProof="0" smtClean="0">
                <a:ln>
                  <a:noFill/>
                </a:ln>
                <a:solidFill>
                  <a:srgbClr val="31926F"/>
                </a:solidFill>
                <a:effectLst/>
                <a:uLnTx/>
                <a:uFillTx/>
                <a:latin typeface="BIZ UDPゴシック" panose="020B0400000000000000" pitchFamily="50" charset="-128"/>
                <a:ea typeface="BIZ UDPゴシック" panose="020B0400000000000000" pitchFamily="50" charset="-128"/>
                <a:cs typeface="+mn-cs"/>
              </a:rPr>
              <a:pPr marL="0" marR="0" lvl="0" indent="0" algn="ctr" defTabSz="497754" rtl="0" eaLnBrk="1" fontAlgn="ctr" latinLnBrk="0" hangingPunct="1">
                <a:lnSpc>
                  <a:spcPct val="100000"/>
                </a:lnSpc>
                <a:spcBef>
                  <a:spcPts val="0"/>
                </a:spcBef>
                <a:spcAft>
                  <a:spcPts val="0"/>
                </a:spcAft>
                <a:buClrTx/>
                <a:buSzTx/>
                <a:buFontTx/>
                <a:buNone/>
                <a:tabLst/>
                <a:defRPr/>
              </a:pPr>
              <a:t>149</a:t>
            </a:fld>
            <a:endParaRPr kumimoji="0" lang="ja-JP" altLang="en-US" sz="1000" b="0" i="0" u="none" strike="noStrike" kern="1200" cap="none" spc="0" normalizeH="0" baseline="0" noProof="0" dirty="0">
              <a:ln>
                <a:noFill/>
              </a:ln>
              <a:solidFill>
                <a:srgbClr val="31926F"/>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正方形/長方形 16">
            <a:extLst>
              <a:ext uri="{FF2B5EF4-FFF2-40B4-BE49-F238E27FC236}">
                <a16:creationId xmlns:a16="http://schemas.microsoft.com/office/drawing/2014/main" id="{222B003F-6E08-F9A6-313A-38AD3FEE9221}"/>
              </a:ext>
            </a:extLst>
          </p:cNvPr>
          <p:cNvSpPr/>
          <p:nvPr/>
        </p:nvSpPr>
        <p:spPr>
          <a:xfrm>
            <a:off x="504000" y="1829857"/>
            <a:ext cx="6552000" cy="177279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144000" algn="just" defTabSz="1425495"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本書の作成に当たり、ヒアリング調査のご協力をいただいた、全国自治体、都内自治体、並びに民間企業の皆様に感謝申し上げます。</a:t>
            </a:r>
            <a:endParaRPr kumimoji="1" lang="en-US" altLang="ja-JP" sz="1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144000" algn="just" defTabSz="1425495" rtl="0" eaLnBrk="1" fontAlgn="ctr" latinLnBrk="0" hangingPunct="1">
              <a:lnSpc>
                <a:spcPct val="12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144000" algn="just" defTabSz="1425495"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また、本書の構成及び方向性を検討していくに当たり、複数回にわたるワークショップでの議論を通じて貴重なご意見を頂戴した都内自治体の皆様にも感謝申し上げます。</a:t>
            </a:r>
            <a:endParaRPr kumimoji="1" lang="en-US" altLang="ja-JP" sz="1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144000" algn="just" defTabSz="1425495" rtl="0" eaLnBrk="1" fontAlgn="ctr" latinLnBrk="0" hangingPunct="1">
              <a:lnSpc>
                <a:spcPct val="120000"/>
              </a:lnSpc>
              <a:spcBef>
                <a:spcPts val="0"/>
              </a:spcBef>
              <a:spcAft>
                <a:spcPts val="0"/>
              </a:spcAft>
              <a:buClrTx/>
              <a:buSzTx/>
              <a:buFontTx/>
              <a:buNone/>
              <a:tabLst/>
              <a:defRPr/>
            </a:pPr>
            <a:endParaRPr kumimoji="1" lang="en-US" altLang="ja-JP" sz="1200" dirty="0">
              <a:solidFill>
                <a:srgbClr val="000000"/>
              </a:solidFill>
              <a:latin typeface="BIZ UDPゴシック" panose="020B0400000000000000" pitchFamily="50" charset="-128"/>
              <a:ea typeface="BIZ UDPゴシック" panose="020B0400000000000000" pitchFamily="50" charset="-128"/>
            </a:endParaRPr>
          </a:p>
          <a:p>
            <a:pPr marL="0" marR="0" lvl="0" indent="144000" algn="just" defTabSz="1425495"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本書に関してのご意見・ご感想はこちらからお願いします。</a:t>
            </a:r>
            <a:endParaRPr kumimoji="1" lang="en-US" altLang="ja-JP" sz="1200" dirty="0">
              <a:solidFill>
                <a:srgbClr val="000000"/>
              </a:solidFill>
              <a:latin typeface="BIZ UDPゴシック" panose="020B0400000000000000" pitchFamily="50" charset="-128"/>
              <a:ea typeface="BIZ UDPゴシック" panose="020B0400000000000000" pitchFamily="50" charset="-128"/>
            </a:endParaRPr>
          </a:p>
          <a:p>
            <a:pPr marL="0" marR="0" lvl="0" indent="144000" algn="just" defTabSz="1425495"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（所管部署：デジタルサービス局戦略部区市町村</a:t>
            </a:r>
            <a:r>
              <a:rPr kumimoji="1" lang="en-US" altLang="ja-JP" sz="1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DX</a:t>
            </a:r>
            <a:r>
              <a:rPr kumimoji="1" lang="ja-JP" altLang="en-US" sz="1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協働課）</a:t>
            </a:r>
            <a:endParaRPr kumimoji="1" lang="en-US" altLang="ja-JP" sz="1200" dirty="0">
              <a:solidFill>
                <a:srgbClr val="000000"/>
              </a:solidFill>
              <a:latin typeface="BIZ UDPゴシック" panose="020B0400000000000000" pitchFamily="50" charset="-128"/>
              <a:ea typeface="BIZ UDPゴシック" panose="020B0400000000000000" pitchFamily="50" charset="-128"/>
            </a:endParaRPr>
          </a:p>
        </p:txBody>
      </p:sp>
      <p:sp>
        <p:nvSpPr>
          <p:cNvPr id="18" name="コンテンツ プレースホルダー 17">
            <a:extLst>
              <a:ext uri="{FF2B5EF4-FFF2-40B4-BE49-F238E27FC236}">
                <a16:creationId xmlns:a16="http://schemas.microsoft.com/office/drawing/2014/main" id="{94B431AF-D159-21AE-E595-2401E2441510}"/>
              </a:ext>
            </a:extLst>
          </p:cNvPr>
          <p:cNvSpPr txBox="1">
            <a:spLocks/>
          </p:cNvSpPr>
          <p:nvPr/>
        </p:nvSpPr>
        <p:spPr>
          <a:xfrm>
            <a:off x="503196" y="1368000"/>
            <a:ext cx="6552000" cy="246221"/>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marR="0" lvl="0" indent="0" algn="l" defTabSz="1320759" rtl="0" eaLnBrk="1" fontAlgn="ctr" latinLnBrk="0" hangingPunct="1">
              <a:lnSpc>
                <a:spcPct val="100000"/>
              </a:lnSpc>
              <a:spcBef>
                <a:spcPts val="0"/>
              </a:spcBef>
              <a:spcAft>
                <a:spcPts val="0"/>
              </a:spcAft>
              <a:buClrTx/>
              <a:buSzTx/>
              <a:buFont typeface="Arial" panose="020B0604020202020204" pitchFamily="34" charset="0"/>
              <a:buNone/>
              <a:tabLst/>
              <a:defRPr/>
            </a:pPr>
            <a:r>
              <a:rPr kumimoji="1"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謝辞</a:t>
            </a:r>
            <a:endParaRPr kumimoji="1" lang="en-US" altLang="ja-JP"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A581DF23-DE58-4805-9CC2-D016B3EAF6CE}"/>
              </a:ext>
            </a:extLst>
          </p:cNvPr>
          <p:cNvSpPr txBox="1"/>
          <p:nvPr/>
        </p:nvSpPr>
        <p:spPr>
          <a:xfrm>
            <a:off x="244699" y="3606526"/>
            <a:ext cx="7314976" cy="261610"/>
          </a:xfrm>
          <a:prstGeom prst="rect">
            <a:avLst/>
          </a:prstGeom>
          <a:noFill/>
        </p:spPr>
        <p:txBody>
          <a:bodyPr wrap="square" rtlCol="0">
            <a:spAutoFit/>
          </a:bodyPr>
          <a:lstStyle/>
          <a:p>
            <a:pPr algn="ctr"/>
            <a:r>
              <a:rPr kumimoji="1" lang="ja-JP" altLang="en-US" sz="1100" dirty="0">
                <a:latin typeface="BIZ UDPゴシック" panose="020B0400000000000000" pitchFamily="50" charset="-128"/>
                <a:ea typeface="BIZ UDPゴシック" panose="020B0400000000000000" pitchFamily="50" charset="-128"/>
              </a:rPr>
              <a:t>（</a:t>
            </a:r>
            <a:r>
              <a:rPr kumimoji="1" lang="en-US" altLang="ja-JP" sz="1100" dirty="0">
                <a:latin typeface="BIZ UDPゴシック" panose="020B0400000000000000" pitchFamily="50" charset="-128"/>
                <a:ea typeface="BIZ UDPゴシック" panose="020B0400000000000000" pitchFamily="50" charset="-128"/>
                <a:hlinkClick r:id="rId6"/>
              </a:rPr>
              <a:t>https://www.digitalservice.metro.tokyo.lg.jp/business/kushichoson-dx/building-dx</a:t>
            </a:r>
            <a:r>
              <a:rPr kumimoji="1" lang="ja-JP" altLang="en-US" sz="1100" dirty="0">
                <a:latin typeface="BIZ UDPゴシック" panose="020B0400000000000000" pitchFamily="50" charset="-128"/>
                <a:ea typeface="BIZ UDPゴシック" panose="020B0400000000000000" pitchFamily="50" charset="-128"/>
              </a:rPr>
              <a:t>）</a:t>
            </a:r>
          </a:p>
        </p:txBody>
      </p:sp>
      <p:pic>
        <p:nvPicPr>
          <p:cNvPr id="9" name="Picture 20">
            <a:extLst>
              <a:ext uri="{FF2B5EF4-FFF2-40B4-BE49-F238E27FC236}">
                <a16:creationId xmlns:a16="http://schemas.microsoft.com/office/drawing/2014/main" id="{2D2997BD-9DE7-4BBE-B324-1B2926610B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2866" y="3951966"/>
            <a:ext cx="1132330" cy="113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514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12B7D26-E0ED-123D-EF35-01927E87141D}"/>
              </a:ext>
            </a:extLst>
          </p:cNvPr>
          <p:cNvPicPr>
            <a:picLocks noChangeAspect="1"/>
          </p:cNvPicPr>
          <p:nvPr/>
        </p:nvPicPr>
        <p:blipFill>
          <a:blip r:embed="rId4"/>
          <a:stretch>
            <a:fillRect/>
          </a:stretch>
        </p:blipFill>
        <p:spPr>
          <a:xfrm>
            <a:off x="503239" y="2983025"/>
            <a:ext cx="6415166" cy="1460204"/>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26655"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ja-JP" altLang="en-US" dirty="0">
                <a:latin typeface="+mn-ea"/>
                <a:ea typeface="+mn-ea"/>
              </a:rPr>
              <a:t>１</a:t>
            </a:r>
            <a:r>
              <a:rPr lang="en-US" altLang="zh-TW" dirty="0">
                <a:latin typeface="+mn-ea"/>
                <a:ea typeface="+mn-ea"/>
              </a:rPr>
              <a:t>) </a:t>
            </a:r>
            <a:r>
              <a:rPr lang="ja-JP" altLang="en-US" dirty="0">
                <a:latin typeface="+mn-ea"/>
                <a:ea typeface="+mn-ea"/>
              </a:rPr>
              <a:t>北海道北見</a:t>
            </a:r>
            <a:r>
              <a:rPr lang="zh-TW" altLang="en-US" dirty="0">
                <a:latin typeface="+mn-ea"/>
                <a:ea typeface="+mn-ea"/>
              </a:rPr>
              <a:t>市</a:t>
            </a:r>
          </a:p>
        </p:txBody>
      </p:sp>
      <p:grpSp>
        <p:nvGrpSpPr>
          <p:cNvPr id="26" name="グループ化 25">
            <a:extLst>
              <a:ext uri="{FF2B5EF4-FFF2-40B4-BE49-F238E27FC236}">
                <a16:creationId xmlns:a16="http://schemas.microsoft.com/office/drawing/2014/main" id="{55D97D7D-EFA6-D240-A1A6-15EB6B8C5E52}"/>
              </a:ext>
            </a:extLst>
          </p:cNvPr>
          <p:cNvGrpSpPr/>
          <p:nvPr/>
        </p:nvGrpSpPr>
        <p:grpSpPr>
          <a:xfrm>
            <a:off x="504000" y="1349375"/>
            <a:ext cx="6552001" cy="1479712"/>
            <a:chOff x="504000" y="5679079"/>
            <a:chExt cx="6552001" cy="1479712"/>
          </a:xfrm>
        </p:grpSpPr>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050795"/>
              <a:ext cx="6552000" cy="1107996"/>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fontAlgn="ctr">
                <a:lnSpc>
                  <a:spcPct val="120000"/>
                </a:lnSpc>
                <a:spcBef>
                  <a:spcPts val="0"/>
                </a:spcBef>
                <a:buFont typeface="Arial" panose="020B0604020202020204" pitchFamily="34" charset="0"/>
                <a:buNone/>
              </a:pPr>
              <a:r>
                <a:rPr lang="ja-JP" altLang="en-US" sz="1200" dirty="0">
                  <a:latin typeface="+mn-ea"/>
                </a:rPr>
                <a:t>平成</a:t>
              </a:r>
              <a:r>
                <a:rPr lang="en-US" altLang="ja-JP" sz="1200" dirty="0">
                  <a:latin typeface="+mn-ea"/>
                </a:rPr>
                <a:t>26</a:t>
              </a:r>
              <a:r>
                <a:rPr lang="ja-JP" altLang="en-US" sz="1200" dirty="0">
                  <a:latin typeface="+mn-ea"/>
                </a:rPr>
                <a:t>年（</a:t>
              </a:r>
              <a:r>
                <a:rPr lang="en-US" altLang="ja-JP" sz="1200" dirty="0">
                  <a:latin typeface="+mn-ea"/>
                </a:rPr>
                <a:t>2014</a:t>
              </a:r>
              <a:r>
                <a:rPr lang="ja-JP" altLang="en-US" sz="1200" dirty="0">
                  <a:latin typeface="+mn-ea"/>
                </a:rPr>
                <a:t>年）に基本計画を策定。基本計画の検討に当たっては、入札により選定された設計事務所等へ委託し、市議会の都市再整備特別委員会での審議を実施した。</a:t>
              </a:r>
            </a:p>
            <a:p>
              <a:pPr marL="0" indent="144000" fontAlgn="ctr">
                <a:lnSpc>
                  <a:spcPct val="120000"/>
                </a:lnSpc>
                <a:spcBef>
                  <a:spcPts val="0"/>
                </a:spcBef>
                <a:buFont typeface="Arial" panose="020B0604020202020204" pitchFamily="34" charset="0"/>
                <a:buNone/>
              </a:pPr>
              <a:r>
                <a:rPr lang="ja-JP" altLang="en-US" sz="1200" dirty="0">
                  <a:latin typeface="+mn-ea"/>
                </a:rPr>
                <a:t>その後、基本・実施設計を一括で設計事務所等に委託し、平成</a:t>
              </a:r>
              <a:r>
                <a:rPr lang="en-US" altLang="ja-JP" sz="1200" dirty="0">
                  <a:latin typeface="+mn-ea"/>
                </a:rPr>
                <a:t>27</a:t>
              </a:r>
              <a:r>
                <a:rPr lang="ja-JP" altLang="en-US" sz="1200" dirty="0">
                  <a:latin typeface="+mn-ea"/>
                </a:rPr>
                <a:t>年（</a:t>
              </a:r>
              <a:r>
                <a:rPr lang="en-US" altLang="ja-JP" sz="1200" dirty="0">
                  <a:latin typeface="+mn-ea"/>
                </a:rPr>
                <a:t>2015</a:t>
              </a:r>
              <a:r>
                <a:rPr lang="ja-JP" altLang="en-US" sz="1200" dirty="0">
                  <a:latin typeface="+mn-ea"/>
                </a:rPr>
                <a:t>年）</a:t>
              </a:r>
              <a:r>
                <a:rPr lang="en-US" altLang="ja-JP" sz="1200" dirty="0">
                  <a:latin typeface="+mn-ea"/>
                </a:rPr>
                <a:t>10</a:t>
              </a:r>
              <a:r>
                <a:rPr lang="ja-JP" altLang="en-US" sz="1200" dirty="0">
                  <a:latin typeface="+mn-ea"/>
                </a:rPr>
                <a:t>月に基本設計、平成</a:t>
              </a:r>
              <a:r>
                <a:rPr lang="en-US" altLang="ja-JP" sz="1200" dirty="0">
                  <a:latin typeface="+mn-ea"/>
                </a:rPr>
                <a:t>29</a:t>
              </a:r>
              <a:r>
                <a:rPr lang="ja-JP" altLang="en-US" sz="1200" dirty="0">
                  <a:latin typeface="+mn-ea"/>
                </a:rPr>
                <a:t>年（</a:t>
              </a:r>
              <a:r>
                <a:rPr lang="en-US" altLang="ja-JP" sz="1200" dirty="0">
                  <a:latin typeface="+mn-ea"/>
                </a:rPr>
                <a:t>2017</a:t>
              </a:r>
              <a:r>
                <a:rPr lang="ja-JP" altLang="en-US" sz="1200" dirty="0">
                  <a:latin typeface="+mn-ea"/>
                </a:rPr>
                <a:t>年）</a:t>
              </a:r>
              <a:r>
                <a:rPr lang="en-US" altLang="ja-JP" sz="1200" dirty="0">
                  <a:latin typeface="+mn-ea"/>
                </a:rPr>
                <a:t>8</a:t>
              </a:r>
              <a:r>
                <a:rPr lang="ja-JP" altLang="en-US" sz="1200" dirty="0">
                  <a:latin typeface="+mn-ea"/>
                </a:rPr>
                <a:t>月に実施設計を完了した。入札により建設事業者を選定し、同</a:t>
              </a:r>
              <a:r>
                <a:rPr lang="en-US" altLang="ja-JP" sz="1200" dirty="0">
                  <a:latin typeface="+mn-ea"/>
                </a:rPr>
                <a:t>12</a:t>
              </a:r>
              <a:r>
                <a:rPr lang="ja-JP" altLang="en-US" sz="1200" dirty="0">
                  <a:latin typeface="+mn-ea"/>
                </a:rPr>
                <a:t>月に着工した。令和</a:t>
              </a:r>
              <a:r>
                <a:rPr lang="en-US" altLang="ja-JP" sz="1200" dirty="0">
                  <a:latin typeface="+mn-ea"/>
                </a:rPr>
                <a:t>2</a:t>
              </a:r>
              <a:r>
                <a:rPr lang="ja-JP" altLang="en-US" sz="1200" dirty="0">
                  <a:latin typeface="+mn-ea"/>
                </a:rPr>
                <a:t>年（</a:t>
              </a:r>
              <a:r>
                <a:rPr lang="en-US" altLang="ja-JP" sz="1200" dirty="0">
                  <a:latin typeface="+mn-ea"/>
                </a:rPr>
                <a:t>2020</a:t>
              </a:r>
              <a:r>
                <a:rPr lang="ja-JP" altLang="en-US" sz="1200" dirty="0">
                  <a:latin typeface="+mn-ea"/>
                </a:rPr>
                <a:t>年）</a:t>
              </a:r>
              <a:r>
                <a:rPr lang="en-US" altLang="ja-JP" sz="1200" dirty="0">
                  <a:latin typeface="+mn-ea"/>
                </a:rPr>
                <a:t>9</a:t>
              </a:r>
              <a:r>
                <a:rPr lang="ja-JP" altLang="en-US" sz="1200" dirty="0">
                  <a:latin typeface="+mn-ea"/>
                </a:rPr>
                <a:t>月に竣工、令和</a:t>
              </a:r>
              <a:r>
                <a:rPr lang="en-US" altLang="ja-JP" sz="1200" dirty="0">
                  <a:latin typeface="+mn-ea"/>
                </a:rPr>
                <a:t>3</a:t>
              </a:r>
              <a:r>
                <a:rPr lang="ja-JP" altLang="en-US" sz="1200" dirty="0">
                  <a:latin typeface="+mn-ea"/>
                </a:rPr>
                <a:t>年（</a:t>
              </a:r>
              <a:r>
                <a:rPr lang="en-US" altLang="ja-JP" sz="1200" dirty="0">
                  <a:latin typeface="+mn-ea"/>
                </a:rPr>
                <a:t>2021</a:t>
              </a:r>
              <a:r>
                <a:rPr lang="ja-JP" altLang="en-US" sz="1200" dirty="0">
                  <a:latin typeface="+mn-ea"/>
                </a:rPr>
                <a:t>年）</a:t>
              </a:r>
              <a:r>
                <a:rPr lang="en-US" altLang="ja-JP" sz="1200" dirty="0">
                  <a:latin typeface="+mn-ea"/>
                </a:rPr>
                <a:t>1</a:t>
              </a:r>
              <a:r>
                <a:rPr lang="ja-JP" altLang="en-US" sz="1200" dirty="0">
                  <a:latin typeface="+mn-ea"/>
                </a:rPr>
                <a:t>月に供用開始した。</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679079"/>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grpSp>
      <p:sp>
        <p:nvSpPr>
          <p:cNvPr id="29" name="テキスト ボックス 28">
            <a:extLst>
              <a:ext uri="{FF2B5EF4-FFF2-40B4-BE49-F238E27FC236}">
                <a16:creationId xmlns:a16="http://schemas.microsoft.com/office/drawing/2014/main" id="{53BCF43C-EBCB-4788-3696-D0636D36CC37}"/>
              </a:ext>
            </a:extLst>
          </p:cNvPr>
          <p:cNvSpPr txBox="1"/>
          <p:nvPr/>
        </p:nvSpPr>
        <p:spPr>
          <a:xfrm>
            <a:off x="504000" y="4539217"/>
            <a:ext cx="1191032" cy="169277"/>
          </a:xfrm>
          <a:prstGeom prst="rect">
            <a:avLst/>
          </a:prstGeom>
          <a:noFill/>
        </p:spPr>
        <p:txBody>
          <a:bodyPr wrap="none" lIns="0" tIns="0" rIns="0" bIns="0" rtlCol="0">
            <a:spAutoFit/>
          </a:bodyPr>
          <a:lstStyle/>
          <a:p>
            <a:pPr fontAlgn="ctr"/>
            <a:r>
              <a:rPr kumimoji="1" lang="ja-JP" altLang="en-US" sz="1100" dirty="0">
                <a:latin typeface="+mn-ea"/>
              </a:rPr>
              <a:t>全体スケジュール</a:t>
            </a:r>
            <a:r>
              <a:rPr kumimoji="1" lang="en-US" altLang="ja-JP" sz="1100" baseline="30000" dirty="0">
                <a:latin typeface="+mn-ea"/>
              </a:rPr>
              <a:t>*2</a:t>
            </a:r>
            <a:endParaRPr kumimoji="1" lang="ja-JP" altLang="en-US" sz="1100" baseline="30000" dirty="0">
              <a:latin typeface="+mn-ea"/>
            </a:endParaRPr>
          </a:p>
        </p:txBody>
      </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504000" y="4777443"/>
            <a:ext cx="6494255" cy="861774"/>
          </a:xfrm>
          <a:prstGeom prst="rect">
            <a:avLst/>
          </a:prstGeom>
          <a:noFill/>
        </p:spPr>
        <p:txBody>
          <a:bodyPr wrap="square" lIns="0" tIns="0" rIns="0" bIns="0" rtlCol="0">
            <a:spAutoFit/>
          </a:bodyPr>
          <a:lstStyle/>
          <a:p>
            <a:r>
              <a:rPr kumimoji="1" lang="en-US" altLang="ja-JP" sz="800" dirty="0">
                <a:latin typeface="+mn-ea"/>
              </a:rPr>
              <a:t>*2 </a:t>
            </a:r>
            <a:r>
              <a:rPr kumimoji="1" lang="ja-JP" altLang="en-US" sz="800" dirty="0">
                <a:latin typeface="+mn-ea"/>
              </a:rPr>
              <a:t>以下の各資料を基に作成</a:t>
            </a:r>
            <a:br>
              <a:rPr kumimoji="1" lang="en-US" altLang="ja-JP" sz="800" dirty="0">
                <a:latin typeface="+mn-ea"/>
              </a:rPr>
            </a:br>
            <a:r>
              <a:rPr kumimoji="1" lang="ja-JP" altLang="en-US" sz="800" dirty="0">
                <a:latin typeface="+mn-ea"/>
              </a:rPr>
              <a:t>「都市再生整備特別委員会会議録」平成</a:t>
            </a:r>
            <a:r>
              <a:rPr kumimoji="1" lang="en-US" altLang="ja-JP" sz="800" dirty="0">
                <a:latin typeface="+mn-ea"/>
              </a:rPr>
              <a:t>26</a:t>
            </a:r>
            <a:r>
              <a:rPr kumimoji="1" lang="ja-JP" altLang="en-US" sz="800" dirty="0">
                <a:latin typeface="+mn-ea"/>
              </a:rPr>
              <a:t>年</a:t>
            </a:r>
            <a:r>
              <a:rPr kumimoji="1" lang="en-US" altLang="ja-JP" sz="800" dirty="0">
                <a:latin typeface="+mn-ea"/>
              </a:rPr>
              <a:t>5</a:t>
            </a:r>
            <a:r>
              <a:rPr kumimoji="1" lang="ja-JP" altLang="en-US" sz="800" dirty="0">
                <a:latin typeface="+mn-ea"/>
              </a:rPr>
              <a:t>月</a:t>
            </a:r>
            <a:r>
              <a:rPr kumimoji="1" lang="en-US" altLang="ja-JP" sz="800" dirty="0">
                <a:latin typeface="+mn-ea"/>
              </a:rPr>
              <a:t>13</a:t>
            </a:r>
            <a:r>
              <a:rPr kumimoji="1" lang="ja-JP" altLang="en-US" sz="800" dirty="0">
                <a:latin typeface="+mn-ea"/>
              </a:rPr>
              <a:t>日、北見市議会、北見市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9</a:t>
            </a:r>
            <a:r>
              <a:rPr kumimoji="1" lang="ja-JP" altLang="en-US" sz="800" dirty="0">
                <a:latin typeface="+mn-ea"/>
              </a:rPr>
              <a:t>月</a:t>
            </a:r>
            <a:r>
              <a:rPr kumimoji="1" lang="en-US" altLang="ja-JP" sz="800" dirty="0">
                <a:latin typeface="+mn-ea"/>
              </a:rPr>
              <a:t>4</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7"/>
              </a:rPr>
              <a:t>https://www.city.kitami.lg.jp/common/img/content/content_20210524_114733.pdf</a:t>
            </a:r>
            <a:r>
              <a:rPr kumimoji="1" lang="ja-JP" altLang="en-US" sz="800" dirty="0">
                <a:latin typeface="+mn-ea"/>
              </a:rPr>
              <a:t>）</a:t>
            </a:r>
            <a:endParaRPr kumimoji="1" lang="en-US" altLang="ja-JP" sz="800" dirty="0">
              <a:latin typeface="+mn-ea"/>
            </a:endParaRPr>
          </a:p>
          <a:p>
            <a:r>
              <a:rPr kumimoji="1" lang="ja-JP" altLang="en-US" sz="800" dirty="0">
                <a:latin typeface="+mn-ea"/>
              </a:rPr>
              <a:t>「都市再生整備特別委員会会議録」平成</a:t>
            </a:r>
            <a:r>
              <a:rPr kumimoji="1" lang="en-US" altLang="ja-JP" sz="800" dirty="0">
                <a:latin typeface="+mn-ea"/>
              </a:rPr>
              <a:t>27</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26</a:t>
            </a:r>
            <a:r>
              <a:rPr kumimoji="1" lang="ja-JP" altLang="en-US" sz="800" dirty="0">
                <a:latin typeface="+mn-ea"/>
              </a:rPr>
              <a:t>日、北見市議会、北見市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9</a:t>
            </a:r>
            <a:r>
              <a:rPr kumimoji="1" lang="ja-JP" altLang="en-US" sz="800" dirty="0">
                <a:latin typeface="+mn-ea"/>
              </a:rPr>
              <a:t>月</a:t>
            </a:r>
            <a:r>
              <a:rPr kumimoji="1" lang="en-US" altLang="ja-JP" sz="800" dirty="0">
                <a:latin typeface="+mn-ea"/>
              </a:rPr>
              <a:t>4</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8"/>
              </a:rPr>
              <a:t>https://www.city.kitami.lg.jp/common/img/content/content_20210524_111646.pdf</a:t>
            </a:r>
            <a:r>
              <a:rPr kumimoji="1" lang="ja-JP" altLang="en-US" sz="800" dirty="0">
                <a:latin typeface="+mn-ea"/>
              </a:rPr>
              <a:t>）</a:t>
            </a:r>
            <a:br>
              <a:rPr kumimoji="1" lang="en-US" altLang="ja-JP" sz="800" dirty="0">
                <a:latin typeface="+mn-ea"/>
              </a:rPr>
            </a:br>
            <a:r>
              <a:rPr kumimoji="1" lang="ja-JP" altLang="en-US" sz="800" dirty="0">
                <a:latin typeface="+mn-ea"/>
              </a:rPr>
              <a:t>「都市再生整備特別委員会会議録」平成</a:t>
            </a:r>
            <a:r>
              <a:rPr kumimoji="1" lang="en-US" altLang="ja-JP" sz="800" dirty="0">
                <a:latin typeface="+mn-ea"/>
              </a:rPr>
              <a:t>29</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21</a:t>
            </a:r>
            <a:r>
              <a:rPr kumimoji="1" lang="ja-JP" altLang="en-US" sz="800" dirty="0">
                <a:latin typeface="+mn-ea"/>
              </a:rPr>
              <a:t>日、北見市議会、北見市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9</a:t>
            </a:r>
            <a:r>
              <a:rPr kumimoji="1" lang="ja-JP" altLang="en-US" sz="800" dirty="0">
                <a:latin typeface="+mn-ea"/>
              </a:rPr>
              <a:t>月</a:t>
            </a:r>
            <a:r>
              <a:rPr kumimoji="1" lang="en-US" altLang="ja-JP" sz="800" dirty="0">
                <a:latin typeface="+mn-ea"/>
              </a:rPr>
              <a:t>4</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9"/>
              </a:rPr>
              <a:t>https://www.city.kitami.lg.jp/common/img/content/content_20210524_103331.pdf</a:t>
            </a:r>
            <a:r>
              <a:rPr kumimoji="1" lang="ja-JP" altLang="en-US" sz="800" dirty="0">
                <a:latin typeface="+mn-ea"/>
              </a:rPr>
              <a:t>）</a:t>
            </a:r>
          </a:p>
        </p:txBody>
      </p:sp>
      <p:sp>
        <p:nvSpPr>
          <p:cNvPr id="2" name="スライド番号プレースホルダー 13">
            <a:extLst>
              <a:ext uri="{FF2B5EF4-FFF2-40B4-BE49-F238E27FC236}">
                <a16:creationId xmlns:a16="http://schemas.microsoft.com/office/drawing/2014/main" id="{1B7BD1BE-52E8-C3DA-8D4F-C34ED925A321}"/>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15</a:t>
            </a:fld>
            <a:endParaRPr kumimoji="1" lang="ja-JP" altLang="en-US" dirty="0">
              <a:latin typeface="+mn-ea"/>
              <a:ea typeface="+mn-ea"/>
            </a:endParaRPr>
          </a:p>
        </p:txBody>
      </p:sp>
    </p:spTree>
    <p:extLst>
      <p:ext uri="{BB962C8B-B14F-4D97-AF65-F5344CB8AC3E}">
        <p14:creationId xmlns:p14="http://schemas.microsoft.com/office/powerpoint/2010/main" val="46578681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8496415-18C8-4E34-B0C5-8D25B8DC55A1}"/>
              </a:ext>
            </a:extLst>
          </p:cNvPr>
          <p:cNvSpPr>
            <a:spLocks noGrp="1"/>
          </p:cNvSpPr>
          <p:nvPr>
            <p:ph type="sldNum" sz="quarter" idx="4294967295"/>
          </p:nvPr>
        </p:nvSpPr>
        <p:spPr>
          <a:xfrm>
            <a:off x="2929730" y="10414000"/>
            <a:ext cx="1700213" cy="153988"/>
          </a:xfrm>
        </p:spPr>
        <p:txBody>
          <a:bodyPr/>
          <a:lstStyle/>
          <a:p>
            <a:pPr marL="0" marR="0" lvl="0" indent="0" algn="ctr" defTabSz="497754" rtl="0" eaLnBrk="1" fontAlgn="ctr" latinLnBrk="0" hangingPunct="1">
              <a:lnSpc>
                <a:spcPct val="100000"/>
              </a:lnSpc>
              <a:spcBef>
                <a:spcPts val="0"/>
              </a:spcBef>
              <a:spcAft>
                <a:spcPts val="0"/>
              </a:spcAft>
              <a:buClrTx/>
              <a:buSzTx/>
              <a:buFontTx/>
              <a:buNone/>
              <a:tabLst/>
              <a:defRPr/>
            </a:pPr>
            <a:fld id="{741C99BD-4CB3-4AB8-B45E-067A6B3414C4}" type="slidenum">
              <a:rPr kumimoji="1" lang="ja-JP" altLang="en-US" sz="1000" b="0" i="0" u="none" strike="noStrike" kern="1200" cap="none" spc="0" normalizeH="0" baseline="0" noProof="0" smtClean="0">
                <a:ln>
                  <a:noFill/>
                </a:ln>
                <a:solidFill>
                  <a:srgbClr val="31926F"/>
                </a:solidFill>
                <a:effectLst/>
                <a:uLnTx/>
                <a:uFillTx/>
                <a:latin typeface="BIZ UDPゴシック" panose="020B0400000000000000" pitchFamily="50" charset="-128"/>
                <a:ea typeface="BIZ UDPゴシック" panose="020B0400000000000000" pitchFamily="50" charset="-128"/>
                <a:cs typeface="+mn-cs"/>
              </a:rPr>
              <a:pPr marL="0" marR="0" lvl="0" indent="0" algn="ctr" defTabSz="497754" rtl="0" eaLnBrk="1" fontAlgn="ctr" latinLnBrk="0" hangingPunct="1">
                <a:lnSpc>
                  <a:spcPct val="100000"/>
                </a:lnSpc>
                <a:spcBef>
                  <a:spcPts val="0"/>
                </a:spcBef>
                <a:spcAft>
                  <a:spcPts val="0"/>
                </a:spcAft>
                <a:buClrTx/>
                <a:buSzTx/>
                <a:buFontTx/>
                <a:buNone/>
                <a:tabLst/>
                <a:defRPr/>
              </a:pPr>
              <a:t>150</a:t>
            </a:fld>
            <a:endParaRPr kumimoji="1" lang="ja-JP" altLang="en-US" sz="1000" b="0" i="0" u="none" strike="noStrike" kern="1200" cap="none" spc="0" normalizeH="0" baseline="0" noProof="0" dirty="0">
              <a:ln>
                <a:noFill/>
              </a:ln>
              <a:solidFill>
                <a:srgbClr val="31926F"/>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テキスト プレースホルダー 3">
            <a:extLst>
              <a:ext uri="{FF2B5EF4-FFF2-40B4-BE49-F238E27FC236}">
                <a16:creationId xmlns:a16="http://schemas.microsoft.com/office/drawing/2014/main" id="{C5083ACA-4E6F-4AB6-A900-9F7536E20B76}"/>
              </a:ext>
            </a:extLst>
          </p:cNvPr>
          <p:cNvSpPr txBox="1">
            <a:spLocks/>
          </p:cNvSpPr>
          <p:nvPr/>
        </p:nvSpPr>
        <p:spPr>
          <a:xfrm>
            <a:off x="110836" y="9635710"/>
            <a:ext cx="7448839" cy="199285"/>
          </a:xfrm>
          <a:prstGeom prst="rect">
            <a:avLst/>
          </a:prstGeom>
        </p:spPr>
        <p:txBody>
          <a:bodyPr wrap="square" lIns="0" tIns="0" rIns="0" bIns="0" anchor="ctr" anchorCtr="0">
            <a:spAutoFit/>
          </a:bodyPr>
          <a:lstStyle>
            <a:lvl1pPr marL="0" indent="0" algn="ctr" defTabSz="1425495" rtl="0" eaLnBrk="1" fontAlgn="ctr" latinLnBrk="0" hangingPunct="1">
              <a:lnSpc>
                <a:spcPct val="120000"/>
              </a:lnSpc>
              <a:spcBef>
                <a:spcPts val="0"/>
              </a:spcBef>
              <a:buFont typeface="Arial" panose="020B0604020202020204" pitchFamily="34" charset="0"/>
              <a:buNone/>
              <a:defRPr kumimoji="1" sz="1600" kern="1200">
                <a:solidFill>
                  <a:schemeClr val="tx1"/>
                </a:solidFill>
                <a:latin typeface="BIZ UDPゴシック" panose="020B0400000000000000" pitchFamily="50" charset="-128"/>
                <a:ea typeface="BIZ UDPゴシック" panose="020B0400000000000000" pitchFamily="50" charset="-128"/>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a:lnSpc>
                <a:spcPct val="100000"/>
              </a:lnSpc>
            </a:pPr>
            <a:r>
              <a:rPr lang="ja-JP" altLang="en-US" sz="1295" dirty="0"/>
              <a:t>令和</a:t>
            </a:r>
            <a:r>
              <a:rPr lang="en-US" altLang="ja-JP" sz="1295" dirty="0"/>
              <a:t>5</a:t>
            </a:r>
            <a:r>
              <a:rPr lang="ja-JP" altLang="en-US" sz="1295" dirty="0"/>
              <a:t>年度（</a:t>
            </a:r>
            <a:r>
              <a:rPr lang="en-US" altLang="ja-JP" sz="1295" dirty="0"/>
              <a:t>2023</a:t>
            </a:r>
            <a:r>
              <a:rPr lang="ja-JP" altLang="en-US" sz="1295" dirty="0"/>
              <a:t>年度）</a:t>
            </a:r>
            <a:endParaRPr lang="en-US" altLang="ja-JP" sz="1295" dirty="0"/>
          </a:p>
        </p:txBody>
      </p:sp>
      <p:sp>
        <p:nvSpPr>
          <p:cNvPr id="19" name="テキスト プレースホルダー 3">
            <a:extLst>
              <a:ext uri="{FF2B5EF4-FFF2-40B4-BE49-F238E27FC236}">
                <a16:creationId xmlns:a16="http://schemas.microsoft.com/office/drawing/2014/main" id="{5124A8B4-4187-4867-B9B7-4553E1BCE095}"/>
              </a:ext>
            </a:extLst>
          </p:cNvPr>
          <p:cNvSpPr txBox="1">
            <a:spLocks/>
          </p:cNvSpPr>
          <p:nvPr/>
        </p:nvSpPr>
        <p:spPr>
          <a:xfrm>
            <a:off x="2019331" y="9635710"/>
            <a:ext cx="684000" cy="216000"/>
          </a:xfrm>
          <a:prstGeom prst="rect">
            <a:avLst/>
          </a:prstGeom>
          <a:ln w="6350">
            <a:solidFill>
              <a:schemeClr val="tx1"/>
            </a:solidFill>
          </a:ln>
        </p:spPr>
        <p:txBody>
          <a:bodyPr wrap="square" lIns="36000" tIns="36000" rIns="36000" bIns="36000" anchor="ctr" anchorCtr="1">
            <a:spAutoFit/>
          </a:bodyPr>
          <a:lstStyle>
            <a:lvl1pPr marL="0" indent="0" algn="ctr" defTabSz="1425495" rtl="0" eaLnBrk="1" fontAlgn="ctr" latinLnBrk="0" hangingPunct="1">
              <a:lnSpc>
                <a:spcPct val="120000"/>
              </a:lnSpc>
              <a:spcBef>
                <a:spcPts val="0"/>
              </a:spcBef>
              <a:buFont typeface="Arial" panose="020B0604020202020204" pitchFamily="34" charset="0"/>
              <a:buNone/>
              <a:defRPr kumimoji="1" sz="1600" kern="1200">
                <a:solidFill>
                  <a:schemeClr val="tx1"/>
                </a:solidFill>
                <a:latin typeface="BIZ UDPゴシック" panose="020B0400000000000000" pitchFamily="50" charset="-128"/>
                <a:ea typeface="BIZ UDPゴシック" panose="020B0400000000000000" pitchFamily="50" charset="-128"/>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algn="l">
              <a:lnSpc>
                <a:spcPct val="100000"/>
              </a:lnSpc>
            </a:pPr>
            <a:r>
              <a:rPr lang="ja-JP" altLang="en-US" sz="1200" dirty="0"/>
              <a:t>実施年度</a:t>
            </a:r>
          </a:p>
        </p:txBody>
      </p:sp>
    </p:spTree>
    <p:extLst>
      <p:ext uri="{BB962C8B-B14F-4D97-AF65-F5344CB8AC3E}">
        <p14:creationId xmlns:p14="http://schemas.microsoft.com/office/powerpoint/2010/main" val="2975068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27679"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ja-JP" altLang="en-US" dirty="0">
                <a:latin typeface="+mn-ea"/>
                <a:ea typeface="+mn-ea"/>
              </a:rPr>
              <a:t>１</a:t>
            </a:r>
            <a:r>
              <a:rPr lang="en-US" altLang="zh-TW" dirty="0">
                <a:latin typeface="+mn-ea"/>
                <a:ea typeface="+mn-ea"/>
              </a:rPr>
              <a:t>) </a:t>
            </a:r>
            <a:r>
              <a:rPr lang="ja-JP" altLang="en-US" dirty="0">
                <a:latin typeface="+mn-ea"/>
                <a:ea typeface="+mn-ea"/>
              </a:rPr>
              <a:t>北海道北見</a:t>
            </a:r>
            <a:r>
              <a:rPr lang="zh-TW" altLang="en-US" dirty="0">
                <a:latin typeface="+mn-ea"/>
                <a:ea typeface="+mn-ea"/>
              </a:rPr>
              <a:t>市</a:t>
            </a:r>
          </a:p>
        </p:txBody>
      </p:sp>
      <p:grpSp>
        <p:nvGrpSpPr>
          <p:cNvPr id="33" name="グループ化 32">
            <a:extLst>
              <a:ext uri="{FF2B5EF4-FFF2-40B4-BE49-F238E27FC236}">
                <a16:creationId xmlns:a16="http://schemas.microsoft.com/office/drawing/2014/main" id="{E2D7C279-C855-D9DB-EAE2-F214C1C6974E}"/>
              </a:ext>
            </a:extLst>
          </p:cNvPr>
          <p:cNvGrpSpPr/>
          <p:nvPr/>
        </p:nvGrpSpPr>
        <p:grpSpPr>
          <a:xfrm>
            <a:off x="504000" y="1349375"/>
            <a:ext cx="6552437" cy="1692147"/>
            <a:chOff x="503563" y="5679079"/>
            <a:chExt cx="6552437" cy="1692147"/>
          </a:xfrm>
        </p:grpSpPr>
        <p:sp>
          <p:nvSpPr>
            <p:cNvPr id="34" name="コンテンツ プレースホルダー 17">
              <a:extLst>
                <a:ext uri="{FF2B5EF4-FFF2-40B4-BE49-F238E27FC236}">
                  <a16:creationId xmlns:a16="http://schemas.microsoft.com/office/drawing/2014/main" id="{A6EEB82C-D7BF-E1AA-2E2A-E0967E875F52}"/>
                </a:ext>
              </a:extLst>
            </p:cNvPr>
            <p:cNvSpPr txBox="1">
              <a:spLocks/>
            </p:cNvSpPr>
            <p:nvPr/>
          </p:nvSpPr>
          <p:spPr>
            <a:xfrm>
              <a:off x="503563" y="6484829"/>
              <a:ext cx="6552000" cy="886397"/>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fontAlgn="ctr">
                <a:lnSpc>
                  <a:spcPct val="120000"/>
                </a:lnSpc>
                <a:spcBef>
                  <a:spcPts val="0"/>
                </a:spcBef>
                <a:buFont typeface="Arial" panose="020B0604020202020204" pitchFamily="34" charset="0"/>
                <a:buNone/>
              </a:pPr>
              <a:r>
                <a:rPr lang="ja-JP" altLang="en-US" sz="1200" dirty="0">
                  <a:latin typeface="+mn-ea"/>
                </a:rPr>
                <a:t>市民の目線に立った、わかりやすく、やさしい窓口サービスの実現のため、新庁舎建設より前から窓口サービスの改善に取り組んでいる。</a:t>
              </a:r>
            </a:p>
            <a:p>
              <a:pPr marL="0" indent="144000" fontAlgn="ctr">
                <a:lnSpc>
                  <a:spcPct val="120000"/>
                </a:lnSpc>
                <a:spcBef>
                  <a:spcPts val="0"/>
                </a:spcBef>
                <a:buFont typeface="Arial" panose="020B0604020202020204" pitchFamily="34" charset="0"/>
                <a:buNone/>
              </a:pPr>
              <a:r>
                <a:rPr lang="ja-JP" altLang="en-US" sz="1200" dirty="0">
                  <a:latin typeface="+mn-ea"/>
                </a:rPr>
                <a:t>レイアウトの検討に当たっては、市民の動線に配慮し、来庁頻度の高い部署を</a:t>
              </a:r>
              <a:r>
                <a:rPr lang="en-US" altLang="ja-JP" sz="1200" dirty="0">
                  <a:latin typeface="+mn-ea"/>
                </a:rPr>
                <a:t>1</a:t>
              </a:r>
              <a:r>
                <a:rPr lang="ja-JP" altLang="en-US" sz="1200" dirty="0">
                  <a:latin typeface="+mn-ea"/>
                </a:rPr>
                <a:t>階、</a:t>
              </a:r>
              <a:r>
                <a:rPr lang="en-US" altLang="ja-JP" sz="1200" dirty="0">
                  <a:latin typeface="+mn-ea"/>
                </a:rPr>
                <a:t>2</a:t>
              </a:r>
              <a:r>
                <a:rPr lang="ja-JP" altLang="en-US" sz="1200" dirty="0">
                  <a:latin typeface="+mn-ea"/>
                </a:rPr>
                <a:t>階に集約して配置している。</a:t>
              </a:r>
            </a:p>
          </p:txBody>
        </p:sp>
        <p:grpSp>
          <p:nvGrpSpPr>
            <p:cNvPr id="35" name="グループ化 34">
              <a:extLst>
                <a:ext uri="{FF2B5EF4-FFF2-40B4-BE49-F238E27FC236}">
                  <a16:creationId xmlns:a16="http://schemas.microsoft.com/office/drawing/2014/main" id="{42F26196-362F-B4FB-ACC8-1C28BC3FA7EB}"/>
                </a:ext>
              </a:extLst>
            </p:cNvPr>
            <p:cNvGrpSpPr/>
            <p:nvPr/>
          </p:nvGrpSpPr>
          <p:grpSpPr>
            <a:xfrm>
              <a:off x="504000" y="5679079"/>
              <a:ext cx="6552000" cy="252000"/>
              <a:chOff x="504000" y="5705617"/>
              <a:chExt cx="6552000" cy="252000"/>
            </a:xfrm>
          </p:grpSpPr>
          <p:sp>
            <p:nvSpPr>
              <p:cNvPr id="37" name="正方形/長方形 36">
                <a:extLst>
                  <a:ext uri="{FF2B5EF4-FFF2-40B4-BE49-F238E27FC236}">
                    <a16:creationId xmlns:a16="http://schemas.microsoft.com/office/drawing/2014/main" id="{5E1FC3D9-ABD8-40C2-DAB9-040BDC92BE38}"/>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38" name="テキスト ボックス 37">
                <a:extLst>
                  <a:ext uri="{FF2B5EF4-FFF2-40B4-BE49-F238E27FC236}">
                    <a16:creationId xmlns:a16="http://schemas.microsoft.com/office/drawing/2014/main" id="{CBE8BD86-185C-9BDB-4DB5-3EBEAF2C7366}"/>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grpSp>
      <p:grpSp>
        <p:nvGrpSpPr>
          <p:cNvPr id="43" name="グループ化 42">
            <a:extLst>
              <a:ext uri="{FF2B5EF4-FFF2-40B4-BE49-F238E27FC236}">
                <a16:creationId xmlns:a16="http://schemas.microsoft.com/office/drawing/2014/main" id="{1B1F0057-F354-9AEE-8158-C7FAF8676C4C}"/>
              </a:ext>
            </a:extLst>
          </p:cNvPr>
          <p:cNvGrpSpPr/>
          <p:nvPr/>
        </p:nvGrpSpPr>
        <p:grpSpPr>
          <a:xfrm>
            <a:off x="503196" y="1773975"/>
            <a:ext cx="6552804" cy="252000"/>
            <a:chOff x="503196" y="8269555"/>
            <a:chExt cx="6552804" cy="252000"/>
          </a:xfrm>
        </p:grpSpPr>
        <p:sp>
          <p:nvSpPr>
            <p:cNvPr id="39" name="四角形: 角を丸くする 38">
              <a:extLst>
                <a:ext uri="{FF2B5EF4-FFF2-40B4-BE49-F238E27FC236}">
                  <a16:creationId xmlns:a16="http://schemas.microsoft.com/office/drawing/2014/main" id="{8FB01425-FBD0-B00D-C864-4290D3B4D06F}"/>
                </a:ext>
              </a:extLst>
            </p:cNvPr>
            <p:cNvSpPr/>
            <p:nvPr/>
          </p:nvSpPr>
          <p:spPr>
            <a:xfrm>
              <a:off x="503196" y="8269555"/>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40" name="コンテンツ プレースホルダー 17">
              <a:extLst>
                <a:ext uri="{FF2B5EF4-FFF2-40B4-BE49-F238E27FC236}">
                  <a16:creationId xmlns:a16="http://schemas.microsoft.com/office/drawing/2014/main" id="{A2EEC03F-9C20-0BB2-BFD5-89BBE30D039A}"/>
                </a:ext>
              </a:extLst>
            </p:cNvPr>
            <p:cNvSpPr txBox="1">
              <a:spLocks/>
            </p:cNvSpPr>
            <p:nvPr/>
          </p:nvSpPr>
          <p:spPr>
            <a:xfrm>
              <a:off x="504000" y="8272445"/>
              <a:ext cx="6552000" cy="246221"/>
            </a:xfrm>
            <a:prstGeom prst="rect">
              <a:avLst/>
            </a:prstGeom>
          </p:spPr>
          <p:txBody>
            <a:bodyPr vert="horz" wrap="square" lIns="82800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fontAlgn="ctr">
                <a:lnSpc>
                  <a:spcPct val="100000"/>
                </a:lnSpc>
                <a:spcBef>
                  <a:spcPts val="0"/>
                </a:spcBef>
                <a:buNone/>
              </a:pPr>
              <a:r>
                <a:rPr lang="zh-TW" altLang="en-US" sz="1600" b="1" dirty="0">
                  <a:latin typeface="+mn-ea"/>
                  <a:ea typeface="+mn-ea"/>
                </a:rPr>
                <a:t>窓口業務改善</a:t>
              </a:r>
            </a:p>
          </p:txBody>
        </p:sp>
      </p:grpSp>
      <p:sp>
        <p:nvSpPr>
          <p:cNvPr id="2" name="スライド番号プレースホルダー 13">
            <a:extLst>
              <a:ext uri="{FF2B5EF4-FFF2-40B4-BE49-F238E27FC236}">
                <a16:creationId xmlns:a16="http://schemas.microsoft.com/office/drawing/2014/main" id="{1B7BD1BE-52E8-C3DA-8D4F-C34ED925A321}"/>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16</a:t>
            </a:fld>
            <a:endParaRPr kumimoji="1" lang="ja-JP" altLang="en-US" dirty="0">
              <a:latin typeface="+mn-ea"/>
              <a:ea typeface="+mn-ea"/>
            </a:endParaRPr>
          </a:p>
        </p:txBody>
      </p:sp>
      <p:grpSp>
        <p:nvGrpSpPr>
          <p:cNvPr id="8" name="グループ化 7">
            <a:extLst>
              <a:ext uri="{FF2B5EF4-FFF2-40B4-BE49-F238E27FC236}">
                <a16:creationId xmlns:a16="http://schemas.microsoft.com/office/drawing/2014/main" id="{7C6B3548-8DC3-80C4-F80A-EFC0B6D653B6}"/>
              </a:ext>
            </a:extLst>
          </p:cNvPr>
          <p:cNvGrpSpPr/>
          <p:nvPr/>
        </p:nvGrpSpPr>
        <p:grpSpPr>
          <a:xfrm>
            <a:off x="709200" y="3238473"/>
            <a:ext cx="6138340" cy="949486"/>
            <a:chOff x="502515" y="3546000"/>
            <a:chExt cx="6138340" cy="949486"/>
          </a:xfrm>
        </p:grpSpPr>
        <p:grpSp>
          <p:nvGrpSpPr>
            <p:cNvPr id="44" name="グループ化 43">
              <a:extLst>
                <a:ext uri="{FF2B5EF4-FFF2-40B4-BE49-F238E27FC236}">
                  <a16:creationId xmlns:a16="http://schemas.microsoft.com/office/drawing/2014/main" id="{D502D565-33E8-3CAC-D1E0-CC50119FED48}"/>
                </a:ext>
              </a:extLst>
            </p:cNvPr>
            <p:cNvGrpSpPr/>
            <p:nvPr/>
          </p:nvGrpSpPr>
          <p:grpSpPr>
            <a:xfrm>
              <a:off x="502515" y="3546000"/>
              <a:ext cx="2418641" cy="252000"/>
              <a:chOff x="707715" y="3366000"/>
              <a:chExt cx="2418641" cy="252000"/>
            </a:xfrm>
          </p:grpSpPr>
          <p:sp>
            <p:nvSpPr>
              <p:cNvPr id="46" name="テキスト ボックス 45">
                <a:extLst>
                  <a:ext uri="{FF2B5EF4-FFF2-40B4-BE49-F238E27FC236}">
                    <a16:creationId xmlns:a16="http://schemas.microsoft.com/office/drawing/2014/main" id="{873DCE21-CF9A-9302-3843-4E6B60D52A56}"/>
                  </a:ext>
                </a:extLst>
              </p:cNvPr>
              <p:cNvSpPr txBox="1"/>
              <p:nvPr/>
            </p:nvSpPr>
            <p:spPr>
              <a:xfrm>
                <a:off x="1554055" y="3399667"/>
                <a:ext cx="1572301" cy="184666"/>
              </a:xfrm>
              <a:prstGeom prst="rect">
                <a:avLst/>
              </a:prstGeom>
              <a:noFill/>
            </p:spPr>
            <p:txBody>
              <a:bodyPr wrap="square" lIns="0" tIns="0" rIns="0" bIns="0" rtlCol="0">
                <a:spAutoFit/>
              </a:bodyPr>
              <a:lstStyle/>
              <a:p>
                <a:pPr fontAlgn="ctr"/>
                <a:r>
                  <a:rPr kumimoji="1" lang="ja-JP" altLang="en-US" sz="1200" b="1" dirty="0">
                    <a:solidFill>
                      <a:schemeClr val="tx1"/>
                    </a:solidFill>
                    <a:uFill>
                      <a:solidFill>
                        <a:srgbClr val="31926F"/>
                      </a:solidFill>
                    </a:uFill>
                    <a:latin typeface="+mn-ea"/>
                  </a:rPr>
                  <a:t>ワンストップサービス</a:t>
                </a:r>
                <a:endParaRPr kumimoji="1" lang="ja-JP" altLang="en-US" sz="1200" b="1" dirty="0">
                  <a:latin typeface="+mn-ea"/>
                </a:endParaRPr>
              </a:p>
            </p:txBody>
          </p:sp>
          <p:sp>
            <p:nvSpPr>
              <p:cNvPr id="47" name="四角形: 角を丸くする 46">
                <a:extLst>
                  <a:ext uri="{FF2B5EF4-FFF2-40B4-BE49-F238E27FC236}">
                    <a16:creationId xmlns:a16="http://schemas.microsoft.com/office/drawing/2014/main" id="{44FE5396-8B44-59ED-E84C-E94FBA46BB36}"/>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mn-ea"/>
                  </a:rPr>
                  <a:t>施策①</a:t>
                </a:r>
              </a:p>
            </p:txBody>
          </p:sp>
        </p:grpSp>
        <p:sp>
          <p:nvSpPr>
            <p:cNvPr id="45" name="テキスト ボックス 44">
              <a:extLst>
                <a:ext uri="{FF2B5EF4-FFF2-40B4-BE49-F238E27FC236}">
                  <a16:creationId xmlns:a16="http://schemas.microsoft.com/office/drawing/2014/main" id="{D171B58D-0BE6-A861-A190-1A14766EAB26}"/>
                </a:ext>
              </a:extLst>
            </p:cNvPr>
            <p:cNvSpPr txBox="1"/>
            <p:nvPr/>
          </p:nvSpPr>
          <p:spPr>
            <a:xfrm>
              <a:off x="1348855" y="3818378"/>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来庁目的に合わせて手続きを一元化し、</a:t>
              </a:r>
              <a:r>
                <a:rPr kumimoji="1" lang="ja-JP" altLang="en-US" sz="1100" u="wavyHeavy" dirty="0">
                  <a:uFill>
                    <a:solidFill>
                      <a:srgbClr val="31926F"/>
                    </a:solidFill>
                  </a:uFill>
                  <a:latin typeface="+mn-ea"/>
                </a:rPr>
                <a:t>ワンストップ</a:t>
              </a:r>
              <a:r>
                <a:rPr kumimoji="1" lang="ja-JP" altLang="en-US" sz="1100" dirty="0">
                  <a:latin typeface="+mn-ea"/>
                </a:rPr>
                <a:t>窓口を設置している。また、一元化に伴って、各種申請書の様式の見直しを行った。転入手続きなどの際、これまで複数の課を回っていたものが、ひとつの窓口でほとんどの手続きを終えることができ、来庁者の利便性の向上と職員の業務効率化に繋がっている。</a:t>
              </a:r>
            </a:p>
          </p:txBody>
        </p:sp>
      </p:grpSp>
      <p:sp>
        <p:nvSpPr>
          <p:cNvPr id="9" name="テキスト ボックス 8">
            <a:extLst>
              <a:ext uri="{FF2B5EF4-FFF2-40B4-BE49-F238E27FC236}">
                <a16:creationId xmlns:a16="http://schemas.microsoft.com/office/drawing/2014/main" id="{22D00F07-CD28-E2B3-76C5-11B0DD8989D1}"/>
              </a:ext>
            </a:extLst>
          </p:cNvPr>
          <p:cNvSpPr txBox="1"/>
          <p:nvPr/>
        </p:nvSpPr>
        <p:spPr>
          <a:xfrm>
            <a:off x="1555540" y="4601900"/>
            <a:ext cx="5310000" cy="1015663"/>
          </a:xfrm>
          <a:prstGeom prst="rect">
            <a:avLst/>
          </a:prstGeom>
          <a:noFill/>
        </p:spPr>
        <p:txBody>
          <a:bodyPr wrap="square" lIns="0" tIns="0" rIns="0" bIns="0" rtlCol="0">
            <a:spAutoFit/>
          </a:bodyPr>
          <a:lstStyle/>
          <a:p>
            <a:pPr indent="144000" algn="just" fontAlgn="ctr"/>
            <a:r>
              <a:rPr kumimoji="1" lang="ja-JP" altLang="en-US" sz="1100" dirty="0">
                <a:latin typeface="+mn-ea"/>
              </a:rPr>
              <a:t>書かない窓口では、職員がシステム（窓口支援システム：北見市が独自開発）を操作しながら申請書の作成支援を行う。窓口支援システムは庁内のデータベースから受付に必要なデータを参照することが可能。住民は本人確認書類を提示し、職員からの質問に答えていくと申請書等が出来上がるため、署名するだけで手続きが完了となる。後続の処理は</a:t>
            </a:r>
            <a:r>
              <a:rPr kumimoji="1" lang="en-US" altLang="ja-JP" sz="1100" u="wavyHeavy" dirty="0">
                <a:solidFill>
                  <a:schemeClr val="tx1"/>
                </a:solidFill>
                <a:uFill>
                  <a:solidFill>
                    <a:srgbClr val="31926F"/>
                  </a:solidFill>
                </a:uFill>
                <a:latin typeface="+mn-ea"/>
              </a:rPr>
              <a:t>RPA</a:t>
            </a:r>
            <a:r>
              <a:rPr kumimoji="1" lang="ja-JP" altLang="en-US" sz="1100" dirty="0">
                <a:latin typeface="+mn-ea"/>
              </a:rPr>
              <a:t>を活用しており、証明交付や住基システムへの入力作業が大幅に簡素化されている。</a:t>
            </a:r>
          </a:p>
        </p:txBody>
      </p:sp>
      <p:grpSp>
        <p:nvGrpSpPr>
          <p:cNvPr id="11" name="グループ化 10">
            <a:extLst>
              <a:ext uri="{FF2B5EF4-FFF2-40B4-BE49-F238E27FC236}">
                <a16:creationId xmlns:a16="http://schemas.microsoft.com/office/drawing/2014/main" id="{44FC4472-2F4C-BCF5-45CF-D97F1963378A}"/>
              </a:ext>
            </a:extLst>
          </p:cNvPr>
          <p:cNvGrpSpPr/>
          <p:nvPr/>
        </p:nvGrpSpPr>
        <p:grpSpPr>
          <a:xfrm>
            <a:off x="709200" y="4329522"/>
            <a:ext cx="2797485" cy="252000"/>
            <a:chOff x="707715" y="4154148"/>
            <a:chExt cx="2797485" cy="252000"/>
          </a:xfrm>
        </p:grpSpPr>
        <p:sp>
          <p:nvSpPr>
            <p:cNvPr id="36" name="テキスト ボックス 35">
              <a:extLst>
                <a:ext uri="{FF2B5EF4-FFF2-40B4-BE49-F238E27FC236}">
                  <a16:creationId xmlns:a16="http://schemas.microsoft.com/office/drawing/2014/main" id="{2F2F4465-63DE-A3DB-3FA1-F939B9FEA0C8}"/>
                </a:ext>
              </a:extLst>
            </p:cNvPr>
            <p:cNvSpPr txBox="1"/>
            <p:nvPr/>
          </p:nvSpPr>
          <p:spPr>
            <a:xfrm>
              <a:off x="1554055" y="4187815"/>
              <a:ext cx="1951145" cy="184666"/>
            </a:xfrm>
            <a:prstGeom prst="rect">
              <a:avLst/>
            </a:prstGeom>
            <a:noFill/>
          </p:spPr>
          <p:txBody>
            <a:bodyPr wrap="square" lIns="0" tIns="0" rIns="0" bIns="0" rtlCol="0">
              <a:spAutoFit/>
            </a:bodyPr>
            <a:lstStyle/>
            <a:p>
              <a:pPr fontAlgn="ctr"/>
              <a:r>
                <a:rPr kumimoji="1" lang="ja-JP" altLang="en-US" sz="1200" b="1" dirty="0">
                  <a:latin typeface="+mn-ea"/>
                </a:rPr>
                <a:t>書かない窓口</a:t>
              </a:r>
            </a:p>
          </p:txBody>
        </p:sp>
        <p:sp>
          <p:nvSpPr>
            <p:cNvPr id="42" name="四角形: 角を丸くする 41">
              <a:extLst>
                <a:ext uri="{FF2B5EF4-FFF2-40B4-BE49-F238E27FC236}">
                  <a16:creationId xmlns:a16="http://schemas.microsoft.com/office/drawing/2014/main" id="{241AD020-551B-4949-087C-EECD6614DCA2}"/>
                </a:ext>
              </a:extLst>
            </p:cNvPr>
            <p:cNvSpPr/>
            <p:nvPr/>
          </p:nvSpPr>
          <p:spPr>
            <a:xfrm>
              <a:off x="707715" y="4154148"/>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mn-ea"/>
                </a:rPr>
                <a:t>施策②</a:t>
              </a:r>
            </a:p>
          </p:txBody>
        </p:sp>
      </p:grpSp>
      <p:grpSp>
        <p:nvGrpSpPr>
          <p:cNvPr id="12" name="グループ化 11">
            <a:extLst>
              <a:ext uri="{FF2B5EF4-FFF2-40B4-BE49-F238E27FC236}">
                <a16:creationId xmlns:a16="http://schemas.microsoft.com/office/drawing/2014/main" id="{6C9EEA34-16BB-4AC8-1CA9-3CE4E2967F59}"/>
              </a:ext>
            </a:extLst>
          </p:cNvPr>
          <p:cNvGrpSpPr/>
          <p:nvPr/>
        </p:nvGrpSpPr>
        <p:grpSpPr>
          <a:xfrm>
            <a:off x="709200" y="5760378"/>
            <a:ext cx="2790339" cy="252000"/>
            <a:chOff x="707715" y="5569764"/>
            <a:chExt cx="2790339" cy="252000"/>
          </a:xfrm>
        </p:grpSpPr>
        <p:sp>
          <p:nvSpPr>
            <p:cNvPr id="30" name="テキスト ボックス 29">
              <a:extLst>
                <a:ext uri="{FF2B5EF4-FFF2-40B4-BE49-F238E27FC236}">
                  <a16:creationId xmlns:a16="http://schemas.microsoft.com/office/drawing/2014/main" id="{8D5BD2DE-BE53-2287-0ABF-0394B97FFCCC}"/>
                </a:ext>
              </a:extLst>
            </p:cNvPr>
            <p:cNvSpPr txBox="1"/>
            <p:nvPr/>
          </p:nvSpPr>
          <p:spPr>
            <a:xfrm>
              <a:off x="1554054" y="5603431"/>
              <a:ext cx="1944000" cy="184666"/>
            </a:xfrm>
            <a:prstGeom prst="rect">
              <a:avLst/>
            </a:prstGeom>
            <a:noFill/>
          </p:spPr>
          <p:txBody>
            <a:bodyPr wrap="square" lIns="0" tIns="0" rIns="0" bIns="0" rtlCol="0">
              <a:spAutoFit/>
            </a:bodyPr>
            <a:lstStyle/>
            <a:p>
              <a:pPr fontAlgn="ctr"/>
              <a:r>
                <a:rPr kumimoji="1" lang="ja-JP" altLang="en-US" sz="1200" b="1" dirty="0">
                  <a:latin typeface="+mn-ea"/>
                </a:rPr>
                <a:t>行政手続きのオンライン申請</a:t>
              </a:r>
            </a:p>
          </p:txBody>
        </p:sp>
        <p:sp>
          <p:nvSpPr>
            <p:cNvPr id="32" name="四角形: 角を丸くする 31">
              <a:extLst>
                <a:ext uri="{FF2B5EF4-FFF2-40B4-BE49-F238E27FC236}">
                  <a16:creationId xmlns:a16="http://schemas.microsoft.com/office/drawing/2014/main" id="{4070E289-D407-3DFF-9131-747E05874EF0}"/>
                </a:ext>
              </a:extLst>
            </p:cNvPr>
            <p:cNvSpPr/>
            <p:nvPr/>
          </p:nvSpPr>
          <p:spPr>
            <a:xfrm>
              <a:off x="707715" y="556976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mn-ea"/>
                </a:rPr>
                <a:t>施策⑦</a:t>
              </a:r>
            </a:p>
          </p:txBody>
        </p:sp>
      </p:grpSp>
      <p:sp>
        <p:nvSpPr>
          <p:cNvPr id="14" name="テキスト ボックス 13">
            <a:extLst>
              <a:ext uri="{FF2B5EF4-FFF2-40B4-BE49-F238E27FC236}">
                <a16:creationId xmlns:a16="http://schemas.microsoft.com/office/drawing/2014/main" id="{494F0EFF-575C-318F-31EF-95B64BC26289}"/>
              </a:ext>
            </a:extLst>
          </p:cNvPr>
          <p:cNvSpPr txBox="1"/>
          <p:nvPr/>
        </p:nvSpPr>
        <p:spPr>
          <a:xfrm>
            <a:off x="1555540" y="6032756"/>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北海道が整備した電子申請システムを共同利用している。デジタル庁が推進する「オンライン化を実施する行政手続き」を中心に、庁内全課に対してヒアリングを行い、既存の申請の内容及び件数を調査。その中でオンライン化による効果が期待できる手続きについて導入を進めている。</a:t>
            </a:r>
          </a:p>
        </p:txBody>
      </p:sp>
      <p:sp>
        <p:nvSpPr>
          <p:cNvPr id="20" name="正方形/長方形 19">
            <a:extLst>
              <a:ext uri="{FF2B5EF4-FFF2-40B4-BE49-F238E27FC236}">
                <a16:creationId xmlns:a16="http://schemas.microsoft.com/office/drawing/2014/main" id="{22608B1F-1F6C-40F2-C1A8-E0767A5073D6}"/>
              </a:ext>
            </a:extLst>
          </p:cNvPr>
          <p:cNvSpPr/>
          <p:nvPr/>
        </p:nvSpPr>
        <p:spPr>
          <a:xfrm>
            <a:off x="504000" y="3130473"/>
            <a:ext cx="6552000" cy="374022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mn-ea"/>
            </a:endParaRPr>
          </a:p>
        </p:txBody>
      </p:sp>
    </p:spTree>
    <p:extLst>
      <p:ext uri="{BB962C8B-B14F-4D97-AF65-F5344CB8AC3E}">
        <p14:creationId xmlns:p14="http://schemas.microsoft.com/office/powerpoint/2010/main" val="940585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28704"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ja-JP" altLang="en-US" dirty="0">
                <a:latin typeface="+mn-ea"/>
                <a:ea typeface="+mn-ea"/>
              </a:rPr>
              <a:t>１</a:t>
            </a:r>
            <a:r>
              <a:rPr lang="en-US" altLang="zh-TW" dirty="0">
                <a:latin typeface="+mn-ea"/>
                <a:ea typeface="+mn-ea"/>
              </a:rPr>
              <a:t>) </a:t>
            </a:r>
            <a:r>
              <a:rPr lang="ja-JP" altLang="en-US" dirty="0">
                <a:latin typeface="+mn-ea"/>
                <a:ea typeface="+mn-ea"/>
              </a:rPr>
              <a:t>北海道北見</a:t>
            </a:r>
            <a:r>
              <a:rPr lang="zh-TW" altLang="en-US" dirty="0">
                <a:latin typeface="+mn-ea"/>
                <a:ea typeface="+mn-ea"/>
              </a:rPr>
              <a:t>市</a:t>
            </a:r>
          </a:p>
        </p:txBody>
      </p:sp>
      <p:grpSp>
        <p:nvGrpSpPr>
          <p:cNvPr id="3" name="グループ化 2">
            <a:extLst>
              <a:ext uri="{FF2B5EF4-FFF2-40B4-BE49-F238E27FC236}">
                <a16:creationId xmlns:a16="http://schemas.microsoft.com/office/drawing/2014/main" id="{944E068E-F936-67E1-C269-0A583CF893D2}"/>
              </a:ext>
            </a:extLst>
          </p:cNvPr>
          <p:cNvGrpSpPr/>
          <p:nvPr/>
        </p:nvGrpSpPr>
        <p:grpSpPr>
          <a:xfrm>
            <a:off x="504000" y="1368000"/>
            <a:ext cx="6552000" cy="252000"/>
            <a:chOff x="504000" y="1797030"/>
            <a:chExt cx="6552000" cy="252000"/>
          </a:xfrm>
        </p:grpSpPr>
        <p:sp>
          <p:nvSpPr>
            <p:cNvPr id="4" name="四角形: 角を丸くする 3">
              <a:extLst>
                <a:ext uri="{FF2B5EF4-FFF2-40B4-BE49-F238E27FC236}">
                  <a16:creationId xmlns:a16="http://schemas.microsoft.com/office/drawing/2014/main" id="{A4AF9FB3-06BA-5B53-128F-C4C7322FE6D6}"/>
                </a:ext>
              </a:extLst>
            </p:cNvPr>
            <p:cNvSpPr/>
            <p:nvPr/>
          </p:nvSpPr>
          <p:spPr>
            <a:xfrm>
              <a:off x="504000" y="179703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5DEBC3CC-4F59-C545-6650-2258F8E0DB10}"/>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2" name="コンテンツ プレースホルダー 17">
            <a:extLst>
              <a:ext uri="{FF2B5EF4-FFF2-40B4-BE49-F238E27FC236}">
                <a16:creationId xmlns:a16="http://schemas.microsoft.com/office/drawing/2014/main" id="{A2042ADA-16C5-34A0-9A37-42E6986F4815}"/>
              </a:ext>
            </a:extLst>
          </p:cNvPr>
          <p:cNvSpPr txBox="1">
            <a:spLocks/>
          </p:cNvSpPr>
          <p:nvPr/>
        </p:nvSpPr>
        <p:spPr>
          <a:xfrm>
            <a:off x="503196" y="1757213"/>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市域が広く、移動に時間とコストがかかるため、オンライン会議やリモートワークを活用して、業務の効率化を図っている。</a:t>
            </a:r>
          </a:p>
        </p:txBody>
      </p:sp>
      <p:grpSp>
        <p:nvGrpSpPr>
          <p:cNvPr id="6" name="グループ化 5">
            <a:extLst>
              <a:ext uri="{FF2B5EF4-FFF2-40B4-BE49-F238E27FC236}">
                <a16:creationId xmlns:a16="http://schemas.microsoft.com/office/drawing/2014/main" id="{40C90DC5-0A0E-1C12-348A-9995B6BF77C4}"/>
              </a:ext>
            </a:extLst>
          </p:cNvPr>
          <p:cNvGrpSpPr/>
          <p:nvPr/>
        </p:nvGrpSpPr>
        <p:grpSpPr>
          <a:xfrm>
            <a:off x="709200" y="2394310"/>
            <a:ext cx="6138340" cy="780209"/>
            <a:chOff x="502515" y="2160000"/>
            <a:chExt cx="6138340" cy="780209"/>
          </a:xfrm>
        </p:grpSpPr>
        <p:grpSp>
          <p:nvGrpSpPr>
            <p:cNvPr id="21" name="グループ化 20">
              <a:extLst>
                <a:ext uri="{FF2B5EF4-FFF2-40B4-BE49-F238E27FC236}">
                  <a16:creationId xmlns:a16="http://schemas.microsoft.com/office/drawing/2014/main" id="{74F2A21B-0A7C-974E-8374-92D78BD8744F}"/>
                </a:ext>
              </a:extLst>
            </p:cNvPr>
            <p:cNvGrpSpPr/>
            <p:nvPr/>
          </p:nvGrpSpPr>
          <p:grpSpPr>
            <a:xfrm>
              <a:off x="502515" y="2160000"/>
              <a:ext cx="2418641" cy="252000"/>
              <a:chOff x="707715" y="3366000"/>
              <a:chExt cx="2418641" cy="252000"/>
            </a:xfrm>
          </p:grpSpPr>
          <p:sp>
            <p:nvSpPr>
              <p:cNvPr id="23" name="テキスト ボックス 22">
                <a:extLst>
                  <a:ext uri="{FF2B5EF4-FFF2-40B4-BE49-F238E27FC236}">
                    <a16:creationId xmlns:a16="http://schemas.microsoft.com/office/drawing/2014/main" id="{B5D83246-860E-35C7-F6E1-4D35D59F676E}"/>
                  </a:ext>
                </a:extLst>
              </p:cNvPr>
              <p:cNvSpPr txBox="1"/>
              <p:nvPr/>
            </p:nvSpPr>
            <p:spPr>
              <a:xfrm>
                <a:off x="1554055" y="3399667"/>
                <a:ext cx="15723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24" name="四角形: 角を丸くする 23">
                <a:extLst>
                  <a:ext uri="{FF2B5EF4-FFF2-40B4-BE49-F238E27FC236}">
                    <a16:creationId xmlns:a16="http://schemas.microsoft.com/office/drawing/2014/main" id="{C4B4575D-F096-B9AC-9724-8552CF2ACB6C}"/>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grpSp>
        <p:sp>
          <p:nvSpPr>
            <p:cNvPr id="22" name="テキスト ボックス 21">
              <a:extLst>
                <a:ext uri="{FF2B5EF4-FFF2-40B4-BE49-F238E27FC236}">
                  <a16:creationId xmlns:a16="http://schemas.microsoft.com/office/drawing/2014/main" id="{1A50F6DF-783A-76DA-3570-CF01A30C7B32}"/>
                </a:ext>
              </a:extLst>
            </p:cNvPr>
            <p:cNvSpPr txBox="1"/>
            <p:nvPr/>
          </p:nvSpPr>
          <p:spPr>
            <a:xfrm>
              <a:off x="1348855" y="2432378"/>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オンライン会議ツールは、</a:t>
              </a:r>
              <a:r>
                <a:rPr kumimoji="1" lang="en-US" altLang="ja-JP" sz="1100" dirty="0">
                  <a:latin typeface="+mn-ea"/>
                </a:rPr>
                <a:t>Zoom(</a:t>
              </a:r>
              <a:r>
                <a:rPr kumimoji="1" lang="ja-JP" altLang="en-US" sz="1100" dirty="0">
                  <a:latin typeface="+mn-ea"/>
                </a:rPr>
                <a:t>有償版</a:t>
              </a:r>
              <a:r>
                <a:rPr kumimoji="1" lang="en-US" altLang="ja-JP" sz="1100" dirty="0">
                  <a:latin typeface="+mn-ea"/>
                </a:rPr>
                <a:t>)</a:t>
              </a:r>
              <a:r>
                <a:rPr kumimoji="1" lang="ja-JP" altLang="en-US" sz="1100" dirty="0">
                  <a:latin typeface="+mn-ea"/>
                </a:rPr>
                <a:t>を利用している。</a:t>
              </a:r>
            </a:p>
            <a:p>
              <a:pPr indent="144000" algn="just" fontAlgn="ctr"/>
              <a:r>
                <a:rPr kumimoji="1" lang="ja-JP" altLang="en-US" sz="1100" dirty="0">
                  <a:latin typeface="+mn-ea"/>
                </a:rPr>
                <a:t>また、テレビ会議システムで本庁舎と総合支所を繋ぐことができる。リアルタイムでの情報共有が可能であることから、市災害対策本部でも活用している。</a:t>
              </a:r>
            </a:p>
          </p:txBody>
        </p:sp>
      </p:grpSp>
      <p:grpSp>
        <p:nvGrpSpPr>
          <p:cNvPr id="43" name="グループ化 42">
            <a:extLst>
              <a:ext uri="{FF2B5EF4-FFF2-40B4-BE49-F238E27FC236}">
                <a16:creationId xmlns:a16="http://schemas.microsoft.com/office/drawing/2014/main" id="{D36961C3-A3CF-FBE5-693C-AC86834F1AE1}"/>
              </a:ext>
            </a:extLst>
          </p:cNvPr>
          <p:cNvGrpSpPr/>
          <p:nvPr/>
        </p:nvGrpSpPr>
        <p:grpSpPr>
          <a:xfrm>
            <a:off x="709200" y="3340725"/>
            <a:ext cx="6156340" cy="610932"/>
            <a:chOff x="503238" y="3168000"/>
            <a:chExt cx="6156340" cy="610932"/>
          </a:xfrm>
        </p:grpSpPr>
        <p:grpSp>
          <p:nvGrpSpPr>
            <p:cNvPr id="34" name="グループ化 33">
              <a:extLst>
                <a:ext uri="{FF2B5EF4-FFF2-40B4-BE49-F238E27FC236}">
                  <a16:creationId xmlns:a16="http://schemas.microsoft.com/office/drawing/2014/main" id="{DA3D550B-7CE1-909D-D6BA-319E09B4F495}"/>
                </a:ext>
              </a:extLst>
            </p:cNvPr>
            <p:cNvGrpSpPr/>
            <p:nvPr/>
          </p:nvGrpSpPr>
          <p:grpSpPr>
            <a:xfrm>
              <a:off x="503238" y="3168000"/>
              <a:ext cx="2502339" cy="252000"/>
              <a:chOff x="707715" y="3366000"/>
              <a:chExt cx="2502339" cy="252000"/>
            </a:xfrm>
          </p:grpSpPr>
          <p:sp>
            <p:nvSpPr>
              <p:cNvPr id="39" name="テキスト ボックス 38">
                <a:extLst>
                  <a:ext uri="{FF2B5EF4-FFF2-40B4-BE49-F238E27FC236}">
                    <a16:creationId xmlns:a16="http://schemas.microsoft.com/office/drawing/2014/main" id="{63D21CAD-1B15-ABF1-F945-9308F6E7C2AB}"/>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モバイル、タブレット端末</a:t>
                </a:r>
              </a:p>
            </p:txBody>
          </p:sp>
          <p:sp>
            <p:nvSpPr>
              <p:cNvPr id="40" name="四角形: 角を丸くする 39">
                <a:extLst>
                  <a:ext uri="{FF2B5EF4-FFF2-40B4-BE49-F238E27FC236}">
                    <a16:creationId xmlns:a16="http://schemas.microsoft.com/office/drawing/2014/main" id="{17FFBADE-DFB0-8606-1C4A-947901A42A04}"/>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施策⑪</a:t>
                </a:r>
              </a:p>
            </p:txBody>
          </p:sp>
        </p:grpSp>
        <p:sp>
          <p:nvSpPr>
            <p:cNvPr id="35" name="テキスト ボックス 34">
              <a:extLst>
                <a:ext uri="{FF2B5EF4-FFF2-40B4-BE49-F238E27FC236}">
                  <a16:creationId xmlns:a16="http://schemas.microsoft.com/office/drawing/2014/main" id="{EBCDDE94-C86D-E882-57AB-5DE0CAD089B0}"/>
                </a:ext>
              </a:extLst>
            </p:cNvPr>
            <p:cNvSpPr txBox="1"/>
            <p:nvPr/>
          </p:nvSpPr>
          <p:spPr>
            <a:xfrm>
              <a:off x="1349578" y="3440378"/>
              <a:ext cx="5310000" cy="338554"/>
            </a:xfrm>
            <a:prstGeom prst="rect">
              <a:avLst/>
            </a:prstGeom>
            <a:noFill/>
          </p:spPr>
          <p:txBody>
            <a:bodyPr wrap="square" lIns="0" tIns="0" rIns="0" bIns="0" rtlCol="0">
              <a:spAutoFit/>
            </a:bodyPr>
            <a:lstStyle/>
            <a:p>
              <a:pPr indent="144000" algn="just" fontAlgn="ctr"/>
              <a:r>
                <a:rPr kumimoji="1" lang="ja-JP" altLang="en-US" sz="1100" dirty="0">
                  <a:latin typeface="+mn-ea"/>
                </a:rPr>
                <a:t>本庁舎は会議室を含め全て無線</a:t>
              </a:r>
              <a:r>
                <a:rPr kumimoji="1" lang="en-US" altLang="ja-JP" sz="1100" dirty="0">
                  <a:latin typeface="+mn-ea"/>
                </a:rPr>
                <a:t>LAN</a:t>
              </a:r>
              <a:r>
                <a:rPr kumimoji="1" lang="ja-JP" altLang="en-US" sz="1100" dirty="0">
                  <a:latin typeface="+mn-ea"/>
                </a:rPr>
                <a:t>対応になっており、職員には無線</a:t>
              </a:r>
              <a:r>
                <a:rPr kumimoji="1" lang="en-US" altLang="ja-JP" sz="1100" dirty="0">
                  <a:latin typeface="+mn-ea"/>
                </a:rPr>
                <a:t>LAN</a:t>
              </a:r>
              <a:r>
                <a:rPr kumimoji="1" lang="ja-JP" altLang="en-US" sz="1100" dirty="0">
                  <a:latin typeface="+mn-ea"/>
                </a:rPr>
                <a:t>対応のノートパソコンを配布している。</a:t>
              </a:r>
            </a:p>
          </p:txBody>
        </p:sp>
        <p:grpSp>
          <p:nvGrpSpPr>
            <p:cNvPr id="36" name="グループ化 35">
              <a:extLst>
                <a:ext uri="{FF2B5EF4-FFF2-40B4-BE49-F238E27FC236}">
                  <a16:creationId xmlns:a16="http://schemas.microsoft.com/office/drawing/2014/main" id="{2E347139-EEEC-3FBA-561F-47EC80710D71}"/>
                </a:ext>
              </a:extLst>
            </p:cNvPr>
            <p:cNvGrpSpPr/>
            <p:nvPr/>
          </p:nvGrpSpPr>
          <p:grpSpPr>
            <a:xfrm>
              <a:off x="3204000" y="3168000"/>
              <a:ext cx="2574339" cy="252000"/>
              <a:chOff x="-291371" y="3104717"/>
              <a:chExt cx="2574339" cy="252000"/>
            </a:xfrm>
          </p:grpSpPr>
          <p:sp>
            <p:nvSpPr>
              <p:cNvPr id="37" name="テキスト ボックス 36">
                <a:extLst>
                  <a:ext uri="{FF2B5EF4-FFF2-40B4-BE49-F238E27FC236}">
                    <a16:creationId xmlns:a16="http://schemas.microsoft.com/office/drawing/2014/main" id="{8CEF3015-D212-BD66-ECC5-12C795661DBE}"/>
                  </a:ext>
                </a:extLst>
              </p:cNvPr>
              <p:cNvSpPr txBox="1"/>
              <p:nvPr/>
            </p:nvSpPr>
            <p:spPr>
              <a:xfrm>
                <a:off x="554968" y="3138384"/>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p>
            </p:txBody>
          </p:sp>
          <p:sp>
            <p:nvSpPr>
              <p:cNvPr id="38" name="四角形: 角を丸くする 37">
                <a:extLst>
                  <a:ext uri="{FF2B5EF4-FFF2-40B4-BE49-F238E27FC236}">
                    <a16:creationId xmlns:a16="http://schemas.microsoft.com/office/drawing/2014/main" id="{0A2EDCD8-285A-3769-2EC4-F4B8F7F390D2}"/>
                  </a:ext>
                </a:extLst>
              </p:cNvPr>
              <p:cNvSpPr/>
              <p:nvPr/>
            </p:nvSpPr>
            <p:spPr>
              <a:xfrm>
                <a:off x="-291371" y="310471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grpSp>
      </p:grpSp>
      <p:grpSp>
        <p:nvGrpSpPr>
          <p:cNvPr id="55" name="グループ化 54">
            <a:extLst>
              <a:ext uri="{FF2B5EF4-FFF2-40B4-BE49-F238E27FC236}">
                <a16:creationId xmlns:a16="http://schemas.microsoft.com/office/drawing/2014/main" id="{1BCDD9CF-60F7-75A7-0AEF-90038E830E32}"/>
              </a:ext>
            </a:extLst>
          </p:cNvPr>
          <p:cNvGrpSpPr/>
          <p:nvPr/>
        </p:nvGrpSpPr>
        <p:grpSpPr>
          <a:xfrm>
            <a:off x="709200" y="4126105"/>
            <a:ext cx="6138340" cy="1586749"/>
            <a:chOff x="503238" y="3168000"/>
            <a:chExt cx="6138340" cy="1586749"/>
          </a:xfrm>
        </p:grpSpPr>
        <p:grpSp>
          <p:nvGrpSpPr>
            <p:cNvPr id="61" name="グループ化 60">
              <a:extLst>
                <a:ext uri="{FF2B5EF4-FFF2-40B4-BE49-F238E27FC236}">
                  <a16:creationId xmlns:a16="http://schemas.microsoft.com/office/drawing/2014/main" id="{1CB44D4D-CD41-BD50-CE2B-32B8125E2480}"/>
                </a:ext>
              </a:extLst>
            </p:cNvPr>
            <p:cNvGrpSpPr/>
            <p:nvPr/>
          </p:nvGrpSpPr>
          <p:grpSpPr>
            <a:xfrm>
              <a:off x="503238" y="3168000"/>
              <a:ext cx="2612001" cy="252000"/>
              <a:chOff x="707715" y="3366000"/>
              <a:chExt cx="2612001" cy="252000"/>
            </a:xfrm>
          </p:grpSpPr>
          <p:sp>
            <p:nvSpPr>
              <p:cNvPr id="82" name="テキスト ボックス 81">
                <a:extLst>
                  <a:ext uri="{FF2B5EF4-FFF2-40B4-BE49-F238E27FC236}">
                    <a16:creationId xmlns:a16="http://schemas.microsoft.com/office/drawing/2014/main" id="{F4552B99-CB3A-CA45-B757-D2E47E76150C}"/>
                  </a:ext>
                </a:extLst>
              </p:cNvPr>
              <p:cNvSpPr txBox="1"/>
              <p:nvPr/>
            </p:nvSpPr>
            <p:spPr>
              <a:xfrm>
                <a:off x="1554053" y="3399667"/>
                <a:ext cx="1765663"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リモートアクセス実施方法</a:t>
                </a:r>
              </a:p>
            </p:txBody>
          </p:sp>
          <p:sp>
            <p:nvSpPr>
              <p:cNvPr id="83" name="四角形: 角を丸くする 82">
                <a:extLst>
                  <a:ext uri="{FF2B5EF4-FFF2-40B4-BE49-F238E27FC236}">
                    <a16:creationId xmlns:a16="http://schemas.microsoft.com/office/drawing/2014/main" id="{87C2FA23-5514-1181-516D-B590659CCAA4}"/>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施策⑯</a:t>
                </a:r>
              </a:p>
            </p:txBody>
          </p:sp>
        </p:grpSp>
        <p:sp>
          <p:nvSpPr>
            <p:cNvPr id="67" name="テキスト ボックス 66">
              <a:extLst>
                <a:ext uri="{FF2B5EF4-FFF2-40B4-BE49-F238E27FC236}">
                  <a16:creationId xmlns:a16="http://schemas.microsoft.com/office/drawing/2014/main" id="{D01BA4C3-EC37-2BD8-62B9-07841789BE7C}"/>
                </a:ext>
              </a:extLst>
            </p:cNvPr>
            <p:cNvSpPr txBox="1"/>
            <p:nvPr/>
          </p:nvSpPr>
          <p:spPr>
            <a:xfrm>
              <a:off x="1349578" y="3739086"/>
              <a:ext cx="5292000" cy="1015663"/>
            </a:xfrm>
            <a:prstGeom prst="rect">
              <a:avLst/>
            </a:prstGeom>
            <a:noFill/>
          </p:spPr>
          <p:txBody>
            <a:bodyPr wrap="square" lIns="0" tIns="0" rIns="0" bIns="0" rtlCol="0">
              <a:spAutoFit/>
            </a:bodyPr>
            <a:lstStyle/>
            <a:p>
              <a:pPr indent="144000" algn="just" fontAlgn="ctr"/>
              <a:r>
                <a:rPr kumimoji="1" lang="en-US" altLang="ja-JP" sz="1100" dirty="0">
                  <a:latin typeface="+mn-ea"/>
                </a:rPr>
                <a:t>J-LIS</a:t>
              </a:r>
              <a:r>
                <a:rPr kumimoji="1" lang="ja-JP" altLang="en-US" sz="1100" dirty="0">
                  <a:latin typeface="+mn-ea"/>
                </a:rPr>
                <a:t>（地方公共団体情報システム機構）と</a:t>
              </a:r>
              <a:r>
                <a:rPr kumimoji="1" lang="en-US" altLang="ja-JP" sz="1100" dirty="0">
                  <a:latin typeface="+mn-ea"/>
                </a:rPr>
                <a:t>IPA</a:t>
              </a:r>
              <a:r>
                <a:rPr kumimoji="1" lang="ja-JP" altLang="en-US" sz="1100" dirty="0">
                  <a:latin typeface="+mn-ea"/>
                </a:rPr>
                <a:t>（独立行政法人情報処理推進機構）の共同提供による「自治体テレワークシステム </a:t>
              </a:r>
              <a:r>
                <a:rPr kumimoji="1" lang="en-US" altLang="ja-JP" sz="1100" dirty="0">
                  <a:latin typeface="+mn-ea"/>
                </a:rPr>
                <a:t>for </a:t>
              </a:r>
              <a:r>
                <a:rPr kumimoji="1" lang="en-US" altLang="ja-JP" sz="1100" u="wavyHeavy" dirty="0">
                  <a:solidFill>
                    <a:schemeClr val="tx1"/>
                  </a:solidFill>
                  <a:uFill>
                    <a:solidFill>
                      <a:srgbClr val="31926F"/>
                    </a:solidFill>
                  </a:uFill>
                  <a:latin typeface="+mn-ea"/>
                </a:rPr>
                <a:t>LGWAN</a:t>
              </a:r>
              <a:r>
                <a:rPr kumimoji="1" lang="ja-JP" altLang="en-US" sz="1100" dirty="0">
                  <a:latin typeface="+mn-ea"/>
                </a:rPr>
                <a:t>」を利用した自治体テレワーク試行事業（旧・自治体テレワーク推進実証実験事業）に参加している。</a:t>
              </a:r>
            </a:p>
            <a:p>
              <a:pPr indent="144000" algn="just" fontAlgn="ctr"/>
              <a:r>
                <a:rPr kumimoji="1" lang="ja-JP" altLang="en-US" sz="1100" dirty="0">
                  <a:latin typeface="+mn-ea"/>
                </a:rPr>
                <a:t>実証実験参加申込書を提出した職員については、所属長の命令により、リモートワークが可能である。リモートワークをする場合は、始業と終業の報告や、自宅での勤務とするなどの運用ルールに基づき行う。</a:t>
              </a:r>
            </a:p>
          </p:txBody>
        </p:sp>
        <p:grpSp>
          <p:nvGrpSpPr>
            <p:cNvPr id="71" name="グループ化 70">
              <a:extLst>
                <a:ext uri="{FF2B5EF4-FFF2-40B4-BE49-F238E27FC236}">
                  <a16:creationId xmlns:a16="http://schemas.microsoft.com/office/drawing/2014/main" id="{BCB3CC13-88D8-6748-E9F9-DBC83AE81E61}"/>
                </a:ext>
              </a:extLst>
            </p:cNvPr>
            <p:cNvGrpSpPr/>
            <p:nvPr/>
          </p:nvGrpSpPr>
          <p:grpSpPr>
            <a:xfrm>
              <a:off x="503238" y="3468862"/>
              <a:ext cx="4541039" cy="252000"/>
              <a:chOff x="-2992133" y="3405579"/>
              <a:chExt cx="4541039" cy="252000"/>
            </a:xfrm>
          </p:grpSpPr>
          <p:sp>
            <p:nvSpPr>
              <p:cNvPr id="79" name="テキスト ボックス 78">
                <a:extLst>
                  <a:ext uri="{FF2B5EF4-FFF2-40B4-BE49-F238E27FC236}">
                    <a16:creationId xmlns:a16="http://schemas.microsoft.com/office/drawing/2014/main" id="{A2E51332-240C-BDFC-3CAF-03AE84C35C99}"/>
                  </a:ext>
                </a:extLst>
              </p:cNvPr>
              <p:cNvSpPr txBox="1"/>
              <p:nvPr/>
            </p:nvSpPr>
            <p:spPr>
              <a:xfrm>
                <a:off x="-2145795" y="3442136"/>
                <a:ext cx="36947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柔軟な働き方を行うためのルール、在席管理、勤怠管理</a:t>
                </a:r>
              </a:p>
            </p:txBody>
          </p:sp>
          <p:sp>
            <p:nvSpPr>
              <p:cNvPr id="81" name="四角形: 角を丸くする 80">
                <a:extLst>
                  <a:ext uri="{FF2B5EF4-FFF2-40B4-BE49-F238E27FC236}">
                    <a16:creationId xmlns:a16="http://schemas.microsoft.com/office/drawing/2014/main" id="{3F13BE00-C0B9-5CCC-866B-6C41E4CD9964}"/>
                  </a:ext>
                </a:extLst>
              </p:cNvPr>
              <p:cNvSpPr/>
              <p:nvPr/>
            </p:nvSpPr>
            <p:spPr>
              <a:xfrm>
                <a:off x="-2992133" y="3405579"/>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施策⑭</a:t>
                </a:r>
              </a:p>
            </p:txBody>
          </p:sp>
        </p:grpSp>
      </p:grpSp>
      <p:sp>
        <p:nvSpPr>
          <p:cNvPr id="2" name="正方形/長方形 1">
            <a:extLst>
              <a:ext uri="{FF2B5EF4-FFF2-40B4-BE49-F238E27FC236}">
                <a16:creationId xmlns:a16="http://schemas.microsoft.com/office/drawing/2014/main" id="{E5D9EC6A-E61D-44E5-D26F-2F6F9EDDBA65}"/>
              </a:ext>
            </a:extLst>
          </p:cNvPr>
          <p:cNvSpPr/>
          <p:nvPr/>
        </p:nvSpPr>
        <p:spPr>
          <a:xfrm>
            <a:off x="504000" y="2273609"/>
            <a:ext cx="6552000" cy="3516680"/>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13">
            <a:extLst>
              <a:ext uri="{FF2B5EF4-FFF2-40B4-BE49-F238E27FC236}">
                <a16:creationId xmlns:a16="http://schemas.microsoft.com/office/drawing/2014/main" id="{78F9F96C-34F4-B2A6-D912-37C1DFE3B151}"/>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17</a:t>
            </a:fld>
            <a:endParaRPr kumimoji="1" lang="ja-JP" altLang="en-US" dirty="0">
              <a:latin typeface="+mn-ea"/>
              <a:ea typeface="+mn-ea"/>
            </a:endParaRPr>
          </a:p>
        </p:txBody>
      </p:sp>
      <p:sp>
        <p:nvSpPr>
          <p:cNvPr id="9" name="コンテンツ プレースホルダー 17">
            <a:extLst>
              <a:ext uri="{FF2B5EF4-FFF2-40B4-BE49-F238E27FC236}">
                <a16:creationId xmlns:a16="http://schemas.microsoft.com/office/drawing/2014/main" id="{F0755FB8-480F-7FAB-2924-306B80DB1700}"/>
              </a:ext>
            </a:extLst>
          </p:cNvPr>
          <p:cNvSpPr txBox="1">
            <a:spLocks/>
          </p:cNvSpPr>
          <p:nvPr/>
        </p:nvSpPr>
        <p:spPr>
          <a:xfrm>
            <a:off x="503196" y="6527926"/>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電子決裁システムの導入や保存年限に応じた紙資料の廃棄など文書管理を徹底し、紙の文書量を削減した。</a:t>
            </a:r>
          </a:p>
        </p:txBody>
      </p:sp>
      <p:grpSp>
        <p:nvGrpSpPr>
          <p:cNvPr id="10" name="グループ化 9">
            <a:extLst>
              <a:ext uri="{FF2B5EF4-FFF2-40B4-BE49-F238E27FC236}">
                <a16:creationId xmlns:a16="http://schemas.microsoft.com/office/drawing/2014/main" id="{7BA22906-A989-3548-C925-BCE733972AE6}"/>
              </a:ext>
            </a:extLst>
          </p:cNvPr>
          <p:cNvGrpSpPr/>
          <p:nvPr/>
        </p:nvGrpSpPr>
        <p:grpSpPr>
          <a:xfrm>
            <a:off x="709200" y="7177152"/>
            <a:ext cx="6138340" cy="780209"/>
            <a:chOff x="503238" y="3168000"/>
            <a:chExt cx="6138340" cy="780209"/>
          </a:xfrm>
        </p:grpSpPr>
        <p:grpSp>
          <p:nvGrpSpPr>
            <p:cNvPr id="15" name="グループ化 14">
              <a:extLst>
                <a:ext uri="{FF2B5EF4-FFF2-40B4-BE49-F238E27FC236}">
                  <a16:creationId xmlns:a16="http://schemas.microsoft.com/office/drawing/2014/main" id="{DE438A7E-C68E-174A-C608-875B19DE4761}"/>
                </a:ext>
              </a:extLst>
            </p:cNvPr>
            <p:cNvGrpSpPr/>
            <p:nvPr/>
          </p:nvGrpSpPr>
          <p:grpSpPr>
            <a:xfrm>
              <a:off x="503238" y="3168000"/>
              <a:ext cx="2803715" cy="252000"/>
              <a:chOff x="707715" y="3366000"/>
              <a:chExt cx="2803715" cy="252000"/>
            </a:xfrm>
          </p:grpSpPr>
          <p:sp>
            <p:nvSpPr>
              <p:cNvPr id="18" name="テキスト ボックス 17">
                <a:extLst>
                  <a:ext uri="{FF2B5EF4-FFF2-40B4-BE49-F238E27FC236}">
                    <a16:creationId xmlns:a16="http://schemas.microsoft.com/office/drawing/2014/main" id="{B921AEFE-E419-5770-4DDC-F99F5AE13CDC}"/>
                  </a:ext>
                </a:extLst>
              </p:cNvPr>
              <p:cNvSpPr txBox="1"/>
              <p:nvPr/>
            </p:nvSpPr>
            <p:spPr>
              <a:xfrm>
                <a:off x="1554053" y="3399667"/>
                <a:ext cx="1957377"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文書管理・電子決裁システム</a:t>
                </a:r>
              </a:p>
            </p:txBody>
          </p:sp>
          <p:sp>
            <p:nvSpPr>
              <p:cNvPr id="29" name="四角形: 角を丸くする 28">
                <a:extLst>
                  <a:ext uri="{FF2B5EF4-FFF2-40B4-BE49-F238E27FC236}">
                    <a16:creationId xmlns:a16="http://schemas.microsoft.com/office/drawing/2014/main" id="{289C4387-9BDF-7662-78FA-252211ADDB5C}"/>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施策⑰</a:t>
                </a:r>
              </a:p>
            </p:txBody>
          </p:sp>
        </p:grpSp>
        <p:sp>
          <p:nvSpPr>
            <p:cNvPr id="16" name="テキスト ボックス 15">
              <a:extLst>
                <a:ext uri="{FF2B5EF4-FFF2-40B4-BE49-F238E27FC236}">
                  <a16:creationId xmlns:a16="http://schemas.microsoft.com/office/drawing/2014/main" id="{FE3F301E-5391-BD0C-8C7F-83DE0CF0BBC3}"/>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spc="-50" dirty="0">
                  <a:latin typeface="+mn-ea"/>
                </a:rPr>
                <a:t>文書管理システムと電子決裁システムを構築し、平成</a:t>
              </a:r>
              <a:r>
                <a:rPr kumimoji="1" lang="en-US" altLang="ja-JP" sz="1100" spc="-50" dirty="0">
                  <a:latin typeface="+mn-ea"/>
                </a:rPr>
                <a:t>26</a:t>
              </a:r>
              <a:r>
                <a:rPr kumimoji="1" lang="ja-JP" altLang="en-US" sz="1100" spc="-50" dirty="0">
                  <a:latin typeface="+mn-ea"/>
                </a:rPr>
                <a:t>年度（</a:t>
              </a:r>
              <a:r>
                <a:rPr kumimoji="1" lang="en-US" altLang="ja-JP" sz="1100" spc="-50" dirty="0">
                  <a:latin typeface="+mn-ea"/>
                </a:rPr>
                <a:t>2014</a:t>
              </a:r>
              <a:r>
                <a:rPr kumimoji="1" lang="ja-JP" altLang="en-US" sz="1100" spc="-50" dirty="0">
                  <a:latin typeface="+mn-ea"/>
                </a:rPr>
                <a:t>年度）から運用している。決裁に係る時間の短縮、情報公開請求があった際の対応の迅速化、紙文書の保管スペースの縮小に繋がっている</a:t>
              </a:r>
              <a:r>
                <a:rPr kumimoji="1" lang="ja-JP" altLang="en-US" sz="1100" dirty="0">
                  <a:latin typeface="+mn-ea"/>
                </a:rPr>
                <a:t>。</a:t>
              </a:r>
            </a:p>
          </p:txBody>
        </p:sp>
      </p:grpSp>
      <p:grpSp>
        <p:nvGrpSpPr>
          <p:cNvPr id="30" name="グループ化 29">
            <a:extLst>
              <a:ext uri="{FF2B5EF4-FFF2-40B4-BE49-F238E27FC236}">
                <a16:creationId xmlns:a16="http://schemas.microsoft.com/office/drawing/2014/main" id="{BCE51FD3-4941-31CA-9EDE-9E119EBDAC0B}"/>
              </a:ext>
            </a:extLst>
          </p:cNvPr>
          <p:cNvGrpSpPr/>
          <p:nvPr/>
        </p:nvGrpSpPr>
        <p:grpSpPr>
          <a:xfrm>
            <a:off x="504000" y="6148238"/>
            <a:ext cx="6552000" cy="252000"/>
            <a:chOff x="504000" y="1797030"/>
            <a:chExt cx="6552000" cy="252000"/>
          </a:xfrm>
        </p:grpSpPr>
        <p:sp>
          <p:nvSpPr>
            <p:cNvPr id="48" name="四角形: 角を丸くする 47">
              <a:extLst>
                <a:ext uri="{FF2B5EF4-FFF2-40B4-BE49-F238E27FC236}">
                  <a16:creationId xmlns:a16="http://schemas.microsoft.com/office/drawing/2014/main" id="{ACCE30CF-A06D-F6D6-8280-06482A15229F}"/>
                </a:ext>
              </a:extLst>
            </p:cNvPr>
            <p:cNvSpPr/>
            <p:nvPr/>
          </p:nvSpPr>
          <p:spPr>
            <a:xfrm>
              <a:off x="504000" y="1797030"/>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49" name="正方形/長方形 48">
              <a:extLst>
                <a:ext uri="{FF2B5EF4-FFF2-40B4-BE49-F238E27FC236}">
                  <a16:creationId xmlns:a16="http://schemas.microsoft.com/office/drawing/2014/main" id="{8704A83E-8AC9-0677-3F9C-A7AB2C8FB72C}"/>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58" name="正方形/長方形 57">
            <a:extLst>
              <a:ext uri="{FF2B5EF4-FFF2-40B4-BE49-F238E27FC236}">
                <a16:creationId xmlns:a16="http://schemas.microsoft.com/office/drawing/2014/main" id="{5AADA617-004A-9832-E55B-64536C1A2F2C}"/>
              </a:ext>
            </a:extLst>
          </p:cNvPr>
          <p:cNvSpPr/>
          <p:nvPr/>
        </p:nvSpPr>
        <p:spPr>
          <a:xfrm>
            <a:off x="504000" y="7055182"/>
            <a:ext cx="6552000" cy="999103"/>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31156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29727"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ja-JP" altLang="en-US" dirty="0">
                <a:latin typeface="+mn-ea"/>
                <a:ea typeface="+mn-ea"/>
              </a:rPr>
              <a:t>１</a:t>
            </a:r>
            <a:r>
              <a:rPr lang="en-US" altLang="zh-TW" dirty="0">
                <a:latin typeface="+mn-ea"/>
                <a:ea typeface="+mn-ea"/>
              </a:rPr>
              <a:t>) </a:t>
            </a:r>
            <a:r>
              <a:rPr lang="ja-JP" altLang="en-US" dirty="0">
                <a:latin typeface="+mn-ea"/>
                <a:ea typeface="+mn-ea"/>
              </a:rPr>
              <a:t>北海道北見</a:t>
            </a:r>
            <a:r>
              <a:rPr lang="zh-TW" altLang="en-US" dirty="0">
                <a:latin typeface="+mn-ea"/>
                <a:ea typeface="+mn-ea"/>
              </a:rPr>
              <a:t>市</a:t>
            </a:r>
          </a:p>
        </p:txBody>
      </p:sp>
      <p:grpSp>
        <p:nvGrpSpPr>
          <p:cNvPr id="84" name="グループ化 83">
            <a:extLst>
              <a:ext uri="{FF2B5EF4-FFF2-40B4-BE49-F238E27FC236}">
                <a16:creationId xmlns:a16="http://schemas.microsoft.com/office/drawing/2014/main" id="{2D334C7B-02C3-A4B6-296A-63692B9748F9}"/>
              </a:ext>
            </a:extLst>
          </p:cNvPr>
          <p:cNvGrpSpPr/>
          <p:nvPr/>
        </p:nvGrpSpPr>
        <p:grpSpPr>
          <a:xfrm>
            <a:off x="709200" y="2384779"/>
            <a:ext cx="6138340" cy="1288041"/>
            <a:chOff x="503238" y="3168000"/>
            <a:chExt cx="6138340" cy="1288041"/>
          </a:xfrm>
        </p:grpSpPr>
        <p:grpSp>
          <p:nvGrpSpPr>
            <p:cNvPr id="85" name="グループ化 84">
              <a:extLst>
                <a:ext uri="{FF2B5EF4-FFF2-40B4-BE49-F238E27FC236}">
                  <a16:creationId xmlns:a16="http://schemas.microsoft.com/office/drawing/2014/main" id="{B314200F-6C15-2BC0-8CAF-EA6A7648445D}"/>
                </a:ext>
              </a:extLst>
            </p:cNvPr>
            <p:cNvGrpSpPr/>
            <p:nvPr/>
          </p:nvGrpSpPr>
          <p:grpSpPr>
            <a:xfrm>
              <a:off x="503238" y="3168000"/>
              <a:ext cx="2502339" cy="252000"/>
              <a:chOff x="707715" y="3366000"/>
              <a:chExt cx="2502339" cy="252000"/>
            </a:xfrm>
          </p:grpSpPr>
          <p:sp>
            <p:nvSpPr>
              <p:cNvPr id="95" name="テキスト ボックス 94">
                <a:extLst>
                  <a:ext uri="{FF2B5EF4-FFF2-40B4-BE49-F238E27FC236}">
                    <a16:creationId xmlns:a16="http://schemas.microsoft.com/office/drawing/2014/main" id="{93AB6C79-AB0F-0AA6-7FEB-87EF08FE218B}"/>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入退室管理システム</a:t>
                </a:r>
                <a:endParaRPr kumimoji="1" lang="zh-TW" altLang="en-US" sz="1200" b="1" dirty="0">
                  <a:latin typeface="BIZ UDPゴシック" panose="020B0400000000000000" pitchFamily="50" charset="-128"/>
                  <a:ea typeface="BIZ UDPゴシック" panose="020B0400000000000000" pitchFamily="50" charset="-128"/>
                </a:endParaRPr>
              </a:p>
            </p:txBody>
          </p:sp>
          <p:sp>
            <p:nvSpPr>
              <p:cNvPr id="106" name="四角形: 角を丸くする 105">
                <a:extLst>
                  <a:ext uri="{FF2B5EF4-FFF2-40B4-BE49-F238E27FC236}">
                    <a16:creationId xmlns:a16="http://schemas.microsoft.com/office/drawing/2014/main" id="{583B2099-7FD0-F4A5-B18E-ECA5347CB413}"/>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施策㉔</a:t>
                </a:r>
              </a:p>
            </p:txBody>
          </p:sp>
        </p:grpSp>
        <p:sp>
          <p:nvSpPr>
            <p:cNvPr id="86" name="テキスト ボックス 85">
              <a:extLst>
                <a:ext uri="{FF2B5EF4-FFF2-40B4-BE49-F238E27FC236}">
                  <a16:creationId xmlns:a16="http://schemas.microsoft.com/office/drawing/2014/main" id="{DE822832-4C87-6055-8BEA-2CC94109480F}"/>
                </a:ext>
              </a:extLst>
            </p:cNvPr>
            <p:cNvSpPr txBox="1"/>
            <p:nvPr/>
          </p:nvSpPr>
          <p:spPr>
            <a:xfrm>
              <a:off x="1349578" y="3440378"/>
              <a:ext cx="5292000" cy="1015663"/>
            </a:xfrm>
            <a:prstGeom prst="rect">
              <a:avLst/>
            </a:prstGeom>
            <a:noFill/>
          </p:spPr>
          <p:txBody>
            <a:bodyPr wrap="square" lIns="0" tIns="0" rIns="0" bIns="0" rtlCol="0">
              <a:spAutoFit/>
            </a:bodyPr>
            <a:lstStyle/>
            <a:p>
              <a:pPr indent="144000" algn="just" fontAlgn="ctr"/>
              <a:r>
                <a:rPr kumimoji="1" lang="ja-JP" altLang="en-US" sz="1100" dirty="0">
                  <a:latin typeface="+mn-ea"/>
                </a:rPr>
                <a:t>職員に</a:t>
              </a:r>
              <a:r>
                <a:rPr kumimoji="1" lang="en-US" altLang="ja-JP" sz="1100" dirty="0">
                  <a:latin typeface="+mn-ea"/>
                </a:rPr>
                <a:t>IC</a:t>
              </a:r>
              <a:r>
                <a:rPr kumimoji="1" lang="ja-JP" altLang="en-US" sz="1100" dirty="0">
                  <a:latin typeface="+mn-ea"/>
                </a:rPr>
                <a:t>カードを配布し、入退室管理を行っている。セキュリティレベルは</a:t>
              </a:r>
              <a:r>
                <a:rPr kumimoji="1" lang="en-US" altLang="ja-JP" sz="1100" dirty="0">
                  <a:latin typeface="+mn-ea"/>
                </a:rPr>
                <a:t>4</a:t>
              </a:r>
              <a:r>
                <a:rPr kumimoji="1" lang="ja-JP" altLang="en-US" sz="1100" dirty="0">
                  <a:latin typeface="+mn-ea"/>
                </a:rPr>
                <a:t>段階設定しており、レベル</a:t>
              </a:r>
              <a:r>
                <a:rPr kumimoji="1" lang="en-US" altLang="ja-JP" sz="1100" dirty="0">
                  <a:latin typeface="+mn-ea"/>
                </a:rPr>
                <a:t>1</a:t>
              </a:r>
              <a:r>
                <a:rPr kumimoji="1" lang="ja-JP" altLang="en-US" sz="1100" dirty="0">
                  <a:latin typeface="+mn-ea"/>
                </a:rPr>
                <a:t>は外来者が立ち入り可能なエリア、レベル</a:t>
              </a:r>
              <a:r>
                <a:rPr kumimoji="1" lang="en-US" altLang="ja-JP" sz="1100" dirty="0">
                  <a:latin typeface="+mn-ea"/>
                </a:rPr>
                <a:t>2</a:t>
              </a:r>
              <a:r>
                <a:rPr kumimoji="1" lang="ja-JP" altLang="en-US" sz="1100" dirty="0">
                  <a:latin typeface="+mn-ea"/>
                </a:rPr>
                <a:t>は会議室等の外来者を制限しているエリア、レベル</a:t>
              </a:r>
              <a:r>
                <a:rPr kumimoji="1" lang="en-US" altLang="ja-JP" sz="1100" dirty="0">
                  <a:latin typeface="+mn-ea"/>
                </a:rPr>
                <a:t>3</a:t>
              </a:r>
              <a:r>
                <a:rPr kumimoji="1" lang="ja-JP" altLang="en-US" sz="1100" dirty="0">
                  <a:latin typeface="+mn-ea"/>
                </a:rPr>
                <a:t>は執務室等の外来者の立ち入りを禁止しているエリア、レベル</a:t>
              </a:r>
              <a:r>
                <a:rPr kumimoji="1" lang="en-US" altLang="ja-JP" sz="1100" dirty="0">
                  <a:latin typeface="+mn-ea"/>
                </a:rPr>
                <a:t>4</a:t>
              </a:r>
              <a:r>
                <a:rPr kumimoji="1" lang="ja-JP" altLang="en-US" sz="1100" dirty="0">
                  <a:latin typeface="+mn-ea"/>
                </a:rPr>
                <a:t>は機械室等の関係者のみが立ち入り可能なエリアとしている。</a:t>
              </a:r>
            </a:p>
            <a:p>
              <a:pPr indent="144000" algn="just" fontAlgn="ctr"/>
              <a:r>
                <a:rPr kumimoji="1" lang="ja-JP" altLang="en-US" sz="1100" dirty="0">
                  <a:latin typeface="+mn-ea"/>
                </a:rPr>
                <a:t>入退室管理システムと庶務事務ポータルが連携しており打刻時間の記録や、時間外勤務の状況の把握に利用できる。</a:t>
              </a:r>
            </a:p>
          </p:txBody>
        </p:sp>
      </p:grpSp>
      <p:grpSp>
        <p:nvGrpSpPr>
          <p:cNvPr id="15" name="グループ化 14">
            <a:extLst>
              <a:ext uri="{FF2B5EF4-FFF2-40B4-BE49-F238E27FC236}">
                <a16:creationId xmlns:a16="http://schemas.microsoft.com/office/drawing/2014/main" id="{D2611F3E-F5E6-AA37-C05C-60BCAACA7FB3}"/>
              </a:ext>
            </a:extLst>
          </p:cNvPr>
          <p:cNvGrpSpPr/>
          <p:nvPr/>
        </p:nvGrpSpPr>
        <p:grpSpPr>
          <a:xfrm>
            <a:off x="503196" y="1349375"/>
            <a:ext cx="6553242" cy="831773"/>
            <a:chOff x="503196" y="5544000"/>
            <a:chExt cx="6553242" cy="831773"/>
          </a:xfrm>
        </p:grpSpPr>
        <p:grpSp>
          <p:nvGrpSpPr>
            <p:cNvPr id="31" name="グループ化 30">
              <a:extLst>
                <a:ext uri="{FF2B5EF4-FFF2-40B4-BE49-F238E27FC236}">
                  <a16:creationId xmlns:a16="http://schemas.microsoft.com/office/drawing/2014/main" id="{83DA1852-943E-3576-2CE9-C46EC0B81B5D}"/>
                </a:ext>
              </a:extLst>
            </p:cNvPr>
            <p:cNvGrpSpPr/>
            <p:nvPr/>
          </p:nvGrpSpPr>
          <p:grpSpPr>
            <a:xfrm>
              <a:off x="504438" y="5544000"/>
              <a:ext cx="6552000" cy="252000"/>
              <a:chOff x="504000" y="3383548"/>
              <a:chExt cx="6552000" cy="252000"/>
            </a:xfrm>
          </p:grpSpPr>
          <p:sp>
            <p:nvSpPr>
              <p:cNvPr id="32" name="四角形: 角を丸くする 31">
                <a:extLst>
                  <a:ext uri="{FF2B5EF4-FFF2-40B4-BE49-F238E27FC236}">
                    <a16:creationId xmlns:a16="http://schemas.microsoft.com/office/drawing/2014/main" id="{8AEF8F6D-1138-F1CD-4CAB-8F776A922CCF}"/>
                  </a:ext>
                </a:extLst>
              </p:cNvPr>
              <p:cNvSpPr/>
              <p:nvPr/>
            </p:nvSpPr>
            <p:spPr>
              <a:xfrm>
                <a:off x="504000" y="3383548"/>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03ECF606-0AE2-6706-A4CD-85EA3624EED8}"/>
                  </a:ext>
                </a:extLst>
              </p:cNvPr>
              <p:cNvSpPr/>
              <p:nvPr/>
            </p:nvSpPr>
            <p:spPr>
              <a:xfrm>
                <a:off x="1341120" y="338643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48" name="コンテンツ プレースホルダー 17">
              <a:extLst>
                <a:ext uri="{FF2B5EF4-FFF2-40B4-BE49-F238E27FC236}">
                  <a16:creationId xmlns:a16="http://schemas.microsoft.com/office/drawing/2014/main" id="{06D9AD15-E80B-14E7-E81F-064AB14CABA4}"/>
                </a:ext>
              </a:extLst>
            </p:cNvPr>
            <p:cNvSpPr txBox="1">
              <a:spLocks/>
            </p:cNvSpPr>
            <p:nvPr/>
          </p:nvSpPr>
          <p:spPr>
            <a:xfrm>
              <a:off x="503196" y="5932575"/>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セキュリティレベルに応じたレイアウトとし、入退室管理システムを導入している。また、入退室管理システムを勤怠管理にも活用している。</a:t>
              </a:r>
            </a:p>
          </p:txBody>
        </p:sp>
      </p:grpSp>
      <p:sp>
        <p:nvSpPr>
          <p:cNvPr id="5" name="正方形/長方形 4">
            <a:extLst>
              <a:ext uri="{FF2B5EF4-FFF2-40B4-BE49-F238E27FC236}">
                <a16:creationId xmlns:a16="http://schemas.microsoft.com/office/drawing/2014/main" id="{E0C91C22-C716-D0C9-5C6D-AC1EF4DCDD8D}"/>
              </a:ext>
            </a:extLst>
          </p:cNvPr>
          <p:cNvSpPr/>
          <p:nvPr/>
        </p:nvSpPr>
        <p:spPr>
          <a:xfrm>
            <a:off x="504438" y="2254359"/>
            <a:ext cx="6552000" cy="1515699"/>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13">
            <a:extLst>
              <a:ext uri="{FF2B5EF4-FFF2-40B4-BE49-F238E27FC236}">
                <a16:creationId xmlns:a16="http://schemas.microsoft.com/office/drawing/2014/main" id="{E3EF83FF-19E4-1F40-B089-29B015179743}"/>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18</a:t>
            </a:fld>
            <a:endParaRPr kumimoji="1" lang="ja-JP" altLang="en-US" dirty="0">
              <a:latin typeface="+mn-ea"/>
              <a:ea typeface="+mn-ea"/>
            </a:endParaRPr>
          </a:p>
        </p:txBody>
      </p:sp>
      <p:sp>
        <p:nvSpPr>
          <p:cNvPr id="11" name="四角形: 角を丸くする 10">
            <a:extLst>
              <a:ext uri="{FF2B5EF4-FFF2-40B4-BE49-F238E27FC236}">
                <a16:creationId xmlns:a16="http://schemas.microsoft.com/office/drawing/2014/main" id="{F2C7340E-B709-25FF-BA91-80535BC3F120}"/>
              </a:ext>
            </a:extLst>
          </p:cNvPr>
          <p:cNvSpPr/>
          <p:nvPr/>
        </p:nvSpPr>
        <p:spPr>
          <a:xfrm>
            <a:off x="504000" y="4115365"/>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65FBF509-1F75-C45C-7748-DD6E42088699}"/>
              </a:ext>
            </a:extLst>
          </p:cNvPr>
          <p:cNvSpPr/>
          <p:nvPr/>
        </p:nvSpPr>
        <p:spPr>
          <a:xfrm>
            <a:off x="1341120" y="4118255"/>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3" name="コンテンツ プレースホルダー 17">
            <a:extLst>
              <a:ext uri="{FF2B5EF4-FFF2-40B4-BE49-F238E27FC236}">
                <a16:creationId xmlns:a16="http://schemas.microsoft.com/office/drawing/2014/main" id="{1D6323B2-6AC9-810F-0B02-8F624DE814CE}"/>
              </a:ext>
            </a:extLst>
          </p:cNvPr>
          <p:cNvSpPr txBox="1">
            <a:spLocks/>
          </p:cNvSpPr>
          <p:nvPr/>
        </p:nvSpPr>
        <p:spPr>
          <a:xfrm>
            <a:off x="503196" y="4495053"/>
            <a:ext cx="6552000" cy="221599"/>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サーバ室を新庁舎内に設けず、移設に伴う手間を削減した。</a:t>
            </a:r>
          </a:p>
        </p:txBody>
      </p:sp>
      <p:grpSp>
        <p:nvGrpSpPr>
          <p:cNvPr id="14" name="グループ化 13">
            <a:extLst>
              <a:ext uri="{FF2B5EF4-FFF2-40B4-BE49-F238E27FC236}">
                <a16:creationId xmlns:a16="http://schemas.microsoft.com/office/drawing/2014/main" id="{E1822074-C4F8-FC0D-D113-E02AFF793C16}"/>
              </a:ext>
            </a:extLst>
          </p:cNvPr>
          <p:cNvGrpSpPr/>
          <p:nvPr/>
        </p:nvGrpSpPr>
        <p:grpSpPr>
          <a:xfrm>
            <a:off x="709200" y="4944143"/>
            <a:ext cx="6138340" cy="610932"/>
            <a:chOff x="503238" y="3168000"/>
            <a:chExt cx="6138340" cy="610932"/>
          </a:xfrm>
        </p:grpSpPr>
        <p:grpSp>
          <p:nvGrpSpPr>
            <p:cNvPr id="16" name="グループ化 15">
              <a:extLst>
                <a:ext uri="{FF2B5EF4-FFF2-40B4-BE49-F238E27FC236}">
                  <a16:creationId xmlns:a16="http://schemas.microsoft.com/office/drawing/2014/main" id="{AFA9EA60-E3A9-B21D-1618-FB403AB00A89}"/>
                </a:ext>
              </a:extLst>
            </p:cNvPr>
            <p:cNvGrpSpPr/>
            <p:nvPr/>
          </p:nvGrpSpPr>
          <p:grpSpPr>
            <a:xfrm>
              <a:off x="503238" y="3168000"/>
              <a:ext cx="2502339" cy="252000"/>
              <a:chOff x="707715" y="3366000"/>
              <a:chExt cx="2502339" cy="252000"/>
            </a:xfrm>
          </p:grpSpPr>
          <p:sp>
            <p:nvSpPr>
              <p:cNvPr id="19" name="テキスト ボックス 18">
                <a:extLst>
                  <a:ext uri="{FF2B5EF4-FFF2-40B4-BE49-F238E27FC236}">
                    <a16:creationId xmlns:a16="http://schemas.microsoft.com/office/drawing/2014/main" id="{50323700-B2D8-0FC3-C1AA-64E2F44E1DE2}"/>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20" name="四角形: 角を丸くする 19">
                <a:extLst>
                  <a:ext uri="{FF2B5EF4-FFF2-40B4-BE49-F238E27FC236}">
                    <a16:creationId xmlns:a16="http://schemas.microsoft.com/office/drawing/2014/main" id="{2A04BBD9-DC9D-519C-5FAA-EA664DB11A33}"/>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grpSp>
        <p:sp>
          <p:nvSpPr>
            <p:cNvPr id="17" name="テキスト ボックス 16">
              <a:extLst>
                <a:ext uri="{FF2B5EF4-FFF2-40B4-BE49-F238E27FC236}">
                  <a16:creationId xmlns:a16="http://schemas.microsoft.com/office/drawing/2014/main" id="{91531067-70C1-7FA9-066A-EEF7FAFFF4F0}"/>
                </a:ext>
              </a:extLst>
            </p:cNvPr>
            <p:cNvSpPr txBox="1"/>
            <p:nvPr/>
          </p:nvSpPr>
          <p:spPr>
            <a:xfrm>
              <a:off x="1349578" y="3440378"/>
              <a:ext cx="5292000" cy="338554"/>
            </a:xfrm>
            <a:prstGeom prst="rect">
              <a:avLst/>
            </a:prstGeom>
            <a:noFill/>
          </p:spPr>
          <p:txBody>
            <a:bodyPr wrap="square" lIns="0" tIns="0" rIns="0" bIns="0" rtlCol="0">
              <a:spAutoFit/>
            </a:bodyPr>
            <a:lstStyle/>
            <a:p>
              <a:pPr indent="144000" algn="just" fontAlgn="ctr"/>
              <a:r>
                <a:rPr kumimoji="1" lang="ja-JP" altLang="en-US" sz="1100" dirty="0">
                  <a:latin typeface="+mn-ea"/>
                </a:rPr>
                <a:t>元々サーバを旧庁舎とは別の建物に設置しており、機器の移動を最小限にするため、新庁舎への移設は実施していない。</a:t>
              </a:r>
            </a:p>
          </p:txBody>
        </p:sp>
      </p:grpSp>
      <p:sp>
        <p:nvSpPr>
          <p:cNvPr id="34" name="正方形/長方形 33">
            <a:extLst>
              <a:ext uri="{FF2B5EF4-FFF2-40B4-BE49-F238E27FC236}">
                <a16:creationId xmlns:a16="http://schemas.microsoft.com/office/drawing/2014/main" id="{9E2A78B3-7C25-E635-8579-5CA1EDA1B5FA}"/>
              </a:ext>
            </a:extLst>
          </p:cNvPr>
          <p:cNvSpPr/>
          <p:nvPr/>
        </p:nvSpPr>
        <p:spPr>
          <a:xfrm>
            <a:off x="504000" y="4819194"/>
            <a:ext cx="6552000" cy="818144"/>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10381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3075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a:xfrm>
            <a:off x="519729" y="320440"/>
            <a:ext cx="6552000" cy="249299"/>
          </a:xfrm>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19</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a:xfrm>
            <a:off x="504000" y="830717"/>
            <a:ext cx="6552000" cy="276999"/>
          </a:xfrm>
        </p:spPr>
        <p:txBody>
          <a:bodyPr/>
          <a:lstStyle/>
          <a:p>
            <a:r>
              <a:rPr lang="zh-TW" altLang="en-US" dirty="0">
                <a:latin typeface="+mn-ea"/>
                <a:ea typeface="+mn-ea"/>
              </a:rPr>
              <a:t>（</a:t>
            </a:r>
            <a:r>
              <a:rPr lang="en-US" altLang="zh-TW" dirty="0">
                <a:latin typeface="+mn-ea"/>
                <a:ea typeface="+mn-ea"/>
              </a:rPr>
              <a:t>2</a:t>
            </a:r>
            <a:r>
              <a:rPr lang="zh-TW" altLang="en-US" dirty="0">
                <a:latin typeface="+mn-ea"/>
                <a:ea typeface="+mn-ea"/>
              </a:rPr>
              <a:t>） 埼玉県深谷市</a:t>
            </a: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2-1. </a:t>
            </a:r>
            <a:r>
              <a:rPr lang="ja-JP" altLang="en-US" dirty="0">
                <a:latin typeface="+mn-ea"/>
                <a:ea typeface="+mn-ea"/>
              </a:rPr>
              <a:t>運用中の自治体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048603"/>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654027"/>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6367775"/>
            <a:ext cx="6552000" cy="3453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庁内の検討体制</a:t>
            </a:r>
            <a:endParaRPr kumimoji="1" lang="en-US" altLang="ja-JP" sz="1100" b="1" dirty="0">
              <a:solidFill>
                <a:srgbClr val="31926F"/>
              </a:solidFill>
              <a:latin typeface="+mn-ea"/>
            </a:endParaRPr>
          </a:p>
          <a:p>
            <a:pPr indent="144000" algn="just" fontAlgn="ctr">
              <a:lnSpc>
                <a:spcPct val="120000"/>
              </a:lnSpc>
            </a:pP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関連の整備については、</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推進室（当時は情報システム課）と新庁舎整備担当が協議をしながら進めた。それに加え、窓口改善の検討については、具体的な検討を行う窓口部会等を実施設計段階から庁内に設置した。</a:t>
            </a:r>
            <a:endParaRPr kumimoji="1" lang="en-US" altLang="ja-JP" sz="1100" dirty="0">
              <a:solidFill>
                <a:schemeClr val="tx1"/>
              </a:solidFill>
              <a:latin typeface="+mn-ea"/>
            </a:endParaRPr>
          </a:p>
          <a:p>
            <a:pPr algn="just" fontAlgn="ctr">
              <a:lnSpc>
                <a:spcPct val="120000"/>
              </a:lnSpc>
            </a:pPr>
            <a:endParaRPr kumimoji="1" lang="ja-JP" altLang="en-US" sz="1100" dirty="0">
              <a:solidFill>
                <a:schemeClr val="tx1"/>
              </a:solidFill>
              <a:latin typeface="+mn-ea"/>
            </a:endParaRPr>
          </a:p>
          <a:p>
            <a:pPr algn="just" fontAlgn="ctr">
              <a:lnSpc>
                <a:spcPct val="120000"/>
              </a:lnSpc>
            </a:pPr>
            <a:r>
              <a:rPr kumimoji="1" lang="ja-JP" altLang="en-US" sz="1100" b="1" dirty="0">
                <a:solidFill>
                  <a:srgbClr val="31926F"/>
                </a:solidFill>
                <a:latin typeface="+mn-ea"/>
              </a:rPr>
              <a:t>● ワーキンググループの設置</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庁舎建設と並行して情報システム課が新しい庁舎に相応しい労働環境や行政サービスについてアンケートを実施した結果、以下のような意見が挙がってきた。</a:t>
            </a:r>
            <a:endParaRPr kumimoji="1" lang="en-US" altLang="ja-JP" sz="1100" dirty="0">
              <a:solidFill>
                <a:schemeClr val="tx1"/>
              </a:solidFill>
              <a:latin typeface="+mn-ea"/>
            </a:endParaRPr>
          </a:p>
          <a:p>
            <a:pPr marL="184150" indent="-88900" algn="just" fontAlgn="ctr">
              <a:lnSpc>
                <a:spcPct val="120000"/>
              </a:lnSpc>
              <a:buFont typeface="Arial" panose="020B0604020202020204" pitchFamily="34" charset="0"/>
              <a:buChar char="•"/>
            </a:pPr>
            <a:r>
              <a:rPr kumimoji="1" lang="ja-JP" altLang="en-US" sz="1100" dirty="0">
                <a:solidFill>
                  <a:schemeClr val="tx1"/>
                </a:solidFill>
                <a:latin typeface="+mn-ea"/>
              </a:rPr>
              <a:t>テレワーク、</a:t>
            </a:r>
            <a:r>
              <a:rPr kumimoji="1" lang="ja-JP" altLang="en-US" sz="1100" u="wavyHeavy" dirty="0">
                <a:solidFill>
                  <a:schemeClr val="tx1"/>
                </a:solidFill>
                <a:uFill>
                  <a:solidFill>
                    <a:srgbClr val="31926F"/>
                  </a:solidFill>
                </a:uFill>
                <a:latin typeface="+mn-ea"/>
              </a:rPr>
              <a:t>フリーアドレス</a:t>
            </a:r>
            <a:r>
              <a:rPr kumimoji="1" lang="ja-JP" altLang="en-US" sz="1100" dirty="0">
                <a:solidFill>
                  <a:schemeClr val="tx1"/>
                </a:solidFill>
                <a:latin typeface="+mn-ea"/>
              </a:rPr>
              <a:t>等柔軟な働き方に対応できる環境を検討したい</a:t>
            </a:r>
          </a:p>
          <a:p>
            <a:pPr marL="403225" indent="-403225" algn="just" fontAlgn="ctr">
              <a:lnSpc>
                <a:spcPct val="120000"/>
              </a:lnSpc>
            </a:pPr>
            <a:r>
              <a:rPr kumimoji="1" lang="ja-JP" altLang="en-US" sz="1100" dirty="0">
                <a:solidFill>
                  <a:schemeClr val="tx1"/>
                </a:solidFill>
                <a:latin typeface="+mn-ea"/>
              </a:rPr>
              <a:t>　　→</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関連の検討を行う「情報システム総合支援業務」の委託を実施することとし、</a:t>
            </a:r>
            <a:r>
              <a:rPr kumimoji="1" lang="en-US" altLang="ja-JP" sz="1100" u="wavyHeavy" dirty="0">
                <a:solidFill>
                  <a:schemeClr val="tx1"/>
                </a:solidFill>
                <a:uFill>
                  <a:solidFill>
                    <a:srgbClr val="31926F"/>
                  </a:solidFill>
                </a:uFill>
                <a:latin typeface="+mn-ea"/>
              </a:rPr>
              <a:t>RFI</a:t>
            </a:r>
            <a:r>
              <a:rPr kumimoji="1" lang="ja-JP" altLang="en-US" sz="1100" dirty="0">
                <a:solidFill>
                  <a:schemeClr val="tx1"/>
                </a:solidFill>
                <a:latin typeface="+mn-ea"/>
              </a:rPr>
              <a:t>、</a:t>
            </a:r>
            <a:r>
              <a:rPr kumimoji="1" lang="en-US" altLang="ja-JP" sz="1100" u="wavyHeavy" dirty="0">
                <a:solidFill>
                  <a:schemeClr val="tx1"/>
                </a:solidFill>
                <a:uFill>
                  <a:solidFill>
                    <a:srgbClr val="31926F"/>
                  </a:solidFill>
                </a:uFill>
                <a:latin typeface="+mn-ea"/>
              </a:rPr>
              <a:t>RFP</a:t>
            </a:r>
            <a:r>
              <a:rPr kumimoji="1" lang="ja-JP" altLang="en-US" sz="1100" dirty="0">
                <a:solidFill>
                  <a:schemeClr val="tx1"/>
                </a:solidFill>
                <a:latin typeface="+mn-ea"/>
              </a:rPr>
              <a:t>を発出して</a:t>
            </a:r>
            <a:endParaRPr kumimoji="1" lang="en-US" altLang="ja-JP" sz="1100" dirty="0">
              <a:solidFill>
                <a:schemeClr val="tx1"/>
              </a:solidFill>
              <a:latin typeface="+mn-ea"/>
            </a:endParaRPr>
          </a:p>
          <a:p>
            <a:pPr marL="403225" indent="-403225" algn="just" fontAlgn="ctr">
              <a:lnSpc>
                <a:spcPct val="120000"/>
              </a:lnSpc>
            </a:pPr>
            <a:r>
              <a:rPr kumimoji="1" lang="ja-JP" altLang="en-US" sz="1100" dirty="0">
                <a:solidFill>
                  <a:schemeClr val="tx1"/>
                </a:solidFill>
                <a:latin typeface="+mn-ea"/>
              </a:rPr>
              <a:t>　　　無線</a:t>
            </a:r>
            <a:r>
              <a:rPr kumimoji="1" lang="en-US" altLang="ja-JP" sz="1100" dirty="0">
                <a:solidFill>
                  <a:schemeClr val="tx1"/>
                </a:solidFill>
                <a:latin typeface="+mn-ea"/>
              </a:rPr>
              <a:t>LAN</a:t>
            </a:r>
            <a:r>
              <a:rPr kumimoji="1" lang="ja-JP" altLang="en-US" sz="1100" dirty="0">
                <a:solidFill>
                  <a:schemeClr val="tx1"/>
                </a:solidFill>
                <a:latin typeface="+mn-ea"/>
              </a:rPr>
              <a:t>の導入やテレワーク用パソコンの導入等について提案を受けた。</a:t>
            </a:r>
            <a:endParaRPr kumimoji="1" lang="en-US" altLang="ja-JP" sz="1100" dirty="0">
              <a:solidFill>
                <a:schemeClr val="tx1"/>
              </a:solidFill>
              <a:latin typeface="+mn-ea"/>
            </a:endParaRPr>
          </a:p>
          <a:p>
            <a:pPr marL="184150" indent="-88900" algn="just" fontAlgn="ctr">
              <a:lnSpc>
                <a:spcPct val="120000"/>
              </a:lnSpc>
              <a:buFont typeface="Arial" panose="020B0604020202020204" pitchFamily="34" charset="0"/>
              <a:buChar char="•"/>
            </a:pPr>
            <a:r>
              <a:rPr kumimoji="1" lang="ja-JP" altLang="en-US" sz="1100" dirty="0">
                <a:solidFill>
                  <a:schemeClr val="tx1"/>
                </a:solidFill>
                <a:latin typeface="+mn-ea"/>
              </a:rPr>
              <a:t>これまでとは異なる住民への負担の少ない新しい窓口のイメージを検討したい</a:t>
            </a:r>
            <a:endParaRPr kumimoji="1" lang="en-US" altLang="ja-JP" sz="1100" dirty="0">
              <a:solidFill>
                <a:schemeClr val="tx1"/>
              </a:solidFill>
              <a:latin typeface="+mn-ea"/>
            </a:endParaRPr>
          </a:p>
          <a:p>
            <a:pPr algn="just" fontAlgn="ctr">
              <a:lnSpc>
                <a:spcPct val="120000"/>
              </a:lnSpc>
            </a:pPr>
            <a:r>
              <a:rPr kumimoji="1" lang="ja-JP" altLang="en-US" sz="1100" dirty="0">
                <a:solidFill>
                  <a:schemeClr val="tx1"/>
                </a:solidFill>
                <a:latin typeface="+mn-ea"/>
              </a:rPr>
              <a:t>　　→</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推進室と企画課（窓口改革部門）、原課の市民課で、ワーキンググループを設置して議論した。</a:t>
            </a:r>
            <a:endParaRPr kumimoji="1" lang="en-US" altLang="ja-JP" sz="1100" dirty="0">
              <a:solidFill>
                <a:schemeClr val="tx1"/>
              </a:solidFill>
              <a:latin typeface="+mn-ea"/>
            </a:endParaRPr>
          </a:p>
          <a:p>
            <a:pPr algn="just" fontAlgn="ctr">
              <a:lnSpc>
                <a:spcPct val="120000"/>
              </a:lnSpc>
            </a:pPr>
            <a:endParaRPr kumimoji="1" lang="en-US" altLang="ja-JP" sz="1100" dirty="0">
              <a:solidFill>
                <a:schemeClr val="tx1"/>
              </a:solidFill>
              <a:latin typeface="+mn-ea"/>
            </a:endParaRPr>
          </a:p>
          <a:p>
            <a:pPr algn="just" fontAlgn="ctr">
              <a:lnSpc>
                <a:spcPct val="120000"/>
              </a:lnSpc>
            </a:pPr>
            <a:r>
              <a:rPr kumimoji="1" lang="ja-JP" altLang="en-US" sz="1100" b="1" dirty="0">
                <a:solidFill>
                  <a:srgbClr val="31926F"/>
                </a:solidFill>
                <a:latin typeface="+mn-ea"/>
              </a:rPr>
              <a:t>● 地域情報化アドバイザーの活用</a:t>
            </a:r>
          </a:p>
          <a:p>
            <a:pPr indent="144000" algn="just" fontAlgn="ctr">
              <a:lnSpc>
                <a:spcPct val="120000"/>
              </a:lnSpc>
            </a:pPr>
            <a:r>
              <a:rPr kumimoji="1" lang="ja-JP" altLang="en-US" sz="1100" dirty="0">
                <a:solidFill>
                  <a:schemeClr val="tx1"/>
                </a:solidFill>
                <a:latin typeface="+mn-ea"/>
              </a:rPr>
              <a:t>総務省の地域情報化アドバイザーの経験者に、ネットワーク環境の各種整備や外部事業者の調達における審査員として協力を得た。</a:t>
            </a:r>
          </a:p>
        </p:txBody>
      </p:sp>
      <p:sp>
        <p:nvSpPr>
          <p:cNvPr id="56" name="正方形/長方形 55">
            <a:extLst>
              <a:ext uri="{FF2B5EF4-FFF2-40B4-BE49-F238E27FC236}">
                <a16:creationId xmlns:a16="http://schemas.microsoft.com/office/drawing/2014/main" id="{5E9F2F15-1103-C8E1-6A05-F45B74993665}"/>
              </a:ext>
            </a:extLst>
          </p:cNvPr>
          <p:cNvSpPr>
            <a:spLocks/>
          </p:cNvSpPr>
          <p:nvPr/>
        </p:nvSpPr>
        <p:spPr>
          <a:xfrm>
            <a:off x="5821247" y="818825"/>
            <a:ext cx="864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pSp>
        <p:nvGrpSpPr>
          <p:cNvPr id="8" name="グループ化 7">
            <a:extLst>
              <a:ext uri="{FF2B5EF4-FFF2-40B4-BE49-F238E27FC236}">
                <a16:creationId xmlns:a16="http://schemas.microsoft.com/office/drawing/2014/main" id="{6D000AA4-7BCC-C649-E7AC-69ADF1DBE04C}"/>
              </a:ext>
            </a:extLst>
          </p:cNvPr>
          <p:cNvGrpSpPr/>
          <p:nvPr/>
        </p:nvGrpSpPr>
        <p:grpSpPr>
          <a:xfrm>
            <a:off x="6747729" y="818825"/>
            <a:ext cx="324000" cy="324000"/>
            <a:chOff x="6723571" y="910917"/>
            <a:chExt cx="324000" cy="324000"/>
          </a:xfrm>
        </p:grpSpPr>
        <p:sp>
          <p:nvSpPr>
            <p:cNvPr id="64" name="正方形/長方形 63">
              <a:extLst>
                <a:ext uri="{FF2B5EF4-FFF2-40B4-BE49-F238E27FC236}">
                  <a16:creationId xmlns:a16="http://schemas.microsoft.com/office/drawing/2014/main" id="{37F3C076-1B68-862B-D50C-82E1AFAFD56A}"/>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72" name="Freeform 6">
              <a:extLst>
                <a:ext uri="{FF2B5EF4-FFF2-40B4-BE49-F238E27FC236}">
                  <a16:creationId xmlns:a16="http://schemas.microsoft.com/office/drawing/2014/main" id="{793893FC-307D-4258-751B-3BAD06959BB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3417363"/>
            <a:ext cx="819135" cy="161583"/>
          </a:xfrm>
          <a:prstGeom prst="rect">
            <a:avLst/>
          </a:prstGeom>
          <a:noFill/>
        </p:spPr>
        <p:txBody>
          <a:bodyPr wrap="none" lIns="0" tIns="0" rIns="0" bIns="0" rtlCol="0">
            <a:spAutoFit/>
          </a:bodyPr>
          <a:lstStyle/>
          <a:p>
            <a:r>
              <a:rPr kumimoji="1" lang="ja-JP" altLang="en-US" sz="1050" dirty="0">
                <a:latin typeface="+mn-ea"/>
              </a:rPr>
              <a:t>新庁舎外観</a:t>
            </a:r>
            <a:r>
              <a:rPr kumimoji="1" lang="ja-JP" altLang="en-US" sz="1050" baseline="30000" dirty="0">
                <a:latin typeface="+mn-ea"/>
              </a:rPr>
              <a:t>＊</a:t>
            </a:r>
            <a:r>
              <a:rPr kumimoji="1" lang="en-US" altLang="ja-JP" sz="1050" baseline="30000" dirty="0">
                <a:latin typeface="+mn-ea"/>
              </a:rPr>
              <a:t>1</a:t>
            </a:r>
            <a:endParaRPr kumimoji="1" lang="ja-JP" altLang="en-US" sz="1050" baseline="30000" dirty="0">
              <a:latin typeface="+mn-ea"/>
            </a:endParaRP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3644284"/>
            <a:ext cx="2808000" cy="1107996"/>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1 </a:t>
            </a:r>
            <a:r>
              <a:rPr kumimoji="1" lang="ja-JP" altLang="en-US" sz="800" dirty="0">
                <a:latin typeface="+mn-ea"/>
              </a:rPr>
              <a:t>「深谷市新庁舎建設実施設計</a:t>
            </a:r>
            <a:r>
              <a:rPr kumimoji="1" lang="en-US" altLang="ja-JP" sz="800" dirty="0">
                <a:latin typeface="+mn-ea"/>
              </a:rPr>
              <a:t>【</a:t>
            </a:r>
            <a:r>
              <a:rPr kumimoji="1" lang="ja-JP" altLang="en-US" sz="800" dirty="0">
                <a:latin typeface="+mn-ea"/>
              </a:rPr>
              <a:t>概要版</a:t>
            </a:r>
            <a:r>
              <a:rPr kumimoji="1" lang="en-US" altLang="ja-JP" sz="800" dirty="0">
                <a:latin typeface="+mn-ea"/>
              </a:rPr>
              <a:t>】</a:t>
            </a:r>
            <a:r>
              <a:rPr kumimoji="1" lang="ja-JP" altLang="en-US" sz="800" dirty="0">
                <a:latin typeface="+mn-ea"/>
              </a:rPr>
              <a:t>」</a:t>
            </a:r>
            <a:r>
              <a:rPr kumimoji="1" lang="en-US" altLang="ja-JP" sz="800" dirty="0">
                <a:latin typeface="+mn-ea"/>
              </a:rPr>
              <a:t>P10</a:t>
            </a:r>
            <a:r>
              <a:rPr kumimoji="1" lang="ja-JP" altLang="en-US" sz="800" dirty="0">
                <a:latin typeface="+mn-ea"/>
              </a:rPr>
              <a:t>、深谷市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6"/>
              </a:rPr>
              <a:t>https://www.city.fukaya.saitama.jp/material/files/group/8/jissigaiyouban.pdf</a:t>
            </a:r>
            <a:r>
              <a:rPr kumimoji="1" lang="ja-JP" altLang="en-US" sz="800" dirty="0">
                <a:latin typeface="+mn-ea"/>
              </a:rPr>
              <a:t>）</a:t>
            </a:r>
            <a:endParaRPr kumimoji="1" lang="en-US" altLang="ja-JP" sz="800" dirty="0">
              <a:latin typeface="+mn-ea"/>
            </a:endParaRPr>
          </a:p>
          <a:p>
            <a:br>
              <a:rPr kumimoji="1" lang="en-US" altLang="ja-JP" sz="800" dirty="0">
                <a:latin typeface="+mn-ea"/>
              </a:rPr>
            </a:br>
            <a:r>
              <a:rPr kumimoji="1" lang="ja-JP" altLang="en-US" sz="800" dirty="0">
                <a:latin typeface="+mn-ea"/>
              </a:rPr>
              <a:t>＊</a:t>
            </a:r>
            <a:r>
              <a:rPr kumimoji="1" lang="en-US" altLang="ja-JP" sz="800" dirty="0">
                <a:latin typeface="+mn-ea"/>
              </a:rPr>
              <a:t>2 </a:t>
            </a:r>
            <a:r>
              <a:rPr kumimoji="1" lang="ja-JP" altLang="en-US" sz="800" dirty="0">
                <a:latin typeface="+mn-ea"/>
              </a:rPr>
              <a:t>「深谷市新庁舎」パンフレット、深谷市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a:t>
            </a:r>
            <a:r>
              <a:rPr kumimoji="1" lang="en-US" altLang="ja-JP" sz="800" dirty="0">
                <a:latin typeface="+mn-ea"/>
                <a:hlinkClick r:id="rId7"/>
              </a:rPr>
              <a:t>https://www.city.fukaya.saitama.jp/material/files/group/8/28836504.pdf</a:t>
            </a:r>
            <a:r>
              <a:rPr kumimoji="1" lang="ja-JP" altLang="en-US" sz="800" dirty="0">
                <a:latin typeface="+mn-ea"/>
              </a:rPr>
              <a:t>）</a:t>
            </a:r>
          </a:p>
        </p:txBody>
      </p:sp>
      <p:pic>
        <p:nvPicPr>
          <p:cNvPr id="23" name="図 22" descr="駅の建物&#10;&#10;中程度の精度で自動的に生成された説明">
            <a:extLst>
              <a:ext uri="{FF2B5EF4-FFF2-40B4-BE49-F238E27FC236}">
                <a16:creationId xmlns:a16="http://schemas.microsoft.com/office/drawing/2014/main" id="{11B1A1F1-6040-59DD-7D87-BE2AD2E7F54F}"/>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504000" y="1368000"/>
            <a:ext cx="2808000" cy="2016000"/>
          </a:xfrm>
          <a:prstGeom prst="rect">
            <a:avLst/>
          </a:prstGeom>
        </p:spPr>
      </p:pic>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4046290705"/>
              </p:ext>
            </p:extLst>
          </p:nvPr>
        </p:nvGraphicFramePr>
        <p:xfrm>
          <a:off x="3492000" y="1368000"/>
          <a:ext cx="3564000" cy="3768600"/>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756000">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a:solidFill>
                            <a:schemeClr val="tx1"/>
                          </a:solidFill>
                          <a:latin typeface="+mn-ea"/>
                        </a:rPr>
                        <a:t>人口</a:t>
                      </a:r>
                      <a:r>
                        <a:rPr kumimoji="1" lang="en-US" altLang="ja-JP" sz="1000" b="0" dirty="0">
                          <a:solidFill>
                            <a:schemeClr val="tx1"/>
                          </a:solidFill>
                          <a:latin typeface="+mn-ea"/>
                        </a:rPr>
                        <a:t>	</a:t>
                      </a:r>
                      <a:r>
                        <a:rPr kumimoji="1" lang="en-US" altLang="zh-TW" sz="1000" b="0" dirty="0">
                          <a:solidFill>
                            <a:schemeClr val="tx1"/>
                          </a:solidFill>
                          <a:latin typeface="+mn-ea"/>
                        </a:rPr>
                        <a:t>1</a:t>
                      </a:r>
                      <a:r>
                        <a:rPr kumimoji="1" lang="en-US" altLang="ja-JP" sz="1000" b="0" dirty="0">
                          <a:solidFill>
                            <a:schemeClr val="tx1"/>
                          </a:solidFill>
                          <a:latin typeface="+mn-ea"/>
                        </a:rPr>
                        <a:t>41</a:t>
                      </a:r>
                      <a:r>
                        <a:rPr kumimoji="1" lang="en-US" altLang="zh-TW" sz="1000" b="0" dirty="0">
                          <a:solidFill>
                            <a:schemeClr val="tx1"/>
                          </a:solidFill>
                          <a:latin typeface="+mn-ea"/>
                        </a:rPr>
                        <a:t>,</a:t>
                      </a:r>
                      <a:r>
                        <a:rPr kumimoji="1" lang="en-US" altLang="ja-JP" sz="1000" b="0" dirty="0">
                          <a:solidFill>
                            <a:schemeClr val="tx1"/>
                          </a:solidFill>
                          <a:latin typeface="+mn-ea"/>
                        </a:rPr>
                        <a:t>343</a:t>
                      </a:r>
                      <a:r>
                        <a:rPr kumimoji="1" lang="zh-TW" altLang="en-US" sz="1000" b="0">
                          <a:solidFill>
                            <a:schemeClr val="tx1"/>
                          </a:solidFill>
                          <a:latin typeface="+mn-ea"/>
                        </a:rPr>
                        <a:t>人（</a:t>
                      </a:r>
                      <a:r>
                        <a:rPr kumimoji="1" lang="ja-JP" altLang="en-US" sz="1000" b="0">
                          <a:solidFill>
                            <a:schemeClr val="tx1"/>
                          </a:solidFill>
                          <a:latin typeface="+mn-ea"/>
                        </a:rPr>
                        <a:t>令和</a:t>
                      </a:r>
                      <a:r>
                        <a:rPr kumimoji="1" lang="en-US" altLang="ja-JP" sz="1000" b="0" dirty="0">
                          <a:solidFill>
                            <a:schemeClr val="tx1"/>
                          </a:solidFill>
                          <a:latin typeface="+mn-ea"/>
                        </a:rPr>
                        <a:t>5</a:t>
                      </a:r>
                      <a:r>
                        <a:rPr kumimoji="1" lang="ja-JP" altLang="en-US" sz="1000" b="0">
                          <a:solidFill>
                            <a:schemeClr val="tx1"/>
                          </a:solidFill>
                          <a:latin typeface="+mn-ea"/>
                        </a:rPr>
                        <a:t>年</a:t>
                      </a:r>
                      <a:r>
                        <a:rPr kumimoji="1" lang="en-US" altLang="zh-TW" sz="1000" b="0" dirty="0">
                          <a:solidFill>
                            <a:schemeClr val="tx1"/>
                          </a:solidFill>
                          <a:latin typeface="+mn-ea"/>
                        </a:rPr>
                        <a:t>4</a:t>
                      </a:r>
                      <a:r>
                        <a:rPr kumimoji="1" lang="zh-TW" altLang="en-US" sz="1000" b="0">
                          <a:solidFill>
                            <a:schemeClr val="tx1"/>
                          </a:solidFill>
                          <a:latin typeface="+mn-ea"/>
                        </a:rPr>
                        <a:t>月</a:t>
                      </a:r>
                      <a:r>
                        <a:rPr kumimoji="1" lang="en-US" altLang="zh-TW" sz="1000" b="0" dirty="0">
                          <a:solidFill>
                            <a:schemeClr val="tx1"/>
                          </a:solidFill>
                          <a:latin typeface="+mn-ea"/>
                        </a:rPr>
                        <a:t>1</a:t>
                      </a:r>
                      <a:r>
                        <a:rPr kumimoji="1" lang="zh-TW" altLang="en-US" sz="1000" b="0">
                          <a:solidFill>
                            <a:schemeClr val="tx1"/>
                          </a:solidFill>
                          <a:latin typeface="+mn-ea"/>
                        </a:rPr>
                        <a:t>日現在）</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a:solidFill>
                            <a:schemeClr val="tx1"/>
                          </a:solidFill>
                          <a:latin typeface="+mn-ea"/>
                        </a:rPr>
                        <a:t>世帯数</a:t>
                      </a:r>
                      <a:r>
                        <a:rPr kumimoji="1" lang="en-US" altLang="ja-JP" sz="1000" b="0" dirty="0">
                          <a:solidFill>
                            <a:schemeClr val="tx1"/>
                          </a:solidFill>
                          <a:latin typeface="+mn-ea"/>
                        </a:rPr>
                        <a:t>	62,188</a:t>
                      </a:r>
                      <a:r>
                        <a:rPr kumimoji="1" lang="ja-JP" altLang="en-US" sz="1000" b="0">
                          <a:solidFill>
                            <a:schemeClr val="tx1"/>
                          </a:solidFill>
                          <a:latin typeface="+mn-ea"/>
                        </a:rPr>
                        <a:t>世帯</a:t>
                      </a:r>
                      <a:r>
                        <a:rPr kumimoji="1" lang="zh-TW" altLang="en-US" sz="1000" b="0">
                          <a:solidFill>
                            <a:schemeClr val="tx1"/>
                          </a:solidFill>
                          <a:latin typeface="+mn-ea"/>
                        </a:rPr>
                        <a:t>（</a:t>
                      </a:r>
                      <a:r>
                        <a:rPr kumimoji="1" lang="ja-JP" altLang="en-US" sz="1000" b="0">
                          <a:solidFill>
                            <a:schemeClr val="tx1"/>
                          </a:solidFill>
                          <a:latin typeface="+mn-ea"/>
                        </a:rPr>
                        <a:t>令和</a:t>
                      </a:r>
                      <a:r>
                        <a:rPr kumimoji="1" lang="en-US" altLang="ja-JP" sz="1000" b="0" dirty="0">
                          <a:solidFill>
                            <a:schemeClr val="tx1"/>
                          </a:solidFill>
                          <a:latin typeface="+mn-ea"/>
                        </a:rPr>
                        <a:t>5</a:t>
                      </a:r>
                      <a:r>
                        <a:rPr kumimoji="1" lang="ja-JP" altLang="en-US" sz="1000" b="0">
                          <a:solidFill>
                            <a:schemeClr val="tx1"/>
                          </a:solidFill>
                          <a:latin typeface="+mn-ea"/>
                        </a:rPr>
                        <a:t>年</a:t>
                      </a:r>
                      <a:r>
                        <a:rPr kumimoji="1" lang="en-US" altLang="zh-TW" sz="1000" b="0" dirty="0">
                          <a:solidFill>
                            <a:schemeClr val="tx1"/>
                          </a:solidFill>
                          <a:latin typeface="+mn-ea"/>
                        </a:rPr>
                        <a:t>4</a:t>
                      </a:r>
                      <a:r>
                        <a:rPr kumimoji="1" lang="zh-TW" altLang="en-US" sz="1000" b="0">
                          <a:solidFill>
                            <a:schemeClr val="tx1"/>
                          </a:solidFill>
                          <a:latin typeface="+mn-ea"/>
                        </a:rPr>
                        <a:t>月</a:t>
                      </a:r>
                      <a:r>
                        <a:rPr kumimoji="1" lang="en-US" altLang="zh-TW" sz="1000" b="0" dirty="0">
                          <a:solidFill>
                            <a:schemeClr val="tx1"/>
                          </a:solidFill>
                          <a:latin typeface="+mn-ea"/>
                        </a:rPr>
                        <a:t>1</a:t>
                      </a:r>
                      <a:r>
                        <a:rPr kumimoji="1" lang="zh-TW" altLang="en-US" sz="1000" b="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a:solidFill>
                            <a:schemeClr val="tx1"/>
                          </a:solidFill>
                          <a:latin typeface="+mn-ea"/>
                        </a:rPr>
                        <a:t>面積</a:t>
                      </a:r>
                      <a:r>
                        <a:rPr kumimoji="1" lang="en-US" altLang="ja-JP" sz="1000" b="0" dirty="0">
                          <a:solidFill>
                            <a:schemeClr val="tx1"/>
                          </a:solidFill>
                          <a:latin typeface="+mn-ea"/>
                        </a:rPr>
                        <a:t>	138</a:t>
                      </a:r>
                      <a:r>
                        <a:rPr kumimoji="1" lang="ja-JP" altLang="en-US" sz="1000" b="0">
                          <a:solidFill>
                            <a:schemeClr val="tx1"/>
                          </a:solidFill>
                          <a:latin typeface="+mn-ea"/>
                        </a:rPr>
                        <a:t>．</a:t>
                      </a:r>
                      <a:r>
                        <a:rPr kumimoji="1" lang="en-US" altLang="ja-JP" sz="1000" b="0" dirty="0">
                          <a:solidFill>
                            <a:schemeClr val="tx1"/>
                          </a:solidFill>
                          <a:latin typeface="+mn-ea"/>
                        </a:rPr>
                        <a:t>37k㎡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a:solidFill>
                            <a:schemeClr val="tx1"/>
                          </a:solidFill>
                          <a:latin typeface="+mn-ea"/>
                        </a:rPr>
                        <a:t>職員数</a:t>
                      </a:r>
                      <a:r>
                        <a:rPr kumimoji="1" lang="en-US" altLang="ja-JP" sz="1000" b="0" dirty="0">
                          <a:solidFill>
                            <a:schemeClr val="tx1"/>
                          </a:solidFill>
                          <a:latin typeface="+mn-ea"/>
                        </a:rPr>
                        <a:t>	1,095</a:t>
                      </a:r>
                      <a:r>
                        <a:rPr kumimoji="1" lang="ja-JP" altLang="en-US" sz="1000" b="0">
                          <a:solidFill>
                            <a:schemeClr val="tx1"/>
                          </a:solidFill>
                          <a:latin typeface="+mn-ea"/>
                        </a:rPr>
                        <a:t>人</a:t>
                      </a:r>
                      <a:r>
                        <a:rPr kumimoji="1" lang="zh-TW" altLang="en-US" sz="1000" b="0">
                          <a:solidFill>
                            <a:schemeClr val="tx1"/>
                          </a:solidFill>
                          <a:latin typeface="+mn-ea"/>
                        </a:rPr>
                        <a:t>（</a:t>
                      </a:r>
                      <a:r>
                        <a:rPr kumimoji="1" lang="ja-JP" altLang="en-US" sz="1000" b="0">
                          <a:solidFill>
                            <a:schemeClr val="tx1"/>
                          </a:solidFill>
                          <a:latin typeface="+mn-ea"/>
                        </a:rPr>
                        <a:t>令和</a:t>
                      </a:r>
                      <a:r>
                        <a:rPr kumimoji="1" lang="en-US" altLang="ja-JP" sz="1000" b="0" dirty="0">
                          <a:solidFill>
                            <a:schemeClr val="tx1"/>
                          </a:solidFill>
                          <a:latin typeface="+mn-ea"/>
                        </a:rPr>
                        <a:t>5</a:t>
                      </a:r>
                      <a:r>
                        <a:rPr kumimoji="1" lang="ja-JP" altLang="en-US" sz="1000" b="0">
                          <a:solidFill>
                            <a:schemeClr val="tx1"/>
                          </a:solidFill>
                          <a:latin typeface="+mn-ea"/>
                        </a:rPr>
                        <a:t>年</a:t>
                      </a:r>
                      <a:r>
                        <a:rPr kumimoji="1" lang="en-US" altLang="zh-TW" sz="1000" b="0" dirty="0">
                          <a:solidFill>
                            <a:schemeClr val="tx1"/>
                          </a:solidFill>
                          <a:latin typeface="+mn-ea"/>
                        </a:rPr>
                        <a:t>4</a:t>
                      </a:r>
                      <a:r>
                        <a:rPr kumimoji="1" lang="zh-TW" altLang="en-US" sz="1000" b="0">
                          <a:solidFill>
                            <a:schemeClr val="tx1"/>
                          </a:solidFill>
                          <a:latin typeface="+mn-ea"/>
                        </a:rPr>
                        <a:t>月</a:t>
                      </a:r>
                      <a:r>
                        <a:rPr kumimoji="1" lang="en-US" altLang="zh-TW" sz="1000" b="0" dirty="0">
                          <a:solidFill>
                            <a:schemeClr val="tx1"/>
                          </a:solidFill>
                          <a:latin typeface="+mn-ea"/>
                        </a:rPr>
                        <a:t>1</a:t>
                      </a:r>
                      <a:r>
                        <a:rPr kumimoji="1" lang="zh-TW" altLang="en-US" sz="1000" b="0">
                          <a:solidFill>
                            <a:schemeClr val="tx1"/>
                          </a:solidFill>
                          <a:latin typeface="+mn-ea"/>
                        </a:rPr>
                        <a:t>日現在）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25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運用中</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2</a:t>
                      </a:r>
                      <a:r>
                        <a:rPr kumimoji="1" lang="ja-JP" altLang="en-US" sz="1000" b="0">
                          <a:solidFill>
                            <a:schemeClr val="tx1"/>
                          </a:solidFill>
                          <a:latin typeface="+mn-ea"/>
                        </a:rPr>
                        <a:t>年</a:t>
                      </a:r>
                      <a:r>
                        <a:rPr kumimoji="1" lang="en-US" altLang="ja-JP" sz="1000" b="0" dirty="0">
                          <a:solidFill>
                            <a:schemeClr val="tx1"/>
                          </a:solidFill>
                          <a:latin typeface="+mn-ea"/>
                        </a:rPr>
                        <a:t>7</a:t>
                      </a:r>
                      <a:r>
                        <a:rPr kumimoji="1" lang="ja-JP" altLang="en-US" sz="1000" b="0">
                          <a:solidFill>
                            <a:schemeClr val="tx1"/>
                          </a:solidFill>
                          <a:latin typeface="+mn-ea"/>
                        </a:rPr>
                        <a:t>月供用開始</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同一敷地内に建て替え</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52000">
                <a:tc>
                  <a:txBody>
                    <a:bodyPr/>
                    <a:lstStyle/>
                    <a:p>
                      <a:pPr fontAlgn="ctr"/>
                      <a:r>
                        <a:rPr kumimoji="1" lang="ja-JP" altLang="en-US" sz="1000" b="1" dirty="0">
                          <a:solidFill>
                            <a:srgbClr val="31926F"/>
                          </a:solidFill>
                          <a:latin typeface="+mn-ea"/>
                        </a:rPr>
                        <a:t>所在地</a:t>
                      </a:r>
                      <a:endParaRPr kumimoji="1" lang="ja-JP" altLang="en-US" sz="1000" dirty="0">
                        <a:solidFill>
                          <a:srgbClr val="31926F"/>
                        </a:solidFill>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ja-JP" altLang="en-US" sz="1000" b="0" dirty="0">
                          <a:solidFill>
                            <a:schemeClr val="tx1"/>
                          </a:solidFill>
                          <a:latin typeface="+mn-ea"/>
                        </a:rPr>
                        <a:t>埼玉県深谷市仲町</a:t>
                      </a:r>
                      <a:r>
                        <a:rPr kumimoji="1" lang="en-US" altLang="ja-JP" sz="1000" b="0" dirty="0">
                          <a:solidFill>
                            <a:schemeClr val="tx1"/>
                          </a:solidFill>
                          <a:latin typeface="+mn-ea"/>
                        </a:rPr>
                        <a:t>11</a:t>
                      </a:r>
                      <a:r>
                        <a:rPr kumimoji="1" lang="ja-JP" altLang="en-US" sz="1000" b="0" dirty="0">
                          <a:solidFill>
                            <a:schemeClr val="tx1"/>
                          </a:solidFill>
                          <a:latin typeface="+mn-ea"/>
                        </a:rPr>
                        <a:t>番</a:t>
                      </a:r>
                      <a:r>
                        <a:rPr kumimoji="1" lang="en-US" altLang="ja-JP" sz="1000" b="0" dirty="0">
                          <a:solidFill>
                            <a:schemeClr val="tx1"/>
                          </a:solidFill>
                          <a:latin typeface="+mn-ea"/>
                        </a:rPr>
                        <a:t>1</a:t>
                      </a:r>
                      <a:r>
                        <a:rPr kumimoji="1" lang="ja-JP" altLang="en-US" sz="1000" b="0" dirty="0">
                          <a:solidFill>
                            <a:schemeClr val="tx1"/>
                          </a:solidFill>
                          <a:latin typeface="+mn-ea"/>
                        </a:rPr>
                        <a:t>号</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50797874"/>
                  </a:ext>
                </a:extLst>
              </a:tr>
              <a:tr h="25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endParaRPr kumimoji="1" lang="ja-JP" altLang="en-US" sz="1000"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en-US" altLang="ja-JP" sz="1000" b="0" dirty="0">
                          <a:solidFill>
                            <a:schemeClr val="tx1"/>
                          </a:solidFill>
                          <a:latin typeface="+mn-ea"/>
                        </a:rPr>
                        <a:t>JR</a:t>
                      </a:r>
                      <a:r>
                        <a:rPr kumimoji="1" lang="ja-JP" altLang="en-US" sz="1000" b="0" dirty="0">
                          <a:solidFill>
                            <a:schemeClr val="tx1"/>
                          </a:solidFill>
                          <a:latin typeface="+mn-ea"/>
                        </a:rPr>
                        <a:t>深谷駅から徒歩約</a:t>
                      </a:r>
                      <a:r>
                        <a:rPr kumimoji="1" lang="en-US" altLang="ja-JP" sz="1000" b="0" dirty="0">
                          <a:solidFill>
                            <a:schemeClr val="tx1"/>
                          </a:solidFill>
                          <a:latin typeface="+mn-ea"/>
                        </a:rPr>
                        <a:t>9</a:t>
                      </a:r>
                      <a:r>
                        <a:rPr kumimoji="1" lang="ja-JP" altLang="en-US" sz="1000" b="0" dirty="0">
                          <a:solidFill>
                            <a:schemeClr val="tx1"/>
                          </a:solidFill>
                          <a:latin typeface="+mn-ea"/>
                        </a:rPr>
                        <a:t>分、バス約</a:t>
                      </a:r>
                      <a:r>
                        <a:rPr kumimoji="1" lang="en-US" altLang="ja-JP" sz="1000" b="0" dirty="0">
                          <a:solidFill>
                            <a:schemeClr val="tx1"/>
                          </a:solidFill>
                          <a:latin typeface="+mn-ea"/>
                        </a:rPr>
                        <a:t>3</a:t>
                      </a:r>
                      <a:r>
                        <a:rPr kumimoji="1" lang="ja-JP" altLang="en-US" sz="1000" b="0" dirty="0">
                          <a:solidFill>
                            <a:schemeClr val="tx1"/>
                          </a:solidFill>
                          <a:latin typeface="+mn-ea"/>
                        </a:rPr>
                        <a:t>分</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03032953"/>
                  </a:ext>
                </a:extLst>
              </a:tr>
              <a:tr h="151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建物概要</a:t>
                      </a:r>
                      <a:r>
                        <a:rPr kumimoji="1" lang="ja-JP" altLang="en-US" sz="1000" baseline="30000" dirty="0">
                          <a:solidFill>
                            <a:srgbClr val="31926F"/>
                          </a:solidFill>
                          <a:latin typeface="+mn-ea"/>
                        </a:rPr>
                        <a:t>＊</a:t>
                      </a:r>
                      <a:r>
                        <a:rPr kumimoji="1" lang="en-US" altLang="ja-JP" sz="1000" baseline="30000" dirty="0">
                          <a:solidFill>
                            <a:srgbClr val="31926F"/>
                          </a:solidFill>
                          <a:latin typeface="+mn-ea"/>
                        </a:rPr>
                        <a:t>2</a:t>
                      </a:r>
                      <a:endParaRPr kumimoji="1" lang="ja-JP" altLang="en-US" sz="1000" dirty="0">
                        <a:solidFill>
                          <a:srgbClr val="31926F"/>
                        </a:solidFill>
                        <a:latin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構造種別</a:t>
                      </a:r>
                      <a:r>
                        <a:rPr kumimoji="1" lang="en-US" altLang="ja-JP" sz="1000" b="0" dirty="0">
                          <a:solidFill>
                            <a:schemeClr val="tx1"/>
                          </a:solidFill>
                          <a:latin typeface="+mn-ea"/>
                        </a:rPr>
                        <a:t>	</a:t>
                      </a:r>
                      <a:r>
                        <a:rPr kumimoji="1" lang="ja-JP" altLang="en-US" sz="1000" b="0" dirty="0">
                          <a:solidFill>
                            <a:schemeClr val="tx1"/>
                          </a:solidFill>
                          <a:latin typeface="+mn-ea"/>
                        </a:rPr>
                        <a:t>鉄筋コンクリート造一部鉄骨鉄筋</a:t>
                      </a:r>
                      <a:br>
                        <a:rPr kumimoji="1" lang="en-US" altLang="ja-JP" sz="1000" b="0" dirty="0">
                          <a:solidFill>
                            <a:schemeClr val="tx1"/>
                          </a:solidFill>
                          <a:latin typeface="+mn-ea"/>
                        </a:rPr>
                      </a:br>
                      <a:r>
                        <a:rPr kumimoji="1" lang="en-US" altLang="ja-JP" sz="1000" b="0" dirty="0">
                          <a:solidFill>
                            <a:schemeClr val="tx1"/>
                          </a:solidFill>
                          <a:latin typeface="+mn-ea"/>
                        </a:rPr>
                        <a:t>	</a:t>
                      </a:r>
                      <a:r>
                        <a:rPr kumimoji="1" lang="ja-JP" altLang="en-US" sz="1000" b="0" dirty="0">
                          <a:solidFill>
                            <a:schemeClr val="tx1"/>
                          </a:solidFill>
                          <a:latin typeface="+mn-ea"/>
                        </a:rPr>
                        <a:t>コンクリート造及び鉄骨造</a:t>
                      </a:r>
                      <a:br>
                        <a:rPr kumimoji="1" lang="en-US" altLang="ja-JP" sz="1000" b="0" dirty="0">
                          <a:solidFill>
                            <a:schemeClr val="tx1"/>
                          </a:solidFill>
                          <a:latin typeface="+mn-ea"/>
                        </a:rPr>
                      </a:br>
                      <a:r>
                        <a:rPr kumimoji="1" lang="en-US" altLang="ja-JP" sz="1000" b="0" dirty="0">
                          <a:solidFill>
                            <a:schemeClr val="tx1"/>
                          </a:solidFill>
                          <a:latin typeface="+mn-ea"/>
                        </a:rPr>
                        <a:t>	</a:t>
                      </a:r>
                      <a:r>
                        <a:rPr kumimoji="1" lang="ja-JP" altLang="en-US" sz="1000" b="0" dirty="0">
                          <a:solidFill>
                            <a:schemeClr val="tx1"/>
                          </a:solidFill>
                          <a:latin typeface="+mn-ea"/>
                        </a:rPr>
                        <a:t>（免震構造）</a:t>
                      </a:r>
                      <a:endParaRPr kumimoji="1" lang="en-US" altLang="ja-JP" sz="1000" b="0" dirty="0">
                        <a:solidFill>
                          <a:schemeClr val="tx1"/>
                        </a:solidFill>
                        <a:latin typeface="+mn-ea"/>
                      </a:endParaRPr>
                    </a:p>
                    <a:p>
                      <a:pPr fontAlgn="ctr">
                        <a:lnSpc>
                          <a:spcPct val="100000"/>
                        </a:lnSpc>
                        <a:spcBef>
                          <a:spcPts val="0"/>
                        </a:spcBef>
                        <a:spcAft>
                          <a:spcPts val="600"/>
                        </a:spcAft>
                        <a:tabLst>
                          <a:tab pos="1493838" algn="r"/>
                        </a:tabLst>
                      </a:pPr>
                      <a:r>
                        <a:rPr kumimoji="1" lang="ja-JP" altLang="en-US" sz="1000" b="0" dirty="0">
                          <a:solidFill>
                            <a:schemeClr val="tx1"/>
                          </a:solidFill>
                          <a:latin typeface="+mn-ea"/>
                        </a:rPr>
                        <a:t>建築面積</a:t>
                      </a:r>
                      <a:r>
                        <a:rPr kumimoji="1" lang="en-US" altLang="ja-JP" sz="1000" b="0" dirty="0">
                          <a:solidFill>
                            <a:schemeClr val="tx1"/>
                          </a:solidFill>
                          <a:latin typeface="+mn-ea"/>
                        </a:rPr>
                        <a:t>	4,790.25</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1493838" algn="r"/>
                        </a:tabLst>
                      </a:pPr>
                      <a:r>
                        <a:rPr kumimoji="1" lang="ja-JP" altLang="en-US" sz="1000" b="0" dirty="0">
                          <a:solidFill>
                            <a:schemeClr val="tx1"/>
                          </a:solidFill>
                          <a:latin typeface="+mn-ea"/>
                        </a:rPr>
                        <a:t>延床面積</a:t>
                      </a:r>
                      <a:r>
                        <a:rPr kumimoji="1" lang="en-US" altLang="ja-JP" sz="1000" b="0" dirty="0">
                          <a:solidFill>
                            <a:schemeClr val="tx1"/>
                          </a:solidFill>
                          <a:latin typeface="+mn-ea"/>
                        </a:rPr>
                        <a:t>	14,612.08</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階数</a:t>
                      </a:r>
                      <a:r>
                        <a:rPr kumimoji="1" lang="en-US" altLang="ja-JP" sz="1000" b="0" dirty="0">
                          <a:solidFill>
                            <a:schemeClr val="tx1"/>
                          </a:solidFill>
                          <a:latin typeface="+mn-ea"/>
                        </a:rPr>
                        <a:t>	</a:t>
                      </a:r>
                      <a:r>
                        <a:rPr kumimoji="1" lang="ja-JP" altLang="en-US" sz="1000" b="0" dirty="0">
                          <a:solidFill>
                            <a:schemeClr val="tx1"/>
                          </a:solidFill>
                          <a:latin typeface="+mn-ea"/>
                        </a:rPr>
                        <a:t>地上</a:t>
                      </a:r>
                      <a:r>
                        <a:rPr kumimoji="1" lang="en-US" altLang="ja-JP" sz="1000" b="0" dirty="0">
                          <a:solidFill>
                            <a:schemeClr val="tx1"/>
                          </a:solidFill>
                          <a:latin typeface="+mn-ea"/>
                        </a:rPr>
                        <a:t>4</a:t>
                      </a:r>
                      <a:r>
                        <a:rPr kumimoji="1" lang="ja-JP" altLang="en-US" sz="1000" b="0" dirty="0">
                          <a:solidFill>
                            <a:schemeClr val="tx1"/>
                          </a:solidFill>
                          <a:latin typeface="+mn-ea"/>
                        </a:rPr>
                        <a:t>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高さ</a:t>
                      </a:r>
                      <a:r>
                        <a:rPr kumimoji="1" lang="en-US" altLang="ja-JP" sz="1000" b="0" dirty="0">
                          <a:solidFill>
                            <a:schemeClr val="tx1"/>
                          </a:solidFill>
                          <a:latin typeface="+mn-ea"/>
                        </a:rPr>
                        <a:t>	19.335m</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spTree>
    <p:extLst>
      <p:ext uri="{BB962C8B-B14F-4D97-AF65-F5344CB8AC3E}">
        <p14:creationId xmlns:p14="http://schemas.microsoft.com/office/powerpoint/2010/main" val="420331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 name="think-cell data - do not delete" hidden="1">
            <a:extLst>
              <a:ext uri="{FF2B5EF4-FFF2-40B4-BE49-F238E27FC236}">
                <a16:creationId xmlns:a16="http://schemas.microsoft.com/office/drawing/2014/main" id="{62B17AEB-482C-EA59-BFB1-9FF3231B4DF5}"/>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3345" name="think-cell スライド" r:id="rId4" imgW="425" imgH="424" progId="TCLayout.ActiveDocument.1">
                  <p:embed/>
                </p:oleObj>
              </mc:Choice>
              <mc:Fallback>
                <p:oleObj name="think-cell スライド" r:id="rId4" imgW="425" imgH="424" progId="TCLayout.ActiveDocument.1">
                  <p:embed/>
                  <p:pic>
                    <p:nvPicPr>
                      <p:cNvPr id="73" name="think-cell data - do not delete" hidden="1">
                        <a:extLst>
                          <a:ext uri="{FF2B5EF4-FFF2-40B4-BE49-F238E27FC236}">
                            <a16:creationId xmlns:a16="http://schemas.microsoft.com/office/drawing/2014/main" id="{62B17AEB-482C-EA59-BFB1-9FF3231B4DF5}"/>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6" name="コンテンツ プレースホルダー 17">
            <a:extLst>
              <a:ext uri="{FF2B5EF4-FFF2-40B4-BE49-F238E27FC236}">
                <a16:creationId xmlns:a16="http://schemas.microsoft.com/office/drawing/2014/main" id="{8D31E33A-FA25-01CD-A4F4-DF9C47782C2D}"/>
              </a:ext>
            </a:extLst>
          </p:cNvPr>
          <p:cNvSpPr txBox="1">
            <a:spLocks/>
          </p:cNvSpPr>
          <p:nvPr/>
        </p:nvSpPr>
        <p:spPr>
          <a:xfrm>
            <a:off x="503196" y="1368000"/>
            <a:ext cx="6552000" cy="246221"/>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fontAlgn="ctr">
              <a:lnSpc>
                <a:spcPct val="100000"/>
              </a:lnSpc>
              <a:spcBef>
                <a:spcPts val="0"/>
              </a:spcBef>
              <a:buNone/>
            </a:pPr>
            <a:r>
              <a:rPr lang="ja-JP" altLang="en-US" sz="1600" b="1" dirty="0">
                <a:latin typeface="+mn-ea"/>
                <a:ea typeface="+mn-ea"/>
              </a:rPr>
              <a:t>本書の構成</a:t>
            </a:r>
            <a:endParaRPr lang="en-US" altLang="ja-JP" sz="1600" b="1" dirty="0">
              <a:latin typeface="+mn-ea"/>
              <a:ea typeface="+mn-ea"/>
            </a:endParaRPr>
          </a:p>
        </p:txBody>
      </p:sp>
      <p:sp>
        <p:nvSpPr>
          <p:cNvPr id="6" name="正方形/長方形 5">
            <a:extLst>
              <a:ext uri="{FF2B5EF4-FFF2-40B4-BE49-F238E27FC236}">
                <a16:creationId xmlns:a16="http://schemas.microsoft.com/office/drawing/2014/main" id="{8CF452A0-2205-6F9D-B3C7-D83BC55C4765}"/>
              </a:ext>
            </a:extLst>
          </p:cNvPr>
          <p:cNvSpPr/>
          <p:nvPr/>
        </p:nvSpPr>
        <p:spPr>
          <a:xfrm>
            <a:off x="504000" y="2067250"/>
            <a:ext cx="6552000" cy="1879521"/>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t" anchorCtr="0">
            <a:spAutoFit/>
          </a:bodyPr>
          <a:lstStyle/>
          <a:p>
            <a:pPr algn="just" defTabSz="1425495" fontAlgn="ctr">
              <a:lnSpc>
                <a:spcPct val="120000"/>
              </a:lnSpc>
              <a:defRPr/>
            </a:pPr>
            <a:r>
              <a:rPr kumimoji="1" lang="en-US" altLang="ja-JP" sz="1100" b="1" dirty="0">
                <a:solidFill>
                  <a:srgbClr val="31926F"/>
                </a:solidFill>
                <a:latin typeface="+mn-ea"/>
              </a:rPr>
              <a:t>1</a:t>
            </a:r>
            <a:r>
              <a:rPr kumimoji="1" lang="ja-JP" altLang="en-US" sz="1100" b="1" dirty="0">
                <a:solidFill>
                  <a:srgbClr val="31926F"/>
                </a:solidFill>
                <a:latin typeface="+mn-ea"/>
              </a:rPr>
              <a:t>． はじめに</a:t>
            </a:r>
            <a:endParaRPr kumimoji="1" lang="en-US" altLang="ja-JP" sz="1100" b="1" dirty="0">
              <a:solidFill>
                <a:srgbClr val="31926F"/>
              </a:solidFill>
              <a:latin typeface="+mn-ea"/>
            </a:endParaRPr>
          </a:p>
          <a:p>
            <a:pPr indent="144000" algn="just" defTabSz="1425495" fontAlgn="ctr">
              <a:lnSpc>
                <a:spcPct val="120000"/>
              </a:lnSpc>
              <a:defRPr/>
            </a:pPr>
            <a:r>
              <a:rPr kumimoji="1" lang="en-US" altLang="ja-JP" sz="1100" dirty="0">
                <a:solidFill>
                  <a:srgbClr val="000000"/>
                </a:solidFill>
                <a:latin typeface="+mn-ea"/>
              </a:rPr>
              <a:t>1</a:t>
            </a:r>
            <a:r>
              <a:rPr kumimoji="1" lang="ja-JP" altLang="en-US" sz="1100" dirty="0">
                <a:solidFill>
                  <a:srgbClr val="000000"/>
                </a:solidFill>
                <a:latin typeface="+mn-ea"/>
              </a:rPr>
              <a:t>章では、本書の位置づけとして、本書の構成、本書の使い方、想定する読み手等、並びにヒアリング調査の選出方針とヒアリングを行った自治体の一覧について説明している。</a:t>
            </a:r>
            <a:endParaRPr kumimoji="1" lang="en-US" altLang="ja-JP" sz="1100" dirty="0">
              <a:solidFill>
                <a:srgbClr val="000000"/>
              </a:solidFill>
              <a:latin typeface="+mn-ea"/>
            </a:endParaRPr>
          </a:p>
          <a:p>
            <a:pPr algn="just" defTabSz="1425495" fontAlgn="ctr">
              <a:lnSpc>
                <a:spcPct val="120000"/>
              </a:lnSpc>
              <a:defRPr/>
            </a:pPr>
            <a:endParaRPr kumimoji="1" lang="en-US" altLang="ja-JP" sz="1100" b="1" dirty="0">
              <a:solidFill>
                <a:srgbClr val="000000"/>
              </a:solidFill>
              <a:latin typeface="+mn-ea"/>
            </a:endParaRPr>
          </a:p>
          <a:p>
            <a:pPr algn="just" defTabSz="1425495" fontAlgn="ctr">
              <a:lnSpc>
                <a:spcPct val="120000"/>
              </a:lnSpc>
              <a:defRPr/>
            </a:pPr>
            <a:r>
              <a:rPr kumimoji="1" lang="en-US" altLang="ja-JP" sz="1100" b="1" dirty="0">
                <a:solidFill>
                  <a:srgbClr val="31926F"/>
                </a:solidFill>
                <a:latin typeface="+mn-ea"/>
              </a:rPr>
              <a:t>2</a:t>
            </a:r>
            <a:r>
              <a:rPr kumimoji="1" lang="ja-JP" altLang="en-US" sz="1100" b="1" dirty="0">
                <a:solidFill>
                  <a:srgbClr val="31926F"/>
                </a:solidFill>
                <a:latin typeface="+mn-ea"/>
              </a:rPr>
              <a:t>．自治体等事例</a:t>
            </a:r>
            <a:endParaRPr kumimoji="1" lang="en-US" altLang="ja-JP" sz="1100" b="1" dirty="0">
              <a:solidFill>
                <a:srgbClr val="000000"/>
              </a:solidFill>
              <a:latin typeface="+mn-ea"/>
            </a:endParaRPr>
          </a:p>
          <a:p>
            <a:pPr indent="144000" algn="just" defTabSz="1425495" fontAlgn="ctr">
              <a:lnSpc>
                <a:spcPct val="120000"/>
              </a:lnSpc>
              <a:defRPr/>
            </a:pPr>
            <a:r>
              <a:rPr kumimoji="1" lang="en-US" altLang="ja-JP" sz="1100" dirty="0">
                <a:solidFill>
                  <a:srgbClr val="000000"/>
                </a:solidFill>
                <a:latin typeface="+mn-ea"/>
              </a:rPr>
              <a:t>2</a:t>
            </a:r>
            <a:r>
              <a:rPr kumimoji="1" lang="ja-JP" altLang="en-US" sz="1100" dirty="0">
                <a:solidFill>
                  <a:srgbClr val="000000"/>
                </a:solidFill>
                <a:latin typeface="+mn-ea"/>
              </a:rPr>
              <a:t>章では、庁舎建て替え等に際して</a:t>
            </a:r>
            <a:r>
              <a:rPr kumimoji="1" lang="en-US" altLang="ja-JP" sz="1100" dirty="0">
                <a:solidFill>
                  <a:schemeClr val="tx1"/>
                </a:solidFill>
                <a:uFill>
                  <a:solidFill>
                    <a:srgbClr val="31926F"/>
                  </a:solidFill>
                </a:uFill>
                <a:latin typeface="+mn-ea"/>
              </a:rPr>
              <a:t>DX</a:t>
            </a:r>
            <a:r>
              <a:rPr kumimoji="1" lang="ja-JP" altLang="en-US" sz="1100" dirty="0">
                <a:solidFill>
                  <a:srgbClr val="000000"/>
                </a:solidFill>
                <a:latin typeface="+mn-ea"/>
              </a:rPr>
              <a:t>推進の視点から留意すべきポイントについて各自治体にヒアリング調査を実施した結果を、</a:t>
            </a:r>
            <a:r>
              <a:rPr kumimoji="1" lang="ja-JP" altLang="en-US" sz="1100" dirty="0">
                <a:solidFill>
                  <a:schemeClr val="tx1"/>
                </a:solidFill>
                <a:latin typeface="+mn-ea"/>
              </a:rPr>
              <a:t>取組のフェーズごとに、運用中（建替等完了）、建設中</a:t>
            </a:r>
            <a:r>
              <a:rPr kumimoji="1" lang="ja-JP" altLang="en-US" sz="1100" dirty="0">
                <a:solidFill>
                  <a:srgbClr val="000000"/>
                </a:solidFill>
                <a:latin typeface="+mn-ea"/>
              </a:rPr>
              <a:t>、計画中にそれぞれ分けて整理している。</a:t>
            </a:r>
            <a:endParaRPr kumimoji="1" lang="en-US" altLang="ja-JP" sz="1100" dirty="0">
              <a:solidFill>
                <a:srgbClr val="000000"/>
              </a:solidFill>
              <a:latin typeface="+mn-ea"/>
            </a:endParaRPr>
          </a:p>
        </p:txBody>
      </p:sp>
      <p:sp>
        <p:nvSpPr>
          <p:cNvPr id="75" name="コンテンツ プレースホルダー 17">
            <a:extLst>
              <a:ext uri="{FF2B5EF4-FFF2-40B4-BE49-F238E27FC236}">
                <a16:creationId xmlns:a16="http://schemas.microsoft.com/office/drawing/2014/main" id="{3D83236C-5BA8-ABF8-91D4-5442CDB72A49}"/>
              </a:ext>
            </a:extLst>
          </p:cNvPr>
          <p:cNvSpPr txBox="1">
            <a:spLocks/>
          </p:cNvSpPr>
          <p:nvPr/>
        </p:nvSpPr>
        <p:spPr>
          <a:xfrm>
            <a:off x="503196" y="1739831"/>
            <a:ext cx="6552000" cy="221599"/>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fontAlgn="ctr">
              <a:lnSpc>
                <a:spcPct val="120000"/>
              </a:lnSpc>
              <a:spcBef>
                <a:spcPts val="0"/>
              </a:spcBef>
              <a:buNone/>
            </a:pPr>
            <a:r>
              <a:rPr lang="ja-JP" altLang="en-US" sz="1200" dirty="0">
                <a:latin typeface="+mn-ea"/>
                <a:ea typeface="+mn-ea"/>
              </a:rPr>
              <a:t>本書は以下のとおり</a:t>
            </a:r>
            <a:r>
              <a:rPr lang="en-US" altLang="ja-JP" sz="1200" dirty="0">
                <a:latin typeface="+mn-ea"/>
                <a:ea typeface="+mn-ea"/>
              </a:rPr>
              <a:t>2</a:t>
            </a:r>
            <a:r>
              <a:rPr lang="ja-JP" altLang="en-US" sz="1200" dirty="0">
                <a:latin typeface="+mn-ea"/>
                <a:ea typeface="+mn-ea"/>
              </a:rPr>
              <a:t>つの章で構成されている。</a:t>
            </a:r>
          </a:p>
        </p:txBody>
      </p:sp>
      <p:sp>
        <p:nvSpPr>
          <p:cNvPr id="22" name="正方形/長方形 21">
            <a:extLst>
              <a:ext uri="{FF2B5EF4-FFF2-40B4-BE49-F238E27FC236}">
                <a16:creationId xmlns:a16="http://schemas.microsoft.com/office/drawing/2014/main" id="{9A5733D1-4CFB-01B6-6518-5CE17AAE9416}"/>
              </a:ext>
            </a:extLst>
          </p:cNvPr>
          <p:cNvSpPr/>
          <p:nvPr/>
        </p:nvSpPr>
        <p:spPr>
          <a:xfrm>
            <a:off x="504042" y="4131970"/>
            <a:ext cx="6553200" cy="1107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defTabSz="1425495" fontAlgn="ctr">
              <a:lnSpc>
                <a:spcPct val="120000"/>
              </a:lnSpc>
              <a:defRPr/>
            </a:pPr>
            <a:r>
              <a:rPr kumimoji="1" lang="ja-JP" altLang="en-US" sz="1200" dirty="0">
                <a:solidFill>
                  <a:srgbClr val="000000"/>
                </a:solidFill>
                <a:latin typeface="+mn-ea"/>
              </a:rPr>
              <a:t>本書に記載している内容は、各自治体の公開情報、並びに各自治体へのヒアリング調査結果に基づいたものであるが、当該自治体における</a:t>
            </a:r>
            <a:r>
              <a:rPr kumimoji="1" lang="ja-JP" altLang="en-US" sz="1200" dirty="0">
                <a:solidFill>
                  <a:schemeClr val="tx1"/>
                </a:solidFill>
                <a:latin typeface="+mn-ea"/>
              </a:rPr>
              <a:t>取組のすべてを網羅したものではない。また、各自治体の事例中における取組</a:t>
            </a:r>
            <a:r>
              <a:rPr kumimoji="1" lang="ja-JP" altLang="en-US" sz="1200" dirty="0">
                <a:solidFill>
                  <a:srgbClr val="000000"/>
                </a:solidFill>
                <a:latin typeface="+mn-ea"/>
              </a:rPr>
              <a:t>状況や数値は、特に記載が無い限りヒアリング調査実施時点（令和</a:t>
            </a:r>
            <a:r>
              <a:rPr kumimoji="1" lang="en-US" altLang="ja-JP" sz="1200" dirty="0">
                <a:solidFill>
                  <a:srgbClr val="000000"/>
                </a:solidFill>
                <a:latin typeface="+mn-ea"/>
              </a:rPr>
              <a:t>5</a:t>
            </a:r>
            <a:r>
              <a:rPr kumimoji="1" lang="ja-JP" altLang="en-US" sz="1200" dirty="0">
                <a:solidFill>
                  <a:srgbClr val="000000"/>
                </a:solidFill>
                <a:latin typeface="+mn-ea"/>
              </a:rPr>
              <a:t>年（</a:t>
            </a:r>
            <a:r>
              <a:rPr kumimoji="1" lang="en-US" altLang="ja-JP" sz="1200" dirty="0">
                <a:solidFill>
                  <a:srgbClr val="000000"/>
                </a:solidFill>
                <a:latin typeface="+mn-ea"/>
              </a:rPr>
              <a:t>2023</a:t>
            </a:r>
            <a:r>
              <a:rPr kumimoji="1" lang="ja-JP" altLang="en-US" sz="1200" dirty="0">
                <a:solidFill>
                  <a:srgbClr val="000000"/>
                </a:solidFill>
                <a:latin typeface="+mn-ea"/>
              </a:rPr>
              <a:t>年）</a:t>
            </a:r>
            <a:r>
              <a:rPr kumimoji="1" lang="en-US" altLang="ja-JP" sz="1200" dirty="0">
                <a:solidFill>
                  <a:srgbClr val="000000"/>
                </a:solidFill>
                <a:latin typeface="+mn-ea"/>
              </a:rPr>
              <a:t>6</a:t>
            </a:r>
            <a:r>
              <a:rPr kumimoji="1" lang="ja-JP" altLang="en-US" sz="1200" dirty="0">
                <a:solidFill>
                  <a:srgbClr val="000000"/>
                </a:solidFill>
                <a:latin typeface="+mn-ea"/>
              </a:rPr>
              <a:t>月～同年</a:t>
            </a:r>
            <a:r>
              <a:rPr kumimoji="1" lang="en-US" altLang="ja-JP" sz="1200" dirty="0">
                <a:solidFill>
                  <a:srgbClr val="000000"/>
                </a:solidFill>
                <a:latin typeface="+mn-ea"/>
              </a:rPr>
              <a:t>7</a:t>
            </a:r>
            <a:r>
              <a:rPr kumimoji="1" lang="ja-JP" altLang="en-US" sz="1200" dirty="0">
                <a:solidFill>
                  <a:srgbClr val="000000"/>
                </a:solidFill>
                <a:latin typeface="+mn-ea"/>
              </a:rPr>
              <a:t>月）のものであり、将来的な状況に応じて改訂される可能性がある。</a:t>
            </a:r>
            <a:endParaRPr kumimoji="1" lang="en-US" altLang="ja-JP" sz="1200" dirty="0">
              <a:solidFill>
                <a:srgbClr val="000000"/>
              </a:solidFill>
              <a:latin typeface="+mn-ea"/>
            </a:endParaRPr>
          </a:p>
          <a:p>
            <a:pPr indent="144000" algn="just" defTabSz="1425495" fontAlgn="ctr">
              <a:lnSpc>
                <a:spcPct val="120000"/>
              </a:lnSpc>
              <a:defRPr/>
            </a:pPr>
            <a:r>
              <a:rPr kumimoji="1" lang="ja-JP" altLang="en-US" sz="1200" dirty="0">
                <a:solidFill>
                  <a:srgbClr val="000000"/>
                </a:solidFill>
                <a:latin typeface="+mn-ea"/>
              </a:rPr>
              <a:t>なお、本書は画像を除き、著作権法の範囲内で、文章の引用・転載等に自由に利用可能である。</a:t>
            </a:r>
          </a:p>
        </p:txBody>
      </p:sp>
      <p:sp>
        <p:nvSpPr>
          <p:cNvPr id="59" name="テキスト ボックス 58">
            <a:extLst>
              <a:ext uri="{FF2B5EF4-FFF2-40B4-BE49-F238E27FC236}">
                <a16:creationId xmlns:a16="http://schemas.microsoft.com/office/drawing/2014/main" id="{7F48D0F9-F3DE-6A67-DED5-E2B63B9F427C}"/>
              </a:ext>
            </a:extLst>
          </p:cNvPr>
          <p:cNvSpPr txBox="1"/>
          <p:nvPr/>
        </p:nvSpPr>
        <p:spPr>
          <a:xfrm>
            <a:off x="503196" y="6089962"/>
            <a:ext cx="6528967" cy="1241365"/>
          </a:xfrm>
          <a:prstGeom prst="rect">
            <a:avLst/>
          </a:prstGeom>
          <a:solidFill>
            <a:schemeClr val="bg1"/>
          </a:solidFill>
          <a:ln>
            <a:noFill/>
            <a:prstDash val="lgDashDot"/>
          </a:ln>
        </p:spPr>
        <p:txBody>
          <a:bodyPr wrap="square" lIns="0" tIns="0" rIns="0" bIns="0" rtlCol="0">
            <a:spAutoFit/>
          </a:bodyPr>
          <a:lstStyle/>
          <a:p>
            <a:pPr marL="72000" indent="-72000" algn="just" fontAlgn="ctr">
              <a:spcAft>
                <a:spcPts val="400"/>
              </a:spcAft>
              <a:buFont typeface="Arial" panose="020B0604020202020204" pitchFamily="34" charset="0"/>
              <a:buChar char="•"/>
            </a:pPr>
            <a:r>
              <a:rPr kumimoji="1" lang="ja-JP" altLang="en-US" sz="800" dirty="0">
                <a:latin typeface="+mn-ea"/>
              </a:rPr>
              <a:t>本書に記載されているシステム名、製品名などには必ずしも商標表示（Ⓡ、</a:t>
            </a:r>
            <a:r>
              <a:rPr kumimoji="1" lang="en-US" altLang="ja-JP" sz="800" dirty="0">
                <a:latin typeface="+mn-ea"/>
              </a:rPr>
              <a:t>TM</a:t>
            </a:r>
            <a:r>
              <a:rPr kumimoji="1" lang="ja-JP" altLang="en-US" sz="800" dirty="0">
                <a:latin typeface="+mn-ea"/>
              </a:rPr>
              <a:t>）を付記していません。</a:t>
            </a:r>
          </a:p>
          <a:p>
            <a:pPr marL="72000" indent="-72000" algn="just" fontAlgn="ctr">
              <a:spcAft>
                <a:spcPts val="400"/>
              </a:spcAft>
              <a:buFont typeface="Arial" panose="020B0604020202020204" pitchFamily="34" charset="0"/>
              <a:buChar char="•"/>
            </a:pPr>
            <a:r>
              <a:rPr kumimoji="1" lang="en-US" altLang="ja-JP" sz="800" dirty="0">
                <a:latin typeface="+mn-ea"/>
              </a:rPr>
              <a:t>Microsoft</a:t>
            </a:r>
            <a:r>
              <a:rPr kumimoji="1" lang="ja-JP" altLang="en-US" sz="800" dirty="0">
                <a:latin typeface="+mn-ea"/>
              </a:rPr>
              <a:t>、</a:t>
            </a:r>
            <a:r>
              <a:rPr kumimoji="1" lang="en-US" altLang="ja-JP" sz="800" dirty="0">
                <a:latin typeface="+mn-ea"/>
              </a:rPr>
              <a:t>Windows</a:t>
            </a:r>
            <a:r>
              <a:rPr kumimoji="1" lang="ja-JP" altLang="en-US" sz="800" dirty="0">
                <a:latin typeface="+mn-ea"/>
              </a:rPr>
              <a:t>、</a:t>
            </a:r>
            <a:r>
              <a:rPr kumimoji="1" lang="en-US" altLang="ja-JP" sz="800" dirty="0">
                <a:latin typeface="+mn-ea"/>
              </a:rPr>
              <a:t>Excel</a:t>
            </a:r>
            <a:r>
              <a:rPr kumimoji="1" lang="ja-JP" altLang="en-US" sz="800" dirty="0">
                <a:latin typeface="+mn-ea"/>
              </a:rPr>
              <a:t>、</a:t>
            </a:r>
            <a:r>
              <a:rPr kumimoji="1" lang="en-US" altLang="ja-JP" sz="800" dirty="0">
                <a:latin typeface="+mn-ea"/>
              </a:rPr>
              <a:t>PowerPoint</a:t>
            </a:r>
            <a:r>
              <a:rPr kumimoji="1" lang="ja-JP" altLang="en-US" sz="800" dirty="0">
                <a:latin typeface="+mn-ea"/>
              </a:rPr>
              <a:t>、</a:t>
            </a:r>
            <a:r>
              <a:rPr kumimoji="1" lang="en-US" altLang="ja-JP" sz="800" dirty="0">
                <a:latin typeface="+mn-ea"/>
              </a:rPr>
              <a:t>Word</a:t>
            </a:r>
            <a:r>
              <a:rPr kumimoji="1" lang="ja-JP" altLang="en-US" sz="800" dirty="0">
                <a:latin typeface="+mn-ea"/>
              </a:rPr>
              <a:t>、</a:t>
            </a:r>
            <a:r>
              <a:rPr kumimoji="1" lang="en-US" altLang="ja-JP" sz="800" dirty="0">
                <a:latin typeface="+mn-ea"/>
              </a:rPr>
              <a:t>Internet Explorer</a:t>
            </a:r>
            <a:r>
              <a:rPr kumimoji="1" lang="ja-JP" altLang="en-US" sz="800" dirty="0">
                <a:latin typeface="+mn-ea"/>
              </a:rPr>
              <a:t>は、</a:t>
            </a:r>
            <a:r>
              <a:rPr kumimoji="1" lang="en-US" altLang="ja-JP" sz="800" dirty="0">
                <a:latin typeface="+mn-ea"/>
              </a:rPr>
              <a:t>Microsoft Corporation</a:t>
            </a:r>
            <a:r>
              <a:rPr kumimoji="1" lang="ja-JP" altLang="en-US" sz="800" dirty="0">
                <a:latin typeface="+mn-ea"/>
              </a:rPr>
              <a:t>の米国及びその他の国における商標又は登録商標です。</a:t>
            </a:r>
          </a:p>
          <a:p>
            <a:pPr marL="72000" indent="-72000" algn="just" fontAlgn="ctr">
              <a:spcAft>
                <a:spcPts val="400"/>
              </a:spcAft>
              <a:buFont typeface="Arial" panose="020B0604020202020204" pitchFamily="34" charset="0"/>
              <a:buChar char="•"/>
            </a:pPr>
            <a:r>
              <a:rPr kumimoji="1" lang="en-US" altLang="ja-JP" sz="800" dirty="0">
                <a:latin typeface="+mn-ea"/>
              </a:rPr>
              <a:t>Apple</a:t>
            </a:r>
            <a:r>
              <a:rPr kumimoji="1" lang="ja-JP" altLang="en-US" sz="800" dirty="0">
                <a:latin typeface="+mn-ea"/>
              </a:rPr>
              <a:t>、</a:t>
            </a:r>
            <a:r>
              <a:rPr kumimoji="1" lang="en-US" altLang="ja-JP" sz="800" dirty="0">
                <a:latin typeface="+mn-ea"/>
              </a:rPr>
              <a:t>Apple</a:t>
            </a:r>
            <a:r>
              <a:rPr kumimoji="1" lang="ja-JP" altLang="en-US" sz="800" dirty="0">
                <a:latin typeface="+mn-ea"/>
              </a:rPr>
              <a:t>ロゴ、</a:t>
            </a:r>
            <a:r>
              <a:rPr kumimoji="1" lang="en-US" altLang="ja-JP" sz="800" dirty="0">
                <a:latin typeface="+mn-ea"/>
              </a:rPr>
              <a:t>iPhone</a:t>
            </a:r>
            <a:r>
              <a:rPr kumimoji="1" lang="ja-JP" altLang="en-US" sz="800" dirty="0">
                <a:latin typeface="+mn-ea"/>
              </a:rPr>
              <a:t>、</a:t>
            </a:r>
            <a:r>
              <a:rPr kumimoji="1" lang="en-US" altLang="ja-JP" sz="800" dirty="0">
                <a:latin typeface="+mn-ea"/>
              </a:rPr>
              <a:t>Safari</a:t>
            </a:r>
            <a:r>
              <a:rPr kumimoji="1" lang="ja-JP" altLang="en-US" sz="800" dirty="0">
                <a:latin typeface="+mn-ea"/>
              </a:rPr>
              <a:t>は米国及び他の国で登録された</a:t>
            </a:r>
            <a:r>
              <a:rPr kumimoji="1" lang="en-US" altLang="ja-JP" sz="800" dirty="0">
                <a:latin typeface="+mn-ea"/>
              </a:rPr>
              <a:t>Apple Inc.</a:t>
            </a:r>
            <a:r>
              <a:rPr kumimoji="1" lang="ja-JP" altLang="en-US" sz="800" dirty="0">
                <a:latin typeface="+mn-ea"/>
              </a:rPr>
              <a:t>の商標です。</a:t>
            </a:r>
            <a:r>
              <a:rPr kumimoji="1" lang="en-US" altLang="ja-JP" sz="800" dirty="0">
                <a:latin typeface="+mn-ea"/>
              </a:rPr>
              <a:t>iPhone</a:t>
            </a:r>
            <a:r>
              <a:rPr kumimoji="1" lang="ja-JP" altLang="en-US" sz="800" dirty="0">
                <a:latin typeface="+mn-ea"/>
              </a:rPr>
              <a:t>の商標は、アイホン株式会社のライセンスに基づき使用されています。</a:t>
            </a:r>
            <a:r>
              <a:rPr kumimoji="1" lang="en-US" altLang="ja-JP" sz="800" dirty="0">
                <a:latin typeface="+mn-ea"/>
              </a:rPr>
              <a:t>App Store</a:t>
            </a:r>
            <a:r>
              <a:rPr kumimoji="1" lang="ja-JP" altLang="en-US" sz="800" dirty="0">
                <a:latin typeface="+mn-ea"/>
              </a:rPr>
              <a:t>は、</a:t>
            </a:r>
            <a:r>
              <a:rPr kumimoji="1" lang="en-US" altLang="ja-JP" sz="800" dirty="0">
                <a:latin typeface="+mn-ea"/>
              </a:rPr>
              <a:t>Apple Inc.</a:t>
            </a:r>
            <a:r>
              <a:rPr kumimoji="1" lang="ja-JP" altLang="en-US" sz="800" dirty="0">
                <a:latin typeface="+mn-ea"/>
              </a:rPr>
              <a:t>のサービスマークです。</a:t>
            </a:r>
          </a:p>
          <a:p>
            <a:pPr marL="72000" indent="-72000" algn="just" fontAlgn="ctr">
              <a:spcAft>
                <a:spcPts val="400"/>
              </a:spcAft>
              <a:buFont typeface="Arial" panose="020B0604020202020204" pitchFamily="34" charset="0"/>
              <a:buChar char="•"/>
            </a:pPr>
            <a:r>
              <a:rPr kumimoji="1" lang="en-US" altLang="ja-JP" sz="800" dirty="0">
                <a:latin typeface="+mn-ea"/>
              </a:rPr>
              <a:t>LINE</a:t>
            </a:r>
            <a:r>
              <a:rPr kumimoji="1" lang="ja-JP" altLang="en-US" sz="800" dirty="0">
                <a:latin typeface="+mn-ea"/>
              </a:rPr>
              <a:t>は、</a:t>
            </a:r>
            <a:r>
              <a:rPr kumimoji="1" lang="en-US" altLang="ja-JP" sz="800" dirty="0">
                <a:latin typeface="+mn-ea"/>
              </a:rPr>
              <a:t>LINE</a:t>
            </a:r>
            <a:r>
              <a:rPr kumimoji="1" lang="ja-JP" altLang="en-US" sz="800" dirty="0">
                <a:latin typeface="+mn-ea"/>
              </a:rPr>
              <a:t>株式会社の商標又は登録商標です。</a:t>
            </a:r>
          </a:p>
          <a:p>
            <a:pPr marL="72000" indent="-72000" algn="just" fontAlgn="ctr">
              <a:spcAft>
                <a:spcPts val="400"/>
              </a:spcAft>
              <a:buFont typeface="Arial" panose="020B0604020202020204" pitchFamily="34" charset="0"/>
              <a:buChar char="•"/>
            </a:pPr>
            <a:r>
              <a:rPr kumimoji="1" lang="en-US" altLang="ja-JP" sz="800" dirty="0">
                <a:latin typeface="+mn-ea"/>
              </a:rPr>
              <a:t>QR</a:t>
            </a:r>
            <a:r>
              <a:rPr kumimoji="1" lang="ja-JP" altLang="en-US" sz="800" dirty="0">
                <a:latin typeface="+mn-ea"/>
              </a:rPr>
              <a:t>コードは、株式会社デンソーウェーブの商標又は登録商標です。</a:t>
            </a:r>
          </a:p>
          <a:p>
            <a:pPr marL="72000" indent="-72000" algn="just" fontAlgn="ctr">
              <a:spcAft>
                <a:spcPts val="400"/>
              </a:spcAft>
              <a:buFont typeface="Arial" panose="020B0604020202020204" pitchFamily="34" charset="0"/>
              <a:buChar char="•"/>
            </a:pPr>
            <a:r>
              <a:rPr kumimoji="1" lang="ja-JP" altLang="en-US" sz="800" dirty="0">
                <a:latin typeface="+mn-ea"/>
              </a:rPr>
              <a:t>その他の会社名及び製品名・ロゴマークは各社の商号、商標又は登録商標です。</a:t>
            </a:r>
          </a:p>
        </p:txBody>
      </p:sp>
      <p:sp>
        <p:nvSpPr>
          <p:cNvPr id="3" name="スライド番号プレースホルダー 3">
            <a:extLst>
              <a:ext uri="{FF2B5EF4-FFF2-40B4-BE49-F238E27FC236}">
                <a16:creationId xmlns:a16="http://schemas.microsoft.com/office/drawing/2014/main" id="{2012A3CD-2918-D99E-50A4-B391D9EB0593}"/>
              </a:ext>
            </a:extLst>
          </p:cNvPr>
          <p:cNvSpPr>
            <a:spLocks noGrp="1"/>
          </p:cNvSpPr>
          <p:nvPr>
            <p:ph type="sldNum" sz="quarter" idx="12"/>
          </p:nvPr>
        </p:nvSpPr>
        <p:spPr/>
        <p:txBody>
          <a:bodyPr/>
          <a:lstStyle/>
          <a:p>
            <a:fld id="{741C99BD-4CB3-4AB8-B45E-067A6B3414C4}" type="slidenum">
              <a:rPr kumimoji="1" lang="ja-JP" altLang="en-US" smtClean="0"/>
              <a:pPr/>
              <a:t>2</a:t>
            </a:fld>
            <a:endParaRPr kumimoji="1" lang="ja-JP" altLang="en-US" dirty="0"/>
          </a:p>
        </p:txBody>
      </p:sp>
    </p:spTree>
    <p:extLst>
      <p:ext uri="{BB962C8B-B14F-4D97-AF65-F5344CB8AC3E}">
        <p14:creationId xmlns:p14="http://schemas.microsoft.com/office/powerpoint/2010/main" val="2394293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E2FDCB9-74CA-2A82-63C7-065996376BD9}"/>
              </a:ext>
            </a:extLst>
          </p:cNvPr>
          <p:cNvPicPr>
            <a:picLocks noChangeAspect="1"/>
          </p:cNvPicPr>
          <p:nvPr/>
        </p:nvPicPr>
        <p:blipFill>
          <a:blip r:embed="rId4"/>
          <a:stretch>
            <a:fillRect/>
          </a:stretch>
        </p:blipFill>
        <p:spPr>
          <a:xfrm>
            <a:off x="503197" y="4324560"/>
            <a:ext cx="6553242" cy="1491633"/>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31775"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(2) </a:t>
            </a:r>
            <a:r>
              <a:rPr lang="zh-TW" altLang="en-US" dirty="0">
                <a:latin typeface="+mn-ea"/>
                <a:ea typeface="+mn-ea"/>
              </a:rPr>
              <a:t>埼玉県深谷市</a:t>
            </a:r>
          </a:p>
        </p:txBody>
      </p:sp>
      <p:grpSp>
        <p:nvGrpSpPr>
          <p:cNvPr id="26" name="グループ化 25">
            <a:extLst>
              <a:ext uri="{FF2B5EF4-FFF2-40B4-BE49-F238E27FC236}">
                <a16:creationId xmlns:a16="http://schemas.microsoft.com/office/drawing/2014/main" id="{55D97D7D-EFA6-D240-A1A6-15EB6B8C5E52}"/>
              </a:ext>
            </a:extLst>
          </p:cNvPr>
          <p:cNvGrpSpPr/>
          <p:nvPr/>
        </p:nvGrpSpPr>
        <p:grpSpPr>
          <a:xfrm>
            <a:off x="504000" y="2456877"/>
            <a:ext cx="6552001" cy="1701311"/>
            <a:chOff x="504000" y="5679079"/>
            <a:chExt cx="6552001" cy="1701311"/>
          </a:xfrm>
        </p:grpSpPr>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050795"/>
              <a:ext cx="6552000" cy="1329595"/>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fontAlgn="ctr">
                <a:lnSpc>
                  <a:spcPct val="120000"/>
                </a:lnSpc>
                <a:spcBef>
                  <a:spcPts val="0"/>
                </a:spcBef>
                <a:buFont typeface="Arial" panose="020B0604020202020204" pitchFamily="34" charset="0"/>
                <a:buNone/>
              </a:pPr>
              <a:r>
                <a:rPr lang="ja-JP" altLang="en-US" sz="1200" dirty="0">
                  <a:latin typeface="+mn-ea"/>
                </a:rPr>
                <a:t>平成</a:t>
              </a:r>
              <a:r>
                <a:rPr lang="en-US" altLang="ja-JP" sz="1200" dirty="0">
                  <a:latin typeface="+mn-ea"/>
                </a:rPr>
                <a:t>26</a:t>
              </a:r>
              <a:r>
                <a:rPr lang="ja-JP" altLang="en-US" sz="1200" dirty="0">
                  <a:latin typeface="+mn-ea"/>
                </a:rPr>
                <a:t>年（</a:t>
              </a:r>
              <a:r>
                <a:rPr lang="en-US" altLang="ja-JP" sz="1200" dirty="0">
                  <a:latin typeface="+mn-ea"/>
                </a:rPr>
                <a:t>2014</a:t>
              </a:r>
              <a:r>
                <a:rPr lang="ja-JP" altLang="en-US" sz="1200" dirty="0">
                  <a:latin typeface="+mn-ea"/>
                </a:rPr>
                <a:t>年）</a:t>
              </a:r>
              <a:r>
                <a:rPr lang="en-US" altLang="ja-JP" sz="1200" dirty="0">
                  <a:latin typeface="+mn-ea"/>
                </a:rPr>
                <a:t>5</a:t>
              </a:r>
              <a:r>
                <a:rPr lang="ja-JP" altLang="en-US" sz="1200" dirty="0">
                  <a:latin typeface="+mn-ea"/>
                </a:rPr>
                <a:t>月に市として「新庁舎建設」の方針を決定し、同年</a:t>
              </a:r>
              <a:r>
                <a:rPr lang="en-US" altLang="ja-JP" sz="1200" dirty="0">
                  <a:latin typeface="+mn-ea"/>
                </a:rPr>
                <a:t>9</a:t>
              </a:r>
              <a:r>
                <a:rPr lang="ja-JP" altLang="en-US" sz="1200" dirty="0">
                  <a:latin typeface="+mn-ea"/>
                </a:rPr>
                <a:t>月に市が目指すべき新庁舎整備に向けた基本理念などを定めた「新庁舎整備の基本的な考え方」を策定した。</a:t>
              </a:r>
            </a:p>
            <a:p>
              <a:pPr marL="0" indent="144000" fontAlgn="ctr">
                <a:lnSpc>
                  <a:spcPct val="120000"/>
                </a:lnSpc>
                <a:spcBef>
                  <a:spcPts val="0"/>
                </a:spcBef>
                <a:buFont typeface="Arial" panose="020B0604020202020204" pitchFamily="34" charset="0"/>
                <a:buNone/>
              </a:pPr>
              <a:r>
                <a:rPr lang="ja-JP" altLang="en-US" sz="1200" dirty="0">
                  <a:latin typeface="+mn-ea"/>
                </a:rPr>
                <a:t>「基本計画」は公募型プロポーザルにより委託業者を決定し、住民説明会やパブリックコメント等を通じて、住民の意見を反映した上で平成</a:t>
              </a:r>
              <a:r>
                <a:rPr lang="en-US" altLang="ja-JP" sz="1200" dirty="0">
                  <a:latin typeface="+mn-ea"/>
                </a:rPr>
                <a:t>27</a:t>
              </a:r>
              <a:r>
                <a:rPr lang="ja-JP" altLang="en-US" sz="1200" dirty="0">
                  <a:latin typeface="+mn-ea"/>
                </a:rPr>
                <a:t>年度（</a:t>
              </a:r>
              <a:r>
                <a:rPr lang="en-US" altLang="ja-JP" sz="1200" dirty="0">
                  <a:latin typeface="+mn-ea"/>
                </a:rPr>
                <a:t>2015</a:t>
              </a:r>
              <a:r>
                <a:rPr lang="ja-JP" altLang="en-US" sz="1200" dirty="0">
                  <a:latin typeface="+mn-ea"/>
                </a:rPr>
                <a:t>年度）に策定した。</a:t>
              </a:r>
              <a:endParaRPr lang="en-US" altLang="ja-JP" sz="1200" dirty="0">
                <a:latin typeface="+mn-ea"/>
              </a:endParaRPr>
            </a:p>
            <a:p>
              <a:pPr marL="0" indent="144000" fontAlgn="ctr">
                <a:lnSpc>
                  <a:spcPct val="120000"/>
                </a:lnSpc>
                <a:spcBef>
                  <a:spcPts val="0"/>
                </a:spcBef>
                <a:buFont typeface="Arial" panose="020B0604020202020204" pitchFamily="34" charset="0"/>
                <a:buNone/>
              </a:pPr>
              <a:r>
                <a:rPr lang="ja-JP" altLang="en-US" sz="1200" dirty="0">
                  <a:latin typeface="+mn-ea"/>
                </a:rPr>
                <a:t>事業スケジュールとしては、平成</a:t>
              </a:r>
              <a:r>
                <a:rPr lang="en-US" altLang="ja-JP" sz="1200" dirty="0">
                  <a:latin typeface="+mn-ea"/>
                </a:rPr>
                <a:t>28</a:t>
              </a:r>
              <a:r>
                <a:rPr lang="ja-JP" altLang="en-US" sz="1200" dirty="0">
                  <a:latin typeface="+mn-ea"/>
                </a:rPr>
                <a:t>年度（</a:t>
              </a:r>
              <a:r>
                <a:rPr lang="en-US" altLang="ja-JP" sz="1200" dirty="0">
                  <a:latin typeface="+mn-ea"/>
                </a:rPr>
                <a:t>2016</a:t>
              </a:r>
              <a:r>
                <a:rPr lang="ja-JP" altLang="en-US" sz="1200" dirty="0">
                  <a:latin typeface="+mn-ea"/>
                </a:rPr>
                <a:t>年度）～令和</a:t>
              </a:r>
              <a:r>
                <a:rPr lang="en-US" altLang="ja-JP" sz="1200" dirty="0">
                  <a:latin typeface="+mn-ea"/>
                </a:rPr>
                <a:t>2</a:t>
              </a:r>
              <a:r>
                <a:rPr lang="ja-JP" altLang="en-US" sz="1200" dirty="0">
                  <a:latin typeface="+mn-ea"/>
                </a:rPr>
                <a:t>年度（</a:t>
              </a:r>
              <a:r>
                <a:rPr lang="en-US" altLang="ja-JP" sz="1200" dirty="0">
                  <a:latin typeface="+mn-ea"/>
                </a:rPr>
                <a:t>2020</a:t>
              </a:r>
              <a:r>
                <a:rPr lang="ja-JP" altLang="en-US" sz="1200" dirty="0">
                  <a:latin typeface="+mn-ea"/>
                </a:rPr>
                <a:t>年度）の約</a:t>
              </a:r>
              <a:r>
                <a:rPr lang="en-US" altLang="ja-JP" sz="1200" dirty="0">
                  <a:latin typeface="+mn-ea"/>
                </a:rPr>
                <a:t>60</a:t>
              </a:r>
              <a:r>
                <a:rPr lang="ja-JP" altLang="en-US" sz="1200" dirty="0">
                  <a:latin typeface="+mn-ea"/>
                </a:rPr>
                <a:t>ヵ月。第</a:t>
              </a:r>
              <a:r>
                <a:rPr lang="en-US" altLang="ja-JP" sz="1200" dirty="0">
                  <a:latin typeface="+mn-ea"/>
                </a:rPr>
                <a:t>1</a:t>
              </a:r>
              <a:r>
                <a:rPr lang="ja-JP" altLang="en-US" sz="1200" dirty="0">
                  <a:latin typeface="+mn-ea"/>
                </a:rPr>
                <a:t>期工事として新庁舎建設を実施し、令和</a:t>
              </a:r>
              <a:r>
                <a:rPr lang="en-US" altLang="ja-JP" sz="1200" dirty="0">
                  <a:latin typeface="+mn-ea"/>
                </a:rPr>
                <a:t>2</a:t>
              </a:r>
              <a:r>
                <a:rPr lang="ja-JP" altLang="en-US" sz="1200" dirty="0">
                  <a:latin typeface="+mn-ea"/>
                </a:rPr>
                <a:t>年（</a:t>
              </a:r>
              <a:r>
                <a:rPr lang="en-US" altLang="ja-JP" sz="1200" dirty="0">
                  <a:latin typeface="+mn-ea"/>
                </a:rPr>
                <a:t>2020</a:t>
              </a:r>
              <a:r>
                <a:rPr lang="ja-JP" altLang="en-US" sz="1200" dirty="0">
                  <a:latin typeface="+mn-ea"/>
                </a:rPr>
                <a:t>年）</a:t>
              </a:r>
              <a:r>
                <a:rPr lang="en-US" altLang="ja-JP" sz="1200" dirty="0">
                  <a:latin typeface="+mn-ea"/>
                </a:rPr>
                <a:t>5</a:t>
              </a:r>
              <a:r>
                <a:rPr lang="ja-JP" altLang="en-US" sz="1200" dirty="0">
                  <a:latin typeface="+mn-ea"/>
                </a:rPr>
                <a:t>月に新庁舎が竣工した。</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679079"/>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1690755"/>
            <a:ext cx="6552000" cy="406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市民説明会やワークショップの開催</a:t>
            </a:r>
          </a:p>
          <a:p>
            <a:pPr indent="144000" algn="just" fontAlgn="ctr">
              <a:lnSpc>
                <a:spcPct val="120000"/>
              </a:lnSpc>
            </a:pPr>
            <a:r>
              <a:rPr kumimoji="1" lang="ja-JP" altLang="en-US" sz="1100" dirty="0">
                <a:solidFill>
                  <a:schemeClr val="tx1"/>
                </a:solidFill>
                <a:latin typeface="+mn-ea"/>
              </a:rPr>
              <a:t>基本設計策定後に、市民説明会やワークショップを開催し、市民との意識共有を図った。</a:t>
            </a:r>
          </a:p>
        </p:txBody>
      </p:sp>
      <p:sp>
        <p:nvSpPr>
          <p:cNvPr id="29" name="テキスト ボックス 28">
            <a:extLst>
              <a:ext uri="{FF2B5EF4-FFF2-40B4-BE49-F238E27FC236}">
                <a16:creationId xmlns:a16="http://schemas.microsoft.com/office/drawing/2014/main" id="{53BCF43C-EBCB-4788-3696-D0636D36CC37}"/>
              </a:ext>
            </a:extLst>
          </p:cNvPr>
          <p:cNvSpPr txBox="1"/>
          <p:nvPr/>
        </p:nvSpPr>
        <p:spPr>
          <a:xfrm>
            <a:off x="504000" y="5922599"/>
            <a:ext cx="1191032" cy="169277"/>
          </a:xfrm>
          <a:prstGeom prst="rect">
            <a:avLst/>
          </a:prstGeom>
          <a:noFill/>
        </p:spPr>
        <p:txBody>
          <a:bodyPr wrap="none" lIns="0" tIns="0" rIns="0" bIns="0" rtlCol="0">
            <a:spAutoFit/>
          </a:bodyPr>
          <a:lstStyle/>
          <a:p>
            <a:pPr fontAlgn="ctr"/>
            <a:r>
              <a:rPr kumimoji="1" lang="ja-JP" altLang="en-US" sz="1100" dirty="0">
                <a:latin typeface="+mn-ea"/>
              </a:rPr>
              <a:t>全体スケジュール</a:t>
            </a:r>
            <a:r>
              <a:rPr kumimoji="1" lang="en-US" altLang="ja-JP" sz="1100" baseline="30000" dirty="0">
                <a:latin typeface="+mn-ea"/>
              </a:rPr>
              <a:t>*3</a:t>
            </a:r>
            <a:endParaRPr kumimoji="1" lang="ja-JP" altLang="en-US" sz="1100" baseline="30000" dirty="0">
              <a:latin typeface="+mn-ea"/>
            </a:endParaRPr>
          </a:p>
        </p:txBody>
      </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504000" y="6148124"/>
            <a:ext cx="6494255" cy="861774"/>
          </a:xfrm>
          <a:prstGeom prst="rect">
            <a:avLst/>
          </a:prstGeom>
          <a:noFill/>
        </p:spPr>
        <p:txBody>
          <a:bodyPr wrap="square" lIns="0" tIns="0" rIns="0" bIns="0" rtlCol="0">
            <a:spAutoFit/>
          </a:bodyPr>
          <a:lstStyle/>
          <a:p>
            <a:r>
              <a:rPr kumimoji="1" lang="en-US" altLang="ja-JP" sz="800" dirty="0">
                <a:latin typeface="+mn-ea"/>
              </a:rPr>
              <a:t>*3 </a:t>
            </a:r>
            <a:r>
              <a:rPr kumimoji="1" lang="ja-JP" altLang="en-US" sz="800" dirty="0">
                <a:latin typeface="+mn-ea"/>
              </a:rPr>
              <a:t>以下の各資料を基に作成</a:t>
            </a:r>
            <a:br>
              <a:rPr kumimoji="1" lang="en-US" altLang="ja-JP" sz="800" dirty="0">
                <a:latin typeface="+mn-ea"/>
              </a:rPr>
            </a:br>
            <a:r>
              <a:rPr kumimoji="1" lang="ja-JP" altLang="en-US" sz="800" dirty="0">
                <a:latin typeface="+mn-ea"/>
              </a:rPr>
              <a:t>「深谷市新庁舎建設基本計画</a:t>
            </a:r>
            <a:r>
              <a:rPr kumimoji="1" lang="en-US" altLang="ja-JP" sz="800" dirty="0">
                <a:latin typeface="+mn-ea"/>
              </a:rPr>
              <a:t>【</a:t>
            </a:r>
            <a:r>
              <a:rPr kumimoji="1" lang="ja-JP" altLang="en-US" sz="800" dirty="0">
                <a:latin typeface="+mn-ea"/>
              </a:rPr>
              <a:t>概要版</a:t>
            </a:r>
            <a:r>
              <a:rPr kumimoji="1" lang="en-US" altLang="ja-JP" sz="800" dirty="0">
                <a:latin typeface="+mn-ea"/>
              </a:rPr>
              <a:t>】</a:t>
            </a:r>
            <a:r>
              <a:rPr kumimoji="1" lang="ja-JP" altLang="en-US" sz="800" dirty="0">
                <a:latin typeface="+mn-ea"/>
              </a:rPr>
              <a:t>」</a:t>
            </a:r>
            <a:r>
              <a:rPr kumimoji="1" lang="en-US" altLang="ja-JP" sz="800" dirty="0">
                <a:latin typeface="+mn-ea"/>
              </a:rPr>
              <a:t>P1,P2,P16</a:t>
            </a:r>
            <a:r>
              <a:rPr kumimoji="1" lang="ja-JP" altLang="en-US" sz="800" dirty="0">
                <a:latin typeface="+mn-ea"/>
              </a:rPr>
              <a:t>、深谷市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7"/>
              </a:rPr>
              <a:t>https://www.city.fukaya.saitama.jp/material/files/group/8/kihonkeikakugaiyou.pdf</a:t>
            </a:r>
            <a:r>
              <a:rPr kumimoji="1" lang="ja-JP" altLang="en-US" sz="800" dirty="0">
                <a:latin typeface="+mn-ea"/>
              </a:rPr>
              <a:t>）</a:t>
            </a:r>
            <a:br>
              <a:rPr kumimoji="1" lang="en-US" altLang="ja-JP" sz="800" dirty="0">
                <a:latin typeface="+mn-ea"/>
              </a:rPr>
            </a:br>
            <a:r>
              <a:rPr kumimoji="1" lang="ja-JP" altLang="en-US" sz="800" dirty="0">
                <a:latin typeface="+mn-ea"/>
              </a:rPr>
              <a:t>「深谷市新庁舎建設基本設計説明書</a:t>
            </a:r>
            <a:r>
              <a:rPr kumimoji="1" lang="en-US" altLang="ja-JP" sz="800" dirty="0">
                <a:latin typeface="+mn-ea"/>
              </a:rPr>
              <a:t>【</a:t>
            </a:r>
            <a:r>
              <a:rPr kumimoji="1" lang="ja-JP" altLang="en-US" sz="800" dirty="0">
                <a:latin typeface="+mn-ea"/>
              </a:rPr>
              <a:t>概要版</a:t>
            </a:r>
            <a:r>
              <a:rPr kumimoji="1" lang="en-US" altLang="ja-JP" sz="800" dirty="0">
                <a:latin typeface="+mn-ea"/>
              </a:rPr>
              <a:t>】</a:t>
            </a:r>
            <a:r>
              <a:rPr kumimoji="1" lang="ja-JP" altLang="en-US" sz="800" dirty="0">
                <a:latin typeface="+mn-ea"/>
              </a:rPr>
              <a:t>」</a:t>
            </a:r>
            <a:r>
              <a:rPr kumimoji="1" lang="en-US" altLang="ja-JP" sz="800" dirty="0">
                <a:latin typeface="+mn-ea"/>
              </a:rPr>
              <a:t>P8</a:t>
            </a:r>
            <a:r>
              <a:rPr kumimoji="1" lang="ja-JP" altLang="en-US" sz="800" dirty="0">
                <a:latin typeface="+mn-ea"/>
              </a:rPr>
              <a:t>、深谷市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8"/>
              </a:rPr>
              <a:t>https://www.city.fukaya.saitama.jp/material/files/group/8/kihonsekkeisetumeisyogaiyou.pdf</a:t>
            </a:r>
            <a:r>
              <a:rPr kumimoji="1" lang="ja-JP" altLang="en-US" sz="800" dirty="0">
                <a:latin typeface="+mn-ea"/>
              </a:rPr>
              <a:t>）</a:t>
            </a:r>
            <a:endParaRPr kumimoji="1" lang="en-US" altLang="ja-JP" sz="800" dirty="0">
              <a:latin typeface="+mn-ea"/>
            </a:endParaRPr>
          </a:p>
          <a:p>
            <a:r>
              <a:rPr kumimoji="1" lang="en-US" altLang="ja-JP" sz="800" dirty="0">
                <a:latin typeface="+mn-ea"/>
              </a:rPr>
              <a:t> </a:t>
            </a:r>
            <a:r>
              <a:rPr kumimoji="1" lang="ja-JP" altLang="en-US" sz="800" dirty="0">
                <a:latin typeface="+mn-ea"/>
              </a:rPr>
              <a:t>「深谷市新庁舎建設実施設計</a:t>
            </a:r>
            <a:r>
              <a:rPr kumimoji="1" lang="en-US" altLang="ja-JP" sz="800" dirty="0">
                <a:latin typeface="+mn-ea"/>
              </a:rPr>
              <a:t>【</a:t>
            </a:r>
            <a:r>
              <a:rPr kumimoji="1" lang="ja-JP" altLang="en-US" sz="800" dirty="0">
                <a:latin typeface="+mn-ea"/>
              </a:rPr>
              <a:t>概要版</a:t>
            </a:r>
            <a:r>
              <a:rPr kumimoji="1" lang="en-US" altLang="ja-JP" sz="800" dirty="0">
                <a:latin typeface="+mn-ea"/>
              </a:rPr>
              <a:t>】</a:t>
            </a:r>
            <a:r>
              <a:rPr kumimoji="1" lang="ja-JP" altLang="en-US" sz="800" dirty="0">
                <a:latin typeface="+mn-ea"/>
              </a:rPr>
              <a:t>」</a:t>
            </a:r>
            <a:r>
              <a:rPr kumimoji="1" lang="en-US" altLang="ja-JP" sz="800" dirty="0">
                <a:latin typeface="+mn-ea"/>
              </a:rPr>
              <a:t>P10</a:t>
            </a:r>
            <a:r>
              <a:rPr kumimoji="1" lang="ja-JP" altLang="en-US" sz="800" dirty="0">
                <a:latin typeface="+mn-ea"/>
              </a:rPr>
              <a:t>、深谷市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9"/>
              </a:rPr>
              <a:t>https://www.city.fukaya.saitama.jp/material/files/group/8/jissigaiyouban.pdf</a:t>
            </a:r>
            <a:r>
              <a:rPr kumimoji="1" lang="ja-JP" altLang="en-US" sz="800" dirty="0">
                <a:latin typeface="+mn-ea"/>
              </a:rPr>
              <a:t>）</a:t>
            </a:r>
          </a:p>
        </p:txBody>
      </p:sp>
      <p:grpSp>
        <p:nvGrpSpPr>
          <p:cNvPr id="33" name="グループ化 32">
            <a:extLst>
              <a:ext uri="{FF2B5EF4-FFF2-40B4-BE49-F238E27FC236}">
                <a16:creationId xmlns:a16="http://schemas.microsoft.com/office/drawing/2014/main" id="{E2D7C279-C855-D9DB-EAE2-F214C1C6974E}"/>
              </a:ext>
            </a:extLst>
          </p:cNvPr>
          <p:cNvGrpSpPr/>
          <p:nvPr/>
        </p:nvGrpSpPr>
        <p:grpSpPr>
          <a:xfrm>
            <a:off x="504000" y="7358843"/>
            <a:ext cx="6552437" cy="2370914"/>
            <a:chOff x="503563" y="5679079"/>
            <a:chExt cx="6552437" cy="2370914"/>
          </a:xfrm>
        </p:grpSpPr>
        <p:sp>
          <p:nvSpPr>
            <p:cNvPr id="34" name="コンテンツ プレースホルダー 17">
              <a:extLst>
                <a:ext uri="{FF2B5EF4-FFF2-40B4-BE49-F238E27FC236}">
                  <a16:creationId xmlns:a16="http://schemas.microsoft.com/office/drawing/2014/main" id="{A6EEB82C-D7BF-E1AA-2E2A-E0967E875F52}"/>
                </a:ext>
              </a:extLst>
            </p:cNvPr>
            <p:cNvSpPr txBox="1">
              <a:spLocks/>
            </p:cNvSpPr>
            <p:nvPr/>
          </p:nvSpPr>
          <p:spPr>
            <a:xfrm>
              <a:off x="503563" y="6498799"/>
              <a:ext cx="6552000" cy="1551194"/>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fontAlgn="ctr">
                <a:lnSpc>
                  <a:spcPct val="120000"/>
                </a:lnSpc>
                <a:spcBef>
                  <a:spcPts val="0"/>
                </a:spcBef>
                <a:buFont typeface="Arial" panose="020B0604020202020204" pitchFamily="34" charset="0"/>
                <a:buNone/>
              </a:pPr>
              <a:r>
                <a:rPr lang="ja-JP" altLang="en-US" sz="1200" dirty="0">
                  <a:latin typeface="+mn-ea"/>
                </a:rPr>
                <a:t>窓口改革の中で「書かない窓口」「オンライン申請」「コンビニ交付サービス」の</a:t>
              </a:r>
              <a:r>
                <a:rPr lang="en-US" altLang="ja-JP" sz="1200" dirty="0">
                  <a:latin typeface="+mn-ea"/>
                </a:rPr>
                <a:t>3</a:t>
              </a:r>
              <a:r>
                <a:rPr lang="ja-JP" altLang="en-US" sz="1200" dirty="0">
                  <a:latin typeface="+mn-ea"/>
                </a:rPr>
                <a:t>本柱を据えて「窓口自動化」を検討した。</a:t>
              </a:r>
            </a:p>
            <a:p>
              <a:pPr marL="0" indent="144000" fontAlgn="ctr">
                <a:lnSpc>
                  <a:spcPct val="120000"/>
                </a:lnSpc>
                <a:spcBef>
                  <a:spcPts val="0"/>
                </a:spcBef>
                <a:buFont typeface="Arial" panose="020B0604020202020204" pitchFamily="34" charset="0"/>
                <a:buNone/>
              </a:pPr>
              <a:r>
                <a:rPr lang="ja-JP" altLang="en-US" sz="1200" dirty="0">
                  <a:latin typeface="+mn-ea"/>
                </a:rPr>
                <a:t>また、新庁舎の構造上、旧庁舎より各窓口面積が狭くなるため、効率的な窓口対応となるよう各窓口部署と調整した。窓口部署の配置は、窓口部会で検討した結果、</a:t>
              </a:r>
              <a:r>
                <a:rPr lang="en-US" altLang="ja-JP" sz="1200" dirty="0">
                  <a:latin typeface="+mn-ea"/>
                </a:rPr>
                <a:t>1</a:t>
              </a:r>
              <a:r>
                <a:rPr lang="ja-JP" altLang="en-US" sz="1200" dirty="0">
                  <a:latin typeface="+mn-ea"/>
                </a:rPr>
                <a:t>階には、市民生活部、こども未来部、福祉健康部を配置した。カウンターの構成については、市民生活部の書かない窓口はローカウンター、証明書発行等で受け取りが発生する場所はハイカウンター、こども未来部や福祉健康部はローカウンターといったように、業務の性質に応じ、バリエーションを持った構成・配置となっている。</a:t>
              </a:r>
            </a:p>
          </p:txBody>
        </p:sp>
        <p:grpSp>
          <p:nvGrpSpPr>
            <p:cNvPr id="35" name="グループ化 34">
              <a:extLst>
                <a:ext uri="{FF2B5EF4-FFF2-40B4-BE49-F238E27FC236}">
                  <a16:creationId xmlns:a16="http://schemas.microsoft.com/office/drawing/2014/main" id="{42F26196-362F-B4FB-ACC8-1C28BC3FA7EB}"/>
                </a:ext>
              </a:extLst>
            </p:cNvPr>
            <p:cNvGrpSpPr/>
            <p:nvPr/>
          </p:nvGrpSpPr>
          <p:grpSpPr>
            <a:xfrm>
              <a:off x="504000" y="5679079"/>
              <a:ext cx="6552000" cy="252000"/>
              <a:chOff x="504000" y="5705617"/>
              <a:chExt cx="6552000" cy="252000"/>
            </a:xfrm>
          </p:grpSpPr>
          <p:sp>
            <p:nvSpPr>
              <p:cNvPr id="37" name="正方形/長方形 36">
                <a:extLst>
                  <a:ext uri="{FF2B5EF4-FFF2-40B4-BE49-F238E27FC236}">
                    <a16:creationId xmlns:a16="http://schemas.microsoft.com/office/drawing/2014/main" id="{5E1FC3D9-ABD8-40C2-DAB9-040BDC92BE38}"/>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38" name="テキスト ボックス 37">
                <a:extLst>
                  <a:ext uri="{FF2B5EF4-FFF2-40B4-BE49-F238E27FC236}">
                    <a16:creationId xmlns:a16="http://schemas.microsoft.com/office/drawing/2014/main" id="{CBE8BD86-185C-9BDB-4DB5-3EBEAF2C7366}"/>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latin typeface="+mn-ea"/>
                </a:endParaRPr>
              </a:p>
            </p:txBody>
          </p:sp>
        </p:grpSp>
      </p:grpSp>
      <p:grpSp>
        <p:nvGrpSpPr>
          <p:cNvPr id="43" name="グループ化 42">
            <a:extLst>
              <a:ext uri="{FF2B5EF4-FFF2-40B4-BE49-F238E27FC236}">
                <a16:creationId xmlns:a16="http://schemas.microsoft.com/office/drawing/2014/main" id="{1B1F0057-F354-9AEE-8158-C7FAF8676C4C}"/>
              </a:ext>
            </a:extLst>
          </p:cNvPr>
          <p:cNvGrpSpPr/>
          <p:nvPr/>
        </p:nvGrpSpPr>
        <p:grpSpPr>
          <a:xfrm>
            <a:off x="503196" y="7793603"/>
            <a:ext cx="6552804" cy="252000"/>
            <a:chOff x="503196" y="8269555"/>
            <a:chExt cx="6552804" cy="252000"/>
          </a:xfrm>
        </p:grpSpPr>
        <p:sp>
          <p:nvSpPr>
            <p:cNvPr id="39" name="四角形: 角を丸くする 38">
              <a:extLst>
                <a:ext uri="{FF2B5EF4-FFF2-40B4-BE49-F238E27FC236}">
                  <a16:creationId xmlns:a16="http://schemas.microsoft.com/office/drawing/2014/main" id="{8FB01425-FBD0-B00D-C864-4290D3B4D06F}"/>
                </a:ext>
              </a:extLst>
            </p:cNvPr>
            <p:cNvSpPr/>
            <p:nvPr/>
          </p:nvSpPr>
          <p:spPr>
            <a:xfrm>
              <a:off x="503196" y="8269555"/>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40" name="コンテンツ プレースホルダー 17">
              <a:extLst>
                <a:ext uri="{FF2B5EF4-FFF2-40B4-BE49-F238E27FC236}">
                  <a16:creationId xmlns:a16="http://schemas.microsoft.com/office/drawing/2014/main" id="{A2EEC03F-9C20-0BB2-BFD5-89BBE30D039A}"/>
                </a:ext>
              </a:extLst>
            </p:cNvPr>
            <p:cNvSpPr txBox="1">
              <a:spLocks/>
            </p:cNvSpPr>
            <p:nvPr/>
          </p:nvSpPr>
          <p:spPr>
            <a:xfrm>
              <a:off x="504000" y="8272445"/>
              <a:ext cx="6552000" cy="246221"/>
            </a:xfrm>
            <a:prstGeom prst="rect">
              <a:avLst/>
            </a:prstGeom>
          </p:spPr>
          <p:txBody>
            <a:bodyPr vert="horz" wrap="square" lIns="82800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fontAlgn="ctr">
                <a:lnSpc>
                  <a:spcPct val="100000"/>
                </a:lnSpc>
                <a:spcBef>
                  <a:spcPts val="0"/>
                </a:spcBef>
                <a:buNone/>
              </a:pPr>
              <a:r>
                <a:rPr lang="zh-TW" altLang="en-US" sz="1600" b="1" dirty="0"/>
                <a:t>窓口業務改善</a:t>
              </a:r>
            </a:p>
          </p:txBody>
        </p:sp>
      </p:grpSp>
      <p:sp>
        <p:nvSpPr>
          <p:cNvPr id="2" name="スライド番号プレースホルダー 13">
            <a:extLst>
              <a:ext uri="{FF2B5EF4-FFF2-40B4-BE49-F238E27FC236}">
                <a16:creationId xmlns:a16="http://schemas.microsoft.com/office/drawing/2014/main" id="{1B7BD1BE-52E8-C3DA-8D4F-C34ED925A321}"/>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20</a:t>
            </a:fld>
            <a:endParaRPr kumimoji="1" lang="ja-JP" altLang="en-US" dirty="0">
              <a:latin typeface="+mn-ea"/>
              <a:ea typeface="+mn-ea"/>
            </a:endParaRPr>
          </a:p>
        </p:txBody>
      </p:sp>
      <p:sp>
        <p:nvSpPr>
          <p:cNvPr id="14" name="コンテンツ プレースホルダー 17">
            <a:extLst>
              <a:ext uri="{FF2B5EF4-FFF2-40B4-BE49-F238E27FC236}">
                <a16:creationId xmlns:a16="http://schemas.microsoft.com/office/drawing/2014/main" id="{A44112D1-4C90-E662-230E-00AE1E8D201A}"/>
              </a:ext>
            </a:extLst>
          </p:cNvPr>
          <p:cNvSpPr txBox="1">
            <a:spLocks/>
          </p:cNvSpPr>
          <p:nvPr/>
        </p:nvSpPr>
        <p:spPr>
          <a:xfrm>
            <a:off x="503837" y="1358157"/>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Tree>
    <p:extLst>
      <p:ext uri="{BB962C8B-B14F-4D97-AF65-F5344CB8AC3E}">
        <p14:creationId xmlns:p14="http://schemas.microsoft.com/office/powerpoint/2010/main" val="3037418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32800"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(2) </a:t>
            </a:r>
            <a:r>
              <a:rPr lang="zh-TW" altLang="en-US" dirty="0">
                <a:latin typeface="+mn-ea"/>
                <a:ea typeface="+mn-ea"/>
              </a:rPr>
              <a:t>埼玉県深谷市</a:t>
            </a:r>
          </a:p>
        </p:txBody>
      </p:sp>
      <p:sp>
        <p:nvSpPr>
          <p:cNvPr id="96" name="テキスト ボックス 95">
            <a:extLst>
              <a:ext uri="{FF2B5EF4-FFF2-40B4-BE49-F238E27FC236}">
                <a16:creationId xmlns:a16="http://schemas.microsoft.com/office/drawing/2014/main" id="{92CC5ED4-25A4-C5E2-9D8D-8F985A71E18B}"/>
              </a:ext>
            </a:extLst>
          </p:cNvPr>
          <p:cNvSpPr txBox="1"/>
          <p:nvPr/>
        </p:nvSpPr>
        <p:spPr>
          <a:xfrm>
            <a:off x="3492000" y="2484000"/>
            <a:ext cx="1418658" cy="169277"/>
          </a:xfrm>
          <a:prstGeom prst="rect">
            <a:avLst/>
          </a:prstGeom>
          <a:noFill/>
        </p:spPr>
        <p:txBody>
          <a:bodyPr wrap="none" lIns="0" tIns="0" rIns="0" bIns="0" rtlCol="0">
            <a:spAutoFit/>
          </a:bodyPr>
          <a:lstStyle/>
          <a:p>
            <a:r>
              <a:rPr kumimoji="1" lang="ja-JP" altLang="en-US" sz="1100" dirty="0">
                <a:latin typeface="+mn-ea"/>
              </a:rPr>
              <a:t>新庁舎</a:t>
            </a:r>
            <a:r>
              <a:rPr kumimoji="1" lang="en-US" altLang="ja-JP" sz="1100" dirty="0">
                <a:latin typeface="+mn-ea"/>
              </a:rPr>
              <a:t>1F </a:t>
            </a:r>
            <a:r>
              <a:rPr kumimoji="1" lang="ja-JP" altLang="en-US" sz="1100" dirty="0">
                <a:latin typeface="+mn-ea"/>
              </a:rPr>
              <a:t>窓口エリア</a:t>
            </a:r>
            <a:r>
              <a:rPr kumimoji="1" lang="en-US" altLang="ja-JP" sz="1100" baseline="30000" dirty="0">
                <a:latin typeface="+mn-ea"/>
              </a:rPr>
              <a:t>*4</a:t>
            </a:r>
            <a:endParaRPr kumimoji="1" lang="ja-JP" altLang="en-US" sz="1100" baseline="30000" dirty="0">
              <a:latin typeface="+mn-ea"/>
            </a:endParaRPr>
          </a:p>
        </p:txBody>
      </p:sp>
      <p:pic>
        <p:nvPicPr>
          <p:cNvPr id="97" name="図 96" descr="空港の椅子に座っている&#10;&#10;低い精度で自動的に生成された説明">
            <a:extLst>
              <a:ext uri="{FF2B5EF4-FFF2-40B4-BE49-F238E27FC236}">
                <a16:creationId xmlns:a16="http://schemas.microsoft.com/office/drawing/2014/main" id="{2FCE1BDE-A6AF-658A-D1F1-FB04924B8C0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04000" y="1368000"/>
            <a:ext cx="2876905" cy="1836000"/>
          </a:xfrm>
          <a:prstGeom prst="rect">
            <a:avLst/>
          </a:prstGeom>
        </p:spPr>
      </p:pic>
      <p:sp>
        <p:nvSpPr>
          <p:cNvPr id="98" name="テキスト ボックス 97">
            <a:extLst>
              <a:ext uri="{FF2B5EF4-FFF2-40B4-BE49-F238E27FC236}">
                <a16:creationId xmlns:a16="http://schemas.microsoft.com/office/drawing/2014/main" id="{425999A9-B1FE-7679-B5DF-58E7DD970314}"/>
              </a:ext>
            </a:extLst>
          </p:cNvPr>
          <p:cNvSpPr txBox="1"/>
          <p:nvPr/>
        </p:nvSpPr>
        <p:spPr>
          <a:xfrm>
            <a:off x="3492000" y="2711557"/>
            <a:ext cx="3564000" cy="492443"/>
          </a:xfrm>
          <a:prstGeom prst="rect">
            <a:avLst/>
          </a:prstGeom>
          <a:noFill/>
        </p:spPr>
        <p:txBody>
          <a:bodyPr wrap="square" lIns="0" tIns="0" rIns="0" bIns="0" rtlCol="0">
            <a:spAutoFit/>
          </a:bodyPr>
          <a:lstStyle/>
          <a:p>
            <a:r>
              <a:rPr kumimoji="1" lang="en-US" altLang="ja-JP" sz="800" dirty="0">
                <a:latin typeface="+mn-ea"/>
              </a:rPr>
              <a:t>*4</a:t>
            </a:r>
            <a:r>
              <a:rPr kumimoji="1" lang="ja-JP" altLang="en-US" sz="800" dirty="0">
                <a:latin typeface="+mn-ea"/>
              </a:rPr>
              <a:t> 「納入事例　深谷市役所」、コクヨの庁舎空間づくり</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7"/>
              </a:rPr>
              <a:t>https://www.kokuyo-furniture.co.jp/madoguchi/list/043_fukaya.html</a:t>
            </a:r>
            <a:r>
              <a:rPr kumimoji="1" lang="ja-JP" altLang="en-US" sz="800" dirty="0">
                <a:latin typeface="+mn-ea"/>
              </a:rPr>
              <a:t>）</a:t>
            </a:r>
          </a:p>
        </p:txBody>
      </p:sp>
      <p:sp>
        <p:nvSpPr>
          <p:cNvPr id="78" name="テキスト ボックス 77">
            <a:extLst>
              <a:ext uri="{FF2B5EF4-FFF2-40B4-BE49-F238E27FC236}">
                <a16:creationId xmlns:a16="http://schemas.microsoft.com/office/drawing/2014/main" id="{1219D907-96BC-FAD0-EEB5-35983D4DFFA7}"/>
              </a:ext>
            </a:extLst>
          </p:cNvPr>
          <p:cNvSpPr txBox="1"/>
          <p:nvPr/>
        </p:nvSpPr>
        <p:spPr>
          <a:xfrm>
            <a:off x="1555540" y="8292979"/>
            <a:ext cx="5292000" cy="507831"/>
          </a:xfrm>
          <a:prstGeom prst="rect">
            <a:avLst/>
          </a:prstGeom>
          <a:noFill/>
        </p:spPr>
        <p:txBody>
          <a:bodyPr wrap="square" lIns="0" tIns="0" rIns="0" bIns="0" rtlCol="0">
            <a:spAutoFit/>
          </a:bodyPr>
          <a:lstStyle/>
          <a:p>
            <a:pPr indent="144000" algn="just" fontAlgn="ctr"/>
            <a:r>
              <a:rPr kumimoji="1" lang="ja-JP" altLang="en-US" sz="1100" spc="-30" dirty="0">
                <a:latin typeface="+mn-ea"/>
              </a:rPr>
              <a:t>来庁予約サービスについては、新型コロナウイルス感染症を契機として導入検討を行い、現在はマイナンバーカードの交付予約や、新型コロナウイルス感染症ワクチンの予約等に利用している。</a:t>
            </a:r>
            <a:endParaRPr kumimoji="1" lang="ja-JP" altLang="en-US" sz="1100" strike="sngStrike" spc="-30" dirty="0">
              <a:latin typeface="+mn-ea"/>
            </a:endParaRPr>
          </a:p>
        </p:txBody>
      </p:sp>
      <p:sp>
        <p:nvSpPr>
          <p:cNvPr id="89" name="テキスト ボックス 88">
            <a:extLst>
              <a:ext uri="{FF2B5EF4-FFF2-40B4-BE49-F238E27FC236}">
                <a16:creationId xmlns:a16="http://schemas.microsoft.com/office/drawing/2014/main" id="{711FFC51-0448-70F1-7247-70DEE1CFF7D3}"/>
              </a:ext>
            </a:extLst>
          </p:cNvPr>
          <p:cNvSpPr txBox="1"/>
          <p:nvPr/>
        </p:nvSpPr>
        <p:spPr>
          <a:xfrm>
            <a:off x="1555540" y="9066979"/>
            <a:ext cx="5292000" cy="169277"/>
          </a:xfrm>
          <a:prstGeom prst="rect">
            <a:avLst/>
          </a:prstGeom>
          <a:noFill/>
        </p:spPr>
        <p:txBody>
          <a:bodyPr wrap="square" lIns="0" tIns="0" rIns="0" bIns="0" rtlCol="0">
            <a:spAutoFit/>
          </a:bodyPr>
          <a:lstStyle/>
          <a:p>
            <a:pPr indent="144000" algn="just" fontAlgn="ctr"/>
            <a:r>
              <a:rPr kumimoji="1" lang="ja-JP" altLang="en-US" sz="1100" dirty="0">
                <a:latin typeface="+mn-ea"/>
              </a:rPr>
              <a:t>キャッシュレス決済は市民課・市民税課窓口で導入した。</a:t>
            </a:r>
            <a:endParaRPr kumimoji="1" lang="ja-JP" altLang="en-US" sz="1100" strike="sngStrike" dirty="0">
              <a:latin typeface="+mn-ea"/>
            </a:endParaRPr>
          </a:p>
        </p:txBody>
      </p:sp>
      <p:grpSp>
        <p:nvGrpSpPr>
          <p:cNvPr id="107" name="グループ化 106">
            <a:extLst>
              <a:ext uri="{FF2B5EF4-FFF2-40B4-BE49-F238E27FC236}">
                <a16:creationId xmlns:a16="http://schemas.microsoft.com/office/drawing/2014/main" id="{941EC2BB-1EF3-C98C-6DB7-5F7735E0A0B8}"/>
              </a:ext>
            </a:extLst>
          </p:cNvPr>
          <p:cNvGrpSpPr/>
          <p:nvPr/>
        </p:nvGrpSpPr>
        <p:grpSpPr>
          <a:xfrm>
            <a:off x="709200" y="3430601"/>
            <a:ext cx="6138340" cy="1965149"/>
            <a:chOff x="502515" y="3546000"/>
            <a:chExt cx="6138340" cy="1965149"/>
          </a:xfrm>
        </p:grpSpPr>
        <p:grpSp>
          <p:nvGrpSpPr>
            <p:cNvPr id="105" name="グループ化 104">
              <a:extLst>
                <a:ext uri="{FF2B5EF4-FFF2-40B4-BE49-F238E27FC236}">
                  <a16:creationId xmlns:a16="http://schemas.microsoft.com/office/drawing/2014/main" id="{D44F5CC1-5E7A-C3AF-9C4E-CBF847AFBDBA}"/>
                </a:ext>
              </a:extLst>
            </p:cNvPr>
            <p:cNvGrpSpPr/>
            <p:nvPr/>
          </p:nvGrpSpPr>
          <p:grpSpPr>
            <a:xfrm>
              <a:off x="502515" y="3546000"/>
              <a:ext cx="2418641" cy="252000"/>
              <a:chOff x="707715" y="3366000"/>
              <a:chExt cx="2418641" cy="252000"/>
            </a:xfrm>
          </p:grpSpPr>
          <p:sp>
            <p:nvSpPr>
              <p:cNvPr id="6" name="テキスト ボックス 5">
                <a:extLst>
                  <a:ext uri="{FF2B5EF4-FFF2-40B4-BE49-F238E27FC236}">
                    <a16:creationId xmlns:a16="http://schemas.microsoft.com/office/drawing/2014/main" id="{DE760A8E-49F1-8CA8-8D84-EF7428CB83AC}"/>
                  </a:ext>
                </a:extLst>
              </p:cNvPr>
              <p:cNvSpPr txBox="1"/>
              <p:nvPr/>
            </p:nvSpPr>
            <p:spPr>
              <a:xfrm>
                <a:off x="1554055" y="3399667"/>
                <a:ext cx="15723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書かない窓口</a:t>
                </a:r>
              </a:p>
            </p:txBody>
          </p:sp>
          <p:sp>
            <p:nvSpPr>
              <p:cNvPr id="10" name="四角形: 角を丸くする 9">
                <a:extLst>
                  <a:ext uri="{FF2B5EF4-FFF2-40B4-BE49-F238E27FC236}">
                    <a16:creationId xmlns:a16="http://schemas.microsoft.com/office/drawing/2014/main" id="{C32895F3-C6D5-9845-2F1E-74B0E309C4B5}"/>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施策②</a:t>
                </a:r>
              </a:p>
            </p:txBody>
          </p:sp>
        </p:grpSp>
        <p:sp>
          <p:nvSpPr>
            <p:cNvPr id="11" name="テキスト ボックス 10">
              <a:extLst>
                <a:ext uri="{FF2B5EF4-FFF2-40B4-BE49-F238E27FC236}">
                  <a16:creationId xmlns:a16="http://schemas.microsoft.com/office/drawing/2014/main" id="{A3C80751-3C91-0CE0-D432-48B44FB37E65}"/>
                </a:ext>
              </a:extLst>
            </p:cNvPr>
            <p:cNvSpPr txBox="1"/>
            <p:nvPr/>
          </p:nvSpPr>
          <p:spPr>
            <a:xfrm>
              <a:off x="1348855" y="3818378"/>
              <a:ext cx="5292000" cy="1692771"/>
            </a:xfrm>
            <a:prstGeom prst="rect">
              <a:avLst/>
            </a:prstGeom>
            <a:noFill/>
          </p:spPr>
          <p:txBody>
            <a:bodyPr wrap="square" lIns="0" tIns="0" rIns="0" bIns="0" rtlCol="0">
              <a:spAutoFit/>
            </a:bodyPr>
            <a:lstStyle/>
            <a:p>
              <a:pPr indent="144000" algn="just" fontAlgn="ctr"/>
              <a:r>
                <a:rPr kumimoji="1" lang="ja-JP" altLang="en-US" sz="1100" dirty="0">
                  <a:latin typeface="+mn-ea"/>
                </a:rPr>
                <a:t>書かない窓口（窓口業務支援システム）では、来庁者（住民）から聞き取った個人情報等の情報を、職員がパソコンに入力する。聞き取りだけでは不確かな情報があるため、基幹系システム上に登録されたデータと自動的に連携して申請書を作成し、印刷したものを本人に確認してもらう。来庁者は署名するだけで、手続きが完了となる。後続の処理は</a:t>
              </a:r>
              <a:r>
                <a:rPr kumimoji="1" lang="en-US" altLang="ja-JP" sz="1100" u="wavyHeavy" dirty="0">
                  <a:solidFill>
                    <a:schemeClr val="tx1"/>
                  </a:solidFill>
                  <a:uFill>
                    <a:solidFill>
                      <a:srgbClr val="31926F"/>
                    </a:solidFill>
                  </a:uFill>
                  <a:latin typeface="+mn-ea"/>
                </a:rPr>
                <a:t>RPA</a:t>
              </a:r>
              <a:r>
                <a:rPr kumimoji="1" lang="ja-JP" altLang="en-US" sz="1100" dirty="0">
                  <a:latin typeface="+mn-ea"/>
                </a:rPr>
                <a:t>を利用して入力している。</a:t>
              </a:r>
            </a:p>
            <a:p>
              <a:pPr indent="144000" algn="just" fontAlgn="ctr"/>
              <a:r>
                <a:rPr kumimoji="1" lang="en-US" altLang="ja-JP" sz="1100" u="wavyHeavy" dirty="0">
                  <a:solidFill>
                    <a:schemeClr val="tx1"/>
                  </a:solidFill>
                  <a:uFill>
                    <a:solidFill>
                      <a:srgbClr val="31926F"/>
                    </a:solidFill>
                  </a:uFill>
                  <a:latin typeface="+mn-ea"/>
                </a:rPr>
                <a:t>RPA</a:t>
              </a:r>
              <a:r>
                <a:rPr kumimoji="1" lang="ja-JP" altLang="en-US" sz="1100" dirty="0">
                  <a:latin typeface="+mn-ea"/>
                </a:rPr>
                <a:t>については、所管課がシナリオ作成や定期的なメンテナンスを実施しているが、高度なシナリオ作成やメンテナンスについては、事業者にサポートを依頼している。</a:t>
              </a:r>
              <a:r>
                <a:rPr kumimoji="1" lang="en-US" altLang="ja-JP" sz="1100" u="wavyHeavy" dirty="0">
                  <a:solidFill>
                    <a:schemeClr val="tx1"/>
                  </a:solidFill>
                  <a:uFill>
                    <a:solidFill>
                      <a:srgbClr val="31926F"/>
                    </a:solidFill>
                  </a:uFill>
                  <a:latin typeface="+mn-ea"/>
                </a:rPr>
                <a:t>ICT</a:t>
              </a:r>
              <a:r>
                <a:rPr kumimoji="1" lang="ja-JP" altLang="en-US" sz="1100" dirty="0">
                  <a:latin typeface="+mn-ea"/>
                </a:rPr>
                <a:t>推進室は、ワーキンググループを開催し、進捗状況を確認している。</a:t>
              </a:r>
            </a:p>
            <a:p>
              <a:pPr indent="144000" algn="just" fontAlgn="ctr"/>
              <a:r>
                <a:rPr kumimoji="1" lang="ja-JP" altLang="en-US" sz="1100" dirty="0">
                  <a:latin typeface="+mn-ea"/>
                </a:rPr>
                <a:t>また</a:t>
              </a:r>
              <a:r>
                <a:rPr kumimoji="1" lang="en-US" altLang="ja-JP" sz="1100" u="wavyHeavy" dirty="0">
                  <a:solidFill>
                    <a:schemeClr val="tx1"/>
                  </a:solidFill>
                  <a:uFill>
                    <a:solidFill>
                      <a:srgbClr val="31926F"/>
                    </a:solidFill>
                  </a:uFill>
                  <a:latin typeface="+mn-ea"/>
                </a:rPr>
                <a:t>AI-OCR</a:t>
              </a:r>
              <a:r>
                <a:rPr kumimoji="1" lang="ja-JP" altLang="en-US" sz="1100" dirty="0">
                  <a:latin typeface="+mn-ea"/>
                </a:rPr>
                <a:t>を導入し、アンケートやふるさと納税の資料を読み取って、</a:t>
              </a:r>
              <a:r>
                <a:rPr kumimoji="1" lang="en-US" altLang="ja-JP" sz="1100" u="wavyHeavy" dirty="0">
                  <a:solidFill>
                    <a:schemeClr val="tx1"/>
                  </a:solidFill>
                  <a:uFill>
                    <a:solidFill>
                      <a:srgbClr val="31926F"/>
                    </a:solidFill>
                  </a:uFill>
                  <a:latin typeface="+mn-ea"/>
                </a:rPr>
                <a:t>RPA</a:t>
              </a:r>
              <a:r>
                <a:rPr kumimoji="1" lang="ja-JP" altLang="en-US" sz="1100" dirty="0">
                  <a:latin typeface="+mn-ea"/>
                </a:rPr>
                <a:t>と連携させて入力を自動化している。</a:t>
              </a:r>
            </a:p>
          </p:txBody>
        </p:sp>
      </p:grpSp>
      <p:sp>
        <p:nvSpPr>
          <p:cNvPr id="54" name="テキスト ボックス 53">
            <a:extLst>
              <a:ext uri="{FF2B5EF4-FFF2-40B4-BE49-F238E27FC236}">
                <a16:creationId xmlns:a16="http://schemas.microsoft.com/office/drawing/2014/main" id="{4E1F7967-B4B7-FA51-84DF-CFA216B30961}"/>
              </a:ext>
            </a:extLst>
          </p:cNvPr>
          <p:cNvSpPr txBox="1"/>
          <p:nvPr/>
        </p:nvSpPr>
        <p:spPr>
          <a:xfrm>
            <a:off x="1555540" y="5808979"/>
            <a:ext cx="5310000" cy="507831"/>
          </a:xfrm>
          <a:prstGeom prst="rect">
            <a:avLst/>
          </a:prstGeom>
          <a:noFill/>
        </p:spPr>
        <p:txBody>
          <a:bodyPr wrap="square" lIns="0" tIns="0" rIns="0" bIns="0" rtlCol="0">
            <a:spAutoFit/>
          </a:bodyPr>
          <a:lstStyle/>
          <a:p>
            <a:pPr indent="144000" algn="just" fontAlgn="ctr"/>
            <a:r>
              <a:rPr kumimoji="1" lang="ja-JP" altLang="en-US" sz="1100" dirty="0">
                <a:latin typeface="+mn-ea"/>
              </a:rPr>
              <a:t>オンライン申請システムは、当初は埼玉県で整備していたシステムを共同利用していたが、現在は</a:t>
            </a:r>
            <a:r>
              <a:rPr kumimoji="1" lang="en-US" altLang="ja-JP" sz="1100" dirty="0">
                <a:latin typeface="+mn-ea"/>
              </a:rPr>
              <a:t>Graffer</a:t>
            </a:r>
            <a:r>
              <a:rPr kumimoji="1" lang="ja-JP" altLang="en-US" sz="1100" dirty="0">
                <a:latin typeface="+mn-ea"/>
              </a:rPr>
              <a:t>スマート申請を利用中。令和</a:t>
            </a:r>
            <a:r>
              <a:rPr kumimoji="1" lang="en-US" altLang="ja-JP" sz="1100" dirty="0">
                <a:latin typeface="+mn-ea"/>
              </a:rPr>
              <a:t>3</a:t>
            </a:r>
            <a:r>
              <a:rPr kumimoji="1" lang="ja-JP" altLang="en-US" sz="1100" dirty="0">
                <a:latin typeface="+mn-ea"/>
              </a:rPr>
              <a:t>年度（</a:t>
            </a:r>
            <a:r>
              <a:rPr kumimoji="1" lang="en-US" altLang="ja-JP" sz="1100" dirty="0">
                <a:latin typeface="+mn-ea"/>
              </a:rPr>
              <a:t>2021</a:t>
            </a:r>
            <a:r>
              <a:rPr kumimoji="1" lang="ja-JP" altLang="en-US" sz="1100" dirty="0">
                <a:latin typeface="+mn-ea"/>
              </a:rPr>
              <a:t>年度）に手続きのオンライン化方針を策定し、原則全ての申請・手続きがオンラインで受付できるように進めている。</a:t>
            </a:r>
          </a:p>
        </p:txBody>
      </p:sp>
      <p:sp>
        <p:nvSpPr>
          <p:cNvPr id="65" name="テキスト ボックス 64">
            <a:extLst>
              <a:ext uri="{FF2B5EF4-FFF2-40B4-BE49-F238E27FC236}">
                <a16:creationId xmlns:a16="http://schemas.microsoft.com/office/drawing/2014/main" id="{87266E0F-8963-3336-6A45-D1DD0F479947}"/>
              </a:ext>
            </a:extLst>
          </p:cNvPr>
          <p:cNvSpPr txBox="1"/>
          <p:nvPr/>
        </p:nvSpPr>
        <p:spPr>
          <a:xfrm>
            <a:off x="1555540" y="7498601"/>
            <a:ext cx="5292000" cy="338554"/>
          </a:xfrm>
          <a:prstGeom prst="rect">
            <a:avLst/>
          </a:prstGeom>
          <a:noFill/>
        </p:spPr>
        <p:txBody>
          <a:bodyPr wrap="square" lIns="0" tIns="0" rIns="0" bIns="0" rtlCol="0">
            <a:spAutoFit/>
          </a:bodyPr>
          <a:lstStyle/>
          <a:p>
            <a:pPr indent="144000" algn="just" fontAlgn="ctr"/>
            <a:r>
              <a:rPr kumimoji="1" lang="ja-JP" altLang="en-US" sz="1100" dirty="0">
                <a:latin typeface="+mn-ea"/>
              </a:rPr>
              <a:t>デジタルサイネージについては、従前から窓口順番待ちの番号や、民間企業の広告を表示するものが導入されていたが、新庁舎移転を機に</a:t>
            </a:r>
            <a:r>
              <a:rPr kumimoji="1" lang="en-US" altLang="ja-JP" sz="1100" dirty="0">
                <a:latin typeface="+mn-ea"/>
              </a:rPr>
              <a:t>1</a:t>
            </a:r>
            <a:r>
              <a:rPr kumimoji="1" lang="ja-JP" altLang="en-US" sz="1100" dirty="0">
                <a:latin typeface="+mn-ea"/>
              </a:rPr>
              <a:t>階の各窓口部署にも導入した。</a:t>
            </a:r>
            <a:endParaRPr kumimoji="1" lang="ja-JP" altLang="en-US" sz="1100" strike="sngStrike" dirty="0">
              <a:latin typeface="+mn-ea"/>
            </a:endParaRPr>
          </a:p>
        </p:txBody>
      </p:sp>
      <p:grpSp>
        <p:nvGrpSpPr>
          <p:cNvPr id="104" name="グループ化 103">
            <a:extLst>
              <a:ext uri="{FF2B5EF4-FFF2-40B4-BE49-F238E27FC236}">
                <a16:creationId xmlns:a16="http://schemas.microsoft.com/office/drawing/2014/main" id="{BC55461F-90F7-D6B1-1C83-4BAC52F22E36}"/>
              </a:ext>
            </a:extLst>
          </p:cNvPr>
          <p:cNvGrpSpPr/>
          <p:nvPr/>
        </p:nvGrpSpPr>
        <p:grpSpPr>
          <a:xfrm>
            <a:off x="709200" y="5536601"/>
            <a:ext cx="2797485" cy="252000"/>
            <a:chOff x="707715" y="5472000"/>
            <a:chExt cx="2797485" cy="252000"/>
          </a:xfrm>
        </p:grpSpPr>
        <p:sp>
          <p:nvSpPr>
            <p:cNvPr id="52" name="テキスト ボックス 51">
              <a:extLst>
                <a:ext uri="{FF2B5EF4-FFF2-40B4-BE49-F238E27FC236}">
                  <a16:creationId xmlns:a16="http://schemas.microsoft.com/office/drawing/2014/main" id="{3BBDF802-011C-08C6-F7B7-3CA643F9B617}"/>
                </a:ext>
              </a:extLst>
            </p:cNvPr>
            <p:cNvSpPr txBox="1"/>
            <p:nvPr/>
          </p:nvSpPr>
          <p:spPr>
            <a:xfrm>
              <a:off x="1554055" y="5505667"/>
              <a:ext cx="19511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行政手続きのオンライン申請</a:t>
              </a:r>
            </a:p>
          </p:txBody>
        </p:sp>
        <p:sp>
          <p:nvSpPr>
            <p:cNvPr id="53" name="四角形: 角を丸くする 52">
              <a:extLst>
                <a:ext uri="{FF2B5EF4-FFF2-40B4-BE49-F238E27FC236}">
                  <a16:creationId xmlns:a16="http://schemas.microsoft.com/office/drawing/2014/main" id="{238C71BE-2ECD-0811-F049-30397332525F}"/>
                </a:ext>
              </a:extLst>
            </p:cNvPr>
            <p:cNvSpPr/>
            <p:nvPr/>
          </p:nvSpPr>
          <p:spPr>
            <a:xfrm>
              <a:off x="707715" y="5472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施策⑦</a:t>
              </a:r>
            </a:p>
          </p:txBody>
        </p:sp>
      </p:grpSp>
      <p:grpSp>
        <p:nvGrpSpPr>
          <p:cNvPr id="103" name="グループ化 102">
            <a:extLst>
              <a:ext uri="{FF2B5EF4-FFF2-40B4-BE49-F238E27FC236}">
                <a16:creationId xmlns:a16="http://schemas.microsoft.com/office/drawing/2014/main" id="{852E96A8-EDEE-839F-D094-EFE18B492C6D}"/>
              </a:ext>
            </a:extLst>
          </p:cNvPr>
          <p:cNvGrpSpPr/>
          <p:nvPr/>
        </p:nvGrpSpPr>
        <p:grpSpPr>
          <a:xfrm>
            <a:off x="709200" y="6472601"/>
            <a:ext cx="2790339" cy="252000"/>
            <a:chOff x="707715" y="6408000"/>
            <a:chExt cx="2790339" cy="252000"/>
          </a:xfrm>
        </p:grpSpPr>
        <p:sp>
          <p:nvSpPr>
            <p:cNvPr id="58" name="テキスト ボックス 57">
              <a:extLst>
                <a:ext uri="{FF2B5EF4-FFF2-40B4-BE49-F238E27FC236}">
                  <a16:creationId xmlns:a16="http://schemas.microsoft.com/office/drawing/2014/main" id="{6DF3D32C-65C3-7FAA-B2DF-0B4520FFCECE}"/>
                </a:ext>
              </a:extLst>
            </p:cNvPr>
            <p:cNvSpPr txBox="1"/>
            <p:nvPr/>
          </p:nvSpPr>
          <p:spPr>
            <a:xfrm>
              <a:off x="1554054" y="6441667"/>
              <a:ext cx="1944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コンビニ交付サービス</a:t>
              </a:r>
            </a:p>
          </p:txBody>
        </p:sp>
        <p:sp>
          <p:nvSpPr>
            <p:cNvPr id="59" name="四角形: 角を丸くする 58">
              <a:extLst>
                <a:ext uri="{FF2B5EF4-FFF2-40B4-BE49-F238E27FC236}">
                  <a16:creationId xmlns:a16="http://schemas.microsoft.com/office/drawing/2014/main" id="{C0FA1129-BC0A-ECC5-5F58-BE1CAA9C223D}"/>
                </a:ext>
              </a:extLst>
            </p:cNvPr>
            <p:cNvSpPr/>
            <p:nvPr/>
          </p:nvSpPr>
          <p:spPr>
            <a:xfrm>
              <a:off x="707715" y="6408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施策⑥</a:t>
              </a:r>
            </a:p>
          </p:txBody>
        </p:sp>
      </p:grpSp>
      <p:sp>
        <p:nvSpPr>
          <p:cNvPr id="60" name="テキスト ボックス 59">
            <a:extLst>
              <a:ext uri="{FF2B5EF4-FFF2-40B4-BE49-F238E27FC236}">
                <a16:creationId xmlns:a16="http://schemas.microsoft.com/office/drawing/2014/main" id="{ABB5F06C-5B12-0EB8-383D-F633DB3A3779}"/>
              </a:ext>
            </a:extLst>
          </p:cNvPr>
          <p:cNvSpPr txBox="1"/>
          <p:nvPr/>
        </p:nvSpPr>
        <p:spPr>
          <a:xfrm>
            <a:off x="1555540" y="6744979"/>
            <a:ext cx="5292000" cy="338554"/>
          </a:xfrm>
          <a:prstGeom prst="rect">
            <a:avLst/>
          </a:prstGeom>
          <a:noFill/>
        </p:spPr>
        <p:txBody>
          <a:bodyPr wrap="square" lIns="0" tIns="0" rIns="0" bIns="0" rtlCol="0">
            <a:spAutoFit/>
          </a:bodyPr>
          <a:lstStyle/>
          <a:p>
            <a:pPr indent="144000" algn="just" fontAlgn="ctr"/>
            <a:r>
              <a:rPr kumimoji="1" lang="ja-JP" altLang="en-US" sz="1100" dirty="0">
                <a:latin typeface="+mn-ea"/>
              </a:rPr>
              <a:t>コンビニ交付については、令和</a:t>
            </a:r>
            <a:r>
              <a:rPr kumimoji="1" lang="en-US" altLang="ja-JP" sz="1100" dirty="0">
                <a:latin typeface="+mn-ea"/>
              </a:rPr>
              <a:t>3</a:t>
            </a:r>
            <a:r>
              <a:rPr kumimoji="1" lang="ja-JP" altLang="en-US" sz="1100" dirty="0">
                <a:latin typeface="+mn-ea"/>
              </a:rPr>
              <a:t>年（</a:t>
            </a:r>
            <a:r>
              <a:rPr kumimoji="1" lang="en-US" altLang="ja-JP" sz="1100" dirty="0">
                <a:latin typeface="+mn-ea"/>
              </a:rPr>
              <a:t>2021</a:t>
            </a:r>
            <a:r>
              <a:rPr kumimoji="1" lang="ja-JP" altLang="en-US" sz="1100" dirty="0">
                <a:latin typeface="+mn-ea"/>
              </a:rPr>
              <a:t>年）</a:t>
            </a:r>
            <a:r>
              <a:rPr kumimoji="1" lang="en-US" altLang="ja-JP" sz="1100" dirty="0">
                <a:latin typeface="+mn-ea"/>
              </a:rPr>
              <a:t>10</a:t>
            </a:r>
            <a:r>
              <a:rPr kumimoji="1" lang="ja-JP" altLang="en-US" sz="1100" dirty="0">
                <a:latin typeface="+mn-ea"/>
              </a:rPr>
              <a:t>月から開始。本庁舎にはキオスク端末を設置し、マイナンバーカードを利用して証明書発行が可能である。</a:t>
            </a:r>
          </a:p>
        </p:txBody>
      </p:sp>
      <p:grpSp>
        <p:nvGrpSpPr>
          <p:cNvPr id="102" name="グループ化 101">
            <a:extLst>
              <a:ext uri="{FF2B5EF4-FFF2-40B4-BE49-F238E27FC236}">
                <a16:creationId xmlns:a16="http://schemas.microsoft.com/office/drawing/2014/main" id="{4418D5B6-4D9B-C32C-052A-5CC4210D86F7}"/>
              </a:ext>
            </a:extLst>
          </p:cNvPr>
          <p:cNvGrpSpPr/>
          <p:nvPr/>
        </p:nvGrpSpPr>
        <p:grpSpPr>
          <a:xfrm>
            <a:off x="709200" y="7246601"/>
            <a:ext cx="2797485" cy="252000"/>
            <a:chOff x="707715" y="7182000"/>
            <a:chExt cx="2797485" cy="252000"/>
          </a:xfrm>
        </p:grpSpPr>
        <p:sp>
          <p:nvSpPr>
            <p:cNvPr id="62" name="テキスト ボックス 61">
              <a:extLst>
                <a:ext uri="{FF2B5EF4-FFF2-40B4-BE49-F238E27FC236}">
                  <a16:creationId xmlns:a16="http://schemas.microsoft.com/office/drawing/2014/main" id="{66F1FFA1-A94E-E7A3-7F0F-EF50E90A3DBA}"/>
                </a:ext>
              </a:extLst>
            </p:cNvPr>
            <p:cNvSpPr txBox="1"/>
            <p:nvPr/>
          </p:nvSpPr>
          <p:spPr>
            <a:xfrm>
              <a:off x="1554055" y="7215667"/>
              <a:ext cx="19511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デジタルサイネージ</a:t>
              </a:r>
            </a:p>
          </p:txBody>
        </p:sp>
        <p:sp>
          <p:nvSpPr>
            <p:cNvPr id="63" name="四角形: 角を丸くする 62">
              <a:extLst>
                <a:ext uri="{FF2B5EF4-FFF2-40B4-BE49-F238E27FC236}">
                  <a16:creationId xmlns:a16="http://schemas.microsoft.com/office/drawing/2014/main" id="{2C38D591-5450-40C7-2F18-F493AD26704E}"/>
                </a:ext>
              </a:extLst>
            </p:cNvPr>
            <p:cNvSpPr/>
            <p:nvPr/>
          </p:nvSpPr>
          <p:spPr>
            <a:xfrm>
              <a:off x="707715" y="7182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施策③</a:t>
              </a:r>
            </a:p>
          </p:txBody>
        </p:sp>
      </p:grpSp>
      <p:grpSp>
        <p:nvGrpSpPr>
          <p:cNvPr id="101" name="グループ化 100">
            <a:extLst>
              <a:ext uri="{FF2B5EF4-FFF2-40B4-BE49-F238E27FC236}">
                <a16:creationId xmlns:a16="http://schemas.microsoft.com/office/drawing/2014/main" id="{5660E37C-D16A-8401-F69D-5F5C0A795065}"/>
              </a:ext>
            </a:extLst>
          </p:cNvPr>
          <p:cNvGrpSpPr/>
          <p:nvPr/>
        </p:nvGrpSpPr>
        <p:grpSpPr>
          <a:xfrm>
            <a:off x="709200" y="8020601"/>
            <a:ext cx="2797485" cy="252000"/>
            <a:chOff x="707715" y="7956000"/>
            <a:chExt cx="2797485" cy="252000"/>
          </a:xfrm>
        </p:grpSpPr>
        <p:sp>
          <p:nvSpPr>
            <p:cNvPr id="68" name="テキスト ボックス 67">
              <a:extLst>
                <a:ext uri="{FF2B5EF4-FFF2-40B4-BE49-F238E27FC236}">
                  <a16:creationId xmlns:a16="http://schemas.microsoft.com/office/drawing/2014/main" id="{35F94D81-A1E6-0E52-4E5B-CF49F096E2BF}"/>
                </a:ext>
              </a:extLst>
            </p:cNvPr>
            <p:cNvSpPr txBox="1"/>
            <p:nvPr/>
          </p:nvSpPr>
          <p:spPr>
            <a:xfrm>
              <a:off x="1554055" y="7989667"/>
              <a:ext cx="19511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来庁予約サービス</a:t>
              </a:r>
            </a:p>
          </p:txBody>
        </p:sp>
        <p:sp>
          <p:nvSpPr>
            <p:cNvPr id="69" name="四角形: 角を丸くする 68">
              <a:extLst>
                <a:ext uri="{FF2B5EF4-FFF2-40B4-BE49-F238E27FC236}">
                  <a16:creationId xmlns:a16="http://schemas.microsoft.com/office/drawing/2014/main" id="{831479E9-A67D-1DD9-4322-5BF5CA67DD8D}"/>
                </a:ext>
              </a:extLst>
            </p:cNvPr>
            <p:cNvSpPr/>
            <p:nvPr/>
          </p:nvSpPr>
          <p:spPr>
            <a:xfrm>
              <a:off x="707715" y="795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施策⑤</a:t>
              </a:r>
            </a:p>
          </p:txBody>
        </p:sp>
      </p:grpSp>
      <p:grpSp>
        <p:nvGrpSpPr>
          <p:cNvPr id="99" name="グループ化 98">
            <a:extLst>
              <a:ext uri="{FF2B5EF4-FFF2-40B4-BE49-F238E27FC236}">
                <a16:creationId xmlns:a16="http://schemas.microsoft.com/office/drawing/2014/main" id="{B46D7B0B-23FA-E093-FD50-A3E3D726F969}"/>
              </a:ext>
            </a:extLst>
          </p:cNvPr>
          <p:cNvGrpSpPr/>
          <p:nvPr/>
        </p:nvGrpSpPr>
        <p:grpSpPr>
          <a:xfrm>
            <a:off x="709200" y="8794601"/>
            <a:ext cx="2797485" cy="252000"/>
            <a:chOff x="707715" y="8730000"/>
            <a:chExt cx="2797485" cy="252000"/>
          </a:xfrm>
        </p:grpSpPr>
        <p:sp>
          <p:nvSpPr>
            <p:cNvPr id="87" name="テキスト ボックス 86">
              <a:extLst>
                <a:ext uri="{FF2B5EF4-FFF2-40B4-BE49-F238E27FC236}">
                  <a16:creationId xmlns:a16="http://schemas.microsoft.com/office/drawing/2014/main" id="{1579996A-3F27-9DD5-0DFE-46B3DDFFD65C}"/>
                </a:ext>
              </a:extLst>
            </p:cNvPr>
            <p:cNvSpPr txBox="1"/>
            <p:nvPr/>
          </p:nvSpPr>
          <p:spPr>
            <a:xfrm>
              <a:off x="1554055" y="8763667"/>
              <a:ext cx="19511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決済方法</a:t>
              </a:r>
            </a:p>
          </p:txBody>
        </p:sp>
        <p:sp>
          <p:nvSpPr>
            <p:cNvPr id="88" name="四角形: 角を丸くする 87">
              <a:extLst>
                <a:ext uri="{FF2B5EF4-FFF2-40B4-BE49-F238E27FC236}">
                  <a16:creationId xmlns:a16="http://schemas.microsoft.com/office/drawing/2014/main" id="{13C8F6E3-6138-8FF6-33A4-2A46B1F18B62}"/>
                </a:ext>
              </a:extLst>
            </p:cNvPr>
            <p:cNvSpPr/>
            <p:nvPr/>
          </p:nvSpPr>
          <p:spPr>
            <a:xfrm>
              <a:off x="707715" y="8730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施策⑧</a:t>
              </a:r>
            </a:p>
          </p:txBody>
        </p:sp>
      </p:grpSp>
      <p:sp>
        <p:nvSpPr>
          <p:cNvPr id="2" name="正方形/長方形 1">
            <a:extLst>
              <a:ext uri="{FF2B5EF4-FFF2-40B4-BE49-F238E27FC236}">
                <a16:creationId xmlns:a16="http://schemas.microsoft.com/office/drawing/2014/main" id="{EC670042-F4FC-648F-CCA9-E329427BCA0C}"/>
              </a:ext>
            </a:extLst>
          </p:cNvPr>
          <p:cNvSpPr/>
          <p:nvPr/>
        </p:nvSpPr>
        <p:spPr>
          <a:xfrm>
            <a:off x="504000" y="3312000"/>
            <a:ext cx="6552000" cy="6018857"/>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13">
            <a:extLst>
              <a:ext uri="{FF2B5EF4-FFF2-40B4-BE49-F238E27FC236}">
                <a16:creationId xmlns:a16="http://schemas.microsoft.com/office/drawing/2014/main" id="{77947CEA-1738-9707-3EDB-EF020E64953F}"/>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21</a:t>
            </a:fld>
            <a:endParaRPr kumimoji="1" lang="ja-JP" altLang="en-US" dirty="0">
              <a:latin typeface="+mn-ea"/>
              <a:ea typeface="+mn-ea"/>
            </a:endParaRPr>
          </a:p>
        </p:txBody>
      </p:sp>
    </p:spTree>
    <p:extLst>
      <p:ext uri="{BB962C8B-B14F-4D97-AF65-F5344CB8AC3E}">
        <p14:creationId xmlns:p14="http://schemas.microsoft.com/office/powerpoint/2010/main" val="1327585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33824"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(2) </a:t>
            </a:r>
            <a:r>
              <a:rPr lang="zh-TW" altLang="en-US" dirty="0">
                <a:latin typeface="+mn-ea"/>
                <a:ea typeface="+mn-ea"/>
              </a:rPr>
              <a:t>埼玉県深谷市</a:t>
            </a:r>
          </a:p>
        </p:txBody>
      </p:sp>
      <p:grpSp>
        <p:nvGrpSpPr>
          <p:cNvPr id="3" name="グループ化 2">
            <a:extLst>
              <a:ext uri="{FF2B5EF4-FFF2-40B4-BE49-F238E27FC236}">
                <a16:creationId xmlns:a16="http://schemas.microsoft.com/office/drawing/2014/main" id="{944E068E-F936-67E1-C269-0A583CF893D2}"/>
              </a:ext>
            </a:extLst>
          </p:cNvPr>
          <p:cNvGrpSpPr/>
          <p:nvPr/>
        </p:nvGrpSpPr>
        <p:grpSpPr>
          <a:xfrm>
            <a:off x="504000" y="1368000"/>
            <a:ext cx="6552000" cy="252000"/>
            <a:chOff x="504000" y="1797030"/>
            <a:chExt cx="6552000" cy="252000"/>
          </a:xfrm>
        </p:grpSpPr>
        <p:sp>
          <p:nvSpPr>
            <p:cNvPr id="4" name="四角形: 角を丸くする 3">
              <a:extLst>
                <a:ext uri="{FF2B5EF4-FFF2-40B4-BE49-F238E27FC236}">
                  <a16:creationId xmlns:a16="http://schemas.microsoft.com/office/drawing/2014/main" id="{A4AF9FB3-06BA-5B53-128F-C4C7322FE6D6}"/>
                </a:ext>
              </a:extLst>
            </p:cNvPr>
            <p:cNvSpPr/>
            <p:nvPr/>
          </p:nvSpPr>
          <p:spPr>
            <a:xfrm>
              <a:off x="504000" y="179703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5DEBC3CC-4F59-C545-6650-2258F8E0DB10}"/>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2" name="コンテンツ プレースホルダー 17">
            <a:extLst>
              <a:ext uri="{FF2B5EF4-FFF2-40B4-BE49-F238E27FC236}">
                <a16:creationId xmlns:a16="http://schemas.microsoft.com/office/drawing/2014/main" id="{A2042ADA-16C5-34A0-9A37-42E6986F4815}"/>
              </a:ext>
            </a:extLst>
          </p:cNvPr>
          <p:cNvSpPr txBox="1">
            <a:spLocks/>
          </p:cNvSpPr>
          <p:nvPr/>
        </p:nvSpPr>
        <p:spPr>
          <a:xfrm>
            <a:off x="503196" y="1747688"/>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u="wavyHeavy" dirty="0">
                <a:solidFill>
                  <a:schemeClr val="tx1"/>
                </a:solidFill>
                <a:uFill>
                  <a:solidFill>
                    <a:srgbClr val="31926F"/>
                  </a:solidFill>
                </a:uFill>
                <a:latin typeface="+mn-ea"/>
                <a:ea typeface="+mn-ea"/>
              </a:rPr>
              <a:t>グループアドレス</a:t>
            </a:r>
            <a:r>
              <a:rPr lang="ja-JP" altLang="en-US" sz="1200" dirty="0">
                <a:latin typeface="+mn-ea"/>
                <a:ea typeface="+mn-ea"/>
              </a:rPr>
              <a:t>に対応可能なオフィス環境は用意されている。リモートワークも後述のとおり条件付きで可能である。</a:t>
            </a:r>
            <a:endParaRPr lang="ja-JP" altLang="en-US" sz="1200" strike="sngStrike" dirty="0">
              <a:latin typeface="+mn-ea"/>
              <a:ea typeface="+mn-ea"/>
            </a:endParaRPr>
          </a:p>
        </p:txBody>
      </p:sp>
      <p:grpSp>
        <p:nvGrpSpPr>
          <p:cNvPr id="6" name="グループ化 5">
            <a:extLst>
              <a:ext uri="{FF2B5EF4-FFF2-40B4-BE49-F238E27FC236}">
                <a16:creationId xmlns:a16="http://schemas.microsoft.com/office/drawing/2014/main" id="{40C90DC5-0A0E-1C12-348A-9995B6BF77C4}"/>
              </a:ext>
            </a:extLst>
          </p:cNvPr>
          <p:cNvGrpSpPr/>
          <p:nvPr/>
        </p:nvGrpSpPr>
        <p:grpSpPr>
          <a:xfrm>
            <a:off x="709200" y="2387960"/>
            <a:ext cx="6138340" cy="949486"/>
            <a:chOff x="502515" y="2160000"/>
            <a:chExt cx="6138340" cy="949486"/>
          </a:xfrm>
        </p:grpSpPr>
        <p:grpSp>
          <p:nvGrpSpPr>
            <p:cNvPr id="21" name="グループ化 20">
              <a:extLst>
                <a:ext uri="{FF2B5EF4-FFF2-40B4-BE49-F238E27FC236}">
                  <a16:creationId xmlns:a16="http://schemas.microsoft.com/office/drawing/2014/main" id="{74F2A21B-0A7C-974E-8374-92D78BD8744F}"/>
                </a:ext>
              </a:extLst>
            </p:cNvPr>
            <p:cNvGrpSpPr/>
            <p:nvPr/>
          </p:nvGrpSpPr>
          <p:grpSpPr>
            <a:xfrm>
              <a:off x="502515" y="2160000"/>
              <a:ext cx="2418641" cy="252000"/>
              <a:chOff x="707715" y="3366000"/>
              <a:chExt cx="2418641" cy="252000"/>
            </a:xfrm>
          </p:grpSpPr>
          <p:sp>
            <p:nvSpPr>
              <p:cNvPr id="23" name="テキスト ボックス 22">
                <a:extLst>
                  <a:ext uri="{FF2B5EF4-FFF2-40B4-BE49-F238E27FC236}">
                    <a16:creationId xmlns:a16="http://schemas.microsoft.com/office/drawing/2014/main" id="{B5D83246-860E-35C7-F6E1-4D35D59F676E}"/>
                  </a:ext>
                </a:extLst>
              </p:cNvPr>
              <p:cNvSpPr txBox="1"/>
              <p:nvPr/>
            </p:nvSpPr>
            <p:spPr>
              <a:xfrm>
                <a:off x="1554055" y="3399667"/>
                <a:ext cx="15723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24" name="四角形: 角を丸くする 23">
                <a:extLst>
                  <a:ext uri="{FF2B5EF4-FFF2-40B4-BE49-F238E27FC236}">
                    <a16:creationId xmlns:a16="http://schemas.microsoft.com/office/drawing/2014/main" id="{C4B4575D-F096-B9AC-9724-8552CF2ACB6C}"/>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grpSp>
        <p:sp>
          <p:nvSpPr>
            <p:cNvPr id="22" name="テキスト ボックス 21">
              <a:extLst>
                <a:ext uri="{FF2B5EF4-FFF2-40B4-BE49-F238E27FC236}">
                  <a16:creationId xmlns:a16="http://schemas.microsoft.com/office/drawing/2014/main" id="{1A50F6DF-783A-76DA-3570-CF01A30C7B32}"/>
                </a:ext>
              </a:extLst>
            </p:cNvPr>
            <p:cNvSpPr txBox="1"/>
            <p:nvPr/>
          </p:nvSpPr>
          <p:spPr>
            <a:xfrm>
              <a:off x="1348855" y="2432378"/>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オンライン会議ツールは、</a:t>
              </a:r>
              <a:r>
                <a:rPr kumimoji="1" lang="en-US" altLang="ja-JP" sz="1100" dirty="0">
                  <a:latin typeface="+mn-ea"/>
                </a:rPr>
                <a:t>Zoom(</a:t>
              </a:r>
              <a:r>
                <a:rPr kumimoji="1" lang="ja-JP" altLang="en-US" sz="1100" dirty="0">
                  <a:latin typeface="+mn-ea"/>
                </a:rPr>
                <a:t>有償版</a:t>
              </a:r>
              <a:r>
                <a:rPr kumimoji="1" lang="en-US" altLang="ja-JP" sz="1100" dirty="0">
                  <a:latin typeface="+mn-ea"/>
                </a:rPr>
                <a:t>)</a:t>
              </a:r>
              <a:r>
                <a:rPr kumimoji="1" lang="ja-JP" altLang="en-US" sz="1100" dirty="0">
                  <a:latin typeface="+mn-ea"/>
                </a:rPr>
                <a:t>を用意し、インターネット接続可能なタブレット端末とパソコンを配備している。</a:t>
              </a:r>
            </a:p>
            <a:p>
              <a:pPr indent="144000" algn="just" fontAlgn="ctr"/>
              <a:r>
                <a:rPr kumimoji="1" lang="ja-JP" altLang="en-US" sz="1100" dirty="0">
                  <a:latin typeface="+mn-ea"/>
                </a:rPr>
                <a:t>また、職員同士で使用できる</a:t>
              </a:r>
              <a:r>
                <a:rPr kumimoji="1" lang="en-US" altLang="ja-JP" sz="1100" u="wavyHeavy" dirty="0">
                  <a:uFill>
                    <a:solidFill>
                      <a:srgbClr val="31926F"/>
                    </a:solidFill>
                  </a:uFill>
                  <a:latin typeface="+mn-ea"/>
                </a:rPr>
                <a:t>LGWAN</a:t>
              </a:r>
              <a:r>
                <a:rPr kumimoji="1" lang="ja-JP" altLang="en-US" sz="1100" u="wavyHeavy" dirty="0">
                  <a:uFill>
                    <a:solidFill>
                      <a:srgbClr val="31926F"/>
                    </a:solidFill>
                  </a:uFill>
                  <a:latin typeface="+mn-ea"/>
                </a:rPr>
                <a:t>接続系</a:t>
              </a:r>
              <a:r>
                <a:rPr kumimoji="1" lang="ja-JP" altLang="en-US" sz="1100" dirty="0">
                  <a:latin typeface="+mn-ea"/>
                </a:rPr>
                <a:t>ネットワーク上に構築された</a:t>
              </a:r>
              <a:r>
                <a:rPr kumimoji="1" lang="en-US" altLang="ja-JP" sz="1100" dirty="0">
                  <a:latin typeface="+mn-ea"/>
                </a:rPr>
                <a:t>Web</a:t>
              </a:r>
              <a:r>
                <a:rPr kumimoji="1" lang="ja-JP" altLang="en-US" sz="1100" dirty="0">
                  <a:latin typeface="+mn-ea"/>
                </a:rPr>
                <a:t>会議システムを使用して、庁内会議のオンライン化が可能である。</a:t>
              </a:r>
            </a:p>
          </p:txBody>
        </p:sp>
        <p:grpSp>
          <p:nvGrpSpPr>
            <p:cNvPr id="28" name="グループ化 27">
              <a:extLst>
                <a:ext uri="{FF2B5EF4-FFF2-40B4-BE49-F238E27FC236}">
                  <a16:creationId xmlns:a16="http://schemas.microsoft.com/office/drawing/2014/main" id="{2CC4D15C-D4F5-15D5-9B6A-CC818A9B2B86}"/>
                </a:ext>
              </a:extLst>
            </p:cNvPr>
            <p:cNvGrpSpPr/>
            <p:nvPr/>
          </p:nvGrpSpPr>
          <p:grpSpPr>
            <a:xfrm>
              <a:off x="3204000" y="2160000"/>
              <a:ext cx="2574339" cy="252000"/>
              <a:chOff x="-291371" y="3104717"/>
              <a:chExt cx="2574339" cy="252000"/>
            </a:xfrm>
          </p:grpSpPr>
          <p:sp>
            <p:nvSpPr>
              <p:cNvPr id="26" name="テキスト ボックス 25">
                <a:extLst>
                  <a:ext uri="{FF2B5EF4-FFF2-40B4-BE49-F238E27FC236}">
                    <a16:creationId xmlns:a16="http://schemas.microsoft.com/office/drawing/2014/main" id="{7E034C0E-9824-B0BE-8EB2-65F6B7F28C47}"/>
                  </a:ext>
                </a:extLst>
              </p:cNvPr>
              <p:cNvSpPr txBox="1"/>
              <p:nvPr/>
            </p:nvSpPr>
            <p:spPr>
              <a:xfrm>
                <a:off x="554968" y="3138384"/>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コミュニケーションツール</a:t>
                </a:r>
              </a:p>
            </p:txBody>
          </p:sp>
          <p:sp>
            <p:nvSpPr>
              <p:cNvPr id="27" name="四角形: 角を丸くする 26">
                <a:extLst>
                  <a:ext uri="{FF2B5EF4-FFF2-40B4-BE49-F238E27FC236}">
                    <a16:creationId xmlns:a16="http://schemas.microsoft.com/office/drawing/2014/main" id="{48BF97FC-775E-CA69-E2FF-0CC9C02F2E1A}"/>
                  </a:ext>
                </a:extLst>
              </p:cNvPr>
              <p:cNvSpPr/>
              <p:nvPr/>
            </p:nvSpPr>
            <p:spPr>
              <a:xfrm>
                <a:off x="-291371" y="310471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施策⑩</a:t>
                </a:r>
              </a:p>
            </p:txBody>
          </p:sp>
        </p:grpSp>
      </p:grpSp>
      <p:grpSp>
        <p:nvGrpSpPr>
          <p:cNvPr id="43" name="グループ化 42">
            <a:extLst>
              <a:ext uri="{FF2B5EF4-FFF2-40B4-BE49-F238E27FC236}">
                <a16:creationId xmlns:a16="http://schemas.microsoft.com/office/drawing/2014/main" id="{D36961C3-A3CF-FBE5-693C-AC86834F1AE1}"/>
              </a:ext>
            </a:extLst>
          </p:cNvPr>
          <p:cNvGrpSpPr/>
          <p:nvPr/>
        </p:nvGrpSpPr>
        <p:grpSpPr>
          <a:xfrm>
            <a:off x="709200" y="3503960"/>
            <a:ext cx="6156340" cy="949486"/>
            <a:chOff x="503238" y="3168000"/>
            <a:chExt cx="6156340" cy="949486"/>
          </a:xfrm>
        </p:grpSpPr>
        <p:grpSp>
          <p:nvGrpSpPr>
            <p:cNvPr id="34" name="グループ化 33">
              <a:extLst>
                <a:ext uri="{FF2B5EF4-FFF2-40B4-BE49-F238E27FC236}">
                  <a16:creationId xmlns:a16="http://schemas.microsoft.com/office/drawing/2014/main" id="{DA3D550B-7CE1-909D-D6BA-319E09B4F495}"/>
                </a:ext>
              </a:extLst>
            </p:cNvPr>
            <p:cNvGrpSpPr/>
            <p:nvPr/>
          </p:nvGrpSpPr>
          <p:grpSpPr>
            <a:xfrm>
              <a:off x="503238" y="3168000"/>
              <a:ext cx="2502339" cy="252000"/>
              <a:chOff x="707715" y="3366000"/>
              <a:chExt cx="2502339" cy="252000"/>
            </a:xfrm>
          </p:grpSpPr>
          <p:sp>
            <p:nvSpPr>
              <p:cNvPr id="39" name="テキスト ボックス 38">
                <a:extLst>
                  <a:ext uri="{FF2B5EF4-FFF2-40B4-BE49-F238E27FC236}">
                    <a16:creationId xmlns:a16="http://schemas.microsoft.com/office/drawing/2014/main" id="{63D21CAD-1B15-ABF1-F945-9308F6E7C2AB}"/>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モバイル、タブレット端末</a:t>
                </a:r>
              </a:p>
            </p:txBody>
          </p:sp>
          <p:sp>
            <p:nvSpPr>
              <p:cNvPr id="40" name="四角形: 角を丸くする 39">
                <a:extLst>
                  <a:ext uri="{FF2B5EF4-FFF2-40B4-BE49-F238E27FC236}">
                    <a16:creationId xmlns:a16="http://schemas.microsoft.com/office/drawing/2014/main" id="{17FFBADE-DFB0-8606-1C4A-947901A42A04}"/>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施策⑪</a:t>
                </a:r>
              </a:p>
            </p:txBody>
          </p:sp>
        </p:grpSp>
        <p:sp>
          <p:nvSpPr>
            <p:cNvPr id="35" name="テキスト ボックス 34">
              <a:extLst>
                <a:ext uri="{FF2B5EF4-FFF2-40B4-BE49-F238E27FC236}">
                  <a16:creationId xmlns:a16="http://schemas.microsoft.com/office/drawing/2014/main" id="{EBCDDE94-C86D-E882-57AB-5DE0CAD089B0}"/>
                </a:ext>
              </a:extLst>
            </p:cNvPr>
            <p:cNvSpPr txBox="1"/>
            <p:nvPr/>
          </p:nvSpPr>
          <p:spPr>
            <a:xfrm>
              <a:off x="1349578" y="3440378"/>
              <a:ext cx="5310000" cy="677108"/>
            </a:xfrm>
            <a:prstGeom prst="rect">
              <a:avLst/>
            </a:prstGeom>
            <a:noFill/>
          </p:spPr>
          <p:txBody>
            <a:bodyPr wrap="square" lIns="0" tIns="0" rIns="0" bIns="0" rtlCol="0">
              <a:spAutoFit/>
            </a:bodyPr>
            <a:lstStyle/>
            <a:p>
              <a:pPr indent="144000" algn="just" fontAlgn="ctr"/>
              <a:r>
                <a:rPr kumimoji="1" lang="ja-JP" altLang="en-US" sz="1100" dirty="0">
                  <a:latin typeface="+mn-ea"/>
                </a:rPr>
                <a:t>本庁舎は会議室を含め全て無線</a:t>
              </a:r>
              <a:r>
                <a:rPr kumimoji="1" lang="en-US" altLang="ja-JP" sz="1100" dirty="0">
                  <a:latin typeface="+mn-ea"/>
                </a:rPr>
                <a:t>LAN</a:t>
              </a:r>
              <a:r>
                <a:rPr kumimoji="1" lang="ja-JP" altLang="en-US" sz="1100" dirty="0">
                  <a:latin typeface="+mn-ea"/>
                </a:rPr>
                <a:t>対応になっており、職員には無線</a:t>
              </a:r>
              <a:r>
                <a:rPr kumimoji="1" lang="en-US" altLang="ja-JP" sz="1100" dirty="0">
                  <a:latin typeface="+mn-ea"/>
                </a:rPr>
                <a:t>LAN</a:t>
              </a:r>
              <a:r>
                <a:rPr kumimoji="1" lang="ja-JP" altLang="en-US" sz="1100" dirty="0">
                  <a:latin typeface="+mn-ea"/>
                </a:rPr>
                <a:t>対応のノートパソコンを配布している。新庁舎に移転した時には携行性を重視して、従来のものより小さいサイズの機種を選定した。複合機は本庁舎内全てで印刷ができるようになっている。</a:t>
              </a:r>
            </a:p>
          </p:txBody>
        </p:sp>
        <p:grpSp>
          <p:nvGrpSpPr>
            <p:cNvPr id="36" name="グループ化 35">
              <a:extLst>
                <a:ext uri="{FF2B5EF4-FFF2-40B4-BE49-F238E27FC236}">
                  <a16:creationId xmlns:a16="http://schemas.microsoft.com/office/drawing/2014/main" id="{2E347139-EEEC-3FBA-561F-47EC80710D71}"/>
                </a:ext>
              </a:extLst>
            </p:cNvPr>
            <p:cNvGrpSpPr/>
            <p:nvPr/>
          </p:nvGrpSpPr>
          <p:grpSpPr>
            <a:xfrm>
              <a:off x="3204000" y="3168000"/>
              <a:ext cx="2574339" cy="252000"/>
              <a:chOff x="-291371" y="3104717"/>
              <a:chExt cx="2574339" cy="252000"/>
            </a:xfrm>
          </p:grpSpPr>
          <p:sp>
            <p:nvSpPr>
              <p:cNvPr id="37" name="テキスト ボックス 36">
                <a:extLst>
                  <a:ext uri="{FF2B5EF4-FFF2-40B4-BE49-F238E27FC236}">
                    <a16:creationId xmlns:a16="http://schemas.microsoft.com/office/drawing/2014/main" id="{8CEF3015-D212-BD66-ECC5-12C795661DBE}"/>
                  </a:ext>
                </a:extLst>
              </p:cNvPr>
              <p:cNvSpPr txBox="1"/>
              <p:nvPr/>
            </p:nvSpPr>
            <p:spPr>
              <a:xfrm>
                <a:off x="554968" y="3138384"/>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p>
            </p:txBody>
          </p:sp>
          <p:sp>
            <p:nvSpPr>
              <p:cNvPr id="38" name="四角形: 角を丸くする 37">
                <a:extLst>
                  <a:ext uri="{FF2B5EF4-FFF2-40B4-BE49-F238E27FC236}">
                    <a16:creationId xmlns:a16="http://schemas.microsoft.com/office/drawing/2014/main" id="{0A2EDCD8-285A-3769-2EC4-F4B8F7F390D2}"/>
                  </a:ext>
                </a:extLst>
              </p:cNvPr>
              <p:cNvSpPr/>
              <p:nvPr/>
            </p:nvSpPr>
            <p:spPr>
              <a:xfrm>
                <a:off x="-291371" y="310471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grpSp>
      </p:grpSp>
      <p:grpSp>
        <p:nvGrpSpPr>
          <p:cNvPr id="44" name="グループ化 43">
            <a:extLst>
              <a:ext uri="{FF2B5EF4-FFF2-40B4-BE49-F238E27FC236}">
                <a16:creationId xmlns:a16="http://schemas.microsoft.com/office/drawing/2014/main" id="{7E1D5CE2-D2E7-1595-4E68-B3152622E66D}"/>
              </a:ext>
            </a:extLst>
          </p:cNvPr>
          <p:cNvGrpSpPr/>
          <p:nvPr/>
        </p:nvGrpSpPr>
        <p:grpSpPr>
          <a:xfrm>
            <a:off x="709200" y="4622615"/>
            <a:ext cx="6138340" cy="949486"/>
            <a:chOff x="503238" y="3168000"/>
            <a:chExt cx="6138340" cy="949486"/>
          </a:xfrm>
        </p:grpSpPr>
        <p:grpSp>
          <p:nvGrpSpPr>
            <p:cNvPr id="45" name="グループ化 44">
              <a:extLst>
                <a:ext uri="{FF2B5EF4-FFF2-40B4-BE49-F238E27FC236}">
                  <a16:creationId xmlns:a16="http://schemas.microsoft.com/office/drawing/2014/main" id="{371F4E6C-8B93-BA1B-D6AB-5851129E3076}"/>
                </a:ext>
              </a:extLst>
            </p:cNvPr>
            <p:cNvGrpSpPr/>
            <p:nvPr/>
          </p:nvGrpSpPr>
          <p:grpSpPr>
            <a:xfrm>
              <a:off x="503238" y="3168000"/>
              <a:ext cx="2502339" cy="252000"/>
              <a:chOff x="707715" y="3366000"/>
              <a:chExt cx="2502339" cy="252000"/>
            </a:xfrm>
          </p:grpSpPr>
          <p:sp>
            <p:nvSpPr>
              <p:cNvPr id="50" name="テキスト ボックス 49">
                <a:extLst>
                  <a:ext uri="{FF2B5EF4-FFF2-40B4-BE49-F238E27FC236}">
                    <a16:creationId xmlns:a16="http://schemas.microsoft.com/office/drawing/2014/main" id="{C6D50D41-D921-1E83-8A78-EA8DEE819CA8}"/>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電話システム</a:t>
                </a:r>
              </a:p>
            </p:txBody>
          </p:sp>
          <p:sp>
            <p:nvSpPr>
              <p:cNvPr id="51" name="四角形: 角を丸くする 50">
                <a:extLst>
                  <a:ext uri="{FF2B5EF4-FFF2-40B4-BE49-F238E27FC236}">
                    <a16:creationId xmlns:a16="http://schemas.microsoft.com/office/drawing/2014/main" id="{9E7716F3-2F3A-D6FC-5098-BBD52732287B}"/>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施策⑬</a:t>
                </a:r>
              </a:p>
            </p:txBody>
          </p:sp>
        </p:grpSp>
        <p:sp>
          <p:nvSpPr>
            <p:cNvPr id="46" name="テキスト ボックス 45">
              <a:extLst>
                <a:ext uri="{FF2B5EF4-FFF2-40B4-BE49-F238E27FC236}">
                  <a16:creationId xmlns:a16="http://schemas.microsoft.com/office/drawing/2014/main" id="{44BCE921-CD3D-5BE3-E10C-8972F9848927}"/>
                </a:ext>
              </a:extLst>
            </p:cNvPr>
            <p:cNvSpPr txBox="1"/>
            <p:nvPr/>
          </p:nvSpPr>
          <p:spPr>
            <a:xfrm>
              <a:off x="1349578" y="3440378"/>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庁舎移転の際に、スマートフォンを内線電話化するモバイル通信キャリアの</a:t>
              </a:r>
              <a:r>
                <a:rPr kumimoji="1" lang="en-US" altLang="ja-JP" sz="1100" u="wavyHeavy" dirty="0">
                  <a:solidFill>
                    <a:schemeClr val="tx1"/>
                  </a:solidFill>
                  <a:uFill>
                    <a:solidFill>
                      <a:srgbClr val="31926F"/>
                    </a:solidFill>
                  </a:uFill>
                  <a:latin typeface="+mn-ea"/>
                </a:rPr>
                <a:t>FMC</a:t>
              </a:r>
              <a:r>
                <a:rPr kumimoji="1" lang="ja-JP" altLang="en-US" sz="1100" dirty="0">
                  <a:latin typeface="+mn-ea"/>
                </a:rPr>
                <a:t>サービスを一部導入。メリットとしては、現場に出ている職員と内線電話で連絡がとれることや部署のレイアウト変更時でも、配線を変える必要が無いことが挙げられる。今後は、全庁的に</a:t>
              </a:r>
              <a:r>
                <a:rPr kumimoji="1" lang="en-US" altLang="ja-JP" sz="1100" u="wavyHeavy" dirty="0">
                  <a:solidFill>
                    <a:schemeClr val="tx1"/>
                  </a:solidFill>
                  <a:uFill>
                    <a:solidFill>
                      <a:srgbClr val="31926F"/>
                    </a:solidFill>
                  </a:uFill>
                  <a:latin typeface="+mn-ea"/>
                </a:rPr>
                <a:t>FMC</a:t>
              </a:r>
              <a:r>
                <a:rPr kumimoji="1" lang="ja-JP" altLang="en-US" sz="1100" dirty="0">
                  <a:latin typeface="+mn-ea"/>
                </a:rPr>
                <a:t>サービスに置き換えていくことも検討している。</a:t>
              </a:r>
            </a:p>
          </p:txBody>
        </p:sp>
      </p:grpSp>
      <p:grpSp>
        <p:nvGrpSpPr>
          <p:cNvPr id="55" name="グループ化 54">
            <a:extLst>
              <a:ext uri="{FF2B5EF4-FFF2-40B4-BE49-F238E27FC236}">
                <a16:creationId xmlns:a16="http://schemas.microsoft.com/office/drawing/2014/main" id="{1BCDD9CF-60F7-75A7-0AEF-90038E830E32}"/>
              </a:ext>
            </a:extLst>
          </p:cNvPr>
          <p:cNvGrpSpPr/>
          <p:nvPr/>
        </p:nvGrpSpPr>
        <p:grpSpPr>
          <a:xfrm>
            <a:off x="709200" y="5738615"/>
            <a:ext cx="6643101" cy="1822217"/>
            <a:chOff x="503238" y="3168000"/>
            <a:chExt cx="6643101" cy="1822217"/>
          </a:xfrm>
        </p:grpSpPr>
        <p:grpSp>
          <p:nvGrpSpPr>
            <p:cNvPr id="61" name="グループ化 60">
              <a:extLst>
                <a:ext uri="{FF2B5EF4-FFF2-40B4-BE49-F238E27FC236}">
                  <a16:creationId xmlns:a16="http://schemas.microsoft.com/office/drawing/2014/main" id="{1CB44D4D-CD41-BD50-CE2B-32B8125E2480}"/>
                </a:ext>
              </a:extLst>
            </p:cNvPr>
            <p:cNvGrpSpPr/>
            <p:nvPr/>
          </p:nvGrpSpPr>
          <p:grpSpPr>
            <a:xfrm>
              <a:off x="503238" y="3168000"/>
              <a:ext cx="2612001" cy="252000"/>
              <a:chOff x="707715" y="3366000"/>
              <a:chExt cx="2612001" cy="252000"/>
            </a:xfrm>
          </p:grpSpPr>
          <p:sp>
            <p:nvSpPr>
              <p:cNvPr id="82" name="テキスト ボックス 81">
                <a:extLst>
                  <a:ext uri="{FF2B5EF4-FFF2-40B4-BE49-F238E27FC236}">
                    <a16:creationId xmlns:a16="http://schemas.microsoft.com/office/drawing/2014/main" id="{F4552B99-CB3A-CA45-B757-D2E47E76150C}"/>
                  </a:ext>
                </a:extLst>
              </p:cNvPr>
              <p:cNvSpPr txBox="1"/>
              <p:nvPr/>
            </p:nvSpPr>
            <p:spPr>
              <a:xfrm>
                <a:off x="1554053" y="3399667"/>
                <a:ext cx="1765663"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リモートアクセス実施方法</a:t>
                </a:r>
              </a:p>
            </p:txBody>
          </p:sp>
          <p:sp>
            <p:nvSpPr>
              <p:cNvPr id="83" name="四角形: 角を丸くする 82">
                <a:extLst>
                  <a:ext uri="{FF2B5EF4-FFF2-40B4-BE49-F238E27FC236}">
                    <a16:creationId xmlns:a16="http://schemas.microsoft.com/office/drawing/2014/main" id="{87C2FA23-5514-1181-516D-B590659CCAA4}"/>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施策⑯</a:t>
                </a:r>
              </a:p>
            </p:txBody>
          </p:sp>
        </p:grpSp>
        <p:sp>
          <p:nvSpPr>
            <p:cNvPr id="67" name="テキスト ボックス 66">
              <a:extLst>
                <a:ext uri="{FF2B5EF4-FFF2-40B4-BE49-F238E27FC236}">
                  <a16:creationId xmlns:a16="http://schemas.microsoft.com/office/drawing/2014/main" id="{D01BA4C3-EC37-2BD8-62B9-07841789BE7C}"/>
                </a:ext>
              </a:extLst>
            </p:cNvPr>
            <p:cNvSpPr txBox="1"/>
            <p:nvPr/>
          </p:nvSpPr>
          <p:spPr>
            <a:xfrm>
              <a:off x="1349578" y="3636000"/>
              <a:ext cx="5292000" cy="1354217"/>
            </a:xfrm>
            <a:prstGeom prst="rect">
              <a:avLst/>
            </a:prstGeom>
            <a:noFill/>
          </p:spPr>
          <p:txBody>
            <a:bodyPr wrap="square" lIns="0" tIns="0" rIns="0" bIns="0" rtlCol="0">
              <a:spAutoFit/>
            </a:bodyPr>
            <a:lstStyle/>
            <a:p>
              <a:pPr indent="144000" algn="just" fontAlgn="ctr"/>
              <a:r>
                <a:rPr kumimoji="1" lang="ja-JP" altLang="en-US" sz="1100" dirty="0">
                  <a:latin typeface="+mn-ea"/>
                </a:rPr>
                <a:t>リモートワークについては、令和</a:t>
              </a:r>
              <a:r>
                <a:rPr kumimoji="1" lang="en-US" altLang="ja-JP" sz="1100" dirty="0">
                  <a:latin typeface="+mn-ea"/>
                </a:rPr>
                <a:t>2</a:t>
              </a:r>
              <a:r>
                <a:rPr kumimoji="1" lang="ja-JP" altLang="en-US" sz="1100" dirty="0">
                  <a:latin typeface="+mn-ea"/>
                </a:rPr>
                <a:t>年度（</a:t>
              </a:r>
              <a:r>
                <a:rPr kumimoji="1" lang="en-US" altLang="ja-JP" sz="1100" dirty="0">
                  <a:latin typeface="+mn-ea"/>
                </a:rPr>
                <a:t>2020</a:t>
              </a:r>
              <a:r>
                <a:rPr kumimoji="1" lang="ja-JP" altLang="en-US" sz="1100" dirty="0">
                  <a:latin typeface="+mn-ea"/>
                </a:rPr>
                <a:t>年度）に</a:t>
              </a:r>
              <a:r>
                <a:rPr kumimoji="1" lang="en-US" altLang="ja-JP" sz="1100" dirty="0">
                  <a:latin typeface="+mn-ea"/>
                </a:rPr>
                <a:t>3</a:t>
              </a:r>
              <a:r>
                <a:rPr kumimoji="1" lang="ja-JP" altLang="en-US" sz="1100" dirty="0">
                  <a:latin typeface="+mn-ea"/>
                </a:rPr>
                <a:t>密回避を目的として、新型コロナウイルス感染症対応地方創生臨時交付金により、</a:t>
              </a:r>
              <a:r>
                <a:rPr kumimoji="1" lang="en-US" altLang="ja-JP" sz="1100" dirty="0">
                  <a:latin typeface="+mn-ea"/>
                </a:rPr>
                <a:t>CACHATTO</a:t>
              </a:r>
              <a:r>
                <a:rPr kumimoji="1" lang="ja-JP" altLang="en-US" sz="1100" dirty="0">
                  <a:latin typeface="+mn-ea"/>
                </a:rPr>
                <a:t>を</a:t>
              </a:r>
              <a:r>
                <a:rPr kumimoji="1" lang="en-US" altLang="ja-JP" sz="1100" dirty="0">
                  <a:latin typeface="+mn-ea"/>
                </a:rPr>
                <a:t>200</a:t>
              </a:r>
              <a:r>
                <a:rPr kumimoji="1" lang="ja-JP" altLang="en-US" sz="1100" dirty="0">
                  <a:latin typeface="+mn-ea"/>
                </a:rPr>
                <a:t>ライセンス調達した。人事課がガイドラインを定め、</a:t>
              </a:r>
              <a:r>
                <a:rPr kumimoji="1" lang="en-US" altLang="ja-JP" sz="1100" dirty="0">
                  <a:latin typeface="+mn-ea"/>
                </a:rPr>
                <a:t>1</a:t>
              </a:r>
              <a:r>
                <a:rPr kumimoji="1" lang="ja-JP" altLang="en-US" sz="1100" dirty="0">
                  <a:latin typeface="+mn-ea"/>
                </a:rPr>
                <a:t>週間に</a:t>
              </a:r>
              <a:r>
                <a:rPr kumimoji="1" lang="en-US" altLang="ja-JP" sz="1100" dirty="0">
                  <a:latin typeface="+mn-ea"/>
                </a:rPr>
                <a:t>1</a:t>
              </a:r>
              <a:r>
                <a:rPr kumimoji="1" lang="ja-JP" altLang="en-US" sz="1100" dirty="0">
                  <a:latin typeface="+mn-ea"/>
                </a:rPr>
                <a:t>回程度、外部研修や自宅で作業を実施するという使い方を想定した利用方法が整備された。感染症法上の位置づけが</a:t>
              </a:r>
              <a:r>
                <a:rPr kumimoji="1" lang="en-US" altLang="ja-JP" sz="1100" dirty="0">
                  <a:latin typeface="+mn-ea"/>
                </a:rPr>
                <a:t>5</a:t>
              </a:r>
              <a:r>
                <a:rPr kumimoji="1" lang="ja-JP" altLang="en-US" sz="1100" dirty="0">
                  <a:latin typeface="+mn-ea"/>
                </a:rPr>
                <a:t>類感染症に移行した後は、</a:t>
              </a:r>
              <a:r>
                <a:rPr kumimoji="1" lang="en-US" altLang="ja-JP" sz="1100" dirty="0">
                  <a:latin typeface="+mn-ea"/>
                </a:rPr>
                <a:t>CACHATTO</a:t>
              </a:r>
              <a:r>
                <a:rPr kumimoji="1" lang="ja-JP" altLang="en-US" sz="1100" dirty="0">
                  <a:latin typeface="+mn-ea"/>
                </a:rPr>
                <a:t>のライセンス数を減らして継続利用している。</a:t>
              </a:r>
            </a:p>
            <a:p>
              <a:pPr indent="144000" algn="just" fontAlgn="ctr"/>
              <a:r>
                <a:rPr kumimoji="1" lang="ja-JP" altLang="en-US" sz="1100" dirty="0">
                  <a:latin typeface="+mn-ea"/>
                </a:rPr>
                <a:t>また、</a:t>
              </a:r>
              <a:r>
                <a:rPr kumimoji="1" lang="en-US" altLang="ja-JP" sz="1100" dirty="0">
                  <a:latin typeface="+mn-ea"/>
                </a:rPr>
                <a:t>J-LIS</a:t>
              </a:r>
              <a:r>
                <a:rPr kumimoji="1" lang="ja-JP" altLang="en-US" sz="1100" dirty="0">
                  <a:latin typeface="+mn-ea"/>
                </a:rPr>
                <a:t>（地方公共団体情報システム機構）の自治体テレワーク試行事業（旧・自治体テレワーク推進実証実験事業）における「自治体テレワークシステム </a:t>
              </a:r>
              <a:r>
                <a:rPr kumimoji="1" lang="en-US" altLang="ja-JP" sz="1100" dirty="0">
                  <a:latin typeface="+mn-ea"/>
                </a:rPr>
                <a:t>for </a:t>
              </a:r>
              <a:r>
                <a:rPr kumimoji="1" lang="en-US" altLang="ja-JP" sz="1100" u="wavyHeavy" dirty="0">
                  <a:solidFill>
                    <a:schemeClr val="tx1"/>
                  </a:solidFill>
                  <a:uFill>
                    <a:solidFill>
                      <a:srgbClr val="31926F"/>
                    </a:solidFill>
                  </a:uFill>
                  <a:latin typeface="+mn-ea"/>
                </a:rPr>
                <a:t>LGWAN</a:t>
              </a:r>
              <a:r>
                <a:rPr kumimoji="1" lang="ja-JP" altLang="en-US" sz="1100" dirty="0">
                  <a:latin typeface="+mn-ea"/>
                </a:rPr>
                <a:t>」を利用</a:t>
              </a:r>
              <a:endParaRPr kumimoji="1" lang="ja-JP" altLang="en-US" sz="1100" strike="sngStrike" dirty="0">
                <a:latin typeface="+mn-ea"/>
              </a:endParaRPr>
            </a:p>
          </p:txBody>
        </p:sp>
        <p:grpSp>
          <p:nvGrpSpPr>
            <p:cNvPr id="71" name="グループ化 70">
              <a:extLst>
                <a:ext uri="{FF2B5EF4-FFF2-40B4-BE49-F238E27FC236}">
                  <a16:creationId xmlns:a16="http://schemas.microsoft.com/office/drawing/2014/main" id="{BCB3CC13-88D8-6748-E9F9-DBC83AE81E61}"/>
                </a:ext>
              </a:extLst>
            </p:cNvPr>
            <p:cNvGrpSpPr/>
            <p:nvPr/>
          </p:nvGrpSpPr>
          <p:grpSpPr>
            <a:xfrm>
              <a:off x="3204000" y="3168000"/>
              <a:ext cx="3942339" cy="402999"/>
              <a:chOff x="-291371" y="3104717"/>
              <a:chExt cx="3942339" cy="402999"/>
            </a:xfrm>
          </p:grpSpPr>
          <p:sp>
            <p:nvSpPr>
              <p:cNvPr id="79" name="テキスト ボックス 78">
                <a:extLst>
                  <a:ext uri="{FF2B5EF4-FFF2-40B4-BE49-F238E27FC236}">
                    <a16:creationId xmlns:a16="http://schemas.microsoft.com/office/drawing/2014/main" id="{A2E51332-240C-BDFC-3CAF-03AE84C35C99}"/>
                  </a:ext>
                </a:extLst>
              </p:cNvPr>
              <p:cNvSpPr txBox="1"/>
              <p:nvPr/>
            </p:nvSpPr>
            <p:spPr>
              <a:xfrm>
                <a:off x="554968" y="3138384"/>
                <a:ext cx="3096000" cy="369332"/>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柔軟な働き方を行うためのルール、</a:t>
                </a:r>
                <a:br>
                  <a:rPr kumimoji="1" lang="en-US" altLang="ja-JP" sz="1200" b="1" dirty="0">
                    <a:latin typeface="BIZ UDPゴシック" panose="020B0400000000000000" pitchFamily="50" charset="-128"/>
                    <a:ea typeface="BIZ UDPゴシック" panose="020B0400000000000000" pitchFamily="50" charset="-128"/>
                  </a:rPr>
                </a:br>
                <a:r>
                  <a:rPr kumimoji="1" lang="ja-JP" altLang="en-US" sz="1200" b="1" dirty="0">
                    <a:latin typeface="BIZ UDPゴシック" panose="020B0400000000000000" pitchFamily="50" charset="-128"/>
                    <a:ea typeface="BIZ UDPゴシック" panose="020B0400000000000000" pitchFamily="50" charset="-128"/>
                  </a:rPr>
                  <a:t>在席管理、勤怠管理</a:t>
                </a:r>
              </a:p>
            </p:txBody>
          </p:sp>
          <p:sp>
            <p:nvSpPr>
              <p:cNvPr id="81" name="四角形: 角を丸くする 80">
                <a:extLst>
                  <a:ext uri="{FF2B5EF4-FFF2-40B4-BE49-F238E27FC236}">
                    <a16:creationId xmlns:a16="http://schemas.microsoft.com/office/drawing/2014/main" id="{3F13BE00-C0B9-5CCC-866B-6C41E4CD9964}"/>
                  </a:ext>
                </a:extLst>
              </p:cNvPr>
              <p:cNvSpPr/>
              <p:nvPr/>
            </p:nvSpPr>
            <p:spPr>
              <a:xfrm>
                <a:off x="-291371" y="310471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施策⑭</a:t>
                </a:r>
              </a:p>
            </p:txBody>
          </p:sp>
        </p:grpSp>
      </p:grpSp>
      <p:sp>
        <p:nvSpPr>
          <p:cNvPr id="2" name="正方形/長方形 1">
            <a:extLst>
              <a:ext uri="{FF2B5EF4-FFF2-40B4-BE49-F238E27FC236}">
                <a16:creationId xmlns:a16="http://schemas.microsoft.com/office/drawing/2014/main" id="{E5D9EC6A-E61D-44E5-D26F-2F6F9EDDBA65}"/>
              </a:ext>
            </a:extLst>
          </p:cNvPr>
          <p:cNvSpPr/>
          <p:nvPr/>
        </p:nvSpPr>
        <p:spPr>
          <a:xfrm>
            <a:off x="504000" y="2274142"/>
            <a:ext cx="6552000" cy="6697405"/>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13">
            <a:extLst>
              <a:ext uri="{FF2B5EF4-FFF2-40B4-BE49-F238E27FC236}">
                <a16:creationId xmlns:a16="http://schemas.microsoft.com/office/drawing/2014/main" id="{78F9F96C-34F4-B2A6-D912-37C1DFE3B151}"/>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22</a:t>
            </a:fld>
            <a:endParaRPr kumimoji="1" lang="ja-JP" altLang="en-US" dirty="0">
              <a:latin typeface="+mn-ea"/>
              <a:ea typeface="+mn-ea"/>
            </a:endParaRPr>
          </a:p>
        </p:txBody>
      </p:sp>
      <p:grpSp>
        <p:nvGrpSpPr>
          <p:cNvPr id="11" name="グループ化 10">
            <a:extLst>
              <a:ext uri="{FF2B5EF4-FFF2-40B4-BE49-F238E27FC236}">
                <a16:creationId xmlns:a16="http://schemas.microsoft.com/office/drawing/2014/main" id="{1566DE21-A324-E78F-7DA9-C09D4C403E1D}"/>
              </a:ext>
            </a:extLst>
          </p:cNvPr>
          <p:cNvGrpSpPr/>
          <p:nvPr/>
        </p:nvGrpSpPr>
        <p:grpSpPr>
          <a:xfrm>
            <a:off x="709200" y="7738950"/>
            <a:ext cx="6138340" cy="1156864"/>
            <a:chOff x="503238" y="3168000"/>
            <a:chExt cx="6138340" cy="1156864"/>
          </a:xfrm>
        </p:grpSpPr>
        <p:grpSp>
          <p:nvGrpSpPr>
            <p:cNvPr id="13" name="グループ化 12">
              <a:extLst>
                <a:ext uri="{FF2B5EF4-FFF2-40B4-BE49-F238E27FC236}">
                  <a16:creationId xmlns:a16="http://schemas.microsoft.com/office/drawing/2014/main" id="{D5E828B2-65BC-36A0-B42E-CAAA935F0F37}"/>
                </a:ext>
              </a:extLst>
            </p:cNvPr>
            <p:cNvGrpSpPr/>
            <p:nvPr/>
          </p:nvGrpSpPr>
          <p:grpSpPr>
            <a:xfrm>
              <a:off x="503238" y="3168000"/>
              <a:ext cx="2502339" cy="252000"/>
              <a:chOff x="707715" y="3366000"/>
              <a:chExt cx="2502339" cy="252000"/>
            </a:xfrm>
          </p:grpSpPr>
          <p:sp>
            <p:nvSpPr>
              <p:cNvPr id="17" name="テキスト ボックス 16">
                <a:extLst>
                  <a:ext uri="{FF2B5EF4-FFF2-40B4-BE49-F238E27FC236}">
                    <a16:creationId xmlns:a16="http://schemas.microsoft.com/office/drawing/2014/main" id="{906C55E7-AB63-4093-6415-CDC0E99ED485}"/>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什器、モバイル電源</a:t>
                </a:r>
              </a:p>
            </p:txBody>
          </p:sp>
          <p:sp>
            <p:nvSpPr>
              <p:cNvPr id="19" name="四角形: 角を丸くする 18">
                <a:extLst>
                  <a:ext uri="{FF2B5EF4-FFF2-40B4-BE49-F238E27FC236}">
                    <a16:creationId xmlns:a16="http://schemas.microsoft.com/office/drawing/2014/main" id="{FAC7EECE-02A0-7C36-08C6-2806695F25BE}"/>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施策⑮</a:t>
                </a:r>
              </a:p>
            </p:txBody>
          </p:sp>
        </p:grpSp>
        <p:sp>
          <p:nvSpPr>
            <p:cNvPr id="14" name="テキスト ボックス 13">
              <a:extLst>
                <a:ext uri="{FF2B5EF4-FFF2-40B4-BE49-F238E27FC236}">
                  <a16:creationId xmlns:a16="http://schemas.microsoft.com/office/drawing/2014/main" id="{3E26CD0D-5AF4-7244-15A6-9703C961CC9C}"/>
                </a:ext>
              </a:extLst>
            </p:cNvPr>
            <p:cNvSpPr txBox="1"/>
            <p:nvPr/>
          </p:nvSpPr>
          <p:spPr>
            <a:xfrm>
              <a:off x="1349578" y="3478478"/>
              <a:ext cx="5292000" cy="846386"/>
            </a:xfrm>
            <a:prstGeom prst="rect">
              <a:avLst/>
            </a:prstGeom>
            <a:noFill/>
          </p:spPr>
          <p:txBody>
            <a:bodyPr wrap="square" lIns="0" tIns="0" rIns="0" bIns="0" rtlCol="0">
              <a:spAutoFit/>
            </a:bodyPr>
            <a:lstStyle/>
            <a:p>
              <a:pPr indent="144000" algn="just" fontAlgn="ctr"/>
              <a:r>
                <a:rPr kumimoji="1" lang="ja-JP" altLang="en-US" sz="1100" dirty="0">
                  <a:latin typeface="+mn-ea"/>
                </a:rPr>
                <a:t>庁内の全ての部署で固定式の机</a:t>
              </a:r>
              <a:r>
                <a:rPr kumimoji="1" lang="en-US" altLang="ja-JP" sz="1100" dirty="0">
                  <a:latin typeface="+mn-ea"/>
                </a:rPr>
                <a:t>(※</a:t>
              </a:r>
              <a:r>
                <a:rPr kumimoji="1" lang="ja-JP" altLang="en-US" sz="1100" dirty="0">
                  <a:latin typeface="+mn-ea"/>
                </a:rPr>
                <a:t>写真参照</a:t>
              </a:r>
              <a:r>
                <a:rPr kumimoji="1" lang="en-US" altLang="ja-JP" sz="1100" dirty="0">
                  <a:latin typeface="+mn-ea"/>
                </a:rPr>
                <a:t>)</a:t>
              </a:r>
              <a:r>
                <a:rPr kumimoji="1" lang="ja-JP" altLang="en-US" sz="1100" dirty="0">
                  <a:latin typeface="+mn-ea"/>
                </a:rPr>
                <a:t>を使用、各職員には袖机が配布されており、異動の際には袖机を持って行くだけで座席を移動できる。</a:t>
              </a:r>
            </a:p>
            <a:p>
              <a:pPr indent="144000" algn="just" fontAlgn="ctr"/>
              <a:r>
                <a:rPr kumimoji="1" lang="ja-JP" altLang="en-US" sz="1100" dirty="0">
                  <a:latin typeface="+mn-ea"/>
                </a:rPr>
                <a:t>また、日によって座席を選べるような運用も可能である。</a:t>
              </a:r>
              <a:endParaRPr kumimoji="1" lang="ja-JP" altLang="en-US" sz="1100" strike="sngStrike" dirty="0">
                <a:solidFill>
                  <a:srgbClr val="FF0000"/>
                </a:solidFill>
                <a:highlight>
                  <a:srgbClr val="FFFF00"/>
                </a:highlight>
                <a:latin typeface="+mn-ea"/>
              </a:endParaRPr>
            </a:p>
            <a:p>
              <a:pPr indent="144000" algn="just" fontAlgn="ctr"/>
              <a:r>
                <a:rPr kumimoji="1" lang="ja-JP" altLang="en-US" sz="1100" dirty="0">
                  <a:latin typeface="+mn-ea"/>
                </a:rPr>
                <a:t>庁舎の北側にバックヤードと呼ばれる部分を設けており、そこに共用の会議スペースやキャビネット類を集中配置している。</a:t>
              </a:r>
            </a:p>
          </p:txBody>
        </p:sp>
      </p:grpSp>
    </p:spTree>
    <p:extLst>
      <p:ext uri="{BB962C8B-B14F-4D97-AF65-F5344CB8AC3E}">
        <p14:creationId xmlns:p14="http://schemas.microsoft.com/office/powerpoint/2010/main" val="1036669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空港のターンテーブルと椅子&#10;&#10;中程度の精度で自動的に生成された説明">
            <a:extLst>
              <a:ext uri="{FF2B5EF4-FFF2-40B4-BE49-F238E27FC236}">
                <a16:creationId xmlns:a16="http://schemas.microsoft.com/office/drawing/2014/main" id="{24D55C9C-AC8B-1248-4360-C5FD41E3E81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3237" y="1349375"/>
            <a:ext cx="2228900" cy="1476000"/>
          </a:xfrm>
          <a:prstGeom prst="rect">
            <a:avLst/>
          </a:prstGeom>
        </p:spPr>
      </p:pic>
      <p:pic>
        <p:nvPicPr>
          <p:cNvPr id="30" name="図 29" descr="冷蔵庫のある部屋&#10;&#10;低い精度で自動的に生成された説明">
            <a:extLst>
              <a:ext uri="{FF2B5EF4-FFF2-40B4-BE49-F238E27FC236}">
                <a16:creationId xmlns:a16="http://schemas.microsoft.com/office/drawing/2014/main" id="{1E0A2FDF-1E12-140D-7094-1A57A178DBA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44000" y="1349375"/>
            <a:ext cx="2209062" cy="1476000"/>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34846" name="think-cell スライド" r:id="rId6" imgW="425" imgH="424" progId="TCLayout.ActiveDocument.1">
                  <p:embed/>
                </p:oleObj>
              </mc:Choice>
              <mc:Fallback>
                <p:oleObj name="think-cell スライド" r:id="rId6"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7"/>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(2) </a:t>
            </a:r>
            <a:r>
              <a:rPr lang="zh-TW" altLang="en-US" dirty="0">
                <a:latin typeface="+mn-ea"/>
                <a:ea typeface="+mn-ea"/>
              </a:rPr>
              <a:t>埼玉県深谷市</a:t>
            </a:r>
          </a:p>
        </p:txBody>
      </p:sp>
      <p:sp>
        <p:nvSpPr>
          <p:cNvPr id="15" name="テキスト ボックス 14">
            <a:extLst>
              <a:ext uri="{FF2B5EF4-FFF2-40B4-BE49-F238E27FC236}">
                <a16:creationId xmlns:a16="http://schemas.microsoft.com/office/drawing/2014/main" id="{A20D224E-0BDA-611E-5240-CB6C6C85CBA4}"/>
              </a:ext>
            </a:extLst>
          </p:cNvPr>
          <p:cNvSpPr txBox="1"/>
          <p:nvPr/>
        </p:nvSpPr>
        <p:spPr>
          <a:xfrm>
            <a:off x="504000" y="2861375"/>
            <a:ext cx="1559722"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新庁舎</a:t>
            </a:r>
            <a:r>
              <a:rPr lang="en-US" altLang="ja-JP" dirty="0">
                <a:latin typeface="+mn-ea"/>
                <a:ea typeface="+mn-ea"/>
              </a:rPr>
              <a:t>1F </a:t>
            </a:r>
            <a:r>
              <a:rPr lang="ja-JP" altLang="en-US" dirty="0">
                <a:latin typeface="+mn-ea"/>
                <a:ea typeface="+mn-ea"/>
              </a:rPr>
              <a:t>執務室エリア</a:t>
            </a:r>
            <a:r>
              <a:rPr lang="en-US" altLang="ja-JP" baseline="30000" dirty="0">
                <a:latin typeface="+mn-ea"/>
                <a:ea typeface="+mn-ea"/>
              </a:rPr>
              <a:t>*5</a:t>
            </a:r>
          </a:p>
        </p:txBody>
      </p:sp>
      <p:sp>
        <p:nvSpPr>
          <p:cNvPr id="16" name="テキスト ボックス 15">
            <a:extLst>
              <a:ext uri="{FF2B5EF4-FFF2-40B4-BE49-F238E27FC236}">
                <a16:creationId xmlns:a16="http://schemas.microsoft.com/office/drawing/2014/main" id="{D659FC97-453D-4A09-AEEF-A156C4BBD168}"/>
              </a:ext>
            </a:extLst>
          </p:cNvPr>
          <p:cNvSpPr txBox="1"/>
          <p:nvPr/>
        </p:nvSpPr>
        <p:spPr>
          <a:xfrm>
            <a:off x="2844000" y="2861375"/>
            <a:ext cx="1960473" cy="169277"/>
          </a:xfrm>
          <a:prstGeom prst="rect">
            <a:avLst/>
          </a:prstGeom>
          <a:noFill/>
        </p:spPr>
        <p:txBody>
          <a:bodyPr wrap="none" lIns="0" tIns="0" rIns="0" bIns="0" rtlCol="0">
            <a:spAutoFit/>
          </a:bodyPr>
          <a:lstStyle>
            <a:defPPr>
              <a:defRPr lang="en-US"/>
            </a:defPPr>
            <a:lvl1pPr>
              <a:defRPr kumimoji="1" sz="1100">
                <a:latin typeface="BIZ UDPゴシック" panose="020B0400000000000000" pitchFamily="50" charset="-128"/>
                <a:ea typeface="BIZ UDPゴシック" panose="020B0400000000000000" pitchFamily="50" charset="-128"/>
              </a:defRPr>
            </a:lvl1pPr>
          </a:lstStyle>
          <a:p>
            <a:r>
              <a:rPr lang="ja-JP" altLang="en-US" dirty="0">
                <a:latin typeface="+mn-ea"/>
                <a:ea typeface="+mn-ea"/>
              </a:rPr>
              <a:t>新庁舎</a:t>
            </a:r>
            <a:r>
              <a:rPr lang="en-US" altLang="ja-JP" dirty="0">
                <a:latin typeface="+mn-ea"/>
                <a:ea typeface="+mn-ea"/>
              </a:rPr>
              <a:t>1F </a:t>
            </a:r>
            <a:r>
              <a:rPr lang="ja-JP" altLang="en-US" dirty="0">
                <a:latin typeface="+mn-ea"/>
                <a:ea typeface="+mn-ea"/>
              </a:rPr>
              <a:t>執務室バックヤード</a:t>
            </a:r>
            <a:r>
              <a:rPr lang="en-US" altLang="ja-JP" baseline="30000" dirty="0">
                <a:latin typeface="+mn-ea"/>
                <a:ea typeface="+mn-ea"/>
              </a:rPr>
              <a:t>*5</a:t>
            </a:r>
          </a:p>
        </p:txBody>
      </p:sp>
      <p:sp>
        <p:nvSpPr>
          <p:cNvPr id="18" name="テキスト ボックス 17">
            <a:extLst>
              <a:ext uri="{FF2B5EF4-FFF2-40B4-BE49-F238E27FC236}">
                <a16:creationId xmlns:a16="http://schemas.microsoft.com/office/drawing/2014/main" id="{E503F5FA-AB41-D735-59E7-4723FFB255C8}"/>
              </a:ext>
            </a:extLst>
          </p:cNvPr>
          <p:cNvSpPr txBox="1"/>
          <p:nvPr/>
        </p:nvSpPr>
        <p:spPr>
          <a:xfrm>
            <a:off x="5122160" y="2096399"/>
            <a:ext cx="1944000" cy="738664"/>
          </a:xfrm>
          <a:prstGeom prst="rect">
            <a:avLst/>
          </a:prstGeom>
          <a:noFill/>
        </p:spPr>
        <p:txBody>
          <a:bodyPr wrap="square" lIns="0" tIns="0" rIns="0" bIns="0" rtlCol="0">
            <a:spAutoFit/>
          </a:bodyPr>
          <a:lstStyle/>
          <a:p>
            <a:r>
              <a:rPr kumimoji="1" lang="en-US" altLang="ja-JP" sz="800" dirty="0">
                <a:latin typeface="+mn-ea"/>
              </a:rPr>
              <a:t>*5 </a:t>
            </a:r>
            <a:r>
              <a:rPr kumimoji="1" lang="ja-JP" altLang="en-US" sz="800" dirty="0">
                <a:latin typeface="+mn-ea"/>
              </a:rPr>
              <a:t>「納入事例　深谷市役所」、コクヨの庁舎空間づくり</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ja-JP" altLang="en-US" sz="800" dirty="0">
                <a:latin typeface="+mn-ea"/>
              </a:rPr>
            </a:br>
            <a:r>
              <a:rPr kumimoji="1" lang="ja-JP" altLang="en-US" sz="800" dirty="0">
                <a:latin typeface="+mn-ea"/>
              </a:rPr>
              <a:t>（</a:t>
            </a:r>
            <a:r>
              <a:rPr kumimoji="1" lang="en-US" altLang="ja-JP" sz="800" dirty="0">
                <a:latin typeface="+mn-ea"/>
                <a:hlinkClick r:id="rId8"/>
              </a:rPr>
              <a:t>https://www.kokuyo-furniture.co.jp/madoguchi/list/043_fukaya.html</a:t>
            </a:r>
            <a:r>
              <a:rPr kumimoji="1" lang="ja-JP" altLang="en-US" sz="800" dirty="0">
                <a:latin typeface="+mn-ea"/>
              </a:rPr>
              <a:t>）</a:t>
            </a:r>
            <a:endParaRPr kumimoji="1" lang="en-US" altLang="ja-JP" sz="800" dirty="0">
              <a:latin typeface="+mn-ea"/>
            </a:endParaRPr>
          </a:p>
        </p:txBody>
      </p:sp>
      <p:sp>
        <p:nvSpPr>
          <p:cNvPr id="8" name="スライド番号プレースホルダー 13">
            <a:extLst>
              <a:ext uri="{FF2B5EF4-FFF2-40B4-BE49-F238E27FC236}">
                <a16:creationId xmlns:a16="http://schemas.microsoft.com/office/drawing/2014/main" id="{78F9F96C-34F4-B2A6-D912-37C1DFE3B151}"/>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23</a:t>
            </a:fld>
            <a:endParaRPr kumimoji="1" lang="ja-JP" altLang="en-US" dirty="0">
              <a:latin typeface="+mn-ea"/>
              <a:ea typeface="+mn-ea"/>
            </a:endParaRPr>
          </a:p>
        </p:txBody>
      </p:sp>
      <p:sp>
        <p:nvSpPr>
          <p:cNvPr id="53" name="コンテンツ プレースホルダー 17">
            <a:extLst>
              <a:ext uri="{FF2B5EF4-FFF2-40B4-BE49-F238E27FC236}">
                <a16:creationId xmlns:a16="http://schemas.microsoft.com/office/drawing/2014/main" id="{25211C82-9FFA-13C8-A518-6CFEBE072139}"/>
              </a:ext>
            </a:extLst>
          </p:cNvPr>
          <p:cNvSpPr txBox="1">
            <a:spLocks/>
          </p:cNvSpPr>
          <p:nvPr/>
        </p:nvSpPr>
        <p:spPr>
          <a:xfrm>
            <a:off x="503196" y="3757375"/>
            <a:ext cx="6552000" cy="1551194"/>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en-US" altLang="ja-JP" sz="1200" u="wavyHeavy" dirty="0">
                <a:solidFill>
                  <a:schemeClr val="tx1"/>
                </a:solidFill>
                <a:uFill>
                  <a:solidFill>
                    <a:srgbClr val="31926F"/>
                  </a:solidFill>
                </a:uFill>
                <a:latin typeface="+mn-ea"/>
                <a:ea typeface="+mn-ea"/>
              </a:rPr>
              <a:t>ICT</a:t>
            </a:r>
            <a:r>
              <a:rPr lang="ja-JP" altLang="en-US" sz="1200" dirty="0">
                <a:latin typeface="+mn-ea"/>
                <a:ea typeface="+mn-ea"/>
              </a:rPr>
              <a:t>推進室と総務防災課が施策を検討し、電子決裁を進めて紙媒体を残さないこと、会議の際に紙文書を持ち込まないようにすることで</a:t>
            </a:r>
            <a:r>
              <a:rPr kumimoji="1" lang="ja-JP" altLang="en-US" sz="1200" u="wavyHeavy" dirty="0">
                <a:solidFill>
                  <a:schemeClr val="tx1"/>
                </a:solidFill>
                <a:uFill>
                  <a:solidFill>
                    <a:srgbClr val="31926F"/>
                  </a:solidFill>
                </a:uFill>
                <a:latin typeface="+mn-ea"/>
                <a:ea typeface="+mn-ea"/>
              </a:rPr>
              <a:t>ペーパーレス</a:t>
            </a:r>
            <a:r>
              <a:rPr lang="ja-JP" altLang="en-US" sz="1200" dirty="0">
                <a:latin typeface="+mn-ea"/>
                <a:ea typeface="+mn-ea"/>
              </a:rPr>
              <a:t>を推進している。紙による既存保管文書のデータ化を今後検討していく予定である。</a:t>
            </a:r>
          </a:p>
          <a:p>
            <a:pPr marL="0" indent="144000" algn="just" fontAlgn="ctr">
              <a:lnSpc>
                <a:spcPct val="120000"/>
              </a:lnSpc>
              <a:spcBef>
                <a:spcPts val="0"/>
              </a:spcBef>
              <a:buNone/>
            </a:pPr>
            <a:r>
              <a:rPr lang="ja-JP" altLang="en-US" sz="1200" dirty="0">
                <a:latin typeface="+mn-ea"/>
                <a:ea typeface="+mn-ea"/>
              </a:rPr>
              <a:t>議会については、</a:t>
            </a:r>
            <a:r>
              <a:rPr kumimoji="1" lang="ja-JP" altLang="en-US" sz="1200" u="wavyHeavy" dirty="0">
                <a:solidFill>
                  <a:schemeClr val="tx1"/>
                </a:solidFill>
                <a:uFill>
                  <a:solidFill>
                    <a:srgbClr val="31926F"/>
                  </a:solidFill>
                </a:uFill>
                <a:latin typeface="+mn-ea"/>
                <a:ea typeface="+mn-ea"/>
              </a:rPr>
              <a:t>ペーパーレス</a:t>
            </a:r>
            <a:r>
              <a:rPr lang="ja-JP" altLang="en-US" sz="1200" dirty="0">
                <a:latin typeface="+mn-ea"/>
                <a:ea typeface="+mn-ea"/>
              </a:rPr>
              <a:t>推進の一環として議員向けにタブレットを配布している。執行部側は、無線</a:t>
            </a:r>
            <a:r>
              <a:rPr lang="en-US" altLang="ja-JP" sz="1200" dirty="0">
                <a:latin typeface="+mn-ea"/>
                <a:ea typeface="+mn-ea"/>
              </a:rPr>
              <a:t>LAN</a:t>
            </a:r>
            <a:r>
              <a:rPr lang="ja-JP" altLang="en-US" sz="1200" dirty="0">
                <a:latin typeface="+mn-ea"/>
                <a:ea typeface="+mn-ea"/>
              </a:rPr>
              <a:t>対応のノートパソコンを使用し、議会に参加する関係職員のみがアクセスできるファイルサーバを活用している。議場は、職員用と議員用で個別に無線</a:t>
            </a:r>
            <a:r>
              <a:rPr lang="en-US" altLang="ja-JP" sz="1200" dirty="0">
                <a:latin typeface="+mn-ea"/>
                <a:ea typeface="+mn-ea"/>
              </a:rPr>
              <a:t>LAN</a:t>
            </a:r>
            <a:r>
              <a:rPr lang="ja-JP" altLang="en-US" sz="1200" dirty="0">
                <a:latin typeface="+mn-ea"/>
                <a:ea typeface="+mn-ea"/>
              </a:rPr>
              <a:t>を整備している。議会中継は、庁内向けとインターネット向けの配信を行っている。</a:t>
            </a:r>
          </a:p>
        </p:txBody>
      </p:sp>
      <p:grpSp>
        <p:nvGrpSpPr>
          <p:cNvPr id="54" name="グループ化 53">
            <a:extLst>
              <a:ext uri="{FF2B5EF4-FFF2-40B4-BE49-F238E27FC236}">
                <a16:creationId xmlns:a16="http://schemas.microsoft.com/office/drawing/2014/main" id="{9D5251A4-5100-63E0-50E2-A5D4B2DBC1BF}"/>
              </a:ext>
            </a:extLst>
          </p:cNvPr>
          <p:cNvGrpSpPr/>
          <p:nvPr/>
        </p:nvGrpSpPr>
        <p:grpSpPr>
          <a:xfrm>
            <a:off x="709200" y="5476482"/>
            <a:ext cx="6138340" cy="949486"/>
            <a:chOff x="503238" y="3168000"/>
            <a:chExt cx="6138340" cy="949486"/>
          </a:xfrm>
        </p:grpSpPr>
        <p:grpSp>
          <p:nvGrpSpPr>
            <p:cNvPr id="56" name="グループ化 55">
              <a:extLst>
                <a:ext uri="{FF2B5EF4-FFF2-40B4-BE49-F238E27FC236}">
                  <a16:creationId xmlns:a16="http://schemas.microsoft.com/office/drawing/2014/main" id="{EEE495FD-4F5D-ECC0-3628-1DE5A6A9ADDE}"/>
                </a:ext>
              </a:extLst>
            </p:cNvPr>
            <p:cNvGrpSpPr/>
            <p:nvPr/>
          </p:nvGrpSpPr>
          <p:grpSpPr>
            <a:xfrm>
              <a:off x="503238" y="3168000"/>
              <a:ext cx="2502339" cy="252000"/>
              <a:chOff x="707715" y="3366000"/>
              <a:chExt cx="2502339" cy="252000"/>
            </a:xfrm>
          </p:grpSpPr>
          <p:sp>
            <p:nvSpPr>
              <p:cNvPr id="58" name="テキスト ボックス 57">
                <a:extLst>
                  <a:ext uri="{FF2B5EF4-FFF2-40B4-BE49-F238E27FC236}">
                    <a16:creationId xmlns:a16="http://schemas.microsoft.com/office/drawing/2014/main" id="{77EC9AA5-E67B-7AC6-176F-B32EC8403A34}"/>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会議室設備</a:t>
                </a:r>
              </a:p>
            </p:txBody>
          </p:sp>
          <p:sp>
            <p:nvSpPr>
              <p:cNvPr id="59" name="四角形: 角を丸くする 58">
                <a:extLst>
                  <a:ext uri="{FF2B5EF4-FFF2-40B4-BE49-F238E27FC236}">
                    <a16:creationId xmlns:a16="http://schemas.microsoft.com/office/drawing/2014/main" id="{175E2CBC-F9B7-E26A-11EE-499A7CA16D5E}"/>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施策⑱</a:t>
                </a:r>
              </a:p>
            </p:txBody>
          </p:sp>
        </p:grpSp>
        <p:sp>
          <p:nvSpPr>
            <p:cNvPr id="57" name="テキスト ボックス 56">
              <a:extLst>
                <a:ext uri="{FF2B5EF4-FFF2-40B4-BE49-F238E27FC236}">
                  <a16:creationId xmlns:a16="http://schemas.microsoft.com/office/drawing/2014/main" id="{5160C726-5547-50EB-525C-F237F0AFE331}"/>
                </a:ext>
              </a:extLst>
            </p:cNvPr>
            <p:cNvSpPr txBox="1"/>
            <p:nvPr/>
          </p:nvSpPr>
          <p:spPr>
            <a:xfrm>
              <a:off x="1349578" y="3440378"/>
              <a:ext cx="5292000" cy="677108"/>
            </a:xfrm>
            <a:prstGeom prst="rect">
              <a:avLst/>
            </a:prstGeom>
            <a:noFill/>
          </p:spPr>
          <p:txBody>
            <a:bodyPr wrap="square" lIns="0" tIns="0" rIns="0" bIns="0" rtlCol="0">
              <a:spAutoFit/>
            </a:bodyPr>
            <a:lstStyle/>
            <a:p>
              <a:pPr indent="144000" algn="just" fontAlgn="ctr"/>
              <a:r>
                <a:rPr kumimoji="1" lang="ja-JP" altLang="en-US" sz="1100" spc="-50" dirty="0">
                  <a:latin typeface="+mn-ea"/>
                </a:rPr>
                <a:t>モニターは現状半数程度の会議室に設置。大会議室には、加えてスクリーンも設置している。</a:t>
              </a:r>
            </a:p>
            <a:p>
              <a:pPr indent="144000" algn="just" fontAlgn="ctr"/>
              <a:r>
                <a:rPr kumimoji="1" lang="ja-JP" altLang="en-US" sz="1100" spc="-50" dirty="0">
                  <a:latin typeface="+mn-ea"/>
                </a:rPr>
                <a:t>試験導入として、企画財政部のバックヤードにおける作業スペースに小型モニターを設置し、簡単な会議ができるように取り組んでいる</a:t>
              </a:r>
              <a:r>
                <a:rPr kumimoji="1" lang="ja-JP" altLang="en-US" sz="1100" dirty="0">
                  <a:latin typeface="+mn-ea"/>
                </a:rPr>
                <a:t>。</a:t>
              </a:r>
            </a:p>
          </p:txBody>
        </p:sp>
      </p:grpSp>
      <p:grpSp>
        <p:nvGrpSpPr>
          <p:cNvPr id="60" name="グループ化 59">
            <a:extLst>
              <a:ext uri="{FF2B5EF4-FFF2-40B4-BE49-F238E27FC236}">
                <a16:creationId xmlns:a16="http://schemas.microsoft.com/office/drawing/2014/main" id="{2395ED7B-47C1-4D6D-BCC5-F3E2E9731F24}"/>
              </a:ext>
            </a:extLst>
          </p:cNvPr>
          <p:cNvGrpSpPr/>
          <p:nvPr/>
        </p:nvGrpSpPr>
        <p:grpSpPr>
          <a:xfrm>
            <a:off x="504000" y="3377687"/>
            <a:ext cx="6552000" cy="252000"/>
            <a:chOff x="504000" y="1797030"/>
            <a:chExt cx="6552000" cy="252000"/>
          </a:xfrm>
        </p:grpSpPr>
        <p:sp>
          <p:nvSpPr>
            <p:cNvPr id="62" name="四角形: 角を丸くする 61">
              <a:extLst>
                <a:ext uri="{FF2B5EF4-FFF2-40B4-BE49-F238E27FC236}">
                  <a16:creationId xmlns:a16="http://schemas.microsoft.com/office/drawing/2014/main" id="{0FBA78AB-923F-B0EC-ABA7-0B8857007030}"/>
                </a:ext>
              </a:extLst>
            </p:cNvPr>
            <p:cNvSpPr/>
            <p:nvPr/>
          </p:nvSpPr>
          <p:spPr>
            <a:xfrm>
              <a:off x="504000" y="1797030"/>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63" name="正方形/長方形 62">
              <a:extLst>
                <a:ext uri="{FF2B5EF4-FFF2-40B4-BE49-F238E27FC236}">
                  <a16:creationId xmlns:a16="http://schemas.microsoft.com/office/drawing/2014/main" id="{A8E53F53-3108-63DD-63D9-AE977BFBEA33}"/>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64" name="グループ化 63">
            <a:extLst>
              <a:ext uri="{FF2B5EF4-FFF2-40B4-BE49-F238E27FC236}">
                <a16:creationId xmlns:a16="http://schemas.microsoft.com/office/drawing/2014/main" id="{BF23E0A6-C71C-63DF-C412-FF120763B2EF}"/>
              </a:ext>
            </a:extLst>
          </p:cNvPr>
          <p:cNvGrpSpPr/>
          <p:nvPr/>
        </p:nvGrpSpPr>
        <p:grpSpPr>
          <a:xfrm>
            <a:off x="709200" y="6598125"/>
            <a:ext cx="6138340" cy="610932"/>
            <a:chOff x="503238" y="3168000"/>
            <a:chExt cx="6138340" cy="610932"/>
          </a:xfrm>
        </p:grpSpPr>
        <p:grpSp>
          <p:nvGrpSpPr>
            <p:cNvPr id="65" name="グループ化 64">
              <a:extLst>
                <a:ext uri="{FF2B5EF4-FFF2-40B4-BE49-F238E27FC236}">
                  <a16:creationId xmlns:a16="http://schemas.microsoft.com/office/drawing/2014/main" id="{5FC27752-64EC-2B63-CA96-E8907C86FF9D}"/>
                </a:ext>
              </a:extLst>
            </p:cNvPr>
            <p:cNvGrpSpPr/>
            <p:nvPr/>
          </p:nvGrpSpPr>
          <p:grpSpPr>
            <a:xfrm>
              <a:off x="503238" y="3168000"/>
              <a:ext cx="2502339" cy="252000"/>
              <a:chOff x="707715" y="3366000"/>
              <a:chExt cx="2502339" cy="252000"/>
            </a:xfrm>
          </p:grpSpPr>
          <p:sp>
            <p:nvSpPr>
              <p:cNvPr id="68" name="テキスト ボックス 67">
                <a:extLst>
                  <a:ext uri="{FF2B5EF4-FFF2-40B4-BE49-F238E27FC236}">
                    <a16:creationId xmlns:a16="http://schemas.microsoft.com/office/drawing/2014/main" id="{A0619D2D-548D-8439-52AB-22F3668488BE}"/>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zh-TW" altLang="en-US" sz="1200" b="1" dirty="0">
                    <a:latin typeface="BIZ UDPゴシック" panose="020B0400000000000000" pitchFamily="50" charset="-128"/>
                    <a:ea typeface="BIZ UDPゴシック" panose="020B0400000000000000" pitchFamily="50" charset="-128"/>
                  </a:rPr>
                  <a:t>複合機配置適正化</a:t>
                </a:r>
              </a:p>
            </p:txBody>
          </p:sp>
          <p:sp>
            <p:nvSpPr>
              <p:cNvPr id="69" name="四角形: 角を丸くする 68">
                <a:extLst>
                  <a:ext uri="{FF2B5EF4-FFF2-40B4-BE49-F238E27FC236}">
                    <a16:creationId xmlns:a16="http://schemas.microsoft.com/office/drawing/2014/main" id="{D1DAA858-313F-54EE-7323-9CB6ED56EE5F}"/>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施策⑲</a:t>
                </a:r>
              </a:p>
            </p:txBody>
          </p:sp>
        </p:grpSp>
        <p:sp>
          <p:nvSpPr>
            <p:cNvPr id="66" name="テキスト ボックス 65">
              <a:extLst>
                <a:ext uri="{FF2B5EF4-FFF2-40B4-BE49-F238E27FC236}">
                  <a16:creationId xmlns:a16="http://schemas.microsoft.com/office/drawing/2014/main" id="{9614B083-70E2-0BDF-EBE7-30837983DE58}"/>
                </a:ext>
              </a:extLst>
            </p:cNvPr>
            <p:cNvSpPr txBox="1"/>
            <p:nvPr/>
          </p:nvSpPr>
          <p:spPr>
            <a:xfrm>
              <a:off x="1349578" y="3440378"/>
              <a:ext cx="5292000" cy="338554"/>
            </a:xfrm>
            <a:prstGeom prst="rect">
              <a:avLst/>
            </a:prstGeom>
            <a:noFill/>
          </p:spPr>
          <p:txBody>
            <a:bodyPr wrap="square" lIns="0" tIns="0" rIns="0" bIns="0" rtlCol="0">
              <a:spAutoFit/>
            </a:bodyPr>
            <a:lstStyle/>
            <a:p>
              <a:pPr indent="144000" algn="just" fontAlgn="ctr"/>
              <a:r>
                <a:rPr kumimoji="1" lang="ja-JP" altLang="en-US" sz="1100" dirty="0">
                  <a:latin typeface="+mn-ea"/>
                </a:rPr>
                <a:t>複合機は、各職員が所持するセキュリティカードをかざさないと印刷ができない仕組みにするとともに、全体の設置台数も旧庁舎の時と比較して削減を図っている。</a:t>
              </a:r>
            </a:p>
          </p:txBody>
        </p:sp>
      </p:grpSp>
      <p:sp>
        <p:nvSpPr>
          <p:cNvPr id="70" name="正方形/長方形 69">
            <a:extLst>
              <a:ext uri="{FF2B5EF4-FFF2-40B4-BE49-F238E27FC236}">
                <a16:creationId xmlns:a16="http://schemas.microsoft.com/office/drawing/2014/main" id="{AEC85F5B-0EBF-F51B-DA8B-80C0DF2F5138}"/>
              </a:ext>
            </a:extLst>
          </p:cNvPr>
          <p:cNvSpPr/>
          <p:nvPr/>
        </p:nvSpPr>
        <p:spPr>
          <a:xfrm>
            <a:off x="504000" y="5376737"/>
            <a:ext cx="6552000" cy="1926363"/>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51799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3587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(2) </a:t>
            </a:r>
            <a:r>
              <a:rPr lang="zh-TW" altLang="en-US" dirty="0">
                <a:latin typeface="+mn-ea"/>
                <a:ea typeface="+mn-ea"/>
              </a:rPr>
              <a:t>埼玉県深谷市</a:t>
            </a:r>
          </a:p>
        </p:txBody>
      </p:sp>
      <p:grpSp>
        <p:nvGrpSpPr>
          <p:cNvPr id="84" name="グループ化 83">
            <a:extLst>
              <a:ext uri="{FF2B5EF4-FFF2-40B4-BE49-F238E27FC236}">
                <a16:creationId xmlns:a16="http://schemas.microsoft.com/office/drawing/2014/main" id="{2D334C7B-02C3-A4B6-296A-63692B9748F9}"/>
              </a:ext>
            </a:extLst>
          </p:cNvPr>
          <p:cNvGrpSpPr/>
          <p:nvPr/>
        </p:nvGrpSpPr>
        <p:grpSpPr>
          <a:xfrm>
            <a:off x="709200" y="5113993"/>
            <a:ext cx="6138340" cy="780209"/>
            <a:chOff x="503238" y="3168000"/>
            <a:chExt cx="6138340" cy="780209"/>
          </a:xfrm>
        </p:grpSpPr>
        <p:grpSp>
          <p:nvGrpSpPr>
            <p:cNvPr id="85" name="グループ化 84">
              <a:extLst>
                <a:ext uri="{FF2B5EF4-FFF2-40B4-BE49-F238E27FC236}">
                  <a16:creationId xmlns:a16="http://schemas.microsoft.com/office/drawing/2014/main" id="{B314200F-6C15-2BC0-8CAF-EA6A7648445D}"/>
                </a:ext>
              </a:extLst>
            </p:cNvPr>
            <p:cNvGrpSpPr/>
            <p:nvPr/>
          </p:nvGrpSpPr>
          <p:grpSpPr>
            <a:xfrm>
              <a:off x="503238" y="3168000"/>
              <a:ext cx="2502339" cy="252000"/>
              <a:chOff x="707715" y="3366000"/>
              <a:chExt cx="2502339" cy="252000"/>
            </a:xfrm>
          </p:grpSpPr>
          <p:sp>
            <p:nvSpPr>
              <p:cNvPr id="95" name="テキスト ボックス 94">
                <a:extLst>
                  <a:ext uri="{FF2B5EF4-FFF2-40B4-BE49-F238E27FC236}">
                    <a16:creationId xmlns:a16="http://schemas.microsoft.com/office/drawing/2014/main" id="{93AB6C79-AB0F-0AA6-7FEB-87EF08FE218B}"/>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zh-TW" altLang="en-US" sz="1200" b="1" dirty="0">
                    <a:latin typeface="BIZ UDPゴシック" panose="020B0400000000000000" pitchFamily="50" charset="-128"/>
                    <a:ea typeface="BIZ UDPゴシック" panose="020B0400000000000000" pitchFamily="50" charset="-128"/>
                  </a:rPr>
                  <a:t>非常用電源設備</a:t>
                </a:r>
              </a:p>
            </p:txBody>
          </p:sp>
          <p:sp>
            <p:nvSpPr>
              <p:cNvPr id="106" name="四角形: 角を丸くする 105">
                <a:extLst>
                  <a:ext uri="{FF2B5EF4-FFF2-40B4-BE49-F238E27FC236}">
                    <a16:creationId xmlns:a16="http://schemas.microsoft.com/office/drawing/2014/main" id="{583B2099-7FD0-F4A5-B18E-ECA5347CB413}"/>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grpSp>
        <p:sp>
          <p:nvSpPr>
            <p:cNvPr id="86" name="テキスト ボックス 85">
              <a:extLst>
                <a:ext uri="{FF2B5EF4-FFF2-40B4-BE49-F238E27FC236}">
                  <a16:creationId xmlns:a16="http://schemas.microsoft.com/office/drawing/2014/main" id="{DE822832-4C87-6055-8BEA-2CC94109480F}"/>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太陽光パネルと非常用発電機（</a:t>
              </a:r>
              <a:r>
                <a:rPr kumimoji="1" lang="en-US" altLang="ja-JP" sz="1100" dirty="0">
                  <a:latin typeface="+mn-ea"/>
                </a:rPr>
                <a:t>72</a:t>
              </a:r>
              <a:r>
                <a:rPr kumimoji="1" lang="ja-JP" altLang="en-US" sz="1100" dirty="0">
                  <a:latin typeface="+mn-ea"/>
                </a:rPr>
                <a:t>時間（</a:t>
              </a:r>
              <a:r>
                <a:rPr kumimoji="1" lang="en-US" altLang="ja-JP" sz="1100" dirty="0">
                  <a:latin typeface="+mn-ea"/>
                </a:rPr>
                <a:t>3</a:t>
              </a:r>
              <a:r>
                <a:rPr kumimoji="1" lang="ja-JP" altLang="en-US" sz="1100" dirty="0">
                  <a:latin typeface="+mn-ea"/>
                </a:rPr>
                <a:t>日間）対応）により、災害などが発生し、停電が起きた場合にも十分な電力を確保し、庁舎機能を維持。また浸水対策として、電気関係のキュービクル等は全て最上階に配置している。</a:t>
              </a:r>
            </a:p>
          </p:txBody>
        </p:sp>
      </p:grpSp>
      <p:grpSp>
        <p:nvGrpSpPr>
          <p:cNvPr id="15" name="グループ化 14">
            <a:extLst>
              <a:ext uri="{FF2B5EF4-FFF2-40B4-BE49-F238E27FC236}">
                <a16:creationId xmlns:a16="http://schemas.microsoft.com/office/drawing/2014/main" id="{D2611F3E-F5E6-AA37-C05C-60BCAACA7FB3}"/>
              </a:ext>
            </a:extLst>
          </p:cNvPr>
          <p:cNvGrpSpPr/>
          <p:nvPr/>
        </p:nvGrpSpPr>
        <p:grpSpPr>
          <a:xfrm>
            <a:off x="503196" y="1349375"/>
            <a:ext cx="6553242" cy="1274972"/>
            <a:chOff x="503196" y="5544000"/>
            <a:chExt cx="6553242" cy="1274972"/>
          </a:xfrm>
        </p:grpSpPr>
        <p:grpSp>
          <p:nvGrpSpPr>
            <p:cNvPr id="31" name="グループ化 30">
              <a:extLst>
                <a:ext uri="{FF2B5EF4-FFF2-40B4-BE49-F238E27FC236}">
                  <a16:creationId xmlns:a16="http://schemas.microsoft.com/office/drawing/2014/main" id="{83DA1852-943E-3576-2CE9-C46EC0B81B5D}"/>
                </a:ext>
              </a:extLst>
            </p:cNvPr>
            <p:cNvGrpSpPr/>
            <p:nvPr/>
          </p:nvGrpSpPr>
          <p:grpSpPr>
            <a:xfrm>
              <a:off x="504438" y="5544000"/>
              <a:ext cx="6552000" cy="252000"/>
              <a:chOff x="504000" y="3383548"/>
              <a:chExt cx="6552000" cy="252000"/>
            </a:xfrm>
          </p:grpSpPr>
          <p:sp>
            <p:nvSpPr>
              <p:cNvPr id="32" name="四角形: 角を丸くする 31">
                <a:extLst>
                  <a:ext uri="{FF2B5EF4-FFF2-40B4-BE49-F238E27FC236}">
                    <a16:creationId xmlns:a16="http://schemas.microsoft.com/office/drawing/2014/main" id="{8AEF8F6D-1138-F1CD-4CAB-8F776A922CCF}"/>
                  </a:ext>
                </a:extLst>
              </p:cNvPr>
              <p:cNvSpPr/>
              <p:nvPr/>
            </p:nvSpPr>
            <p:spPr>
              <a:xfrm>
                <a:off x="504000" y="3383548"/>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03ECF606-0AE2-6706-A4CD-85EA3624EED8}"/>
                  </a:ext>
                </a:extLst>
              </p:cNvPr>
              <p:cNvSpPr/>
              <p:nvPr/>
            </p:nvSpPr>
            <p:spPr>
              <a:xfrm>
                <a:off x="1341120" y="338643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48" name="コンテンツ プレースホルダー 17">
              <a:extLst>
                <a:ext uri="{FF2B5EF4-FFF2-40B4-BE49-F238E27FC236}">
                  <a16:creationId xmlns:a16="http://schemas.microsoft.com/office/drawing/2014/main" id="{06D9AD15-E80B-14E7-E81F-064AB14CABA4}"/>
                </a:ext>
              </a:extLst>
            </p:cNvPr>
            <p:cNvSpPr txBox="1">
              <a:spLocks/>
            </p:cNvSpPr>
            <p:nvPr/>
          </p:nvSpPr>
          <p:spPr>
            <a:xfrm>
              <a:off x="503196" y="5932575"/>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太陽光パネルの設置、全館</a:t>
              </a:r>
              <a:r>
                <a:rPr lang="en-US" altLang="ja-JP" sz="1200" dirty="0">
                  <a:latin typeface="+mn-ea"/>
                  <a:ea typeface="+mn-ea"/>
                </a:rPr>
                <a:t>LED</a:t>
              </a:r>
              <a:r>
                <a:rPr lang="ja-JP" altLang="en-US" sz="1200" dirty="0">
                  <a:latin typeface="+mn-ea"/>
                  <a:ea typeface="+mn-ea"/>
                </a:rPr>
                <a:t>照明・自然採光、低層化による外壁面縮小・熱負荷抑制など、周辺の自然環境と庁舎の形状を活かして環境負荷の低減を図っている。</a:t>
              </a:r>
            </a:p>
            <a:p>
              <a:pPr marL="0" indent="144000" algn="just" fontAlgn="ctr">
                <a:lnSpc>
                  <a:spcPct val="120000"/>
                </a:lnSpc>
                <a:spcBef>
                  <a:spcPts val="0"/>
                </a:spcBef>
                <a:buNone/>
              </a:pPr>
              <a:r>
                <a:rPr lang="ja-JP" altLang="en-US" sz="1200" dirty="0">
                  <a:latin typeface="+mn-ea"/>
                  <a:ea typeface="+mn-ea"/>
                </a:rPr>
                <a:t>また、外壁はレンガウォールを採用し、日差しを遮り自然通風を取り入れることもできる快適な室内環境を構築した。</a:t>
              </a:r>
              <a:endParaRPr lang="ja-JP" altLang="en-US" sz="1200" strike="sngStrike" dirty="0">
                <a:latin typeface="+mn-ea"/>
                <a:ea typeface="+mn-ea"/>
              </a:endParaRPr>
            </a:p>
          </p:txBody>
        </p:sp>
      </p:grpSp>
      <p:grpSp>
        <p:nvGrpSpPr>
          <p:cNvPr id="49" name="グループ化 48">
            <a:extLst>
              <a:ext uri="{FF2B5EF4-FFF2-40B4-BE49-F238E27FC236}">
                <a16:creationId xmlns:a16="http://schemas.microsoft.com/office/drawing/2014/main" id="{1D8785C3-3336-D7A4-EFCB-AC953501FEE6}"/>
              </a:ext>
            </a:extLst>
          </p:cNvPr>
          <p:cNvGrpSpPr/>
          <p:nvPr/>
        </p:nvGrpSpPr>
        <p:grpSpPr>
          <a:xfrm>
            <a:off x="709200" y="6046818"/>
            <a:ext cx="6138340" cy="780209"/>
            <a:chOff x="503238" y="3168000"/>
            <a:chExt cx="6138340" cy="780209"/>
          </a:xfrm>
        </p:grpSpPr>
        <p:grpSp>
          <p:nvGrpSpPr>
            <p:cNvPr id="52" name="グループ化 51">
              <a:extLst>
                <a:ext uri="{FF2B5EF4-FFF2-40B4-BE49-F238E27FC236}">
                  <a16:creationId xmlns:a16="http://schemas.microsoft.com/office/drawing/2014/main" id="{75AD45A1-8A19-7A8F-4043-5632D0CD5713}"/>
                </a:ext>
              </a:extLst>
            </p:cNvPr>
            <p:cNvGrpSpPr/>
            <p:nvPr/>
          </p:nvGrpSpPr>
          <p:grpSpPr>
            <a:xfrm>
              <a:off x="503238" y="3168000"/>
              <a:ext cx="2502339" cy="252000"/>
              <a:chOff x="707715" y="3366000"/>
              <a:chExt cx="2502339" cy="252000"/>
            </a:xfrm>
          </p:grpSpPr>
          <p:sp>
            <p:nvSpPr>
              <p:cNvPr id="54" name="テキスト ボックス 53">
                <a:extLst>
                  <a:ext uri="{FF2B5EF4-FFF2-40B4-BE49-F238E27FC236}">
                    <a16:creationId xmlns:a16="http://schemas.microsoft.com/office/drawing/2014/main" id="{269E05C5-26E0-2968-70F0-01BDA86E8711}"/>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en-US" altLang="ja-JP" sz="1200" b="1" dirty="0">
                    <a:solidFill>
                      <a:schemeClr val="tx1"/>
                    </a:solidFill>
                    <a:uFill>
                      <a:solidFill>
                        <a:srgbClr val="31926F"/>
                      </a:solidFill>
                    </a:uFill>
                    <a:latin typeface="+mn-ea"/>
                  </a:rPr>
                  <a:t>BEMS</a:t>
                </a:r>
                <a:endParaRPr kumimoji="1" lang="zh-TW" altLang="en-US" sz="1200" b="1" dirty="0">
                  <a:latin typeface="BIZ UDPゴシック" panose="020B0400000000000000" pitchFamily="50" charset="-128"/>
                  <a:ea typeface="BIZ UDPゴシック" panose="020B0400000000000000" pitchFamily="50" charset="-128"/>
                </a:endParaRPr>
              </a:p>
            </p:txBody>
          </p:sp>
          <p:sp>
            <p:nvSpPr>
              <p:cNvPr id="58" name="四角形: 角を丸くする 57">
                <a:extLst>
                  <a:ext uri="{FF2B5EF4-FFF2-40B4-BE49-F238E27FC236}">
                    <a16:creationId xmlns:a16="http://schemas.microsoft.com/office/drawing/2014/main" id="{A1A6955D-AB8F-283C-15F5-3A60C5D7AB98}"/>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施策㉒</a:t>
                </a:r>
              </a:p>
            </p:txBody>
          </p:sp>
        </p:grpSp>
        <p:sp>
          <p:nvSpPr>
            <p:cNvPr id="53" name="テキスト ボックス 52">
              <a:extLst>
                <a:ext uri="{FF2B5EF4-FFF2-40B4-BE49-F238E27FC236}">
                  <a16:creationId xmlns:a16="http://schemas.microsoft.com/office/drawing/2014/main" id="{4DE0E499-553D-FE17-AC87-749C37453745}"/>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中央管理システム「</a:t>
              </a:r>
              <a:r>
                <a:rPr kumimoji="1" lang="en-US" altLang="ja-JP" sz="1100" u="wavyHeavy" dirty="0">
                  <a:solidFill>
                    <a:schemeClr val="tx1"/>
                  </a:solidFill>
                  <a:uFill>
                    <a:solidFill>
                      <a:srgbClr val="31926F"/>
                    </a:solidFill>
                  </a:uFill>
                  <a:latin typeface="+mn-ea"/>
                </a:rPr>
                <a:t>BEMS</a:t>
              </a:r>
              <a:r>
                <a:rPr kumimoji="1" lang="ja-JP" altLang="en-US" sz="1100" dirty="0">
                  <a:latin typeface="+mn-ea"/>
                </a:rPr>
                <a:t>（</a:t>
              </a:r>
              <a:r>
                <a:rPr kumimoji="1" lang="en-US" altLang="ja-JP" sz="1100" dirty="0">
                  <a:latin typeface="+mn-ea"/>
                </a:rPr>
                <a:t>Building Energy Management System</a:t>
              </a:r>
              <a:r>
                <a:rPr kumimoji="1" lang="ja-JP" altLang="en-US" sz="1100" dirty="0">
                  <a:latin typeface="+mn-ea"/>
                </a:rPr>
                <a:t>）」を導入し、施設運用状況、保守管理、保全修繕費など、データを蓄積して効率的な建物管理を行い、修繕更新費の低減を図っている。</a:t>
              </a:r>
            </a:p>
          </p:txBody>
        </p:sp>
      </p:grpSp>
      <p:pic>
        <p:nvPicPr>
          <p:cNvPr id="70" name="図 69" descr="テキスト, 記号, 大きい, 電車 が含まれている画像&#10;&#10;自動的に生成された説明">
            <a:extLst>
              <a:ext uri="{FF2B5EF4-FFF2-40B4-BE49-F238E27FC236}">
                <a16:creationId xmlns:a16="http://schemas.microsoft.com/office/drawing/2014/main" id="{43BA65A0-AEAC-707B-12C3-72129147CF6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4000" y="2782511"/>
            <a:ext cx="3975403" cy="2033931"/>
          </a:xfrm>
          <a:prstGeom prst="rect">
            <a:avLst/>
          </a:prstGeom>
        </p:spPr>
      </p:pic>
      <p:grpSp>
        <p:nvGrpSpPr>
          <p:cNvPr id="4" name="グループ化 3">
            <a:extLst>
              <a:ext uri="{FF2B5EF4-FFF2-40B4-BE49-F238E27FC236}">
                <a16:creationId xmlns:a16="http://schemas.microsoft.com/office/drawing/2014/main" id="{515748F9-C21D-AC3F-E7A6-D47E92324571}"/>
              </a:ext>
            </a:extLst>
          </p:cNvPr>
          <p:cNvGrpSpPr/>
          <p:nvPr/>
        </p:nvGrpSpPr>
        <p:grpSpPr>
          <a:xfrm>
            <a:off x="4620379" y="4117262"/>
            <a:ext cx="2401509" cy="698542"/>
            <a:chOff x="2333970" y="7175952"/>
            <a:chExt cx="4687918" cy="698542"/>
          </a:xfrm>
        </p:grpSpPr>
        <p:sp>
          <p:nvSpPr>
            <p:cNvPr id="18" name="テキスト ボックス 17">
              <a:extLst>
                <a:ext uri="{FF2B5EF4-FFF2-40B4-BE49-F238E27FC236}">
                  <a16:creationId xmlns:a16="http://schemas.microsoft.com/office/drawing/2014/main" id="{E503F5FA-AB41-D735-59E7-4723FFB255C8}"/>
                </a:ext>
              </a:extLst>
            </p:cNvPr>
            <p:cNvSpPr txBox="1"/>
            <p:nvPr/>
          </p:nvSpPr>
          <p:spPr>
            <a:xfrm>
              <a:off x="2333972" y="7382051"/>
              <a:ext cx="4687916" cy="492443"/>
            </a:xfrm>
            <a:prstGeom prst="rect">
              <a:avLst/>
            </a:prstGeom>
            <a:noFill/>
          </p:spPr>
          <p:txBody>
            <a:bodyPr wrap="square" lIns="0" tIns="0" rIns="0" bIns="0" rtlCol="0">
              <a:spAutoFit/>
            </a:bodyPr>
            <a:lstStyle/>
            <a:p>
              <a:r>
                <a:rPr kumimoji="1" lang="en-US" altLang="ja-JP" sz="800" dirty="0">
                  <a:latin typeface="+mn-ea"/>
                </a:rPr>
                <a:t>*6 </a:t>
              </a:r>
              <a:r>
                <a:rPr kumimoji="1" lang="ja-JP" altLang="en-US" sz="800" dirty="0">
                  <a:latin typeface="+mn-ea"/>
                </a:rPr>
                <a:t>「深谷市新庁舎建設基本設計説明書</a:t>
              </a:r>
              <a:r>
                <a:rPr kumimoji="1" lang="en-US" altLang="ja-JP" sz="800" dirty="0">
                  <a:latin typeface="+mn-ea"/>
                </a:rPr>
                <a:t>【</a:t>
              </a:r>
              <a:r>
                <a:rPr kumimoji="1" lang="ja-JP" altLang="en-US" sz="800" dirty="0">
                  <a:latin typeface="+mn-ea"/>
                </a:rPr>
                <a:t>概要版</a:t>
              </a:r>
              <a:r>
                <a:rPr kumimoji="1" lang="en-US" altLang="ja-JP" sz="800" dirty="0">
                  <a:latin typeface="+mn-ea"/>
                </a:rPr>
                <a:t>】</a:t>
              </a:r>
              <a:r>
                <a:rPr kumimoji="1" lang="ja-JP" altLang="en-US" sz="800" dirty="0">
                  <a:latin typeface="+mn-ea"/>
                </a:rPr>
                <a:t>」</a:t>
              </a:r>
              <a:r>
                <a:rPr kumimoji="1" lang="en-US" altLang="ja-JP" sz="800" dirty="0">
                  <a:latin typeface="+mn-ea"/>
                </a:rPr>
                <a:t>P7</a:t>
              </a:r>
              <a:r>
                <a:rPr kumimoji="1" lang="ja-JP" altLang="en-US" sz="800" dirty="0">
                  <a:latin typeface="+mn-ea"/>
                </a:rPr>
                <a:t>、深谷市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7"/>
                </a:rPr>
                <a:t>https://www.city.fukaya.saitama.jp/material/files/group/8/jissigaiyouban.pdf</a:t>
              </a:r>
              <a:r>
                <a:rPr kumimoji="1" lang="ja-JP" altLang="en-US" sz="800" dirty="0">
                  <a:latin typeface="+mn-ea"/>
                </a:rPr>
                <a:t>）</a:t>
              </a:r>
              <a:endParaRPr kumimoji="1" lang="en-US" altLang="ja-JP" sz="800" dirty="0">
                <a:latin typeface="+mn-ea"/>
              </a:endParaRPr>
            </a:p>
          </p:txBody>
        </p:sp>
        <p:sp>
          <p:nvSpPr>
            <p:cNvPr id="73" name="テキスト ボックス 72">
              <a:extLst>
                <a:ext uri="{FF2B5EF4-FFF2-40B4-BE49-F238E27FC236}">
                  <a16:creationId xmlns:a16="http://schemas.microsoft.com/office/drawing/2014/main" id="{8E611E77-8CE7-5224-9398-B5A701788DF8}"/>
                </a:ext>
              </a:extLst>
            </p:cNvPr>
            <p:cNvSpPr txBox="1"/>
            <p:nvPr/>
          </p:nvSpPr>
          <p:spPr>
            <a:xfrm>
              <a:off x="2333970" y="7175952"/>
              <a:ext cx="4567848" cy="169277"/>
            </a:xfrm>
            <a:prstGeom prst="rect">
              <a:avLst/>
            </a:prstGeom>
            <a:noFill/>
          </p:spPr>
          <p:txBody>
            <a:bodyPr wrap="square" lIns="0" tIns="0" rIns="0" bIns="0" rtlCol="0">
              <a:spAutoFit/>
            </a:bodyPr>
            <a:lstStyle/>
            <a:p>
              <a:pPr fontAlgn="ctr"/>
              <a:r>
                <a:rPr kumimoji="1" lang="ja-JP" altLang="en-US" sz="1100" dirty="0">
                  <a:latin typeface="+mn-ea"/>
                </a:rPr>
                <a:t>様々な環境配慮手法の断面イメージ</a:t>
              </a:r>
              <a:r>
                <a:rPr kumimoji="1" lang="en-US" altLang="ja-JP" sz="1100" baseline="30000" dirty="0">
                  <a:latin typeface="+mn-ea"/>
                </a:rPr>
                <a:t>*6</a:t>
              </a:r>
              <a:endParaRPr kumimoji="1" lang="ja-JP" altLang="en-US" sz="1100" baseline="30000" dirty="0">
                <a:latin typeface="+mn-ea"/>
              </a:endParaRPr>
            </a:p>
          </p:txBody>
        </p:sp>
      </p:grpSp>
      <p:sp>
        <p:nvSpPr>
          <p:cNvPr id="5" name="正方形/長方形 4">
            <a:extLst>
              <a:ext uri="{FF2B5EF4-FFF2-40B4-BE49-F238E27FC236}">
                <a16:creationId xmlns:a16="http://schemas.microsoft.com/office/drawing/2014/main" id="{E0C91C22-C716-D0C9-5C6D-AC1EF4DCDD8D}"/>
              </a:ext>
            </a:extLst>
          </p:cNvPr>
          <p:cNvSpPr/>
          <p:nvPr/>
        </p:nvSpPr>
        <p:spPr>
          <a:xfrm>
            <a:off x="504438" y="5002624"/>
            <a:ext cx="6552000" cy="1920366"/>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13">
            <a:extLst>
              <a:ext uri="{FF2B5EF4-FFF2-40B4-BE49-F238E27FC236}">
                <a16:creationId xmlns:a16="http://schemas.microsoft.com/office/drawing/2014/main" id="{E3EF83FF-19E4-1F40-B089-29B015179743}"/>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24</a:t>
            </a:fld>
            <a:endParaRPr kumimoji="1" lang="ja-JP" altLang="en-US" dirty="0">
              <a:latin typeface="+mn-ea"/>
              <a:ea typeface="+mn-ea"/>
            </a:endParaRPr>
          </a:p>
        </p:txBody>
      </p:sp>
    </p:spTree>
    <p:extLst>
      <p:ext uri="{BB962C8B-B14F-4D97-AF65-F5344CB8AC3E}">
        <p14:creationId xmlns:p14="http://schemas.microsoft.com/office/powerpoint/2010/main" val="3078039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64403760-88D5-8474-6209-F1D9220C2B8C}"/>
              </a:ext>
            </a:extLst>
          </p:cNvPr>
          <p:cNvSpPr/>
          <p:nvPr/>
        </p:nvSpPr>
        <p:spPr>
          <a:xfrm>
            <a:off x="504000" y="1368000"/>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44D693F5-589E-1946-DEA4-B8C04F4A7462}"/>
              </a:ext>
            </a:extLst>
          </p:cNvPr>
          <p:cNvSpPr/>
          <p:nvPr/>
        </p:nvSpPr>
        <p:spPr>
          <a:xfrm>
            <a:off x="1341120" y="1370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36895"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(2) </a:t>
            </a:r>
            <a:r>
              <a:rPr lang="zh-TW" altLang="en-US" dirty="0">
                <a:latin typeface="+mn-ea"/>
                <a:ea typeface="+mn-ea"/>
              </a:rPr>
              <a:t>埼玉県深谷市</a:t>
            </a:r>
          </a:p>
        </p:txBody>
      </p:sp>
      <p:sp>
        <p:nvSpPr>
          <p:cNvPr id="12" name="コンテンツ プレースホルダー 17">
            <a:extLst>
              <a:ext uri="{FF2B5EF4-FFF2-40B4-BE49-F238E27FC236}">
                <a16:creationId xmlns:a16="http://schemas.microsoft.com/office/drawing/2014/main" id="{A2042ADA-16C5-34A0-9A37-42E6986F4815}"/>
              </a:ext>
            </a:extLst>
          </p:cNvPr>
          <p:cNvSpPr txBox="1">
            <a:spLocks/>
          </p:cNvSpPr>
          <p:nvPr/>
        </p:nvSpPr>
        <p:spPr>
          <a:xfrm>
            <a:off x="503196" y="1747688"/>
            <a:ext cx="6552000" cy="1551194"/>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庁舎建て替えに伴うサーバ等の移設方法やスケジューリングについては、運用事業者から提案を受けた。令和</a:t>
            </a:r>
            <a:r>
              <a:rPr lang="en-US" altLang="ja-JP" sz="1200" dirty="0">
                <a:latin typeface="+mn-ea"/>
                <a:ea typeface="+mn-ea"/>
              </a:rPr>
              <a:t>3</a:t>
            </a:r>
            <a:r>
              <a:rPr lang="ja-JP" altLang="en-US" sz="1200" dirty="0">
                <a:latin typeface="+mn-ea"/>
                <a:ea typeface="+mn-ea"/>
              </a:rPr>
              <a:t>年（</a:t>
            </a:r>
            <a:r>
              <a:rPr lang="en-US" altLang="ja-JP" sz="1200" dirty="0">
                <a:latin typeface="+mn-ea"/>
                <a:ea typeface="+mn-ea"/>
              </a:rPr>
              <a:t>2021</a:t>
            </a:r>
            <a:r>
              <a:rPr lang="ja-JP" altLang="en-US" sz="1200" dirty="0">
                <a:latin typeface="+mn-ea"/>
                <a:ea typeface="+mn-ea"/>
              </a:rPr>
              <a:t>年）は東京オリンピック開催の関係で</a:t>
            </a:r>
            <a:r>
              <a:rPr lang="en-US" altLang="ja-JP" sz="1200" dirty="0">
                <a:latin typeface="+mn-ea"/>
                <a:ea typeface="+mn-ea"/>
              </a:rPr>
              <a:t>7</a:t>
            </a:r>
            <a:r>
              <a:rPr lang="ja-JP" altLang="en-US" sz="1200" dirty="0">
                <a:latin typeface="+mn-ea"/>
                <a:ea typeface="+mn-ea"/>
              </a:rPr>
              <a:t>月に</a:t>
            </a:r>
            <a:r>
              <a:rPr lang="en-US" altLang="ja-JP" sz="1200" dirty="0">
                <a:latin typeface="+mn-ea"/>
                <a:ea typeface="+mn-ea"/>
              </a:rPr>
              <a:t>4</a:t>
            </a:r>
            <a:r>
              <a:rPr lang="ja-JP" altLang="en-US" sz="1200" dirty="0">
                <a:latin typeface="+mn-ea"/>
                <a:ea typeface="+mn-ea"/>
              </a:rPr>
              <a:t>連休があったため、連休前までに週末を利用して段階的にサーバ等の移設を行い、連休中にネットワークの設定変更を完了させた。</a:t>
            </a:r>
          </a:p>
          <a:p>
            <a:pPr marL="0" indent="144000" algn="just" fontAlgn="ctr">
              <a:lnSpc>
                <a:spcPct val="120000"/>
              </a:lnSpc>
              <a:spcBef>
                <a:spcPts val="0"/>
              </a:spcBef>
              <a:buNone/>
            </a:pPr>
            <a:r>
              <a:rPr lang="ja-JP" altLang="en-US" sz="1200" dirty="0">
                <a:latin typeface="+mn-ea"/>
                <a:ea typeface="+mn-ea"/>
              </a:rPr>
              <a:t>ネットワークの構築については、庁舎の引き渡し後になり、日程がタイトになるため、チャットツールを、職員だけではなく移設業者やコンサルティング事業者にも提供して、都度コミュニケーションをとるようにしたことで、随時課題を早めに解決していくことを心がけた。</a:t>
            </a:r>
          </a:p>
        </p:txBody>
      </p:sp>
      <p:grpSp>
        <p:nvGrpSpPr>
          <p:cNvPr id="44" name="グループ化 43">
            <a:extLst>
              <a:ext uri="{FF2B5EF4-FFF2-40B4-BE49-F238E27FC236}">
                <a16:creationId xmlns:a16="http://schemas.microsoft.com/office/drawing/2014/main" id="{7E1D5CE2-D2E7-1595-4E68-B3152622E66D}"/>
              </a:ext>
            </a:extLst>
          </p:cNvPr>
          <p:cNvGrpSpPr/>
          <p:nvPr/>
        </p:nvGrpSpPr>
        <p:grpSpPr>
          <a:xfrm>
            <a:off x="709200" y="3499054"/>
            <a:ext cx="6138340" cy="949486"/>
            <a:chOff x="503238" y="3168000"/>
            <a:chExt cx="6138340" cy="949486"/>
          </a:xfrm>
        </p:grpSpPr>
        <p:grpSp>
          <p:nvGrpSpPr>
            <p:cNvPr id="45" name="グループ化 44">
              <a:extLst>
                <a:ext uri="{FF2B5EF4-FFF2-40B4-BE49-F238E27FC236}">
                  <a16:creationId xmlns:a16="http://schemas.microsoft.com/office/drawing/2014/main" id="{371F4E6C-8B93-BA1B-D6AB-5851129E3076}"/>
                </a:ext>
              </a:extLst>
            </p:cNvPr>
            <p:cNvGrpSpPr/>
            <p:nvPr/>
          </p:nvGrpSpPr>
          <p:grpSpPr>
            <a:xfrm>
              <a:off x="503238" y="3168000"/>
              <a:ext cx="2502339" cy="252000"/>
              <a:chOff x="707715" y="3366000"/>
              <a:chExt cx="2502339" cy="252000"/>
            </a:xfrm>
          </p:grpSpPr>
          <p:sp>
            <p:nvSpPr>
              <p:cNvPr id="50" name="テキスト ボックス 49">
                <a:extLst>
                  <a:ext uri="{FF2B5EF4-FFF2-40B4-BE49-F238E27FC236}">
                    <a16:creationId xmlns:a16="http://schemas.microsoft.com/office/drawing/2014/main" id="{C6D50D41-D921-1E83-8A78-EA8DEE819CA8}"/>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51" name="四角形: 角を丸くする 50">
                <a:extLst>
                  <a:ext uri="{FF2B5EF4-FFF2-40B4-BE49-F238E27FC236}">
                    <a16:creationId xmlns:a16="http://schemas.microsoft.com/office/drawing/2014/main" id="{9E7716F3-2F3A-D6FC-5098-BBD52732287B}"/>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grpSp>
        <p:sp>
          <p:nvSpPr>
            <p:cNvPr id="46" name="テキスト ボックス 45">
              <a:extLst>
                <a:ext uri="{FF2B5EF4-FFF2-40B4-BE49-F238E27FC236}">
                  <a16:creationId xmlns:a16="http://schemas.microsoft.com/office/drawing/2014/main" id="{44BCE921-CD3D-5BE3-E10C-8972F9848927}"/>
                </a:ext>
              </a:extLst>
            </p:cNvPr>
            <p:cNvSpPr txBox="1"/>
            <p:nvPr/>
          </p:nvSpPr>
          <p:spPr>
            <a:xfrm>
              <a:off x="1349578" y="3440378"/>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旧庁舎ではオンプレミスの物理サーバを導入していたが、消費電力が増大するとともに、一部はサーバ室に収容しきれず所管課に設置せざるを得ない状況だった。</a:t>
              </a:r>
            </a:p>
            <a:p>
              <a:pPr indent="144000" algn="just" fontAlgn="ctr"/>
              <a:r>
                <a:rPr kumimoji="1" lang="ja-JP" altLang="en-US" sz="1100" dirty="0">
                  <a:latin typeface="+mn-ea"/>
                </a:rPr>
                <a:t>新庁舎建設を契機として仮想化を実施し、サーバを一元管理できるようになるとともに、電力の問題、スペースの問題を解決することができた。</a:t>
              </a:r>
            </a:p>
          </p:txBody>
        </p:sp>
      </p:grpSp>
      <p:grpSp>
        <p:nvGrpSpPr>
          <p:cNvPr id="5" name="グループ化 4">
            <a:extLst>
              <a:ext uri="{FF2B5EF4-FFF2-40B4-BE49-F238E27FC236}">
                <a16:creationId xmlns:a16="http://schemas.microsoft.com/office/drawing/2014/main" id="{C92A6B1C-B095-D631-FD0C-E56825A57048}"/>
              </a:ext>
            </a:extLst>
          </p:cNvPr>
          <p:cNvGrpSpPr/>
          <p:nvPr/>
        </p:nvGrpSpPr>
        <p:grpSpPr>
          <a:xfrm>
            <a:off x="709200" y="4630132"/>
            <a:ext cx="6138340" cy="1108041"/>
            <a:chOff x="503238" y="3168000"/>
            <a:chExt cx="6138340" cy="1108041"/>
          </a:xfrm>
        </p:grpSpPr>
        <p:grpSp>
          <p:nvGrpSpPr>
            <p:cNvPr id="15" name="グループ化 14">
              <a:extLst>
                <a:ext uri="{FF2B5EF4-FFF2-40B4-BE49-F238E27FC236}">
                  <a16:creationId xmlns:a16="http://schemas.microsoft.com/office/drawing/2014/main" id="{CBFDC2AB-5DB0-EF67-17B3-C0B7BF25ABCA}"/>
                </a:ext>
              </a:extLst>
            </p:cNvPr>
            <p:cNvGrpSpPr/>
            <p:nvPr/>
          </p:nvGrpSpPr>
          <p:grpSpPr>
            <a:xfrm>
              <a:off x="503238" y="3168000"/>
              <a:ext cx="2502339" cy="252000"/>
              <a:chOff x="707715" y="3366000"/>
              <a:chExt cx="2502339" cy="252000"/>
            </a:xfrm>
          </p:grpSpPr>
          <p:sp>
            <p:nvSpPr>
              <p:cNvPr id="21" name="テキスト ボックス 20">
                <a:extLst>
                  <a:ext uri="{FF2B5EF4-FFF2-40B4-BE49-F238E27FC236}">
                    <a16:creationId xmlns:a16="http://schemas.microsoft.com/office/drawing/2014/main" id="{E49BC4F3-9389-CD38-8B51-9DCDB076C45C}"/>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solidFill>
                      <a:schemeClr val="tx1"/>
                    </a:solidFill>
                    <a:uFill>
                      <a:solidFill>
                        <a:srgbClr val="31926F"/>
                      </a:solidFill>
                    </a:uFill>
                    <a:latin typeface="+mn-ea"/>
                  </a:rPr>
                  <a:t>強靱化モデル</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D792FA0A-CF8C-66F4-26C4-346F01AAFDB4}"/>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施策㉖</a:t>
                </a:r>
              </a:p>
            </p:txBody>
          </p:sp>
        </p:grpSp>
        <p:sp>
          <p:nvSpPr>
            <p:cNvPr id="16" name="テキスト ボックス 15">
              <a:extLst>
                <a:ext uri="{FF2B5EF4-FFF2-40B4-BE49-F238E27FC236}">
                  <a16:creationId xmlns:a16="http://schemas.microsoft.com/office/drawing/2014/main" id="{0DB3D59B-E7B2-D29B-4AF8-3B690D7D4520}"/>
                </a:ext>
              </a:extLst>
            </p:cNvPr>
            <p:cNvSpPr txBox="1"/>
            <p:nvPr/>
          </p:nvSpPr>
          <p:spPr>
            <a:xfrm>
              <a:off x="1349578" y="3429655"/>
              <a:ext cx="5292000" cy="846386"/>
            </a:xfrm>
            <a:prstGeom prst="rect">
              <a:avLst/>
            </a:prstGeom>
            <a:noFill/>
          </p:spPr>
          <p:txBody>
            <a:bodyPr wrap="square" lIns="0" tIns="0" rIns="0" bIns="0" rtlCol="0">
              <a:spAutoFit/>
            </a:bodyPr>
            <a:lstStyle/>
            <a:p>
              <a:pPr indent="144000" algn="just" fontAlgn="ctr"/>
              <a:r>
                <a:rPr kumimoji="1" lang="ja-JP" altLang="en-US" sz="1100" u="wavyHeavy" dirty="0">
                  <a:solidFill>
                    <a:schemeClr val="tx1"/>
                  </a:solidFill>
                  <a:uFill>
                    <a:solidFill>
                      <a:srgbClr val="31926F"/>
                    </a:solidFill>
                  </a:uFill>
                  <a:latin typeface="+mn-ea"/>
                </a:rPr>
                <a:t>強靱化モデル</a:t>
              </a:r>
              <a:r>
                <a:rPr kumimoji="1" lang="ja-JP" altLang="en-US" sz="1100" dirty="0">
                  <a:latin typeface="+mn-ea"/>
                </a:rPr>
                <a:t>に合わせて</a:t>
              </a:r>
              <a:r>
                <a:rPr kumimoji="1" lang="en-US" altLang="ja-JP" sz="1100" dirty="0">
                  <a:latin typeface="+mn-ea"/>
                </a:rPr>
                <a:t>Microsoft365 Apps for Enterprise</a:t>
              </a:r>
              <a:r>
                <a:rPr kumimoji="1" lang="ja-JP" altLang="en-US" sz="1100" dirty="0">
                  <a:latin typeface="+mn-ea"/>
                </a:rPr>
                <a:t>を導入するため、アクティベーションは、</a:t>
              </a:r>
              <a:r>
                <a:rPr kumimoji="1" lang="en-US" altLang="ja-JP" sz="1100" dirty="0">
                  <a:latin typeface="+mn-ea"/>
                </a:rPr>
                <a:t>J-LIS</a:t>
              </a:r>
              <a:r>
                <a:rPr kumimoji="1" lang="ja-JP" altLang="en-US" sz="1100" dirty="0">
                  <a:latin typeface="+mn-ea"/>
                </a:rPr>
                <a:t>（地方公共団体情報システム機構）が実施している自治体情報セキュリティ向上プラットフォーム事業を活用する。</a:t>
              </a:r>
            </a:p>
            <a:p>
              <a:pPr indent="144000" algn="just" fontAlgn="ctr"/>
              <a:r>
                <a:rPr kumimoji="1" lang="ja-JP" altLang="en-US" sz="1100" dirty="0">
                  <a:latin typeface="+mn-ea"/>
                </a:rPr>
                <a:t>また、自治体情報セキュリティ向上プラットフォーム事業のその他の活用方法として、更新プログラムの適用などを検討している。</a:t>
              </a:r>
            </a:p>
          </p:txBody>
        </p:sp>
      </p:grpSp>
      <p:sp>
        <p:nvSpPr>
          <p:cNvPr id="2" name="正方形/長方形 1">
            <a:extLst>
              <a:ext uri="{FF2B5EF4-FFF2-40B4-BE49-F238E27FC236}">
                <a16:creationId xmlns:a16="http://schemas.microsoft.com/office/drawing/2014/main" id="{4A73D00D-C1B2-A221-7E96-5885A2E0800A}"/>
              </a:ext>
            </a:extLst>
          </p:cNvPr>
          <p:cNvSpPr/>
          <p:nvPr/>
        </p:nvSpPr>
        <p:spPr>
          <a:xfrm>
            <a:off x="504000" y="3383629"/>
            <a:ext cx="6552000" cy="2442970"/>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13">
            <a:extLst>
              <a:ext uri="{FF2B5EF4-FFF2-40B4-BE49-F238E27FC236}">
                <a16:creationId xmlns:a16="http://schemas.microsoft.com/office/drawing/2014/main" id="{9520A821-BE84-F1B1-F593-1E956637DB0E}"/>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25</a:t>
            </a:fld>
            <a:endParaRPr kumimoji="1" lang="ja-JP" altLang="en-US" dirty="0">
              <a:latin typeface="+mn-ea"/>
              <a:ea typeface="+mn-ea"/>
            </a:endParaRPr>
          </a:p>
        </p:txBody>
      </p:sp>
    </p:spTree>
    <p:extLst>
      <p:ext uri="{BB962C8B-B14F-4D97-AF65-F5344CB8AC3E}">
        <p14:creationId xmlns:p14="http://schemas.microsoft.com/office/powerpoint/2010/main" val="24268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37919"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a:xfrm>
            <a:off x="519729" y="320440"/>
            <a:ext cx="6552000" cy="249299"/>
          </a:xfrm>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26</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a:xfrm>
            <a:off x="504000" y="830717"/>
            <a:ext cx="6552000" cy="276999"/>
          </a:xfrm>
        </p:spPr>
        <p:txBody>
          <a:bodyPr/>
          <a:lstStyle/>
          <a:p>
            <a:r>
              <a:rPr lang="zh-TW" altLang="en-US" dirty="0">
                <a:latin typeface="+mn-ea"/>
                <a:ea typeface="+mn-ea"/>
              </a:rPr>
              <a:t>（</a:t>
            </a:r>
            <a:r>
              <a:rPr lang="en-US" altLang="zh-TW" dirty="0">
                <a:latin typeface="+mn-ea"/>
                <a:ea typeface="+mn-ea"/>
              </a:rPr>
              <a:t>3</a:t>
            </a:r>
            <a:r>
              <a:rPr lang="zh-TW" altLang="en-US" dirty="0">
                <a:latin typeface="+mn-ea"/>
                <a:ea typeface="+mn-ea"/>
              </a:rPr>
              <a:t>） 千葉県千葉市</a:t>
            </a: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2-1. </a:t>
            </a:r>
            <a:r>
              <a:rPr lang="ja-JP" altLang="en-US" dirty="0">
                <a:latin typeface="+mn-ea"/>
                <a:ea typeface="+mn-ea"/>
              </a:rPr>
              <a:t>運用中の自治体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226055"/>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831479"/>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6545227"/>
            <a:ext cx="6552000" cy="1625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庁内の検討体制</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「実施設計」の段階で、副市長や幹部職員で構成する開庁準備検討委員会を設置。什器、レイアウト、</a:t>
            </a:r>
            <a:r>
              <a:rPr kumimoji="1" lang="en-US" altLang="ja-JP" sz="1100" dirty="0">
                <a:solidFill>
                  <a:schemeClr val="tx1"/>
                </a:solidFill>
                <a:uFill>
                  <a:solidFill>
                    <a:srgbClr val="31926F"/>
                  </a:solidFill>
                </a:uFill>
                <a:latin typeface="+mn-ea"/>
              </a:rPr>
              <a:t>DX</a:t>
            </a:r>
            <a:r>
              <a:rPr kumimoji="1" lang="ja-JP" altLang="en-US" sz="1100" dirty="0">
                <a:solidFill>
                  <a:schemeClr val="tx1"/>
                </a:solidFill>
                <a:latin typeface="+mn-ea"/>
              </a:rPr>
              <a:t>に係る内容も含め、新庁舎でどのような執務空間を作るかについて検討を実施した。</a:t>
            </a:r>
          </a:p>
          <a:p>
            <a:pPr algn="just" fontAlgn="ctr">
              <a:lnSpc>
                <a:spcPct val="120000"/>
              </a:lnSpc>
            </a:pPr>
            <a:endParaRPr kumimoji="1" lang="ja-JP" altLang="en-US" sz="1100" dirty="0">
              <a:solidFill>
                <a:schemeClr val="tx1"/>
              </a:solidFill>
              <a:latin typeface="+mn-ea"/>
            </a:endParaRPr>
          </a:p>
          <a:p>
            <a:pPr algn="just" fontAlgn="ctr">
              <a:lnSpc>
                <a:spcPct val="120000"/>
              </a:lnSpc>
            </a:pPr>
            <a:r>
              <a:rPr kumimoji="1" lang="ja-JP" altLang="en-US" sz="1100" b="1" dirty="0">
                <a:solidFill>
                  <a:srgbClr val="31926F"/>
                </a:solidFill>
                <a:latin typeface="+mn-ea"/>
              </a:rPr>
              <a:t>● 外部有識者の活用</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建物の役割や目標使用年数を踏まえ、「旧庁舎が抱える課題」の整理やその対応策を検討し、解決策を絞り込んだ「基礎調査」や、その第三者評価、及び「実施設計・建設」の事業者選定等は、学識経験者の知見を借りて実施した。</a:t>
            </a:r>
          </a:p>
        </p:txBody>
      </p:sp>
      <p:grpSp>
        <p:nvGrpSpPr>
          <p:cNvPr id="8" name="グループ化 7">
            <a:extLst>
              <a:ext uri="{FF2B5EF4-FFF2-40B4-BE49-F238E27FC236}">
                <a16:creationId xmlns:a16="http://schemas.microsoft.com/office/drawing/2014/main" id="{6D000AA4-7BCC-C649-E7AC-69ADF1DBE04C}"/>
              </a:ext>
            </a:extLst>
          </p:cNvPr>
          <p:cNvGrpSpPr/>
          <p:nvPr/>
        </p:nvGrpSpPr>
        <p:grpSpPr>
          <a:xfrm>
            <a:off x="6746400" y="818825"/>
            <a:ext cx="324000" cy="324000"/>
            <a:chOff x="6723571" y="910917"/>
            <a:chExt cx="324000" cy="324000"/>
          </a:xfrm>
        </p:grpSpPr>
        <p:sp>
          <p:nvSpPr>
            <p:cNvPr id="64" name="正方形/長方形 63">
              <a:extLst>
                <a:ext uri="{FF2B5EF4-FFF2-40B4-BE49-F238E27FC236}">
                  <a16:creationId xmlns:a16="http://schemas.microsoft.com/office/drawing/2014/main" id="{37F3C076-1B68-862B-D50C-82E1AFAFD56A}"/>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72" name="Freeform 6">
              <a:extLst>
                <a:ext uri="{FF2B5EF4-FFF2-40B4-BE49-F238E27FC236}">
                  <a16:creationId xmlns:a16="http://schemas.microsoft.com/office/drawing/2014/main" id="{793893FC-307D-4258-751B-3BAD06959BB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55" name="正方形/長方形 54">
            <a:extLst>
              <a:ext uri="{FF2B5EF4-FFF2-40B4-BE49-F238E27FC236}">
                <a16:creationId xmlns:a16="http://schemas.microsoft.com/office/drawing/2014/main" id="{09F6429C-5972-DB4B-736E-D73491E430B9}"/>
              </a:ext>
            </a:extLst>
          </p:cNvPr>
          <p:cNvSpPr>
            <a:spLocks/>
          </p:cNvSpPr>
          <p:nvPr/>
        </p:nvSpPr>
        <p:spPr>
          <a:xfrm>
            <a:off x="5821247" y="818825"/>
            <a:ext cx="864000" cy="324000"/>
          </a:xfrm>
          <a:prstGeom prst="rect">
            <a:avLst/>
          </a:prstGeom>
          <a:solidFill>
            <a:srgbClr val="227FBB"/>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A</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3324765"/>
            <a:ext cx="774251" cy="161583"/>
          </a:xfrm>
          <a:prstGeom prst="rect">
            <a:avLst/>
          </a:prstGeom>
          <a:noFill/>
        </p:spPr>
        <p:txBody>
          <a:bodyPr wrap="none" lIns="0" tIns="0" rIns="0" bIns="0" rtlCol="0">
            <a:spAutoFit/>
          </a:bodyPr>
          <a:lstStyle/>
          <a:p>
            <a:r>
              <a:rPr kumimoji="1" lang="ja-JP" altLang="en-US" sz="1050" dirty="0">
                <a:latin typeface="+mn-ea"/>
              </a:rPr>
              <a:t>新庁舎外観</a:t>
            </a:r>
            <a:r>
              <a:rPr kumimoji="1" lang="en-US" altLang="ja-JP" sz="1050" baseline="30000" dirty="0">
                <a:latin typeface="+mn-ea"/>
              </a:rPr>
              <a:t>*1</a:t>
            </a: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3551686"/>
            <a:ext cx="2808000" cy="492443"/>
          </a:xfrm>
          <a:prstGeom prst="rect">
            <a:avLst/>
          </a:prstGeom>
          <a:noFill/>
        </p:spPr>
        <p:txBody>
          <a:bodyPr wrap="square" lIns="0" tIns="0" rIns="0" bIns="0" rtlCol="0">
            <a:spAutoFit/>
          </a:bodyPr>
          <a:lstStyle/>
          <a:p>
            <a:r>
              <a:rPr kumimoji="1" lang="en-US" altLang="ja-JP" sz="800" dirty="0">
                <a:latin typeface="+mn-ea"/>
              </a:rPr>
              <a:t>*1 </a:t>
            </a:r>
            <a:r>
              <a:rPr kumimoji="1" lang="ja-JP" altLang="en-US" sz="800" dirty="0">
                <a:latin typeface="+mn-ea"/>
              </a:rPr>
              <a:t>「千葉市新庁舎整備パンフレット」</a:t>
            </a:r>
            <a:r>
              <a:rPr kumimoji="1" lang="en-US" altLang="ja-JP" sz="800" dirty="0">
                <a:latin typeface="+mn-ea"/>
              </a:rPr>
              <a:t>P1</a:t>
            </a:r>
            <a:r>
              <a:rPr kumimoji="1" lang="ja-JP" altLang="en-US" sz="800" dirty="0">
                <a:latin typeface="+mn-ea"/>
              </a:rPr>
              <a:t>、千葉市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9</a:t>
            </a:r>
            <a:r>
              <a:rPr kumimoji="1" lang="ja-JP" altLang="en-US" sz="800" dirty="0">
                <a:latin typeface="+mn-ea"/>
              </a:rPr>
              <a:t>月</a:t>
            </a:r>
            <a:r>
              <a:rPr kumimoji="1" lang="en-US" altLang="ja-JP" sz="800" dirty="0">
                <a:latin typeface="+mn-ea"/>
              </a:rPr>
              <a:t>28</a:t>
            </a:r>
            <a:r>
              <a:rPr kumimoji="1" lang="ja-JP" altLang="en-US" sz="800" dirty="0">
                <a:latin typeface="+mn-ea"/>
              </a:rPr>
              <a:t>日閲覧（</a:t>
            </a:r>
            <a:r>
              <a:rPr kumimoji="1" lang="en-US" altLang="ja-JP" sz="800" dirty="0">
                <a:latin typeface="+mn-ea"/>
                <a:hlinkClick r:id="rId6"/>
              </a:rPr>
              <a:t>https://www.city.chiba.jp/zaiseikyoku/shisan/shinchosha/documents/pannhuretto.pdf</a:t>
            </a:r>
            <a:r>
              <a:rPr kumimoji="1" lang="ja-JP" altLang="en-US" sz="800" dirty="0">
                <a:latin typeface="+mn-ea"/>
              </a:rPr>
              <a:t>）</a:t>
            </a:r>
            <a:endParaRPr kumimoji="1" lang="en-US" altLang="ja-JP" sz="800" dirty="0">
              <a:latin typeface="+mn-ea"/>
            </a:endParaRP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4291256388"/>
              </p:ext>
            </p:extLst>
          </p:nvPr>
        </p:nvGraphicFramePr>
        <p:xfrm>
          <a:off x="3492000" y="1368000"/>
          <a:ext cx="3564000" cy="3882920"/>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920974">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978,064</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462,444</a:t>
                      </a:r>
                      <a:r>
                        <a:rPr kumimoji="1" lang="ja-JP" altLang="en-US" sz="1000" b="0" dirty="0">
                          <a:solidFill>
                            <a:schemeClr val="tx1"/>
                          </a:solidFill>
                          <a:latin typeface="+mn-ea"/>
                        </a:rPr>
                        <a:t>世帯</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271</a:t>
                      </a:r>
                      <a:r>
                        <a:rPr kumimoji="1" lang="ja-JP" altLang="en-US" sz="1000" b="0" dirty="0">
                          <a:solidFill>
                            <a:schemeClr val="tx1"/>
                          </a:solidFill>
                          <a:latin typeface="+mn-ea"/>
                        </a:rPr>
                        <a:t>．</a:t>
                      </a:r>
                      <a:r>
                        <a:rPr kumimoji="1" lang="en-US" altLang="ja-JP" sz="1000" b="0" dirty="0">
                          <a:solidFill>
                            <a:schemeClr val="tx1"/>
                          </a:solidFill>
                          <a:latin typeface="+mn-ea"/>
                        </a:rPr>
                        <a:t>76k㎡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12,182</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762521">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dirty="0">
                          <a:solidFill>
                            <a:schemeClr val="tx1"/>
                          </a:solidFill>
                          <a:latin typeface="+mn-ea"/>
                        </a:rPr>
                        <a:t>運用中</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2</a:t>
                      </a:r>
                      <a:r>
                        <a:rPr kumimoji="1" lang="ja-JP" altLang="en-US" sz="1000" b="0" dirty="0">
                          <a:solidFill>
                            <a:schemeClr val="tx1"/>
                          </a:solidFill>
                          <a:latin typeface="+mn-ea"/>
                        </a:rPr>
                        <a:t>月供用開始</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dirty="0">
                          <a:solidFill>
                            <a:schemeClr val="tx1"/>
                          </a:solidFill>
                          <a:latin typeface="+mn-ea"/>
                        </a:rPr>
                        <a:t>同一敷地内に建て替え</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99909">
                <a:tc>
                  <a:txBody>
                    <a:bodyPr/>
                    <a:lstStyle/>
                    <a:p>
                      <a:pPr fontAlgn="ctr"/>
                      <a:r>
                        <a:rPr kumimoji="1" lang="ja-JP" altLang="en-US" sz="1000" b="1" dirty="0">
                          <a:solidFill>
                            <a:srgbClr val="31926F"/>
                          </a:solidFill>
                          <a:latin typeface="+mn-ea"/>
                        </a:rPr>
                        <a:t>所在地</a:t>
                      </a:r>
                      <a:endParaRPr kumimoji="1" lang="ja-JP" altLang="en-US" sz="1000" dirty="0">
                        <a:solidFill>
                          <a:srgbClr val="31926F"/>
                        </a:solidFill>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ja-JP" altLang="en-US" sz="1000" b="0" dirty="0">
                          <a:solidFill>
                            <a:schemeClr val="tx1"/>
                          </a:solidFill>
                          <a:latin typeface="+mn-ea"/>
                        </a:rPr>
                        <a:t>千葉市中央区千葉港</a:t>
                      </a:r>
                      <a:r>
                        <a:rPr kumimoji="1" lang="en-US" altLang="ja-JP" sz="1000" b="0" dirty="0">
                          <a:solidFill>
                            <a:schemeClr val="tx1"/>
                          </a:solidFill>
                          <a:latin typeface="+mn-ea"/>
                        </a:rPr>
                        <a:t>1</a:t>
                      </a:r>
                      <a:r>
                        <a:rPr kumimoji="1" lang="ja-JP" altLang="en-US" sz="1000" b="0" dirty="0">
                          <a:solidFill>
                            <a:schemeClr val="tx1"/>
                          </a:solidFill>
                          <a:latin typeface="+mn-ea"/>
                        </a:rPr>
                        <a:t>番</a:t>
                      </a:r>
                      <a:r>
                        <a:rPr kumimoji="1" lang="en-US" altLang="ja-JP" sz="1000" b="0" dirty="0">
                          <a:solidFill>
                            <a:schemeClr val="tx1"/>
                          </a:solidFill>
                          <a:latin typeface="+mn-ea"/>
                        </a:rPr>
                        <a:t>1</a:t>
                      </a:r>
                      <a:r>
                        <a:rPr kumimoji="1" lang="ja-JP" altLang="en-US" sz="1000" b="0" dirty="0">
                          <a:solidFill>
                            <a:schemeClr val="tx1"/>
                          </a:solidFill>
                          <a:latin typeface="+mn-ea"/>
                        </a:rPr>
                        <a:t>号</a:t>
                      </a: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50797874"/>
                  </a:ext>
                </a:extLst>
              </a:tr>
              <a:tr h="608316">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endParaRPr kumimoji="1" lang="ja-JP" altLang="en-US" sz="1000"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en-US" altLang="ja-JP" sz="1000" b="0" dirty="0">
                          <a:solidFill>
                            <a:schemeClr val="tx1"/>
                          </a:solidFill>
                          <a:latin typeface="+mn-ea"/>
                        </a:rPr>
                        <a:t>JR</a:t>
                      </a:r>
                      <a:r>
                        <a:rPr kumimoji="1" lang="ja-JP" altLang="en-US" sz="1000" b="0" dirty="0">
                          <a:solidFill>
                            <a:schemeClr val="tx1"/>
                          </a:solidFill>
                          <a:latin typeface="+mn-ea"/>
                        </a:rPr>
                        <a:t>千葉みなと駅～徒歩約</a:t>
                      </a:r>
                      <a:r>
                        <a:rPr kumimoji="1" lang="en-US" altLang="ja-JP" sz="1000" b="0" dirty="0">
                          <a:solidFill>
                            <a:schemeClr val="tx1"/>
                          </a:solidFill>
                          <a:latin typeface="+mn-ea"/>
                        </a:rPr>
                        <a:t>7</a:t>
                      </a:r>
                      <a:r>
                        <a:rPr kumimoji="1" lang="ja-JP" altLang="en-US" sz="1000" b="0" dirty="0">
                          <a:solidFill>
                            <a:schemeClr val="tx1"/>
                          </a:solidFill>
                          <a:latin typeface="+mn-ea"/>
                        </a:rPr>
                        <a:t>分</a:t>
                      </a:r>
                      <a:br>
                        <a:rPr kumimoji="1" lang="en-US" altLang="ja-JP" sz="1000" b="0" dirty="0">
                          <a:solidFill>
                            <a:schemeClr val="tx1"/>
                          </a:solidFill>
                          <a:latin typeface="+mn-ea"/>
                        </a:rPr>
                      </a:br>
                      <a:r>
                        <a:rPr kumimoji="1" lang="en-US" altLang="ja-JP" sz="1000" b="0" dirty="0">
                          <a:solidFill>
                            <a:schemeClr val="tx1"/>
                          </a:solidFill>
                          <a:latin typeface="+mn-ea"/>
                        </a:rPr>
                        <a:t>JR</a:t>
                      </a:r>
                      <a:r>
                        <a:rPr kumimoji="1" lang="ja-JP" altLang="en-US" sz="1000" b="0" dirty="0">
                          <a:solidFill>
                            <a:schemeClr val="tx1"/>
                          </a:solidFill>
                          <a:latin typeface="+mn-ea"/>
                        </a:rPr>
                        <a:t>千葉駅・京成電鉄千葉駅～徒歩約</a:t>
                      </a:r>
                      <a:r>
                        <a:rPr kumimoji="1" lang="en-US" altLang="ja-JP" sz="1000" b="0" dirty="0">
                          <a:solidFill>
                            <a:schemeClr val="tx1"/>
                          </a:solidFill>
                          <a:latin typeface="+mn-ea"/>
                        </a:rPr>
                        <a:t>12</a:t>
                      </a:r>
                      <a:r>
                        <a:rPr kumimoji="1" lang="ja-JP" altLang="en-US" sz="1000" b="0" dirty="0">
                          <a:solidFill>
                            <a:schemeClr val="tx1"/>
                          </a:solidFill>
                          <a:latin typeface="+mn-ea"/>
                        </a:rPr>
                        <a:t>分</a:t>
                      </a:r>
                      <a:br>
                        <a:rPr kumimoji="1" lang="en-US" altLang="ja-JP" sz="1000" b="0" dirty="0">
                          <a:solidFill>
                            <a:schemeClr val="tx1"/>
                          </a:solidFill>
                          <a:latin typeface="+mn-ea"/>
                        </a:rPr>
                      </a:br>
                      <a:r>
                        <a:rPr kumimoji="1" lang="ja-JP" altLang="en-US" sz="1000" b="0" dirty="0">
                          <a:solidFill>
                            <a:schemeClr val="tx1"/>
                          </a:solidFill>
                          <a:latin typeface="+mn-ea"/>
                        </a:rPr>
                        <a:t>千葉都市モノレール市役所前駅～徒歩約</a:t>
                      </a:r>
                      <a:r>
                        <a:rPr kumimoji="1" lang="en-US" altLang="ja-JP" sz="1000" b="0" dirty="0">
                          <a:solidFill>
                            <a:schemeClr val="tx1"/>
                          </a:solidFill>
                          <a:latin typeface="+mn-ea"/>
                        </a:rPr>
                        <a:t>1</a:t>
                      </a:r>
                      <a:r>
                        <a:rPr kumimoji="1" lang="ja-JP" altLang="en-US" sz="1000" b="0" dirty="0">
                          <a:solidFill>
                            <a:schemeClr val="tx1"/>
                          </a:solidFill>
                          <a:latin typeface="+mn-ea"/>
                        </a:rPr>
                        <a:t>分</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03032953"/>
                  </a:ext>
                </a:extLst>
              </a:tr>
              <a:tr h="1188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建物概要</a:t>
                      </a:r>
                      <a:r>
                        <a:rPr kumimoji="1" lang="ja-JP" altLang="en-US" sz="1000" baseline="30000" dirty="0">
                          <a:solidFill>
                            <a:srgbClr val="31926F"/>
                          </a:solidFill>
                          <a:latin typeface="+mn-ea"/>
                        </a:rPr>
                        <a:t>＊</a:t>
                      </a:r>
                      <a:r>
                        <a:rPr kumimoji="1" lang="en-US" altLang="ja-JP" sz="1000" baseline="30000" dirty="0">
                          <a:solidFill>
                            <a:srgbClr val="31926F"/>
                          </a:solidFill>
                          <a:latin typeface="+mn-ea"/>
                        </a:rPr>
                        <a:t>1</a:t>
                      </a:r>
                      <a:endParaRPr kumimoji="1" lang="ja-JP" altLang="en-US" sz="1000" dirty="0">
                        <a:solidFill>
                          <a:srgbClr val="31926F"/>
                        </a:solidFill>
                        <a:latin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a:solidFill>
                            <a:schemeClr val="tx1"/>
                          </a:solidFill>
                          <a:latin typeface="+mn-ea"/>
                        </a:rPr>
                        <a:t>構造種別</a:t>
                      </a:r>
                      <a:r>
                        <a:rPr kumimoji="1" lang="en-US" altLang="ja-JP" sz="1000" b="0" dirty="0">
                          <a:solidFill>
                            <a:schemeClr val="tx1"/>
                          </a:solidFill>
                          <a:latin typeface="+mn-ea"/>
                        </a:rPr>
                        <a:t>	</a:t>
                      </a:r>
                      <a:r>
                        <a:rPr kumimoji="1" lang="ja-JP" altLang="en-US" sz="1000" b="0">
                          <a:solidFill>
                            <a:schemeClr val="tx1"/>
                          </a:solidFill>
                          <a:latin typeface="+mn-ea"/>
                        </a:rPr>
                        <a:t>鉄筋コンクリート</a:t>
                      </a:r>
                      <a:r>
                        <a:rPr kumimoji="1" lang="zh-TW" altLang="en-US" sz="1000" b="0">
                          <a:solidFill>
                            <a:schemeClr val="tx1"/>
                          </a:solidFill>
                          <a:latin typeface="+mn-ea"/>
                        </a:rPr>
                        <a:t>造</a:t>
                      </a:r>
                      <a:r>
                        <a:rPr kumimoji="1" lang="ja-JP" altLang="en-US" sz="1000" b="0">
                          <a:solidFill>
                            <a:schemeClr val="tx1"/>
                          </a:solidFill>
                          <a:latin typeface="+mn-ea"/>
                        </a:rPr>
                        <a:t>（一部鉄骨造）</a:t>
                      </a:r>
                      <a:br>
                        <a:rPr kumimoji="1" lang="en-US" altLang="zh-TW" sz="1000" b="0" dirty="0">
                          <a:solidFill>
                            <a:schemeClr val="tx1"/>
                          </a:solidFill>
                          <a:latin typeface="+mn-ea"/>
                        </a:rPr>
                      </a:br>
                      <a:r>
                        <a:rPr kumimoji="1" lang="ja-JP" altLang="en-US" sz="1000" b="0">
                          <a:solidFill>
                            <a:schemeClr val="tx1"/>
                          </a:solidFill>
                          <a:latin typeface="+mn-ea"/>
                        </a:rPr>
                        <a:t>　　　　　　　 </a:t>
                      </a:r>
                      <a:r>
                        <a:rPr kumimoji="1" lang="zh-TW" altLang="en-US" sz="1000" b="0">
                          <a:solidFill>
                            <a:schemeClr val="tx1"/>
                          </a:solidFill>
                          <a:latin typeface="+mn-ea"/>
                        </a:rPr>
                        <a:t>（基礎免震構造）</a:t>
                      </a:r>
                    </a:p>
                    <a:p>
                      <a:pPr fontAlgn="ctr">
                        <a:lnSpc>
                          <a:spcPct val="100000"/>
                        </a:lnSpc>
                        <a:spcBef>
                          <a:spcPts val="0"/>
                        </a:spcBef>
                        <a:spcAft>
                          <a:spcPts val="600"/>
                        </a:spcAft>
                        <a:tabLst>
                          <a:tab pos="1539875" algn="r"/>
                        </a:tabLst>
                      </a:pPr>
                      <a:r>
                        <a:rPr kumimoji="1" lang="ja-JP" altLang="en-US" sz="1000" b="0">
                          <a:solidFill>
                            <a:schemeClr val="tx1"/>
                          </a:solidFill>
                          <a:latin typeface="+mn-ea"/>
                        </a:rPr>
                        <a:t>建築面積</a:t>
                      </a:r>
                      <a:r>
                        <a:rPr kumimoji="1" lang="en-US" altLang="ja-JP" sz="1000" b="0" dirty="0">
                          <a:solidFill>
                            <a:schemeClr val="tx1"/>
                          </a:solidFill>
                          <a:latin typeface="+mn-ea"/>
                        </a:rPr>
                        <a:t>	6,439.69</a:t>
                      </a:r>
                      <a:r>
                        <a:rPr kumimoji="1" lang="ja-JP" altLang="en-US" sz="1000" b="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1539875" algn="r"/>
                        </a:tabLst>
                      </a:pPr>
                      <a:r>
                        <a:rPr kumimoji="1" lang="ja-JP" altLang="en-US" sz="1000" b="0">
                          <a:solidFill>
                            <a:schemeClr val="tx1"/>
                          </a:solidFill>
                          <a:latin typeface="+mn-ea"/>
                        </a:rPr>
                        <a:t>延床面積</a:t>
                      </a:r>
                      <a:r>
                        <a:rPr kumimoji="1" lang="en-US" altLang="ja-JP" sz="1000" b="0" dirty="0">
                          <a:solidFill>
                            <a:schemeClr val="tx1"/>
                          </a:solidFill>
                          <a:latin typeface="+mn-ea"/>
                        </a:rPr>
                        <a:t>	48,888.74</a:t>
                      </a:r>
                      <a:r>
                        <a:rPr kumimoji="1" lang="ja-JP" altLang="en-US" sz="1000" b="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a:solidFill>
                            <a:schemeClr val="tx1"/>
                          </a:solidFill>
                          <a:latin typeface="+mn-ea"/>
                        </a:rPr>
                        <a:t>階数</a:t>
                      </a:r>
                      <a:r>
                        <a:rPr kumimoji="1" lang="en-US" altLang="ja-JP" sz="1000" b="0" dirty="0">
                          <a:solidFill>
                            <a:schemeClr val="tx1"/>
                          </a:solidFill>
                          <a:latin typeface="+mn-ea"/>
                        </a:rPr>
                        <a:t>	</a:t>
                      </a:r>
                      <a:r>
                        <a:rPr kumimoji="1" lang="ja-JP" altLang="en-US" sz="1000" b="0">
                          <a:solidFill>
                            <a:schemeClr val="tx1"/>
                          </a:solidFill>
                          <a:latin typeface="+mn-ea"/>
                        </a:rPr>
                        <a:t>地上</a:t>
                      </a:r>
                      <a:r>
                        <a:rPr kumimoji="1" lang="en-US" altLang="ja-JP" sz="1000" b="0" dirty="0">
                          <a:solidFill>
                            <a:schemeClr val="tx1"/>
                          </a:solidFill>
                          <a:latin typeface="+mn-ea"/>
                        </a:rPr>
                        <a:t>11</a:t>
                      </a:r>
                      <a:r>
                        <a:rPr kumimoji="1" lang="ja-JP" altLang="en-US" sz="1000" b="0">
                          <a:solidFill>
                            <a:schemeClr val="tx1"/>
                          </a:solidFill>
                          <a:latin typeface="+mn-ea"/>
                        </a:rPr>
                        <a:t>階（低層棟は地上</a:t>
                      </a:r>
                      <a:r>
                        <a:rPr kumimoji="1" lang="en-US" altLang="ja-JP" sz="1000" b="0" dirty="0">
                          <a:solidFill>
                            <a:schemeClr val="tx1"/>
                          </a:solidFill>
                          <a:latin typeface="+mn-ea"/>
                        </a:rPr>
                        <a:t>7</a:t>
                      </a:r>
                      <a:r>
                        <a:rPr kumimoji="1" lang="ja-JP" altLang="en-US" sz="1000" b="0">
                          <a:solidFill>
                            <a:schemeClr val="tx1"/>
                          </a:solidFill>
                          <a:latin typeface="+mn-ea"/>
                        </a:rPr>
                        <a:t>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a:solidFill>
                            <a:schemeClr val="tx1"/>
                          </a:solidFill>
                          <a:latin typeface="+mn-ea"/>
                        </a:rPr>
                        <a:t>高さ</a:t>
                      </a:r>
                      <a:r>
                        <a:rPr kumimoji="1" lang="en-US" altLang="ja-JP" sz="1000" b="0" dirty="0">
                          <a:solidFill>
                            <a:schemeClr val="tx1"/>
                          </a:solidFill>
                          <a:latin typeface="+mn-ea"/>
                        </a:rPr>
                        <a:t>	52.27m</a:t>
                      </a:r>
                      <a:r>
                        <a:rPr kumimoji="1" lang="ja-JP" altLang="en-US" sz="1000" b="0">
                          <a:solidFill>
                            <a:schemeClr val="tx1"/>
                          </a:solidFill>
                          <a:latin typeface="+mn-ea"/>
                        </a:rPr>
                        <a:t>（低層棟は</a:t>
                      </a:r>
                      <a:r>
                        <a:rPr kumimoji="1" lang="en-US" altLang="ja-JP" sz="1000" b="0" dirty="0">
                          <a:solidFill>
                            <a:schemeClr val="tx1"/>
                          </a:solidFill>
                          <a:latin typeface="+mn-ea"/>
                        </a:rPr>
                        <a:t>32.73m</a:t>
                      </a:r>
                      <a:r>
                        <a:rPr kumimoji="1" lang="ja-JP" altLang="en-US" sz="1000" b="0">
                          <a:solidFill>
                            <a:schemeClr val="tx1"/>
                          </a:solidFill>
                          <a:latin typeface="+mn-ea"/>
                        </a:rPr>
                        <a:t>）</a:t>
                      </a:r>
                      <a:endParaRPr kumimoji="1" lang="en-US" altLang="ja-JP" sz="1000" b="0" dirty="0">
                        <a:solidFill>
                          <a:schemeClr val="tx1"/>
                        </a:solidFill>
                        <a:latin typeface="+mn-ea"/>
                      </a:endParaRP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grpSp>
        <p:nvGrpSpPr>
          <p:cNvPr id="17" name="グループ化 16">
            <a:extLst>
              <a:ext uri="{FF2B5EF4-FFF2-40B4-BE49-F238E27FC236}">
                <a16:creationId xmlns:a16="http://schemas.microsoft.com/office/drawing/2014/main" id="{72553F97-7B0C-77A4-12D4-483C4A332AF6}"/>
              </a:ext>
            </a:extLst>
          </p:cNvPr>
          <p:cNvGrpSpPr/>
          <p:nvPr/>
        </p:nvGrpSpPr>
        <p:grpSpPr>
          <a:xfrm>
            <a:off x="504000" y="8453197"/>
            <a:ext cx="6552001" cy="1537967"/>
            <a:chOff x="656400" y="6226055"/>
            <a:chExt cx="6552001" cy="1537967"/>
          </a:xfrm>
        </p:grpSpPr>
        <p:sp>
          <p:nvSpPr>
            <p:cNvPr id="11" name="コンテンツ プレースホルダー 17">
              <a:extLst>
                <a:ext uri="{FF2B5EF4-FFF2-40B4-BE49-F238E27FC236}">
                  <a16:creationId xmlns:a16="http://schemas.microsoft.com/office/drawing/2014/main" id="{5B21D8A0-A613-0F48-21F0-D8830D431344}"/>
                </a:ext>
              </a:extLst>
            </p:cNvPr>
            <p:cNvSpPr txBox="1">
              <a:spLocks/>
            </p:cNvSpPr>
            <p:nvPr/>
          </p:nvSpPr>
          <p:spPr>
            <a:xfrm>
              <a:off x="656401" y="6226055"/>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12" name="正方形/長方形 11">
              <a:extLst>
                <a:ext uri="{FF2B5EF4-FFF2-40B4-BE49-F238E27FC236}">
                  <a16:creationId xmlns:a16="http://schemas.microsoft.com/office/drawing/2014/main" id="{070659A4-E8B0-7209-270C-642F094D91A7}"/>
                </a:ext>
              </a:extLst>
            </p:cNvPr>
            <p:cNvSpPr/>
            <p:nvPr/>
          </p:nvSpPr>
          <p:spPr>
            <a:xfrm>
              <a:off x="656400" y="6545227"/>
              <a:ext cx="6552000" cy="1218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市民アンケートの実施、シンポジウムの開催</a:t>
              </a:r>
            </a:p>
            <a:p>
              <a:pPr indent="144000" algn="just" fontAlgn="ctr">
                <a:lnSpc>
                  <a:spcPct val="120000"/>
                </a:lnSpc>
              </a:pPr>
              <a:r>
                <a:rPr kumimoji="1" lang="ja-JP" altLang="en-US" sz="1100" dirty="0">
                  <a:solidFill>
                    <a:schemeClr val="tx1"/>
                  </a:solidFill>
                  <a:latin typeface="+mn-ea"/>
                </a:rPr>
                <a:t>「基本構想」の検討では、本庁舎整備に関する市民</a:t>
              </a:r>
              <a:r>
                <a:rPr kumimoji="1" lang="en-US" altLang="ja-JP" sz="1100" dirty="0">
                  <a:solidFill>
                    <a:schemeClr val="tx1"/>
                  </a:solidFill>
                  <a:latin typeface="+mn-ea"/>
                </a:rPr>
                <a:t>1</a:t>
              </a:r>
              <a:r>
                <a:rPr kumimoji="1" lang="ja-JP" altLang="en-US" sz="1100" dirty="0">
                  <a:solidFill>
                    <a:schemeClr val="tx1"/>
                  </a:solidFill>
                  <a:latin typeface="+mn-ea"/>
                </a:rPr>
                <a:t>万人＋高校生アンケートを実施したり、検討経緯や今後の議論の方向性等について、本庁舎整備検討委員会のメンバーがリレートークを行うシンポジウムを開催して機運醸成を図ったほか、市長との対話会や市政出前講座の開催などにより、事業の必要性について発信した。</a:t>
              </a:r>
            </a:p>
            <a:p>
              <a:pPr indent="144000" algn="just" fontAlgn="ctr">
                <a:lnSpc>
                  <a:spcPct val="120000"/>
                </a:lnSpc>
              </a:pPr>
              <a:r>
                <a:rPr kumimoji="1" lang="ja-JP" altLang="en-US" sz="1100" dirty="0">
                  <a:solidFill>
                    <a:schemeClr val="tx1"/>
                  </a:solidFill>
                  <a:latin typeface="+mn-ea"/>
                </a:rPr>
                <a:t>「基本設計」の内容についても、シンポジウムを開催し、どういった考え方で基本設計を行ったのかについて、市長や基本設計者等と市民が対話する機会を設けた。</a:t>
              </a:r>
            </a:p>
          </p:txBody>
        </p:sp>
      </p:grpSp>
      <p:pic>
        <p:nvPicPr>
          <p:cNvPr id="10" name="図 9" descr="屋外, 建物, 道路, ストリート が含まれている画像&#10;&#10;自動的に生成された説明">
            <a:extLst>
              <a:ext uri="{FF2B5EF4-FFF2-40B4-BE49-F238E27FC236}">
                <a16:creationId xmlns:a16="http://schemas.microsoft.com/office/drawing/2014/main" id="{FF2889D8-595B-A402-026E-A2FCCE14F70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3675" y="1373741"/>
            <a:ext cx="2808001" cy="1878632"/>
          </a:xfrm>
          <a:prstGeom prst="rect">
            <a:avLst/>
          </a:prstGeom>
        </p:spPr>
      </p:pic>
    </p:spTree>
    <p:extLst>
      <p:ext uri="{BB962C8B-B14F-4D97-AF65-F5344CB8AC3E}">
        <p14:creationId xmlns:p14="http://schemas.microsoft.com/office/powerpoint/2010/main" val="956053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BCAE5DD-8725-0326-55DB-5D3EDB939073}"/>
              </a:ext>
            </a:extLst>
          </p:cNvPr>
          <p:cNvPicPr>
            <a:picLocks noChangeAspect="1"/>
          </p:cNvPicPr>
          <p:nvPr/>
        </p:nvPicPr>
        <p:blipFill>
          <a:blip r:embed="rId4"/>
          <a:stretch>
            <a:fillRect/>
          </a:stretch>
        </p:blipFill>
        <p:spPr>
          <a:xfrm>
            <a:off x="503237" y="3455586"/>
            <a:ext cx="6548501" cy="2643750"/>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38944"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(3) </a:t>
            </a:r>
            <a:r>
              <a:rPr lang="zh-TW" altLang="en-US" dirty="0">
                <a:latin typeface="+mn-ea"/>
                <a:ea typeface="+mn-ea"/>
              </a:rPr>
              <a:t>千葉県千葉市</a:t>
            </a:r>
          </a:p>
        </p:txBody>
      </p:sp>
      <p:grpSp>
        <p:nvGrpSpPr>
          <p:cNvPr id="26" name="グループ化 25">
            <a:extLst>
              <a:ext uri="{FF2B5EF4-FFF2-40B4-BE49-F238E27FC236}">
                <a16:creationId xmlns:a16="http://schemas.microsoft.com/office/drawing/2014/main" id="{55D97D7D-EFA6-D240-A1A6-15EB6B8C5E52}"/>
              </a:ext>
            </a:extLst>
          </p:cNvPr>
          <p:cNvGrpSpPr/>
          <p:nvPr/>
        </p:nvGrpSpPr>
        <p:grpSpPr>
          <a:xfrm>
            <a:off x="504000" y="1368000"/>
            <a:ext cx="6552001" cy="1926720"/>
            <a:chOff x="504000" y="5679079"/>
            <a:chExt cx="6552001" cy="1926720"/>
          </a:xfrm>
        </p:grpSpPr>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054605"/>
              <a:ext cx="6552000" cy="1551194"/>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algn="just" fontAlgn="ctr">
                <a:lnSpc>
                  <a:spcPct val="120000"/>
                </a:lnSpc>
                <a:spcBef>
                  <a:spcPts val="0"/>
                </a:spcBef>
                <a:buFont typeface="Arial" panose="020B0604020202020204" pitchFamily="34" charset="0"/>
                <a:buNone/>
              </a:pPr>
              <a:r>
                <a:rPr lang="ja-JP" altLang="en-US" sz="1200" dirty="0">
                  <a:latin typeface="+mn-ea"/>
                </a:rPr>
                <a:t>平成</a:t>
              </a:r>
              <a:r>
                <a:rPr lang="en-US" altLang="ja-JP" sz="1200" dirty="0">
                  <a:latin typeface="+mn-ea"/>
                </a:rPr>
                <a:t>23</a:t>
              </a:r>
              <a:r>
                <a:rPr lang="ja-JP" altLang="en-US" sz="1200" dirty="0">
                  <a:latin typeface="+mn-ea"/>
                </a:rPr>
                <a:t>年（</a:t>
              </a:r>
              <a:r>
                <a:rPr lang="en-US" altLang="ja-JP" sz="1200" dirty="0">
                  <a:latin typeface="+mn-ea"/>
                </a:rPr>
                <a:t>2011</a:t>
              </a:r>
              <a:r>
                <a:rPr lang="ja-JP" altLang="en-US" sz="1200" dirty="0">
                  <a:latin typeface="+mn-ea"/>
                </a:rPr>
                <a:t>年）</a:t>
              </a:r>
              <a:r>
                <a:rPr lang="en-US" altLang="ja-JP" sz="1200" dirty="0">
                  <a:latin typeface="+mn-ea"/>
                </a:rPr>
                <a:t>7</a:t>
              </a:r>
              <a:r>
                <a:rPr lang="ja-JP" altLang="en-US" sz="1200" dirty="0">
                  <a:latin typeface="+mn-ea"/>
                </a:rPr>
                <a:t>月に本庁舎のあり方について検討を開始。課題の整理と対応策として、平成</a:t>
              </a:r>
              <a:r>
                <a:rPr lang="en-US" altLang="ja-JP" sz="1200" dirty="0">
                  <a:latin typeface="+mn-ea"/>
                </a:rPr>
                <a:t>24</a:t>
              </a:r>
              <a:r>
                <a:rPr lang="ja-JP" altLang="en-US" sz="1200" dirty="0">
                  <a:latin typeface="+mn-ea"/>
                </a:rPr>
                <a:t>年（</a:t>
              </a:r>
              <a:r>
                <a:rPr lang="en-US" altLang="ja-JP" sz="1200" dirty="0">
                  <a:latin typeface="+mn-ea"/>
                </a:rPr>
                <a:t>2012</a:t>
              </a:r>
              <a:r>
                <a:rPr lang="ja-JP" altLang="en-US" sz="1200" dirty="0">
                  <a:latin typeface="+mn-ea"/>
                </a:rPr>
                <a:t>年）</a:t>
              </a:r>
              <a:r>
                <a:rPr lang="en-US" altLang="ja-JP" sz="1200" dirty="0">
                  <a:latin typeface="+mn-ea"/>
                </a:rPr>
                <a:t>3</a:t>
              </a:r>
              <a:r>
                <a:rPr lang="ja-JP" altLang="en-US" sz="1200" dirty="0">
                  <a:latin typeface="+mn-ea"/>
                </a:rPr>
                <a:t>月に「本庁舎のあり方に関する基本的な考え方」について取りまとめを実施</a:t>
              </a:r>
              <a:endParaRPr lang="en-US" altLang="ja-JP" sz="1200" strike="sngStrike" dirty="0">
                <a:solidFill>
                  <a:srgbClr val="FF0000"/>
                </a:solidFill>
                <a:highlight>
                  <a:srgbClr val="FFFF00"/>
                </a:highlight>
                <a:latin typeface="+mn-ea"/>
              </a:endParaRPr>
            </a:p>
            <a:p>
              <a:pPr marL="0" indent="144000" algn="just" fontAlgn="ctr">
                <a:lnSpc>
                  <a:spcPct val="120000"/>
                </a:lnSpc>
                <a:spcBef>
                  <a:spcPts val="0"/>
                </a:spcBef>
                <a:buFont typeface="Arial" panose="020B0604020202020204" pitchFamily="34" charset="0"/>
                <a:buNone/>
              </a:pPr>
              <a:r>
                <a:rPr lang="ja-JP" altLang="en-US" sz="1200" dirty="0">
                  <a:latin typeface="+mn-ea"/>
                </a:rPr>
                <a:t>その後、基礎調査、第三者評価を経て、平成</a:t>
              </a:r>
              <a:r>
                <a:rPr lang="en-US" altLang="ja-JP" sz="1200" dirty="0">
                  <a:latin typeface="+mn-ea"/>
                </a:rPr>
                <a:t>26</a:t>
              </a:r>
              <a:r>
                <a:rPr lang="ja-JP" altLang="en-US" sz="1200" dirty="0">
                  <a:latin typeface="+mn-ea"/>
                </a:rPr>
                <a:t>年度（</a:t>
              </a:r>
              <a:r>
                <a:rPr lang="en-US" altLang="ja-JP" sz="1200" dirty="0">
                  <a:latin typeface="+mn-ea"/>
                </a:rPr>
                <a:t>2014</a:t>
              </a:r>
              <a:r>
                <a:rPr lang="ja-JP" altLang="en-US" sz="1200" dirty="0">
                  <a:latin typeface="+mn-ea"/>
                </a:rPr>
                <a:t>年度）・平成</a:t>
              </a:r>
              <a:r>
                <a:rPr lang="en-US" altLang="ja-JP" sz="1200" dirty="0">
                  <a:latin typeface="+mn-ea"/>
                </a:rPr>
                <a:t>27</a:t>
              </a:r>
              <a:r>
                <a:rPr lang="ja-JP" altLang="en-US" sz="1200" dirty="0">
                  <a:latin typeface="+mn-ea"/>
                </a:rPr>
                <a:t>年度（</a:t>
              </a:r>
              <a:r>
                <a:rPr lang="en-US" altLang="ja-JP" sz="1200" dirty="0">
                  <a:latin typeface="+mn-ea"/>
                </a:rPr>
                <a:t>2015</a:t>
              </a:r>
              <a:r>
                <a:rPr lang="ja-JP" altLang="en-US" sz="1200" dirty="0">
                  <a:latin typeface="+mn-ea"/>
                </a:rPr>
                <a:t>年度）に「基本構想」「基本計画」「基本設計方針」を決定。平成</a:t>
              </a:r>
              <a:r>
                <a:rPr lang="en-US" altLang="ja-JP" sz="1200" dirty="0">
                  <a:latin typeface="+mn-ea"/>
                </a:rPr>
                <a:t>28</a:t>
              </a:r>
              <a:r>
                <a:rPr lang="ja-JP" altLang="en-US" sz="1200" dirty="0">
                  <a:latin typeface="+mn-ea"/>
                </a:rPr>
                <a:t>年度（</a:t>
              </a:r>
              <a:r>
                <a:rPr lang="en-US" altLang="ja-JP" sz="1200" dirty="0">
                  <a:latin typeface="+mn-ea"/>
                </a:rPr>
                <a:t>2016</a:t>
              </a:r>
              <a:r>
                <a:rPr lang="ja-JP" altLang="en-US" sz="1200" dirty="0">
                  <a:latin typeface="+mn-ea"/>
                </a:rPr>
                <a:t>年度）・平成</a:t>
              </a:r>
              <a:r>
                <a:rPr lang="en-US" altLang="ja-JP" sz="1200" dirty="0">
                  <a:latin typeface="+mn-ea"/>
                </a:rPr>
                <a:t>29</a:t>
              </a:r>
              <a:r>
                <a:rPr lang="ja-JP" altLang="en-US" sz="1200" dirty="0">
                  <a:latin typeface="+mn-ea"/>
                </a:rPr>
                <a:t>年度（</a:t>
              </a:r>
              <a:r>
                <a:rPr lang="en-US" altLang="ja-JP" sz="1200" dirty="0">
                  <a:latin typeface="+mn-ea"/>
                </a:rPr>
                <a:t>2017</a:t>
              </a:r>
              <a:r>
                <a:rPr lang="ja-JP" altLang="en-US" sz="1200" dirty="0">
                  <a:latin typeface="+mn-ea"/>
                </a:rPr>
                <a:t>年度）に「基本設計」を策定し、新庁舎整備に向けた事業方針を決定した。</a:t>
              </a:r>
              <a:endParaRPr lang="en-US" altLang="ja-JP" sz="1200" strike="sngStrike" dirty="0">
                <a:latin typeface="+mn-ea"/>
              </a:endParaRPr>
            </a:p>
            <a:p>
              <a:pPr marL="0" indent="144000" algn="just" fontAlgn="ctr">
                <a:lnSpc>
                  <a:spcPct val="120000"/>
                </a:lnSpc>
                <a:spcBef>
                  <a:spcPts val="0"/>
                </a:spcBef>
                <a:buFont typeface="Arial" panose="020B0604020202020204" pitchFamily="34" charset="0"/>
                <a:buNone/>
              </a:pPr>
              <a:r>
                <a:rPr lang="ja-JP" altLang="en-US" sz="1200" dirty="0">
                  <a:latin typeface="+mn-ea"/>
                </a:rPr>
                <a:t>新庁舎建設は、</a:t>
              </a:r>
              <a:r>
                <a:rPr lang="ja-JP" altLang="en-US" sz="1200" u="wavyHeavy" dirty="0">
                  <a:uFill>
                    <a:solidFill>
                      <a:srgbClr val="31926F"/>
                    </a:solidFill>
                  </a:uFill>
                  <a:latin typeface="+mn-ea"/>
                </a:rPr>
                <a:t>デザインビルド方式</a:t>
              </a:r>
              <a:r>
                <a:rPr lang="ja-JP" altLang="en-US" sz="1200" dirty="0">
                  <a:latin typeface="+mn-ea"/>
                </a:rPr>
                <a:t>により平成</a:t>
              </a:r>
              <a:r>
                <a:rPr lang="en-US" altLang="ja-JP" sz="1200" dirty="0">
                  <a:latin typeface="+mn-ea"/>
                </a:rPr>
                <a:t>30</a:t>
              </a:r>
              <a:r>
                <a:rPr lang="ja-JP" altLang="en-US" sz="1200" dirty="0">
                  <a:latin typeface="+mn-ea"/>
                </a:rPr>
                <a:t>年度（</a:t>
              </a:r>
              <a:r>
                <a:rPr lang="en-US" altLang="ja-JP" sz="1200" dirty="0">
                  <a:latin typeface="+mn-ea"/>
                </a:rPr>
                <a:t>2018</a:t>
              </a:r>
              <a:r>
                <a:rPr lang="ja-JP" altLang="en-US" sz="1200" dirty="0">
                  <a:latin typeface="+mn-ea"/>
                </a:rPr>
                <a:t>年度）に着手し、令和</a:t>
              </a:r>
              <a:r>
                <a:rPr lang="en-US" altLang="ja-JP" sz="1200" dirty="0">
                  <a:latin typeface="+mn-ea"/>
                </a:rPr>
                <a:t>5</a:t>
              </a:r>
              <a:r>
                <a:rPr lang="ja-JP" altLang="en-US" sz="1200" dirty="0">
                  <a:latin typeface="+mn-ea"/>
                </a:rPr>
                <a:t>年（</a:t>
              </a:r>
              <a:r>
                <a:rPr lang="en-US" altLang="ja-JP" sz="1200" dirty="0">
                  <a:latin typeface="+mn-ea"/>
                </a:rPr>
                <a:t>2023</a:t>
              </a:r>
              <a:r>
                <a:rPr lang="ja-JP" altLang="en-US" sz="1200" dirty="0">
                  <a:latin typeface="+mn-ea"/>
                </a:rPr>
                <a:t>年）</a:t>
              </a:r>
              <a:r>
                <a:rPr lang="en-US" altLang="ja-JP" sz="1200" dirty="0">
                  <a:latin typeface="+mn-ea"/>
                </a:rPr>
                <a:t>1</a:t>
              </a:r>
              <a:r>
                <a:rPr lang="ja-JP" altLang="en-US" sz="1200" dirty="0">
                  <a:latin typeface="+mn-ea"/>
                </a:rPr>
                <a:t>月に新庁舎が竣工した。</a:t>
              </a:r>
              <a:endParaRPr lang="ja-JP" altLang="en-US" sz="1200" strike="sngStrike" dirty="0">
                <a:latin typeface="+mn-ea"/>
              </a:endParaRP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679079"/>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grpSp>
      <p:sp>
        <p:nvSpPr>
          <p:cNvPr id="29" name="テキスト ボックス 28">
            <a:extLst>
              <a:ext uri="{FF2B5EF4-FFF2-40B4-BE49-F238E27FC236}">
                <a16:creationId xmlns:a16="http://schemas.microsoft.com/office/drawing/2014/main" id="{53BCF43C-EBCB-4788-3696-D0636D36CC37}"/>
              </a:ext>
            </a:extLst>
          </p:cNvPr>
          <p:cNvSpPr txBox="1"/>
          <p:nvPr/>
        </p:nvSpPr>
        <p:spPr>
          <a:xfrm>
            <a:off x="504000" y="6204045"/>
            <a:ext cx="1191032" cy="169277"/>
          </a:xfrm>
          <a:prstGeom prst="rect">
            <a:avLst/>
          </a:prstGeom>
          <a:noFill/>
        </p:spPr>
        <p:txBody>
          <a:bodyPr wrap="none" lIns="0" tIns="0" rIns="0" bIns="0" rtlCol="0">
            <a:spAutoFit/>
          </a:bodyPr>
          <a:lstStyle/>
          <a:p>
            <a:pPr fontAlgn="ctr"/>
            <a:r>
              <a:rPr kumimoji="1" lang="ja-JP" altLang="en-US" sz="1100" dirty="0">
                <a:latin typeface="+mn-ea"/>
              </a:rPr>
              <a:t>全体スケジュール</a:t>
            </a:r>
            <a:r>
              <a:rPr kumimoji="1" lang="en-US" altLang="ja-JP" sz="1100" baseline="30000" dirty="0">
                <a:latin typeface="+mn-ea"/>
              </a:rPr>
              <a:t>*2</a:t>
            </a:r>
          </a:p>
        </p:txBody>
      </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504000" y="6430205"/>
            <a:ext cx="6494255" cy="1107996"/>
          </a:xfrm>
          <a:prstGeom prst="rect">
            <a:avLst/>
          </a:prstGeom>
          <a:noFill/>
        </p:spPr>
        <p:txBody>
          <a:bodyPr wrap="square" lIns="0" tIns="0" rIns="0" bIns="0" rtlCol="0">
            <a:spAutoFit/>
          </a:bodyPr>
          <a:lstStyle/>
          <a:p>
            <a:r>
              <a:rPr kumimoji="1" lang="en-US" altLang="ja-JP" sz="800" dirty="0">
                <a:latin typeface="+mn-ea"/>
              </a:rPr>
              <a:t>*2 </a:t>
            </a:r>
            <a:r>
              <a:rPr kumimoji="1" lang="ja-JP" altLang="en-US" sz="800" dirty="0">
                <a:latin typeface="+mn-ea"/>
              </a:rPr>
              <a:t>以下の各資料を基に作成</a:t>
            </a:r>
            <a:br>
              <a:rPr kumimoji="1" lang="ja-JP" altLang="en-US" sz="800" dirty="0">
                <a:latin typeface="+mn-ea"/>
              </a:rPr>
            </a:br>
            <a:r>
              <a:rPr kumimoji="1" lang="ja-JP" altLang="en-US" sz="800" dirty="0">
                <a:latin typeface="+mn-ea"/>
              </a:rPr>
              <a:t>「本庁舎整備の検討状況（～</a:t>
            </a:r>
            <a:r>
              <a:rPr kumimoji="1" lang="en-US" altLang="ja-JP" sz="800" dirty="0">
                <a:latin typeface="+mn-ea"/>
              </a:rPr>
              <a:t>H29</a:t>
            </a:r>
            <a:r>
              <a:rPr kumimoji="1" lang="ja-JP" altLang="en-US" sz="800" dirty="0">
                <a:latin typeface="+mn-ea"/>
              </a:rPr>
              <a:t>）」、千葉市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ja-JP" altLang="en-US" sz="800" dirty="0">
                <a:latin typeface="+mn-ea"/>
              </a:rPr>
            </a:br>
            <a:r>
              <a:rPr kumimoji="1" lang="ja-JP" altLang="en-US" sz="800" dirty="0">
                <a:latin typeface="+mn-ea"/>
              </a:rPr>
              <a:t>（</a:t>
            </a:r>
            <a:r>
              <a:rPr kumimoji="1" lang="en-US" altLang="ja-JP" sz="800" dirty="0">
                <a:latin typeface="+mn-ea"/>
                <a:hlinkClick r:id="rId7"/>
              </a:rPr>
              <a:t>https://www.city.chiba.jp/zaiseikyoku/shisan/shinchosha/kentoujoukyou.html</a:t>
            </a:r>
            <a:r>
              <a:rPr kumimoji="1" lang="ja-JP" altLang="en-US" sz="800" dirty="0">
                <a:latin typeface="+mn-ea"/>
              </a:rPr>
              <a:t>）</a:t>
            </a:r>
            <a:br>
              <a:rPr kumimoji="1" lang="ja-JP" altLang="en-US" sz="800" dirty="0">
                <a:latin typeface="+mn-ea"/>
              </a:rPr>
            </a:br>
            <a:r>
              <a:rPr kumimoji="1" lang="ja-JP" altLang="en-US" sz="800" dirty="0">
                <a:latin typeface="+mn-ea"/>
              </a:rPr>
              <a:t>「本庁舎整備の検討状況（</a:t>
            </a:r>
            <a:r>
              <a:rPr kumimoji="1" lang="en-US" altLang="ja-JP" sz="800" dirty="0">
                <a:latin typeface="+mn-ea"/>
              </a:rPr>
              <a:t>2018</a:t>
            </a:r>
            <a:r>
              <a:rPr kumimoji="1" lang="ja-JP" altLang="en-US" sz="800" dirty="0">
                <a:latin typeface="+mn-ea"/>
              </a:rPr>
              <a:t>（</a:t>
            </a:r>
            <a:r>
              <a:rPr kumimoji="1" lang="en-US" altLang="ja-JP" sz="800" dirty="0">
                <a:latin typeface="+mn-ea"/>
              </a:rPr>
              <a:t>H30</a:t>
            </a:r>
            <a:r>
              <a:rPr kumimoji="1" lang="ja-JP" altLang="en-US" sz="800" dirty="0">
                <a:latin typeface="+mn-ea"/>
              </a:rPr>
              <a:t>）年度～）」、千葉市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ja-JP" altLang="en-US" sz="800" dirty="0">
                <a:latin typeface="+mn-ea"/>
              </a:rPr>
            </a:br>
            <a:r>
              <a:rPr kumimoji="1" lang="ja-JP" altLang="en-US" sz="800" dirty="0">
                <a:latin typeface="+mn-ea"/>
              </a:rPr>
              <a:t>（</a:t>
            </a:r>
            <a:r>
              <a:rPr kumimoji="1" lang="en-US" altLang="ja-JP" sz="800" dirty="0">
                <a:latin typeface="+mn-ea"/>
                <a:hlinkClick r:id="rId8"/>
              </a:rPr>
              <a:t>https://www.city.chiba.jp/zaiseikyoku/shisan/shinchosha/h30seibijoukyou.html</a:t>
            </a:r>
            <a:r>
              <a:rPr kumimoji="1" lang="ja-JP" altLang="en-US" sz="800" dirty="0">
                <a:latin typeface="+mn-ea"/>
              </a:rPr>
              <a:t>）</a:t>
            </a:r>
          </a:p>
          <a:p>
            <a:r>
              <a:rPr kumimoji="1" lang="ja-JP" altLang="en-US" sz="800" dirty="0">
                <a:latin typeface="+mn-ea"/>
              </a:rPr>
              <a:t>「千葉市新庁舎整備の情報（</a:t>
            </a:r>
            <a:r>
              <a:rPr kumimoji="1" lang="en-US" altLang="ja-JP" sz="800" dirty="0">
                <a:latin typeface="+mn-ea"/>
              </a:rPr>
              <a:t>2020</a:t>
            </a:r>
            <a:r>
              <a:rPr kumimoji="1" lang="ja-JP" altLang="en-US" sz="800" dirty="0">
                <a:latin typeface="+mn-ea"/>
              </a:rPr>
              <a:t>（</a:t>
            </a:r>
            <a:r>
              <a:rPr kumimoji="1" lang="en-US" altLang="ja-JP" sz="800" dirty="0">
                <a:latin typeface="+mn-ea"/>
              </a:rPr>
              <a:t>R2</a:t>
            </a:r>
            <a:r>
              <a:rPr kumimoji="1" lang="ja-JP" altLang="en-US" sz="800" dirty="0">
                <a:latin typeface="+mn-ea"/>
              </a:rPr>
              <a:t>）年度～）」、千葉市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9"/>
              </a:rPr>
              <a:t>https://www.city.chiba.jp/zaiseikyoku/shisan/shinchosha/r2_shinchoushaseibikouji_jyouhou.html</a:t>
            </a:r>
            <a:r>
              <a:rPr kumimoji="1" lang="ja-JP" altLang="en-US" sz="800" dirty="0">
                <a:latin typeface="+mn-ea"/>
              </a:rPr>
              <a:t>）</a:t>
            </a:r>
          </a:p>
          <a:p>
            <a:r>
              <a:rPr kumimoji="1" lang="ja-JP" altLang="en-US" sz="800" dirty="0">
                <a:latin typeface="+mn-ea"/>
              </a:rPr>
              <a:t>「整備期間」、大成・鵜沢建設共同企業体千葉市新庁舎整備工事作業所</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ja-JP" altLang="en-US" sz="800" dirty="0">
                <a:latin typeface="+mn-ea"/>
              </a:rPr>
            </a:br>
            <a:r>
              <a:rPr kumimoji="1" lang="ja-JP" altLang="en-US" sz="800" dirty="0">
                <a:latin typeface="+mn-ea"/>
              </a:rPr>
              <a:t>（</a:t>
            </a:r>
            <a:r>
              <a:rPr kumimoji="1" lang="en-US" altLang="ja-JP" sz="800" dirty="0">
                <a:latin typeface="+mn-ea"/>
                <a:hlinkClick r:id="rId10"/>
              </a:rPr>
              <a:t>https://chibashi-shintyousya.jp/schedule/</a:t>
            </a:r>
            <a:r>
              <a:rPr kumimoji="1" lang="ja-JP" altLang="en-US" sz="800" dirty="0">
                <a:latin typeface="+mn-ea"/>
              </a:rPr>
              <a:t>）</a:t>
            </a:r>
            <a:endParaRPr kumimoji="1" lang="en-US" altLang="ja-JP" sz="800" dirty="0">
              <a:latin typeface="+mn-ea"/>
            </a:endParaRPr>
          </a:p>
        </p:txBody>
      </p:sp>
      <p:sp>
        <p:nvSpPr>
          <p:cNvPr id="3" name="スライド番号プレースホルダー 13">
            <a:extLst>
              <a:ext uri="{FF2B5EF4-FFF2-40B4-BE49-F238E27FC236}">
                <a16:creationId xmlns:a16="http://schemas.microsoft.com/office/drawing/2014/main" id="{7AAD7348-616F-990D-C595-26E4AF1C121D}"/>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27</a:t>
            </a:fld>
            <a:endParaRPr kumimoji="1" lang="ja-JP" altLang="en-US" dirty="0">
              <a:latin typeface="+mn-ea"/>
              <a:ea typeface="+mn-ea"/>
            </a:endParaRPr>
          </a:p>
        </p:txBody>
      </p:sp>
    </p:spTree>
    <p:extLst>
      <p:ext uri="{BB962C8B-B14F-4D97-AF65-F5344CB8AC3E}">
        <p14:creationId xmlns:p14="http://schemas.microsoft.com/office/powerpoint/2010/main" val="855204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四角形: 角を丸くする 58">
            <a:extLst>
              <a:ext uri="{FF2B5EF4-FFF2-40B4-BE49-F238E27FC236}">
                <a16:creationId xmlns:a16="http://schemas.microsoft.com/office/drawing/2014/main" id="{87213681-6BAA-F9E1-FCE0-DC3E85E4277F}"/>
              </a:ext>
            </a:extLst>
          </p:cNvPr>
          <p:cNvSpPr/>
          <p:nvPr/>
        </p:nvSpPr>
        <p:spPr>
          <a:xfrm>
            <a:off x="503196" y="180000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B5E92AB3-A37B-1148-D6D5-185D7B0F0200}"/>
              </a:ext>
            </a:extLst>
          </p:cNvPr>
          <p:cNvSpPr/>
          <p:nvPr/>
        </p:nvSpPr>
        <p:spPr>
          <a:xfrm>
            <a:off x="1341120" y="1802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3996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(3) </a:t>
            </a:r>
            <a:r>
              <a:rPr lang="zh-TW" altLang="en-US" dirty="0">
                <a:latin typeface="+mn-ea"/>
                <a:ea typeface="+mn-ea"/>
              </a:rPr>
              <a:t>千葉県千葉市</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latin typeface="+mn-ea"/>
              </a:endParaRPr>
            </a:p>
          </p:txBody>
        </p:sp>
      </p:gr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5508000" y="3653988"/>
            <a:ext cx="1548000" cy="984885"/>
          </a:xfrm>
          <a:prstGeom prst="rect">
            <a:avLst/>
          </a:prstGeom>
          <a:noFill/>
        </p:spPr>
        <p:txBody>
          <a:bodyPr wrap="square" lIns="0" tIns="0" rIns="0" bIns="0" rtlCol="0">
            <a:spAutoFit/>
          </a:bodyPr>
          <a:lstStyle/>
          <a:p>
            <a:r>
              <a:rPr kumimoji="1" lang="en-US" altLang="ja-JP" sz="800" dirty="0">
                <a:latin typeface="+mn-ea"/>
              </a:rPr>
              <a:t>*3 </a:t>
            </a:r>
            <a:r>
              <a:rPr kumimoji="1" lang="ja-JP" altLang="en-US" sz="800" dirty="0">
                <a:latin typeface="+mn-ea"/>
              </a:rPr>
              <a:t>「千葉市新庁舎整備基本設計　基本設計図書</a:t>
            </a:r>
            <a:r>
              <a:rPr kumimoji="1" lang="en-US" altLang="ja-JP" sz="800" dirty="0">
                <a:latin typeface="+mn-ea"/>
              </a:rPr>
              <a:t>【</a:t>
            </a:r>
            <a:r>
              <a:rPr kumimoji="1" lang="ja-JP" altLang="en-US" sz="800" dirty="0">
                <a:latin typeface="+mn-ea"/>
              </a:rPr>
              <a:t>概要版</a:t>
            </a:r>
            <a:r>
              <a:rPr kumimoji="1" lang="en-US" altLang="ja-JP" sz="800" dirty="0">
                <a:latin typeface="+mn-ea"/>
              </a:rPr>
              <a:t>】</a:t>
            </a:r>
            <a:r>
              <a:rPr kumimoji="1" lang="ja-JP" altLang="en-US" sz="800" dirty="0">
                <a:latin typeface="+mn-ea"/>
              </a:rPr>
              <a:t>」</a:t>
            </a:r>
            <a:r>
              <a:rPr kumimoji="1" lang="en-US" altLang="ja-JP" sz="800" dirty="0">
                <a:latin typeface="+mn-ea"/>
              </a:rPr>
              <a:t>P13</a:t>
            </a:r>
            <a:r>
              <a:rPr kumimoji="1" lang="ja-JP" altLang="en-US" sz="800" dirty="0">
                <a:latin typeface="+mn-ea"/>
              </a:rPr>
              <a:t>、千葉市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6"/>
              </a:rPr>
              <a:t>https://www.city.chiba.jp/zaiseikyoku/shisan/shinchosha/documents/basic_design_summary.pdf</a:t>
            </a:r>
            <a:r>
              <a:rPr kumimoji="1" lang="ja-JP" altLang="en-US" sz="800" dirty="0">
                <a:latin typeface="+mn-ea"/>
              </a:rPr>
              <a:t>）</a:t>
            </a:r>
            <a:endParaRPr kumimoji="1" lang="en-US" altLang="ja-JP" sz="800" dirty="0">
              <a:latin typeface="+mn-ea"/>
            </a:endParaRPr>
          </a:p>
        </p:txBody>
      </p:sp>
      <p:sp>
        <p:nvSpPr>
          <p:cNvPr id="37" name="コンテンツ プレースホルダー 17">
            <a:extLst>
              <a:ext uri="{FF2B5EF4-FFF2-40B4-BE49-F238E27FC236}">
                <a16:creationId xmlns:a16="http://schemas.microsoft.com/office/drawing/2014/main" id="{83B28CFE-C7B2-3122-733B-4DE52CA042DA}"/>
              </a:ext>
            </a:extLst>
          </p:cNvPr>
          <p:cNvSpPr txBox="1">
            <a:spLocks/>
          </p:cNvSpPr>
          <p:nvPr/>
        </p:nvSpPr>
        <p:spPr>
          <a:xfrm>
            <a:off x="503196" y="2160638"/>
            <a:ext cx="6552000" cy="1107996"/>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令和</a:t>
            </a:r>
            <a:r>
              <a:rPr lang="en-US" altLang="ja-JP" sz="1200" dirty="0">
                <a:latin typeface="+mn-ea"/>
                <a:ea typeface="+mn-ea"/>
              </a:rPr>
              <a:t>7</a:t>
            </a:r>
            <a:r>
              <a:rPr lang="ja-JP" altLang="en-US" sz="1200" dirty="0">
                <a:latin typeface="+mn-ea"/>
                <a:ea typeface="+mn-ea"/>
              </a:rPr>
              <a:t>年度（</a:t>
            </a:r>
            <a:r>
              <a:rPr lang="en-US" altLang="ja-JP" sz="1200" dirty="0">
                <a:latin typeface="+mn-ea"/>
                <a:ea typeface="+mn-ea"/>
              </a:rPr>
              <a:t>2025</a:t>
            </a:r>
            <a:r>
              <a:rPr lang="ja-JP" altLang="en-US" sz="1200" dirty="0">
                <a:latin typeface="+mn-ea"/>
                <a:ea typeface="+mn-ea"/>
              </a:rPr>
              <a:t>年度）までが目標とされているシステム標準化を見据えて、総合窓口の検討を進めている。併せて、総合窓口の業務プロセス見直しの必要性も含めて検討</a:t>
            </a:r>
            <a:endParaRPr lang="ja-JP" altLang="en-US" sz="1200" strike="sngStrike" dirty="0">
              <a:solidFill>
                <a:srgbClr val="FF0000"/>
              </a:solidFill>
              <a:highlight>
                <a:srgbClr val="FFFF00"/>
              </a:highlight>
              <a:latin typeface="+mn-ea"/>
              <a:ea typeface="+mn-ea"/>
            </a:endParaRPr>
          </a:p>
          <a:p>
            <a:pPr marL="0" indent="144000" algn="just" fontAlgn="ctr">
              <a:lnSpc>
                <a:spcPct val="120000"/>
              </a:lnSpc>
              <a:spcBef>
                <a:spcPts val="0"/>
              </a:spcBef>
              <a:buNone/>
            </a:pPr>
            <a:r>
              <a:rPr lang="ja-JP" altLang="en-US" sz="1200" dirty="0">
                <a:latin typeface="+mn-ea"/>
                <a:ea typeface="+mn-ea"/>
              </a:rPr>
              <a:t>来庁者利用が多い部署は主に低層棟</a:t>
            </a:r>
            <a:r>
              <a:rPr lang="en-US" altLang="ja-JP" sz="1200" dirty="0">
                <a:latin typeface="+mn-ea"/>
                <a:ea typeface="+mn-ea"/>
              </a:rPr>
              <a:t>3,4</a:t>
            </a:r>
            <a:r>
              <a:rPr lang="ja-JP" altLang="en-US" sz="1200" dirty="0">
                <a:latin typeface="+mn-ea"/>
                <a:ea typeface="+mn-ea"/>
              </a:rPr>
              <a:t>階に配置し、窓口カウンターや相談室がある「窓口ゾーン」、</a:t>
            </a:r>
            <a:r>
              <a:rPr kumimoji="1" lang="ja-JP" altLang="en-US" sz="1200" u="wavyHeavy" dirty="0">
                <a:solidFill>
                  <a:schemeClr val="tx1"/>
                </a:solidFill>
                <a:uFill>
                  <a:solidFill>
                    <a:srgbClr val="31926F"/>
                  </a:solidFill>
                </a:uFill>
                <a:latin typeface="+mn-ea"/>
                <a:ea typeface="+mn-ea"/>
              </a:rPr>
              <a:t>ユニバーサルレイアウト</a:t>
            </a:r>
            <a:r>
              <a:rPr lang="ja-JP" altLang="en-US" sz="1200" dirty="0">
                <a:latin typeface="+mn-ea"/>
                <a:ea typeface="+mn-ea"/>
              </a:rPr>
              <a:t>を基本とした「執務ゾーン」、バックヤードの「サポートゾーン」の</a:t>
            </a:r>
            <a:r>
              <a:rPr lang="en-US" altLang="ja-JP" sz="1200" dirty="0">
                <a:latin typeface="+mn-ea"/>
                <a:ea typeface="+mn-ea"/>
              </a:rPr>
              <a:t>3</a:t>
            </a:r>
            <a:r>
              <a:rPr lang="ja-JP" altLang="en-US" sz="1200" dirty="0">
                <a:latin typeface="+mn-ea"/>
                <a:ea typeface="+mn-ea"/>
              </a:rPr>
              <a:t>つのゾーンで構成している。</a:t>
            </a:r>
            <a:endParaRPr lang="ja-JP" altLang="en-US" sz="1200" strike="sngStrike" dirty="0">
              <a:latin typeface="+mn-ea"/>
              <a:ea typeface="+mn-ea"/>
            </a:endParaRPr>
          </a:p>
        </p:txBody>
      </p:sp>
      <p:grpSp>
        <p:nvGrpSpPr>
          <p:cNvPr id="39" name="グループ化 38">
            <a:extLst>
              <a:ext uri="{FF2B5EF4-FFF2-40B4-BE49-F238E27FC236}">
                <a16:creationId xmlns:a16="http://schemas.microsoft.com/office/drawing/2014/main" id="{7ADAF5B6-3E1B-1C8B-88F0-29C7FA5455AB}"/>
              </a:ext>
            </a:extLst>
          </p:cNvPr>
          <p:cNvGrpSpPr/>
          <p:nvPr/>
        </p:nvGrpSpPr>
        <p:grpSpPr>
          <a:xfrm>
            <a:off x="709200" y="5143813"/>
            <a:ext cx="6138340" cy="441655"/>
            <a:chOff x="503238" y="3168000"/>
            <a:chExt cx="6138340" cy="441655"/>
          </a:xfrm>
        </p:grpSpPr>
        <p:grpSp>
          <p:nvGrpSpPr>
            <p:cNvPr id="40" name="グループ化 39">
              <a:extLst>
                <a:ext uri="{FF2B5EF4-FFF2-40B4-BE49-F238E27FC236}">
                  <a16:creationId xmlns:a16="http://schemas.microsoft.com/office/drawing/2014/main" id="{2035F839-AB2C-ACEF-E2A7-698E079161F3}"/>
                </a:ext>
              </a:extLst>
            </p:cNvPr>
            <p:cNvGrpSpPr/>
            <p:nvPr/>
          </p:nvGrpSpPr>
          <p:grpSpPr>
            <a:xfrm>
              <a:off x="503238" y="3168000"/>
              <a:ext cx="2502339" cy="252000"/>
              <a:chOff x="707715" y="3366000"/>
              <a:chExt cx="2502339" cy="252000"/>
            </a:xfrm>
          </p:grpSpPr>
          <p:sp>
            <p:nvSpPr>
              <p:cNvPr id="43" name="テキスト ボックス 42">
                <a:extLst>
                  <a:ext uri="{FF2B5EF4-FFF2-40B4-BE49-F238E27FC236}">
                    <a16:creationId xmlns:a16="http://schemas.microsoft.com/office/drawing/2014/main" id="{969A0CF0-7AAD-BCA2-6539-D6D3BDB88DB2}"/>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デジタルサイネージ</a:t>
                </a:r>
              </a:p>
            </p:txBody>
          </p:sp>
          <p:sp>
            <p:nvSpPr>
              <p:cNvPr id="44" name="四角形: 角を丸くする 43">
                <a:extLst>
                  <a:ext uri="{FF2B5EF4-FFF2-40B4-BE49-F238E27FC236}">
                    <a16:creationId xmlns:a16="http://schemas.microsoft.com/office/drawing/2014/main" id="{D6942DAC-6CD9-6D37-37D8-CFF43316F34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施策③</a:t>
                </a:r>
              </a:p>
            </p:txBody>
          </p:sp>
        </p:grpSp>
        <p:sp>
          <p:nvSpPr>
            <p:cNvPr id="42" name="テキスト ボックス 41">
              <a:extLst>
                <a:ext uri="{FF2B5EF4-FFF2-40B4-BE49-F238E27FC236}">
                  <a16:creationId xmlns:a16="http://schemas.microsoft.com/office/drawing/2014/main" id="{1C5D3D62-3728-DDB2-9BBC-F8DAED297CC7}"/>
                </a:ext>
              </a:extLst>
            </p:cNvPr>
            <p:cNvSpPr txBox="1"/>
            <p:nvPr/>
          </p:nvSpPr>
          <p:spPr>
            <a:xfrm>
              <a:off x="1349578" y="3440378"/>
              <a:ext cx="5292000" cy="169277"/>
            </a:xfrm>
            <a:prstGeom prst="rect">
              <a:avLst/>
            </a:prstGeom>
            <a:noFill/>
          </p:spPr>
          <p:txBody>
            <a:bodyPr wrap="square" lIns="0" tIns="0" rIns="0" bIns="0" rtlCol="0">
              <a:spAutoFit/>
            </a:bodyPr>
            <a:lstStyle/>
            <a:p>
              <a:pPr indent="144000" algn="just" fontAlgn="ctr"/>
              <a:r>
                <a:rPr kumimoji="1" lang="ja-JP" altLang="en-US" sz="1100" dirty="0">
                  <a:latin typeface="+mn-ea"/>
                </a:rPr>
                <a:t>デジタルサイネージでは、庁舎のフロア案内や市政情報を発信している。</a:t>
              </a:r>
            </a:p>
          </p:txBody>
        </p:sp>
      </p:grpSp>
      <p:grpSp>
        <p:nvGrpSpPr>
          <p:cNvPr id="46" name="グループ化 45">
            <a:extLst>
              <a:ext uri="{FF2B5EF4-FFF2-40B4-BE49-F238E27FC236}">
                <a16:creationId xmlns:a16="http://schemas.microsoft.com/office/drawing/2014/main" id="{28956D31-6183-48BA-A86C-25B3DB5A3E52}"/>
              </a:ext>
            </a:extLst>
          </p:cNvPr>
          <p:cNvGrpSpPr/>
          <p:nvPr/>
        </p:nvGrpSpPr>
        <p:grpSpPr>
          <a:xfrm>
            <a:off x="709200" y="5755813"/>
            <a:ext cx="6138340" cy="949486"/>
            <a:chOff x="503238" y="3168000"/>
            <a:chExt cx="6138340" cy="949486"/>
          </a:xfrm>
        </p:grpSpPr>
        <p:grpSp>
          <p:nvGrpSpPr>
            <p:cNvPr id="47" name="グループ化 46">
              <a:extLst>
                <a:ext uri="{FF2B5EF4-FFF2-40B4-BE49-F238E27FC236}">
                  <a16:creationId xmlns:a16="http://schemas.microsoft.com/office/drawing/2014/main" id="{8B86BF5C-1165-74E8-1FE7-E0A7A63276E3}"/>
                </a:ext>
              </a:extLst>
            </p:cNvPr>
            <p:cNvGrpSpPr/>
            <p:nvPr/>
          </p:nvGrpSpPr>
          <p:grpSpPr>
            <a:xfrm>
              <a:off x="503238" y="3168000"/>
              <a:ext cx="2502339" cy="252000"/>
              <a:chOff x="707715" y="3366000"/>
              <a:chExt cx="2502339" cy="252000"/>
            </a:xfrm>
          </p:grpSpPr>
          <p:sp>
            <p:nvSpPr>
              <p:cNvPr id="49" name="テキスト ボックス 48">
                <a:extLst>
                  <a:ext uri="{FF2B5EF4-FFF2-40B4-BE49-F238E27FC236}">
                    <a16:creationId xmlns:a16="http://schemas.microsoft.com/office/drawing/2014/main" id="{1DAD9A06-2A35-5FA6-690E-5AF93DAB59A9}"/>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混雑状況配信サービス</a:t>
                </a:r>
              </a:p>
            </p:txBody>
          </p:sp>
          <p:sp>
            <p:nvSpPr>
              <p:cNvPr id="50" name="四角形: 角を丸くする 49">
                <a:extLst>
                  <a:ext uri="{FF2B5EF4-FFF2-40B4-BE49-F238E27FC236}">
                    <a16:creationId xmlns:a16="http://schemas.microsoft.com/office/drawing/2014/main" id="{7CDA5CA1-5BB6-4776-71B2-4FD51EB9A9F6}"/>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施策④</a:t>
                </a:r>
              </a:p>
            </p:txBody>
          </p:sp>
        </p:grpSp>
        <p:sp>
          <p:nvSpPr>
            <p:cNvPr id="48" name="テキスト ボックス 47">
              <a:extLst>
                <a:ext uri="{FF2B5EF4-FFF2-40B4-BE49-F238E27FC236}">
                  <a16:creationId xmlns:a16="http://schemas.microsoft.com/office/drawing/2014/main" id="{04EFBA16-FDFF-6EDE-D64D-69F87A858E54}"/>
                </a:ext>
              </a:extLst>
            </p:cNvPr>
            <p:cNvSpPr txBox="1"/>
            <p:nvPr/>
          </p:nvSpPr>
          <p:spPr>
            <a:xfrm>
              <a:off x="1349578" y="3440378"/>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各区役所及び千葉みなと市民センターの呼出状況をインターネット上で配信している。また、各区役所（千葉みなと市民センターを除く。）で発券した番号札の</a:t>
              </a:r>
              <a:r>
                <a:rPr kumimoji="1" lang="en-US" altLang="ja-JP" sz="1100" dirty="0">
                  <a:latin typeface="+mn-ea"/>
                </a:rPr>
                <a:t>QR</a:t>
              </a:r>
              <a:r>
                <a:rPr kumimoji="1" lang="ja-JP" altLang="en-US" sz="1100" dirty="0">
                  <a:latin typeface="+mn-ea"/>
                </a:rPr>
                <a:t>コードと通知方法（メール又は</a:t>
              </a:r>
              <a:r>
                <a:rPr kumimoji="1" lang="en-US" altLang="ja-JP" sz="1100" dirty="0">
                  <a:latin typeface="+mn-ea"/>
                </a:rPr>
                <a:t>LINE</a:t>
              </a:r>
              <a:r>
                <a:rPr kumimoji="1" lang="ja-JP" altLang="en-US" sz="1100" dirty="0">
                  <a:latin typeface="+mn-ea"/>
                </a:rPr>
                <a:t>）を登録しておくことにより、順番が近づくと通知されるサービスを実施</a:t>
              </a:r>
              <a:endParaRPr kumimoji="1" lang="ja-JP" altLang="en-US" sz="1100" strike="sngStrike" dirty="0">
                <a:latin typeface="+mn-ea"/>
              </a:endParaRPr>
            </a:p>
          </p:txBody>
        </p:sp>
      </p:grpSp>
      <p:pic>
        <p:nvPicPr>
          <p:cNvPr id="61" name="図 60" descr="建物, 写真, 乗る, 木製 が含まれている画像&#10;&#10;自動的に生成された説明">
            <a:extLst>
              <a:ext uri="{FF2B5EF4-FFF2-40B4-BE49-F238E27FC236}">
                <a16:creationId xmlns:a16="http://schemas.microsoft.com/office/drawing/2014/main" id="{B9569EC9-3198-55D4-B7FE-A9AA1BBD9A4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3239" y="3325923"/>
            <a:ext cx="2437610" cy="1332000"/>
          </a:xfrm>
          <a:prstGeom prst="rect">
            <a:avLst/>
          </a:prstGeom>
        </p:spPr>
      </p:pic>
      <p:pic>
        <p:nvPicPr>
          <p:cNvPr id="62" name="図 61" descr="ダイアグラム&#10;&#10;低い精度で自動的に生成された説明">
            <a:extLst>
              <a:ext uri="{FF2B5EF4-FFF2-40B4-BE49-F238E27FC236}">
                <a16:creationId xmlns:a16="http://schemas.microsoft.com/office/drawing/2014/main" id="{26B7DF3D-56FD-FE03-AA89-B8C39B503E4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88000" y="3325923"/>
            <a:ext cx="2433256" cy="1332000"/>
          </a:xfrm>
          <a:prstGeom prst="rect">
            <a:avLst/>
          </a:prstGeom>
        </p:spPr>
      </p:pic>
      <p:sp>
        <p:nvSpPr>
          <p:cNvPr id="63" name="テキスト ボックス 62">
            <a:extLst>
              <a:ext uri="{FF2B5EF4-FFF2-40B4-BE49-F238E27FC236}">
                <a16:creationId xmlns:a16="http://schemas.microsoft.com/office/drawing/2014/main" id="{83347212-18DE-6EE6-F82D-9FDB821BFB80}"/>
              </a:ext>
            </a:extLst>
          </p:cNvPr>
          <p:cNvSpPr txBox="1"/>
          <p:nvPr/>
        </p:nvSpPr>
        <p:spPr>
          <a:xfrm>
            <a:off x="503238" y="4693923"/>
            <a:ext cx="2260234" cy="169277"/>
          </a:xfrm>
          <a:prstGeom prst="rect">
            <a:avLst/>
          </a:prstGeom>
          <a:noFill/>
        </p:spPr>
        <p:txBody>
          <a:bodyPr wrap="none" lIns="0" tIns="0" rIns="0" bIns="0" rtlCol="0">
            <a:spAutoFit/>
          </a:bodyPr>
          <a:lstStyle/>
          <a:p>
            <a:r>
              <a:rPr kumimoji="1" lang="ja-JP" altLang="en-US" sz="1100" dirty="0">
                <a:latin typeface="+mn-ea"/>
              </a:rPr>
              <a:t>執務ゾーン・窓口ゾーンのイメージ</a:t>
            </a:r>
            <a:r>
              <a:rPr kumimoji="1" lang="en-US" altLang="ja-JP" sz="1100" baseline="30000" dirty="0">
                <a:latin typeface="+mn-ea"/>
              </a:rPr>
              <a:t>*3</a:t>
            </a:r>
            <a:endParaRPr kumimoji="1" lang="ja-JP" altLang="en-US" sz="1100" baseline="30000" dirty="0">
              <a:latin typeface="+mn-ea"/>
            </a:endParaRPr>
          </a:p>
        </p:txBody>
      </p:sp>
      <p:sp>
        <p:nvSpPr>
          <p:cNvPr id="64" name="テキスト ボックス 63">
            <a:extLst>
              <a:ext uri="{FF2B5EF4-FFF2-40B4-BE49-F238E27FC236}">
                <a16:creationId xmlns:a16="http://schemas.microsoft.com/office/drawing/2014/main" id="{9C0893C0-930E-0DD9-6DD9-5768338FEA32}"/>
              </a:ext>
            </a:extLst>
          </p:cNvPr>
          <p:cNvSpPr txBox="1"/>
          <p:nvPr/>
        </p:nvSpPr>
        <p:spPr>
          <a:xfrm>
            <a:off x="3024000" y="4693923"/>
            <a:ext cx="1450718" cy="169277"/>
          </a:xfrm>
          <a:prstGeom prst="rect">
            <a:avLst/>
          </a:prstGeom>
          <a:noFill/>
        </p:spPr>
        <p:txBody>
          <a:bodyPr wrap="none" lIns="0" tIns="0" rIns="0" bIns="0" rtlCol="0">
            <a:spAutoFit/>
          </a:bodyPr>
          <a:lstStyle/>
          <a:p>
            <a:r>
              <a:rPr kumimoji="1" lang="ja-JP" altLang="en-US" sz="1100" dirty="0">
                <a:latin typeface="+mn-ea"/>
              </a:rPr>
              <a:t>窓口ゾーンのイメージ</a:t>
            </a:r>
            <a:r>
              <a:rPr kumimoji="1" lang="en-US" altLang="ja-JP" sz="1100" baseline="30000" dirty="0">
                <a:latin typeface="+mn-ea"/>
              </a:rPr>
              <a:t>*3</a:t>
            </a:r>
            <a:endParaRPr kumimoji="1" lang="ja-JP" altLang="en-US" sz="1100" baseline="30000" dirty="0">
              <a:latin typeface="+mn-ea"/>
            </a:endParaRPr>
          </a:p>
        </p:txBody>
      </p:sp>
      <p:grpSp>
        <p:nvGrpSpPr>
          <p:cNvPr id="67" name="グループ化 66">
            <a:extLst>
              <a:ext uri="{FF2B5EF4-FFF2-40B4-BE49-F238E27FC236}">
                <a16:creationId xmlns:a16="http://schemas.microsoft.com/office/drawing/2014/main" id="{53A9BBA6-904A-0ECC-61DD-287F7072F221}"/>
              </a:ext>
            </a:extLst>
          </p:cNvPr>
          <p:cNvGrpSpPr/>
          <p:nvPr/>
        </p:nvGrpSpPr>
        <p:grpSpPr>
          <a:xfrm>
            <a:off x="709200" y="6871813"/>
            <a:ext cx="6138340" cy="949486"/>
            <a:chOff x="503238" y="3168000"/>
            <a:chExt cx="6138340" cy="949486"/>
          </a:xfrm>
        </p:grpSpPr>
        <p:grpSp>
          <p:nvGrpSpPr>
            <p:cNvPr id="68" name="グループ化 67">
              <a:extLst>
                <a:ext uri="{FF2B5EF4-FFF2-40B4-BE49-F238E27FC236}">
                  <a16:creationId xmlns:a16="http://schemas.microsoft.com/office/drawing/2014/main" id="{ADE80508-46CF-701A-66CA-8B08E468A741}"/>
                </a:ext>
              </a:extLst>
            </p:cNvPr>
            <p:cNvGrpSpPr/>
            <p:nvPr/>
          </p:nvGrpSpPr>
          <p:grpSpPr>
            <a:xfrm>
              <a:off x="503238" y="3168000"/>
              <a:ext cx="2502339" cy="252000"/>
              <a:chOff x="707715" y="3366000"/>
              <a:chExt cx="2502339" cy="252000"/>
            </a:xfrm>
          </p:grpSpPr>
          <p:sp>
            <p:nvSpPr>
              <p:cNvPr id="70" name="テキスト ボックス 69">
                <a:extLst>
                  <a:ext uri="{FF2B5EF4-FFF2-40B4-BE49-F238E27FC236}">
                    <a16:creationId xmlns:a16="http://schemas.microsoft.com/office/drawing/2014/main" id="{287A00CD-2F77-ACEF-2C0F-AE103644FC39}"/>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来庁予約サービス</a:t>
                </a:r>
              </a:p>
            </p:txBody>
          </p:sp>
          <p:sp>
            <p:nvSpPr>
              <p:cNvPr id="71" name="四角形: 角を丸くする 70">
                <a:extLst>
                  <a:ext uri="{FF2B5EF4-FFF2-40B4-BE49-F238E27FC236}">
                    <a16:creationId xmlns:a16="http://schemas.microsoft.com/office/drawing/2014/main" id="{8A27A512-D34C-D74F-DA0F-364DD858F429}"/>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施策⑤</a:t>
                </a:r>
              </a:p>
            </p:txBody>
          </p:sp>
        </p:grpSp>
        <p:sp>
          <p:nvSpPr>
            <p:cNvPr id="69" name="テキスト ボックス 68">
              <a:extLst>
                <a:ext uri="{FF2B5EF4-FFF2-40B4-BE49-F238E27FC236}">
                  <a16:creationId xmlns:a16="http://schemas.microsoft.com/office/drawing/2014/main" id="{7161474A-A425-03ED-8000-52200363C9A7}"/>
                </a:ext>
              </a:extLst>
            </p:cNvPr>
            <p:cNvSpPr txBox="1"/>
            <p:nvPr/>
          </p:nvSpPr>
          <p:spPr>
            <a:xfrm>
              <a:off x="1349578" y="3440378"/>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予約サイトで来庁日時と手続き内容を入力して受付用</a:t>
              </a:r>
              <a:r>
                <a:rPr kumimoji="1" lang="en-US" altLang="ja-JP" sz="1100" dirty="0">
                  <a:latin typeface="+mn-ea"/>
                </a:rPr>
                <a:t>QR</a:t>
              </a:r>
              <a:r>
                <a:rPr kumimoji="1" lang="ja-JP" altLang="en-US" sz="1100" dirty="0">
                  <a:latin typeface="+mn-ea"/>
                </a:rPr>
                <a:t>コードを取得し、来庁時に</a:t>
              </a:r>
              <a:r>
                <a:rPr kumimoji="1" lang="en-US" altLang="ja-JP" sz="1100" dirty="0">
                  <a:latin typeface="+mn-ea"/>
                </a:rPr>
                <a:t>QR</a:t>
              </a:r>
              <a:r>
                <a:rPr kumimoji="1" lang="ja-JP" altLang="en-US" sz="1100" dirty="0">
                  <a:latin typeface="+mn-ea"/>
                </a:rPr>
                <a:t>コードを発券機に読み取ると、優先して窓口に呼び出すサービスを実施中。各区役所における市民総合窓口課の一部手続き（住民異動・世帯変更、戸籍届出、証明書発行、印鑑登録 等）を対象としている。</a:t>
              </a:r>
            </a:p>
          </p:txBody>
        </p:sp>
      </p:grpSp>
      <p:grpSp>
        <p:nvGrpSpPr>
          <p:cNvPr id="52" name="グループ化 51">
            <a:extLst>
              <a:ext uri="{FF2B5EF4-FFF2-40B4-BE49-F238E27FC236}">
                <a16:creationId xmlns:a16="http://schemas.microsoft.com/office/drawing/2014/main" id="{28FB40DA-CF9E-735F-86A6-8A382A483D75}"/>
              </a:ext>
            </a:extLst>
          </p:cNvPr>
          <p:cNvGrpSpPr/>
          <p:nvPr/>
        </p:nvGrpSpPr>
        <p:grpSpPr>
          <a:xfrm>
            <a:off x="709200" y="8916489"/>
            <a:ext cx="6138340" cy="1183208"/>
            <a:chOff x="503238" y="3260595"/>
            <a:chExt cx="6138340" cy="1108041"/>
          </a:xfrm>
        </p:grpSpPr>
        <p:grpSp>
          <p:nvGrpSpPr>
            <p:cNvPr id="53" name="グループ化 52">
              <a:extLst>
                <a:ext uri="{FF2B5EF4-FFF2-40B4-BE49-F238E27FC236}">
                  <a16:creationId xmlns:a16="http://schemas.microsoft.com/office/drawing/2014/main" id="{6EA39D7F-F0E5-160A-0DF9-5E1DA45D1A86}"/>
                </a:ext>
              </a:extLst>
            </p:cNvPr>
            <p:cNvGrpSpPr/>
            <p:nvPr/>
          </p:nvGrpSpPr>
          <p:grpSpPr>
            <a:xfrm>
              <a:off x="503238" y="3260595"/>
              <a:ext cx="2502339" cy="252000"/>
              <a:chOff x="707715" y="3458595"/>
              <a:chExt cx="2502339" cy="252000"/>
            </a:xfrm>
          </p:grpSpPr>
          <p:sp>
            <p:nvSpPr>
              <p:cNvPr id="55" name="テキスト ボックス 54">
                <a:extLst>
                  <a:ext uri="{FF2B5EF4-FFF2-40B4-BE49-F238E27FC236}">
                    <a16:creationId xmlns:a16="http://schemas.microsoft.com/office/drawing/2014/main" id="{0F93B888-0A85-DFDE-F12C-C0E459123F5A}"/>
                  </a:ext>
                </a:extLst>
              </p:cNvPr>
              <p:cNvSpPr txBox="1"/>
              <p:nvPr/>
            </p:nvSpPr>
            <p:spPr>
              <a:xfrm>
                <a:off x="1554054" y="3492262"/>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決済方法</a:t>
                </a:r>
              </a:p>
            </p:txBody>
          </p:sp>
          <p:sp>
            <p:nvSpPr>
              <p:cNvPr id="56" name="四角形: 角を丸くする 55">
                <a:extLst>
                  <a:ext uri="{FF2B5EF4-FFF2-40B4-BE49-F238E27FC236}">
                    <a16:creationId xmlns:a16="http://schemas.microsoft.com/office/drawing/2014/main" id="{863FA8E9-1EA4-29C5-A551-D963E44A4C7A}"/>
                  </a:ext>
                </a:extLst>
              </p:cNvPr>
              <p:cNvSpPr/>
              <p:nvPr/>
            </p:nvSpPr>
            <p:spPr>
              <a:xfrm>
                <a:off x="707715" y="3458595"/>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施策⑧</a:t>
                </a:r>
              </a:p>
            </p:txBody>
          </p:sp>
        </p:grpSp>
        <p:sp>
          <p:nvSpPr>
            <p:cNvPr id="54" name="テキスト ボックス 53">
              <a:extLst>
                <a:ext uri="{FF2B5EF4-FFF2-40B4-BE49-F238E27FC236}">
                  <a16:creationId xmlns:a16="http://schemas.microsoft.com/office/drawing/2014/main" id="{55997AAB-7A96-4790-FDE8-5BC1048FC93C}"/>
                </a:ext>
              </a:extLst>
            </p:cNvPr>
            <p:cNvSpPr txBox="1"/>
            <p:nvPr/>
          </p:nvSpPr>
          <p:spPr>
            <a:xfrm>
              <a:off x="1349578" y="3522250"/>
              <a:ext cx="5292000" cy="846386"/>
            </a:xfrm>
            <a:prstGeom prst="rect">
              <a:avLst/>
            </a:prstGeom>
            <a:noFill/>
          </p:spPr>
          <p:txBody>
            <a:bodyPr wrap="square" lIns="0" tIns="0" rIns="0" bIns="0" rtlCol="0">
              <a:spAutoFit/>
            </a:bodyPr>
            <a:lstStyle/>
            <a:p>
              <a:pPr indent="144000" algn="just" fontAlgn="ctr"/>
              <a:r>
                <a:rPr kumimoji="1" lang="ja-JP" altLang="en-US" sz="1100" dirty="0">
                  <a:latin typeface="+mn-ea"/>
                </a:rPr>
                <a:t>キャッシュレス決済は、区役所などの証明書発行窓口で利用可能。対象手続きは、住民票の写しや戸籍証明書、税関係証明等。対応している決済方法は、以下のとおり。</a:t>
              </a:r>
            </a:p>
            <a:p>
              <a:pPr algn="just" fontAlgn="ctr"/>
              <a:r>
                <a:rPr kumimoji="1" lang="ja-JP" altLang="en-US" sz="1100" dirty="0">
                  <a:latin typeface="+mn-ea"/>
                </a:rPr>
                <a:t>　・ クレジットカード</a:t>
              </a:r>
            </a:p>
            <a:p>
              <a:pPr algn="just" fontAlgn="ctr"/>
              <a:r>
                <a:rPr kumimoji="1" lang="ja-JP" altLang="en-US" sz="1100" dirty="0">
                  <a:latin typeface="+mn-ea"/>
                </a:rPr>
                <a:t>　・ 電子マネー</a:t>
              </a:r>
            </a:p>
            <a:p>
              <a:pPr algn="just" fontAlgn="ctr"/>
              <a:r>
                <a:rPr kumimoji="1" lang="ja-JP" altLang="en-US" sz="1100" dirty="0">
                  <a:latin typeface="+mn-ea"/>
                </a:rPr>
                <a:t>　・ バーコード決済</a:t>
              </a:r>
            </a:p>
          </p:txBody>
        </p:sp>
      </p:grpSp>
      <p:grpSp>
        <p:nvGrpSpPr>
          <p:cNvPr id="73" name="グループ化 72">
            <a:extLst>
              <a:ext uri="{FF2B5EF4-FFF2-40B4-BE49-F238E27FC236}">
                <a16:creationId xmlns:a16="http://schemas.microsoft.com/office/drawing/2014/main" id="{596D0566-4C13-2057-A5F6-E31E06E1F8BD}"/>
              </a:ext>
            </a:extLst>
          </p:cNvPr>
          <p:cNvGrpSpPr/>
          <p:nvPr/>
        </p:nvGrpSpPr>
        <p:grpSpPr>
          <a:xfrm>
            <a:off x="709200" y="7984269"/>
            <a:ext cx="6138340" cy="780209"/>
            <a:chOff x="503238" y="3168000"/>
            <a:chExt cx="6138340" cy="780209"/>
          </a:xfrm>
        </p:grpSpPr>
        <p:grpSp>
          <p:nvGrpSpPr>
            <p:cNvPr id="74" name="グループ化 73">
              <a:extLst>
                <a:ext uri="{FF2B5EF4-FFF2-40B4-BE49-F238E27FC236}">
                  <a16:creationId xmlns:a16="http://schemas.microsoft.com/office/drawing/2014/main" id="{7934E671-6BEA-C4D2-CBA9-4E7636303F74}"/>
                </a:ext>
              </a:extLst>
            </p:cNvPr>
            <p:cNvGrpSpPr/>
            <p:nvPr/>
          </p:nvGrpSpPr>
          <p:grpSpPr>
            <a:xfrm>
              <a:off x="503238" y="3168000"/>
              <a:ext cx="2826339" cy="252000"/>
              <a:chOff x="707715" y="3366000"/>
              <a:chExt cx="2826339" cy="252000"/>
            </a:xfrm>
          </p:grpSpPr>
          <p:sp>
            <p:nvSpPr>
              <p:cNvPr id="76" name="テキスト ボックス 75">
                <a:extLst>
                  <a:ext uri="{FF2B5EF4-FFF2-40B4-BE49-F238E27FC236}">
                    <a16:creationId xmlns:a16="http://schemas.microsoft.com/office/drawing/2014/main" id="{D6BB75E4-6996-E53B-091C-6F6F2F8C4204}"/>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コンビニ交付サービス</a:t>
                </a:r>
              </a:p>
            </p:txBody>
          </p:sp>
          <p:sp>
            <p:nvSpPr>
              <p:cNvPr id="77" name="四角形: 角を丸くする 76">
                <a:extLst>
                  <a:ext uri="{FF2B5EF4-FFF2-40B4-BE49-F238E27FC236}">
                    <a16:creationId xmlns:a16="http://schemas.microsoft.com/office/drawing/2014/main" id="{5F903BA8-883E-111C-FA6A-BC7DA7FFBED2}"/>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施策⑥</a:t>
                </a:r>
              </a:p>
            </p:txBody>
          </p:sp>
        </p:grpSp>
        <p:sp>
          <p:nvSpPr>
            <p:cNvPr id="75" name="テキスト ボックス 74">
              <a:extLst>
                <a:ext uri="{FF2B5EF4-FFF2-40B4-BE49-F238E27FC236}">
                  <a16:creationId xmlns:a16="http://schemas.microsoft.com/office/drawing/2014/main" id="{FC4CCE58-A803-446E-4BA0-1E21873F2537}"/>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住民票が千葉市にあれば、マイナンバーカードを利用して、住民票の写し、印鑑証明書、所得証明書（現年度分に限る）を取得でき、また、本籍が千葉市にある場合は戸籍全部（個人）事項証明書の取得が可能である。</a:t>
              </a:r>
              <a:endParaRPr kumimoji="1" lang="ja-JP" altLang="en-US" sz="1100" strike="sngStrike" dirty="0">
                <a:latin typeface="+mn-ea"/>
              </a:endParaRPr>
            </a:p>
          </p:txBody>
        </p:sp>
      </p:grpSp>
      <p:sp>
        <p:nvSpPr>
          <p:cNvPr id="4" name="正方形/長方形 3">
            <a:extLst>
              <a:ext uri="{FF2B5EF4-FFF2-40B4-BE49-F238E27FC236}">
                <a16:creationId xmlns:a16="http://schemas.microsoft.com/office/drawing/2014/main" id="{E1C843F8-031F-DD2D-B89A-B02A1A0C6F90}"/>
              </a:ext>
            </a:extLst>
          </p:cNvPr>
          <p:cNvSpPr/>
          <p:nvPr/>
        </p:nvSpPr>
        <p:spPr>
          <a:xfrm>
            <a:off x="504000" y="5021683"/>
            <a:ext cx="6552000" cy="5061165"/>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3">
            <a:extLst>
              <a:ext uri="{FF2B5EF4-FFF2-40B4-BE49-F238E27FC236}">
                <a16:creationId xmlns:a16="http://schemas.microsoft.com/office/drawing/2014/main" id="{D2292090-EDE2-F644-B72D-6AC28EDE188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28</a:t>
            </a:fld>
            <a:endParaRPr kumimoji="1" lang="ja-JP" altLang="en-US" dirty="0">
              <a:latin typeface="+mn-ea"/>
              <a:ea typeface="+mn-ea"/>
            </a:endParaRPr>
          </a:p>
        </p:txBody>
      </p:sp>
    </p:spTree>
    <p:extLst>
      <p:ext uri="{BB962C8B-B14F-4D97-AF65-F5344CB8AC3E}">
        <p14:creationId xmlns:p14="http://schemas.microsoft.com/office/powerpoint/2010/main" val="410669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4099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(3) </a:t>
            </a:r>
            <a:r>
              <a:rPr lang="zh-TW" altLang="en-US" dirty="0">
                <a:latin typeface="+mn-ea"/>
                <a:ea typeface="+mn-ea"/>
              </a:rPr>
              <a:t>千葉県千葉市</a:t>
            </a:r>
          </a:p>
        </p:txBody>
      </p:sp>
      <p:grpSp>
        <p:nvGrpSpPr>
          <p:cNvPr id="3" name="グループ化 2">
            <a:extLst>
              <a:ext uri="{FF2B5EF4-FFF2-40B4-BE49-F238E27FC236}">
                <a16:creationId xmlns:a16="http://schemas.microsoft.com/office/drawing/2014/main" id="{944E068E-F936-67E1-C269-0A583CF893D2}"/>
              </a:ext>
            </a:extLst>
          </p:cNvPr>
          <p:cNvGrpSpPr/>
          <p:nvPr/>
        </p:nvGrpSpPr>
        <p:grpSpPr>
          <a:xfrm>
            <a:off x="504000" y="1368000"/>
            <a:ext cx="6552000" cy="252000"/>
            <a:chOff x="504000" y="1797030"/>
            <a:chExt cx="6552000" cy="252000"/>
          </a:xfrm>
        </p:grpSpPr>
        <p:sp>
          <p:nvSpPr>
            <p:cNvPr id="4" name="四角形: 角を丸くする 3">
              <a:extLst>
                <a:ext uri="{FF2B5EF4-FFF2-40B4-BE49-F238E27FC236}">
                  <a16:creationId xmlns:a16="http://schemas.microsoft.com/office/drawing/2014/main" id="{A4AF9FB3-06BA-5B53-128F-C4C7322FE6D6}"/>
                </a:ext>
              </a:extLst>
            </p:cNvPr>
            <p:cNvSpPr/>
            <p:nvPr/>
          </p:nvSpPr>
          <p:spPr>
            <a:xfrm>
              <a:off x="504000" y="179703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5DEBC3CC-4F59-C545-6650-2258F8E0DB10}"/>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2" name="コンテンツ プレースホルダー 17">
            <a:extLst>
              <a:ext uri="{FF2B5EF4-FFF2-40B4-BE49-F238E27FC236}">
                <a16:creationId xmlns:a16="http://schemas.microsoft.com/office/drawing/2014/main" id="{A2042ADA-16C5-34A0-9A37-42E6986F4815}"/>
              </a:ext>
            </a:extLst>
          </p:cNvPr>
          <p:cNvSpPr txBox="1">
            <a:spLocks/>
          </p:cNvSpPr>
          <p:nvPr/>
        </p:nvSpPr>
        <p:spPr>
          <a:xfrm>
            <a:off x="503196" y="1743878"/>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庁舎の建て替えを契機として、</a:t>
            </a:r>
            <a:r>
              <a:rPr kumimoji="1" lang="ja-JP" altLang="en-US" sz="1200" u="wavyHeavy" dirty="0">
                <a:solidFill>
                  <a:schemeClr val="tx1"/>
                </a:solidFill>
                <a:uFill>
                  <a:solidFill>
                    <a:srgbClr val="31926F"/>
                  </a:solidFill>
                </a:uFill>
                <a:latin typeface="+mn-ea"/>
                <a:ea typeface="+mn-ea"/>
              </a:rPr>
              <a:t>ユニバーサルレイアウト</a:t>
            </a:r>
            <a:r>
              <a:rPr lang="ja-JP" altLang="en-US" sz="1200" dirty="0">
                <a:latin typeface="+mn-ea"/>
                <a:ea typeface="+mn-ea"/>
              </a:rPr>
              <a:t>の導入等を踏まえ、座席については課の範囲で自由に座席が選べる</a:t>
            </a:r>
            <a:r>
              <a:rPr kumimoji="1" lang="ja-JP" altLang="en-US" sz="1200" u="wavyHeavy" dirty="0">
                <a:solidFill>
                  <a:schemeClr val="tx1"/>
                </a:solidFill>
                <a:uFill>
                  <a:solidFill>
                    <a:srgbClr val="31926F"/>
                  </a:solidFill>
                </a:uFill>
                <a:latin typeface="+mn-ea"/>
                <a:ea typeface="+mn-ea"/>
              </a:rPr>
              <a:t>グループアドレス</a:t>
            </a:r>
            <a:r>
              <a:rPr lang="ja-JP" altLang="en-US" sz="1200" dirty="0">
                <a:latin typeface="+mn-ea"/>
                <a:ea typeface="+mn-ea"/>
              </a:rPr>
              <a:t>を採用した。また、新庁舎の執務室は、打合せ・作業等、用途に合わせ、多様なスペースの活用により業務効率向上を目指す、</a:t>
            </a:r>
            <a:r>
              <a:rPr lang="en-US" altLang="ja-JP" sz="1200" u="wavyHeavy" dirty="0">
                <a:uFill>
                  <a:solidFill>
                    <a:srgbClr val="31926F"/>
                  </a:solidFill>
                </a:uFill>
                <a:latin typeface="+mn-ea"/>
                <a:ea typeface="+mn-ea"/>
              </a:rPr>
              <a:t>ABW</a:t>
            </a:r>
            <a:r>
              <a:rPr lang="en-US" altLang="ja-JP" sz="1200" dirty="0">
                <a:latin typeface="+mn-ea"/>
                <a:ea typeface="+mn-ea"/>
              </a:rPr>
              <a:t>(Activity Based Working)</a:t>
            </a:r>
            <a:r>
              <a:rPr lang="ja-JP" altLang="en-US" sz="1200" dirty="0">
                <a:latin typeface="+mn-ea"/>
                <a:ea typeface="+mn-ea"/>
              </a:rPr>
              <a:t>を取り入れている。</a:t>
            </a:r>
          </a:p>
        </p:txBody>
      </p:sp>
      <p:grpSp>
        <p:nvGrpSpPr>
          <p:cNvPr id="43" name="グループ化 42">
            <a:extLst>
              <a:ext uri="{FF2B5EF4-FFF2-40B4-BE49-F238E27FC236}">
                <a16:creationId xmlns:a16="http://schemas.microsoft.com/office/drawing/2014/main" id="{D36961C3-A3CF-FBE5-693C-AC86834F1AE1}"/>
              </a:ext>
            </a:extLst>
          </p:cNvPr>
          <p:cNvGrpSpPr/>
          <p:nvPr/>
        </p:nvGrpSpPr>
        <p:grpSpPr>
          <a:xfrm>
            <a:off x="709200" y="7194001"/>
            <a:ext cx="6138340" cy="610932"/>
            <a:chOff x="503238" y="3302070"/>
            <a:chExt cx="6138340" cy="610932"/>
          </a:xfrm>
        </p:grpSpPr>
        <p:grpSp>
          <p:nvGrpSpPr>
            <p:cNvPr id="34" name="グループ化 33">
              <a:extLst>
                <a:ext uri="{FF2B5EF4-FFF2-40B4-BE49-F238E27FC236}">
                  <a16:creationId xmlns:a16="http://schemas.microsoft.com/office/drawing/2014/main" id="{DA3D550B-7CE1-909D-D6BA-319E09B4F495}"/>
                </a:ext>
              </a:extLst>
            </p:cNvPr>
            <p:cNvGrpSpPr/>
            <p:nvPr/>
          </p:nvGrpSpPr>
          <p:grpSpPr>
            <a:xfrm>
              <a:off x="503238" y="3302070"/>
              <a:ext cx="2502339" cy="252000"/>
              <a:chOff x="707715" y="3500070"/>
              <a:chExt cx="2502339" cy="252000"/>
            </a:xfrm>
          </p:grpSpPr>
          <p:sp>
            <p:nvSpPr>
              <p:cNvPr id="39" name="テキスト ボックス 38">
                <a:extLst>
                  <a:ext uri="{FF2B5EF4-FFF2-40B4-BE49-F238E27FC236}">
                    <a16:creationId xmlns:a16="http://schemas.microsoft.com/office/drawing/2014/main" id="{63D21CAD-1B15-ABF1-F945-9308F6E7C2AB}"/>
                  </a:ext>
                </a:extLst>
              </p:cNvPr>
              <p:cNvSpPr txBox="1"/>
              <p:nvPr/>
            </p:nvSpPr>
            <p:spPr>
              <a:xfrm>
                <a:off x="1554054" y="353373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モバイル、タブレット端末</a:t>
                </a:r>
              </a:p>
            </p:txBody>
          </p:sp>
          <p:sp>
            <p:nvSpPr>
              <p:cNvPr id="40" name="四角形: 角を丸くする 39">
                <a:extLst>
                  <a:ext uri="{FF2B5EF4-FFF2-40B4-BE49-F238E27FC236}">
                    <a16:creationId xmlns:a16="http://schemas.microsoft.com/office/drawing/2014/main" id="{17FFBADE-DFB0-8606-1C4A-947901A42A04}"/>
                  </a:ext>
                </a:extLst>
              </p:cNvPr>
              <p:cNvSpPr/>
              <p:nvPr/>
            </p:nvSpPr>
            <p:spPr>
              <a:xfrm>
                <a:off x="707715" y="350007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施策⑪</a:t>
                </a:r>
              </a:p>
            </p:txBody>
          </p:sp>
        </p:grpSp>
        <p:sp>
          <p:nvSpPr>
            <p:cNvPr id="35" name="テキスト ボックス 34">
              <a:extLst>
                <a:ext uri="{FF2B5EF4-FFF2-40B4-BE49-F238E27FC236}">
                  <a16:creationId xmlns:a16="http://schemas.microsoft.com/office/drawing/2014/main" id="{EBCDDE94-C86D-E882-57AB-5DE0CAD089B0}"/>
                </a:ext>
              </a:extLst>
            </p:cNvPr>
            <p:cNvSpPr txBox="1"/>
            <p:nvPr/>
          </p:nvSpPr>
          <p:spPr>
            <a:xfrm>
              <a:off x="1349578" y="3574448"/>
              <a:ext cx="5292000" cy="338554"/>
            </a:xfrm>
            <a:prstGeom prst="rect">
              <a:avLst/>
            </a:prstGeom>
            <a:noFill/>
          </p:spPr>
          <p:txBody>
            <a:bodyPr wrap="square" lIns="0" tIns="0" rIns="0" bIns="0" rtlCol="0">
              <a:spAutoFit/>
            </a:bodyPr>
            <a:lstStyle/>
            <a:p>
              <a:pPr indent="144000" algn="just" fontAlgn="ctr"/>
              <a:r>
                <a:rPr kumimoji="1" lang="ja-JP" altLang="en-US" sz="1100" dirty="0">
                  <a:latin typeface="+mn-ea"/>
                </a:rPr>
                <a:t>職員が使用するノートパソコンは、</a:t>
              </a:r>
              <a:r>
                <a:rPr kumimoji="1" lang="en-US" altLang="ja-JP" sz="1100" u="wavyHeavy" dirty="0">
                  <a:uFill>
                    <a:solidFill>
                      <a:srgbClr val="31926F"/>
                    </a:solidFill>
                  </a:uFill>
                  <a:latin typeface="+mn-ea"/>
                </a:rPr>
                <a:t>LGWAN</a:t>
              </a:r>
              <a:r>
                <a:rPr kumimoji="1" lang="ja-JP" altLang="en-US" sz="1100" u="wavyHeavy" dirty="0">
                  <a:uFill>
                    <a:solidFill>
                      <a:srgbClr val="31926F"/>
                    </a:solidFill>
                  </a:uFill>
                  <a:latin typeface="+mn-ea"/>
                </a:rPr>
                <a:t>接続系</a:t>
              </a:r>
              <a:r>
                <a:rPr kumimoji="1" lang="ja-JP" altLang="en-US" sz="1100" dirty="0">
                  <a:latin typeface="+mn-ea"/>
                </a:rPr>
                <a:t>に無線</a:t>
              </a:r>
              <a:r>
                <a:rPr kumimoji="1" lang="en-US" altLang="ja-JP" sz="1100" dirty="0">
                  <a:latin typeface="+mn-ea"/>
                </a:rPr>
                <a:t>LAN</a:t>
              </a:r>
              <a:r>
                <a:rPr kumimoji="1" lang="ja-JP" altLang="en-US" sz="1100" dirty="0">
                  <a:latin typeface="+mn-ea"/>
                </a:rPr>
                <a:t>で接続可能。生体認証（静脈認証）を用いている。</a:t>
              </a:r>
            </a:p>
          </p:txBody>
        </p:sp>
        <p:grpSp>
          <p:nvGrpSpPr>
            <p:cNvPr id="36" name="グループ化 35">
              <a:extLst>
                <a:ext uri="{FF2B5EF4-FFF2-40B4-BE49-F238E27FC236}">
                  <a16:creationId xmlns:a16="http://schemas.microsoft.com/office/drawing/2014/main" id="{2E347139-EEEC-3FBA-561F-47EC80710D71}"/>
                </a:ext>
              </a:extLst>
            </p:cNvPr>
            <p:cNvGrpSpPr/>
            <p:nvPr/>
          </p:nvGrpSpPr>
          <p:grpSpPr>
            <a:xfrm>
              <a:off x="3204000" y="3302070"/>
              <a:ext cx="2574339" cy="252000"/>
              <a:chOff x="-291371" y="3238787"/>
              <a:chExt cx="2574339" cy="252000"/>
            </a:xfrm>
          </p:grpSpPr>
          <p:sp>
            <p:nvSpPr>
              <p:cNvPr id="37" name="テキスト ボックス 36">
                <a:extLst>
                  <a:ext uri="{FF2B5EF4-FFF2-40B4-BE49-F238E27FC236}">
                    <a16:creationId xmlns:a16="http://schemas.microsoft.com/office/drawing/2014/main" id="{8CEF3015-D212-BD66-ECC5-12C795661DBE}"/>
                  </a:ext>
                </a:extLst>
              </p:cNvPr>
              <p:cNvSpPr txBox="1"/>
              <p:nvPr/>
            </p:nvSpPr>
            <p:spPr>
              <a:xfrm>
                <a:off x="554968" y="3272454"/>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p>
            </p:txBody>
          </p:sp>
          <p:sp>
            <p:nvSpPr>
              <p:cNvPr id="38" name="四角形: 角を丸くする 37">
                <a:extLst>
                  <a:ext uri="{FF2B5EF4-FFF2-40B4-BE49-F238E27FC236}">
                    <a16:creationId xmlns:a16="http://schemas.microsoft.com/office/drawing/2014/main" id="{0A2EDCD8-285A-3769-2EC4-F4B8F7F390D2}"/>
                  </a:ext>
                </a:extLst>
              </p:cNvPr>
              <p:cNvSpPr/>
              <p:nvPr/>
            </p:nvSpPr>
            <p:spPr>
              <a:xfrm>
                <a:off x="-291371" y="323878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grpSp>
      </p:grpSp>
      <p:grpSp>
        <p:nvGrpSpPr>
          <p:cNvPr id="44" name="グループ化 43">
            <a:extLst>
              <a:ext uri="{FF2B5EF4-FFF2-40B4-BE49-F238E27FC236}">
                <a16:creationId xmlns:a16="http://schemas.microsoft.com/office/drawing/2014/main" id="{7E1D5CE2-D2E7-1595-4E68-B3152622E66D}"/>
              </a:ext>
            </a:extLst>
          </p:cNvPr>
          <p:cNvGrpSpPr/>
          <p:nvPr/>
        </p:nvGrpSpPr>
        <p:grpSpPr>
          <a:xfrm>
            <a:off x="709200" y="7968001"/>
            <a:ext cx="6138340" cy="1795872"/>
            <a:chOff x="503238" y="3302070"/>
            <a:chExt cx="6138340" cy="1795872"/>
          </a:xfrm>
        </p:grpSpPr>
        <p:grpSp>
          <p:nvGrpSpPr>
            <p:cNvPr id="45" name="グループ化 44">
              <a:extLst>
                <a:ext uri="{FF2B5EF4-FFF2-40B4-BE49-F238E27FC236}">
                  <a16:creationId xmlns:a16="http://schemas.microsoft.com/office/drawing/2014/main" id="{371F4E6C-8B93-BA1B-D6AB-5851129E3076}"/>
                </a:ext>
              </a:extLst>
            </p:cNvPr>
            <p:cNvGrpSpPr/>
            <p:nvPr/>
          </p:nvGrpSpPr>
          <p:grpSpPr>
            <a:xfrm>
              <a:off x="503238" y="3302070"/>
              <a:ext cx="4662339" cy="252000"/>
              <a:chOff x="707715" y="3500070"/>
              <a:chExt cx="4662339" cy="252000"/>
            </a:xfrm>
          </p:grpSpPr>
          <p:sp>
            <p:nvSpPr>
              <p:cNvPr id="50" name="テキスト ボックス 49">
                <a:extLst>
                  <a:ext uri="{FF2B5EF4-FFF2-40B4-BE49-F238E27FC236}">
                    <a16:creationId xmlns:a16="http://schemas.microsoft.com/office/drawing/2014/main" id="{C6D50D41-D921-1E83-8A78-EA8DEE819CA8}"/>
                  </a:ext>
                </a:extLst>
              </p:cNvPr>
              <p:cNvSpPr txBox="1"/>
              <p:nvPr/>
            </p:nvSpPr>
            <p:spPr>
              <a:xfrm>
                <a:off x="1554054" y="3533737"/>
                <a:ext cx="381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柔軟な働き方を行うためのルール、在席管理、勤怠管理</a:t>
                </a:r>
              </a:p>
            </p:txBody>
          </p:sp>
          <p:sp>
            <p:nvSpPr>
              <p:cNvPr id="51" name="四角形: 角を丸くする 50">
                <a:extLst>
                  <a:ext uri="{FF2B5EF4-FFF2-40B4-BE49-F238E27FC236}">
                    <a16:creationId xmlns:a16="http://schemas.microsoft.com/office/drawing/2014/main" id="{9E7716F3-2F3A-D6FC-5098-BBD52732287B}"/>
                  </a:ext>
                </a:extLst>
              </p:cNvPr>
              <p:cNvSpPr/>
              <p:nvPr/>
            </p:nvSpPr>
            <p:spPr>
              <a:xfrm>
                <a:off x="707715" y="350007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施策⑭</a:t>
                </a:r>
              </a:p>
            </p:txBody>
          </p:sp>
        </p:grpSp>
        <p:sp>
          <p:nvSpPr>
            <p:cNvPr id="46" name="テキスト ボックス 45">
              <a:extLst>
                <a:ext uri="{FF2B5EF4-FFF2-40B4-BE49-F238E27FC236}">
                  <a16:creationId xmlns:a16="http://schemas.microsoft.com/office/drawing/2014/main" id="{44BCE921-CD3D-5BE3-E10C-8972F9848927}"/>
                </a:ext>
              </a:extLst>
            </p:cNvPr>
            <p:cNvSpPr txBox="1"/>
            <p:nvPr/>
          </p:nvSpPr>
          <p:spPr>
            <a:xfrm>
              <a:off x="1349578" y="3574448"/>
              <a:ext cx="5292000" cy="1523494"/>
            </a:xfrm>
            <a:prstGeom prst="rect">
              <a:avLst/>
            </a:prstGeom>
            <a:noFill/>
          </p:spPr>
          <p:txBody>
            <a:bodyPr wrap="square" lIns="0" tIns="0" rIns="0" bIns="0" rtlCol="0">
              <a:spAutoFit/>
            </a:bodyPr>
            <a:lstStyle/>
            <a:p>
              <a:pPr indent="144000" algn="just" fontAlgn="ctr"/>
              <a:r>
                <a:rPr kumimoji="1" lang="ja-JP" altLang="en-US" sz="1100" spc="-20" dirty="0">
                  <a:latin typeface="+mn-ea"/>
                </a:rPr>
                <a:t>リモートワークについては、サテライトオフィス勤務と在宅勤務の制度が整備されている。サテライトオフィスは、泉市民センター、緑区役所、美浜区役所、東京事務所、地方卸売市場（夏季は利用中止）の</a:t>
              </a:r>
              <a:r>
                <a:rPr kumimoji="1" lang="en-US" altLang="ja-JP" sz="1100" spc="-20" dirty="0">
                  <a:latin typeface="+mn-ea"/>
                </a:rPr>
                <a:t>5</a:t>
              </a:r>
              <a:r>
                <a:rPr kumimoji="1" lang="ja-JP" altLang="en-US" sz="1100" spc="-20" dirty="0">
                  <a:latin typeface="+mn-ea"/>
                </a:rPr>
                <a:t>箇所。市役所と同等のネットワークインフラやセキュリティが確保されており、パソコンを持ち込めば仕事ができるようになっている。在宅勤務においては、在宅勤務専用のノートパソコンのほか、職員に配布されたノートパソコンを使用することができる。</a:t>
              </a:r>
            </a:p>
            <a:p>
              <a:pPr indent="144000" algn="just" fontAlgn="ctr"/>
              <a:r>
                <a:rPr kumimoji="1" lang="ja-JP" altLang="en-US" sz="1100" spc="-20" dirty="0">
                  <a:latin typeface="+mn-ea"/>
                </a:rPr>
                <a:t>勤務時間の管理は、始業の際に勤務開始と業務内容、終業の際に勤務終了と業務実績を管理監督職に報告。手段としては、電子メール、電話、</a:t>
              </a:r>
              <a:r>
                <a:rPr kumimoji="1" lang="en-US" altLang="ja-JP" sz="1100" spc="-20" dirty="0">
                  <a:latin typeface="+mn-ea"/>
                </a:rPr>
                <a:t>Skype for business</a:t>
              </a:r>
              <a:r>
                <a:rPr kumimoji="1" lang="ja-JP" altLang="en-US" sz="1100" spc="-20" dirty="0">
                  <a:latin typeface="+mn-ea"/>
                </a:rPr>
                <a:t>のいずれも可としている</a:t>
              </a:r>
              <a:r>
                <a:rPr kumimoji="1" lang="ja-JP" altLang="en-US" sz="1100" dirty="0">
                  <a:latin typeface="+mn-ea"/>
                </a:rPr>
                <a:t>。</a:t>
              </a:r>
            </a:p>
          </p:txBody>
        </p:sp>
      </p:grpSp>
      <p:grpSp>
        <p:nvGrpSpPr>
          <p:cNvPr id="6" name="グループ化 5">
            <a:extLst>
              <a:ext uri="{FF2B5EF4-FFF2-40B4-BE49-F238E27FC236}">
                <a16:creationId xmlns:a16="http://schemas.microsoft.com/office/drawing/2014/main" id="{0790CE90-8917-4EE3-37CD-D49ADC234925}"/>
              </a:ext>
            </a:extLst>
          </p:cNvPr>
          <p:cNvGrpSpPr/>
          <p:nvPr/>
        </p:nvGrpSpPr>
        <p:grpSpPr>
          <a:xfrm>
            <a:off x="709200" y="6238951"/>
            <a:ext cx="6138340" cy="780209"/>
            <a:chOff x="503238" y="3302070"/>
            <a:chExt cx="6138340" cy="780209"/>
          </a:xfrm>
        </p:grpSpPr>
        <p:grpSp>
          <p:nvGrpSpPr>
            <p:cNvPr id="10" name="グループ化 9">
              <a:extLst>
                <a:ext uri="{FF2B5EF4-FFF2-40B4-BE49-F238E27FC236}">
                  <a16:creationId xmlns:a16="http://schemas.microsoft.com/office/drawing/2014/main" id="{20FE2A81-72DA-D965-05C2-C99A480BF234}"/>
                </a:ext>
              </a:extLst>
            </p:cNvPr>
            <p:cNvGrpSpPr/>
            <p:nvPr/>
          </p:nvGrpSpPr>
          <p:grpSpPr>
            <a:xfrm>
              <a:off x="503238" y="3302070"/>
              <a:ext cx="2502339" cy="252000"/>
              <a:chOff x="707715" y="3500070"/>
              <a:chExt cx="2502339" cy="252000"/>
            </a:xfrm>
          </p:grpSpPr>
          <p:sp>
            <p:nvSpPr>
              <p:cNvPr id="19" name="テキスト ボックス 18">
                <a:extLst>
                  <a:ext uri="{FF2B5EF4-FFF2-40B4-BE49-F238E27FC236}">
                    <a16:creationId xmlns:a16="http://schemas.microsoft.com/office/drawing/2014/main" id="{6965E678-1146-A47F-5AC6-9787EF27D37B}"/>
                  </a:ext>
                </a:extLst>
              </p:cNvPr>
              <p:cNvSpPr txBox="1"/>
              <p:nvPr/>
            </p:nvSpPr>
            <p:spPr>
              <a:xfrm>
                <a:off x="1554054" y="353373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20" name="四角形: 角を丸くする 19">
                <a:extLst>
                  <a:ext uri="{FF2B5EF4-FFF2-40B4-BE49-F238E27FC236}">
                    <a16:creationId xmlns:a16="http://schemas.microsoft.com/office/drawing/2014/main" id="{0D638205-C782-10C4-F57A-32C294286C19}"/>
                  </a:ext>
                </a:extLst>
              </p:cNvPr>
              <p:cNvSpPr/>
              <p:nvPr/>
            </p:nvSpPr>
            <p:spPr>
              <a:xfrm>
                <a:off x="707715" y="350007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grpSp>
        <p:sp>
          <p:nvSpPr>
            <p:cNvPr id="11" name="テキスト ボックス 10">
              <a:extLst>
                <a:ext uri="{FF2B5EF4-FFF2-40B4-BE49-F238E27FC236}">
                  <a16:creationId xmlns:a16="http://schemas.microsoft.com/office/drawing/2014/main" id="{D4BAA542-3063-6E14-810D-B619BED0044F}"/>
                </a:ext>
              </a:extLst>
            </p:cNvPr>
            <p:cNvSpPr txBox="1"/>
            <p:nvPr/>
          </p:nvSpPr>
          <p:spPr>
            <a:xfrm>
              <a:off x="1349578" y="3574448"/>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オンライン会議ツールは、</a:t>
              </a:r>
              <a:r>
                <a:rPr kumimoji="1" lang="en-US" altLang="ja-JP" sz="1100" dirty="0">
                  <a:latin typeface="+mn-ea"/>
                </a:rPr>
                <a:t>Zoom(</a:t>
              </a:r>
              <a:r>
                <a:rPr kumimoji="1" lang="ja-JP" altLang="en-US" sz="1100" dirty="0">
                  <a:latin typeface="+mn-ea"/>
                </a:rPr>
                <a:t>有償版</a:t>
              </a:r>
              <a:r>
                <a:rPr kumimoji="1" lang="en-US" altLang="ja-JP" sz="1100" dirty="0">
                  <a:latin typeface="+mn-ea"/>
                </a:rPr>
                <a:t>)</a:t>
              </a:r>
              <a:r>
                <a:rPr kumimoji="1" lang="ja-JP" altLang="en-US" sz="1100" dirty="0">
                  <a:latin typeface="+mn-ea"/>
                </a:rPr>
                <a:t>を用意し、インターネット接続可能なパソコンを配備している。庁内における職員間のコミュニケーションツールとしては、</a:t>
              </a:r>
              <a:r>
                <a:rPr kumimoji="1" lang="en-US" altLang="ja-JP" sz="1100" dirty="0">
                  <a:latin typeface="+mn-ea"/>
                </a:rPr>
                <a:t>Skype for business</a:t>
              </a:r>
              <a:r>
                <a:rPr kumimoji="1" lang="ja-JP" altLang="en-US" sz="1100" dirty="0">
                  <a:latin typeface="+mn-ea"/>
                </a:rPr>
                <a:t>を利用している。</a:t>
              </a:r>
            </a:p>
          </p:txBody>
        </p:sp>
        <p:grpSp>
          <p:nvGrpSpPr>
            <p:cNvPr id="13" name="グループ化 12">
              <a:extLst>
                <a:ext uri="{FF2B5EF4-FFF2-40B4-BE49-F238E27FC236}">
                  <a16:creationId xmlns:a16="http://schemas.microsoft.com/office/drawing/2014/main" id="{F3640E24-3CE2-ACCE-2BD3-CB83A45E4F50}"/>
                </a:ext>
              </a:extLst>
            </p:cNvPr>
            <p:cNvGrpSpPr/>
            <p:nvPr/>
          </p:nvGrpSpPr>
          <p:grpSpPr>
            <a:xfrm>
              <a:off x="3204000" y="3302070"/>
              <a:ext cx="2574339" cy="252000"/>
              <a:chOff x="-291371" y="3238787"/>
              <a:chExt cx="2574339" cy="252000"/>
            </a:xfrm>
          </p:grpSpPr>
          <p:sp>
            <p:nvSpPr>
              <p:cNvPr id="14" name="テキスト ボックス 13">
                <a:extLst>
                  <a:ext uri="{FF2B5EF4-FFF2-40B4-BE49-F238E27FC236}">
                    <a16:creationId xmlns:a16="http://schemas.microsoft.com/office/drawing/2014/main" id="{30F31954-E27D-2D4E-95AA-F43A68191D21}"/>
                  </a:ext>
                </a:extLst>
              </p:cNvPr>
              <p:cNvSpPr txBox="1"/>
              <p:nvPr/>
            </p:nvSpPr>
            <p:spPr>
              <a:xfrm>
                <a:off x="554968" y="3272454"/>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コミュニケーションツール</a:t>
                </a:r>
              </a:p>
            </p:txBody>
          </p:sp>
          <p:sp>
            <p:nvSpPr>
              <p:cNvPr id="17" name="四角形: 角を丸くする 16">
                <a:extLst>
                  <a:ext uri="{FF2B5EF4-FFF2-40B4-BE49-F238E27FC236}">
                    <a16:creationId xmlns:a16="http://schemas.microsoft.com/office/drawing/2014/main" id="{8CA835C5-B1AE-A919-857D-27939689EE42}"/>
                  </a:ext>
                </a:extLst>
              </p:cNvPr>
              <p:cNvSpPr/>
              <p:nvPr/>
            </p:nvSpPr>
            <p:spPr>
              <a:xfrm>
                <a:off x="-291371" y="323878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施策⑩</a:t>
                </a:r>
              </a:p>
            </p:txBody>
          </p:sp>
        </p:grpSp>
      </p:grpSp>
      <p:grpSp>
        <p:nvGrpSpPr>
          <p:cNvPr id="25" name="グループ化 24">
            <a:extLst>
              <a:ext uri="{FF2B5EF4-FFF2-40B4-BE49-F238E27FC236}">
                <a16:creationId xmlns:a16="http://schemas.microsoft.com/office/drawing/2014/main" id="{D023E7B7-5E95-0160-F12F-210E34442F88}"/>
              </a:ext>
            </a:extLst>
          </p:cNvPr>
          <p:cNvGrpSpPr/>
          <p:nvPr/>
        </p:nvGrpSpPr>
        <p:grpSpPr>
          <a:xfrm>
            <a:off x="709200" y="5302306"/>
            <a:ext cx="6138340" cy="780209"/>
            <a:chOff x="503238" y="3168000"/>
            <a:chExt cx="6138340" cy="780209"/>
          </a:xfrm>
        </p:grpSpPr>
        <p:grpSp>
          <p:nvGrpSpPr>
            <p:cNvPr id="31" name="グループ化 30">
              <a:extLst>
                <a:ext uri="{FF2B5EF4-FFF2-40B4-BE49-F238E27FC236}">
                  <a16:creationId xmlns:a16="http://schemas.microsoft.com/office/drawing/2014/main" id="{60FE4CE8-025B-2929-9880-520F9BE4F2DF}"/>
                </a:ext>
              </a:extLst>
            </p:cNvPr>
            <p:cNvGrpSpPr/>
            <p:nvPr/>
          </p:nvGrpSpPr>
          <p:grpSpPr>
            <a:xfrm>
              <a:off x="503238" y="3168000"/>
              <a:ext cx="2502339" cy="252000"/>
              <a:chOff x="707715" y="3366000"/>
              <a:chExt cx="2502339" cy="252000"/>
            </a:xfrm>
          </p:grpSpPr>
          <p:sp>
            <p:nvSpPr>
              <p:cNvPr id="33" name="テキスト ボックス 32">
                <a:extLst>
                  <a:ext uri="{FF2B5EF4-FFF2-40B4-BE49-F238E27FC236}">
                    <a16:creationId xmlns:a16="http://schemas.microsoft.com/office/drawing/2014/main" id="{8C69303B-0737-C71F-D807-671C06904F01}"/>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電話システム</a:t>
                </a:r>
              </a:p>
            </p:txBody>
          </p:sp>
          <p:sp>
            <p:nvSpPr>
              <p:cNvPr id="47" name="四角形: 角を丸くする 46">
                <a:extLst>
                  <a:ext uri="{FF2B5EF4-FFF2-40B4-BE49-F238E27FC236}">
                    <a16:creationId xmlns:a16="http://schemas.microsoft.com/office/drawing/2014/main" id="{48FBDA9C-AA51-3B47-A6DA-D7DFA82EDD75}"/>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施策⑬</a:t>
                </a:r>
              </a:p>
            </p:txBody>
          </p:sp>
        </p:grpSp>
        <p:sp>
          <p:nvSpPr>
            <p:cNvPr id="32" name="テキスト ボックス 31">
              <a:extLst>
                <a:ext uri="{FF2B5EF4-FFF2-40B4-BE49-F238E27FC236}">
                  <a16:creationId xmlns:a16="http://schemas.microsoft.com/office/drawing/2014/main" id="{47F74A55-8601-2F60-6C00-BC078BE5FA51}"/>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電話については、固定電話ではなく</a:t>
              </a:r>
              <a:r>
                <a:rPr kumimoji="1" lang="en-US" altLang="ja-JP" sz="1100" dirty="0">
                  <a:latin typeface="+mn-ea"/>
                </a:rPr>
                <a:t>PHS</a:t>
              </a:r>
              <a:r>
                <a:rPr kumimoji="1" lang="ja-JP" altLang="en-US" sz="1100" dirty="0">
                  <a:latin typeface="+mn-ea"/>
                </a:rPr>
                <a:t>を使用。</a:t>
              </a:r>
              <a:r>
                <a:rPr kumimoji="1" lang="en-US" altLang="ja-JP" sz="1100" dirty="0">
                  <a:latin typeface="+mn-ea"/>
                </a:rPr>
                <a:t>2</a:t>
              </a:r>
              <a:r>
                <a:rPr kumimoji="1" lang="ja-JP" altLang="en-US" sz="1100" dirty="0">
                  <a:latin typeface="+mn-ea"/>
                </a:rPr>
                <a:t>人</a:t>
              </a:r>
              <a:r>
                <a:rPr kumimoji="1" lang="en-US" altLang="ja-JP" sz="1100" dirty="0">
                  <a:latin typeface="+mn-ea"/>
                </a:rPr>
                <a:t>1</a:t>
              </a:r>
              <a:r>
                <a:rPr kumimoji="1" lang="ja-JP" altLang="en-US" sz="1100" dirty="0">
                  <a:latin typeface="+mn-ea"/>
                </a:rPr>
                <a:t>台の割合で、課の下の単位である班ごとの内線番号、外線番号を割り当てている。</a:t>
              </a:r>
              <a:r>
                <a:rPr kumimoji="1" lang="ja-JP" altLang="en-US" sz="1100" u="wavyHeavy" dirty="0">
                  <a:solidFill>
                    <a:schemeClr val="tx1"/>
                  </a:solidFill>
                  <a:uFill>
                    <a:solidFill>
                      <a:srgbClr val="31926F"/>
                    </a:solidFill>
                  </a:uFill>
                  <a:latin typeface="+mn-ea"/>
                </a:rPr>
                <a:t>グループアドレス</a:t>
              </a:r>
              <a:r>
                <a:rPr kumimoji="1" lang="ja-JP" altLang="en-US" sz="1100" dirty="0">
                  <a:latin typeface="+mn-ea"/>
                </a:rPr>
                <a:t>で席を変える時は、</a:t>
              </a:r>
              <a:r>
                <a:rPr kumimoji="1" lang="en-US" altLang="ja-JP" sz="1100" dirty="0">
                  <a:latin typeface="+mn-ea"/>
                </a:rPr>
                <a:t>PHS</a:t>
              </a:r>
              <a:r>
                <a:rPr kumimoji="1" lang="ja-JP" altLang="en-US" sz="1100" dirty="0">
                  <a:latin typeface="+mn-ea"/>
                </a:rPr>
                <a:t>を持って行く運用も可能である。</a:t>
              </a:r>
              <a:endParaRPr kumimoji="1" lang="ja-JP" altLang="en-US" sz="1100" strike="sngStrike" dirty="0">
                <a:latin typeface="+mn-ea"/>
              </a:endParaRPr>
            </a:p>
          </p:txBody>
        </p:sp>
      </p:grpSp>
      <p:sp>
        <p:nvSpPr>
          <p:cNvPr id="53" name="テキスト ボックス 52">
            <a:extLst>
              <a:ext uri="{FF2B5EF4-FFF2-40B4-BE49-F238E27FC236}">
                <a16:creationId xmlns:a16="http://schemas.microsoft.com/office/drawing/2014/main" id="{A2D4B135-B2A8-892E-5E63-6DD2E7D67FBF}"/>
              </a:ext>
            </a:extLst>
          </p:cNvPr>
          <p:cNvSpPr txBox="1"/>
          <p:nvPr/>
        </p:nvSpPr>
        <p:spPr>
          <a:xfrm>
            <a:off x="522787" y="4675228"/>
            <a:ext cx="1529265" cy="169277"/>
          </a:xfrm>
          <a:prstGeom prst="rect">
            <a:avLst/>
          </a:prstGeom>
          <a:noFill/>
        </p:spPr>
        <p:txBody>
          <a:bodyPr wrap="none" lIns="0" tIns="0" rIns="0" bIns="0" rtlCol="0">
            <a:spAutoFit/>
          </a:bodyPr>
          <a:lstStyle/>
          <a:p>
            <a:r>
              <a:rPr kumimoji="1" lang="ja-JP" altLang="en-US" sz="1100" dirty="0">
                <a:latin typeface="+mn-ea"/>
              </a:rPr>
              <a:t>低層棟</a:t>
            </a:r>
            <a:r>
              <a:rPr kumimoji="1" lang="en-US" altLang="ja-JP" sz="1100" dirty="0">
                <a:latin typeface="+mn-ea"/>
              </a:rPr>
              <a:t>3</a:t>
            </a:r>
            <a:r>
              <a:rPr kumimoji="1" lang="ja-JP" altLang="en-US" sz="1100" dirty="0">
                <a:latin typeface="+mn-ea"/>
              </a:rPr>
              <a:t>階のレイアウト</a:t>
            </a:r>
            <a:r>
              <a:rPr kumimoji="1" lang="en-US" altLang="ja-JP" sz="1100" baseline="30000" dirty="0">
                <a:latin typeface="+mn-ea"/>
              </a:rPr>
              <a:t>*4</a:t>
            </a:r>
            <a:endParaRPr kumimoji="1" lang="ja-JP" altLang="en-US" sz="1100" baseline="30000" dirty="0">
              <a:latin typeface="+mn-ea"/>
            </a:endParaRPr>
          </a:p>
        </p:txBody>
      </p:sp>
      <p:sp>
        <p:nvSpPr>
          <p:cNvPr id="54" name="テキスト ボックス 53">
            <a:extLst>
              <a:ext uri="{FF2B5EF4-FFF2-40B4-BE49-F238E27FC236}">
                <a16:creationId xmlns:a16="http://schemas.microsoft.com/office/drawing/2014/main" id="{23E1980A-B50B-67B7-13E1-1AB5CB06AD59}"/>
              </a:ext>
            </a:extLst>
          </p:cNvPr>
          <p:cNvSpPr txBox="1"/>
          <p:nvPr/>
        </p:nvSpPr>
        <p:spPr>
          <a:xfrm>
            <a:off x="522787" y="4890009"/>
            <a:ext cx="1888000" cy="123111"/>
          </a:xfrm>
          <a:prstGeom prst="rect">
            <a:avLst/>
          </a:prstGeom>
          <a:noFill/>
        </p:spPr>
        <p:txBody>
          <a:bodyPr wrap="square" lIns="0" tIns="0" rIns="0" bIns="0" rtlCol="0">
            <a:spAutoFit/>
          </a:bodyPr>
          <a:lstStyle/>
          <a:p>
            <a:r>
              <a:rPr kumimoji="1" lang="en-US" altLang="ja-JP" sz="800" dirty="0">
                <a:latin typeface="+mn-ea"/>
              </a:rPr>
              <a:t>*4 </a:t>
            </a:r>
            <a:r>
              <a:rPr kumimoji="1" lang="ja-JP" altLang="en-US" sz="800" dirty="0">
                <a:latin typeface="+mn-ea"/>
              </a:rPr>
              <a:t>千葉市より画像提供</a:t>
            </a:r>
          </a:p>
        </p:txBody>
      </p:sp>
      <p:sp>
        <p:nvSpPr>
          <p:cNvPr id="2" name="正方形/長方形 1">
            <a:extLst>
              <a:ext uri="{FF2B5EF4-FFF2-40B4-BE49-F238E27FC236}">
                <a16:creationId xmlns:a16="http://schemas.microsoft.com/office/drawing/2014/main" id="{AF339FCF-AE1A-5360-EA9D-5267DBF1C8C2}"/>
              </a:ext>
            </a:extLst>
          </p:cNvPr>
          <p:cNvSpPr/>
          <p:nvPr/>
        </p:nvSpPr>
        <p:spPr>
          <a:xfrm>
            <a:off x="504000" y="5187996"/>
            <a:ext cx="6552000" cy="4663149"/>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13">
            <a:extLst>
              <a:ext uri="{FF2B5EF4-FFF2-40B4-BE49-F238E27FC236}">
                <a16:creationId xmlns:a16="http://schemas.microsoft.com/office/drawing/2014/main" id="{AEEBE003-DABA-8125-5B04-00B22F6B626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29</a:t>
            </a:fld>
            <a:endParaRPr kumimoji="1" lang="ja-JP" altLang="en-US" dirty="0">
              <a:latin typeface="+mn-ea"/>
              <a:ea typeface="+mn-ea"/>
            </a:endParaRPr>
          </a:p>
        </p:txBody>
      </p:sp>
      <p:pic>
        <p:nvPicPr>
          <p:cNvPr id="22" name="図 21" descr="ダイアグラム&#10;&#10;自動的に生成された説明">
            <a:extLst>
              <a:ext uri="{FF2B5EF4-FFF2-40B4-BE49-F238E27FC236}">
                <a16:creationId xmlns:a16="http://schemas.microsoft.com/office/drawing/2014/main" id="{AADE4B8C-C29E-CD7C-ECB5-8DA91B9D7AA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3197" y="2738340"/>
            <a:ext cx="5706622" cy="1922074"/>
          </a:xfrm>
          <a:prstGeom prst="rect">
            <a:avLst/>
          </a:prstGeom>
        </p:spPr>
      </p:pic>
    </p:spTree>
    <p:extLst>
      <p:ext uri="{BB962C8B-B14F-4D97-AF65-F5344CB8AC3E}">
        <p14:creationId xmlns:p14="http://schemas.microsoft.com/office/powerpoint/2010/main" val="2900498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hink-cell data - do not delete" hidden="1">
            <a:extLst>
              <a:ext uri="{FF2B5EF4-FFF2-40B4-BE49-F238E27FC236}">
                <a16:creationId xmlns:a16="http://schemas.microsoft.com/office/drawing/2014/main" id="{C5558687-ADE8-2773-9A22-CA5A0EAE5898}"/>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4366" name="think-cell スライド" r:id="rId4" imgW="425" imgH="424" progId="TCLayout.ActiveDocument.1">
                  <p:embed/>
                </p:oleObj>
              </mc:Choice>
              <mc:Fallback>
                <p:oleObj name="think-cell スライド" r:id="rId4" imgW="425" imgH="424" progId="TCLayout.ActiveDocument.1">
                  <p:embed/>
                  <p:pic>
                    <p:nvPicPr>
                      <p:cNvPr id="50" name="think-cell data - do not delete" hidden="1">
                        <a:extLst>
                          <a:ext uri="{FF2B5EF4-FFF2-40B4-BE49-F238E27FC236}">
                            <a16:creationId xmlns:a16="http://schemas.microsoft.com/office/drawing/2014/main" id="{C5558687-ADE8-2773-9A22-CA5A0EAE5898}"/>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0" name="テキスト ボックス 69">
            <a:extLst>
              <a:ext uri="{FF2B5EF4-FFF2-40B4-BE49-F238E27FC236}">
                <a16:creationId xmlns:a16="http://schemas.microsoft.com/office/drawing/2014/main" id="{01D93CE3-032F-4BB6-7CBD-EBE707EE7290}"/>
              </a:ext>
            </a:extLst>
          </p:cNvPr>
          <p:cNvSpPr txBox="1"/>
          <p:nvPr/>
        </p:nvSpPr>
        <p:spPr>
          <a:xfrm>
            <a:off x="503238" y="1368000"/>
            <a:ext cx="5724000" cy="8712000"/>
          </a:xfrm>
          <a:prstGeom prst="rect">
            <a:avLst/>
          </a:prstGeom>
          <a:noFill/>
        </p:spPr>
        <p:txBody>
          <a:bodyPr wrap="square" lIns="0" tIns="0" rIns="0" bIns="0" rtlCol="0">
            <a:noAutofit/>
          </a:bodyPr>
          <a:lstStyle/>
          <a:p>
            <a:pPr marL="0" marR="0" lvl="0" indent="0" algn="l" defTabSz="497754" rtl="0" eaLnBrk="1" fontAlgn="ctr" latinLnBrk="0" hangingPunct="1">
              <a:lnSpc>
                <a:spcPct val="130000"/>
              </a:lnSpc>
              <a:spcBef>
                <a:spcPts val="0"/>
              </a:spcBef>
              <a:spcAft>
                <a:spcPts val="0"/>
              </a:spcAft>
              <a:buClrTx/>
              <a:buSzTx/>
              <a:buFont typeface="Arial" panose="020B0604020202020204" pitchFamily="34" charset="0"/>
              <a:buNone/>
              <a:tabLst/>
              <a:defRPr/>
            </a:pPr>
            <a:r>
              <a:rPr kumimoji="0" lang="en-US" altLang="ja-JP" sz="1800" b="1" i="0" u="none" strike="noStrike" kern="1200" cap="none" spc="0" normalizeH="0" baseline="0" noProof="0" dirty="0">
                <a:ln>
                  <a:noFill/>
                </a:ln>
                <a:solidFill>
                  <a:srgbClr val="31926F"/>
                </a:solidFill>
                <a:effectLst/>
                <a:uLnTx/>
                <a:uFillTx/>
                <a:latin typeface="BIZ UDPゴシック"/>
                <a:ea typeface="BIZ UDPゴシック"/>
                <a:cs typeface="+mn-cs"/>
              </a:rPr>
              <a:t>1. </a:t>
            </a:r>
            <a:r>
              <a:rPr kumimoji="0" lang="ja-JP" altLang="en-US" sz="1800" b="1" i="0" u="none" strike="noStrike" kern="1200" cap="none" spc="0" normalizeH="0" baseline="0" noProof="0" dirty="0">
                <a:ln>
                  <a:noFill/>
                </a:ln>
                <a:solidFill>
                  <a:srgbClr val="000000"/>
                </a:solidFill>
                <a:effectLst/>
                <a:uLnTx/>
                <a:uFillTx/>
                <a:latin typeface="BIZ UDPゴシック"/>
                <a:ea typeface="BIZ UDPゴシック"/>
                <a:cs typeface="+mn-cs"/>
              </a:rPr>
              <a:t>はじめに</a:t>
            </a:r>
            <a:endParaRPr kumimoji="0" lang="en-US" altLang="ja-JP" sz="1800" b="1" i="0" u="none" strike="noStrike" kern="1200" cap="none" spc="0" normalizeH="0" baseline="0" noProof="0" dirty="0">
              <a:ln>
                <a:noFill/>
              </a:ln>
              <a:solidFill>
                <a:srgbClr val="000000"/>
              </a:solidFill>
              <a:effectLst/>
              <a:uLnTx/>
              <a:uFillTx/>
              <a:latin typeface="BIZ UDPゴシック"/>
              <a:ea typeface="BIZ UDPゴシック"/>
              <a:cs typeface="+mn-cs"/>
            </a:endParaRPr>
          </a:p>
          <a:p>
            <a:pPr marL="357188" marR="0" lvl="1" indent="0" algn="l" defTabSz="497754" rtl="0" eaLnBrk="1" fontAlgn="ctr" latinLnBrk="0" hangingPunct="1">
              <a:lnSpc>
                <a:spcPct val="130000"/>
              </a:lnSpc>
              <a:spcBef>
                <a:spcPts val="0"/>
              </a:spcBef>
              <a:spcAft>
                <a:spcPts val="0"/>
              </a:spcAft>
              <a:buClrTx/>
              <a:buSzTx/>
              <a:buFont typeface="Arial" panose="020B0604020202020204" pitchFamily="34" charset="0"/>
              <a:buNone/>
              <a:tabLst>
                <a:tab pos="5286375" algn="l"/>
              </a:tabLst>
              <a:defRPr/>
            </a:pP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1-1.</a:t>
            </a:r>
            <a:r>
              <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　本書の位置づけ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5</a:t>
            </a:r>
          </a:p>
          <a:p>
            <a:pPr marL="357188" marR="0" lvl="1" indent="0" algn="l" defTabSz="497754" rtl="0" eaLnBrk="1" fontAlgn="ctr" latinLnBrk="0" hangingPunct="1">
              <a:lnSpc>
                <a:spcPct val="130000"/>
              </a:lnSpc>
              <a:spcBef>
                <a:spcPts val="0"/>
              </a:spcBef>
              <a:spcAft>
                <a:spcPts val="0"/>
              </a:spcAft>
              <a:buClrTx/>
              <a:buSzTx/>
              <a:buFont typeface="Arial" panose="020B0604020202020204" pitchFamily="34" charset="0"/>
              <a:buNone/>
              <a:tabLst>
                <a:tab pos="5286375" algn="l"/>
              </a:tabLst>
              <a:defRPr/>
            </a:pP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1-2.</a:t>
            </a:r>
            <a:r>
              <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　調査自治体選出の方針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6</a:t>
            </a:r>
          </a:p>
          <a:p>
            <a:pPr marL="357188" marR="0" lvl="1" indent="0" algn="l" defTabSz="497754" rtl="0" eaLnBrk="1" fontAlgn="ctr" latinLnBrk="0" hangingPunct="1">
              <a:lnSpc>
                <a:spcPct val="130000"/>
              </a:lnSpc>
              <a:spcBef>
                <a:spcPts val="0"/>
              </a:spcBef>
              <a:spcAft>
                <a:spcPts val="0"/>
              </a:spcAft>
              <a:buClrTx/>
              <a:buSzTx/>
              <a:buFont typeface="Arial" panose="020B0604020202020204" pitchFamily="34" charset="0"/>
              <a:buNone/>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1-3.</a:t>
            </a:r>
            <a:r>
              <a:rPr kumimoji="0" lang="zh-TW"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　調査自治体等一覧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8</a:t>
            </a:r>
          </a:p>
          <a:p>
            <a:pPr marL="357188" marR="0" lvl="1" indent="0" algn="l" defTabSz="497754" rtl="0" eaLnBrk="1" fontAlgn="ctr" latinLnBrk="0" hangingPunct="1">
              <a:lnSpc>
                <a:spcPct val="130000"/>
              </a:lnSpc>
              <a:spcBef>
                <a:spcPts val="0"/>
              </a:spcBef>
              <a:spcAft>
                <a:spcPts val="0"/>
              </a:spcAft>
              <a:buClrTx/>
              <a:buSzTx/>
              <a:buFont typeface="Arial" panose="020B0604020202020204" pitchFamily="34" charset="0"/>
              <a:buNone/>
              <a:tabLst>
                <a:tab pos="5286375" algn="l"/>
              </a:tabLst>
              <a:defRPr/>
            </a:pP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1-4.</a:t>
            </a:r>
            <a:r>
              <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　各自治体における主な施策の推進状況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13</a:t>
            </a:r>
          </a:p>
          <a:p>
            <a:pPr marL="660380" marR="0" lvl="1" indent="0" algn="l" defTabSz="497754" rtl="0" eaLnBrk="1" fontAlgn="ctr" latinLnBrk="0" hangingPunct="1">
              <a:lnSpc>
                <a:spcPct val="130000"/>
              </a:lnSpc>
              <a:spcBef>
                <a:spcPts val="0"/>
              </a:spcBef>
              <a:spcAft>
                <a:spcPts val="0"/>
              </a:spcAft>
              <a:buClrTx/>
              <a:buSzTx/>
              <a:buFont typeface="Arial" panose="020B0604020202020204" pitchFamily="34" charset="0"/>
              <a:buNone/>
              <a:tabLst>
                <a:tab pos="5286375" algn="l"/>
              </a:tabLst>
              <a:defRPr/>
            </a:pPr>
            <a:endPar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endParaRPr>
          </a:p>
          <a:p>
            <a:pPr marL="0" marR="0" lvl="0" indent="0" algn="l" defTabSz="497754" rtl="0" eaLnBrk="1" fontAlgn="ctr" latinLnBrk="0" hangingPunct="1">
              <a:lnSpc>
                <a:spcPct val="130000"/>
              </a:lnSpc>
              <a:spcBef>
                <a:spcPts val="0"/>
              </a:spcBef>
              <a:spcAft>
                <a:spcPts val="0"/>
              </a:spcAft>
              <a:buClrTx/>
              <a:buSzTx/>
              <a:buFont typeface="Arial" panose="020B0604020202020204" pitchFamily="34" charset="0"/>
              <a:buNone/>
              <a:tabLst/>
              <a:defRPr/>
            </a:pPr>
            <a:r>
              <a:rPr kumimoji="0" lang="en-US" altLang="ja-JP" sz="1800" b="1" i="0" u="none" strike="noStrike" kern="1200" cap="none" spc="0" normalizeH="0" baseline="0" noProof="0" dirty="0">
                <a:ln>
                  <a:noFill/>
                </a:ln>
                <a:solidFill>
                  <a:srgbClr val="31926F"/>
                </a:solidFill>
                <a:effectLst/>
                <a:uLnTx/>
                <a:uFillTx/>
                <a:latin typeface="BIZ UDPゴシック"/>
                <a:ea typeface="BIZ UDPゴシック"/>
                <a:cs typeface="+mn-cs"/>
              </a:rPr>
              <a:t>2. </a:t>
            </a:r>
            <a:r>
              <a:rPr kumimoji="0" lang="ja-JP" altLang="en-US" sz="1800" b="1" i="0" u="none" strike="noStrike" kern="1200" cap="none" spc="0" normalizeH="0" baseline="0" noProof="0" dirty="0">
                <a:ln>
                  <a:noFill/>
                </a:ln>
                <a:solidFill>
                  <a:srgbClr val="000000"/>
                </a:solidFill>
                <a:effectLst/>
                <a:uLnTx/>
                <a:uFillTx/>
                <a:latin typeface="BIZ UDPゴシック"/>
                <a:ea typeface="BIZ UDPゴシック"/>
                <a:cs typeface="+mn-cs"/>
              </a:rPr>
              <a:t>自治体等事例</a:t>
            </a:r>
            <a:endParaRPr kumimoji="0" lang="en-US" altLang="ja-JP" sz="1800" b="1" i="0" u="none" strike="noStrike" kern="1200" cap="none" spc="0" normalizeH="0" baseline="0" noProof="0" dirty="0">
              <a:ln>
                <a:noFill/>
              </a:ln>
              <a:solidFill>
                <a:srgbClr val="000000"/>
              </a:solidFill>
              <a:effectLst/>
              <a:uLnTx/>
              <a:uFillTx/>
              <a:latin typeface="BIZ UDPゴシック"/>
              <a:ea typeface="BIZ UDPゴシック"/>
              <a:cs typeface="+mn-cs"/>
            </a:endParaRPr>
          </a:p>
          <a:p>
            <a:pPr marL="357188" marR="0" lvl="1" indent="0" algn="l" defTabSz="497754" rtl="0" eaLnBrk="1" fontAlgn="ctr" latinLnBrk="0" hangingPunct="1">
              <a:lnSpc>
                <a:spcPct val="130000"/>
              </a:lnSpc>
              <a:spcBef>
                <a:spcPts val="0"/>
              </a:spcBef>
              <a:spcAft>
                <a:spcPts val="0"/>
              </a:spcAft>
              <a:buClrTx/>
              <a:buSzTx/>
              <a:buFont typeface="Arial" panose="020B0604020202020204" pitchFamily="34" charset="0"/>
              <a:buNone/>
              <a:tabLst>
                <a:tab pos="898525" algn="l"/>
                <a:tab pos="985838" algn="l"/>
                <a:tab pos="5286375" algn="l"/>
              </a:tabLst>
              <a:defRPr/>
            </a:pP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2-1.</a:t>
            </a:r>
            <a:r>
              <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　運用中の自治体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14</a:t>
            </a: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(1) </a:t>
            </a:r>
            <a:r>
              <a:rPr kumimoji="0" lang="zh-TW"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北海道北見市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14</a:t>
            </a:r>
          </a:p>
          <a:p>
            <a:pPr marL="936000" lvl="1" fontAlgn="ctr">
              <a:lnSpc>
                <a:spcPct val="130000"/>
              </a:lnSpc>
              <a:tabLst>
                <a:tab pos="5286375" algn="l"/>
              </a:tabLst>
              <a:defRPr/>
            </a:pPr>
            <a:r>
              <a:rPr lang="en-US" altLang="zh-TW" sz="1600" dirty="0">
                <a:solidFill>
                  <a:srgbClr val="000000"/>
                </a:solidFill>
                <a:latin typeface="BIZ UDPゴシック"/>
                <a:ea typeface="BIZ UDPゴシック"/>
              </a:rPr>
              <a:t>(2) </a:t>
            </a:r>
            <a:r>
              <a:rPr lang="zh-TW" altLang="en-US" sz="1600" dirty="0">
                <a:solidFill>
                  <a:srgbClr val="000000"/>
                </a:solidFill>
                <a:latin typeface="BIZ UDPゴシック"/>
                <a:ea typeface="BIZ UDPゴシック"/>
              </a:rPr>
              <a:t>埼玉県深谷市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19</a:t>
            </a:r>
            <a:endParaRPr lang="en-US" altLang="ja-JP" sz="1600" dirty="0">
              <a:solidFill>
                <a:srgbClr val="000000"/>
              </a:solidFill>
              <a:latin typeface="BIZ UDPゴシック"/>
              <a:ea typeface="BIZ UDPゴシック"/>
            </a:endParaRP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(3) </a:t>
            </a:r>
            <a:r>
              <a:rPr kumimoji="0" lang="zh-TW"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千葉県千葉市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26</a:t>
            </a:r>
          </a:p>
          <a:p>
            <a:pPr marL="936000" lvl="1" fontAlgn="ctr">
              <a:lnSpc>
                <a:spcPct val="130000"/>
              </a:lnSpc>
              <a:tabLst>
                <a:tab pos="5286375" algn="l"/>
              </a:tabLst>
              <a:defRPr/>
            </a:pPr>
            <a:r>
              <a:rPr lang="en-US" altLang="zh-TW" sz="1600" dirty="0">
                <a:solidFill>
                  <a:srgbClr val="000000"/>
                </a:solidFill>
                <a:latin typeface="BIZ UDPゴシック"/>
                <a:ea typeface="BIZ UDPゴシック"/>
              </a:rPr>
              <a:t>(4) </a:t>
            </a:r>
            <a:r>
              <a:rPr lang="zh-TW" altLang="en-US" sz="1600" dirty="0">
                <a:solidFill>
                  <a:srgbClr val="000000"/>
                </a:solidFill>
                <a:latin typeface="BIZ UDPゴシック"/>
                <a:ea typeface="BIZ UDPゴシック"/>
              </a:rPr>
              <a:t>千葉県市川市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33</a:t>
            </a:r>
            <a:endParaRPr lang="en-US" altLang="ja-JP" sz="1600" dirty="0">
              <a:solidFill>
                <a:srgbClr val="000000"/>
              </a:solidFill>
              <a:latin typeface="BIZ UDPゴシック"/>
              <a:ea typeface="BIZ UDPゴシック"/>
            </a:endParaRP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(5) </a:t>
            </a:r>
            <a:r>
              <a:rPr kumimoji="0" lang="zh-TW"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東京都渋谷区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41</a:t>
            </a:r>
          </a:p>
          <a:p>
            <a:pPr marL="936000" lvl="1" fontAlgn="ctr">
              <a:lnSpc>
                <a:spcPct val="130000"/>
              </a:lnSpc>
              <a:tabLst>
                <a:tab pos="5286375" algn="l"/>
              </a:tabLst>
              <a:defRPr/>
            </a:pPr>
            <a:r>
              <a:rPr lang="en-US" altLang="zh-TW" sz="1600" dirty="0">
                <a:solidFill>
                  <a:srgbClr val="000000"/>
                </a:solidFill>
                <a:latin typeface="BIZ UDPゴシック"/>
                <a:ea typeface="BIZ UDPゴシック"/>
              </a:rPr>
              <a:t>(6) </a:t>
            </a:r>
            <a:r>
              <a:rPr lang="zh-TW" altLang="en-US" sz="1600" dirty="0">
                <a:solidFill>
                  <a:srgbClr val="000000"/>
                </a:solidFill>
                <a:latin typeface="BIZ UDPゴシック"/>
                <a:ea typeface="BIZ UDPゴシック"/>
              </a:rPr>
              <a:t>東京都青梅市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50</a:t>
            </a:r>
            <a:endParaRPr lang="en-US" altLang="ja-JP" sz="1600" dirty="0">
              <a:solidFill>
                <a:srgbClr val="000000"/>
              </a:solidFill>
              <a:latin typeface="BIZ UDPゴシック"/>
              <a:ea typeface="BIZ UDPゴシック"/>
            </a:endParaRP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(7) </a:t>
            </a:r>
            <a:r>
              <a:rPr kumimoji="0" lang="zh-TW"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東京都狛江市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53</a:t>
            </a:r>
          </a:p>
          <a:p>
            <a:pPr marL="936000" lvl="1" fontAlgn="ctr">
              <a:lnSpc>
                <a:spcPct val="130000"/>
              </a:lnSpc>
              <a:tabLst>
                <a:tab pos="5286375" algn="l"/>
              </a:tabLst>
              <a:defRPr/>
            </a:pPr>
            <a:r>
              <a:rPr lang="en-US" altLang="zh-TW" sz="1600" dirty="0">
                <a:solidFill>
                  <a:srgbClr val="000000"/>
                </a:solidFill>
                <a:latin typeface="BIZ UDPゴシック"/>
                <a:ea typeface="BIZ UDPゴシック"/>
              </a:rPr>
              <a:t>(8) </a:t>
            </a:r>
            <a:r>
              <a:rPr lang="zh-TW" altLang="en-US" sz="1600" dirty="0">
                <a:solidFill>
                  <a:srgbClr val="000000"/>
                </a:solidFill>
                <a:latin typeface="BIZ UDPゴシック"/>
                <a:ea typeface="BIZ UDPゴシック"/>
              </a:rPr>
              <a:t>東京都清瀬市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56</a:t>
            </a:r>
            <a:endParaRPr lang="en-US" altLang="ja-JP" sz="1600" dirty="0">
              <a:solidFill>
                <a:srgbClr val="000000"/>
              </a:solidFill>
              <a:latin typeface="BIZ UDPゴシック"/>
              <a:ea typeface="BIZ UDPゴシック"/>
            </a:endParaRP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(9) </a:t>
            </a:r>
            <a:r>
              <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神奈川県川崎市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62</a:t>
            </a:r>
          </a:p>
          <a:p>
            <a:pPr marL="936000" lvl="1" fontAlgn="ctr">
              <a:lnSpc>
                <a:spcPct val="130000"/>
              </a:lnSpc>
              <a:tabLst>
                <a:tab pos="5286375" algn="l"/>
              </a:tabLst>
              <a:defRPr/>
            </a:pPr>
            <a:r>
              <a:rPr lang="en-US" altLang="zh-TW" sz="1600" dirty="0">
                <a:solidFill>
                  <a:srgbClr val="000000"/>
                </a:solidFill>
                <a:latin typeface="BIZ UDPゴシック"/>
                <a:ea typeface="BIZ UDPゴシック"/>
              </a:rPr>
              <a:t>(10) </a:t>
            </a:r>
            <a:r>
              <a:rPr lang="zh-TW" altLang="en-US" sz="1600" dirty="0">
                <a:solidFill>
                  <a:srgbClr val="000000"/>
                </a:solidFill>
                <a:latin typeface="BIZ UDPゴシック"/>
                <a:ea typeface="BIZ UDPゴシック"/>
              </a:rPr>
              <a:t>長野県木曽町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69</a:t>
            </a:r>
            <a:endParaRPr lang="en-US" altLang="ja-JP" sz="1600" dirty="0">
              <a:solidFill>
                <a:srgbClr val="000000"/>
              </a:solidFill>
              <a:latin typeface="BIZ UDPゴシック"/>
              <a:ea typeface="BIZ UDPゴシック"/>
            </a:endParaRP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(11) </a:t>
            </a:r>
            <a:r>
              <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京都府向日市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76</a:t>
            </a:r>
          </a:p>
          <a:p>
            <a:pPr marL="936000" lvl="1" fontAlgn="ctr">
              <a:lnSpc>
                <a:spcPct val="130000"/>
              </a:lnSpc>
              <a:tabLst>
                <a:tab pos="5286375" algn="l"/>
              </a:tabLst>
              <a:defRPr/>
            </a:pPr>
            <a:r>
              <a:rPr lang="en-US" altLang="zh-TW" sz="1600" dirty="0">
                <a:solidFill>
                  <a:srgbClr val="000000"/>
                </a:solidFill>
                <a:latin typeface="BIZ UDPゴシック"/>
                <a:ea typeface="BIZ UDPゴシック"/>
              </a:rPr>
              <a:t>(12) </a:t>
            </a:r>
            <a:r>
              <a:rPr lang="zh-TW" altLang="en-US" sz="1600" dirty="0">
                <a:solidFill>
                  <a:srgbClr val="000000"/>
                </a:solidFill>
                <a:latin typeface="BIZ UDPゴシック"/>
                <a:ea typeface="BIZ UDPゴシック"/>
              </a:rPr>
              <a:t>兵庫県伊丹市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80</a:t>
            </a:r>
            <a:endParaRPr lang="en-US" altLang="ja-JP" sz="1600" dirty="0">
              <a:solidFill>
                <a:srgbClr val="000000"/>
              </a:solidFill>
              <a:latin typeface="BIZ UDPゴシック"/>
              <a:ea typeface="BIZ UDPゴシック"/>
            </a:endParaRP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(13) </a:t>
            </a:r>
            <a:r>
              <a:rPr kumimoji="0" lang="zh-TW"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沖縄県今帰仁村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86</a:t>
            </a:r>
          </a:p>
          <a:p>
            <a:pPr marL="357188" marR="0" lvl="1" indent="0" algn="l" defTabSz="1762125" rtl="0" eaLnBrk="1" fontAlgn="ctr" latinLnBrk="0" hangingPunct="1">
              <a:lnSpc>
                <a:spcPct val="130000"/>
              </a:lnSpc>
              <a:spcBef>
                <a:spcPts val="0"/>
              </a:spcBef>
              <a:spcAft>
                <a:spcPts val="0"/>
              </a:spcAft>
              <a:buClrTx/>
              <a:buSzTx/>
              <a:buFont typeface="Arial" panose="020B0604020202020204" pitchFamily="34" charset="0"/>
              <a:buNone/>
              <a:tabLst/>
              <a:defRPr/>
            </a:pP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2-2.</a:t>
            </a:r>
            <a:r>
              <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　建設中の自治体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91</a:t>
            </a:r>
            <a:endPar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endParaRP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(1) </a:t>
            </a:r>
            <a:r>
              <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東京都中野区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91</a:t>
            </a: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(2) </a:t>
            </a:r>
            <a:r>
              <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東京都国分寺市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 97</a:t>
            </a: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(3) </a:t>
            </a:r>
            <a:r>
              <a:rPr kumimoji="0" lang="zh-TW"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広島県海田町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104</a:t>
            </a:r>
          </a:p>
        </p:txBody>
      </p:sp>
      <p:sp>
        <p:nvSpPr>
          <p:cNvPr id="2" name="タイトル 1">
            <a:extLst>
              <a:ext uri="{FF2B5EF4-FFF2-40B4-BE49-F238E27FC236}">
                <a16:creationId xmlns:a16="http://schemas.microsoft.com/office/drawing/2014/main" id="{8A1F97A8-1A24-0880-C3F7-55D2C1DFAE38}"/>
              </a:ext>
            </a:extLst>
          </p:cNvPr>
          <p:cNvSpPr>
            <a:spLocks noGrp="1"/>
          </p:cNvSpPr>
          <p:nvPr>
            <p:ph type="title"/>
          </p:nvPr>
        </p:nvSpPr>
        <p:spPr/>
        <p:txBody>
          <a:bodyPr vert="horz"/>
          <a:lstStyle/>
          <a:p>
            <a:r>
              <a:rPr kumimoji="1" lang="ja-JP" altLang="en-US" dirty="0"/>
              <a:t>目次</a:t>
            </a:r>
          </a:p>
        </p:txBody>
      </p:sp>
      <p:sp>
        <p:nvSpPr>
          <p:cNvPr id="4" name="スライド番号プレースホルダー 3">
            <a:extLst>
              <a:ext uri="{FF2B5EF4-FFF2-40B4-BE49-F238E27FC236}">
                <a16:creationId xmlns:a16="http://schemas.microsoft.com/office/drawing/2014/main" id="{A6215B84-4300-0083-EF42-0AD8C032621A}"/>
              </a:ext>
            </a:extLst>
          </p:cNvPr>
          <p:cNvSpPr>
            <a:spLocks noGrp="1"/>
          </p:cNvSpPr>
          <p:nvPr>
            <p:ph type="sldNum" sz="quarter" idx="12"/>
          </p:nvPr>
        </p:nvSpPr>
        <p:spPr/>
        <p:txBody>
          <a:bodyPr/>
          <a:lstStyle/>
          <a:p>
            <a:fld id="{741C99BD-4CB3-4AB8-B45E-067A6B3414C4}" type="slidenum">
              <a:rPr kumimoji="1" lang="ja-JP" altLang="en-US" smtClean="0"/>
              <a:pPr/>
              <a:t>3</a:t>
            </a:fld>
            <a:endParaRPr kumimoji="1" lang="ja-JP" altLang="en-US" dirty="0"/>
          </a:p>
        </p:txBody>
      </p:sp>
    </p:spTree>
    <p:extLst>
      <p:ext uri="{BB962C8B-B14F-4D97-AF65-F5344CB8AC3E}">
        <p14:creationId xmlns:p14="http://schemas.microsoft.com/office/powerpoint/2010/main" val="3354253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42015"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(3) </a:t>
            </a:r>
            <a:r>
              <a:rPr lang="zh-TW" altLang="en-US" dirty="0">
                <a:latin typeface="+mn-ea"/>
                <a:ea typeface="+mn-ea"/>
              </a:rPr>
              <a:t>千葉県千葉市</a:t>
            </a:r>
          </a:p>
        </p:txBody>
      </p:sp>
      <p:sp>
        <p:nvSpPr>
          <p:cNvPr id="12" name="コンテンツ プレースホルダー 17">
            <a:extLst>
              <a:ext uri="{FF2B5EF4-FFF2-40B4-BE49-F238E27FC236}">
                <a16:creationId xmlns:a16="http://schemas.microsoft.com/office/drawing/2014/main" id="{A2042ADA-16C5-34A0-9A37-42E6986F4815}"/>
              </a:ext>
            </a:extLst>
          </p:cNvPr>
          <p:cNvSpPr txBox="1">
            <a:spLocks/>
          </p:cNvSpPr>
          <p:nvPr/>
        </p:nvSpPr>
        <p:spPr>
          <a:xfrm>
            <a:off x="503196" y="3287563"/>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旧庁舎では公文書の管理適正化と紙文書量の削減が課題となっており、新庁舎への移転を機にコンサルタントを入れて取組を実施。最終的に、全体で約</a:t>
            </a:r>
            <a:r>
              <a:rPr lang="en-US" altLang="ja-JP" sz="1200" dirty="0">
                <a:latin typeface="+mn-ea"/>
                <a:ea typeface="+mn-ea"/>
              </a:rPr>
              <a:t>26%</a:t>
            </a:r>
            <a:r>
              <a:rPr lang="ja-JP" altLang="en-US" sz="1200" dirty="0">
                <a:latin typeface="+mn-ea"/>
                <a:ea typeface="+mn-ea"/>
              </a:rPr>
              <a:t>の紙文書量削減を実現した。</a:t>
            </a:r>
          </a:p>
          <a:p>
            <a:pPr marL="0" indent="144000" algn="just" fontAlgn="ctr">
              <a:lnSpc>
                <a:spcPct val="120000"/>
              </a:lnSpc>
              <a:spcBef>
                <a:spcPts val="0"/>
              </a:spcBef>
              <a:buNone/>
            </a:pPr>
            <a:r>
              <a:rPr lang="ja-JP" altLang="en-US" sz="1200" dirty="0">
                <a:latin typeface="+mn-ea"/>
                <a:ea typeface="+mn-ea"/>
              </a:rPr>
              <a:t>議会では、議員が各自のタブレット端末等を持ち寄って、会議中に資料を見ることができるようにしている。</a:t>
            </a:r>
          </a:p>
        </p:txBody>
      </p:sp>
      <p:grpSp>
        <p:nvGrpSpPr>
          <p:cNvPr id="2" name="グループ化 1">
            <a:extLst>
              <a:ext uri="{FF2B5EF4-FFF2-40B4-BE49-F238E27FC236}">
                <a16:creationId xmlns:a16="http://schemas.microsoft.com/office/drawing/2014/main" id="{F19EACB8-817A-1FC2-4531-1D16730B0A1F}"/>
              </a:ext>
            </a:extLst>
          </p:cNvPr>
          <p:cNvGrpSpPr/>
          <p:nvPr/>
        </p:nvGrpSpPr>
        <p:grpSpPr>
          <a:xfrm>
            <a:off x="504000" y="2907875"/>
            <a:ext cx="6552000" cy="252000"/>
            <a:chOff x="504000" y="1797030"/>
            <a:chExt cx="6552000" cy="252000"/>
          </a:xfrm>
        </p:grpSpPr>
        <p:sp>
          <p:nvSpPr>
            <p:cNvPr id="6" name="四角形: 角を丸くする 5">
              <a:extLst>
                <a:ext uri="{FF2B5EF4-FFF2-40B4-BE49-F238E27FC236}">
                  <a16:creationId xmlns:a16="http://schemas.microsoft.com/office/drawing/2014/main" id="{FC5DF881-95F5-2F63-A753-7CB1C374D9D7}"/>
                </a:ext>
              </a:extLst>
            </p:cNvPr>
            <p:cNvSpPr/>
            <p:nvPr/>
          </p:nvSpPr>
          <p:spPr>
            <a:xfrm>
              <a:off x="504000" y="1797030"/>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44D693F5-589E-1946-DEA4-B8C04F4A7462}"/>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3" name="グループ化 2">
            <a:extLst>
              <a:ext uri="{FF2B5EF4-FFF2-40B4-BE49-F238E27FC236}">
                <a16:creationId xmlns:a16="http://schemas.microsoft.com/office/drawing/2014/main" id="{A9EE4B8C-8270-2B6D-B84A-139E5249284E}"/>
              </a:ext>
            </a:extLst>
          </p:cNvPr>
          <p:cNvGrpSpPr/>
          <p:nvPr/>
        </p:nvGrpSpPr>
        <p:grpSpPr>
          <a:xfrm>
            <a:off x="709200" y="4363721"/>
            <a:ext cx="6138340" cy="1554209"/>
            <a:chOff x="709200" y="2556000"/>
            <a:chExt cx="6138340" cy="1554209"/>
          </a:xfrm>
        </p:grpSpPr>
        <p:grpSp>
          <p:nvGrpSpPr>
            <p:cNvPr id="44" name="グループ化 43">
              <a:extLst>
                <a:ext uri="{FF2B5EF4-FFF2-40B4-BE49-F238E27FC236}">
                  <a16:creationId xmlns:a16="http://schemas.microsoft.com/office/drawing/2014/main" id="{7E1D5CE2-D2E7-1595-4E68-B3152622E66D}"/>
                </a:ext>
              </a:extLst>
            </p:cNvPr>
            <p:cNvGrpSpPr/>
            <p:nvPr/>
          </p:nvGrpSpPr>
          <p:grpSpPr>
            <a:xfrm>
              <a:off x="709200" y="2556000"/>
              <a:ext cx="6138340" cy="610932"/>
              <a:chOff x="503238" y="3168000"/>
              <a:chExt cx="6138340" cy="610932"/>
            </a:xfrm>
          </p:grpSpPr>
          <p:grpSp>
            <p:nvGrpSpPr>
              <p:cNvPr id="45" name="グループ化 44">
                <a:extLst>
                  <a:ext uri="{FF2B5EF4-FFF2-40B4-BE49-F238E27FC236}">
                    <a16:creationId xmlns:a16="http://schemas.microsoft.com/office/drawing/2014/main" id="{371F4E6C-8B93-BA1B-D6AB-5851129E3076}"/>
                  </a:ext>
                </a:extLst>
              </p:cNvPr>
              <p:cNvGrpSpPr/>
              <p:nvPr/>
            </p:nvGrpSpPr>
            <p:grpSpPr>
              <a:xfrm>
                <a:off x="503238" y="3168000"/>
                <a:ext cx="2502339" cy="252000"/>
                <a:chOff x="707715" y="3366000"/>
                <a:chExt cx="2502339" cy="252000"/>
              </a:xfrm>
            </p:grpSpPr>
            <p:sp>
              <p:nvSpPr>
                <p:cNvPr id="50" name="テキスト ボックス 49">
                  <a:extLst>
                    <a:ext uri="{FF2B5EF4-FFF2-40B4-BE49-F238E27FC236}">
                      <a16:creationId xmlns:a16="http://schemas.microsoft.com/office/drawing/2014/main" id="{C6D50D41-D921-1E83-8A78-EA8DEE819CA8}"/>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会議室設備</a:t>
                  </a:r>
                </a:p>
              </p:txBody>
            </p:sp>
            <p:sp>
              <p:nvSpPr>
                <p:cNvPr id="51" name="四角形: 角を丸くする 50">
                  <a:extLst>
                    <a:ext uri="{FF2B5EF4-FFF2-40B4-BE49-F238E27FC236}">
                      <a16:creationId xmlns:a16="http://schemas.microsoft.com/office/drawing/2014/main" id="{9E7716F3-2F3A-D6FC-5098-BBD52732287B}"/>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施策⑱</a:t>
                  </a:r>
                </a:p>
              </p:txBody>
            </p:sp>
          </p:grpSp>
          <p:sp>
            <p:nvSpPr>
              <p:cNvPr id="46" name="テキスト ボックス 45">
                <a:extLst>
                  <a:ext uri="{FF2B5EF4-FFF2-40B4-BE49-F238E27FC236}">
                    <a16:creationId xmlns:a16="http://schemas.microsoft.com/office/drawing/2014/main" id="{44BCE921-CD3D-5BE3-E10C-8972F9848927}"/>
                  </a:ext>
                </a:extLst>
              </p:cNvPr>
              <p:cNvSpPr txBox="1"/>
              <p:nvPr/>
            </p:nvSpPr>
            <p:spPr>
              <a:xfrm>
                <a:off x="1349578" y="3440378"/>
                <a:ext cx="5292000" cy="338554"/>
              </a:xfrm>
              <a:prstGeom prst="rect">
                <a:avLst/>
              </a:prstGeom>
              <a:noFill/>
            </p:spPr>
            <p:txBody>
              <a:bodyPr wrap="square" lIns="0" tIns="0" rIns="0" bIns="0" rtlCol="0">
                <a:spAutoFit/>
              </a:bodyPr>
              <a:lstStyle/>
              <a:p>
                <a:pPr indent="144000" algn="just" fontAlgn="ctr"/>
                <a:r>
                  <a:rPr kumimoji="1" lang="ja-JP" altLang="en-US" sz="1100" dirty="0">
                    <a:latin typeface="+mn-ea"/>
                  </a:rPr>
                  <a:t>新庁舎では、職員が各自のノートパソコンを持ち寄って、</a:t>
                </a:r>
                <a:r>
                  <a:rPr kumimoji="1" lang="ja-JP" altLang="en-US" sz="1100" u="wavyHeavy" dirty="0">
                    <a:solidFill>
                      <a:schemeClr val="tx1"/>
                    </a:solidFill>
                    <a:uFill>
                      <a:solidFill>
                        <a:srgbClr val="31926F"/>
                      </a:solidFill>
                    </a:uFill>
                    <a:latin typeface="+mn-ea"/>
                  </a:rPr>
                  <a:t>ペーパーレス</a:t>
                </a:r>
                <a:r>
                  <a:rPr kumimoji="1" lang="ja-JP" altLang="en-US" sz="1100" dirty="0">
                    <a:latin typeface="+mn-ea"/>
                  </a:rPr>
                  <a:t>による会議を開催できる。全ての会議室にモニターを設置している。</a:t>
                </a:r>
              </a:p>
            </p:txBody>
          </p:sp>
        </p:grpSp>
        <p:grpSp>
          <p:nvGrpSpPr>
            <p:cNvPr id="13" name="グループ化 12">
              <a:extLst>
                <a:ext uri="{FF2B5EF4-FFF2-40B4-BE49-F238E27FC236}">
                  <a16:creationId xmlns:a16="http://schemas.microsoft.com/office/drawing/2014/main" id="{BB4FA973-0396-A802-5659-D16D9A24E4E5}"/>
                </a:ext>
              </a:extLst>
            </p:cNvPr>
            <p:cNvGrpSpPr/>
            <p:nvPr/>
          </p:nvGrpSpPr>
          <p:grpSpPr>
            <a:xfrm>
              <a:off x="709200" y="3330000"/>
              <a:ext cx="6138340" cy="780209"/>
              <a:chOff x="503238" y="3168000"/>
              <a:chExt cx="6138340" cy="780209"/>
            </a:xfrm>
          </p:grpSpPr>
          <p:grpSp>
            <p:nvGrpSpPr>
              <p:cNvPr id="14" name="グループ化 13">
                <a:extLst>
                  <a:ext uri="{FF2B5EF4-FFF2-40B4-BE49-F238E27FC236}">
                    <a16:creationId xmlns:a16="http://schemas.microsoft.com/office/drawing/2014/main" id="{A538EC42-C961-E94C-DA7F-A29D97591C25}"/>
                  </a:ext>
                </a:extLst>
              </p:cNvPr>
              <p:cNvGrpSpPr/>
              <p:nvPr/>
            </p:nvGrpSpPr>
            <p:grpSpPr>
              <a:xfrm>
                <a:off x="503238" y="3168000"/>
                <a:ext cx="2502339" cy="252000"/>
                <a:chOff x="707715" y="3366000"/>
                <a:chExt cx="2502339" cy="252000"/>
              </a:xfrm>
            </p:grpSpPr>
            <p:sp>
              <p:nvSpPr>
                <p:cNvPr id="19" name="テキスト ボックス 18">
                  <a:extLst>
                    <a:ext uri="{FF2B5EF4-FFF2-40B4-BE49-F238E27FC236}">
                      <a16:creationId xmlns:a16="http://schemas.microsoft.com/office/drawing/2014/main" id="{4DBBA0A2-8235-CF28-90C2-C9011FCCF09B}"/>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zh-TW" altLang="en-US" sz="1200" b="1" dirty="0">
                      <a:latin typeface="BIZ UDPゴシック" panose="020B0400000000000000" pitchFamily="50" charset="-128"/>
                      <a:ea typeface="BIZ UDPゴシック" panose="020B0400000000000000" pitchFamily="50" charset="-128"/>
                    </a:rPr>
                    <a:t>複合機配置適正化</a:t>
                  </a:r>
                </a:p>
              </p:txBody>
            </p:sp>
            <p:sp>
              <p:nvSpPr>
                <p:cNvPr id="20" name="四角形: 角を丸くする 19">
                  <a:extLst>
                    <a:ext uri="{FF2B5EF4-FFF2-40B4-BE49-F238E27FC236}">
                      <a16:creationId xmlns:a16="http://schemas.microsoft.com/office/drawing/2014/main" id="{4025BF7F-BB54-B8CB-856B-6F22B889A866}"/>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施策⑲</a:t>
                  </a:r>
                </a:p>
              </p:txBody>
            </p:sp>
          </p:grpSp>
          <p:sp>
            <p:nvSpPr>
              <p:cNvPr id="17" name="テキスト ボックス 16">
                <a:extLst>
                  <a:ext uri="{FF2B5EF4-FFF2-40B4-BE49-F238E27FC236}">
                    <a16:creationId xmlns:a16="http://schemas.microsoft.com/office/drawing/2014/main" id="{657D0681-2183-551C-BFDC-A45AD5C69BC1}"/>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職員が自然と集まりやすい「</a:t>
                </a:r>
                <a:r>
                  <a:rPr kumimoji="1" lang="ja-JP" altLang="en-US" sz="1100" u="wavyHeavy" dirty="0">
                    <a:solidFill>
                      <a:schemeClr val="tx1"/>
                    </a:solidFill>
                    <a:uFill>
                      <a:solidFill>
                        <a:srgbClr val="31926F"/>
                      </a:solidFill>
                    </a:uFill>
                    <a:latin typeface="+mn-ea"/>
                  </a:rPr>
                  <a:t>マグネットスペース</a:t>
                </a:r>
                <a:r>
                  <a:rPr kumimoji="1" lang="ja-JP" altLang="en-US" sz="1100" dirty="0">
                    <a:latin typeface="+mn-ea"/>
                  </a:rPr>
                  <a:t>」を各フロアに用意して、共通消耗品や複合機を設置（</a:t>
                </a:r>
                <a:r>
                  <a:rPr kumimoji="1" lang="en-US" altLang="ja-JP" sz="1100" dirty="0">
                    <a:latin typeface="+mn-ea"/>
                  </a:rPr>
                  <a:t>※</a:t>
                </a:r>
                <a:r>
                  <a:rPr kumimoji="1" lang="ja-JP" altLang="en-US" sz="1100" dirty="0">
                    <a:latin typeface="+mn-ea"/>
                  </a:rPr>
                  <a:t>イメージ図参照）。</a:t>
                </a:r>
                <a:r>
                  <a:rPr kumimoji="1" lang="en-US" altLang="ja-JP" sz="1100" dirty="0">
                    <a:latin typeface="+mn-ea"/>
                  </a:rPr>
                  <a:t>1</a:t>
                </a:r>
                <a:r>
                  <a:rPr kumimoji="1" lang="ja-JP" altLang="en-US" sz="1100" dirty="0">
                    <a:latin typeface="+mn-ea"/>
                  </a:rPr>
                  <a:t>フロアあたり</a:t>
                </a:r>
                <a:r>
                  <a:rPr kumimoji="1" lang="en-US" altLang="ja-JP" sz="1100" dirty="0">
                    <a:latin typeface="+mn-ea"/>
                  </a:rPr>
                  <a:t>300</a:t>
                </a:r>
                <a:r>
                  <a:rPr kumimoji="1" lang="ja-JP" altLang="en-US" sz="1100" dirty="0">
                    <a:latin typeface="+mn-ea"/>
                  </a:rPr>
                  <a:t>～</a:t>
                </a:r>
                <a:r>
                  <a:rPr kumimoji="1" lang="en-US" altLang="ja-JP" sz="1100" dirty="0">
                    <a:latin typeface="+mn-ea"/>
                  </a:rPr>
                  <a:t>400</a:t>
                </a:r>
                <a:r>
                  <a:rPr kumimoji="1" lang="ja-JP" altLang="en-US" sz="1100" dirty="0">
                    <a:latin typeface="+mn-ea"/>
                  </a:rPr>
                  <a:t>人に対し</a:t>
                </a:r>
                <a:r>
                  <a:rPr kumimoji="1" lang="ja-JP" altLang="en-US" sz="1100" u="wavyHeavy" dirty="0">
                    <a:solidFill>
                      <a:schemeClr val="tx1"/>
                    </a:solidFill>
                    <a:uFill>
                      <a:solidFill>
                        <a:srgbClr val="31926F"/>
                      </a:solidFill>
                    </a:uFill>
                    <a:latin typeface="+mn-ea"/>
                  </a:rPr>
                  <a:t>マグネットスペース</a:t>
                </a:r>
                <a:r>
                  <a:rPr kumimoji="1" lang="ja-JP" altLang="en-US" sz="1100" dirty="0">
                    <a:latin typeface="+mn-ea"/>
                  </a:rPr>
                  <a:t>を</a:t>
                </a:r>
                <a:r>
                  <a:rPr kumimoji="1" lang="en-US" altLang="ja-JP" sz="1100" dirty="0">
                    <a:latin typeface="+mn-ea"/>
                  </a:rPr>
                  <a:t>2</a:t>
                </a:r>
                <a:r>
                  <a:rPr kumimoji="1" lang="ja-JP" altLang="en-US" sz="1100" dirty="0">
                    <a:latin typeface="+mn-ea"/>
                  </a:rPr>
                  <a:t>～</a:t>
                </a:r>
                <a:r>
                  <a:rPr kumimoji="1" lang="en-US" altLang="ja-JP" sz="1100" dirty="0">
                    <a:latin typeface="+mn-ea"/>
                  </a:rPr>
                  <a:t>3</a:t>
                </a:r>
                <a:r>
                  <a:rPr kumimoji="1" lang="ja-JP" altLang="en-US" sz="1100" dirty="0">
                    <a:latin typeface="+mn-ea"/>
                  </a:rPr>
                  <a:t>箇所設置しており、複合機の導入に伴いプリンタ設置台数を削減した。</a:t>
                </a:r>
              </a:p>
            </p:txBody>
          </p:sp>
        </p:grpSp>
      </p:grpSp>
      <p:sp>
        <p:nvSpPr>
          <p:cNvPr id="21" name="正方形/長方形 20">
            <a:extLst>
              <a:ext uri="{FF2B5EF4-FFF2-40B4-BE49-F238E27FC236}">
                <a16:creationId xmlns:a16="http://schemas.microsoft.com/office/drawing/2014/main" id="{11F17377-EE3B-1984-6FD0-6144F7DD2E29}"/>
              </a:ext>
            </a:extLst>
          </p:cNvPr>
          <p:cNvSpPr/>
          <p:nvPr/>
        </p:nvSpPr>
        <p:spPr>
          <a:xfrm>
            <a:off x="504000" y="4258825"/>
            <a:ext cx="6552000" cy="3281946"/>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13">
            <a:extLst>
              <a:ext uri="{FF2B5EF4-FFF2-40B4-BE49-F238E27FC236}">
                <a16:creationId xmlns:a16="http://schemas.microsoft.com/office/drawing/2014/main" id="{08863A5C-B78C-F631-C3B3-5A10E58EA3CC}"/>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30</a:t>
            </a:fld>
            <a:endParaRPr kumimoji="1" lang="ja-JP" altLang="en-US" dirty="0">
              <a:latin typeface="+mn-ea"/>
              <a:ea typeface="+mn-ea"/>
            </a:endParaRPr>
          </a:p>
        </p:txBody>
      </p:sp>
      <p:sp>
        <p:nvSpPr>
          <p:cNvPr id="4" name="正方形/長方形 3">
            <a:extLst>
              <a:ext uri="{FF2B5EF4-FFF2-40B4-BE49-F238E27FC236}">
                <a16:creationId xmlns:a16="http://schemas.microsoft.com/office/drawing/2014/main" id="{D283D9CA-E7CE-A65F-50D5-FEA79725160B}"/>
              </a:ext>
            </a:extLst>
          </p:cNvPr>
          <p:cNvSpPr/>
          <p:nvPr/>
        </p:nvSpPr>
        <p:spPr>
          <a:xfrm>
            <a:off x="504000" y="1364935"/>
            <a:ext cx="6552000" cy="1161143"/>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F1B04F17-20CF-067B-5C99-246A6456C5C3}"/>
              </a:ext>
            </a:extLst>
          </p:cNvPr>
          <p:cNvSpPr txBox="1"/>
          <p:nvPr/>
        </p:nvSpPr>
        <p:spPr>
          <a:xfrm>
            <a:off x="1555538" y="1520765"/>
            <a:ext cx="17895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リモートアクセス実施方法</a:t>
            </a:r>
          </a:p>
        </p:txBody>
      </p:sp>
      <p:sp>
        <p:nvSpPr>
          <p:cNvPr id="9" name="四角形: 角を丸くする 8">
            <a:extLst>
              <a:ext uri="{FF2B5EF4-FFF2-40B4-BE49-F238E27FC236}">
                <a16:creationId xmlns:a16="http://schemas.microsoft.com/office/drawing/2014/main" id="{B398725B-0847-3147-BA1D-FDEBA5E9C125}"/>
              </a:ext>
            </a:extLst>
          </p:cNvPr>
          <p:cNvSpPr/>
          <p:nvPr/>
        </p:nvSpPr>
        <p:spPr>
          <a:xfrm>
            <a:off x="709200" y="1487098"/>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施策⑯</a:t>
            </a:r>
          </a:p>
        </p:txBody>
      </p:sp>
      <p:sp>
        <p:nvSpPr>
          <p:cNvPr id="11" name="テキスト ボックス 10">
            <a:extLst>
              <a:ext uri="{FF2B5EF4-FFF2-40B4-BE49-F238E27FC236}">
                <a16:creationId xmlns:a16="http://schemas.microsoft.com/office/drawing/2014/main" id="{60EF9CC7-0B69-6103-E861-21896F4E2ABE}"/>
              </a:ext>
            </a:extLst>
          </p:cNvPr>
          <p:cNvSpPr txBox="1"/>
          <p:nvPr/>
        </p:nvSpPr>
        <p:spPr>
          <a:xfrm>
            <a:off x="1555540" y="1759476"/>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在宅勤務では、専用パソコンのほか、</a:t>
            </a:r>
            <a:r>
              <a:rPr kumimoji="1" lang="en-US" altLang="ja-JP" sz="1100" dirty="0">
                <a:latin typeface="+mn-ea"/>
              </a:rPr>
              <a:t>USB</a:t>
            </a:r>
            <a:r>
              <a:rPr kumimoji="1" lang="ja-JP" altLang="en-US" sz="1100" dirty="0">
                <a:latin typeface="+mn-ea"/>
              </a:rPr>
              <a:t>ドングル型の通信端末を使用することによって職員に配布されたパソコンから</a:t>
            </a:r>
            <a:r>
              <a:rPr kumimoji="1" lang="en-US" altLang="ja-JP" sz="1100" u="wavyHeavy" dirty="0">
                <a:uFill>
                  <a:solidFill>
                    <a:srgbClr val="31926F"/>
                  </a:solidFill>
                </a:uFill>
                <a:latin typeface="+mn-ea"/>
              </a:rPr>
              <a:t>LGWAN</a:t>
            </a:r>
            <a:r>
              <a:rPr kumimoji="1" lang="ja-JP" altLang="en-US" sz="1100" u="wavyHeavy" dirty="0">
                <a:uFill>
                  <a:solidFill>
                    <a:srgbClr val="31926F"/>
                  </a:solidFill>
                </a:uFill>
                <a:latin typeface="+mn-ea"/>
              </a:rPr>
              <a:t>接続系</a:t>
            </a:r>
            <a:r>
              <a:rPr kumimoji="1" lang="ja-JP" altLang="en-US" sz="1100" dirty="0">
                <a:latin typeface="+mn-ea"/>
              </a:rPr>
              <a:t>にアクセス可能となる。仮想端末を通じて</a:t>
            </a:r>
            <a:r>
              <a:rPr kumimoji="1" lang="ja-JP" altLang="en-US" sz="1100" u="wavyHeavy" dirty="0">
                <a:solidFill>
                  <a:schemeClr val="tx1"/>
                </a:solidFill>
                <a:uFill>
                  <a:solidFill>
                    <a:srgbClr val="31926F"/>
                  </a:solidFill>
                </a:uFill>
                <a:latin typeface="+mn-ea"/>
              </a:rPr>
              <a:t>インターネット接続系</a:t>
            </a:r>
            <a:r>
              <a:rPr kumimoji="1" lang="ja-JP" altLang="en-US" sz="1100" dirty="0">
                <a:latin typeface="+mn-ea"/>
              </a:rPr>
              <a:t>にも接続可能。</a:t>
            </a:r>
            <a:r>
              <a:rPr kumimoji="1" lang="ja-JP" altLang="en-US" sz="1100" u="wavyHeavy" dirty="0">
                <a:solidFill>
                  <a:schemeClr val="tx1"/>
                </a:solidFill>
                <a:uFill>
                  <a:solidFill>
                    <a:srgbClr val="31926F"/>
                  </a:solidFill>
                </a:uFill>
                <a:latin typeface="+mn-ea"/>
              </a:rPr>
              <a:t>マイナンバー利用事務系</a:t>
            </a:r>
            <a:r>
              <a:rPr kumimoji="1" lang="ja-JP" altLang="en-US" sz="1100" dirty="0">
                <a:latin typeface="+mn-ea"/>
              </a:rPr>
              <a:t>には接続できない仕組みとなっている。</a:t>
            </a:r>
          </a:p>
        </p:txBody>
      </p:sp>
      <p:pic>
        <p:nvPicPr>
          <p:cNvPr id="22" name="図 21" descr="屋内, テーブル, 部屋, キッチン が含まれている画像&#10;&#10;自動的に生成された説明">
            <a:extLst>
              <a:ext uri="{FF2B5EF4-FFF2-40B4-BE49-F238E27FC236}">
                <a16:creationId xmlns:a16="http://schemas.microsoft.com/office/drawing/2014/main" id="{934DDAEC-3F71-3A7E-EAEA-1659D283931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9200" y="6007424"/>
            <a:ext cx="2343270" cy="1428823"/>
          </a:xfrm>
          <a:prstGeom prst="rect">
            <a:avLst/>
          </a:prstGeom>
        </p:spPr>
      </p:pic>
      <p:sp>
        <p:nvSpPr>
          <p:cNvPr id="23" name="テキスト ボックス 22">
            <a:extLst>
              <a:ext uri="{FF2B5EF4-FFF2-40B4-BE49-F238E27FC236}">
                <a16:creationId xmlns:a16="http://schemas.microsoft.com/office/drawing/2014/main" id="{D071064F-9C93-1A9F-C66C-CD4A888CC358}"/>
              </a:ext>
            </a:extLst>
          </p:cNvPr>
          <p:cNvSpPr txBox="1"/>
          <p:nvPr/>
        </p:nvSpPr>
        <p:spPr>
          <a:xfrm>
            <a:off x="3098978" y="7085698"/>
            <a:ext cx="1998945" cy="169277"/>
          </a:xfrm>
          <a:prstGeom prst="rect">
            <a:avLst/>
          </a:prstGeom>
          <a:noFill/>
        </p:spPr>
        <p:txBody>
          <a:bodyPr wrap="none" lIns="0" tIns="0" rIns="0" bIns="0" rtlCol="0">
            <a:spAutoFit/>
          </a:bodyPr>
          <a:lstStyle/>
          <a:p>
            <a:r>
              <a:rPr kumimoji="1" lang="ja-JP" altLang="en-US" sz="1100" dirty="0">
                <a:latin typeface="+mn-ea"/>
              </a:rPr>
              <a:t>マグネットスペースのイメージ</a:t>
            </a:r>
            <a:r>
              <a:rPr kumimoji="1" lang="en-US" altLang="ja-JP" sz="1100" baseline="30000" dirty="0">
                <a:latin typeface="+mn-ea"/>
              </a:rPr>
              <a:t>*5</a:t>
            </a:r>
            <a:endParaRPr kumimoji="1" lang="ja-JP" altLang="en-US" sz="1100" baseline="30000" dirty="0">
              <a:latin typeface="+mn-ea"/>
            </a:endParaRPr>
          </a:p>
        </p:txBody>
      </p:sp>
      <p:sp>
        <p:nvSpPr>
          <p:cNvPr id="24" name="テキスト ボックス 23">
            <a:extLst>
              <a:ext uri="{FF2B5EF4-FFF2-40B4-BE49-F238E27FC236}">
                <a16:creationId xmlns:a16="http://schemas.microsoft.com/office/drawing/2014/main" id="{5DA3402D-312D-8EFC-854A-3A10D8AFF5F2}"/>
              </a:ext>
            </a:extLst>
          </p:cNvPr>
          <p:cNvSpPr txBox="1"/>
          <p:nvPr/>
        </p:nvSpPr>
        <p:spPr>
          <a:xfrm>
            <a:off x="3098978" y="7302973"/>
            <a:ext cx="1888000" cy="123111"/>
          </a:xfrm>
          <a:prstGeom prst="rect">
            <a:avLst/>
          </a:prstGeom>
          <a:noFill/>
        </p:spPr>
        <p:txBody>
          <a:bodyPr wrap="square" lIns="0" tIns="0" rIns="0" bIns="0" rtlCol="0">
            <a:spAutoFit/>
          </a:bodyPr>
          <a:lstStyle/>
          <a:p>
            <a:r>
              <a:rPr kumimoji="1" lang="en-US" altLang="ja-JP" sz="800" dirty="0">
                <a:latin typeface="+mn-ea"/>
              </a:rPr>
              <a:t>*5 </a:t>
            </a:r>
            <a:r>
              <a:rPr kumimoji="1" lang="ja-JP" altLang="en-US" sz="800" dirty="0">
                <a:latin typeface="+mn-ea"/>
              </a:rPr>
              <a:t>千葉市より画像提供</a:t>
            </a:r>
          </a:p>
        </p:txBody>
      </p:sp>
    </p:spTree>
    <p:extLst>
      <p:ext uri="{BB962C8B-B14F-4D97-AF65-F5344CB8AC3E}">
        <p14:creationId xmlns:p14="http://schemas.microsoft.com/office/powerpoint/2010/main" val="981171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43040"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(3) </a:t>
            </a:r>
            <a:r>
              <a:rPr lang="zh-TW" altLang="en-US" dirty="0">
                <a:latin typeface="+mn-ea"/>
                <a:ea typeface="+mn-ea"/>
              </a:rPr>
              <a:t>千葉県千葉市</a:t>
            </a:r>
          </a:p>
        </p:txBody>
      </p:sp>
      <p:grpSp>
        <p:nvGrpSpPr>
          <p:cNvPr id="84" name="グループ化 83">
            <a:extLst>
              <a:ext uri="{FF2B5EF4-FFF2-40B4-BE49-F238E27FC236}">
                <a16:creationId xmlns:a16="http://schemas.microsoft.com/office/drawing/2014/main" id="{2D334C7B-02C3-A4B6-296A-63692B9748F9}"/>
              </a:ext>
            </a:extLst>
          </p:cNvPr>
          <p:cNvGrpSpPr/>
          <p:nvPr/>
        </p:nvGrpSpPr>
        <p:grpSpPr>
          <a:xfrm>
            <a:off x="709200" y="2856573"/>
            <a:ext cx="6138340" cy="949486"/>
            <a:chOff x="503238" y="3168000"/>
            <a:chExt cx="6138340" cy="949486"/>
          </a:xfrm>
        </p:grpSpPr>
        <p:grpSp>
          <p:nvGrpSpPr>
            <p:cNvPr id="85" name="グループ化 84">
              <a:extLst>
                <a:ext uri="{FF2B5EF4-FFF2-40B4-BE49-F238E27FC236}">
                  <a16:creationId xmlns:a16="http://schemas.microsoft.com/office/drawing/2014/main" id="{B314200F-6C15-2BC0-8CAF-EA6A7648445D}"/>
                </a:ext>
              </a:extLst>
            </p:cNvPr>
            <p:cNvGrpSpPr/>
            <p:nvPr/>
          </p:nvGrpSpPr>
          <p:grpSpPr>
            <a:xfrm>
              <a:off x="503238" y="3168000"/>
              <a:ext cx="2502339" cy="252000"/>
              <a:chOff x="707715" y="3366000"/>
              <a:chExt cx="2502339" cy="252000"/>
            </a:xfrm>
          </p:grpSpPr>
          <p:sp>
            <p:nvSpPr>
              <p:cNvPr id="95" name="テキスト ボックス 94">
                <a:extLst>
                  <a:ext uri="{FF2B5EF4-FFF2-40B4-BE49-F238E27FC236}">
                    <a16:creationId xmlns:a16="http://schemas.microsoft.com/office/drawing/2014/main" id="{93AB6C79-AB0F-0AA6-7FEB-87EF08FE218B}"/>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zh-TW" altLang="en-US" sz="1200" b="1" dirty="0">
                    <a:latin typeface="BIZ UDPゴシック" panose="020B0400000000000000" pitchFamily="50" charset="-128"/>
                    <a:ea typeface="BIZ UDPゴシック" panose="020B0400000000000000" pitchFamily="50" charset="-128"/>
                  </a:rPr>
                  <a:t>非常用電源設備</a:t>
                </a:r>
              </a:p>
            </p:txBody>
          </p:sp>
          <p:sp>
            <p:nvSpPr>
              <p:cNvPr id="106" name="四角形: 角を丸くする 105">
                <a:extLst>
                  <a:ext uri="{FF2B5EF4-FFF2-40B4-BE49-F238E27FC236}">
                    <a16:creationId xmlns:a16="http://schemas.microsoft.com/office/drawing/2014/main" id="{583B2099-7FD0-F4A5-B18E-ECA5347CB413}"/>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grpSp>
        <p:sp>
          <p:nvSpPr>
            <p:cNvPr id="86" name="テキスト ボックス 85">
              <a:extLst>
                <a:ext uri="{FF2B5EF4-FFF2-40B4-BE49-F238E27FC236}">
                  <a16:creationId xmlns:a16="http://schemas.microsoft.com/office/drawing/2014/main" id="{DE822832-4C87-6055-8BEA-2CC94109480F}"/>
                </a:ext>
              </a:extLst>
            </p:cNvPr>
            <p:cNvSpPr txBox="1"/>
            <p:nvPr/>
          </p:nvSpPr>
          <p:spPr>
            <a:xfrm>
              <a:off x="1349578" y="3440378"/>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非常用電源については、危機管理センターや災害対策本部には</a:t>
              </a:r>
              <a:r>
                <a:rPr kumimoji="1" lang="en-US" altLang="ja-JP" sz="1100" dirty="0">
                  <a:latin typeface="+mn-ea"/>
                </a:rPr>
                <a:t>100%</a:t>
              </a:r>
              <a:r>
                <a:rPr kumimoji="1" lang="ja-JP" altLang="en-US" sz="1100" dirty="0">
                  <a:latin typeface="+mn-ea"/>
                </a:rPr>
                <a:t>、その他のエリアには</a:t>
              </a:r>
              <a:r>
                <a:rPr kumimoji="1" lang="en-US" altLang="ja-JP" sz="1100" dirty="0">
                  <a:latin typeface="+mn-ea"/>
                </a:rPr>
                <a:t>30%</a:t>
              </a:r>
              <a:r>
                <a:rPr kumimoji="1" lang="ja-JP" altLang="en-US" sz="1100" dirty="0">
                  <a:latin typeface="+mn-ea"/>
                </a:rPr>
                <a:t>の電力を供給する想定で、</a:t>
              </a:r>
              <a:r>
                <a:rPr kumimoji="1" lang="en-US" altLang="ja-JP" sz="1100" dirty="0">
                  <a:latin typeface="+mn-ea"/>
                </a:rPr>
                <a:t>72</a:t>
              </a:r>
              <a:r>
                <a:rPr kumimoji="1" lang="ja-JP" altLang="en-US" sz="1100" dirty="0">
                  <a:latin typeface="+mn-ea"/>
                </a:rPr>
                <a:t>時間分を確保。電力の継続供給について、電力会社からの引き込みは</a:t>
              </a:r>
              <a:r>
                <a:rPr kumimoji="1" lang="en-US" altLang="ja-JP" sz="1100" dirty="0">
                  <a:latin typeface="+mn-ea"/>
                </a:rPr>
                <a:t>2</a:t>
              </a:r>
              <a:r>
                <a:rPr kumimoji="1" lang="ja-JP" altLang="en-US" sz="1100" dirty="0">
                  <a:latin typeface="+mn-ea"/>
                </a:rPr>
                <a:t>箇所の異なる変電所からの高圧電力を引き込む本線・予備電源方式を採用した。</a:t>
              </a:r>
              <a:endParaRPr kumimoji="1" lang="ja-JP" altLang="en-US" sz="1100" strike="sngStrike" dirty="0">
                <a:latin typeface="+mn-ea"/>
              </a:endParaRPr>
            </a:p>
          </p:txBody>
        </p:sp>
      </p:grpSp>
      <p:grpSp>
        <p:nvGrpSpPr>
          <p:cNvPr id="5" name="グループ化 4">
            <a:extLst>
              <a:ext uri="{FF2B5EF4-FFF2-40B4-BE49-F238E27FC236}">
                <a16:creationId xmlns:a16="http://schemas.microsoft.com/office/drawing/2014/main" id="{428D06A1-7F5C-5CAE-C095-CBA6F36C9E5B}"/>
              </a:ext>
            </a:extLst>
          </p:cNvPr>
          <p:cNvGrpSpPr/>
          <p:nvPr/>
        </p:nvGrpSpPr>
        <p:grpSpPr>
          <a:xfrm>
            <a:off x="503196" y="1370551"/>
            <a:ext cx="6553242" cy="1274972"/>
            <a:chOff x="503196" y="5292000"/>
            <a:chExt cx="6553242" cy="1274972"/>
          </a:xfrm>
        </p:grpSpPr>
        <p:grpSp>
          <p:nvGrpSpPr>
            <p:cNvPr id="31" name="グループ化 30">
              <a:extLst>
                <a:ext uri="{FF2B5EF4-FFF2-40B4-BE49-F238E27FC236}">
                  <a16:creationId xmlns:a16="http://schemas.microsoft.com/office/drawing/2014/main" id="{83DA1852-943E-3576-2CE9-C46EC0B81B5D}"/>
                </a:ext>
              </a:extLst>
            </p:cNvPr>
            <p:cNvGrpSpPr/>
            <p:nvPr/>
          </p:nvGrpSpPr>
          <p:grpSpPr>
            <a:xfrm>
              <a:off x="504438" y="5292000"/>
              <a:ext cx="6552000" cy="252000"/>
              <a:chOff x="504000" y="3383548"/>
              <a:chExt cx="6552000" cy="252000"/>
            </a:xfrm>
          </p:grpSpPr>
          <p:sp>
            <p:nvSpPr>
              <p:cNvPr id="32" name="四角形: 角を丸くする 31">
                <a:extLst>
                  <a:ext uri="{FF2B5EF4-FFF2-40B4-BE49-F238E27FC236}">
                    <a16:creationId xmlns:a16="http://schemas.microsoft.com/office/drawing/2014/main" id="{8AEF8F6D-1138-F1CD-4CAB-8F776A922CCF}"/>
                  </a:ext>
                </a:extLst>
              </p:cNvPr>
              <p:cNvSpPr/>
              <p:nvPr/>
            </p:nvSpPr>
            <p:spPr>
              <a:xfrm>
                <a:off x="504000" y="3383548"/>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03ECF606-0AE2-6706-A4CD-85EA3624EED8}"/>
                  </a:ext>
                </a:extLst>
              </p:cNvPr>
              <p:cNvSpPr/>
              <p:nvPr/>
            </p:nvSpPr>
            <p:spPr>
              <a:xfrm>
                <a:off x="1341120" y="338643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48" name="コンテンツ プレースホルダー 17">
              <a:extLst>
                <a:ext uri="{FF2B5EF4-FFF2-40B4-BE49-F238E27FC236}">
                  <a16:creationId xmlns:a16="http://schemas.microsoft.com/office/drawing/2014/main" id="{06D9AD15-E80B-14E7-E81F-064AB14CABA4}"/>
                </a:ext>
              </a:extLst>
            </p:cNvPr>
            <p:cNvSpPr txBox="1">
              <a:spLocks/>
            </p:cNvSpPr>
            <p:nvPr/>
          </p:nvSpPr>
          <p:spPr>
            <a:xfrm>
              <a:off x="503196" y="5680575"/>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千葉市建築物環境配慮制度の方針に基づき、省エネルギー機器や環境負荷の少ない資材を採用することに加え、室内の快適性や景観への配慮を含めた建物として最も高い評価である</a:t>
              </a:r>
              <a:r>
                <a:rPr kumimoji="1" lang="en-US" altLang="ja-JP" sz="1200" u="wavyHeavy" dirty="0">
                  <a:solidFill>
                    <a:schemeClr val="tx1"/>
                  </a:solidFill>
                  <a:uFill>
                    <a:solidFill>
                      <a:srgbClr val="31926F"/>
                    </a:solidFill>
                  </a:uFill>
                  <a:latin typeface="+mn-ea"/>
                  <a:ea typeface="+mn-ea"/>
                </a:rPr>
                <a:t>CASBEE</a:t>
              </a:r>
              <a:r>
                <a:rPr lang="en-US" altLang="ja-JP" sz="1200" dirty="0">
                  <a:latin typeface="+mn-ea"/>
                  <a:ea typeface="+mn-ea"/>
                </a:rPr>
                <a:t> S</a:t>
              </a:r>
              <a:r>
                <a:rPr lang="ja-JP" altLang="en-US" sz="1200" dirty="0">
                  <a:latin typeface="+mn-ea"/>
                  <a:ea typeface="+mn-ea"/>
                </a:rPr>
                <a:t>ランクを獲得できる設計とした。また、基準</a:t>
              </a:r>
              <a:r>
                <a:rPr lang="en-US" altLang="ja-JP" sz="1200" dirty="0">
                  <a:latin typeface="+mn-ea"/>
                  <a:ea typeface="+mn-ea"/>
                </a:rPr>
                <a:t>1</a:t>
              </a:r>
              <a:r>
                <a:rPr lang="ja-JP" altLang="en-US" sz="1200" dirty="0">
                  <a:latin typeface="+mn-ea"/>
                  <a:ea typeface="+mn-ea"/>
                </a:rPr>
                <a:t>次エネルギー消費量から、</a:t>
              </a:r>
              <a:r>
                <a:rPr lang="en-US" altLang="ja-JP" sz="1200" dirty="0">
                  <a:latin typeface="+mn-ea"/>
                  <a:ea typeface="+mn-ea"/>
                </a:rPr>
                <a:t>50%</a:t>
              </a:r>
              <a:r>
                <a:rPr lang="ja-JP" altLang="en-US" sz="1200" dirty="0">
                  <a:latin typeface="+mn-ea"/>
                  <a:ea typeface="+mn-ea"/>
                </a:rPr>
                <a:t>以上の</a:t>
              </a:r>
              <a:r>
                <a:rPr lang="en-US" altLang="ja-JP" sz="1200" dirty="0">
                  <a:latin typeface="+mn-ea"/>
                  <a:ea typeface="+mn-ea"/>
                </a:rPr>
                <a:t>1</a:t>
              </a:r>
              <a:r>
                <a:rPr lang="ja-JP" altLang="en-US" sz="1200" dirty="0">
                  <a:latin typeface="+mn-ea"/>
                  <a:ea typeface="+mn-ea"/>
                </a:rPr>
                <a:t>次エネルギー消費量を削減し、</a:t>
              </a:r>
              <a:r>
                <a:rPr kumimoji="1" lang="en-US" altLang="ja-JP" sz="1200" u="wavyHeavy" dirty="0">
                  <a:solidFill>
                    <a:schemeClr val="tx1"/>
                  </a:solidFill>
                  <a:uFill>
                    <a:solidFill>
                      <a:srgbClr val="31926F"/>
                    </a:solidFill>
                  </a:uFill>
                  <a:latin typeface="+mn-ea"/>
                  <a:ea typeface="+mn-ea"/>
                </a:rPr>
                <a:t>ZEB</a:t>
              </a:r>
              <a:r>
                <a:rPr lang="en-US" altLang="ja-JP" sz="1200" dirty="0">
                  <a:latin typeface="+mn-ea"/>
                  <a:ea typeface="+mn-ea"/>
                </a:rPr>
                <a:t> Ready</a:t>
              </a:r>
              <a:r>
                <a:rPr lang="ja-JP" altLang="en-US" sz="1200" dirty="0">
                  <a:latin typeface="+mn-ea"/>
                  <a:ea typeface="+mn-ea"/>
                </a:rPr>
                <a:t>を達成する設計とした。</a:t>
              </a:r>
            </a:p>
          </p:txBody>
        </p:sp>
      </p:grpSp>
      <p:grpSp>
        <p:nvGrpSpPr>
          <p:cNvPr id="49" name="グループ化 48">
            <a:extLst>
              <a:ext uri="{FF2B5EF4-FFF2-40B4-BE49-F238E27FC236}">
                <a16:creationId xmlns:a16="http://schemas.microsoft.com/office/drawing/2014/main" id="{1D8785C3-3336-D7A4-EFCB-AC953501FEE6}"/>
              </a:ext>
            </a:extLst>
          </p:cNvPr>
          <p:cNvGrpSpPr/>
          <p:nvPr/>
        </p:nvGrpSpPr>
        <p:grpSpPr>
          <a:xfrm>
            <a:off x="709200" y="3961973"/>
            <a:ext cx="6138340" cy="610932"/>
            <a:chOff x="503238" y="3168000"/>
            <a:chExt cx="6138340" cy="610932"/>
          </a:xfrm>
        </p:grpSpPr>
        <p:grpSp>
          <p:nvGrpSpPr>
            <p:cNvPr id="52" name="グループ化 51">
              <a:extLst>
                <a:ext uri="{FF2B5EF4-FFF2-40B4-BE49-F238E27FC236}">
                  <a16:creationId xmlns:a16="http://schemas.microsoft.com/office/drawing/2014/main" id="{75AD45A1-8A19-7A8F-4043-5632D0CD5713}"/>
                </a:ext>
              </a:extLst>
            </p:cNvPr>
            <p:cNvGrpSpPr/>
            <p:nvPr/>
          </p:nvGrpSpPr>
          <p:grpSpPr>
            <a:xfrm>
              <a:off x="503238" y="3168000"/>
              <a:ext cx="2502339" cy="252000"/>
              <a:chOff x="707715" y="3366000"/>
              <a:chExt cx="2502339" cy="252000"/>
            </a:xfrm>
          </p:grpSpPr>
          <p:sp>
            <p:nvSpPr>
              <p:cNvPr id="54" name="テキスト ボックス 53">
                <a:extLst>
                  <a:ext uri="{FF2B5EF4-FFF2-40B4-BE49-F238E27FC236}">
                    <a16:creationId xmlns:a16="http://schemas.microsoft.com/office/drawing/2014/main" id="{269E05C5-26E0-2968-70F0-01BDA86E8711}"/>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en-US" altLang="ja-JP" sz="1200" b="1" dirty="0">
                    <a:solidFill>
                      <a:schemeClr val="tx1"/>
                    </a:solidFill>
                    <a:uFill>
                      <a:solidFill>
                        <a:srgbClr val="31926F"/>
                      </a:solidFill>
                    </a:uFill>
                    <a:latin typeface="+mn-ea"/>
                  </a:rPr>
                  <a:t>BEMS</a:t>
                </a:r>
                <a:endParaRPr kumimoji="1" lang="zh-TW" altLang="en-US" sz="1200" b="1" dirty="0">
                  <a:latin typeface="BIZ UDPゴシック" panose="020B0400000000000000" pitchFamily="50" charset="-128"/>
                  <a:ea typeface="BIZ UDPゴシック" panose="020B0400000000000000" pitchFamily="50" charset="-128"/>
                </a:endParaRPr>
              </a:p>
            </p:txBody>
          </p:sp>
          <p:sp>
            <p:nvSpPr>
              <p:cNvPr id="58" name="四角形: 角を丸くする 57">
                <a:extLst>
                  <a:ext uri="{FF2B5EF4-FFF2-40B4-BE49-F238E27FC236}">
                    <a16:creationId xmlns:a16="http://schemas.microsoft.com/office/drawing/2014/main" id="{A1A6955D-AB8F-283C-15F5-3A60C5D7AB98}"/>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施策㉒</a:t>
                </a:r>
              </a:p>
            </p:txBody>
          </p:sp>
        </p:grpSp>
        <p:sp>
          <p:nvSpPr>
            <p:cNvPr id="53" name="テキスト ボックス 52">
              <a:extLst>
                <a:ext uri="{FF2B5EF4-FFF2-40B4-BE49-F238E27FC236}">
                  <a16:creationId xmlns:a16="http://schemas.microsoft.com/office/drawing/2014/main" id="{4DE0E499-553D-FE17-AC87-749C37453745}"/>
                </a:ext>
              </a:extLst>
            </p:cNvPr>
            <p:cNvSpPr txBox="1"/>
            <p:nvPr/>
          </p:nvSpPr>
          <p:spPr>
            <a:xfrm>
              <a:off x="1349578" y="3440378"/>
              <a:ext cx="5292000" cy="338554"/>
            </a:xfrm>
            <a:prstGeom prst="rect">
              <a:avLst/>
            </a:prstGeom>
            <a:noFill/>
          </p:spPr>
          <p:txBody>
            <a:bodyPr wrap="square" lIns="0" tIns="0" rIns="0" bIns="0" rtlCol="0">
              <a:spAutoFit/>
            </a:bodyPr>
            <a:lstStyle/>
            <a:p>
              <a:pPr indent="144000" algn="just" fontAlgn="ctr"/>
              <a:r>
                <a:rPr kumimoji="1" lang="ja-JP" altLang="en-US" sz="1100" dirty="0">
                  <a:latin typeface="+mn-ea"/>
                </a:rPr>
                <a:t>竣工後の庁舎運用最適化や省エネ活動啓発のため、エネルギー使用状況を「見える化」できる</a:t>
              </a:r>
              <a:r>
                <a:rPr kumimoji="1" lang="en-US" altLang="ja-JP" sz="1100" u="wavyHeavy" dirty="0">
                  <a:solidFill>
                    <a:schemeClr val="tx1"/>
                  </a:solidFill>
                  <a:uFill>
                    <a:solidFill>
                      <a:srgbClr val="31926F"/>
                    </a:solidFill>
                  </a:uFill>
                  <a:latin typeface="+mn-ea"/>
                </a:rPr>
                <a:t>BEMS</a:t>
              </a:r>
              <a:r>
                <a:rPr kumimoji="1" lang="ja-JP" altLang="en-US" sz="1100" dirty="0">
                  <a:latin typeface="+mn-ea"/>
                </a:rPr>
                <a:t>を導入した。</a:t>
              </a:r>
              <a:endParaRPr kumimoji="1" lang="ja-JP" altLang="en-US" sz="1100" strike="sngStrike" dirty="0">
                <a:latin typeface="+mn-ea"/>
              </a:endParaRPr>
            </a:p>
          </p:txBody>
        </p:sp>
      </p:grpSp>
      <p:sp>
        <p:nvSpPr>
          <p:cNvPr id="18" name="テキスト ボックス 17">
            <a:extLst>
              <a:ext uri="{FF2B5EF4-FFF2-40B4-BE49-F238E27FC236}">
                <a16:creationId xmlns:a16="http://schemas.microsoft.com/office/drawing/2014/main" id="{E503F5FA-AB41-D735-59E7-4723FFB255C8}"/>
              </a:ext>
            </a:extLst>
          </p:cNvPr>
          <p:cNvSpPr txBox="1"/>
          <p:nvPr/>
        </p:nvSpPr>
        <p:spPr>
          <a:xfrm>
            <a:off x="719685" y="8579262"/>
            <a:ext cx="6552000" cy="246221"/>
          </a:xfrm>
          <a:prstGeom prst="rect">
            <a:avLst/>
          </a:prstGeom>
          <a:noFill/>
        </p:spPr>
        <p:txBody>
          <a:bodyPr wrap="square" lIns="0" tIns="0" rIns="0" bIns="0" rtlCol="0">
            <a:spAutoFit/>
          </a:bodyPr>
          <a:lstStyle/>
          <a:p>
            <a:r>
              <a:rPr kumimoji="1" lang="en-US" altLang="ja-JP" sz="800" dirty="0">
                <a:latin typeface="+mn-ea"/>
              </a:rPr>
              <a:t>*6 </a:t>
            </a:r>
            <a:r>
              <a:rPr kumimoji="1" lang="ja-JP" altLang="en-US" sz="800" dirty="0">
                <a:latin typeface="+mn-ea"/>
              </a:rPr>
              <a:t>「千葉市新庁舎整備パンフレット」</a:t>
            </a:r>
            <a:r>
              <a:rPr kumimoji="1" lang="en-US" altLang="ja-JP" sz="800" dirty="0">
                <a:latin typeface="+mn-ea"/>
              </a:rPr>
              <a:t>P5</a:t>
            </a:r>
            <a:r>
              <a:rPr kumimoji="1" lang="ja-JP" altLang="en-US" sz="800" dirty="0">
                <a:latin typeface="+mn-ea"/>
              </a:rPr>
              <a:t>、千葉市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9</a:t>
            </a:r>
            <a:r>
              <a:rPr kumimoji="1" lang="ja-JP" altLang="en-US" sz="800" dirty="0">
                <a:latin typeface="+mn-ea"/>
              </a:rPr>
              <a:t>月</a:t>
            </a:r>
            <a:r>
              <a:rPr kumimoji="1" lang="en-US" altLang="ja-JP" sz="800" dirty="0">
                <a:latin typeface="+mn-ea"/>
              </a:rPr>
              <a:t>28</a:t>
            </a:r>
            <a:r>
              <a:rPr kumimoji="1" lang="ja-JP" altLang="en-US" sz="800" dirty="0">
                <a:latin typeface="+mn-ea"/>
              </a:rPr>
              <a:t>日閲覧（</a:t>
            </a:r>
            <a:r>
              <a:rPr kumimoji="1" lang="en-US" altLang="ja-JP" sz="800" dirty="0">
                <a:latin typeface="+mn-ea"/>
                <a:hlinkClick r:id="rId6"/>
              </a:rPr>
              <a:t>https://www.city.chiba.jp/zaiseikyoku/shisan/shinchosha/documents/pannhuretto.pdf</a:t>
            </a:r>
            <a:r>
              <a:rPr kumimoji="1" lang="ja-JP" altLang="en-US" sz="800" dirty="0">
                <a:latin typeface="+mn-ea"/>
              </a:rPr>
              <a:t>）</a:t>
            </a:r>
            <a:endParaRPr kumimoji="1" lang="en-US" altLang="ja-JP" sz="800" dirty="0">
              <a:latin typeface="+mn-ea"/>
            </a:endParaRPr>
          </a:p>
        </p:txBody>
      </p:sp>
      <p:sp>
        <p:nvSpPr>
          <p:cNvPr id="73" name="テキスト ボックス 72">
            <a:extLst>
              <a:ext uri="{FF2B5EF4-FFF2-40B4-BE49-F238E27FC236}">
                <a16:creationId xmlns:a16="http://schemas.microsoft.com/office/drawing/2014/main" id="{8E611E77-8CE7-5224-9398-B5A701788DF8}"/>
              </a:ext>
            </a:extLst>
          </p:cNvPr>
          <p:cNvSpPr txBox="1"/>
          <p:nvPr/>
        </p:nvSpPr>
        <p:spPr>
          <a:xfrm>
            <a:off x="709200" y="8360707"/>
            <a:ext cx="1599797" cy="169277"/>
          </a:xfrm>
          <a:prstGeom prst="rect">
            <a:avLst/>
          </a:prstGeom>
          <a:noFill/>
        </p:spPr>
        <p:txBody>
          <a:bodyPr wrap="none" lIns="0" tIns="0" rIns="0" bIns="0" rtlCol="0">
            <a:spAutoFit/>
          </a:bodyPr>
          <a:lstStyle/>
          <a:p>
            <a:pPr fontAlgn="ctr"/>
            <a:r>
              <a:rPr kumimoji="1" lang="ja-JP" altLang="en-US" sz="1100" dirty="0">
                <a:latin typeface="+mn-ea"/>
              </a:rPr>
              <a:t>業務継続計画・環境計画</a:t>
            </a:r>
            <a:r>
              <a:rPr kumimoji="1" lang="en-US" altLang="ja-JP" sz="1100" baseline="30000" dirty="0">
                <a:latin typeface="+mn-ea"/>
              </a:rPr>
              <a:t>*6</a:t>
            </a:r>
          </a:p>
        </p:txBody>
      </p:sp>
      <p:sp>
        <p:nvSpPr>
          <p:cNvPr id="24" name="正方形/長方形 23">
            <a:extLst>
              <a:ext uri="{FF2B5EF4-FFF2-40B4-BE49-F238E27FC236}">
                <a16:creationId xmlns:a16="http://schemas.microsoft.com/office/drawing/2014/main" id="{951E39AF-3E5F-A81F-EA37-3D1701B5721B}"/>
              </a:ext>
            </a:extLst>
          </p:cNvPr>
          <p:cNvSpPr/>
          <p:nvPr/>
        </p:nvSpPr>
        <p:spPr>
          <a:xfrm>
            <a:off x="504438" y="2748572"/>
            <a:ext cx="6552000" cy="7291026"/>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13">
            <a:extLst>
              <a:ext uri="{FF2B5EF4-FFF2-40B4-BE49-F238E27FC236}">
                <a16:creationId xmlns:a16="http://schemas.microsoft.com/office/drawing/2014/main" id="{08863A5C-B78C-F631-C3B3-5A10E58EA3CC}"/>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31</a:t>
            </a:fld>
            <a:endParaRPr kumimoji="1" lang="ja-JP" altLang="en-US" dirty="0">
              <a:latin typeface="+mn-ea"/>
              <a:ea typeface="+mn-ea"/>
            </a:endParaRPr>
          </a:p>
        </p:txBody>
      </p:sp>
      <p:grpSp>
        <p:nvGrpSpPr>
          <p:cNvPr id="9" name="グループ化 8">
            <a:extLst>
              <a:ext uri="{FF2B5EF4-FFF2-40B4-BE49-F238E27FC236}">
                <a16:creationId xmlns:a16="http://schemas.microsoft.com/office/drawing/2014/main" id="{AE9EC8CE-D10F-1676-9C9B-7BDBA9062B2E}"/>
              </a:ext>
            </a:extLst>
          </p:cNvPr>
          <p:cNvGrpSpPr/>
          <p:nvPr/>
        </p:nvGrpSpPr>
        <p:grpSpPr>
          <a:xfrm>
            <a:off x="709200" y="8999167"/>
            <a:ext cx="6138340" cy="949486"/>
            <a:chOff x="503238" y="3168000"/>
            <a:chExt cx="6138340" cy="949486"/>
          </a:xfrm>
        </p:grpSpPr>
        <p:grpSp>
          <p:nvGrpSpPr>
            <p:cNvPr id="11" name="グループ化 10">
              <a:extLst>
                <a:ext uri="{FF2B5EF4-FFF2-40B4-BE49-F238E27FC236}">
                  <a16:creationId xmlns:a16="http://schemas.microsoft.com/office/drawing/2014/main" id="{4B23129F-C31B-8108-D387-D81CF3631EEB}"/>
                </a:ext>
              </a:extLst>
            </p:cNvPr>
            <p:cNvGrpSpPr/>
            <p:nvPr/>
          </p:nvGrpSpPr>
          <p:grpSpPr>
            <a:xfrm>
              <a:off x="503238" y="3168000"/>
              <a:ext cx="2826339" cy="252000"/>
              <a:chOff x="707715" y="3366000"/>
              <a:chExt cx="2826339" cy="252000"/>
            </a:xfrm>
          </p:grpSpPr>
          <p:sp>
            <p:nvSpPr>
              <p:cNvPr id="16" name="テキスト ボックス 15">
                <a:extLst>
                  <a:ext uri="{FF2B5EF4-FFF2-40B4-BE49-F238E27FC236}">
                    <a16:creationId xmlns:a16="http://schemas.microsoft.com/office/drawing/2014/main" id="{65E111F3-CCA1-4988-87A0-4F79E32A8FC0}"/>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入退室管理システム</a:t>
                </a:r>
              </a:p>
            </p:txBody>
          </p:sp>
          <p:sp>
            <p:nvSpPr>
              <p:cNvPr id="23" name="四角形: 角を丸くする 22">
                <a:extLst>
                  <a:ext uri="{FF2B5EF4-FFF2-40B4-BE49-F238E27FC236}">
                    <a16:creationId xmlns:a16="http://schemas.microsoft.com/office/drawing/2014/main" id="{80CB0380-06DC-7C79-9707-1F10D404F84C}"/>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施策㉔</a:t>
                </a:r>
              </a:p>
            </p:txBody>
          </p:sp>
        </p:grpSp>
        <p:sp>
          <p:nvSpPr>
            <p:cNvPr id="15" name="テキスト ボックス 14">
              <a:extLst>
                <a:ext uri="{FF2B5EF4-FFF2-40B4-BE49-F238E27FC236}">
                  <a16:creationId xmlns:a16="http://schemas.microsoft.com/office/drawing/2014/main" id="{E12B6827-04FA-9BC4-D5BB-B81351ED528B}"/>
                </a:ext>
              </a:extLst>
            </p:cNvPr>
            <p:cNvSpPr txBox="1"/>
            <p:nvPr/>
          </p:nvSpPr>
          <p:spPr>
            <a:xfrm>
              <a:off x="1349578" y="3440378"/>
              <a:ext cx="5292000" cy="677108"/>
            </a:xfrm>
            <a:prstGeom prst="rect">
              <a:avLst/>
            </a:prstGeom>
            <a:noFill/>
          </p:spPr>
          <p:txBody>
            <a:bodyPr wrap="square" lIns="0" tIns="0" rIns="0" bIns="0" rtlCol="0">
              <a:spAutoFit/>
            </a:bodyPr>
            <a:lstStyle/>
            <a:p>
              <a:pPr indent="144000" algn="just" fontAlgn="ctr"/>
              <a:r>
                <a:rPr kumimoji="1" lang="en-US" altLang="ja-JP" sz="1100" dirty="0">
                  <a:latin typeface="+mn-ea"/>
                </a:rPr>
                <a:t>IC</a:t>
              </a:r>
              <a:r>
                <a:rPr kumimoji="1" lang="ja-JP" altLang="en-US" sz="1100" dirty="0">
                  <a:latin typeface="+mn-ea"/>
                </a:rPr>
                <a:t>カードを職員に配布して、会議室などの扉の開錠と複合機の認証に利用。セキュリティレベルを</a:t>
              </a:r>
              <a:r>
                <a:rPr kumimoji="1" lang="en-US" altLang="ja-JP" sz="1100" dirty="0">
                  <a:latin typeface="+mn-ea"/>
                </a:rPr>
                <a:t>5</a:t>
              </a:r>
              <a:r>
                <a:rPr kumimoji="1" lang="ja-JP" altLang="en-US" sz="1100" dirty="0">
                  <a:latin typeface="+mn-ea"/>
                </a:rPr>
                <a:t>段階設定している。職員のみが入れるエリアと市民も入れるエリアは</a:t>
              </a:r>
              <a:r>
                <a:rPr kumimoji="1" lang="en-US" altLang="ja-JP" sz="1100" dirty="0">
                  <a:latin typeface="+mn-ea"/>
                </a:rPr>
                <a:t>IC</a:t>
              </a:r>
              <a:r>
                <a:rPr kumimoji="1" lang="ja-JP" altLang="en-US" sz="1100" dirty="0">
                  <a:latin typeface="+mn-ea"/>
                </a:rPr>
                <a:t>カードの要否で分けている。高セキュリティエリアは、</a:t>
              </a:r>
              <a:r>
                <a:rPr kumimoji="1" lang="en-US" altLang="ja-JP" sz="1100" dirty="0">
                  <a:latin typeface="+mn-ea"/>
                </a:rPr>
                <a:t>IC</a:t>
              </a:r>
              <a:r>
                <a:rPr kumimoji="1" lang="ja-JP" altLang="en-US" sz="1100" dirty="0">
                  <a:latin typeface="+mn-ea"/>
                </a:rPr>
                <a:t>カードだけでなく静脈認証も併用している。</a:t>
              </a:r>
            </a:p>
          </p:txBody>
        </p:sp>
      </p:grpSp>
      <p:pic>
        <p:nvPicPr>
          <p:cNvPr id="6" name="図 5" descr="ダイアグラム&#10;&#10;自動的に生成された説明">
            <a:extLst>
              <a:ext uri="{FF2B5EF4-FFF2-40B4-BE49-F238E27FC236}">
                <a16:creationId xmlns:a16="http://schemas.microsoft.com/office/drawing/2014/main" id="{302DE507-97F5-E956-02F5-C6F9F3C8DFE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9200" y="4678030"/>
            <a:ext cx="6138334" cy="3645256"/>
          </a:xfrm>
          <a:prstGeom prst="rect">
            <a:avLst/>
          </a:prstGeom>
        </p:spPr>
      </p:pic>
    </p:spTree>
    <p:extLst>
      <p:ext uri="{BB962C8B-B14F-4D97-AF65-F5344CB8AC3E}">
        <p14:creationId xmlns:p14="http://schemas.microsoft.com/office/powerpoint/2010/main" val="4151552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64403760-88D5-8474-6209-F1D9220C2B8C}"/>
              </a:ext>
            </a:extLst>
          </p:cNvPr>
          <p:cNvSpPr/>
          <p:nvPr/>
        </p:nvSpPr>
        <p:spPr>
          <a:xfrm>
            <a:off x="504000" y="1368000"/>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44D693F5-589E-1946-DEA4-B8C04F4A7462}"/>
              </a:ext>
            </a:extLst>
          </p:cNvPr>
          <p:cNvSpPr/>
          <p:nvPr/>
        </p:nvSpPr>
        <p:spPr>
          <a:xfrm>
            <a:off x="1341120" y="1370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44063"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(3) </a:t>
            </a:r>
            <a:r>
              <a:rPr lang="zh-TW" altLang="en-US" dirty="0">
                <a:latin typeface="+mn-ea"/>
                <a:ea typeface="+mn-ea"/>
              </a:rPr>
              <a:t>千葉県千葉市</a:t>
            </a:r>
          </a:p>
        </p:txBody>
      </p:sp>
      <p:sp>
        <p:nvSpPr>
          <p:cNvPr id="12" name="コンテンツ プレースホルダー 17">
            <a:extLst>
              <a:ext uri="{FF2B5EF4-FFF2-40B4-BE49-F238E27FC236}">
                <a16:creationId xmlns:a16="http://schemas.microsoft.com/office/drawing/2014/main" id="{A2042ADA-16C5-34A0-9A37-42E6986F4815}"/>
              </a:ext>
            </a:extLst>
          </p:cNvPr>
          <p:cNvSpPr txBox="1">
            <a:spLocks/>
          </p:cNvSpPr>
          <p:nvPr/>
        </p:nvSpPr>
        <p:spPr>
          <a:xfrm>
            <a:off x="503196" y="1757213"/>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千葉市では、外部のクラウドサービスの活用や、仮想化技術を活用した情報システム集約基盤（統合サーバ）への集約を行い、運用効率化やコスト削減に取り組んでいる。</a:t>
            </a:r>
          </a:p>
        </p:txBody>
      </p:sp>
      <p:grpSp>
        <p:nvGrpSpPr>
          <p:cNvPr id="44" name="グループ化 43">
            <a:extLst>
              <a:ext uri="{FF2B5EF4-FFF2-40B4-BE49-F238E27FC236}">
                <a16:creationId xmlns:a16="http://schemas.microsoft.com/office/drawing/2014/main" id="{7E1D5CE2-D2E7-1595-4E68-B3152622E66D}"/>
              </a:ext>
            </a:extLst>
          </p:cNvPr>
          <p:cNvGrpSpPr/>
          <p:nvPr/>
        </p:nvGrpSpPr>
        <p:grpSpPr>
          <a:xfrm>
            <a:off x="709200" y="2385004"/>
            <a:ext cx="6138340" cy="610932"/>
            <a:chOff x="503238" y="3168000"/>
            <a:chExt cx="6138340" cy="610932"/>
          </a:xfrm>
        </p:grpSpPr>
        <p:grpSp>
          <p:nvGrpSpPr>
            <p:cNvPr id="45" name="グループ化 44">
              <a:extLst>
                <a:ext uri="{FF2B5EF4-FFF2-40B4-BE49-F238E27FC236}">
                  <a16:creationId xmlns:a16="http://schemas.microsoft.com/office/drawing/2014/main" id="{371F4E6C-8B93-BA1B-D6AB-5851129E3076}"/>
                </a:ext>
              </a:extLst>
            </p:cNvPr>
            <p:cNvGrpSpPr/>
            <p:nvPr/>
          </p:nvGrpSpPr>
          <p:grpSpPr>
            <a:xfrm>
              <a:off x="503238" y="3168000"/>
              <a:ext cx="2502339" cy="252000"/>
              <a:chOff x="707715" y="3366000"/>
              <a:chExt cx="2502339" cy="252000"/>
            </a:xfrm>
          </p:grpSpPr>
          <p:sp>
            <p:nvSpPr>
              <p:cNvPr id="50" name="テキスト ボックス 49">
                <a:extLst>
                  <a:ext uri="{FF2B5EF4-FFF2-40B4-BE49-F238E27FC236}">
                    <a16:creationId xmlns:a16="http://schemas.microsoft.com/office/drawing/2014/main" id="{C6D50D41-D921-1E83-8A78-EA8DEE819CA8}"/>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51" name="四角形: 角を丸くする 50">
                <a:extLst>
                  <a:ext uri="{FF2B5EF4-FFF2-40B4-BE49-F238E27FC236}">
                    <a16:creationId xmlns:a16="http://schemas.microsoft.com/office/drawing/2014/main" id="{9E7716F3-2F3A-D6FC-5098-BBD52732287B}"/>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grpSp>
        <p:sp>
          <p:nvSpPr>
            <p:cNvPr id="46" name="テキスト ボックス 45">
              <a:extLst>
                <a:ext uri="{FF2B5EF4-FFF2-40B4-BE49-F238E27FC236}">
                  <a16:creationId xmlns:a16="http://schemas.microsoft.com/office/drawing/2014/main" id="{44BCE921-CD3D-5BE3-E10C-8972F9848927}"/>
                </a:ext>
              </a:extLst>
            </p:cNvPr>
            <p:cNvSpPr txBox="1"/>
            <p:nvPr/>
          </p:nvSpPr>
          <p:spPr>
            <a:xfrm>
              <a:off x="1349578" y="3440378"/>
              <a:ext cx="5292000" cy="338554"/>
            </a:xfrm>
            <a:prstGeom prst="rect">
              <a:avLst/>
            </a:prstGeom>
            <a:noFill/>
          </p:spPr>
          <p:txBody>
            <a:bodyPr wrap="square" lIns="0" tIns="0" rIns="0" bIns="0" rtlCol="0">
              <a:spAutoFit/>
            </a:bodyPr>
            <a:lstStyle/>
            <a:p>
              <a:pPr indent="144000" algn="just" fontAlgn="ctr"/>
              <a:r>
                <a:rPr kumimoji="1" lang="ja-JP" altLang="en-US" sz="1100" dirty="0">
                  <a:latin typeface="+mn-ea"/>
                </a:rPr>
                <a:t>移転前から、庁内システムや住民情報系システムのサーバは外部のデータセンターに設置していたため、旧庁舎と新庁舎でサーバ室の面積は大きく変わっていない。</a:t>
              </a:r>
            </a:p>
          </p:txBody>
        </p:sp>
      </p:grpSp>
      <p:sp>
        <p:nvSpPr>
          <p:cNvPr id="4" name="正方形/長方形 3">
            <a:extLst>
              <a:ext uri="{FF2B5EF4-FFF2-40B4-BE49-F238E27FC236}">
                <a16:creationId xmlns:a16="http://schemas.microsoft.com/office/drawing/2014/main" id="{1D0CDA33-7E35-258B-3DB1-1E78D26493B4}"/>
              </a:ext>
            </a:extLst>
          </p:cNvPr>
          <p:cNvSpPr/>
          <p:nvPr/>
        </p:nvSpPr>
        <p:spPr>
          <a:xfrm>
            <a:off x="504438" y="2281204"/>
            <a:ext cx="6552000" cy="795525"/>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3">
            <a:extLst>
              <a:ext uri="{FF2B5EF4-FFF2-40B4-BE49-F238E27FC236}">
                <a16:creationId xmlns:a16="http://schemas.microsoft.com/office/drawing/2014/main" id="{FC73DA51-4FF6-93CD-0501-A8E28C929FA1}"/>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32</a:t>
            </a:fld>
            <a:endParaRPr kumimoji="1" lang="ja-JP" altLang="en-US" dirty="0">
              <a:latin typeface="+mn-ea"/>
              <a:ea typeface="+mn-ea"/>
            </a:endParaRPr>
          </a:p>
        </p:txBody>
      </p:sp>
    </p:spTree>
    <p:extLst>
      <p:ext uri="{BB962C8B-B14F-4D97-AF65-F5344CB8AC3E}">
        <p14:creationId xmlns:p14="http://schemas.microsoft.com/office/powerpoint/2010/main" val="2886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4508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a:xfrm>
            <a:off x="519729" y="320440"/>
            <a:ext cx="6552000" cy="249299"/>
          </a:xfrm>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33</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a:xfrm>
            <a:off x="504000" y="830717"/>
            <a:ext cx="6552000" cy="276999"/>
          </a:xfrm>
        </p:spPr>
        <p:txBody>
          <a:bodyPr/>
          <a:lstStyle/>
          <a:p>
            <a:r>
              <a:rPr lang="zh-TW" altLang="en-US" dirty="0">
                <a:latin typeface="+mn-ea"/>
                <a:ea typeface="+mn-ea"/>
              </a:rPr>
              <a:t>（</a:t>
            </a:r>
            <a:r>
              <a:rPr lang="en-US" altLang="ja-JP" dirty="0">
                <a:latin typeface="+mn-ea"/>
                <a:ea typeface="+mn-ea"/>
              </a:rPr>
              <a:t>4</a:t>
            </a:r>
            <a:r>
              <a:rPr lang="zh-TW" altLang="en-US" dirty="0">
                <a:latin typeface="+mn-ea"/>
                <a:ea typeface="+mn-ea"/>
              </a:rPr>
              <a:t>） 千葉県</a:t>
            </a:r>
            <a:r>
              <a:rPr lang="ja-JP" altLang="en-US" dirty="0">
                <a:latin typeface="+mn-ea"/>
                <a:ea typeface="+mn-ea"/>
              </a:rPr>
              <a:t>市川</a:t>
            </a:r>
            <a:r>
              <a:rPr lang="zh-TW" altLang="en-US" dirty="0">
                <a:latin typeface="+mn-ea"/>
                <a:ea typeface="+mn-ea"/>
              </a:rPr>
              <a:t>市</a:t>
            </a: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2-1. </a:t>
            </a:r>
            <a:r>
              <a:rPr lang="ja-JP" altLang="en-US" dirty="0">
                <a:latin typeface="+mn-ea"/>
                <a:ea typeface="+mn-ea"/>
              </a:rPr>
              <a:t>運用中の自治体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729927"/>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6335351"/>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7049099"/>
            <a:ext cx="6552000" cy="223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庁内の検討体制</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基本構想策定で主題になった市民窓口について、旧庁舎は</a:t>
            </a:r>
            <a:r>
              <a:rPr kumimoji="1" lang="en-US" altLang="ja-JP" sz="1100" dirty="0">
                <a:solidFill>
                  <a:schemeClr val="tx1"/>
                </a:solidFill>
                <a:latin typeface="+mn-ea"/>
              </a:rPr>
              <a:t>1</a:t>
            </a:r>
            <a:r>
              <a:rPr kumimoji="1" lang="ja-JP" altLang="en-US" sz="1100" dirty="0">
                <a:solidFill>
                  <a:schemeClr val="tx1"/>
                </a:solidFill>
                <a:latin typeface="+mn-ea"/>
              </a:rPr>
              <a:t>階に市民課があり、</a:t>
            </a:r>
            <a:r>
              <a:rPr kumimoji="1" lang="en-US" altLang="ja-JP" sz="1100" dirty="0">
                <a:solidFill>
                  <a:schemeClr val="tx1"/>
                </a:solidFill>
                <a:latin typeface="+mn-ea"/>
              </a:rPr>
              <a:t>2</a:t>
            </a:r>
            <a:r>
              <a:rPr kumimoji="1" lang="ja-JP" altLang="en-US" sz="1100" dirty="0">
                <a:solidFill>
                  <a:schemeClr val="tx1"/>
                </a:solidFill>
                <a:latin typeface="+mn-ea"/>
              </a:rPr>
              <a:t>階に子育て分野や国民健康保険課があったため、市民がフロアを上り下りしていた。そのため、関係部署で総合窓口検討部会を組織し、新庁舎建設課が事務局を務め、ワンフロアで済ませられる</a:t>
            </a:r>
            <a:r>
              <a:rPr kumimoji="1" lang="ja-JP" altLang="en-US" sz="1100" u="wavyHeavy" dirty="0">
                <a:solidFill>
                  <a:schemeClr val="tx1"/>
                </a:solidFill>
                <a:uFill>
                  <a:solidFill>
                    <a:srgbClr val="31926F"/>
                  </a:solidFill>
                </a:uFill>
                <a:latin typeface="+mn-ea"/>
              </a:rPr>
              <a:t>ワンストップ</a:t>
            </a:r>
            <a:r>
              <a:rPr kumimoji="1" lang="ja-JP" altLang="en-US" sz="1100" dirty="0">
                <a:solidFill>
                  <a:schemeClr val="tx1"/>
                </a:solidFill>
                <a:latin typeface="+mn-ea"/>
              </a:rPr>
              <a:t>について検討していった。他にも副市長を座長とした庁内整備検討委員会や、部長級レベルの検討委員会、若手中心のプロジェクトチーム（</a:t>
            </a:r>
            <a:r>
              <a:rPr kumimoji="1" lang="en-US" altLang="ja-JP" sz="1100" dirty="0">
                <a:solidFill>
                  <a:schemeClr val="tx1"/>
                </a:solidFill>
                <a:latin typeface="+mn-ea"/>
              </a:rPr>
              <a:t>PT</a:t>
            </a:r>
            <a:r>
              <a:rPr kumimoji="1" lang="ja-JP" altLang="en-US" sz="1100" dirty="0">
                <a:solidFill>
                  <a:schemeClr val="tx1"/>
                </a:solidFill>
                <a:latin typeface="+mn-ea"/>
              </a:rPr>
              <a:t>）を立ち上げた。</a:t>
            </a:r>
          </a:p>
          <a:p>
            <a:pPr algn="just" fontAlgn="ctr">
              <a:lnSpc>
                <a:spcPct val="120000"/>
              </a:lnSpc>
            </a:pPr>
            <a:endParaRPr kumimoji="1" lang="ja-JP" altLang="en-US" sz="1100" dirty="0">
              <a:solidFill>
                <a:schemeClr val="tx1"/>
              </a:solidFill>
              <a:latin typeface="+mn-ea"/>
            </a:endParaRPr>
          </a:p>
          <a:p>
            <a:pPr algn="just" fontAlgn="ctr">
              <a:lnSpc>
                <a:spcPct val="120000"/>
              </a:lnSpc>
            </a:pPr>
            <a:r>
              <a:rPr kumimoji="1" lang="ja-JP" altLang="en-US" sz="1100" b="1" dirty="0">
                <a:solidFill>
                  <a:srgbClr val="31926F"/>
                </a:solidFill>
                <a:latin typeface="+mn-ea"/>
              </a:rPr>
              <a:t>● </a:t>
            </a:r>
            <a:r>
              <a:rPr kumimoji="1" lang="en-US" altLang="ja-JP" sz="1100" b="1" dirty="0">
                <a:solidFill>
                  <a:srgbClr val="31926F"/>
                </a:solidFill>
                <a:uFill>
                  <a:solidFill>
                    <a:srgbClr val="31926F"/>
                  </a:solidFill>
                </a:uFill>
                <a:latin typeface="+mn-ea"/>
              </a:rPr>
              <a:t>DX</a:t>
            </a:r>
            <a:r>
              <a:rPr kumimoji="1" lang="ja-JP" altLang="en-US" sz="1100" b="1" dirty="0">
                <a:solidFill>
                  <a:srgbClr val="31926F"/>
                </a:solidFill>
                <a:latin typeface="+mn-ea"/>
              </a:rPr>
              <a:t>推進組織の役割</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行政経営・</a:t>
            </a:r>
            <a:r>
              <a:rPr kumimoji="1" lang="en-US" altLang="ja-JP" sz="1100" dirty="0">
                <a:solidFill>
                  <a:schemeClr val="tx1"/>
                </a:solidFill>
                <a:uFill>
                  <a:solidFill>
                    <a:srgbClr val="31926F"/>
                  </a:solidFill>
                </a:uFill>
                <a:latin typeface="+mn-ea"/>
              </a:rPr>
              <a:t>DX</a:t>
            </a:r>
            <a:r>
              <a:rPr kumimoji="1" lang="ja-JP" altLang="en-US" sz="1100" dirty="0">
                <a:solidFill>
                  <a:schemeClr val="tx1"/>
                </a:solidFill>
                <a:latin typeface="+mn-ea"/>
              </a:rPr>
              <a:t>課の前身組織は、行政経営課とデジタルトランスフォーメーション推進課の</a:t>
            </a:r>
            <a:r>
              <a:rPr kumimoji="1" lang="en-US" altLang="ja-JP" sz="1100" dirty="0">
                <a:solidFill>
                  <a:schemeClr val="tx1"/>
                </a:solidFill>
                <a:latin typeface="+mn-ea"/>
              </a:rPr>
              <a:t>2</a:t>
            </a:r>
            <a:r>
              <a:rPr kumimoji="1" lang="ja-JP" altLang="en-US" sz="1100" dirty="0">
                <a:solidFill>
                  <a:schemeClr val="tx1"/>
                </a:solidFill>
                <a:latin typeface="+mn-ea"/>
              </a:rPr>
              <a:t>つに分かれていた。行政経営課で</a:t>
            </a:r>
            <a:r>
              <a:rPr kumimoji="1" lang="ja-JP" altLang="en-US" sz="1100" u="wavyHeavy" dirty="0">
                <a:solidFill>
                  <a:schemeClr val="tx1"/>
                </a:solidFill>
                <a:uFill>
                  <a:solidFill>
                    <a:srgbClr val="31926F"/>
                  </a:solidFill>
                </a:uFill>
                <a:latin typeface="+mn-ea"/>
              </a:rPr>
              <a:t>ワンストップサービス</a:t>
            </a:r>
            <a:r>
              <a:rPr kumimoji="1" lang="ja-JP" altLang="en-US" sz="1100" dirty="0">
                <a:solidFill>
                  <a:schemeClr val="tx1"/>
                </a:solidFill>
                <a:latin typeface="+mn-ea"/>
              </a:rPr>
              <a:t>の基本的な全体調整や制度設計を行っていた。デジタルトランスフォーメーション推進課では、デジタル面での業務の整理を行っており、それぞれが分担した。</a:t>
            </a:r>
          </a:p>
        </p:txBody>
      </p:sp>
      <p:grpSp>
        <p:nvGrpSpPr>
          <p:cNvPr id="8" name="グループ化 7">
            <a:extLst>
              <a:ext uri="{FF2B5EF4-FFF2-40B4-BE49-F238E27FC236}">
                <a16:creationId xmlns:a16="http://schemas.microsoft.com/office/drawing/2014/main" id="{6D000AA4-7BCC-C649-E7AC-69ADF1DBE04C}"/>
              </a:ext>
            </a:extLst>
          </p:cNvPr>
          <p:cNvGrpSpPr/>
          <p:nvPr/>
        </p:nvGrpSpPr>
        <p:grpSpPr>
          <a:xfrm>
            <a:off x="6746400" y="818825"/>
            <a:ext cx="324000" cy="324000"/>
            <a:chOff x="6723571" y="910917"/>
            <a:chExt cx="324000" cy="324000"/>
          </a:xfrm>
        </p:grpSpPr>
        <p:sp>
          <p:nvSpPr>
            <p:cNvPr id="64" name="正方形/長方形 63">
              <a:extLst>
                <a:ext uri="{FF2B5EF4-FFF2-40B4-BE49-F238E27FC236}">
                  <a16:creationId xmlns:a16="http://schemas.microsoft.com/office/drawing/2014/main" id="{37F3C076-1B68-862B-D50C-82E1AFAFD56A}"/>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72" name="Freeform 6">
              <a:extLst>
                <a:ext uri="{FF2B5EF4-FFF2-40B4-BE49-F238E27FC236}">
                  <a16:creationId xmlns:a16="http://schemas.microsoft.com/office/drawing/2014/main" id="{793893FC-307D-4258-751B-3BAD06959BB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55" name="正方形/長方形 54">
            <a:extLst>
              <a:ext uri="{FF2B5EF4-FFF2-40B4-BE49-F238E27FC236}">
                <a16:creationId xmlns:a16="http://schemas.microsoft.com/office/drawing/2014/main" id="{09F6429C-5972-DB4B-736E-D73491E430B9}"/>
              </a:ext>
            </a:extLst>
          </p:cNvPr>
          <p:cNvSpPr>
            <a:spLocks/>
          </p:cNvSpPr>
          <p:nvPr/>
        </p:nvSpPr>
        <p:spPr>
          <a:xfrm>
            <a:off x="5821247" y="818825"/>
            <a:ext cx="864000" cy="324000"/>
          </a:xfrm>
          <a:prstGeom prst="rect">
            <a:avLst/>
          </a:prstGeom>
          <a:solidFill>
            <a:srgbClr val="227FBB"/>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A</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3037805"/>
            <a:ext cx="1481175" cy="161583"/>
          </a:xfrm>
          <a:prstGeom prst="rect">
            <a:avLst/>
          </a:prstGeom>
          <a:noFill/>
        </p:spPr>
        <p:txBody>
          <a:bodyPr wrap="none" lIns="0" tIns="0" rIns="0" bIns="0" rtlCol="0">
            <a:spAutoFit/>
          </a:bodyPr>
          <a:lstStyle/>
          <a:p>
            <a:r>
              <a:rPr kumimoji="1" lang="ja-JP" altLang="en-US" sz="1050" dirty="0">
                <a:latin typeface="+mn-ea"/>
              </a:rPr>
              <a:t>新第</a:t>
            </a:r>
            <a:r>
              <a:rPr kumimoji="1" lang="en-US" altLang="ja-JP" sz="1050" dirty="0">
                <a:latin typeface="+mn-ea"/>
              </a:rPr>
              <a:t>1</a:t>
            </a:r>
            <a:r>
              <a:rPr kumimoji="1" lang="ja-JP" altLang="en-US" sz="1050" dirty="0">
                <a:latin typeface="+mn-ea"/>
              </a:rPr>
              <a:t>庁舎外観イメージ</a:t>
            </a:r>
            <a:r>
              <a:rPr kumimoji="1" lang="en-US" altLang="ja-JP" sz="1050" baseline="30000" dirty="0">
                <a:latin typeface="+mn-ea"/>
              </a:rPr>
              <a:t>*1</a:t>
            </a: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3264726"/>
            <a:ext cx="2808000" cy="492443"/>
          </a:xfrm>
          <a:prstGeom prst="rect">
            <a:avLst/>
          </a:prstGeom>
          <a:noFill/>
        </p:spPr>
        <p:txBody>
          <a:bodyPr wrap="square" lIns="0" tIns="0" rIns="0" bIns="0" rtlCol="0">
            <a:spAutoFit/>
          </a:bodyPr>
          <a:lstStyle/>
          <a:p>
            <a:r>
              <a:rPr kumimoji="1" lang="en-US" altLang="ja-JP" sz="800" dirty="0">
                <a:latin typeface="+mn-ea"/>
              </a:rPr>
              <a:t>*1 </a:t>
            </a:r>
            <a:r>
              <a:rPr kumimoji="1" lang="ja-JP" altLang="en-US" sz="800" dirty="0">
                <a:latin typeface="+mn-ea"/>
              </a:rPr>
              <a:t>「市川市新庁舎建設　新第</a:t>
            </a:r>
            <a:r>
              <a:rPr kumimoji="1" lang="en-US" altLang="ja-JP" sz="800" dirty="0">
                <a:latin typeface="+mn-ea"/>
              </a:rPr>
              <a:t>1</a:t>
            </a:r>
            <a:r>
              <a:rPr kumimoji="1" lang="ja-JP" altLang="en-US" sz="800" dirty="0">
                <a:latin typeface="+mn-ea"/>
              </a:rPr>
              <a:t>庁舎　基本設計図書」</a:t>
            </a:r>
            <a:r>
              <a:rPr kumimoji="1" lang="en-US" altLang="ja-JP" sz="800" dirty="0">
                <a:latin typeface="+mn-ea"/>
              </a:rPr>
              <a:t>P14</a:t>
            </a:r>
            <a:r>
              <a:rPr kumimoji="1" lang="ja-JP" altLang="en-US" sz="800" dirty="0">
                <a:latin typeface="+mn-ea"/>
              </a:rPr>
              <a:t>、市川市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6"/>
              </a:rPr>
              <a:t>https://www.city.ichikawa.lg.jp/common/000208083.pdf</a:t>
            </a:r>
            <a:r>
              <a:rPr kumimoji="1" lang="ja-JP" altLang="en-US" sz="800" dirty="0">
                <a:latin typeface="+mn-ea"/>
              </a:rPr>
              <a:t>）</a:t>
            </a: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3215737194"/>
              </p:ext>
            </p:extLst>
          </p:nvPr>
        </p:nvGraphicFramePr>
        <p:xfrm>
          <a:off x="3491999" y="1368000"/>
          <a:ext cx="3620643" cy="4428187"/>
        </p:xfrm>
        <a:graphic>
          <a:graphicData uri="http://schemas.openxmlformats.org/drawingml/2006/table">
            <a:tbl>
              <a:tblPr firstRow="1" bandRow="1">
                <a:tableStyleId>{5C22544A-7EE6-4342-B048-85BDC9FD1C3A}</a:tableStyleId>
              </a:tblPr>
              <a:tblGrid>
                <a:gridCol w="841159">
                  <a:extLst>
                    <a:ext uri="{9D8B030D-6E8A-4147-A177-3AD203B41FA5}">
                      <a16:colId xmlns:a16="http://schemas.microsoft.com/office/drawing/2014/main" val="2205131833"/>
                    </a:ext>
                  </a:extLst>
                </a:gridCol>
                <a:gridCol w="2779484">
                  <a:extLst>
                    <a:ext uri="{9D8B030D-6E8A-4147-A177-3AD203B41FA5}">
                      <a16:colId xmlns:a16="http://schemas.microsoft.com/office/drawing/2014/main" val="4113838918"/>
                    </a:ext>
                  </a:extLst>
                </a:gridCol>
              </a:tblGrid>
              <a:tr h="920974">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492,489</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3</a:t>
                      </a:r>
                      <a:r>
                        <a:rPr kumimoji="1" lang="zh-TW" altLang="en-US" sz="1000" b="0" dirty="0">
                          <a:solidFill>
                            <a:schemeClr val="tx1"/>
                          </a:solidFill>
                          <a:latin typeface="+mn-ea"/>
                        </a:rPr>
                        <a:t>月</a:t>
                      </a:r>
                      <a:r>
                        <a:rPr kumimoji="1" lang="en-US" altLang="ja-JP" sz="1000" b="0" dirty="0">
                          <a:solidFill>
                            <a:schemeClr val="tx1"/>
                          </a:solidFill>
                          <a:latin typeface="+mn-ea"/>
                        </a:rPr>
                        <a:t>3</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254,842</a:t>
                      </a:r>
                      <a:r>
                        <a:rPr kumimoji="1" lang="ja-JP" altLang="en-US" sz="1000" b="0" dirty="0">
                          <a:solidFill>
                            <a:schemeClr val="tx1"/>
                          </a:solidFill>
                          <a:latin typeface="+mn-ea"/>
                        </a:rPr>
                        <a:t>世帯</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3</a:t>
                      </a:r>
                      <a:r>
                        <a:rPr kumimoji="1" lang="zh-TW" altLang="en-US" sz="1000" b="0" dirty="0">
                          <a:solidFill>
                            <a:schemeClr val="tx1"/>
                          </a:solidFill>
                          <a:latin typeface="+mn-ea"/>
                        </a:rPr>
                        <a:t>月</a:t>
                      </a:r>
                      <a:r>
                        <a:rPr kumimoji="1" lang="en-US" altLang="ja-JP" sz="1000" b="0" dirty="0">
                          <a:solidFill>
                            <a:schemeClr val="tx1"/>
                          </a:solidFill>
                          <a:latin typeface="+mn-ea"/>
                        </a:rPr>
                        <a:t>3</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56</a:t>
                      </a:r>
                      <a:r>
                        <a:rPr kumimoji="1" lang="ja-JP" altLang="en-US" sz="1000" b="0" dirty="0">
                          <a:solidFill>
                            <a:schemeClr val="tx1"/>
                          </a:solidFill>
                          <a:latin typeface="+mn-ea"/>
                        </a:rPr>
                        <a:t>．</a:t>
                      </a:r>
                      <a:r>
                        <a:rPr kumimoji="1" lang="en-US" altLang="ja-JP" sz="1000" b="0" dirty="0">
                          <a:solidFill>
                            <a:schemeClr val="tx1"/>
                          </a:solidFill>
                          <a:latin typeface="+mn-ea"/>
                        </a:rPr>
                        <a:t>39k㎡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3,110</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762521">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第</a:t>
                      </a:r>
                      <a:r>
                        <a:rPr kumimoji="1" lang="en-US" altLang="ja-JP" sz="1000" b="0" dirty="0">
                          <a:solidFill>
                            <a:schemeClr val="tx1"/>
                          </a:solidFill>
                          <a:latin typeface="+mn-ea"/>
                        </a:rPr>
                        <a:t>1</a:t>
                      </a:r>
                      <a:r>
                        <a:rPr kumimoji="1" lang="ja-JP" altLang="en-US" sz="1000" b="0">
                          <a:solidFill>
                            <a:schemeClr val="tx1"/>
                          </a:solidFill>
                          <a:latin typeface="+mn-ea"/>
                        </a:rPr>
                        <a:t>庁舎：運用中</a:t>
                      </a:r>
                      <a:br>
                        <a:rPr kumimoji="1" lang="en-US" altLang="ja-JP" sz="1000" b="0" dirty="0">
                          <a:solidFill>
                            <a:schemeClr val="tx1"/>
                          </a:solidFill>
                          <a:latin typeface="+mn-ea"/>
                        </a:rPr>
                      </a:br>
                      <a:r>
                        <a:rPr kumimoji="1" lang="ja-JP" altLang="en-US" sz="1000" b="0">
                          <a:solidFill>
                            <a:schemeClr val="tx1"/>
                          </a:solidFill>
                          <a:latin typeface="+mn-ea"/>
                        </a:rPr>
                        <a:t>令和</a:t>
                      </a:r>
                      <a:r>
                        <a:rPr kumimoji="1" lang="en-US" altLang="ja-JP" sz="1000" b="0" dirty="0">
                          <a:solidFill>
                            <a:schemeClr val="tx1"/>
                          </a:solidFill>
                          <a:latin typeface="+mn-ea"/>
                        </a:rPr>
                        <a:t>2</a:t>
                      </a:r>
                      <a:r>
                        <a:rPr kumimoji="1" lang="ja-JP" altLang="en-US" sz="1000" b="0">
                          <a:solidFill>
                            <a:schemeClr val="tx1"/>
                          </a:solidFill>
                          <a:latin typeface="+mn-ea"/>
                        </a:rPr>
                        <a:t>年完成</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第</a:t>
                      </a:r>
                      <a:r>
                        <a:rPr kumimoji="1" lang="en-US" altLang="ja-JP" sz="1000" b="0" dirty="0">
                          <a:solidFill>
                            <a:schemeClr val="tx1"/>
                          </a:solidFill>
                          <a:latin typeface="+mn-ea"/>
                        </a:rPr>
                        <a:t>2</a:t>
                      </a:r>
                      <a:r>
                        <a:rPr kumimoji="1" lang="ja-JP" altLang="en-US" sz="1000" b="0">
                          <a:solidFill>
                            <a:schemeClr val="tx1"/>
                          </a:solidFill>
                          <a:latin typeface="+mn-ea"/>
                        </a:rPr>
                        <a:t>庁舎：運用中</a:t>
                      </a:r>
                      <a:br>
                        <a:rPr kumimoji="1" lang="en-US" altLang="ja-JP" sz="1000" b="0" dirty="0">
                          <a:solidFill>
                            <a:schemeClr val="tx1"/>
                          </a:solidFill>
                          <a:latin typeface="+mn-ea"/>
                        </a:rPr>
                      </a:br>
                      <a:r>
                        <a:rPr kumimoji="1" lang="ja-JP" altLang="en-US" sz="1000" b="0">
                          <a:solidFill>
                            <a:schemeClr val="tx1"/>
                          </a:solidFill>
                          <a:latin typeface="+mn-ea"/>
                        </a:rPr>
                        <a:t>平成</a:t>
                      </a:r>
                      <a:r>
                        <a:rPr kumimoji="1" lang="en-US" altLang="ja-JP" sz="1000" b="0" dirty="0">
                          <a:solidFill>
                            <a:schemeClr val="tx1"/>
                          </a:solidFill>
                          <a:latin typeface="+mn-ea"/>
                        </a:rPr>
                        <a:t>29</a:t>
                      </a:r>
                      <a:r>
                        <a:rPr kumimoji="1" lang="ja-JP" altLang="en-US" sz="1000" b="0">
                          <a:solidFill>
                            <a:schemeClr val="tx1"/>
                          </a:solidFill>
                          <a:latin typeface="+mn-ea"/>
                        </a:rPr>
                        <a:t>年完成</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同一敷地内に建て替え</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99909">
                <a:tc>
                  <a:txBody>
                    <a:bodyPr/>
                    <a:lstStyle/>
                    <a:p>
                      <a:pPr fontAlgn="ctr"/>
                      <a:r>
                        <a:rPr kumimoji="1" lang="ja-JP" altLang="en-US" sz="1000" b="1" dirty="0">
                          <a:solidFill>
                            <a:srgbClr val="31926F"/>
                          </a:solidFill>
                          <a:latin typeface="+mn-ea"/>
                        </a:rPr>
                        <a:t>所在地</a:t>
                      </a:r>
                      <a:br>
                        <a:rPr kumimoji="1" lang="en-US" altLang="ja-JP" sz="1000" b="1" dirty="0">
                          <a:solidFill>
                            <a:srgbClr val="31926F"/>
                          </a:solidFill>
                          <a:latin typeface="+mn-ea"/>
                        </a:rPr>
                      </a:br>
                      <a:r>
                        <a:rPr kumimoji="1" lang="ja-JP" altLang="en-US" sz="1000" b="1" dirty="0">
                          <a:solidFill>
                            <a:srgbClr val="31926F"/>
                          </a:solidFill>
                          <a:latin typeface="+mn-ea"/>
                        </a:rPr>
                        <a:t>（第</a:t>
                      </a:r>
                      <a:r>
                        <a:rPr kumimoji="1" lang="en-US" altLang="ja-JP" sz="1000" b="1" dirty="0">
                          <a:solidFill>
                            <a:srgbClr val="31926F"/>
                          </a:solidFill>
                          <a:latin typeface="+mn-ea"/>
                        </a:rPr>
                        <a:t>1</a:t>
                      </a:r>
                      <a:r>
                        <a:rPr kumimoji="1" lang="ja-JP" altLang="en-US" sz="1000" b="1" dirty="0">
                          <a:solidFill>
                            <a:srgbClr val="31926F"/>
                          </a:solidFill>
                          <a:latin typeface="+mn-ea"/>
                        </a:rPr>
                        <a:t>庁舎）</a:t>
                      </a:r>
                      <a:endParaRPr kumimoji="1" lang="ja-JP" altLang="en-US" sz="1000" dirty="0">
                        <a:solidFill>
                          <a:srgbClr val="31926F"/>
                        </a:solidFill>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zh-CN" altLang="en-US" sz="1000" b="0" dirty="0">
                          <a:solidFill>
                            <a:schemeClr val="tx1"/>
                          </a:solidFill>
                          <a:latin typeface="+mn-ea"/>
                        </a:rPr>
                        <a:t>市川市八幡</a:t>
                      </a:r>
                      <a:r>
                        <a:rPr kumimoji="1" lang="en-US" altLang="zh-CN" sz="1000" b="0" dirty="0">
                          <a:solidFill>
                            <a:schemeClr val="tx1"/>
                          </a:solidFill>
                          <a:latin typeface="+mn-ea"/>
                        </a:rPr>
                        <a:t>1</a:t>
                      </a:r>
                      <a:r>
                        <a:rPr kumimoji="1" lang="zh-CN" altLang="en-US" sz="1000" b="0" dirty="0">
                          <a:solidFill>
                            <a:schemeClr val="tx1"/>
                          </a:solidFill>
                          <a:latin typeface="+mn-ea"/>
                        </a:rPr>
                        <a:t>丁目</a:t>
                      </a:r>
                      <a:r>
                        <a:rPr kumimoji="1" lang="en-US" altLang="zh-CN" sz="1000" b="0" dirty="0">
                          <a:solidFill>
                            <a:schemeClr val="tx1"/>
                          </a:solidFill>
                          <a:latin typeface="+mn-ea"/>
                        </a:rPr>
                        <a:t>1</a:t>
                      </a:r>
                      <a:r>
                        <a:rPr kumimoji="1" lang="zh-CN" altLang="en-US" sz="1000" b="0" dirty="0">
                          <a:solidFill>
                            <a:schemeClr val="tx1"/>
                          </a:solidFill>
                          <a:latin typeface="+mn-ea"/>
                        </a:rPr>
                        <a:t>番</a:t>
                      </a:r>
                      <a:r>
                        <a:rPr kumimoji="1" lang="en-US" altLang="zh-CN" sz="1000" b="0" dirty="0">
                          <a:solidFill>
                            <a:schemeClr val="tx1"/>
                          </a:solidFill>
                          <a:latin typeface="+mn-ea"/>
                        </a:rPr>
                        <a:t>1</a:t>
                      </a:r>
                      <a:r>
                        <a:rPr kumimoji="1" lang="zh-CN" altLang="en-US" sz="1000" b="0" dirty="0">
                          <a:solidFill>
                            <a:schemeClr val="tx1"/>
                          </a:solidFill>
                          <a:latin typeface="+mn-ea"/>
                        </a:rPr>
                        <a:t>号</a:t>
                      </a: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50797874"/>
                  </a:ext>
                </a:extLst>
              </a:tr>
              <a:tr h="466367">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br>
                        <a:rPr kumimoji="1" lang="en-US" altLang="ja-JP" sz="1000" b="1" dirty="0">
                          <a:solidFill>
                            <a:srgbClr val="31926F"/>
                          </a:solidFill>
                          <a:latin typeface="+mn-ea"/>
                        </a:rPr>
                      </a:br>
                      <a:r>
                        <a:rPr kumimoji="1" lang="ja-JP" altLang="en-US" sz="1000" b="1" dirty="0">
                          <a:solidFill>
                            <a:srgbClr val="31926F"/>
                          </a:solidFill>
                          <a:latin typeface="+mn-ea"/>
                        </a:rPr>
                        <a:t>（第</a:t>
                      </a:r>
                      <a:r>
                        <a:rPr kumimoji="1" lang="en-US" altLang="ja-JP" sz="1000" b="1" dirty="0">
                          <a:solidFill>
                            <a:srgbClr val="31926F"/>
                          </a:solidFill>
                          <a:latin typeface="+mn-ea"/>
                        </a:rPr>
                        <a:t>1</a:t>
                      </a:r>
                      <a:r>
                        <a:rPr kumimoji="1" lang="ja-JP" altLang="en-US" sz="1000" b="1" dirty="0">
                          <a:solidFill>
                            <a:srgbClr val="31926F"/>
                          </a:solidFill>
                          <a:latin typeface="+mn-ea"/>
                        </a:rPr>
                        <a:t>庁舎）</a:t>
                      </a:r>
                      <a:endParaRPr kumimoji="1" lang="ja-JP" altLang="en-US" sz="1000"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en-US" altLang="ja-JP" sz="1000" b="0" dirty="0">
                          <a:solidFill>
                            <a:schemeClr val="tx1"/>
                          </a:solidFill>
                          <a:latin typeface="+mn-ea"/>
                        </a:rPr>
                        <a:t>JR</a:t>
                      </a:r>
                      <a:r>
                        <a:rPr kumimoji="1" lang="ja-JP" altLang="en-US" sz="1000" b="0" dirty="0">
                          <a:solidFill>
                            <a:schemeClr val="tx1"/>
                          </a:solidFill>
                          <a:latin typeface="+mn-ea"/>
                        </a:rPr>
                        <a:t>本八幡駅北口より徒歩約</a:t>
                      </a:r>
                      <a:r>
                        <a:rPr kumimoji="1" lang="en-US" altLang="ja-JP" sz="1000" b="0" dirty="0">
                          <a:solidFill>
                            <a:schemeClr val="tx1"/>
                          </a:solidFill>
                          <a:latin typeface="+mn-ea"/>
                        </a:rPr>
                        <a:t>10</a:t>
                      </a:r>
                      <a:r>
                        <a:rPr kumimoji="1" lang="ja-JP" altLang="en-US" sz="1000" b="0" dirty="0">
                          <a:solidFill>
                            <a:schemeClr val="tx1"/>
                          </a:solidFill>
                          <a:latin typeface="+mn-ea"/>
                        </a:rPr>
                        <a:t>分</a:t>
                      </a:r>
                      <a:br>
                        <a:rPr kumimoji="1" lang="en-US" altLang="ja-JP" sz="1000" b="0" dirty="0">
                          <a:solidFill>
                            <a:schemeClr val="tx1"/>
                          </a:solidFill>
                          <a:latin typeface="+mn-ea"/>
                        </a:rPr>
                      </a:br>
                      <a:r>
                        <a:rPr kumimoji="1" lang="ja-JP" altLang="en-US" sz="1000" b="0" dirty="0">
                          <a:solidFill>
                            <a:schemeClr val="tx1"/>
                          </a:solidFill>
                          <a:latin typeface="+mn-ea"/>
                        </a:rPr>
                        <a:t>京成八幡駅出口より徒歩約</a:t>
                      </a:r>
                      <a:r>
                        <a:rPr kumimoji="1" lang="en-US" altLang="ja-JP" sz="1000" b="0" dirty="0">
                          <a:solidFill>
                            <a:schemeClr val="tx1"/>
                          </a:solidFill>
                          <a:latin typeface="+mn-ea"/>
                        </a:rPr>
                        <a:t>5</a:t>
                      </a:r>
                      <a:r>
                        <a:rPr kumimoji="1" lang="ja-JP" altLang="en-US" sz="1000" b="0" dirty="0">
                          <a:solidFill>
                            <a:schemeClr val="tx1"/>
                          </a:solidFill>
                          <a:latin typeface="+mn-ea"/>
                        </a:rPr>
                        <a:t>分</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03032953"/>
                  </a:ext>
                </a:extLst>
              </a:tr>
              <a:tr h="1533646">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建物概要</a:t>
                      </a:r>
                      <a:br>
                        <a:rPr kumimoji="1" lang="en-US" altLang="ja-JP" sz="1000" b="1" dirty="0">
                          <a:solidFill>
                            <a:srgbClr val="31926F"/>
                          </a:solidFill>
                          <a:latin typeface="+mn-ea"/>
                        </a:rPr>
                      </a:br>
                      <a:r>
                        <a:rPr kumimoji="1" lang="ja-JP" altLang="en-US" sz="1000" b="1" dirty="0">
                          <a:solidFill>
                            <a:srgbClr val="31926F"/>
                          </a:solidFill>
                          <a:latin typeface="+mn-ea"/>
                        </a:rPr>
                        <a:t>（第</a:t>
                      </a:r>
                      <a:r>
                        <a:rPr kumimoji="1" lang="en-US" altLang="ja-JP" sz="1000" b="1" dirty="0">
                          <a:solidFill>
                            <a:srgbClr val="31926F"/>
                          </a:solidFill>
                          <a:latin typeface="+mn-ea"/>
                        </a:rPr>
                        <a:t>1</a:t>
                      </a:r>
                      <a:r>
                        <a:rPr kumimoji="1" lang="ja-JP" altLang="en-US" sz="1000" b="1" dirty="0">
                          <a:solidFill>
                            <a:srgbClr val="31926F"/>
                          </a:solidFill>
                          <a:latin typeface="+mn-ea"/>
                        </a:rPr>
                        <a:t>庁舎）</a:t>
                      </a:r>
                      <a:r>
                        <a:rPr kumimoji="1" lang="ja-JP" altLang="en-US" sz="1000" baseline="30000" dirty="0">
                          <a:solidFill>
                            <a:srgbClr val="31926F"/>
                          </a:solidFill>
                          <a:latin typeface="+mn-ea"/>
                        </a:rPr>
                        <a:t>＊</a:t>
                      </a:r>
                      <a:r>
                        <a:rPr kumimoji="1" lang="en-US" altLang="ja-JP" sz="1000" baseline="30000" dirty="0">
                          <a:solidFill>
                            <a:srgbClr val="31926F"/>
                          </a:solidFill>
                          <a:latin typeface="+mn-ea"/>
                        </a:rPr>
                        <a:t>1</a:t>
                      </a:r>
                      <a:endParaRPr kumimoji="1" lang="ja-JP" altLang="en-US" sz="1000" dirty="0">
                        <a:solidFill>
                          <a:srgbClr val="31926F"/>
                        </a:solidFill>
                        <a:latin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構造種別</a:t>
                      </a:r>
                      <a:r>
                        <a:rPr kumimoji="1" lang="en-US" altLang="ja-JP" sz="1000" b="0" dirty="0">
                          <a:solidFill>
                            <a:schemeClr val="tx1"/>
                          </a:solidFill>
                          <a:latin typeface="+mn-ea"/>
                        </a:rPr>
                        <a:t>	</a:t>
                      </a:r>
                      <a:r>
                        <a:rPr kumimoji="1" lang="ja-JP" altLang="en-US" sz="1000" b="0" dirty="0">
                          <a:solidFill>
                            <a:schemeClr val="tx1"/>
                          </a:solidFill>
                          <a:latin typeface="+mn-ea"/>
                        </a:rPr>
                        <a:t>鉄骨造（免震構造）</a:t>
                      </a:r>
                      <a:br>
                        <a:rPr kumimoji="1" lang="en-US" altLang="ja-JP" sz="1000" b="0" dirty="0">
                          <a:solidFill>
                            <a:schemeClr val="tx1"/>
                          </a:solidFill>
                          <a:latin typeface="+mn-ea"/>
                        </a:rPr>
                      </a:br>
                      <a:r>
                        <a:rPr kumimoji="1" lang="en-US" altLang="ja-JP" sz="1000" b="0" dirty="0">
                          <a:solidFill>
                            <a:schemeClr val="tx1"/>
                          </a:solidFill>
                          <a:latin typeface="+mn-ea"/>
                        </a:rPr>
                        <a:t>	</a:t>
                      </a:r>
                      <a:r>
                        <a:rPr kumimoji="1" lang="ja-JP" altLang="en-US" sz="1000" b="0" dirty="0">
                          <a:solidFill>
                            <a:schemeClr val="tx1"/>
                          </a:solidFill>
                          <a:latin typeface="+mn-ea"/>
                        </a:rPr>
                        <a:t>一部鉄筋コンクリート造</a:t>
                      </a:r>
                      <a:br>
                        <a:rPr kumimoji="1" lang="en-US" altLang="ja-JP" sz="1000" b="0" dirty="0">
                          <a:solidFill>
                            <a:schemeClr val="tx1"/>
                          </a:solidFill>
                          <a:latin typeface="+mn-ea"/>
                        </a:rPr>
                      </a:br>
                      <a:r>
                        <a:rPr kumimoji="1" lang="en-US" altLang="ja-JP" sz="1000" b="0" dirty="0">
                          <a:solidFill>
                            <a:schemeClr val="tx1"/>
                          </a:solidFill>
                          <a:latin typeface="+mn-ea"/>
                        </a:rPr>
                        <a:t>	</a:t>
                      </a:r>
                      <a:r>
                        <a:rPr kumimoji="1" lang="ja-JP" altLang="en-US" sz="1000" b="0" dirty="0">
                          <a:solidFill>
                            <a:schemeClr val="tx1"/>
                          </a:solidFill>
                          <a:latin typeface="+mn-ea"/>
                        </a:rPr>
                        <a:t>及び鉄骨鉄筋コンクリート造</a:t>
                      </a:r>
                    </a:p>
                    <a:p>
                      <a:pPr fontAlgn="ctr">
                        <a:lnSpc>
                          <a:spcPct val="100000"/>
                        </a:lnSpc>
                        <a:spcBef>
                          <a:spcPts val="0"/>
                        </a:spcBef>
                        <a:spcAft>
                          <a:spcPts val="600"/>
                        </a:spcAft>
                        <a:tabLst>
                          <a:tab pos="1539875" algn="r"/>
                        </a:tabLst>
                      </a:pPr>
                      <a:r>
                        <a:rPr kumimoji="1" lang="ja-JP" altLang="en-US" sz="1000" b="0" dirty="0">
                          <a:solidFill>
                            <a:schemeClr val="tx1"/>
                          </a:solidFill>
                          <a:latin typeface="+mn-ea"/>
                        </a:rPr>
                        <a:t>建築面積　 　</a:t>
                      </a:r>
                      <a:r>
                        <a:rPr kumimoji="1" lang="en-US" altLang="ja-JP" sz="1000" b="0" dirty="0">
                          <a:solidFill>
                            <a:schemeClr val="tx1"/>
                          </a:solidFill>
                          <a:latin typeface="+mn-ea"/>
                        </a:rPr>
                        <a:t>5,680</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1539875" algn="r"/>
                        </a:tabLst>
                      </a:pPr>
                      <a:r>
                        <a:rPr kumimoji="1" lang="ja-JP" altLang="en-US" sz="1000" b="0" dirty="0">
                          <a:solidFill>
                            <a:schemeClr val="tx1"/>
                          </a:solidFill>
                          <a:latin typeface="+mn-ea"/>
                        </a:rPr>
                        <a:t>延床面積　 </a:t>
                      </a:r>
                      <a:r>
                        <a:rPr kumimoji="1" lang="en-US" altLang="ja-JP" sz="1000" b="0" dirty="0">
                          <a:solidFill>
                            <a:schemeClr val="tx1"/>
                          </a:solidFill>
                          <a:latin typeface="+mn-ea"/>
                        </a:rPr>
                        <a:t>30</a:t>
                      </a:r>
                      <a:r>
                        <a:rPr kumimoji="1" lang="ja-JP" altLang="en-US" sz="1000" b="0" dirty="0">
                          <a:solidFill>
                            <a:schemeClr val="tx1"/>
                          </a:solidFill>
                          <a:latin typeface="+mn-ea"/>
                        </a:rPr>
                        <a:t>，</a:t>
                      </a:r>
                      <a:r>
                        <a:rPr kumimoji="1" lang="en-US" altLang="ja-JP" sz="1000" b="0" dirty="0">
                          <a:solidFill>
                            <a:schemeClr val="tx1"/>
                          </a:solidFill>
                          <a:latin typeface="+mn-ea"/>
                        </a:rPr>
                        <a:t>375</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階数</a:t>
                      </a:r>
                      <a:r>
                        <a:rPr kumimoji="1" lang="en-US" altLang="ja-JP" sz="1000" b="0" dirty="0">
                          <a:solidFill>
                            <a:schemeClr val="tx1"/>
                          </a:solidFill>
                          <a:latin typeface="+mn-ea"/>
                        </a:rPr>
                        <a:t>	</a:t>
                      </a:r>
                      <a:r>
                        <a:rPr kumimoji="1" lang="ja-JP" altLang="en-US" sz="1000" b="0" dirty="0">
                          <a:solidFill>
                            <a:schemeClr val="tx1"/>
                          </a:solidFill>
                          <a:latin typeface="+mn-ea"/>
                        </a:rPr>
                        <a:t>地上</a:t>
                      </a:r>
                      <a:r>
                        <a:rPr kumimoji="1" lang="en-US" altLang="ja-JP" sz="1000" b="0" dirty="0">
                          <a:solidFill>
                            <a:schemeClr val="tx1"/>
                          </a:solidFill>
                          <a:latin typeface="+mn-ea"/>
                        </a:rPr>
                        <a:t>7</a:t>
                      </a:r>
                      <a:r>
                        <a:rPr kumimoji="1" lang="ja-JP" altLang="en-US" sz="1000" b="0" dirty="0">
                          <a:solidFill>
                            <a:schemeClr val="tx1"/>
                          </a:solidFill>
                          <a:latin typeface="+mn-ea"/>
                        </a:rPr>
                        <a:t>階地下</a:t>
                      </a:r>
                      <a:r>
                        <a:rPr kumimoji="1" lang="en-US" altLang="ja-JP" sz="1000" b="0" dirty="0">
                          <a:solidFill>
                            <a:schemeClr val="tx1"/>
                          </a:solidFill>
                          <a:latin typeface="+mn-ea"/>
                        </a:rPr>
                        <a:t>1</a:t>
                      </a:r>
                      <a:r>
                        <a:rPr kumimoji="1" lang="ja-JP" altLang="en-US" sz="1000" b="0" dirty="0">
                          <a:solidFill>
                            <a:schemeClr val="tx1"/>
                          </a:solidFill>
                          <a:latin typeface="+mn-ea"/>
                        </a:rPr>
                        <a:t>階塔屋</a:t>
                      </a:r>
                      <a:r>
                        <a:rPr kumimoji="1" lang="en-US" altLang="ja-JP" sz="1000" b="0" dirty="0">
                          <a:solidFill>
                            <a:schemeClr val="tx1"/>
                          </a:solidFill>
                          <a:latin typeface="+mn-ea"/>
                        </a:rPr>
                        <a:t>1</a:t>
                      </a:r>
                      <a:r>
                        <a:rPr kumimoji="1" lang="ja-JP" altLang="en-US" sz="1000" b="0" dirty="0">
                          <a:solidFill>
                            <a:schemeClr val="tx1"/>
                          </a:solidFill>
                          <a:latin typeface="+mn-ea"/>
                        </a:rPr>
                        <a:t>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高さ</a:t>
                      </a:r>
                      <a:r>
                        <a:rPr kumimoji="1" lang="en-US" altLang="ja-JP" sz="1000" b="0" dirty="0">
                          <a:solidFill>
                            <a:schemeClr val="tx1"/>
                          </a:solidFill>
                          <a:latin typeface="+mn-ea"/>
                        </a:rPr>
                        <a:t>	33.95m</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pic>
        <p:nvPicPr>
          <p:cNvPr id="23" name="図 22" descr="道路を走っている電車&#10;&#10;低い精度で自動的に生成された説明">
            <a:extLst>
              <a:ext uri="{FF2B5EF4-FFF2-40B4-BE49-F238E27FC236}">
                <a16:creationId xmlns:a16="http://schemas.microsoft.com/office/drawing/2014/main" id="{A7C1B977-FC42-D56E-50D7-944B43CD1AB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7974" y="1362270"/>
            <a:ext cx="2800051" cy="1617573"/>
          </a:xfrm>
          <a:prstGeom prst="rect">
            <a:avLst/>
          </a:prstGeom>
        </p:spPr>
      </p:pic>
    </p:spTree>
    <p:extLst>
      <p:ext uri="{BB962C8B-B14F-4D97-AF65-F5344CB8AC3E}">
        <p14:creationId xmlns:p14="http://schemas.microsoft.com/office/powerpoint/2010/main" val="3999601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178DC00-57B0-D6B0-E2B1-EEB0624BAA22}"/>
              </a:ext>
            </a:extLst>
          </p:cNvPr>
          <p:cNvPicPr>
            <a:picLocks noChangeAspect="1"/>
          </p:cNvPicPr>
          <p:nvPr/>
        </p:nvPicPr>
        <p:blipFill>
          <a:blip r:embed="rId4"/>
          <a:stretch>
            <a:fillRect/>
          </a:stretch>
        </p:blipFill>
        <p:spPr>
          <a:xfrm>
            <a:off x="507431" y="6158725"/>
            <a:ext cx="6556752" cy="1045178"/>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46112"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4</a:t>
            </a:r>
            <a:r>
              <a:rPr lang="en-US" altLang="zh-TW" dirty="0">
                <a:latin typeface="+mn-ea"/>
                <a:ea typeface="+mn-ea"/>
              </a:rPr>
              <a:t>) </a:t>
            </a:r>
            <a:r>
              <a:rPr lang="zh-TW" altLang="en-US" dirty="0">
                <a:latin typeface="+mn-ea"/>
                <a:ea typeface="+mn-ea"/>
              </a:rPr>
              <a:t>千葉県</a:t>
            </a:r>
            <a:r>
              <a:rPr lang="ja-JP" altLang="en-US" dirty="0">
                <a:latin typeface="+mn-ea"/>
                <a:ea typeface="+mn-ea"/>
              </a:rPr>
              <a:t>市川</a:t>
            </a:r>
            <a:r>
              <a:rPr lang="zh-TW" altLang="en-US" dirty="0">
                <a:latin typeface="+mn-ea"/>
                <a:ea typeface="+mn-ea"/>
              </a:rPr>
              <a:t>市</a:t>
            </a:r>
          </a:p>
        </p:txBody>
      </p:sp>
      <p:grpSp>
        <p:nvGrpSpPr>
          <p:cNvPr id="26" name="グループ化 25">
            <a:extLst>
              <a:ext uri="{FF2B5EF4-FFF2-40B4-BE49-F238E27FC236}">
                <a16:creationId xmlns:a16="http://schemas.microsoft.com/office/drawing/2014/main" id="{55D97D7D-EFA6-D240-A1A6-15EB6B8C5E52}"/>
              </a:ext>
            </a:extLst>
          </p:cNvPr>
          <p:cNvGrpSpPr/>
          <p:nvPr/>
        </p:nvGrpSpPr>
        <p:grpSpPr>
          <a:xfrm>
            <a:off x="504000" y="3617047"/>
            <a:ext cx="6552001" cy="2610567"/>
            <a:chOff x="504000" y="5679079"/>
            <a:chExt cx="6552001" cy="2610567"/>
          </a:xfrm>
        </p:grpSpPr>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073655"/>
              <a:ext cx="6552000" cy="2215991"/>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algn="just" fontAlgn="ctr">
                <a:lnSpc>
                  <a:spcPct val="120000"/>
                </a:lnSpc>
                <a:spcBef>
                  <a:spcPts val="0"/>
                </a:spcBef>
                <a:buFont typeface="Arial" panose="020B0604020202020204" pitchFamily="34" charset="0"/>
                <a:buNone/>
              </a:pPr>
              <a:r>
                <a:rPr lang="ja-JP" altLang="en-US" sz="1200" dirty="0">
                  <a:latin typeface="+mn-ea"/>
                </a:rPr>
                <a:t>平成</a:t>
              </a:r>
              <a:r>
                <a:rPr lang="en-US" altLang="ja-JP" sz="1200" dirty="0">
                  <a:latin typeface="+mn-ea"/>
                </a:rPr>
                <a:t>23</a:t>
              </a:r>
              <a:r>
                <a:rPr lang="ja-JP" altLang="en-US" sz="1200" dirty="0">
                  <a:latin typeface="+mn-ea"/>
                </a:rPr>
                <a:t>年（</a:t>
              </a:r>
              <a:r>
                <a:rPr lang="en-US" altLang="ja-JP" sz="1200" dirty="0">
                  <a:latin typeface="+mn-ea"/>
                </a:rPr>
                <a:t>2011</a:t>
              </a:r>
              <a:r>
                <a:rPr lang="ja-JP" altLang="en-US" sz="1200" dirty="0">
                  <a:latin typeface="+mn-ea"/>
                </a:rPr>
                <a:t>年）</a:t>
              </a:r>
              <a:r>
                <a:rPr lang="en-US" altLang="ja-JP" sz="1200" dirty="0">
                  <a:latin typeface="+mn-ea"/>
                </a:rPr>
                <a:t>5</a:t>
              </a:r>
              <a:r>
                <a:rPr lang="ja-JP" altLang="en-US" sz="1200" dirty="0">
                  <a:latin typeface="+mn-ea"/>
                </a:rPr>
                <a:t>月に庁舎整備庁内検討委員会を設置した。民有地を含めた複数の建設候補地からなる庁舎整備案を検討した。平成</a:t>
              </a:r>
              <a:r>
                <a:rPr lang="en-US" altLang="ja-JP" sz="1200" dirty="0">
                  <a:latin typeface="+mn-ea"/>
                </a:rPr>
                <a:t>24</a:t>
              </a:r>
              <a:r>
                <a:rPr lang="ja-JP" altLang="en-US" sz="1200" dirty="0">
                  <a:latin typeface="+mn-ea"/>
                </a:rPr>
                <a:t>年（</a:t>
              </a:r>
              <a:r>
                <a:rPr lang="en-US" altLang="ja-JP" sz="1200" dirty="0">
                  <a:latin typeface="+mn-ea"/>
                </a:rPr>
                <a:t>2012</a:t>
              </a:r>
              <a:r>
                <a:rPr lang="ja-JP" altLang="en-US" sz="1200" dirty="0">
                  <a:latin typeface="+mn-ea"/>
                </a:rPr>
                <a:t>年）</a:t>
              </a:r>
              <a:r>
                <a:rPr lang="en-US" altLang="ja-JP" sz="1200" dirty="0">
                  <a:latin typeface="+mn-ea"/>
                </a:rPr>
                <a:t>5</a:t>
              </a:r>
              <a:r>
                <a:rPr lang="ja-JP" altLang="en-US" sz="1200" dirty="0">
                  <a:latin typeface="+mn-ea"/>
                </a:rPr>
                <a:t>月に庁舎整備基本構想策定委員会を立ち上げ、「基本構想」の策定について諮問した。同委員会の答申も受けて、平成</a:t>
              </a:r>
              <a:r>
                <a:rPr lang="en-US" altLang="ja-JP" sz="1200" dirty="0">
                  <a:latin typeface="+mn-ea"/>
                </a:rPr>
                <a:t>25</a:t>
              </a:r>
              <a:r>
                <a:rPr lang="ja-JP" altLang="en-US" sz="1200" dirty="0">
                  <a:latin typeface="+mn-ea"/>
                </a:rPr>
                <a:t>年（</a:t>
              </a:r>
              <a:r>
                <a:rPr lang="en-US" altLang="ja-JP" sz="1200" dirty="0">
                  <a:latin typeface="+mn-ea"/>
                </a:rPr>
                <a:t>2013</a:t>
              </a:r>
              <a:r>
                <a:rPr lang="ja-JP" altLang="en-US" sz="1200" dirty="0">
                  <a:latin typeface="+mn-ea"/>
                </a:rPr>
                <a:t>年）</a:t>
              </a:r>
              <a:r>
                <a:rPr lang="en-US" altLang="ja-JP" sz="1200" dirty="0">
                  <a:latin typeface="+mn-ea"/>
                </a:rPr>
                <a:t>9</a:t>
              </a:r>
              <a:r>
                <a:rPr lang="ja-JP" altLang="en-US" sz="1200" dirty="0">
                  <a:latin typeface="+mn-ea"/>
                </a:rPr>
                <a:t>月に「基本構想」を策定した。</a:t>
              </a:r>
            </a:p>
            <a:p>
              <a:pPr marL="0" indent="0" algn="just" fontAlgn="ctr">
                <a:lnSpc>
                  <a:spcPct val="120000"/>
                </a:lnSpc>
                <a:spcBef>
                  <a:spcPts val="0"/>
                </a:spcBef>
                <a:buFont typeface="Arial" panose="020B0604020202020204" pitchFamily="34" charset="0"/>
                <a:buNone/>
              </a:pPr>
              <a:endParaRPr lang="ja-JP" altLang="en-US" sz="1200" dirty="0">
                <a:latin typeface="+mn-ea"/>
              </a:endParaRPr>
            </a:p>
            <a:p>
              <a:pPr marL="0" indent="144000" algn="just" fontAlgn="ctr">
                <a:lnSpc>
                  <a:spcPct val="120000"/>
                </a:lnSpc>
                <a:spcBef>
                  <a:spcPts val="0"/>
                </a:spcBef>
                <a:buFont typeface="Arial" panose="020B0604020202020204" pitchFamily="34" charset="0"/>
                <a:buNone/>
              </a:pPr>
              <a:r>
                <a:rPr lang="ja-JP" altLang="en-US" sz="1200" dirty="0">
                  <a:latin typeface="+mn-ea"/>
                </a:rPr>
                <a:t>「基本設計」「実施設計」業務委託のプロポーザルを実施して、平成</a:t>
              </a:r>
              <a:r>
                <a:rPr lang="en-US" altLang="ja-JP" sz="1200" dirty="0">
                  <a:latin typeface="+mn-ea"/>
                </a:rPr>
                <a:t>26</a:t>
              </a:r>
              <a:r>
                <a:rPr lang="ja-JP" altLang="en-US" sz="1200" dirty="0">
                  <a:latin typeface="+mn-ea"/>
                </a:rPr>
                <a:t>年（</a:t>
              </a:r>
              <a:r>
                <a:rPr lang="en-US" altLang="ja-JP" sz="1200" dirty="0">
                  <a:latin typeface="+mn-ea"/>
                </a:rPr>
                <a:t>2014</a:t>
              </a:r>
              <a:r>
                <a:rPr lang="ja-JP" altLang="en-US" sz="1200" dirty="0">
                  <a:latin typeface="+mn-ea"/>
                </a:rPr>
                <a:t>年）</a:t>
              </a:r>
              <a:r>
                <a:rPr lang="en-US" altLang="ja-JP" sz="1200" dirty="0">
                  <a:latin typeface="+mn-ea"/>
                </a:rPr>
                <a:t>1</a:t>
              </a:r>
              <a:r>
                <a:rPr lang="ja-JP" altLang="en-US" sz="1200" dirty="0">
                  <a:latin typeface="+mn-ea"/>
                </a:rPr>
                <a:t>月に事業者を特定した。設計業務と並行して、その間に仮庁舎の整備を実施した。設計が終了次第、南分庁舎の解体・新第</a:t>
              </a:r>
              <a:r>
                <a:rPr lang="en-US" altLang="ja-JP" sz="1200" dirty="0">
                  <a:latin typeface="+mn-ea"/>
                </a:rPr>
                <a:t>2</a:t>
              </a:r>
              <a:r>
                <a:rPr lang="ja-JP" altLang="en-US" sz="1200" dirty="0">
                  <a:latin typeface="+mn-ea"/>
                </a:rPr>
                <a:t>庁舎の建設（平成</a:t>
              </a:r>
              <a:r>
                <a:rPr lang="en-US" altLang="ja-JP" sz="1200" dirty="0">
                  <a:latin typeface="+mn-ea"/>
                </a:rPr>
                <a:t>29</a:t>
              </a:r>
              <a:r>
                <a:rPr lang="ja-JP" altLang="en-US" sz="1200" dirty="0">
                  <a:latin typeface="+mn-ea"/>
                </a:rPr>
                <a:t>年（</a:t>
              </a:r>
              <a:r>
                <a:rPr lang="en-US" altLang="ja-JP" sz="1200" dirty="0">
                  <a:latin typeface="+mn-ea"/>
                </a:rPr>
                <a:t>2017</a:t>
              </a:r>
              <a:r>
                <a:rPr lang="ja-JP" altLang="en-US" sz="1200" dirty="0">
                  <a:latin typeface="+mn-ea"/>
                </a:rPr>
                <a:t>年）</a:t>
              </a:r>
              <a:r>
                <a:rPr lang="en-US" altLang="ja-JP" sz="1200" dirty="0">
                  <a:latin typeface="+mn-ea"/>
                </a:rPr>
                <a:t>4</a:t>
              </a:r>
              <a:r>
                <a:rPr lang="ja-JP" altLang="en-US" sz="1200" dirty="0">
                  <a:latin typeface="+mn-ea"/>
                </a:rPr>
                <a:t>月竣工）、その後、本庁舎の解体・新第</a:t>
              </a:r>
              <a:r>
                <a:rPr lang="en-US" altLang="ja-JP" sz="1200" dirty="0">
                  <a:latin typeface="+mn-ea"/>
                </a:rPr>
                <a:t>1</a:t>
              </a:r>
              <a:r>
                <a:rPr lang="ja-JP" altLang="en-US" sz="1200" dirty="0">
                  <a:latin typeface="+mn-ea"/>
                </a:rPr>
                <a:t>庁舎の建設（令和</a:t>
              </a:r>
              <a:r>
                <a:rPr lang="en-US" altLang="ja-JP" sz="1200" dirty="0">
                  <a:latin typeface="+mn-ea"/>
                </a:rPr>
                <a:t>2</a:t>
              </a:r>
              <a:r>
                <a:rPr lang="ja-JP" altLang="en-US" sz="1200" dirty="0">
                  <a:latin typeface="+mn-ea"/>
                </a:rPr>
                <a:t>年（</a:t>
              </a:r>
              <a:r>
                <a:rPr lang="en-US" altLang="ja-JP" sz="1200" dirty="0">
                  <a:latin typeface="+mn-ea"/>
                </a:rPr>
                <a:t>2020</a:t>
              </a:r>
              <a:r>
                <a:rPr lang="ja-JP" altLang="en-US" sz="1200" dirty="0">
                  <a:latin typeface="+mn-ea"/>
                </a:rPr>
                <a:t>年）</a:t>
              </a:r>
              <a:r>
                <a:rPr lang="en-US" altLang="ja-JP" sz="1200" dirty="0">
                  <a:latin typeface="+mn-ea"/>
                </a:rPr>
                <a:t>7</a:t>
              </a:r>
              <a:r>
                <a:rPr lang="ja-JP" altLang="en-US" sz="1200" dirty="0">
                  <a:latin typeface="+mn-ea"/>
                </a:rPr>
                <a:t>月竣工）と、大きく</a:t>
              </a:r>
              <a:r>
                <a:rPr lang="en-US" altLang="ja-JP" sz="1200" dirty="0">
                  <a:latin typeface="+mn-ea"/>
                </a:rPr>
                <a:t>2</a:t>
              </a:r>
              <a:r>
                <a:rPr lang="ja-JP" altLang="en-US" sz="1200" dirty="0">
                  <a:latin typeface="+mn-ea"/>
                </a:rPr>
                <a:t>段階に分けて建設工事を実施した。</a:t>
              </a:r>
            </a:p>
            <a:p>
              <a:pPr marL="0" indent="0" algn="just" fontAlgn="ctr">
                <a:lnSpc>
                  <a:spcPct val="120000"/>
                </a:lnSpc>
                <a:spcBef>
                  <a:spcPts val="0"/>
                </a:spcBef>
                <a:buFont typeface="Arial" panose="020B0604020202020204" pitchFamily="34" charset="0"/>
                <a:buNone/>
              </a:pPr>
              <a:endParaRPr lang="ja-JP" altLang="en-US" sz="1200" dirty="0">
                <a:latin typeface="+mn-ea"/>
              </a:endParaRP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679079"/>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grpSp>
      <p:sp>
        <p:nvSpPr>
          <p:cNvPr id="29" name="テキスト ボックス 28">
            <a:extLst>
              <a:ext uri="{FF2B5EF4-FFF2-40B4-BE49-F238E27FC236}">
                <a16:creationId xmlns:a16="http://schemas.microsoft.com/office/drawing/2014/main" id="{53BCF43C-EBCB-4788-3696-D0636D36CC37}"/>
              </a:ext>
            </a:extLst>
          </p:cNvPr>
          <p:cNvSpPr txBox="1"/>
          <p:nvPr/>
        </p:nvSpPr>
        <p:spPr>
          <a:xfrm>
            <a:off x="504000" y="7306922"/>
            <a:ext cx="1191032" cy="169277"/>
          </a:xfrm>
          <a:prstGeom prst="rect">
            <a:avLst/>
          </a:prstGeom>
          <a:noFill/>
        </p:spPr>
        <p:txBody>
          <a:bodyPr wrap="none" lIns="0" tIns="0" rIns="0" bIns="0" rtlCol="0">
            <a:spAutoFit/>
          </a:bodyPr>
          <a:lstStyle/>
          <a:p>
            <a:pPr fontAlgn="ctr"/>
            <a:r>
              <a:rPr kumimoji="1" lang="ja-JP" altLang="en-US" sz="1100" dirty="0">
                <a:latin typeface="+mn-ea"/>
              </a:rPr>
              <a:t>全体スケジュール</a:t>
            </a:r>
            <a:r>
              <a:rPr kumimoji="1" lang="en-US" altLang="ja-JP" sz="1100" baseline="30000" dirty="0">
                <a:latin typeface="+mn-ea"/>
              </a:rPr>
              <a:t>*2</a:t>
            </a:r>
          </a:p>
        </p:txBody>
      </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504000" y="7533082"/>
            <a:ext cx="6494255" cy="615553"/>
          </a:xfrm>
          <a:prstGeom prst="rect">
            <a:avLst/>
          </a:prstGeom>
          <a:noFill/>
        </p:spPr>
        <p:txBody>
          <a:bodyPr wrap="square" lIns="0" tIns="0" rIns="0" bIns="0" rtlCol="0">
            <a:spAutoFit/>
          </a:bodyPr>
          <a:lstStyle/>
          <a:p>
            <a:r>
              <a:rPr kumimoji="1" lang="en-US" altLang="ja-JP" sz="800" dirty="0">
                <a:latin typeface="+mn-ea"/>
              </a:rPr>
              <a:t>*2 </a:t>
            </a:r>
            <a:r>
              <a:rPr kumimoji="1" lang="ja-JP" altLang="en-US" sz="800" dirty="0">
                <a:latin typeface="+mn-ea"/>
              </a:rPr>
              <a:t>以下の各資料を基に作成</a:t>
            </a:r>
            <a:br>
              <a:rPr kumimoji="1" lang="ja-JP" altLang="en-US" sz="800" dirty="0">
                <a:latin typeface="+mn-ea"/>
              </a:rPr>
            </a:br>
            <a:r>
              <a:rPr kumimoji="1" lang="ja-JP" altLang="en-US" sz="800" dirty="0">
                <a:latin typeface="+mn-ea"/>
              </a:rPr>
              <a:t>「新庁舎建設（市役所本庁舎の建て替え）について」市川市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7"/>
              </a:rPr>
              <a:t>https://www.city.ichikawa.lg.jp/pla01/1111000074.html</a:t>
            </a:r>
            <a:r>
              <a:rPr kumimoji="1" lang="ja-JP" altLang="en-US" sz="800" dirty="0">
                <a:latin typeface="+mn-ea"/>
              </a:rPr>
              <a:t>）</a:t>
            </a:r>
            <a:endParaRPr kumimoji="1" lang="en-US" altLang="ja-JP" sz="800" dirty="0">
              <a:latin typeface="+mn-ea"/>
            </a:endParaRPr>
          </a:p>
          <a:p>
            <a:r>
              <a:rPr kumimoji="1" lang="ja-JP" altLang="en-US" sz="800" dirty="0">
                <a:latin typeface="+mn-ea"/>
              </a:rPr>
              <a:t>「市川市庁舎整備基本構想」</a:t>
            </a:r>
            <a:r>
              <a:rPr kumimoji="1" lang="en-US" altLang="ja-JP" sz="800" dirty="0">
                <a:latin typeface="+mn-ea"/>
              </a:rPr>
              <a:t>P1,P2,P69</a:t>
            </a:r>
            <a:r>
              <a:rPr kumimoji="1" lang="ja-JP" altLang="en-US" sz="800" dirty="0">
                <a:latin typeface="+mn-ea"/>
              </a:rPr>
              <a:t>、市川市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8"/>
              </a:rPr>
              <a:t>https://www.city.ichikawa.lg.jp/common/000167374.pdf</a:t>
            </a:r>
            <a:r>
              <a:rPr kumimoji="1" lang="ja-JP" altLang="en-US" sz="800" dirty="0">
                <a:latin typeface="+mn-ea"/>
              </a:rPr>
              <a:t>）</a:t>
            </a:r>
            <a:endParaRPr kumimoji="1" lang="en-US" altLang="ja-JP" sz="800" dirty="0">
              <a:latin typeface="+mn-ea"/>
            </a:endParaRPr>
          </a:p>
        </p:txBody>
      </p:sp>
      <p:sp>
        <p:nvSpPr>
          <p:cNvPr id="3" name="スライド番号プレースホルダー 13">
            <a:extLst>
              <a:ext uri="{FF2B5EF4-FFF2-40B4-BE49-F238E27FC236}">
                <a16:creationId xmlns:a16="http://schemas.microsoft.com/office/drawing/2014/main" id="{7AAD7348-616F-990D-C595-26E4AF1C121D}"/>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34</a:t>
            </a:fld>
            <a:endParaRPr kumimoji="1" lang="ja-JP" altLang="en-US" dirty="0">
              <a:latin typeface="+mn-ea"/>
              <a:ea typeface="+mn-ea"/>
            </a:endParaRPr>
          </a:p>
        </p:txBody>
      </p:sp>
      <p:sp>
        <p:nvSpPr>
          <p:cNvPr id="9" name="コンテンツ プレースホルダー 17">
            <a:extLst>
              <a:ext uri="{FF2B5EF4-FFF2-40B4-BE49-F238E27FC236}">
                <a16:creationId xmlns:a16="http://schemas.microsoft.com/office/drawing/2014/main" id="{14FE705E-26D0-1902-244D-7D3CFFEE5294}"/>
              </a:ext>
            </a:extLst>
          </p:cNvPr>
          <p:cNvSpPr txBox="1">
            <a:spLocks/>
          </p:cNvSpPr>
          <p:nvPr/>
        </p:nvSpPr>
        <p:spPr>
          <a:xfrm>
            <a:off x="504001" y="1354870"/>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10" name="正方形/長方形 9">
            <a:extLst>
              <a:ext uri="{FF2B5EF4-FFF2-40B4-BE49-F238E27FC236}">
                <a16:creationId xmlns:a16="http://schemas.microsoft.com/office/drawing/2014/main" id="{336F6576-FA0A-D466-7DEA-588060A9FB70}"/>
              </a:ext>
            </a:extLst>
          </p:cNvPr>
          <p:cNvSpPr/>
          <p:nvPr/>
        </p:nvSpPr>
        <p:spPr>
          <a:xfrm>
            <a:off x="504000" y="1668547"/>
            <a:ext cx="6552000" cy="609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庁舎整備に関する市民意向調査の実施</a:t>
            </a:r>
          </a:p>
          <a:p>
            <a:pPr indent="144000" algn="just" fontAlgn="ctr">
              <a:lnSpc>
                <a:spcPct val="120000"/>
              </a:lnSpc>
            </a:pPr>
            <a:r>
              <a:rPr kumimoji="1" lang="ja-JP" altLang="en-US" sz="1100" dirty="0">
                <a:solidFill>
                  <a:schemeClr val="tx1"/>
                </a:solidFill>
                <a:latin typeface="+mn-ea"/>
              </a:rPr>
              <a:t>「基本構想」の策定に先立ち、庁舎整備に関する市民意向調査を実施。「基本構想」「基本設計」については、それぞれ案の段階でパブリックコメントを実施して意見を反映した。</a:t>
            </a:r>
            <a:endParaRPr kumimoji="1" lang="ja-JP" altLang="en-US" sz="1100" strike="sngStrike" dirty="0">
              <a:solidFill>
                <a:schemeClr val="tx1"/>
              </a:solidFill>
              <a:latin typeface="+mn-ea"/>
            </a:endParaRPr>
          </a:p>
        </p:txBody>
      </p:sp>
      <p:sp>
        <p:nvSpPr>
          <p:cNvPr id="11" name="正方形/長方形 10">
            <a:extLst>
              <a:ext uri="{FF2B5EF4-FFF2-40B4-BE49-F238E27FC236}">
                <a16:creationId xmlns:a16="http://schemas.microsoft.com/office/drawing/2014/main" id="{49D64F65-EA07-3647-53A2-94CE55C73BE4}"/>
              </a:ext>
            </a:extLst>
          </p:cNvPr>
          <p:cNvSpPr/>
          <p:nvPr/>
        </p:nvSpPr>
        <p:spPr>
          <a:xfrm>
            <a:off x="503238" y="2471206"/>
            <a:ext cx="6552000" cy="812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市民ワークショップ、説明会、建設工事現場見学会の開催</a:t>
            </a:r>
          </a:p>
          <a:p>
            <a:pPr indent="144000" algn="just" fontAlgn="ctr">
              <a:lnSpc>
                <a:spcPct val="120000"/>
              </a:lnSpc>
            </a:pPr>
            <a:r>
              <a:rPr kumimoji="1" lang="ja-JP" altLang="en-US" sz="1100" dirty="0">
                <a:solidFill>
                  <a:schemeClr val="tx1"/>
                </a:solidFill>
                <a:latin typeface="+mn-ea"/>
              </a:rPr>
              <a:t>平成</a:t>
            </a:r>
            <a:r>
              <a:rPr kumimoji="1" lang="en-US" altLang="ja-JP" sz="1100" dirty="0">
                <a:solidFill>
                  <a:schemeClr val="tx1"/>
                </a:solidFill>
                <a:latin typeface="+mn-ea"/>
              </a:rPr>
              <a:t>26</a:t>
            </a:r>
            <a:r>
              <a:rPr kumimoji="1" lang="ja-JP" altLang="en-US" sz="1100" dirty="0">
                <a:solidFill>
                  <a:schemeClr val="tx1"/>
                </a:solidFill>
                <a:latin typeface="+mn-ea"/>
              </a:rPr>
              <a:t>年（</a:t>
            </a:r>
            <a:r>
              <a:rPr kumimoji="1" lang="en-US" altLang="ja-JP" sz="1100" dirty="0">
                <a:solidFill>
                  <a:schemeClr val="tx1"/>
                </a:solidFill>
                <a:latin typeface="+mn-ea"/>
              </a:rPr>
              <a:t>2014</a:t>
            </a:r>
            <a:r>
              <a:rPr kumimoji="1" lang="ja-JP" altLang="en-US" sz="1100" dirty="0">
                <a:solidFill>
                  <a:schemeClr val="tx1"/>
                </a:solidFill>
                <a:latin typeface="+mn-ea"/>
              </a:rPr>
              <a:t>年）から平成</a:t>
            </a:r>
            <a:r>
              <a:rPr kumimoji="1" lang="en-US" altLang="ja-JP" sz="1100" dirty="0">
                <a:solidFill>
                  <a:schemeClr val="tx1"/>
                </a:solidFill>
                <a:latin typeface="+mn-ea"/>
              </a:rPr>
              <a:t>28</a:t>
            </a:r>
            <a:r>
              <a:rPr kumimoji="1" lang="ja-JP" altLang="en-US" sz="1100" dirty="0">
                <a:solidFill>
                  <a:schemeClr val="tx1"/>
                </a:solidFill>
                <a:latin typeface="+mn-ea"/>
              </a:rPr>
              <a:t>年（</a:t>
            </a:r>
            <a:r>
              <a:rPr kumimoji="1" lang="en-US" altLang="ja-JP" sz="1100" dirty="0">
                <a:solidFill>
                  <a:schemeClr val="tx1"/>
                </a:solidFill>
                <a:latin typeface="+mn-ea"/>
              </a:rPr>
              <a:t>2016</a:t>
            </a:r>
            <a:r>
              <a:rPr kumimoji="1" lang="ja-JP" altLang="en-US" sz="1100" dirty="0">
                <a:solidFill>
                  <a:schemeClr val="tx1"/>
                </a:solidFill>
                <a:latin typeface="+mn-ea"/>
              </a:rPr>
              <a:t>年）にかけて市民ワークショップを開催。また、平成</a:t>
            </a:r>
            <a:r>
              <a:rPr kumimoji="1" lang="en-US" altLang="ja-JP" sz="1100" dirty="0">
                <a:solidFill>
                  <a:schemeClr val="tx1"/>
                </a:solidFill>
                <a:latin typeface="+mn-ea"/>
              </a:rPr>
              <a:t>30</a:t>
            </a:r>
            <a:r>
              <a:rPr kumimoji="1" lang="ja-JP" altLang="en-US" sz="1100" dirty="0">
                <a:solidFill>
                  <a:schemeClr val="tx1"/>
                </a:solidFill>
                <a:latin typeface="+mn-ea"/>
              </a:rPr>
              <a:t>年（</a:t>
            </a:r>
            <a:r>
              <a:rPr kumimoji="1" lang="en-US" altLang="ja-JP" sz="1100" dirty="0">
                <a:solidFill>
                  <a:schemeClr val="tx1"/>
                </a:solidFill>
                <a:latin typeface="+mn-ea"/>
              </a:rPr>
              <a:t>2018</a:t>
            </a:r>
            <a:r>
              <a:rPr kumimoji="1" lang="ja-JP" altLang="en-US" sz="1100" dirty="0">
                <a:solidFill>
                  <a:schemeClr val="tx1"/>
                </a:solidFill>
                <a:latin typeface="+mn-ea"/>
              </a:rPr>
              <a:t>年）から平成</a:t>
            </a:r>
            <a:r>
              <a:rPr kumimoji="1" lang="en-US" altLang="ja-JP" sz="1100" dirty="0">
                <a:solidFill>
                  <a:schemeClr val="tx1"/>
                </a:solidFill>
                <a:latin typeface="+mn-ea"/>
              </a:rPr>
              <a:t>31</a:t>
            </a:r>
            <a:r>
              <a:rPr kumimoji="1" lang="ja-JP" altLang="en-US" sz="1100" dirty="0">
                <a:solidFill>
                  <a:schemeClr val="tx1"/>
                </a:solidFill>
                <a:latin typeface="+mn-ea"/>
              </a:rPr>
              <a:t>年（</a:t>
            </a:r>
            <a:r>
              <a:rPr kumimoji="1" lang="en-US" altLang="ja-JP" sz="1100" dirty="0">
                <a:solidFill>
                  <a:schemeClr val="tx1"/>
                </a:solidFill>
                <a:latin typeface="+mn-ea"/>
              </a:rPr>
              <a:t>2019</a:t>
            </a:r>
            <a:r>
              <a:rPr kumimoji="1" lang="ja-JP" altLang="en-US" sz="1100" dirty="0">
                <a:solidFill>
                  <a:schemeClr val="tx1"/>
                </a:solidFill>
                <a:latin typeface="+mn-ea"/>
              </a:rPr>
              <a:t>年）にかけて市民活動支援スペース計画に係る説明会及び新第</a:t>
            </a:r>
            <a:r>
              <a:rPr kumimoji="1" lang="en-US" altLang="ja-JP" sz="1100" dirty="0">
                <a:solidFill>
                  <a:schemeClr val="tx1"/>
                </a:solidFill>
                <a:latin typeface="+mn-ea"/>
              </a:rPr>
              <a:t>1</a:t>
            </a:r>
            <a:r>
              <a:rPr kumimoji="1" lang="ja-JP" altLang="en-US" sz="1100" dirty="0">
                <a:solidFill>
                  <a:schemeClr val="tx1"/>
                </a:solidFill>
                <a:latin typeface="+mn-ea"/>
              </a:rPr>
              <a:t>庁舎建設工事現場の親子見学会をそれぞれ複数回開催した。</a:t>
            </a:r>
            <a:endParaRPr kumimoji="1" lang="ja-JP" altLang="en-US" sz="1100" strike="sngStrike" dirty="0">
              <a:solidFill>
                <a:schemeClr val="tx1"/>
              </a:solidFill>
              <a:latin typeface="+mn-ea"/>
            </a:endParaRPr>
          </a:p>
        </p:txBody>
      </p:sp>
    </p:spTree>
    <p:extLst>
      <p:ext uri="{BB962C8B-B14F-4D97-AF65-F5344CB8AC3E}">
        <p14:creationId xmlns:p14="http://schemas.microsoft.com/office/powerpoint/2010/main" val="1434142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F0B40A3-E782-1265-284B-BCF70C1A513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9200" y="4963222"/>
            <a:ext cx="2063969" cy="1374595"/>
          </a:xfrm>
          <a:prstGeom prst="rect">
            <a:avLst/>
          </a:prstGeom>
        </p:spPr>
      </p:pic>
      <p:sp>
        <p:nvSpPr>
          <p:cNvPr id="59" name="四角形: 角を丸くする 58">
            <a:extLst>
              <a:ext uri="{FF2B5EF4-FFF2-40B4-BE49-F238E27FC236}">
                <a16:creationId xmlns:a16="http://schemas.microsoft.com/office/drawing/2014/main" id="{87213681-6BAA-F9E1-FCE0-DC3E85E4277F}"/>
              </a:ext>
            </a:extLst>
          </p:cNvPr>
          <p:cNvSpPr/>
          <p:nvPr/>
        </p:nvSpPr>
        <p:spPr>
          <a:xfrm>
            <a:off x="503196" y="180000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B5E92AB3-A37B-1148-D6D5-185D7B0F0200}"/>
              </a:ext>
            </a:extLst>
          </p:cNvPr>
          <p:cNvSpPr/>
          <p:nvPr/>
        </p:nvSpPr>
        <p:spPr>
          <a:xfrm>
            <a:off x="1341120" y="1802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47136"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4</a:t>
            </a:r>
            <a:r>
              <a:rPr lang="en-US" altLang="zh-TW" dirty="0">
                <a:latin typeface="+mn-ea"/>
                <a:ea typeface="+mn-ea"/>
              </a:rPr>
              <a:t>) </a:t>
            </a:r>
            <a:r>
              <a:rPr lang="zh-TW" altLang="en-US" dirty="0">
                <a:latin typeface="+mn-ea"/>
                <a:ea typeface="+mn-ea"/>
              </a:rPr>
              <a:t>千葉県</a:t>
            </a:r>
            <a:r>
              <a:rPr lang="ja-JP" altLang="en-US" dirty="0">
                <a:latin typeface="+mn-ea"/>
                <a:ea typeface="+mn-ea"/>
              </a:rPr>
              <a:t>市川</a:t>
            </a:r>
            <a:r>
              <a:rPr lang="zh-TW" altLang="en-US" dirty="0">
                <a:latin typeface="+mn-ea"/>
                <a:ea typeface="+mn-ea"/>
              </a:rPr>
              <a:t>市</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3196"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2840305" y="6085089"/>
            <a:ext cx="4216133" cy="246221"/>
          </a:xfrm>
          <a:prstGeom prst="rect">
            <a:avLst/>
          </a:prstGeom>
          <a:noFill/>
        </p:spPr>
        <p:txBody>
          <a:bodyPr wrap="square" lIns="0" tIns="0" rIns="0" bIns="0" rtlCol="0">
            <a:spAutoFit/>
          </a:bodyPr>
          <a:lstStyle/>
          <a:p>
            <a:r>
              <a:rPr kumimoji="1" lang="en-US" altLang="ja-JP" sz="800" dirty="0">
                <a:latin typeface="+mn-ea"/>
              </a:rPr>
              <a:t>*3 </a:t>
            </a:r>
            <a:r>
              <a:rPr kumimoji="1" lang="ja-JP" altLang="en-US" sz="800" dirty="0">
                <a:latin typeface="+mn-ea"/>
              </a:rPr>
              <a:t>「納入事例　千葉県市川市様」オカムラＷｅｂページ、令和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p>
          <a:p>
            <a:r>
              <a:rPr kumimoji="1" lang="ja-JP" altLang="en-US" sz="800" dirty="0">
                <a:latin typeface="+mn-ea"/>
              </a:rPr>
              <a:t>（</a:t>
            </a:r>
            <a:r>
              <a:rPr kumimoji="1" lang="en-US" altLang="ja-JP" sz="800" dirty="0">
                <a:latin typeface="+mn-ea"/>
                <a:hlinkClick r:id="rId7"/>
              </a:rPr>
              <a:t>https://www.okamura.co.jp/solutions/municipality/main/case/210412/</a:t>
            </a:r>
            <a:r>
              <a:rPr kumimoji="1" lang="ja-JP" altLang="en-US" sz="800" dirty="0">
                <a:latin typeface="+mn-ea"/>
              </a:rPr>
              <a:t>）</a:t>
            </a:r>
            <a:endParaRPr kumimoji="1" lang="en-US" altLang="ja-JP" sz="800" dirty="0">
              <a:latin typeface="+mn-ea"/>
            </a:endParaRPr>
          </a:p>
        </p:txBody>
      </p:sp>
      <p:sp>
        <p:nvSpPr>
          <p:cNvPr id="37" name="コンテンツ プレースホルダー 17">
            <a:extLst>
              <a:ext uri="{FF2B5EF4-FFF2-40B4-BE49-F238E27FC236}">
                <a16:creationId xmlns:a16="http://schemas.microsoft.com/office/drawing/2014/main" id="{83B28CFE-C7B2-3122-733B-4DE52CA042DA}"/>
              </a:ext>
            </a:extLst>
          </p:cNvPr>
          <p:cNvSpPr txBox="1">
            <a:spLocks/>
          </p:cNvSpPr>
          <p:nvPr/>
        </p:nvSpPr>
        <p:spPr>
          <a:xfrm>
            <a:off x="503196" y="2179688"/>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当初は複数課をワンフロアに集約する案や、複数課を総合窓口課に集約する案を検討していたが、次第に市民を歩かせない方向にコンセプトが変わっていった。縦割り行政をひとつの組織にまとめるのは難しいこともあり、市民が</a:t>
            </a:r>
            <a:r>
              <a:rPr lang="en-US" altLang="ja-JP" sz="1200" dirty="0">
                <a:latin typeface="+mn-ea"/>
                <a:ea typeface="+mn-ea"/>
              </a:rPr>
              <a:t>1</a:t>
            </a:r>
            <a:r>
              <a:rPr lang="ja-JP" altLang="en-US" sz="1200" dirty="0">
                <a:latin typeface="+mn-ea"/>
                <a:ea typeface="+mn-ea"/>
              </a:rPr>
              <a:t>箇所にとどまって、職員が入れ替わって対応するという形となった。</a:t>
            </a:r>
          </a:p>
        </p:txBody>
      </p:sp>
      <p:grpSp>
        <p:nvGrpSpPr>
          <p:cNvPr id="39" name="グループ化 38">
            <a:extLst>
              <a:ext uri="{FF2B5EF4-FFF2-40B4-BE49-F238E27FC236}">
                <a16:creationId xmlns:a16="http://schemas.microsoft.com/office/drawing/2014/main" id="{7ADAF5B6-3E1B-1C8B-88F0-29C7FA5455AB}"/>
              </a:ext>
            </a:extLst>
          </p:cNvPr>
          <p:cNvGrpSpPr/>
          <p:nvPr/>
        </p:nvGrpSpPr>
        <p:grpSpPr>
          <a:xfrm>
            <a:off x="709200" y="3263931"/>
            <a:ext cx="6138340" cy="1626595"/>
            <a:chOff x="503238" y="3168000"/>
            <a:chExt cx="6138340" cy="1626595"/>
          </a:xfrm>
        </p:grpSpPr>
        <p:grpSp>
          <p:nvGrpSpPr>
            <p:cNvPr id="40" name="グループ化 39">
              <a:extLst>
                <a:ext uri="{FF2B5EF4-FFF2-40B4-BE49-F238E27FC236}">
                  <a16:creationId xmlns:a16="http://schemas.microsoft.com/office/drawing/2014/main" id="{2035F839-AB2C-ACEF-E2A7-698E079161F3}"/>
                </a:ext>
              </a:extLst>
            </p:cNvPr>
            <p:cNvGrpSpPr/>
            <p:nvPr/>
          </p:nvGrpSpPr>
          <p:grpSpPr>
            <a:xfrm>
              <a:off x="503238" y="3168000"/>
              <a:ext cx="2502339" cy="252000"/>
              <a:chOff x="707715" y="3366000"/>
              <a:chExt cx="2502339" cy="252000"/>
            </a:xfrm>
          </p:grpSpPr>
          <p:sp>
            <p:nvSpPr>
              <p:cNvPr id="43" name="テキスト ボックス 42">
                <a:extLst>
                  <a:ext uri="{FF2B5EF4-FFF2-40B4-BE49-F238E27FC236}">
                    <a16:creationId xmlns:a16="http://schemas.microsoft.com/office/drawing/2014/main" id="{969A0CF0-7AAD-BCA2-6539-D6D3BDB88DB2}"/>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solidFill>
                      <a:schemeClr val="tx1"/>
                    </a:solidFill>
                    <a:uFill>
                      <a:solidFill>
                        <a:srgbClr val="31926F"/>
                      </a:solidFill>
                    </a:uFill>
                    <a:latin typeface="+mn-ea"/>
                  </a:rPr>
                  <a:t>ワンストップサービス</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44" name="四角形: 角を丸くする 43">
                <a:extLst>
                  <a:ext uri="{FF2B5EF4-FFF2-40B4-BE49-F238E27FC236}">
                    <a16:creationId xmlns:a16="http://schemas.microsoft.com/office/drawing/2014/main" id="{D6942DAC-6CD9-6D37-37D8-CFF43316F34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施策①</a:t>
                </a:r>
              </a:p>
            </p:txBody>
          </p:sp>
        </p:grpSp>
        <p:sp>
          <p:nvSpPr>
            <p:cNvPr id="42" name="テキスト ボックス 41">
              <a:extLst>
                <a:ext uri="{FF2B5EF4-FFF2-40B4-BE49-F238E27FC236}">
                  <a16:creationId xmlns:a16="http://schemas.microsoft.com/office/drawing/2014/main" id="{1C5D3D62-3728-DDB2-9BBC-F8DAED297CC7}"/>
                </a:ext>
              </a:extLst>
            </p:cNvPr>
            <p:cNvSpPr txBox="1"/>
            <p:nvPr/>
          </p:nvSpPr>
          <p:spPr>
            <a:xfrm>
              <a:off x="1349578" y="3440378"/>
              <a:ext cx="5292000" cy="1354217"/>
            </a:xfrm>
            <a:prstGeom prst="rect">
              <a:avLst/>
            </a:prstGeom>
            <a:noFill/>
          </p:spPr>
          <p:txBody>
            <a:bodyPr wrap="square" lIns="0" tIns="0" rIns="0" bIns="0" rtlCol="0">
              <a:spAutoFit/>
            </a:bodyPr>
            <a:lstStyle/>
            <a:p>
              <a:pPr indent="144000" algn="just" fontAlgn="ctr"/>
              <a:r>
                <a:rPr kumimoji="1" lang="ja-JP" altLang="en-US" sz="1100" dirty="0">
                  <a:latin typeface="+mn-ea"/>
                </a:rPr>
                <a:t>窓口に「</a:t>
              </a:r>
              <a:r>
                <a:rPr kumimoji="1" lang="ja-JP" altLang="en-US" sz="1100" u="wavyHeavy" dirty="0">
                  <a:solidFill>
                    <a:schemeClr val="tx1"/>
                  </a:solidFill>
                  <a:uFill>
                    <a:solidFill>
                      <a:srgbClr val="31926F"/>
                    </a:solidFill>
                  </a:uFill>
                  <a:latin typeface="+mn-ea"/>
                </a:rPr>
                <a:t>ワンストップサービス</a:t>
              </a:r>
              <a:r>
                <a:rPr kumimoji="1" lang="ja-JP" altLang="en-US" sz="1100" dirty="0">
                  <a:latin typeface="+mn-ea"/>
                </a:rPr>
                <a:t>」を導入したことにより、これまでは手続き等で来庁した市民が、各窓口を自分で回るようになっていたところを、職員が出向いて可能な限り</a:t>
              </a:r>
              <a:r>
                <a:rPr kumimoji="1" lang="en-US" altLang="ja-JP" sz="1100" dirty="0">
                  <a:latin typeface="+mn-ea"/>
                </a:rPr>
                <a:t>1</a:t>
              </a:r>
              <a:r>
                <a:rPr kumimoji="1" lang="ja-JP" altLang="en-US" sz="1100" dirty="0">
                  <a:latin typeface="+mn-ea"/>
                </a:rPr>
                <a:t>箇所の窓口で手続きが完結できるようになった。各来庁者がどの手続きを要するかについては、要件を伺って紙のチェックリストでチェックを行い、その順に案内するようにしている。</a:t>
              </a:r>
            </a:p>
            <a:p>
              <a:pPr indent="144000" algn="just" fontAlgn="ctr"/>
              <a:r>
                <a:rPr kumimoji="1" lang="ja-JP" altLang="en-US" sz="1100" dirty="0">
                  <a:latin typeface="+mn-ea"/>
                </a:rPr>
                <a:t>対応が終わりそうになったところで、次の担当部署に内線スマートフォンで連絡するが、混んでいて手が離せないといった時には、その次の部署に連絡する等、臨機応変に対応している。</a:t>
              </a:r>
            </a:p>
          </p:txBody>
        </p:sp>
      </p:grpSp>
      <p:sp>
        <p:nvSpPr>
          <p:cNvPr id="63" name="テキスト ボックス 62">
            <a:extLst>
              <a:ext uri="{FF2B5EF4-FFF2-40B4-BE49-F238E27FC236}">
                <a16:creationId xmlns:a16="http://schemas.microsoft.com/office/drawing/2014/main" id="{83347212-18DE-6EE6-F82D-9FDB821BFB80}"/>
              </a:ext>
            </a:extLst>
          </p:cNvPr>
          <p:cNvSpPr txBox="1"/>
          <p:nvPr/>
        </p:nvSpPr>
        <p:spPr>
          <a:xfrm>
            <a:off x="2840306" y="5852727"/>
            <a:ext cx="1663917" cy="169277"/>
          </a:xfrm>
          <a:prstGeom prst="rect">
            <a:avLst/>
          </a:prstGeom>
          <a:noFill/>
        </p:spPr>
        <p:txBody>
          <a:bodyPr wrap="none" lIns="0" tIns="0" rIns="0" bIns="0" rtlCol="0">
            <a:spAutoFit/>
          </a:bodyPr>
          <a:lstStyle/>
          <a:p>
            <a:r>
              <a:rPr kumimoji="1" lang="ja-JP" altLang="en-US" sz="1100" dirty="0">
                <a:uFill>
                  <a:solidFill>
                    <a:srgbClr val="31926F"/>
                  </a:solidFill>
                </a:uFill>
                <a:latin typeface="+mn-ea"/>
              </a:rPr>
              <a:t>ワンストップ</a:t>
            </a:r>
            <a:r>
              <a:rPr kumimoji="1" lang="ja-JP" altLang="en-US" sz="1100" dirty="0">
                <a:latin typeface="+mn-ea"/>
              </a:rPr>
              <a:t>手続きエリア</a:t>
            </a:r>
            <a:r>
              <a:rPr kumimoji="1" lang="en-US" altLang="ja-JP" sz="1100" baseline="30000" dirty="0">
                <a:latin typeface="+mn-ea"/>
              </a:rPr>
              <a:t>*3</a:t>
            </a:r>
            <a:endParaRPr kumimoji="1" lang="ja-JP" altLang="en-US" sz="1100" baseline="30000" dirty="0">
              <a:latin typeface="+mn-ea"/>
            </a:endParaRPr>
          </a:p>
        </p:txBody>
      </p:sp>
      <p:grpSp>
        <p:nvGrpSpPr>
          <p:cNvPr id="67" name="グループ化 66">
            <a:extLst>
              <a:ext uri="{FF2B5EF4-FFF2-40B4-BE49-F238E27FC236}">
                <a16:creationId xmlns:a16="http://schemas.microsoft.com/office/drawing/2014/main" id="{53A9BBA6-904A-0ECC-61DD-287F7072F221}"/>
              </a:ext>
            </a:extLst>
          </p:cNvPr>
          <p:cNvGrpSpPr/>
          <p:nvPr/>
        </p:nvGrpSpPr>
        <p:grpSpPr>
          <a:xfrm>
            <a:off x="709200" y="6518720"/>
            <a:ext cx="6138340" cy="1288041"/>
            <a:chOff x="503238" y="3168000"/>
            <a:chExt cx="6138340" cy="1288041"/>
          </a:xfrm>
        </p:grpSpPr>
        <p:grpSp>
          <p:nvGrpSpPr>
            <p:cNvPr id="68" name="グループ化 67">
              <a:extLst>
                <a:ext uri="{FF2B5EF4-FFF2-40B4-BE49-F238E27FC236}">
                  <a16:creationId xmlns:a16="http://schemas.microsoft.com/office/drawing/2014/main" id="{ADE80508-46CF-701A-66CA-8B08E468A741}"/>
                </a:ext>
              </a:extLst>
            </p:cNvPr>
            <p:cNvGrpSpPr/>
            <p:nvPr/>
          </p:nvGrpSpPr>
          <p:grpSpPr>
            <a:xfrm>
              <a:off x="503238" y="3168000"/>
              <a:ext cx="2502339" cy="252000"/>
              <a:chOff x="707715" y="3366000"/>
              <a:chExt cx="2502339" cy="252000"/>
            </a:xfrm>
          </p:grpSpPr>
          <p:sp>
            <p:nvSpPr>
              <p:cNvPr id="70" name="テキスト ボックス 69">
                <a:extLst>
                  <a:ext uri="{FF2B5EF4-FFF2-40B4-BE49-F238E27FC236}">
                    <a16:creationId xmlns:a16="http://schemas.microsoft.com/office/drawing/2014/main" id="{287A00CD-2F77-ACEF-2C0F-AE103644FC39}"/>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来庁予約サービス</a:t>
                </a:r>
              </a:p>
            </p:txBody>
          </p:sp>
          <p:sp>
            <p:nvSpPr>
              <p:cNvPr id="71" name="四角形: 角を丸くする 70">
                <a:extLst>
                  <a:ext uri="{FF2B5EF4-FFF2-40B4-BE49-F238E27FC236}">
                    <a16:creationId xmlns:a16="http://schemas.microsoft.com/office/drawing/2014/main" id="{8A27A512-D34C-D74F-DA0F-364DD858F429}"/>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施策⑤</a:t>
                </a:r>
              </a:p>
            </p:txBody>
          </p:sp>
        </p:grpSp>
        <p:sp>
          <p:nvSpPr>
            <p:cNvPr id="69" name="テキスト ボックス 68">
              <a:extLst>
                <a:ext uri="{FF2B5EF4-FFF2-40B4-BE49-F238E27FC236}">
                  <a16:creationId xmlns:a16="http://schemas.microsoft.com/office/drawing/2014/main" id="{7161474A-A425-03ED-8000-52200363C9A7}"/>
                </a:ext>
              </a:extLst>
            </p:cNvPr>
            <p:cNvSpPr txBox="1"/>
            <p:nvPr/>
          </p:nvSpPr>
          <p:spPr>
            <a:xfrm>
              <a:off x="1349578" y="3440378"/>
              <a:ext cx="5292000" cy="1015663"/>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来庁前の事前予約ができる窓口予約システムを導入。窓口運用を固めていく中で既製品をいくつか検討していたがうまくマッチするものが無かったため、</a:t>
              </a:r>
              <a:r>
                <a:rPr kumimoji="1" lang="ja-JP" altLang="en-US" sz="1100" u="wavyHeavy" dirty="0">
                  <a:solidFill>
                    <a:schemeClr val="tx1"/>
                  </a:solidFill>
                  <a:uFill>
                    <a:solidFill>
                      <a:srgbClr val="31926F"/>
                    </a:solidFill>
                  </a:uFill>
                  <a:latin typeface="+mn-ea"/>
                </a:rPr>
                <a:t>ベンダー</a:t>
              </a:r>
              <a:r>
                <a:rPr kumimoji="1" lang="ja-JP" altLang="en-US" sz="1100" dirty="0">
                  <a:solidFill>
                    <a:schemeClr val="tx1"/>
                  </a:solidFill>
                  <a:latin typeface="+mn-ea"/>
                </a:rPr>
                <a:t>に委託してフルスクラッチで構築。来庁予定前日の深夜までであれば、パソコンやスマートフォン、電話から予約が可能である。予約時に選択した手続き内容に応じて、当日職員が対応する。また、事前予約をすると優先的に案内されるため、市民の待ち時間を最小限に抑えることができる</a:t>
              </a:r>
              <a:r>
                <a:rPr kumimoji="1" lang="ja-JP" altLang="en-US" sz="1100" dirty="0">
                  <a:latin typeface="+mn-ea"/>
                </a:rPr>
                <a:t>。</a:t>
              </a:r>
            </a:p>
          </p:txBody>
        </p:sp>
      </p:grpSp>
      <p:grpSp>
        <p:nvGrpSpPr>
          <p:cNvPr id="52" name="グループ化 51">
            <a:extLst>
              <a:ext uri="{FF2B5EF4-FFF2-40B4-BE49-F238E27FC236}">
                <a16:creationId xmlns:a16="http://schemas.microsoft.com/office/drawing/2014/main" id="{28FB40DA-CF9E-735F-86A6-8A382A483D75}"/>
              </a:ext>
            </a:extLst>
          </p:cNvPr>
          <p:cNvGrpSpPr/>
          <p:nvPr/>
        </p:nvGrpSpPr>
        <p:grpSpPr>
          <a:xfrm>
            <a:off x="709200" y="8900840"/>
            <a:ext cx="6138340" cy="769486"/>
            <a:chOff x="503238" y="3247486"/>
            <a:chExt cx="6138340" cy="769486"/>
          </a:xfrm>
        </p:grpSpPr>
        <p:grpSp>
          <p:nvGrpSpPr>
            <p:cNvPr id="53" name="グループ化 52">
              <a:extLst>
                <a:ext uri="{FF2B5EF4-FFF2-40B4-BE49-F238E27FC236}">
                  <a16:creationId xmlns:a16="http://schemas.microsoft.com/office/drawing/2014/main" id="{6EA39D7F-F0E5-160A-0DF9-5E1DA45D1A86}"/>
                </a:ext>
              </a:extLst>
            </p:cNvPr>
            <p:cNvGrpSpPr/>
            <p:nvPr/>
          </p:nvGrpSpPr>
          <p:grpSpPr>
            <a:xfrm>
              <a:off x="503238" y="3247486"/>
              <a:ext cx="2826337" cy="252000"/>
              <a:chOff x="707715" y="3445486"/>
              <a:chExt cx="2826337" cy="252000"/>
            </a:xfrm>
          </p:grpSpPr>
          <p:sp>
            <p:nvSpPr>
              <p:cNvPr id="55" name="テキスト ボックス 54">
                <a:extLst>
                  <a:ext uri="{FF2B5EF4-FFF2-40B4-BE49-F238E27FC236}">
                    <a16:creationId xmlns:a16="http://schemas.microsoft.com/office/drawing/2014/main" id="{0F93B888-0A85-DFDE-F12C-C0E459123F5A}"/>
                  </a:ext>
                </a:extLst>
              </p:cNvPr>
              <p:cNvSpPr txBox="1"/>
              <p:nvPr/>
            </p:nvSpPr>
            <p:spPr>
              <a:xfrm>
                <a:off x="1554053" y="3479153"/>
                <a:ext cx="197999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行政手続きのオンライン申請</a:t>
                </a:r>
              </a:p>
            </p:txBody>
          </p:sp>
          <p:sp>
            <p:nvSpPr>
              <p:cNvPr id="56" name="四角形: 角を丸くする 55">
                <a:extLst>
                  <a:ext uri="{FF2B5EF4-FFF2-40B4-BE49-F238E27FC236}">
                    <a16:creationId xmlns:a16="http://schemas.microsoft.com/office/drawing/2014/main" id="{863FA8E9-1EA4-29C5-A551-D963E44A4C7A}"/>
                  </a:ext>
                </a:extLst>
              </p:cNvPr>
              <p:cNvSpPr/>
              <p:nvPr/>
            </p:nvSpPr>
            <p:spPr>
              <a:xfrm>
                <a:off x="707715" y="3445486"/>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施策⑦</a:t>
                </a:r>
              </a:p>
            </p:txBody>
          </p:sp>
        </p:grpSp>
        <p:sp>
          <p:nvSpPr>
            <p:cNvPr id="54" name="テキスト ボックス 53">
              <a:extLst>
                <a:ext uri="{FF2B5EF4-FFF2-40B4-BE49-F238E27FC236}">
                  <a16:creationId xmlns:a16="http://schemas.microsoft.com/office/drawing/2014/main" id="{55997AAB-7A96-4790-FDE8-5BC1048FC93C}"/>
                </a:ext>
              </a:extLst>
            </p:cNvPr>
            <p:cNvSpPr txBox="1"/>
            <p:nvPr/>
          </p:nvSpPr>
          <p:spPr>
            <a:xfrm>
              <a:off x="1349578" y="3509141"/>
              <a:ext cx="5292000" cy="507831"/>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行政手続きのオンライン化については、まずはデジタル庁が推進している、地方公共団体が優先的にオンライン化すべき手続きについて対応を進めている。</a:t>
              </a:r>
              <a:r>
                <a:rPr lang="ja-JP" altLang="en-US" sz="1100" dirty="0">
                  <a:solidFill>
                    <a:schemeClr val="tx1"/>
                  </a:solidFill>
                  <a:latin typeface="+mn-ea"/>
                </a:rPr>
                <a:t>今後のオンライン申請の拡充については、手続き申請件数が多いものから、進めていく予定である。</a:t>
              </a:r>
              <a:endParaRPr kumimoji="1" lang="ja-JP" altLang="en-US" sz="1100" dirty="0">
                <a:latin typeface="+mn-ea"/>
              </a:endParaRPr>
            </a:p>
          </p:txBody>
        </p:sp>
      </p:grpSp>
      <p:grpSp>
        <p:nvGrpSpPr>
          <p:cNvPr id="73" name="グループ化 72">
            <a:extLst>
              <a:ext uri="{FF2B5EF4-FFF2-40B4-BE49-F238E27FC236}">
                <a16:creationId xmlns:a16="http://schemas.microsoft.com/office/drawing/2014/main" id="{596D0566-4C13-2057-A5F6-E31E06E1F8BD}"/>
              </a:ext>
            </a:extLst>
          </p:cNvPr>
          <p:cNvGrpSpPr/>
          <p:nvPr/>
        </p:nvGrpSpPr>
        <p:grpSpPr>
          <a:xfrm>
            <a:off x="709200" y="7960774"/>
            <a:ext cx="6138340" cy="780209"/>
            <a:chOff x="503238" y="3168000"/>
            <a:chExt cx="6138340" cy="780209"/>
          </a:xfrm>
        </p:grpSpPr>
        <p:grpSp>
          <p:nvGrpSpPr>
            <p:cNvPr id="74" name="グループ化 73">
              <a:extLst>
                <a:ext uri="{FF2B5EF4-FFF2-40B4-BE49-F238E27FC236}">
                  <a16:creationId xmlns:a16="http://schemas.microsoft.com/office/drawing/2014/main" id="{7934E671-6BEA-C4D2-CBA9-4E7636303F74}"/>
                </a:ext>
              </a:extLst>
            </p:cNvPr>
            <p:cNvGrpSpPr/>
            <p:nvPr/>
          </p:nvGrpSpPr>
          <p:grpSpPr>
            <a:xfrm>
              <a:off x="503238" y="3168000"/>
              <a:ext cx="2826339" cy="252000"/>
              <a:chOff x="707715" y="3366000"/>
              <a:chExt cx="2826339" cy="252000"/>
            </a:xfrm>
          </p:grpSpPr>
          <p:sp>
            <p:nvSpPr>
              <p:cNvPr id="76" name="テキスト ボックス 75">
                <a:extLst>
                  <a:ext uri="{FF2B5EF4-FFF2-40B4-BE49-F238E27FC236}">
                    <a16:creationId xmlns:a16="http://schemas.microsoft.com/office/drawing/2014/main" id="{D6BB75E4-6996-E53B-091C-6F6F2F8C4204}"/>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混雑状況配信サービス</a:t>
                </a:r>
              </a:p>
            </p:txBody>
          </p:sp>
          <p:sp>
            <p:nvSpPr>
              <p:cNvPr id="77" name="四角形: 角を丸くする 76">
                <a:extLst>
                  <a:ext uri="{FF2B5EF4-FFF2-40B4-BE49-F238E27FC236}">
                    <a16:creationId xmlns:a16="http://schemas.microsoft.com/office/drawing/2014/main" id="{5F903BA8-883E-111C-FA6A-BC7DA7FFBED2}"/>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施策④</a:t>
                </a:r>
              </a:p>
            </p:txBody>
          </p:sp>
        </p:grpSp>
        <p:sp>
          <p:nvSpPr>
            <p:cNvPr id="75" name="テキスト ボックス 74">
              <a:extLst>
                <a:ext uri="{FF2B5EF4-FFF2-40B4-BE49-F238E27FC236}">
                  <a16:creationId xmlns:a16="http://schemas.microsoft.com/office/drawing/2014/main" id="{FC4CCE58-A803-446E-4BA0-1E21873F2537}"/>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インターネット上で窓口の待ち時間を確認することができるサービスを導入している。窓口では、フードコート等で使用されているバイブレータ機能付きの呼出ベルを利用している。</a:t>
              </a:r>
            </a:p>
          </p:txBody>
        </p:sp>
      </p:grpSp>
      <p:sp>
        <p:nvSpPr>
          <p:cNvPr id="4" name="正方形/長方形 3">
            <a:extLst>
              <a:ext uri="{FF2B5EF4-FFF2-40B4-BE49-F238E27FC236}">
                <a16:creationId xmlns:a16="http://schemas.microsoft.com/office/drawing/2014/main" id="{E1C843F8-031F-DD2D-B89A-B02A1A0C6F90}"/>
              </a:ext>
            </a:extLst>
          </p:cNvPr>
          <p:cNvSpPr/>
          <p:nvPr/>
        </p:nvSpPr>
        <p:spPr>
          <a:xfrm>
            <a:off x="504000" y="3155674"/>
            <a:ext cx="6552000" cy="6601623"/>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3">
            <a:extLst>
              <a:ext uri="{FF2B5EF4-FFF2-40B4-BE49-F238E27FC236}">
                <a16:creationId xmlns:a16="http://schemas.microsoft.com/office/drawing/2014/main" id="{D2292090-EDE2-F644-B72D-6AC28EDE188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35</a:t>
            </a:fld>
            <a:endParaRPr kumimoji="1" lang="ja-JP" altLang="en-US" dirty="0">
              <a:latin typeface="+mn-ea"/>
              <a:ea typeface="+mn-ea"/>
            </a:endParaRPr>
          </a:p>
        </p:txBody>
      </p:sp>
    </p:spTree>
    <p:extLst>
      <p:ext uri="{BB962C8B-B14F-4D97-AF65-F5344CB8AC3E}">
        <p14:creationId xmlns:p14="http://schemas.microsoft.com/office/powerpoint/2010/main" val="4264672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4815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4</a:t>
            </a:r>
            <a:r>
              <a:rPr lang="en-US" altLang="zh-TW" dirty="0">
                <a:latin typeface="+mn-ea"/>
                <a:ea typeface="+mn-ea"/>
              </a:rPr>
              <a:t>) </a:t>
            </a:r>
            <a:r>
              <a:rPr lang="zh-TW" altLang="en-US" dirty="0">
                <a:latin typeface="+mn-ea"/>
                <a:ea typeface="+mn-ea"/>
              </a:rPr>
              <a:t>千葉県</a:t>
            </a:r>
            <a:r>
              <a:rPr lang="ja-JP" altLang="en-US" dirty="0">
                <a:latin typeface="+mn-ea"/>
                <a:ea typeface="+mn-ea"/>
              </a:rPr>
              <a:t>市川</a:t>
            </a:r>
            <a:r>
              <a:rPr lang="zh-TW" altLang="en-US" dirty="0">
                <a:latin typeface="+mn-ea"/>
                <a:ea typeface="+mn-ea"/>
              </a:rPr>
              <a:t>市</a:t>
            </a:r>
          </a:p>
        </p:txBody>
      </p:sp>
      <p:grpSp>
        <p:nvGrpSpPr>
          <p:cNvPr id="39" name="グループ化 38">
            <a:extLst>
              <a:ext uri="{FF2B5EF4-FFF2-40B4-BE49-F238E27FC236}">
                <a16:creationId xmlns:a16="http://schemas.microsoft.com/office/drawing/2014/main" id="{7ADAF5B6-3E1B-1C8B-88F0-29C7FA5455AB}"/>
              </a:ext>
            </a:extLst>
          </p:cNvPr>
          <p:cNvGrpSpPr/>
          <p:nvPr/>
        </p:nvGrpSpPr>
        <p:grpSpPr>
          <a:xfrm>
            <a:off x="709200" y="1463982"/>
            <a:ext cx="6138340" cy="1626595"/>
            <a:chOff x="503238" y="3168000"/>
            <a:chExt cx="6138340" cy="1626595"/>
          </a:xfrm>
        </p:grpSpPr>
        <p:grpSp>
          <p:nvGrpSpPr>
            <p:cNvPr id="40" name="グループ化 39">
              <a:extLst>
                <a:ext uri="{FF2B5EF4-FFF2-40B4-BE49-F238E27FC236}">
                  <a16:creationId xmlns:a16="http://schemas.microsoft.com/office/drawing/2014/main" id="{2035F839-AB2C-ACEF-E2A7-698E079161F3}"/>
                </a:ext>
              </a:extLst>
            </p:cNvPr>
            <p:cNvGrpSpPr/>
            <p:nvPr/>
          </p:nvGrpSpPr>
          <p:grpSpPr>
            <a:xfrm>
              <a:off x="503238" y="3168000"/>
              <a:ext cx="2502339" cy="252000"/>
              <a:chOff x="707715" y="3366000"/>
              <a:chExt cx="2502339" cy="252000"/>
            </a:xfrm>
          </p:grpSpPr>
          <p:sp>
            <p:nvSpPr>
              <p:cNvPr id="43" name="テキスト ボックス 42">
                <a:extLst>
                  <a:ext uri="{FF2B5EF4-FFF2-40B4-BE49-F238E27FC236}">
                    <a16:creationId xmlns:a16="http://schemas.microsoft.com/office/drawing/2014/main" id="{969A0CF0-7AAD-BCA2-6539-D6D3BDB88DB2}"/>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決済方法</a:t>
                </a:r>
              </a:p>
            </p:txBody>
          </p:sp>
          <p:sp>
            <p:nvSpPr>
              <p:cNvPr id="44" name="四角形: 角を丸くする 43">
                <a:extLst>
                  <a:ext uri="{FF2B5EF4-FFF2-40B4-BE49-F238E27FC236}">
                    <a16:creationId xmlns:a16="http://schemas.microsoft.com/office/drawing/2014/main" id="{D6942DAC-6CD9-6D37-37D8-CFF43316F34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施策⑧</a:t>
                </a:r>
              </a:p>
            </p:txBody>
          </p:sp>
        </p:grpSp>
        <p:sp>
          <p:nvSpPr>
            <p:cNvPr id="42" name="テキスト ボックス 41">
              <a:extLst>
                <a:ext uri="{FF2B5EF4-FFF2-40B4-BE49-F238E27FC236}">
                  <a16:creationId xmlns:a16="http://schemas.microsoft.com/office/drawing/2014/main" id="{1C5D3D62-3728-DDB2-9BBC-F8DAED297CC7}"/>
                </a:ext>
              </a:extLst>
            </p:cNvPr>
            <p:cNvSpPr txBox="1"/>
            <p:nvPr/>
          </p:nvSpPr>
          <p:spPr>
            <a:xfrm>
              <a:off x="1349578" y="3440378"/>
              <a:ext cx="5292000" cy="1354217"/>
            </a:xfrm>
            <a:prstGeom prst="rect">
              <a:avLst/>
            </a:prstGeom>
            <a:noFill/>
          </p:spPr>
          <p:txBody>
            <a:bodyPr wrap="square" lIns="0" tIns="0" rIns="0" bIns="0" rtlCol="0">
              <a:spAutoFit/>
            </a:bodyPr>
            <a:lstStyle/>
            <a:p>
              <a:pPr indent="144000" algn="just" fontAlgn="ctr"/>
              <a:r>
                <a:rPr kumimoji="1" lang="ja-JP" altLang="en-US" sz="1100" dirty="0">
                  <a:latin typeface="+mn-ea"/>
                </a:rPr>
                <a:t>キャッシュレス決済については、レジを</a:t>
              </a:r>
              <a:r>
                <a:rPr kumimoji="1" lang="en-US" altLang="ja-JP" sz="1100" dirty="0">
                  <a:latin typeface="+mn-ea"/>
                </a:rPr>
                <a:t>1</a:t>
              </a:r>
              <a:r>
                <a:rPr kumimoji="1" lang="ja-JP" altLang="en-US" sz="1100" dirty="0">
                  <a:latin typeface="+mn-ea"/>
                </a:rPr>
                <a:t>箇所に集中させずにテーブルごとに決済ができるようマルチ決済端末を導入。住民票の写しや戸籍謄本等に係る交付手数料の支払いに利用可能。対応している決済方法は、以下のとおり。</a:t>
              </a:r>
            </a:p>
            <a:p>
              <a:pPr algn="just" fontAlgn="ctr"/>
              <a:r>
                <a:rPr kumimoji="1" lang="ja-JP" altLang="en-US" sz="1100" dirty="0">
                  <a:latin typeface="+mn-ea"/>
                </a:rPr>
                <a:t>　・ クレジットカード</a:t>
              </a:r>
            </a:p>
            <a:p>
              <a:pPr algn="just" fontAlgn="ctr"/>
              <a:r>
                <a:rPr kumimoji="1" lang="ja-JP" altLang="en-US" sz="1100" dirty="0">
                  <a:latin typeface="+mn-ea"/>
                </a:rPr>
                <a:t>　・ 流通系電子マネー</a:t>
              </a:r>
            </a:p>
            <a:p>
              <a:pPr algn="just" fontAlgn="ctr"/>
              <a:r>
                <a:rPr kumimoji="1" lang="ja-JP" altLang="en-US" sz="1100" dirty="0">
                  <a:latin typeface="+mn-ea"/>
                </a:rPr>
                <a:t>　・ 交通系電子マネー</a:t>
              </a:r>
            </a:p>
            <a:p>
              <a:pPr algn="just" fontAlgn="ctr"/>
              <a:r>
                <a:rPr kumimoji="1" lang="ja-JP" altLang="en-US" sz="1100" dirty="0">
                  <a:latin typeface="+mn-ea"/>
                </a:rPr>
                <a:t>　・ コード決済</a:t>
              </a:r>
            </a:p>
            <a:p>
              <a:pPr algn="just" fontAlgn="ctr"/>
              <a:r>
                <a:rPr kumimoji="1" lang="ja-JP" altLang="en-US" sz="1100" dirty="0">
                  <a:latin typeface="+mn-ea"/>
                </a:rPr>
                <a:t>　一部の施設利用料には、</a:t>
              </a:r>
              <a:r>
                <a:rPr kumimoji="1" lang="en-US" altLang="ja-JP" sz="1100" dirty="0">
                  <a:latin typeface="+mn-ea"/>
                </a:rPr>
                <a:t>QR</a:t>
              </a:r>
              <a:r>
                <a:rPr kumimoji="1" lang="ja-JP" altLang="en-US" sz="1100" dirty="0">
                  <a:latin typeface="+mn-ea"/>
                </a:rPr>
                <a:t>コード決済（</a:t>
              </a:r>
              <a:r>
                <a:rPr kumimoji="1" lang="en-US" altLang="ja-JP" sz="1100" dirty="0">
                  <a:latin typeface="+mn-ea"/>
                </a:rPr>
                <a:t>PayPay</a:t>
              </a:r>
              <a:r>
                <a:rPr kumimoji="1" lang="ja-JP" altLang="en-US" sz="1100" dirty="0">
                  <a:latin typeface="+mn-ea"/>
                </a:rPr>
                <a:t>）が利用可能</a:t>
              </a:r>
              <a:endParaRPr kumimoji="1" lang="ja-JP" altLang="en-US" sz="1100" strike="sngStrike" dirty="0">
                <a:solidFill>
                  <a:srgbClr val="FF0000"/>
                </a:solidFill>
                <a:highlight>
                  <a:srgbClr val="FFFF00"/>
                </a:highlight>
                <a:latin typeface="+mn-ea"/>
              </a:endParaRPr>
            </a:p>
          </p:txBody>
        </p:sp>
      </p:grpSp>
      <p:sp>
        <p:nvSpPr>
          <p:cNvPr id="4" name="正方形/長方形 3">
            <a:extLst>
              <a:ext uri="{FF2B5EF4-FFF2-40B4-BE49-F238E27FC236}">
                <a16:creationId xmlns:a16="http://schemas.microsoft.com/office/drawing/2014/main" id="{E1C843F8-031F-DD2D-B89A-B02A1A0C6F90}"/>
              </a:ext>
            </a:extLst>
          </p:cNvPr>
          <p:cNvSpPr/>
          <p:nvPr/>
        </p:nvSpPr>
        <p:spPr>
          <a:xfrm>
            <a:off x="504000" y="1349375"/>
            <a:ext cx="6552000" cy="1820647"/>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3">
            <a:extLst>
              <a:ext uri="{FF2B5EF4-FFF2-40B4-BE49-F238E27FC236}">
                <a16:creationId xmlns:a16="http://schemas.microsoft.com/office/drawing/2014/main" id="{D2292090-EDE2-F644-B72D-6AC28EDE188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36</a:t>
            </a:fld>
            <a:endParaRPr kumimoji="1" lang="ja-JP" altLang="en-US" dirty="0">
              <a:latin typeface="+mn-ea"/>
              <a:ea typeface="+mn-ea"/>
            </a:endParaRPr>
          </a:p>
        </p:txBody>
      </p:sp>
    </p:spTree>
    <p:extLst>
      <p:ext uri="{BB962C8B-B14F-4D97-AF65-F5344CB8AC3E}">
        <p14:creationId xmlns:p14="http://schemas.microsoft.com/office/powerpoint/2010/main" val="2014695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屋内, 建物, 部屋, 座る が含まれている画像&#10;&#10;自動的に生成された説明">
            <a:extLst>
              <a:ext uri="{FF2B5EF4-FFF2-40B4-BE49-F238E27FC236}">
                <a16:creationId xmlns:a16="http://schemas.microsoft.com/office/drawing/2014/main" id="{DDF5C2CE-D74A-9CFB-4E33-A85DBE9409E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20453" y="3806726"/>
            <a:ext cx="1798711" cy="1196341"/>
          </a:xfrm>
          <a:prstGeom prst="rect">
            <a:avLst/>
          </a:prstGeom>
        </p:spPr>
      </p:pic>
      <p:pic>
        <p:nvPicPr>
          <p:cNvPr id="22" name="図 21" descr="床, 屋内, テーブル, 天井 が含まれている画像&#10;&#10;自動的に生成された説明">
            <a:extLst>
              <a:ext uri="{FF2B5EF4-FFF2-40B4-BE49-F238E27FC236}">
                <a16:creationId xmlns:a16="http://schemas.microsoft.com/office/drawing/2014/main" id="{895E4305-C902-DA9D-22AD-8099092F360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27299" y="3801807"/>
            <a:ext cx="1796490" cy="1201260"/>
          </a:xfrm>
          <a:prstGeom prst="rect">
            <a:avLst/>
          </a:prstGeom>
        </p:spPr>
      </p:pic>
      <p:pic>
        <p:nvPicPr>
          <p:cNvPr id="15" name="図 14" descr="屋内, テーブル, 天井, 椅子 が含まれている画像&#10;&#10;自動的に生成された説明">
            <a:extLst>
              <a:ext uri="{FF2B5EF4-FFF2-40B4-BE49-F238E27FC236}">
                <a16:creationId xmlns:a16="http://schemas.microsoft.com/office/drawing/2014/main" id="{AB8E8BF7-6FC1-5CC7-A9E3-293DE198004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9200" y="3801806"/>
            <a:ext cx="1808618" cy="1208568"/>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49185" name="think-cell スライド" r:id="rId7" imgW="425" imgH="424" progId="TCLayout.ActiveDocument.1">
                  <p:embed/>
                </p:oleObj>
              </mc:Choice>
              <mc:Fallback>
                <p:oleObj name="think-cell スライド" r:id="rId7"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8"/>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4</a:t>
            </a:r>
            <a:r>
              <a:rPr lang="en-US" altLang="zh-TW" dirty="0">
                <a:latin typeface="+mn-ea"/>
                <a:ea typeface="+mn-ea"/>
              </a:rPr>
              <a:t>) </a:t>
            </a:r>
            <a:r>
              <a:rPr lang="zh-TW" altLang="en-US" dirty="0">
                <a:latin typeface="+mn-ea"/>
                <a:ea typeface="+mn-ea"/>
              </a:rPr>
              <a:t>千葉県</a:t>
            </a:r>
            <a:r>
              <a:rPr lang="ja-JP" altLang="en-US" dirty="0">
                <a:latin typeface="+mn-ea"/>
                <a:ea typeface="+mn-ea"/>
              </a:rPr>
              <a:t>市川</a:t>
            </a:r>
            <a:r>
              <a:rPr lang="zh-TW" altLang="en-US" dirty="0">
                <a:latin typeface="+mn-ea"/>
                <a:ea typeface="+mn-ea"/>
              </a:rPr>
              <a:t>市</a:t>
            </a:r>
          </a:p>
        </p:txBody>
      </p:sp>
      <p:grpSp>
        <p:nvGrpSpPr>
          <p:cNvPr id="3" name="グループ化 2">
            <a:extLst>
              <a:ext uri="{FF2B5EF4-FFF2-40B4-BE49-F238E27FC236}">
                <a16:creationId xmlns:a16="http://schemas.microsoft.com/office/drawing/2014/main" id="{944E068E-F936-67E1-C269-0A583CF893D2}"/>
              </a:ext>
            </a:extLst>
          </p:cNvPr>
          <p:cNvGrpSpPr/>
          <p:nvPr/>
        </p:nvGrpSpPr>
        <p:grpSpPr>
          <a:xfrm>
            <a:off x="504000" y="1368000"/>
            <a:ext cx="6552000" cy="252000"/>
            <a:chOff x="504000" y="1797030"/>
            <a:chExt cx="6552000" cy="252000"/>
          </a:xfrm>
        </p:grpSpPr>
        <p:sp>
          <p:nvSpPr>
            <p:cNvPr id="4" name="四角形: 角を丸くする 3">
              <a:extLst>
                <a:ext uri="{FF2B5EF4-FFF2-40B4-BE49-F238E27FC236}">
                  <a16:creationId xmlns:a16="http://schemas.microsoft.com/office/drawing/2014/main" id="{A4AF9FB3-06BA-5B53-128F-C4C7322FE6D6}"/>
                </a:ext>
              </a:extLst>
            </p:cNvPr>
            <p:cNvSpPr/>
            <p:nvPr/>
          </p:nvSpPr>
          <p:spPr>
            <a:xfrm>
              <a:off x="504000" y="179703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5DEBC3CC-4F59-C545-6650-2258F8E0DB10}"/>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2" name="コンテンツ プレースホルダー 17">
            <a:extLst>
              <a:ext uri="{FF2B5EF4-FFF2-40B4-BE49-F238E27FC236}">
                <a16:creationId xmlns:a16="http://schemas.microsoft.com/office/drawing/2014/main" id="{A2042ADA-16C5-34A0-9A37-42E6986F4815}"/>
              </a:ext>
            </a:extLst>
          </p:cNvPr>
          <p:cNvSpPr txBox="1">
            <a:spLocks/>
          </p:cNvSpPr>
          <p:nvPr/>
        </p:nvSpPr>
        <p:spPr>
          <a:xfrm>
            <a:off x="503196" y="1743878"/>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新庁舎となった当初は</a:t>
            </a:r>
            <a:r>
              <a:rPr kumimoji="1" lang="ja-JP" altLang="en-US" sz="1200" u="wavyHeavy" dirty="0">
                <a:solidFill>
                  <a:schemeClr val="tx1"/>
                </a:solidFill>
                <a:uFill>
                  <a:solidFill>
                    <a:srgbClr val="31926F"/>
                  </a:solidFill>
                </a:uFill>
                <a:latin typeface="+mn-ea"/>
                <a:ea typeface="+mn-ea"/>
              </a:rPr>
              <a:t>フリーアドレス</a:t>
            </a:r>
            <a:r>
              <a:rPr lang="ja-JP" altLang="en-US" sz="1200" dirty="0">
                <a:latin typeface="+mn-ea"/>
                <a:ea typeface="+mn-ea"/>
              </a:rPr>
              <a:t>で進めていたが、新型コロナウイルス感染症が流行して感染ルートの特定が必要となったため、固定席の運用となった。</a:t>
            </a:r>
          </a:p>
        </p:txBody>
      </p:sp>
      <p:grpSp>
        <p:nvGrpSpPr>
          <p:cNvPr id="43" name="グループ化 42">
            <a:extLst>
              <a:ext uri="{FF2B5EF4-FFF2-40B4-BE49-F238E27FC236}">
                <a16:creationId xmlns:a16="http://schemas.microsoft.com/office/drawing/2014/main" id="{D36961C3-A3CF-FBE5-693C-AC86834F1AE1}"/>
              </a:ext>
            </a:extLst>
          </p:cNvPr>
          <p:cNvGrpSpPr/>
          <p:nvPr/>
        </p:nvGrpSpPr>
        <p:grpSpPr>
          <a:xfrm>
            <a:off x="709200" y="6709341"/>
            <a:ext cx="6138340" cy="1288041"/>
            <a:chOff x="503238" y="5788750"/>
            <a:chExt cx="6138340" cy="1288041"/>
          </a:xfrm>
        </p:grpSpPr>
        <p:grpSp>
          <p:nvGrpSpPr>
            <p:cNvPr id="34" name="グループ化 33">
              <a:extLst>
                <a:ext uri="{FF2B5EF4-FFF2-40B4-BE49-F238E27FC236}">
                  <a16:creationId xmlns:a16="http://schemas.microsoft.com/office/drawing/2014/main" id="{DA3D550B-7CE1-909D-D6BA-319E09B4F495}"/>
                </a:ext>
              </a:extLst>
            </p:cNvPr>
            <p:cNvGrpSpPr/>
            <p:nvPr/>
          </p:nvGrpSpPr>
          <p:grpSpPr>
            <a:xfrm>
              <a:off x="503238" y="5788750"/>
              <a:ext cx="2502339" cy="252000"/>
              <a:chOff x="707715" y="5986750"/>
              <a:chExt cx="2502339" cy="252000"/>
            </a:xfrm>
          </p:grpSpPr>
          <p:sp>
            <p:nvSpPr>
              <p:cNvPr id="39" name="テキスト ボックス 38">
                <a:extLst>
                  <a:ext uri="{FF2B5EF4-FFF2-40B4-BE49-F238E27FC236}">
                    <a16:creationId xmlns:a16="http://schemas.microsoft.com/office/drawing/2014/main" id="{63D21CAD-1B15-ABF1-F945-9308F6E7C2AB}"/>
                  </a:ext>
                </a:extLst>
              </p:cNvPr>
              <p:cNvSpPr txBox="1"/>
              <p:nvPr/>
            </p:nvSpPr>
            <p:spPr>
              <a:xfrm>
                <a:off x="1554054" y="602041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モバイル、タブレット端末</a:t>
                </a:r>
              </a:p>
            </p:txBody>
          </p:sp>
          <p:sp>
            <p:nvSpPr>
              <p:cNvPr id="40" name="四角形: 角を丸くする 39">
                <a:extLst>
                  <a:ext uri="{FF2B5EF4-FFF2-40B4-BE49-F238E27FC236}">
                    <a16:creationId xmlns:a16="http://schemas.microsoft.com/office/drawing/2014/main" id="{17FFBADE-DFB0-8606-1C4A-947901A42A04}"/>
                  </a:ext>
                </a:extLst>
              </p:cNvPr>
              <p:cNvSpPr/>
              <p:nvPr/>
            </p:nvSpPr>
            <p:spPr>
              <a:xfrm>
                <a:off x="707715" y="598675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施策⑪</a:t>
                </a:r>
              </a:p>
            </p:txBody>
          </p:sp>
        </p:grpSp>
        <p:sp>
          <p:nvSpPr>
            <p:cNvPr id="35" name="テキスト ボックス 34">
              <a:extLst>
                <a:ext uri="{FF2B5EF4-FFF2-40B4-BE49-F238E27FC236}">
                  <a16:creationId xmlns:a16="http://schemas.microsoft.com/office/drawing/2014/main" id="{EBCDDE94-C86D-E882-57AB-5DE0CAD089B0}"/>
                </a:ext>
              </a:extLst>
            </p:cNvPr>
            <p:cNvSpPr txBox="1"/>
            <p:nvPr/>
          </p:nvSpPr>
          <p:spPr>
            <a:xfrm>
              <a:off x="1349578" y="6061128"/>
              <a:ext cx="5292000" cy="1015663"/>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職員が使用しているノートパソコンは</a:t>
              </a:r>
              <a:r>
                <a:rPr kumimoji="1" lang="ja-JP" altLang="en-US" sz="1100" u="wavyHeavy" dirty="0">
                  <a:solidFill>
                    <a:schemeClr val="tx1"/>
                  </a:solidFill>
                  <a:uFill>
                    <a:solidFill>
                      <a:srgbClr val="31926F"/>
                    </a:solidFill>
                  </a:uFill>
                  <a:latin typeface="+mn-ea"/>
                </a:rPr>
                <a:t>シンクライアント</a:t>
              </a:r>
              <a:r>
                <a:rPr kumimoji="1" lang="ja-JP" altLang="en-US" sz="1100" dirty="0">
                  <a:solidFill>
                    <a:schemeClr val="tx1"/>
                  </a:solidFill>
                  <a:latin typeface="+mn-ea"/>
                </a:rPr>
                <a:t>であり、</a:t>
              </a:r>
              <a:r>
                <a:rPr kumimoji="1" lang="en-US" altLang="ja-JP" sz="1100" u="wavyHeavy" dirty="0">
                  <a:solidFill>
                    <a:schemeClr val="tx1"/>
                  </a:solidFill>
                  <a:uFill>
                    <a:solidFill>
                      <a:srgbClr val="31926F"/>
                    </a:solidFill>
                  </a:uFill>
                  <a:latin typeface="+mn-ea"/>
                </a:rPr>
                <a:t>VDI</a:t>
              </a:r>
              <a:r>
                <a:rPr kumimoji="1" lang="ja-JP" altLang="en-US" sz="1100" dirty="0">
                  <a:solidFill>
                    <a:schemeClr val="tx1"/>
                  </a:solidFill>
                  <a:uFill>
                    <a:solidFill>
                      <a:srgbClr val="31926F"/>
                    </a:solidFill>
                  </a:uFill>
                  <a:latin typeface="+mn-ea"/>
                </a:rPr>
                <a:t>方式</a:t>
              </a:r>
              <a:r>
                <a:rPr kumimoji="1" lang="ja-JP" altLang="en-US" sz="1100" dirty="0">
                  <a:solidFill>
                    <a:schemeClr val="tx1"/>
                  </a:solidFill>
                  <a:latin typeface="+mn-ea"/>
                </a:rPr>
                <a:t>（庁内に別途設置されたサーバ上の仮想デスクトップに接続する方式）により、</a:t>
              </a:r>
              <a:r>
                <a:rPr kumimoji="1" lang="en-US" altLang="ja-JP" sz="1100" u="wavyHeavy" dirty="0">
                  <a:solidFill>
                    <a:schemeClr val="tx1"/>
                  </a:solidFill>
                  <a:uFill>
                    <a:solidFill>
                      <a:srgbClr val="31926F"/>
                    </a:solidFill>
                  </a:uFill>
                  <a:latin typeface="+mn-ea"/>
                </a:rPr>
                <a:t>LGWAN</a:t>
              </a:r>
              <a:r>
                <a:rPr kumimoji="1" lang="ja-JP" altLang="en-US" sz="1100" u="wavyHeavy" dirty="0">
                  <a:solidFill>
                    <a:schemeClr val="tx1"/>
                  </a:solidFill>
                  <a:uFill>
                    <a:solidFill>
                      <a:srgbClr val="31926F"/>
                    </a:solidFill>
                  </a:uFill>
                  <a:latin typeface="+mn-ea"/>
                </a:rPr>
                <a:t>接続系</a:t>
              </a:r>
              <a:r>
                <a:rPr kumimoji="1" lang="ja-JP" altLang="en-US" sz="1100" dirty="0">
                  <a:solidFill>
                    <a:schemeClr val="tx1"/>
                  </a:solidFill>
                  <a:latin typeface="+mn-ea"/>
                </a:rPr>
                <a:t>と</a:t>
              </a:r>
              <a:r>
                <a:rPr kumimoji="1" lang="ja-JP" altLang="en-US" sz="1100" u="wavyHeavy" dirty="0">
                  <a:solidFill>
                    <a:schemeClr val="tx1"/>
                  </a:solidFill>
                  <a:uFill>
                    <a:solidFill>
                      <a:srgbClr val="31926F"/>
                    </a:solidFill>
                  </a:uFill>
                  <a:latin typeface="+mn-ea"/>
                </a:rPr>
                <a:t>マイナンバー利用事務系</a:t>
              </a:r>
              <a:r>
                <a:rPr kumimoji="1" lang="ja-JP" altLang="en-US" sz="1100" dirty="0">
                  <a:solidFill>
                    <a:schemeClr val="tx1"/>
                  </a:solidFill>
                  <a:latin typeface="+mn-ea"/>
                </a:rPr>
                <a:t>に接続できるようになっているが、リモートワーク時には</a:t>
              </a:r>
              <a:r>
                <a:rPr kumimoji="1" lang="en-US" altLang="ja-JP" sz="1100" u="wavyHeavy" dirty="0">
                  <a:solidFill>
                    <a:schemeClr val="tx1"/>
                  </a:solidFill>
                  <a:uFill>
                    <a:solidFill>
                      <a:srgbClr val="31926F"/>
                    </a:solidFill>
                  </a:uFill>
                  <a:latin typeface="+mn-ea"/>
                </a:rPr>
                <a:t>LGWAN</a:t>
              </a:r>
              <a:r>
                <a:rPr kumimoji="1" lang="ja-JP" altLang="en-US" sz="1100" u="wavyHeavy" dirty="0">
                  <a:solidFill>
                    <a:schemeClr val="tx1"/>
                  </a:solidFill>
                  <a:uFill>
                    <a:solidFill>
                      <a:srgbClr val="31926F"/>
                    </a:solidFill>
                  </a:uFill>
                  <a:latin typeface="+mn-ea"/>
                </a:rPr>
                <a:t>接続系</a:t>
              </a:r>
              <a:r>
                <a:rPr kumimoji="1" lang="ja-JP" altLang="en-US" sz="1100" dirty="0">
                  <a:solidFill>
                    <a:schemeClr val="tx1"/>
                  </a:solidFill>
                  <a:latin typeface="+mn-ea"/>
                </a:rPr>
                <a:t>にしか接続できないようになっている。</a:t>
              </a:r>
              <a:endParaRPr kumimoji="1" lang="en-US" altLang="ja-JP" sz="1100" dirty="0">
                <a:solidFill>
                  <a:schemeClr val="tx1"/>
                </a:solidFill>
                <a:latin typeface="+mn-ea"/>
              </a:endParaRPr>
            </a:p>
            <a:p>
              <a:pPr indent="144000"/>
              <a:r>
                <a:rPr kumimoji="1" lang="ja-JP" altLang="en-US" sz="1100" dirty="0">
                  <a:solidFill>
                    <a:schemeClr val="tx1"/>
                  </a:solidFill>
                  <a:latin typeface="+mn-ea"/>
                </a:rPr>
                <a:t>なお、新型コロナウイルス感染症の感染症法上の位置づけが</a:t>
              </a:r>
              <a:r>
                <a:rPr kumimoji="1" lang="en-US" altLang="ja-JP" sz="1100" dirty="0">
                  <a:solidFill>
                    <a:schemeClr val="tx1"/>
                  </a:solidFill>
                  <a:latin typeface="+mn-ea"/>
                </a:rPr>
                <a:t>5</a:t>
              </a:r>
              <a:r>
                <a:rPr kumimoji="1" lang="ja-JP" altLang="en-US" sz="1100" dirty="0">
                  <a:solidFill>
                    <a:schemeClr val="tx1"/>
                  </a:solidFill>
                  <a:latin typeface="+mn-ea"/>
                </a:rPr>
                <a:t>類感染症に移行した後は、管理職を除く職員がテレワーク可能としている</a:t>
              </a:r>
              <a:r>
                <a:rPr kumimoji="1" lang="ja-JP" altLang="en-US" sz="1100" dirty="0">
                  <a:latin typeface="+mn-ea"/>
                </a:rPr>
                <a:t>。</a:t>
              </a:r>
            </a:p>
          </p:txBody>
        </p:sp>
        <p:grpSp>
          <p:nvGrpSpPr>
            <p:cNvPr id="36" name="グループ化 35">
              <a:extLst>
                <a:ext uri="{FF2B5EF4-FFF2-40B4-BE49-F238E27FC236}">
                  <a16:creationId xmlns:a16="http://schemas.microsoft.com/office/drawing/2014/main" id="{2E347139-EEEC-3FBA-561F-47EC80710D71}"/>
                </a:ext>
              </a:extLst>
            </p:cNvPr>
            <p:cNvGrpSpPr/>
            <p:nvPr/>
          </p:nvGrpSpPr>
          <p:grpSpPr>
            <a:xfrm>
              <a:off x="3204000" y="5788750"/>
              <a:ext cx="2574339" cy="252000"/>
              <a:chOff x="-291371" y="5725467"/>
              <a:chExt cx="2574339" cy="252000"/>
            </a:xfrm>
          </p:grpSpPr>
          <p:sp>
            <p:nvSpPr>
              <p:cNvPr id="37" name="テキスト ボックス 36">
                <a:extLst>
                  <a:ext uri="{FF2B5EF4-FFF2-40B4-BE49-F238E27FC236}">
                    <a16:creationId xmlns:a16="http://schemas.microsoft.com/office/drawing/2014/main" id="{8CEF3015-D212-BD66-ECC5-12C795661DBE}"/>
                  </a:ext>
                </a:extLst>
              </p:cNvPr>
              <p:cNvSpPr txBox="1"/>
              <p:nvPr/>
            </p:nvSpPr>
            <p:spPr>
              <a:xfrm>
                <a:off x="554968" y="5759134"/>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リモートアクセス実施方法</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38" name="四角形: 角を丸くする 37">
                <a:extLst>
                  <a:ext uri="{FF2B5EF4-FFF2-40B4-BE49-F238E27FC236}">
                    <a16:creationId xmlns:a16="http://schemas.microsoft.com/office/drawing/2014/main" id="{0A2EDCD8-285A-3769-2EC4-F4B8F7F390D2}"/>
                  </a:ext>
                </a:extLst>
              </p:cNvPr>
              <p:cNvSpPr/>
              <p:nvPr/>
            </p:nvSpPr>
            <p:spPr>
              <a:xfrm>
                <a:off x="-291371" y="572546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施策⑯</a:t>
                </a:r>
              </a:p>
            </p:txBody>
          </p:sp>
        </p:grpSp>
      </p:grpSp>
      <p:grpSp>
        <p:nvGrpSpPr>
          <p:cNvPr id="44" name="グループ化 43">
            <a:extLst>
              <a:ext uri="{FF2B5EF4-FFF2-40B4-BE49-F238E27FC236}">
                <a16:creationId xmlns:a16="http://schemas.microsoft.com/office/drawing/2014/main" id="{7E1D5CE2-D2E7-1595-4E68-B3152622E66D}"/>
              </a:ext>
            </a:extLst>
          </p:cNvPr>
          <p:cNvGrpSpPr/>
          <p:nvPr/>
        </p:nvGrpSpPr>
        <p:grpSpPr>
          <a:xfrm>
            <a:off x="709200" y="8184026"/>
            <a:ext cx="6138340" cy="949486"/>
            <a:chOff x="503238" y="6400535"/>
            <a:chExt cx="6138340" cy="949486"/>
          </a:xfrm>
        </p:grpSpPr>
        <p:grpSp>
          <p:nvGrpSpPr>
            <p:cNvPr id="45" name="グループ化 44">
              <a:extLst>
                <a:ext uri="{FF2B5EF4-FFF2-40B4-BE49-F238E27FC236}">
                  <a16:creationId xmlns:a16="http://schemas.microsoft.com/office/drawing/2014/main" id="{371F4E6C-8B93-BA1B-D6AB-5851129E3076}"/>
                </a:ext>
              </a:extLst>
            </p:cNvPr>
            <p:cNvGrpSpPr/>
            <p:nvPr/>
          </p:nvGrpSpPr>
          <p:grpSpPr>
            <a:xfrm>
              <a:off x="503238" y="6400535"/>
              <a:ext cx="4662339" cy="252000"/>
              <a:chOff x="707715" y="6598535"/>
              <a:chExt cx="4662339" cy="252000"/>
            </a:xfrm>
          </p:grpSpPr>
          <p:sp>
            <p:nvSpPr>
              <p:cNvPr id="50" name="テキスト ボックス 49">
                <a:extLst>
                  <a:ext uri="{FF2B5EF4-FFF2-40B4-BE49-F238E27FC236}">
                    <a16:creationId xmlns:a16="http://schemas.microsoft.com/office/drawing/2014/main" id="{C6D50D41-D921-1E83-8A78-EA8DEE819CA8}"/>
                  </a:ext>
                </a:extLst>
              </p:cNvPr>
              <p:cNvSpPr txBox="1"/>
              <p:nvPr/>
            </p:nvSpPr>
            <p:spPr>
              <a:xfrm>
                <a:off x="1554054" y="6632202"/>
                <a:ext cx="381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51" name="四角形: 角を丸くする 50">
                <a:extLst>
                  <a:ext uri="{FF2B5EF4-FFF2-40B4-BE49-F238E27FC236}">
                    <a16:creationId xmlns:a16="http://schemas.microsoft.com/office/drawing/2014/main" id="{9E7716F3-2F3A-D6FC-5098-BBD52732287B}"/>
                  </a:ext>
                </a:extLst>
              </p:cNvPr>
              <p:cNvSpPr/>
              <p:nvPr/>
            </p:nvSpPr>
            <p:spPr>
              <a:xfrm>
                <a:off x="707715" y="6598535"/>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grpSp>
        <p:sp>
          <p:nvSpPr>
            <p:cNvPr id="46" name="テキスト ボックス 45">
              <a:extLst>
                <a:ext uri="{FF2B5EF4-FFF2-40B4-BE49-F238E27FC236}">
                  <a16:creationId xmlns:a16="http://schemas.microsoft.com/office/drawing/2014/main" id="{44BCE921-CD3D-5BE3-E10C-8972F9848927}"/>
                </a:ext>
              </a:extLst>
            </p:cNvPr>
            <p:cNvSpPr txBox="1"/>
            <p:nvPr/>
          </p:nvSpPr>
          <p:spPr>
            <a:xfrm>
              <a:off x="1349578" y="6672913"/>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オンライン会議は、庁外との会議向けに専用の端末とルータを用意している。自分たちが主催する場合には、</a:t>
              </a:r>
              <a:r>
                <a:rPr kumimoji="1" lang="en-US" altLang="ja-JP" sz="1100" dirty="0">
                  <a:solidFill>
                    <a:schemeClr val="tx1"/>
                  </a:solidFill>
                  <a:latin typeface="+mn-ea"/>
                </a:rPr>
                <a:t>Zoom</a:t>
              </a:r>
              <a:r>
                <a:rPr kumimoji="1" lang="ja-JP" altLang="en-US" sz="1100" dirty="0">
                  <a:solidFill>
                    <a:schemeClr val="tx1"/>
                  </a:solidFill>
                  <a:latin typeface="+mn-ea"/>
                </a:rPr>
                <a:t>（有償版）が利用可能。また、複数の庁舎に分かれて設置されている部署がオンライン会議を開催できるよう、庁内</a:t>
              </a:r>
              <a:r>
                <a:rPr kumimoji="1" lang="en-US" altLang="ja-JP" sz="1100" dirty="0">
                  <a:solidFill>
                    <a:schemeClr val="tx1"/>
                  </a:solidFill>
                  <a:latin typeface="+mn-ea"/>
                </a:rPr>
                <a:t>LAN</a:t>
              </a:r>
              <a:r>
                <a:rPr kumimoji="1" lang="ja-JP" altLang="en-US" sz="1100" dirty="0">
                  <a:solidFill>
                    <a:schemeClr val="tx1"/>
                  </a:solidFill>
                  <a:latin typeface="+mn-ea"/>
                </a:rPr>
                <a:t>向けのオンライン会議体制も整備</a:t>
              </a:r>
              <a:endParaRPr kumimoji="1" lang="en-US" altLang="ja-JP" sz="1100" strike="sngStrike" dirty="0">
                <a:solidFill>
                  <a:srgbClr val="FF0000"/>
                </a:solidFill>
                <a:highlight>
                  <a:srgbClr val="FFFF00"/>
                </a:highlight>
                <a:latin typeface="+mn-ea"/>
              </a:endParaRPr>
            </a:p>
          </p:txBody>
        </p:sp>
      </p:grpSp>
      <p:grpSp>
        <p:nvGrpSpPr>
          <p:cNvPr id="84" name="グループ化 83">
            <a:extLst>
              <a:ext uri="{FF2B5EF4-FFF2-40B4-BE49-F238E27FC236}">
                <a16:creationId xmlns:a16="http://schemas.microsoft.com/office/drawing/2014/main" id="{2D334C7B-02C3-A4B6-296A-63692B9748F9}"/>
              </a:ext>
            </a:extLst>
          </p:cNvPr>
          <p:cNvGrpSpPr/>
          <p:nvPr/>
        </p:nvGrpSpPr>
        <p:grpSpPr>
          <a:xfrm>
            <a:off x="709200" y="9315134"/>
            <a:ext cx="6138340" cy="441655"/>
            <a:chOff x="503238" y="5859400"/>
            <a:chExt cx="6138340" cy="441655"/>
          </a:xfrm>
        </p:grpSpPr>
        <p:grpSp>
          <p:nvGrpSpPr>
            <p:cNvPr id="85" name="グループ化 84">
              <a:extLst>
                <a:ext uri="{FF2B5EF4-FFF2-40B4-BE49-F238E27FC236}">
                  <a16:creationId xmlns:a16="http://schemas.microsoft.com/office/drawing/2014/main" id="{B314200F-6C15-2BC0-8CAF-EA6A7648445D}"/>
                </a:ext>
              </a:extLst>
            </p:cNvPr>
            <p:cNvGrpSpPr/>
            <p:nvPr/>
          </p:nvGrpSpPr>
          <p:grpSpPr>
            <a:xfrm>
              <a:off x="503238" y="5859400"/>
              <a:ext cx="2635883" cy="252000"/>
              <a:chOff x="707715" y="6057400"/>
              <a:chExt cx="2635883" cy="252000"/>
            </a:xfrm>
          </p:grpSpPr>
          <p:sp>
            <p:nvSpPr>
              <p:cNvPr id="95" name="テキスト ボックス 94">
                <a:extLst>
                  <a:ext uri="{FF2B5EF4-FFF2-40B4-BE49-F238E27FC236}">
                    <a16:creationId xmlns:a16="http://schemas.microsoft.com/office/drawing/2014/main" id="{93AB6C79-AB0F-0AA6-7FEB-87EF08FE218B}"/>
                  </a:ext>
                </a:extLst>
              </p:cNvPr>
              <p:cNvSpPr txBox="1"/>
              <p:nvPr/>
            </p:nvSpPr>
            <p:spPr>
              <a:xfrm>
                <a:off x="1554053" y="6091067"/>
                <a:ext cx="1789545"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106" name="四角形: 角を丸くする 105">
                <a:extLst>
                  <a:ext uri="{FF2B5EF4-FFF2-40B4-BE49-F238E27FC236}">
                    <a16:creationId xmlns:a16="http://schemas.microsoft.com/office/drawing/2014/main" id="{583B2099-7FD0-F4A5-B18E-ECA5347CB413}"/>
                  </a:ext>
                </a:extLst>
              </p:cNvPr>
              <p:cNvSpPr/>
              <p:nvPr/>
            </p:nvSpPr>
            <p:spPr>
              <a:xfrm>
                <a:off x="707715" y="60574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grpSp>
        <p:sp>
          <p:nvSpPr>
            <p:cNvPr id="86" name="テキスト ボックス 85">
              <a:extLst>
                <a:ext uri="{FF2B5EF4-FFF2-40B4-BE49-F238E27FC236}">
                  <a16:creationId xmlns:a16="http://schemas.microsoft.com/office/drawing/2014/main" id="{DE822832-4C87-6055-8BEA-2CC94109480F}"/>
                </a:ext>
              </a:extLst>
            </p:cNvPr>
            <p:cNvSpPr txBox="1"/>
            <p:nvPr/>
          </p:nvSpPr>
          <p:spPr>
            <a:xfrm>
              <a:off x="1349578" y="6131778"/>
              <a:ext cx="5292000" cy="169277"/>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会議室等も含めて新庁舎内は全館</a:t>
              </a:r>
              <a:r>
                <a:rPr kumimoji="1" lang="ja-JP" altLang="en-US" sz="1100" dirty="0">
                  <a:latin typeface="+mn-ea"/>
                </a:rPr>
                <a:t>無線</a:t>
              </a:r>
              <a:r>
                <a:rPr kumimoji="1" lang="en-US" altLang="ja-JP" sz="1100" dirty="0">
                  <a:latin typeface="+mn-ea"/>
                </a:rPr>
                <a:t>LAN</a:t>
              </a:r>
              <a:r>
                <a:rPr kumimoji="1" lang="ja-JP" altLang="en-US" sz="1100" dirty="0">
                  <a:latin typeface="+mn-ea"/>
                </a:rPr>
                <a:t>に</a:t>
              </a:r>
              <a:r>
                <a:rPr kumimoji="1" lang="ja-JP" altLang="en-US" sz="1100" dirty="0">
                  <a:solidFill>
                    <a:schemeClr val="tx1"/>
                  </a:solidFill>
                  <a:latin typeface="+mn-ea"/>
                </a:rPr>
                <a:t>対応している</a:t>
              </a:r>
              <a:r>
                <a:rPr kumimoji="1" lang="ja-JP" altLang="en-US" sz="1100" dirty="0">
                  <a:latin typeface="+mn-ea"/>
                </a:rPr>
                <a:t>。</a:t>
              </a:r>
            </a:p>
          </p:txBody>
        </p:sp>
      </p:grpSp>
      <p:grpSp>
        <p:nvGrpSpPr>
          <p:cNvPr id="6" name="グループ化 5">
            <a:extLst>
              <a:ext uri="{FF2B5EF4-FFF2-40B4-BE49-F238E27FC236}">
                <a16:creationId xmlns:a16="http://schemas.microsoft.com/office/drawing/2014/main" id="{0790CE90-8917-4EE3-37CD-D49ADC234925}"/>
              </a:ext>
            </a:extLst>
          </p:cNvPr>
          <p:cNvGrpSpPr/>
          <p:nvPr/>
        </p:nvGrpSpPr>
        <p:grpSpPr>
          <a:xfrm>
            <a:off x="709200" y="5746836"/>
            <a:ext cx="6138340" cy="780209"/>
            <a:chOff x="503238" y="5838445"/>
            <a:chExt cx="6138340" cy="780209"/>
          </a:xfrm>
        </p:grpSpPr>
        <p:grpSp>
          <p:nvGrpSpPr>
            <p:cNvPr id="10" name="グループ化 9">
              <a:extLst>
                <a:ext uri="{FF2B5EF4-FFF2-40B4-BE49-F238E27FC236}">
                  <a16:creationId xmlns:a16="http://schemas.microsoft.com/office/drawing/2014/main" id="{20FE2A81-72DA-D965-05C2-C99A480BF234}"/>
                </a:ext>
              </a:extLst>
            </p:cNvPr>
            <p:cNvGrpSpPr/>
            <p:nvPr/>
          </p:nvGrpSpPr>
          <p:grpSpPr>
            <a:xfrm>
              <a:off x="503238" y="5838445"/>
              <a:ext cx="2502339" cy="252000"/>
              <a:chOff x="707715" y="6036445"/>
              <a:chExt cx="2502339" cy="252000"/>
            </a:xfrm>
          </p:grpSpPr>
          <p:sp>
            <p:nvSpPr>
              <p:cNvPr id="19" name="テキスト ボックス 18">
                <a:extLst>
                  <a:ext uri="{FF2B5EF4-FFF2-40B4-BE49-F238E27FC236}">
                    <a16:creationId xmlns:a16="http://schemas.microsoft.com/office/drawing/2014/main" id="{6965E678-1146-A47F-5AC6-9787EF27D37B}"/>
                  </a:ext>
                </a:extLst>
              </p:cNvPr>
              <p:cNvSpPr txBox="1"/>
              <p:nvPr/>
            </p:nvSpPr>
            <p:spPr>
              <a:xfrm>
                <a:off x="1554054" y="6070112"/>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電話システム</a:t>
                </a:r>
              </a:p>
            </p:txBody>
          </p:sp>
          <p:sp>
            <p:nvSpPr>
              <p:cNvPr id="20" name="四角形: 角を丸くする 19">
                <a:extLst>
                  <a:ext uri="{FF2B5EF4-FFF2-40B4-BE49-F238E27FC236}">
                    <a16:creationId xmlns:a16="http://schemas.microsoft.com/office/drawing/2014/main" id="{0D638205-C782-10C4-F57A-32C294286C19}"/>
                  </a:ext>
                </a:extLst>
              </p:cNvPr>
              <p:cNvSpPr/>
              <p:nvPr/>
            </p:nvSpPr>
            <p:spPr>
              <a:xfrm>
                <a:off x="707715" y="6036445"/>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施策⑬</a:t>
                </a:r>
              </a:p>
            </p:txBody>
          </p:sp>
        </p:grpSp>
        <p:sp>
          <p:nvSpPr>
            <p:cNvPr id="11" name="テキスト ボックス 10">
              <a:extLst>
                <a:ext uri="{FF2B5EF4-FFF2-40B4-BE49-F238E27FC236}">
                  <a16:creationId xmlns:a16="http://schemas.microsoft.com/office/drawing/2014/main" id="{D4BAA542-3063-6E14-810D-B619BED0044F}"/>
                </a:ext>
              </a:extLst>
            </p:cNvPr>
            <p:cNvSpPr txBox="1"/>
            <p:nvPr/>
          </p:nvSpPr>
          <p:spPr>
            <a:xfrm>
              <a:off x="1349578" y="6110823"/>
              <a:ext cx="5292000" cy="507831"/>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内線電話はオンプレミスの</a:t>
              </a:r>
              <a:r>
                <a:rPr kumimoji="1" lang="en-US" altLang="ja-JP" sz="1100" u="wavyHeavy" dirty="0">
                  <a:solidFill>
                    <a:schemeClr val="tx1"/>
                  </a:solidFill>
                  <a:uFill>
                    <a:solidFill>
                      <a:srgbClr val="31926F"/>
                    </a:solidFill>
                  </a:uFill>
                  <a:latin typeface="+mn-ea"/>
                </a:rPr>
                <a:t>PBX</a:t>
              </a:r>
              <a:r>
                <a:rPr kumimoji="1" lang="ja-JP" altLang="en-US" sz="1100" dirty="0">
                  <a:solidFill>
                    <a:schemeClr val="tx1"/>
                  </a:solidFill>
                  <a:latin typeface="+mn-ea"/>
                </a:rPr>
                <a:t>を利用。新庁舎移転を契機として一部スマートフォンを使用しているが、対外的な対応がある窓口部署などは固定電話をメインに使用している</a:t>
              </a:r>
              <a:r>
                <a:rPr kumimoji="1" lang="ja-JP" altLang="en-US" sz="1100" dirty="0">
                  <a:latin typeface="+mn-ea"/>
                </a:rPr>
                <a:t>。</a:t>
              </a:r>
            </a:p>
          </p:txBody>
        </p:sp>
      </p:grpSp>
      <p:grpSp>
        <p:nvGrpSpPr>
          <p:cNvPr id="25" name="グループ化 24">
            <a:extLst>
              <a:ext uri="{FF2B5EF4-FFF2-40B4-BE49-F238E27FC236}">
                <a16:creationId xmlns:a16="http://schemas.microsoft.com/office/drawing/2014/main" id="{D023E7B7-5E95-0160-F12F-210E34442F88}"/>
              </a:ext>
            </a:extLst>
          </p:cNvPr>
          <p:cNvGrpSpPr/>
          <p:nvPr/>
        </p:nvGrpSpPr>
        <p:grpSpPr>
          <a:xfrm>
            <a:off x="709200" y="2403991"/>
            <a:ext cx="6138340" cy="1288041"/>
            <a:chOff x="503238" y="3168000"/>
            <a:chExt cx="6138340" cy="1288041"/>
          </a:xfrm>
        </p:grpSpPr>
        <p:grpSp>
          <p:nvGrpSpPr>
            <p:cNvPr id="31" name="グループ化 30">
              <a:extLst>
                <a:ext uri="{FF2B5EF4-FFF2-40B4-BE49-F238E27FC236}">
                  <a16:creationId xmlns:a16="http://schemas.microsoft.com/office/drawing/2014/main" id="{60FE4CE8-025B-2929-9880-520F9BE4F2DF}"/>
                </a:ext>
              </a:extLst>
            </p:cNvPr>
            <p:cNvGrpSpPr/>
            <p:nvPr/>
          </p:nvGrpSpPr>
          <p:grpSpPr>
            <a:xfrm>
              <a:off x="503238" y="3168000"/>
              <a:ext cx="2502339" cy="252000"/>
              <a:chOff x="707715" y="3366000"/>
              <a:chExt cx="2502339" cy="252000"/>
            </a:xfrm>
          </p:grpSpPr>
          <p:sp>
            <p:nvSpPr>
              <p:cNvPr id="33" name="テキスト ボックス 32">
                <a:extLst>
                  <a:ext uri="{FF2B5EF4-FFF2-40B4-BE49-F238E27FC236}">
                    <a16:creationId xmlns:a16="http://schemas.microsoft.com/office/drawing/2014/main" id="{8C69303B-0737-C71F-D807-671C06904F01}"/>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什器、モバイル電源</a:t>
                </a:r>
              </a:p>
            </p:txBody>
          </p:sp>
          <p:sp>
            <p:nvSpPr>
              <p:cNvPr id="47" name="四角形: 角を丸くする 46">
                <a:extLst>
                  <a:ext uri="{FF2B5EF4-FFF2-40B4-BE49-F238E27FC236}">
                    <a16:creationId xmlns:a16="http://schemas.microsoft.com/office/drawing/2014/main" id="{48FBDA9C-AA51-3B47-A6DA-D7DFA82EDD75}"/>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施策⑮</a:t>
                </a:r>
              </a:p>
            </p:txBody>
          </p:sp>
        </p:grpSp>
        <p:sp>
          <p:nvSpPr>
            <p:cNvPr id="32" name="テキスト ボックス 31">
              <a:extLst>
                <a:ext uri="{FF2B5EF4-FFF2-40B4-BE49-F238E27FC236}">
                  <a16:creationId xmlns:a16="http://schemas.microsoft.com/office/drawing/2014/main" id="{47F74A55-8601-2F60-6C00-BC078BE5FA51}"/>
                </a:ext>
              </a:extLst>
            </p:cNvPr>
            <p:cNvSpPr txBox="1"/>
            <p:nvPr/>
          </p:nvSpPr>
          <p:spPr>
            <a:xfrm>
              <a:off x="1349578" y="3440378"/>
              <a:ext cx="5292000" cy="1015663"/>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什器や情報機器等は</a:t>
              </a:r>
              <a:r>
                <a:rPr kumimoji="1" lang="ja-JP" altLang="en-US" sz="1100" u="wavyHeavy" dirty="0">
                  <a:solidFill>
                    <a:schemeClr val="tx1"/>
                  </a:solidFill>
                  <a:uFill>
                    <a:solidFill>
                      <a:srgbClr val="31926F"/>
                    </a:solidFill>
                  </a:uFill>
                  <a:latin typeface="+mn-ea"/>
                </a:rPr>
                <a:t>フリーアドレス</a:t>
              </a:r>
              <a:r>
                <a:rPr kumimoji="1" lang="ja-JP" altLang="en-US" sz="1100" dirty="0">
                  <a:solidFill>
                    <a:schemeClr val="tx1"/>
                  </a:solidFill>
                  <a:latin typeface="+mn-ea"/>
                </a:rPr>
                <a:t>を実施する前提で設計をしており、また職員が使用するノートパソコンは無線化している。そのため、庁内会議だけでなくカジュアルな打合せ等も含め、円滑なコミュニケーションがとれるようになった。打合せスペースは、短時間での打合せや作業スペースとしても利用できる上下昇降タイプのテーブルを配したスペースや、</a:t>
              </a:r>
              <a:r>
                <a:rPr kumimoji="1" lang="en-US" altLang="ja-JP" sz="1100" dirty="0">
                  <a:solidFill>
                    <a:schemeClr val="tx1"/>
                  </a:solidFill>
                  <a:latin typeface="+mn-ea"/>
                </a:rPr>
                <a:t>1on1</a:t>
              </a:r>
              <a:r>
                <a:rPr kumimoji="1" lang="ja-JP" altLang="en-US" sz="1100" dirty="0">
                  <a:solidFill>
                    <a:schemeClr val="tx1"/>
                  </a:solidFill>
                  <a:latin typeface="+mn-ea"/>
                </a:rPr>
                <a:t>等の少人数による打合せやオンライン会議に利用できるスペース等、様々なタイプのものが設置されている</a:t>
              </a:r>
              <a:r>
                <a:rPr kumimoji="1" lang="ja-JP" altLang="en-US" sz="1100" dirty="0">
                  <a:latin typeface="+mn-ea"/>
                </a:rPr>
                <a:t>。</a:t>
              </a:r>
            </a:p>
          </p:txBody>
        </p:sp>
      </p:grpSp>
      <p:sp>
        <p:nvSpPr>
          <p:cNvPr id="53" name="テキスト ボックス 52">
            <a:extLst>
              <a:ext uri="{FF2B5EF4-FFF2-40B4-BE49-F238E27FC236}">
                <a16:creationId xmlns:a16="http://schemas.microsoft.com/office/drawing/2014/main" id="{A2D4B135-B2A8-892E-5E63-6DD2E7D67FBF}"/>
              </a:ext>
            </a:extLst>
          </p:cNvPr>
          <p:cNvSpPr txBox="1"/>
          <p:nvPr/>
        </p:nvSpPr>
        <p:spPr>
          <a:xfrm>
            <a:off x="709200" y="5079043"/>
            <a:ext cx="1069203" cy="169277"/>
          </a:xfrm>
          <a:prstGeom prst="rect">
            <a:avLst/>
          </a:prstGeom>
          <a:noFill/>
        </p:spPr>
        <p:txBody>
          <a:bodyPr wrap="none" lIns="0" tIns="0" rIns="0" bIns="0" rtlCol="0">
            <a:spAutoFit/>
          </a:bodyPr>
          <a:lstStyle/>
          <a:p>
            <a:r>
              <a:rPr kumimoji="1" lang="ja-JP" altLang="en-US" sz="1100" dirty="0">
                <a:latin typeface="+mn-ea"/>
              </a:rPr>
              <a:t>打合せスペース</a:t>
            </a:r>
            <a:r>
              <a:rPr kumimoji="1" lang="en-US" altLang="ja-JP" sz="1100" baseline="30000" dirty="0">
                <a:latin typeface="+mn-ea"/>
              </a:rPr>
              <a:t>*4</a:t>
            </a:r>
            <a:endParaRPr kumimoji="1" lang="ja-JP" altLang="en-US" sz="1100" baseline="30000" dirty="0">
              <a:latin typeface="+mn-ea"/>
            </a:endParaRPr>
          </a:p>
        </p:txBody>
      </p:sp>
      <p:sp>
        <p:nvSpPr>
          <p:cNvPr id="54" name="テキスト ボックス 53">
            <a:extLst>
              <a:ext uri="{FF2B5EF4-FFF2-40B4-BE49-F238E27FC236}">
                <a16:creationId xmlns:a16="http://schemas.microsoft.com/office/drawing/2014/main" id="{23E1980A-B50B-67B7-13E1-1AB5CB06AD59}"/>
              </a:ext>
            </a:extLst>
          </p:cNvPr>
          <p:cNvSpPr txBox="1"/>
          <p:nvPr/>
        </p:nvSpPr>
        <p:spPr>
          <a:xfrm>
            <a:off x="709199" y="5331040"/>
            <a:ext cx="4117443" cy="246221"/>
          </a:xfrm>
          <a:prstGeom prst="rect">
            <a:avLst/>
          </a:prstGeom>
          <a:noFill/>
        </p:spPr>
        <p:txBody>
          <a:bodyPr wrap="square" lIns="0" tIns="0" rIns="0" bIns="0" rtlCol="0">
            <a:spAutoFit/>
          </a:bodyPr>
          <a:lstStyle/>
          <a:p>
            <a:r>
              <a:rPr kumimoji="1" lang="en-US" altLang="ja-JP" sz="800" dirty="0">
                <a:latin typeface="+mn-ea"/>
              </a:rPr>
              <a:t>*4 </a:t>
            </a:r>
            <a:r>
              <a:rPr kumimoji="1" lang="ja-JP" altLang="en-US" sz="800" dirty="0">
                <a:latin typeface="+mn-ea"/>
              </a:rPr>
              <a:t>「納入事例　千葉県市川市様」オカムラＷｅｂページ、令和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9"/>
              </a:rPr>
              <a:t>https://www.okamura.co.jp/solutions/municipality/main/case/210412/</a:t>
            </a:r>
            <a:r>
              <a:rPr kumimoji="1" lang="ja-JP" altLang="en-US" sz="800" dirty="0">
                <a:latin typeface="+mn-ea"/>
              </a:rPr>
              <a:t>）</a:t>
            </a:r>
            <a:endParaRPr kumimoji="1" lang="en-US" altLang="ja-JP" sz="800" dirty="0">
              <a:latin typeface="+mn-ea"/>
            </a:endParaRPr>
          </a:p>
        </p:txBody>
      </p:sp>
      <p:sp>
        <p:nvSpPr>
          <p:cNvPr id="2" name="正方形/長方形 1">
            <a:extLst>
              <a:ext uri="{FF2B5EF4-FFF2-40B4-BE49-F238E27FC236}">
                <a16:creationId xmlns:a16="http://schemas.microsoft.com/office/drawing/2014/main" id="{AF339FCF-AE1A-5360-EA9D-5267DBF1C8C2}"/>
              </a:ext>
            </a:extLst>
          </p:cNvPr>
          <p:cNvSpPr/>
          <p:nvPr/>
        </p:nvSpPr>
        <p:spPr>
          <a:xfrm>
            <a:off x="504000" y="2286505"/>
            <a:ext cx="6552000" cy="7576469"/>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13">
            <a:extLst>
              <a:ext uri="{FF2B5EF4-FFF2-40B4-BE49-F238E27FC236}">
                <a16:creationId xmlns:a16="http://schemas.microsoft.com/office/drawing/2014/main" id="{AEEBE003-DABA-8125-5B04-00B22F6B626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37</a:t>
            </a:fld>
            <a:endParaRPr kumimoji="1" lang="ja-JP" altLang="en-US" dirty="0">
              <a:latin typeface="+mn-ea"/>
              <a:ea typeface="+mn-ea"/>
            </a:endParaRPr>
          </a:p>
        </p:txBody>
      </p:sp>
    </p:spTree>
    <p:extLst>
      <p:ext uri="{BB962C8B-B14F-4D97-AF65-F5344CB8AC3E}">
        <p14:creationId xmlns:p14="http://schemas.microsoft.com/office/powerpoint/2010/main" val="2391182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50206"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4</a:t>
            </a:r>
            <a:r>
              <a:rPr lang="en-US" altLang="zh-TW" dirty="0">
                <a:latin typeface="+mn-ea"/>
                <a:ea typeface="+mn-ea"/>
              </a:rPr>
              <a:t>) </a:t>
            </a:r>
            <a:r>
              <a:rPr lang="zh-TW" altLang="en-US" dirty="0">
                <a:latin typeface="+mn-ea"/>
                <a:ea typeface="+mn-ea"/>
              </a:rPr>
              <a:t>千葉県</a:t>
            </a:r>
            <a:r>
              <a:rPr lang="ja-JP" altLang="en-US" dirty="0">
                <a:latin typeface="+mn-ea"/>
                <a:ea typeface="+mn-ea"/>
              </a:rPr>
              <a:t>市川</a:t>
            </a:r>
            <a:r>
              <a:rPr lang="zh-TW" altLang="en-US" dirty="0">
                <a:latin typeface="+mn-ea"/>
                <a:ea typeface="+mn-ea"/>
              </a:rPr>
              <a:t>市</a:t>
            </a:r>
          </a:p>
        </p:txBody>
      </p:sp>
      <p:sp>
        <p:nvSpPr>
          <p:cNvPr id="12" name="コンテンツ プレースホルダー 17">
            <a:extLst>
              <a:ext uri="{FF2B5EF4-FFF2-40B4-BE49-F238E27FC236}">
                <a16:creationId xmlns:a16="http://schemas.microsoft.com/office/drawing/2014/main" id="{A2042ADA-16C5-34A0-9A37-42E6986F4815}"/>
              </a:ext>
            </a:extLst>
          </p:cNvPr>
          <p:cNvSpPr txBox="1">
            <a:spLocks/>
          </p:cNvSpPr>
          <p:nvPr/>
        </p:nvSpPr>
        <p:spPr>
          <a:xfrm>
            <a:off x="503196" y="1741338"/>
            <a:ext cx="6552000" cy="2437590"/>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庁舎建て替えを必ずしも契機とはしていないものの、</a:t>
            </a:r>
            <a:r>
              <a:rPr kumimoji="1" lang="ja-JP" altLang="en-US" sz="1200" u="wavyHeavy" dirty="0">
                <a:solidFill>
                  <a:schemeClr val="tx1"/>
                </a:solidFill>
                <a:uFill>
                  <a:solidFill>
                    <a:srgbClr val="31926F"/>
                  </a:solidFill>
                </a:uFill>
                <a:latin typeface="+mn-ea"/>
                <a:ea typeface="+mn-ea"/>
              </a:rPr>
              <a:t>ペーパーレス</a:t>
            </a:r>
            <a:r>
              <a:rPr lang="ja-JP" altLang="en-US" sz="1200" dirty="0">
                <a:latin typeface="+mn-ea"/>
                <a:ea typeface="+mn-ea"/>
              </a:rPr>
              <a:t>化推進の取組を継続的に実施している。</a:t>
            </a:r>
          </a:p>
          <a:p>
            <a:pPr marL="0" indent="144000" algn="just" fontAlgn="ctr">
              <a:lnSpc>
                <a:spcPct val="120000"/>
              </a:lnSpc>
              <a:spcBef>
                <a:spcPts val="0"/>
              </a:spcBef>
              <a:buNone/>
            </a:pPr>
            <a:r>
              <a:rPr lang="ja-JP" altLang="en-US" sz="1200" dirty="0">
                <a:latin typeface="+mn-ea"/>
                <a:ea typeface="+mn-ea"/>
              </a:rPr>
              <a:t>「市川市</a:t>
            </a:r>
            <a:r>
              <a:rPr kumimoji="1" lang="en-US" altLang="ja-JP" sz="1200" dirty="0">
                <a:solidFill>
                  <a:schemeClr val="tx1"/>
                </a:solidFill>
                <a:uFill>
                  <a:solidFill>
                    <a:srgbClr val="31926F"/>
                  </a:solidFill>
                </a:uFill>
                <a:latin typeface="+mn-ea"/>
                <a:ea typeface="+mn-ea"/>
              </a:rPr>
              <a:t>DX</a:t>
            </a:r>
            <a:r>
              <a:rPr lang="ja-JP" altLang="en-US" sz="1200" dirty="0">
                <a:latin typeface="+mn-ea"/>
                <a:ea typeface="+mn-ea"/>
              </a:rPr>
              <a:t>憲章」</a:t>
            </a:r>
            <a:r>
              <a:rPr lang="en-US" altLang="ja-JP" sz="1200" baseline="30000" dirty="0">
                <a:latin typeface="+mn-ea"/>
                <a:ea typeface="+mn-ea"/>
              </a:rPr>
              <a:t>*5</a:t>
            </a:r>
            <a:r>
              <a:rPr lang="ja-JP" altLang="en-US" sz="1200" dirty="0">
                <a:latin typeface="+mn-ea"/>
                <a:ea typeface="+mn-ea"/>
              </a:rPr>
              <a:t>では、「</a:t>
            </a:r>
            <a:r>
              <a:rPr kumimoji="1" lang="en-US" altLang="ja-JP" sz="1200" dirty="0">
                <a:solidFill>
                  <a:schemeClr val="tx1"/>
                </a:solidFill>
                <a:uFill>
                  <a:solidFill>
                    <a:srgbClr val="31926F"/>
                  </a:solidFill>
                </a:uFill>
                <a:latin typeface="+mn-ea"/>
                <a:ea typeface="+mn-ea"/>
              </a:rPr>
              <a:t>DX</a:t>
            </a:r>
            <a:r>
              <a:rPr lang="ja-JP" altLang="en-US" sz="1200" dirty="0">
                <a:latin typeface="+mn-ea"/>
                <a:ea typeface="+mn-ea"/>
              </a:rPr>
              <a:t>成功に向けて全組織に浸透させるべき重点項目」のひとつとして「業務の</a:t>
            </a:r>
            <a:r>
              <a:rPr kumimoji="1" lang="ja-JP" altLang="en-US" sz="1200" u="wavyHeavy" dirty="0">
                <a:solidFill>
                  <a:schemeClr val="tx1"/>
                </a:solidFill>
                <a:uFill>
                  <a:solidFill>
                    <a:srgbClr val="31926F"/>
                  </a:solidFill>
                </a:uFill>
                <a:latin typeface="+mn-ea"/>
                <a:ea typeface="+mn-ea"/>
              </a:rPr>
              <a:t>ペーパーレス</a:t>
            </a:r>
            <a:r>
              <a:rPr lang="ja-JP" altLang="en-US" sz="1200" dirty="0">
                <a:latin typeface="+mn-ea"/>
                <a:ea typeface="+mn-ea"/>
              </a:rPr>
              <a:t>化」を挙げており、紙を中心とした業務による非効率性、会議準備工数の増加、業務スピードの制約などを考慮し、例外無き</a:t>
            </a:r>
            <a:r>
              <a:rPr kumimoji="1" lang="ja-JP" altLang="en-US" sz="1200" u="wavyHeavy" dirty="0">
                <a:solidFill>
                  <a:schemeClr val="tx1"/>
                </a:solidFill>
                <a:uFill>
                  <a:solidFill>
                    <a:srgbClr val="31926F"/>
                  </a:solidFill>
                </a:uFill>
                <a:latin typeface="+mn-ea"/>
                <a:ea typeface="+mn-ea"/>
              </a:rPr>
              <a:t>ペーパーレス</a:t>
            </a:r>
            <a:r>
              <a:rPr lang="ja-JP" altLang="en-US" sz="1200" dirty="0">
                <a:latin typeface="+mn-ea"/>
                <a:ea typeface="+mn-ea"/>
              </a:rPr>
              <a:t>化のためにデジタル技術を活用する、としている。</a:t>
            </a:r>
          </a:p>
          <a:p>
            <a:pPr marL="0" indent="144000" algn="just" fontAlgn="ctr">
              <a:lnSpc>
                <a:spcPct val="120000"/>
              </a:lnSpc>
              <a:spcBef>
                <a:spcPts val="0"/>
              </a:spcBef>
              <a:buNone/>
            </a:pPr>
            <a:r>
              <a:rPr lang="ja-JP" altLang="en-US" sz="1200" dirty="0">
                <a:latin typeface="+mn-ea"/>
                <a:ea typeface="+mn-ea"/>
              </a:rPr>
              <a:t>また、「第二次市川市地球温暖化対策実行計画（区域施策編）」</a:t>
            </a:r>
            <a:r>
              <a:rPr lang="en-US" altLang="ja-JP" sz="1200" baseline="30000" dirty="0">
                <a:latin typeface="+mn-ea"/>
                <a:ea typeface="+mn-ea"/>
              </a:rPr>
              <a:t>*6</a:t>
            </a:r>
            <a:r>
              <a:rPr lang="ja-JP" altLang="en-US" sz="1200" dirty="0">
                <a:latin typeface="+mn-ea"/>
                <a:ea typeface="+mn-ea"/>
              </a:rPr>
              <a:t>でも、市役所が実施していく取組のひとつとして「用紙類資料量の削減」を挙げている。「両面印刷や両面コピーを徹底」「資料等の簡素化を図り、配布部数は適正量とする」といったところに加えて、「庁内</a:t>
            </a:r>
            <a:r>
              <a:rPr lang="en-US" altLang="ja-JP" sz="1200" dirty="0">
                <a:latin typeface="+mn-ea"/>
                <a:ea typeface="+mn-ea"/>
              </a:rPr>
              <a:t>LAN</a:t>
            </a:r>
            <a:r>
              <a:rPr lang="ja-JP" altLang="en-US" sz="1200" dirty="0">
                <a:latin typeface="+mn-ea"/>
                <a:ea typeface="+mn-ea"/>
              </a:rPr>
              <a:t>を積極的に活用し、</a:t>
            </a:r>
            <a:r>
              <a:rPr kumimoji="1" lang="ja-JP" altLang="en-US" sz="1200" u="wavyHeavy" dirty="0">
                <a:solidFill>
                  <a:schemeClr val="tx1"/>
                </a:solidFill>
                <a:uFill>
                  <a:solidFill>
                    <a:srgbClr val="31926F"/>
                  </a:solidFill>
                </a:uFill>
                <a:latin typeface="+mn-ea"/>
                <a:ea typeface="+mn-ea"/>
              </a:rPr>
              <a:t>ペーパーレス</a:t>
            </a:r>
            <a:r>
              <a:rPr lang="ja-JP" altLang="en-US" sz="1200" dirty="0">
                <a:latin typeface="+mn-ea"/>
                <a:ea typeface="+mn-ea"/>
              </a:rPr>
              <a:t>化を推進」「庁内業務の</a:t>
            </a:r>
            <a:r>
              <a:rPr lang="en-US" altLang="ja-JP" sz="1200" dirty="0">
                <a:latin typeface="+mn-ea"/>
                <a:ea typeface="+mn-ea"/>
              </a:rPr>
              <a:t>IT</a:t>
            </a:r>
            <a:r>
              <a:rPr lang="ja-JP" altLang="en-US" sz="1200" dirty="0">
                <a:latin typeface="+mn-ea"/>
                <a:ea typeface="+mn-ea"/>
              </a:rPr>
              <a:t>化を推進し、アナログ業務を電子化する」といった内容も含まれている。</a:t>
            </a:r>
          </a:p>
        </p:txBody>
      </p:sp>
      <p:grpSp>
        <p:nvGrpSpPr>
          <p:cNvPr id="2" name="グループ化 1">
            <a:extLst>
              <a:ext uri="{FF2B5EF4-FFF2-40B4-BE49-F238E27FC236}">
                <a16:creationId xmlns:a16="http://schemas.microsoft.com/office/drawing/2014/main" id="{F19EACB8-817A-1FC2-4531-1D16730B0A1F}"/>
              </a:ext>
            </a:extLst>
          </p:cNvPr>
          <p:cNvGrpSpPr/>
          <p:nvPr/>
        </p:nvGrpSpPr>
        <p:grpSpPr>
          <a:xfrm>
            <a:off x="504000" y="1368000"/>
            <a:ext cx="6552000" cy="252000"/>
            <a:chOff x="504000" y="1797030"/>
            <a:chExt cx="6552000" cy="252000"/>
          </a:xfrm>
        </p:grpSpPr>
        <p:sp>
          <p:nvSpPr>
            <p:cNvPr id="6" name="四角形: 角を丸くする 5">
              <a:extLst>
                <a:ext uri="{FF2B5EF4-FFF2-40B4-BE49-F238E27FC236}">
                  <a16:creationId xmlns:a16="http://schemas.microsoft.com/office/drawing/2014/main" id="{FC5DF881-95F5-2F63-A753-7CB1C374D9D7}"/>
                </a:ext>
              </a:extLst>
            </p:cNvPr>
            <p:cNvSpPr/>
            <p:nvPr/>
          </p:nvSpPr>
          <p:spPr>
            <a:xfrm>
              <a:off x="504000" y="1797030"/>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44D693F5-589E-1946-DEA4-B8C04F4A7462}"/>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8" name="スライド番号プレースホルダー 13">
            <a:extLst>
              <a:ext uri="{FF2B5EF4-FFF2-40B4-BE49-F238E27FC236}">
                <a16:creationId xmlns:a16="http://schemas.microsoft.com/office/drawing/2014/main" id="{08863A5C-B78C-F631-C3B3-5A10E58EA3CC}"/>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38</a:t>
            </a:fld>
            <a:endParaRPr kumimoji="1" lang="ja-JP" altLang="en-US" dirty="0">
              <a:latin typeface="+mn-ea"/>
              <a:ea typeface="+mn-ea"/>
            </a:endParaRPr>
          </a:p>
        </p:txBody>
      </p:sp>
      <p:sp>
        <p:nvSpPr>
          <p:cNvPr id="4" name="テキスト ボックス 3">
            <a:extLst>
              <a:ext uri="{FF2B5EF4-FFF2-40B4-BE49-F238E27FC236}">
                <a16:creationId xmlns:a16="http://schemas.microsoft.com/office/drawing/2014/main" id="{A4F15AA3-AB21-544B-050A-8CC3E6BD3964}"/>
              </a:ext>
            </a:extLst>
          </p:cNvPr>
          <p:cNvSpPr txBox="1"/>
          <p:nvPr/>
        </p:nvSpPr>
        <p:spPr>
          <a:xfrm>
            <a:off x="503237" y="4270636"/>
            <a:ext cx="5764213" cy="615553"/>
          </a:xfrm>
          <a:prstGeom prst="rect">
            <a:avLst/>
          </a:prstGeom>
          <a:noFill/>
        </p:spPr>
        <p:txBody>
          <a:bodyPr wrap="square" lIns="0" tIns="0" rIns="0" bIns="0" rtlCol="0">
            <a:spAutoFit/>
          </a:bodyPr>
          <a:lstStyle/>
          <a:p>
            <a:r>
              <a:rPr kumimoji="1" lang="en-US" altLang="ja-JP" sz="800" dirty="0">
                <a:latin typeface="+mn-ea"/>
              </a:rPr>
              <a:t>*5 </a:t>
            </a:r>
            <a:r>
              <a:rPr kumimoji="1" lang="ja-JP" altLang="en-US" sz="800" dirty="0">
                <a:latin typeface="+mn-ea"/>
              </a:rPr>
              <a:t>「</a:t>
            </a:r>
            <a:r>
              <a:rPr kumimoji="1" lang="zh-TW" altLang="en-US" sz="800" dirty="0">
                <a:latin typeface="+mn-ea"/>
              </a:rPr>
              <a:t>市川市</a:t>
            </a:r>
            <a:r>
              <a:rPr kumimoji="1" lang="en-US" altLang="ja-JP" sz="800" dirty="0">
                <a:solidFill>
                  <a:schemeClr val="tx1"/>
                </a:solidFill>
                <a:uFill>
                  <a:solidFill>
                    <a:srgbClr val="31926F"/>
                  </a:solidFill>
                </a:uFill>
                <a:latin typeface="+mn-ea"/>
              </a:rPr>
              <a:t>DX</a:t>
            </a:r>
            <a:r>
              <a:rPr kumimoji="1" lang="zh-TW" altLang="en-US" sz="800" dirty="0">
                <a:latin typeface="+mn-ea"/>
              </a:rPr>
              <a:t>憲章（令和</a:t>
            </a:r>
            <a:r>
              <a:rPr kumimoji="1" lang="en-US" altLang="zh-TW" sz="800" dirty="0">
                <a:latin typeface="+mn-ea"/>
              </a:rPr>
              <a:t>2</a:t>
            </a:r>
            <a:r>
              <a:rPr kumimoji="1" lang="zh-TW" altLang="en-US" sz="800" dirty="0">
                <a:latin typeface="+mn-ea"/>
              </a:rPr>
              <a:t>年</a:t>
            </a:r>
            <a:r>
              <a:rPr kumimoji="1" lang="en-US" altLang="zh-TW" sz="800" dirty="0">
                <a:latin typeface="+mn-ea"/>
              </a:rPr>
              <a:t>4</a:t>
            </a:r>
            <a:r>
              <a:rPr kumimoji="1" lang="zh-TW" altLang="en-US" sz="800" dirty="0">
                <a:latin typeface="+mn-ea"/>
              </a:rPr>
              <a:t>月版）</a:t>
            </a:r>
            <a:r>
              <a:rPr kumimoji="1" lang="ja-JP" altLang="en-US" sz="800" dirty="0">
                <a:latin typeface="+mn-ea"/>
              </a:rPr>
              <a:t>」</a:t>
            </a:r>
            <a:r>
              <a:rPr kumimoji="1" lang="en-US" altLang="ja-JP" sz="800" dirty="0">
                <a:latin typeface="+mn-ea"/>
              </a:rPr>
              <a:t>P13,P15</a:t>
            </a:r>
            <a:r>
              <a:rPr kumimoji="1" lang="ja-JP" altLang="en-US" sz="800" dirty="0">
                <a:latin typeface="+mn-ea"/>
              </a:rPr>
              <a:t>、市川市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6"/>
              </a:rPr>
              <a:t>https://www.city.ichikawa.lg.jp/common/000332983.pdf</a:t>
            </a:r>
            <a:r>
              <a:rPr kumimoji="1" lang="ja-JP" altLang="en-US" sz="800" dirty="0">
                <a:latin typeface="+mn-ea"/>
              </a:rPr>
              <a:t>）</a:t>
            </a:r>
            <a:endParaRPr kumimoji="1" lang="en-US" altLang="ja-JP" sz="800" dirty="0">
              <a:latin typeface="+mn-ea"/>
            </a:endParaRPr>
          </a:p>
          <a:p>
            <a:r>
              <a:rPr kumimoji="1" lang="en-US" altLang="ja-JP" sz="800" dirty="0">
                <a:latin typeface="+mn-ea"/>
              </a:rPr>
              <a:t>*6 </a:t>
            </a:r>
            <a:r>
              <a:rPr kumimoji="1" lang="ja-JP" altLang="en-US" sz="800" dirty="0">
                <a:latin typeface="+mn-ea"/>
              </a:rPr>
              <a:t>「</a:t>
            </a:r>
            <a:r>
              <a:rPr kumimoji="1" lang="zh-CN" altLang="en-US" sz="800" dirty="0">
                <a:latin typeface="+mn-ea"/>
              </a:rPr>
              <a:t>第二次市川市地球温暖化対策実行計画（区域施策編）令和</a:t>
            </a:r>
            <a:r>
              <a:rPr kumimoji="1" lang="en-US" altLang="zh-CN" sz="800" dirty="0">
                <a:latin typeface="+mn-ea"/>
              </a:rPr>
              <a:t>3</a:t>
            </a:r>
            <a:r>
              <a:rPr kumimoji="1" lang="zh-CN" altLang="en-US" sz="800" dirty="0">
                <a:latin typeface="+mn-ea"/>
              </a:rPr>
              <a:t>（</a:t>
            </a:r>
            <a:r>
              <a:rPr kumimoji="1" lang="en-US" altLang="zh-CN" sz="800" dirty="0">
                <a:latin typeface="+mn-ea"/>
              </a:rPr>
              <a:t>2021</a:t>
            </a:r>
            <a:r>
              <a:rPr kumimoji="1" lang="zh-CN" altLang="en-US" sz="800" dirty="0">
                <a:latin typeface="+mn-ea"/>
              </a:rPr>
              <a:t>）年度～令和</a:t>
            </a:r>
            <a:r>
              <a:rPr kumimoji="1" lang="en-US" altLang="zh-CN" sz="800" dirty="0">
                <a:latin typeface="+mn-ea"/>
              </a:rPr>
              <a:t>7</a:t>
            </a:r>
            <a:r>
              <a:rPr kumimoji="1" lang="zh-CN" altLang="en-US" sz="800" dirty="0">
                <a:latin typeface="+mn-ea"/>
              </a:rPr>
              <a:t>（</a:t>
            </a:r>
            <a:r>
              <a:rPr kumimoji="1" lang="en-US" altLang="zh-CN" sz="800" dirty="0">
                <a:latin typeface="+mn-ea"/>
              </a:rPr>
              <a:t>2025</a:t>
            </a:r>
            <a:r>
              <a:rPr kumimoji="1" lang="zh-CN" altLang="en-US" sz="800" dirty="0">
                <a:latin typeface="+mn-ea"/>
              </a:rPr>
              <a:t>）年度</a:t>
            </a:r>
            <a:r>
              <a:rPr kumimoji="1" lang="ja-JP" altLang="en-US" sz="800" dirty="0">
                <a:latin typeface="+mn-ea"/>
              </a:rPr>
              <a:t>」</a:t>
            </a:r>
            <a:r>
              <a:rPr kumimoji="1" lang="en-US" altLang="ja-JP" sz="800" dirty="0">
                <a:latin typeface="+mn-ea"/>
              </a:rPr>
              <a:t>P79</a:t>
            </a:r>
            <a:r>
              <a:rPr kumimoji="1" lang="ja-JP" altLang="en-US" sz="800" dirty="0">
                <a:latin typeface="+mn-ea"/>
              </a:rPr>
              <a:t>、市川市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7"/>
              </a:rPr>
              <a:t>https://www.city.ichikawa.lg.jp/common/env01/file/0000410540.pdf</a:t>
            </a:r>
            <a:r>
              <a:rPr kumimoji="1" lang="ja-JP" altLang="en-US" sz="800" dirty="0">
                <a:latin typeface="+mn-ea"/>
              </a:rPr>
              <a:t>）</a:t>
            </a:r>
          </a:p>
        </p:txBody>
      </p:sp>
    </p:spTree>
    <p:extLst>
      <p:ext uri="{BB962C8B-B14F-4D97-AF65-F5344CB8AC3E}">
        <p14:creationId xmlns:p14="http://schemas.microsoft.com/office/powerpoint/2010/main" val="1043570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5123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4</a:t>
            </a:r>
            <a:r>
              <a:rPr lang="en-US" altLang="zh-TW" dirty="0">
                <a:latin typeface="+mn-ea"/>
                <a:ea typeface="+mn-ea"/>
              </a:rPr>
              <a:t>) </a:t>
            </a:r>
            <a:r>
              <a:rPr lang="zh-TW" altLang="en-US" dirty="0">
                <a:latin typeface="+mn-ea"/>
                <a:ea typeface="+mn-ea"/>
              </a:rPr>
              <a:t>千葉県</a:t>
            </a:r>
            <a:r>
              <a:rPr lang="ja-JP" altLang="en-US" dirty="0">
                <a:latin typeface="+mn-ea"/>
                <a:ea typeface="+mn-ea"/>
              </a:rPr>
              <a:t>市川</a:t>
            </a:r>
            <a:r>
              <a:rPr lang="zh-TW" altLang="en-US" dirty="0">
                <a:latin typeface="+mn-ea"/>
                <a:ea typeface="+mn-ea"/>
              </a:rPr>
              <a:t>市</a:t>
            </a:r>
          </a:p>
        </p:txBody>
      </p:sp>
      <p:grpSp>
        <p:nvGrpSpPr>
          <p:cNvPr id="84" name="グループ化 83">
            <a:extLst>
              <a:ext uri="{FF2B5EF4-FFF2-40B4-BE49-F238E27FC236}">
                <a16:creationId xmlns:a16="http://schemas.microsoft.com/office/drawing/2014/main" id="{2D334C7B-02C3-A4B6-296A-63692B9748F9}"/>
              </a:ext>
            </a:extLst>
          </p:cNvPr>
          <p:cNvGrpSpPr/>
          <p:nvPr/>
        </p:nvGrpSpPr>
        <p:grpSpPr>
          <a:xfrm>
            <a:off x="709200" y="5053806"/>
            <a:ext cx="6138340" cy="780209"/>
            <a:chOff x="503238" y="3168000"/>
            <a:chExt cx="6138340" cy="780209"/>
          </a:xfrm>
        </p:grpSpPr>
        <p:grpSp>
          <p:nvGrpSpPr>
            <p:cNvPr id="85" name="グループ化 84">
              <a:extLst>
                <a:ext uri="{FF2B5EF4-FFF2-40B4-BE49-F238E27FC236}">
                  <a16:creationId xmlns:a16="http://schemas.microsoft.com/office/drawing/2014/main" id="{B314200F-6C15-2BC0-8CAF-EA6A7648445D}"/>
                </a:ext>
              </a:extLst>
            </p:cNvPr>
            <p:cNvGrpSpPr/>
            <p:nvPr/>
          </p:nvGrpSpPr>
          <p:grpSpPr>
            <a:xfrm>
              <a:off x="503238" y="3168000"/>
              <a:ext cx="2502339" cy="252000"/>
              <a:chOff x="707715" y="3366000"/>
              <a:chExt cx="2502339" cy="252000"/>
            </a:xfrm>
          </p:grpSpPr>
          <p:sp>
            <p:nvSpPr>
              <p:cNvPr id="95" name="テキスト ボックス 94">
                <a:extLst>
                  <a:ext uri="{FF2B5EF4-FFF2-40B4-BE49-F238E27FC236}">
                    <a16:creationId xmlns:a16="http://schemas.microsoft.com/office/drawing/2014/main" id="{93AB6C79-AB0F-0AA6-7FEB-87EF08FE218B}"/>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zh-TW" altLang="en-US" sz="1200" b="1" dirty="0">
                    <a:latin typeface="BIZ UDPゴシック" panose="020B0400000000000000" pitchFamily="50" charset="-128"/>
                    <a:ea typeface="BIZ UDPゴシック" panose="020B0400000000000000" pitchFamily="50" charset="-128"/>
                  </a:rPr>
                  <a:t>非常用電源設備</a:t>
                </a:r>
              </a:p>
            </p:txBody>
          </p:sp>
          <p:sp>
            <p:nvSpPr>
              <p:cNvPr id="106" name="四角形: 角を丸くする 105">
                <a:extLst>
                  <a:ext uri="{FF2B5EF4-FFF2-40B4-BE49-F238E27FC236}">
                    <a16:creationId xmlns:a16="http://schemas.microsoft.com/office/drawing/2014/main" id="{583B2099-7FD0-F4A5-B18E-ECA5347CB413}"/>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grpSp>
        <p:sp>
          <p:nvSpPr>
            <p:cNvPr id="86" name="テキスト ボックス 85">
              <a:extLst>
                <a:ext uri="{FF2B5EF4-FFF2-40B4-BE49-F238E27FC236}">
                  <a16:creationId xmlns:a16="http://schemas.microsoft.com/office/drawing/2014/main" id="{DE822832-4C87-6055-8BEA-2CC94109480F}"/>
                </a:ext>
              </a:extLst>
            </p:cNvPr>
            <p:cNvSpPr txBox="1"/>
            <p:nvPr/>
          </p:nvSpPr>
          <p:spPr>
            <a:xfrm>
              <a:off x="1349578" y="3440378"/>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電源供給の信頼性向上のため、高圧</a:t>
              </a:r>
              <a:r>
                <a:rPr kumimoji="1" lang="en-US" altLang="ja-JP" sz="1100" dirty="0">
                  <a:solidFill>
                    <a:schemeClr val="tx1"/>
                  </a:solidFill>
                  <a:latin typeface="+mn-ea"/>
                </a:rPr>
                <a:t>2</a:t>
              </a:r>
              <a:r>
                <a:rPr kumimoji="1" lang="ja-JP" altLang="en-US" sz="1100" dirty="0">
                  <a:solidFill>
                    <a:schemeClr val="tx1"/>
                  </a:solidFill>
                  <a:latin typeface="+mn-ea"/>
                </a:rPr>
                <a:t>回線受電方式としている。</a:t>
              </a:r>
              <a:endParaRPr kumimoji="1" lang="en-US" altLang="ja-JP" sz="1100" dirty="0">
                <a:solidFill>
                  <a:schemeClr val="tx1"/>
                </a:solidFill>
                <a:latin typeface="+mn-ea"/>
              </a:endParaRPr>
            </a:p>
            <a:p>
              <a:pPr indent="144000"/>
              <a:r>
                <a:rPr kumimoji="1" lang="ja-JP" altLang="en-US" sz="1100" dirty="0">
                  <a:solidFill>
                    <a:schemeClr val="tx1"/>
                  </a:solidFill>
                  <a:latin typeface="+mn-ea"/>
                </a:rPr>
                <a:t>非常用電源設備については、最大</a:t>
              </a:r>
              <a:r>
                <a:rPr kumimoji="1" lang="en-US" altLang="ja-JP" sz="1100" dirty="0">
                  <a:solidFill>
                    <a:schemeClr val="tx1"/>
                  </a:solidFill>
                  <a:latin typeface="+mn-ea"/>
                </a:rPr>
                <a:t>168</a:t>
              </a:r>
              <a:r>
                <a:rPr kumimoji="1" lang="ja-JP" altLang="en-US" sz="1100" dirty="0">
                  <a:solidFill>
                    <a:schemeClr val="tx1"/>
                  </a:solidFill>
                  <a:latin typeface="+mn-ea"/>
                </a:rPr>
                <a:t>時間（</a:t>
              </a:r>
              <a:r>
                <a:rPr kumimoji="1" lang="en-US" altLang="ja-JP" sz="1100" dirty="0">
                  <a:solidFill>
                    <a:schemeClr val="tx1"/>
                  </a:solidFill>
                  <a:latin typeface="+mn-ea"/>
                </a:rPr>
                <a:t>7</a:t>
              </a:r>
              <a:r>
                <a:rPr kumimoji="1" lang="ja-JP" altLang="en-US" sz="1100" dirty="0">
                  <a:solidFill>
                    <a:schemeClr val="tx1"/>
                  </a:solidFill>
                  <a:latin typeface="+mn-ea"/>
                </a:rPr>
                <a:t>日間）の連続運転可能な量のオイルタンクを備えている</a:t>
              </a:r>
              <a:r>
                <a:rPr kumimoji="1" lang="ja-JP" altLang="en-US" sz="1100" dirty="0">
                  <a:latin typeface="+mn-ea"/>
                </a:rPr>
                <a:t>。</a:t>
              </a:r>
            </a:p>
          </p:txBody>
        </p:sp>
      </p:grpSp>
      <p:grpSp>
        <p:nvGrpSpPr>
          <p:cNvPr id="5" name="グループ化 4">
            <a:extLst>
              <a:ext uri="{FF2B5EF4-FFF2-40B4-BE49-F238E27FC236}">
                <a16:creationId xmlns:a16="http://schemas.microsoft.com/office/drawing/2014/main" id="{428D06A1-7F5C-5CAE-C095-CBA6F36C9E5B}"/>
              </a:ext>
            </a:extLst>
          </p:cNvPr>
          <p:cNvGrpSpPr/>
          <p:nvPr/>
        </p:nvGrpSpPr>
        <p:grpSpPr>
          <a:xfrm>
            <a:off x="503196" y="1370551"/>
            <a:ext cx="6553242" cy="1271797"/>
            <a:chOff x="503196" y="5292000"/>
            <a:chExt cx="6553242" cy="1271797"/>
          </a:xfrm>
        </p:grpSpPr>
        <p:grpSp>
          <p:nvGrpSpPr>
            <p:cNvPr id="31" name="グループ化 30">
              <a:extLst>
                <a:ext uri="{FF2B5EF4-FFF2-40B4-BE49-F238E27FC236}">
                  <a16:creationId xmlns:a16="http://schemas.microsoft.com/office/drawing/2014/main" id="{83DA1852-943E-3576-2CE9-C46EC0B81B5D}"/>
                </a:ext>
              </a:extLst>
            </p:cNvPr>
            <p:cNvGrpSpPr/>
            <p:nvPr/>
          </p:nvGrpSpPr>
          <p:grpSpPr>
            <a:xfrm>
              <a:off x="504438" y="5292000"/>
              <a:ext cx="6552000" cy="252000"/>
              <a:chOff x="504000" y="3383548"/>
              <a:chExt cx="6552000" cy="252000"/>
            </a:xfrm>
          </p:grpSpPr>
          <p:sp>
            <p:nvSpPr>
              <p:cNvPr id="32" name="四角形: 角を丸くする 31">
                <a:extLst>
                  <a:ext uri="{FF2B5EF4-FFF2-40B4-BE49-F238E27FC236}">
                    <a16:creationId xmlns:a16="http://schemas.microsoft.com/office/drawing/2014/main" id="{8AEF8F6D-1138-F1CD-4CAB-8F776A922CCF}"/>
                  </a:ext>
                </a:extLst>
              </p:cNvPr>
              <p:cNvSpPr/>
              <p:nvPr/>
            </p:nvSpPr>
            <p:spPr>
              <a:xfrm>
                <a:off x="504000" y="3383548"/>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03ECF606-0AE2-6706-A4CD-85EA3624EED8}"/>
                  </a:ext>
                </a:extLst>
              </p:cNvPr>
              <p:cNvSpPr/>
              <p:nvPr/>
            </p:nvSpPr>
            <p:spPr>
              <a:xfrm>
                <a:off x="1341120" y="338643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48" name="コンテンツ プレースホルダー 17">
              <a:extLst>
                <a:ext uri="{FF2B5EF4-FFF2-40B4-BE49-F238E27FC236}">
                  <a16:creationId xmlns:a16="http://schemas.microsoft.com/office/drawing/2014/main" id="{06D9AD15-E80B-14E7-E81F-064AB14CABA4}"/>
                </a:ext>
              </a:extLst>
            </p:cNvPr>
            <p:cNvSpPr txBox="1">
              <a:spLocks/>
            </p:cNvSpPr>
            <p:nvPr/>
          </p:nvSpPr>
          <p:spPr>
            <a:xfrm>
              <a:off x="503196" y="5677400"/>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基本設計」の中で、水の循環・炭素固定・蒸散効果などがひとつのリングとなっている「森」の環境システムに学び、市川市の気候風土や敷地条件を踏まえた環境配慮型の庁舎を実現するとしている。他にも、緑化ルーバー配置による空調負荷の低減・住宅地との見合い抑制、交通騒音低減と自然通風の両立等、環境品質・性能の向上と環境負荷の低減を図る様々な仕様を採り入れている。</a:t>
              </a:r>
            </a:p>
          </p:txBody>
        </p:sp>
      </p:grpSp>
      <p:grpSp>
        <p:nvGrpSpPr>
          <p:cNvPr id="49" name="グループ化 48">
            <a:extLst>
              <a:ext uri="{FF2B5EF4-FFF2-40B4-BE49-F238E27FC236}">
                <a16:creationId xmlns:a16="http://schemas.microsoft.com/office/drawing/2014/main" id="{1D8785C3-3336-D7A4-EFCB-AC953501FEE6}"/>
              </a:ext>
            </a:extLst>
          </p:cNvPr>
          <p:cNvGrpSpPr/>
          <p:nvPr/>
        </p:nvGrpSpPr>
        <p:grpSpPr>
          <a:xfrm>
            <a:off x="709200" y="6021077"/>
            <a:ext cx="6138340" cy="780209"/>
            <a:chOff x="503238" y="3168000"/>
            <a:chExt cx="6138340" cy="780209"/>
          </a:xfrm>
        </p:grpSpPr>
        <p:grpSp>
          <p:nvGrpSpPr>
            <p:cNvPr id="52" name="グループ化 51">
              <a:extLst>
                <a:ext uri="{FF2B5EF4-FFF2-40B4-BE49-F238E27FC236}">
                  <a16:creationId xmlns:a16="http://schemas.microsoft.com/office/drawing/2014/main" id="{75AD45A1-8A19-7A8F-4043-5632D0CD5713}"/>
                </a:ext>
              </a:extLst>
            </p:cNvPr>
            <p:cNvGrpSpPr/>
            <p:nvPr/>
          </p:nvGrpSpPr>
          <p:grpSpPr>
            <a:xfrm>
              <a:off x="503238" y="3168000"/>
              <a:ext cx="2502339" cy="252000"/>
              <a:chOff x="707715" y="3366000"/>
              <a:chExt cx="2502339" cy="252000"/>
            </a:xfrm>
          </p:grpSpPr>
          <p:sp>
            <p:nvSpPr>
              <p:cNvPr id="54" name="テキスト ボックス 53">
                <a:extLst>
                  <a:ext uri="{FF2B5EF4-FFF2-40B4-BE49-F238E27FC236}">
                    <a16:creationId xmlns:a16="http://schemas.microsoft.com/office/drawing/2014/main" id="{269E05C5-26E0-2968-70F0-01BDA86E8711}"/>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en-US" altLang="ja-JP" sz="1200" b="1" dirty="0">
                    <a:solidFill>
                      <a:schemeClr val="tx1"/>
                    </a:solidFill>
                    <a:uFill>
                      <a:solidFill>
                        <a:srgbClr val="31926F"/>
                      </a:solidFill>
                    </a:uFill>
                    <a:latin typeface="+mn-ea"/>
                  </a:rPr>
                  <a:t>BEMS</a:t>
                </a:r>
                <a:endParaRPr kumimoji="1" lang="zh-TW" altLang="en-US" sz="1200" b="1" dirty="0">
                  <a:latin typeface="BIZ UDPゴシック" panose="020B0400000000000000" pitchFamily="50" charset="-128"/>
                  <a:ea typeface="BIZ UDPゴシック" panose="020B0400000000000000" pitchFamily="50" charset="-128"/>
                </a:endParaRPr>
              </a:p>
            </p:txBody>
          </p:sp>
          <p:sp>
            <p:nvSpPr>
              <p:cNvPr id="58" name="四角形: 角を丸くする 57">
                <a:extLst>
                  <a:ext uri="{FF2B5EF4-FFF2-40B4-BE49-F238E27FC236}">
                    <a16:creationId xmlns:a16="http://schemas.microsoft.com/office/drawing/2014/main" id="{A1A6955D-AB8F-283C-15F5-3A60C5D7AB98}"/>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施策㉒</a:t>
                </a:r>
              </a:p>
            </p:txBody>
          </p:sp>
        </p:grpSp>
        <p:sp>
          <p:nvSpPr>
            <p:cNvPr id="53" name="テキスト ボックス 52">
              <a:extLst>
                <a:ext uri="{FF2B5EF4-FFF2-40B4-BE49-F238E27FC236}">
                  <a16:creationId xmlns:a16="http://schemas.microsoft.com/office/drawing/2014/main" id="{4DE0E499-553D-FE17-AC87-749C37453745}"/>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中央監視システム「</a:t>
              </a:r>
              <a:r>
                <a:rPr kumimoji="1" lang="en-US" altLang="ja-JP" sz="1100" u="wavyHeavy" dirty="0">
                  <a:solidFill>
                    <a:schemeClr val="tx1"/>
                  </a:solidFill>
                  <a:uFill>
                    <a:solidFill>
                      <a:srgbClr val="31926F"/>
                    </a:solidFill>
                  </a:uFill>
                  <a:latin typeface="+mn-ea"/>
                </a:rPr>
                <a:t>BEMS</a:t>
              </a:r>
              <a:r>
                <a:rPr kumimoji="1" lang="ja-JP" altLang="en-US" sz="1100" dirty="0">
                  <a:solidFill>
                    <a:schemeClr val="tx1"/>
                  </a:solidFill>
                  <a:latin typeface="+mn-ea"/>
                </a:rPr>
                <a:t>（</a:t>
              </a:r>
              <a:r>
                <a:rPr kumimoji="1" lang="en-US" altLang="ja-JP" sz="1100" dirty="0">
                  <a:solidFill>
                    <a:schemeClr val="tx1"/>
                  </a:solidFill>
                  <a:latin typeface="+mn-ea"/>
                </a:rPr>
                <a:t>Building Energy Management System</a:t>
              </a:r>
              <a:r>
                <a:rPr kumimoji="1" lang="ja-JP" altLang="en-US" sz="1100" dirty="0">
                  <a:solidFill>
                    <a:schemeClr val="tx1"/>
                  </a:solidFill>
                  <a:latin typeface="+mn-ea"/>
                </a:rPr>
                <a:t>）」を導入し、機器及びシステムの不具合の維持管理、光熱水費の削減に繋がる運用管理支援を行うことが可能</a:t>
              </a:r>
              <a:r>
                <a:rPr kumimoji="1" lang="ja-JP" altLang="en-US" sz="1100" dirty="0">
                  <a:latin typeface="+mn-ea"/>
                </a:rPr>
                <a:t>である。</a:t>
              </a:r>
              <a:endParaRPr kumimoji="1" lang="ja-JP" altLang="en-US" sz="1100" strike="sngStrike" dirty="0">
                <a:latin typeface="+mn-ea"/>
              </a:endParaRPr>
            </a:p>
          </p:txBody>
        </p:sp>
      </p:grpSp>
      <p:sp>
        <p:nvSpPr>
          <p:cNvPr id="18" name="テキスト ボックス 17">
            <a:extLst>
              <a:ext uri="{FF2B5EF4-FFF2-40B4-BE49-F238E27FC236}">
                <a16:creationId xmlns:a16="http://schemas.microsoft.com/office/drawing/2014/main" id="{E503F5FA-AB41-D735-59E7-4723FFB255C8}"/>
              </a:ext>
            </a:extLst>
          </p:cNvPr>
          <p:cNvSpPr txBox="1"/>
          <p:nvPr/>
        </p:nvSpPr>
        <p:spPr>
          <a:xfrm>
            <a:off x="498924" y="4502440"/>
            <a:ext cx="4545775" cy="246221"/>
          </a:xfrm>
          <a:prstGeom prst="rect">
            <a:avLst/>
          </a:prstGeom>
          <a:noFill/>
        </p:spPr>
        <p:txBody>
          <a:bodyPr wrap="square" lIns="0" tIns="0" rIns="0" bIns="0" rtlCol="0">
            <a:spAutoFit/>
          </a:bodyPr>
          <a:lstStyle/>
          <a:p>
            <a:r>
              <a:rPr kumimoji="1" lang="en-US" altLang="ja-JP" sz="800" dirty="0">
                <a:latin typeface="+mn-ea"/>
              </a:rPr>
              <a:t>*7 </a:t>
            </a:r>
            <a:r>
              <a:rPr kumimoji="1" lang="ja-JP" altLang="en-US" sz="800" dirty="0">
                <a:latin typeface="+mn-ea"/>
              </a:rPr>
              <a:t>「市川市新庁舎建設　新第</a:t>
            </a:r>
            <a:r>
              <a:rPr kumimoji="1" lang="en-US" altLang="ja-JP" sz="800" dirty="0">
                <a:latin typeface="+mn-ea"/>
              </a:rPr>
              <a:t>1</a:t>
            </a:r>
            <a:r>
              <a:rPr kumimoji="1" lang="ja-JP" altLang="en-US" sz="800" dirty="0">
                <a:latin typeface="+mn-ea"/>
              </a:rPr>
              <a:t>庁舎　基本設計図書」</a:t>
            </a:r>
            <a:r>
              <a:rPr kumimoji="1" lang="en-US" altLang="ja-JP" sz="800" dirty="0">
                <a:latin typeface="+mn-ea"/>
              </a:rPr>
              <a:t>P17</a:t>
            </a:r>
            <a:r>
              <a:rPr kumimoji="1" lang="ja-JP" altLang="en-US" sz="800" dirty="0">
                <a:latin typeface="+mn-ea"/>
              </a:rPr>
              <a:t>、市川市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6"/>
              </a:rPr>
              <a:t>https://www.city.ichikawa.lg.jp/common/000208083.pdf</a:t>
            </a:r>
            <a:r>
              <a:rPr kumimoji="1" lang="ja-JP" altLang="en-US" sz="800" dirty="0">
                <a:latin typeface="+mn-ea"/>
              </a:rPr>
              <a:t>）</a:t>
            </a:r>
          </a:p>
        </p:txBody>
      </p:sp>
      <p:sp>
        <p:nvSpPr>
          <p:cNvPr id="73" name="テキスト ボックス 72">
            <a:extLst>
              <a:ext uri="{FF2B5EF4-FFF2-40B4-BE49-F238E27FC236}">
                <a16:creationId xmlns:a16="http://schemas.microsoft.com/office/drawing/2014/main" id="{8E611E77-8CE7-5224-9398-B5A701788DF8}"/>
              </a:ext>
            </a:extLst>
          </p:cNvPr>
          <p:cNvSpPr txBox="1"/>
          <p:nvPr/>
        </p:nvSpPr>
        <p:spPr>
          <a:xfrm>
            <a:off x="503238" y="4286676"/>
            <a:ext cx="2115964" cy="169277"/>
          </a:xfrm>
          <a:prstGeom prst="rect">
            <a:avLst/>
          </a:prstGeom>
          <a:noFill/>
        </p:spPr>
        <p:txBody>
          <a:bodyPr wrap="none" lIns="0" tIns="0" rIns="0" bIns="0" rtlCol="0">
            <a:spAutoFit/>
          </a:bodyPr>
          <a:lstStyle/>
          <a:p>
            <a:pPr fontAlgn="ctr"/>
            <a:r>
              <a:rPr kumimoji="1" lang="ja-JP" altLang="en-US" sz="1100" dirty="0">
                <a:latin typeface="+mn-ea"/>
              </a:rPr>
              <a:t>環境配慮とランニングコスト削減</a:t>
            </a:r>
            <a:r>
              <a:rPr kumimoji="1" lang="en-US" altLang="ja-JP" sz="1100" baseline="30000" dirty="0">
                <a:latin typeface="+mn-ea"/>
              </a:rPr>
              <a:t>*7</a:t>
            </a:r>
          </a:p>
        </p:txBody>
      </p:sp>
      <p:sp>
        <p:nvSpPr>
          <p:cNvPr id="24" name="正方形/長方形 23">
            <a:extLst>
              <a:ext uri="{FF2B5EF4-FFF2-40B4-BE49-F238E27FC236}">
                <a16:creationId xmlns:a16="http://schemas.microsoft.com/office/drawing/2014/main" id="{951E39AF-3E5F-A81F-EA37-3D1701B5721B}"/>
              </a:ext>
            </a:extLst>
          </p:cNvPr>
          <p:cNvSpPr/>
          <p:nvPr/>
        </p:nvSpPr>
        <p:spPr>
          <a:xfrm>
            <a:off x="504438" y="4924945"/>
            <a:ext cx="6552000" cy="1981300"/>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13">
            <a:extLst>
              <a:ext uri="{FF2B5EF4-FFF2-40B4-BE49-F238E27FC236}">
                <a16:creationId xmlns:a16="http://schemas.microsoft.com/office/drawing/2014/main" id="{08863A5C-B78C-F631-C3B3-5A10E58EA3CC}"/>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39</a:t>
            </a:fld>
            <a:endParaRPr kumimoji="1" lang="ja-JP" altLang="en-US" dirty="0">
              <a:latin typeface="+mn-ea"/>
              <a:ea typeface="+mn-ea"/>
            </a:endParaRPr>
          </a:p>
        </p:txBody>
      </p:sp>
      <p:pic>
        <p:nvPicPr>
          <p:cNvPr id="2" name="図 1" descr="グラフィカル ユーザー インターフェイス が含まれている画像&#10;&#10;自動的に生成された説明">
            <a:extLst>
              <a:ext uri="{FF2B5EF4-FFF2-40B4-BE49-F238E27FC236}">
                <a16:creationId xmlns:a16="http://schemas.microsoft.com/office/drawing/2014/main" id="{1CB42422-726A-A331-C5AB-F9CC3C17785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3237" y="2752136"/>
            <a:ext cx="4877071" cy="1460326"/>
          </a:xfrm>
          <a:prstGeom prst="rect">
            <a:avLst/>
          </a:prstGeom>
        </p:spPr>
      </p:pic>
    </p:spTree>
    <p:extLst>
      <p:ext uri="{BB962C8B-B14F-4D97-AF65-F5344CB8AC3E}">
        <p14:creationId xmlns:p14="http://schemas.microsoft.com/office/powerpoint/2010/main" val="2902300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hink-cell data - do not delete" hidden="1">
            <a:extLst>
              <a:ext uri="{FF2B5EF4-FFF2-40B4-BE49-F238E27FC236}">
                <a16:creationId xmlns:a16="http://schemas.microsoft.com/office/drawing/2014/main" id="{C5558687-ADE8-2773-9A22-CA5A0EAE5898}"/>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5390" name="think-cell スライド" r:id="rId4" imgW="425" imgH="424" progId="TCLayout.ActiveDocument.1">
                  <p:embed/>
                </p:oleObj>
              </mc:Choice>
              <mc:Fallback>
                <p:oleObj name="think-cell スライド" r:id="rId4" imgW="425" imgH="424" progId="TCLayout.ActiveDocument.1">
                  <p:embed/>
                  <p:pic>
                    <p:nvPicPr>
                      <p:cNvPr id="50" name="think-cell data - do not delete" hidden="1">
                        <a:extLst>
                          <a:ext uri="{FF2B5EF4-FFF2-40B4-BE49-F238E27FC236}">
                            <a16:creationId xmlns:a16="http://schemas.microsoft.com/office/drawing/2014/main" id="{C5558687-ADE8-2773-9A22-CA5A0EAE5898}"/>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0" name="テキスト ボックス 69">
            <a:extLst>
              <a:ext uri="{FF2B5EF4-FFF2-40B4-BE49-F238E27FC236}">
                <a16:creationId xmlns:a16="http://schemas.microsoft.com/office/drawing/2014/main" id="{01D93CE3-032F-4BB6-7CBD-EBE707EE7290}"/>
              </a:ext>
            </a:extLst>
          </p:cNvPr>
          <p:cNvSpPr txBox="1"/>
          <p:nvPr/>
        </p:nvSpPr>
        <p:spPr>
          <a:xfrm>
            <a:off x="503237" y="1368000"/>
            <a:ext cx="5772872" cy="8712000"/>
          </a:xfrm>
          <a:prstGeom prst="rect">
            <a:avLst/>
          </a:prstGeom>
          <a:noFill/>
        </p:spPr>
        <p:txBody>
          <a:bodyPr wrap="square" lIns="0" tIns="0" rIns="0" bIns="0" rtlCol="0">
            <a:noAutofit/>
          </a:bodyPr>
          <a:lstStyle/>
          <a:p>
            <a:pPr marL="357188" marR="0" lvl="1" indent="0" algn="l" defTabSz="497754" rtl="0" eaLnBrk="1" fontAlgn="ctr" latinLnBrk="0" hangingPunct="1">
              <a:lnSpc>
                <a:spcPct val="130000"/>
              </a:lnSpc>
              <a:spcBef>
                <a:spcPts val="0"/>
              </a:spcBef>
              <a:spcAft>
                <a:spcPts val="0"/>
              </a:spcAft>
              <a:buClrTx/>
              <a:buSzTx/>
              <a:buFont typeface="Arial" panose="020B0604020202020204" pitchFamily="34" charset="0"/>
              <a:buNone/>
              <a:tabLst>
                <a:tab pos="898525" algn="l"/>
                <a:tab pos="985838" algn="l"/>
                <a:tab pos="5286375" algn="l"/>
              </a:tabLst>
              <a:defRPr/>
            </a:pP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2-</a:t>
            </a:r>
            <a:r>
              <a:rPr lang="en-US" altLang="ja-JP" sz="1600" dirty="0">
                <a:solidFill>
                  <a:srgbClr val="000000"/>
                </a:solidFill>
                <a:latin typeface="BIZ UDPゴシック"/>
                <a:ea typeface="BIZ UDPゴシック"/>
              </a:rPr>
              <a:t>3</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a:t>
            </a:r>
            <a:r>
              <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　検討・計画・設計中の自治体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110</a:t>
            </a: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(1) </a:t>
            </a:r>
            <a:r>
              <a:rPr kumimoji="0" lang="zh-TW"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宮城県仙台市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110</a:t>
            </a:r>
          </a:p>
          <a:p>
            <a:pPr marL="936000" lvl="1" fontAlgn="ctr">
              <a:lnSpc>
                <a:spcPct val="130000"/>
              </a:lnSpc>
              <a:tabLst>
                <a:tab pos="5286375" algn="l"/>
              </a:tabLst>
              <a:defRPr/>
            </a:pPr>
            <a:r>
              <a:rPr lang="en-US" altLang="zh-TW" sz="1600" dirty="0">
                <a:solidFill>
                  <a:srgbClr val="000000"/>
                </a:solidFill>
                <a:latin typeface="BIZ UDPゴシック"/>
                <a:ea typeface="BIZ UDPゴシック"/>
              </a:rPr>
              <a:t>(2) </a:t>
            </a:r>
            <a:r>
              <a:rPr lang="ja-JP" altLang="en-US" sz="1600" dirty="0">
                <a:solidFill>
                  <a:srgbClr val="000000"/>
                </a:solidFill>
                <a:latin typeface="BIZ UDPゴシック"/>
                <a:ea typeface="BIZ UDPゴシック"/>
              </a:rPr>
              <a:t>東京都品川区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117</a:t>
            </a:r>
            <a:endParaRPr lang="en-US" altLang="ja-JP" sz="1600" dirty="0">
              <a:solidFill>
                <a:srgbClr val="000000"/>
              </a:solidFill>
              <a:latin typeface="BIZ UDPゴシック"/>
              <a:ea typeface="BIZ UDPゴシック"/>
            </a:endParaRP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(3) </a:t>
            </a:r>
            <a:r>
              <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東京都荒川区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123</a:t>
            </a:r>
          </a:p>
          <a:p>
            <a:pPr marL="936000" lvl="1" fontAlgn="ctr">
              <a:lnSpc>
                <a:spcPct val="130000"/>
              </a:lnSpc>
              <a:tabLst>
                <a:tab pos="5286375" algn="l"/>
              </a:tabLst>
              <a:defRPr/>
            </a:pPr>
            <a:r>
              <a:rPr lang="en-US" altLang="zh-TW" sz="1600" dirty="0">
                <a:solidFill>
                  <a:srgbClr val="000000"/>
                </a:solidFill>
                <a:latin typeface="BIZ UDPゴシック"/>
                <a:ea typeface="BIZ UDPゴシック"/>
              </a:rPr>
              <a:t>(4) </a:t>
            </a:r>
            <a:r>
              <a:rPr lang="ja-JP" altLang="en-US" sz="1600" dirty="0">
                <a:solidFill>
                  <a:srgbClr val="000000"/>
                </a:solidFill>
                <a:latin typeface="BIZ UDPゴシック"/>
                <a:ea typeface="BIZ UDPゴシック"/>
              </a:rPr>
              <a:t>東京都江戸川区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126</a:t>
            </a:r>
            <a:endParaRPr lang="en-US" altLang="ja-JP" sz="1600" dirty="0">
              <a:solidFill>
                <a:srgbClr val="000000"/>
              </a:solidFill>
              <a:latin typeface="BIZ UDPゴシック"/>
              <a:ea typeface="BIZ UDPゴシック"/>
            </a:endParaRP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(5) </a:t>
            </a:r>
            <a:r>
              <a:rPr kumimoji="0" lang="zh-TW"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東京都多摩市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131</a:t>
            </a:r>
          </a:p>
          <a:p>
            <a:pPr marL="936000" lvl="1" fontAlgn="ctr">
              <a:lnSpc>
                <a:spcPct val="130000"/>
              </a:lnSpc>
              <a:tabLst>
                <a:tab pos="5286375" algn="l"/>
              </a:tabLst>
              <a:defRPr/>
            </a:pPr>
            <a:r>
              <a:rPr lang="en-US" altLang="zh-TW" sz="1600" dirty="0">
                <a:solidFill>
                  <a:srgbClr val="000000"/>
                </a:solidFill>
                <a:latin typeface="BIZ UDPゴシック"/>
                <a:ea typeface="BIZ UDPゴシック"/>
              </a:rPr>
              <a:t>(6) </a:t>
            </a:r>
            <a:r>
              <a:rPr lang="ja-JP" altLang="en-US" sz="1600" dirty="0">
                <a:solidFill>
                  <a:srgbClr val="000000"/>
                </a:solidFill>
                <a:latin typeface="BIZ UDPゴシック"/>
                <a:ea typeface="BIZ UDPゴシック"/>
              </a:rPr>
              <a:t>東京都奥多摩町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135</a:t>
            </a:r>
            <a:endParaRPr lang="en-US" altLang="ja-JP" sz="1600" dirty="0">
              <a:solidFill>
                <a:srgbClr val="000000"/>
              </a:solidFill>
              <a:latin typeface="BIZ UDPゴシック"/>
              <a:ea typeface="BIZ UDPゴシック"/>
            </a:endParaRPr>
          </a:p>
          <a:p>
            <a:pPr marL="357188" marR="0" lvl="1" indent="0" algn="l" defTabSz="1762125" rtl="0" eaLnBrk="1" fontAlgn="ctr" latinLnBrk="0" hangingPunct="1">
              <a:lnSpc>
                <a:spcPct val="130000"/>
              </a:lnSpc>
              <a:spcBef>
                <a:spcPts val="0"/>
              </a:spcBef>
              <a:spcAft>
                <a:spcPts val="0"/>
              </a:spcAft>
              <a:buClrTx/>
              <a:buSzTx/>
              <a:buFont typeface="Arial" panose="020B0604020202020204" pitchFamily="34" charset="0"/>
              <a:buNone/>
              <a:tabLst/>
              <a:defRPr/>
            </a:pP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2-</a:t>
            </a:r>
            <a:r>
              <a:rPr lang="en-US" altLang="ja-JP" sz="1600" dirty="0">
                <a:solidFill>
                  <a:srgbClr val="000000"/>
                </a:solidFill>
                <a:latin typeface="BIZ UDPゴシック"/>
                <a:ea typeface="BIZ UDPゴシック"/>
              </a:rPr>
              <a:t>4</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a:t>
            </a:r>
            <a:r>
              <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　民間事例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139</a:t>
            </a:r>
            <a:endPar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endParaRP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(1) </a:t>
            </a:r>
            <a:r>
              <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コクヨ株式会社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139</a:t>
            </a:r>
          </a:p>
          <a:p>
            <a:pPr marL="936000" lvl="1" fontAlgn="ctr">
              <a:lnSpc>
                <a:spcPct val="130000"/>
              </a:lnSpc>
              <a:tabLst>
                <a:tab pos="5286375" algn="l"/>
              </a:tabLst>
              <a:defRPr/>
            </a:pPr>
            <a:r>
              <a:rPr kumimoji="0" lang="en-US" altLang="zh-TW" sz="1600" b="0" i="0" u="none" strike="noStrike" kern="1200" cap="none" spc="0" normalizeH="0" baseline="0" noProof="0" dirty="0">
                <a:ln>
                  <a:noFill/>
                </a:ln>
                <a:solidFill>
                  <a:srgbClr val="000000"/>
                </a:solidFill>
                <a:effectLst/>
                <a:uLnTx/>
                <a:uFillTx/>
                <a:latin typeface="BIZ UDPゴシック"/>
                <a:ea typeface="BIZ UDPゴシック"/>
                <a:cs typeface="+mn-cs"/>
              </a:rPr>
              <a:t>(2) </a:t>
            </a:r>
            <a:r>
              <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rPr>
              <a:t>株式会社オカムラ </a:t>
            </a:r>
            <a:r>
              <a:rPr kumimoji="0" lang="en-US" altLang="ja-JP" sz="16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kumimoji="0" lang="en-US" altLang="ja-JP" sz="1600" b="0" i="0" u="none" strike="noStrike" kern="1200" cap="none" spc="0" normalizeH="0" baseline="0" noProof="0" dirty="0">
                <a:ln>
                  <a:noFill/>
                </a:ln>
                <a:solidFill>
                  <a:srgbClr val="000000"/>
                </a:solidFill>
                <a:effectLst/>
                <a:uLnTx/>
                <a:uFillTx/>
                <a:latin typeface="BIZ UDPゴシック"/>
                <a:ea typeface="BIZ UDPゴシック"/>
                <a:cs typeface="+mn-cs"/>
              </a:rPr>
              <a:t>142</a:t>
            </a:r>
            <a:endParaRPr kumimoji="0" lang="ja-JP" altLang="en-US" sz="1600" b="0" i="0" u="none" strike="noStrike" kern="1200" cap="none" spc="0" normalizeH="0" baseline="0" noProof="0" dirty="0">
              <a:ln>
                <a:noFill/>
              </a:ln>
              <a:solidFill>
                <a:srgbClr val="000000"/>
              </a:solidFill>
              <a:effectLst/>
              <a:uLnTx/>
              <a:uFillTx/>
              <a:latin typeface="BIZ UDPゴシック"/>
              <a:ea typeface="BIZ UDPゴシック"/>
              <a:cs typeface="+mn-cs"/>
            </a:endParaRPr>
          </a:p>
          <a:p>
            <a:pPr marL="0" lvl="1" defTabSz="5287963" fontAlgn="ctr">
              <a:lnSpc>
                <a:spcPct val="130000"/>
              </a:lnSpc>
              <a:defRPr/>
            </a:pPr>
            <a:endParaRPr lang="en-US" altLang="ja-JP" sz="1600" dirty="0">
              <a:solidFill>
                <a:srgbClr val="000000"/>
              </a:solidFill>
              <a:latin typeface="BIZ UDPゴシック"/>
              <a:ea typeface="BIZ UDPゴシック"/>
            </a:endParaRPr>
          </a:p>
          <a:p>
            <a:pPr marL="0" lvl="1" defTabSz="5287963" fontAlgn="ctr">
              <a:lnSpc>
                <a:spcPct val="130000"/>
              </a:lnSpc>
              <a:defRPr/>
            </a:pPr>
            <a:r>
              <a:rPr lang="ja-JP" altLang="en-US" sz="1800" b="1" dirty="0">
                <a:latin typeface="BIZ UDPゴシック"/>
                <a:ea typeface="BIZ UDPゴシック"/>
              </a:rPr>
              <a:t>用語集</a:t>
            </a:r>
            <a:r>
              <a:rPr kumimoji="0" lang="en-US" altLang="ja-JP" sz="1800" b="0" i="0" u="dottedHeavy" strike="noStrike" kern="1200" cap="none" spc="0" normalizeH="0" baseline="42000" noProof="0" dirty="0">
                <a:ln>
                  <a:noFill/>
                </a:ln>
                <a:solidFill>
                  <a:srgbClr val="000000"/>
                </a:solidFill>
                <a:effectLst/>
                <a:uLnTx/>
                <a:uFillTx/>
                <a:latin typeface="BIZ UDPゴシック"/>
                <a:ea typeface="BIZ UDPゴシック"/>
                <a:cs typeface="+mn-cs"/>
              </a:rPr>
              <a:t>	</a:t>
            </a:r>
            <a:r>
              <a:rPr lang="en-US" altLang="ja-JP" sz="1600" dirty="0">
                <a:solidFill>
                  <a:srgbClr val="000000"/>
                </a:solidFill>
                <a:latin typeface="BIZ UDPゴシック"/>
                <a:ea typeface="BIZ UDPゴシック"/>
              </a:rPr>
              <a:t>146</a:t>
            </a:r>
            <a:endParaRPr lang="ja-JP" altLang="en-US" sz="1800" b="1" dirty="0">
              <a:latin typeface="BIZ UDPゴシック"/>
              <a:ea typeface="BIZ UDPゴシック"/>
            </a:endParaRPr>
          </a:p>
        </p:txBody>
      </p:sp>
      <p:sp>
        <p:nvSpPr>
          <p:cNvPr id="2" name="タイトル 1">
            <a:extLst>
              <a:ext uri="{FF2B5EF4-FFF2-40B4-BE49-F238E27FC236}">
                <a16:creationId xmlns:a16="http://schemas.microsoft.com/office/drawing/2014/main" id="{8A1F97A8-1A24-0880-C3F7-55D2C1DFAE38}"/>
              </a:ext>
            </a:extLst>
          </p:cNvPr>
          <p:cNvSpPr>
            <a:spLocks noGrp="1"/>
          </p:cNvSpPr>
          <p:nvPr>
            <p:ph type="title"/>
          </p:nvPr>
        </p:nvSpPr>
        <p:spPr/>
        <p:txBody>
          <a:bodyPr vert="horz"/>
          <a:lstStyle/>
          <a:p>
            <a:r>
              <a:rPr kumimoji="1" lang="ja-JP" altLang="en-US" dirty="0"/>
              <a:t>目次</a:t>
            </a:r>
          </a:p>
        </p:txBody>
      </p:sp>
      <p:sp>
        <p:nvSpPr>
          <p:cNvPr id="4" name="スライド番号プレースホルダー 3">
            <a:extLst>
              <a:ext uri="{FF2B5EF4-FFF2-40B4-BE49-F238E27FC236}">
                <a16:creationId xmlns:a16="http://schemas.microsoft.com/office/drawing/2014/main" id="{A6215B84-4300-0083-EF42-0AD8C032621A}"/>
              </a:ext>
            </a:extLst>
          </p:cNvPr>
          <p:cNvSpPr>
            <a:spLocks noGrp="1"/>
          </p:cNvSpPr>
          <p:nvPr>
            <p:ph type="sldNum" sz="quarter" idx="12"/>
          </p:nvPr>
        </p:nvSpPr>
        <p:spPr/>
        <p:txBody>
          <a:bodyPr/>
          <a:lstStyle/>
          <a:p>
            <a:fld id="{741C99BD-4CB3-4AB8-B45E-067A6B3414C4}" type="slidenum">
              <a:rPr kumimoji="1" lang="ja-JP" altLang="en-US" smtClean="0"/>
              <a:pPr/>
              <a:t>4</a:t>
            </a:fld>
            <a:endParaRPr kumimoji="1" lang="ja-JP" altLang="en-US" dirty="0"/>
          </a:p>
        </p:txBody>
      </p:sp>
      <p:sp>
        <p:nvSpPr>
          <p:cNvPr id="3" name="正方形/長方形 2">
            <a:extLst>
              <a:ext uri="{FF2B5EF4-FFF2-40B4-BE49-F238E27FC236}">
                <a16:creationId xmlns:a16="http://schemas.microsoft.com/office/drawing/2014/main" id="{637EB26B-50AF-C76F-8F6B-BFFCED160D60}"/>
              </a:ext>
            </a:extLst>
          </p:cNvPr>
          <p:cNvSpPr/>
          <p:nvPr/>
        </p:nvSpPr>
        <p:spPr>
          <a:xfrm>
            <a:off x="388938" y="6203114"/>
            <a:ext cx="6553200" cy="221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defTabSz="1425495" fontAlgn="ctr">
              <a:lnSpc>
                <a:spcPct val="120000"/>
              </a:lnSpc>
              <a:defRPr/>
            </a:pPr>
            <a:r>
              <a:rPr kumimoji="1" lang="en-US" altLang="ja-JP" sz="1200" spc="-30" dirty="0">
                <a:solidFill>
                  <a:srgbClr val="000000"/>
                </a:solidFill>
                <a:latin typeface="BIZ UDPゴシック" panose="020B0400000000000000" pitchFamily="50" charset="-128"/>
                <a:ea typeface="BIZ UDPゴシック" panose="020B0400000000000000" pitchFamily="50" charset="-128"/>
              </a:rPr>
              <a:t>※ </a:t>
            </a:r>
            <a:r>
              <a:rPr kumimoji="1" lang="ja-JP" altLang="en-US" sz="1200" spc="-30" dirty="0">
                <a:solidFill>
                  <a:srgbClr val="000000"/>
                </a:solidFill>
                <a:latin typeface="BIZ UDPゴシック" panose="020B0400000000000000" pitchFamily="50" charset="-128"/>
                <a:ea typeface="BIZ UDPゴシック" panose="020B0400000000000000" pitchFamily="50" charset="-128"/>
              </a:rPr>
              <a:t>文章中で緑色の下線 「 </a:t>
            </a:r>
            <a:r>
              <a:rPr kumimoji="1" lang="ja-JP" altLang="en-US" sz="1200" u="wavyHeavy" spc="-30" dirty="0">
                <a:solidFill>
                  <a:srgbClr val="000000"/>
                </a:solidFill>
                <a:uFill>
                  <a:solidFill>
                    <a:srgbClr val="31926F"/>
                  </a:solidFill>
                </a:uFill>
                <a:latin typeface="BIZ UDPゴシック" panose="020B0400000000000000" pitchFamily="50" charset="-128"/>
                <a:ea typeface="BIZ UDPゴシック" panose="020B0400000000000000" pitchFamily="50" charset="-128"/>
              </a:rPr>
              <a:t>　　　</a:t>
            </a:r>
            <a:r>
              <a:rPr kumimoji="1" lang="ja-JP" altLang="en-US" sz="1200" spc="-30" dirty="0">
                <a:solidFill>
                  <a:srgbClr val="000000"/>
                </a:solidFill>
                <a:latin typeface="BIZ UDPゴシック" panose="020B0400000000000000" pitchFamily="50" charset="-128"/>
                <a:ea typeface="BIZ UDPゴシック" panose="020B0400000000000000" pitchFamily="50" charset="-128"/>
              </a:rPr>
              <a:t> 」 がある単語は、「用語集」を参照されたい。</a:t>
            </a:r>
          </a:p>
        </p:txBody>
      </p:sp>
    </p:spTree>
    <p:extLst>
      <p:ext uri="{BB962C8B-B14F-4D97-AF65-F5344CB8AC3E}">
        <p14:creationId xmlns:p14="http://schemas.microsoft.com/office/powerpoint/2010/main" val="2227801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64403760-88D5-8474-6209-F1D9220C2B8C}"/>
              </a:ext>
            </a:extLst>
          </p:cNvPr>
          <p:cNvSpPr/>
          <p:nvPr/>
        </p:nvSpPr>
        <p:spPr>
          <a:xfrm>
            <a:off x="504000" y="1368000"/>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44D693F5-589E-1946-DEA4-B8C04F4A7462}"/>
              </a:ext>
            </a:extLst>
          </p:cNvPr>
          <p:cNvSpPr/>
          <p:nvPr/>
        </p:nvSpPr>
        <p:spPr>
          <a:xfrm>
            <a:off x="1341120" y="1370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52256"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4</a:t>
            </a:r>
            <a:r>
              <a:rPr lang="en-US" altLang="zh-TW" dirty="0">
                <a:latin typeface="+mn-ea"/>
                <a:ea typeface="+mn-ea"/>
              </a:rPr>
              <a:t>) </a:t>
            </a:r>
            <a:r>
              <a:rPr lang="zh-TW" altLang="en-US" dirty="0">
                <a:latin typeface="+mn-ea"/>
                <a:ea typeface="+mn-ea"/>
              </a:rPr>
              <a:t>千葉県</a:t>
            </a:r>
            <a:r>
              <a:rPr lang="ja-JP" altLang="en-US" dirty="0">
                <a:latin typeface="+mn-ea"/>
                <a:ea typeface="+mn-ea"/>
              </a:rPr>
              <a:t>市川</a:t>
            </a:r>
            <a:r>
              <a:rPr lang="zh-TW" altLang="en-US" dirty="0">
                <a:latin typeface="+mn-ea"/>
                <a:ea typeface="+mn-ea"/>
              </a:rPr>
              <a:t>市</a:t>
            </a:r>
          </a:p>
        </p:txBody>
      </p:sp>
      <p:sp>
        <p:nvSpPr>
          <p:cNvPr id="12" name="コンテンツ プレースホルダー 17">
            <a:extLst>
              <a:ext uri="{FF2B5EF4-FFF2-40B4-BE49-F238E27FC236}">
                <a16:creationId xmlns:a16="http://schemas.microsoft.com/office/drawing/2014/main" id="{A2042ADA-16C5-34A0-9A37-42E6986F4815}"/>
              </a:ext>
            </a:extLst>
          </p:cNvPr>
          <p:cNvSpPr txBox="1">
            <a:spLocks/>
          </p:cNvSpPr>
          <p:nvPr/>
        </p:nvSpPr>
        <p:spPr>
          <a:xfrm>
            <a:off x="503196" y="1754038"/>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庁舎内は、基本的に</a:t>
            </a:r>
            <a:r>
              <a:rPr lang="en-US" altLang="ja-JP" sz="1200" dirty="0">
                <a:latin typeface="+mn-ea"/>
                <a:ea typeface="+mn-ea"/>
              </a:rPr>
              <a:t>OA</a:t>
            </a:r>
            <a:r>
              <a:rPr lang="ja-JP" altLang="en-US" sz="1200" dirty="0">
                <a:latin typeface="+mn-ea"/>
                <a:ea typeface="+mn-ea"/>
              </a:rPr>
              <a:t>フロアを採用しており、各フロアにはネットワーク機器を収納する部屋を整備している。そのため、工事が必要な場合でも、最低限の作業量で済むようにしている。無線</a:t>
            </a:r>
            <a:r>
              <a:rPr lang="en-US" altLang="ja-JP" sz="1200" dirty="0">
                <a:latin typeface="+mn-ea"/>
                <a:ea typeface="+mn-ea"/>
              </a:rPr>
              <a:t>LAN</a:t>
            </a:r>
            <a:r>
              <a:rPr lang="ja-JP" altLang="en-US" sz="1200" dirty="0">
                <a:latin typeface="+mn-ea"/>
                <a:ea typeface="+mn-ea"/>
              </a:rPr>
              <a:t>のアクセスポイントについては、余裕をみて少し多めに設置しているため、多少の収容台数の増加には対応できるようになっている。</a:t>
            </a:r>
          </a:p>
        </p:txBody>
      </p:sp>
      <p:grpSp>
        <p:nvGrpSpPr>
          <p:cNvPr id="13" name="グループ化 12">
            <a:extLst>
              <a:ext uri="{FF2B5EF4-FFF2-40B4-BE49-F238E27FC236}">
                <a16:creationId xmlns:a16="http://schemas.microsoft.com/office/drawing/2014/main" id="{BB4FA973-0396-A802-5659-D16D9A24E4E5}"/>
              </a:ext>
            </a:extLst>
          </p:cNvPr>
          <p:cNvGrpSpPr/>
          <p:nvPr/>
        </p:nvGrpSpPr>
        <p:grpSpPr>
          <a:xfrm>
            <a:off x="709200" y="2851382"/>
            <a:ext cx="6138340" cy="1118764"/>
            <a:chOff x="503238" y="2980723"/>
            <a:chExt cx="6138340" cy="1118764"/>
          </a:xfrm>
        </p:grpSpPr>
        <p:grpSp>
          <p:nvGrpSpPr>
            <p:cNvPr id="14" name="グループ化 13">
              <a:extLst>
                <a:ext uri="{FF2B5EF4-FFF2-40B4-BE49-F238E27FC236}">
                  <a16:creationId xmlns:a16="http://schemas.microsoft.com/office/drawing/2014/main" id="{A538EC42-C961-E94C-DA7F-A29D97591C25}"/>
                </a:ext>
              </a:extLst>
            </p:cNvPr>
            <p:cNvGrpSpPr/>
            <p:nvPr/>
          </p:nvGrpSpPr>
          <p:grpSpPr>
            <a:xfrm>
              <a:off x="503238" y="2980723"/>
              <a:ext cx="2502339" cy="252000"/>
              <a:chOff x="707715" y="3178723"/>
              <a:chExt cx="2502339" cy="252000"/>
            </a:xfrm>
          </p:grpSpPr>
          <p:sp>
            <p:nvSpPr>
              <p:cNvPr id="19" name="テキスト ボックス 18">
                <a:extLst>
                  <a:ext uri="{FF2B5EF4-FFF2-40B4-BE49-F238E27FC236}">
                    <a16:creationId xmlns:a16="http://schemas.microsoft.com/office/drawing/2014/main" id="{4DBBA0A2-8235-CF28-90C2-C9011FCCF09B}"/>
                  </a:ext>
                </a:extLst>
              </p:cNvPr>
              <p:cNvSpPr txBox="1"/>
              <p:nvPr/>
            </p:nvSpPr>
            <p:spPr>
              <a:xfrm>
                <a:off x="1554054" y="3212390"/>
                <a:ext cx="1656000" cy="184666"/>
              </a:xfrm>
              <a:prstGeom prst="rect">
                <a:avLst/>
              </a:prstGeom>
              <a:noFill/>
            </p:spPr>
            <p:txBody>
              <a:bodyPr wrap="square" lIns="0" tIns="0" rIns="0" bIns="0" rtlCol="0">
                <a:spAutoFit/>
              </a:bodyPr>
              <a:lstStyle/>
              <a:p>
                <a:pPr fontAlgn="ctr"/>
                <a:r>
                  <a:rPr kumimoji="1" lang="ja-JP" altLang="en-US" sz="1200" b="1" dirty="0">
                    <a:solidFill>
                      <a:schemeClr val="tx1"/>
                    </a:solidFill>
                    <a:uFill>
                      <a:solidFill>
                        <a:srgbClr val="31926F"/>
                      </a:solidFill>
                    </a:uFill>
                    <a:latin typeface="+mn-ea"/>
                  </a:rPr>
                  <a:t>強靱化モデル</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4025BF7F-BB54-B8CB-856B-6F22B889A866}"/>
                  </a:ext>
                </a:extLst>
              </p:cNvPr>
              <p:cNvSpPr/>
              <p:nvPr/>
            </p:nvSpPr>
            <p:spPr>
              <a:xfrm>
                <a:off x="707715" y="317872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施策㉖</a:t>
                </a:r>
              </a:p>
            </p:txBody>
          </p:sp>
        </p:grpSp>
        <p:sp>
          <p:nvSpPr>
            <p:cNvPr id="17" name="テキスト ボックス 16">
              <a:extLst>
                <a:ext uri="{FF2B5EF4-FFF2-40B4-BE49-F238E27FC236}">
                  <a16:creationId xmlns:a16="http://schemas.microsoft.com/office/drawing/2014/main" id="{657D0681-2183-551C-BFDC-A45AD5C69BC1}"/>
                </a:ext>
              </a:extLst>
            </p:cNvPr>
            <p:cNvSpPr txBox="1"/>
            <p:nvPr/>
          </p:nvSpPr>
          <p:spPr>
            <a:xfrm>
              <a:off x="1349578" y="3253101"/>
              <a:ext cx="5292000" cy="846386"/>
            </a:xfrm>
            <a:prstGeom prst="rect">
              <a:avLst/>
            </a:prstGeom>
            <a:noFill/>
          </p:spPr>
          <p:txBody>
            <a:bodyPr wrap="square" lIns="0" tIns="0" rIns="0" bIns="0" rtlCol="0">
              <a:spAutoFit/>
            </a:bodyPr>
            <a:lstStyle/>
            <a:p>
              <a:pPr indent="144000"/>
              <a:r>
                <a:rPr kumimoji="1" lang="en-US" altLang="ja-JP" sz="1100" dirty="0">
                  <a:solidFill>
                    <a:schemeClr val="tx1"/>
                  </a:solidFill>
                  <a:latin typeface="+mn-ea"/>
                </a:rPr>
                <a:t>Microsoft 365</a:t>
              </a:r>
              <a:r>
                <a:rPr kumimoji="1" lang="ja-JP" altLang="en-US" sz="1100" dirty="0">
                  <a:solidFill>
                    <a:schemeClr val="tx1"/>
                  </a:solidFill>
                  <a:latin typeface="+mn-ea"/>
                </a:rPr>
                <a:t>については、パソコンの調達を毎年</a:t>
              </a:r>
              <a:r>
                <a:rPr kumimoji="1" lang="en-US" altLang="ja-JP" sz="1100" dirty="0">
                  <a:solidFill>
                    <a:schemeClr val="tx1"/>
                  </a:solidFill>
                  <a:latin typeface="+mn-ea"/>
                </a:rPr>
                <a:t>3</a:t>
              </a:r>
              <a:r>
                <a:rPr kumimoji="1" lang="ja-JP" altLang="en-US" sz="1100" dirty="0">
                  <a:solidFill>
                    <a:schemeClr val="tx1"/>
                  </a:solidFill>
                  <a:latin typeface="+mn-ea"/>
                </a:rPr>
                <a:t>分の</a:t>
              </a:r>
              <a:r>
                <a:rPr kumimoji="1" lang="en-US" altLang="ja-JP" sz="1100" dirty="0">
                  <a:solidFill>
                    <a:schemeClr val="tx1"/>
                  </a:solidFill>
                  <a:latin typeface="+mn-ea"/>
                </a:rPr>
                <a:t>1</a:t>
              </a:r>
              <a:r>
                <a:rPr kumimoji="1" lang="ja-JP" altLang="en-US" sz="1100" dirty="0">
                  <a:solidFill>
                    <a:schemeClr val="tx1"/>
                  </a:solidFill>
                  <a:latin typeface="+mn-ea"/>
                </a:rPr>
                <a:t>ずつかけており、直近で調達したものには導入しているため、令和</a:t>
              </a:r>
              <a:r>
                <a:rPr kumimoji="1" lang="en-US" altLang="ja-JP" sz="1100" dirty="0">
                  <a:solidFill>
                    <a:schemeClr val="tx1"/>
                  </a:solidFill>
                  <a:latin typeface="+mn-ea"/>
                </a:rPr>
                <a:t>7</a:t>
              </a:r>
              <a:r>
                <a:rPr kumimoji="1" lang="ja-JP" altLang="en-US" sz="1100" dirty="0">
                  <a:solidFill>
                    <a:schemeClr val="tx1"/>
                  </a:solidFill>
                  <a:latin typeface="+mn-ea"/>
                </a:rPr>
                <a:t>年（</a:t>
              </a:r>
              <a:r>
                <a:rPr kumimoji="1" lang="en-US" altLang="ja-JP" sz="1100" dirty="0">
                  <a:solidFill>
                    <a:schemeClr val="tx1"/>
                  </a:solidFill>
                  <a:latin typeface="+mn-ea"/>
                </a:rPr>
                <a:t>2025</a:t>
              </a:r>
              <a:r>
                <a:rPr kumimoji="1" lang="ja-JP" altLang="en-US" sz="1100" dirty="0">
                  <a:solidFill>
                    <a:schemeClr val="tx1"/>
                  </a:solidFill>
                  <a:latin typeface="+mn-ea"/>
                </a:rPr>
                <a:t>年）までには全て導入できる見込み。</a:t>
              </a:r>
              <a:r>
                <a:rPr kumimoji="1" lang="en-US" altLang="ja-JP" sz="1100" dirty="0">
                  <a:solidFill>
                    <a:schemeClr val="tx1"/>
                  </a:solidFill>
                  <a:latin typeface="+mn-ea"/>
                </a:rPr>
                <a:t>J-LIS</a:t>
              </a:r>
              <a:r>
                <a:rPr kumimoji="1" lang="ja-JP" altLang="en-US" sz="1100" dirty="0">
                  <a:solidFill>
                    <a:schemeClr val="tx1"/>
                  </a:solidFill>
                  <a:latin typeface="+mn-ea"/>
                </a:rPr>
                <a:t>（地方公共団体情報システム機構）の自治体情報セキュリティ向上プラットフォームが</a:t>
              </a:r>
              <a:r>
                <a:rPr kumimoji="1" lang="en-US" altLang="ja-JP" sz="1100" dirty="0">
                  <a:solidFill>
                    <a:schemeClr val="tx1"/>
                  </a:solidFill>
                  <a:latin typeface="+mn-ea"/>
                </a:rPr>
                <a:t>Microsoft 365 Apps for Enterprise</a:t>
              </a:r>
              <a:r>
                <a:rPr kumimoji="1" lang="ja-JP" altLang="en-US" sz="1100" dirty="0">
                  <a:solidFill>
                    <a:schemeClr val="tx1"/>
                  </a:solidFill>
                  <a:latin typeface="+mn-ea"/>
                </a:rPr>
                <a:t>のアクティベーションを行える中継機能を有しており、</a:t>
              </a:r>
              <a:r>
                <a:rPr kumimoji="1" lang="ja-JP" altLang="en-US" sz="1100" u="wavyHeavy" dirty="0">
                  <a:solidFill>
                    <a:schemeClr val="tx1"/>
                  </a:solidFill>
                  <a:uFill>
                    <a:solidFill>
                      <a:srgbClr val="31926F"/>
                    </a:solidFill>
                  </a:uFill>
                  <a:latin typeface="+mn-ea"/>
                </a:rPr>
                <a:t>強靱化モデル</a:t>
              </a:r>
              <a:r>
                <a:rPr kumimoji="1" lang="ja-JP" altLang="en-US" sz="1100" dirty="0">
                  <a:solidFill>
                    <a:schemeClr val="tx1"/>
                  </a:solidFill>
                  <a:latin typeface="+mn-ea"/>
                </a:rPr>
                <a:t>に合わせて当該プラットフォームを利用</a:t>
              </a:r>
              <a:endParaRPr kumimoji="1" lang="ja-JP" altLang="en-US" sz="1100" strike="sngStrike" dirty="0">
                <a:latin typeface="+mn-ea"/>
              </a:endParaRPr>
            </a:p>
          </p:txBody>
        </p:sp>
      </p:grpSp>
      <p:sp>
        <p:nvSpPr>
          <p:cNvPr id="4" name="正方形/長方形 3">
            <a:extLst>
              <a:ext uri="{FF2B5EF4-FFF2-40B4-BE49-F238E27FC236}">
                <a16:creationId xmlns:a16="http://schemas.microsoft.com/office/drawing/2014/main" id="{1D0CDA33-7E35-258B-3DB1-1E78D26493B4}"/>
              </a:ext>
            </a:extLst>
          </p:cNvPr>
          <p:cNvSpPr/>
          <p:nvPr/>
        </p:nvSpPr>
        <p:spPr>
          <a:xfrm>
            <a:off x="504438" y="2725704"/>
            <a:ext cx="6552000" cy="133978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3">
            <a:extLst>
              <a:ext uri="{FF2B5EF4-FFF2-40B4-BE49-F238E27FC236}">
                <a16:creationId xmlns:a16="http://schemas.microsoft.com/office/drawing/2014/main" id="{FC73DA51-4FF6-93CD-0501-A8E28C929FA1}"/>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40</a:t>
            </a:fld>
            <a:endParaRPr kumimoji="1" lang="ja-JP" altLang="en-US" dirty="0">
              <a:latin typeface="+mn-ea"/>
              <a:ea typeface="+mn-ea"/>
            </a:endParaRPr>
          </a:p>
        </p:txBody>
      </p:sp>
    </p:spTree>
    <p:extLst>
      <p:ext uri="{BB962C8B-B14F-4D97-AF65-F5344CB8AC3E}">
        <p14:creationId xmlns:p14="http://schemas.microsoft.com/office/powerpoint/2010/main" val="59395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ーブル, 建物, 窓, 座る が含まれている画像&#10;&#10;自動的に生成された説明">
            <a:extLst>
              <a:ext uri="{FF2B5EF4-FFF2-40B4-BE49-F238E27FC236}">
                <a16:creationId xmlns:a16="http://schemas.microsoft.com/office/drawing/2014/main" id="{67FE8827-F686-6755-47EE-F20F924BA6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3238" y="1368695"/>
            <a:ext cx="2800051" cy="2135802"/>
          </a:xfrm>
          <a:prstGeom prst="rect">
            <a:avLst/>
          </a:prstGeom>
        </p:spPr>
      </p:pic>
      <p:sp>
        <p:nvSpPr>
          <p:cNvPr id="3" name="正方形/長方形 2">
            <a:extLst>
              <a:ext uri="{FF2B5EF4-FFF2-40B4-BE49-F238E27FC236}">
                <a16:creationId xmlns:a16="http://schemas.microsoft.com/office/drawing/2014/main" id="{3A462499-4ECD-F747-4368-FECED8B4CD65}"/>
              </a:ext>
            </a:extLst>
          </p:cNvPr>
          <p:cNvSpPr>
            <a:spLocks/>
          </p:cNvSpPr>
          <p:nvPr/>
        </p:nvSpPr>
        <p:spPr>
          <a:xfrm>
            <a:off x="5821247" y="818825"/>
            <a:ext cx="864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53280"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a:xfrm>
            <a:off x="519729" y="320440"/>
            <a:ext cx="6552000" cy="249299"/>
          </a:xfrm>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41</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a:xfrm>
            <a:off x="504000" y="830717"/>
            <a:ext cx="6552000" cy="276999"/>
          </a:xfrm>
        </p:spPr>
        <p:txBody>
          <a:bodyPr/>
          <a:lstStyle/>
          <a:p>
            <a:r>
              <a:rPr lang="zh-TW" altLang="en-US" dirty="0">
                <a:latin typeface="+mn-ea"/>
                <a:ea typeface="+mn-ea"/>
              </a:rPr>
              <a:t>（</a:t>
            </a:r>
            <a:r>
              <a:rPr lang="en-US" altLang="ja-JP" dirty="0">
                <a:latin typeface="+mn-ea"/>
                <a:ea typeface="+mn-ea"/>
              </a:rPr>
              <a:t>5</a:t>
            </a:r>
            <a:r>
              <a:rPr lang="zh-TW" altLang="en-US" dirty="0">
                <a:latin typeface="+mn-ea"/>
                <a:ea typeface="+mn-ea"/>
              </a:rPr>
              <a:t>） </a:t>
            </a:r>
            <a:r>
              <a:rPr lang="ja-JP" altLang="en-US" dirty="0">
                <a:latin typeface="+mn-ea"/>
                <a:ea typeface="+mn-ea"/>
              </a:rPr>
              <a:t>東京都渋谷区</a:t>
            </a:r>
            <a:endParaRPr lang="zh-TW" altLang="en-US" dirty="0">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2-1. </a:t>
            </a:r>
            <a:r>
              <a:rPr lang="ja-JP" altLang="en-US" dirty="0">
                <a:latin typeface="+mn-ea"/>
                <a:ea typeface="+mn-ea"/>
              </a:rPr>
              <a:t>運用中の自治体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105203"/>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736027"/>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6449775"/>
            <a:ext cx="6552000" cy="1828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庁内の検討体制</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平成</a:t>
            </a:r>
            <a:r>
              <a:rPr kumimoji="1" lang="en-US" altLang="ja-JP" sz="1100" dirty="0">
                <a:solidFill>
                  <a:schemeClr val="tx1"/>
                </a:solidFill>
                <a:latin typeface="+mn-ea"/>
              </a:rPr>
              <a:t>24</a:t>
            </a:r>
            <a:r>
              <a:rPr kumimoji="1" lang="ja-JP" altLang="en-US" sz="1100" dirty="0">
                <a:solidFill>
                  <a:schemeClr val="tx1"/>
                </a:solidFill>
                <a:latin typeface="+mn-ea"/>
              </a:rPr>
              <a:t>年（</a:t>
            </a:r>
            <a:r>
              <a:rPr kumimoji="1" lang="en-US" altLang="ja-JP" sz="1100" dirty="0">
                <a:solidFill>
                  <a:schemeClr val="tx1"/>
                </a:solidFill>
                <a:latin typeface="+mn-ea"/>
              </a:rPr>
              <a:t>2012</a:t>
            </a:r>
            <a:r>
              <a:rPr kumimoji="1" lang="ja-JP" altLang="en-US" sz="1100" dirty="0">
                <a:solidFill>
                  <a:schemeClr val="tx1"/>
                </a:solidFill>
                <a:latin typeface="+mn-ea"/>
              </a:rPr>
              <a:t>年）</a:t>
            </a:r>
            <a:r>
              <a:rPr kumimoji="1" lang="en-US" altLang="ja-JP" sz="1100" dirty="0">
                <a:solidFill>
                  <a:schemeClr val="tx1"/>
                </a:solidFill>
                <a:latin typeface="+mn-ea"/>
              </a:rPr>
              <a:t>12</a:t>
            </a:r>
            <a:r>
              <a:rPr kumimoji="1" lang="ja-JP" altLang="en-US" sz="1100" dirty="0">
                <a:solidFill>
                  <a:schemeClr val="tx1"/>
                </a:solidFill>
                <a:latin typeface="+mn-ea"/>
              </a:rPr>
              <a:t>月に「工期が短く、区の財政負担が最小限であること」を柱とした公民連携による建て替えの事業手法について提案の公募を実施。区幹部に加えて、「</a:t>
            </a:r>
            <a:r>
              <a:rPr kumimoji="1" lang="zh-TW" altLang="en-US" sz="1100" dirty="0">
                <a:solidFill>
                  <a:schemeClr val="tx1"/>
                </a:solidFill>
                <a:latin typeface="+mn-ea"/>
              </a:rPr>
              <a:t>経営</a:t>
            </a:r>
            <a:r>
              <a:rPr kumimoji="1" lang="ja-JP" altLang="en-US" sz="1100" dirty="0">
                <a:solidFill>
                  <a:schemeClr val="tx1"/>
                </a:solidFill>
                <a:latin typeface="+mn-ea"/>
              </a:rPr>
              <a:t>」「</a:t>
            </a:r>
            <a:r>
              <a:rPr kumimoji="1" lang="zh-TW" altLang="en-US" sz="1100" dirty="0">
                <a:solidFill>
                  <a:schemeClr val="tx1"/>
                </a:solidFill>
                <a:latin typeface="+mn-ea"/>
              </a:rPr>
              <a:t>会計</a:t>
            </a:r>
            <a:r>
              <a:rPr kumimoji="1" lang="ja-JP" altLang="en-US" sz="1100" dirty="0">
                <a:solidFill>
                  <a:schemeClr val="tx1"/>
                </a:solidFill>
                <a:latin typeface="+mn-ea"/>
              </a:rPr>
              <a:t>」「</a:t>
            </a:r>
            <a:r>
              <a:rPr kumimoji="1" lang="zh-TW" altLang="en-US" sz="1100" dirty="0">
                <a:solidFill>
                  <a:schemeClr val="tx1"/>
                </a:solidFill>
                <a:latin typeface="+mn-ea"/>
              </a:rPr>
              <a:t>法律</a:t>
            </a:r>
            <a:r>
              <a:rPr kumimoji="1" lang="ja-JP" altLang="en-US" sz="1100" dirty="0">
                <a:solidFill>
                  <a:schemeClr val="tx1"/>
                </a:solidFill>
                <a:latin typeface="+mn-ea"/>
              </a:rPr>
              <a:t>」「</a:t>
            </a:r>
            <a:r>
              <a:rPr kumimoji="1" lang="zh-TW" altLang="en-US" sz="1100" dirty="0">
                <a:solidFill>
                  <a:schemeClr val="tx1"/>
                </a:solidFill>
                <a:latin typeface="+mn-ea"/>
              </a:rPr>
              <a:t>建築意匠</a:t>
            </a:r>
            <a:r>
              <a:rPr kumimoji="1" lang="ja-JP" altLang="en-US" sz="1100" dirty="0">
                <a:solidFill>
                  <a:schemeClr val="tx1"/>
                </a:solidFill>
                <a:latin typeface="+mn-ea"/>
              </a:rPr>
              <a:t>」「</a:t>
            </a:r>
            <a:r>
              <a:rPr kumimoji="1" lang="zh-TW" altLang="en-US" sz="1100" dirty="0">
                <a:solidFill>
                  <a:schemeClr val="tx1"/>
                </a:solidFill>
                <a:latin typeface="+mn-ea"/>
              </a:rPr>
              <a:t>構造</a:t>
            </a:r>
            <a:r>
              <a:rPr kumimoji="1" lang="ja-JP" altLang="en-US" sz="1100" dirty="0">
                <a:solidFill>
                  <a:schemeClr val="tx1"/>
                </a:solidFill>
                <a:latin typeface="+mn-ea"/>
              </a:rPr>
              <a:t>」「</a:t>
            </a:r>
            <a:r>
              <a:rPr kumimoji="1" lang="zh-TW" altLang="en-US" sz="1100" dirty="0">
                <a:solidFill>
                  <a:schemeClr val="tx1"/>
                </a:solidFill>
                <a:latin typeface="+mn-ea"/>
              </a:rPr>
              <a:t>環境</a:t>
            </a:r>
            <a:r>
              <a:rPr kumimoji="1" lang="ja-JP" altLang="en-US" sz="1100" dirty="0">
                <a:solidFill>
                  <a:schemeClr val="tx1"/>
                </a:solidFill>
                <a:latin typeface="+mn-ea"/>
              </a:rPr>
              <a:t>」をそれぞれ専門分野とする外部有識者が委員として参加する庁舎問題検討会等からの提言も踏まえ、優先交渉事業者を選定した。</a:t>
            </a:r>
            <a:endParaRPr kumimoji="1" lang="ja-JP" altLang="en-US" sz="1100" strike="sngStrike" dirty="0">
              <a:solidFill>
                <a:schemeClr val="tx1"/>
              </a:solidFill>
              <a:latin typeface="+mn-ea"/>
            </a:endParaRPr>
          </a:p>
          <a:p>
            <a:pPr algn="just" fontAlgn="ctr">
              <a:lnSpc>
                <a:spcPct val="120000"/>
              </a:lnSpc>
            </a:pPr>
            <a:endParaRPr kumimoji="1" lang="ja-JP" altLang="en-US" sz="1100" dirty="0">
              <a:solidFill>
                <a:schemeClr val="tx1"/>
              </a:solidFill>
              <a:latin typeface="+mn-ea"/>
            </a:endParaRPr>
          </a:p>
          <a:p>
            <a:pPr algn="just" fontAlgn="ctr">
              <a:lnSpc>
                <a:spcPct val="120000"/>
              </a:lnSpc>
            </a:pPr>
            <a:r>
              <a:rPr kumimoji="1" lang="ja-JP" altLang="en-US" sz="1100" b="1" dirty="0">
                <a:solidFill>
                  <a:srgbClr val="31926F"/>
                </a:solidFill>
                <a:latin typeface="+mn-ea"/>
              </a:rPr>
              <a:t>● </a:t>
            </a:r>
            <a:r>
              <a:rPr kumimoji="1" lang="en-US" altLang="ja-JP" sz="1100" b="1" dirty="0">
                <a:solidFill>
                  <a:srgbClr val="31926F"/>
                </a:solidFill>
                <a:uFill>
                  <a:solidFill>
                    <a:srgbClr val="31926F"/>
                  </a:solidFill>
                </a:uFill>
                <a:latin typeface="+mn-ea"/>
              </a:rPr>
              <a:t>ICT</a:t>
            </a:r>
            <a:r>
              <a:rPr kumimoji="1" lang="ja-JP" altLang="en-US" sz="1100" b="1" dirty="0">
                <a:solidFill>
                  <a:srgbClr val="31926F"/>
                </a:solidFill>
                <a:latin typeface="+mn-ea"/>
              </a:rPr>
              <a:t>センターの役割</a:t>
            </a:r>
            <a:endParaRPr kumimoji="1" lang="en-US" altLang="ja-JP" sz="1100" b="1" dirty="0">
              <a:solidFill>
                <a:srgbClr val="31926F"/>
              </a:solidFill>
              <a:latin typeface="+mn-ea"/>
            </a:endParaRPr>
          </a:p>
          <a:p>
            <a:pPr indent="144000" algn="just" fontAlgn="ctr">
              <a:lnSpc>
                <a:spcPct val="120000"/>
              </a:lnSpc>
            </a:pP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センターでは、新庁舎建て替えに伴い、一旦仮庁舎へ移り新庁舎完成後に入居するまでの期間において</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基盤の刷新を担当した。</a:t>
            </a:r>
            <a:endParaRPr kumimoji="1" lang="ja-JP" altLang="en-US" sz="1100" strike="sngStrike" dirty="0">
              <a:solidFill>
                <a:schemeClr val="tx1"/>
              </a:solidFill>
              <a:latin typeface="+mn-ea"/>
            </a:endParaRPr>
          </a:p>
        </p:txBody>
      </p:sp>
      <p:grpSp>
        <p:nvGrpSpPr>
          <p:cNvPr id="8" name="グループ化 7">
            <a:extLst>
              <a:ext uri="{FF2B5EF4-FFF2-40B4-BE49-F238E27FC236}">
                <a16:creationId xmlns:a16="http://schemas.microsoft.com/office/drawing/2014/main" id="{6D000AA4-7BCC-C649-E7AC-69ADF1DBE04C}"/>
              </a:ext>
            </a:extLst>
          </p:cNvPr>
          <p:cNvGrpSpPr/>
          <p:nvPr/>
        </p:nvGrpSpPr>
        <p:grpSpPr>
          <a:xfrm>
            <a:off x="6746400" y="818825"/>
            <a:ext cx="324000" cy="324000"/>
            <a:chOff x="6723571" y="910917"/>
            <a:chExt cx="324000" cy="324000"/>
          </a:xfrm>
        </p:grpSpPr>
        <p:sp>
          <p:nvSpPr>
            <p:cNvPr id="64" name="正方形/長方形 63">
              <a:extLst>
                <a:ext uri="{FF2B5EF4-FFF2-40B4-BE49-F238E27FC236}">
                  <a16:creationId xmlns:a16="http://schemas.microsoft.com/office/drawing/2014/main" id="{37F3C076-1B68-862B-D50C-82E1AFAFD56A}"/>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72" name="Freeform 6">
              <a:extLst>
                <a:ext uri="{FF2B5EF4-FFF2-40B4-BE49-F238E27FC236}">
                  <a16:creationId xmlns:a16="http://schemas.microsoft.com/office/drawing/2014/main" id="{793893FC-307D-4258-751B-3BAD06959BB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3557365"/>
            <a:ext cx="1126912" cy="161583"/>
          </a:xfrm>
          <a:prstGeom prst="rect">
            <a:avLst/>
          </a:prstGeom>
          <a:noFill/>
        </p:spPr>
        <p:txBody>
          <a:bodyPr wrap="none" lIns="0" tIns="0" rIns="0" bIns="0" rtlCol="0">
            <a:spAutoFit/>
          </a:bodyPr>
          <a:lstStyle/>
          <a:p>
            <a:r>
              <a:rPr kumimoji="1" lang="ja-JP" altLang="en-US" sz="1050" dirty="0">
                <a:latin typeface="+mn-ea"/>
              </a:rPr>
              <a:t>庁舎外観イメージ</a:t>
            </a:r>
            <a:r>
              <a:rPr kumimoji="1" lang="en-US" altLang="ja-JP" sz="1050" baseline="30000" dirty="0">
                <a:latin typeface="+mn-ea"/>
              </a:rPr>
              <a:t>*1</a:t>
            </a: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3784286"/>
            <a:ext cx="2808000" cy="738664"/>
          </a:xfrm>
          <a:prstGeom prst="rect">
            <a:avLst/>
          </a:prstGeom>
          <a:noFill/>
        </p:spPr>
        <p:txBody>
          <a:bodyPr wrap="square" lIns="0" tIns="0" rIns="0" bIns="0" rtlCol="0">
            <a:spAutoFit/>
          </a:bodyPr>
          <a:lstStyle/>
          <a:p>
            <a:r>
              <a:rPr kumimoji="1" lang="en-US" altLang="ja-JP" sz="800" dirty="0">
                <a:latin typeface="+mn-ea"/>
              </a:rPr>
              <a:t>*1 </a:t>
            </a:r>
            <a:r>
              <a:rPr kumimoji="1" lang="ja-JP" altLang="en-US" sz="800" dirty="0">
                <a:latin typeface="+mn-ea"/>
              </a:rPr>
              <a:t>「渋谷区新庁舎</a:t>
            </a:r>
            <a:r>
              <a:rPr kumimoji="1" lang="en-US" altLang="ja-JP" sz="800" dirty="0">
                <a:latin typeface="+mn-ea"/>
              </a:rPr>
              <a:t>2019.1</a:t>
            </a:r>
            <a:r>
              <a:rPr kumimoji="1" lang="ja-JP" altLang="en-US" sz="800" dirty="0">
                <a:latin typeface="+mn-ea"/>
              </a:rPr>
              <a:t>　新庁舎整備計画</a:t>
            </a:r>
            <a:r>
              <a:rPr kumimoji="1" lang="en-US" altLang="ja-JP" sz="800" dirty="0">
                <a:latin typeface="+mn-ea"/>
              </a:rPr>
              <a:t>Ver.1</a:t>
            </a:r>
            <a:r>
              <a:rPr kumimoji="1" lang="ja-JP" altLang="en-US" sz="800" dirty="0">
                <a:latin typeface="+mn-ea"/>
              </a:rPr>
              <a:t>」</a:t>
            </a:r>
            <a:r>
              <a:rPr kumimoji="1" lang="en-US" altLang="ja-JP" sz="800" dirty="0">
                <a:latin typeface="+mn-ea"/>
              </a:rPr>
              <a:t>P4,P48</a:t>
            </a:r>
            <a:r>
              <a:rPr kumimoji="1" lang="ja-JP" altLang="en-US" sz="800" dirty="0">
                <a:latin typeface="+mn-ea"/>
              </a:rPr>
              <a:t>、渋谷区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p>
          <a:p>
            <a:r>
              <a:rPr kumimoji="1" lang="ja-JP" altLang="en-US" sz="800" dirty="0">
                <a:latin typeface="+mn-ea"/>
              </a:rPr>
              <a:t>（</a:t>
            </a:r>
            <a:r>
              <a:rPr kumimoji="1" lang="en-US" altLang="ja-JP" sz="800" dirty="0">
                <a:latin typeface="+mn-ea"/>
                <a:hlinkClick r:id="rId7"/>
              </a:rPr>
              <a:t>https://files.microcms-assets.io/assets/12995aba8b194961be709ba879857f70/a25703fcdcd949c387dcfcb9acfda055/assets_com_000044740.pdf</a:t>
            </a:r>
            <a:r>
              <a:rPr kumimoji="1" lang="ja-JP" altLang="en-US" sz="800" dirty="0">
                <a:latin typeface="+mn-ea"/>
              </a:rPr>
              <a:t>）</a:t>
            </a: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509835890"/>
              </p:ext>
            </p:extLst>
          </p:nvPr>
        </p:nvGraphicFramePr>
        <p:xfrm>
          <a:off x="3492000" y="1368000"/>
          <a:ext cx="3564000" cy="3823246"/>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920974">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230,115</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141,645</a:t>
                      </a:r>
                      <a:r>
                        <a:rPr kumimoji="1" lang="ja-JP" altLang="en-US" sz="1000" b="0" dirty="0">
                          <a:solidFill>
                            <a:schemeClr val="tx1"/>
                          </a:solidFill>
                          <a:latin typeface="+mn-ea"/>
                        </a:rPr>
                        <a:t>世帯</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15</a:t>
                      </a:r>
                      <a:r>
                        <a:rPr kumimoji="1" lang="ja-JP" altLang="en-US" sz="1000" b="0" dirty="0">
                          <a:solidFill>
                            <a:schemeClr val="tx1"/>
                          </a:solidFill>
                          <a:latin typeface="+mn-ea"/>
                        </a:rPr>
                        <a:t>．</a:t>
                      </a:r>
                      <a:r>
                        <a:rPr kumimoji="1" lang="en-US" altLang="ja-JP" sz="1000" b="0" dirty="0">
                          <a:solidFill>
                            <a:schemeClr val="tx1"/>
                          </a:solidFill>
                          <a:latin typeface="+mn-ea"/>
                        </a:rPr>
                        <a:t>11k㎡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2,037</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762521">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運用中</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平成</a:t>
                      </a:r>
                      <a:r>
                        <a:rPr kumimoji="1" lang="en-US" altLang="ja-JP" sz="1000" b="0" dirty="0">
                          <a:solidFill>
                            <a:schemeClr val="tx1"/>
                          </a:solidFill>
                          <a:latin typeface="+mn-ea"/>
                        </a:rPr>
                        <a:t>31</a:t>
                      </a:r>
                      <a:r>
                        <a:rPr kumimoji="1" lang="ja-JP" altLang="en-US" sz="1000" b="0">
                          <a:solidFill>
                            <a:schemeClr val="tx1"/>
                          </a:solidFill>
                          <a:latin typeface="+mn-ea"/>
                        </a:rPr>
                        <a:t>年</a:t>
                      </a:r>
                      <a:r>
                        <a:rPr kumimoji="1" lang="en-US" altLang="ja-JP" sz="1000" b="0" dirty="0">
                          <a:solidFill>
                            <a:schemeClr val="tx1"/>
                          </a:solidFill>
                          <a:latin typeface="+mn-ea"/>
                        </a:rPr>
                        <a:t>1</a:t>
                      </a:r>
                      <a:r>
                        <a:rPr kumimoji="1" lang="ja-JP" altLang="en-US" sz="1000" b="0">
                          <a:solidFill>
                            <a:schemeClr val="tx1"/>
                          </a:solidFill>
                          <a:latin typeface="+mn-ea"/>
                        </a:rPr>
                        <a:t>月供用開始</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同一敷地内に建て替え</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99909">
                <a:tc>
                  <a:txBody>
                    <a:bodyPr/>
                    <a:lstStyle/>
                    <a:p>
                      <a:pPr fontAlgn="ctr"/>
                      <a:r>
                        <a:rPr kumimoji="1" lang="ja-JP" altLang="en-US" sz="1000" b="1" dirty="0">
                          <a:solidFill>
                            <a:srgbClr val="31926F"/>
                          </a:solidFill>
                          <a:latin typeface="+mn-ea"/>
                        </a:rPr>
                        <a:t>所在地</a:t>
                      </a:r>
                      <a:endParaRPr kumimoji="1" lang="ja-JP" altLang="en-US" sz="1000" dirty="0">
                        <a:solidFill>
                          <a:srgbClr val="31926F"/>
                        </a:solidFill>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zh-CN" altLang="en-US" sz="1000" b="0" dirty="0">
                          <a:solidFill>
                            <a:schemeClr val="tx1"/>
                          </a:solidFill>
                          <a:latin typeface="+mn-ea"/>
                        </a:rPr>
                        <a:t>渋谷区宇田川町</a:t>
                      </a:r>
                      <a:r>
                        <a:rPr kumimoji="1" lang="en-US" altLang="zh-CN" sz="1000" b="0" dirty="0">
                          <a:solidFill>
                            <a:schemeClr val="tx1"/>
                          </a:solidFill>
                          <a:latin typeface="+mn-ea"/>
                        </a:rPr>
                        <a:t>1-1</a:t>
                      </a: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50797874"/>
                  </a:ext>
                </a:extLst>
              </a:tr>
              <a:tr h="306196">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endParaRPr kumimoji="1" lang="ja-JP" altLang="en-US" sz="1000"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en-US" altLang="zh-TW" sz="1000" b="0" dirty="0">
                          <a:solidFill>
                            <a:schemeClr val="tx1"/>
                          </a:solidFill>
                          <a:latin typeface="+mn-ea"/>
                        </a:rPr>
                        <a:t>JR</a:t>
                      </a:r>
                      <a:r>
                        <a:rPr kumimoji="1" lang="zh-TW" altLang="en-US" sz="1000" b="0" dirty="0">
                          <a:solidFill>
                            <a:schemeClr val="tx1"/>
                          </a:solidFill>
                          <a:latin typeface="+mn-ea"/>
                        </a:rPr>
                        <a:t>他渋谷駅下車徒歩</a:t>
                      </a:r>
                      <a:r>
                        <a:rPr kumimoji="1" lang="en-US" altLang="zh-TW" sz="1000" b="0" dirty="0">
                          <a:solidFill>
                            <a:schemeClr val="tx1"/>
                          </a:solidFill>
                          <a:latin typeface="+mn-ea"/>
                        </a:rPr>
                        <a:t>11</a:t>
                      </a:r>
                      <a:r>
                        <a:rPr kumimoji="1" lang="zh-TW" altLang="en-US" sz="1000" b="0" dirty="0">
                          <a:solidFill>
                            <a:schemeClr val="tx1"/>
                          </a:solidFill>
                          <a:latin typeface="+mn-ea"/>
                        </a:rPr>
                        <a:t>分</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03032953"/>
                  </a:ext>
                </a:extLst>
              </a:tr>
              <a:tr h="1533646">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建物概要</a:t>
                      </a:r>
                      <a:r>
                        <a:rPr kumimoji="1" lang="ja-JP" altLang="en-US" sz="1000" baseline="30000" dirty="0">
                          <a:solidFill>
                            <a:srgbClr val="31926F"/>
                          </a:solidFill>
                          <a:latin typeface="+mn-ea"/>
                        </a:rPr>
                        <a:t>＊</a:t>
                      </a:r>
                      <a:r>
                        <a:rPr kumimoji="1" lang="en-US" altLang="ja-JP" sz="1000" baseline="30000" dirty="0">
                          <a:solidFill>
                            <a:srgbClr val="31926F"/>
                          </a:solidFill>
                          <a:latin typeface="+mn-ea"/>
                        </a:rPr>
                        <a:t>1</a:t>
                      </a:r>
                      <a:endParaRPr kumimoji="1" lang="ja-JP" altLang="en-US" sz="1000" dirty="0">
                        <a:solidFill>
                          <a:srgbClr val="31926F"/>
                        </a:solidFill>
                        <a:latin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構造種別</a:t>
                      </a:r>
                      <a:r>
                        <a:rPr kumimoji="1" lang="en-US" altLang="ja-JP" sz="1000" b="0" dirty="0">
                          <a:solidFill>
                            <a:schemeClr val="tx1"/>
                          </a:solidFill>
                          <a:latin typeface="+mn-ea"/>
                        </a:rPr>
                        <a:t>	</a:t>
                      </a:r>
                      <a:r>
                        <a:rPr kumimoji="1" lang="ja-JP" altLang="en-US" sz="1000" b="0" dirty="0">
                          <a:solidFill>
                            <a:schemeClr val="tx1"/>
                          </a:solidFill>
                          <a:latin typeface="+mn-ea"/>
                        </a:rPr>
                        <a:t>鉄骨造、鉄骨鉄筋コンクリート造</a:t>
                      </a:r>
                    </a:p>
                    <a:p>
                      <a:pPr fontAlgn="ctr">
                        <a:lnSpc>
                          <a:spcPct val="100000"/>
                        </a:lnSpc>
                        <a:spcBef>
                          <a:spcPts val="0"/>
                        </a:spcBef>
                        <a:spcAft>
                          <a:spcPts val="600"/>
                        </a:spcAft>
                        <a:tabLst>
                          <a:tab pos="1539875" algn="r"/>
                        </a:tabLst>
                      </a:pPr>
                      <a:r>
                        <a:rPr kumimoji="1" lang="ja-JP" altLang="en-US" sz="1000" b="0" dirty="0">
                          <a:solidFill>
                            <a:schemeClr val="tx1"/>
                          </a:solidFill>
                          <a:latin typeface="+mn-ea"/>
                        </a:rPr>
                        <a:t>建築面積　   約</a:t>
                      </a:r>
                      <a:r>
                        <a:rPr kumimoji="1" lang="en-US" altLang="ja-JP" sz="1000" b="0" dirty="0">
                          <a:solidFill>
                            <a:schemeClr val="tx1"/>
                          </a:solidFill>
                          <a:latin typeface="+mn-ea"/>
                        </a:rPr>
                        <a:t>2,232</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1539875" algn="r"/>
                        </a:tabLst>
                      </a:pPr>
                      <a:r>
                        <a:rPr kumimoji="1" lang="ja-JP" altLang="en-US" sz="1000" b="0" dirty="0">
                          <a:solidFill>
                            <a:schemeClr val="tx1"/>
                          </a:solidFill>
                          <a:latin typeface="+mn-ea"/>
                        </a:rPr>
                        <a:t>延床面積　 約</a:t>
                      </a:r>
                      <a:r>
                        <a:rPr kumimoji="1" lang="en-US" altLang="ja-JP" sz="1000" b="0" dirty="0">
                          <a:solidFill>
                            <a:schemeClr val="tx1"/>
                          </a:solidFill>
                          <a:latin typeface="+mn-ea"/>
                        </a:rPr>
                        <a:t>31</a:t>
                      </a:r>
                      <a:r>
                        <a:rPr kumimoji="1" lang="ja-JP" altLang="en-US" sz="1000" b="0" dirty="0">
                          <a:solidFill>
                            <a:schemeClr val="tx1"/>
                          </a:solidFill>
                          <a:latin typeface="+mn-ea"/>
                        </a:rPr>
                        <a:t>，</a:t>
                      </a:r>
                      <a:r>
                        <a:rPr kumimoji="1" lang="en-US" altLang="ja-JP" sz="1000" b="0" dirty="0">
                          <a:solidFill>
                            <a:schemeClr val="tx1"/>
                          </a:solidFill>
                          <a:latin typeface="+mn-ea"/>
                        </a:rPr>
                        <a:t>930</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階数</a:t>
                      </a:r>
                      <a:r>
                        <a:rPr kumimoji="1" lang="en-US" altLang="ja-JP" sz="1000" b="0" dirty="0">
                          <a:solidFill>
                            <a:schemeClr val="tx1"/>
                          </a:solidFill>
                          <a:latin typeface="+mn-ea"/>
                        </a:rPr>
                        <a:t>	</a:t>
                      </a:r>
                      <a:r>
                        <a:rPr kumimoji="1" lang="ja-JP" altLang="en-US" sz="1000" b="0" dirty="0">
                          <a:solidFill>
                            <a:schemeClr val="tx1"/>
                          </a:solidFill>
                          <a:latin typeface="+mn-ea"/>
                        </a:rPr>
                        <a:t>地上</a:t>
                      </a:r>
                      <a:r>
                        <a:rPr kumimoji="1" lang="en-US" altLang="ja-JP" sz="1000" b="0" dirty="0">
                          <a:solidFill>
                            <a:schemeClr val="tx1"/>
                          </a:solidFill>
                          <a:latin typeface="+mn-ea"/>
                        </a:rPr>
                        <a:t>15</a:t>
                      </a:r>
                      <a:r>
                        <a:rPr kumimoji="1" lang="ja-JP" altLang="en-US" sz="1000" b="0" dirty="0">
                          <a:solidFill>
                            <a:schemeClr val="tx1"/>
                          </a:solidFill>
                          <a:latin typeface="+mn-ea"/>
                        </a:rPr>
                        <a:t>階地下</a:t>
                      </a:r>
                      <a:r>
                        <a:rPr kumimoji="1" lang="en-US" altLang="ja-JP" sz="1000" b="0" dirty="0">
                          <a:solidFill>
                            <a:schemeClr val="tx1"/>
                          </a:solidFill>
                          <a:latin typeface="+mn-ea"/>
                        </a:rPr>
                        <a:t>2</a:t>
                      </a:r>
                      <a:r>
                        <a:rPr kumimoji="1" lang="ja-JP" altLang="en-US" sz="1000" b="0" dirty="0">
                          <a:solidFill>
                            <a:schemeClr val="tx1"/>
                          </a:solidFill>
                          <a:latin typeface="+mn-ea"/>
                        </a:rPr>
                        <a:t>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高さ</a:t>
                      </a:r>
                      <a:r>
                        <a:rPr kumimoji="1" lang="en-US" altLang="ja-JP" sz="1000" b="0" dirty="0">
                          <a:solidFill>
                            <a:schemeClr val="tx1"/>
                          </a:solidFill>
                          <a:latin typeface="+mn-ea"/>
                        </a:rPr>
                        <a:t>	70.46m</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sp>
        <p:nvSpPr>
          <p:cNvPr id="6" name="コンテンツ プレースホルダー 17">
            <a:extLst>
              <a:ext uri="{FF2B5EF4-FFF2-40B4-BE49-F238E27FC236}">
                <a16:creationId xmlns:a16="http://schemas.microsoft.com/office/drawing/2014/main" id="{31047A79-29A2-AB6C-4D7F-9A207BFA8DF1}"/>
              </a:ext>
            </a:extLst>
          </p:cNvPr>
          <p:cNvSpPr txBox="1">
            <a:spLocks/>
          </p:cNvSpPr>
          <p:nvPr/>
        </p:nvSpPr>
        <p:spPr>
          <a:xfrm>
            <a:off x="504001" y="8561327"/>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9" name="正方形/長方形 8">
            <a:extLst>
              <a:ext uri="{FF2B5EF4-FFF2-40B4-BE49-F238E27FC236}">
                <a16:creationId xmlns:a16="http://schemas.microsoft.com/office/drawing/2014/main" id="{1821F02A-AA60-A3E6-5740-6DE2D9AB0622}"/>
              </a:ext>
            </a:extLst>
          </p:cNvPr>
          <p:cNvSpPr/>
          <p:nvPr/>
        </p:nvSpPr>
        <p:spPr>
          <a:xfrm>
            <a:off x="504000" y="8913104"/>
            <a:ext cx="6552000" cy="609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fontAlgn="ctr">
              <a:lnSpc>
                <a:spcPct val="120000"/>
              </a:lnSpc>
            </a:pPr>
            <a:r>
              <a:rPr kumimoji="1" lang="ja-JP" altLang="en-US" sz="1100" dirty="0">
                <a:solidFill>
                  <a:schemeClr val="tx1"/>
                </a:solidFill>
                <a:latin typeface="+mn-ea"/>
              </a:rPr>
              <a:t>新庁舎・公会堂の施設計画及び「基本設計」策定の過程においては、住民に対しての整備計画案意見募集、区民説明会を開催。バリアフリーや</a:t>
            </a:r>
            <a:r>
              <a:rPr kumimoji="1" lang="ja-JP" altLang="en-US" sz="1100" u="wavyHeavy" dirty="0">
                <a:solidFill>
                  <a:schemeClr val="tx1"/>
                </a:solidFill>
                <a:uFill>
                  <a:solidFill>
                    <a:srgbClr val="31926F"/>
                  </a:solidFill>
                </a:uFill>
                <a:latin typeface="+mn-ea"/>
              </a:rPr>
              <a:t>ユニバーサルデザイン</a:t>
            </a:r>
            <a:r>
              <a:rPr kumimoji="1" lang="ja-JP" altLang="en-US" sz="1100" dirty="0">
                <a:solidFill>
                  <a:schemeClr val="tx1"/>
                </a:solidFill>
                <a:latin typeface="+mn-ea"/>
              </a:rPr>
              <a:t>に際しては、障がい者団体へのヒアリング等を実施した。</a:t>
            </a:r>
            <a:endParaRPr kumimoji="1" lang="ja-JP" altLang="en-US" sz="1100" strike="sngStrike" dirty="0">
              <a:solidFill>
                <a:schemeClr val="tx1"/>
              </a:solidFill>
              <a:latin typeface="+mn-ea"/>
            </a:endParaRPr>
          </a:p>
        </p:txBody>
      </p:sp>
    </p:spTree>
    <p:extLst>
      <p:ext uri="{BB962C8B-B14F-4D97-AF65-F5344CB8AC3E}">
        <p14:creationId xmlns:p14="http://schemas.microsoft.com/office/powerpoint/2010/main" val="212106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112EA52-6A84-F3BD-F408-85130A166C63}"/>
              </a:ext>
            </a:extLst>
          </p:cNvPr>
          <p:cNvPicPr>
            <a:picLocks noChangeAspect="1"/>
          </p:cNvPicPr>
          <p:nvPr/>
        </p:nvPicPr>
        <p:blipFill>
          <a:blip r:embed="rId4"/>
          <a:stretch>
            <a:fillRect/>
          </a:stretch>
        </p:blipFill>
        <p:spPr>
          <a:xfrm>
            <a:off x="503239" y="4546725"/>
            <a:ext cx="6553200" cy="1160543"/>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54303"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5</a:t>
            </a:r>
            <a:r>
              <a:rPr lang="en-US" altLang="zh-TW" dirty="0">
                <a:latin typeface="+mn-ea"/>
                <a:ea typeface="+mn-ea"/>
              </a:rPr>
              <a:t>) </a:t>
            </a:r>
            <a:r>
              <a:rPr lang="ja-JP" altLang="en-US" dirty="0">
                <a:latin typeface="+mn-ea"/>
                <a:ea typeface="+mn-ea"/>
              </a:rPr>
              <a:t>東京都渋谷区</a:t>
            </a:r>
            <a:endParaRPr lang="zh-TW" altLang="en-US" dirty="0">
              <a:latin typeface="+mn-ea"/>
              <a:ea typeface="+mn-ea"/>
            </a:endParaRPr>
          </a:p>
        </p:txBody>
      </p:sp>
      <p:grpSp>
        <p:nvGrpSpPr>
          <p:cNvPr id="26" name="グループ化 25">
            <a:extLst>
              <a:ext uri="{FF2B5EF4-FFF2-40B4-BE49-F238E27FC236}">
                <a16:creationId xmlns:a16="http://schemas.microsoft.com/office/drawing/2014/main" id="{55D97D7D-EFA6-D240-A1A6-15EB6B8C5E52}"/>
              </a:ext>
            </a:extLst>
          </p:cNvPr>
          <p:cNvGrpSpPr/>
          <p:nvPr/>
        </p:nvGrpSpPr>
        <p:grpSpPr>
          <a:xfrm>
            <a:off x="504000" y="1349375"/>
            <a:ext cx="6552001" cy="3275365"/>
            <a:chOff x="504000" y="5679079"/>
            <a:chExt cx="6552001" cy="3275365"/>
          </a:xfrm>
        </p:grpSpPr>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073655"/>
              <a:ext cx="6552000" cy="288078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algn="just" fontAlgn="ctr">
                <a:lnSpc>
                  <a:spcPct val="120000"/>
                </a:lnSpc>
                <a:spcBef>
                  <a:spcPts val="0"/>
                </a:spcBef>
                <a:buFont typeface="Arial" panose="020B0604020202020204" pitchFamily="34" charset="0"/>
                <a:buNone/>
              </a:pPr>
              <a:r>
                <a:rPr lang="ja-JP" altLang="en-US" sz="1200" dirty="0">
                  <a:latin typeface="+mn-ea"/>
                </a:rPr>
                <a:t>東日本大震災発生後に再度実施した耐震診断調査結果を受けて、平成</a:t>
              </a:r>
              <a:r>
                <a:rPr lang="en-US" altLang="ja-JP" sz="1200" dirty="0">
                  <a:latin typeface="+mn-ea"/>
                </a:rPr>
                <a:t>24</a:t>
              </a:r>
              <a:r>
                <a:rPr lang="ja-JP" altLang="en-US" sz="1200" dirty="0">
                  <a:latin typeface="+mn-ea"/>
                </a:rPr>
                <a:t>年（</a:t>
              </a:r>
              <a:r>
                <a:rPr lang="en-US" altLang="ja-JP" sz="1200" dirty="0">
                  <a:latin typeface="+mn-ea"/>
                </a:rPr>
                <a:t>2012</a:t>
              </a:r>
              <a:r>
                <a:rPr lang="ja-JP" altLang="en-US" sz="1200" dirty="0">
                  <a:latin typeface="+mn-ea"/>
                </a:rPr>
                <a:t>年）</a:t>
              </a:r>
              <a:r>
                <a:rPr lang="en-US" altLang="ja-JP" sz="1200" dirty="0">
                  <a:latin typeface="+mn-ea"/>
                </a:rPr>
                <a:t>12</a:t>
              </a:r>
              <a:r>
                <a:rPr lang="ja-JP" altLang="en-US" sz="1200" dirty="0">
                  <a:latin typeface="+mn-ea"/>
                </a:rPr>
                <a:t>月に、耐震補強に加えて建て替えによる耐震化の検討のため新庁舎等の整備について公募を実施した。その結果、区の財政負担なしで建て替えを実現する複数の提案があり、区議会とも協議のうえ、区が定期借地権を設定する対価として、民間事業者が区の庁舎等建築費の負担をゼロとする庁舎等建設を行うこととした。</a:t>
              </a:r>
            </a:p>
            <a:p>
              <a:pPr marL="0" indent="144000" algn="just" fontAlgn="ctr">
                <a:lnSpc>
                  <a:spcPct val="120000"/>
                </a:lnSpc>
                <a:spcBef>
                  <a:spcPts val="0"/>
                </a:spcBef>
                <a:buFont typeface="Arial" panose="020B0604020202020204" pitchFamily="34" charset="0"/>
                <a:buNone/>
              </a:pPr>
              <a:r>
                <a:rPr lang="ja-JP" altLang="en-US" sz="1200" dirty="0">
                  <a:latin typeface="+mn-ea"/>
                </a:rPr>
                <a:t>平成</a:t>
              </a:r>
              <a:r>
                <a:rPr lang="en-US" altLang="ja-JP" sz="1200" dirty="0">
                  <a:latin typeface="+mn-ea"/>
                </a:rPr>
                <a:t>26</a:t>
              </a:r>
              <a:r>
                <a:rPr lang="ja-JP" altLang="en-US" sz="1200" dirty="0">
                  <a:latin typeface="+mn-ea"/>
                </a:rPr>
                <a:t>年（</a:t>
              </a:r>
              <a:r>
                <a:rPr lang="en-US" altLang="ja-JP" sz="1200" dirty="0">
                  <a:latin typeface="+mn-ea"/>
                </a:rPr>
                <a:t>2014</a:t>
              </a:r>
              <a:r>
                <a:rPr lang="ja-JP" altLang="en-US" sz="1200" dirty="0">
                  <a:latin typeface="+mn-ea"/>
                </a:rPr>
                <a:t>年）</a:t>
              </a:r>
              <a:r>
                <a:rPr lang="en-US" altLang="ja-JP" sz="1200" dirty="0">
                  <a:latin typeface="+mn-ea"/>
                </a:rPr>
                <a:t>3</a:t>
              </a:r>
              <a:r>
                <a:rPr lang="ja-JP" altLang="en-US" sz="1200" dirty="0">
                  <a:latin typeface="+mn-ea"/>
                </a:rPr>
                <a:t>月に、区と選定事業者が「新総合庁舎等整備事業に関する基本協定」を締結した。同年</a:t>
              </a:r>
              <a:r>
                <a:rPr lang="en-US" altLang="ja-JP" sz="1200" dirty="0">
                  <a:latin typeface="+mn-ea"/>
                </a:rPr>
                <a:t>4</a:t>
              </a:r>
              <a:r>
                <a:rPr lang="ja-JP" altLang="en-US" sz="1200" dirty="0">
                  <a:latin typeface="+mn-ea"/>
                </a:rPr>
                <a:t>月より新庁舎・新公会堂の設計に着手した。平成</a:t>
              </a:r>
              <a:r>
                <a:rPr lang="en-US" altLang="ja-JP" sz="1200" dirty="0">
                  <a:latin typeface="+mn-ea"/>
                </a:rPr>
                <a:t>27</a:t>
              </a:r>
              <a:r>
                <a:rPr lang="ja-JP" altLang="en-US" sz="1200" dirty="0">
                  <a:latin typeface="+mn-ea"/>
                </a:rPr>
                <a:t>年（</a:t>
              </a:r>
              <a:r>
                <a:rPr lang="en-US" altLang="ja-JP" sz="1200" dirty="0">
                  <a:latin typeface="+mn-ea"/>
                </a:rPr>
                <a:t>2015</a:t>
              </a:r>
              <a:r>
                <a:rPr lang="ja-JP" altLang="en-US" sz="1200" dirty="0">
                  <a:latin typeface="+mn-ea"/>
                </a:rPr>
                <a:t>年）</a:t>
              </a:r>
              <a:r>
                <a:rPr lang="en-US" altLang="ja-JP" sz="1200" dirty="0">
                  <a:latin typeface="+mn-ea"/>
                </a:rPr>
                <a:t>2</a:t>
              </a:r>
              <a:r>
                <a:rPr lang="ja-JP" altLang="en-US" sz="1200" dirty="0">
                  <a:latin typeface="+mn-ea"/>
                </a:rPr>
                <a:t>月に「渋谷区新庁舎及び新公会堂施設計画」を公表した。</a:t>
              </a:r>
            </a:p>
            <a:p>
              <a:pPr marL="0" indent="144000" algn="just" fontAlgn="ctr">
                <a:lnSpc>
                  <a:spcPct val="120000"/>
                </a:lnSpc>
                <a:spcBef>
                  <a:spcPts val="0"/>
                </a:spcBef>
                <a:buFont typeface="Arial" panose="020B0604020202020204" pitchFamily="34" charset="0"/>
                <a:buNone/>
              </a:pPr>
              <a:r>
                <a:rPr lang="ja-JP" altLang="en-US" sz="1200" dirty="0">
                  <a:latin typeface="+mn-ea"/>
                </a:rPr>
                <a:t>平成</a:t>
              </a:r>
              <a:r>
                <a:rPr lang="en-US" altLang="ja-JP" sz="1200" dirty="0">
                  <a:latin typeface="+mn-ea"/>
                </a:rPr>
                <a:t>27</a:t>
              </a:r>
              <a:r>
                <a:rPr lang="ja-JP" altLang="en-US" sz="1200" dirty="0">
                  <a:latin typeface="+mn-ea"/>
                </a:rPr>
                <a:t>年（</a:t>
              </a:r>
              <a:r>
                <a:rPr lang="en-US" altLang="ja-JP" sz="1200" dirty="0">
                  <a:latin typeface="+mn-ea"/>
                </a:rPr>
                <a:t>2015</a:t>
              </a:r>
              <a:r>
                <a:rPr lang="ja-JP" altLang="en-US" sz="1200" dirty="0">
                  <a:latin typeface="+mn-ea"/>
                </a:rPr>
                <a:t>年）</a:t>
              </a:r>
              <a:r>
                <a:rPr lang="en-US" altLang="ja-JP" sz="1200" dirty="0">
                  <a:latin typeface="+mn-ea"/>
                </a:rPr>
                <a:t>10</a:t>
              </a:r>
              <a:r>
                <a:rPr lang="ja-JP" altLang="en-US" sz="1200" dirty="0">
                  <a:latin typeface="+mn-ea"/>
                </a:rPr>
                <a:t>月に、「新庁舎及び新公会堂の施設性能の要求水準」を締結した。同年</a:t>
              </a:r>
              <a:r>
                <a:rPr lang="en-US" altLang="ja-JP" sz="1200" dirty="0">
                  <a:latin typeface="+mn-ea"/>
                </a:rPr>
                <a:t>11</a:t>
              </a:r>
              <a:r>
                <a:rPr lang="ja-JP" altLang="en-US" sz="1200" dirty="0">
                  <a:latin typeface="+mn-ea"/>
                </a:rPr>
                <a:t>月より旧庁舎・旧公会堂の解体工事に着手した。平成</a:t>
              </a:r>
              <a:r>
                <a:rPr lang="en-US" altLang="ja-JP" sz="1200" dirty="0">
                  <a:latin typeface="+mn-ea"/>
                </a:rPr>
                <a:t>28</a:t>
              </a:r>
              <a:r>
                <a:rPr lang="ja-JP" altLang="en-US" sz="1200" dirty="0">
                  <a:latin typeface="+mn-ea"/>
                </a:rPr>
                <a:t>年（</a:t>
              </a:r>
              <a:r>
                <a:rPr lang="en-US" altLang="ja-JP" sz="1200" dirty="0">
                  <a:latin typeface="+mn-ea"/>
                </a:rPr>
                <a:t>2016</a:t>
              </a:r>
              <a:r>
                <a:rPr lang="ja-JP" altLang="en-US" sz="1200" dirty="0">
                  <a:latin typeface="+mn-ea"/>
                </a:rPr>
                <a:t>年）</a:t>
              </a:r>
              <a:r>
                <a:rPr lang="en-US" altLang="ja-JP" sz="1200" dirty="0">
                  <a:latin typeface="+mn-ea"/>
                </a:rPr>
                <a:t>9</a:t>
              </a:r>
              <a:r>
                <a:rPr lang="ja-JP" altLang="en-US" sz="1200" dirty="0">
                  <a:latin typeface="+mn-ea"/>
                </a:rPr>
                <a:t>月に新庁舎・新公会堂の新築工事に着手した。平成</a:t>
              </a:r>
              <a:r>
                <a:rPr lang="en-US" altLang="ja-JP" sz="1200" dirty="0">
                  <a:latin typeface="+mn-ea"/>
                </a:rPr>
                <a:t>30</a:t>
              </a:r>
              <a:r>
                <a:rPr lang="ja-JP" altLang="en-US" sz="1200" dirty="0">
                  <a:latin typeface="+mn-ea"/>
                </a:rPr>
                <a:t>年（</a:t>
              </a:r>
              <a:r>
                <a:rPr lang="en-US" altLang="ja-JP" sz="1200" dirty="0">
                  <a:latin typeface="+mn-ea"/>
                </a:rPr>
                <a:t>2018</a:t>
              </a:r>
              <a:r>
                <a:rPr lang="ja-JP" altLang="en-US" sz="1200" dirty="0">
                  <a:latin typeface="+mn-ea"/>
                </a:rPr>
                <a:t>年）</a:t>
              </a:r>
              <a:r>
                <a:rPr lang="en-US" altLang="ja-JP" sz="1200" dirty="0">
                  <a:latin typeface="+mn-ea"/>
                </a:rPr>
                <a:t>10</a:t>
              </a:r>
              <a:r>
                <a:rPr lang="ja-JP" altLang="en-US" sz="1200" dirty="0">
                  <a:latin typeface="+mn-ea"/>
                </a:rPr>
                <a:t>月に新庁舎竣工・引き渡しが行われた。平成</a:t>
              </a:r>
              <a:r>
                <a:rPr lang="en-US" altLang="ja-JP" sz="1200" dirty="0">
                  <a:latin typeface="+mn-ea"/>
                </a:rPr>
                <a:t>31</a:t>
              </a:r>
              <a:r>
                <a:rPr lang="ja-JP" altLang="en-US" sz="1200" dirty="0">
                  <a:latin typeface="+mn-ea"/>
                </a:rPr>
                <a:t>年（</a:t>
              </a:r>
              <a:r>
                <a:rPr lang="en-US" altLang="ja-JP" sz="1200" dirty="0">
                  <a:latin typeface="+mn-ea"/>
                </a:rPr>
                <a:t>2019</a:t>
              </a:r>
              <a:r>
                <a:rPr lang="ja-JP" altLang="en-US" sz="1200" dirty="0">
                  <a:latin typeface="+mn-ea"/>
                </a:rPr>
                <a:t>年）</a:t>
              </a:r>
              <a:r>
                <a:rPr lang="en-US" altLang="ja-JP" sz="1200" dirty="0">
                  <a:latin typeface="+mn-ea"/>
                </a:rPr>
                <a:t>1</a:t>
              </a:r>
              <a:r>
                <a:rPr lang="ja-JP" altLang="en-US" sz="1200" dirty="0">
                  <a:latin typeface="+mn-ea"/>
                </a:rPr>
                <a:t>月に新庁舎が開庁した。</a:t>
              </a:r>
            </a:p>
            <a:p>
              <a:pPr marL="0" indent="144000" algn="just" fontAlgn="ctr">
                <a:lnSpc>
                  <a:spcPct val="120000"/>
                </a:lnSpc>
                <a:spcBef>
                  <a:spcPts val="0"/>
                </a:spcBef>
                <a:buFont typeface="Arial" panose="020B0604020202020204" pitchFamily="34" charset="0"/>
                <a:buNone/>
              </a:pPr>
              <a:endParaRPr lang="ja-JP" altLang="en-US" sz="1200" dirty="0">
                <a:latin typeface="+mn-ea"/>
              </a:endParaRP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679079"/>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grpSp>
      <p:sp>
        <p:nvSpPr>
          <p:cNvPr id="29" name="テキスト ボックス 28">
            <a:extLst>
              <a:ext uri="{FF2B5EF4-FFF2-40B4-BE49-F238E27FC236}">
                <a16:creationId xmlns:a16="http://schemas.microsoft.com/office/drawing/2014/main" id="{53BCF43C-EBCB-4788-3696-D0636D36CC37}"/>
              </a:ext>
            </a:extLst>
          </p:cNvPr>
          <p:cNvSpPr txBox="1"/>
          <p:nvPr/>
        </p:nvSpPr>
        <p:spPr>
          <a:xfrm>
            <a:off x="504000" y="5802572"/>
            <a:ext cx="1191032" cy="169277"/>
          </a:xfrm>
          <a:prstGeom prst="rect">
            <a:avLst/>
          </a:prstGeom>
          <a:noFill/>
        </p:spPr>
        <p:txBody>
          <a:bodyPr wrap="none" lIns="0" tIns="0" rIns="0" bIns="0" rtlCol="0">
            <a:spAutoFit/>
          </a:bodyPr>
          <a:lstStyle/>
          <a:p>
            <a:pPr fontAlgn="ctr"/>
            <a:r>
              <a:rPr kumimoji="1" lang="ja-JP" altLang="en-US" sz="1100" dirty="0">
                <a:latin typeface="+mn-ea"/>
              </a:rPr>
              <a:t>全体スケジュール</a:t>
            </a:r>
            <a:r>
              <a:rPr kumimoji="1" lang="en-US" altLang="ja-JP" sz="1100" baseline="30000" dirty="0">
                <a:latin typeface="+mn-ea"/>
              </a:rPr>
              <a:t>*2</a:t>
            </a:r>
          </a:p>
        </p:txBody>
      </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504000" y="6041432"/>
            <a:ext cx="6494255" cy="492443"/>
          </a:xfrm>
          <a:prstGeom prst="rect">
            <a:avLst/>
          </a:prstGeom>
          <a:noFill/>
        </p:spPr>
        <p:txBody>
          <a:bodyPr wrap="square" lIns="0" tIns="0" rIns="0" bIns="0" rtlCol="0">
            <a:spAutoFit/>
          </a:bodyPr>
          <a:lstStyle/>
          <a:p>
            <a:r>
              <a:rPr kumimoji="1" lang="en-US" altLang="ja-JP" sz="800" dirty="0">
                <a:latin typeface="+mn-ea"/>
              </a:rPr>
              <a:t>*2 </a:t>
            </a:r>
            <a:r>
              <a:rPr kumimoji="1" lang="ja-JP" altLang="en-US" sz="800" dirty="0">
                <a:latin typeface="+mn-ea"/>
              </a:rPr>
              <a:t>「渋谷区新庁舎</a:t>
            </a:r>
            <a:r>
              <a:rPr kumimoji="1" lang="en-US" altLang="ja-JP" sz="800" dirty="0">
                <a:latin typeface="+mn-ea"/>
              </a:rPr>
              <a:t>2019.1</a:t>
            </a:r>
            <a:r>
              <a:rPr kumimoji="1" lang="ja-JP" altLang="en-US" sz="800" dirty="0">
                <a:latin typeface="+mn-ea"/>
              </a:rPr>
              <a:t>　新庁舎整備計画</a:t>
            </a:r>
            <a:r>
              <a:rPr kumimoji="1" lang="en-US" altLang="ja-JP" sz="800" dirty="0">
                <a:latin typeface="+mn-ea"/>
              </a:rPr>
              <a:t>Ver.1</a:t>
            </a:r>
            <a:r>
              <a:rPr kumimoji="1" lang="ja-JP" altLang="en-US" sz="800" dirty="0">
                <a:latin typeface="+mn-ea"/>
              </a:rPr>
              <a:t>」</a:t>
            </a:r>
            <a:r>
              <a:rPr kumimoji="1" lang="en-US" altLang="ja-JP" sz="800" dirty="0">
                <a:latin typeface="+mn-ea"/>
              </a:rPr>
              <a:t>P1,P11-15</a:t>
            </a:r>
            <a:r>
              <a:rPr kumimoji="1" lang="ja-JP" altLang="en-US" sz="800" dirty="0">
                <a:latin typeface="+mn-ea"/>
              </a:rPr>
              <a:t>、渋谷区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7"/>
              </a:rPr>
              <a:t>https://files.microcms-assets.io/assets/12995aba8b194961be709ba879857f70/a25703fcdcd949c387dcfcb9acfda055/assets_com_000044740.pdf</a:t>
            </a:r>
            <a:r>
              <a:rPr kumimoji="1" lang="ja-JP" altLang="en-US" sz="800" dirty="0">
                <a:latin typeface="+mn-ea"/>
              </a:rPr>
              <a:t>）</a:t>
            </a:r>
          </a:p>
        </p:txBody>
      </p:sp>
      <p:sp>
        <p:nvSpPr>
          <p:cNvPr id="3" name="スライド番号プレースホルダー 13">
            <a:extLst>
              <a:ext uri="{FF2B5EF4-FFF2-40B4-BE49-F238E27FC236}">
                <a16:creationId xmlns:a16="http://schemas.microsoft.com/office/drawing/2014/main" id="{7AAD7348-616F-990D-C595-26E4AF1C121D}"/>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42</a:t>
            </a:fld>
            <a:endParaRPr kumimoji="1" lang="ja-JP" altLang="en-US" dirty="0">
              <a:latin typeface="+mn-ea"/>
              <a:ea typeface="+mn-ea"/>
            </a:endParaRPr>
          </a:p>
        </p:txBody>
      </p:sp>
    </p:spTree>
    <p:extLst>
      <p:ext uri="{BB962C8B-B14F-4D97-AF65-F5344CB8AC3E}">
        <p14:creationId xmlns:p14="http://schemas.microsoft.com/office/powerpoint/2010/main" val="478192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四角形: 角を丸くする 58">
            <a:extLst>
              <a:ext uri="{FF2B5EF4-FFF2-40B4-BE49-F238E27FC236}">
                <a16:creationId xmlns:a16="http://schemas.microsoft.com/office/drawing/2014/main" id="{87213681-6BAA-F9E1-FCE0-DC3E85E4277F}"/>
              </a:ext>
            </a:extLst>
          </p:cNvPr>
          <p:cNvSpPr/>
          <p:nvPr/>
        </p:nvSpPr>
        <p:spPr>
          <a:xfrm>
            <a:off x="503196" y="180000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B5E92AB3-A37B-1148-D6D5-185D7B0F0200}"/>
              </a:ext>
            </a:extLst>
          </p:cNvPr>
          <p:cNvSpPr/>
          <p:nvPr/>
        </p:nvSpPr>
        <p:spPr>
          <a:xfrm>
            <a:off x="1341120" y="1802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5532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5</a:t>
            </a:r>
            <a:r>
              <a:rPr lang="en-US" altLang="zh-TW" dirty="0">
                <a:latin typeface="+mn-ea"/>
                <a:ea typeface="+mn-ea"/>
              </a:rPr>
              <a:t>) </a:t>
            </a:r>
            <a:r>
              <a:rPr lang="ja-JP" altLang="en-US" dirty="0">
                <a:latin typeface="+mn-ea"/>
                <a:ea typeface="+mn-ea"/>
              </a:rPr>
              <a:t>東京都渋谷区</a:t>
            </a:r>
            <a:endParaRPr lang="zh-TW" altLang="en-US" dirty="0">
              <a:latin typeface="+mn-ea"/>
              <a:ea typeface="+mn-ea"/>
            </a:endParaRP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709200" y="6498015"/>
            <a:ext cx="6096714" cy="492443"/>
          </a:xfrm>
          <a:prstGeom prst="rect">
            <a:avLst/>
          </a:prstGeom>
          <a:noFill/>
        </p:spPr>
        <p:txBody>
          <a:bodyPr wrap="square" lIns="0" tIns="0" rIns="0" bIns="0" rtlCol="0">
            <a:spAutoFit/>
          </a:bodyPr>
          <a:lstStyle/>
          <a:p>
            <a:r>
              <a:rPr kumimoji="1" lang="en-US" altLang="ja-JP" sz="800" dirty="0">
                <a:latin typeface="+mn-ea"/>
              </a:rPr>
              <a:t>*3 </a:t>
            </a:r>
            <a:r>
              <a:rPr kumimoji="1" lang="ja-JP" altLang="en-US" sz="800" dirty="0">
                <a:latin typeface="+mn-ea"/>
              </a:rPr>
              <a:t>「渋谷区新庁舎</a:t>
            </a:r>
            <a:r>
              <a:rPr kumimoji="1" lang="en-US" altLang="ja-JP" sz="800" dirty="0">
                <a:latin typeface="+mn-ea"/>
              </a:rPr>
              <a:t>2019.1</a:t>
            </a:r>
            <a:r>
              <a:rPr kumimoji="1" lang="ja-JP" altLang="en-US" sz="800" dirty="0">
                <a:latin typeface="+mn-ea"/>
              </a:rPr>
              <a:t>　新庁舎整備計画</a:t>
            </a:r>
            <a:r>
              <a:rPr kumimoji="1" lang="en-US" altLang="ja-JP" sz="800" dirty="0">
                <a:latin typeface="+mn-ea"/>
              </a:rPr>
              <a:t>Ver.1</a:t>
            </a:r>
            <a:r>
              <a:rPr kumimoji="1" lang="ja-JP" altLang="en-US" sz="800" dirty="0">
                <a:latin typeface="+mn-ea"/>
              </a:rPr>
              <a:t>」</a:t>
            </a:r>
            <a:r>
              <a:rPr kumimoji="1" lang="en-US" altLang="ja-JP" sz="800" dirty="0">
                <a:latin typeface="+mn-ea"/>
              </a:rPr>
              <a:t>P30,P32</a:t>
            </a:r>
            <a:r>
              <a:rPr kumimoji="1" lang="ja-JP" altLang="en-US" sz="800" dirty="0">
                <a:latin typeface="+mn-ea"/>
              </a:rPr>
              <a:t>、渋谷区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6"/>
              </a:rPr>
              <a:t>https://files.microcms-assets.io/assets/12995aba8b194961be709ba879857f70/a25703fcdcd949c387dcfcb9acfda055/assets_com_000044740.pdf</a:t>
            </a:r>
            <a:r>
              <a:rPr kumimoji="1" lang="ja-JP" altLang="en-US" sz="800" dirty="0">
                <a:latin typeface="+mn-ea"/>
              </a:rPr>
              <a:t>）</a:t>
            </a:r>
          </a:p>
        </p:txBody>
      </p:sp>
      <p:sp>
        <p:nvSpPr>
          <p:cNvPr id="37" name="コンテンツ プレースホルダー 17">
            <a:extLst>
              <a:ext uri="{FF2B5EF4-FFF2-40B4-BE49-F238E27FC236}">
                <a16:creationId xmlns:a16="http://schemas.microsoft.com/office/drawing/2014/main" id="{83B28CFE-C7B2-3122-733B-4DE52CA042DA}"/>
              </a:ext>
            </a:extLst>
          </p:cNvPr>
          <p:cNvSpPr txBox="1">
            <a:spLocks/>
          </p:cNvSpPr>
          <p:nvPr/>
        </p:nvSpPr>
        <p:spPr>
          <a:xfrm>
            <a:off x="503196" y="2175878"/>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来庁者の多い暮らしの手続き関連窓口（新庁舎</a:t>
            </a:r>
            <a:r>
              <a:rPr lang="en-US" altLang="ja-JP" sz="1200" dirty="0">
                <a:latin typeface="+mn-ea"/>
                <a:ea typeface="+mn-ea"/>
              </a:rPr>
              <a:t>3</a:t>
            </a:r>
            <a:r>
              <a:rPr lang="ja-JP" altLang="en-US" sz="1200" dirty="0">
                <a:latin typeface="+mn-ea"/>
                <a:ea typeface="+mn-ea"/>
              </a:rPr>
              <a:t>階）と、福祉関連窓口（新庁舎</a:t>
            </a:r>
            <a:r>
              <a:rPr lang="en-US" altLang="ja-JP" sz="1200" dirty="0">
                <a:latin typeface="+mn-ea"/>
                <a:ea typeface="+mn-ea"/>
              </a:rPr>
              <a:t>2</a:t>
            </a:r>
            <a:r>
              <a:rPr lang="ja-JP" altLang="en-US" sz="1200" dirty="0">
                <a:latin typeface="+mn-ea"/>
                <a:ea typeface="+mn-ea"/>
              </a:rPr>
              <a:t>階）で、それぞれ異なる動線計画を採用した。</a:t>
            </a:r>
            <a:endParaRPr lang="ja-JP" altLang="en-US" sz="1200" strike="sngStrike" dirty="0">
              <a:latin typeface="+mn-ea"/>
              <a:ea typeface="+mn-ea"/>
            </a:endParaRPr>
          </a:p>
        </p:txBody>
      </p:sp>
      <p:grpSp>
        <p:nvGrpSpPr>
          <p:cNvPr id="39" name="グループ化 38">
            <a:extLst>
              <a:ext uri="{FF2B5EF4-FFF2-40B4-BE49-F238E27FC236}">
                <a16:creationId xmlns:a16="http://schemas.microsoft.com/office/drawing/2014/main" id="{7ADAF5B6-3E1B-1C8B-88F0-29C7FA5455AB}"/>
              </a:ext>
            </a:extLst>
          </p:cNvPr>
          <p:cNvGrpSpPr/>
          <p:nvPr/>
        </p:nvGrpSpPr>
        <p:grpSpPr>
          <a:xfrm>
            <a:off x="709200" y="2824137"/>
            <a:ext cx="6138340" cy="1118764"/>
            <a:chOff x="503238" y="3168000"/>
            <a:chExt cx="6138340" cy="1118764"/>
          </a:xfrm>
        </p:grpSpPr>
        <p:grpSp>
          <p:nvGrpSpPr>
            <p:cNvPr id="40" name="グループ化 39">
              <a:extLst>
                <a:ext uri="{FF2B5EF4-FFF2-40B4-BE49-F238E27FC236}">
                  <a16:creationId xmlns:a16="http://schemas.microsoft.com/office/drawing/2014/main" id="{2035F839-AB2C-ACEF-E2A7-698E079161F3}"/>
                </a:ext>
              </a:extLst>
            </p:cNvPr>
            <p:cNvGrpSpPr/>
            <p:nvPr/>
          </p:nvGrpSpPr>
          <p:grpSpPr>
            <a:xfrm>
              <a:off x="503238" y="3168000"/>
              <a:ext cx="2502339" cy="252000"/>
              <a:chOff x="707715" y="3366000"/>
              <a:chExt cx="2502339" cy="252000"/>
            </a:xfrm>
          </p:grpSpPr>
          <p:sp>
            <p:nvSpPr>
              <p:cNvPr id="43" name="テキスト ボックス 42">
                <a:extLst>
                  <a:ext uri="{FF2B5EF4-FFF2-40B4-BE49-F238E27FC236}">
                    <a16:creationId xmlns:a16="http://schemas.microsoft.com/office/drawing/2014/main" id="{969A0CF0-7AAD-BCA2-6539-D6D3BDB88DB2}"/>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solidFill>
                      <a:schemeClr val="tx1"/>
                    </a:solidFill>
                    <a:uFill>
                      <a:solidFill>
                        <a:srgbClr val="31926F"/>
                      </a:solidFill>
                    </a:uFill>
                    <a:latin typeface="+mn-ea"/>
                  </a:rPr>
                  <a:t>ワンストップサービス</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44" name="四角形: 角を丸くする 43">
                <a:extLst>
                  <a:ext uri="{FF2B5EF4-FFF2-40B4-BE49-F238E27FC236}">
                    <a16:creationId xmlns:a16="http://schemas.microsoft.com/office/drawing/2014/main" id="{D6942DAC-6CD9-6D37-37D8-CFF43316F34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施策①</a:t>
                </a:r>
              </a:p>
            </p:txBody>
          </p:sp>
        </p:grpSp>
        <p:sp>
          <p:nvSpPr>
            <p:cNvPr id="42" name="テキスト ボックス 41">
              <a:extLst>
                <a:ext uri="{FF2B5EF4-FFF2-40B4-BE49-F238E27FC236}">
                  <a16:creationId xmlns:a16="http://schemas.microsoft.com/office/drawing/2014/main" id="{1C5D3D62-3728-DDB2-9BBC-F8DAED297CC7}"/>
                </a:ext>
              </a:extLst>
            </p:cNvPr>
            <p:cNvSpPr txBox="1"/>
            <p:nvPr/>
          </p:nvSpPr>
          <p:spPr>
            <a:xfrm>
              <a:off x="1349578" y="3440378"/>
              <a:ext cx="5292000" cy="846386"/>
            </a:xfrm>
            <a:prstGeom prst="rect">
              <a:avLst/>
            </a:prstGeom>
            <a:noFill/>
          </p:spPr>
          <p:txBody>
            <a:bodyPr wrap="square" lIns="0" tIns="0" rIns="0" bIns="0" rtlCol="0">
              <a:spAutoFit/>
            </a:bodyPr>
            <a:lstStyle/>
            <a:p>
              <a:pPr indent="144000" algn="just" fontAlgn="ctr"/>
              <a:r>
                <a:rPr kumimoji="1" lang="en-US" altLang="ja-JP" sz="1100" dirty="0">
                  <a:solidFill>
                    <a:schemeClr val="tx1"/>
                  </a:solidFill>
                  <a:latin typeface="+mn-ea"/>
                </a:rPr>
                <a:t>3</a:t>
              </a:r>
              <a:r>
                <a:rPr kumimoji="1" lang="ja-JP" altLang="en-US" sz="1100" dirty="0">
                  <a:solidFill>
                    <a:schemeClr val="tx1"/>
                  </a:solidFill>
                  <a:latin typeface="+mn-ea"/>
                </a:rPr>
                <a:t>階の窓口は、</a:t>
              </a:r>
              <a:r>
                <a:rPr kumimoji="1" lang="ja-JP" altLang="en-US" sz="1100" u="wavyHeavy" dirty="0">
                  <a:solidFill>
                    <a:schemeClr val="tx1"/>
                  </a:solidFill>
                  <a:uFill>
                    <a:solidFill>
                      <a:srgbClr val="31926F"/>
                    </a:solidFill>
                  </a:uFill>
                  <a:latin typeface="+mn-ea"/>
                </a:rPr>
                <a:t>ワンフロアストップ</a:t>
              </a:r>
              <a:r>
                <a:rPr kumimoji="1" lang="ja-JP" altLang="en-US" sz="1100" dirty="0">
                  <a:solidFill>
                    <a:schemeClr val="tx1"/>
                  </a:solidFill>
                  <a:latin typeface="+mn-ea"/>
                </a:rPr>
                <a:t>と呼んでおり、ひとつのフロアの中で手続きが完結するようになっている。例えば転入の手続きをした際に、それに付随するような、児童手当やこども医療費、国民健康保険の加入など手続きがフロア内でできるようになっている。来庁時にフロアマネージャーが発券機の番号札を渡し、同じフロア内の手続きであれば同じ番号札で対応できる</a:t>
              </a:r>
              <a:r>
                <a:rPr kumimoji="1" lang="ja-JP" altLang="en-US" sz="1100" dirty="0">
                  <a:latin typeface="+mn-ea"/>
                </a:rPr>
                <a:t>。</a:t>
              </a:r>
            </a:p>
          </p:txBody>
        </p:sp>
      </p:grpSp>
      <p:sp>
        <p:nvSpPr>
          <p:cNvPr id="63" name="テキスト ボックス 62">
            <a:extLst>
              <a:ext uri="{FF2B5EF4-FFF2-40B4-BE49-F238E27FC236}">
                <a16:creationId xmlns:a16="http://schemas.microsoft.com/office/drawing/2014/main" id="{83347212-18DE-6EE6-F82D-9FDB821BFB80}"/>
              </a:ext>
            </a:extLst>
          </p:cNvPr>
          <p:cNvSpPr txBox="1"/>
          <p:nvPr/>
        </p:nvSpPr>
        <p:spPr>
          <a:xfrm>
            <a:off x="709201" y="6226757"/>
            <a:ext cx="790281" cy="169277"/>
          </a:xfrm>
          <a:prstGeom prst="rect">
            <a:avLst/>
          </a:prstGeom>
          <a:noFill/>
        </p:spPr>
        <p:txBody>
          <a:bodyPr wrap="none" lIns="0" tIns="0" rIns="0" bIns="0" rtlCol="0">
            <a:spAutoFit/>
          </a:bodyPr>
          <a:lstStyle/>
          <a:p>
            <a:r>
              <a:rPr kumimoji="1" lang="en-US" altLang="ja-JP" sz="1100" dirty="0">
                <a:latin typeface="+mn-ea"/>
              </a:rPr>
              <a:t>3</a:t>
            </a:r>
            <a:r>
              <a:rPr kumimoji="1" lang="ja-JP" altLang="en-US" sz="1100" dirty="0">
                <a:latin typeface="+mn-ea"/>
              </a:rPr>
              <a:t>階配置図</a:t>
            </a:r>
            <a:r>
              <a:rPr kumimoji="1" lang="en-US" altLang="ja-JP" sz="1100" baseline="30000" dirty="0">
                <a:latin typeface="+mn-ea"/>
              </a:rPr>
              <a:t>*3</a:t>
            </a:r>
            <a:endParaRPr kumimoji="1" lang="ja-JP" altLang="en-US" sz="1100" baseline="30000" dirty="0">
              <a:latin typeface="+mn-ea"/>
            </a:endParaRPr>
          </a:p>
        </p:txBody>
      </p:sp>
      <p:sp>
        <p:nvSpPr>
          <p:cNvPr id="4" name="正方形/長方形 3">
            <a:extLst>
              <a:ext uri="{FF2B5EF4-FFF2-40B4-BE49-F238E27FC236}">
                <a16:creationId xmlns:a16="http://schemas.microsoft.com/office/drawing/2014/main" id="{E1C843F8-031F-DD2D-B89A-B02A1A0C6F90}"/>
              </a:ext>
            </a:extLst>
          </p:cNvPr>
          <p:cNvSpPr/>
          <p:nvPr/>
        </p:nvSpPr>
        <p:spPr>
          <a:xfrm>
            <a:off x="504000" y="2703296"/>
            <a:ext cx="6552000" cy="7285893"/>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3">
            <a:extLst>
              <a:ext uri="{FF2B5EF4-FFF2-40B4-BE49-F238E27FC236}">
                <a16:creationId xmlns:a16="http://schemas.microsoft.com/office/drawing/2014/main" id="{D2292090-EDE2-F644-B72D-6AC28EDE188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43</a:t>
            </a:fld>
            <a:endParaRPr kumimoji="1" lang="ja-JP" altLang="en-US" dirty="0">
              <a:latin typeface="+mn-ea"/>
              <a:ea typeface="+mn-ea"/>
            </a:endParaRPr>
          </a:p>
        </p:txBody>
      </p:sp>
      <p:pic>
        <p:nvPicPr>
          <p:cNvPr id="3" name="図 2" descr="空港のロビー&#10;&#10;自動的に生成された説明">
            <a:extLst>
              <a:ext uri="{FF2B5EF4-FFF2-40B4-BE49-F238E27FC236}">
                <a16:creationId xmlns:a16="http://schemas.microsoft.com/office/drawing/2014/main" id="{F0C04866-7CC5-643E-FCED-FD25C35E77A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837542" y="4868811"/>
            <a:ext cx="1765391" cy="1320868"/>
          </a:xfrm>
          <a:prstGeom prst="rect">
            <a:avLst/>
          </a:prstGeom>
        </p:spPr>
      </p:pic>
      <p:grpSp>
        <p:nvGrpSpPr>
          <p:cNvPr id="6" name="グループ化 5">
            <a:extLst>
              <a:ext uri="{FF2B5EF4-FFF2-40B4-BE49-F238E27FC236}">
                <a16:creationId xmlns:a16="http://schemas.microsoft.com/office/drawing/2014/main" id="{C5866D09-C895-7E18-7377-6AADC60A45E5}"/>
              </a:ext>
            </a:extLst>
          </p:cNvPr>
          <p:cNvGrpSpPr/>
          <p:nvPr/>
        </p:nvGrpSpPr>
        <p:grpSpPr>
          <a:xfrm>
            <a:off x="612000" y="4026598"/>
            <a:ext cx="4019058" cy="2165231"/>
            <a:chOff x="860423" y="3035028"/>
            <a:chExt cx="3468099" cy="1868407"/>
          </a:xfrm>
        </p:grpSpPr>
        <p:pic>
          <p:nvPicPr>
            <p:cNvPr id="8" name="図 7" descr="ダイアグラム が含まれている画像&#10;&#10;自動的に生成された説明">
              <a:extLst>
                <a:ext uri="{FF2B5EF4-FFF2-40B4-BE49-F238E27FC236}">
                  <a16:creationId xmlns:a16="http://schemas.microsoft.com/office/drawing/2014/main" id="{47DA1839-6E1A-967F-6B3C-E5CA3FC84FD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0423" y="3035028"/>
              <a:ext cx="3468099" cy="1868407"/>
            </a:xfrm>
            <a:prstGeom prst="rect">
              <a:avLst/>
            </a:prstGeom>
          </p:spPr>
        </p:pic>
        <p:sp>
          <p:nvSpPr>
            <p:cNvPr id="9" name="正方形/長方形 8">
              <a:extLst>
                <a:ext uri="{FF2B5EF4-FFF2-40B4-BE49-F238E27FC236}">
                  <a16:creationId xmlns:a16="http://schemas.microsoft.com/office/drawing/2014/main" id="{D7A54B8E-E4DB-AFF1-55D7-C28CD158B863}"/>
                </a:ext>
              </a:extLst>
            </p:cNvPr>
            <p:cNvSpPr/>
            <p:nvPr/>
          </p:nvSpPr>
          <p:spPr>
            <a:xfrm>
              <a:off x="860423" y="3072058"/>
              <a:ext cx="1888156" cy="30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357C0F8D-083D-1B34-F785-07049AA63F43}"/>
              </a:ext>
            </a:extLst>
          </p:cNvPr>
          <p:cNvSpPr txBox="1"/>
          <p:nvPr/>
        </p:nvSpPr>
        <p:spPr>
          <a:xfrm>
            <a:off x="4837542" y="6223601"/>
            <a:ext cx="1181414" cy="169277"/>
          </a:xfrm>
          <a:prstGeom prst="rect">
            <a:avLst/>
          </a:prstGeom>
          <a:noFill/>
        </p:spPr>
        <p:txBody>
          <a:bodyPr wrap="none" lIns="0" tIns="0" rIns="0" bIns="0" rtlCol="0">
            <a:spAutoFit/>
          </a:bodyPr>
          <a:lstStyle/>
          <a:p>
            <a:r>
              <a:rPr kumimoji="1" lang="en-US" altLang="ja-JP" sz="1100" dirty="0">
                <a:latin typeface="+mn-ea"/>
              </a:rPr>
              <a:t>3</a:t>
            </a:r>
            <a:r>
              <a:rPr kumimoji="1" lang="ja-JP" altLang="en-US" sz="1100" dirty="0">
                <a:latin typeface="+mn-ea"/>
              </a:rPr>
              <a:t>階待合スペース</a:t>
            </a:r>
            <a:r>
              <a:rPr kumimoji="1" lang="en-US" altLang="ja-JP" sz="1100" baseline="30000" dirty="0">
                <a:latin typeface="+mn-ea"/>
              </a:rPr>
              <a:t>*3</a:t>
            </a:r>
            <a:endParaRPr kumimoji="1" lang="ja-JP" altLang="en-US" sz="1100" baseline="30000" dirty="0">
              <a:latin typeface="+mn-ea"/>
            </a:endParaRPr>
          </a:p>
        </p:txBody>
      </p:sp>
      <p:sp>
        <p:nvSpPr>
          <p:cNvPr id="15" name="テキスト ボックス 14">
            <a:extLst>
              <a:ext uri="{FF2B5EF4-FFF2-40B4-BE49-F238E27FC236}">
                <a16:creationId xmlns:a16="http://schemas.microsoft.com/office/drawing/2014/main" id="{81DC03FF-CF9E-37C0-96F6-5F7F0BF52262}"/>
              </a:ext>
            </a:extLst>
          </p:cNvPr>
          <p:cNvSpPr txBox="1"/>
          <p:nvPr/>
        </p:nvSpPr>
        <p:spPr>
          <a:xfrm>
            <a:off x="1552560" y="7155998"/>
            <a:ext cx="5292000" cy="677108"/>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一方、</a:t>
            </a:r>
            <a:r>
              <a:rPr kumimoji="1" lang="en-US" altLang="ja-JP" sz="1100" dirty="0">
                <a:solidFill>
                  <a:schemeClr val="tx1"/>
                </a:solidFill>
                <a:latin typeface="+mn-ea"/>
              </a:rPr>
              <a:t>2</a:t>
            </a:r>
            <a:r>
              <a:rPr kumimoji="1" lang="ja-JP" altLang="en-US" sz="1100" dirty="0">
                <a:solidFill>
                  <a:schemeClr val="tx1"/>
                </a:solidFill>
                <a:latin typeface="+mn-ea"/>
              </a:rPr>
              <a:t>階の窓口は福祉の相談・手続きのフロアとなっており、完全な</a:t>
            </a:r>
            <a:r>
              <a:rPr kumimoji="1" lang="ja-JP" altLang="en-US" sz="1100" u="wavyHeavy" dirty="0">
                <a:solidFill>
                  <a:schemeClr val="tx1"/>
                </a:solidFill>
                <a:uFill>
                  <a:solidFill>
                    <a:srgbClr val="31926F"/>
                  </a:solidFill>
                </a:uFill>
                <a:latin typeface="+mn-ea"/>
              </a:rPr>
              <a:t>ワンストップ</a:t>
            </a:r>
            <a:r>
              <a:rPr kumimoji="1" lang="ja-JP" altLang="en-US" sz="1100" dirty="0">
                <a:solidFill>
                  <a:schemeClr val="tx1"/>
                </a:solidFill>
                <a:latin typeface="+mn-ea"/>
              </a:rPr>
              <a:t>としている。総合受付（</a:t>
            </a:r>
            <a:r>
              <a:rPr kumimoji="1" lang="en-US" altLang="ja-JP" sz="1100" dirty="0">
                <a:solidFill>
                  <a:schemeClr val="tx1"/>
                </a:solidFill>
                <a:latin typeface="+mn-ea"/>
              </a:rPr>
              <a:t>※</a:t>
            </a:r>
            <a:r>
              <a:rPr kumimoji="1" lang="ja-JP" altLang="en-US" sz="1100" dirty="0">
                <a:solidFill>
                  <a:schemeClr val="tx1"/>
                </a:solidFill>
                <a:latin typeface="+mn-ea"/>
              </a:rPr>
              <a:t>写真参照）で案内係が要件を伺って担当窓口を案内する。相談や手続きが複数の部署に及ぶ場合は、同じ窓口で職員が入れ替わって対応し、来庁者の移動の負担を軽減している。また、他のフロアに比べ、通路幅を広めに確保している。</a:t>
            </a:r>
            <a:endParaRPr kumimoji="1" lang="ja-JP" altLang="en-US" sz="1100" dirty="0">
              <a:latin typeface="+mn-ea"/>
            </a:endParaRPr>
          </a:p>
        </p:txBody>
      </p:sp>
      <p:pic>
        <p:nvPicPr>
          <p:cNvPr id="28" name="図 27" descr="空港のロビー&#10;&#10;自動的に生成された説明">
            <a:extLst>
              <a:ext uri="{FF2B5EF4-FFF2-40B4-BE49-F238E27FC236}">
                <a16:creationId xmlns:a16="http://schemas.microsoft.com/office/drawing/2014/main" id="{49D13D42-A319-176B-264E-2F5A861EDF5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004746" y="7920828"/>
            <a:ext cx="1760583" cy="1150444"/>
          </a:xfrm>
          <a:prstGeom prst="rect">
            <a:avLst/>
          </a:prstGeom>
        </p:spPr>
      </p:pic>
      <p:pic>
        <p:nvPicPr>
          <p:cNvPr id="29" name="図 28" descr="キッチンの一角&#10;&#10;低い精度で自動的に生成された説明">
            <a:extLst>
              <a:ext uri="{FF2B5EF4-FFF2-40B4-BE49-F238E27FC236}">
                <a16:creationId xmlns:a16="http://schemas.microsoft.com/office/drawing/2014/main" id="{CE8C110A-2425-02EA-9CF7-301833CA741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09200" y="7918633"/>
            <a:ext cx="1543050" cy="1155557"/>
          </a:xfrm>
          <a:prstGeom prst="rect">
            <a:avLst/>
          </a:prstGeom>
        </p:spPr>
      </p:pic>
      <p:pic>
        <p:nvPicPr>
          <p:cNvPr id="30" name="図 29" descr="床, 屋内, 部屋, テーブル が含まれている画像&#10;&#10;自動的に生成された説明">
            <a:extLst>
              <a:ext uri="{FF2B5EF4-FFF2-40B4-BE49-F238E27FC236}">
                <a16:creationId xmlns:a16="http://schemas.microsoft.com/office/drawing/2014/main" id="{FA859B34-B8E7-15BF-52B5-870D1824237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381117" y="7925302"/>
            <a:ext cx="1543051" cy="1158179"/>
          </a:xfrm>
          <a:prstGeom prst="rect">
            <a:avLst/>
          </a:prstGeom>
        </p:spPr>
      </p:pic>
      <p:sp>
        <p:nvSpPr>
          <p:cNvPr id="32" name="テキスト ボックス 31">
            <a:extLst>
              <a:ext uri="{FF2B5EF4-FFF2-40B4-BE49-F238E27FC236}">
                <a16:creationId xmlns:a16="http://schemas.microsoft.com/office/drawing/2014/main" id="{FA28BCD3-7ACE-234A-0C16-824FCA0001AC}"/>
              </a:ext>
            </a:extLst>
          </p:cNvPr>
          <p:cNvSpPr txBox="1"/>
          <p:nvPr/>
        </p:nvSpPr>
        <p:spPr>
          <a:xfrm>
            <a:off x="713530" y="9111727"/>
            <a:ext cx="931345" cy="169277"/>
          </a:xfrm>
          <a:prstGeom prst="rect">
            <a:avLst/>
          </a:prstGeom>
          <a:noFill/>
        </p:spPr>
        <p:txBody>
          <a:bodyPr wrap="none" lIns="0" tIns="0" rIns="0" bIns="0" rtlCol="0">
            <a:spAutoFit/>
          </a:bodyPr>
          <a:lstStyle/>
          <a:p>
            <a:r>
              <a:rPr kumimoji="1" lang="en-US" altLang="ja-JP" sz="1100" dirty="0">
                <a:latin typeface="+mn-ea"/>
              </a:rPr>
              <a:t>2</a:t>
            </a:r>
            <a:r>
              <a:rPr kumimoji="1" lang="ja-JP" altLang="en-US" sz="1100" dirty="0">
                <a:latin typeface="+mn-ea"/>
              </a:rPr>
              <a:t>階総合受付</a:t>
            </a:r>
            <a:r>
              <a:rPr kumimoji="1" lang="en-US" altLang="ja-JP" sz="1100" baseline="30000" dirty="0">
                <a:latin typeface="+mn-ea"/>
              </a:rPr>
              <a:t>*4</a:t>
            </a:r>
            <a:endParaRPr kumimoji="1" lang="ja-JP" altLang="en-US" sz="1100" baseline="30000" dirty="0">
              <a:latin typeface="+mn-ea"/>
            </a:endParaRPr>
          </a:p>
        </p:txBody>
      </p:sp>
      <p:sp>
        <p:nvSpPr>
          <p:cNvPr id="33" name="テキスト ボックス 32">
            <a:extLst>
              <a:ext uri="{FF2B5EF4-FFF2-40B4-BE49-F238E27FC236}">
                <a16:creationId xmlns:a16="http://schemas.microsoft.com/office/drawing/2014/main" id="{AF4A226C-9489-8300-325B-A76FFC0CAD96}"/>
              </a:ext>
            </a:extLst>
          </p:cNvPr>
          <p:cNvSpPr txBox="1"/>
          <p:nvPr/>
        </p:nvSpPr>
        <p:spPr>
          <a:xfrm>
            <a:off x="2381117" y="9113068"/>
            <a:ext cx="1138132" cy="169277"/>
          </a:xfrm>
          <a:prstGeom prst="rect">
            <a:avLst/>
          </a:prstGeom>
          <a:noFill/>
        </p:spPr>
        <p:txBody>
          <a:bodyPr wrap="none" lIns="0" tIns="0" rIns="0" bIns="0" rtlCol="0">
            <a:spAutoFit/>
          </a:bodyPr>
          <a:lstStyle/>
          <a:p>
            <a:r>
              <a:rPr kumimoji="1" lang="en-US" altLang="ja-JP" sz="1100" dirty="0">
                <a:latin typeface="+mn-ea"/>
              </a:rPr>
              <a:t>2</a:t>
            </a:r>
            <a:r>
              <a:rPr kumimoji="1" lang="ja-JP" altLang="en-US" sz="1100" dirty="0">
                <a:latin typeface="+mn-ea"/>
              </a:rPr>
              <a:t>階</a:t>
            </a:r>
            <a:r>
              <a:rPr kumimoji="1" lang="en-US" altLang="ja-JP" sz="1100" dirty="0">
                <a:latin typeface="+mn-ea"/>
              </a:rPr>
              <a:t>L</a:t>
            </a:r>
            <a:r>
              <a:rPr kumimoji="1" lang="ja-JP" altLang="en-US" sz="1100" dirty="0">
                <a:latin typeface="+mn-ea"/>
              </a:rPr>
              <a:t>字型ブース</a:t>
            </a:r>
            <a:r>
              <a:rPr kumimoji="1" lang="en-US" altLang="ja-JP" sz="1100" baseline="30000" dirty="0">
                <a:latin typeface="+mn-ea"/>
              </a:rPr>
              <a:t>*4</a:t>
            </a:r>
            <a:endParaRPr kumimoji="1" lang="ja-JP" altLang="en-US" sz="1100" baseline="30000" dirty="0">
              <a:latin typeface="+mn-ea"/>
            </a:endParaRPr>
          </a:p>
        </p:txBody>
      </p:sp>
      <p:sp>
        <p:nvSpPr>
          <p:cNvPr id="34" name="テキスト ボックス 33">
            <a:extLst>
              <a:ext uri="{FF2B5EF4-FFF2-40B4-BE49-F238E27FC236}">
                <a16:creationId xmlns:a16="http://schemas.microsoft.com/office/drawing/2014/main" id="{23311705-3E04-4718-33BC-C83786BBF9D4}"/>
              </a:ext>
            </a:extLst>
          </p:cNvPr>
          <p:cNvSpPr txBox="1"/>
          <p:nvPr/>
        </p:nvSpPr>
        <p:spPr>
          <a:xfrm>
            <a:off x="4004746" y="9115996"/>
            <a:ext cx="649217" cy="169277"/>
          </a:xfrm>
          <a:prstGeom prst="rect">
            <a:avLst/>
          </a:prstGeom>
          <a:noFill/>
        </p:spPr>
        <p:txBody>
          <a:bodyPr wrap="none" lIns="0" tIns="0" rIns="0" bIns="0" rtlCol="0">
            <a:spAutoFit/>
          </a:bodyPr>
          <a:lstStyle/>
          <a:p>
            <a:r>
              <a:rPr kumimoji="1" lang="en-US" altLang="ja-JP" sz="1100" dirty="0">
                <a:latin typeface="+mn-ea"/>
              </a:rPr>
              <a:t>2</a:t>
            </a:r>
            <a:r>
              <a:rPr kumimoji="1" lang="ja-JP" altLang="en-US" sz="1100" dirty="0">
                <a:latin typeface="+mn-ea"/>
              </a:rPr>
              <a:t>階通路</a:t>
            </a:r>
            <a:r>
              <a:rPr kumimoji="1" lang="en-US" altLang="ja-JP" sz="1100" baseline="30000" dirty="0">
                <a:latin typeface="+mn-ea"/>
              </a:rPr>
              <a:t>*4</a:t>
            </a:r>
            <a:endParaRPr kumimoji="1" lang="ja-JP" altLang="en-US" sz="1100" baseline="30000" dirty="0">
              <a:latin typeface="+mn-ea"/>
            </a:endParaRPr>
          </a:p>
        </p:txBody>
      </p:sp>
      <p:sp>
        <p:nvSpPr>
          <p:cNvPr id="35" name="テキスト ボックス 34">
            <a:extLst>
              <a:ext uri="{FF2B5EF4-FFF2-40B4-BE49-F238E27FC236}">
                <a16:creationId xmlns:a16="http://schemas.microsoft.com/office/drawing/2014/main" id="{817EAD9D-6139-1B49-8AEC-B6D39FD11F6A}"/>
              </a:ext>
            </a:extLst>
          </p:cNvPr>
          <p:cNvSpPr txBox="1"/>
          <p:nvPr/>
        </p:nvSpPr>
        <p:spPr>
          <a:xfrm>
            <a:off x="709200" y="9397341"/>
            <a:ext cx="6096714" cy="492443"/>
          </a:xfrm>
          <a:prstGeom prst="rect">
            <a:avLst/>
          </a:prstGeom>
          <a:noFill/>
        </p:spPr>
        <p:txBody>
          <a:bodyPr wrap="square" lIns="0" tIns="0" rIns="0" bIns="0" rtlCol="0">
            <a:spAutoFit/>
          </a:bodyPr>
          <a:lstStyle/>
          <a:p>
            <a:r>
              <a:rPr kumimoji="1" lang="en-US" altLang="ja-JP" sz="800" dirty="0">
                <a:latin typeface="+mn-ea"/>
              </a:rPr>
              <a:t>*4 </a:t>
            </a:r>
            <a:r>
              <a:rPr kumimoji="1" lang="ja-JP" altLang="en-US" sz="800" dirty="0">
                <a:latin typeface="+mn-ea"/>
              </a:rPr>
              <a:t>「渋谷区新庁舎</a:t>
            </a:r>
            <a:r>
              <a:rPr kumimoji="1" lang="en-US" altLang="ja-JP" sz="800" dirty="0">
                <a:latin typeface="+mn-ea"/>
              </a:rPr>
              <a:t>2019.1</a:t>
            </a:r>
            <a:r>
              <a:rPr kumimoji="1" lang="ja-JP" altLang="en-US" sz="800" dirty="0">
                <a:latin typeface="+mn-ea"/>
              </a:rPr>
              <a:t>　新庁舎整備計画</a:t>
            </a:r>
            <a:r>
              <a:rPr kumimoji="1" lang="en-US" altLang="ja-JP" sz="800" dirty="0">
                <a:latin typeface="+mn-ea"/>
              </a:rPr>
              <a:t>Ver.1</a:t>
            </a:r>
            <a:r>
              <a:rPr kumimoji="1" lang="ja-JP" altLang="en-US" sz="800" dirty="0">
                <a:latin typeface="+mn-ea"/>
              </a:rPr>
              <a:t>」</a:t>
            </a:r>
            <a:r>
              <a:rPr kumimoji="1" lang="en-US" altLang="ja-JP" sz="800" dirty="0">
                <a:latin typeface="+mn-ea"/>
              </a:rPr>
              <a:t>P28,P32</a:t>
            </a:r>
            <a:r>
              <a:rPr kumimoji="1" lang="ja-JP" altLang="en-US" sz="800" dirty="0">
                <a:latin typeface="+mn-ea"/>
              </a:rPr>
              <a:t>、渋谷区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6"/>
              </a:rPr>
              <a:t>https://files.microcms-assets.io/assets/12995aba8b194961be709ba879857f70/a25703fcdcd949c387dcfcb9acfda055/assets_com_000044740.pdf</a:t>
            </a:r>
            <a:r>
              <a:rPr kumimoji="1" lang="ja-JP" altLang="en-US" sz="800" dirty="0">
                <a:latin typeface="+mn-ea"/>
              </a:rPr>
              <a:t>）</a:t>
            </a:r>
          </a:p>
        </p:txBody>
      </p:sp>
    </p:spTree>
    <p:extLst>
      <p:ext uri="{BB962C8B-B14F-4D97-AF65-F5344CB8AC3E}">
        <p14:creationId xmlns:p14="http://schemas.microsoft.com/office/powerpoint/2010/main" val="3198704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56350"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5</a:t>
            </a:r>
            <a:r>
              <a:rPr lang="en-US" altLang="zh-TW" dirty="0">
                <a:latin typeface="+mn-ea"/>
                <a:ea typeface="+mn-ea"/>
              </a:rPr>
              <a:t>) </a:t>
            </a:r>
            <a:r>
              <a:rPr lang="ja-JP" altLang="en-US" dirty="0">
                <a:latin typeface="+mn-ea"/>
                <a:ea typeface="+mn-ea"/>
              </a:rPr>
              <a:t>東京都渋谷区</a:t>
            </a:r>
            <a:endParaRPr lang="zh-TW" altLang="en-US" dirty="0">
              <a:latin typeface="+mn-ea"/>
              <a:ea typeface="+mn-ea"/>
            </a:endParaRPr>
          </a:p>
        </p:txBody>
      </p:sp>
      <p:grpSp>
        <p:nvGrpSpPr>
          <p:cNvPr id="39" name="グループ化 38">
            <a:extLst>
              <a:ext uri="{FF2B5EF4-FFF2-40B4-BE49-F238E27FC236}">
                <a16:creationId xmlns:a16="http://schemas.microsoft.com/office/drawing/2014/main" id="{7ADAF5B6-3E1B-1C8B-88F0-29C7FA5455AB}"/>
              </a:ext>
            </a:extLst>
          </p:cNvPr>
          <p:cNvGrpSpPr/>
          <p:nvPr/>
        </p:nvGrpSpPr>
        <p:grpSpPr>
          <a:xfrm>
            <a:off x="709200" y="1457632"/>
            <a:ext cx="6138340" cy="780209"/>
            <a:chOff x="503238" y="3168000"/>
            <a:chExt cx="6138340" cy="780209"/>
          </a:xfrm>
        </p:grpSpPr>
        <p:grpSp>
          <p:nvGrpSpPr>
            <p:cNvPr id="40" name="グループ化 39">
              <a:extLst>
                <a:ext uri="{FF2B5EF4-FFF2-40B4-BE49-F238E27FC236}">
                  <a16:creationId xmlns:a16="http://schemas.microsoft.com/office/drawing/2014/main" id="{2035F839-AB2C-ACEF-E2A7-698E079161F3}"/>
                </a:ext>
              </a:extLst>
            </p:cNvPr>
            <p:cNvGrpSpPr/>
            <p:nvPr/>
          </p:nvGrpSpPr>
          <p:grpSpPr>
            <a:xfrm>
              <a:off x="503238" y="3168000"/>
              <a:ext cx="2502339" cy="252000"/>
              <a:chOff x="707715" y="3366000"/>
              <a:chExt cx="2502339" cy="252000"/>
            </a:xfrm>
          </p:grpSpPr>
          <p:sp>
            <p:nvSpPr>
              <p:cNvPr id="43" name="テキスト ボックス 42">
                <a:extLst>
                  <a:ext uri="{FF2B5EF4-FFF2-40B4-BE49-F238E27FC236}">
                    <a16:creationId xmlns:a16="http://schemas.microsoft.com/office/drawing/2014/main" id="{969A0CF0-7AAD-BCA2-6539-D6D3BDB88DB2}"/>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書かない窓口</a:t>
                </a:r>
              </a:p>
            </p:txBody>
          </p:sp>
          <p:sp>
            <p:nvSpPr>
              <p:cNvPr id="44" name="四角形: 角を丸くする 43">
                <a:extLst>
                  <a:ext uri="{FF2B5EF4-FFF2-40B4-BE49-F238E27FC236}">
                    <a16:creationId xmlns:a16="http://schemas.microsoft.com/office/drawing/2014/main" id="{D6942DAC-6CD9-6D37-37D8-CFF43316F34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施策②</a:t>
                </a:r>
              </a:p>
            </p:txBody>
          </p:sp>
        </p:grpSp>
        <p:sp>
          <p:nvSpPr>
            <p:cNvPr id="42" name="テキスト ボックス 41">
              <a:extLst>
                <a:ext uri="{FF2B5EF4-FFF2-40B4-BE49-F238E27FC236}">
                  <a16:creationId xmlns:a16="http://schemas.microsoft.com/office/drawing/2014/main" id="{1C5D3D62-3728-DDB2-9BBC-F8DAED297CC7}"/>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書</a:t>
              </a:r>
              <a:r>
                <a:rPr kumimoji="1" lang="ja-JP" altLang="en-US" sz="1100" dirty="0">
                  <a:solidFill>
                    <a:schemeClr val="tx1"/>
                  </a:solidFill>
                  <a:latin typeface="+mn-ea"/>
                </a:rPr>
                <a:t>かない窓口については、転出元の自治体で取得した転出証明を、</a:t>
              </a:r>
              <a:r>
                <a:rPr kumimoji="1" lang="en-US" altLang="ja-JP" sz="1100" dirty="0">
                  <a:solidFill>
                    <a:schemeClr val="tx1"/>
                  </a:solidFill>
                  <a:uFill>
                    <a:solidFill>
                      <a:srgbClr val="31926F"/>
                    </a:solidFill>
                  </a:uFill>
                  <a:latin typeface="+mn-ea"/>
                </a:rPr>
                <a:t>OCR</a:t>
              </a:r>
              <a:r>
                <a:rPr kumimoji="1" lang="ja-JP" altLang="en-US" sz="1100" dirty="0">
                  <a:solidFill>
                    <a:schemeClr val="tx1"/>
                  </a:solidFill>
                  <a:latin typeface="+mn-ea"/>
                </a:rPr>
                <a:t>で読み取ることにより、住所、氏名等の基本項目が自動で転記されるようになっている。読み取りのため、職員側での入力も不要である。</a:t>
              </a:r>
              <a:endParaRPr kumimoji="1" lang="ja-JP" altLang="en-US" sz="1100" dirty="0">
                <a:latin typeface="+mn-ea"/>
              </a:endParaRPr>
            </a:p>
          </p:txBody>
        </p:sp>
      </p:grpSp>
      <p:sp>
        <p:nvSpPr>
          <p:cNvPr id="4" name="正方形/長方形 3">
            <a:extLst>
              <a:ext uri="{FF2B5EF4-FFF2-40B4-BE49-F238E27FC236}">
                <a16:creationId xmlns:a16="http://schemas.microsoft.com/office/drawing/2014/main" id="{E1C843F8-031F-DD2D-B89A-B02A1A0C6F90}"/>
              </a:ext>
            </a:extLst>
          </p:cNvPr>
          <p:cNvSpPr/>
          <p:nvPr/>
        </p:nvSpPr>
        <p:spPr>
          <a:xfrm>
            <a:off x="504000" y="1349375"/>
            <a:ext cx="6552000" cy="8084625"/>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3">
            <a:extLst>
              <a:ext uri="{FF2B5EF4-FFF2-40B4-BE49-F238E27FC236}">
                <a16:creationId xmlns:a16="http://schemas.microsoft.com/office/drawing/2014/main" id="{D2292090-EDE2-F644-B72D-6AC28EDE188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44</a:t>
            </a:fld>
            <a:endParaRPr kumimoji="1" lang="ja-JP" altLang="en-US" dirty="0">
              <a:latin typeface="+mn-ea"/>
              <a:ea typeface="+mn-ea"/>
            </a:endParaRPr>
          </a:p>
        </p:txBody>
      </p:sp>
      <p:grpSp>
        <p:nvGrpSpPr>
          <p:cNvPr id="5" name="グループ化 4">
            <a:extLst>
              <a:ext uri="{FF2B5EF4-FFF2-40B4-BE49-F238E27FC236}">
                <a16:creationId xmlns:a16="http://schemas.microsoft.com/office/drawing/2014/main" id="{9A02A958-2802-4AB9-9BEB-A91C045B1088}"/>
              </a:ext>
            </a:extLst>
          </p:cNvPr>
          <p:cNvGrpSpPr/>
          <p:nvPr/>
        </p:nvGrpSpPr>
        <p:grpSpPr>
          <a:xfrm>
            <a:off x="710667" y="2394558"/>
            <a:ext cx="6138340" cy="610932"/>
            <a:chOff x="503238" y="3168000"/>
            <a:chExt cx="6138340" cy="610932"/>
          </a:xfrm>
        </p:grpSpPr>
        <p:grpSp>
          <p:nvGrpSpPr>
            <p:cNvPr id="9" name="グループ化 8">
              <a:extLst>
                <a:ext uri="{FF2B5EF4-FFF2-40B4-BE49-F238E27FC236}">
                  <a16:creationId xmlns:a16="http://schemas.microsoft.com/office/drawing/2014/main" id="{4FF00318-6699-7D55-EBE7-D8C510113DD2}"/>
                </a:ext>
              </a:extLst>
            </p:cNvPr>
            <p:cNvGrpSpPr/>
            <p:nvPr/>
          </p:nvGrpSpPr>
          <p:grpSpPr>
            <a:xfrm>
              <a:off x="503238" y="3168000"/>
              <a:ext cx="2502339" cy="252000"/>
              <a:chOff x="707715" y="3366000"/>
              <a:chExt cx="2502339" cy="252000"/>
            </a:xfrm>
          </p:grpSpPr>
          <p:sp>
            <p:nvSpPr>
              <p:cNvPr id="11" name="テキスト ボックス 10">
                <a:extLst>
                  <a:ext uri="{FF2B5EF4-FFF2-40B4-BE49-F238E27FC236}">
                    <a16:creationId xmlns:a16="http://schemas.microsoft.com/office/drawing/2014/main" id="{45002BB6-CBC5-19A6-7728-2B02DEEE738E}"/>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デジタルサイネージ</a:t>
                </a:r>
              </a:p>
            </p:txBody>
          </p:sp>
          <p:sp>
            <p:nvSpPr>
              <p:cNvPr id="12" name="四角形: 角を丸くする 11">
                <a:extLst>
                  <a:ext uri="{FF2B5EF4-FFF2-40B4-BE49-F238E27FC236}">
                    <a16:creationId xmlns:a16="http://schemas.microsoft.com/office/drawing/2014/main" id="{22F5D3DF-B1A0-EC01-8B14-EA4AE148398A}"/>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施策③</a:t>
                </a:r>
              </a:p>
            </p:txBody>
          </p:sp>
        </p:grpSp>
        <p:sp>
          <p:nvSpPr>
            <p:cNvPr id="10" name="テキスト ボックス 9">
              <a:extLst>
                <a:ext uri="{FF2B5EF4-FFF2-40B4-BE49-F238E27FC236}">
                  <a16:creationId xmlns:a16="http://schemas.microsoft.com/office/drawing/2014/main" id="{95F79B48-84A3-0318-3AC6-E3C8F4E950D7}"/>
                </a:ext>
              </a:extLst>
            </p:cNvPr>
            <p:cNvSpPr txBox="1"/>
            <p:nvPr/>
          </p:nvSpPr>
          <p:spPr>
            <a:xfrm>
              <a:off x="1349578" y="3440378"/>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デジタルサイネージは、</a:t>
              </a:r>
              <a:r>
                <a:rPr kumimoji="1" lang="en-US" altLang="ja-JP" sz="1100" dirty="0">
                  <a:solidFill>
                    <a:schemeClr val="tx1"/>
                  </a:solidFill>
                  <a:latin typeface="+mn-ea"/>
                </a:rPr>
                <a:t>1</a:t>
              </a:r>
              <a:r>
                <a:rPr kumimoji="1" lang="ja-JP" altLang="en-US" sz="1100" dirty="0">
                  <a:solidFill>
                    <a:schemeClr val="tx1"/>
                  </a:solidFill>
                  <a:latin typeface="+mn-ea"/>
                </a:rPr>
                <a:t>階東エントランスに</a:t>
              </a:r>
              <a:r>
                <a:rPr kumimoji="1" lang="en-US" altLang="ja-JP" sz="1100" dirty="0">
                  <a:solidFill>
                    <a:schemeClr val="tx1"/>
                  </a:solidFill>
                  <a:latin typeface="+mn-ea"/>
                </a:rPr>
                <a:t>9</a:t>
              </a:r>
              <a:r>
                <a:rPr kumimoji="1" lang="ja-JP" altLang="en-US" sz="1100" dirty="0">
                  <a:solidFill>
                    <a:schemeClr val="tx1"/>
                  </a:solidFill>
                  <a:latin typeface="+mn-ea"/>
                </a:rPr>
                <a:t>面の大型画面を備えた総合案内カウンター（</a:t>
              </a:r>
              <a:r>
                <a:rPr kumimoji="1" lang="en-US" altLang="ja-JP" sz="1100" dirty="0">
                  <a:solidFill>
                    <a:schemeClr val="tx1"/>
                  </a:solidFill>
                  <a:latin typeface="+mn-ea"/>
                </a:rPr>
                <a:t>※</a:t>
              </a:r>
              <a:r>
                <a:rPr kumimoji="1" lang="ja-JP" altLang="en-US" sz="1100" dirty="0">
                  <a:solidFill>
                    <a:schemeClr val="tx1"/>
                  </a:solidFill>
                  <a:latin typeface="+mn-ea"/>
                </a:rPr>
                <a:t>写真参照）を配置。区政情報やプロモーション動画等を放映している。</a:t>
              </a:r>
              <a:endParaRPr kumimoji="1" lang="ja-JP" altLang="en-US" sz="1100" dirty="0">
                <a:latin typeface="+mn-ea"/>
              </a:endParaRPr>
            </a:p>
          </p:txBody>
        </p:sp>
      </p:grpSp>
      <p:pic>
        <p:nvPicPr>
          <p:cNvPr id="13" name="図 12" descr="建物, 天井, 屋内, グリーン が含まれている画像&#10;&#10;自動的に生成された説明">
            <a:extLst>
              <a:ext uri="{FF2B5EF4-FFF2-40B4-BE49-F238E27FC236}">
                <a16:creationId xmlns:a16="http://schemas.microsoft.com/office/drawing/2014/main" id="{44F9FC90-77A0-3F0A-81F5-049C4B79898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9200" y="3123967"/>
            <a:ext cx="2797177" cy="1530725"/>
          </a:xfrm>
          <a:prstGeom prst="rect">
            <a:avLst/>
          </a:prstGeom>
        </p:spPr>
      </p:pic>
      <p:grpSp>
        <p:nvGrpSpPr>
          <p:cNvPr id="14" name="グループ化 13">
            <a:extLst>
              <a:ext uri="{FF2B5EF4-FFF2-40B4-BE49-F238E27FC236}">
                <a16:creationId xmlns:a16="http://schemas.microsoft.com/office/drawing/2014/main" id="{8486EB90-8CE7-8E43-BF4A-3E2991D686FB}"/>
              </a:ext>
            </a:extLst>
          </p:cNvPr>
          <p:cNvGrpSpPr/>
          <p:nvPr/>
        </p:nvGrpSpPr>
        <p:grpSpPr>
          <a:xfrm>
            <a:off x="710667" y="4836167"/>
            <a:ext cx="6138340" cy="2134426"/>
            <a:chOff x="503238" y="3168000"/>
            <a:chExt cx="6138340" cy="2134426"/>
          </a:xfrm>
        </p:grpSpPr>
        <p:grpSp>
          <p:nvGrpSpPr>
            <p:cNvPr id="15" name="グループ化 14">
              <a:extLst>
                <a:ext uri="{FF2B5EF4-FFF2-40B4-BE49-F238E27FC236}">
                  <a16:creationId xmlns:a16="http://schemas.microsoft.com/office/drawing/2014/main" id="{21725EAA-A7F4-CF43-F999-15FC08993578}"/>
                </a:ext>
              </a:extLst>
            </p:cNvPr>
            <p:cNvGrpSpPr/>
            <p:nvPr/>
          </p:nvGrpSpPr>
          <p:grpSpPr>
            <a:xfrm>
              <a:off x="503238" y="3168000"/>
              <a:ext cx="2795709" cy="252000"/>
              <a:chOff x="707715" y="3366000"/>
              <a:chExt cx="2795709" cy="252000"/>
            </a:xfrm>
          </p:grpSpPr>
          <p:sp>
            <p:nvSpPr>
              <p:cNvPr id="17" name="テキスト ボックス 16">
                <a:extLst>
                  <a:ext uri="{FF2B5EF4-FFF2-40B4-BE49-F238E27FC236}">
                    <a16:creationId xmlns:a16="http://schemas.microsoft.com/office/drawing/2014/main" id="{2A7DC389-9948-4B38-E80C-239C088F9805}"/>
                  </a:ext>
                </a:extLst>
              </p:cNvPr>
              <p:cNvSpPr txBox="1"/>
              <p:nvPr/>
            </p:nvSpPr>
            <p:spPr>
              <a:xfrm>
                <a:off x="1554053" y="3399667"/>
                <a:ext cx="194937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行政手続きのオンライン申請</a:t>
                </a:r>
              </a:p>
            </p:txBody>
          </p:sp>
          <p:sp>
            <p:nvSpPr>
              <p:cNvPr id="18" name="四角形: 角を丸くする 17">
                <a:extLst>
                  <a:ext uri="{FF2B5EF4-FFF2-40B4-BE49-F238E27FC236}">
                    <a16:creationId xmlns:a16="http://schemas.microsoft.com/office/drawing/2014/main" id="{0B6081E8-2971-A4D1-24E0-67D2817F6250}"/>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施策⑦</a:t>
                </a:r>
              </a:p>
            </p:txBody>
          </p:sp>
        </p:grpSp>
        <p:sp>
          <p:nvSpPr>
            <p:cNvPr id="16" name="テキスト ボックス 15">
              <a:extLst>
                <a:ext uri="{FF2B5EF4-FFF2-40B4-BE49-F238E27FC236}">
                  <a16:creationId xmlns:a16="http://schemas.microsoft.com/office/drawing/2014/main" id="{6B21F82D-2F2C-F562-51F4-8B1D84EB0AFE}"/>
                </a:ext>
              </a:extLst>
            </p:cNvPr>
            <p:cNvSpPr txBox="1"/>
            <p:nvPr/>
          </p:nvSpPr>
          <p:spPr>
            <a:xfrm>
              <a:off x="1349578" y="3440378"/>
              <a:ext cx="5292000" cy="186204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令和</a:t>
              </a:r>
              <a:r>
                <a:rPr kumimoji="1" lang="en-US" altLang="ja-JP" sz="1100" dirty="0">
                  <a:solidFill>
                    <a:schemeClr val="tx1"/>
                  </a:solidFill>
                  <a:latin typeface="+mn-ea"/>
                </a:rPr>
                <a:t>5</a:t>
              </a:r>
              <a:r>
                <a:rPr kumimoji="1" lang="ja-JP" altLang="en-US" sz="1100" dirty="0">
                  <a:solidFill>
                    <a:schemeClr val="tx1"/>
                  </a:solidFill>
                  <a:latin typeface="+mn-ea"/>
                </a:rPr>
                <a:t>年（</a:t>
              </a:r>
              <a:r>
                <a:rPr kumimoji="1" lang="en-US" altLang="ja-JP" sz="1100" dirty="0">
                  <a:solidFill>
                    <a:schemeClr val="tx1"/>
                  </a:solidFill>
                  <a:latin typeface="+mn-ea"/>
                </a:rPr>
                <a:t>2023</a:t>
              </a:r>
              <a:r>
                <a:rPr kumimoji="1" lang="ja-JP" altLang="en-US" sz="1100" dirty="0">
                  <a:solidFill>
                    <a:schemeClr val="tx1"/>
                  </a:solidFill>
                  <a:latin typeface="+mn-ea"/>
                </a:rPr>
                <a:t>年）</a:t>
              </a:r>
              <a:r>
                <a:rPr kumimoji="1" lang="en-US" altLang="ja-JP" sz="1100" dirty="0">
                  <a:solidFill>
                    <a:schemeClr val="tx1"/>
                  </a:solidFill>
                  <a:latin typeface="+mn-ea"/>
                </a:rPr>
                <a:t>3</a:t>
              </a:r>
              <a:r>
                <a:rPr kumimoji="1" lang="ja-JP" altLang="en-US" sz="1100" dirty="0">
                  <a:solidFill>
                    <a:schemeClr val="tx1"/>
                  </a:solidFill>
                  <a:latin typeface="+mn-ea"/>
                </a:rPr>
                <a:t>月に、渋谷区</a:t>
              </a:r>
              <a:r>
                <a:rPr kumimoji="1" lang="en-US" altLang="ja-JP" sz="1100" dirty="0">
                  <a:solidFill>
                    <a:schemeClr val="tx1"/>
                  </a:solidFill>
                  <a:latin typeface="+mn-ea"/>
                </a:rPr>
                <a:t>Web</a:t>
              </a:r>
              <a:r>
                <a:rPr kumimoji="1" lang="ja-JP" altLang="en-US" sz="1100" dirty="0">
                  <a:solidFill>
                    <a:schemeClr val="tx1"/>
                  </a:solidFill>
                  <a:latin typeface="+mn-ea"/>
                </a:rPr>
                <a:t>サイトを「渋谷区ポータル」として刷新した。以前よりオンライン申請が可能だった手続きに加えて、今回</a:t>
              </a:r>
              <a:r>
                <a:rPr kumimoji="1" lang="en-US" altLang="ja-JP" sz="1100" dirty="0">
                  <a:solidFill>
                    <a:schemeClr val="tx1"/>
                  </a:solidFill>
                  <a:latin typeface="+mn-ea"/>
                </a:rPr>
                <a:t>Graffer</a:t>
              </a:r>
              <a:r>
                <a:rPr kumimoji="1" lang="ja-JP" altLang="en-US" sz="1100" dirty="0">
                  <a:solidFill>
                    <a:schemeClr val="tx1"/>
                  </a:solidFill>
                  <a:latin typeface="+mn-ea"/>
                </a:rPr>
                <a:t>スマート申請を導入したことにより、オンラインカバー率（申請総数のうちオンラインで手続きが可能な申請件数の割合）は</a:t>
              </a:r>
              <a:r>
                <a:rPr kumimoji="1" lang="en-US" altLang="ja-JP" sz="1100" dirty="0">
                  <a:solidFill>
                    <a:schemeClr val="tx1"/>
                  </a:solidFill>
                  <a:latin typeface="+mn-ea"/>
                </a:rPr>
                <a:t>90%</a:t>
              </a:r>
              <a:r>
                <a:rPr kumimoji="1" lang="ja-JP" altLang="en-US" sz="1100" dirty="0">
                  <a:solidFill>
                    <a:schemeClr val="tx1"/>
                  </a:solidFill>
                  <a:latin typeface="+mn-ea"/>
                </a:rPr>
                <a:t>超となっている。</a:t>
              </a:r>
              <a:endParaRPr kumimoji="1" lang="en-US" altLang="ja-JP" sz="1100" dirty="0">
                <a:solidFill>
                  <a:schemeClr val="tx1"/>
                </a:solidFill>
                <a:latin typeface="+mn-ea"/>
              </a:endParaRPr>
            </a:p>
            <a:p>
              <a:pPr indent="144000"/>
              <a:r>
                <a:rPr kumimoji="1" lang="ja-JP" altLang="en-US" sz="1100" dirty="0">
                  <a:solidFill>
                    <a:schemeClr val="tx1"/>
                  </a:solidFill>
                  <a:latin typeface="+mn-ea"/>
                </a:rPr>
                <a:t>オンライン申請の後続処理では、</a:t>
              </a:r>
              <a:r>
                <a:rPr kumimoji="1" lang="en-US" altLang="ja-JP" sz="1100" u="wavyHeavy" dirty="0">
                  <a:solidFill>
                    <a:schemeClr val="tx1"/>
                  </a:solidFill>
                  <a:uFill>
                    <a:solidFill>
                      <a:srgbClr val="31926F"/>
                    </a:solidFill>
                  </a:uFill>
                  <a:latin typeface="+mn-ea"/>
                </a:rPr>
                <a:t>RPA</a:t>
              </a:r>
              <a:r>
                <a:rPr kumimoji="1" lang="ja-JP" altLang="en-US" sz="1100" dirty="0">
                  <a:solidFill>
                    <a:schemeClr val="tx1"/>
                  </a:solidFill>
                  <a:latin typeface="+mn-ea"/>
                </a:rPr>
                <a:t>の活用も進めている。例えば、</a:t>
              </a:r>
              <a:r>
                <a:rPr kumimoji="1" lang="en-US" altLang="ja-JP" sz="1100" u="wavyHeavy" dirty="0">
                  <a:solidFill>
                    <a:schemeClr val="tx1"/>
                  </a:solidFill>
                  <a:uFill>
                    <a:solidFill>
                      <a:srgbClr val="31926F"/>
                    </a:solidFill>
                  </a:uFill>
                  <a:latin typeface="+mn-ea"/>
                </a:rPr>
                <a:t>RPA</a:t>
              </a:r>
              <a:r>
                <a:rPr kumimoji="1" lang="ja-JP" altLang="en-US" sz="1100" dirty="0">
                  <a:solidFill>
                    <a:schemeClr val="tx1"/>
                  </a:solidFill>
                  <a:latin typeface="+mn-ea"/>
                </a:rPr>
                <a:t>を利用して、オンライン申請のデータを、インターネット環境から後続処理に用いる業務システムに取り込むことができるようにする取組を各部署で進めている。令和</a:t>
              </a:r>
              <a:r>
                <a:rPr kumimoji="1" lang="en-US" altLang="ja-JP" sz="1100" dirty="0">
                  <a:solidFill>
                    <a:schemeClr val="tx1"/>
                  </a:solidFill>
                  <a:latin typeface="+mn-ea"/>
                </a:rPr>
                <a:t>5</a:t>
              </a:r>
              <a:r>
                <a:rPr kumimoji="1" lang="ja-JP" altLang="en-US" sz="1100" dirty="0">
                  <a:solidFill>
                    <a:schemeClr val="tx1"/>
                  </a:solidFill>
                  <a:latin typeface="+mn-ea"/>
                </a:rPr>
                <a:t>年度（</a:t>
              </a:r>
              <a:r>
                <a:rPr kumimoji="1" lang="en-US" altLang="ja-JP" sz="1100" dirty="0">
                  <a:solidFill>
                    <a:schemeClr val="tx1"/>
                  </a:solidFill>
                  <a:latin typeface="+mn-ea"/>
                </a:rPr>
                <a:t>2023</a:t>
              </a:r>
              <a:r>
                <a:rPr kumimoji="1" lang="ja-JP" altLang="en-US" sz="1100" dirty="0">
                  <a:solidFill>
                    <a:schemeClr val="tx1"/>
                  </a:solidFill>
                  <a:latin typeface="+mn-ea"/>
                </a:rPr>
                <a:t>年度）から、業務改善を率先して推進する役割の職員「デジタルリードスタッフ」を各課</a:t>
              </a:r>
              <a:r>
                <a:rPr kumimoji="1" lang="en-US" altLang="ja-JP" sz="1100" dirty="0">
                  <a:solidFill>
                    <a:schemeClr val="tx1"/>
                  </a:solidFill>
                  <a:latin typeface="+mn-ea"/>
                </a:rPr>
                <a:t>1</a:t>
              </a:r>
              <a:r>
                <a:rPr kumimoji="1" lang="ja-JP" altLang="en-US" sz="1100" dirty="0">
                  <a:solidFill>
                    <a:schemeClr val="tx1"/>
                  </a:solidFill>
                  <a:latin typeface="+mn-ea"/>
                </a:rPr>
                <a:t>名選出した。デジタルリードスタッフは各種</a:t>
              </a:r>
              <a:r>
                <a:rPr kumimoji="1" lang="en-US" altLang="ja-JP" sz="1100" dirty="0">
                  <a:solidFill>
                    <a:schemeClr val="tx1"/>
                  </a:solidFill>
                  <a:latin typeface="+mn-ea"/>
                </a:rPr>
                <a:t>DX</a:t>
              </a:r>
              <a:r>
                <a:rPr kumimoji="1" lang="ja-JP" altLang="en-US" sz="1100" dirty="0">
                  <a:solidFill>
                    <a:schemeClr val="tx1"/>
                  </a:solidFill>
                  <a:latin typeface="+mn-ea"/>
                </a:rPr>
                <a:t>ツールを使って業務改善に取り組んでいる。</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センターはデジタルリードスタッフの活動をサポート、事例共有、計画策定など</a:t>
              </a:r>
              <a:r>
                <a:rPr kumimoji="1" lang="en-US" altLang="ja-JP" sz="1100" dirty="0">
                  <a:solidFill>
                    <a:schemeClr val="tx1"/>
                  </a:solidFill>
                  <a:latin typeface="+mn-ea"/>
                </a:rPr>
                <a:t>CoE</a:t>
              </a:r>
              <a:r>
                <a:rPr kumimoji="1" lang="ja-JP" altLang="en-US" sz="1100" dirty="0">
                  <a:solidFill>
                    <a:schemeClr val="tx1"/>
                  </a:solidFill>
                  <a:latin typeface="+mn-ea"/>
                </a:rPr>
                <a:t>（中核的研究拠点）として活動している。</a:t>
              </a:r>
              <a:endParaRPr kumimoji="1" lang="ja-JP" altLang="en-US" sz="1100" dirty="0">
                <a:latin typeface="+mn-ea"/>
              </a:endParaRPr>
            </a:p>
          </p:txBody>
        </p:sp>
      </p:grpSp>
      <p:pic>
        <p:nvPicPr>
          <p:cNvPr id="19" name="図 18" descr="グラフィカル ユーザー インターフェイス, アプリケーション&#10;&#10;自動的に生成された説明">
            <a:extLst>
              <a:ext uri="{FF2B5EF4-FFF2-40B4-BE49-F238E27FC236}">
                <a16:creationId xmlns:a16="http://schemas.microsoft.com/office/drawing/2014/main" id="{A3CDB473-1432-E8D6-293E-81896D33A6E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9200" y="7082324"/>
            <a:ext cx="3911180" cy="2249695"/>
          </a:xfrm>
          <a:prstGeom prst="rect">
            <a:avLst/>
          </a:prstGeom>
        </p:spPr>
      </p:pic>
      <p:sp>
        <p:nvSpPr>
          <p:cNvPr id="20" name="テキスト ボックス 19">
            <a:extLst>
              <a:ext uri="{FF2B5EF4-FFF2-40B4-BE49-F238E27FC236}">
                <a16:creationId xmlns:a16="http://schemas.microsoft.com/office/drawing/2014/main" id="{A4DA783B-C07B-91B9-5303-A734A4623921}"/>
              </a:ext>
            </a:extLst>
          </p:cNvPr>
          <p:cNvSpPr txBox="1"/>
          <p:nvPr/>
        </p:nvSpPr>
        <p:spPr>
          <a:xfrm>
            <a:off x="3633171" y="3928691"/>
            <a:ext cx="3282702" cy="738664"/>
          </a:xfrm>
          <a:prstGeom prst="rect">
            <a:avLst/>
          </a:prstGeom>
          <a:noFill/>
        </p:spPr>
        <p:txBody>
          <a:bodyPr wrap="square" lIns="0" tIns="0" rIns="0" bIns="0" rtlCol="0">
            <a:spAutoFit/>
          </a:bodyPr>
          <a:lstStyle/>
          <a:p>
            <a:r>
              <a:rPr kumimoji="1" lang="en-US" altLang="ja-JP" sz="800" dirty="0">
                <a:latin typeface="+mn-ea"/>
              </a:rPr>
              <a:t>*5 </a:t>
            </a:r>
            <a:r>
              <a:rPr kumimoji="1" lang="ja-JP" altLang="en-US" sz="800" dirty="0">
                <a:latin typeface="+mn-ea"/>
              </a:rPr>
              <a:t>「渋谷区新庁舎</a:t>
            </a:r>
            <a:r>
              <a:rPr kumimoji="1" lang="en-US" altLang="ja-JP" sz="800" dirty="0">
                <a:latin typeface="+mn-ea"/>
              </a:rPr>
              <a:t>2019.1</a:t>
            </a:r>
            <a:r>
              <a:rPr kumimoji="1" lang="ja-JP" altLang="en-US" sz="800" dirty="0">
                <a:latin typeface="+mn-ea"/>
              </a:rPr>
              <a:t>　新庁舎整備計画</a:t>
            </a:r>
            <a:r>
              <a:rPr kumimoji="1" lang="en-US" altLang="ja-JP" sz="800" dirty="0">
                <a:latin typeface="+mn-ea"/>
              </a:rPr>
              <a:t>Ver.1</a:t>
            </a:r>
            <a:r>
              <a:rPr kumimoji="1" lang="ja-JP" altLang="en-US" sz="800" dirty="0">
                <a:latin typeface="+mn-ea"/>
              </a:rPr>
              <a:t>」</a:t>
            </a:r>
            <a:r>
              <a:rPr kumimoji="1" lang="en-US" altLang="ja-JP" sz="800" dirty="0">
                <a:latin typeface="+mn-ea"/>
              </a:rPr>
              <a:t>P26</a:t>
            </a:r>
            <a:r>
              <a:rPr kumimoji="1" lang="ja-JP" altLang="en-US" sz="800" dirty="0">
                <a:latin typeface="+mn-ea"/>
              </a:rPr>
              <a:t>、渋谷区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8"/>
              </a:rPr>
              <a:t>https://files.microcms-assets.io/assets/12995aba8b194961be709ba879857f70/a25703fcdcd949c387dcfcb9acfda055/assets_com_000044740.pdf</a:t>
            </a:r>
            <a:r>
              <a:rPr kumimoji="1" lang="ja-JP" altLang="en-US" sz="800" dirty="0">
                <a:latin typeface="+mn-ea"/>
              </a:rPr>
              <a:t>）</a:t>
            </a:r>
            <a:endParaRPr kumimoji="1" lang="en-US" altLang="ja-JP" sz="800" dirty="0">
              <a:latin typeface="+mn-ea"/>
            </a:endParaRPr>
          </a:p>
        </p:txBody>
      </p:sp>
      <p:sp>
        <p:nvSpPr>
          <p:cNvPr id="21" name="テキスト ボックス 20">
            <a:extLst>
              <a:ext uri="{FF2B5EF4-FFF2-40B4-BE49-F238E27FC236}">
                <a16:creationId xmlns:a16="http://schemas.microsoft.com/office/drawing/2014/main" id="{097BA977-07A8-0B5B-FBFA-E52D43AF2307}"/>
              </a:ext>
            </a:extLst>
          </p:cNvPr>
          <p:cNvSpPr txBox="1"/>
          <p:nvPr/>
        </p:nvSpPr>
        <p:spPr>
          <a:xfrm>
            <a:off x="3633172" y="3638383"/>
            <a:ext cx="1670329" cy="169277"/>
          </a:xfrm>
          <a:prstGeom prst="rect">
            <a:avLst/>
          </a:prstGeom>
          <a:noFill/>
        </p:spPr>
        <p:txBody>
          <a:bodyPr wrap="none" lIns="0" tIns="0" rIns="0" bIns="0" rtlCol="0">
            <a:spAutoFit/>
          </a:bodyPr>
          <a:lstStyle/>
          <a:p>
            <a:r>
              <a:rPr kumimoji="1" lang="en-US" altLang="ja-JP" sz="1100" dirty="0">
                <a:latin typeface="+mn-ea"/>
              </a:rPr>
              <a:t>1</a:t>
            </a:r>
            <a:r>
              <a:rPr kumimoji="1" lang="ja-JP" altLang="en-US" sz="1100" dirty="0">
                <a:latin typeface="+mn-ea"/>
              </a:rPr>
              <a:t>階のデジタルサイネージ</a:t>
            </a:r>
            <a:r>
              <a:rPr kumimoji="1" lang="en-US" altLang="ja-JP" sz="1100" baseline="30000" dirty="0">
                <a:latin typeface="+mn-ea"/>
              </a:rPr>
              <a:t>*5</a:t>
            </a:r>
            <a:endParaRPr kumimoji="1" lang="ja-JP" altLang="en-US" sz="1100" baseline="30000" dirty="0">
              <a:latin typeface="+mn-ea"/>
            </a:endParaRPr>
          </a:p>
        </p:txBody>
      </p:sp>
      <p:sp>
        <p:nvSpPr>
          <p:cNvPr id="22" name="テキスト ボックス 21">
            <a:extLst>
              <a:ext uri="{FF2B5EF4-FFF2-40B4-BE49-F238E27FC236}">
                <a16:creationId xmlns:a16="http://schemas.microsoft.com/office/drawing/2014/main" id="{DD017EAF-A3AA-D0B5-5D3C-F4467EE532A3}"/>
              </a:ext>
            </a:extLst>
          </p:cNvPr>
          <p:cNvSpPr txBox="1"/>
          <p:nvPr/>
        </p:nvSpPr>
        <p:spPr>
          <a:xfrm>
            <a:off x="4694183" y="8332061"/>
            <a:ext cx="2153357" cy="1107996"/>
          </a:xfrm>
          <a:prstGeom prst="rect">
            <a:avLst/>
          </a:prstGeom>
          <a:noFill/>
        </p:spPr>
        <p:txBody>
          <a:bodyPr wrap="square" lIns="0" tIns="0" rIns="0" bIns="0" rtlCol="0">
            <a:spAutoFit/>
          </a:bodyPr>
          <a:lstStyle/>
          <a:p>
            <a:r>
              <a:rPr kumimoji="1" lang="en-US" altLang="ja-JP" sz="800" dirty="0">
                <a:latin typeface="+mn-ea"/>
              </a:rPr>
              <a:t>*6 </a:t>
            </a:r>
            <a:r>
              <a:rPr kumimoji="1" lang="ja-JP" altLang="en-US" sz="800" dirty="0">
                <a:latin typeface="+mn-ea"/>
              </a:rPr>
              <a:t>「渋谷区公式ウェブサイト</a:t>
            </a:r>
            <a:r>
              <a:rPr kumimoji="1" lang="en-US" altLang="ja-JP" sz="800" dirty="0">
                <a:latin typeface="+mn-ea"/>
              </a:rPr>
              <a:t>『</a:t>
            </a:r>
            <a:r>
              <a:rPr kumimoji="1" lang="ja-JP" altLang="en-US" sz="800" dirty="0">
                <a:latin typeface="+mn-ea"/>
              </a:rPr>
              <a:t>渋谷区ポータル</a:t>
            </a:r>
            <a:r>
              <a:rPr kumimoji="1" lang="en-US" altLang="ja-JP" sz="800" dirty="0">
                <a:latin typeface="+mn-ea"/>
              </a:rPr>
              <a:t>』</a:t>
            </a:r>
            <a:r>
              <a:rPr kumimoji="1" lang="ja-JP" altLang="en-US" sz="800" dirty="0">
                <a:latin typeface="+mn-ea"/>
              </a:rPr>
              <a:t>がリニューアルしました」</a:t>
            </a:r>
            <a:r>
              <a:rPr kumimoji="1" lang="en-US" altLang="ja-JP" sz="800" dirty="0">
                <a:latin typeface="+mn-ea"/>
              </a:rPr>
              <a:t>P12</a:t>
            </a:r>
            <a:r>
              <a:rPr kumimoji="1" lang="ja-JP" altLang="en-US" sz="800" dirty="0">
                <a:latin typeface="+mn-ea"/>
              </a:rPr>
              <a:t>、しぶや区ニュース「令和</a:t>
            </a:r>
            <a:r>
              <a:rPr kumimoji="1" lang="en-US" altLang="ja-JP" sz="800" dirty="0">
                <a:latin typeface="+mn-ea"/>
              </a:rPr>
              <a:t>5</a:t>
            </a:r>
            <a:r>
              <a:rPr kumimoji="1" lang="ja-JP" altLang="en-US" sz="800" dirty="0">
                <a:latin typeface="+mn-ea"/>
              </a:rPr>
              <a:t>年（</a:t>
            </a:r>
            <a:r>
              <a:rPr kumimoji="1" lang="en-US" altLang="ja-JP" sz="800" dirty="0">
                <a:latin typeface="+mn-ea"/>
              </a:rPr>
              <a:t>2023</a:t>
            </a:r>
            <a:r>
              <a:rPr kumimoji="1" lang="ja-JP" altLang="en-US" sz="800" dirty="0">
                <a:latin typeface="+mn-ea"/>
              </a:rPr>
              <a:t>年）</a:t>
            </a:r>
            <a:r>
              <a:rPr kumimoji="1" lang="en-US" altLang="ja-JP" sz="800" dirty="0">
                <a:latin typeface="+mn-ea"/>
              </a:rPr>
              <a:t>4</a:t>
            </a:r>
            <a:r>
              <a:rPr kumimoji="1" lang="ja-JP" altLang="en-US" sz="800" dirty="0">
                <a:latin typeface="+mn-ea"/>
              </a:rPr>
              <a:t>月</a:t>
            </a:r>
            <a:r>
              <a:rPr kumimoji="1" lang="en-US" altLang="ja-JP" sz="800" dirty="0">
                <a:latin typeface="+mn-ea"/>
              </a:rPr>
              <a:t>1</a:t>
            </a:r>
            <a:r>
              <a:rPr kumimoji="1" lang="ja-JP" altLang="en-US" sz="800" dirty="0">
                <a:latin typeface="+mn-ea"/>
              </a:rPr>
              <a:t>日号」、令和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r>
              <a:rPr kumimoji="1" lang="en-US" altLang="ja-JP" sz="800" dirty="0">
                <a:latin typeface="+mn-ea"/>
                <a:hlinkClick r:id="rId9"/>
              </a:rPr>
              <a:t>https://files.city.shibuya.tokyo.jp/assets/12995aba8b194961be709ba879857f70/3bd4eeb0af0d4b10a8f9f69f5b8dec1e/230401_web_12.pdf</a:t>
            </a:r>
            <a:r>
              <a:rPr kumimoji="1" lang="ja-JP" altLang="en-US" sz="800" dirty="0">
                <a:latin typeface="+mn-ea"/>
              </a:rPr>
              <a:t>）</a:t>
            </a:r>
          </a:p>
          <a:p>
            <a:endParaRPr kumimoji="1" lang="ja-JP" altLang="en-US" sz="800" dirty="0">
              <a:latin typeface="+mn-ea"/>
            </a:endParaRPr>
          </a:p>
        </p:txBody>
      </p:sp>
      <p:sp>
        <p:nvSpPr>
          <p:cNvPr id="23" name="テキスト ボックス 22">
            <a:extLst>
              <a:ext uri="{FF2B5EF4-FFF2-40B4-BE49-F238E27FC236}">
                <a16:creationId xmlns:a16="http://schemas.microsoft.com/office/drawing/2014/main" id="{3E35BC67-CF09-676E-A82B-8C0847B9A3D3}"/>
              </a:ext>
            </a:extLst>
          </p:cNvPr>
          <p:cNvSpPr txBox="1"/>
          <p:nvPr/>
        </p:nvSpPr>
        <p:spPr>
          <a:xfrm>
            <a:off x="4694184" y="8070328"/>
            <a:ext cx="1987724" cy="169277"/>
          </a:xfrm>
          <a:prstGeom prst="rect">
            <a:avLst/>
          </a:prstGeom>
          <a:noFill/>
        </p:spPr>
        <p:txBody>
          <a:bodyPr wrap="none" lIns="0" tIns="0" rIns="0" bIns="0" rtlCol="0">
            <a:spAutoFit/>
          </a:bodyPr>
          <a:lstStyle/>
          <a:p>
            <a:r>
              <a:rPr kumimoji="1" lang="ja-JP" altLang="en-US" sz="1100" dirty="0">
                <a:latin typeface="+mn-ea"/>
              </a:rPr>
              <a:t>「渋谷区ポータル」トップページ</a:t>
            </a:r>
            <a:r>
              <a:rPr kumimoji="1" lang="en-US" altLang="ja-JP" sz="1100" baseline="30000" dirty="0">
                <a:latin typeface="+mn-ea"/>
              </a:rPr>
              <a:t>*6</a:t>
            </a:r>
            <a:endParaRPr kumimoji="1" lang="ja-JP" altLang="en-US" sz="1100" baseline="30000" dirty="0">
              <a:latin typeface="+mn-ea"/>
            </a:endParaRPr>
          </a:p>
        </p:txBody>
      </p:sp>
    </p:spTree>
    <p:extLst>
      <p:ext uri="{BB962C8B-B14F-4D97-AF65-F5344CB8AC3E}">
        <p14:creationId xmlns:p14="http://schemas.microsoft.com/office/powerpoint/2010/main" val="3380450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57374"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5</a:t>
            </a:r>
            <a:r>
              <a:rPr lang="en-US" altLang="zh-TW" dirty="0">
                <a:latin typeface="+mn-ea"/>
                <a:ea typeface="+mn-ea"/>
              </a:rPr>
              <a:t>) </a:t>
            </a:r>
            <a:r>
              <a:rPr lang="ja-JP" altLang="en-US" dirty="0">
                <a:latin typeface="+mn-ea"/>
                <a:ea typeface="+mn-ea"/>
              </a:rPr>
              <a:t>東京都渋谷区</a:t>
            </a:r>
            <a:endParaRPr lang="zh-TW" altLang="en-US" dirty="0">
              <a:latin typeface="+mn-ea"/>
              <a:ea typeface="+mn-ea"/>
            </a:endParaRPr>
          </a:p>
        </p:txBody>
      </p:sp>
      <p:grpSp>
        <p:nvGrpSpPr>
          <p:cNvPr id="3" name="グループ化 2">
            <a:extLst>
              <a:ext uri="{FF2B5EF4-FFF2-40B4-BE49-F238E27FC236}">
                <a16:creationId xmlns:a16="http://schemas.microsoft.com/office/drawing/2014/main" id="{944E068E-F936-67E1-C269-0A583CF893D2}"/>
              </a:ext>
            </a:extLst>
          </p:cNvPr>
          <p:cNvGrpSpPr/>
          <p:nvPr/>
        </p:nvGrpSpPr>
        <p:grpSpPr>
          <a:xfrm>
            <a:off x="504000" y="1368000"/>
            <a:ext cx="6552000" cy="252000"/>
            <a:chOff x="504000" y="1797030"/>
            <a:chExt cx="6552000" cy="252000"/>
          </a:xfrm>
        </p:grpSpPr>
        <p:sp>
          <p:nvSpPr>
            <p:cNvPr id="4" name="四角形: 角を丸くする 3">
              <a:extLst>
                <a:ext uri="{FF2B5EF4-FFF2-40B4-BE49-F238E27FC236}">
                  <a16:creationId xmlns:a16="http://schemas.microsoft.com/office/drawing/2014/main" id="{A4AF9FB3-06BA-5B53-128F-C4C7322FE6D6}"/>
                </a:ext>
              </a:extLst>
            </p:cNvPr>
            <p:cNvSpPr/>
            <p:nvPr/>
          </p:nvSpPr>
          <p:spPr>
            <a:xfrm>
              <a:off x="504000" y="179703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5DEBC3CC-4F59-C545-6650-2258F8E0DB10}"/>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2" name="コンテンツ プレースホルダー 17">
            <a:extLst>
              <a:ext uri="{FF2B5EF4-FFF2-40B4-BE49-F238E27FC236}">
                <a16:creationId xmlns:a16="http://schemas.microsoft.com/office/drawing/2014/main" id="{A2042ADA-16C5-34A0-9A37-42E6986F4815}"/>
              </a:ext>
            </a:extLst>
          </p:cNvPr>
          <p:cNvSpPr txBox="1">
            <a:spLocks/>
          </p:cNvSpPr>
          <p:nvPr/>
        </p:nvSpPr>
        <p:spPr>
          <a:xfrm>
            <a:off x="503196" y="1754038"/>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新庁舎の特徴的な空間設計として、オープンオフィス（</a:t>
            </a:r>
            <a:r>
              <a:rPr lang="en-US" altLang="ja-JP" sz="1200" dirty="0">
                <a:latin typeface="+mn-ea"/>
                <a:ea typeface="+mn-ea"/>
              </a:rPr>
              <a:t>※</a:t>
            </a:r>
            <a:r>
              <a:rPr lang="ja-JP" altLang="en-US" sz="1200" dirty="0">
                <a:latin typeface="+mn-ea"/>
                <a:ea typeface="+mn-ea"/>
              </a:rPr>
              <a:t>写真参照）がある。旧庁舎の時には、</a:t>
            </a:r>
            <a:r>
              <a:rPr lang="en-US" altLang="ja-JP" sz="1200" dirty="0">
                <a:latin typeface="+mn-ea"/>
                <a:ea typeface="+mn-ea"/>
              </a:rPr>
              <a:t>1</a:t>
            </a:r>
            <a:r>
              <a:rPr lang="ja-JP" altLang="en-US" sz="1200" dirty="0">
                <a:latin typeface="+mn-ea"/>
                <a:ea typeface="+mn-ea"/>
              </a:rPr>
              <a:t>人</a:t>
            </a:r>
            <a:r>
              <a:rPr lang="en-US" altLang="ja-JP" sz="1200" dirty="0">
                <a:latin typeface="+mn-ea"/>
                <a:ea typeface="+mn-ea"/>
              </a:rPr>
              <a:t>1</a:t>
            </a:r>
            <a:r>
              <a:rPr lang="ja-JP" altLang="en-US" sz="1200" dirty="0">
                <a:latin typeface="+mn-ea"/>
                <a:ea typeface="+mn-ea"/>
              </a:rPr>
              <a:t>台両袖机のような、キャビネット付きの机があったが、新庁舎ではシンプルな平面の机と椅子だけの造りに統一している。</a:t>
            </a:r>
          </a:p>
        </p:txBody>
      </p:sp>
      <p:grpSp>
        <p:nvGrpSpPr>
          <p:cNvPr id="16" name="グループ化 15">
            <a:extLst>
              <a:ext uri="{FF2B5EF4-FFF2-40B4-BE49-F238E27FC236}">
                <a16:creationId xmlns:a16="http://schemas.microsoft.com/office/drawing/2014/main" id="{ED07B1EC-D9F0-BC56-45A2-D5B8A69968FD}"/>
              </a:ext>
            </a:extLst>
          </p:cNvPr>
          <p:cNvGrpSpPr/>
          <p:nvPr/>
        </p:nvGrpSpPr>
        <p:grpSpPr>
          <a:xfrm>
            <a:off x="709200" y="4282166"/>
            <a:ext cx="6138340" cy="2472492"/>
            <a:chOff x="709200" y="4907257"/>
            <a:chExt cx="6138340" cy="2472492"/>
          </a:xfrm>
        </p:grpSpPr>
        <p:grpSp>
          <p:nvGrpSpPr>
            <p:cNvPr id="43" name="グループ化 42">
              <a:extLst>
                <a:ext uri="{FF2B5EF4-FFF2-40B4-BE49-F238E27FC236}">
                  <a16:creationId xmlns:a16="http://schemas.microsoft.com/office/drawing/2014/main" id="{D36961C3-A3CF-FBE5-693C-AC86834F1AE1}"/>
                </a:ext>
              </a:extLst>
            </p:cNvPr>
            <p:cNvGrpSpPr/>
            <p:nvPr/>
          </p:nvGrpSpPr>
          <p:grpSpPr>
            <a:xfrm>
              <a:off x="709200" y="4907257"/>
              <a:ext cx="5275101" cy="252000"/>
              <a:chOff x="503238" y="1458000"/>
              <a:chExt cx="5275101" cy="252000"/>
            </a:xfrm>
          </p:grpSpPr>
          <p:grpSp>
            <p:nvGrpSpPr>
              <p:cNvPr id="34" name="グループ化 33">
                <a:extLst>
                  <a:ext uri="{FF2B5EF4-FFF2-40B4-BE49-F238E27FC236}">
                    <a16:creationId xmlns:a16="http://schemas.microsoft.com/office/drawing/2014/main" id="{DA3D550B-7CE1-909D-D6BA-319E09B4F495}"/>
                  </a:ext>
                </a:extLst>
              </p:cNvPr>
              <p:cNvGrpSpPr/>
              <p:nvPr/>
            </p:nvGrpSpPr>
            <p:grpSpPr>
              <a:xfrm>
                <a:off x="503238" y="1458000"/>
                <a:ext cx="2502339" cy="252000"/>
                <a:chOff x="707715" y="1656000"/>
                <a:chExt cx="2502339" cy="252000"/>
              </a:xfrm>
            </p:grpSpPr>
            <p:sp>
              <p:nvSpPr>
                <p:cNvPr id="39" name="テキスト ボックス 38">
                  <a:extLst>
                    <a:ext uri="{FF2B5EF4-FFF2-40B4-BE49-F238E27FC236}">
                      <a16:creationId xmlns:a16="http://schemas.microsoft.com/office/drawing/2014/main" id="{63D21CAD-1B15-ABF1-F945-9308F6E7C2AB}"/>
                    </a:ext>
                  </a:extLst>
                </p:cNvPr>
                <p:cNvSpPr txBox="1"/>
                <p:nvPr/>
              </p:nvSpPr>
              <p:spPr>
                <a:xfrm>
                  <a:off x="1554054" y="168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モバイル、タブレット端末</a:t>
                  </a:r>
                </a:p>
              </p:txBody>
            </p:sp>
            <p:sp>
              <p:nvSpPr>
                <p:cNvPr id="40" name="四角形: 角を丸くする 39">
                  <a:extLst>
                    <a:ext uri="{FF2B5EF4-FFF2-40B4-BE49-F238E27FC236}">
                      <a16:creationId xmlns:a16="http://schemas.microsoft.com/office/drawing/2014/main" id="{17FFBADE-DFB0-8606-1C4A-947901A42A04}"/>
                    </a:ext>
                  </a:extLst>
                </p:cNvPr>
                <p:cNvSpPr/>
                <p:nvPr/>
              </p:nvSpPr>
              <p:spPr>
                <a:xfrm>
                  <a:off x="707715" y="165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施策⑪</a:t>
                  </a:r>
                </a:p>
              </p:txBody>
            </p:sp>
          </p:grpSp>
          <p:grpSp>
            <p:nvGrpSpPr>
              <p:cNvPr id="36" name="グループ化 35">
                <a:extLst>
                  <a:ext uri="{FF2B5EF4-FFF2-40B4-BE49-F238E27FC236}">
                    <a16:creationId xmlns:a16="http://schemas.microsoft.com/office/drawing/2014/main" id="{2E347139-EEEC-3FBA-561F-47EC80710D71}"/>
                  </a:ext>
                </a:extLst>
              </p:cNvPr>
              <p:cNvGrpSpPr/>
              <p:nvPr/>
            </p:nvGrpSpPr>
            <p:grpSpPr>
              <a:xfrm>
                <a:off x="3204000" y="1458000"/>
                <a:ext cx="2574339" cy="252000"/>
                <a:chOff x="-291371" y="1394717"/>
                <a:chExt cx="2574339" cy="252000"/>
              </a:xfrm>
            </p:grpSpPr>
            <p:sp>
              <p:nvSpPr>
                <p:cNvPr id="37" name="テキスト ボックス 36">
                  <a:extLst>
                    <a:ext uri="{FF2B5EF4-FFF2-40B4-BE49-F238E27FC236}">
                      <a16:creationId xmlns:a16="http://schemas.microsoft.com/office/drawing/2014/main" id="{8CEF3015-D212-BD66-ECC5-12C795661DBE}"/>
                    </a:ext>
                  </a:extLst>
                </p:cNvPr>
                <p:cNvSpPr txBox="1"/>
                <p:nvPr/>
              </p:nvSpPr>
              <p:spPr>
                <a:xfrm>
                  <a:off x="554968" y="1428384"/>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p>
              </p:txBody>
            </p:sp>
            <p:sp>
              <p:nvSpPr>
                <p:cNvPr id="38" name="四角形: 角を丸くする 37">
                  <a:extLst>
                    <a:ext uri="{FF2B5EF4-FFF2-40B4-BE49-F238E27FC236}">
                      <a16:creationId xmlns:a16="http://schemas.microsoft.com/office/drawing/2014/main" id="{0A2EDCD8-285A-3769-2EC4-F4B8F7F390D2}"/>
                    </a:ext>
                  </a:extLst>
                </p:cNvPr>
                <p:cNvSpPr/>
                <p:nvPr/>
              </p:nvSpPr>
              <p:spPr>
                <a:xfrm>
                  <a:off x="-291371" y="139471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grpSp>
        </p:grpSp>
        <p:sp>
          <p:nvSpPr>
            <p:cNvPr id="32" name="テキスト ボックス 31">
              <a:extLst>
                <a:ext uri="{FF2B5EF4-FFF2-40B4-BE49-F238E27FC236}">
                  <a16:creationId xmlns:a16="http://schemas.microsoft.com/office/drawing/2014/main" id="{47F74A55-8601-2F60-6C00-BC078BE5FA51}"/>
                </a:ext>
              </a:extLst>
            </p:cNvPr>
            <p:cNvSpPr txBox="1"/>
            <p:nvPr/>
          </p:nvSpPr>
          <p:spPr>
            <a:xfrm>
              <a:off x="1555540" y="5517701"/>
              <a:ext cx="5292000" cy="186204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平成</a:t>
              </a:r>
              <a:r>
                <a:rPr kumimoji="1" lang="en-US" altLang="ja-JP" sz="1100" dirty="0">
                  <a:solidFill>
                    <a:schemeClr val="tx1"/>
                  </a:solidFill>
                  <a:latin typeface="+mn-ea"/>
                </a:rPr>
                <a:t>31</a:t>
              </a:r>
              <a:r>
                <a:rPr kumimoji="1" lang="ja-JP" altLang="en-US" sz="1100" dirty="0">
                  <a:solidFill>
                    <a:schemeClr val="tx1"/>
                  </a:solidFill>
                  <a:latin typeface="+mn-ea"/>
                </a:rPr>
                <a:t>年（</a:t>
              </a:r>
              <a:r>
                <a:rPr kumimoji="1" lang="en-US" altLang="ja-JP" sz="1100" dirty="0">
                  <a:solidFill>
                    <a:schemeClr val="tx1"/>
                  </a:solidFill>
                  <a:latin typeface="+mn-ea"/>
                </a:rPr>
                <a:t>2019</a:t>
              </a:r>
              <a:r>
                <a:rPr kumimoji="1" lang="ja-JP" altLang="en-US" sz="1100" dirty="0">
                  <a:solidFill>
                    <a:schemeClr val="tx1"/>
                  </a:solidFill>
                  <a:latin typeface="+mn-ea"/>
                </a:rPr>
                <a:t>年）</a:t>
              </a:r>
              <a:r>
                <a:rPr kumimoji="1" lang="en-US" altLang="ja-JP" sz="1100" dirty="0">
                  <a:solidFill>
                    <a:schemeClr val="tx1"/>
                  </a:solidFill>
                  <a:latin typeface="+mn-ea"/>
                </a:rPr>
                <a:t>1</a:t>
              </a:r>
              <a:r>
                <a:rPr kumimoji="1" lang="ja-JP" altLang="en-US" sz="1100" dirty="0">
                  <a:solidFill>
                    <a:schemeClr val="tx1"/>
                  </a:solidFill>
                  <a:latin typeface="+mn-ea"/>
                </a:rPr>
                <a:t>月の新庁舎移転に合わせて最初の</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基盤刷新（「</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基盤</a:t>
              </a:r>
              <a:r>
                <a:rPr kumimoji="1" lang="en-US" altLang="ja-JP" sz="1100" dirty="0">
                  <a:solidFill>
                    <a:schemeClr val="tx1"/>
                  </a:solidFill>
                  <a:latin typeface="+mn-ea"/>
                </a:rPr>
                <a:t>1.0</a:t>
              </a:r>
              <a:r>
                <a:rPr kumimoji="1" lang="ja-JP" altLang="en-US" sz="1100" dirty="0">
                  <a:solidFill>
                    <a:schemeClr val="tx1"/>
                  </a:solidFill>
                  <a:latin typeface="+mn-ea"/>
                </a:rPr>
                <a:t>」）が行われ、約</a:t>
              </a:r>
              <a:r>
                <a:rPr kumimoji="1" lang="en-US" altLang="ja-JP" sz="1100" dirty="0">
                  <a:solidFill>
                    <a:schemeClr val="tx1"/>
                  </a:solidFill>
                  <a:latin typeface="+mn-ea"/>
                </a:rPr>
                <a:t>2,000</a:t>
              </a:r>
              <a:r>
                <a:rPr kumimoji="1" lang="ja-JP" altLang="en-US" sz="1100" dirty="0">
                  <a:solidFill>
                    <a:schemeClr val="tx1"/>
                  </a:solidFill>
                  <a:latin typeface="+mn-ea"/>
                </a:rPr>
                <a:t>台の</a:t>
              </a:r>
              <a:r>
                <a:rPr kumimoji="1" lang="en-US" altLang="ja-JP" sz="1100" dirty="0">
                  <a:solidFill>
                    <a:schemeClr val="tx1"/>
                  </a:solidFill>
                  <a:latin typeface="+mn-ea"/>
                </a:rPr>
                <a:t>2in1</a:t>
              </a:r>
              <a:r>
                <a:rPr kumimoji="1" lang="ja-JP" altLang="en-US" sz="1100" dirty="0">
                  <a:solidFill>
                    <a:schemeClr val="tx1"/>
                  </a:solidFill>
                  <a:latin typeface="+mn-ea"/>
                </a:rPr>
                <a:t>パソコンを導入するとともに区内全施設で無線</a:t>
              </a:r>
              <a:r>
                <a:rPr kumimoji="1" lang="en-US" altLang="ja-JP" sz="1100" dirty="0">
                  <a:solidFill>
                    <a:schemeClr val="tx1"/>
                  </a:solidFill>
                  <a:latin typeface="+mn-ea"/>
                </a:rPr>
                <a:t>LAN</a:t>
              </a:r>
              <a:r>
                <a:rPr kumimoji="1" lang="ja-JP" altLang="en-US" sz="1100" dirty="0">
                  <a:solidFill>
                    <a:schemeClr val="tx1"/>
                  </a:solidFill>
                  <a:latin typeface="+mn-ea"/>
                </a:rPr>
                <a:t>を整備。</a:t>
              </a:r>
              <a:r>
                <a:rPr lang="ja-JP" altLang="en-US" sz="1100" u="wavyHeavy" dirty="0">
                  <a:uFill>
                    <a:solidFill>
                      <a:srgbClr val="31926F"/>
                    </a:solidFill>
                  </a:uFill>
                  <a:latin typeface="+mn-ea"/>
                </a:rPr>
                <a:t>ファットクライアント</a:t>
              </a:r>
              <a:r>
                <a:rPr kumimoji="1" lang="ja-JP" altLang="en-US" sz="1100" dirty="0">
                  <a:solidFill>
                    <a:schemeClr val="tx1"/>
                  </a:solidFill>
                  <a:latin typeface="+mn-ea"/>
                </a:rPr>
                <a:t>ではあるが、ディスクは暗号化しており、ログインする際には多要素認証が必要である。この時導入したパソコンは</a:t>
              </a:r>
              <a:r>
                <a:rPr kumimoji="1" lang="en-US" altLang="ja-JP" sz="1100" u="wavyHeavy" dirty="0">
                  <a:solidFill>
                    <a:schemeClr val="tx1"/>
                  </a:solidFill>
                  <a:uFill>
                    <a:solidFill>
                      <a:srgbClr val="31926F"/>
                    </a:solidFill>
                  </a:uFill>
                  <a:latin typeface="+mn-ea"/>
                </a:rPr>
                <a:t>LTE</a:t>
              </a:r>
              <a:r>
                <a:rPr kumimoji="1" lang="ja-JP" altLang="en-US" sz="1100" dirty="0">
                  <a:solidFill>
                    <a:schemeClr val="tx1"/>
                  </a:solidFill>
                  <a:latin typeface="+mn-ea"/>
                </a:rPr>
                <a:t>通信モジュール・</a:t>
              </a:r>
              <a:r>
                <a:rPr kumimoji="1" lang="en-US" altLang="ja-JP" sz="1100" u="wavyHeavy" dirty="0">
                  <a:solidFill>
                    <a:schemeClr val="tx1"/>
                  </a:solidFill>
                  <a:uFill>
                    <a:solidFill>
                      <a:srgbClr val="31926F"/>
                    </a:solidFill>
                  </a:uFill>
                  <a:latin typeface="+mn-ea"/>
                </a:rPr>
                <a:t>SIM</a:t>
              </a:r>
              <a:r>
                <a:rPr kumimoji="1" lang="ja-JP" altLang="en-US" sz="1100" dirty="0">
                  <a:solidFill>
                    <a:schemeClr val="tx1"/>
                  </a:solidFill>
                  <a:latin typeface="+mn-ea"/>
                </a:rPr>
                <a:t>を内蔵していない機種であったため、リモートアクセス用にモバイルルータを各部署ごとにいくつか割り当てて運用していた。</a:t>
              </a:r>
              <a:endParaRPr kumimoji="1" lang="en-US" altLang="ja-JP" sz="1100" dirty="0">
                <a:solidFill>
                  <a:schemeClr val="tx1"/>
                </a:solidFill>
                <a:latin typeface="+mn-ea"/>
              </a:endParaRPr>
            </a:p>
            <a:p>
              <a:pPr indent="144000"/>
              <a:r>
                <a:rPr kumimoji="1" lang="ja-JP" altLang="en-US" sz="1100" dirty="0">
                  <a:solidFill>
                    <a:schemeClr val="tx1"/>
                  </a:solidFill>
                  <a:latin typeface="+mn-ea"/>
                </a:rPr>
                <a:t>令和</a:t>
              </a:r>
              <a:r>
                <a:rPr kumimoji="1" lang="en-US" altLang="ja-JP" sz="1100" dirty="0">
                  <a:solidFill>
                    <a:schemeClr val="tx1"/>
                  </a:solidFill>
                  <a:latin typeface="+mn-ea"/>
                </a:rPr>
                <a:t>5</a:t>
              </a:r>
              <a:r>
                <a:rPr kumimoji="1" lang="ja-JP" altLang="en-US" sz="1100" dirty="0">
                  <a:solidFill>
                    <a:schemeClr val="tx1"/>
                  </a:solidFill>
                  <a:latin typeface="+mn-ea"/>
                </a:rPr>
                <a:t>年（</a:t>
              </a:r>
              <a:r>
                <a:rPr kumimoji="1" lang="en-US" altLang="ja-JP" sz="1100" dirty="0">
                  <a:solidFill>
                    <a:schemeClr val="tx1"/>
                  </a:solidFill>
                  <a:latin typeface="+mn-ea"/>
                </a:rPr>
                <a:t>2023</a:t>
              </a:r>
              <a:r>
                <a:rPr kumimoji="1" lang="ja-JP" altLang="en-US" sz="1100" dirty="0">
                  <a:solidFill>
                    <a:schemeClr val="tx1"/>
                  </a:solidFill>
                  <a:latin typeface="+mn-ea"/>
                </a:rPr>
                <a:t>年）</a:t>
              </a:r>
              <a:r>
                <a:rPr kumimoji="1" lang="en-US" altLang="ja-JP" sz="1100" dirty="0">
                  <a:solidFill>
                    <a:schemeClr val="tx1"/>
                  </a:solidFill>
                  <a:latin typeface="+mn-ea"/>
                </a:rPr>
                <a:t>1</a:t>
              </a:r>
              <a:r>
                <a:rPr kumimoji="1" lang="ja-JP" altLang="en-US" sz="1100" dirty="0">
                  <a:solidFill>
                    <a:schemeClr val="tx1"/>
                  </a:solidFill>
                  <a:latin typeface="+mn-ea"/>
                </a:rPr>
                <a:t>月に再度</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基盤の刷新（「</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基盤</a:t>
              </a:r>
              <a:r>
                <a:rPr kumimoji="1" lang="en-US" altLang="ja-JP" sz="1100" dirty="0">
                  <a:solidFill>
                    <a:schemeClr val="tx1"/>
                  </a:solidFill>
                  <a:latin typeface="+mn-ea"/>
                </a:rPr>
                <a:t>2.0</a:t>
              </a:r>
              <a:r>
                <a:rPr kumimoji="1" lang="ja-JP" altLang="en-US" sz="1100" dirty="0">
                  <a:solidFill>
                    <a:schemeClr val="tx1"/>
                  </a:solidFill>
                  <a:latin typeface="+mn-ea"/>
                </a:rPr>
                <a:t>」）が行われ、</a:t>
              </a:r>
              <a:r>
                <a:rPr kumimoji="1" lang="en-US" altLang="ja-JP" sz="1100" u="wavyHeavy" dirty="0">
                  <a:solidFill>
                    <a:schemeClr val="tx1"/>
                  </a:solidFill>
                  <a:uFill>
                    <a:solidFill>
                      <a:srgbClr val="31926F"/>
                    </a:solidFill>
                  </a:uFill>
                  <a:latin typeface="+mn-ea"/>
                </a:rPr>
                <a:t>LTE</a:t>
              </a:r>
              <a:r>
                <a:rPr kumimoji="1" lang="ja-JP" altLang="en-US" sz="1100" dirty="0">
                  <a:solidFill>
                    <a:schemeClr val="tx1"/>
                  </a:solidFill>
                  <a:latin typeface="+mn-ea"/>
                </a:rPr>
                <a:t>通信モジュール・</a:t>
              </a:r>
              <a:r>
                <a:rPr kumimoji="1" lang="en-US" altLang="ja-JP" sz="1100" u="wavyHeavy" dirty="0">
                  <a:solidFill>
                    <a:schemeClr val="tx1"/>
                  </a:solidFill>
                  <a:uFill>
                    <a:solidFill>
                      <a:srgbClr val="31926F"/>
                    </a:solidFill>
                  </a:uFill>
                  <a:latin typeface="+mn-ea"/>
                </a:rPr>
                <a:t>SIM</a:t>
              </a:r>
              <a:r>
                <a:rPr kumimoji="1" lang="ja-JP" altLang="en-US" sz="1100" dirty="0">
                  <a:solidFill>
                    <a:schemeClr val="tx1"/>
                  </a:solidFill>
                  <a:latin typeface="+mn-ea"/>
                </a:rPr>
                <a:t>を内蔵したパソコンに変更した。</a:t>
              </a:r>
              <a:endParaRPr kumimoji="1" lang="en-US" altLang="ja-JP" sz="1100" dirty="0">
                <a:solidFill>
                  <a:schemeClr val="tx1"/>
                </a:solidFill>
                <a:latin typeface="+mn-ea"/>
              </a:endParaRPr>
            </a:p>
            <a:p>
              <a:pPr indent="144000"/>
              <a:r>
                <a:rPr kumimoji="1" lang="ja-JP" altLang="en-US" sz="1100" dirty="0">
                  <a:solidFill>
                    <a:schemeClr val="tx1"/>
                  </a:solidFill>
                  <a:latin typeface="+mn-ea"/>
                </a:rPr>
                <a:t>パソコンは可搬性を重視した機種を選出したため、高解像度の広い画面により作業効率の向上を図ることができるよう各職員の席には外部モニター（</a:t>
              </a:r>
              <a:r>
                <a:rPr kumimoji="1" lang="en-US" altLang="ja-JP" sz="1100" dirty="0">
                  <a:solidFill>
                    <a:schemeClr val="tx1"/>
                  </a:solidFill>
                  <a:latin typeface="+mn-ea"/>
                </a:rPr>
                <a:t>※</a:t>
              </a:r>
              <a:r>
                <a:rPr kumimoji="1" lang="ja-JP" altLang="en-US" sz="1100" dirty="0">
                  <a:solidFill>
                    <a:schemeClr val="tx1"/>
                  </a:solidFill>
                  <a:latin typeface="+mn-ea"/>
                </a:rPr>
                <a:t>写真参照）を設置している。</a:t>
              </a:r>
              <a:endParaRPr kumimoji="1" lang="en-US" altLang="ja-JP" sz="1100" dirty="0">
                <a:solidFill>
                  <a:schemeClr val="tx1"/>
                </a:solidFill>
                <a:latin typeface="+mn-ea"/>
              </a:endParaRPr>
            </a:p>
          </p:txBody>
        </p:sp>
      </p:grpSp>
      <p:sp>
        <p:nvSpPr>
          <p:cNvPr id="53" name="テキスト ボックス 52">
            <a:extLst>
              <a:ext uri="{FF2B5EF4-FFF2-40B4-BE49-F238E27FC236}">
                <a16:creationId xmlns:a16="http://schemas.microsoft.com/office/drawing/2014/main" id="{A2D4B135-B2A8-892E-5E63-6DD2E7D67FBF}"/>
              </a:ext>
            </a:extLst>
          </p:cNvPr>
          <p:cNvSpPr txBox="1"/>
          <p:nvPr/>
        </p:nvSpPr>
        <p:spPr>
          <a:xfrm>
            <a:off x="689398" y="8404550"/>
            <a:ext cx="2502288" cy="169277"/>
          </a:xfrm>
          <a:prstGeom prst="rect">
            <a:avLst/>
          </a:prstGeom>
          <a:noFill/>
        </p:spPr>
        <p:txBody>
          <a:bodyPr wrap="none" lIns="0" tIns="0" rIns="0" bIns="0" rtlCol="0">
            <a:spAutoFit/>
          </a:bodyPr>
          <a:lstStyle/>
          <a:p>
            <a:r>
              <a:rPr kumimoji="1" lang="ja-JP" altLang="en-US" sz="1100" dirty="0">
                <a:latin typeface="+mn-ea"/>
              </a:rPr>
              <a:t>執務エリアでのパソコンと外部モニター</a:t>
            </a:r>
            <a:r>
              <a:rPr kumimoji="1" lang="en-US" altLang="ja-JP" sz="1100" baseline="30000" dirty="0">
                <a:latin typeface="+mn-ea"/>
              </a:rPr>
              <a:t>*8</a:t>
            </a:r>
            <a:endParaRPr kumimoji="1" lang="ja-JP" altLang="en-US" sz="1100" baseline="30000" dirty="0">
              <a:latin typeface="+mn-ea"/>
            </a:endParaRPr>
          </a:p>
        </p:txBody>
      </p:sp>
      <p:sp>
        <p:nvSpPr>
          <p:cNvPr id="54" name="テキスト ボックス 53">
            <a:extLst>
              <a:ext uri="{FF2B5EF4-FFF2-40B4-BE49-F238E27FC236}">
                <a16:creationId xmlns:a16="http://schemas.microsoft.com/office/drawing/2014/main" id="{23E1980A-B50B-67B7-13E1-1AB5CB06AD59}"/>
              </a:ext>
            </a:extLst>
          </p:cNvPr>
          <p:cNvSpPr txBox="1"/>
          <p:nvPr/>
        </p:nvSpPr>
        <p:spPr>
          <a:xfrm>
            <a:off x="709199" y="8652979"/>
            <a:ext cx="5824710" cy="492443"/>
          </a:xfrm>
          <a:prstGeom prst="rect">
            <a:avLst/>
          </a:prstGeom>
          <a:noFill/>
        </p:spPr>
        <p:txBody>
          <a:bodyPr wrap="square" lIns="0" tIns="0" rIns="0" bIns="0" rtlCol="0">
            <a:spAutoFit/>
          </a:bodyPr>
          <a:lstStyle/>
          <a:p>
            <a:r>
              <a:rPr kumimoji="1" lang="en-US" altLang="ja-JP" sz="800" dirty="0">
                <a:latin typeface="+mn-ea"/>
              </a:rPr>
              <a:t>*8 </a:t>
            </a:r>
            <a:r>
              <a:rPr kumimoji="1" lang="ja-JP" altLang="en-US" sz="800" dirty="0">
                <a:latin typeface="+mn-ea"/>
              </a:rPr>
              <a:t>「渋谷区新庁舎</a:t>
            </a:r>
            <a:r>
              <a:rPr kumimoji="1" lang="en-US" altLang="ja-JP" sz="800" dirty="0">
                <a:latin typeface="+mn-ea"/>
              </a:rPr>
              <a:t>2019.1</a:t>
            </a:r>
            <a:r>
              <a:rPr kumimoji="1" lang="ja-JP" altLang="en-US" sz="800" dirty="0">
                <a:latin typeface="+mn-ea"/>
              </a:rPr>
              <a:t>　新庁舎整備計画</a:t>
            </a:r>
            <a:r>
              <a:rPr kumimoji="1" lang="en-US" altLang="ja-JP" sz="800" dirty="0">
                <a:latin typeface="+mn-ea"/>
              </a:rPr>
              <a:t>Ver.1</a:t>
            </a:r>
            <a:r>
              <a:rPr kumimoji="1" lang="ja-JP" altLang="en-US" sz="800" dirty="0">
                <a:latin typeface="+mn-ea"/>
              </a:rPr>
              <a:t>」</a:t>
            </a:r>
            <a:r>
              <a:rPr kumimoji="1" lang="en-US" altLang="ja-JP" sz="800" dirty="0">
                <a:latin typeface="+mn-ea"/>
              </a:rPr>
              <a:t>P42</a:t>
            </a:r>
            <a:r>
              <a:rPr kumimoji="1" lang="ja-JP" altLang="en-US" sz="800" dirty="0">
                <a:latin typeface="+mn-ea"/>
              </a:rPr>
              <a:t>、渋谷区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6"/>
              </a:rPr>
              <a:t>https://files.microcms-assets.io/assets/12995aba8b194961be709ba879857f70/a25703fcdcd949c387dcfcb9acfda055/assets_com_000044740.pdf</a:t>
            </a:r>
            <a:r>
              <a:rPr kumimoji="1" lang="ja-JP" altLang="en-US" sz="800" dirty="0">
                <a:latin typeface="+mn-ea"/>
              </a:rPr>
              <a:t>）</a:t>
            </a:r>
          </a:p>
        </p:txBody>
      </p:sp>
      <p:sp>
        <p:nvSpPr>
          <p:cNvPr id="2" name="正方形/長方形 1">
            <a:extLst>
              <a:ext uri="{FF2B5EF4-FFF2-40B4-BE49-F238E27FC236}">
                <a16:creationId xmlns:a16="http://schemas.microsoft.com/office/drawing/2014/main" id="{AF339FCF-AE1A-5360-EA9D-5267DBF1C8C2}"/>
              </a:ext>
            </a:extLst>
          </p:cNvPr>
          <p:cNvSpPr/>
          <p:nvPr/>
        </p:nvSpPr>
        <p:spPr>
          <a:xfrm>
            <a:off x="504000" y="4177381"/>
            <a:ext cx="6552000" cy="507013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13">
            <a:extLst>
              <a:ext uri="{FF2B5EF4-FFF2-40B4-BE49-F238E27FC236}">
                <a16:creationId xmlns:a16="http://schemas.microsoft.com/office/drawing/2014/main" id="{AEEBE003-DABA-8125-5B04-00B22F6B626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45</a:t>
            </a:fld>
            <a:endParaRPr kumimoji="1" lang="ja-JP" altLang="en-US" dirty="0">
              <a:latin typeface="+mn-ea"/>
              <a:ea typeface="+mn-ea"/>
            </a:endParaRPr>
          </a:p>
        </p:txBody>
      </p:sp>
      <p:sp>
        <p:nvSpPr>
          <p:cNvPr id="9" name="テキスト ボックス 8">
            <a:extLst>
              <a:ext uri="{FF2B5EF4-FFF2-40B4-BE49-F238E27FC236}">
                <a16:creationId xmlns:a16="http://schemas.microsoft.com/office/drawing/2014/main" id="{5B2A2240-7CBB-5788-39B5-74E72A2F1022}"/>
              </a:ext>
            </a:extLst>
          </p:cNvPr>
          <p:cNvSpPr txBox="1"/>
          <p:nvPr/>
        </p:nvSpPr>
        <p:spPr>
          <a:xfrm>
            <a:off x="1555539" y="4624313"/>
            <a:ext cx="1789544"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リモートアクセス実施方法</a:t>
            </a:r>
          </a:p>
        </p:txBody>
      </p:sp>
      <p:sp>
        <p:nvSpPr>
          <p:cNvPr id="13" name="四角形: 角を丸くする 12">
            <a:extLst>
              <a:ext uri="{FF2B5EF4-FFF2-40B4-BE49-F238E27FC236}">
                <a16:creationId xmlns:a16="http://schemas.microsoft.com/office/drawing/2014/main" id="{D85EAC31-6C7C-B2AA-D781-305F70073840}"/>
              </a:ext>
            </a:extLst>
          </p:cNvPr>
          <p:cNvSpPr/>
          <p:nvPr/>
        </p:nvSpPr>
        <p:spPr>
          <a:xfrm>
            <a:off x="709200" y="4590646"/>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施策⑯</a:t>
            </a:r>
          </a:p>
        </p:txBody>
      </p:sp>
      <p:pic>
        <p:nvPicPr>
          <p:cNvPr id="14" name="図 13" descr="デスクの上のパソコンと女性&#10;&#10;自動的に生成された説明">
            <a:extLst>
              <a:ext uri="{FF2B5EF4-FFF2-40B4-BE49-F238E27FC236}">
                <a16:creationId xmlns:a16="http://schemas.microsoft.com/office/drawing/2014/main" id="{823BC3B9-4F8F-3740-18A6-A16B17AA009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9199" y="6863980"/>
            <a:ext cx="1580081" cy="1459720"/>
          </a:xfrm>
          <a:prstGeom prst="rect">
            <a:avLst/>
          </a:prstGeom>
        </p:spPr>
      </p:pic>
      <p:pic>
        <p:nvPicPr>
          <p:cNvPr id="15" name="図 14" descr="ノートパソコンで作業をしている人たち&#10;&#10;自動的に生成された説明">
            <a:extLst>
              <a:ext uri="{FF2B5EF4-FFF2-40B4-BE49-F238E27FC236}">
                <a16:creationId xmlns:a16="http://schemas.microsoft.com/office/drawing/2014/main" id="{68EFB735-B6AD-9B18-B20D-5E527F0ABD7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65074" y="6865400"/>
            <a:ext cx="1626335" cy="1461600"/>
          </a:xfrm>
          <a:prstGeom prst="rect">
            <a:avLst/>
          </a:prstGeom>
        </p:spPr>
      </p:pic>
      <p:sp>
        <p:nvSpPr>
          <p:cNvPr id="21" name="テキスト ボックス 20">
            <a:extLst>
              <a:ext uri="{FF2B5EF4-FFF2-40B4-BE49-F238E27FC236}">
                <a16:creationId xmlns:a16="http://schemas.microsoft.com/office/drawing/2014/main" id="{B63F35FC-B712-2BFB-6C9C-B325EE71E9CE}"/>
              </a:ext>
            </a:extLst>
          </p:cNvPr>
          <p:cNvSpPr txBox="1"/>
          <p:nvPr/>
        </p:nvSpPr>
        <p:spPr>
          <a:xfrm>
            <a:off x="3457751" y="8404550"/>
            <a:ext cx="2378856" cy="169277"/>
          </a:xfrm>
          <a:prstGeom prst="rect">
            <a:avLst/>
          </a:prstGeom>
          <a:noFill/>
        </p:spPr>
        <p:txBody>
          <a:bodyPr wrap="none" lIns="0" tIns="0" rIns="0" bIns="0" rtlCol="0">
            <a:spAutoFit/>
          </a:bodyPr>
          <a:lstStyle/>
          <a:p>
            <a:r>
              <a:rPr kumimoji="1" lang="ja-JP" altLang="en-US" sz="1100" dirty="0">
                <a:latin typeface="+mn-ea"/>
              </a:rPr>
              <a:t>ミーティングブースでのモニター利用</a:t>
            </a:r>
            <a:r>
              <a:rPr kumimoji="1" lang="en-US" altLang="ja-JP" sz="1100" baseline="30000" dirty="0">
                <a:latin typeface="+mn-ea"/>
              </a:rPr>
              <a:t>*8</a:t>
            </a:r>
            <a:endParaRPr kumimoji="1" lang="ja-JP" altLang="en-US" sz="1100" baseline="30000" dirty="0">
              <a:latin typeface="+mn-ea"/>
            </a:endParaRPr>
          </a:p>
        </p:txBody>
      </p:sp>
      <p:pic>
        <p:nvPicPr>
          <p:cNvPr id="11" name="図 10" descr="空港の駐機場にとまっている&#10;&#10;中程度の精度で自動的に生成された説明">
            <a:extLst>
              <a:ext uri="{FF2B5EF4-FFF2-40B4-BE49-F238E27FC236}">
                <a16:creationId xmlns:a16="http://schemas.microsoft.com/office/drawing/2014/main" id="{897A4589-F455-2D49-7152-80D3FE3492F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03196" y="2512663"/>
            <a:ext cx="2961877" cy="1562621"/>
          </a:xfrm>
          <a:prstGeom prst="rect">
            <a:avLst/>
          </a:prstGeom>
        </p:spPr>
      </p:pic>
      <p:sp>
        <p:nvSpPr>
          <p:cNvPr id="17" name="テキスト ボックス 16">
            <a:extLst>
              <a:ext uri="{FF2B5EF4-FFF2-40B4-BE49-F238E27FC236}">
                <a16:creationId xmlns:a16="http://schemas.microsoft.com/office/drawing/2014/main" id="{F063AC6A-1C00-71CB-E49F-5A7F4E06D3E4}"/>
              </a:ext>
            </a:extLst>
          </p:cNvPr>
          <p:cNvSpPr txBox="1"/>
          <p:nvPr/>
        </p:nvSpPr>
        <p:spPr>
          <a:xfrm>
            <a:off x="3554600" y="3948154"/>
            <a:ext cx="3282702" cy="123111"/>
          </a:xfrm>
          <a:prstGeom prst="rect">
            <a:avLst/>
          </a:prstGeom>
          <a:noFill/>
        </p:spPr>
        <p:txBody>
          <a:bodyPr wrap="square" lIns="0" tIns="0" rIns="0" bIns="0" rtlCol="0">
            <a:spAutoFit/>
          </a:bodyPr>
          <a:lstStyle/>
          <a:p>
            <a:r>
              <a:rPr kumimoji="1" lang="en-US" altLang="ja-JP" sz="800" dirty="0">
                <a:latin typeface="+mn-ea"/>
              </a:rPr>
              <a:t>*7 </a:t>
            </a:r>
            <a:r>
              <a:rPr kumimoji="1" lang="ja-JP" altLang="en-US" sz="800" dirty="0">
                <a:latin typeface="+mn-ea"/>
              </a:rPr>
              <a:t>渋谷区より画像提供</a:t>
            </a:r>
            <a:endParaRPr kumimoji="1" lang="en-US" altLang="ja-JP" sz="800" dirty="0">
              <a:latin typeface="+mn-ea"/>
            </a:endParaRPr>
          </a:p>
        </p:txBody>
      </p:sp>
      <p:sp>
        <p:nvSpPr>
          <p:cNvPr id="18" name="テキスト ボックス 17">
            <a:extLst>
              <a:ext uri="{FF2B5EF4-FFF2-40B4-BE49-F238E27FC236}">
                <a16:creationId xmlns:a16="http://schemas.microsoft.com/office/drawing/2014/main" id="{1CAA802D-3870-BAFF-DD44-FEE683D1800F}"/>
              </a:ext>
            </a:extLst>
          </p:cNvPr>
          <p:cNvSpPr txBox="1"/>
          <p:nvPr/>
        </p:nvSpPr>
        <p:spPr>
          <a:xfrm>
            <a:off x="3554601" y="3714996"/>
            <a:ext cx="1577355" cy="169277"/>
          </a:xfrm>
          <a:prstGeom prst="rect">
            <a:avLst/>
          </a:prstGeom>
          <a:noFill/>
        </p:spPr>
        <p:txBody>
          <a:bodyPr wrap="none" lIns="0" tIns="0" rIns="0" bIns="0" rtlCol="0">
            <a:spAutoFit/>
          </a:bodyPr>
          <a:lstStyle/>
          <a:p>
            <a:r>
              <a:rPr kumimoji="1" lang="ja-JP" altLang="en-US" sz="1100" dirty="0">
                <a:latin typeface="+mn-ea"/>
              </a:rPr>
              <a:t>オープンオフィスの様子</a:t>
            </a:r>
            <a:r>
              <a:rPr kumimoji="1" lang="en-US" altLang="ja-JP" sz="1100" baseline="30000" dirty="0">
                <a:latin typeface="+mn-ea"/>
              </a:rPr>
              <a:t>*7</a:t>
            </a:r>
            <a:endParaRPr kumimoji="1" lang="ja-JP" altLang="en-US" sz="1100" baseline="30000" dirty="0">
              <a:latin typeface="+mn-ea"/>
            </a:endParaRPr>
          </a:p>
        </p:txBody>
      </p:sp>
    </p:spTree>
    <p:extLst>
      <p:ext uri="{BB962C8B-B14F-4D97-AF65-F5344CB8AC3E}">
        <p14:creationId xmlns:p14="http://schemas.microsoft.com/office/powerpoint/2010/main" val="239123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5839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5</a:t>
            </a:r>
            <a:r>
              <a:rPr lang="en-US" altLang="zh-TW" dirty="0">
                <a:latin typeface="+mn-ea"/>
                <a:ea typeface="+mn-ea"/>
              </a:rPr>
              <a:t>) </a:t>
            </a:r>
            <a:r>
              <a:rPr lang="ja-JP" altLang="en-US" dirty="0">
                <a:latin typeface="+mn-ea"/>
                <a:ea typeface="+mn-ea"/>
              </a:rPr>
              <a:t>東京都渋谷区</a:t>
            </a:r>
            <a:endParaRPr lang="zh-TW" altLang="en-US" dirty="0">
              <a:latin typeface="+mn-ea"/>
              <a:ea typeface="+mn-ea"/>
            </a:endParaRPr>
          </a:p>
        </p:txBody>
      </p:sp>
      <p:grpSp>
        <p:nvGrpSpPr>
          <p:cNvPr id="84" name="グループ化 83">
            <a:extLst>
              <a:ext uri="{FF2B5EF4-FFF2-40B4-BE49-F238E27FC236}">
                <a16:creationId xmlns:a16="http://schemas.microsoft.com/office/drawing/2014/main" id="{2D334C7B-02C3-A4B6-296A-63692B9748F9}"/>
              </a:ext>
            </a:extLst>
          </p:cNvPr>
          <p:cNvGrpSpPr/>
          <p:nvPr/>
        </p:nvGrpSpPr>
        <p:grpSpPr>
          <a:xfrm>
            <a:off x="709200" y="3863365"/>
            <a:ext cx="6138340" cy="1457318"/>
            <a:chOff x="503238" y="5501236"/>
            <a:chExt cx="6138340" cy="1457318"/>
          </a:xfrm>
        </p:grpSpPr>
        <p:grpSp>
          <p:nvGrpSpPr>
            <p:cNvPr id="85" name="グループ化 84">
              <a:extLst>
                <a:ext uri="{FF2B5EF4-FFF2-40B4-BE49-F238E27FC236}">
                  <a16:creationId xmlns:a16="http://schemas.microsoft.com/office/drawing/2014/main" id="{B314200F-6C15-2BC0-8CAF-EA6A7648445D}"/>
                </a:ext>
              </a:extLst>
            </p:cNvPr>
            <p:cNvGrpSpPr/>
            <p:nvPr/>
          </p:nvGrpSpPr>
          <p:grpSpPr>
            <a:xfrm>
              <a:off x="503238" y="5501236"/>
              <a:ext cx="2635883" cy="252000"/>
              <a:chOff x="707715" y="5699236"/>
              <a:chExt cx="2635883" cy="252000"/>
            </a:xfrm>
          </p:grpSpPr>
          <p:sp>
            <p:nvSpPr>
              <p:cNvPr id="95" name="テキスト ボックス 94">
                <a:extLst>
                  <a:ext uri="{FF2B5EF4-FFF2-40B4-BE49-F238E27FC236}">
                    <a16:creationId xmlns:a16="http://schemas.microsoft.com/office/drawing/2014/main" id="{93AB6C79-AB0F-0AA6-7FEB-87EF08FE218B}"/>
                  </a:ext>
                </a:extLst>
              </p:cNvPr>
              <p:cNvSpPr txBox="1"/>
              <p:nvPr/>
            </p:nvSpPr>
            <p:spPr>
              <a:xfrm>
                <a:off x="1554053" y="5732903"/>
                <a:ext cx="1789545"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什器、モバイル電源</a:t>
                </a:r>
              </a:p>
            </p:txBody>
          </p:sp>
          <p:sp>
            <p:nvSpPr>
              <p:cNvPr id="106" name="四角形: 角を丸くする 105">
                <a:extLst>
                  <a:ext uri="{FF2B5EF4-FFF2-40B4-BE49-F238E27FC236}">
                    <a16:creationId xmlns:a16="http://schemas.microsoft.com/office/drawing/2014/main" id="{583B2099-7FD0-F4A5-B18E-ECA5347CB413}"/>
                  </a:ext>
                </a:extLst>
              </p:cNvPr>
              <p:cNvSpPr/>
              <p:nvPr/>
            </p:nvSpPr>
            <p:spPr>
              <a:xfrm>
                <a:off x="707715" y="5699236"/>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施策⑮</a:t>
                </a:r>
              </a:p>
            </p:txBody>
          </p:sp>
        </p:grpSp>
        <p:sp>
          <p:nvSpPr>
            <p:cNvPr id="86" name="テキスト ボックス 85">
              <a:extLst>
                <a:ext uri="{FF2B5EF4-FFF2-40B4-BE49-F238E27FC236}">
                  <a16:creationId xmlns:a16="http://schemas.microsoft.com/office/drawing/2014/main" id="{DE822832-4C87-6055-8BEA-2CC94109480F}"/>
                </a:ext>
              </a:extLst>
            </p:cNvPr>
            <p:cNvSpPr txBox="1"/>
            <p:nvPr/>
          </p:nvSpPr>
          <p:spPr>
            <a:xfrm>
              <a:off x="1349578" y="5773614"/>
              <a:ext cx="5292000" cy="1184940"/>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壁や柱の無い大きな空間の中で、什器の高さは</a:t>
              </a:r>
              <a:r>
                <a:rPr kumimoji="1" lang="en-US" altLang="ja-JP" sz="1100" dirty="0">
                  <a:solidFill>
                    <a:schemeClr val="tx1"/>
                  </a:solidFill>
                  <a:latin typeface="+mn-ea"/>
                </a:rPr>
                <a:t>150cm</a:t>
              </a:r>
              <a:r>
                <a:rPr kumimoji="1" lang="ja-JP" altLang="en-US" sz="1100" dirty="0">
                  <a:solidFill>
                    <a:schemeClr val="tx1"/>
                  </a:solidFill>
                  <a:latin typeface="+mn-ea"/>
                </a:rPr>
                <a:t>以下としており、組織や職員間のコミュニケーションを活発にして生産性を上げるという考え方で、庁舎の空間設計を実施した。</a:t>
              </a:r>
              <a:endParaRPr kumimoji="1" lang="en-US" altLang="ja-JP" sz="1100" dirty="0">
                <a:solidFill>
                  <a:schemeClr val="tx1"/>
                </a:solidFill>
                <a:latin typeface="+mn-ea"/>
              </a:endParaRPr>
            </a:p>
            <a:p>
              <a:pPr indent="144000"/>
              <a:r>
                <a:rPr kumimoji="1" lang="ja-JP" altLang="en-US" sz="1100" dirty="0">
                  <a:solidFill>
                    <a:schemeClr val="tx1"/>
                  </a:solidFill>
                  <a:latin typeface="+mn-ea"/>
                </a:rPr>
                <a:t>旧庁舎の時にはロッカー室があり、長ロッカーを</a:t>
              </a:r>
              <a:r>
                <a:rPr kumimoji="1" lang="en-US" altLang="ja-JP" sz="1100" dirty="0">
                  <a:solidFill>
                    <a:schemeClr val="tx1"/>
                  </a:solidFill>
                  <a:latin typeface="+mn-ea"/>
                </a:rPr>
                <a:t>1</a:t>
              </a:r>
              <a:r>
                <a:rPr kumimoji="1" lang="ja-JP" altLang="en-US" sz="1100" dirty="0">
                  <a:solidFill>
                    <a:schemeClr val="tx1"/>
                  </a:solidFill>
                  <a:latin typeface="+mn-ea"/>
                </a:rPr>
                <a:t>人</a:t>
              </a:r>
              <a:r>
                <a:rPr kumimoji="1" lang="en-US" altLang="ja-JP" sz="1100" dirty="0">
                  <a:solidFill>
                    <a:schemeClr val="tx1"/>
                  </a:solidFill>
                  <a:latin typeface="+mn-ea"/>
                </a:rPr>
                <a:t>1</a:t>
              </a:r>
              <a:r>
                <a:rPr kumimoji="1" lang="ja-JP" altLang="en-US" sz="1100" dirty="0">
                  <a:solidFill>
                    <a:schemeClr val="tx1"/>
                  </a:solidFill>
                  <a:latin typeface="+mn-ea"/>
                </a:rPr>
                <a:t>台割り振っていたが、スペースの有効活用の観点から撤廃した。新庁舎においては、ロッカー室は設けず、執務フロア内に鍵付きのパーソナルロッカーを設置している。モバイルバッグを用意しており、端末ごと保管できるようになっている。</a:t>
              </a:r>
              <a:endParaRPr kumimoji="1" lang="ja-JP" altLang="en-US" sz="1100" dirty="0">
                <a:latin typeface="+mn-ea"/>
              </a:endParaRPr>
            </a:p>
          </p:txBody>
        </p:sp>
      </p:grpSp>
      <p:sp>
        <p:nvSpPr>
          <p:cNvPr id="2" name="正方形/長方形 1">
            <a:extLst>
              <a:ext uri="{FF2B5EF4-FFF2-40B4-BE49-F238E27FC236}">
                <a16:creationId xmlns:a16="http://schemas.microsoft.com/office/drawing/2014/main" id="{AF339FCF-AE1A-5360-EA9D-5267DBF1C8C2}"/>
              </a:ext>
            </a:extLst>
          </p:cNvPr>
          <p:cNvSpPr/>
          <p:nvPr/>
        </p:nvSpPr>
        <p:spPr>
          <a:xfrm>
            <a:off x="504000" y="1349375"/>
            <a:ext cx="6552000" cy="4050531"/>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13">
            <a:extLst>
              <a:ext uri="{FF2B5EF4-FFF2-40B4-BE49-F238E27FC236}">
                <a16:creationId xmlns:a16="http://schemas.microsoft.com/office/drawing/2014/main" id="{AEEBE003-DABA-8125-5B04-00B22F6B626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46</a:t>
            </a:fld>
            <a:endParaRPr kumimoji="1" lang="ja-JP" altLang="en-US" dirty="0">
              <a:latin typeface="+mn-ea"/>
              <a:ea typeface="+mn-ea"/>
            </a:endParaRPr>
          </a:p>
        </p:txBody>
      </p:sp>
      <p:sp>
        <p:nvSpPr>
          <p:cNvPr id="4" name="テキスト ボックス 3">
            <a:extLst>
              <a:ext uri="{FF2B5EF4-FFF2-40B4-BE49-F238E27FC236}">
                <a16:creationId xmlns:a16="http://schemas.microsoft.com/office/drawing/2014/main" id="{39310591-1F13-367F-808A-E152D30DFCAD}"/>
              </a:ext>
            </a:extLst>
          </p:cNvPr>
          <p:cNvSpPr txBox="1"/>
          <p:nvPr/>
        </p:nvSpPr>
        <p:spPr>
          <a:xfrm>
            <a:off x="1555538" y="2776896"/>
            <a:ext cx="1789545"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電話システム</a:t>
            </a:r>
          </a:p>
        </p:txBody>
      </p:sp>
      <p:sp>
        <p:nvSpPr>
          <p:cNvPr id="5" name="四角形: 角を丸くする 4">
            <a:extLst>
              <a:ext uri="{FF2B5EF4-FFF2-40B4-BE49-F238E27FC236}">
                <a16:creationId xmlns:a16="http://schemas.microsoft.com/office/drawing/2014/main" id="{A784844E-A618-78CE-D60D-B9298A34264A}"/>
              </a:ext>
            </a:extLst>
          </p:cNvPr>
          <p:cNvSpPr/>
          <p:nvPr/>
        </p:nvSpPr>
        <p:spPr>
          <a:xfrm>
            <a:off x="709200" y="2743229"/>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施策⑬</a:t>
            </a:r>
          </a:p>
        </p:txBody>
      </p:sp>
      <p:sp>
        <p:nvSpPr>
          <p:cNvPr id="9" name="テキスト ボックス 8">
            <a:extLst>
              <a:ext uri="{FF2B5EF4-FFF2-40B4-BE49-F238E27FC236}">
                <a16:creationId xmlns:a16="http://schemas.microsoft.com/office/drawing/2014/main" id="{7AAA2D8E-17AD-6147-3B8F-9614CE00D773}"/>
              </a:ext>
            </a:extLst>
          </p:cNvPr>
          <p:cNvSpPr txBox="1"/>
          <p:nvPr/>
        </p:nvSpPr>
        <p:spPr>
          <a:xfrm>
            <a:off x="1555540" y="3015607"/>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外線電話・内線電話のいずれについても、各職員のパソコンから</a:t>
            </a:r>
            <a:r>
              <a:rPr kumimoji="1" lang="en-US" altLang="ja-JP" sz="1100" dirty="0">
                <a:solidFill>
                  <a:schemeClr val="tx1"/>
                </a:solidFill>
                <a:latin typeface="+mn-ea"/>
              </a:rPr>
              <a:t>Teams</a:t>
            </a:r>
            <a:r>
              <a:rPr kumimoji="1" lang="ja-JP" altLang="en-US" sz="1100" dirty="0">
                <a:solidFill>
                  <a:schemeClr val="tx1"/>
                </a:solidFill>
                <a:latin typeface="+mn-ea"/>
              </a:rPr>
              <a:t>を利用して直接応対することが可能である。また、隣り合った一定数の机を単位として固定電話機を設けており、外線からの電話をそこで一旦受けて、各職員の</a:t>
            </a:r>
            <a:r>
              <a:rPr kumimoji="1" lang="en-US" altLang="ja-JP" sz="1100" dirty="0">
                <a:solidFill>
                  <a:schemeClr val="tx1"/>
                </a:solidFill>
                <a:latin typeface="+mn-ea"/>
              </a:rPr>
              <a:t>Teams</a:t>
            </a:r>
            <a:r>
              <a:rPr kumimoji="1" lang="ja-JP" altLang="en-US" sz="1100" dirty="0">
                <a:solidFill>
                  <a:schemeClr val="tx1"/>
                </a:solidFill>
                <a:latin typeface="+mn-ea"/>
              </a:rPr>
              <a:t>へ転送することも可能である。各職員には、端末と一緒にヘッドセットも調達し、貸与している</a:t>
            </a:r>
            <a:r>
              <a:rPr kumimoji="1" lang="ja-JP" altLang="en-US" sz="1100" dirty="0">
                <a:latin typeface="+mn-ea"/>
              </a:rPr>
              <a:t>。</a:t>
            </a:r>
          </a:p>
        </p:txBody>
      </p:sp>
      <p:sp>
        <p:nvSpPr>
          <p:cNvPr id="12" name="テキスト ボックス 11">
            <a:extLst>
              <a:ext uri="{FF2B5EF4-FFF2-40B4-BE49-F238E27FC236}">
                <a16:creationId xmlns:a16="http://schemas.microsoft.com/office/drawing/2014/main" id="{EA4585A2-A39F-454C-9F89-A8C535F5384A}"/>
              </a:ext>
            </a:extLst>
          </p:cNvPr>
          <p:cNvSpPr txBox="1"/>
          <p:nvPr/>
        </p:nvSpPr>
        <p:spPr>
          <a:xfrm>
            <a:off x="1555539" y="1494021"/>
            <a:ext cx="381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13" name="四角形: 角を丸くする 12">
            <a:extLst>
              <a:ext uri="{FF2B5EF4-FFF2-40B4-BE49-F238E27FC236}">
                <a16:creationId xmlns:a16="http://schemas.microsoft.com/office/drawing/2014/main" id="{E075FEB9-8D07-1B4D-D64A-4438DDCDFFC0}"/>
              </a:ext>
            </a:extLst>
          </p:cNvPr>
          <p:cNvSpPr/>
          <p:nvPr/>
        </p:nvSpPr>
        <p:spPr>
          <a:xfrm>
            <a:off x="709200" y="146035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sp>
        <p:nvSpPr>
          <p:cNvPr id="14" name="テキスト ボックス 13">
            <a:extLst>
              <a:ext uri="{FF2B5EF4-FFF2-40B4-BE49-F238E27FC236}">
                <a16:creationId xmlns:a16="http://schemas.microsoft.com/office/drawing/2014/main" id="{AC35A5C7-D8E1-F2FF-0FA6-2D7DC8EAA863}"/>
              </a:ext>
            </a:extLst>
          </p:cNvPr>
          <p:cNvSpPr txBox="1"/>
          <p:nvPr/>
        </p:nvSpPr>
        <p:spPr>
          <a:xfrm>
            <a:off x="1555540" y="1732732"/>
            <a:ext cx="5292000" cy="1015663"/>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オンライン会議については、</a:t>
            </a:r>
            <a:r>
              <a:rPr kumimoji="1" lang="en-US" altLang="ja-JP" sz="1100" dirty="0">
                <a:solidFill>
                  <a:schemeClr val="tx1"/>
                </a:solidFill>
                <a:latin typeface="+mn-ea"/>
              </a:rPr>
              <a:t>Teams</a:t>
            </a:r>
            <a:r>
              <a:rPr kumimoji="1" lang="ja-JP" altLang="en-US" sz="1100" dirty="0">
                <a:solidFill>
                  <a:schemeClr val="tx1"/>
                </a:solidFill>
                <a:latin typeface="+mn-ea"/>
              </a:rPr>
              <a:t>であれば各職員のノートパソコンから主催も含めて可能。</a:t>
            </a:r>
            <a:r>
              <a:rPr kumimoji="1" lang="en-US" altLang="ja-JP" sz="1100" dirty="0">
                <a:solidFill>
                  <a:schemeClr val="tx1"/>
                </a:solidFill>
                <a:latin typeface="+mn-ea"/>
              </a:rPr>
              <a:t>Zoom</a:t>
            </a:r>
            <a:r>
              <a:rPr kumimoji="1" lang="ja-JP" altLang="en-US" sz="1100" dirty="0">
                <a:solidFill>
                  <a:schemeClr val="tx1"/>
                </a:solidFill>
                <a:latin typeface="+mn-ea"/>
              </a:rPr>
              <a:t>での主催が必要となる場合は専用の</a:t>
            </a:r>
            <a:r>
              <a:rPr kumimoji="1" lang="en-US" altLang="ja-JP" sz="1100" dirty="0">
                <a:solidFill>
                  <a:schemeClr val="tx1"/>
                </a:solidFill>
                <a:latin typeface="+mn-ea"/>
              </a:rPr>
              <a:t>iPad</a:t>
            </a:r>
            <a:r>
              <a:rPr kumimoji="1" lang="ja-JP" altLang="en-US" sz="1100" dirty="0">
                <a:solidFill>
                  <a:schemeClr val="tx1"/>
                </a:solidFill>
                <a:latin typeface="+mn-ea"/>
              </a:rPr>
              <a:t>を貸し出している。いつでも気軽にリアル／オンライン会議ができるよう、会議室とは別で各フロアにミーティングスペースを用意しており、モニター（</a:t>
            </a:r>
            <a:r>
              <a:rPr kumimoji="1" lang="en-US" altLang="ja-JP" sz="1100" dirty="0">
                <a:solidFill>
                  <a:schemeClr val="tx1"/>
                </a:solidFill>
                <a:latin typeface="+mn-ea"/>
              </a:rPr>
              <a:t>※</a:t>
            </a:r>
            <a:r>
              <a:rPr kumimoji="1" lang="ja-JP" altLang="en-US" sz="1100" dirty="0">
                <a:solidFill>
                  <a:schemeClr val="tx1"/>
                </a:solidFill>
                <a:latin typeface="+mn-ea"/>
              </a:rPr>
              <a:t>写真参照）も設置している。</a:t>
            </a:r>
            <a:endParaRPr kumimoji="1" lang="en-US" altLang="ja-JP" sz="1100" dirty="0">
              <a:solidFill>
                <a:schemeClr val="tx1"/>
              </a:solidFill>
              <a:latin typeface="+mn-ea"/>
            </a:endParaRPr>
          </a:p>
          <a:p>
            <a:pPr indent="144000"/>
            <a:r>
              <a:rPr kumimoji="1" lang="ja-JP" altLang="en-US" sz="1100" dirty="0">
                <a:solidFill>
                  <a:schemeClr val="tx1"/>
                </a:solidFill>
                <a:latin typeface="+mn-ea"/>
              </a:rPr>
              <a:t>コミュニケーションツールについても、</a:t>
            </a:r>
            <a:r>
              <a:rPr kumimoji="1" lang="en-US" altLang="ja-JP" sz="1100" dirty="0">
                <a:solidFill>
                  <a:schemeClr val="tx1"/>
                </a:solidFill>
                <a:latin typeface="+mn-ea"/>
              </a:rPr>
              <a:t>Teams</a:t>
            </a:r>
            <a:r>
              <a:rPr kumimoji="1" lang="ja-JP" altLang="en-US" sz="1100" dirty="0">
                <a:solidFill>
                  <a:schemeClr val="tx1"/>
                </a:solidFill>
                <a:latin typeface="+mn-ea"/>
              </a:rPr>
              <a:t>を利用している。</a:t>
            </a:r>
            <a:endParaRPr kumimoji="1" lang="en-US" altLang="ja-JP" sz="1100" dirty="0">
              <a:solidFill>
                <a:schemeClr val="tx1"/>
              </a:solidFill>
              <a:latin typeface="+mn-ea"/>
            </a:endParaRPr>
          </a:p>
          <a:p>
            <a:pPr indent="144000"/>
            <a:endParaRPr kumimoji="1" lang="en-US" altLang="ja-JP" sz="1100" dirty="0">
              <a:solidFill>
                <a:schemeClr val="tx1"/>
              </a:solidFill>
              <a:latin typeface="+mn-ea"/>
            </a:endParaRPr>
          </a:p>
        </p:txBody>
      </p:sp>
      <p:sp>
        <p:nvSpPr>
          <p:cNvPr id="15" name="テキスト ボックス 14">
            <a:extLst>
              <a:ext uri="{FF2B5EF4-FFF2-40B4-BE49-F238E27FC236}">
                <a16:creationId xmlns:a16="http://schemas.microsoft.com/office/drawing/2014/main" id="{9198221A-9AE4-553F-E30A-A82503E22C9D}"/>
              </a:ext>
            </a:extLst>
          </p:cNvPr>
          <p:cNvSpPr txBox="1"/>
          <p:nvPr/>
        </p:nvSpPr>
        <p:spPr>
          <a:xfrm>
            <a:off x="4256301" y="1494021"/>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コミュニケーションツール</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1EA9D32A-4FBD-FAAD-2329-DE73CAD4670F}"/>
              </a:ext>
            </a:extLst>
          </p:cNvPr>
          <p:cNvSpPr/>
          <p:nvPr/>
        </p:nvSpPr>
        <p:spPr>
          <a:xfrm>
            <a:off x="3409962" y="146035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施策⑩</a:t>
            </a:r>
          </a:p>
        </p:txBody>
      </p:sp>
    </p:spTree>
    <p:extLst>
      <p:ext uri="{BB962C8B-B14F-4D97-AF65-F5344CB8AC3E}">
        <p14:creationId xmlns:p14="http://schemas.microsoft.com/office/powerpoint/2010/main" val="3014958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59423"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5</a:t>
            </a:r>
            <a:r>
              <a:rPr lang="en-US" altLang="zh-TW" dirty="0">
                <a:latin typeface="+mn-ea"/>
                <a:ea typeface="+mn-ea"/>
              </a:rPr>
              <a:t>) </a:t>
            </a:r>
            <a:r>
              <a:rPr lang="ja-JP" altLang="en-US" dirty="0">
                <a:latin typeface="+mn-ea"/>
                <a:ea typeface="+mn-ea"/>
              </a:rPr>
              <a:t>東京都渋谷区</a:t>
            </a:r>
            <a:endParaRPr lang="zh-TW" altLang="en-US" dirty="0">
              <a:latin typeface="+mn-ea"/>
              <a:ea typeface="+mn-ea"/>
            </a:endParaRPr>
          </a:p>
        </p:txBody>
      </p:sp>
      <p:sp>
        <p:nvSpPr>
          <p:cNvPr id="8" name="スライド番号プレースホルダー 13">
            <a:extLst>
              <a:ext uri="{FF2B5EF4-FFF2-40B4-BE49-F238E27FC236}">
                <a16:creationId xmlns:a16="http://schemas.microsoft.com/office/drawing/2014/main" id="{AEEBE003-DABA-8125-5B04-00B22F6B626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47</a:t>
            </a:fld>
            <a:endParaRPr kumimoji="1" lang="ja-JP" altLang="en-US" dirty="0">
              <a:latin typeface="+mn-ea"/>
              <a:ea typeface="+mn-ea"/>
            </a:endParaRPr>
          </a:p>
        </p:txBody>
      </p:sp>
      <p:sp>
        <p:nvSpPr>
          <p:cNvPr id="6" name="コンテンツ プレースホルダー 17">
            <a:extLst>
              <a:ext uri="{FF2B5EF4-FFF2-40B4-BE49-F238E27FC236}">
                <a16:creationId xmlns:a16="http://schemas.microsoft.com/office/drawing/2014/main" id="{59DB0AD5-8B7B-E8D7-F906-66D247C4D6C8}"/>
              </a:ext>
            </a:extLst>
          </p:cNvPr>
          <p:cNvSpPr txBox="1">
            <a:spLocks/>
          </p:cNvSpPr>
          <p:nvPr/>
        </p:nvSpPr>
        <p:spPr>
          <a:xfrm>
            <a:off x="502434" y="1741112"/>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庁舎移転前から段階的に紙の文書量を削減しており、今後も継続して推進していく。</a:t>
            </a:r>
          </a:p>
          <a:p>
            <a:pPr marL="0" indent="144000" algn="just" fontAlgn="ctr">
              <a:lnSpc>
                <a:spcPct val="120000"/>
              </a:lnSpc>
              <a:spcBef>
                <a:spcPts val="0"/>
              </a:spcBef>
              <a:buNone/>
            </a:pPr>
            <a:r>
              <a:rPr lang="ja-JP" altLang="en-US" sz="1200" dirty="0">
                <a:latin typeface="+mn-ea"/>
                <a:ea typeface="+mn-ea"/>
              </a:rPr>
              <a:t>また、退庁時には文書等を机上に置いたままにせず、鍵付きキャビネットに片付けて帰宅する「クリアデスク」を徹底している。各自で保管しておかなければならない場合は、個別にパーソナルロッカーを使用している。</a:t>
            </a:r>
          </a:p>
        </p:txBody>
      </p:sp>
      <p:grpSp>
        <p:nvGrpSpPr>
          <p:cNvPr id="10" name="グループ化 9">
            <a:extLst>
              <a:ext uri="{FF2B5EF4-FFF2-40B4-BE49-F238E27FC236}">
                <a16:creationId xmlns:a16="http://schemas.microsoft.com/office/drawing/2014/main" id="{83EFC4E5-862C-E356-80F9-3A52002D0231}"/>
              </a:ext>
            </a:extLst>
          </p:cNvPr>
          <p:cNvGrpSpPr/>
          <p:nvPr/>
        </p:nvGrpSpPr>
        <p:grpSpPr>
          <a:xfrm>
            <a:off x="503238" y="1370949"/>
            <a:ext cx="6552000" cy="252000"/>
            <a:chOff x="504000" y="1797030"/>
            <a:chExt cx="6552000" cy="252000"/>
          </a:xfrm>
        </p:grpSpPr>
        <p:sp>
          <p:nvSpPr>
            <p:cNvPr id="11" name="四角形: 角を丸くする 10">
              <a:extLst>
                <a:ext uri="{FF2B5EF4-FFF2-40B4-BE49-F238E27FC236}">
                  <a16:creationId xmlns:a16="http://schemas.microsoft.com/office/drawing/2014/main" id="{B9C90840-061F-6BCD-9BEB-C1BF8FE18760}"/>
                </a:ext>
              </a:extLst>
            </p:cNvPr>
            <p:cNvSpPr/>
            <p:nvPr/>
          </p:nvSpPr>
          <p:spPr>
            <a:xfrm>
              <a:off x="504000" y="1797030"/>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88E4F883-4C86-FB68-8988-421F4EBCBF1D}"/>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8" name="テキスト ボックス 17">
            <a:extLst>
              <a:ext uri="{FF2B5EF4-FFF2-40B4-BE49-F238E27FC236}">
                <a16:creationId xmlns:a16="http://schemas.microsoft.com/office/drawing/2014/main" id="{1CCE1E5C-F63E-4932-EDB4-38A42CC3C3E6}"/>
              </a:ext>
            </a:extLst>
          </p:cNvPr>
          <p:cNvSpPr txBox="1"/>
          <p:nvPr/>
        </p:nvSpPr>
        <p:spPr>
          <a:xfrm>
            <a:off x="707634" y="7505901"/>
            <a:ext cx="5044222" cy="492443"/>
          </a:xfrm>
          <a:prstGeom prst="rect">
            <a:avLst/>
          </a:prstGeom>
          <a:noFill/>
        </p:spPr>
        <p:txBody>
          <a:bodyPr wrap="square" lIns="0" tIns="0" rIns="0" bIns="0" rtlCol="0">
            <a:spAutoFit/>
          </a:bodyPr>
          <a:lstStyle/>
          <a:p>
            <a:r>
              <a:rPr kumimoji="1" lang="en-US" altLang="ja-JP" sz="800" dirty="0">
                <a:latin typeface="+mn-ea"/>
              </a:rPr>
              <a:t>*9 </a:t>
            </a:r>
            <a:r>
              <a:rPr kumimoji="1" lang="ja-JP" altLang="en-US" sz="800" dirty="0">
                <a:latin typeface="+mn-ea"/>
              </a:rPr>
              <a:t>「渋谷区新庁舎</a:t>
            </a:r>
            <a:r>
              <a:rPr kumimoji="1" lang="en-US" altLang="ja-JP" sz="800" dirty="0">
                <a:latin typeface="+mn-ea"/>
              </a:rPr>
              <a:t>2019.1</a:t>
            </a:r>
            <a:r>
              <a:rPr kumimoji="1" lang="ja-JP" altLang="en-US" sz="800" dirty="0">
                <a:latin typeface="+mn-ea"/>
              </a:rPr>
              <a:t>　新庁舎整備計画</a:t>
            </a:r>
            <a:r>
              <a:rPr kumimoji="1" lang="en-US" altLang="ja-JP" sz="800" dirty="0">
                <a:latin typeface="+mn-ea"/>
              </a:rPr>
              <a:t>Ver.1</a:t>
            </a:r>
            <a:r>
              <a:rPr kumimoji="1" lang="ja-JP" altLang="en-US" sz="800" dirty="0">
                <a:latin typeface="+mn-ea"/>
              </a:rPr>
              <a:t>」</a:t>
            </a:r>
            <a:r>
              <a:rPr kumimoji="1" lang="en-US" altLang="ja-JP" sz="800" dirty="0">
                <a:latin typeface="+mn-ea"/>
              </a:rPr>
              <a:t>P42</a:t>
            </a:r>
            <a:r>
              <a:rPr kumimoji="1" lang="ja-JP" altLang="en-US" sz="800" dirty="0">
                <a:latin typeface="+mn-ea"/>
              </a:rPr>
              <a:t>、渋谷区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6"/>
              </a:rPr>
              <a:t>https://files.microcms-assets.io/assets/12995aba8b194961be709ba879857f70/a25703fcdcd949c387dcfcb9acfda055/assets_com_000044740.pdf</a:t>
            </a:r>
            <a:r>
              <a:rPr kumimoji="1" lang="ja-JP" altLang="en-US" sz="800" dirty="0">
                <a:latin typeface="+mn-ea"/>
              </a:rPr>
              <a:t>）</a:t>
            </a:r>
          </a:p>
        </p:txBody>
      </p:sp>
      <p:grpSp>
        <p:nvGrpSpPr>
          <p:cNvPr id="19" name="グループ化 18">
            <a:extLst>
              <a:ext uri="{FF2B5EF4-FFF2-40B4-BE49-F238E27FC236}">
                <a16:creationId xmlns:a16="http://schemas.microsoft.com/office/drawing/2014/main" id="{14168765-A8D4-F573-D44E-EB3F95C07A9D}"/>
              </a:ext>
            </a:extLst>
          </p:cNvPr>
          <p:cNvGrpSpPr/>
          <p:nvPr/>
        </p:nvGrpSpPr>
        <p:grpSpPr>
          <a:xfrm>
            <a:off x="707634" y="2830309"/>
            <a:ext cx="6138340" cy="610932"/>
            <a:chOff x="503238" y="3168000"/>
            <a:chExt cx="6138340" cy="610932"/>
          </a:xfrm>
        </p:grpSpPr>
        <p:grpSp>
          <p:nvGrpSpPr>
            <p:cNvPr id="20" name="グループ化 19">
              <a:extLst>
                <a:ext uri="{FF2B5EF4-FFF2-40B4-BE49-F238E27FC236}">
                  <a16:creationId xmlns:a16="http://schemas.microsoft.com/office/drawing/2014/main" id="{474C674E-9DE8-C928-694E-A042C9E6F48D}"/>
                </a:ext>
              </a:extLst>
            </p:cNvPr>
            <p:cNvGrpSpPr/>
            <p:nvPr/>
          </p:nvGrpSpPr>
          <p:grpSpPr>
            <a:xfrm>
              <a:off x="503238" y="3168000"/>
              <a:ext cx="2781371" cy="252000"/>
              <a:chOff x="707715" y="3366000"/>
              <a:chExt cx="2781371" cy="252000"/>
            </a:xfrm>
          </p:grpSpPr>
          <p:sp>
            <p:nvSpPr>
              <p:cNvPr id="25" name="テキスト ボックス 24">
                <a:extLst>
                  <a:ext uri="{FF2B5EF4-FFF2-40B4-BE49-F238E27FC236}">
                    <a16:creationId xmlns:a16="http://schemas.microsoft.com/office/drawing/2014/main" id="{532AAF26-254B-00EF-40B3-EE7903C00DBF}"/>
                  </a:ext>
                </a:extLst>
              </p:cNvPr>
              <p:cNvSpPr txBox="1"/>
              <p:nvPr/>
            </p:nvSpPr>
            <p:spPr>
              <a:xfrm>
                <a:off x="1554054" y="3399667"/>
                <a:ext cx="1935032"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文書管理・電子決裁システム</a:t>
                </a:r>
              </a:p>
            </p:txBody>
          </p:sp>
          <p:sp>
            <p:nvSpPr>
              <p:cNvPr id="26" name="四角形: 角を丸くする 25">
                <a:extLst>
                  <a:ext uri="{FF2B5EF4-FFF2-40B4-BE49-F238E27FC236}">
                    <a16:creationId xmlns:a16="http://schemas.microsoft.com/office/drawing/2014/main" id="{64461465-9F60-0E0A-4001-9353AC3DB247}"/>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施策⑰</a:t>
                </a:r>
              </a:p>
            </p:txBody>
          </p:sp>
        </p:grpSp>
        <p:sp>
          <p:nvSpPr>
            <p:cNvPr id="24" name="テキスト ボックス 23">
              <a:extLst>
                <a:ext uri="{FF2B5EF4-FFF2-40B4-BE49-F238E27FC236}">
                  <a16:creationId xmlns:a16="http://schemas.microsoft.com/office/drawing/2014/main" id="{672B48FB-F3B4-6DCA-FB6C-5B0F11758F8A}"/>
                </a:ext>
              </a:extLst>
            </p:cNvPr>
            <p:cNvSpPr txBox="1"/>
            <p:nvPr/>
          </p:nvSpPr>
          <p:spPr>
            <a:xfrm>
              <a:off x="1349578" y="3440378"/>
              <a:ext cx="5292000" cy="338554"/>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新庁舎移転のタイミングで電子決裁システムを導入。現在は電子決裁率がほぼ</a:t>
              </a:r>
              <a:r>
                <a:rPr kumimoji="1" lang="en-US" altLang="ja-JP" sz="1100" dirty="0">
                  <a:solidFill>
                    <a:schemeClr val="tx1"/>
                  </a:solidFill>
                  <a:latin typeface="+mn-ea"/>
                </a:rPr>
                <a:t>100%</a:t>
              </a:r>
              <a:r>
                <a:rPr kumimoji="1" lang="ja-JP" altLang="en-US" sz="1100" dirty="0">
                  <a:solidFill>
                    <a:schemeClr val="tx1"/>
                  </a:solidFill>
                  <a:latin typeface="+mn-ea"/>
                </a:rPr>
                <a:t>となっている</a:t>
              </a:r>
              <a:r>
                <a:rPr kumimoji="1" lang="ja-JP" altLang="en-US" sz="1100" dirty="0">
                  <a:latin typeface="+mn-ea"/>
                </a:rPr>
                <a:t>。</a:t>
              </a:r>
            </a:p>
          </p:txBody>
        </p:sp>
      </p:grpSp>
      <p:sp>
        <p:nvSpPr>
          <p:cNvPr id="27" name="テキスト ボックス 26">
            <a:extLst>
              <a:ext uri="{FF2B5EF4-FFF2-40B4-BE49-F238E27FC236}">
                <a16:creationId xmlns:a16="http://schemas.microsoft.com/office/drawing/2014/main" id="{F68823E5-2997-3C68-03BA-7F8C480740C3}"/>
              </a:ext>
            </a:extLst>
          </p:cNvPr>
          <p:cNvSpPr txBox="1"/>
          <p:nvPr/>
        </p:nvSpPr>
        <p:spPr>
          <a:xfrm>
            <a:off x="707634" y="7205342"/>
            <a:ext cx="1907573" cy="169277"/>
          </a:xfrm>
          <a:prstGeom prst="rect">
            <a:avLst/>
          </a:prstGeom>
          <a:noFill/>
        </p:spPr>
        <p:txBody>
          <a:bodyPr wrap="none" lIns="0" tIns="0" rIns="0" bIns="0" rtlCol="0">
            <a:spAutoFit/>
          </a:bodyPr>
          <a:lstStyle/>
          <a:p>
            <a:r>
              <a:rPr kumimoji="1" lang="ja-JP" altLang="en-US" sz="1100" dirty="0">
                <a:latin typeface="+mn-ea"/>
              </a:rPr>
              <a:t>会議室での大型モニター利用</a:t>
            </a:r>
            <a:r>
              <a:rPr kumimoji="1" lang="en-US" altLang="ja-JP" sz="1100" baseline="30000" dirty="0">
                <a:latin typeface="+mn-ea"/>
              </a:rPr>
              <a:t>*9</a:t>
            </a:r>
            <a:endParaRPr kumimoji="1" lang="ja-JP" altLang="en-US" sz="1100" baseline="30000" dirty="0">
              <a:latin typeface="+mn-ea"/>
            </a:endParaRPr>
          </a:p>
        </p:txBody>
      </p:sp>
      <p:grpSp>
        <p:nvGrpSpPr>
          <p:cNvPr id="28" name="グループ化 27">
            <a:extLst>
              <a:ext uri="{FF2B5EF4-FFF2-40B4-BE49-F238E27FC236}">
                <a16:creationId xmlns:a16="http://schemas.microsoft.com/office/drawing/2014/main" id="{955A5D2B-8650-4FBB-E77D-F5CCBA62BECB}"/>
              </a:ext>
            </a:extLst>
          </p:cNvPr>
          <p:cNvGrpSpPr/>
          <p:nvPr/>
        </p:nvGrpSpPr>
        <p:grpSpPr>
          <a:xfrm>
            <a:off x="707634" y="3632332"/>
            <a:ext cx="6138340" cy="1118764"/>
            <a:chOff x="503238" y="3168000"/>
            <a:chExt cx="6138340" cy="1118764"/>
          </a:xfrm>
        </p:grpSpPr>
        <p:grpSp>
          <p:nvGrpSpPr>
            <p:cNvPr id="29" name="グループ化 28">
              <a:extLst>
                <a:ext uri="{FF2B5EF4-FFF2-40B4-BE49-F238E27FC236}">
                  <a16:creationId xmlns:a16="http://schemas.microsoft.com/office/drawing/2014/main" id="{0B60F1C7-A4C2-FC88-F100-2B694007FC19}"/>
                </a:ext>
              </a:extLst>
            </p:cNvPr>
            <p:cNvGrpSpPr/>
            <p:nvPr/>
          </p:nvGrpSpPr>
          <p:grpSpPr>
            <a:xfrm>
              <a:off x="503238" y="3168000"/>
              <a:ext cx="2502339" cy="252000"/>
              <a:chOff x="707715" y="3366000"/>
              <a:chExt cx="2502339" cy="252000"/>
            </a:xfrm>
          </p:grpSpPr>
          <p:sp>
            <p:nvSpPr>
              <p:cNvPr id="31" name="テキスト ボックス 30">
                <a:extLst>
                  <a:ext uri="{FF2B5EF4-FFF2-40B4-BE49-F238E27FC236}">
                    <a16:creationId xmlns:a16="http://schemas.microsoft.com/office/drawing/2014/main" id="{E43BAF4F-652A-8559-9A91-841EAD2B6F46}"/>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会議室設備</a:t>
                </a:r>
              </a:p>
            </p:txBody>
          </p:sp>
          <p:sp>
            <p:nvSpPr>
              <p:cNvPr id="33" name="四角形: 角を丸くする 32">
                <a:extLst>
                  <a:ext uri="{FF2B5EF4-FFF2-40B4-BE49-F238E27FC236}">
                    <a16:creationId xmlns:a16="http://schemas.microsoft.com/office/drawing/2014/main" id="{EE4A5A58-0512-5806-D0AE-F1EFD457A6FA}"/>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施策⑱</a:t>
                </a:r>
              </a:p>
            </p:txBody>
          </p:sp>
        </p:grpSp>
        <p:sp>
          <p:nvSpPr>
            <p:cNvPr id="30" name="テキスト ボックス 29">
              <a:extLst>
                <a:ext uri="{FF2B5EF4-FFF2-40B4-BE49-F238E27FC236}">
                  <a16:creationId xmlns:a16="http://schemas.microsoft.com/office/drawing/2014/main" id="{E21FAEDB-0584-E217-A567-A90CC8EBFC97}"/>
                </a:ext>
              </a:extLst>
            </p:cNvPr>
            <p:cNvSpPr txBox="1"/>
            <p:nvPr/>
          </p:nvSpPr>
          <p:spPr>
            <a:xfrm>
              <a:off x="1349578" y="3440378"/>
              <a:ext cx="5292000" cy="846386"/>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職員が各自のノートパソコンを持ち寄って無線</a:t>
              </a:r>
              <a:r>
                <a:rPr kumimoji="1" lang="en-US" altLang="ja-JP" sz="1100" dirty="0">
                  <a:solidFill>
                    <a:schemeClr val="tx1"/>
                  </a:solidFill>
                  <a:latin typeface="+mn-ea"/>
                </a:rPr>
                <a:t>LAN</a:t>
              </a:r>
              <a:r>
                <a:rPr kumimoji="1" lang="ja-JP" altLang="en-US" sz="1100" dirty="0">
                  <a:solidFill>
                    <a:schemeClr val="tx1"/>
                  </a:solidFill>
                  <a:latin typeface="+mn-ea"/>
                </a:rPr>
                <a:t>に接続し、</a:t>
              </a:r>
              <a:r>
                <a:rPr kumimoji="1" lang="ja-JP" altLang="en-US" sz="1100" u="wavyHeavy" dirty="0">
                  <a:solidFill>
                    <a:schemeClr val="tx1"/>
                  </a:solidFill>
                  <a:uFill>
                    <a:solidFill>
                      <a:srgbClr val="31926F"/>
                    </a:solidFill>
                  </a:uFill>
                  <a:latin typeface="+mn-ea"/>
                </a:rPr>
                <a:t>ペーパーレス</a:t>
              </a:r>
              <a:r>
                <a:rPr kumimoji="1" lang="ja-JP" altLang="en-US" sz="1100" dirty="0">
                  <a:solidFill>
                    <a:schemeClr val="tx1"/>
                  </a:solidFill>
                  <a:latin typeface="+mn-ea"/>
                </a:rPr>
                <a:t>による会議を開催できる。プロジェクターや入口脇の予約管理システムは、全ての会議室に装備。プロジェクターは、無線</a:t>
              </a:r>
              <a:r>
                <a:rPr kumimoji="1" lang="en-US" altLang="ja-JP" sz="1100" dirty="0">
                  <a:solidFill>
                    <a:schemeClr val="tx1"/>
                  </a:solidFill>
                  <a:latin typeface="+mn-ea"/>
                </a:rPr>
                <a:t>LAN</a:t>
              </a:r>
              <a:r>
                <a:rPr kumimoji="1" lang="ja-JP" altLang="en-US" sz="1100" dirty="0">
                  <a:solidFill>
                    <a:schemeClr val="tx1"/>
                  </a:solidFill>
                  <a:latin typeface="+mn-ea"/>
                </a:rPr>
                <a:t>経由で職員のノートパソコンと接続可能。会議室を予約する際は</a:t>
              </a:r>
              <a:r>
                <a:rPr kumimoji="1" lang="en-US" altLang="ja-JP" sz="1100" dirty="0">
                  <a:solidFill>
                    <a:schemeClr val="tx1"/>
                  </a:solidFill>
                  <a:latin typeface="+mn-ea"/>
                </a:rPr>
                <a:t>Outlook</a:t>
              </a:r>
              <a:r>
                <a:rPr kumimoji="1" lang="ja-JP" altLang="en-US" sz="1100" dirty="0">
                  <a:solidFill>
                    <a:schemeClr val="tx1"/>
                  </a:solidFill>
                  <a:latin typeface="+mn-ea"/>
                </a:rPr>
                <a:t>から予約ができるようになっている。会議室入口にある部屋前端末（</a:t>
              </a:r>
              <a:r>
                <a:rPr kumimoji="1" lang="en-US" altLang="ja-JP" sz="1100" dirty="0">
                  <a:solidFill>
                    <a:schemeClr val="tx1"/>
                  </a:solidFill>
                  <a:latin typeface="+mn-ea"/>
                </a:rPr>
                <a:t>※</a:t>
              </a:r>
              <a:r>
                <a:rPr kumimoji="1" lang="ja-JP" altLang="en-US" sz="1100" dirty="0">
                  <a:solidFill>
                    <a:schemeClr val="tx1"/>
                  </a:solidFill>
                  <a:latin typeface="+mn-ea"/>
                </a:rPr>
                <a:t>写真参照）は</a:t>
              </a:r>
              <a:r>
                <a:rPr kumimoji="1" lang="en-US" altLang="ja-JP" sz="1100" dirty="0">
                  <a:solidFill>
                    <a:schemeClr val="tx1"/>
                  </a:solidFill>
                  <a:latin typeface="+mn-ea"/>
                </a:rPr>
                <a:t>Outlook</a:t>
              </a:r>
              <a:r>
                <a:rPr kumimoji="1" lang="ja-JP" altLang="en-US" sz="1100" dirty="0">
                  <a:solidFill>
                    <a:schemeClr val="tx1"/>
                  </a:solidFill>
                  <a:latin typeface="+mn-ea"/>
                </a:rPr>
                <a:t>と繋がっており、スケジュールと同期している</a:t>
              </a:r>
              <a:r>
                <a:rPr kumimoji="1" lang="ja-JP" altLang="en-US" sz="1100" dirty="0">
                  <a:latin typeface="+mn-ea"/>
                </a:rPr>
                <a:t>。</a:t>
              </a:r>
            </a:p>
          </p:txBody>
        </p:sp>
      </p:grpSp>
      <p:grpSp>
        <p:nvGrpSpPr>
          <p:cNvPr id="35" name="グループ化 34">
            <a:extLst>
              <a:ext uri="{FF2B5EF4-FFF2-40B4-BE49-F238E27FC236}">
                <a16:creationId xmlns:a16="http://schemas.microsoft.com/office/drawing/2014/main" id="{47A83C02-9B50-DE75-88C0-C948DDC75C77}"/>
              </a:ext>
            </a:extLst>
          </p:cNvPr>
          <p:cNvGrpSpPr/>
          <p:nvPr/>
        </p:nvGrpSpPr>
        <p:grpSpPr>
          <a:xfrm>
            <a:off x="707634" y="4916777"/>
            <a:ext cx="6138340" cy="780209"/>
            <a:chOff x="503238" y="3168000"/>
            <a:chExt cx="6138340" cy="780209"/>
          </a:xfrm>
        </p:grpSpPr>
        <p:grpSp>
          <p:nvGrpSpPr>
            <p:cNvPr id="42" name="グループ化 41">
              <a:extLst>
                <a:ext uri="{FF2B5EF4-FFF2-40B4-BE49-F238E27FC236}">
                  <a16:creationId xmlns:a16="http://schemas.microsoft.com/office/drawing/2014/main" id="{F92948AE-4DAF-AED1-D658-2222A93D4FFA}"/>
                </a:ext>
              </a:extLst>
            </p:cNvPr>
            <p:cNvGrpSpPr/>
            <p:nvPr/>
          </p:nvGrpSpPr>
          <p:grpSpPr>
            <a:xfrm>
              <a:off x="503238" y="3168000"/>
              <a:ext cx="2826339" cy="252000"/>
              <a:chOff x="707715" y="3366000"/>
              <a:chExt cx="2826339" cy="252000"/>
            </a:xfrm>
          </p:grpSpPr>
          <p:sp>
            <p:nvSpPr>
              <p:cNvPr id="48" name="テキスト ボックス 47">
                <a:extLst>
                  <a:ext uri="{FF2B5EF4-FFF2-40B4-BE49-F238E27FC236}">
                    <a16:creationId xmlns:a16="http://schemas.microsoft.com/office/drawing/2014/main" id="{B2C0F66B-CD3A-34FF-B012-6F2CF7B4C226}"/>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複合機配置適正化</a:t>
                </a:r>
              </a:p>
            </p:txBody>
          </p:sp>
          <p:sp>
            <p:nvSpPr>
              <p:cNvPr id="49" name="四角形: 角を丸くする 48">
                <a:extLst>
                  <a:ext uri="{FF2B5EF4-FFF2-40B4-BE49-F238E27FC236}">
                    <a16:creationId xmlns:a16="http://schemas.microsoft.com/office/drawing/2014/main" id="{54926204-DD1F-6998-1E24-94C1378C35F6}"/>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施策⑲</a:t>
                </a:r>
              </a:p>
            </p:txBody>
          </p:sp>
        </p:grpSp>
        <p:sp>
          <p:nvSpPr>
            <p:cNvPr id="47" name="テキスト ボックス 46">
              <a:extLst>
                <a:ext uri="{FF2B5EF4-FFF2-40B4-BE49-F238E27FC236}">
                  <a16:creationId xmlns:a16="http://schemas.microsoft.com/office/drawing/2014/main" id="{24451AFD-8541-E063-AC8F-91E84E595B70}"/>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旧庁舎の時は部署ごとに</a:t>
              </a:r>
              <a:r>
                <a:rPr kumimoji="1" lang="en-US" altLang="ja-JP" sz="1100" dirty="0">
                  <a:solidFill>
                    <a:schemeClr val="tx1"/>
                  </a:solidFill>
                  <a:latin typeface="+mn-ea"/>
                </a:rPr>
                <a:t>1</a:t>
              </a:r>
              <a:r>
                <a:rPr kumimoji="1" lang="ja-JP" altLang="en-US" sz="1100" dirty="0">
                  <a:solidFill>
                    <a:schemeClr val="tx1"/>
                  </a:solidFill>
                  <a:latin typeface="+mn-ea"/>
                </a:rPr>
                <a:t>台プリンタが設置されていたが、庁舎移転後は各フロアに数台ずつ共用の複合機を配置している。複合機は印刷もスキャンも、職員証で認証する</a:t>
              </a:r>
              <a:r>
                <a:rPr kumimoji="1" lang="ja-JP" altLang="en-US" sz="1100" dirty="0">
                  <a:latin typeface="+mn-ea"/>
                </a:rPr>
                <a:t>必要があり</a:t>
              </a:r>
              <a:r>
                <a:rPr kumimoji="1" lang="ja-JP" altLang="en-US" sz="1100" dirty="0">
                  <a:solidFill>
                    <a:schemeClr val="tx1"/>
                  </a:solidFill>
                  <a:latin typeface="+mn-ea"/>
                </a:rPr>
                <a:t>、無駄な紙出力の抑制、紙資料の電子化の推進を図っている</a:t>
              </a:r>
              <a:r>
                <a:rPr kumimoji="1" lang="ja-JP" altLang="en-US" sz="1100" dirty="0">
                  <a:latin typeface="+mn-ea"/>
                </a:rPr>
                <a:t>。</a:t>
              </a:r>
            </a:p>
          </p:txBody>
        </p:sp>
      </p:grpSp>
      <p:sp>
        <p:nvSpPr>
          <p:cNvPr id="52" name="正方形/長方形 51">
            <a:extLst>
              <a:ext uri="{FF2B5EF4-FFF2-40B4-BE49-F238E27FC236}">
                <a16:creationId xmlns:a16="http://schemas.microsoft.com/office/drawing/2014/main" id="{C7E630E0-2572-C236-3C93-023045730493}"/>
              </a:ext>
            </a:extLst>
          </p:cNvPr>
          <p:cNvSpPr/>
          <p:nvPr/>
        </p:nvSpPr>
        <p:spPr>
          <a:xfrm>
            <a:off x="502434" y="2712527"/>
            <a:ext cx="6552000" cy="5453573"/>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pic>
        <p:nvPicPr>
          <p:cNvPr id="55" name="図 54" descr="ノートパソコンで作業をしている人たち&#10;&#10;中程度の精度で自動的に生成された説明">
            <a:extLst>
              <a:ext uri="{FF2B5EF4-FFF2-40B4-BE49-F238E27FC236}">
                <a16:creationId xmlns:a16="http://schemas.microsoft.com/office/drawing/2014/main" id="{678F3F65-F3EC-C039-0492-4E7483786BB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7634" y="5969036"/>
            <a:ext cx="1643711" cy="1124008"/>
          </a:xfrm>
          <a:prstGeom prst="rect">
            <a:avLst/>
          </a:prstGeom>
        </p:spPr>
      </p:pic>
      <p:pic>
        <p:nvPicPr>
          <p:cNvPr id="56" name="図 55" descr="グラフィカル ユーザー インターフェイス, Web サイト&#10;&#10;自動的に生成された説明">
            <a:extLst>
              <a:ext uri="{FF2B5EF4-FFF2-40B4-BE49-F238E27FC236}">
                <a16:creationId xmlns:a16="http://schemas.microsoft.com/office/drawing/2014/main" id="{1C41AA8B-D2EE-9FB2-33CE-E8100B9FAF3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74525" y="5969036"/>
            <a:ext cx="1428960" cy="1123200"/>
          </a:xfrm>
          <a:prstGeom prst="rect">
            <a:avLst/>
          </a:prstGeom>
        </p:spPr>
      </p:pic>
      <p:pic>
        <p:nvPicPr>
          <p:cNvPr id="57" name="図 56" descr="電子機器, コンピュータ が含まれている画像&#10;&#10;自動的に生成された説明">
            <a:extLst>
              <a:ext uri="{FF2B5EF4-FFF2-40B4-BE49-F238E27FC236}">
                <a16:creationId xmlns:a16="http://schemas.microsoft.com/office/drawing/2014/main" id="{B94BC26B-858F-1180-1FAE-7DE5DC28809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26664" y="5969036"/>
            <a:ext cx="1484908" cy="1123200"/>
          </a:xfrm>
          <a:prstGeom prst="rect">
            <a:avLst/>
          </a:prstGeom>
        </p:spPr>
      </p:pic>
      <p:sp>
        <p:nvSpPr>
          <p:cNvPr id="58" name="テキスト ボックス 57">
            <a:extLst>
              <a:ext uri="{FF2B5EF4-FFF2-40B4-BE49-F238E27FC236}">
                <a16:creationId xmlns:a16="http://schemas.microsoft.com/office/drawing/2014/main" id="{49F1B47D-8982-2EAE-9FCE-474C0B721DF0}"/>
              </a:ext>
            </a:extLst>
          </p:cNvPr>
          <p:cNvSpPr txBox="1"/>
          <p:nvPr/>
        </p:nvSpPr>
        <p:spPr>
          <a:xfrm>
            <a:off x="2761892" y="7199386"/>
            <a:ext cx="1388201" cy="169277"/>
          </a:xfrm>
          <a:prstGeom prst="rect">
            <a:avLst/>
          </a:prstGeom>
          <a:noFill/>
        </p:spPr>
        <p:txBody>
          <a:bodyPr wrap="none" lIns="0" tIns="0" rIns="0" bIns="0" rtlCol="0">
            <a:spAutoFit/>
          </a:bodyPr>
          <a:lstStyle/>
          <a:p>
            <a:r>
              <a:rPr kumimoji="1" lang="ja-JP" altLang="en-US" sz="1100" dirty="0">
                <a:latin typeface="+mn-ea"/>
              </a:rPr>
              <a:t>会議室の部屋前端末</a:t>
            </a:r>
            <a:r>
              <a:rPr kumimoji="1" lang="en-US" altLang="ja-JP" sz="1100" baseline="30000" dirty="0">
                <a:latin typeface="+mn-ea"/>
              </a:rPr>
              <a:t>*9</a:t>
            </a:r>
            <a:endParaRPr kumimoji="1" lang="ja-JP" altLang="en-US" sz="1100" baseline="30000" dirty="0">
              <a:latin typeface="+mn-ea"/>
            </a:endParaRPr>
          </a:p>
        </p:txBody>
      </p:sp>
      <p:sp>
        <p:nvSpPr>
          <p:cNvPr id="59" name="テキスト ボックス 58">
            <a:extLst>
              <a:ext uri="{FF2B5EF4-FFF2-40B4-BE49-F238E27FC236}">
                <a16:creationId xmlns:a16="http://schemas.microsoft.com/office/drawing/2014/main" id="{A84D1B1E-7EA7-388E-E24D-7E4B95E8C3B9}"/>
              </a:ext>
            </a:extLst>
          </p:cNvPr>
          <p:cNvSpPr txBox="1"/>
          <p:nvPr/>
        </p:nvSpPr>
        <p:spPr>
          <a:xfrm>
            <a:off x="4626664" y="7199386"/>
            <a:ext cx="1474763" cy="169277"/>
          </a:xfrm>
          <a:prstGeom prst="rect">
            <a:avLst/>
          </a:prstGeom>
          <a:noFill/>
        </p:spPr>
        <p:txBody>
          <a:bodyPr wrap="none" lIns="0" tIns="0" rIns="0" bIns="0" rtlCol="0">
            <a:spAutoFit/>
          </a:bodyPr>
          <a:lstStyle/>
          <a:p>
            <a:r>
              <a:rPr kumimoji="1" lang="ja-JP" altLang="en-US" sz="1100" dirty="0">
                <a:latin typeface="+mn-ea"/>
              </a:rPr>
              <a:t>カード認証による印刷</a:t>
            </a:r>
            <a:r>
              <a:rPr kumimoji="1" lang="en-US" altLang="ja-JP" sz="1100" baseline="30000" dirty="0">
                <a:latin typeface="+mn-ea"/>
              </a:rPr>
              <a:t>*9</a:t>
            </a:r>
            <a:endParaRPr kumimoji="1" lang="ja-JP" altLang="en-US" sz="1100" baseline="30000" dirty="0">
              <a:latin typeface="+mn-ea"/>
            </a:endParaRPr>
          </a:p>
        </p:txBody>
      </p:sp>
    </p:spTree>
    <p:extLst>
      <p:ext uri="{BB962C8B-B14F-4D97-AF65-F5344CB8AC3E}">
        <p14:creationId xmlns:p14="http://schemas.microsoft.com/office/powerpoint/2010/main" val="2202081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6044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5</a:t>
            </a:r>
            <a:r>
              <a:rPr lang="en-US" altLang="zh-TW" dirty="0">
                <a:latin typeface="+mn-ea"/>
                <a:ea typeface="+mn-ea"/>
              </a:rPr>
              <a:t>) </a:t>
            </a:r>
            <a:r>
              <a:rPr lang="ja-JP" altLang="en-US" dirty="0">
                <a:latin typeface="+mn-ea"/>
                <a:ea typeface="+mn-ea"/>
              </a:rPr>
              <a:t>東京都渋谷区</a:t>
            </a:r>
            <a:endParaRPr lang="zh-TW" altLang="en-US" dirty="0">
              <a:latin typeface="+mn-ea"/>
              <a:ea typeface="+mn-ea"/>
            </a:endParaRPr>
          </a:p>
        </p:txBody>
      </p:sp>
      <p:grpSp>
        <p:nvGrpSpPr>
          <p:cNvPr id="84" name="グループ化 83">
            <a:extLst>
              <a:ext uri="{FF2B5EF4-FFF2-40B4-BE49-F238E27FC236}">
                <a16:creationId xmlns:a16="http://schemas.microsoft.com/office/drawing/2014/main" id="{2D334C7B-02C3-A4B6-296A-63692B9748F9}"/>
              </a:ext>
            </a:extLst>
          </p:cNvPr>
          <p:cNvGrpSpPr/>
          <p:nvPr/>
        </p:nvGrpSpPr>
        <p:grpSpPr>
          <a:xfrm>
            <a:off x="709200" y="3291623"/>
            <a:ext cx="6138340" cy="780209"/>
            <a:chOff x="503238" y="3168000"/>
            <a:chExt cx="6138340" cy="780209"/>
          </a:xfrm>
        </p:grpSpPr>
        <p:grpSp>
          <p:nvGrpSpPr>
            <p:cNvPr id="85" name="グループ化 84">
              <a:extLst>
                <a:ext uri="{FF2B5EF4-FFF2-40B4-BE49-F238E27FC236}">
                  <a16:creationId xmlns:a16="http://schemas.microsoft.com/office/drawing/2014/main" id="{B314200F-6C15-2BC0-8CAF-EA6A7648445D}"/>
                </a:ext>
              </a:extLst>
            </p:cNvPr>
            <p:cNvGrpSpPr/>
            <p:nvPr/>
          </p:nvGrpSpPr>
          <p:grpSpPr>
            <a:xfrm>
              <a:off x="503238" y="3168000"/>
              <a:ext cx="2502339" cy="252000"/>
              <a:chOff x="707715" y="3366000"/>
              <a:chExt cx="2502339" cy="252000"/>
            </a:xfrm>
          </p:grpSpPr>
          <p:sp>
            <p:nvSpPr>
              <p:cNvPr id="95" name="テキスト ボックス 94">
                <a:extLst>
                  <a:ext uri="{FF2B5EF4-FFF2-40B4-BE49-F238E27FC236}">
                    <a16:creationId xmlns:a16="http://schemas.microsoft.com/office/drawing/2014/main" id="{93AB6C79-AB0F-0AA6-7FEB-87EF08FE218B}"/>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zh-TW" altLang="en-US" sz="1200" b="1" dirty="0">
                    <a:latin typeface="BIZ UDPゴシック" panose="020B0400000000000000" pitchFamily="50" charset="-128"/>
                    <a:ea typeface="BIZ UDPゴシック" panose="020B0400000000000000" pitchFamily="50" charset="-128"/>
                  </a:rPr>
                  <a:t>非常用電源設備</a:t>
                </a:r>
              </a:p>
            </p:txBody>
          </p:sp>
          <p:sp>
            <p:nvSpPr>
              <p:cNvPr id="106" name="四角形: 角を丸くする 105">
                <a:extLst>
                  <a:ext uri="{FF2B5EF4-FFF2-40B4-BE49-F238E27FC236}">
                    <a16:creationId xmlns:a16="http://schemas.microsoft.com/office/drawing/2014/main" id="{583B2099-7FD0-F4A5-B18E-ECA5347CB413}"/>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grpSp>
        <p:sp>
          <p:nvSpPr>
            <p:cNvPr id="86" name="テキスト ボックス 85">
              <a:extLst>
                <a:ext uri="{FF2B5EF4-FFF2-40B4-BE49-F238E27FC236}">
                  <a16:creationId xmlns:a16="http://schemas.microsoft.com/office/drawing/2014/main" id="{DE822832-4C87-6055-8BEA-2CC94109480F}"/>
                </a:ext>
              </a:extLst>
            </p:cNvPr>
            <p:cNvSpPr txBox="1"/>
            <p:nvPr/>
          </p:nvSpPr>
          <p:spPr>
            <a:xfrm>
              <a:off x="1349578" y="3440378"/>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非常用発電設備の燃料持続時間は約</a:t>
              </a:r>
              <a:r>
                <a:rPr kumimoji="1" lang="en-US" altLang="ja-JP" sz="1100" dirty="0">
                  <a:solidFill>
                    <a:schemeClr val="tx1"/>
                  </a:solidFill>
                  <a:latin typeface="+mn-ea"/>
                </a:rPr>
                <a:t>120</a:t>
              </a:r>
              <a:r>
                <a:rPr kumimoji="1" lang="ja-JP" altLang="en-US" sz="1100" dirty="0">
                  <a:solidFill>
                    <a:schemeClr val="tx1"/>
                  </a:solidFill>
                  <a:latin typeface="+mn-ea"/>
                </a:rPr>
                <a:t>時間（約</a:t>
              </a:r>
              <a:r>
                <a:rPr kumimoji="1" lang="en-US" altLang="ja-JP" sz="1100" dirty="0">
                  <a:solidFill>
                    <a:schemeClr val="tx1"/>
                  </a:solidFill>
                  <a:latin typeface="+mn-ea"/>
                </a:rPr>
                <a:t>5</a:t>
              </a:r>
              <a:r>
                <a:rPr kumimoji="1" lang="ja-JP" altLang="en-US" sz="1100" dirty="0">
                  <a:solidFill>
                    <a:schemeClr val="tx1"/>
                  </a:solidFill>
                  <a:latin typeface="+mn-ea"/>
                </a:rPr>
                <a:t>日間）。サーバ室分電盤への電灯幹線を冗長化することで、構内電灯幹線の</a:t>
              </a:r>
              <a:r>
                <a:rPr kumimoji="1" lang="en-US" altLang="ja-JP" sz="1100" dirty="0">
                  <a:solidFill>
                    <a:schemeClr val="tx1"/>
                  </a:solidFill>
                  <a:latin typeface="+mn-ea"/>
                </a:rPr>
                <a:t>1</a:t>
              </a:r>
              <a:r>
                <a:rPr kumimoji="1" lang="ja-JP" altLang="en-US" sz="1100" dirty="0">
                  <a:solidFill>
                    <a:schemeClr val="tx1"/>
                  </a:solidFill>
                  <a:latin typeface="+mn-ea"/>
                </a:rPr>
                <a:t>系統に事故が発生しても、残りの</a:t>
              </a:r>
              <a:r>
                <a:rPr kumimoji="1" lang="en-US" altLang="ja-JP" sz="1100" dirty="0">
                  <a:solidFill>
                    <a:schemeClr val="tx1"/>
                  </a:solidFill>
                  <a:latin typeface="+mn-ea"/>
                </a:rPr>
                <a:t>1</a:t>
              </a:r>
              <a:r>
                <a:rPr kumimoji="1" lang="ja-JP" altLang="en-US" sz="1100" dirty="0">
                  <a:solidFill>
                    <a:schemeClr val="tx1"/>
                  </a:solidFill>
                  <a:latin typeface="+mn-ea"/>
                </a:rPr>
                <a:t>系統でサーバ室への電源供給が継続可能</a:t>
              </a:r>
              <a:r>
                <a:rPr kumimoji="1" lang="ja-JP" altLang="en-US" sz="1100" dirty="0">
                  <a:latin typeface="+mn-ea"/>
                </a:rPr>
                <a:t>である。</a:t>
              </a:r>
              <a:endParaRPr kumimoji="1" lang="ja-JP" altLang="en-US" sz="1100" strike="sngStrike" dirty="0">
                <a:latin typeface="+mn-ea"/>
              </a:endParaRPr>
            </a:p>
          </p:txBody>
        </p:sp>
      </p:grpSp>
      <p:grpSp>
        <p:nvGrpSpPr>
          <p:cNvPr id="5" name="グループ化 4">
            <a:extLst>
              <a:ext uri="{FF2B5EF4-FFF2-40B4-BE49-F238E27FC236}">
                <a16:creationId xmlns:a16="http://schemas.microsoft.com/office/drawing/2014/main" id="{428D06A1-7F5C-5CAE-C095-CBA6F36C9E5B}"/>
              </a:ext>
            </a:extLst>
          </p:cNvPr>
          <p:cNvGrpSpPr/>
          <p:nvPr/>
        </p:nvGrpSpPr>
        <p:grpSpPr>
          <a:xfrm>
            <a:off x="503196" y="1370551"/>
            <a:ext cx="6553242" cy="1708645"/>
            <a:chOff x="503196" y="5292000"/>
            <a:chExt cx="6553242" cy="1708645"/>
          </a:xfrm>
        </p:grpSpPr>
        <p:grpSp>
          <p:nvGrpSpPr>
            <p:cNvPr id="31" name="グループ化 30">
              <a:extLst>
                <a:ext uri="{FF2B5EF4-FFF2-40B4-BE49-F238E27FC236}">
                  <a16:creationId xmlns:a16="http://schemas.microsoft.com/office/drawing/2014/main" id="{83DA1852-943E-3576-2CE9-C46EC0B81B5D}"/>
                </a:ext>
              </a:extLst>
            </p:cNvPr>
            <p:cNvGrpSpPr/>
            <p:nvPr/>
          </p:nvGrpSpPr>
          <p:grpSpPr>
            <a:xfrm>
              <a:off x="504438" y="5292000"/>
              <a:ext cx="6552000" cy="252000"/>
              <a:chOff x="504000" y="3383548"/>
              <a:chExt cx="6552000" cy="252000"/>
            </a:xfrm>
          </p:grpSpPr>
          <p:sp>
            <p:nvSpPr>
              <p:cNvPr id="32" name="四角形: 角を丸くする 31">
                <a:extLst>
                  <a:ext uri="{FF2B5EF4-FFF2-40B4-BE49-F238E27FC236}">
                    <a16:creationId xmlns:a16="http://schemas.microsoft.com/office/drawing/2014/main" id="{8AEF8F6D-1138-F1CD-4CAB-8F776A922CCF}"/>
                  </a:ext>
                </a:extLst>
              </p:cNvPr>
              <p:cNvSpPr/>
              <p:nvPr/>
            </p:nvSpPr>
            <p:spPr>
              <a:xfrm>
                <a:off x="504000" y="3383548"/>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03ECF606-0AE2-6706-A4CD-85EA3624EED8}"/>
                  </a:ext>
                </a:extLst>
              </p:cNvPr>
              <p:cNvSpPr/>
              <p:nvPr/>
            </p:nvSpPr>
            <p:spPr>
              <a:xfrm>
                <a:off x="1341120" y="338643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48" name="コンテンツ プレースホルダー 17">
              <a:extLst>
                <a:ext uri="{FF2B5EF4-FFF2-40B4-BE49-F238E27FC236}">
                  <a16:creationId xmlns:a16="http://schemas.microsoft.com/office/drawing/2014/main" id="{06D9AD15-E80B-14E7-E81F-064AB14CABA4}"/>
                </a:ext>
              </a:extLst>
            </p:cNvPr>
            <p:cNvSpPr txBox="1">
              <a:spLocks/>
            </p:cNvSpPr>
            <p:nvPr/>
          </p:nvSpPr>
          <p:spPr>
            <a:xfrm>
              <a:off x="503196" y="5671050"/>
              <a:ext cx="6552000" cy="1329595"/>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来庁者・職員の生命を守るため、高い耐震性能を備え、震災後にも区の中枢機能を維持できる災害対応機能を整備。電源の多重化・自家発電設備設置により停電発生時における電力のバックアップ機能を強化している。</a:t>
              </a:r>
            </a:p>
            <a:p>
              <a:pPr marL="0" indent="144000" algn="just" fontAlgn="ctr">
                <a:lnSpc>
                  <a:spcPct val="120000"/>
                </a:lnSpc>
                <a:spcBef>
                  <a:spcPts val="0"/>
                </a:spcBef>
                <a:buNone/>
              </a:pPr>
              <a:r>
                <a:rPr lang="ja-JP" altLang="en-US" sz="1200" dirty="0">
                  <a:latin typeface="+mn-ea"/>
                  <a:ea typeface="+mn-ea"/>
                </a:rPr>
                <a:t>なお、会議室は各階からのアクセスの良さを考慮し、中間階の</a:t>
              </a:r>
              <a:r>
                <a:rPr lang="en-US" altLang="ja-JP" sz="1200" dirty="0">
                  <a:latin typeface="+mn-ea"/>
                  <a:ea typeface="+mn-ea"/>
                </a:rPr>
                <a:t>8</a:t>
              </a:r>
              <a:r>
                <a:rPr lang="ja-JP" altLang="en-US" sz="1200" dirty="0">
                  <a:latin typeface="+mn-ea"/>
                  <a:ea typeface="+mn-ea"/>
                </a:rPr>
                <a:t>階に集約している。</a:t>
              </a:r>
              <a:r>
                <a:rPr lang="en-US" altLang="ja-JP" sz="1200" dirty="0">
                  <a:latin typeface="+mn-ea"/>
                  <a:ea typeface="+mn-ea"/>
                </a:rPr>
                <a:t>8</a:t>
              </a:r>
              <a:r>
                <a:rPr lang="ja-JP" altLang="en-US" sz="1200" dirty="0">
                  <a:latin typeface="+mn-ea"/>
                  <a:ea typeface="+mn-ea"/>
                </a:rPr>
                <a:t>階には危機管理対策部を設置しており、災害が発生した場合には各会議室を災害対応に使用することができる。区長室、副区長室が位置する</a:t>
              </a:r>
              <a:r>
                <a:rPr lang="en-US" altLang="ja-JP" sz="1200" dirty="0">
                  <a:latin typeface="+mn-ea"/>
                  <a:ea typeface="+mn-ea"/>
                </a:rPr>
                <a:t>9</a:t>
              </a:r>
              <a:r>
                <a:rPr lang="ja-JP" altLang="en-US" sz="1200" dirty="0">
                  <a:latin typeface="+mn-ea"/>
                  <a:ea typeface="+mn-ea"/>
                </a:rPr>
                <a:t>階からもアクセスが容易になっている。</a:t>
              </a:r>
            </a:p>
          </p:txBody>
        </p:sp>
      </p:grpSp>
      <p:grpSp>
        <p:nvGrpSpPr>
          <p:cNvPr id="49" name="グループ化 48">
            <a:extLst>
              <a:ext uri="{FF2B5EF4-FFF2-40B4-BE49-F238E27FC236}">
                <a16:creationId xmlns:a16="http://schemas.microsoft.com/office/drawing/2014/main" id="{1D8785C3-3336-D7A4-EFCB-AC953501FEE6}"/>
              </a:ext>
            </a:extLst>
          </p:cNvPr>
          <p:cNvGrpSpPr/>
          <p:nvPr/>
        </p:nvGrpSpPr>
        <p:grpSpPr>
          <a:xfrm>
            <a:off x="709200" y="6355526"/>
            <a:ext cx="6138340" cy="805609"/>
            <a:chOff x="503238" y="3168000"/>
            <a:chExt cx="6138340" cy="805609"/>
          </a:xfrm>
        </p:grpSpPr>
        <p:grpSp>
          <p:nvGrpSpPr>
            <p:cNvPr id="52" name="グループ化 51">
              <a:extLst>
                <a:ext uri="{FF2B5EF4-FFF2-40B4-BE49-F238E27FC236}">
                  <a16:creationId xmlns:a16="http://schemas.microsoft.com/office/drawing/2014/main" id="{75AD45A1-8A19-7A8F-4043-5632D0CD5713}"/>
                </a:ext>
              </a:extLst>
            </p:cNvPr>
            <p:cNvGrpSpPr/>
            <p:nvPr/>
          </p:nvGrpSpPr>
          <p:grpSpPr>
            <a:xfrm>
              <a:off x="503238" y="3168000"/>
              <a:ext cx="2502339" cy="252000"/>
              <a:chOff x="707715" y="3366000"/>
              <a:chExt cx="2502339" cy="252000"/>
            </a:xfrm>
          </p:grpSpPr>
          <p:sp>
            <p:nvSpPr>
              <p:cNvPr id="54" name="テキスト ボックス 53">
                <a:extLst>
                  <a:ext uri="{FF2B5EF4-FFF2-40B4-BE49-F238E27FC236}">
                    <a16:creationId xmlns:a16="http://schemas.microsoft.com/office/drawing/2014/main" id="{269E05C5-26E0-2968-70F0-01BDA86E8711}"/>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en-US" altLang="ja-JP" sz="1200" b="1" dirty="0">
                    <a:solidFill>
                      <a:schemeClr val="tx1"/>
                    </a:solidFill>
                    <a:uFill>
                      <a:solidFill>
                        <a:srgbClr val="31926F"/>
                      </a:solidFill>
                    </a:uFill>
                    <a:latin typeface="+mn-ea"/>
                  </a:rPr>
                  <a:t>BEMS</a:t>
                </a:r>
                <a:endParaRPr kumimoji="1" lang="zh-TW" altLang="en-US" sz="1200" b="1" dirty="0">
                  <a:latin typeface="BIZ UDPゴシック" panose="020B0400000000000000" pitchFamily="50" charset="-128"/>
                  <a:ea typeface="BIZ UDPゴシック" panose="020B0400000000000000" pitchFamily="50" charset="-128"/>
                </a:endParaRPr>
              </a:p>
            </p:txBody>
          </p:sp>
          <p:sp>
            <p:nvSpPr>
              <p:cNvPr id="58" name="四角形: 角を丸くする 57">
                <a:extLst>
                  <a:ext uri="{FF2B5EF4-FFF2-40B4-BE49-F238E27FC236}">
                    <a16:creationId xmlns:a16="http://schemas.microsoft.com/office/drawing/2014/main" id="{A1A6955D-AB8F-283C-15F5-3A60C5D7AB98}"/>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施策㉒</a:t>
                </a:r>
              </a:p>
            </p:txBody>
          </p:sp>
        </p:grpSp>
        <p:sp>
          <p:nvSpPr>
            <p:cNvPr id="53" name="テキスト ボックス 52">
              <a:extLst>
                <a:ext uri="{FF2B5EF4-FFF2-40B4-BE49-F238E27FC236}">
                  <a16:creationId xmlns:a16="http://schemas.microsoft.com/office/drawing/2014/main" id="{4DE0E499-553D-FE17-AC87-749C37453745}"/>
                </a:ext>
              </a:extLst>
            </p:cNvPr>
            <p:cNvSpPr txBox="1"/>
            <p:nvPr/>
          </p:nvSpPr>
          <p:spPr>
            <a:xfrm>
              <a:off x="1349578" y="3465778"/>
              <a:ext cx="5292000" cy="507831"/>
            </a:xfrm>
            <a:prstGeom prst="rect">
              <a:avLst/>
            </a:prstGeom>
            <a:noFill/>
          </p:spPr>
          <p:txBody>
            <a:bodyPr wrap="square" lIns="0" tIns="0" rIns="0" bIns="0" rtlCol="0">
              <a:spAutoFit/>
            </a:bodyPr>
            <a:lstStyle/>
            <a:p>
              <a:pPr indent="144000" algn="just" fontAlgn="ctr"/>
              <a:r>
                <a:rPr kumimoji="1" lang="en-US" altLang="ja-JP" sz="1100" dirty="0">
                  <a:solidFill>
                    <a:schemeClr val="tx1"/>
                  </a:solidFill>
                  <a:latin typeface="+mn-ea"/>
                </a:rPr>
                <a:t>LED</a:t>
              </a:r>
              <a:r>
                <a:rPr kumimoji="1" lang="ja-JP" altLang="en-US" sz="1100" dirty="0">
                  <a:solidFill>
                    <a:schemeClr val="tx1"/>
                  </a:solidFill>
                  <a:latin typeface="+mn-ea"/>
                </a:rPr>
                <a:t>照明や高効率空調システム、</a:t>
              </a:r>
              <a:r>
                <a:rPr kumimoji="1" lang="en-US" altLang="ja-JP" sz="1100" u="wavyHeavy" dirty="0">
                  <a:solidFill>
                    <a:schemeClr val="tx1"/>
                  </a:solidFill>
                  <a:uFill>
                    <a:solidFill>
                      <a:srgbClr val="31926F"/>
                    </a:solidFill>
                  </a:uFill>
                  <a:latin typeface="+mn-ea"/>
                </a:rPr>
                <a:t>BEMS</a:t>
              </a:r>
              <a:r>
                <a:rPr kumimoji="1" lang="ja-JP" altLang="en-US" sz="1100" dirty="0">
                  <a:solidFill>
                    <a:schemeClr val="tx1"/>
                  </a:solidFill>
                  <a:latin typeface="+mn-ea"/>
                </a:rPr>
                <a:t>（エネルギー管理システム）、照明制御システム・センサ制御等をそれぞれ採用・導入。自然エネルギーや省エネ機器を活用し優れた環境性能を持つスマート庁舎を実現している</a:t>
              </a:r>
              <a:r>
                <a:rPr kumimoji="1" lang="ja-JP" altLang="en-US" sz="1100" dirty="0">
                  <a:latin typeface="+mn-ea"/>
                </a:rPr>
                <a:t>。</a:t>
              </a:r>
            </a:p>
          </p:txBody>
        </p:sp>
      </p:grpSp>
      <p:sp>
        <p:nvSpPr>
          <p:cNvPr id="18" name="テキスト ボックス 17">
            <a:extLst>
              <a:ext uri="{FF2B5EF4-FFF2-40B4-BE49-F238E27FC236}">
                <a16:creationId xmlns:a16="http://schemas.microsoft.com/office/drawing/2014/main" id="{E503F5FA-AB41-D735-59E7-4723FFB255C8}"/>
              </a:ext>
            </a:extLst>
          </p:cNvPr>
          <p:cNvSpPr txBox="1"/>
          <p:nvPr/>
        </p:nvSpPr>
        <p:spPr>
          <a:xfrm>
            <a:off x="704886" y="5675337"/>
            <a:ext cx="5522294" cy="492443"/>
          </a:xfrm>
          <a:prstGeom prst="rect">
            <a:avLst/>
          </a:prstGeom>
          <a:noFill/>
        </p:spPr>
        <p:txBody>
          <a:bodyPr wrap="square" lIns="0" tIns="0" rIns="0" bIns="0" rtlCol="0">
            <a:spAutoFit/>
          </a:bodyPr>
          <a:lstStyle/>
          <a:p>
            <a:r>
              <a:rPr kumimoji="1" lang="en-US" altLang="ja-JP" sz="800" dirty="0">
                <a:latin typeface="+mn-ea"/>
              </a:rPr>
              <a:t>*10 </a:t>
            </a:r>
            <a:r>
              <a:rPr kumimoji="1" lang="ja-JP" altLang="en-US" sz="800" dirty="0">
                <a:latin typeface="+mn-ea"/>
              </a:rPr>
              <a:t>「渋谷区新庁舎</a:t>
            </a:r>
            <a:r>
              <a:rPr kumimoji="1" lang="en-US" altLang="ja-JP" sz="800" dirty="0">
                <a:latin typeface="+mn-ea"/>
              </a:rPr>
              <a:t>2019.1</a:t>
            </a:r>
            <a:r>
              <a:rPr kumimoji="1" lang="ja-JP" altLang="en-US" sz="800" dirty="0">
                <a:latin typeface="+mn-ea"/>
              </a:rPr>
              <a:t>　新庁舎整備計画</a:t>
            </a:r>
            <a:r>
              <a:rPr kumimoji="1" lang="en-US" altLang="ja-JP" sz="800" dirty="0">
                <a:latin typeface="+mn-ea"/>
              </a:rPr>
              <a:t>Ver.1</a:t>
            </a:r>
            <a:r>
              <a:rPr kumimoji="1" lang="ja-JP" altLang="en-US" sz="800" dirty="0">
                <a:latin typeface="+mn-ea"/>
              </a:rPr>
              <a:t>」</a:t>
            </a:r>
            <a:r>
              <a:rPr kumimoji="1" lang="en-US" altLang="ja-JP" sz="800" dirty="0">
                <a:latin typeface="+mn-ea"/>
              </a:rPr>
              <a:t>P17,P21-23</a:t>
            </a:r>
            <a:r>
              <a:rPr kumimoji="1" lang="ja-JP" altLang="en-US" sz="800" dirty="0">
                <a:latin typeface="+mn-ea"/>
              </a:rPr>
              <a:t>、渋谷区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6"/>
              </a:rPr>
              <a:t>https://files.microcms-assets.io/assets/12995aba8b194961be709ba879857f70/a25703fcdcd949c387dcfcb9acfda055/assets_com_000044740.pdf</a:t>
            </a:r>
            <a:r>
              <a:rPr kumimoji="1" lang="ja-JP" altLang="en-US" sz="800" dirty="0">
                <a:latin typeface="+mn-ea"/>
              </a:rPr>
              <a:t>）</a:t>
            </a:r>
          </a:p>
        </p:txBody>
      </p:sp>
      <p:sp>
        <p:nvSpPr>
          <p:cNvPr id="73" name="テキスト ボックス 72">
            <a:extLst>
              <a:ext uri="{FF2B5EF4-FFF2-40B4-BE49-F238E27FC236}">
                <a16:creationId xmlns:a16="http://schemas.microsoft.com/office/drawing/2014/main" id="{8E611E77-8CE7-5224-9398-B5A701788DF8}"/>
              </a:ext>
            </a:extLst>
          </p:cNvPr>
          <p:cNvSpPr txBox="1"/>
          <p:nvPr/>
        </p:nvSpPr>
        <p:spPr>
          <a:xfrm>
            <a:off x="709200" y="5459573"/>
            <a:ext cx="1824217" cy="169277"/>
          </a:xfrm>
          <a:prstGeom prst="rect">
            <a:avLst/>
          </a:prstGeom>
          <a:noFill/>
        </p:spPr>
        <p:txBody>
          <a:bodyPr wrap="none" lIns="0" tIns="0" rIns="0" bIns="0" rtlCol="0">
            <a:spAutoFit/>
          </a:bodyPr>
          <a:lstStyle/>
          <a:p>
            <a:pPr fontAlgn="ctr"/>
            <a:r>
              <a:rPr kumimoji="1" lang="ja-JP" altLang="en-US" sz="1100" dirty="0">
                <a:latin typeface="+mn-ea"/>
              </a:rPr>
              <a:t>防災センター（中央管理室）</a:t>
            </a:r>
            <a:r>
              <a:rPr kumimoji="1" lang="en-US" altLang="ja-JP" sz="1100" baseline="30000" dirty="0">
                <a:latin typeface="+mn-ea"/>
              </a:rPr>
              <a:t>*10</a:t>
            </a:r>
          </a:p>
        </p:txBody>
      </p:sp>
      <p:sp>
        <p:nvSpPr>
          <p:cNvPr id="24" name="正方形/長方形 23">
            <a:extLst>
              <a:ext uri="{FF2B5EF4-FFF2-40B4-BE49-F238E27FC236}">
                <a16:creationId xmlns:a16="http://schemas.microsoft.com/office/drawing/2014/main" id="{951E39AF-3E5F-A81F-EA37-3D1701B5721B}"/>
              </a:ext>
            </a:extLst>
          </p:cNvPr>
          <p:cNvSpPr/>
          <p:nvPr/>
        </p:nvSpPr>
        <p:spPr>
          <a:xfrm>
            <a:off x="504438" y="3174593"/>
            <a:ext cx="6552000" cy="6257023"/>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13">
            <a:extLst>
              <a:ext uri="{FF2B5EF4-FFF2-40B4-BE49-F238E27FC236}">
                <a16:creationId xmlns:a16="http://schemas.microsoft.com/office/drawing/2014/main" id="{08863A5C-B78C-F631-C3B3-5A10E58EA3CC}"/>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48</a:t>
            </a:fld>
            <a:endParaRPr kumimoji="1" lang="ja-JP" altLang="en-US" dirty="0">
              <a:latin typeface="+mn-ea"/>
              <a:ea typeface="+mn-ea"/>
            </a:endParaRPr>
          </a:p>
        </p:txBody>
      </p:sp>
      <p:pic>
        <p:nvPicPr>
          <p:cNvPr id="3" name="図 2" descr="屋内, 部屋, 座る, 大きい が含まれている画像&#10;&#10;自動的に生成された説明">
            <a:extLst>
              <a:ext uri="{FF2B5EF4-FFF2-40B4-BE49-F238E27FC236}">
                <a16:creationId xmlns:a16="http://schemas.microsoft.com/office/drawing/2014/main" id="{33EED1AE-F6F0-3626-7FFF-F96457BD10B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92056" y="4181158"/>
            <a:ext cx="2187116" cy="1212136"/>
          </a:xfrm>
          <a:prstGeom prst="rect">
            <a:avLst/>
          </a:prstGeom>
        </p:spPr>
      </p:pic>
      <p:pic>
        <p:nvPicPr>
          <p:cNvPr id="4" name="図 3" descr="屋内, テーブル, 椅子, キッチン が含まれている画像&#10;&#10;自動的に生成された説明">
            <a:extLst>
              <a:ext uri="{FF2B5EF4-FFF2-40B4-BE49-F238E27FC236}">
                <a16:creationId xmlns:a16="http://schemas.microsoft.com/office/drawing/2014/main" id="{659DC3F7-7E1D-D893-08FC-59ABE6F19A0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09200" y="4179748"/>
            <a:ext cx="1868862" cy="1213546"/>
          </a:xfrm>
          <a:prstGeom prst="rect">
            <a:avLst/>
          </a:prstGeom>
        </p:spPr>
      </p:pic>
      <p:sp>
        <p:nvSpPr>
          <p:cNvPr id="6" name="テキスト ボックス 5">
            <a:extLst>
              <a:ext uri="{FF2B5EF4-FFF2-40B4-BE49-F238E27FC236}">
                <a16:creationId xmlns:a16="http://schemas.microsoft.com/office/drawing/2014/main" id="{76F24042-7C2E-D3B7-896D-190A3B3D8B53}"/>
              </a:ext>
            </a:extLst>
          </p:cNvPr>
          <p:cNvSpPr txBox="1"/>
          <p:nvPr/>
        </p:nvSpPr>
        <p:spPr>
          <a:xfrm>
            <a:off x="2992056" y="5461889"/>
            <a:ext cx="1165384" cy="169277"/>
          </a:xfrm>
          <a:prstGeom prst="rect">
            <a:avLst/>
          </a:prstGeom>
          <a:noFill/>
        </p:spPr>
        <p:txBody>
          <a:bodyPr wrap="none" lIns="0" tIns="0" rIns="0" bIns="0" rtlCol="0">
            <a:spAutoFit/>
          </a:bodyPr>
          <a:lstStyle/>
          <a:p>
            <a:pPr fontAlgn="ctr"/>
            <a:r>
              <a:rPr kumimoji="1" lang="ja-JP" altLang="en-US" sz="1100" dirty="0">
                <a:latin typeface="+mn-ea"/>
              </a:rPr>
              <a:t>非常用発電設備</a:t>
            </a:r>
            <a:r>
              <a:rPr kumimoji="1" lang="en-US" altLang="ja-JP" sz="1100" baseline="30000" dirty="0">
                <a:latin typeface="+mn-ea"/>
              </a:rPr>
              <a:t>*10</a:t>
            </a:r>
          </a:p>
        </p:txBody>
      </p:sp>
      <p:sp>
        <p:nvSpPr>
          <p:cNvPr id="13" name="テキスト ボックス 12">
            <a:extLst>
              <a:ext uri="{FF2B5EF4-FFF2-40B4-BE49-F238E27FC236}">
                <a16:creationId xmlns:a16="http://schemas.microsoft.com/office/drawing/2014/main" id="{05EA8E9B-5F29-BD9E-4494-52570A5F04FD}"/>
              </a:ext>
            </a:extLst>
          </p:cNvPr>
          <p:cNvSpPr txBox="1"/>
          <p:nvPr/>
        </p:nvSpPr>
        <p:spPr>
          <a:xfrm>
            <a:off x="4256301" y="6389193"/>
            <a:ext cx="20982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デマンドコントロールシステム</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E8686D79-D374-5061-4B13-ED44F80294D9}"/>
              </a:ext>
            </a:extLst>
          </p:cNvPr>
          <p:cNvSpPr/>
          <p:nvPr/>
        </p:nvSpPr>
        <p:spPr>
          <a:xfrm>
            <a:off x="3409962" y="6355526"/>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施策㉓</a:t>
            </a:r>
          </a:p>
        </p:txBody>
      </p:sp>
      <p:pic>
        <p:nvPicPr>
          <p:cNvPr id="15" name="図 14" descr="ダイアグラム&#10;&#10;低い精度で自動的に生成された説明">
            <a:extLst>
              <a:ext uri="{FF2B5EF4-FFF2-40B4-BE49-F238E27FC236}">
                <a16:creationId xmlns:a16="http://schemas.microsoft.com/office/drawing/2014/main" id="{5A0092DB-DE12-6FDD-8A18-CE0A50AAB87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4494" y="7276936"/>
            <a:ext cx="4174955" cy="2094602"/>
          </a:xfrm>
          <a:prstGeom prst="rect">
            <a:avLst/>
          </a:prstGeom>
        </p:spPr>
      </p:pic>
      <p:sp>
        <p:nvSpPr>
          <p:cNvPr id="16" name="テキスト ボックス 15">
            <a:extLst>
              <a:ext uri="{FF2B5EF4-FFF2-40B4-BE49-F238E27FC236}">
                <a16:creationId xmlns:a16="http://schemas.microsoft.com/office/drawing/2014/main" id="{0F7FA91C-C06A-BCC6-37E9-D2CFDAE4027F}"/>
              </a:ext>
            </a:extLst>
          </p:cNvPr>
          <p:cNvSpPr txBox="1"/>
          <p:nvPr/>
        </p:nvSpPr>
        <p:spPr>
          <a:xfrm>
            <a:off x="4896758" y="8326155"/>
            <a:ext cx="2005275" cy="984885"/>
          </a:xfrm>
          <a:prstGeom prst="rect">
            <a:avLst/>
          </a:prstGeom>
          <a:noFill/>
        </p:spPr>
        <p:txBody>
          <a:bodyPr wrap="square" lIns="0" tIns="0" rIns="0" bIns="0" rtlCol="0">
            <a:spAutoFit/>
          </a:bodyPr>
          <a:lstStyle/>
          <a:p>
            <a:r>
              <a:rPr kumimoji="1" lang="en-US" altLang="ja-JP" sz="800" dirty="0">
                <a:latin typeface="+mn-ea"/>
              </a:rPr>
              <a:t>*11 </a:t>
            </a:r>
            <a:r>
              <a:rPr kumimoji="1" lang="ja-JP" altLang="en-US" sz="800" dirty="0">
                <a:latin typeface="+mn-ea"/>
              </a:rPr>
              <a:t>「渋谷区新庁舎</a:t>
            </a:r>
            <a:r>
              <a:rPr kumimoji="1" lang="en-US" altLang="ja-JP" sz="800" dirty="0">
                <a:latin typeface="+mn-ea"/>
              </a:rPr>
              <a:t>2019.1</a:t>
            </a:r>
            <a:r>
              <a:rPr kumimoji="1" lang="ja-JP" altLang="en-US" sz="800" dirty="0">
                <a:latin typeface="+mn-ea"/>
              </a:rPr>
              <a:t>　新庁舎整備計画</a:t>
            </a:r>
            <a:r>
              <a:rPr kumimoji="1" lang="en-US" altLang="ja-JP" sz="800" dirty="0">
                <a:latin typeface="+mn-ea"/>
              </a:rPr>
              <a:t>Ver.1</a:t>
            </a:r>
            <a:r>
              <a:rPr kumimoji="1" lang="ja-JP" altLang="en-US" sz="800" dirty="0">
                <a:latin typeface="+mn-ea"/>
              </a:rPr>
              <a:t>」</a:t>
            </a:r>
            <a:r>
              <a:rPr kumimoji="1" lang="en-US" altLang="ja-JP" sz="800" dirty="0">
                <a:latin typeface="+mn-ea"/>
              </a:rPr>
              <a:t>P17,P21-23</a:t>
            </a:r>
            <a:r>
              <a:rPr kumimoji="1" lang="ja-JP" altLang="en-US" sz="800" dirty="0">
                <a:latin typeface="+mn-ea"/>
              </a:rPr>
              <a:t>、渋谷区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6"/>
              </a:rPr>
              <a:t>https://files.microcms-assets.io/assets/12995aba8b194961be709ba879857f70/a25703fcdcd949c387dcfcb9acfda055/assets_com_000044740.pdf</a:t>
            </a:r>
            <a:r>
              <a:rPr kumimoji="1" lang="ja-JP" altLang="en-US" sz="800" dirty="0">
                <a:latin typeface="+mn-ea"/>
              </a:rPr>
              <a:t>）</a:t>
            </a:r>
          </a:p>
        </p:txBody>
      </p:sp>
      <p:sp>
        <p:nvSpPr>
          <p:cNvPr id="17" name="テキスト ボックス 16">
            <a:extLst>
              <a:ext uri="{FF2B5EF4-FFF2-40B4-BE49-F238E27FC236}">
                <a16:creationId xmlns:a16="http://schemas.microsoft.com/office/drawing/2014/main" id="{04A6ABAD-4B88-99F5-7B8B-5BDDCC546F8F}"/>
              </a:ext>
            </a:extLst>
          </p:cNvPr>
          <p:cNvSpPr txBox="1"/>
          <p:nvPr/>
        </p:nvSpPr>
        <p:spPr>
          <a:xfrm>
            <a:off x="4896758" y="7921204"/>
            <a:ext cx="1901161" cy="338554"/>
          </a:xfrm>
          <a:prstGeom prst="rect">
            <a:avLst/>
          </a:prstGeom>
          <a:noFill/>
        </p:spPr>
        <p:txBody>
          <a:bodyPr wrap="none" lIns="0" tIns="0" rIns="0" bIns="0" rtlCol="0">
            <a:spAutoFit/>
          </a:bodyPr>
          <a:lstStyle/>
          <a:p>
            <a:pPr fontAlgn="ctr"/>
            <a:r>
              <a:rPr kumimoji="1" lang="ja-JP" altLang="en-US" sz="1100" dirty="0">
                <a:latin typeface="+mn-ea"/>
              </a:rPr>
              <a:t>優れた環境性能を持つスマート</a:t>
            </a:r>
            <a:br>
              <a:rPr kumimoji="1" lang="en-US" altLang="ja-JP" sz="1100" dirty="0">
                <a:latin typeface="+mn-ea"/>
              </a:rPr>
            </a:br>
            <a:r>
              <a:rPr kumimoji="1" lang="ja-JP" altLang="en-US" sz="1100" dirty="0">
                <a:latin typeface="+mn-ea"/>
              </a:rPr>
              <a:t>庁舎の実現</a:t>
            </a:r>
            <a:r>
              <a:rPr kumimoji="1" lang="en-US" altLang="ja-JP" sz="1100" baseline="30000" dirty="0">
                <a:latin typeface="+mn-ea"/>
              </a:rPr>
              <a:t>*11</a:t>
            </a:r>
          </a:p>
        </p:txBody>
      </p:sp>
    </p:spTree>
    <p:extLst>
      <p:ext uri="{BB962C8B-B14F-4D97-AF65-F5344CB8AC3E}">
        <p14:creationId xmlns:p14="http://schemas.microsoft.com/office/powerpoint/2010/main" val="2257424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64403760-88D5-8474-6209-F1D9220C2B8C}"/>
              </a:ext>
            </a:extLst>
          </p:cNvPr>
          <p:cNvSpPr/>
          <p:nvPr/>
        </p:nvSpPr>
        <p:spPr>
          <a:xfrm>
            <a:off x="504000" y="2572644"/>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44D693F5-589E-1946-DEA4-B8C04F4A7462}"/>
              </a:ext>
            </a:extLst>
          </p:cNvPr>
          <p:cNvSpPr/>
          <p:nvPr/>
        </p:nvSpPr>
        <p:spPr>
          <a:xfrm>
            <a:off x="1341120" y="2575534"/>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61470"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5</a:t>
            </a:r>
            <a:r>
              <a:rPr lang="en-US" altLang="zh-TW" dirty="0">
                <a:latin typeface="+mn-ea"/>
                <a:ea typeface="+mn-ea"/>
              </a:rPr>
              <a:t>) </a:t>
            </a:r>
            <a:r>
              <a:rPr lang="ja-JP" altLang="en-US" dirty="0">
                <a:latin typeface="+mn-ea"/>
                <a:ea typeface="+mn-ea"/>
              </a:rPr>
              <a:t>東京都渋谷区</a:t>
            </a:r>
            <a:endParaRPr lang="zh-TW" altLang="en-US" dirty="0">
              <a:latin typeface="+mn-ea"/>
              <a:ea typeface="+mn-ea"/>
            </a:endParaRPr>
          </a:p>
        </p:txBody>
      </p:sp>
      <p:grpSp>
        <p:nvGrpSpPr>
          <p:cNvPr id="13" name="グループ化 12">
            <a:extLst>
              <a:ext uri="{FF2B5EF4-FFF2-40B4-BE49-F238E27FC236}">
                <a16:creationId xmlns:a16="http://schemas.microsoft.com/office/drawing/2014/main" id="{BB4FA973-0396-A802-5659-D16D9A24E4E5}"/>
              </a:ext>
            </a:extLst>
          </p:cNvPr>
          <p:cNvGrpSpPr/>
          <p:nvPr/>
        </p:nvGrpSpPr>
        <p:grpSpPr>
          <a:xfrm>
            <a:off x="709200" y="3115127"/>
            <a:ext cx="6138340" cy="949486"/>
            <a:chOff x="503238" y="2980723"/>
            <a:chExt cx="6138340" cy="949486"/>
          </a:xfrm>
        </p:grpSpPr>
        <p:grpSp>
          <p:nvGrpSpPr>
            <p:cNvPr id="14" name="グループ化 13">
              <a:extLst>
                <a:ext uri="{FF2B5EF4-FFF2-40B4-BE49-F238E27FC236}">
                  <a16:creationId xmlns:a16="http://schemas.microsoft.com/office/drawing/2014/main" id="{A538EC42-C961-E94C-DA7F-A29D97591C25}"/>
                </a:ext>
              </a:extLst>
            </p:cNvPr>
            <p:cNvGrpSpPr/>
            <p:nvPr/>
          </p:nvGrpSpPr>
          <p:grpSpPr>
            <a:xfrm>
              <a:off x="503238" y="2980723"/>
              <a:ext cx="2502339" cy="252000"/>
              <a:chOff x="707715" y="3178723"/>
              <a:chExt cx="2502339" cy="252000"/>
            </a:xfrm>
          </p:grpSpPr>
          <p:sp>
            <p:nvSpPr>
              <p:cNvPr id="19" name="テキスト ボックス 18">
                <a:extLst>
                  <a:ext uri="{FF2B5EF4-FFF2-40B4-BE49-F238E27FC236}">
                    <a16:creationId xmlns:a16="http://schemas.microsoft.com/office/drawing/2014/main" id="{4DBBA0A2-8235-CF28-90C2-C9011FCCF09B}"/>
                  </a:ext>
                </a:extLst>
              </p:cNvPr>
              <p:cNvSpPr txBox="1"/>
              <p:nvPr/>
            </p:nvSpPr>
            <p:spPr>
              <a:xfrm>
                <a:off x="1554054" y="3212390"/>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20" name="四角形: 角を丸くする 19">
                <a:extLst>
                  <a:ext uri="{FF2B5EF4-FFF2-40B4-BE49-F238E27FC236}">
                    <a16:creationId xmlns:a16="http://schemas.microsoft.com/office/drawing/2014/main" id="{4025BF7F-BB54-B8CB-856B-6F22B889A866}"/>
                  </a:ext>
                </a:extLst>
              </p:cNvPr>
              <p:cNvSpPr/>
              <p:nvPr/>
            </p:nvSpPr>
            <p:spPr>
              <a:xfrm>
                <a:off x="707715" y="317872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grpSp>
        <p:sp>
          <p:nvSpPr>
            <p:cNvPr id="17" name="テキスト ボックス 16">
              <a:extLst>
                <a:ext uri="{FF2B5EF4-FFF2-40B4-BE49-F238E27FC236}">
                  <a16:creationId xmlns:a16="http://schemas.microsoft.com/office/drawing/2014/main" id="{657D0681-2183-551C-BFDC-A45AD5C69BC1}"/>
                </a:ext>
              </a:extLst>
            </p:cNvPr>
            <p:cNvSpPr txBox="1"/>
            <p:nvPr/>
          </p:nvSpPr>
          <p:spPr>
            <a:xfrm>
              <a:off x="1349578" y="3253101"/>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サーバの設置については、オンプレミスからクラウドへの移行も視野に入れているが、コスト面の理由から引き続き検討中である。サーバ室の広さは、移転前は分散していたこともあり、集約した結果全体的には狭くなっている。また、</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基盤</a:t>
              </a:r>
              <a:r>
                <a:rPr kumimoji="1" lang="en-US" altLang="ja-JP" sz="1100" dirty="0">
                  <a:solidFill>
                    <a:schemeClr val="tx1"/>
                  </a:solidFill>
                  <a:latin typeface="+mn-ea"/>
                </a:rPr>
                <a:t>2.0</a:t>
              </a:r>
              <a:r>
                <a:rPr kumimoji="1" lang="ja-JP" altLang="en-US" sz="1100" dirty="0">
                  <a:solidFill>
                    <a:schemeClr val="tx1"/>
                  </a:solidFill>
                  <a:latin typeface="+mn-ea"/>
                </a:rPr>
                <a:t>に移行した時は、物理的なサーバの数を減らすことができた。</a:t>
              </a:r>
            </a:p>
          </p:txBody>
        </p:sp>
      </p:grpSp>
      <p:sp>
        <p:nvSpPr>
          <p:cNvPr id="4" name="正方形/長方形 3">
            <a:extLst>
              <a:ext uri="{FF2B5EF4-FFF2-40B4-BE49-F238E27FC236}">
                <a16:creationId xmlns:a16="http://schemas.microsoft.com/office/drawing/2014/main" id="{1D0CDA33-7E35-258B-3DB1-1E78D26493B4}"/>
              </a:ext>
            </a:extLst>
          </p:cNvPr>
          <p:cNvSpPr/>
          <p:nvPr/>
        </p:nvSpPr>
        <p:spPr>
          <a:xfrm>
            <a:off x="504438" y="3007889"/>
            <a:ext cx="6552000" cy="1150693"/>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3">
            <a:extLst>
              <a:ext uri="{FF2B5EF4-FFF2-40B4-BE49-F238E27FC236}">
                <a16:creationId xmlns:a16="http://schemas.microsoft.com/office/drawing/2014/main" id="{FC73DA51-4FF6-93CD-0501-A8E28C929FA1}"/>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49</a:t>
            </a:fld>
            <a:endParaRPr kumimoji="1" lang="ja-JP" altLang="en-US" dirty="0">
              <a:latin typeface="+mn-ea"/>
              <a:ea typeface="+mn-ea"/>
            </a:endParaRPr>
          </a:p>
        </p:txBody>
      </p:sp>
      <p:grpSp>
        <p:nvGrpSpPr>
          <p:cNvPr id="11" name="グループ化 10">
            <a:extLst>
              <a:ext uri="{FF2B5EF4-FFF2-40B4-BE49-F238E27FC236}">
                <a16:creationId xmlns:a16="http://schemas.microsoft.com/office/drawing/2014/main" id="{6351E8F0-E293-2EAB-84A9-682F95F50DF2}"/>
              </a:ext>
            </a:extLst>
          </p:cNvPr>
          <p:cNvGrpSpPr/>
          <p:nvPr/>
        </p:nvGrpSpPr>
        <p:grpSpPr>
          <a:xfrm>
            <a:off x="709200" y="1475728"/>
            <a:ext cx="6138340" cy="610932"/>
            <a:chOff x="503238" y="2980723"/>
            <a:chExt cx="6138340" cy="610932"/>
          </a:xfrm>
        </p:grpSpPr>
        <p:grpSp>
          <p:nvGrpSpPr>
            <p:cNvPr id="15" name="グループ化 14">
              <a:extLst>
                <a:ext uri="{FF2B5EF4-FFF2-40B4-BE49-F238E27FC236}">
                  <a16:creationId xmlns:a16="http://schemas.microsoft.com/office/drawing/2014/main" id="{31890954-4F47-9646-FAE8-4A5F867B0DFC}"/>
                </a:ext>
              </a:extLst>
            </p:cNvPr>
            <p:cNvGrpSpPr/>
            <p:nvPr/>
          </p:nvGrpSpPr>
          <p:grpSpPr>
            <a:xfrm>
              <a:off x="503238" y="2980723"/>
              <a:ext cx="2502339" cy="252000"/>
              <a:chOff x="707715" y="3178723"/>
              <a:chExt cx="2502339" cy="252000"/>
            </a:xfrm>
          </p:grpSpPr>
          <p:sp>
            <p:nvSpPr>
              <p:cNvPr id="18" name="テキスト ボックス 17">
                <a:extLst>
                  <a:ext uri="{FF2B5EF4-FFF2-40B4-BE49-F238E27FC236}">
                    <a16:creationId xmlns:a16="http://schemas.microsoft.com/office/drawing/2014/main" id="{0BCB62C6-5F24-8B93-FD48-8D9DD05BAD3C}"/>
                  </a:ext>
                </a:extLst>
              </p:cNvPr>
              <p:cNvSpPr txBox="1"/>
              <p:nvPr/>
            </p:nvSpPr>
            <p:spPr>
              <a:xfrm>
                <a:off x="1554054" y="3212390"/>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入退室管理システム</a:t>
                </a:r>
              </a:p>
            </p:txBody>
          </p:sp>
          <p:sp>
            <p:nvSpPr>
              <p:cNvPr id="21" name="四角形: 角を丸くする 20">
                <a:extLst>
                  <a:ext uri="{FF2B5EF4-FFF2-40B4-BE49-F238E27FC236}">
                    <a16:creationId xmlns:a16="http://schemas.microsoft.com/office/drawing/2014/main" id="{9583434B-3470-81B8-B4DE-7E21C995754D}"/>
                  </a:ext>
                </a:extLst>
              </p:cNvPr>
              <p:cNvSpPr/>
              <p:nvPr/>
            </p:nvSpPr>
            <p:spPr>
              <a:xfrm>
                <a:off x="707715" y="317872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施策㉔</a:t>
                </a:r>
              </a:p>
            </p:txBody>
          </p:sp>
        </p:grpSp>
        <p:sp>
          <p:nvSpPr>
            <p:cNvPr id="16" name="テキスト ボックス 15">
              <a:extLst>
                <a:ext uri="{FF2B5EF4-FFF2-40B4-BE49-F238E27FC236}">
                  <a16:creationId xmlns:a16="http://schemas.microsoft.com/office/drawing/2014/main" id="{3E648064-E9C2-26DC-0913-0850C52CDFC6}"/>
                </a:ext>
              </a:extLst>
            </p:cNvPr>
            <p:cNvSpPr txBox="1"/>
            <p:nvPr/>
          </p:nvSpPr>
          <p:spPr>
            <a:xfrm>
              <a:off x="1349578" y="3253101"/>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入退室管理システムを導入しており、セキュリティ確保が必要なエリアに関しては、カードリーダーに職員証をかざさなければ入室ができないようになっている。</a:t>
              </a:r>
            </a:p>
          </p:txBody>
        </p:sp>
      </p:grpSp>
      <p:sp>
        <p:nvSpPr>
          <p:cNvPr id="22" name="正方形/長方形 21">
            <a:extLst>
              <a:ext uri="{FF2B5EF4-FFF2-40B4-BE49-F238E27FC236}">
                <a16:creationId xmlns:a16="http://schemas.microsoft.com/office/drawing/2014/main" id="{71E35A20-E79F-23BC-44BE-B0F127F1B15E}"/>
              </a:ext>
            </a:extLst>
          </p:cNvPr>
          <p:cNvSpPr/>
          <p:nvPr/>
        </p:nvSpPr>
        <p:spPr>
          <a:xfrm>
            <a:off x="504438" y="1358979"/>
            <a:ext cx="6552000" cy="839759"/>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23715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グループ化 61">
            <a:extLst>
              <a:ext uri="{FF2B5EF4-FFF2-40B4-BE49-F238E27FC236}">
                <a16:creationId xmlns:a16="http://schemas.microsoft.com/office/drawing/2014/main" id="{79B5528A-F6AC-E475-4F1A-25D6F44B7087}"/>
              </a:ext>
            </a:extLst>
          </p:cNvPr>
          <p:cNvGrpSpPr/>
          <p:nvPr/>
        </p:nvGrpSpPr>
        <p:grpSpPr>
          <a:xfrm>
            <a:off x="504000" y="1368000"/>
            <a:ext cx="6553242" cy="3252620"/>
            <a:chOff x="504000" y="3996000"/>
            <a:chExt cx="6553242" cy="3252620"/>
          </a:xfrm>
        </p:grpSpPr>
        <p:sp>
          <p:nvSpPr>
            <p:cNvPr id="22" name="正方形/長方形 21">
              <a:extLst>
                <a:ext uri="{FF2B5EF4-FFF2-40B4-BE49-F238E27FC236}">
                  <a16:creationId xmlns:a16="http://schemas.microsoft.com/office/drawing/2014/main" id="{9A5733D1-4CFB-01B6-6518-5CE17AAE9416}"/>
                </a:ext>
              </a:extLst>
            </p:cNvPr>
            <p:cNvSpPr/>
            <p:nvPr/>
          </p:nvSpPr>
          <p:spPr>
            <a:xfrm>
              <a:off x="504042" y="4367831"/>
              <a:ext cx="6553200" cy="2880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defTabSz="1425495" fontAlgn="ctr">
                <a:lnSpc>
                  <a:spcPct val="120000"/>
                </a:lnSpc>
                <a:defRPr/>
              </a:pPr>
              <a:r>
                <a:rPr kumimoji="1" lang="ja-JP" altLang="en-US" sz="1200" b="0" i="0" u="none" strike="noStrike" kern="1200" cap="none" spc="0" normalizeH="0" baseline="0" noProof="0" dirty="0">
                  <a:ln>
                    <a:noFill/>
                  </a:ln>
                  <a:solidFill>
                    <a:srgbClr val="000000"/>
                  </a:solidFill>
                  <a:effectLst/>
                  <a:uLnTx/>
                  <a:uFillTx/>
                  <a:latin typeface="+mn-ea"/>
                  <a:cs typeface="+mn-cs"/>
                </a:rPr>
                <a:t>庁舎の高度化は、働き方改革や住民サービスの向上／あり方の見直しを図る上で、デジタル技術を用いた変革（</a:t>
              </a:r>
              <a:r>
                <a:rPr kumimoji="1" lang="en-US" altLang="ja-JP" sz="1200" dirty="0">
                  <a:solidFill>
                    <a:schemeClr val="tx1"/>
                  </a:solidFill>
                  <a:uFill>
                    <a:solidFill>
                      <a:srgbClr val="31926F"/>
                    </a:solidFill>
                  </a:uFill>
                  <a:latin typeface="+mn-ea"/>
                </a:rPr>
                <a:t>DX</a:t>
              </a:r>
              <a:r>
                <a:rPr kumimoji="1" lang="ja-JP" altLang="en-US" sz="1200" b="0" i="0" u="none" strike="noStrike" kern="1200" cap="none" spc="0" normalizeH="0" baseline="0" noProof="0" dirty="0">
                  <a:ln>
                    <a:noFill/>
                  </a:ln>
                  <a:solidFill>
                    <a:srgbClr val="000000"/>
                  </a:solidFill>
                  <a:effectLst/>
                  <a:uLnTx/>
                  <a:uFillTx/>
                  <a:latin typeface="+mn-ea"/>
                  <a:cs typeface="+mn-cs"/>
                </a:rPr>
                <a:t>）を行うに当たり絶好の契機となる。</a:t>
              </a:r>
              <a:endParaRPr kumimoji="1" lang="en-US" altLang="ja-JP" sz="1200" b="0" i="0" u="none" strike="noStrike" kern="1200" cap="none" spc="0" normalizeH="0" baseline="0" noProof="0" dirty="0">
                <a:ln>
                  <a:noFill/>
                </a:ln>
                <a:solidFill>
                  <a:srgbClr val="000000"/>
                </a:solidFill>
                <a:effectLst/>
                <a:uLnTx/>
                <a:uFillTx/>
                <a:latin typeface="+mn-ea"/>
                <a:cs typeface="+mn-cs"/>
              </a:endParaRPr>
            </a:p>
            <a:p>
              <a:pPr indent="144000" algn="just" defTabSz="1425495" fontAlgn="ctr">
                <a:lnSpc>
                  <a:spcPct val="120000"/>
                </a:lnSpc>
                <a:defRPr/>
              </a:pPr>
              <a:endParaRPr kumimoji="1" lang="en-US" altLang="ja-JP" sz="1200" dirty="0">
                <a:solidFill>
                  <a:srgbClr val="000000"/>
                </a:solidFill>
                <a:latin typeface="+mn-ea"/>
              </a:endParaRPr>
            </a:p>
            <a:p>
              <a:pPr indent="144000" algn="just" defTabSz="1425495" fontAlgn="ctr">
                <a:lnSpc>
                  <a:spcPct val="120000"/>
                </a:lnSpc>
                <a:defRPr/>
              </a:pPr>
              <a:r>
                <a:rPr kumimoji="1" lang="ja-JP" altLang="en-US" sz="1200" dirty="0">
                  <a:solidFill>
                    <a:srgbClr val="000000"/>
                  </a:solidFill>
                  <a:latin typeface="+mn-ea"/>
                </a:rPr>
                <a:t>本書は主に、各自治体が庁舎の建て替え等（建て替え、移設、リノベーション等）の実施</a:t>
              </a:r>
              <a:r>
                <a:rPr kumimoji="1" lang="ja-JP" altLang="en-US" sz="1200" dirty="0">
                  <a:solidFill>
                    <a:schemeClr val="tx1"/>
                  </a:solidFill>
                  <a:latin typeface="+mn-ea"/>
                </a:rPr>
                <a:t>にあたり</a:t>
              </a:r>
              <a:r>
                <a:rPr kumimoji="1" lang="ja-JP" altLang="en-US" sz="1200" dirty="0">
                  <a:solidFill>
                    <a:srgbClr val="000000"/>
                  </a:solidFill>
                  <a:latin typeface="+mn-ea"/>
                </a:rPr>
                <a:t>、どのような検討体制を構築し、またどのような施策を検討・推進したかについてヒアリング調査を実施した結果をまとめたものである。</a:t>
              </a:r>
              <a:r>
                <a:rPr kumimoji="1" lang="en-US" altLang="ja-JP" sz="1200" dirty="0">
                  <a:solidFill>
                    <a:schemeClr val="tx1"/>
                  </a:solidFill>
                  <a:uFill>
                    <a:solidFill>
                      <a:srgbClr val="31926F"/>
                    </a:solidFill>
                  </a:uFill>
                  <a:latin typeface="+mn-ea"/>
                </a:rPr>
                <a:t>DX</a:t>
              </a:r>
              <a:r>
                <a:rPr kumimoji="1" lang="ja-JP" altLang="en-US" sz="1200" dirty="0">
                  <a:solidFill>
                    <a:srgbClr val="000000"/>
                  </a:solidFill>
                  <a:latin typeface="+mn-ea"/>
                </a:rPr>
                <a:t>推進</a:t>
              </a:r>
              <a:r>
                <a:rPr kumimoji="1" lang="ja-JP" altLang="en-US" sz="1200" dirty="0">
                  <a:solidFill>
                    <a:schemeClr val="tx1"/>
                  </a:solidFill>
                  <a:latin typeface="+mn-ea"/>
                </a:rPr>
                <a:t>担当者及び新庁舎</a:t>
              </a:r>
              <a:r>
                <a:rPr kumimoji="1" lang="ja-JP" altLang="en-US" sz="1200" dirty="0">
                  <a:solidFill>
                    <a:srgbClr val="000000"/>
                  </a:solidFill>
                  <a:latin typeface="+mn-ea"/>
                </a:rPr>
                <a:t>整備担当者が、自らの自治体と人口規模や地理的条件等が類似</a:t>
              </a:r>
              <a:r>
                <a:rPr kumimoji="1" lang="ja-JP" altLang="en-US" sz="1200" dirty="0">
                  <a:solidFill>
                    <a:schemeClr val="tx1"/>
                  </a:solidFill>
                  <a:latin typeface="+mn-ea"/>
                </a:rPr>
                <a:t>する自</a:t>
              </a:r>
              <a:r>
                <a:rPr kumimoji="1" lang="ja-JP" altLang="en-US" sz="1200" dirty="0">
                  <a:solidFill>
                    <a:srgbClr val="000000"/>
                  </a:solidFill>
                  <a:latin typeface="+mn-ea"/>
                </a:rPr>
                <a:t>治体の事例を参考にしたり、検討中の施策について先行して取り組んでいる自治体を横断的に参照</a:t>
              </a:r>
              <a:r>
                <a:rPr kumimoji="1" lang="ja-JP" altLang="en-US" sz="1200" dirty="0">
                  <a:solidFill>
                    <a:schemeClr val="tx1"/>
                  </a:solidFill>
                  <a:latin typeface="+mn-ea"/>
                </a:rPr>
                <a:t>するなどの使い方</a:t>
              </a:r>
              <a:r>
                <a:rPr kumimoji="1" lang="ja-JP" altLang="en-US" sz="1200" dirty="0">
                  <a:solidFill>
                    <a:srgbClr val="000000"/>
                  </a:solidFill>
                  <a:latin typeface="+mn-ea"/>
                </a:rPr>
                <a:t>を想定している。</a:t>
              </a:r>
            </a:p>
            <a:p>
              <a:pPr indent="144000" algn="just" defTabSz="1425495" fontAlgn="ctr">
                <a:lnSpc>
                  <a:spcPct val="120000"/>
                </a:lnSpc>
                <a:defRPr/>
              </a:pPr>
              <a:endParaRPr kumimoji="1" lang="ja-JP" altLang="en-US" sz="1200" dirty="0">
                <a:solidFill>
                  <a:schemeClr val="tx1"/>
                </a:solidFill>
                <a:latin typeface="+mn-ea"/>
              </a:endParaRPr>
            </a:p>
            <a:p>
              <a:pPr indent="144000" algn="just" defTabSz="1425495" fontAlgn="ctr">
                <a:lnSpc>
                  <a:spcPct val="120000"/>
                </a:lnSpc>
                <a:defRPr/>
              </a:pPr>
              <a:r>
                <a:rPr kumimoji="1" lang="en-US" altLang="ja-JP" sz="1200" dirty="0">
                  <a:solidFill>
                    <a:schemeClr val="tx1"/>
                  </a:solidFill>
                  <a:uFill>
                    <a:solidFill>
                      <a:srgbClr val="31926F"/>
                    </a:solidFill>
                  </a:uFill>
                  <a:latin typeface="+mn-ea"/>
                </a:rPr>
                <a:t>DX</a:t>
              </a:r>
              <a:r>
                <a:rPr kumimoji="1" lang="ja-JP" altLang="en-US" sz="1200" dirty="0">
                  <a:solidFill>
                    <a:srgbClr val="000000"/>
                  </a:solidFill>
                  <a:latin typeface="+mn-ea"/>
                </a:rPr>
                <a:t>推進の視点から留意すべきポイントについては、別途「ガイドブック」にて</a:t>
              </a:r>
              <a:r>
                <a:rPr kumimoji="1" lang="en-US" altLang="ja-JP" sz="1200" dirty="0">
                  <a:solidFill>
                    <a:srgbClr val="000000"/>
                  </a:solidFill>
                  <a:latin typeface="+mn-ea"/>
                </a:rPr>
                <a:t>5</a:t>
              </a:r>
              <a:r>
                <a:rPr kumimoji="1" lang="ja-JP" altLang="en-US" sz="1200" dirty="0">
                  <a:solidFill>
                    <a:srgbClr val="000000"/>
                  </a:solidFill>
                  <a:latin typeface="+mn-ea"/>
                </a:rPr>
                <a:t>つの「戦略」と</a:t>
              </a:r>
              <a:r>
                <a:rPr kumimoji="1" lang="en-US" altLang="ja-JP" sz="1200" dirty="0">
                  <a:solidFill>
                    <a:srgbClr val="000000"/>
                  </a:solidFill>
                  <a:latin typeface="+mn-ea"/>
                </a:rPr>
                <a:t>27</a:t>
              </a:r>
              <a:r>
                <a:rPr kumimoji="1" lang="ja-JP" altLang="en-US" sz="1200" dirty="0">
                  <a:solidFill>
                    <a:srgbClr val="000000"/>
                  </a:solidFill>
                  <a:latin typeface="+mn-ea"/>
                </a:rPr>
                <a:t>の「施策」の</a:t>
              </a:r>
              <a:r>
                <a:rPr kumimoji="1" lang="en-US" altLang="ja-JP" sz="1200" dirty="0">
                  <a:solidFill>
                    <a:srgbClr val="000000"/>
                  </a:solidFill>
                  <a:latin typeface="+mn-ea"/>
                </a:rPr>
                <a:t>2</a:t>
              </a:r>
              <a:r>
                <a:rPr kumimoji="1" lang="ja-JP" altLang="en-US" sz="1200" dirty="0">
                  <a:solidFill>
                    <a:srgbClr val="000000"/>
                  </a:solidFill>
                  <a:latin typeface="+mn-ea"/>
                </a:rPr>
                <a:t>層構成で整理しているが、本書においても各自治体が検討・推進した</a:t>
              </a:r>
              <a:r>
                <a:rPr kumimoji="1" lang="ja-JP" altLang="en-US" sz="1200" dirty="0">
                  <a:solidFill>
                    <a:schemeClr val="tx1"/>
                  </a:solidFill>
                  <a:latin typeface="+mn-ea"/>
                </a:rPr>
                <a:t>取組を「戦略」ごとに記載した上で、それぞれの「戦略」の</a:t>
              </a:r>
              <a:r>
                <a:rPr kumimoji="1" lang="ja-JP" altLang="en-US" sz="1200" dirty="0">
                  <a:solidFill>
                    <a:srgbClr val="000000"/>
                  </a:solidFill>
                  <a:latin typeface="+mn-ea"/>
                </a:rPr>
                <a:t>中で当該自治体が推進した「施策」をリストアップしている。個々の「戦略」及び「施策」については、適宜「ガイドブック」も参照されたい。</a:t>
              </a:r>
              <a:endParaRPr kumimoji="1" lang="en-US" altLang="ja-JP" sz="1200" dirty="0">
                <a:solidFill>
                  <a:srgbClr val="000000"/>
                </a:solidFill>
                <a:latin typeface="+mn-ea"/>
              </a:endParaRPr>
            </a:p>
          </p:txBody>
        </p:sp>
        <p:sp>
          <p:nvSpPr>
            <p:cNvPr id="25" name="コンテンツ プレースホルダー 17">
              <a:extLst>
                <a:ext uri="{FF2B5EF4-FFF2-40B4-BE49-F238E27FC236}">
                  <a16:creationId xmlns:a16="http://schemas.microsoft.com/office/drawing/2014/main" id="{8FE53CB1-ECD3-A4FF-3E3D-FA404A0A876E}"/>
                </a:ext>
              </a:extLst>
            </p:cNvPr>
            <p:cNvSpPr txBox="1">
              <a:spLocks/>
            </p:cNvSpPr>
            <p:nvPr/>
          </p:nvSpPr>
          <p:spPr>
            <a:xfrm>
              <a:off x="504000" y="3996000"/>
              <a:ext cx="6552000" cy="246221"/>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fontAlgn="ctr">
                <a:lnSpc>
                  <a:spcPct val="100000"/>
                </a:lnSpc>
                <a:spcBef>
                  <a:spcPts val="0"/>
                </a:spcBef>
                <a:buNone/>
              </a:pPr>
              <a:r>
                <a:rPr lang="ja-JP" altLang="en-US" sz="1600" b="1" dirty="0">
                  <a:latin typeface="+mn-ea"/>
                  <a:ea typeface="+mn-ea"/>
                </a:rPr>
                <a:t>本書の使い方、想定する読み手</a:t>
              </a:r>
            </a:p>
          </p:txBody>
        </p:sp>
      </p:grpSp>
      <p:graphicFrame>
        <p:nvGraphicFramePr>
          <p:cNvPr id="73" name="think-cell data - do not delete" hidden="1">
            <a:extLst>
              <a:ext uri="{FF2B5EF4-FFF2-40B4-BE49-F238E27FC236}">
                <a16:creationId xmlns:a16="http://schemas.microsoft.com/office/drawing/2014/main" id="{62B17AEB-482C-EA59-BFB1-9FF3231B4DF5}"/>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6414" name="think-cell スライド" r:id="rId4" imgW="425" imgH="424" progId="TCLayout.ActiveDocument.1">
                  <p:embed/>
                </p:oleObj>
              </mc:Choice>
              <mc:Fallback>
                <p:oleObj name="think-cell スライド" r:id="rId4" imgW="425" imgH="424" progId="TCLayout.ActiveDocument.1">
                  <p:embed/>
                  <p:pic>
                    <p:nvPicPr>
                      <p:cNvPr id="73" name="think-cell data - do not delete" hidden="1">
                        <a:extLst>
                          <a:ext uri="{FF2B5EF4-FFF2-40B4-BE49-F238E27FC236}">
                            <a16:creationId xmlns:a16="http://schemas.microsoft.com/office/drawing/2014/main" id="{62B17AEB-482C-EA59-BFB1-9FF3231B4DF5}"/>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1.</a:t>
            </a:r>
            <a:r>
              <a:rPr kumimoji="1" lang="ja-JP" altLang="en-US" dirty="0"/>
              <a:t>はじめに</a:t>
            </a: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en-US" altLang="ja-JP" dirty="0">
                <a:latin typeface="+mn-ea"/>
                <a:ea typeface="+mn-ea"/>
              </a:rPr>
              <a:t>1-1. </a:t>
            </a:r>
            <a:r>
              <a:rPr lang="ja-JP" altLang="en-US" dirty="0">
                <a:latin typeface="+mn-ea"/>
                <a:ea typeface="+mn-ea"/>
              </a:rPr>
              <a:t>本書の位置づけ</a:t>
            </a:r>
            <a:endParaRPr lang="en-US" altLang="ja-JP" dirty="0">
              <a:latin typeface="+mn-ea"/>
              <a:ea typeface="+mn-ea"/>
            </a:endParaRPr>
          </a:p>
        </p:txBody>
      </p:sp>
      <p:sp>
        <p:nvSpPr>
          <p:cNvPr id="3" name="スライド番号プレースホルダー 3">
            <a:extLst>
              <a:ext uri="{FF2B5EF4-FFF2-40B4-BE49-F238E27FC236}">
                <a16:creationId xmlns:a16="http://schemas.microsoft.com/office/drawing/2014/main" id="{2012A3CD-2918-D99E-50A4-B391D9EB0593}"/>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pPr/>
              <a:t>5</a:t>
            </a:fld>
            <a:endParaRPr kumimoji="1" lang="ja-JP" altLang="en-US" dirty="0"/>
          </a:p>
        </p:txBody>
      </p:sp>
      <p:grpSp>
        <p:nvGrpSpPr>
          <p:cNvPr id="183" name="グループ化 182">
            <a:extLst>
              <a:ext uri="{FF2B5EF4-FFF2-40B4-BE49-F238E27FC236}">
                <a16:creationId xmlns:a16="http://schemas.microsoft.com/office/drawing/2014/main" id="{F398A477-EFFA-092D-68BD-477CDBD1B93A}"/>
              </a:ext>
            </a:extLst>
          </p:cNvPr>
          <p:cNvGrpSpPr/>
          <p:nvPr/>
        </p:nvGrpSpPr>
        <p:grpSpPr>
          <a:xfrm>
            <a:off x="504000" y="7001574"/>
            <a:ext cx="6552000" cy="2165932"/>
            <a:chOff x="504000" y="6192000"/>
            <a:chExt cx="6552000" cy="2165932"/>
          </a:xfrm>
        </p:grpSpPr>
        <p:sp>
          <p:nvSpPr>
            <p:cNvPr id="184" name="正方形/長方形 183">
              <a:extLst>
                <a:ext uri="{FF2B5EF4-FFF2-40B4-BE49-F238E27FC236}">
                  <a16:creationId xmlns:a16="http://schemas.microsoft.com/office/drawing/2014/main" id="{097068F6-7C97-917C-9942-0FEA33C1E334}"/>
                </a:ext>
              </a:extLst>
            </p:cNvPr>
            <p:cNvSpPr/>
            <p:nvPr/>
          </p:nvSpPr>
          <p:spPr>
            <a:xfrm>
              <a:off x="504000" y="6192000"/>
              <a:ext cx="1440000" cy="812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293209" fontAlgn="ctr">
                <a:lnSpc>
                  <a:spcPct val="120000"/>
                </a:lnSpc>
                <a:defRPr/>
              </a:pPr>
              <a:r>
                <a:rPr kumimoji="1" lang="ja-JP" altLang="en-US" sz="1100" b="1" dirty="0">
                  <a:solidFill>
                    <a:srgbClr val="31926F"/>
                  </a:solidFill>
                  <a:latin typeface="+mn-ea"/>
                </a:rPr>
                <a:t>ガイドブック </a:t>
              </a:r>
              <a:endParaRPr kumimoji="1" lang="en-US" altLang="ja-JP" sz="1100" b="1" dirty="0">
                <a:solidFill>
                  <a:srgbClr val="31926F"/>
                </a:solidFill>
                <a:latin typeface="+mn-ea"/>
              </a:endParaRPr>
            </a:p>
            <a:p>
              <a:pPr defTabSz="1293209" fontAlgn="ctr">
                <a:lnSpc>
                  <a:spcPct val="120000"/>
                </a:lnSpc>
                <a:defRPr/>
              </a:pPr>
              <a:r>
                <a:rPr kumimoji="1" lang="en-US" altLang="ja-JP" sz="1100" dirty="0">
                  <a:solidFill>
                    <a:srgbClr val="000000"/>
                  </a:solidFill>
                  <a:latin typeface="+mn-ea"/>
                </a:rPr>
                <a:t>DX</a:t>
              </a:r>
              <a:r>
                <a:rPr kumimoji="1" lang="ja-JP" altLang="en-US" sz="1100" dirty="0">
                  <a:solidFill>
                    <a:srgbClr val="000000"/>
                  </a:solidFill>
                  <a:latin typeface="+mn-ea"/>
                </a:rPr>
                <a:t>の視点から留意すべきポイントを「戦略」と「施策」に整理</a:t>
              </a:r>
            </a:p>
          </p:txBody>
        </p:sp>
        <p:grpSp>
          <p:nvGrpSpPr>
            <p:cNvPr id="185" name="グループ化 184">
              <a:extLst>
                <a:ext uri="{FF2B5EF4-FFF2-40B4-BE49-F238E27FC236}">
                  <a16:creationId xmlns:a16="http://schemas.microsoft.com/office/drawing/2014/main" id="{DDC8C04A-DF5F-B487-1777-36E782E8330C}"/>
                </a:ext>
              </a:extLst>
            </p:cNvPr>
            <p:cNvGrpSpPr/>
            <p:nvPr/>
          </p:nvGrpSpPr>
          <p:grpSpPr>
            <a:xfrm>
              <a:off x="2088000" y="6228000"/>
              <a:ext cx="4968000" cy="2129932"/>
              <a:chOff x="2088000" y="6228000"/>
              <a:chExt cx="4968000" cy="2129932"/>
            </a:xfrm>
          </p:grpSpPr>
          <p:sp>
            <p:nvSpPr>
              <p:cNvPr id="186" name="正方形/長方形 185">
                <a:extLst>
                  <a:ext uri="{FF2B5EF4-FFF2-40B4-BE49-F238E27FC236}">
                    <a16:creationId xmlns:a16="http://schemas.microsoft.com/office/drawing/2014/main" id="{F6BF5307-9A20-910B-10D4-66D317F326D2}"/>
                  </a:ext>
                </a:extLst>
              </p:cNvPr>
              <p:cNvSpPr/>
              <p:nvPr/>
            </p:nvSpPr>
            <p:spPr>
              <a:xfrm>
                <a:off x="3615320" y="6228000"/>
                <a:ext cx="3440680" cy="2129932"/>
              </a:xfrm>
              <a:prstGeom prst="rect">
                <a:avLst/>
              </a:prstGeom>
              <a:solidFill>
                <a:srgbClr val="CDD6D5"/>
              </a:solidFill>
              <a:ln w="19050">
                <a:noFill/>
              </a:ln>
            </p:spPr>
            <p:style>
              <a:lnRef idx="2">
                <a:schemeClr val="accent2"/>
              </a:lnRef>
              <a:fillRef idx="1">
                <a:schemeClr val="lt1"/>
              </a:fillRef>
              <a:effectRef idx="0">
                <a:schemeClr val="accent2"/>
              </a:effectRef>
              <a:fontRef idx="minor">
                <a:schemeClr val="dk1"/>
              </a:fontRef>
            </p:style>
            <p:txBody>
              <a:bodyPr lIns="0" tIns="65317" rIns="0" bIns="0" rtlCol="0" anchor="t" anchorCtr="0"/>
              <a:lstStyle/>
              <a:p>
                <a:pPr algn="ctr"/>
                <a:r>
                  <a:rPr kumimoji="1" lang="en-US" altLang="ja-JP" sz="900" b="1" dirty="0">
                    <a:latin typeface="BIZ UDPゴシック" panose="020B0400000000000000" pitchFamily="50" charset="-128"/>
                    <a:ea typeface="BIZ UDPゴシック" panose="020B0400000000000000" pitchFamily="50" charset="-128"/>
                  </a:rPr>
                  <a:t>DX</a:t>
                </a:r>
                <a:r>
                  <a:rPr kumimoji="1" lang="ja-JP" altLang="en-US" sz="900" b="1" dirty="0">
                    <a:latin typeface="BIZ UDPゴシック" panose="020B0400000000000000" pitchFamily="50" charset="-128"/>
                    <a:ea typeface="BIZ UDPゴシック" panose="020B0400000000000000" pitchFamily="50" charset="-128"/>
                  </a:rPr>
                  <a:t>推進に当たっての留意点</a:t>
                </a:r>
                <a:endParaRPr kumimoji="1" lang="en-US" altLang="ja-JP" sz="900" b="1" dirty="0">
                  <a:latin typeface="BIZ UDPゴシック" panose="020B0400000000000000" pitchFamily="50" charset="-128"/>
                  <a:ea typeface="BIZ UDPゴシック" panose="020B0400000000000000" pitchFamily="50" charset="-128"/>
                </a:endParaRPr>
              </a:p>
            </p:txBody>
          </p:sp>
          <p:sp>
            <p:nvSpPr>
              <p:cNvPr id="187" name="正方形/長方形 186">
                <a:extLst>
                  <a:ext uri="{FF2B5EF4-FFF2-40B4-BE49-F238E27FC236}">
                    <a16:creationId xmlns:a16="http://schemas.microsoft.com/office/drawing/2014/main" id="{96A23110-B3F4-B8A5-B2B9-E575D594C3FA}"/>
                  </a:ext>
                </a:extLst>
              </p:cNvPr>
              <p:cNvSpPr/>
              <p:nvPr/>
            </p:nvSpPr>
            <p:spPr>
              <a:xfrm>
                <a:off x="3722076" y="6486134"/>
                <a:ext cx="1474577" cy="1774943"/>
              </a:xfrm>
              <a:prstGeom prst="rect">
                <a:avLst/>
              </a:prstGeom>
              <a:ln w="19050">
                <a:noFill/>
              </a:ln>
            </p:spPr>
            <p:style>
              <a:lnRef idx="2">
                <a:schemeClr val="accent2"/>
              </a:lnRef>
              <a:fillRef idx="1">
                <a:schemeClr val="lt1"/>
              </a:fillRef>
              <a:effectRef idx="0">
                <a:schemeClr val="accent2"/>
              </a:effectRef>
              <a:fontRef idx="minor">
                <a:schemeClr val="dk1"/>
              </a:fontRef>
            </p:style>
            <p:txBody>
              <a:bodyPr lIns="0" tIns="65317" rIns="0" bIns="0" rtlCol="0" anchor="t" anchorCtr="0"/>
              <a:lstStyle/>
              <a:p>
                <a:pPr algn="ctr"/>
                <a:r>
                  <a:rPr kumimoji="1" lang="en-US" altLang="ja-JP" sz="800" b="1" dirty="0">
                    <a:latin typeface="BIZ UDPゴシック" panose="020B0400000000000000" pitchFamily="50" charset="-128"/>
                    <a:ea typeface="BIZ UDPゴシック" panose="020B0400000000000000" pitchFamily="50" charset="-128"/>
                  </a:rPr>
                  <a:t>5</a:t>
                </a:r>
                <a:r>
                  <a:rPr kumimoji="1" lang="ja-JP" altLang="en-US" sz="800" b="1" dirty="0">
                    <a:latin typeface="BIZ UDPゴシック" panose="020B0400000000000000" pitchFamily="50" charset="-128"/>
                    <a:ea typeface="BIZ UDPゴシック" panose="020B0400000000000000" pitchFamily="50" charset="-128"/>
                  </a:rPr>
                  <a:t>つの戦略</a:t>
                </a:r>
                <a:endParaRPr kumimoji="1" lang="en-US" altLang="ja-JP" sz="800" b="1" dirty="0">
                  <a:latin typeface="BIZ UDPゴシック" panose="020B0400000000000000" pitchFamily="50" charset="-128"/>
                  <a:ea typeface="BIZ UDPゴシック" panose="020B0400000000000000" pitchFamily="50" charset="-128"/>
                </a:endParaRPr>
              </a:p>
            </p:txBody>
          </p:sp>
          <p:sp>
            <p:nvSpPr>
              <p:cNvPr id="188" name="正方形/長方形 187">
                <a:extLst>
                  <a:ext uri="{FF2B5EF4-FFF2-40B4-BE49-F238E27FC236}">
                    <a16:creationId xmlns:a16="http://schemas.microsoft.com/office/drawing/2014/main" id="{E9814103-EAFD-0540-030E-90D15CF04661}"/>
                  </a:ext>
                </a:extLst>
              </p:cNvPr>
              <p:cNvSpPr/>
              <p:nvPr/>
            </p:nvSpPr>
            <p:spPr>
              <a:xfrm>
                <a:off x="5474669" y="6486134"/>
                <a:ext cx="1474577" cy="1774943"/>
              </a:xfrm>
              <a:prstGeom prst="rect">
                <a:avLst/>
              </a:prstGeom>
              <a:ln w="19050">
                <a:noFill/>
              </a:ln>
            </p:spPr>
            <p:style>
              <a:lnRef idx="2">
                <a:schemeClr val="accent2"/>
              </a:lnRef>
              <a:fillRef idx="1">
                <a:schemeClr val="lt1"/>
              </a:fillRef>
              <a:effectRef idx="0">
                <a:schemeClr val="accent2"/>
              </a:effectRef>
              <a:fontRef idx="minor">
                <a:schemeClr val="dk1"/>
              </a:fontRef>
            </p:style>
            <p:txBody>
              <a:bodyPr lIns="0" tIns="65317" rIns="0" bIns="0" rtlCol="0" anchor="t" anchorCtr="0"/>
              <a:lstStyle/>
              <a:p>
                <a:pPr algn="ctr"/>
                <a:r>
                  <a:rPr kumimoji="1" lang="en-US" altLang="ja-JP" sz="800" b="1" dirty="0">
                    <a:latin typeface="BIZ UDPゴシック" panose="020B0400000000000000" pitchFamily="50" charset="-128"/>
                    <a:ea typeface="BIZ UDPゴシック" panose="020B0400000000000000" pitchFamily="50" charset="-128"/>
                  </a:rPr>
                  <a:t>27</a:t>
                </a:r>
                <a:r>
                  <a:rPr kumimoji="1" lang="ja-JP" altLang="en-US" sz="800" b="1" dirty="0">
                    <a:latin typeface="BIZ UDPゴシック" panose="020B0400000000000000" pitchFamily="50" charset="-128"/>
                    <a:ea typeface="BIZ UDPゴシック" panose="020B0400000000000000" pitchFamily="50" charset="-128"/>
                  </a:rPr>
                  <a:t>の施策</a:t>
                </a:r>
                <a:endParaRPr kumimoji="1" lang="en-US" altLang="ja-JP" sz="800" b="1" dirty="0">
                  <a:latin typeface="BIZ UDPゴシック" panose="020B0400000000000000" pitchFamily="50" charset="-128"/>
                  <a:ea typeface="BIZ UDPゴシック" panose="020B0400000000000000" pitchFamily="50" charset="-128"/>
                </a:endParaRPr>
              </a:p>
            </p:txBody>
          </p:sp>
          <p:sp>
            <p:nvSpPr>
              <p:cNvPr id="189" name="矢印: 左右 188">
                <a:extLst>
                  <a:ext uri="{FF2B5EF4-FFF2-40B4-BE49-F238E27FC236}">
                    <a16:creationId xmlns:a16="http://schemas.microsoft.com/office/drawing/2014/main" id="{3950CEBB-5B23-0338-5CF4-20C014431125}"/>
                  </a:ext>
                </a:extLst>
              </p:cNvPr>
              <p:cNvSpPr/>
              <p:nvPr/>
            </p:nvSpPr>
            <p:spPr>
              <a:xfrm>
                <a:off x="5103551" y="7009984"/>
                <a:ext cx="464219" cy="628056"/>
              </a:xfrm>
              <a:prstGeom prst="leftRightArrow">
                <a:avLst>
                  <a:gd name="adj1" fmla="val 60737"/>
                  <a:gd name="adj2" fmla="val 34385"/>
                </a:avLst>
              </a:prstGeom>
              <a:solidFill>
                <a:srgbClr val="31926F"/>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19"/>
              </a:p>
            </p:txBody>
          </p:sp>
          <p:sp>
            <p:nvSpPr>
              <p:cNvPr id="190" name="矢印: 右 189">
                <a:extLst>
                  <a:ext uri="{FF2B5EF4-FFF2-40B4-BE49-F238E27FC236}">
                    <a16:creationId xmlns:a16="http://schemas.microsoft.com/office/drawing/2014/main" id="{61494278-B02E-A166-8FD6-599541C28F06}"/>
                  </a:ext>
                </a:extLst>
              </p:cNvPr>
              <p:cNvSpPr/>
              <p:nvPr/>
            </p:nvSpPr>
            <p:spPr>
              <a:xfrm>
                <a:off x="3327945" y="7009984"/>
                <a:ext cx="310722" cy="628056"/>
              </a:xfrm>
              <a:prstGeom prst="rightArrow">
                <a:avLst>
                  <a:gd name="adj1" fmla="val 59970"/>
                  <a:gd name="adj2" fmla="val 50000"/>
                </a:avLst>
              </a:prstGeom>
              <a:solidFill>
                <a:srgbClr val="F1F6C0"/>
              </a:solidFill>
              <a:ln w="12700" cap="rnd">
                <a:solidFill>
                  <a:srgbClr val="31926F"/>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19" dirty="0"/>
              </a:p>
            </p:txBody>
          </p:sp>
          <p:sp>
            <p:nvSpPr>
              <p:cNvPr id="191" name="楕円 190">
                <a:extLst>
                  <a:ext uri="{FF2B5EF4-FFF2-40B4-BE49-F238E27FC236}">
                    <a16:creationId xmlns:a16="http://schemas.microsoft.com/office/drawing/2014/main" id="{9A6D5A59-AE2B-FAE9-80EC-0CA65EB36635}"/>
                  </a:ext>
                </a:extLst>
              </p:cNvPr>
              <p:cNvSpPr>
                <a:spLocks noChangeAspect="1"/>
              </p:cNvSpPr>
              <p:nvPr/>
            </p:nvSpPr>
            <p:spPr>
              <a:xfrm>
                <a:off x="3810545" y="6462000"/>
                <a:ext cx="342000" cy="341998"/>
              </a:xfrm>
              <a:prstGeom prst="ellipse">
                <a:avLst/>
              </a:prstGeom>
              <a:solidFill>
                <a:srgbClr val="31926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fontAlgn="ctr"/>
                <a:r>
                  <a:rPr kumimoji="1" lang="en-US" altLang="ja-JP" sz="900" b="1" dirty="0">
                    <a:solidFill>
                      <a:schemeClr val="bg1"/>
                    </a:solidFill>
                    <a:latin typeface="BIZ UDPゴシック" panose="020B0400000000000000" pitchFamily="50" charset="-128"/>
                    <a:ea typeface="BIZ UDPゴシック" panose="020B0400000000000000" pitchFamily="50" charset="-128"/>
                  </a:rPr>
                  <a:t>3</a:t>
                </a:r>
                <a:r>
                  <a:rPr kumimoji="1" lang="ja-JP" altLang="en-US" sz="900" b="1" dirty="0">
                    <a:solidFill>
                      <a:schemeClr val="bg1"/>
                    </a:solidFill>
                    <a:latin typeface="BIZ UDPゴシック" panose="020B0400000000000000" pitchFamily="50" charset="-128"/>
                    <a:ea typeface="BIZ UDPゴシック" panose="020B0400000000000000" pitchFamily="50" charset="-128"/>
                  </a:rPr>
                  <a:t>章</a:t>
                </a:r>
              </a:p>
            </p:txBody>
          </p:sp>
          <p:sp>
            <p:nvSpPr>
              <p:cNvPr id="192" name="楕円 191">
                <a:extLst>
                  <a:ext uri="{FF2B5EF4-FFF2-40B4-BE49-F238E27FC236}">
                    <a16:creationId xmlns:a16="http://schemas.microsoft.com/office/drawing/2014/main" id="{FDFD8CC9-DBB2-2D79-FA9F-F90EFC8440A6}"/>
                  </a:ext>
                </a:extLst>
              </p:cNvPr>
              <p:cNvSpPr>
                <a:spLocks noChangeAspect="1"/>
              </p:cNvSpPr>
              <p:nvPr/>
            </p:nvSpPr>
            <p:spPr>
              <a:xfrm>
                <a:off x="5565600" y="6462000"/>
                <a:ext cx="342000" cy="341998"/>
              </a:xfrm>
              <a:prstGeom prst="ellipse">
                <a:avLst/>
              </a:prstGeom>
              <a:solidFill>
                <a:srgbClr val="31926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fontAlgn="ctr"/>
                <a:r>
                  <a:rPr kumimoji="1" lang="en-US" altLang="ja-JP" sz="900" b="1" dirty="0">
                    <a:solidFill>
                      <a:schemeClr val="bg1"/>
                    </a:solidFill>
                    <a:latin typeface="BIZ UDPゴシック" panose="020B0400000000000000" pitchFamily="50" charset="-128"/>
                    <a:ea typeface="BIZ UDPゴシック" panose="020B0400000000000000" pitchFamily="50" charset="-128"/>
                  </a:rPr>
                  <a:t>4</a:t>
                </a:r>
                <a:r>
                  <a:rPr kumimoji="1" lang="ja-JP" altLang="en-US" sz="900" b="1" dirty="0">
                    <a:solidFill>
                      <a:schemeClr val="bg1"/>
                    </a:solidFill>
                    <a:latin typeface="BIZ UDPゴシック" panose="020B0400000000000000" pitchFamily="50" charset="-128"/>
                    <a:ea typeface="BIZ UDPゴシック" panose="020B0400000000000000" pitchFamily="50" charset="-128"/>
                  </a:rPr>
                  <a:t>章</a:t>
                </a:r>
              </a:p>
            </p:txBody>
          </p:sp>
          <p:grpSp>
            <p:nvGrpSpPr>
              <p:cNvPr id="193" name="グループ化 192">
                <a:extLst>
                  <a:ext uri="{FF2B5EF4-FFF2-40B4-BE49-F238E27FC236}">
                    <a16:creationId xmlns:a16="http://schemas.microsoft.com/office/drawing/2014/main" id="{FFE59F97-1977-A887-F01E-38FD0BB21796}"/>
                  </a:ext>
                </a:extLst>
              </p:cNvPr>
              <p:cNvGrpSpPr/>
              <p:nvPr/>
            </p:nvGrpSpPr>
            <p:grpSpPr>
              <a:xfrm>
                <a:off x="3810545" y="6830413"/>
                <a:ext cx="1354503" cy="1316387"/>
                <a:chOff x="2777812" y="8019720"/>
                <a:chExt cx="1785701" cy="1735456"/>
              </a:xfrm>
            </p:grpSpPr>
            <p:grpSp>
              <p:nvGrpSpPr>
                <p:cNvPr id="213" name="グループ化 212">
                  <a:extLst>
                    <a:ext uri="{FF2B5EF4-FFF2-40B4-BE49-F238E27FC236}">
                      <a16:creationId xmlns:a16="http://schemas.microsoft.com/office/drawing/2014/main" id="{172872D9-0848-2E09-DDAD-901062438ADD}"/>
                    </a:ext>
                  </a:extLst>
                </p:cNvPr>
                <p:cNvGrpSpPr/>
                <p:nvPr/>
              </p:nvGrpSpPr>
              <p:grpSpPr>
                <a:xfrm>
                  <a:off x="2777812" y="8019720"/>
                  <a:ext cx="1596350" cy="252001"/>
                  <a:chOff x="2657052" y="7901216"/>
                  <a:chExt cx="1596350" cy="252001"/>
                </a:xfrm>
              </p:grpSpPr>
              <p:sp>
                <p:nvSpPr>
                  <p:cNvPr id="226" name="テキスト ボックス 225">
                    <a:extLst>
                      <a:ext uri="{FF2B5EF4-FFF2-40B4-BE49-F238E27FC236}">
                        <a16:creationId xmlns:a16="http://schemas.microsoft.com/office/drawing/2014/main" id="{11B45ECF-3232-6894-C50E-CDB6F867D699}"/>
                      </a:ext>
                    </a:extLst>
                  </p:cNvPr>
                  <p:cNvSpPr txBox="1"/>
                  <p:nvPr/>
                </p:nvSpPr>
                <p:spPr>
                  <a:xfrm>
                    <a:off x="3441891" y="7950272"/>
                    <a:ext cx="811511" cy="162303"/>
                  </a:xfrm>
                  <a:prstGeom prst="rect">
                    <a:avLst/>
                  </a:prstGeom>
                  <a:noFill/>
                </p:spPr>
                <p:txBody>
                  <a:bodyPr wrap="none" lIns="0" tIns="0" rIns="0" bIns="0" rtlCol="0">
                    <a:spAutoFit/>
                  </a:bodyPr>
                  <a:lstStyle/>
                  <a:p>
                    <a:pPr fontAlgn="ctr"/>
                    <a:r>
                      <a:rPr kumimoji="1" lang="ja-JP" altLang="en-US" sz="800" dirty="0">
                        <a:latin typeface="BIZ UDPゴシック" panose="020B0400000000000000" pitchFamily="50" charset="-128"/>
                        <a:ea typeface="BIZ UDPゴシック" panose="020B0400000000000000" pitchFamily="50" charset="-128"/>
                      </a:rPr>
                      <a:t>窓口業務改善</a:t>
                    </a:r>
                  </a:p>
                </p:txBody>
              </p:sp>
              <p:sp>
                <p:nvSpPr>
                  <p:cNvPr id="227" name="四角形: 角を丸くする 226">
                    <a:extLst>
                      <a:ext uri="{FF2B5EF4-FFF2-40B4-BE49-F238E27FC236}">
                        <a16:creationId xmlns:a16="http://schemas.microsoft.com/office/drawing/2014/main" id="{B08C788D-2A06-B629-26A7-3A1F6F3B931C}"/>
                      </a:ext>
                    </a:extLst>
                  </p:cNvPr>
                  <p:cNvSpPr/>
                  <p:nvPr/>
                </p:nvSpPr>
                <p:spPr>
                  <a:xfrm>
                    <a:off x="2657052" y="7901216"/>
                    <a:ext cx="720000" cy="252001"/>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800" b="1" dirty="0">
                        <a:latin typeface="BIZ UDPゴシック" panose="020B0400000000000000" pitchFamily="50" charset="-128"/>
                        <a:ea typeface="BIZ UDPゴシック" panose="020B0400000000000000" pitchFamily="50" charset="-128"/>
                      </a:rPr>
                      <a:t>戦略</a:t>
                    </a:r>
                    <a:r>
                      <a:rPr kumimoji="1" lang="en-US" altLang="ja-JP" sz="800" b="1" dirty="0">
                        <a:latin typeface="BIZ UDPゴシック" panose="020B0400000000000000" pitchFamily="50" charset="-128"/>
                        <a:ea typeface="BIZ UDPゴシック" panose="020B0400000000000000" pitchFamily="50" charset="-128"/>
                      </a:rPr>
                      <a:t>A</a:t>
                    </a:r>
                    <a:endParaRPr kumimoji="1" lang="ja-JP" altLang="en-US" sz="800" b="1" dirty="0">
                      <a:latin typeface="BIZ UDPゴシック" panose="020B0400000000000000" pitchFamily="50" charset="-128"/>
                      <a:ea typeface="BIZ UDPゴシック" panose="020B0400000000000000" pitchFamily="50" charset="-128"/>
                    </a:endParaRPr>
                  </a:p>
                </p:txBody>
              </p:sp>
            </p:grpSp>
            <p:grpSp>
              <p:nvGrpSpPr>
                <p:cNvPr id="214" name="グループ化 213">
                  <a:extLst>
                    <a:ext uri="{FF2B5EF4-FFF2-40B4-BE49-F238E27FC236}">
                      <a16:creationId xmlns:a16="http://schemas.microsoft.com/office/drawing/2014/main" id="{7AB6D001-6AA1-ABBB-0963-906083921129}"/>
                    </a:ext>
                  </a:extLst>
                </p:cNvPr>
                <p:cNvGrpSpPr/>
                <p:nvPr/>
              </p:nvGrpSpPr>
              <p:grpSpPr>
                <a:xfrm>
                  <a:off x="2777812" y="8390584"/>
                  <a:ext cx="1592120" cy="252001"/>
                  <a:chOff x="2657052" y="8207092"/>
                  <a:chExt cx="1592120" cy="252001"/>
                </a:xfrm>
              </p:grpSpPr>
              <p:sp>
                <p:nvSpPr>
                  <p:cNvPr id="224" name="テキスト ボックス 223">
                    <a:extLst>
                      <a:ext uri="{FF2B5EF4-FFF2-40B4-BE49-F238E27FC236}">
                        <a16:creationId xmlns:a16="http://schemas.microsoft.com/office/drawing/2014/main" id="{509DAE51-5E34-9660-4687-60F4724B4708}"/>
                      </a:ext>
                    </a:extLst>
                  </p:cNvPr>
                  <p:cNvSpPr txBox="1"/>
                  <p:nvPr/>
                </p:nvSpPr>
                <p:spPr>
                  <a:xfrm>
                    <a:off x="3441888" y="8256148"/>
                    <a:ext cx="807284" cy="162303"/>
                  </a:xfrm>
                  <a:prstGeom prst="rect">
                    <a:avLst/>
                  </a:prstGeom>
                  <a:noFill/>
                </p:spPr>
                <p:txBody>
                  <a:bodyPr wrap="none" lIns="0" tIns="0" rIns="0" bIns="0" rtlCol="0">
                    <a:spAutoFit/>
                  </a:bodyPr>
                  <a:lstStyle/>
                  <a:p>
                    <a:pPr fontAlgn="ctr"/>
                    <a:r>
                      <a:rPr kumimoji="1" lang="ja-JP" altLang="en-US" sz="800" dirty="0">
                        <a:latin typeface="BIZ UDPゴシック" panose="020B0400000000000000" pitchFamily="50" charset="-128"/>
                        <a:ea typeface="BIZ UDPゴシック" panose="020B0400000000000000" pitchFamily="50" charset="-128"/>
                      </a:rPr>
                      <a:t>柔軟な働き方</a:t>
                    </a:r>
                  </a:p>
                </p:txBody>
              </p:sp>
              <p:sp>
                <p:nvSpPr>
                  <p:cNvPr id="225" name="四角形: 角を丸くする 224">
                    <a:extLst>
                      <a:ext uri="{FF2B5EF4-FFF2-40B4-BE49-F238E27FC236}">
                        <a16:creationId xmlns:a16="http://schemas.microsoft.com/office/drawing/2014/main" id="{8C6FA673-786F-FC0C-AA23-3C56A2A19354}"/>
                      </a:ext>
                    </a:extLst>
                  </p:cNvPr>
                  <p:cNvSpPr/>
                  <p:nvPr/>
                </p:nvSpPr>
                <p:spPr>
                  <a:xfrm>
                    <a:off x="2657052" y="8207092"/>
                    <a:ext cx="719999" cy="252001"/>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800" b="1" dirty="0">
                        <a:latin typeface="BIZ UDPゴシック" panose="020B0400000000000000" pitchFamily="50" charset="-128"/>
                        <a:ea typeface="BIZ UDPゴシック" panose="020B0400000000000000" pitchFamily="50" charset="-128"/>
                      </a:rPr>
                      <a:t>戦略</a:t>
                    </a:r>
                    <a:r>
                      <a:rPr kumimoji="1" lang="en-US" altLang="ja-JP" sz="800" b="1" dirty="0">
                        <a:latin typeface="BIZ UDPゴシック" panose="020B0400000000000000" pitchFamily="50" charset="-128"/>
                        <a:ea typeface="BIZ UDPゴシック" panose="020B0400000000000000" pitchFamily="50" charset="-128"/>
                      </a:rPr>
                      <a:t>B</a:t>
                    </a:r>
                    <a:endParaRPr kumimoji="1" lang="ja-JP" altLang="en-US" sz="800" b="1" dirty="0">
                      <a:latin typeface="BIZ UDPゴシック" panose="020B0400000000000000" pitchFamily="50" charset="-128"/>
                      <a:ea typeface="BIZ UDPゴシック" panose="020B0400000000000000" pitchFamily="50" charset="-128"/>
                    </a:endParaRPr>
                  </a:p>
                </p:txBody>
              </p:sp>
            </p:grpSp>
            <p:grpSp>
              <p:nvGrpSpPr>
                <p:cNvPr id="215" name="グループ化 214">
                  <a:extLst>
                    <a:ext uri="{FF2B5EF4-FFF2-40B4-BE49-F238E27FC236}">
                      <a16:creationId xmlns:a16="http://schemas.microsoft.com/office/drawing/2014/main" id="{4B915294-0BDC-9990-4AF1-AA5EFADA58C6}"/>
                    </a:ext>
                  </a:extLst>
                </p:cNvPr>
                <p:cNvGrpSpPr/>
                <p:nvPr/>
              </p:nvGrpSpPr>
              <p:grpSpPr>
                <a:xfrm>
                  <a:off x="2777812" y="8761448"/>
                  <a:ext cx="1671580" cy="252001"/>
                  <a:chOff x="2657052" y="8559617"/>
                  <a:chExt cx="1671580" cy="252001"/>
                </a:xfrm>
              </p:grpSpPr>
              <p:sp>
                <p:nvSpPr>
                  <p:cNvPr id="222" name="テキスト ボックス 221">
                    <a:extLst>
                      <a:ext uri="{FF2B5EF4-FFF2-40B4-BE49-F238E27FC236}">
                        <a16:creationId xmlns:a16="http://schemas.microsoft.com/office/drawing/2014/main" id="{E991ECA9-D064-5FCE-C39E-6215DF71EC6B}"/>
                      </a:ext>
                    </a:extLst>
                  </p:cNvPr>
                  <p:cNvSpPr txBox="1"/>
                  <p:nvPr/>
                </p:nvSpPr>
                <p:spPr>
                  <a:xfrm>
                    <a:off x="3441888" y="8608673"/>
                    <a:ext cx="886744" cy="162303"/>
                  </a:xfrm>
                  <a:prstGeom prst="rect">
                    <a:avLst/>
                  </a:prstGeom>
                  <a:noFill/>
                </p:spPr>
                <p:txBody>
                  <a:bodyPr wrap="none" lIns="0" tIns="0" bIns="0" rtlCol="0">
                    <a:spAutoFit/>
                  </a:bodyPr>
                  <a:lstStyle/>
                  <a:p>
                    <a:pPr fontAlgn="ctr"/>
                    <a:r>
                      <a:rPr kumimoji="1" lang="ja-JP" altLang="en-US" sz="800" dirty="0">
                        <a:latin typeface="BIZ UDPゴシック" panose="020B0400000000000000" pitchFamily="50" charset="-128"/>
                        <a:ea typeface="BIZ UDPゴシック" panose="020B0400000000000000" pitchFamily="50" charset="-128"/>
                      </a:rPr>
                      <a:t>ペーパーレス</a:t>
                    </a:r>
                  </a:p>
                </p:txBody>
              </p:sp>
              <p:sp>
                <p:nvSpPr>
                  <p:cNvPr id="223" name="四角形: 角を丸くする 222">
                    <a:extLst>
                      <a:ext uri="{FF2B5EF4-FFF2-40B4-BE49-F238E27FC236}">
                        <a16:creationId xmlns:a16="http://schemas.microsoft.com/office/drawing/2014/main" id="{5D4FEB3C-1637-B16F-8F63-5A6D069C6A6E}"/>
                      </a:ext>
                    </a:extLst>
                  </p:cNvPr>
                  <p:cNvSpPr/>
                  <p:nvPr/>
                </p:nvSpPr>
                <p:spPr>
                  <a:xfrm>
                    <a:off x="2657052" y="8559617"/>
                    <a:ext cx="719999" cy="252001"/>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800" b="1" dirty="0">
                        <a:latin typeface="BIZ UDPゴシック" panose="020B0400000000000000" pitchFamily="50" charset="-128"/>
                        <a:ea typeface="BIZ UDPゴシック" panose="020B0400000000000000" pitchFamily="50" charset="-128"/>
                      </a:rPr>
                      <a:t>戦略</a:t>
                    </a:r>
                    <a:r>
                      <a:rPr kumimoji="1" lang="en-US" altLang="ja-JP" sz="800" b="1" dirty="0">
                        <a:latin typeface="BIZ UDPゴシック" panose="020B0400000000000000" pitchFamily="50" charset="-128"/>
                        <a:ea typeface="BIZ UDPゴシック" panose="020B0400000000000000" pitchFamily="50" charset="-128"/>
                      </a:rPr>
                      <a:t>C</a:t>
                    </a:r>
                    <a:endParaRPr kumimoji="1" lang="ja-JP" altLang="en-US" sz="800" b="1" dirty="0">
                      <a:latin typeface="BIZ UDPゴシック" panose="020B0400000000000000" pitchFamily="50" charset="-128"/>
                      <a:ea typeface="BIZ UDPゴシック" panose="020B0400000000000000" pitchFamily="50" charset="-128"/>
                    </a:endParaRPr>
                  </a:p>
                </p:txBody>
              </p:sp>
            </p:grpSp>
            <p:grpSp>
              <p:nvGrpSpPr>
                <p:cNvPr id="216" name="グループ化 215">
                  <a:extLst>
                    <a:ext uri="{FF2B5EF4-FFF2-40B4-BE49-F238E27FC236}">
                      <a16:creationId xmlns:a16="http://schemas.microsoft.com/office/drawing/2014/main" id="{92180BCC-4A8D-68D5-C430-82DE98B795DE}"/>
                    </a:ext>
                  </a:extLst>
                </p:cNvPr>
                <p:cNvGrpSpPr/>
                <p:nvPr/>
              </p:nvGrpSpPr>
              <p:grpSpPr>
                <a:xfrm>
                  <a:off x="2777812" y="9132314"/>
                  <a:ext cx="1785701" cy="252001"/>
                  <a:chOff x="2657052" y="8949486"/>
                  <a:chExt cx="1785701" cy="252001"/>
                </a:xfrm>
              </p:grpSpPr>
              <p:sp>
                <p:nvSpPr>
                  <p:cNvPr id="220" name="テキスト ボックス 219">
                    <a:extLst>
                      <a:ext uri="{FF2B5EF4-FFF2-40B4-BE49-F238E27FC236}">
                        <a16:creationId xmlns:a16="http://schemas.microsoft.com/office/drawing/2014/main" id="{D7CEA61A-166D-7BE6-E25B-4187F4CFD046}"/>
                      </a:ext>
                    </a:extLst>
                  </p:cNvPr>
                  <p:cNvSpPr txBox="1"/>
                  <p:nvPr/>
                </p:nvSpPr>
                <p:spPr>
                  <a:xfrm>
                    <a:off x="3441890" y="8998540"/>
                    <a:ext cx="1000863" cy="162303"/>
                  </a:xfrm>
                  <a:prstGeom prst="rect">
                    <a:avLst/>
                  </a:prstGeom>
                  <a:noFill/>
                </p:spPr>
                <p:txBody>
                  <a:bodyPr wrap="none" lIns="0" tIns="0" bIns="0" rtlCol="0">
                    <a:spAutoFit/>
                  </a:bodyPr>
                  <a:lstStyle/>
                  <a:p>
                    <a:pPr fontAlgn="ctr"/>
                    <a:r>
                      <a:rPr kumimoji="1" lang="ja-JP" altLang="en-US" sz="800" dirty="0">
                        <a:latin typeface="BIZ UDPゴシック" panose="020B0400000000000000" pitchFamily="50" charset="-128"/>
                        <a:ea typeface="BIZ UDPゴシック" panose="020B0400000000000000" pitchFamily="50" charset="-128"/>
                      </a:rPr>
                      <a:t>環境・安全対策</a:t>
                    </a:r>
                  </a:p>
                </p:txBody>
              </p:sp>
              <p:sp>
                <p:nvSpPr>
                  <p:cNvPr id="221" name="四角形: 角を丸くする 220">
                    <a:extLst>
                      <a:ext uri="{FF2B5EF4-FFF2-40B4-BE49-F238E27FC236}">
                        <a16:creationId xmlns:a16="http://schemas.microsoft.com/office/drawing/2014/main" id="{7EEB8ACD-6E85-B759-85C3-1A0AA541256F}"/>
                      </a:ext>
                    </a:extLst>
                  </p:cNvPr>
                  <p:cNvSpPr/>
                  <p:nvPr/>
                </p:nvSpPr>
                <p:spPr>
                  <a:xfrm>
                    <a:off x="2657052" y="8949486"/>
                    <a:ext cx="719999" cy="252001"/>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800" b="1" dirty="0">
                        <a:latin typeface="BIZ UDPゴシック" panose="020B0400000000000000" pitchFamily="50" charset="-128"/>
                        <a:ea typeface="BIZ UDPゴシック" panose="020B0400000000000000" pitchFamily="50" charset="-128"/>
                      </a:rPr>
                      <a:t>戦略</a:t>
                    </a:r>
                    <a:r>
                      <a:rPr kumimoji="1" lang="en-US" altLang="ja-JP" sz="800" b="1" dirty="0">
                        <a:latin typeface="BIZ UDPゴシック" panose="020B0400000000000000" pitchFamily="50" charset="-128"/>
                        <a:ea typeface="BIZ UDPゴシック" panose="020B0400000000000000" pitchFamily="50" charset="-128"/>
                      </a:rPr>
                      <a:t>D</a:t>
                    </a:r>
                    <a:endParaRPr kumimoji="1" lang="ja-JP" altLang="en-US" sz="800" b="1" dirty="0">
                      <a:latin typeface="BIZ UDPゴシック" panose="020B0400000000000000" pitchFamily="50" charset="-128"/>
                      <a:ea typeface="BIZ UDPゴシック" panose="020B0400000000000000" pitchFamily="50" charset="-128"/>
                    </a:endParaRPr>
                  </a:p>
                </p:txBody>
              </p:sp>
            </p:grpSp>
            <p:grpSp>
              <p:nvGrpSpPr>
                <p:cNvPr id="217" name="グループ化 216">
                  <a:extLst>
                    <a:ext uri="{FF2B5EF4-FFF2-40B4-BE49-F238E27FC236}">
                      <a16:creationId xmlns:a16="http://schemas.microsoft.com/office/drawing/2014/main" id="{DC0B7758-AE11-D41D-B30F-56D22D3260DB}"/>
                    </a:ext>
                  </a:extLst>
                </p:cNvPr>
                <p:cNvGrpSpPr/>
                <p:nvPr/>
              </p:nvGrpSpPr>
              <p:grpSpPr>
                <a:xfrm>
                  <a:off x="2777812" y="9503175"/>
                  <a:ext cx="1727373" cy="252001"/>
                  <a:chOff x="2657052" y="9269176"/>
                  <a:chExt cx="1727373" cy="252001"/>
                </a:xfrm>
              </p:grpSpPr>
              <p:sp>
                <p:nvSpPr>
                  <p:cNvPr id="218" name="テキスト ボックス 217">
                    <a:extLst>
                      <a:ext uri="{FF2B5EF4-FFF2-40B4-BE49-F238E27FC236}">
                        <a16:creationId xmlns:a16="http://schemas.microsoft.com/office/drawing/2014/main" id="{9E5F9CBB-11B6-7ECC-C6EE-230378305DE9}"/>
                      </a:ext>
                    </a:extLst>
                  </p:cNvPr>
                  <p:cNvSpPr txBox="1"/>
                  <p:nvPr/>
                </p:nvSpPr>
                <p:spPr>
                  <a:xfrm>
                    <a:off x="3441889" y="9318232"/>
                    <a:ext cx="942536" cy="162303"/>
                  </a:xfrm>
                  <a:prstGeom prst="rect">
                    <a:avLst/>
                  </a:prstGeom>
                  <a:noFill/>
                </p:spPr>
                <p:txBody>
                  <a:bodyPr wrap="none" lIns="0" tIns="0" rIns="0" bIns="0" rtlCol="0">
                    <a:spAutoFit/>
                  </a:bodyPr>
                  <a:lstStyle/>
                  <a:p>
                    <a:pPr fontAlgn="ctr"/>
                    <a:r>
                      <a:rPr kumimoji="1" lang="en-US" altLang="ja-JP" sz="800" dirty="0">
                        <a:latin typeface="BIZ UDPゴシック" panose="020B0400000000000000" pitchFamily="50" charset="-128"/>
                        <a:ea typeface="BIZ UDPゴシック" panose="020B0400000000000000" pitchFamily="50" charset="-128"/>
                      </a:rPr>
                      <a:t>IT</a:t>
                    </a:r>
                    <a:r>
                      <a:rPr kumimoji="1" lang="ja-JP" altLang="en-US" sz="800" dirty="0">
                        <a:latin typeface="BIZ UDPゴシック" panose="020B0400000000000000" pitchFamily="50" charset="-128"/>
                        <a:ea typeface="BIZ UDPゴシック" panose="020B0400000000000000" pitchFamily="50" charset="-128"/>
                      </a:rPr>
                      <a:t>基盤の見直し</a:t>
                    </a:r>
                  </a:p>
                </p:txBody>
              </p:sp>
              <p:sp>
                <p:nvSpPr>
                  <p:cNvPr id="219" name="四角形: 角を丸くする 218">
                    <a:extLst>
                      <a:ext uri="{FF2B5EF4-FFF2-40B4-BE49-F238E27FC236}">
                        <a16:creationId xmlns:a16="http://schemas.microsoft.com/office/drawing/2014/main" id="{FB16DB39-6ACE-07AF-173F-DB28C87EA1CA}"/>
                      </a:ext>
                    </a:extLst>
                  </p:cNvPr>
                  <p:cNvSpPr/>
                  <p:nvPr/>
                </p:nvSpPr>
                <p:spPr>
                  <a:xfrm>
                    <a:off x="2657052" y="9269176"/>
                    <a:ext cx="720001" cy="252001"/>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800" b="1" dirty="0">
                        <a:latin typeface="BIZ UDPゴシック" panose="020B0400000000000000" pitchFamily="50" charset="-128"/>
                        <a:ea typeface="BIZ UDPゴシック" panose="020B0400000000000000" pitchFamily="50" charset="-128"/>
                      </a:rPr>
                      <a:t>戦略</a:t>
                    </a:r>
                    <a:r>
                      <a:rPr kumimoji="1" lang="en-US" altLang="ja-JP" sz="800" b="1" dirty="0">
                        <a:latin typeface="BIZ UDPゴシック" panose="020B0400000000000000" pitchFamily="50" charset="-128"/>
                        <a:ea typeface="BIZ UDPゴシック" panose="020B0400000000000000" pitchFamily="50" charset="-128"/>
                      </a:rPr>
                      <a:t>E</a:t>
                    </a:r>
                    <a:endParaRPr kumimoji="1" lang="ja-JP" altLang="en-US" sz="800" b="1" dirty="0">
                      <a:latin typeface="BIZ UDPゴシック" panose="020B0400000000000000" pitchFamily="50" charset="-128"/>
                      <a:ea typeface="BIZ UDPゴシック" panose="020B0400000000000000" pitchFamily="50" charset="-128"/>
                    </a:endParaRPr>
                  </a:p>
                </p:txBody>
              </p:sp>
            </p:grpSp>
          </p:grpSp>
          <p:sp>
            <p:nvSpPr>
              <p:cNvPr id="194" name="正方形/長方形 193">
                <a:extLst>
                  <a:ext uri="{FF2B5EF4-FFF2-40B4-BE49-F238E27FC236}">
                    <a16:creationId xmlns:a16="http://schemas.microsoft.com/office/drawing/2014/main" id="{C4E49863-2F15-0C5D-2B88-5305CADECF80}"/>
                  </a:ext>
                </a:extLst>
              </p:cNvPr>
              <p:cNvSpPr/>
              <p:nvPr/>
            </p:nvSpPr>
            <p:spPr>
              <a:xfrm>
                <a:off x="2088000" y="6228000"/>
                <a:ext cx="1263293" cy="2129932"/>
              </a:xfrm>
              <a:prstGeom prst="rect">
                <a:avLst/>
              </a:prstGeom>
              <a:solidFill>
                <a:srgbClr val="F1F6C0"/>
              </a:solidFill>
              <a:ln w="19050">
                <a:noFill/>
              </a:ln>
            </p:spPr>
            <p:style>
              <a:lnRef idx="2">
                <a:schemeClr val="accent2"/>
              </a:lnRef>
              <a:fillRef idx="1">
                <a:schemeClr val="lt1"/>
              </a:fillRef>
              <a:effectRef idx="0">
                <a:schemeClr val="accent2"/>
              </a:effectRef>
              <a:fontRef idx="minor">
                <a:schemeClr val="dk1"/>
              </a:fontRef>
            </p:style>
            <p:txBody>
              <a:bodyPr lIns="0" tIns="65317" rIns="0" bIns="0" rtlCol="0" anchor="t" anchorCtr="0"/>
              <a:lstStyle/>
              <a:p>
                <a:pPr algn="ctr"/>
                <a:r>
                  <a:rPr kumimoji="1" lang="en-US" altLang="ja-JP" sz="900" b="1" dirty="0">
                    <a:latin typeface="BIZ UDPゴシック" panose="020B0400000000000000" pitchFamily="50" charset="-128"/>
                    <a:ea typeface="BIZ UDPゴシック" panose="020B0400000000000000" pitchFamily="50" charset="-128"/>
                  </a:rPr>
                  <a:t>4</a:t>
                </a:r>
                <a:r>
                  <a:rPr kumimoji="1" lang="ja-JP" altLang="en-US" sz="900" b="1" dirty="0">
                    <a:latin typeface="BIZ UDPゴシック" panose="020B0400000000000000" pitchFamily="50" charset="-128"/>
                    <a:ea typeface="BIZ UDPゴシック" panose="020B0400000000000000" pitchFamily="50" charset="-128"/>
                  </a:rPr>
                  <a:t>つの基本方針</a:t>
                </a:r>
                <a:endParaRPr kumimoji="1" lang="en-US" altLang="ja-JP" sz="900" b="1" dirty="0">
                  <a:latin typeface="BIZ UDPゴシック" panose="020B0400000000000000" pitchFamily="50" charset="-128"/>
                  <a:ea typeface="BIZ UDPゴシック" panose="020B0400000000000000" pitchFamily="50" charset="-128"/>
                </a:endParaRPr>
              </a:p>
            </p:txBody>
          </p:sp>
          <p:sp>
            <p:nvSpPr>
              <p:cNvPr id="195" name="四角形: 角を丸くする 194">
                <a:extLst>
                  <a:ext uri="{FF2B5EF4-FFF2-40B4-BE49-F238E27FC236}">
                    <a16:creationId xmlns:a16="http://schemas.microsoft.com/office/drawing/2014/main" id="{AB57E733-2EFD-D53C-0D43-72704B22ECE9}"/>
                  </a:ext>
                </a:extLst>
              </p:cNvPr>
              <p:cNvSpPr/>
              <p:nvPr/>
            </p:nvSpPr>
            <p:spPr>
              <a:xfrm>
                <a:off x="2173110" y="7170754"/>
                <a:ext cx="1093073" cy="300375"/>
              </a:xfrm>
              <a:prstGeom prst="roundRect">
                <a:avLst>
                  <a:gd name="adj" fmla="val 5843"/>
                </a:avLst>
              </a:prstGeom>
              <a:ln w="9525">
                <a:solidFill>
                  <a:srgbClr val="31926F"/>
                </a:solidFill>
              </a:ln>
            </p:spPr>
            <p:style>
              <a:lnRef idx="2">
                <a:schemeClr val="accent2"/>
              </a:lnRef>
              <a:fillRef idx="1">
                <a:schemeClr val="lt1"/>
              </a:fillRef>
              <a:effectRef idx="0">
                <a:schemeClr val="accent2"/>
              </a:effectRef>
              <a:fontRef idx="minor">
                <a:schemeClr val="dk1"/>
              </a:fontRef>
            </p:style>
            <p:txBody>
              <a:bodyPr lIns="65317" tIns="32659" rIns="65317" bIns="32659" rtlCol="0" anchor="ctr"/>
              <a:lstStyle/>
              <a:p>
                <a:pPr algn="ctr" fontAlgn="ctr"/>
                <a:r>
                  <a:rPr kumimoji="1" lang="ja-JP" altLang="en-US" sz="800" b="1" dirty="0">
                    <a:solidFill>
                      <a:srgbClr val="31926F"/>
                    </a:solidFill>
                    <a:latin typeface="BIZ UDPゴシック" panose="020B0400000000000000" pitchFamily="50" charset="-128"/>
                    <a:ea typeface="BIZ UDPゴシック" panose="020B0400000000000000" pitchFamily="50" charset="-128"/>
                  </a:rPr>
                  <a:t>職員の生産性向上</a:t>
                </a:r>
                <a:br>
                  <a:rPr kumimoji="1" lang="en-US" altLang="ja-JP" sz="800" dirty="0">
                    <a:latin typeface="BIZ UDPゴシック" panose="020B0400000000000000" pitchFamily="50" charset="-128"/>
                    <a:ea typeface="BIZ UDPゴシック" panose="020B0400000000000000" pitchFamily="50" charset="-128"/>
                  </a:rPr>
                </a:br>
                <a:r>
                  <a:rPr kumimoji="1" lang="ja-JP" altLang="en-US" sz="800" dirty="0">
                    <a:latin typeface="BIZ UDPゴシック" panose="020B0400000000000000" pitchFamily="50" charset="-128"/>
                    <a:ea typeface="BIZ UDPゴシック" panose="020B0400000000000000" pitchFamily="50" charset="-128"/>
                  </a:rPr>
                  <a:t>機能性・効率性</a:t>
                </a:r>
                <a:endParaRPr kumimoji="1" lang="en-US" altLang="ja-JP" sz="800" dirty="0">
                  <a:latin typeface="BIZ UDPゴシック" panose="020B0400000000000000" pitchFamily="50" charset="-128"/>
                  <a:ea typeface="BIZ UDPゴシック" panose="020B0400000000000000" pitchFamily="50" charset="-128"/>
                </a:endParaRPr>
              </a:p>
            </p:txBody>
          </p:sp>
          <p:sp>
            <p:nvSpPr>
              <p:cNvPr id="196" name="四角形: 角を丸くする 195">
                <a:extLst>
                  <a:ext uri="{FF2B5EF4-FFF2-40B4-BE49-F238E27FC236}">
                    <a16:creationId xmlns:a16="http://schemas.microsoft.com/office/drawing/2014/main" id="{B0DD3BDC-4806-9844-BDE0-41504252C1A4}"/>
                  </a:ext>
                </a:extLst>
              </p:cNvPr>
              <p:cNvSpPr/>
              <p:nvPr/>
            </p:nvSpPr>
            <p:spPr>
              <a:xfrm>
                <a:off x="2173110" y="6830393"/>
                <a:ext cx="1093073" cy="300375"/>
              </a:xfrm>
              <a:prstGeom prst="roundRect">
                <a:avLst>
                  <a:gd name="adj" fmla="val 6444"/>
                </a:avLst>
              </a:prstGeom>
              <a:ln w="9525">
                <a:solidFill>
                  <a:srgbClr val="31926F"/>
                </a:solidFill>
              </a:ln>
            </p:spPr>
            <p:style>
              <a:lnRef idx="2">
                <a:schemeClr val="accent2"/>
              </a:lnRef>
              <a:fillRef idx="1">
                <a:schemeClr val="lt1"/>
              </a:fillRef>
              <a:effectRef idx="0">
                <a:schemeClr val="accent2"/>
              </a:effectRef>
              <a:fontRef idx="minor">
                <a:schemeClr val="dk1"/>
              </a:fontRef>
            </p:style>
            <p:txBody>
              <a:bodyPr lIns="65317" tIns="32659" rIns="65317" bIns="32659" rtlCol="0" anchor="ctr"/>
              <a:lstStyle/>
              <a:p>
                <a:pPr algn="ctr" fontAlgn="ctr"/>
                <a:r>
                  <a:rPr kumimoji="1" lang="ja-JP" altLang="en-US" sz="800" b="1" dirty="0">
                    <a:solidFill>
                      <a:srgbClr val="31926F"/>
                    </a:solidFill>
                    <a:latin typeface="BIZ UDPゴシック" panose="020B0400000000000000" pitchFamily="50" charset="-128"/>
                    <a:ea typeface="BIZ UDPゴシック" panose="020B0400000000000000" pitchFamily="50" charset="-128"/>
                  </a:rPr>
                  <a:t>住民サービス向上</a:t>
                </a:r>
                <a:endParaRPr kumimoji="1" lang="en-US" altLang="ja-JP" sz="8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ja-JP" altLang="en-US" sz="800" dirty="0">
                    <a:latin typeface="BIZ UDPゴシック" panose="020B0400000000000000" pitchFamily="50" charset="-128"/>
                    <a:ea typeface="BIZ UDPゴシック" panose="020B0400000000000000" pitchFamily="50" charset="-128"/>
                  </a:rPr>
                  <a:t>利便性、親しみやすさ</a:t>
                </a:r>
                <a:endParaRPr kumimoji="1" lang="en-US" altLang="ja-JP" sz="800" dirty="0">
                  <a:latin typeface="BIZ UDPゴシック" panose="020B0400000000000000" pitchFamily="50" charset="-128"/>
                  <a:ea typeface="BIZ UDPゴシック" panose="020B0400000000000000" pitchFamily="50" charset="-128"/>
                </a:endParaRPr>
              </a:p>
            </p:txBody>
          </p:sp>
          <p:sp>
            <p:nvSpPr>
              <p:cNvPr id="197" name="四角形: 角を丸くする 196">
                <a:extLst>
                  <a:ext uri="{FF2B5EF4-FFF2-40B4-BE49-F238E27FC236}">
                    <a16:creationId xmlns:a16="http://schemas.microsoft.com/office/drawing/2014/main" id="{3F7B8090-1F73-CCD5-6F49-2FE2E9880FA7}"/>
                  </a:ext>
                </a:extLst>
              </p:cNvPr>
              <p:cNvSpPr/>
              <p:nvPr/>
            </p:nvSpPr>
            <p:spPr>
              <a:xfrm>
                <a:off x="2173110" y="7511114"/>
                <a:ext cx="1093073" cy="409602"/>
              </a:xfrm>
              <a:prstGeom prst="roundRect">
                <a:avLst>
                  <a:gd name="adj" fmla="val 4320"/>
                </a:avLst>
              </a:prstGeom>
              <a:ln w="9525">
                <a:solidFill>
                  <a:srgbClr val="31926F"/>
                </a:solidFill>
              </a:ln>
            </p:spPr>
            <p:style>
              <a:lnRef idx="2">
                <a:schemeClr val="accent2"/>
              </a:lnRef>
              <a:fillRef idx="1">
                <a:schemeClr val="lt1"/>
              </a:fillRef>
              <a:effectRef idx="0">
                <a:schemeClr val="accent2"/>
              </a:effectRef>
              <a:fontRef idx="minor">
                <a:schemeClr val="dk1"/>
              </a:fontRef>
            </p:style>
            <p:txBody>
              <a:bodyPr lIns="65317" tIns="32659" rIns="65317" bIns="32659" rtlCol="0" anchor="ctr"/>
              <a:lstStyle/>
              <a:p>
                <a:pPr algn="ctr" fontAlgn="ctr"/>
                <a:r>
                  <a:rPr kumimoji="1" lang="ja-JP" altLang="en-US" sz="800" b="1" dirty="0">
                    <a:solidFill>
                      <a:srgbClr val="31926F"/>
                    </a:solidFill>
                    <a:latin typeface="BIZ UDPゴシック" panose="020B0400000000000000" pitchFamily="50" charset="-128"/>
                    <a:ea typeface="BIZ UDPゴシック" panose="020B0400000000000000" pitchFamily="50" charset="-128"/>
                  </a:rPr>
                  <a:t>環境性能向上</a:t>
                </a:r>
                <a:endParaRPr kumimoji="1" lang="en-US" altLang="ja-JP" sz="8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ja-JP" altLang="en-US" sz="800" dirty="0">
                    <a:latin typeface="BIZ UDPゴシック" panose="020B0400000000000000" pitchFamily="50" charset="-128"/>
                    <a:ea typeface="BIZ UDPゴシック" panose="020B0400000000000000" pitchFamily="50" charset="-128"/>
                  </a:rPr>
                  <a:t>ライフサイクルコスト</a:t>
                </a:r>
                <a:endParaRPr kumimoji="1" lang="en-US" altLang="ja-JP" sz="800" dirty="0">
                  <a:latin typeface="BIZ UDPゴシック" panose="020B0400000000000000" pitchFamily="50" charset="-128"/>
                  <a:ea typeface="BIZ UDPゴシック" panose="020B0400000000000000" pitchFamily="50" charset="-128"/>
                </a:endParaRPr>
              </a:p>
              <a:p>
                <a:pPr algn="ctr" fontAlgn="ctr"/>
                <a:r>
                  <a:rPr kumimoji="1" lang="ja-JP" altLang="en-US" sz="800" dirty="0">
                    <a:latin typeface="BIZ UDPゴシック" panose="020B0400000000000000" pitchFamily="50" charset="-128"/>
                    <a:ea typeface="BIZ UDPゴシック" panose="020B0400000000000000" pitchFamily="50" charset="-128"/>
                  </a:rPr>
                  <a:t>環境性能</a:t>
                </a:r>
                <a:endParaRPr kumimoji="1" lang="en-US" altLang="ja-JP" sz="800" dirty="0">
                  <a:latin typeface="BIZ UDPゴシック" panose="020B0400000000000000" pitchFamily="50" charset="-128"/>
                  <a:ea typeface="BIZ UDPゴシック" panose="020B0400000000000000" pitchFamily="50" charset="-128"/>
                </a:endParaRPr>
              </a:p>
            </p:txBody>
          </p:sp>
          <p:sp>
            <p:nvSpPr>
              <p:cNvPr id="198" name="四角形: 角を丸くする 197">
                <a:extLst>
                  <a:ext uri="{FF2B5EF4-FFF2-40B4-BE49-F238E27FC236}">
                    <a16:creationId xmlns:a16="http://schemas.microsoft.com/office/drawing/2014/main" id="{7749AED3-7588-A4F1-FC10-5CB24B02E4BE}"/>
                  </a:ext>
                </a:extLst>
              </p:cNvPr>
              <p:cNvSpPr/>
              <p:nvPr/>
            </p:nvSpPr>
            <p:spPr>
              <a:xfrm>
                <a:off x="2173110" y="7960702"/>
                <a:ext cx="1093073" cy="300375"/>
              </a:xfrm>
              <a:prstGeom prst="roundRect">
                <a:avLst>
                  <a:gd name="adj" fmla="val 5844"/>
                </a:avLst>
              </a:prstGeom>
              <a:ln w="9525">
                <a:solidFill>
                  <a:srgbClr val="31926F"/>
                </a:solidFill>
              </a:ln>
            </p:spPr>
            <p:style>
              <a:lnRef idx="2">
                <a:schemeClr val="accent2"/>
              </a:lnRef>
              <a:fillRef idx="1">
                <a:schemeClr val="lt1"/>
              </a:fillRef>
              <a:effectRef idx="0">
                <a:schemeClr val="accent2"/>
              </a:effectRef>
              <a:fontRef idx="minor">
                <a:schemeClr val="dk1"/>
              </a:fontRef>
            </p:style>
            <p:txBody>
              <a:bodyPr lIns="65317" tIns="32659" rIns="65317" bIns="32659" rtlCol="0" anchor="ctr"/>
              <a:lstStyle/>
              <a:p>
                <a:pPr algn="ctr" fontAlgn="ctr"/>
                <a:r>
                  <a:rPr kumimoji="1" lang="ja-JP" altLang="en-US" sz="800" b="1" dirty="0">
                    <a:solidFill>
                      <a:srgbClr val="31926F"/>
                    </a:solidFill>
                    <a:latin typeface="BIZ UDPゴシック" panose="020B0400000000000000" pitchFamily="50" charset="-128"/>
                    <a:ea typeface="BIZ UDPゴシック" panose="020B0400000000000000" pitchFamily="50" charset="-128"/>
                  </a:rPr>
                  <a:t>防災拠点の機能拡充</a:t>
                </a:r>
                <a:endParaRPr kumimoji="1" lang="en-US" altLang="ja-JP" sz="8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ja-JP" altLang="en-US" sz="800" dirty="0">
                    <a:latin typeface="BIZ UDPゴシック" panose="020B0400000000000000" pitchFamily="50" charset="-128"/>
                    <a:ea typeface="BIZ UDPゴシック" panose="020B0400000000000000" pitchFamily="50" charset="-128"/>
                  </a:rPr>
                  <a:t>安全・安心</a:t>
                </a:r>
                <a:endParaRPr kumimoji="1" lang="en-US" altLang="ja-JP" sz="800" dirty="0">
                  <a:latin typeface="BIZ UDPゴシック" panose="020B0400000000000000" pitchFamily="50" charset="-128"/>
                  <a:ea typeface="BIZ UDPゴシック" panose="020B0400000000000000" pitchFamily="50" charset="-128"/>
                </a:endParaRPr>
              </a:p>
            </p:txBody>
          </p:sp>
          <p:sp>
            <p:nvSpPr>
              <p:cNvPr id="199" name="楕円 198">
                <a:extLst>
                  <a:ext uri="{FF2B5EF4-FFF2-40B4-BE49-F238E27FC236}">
                    <a16:creationId xmlns:a16="http://schemas.microsoft.com/office/drawing/2014/main" id="{C17B2C24-73BA-2DE1-435C-62D387B5D0DD}"/>
                  </a:ext>
                </a:extLst>
              </p:cNvPr>
              <p:cNvSpPr>
                <a:spLocks noChangeAspect="1"/>
              </p:cNvSpPr>
              <p:nvPr/>
            </p:nvSpPr>
            <p:spPr>
              <a:xfrm>
                <a:off x="2548645" y="6462000"/>
                <a:ext cx="342002" cy="342000"/>
              </a:xfrm>
              <a:prstGeom prst="ellipse">
                <a:avLst/>
              </a:prstGeom>
              <a:solidFill>
                <a:srgbClr val="31926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fontAlgn="ctr"/>
                <a:r>
                  <a:rPr kumimoji="1" lang="en-US" altLang="ja-JP" sz="900" b="1" dirty="0">
                    <a:solidFill>
                      <a:schemeClr val="bg1"/>
                    </a:solidFill>
                    <a:latin typeface="BIZ UDPゴシック" panose="020B0400000000000000" pitchFamily="50" charset="-128"/>
                    <a:ea typeface="BIZ UDPゴシック" panose="020B0400000000000000" pitchFamily="50" charset="-128"/>
                  </a:rPr>
                  <a:t>2</a:t>
                </a:r>
                <a:r>
                  <a:rPr kumimoji="1" lang="ja-JP" altLang="en-US" sz="900" b="1" dirty="0">
                    <a:solidFill>
                      <a:schemeClr val="bg1"/>
                    </a:solidFill>
                    <a:latin typeface="BIZ UDPゴシック" panose="020B0400000000000000" pitchFamily="50" charset="-128"/>
                    <a:ea typeface="BIZ UDPゴシック" panose="020B0400000000000000" pitchFamily="50" charset="-128"/>
                  </a:rPr>
                  <a:t>章</a:t>
                </a:r>
              </a:p>
            </p:txBody>
          </p:sp>
          <p:grpSp>
            <p:nvGrpSpPr>
              <p:cNvPr id="200" name="グループ化 199">
                <a:extLst>
                  <a:ext uri="{FF2B5EF4-FFF2-40B4-BE49-F238E27FC236}">
                    <a16:creationId xmlns:a16="http://schemas.microsoft.com/office/drawing/2014/main" id="{3B5DB975-373A-0B26-1D5F-A78F0A88C5B2}"/>
                  </a:ext>
                </a:extLst>
              </p:cNvPr>
              <p:cNvGrpSpPr/>
              <p:nvPr/>
            </p:nvGrpSpPr>
            <p:grpSpPr>
              <a:xfrm>
                <a:off x="5612068" y="6830393"/>
                <a:ext cx="1199778" cy="1316383"/>
                <a:chOff x="5152839" y="7741354"/>
                <a:chExt cx="1581721" cy="1735456"/>
              </a:xfrm>
            </p:grpSpPr>
            <p:grpSp>
              <p:nvGrpSpPr>
                <p:cNvPr id="201" name="グループ化 200">
                  <a:extLst>
                    <a:ext uri="{FF2B5EF4-FFF2-40B4-BE49-F238E27FC236}">
                      <a16:creationId xmlns:a16="http://schemas.microsoft.com/office/drawing/2014/main" id="{330EC3A5-E7D5-43D8-04EE-D52B44F3D2F0}"/>
                    </a:ext>
                  </a:extLst>
                </p:cNvPr>
                <p:cNvGrpSpPr/>
                <p:nvPr/>
              </p:nvGrpSpPr>
              <p:grpSpPr>
                <a:xfrm>
                  <a:off x="5152839" y="7741354"/>
                  <a:ext cx="1581721" cy="1735456"/>
                  <a:chOff x="5152839" y="8019720"/>
                  <a:chExt cx="1581721" cy="1735456"/>
                </a:xfrm>
              </p:grpSpPr>
              <p:grpSp>
                <p:nvGrpSpPr>
                  <p:cNvPr id="204" name="グループ化 203">
                    <a:extLst>
                      <a:ext uri="{FF2B5EF4-FFF2-40B4-BE49-F238E27FC236}">
                        <a16:creationId xmlns:a16="http://schemas.microsoft.com/office/drawing/2014/main" id="{78D3C710-E955-8F4E-16E6-E1CAB645CB77}"/>
                      </a:ext>
                    </a:extLst>
                  </p:cNvPr>
                  <p:cNvGrpSpPr/>
                  <p:nvPr/>
                </p:nvGrpSpPr>
                <p:grpSpPr>
                  <a:xfrm>
                    <a:off x="5152839" y="8019720"/>
                    <a:ext cx="1581721" cy="324606"/>
                    <a:chOff x="5209604" y="7871529"/>
                    <a:chExt cx="1581721" cy="324606"/>
                  </a:xfrm>
                </p:grpSpPr>
                <p:sp>
                  <p:nvSpPr>
                    <p:cNvPr id="211" name="テキスト ボックス 210">
                      <a:extLst>
                        <a:ext uri="{FF2B5EF4-FFF2-40B4-BE49-F238E27FC236}">
                          <a16:creationId xmlns:a16="http://schemas.microsoft.com/office/drawing/2014/main" id="{C7119E15-8469-427F-E089-B4E52B3BB650}"/>
                        </a:ext>
                      </a:extLst>
                    </p:cNvPr>
                    <p:cNvSpPr txBox="1"/>
                    <p:nvPr/>
                  </p:nvSpPr>
                  <p:spPr>
                    <a:xfrm>
                      <a:off x="5974758" y="7871529"/>
                      <a:ext cx="816567" cy="324606"/>
                    </a:xfrm>
                    <a:prstGeom prst="rect">
                      <a:avLst/>
                    </a:prstGeom>
                    <a:noFill/>
                  </p:spPr>
                  <p:txBody>
                    <a:bodyPr wrap="square" lIns="0" tIns="0" rIns="0" bIns="0" rtlCol="0">
                      <a:spAutoFit/>
                    </a:bodyPr>
                    <a:lstStyle/>
                    <a:p>
                      <a:r>
                        <a:rPr kumimoji="1" lang="ja-JP" altLang="en-US" sz="800" dirty="0">
                          <a:latin typeface="BIZ UDPゴシック" panose="020B0400000000000000" pitchFamily="50" charset="-128"/>
                          <a:ea typeface="BIZ UDPゴシック" panose="020B0400000000000000" pitchFamily="50" charset="-128"/>
                        </a:rPr>
                        <a:t>ワンストップ</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サービス</a:t>
                      </a:r>
                    </a:p>
                  </p:txBody>
                </p:sp>
                <p:sp>
                  <p:nvSpPr>
                    <p:cNvPr id="212" name="四角形: 角を丸くする 211">
                      <a:extLst>
                        <a:ext uri="{FF2B5EF4-FFF2-40B4-BE49-F238E27FC236}">
                          <a16:creationId xmlns:a16="http://schemas.microsoft.com/office/drawing/2014/main" id="{392DF8EE-D5FA-57A5-313F-C8E7B0B07902}"/>
                        </a:ext>
                      </a:extLst>
                    </p:cNvPr>
                    <p:cNvSpPr/>
                    <p:nvPr/>
                  </p:nvSpPr>
                  <p:spPr>
                    <a:xfrm>
                      <a:off x="5209604" y="7894930"/>
                      <a:ext cx="720001" cy="251999"/>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800" b="1" dirty="0">
                          <a:solidFill>
                            <a:srgbClr val="31926F"/>
                          </a:solidFill>
                          <a:latin typeface="BIZ UDPゴシック" panose="020B0400000000000000" pitchFamily="50" charset="-128"/>
                          <a:ea typeface="BIZ UDPゴシック" panose="020B0400000000000000" pitchFamily="50" charset="-128"/>
                        </a:rPr>
                        <a:t>施策①</a:t>
                      </a:r>
                    </a:p>
                  </p:txBody>
                </p:sp>
              </p:grpSp>
              <p:sp>
                <p:nvSpPr>
                  <p:cNvPr id="205" name="四角形: 角を丸くする 204">
                    <a:extLst>
                      <a:ext uri="{FF2B5EF4-FFF2-40B4-BE49-F238E27FC236}">
                        <a16:creationId xmlns:a16="http://schemas.microsoft.com/office/drawing/2014/main" id="{5F732807-71D4-8946-1A6D-889440114E6B}"/>
                      </a:ext>
                    </a:extLst>
                  </p:cNvPr>
                  <p:cNvSpPr/>
                  <p:nvPr/>
                </p:nvSpPr>
                <p:spPr>
                  <a:xfrm>
                    <a:off x="5152839" y="8441553"/>
                    <a:ext cx="720001" cy="251999"/>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800" b="1" dirty="0">
                        <a:solidFill>
                          <a:srgbClr val="31926F"/>
                        </a:solidFill>
                        <a:latin typeface="BIZ UDPゴシック" panose="020B0400000000000000" pitchFamily="50" charset="-128"/>
                        <a:ea typeface="BIZ UDPゴシック" panose="020B0400000000000000" pitchFamily="50" charset="-128"/>
                      </a:rPr>
                      <a:t>施策②</a:t>
                    </a:r>
                  </a:p>
                </p:txBody>
              </p:sp>
              <p:sp>
                <p:nvSpPr>
                  <p:cNvPr id="206" name="四角形: 角を丸くする 205">
                    <a:extLst>
                      <a:ext uri="{FF2B5EF4-FFF2-40B4-BE49-F238E27FC236}">
                        <a16:creationId xmlns:a16="http://schemas.microsoft.com/office/drawing/2014/main" id="{470D01E4-5742-213E-8041-55AB4DE7689F}"/>
                      </a:ext>
                    </a:extLst>
                  </p:cNvPr>
                  <p:cNvSpPr/>
                  <p:nvPr/>
                </p:nvSpPr>
                <p:spPr>
                  <a:xfrm>
                    <a:off x="5152839" y="8816585"/>
                    <a:ext cx="720001" cy="251999"/>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800" b="1" dirty="0">
                        <a:solidFill>
                          <a:srgbClr val="31926F"/>
                        </a:solidFill>
                        <a:latin typeface="BIZ UDPゴシック" panose="020B0400000000000000" pitchFamily="50" charset="-128"/>
                        <a:ea typeface="BIZ UDPゴシック" panose="020B0400000000000000" pitchFamily="50" charset="-128"/>
                      </a:rPr>
                      <a:t>施策③</a:t>
                    </a:r>
                  </a:p>
                </p:txBody>
              </p:sp>
              <p:grpSp>
                <p:nvGrpSpPr>
                  <p:cNvPr id="207" name="グループ化 206">
                    <a:extLst>
                      <a:ext uri="{FF2B5EF4-FFF2-40B4-BE49-F238E27FC236}">
                        <a16:creationId xmlns:a16="http://schemas.microsoft.com/office/drawing/2014/main" id="{82E7588D-4B98-6044-AA85-ACC4B25BC2A2}"/>
                      </a:ext>
                    </a:extLst>
                  </p:cNvPr>
                  <p:cNvGrpSpPr/>
                  <p:nvPr/>
                </p:nvGrpSpPr>
                <p:grpSpPr>
                  <a:xfrm>
                    <a:off x="5152839" y="9503175"/>
                    <a:ext cx="1306164" cy="252001"/>
                    <a:chOff x="5209604" y="9383244"/>
                    <a:chExt cx="1306164" cy="252001"/>
                  </a:xfrm>
                </p:grpSpPr>
                <p:sp>
                  <p:nvSpPr>
                    <p:cNvPr id="209" name="テキスト ボックス 208">
                      <a:extLst>
                        <a:ext uri="{FF2B5EF4-FFF2-40B4-BE49-F238E27FC236}">
                          <a16:creationId xmlns:a16="http://schemas.microsoft.com/office/drawing/2014/main" id="{3E5F38D0-0ABA-4AC5-DAC5-02DCE0CEE2E5}"/>
                        </a:ext>
                      </a:extLst>
                    </p:cNvPr>
                    <p:cNvSpPr txBox="1"/>
                    <p:nvPr/>
                  </p:nvSpPr>
                  <p:spPr>
                    <a:xfrm>
                      <a:off x="5974760" y="9434544"/>
                      <a:ext cx="541008" cy="162303"/>
                    </a:xfrm>
                    <a:prstGeom prst="rect">
                      <a:avLst/>
                    </a:prstGeom>
                    <a:noFill/>
                  </p:spPr>
                  <p:txBody>
                    <a:bodyPr wrap="none" lIns="0" tIns="0" rIns="0" bIns="0" rtlCol="0">
                      <a:spAutoFit/>
                    </a:bodyPr>
                    <a:lstStyle/>
                    <a:p>
                      <a:r>
                        <a:rPr kumimoji="1" lang="ja-JP" altLang="en-US" sz="800" dirty="0">
                          <a:latin typeface="BIZ UDPゴシック" panose="020B0400000000000000" pitchFamily="50" charset="-128"/>
                          <a:ea typeface="BIZ UDPゴシック" panose="020B0400000000000000" pitchFamily="50" charset="-128"/>
                        </a:rPr>
                        <a:t>情報基盤</a:t>
                      </a:r>
                    </a:p>
                  </p:txBody>
                </p:sp>
                <p:sp>
                  <p:nvSpPr>
                    <p:cNvPr id="210" name="四角形: 角を丸くする 209">
                      <a:extLst>
                        <a:ext uri="{FF2B5EF4-FFF2-40B4-BE49-F238E27FC236}">
                          <a16:creationId xmlns:a16="http://schemas.microsoft.com/office/drawing/2014/main" id="{1B793797-8FCD-5E70-2D7A-81CEBE9C4EE7}"/>
                        </a:ext>
                      </a:extLst>
                    </p:cNvPr>
                    <p:cNvSpPr/>
                    <p:nvPr/>
                  </p:nvSpPr>
                  <p:spPr>
                    <a:xfrm>
                      <a:off x="5209604" y="9383244"/>
                      <a:ext cx="720001" cy="252001"/>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800" b="1" dirty="0">
                          <a:solidFill>
                            <a:srgbClr val="31926F"/>
                          </a:solidFill>
                          <a:latin typeface="BIZ UDPゴシック" panose="020B0400000000000000" pitchFamily="50" charset="-128"/>
                          <a:ea typeface="BIZ UDPゴシック" panose="020B0400000000000000" pitchFamily="50" charset="-128"/>
                        </a:rPr>
                        <a:t>施策㉗</a:t>
                      </a:r>
                    </a:p>
                  </p:txBody>
                </p:sp>
              </p:grpSp>
              <p:cxnSp>
                <p:nvCxnSpPr>
                  <p:cNvPr id="208" name="直線コネクタ 207">
                    <a:extLst>
                      <a:ext uri="{FF2B5EF4-FFF2-40B4-BE49-F238E27FC236}">
                        <a16:creationId xmlns:a16="http://schemas.microsoft.com/office/drawing/2014/main" id="{60EB5C9E-1EA4-A893-4285-A4414FEEFFC2}"/>
                      </a:ext>
                    </a:extLst>
                  </p:cNvPr>
                  <p:cNvCxnSpPr>
                    <a:cxnSpLocks/>
                  </p:cNvCxnSpPr>
                  <p:nvPr/>
                </p:nvCxnSpPr>
                <p:spPr>
                  <a:xfrm>
                    <a:off x="5527617" y="9187108"/>
                    <a:ext cx="0" cy="197546"/>
                  </a:xfrm>
                  <a:prstGeom prst="line">
                    <a:avLst/>
                  </a:prstGeom>
                  <a:ln w="28575" cap="rnd">
                    <a:solidFill>
                      <a:srgbClr val="31926F"/>
                    </a:solidFill>
                    <a:prstDash val="sysDot"/>
                    <a:round/>
                  </a:ln>
                </p:spPr>
                <p:style>
                  <a:lnRef idx="1">
                    <a:schemeClr val="accent1"/>
                  </a:lnRef>
                  <a:fillRef idx="0">
                    <a:schemeClr val="accent1"/>
                  </a:fillRef>
                  <a:effectRef idx="0">
                    <a:schemeClr val="accent1"/>
                  </a:effectRef>
                  <a:fontRef idx="minor">
                    <a:schemeClr val="tx1"/>
                  </a:fontRef>
                </p:style>
              </p:cxnSp>
            </p:grpSp>
            <p:sp>
              <p:nvSpPr>
                <p:cNvPr id="202" name="テキスト ボックス 201">
                  <a:extLst>
                    <a:ext uri="{FF2B5EF4-FFF2-40B4-BE49-F238E27FC236}">
                      <a16:creationId xmlns:a16="http://schemas.microsoft.com/office/drawing/2014/main" id="{E386DECA-A8E3-B9E3-9598-3DD62C0D5A09}"/>
                    </a:ext>
                  </a:extLst>
                </p:cNvPr>
                <p:cNvSpPr txBox="1"/>
                <p:nvPr/>
              </p:nvSpPr>
              <p:spPr>
                <a:xfrm>
                  <a:off x="5917993" y="8208646"/>
                  <a:ext cx="807284" cy="162304"/>
                </a:xfrm>
                <a:prstGeom prst="rect">
                  <a:avLst/>
                </a:prstGeom>
                <a:noFill/>
              </p:spPr>
              <p:txBody>
                <a:bodyPr wrap="none" lIns="0" tIns="0" rIns="0" bIns="0" rtlCol="0">
                  <a:spAutoFit/>
                </a:bodyPr>
                <a:lstStyle/>
                <a:p>
                  <a:r>
                    <a:rPr kumimoji="1" lang="ja-JP" altLang="en-US" sz="800" dirty="0">
                      <a:latin typeface="BIZ UDPゴシック" panose="020B0400000000000000" pitchFamily="50" charset="-128"/>
                      <a:ea typeface="BIZ UDPゴシック" panose="020B0400000000000000" pitchFamily="50" charset="-128"/>
                    </a:rPr>
                    <a:t>書かない窓口</a:t>
                  </a:r>
                </a:p>
              </p:txBody>
            </p:sp>
            <p:sp>
              <p:nvSpPr>
                <p:cNvPr id="203" name="テキスト ボックス 202">
                  <a:extLst>
                    <a:ext uri="{FF2B5EF4-FFF2-40B4-BE49-F238E27FC236}">
                      <a16:creationId xmlns:a16="http://schemas.microsoft.com/office/drawing/2014/main" id="{F8FDF994-A712-A9F7-8157-AB3E6388B562}"/>
                    </a:ext>
                  </a:extLst>
                </p:cNvPr>
                <p:cNvSpPr txBox="1"/>
                <p:nvPr/>
              </p:nvSpPr>
              <p:spPr>
                <a:xfrm>
                  <a:off x="5917993" y="8516119"/>
                  <a:ext cx="816567" cy="324606"/>
                </a:xfrm>
                <a:prstGeom prst="rect">
                  <a:avLst/>
                </a:prstGeom>
                <a:noFill/>
              </p:spPr>
              <p:txBody>
                <a:bodyPr wrap="square" lIns="0" tIns="0" rIns="0" bIns="0" rtlCol="0">
                  <a:spAutoFit/>
                </a:bodyPr>
                <a:lstStyle/>
                <a:p>
                  <a:r>
                    <a:rPr kumimoji="1" lang="ja-JP" altLang="en-US" sz="800" dirty="0">
                      <a:latin typeface="BIZ UDPゴシック" panose="020B0400000000000000" pitchFamily="50" charset="-128"/>
                      <a:ea typeface="BIZ UDPゴシック" panose="020B0400000000000000" pitchFamily="50" charset="-128"/>
                    </a:rPr>
                    <a:t>デジタル</a:t>
                  </a: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800" dirty="0">
                      <a:latin typeface="BIZ UDPゴシック" panose="020B0400000000000000" pitchFamily="50" charset="-128"/>
                      <a:ea typeface="BIZ UDPゴシック" panose="020B0400000000000000" pitchFamily="50" charset="-128"/>
                    </a:rPr>
                    <a:t>サイネージ</a:t>
                  </a:r>
                </a:p>
              </p:txBody>
            </p:sp>
          </p:grpSp>
        </p:grpSp>
      </p:grpSp>
      <p:sp>
        <p:nvSpPr>
          <p:cNvPr id="228" name="矢印: 右 227">
            <a:extLst>
              <a:ext uri="{FF2B5EF4-FFF2-40B4-BE49-F238E27FC236}">
                <a16:creationId xmlns:a16="http://schemas.microsoft.com/office/drawing/2014/main" id="{36AC7490-08C1-5858-7A3D-E8A21F822275}"/>
              </a:ext>
            </a:extLst>
          </p:cNvPr>
          <p:cNvSpPr/>
          <p:nvPr/>
        </p:nvSpPr>
        <p:spPr>
          <a:xfrm rot="5400000">
            <a:off x="5135579" y="6373966"/>
            <a:ext cx="378709" cy="762236"/>
          </a:xfrm>
          <a:prstGeom prst="rightArrow">
            <a:avLst>
              <a:gd name="adj1" fmla="val 50000"/>
              <a:gd name="adj2" fmla="val 41336"/>
            </a:avLst>
          </a:prstGeom>
          <a:solidFill>
            <a:srgbClr val="31926F"/>
          </a:solidFill>
          <a:ln w="19050" cap="flat" cmpd="sng" algn="ctr">
            <a:solidFill>
              <a:srgbClr val="31926F"/>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a:solidFill>
                <a:schemeClr val="bg1"/>
              </a:solidFill>
            </a:endParaRPr>
          </a:p>
        </p:txBody>
      </p:sp>
      <p:sp>
        <p:nvSpPr>
          <p:cNvPr id="229" name="正方形/長方形 228">
            <a:extLst>
              <a:ext uri="{FF2B5EF4-FFF2-40B4-BE49-F238E27FC236}">
                <a16:creationId xmlns:a16="http://schemas.microsoft.com/office/drawing/2014/main" id="{6763CB4B-CC07-DF3E-FB22-B870BE274F88}"/>
              </a:ext>
            </a:extLst>
          </p:cNvPr>
          <p:cNvSpPr>
            <a:spLocks noChangeAspect="1"/>
          </p:cNvSpPr>
          <p:nvPr/>
        </p:nvSpPr>
        <p:spPr>
          <a:xfrm>
            <a:off x="504000" y="5275674"/>
            <a:ext cx="1440000" cy="812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293209" fontAlgn="ctr">
              <a:lnSpc>
                <a:spcPct val="120000"/>
              </a:lnSpc>
              <a:defRPr/>
            </a:pPr>
            <a:r>
              <a:rPr kumimoji="1" lang="ja-JP" altLang="en-US" sz="1100" b="1" dirty="0">
                <a:solidFill>
                  <a:srgbClr val="31926F"/>
                </a:solidFill>
                <a:latin typeface="+mn-ea"/>
              </a:rPr>
              <a:t>事例集（本書）</a:t>
            </a:r>
            <a:br>
              <a:rPr kumimoji="1" lang="en-US" altLang="ja-JP" sz="1100" dirty="0">
                <a:solidFill>
                  <a:srgbClr val="000000"/>
                </a:solidFill>
                <a:latin typeface="+mn-ea"/>
              </a:rPr>
            </a:br>
            <a:r>
              <a:rPr kumimoji="1" lang="ja-JP" altLang="en-US" sz="1100" dirty="0">
                <a:solidFill>
                  <a:srgbClr val="000000"/>
                </a:solidFill>
                <a:latin typeface="+mn-ea"/>
              </a:rPr>
              <a:t>庁舎建て替えの先行事例を、「戦略」と「施策」を切り口として紹介</a:t>
            </a:r>
          </a:p>
        </p:txBody>
      </p:sp>
      <p:grpSp>
        <p:nvGrpSpPr>
          <p:cNvPr id="230" name="グループ化 229">
            <a:extLst>
              <a:ext uri="{FF2B5EF4-FFF2-40B4-BE49-F238E27FC236}">
                <a16:creationId xmlns:a16="http://schemas.microsoft.com/office/drawing/2014/main" id="{65B359A6-BAB7-1B75-D42D-7F2787F7CDEE}"/>
              </a:ext>
            </a:extLst>
          </p:cNvPr>
          <p:cNvGrpSpPr/>
          <p:nvPr/>
        </p:nvGrpSpPr>
        <p:grpSpPr>
          <a:xfrm>
            <a:off x="5461507" y="5311678"/>
            <a:ext cx="1594492" cy="1254048"/>
            <a:chOff x="5461507" y="6228004"/>
            <a:chExt cx="1594492" cy="1254048"/>
          </a:xfrm>
        </p:grpSpPr>
        <p:sp>
          <p:nvSpPr>
            <p:cNvPr id="231" name="正方形/長方形 230">
              <a:extLst>
                <a:ext uri="{FF2B5EF4-FFF2-40B4-BE49-F238E27FC236}">
                  <a16:creationId xmlns:a16="http://schemas.microsoft.com/office/drawing/2014/main" id="{973BCD78-89E4-BE4E-26BF-71944844737C}"/>
                </a:ext>
              </a:extLst>
            </p:cNvPr>
            <p:cNvSpPr/>
            <p:nvPr/>
          </p:nvSpPr>
          <p:spPr>
            <a:xfrm>
              <a:off x="5461507" y="6228004"/>
              <a:ext cx="1594492" cy="1254048"/>
            </a:xfrm>
            <a:prstGeom prst="rect">
              <a:avLst/>
            </a:prstGeom>
            <a:noFill/>
            <a:ln w="19050">
              <a:noFill/>
            </a:ln>
          </p:spPr>
          <p:style>
            <a:lnRef idx="2">
              <a:schemeClr val="accent2"/>
            </a:lnRef>
            <a:fillRef idx="1">
              <a:schemeClr val="lt1"/>
            </a:fillRef>
            <a:effectRef idx="0">
              <a:schemeClr val="accent2"/>
            </a:effectRef>
            <a:fontRef idx="minor">
              <a:schemeClr val="dk1"/>
            </a:fontRef>
          </p:style>
          <p:txBody>
            <a:bodyPr lIns="0" tIns="36000" rIns="0" bIns="36000" rtlCol="0" anchor="t" anchorCtr="0"/>
            <a:lstStyle/>
            <a:p>
              <a:pPr algn="ctr" fontAlgn="ctr"/>
              <a:r>
                <a:rPr kumimoji="1" lang="ja-JP" altLang="en-US" sz="900" dirty="0">
                  <a:latin typeface="BIZ UDPゴシック" panose="020B0400000000000000" pitchFamily="50" charset="-128"/>
                  <a:ea typeface="BIZ UDPゴシック" panose="020B0400000000000000" pitchFamily="50" charset="-128"/>
                </a:rPr>
                <a:t>■■市</a:t>
              </a:r>
              <a:endParaRPr kumimoji="1" lang="en-US" altLang="ja-JP" sz="900" dirty="0">
                <a:latin typeface="BIZ UDPゴシック" panose="020B0400000000000000" pitchFamily="50" charset="-128"/>
                <a:ea typeface="BIZ UDPゴシック" panose="020B0400000000000000" pitchFamily="50" charset="-128"/>
              </a:endParaRPr>
            </a:p>
          </p:txBody>
        </p:sp>
        <p:grpSp>
          <p:nvGrpSpPr>
            <p:cNvPr id="232" name="グループ化 231">
              <a:extLst>
                <a:ext uri="{FF2B5EF4-FFF2-40B4-BE49-F238E27FC236}">
                  <a16:creationId xmlns:a16="http://schemas.microsoft.com/office/drawing/2014/main" id="{BD63CF8E-B2BD-1305-6049-2E67327756DF}"/>
                </a:ext>
              </a:extLst>
            </p:cNvPr>
            <p:cNvGrpSpPr/>
            <p:nvPr/>
          </p:nvGrpSpPr>
          <p:grpSpPr>
            <a:xfrm>
              <a:off x="5566217" y="6431404"/>
              <a:ext cx="1356140" cy="943139"/>
              <a:chOff x="5566217" y="6431404"/>
              <a:chExt cx="1356140" cy="943139"/>
            </a:xfrm>
          </p:grpSpPr>
          <p:sp>
            <p:nvSpPr>
              <p:cNvPr id="233" name="正方形/長方形 232">
                <a:extLst>
                  <a:ext uri="{FF2B5EF4-FFF2-40B4-BE49-F238E27FC236}">
                    <a16:creationId xmlns:a16="http://schemas.microsoft.com/office/drawing/2014/main" id="{CD6E661E-64D1-540C-6EF0-97B0A6A19A7F}"/>
                  </a:ext>
                </a:extLst>
              </p:cNvPr>
              <p:cNvSpPr/>
              <p:nvPr/>
            </p:nvSpPr>
            <p:spPr>
              <a:xfrm>
                <a:off x="5790392" y="6648284"/>
                <a:ext cx="1131965" cy="726259"/>
              </a:xfrm>
              <a:prstGeom prst="rect">
                <a:avLst/>
              </a:prstGeom>
              <a:solidFill>
                <a:schemeClr val="bg1"/>
              </a:solidFill>
              <a:ln w="19050">
                <a:solidFill>
                  <a:srgbClr val="87755B"/>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34" name="正方形/長方形 233">
                <a:extLst>
                  <a:ext uri="{FF2B5EF4-FFF2-40B4-BE49-F238E27FC236}">
                    <a16:creationId xmlns:a16="http://schemas.microsoft.com/office/drawing/2014/main" id="{3DEB98BC-48F7-FD7D-B0E8-714F2A645884}"/>
                  </a:ext>
                </a:extLst>
              </p:cNvPr>
              <p:cNvSpPr/>
              <p:nvPr/>
            </p:nvSpPr>
            <p:spPr>
              <a:xfrm>
                <a:off x="5732959" y="6589821"/>
                <a:ext cx="1131965" cy="726259"/>
              </a:xfrm>
              <a:prstGeom prst="rect">
                <a:avLst/>
              </a:prstGeom>
              <a:solidFill>
                <a:schemeClr val="bg1"/>
              </a:solidFill>
              <a:ln w="19050">
                <a:solidFill>
                  <a:srgbClr val="EEB500"/>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35" name="正方形/長方形 234">
                <a:extLst>
                  <a:ext uri="{FF2B5EF4-FFF2-40B4-BE49-F238E27FC236}">
                    <a16:creationId xmlns:a16="http://schemas.microsoft.com/office/drawing/2014/main" id="{8964CD0C-E60F-693B-2186-AEFBB5E6E9A9}"/>
                  </a:ext>
                </a:extLst>
              </p:cNvPr>
              <p:cNvSpPr/>
              <p:nvPr/>
            </p:nvSpPr>
            <p:spPr>
              <a:xfrm>
                <a:off x="5681083" y="6537015"/>
                <a:ext cx="1131965" cy="726259"/>
              </a:xfrm>
              <a:prstGeom prst="rect">
                <a:avLst/>
              </a:prstGeom>
              <a:solidFill>
                <a:schemeClr val="bg1"/>
              </a:solidFill>
              <a:ln w="19050">
                <a:solidFill>
                  <a:srgbClr val="ED695F"/>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36" name="正方形/長方形 235">
                <a:extLst>
                  <a:ext uri="{FF2B5EF4-FFF2-40B4-BE49-F238E27FC236}">
                    <a16:creationId xmlns:a16="http://schemas.microsoft.com/office/drawing/2014/main" id="{2F100E0B-2CCA-330E-0A04-07310B5ED985}"/>
                  </a:ext>
                </a:extLst>
              </p:cNvPr>
              <p:cNvSpPr/>
              <p:nvPr/>
            </p:nvSpPr>
            <p:spPr>
              <a:xfrm>
                <a:off x="5623649" y="6484210"/>
                <a:ext cx="1131965" cy="726259"/>
              </a:xfrm>
              <a:prstGeom prst="rect">
                <a:avLst/>
              </a:prstGeom>
              <a:solidFill>
                <a:schemeClr val="bg1"/>
              </a:solidFill>
              <a:ln w="19050">
                <a:solidFill>
                  <a:srgbClr val="8FB737"/>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37" name="正方形/長方形 236">
                <a:extLst>
                  <a:ext uri="{FF2B5EF4-FFF2-40B4-BE49-F238E27FC236}">
                    <a16:creationId xmlns:a16="http://schemas.microsoft.com/office/drawing/2014/main" id="{DD72C9AC-6063-7700-6597-4BC1F4A63363}"/>
                  </a:ext>
                </a:extLst>
              </p:cNvPr>
              <p:cNvSpPr/>
              <p:nvPr/>
            </p:nvSpPr>
            <p:spPr>
              <a:xfrm>
                <a:off x="5566217" y="6431404"/>
                <a:ext cx="1131965" cy="726259"/>
              </a:xfrm>
              <a:prstGeom prst="rect">
                <a:avLst/>
              </a:prstGeom>
              <a:solidFill>
                <a:schemeClr val="bg1"/>
              </a:solidFill>
              <a:ln w="19050">
                <a:solidFill>
                  <a:srgbClr val="227FBB"/>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38" name="テキスト ボックス 237">
                <a:extLst>
                  <a:ext uri="{FF2B5EF4-FFF2-40B4-BE49-F238E27FC236}">
                    <a16:creationId xmlns:a16="http://schemas.microsoft.com/office/drawing/2014/main" id="{88410FAC-C0CC-05F1-6B6F-B3190721CFE1}"/>
                  </a:ext>
                </a:extLst>
              </p:cNvPr>
              <p:cNvSpPr txBox="1"/>
              <p:nvPr/>
            </p:nvSpPr>
            <p:spPr>
              <a:xfrm>
                <a:off x="6051599" y="6491291"/>
                <a:ext cx="640265" cy="123111"/>
              </a:xfrm>
              <a:prstGeom prst="rect">
                <a:avLst/>
              </a:prstGeom>
              <a:noFill/>
            </p:spPr>
            <p:txBody>
              <a:bodyPr wrap="square" lIns="0" tIns="0" rIns="0" bIns="0" rtlCol="0">
                <a:spAutoFit/>
              </a:bodyPr>
              <a:lstStyle/>
              <a:p>
                <a:pPr fontAlgn="ctr"/>
                <a:r>
                  <a:rPr kumimoji="1" lang="ja-JP" altLang="en-US" sz="800" dirty="0">
                    <a:latin typeface="BIZ UDPゴシック" panose="020B0400000000000000" pitchFamily="50" charset="-128"/>
                    <a:ea typeface="BIZ UDPゴシック" panose="020B0400000000000000" pitchFamily="50" charset="-128"/>
                  </a:rPr>
                  <a:t>窓口業務改善</a:t>
                </a:r>
              </a:p>
            </p:txBody>
          </p:sp>
          <p:sp>
            <p:nvSpPr>
              <p:cNvPr id="239" name="テキスト ボックス 238">
                <a:extLst>
                  <a:ext uri="{FF2B5EF4-FFF2-40B4-BE49-F238E27FC236}">
                    <a16:creationId xmlns:a16="http://schemas.microsoft.com/office/drawing/2014/main" id="{CA97FE88-64B9-7553-2F95-17029C7483CD}"/>
                  </a:ext>
                </a:extLst>
              </p:cNvPr>
              <p:cNvSpPr txBox="1"/>
              <p:nvPr/>
            </p:nvSpPr>
            <p:spPr>
              <a:xfrm>
                <a:off x="5800378" y="6948004"/>
                <a:ext cx="663643" cy="123111"/>
              </a:xfrm>
              <a:prstGeom prst="rect">
                <a:avLst/>
              </a:prstGeom>
              <a:noFill/>
            </p:spPr>
            <p:txBody>
              <a:bodyPr wrap="none" lIns="0" tIns="0" rIns="0" bIns="0" rtlCol="0">
                <a:spAutoFit/>
              </a:bodyPr>
              <a:lstStyle/>
              <a:p>
                <a:r>
                  <a:rPr kumimoji="1" lang="ja-JP" altLang="en-US" sz="800" dirty="0">
                    <a:latin typeface="BIZ UDPゴシック" panose="020B0400000000000000" pitchFamily="50" charset="-128"/>
                    <a:ea typeface="BIZ UDPゴシック" panose="020B0400000000000000" pitchFamily="50" charset="-128"/>
                  </a:rPr>
                  <a:t>■■市では・・・</a:t>
                </a:r>
              </a:p>
            </p:txBody>
          </p:sp>
          <p:sp>
            <p:nvSpPr>
              <p:cNvPr id="240" name="テキスト ボックス 239">
                <a:extLst>
                  <a:ext uri="{FF2B5EF4-FFF2-40B4-BE49-F238E27FC236}">
                    <a16:creationId xmlns:a16="http://schemas.microsoft.com/office/drawing/2014/main" id="{1513782D-A5D9-B2BB-BEB9-A0BCD4C5D61C}"/>
                  </a:ext>
                </a:extLst>
              </p:cNvPr>
              <p:cNvSpPr txBox="1"/>
              <p:nvPr/>
            </p:nvSpPr>
            <p:spPr>
              <a:xfrm>
                <a:off x="6051599" y="6677991"/>
                <a:ext cx="469680" cy="246221"/>
              </a:xfrm>
              <a:prstGeom prst="rect">
                <a:avLst/>
              </a:prstGeom>
              <a:noFill/>
            </p:spPr>
            <p:txBody>
              <a:bodyPr wrap="none" lIns="0" tIns="0" rIns="0" bIns="0" rtlCol="0">
                <a:spAutoFit/>
              </a:bodyPr>
              <a:lstStyle/>
              <a:p>
                <a:pPr fontAlgn="ctr"/>
                <a:r>
                  <a:rPr kumimoji="1" lang="ja-JP" altLang="en-US" sz="800" dirty="0">
                    <a:latin typeface="BIZ UDPゴシック" panose="020B0400000000000000" pitchFamily="50" charset="-128"/>
                    <a:ea typeface="BIZ UDPゴシック" panose="020B0400000000000000" pitchFamily="50" charset="-128"/>
                  </a:rPr>
                  <a:t>デジタル</a:t>
                </a:r>
                <a:br>
                  <a:rPr kumimoji="1" lang="en-US" altLang="ja-JP" sz="800" dirty="0">
                    <a:latin typeface="BIZ UDPゴシック" panose="020B0400000000000000" pitchFamily="50" charset="-128"/>
                    <a:ea typeface="BIZ UDPゴシック" panose="020B0400000000000000" pitchFamily="50" charset="-128"/>
                  </a:rPr>
                </a:br>
                <a:r>
                  <a:rPr kumimoji="1" lang="ja-JP" altLang="en-US" sz="800" dirty="0">
                    <a:latin typeface="BIZ UDPゴシック" panose="020B0400000000000000" pitchFamily="50" charset="-128"/>
                    <a:ea typeface="BIZ UDPゴシック" panose="020B0400000000000000" pitchFamily="50" charset="-128"/>
                  </a:rPr>
                  <a:t>サイネージ</a:t>
                </a:r>
              </a:p>
            </p:txBody>
          </p:sp>
          <p:sp>
            <p:nvSpPr>
              <p:cNvPr id="241" name="四角形: 角を丸くする 240">
                <a:extLst>
                  <a:ext uri="{FF2B5EF4-FFF2-40B4-BE49-F238E27FC236}">
                    <a16:creationId xmlns:a16="http://schemas.microsoft.com/office/drawing/2014/main" id="{A34A5A75-EE00-0097-C0C3-7E101810F632}"/>
                  </a:ext>
                </a:extLst>
              </p:cNvPr>
              <p:cNvSpPr/>
              <p:nvPr/>
            </p:nvSpPr>
            <p:spPr>
              <a:xfrm>
                <a:off x="5601602" y="6473940"/>
                <a:ext cx="424719" cy="157812"/>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800" b="1" dirty="0">
                    <a:latin typeface="BIZ UDPゴシック" panose="020B0400000000000000" pitchFamily="50" charset="-128"/>
                    <a:ea typeface="BIZ UDPゴシック" panose="020B0400000000000000" pitchFamily="50" charset="-128"/>
                  </a:rPr>
                  <a:t>戦略</a:t>
                </a:r>
                <a:r>
                  <a:rPr kumimoji="1" lang="en-US" altLang="ja-JP" sz="800" b="1" dirty="0">
                    <a:latin typeface="BIZ UDPゴシック" panose="020B0400000000000000" pitchFamily="50" charset="-128"/>
                    <a:ea typeface="BIZ UDPゴシック" panose="020B0400000000000000" pitchFamily="50" charset="-128"/>
                  </a:rPr>
                  <a:t>A</a:t>
                </a:r>
                <a:endParaRPr kumimoji="1" lang="ja-JP" altLang="en-US" sz="800" b="1" dirty="0">
                  <a:latin typeface="BIZ UDPゴシック" panose="020B0400000000000000" pitchFamily="50" charset="-128"/>
                  <a:ea typeface="BIZ UDPゴシック" panose="020B0400000000000000" pitchFamily="50" charset="-128"/>
                </a:endParaRPr>
              </a:p>
            </p:txBody>
          </p:sp>
          <p:sp>
            <p:nvSpPr>
              <p:cNvPr id="242" name="四角形: 角を丸くする 241">
                <a:extLst>
                  <a:ext uri="{FF2B5EF4-FFF2-40B4-BE49-F238E27FC236}">
                    <a16:creationId xmlns:a16="http://schemas.microsoft.com/office/drawing/2014/main" id="{C6ACF103-911C-C5E8-F041-237E76F99927}"/>
                  </a:ext>
                </a:extLst>
              </p:cNvPr>
              <p:cNvSpPr/>
              <p:nvPr/>
            </p:nvSpPr>
            <p:spPr>
              <a:xfrm>
                <a:off x="5601602" y="6678013"/>
                <a:ext cx="424719" cy="157812"/>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800" b="1" dirty="0">
                    <a:solidFill>
                      <a:srgbClr val="31926F"/>
                    </a:solidFill>
                    <a:latin typeface="BIZ UDPゴシック" panose="020B0400000000000000" pitchFamily="50" charset="-128"/>
                    <a:ea typeface="BIZ UDPゴシック" panose="020B0400000000000000" pitchFamily="50" charset="-128"/>
                  </a:rPr>
                  <a:t>施策③</a:t>
                </a:r>
              </a:p>
            </p:txBody>
          </p:sp>
        </p:grpSp>
      </p:grpSp>
      <p:grpSp>
        <p:nvGrpSpPr>
          <p:cNvPr id="243" name="グループ化 242">
            <a:extLst>
              <a:ext uri="{FF2B5EF4-FFF2-40B4-BE49-F238E27FC236}">
                <a16:creationId xmlns:a16="http://schemas.microsoft.com/office/drawing/2014/main" id="{A3CC42B4-2E60-C9F2-DB2A-B226112CBEB7}"/>
              </a:ext>
            </a:extLst>
          </p:cNvPr>
          <p:cNvGrpSpPr/>
          <p:nvPr/>
        </p:nvGrpSpPr>
        <p:grpSpPr>
          <a:xfrm>
            <a:off x="3764992" y="5313910"/>
            <a:ext cx="1594492" cy="1254048"/>
            <a:chOff x="3764992" y="6230236"/>
            <a:chExt cx="1594492" cy="1254048"/>
          </a:xfrm>
        </p:grpSpPr>
        <p:sp>
          <p:nvSpPr>
            <p:cNvPr id="244" name="正方形/長方形 243">
              <a:extLst>
                <a:ext uri="{FF2B5EF4-FFF2-40B4-BE49-F238E27FC236}">
                  <a16:creationId xmlns:a16="http://schemas.microsoft.com/office/drawing/2014/main" id="{F3C37694-C801-8479-D61C-C4FCD0AFDAFB}"/>
                </a:ext>
              </a:extLst>
            </p:cNvPr>
            <p:cNvSpPr/>
            <p:nvPr/>
          </p:nvSpPr>
          <p:spPr>
            <a:xfrm>
              <a:off x="3764992" y="6230236"/>
              <a:ext cx="1594492" cy="1254048"/>
            </a:xfrm>
            <a:prstGeom prst="rect">
              <a:avLst/>
            </a:prstGeom>
            <a:noFill/>
            <a:ln w="19050">
              <a:noFill/>
            </a:ln>
          </p:spPr>
          <p:style>
            <a:lnRef idx="2">
              <a:schemeClr val="accent2"/>
            </a:lnRef>
            <a:fillRef idx="1">
              <a:schemeClr val="lt1"/>
            </a:fillRef>
            <a:effectRef idx="0">
              <a:schemeClr val="accent2"/>
            </a:effectRef>
            <a:fontRef idx="minor">
              <a:schemeClr val="dk1"/>
            </a:fontRef>
          </p:style>
          <p:txBody>
            <a:bodyPr lIns="0" tIns="36000" rIns="0" bIns="36000" rtlCol="0" anchor="t" anchorCtr="0"/>
            <a:lstStyle/>
            <a:p>
              <a:pPr algn="ctr" fontAlgn="ctr"/>
              <a:r>
                <a:rPr kumimoji="1" lang="ja-JP" altLang="en-US" sz="900" dirty="0">
                  <a:latin typeface="BIZ UDPゴシック" panose="020B0400000000000000" pitchFamily="50" charset="-128"/>
                  <a:ea typeface="BIZ UDPゴシック" panose="020B0400000000000000" pitchFamily="50" charset="-128"/>
                </a:rPr>
                <a:t>▲▲市</a:t>
              </a:r>
              <a:endParaRPr kumimoji="1" lang="en-US" altLang="ja-JP" sz="900" dirty="0">
                <a:latin typeface="BIZ UDPゴシック" panose="020B0400000000000000" pitchFamily="50" charset="-128"/>
                <a:ea typeface="BIZ UDPゴシック" panose="020B0400000000000000" pitchFamily="50" charset="-128"/>
              </a:endParaRPr>
            </a:p>
          </p:txBody>
        </p:sp>
        <p:grpSp>
          <p:nvGrpSpPr>
            <p:cNvPr id="245" name="グループ化 244">
              <a:extLst>
                <a:ext uri="{FF2B5EF4-FFF2-40B4-BE49-F238E27FC236}">
                  <a16:creationId xmlns:a16="http://schemas.microsoft.com/office/drawing/2014/main" id="{0DDF57BF-49D0-E364-88C7-701A9E91DFA8}"/>
                </a:ext>
              </a:extLst>
            </p:cNvPr>
            <p:cNvGrpSpPr/>
            <p:nvPr/>
          </p:nvGrpSpPr>
          <p:grpSpPr>
            <a:xfrm>
              <a:off x="3869702" y="6433636"/>
              <a:ext cx="1356140" cy="943139"/>
              <a:chOff x="3869702" y="6433636"/>
              <a:chExt cx="1356140" cy="943139"/>
            </a:xfrm>
          </p:grpSpPr>
          <p:sp>
            <p:nvSpPr>
              <p:cNvPr id="246" name="正方形/長方形 245">
                <a:extLst>
                  <a:ext uri="{FF2B5EF4-FFF2-40B4-BE49-F238E27FC236}">
                    <a16:creationId xmlns:a16="http://schemas.microsoft.com/office/drawing/2014/main" id="{28210737-3DD1-A2B2-C56F-050BE2F3CF7E}"/>
                  </a:ext>
                </a:extLst>
              </p:cNvPr>
              <p:cNvSpPr/>
              <p:nvPr/>
            </p:nvSpPr>
            <p:spPr>
              <a:xfrm>
                <a:off x="4093877" y="6650516"/>
                <a:ext cx="1131965" cy="726259"/>
              </a:xfrm>
              <a:prstGeom prst="rect">
                <a:avLst/>
              </a:prstGeom>
              <a:solidFill>
                <a:schemeClr val="bg1"/>
              </a:solidFill>
              <a:ln w="19050">
                <a:solidFill>
                  <a:srgbClr val="87755B"/>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47" name="正方形/長方形 246">
                <a:extLst>
                  <a:ext uri="{FF2B5EF4-FFF2-40B4-BE49-F238E27FC236}">
                    <a16:creationId xmlns:a16="http://schemas.microsoft.com/office/drawing/2014/main" id="{B39B02A1-B5D7-589E-8705-5FFB7FA4D2D4}"/>
                  </a:ext>
                </a:extLst>
              </p:cNvPr>
              <p:cNvSpPr/>
              <p:nvPr/>
            </p:nvSpPr>
            <p:spPr>
              <a:xfrm>
                <a:off x="4036444" y="6592053"/>
                <a:ext cx="1131965" cy="726259"/>
              </a:xfrm>
              <a:prstGeom prst="rect">
                <a:avLst/>
              </a:prstGeom>
              <a:solidFill>
                <a:schemeClr val="bg1"/>
              </a:solidFill>
              <a:ln w="19050">
                <a:solidFill>
                  <a:srgbClr val="EEB500"/>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48" name="正方形/長方形 247">
                <a:extLst>
                  <a:ext uri="{FF2B5EF4-FFF2-40B4-BE49-F238E27FC236}">
                    <a16:creationId xmlns:a16="http://schemas.microsoft.com/office/drawing/2014/main" id="{0DF3C882-5E59-884B-9787-C6A2B8E582B4}"/>
                  </a:ext>
                </a:extLst>
              </p:cNvPr>
              <p:cNvSpPr/>
              <p:nvPr/>
            </p:nvSpPr>
            <p:spPr>
              <a:xfrm>
                <a:off x="3984568" y="6539247"/>
                <a:ext cx="1131965" cy="726259"/>
              </a:xfrm>
              <a:prstGeom prst="rect">
                <a:avLst/>
              </a:prstGeom>
              <a:solidFill>
                <a:schemeClr val="bg1"/>
              </a:solidFill>
              <a:ln w="19050">
                <a:solidFill>
                  <a:srgbClr val="ED695F"/>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49" name="正方形/長方形 248">
                <a:extLst>
                  <a:ext uri="{FF2B5EF4-FFF2-40B4-BE49-F238E27FC236}">
                    <a16:creationId xmlns:a16="http://schemas.microsoft.com/office/drawing/2014/main" id="{47A8B1C0-1AA9-16C2-F136-91B24490C314}"/>
                  </a:ext>
                </a:extLst>
              </p:cNvPr>
              <p:cNvSpPr/>
              <p:nvPr/>
            </p:nvSpPr>
            <p:spPr>
              <a:xfrm>
                <a:off x="3927134" y="6486442"/>
                <a:ext cx="1131965" cy="726259"/>
              </a:xfrm>
              <a:prstGeom prst="rect">
                <a:avLst/>
              </a:prstGeom>
              <a:solidFill>
                <a:schemeClr val="bg1"/>
              </a:solidFill>
              <a:ln w="19050">
                <a:solidFill>
                  <a:srgbClr val="8FB737"/>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50" name="正方形/長方形 249">
                <a:extLst>
                  <a:ext uri="{FF2B5EF4-FFF2-40B4-BE49-F238E27FC236}">
                    <a16:creationId xmlns:a16="http://schemas.microsoft.com/office/drawing/2014/main" id="{E681E05E-1A4E-B0BC-5DB6-E420500666F5}"/>
                  </a:ext>
                </a:extLst>
              </p:cNvPr>
              <p:cNvSpPr/>
              <p:nvPr/>
            </p:nvSpPr>
            <p:spPr>
              <a:xfrm>
                <a:off x="3869702" y="6433636"/>
                <a:ext cx="1131965" cy="726259"/>
              </a:xfrm>
              <a:prstGeom prst="rect">
                <a:avLst/>
              </a:prstGeom>
              <a:solidFill>
                <a:schemeClr val="bg1"/>
              </a:solidFill>
              <a:ln w="19050">
                <a:solidFill>
                  <a:srgbClr val="227FBB"/>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51" name="テキスト ボックス 250">
                <a:extLst>
                  <a:ext uri="{FF2B5EF4-FFF2-40B4-BE49-F238E27FC236}">
                    <a16:creationId xmlns:a16="http://schemas.microsoft.com/office/drawing/2014/main" id="{85A3998A-AFBC-366F-1F35-4CAA4202253D}"/>
                  </a:ext>
                </a:extLst>
              </p:cNvPr>
              <p:cNvSpPr txBox="1"/>
              <p:nvPr/>
            </p:nvSpPr>
            <p:spPr>
              <a:xfrm>
                <a:off x="4356000" y="6491285"/>
                <a:ext cx="640265" cy="123111"/>
              </a:xfrm>
              <a:prstGeom prst="rect">
                <a:avLst/>
              </a:prstGeom>
              <a:noFill/>
            </p:spPr>
            <p:txBody>
              <a:bodyPr wrap="square" lIns="0" tIns="0" rIns="0" bIns="0" rtlCol="0">
                <a:spAutoFit/>
              </a:bodyPr>
              <a:lstStyle/>
              <a:p>
                <a:pPr fontAlgn="ctr"/>
                <a:r>
                  <a:rPr kumimoji="1" lang="ja-JP" altLang="en-US" sz="800" dirty="0">
                    <a:latin typeface="BIZ UDPゴシック" panose="020B0400000000000000" pitchFamily="50" charset="-128"/>
                    <a:ea typeface="BIZ UDPゴシック" panose="020B0400000000000000" pitchFamily="50" charset="-128"/>
                  </a:rPr>
                  <a:t>窓口業務改善</a:t>
                </a:r>
              </a:p>
            </p:txBody>
          </p:sp>
          <p:sp>
            <p:nvSpPr>
              <p:cNvPr id="252" name="テキスト ボックス 251">
                <a:extLst>
                  <a:ext uri="{FF2B5EF4-FFF2-40B4-BE49-F238E27FC236}">
                    <a16:creationId xmlns:a16="http://schemas.microsoft.com/office/drawing/2014/main" id="{37A5C3BD-5A0F-6E84-D252-5E4A08682A5D}"/>
                  </a:ext>
                </a:extLst>
              </p:cNvPr>
              <p:cNvSpPr txBox="1"/>
              <p:nvPr/>
            </p:nvSpPr>
            <p:spPr>
              <a:xfrm>
                <a:off x="4103863" y="6948003"/>
                <a:ext cx="663643" cy="123111"/>
              </a:xfrm>
              <a:prstGeom prst="rect">
                <a:avLst/>
              </a:prstGeom>
              <a:noFill/>
            </p:spPr>
            <p:txBody>
              <a:bodyPr wrap="none" lIns="0" tIns="0" rIns="0" bIns="0" rtlCol="0">
                <a:spAutoFit/>
              </a:bodyPr>
              <a:lstStyle/>
              <a:p>
                <a:r>
                  <a:rPr kumimoji="1" lang="ja-JP" altLang="en-US" sz="800" dirty="0">
                    <a:latin typeface="BIZ UDPゴシック" panose="020B0400000000000000" pitchFamily="50" charset="-128"/>
                    <a:ea typeface="BIZ UDPゴシック" panose="020B0400000000000000" pitchFamily="50" charset="-128"/>
                  </a:rPr>
                  <a:t>▲▲市では・・・</a:t>
                </a:r>
              </a:p>
            </p:txBody>
          </p:sp>
          <p:sp>
            <p:nvSpPr>
              <p:cNvPr id="253" name="テキスト ボックス 252">
                <a:extLst>
                  <a:ext uri="{FF2B5EF4-FFF2-40B4-BE49-F238E27FC236}">
                    <a16:creationId xmlns:a16="http://schemas.microsoft.com/office/drawing/2014/main" id="{54FF9385-4C67-2D38-C295-D74156BDDA70}"/>
                  </a:ext>
                </a:extLst>
              </p:cNvPr>
              <p:cNvSpPr txBox="1"/>
              <p:nvPr/>
            </p:nvSpPr>
            <p:spPr>
              <a:xfrm>
                <a:off x="4356000" y="6677991"/>
                <a:ext cx="551432" cy="246221"/>
              </a:xfrm>
              <a:prstGeom prst="rect">
                <a:avLst/>
              </a:prstGeom>
              <a:noFill/>
            </p:spPr>
            <p:txBody>
              <a:bodyPr wrap="none" lIns="0" tIns="0" rIns="0" bIns="0" rtlCol="0">
                <a:spAutoFit/>
              </a:bodyPr>
              <a:lstStyle/>
              <a:p>
                <a:pPr fontAlgn="ctr"/>
                <a:r>
                  <a:rPr kumimoji="1" lang="ja-JP" altLang="en-US" sz="800" dirty="0">
                    <a:latin typeface="BIZ UDPゴシック" panose="020B0400000000000000" pitchFamily="50" charset="-128"/>
                    <a:ea typeface="BIZ UDPゴシック" panose="020B0400000000000000" pitchFamily="50" charset="-128"/>
                  </a:rPr>
                  <a:t>ワンストップ</a:t>
                </a:r>
                <a:br>
                  <a:rPr kumimoji="1" lang="en-US" altLang="ja-JP" sz="800" dirty="0">
                    <a:latin typeface="BIZ UDPゴシック" panose="020B0400000000000000" pitchFamily="50" charset="-128"/>
                    <a:ea typeface="BIZ UDPゴシック" panose="020B0400000000000000" pitchFamily="50" charset="-128"/>
                  </a:rPr>
                </a:br>
                <a:r>
                  <a:rPr kumimoji="1" lang="ja-JP" altLang="en-US" sz="800" dirty="0">
                    <a:latin typeface="BIZ UDPゴシック" panose="020B0400000000000000" pitchFamily="50" charset="-128"/>
                    <a:ea typeface="BIZ UDPゴシック" panose="020B0400000000000000" pitchFamily="50" charset="-128"/>
                  </a:rPr>
                  <a:t>サービス</a:t>
                </a:r>
              </a:p>
            </p:txBody>
          </p:sp>
          <p:sp>
            <p:nvSpPr>
              <p:cNvPr id="254" name="四角形: 角を丸くする 253">
                <a:extLst>
                  <a:ext uri="{FF2B5EF4-FFF2-40B4-BE49-F238E27FC236}">
                    <a16:creationId xmlns:a16="http://schemas.microsoft.com/office/drawing/2014/main" id="{113A2DB4-F282-87A3-F2D9-4B2B64972BB4}"/>
                  </a:ext>
                </a:extLst>
              </p:cNvPr>
              <p:cNvSpPr/>
              <p:nvPr/>
            </p:nvSpPr>
            <p:spPr>
              <a:xfrm>
                <a:off x="3905994" y="6677991"/>
                <a:ext cx="424719" cy="157812"/>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800" b="1" dirty="0">
                    <a:solidFill>
                      <a:srgbClr val="31926F"/>
                    </a:solidFill>
                    <a:latin typeface="BIZ UDPゴシック" panose="020B0400000000000000" pitchFamily="50" charset="-128"/>
                    <a:ea typeface="BIZ UDPゴシック" panose="020B0400000000000000" pitchFamily="50" charset="-128"/>
                  </a:rPr>
                  <a:t>施策①</a:t>
                </a:r>
              </a:p>
            </p:txBody>
          </p:sp>
          <p:sp>
            <p:nvSpPr>
              <p:cNvPr id="255" name="四角形: 角を丸くする 254">
                <a:extLst>
                  <a:ext uri="{FF2B5EF4-FFF2-40B4-BE49-F238E27FC236}">
                    <a16:creationId xmlns:a16="http://schemas.microsoft.com/office/drawing/2014/main" id="{34A5B040-73AB-4DB9-4D30-C381C0C39313}"/>
                  </a:ext>
                </a:extLst>
              </p:cNvPr>
              <p:cNvSpPr/>
              <p:nvPr/>
            </p:nvSpPr>
            <p:spPr>
              <a:xfrm>
                <a:off x="3905994" y="6473929"/>
                <a:ext cx="424719" cy="157812"/>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800" b="1" dirty="0">
                    <a:latin typeface="BIZ UDPゴシック" panose="020B0400000000000000" pitchFamily="50" charset="-128"/>
                    <a:ea typeface="BIZ UDPゴシック" panose="020B0400000000000000" pitchFamily="50" charset="-128"/>
                  </a:rPr>
                  <a:t>戦略</a:t>
                </a:r>
                <a:r>
                  <a:rPr kumimoji="1" lang="en-US" altLang="ja-JP" sz="800" b="1" dirty="0">
                    <a:latin typeface="BIZ UDPゴシック" panose="020B0400000000000000" pitchFamily="50" charset="-128"/>
                    <a:ea typeface="BIZ UDPゴシック" panose="020B0400000000000000" pitchFamily="50" charset="-128"/>
                  </a:rPr>
                  <a:t>A</a:t>
                </a:r>
                <a:endParaRPr kumimoji="1" lang="ja-JP" altLang="en-US" sz="800" b="1" dirty="0">
                  <a:latin typeface="BIZ UDPゴシック" panose="020B0400000000000000" pitchFamily="50" charset="-128"/>
                  <a:ea typeface="BIZ UDPゴシック" panose="020B0400000000000000" pitchFamily="50" charset="-128"/>
                </a:endParaRPr>
              </a:p>
            </p:txBody>
          </p:sp>
        </p:grpSp>
      </p:grpSp>
      <p:grpSp>
        <p:nvGrpSpPr>
          <p:cNvPr id="256" name="グループ化 255">
            <a:extLst>
              <a:ext uri="{FF2B5EF4-FFF2-40B4-BE49-F238E27FC236}">
                <a16:creationId xmlns:a16="http://schemas.microsoft.com/office/drawing/2014/main" id="{4E5837ED-BE3C-474A-F80C-7B4B1CACD5B0}"/>
              </a:ext>
            </a:extLst>
          </p:cNvPr>
          <p:cNvGrpSpPr/>
          <p:nvPr/>
        </p:nvGrpSpPr>
        <p:grpSpPr>
          <a:xfrm>
            <a:off x="2087999" y="5317627"/>
            <a:ext cx="1594491" cy="1254048"/>
            <a:chOff x="2087999" y="6233953"/>
            <a:chExt cx="1594491" cy="1254048"/>
          </a:xfrm>
        </p:grpSpPr>
        <p:sp>
          <p:nvSpPr>
            <p:cNvPr id="257" name="正方形/長方形 256">
              <a:extLst>
                <a:ext uri="{FF2B5EF4-FFF2-40B4-BE49-F238E27FC236}">
                  <a16:creationId xmlns:a16="http://schemas.microsoft.com/office/drawing/2014/main" id="{7AEE9801-7B44-1811-450D-55677002930E}"/>
                </a:ext>
              </a:extLst>
            </p:cNvPr>
            <p:cNvSpPr/>
            <p:nvPr/>
          </p:nvSpPr>
          <p:spPr>
            <a:xfrm>
              <a:off x="2087999" y="6233953"/>
              <a:ext cx="1594491" cy="1254048"/>
            </a:xfrm>
            <a:prstGeom prst="rect">
              <a:avLst/>
            </a:prstGeom>
            <a:noFill/>
            <a:ln w="19050">
              <a:noFill/>
            </a:ln>
          </p:spPr>
          <p:style>
            <a:lnRef idx="2">
              <a:schemeClr val="accent2"/>
            </a:lnRef>
            <a:fillRef idx="1">
              <a:schemeClr val="lt1"/>
            </a:fillRef>
            <a:effectRef idx="0">
              <a:schemeClr val="accent2"/>
            </a:effectRef>
            <a:fontRef idx="minor">
              <a:schemeClr val="dk1"/>
            </a:fontRef>
          </p:style>
          <p:txBody>
            <a:bodyPr lIns="0" tIns="36000" rIns="0" bIns="36000" rtlCol="0" anchor="t" anchorCtr="0"/>
            <a:lstStyle/>
            <a:p>
              <a:pPr algn="ctr" fontAlgn="ctr"/>
              <a:r>
                <a:rPr kumimoji="1" lang="ja-JP" altLang="en-US" sz="900" dirty="0">
                  <a:latin typeface="BIZ UDPゴシック" panose="020B0400000000000000" pitchFamily="50" charset="-128"/>
                  <a:ea typeface="BIZ UDPゴシック" panose="020B0400000000000000" pitchFamily="50" charset="-128"/>
                </a:rPr>
                <a:t>●●市</a:t>
              </a:r>
              <a:endParaRPr kumimoji="1" lang="en-US" altLang="ja-JP" sz="900" dirty="0">
                <a:latin typeface="BIZ UDPゴシック" panose="020B0400000000000000" pitchFamily="50" charset="-128"/>
                <a:ea typeface="BIZ UDPゴシック" panose="020B0400000000000000" pitchFamily="50" charset="-128"/>
              </a:endParaRPr>
            </a:p>
          </p:txBody>
        </p:sp>
        <p:grpSp>
          <p:nvGrpSpPr>
            <p:cNvPr id="258" name="グループ化 257">
              <a:extLst>
                <a:ext uri="{FF2B5EF4-FFF2-40B4-BE49-F238E27FC236}">
                  <a16:creationId xmlns:a16="http://schemas.microsoft.com/office/drawing/2014/main" id="{F529CAFD-75B2-F085-1D14-889DD10C14EF}"/>
                </a:ext>
              </a:extLst>
            </p:cNvPr>
            <p:cNvGrpSpPr/>
            <p:nvPr/>
          </p:nvGrpSpPr>
          <p:grpSpPr>
            <a:xfrm>
              <a:off x="2192709" y="6437353"/>
              <a:ext cx="1356138" cy="943139"/>
              <a:chOff x="2192709" y="6437353"/>
              <a:chExt cx="1356138" cy="943139"/>
            </a:xfrm>
          </p:grpSpPr>
          <p:sp>
            <p:nvSpPr>
              <p:cNvPr id="259" name="正方形/長方形 258">
                <a:extLst>
                  <a:ext uri="{FF2B5EF4-FFF2-40B4-BE49-F238E27FC236}">
                    <a16:creationId xmlns:a16="http://schemas.microsoft.com/office/drawing/2014/main" id="{19980B2A-7151-2FCB-4EFA-068DA94402C4}"/>
                  </a:ext>
                </a:extLst>
              </p:cNvPr>
              <p:cNvSpPr/>
              <p:nvPr/>
            </p:nvSpPr>
            <p:spPr>
              <a:xfrm>
                <a:off x="2416883" y="6654233"/>
                <a:ext cx="1131964" cy="726259"/>
              </a:xfrm>
              <a:prstGeom prst="rect">
                <a:avLst/>
              </a:prstGeom>
              <a:solidFill>
                <a:schemeClr val="bg1"/>
              </a:solidFill>
              <a:ln w="19050">
                <a:solidFill>
                  <a:srgbClr val="87755B"/>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60" name="正方形/長方形 259">
                <a:extLst>
                  <a:ext uri="{FF2B5EF4-FFF2-40B4-BE49-F238E27FC236}">
                    <a16:creationId xmlns:a16="http://schemas.microsoft.com/office/drawing/2014/main" id="{CB903CE0-971F-BD48-6592-C03B35E25DA1}"/>
                  </a:ext>
                </a:extLst>
              </p:cNvPr>
              <p:cNvSpPr/>
              <p:nvPr/>
            </p:nvSpPr>
            <p:spPr>
              <a:xfrm>
                <a:off x="2359450" y="6595770"/>
                <a:ext cx="1131964" cy="726259"/>
              </a:xfrm>
              <a:prstGeom prst="rect">
                <a:avLst/>
              </a:prstGeom>
              <a:solidFill>
                <a:schemeClr val="bg1"/>
              </a:solidFill>
              <a:ln w="19050">
                <a:solidFill>
                  <a:srgbClr val="EEB500"/>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61" name="正方形/長方形 260">
                <a:extLst>
                  <a:ext uri="{FF2B5EF4-FFF2-40B4-BE49-F238E27FC236}">
                    <a16:creationId xmlns:a16="http://schemas.microsoft.com/office/drawing/2014/main" id="{7BE7F54E-D887-F4DB-8F3E-128652B0EF6D}"/>
                  </a:ext>
                </a:extLst>
              </p:cNvPr>
              <p:cNvSpPr/>
              <p:nvPr/>
            </p:nvSpPr>
            <p:spPr>
              <a:xfrm>
                <a:off x="2307575" y="6542964"/>
                <a:ext cx="1131964" cy="726259"/>
              </a:xfrm>
              <a:prstGeom prst="rect">
                <a:avLst/>
              </a:prstGeom>
              <a:solidFill>
                <a:schemeClr val="bg1"/>
              </a:solidFill>
              <a:ln w="19050">
                <a:solidFill>
                  <a:srgbClr val="ED695F"/>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62" name="正方形/長方形 261">
                <a:extLst>
                  <a:ext uri="{FF2B5EF4-FFF2-40B4-BE49-F238E27FC236}">
                    <a16:creationId xmlns:a16="http://schemas.microsoft.com/office/drawing/2014/main" id="{5CD3991D-E51B-5384-286D-B1117C95F585}"/>
                  </a:ext>
                </a:extLst>
              </p:cNvPr>
              <p:cNvSpPr/>
              <p:nvPr/>
            </p:nvSpPr>
            <p:spPr>
              <a:xfrm>
                <a:off x="2250141" y="6490159"/>
                <a:ext cx="1131964" cy="726259"/>
              </a:xfrm>
              <a:prstGeom prst="rect">
                <a:avLst/>
              </a:prstGeom>
              <a:solidFill>
                <a:schemeClr val="bg1"/>
              </a:solidFill>
              <a:ln w="19050">
                <a:solidFill>
                  <a:srgbClr val="8FB737"/>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63" name="正方形/長方形 262">
                <a:extLst>
                  <a:ext uri="{FF2B5EF4-FFF2-40B4-BE49-F238E27FC236}">
                    <a16:creationId xmlns:a16="http://schemas.microsoft.com/office/drawing/2014/main" id="{1D8E967C-C061-B495-E698-E14ADE4A5937}"/>
                  </a:ext>
                </a:extLst>
              </p:cNvPr>
              <p:cNvSpPr/>
              <p:nvPr/>
            </p:nvSpPr>
            <p:spPr>
              <a:xfrm>
                <a:off x="2192709" y="6437353"/>
                <a:ext cx="1131964" cy="726259"/>
              </a:xfrm>
              <a:prstGeom prst="rect">
                <a:avLst/>
              </a:prstGeom>
              <a:solidFill>
                <a:schemeClr val="bg1"/>
              </a:solidFill>
              <a:ln w="19050">
                <a:solidFill>
                  <a:srgbClr val="227FBB"/>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kumimoji="1" lang="en-US" altLang="ja-JP" sz="635" dirty="0">
                  <a:latin typeface="BIZ UDPゴシック" panose="020B0400000000000000" pitchFamily="50" charset="-128"/>
                  <a:ea typeface="BIZ UDPゴシック" panose="020B0400000000000000" pitchFamily="50" charset="-128"/>
                </a:endParaRPr>
              </a:p>
            </p:txBody>
          </p:sp>
          <p:sp>
            <p:nvSpPr>
              <p:cNvPr id="264" name="テキスト ボックス 263">
                <a:extLst>
                  <a:ext uri="{FF2B5EF4-FFF2-40B4-BE49-F238E27FC236}">
                    <a16:creationId xmlns:a16="http://schemas.microsoft.com/office/drawing/2014/main" id="{7DC02DC2-6C09-75F0-F87E-4A06634B02F6}"/>
                  </a:ext>
                </a:extLst>
              </p:cNvPr>
              <p:cNvSpPr txBox="1"/>
              <p:nvPr/>
            </p:nvSpPr>
            <p:spPr>
              <a:xfrm>
                <a:off x="2678398" y="6491289"/>
                <a:ext cx="640265" cy="123111"/>
              </a:xfrm>
              <a:prstGeom prst="rect">
                <a:avLst/>
              </a:prstGeom>
              <a:noFill/>
            </p:spPr>
            <p:txBody>
              <a:bodyPr wrap="square" lIns="0" tIns="0" rIns="0" bIns="0" rtlCol="0">
                <a:spAutoFit/>
              </a:bodyPr>
              <a:lstStyle/>
              <a:p>
                <a:pPr fontAlgn="ctr"/>
                <a:r>
                  <a:rPr kumimoji="1" lang="ja-JP" altLang="en-US" sz="800" dirty="0">
                    <a:latin typeface="BIZ UDPゴシック" panose="020B0400000000000000" pitchFamily="50" charset="-128"/>
                    <a:ea typeface="BIZ UDPゴシック" panose="020B0400000000000000" pitchFamily="50" charset="-128"/>
                  </a:rPr>
                  <a:t>窓口業務改善</a:t>
                </a:r>
              </a:p>
            </p:txBody>
          </p:sp>
          <p:sp>
            <p:nvSpPr>
              <p:cNvPr id="265" name="テキスト ボックス 264">
                <a:extLst>
                  <a:ext uri="{FF2B5EF4-FFF2-40B4-BE49-F238E27FC236}">
                    <a16:creationId xmlns:a16="http://schemas.microsoft.com/office/drawing/2014/main" id="{370B68E9-E90D-3775-7723-A97907EB6E67}"/>
                  </a:ext>
                </a:extLst>
              </p:cNvPr>
              <p:cNvSpPr txBox="1"/>
              <p:nvPr/>
            </p:nvSpPr>
            <p:spPr>
              <a:xfrm>
                <a:off x="2426870" y="6948004"/>
                <a:ext cx="663642" cy="123111"/>
              </a:xfrm>
              <a:prstGeom prst="rect">
                <a:avLst/>
              </a:prstGeom>
              <a:noFill/>
            </p:spPr>
            <p:txBody>
              <a:bodyPr wrap="none" lIns="0" tIns="0" rIns="0" bIns="0" rtlCol="0">
                <a:spAutoFit/>
              </a:bodyPr>
              <a:lstStyle/>
              <a:p>
                <a:r>
                  <a:rPr kumimoji="1" lang="ja-JP" altLang="en-US" sz="800" dirty="0">
                    <a:latin typeface="BIZ UDPゴシック" panose="020B0400000000000000" pitchFamily="50" charset="-128"/>
                    <a:ea typeface="BIZ UDPゴシック" panose="020B0400000000000000" pitchFamily="50" charset="-128"/>
                  </a:rPr>
                  <a:t>●●市では・・・</a:t>
                </a:r>
              </a:p>
            </p:txBody>
          </p:sp>
          <p:sp>
            <p:nvSpPr>
              <p:cNvPr id="266" name="テキスト ボックス 265">
                <a:extLst>
                  <a:ext uri="{FF2B5EF4-FFF2-40B4-BE49-F238E27FC236}">
                    <a16:creationId xmlns:a16="http://schemas.microsoft.com/office/drawing/2014/main" id="{185CCEFA-9D2E-6904-7A94-4A36B06C8D41}"/>
                  </a:ext>
                </a:extLst>
              </p:cNvPr>
              <p:cNvSpPr txBox="1"/>
              <p:nvPr/>
            </p:nvSpPr>
            <p:spPr>
              <a:xfrm>
                <a:off x="2678398" y="6695355"/>
                <a:ext cx="612346" cy="123111"/>
              </a:xfrm>
              <a:prstGeom prst="rect">
                <a:avLst/>
              </a:prstGeom>
              <a:noFill/>
            </p:spPr>
            <p:txBody>
              <a:bodyPr wrap="none" lIns="0" tIns="0" rIns="0" bIns="0" rtlCol="0">
                <a:spAutoFit/>
              </a:bodyPr>
              <a:lstStyle/>
              <a:p>
                <a:pPr fontAlgn="ctr"/>
                <a:r>
                  <a:rPr kumimoji="1" lang="ja-JP" altLang="en-US" sz="800" spc="-20" dirty="0">
                    <a:latin typeface="BIZ UDPゴシック" panose="020B0400000000000000" pitchFamily="50" charset="-128"/>
                    <a:ea typeface="BIZ UDPゴシック" panose="020B0400000000000000" pitchFamily="50" charset="-128"/>
                  </a:rPr>
                  <a:t>書かない窓口</a:t>
                </a:r>
              </a:p>
            </p:txBody>
          </p:sp>
          <p:sp>
            <p:nvSpPr>
              <p:cNvPr id="267" name="四角形: 角を丸くする 266">
                <a:extLst>
                  <a:ext uri="{FF2B5EF4-FFF2-40B4-BE49-F238E27FC236}">
                    <a16:creationId xmlns:a16="http://schemas.microsoft.com/office/drawing/2014/main" id="{BB120174-B9B1-3A8D-F27D-EE638ED5DB2E}"/>
                  </a:ext>
                </a:extLst>
              </p:cNvPr>
              <p:cNvSpPr/>
              <p:nvPr/>
            </p:nvSpPr>
            <p:spPr>
              <a:xfrm>
                <a:off x="2228399" y="6677992"/>
                <a:ext cx="424719" cy="157812"/>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800" b="1" dirty="0">
                    <a:solidFill>
                      <a:srgbClr val="31926F"/>
                    </a:solidFill>
                    <a:latin typeface="BIZ UDPゴシック" panose="020B0400000000000000" pitchFamily="50" charset="-128"/>
                    <a:ea typeface="BIZ UDPゴシック" panose="020B0400000000000000" pitchFamily="50" charset="-128"/>
                  </a:rPr>
                  <a:t>施策②</a:t>
                </a:r>
              </a:p>
            </p:txBody>
          </p:sp>
          <p:sp>
            <p:nvSpPr>
              <p:cNvPr id="268" name="四角形: 角を丸くする 267">
                <a:extLst>
                  <a:ext uri="{FF2B5EF4-FFF2-40B4-BE49-F238E27FC236}">
                    <a16:creationId xmlns:a16="http://schemas.microsoft.com/office/drawing/2014/main" id="{475F5DC3-330F-C693-809E-713B90B6E853}"/>
                  </a:ext>
                </a:extLst>
              </p:cNvPr>
              <p:cNvSpPr/>
              <p:nvPr/>
            </p:nvSpPr>
            <p:spPr>
              <a:xfrm>
                <a:off x="2228399" y="6473933"/>
                <a:ext cx="424719" cy="157812"/>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800" b="1" dirty="0">
                    <a:latin typeface="BIZ UDPゴシック" panose="020B0400000000000000" pitchFamily="50" charset="-128"/>
                    <a:ea typeface="BIZ UDPゴシック" panose="020B0400000000000000" pitchFamily="50" charset="-128"/>
                  </a:rPr>
                  <a:t>戦略</a:t>
                </a:r>
                <a:r>
                  <a:rPr kumimoji="1" lang="en-US" altLang="ja-JP" sz="800" b="1" dirty="0">
                    <a:latin typeface="BIZ UDPゴシック" panose="020B0400000000000000" pitchFamily="50" charset="-128"/>
                    <a:ea typeface="BIZ UDPゴシック" panose="020B0400000000000000" pitchFamily="50" charset="-128"/>
                  </a:rPr>
                  <a:t>A</a:t>
                </a:r>
                <a:endParaRPr kumimoji="1" lang="ja-JP" altLang="en-US" sz="800" b="1" dirty="0">
                  <a:latin typeface="BIZ UDPゴシック" panose="020B0400000000000000" pitchFamily="50" charset="-128"/>
                  <a:ea typeface="BIZ UDPゴシック" panose="020B0400000000000000" pitchFamily="50" charset="-128"/>
                </a:endParaRPr>
              </a:p>
            </p:txBody>
          </p:sp>
        </p:grpSp>
      </p:grpSp>
      <p:sp>
        <p:nvSpPr>
          <p:cNvPr id="269" name="テキスト ボックス 268">
            <a:extLst>
              <a:ext uri="{FF2B5EF4-FFF2-40B4-BE49-F238E27FC236}">
                <a16:creationId xmlns:a16="http://schemas.microsoft.com/office/drawing/2014/main" id="{8F24F79E-9BB7-15E7-B916-09DDAC30CC78}"/>
              </a:ext>
            </a:extLst>
          </p:cNvPr>
          <p:cNvSpPr txBox="1"/>
          <p:nvPr/>
        </p:nvSpPr>
        <p:spPr>
          <a:xfrm>
            <a:off x="5676379" y="6546051"/>
            <a:ext cx="1258678" cy="369332"/>
          </a:xfrm>
          <a:prstGeom prst="rect">
            <a:avLst/>
          </a:prstGeom>
          <a:noFill/>
        </p:spPr>
        <p:txBody>
          <a:bodyPr wrap="none" rtlCol="0">
            <a:spAutoFit/>
          </a:bodyPr>
          <a:lstStyle/>
          <a:p>
            <a:r>
              <a:rPr kumimoji="1" lang="ja-JP" altLang="en-US" sz="900" dirty="0">
                <a:solidFill>
                  <a:srgbClr val="31926F"/>
                </a:solidFill>
                <a:latin typeface="BIZ UDPゴシック" panose="020B0400000000000000" pitchFamily="50" charset="-128"/>
                <a:ea typeface="BIZ UDPゴシック" panose="020B0400000000000000" pitchFamily="50" charset="-128"/>
              </a:rPr>
              <a:t>事例を分析・整備して</a:t>
            </a:r>
            <a:br>
              <a:rPr kumimoji="1" lang="en-US" altLang="ja-JP" sz="900" dirty="0">
                <a:solidFill>
                  <a:srgbClr val="31926F"/>
                </a:solidFill>
                <a:latin typeface="BIZ UDPゴシック" panose="020B0400000000000000" pitchFamily="50" charset="-128"/>
                <a:ea typeface="BIZ UDPゴシック" panose="020B0400000000000000" pitchFamily="50" charset="-128"/>
              </a:rPr>
            </a:br>
            <a:r>
              <a:rPr kumimoji="1" lang="ja-JP" altLang="en-US" sz="900" dirty="0">
                <a:solidFill>
                  <a:srgbClr val="31926F"/>
                </a:solidFill>
                <a:latin typeface="BIZ UDPゴシック" panose="020B0400000000000000" pitchFamily="50" charset="-128"/>
                <a:ea typeface="BIZ UDPゴシック" panose="020B0400000000000000" pitchFamily="50" charset="-128"/>
              </a:rPr>
              <a:t>ガイドブックに反映</a:t>
            </a:r>
            <a:endParaRPr kumimoji="1" lang="en-US" altLang="ja-JP" sz="900" dirty="0">
              <a:solidFill>
                <a:srgbClr val="31926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16176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595414A9-060C-35DF-7205-262292551449}"/>
              </a:ext>
            </a:extLst>
          </p:cNvPr>
          <p:cNvSpPr/>
          <p:nvPr/>
        </p:nvSpPr>
        <p:spPr>
          <a:xfrm>
            <a:off x="499866" y="1368000"/>
            <a:ext cx="2800051" cy="2135802"/>
          </a:xfrm>
          <a:prstGeom prst="rect">
            <a:avLst/>
          </a:prstGeom>
          <a:noFill/>
          <a:ln w="1905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31926F"/>
                </a:solidFill>
                <a:latin typeface="BIZ UDPゴシック" panose="020B0400000000000000" pitchFamily="50" charset="-128"/>
                <a:ea typeface="BIZ UDPゴシック" panose="020B0400000000000000" pitchFamily="50" charset="-128"/>
              </a:rPr>
              <a:t>No Photo</a:t>
            </a:r>
            <a:endParaRPr kumimoji="1" lang="ja-JP" altLang="en-US" dirty="0">
              <a:solidFill>
                <a:srgbClr val="31926F"/>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3A462499-4ECD-F747-4368-FECED8B4CD65}"/>
              </a:ext>
            </a:extLst>
          </p:cNvPr>
          <p:cNvSpPr>
            <a:spLocks/>
          </p:cNvSpPr>
          <p:nvPr/>
        </p:nvSpPr>
        <p:spPr>
          <a:xfrm>
            <a:off x="5821247" y="818825"/>
            <a:ext cx="864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62494"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a:xfrm>
            <a:off x="519729" y="320440"/>
            <a:ext cx="6552000" cy="249299"/>
          </a:xfrm>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50</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a:xfrm>
            <a:off x="504000" y="830717"/>
            <a:ext cx="6552000" cy="276999"/>
          </a:xfrm>
        </p:spPr>
        <p:txBody>
          <a:bodyPr/>
          <a:lstStyle/>
          <a:p>
            <a:r>
              <a:rPr lang="zh-TW" altLang="en-US" dirty="0">
                <a:latin typeface="+mn-ea"/>
                <a:ea typeface="+mn-ea"/>
              </a:rPr>
              <a:t>（</a:t>
            </a:r>
            <a:r>
              <a:rPr lang="en-US" altLang="ja-JP" dirty="0">
                <a:latin typeface="+mn-ea"/>
                <a:ea typeface="+mn-ea"/>
              </a:rPr>
              <a:t>6</a:t>
            </a:r>
            <a:r>
              <a:rPr lang="zh-TW" altLang="en-US" dirty="0">
                <a:latin typeface="+mn-ea"/>
                <a:ea typeface="+mn-ea"/>
              </a:rPr>
              <a:t>） </a:t>
            </a:r>
            <a:r>
              <a:rPr lang="ja-JP" altLang="en-US" dirty="0">
                <a:latin typeface="+mn-ea"/>
                <a:ea typeface="+mn-ea"/>
              </a:rPr>
              <a:t>東京都青梅市</a:t>
            </a:r>
            <a:endParaRPr lang="zh-TW" altLang="en-US" dirty="0">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2-1. </a:t>
            </a:r>
            <a:r>
              <a:rPr lang="ja-JP" altLang="en-US" dirty="0">
                <a:latin typeface="+mn-ea"/>
                <a:ea typeface="+mn-ea"/>
              </a:rPr>
              <a:t>運用中の自治体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323643"/>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推進組織の役割、導入の経緯など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929067"/>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6642815"/>
            <a:ext cx="6552000" cy="1391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窓口担当部署が主導の検討体制</a:t>
            </a:r>
            <a:endParaRPr kumimoji="1" lang="en-US" altLang="ja-JP" sz="1100" b="1" dirty="0">
              <a:solidFill>
                <a:srgbClr val="31926F"/>
              </a:solidFill>
              <a:latin typeface="+mn-ea"/>
            </a:endParaRPr>
          </a:p>
          <a:p>
            <a:pPr indent="144000">
              <a:lnSpc>
                <a:spcPct val="120000"/>
              </a:lnSpc>
            </a:pPr>
            <a:r>
              <a:rPr kumimoji="1" lang="ja-JP" altLang="en-US" sz="1100" dirty="0">
                <a:solidFill>
                  <a:schemeClr val="tx1"/>
                </a:solidFill>
                <a:latin typeface="+mn-ea"/>
              </a:rPr>
              <a:t>窓口部門のシステム等の検討は、庁内の窓口部署の課長で構成する窓口サービス検討委員会で行っており、</a:t>
            </a:r>
            <a:r>
              <a:rPr kumimoji="1" lang="en-US" altLang="ja-JP" sz="1100" dirty="0">
                <a:solidFill>
                  <a:schemeClr val="tx1"/>
                </a:solidFill>
                <a:uFill>
                  <a:solidFill>
                    <a:srgbClr val="31926F"/>
                  </a:solidFill>
                </a:uFill>
                <a:latin typeface="+mn-ea"/>
              </a:rPr>
              <a:t>DX</a:t>
            </a:r>
            <a:r>
              <a:rPr kumimoji="1" lang="ja-JP" altLang="en-US" sz="1100" dirty="0">
                <a:solidFill>
                  <a:schemeClr val="tx1"/>
                </a:solidFill>
                <a:latin typeface="+mn-ea"/>
              </a:rPr>
              <a:t>推進課はオブザーバとして参加している。</a:t>
            </a:r>
            <a:r>
              <a:rPr kumimoji="1" lang="ja-JP" altLang="en-US" sz="1100" u="wavyHeavy" dirty="0">
                <a:solidFill>
                  <a:schemeClr val="tx1"/>
                </a:solidFill>
                <a:uFill>
                  <a:solidFill>
                    <a:srgbClr val="31926F"/>
                  </a:solidFill>
                </a:uFill>
                <a:latin typeface="+mn-ea"/>
              </a:rPr>
              <a:t>ぴったりサービス</a:t>
            </a:r>
            <a:r>
              <a:rPr kumimoji="1" lang="ja-JP" altLang="en-US" sz="1100" dirty="0">
                <a:solidFill>
                  <a:schemeClr val="tx1"/>
                </a:solidFill>
                <a:latin typeface="+mn-ea"/>
              </a:rPr>
              <a:t>や、引越し</a:t>
            </a:r>
            <a:r>
              <a:rPr kumimoji="1" lang="ja-JP" altLang="en-US" sz="1100" u="wavyHeavy" dirty="0">
                <a:solidFill>
                  <a:schemeClr val="tx1"/>
                </a:solidFill>
                <a:uFill>
                  <a:solidFill>
                    <a:srgbClr val="31926F"/>
                  </a:solidFill>
                </a:uFill>
                <a:latin typeface="+mn-ea"/>
              </a:rPr>
              <a:t>ワンストップサービス</a:t>
            </a:r>
            <a:r>
              <a:rPr kumimoji="1" lang="ja-JP" altLang="en-US" sz="1100" dirty="0">
                <a:solidFill>
                  <a:schemeClr val="tx1"/>
                </a:solidFill>
                <a:latin typeface="+mn-ea"/>
              </a:rPr>
              <a:t>と基幹システムがデータ連携できることから、現在使用している申請管理システムを選定した。この申請管理システムは、書かない窓口の機能を含んでおり、市民課主導で書かない窓口も導入を進めることとなった。担当部署主導で導入したため、短期間で運用開始することができた。導入効果を高めるため、多くの窓口部署への展開を模索している。</a:t>
            </a:r>
            <a:endParaRPr kumimoji="1" lang="en-US" altLang="ja-JP" sz="1100" dirty="0">
              <a:solidFill>
                <a:schemeClr val="tx1"/>
              </a:solidFill>
              <a:latin typeface="+mn-ea"/>
            </a:endParaRPr>
          </a:p>
        </p:txBody>
      </p:sp>
      <p:grpSp>
        <p:nvGrpSpPr>
          <p:cNvPr id="8" name="グループ化 7">
            <a:extLst>
              <a:ext uri="{FF2B5EF4-FFF2-40B4-BE49-F238E27FC236}">
                <a16:creationId xmlns:a16="http://schemas.microsoft.com/office/drawing/2014/main" id="{6D000AA4-7BCC-C649-E7AC-69ADF1DBE04C}"/>
              </a:ext>
            </a:extLst>
          </p:cNvPr>
          <p:cNvGrpSpPr/>
          <p:nvPr/>
        </p:nvGrpSpPr>
        <p:grpSpPr>
          <a:xfrm>
            <a:off x="6746400" y="818825"/>
            <a:ext cx="324000" cy="324000"/>
            <a:chOff x="6723571" y="910917"/>
            <a:chExt cx="324000" cy="324000"/>
          </a:xfrm>
        </p:grpSpPr>
        <p:sp>
          <p:nvSpPr>
            <p:cNvPr id="64" name="正方形/長方形 63">
              <a:extLst>
                <a:ext uri="{FF2B5EF4-FFF2-40B4-BE49-F238E27FC236}">
                  <a16:creationId xmlns:a16="http://schemas.microsoft.com/office/drawing/2014/main" id="{37F3C076-1B68-862B-D50C-82E1AFAFD56A}"/>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72" name="Freeform 6">
              <a:extLst>
                <a:ext uri="{FF2B5EF4-FFF2-40B4-BE49-F238E27FC236}">
                  <a16:creationId xmlns:a16="http://schemas.microsoft.com/office/drawing/2014/main" id="{793893FC-307D-4258-751B-3BAD06959BB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3653671289"/>
              </p:ext>
            </p:extLst>
          </p:nvPr>
        </p:nvGraphicFramePr>
        <p:xfrm>
          <a:off x="3492000" y="1368000"/>
          <a:ext cx="3564000" cy="2289600"/>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920974">
                <a:tc>
                  <a:txBody>
                    <a:bodyPr/>
                    <a:lstStyle/>
                    <a:p>
                      <a:pPr fontAlgn="ctr"/>
                      <a:r>
                        <a:rPr kumimoji="1" lang="ja-JP" altLang="en-US" sz="1000" dirty="0">
                          <a:solidFill>
                            <a:srgbClr val="31926F"/>
                          </a:solidFill>
                          <a:latin typeface="+mn-ea"/>
                          <a:ea typeface="+mn-ea"/>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ea typeface="+mn-ea"/>
                        </a:rPr>
                        <a:t>人口</a:t>
                      </a:r>
                      <a:r>
                        <a:rPr kumimoji="1" lang="en-US" altLang="ja-JP" sz="1000" b="0" dirty="0">
                          <a:solidFill>
                            <a:schemeClr val="tx1"/>
                          </a:solidFill>
                          <a:latin typeface="+mn-ea"/>
                          <a:ea typeface="+mn-ea"/>
                        </a:rPr>
                        <a:t>      129,918</a:t>
                      </a:r>
                      <a:r>
                        <a:rPr kumimoji="1" lang="ja-JP" altLang="en-US" sz="1000" b="0" dirty="0">
                          <a:solidFill>
                            <a:schemeClr val="tx1"/>
                          </a:solidFill>
                          <a:latin typeface="+mn-ea"/>
                          <a:ea typeface="+mn-ea"/>
                        </a:rPr>
                        <a:t>人</a:t>
                      </a:r>
                      <a:r>
                        <a:rPr kumimoji="1" lang="zh-TW" altLang="en-US" sz="1000" b="0" dirty="0">
                          <a:solidFill>
                            <a:schemeClr val="tx1"/>
                          </a:solidFill>
                          <a:latin typeface="+mn-ea"/>
                          <a:ea typeface="+mn-ea"/>
                        </a:rPr>
                        <a:t>（</a:t>
                      </a:r>
                      <a:r>
                        <a:rPr kumimoji="1" lang="ja-JP" altLang="en-US" sz="1000" b="0" dirty="0">
                          <a:solidFill>
                            <a:schemeClr val="tx1"/>
                          </a:solidFill>
                          <a:latin typeface="+mn-ea"/>
                          <a:ea typeface="+mn-ea"/>
                        </a:rPr>
                        <a:t>令和</a:t>
                      </a:r>
                      <a:r>
                        <a:rPr kumimoji="1" lang="en-US" altLang="ja-JP" sz="1000" b="0" dirty="0">
                          <a:solidFill>
                            <a:schemeClr val="tx1"/>
                          </a:solidFill>
                          <a:latin typeface="+mn-ea"/>
                          <a:ea typeface="+mn-ea"/>
                        </a:rPr>
                        <a:t>5</a:t>
                      </a:r>
                      <a:r>
                        <a:rPr kumimoji="1" lang="ja-JP" altLang="en-US" sz="1000" b="0" dirty="0">
                          <a:solidFill>
                            <a:schemeClr val="tx1"/>
                          </a:solidFill>
                          <a:latin typeface="+mn-ea"/>
                          <a:ea typeface="+mn-ea"/>
                        </a:rPr>
                        <a:t>年</a:t>
                      </a:r>
                      <a:r>
                        <a:rPr kumimoji="1" lang="en-US" altLang="ja-JP" sz="1000" b="0" dirty="0">
                          <a:solidFill>
                            <a:schemeClr val="tx1"/>
                          </a:solidFill>
                          <a:latin typeface="+mn-ea"/>
                          <a:ea typeface="+mn-ea"/>
                        </a:rPr>
                        <a:t>4</a:t>
                      </a:r>
                      <a:r>
                        <a:rPr kumimoji="1" lang="zh-TW" altLang="en-US" sz="1000" b="0" dirty="0">
                          <a:solidFill>
                            <a:schemeClr val="tx1"/>
                          </a:solidFill>
                          <a:latin typeface="+mn-ea"/>
                          <a:ea typeface="+mn-ea"/>
                        </a:rPr>
                        <a:t>月</a:t>
                      </a:r>
                      <a:r>
                        <a:rPr kumimoji="1" lang="en-US" altLang="zh-TW" sz="1000" b="0" dirty="0">
                          <a:solidFill>
                            <a:schemeClr val="tx1"/>
                          </a:solidFill>
                          <a:latin typeface="+mn-ea"/>
                          <a:ea typeface="+mn-ea"/>
                        </a:rPr>
                        <a:t>1</a:t>
                      </a:r>
                      <a:r>
                        <a:rPr kumimoji="1" lang="zh-TW" altLang="en-US" sz="1000" b="0" dirty="0">
                          <a:solidFill>
                            <a:schemeClr val="tx1"/>
                          </a:solidFill>
                          <a:latin typeface="+mn-ea"/>
                          <a:ea typeface="+mn-ea"/>
                        </a:rPr>
                        <a:t>日現在）</a:t>
                      </a:r>
                      <a:endParaRPr kumimoji="1" lang="en-US" altLang="zh-TW" sz="1000" b="0" dirty="0">
                        <a:solidFill>
                          <a:schemeClr val="tx1"/>
                        </a:solidFill>
                        <a:latin typeface="+mn-ea"/>
                        <a:ea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ea typeface="+mn-ea"/>
                        </a:rPr>
                        <a:t>世帯数</a:t>
                      </a:r>
                      <a:r>
                        <a:rPr kumimoji="1" lang="en-US" altLang="ja-JP" sz="1000" b="0" dirty="0">
                          <a:solidFill>
                            <a:schemeClr val="tx1"/>
                          </a:solidFill>
                          <a:latin typeface="+mn-ea"/>
                          <a:ea typeface="+mn-ea"/>
                        </a:rPr>
                        <a:t>   64,789</a:t>
                      </a:r>
                      <a:r>
                        <a:rPr kumimoji="1" lang="ja-JP" altLang="en-US" sz="1000" b="0" dirty="0">
                          <a:solidFill>
                            <a:schemeClr val="tx1"/>
                          </a:solidFill>
                          <a:latin typeface="+mn-ea"/>
                          <a:ea typeface="+mn-ea"/>
                        </a:rPr>
                        <a:t>世帯</a:t>
                      </a:r>
                      <a:r>
                        <a:rPr kumimoji="1" lang="zh-TW" altLang="en-US" sz="1000" b="0" dirty="0">
                          <a:solidFill>
                            <a:schemeClr val="tx1"/>
                          </a:solidFill>
                          <a:latin typeface="+mn-ea"/>
                          <a:ea typeface="+mn-ea"/>
                        </a:rPr>
                        <a:t>（</a:t>
                      </a:r>
                      <a:r>
                        <a:rPr kumimoji="1" lang="ja-JP" altLang="en-US" sz="1000" b="0" dirty="0">
                          <a:solidFill>
                            <a:schemeClr val="tx1"/>
                          </a:solidFill>
                          <a:latin typeface="+mn-ea"/>
                          <a:ea typeface="+mn-ea"/>
                        </a:rPr>
                        <a:t>令和</a:t>
                      </a:r>
                      <a:r>
                        <a:rPr kumimoji="1" lang="en-US" altLang="ja-JP" sz="1000" b="0" dirty="0">
                          <a:solidFill>
                            <a:schemeClr val="tx1"/>
                          </a:solidFill>
                          <a:latin typeface="+mn-ea"/>
                          <a:ea typeface="+mn-ea"/>
                        </a:rPr>
                        <a:t>5</a:t>
                      </a:r>
                      <a:r>
                        <a:rPr kumimoji="1" lang="ja-JP" altLang="en-US" sz="1000" b="0" dirty="0">
                          <a:solidFill>
                            <a:schemeClr val="tx1"/>
                          </a:solidFill>
                          <a:latin typeface="+mn-ea"/>
                          <a:ea typeface="+mn-ea"/>
                        </a:rPr>
                        <a:t>年</a:t>
                      </a:r>
                      <a:r>
                        <a:rPr kumimoji="1" lang="en-US" altLang="ja-JP" sz="1000" b="0" dirty="0">
                          <a:solidFill>
                            <a:schemeClr val="tx1"/>
                          </a:solidFill>
                          <a:latin typeface="+mn-ea"/>
                          <a:ea typeface="+mn-ea"/>
                        </a:rPr>
                        <a:t>4</a:t>
                      </a:r>
                      <a:r>
                        <a:rPr kumimoji="1" lang="zh-TW" altLang="en-US" sz="1000" b="0" dirty="0">
                          <a:solidFill>
                            <a:schemeClr val="tx1"/>
                          </a:solidFill>
                          <a:latin typeface="+mn-ea"/>
                          <a:ea typeface="+mn-ea"/>
                        </a:rPr>
                        <a:t>月</a:t>
                      </a:r>
                      <a:r>
                        <a:rPr kumimoji="1" lang="en-US" altLang="zh-TW" sz="1000" b="0" dirty="0">
                          <a:solidFill>
                            <a:schemeClr val="tx1"/>
                          </a:solidFill>
                          <a:latin typeface="+mn-ea"/>
                          <a:ea typeface="+mn-ea"/>
                        </a:rPr>
                        <a:t>1</a:t>
                      </a:r>
                      <a:r>
                        <a:rPr kumimoji="1" lang="zh-TW" altLang="en-US" sz="1000" b="0" dirty="0">
                          <a:solidFill>
                            <a:schemeClr val="tx1"/>
                          </a:solidFill>
                          <a:latin typeface="+mn-ea"/>
                          <a:ea typeface="+mn-ea"/>
                        </a:rPr>
                        <a:t>日現在）</a:t>
                      </a:r>
                      <a:endParaRPr kumimoji="1" lang="en-US" altLang="ja-JP" sz="1000" b="0" dirty="0">
                        <a:solidFill>
                          <a:schemeClr val="tx1"/>
                        </a:solidFill>
                        <a:latin typeface="+mn-ea"/>
                        <a:ea typeface="+mn-ea"/>
                      </a:endParaRPr>
                    </a:p>
                    <a:p>
                      <a:pPr defTabSz="539750" fontAlgn="ctr">
                        <a:lnSpc>
                          <a:spcPct val="100000"/>
                        </a:lnSpc>
                        <a:spcBef>
                          <a:spcPts val="0"/>
                        </a:spcBef>
                        <a:spcAft>
                          <a:spcPts val="600"/>
                        </a:spcAft>
                      </a:pPr>
                      <a:r>
                        <a:rPr kumimoji="1" lang="ja-JP" altLang="en-US" sz="1000" b="0" dirty="0">
                          <a:solidFill>
                            <a:schemeClr val="tx1"/>
                          </a:solidFill>
                          <a:latin typeface="+mn-ea"/>
                          <a:ea typeface="+mn-ea"/>
                        </a:rPr>
                        <a:t>面積</a:t>
                      </a:r>
                      <a:r>
                        <a:rPr kumimoji="1" lang="en-US" altLang="ja-JP" sz="1000" b="0" dirty="0">
                          <a:solidFill>
                            <a:schemeClr val="tx1"/>
                          </a:solidFill>
                          <a:latin typeface="+mn-ea"/>
                          <a:ea typeface="+mn-ea"/>
                        </a:rPr>
                        <a:t>      103</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31k㎡</a:t>
                      </a:r>
                      <a:endParaRPr kumimoji="1" lang="en-US" altLang="ja-JP" sz="1000" b="0" baseline="30000" dirty="0">
                        <a:solidFill>
                          <a:schemeClr val="tx1"/>
                        </a:solidFill>
                        <a:latin typeface="+mn-ea"/>
                        <a:ea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ea typeface="+mn-ea"/>
                        </a:rPr>
                        <a:t>職員数</a:t>
                      </a:r>
                      <a:r>
                        <a:rPr kumimoji="1" lang="en-US" altLang="ja-JP" sz="1000" b="0" dirty="0">
                          <a:solidFill>
                            <a:schemeClr val="tx1"/>
                          </a:solidFill>
                          <a:latin typeface="+mn-ea"/>
                          <a:ea typeface="+mn-ea"/>
                        </a:rPr>
                        <a:t>   1,524</a:t>
                      </a:r>
                      <a:r>
                        <a:rPr kumimoji="1" lang="ja-JP" altLang="en-US" sz="1000" b="0" dirty="0">
                          <a:solidFill>
                            <a:schemeClr val="tx1"/>
                          </a:solidFill>
                          <a:latin typeface="+mn-ea"/>
                          <a:ea typeface="+mn-ea"/>
                        </a:rPr>
                        <a:t>人</a:t>
                      </a:r>
                      <a:r>
                        <a:rPr kumimoji="1" lang="zh-TW" altLang="en-US" sz="1000" b="0" dirty="0">
                          <a:solidFill>
                            <a:schemeClr val="tx1"/>
                          </a:solidFill>
                          <a:latin typeface="+mn-ea"/>
                          <a:ea typeface="+mn-ea"/>
                        </a:rPr>
                        <a:t>（</a:t>
                      </a:r>
                      <a:r>
                        <a:rPr kumimoji="1" lang="ja-JP" altLang="en-US" sz="1000" b="0" dirty="0">
                          <a:solidFill>
                            <a:schemeClr val="tx1"/>
                          </a:solidFill>
                          <a:latin typeface="+mn-ea"/>
                          <a:ea typeface="+mn-ea"/>
                        </a:rPr>
                        <a:t>令和</a:t>
                      </a:r>
                      <a:r>
                        <a:rPr kumimoji="1" lang="en-US" altLang="ja-JP" sz="1000" b="0" dirty="0">
                          <a:solidFill>
                            <a:schemeClr val="tx1"/>
                          </a:solidFill>
                          <a:latin typeface="+mn-ea"/>
                          <a:ea typeface="+mn-ea"/>
                        </a:rPr>
                        <a:t>5</a:t>
                      </a:r>
                      <a:r>
                        <a:rPr kumimoji="1" lang="ja-JP" altLang="en-US" sz="1000" b="0" dirty="0">
                          <a:solidFill>
                            <a:schemeClr val="tx1"/>
                          </a:solidFill>
                          <a:latin typeface="+mn-ea"/>
                          <a:ea typeface="+mn-ea"/>
                        </a:rPr>
                        <a:t>年</a:t>
                      </a:r>
                      <a:r>
                        <a:rPr kumimoji="1" lang="en-US" altLang="zh-TW" sz="1000" b="0" dirty="0">
                          <a:solidFill>
                            <a:schemeClr val="tx1"/>
                          </a:solidFill>
                          <a:latin typeface="+mn-ea"/>
                          <a:ea typeface="+mn-ea"/>
                        </a:rPr>
                        <a:t>4</a:t>
                      </a:r>
                      <a:r>
                        <a:rPr kumimoji="1" lang="zh-TW" altLang="en-US" sz="1000" b="0" dirty="0">
                          <a:solidFill>
                            <a:schemeClr val="tx1"/>
                          </a:solidFill>
                          <a:latin typeface="+mn-ea"/>
                          <a:ea typeface="+mn-ea"/>
                        </a:rPr>
                        <a:t>月</a:t>
                      </a:r>
                      <a:r>
                        <a:rPr kumimoji="1" lang="en-US" altLang="zh-TW" sz="1000" b="0" dirty="0">
                          <a:solidFill>
                            <a:schemeClr val="tx1"/>
                          </a:solidFill>
                          <a:latin typeface="+mn-ea"/>
                          <a:ea typeface="+mn-ea"/>
                        </a:rPr>
                        <a:t>1</a:t>
                      </a:r>
                      <a:r>
                        <a:rPr kumimoji="1" lang="zh-TW" altLang="en-US" sz="1000" b="0" dirty="0">
                          <a:solidFill>
                            <a:schemeClr val="tx1"/>
                          </a:solidFill>
                          <a:latin typeface="+mn-ea"/>
                          <a:ea typeface="+mn-ea"/>
                        </a:rPr>
                        <a:t>日現在）</a:t>
                      </a:r>
                      <a:endParaRPr kumimoji="1" lang="en-US" altLang="zh-TW" sz="1000" b="0" dirty="0">
                        <a:solidFill>
                          <a:schemeClr val="tx1"/>
                        </a:solidFill>
                        <a:latin typeface="+mn-ea"/>
                        <a:ea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762521">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ea typeface="+mn-ea"/>
                        </a:rPr>
                        <a:t>庁舎建て替え</a:t>
                      </a:r>
                      <a:br>
                        <a:rPr kumimoji="1" lang="en-US" altLang="ja-JP" sz="1000" b="1" dirty="0">
                          <a:solidFill>
                            <a:srgbClr val="31926F"/>
                          </a:solidFill>
                          <a:latin typeface="+mn-ea"/>
                          <a:ea typeface="+mn-ea"/>
                        </a:rPr>
                      </a:br>
                      <a:r>
                        <a:rPr kumimoji="1" lang="ja-JP" altLang="en-US" sz="1000" b="1" dirty="0">
                          <a:solidFill>
                            <a:srgbClr val="31926F"/>
                          </a:solidFill>
                          <a:latin typeface="+mn-ea"/>
                          <a:ea typeface="+mn-ea"/>
                        </a:rPr>
                        <a:t>等の状況</a:t>
                      </a:r>
                      <a:endParaRPr kumimoji="1" lang="en-US" altLang="ja-JP" sz="1000" b="1" dirty="0">
                        <a:solidFill>
                          <a:srgbClr val="31926F"/>
                        </a:solidFill>
                        <a:latin typeface="+mn-ea"/>
                        <a:ea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ea typeface="+mn-ea"/>
                        </a:rPr>
                        <a:t>運用中</a:t>
                      </a:r>
                      <a:endParaRPr kumimoji="1" lang="en-US" altLang="ja-JP" sz="1000" b="0" dirty="0">
                        <a:solidFill>
                          <a:schemeClr val="tx1"/>
                        </a:solidFill>
                        <a:latin typeface="+mn-ea"/>
                        <a:ea typeface="+mn-ea"/>
                      </a:endParaRPr>
                    </a:p>
                    <a:p>
                      <a:pPr fontAlgn="ctr">
                        <a:lnSpc>
                          <a:spcPct val="100000"/>
                        </a:lnSpc>
                        <a:spcBef>
                          <a:spcPts val="0"/>
                        </a:spcBef>
                        <a:spcAft>
                          <a:spcPts val="600"/>
                        </a:spcAft>
                      </a:pPr>
                      <a:r>
                        <a:rPr kumimoji="1" lang="ja-JP" altLang="en-US" sz="1000" b="0">
                          <a:solidFill>
                            <a:schemeClr val="tx1"/>
                          </a:solidFill>
                          <a:latin typeface="+mn-ea"/>
                          <a:ea typeface="+mn-ea"/>
                        </a:rPr>
                        <a:t>平成</a:t>
                      </a:r>
                      <a:r>
                        <a:rPr kumimoji="1" lang="en-US" altLang="ja-JP" sz="1000" b="0" dirty="0">
                          <a:solidFill>
                            <a:schemeClr val="tx1"/>
                          </a:solidFill>
                          <a:latin typeface="+mn-ea"/>
                          <a:ea typeface="+mn-ea"/>
                        </a:rPr>
                        <a:t>22</a:t>
                      </a:r>
                      <a:r>
                        <a:rPr kumimoji="1" lang="ja-JP" altLang="en-US" sz="1000" b="0">
                          <a:solidFill>
                            <a:schemeClr val="tx1"/>
                          </a:solidFill>
                          <a:latin typeface="+mn-ea"/>
                          <a:ea typeface="+mn-ea"/>
                        </a:rPr>
                        <a:t>年</a:t>
                      </a:r>
                      <a:r>
                        <a:rPr kumimoji="1" lang="en-US" altLang="ja-JP" sz="1000" b="0" dirty="0">
                          <a:solidFill>
                            <a:schemeClr val="tx1"/>
                          </a:solidFill>
                          <a:latin typeface="+mn-ea"/>
                          <a:ea typeface="+mn-ea"/>
                        </a:rPr>
                        <a:t>5</a:t>
                      </a:r>
                      <a:r>
                        <a:rPr kumimoji="1" lang="ja-JP" altLang="en-US" sz="1000" b="0">
                          <a:solidFill>
                            <a:schemeClr val="tx1"/>
                          </a:solidFill>
                          <a:latin typeface="+mn-ea"/>
                          <a:ea typeface="+mn-ea"/>
                        </a:rPr>
                        <a:t>月竣工</a:t>
                      </a:r>
                      <a:endParaRPr kumimoji="1" lang="en-US" altLang="ja-JP" sz="1000" b="0" dirty="0">
                        <a:solidFill>
                          <a:schemeClr val="tx1"/>
                        </a:solidFill>
                        <a:latin typeface="+mn-ea"/>
                        <a:ea typeface="+mn-ea"/>
                      </a:endParaRPr>
                    </a:p>
                    <a:p>
                      <a:pPr fontAlgn="ctr">
                        <a:lnSpc>
                          <a:spcPct val="100000"/>
                        </a:lnSpc>
                        <a:spcBef>
                          <a:spcPts val="0"/>
                        </a:spcBef>
                        <a:spcAft>
                          <a:spcPts val="600"/>
                        </a:spcAft>
                      </a:pPr>
                      <a:r>
                        <a:rPr kumimoji="1" lang="ja-JP" altLang="en-US" sz="1000" b="0">
                          <a:solidFill>
                            <a:schemeClr val="tx1"/>
                          </a:solidFill>
                          <a:latin typeface="+mn-ea"/>
                          <a:ea typeface="+mn-ea"/>
                        </a:rPr>
                        <a:t>令和</a:t>
                      </a:r>
                      <a:r>
                        <a:rPr kumimoji="1" lang="en-US" altLang="ja-JP" sz="1000" b="0" dirty="0">
                          <a:solidFill>
                            <a:schemeClr val="tx1"/>
                          </a:solidFill>
                          <a:latin typeface="+mn-ea"/>
                          <a:ea typeface="+mn-ea"/>
                        </a:rPr>
                        <a:t>5</a:t>
                      </a:r>
                      <a:r>
                        <a:rPr kumimoji="1" lang="ja-JP" altLang="en-US" sz="1000" b="0">
                          <a:solidFill>
                            <a:schemeClr val="tx1"/>
                          </a:solidFill>
                          <a:latin typeface="+mn-ea"/>
                          <a:ea typeface="+mn-ea"/>
                        </a:rPr>
                        <a:t>年</a:t>
                      </a:r>
                      <a:r>
                        <a:rPr kumimoji="1" lang="en-US" altLang="ja-JP" sz="1000" b="0" dirty="0">
                          <a:solidFill>
                            <a:schemeClr val="tx1"/>
                          </a:solidFill>
                          <a:latin typeface="+mn-ea"/>
                          <a:ea typeface="+mn-ea"/>
                        </a:rPr>
                        <a:t>2</a:t>
                      </a:r>
                      <a:r>
                        <a:rPr kumimoji="1" lang="ja-JP" altLang="en-US" sz="1000" b="0">
                          <a:solidFill>
                            <a:schemeClr val="tx1"/>
                          </a:solidFill>
                          <a:latin typeface="+mn-ea"/>
                          <a:ea typeface="+mn-ea"/>
                        </a:rPr>
                        <a:t>月「書かない窓口」開始</a:t>
                      </a:r>
                      <a:endParaRPr kumimoji="1" lang="en-US" altLang="ja-JP" sz="1000" b="0" dirty="0">
                        <a:solidFill>
                          <a:schemeClr val="tx1"/>
                        </a:solidFill>
                        <a:latin typeface="+mn-ea"/>
                        <a:ea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99909">
                <a:tc>
                  <a:txBody>
                    <a:bodyPr/>
                    <a:lstStyle/>
                    <a:p>
                      <a:pPr fontAlgn="ctr"/>
                      <a:r>
                        <a:rPr kumimoji="1" lang="ja-JP" altLang="en-US" sz="1000" b="1" dirty="0">
                          <a:solidFill>
                            <a:srgbClr val="31926F"/>
                          </a:solidFill>
                          <a:latin typeface="+mn-ea"/>
                          <a:ea typeface="+mn-ea"/>
                        </a:rPr>
                        <a:t>所在地</a:t>
                      </a:r>
                      <a:endParaRPr kumimoji="1" lang="ja-JP" altLang="en-US" sz="1000" dirty="0">
                        <a:solidFill>
                          <a:srgbClr val="31926F"/>
                        </a:solidFill>
                        <a:latin typeface="+mn-ea"/>
                        <a:ea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zh-TW" altLang="en-US" sz="1000" b="0" dirty="0">
                          <a:solidFill>
                            <a:schemeClr val="tx1"/>
                          </a:solidFill>
                          <a:latin typeface="+mn-ea"/>
                          <a:ea typeface="+mn-ea"/>
                        </a:rPr>
                        <a:t>青梅市東青梅</a:t>
                      </a:r>
                      <a:r>
                        <a:rPr kumimoji="1" lang="en-US" altLang="zh-TW" sz="1000" b="0" dirty="0">
                          <a:solidFill>
                            <a:schemeClr val="tx1"/>
                          </a:solidFill>
                          <a:latin typeface="+mn-ea"/>
                          <a:ea typeface="+mn-ea"/>
                        </a:rPr>
                        <a:t>1-11-1</a:t>
                      </a:r>
                      <a:endParaRPr kumimoji="1" lang="en-US" altLang="zh-CN" sz="1000" b="0" dirty="0">
                        <a:solidFill>
                          <a:schemeClr val="tx1"/>
                        </a:solidFill>
                        <a:latin typeface="+mn-ea"/>
                        <a:ea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50797874"/>
                  </a:ext>
                </a:extLst>
              </a:tr>
              <a:tr h="306196">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ea typeface="+mn-ea"/>
                        </a:rPr>
                        <a:t>アクセス</a:t>
                      </a:r>
                      <a:endParaRPr kumimoji="1" lang="ja-JP" altLang="en-US" sz="1000" dirty="0">
                        <a:solidFill>
                          <a:srgbClr val="31926F"/>
                        </a:solidFill>
                        <a:latin typeface="+mn-ea"/>
                        <a:ea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en-US" altLang="ja-JP" sz="1000" b="0" dirty="0">
                          <a:solidFill>
                            <a:schemeClr val="tx1"/>
                          </a:solidFill>
                          <a:latin typeface="+mn-ea"/>
                          <a:ea typeface="+mn-ea"/>
                        </a:rPr>
                        <a:t>JR</a:t>
                      </a:r>
                      <a:r>
                        <a:rPr kumimoji="1" lang="ja-JP" altLang="en-US" sz="1000" b="0" dirty="0">
                          <a:solidFill>
                            <a:schemeClr val="tx1"/>
                          </a:solidFill>
                          <a:latin typeface="+mn-ea"/>
                          <a:ea typeface="+mn-ea"/>
                        </a:rPr>
                        <a:t>東青梅駅から徒歩</a:t>
                      </a:r>
                      <a:r>
                        <a:rPr kumimoji="1" lang="en-US" altLang="ja-JP" sz="1000" b="0" dirty="0">
                          <a:solidFill>
                            <a:schemeClr val="tx1"/>
                          </a:solidFill>
                          <a:latin typeface="+mn-ea"/>
                          <a:ea typeface="+mn-ea"/>
                        </a:rPr>
                        <a:t>7</a:t>
                      </a:r>
                      <a:r>
                        <a:rPr kumimoji="1" lang="ja-JP" altLang="en-US" sz="1000" b="0" dirty="0">
                          <a:solidFill>
                            <a:schemeClr val="tx1"/>
                          </a:solidFill>
                          <a:latin typeface="+mn-ea"/>
                          <a:ea typeface="+mn-ea"/>
                        </a:rPr>
                        <a:t>分</a:t>
                      </a:r>
                      <a:endParaRPr kumimoji="1" lang="en-US" altLang="ja-JP" sz="1000" b="0" dirty="0">
                        <a:solidFill>
                          <a:schemeClr val="tx1"/>
                        </a:solidFill>
                        <a:latin typeface="+mn-ea"/>
                        <a:ea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03032953"/>
                  </a:ext>
                </a:extLst>
              </a:tr>
            </a:tbl>
          </a:graphicData>
        </a:graphic>
      </p:graphicFrame>
      <p:sp>
        <p:nvSpPr>
          <p:cNvPr id="15" name="コンテンツ プレースホルダー 17">
            <a:extLst>
              <a:ext uri="{FF2B5EF4-FFF2-40B4-BE49-F238E27FC236}">
                <a16:creationId xmlns:a16="http://schemas.microsoft.com/office/drawing/2014/main" id="{0F758DF7-1737-5C89-EDF6-AE7011A80806}"/>
              </a:ext>
            </a:extLst>
          </p:cNvPr>
          <p:cNvSpPr txBox="1">
            <a:spLocks/>
          </p:cNvSpPr>
          <p:nvPr/>
        </p:nvSpPr>
        <p:spPr>
          <a:xfrm>
            <a:off x="503238" y="4119348"/>
            <a:ext cx="5915025" cy="813150"/>
          </a:xfrm>
          <a:prstGeom prst="roundRect">
            <a:avLst/>
          </a:prstGeom>
          <a:noFill/>
        </p:spPr>
        <p:txBody>
          <a:bodyPr>
            <a:no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177800" indent="-177800">
              <a:buFont typeface="Arial" panose="020B0604020202020204" pitchFamily="34" charset="0"/>
              <a:buNone/>
            </a:pPr>
            <a:r>
              <a:rPr lang="en-US" altLang="ja-JP" sz="1100" dirty="0">
                <a:latin typeface="+mn-ea"/>
                <a:ea typeface="+mn-ea"/>
              </a:rPr>
              <a:t>※ </a:t>
            </a:r>
            <a:r>
              <a:rPr lang="ja-JP" altLang="en-US" sz="1100" dirty="0">
                <a:latin typeface="+mn-ea"/>
                <a:ea typeface="+mn-ea"/>
              </a:rPr>
              <a:t>青梅市には、庁舎の建て替え等ではなく、令和</a:t>
            </a:r>
            <a:r>
              <a:rPr lang="en-US" altLang="ja-JP" sz="1100" dirty="0">
                <a:latin typeface="+mn-ea"/>
                <a:ea typeface="+mn-ea"/>
              </a:rPr>
              <a:t>5</a:t>
            </a:r>
            <a:r>
              <a:rPr lang="ja-JP" altLang="en-US" sz="1100" dirty="0">
                <a:latin typeface="+mn-ea"/>
                <a:ea typeface="+mn-ea"/>
              </a:rPr>
              <a:t>年（</a:t>
            </a:r>
            <a:r>
              <a:rPr lang="en-US" altLang="ja-JP" sz="1100" dirty="0">
                <a:latin typeface="+mn-ea"/>
                <a:ea typeface="+mn-ea"/>
              </a:rPr>
              <a:t>2023</a:t>
            </a:r>
            <a:r>
              <a:rPr lang="ja-JP" altLang="en-US" sz="1100" dirty="0">
                <a:latin typeface="+mn-ea"/>
                <a:ea typeface="+mn-ea"/>
              </a:rPr>
              <a:t>年）</a:t>
            </a:r>
            <a:r>
              <a:rPr lang="en-US" altLang="ja-JP" sz="1100" dirty="0">
                <a:latin typeface="+mn-ea"/>
                <a:ea typeface="+mn-ea"/>
              </a:rPr>
              <a:t>2</a:t>
            </a:r>
            <a:r>
              <a:rPr lang="ja-JP" altLang="en-US" sz="1100" dirty="0">
                <a:latin typeface="+mn-ea"/>
                <a:ea typeface="+mn-ea"/>
              </a:rPr>
              <a:t>月より稼働を開始した「書かない窓口」についてお話を伺った。</a:t>
            </a:r>
            <a:br>
              <a:rPr lang="en-US" altLang="ja-JP" sz="1100" dirty="0">
                <a:latin typeface="+mn-ea"/>
                <a:ea typeface="+mn-ea"/>
              </a:rPr>
            </a:br>
            <a:r>
              <a:rPr lang="ja-JP" altLang="en-US" sz="1100" dirty="0">
                <a:latin typeface="+mn-ea"/>
                <a:ea typeface="+mn-ea"/>
              </a:rPr>
              <a:t>そのため、「庁舎建て替えのスケジュール」は割愛するとともに、「</a:t>
            </a:r>
            <a:r>
              <a:rPr kumimoji="1" lang="en-US" altLang="ja-JP" sz="1100" dirty="0">
                <a:solidFill>
                  <a:schemeClr val="tx1"/>
                </a:solidFill>
                <a:uFill>
                  <a:solidFill>
                    <a:srgbClr val="31926F"/>
                  </a:solidFill>
                </a:uFill>
                <a:latin typeface="+mn-ea"/>
                <a:ea typeface="+mn-ea"/>
              </a:rPr>
              <a:t>DX</a:t>
            </a:r>
            <a:r>
              <a:rPr lang="ja-JP" altLang="en-US" sz="1100" dirty="0">
                <a:latin typeface="+mn-ea"/>
                <a:ea typeface="+mn-ea"/>
              </a:rPr>
              <a:t>推進に係る取組」については「書かない窓口」と関連性が高い戦略</a:t>
            </a:r>
            <a:r>
              <a:rPr lang="en-US" altLang="ja-JP" sz="1100" dirty="0">
                <a:latin typeface="+mn-ea"/>
                <a:ea typeface="+mn-ea"/>
              </a:rPr>
              <a:t>A</a:t>
            </a:r>
            <a:r>
              <a:rPr lang="ja-JP" altLang="en-US" sz="1100" dirty="0">
                <a:latin typeface="+mn-ea"/>
                <a:ea typeface="+mn-ea"/>
              </a:rPr>
              <a:t>（窓口業務改善）のみを記載することとする。</a:t>
            </a:r>
          </a:p>
        </p:txBody>
      </p:sp>
    </p:spTree>
    <p:extLst>
      <p:ext uri="{BB962C8B-B14F-4D97-AF65-F5344CB8AC3E}">
        <p14:creationId xmlns:p14="http://schemas.microsoft.com/office/powerpoint/2010/main" val="873879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四角形: 角を丸くする 58">
            <a:extLst>
              <a:ext uri="{FF2B5EF4-FFF2-40B4-BE49-F238E27FC236}">
                <a16:creationId xmlns:a16="http://schemas.microsoft.com/office/drawing/2014/main" id="{87213681-6BAA-F9E1-FCE0-DC3E85E4277F}"/>
              </a:ext>
            </a:extLst>
          </p:cNvPr>
          <p:cNvSpPr/>
          <p:nvPr/>
        </p:nvSpPr>
        <p:spPr>
          <a:xfrm>
            <a:off x="503196" y="180000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B5E92AB3-A37B-1148-D6D5-185D7B0F0200}"/>
              </a:ext>
            </a:extLst>
          </p:cNvPr>
          <p:cNvSpPr/>
          <p:nvPr/>
        </p:nvSpPr>
        <p:spPr>
          <a:xfrm>
            <a:off x="1341120" y="1802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63519"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6</a:t>
            </a:r>
            <a:r>
              <a:rPr lang="en-US" altLang="zh-TW" dirty="0">
                <a:latin typeface="+mn-ea"/>
                <a:ea typeface="+mn-ea"/>
              </a:rPr>
              <a:t>) </a:t>
            </a:r>
            <a:r>
              <a:rPr lang="ja-JP" altLang="en-US" dirty="0">
                <a:latin typeface="+mn-ea"/>
                <a:ea typeface="+mn-ea"/>
              </a:rPr>
              <a:t>東京都青梅市</a:t>
            </a:r>
            <a:endParaRPr lang="zh-TW" altLang="en-US" dirty="0">
              <a:latin typeface="+mn-ea"/>
              <a:ea typeface="+mn-ea"/>
            </a:endParaRP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p>
          </p:txBody>
        </p:sp>
      </p:gr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4105962" y="5144428"/>
            <a:ext cx="2688377" cy="492443"/>
          </a:xfrm>
          <a:prstGeom prst="rect">
            <a:avLst/>
          </a:prstGeom>
          <a:noFill/>
        </p:spPr>
        <p:txBody>
          <a:bodyPr wrap="square" lIns="0" tIns="0" rIns="0" bIns="0" rtlCol="0">
            <a:spAutoFit/>
          </a:bodyPr>
          <a:lstStyle/>
          <a:p>
            <a:r>
              <a:rPr kumimoji="1" lang="en-US" altLang="ja-JP" sz="800" dirty="0">
                <a:latin typeface="+mn-ea"/>
              </a:rPr>
              <a:t>*1 </a:t>
            </a:r>
            <a:r>
              <a:rPr kumimoji="1" lang="ja-JP" altLang="en-US" sz="800" dirty="0">
                <a:latin typeface="+mn-ea"/>
              </a:rPr>
              <a:t>「市役所（本庁舎）の案内およびフロア案内」青梅市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6"/>
              </a:rPr>
              <a:t>https://www.city.ome.tokyo.jp/uploaded/attachment/50202.pdf</a:t>
            </a:r>
            <a:r>
              <a:rPr kumimoji="1" lang="ja-JP" altLang="en-US" sz="800" dirty="0">
                <a:latin typeface="+mn-ea"/>
              </a:rPr>
              <a:t>）</a:t>
            </a:r>
            <a:endParaRPr kumimoji="1" lang="en-US" altLang="ja-JP" sz="800" dirty="0">
              <a:latin typeface="+mn-ea"/>
            </a:endParaRPr>
          </a:p>
        </p:txBody>
      </p:sp>
      <p:grpSp>
        <p:nvGrpSpPr>
          <p:cNvPr id="39" name="グループ化 38">
            <a:extLst>
              <a:ext uri="{FF2B5EF4-FFF2-40B4-BE49-F238E27FC236}">
                <a16:creationId xmlns:a16="http://schemas.microsoft.com/office/drawing/2014/main" id="{7ADAF5B6-3E1B-1C8B-88F0-29C7FA5455AB}"/>
              </a:ext>
            </a:extLst>
          </p:cNvPr>
          <p:cNvGrpSpPr/>
          <p:nvPr/>
        </p:nvGrpSpPr>
        <p:grpSpPr>
          <a:xfrm>
            <a:off x="709200" y="2365541"/>
            <a:ext cx="6138340" cy="441655"/>
            <a:chOff x="503238" y="3168000"/>
            <a:chExt cx="6138340" cy="441655"/>
          </a:xfrm>
        </p:grpSpPr>
        <p:grpSp>
          <p:nvGrpSpPr>
            <p:cNvPr id="40" name="グループ化 39">
              <a:extLst>
                <a:ext uri="{FF2B5EF4-FFF2-40B4-BE49-F238E27FC236}">
                  <a16:creationId xmlns:a16="http://schemas.microsoft.com/office/drawing/2014/main" id="{2035F839-AB2C-ACEF-E2A7-698E079161F3}"/>
                </a:ext>
              </a:extLst>
            </p:cNvPr>
            <p:cNvGrpSpPr/>
            <p:nvPr/>
          </p:nvGrpSpPr>
          <p:grpSpPr>
            <a:xfrm>
              <a:off x="503238" y="3168000"/>
              <a:ext cx="2502339" cy="252000"/>
              <a:chOff x="707715" y="3366000"/>
              <a:chExt cx="2502339" cy="252000"/>
            </a:xfrm>
          </p:grpSpPr>
          <p:sp>
            <p:nvSpPr>
              <p:cNvPr id="43" name="テキスト ボックス 42">
                <a:extLst>
                  <a:ext uri="{FF2B5EF4-FFF2-40B4-BE49-F238E27FC236}">
                    <a16:creationId xmlns:a16="http://schemas.microsoft.com/office/drawing/2014/main" id="{969A0CF0-7AAD-BCA2-6539-D6D3BDB88DB2}"/>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solidFill>
                      <a:schemeClr val="tx1"/>
                    </a:solidFill>
                    <a:uFill>
                      <a:solidFill>
                        <a:srgbClr val="31926F"/>
                      </a:solidFill>
                    </a:uFill>
                    <a:latin typeface="+mn-ea"/>
                  </a:rPr>
                  <a:t>ワンストップサービス</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44" name="四角形: 角を丸くする 43">
                <a:extLst>
                  <a:ext uri="{FF2B5EF4-FFF2-40B4-BE49-F238E27FC236}">
                    <a16:creationId xmlns:a16="http://schemas.microsoft.com/office/drawing/2014/main" id="{D6942DAC-6CD9-6D37-37D8-CFF43316F34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施策①</a:t>
                </a:r>
              </a:p>
            </p:txBody>
          </p:sp>
        </p:grpSp>
        <p:sp>
          <p:nvSpPr>
            <p:cNvPr id="42" name="テキスト ボックス 41">
              <a:extLst>
                <a:ext uri="{FF2B5EF4-FFF2-40B4-BE49-F238E27FC236}">
                  <a16:creationId xmlns:a16="http://schemas.microsoft.com/office/drawing/2014/main" id="{1C5D3D62-3728-DDB2-9BBC-F8DAED297CC7}"/>
                </a:ext>
              </a:extLst>
            </p:cNvPr>
            <p:cNvSpPr txBox="1"/>
            <p:nvPr/>
          </p:nvSpPr>
          <p:spPr>
            <a:xfrm>
              <a:off x="1349578" y="3440378"/>
              <a:ext cx="5292000" cy="169277"/>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庁舎の</a:t>
              </a:r>
              <a:r>
                <a:rPr kumimoji="1" lang="en-US" altLang="ja-JP" sz="1100" dirty="0">
                  <a:solidFill>
                    <a:schemeClr val="tx1"/>
                  </a:solidFill>
                  <a:latin typeface="+mn-ea"/>
                </a:rPr>
                <a:t>1</a:t>
              </a:r>
              <a:r>
                <a:rPr kumimoji="1" lang="ja-JP" altLang="en-US" sz="1100" dirty="0">
                  <a:solidFill>
                    <a:schemeClr val="tx1"/>
                  </a:solidFill>
                  <a:latin typeface="+mn-ea"/>
                </a:rPr>
                <a:t>階に窓口部署を集約し、</a:t>
              </a:r>
              <a:r>
                <a:rPr kumimoji="1" lang="ja-JP" altLang="en-US" sz="1100" u="wavyHeavy" dirty="0">
                  <a:solidFill>
                    <a:schemeClr val="tx1"/>
                  </a:solidFill>
                  <a:uFill>
                    <a:solidFill>
                      <a:srgbClr val="31926F"/>
                    </a:solidFill>
                  </a:uFill>
                  <a:latin typeface="+mn-ea"/>
                </a:rPr>
                <a:t>ワンフロアストップサービス</a:t>
              </a:r>
              <a:r>
                <a:rPr kumimoji="1" lang="ja-JP" altLang="en-US" sz="1100" dirty="0">
                  <a:solidFill>
                    <a:schemeClr val="tx1"/>
                  </a:solidFill>
                  <a:latin typeface="+mn-ea"/>
                </a:rPr>
                <a:t>を実現している</a:t>
              </a:r>
              <a:r>
                <a:rPr kumimoji="1" lang="ja-JP" altLang="en-US" sz="1100" dirty="0">
                  <a:latin typeface="+mn-ea"/>
                </a:rPr>
                <a:t>。</a:t>
              </a:r>
            </a:p>
          </p:txBody>
        </p:sp>
      </p:grpSp>
      <p:sp>
        <p:nvSpPr>
          <p:cNvPr id="63" name="テキスト ボックス 62">
            <a:extLst>
              <a:ext uri="{FF2B5EF4-FFF2-40B4-BE49-F238E27FC236}">
                <a16:creationId xmlns:a16="http://schemas.microsoft.com/office/drawing/2014/main" id="{83347212-18DE-6EE6-F82D-9FDB821BFB80}"/>
              </a:ext>
            </a:extLst>
          </p:cNvPr>
          <p:cNvSpPr txBox="1"/>
          <p:nvPr/>
        </p:nvSpPr>
        <p:spPr>
          <a:xfrm>
            <a:off x="4105962" y="4837710"/>
            <a:ext cx="1142942" cy="169277"/>
          </a:xfrm>
          <a:prstGeom prst="rect">
            <a:avLst/>
          </a:prstGeom>
          <a:noFill/>
        </p:spPr>
        <p:txBody>
          <a:bodyPr wrap="none" lIns="0" tIns="0" rIns="0" bIns="0" rtlCol="0">
            <a:spAutoFit/>
          </a:bodyPr>
          <a:lstStyle/>
          <a:p>
            <a:r>
              <a:rPr kumimoji="1" lang="en-US" altLang="ja-JP" sz="1100" dirty="0">
                <a:latin typeface="+mn-ea"/>
              </a:rPr>
              <a:t>1</a:t>
            </a:r>
            <a:r>
              <a:rPr kumimoji="1" lang="ja-JP" altLang="en-US" sz="1100" dirty="0">
                <a:latin typeface="+mn-ea"/>
              </a:rPr>
              <a:t>階のフロア案内</a:t>
            </a:r>
            <a:r>
              <a:rPr kumimoji="1" lang="en-US" altLang="ja-JP" sz="1100" baseline="30000" dirty="0">
                <a:latin typeface="+mn-ea"/>
              </a:rPr>
              <a:t>*1</a:t>
            </a:r>
            <a:endParaRPr kumimoji="1" lang="ja-JP" altLang="en-US" sz="1100" baseline="30000" dirty="0">
              <a:latin typeface="+mn-ea"/>
            </a:endParaRPr>
          </a:p>
        </p:txBody>
      </p:sp>
      <p:sp>
        <p:nvSpPr>
          <p:cNvPr id="4" name="正方形/長方形 3">
            <a:extLst>
              <a:ext uri="{FF2B5EF4-FFF2-40B4-BE49-F238E27FC236}">
                <a16:creationId xmlns:a16="http://schemas.microsoft.com/office/drawing/2014/main" id="{E1C843F8-031F-DD2D-B89A-B02A1A0C6F90}"/>
              </a:ext>
            </a:extLst>
          </p:cNvPr>
          <p:cNvSpPr/>
          <p:nvPr/>
        </p:nvSpPr>
        <p:spPr>
          <a:xfrm>
            <a:off x="504000" y="2232000"/>
            <a:ext cx="6552000" cy="786608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3">
            <a:extLst>
              <a:ext uri="{FF2B5EF4-FFF2-40B4-BE49-F238E27FC236}">
                <a16:creationId xmlns:a16="http://schemas.microsoft.com/office/drawing/2014/main" id="{D2292090-EDE2-F644-B72D-6AC28EDE188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51</a:t>
            </a:fld>
            <a:endParaRPr kumimoji="1" lang="ja-JP" altLang="en-US" dirty="0">
              <a:latin typeface="+mn-ea"/>
              <a:ea typeface="+mn-ea"/>
            </a:endParaRPr>
          </a:p>
        </p:txBody>
      </p:sp>
      <p:pic>
        <p:nvPicPr>
          <p:cNvPr id="5" name="図 4" descr="概略図 が含まれている画像&#10;&#10;自動的に生成された説明">
            <a:extLst>
              <a:ext uri="{FF2B5EF4-FFF2-40B4-BE49-F238E27FC236}">
                <a16:creationId xmlns:a16="http://schemas.microsoft.com/office/drawing/2014/main" id="{F54ACB28-7C62-3644-20FB-B5D49FF8C0F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9200" y="2927909"/>
            <a:ext cx="3285962" cy="2708962"/>
          </a:xfrm>
          <a:prstGeom prst="rect">
            <a:avLst/>
          </a:prstGeom>
        </p:spPr>
      </p:pic>
      <p:grpSp>
        <p:nvGrpSpPr>
          <p:cNvPr id="10" name="グループ化 9">
            <a:extLst>
              <a:ext uri="{FF2B5EF4-FFF2-40B4-BE49-F238E27FC236}">
                <a16:creationId xmlns:a16="http://schemas.microsoft.com/office/drawing/2014/main" id="{D4343C72-A161-DF2E-BABA-ED29031A4BE7}"/>
              </a:ext>
            </a:extLst>
          </p:cNvPr>
          <p:cNvGrpSpPr/>
          <p:nvPr/>
        </p:nvGrpSpPr>
        <p:grpSpPr>
          <a:xfrm>
            <a:off x="709200" y="5823588"/>
            <a:ext cx="6138340" cy="4197274"/>
            <a:chOff x="503238" y="3098378"/>
            <a:chExt cx="6138340" cy="4197274"/>
          </a:xfrm>
        </p:grpSpPr>
        <p:grpSp>
          <p:nvGrpSpPr>
            <p:cNvPr id="11" name="グループ化 10">
              <a:extLst>
                <a:ext uri="{FF2B5EF4-FFF2-40B4-BE49-F238E27FC236}">
                  <a16:creationId xmlns:a16="http://schemas.microsoft.com/office/drawing/2014/main" id="{047B0CA4-9D6E-611F-7D56-F11BE477D8AA}"/>
                </a:ext>
              </a:extLst>
            </p:cNvPr>
            <p:cNvGrpSpPr/>
            <p:nvPr/>
          </p:nvGrpSpPr>
          <p:grpSpPr>
            <a:xfrm>
              <a:off x="503238" y="3098378"/>
              <a:ext cx="2502339" cy="252000"/>
              <a:chOff x="707715" y="3296378"/>
              <a:chExt cx="2502339" cy="252000"/>
            </a:xfrm>
          </p:grpSpPr>
          <p:sp>
            <p:nvSpPr>
              <p:cNvPr id="13" name="テキスト ボックス 12">
                <a:extLst>
                  <a:ext uri="{FF2B5EF4-FFF2-40B4-BE49-F238E27FC236}">
                    <a16:creationId xmlns:a16="http://schemas.microsoft.com/office/drawing/2014/main" id="{5C695C8B-9647-BBCC-4F43-21AEFAC04C66}"/>
                  </a:ext>
                </a:extLst>
              </p:cNvPr>
              <p:cNvSpPr txBox="1"/>
              <p:nvPr/>
            </p:nvSpPr>
            <p:spPr>
              <a:xfrm>
                <a:off x="1554054" y="3330045"/>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書かない窓口</a:t>
                </a:r>
              </a:p>
            </p:txBody>
          </p:sp>
          <p:sp>
            <p:nvSpPr>
              <p:cNvPr id="16" name="四角形: 角を丸くする 15">
                <a:extLst>
                  <a:ext uri="{FF2B5EF4-FFF2-40B4-BE49-F238E27FC236}">
                    <a16:creationId xmlns:a16="http://schemas.microsoft.com/office/drawing/2014/main" id="{4A5C6514-E772-3E7D-799A-E87EF0E3D3F2}"/>
                  </a:ext>
                </a:extLst>
              </p:cNvPr>
              <p:cNvSpPr/>
              <p:nvPr/>
            </p:nvSpPr>
            <p:spPr>
              <a:xfrm>
                <a:off x="707715" y="3296378"/>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施策②</a:t>
                </a:r>
              </a:p>
            </p:txBody>
          </p:sp>
        </p:grpSp>
        <p:sp>
          <p:nvSpPr>
            <p:cNvPr id="12" name="テキスト ボックス 11">
              <a:extLst>
                <a:ext uri="{FF2B5EF4-FFF2-40B4-BE49-F238E27FC236}">
                  <a16:creationId xmlns:a16="http://schemas.microsoft.com/office/drawing/2014/main" id="{19C42EC3-C358-E05E-6490-F636FBE9C2D0}"/>
                </a:ext>
              </a:extLst>
            </p:cNvPr>
            <p:cNvSpPr txBox="1"/>
            <p:nvPr/>
          </p:nvSpPr>
          <p:spPr>
            <a:xfrm>
              <a:off x="1349578" y="3402278"/>
              <a:ext cx="5292000" cy="3893374"/>
            </a:xfrm>
            <a:prstGeom prst="rect">
              <a:avLst/>
            </a:prstGeom>
            <a:noFill/>
          </p:spPr>
          <p:txBody>
            <a:bodyPr wrap="square" lIns="0" tIns="0" rIns="0" bIns="0" rtlCol="0">
              <a:spAutoFit/>
            </a:bodyPr>
            <a:lstStyle/>
            <a:p>
              <a:r>
                <a:rPr kumimoji="1" lang="ja-JP" altLang="en-US" sz="1100" b="1" dirty="0">
                  <a:solidFill>
                    <a:srgbClr val="31926F"/>
                  </a:solidFill>
                  <a:latin typeface="+mn-ea"/>
                </a:rPr>
                <a:t>● 書かない窓口導入目的</a:t>
              </a:r>
              <a:endParaRPr kumimoji="1" lang="en-US" altLang="ja-JP" sz="1100" b="1" dirty="0">
                <a:solidFill>
                  <a:srgbClr val="31926F"/>
                </a:solidFill>
                <a:latin typeface="+mn-ea"/>
              </a:endParaRPr>
            </a:p>
            <a:p>
              <a:pPr indent="144000"/>
              <a:r>
                <a:rPr kumimoji="1" lang="ja-JP" altLang="en-US" sz="1100" dirty="0">
                  <a:solidFill>
                    <a:schemeClr val="tx1"/>
                  </a:solidFill>
                  <a:latin typeface="+mn-ea"/>
                </a:rPr>
                <a:t>マイナンバーカードが普及することで、行政手続きのオンライン化や、</a:t>
              </a:r>
              <a:r>
                <a:rPr kumimoji="1" lang="ja-JP" altLang="en-US" sz="1100" dirty="0">
                  <a:latin typeface="+mn-ea"/>
                </a:rPr>
                <a:t>コンビニエンスストア</a:t>
              </a:r>
              <a:r>
                <a:rPr kumimoji="1" lang="ja-JP" altLang="en-US" sz="1100" dirty="0">
                  <a:solidFill>
                    <a:schemeClr val="tx1"/>
                  </a:solidFill>
                  <a:latin typeface="+mn-ea"/>
                </a:rPr>
                <a:t>での手続きが増える一方で、書面での手続き</a:t>
              </a:r>
              <a:r>
                <a:rPr kumimoji="1" lang="ja-JP" altLang="en-US" sz="1100" dirty="0">
                  <a:latin typeface="+mn-ea"/>
                </a:rPr>
                <a:t>は</a:t>
              </a:r>
              <a:r>
                <a:rPr kumimoji="1" lang="ja-JP" altLang="en-US" sz="1100" dirty="0">
                  <a:solidFill>
                    <a:schemeClr val="tx1"/>
                  </a:solidFill>
                  <a:latin typeface="+mn-ea"/>
                </a:rPr>
                <a:t>残るため、来庁者がいなくなることは無い。青梅市で出張所があるのは人口が少ない地域であり、本庁舎への来庁者の集中は避けられない。そのため、来庁者の負担軽減や時間短縮、担当者ごとのスキルに</a:t>
              </a:r>
              <a:r>
                <a:rPr kumimoji="1" lang="ja-JP" altLang="en-US" sz="1100" dirty="0">
                  <a:latin typeface="+mn-ea"/>
                </a:rPr>
                <a:t>依らない</a:t>
              </a:r>
              <a:r>
                <a:rPr kumimoji="1" lang="ja-JP" altLang="en-US" sz="1100" dirty="0">
                  <a:solidFill>
                    <a:schemeClr val="tx1"/>
                  </a:solidFill>
                  <a:latin typeface="+mn-ea"/>
                </a:rPr>
                <a:t>平準化を目的とし、書かない窓口を導入した。</a:t>
              </a:r>
              <a:endParaRPr kumimoji="1" lang="en-US" altLang="ja-JP" sz="1100" dirty="0">
                <a:solidFill>
                  <a:schemeClr val="tx1"/>
                </a:solidFill>
                <a:latin typeface="+mn-ea"/>
              </a:endParaRPr>
            </a:p>
            <a:p>
              <a:endParaRPr kumimoji="1" lang="en-US" altLang="ja-JP" sz="1100" dirty="0">
                <a:solidFill>
                  <a:schemeClr val="tx1"/>
                </a:solidFill>
                <a:latin typeface="+mn-ea"/>
              </a:endParaRPr>
            </a:p>
            <a:p>
              <a:r>
                <a:rPr kumimoji="1" lang="ja-JP" altLang="en-US" sz="1100" b="1" dirty="0">
                  <a:solidFill>
                    <a:srgbClr val="31926F"/>
                  </a:solidFill>
                  <a:latin typeface="+mn-ea"/>
                </a:rPr>
                <a:t>● 書かない窓口導入効果</a:t>
              </a:r>
              <a:endParaRPr kumimoji="1" lang="en-US" altLang="ja-JP" sz="1100" b="1" dirty="0">
                <a:solidFill>
                  <a:srgbClr val="31926F"/>
                </a:solidFill>
                <a:latin typeface="+mn-ea"/>
              </a:endParaRPr>
            </a:p>
            <a:p>
              <a:pPr indent="144000"/>
              <a:r>
                <a:rPr kumimoji="1" lang="ja-JP" altLang="en-US" sz="1100" dirty="0">
                  <a:solidFill>
                    <a:schemeClr val="tx1"/>
                  </a:solidFill>
                  <a:latin typeface="+mn-ea"/>
                </a:rPr>
                <a:t>職員は、あらかじめ設定した書かない窓口システム内の設問に沿って、来庁者に質問するため、職員対応</a:t>
              </a:r>
              <a:r>
                <a:rPr kumimoji="1" lang="ja-JP" altLang="en-US" sz="1100" dirty="0">
                  <a:latin typeface="+mn-ea"/>
                </a:rPr>
                <a:t>の平準化に</a:t>
              </a:r>
              <a:r>
                <a:rPr kumimoji="1" lang="ja-JP" altLang="en-US" sz="1100" dirty="0">
                  <a:solidFill>
                    <a:schemeClr val="tx1"/>
                  </a:solidFill>
                  <a:latin typeface="+mn-ea"/>
                </a:rPr>
                <a:t>効果がある。また、来庁者は「はい」か「いいえ」で回答するだけで、記入済み申請書や、</a:t>
              </a:r>
              <a:r>
                <a:rPr kumimoji="1" lang="ja-JP" altLang="en-US" sz="1100" dirty="0">
                  <a:latin typeface="+mn-ea"/>
                </a:rPr>
                <a:t>関係手続き一覧の案内票を受け取れるため、来庁者の記入負担を軽減できている。</a:t>
              </a:r>
            </a:p>
            <a:p>
              <a:pPr indent="144000"/>
              <a:r>
                <a:rPr kumimoji="1" lang="ja-JP" altLang="en-US" sz="1100" dirty="0">
                  <a:latin typeface="+mn-ea"/>
                </a:rPr>
                <a:t>案内票に印字されている二次元コードを、関連部署の端末にかざすことで、必要に応じて基本</a:t>
              </a:r>
              <a:r>
                <a:rPr kumimoji="1" lang="en-US" altLang="ja-JP" sz="1100" dirty="0">
                  <a:latin typeface="+mn-ea"/>
                </a:rPr>
                <a:t>4</a:t>
              </a:r>
              <a:r>
                <a:rPr kumimoji="1" lang="ja-JP" altLang="en-US" sz="1100" dirty="0">
                  <a:latin typeface="+mn-ea"/>
                </a:rPr>
                <a:t>情報が印字された申請書が出力されるようになっている。転入転出の手続きに関係が深いこども育成課では、手続き時間が半分程度に短縮できた。</a:t>
              </a:r>
              <a:endParaRPr kumimoji="1" lang="en-US" altLang="ja-JP" sz="1100" dirty="0">
                <a:latin typeface="+mn-ea"/>
              </a:endParaRPr>
            </a:p>
            <a:p>
              <a:pPr indent="144000"/>
              <a:r>
                <a:rPr kumimoji="1" lang="ja-JP" altLang="en-US" sz="1100" dirty="0">
                  <a:latin typeface="+mn-ea"/>
                </a:rPr>
                <a:t>什器面では、書かない窓口を導入した結果、記載台を</a:t>
              </a:r>
              <a:r>
                <a:rPr kumimoji="1" lang="en-US" altLang="ja-JP" sz="1100" dirty="0">
                  <a:latin typeface="+mn-ea"/>
                </a:rPr>
                <a:t>2</a:t>
              </a:r>
              <a:r>
                <a:rPr kumimoji="1" lang="ja-JP" altLang="en-US" sz="1100" dirty="0">
                  <a:latin typeface="+mn-ea"/>
                </a:rPr>
                <a:t>台撤去したことで、視線を遮るものが減り、市民の動線がスムーズになった。</a:t>
              </a:r>
              <a:endParaRPr kumimoji="1" lang="en-US" altLang="ja-JP" sz="1100" dirty="0">
                <a:latin typeface="+mn-ea"/>
              </a:endParaRPr>
            </a:p>
            <a:p>
              <a:endParaRPr kumimoji="1" lang="en-US" altLang="ja-JP" sz="1100" dirty="0">
                <a:solidFill>
                  <a:schemeClr val="tx1"/>
                </a:solidFill>
                <a:latin typeface="+mn-ea"/>
              </a:endParaRPr>
            </a:p>
            <a:p>
              <a:r>
                <a:rPr kumimoji="1" lang="ja-JP" altLang="en-US" sz="1100" b="1" dirty="0">
                  <a:solidFill>
                    <a:srgbClr val="31926F"/>
                  </a:solidFill>
                  <a:latin typeface="+mn-ea"/>
                </a:rPr>
                <a:t>● 書かない窓口導入環境</a:t>
              </a:r>
              <a:endParaRPr kumimoji="1" lang="en-US" altLang="ja-JP" sz="1100" b="1" dirty="0">
                <a:solidFill>
                  <a:srgbClr val="31926F"/>
                </a:solidFill>
                <a:latin typeface="+mn-ea"/>
              </a:endParaRPr>
            </a:p>
            <a:p>
              <a:pPr indent="144000"/>
              <a:r>
                <a:rPr kumimoji="1" lang="ja-JP" altLang="en-US" sz="1100" dirty="0">
                  <a:solidFill>
                    <a:schemeClr val="tx1"/>
                  </a:solidFill>
                  <a:latin typeface="+mn-ea"/>
                </a:rPr>
                <a:t>書かない窓口で住民対応を行うため、</a:t>
              </a:r>
              <a:r>
                <a:rPr kumimoji="1" lang="en-US" altLang="ja-JP" sz="1100" u="wavyHeavy" dirty="0">
                  <a:solidFill>
                    <a:schemeClr val="tx1"/>
                  </a:solidFill>
                  <a:uFill>
                    <a:solidFill>
                      <a:srgbClr val="31926F"/>
                    </a:solidFill>
                  </a:uFill>
                  <a:latin typeface="+mn-ea"/>
                </a:rPr>
                <a:t>LGWAN</a:t>
              </a:r>
              <a:r>
                <a:rPr kumimoji="1" lang="ja-JP" altLang="en-US" sz="1100" u="wavyHeavy" dirty="0">
                  <a:solidFill>
                    <a:schemeClr val="tx1"/>
                  </a:solidFill>
                  <a:uFill>
                    <a:solidFill>
                      <a:srgbClr val="31926F"/>
                    </a:solidFill>
                  </a:uFill>
                  <a:latin typeface="+mn-ea"/>
                </a:rPr>
                <a:t>接続系</a:t>
              </a:r>
              <a:r>
                <a:rPr kumimoji="1" lang="ja-JP" altLang="en-US" sz="1100" dirty="0">
                  <a:solidFill>
                    <a:schemeClr val="tx1"/>
                  </a:solidFill>
                  <a:latin typeface="+mn-ea"/>
                </a:rPr>
                <a:t>ノートパソコンを利用し、手続きでは二次元コードを読み込むことになる。</a:t>
              </a:r>
            </a:p>
            <a:p>
              <a:pPr indent="144000"/>
              <a:r>
                <a:rPr kumimoji="1" lang="ja-JP" altLang="en-US" sz="1100" dirty="0">
                  <a:solidFill>
                    <a:schemeClr val="tx1"/>
                  </a:solidFill>
                  <a:latin typeface="+mn-ea"/>
                </a:rPr>
                <a:t>無線</a:t>
              </a:r>
              <a:r>
                <a:rPr kumimoji="1" lang="en-US" altLang="ja-JP" sz="1100" dirty="0">
                  <a:latin typeface="+mn-ea"/>
                </a:rPr>
                <a:t>LAN</a:t>
              </a:r>
              <a:r>
                <a:rPr kumimoji="1" lang="ja-JP" altLang="en-US" sz="1100" dirty="0">
                  <a:latin typeface="+mn-ea"/>
                </a:rPr>
                <a:t>を</a:t>
              </a:r>
              <a:r>
                <a:rPr kumimoji="1" lang="ja-JP" altLang="en-US" sz="1100" dirty="0">
                  <a:solidFill>
                    <a:schemeClr val="tx1"/>
                  </a:solidFill>
                  <a:latin typeface="+mn-ea"/>
                </a:rPr>
                <a:t>導入済みであり、カメラ内蔵ノートパソコンを利用することで円滑に運用を開始できた。</a:t>
              </a:r>
            </a:p>
          </p:txBody>
        </p:sp>
      </p:grpSp>
    </p:spTree>
    <p:extLst>
      <p:ext uri="{BB962C8B-B14F-4D97-AF65-F5344CB8AC3E}">
        <p14:creationId xmlns:p14="http://schemas.microsoft.com/office/powerpoint/2010/main" val="1943061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64543"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6</a:t>
            </a:r>
            <a:r>
              <a:rPr lang="en-US" altLang="zh-TW" dirty="0">
                <a:latin typeface="+mn-ea"/>
                <a:ea typeface="+mn-ea"/>
              </a:rPr>
              <a:t>) </a:t>
            </a:r>
            <a:r>
              <a:rPr lang="ja-JP" altLang="en-US" dirty="0">
                <a:latin typeface="+mn-ea"/>
                <a:ea typeface="+mn-ea"/>
              </a:rPr>
              <a:t>東京都青梅市</a:t>
            </a:r>
            <a:endParaRPr lang="zh-TW" altLang="en-US" dirty="0">
              <a:latin typeface="+mn-ea"/>
              <a:ea typeface="+mn-ea"/>
            </a:endParaRPr>
          </a:p>
        </p:txBody>
      </p:sp>
      <p:grpSp>
        <p:nvGrpSpPr>
          <p:cNvPr id="39" name="グループ化 38">
            <a:extLst>
              <a:ext uri="{FF2B5EF4-FFF2-40B4-BE49-F238E27FC236}">
                <a16:creationId xmlns:a16="http://schemas.microsoft.com/office/drawing/2014/main" id="{7ADAF5B6-3E1B-1C8B-88F0-29C7FA5455AB}"/>
              </a:ext>
            </a:extLst>
          </p:cNvPr>
          <p:cNvGrpSpPr/>
          <p:nvPr/>
        </p:nvGrpSpPr>
        <p:grpSpPr>
          <a:xfrm>
            <a:off x="709200" y="1476682"/>
            <a:ext cx="6138340" cy="1118764"/>
            <a:chOff x="503238" y="3168000"/>
            <a:chExt cx="6138340" cy="1118764"/>
          </a:xfrm>
        </p:grpSpPr>
        <p:grpSp>
          <p:nvGrpSpPr>
            <p:cNvPr id="40" name="グループ化 39">
              <a:extLst>
                <a:ext uri="{FF2B5EF4-FFF2-40B4-BE49-F238E27FC236}">
                  <a16:creationId xmlns:a16="http://schemas.microsoft.com/office/drawing/2014/main" id="{2035F839-AB2C-ACEF-E2A7-698E079161F3}"/>
                </a:ext>
              </a:extLst>
            </p:cNvPr>
            <p:cNvGrpSpPr/>
            <p:nvPr/>
          </p:nvGrpSpPr>
          <p:grpSpPr>
            <a:xfrm>
              <a:off x="503238" y="3168000"/>
              <a:ext cx="2502339" cy="252000"/>
              <a:chOff x="707715" y="3366000"/>
              <a:chExt cx="2502339" cy="252000"/>
            </a:xfrm>
          </p:grpSpPr>
          <p:sp>
            <p:nvSpPr>
              <p:cNvPr id="43" name="テキスト ボックス 42">
                <a:extLst>
                  <a:ext uri="{FF2B5EF4-FFF2-40B4-BE49-F238E27FC236}">
                    <a16:creationId xmlns:a16="http://schemas.microsoft.com/office/drawing/2014/main" id="{969A0CF0-7AAD-BCA2-6539-D6D3BDB88DB2}"/>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デジタルサイネージ</a:t>
                </a:r>
              </a:p>
            </p:txBody>
          </p:sp>
          <p:sp>
            <p:nvSpPr>
              <p:cNvPr id="44" name="四角形: 角を丸くする 43">
                <a:extLst>
                  <a:ext uri="{FF2B5EF4-FFF2-40B4-BE49-F238E27FC236}">
                    <a16:creationId xmlns:a16="http://schemas.microsoft.com/office/drawing/2014/main" id="{D6942DAC-6CD9-6D37-37D8-CFF43316F34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施策③</a:t>
                </a:r>
              </a:p>
            </p:txBody>
          </p:sp>
        </p:grpSp>
        <p:sp>
          <p:nvSpPr>
            <p:cNvPr id="42" name="テキスト ボックス 41">
              <a:extLst>
                <a:ext uri="{FF2B5EF4-FFF2-40B4-BE49-F238E27FC236}">
                  <a16:creationId xmlns:a16="http://schemas.microsoft.com/office/drawing/2014/main" id="{1C5D3D62-3728-DDB2-9BBC-F8DAED297CC7}"/>
                </a:ext>
              </a:extLst>
            </p:cNvPr>
            <p:cNvSpPr txBox="1"/>
            <p:nvPr/>
          </p:nvSpPr>
          <p:spPr>
            <a:xfrm>
              <a:off x="1349578" y="3440378"/>
              <a:ext cx="5292000" cy="846386"/>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広告付自動窓口受付システムを導入しており、発券機とデジタルサイネージをセットで導入している。広告事業者との公民連携事業として、広告付きのものにすることで、システムを無償で導入、運用している。このシステムに</a:t>
              </a:r>
              <a:r>
                <a:rPr kumimoji="1" lang="ja-JP" altLang="en-US" sz="1100" dirty="0">
                  <a:latin typeface="+mn-ea"/>
                </a:rPr>
                <a:t>は</a:t>
              </a:r>
              <a:r>
                <a:rPr kumimoji="1" lang="ja-JP" altLang="en-US" sz="1100" dirty="0">
                  <a:solidFill>
                    <a:schemeClr val="tx1"/>
                  </a:solidFill>
                  <a:latin typeface="+mn-ea"/>
                </a:rPr>
                <a:t>、混雑状況配信サービスが付随しており、住民が市のホームページから、混雑状況の確認や、発券機で取得した番号を入力することで、待ち人数の確認が可能である。</a:t>
              </a:r>
              <a:endParaRPr kumimoji="1" lang="ja-JP" altLang="en-US" sz="1100" dirty="0">
                <a:latin typeface="+mn-ea"/>
              </a:endParaRPr>
            </a:p>
          </p:txBody>
        </p:sp>
      </p:grpSp>
      <p:sp>
        <p:nvSpPr>
          <p:cNvPr id="4" name="正方形/長方形 3">
            <a:extLst>
              <a:ext uri="{FF2B5EF4-FFF2-40B4-BE49-F238E27FC236}">
                <a16:creationId xmlns:a16="http://schemas.microsoft.com/office/drawing/2014/main" id="{E1C843F8-031F-DD2D-B89A-B02A1A0C6F90}"/>
              </a:ext>
            </a:extLst>
          </p:cNvPr>
          <p:cNvSpPr/>
          <p:nvPr/>
        </p:nvSpPr>
        <p:spPr>
          <a:xfrm>
            <a:off x="504000" y="1349375"/>
            <a:ext cx="6552000" cy="7260986"/>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3">
            <a:extLst>
              <a:ext uri="{FF2B5EF4-FFF2-40B4-BE49-F238E27FC236}">
                <a16:creationId xmlns:a16="http://schemas.microsoft.com/office/drawing/2014/main" id="{D2292090-EDE2-F644-B72D-6AC28EDE188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52</a:t>
            </a:fld>
            <a:endParaRPr kumimoji="1" lang="ja-JP" altLang="en-US" dirty="0">
              <a:latin typeface="+mn-ea"/>
              <a:ea typeface="+mn-ea"/>
            </a:endParaRPr>
          </a:p>
        </p:txBody>
      </p:sp>
      <p:grpSp>
        <p:nvGrpSpPr>
          <p:cNvPr id="14" name="グループ化 13">
            <a:extLst>
              <a:ext uri="{FF2B5EF4-FFF2-40B4-BE49-F238E27FC236}">
                <a16:creationId xmlns:a16="http://schemas.microsoft.com/office/drawing/2014/main" id="{8486EB90-8CE7-8E43-BF4A-3E2991D686FB}"/>
              </a:ext>
            </a:extLst>
          </p:cNvPr>
          <p:cNvGrpSpPr/>
          <p:nvPr/>
        </p:nvGrpSpPr>
        <p:grpSpPr>
          <a:xfrm>
            <a:off x="710667" y="5164197"/>
            <a:ext cx="6138340" cy="610932"/>
            <a:chOff x="503238" y="3168000"/>
            <a:chExt cx="6138340" cy="610932"/>
          </a:xfrm>
        </p:grpSpPr>
        <p:grpSp>
          <p:nvGrpSpPr>
            <p:cNvPr id="15" name="グループ化 14">
              <a:extLst>
                <a:ext uri="{FF2B5EF4-FFF2-40B4-BE49-F238E27FC236}">
                  <a16:creationId xmlns:a16="http://schemas.microsoft.com/office/drawing/2014/main" id="{21725EAA-A7F4-CF43-F999-15FC08993578}"/>
                </a:ext>
              </a:extLst>
            </p:cNvPr>
            <p:cNvGrpSpPr/>
            <p:nvPr/>
          </p:nvGrpSpPr>
          <p:grpSpPr>
            <a:xfrm>
              <a:off x="503238" y="3168000"/>
              <a:ext cx="2795709" cy="252000"/>
              <a:chOff x="707715" y="3366000"/>
              <a:chExt cx="2795709" cy="252000"/>
            </a:xfrm>
          </p:grpSpPr>
          <p:sp>
            <p:nvSpPr>
              <p:cNvPr id="17" name="テキスト ボックス 16">
                <a:extLst>
                  <a:ext uri="{FF2B5EF4-FFF2-40B4-BE49-F238E27FC236}">
                    <a16:creationId xmlns:a16="http://schemas.microsoft.com/office/drawing/2014/main" id="{2A7DC389-9948-4B38-E80C-239C088F9805}"/>
                  </a:ext>
                </a:extLst>
              </p:cNvPr>
              <p:cNvSpPr txBox="1"/>
              <p:nvPr/>
            </p:nvSpPr>
            <p:spPr>
              <a:xfrm>
                <a:off x="1554053" y="3399667"/>
                <a:ext cx="194937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コンビニ交付サービス</a:t>
                </a:r>
              </a:p>
            </p:txBody>
          </p:sp>
          <p:sp>
            <p:nvSpPr>
              <p:cNvPr id="18" name="四角形: 角を丸くする 17">
                <a:extLst>
                  <a:ext uri="{FF2B5EF4-FFF2-40B4-BE49-F238E27FC236}">
                    <a16:creationId xmlns:a16="http://schemas.microsoft.com/office/drawing/2014/main" id="{0B6081E8-2971-A4D1-24E0-67D2817F6250}"/>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施策⑥</a:t>
                </a:r>
              </a:p>
            </p:txBody>
          </p:sp>
        </p:grpSp>
        <p:sp>
          <p:nvSpPr>
            <p:cNvPr id="16" name="テキスト ボックス 15">
              <a:extLst>
                <a:ext uri="{FF2B5EF4-FFF2-40B4-BE49-F238E27FC236}">
                  <a16:creationId xmlns:a16="http://schemas.microsoft.com/office/drawing/2014/main" id="{6B21F82D-2F2C-F562-51F4-8B1D84EB0AFE}"/>
                </a:ext>
              </a:extLst>
            </p:cNvPr>
            <p:cNvSpPr txBox="1"/>
            <p:nvPr/>
          </p:nvSpPr>
          <p:spPr>
            <a:xfrm>
              <a:off x="1349578" y="3440378"/>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コンビニ交付サービスは、平成</a:t>
              </a:r>
              <a:r>
                <a:rPr kumimoji="1" lang="en-US" altLang="ja-JP" sz="1100" dirty="0">
                  <a:solidFill>
                    <a:schemeClr val="tx1"/>
                  </a:solidFill>
                  <a:latin typeface="+mn-ea"/>
                </a:rPr>
                <a:t>29</a:t>
              </a:r>
              <a:r>
                <a:rPr kumimoji="1" lang="ja-JP" altLang="en-US" sz="1100" dirty="0">
                  <a:solidFill>
                    <a:schemeClr val="tx1"/>
                  </a:solidFill>
                  <a:latin typeface="+mn-ea"/>
                </a:rPr>
                <a:t>年（</a:t>
              </a:r>
              <a:r>
                <a:rPr kumimoji="1" lang="en-US" altLang="ja-JP" sz="1100" dirty="0">
                  <a:solidFill>
                    <a:schemeClr val="tx1"/>
                  </a:solidFill>
                  <a:latin typeface="+mn-ea"/>
                </a:rPr>
                <a:t>2017</a:t>
              </a:r>
              <a:r>
                <a:rPr kumimoji="1" lang="ja-JP" altLang="en-US" sz="1100" dirty="0">
                  <a:solidFill>
                    <a:schemeClr val="tx1"/>
                  </a:solidFill>
                  <a:latin typeface="+mn-ea"/>
                </a:rPr>
                <a:t>年）から実施している。戸籍証明書の発行可能時間帯が短いため、時間帯の延長について検討中である。</a:t>
              </a:r>
              <a:endParaRPr kumimoji="1" lang="en-US" altLang="ja-JP" sz="1100" dirty="0">
                <a:solidFill>
                  <a:schemeClr val="tx1"/>
                </a:solidFill>
                <a:latin typeface="+mn-ea"/>
              </a:endParaRPr>
            </a:p>
          </p:txBody>
        </p:sp>
      </p:grpSp>
      <p:sp>
        <p:nvSpPr>
          <p:cNvPr id="20" name="テキスト ボックス 19">
            <a:extLst>
              <a:ext uri="{FF2B5EF4-FFF2-40B4-BE49-F238E27FC236}">
                <a16:creationId xmlns:a16="http://schemas.microsoft.com/office/drawing/2014/main" id="{A4DA783B-C07B-91B9-5303-A734A4623921}"/>
              </a:ext>
            </a:extLst>
          </p:cNvPr>
          <p:cNvSpPr txBox="1"/>
          <p:nvPr/>
        </p:nvSpPr>
        <p:spPr>
          <a:xfrm>
            <a:off x="3421135" y="4738757"/>
            <a:ext cx="3282702" cy="246221"/>
          </a:xfrm>
          <a:prstGeom prst="rect">
            <a:avLst/>
          </a:prstGeom>
          <a:noFill/>
        </p:spPr>
        <p:txBody>
          <a:bodyPr wrap="square" lIns="0" tIns="0" rIns="0" bIns="0" rtlCol="0">
            <a:spAutoFit/>
          </a:bodyPr>
          <a:lstStyle/>
          <a:p>
            <a:r>
              <a:rPr kumimoji="1" lang="en-US" altLang="ja-JP" sz="800" dirty="0">
                <a:latin typeface="+mn-ea"/>
              </a:rPr>
              <a:t>*2 </a:t>
            </a:r>
            <a:r>
              <a:rPr kumimoji="1" lang="ja-JP" altLang="en-US" sz="800" dirty="0">
                <a:latin typeface="+mn-ea"/>
              </a:rPr>
              <a:t>「公民連携の推進」青梅市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6"/>
              </a:rPr>
              <a:t>https://www.city.ome.tokyo.jp/soshiki/3/58345.html</a:t>
            </a:r>
            <a:r>
              <a:rPr kumimoji="1" lang="ja-JP" altLang="en-US" sz="800" dirty="0">
                <a:latin typeface="+mn-ea"/>
              </a:rPr>
              <a:t>）</a:t>
            </a:r>
          </a:p>
        </p:txBody>
      </p:sp>
      <p:sp>
        <p:nvSpPr>
          <p:cNvPr id="21" name="テキスト ボックス 20">
            <a:extLst>
              <a:ext uri="{FF2B5EF4-FFF2-40B4-BE49-F238E27FC236}">
                <a16:creationId xmlns:a16="http://schemas.microsoft.com/office/drawing/2014/main" id="{097BA977-07A8-0B5B-FBFA-E52D43AF2307}"/>
              </a:ext>
            </a:extLst>
          </p:cNvPr>
          <p:cNvSpPr txBox="1"/>
          <p:nvPr/>
        </p:nvSpPr>
        <p:spPr>
          <a:xfrm>
            <a:off x="3421136" y="4467499"/>
            <a:ext cx="1524456" cy="169277"/>
          </a:xfrm>
          <a:prstGeom prst="rect">
            <a:avLst/>
          </a:prstGeom>
          <a:noFill/>
        </p:spPr>
        <p:txBody>
          <a:bodyPr wrap="none" lIns="0" tIns="0" rIns="0" bIns="0" rtlCol="0">
            <a:spAutoFit/>
          </a:bodyPr>
          <a:lstStyle/>
          <a:p>
            <a:r>
              <a:rPr kumimoji="1" lang="ja-JP" altLang="en-US" sz="1100" dirty="0">
                <a:latin typeface="+mn-ea"/>
              </a:rPr>
              <a:t>呼出番号や広告の表示</a:t>
            </a:r>
            <a:r>
              <a:rPr kumimoji="1" lang="en-US" altLang="ja-JP" sz="1100" baseline="30000" dirty="0">
                <a:latin typeface="+mn-ea"/>
              </a:rPr>
              <a:t>*2</a:t>
            </a:r>
            <a:endParaRPr kumimoji="1" lang="ja-JP" altLang="en-US" sz="1100" baseline="30000" dirty="0">
              <a:latin typeface="+mn-ea"/>
            </a:endParaRPr>
          </a:p>
        </p:txBody>
      </p:sp>
      <p:sp>
        <p:nvSpPr>
          <p:cNvPr id="3" name="テキスト ボックス 2">
            <a:extLst>
              <a:ext uri="{FF2B5EF4-FFF2-40B4-BE49-F238E27FC236}">
                <a16:creationId xmlns:a16="http://schemas.microsoft.com/office/drawing/2014/main" id="{F3AFB1A5-7EE8-A1BC-B9E7-8557B25D3219}"/>
              </a:ext>
            </a:extLst>
          </p:cNvPr>
          <p:cNvSpPr txBox="1"/>
          <p:nvPr/>
        </p:nvSpPr>
        <p:spPr>
          <a:xfrm>
            <a:off x="4256301" y="1510349"/>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混雑状況配信サービス</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FBC5AE93-136E-0A3F-8807-7DC837E63C9D}"/>
              </a:ext>
            </a:extLst>
          </p:cNvPr>
          <p:cNvSpPr/>
          <p:nvPr/>
        </p:nvSpPr>
        <p:spPr>
          <a:xfrm>
            <a:off x="3409962" y="147668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施策④</a:t>
            </a:r>
          </a:p>
        </p:txBody>
      </p:sp>
      <p:pic>
        <p:nvPicPr>
          <p:cNvPr id="8" name="図 7" descr="空港のターミナル&#10;&#10;自動的に生成された説明">
            <a:extLst>
              <a:ext uri="{FF2B5EF4-FFF2-40B4-BE49-F238E27FC236}">
                <a16:creationId xmlns:a16="http://schemas.microsoft.com/office/drawing/2014/main" id="{DA0AC0D2-B6D9-7577-F952-582423390E7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9200" y="2706989"/>
            <a:ext cx="2647458" cy="2277989"/>
          </a:xfrm>
          <a:prstGeom prst="rect">
            <a:avLst/>
          </a:prstGeom>
        </p:spPr>
      </p:pic>
      <p:grpSp>
        <p:nvGrpSpPr>
          <p:cNvPr id="33" name="グループ化 32">
            <a:extLst>
              <a:ext uri="{FF2B5EF4-FFF2-40B4-BE49-F238E27FC236}">
                <a16:creationId xmlns:a16="http://schemas.microsoft.com/office/drawing/2014/main" id="{41F3EB0E-DEAA-93CD-2EF9-AE3DE293BAD3}"/>
              </a:ext>
            </a:extLst>
          </p:cNvPr>
          <p:cNvGrpSpPr/>
          <p:nvPr/>
        </p:nvGrpSpPr>
        <p:grpSpPr>
          <a:xfrm>
            <a:off x="710667" y="5959360"/>
            <a:ext cx="6138340" cy="1457318"/>
            <a:chOff x="503238" y="3168000"/>
            <a:chExt cx="6138340" cy="1457318"/>
          </a:xfrm>
        </p:grpSpPr>
        <p:grpSp>
          <p:nvGrpSpPr>
            <p:cNvPr id="34" name="グループ化 33">
              <a:extLst>
                <a:ext uri="{FF2B5EF4-FFF2-40B4-BE49-F238E27FC236}">
                  <a16:creationId xmlns:a16="http://schemas.microsoft.com/office/drawing/2014/main" id="{D27507AC-60C3-6146-4414-5D40F9E4479F}"/>
                </a:ext>
              </a:extLst>
            </p:cNvPr>
            <p:cNvGrpSpPr/>
            <p:nvPr/>
          </p:nvGrpSpPr>
          <p:grpSpPr>
            <a:xfrm>
              <a:off x="503238" y="3168000"/>
              <a:ext cx="2795709" cy="252000"/>
              <a:chOff x="707715" y="3366000"/>
              <a:chExt cx="2795709" cy="252000"/>
            </a:xfrm>
          </p:grpSpPr>
          <p:sp>
            <p:nvSpPr>
              <p:cNvPr id="36" name="テキスト ボックス 35">
                <a:extLst>
                  <a:ext uri="{FF2B5EF4-FFF2-40B4-BE49-F238E27FC236}">
                    <a16:creationId xmlns:a16="http://schemas.microsoft.com/office/drawing/2014/main" id="{1ACD4D30-BB62-1CA6-44D6-C9D04FA5E88C}"/>
                  </a:ext>
                </a:extLst>
              </p:cNvPr>
              <p:cNvSpPr txBox="1"/>
              <p:nvPr/>
            </p:nvSpPr>
            <p:spPr>
              <a:xfrm>
                <a:off x="1554053" y="3399667"/>
                <a:ext cx="194937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行政手続きのオンライン申請</a:t>
                </a:r>
              </a:p>
            </p:txBody>
          </p:sp>
          <p:sp>
            <p:nvSpPr>
              <p:cNvPr id="37" name="四角形: 角を丸くする 36">
                <a:extLst>
                  <a:ext uri="{FF2B5EF4-FFF2-40B4-BE49-F238E27FC236}">
                    <a16:creationId xmlns:a16="http://schemas.microsoft.com/office/drawing/2014/main" id="{582EB7AD-8735-532E-CFA9-4EBC1E22ADC1}"/>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施策⑦</a:t>
                </a:r>
              </a:p>
            </p:txBody>
          </p:sp>
        </p:grpSp>
        <p:sp>
          <p:nvSpPr>
            <p:cNvPr id="35" name="テキスト ボックス 34">
              <a:extLst>
                <a:ext uri="{FF2B5EF4-FFF2-40B4-BE49-F238E27FC236}">
                  <a16:creationId xmlns:a16="http://schemas.microsoft.com/office/drawing/2014/main" id="{0DC6CB59-8311-7742-F463-DCF4F7C79680}"/>
                </a:ext>
              </a:extLst>
            </p:cNvPr>
            <p:cNvSpPr txBox="1"/>
            <p:nvPr/>
          </p:nvSpPr>
          <p:spPr>
            <a:xfrm>
              <a:off x="1349578" y="3440378"/>
              <a:ext cx="5292000" cy="1184940"/>
            </a:xfrm>
            <a:prstGeom prst="rect">
              <a:avLst/>
            </a:prstGeom>
            <a:noFill/>
          </p:spPr>
          <p:txBody>
            <a:bodyPr wrap="square" lIns="0" tIns="0" rIns="0" bIns="0" rtlCol="0">
              <a:spAutoFit/>
            </a:bodyPr>
            <a:lstStyle/>
            <a:p>
              <a:pPr indent="144000"/>
              <a:r>
                <a:rPr lang="ja-JP" altLang="en-US" sz="1100" u="wavyHeavy" dirty="0">
                  <a:uFill>
                    <a:solidFill>
                      <a:srgbClr val="31926F"/>
                    </a:solidFill>
                  </a:uFill>
                  <a:latin typeface="+mn-ea"/>
                </a:rPr>
                <a:t>ぴったりサービス</a:t>
              </a:r>
              <a:r>
                <a:rPr kumimoji="1" lang="ja-JP" altLang="en-US" sz="1100" dirty="0">
                  <a:latin typeface="+mn-ea"/>
                </a:rPr>
                <a:t>のほか、東京共同電子申請・届出サービスやLo</a:t>
              </a:r>
              <a:r>
                <a:rPr kumimoji="1" lang="en-US" altLang="ja-JP" sz="1100" dirty="0">
                  <a:latin typeface="+mn-ea"/>
                </a:rPr>
                <a:t>G</a:t>
              </a:r>
              <a:r>
                <a:rPr kumimoji="1" lang="ja-JP" altLang="en-US" sz="1100" dirty="0">
                  <a:latin typeface="+mn-ea"/>
                </a:rPr>
                <a:t>oフォームを利用している。東京共同電子申請・届出サービスでは、現在</a:t>
              </a:r>
              <a:r>
                <a:rPr kumimoji="1" lang="en-US" altLang="ja-JP" sz="1100" dirty="0">
                  <a:latin typeface="+mn-ea"/>
                </a:rPr>
                <a:t>30</a:t>
              </a:r>
              <a:r>
                <a:rPr kumimoji="1" lang="ja-JP" altLang="en-US" sz="1100" dirty="0">
                  <a:latin typeface="+mn-ea"/>
                </a:rPr>
                <a:t>強の帳票が手続き可能であるが、以前内部で実施した調査では、オンライン申請に対応可能な帳票は、</a:t>
              </a:r>
              <a:r>
                <a:rPr kumimoji="1" lang="en-US" altLang="ja-JP" sz="1100" dirty="0">
                  <a:latin typeface="+mn-ea"/>
                </a:rPr>
                <a:t>600</a:t>
              </a:r>
              <a:r>
                <a:rPr kumimoji="1" lang="ja-JP" altLang="en-US" sz="1100" dirty="0">
                  <a:latin typeface="+mn-ea"/>
                </a:rPr>
                <a:t>帳票程度あった。そのため、</a:t>
              </a:r>
              <a:r>
                <a:rPr kumimoji="1" lang="en-US" altLang="ja-JP" sz="1100" dirty="0">
                  <a:solidFill>
                    <a:schemeClr val="tx1"/>
                  </a:solidFill>
                  <a:uFill>
                    <a:solidFill>
                      <a:srgbClr val="31926F"/>
                    </a:solidFill>
                  </a:uFill>
                  <a:latin typeface="+mn-ea"/>
                </a:rPr>
                <a:t>DX</a:t>
              </a:r>
              <a:r>
                <a:rPr kumimoji="1" lang="ja-JP" altLang="en-US" sz="1100" dirty="0">
                  <a:latin typeface="+mn-ea"/>
                </a:rPr>
                <a:t>推進課から各課に働きかけをしており、まずはLo</a:t>
              </a:r>
              <a:r>
                <a:rPr kumimoji="1" lang="en-US" altLang="ja-JP" sz="1100" dirty="0">
                  <a:latin typeface="+mn-ea"/>
                </a:rPr>
                <a:t>G</a:t>
              </a:r>
              <a:r>
                <a:rPr kumimoji="1" lang="ja-JP" altLang="en-US" sz="1100" dirty="0">
                  <a:latin typeface="+mn-ea"/>
                </a:rPr>
                <a:t>oフォームへの対応を推進しているところである。</a:t>
              </a:r>
              <a:endParaRPr kumimoji="1" lang="en-US" altLang="ja-JP" sz="1100" dirty="0">
                <a:latin typeface="+mn-ea"/>
              </a:endParaRPr>
            </a:p>
            <a:p>
              <a:pPr indent="144000"/>
              <a:r>
                <a:rPr kumimoji="1" lang="ja-JP" altLang="en-US" sz="1100" dirty="0">
                  <a:latin typeface="+mn-ea"/>
                </a:rPr>
                <a:t>また、申請管理システムを導入しており、</a:t>
              </a:r>
              <a:r>
                <a:rPr lang="ja-JP" altLang="en-US" sz="1100" u="wavyHeavy" dirty="0">
                  <a:uFill>
                    <a:solidFill>
                      <a:srgbClr val="31926F"/>
                    </a:solidFill>
                  </a:uFill>
                  <a:latin typeface="+mn-ea"/>
                </a:rPr>
                <a:t>ぴったりサービス</a:t>
              </a:r>
              <a:r>
                <a:rPr kumimoji="1" lang="ja-JP" altLang="en-US" sz="1100" dirty="0">
                  <a:latin typeface="+mn-ea"/>
                </a:rPr>
                <a:t>や、引越し</a:t>
              </a:r>
              <a:r>
                <a:rPr kumimoji="1" lang="ja-JP" altLang="en-US" sz="1100" u="wavyHeavy" dirty="0">
                  <a:solidFill>
                    <a:schemeClr val="tx1"/>
                  </a:solidFill>
                  <a:uFill>
                    <a:solidFill>
                      <a:srgbClr val="31926F"/>
                    </a:solidFill>
                  </a:uFill>
                  <a:latin typeface="+mn-ea"/>
                </a:rPr>
                <a:t>ワンストップサービス</a:t>
              </a:r>
              <a:r>
                <a:rPr kumimoji="1" lang="ja-JP" altLang="en-US" sz="1100" dirty="0">
                  <a:latin typeface="+mn-ea"/>
                </a:rPr>
                <a:t>のデータの取り込みが可能である。</a:t>
              </a:r>
              <a:endParaRPr kumimoji="1" lang="en-US" altLang="ja-JP" sz="1100" dirty="0">
                <a:latin typeface="+mn-ea"/>
              </a:endParaRPr>
            </a:p>
          </p:txBody>
        </p:sp>
      </p:grpSp>
      <p:grpSp>
        <p:nvGrpSpPr>
          <p:cNvPr id="38" name="グループ化 37">
            <a:extLst>
              <a:ext uri="{FF2B5EF4-FFF2-40B4-BE49-F238E27FC236}">
                <a16:creationId xmlns:a16="http://schemas.microsoft.com/office/drawing/2014/main" id="{56BB6BD8-428D-66EC-F80E-08F7D871D638}"/>
              </a:ext>
            </a:extLst>
          </p:cNvPr>
          <p:cNvGrpSpPr/>
          <p:nvPr/>
        </p:nvGrpSpPr>
        <p:grpSpPr>
          <a:xfrm>
            <a:off x="710667" y="7573822"/>
            <a:ext cx="6138340" cy="949486"/>
            <a:chOff x="503238" y="3168000"/>
            <a:chExt cx="6138340" cy="949486"/>
          </a:xfrm>
        </p:grpSpPr>
        <p:grpSp>
          <p:nvGrpSpPr>
            <p:cNvPr id="45" name="グループ化 44">
              <a:extLst>
                <a:ext uri="{FF2B5EF4-FFF2-40B4-BE49-F238E27FC236}">
                  <a16:creationId xmlns:a16="http://schemas.microsoft.com/office/drawing/2014/main" id="{BDE6155F-6C06-1A06-573C-9E11CC027DF9}"/>
                </a:ext>
              </a:extLst>
            </p:cNvPr>
            <p:cNvGrpSpPr/>
            <p:nvPr/>
          </p:nvGrpSpPr>
          <p:grpSpPr>
            <a:xfrm>
              <a:off x="503238" y="3168000"/>
              <a:ext cx="2795709" cy="252000"/>
              <a:chOff x="707715" y="3366000"/>
              <a:chExt cx="2795709" cy="252000"/>
            </a:xfrm>
          </p:grpSpPr>
          <p:sp>
            <p:nvSpPr>
              <p:cNvPr id="47" name="テキスト ボックス 46">
                <a:extLst>
                  <a:ext uri="{FF2B5EF4-FFF2-40B4-BE49-F238E27FC236}">
                    <a16:creationId xmlns:a16="http://schemas.microsoft.com/office/drawing/2014/main" id="{214F2086-BFB3-1478-95E4-91C0BBF1C866}"/>
                  </a:ext>
                </a:extLst>
              </p:cNvPr>
              <p:cNvSpPr txBox="1"/>
              <p:nvPr/>
            </p:nvSpPr>
            <p:spPr>
              <a:xfrm>
                <a:off x="1554053" y="3399667"/>
                <a:ext cx="194937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決済方法</a:t>
                </a:r>
              </a:p>
            </p:txBody>
          </p:sp>
          <p:sp>
            <p:nvSpPr>
              <p:cNvPr id="48" name="四角形: 角を丸くする 47">
                <a:extLst>
                  <a:ext uri="{FF2B5EF4-FFF2-40B4-BE49-F238E27FC236}">
                    <a16:creationId xmlns:a16="http://schemas.microsoft.com/office/drawing/2014/main" id="{6162D805-DDD6-AF4E-66AB-CDF43C556718}"/>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施策⑧</a:t>
                </a:r>
              </a:p>
            </p:txBody>
          </p:sp>
        </p:grpSp>
        <p:sp>
          <p:nvSpPr>
            <p:cNvPr id="46" name="テキスト ボックス 45">
              <a:extLst>
                <a:ext uri="{FF2B5EF4-FFF2-40B4-BE49-F238E27FC236}">
                  <a16:creationId xmlns:a16="http://schemas.microsoft.com/office/drawing/2014/main" id="{A4DBB855-75A5-987B-0E9F-2E8A76322073}"/>
                </a:ext>
              </a:extLst>
            </p:cNvPr>
            <p:cNvSpPr txBox="1"/>
            <p:nvPr/>
          </p:nvSpPr>
          <p:spPr>
            <a:xfrm>
              <a:off x="1349578" y="3440378"/>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住民の利便性向上のため、市民課、課税課の窓口にセミセルフレジ・キャッシュレス決済端末を導入。クレジットカード、流通系電子マネー、交通系電子マネー、コード決済に対応している。窓口サービス検討委員会で検討し、市民課主導で進めることにより実現した。</a:t>
              </a:r>
              <a:endParaRPr kumimoji="1" lang="en-US" altLang="ja-JP" sz="1100" dirty="0">
                <a:solidFill>
                  <a:schemeClr val="tx1"/>
                </a:solidFill>
                <a:latin typeface="+mn-ea"/>
              </a:endParaRPr>
            </a:p>
          </p:txBody>
        </p:sp>
      </p:grpSp>
    </p:spTree>
    <p:extLst>
      <p:ext uri="{BB962C8B-B14F-4D97-AF65-F5344CB8AC3E}">
        <p14:creationId xmlns:p14="http://schemas.microsoft.com/office/powerpoint/2010/main" val="20630323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76709847-B510-65DC-7FCE-9E39072B336B}"/>
              </a:ext>
            </a:extLst>
          </p:cNvPr>
          <p:cNvSpPr>
            <a:spLocks/>
          </p:cNvSpPr>
          <p:nvPr/>
        </p:nvSpPr>
        <p:spPr>
          <a:xfrm>
            <a:off x="5821247" y="815756"/>
            <a:ext cx="864000" cy="324000"/>
          </a:xfrm>
          <a:prstGeom prst="rect">
            <a:avLst/>
          </a:prstGeom>
          <a:solidFill>
            <a:srgbClr val="8FB737"/>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C</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595414A9-060C-35DF-7205-262292551449}"/>
              </a:ext>
            </a:extLst>
          </p:cNvPr>
          <p:cNvSpPr/>
          <p:nvPr/>
        </p:nvSpPr>
        <p:spPr>
          <a:xfrm>
            <a:off x="499866" y="1368000"/>
            <a:ext cx="2800051" cy="2135802"/>
          </a:xfrm>
          <a:prstGeom prst="rect">
            <a:avLst/>
          </a:prstGeom>
          <a:noFill/>
          <a:ln w="1905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31926F"/>
                </a:solidFill>
                <a:latin typeface="BIZ UDPゴシック" panose="020B0400000000000000" pitchFamily="50" charset="-128"/>
                <a:ea typeface="BIZ UDPゴシック" panose="020B0400000000000000" pitchFamily="50" charset="-128"/>
              </a:rPr>
              <a:t>No Photo</a:t>
            </a:r>
            <a:endParaRPr kumimoji="1" lang="ja-JP" altLang="en-US" dirty="0">
              <a:solidFill>
                <a:srgbClr val="31926F"/>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6556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a:xfrm>
            <a:off x="519729" y="320440"/>
            <a:ext cx="6552000" cy="249299"/>
          </a:xfrm>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53</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a:xfrm>
            <a:off x="504000" y="830717"/>
            <a:ext cx="6552000" cy="276999"/>
          </a:xfrm>
        </p:spPr>
        <p:txBody>
          <a:bodyPr/>
          <a:lstStyle/>
          <a:p>
            <a:r>
              <a:rPr lang="zh-TW" altLang="en-US" dirty="0">
                <a:latin typeface="+mn-ea"/>
                <a:ea typeface="+mn-ea"/>
              </a:rPr>
              <a:t>（</a:t>
            </a:r>
            <a:r>
              <a:rPr lang="en-US" altLang="ja-JP" dirty="0">
                <a:latin typeface="+mn-ea"/>
                <a:ea typeface="+mn-ea"/>
              </a:rPr>
              <a:t>7</a:t>
            </a:r>
            <a:r>
              <a:rPr lang="zh-TW" altLang="en-US" dirty="0">
                <a:latin typeface="+mn-ea"/>
                <a:ea typeface="+mn-ea"/>
              </a:rPr>
              <a:t>） </a:t>
            </a:r>
            <a:r>
              <a:rPr lang="ja-JP" altLang="en-US" dirty="0">
                <a:latin typeface="+mn-ea"/>
                <a:ea typeface="+mn-ea"/>
              </a:rPr>
              <a:t>東京都狛江市</a:t>
            </a:r>
            <a:endParaRPr lang="zh-TW" altLang="en-US" dirty="0">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2-1. </a:t>
            </a:r>
            <a:r>
              <a:rPr lang="ja-JP" altLang="en-US" dirty="0">
                <a:latin typeface="+mn-ea"/>
                <a:ea typeface="+mn-ea"/>
              </a:rPr>
              <a:t>運用中の自治体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323643"/>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推進組織の役割、導入の経緯など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929067"/>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6642815"/>
            <a:ext cx="6552000" cy="1797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fontAlgn="ctr">
              <a:lnSpc>
                <a:spcPct val="120000"/>
              </a:lnSpc>
            </a:pPr>
            <a:r>
              <a:rPr kumimoji="1" lang="ja-JP" altLang="en-US" sz="1100" dirty="0">
                <a:solidFill>
                  <a:schemeClr val="tx1"/>
                </a:solidFill>
                <a:latin typeface="+mn-ea"/>
              </a:rPr>
              <a:t>企画財政部と総務部の一体的な業務が増加し、また、業務の性質上</a:t>
            </a:r>
            <a:r>
              <a:rPr kumimoji="1" lang="ja-JP" altLang="en-US" sz="1100" u="wavyHeavy" dirty="0">
                <a:solidFill>
                  <a:schemeClr val="tx1"/>
                </a:solidFill>
                <a:uFill>
                  <a:solidFill>
                    <a:srgbClr val="31926F"/>
                  </a:solidFill>
                </a:uFill>
                <a:latin typeface="+mn-ea"/>
              </a:rPr>
              <a:t>フリーアドレス</a:t>
            </a:r>
            <a:r>
              <a:rPr kumimoji="1" lang="ja-JP" altLang="en-US" sz="1100" dirty="0">
                <a:solidFill>
                  <a:schemeClr val="tx1"/>
                </a:solidFill>
                <a:latin typeface="+mn-ea"/>
              </a:rPr>
              <a:t>に取り組みやすかったため導入を進めた。企画財政部未来戦略室</a:t>
            </a:r>
            <a:r>
              <a:rPr kumimoji="1" lang="ja-JP" altLang="en-US" sz="1100" strike="noStrike" dirty="0">
                <a:solidFill>
                  <a:schemeClr val="tx1"/>
                </a:solidFill>
                <a:latin typeface="+mn-ea"/>
              </a:rPr>
              <a:t>をはじめ、総務部総務課など関係部署</a:t>
            </a:r>
            <a:r>
              <a:rPr kumimoji="1" lang="ja-JP" altLang="en-US" sz="1100" dirty="0">
                <a:solidFill>
                  <a:schemeClr val="tx1"/>
                </a:solidFill>
                <a:latin typeface="+mn-ea"/>
              </a:rPr>
              <a:t>でリニューアルを実施</a:t>
            </a:r>
            <a:endParaRPr kumimoji="1" lang="en-US" altLang="ja-JP" sz="1100" strike="sngStrike" dirty="0">
              <a:solidFill>
                <a:srgbClr val="FF0000"/>
              </a:solidFill>
              <a:highlight>
                <a:srgbClr val="FFFF00"/>
              </a:highlight>
              <a:latin typeface="+mn-ea"/>
            </a:endParaRPr>
          </a:p>
          <a:p>
            <a:pPr algn="just" fontAlgn="ctr">
              <a:lnSpc>
                <a:spcPct val="120000"/>
              </a:lnSpc>
            </a:pPr>
            <a:endParaRPr kumimoji="1" lang="en-US" altLang="ja-JP" sz="1100" b="1" dirty="0">
              <a:solidFill>
                <a:schemeClr val="tx1"/>
              </a:solidFill>
              <a:latin typeface="+mn-ea"/>
            </a:endParaRPr>
          </a:p>
          <a:p>
            <a:pPr algn="just" fontAlgn="ctr">
              <a:lnSpc>
                <a:spcPct val="120000"/>
              </a:lnSpc>
            </a:pPr>
            <a:r>
              <a:rPr kumimoji="1" lang="ja-JP" altLang="en-US" sz="1100" b="1" dirty="0">
                <a:solidFill>
                  <a:srgbClr val="31926F"/>
                </a:solidFill>
                <a:latin typeface="+mn-ea"/>
              </a:rPr>
              <a:t>● </a:t>
            </a:r>
            <a:r>
              <a:rPr kumimoji="1" lang="ja-JP" altLang="en-US" sz="1100" b="1" dirty="0">
                <a:solidFill>
                  <a:srgbClr val="31926F"/>
                </a:solidFill>
                <a:uFill>
                  <a:solidFill>
                    <a:srgbClr val="31926F"/>
                  </a:solidFill>
                </a:uFill>
                <a:latin typeface="+mn-ea"/>
              </a:rPr>
              <a:t>フリーアドレス</a:t>
            </a:r>
            <a:r>
              <a:rPr kumimoji="1" lang="ja-JP" altLang="en-US" sz="1100" b="1" dirty="0">
                <a:solidFill>
                  <a:srgbClr val="31926F"/>
                </a:solidFill>
                <a:latin typeface="+mn-ea"/>
              </a:rPr>
              <a:t>等導入の経緯</a:t>
            </a:r>
            <a:endParaRPr kumimoji="1" lang="en-US" altLang="ja-JP" sz="1100" b="1" dirty="0">
              <a:solidFill>
                <a:srgbClr val="31926F"/>
              </a:solidFill>
              <a:latin typeface="+mn-ea"/>
            </a:endParaRPr>
          </a:p>
          <a:p>
            <a:pPr indent="144000">
              <a:lnSpc>
                <a:spcPct val="120000"/>
              </a:lnSpc>
            </a:pPr>
            <a:r>
              <a:rPr kumimoji="1" lang="ja-JP" altLang="en-US" sz="1100" dirty="0">
                <a:solidFill>
                  <a:schemeClr val="tx1"/>
                </a:solidFill>
                <a:latin typeface="+mn-ea"/>
              </a:rPr>
              <a:t>令和</a:t>
            </a:r>
            <a:r>
              <a:rPr kumimoji="1" lang="en-US" altLang="ja-JP" sz="1100" dirty="0">
                <a:solidFill>
                  <a:schemeClr val="tx1"/>
                </a:solidFill>
                <a:latin typeface="+mn-ea"/>
              </a:rPr>
              <a:t>3</a:t>
            </a:r>
            <a:r>
              <a:rPr kumimoji="1" lang="ja-JP" altLang="en-US" sz="1100" dirty="0">
                <a:solidFill>
                  <a:schemeClr val="tx1"/>
                </a:solidFill>
                <a:latin typeface="+mn-ea"/>
              </a:rPr>
              <a:t>年（</a:t>
            </a:r>
            <a:r>
              <a:rPr kumimoji="1" lang="en-US" altLang="ja-JP" sz="1100" dirty="0">
                <a:solidFill>
                  <a:schemeClr val="tx1"/>
                </a:solidFill>
                <a:latin typeface="+mn-ea"/>
              </a:rPr>
              <a:t>2021</a:t>
            </a:r>
            <a:r>
              <a:rPr kumimoji="1" lang="ja-JP" altLang="en-US" sz="1100" dirty="0">
                <a:solidFill>
                  <a:schemeClr val="tx1"/>
                </a:solidFill>
                <a:latin typeface="+mn-ea"/>
              </a:rPr>
              <a:t>年）</a:t>
            </a:r>
            <a:r>
              <a:rPr kumimoji="1" lang="en-US" altLang="ja-JP" sz="1100" dirty="0">
                <a:solidFill>
                  <a:schemeClr val="tx1"/>
                </a:solidFill>
                <a:latin typeface="+mn-ea"/>
              </a:rPr>
              <a:t>9</a:t>
            </a:r>
            <a:r>
              <a:rPr kumimoji="1" lang="ja-JP" altLang="en-US" sz="1100" dirty="0">
                <a:solidFill>
                  <a:schemeClr val="tx1"/>
                </a:solidFill>
                <a:latin typeface="+mn-ea"/>
              </a:rPr>
              <a:t>月に「狛江市職員の働き方改革推進プラン」を策定し、仕事の生産性の向上やワークライフバランスの実現、柔軟で多様な働き方ができる職場環境の充実に向け取り組むこととした。これを受けて、令和</a:t>
            </a:r>
            <a:r>
              <a:rPr kumimoji="1" lang="en-US" altLang="ja-JP" sz="1100" dirty="0">
                <a:solidFill>
                  <a:schemeClr val="tx1"/>
                </a:solidFill>
                <a:latin typeface="+mn-ea"/>
              </a:rPr>
              <a:t>4</a:t>
            </a:r>
            <a:r>
              <a:rPr kumimoji="1" lang="ja-JP" altLang="en-US" sz="1100" dirty="0">
                <a:solidFill>
                  <a:schemeClr val="tx1"/>
                </a:solidFill>
                <a:latin typeface="+mn-ea"/>
              </a:rPr>
              <a:t>年（</a:t>
            </a:r>
            <a:r>
              <a:rPr kumimoji="1" lang="en-US" altLang="ja-JP" sz="1100" dirty="0">
                <a:solidFill>
                  <a:schemeClr val="tx1"/>
                </a:solidFill>
                <a:latin typeface="+mn-ea"/>
              </a:rPr>
              <a:t>2022</a:t>
            </a:r>
            <a:r>
              <a:rPr kumimoji="1" lang="ja-JP" altLang="en-US" sz="1100" dirty="0">
                <a:solidFill>
                  <a:schemeClr val="tx1"/>
                </a:solidFill>
                <a:latin typeface="+mn-ea"/>
              </a:rPr>
              <a:t>年）</a:t>
            </a:r>
            <a:r>
              <a:rPr kumimoji="1" lang="en-US" altLang="ja-JP" sz="1100" dirty="0">
                <a:solidFill>
                  <a:schemeClr val="tx1"/>
                </a:solidFill>
                <a:latin typeface="+mn-ea"/>
              </a:rPr>
              <a:t>3</a:t>
            </a:r>
            <a:r>
              <a:rPr kumimoji="1" lang="ja-JP" altLang="en-US" sz="1100" dirty="0">
                <a:solidFill>
                  <a:schemeClr val="tx1"/>
                </a:solidFill>
                <a:latin typeface="+mn-ea"/>
              </a:rPr>
              <a:t>月に職員の意識変革や職員間のコミュニケーションの活性化を目的に、庁舎</a:t>
            </a:r>
            <a:r>
              <a:rPr kumimoji="1" lang="en-US" altLang="ja-JP" sz="1100" dirty="0">
                <a:solidFill>
                  <a:schemeClr val="tx1"/>
                </a:solidFill>
                <a:latin typeface="+mn-ea"/>
              </a:rPr>
              <a:t>4</a:t>
            </a:r>
            <a:r>
              <a:rPr kumimoji="1" lang="ja-JP" altLang="en-US" sz="1100" dirty="0">
                <a:solidFill>
                  <a:schemeClr val="tx1"/>
                </a:solidFill>
                <a:latin typeface="+mn-ea"/>
              </a:rPr>
              <a:t>階執務室等のリニューアルを実施。執務室の一部を</a:t>
            </a:r>
            <a:r>
              <a:rPr kumimoji="1" lang="ja-JP" altLang="en-US" sz="1100" u="wavyHeavy" dirty="0">
                <a:solidFill>
                  <a:schemeClr val="tx1"/>
                </a:solidFill>
                <a:uFill>
                  <a:solidFill>
                    <a:srgbClr val="31926F"/>
                  </a:solidFill>
                </a:uFill>
                <a:latin typeface="+mn-ea"/>
              </a:rPr>
              <a:t>フリーアドレス</a:t>
            </a:r>
            <a:r>
              <a:rPr kumimoji="1" lang="ja-JP" altLang="en-US" sz="1100" dirty="0">
                <a:solidFill>
                  <a:schemeClr val="tx1"/>
                </a:solidFill>
                <a:latin typeface="+mn-ea"/>
              </a:rPr>
              <a:t>化するとともに、横断的なコミュニケーションを可能とするワークスペースの改善を実施</a:t>
            </a:r>
            <a:endParaRPr kumimoji="1" lang="en-US" altLang="ja-JP" sz="1100" strike="sngStrike" dirty="0">
              <a:solidFill>
                <a:srgbClr val="FF0000"/>
              </a:solidFill>
              <a:highlight>
                <a:srgbClr val="FFFF00"/>
              </a:highlight>
              <a:latin typeface="+mn-ea"/>
            </a:endParaRPr>
          </a:p>
        </p:txBody>
      </p:sp>
      <p:grpSp>
        <p:nvGrpSpPr>
          <p:cNvPr id="8" name="グループ化 7">
            <a:extLst>
              <a:ext uri="{FF2B5EF4-FFF2-40B4-BE49-F238E27FC236}">
                <a16:creationId xmlns:a16="http://schemas.microsoft.com/office/drawing/2014/main" id="{6D000AA4-7BCC-C649-E7AC-69ADF1DBE04C}"/>
              </a:ext>
            </a:extLst>
          </p:cNvPr>
          <p:cNvGrpSpPr/>
          <p:nvPr/>
        </p:nvGrpSpPr>
        <p:grpSpPr>
          <a:xfrm>
            <a:off x="6746400" y="818825"/>
            <a:ext cx="324000" cy="324000"/>
            <a:chOff x="6723571" y="910917"/>
            <a:chExt cx="324000" cy="324000"/>
          </a:xfrm>
        </p:grpSpPr>
        <p:sp>
          <p:nvSpPr>
            <p:cNvPr id="64" name="正方形/長方形 63">
              <a:extLst>
                <a:ext uri="{FF2B5EF4-FFF2-40B4-BE49-F238E27FC236}">
                  <a16:creationId xmlns:a16="http://schemas.microsoft.com/office/drawing/2014/main" id="{37F3C076-1B68-862B-D50C-82E1AFAFD56A}"/>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72" name="Freeform 6">
              <a:extLst>
                <a:ext uri="{FF2B5EF4-FFF2-40B4-BE49-F238E27FC236}">
                  <a16:creationId xmlns:a16="http://schemas.microsoft.com/office/drawing/2014/main" id="{793893FC-307D-4258-751B-3BAD06959BB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957839774"/>
              </p:ext>
            </p:extLst>
          </p:nvPr>
        </p:nvGraphicFramePr>
        <p:xfrm>
          <a:off x="3492000" y="1368000"/>
          <a:ext cx="3564000" cy="2289600"/>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920974">
                <a:tc>
                  <a:txBody>
                    <a:bodyPr/>
                    <a:lstStyle/>
                    <a:p>
                      <a:pPr fontAlgn="ctr"/>
                      <a:r>
                        <a:rPr kumimoji="1" lang="ja-JP" altLang="en-US" sz="1000" dirty="0">
                          <a:solidFill>
                            <a:srgbClr val="31926F"/>
                          </a:solidFill>
                          <a:latin typeface="+mn-ea"/>
                          <a:ea typeface="+mn-ea"/>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ea typeface="+mn-ea"/>
                        </a:rPr>
                        <a:t>人口</a:t>
                      </a:r>
                      <a:r>
                        <a:rPr kumimoji="1" lang="en-US" altLang="ja-JP" sz="1000" b="0" dirty="0">
                          <a:solidFill>
                            <a:schemeClr val="tx1"/>
                          </a:solidFill>
                          <a:latin typeface="+mn-ea"/>
                          <a:ea typeface="+mn-ea"/>
                        </a:rPr>
                        <a:t>      82,723</a:t>
                      </a:r>
                      <a:r>
                        <a:rPr kumimoji="1" lang="ja-JP" altLang="en-US" sz="1000" b="0" dirty="0">
                          <a:solidFill>
                            <a:schemeClr val="tx1"/>
                          </a:solidFill>
                          <a:latin typeface="+mn-ea"/>
                          <a:ea typeface="+mn-ea"/>
                        </a:rPr>
                        <a:t>人</a:t>
                      </a:r>
                      <a:r>
                        <a:rPr kumimoji="1" lang="zh-TW" altLang="en-US" sz="1000" b="0" dirty="0">
                          <a:solidFill>
                            <a:schemeClr val="tx1"/>
                          </a:solidFill>
                          <a:latin typeface="+mn-ea"/>
                          <a:ea typeface="+mn-ea"/>
                        </a:rPr>
                        <a:t>（</a:t>
                      </a:r>
                      <a:r>
                        <a:rPr kumimoji="1" lang="ja-JP" altLang="en-US" sz="1000" b="0" dirty="0">
                          <a:solidFill>
                            <a:schemeClr val="tx1"/>
                          </a:solidFill>
                          <a:latin typeface="+mn-ea"/>
                          <a:ea typeface="+mn-ea"/>
                        </a:rPr>
                        <a:t>令和</a:t>
                      </a:r>
                      <a:r>
                        <a:rPr kumimoji="1" lang="en-US" altLang="ja-JP" sz="1000" b="0" dirty="0">
                          <a:solidFill>
                            <a:schemeClr val="tx1"/>
                          </a:solidFill>
                          <a:latin typeface="+mn-ea"/>
                          <a:ea typeface="+mn-ea"/>
                        </a:rPr>
                        <a:t>5</a:t>
                      </a:r>
                      <a:r>
                        <a:rPr kumimoji="1" lang="ja-JP" altLang="en-US" sz="1000" b="0" dirty="0">
                          <a:solidFill>
                            <a:schemeClr val="tx1"/>
                          </a:solidFill>
                          <a:latin typeface="+mn-ea"/>
                          <a:ea typeface="+mn-ea"/>
                        </a:rPr>
                        <a:t>年</a:t>
                      </a:r>
                      <a:r>
                        <a:rPr kumimoji="1" lang="en-US" altLang="ja-JP" sz="1000" b="0" dirty="0">
                          <a:solidFill>
                            <a:schemeClr val="tx1"/>
                          </a:solidFill>
                          <a:latin typeface="+mn-ea"/>
                          <a:ea typeface="+mn-ea"/>
                        </a:rPr>
                        <a:t>4</a:t>
                      </a:r>
                      <a:r>
                        <a:rPr kumimoji="1" lang="zh-TW" altLang="en-US" sz="1000" b="0" dirty="0">
                          <a:solidFill>
                            <a:schemeClr val="tx1"/>
                          </a:solidFill>
                          <a:latin typeface="+mn-ea"/>
                          <a:ea typeface="+mn-ea"/>
                        </a:rPr>
                        <a:t>月</a:t>
                      </a:r>
                      <a:r>
                        <a:rPr kumimoji="1" lang="en-US" altLang="zh-TW" sz="1000" b="0" dirty="0">
                          <a:solidFill>
                            <a:schemeClr val="tx1"/>
                          </a:solidFill>
                          <a:latin typeface="+mn-ea"/>
                          <a:ea typeface="+mn-ea"/>
                        </a:rPr>
                        <a:t>1</a:t>
                      </a:r>
                      <a:r>
                        <a:rPr kumimoji="1" lang="zh-TW" altLang="en-US" sz="1000" b="0" dirty="0">
                          <a:solidFill>
                            <a:schemeClr val="tx1"/>
                          </a:solidFill>
                          <a:latin typeface="+mn-ea"/>
                          <a:ea typeface="+mn-ea"/>
                        </a:rPr>
                        <a:t>日現在）</a:t>
                      </a:r>
                      <a:endParaRPr kumimoji="1" lang="en-US" altLang="zh-TW" sz="1000" b="0" dirty="0">
                        <a:solidFill>
                          <a:schemeClr val="tx1"/>
                        </a:solidFill>
                        <a:latin typeface="+mn-ea"/>
                        <a:ea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ea typeface="+mn-ea"/>
                        </a:rPr>
                        <a:t>世帯数</a:t>
                      </a:r>
                      <a:r>
                        <a:rPr kumimoji="1" lang="en-US" altLang="ja-JP" sz="1000" b="0" dirty="0">
                          <a:solidFill>
                            <a:schemeClr val="tx1"/>
                          </a:solidFill>
                          <a:latin typeface="+mn-ea"/>
                          <a:ea typeface="+mn-ea"/>
                        </a:rPr>
                        <a:t>   43,313</a:t>
                      </a:r>
                      <a:r>
                        <a:rPr kumimoji="1" lang="ja-JP" altLang="en-US" sz="1000" b="0" dirty="0">
                          <a:solidFill>
                            <a:schemeClr val="tx1"/>
                          </a:solidFill>
                          <a:latin typeface="+mn-ea"/>
                          <a:ea typeface="+mn-ea"/>
                        </a:rPr>
                        <a:t>世帯</a:t>
                      </a:r>
                      <a:r>
                        <a:rPr kumimoji="1" lang="zh-TW" altLang="en-US" sz="1000" b="0" dirty="0">
                          <a:solidFill>
                            <a:schemeClr val="tx1"/>
                          </a:solidFill>
                          <a:latin typeface="+mn-ea"/>
                          <a:ea typeface="+mn-ea"/>
                        </a:rPr>
                        <a:t>（</a:t>
                      </a:r>
                      <a:r>
                        <a:rPr kumimoji="1" lang="ja-JP" altLang="en-US" sz="1000" b="0" dirty="0">
                          <a:solidFill>
                            <a:schemeClr val="tx1"/>
                          </a:solidFill>
                          <a:latin typeface="+mn-ea"/>
                          <a:ea typeface="+mn-ea"/>
                        </a:rPr>
                        <a:t>令和</a:t>
                      </a:r>
                      <a:r>
                        <a:rPr kumimoji="1" lang="en-US" altLang="ja-JP" sz="1000" b="0" dirty="0">
                          <a:solidFill>
                            <a:schemeClr val="tx1"/>
                          </a:solidFill>
                          <a:latin typeface="+mn-ea"/>
                          <a:ea typeface="+mn-ea"/>
                        </a:rPr>
                        <a:t>5</a:t>
                      </a:r>
                      <a:r>
                        <a:rPr kumimoji="1" lang="ja-JP" altLang="en-US" sz="1000" b="0" dirty="0">
                          <a:solidFill>
                            <a:schemeClr val="tx1"/>
                          </a:solidFill>
                          <a:latin typeface="+mn-ea"/>
                          <a:ea typeface="+mn-ea"/>
                        </a:rPr>
                        <a:t>年</a:t>
                      </a:r>
                      <a:r>
                        <a:rPr kumimoji="1" lang="en-US" altLang="ja-JP" sz="1000" b="0" dirty="0">
                          <a:solidFill>
                            <a:schemeClr val="tx1"/>
                          </a:solidFill>
                          <a:latin typeface="+mn-ea"/>
                          <a:ea typeface="+mn-ea"/>
                        </a:rPr>
                        <a:t>4</a:t>
                      </a:r>
                      <a:r>
                        <a:rPr kumimoji="1" lang="zh-TW" altLang="en-US" sz="1000" b="0" dirty="0">
                          <a:solidFill>
                            <a:schemeClr val="tx1"/>
                          </a:solidFill>
                          <a:latin typeface="+mn-ea"/>
                          <a:ea typeface="+mn-ea"/>
                        </a:rPr>
                        <a:t>月</a:t>
                      </a:r>
                      <a:r>
                        <a:rPr kumimoji="1" lang="en-US" altLang="zh-TW" sz="1000" b="0" dirty="0">
                          <a:solidFill>
                            <a:schemeClr val="tx1"/>
                          </a:solidFill>
                          <a:latin typeface="+mn-ea"/>
                          <a:ea typeface="+mn-ea"/>
                        </a:rPr>
                        <a:t>1</a:t>
                      </a:r>
                      <a:r>
                        <a:rPr kumimoji="1" lang="zh-TW" altLang="en-US" sz="1000" b="0" dirty="0">
                          <a:solidFill>
                            <a:schemeClr val="tx1"/>
                          </a:solidFill>
                          <a:latin typeface="+mn-ea"/>
                          <a:ea typeface="+mn-ea"/>
                        </a:rPr>
                        <a:t>日現在）</a:t>
                      </a:r>
                      <a:endParaRPr kumimoji="1" lang="en-US" altLang="ja-JP" sz="1000" b="0" dirty="0">
                        <a:solidFill>
                          <a:schemeClr val="tx1"/>
                        </a:solidFill>
                        <a:latin typeface="+mn-ea"/>
                        <a:ea typeface="+mn-ea"/>
                      </a:endParaRPr>
                    </a:p>
                    <a:p>
                      <a:pPr defTabSz="539750" fontAlgn="ctr">
                        <a:lnSpc>
                          <a:spcPct val="100000"/>
                        </a:lnSpc>
                        <a:spcBef>
                          <a:spcPts val="0"/>
                        </a:spcBef>
                        <a:spcAft>
                          <a:spcPts val="600"/>
                        </a:spcAft>
                      </a:pPr>
                      <a:r>
                        <a:rPr kumimoji="1" lang="ja-JP" altLang="en-US" sz="1000" b="0" dirty="0">
                          <a:solidFill>
                            <a:schemeClr val="tx1"/>
                          </a:solidFill>
                          <a:latin typeface="+mn-ea"/>
                          <a:ea typeface="+mn-ea"/>
                        </a:rPr>
                        <a:t>面積</a:t>
                      </a:r>
                      <a:r>
                        <a:rPr kumimoji="1" lang="en-US" altLang="ja-JP" sz="1000" b="0" dirty="0">
                          <a:solidFill>
                            <a:schemeClr val="tx1"/>
                          </a:solidFill>
                          <a:latin typeface="+mn-ea"/>
                          <a:ea typeface="+mn-ea"/>
                        </a:rPr>
                        <a:t>      6</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39k㎡</a:t>
                      </a:r>
                      <a:endParaRPr kumimoji="1" lang="en-US" altLang="ja-JP" sz="1000" b="0" baseline="30000" dirty="0">
                        <a:solidFill>
                          <a:schemeClr val="tx1"/>
                        </a:solidFill>
                        <a:latin typeface="+mn-ea"/>
                        <a:ea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ea typeface="+mn-ea"/>
                        </a:rPr>
                        <a:t>職員数</a:t>
                      </a:r>
                      <a:r>
                        <a:rPr kumimoji="1" lang="en-US" altLang="ja-JP" sz="1000" b="0" dirty="0">
                          <a:solidFill>
                            <a:schemeClr val="tx1"/>
                          </a:solidFill>
                          <a:latin typeface="+mn-ea"/>
                          <a:ea typeface="+mn-ea"/>
                        </a:rPr>
                        <a:t>   442</a:t>
                      </a:r>
                      <a:r>
                        <a:rPr kumimoji="1" lang="ja-JP" altLang="en-US" sz="1000" b="0" dirty="0">
                          <a:solidFill>
                            <a:schemeClr val="tx1"/>
                          </a:solidFill>
                          <a:latin typeface="+mn-ea"/>
                          <a:ea typeface="+mn-ea"/>
                        </a:rPr>
                        <a:t>人</a:t>
                      </a:r>
                      <a:r>
                        <a:rPr kumimoji="1" lang="zh-TW" altLang="en-US" sz="1000" b="0" dirty="0">
                          <a:solidFill>
                            <a:schemeClr val="tx1"/>
                          </a:solidFill>
                          <a:latin typeface="+mn-ea"/>
                          <a:ea typeface="+mn-ea"/>
                        </a:rPr>
                        <a:t>（</a:t>
                      </a:r>
                      <a:r>
                        <a:rPr kumimoji="1" lang="ja-JP" altLang="en-US" sz="1000" b="0" dirty="0">
                          <a:solidFill>
                            <a:schemeClr val="tx1"/>
                          </a:solidFill>
                          <a:latin typeface="+mn-ea"/>
                          <a:ea typeface="+mn-ea"/>
                        </a:rPr>
                        <a:t>令和</a:t>
                      </a:r>
                      <a:r>
                        <a:rPr kumimoji="1" lang="en-US" altLang="ja-JP" sz="1000" b="0" dirty="0">
                          <a:solidFill>
                            <a:schemeClr val="tx1"/>
                          </a:solidFill>
                          <a:latin typeface="+mn-ea"/>
                          <a:ea typeface="+mn-ea"/>
                        </a:rPr>
                        <a:t>5</a:t>
                      </a:r>
                      <a:r>
                        <a:rPr kumimoji="1" lang="ja-JP" altLang="en-US" sz="1000" b="0" dirty="0">
                          <a:solidFill>
                            <a:schemeClr val="tx1"/>
                          </a:solidFill>
                          <a:latin typeface="+mn-ea"/>
                          <a:ea typeface="+mn-ea"/>
                        </a:rPr>
                        <a:t>年</a:t>
                      </a:r>
                      <a:r>
                        <a:rPr kumimoji="1" lang="en-US" altLang="zh-TW" sz="1000" b="0" dirty="0">
                          <a:solidFill>
                            <a:schemeClr val="tx1"/>
                          </a:solidFill>
                          <a:latin typeface="+mn-ea"/>
                          <a:ea typeface="+mn-ea"/>
                        </a:rPr>
                        <a:t>4</a:t>
                      </a:r>
                      <a:r>
                        <a:rPr kumimoji="1" lang="zh-TW" altLang="en-US" sz="1000" b="0" dirty="0">
                          <a:solidFill>
                            <a:schemeClr val="tx1"/>
                          </a:solidFill>
                          <a:latin typeface="+mn-ea"/>
                          <a:ea typeface="+mn-ea"/>
                        </a:rPr>
                        <a:t>月</a:t>
                      </a:r>
                      <a:r>
                        <a:rPr kumimoji="1" lang="en-US" altLang="zh-TW" sz="1000" b="0" dirty="0">
                          <a:solidFill>
                            <a:schemeClr val="tx1"/>
                          </a:solidFill>
                          <a:latin typeface="+mn-ea"/>
                          <a:ea typeface="+mn-ea"/>
                        </a:rPr>
                        <a:t>1</a:t>
                      </a:r>
                      <a:r>
                        <a:rPr kumimoji="1" lang="zh-TW" altLang="en-US" sz="1000" b="0" dirty="0">
                          <a:solidFill>
                            <a:schemeClr val="tx1"/>
                          </a:solidFill>
                          <a:latin typeface="+mn-ea"/>
                          <a:ea typeface="+mn-ea"/>
                        </a:rPr>
                        <a:t>日現在）</a:t>
                      </a:r>
                      <a:endParaRPr kumimoji="1" lang="en-US" altLang="zh-TW" sz="1000" b="0" dirty="0">
                        <a:solidFill>
                          <a:schemeClr val="tx1"/>
                        </a:solidFill>
                        <a:latin typeface="+mn-ea"/>
                        <a:ea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762521">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ea typeface="+mn-ea"/>
                        </a:rPr>
                        <a:t>庁舎建て替え</a:t>
                      </a:r>
                      <a:br>
                        <a:rPr kumimoji="1" lang="en-US" altLang="ja-JP" sz="1000" b="1" dirty="0">
                          <a:solidFill>
                            <a:srgbClr val="31926F"/>
                          </a:solidFill>
                          <a:latin typeface="+mn-ea"/>
                          <a:ea typeface="+mn-ea"/>
                        </a:rPr>
                      </a:br>
                      <a:r>
                        <a:rPr kumimoji="1" lang="ja-JP" altLang="en-US" sz="1000" b="1" dirty="0">
                          <a:solidFill>
                            <a:srgbClr val="31926F"/>
                          </a:solidFill>
                          <a:latin typeface="+mn-ea"/>
                          <a:ea typeface="+mn-ea"/>
                        </a:rPr>
                        <a:t>等の状況</a:t>
                      </a:r>
                      <a:endParaRPr kumimoji="1" lang="en-US" altLang="ja-JP" sz="1000" b="1" dirty="0">
                        <a:solidFill>
                          <a:srgbClr val="31926F"/>
                        </a:solidFill>
                        <a:latin typeface="+mn-ea"/>
                        <a:ea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ea typeface="+mn-ea"/>
                        </a:rPr>
                        <a:t>運用中</a:t>
                      </a:r>
                      <a:endParaRPr kumimoji="1" lang="en-US" altLang="ja-JP" sz="1000" b="0" dirty="0">
                        <a:solidFill>
                          <a:schemeClr val="tx1"/>
                        </a:solidFill>
                        <a:latin typeface="+mn-ea"/>
                        <a:ea typeface="+mn-ea"/>
                      </a:endParaRPr>
                    </a:p>
                    <a:p>
                      <a:pPr fontAlgn="ctr">
                        <a:lnSpc>
                          <a:spcPct val="100000"/>
                        </a:lnSpc>
                        <a:spcBef>
                          <a:spcPts val="0"/>
                        </a:spcBef>
                        <a:spcAft>
                          <a:spcPts val="600"/>
                        </a:spcAft>
                      </a:pPr>
                      <a:r>
                        <a:rPr kumimoji="1" lang="ja-JP" altLang="en-US" sz="1000" b="0">
                          <a:solidFill>
                            <a:schemeClr val="tx1"/>
                          </a:solidFill>
                          <a:latin typeface="+mn-ea"/>
                          <a:ea typeface="+mn-ea"/>
                        </a:rPr>
                        <a:t>昭和</a:t>
                      </a:r>
                      <a:r>
                        <a:rPr kumimoji="1" lang="en-US" altLang="ja-JP" sz="1000" b="0" dirty="0">
                          <a:solidFill>
                            <a:schemeClr val="tx1"/>
                          </a:solidFill>
                          <a:latin typeface="+mn-ea"/>
                          <a:ea typeface="+mn-ea"/>
                        </a:rPr>
                        <a:t>55</a:t>
                      </a:r>
                      <a:r>
                        <a:rPr kumimoji="1" lang="ja-JP" altLang="en-US" sz="1000" b="0">
                          <a:solidFill>
                            <a:schemeClr val="tx1"/>
                          </a:solidFill>
                          <a:latin typeface="+mn-ea"/>
                          <a:ea typeface="+mn-ea"/>
                        </a:rPr>
                        <a:t>年</a:t>
                      </a:r>
                      <a:r>
                        <a:rPr kumimoji="1" lang="en-US" altLang="ja-JP" sz="1000" b="0" dirty="0">
                          <a:solidFill>
                            <a:schemeClr val="tx1"/>
                          </a:solidFill>
                          <a:latin typeface="+mn-ea"/>
                          <a:ea typeface="+mn-ea"/>
                        </a:rPr>
                        <a:t>11</a:t>
                      </a:r>
                      <a:r>
                        <a:rPr kumimoji="1" lang="ja-JP" altLang="en-US" sz="1000" b="0">
                          <a:solidFill>
                            <a:schemeClr val="tx1"/>
                          </a:solidFill>
                          <a:latin typeface="+mn-ea"/>
                          <a:ea typeface="+mn-ea"/>
                        </a:rPr>
                        <a:t>月竣工</a:t>
                      </a:r>
                      <a:endParaRPr kumimoji="1" lang="en-US" altLang="ja-JP" sz="1000" b="0" dirty="0">
                        <a:solidFill>
                          <a:schemeClr val="tx1"/>
                        </a:solidFill>
                        <a:latin typeface="+mn-ea"/>
                        <a:ea typeface="+mn-ea"/>
                      </a:endParaRPr>
                    </a:p>
                    <a:p>
                      <a:pPr fontAlgn="ctr">
                        <a:lnSpc>
                          <a:spcPct val="100000"/>
                        </a:lnSpc>
                        <a:spcBef>
                          <a:spcPts val="0"/>
                        </a:spcBef>
                        <a:spcAft>
                          <a:spcPts val="600"/>
                        </a:spcAft>
                      </a:pPr>
                      <a:r>
                        <a:rPr kumimoji="1" lang="ja-JP" altLang="en-US" sz="1000" b="0">
                          <a:solidFill>
                            <a:schemeClr val="tx1"/>
                          </a:solidFill>
                          <a:latin typeface="+mn-ea"/>
                          <a:ea typeface="+mn-ea"/>
                        </a:rPr>
                        <a:t>令和</a:t>
                      </a:r>
                      <a:r>
                        <a:rPr kumimoji="1" lang="en-US" altLang="ja-JP" sz="1000" b="0" dirty="0">
                          <a:solidFill>
                            <a:schemeClr val="tx1"/>
                          </a:solidFill>
                          <a:latin typeface="+mn-ea"/>
                          <a:ea typeface="+mn-ea"/>
                        </a:rPr>
                        <a:t>4</a:t>
                      </a:r>
                      <a:r>
                        <a:rPr kumimoji="1" lang="ja-JP" altLang="en-US" sz="1000" b="0">
                          <a:solidFill>
                            <a:schemeClr val="tx1"/>
                          </a:solidFill>
                          <a:latin typeface="+mn-ea"/>
                          <a:ea typeface="+mn-ea"/>
                        </a:rPr>
                        <a:t>年</a:t>
                      </a:r>
                      <a:r>
                        <a:rPr kumimoji="1" lang="en-US" altLang="ja-JP" sz="1000" b="0" dirty="0">
                          <a:solidFill>
                            <a:schemeClr val="tx1"/>
                          </a:solidFill>
                          <a:latin typeface="+mn-ea"/>
                          <a:ea typeface="+mn-ea"/>
                        </a:rPr>
                        <a:t>3</a:t>
                      </a:r>
                      <a:r>
                        <a:rPr kumimoji="1" lang="ja-JP" altLang="en-US" sz="1000" b="0">
                          <a:solidFill>
                            <a:schemeClr val="tx1"/>
                          </a:solidFill>
                          <a:latin typeface="+mn-ea"/>
                          <a:ea typeface="+mn-ea"/>
                        </a:rPr>
                        <a:t>月一部執務室をリニューアル</a:t>
                      </a:r>
                      <a:endParaRPr kumimoji="1" lang="en-US" altLang="ja-JP" sz="1000" b="0" dirty="0">
                        <a:solidFill>
                          <a:schemeClr val="tx1"/>
                        </a:solidFill>
                        <a:latin typeface="+mn-ea"/>
                        <a:ea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99909">
                <a:tc>
                  <a:txBody>
                    <a:bodyPr/>
                    <a:lstStyle/>
                    <a:p>
                      <a:pPr fontAlgn="ctr"/>
                      <a:r>
                        <a:rPr kumimoji="1" lang="ja-JP" altLang="en-US" sz="1000" b="1" dirty="0">
                          <a:solidFill>
                            <a:srgbClr val="31926F"/>
                          </a:solidFill>
                          <a:latin typeface="+mn-ea"/>
                          <a:ea typeface="+mn-ea"/>
                        </a:rPr>
                        <a:t>所在地</a:t>
                      </a:r>
                      <a:endParaRPr kumimoji="1" lang="ja-JP" altLang="en-US" sz="1000" dirty="0">
                        <a:solidFill>
                          <a:srgbClr val="31926F"/>
                        </a:solidFill>
                        <a:latin typeface="+mn-ea"/>
                        <a:ea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zh-TW" altLang="en-US" sz="1000" b="0" dirty="0">
                          <a:solidFill>
                            <a:schemeClr val="tx1"/>
                          </a:solidFill>
                          <a:latin typeface="+mn-ea"/>
                          <a:ea typeface="+mn-ea"/>
                        </a:rPr>
                        <a:t>狛江市和泉本町</a:t>
                      </a:r>
                      <a:r>
                        <a:rPr kumimoji="1" lang="en-US" altLang="zh-TW" sz="1000" b="0" dirty="0">
                          <a:solidFill>
                            <a:schemeClr val="tx1"/>
                          </a:solidFill>
                          <a:latin typeface="+mn-ea"/>
                          <a:ea typeface="+mn-ea"/>
                        </a:rPr>
                        <a:t>1-1-5</a:t>
                      </a:r>
                      <a:endParaRPr kumimoji="1" lang="en-US" altLang="zh-CN" sz="1000" b="0" dirty="0">
                        <a:solidFill>
                          <a:schemeClr val="tx1"/>
                        </a:solidFill>
                        <a:latin typeface="+mn-ea"/>
                        <a:ea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50797874"/>
                  </a:ext>
                </a:extLst>
              </a:tr>
              <a:tr h="306196">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ea typeface="+mn-ea"/>
                        </a:rPr>
                        <a:t>アクセス</a:t>
                      </a:r>
                      <a:endParaRPr kumimoji="1" lang="ja-JP" altLang="en-US" sz="1000" dirty="0">
                        <a:solidFill>
                          <a:srgbClr val="31926F"/>
                        </a:solidFill>
                        <a:latin typeface="+mn-ea"/>
                        <a:ea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ja-JP" altLang="en-US" sz="1000" b="0" dirty="0">
                          <a:solidFill>
                            <a:schemeClr val="tx1"/>
                          </a:solidFill>
                          <a:latin typeface="+mn-ea"/>
                          <a:ea typeface="+mn-ea"/>
                        </a:rPr>
                        <a:t>小田急線狛江駅から徒歩</a:t>
                      </a:r>
                      <a:r>
                        <a:rPr kumimoji="1" lang="en-US" altLang="ja-JP" sz="1000" b="0" dirty="0">
                          <a:solidFill>
                            <a:schemeClr val="tx1"/>
                          </a:solidFill>
                          <a:latin typeface="+mn-ea"/>
                          <a:ea typeface="+mn-ea"/>
                        </a:rPr>
                        <a:t>3</a:t>
                      </a:r>
                      <a:r>
                        <a:rPr kumimoji="1" lang="ja-JP" altLang="en-US" sz="1000" b="0" dirty="0">
                          <a:solidFill>
                            <a:schemeClr val="tx1"/>
                          </a:solidFill>
                          <a:latin typeface="+mn-ea"/>
                          <a:ea typeface="+mn-ea"/>
                        </a:rPr>
                        <a:t>分</a:t>
                      </a:r>
                      <a:endParaRPr kumimoji="1" lang="en-US" altLang="ja-JP" sz="1000" b="0" dirty="0">
                        <a:solidFill>
                          <a:schemeClr val="tx1"/>
                        </a:solidFill>
                        <a:latin typeface="+mn-ea"/>
                        <a:ea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03032953"/>
                  </a:ext>
                </a:extLst>
              </a:tr>
            </a:tbl>
          </a:graphicData>
        </a:graphic>
      </p:graphicFrame>
      <p:sp>
        <p:nvSpPr>
          <p:cNvPr id="15" name="コンテンツ プレースホルダー 17">
            <a:extLst>
              <a:ext uri="{FF2B5EF4-FFF2-40B4-BE49-F238E27FC236}">
                <a16:creationId xmlns:a16="http://schemas.microsoft.com/office/drawing/2014/main" id="{0F758DF7-1737-5C89-EDF6-AE7011A80806}"/>
              </a:ext>
            </a:extLst>
          </p:cNvPr>
          <p:cNvSpPr txBox="1">
            <a:spLocks/>
          </p:cNvSpPr>
          <p:nvPr/>
        </p:nvSpPr>
        <p:spPr>
          <a:xfrm>
            <a:off x="503238" y="4119348"/>
            <a:ext cx="5949647" cy="813150"/>
          </a:xfrm>
          <a:prstGeom prst="roundRect">
            <a:avLst/>
          </a:prstGeom>
          <a:noFill/>
        </p:spPr>
        <p:txBody>
          <a:bodyPr>
            <a:no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177800" indent="-177800">
              <a:buFont typeface="Arial" panose="020B0604020202020204" pitchFamily="34" charset="0"/>
              <a:buNone/>
            </a:pPr>
            <a:r>
              <a:rPr lang="en-US" altLang="ja-JP" sz="1100" dirty="0">
                <a:latin typeface="+mn-ea"/>
                <a:ea typeface="+mn-ea"/>
              </a:rPr>
              <a:t>※ </a:t>
            </a:r>
            <a:r>
              <a:rPr lang="ja-JP" altLang="en-US" sz="1100" dirty="0">
                <a:latin typeface="+mn-ea"/>
                <a:ea typeface="+mn-ea"/>
              </a:rPr>
              <a:t>狛江市は、一部フロアのリニューアルを行い</a:t>
            </a:r>
            <a:r>
              <a:rPr kumimoji="1" lang="ja-JP" altLang="en-US" sz="1100" u="wavyHeavy" dirty="0">
                <a:solidFill>
                  <a:schemeClr val="tx1"/>
                </a:solidFill>
                <a:uFill>
                  <a:solidFill>
                    <a:srgbClr val="31926F"/>
                  </a:solidFill>
                </a:uFill>
                <a:latin typeface="+mn-ea"/>
                <a:ea typeface="+mn-ea"/>
              </a:rPr>
              <a:t>フリーアドレス</a:t>
            </a:r>
            <a:r>
              <a:rPr lang="ja-JP" altLang="en-US" sz="1100" dirty="0">
                <a:latin typeface="+mn-ea"/>
                <a:ea typeface="+mn-ea"/>
              </a:rPr>
              <a:t>を導入した事例として掲載するものである。</a:t>
            </a:r>
            <a:br>
              <a:rPr lang="ja-JP" altLang="en-US" sz="1100" dirty="0">
                <a:latin typeface="+mn-ea"/>
                <a:ea typeface="+mn-ea"/>
              </a:rPr>
            </a:br>
            <a:r>
              <a:rPr lang="ja-JP" altLang="en-US" sz="1100" dirty="0">
                <a:latin typeface="+mn-ea"/>
                <a:ea typeface="+mn-ea"/>
              </a:rPr>
              <a:t>そのため、「庁舎建て替えのスケジュール」は割愛するとともに、「</a:t>
            </a:r>
            <a:r>
              <a:rPr kumimoji="1" lang="en-US" altLang="ja-JP" sz="1100" dirty="0">
                <a:solidFill>
                  <a:schemeClr val="tx1"/>
                </a:solidFill>
                <a:uFill>
                  <a:solidFill>
                    <a:srgbClr val="31926F"/>
                  </a:solidFill>
                </a:uFill>
                <a:latin typeface="+mn-ea"/>
                <a:ea typeface="+mn-ea"/>
              </a:rPr>
              <a:t>DX</a:t>
            </a:r>
            <a:r>
              <a:rPr lang="ja-JP" altLang="en-US" sz="1100" dirty="0">
                <a:latin typeface="+mn-ea"/>
                <a:ea typeface="+mn-ea"/>
              </a:rPr>
              <a:t>推進に係る取組」については</a:t>
            </a:r>
            <a:r>
              <a:rPr kumimoji="1" lang="ja-JP" altLang="en-US" sz="1100" u="wavyHeavy" dirty="0">
                <a:solidFill>
                  <a:schemeClr val="tx1"/>
                </a:solidFill>
                <a:uFill>
                  <a:solidFill>
                    <a:srgbClr val="31926F"/>
                  </a:solidFill>
                </a:uFill>
                <a:latin typeface="+mn-ea"/>
                <a:ea typeface="+mn-ea"/>
              </a:rPr>
              <a:t>フリーアドレス</a:t>
            </a:r>
            <a:r>
              <a:rPr lang="ja-JP" altLang="en-US" sz="1100" dirty="0">
                <a:latin typeface="+mn-ea"/>
                <a:ea typeface="+mn-ea"/>
              </a:rPr>
              <a:t>等と関連性が高い戦略</a:t>
            </a:r>
            <a:r>
              <a:rPr lang="en-US" altLang="ja-JP" sz="1100" dirty="0">
                <a:latin typeface="+mn-ea"/>
                <a:ea typeface="+mn-ea"/>
              </a:rPr>
              <a:t>B</a:t>
            </a:r>
            <a:r>
              <a:rPr lang="ja-JP" altLang="en-US" sz="1100" dirty="0">
                <a:latin typeface="+mn-ea"/>
                <a:ea typeface="+mn-ea"/>
              </a:rPr>
              <a:t>（柔軟な働き方）のみを記載することとする。</a:t>
            </a:r>
          </a:p>
        </p:txBody>
      </p:sp>
    </p:spTree>
    <p:extLst>
      <p:ext uri="{BB962C8B-B14F-4D97-AF65-F5344CB8AC3E}">
        <p14:creationId xmlns:p14="http://schemas.microsoft.com/office/powerpoint/2010/main" val="3913879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F9394AF4-9B16-1732-BB30-53CD67827E90}"/>
              </a:ext>
            </a:extLst>
          </p:cNvPr>
          <p:cNvGrpSpPr/>
          <p:nvPr/>
        </p:nvGrpSpPr>
        <p:grpSpPr>
          <a:xfrm>
            <a:off x="504438" y="1792167"/>
            <a:ext cx="6552000" cy="252000"/>
            <a:chOff x="504000" y="1797030"/>
            <a:chExt cx="6552000" cy="252000"/>
          </a:xfrm>
        </p:grpSpPr>
        <p:sp>
          <p:nvSpPr>
            <p:cNvPr id="6" name="四角形: 角を丸くする 5">
              <a:extLst>
                <a:ext uri="{FF2B5EF4-FFF2-40B4-BE49-F238E27FC236}">
                  <a16:creationId xmlns:a16="http://schemas.microsoft.com/office/drawing/2014/main" id="{5B2F352A-AA54-E7BC-0AEE-9A54806119C8}"/>
                </a:ext>
              </a:extLst>
            </p:cNvPr>
            <p:cNvSpPr/>
            <p:nvPr/>
          </p:nvSpPr>
          <p:spPr>
            <a:xfrm>
              <a:off x="504000" y="179703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145655D6-B61A-F0D5-1E81-BF8A3B2E5A64}"/>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66590"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7</a:t>
            </a:r>
            <a:r>
              <a:rPr lang="en-US" altLang="zh-TW" dirty="0">
                <a:latin typeface="+mn-ea"/>
                <a:ea typeface="+mn-ea"/>
              </a:rPr>
              <a:t>) </a:t>
            </a:r>
            <a:r>
              <a:rPr lang="ja-JP" altLang="en-US" dirty="0">
                <a:latin typeface="+mn-ea"/>
                <a:ea typeface="+mn-ea"/>
              </a:rPr>
              <a:t>東京都狛江市</a:t>
            </a:r>
            <a:endParaRPr lang="zh-TW" altLang="en-US" dirty="0">
              <a:latin typeface="+mn-ea"/>
              <a:ea typeface="+mn-ea"/>
            </a:endParaRP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sp>
        <p:nvSpPr>
          <p:cNvPr id="2" name="スライド番号プレースホルダー 13">
            <a:extLst>
              <a:ext uri="{FF2B5EF4-FFF2-40B4-BE49-F238E27FC236}">
                <a16:creationId xmlns:a16="http://schemas.microsoft.com/office/drawing/2014/main" id="{D2292090-EDE2-F644-B72D-6AC28EDE188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54</a:t>
            </a:fld>
            <a:endParaRPr kumimoji="1" lang="ja-JP" altLang="en-US" dirty="0">
              <a:latin typeface="+mn-ea"/>
              <a:ea typeface="+mn-ea"/>
            </a:endParaRPr>
          </a:p>
        </p:txBody>
      </p:sp>
      <p:sp>
        <p:nvSpPr>
          <p:cNvPr id="9" name="コンテンツ プレースホルダー 17">
            <a:extLst>
              <a:ext uri="{FF2B5EF4-FFF2-40B4-BE49-F238E27FC236}">
                <a16:creationId xmlns:a16="http://schemas.microsoft.com/office/drawing/2014/main" id="{6180E687-38EB-3779-3F2A-2E636157EEA2}"/>
              </a:ext>
            </a:extLst>
          </p:cNvPr>
          <p:cNvSpPr txBox="1">
            <a:spLocks/>
          </p:cNvSpPr>
          <p:nvPr/>
        </p:nvSpPr>
        <p:spPr>
          <a:xfrm>
            <a:off x="503196" y="2178719"/>
            <a:ext cx="6552000" cy="1329595"/>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導入部署は、企画財政部と総務部であり、</a:t>
            </a:r>
            <a:r>
              <a:rPr lang="en-US" altLang="ja-JP" sz="1200" dirty="0">
                <a:latin typeface="+mn-ea"/>
                <a:ea typeface="+mn-ea"/>
              </a:rPr>
              <a:t>2</a:t>
            </a:r>
            <a:r>
              <a:rPr lang="ja-JP" altLang="en-US" sz="1200" dirty="0">
                <a:latin typeface="+mn-ea"/>
                <a:ea typeface="+mn-ea"/>
              </a:rPr>
              <a:t>部署間の業務連携が増加していることと業務の性質上</a:t>
            </a:r>
            <a:r>
              <a:rPr kumimoji="1" lang="ja-JP" altLang="en-US" sz="1200" u="wavyHeavy" dirty="0">
                <a:solidFill>
                  <a:schemeClr val="tx1"/>
                </a:solidFill>
                <a:uFill>
                  <a:solidFill>
                    <a:srgbClr val="31926F"/>
                  </a:solidFill>
                </a:uFill>
                <a:latin typeface="+mn-ea"/>
                <a:ea typeface="+mn-ea"/>
              </a:rPr>
              <a:t>フリーアドレス</a:t>
            </a:r>
            <a:r>
              <a:rPr lang="ja-JP" altLang="en-US" sz="1200" dirty="0">
                <a:latin typeface="+mn-ea"/>
                <a:ea typeface="+mn-ea"/>
              </a:rPr>
              <a:t>に取り組みやすかったため、導入に至った。</a:t>
            </a:r>
          </a:p>
          <a:p>
            <a:pPr marL="0" indent="144000" algn="just" fontAlgn="ctr">
              <a:lnSpc>
                <a:spcPct val="120000"/>
              </a:lnSpc>
              <a:spcBef>
                <a:spcPts val="0"/>
              </a:spcBef>
              <a:buNone/>
            </a:pPr>
            <a:r>
              <a:rPr lang="ja-JP" altLang="en-US" sz="1200" dirty="0">
                <a:latin typeface="+mn-ea"/>
                <a:ea typeface="+mn-ea"/>
              </a:rPr>
              <a:t>リニューアルした執務室は、業務の性質に合わせて</a:t>
            </a:r>
            <a:r>
              <a:rPr kumimoji="1" lang="ja-JP" altLang="en-US" sz="1200" u="wavyHeavy" dirty="0">
                <a:solidFill>
                  <a:schemeClr val="tx1"/>
                </a:solidFill>
                <a:uFill>
                  <a:solidFill>
                    <a:srgbClr val="31926F"/>
                  </a:solidFill>
                </a:uFill>
                <a:latin typeface="+mn-ea"/>
                <a:ea typeface="+mn-ea"/>
              </a:rPr>
              <a:t>フリーアドレス</a:t>
            </a:r>
            <a:r>
              <a:rPr lang="ja-JP" altLang="en-US" sz="1200" dirty="0">
                <a:latin typeface="+mn-ea"/>
                <a:ea typeface="+mn-ea"/>
              </a:rPr>
              <a:t>と固定席を混在させたハイブリッドなレイアウトとした。さらに、</a:t>
            </a:r>
            <a:r>
              <a:rPr kumimoji="1" lang="ja-JP" altLang="en-US" sz="1200" u="wavyHeavy" dirty="0">
                <a:solidFill>
                  <a:schemeClr val="tx1"/>
                </a:solidFill>
                <a:uFill>
                  <a:solidFill>
                    <a:srgbClr val="31926F"/>
                  </a:solidFill>
                </a:uFill>
                <a:latin typeface="+mn-ea"/>
                <a:ea typeface="+mn-ea"/>
              </a:rPr>
              <a:t>フリーアドレス</a:t>
            </a:r>
            <a:r>
              <a:rPr lang="ja-JP" altLang="en-US" sz="1200" dirty="0">
                <a:latin typeface="+mn-ea"/>
                <a:ea typeface="+mn-ea"/>
              </a:rPr>
              <a:t>ゾーンと固定席ゾーンとの間にコミュニケーションスペースを設け、フロア全体で打合せスペースを共有することで、部署間のスムーズな連携・コミュニケーションの活性化を実現している。</a:t>
            </a:r>
          </a:p>
        </p:txBody>
      </p:sp>
      <p:grpSp>
        <p:nvGrpSpPr>
          <p:cNvPr id="14" name="グループ化 13">
            <a:extLst>
              <a:ext uri="{FF2B5EF4-FFF2-40B4-BE49-F238E27FC236}">
                <a16:creationId xmlns:a16="http://schemas.microsoft.com/office/drawing/2014/main" id="{4BD2EF7E-CAEF-20DD-4C35-57FFDE1236F4}"/>
              </a:ext>
            </a:extLst>
          </p:cNvPr>
          <p:cNvGrpSpPr/>
          <p:nvPr/>
        </p:nvGrpSpPr>
        <p:grpSpPr>
          <a:xfrm>
            <a:off x="503195" y="3600050"/>
            <a:ext cx="4977417" cy="2694329"/>
            <a:chOff x="43884" y="2240449"/>
            <a:chExt cx="3137306" cy="1698257"/>
          </a:xfrm>
        </p:grpSpPr>
        <p:pic>
          <p:nvPicPr>
            <p:cNvPr id="15" name="図 14" descr="ダイアグラム&#10;&#10;自動的に生成された説明">
              <a:extLst>
                <a:ext uri="{FF2B5EF4-FFF2-40B4-BE49-F238E27FC236}">
                  <a16:creationId xmlns:a16="http://schemas.microsoft.com/office/drawing/2014/main" id="{73533FEA-F479-D12A-E370-C81AE6897CD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884" y="2240449"/>
              <a:ext cx="3137306" cy="1698257"/>
            </a:xfrm>
            <a:prstGeom prst="rect">
              <a:avLst/>
            </a:prstGeom>
          </p:spPr>
        </p:pic>
        <p:sp>
          <p:nvSpPr>
            <p:cNvPr id="28" name="正方形/長方形 27">
              <a:extLst>
                <a:ext uri="{FF2B5EF4-FFF2-40B4-BE49-F238E27FC236}">
                  <a16:creationId xmlns:a16="http://schemas.microsoft.com/office/drawing/2014/main" id="{CA0B25FA-2DCE-B476-E7CF-8FBBD907699F}"/>
                </a:ext>
              </a:extLst>
            </p:cNvPr>
            <p:cNvSpPr/>
            <p:nvPr/>
          </p:nvSpPr>
          <p:spPr>
            <a:xfrm>
              <a:off x="2569204" y="3767325"/>
              <a:ext cx="611986" cy="1230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503238" y="6647128"/>
            <a:ext cx="5897604" cy="246221"/>
          </a:xfrm>
          <a:prstGeom prst="rect">
            <a:avLst/>
          </a:prstGeom>
          <a:noFill/>
        </p:spPr>
        <p:txBody>
          <a:bodyPr wrap="square" lIns="0" tIns="0" rIns="0" bIns="0" rtlCol="0">
            <a:spAutoFit/>
          </a:bodyPr>
          <a:lstStyle/>
          <a:p>
            <a:r>
              <a:rPr kumimoji="1" lang="en-US" altLang="ja-JP" sz="800" dirty="0">
                <a:latin typeface="+mn-ea"/>
              </a:rPr>
              <a:t>*1 </a:t>
            </a:r>
            <a:r>
              <a:rPr kumimoji="1" lang="ja-JP" altLang="en-US" sz="800" dirty="0">
                <a:latin typeface="+mn-ea"/>
              </a:rPr>
              <a:t>「</a:t>
            </a:r>
            <a:r>
              <a:rPr kumimoji="1" lang="en-US" altLang="ja-JP" sz="800" dirty="0">
                <a:latin typeface="+mn-ea"/>
              </a:rPr>
              <a:t>4</a:t>
            </a:r>
            <a:r>
              <a:rPr kumimoji="1" lang="ja-JP" altLang="en-US" sz="800" dirty="0">
                <a:latin typeface="+mn-ea"/>
              </a:rPr>
              <a:t>階執務室等のリニューアルについて」庁議資料、狛江市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7"/>
              </a:rPr>
              <a:t>https://www.city.komae.tokyo.jp/index.cfm/50,121947,c,html/121947/20220415-183606.pdf</a:t>
            </a:r>
            <a:r>
              <a:rPr kumimoji="1" lang="ja-JP" altLang="en-US" sz="800" dirty="0">
                <a:latin typeface="+mn-ea"/>
              </a:rPr>
              <a:t>）</a:t>
            </a:r>
            <a:endParaRPr kumimoji="1" lang="en-US" altLang="ja-JP" sz="800" dirty="0">
              <a:latin typeface="+mn-ea"/>
            </a:endParaRPr>
          </a:p>
        </p:txBody>
      </p:sp>
      <p:sp>
        <p:nvSpPr>
          <p:cNvPr id="63" name="テキスト ボックス 62">
            <a:extLst>
              <a:ext uri="{FF2B5EF4-FFF2-40B4-BE49-F238E27FC236}">
                <a16:creationId xmlns:a16="http://schemas.microsoft.com/office/drawing/2014/main" id="{83347212-18DE-6EE6-F82D-9FDB821BFB80}"/>
              </a:ext>
            </a:extLst>
          </p:cNvPr>
          <p:cNvSpPr txBox="1"/>
          <p:nvPr/>
        </p:nvSpPr>
        <p:spPr>
          <a:xfrm>
            <a:off x="503196" y="6386115"/>
            <a:ext cx="1750479" cy="169277"/>
          </a:xfrm>
          <a:prstGeom prst="rect">
            <a:avLst/>
          </a:prstGeom>
          <a:noFill/>
        </p:spPr>
        <p:txBody>
          <a:bodyPr wrap="none" lIns="0" tIns="0" rIns="0" bIns="0" rtlCol="0">
            <a:spAutoFit/>
          </a:bodyPr>
          <a:lstStyle/>
          <a:p>
            <a:r>
              <a:rPr kumimoji="1" lang="ja-JP" altLang="en-US" sz="1100" dirty="0">
                <a:latin typeface="+mn-ea"/>
              </a:rPr>
              <a:t>リニューアルのレイアウト案</a:t>
            </a:r>
            <a:r>
              <a:rPr kumimoji="1" lang="en-US" altLang="ja-JP" sz="1100" baseline="30000" dirty="0">
                <a:latin typeface="+mn-ea"/>
              </a:rPr>
              <a:t>*1</a:t>
            </a:r>
            <a:endParaRPr kumimoji="1" lang="ja-JP" altLang="en-US" sz="1100" baseline="30000" dirty="0">
              <a:latin typeface="+mn-ea"/>
            </a:endParaRPr>
          </a:p>
        </p:txBody>
      </p:sp>
    </p:spTree>
    <p:extLst>
      <p:ext uri="{BB962C8B-B14F-4D97-AF65-F5344CB8AC3E}">
        <p14:creationId xmlns:p14="http://schemas.microsoft.com/office/powerpoint/2010/main" val="2022289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67615"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7</a:t>
            </a:r>
            <a:r>
              <a:rPr lang="en-US" altLang="zh-TW" dirty="0">
                <a:latin typeface="+mn-ea"/>
                <a:ea typeface="+mn-ea"/>
              </a:rPr>
              <a:t>) </a:t>
            </a:r>
            <a:r>
              <a:rPr lang="ja-JP" altLang="en-US" dirty="0">
                <a:latin typeface="+mn-ea"/>
                <a:ea typeface="+mn-ea"/>
              </a:rPr>
              <a:t>東京都狛江市</a:t>
            </a:r>
            <a:endParaRPr lang="zh-TW" altLang="en-US" dirty="0">
              <a:latin typeface="+mn-ea"/>
              <a:ea typeface="+mn-ea"/>
            </a:endParaRPr>
          </a:p>
        </p:txBody>
      </p:sp>
      <p:sp>
        <p:nvSpPr>
          <p:cNvPr id="4" name="正方形/長方形 3">
            <a:extLst>
              <a:ext uri="{FF2B5EF4-FFF2-40B4-BE49-F238E27FC236}">
                <a16:creationId xmlns:a16="http://schemas.microsoft.com/office/drawing/2014/main" id="{E1C843F8-031F-DD2D-B89A-B02A1A0C6F90}"/>
              </a:ext>
            </a:extLst>
          </p:cNvPr>
          <p:cNvSpPr/>
          <p:nvPr/>
        </p:nvSpPr>
        <p:spPr>
          <a:xfrm>
            <a:off x="504000" y="1349374"/>
            <a:ext cx="6552000" cy="832413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3">
            <a:extLst>
              <a:ext uri="{FF2B5EF4-FFF2-40B4-BE49-F238E27FC236}">
                <a16:creationId xmlns:a16="http://schemas.microsoft.com/office/drawing/2014/main" id="{D2292090-EDE2-F644-B72D-6AC28EDE188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55</a:t>
            </a:fld>
            <a:endParaRPr kumimoji="1" lang="ja-JP" altLang="en-US" dirty="0">
              <a:latin typeface="+mn-ea"/>
              <a:ea typeface="+mn-ea"/>
            </a:endParaRPr>
          </a:p>
        </p:txBody>
      </p:sp>
      <p:grpSp>
        <p:nvGrpSpPr>
          <p:cNvPr id="29" name="グループ化 28">
            <a:extLst>
              <a:ext uri="{FF2B5EF4-FFF2-40B4-BE49-F238E27FC236}">
                <a16:creationId xmlns:a16="http://schemas.microsoft.com/office/drawing/2014/main" id="{2A987E7A-50EE-A211-B533-B098C47C184C}"/>
              </a:ext>
            </a:extLst>
          </p:cNvPr>
          <p:cNvGrpSpPr/>
          <p:nvPr/>
        </p:nvGrpSpPr>
        <p:grpSpPr>
          <a:xfrm>
            <a:off x="710667" y="1471589"/>
            <a:ext cx="6138340" cy="780209"/>
            <a:chOff x="503238" y="3168000"/>
            <a:chExt cx="6138340" cy="780209"/>
          </a:xfrm>
        </p:grpSpPr>
        <p:grpSp>
          <p:nvGrpSpPr>
            <p:cNvPr id="30" name="グループ化 29">
              <a:extLst>
                <a:ext uri="{FF2B5EF4-FFF2-40B4-BE49-F238E27FC236}">
                  <a16:creationId xmlns:a16="http://schemas.microsoft.com/office/drawing/2014/main" id="{72774475-47E4-6616-B212-D38CC66511FF}"/>
                </a:ext>
              </a:extLst>
            </p:cNvPr>
            <p:cNvGrpSpPr/>
            <p:nvPr/>
          </p:nvGrpSpPr>
          <p:grpSpPr>
            <a:xfrm>
              <a:off x="503238" y="3168000"/>
              <a:ext cx="2795709" cy="252000"/>
              <a:chOff x="707715" y="3366000"/>
              <a:chExt cx="2795709" cy="252000"/>
            </a:xfrm>
          </p:grpSpPr>
          <p:sp>
            <p:nvSpPr>
              <p:cNvPr id="33" name="テキスト ボックス 32">
                <a:extLst>
                  <a:ext uri="{FF2B5EF4-FFF2-40B4-BE49-F238E27FC236}">
                    <a16:creationId xmlns:a16="http://schemas.microsoft.com/office/drawing/2014/main" id="{051254C1-2171-C66B-A54B-6B96E4A408B4}"/>
                  </a:ext>
                </a:extLst>
              </p:cNvPr>
              <p:cNvSpPr txBox="1"/>
              <p:nvPr/>
            </p:nvSpPr>
            <p:spPr>
              <a:xfrm>
                <a:off x="1554053" y="3399667"/>
                <a:ext cx="194937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什器、モバイル電源</a:t>
                </a:r>
              </a:p>
            </p:txBody>
          </p:sp>
          <p:sp>
            <p:nvSpPr>
              <p:cNvPr id="34" name="四角形: 角を丸くする 33">
                <a:extLst>
                  <a:ext uri="{FF2B5EF4-FFF2-40B4-BE49-F238E27FC236}">
                    <a16:creationId xmlns:a16="http://schemas.microsoft.com/office/drawing/2014/main" id="{690BF00D-BFB1-70A4-B5C3-8D26775246AC}"/>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施策⑮</a:t>
                </a:r>
              </a:p>
            </p:txBody>
          </p:sp>
        </p:grpSp>
        <p:sp>
          <p:nvSpPr>
            <p:cNvPr id="32" name="テキスト ボックス 31">
              <a:extLst>
                <a:ext uri="{FF2B5EF4-FFF2-40B4-BE49-F238E27FC236}">
                  <a16:creationId xmlns:a16="http://schemas.microsoft.com/office/drawing/2014/main" id="{CE2E7433-DC0E-CFC6-15CA-387778A852A6}"/>
                </a:ext>
              </a:extLst>
            </p:cNvPr>
            <p:cNvSpPr txBox="1"/>
            <p:nvPr/>
          </p:nvSpPr>
          <p:spPr>
            <a:xfrm>
              <a:off x="1349578" y="3440378"/>
              <a:ext cx="5292000" cy="507831"/>
            </a:xfrm>
            <a:prstGeom prst="rect">
              <a:avLst/>
            </a:prstGeom>
            <a:noFill/>
          </p:spPr>
          <p:txBody>
            <a:bodyPr wrap="square" lIns="0" tIns="0" rIns="0" bIns="0" rtlCol="0">
              <a:spAutoFit/>
            </a:bodyPr>
            <a:lstStyle/>
            <a:p>
              <a:pPr indent="144000"/>
              <a:r>
                <a:rPr kumimoji="1" lang="ja-JP" altLang="en-US" sz="1100" u="wavyHeavy" dirty="0">
                  <a:solidFill>
                    <a:schemeClr val="tx1"/>
                  </a:solidFill>
                  <a:uFill>
                    <a:solidFill>
                      <a:srgbClr val="31926F"/>
                    </a:solidFill>
                  </a:uFill>
                  <a:latin typeface="+mn-ea"/>
                </a:rPr>
                <a:t>フリーアドレス</a:t>
              </a:r>
              <a:r>
                <a:rPr kumimoji="1" lang="ja-JP" altLang="en-US" sz="1100" dirty="0">
                  <a:solidFill>
                    <a:schemeClr val="tx1"/>
                  </a:solidFill>
                  <a:latin typeface="+mn-ea"/>
                </a:rPr>
                <a:t>ゾーンには、可変性の高い六角形のデスク等を導入し、人数や状況に合わせて柔軟に活用できるようになっている。固定席ゾーンでは、立っている人と座っている人の目線が合うハイデスクを設置し、執務場所で簡単な打合せを可能にしている。</a:t>
              </a:r>
              <a:endParaRPr kumimoji="1" lang="en-US" altLang="ja-JP" sz="1100" dirty="0">
                <a:solidFill>
                  <a:schemeClr val="tx1"/>
                </a:solidFill>
                <a:latin typeface="+mn-ea"/>
              </a:endParaRPr>
            </a:p>
          </p:txBody>
        </p:sp>
      </p:grpSp>
      <p:pic>
        <p:nvPicPr>
          <p:cNvPr id="35" name="図 34" descr="屋内, 天井, テーブル, 人 が含まれている画像&#10;&#10;自動的に生成された説明">
            <a:extLst>
              <a:ext uri="{FF2B5EF4-FFF2-40B4-BE49-F238E27FC236}">
                <a16:creationId xmlns:a16="http://schemas.microsoft.com/office/drawing/2014/main" id="{DC88E776-0858-EB71-8C22-DBE6FC40633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10667" y="4250212"/>
            <a:ext cx="1988572" cy="1327905"/>
          </a:xfrm>
          <a:prstGeom prst="rect">
            <a:avLst/>
          </a:prstGeom>
        </p:spPr>
      </p:pic>
      <p:pic>
        <p:nvPicPr>
          <p:cNvPr id="37" name="図 36" descr="屋内, 天井, 部屋, 人 が含まれている画像&#10;&#10;自動的に生成された説明">
            <a:extLst>
              <a:ext uri="{FF2B5EF4-FFF2-40B4-BE49-F238E27FC236}">
                <a16:creationId xmlns:a16="http://schemas.microsoft.com/office/drawing/2014/main" id="{19FAB05A-D1C6-32AE-279A-DB765BEB343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10667" y="2528189"/>
            <a:ext cx="1988572" cy="1319704"/>
          </a:xfrm>
          <a:prstGeom prst="rect">
            <a:avLst/>
          </a:prstGeom>
        </p:spPr>
      </p:pic>
      <p:pic>
        <p:nvPicPr>
          <p:cNvPr id="46" name="図 45" descr="椅子の下にいる人たち&#10;&#10;低い精度で自動的に生成された説明">
            <a:extLst>
              <a:ext uri="{FF2B5EF4-FFF2-40B4-BE49-F238E27FC236}">
                <a16:creationId xmlns:a16="http://schemas.microsoft.com/office/drawing/2014/main" id="{9A8264B5-CD1D-2E64-111D-093B57C3DD1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815740" y="4250212"/>
            <a:ext cx="1999300" cy="1327905"/>
          </a:xfrm>
          <a:prstGeom prst="rect">
            <a:avLst/>
          </a:prstGeom>
        </p:spPr>
      </p:pic>
      <p:pic>
        <p:nvPicPr>
          <p:cNvPr id="47" name="図 46" descr="キッチンで作業をしている人たち&#10;&#10;中程度の精度で自動的に生成された説明">
            <a:extLst>
              <a:ext uri="{FF2B5EF4-FFF2-40B4-BE49-F238E27FC236}">
                <a16:creationId xmlns:a16="http://schemas.microsoft.com/office/drawing/2014/main" id="{CB482DC3-7F66-E04D-E3D9-37F6F51E6AC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815740" y="2528189"/>
            <a:ext cx="1988572" cy="1316958"/>
          </a:xfrm>
          <a:prstGeom prst="rect">
            <a:avLst/>
          </a:prstGeom>
        </p:spPr>
      </p:pic>
      <p:sp>
        <p:nvSpPr>
          <p:cNvPr id="5" name="テキスト ボックス 4">
            <a:extLst>
              <a:ext uri="{FF2B5EF4-FFF2-40B4-BE49-F238E27FC236}">
                <a16:creationId xmlns:a16="http://schemas.microsoft.com/office/drawing/2014/main" id="{C9306F1B-72DD-0A4D-D6BB-4147C47CBFDC}"/>
              </a:ext>
            </a:extLst>
          </p:cNvPr>
          <p:cNvSpPr txBox="1"/>
          <p:nvPr/>
        </p:nvSpPr>
        <p:spPr>
          <a:xfrm>
            <a:off x="710667" y="3927299"/>
            <a:ext cx="1817805" cy="169277"/>
          </a:xfrm>
          <a:prstGeom prst="rect">
            <a:avLst/>
          </a:prstGeom>
          <a:noFill/>
        </p:spPr>
        <p:txBody>
          <a:bodyPr wrap="none" lIns="0" tIns="0" rIns="0" bIns="0" rtlCol="0">
            <a:spAutoFit/>
          </a:bodyPr>
          <a:lstStyle/>
          <a:p>
            <a:r>
              <a:rPr kumimoji="1" lang="ja-JP" altLang="en-US" sz="1100" dirty="0">
                <a:solidFill>
                  <a:schemeClr val="tx1"/>
                </a:solidFill>
                <a:uFill>
                  <a:solidFill>
                    <a:srgbClr val="31926F"/>
                  </a:solidFill>
                </a:uFill>
                <a:latin typeface="+mn-ea"/>
              </a:rPr>
              <a:t>フリーアドレス</a:t>
            </a:r>
            <a:r>
              <a:rPr kumimoji="1" lang="ja-JP" altLang="en-US" sz="1100" dirty="0">
                <a:latin typeface="+mn-ea"/>
              </a:rPr>
              <a:t>ゾーンの様子</a:t>
            </a:r>
            <a:r>
              <a:rPr kumimoji="1" lang="en-US" altLang="ja-JP" sz="1100" baseline="30000" dirty="0">
                <a:latin typeface="+mn-ea"/>
              </a:rPr>
              <a:t>*2</a:t>
            </a:r>
            <a:endParaRPr kumimoji="1" lang="ja-JP" altLang="en-US" sz="1100" baseline="30000" dirty="0">
              <a:latin typeface="+mn-ea"/>
            </a:endParaRPr>
          </a:p>
        </p:txBody>
      </p:sp>
      <p:sp>
        <p:nvSpPr>
          <p:cNvPr id="10" name="テキスト ボックス 9">
            <a:extLst>
              <a:ext uri="{FF2B5EF4-FFF2-40B4-BE49-F238E27FC236}">
                <a16:creationId xmlns:a16="http://schemas.microsoft.com/office/drawing/2014/main" id="{6AFE0375-A744-58A6-DF1A-CFB6F599CEE9}"/>
              </a:ext>
            </a:extLst>
          </p:cNvPr>
          <p:cNvSpPr txBox="1"/>
          <p:nvPr/>
        </p:nvSpPr>
        <p:spPr>
          <a:xfrm>
            <a:off x="2815740" y="3923443"/>
            <a:ext cx="1362552" cy="169277"/>
          </a:xfrm>
          <a:prstGeom prst="rect">
            <a:avLst/>
          </a:prstGeom>
          <a:noFill/>
        </p:spPr>
        <p:txBody>
          <a:bodyPr wrap="none" lIns="0" tIns="0" rIns="0" bIns="0" rtlCol="0">
            <a:spAutoFit/>
          </a:bodyPr>
          <a:lstStyle/>
          <a:p>
            <a:r>
              <a:rPr kumimoji="1" lang="ja-JP" altLang="en-US" sz="1100" dirty="0">
                <a:latin typeface="+mn-ea"/>
              </a:rPr>
              <a:t>固定席ゾーンの様子</a:t>
            </a:r>
            <a:r>
              <a:rPr kumimoji="1" lang="en-US" altLang="ja-JP" sz="1100" baseline="30000" dirty="0">
                <a:latin typeface="+mn-ea"/>
              </a:rPr>
              <a:t>*2</a:t>
            </a:r>
            <a:endParaRPr kumimoji="1" lang="ja-JP" altLang="en-US" sz="1100" baseline="30000" dirty="0">
              <a:latin typeface="+mn-ea"/>
            </a:endParaRPr>
          </a:p>
        </p:txBody>
      </p:sp>
      <p:sp>
        <p:nvSpPr>
          <p:cNvPr id="11" name="テキスト ボックス 10">
            <a:extLst>
              <a:ext uri="{FF2B5EF4-FFF2-40B4-BE49-F238E27FC236}">
                <a16:creationId xmlns:a16="http://schemas.microsoft.com/office/drawing/2014/main" id="{0831408E-6F85-FC74-6B23-5A2C8CF261FC}"/>
              </a:ext>
            </a:extLst>
          </p:cNvPr>
          <p:cNvSpPr txBox="1"/>
          <p:nvPr/>
        </p:nvSpPr>
        <p:spPr>
          <a:xfrm>
            <a:off x="710667" y="5667468"/>
            <a:ext cx="1492396" cy="169277"/>
          </a:xfrm>
          <a:prstGeom prst="rect">
            <a:avLst/>
          </a:prstGeom>
          <a:noFill/>
        </p:spPr>
        <p:txBody>
          <a:bodyPr wrap="none" lIns="0" tIns="0" rIns="0" bIns="0" rtlCol="0">
            <a:spAutoFit/>
          </a:bodyPr>
          <a:lstStyle/>
          <a:p>
            <a:r>
              <a:rPr kumimoji="1" lang="ja-JP" altLang="en-US" sz="1100" dirty="0">
                <a:latin typeface="+mn-ea"/>
              </a:rPr>
              <a:t>打合せスペースの様子</a:t>
            </a:r>
            <a:r>
              <a:rPr kumimoji="1" lang="en-US" altLang="ja-JP" sz="1100" baseline="30000" dirty="0">
                <a:latin typeface="+mn-ea"/>
              </a:rPr>
              <a:t>*2</a:t>
            </a:r>
            <a:endParaRPr kumimoji="1" lang="ja-JP" altLang="en-US" sz="1100" baseline="30000" dirty="0">
              <a:latin typeface="+mn-ea"/>
            </a:endParaRPr>
          </a:p>
        </p:txBody>
      </p:sp>
      <p:sp>
        <p:nvSpPr>
          <p:cNvPr id="12" name="テキスト ボックス 11">
            <a:extLst>
              <a:ext uri="{FF2B5EF4-FFF2-40B4-BE49-F238E27FC236}">
                <a16:creationId xmlns:a16="http://schemas.microsoft.com/office/drawing/2014/main" id="{B38936BD-D468-1AC0-EABF-4C7BB7681EC7}"/>
              </a:ext>
            </a:extLst>
          </p:cNvPr>
          <p:cNvSpPr txBox="1"/>
          <p:nvPr/>
        </p:nvSpPr>
        <p:spPr>
          <a:xfrm>
            <a:off x="2815740" y="5663612"/>
            <a:ext cx="1492396" cy="169277"/>
          </a:xfrm>
          <a:prstGeom prst="rect">
            <a:avLst/>
          </a:prstGeom>
          <a:noFill/>
        </p:spPr>
        <p:txBody>
          <a:bodyPr wrap="none" lIns="0" tIns="0" rIns="0" bIns="0" rtlCol="0">
            <a:spAutoFit/>
          </a:bodyPr>
          <a:lstStyle/>
          <a:p>
            <a:r>
              <a:rPr kumimoji="1" lang="ja-JP" altLang="en-US" sz="1100" dirty="0">
                <a:latin typeface="+mn-ea"/>
              </a:rPr>
              <a:t>打合せスペースの様子</a:t>
            </a:r>
            <a:r>
              <a:rPr kumimoji="1" lang="en-US" altLang="ja-JP" sz="1100" baseline="30000" dirty="0">
                <a:latin typeface="+mn-ea"/>
              </a:rPr>
              <a:t>*2</a:t>
            </a:r>
            <a:endParaRPr kumimoji="1" lang="ja-JP" altLang="en-US" sz="1100" baseline="30000" dirty="0">
              <a:latin typeface="+mn-ea"/>
            </a:endParaRPr>
          </a:p>
        </p:txBody>
      </p:sp>
      <p:sp>
        <p:nvSpPr>
          <p:cNvPr id="13" name="テキスト ボックス 12">
            <a:extLst>
              <a:ext uri="{FF2B5EF4-FFF2-40B4-BE49-F238E27FC236}">
                <a16:creationId xmlns:a16="http://schemas.microsoft.com/office/drawing/2014/main" id="{9566E6DF-FE6A-D50D-AE2A-B89B8FD919FC}"/>
              </a:ext>
            </a:extLst>
          </p:cNvPr>
          <p:cNvSpPr txBox="1"/>
          <p:nvPr/>
        </p:nvSpPr>
        <p:spPr>
          <a:xfrm>
            <a:off x="710667" y="5950726"/>
            <a:ext cx="5897604" cy="246221"/>
          </a:xfrm>
          <a:prstGeom prst="rect">
            <a:avLst/>
          </a:prstGeom>
          <a:noFill/>
        </p:spPr>
        <p:txBody>
          <a:bodyPr wrap="square" lIns="0" tIns="0" rIns="0" bIns="0" rtlCol="0">
            <a:spAutoFit/>
          </a:bodyPr>
          <a:lstStyle/>
          <a:p>
            <a:r>
              <a:rPr kumimoji="1" lang="en-US" altLang="ja-JP" sz="800" dirty="0">
                <a:latin typeface="+mn-ea"/>
              </a:rPr>
              <a:t>*2 </a:t>
            </a:r>
            <a:r>
              <a:rPr kumimoji="1" lang="ja-JP" altLang="en-US" sz="800" dirty="0">
                <a:latin typeface="+mn-ea"/>
              </a:rPr>
              <a:t>「導入事例　狛江市役所」、内田洋行</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10"/>
              </a:rPr>
              <a:t>https://www.uchida.co.jp/localgovernment/case/komae01/index.html</a:t>
            </a:r>
            <a:r>
              <a:rPr kumimoji="1" lang="ja-JP" altLang="en-US" sz="800" dirty="0">
                <a:latin typeface="+mn-ea"/>
              </a:rPr>
              <a:t>）</a:t>
            </a:r>
            <a:endParaRPr kumimoji="1" lang="en-US" altLang="ja-JP" sz="800" dirty="0">
              <a:latin typeface="+mn-ea"/>
            </a:endParaRPr>
          </a:p>
        </p:txBody>
      </p:sp>
      <p:grpSp>
        <p:nvGrpSpPr>
          <p:cNvPr id="16" name="グループ化 15">
            <a:extLst>
              <a:ext uri="{FF2B5EF4-FFF2-40B4-BE49-F238E27FC236}">
                <a16:creationId xmlns:a16="http://schemas.microsoft.com/office/drawing/2014/main" id="{8599B15A-F464-352D-38E6-ECE1075A0E13}"/>
              </a:ext>
            </a:extLst>
          </p:cNvPr>
          <p:cNvGrpSpPr/>
          <p:nvPr/>
        </p:nvGrpSpPr>
        <p:grpSpPr>
          <a:xfrm>
            <a:off x="709200" y="6379313"/>
            <a:ext cx="6138340" cy="1288041"/>
            <a:chOff x="503238" y="3168000"/>
            <a:chExt cx="6138340" cy="1288041"/>
          </a:xfrm>
        </p:grpSpPr>
        <p:grpSp>
          <p:nvGrpSpPr>
            <p:cNvPr id="17" name="グループ化 16">
              <a:extLst>
                <a:ext uri="{FF2B5EF4-FFF2-40B4-BE49-F238E27FC236}">
                  <a16:creationId xmlns:a16="http://schemas.microsoft.com/office/drawing/2014/main" id="{4FA60461-F76D-36EC-7AD2-DA5E758DACC9}"/>
                </a:ext>
              </a:extLst>
            </p:cNvPr>
            <p:cNvGrpSpPr/>
            <p:nvPr/>
          </p:nvGrpSpPr>
          <p:grpSpPr>
            <a:xfrm>
              <a:off x="503238" y="3168000"/>
              <a:ext cx="2502339" cy="252000"/>
              <a:chOff x="707715" y="3366000"/>
              <a:chExt cx="2502339" cy="252000"/>
            </a:xfrm>
          </p:grpSpPr>
          <p:sp>
            <p:nvSpPr>
              <p:cNvPr id="22" name="テキスト ボックス 21">
                <a:extLst>
                  <a:ext uri="{FF2B5EF4-FFF2-40B4-BE49-F238E27FC236}">
                    <a16:creationId xmlns:a16="http://schemas.microsoft.com/office/drawing/2014/main" id="{D7AF4C25-5CF5-C4AD-0AF1-ED03FB6278CC}"/>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モバイル、タブレット端末</a:t>
                </a:r>
              </a:p>
            </p:txBody>
          </p:sp>
          <p:sp>
            <p:nvSpPr>
              <p:cNvPr id="23" name="四角形: 角を丸くする 22">
                <a:extLst>
                  <a:ext uri="{FF2B5EF4-FFF2-40B4-BE49-F238E27FC236}">
                    <a16:creationId xmlns:a16="http://schemas.microsoft.com/office/drawing/2014/main" id="{E620C9CE-E20B-7C6C-52F8-7BE6C1A83F39}"/>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施策⑪</a:t>
                </a:r>
              </a:p>
            </p:txBody>
          </p:sp>
        </p:grpSp>
        <p:sp>
          <p:nvSpPr>
            <p:cNvPr id="20" name="テキスト ボックス 19">
              <a:extLst>
                <a:ext uri="{FF2B5EF4-FFF2-40B4-BE49-F238E27FC236}">
                  <a16:creationId xmlns:a16="http://schemas.microsoft.com/office/drawing/2014/main" id="{2EBD2EE4-54F3-3E1B-0187-2766B076167E}"/>
                </a:ext>
              </a:extLst>
            </p:cNvPr>
            <p:cNvSpPr txBox="1"/>
            <p:nvPr/>
          </p:nvSpPr>
          <p:spPr>
            <a:xfrm>
              <a:off x="1349578" y="3440378"/>
              <a:ext cx="5292000" cy="1015663"/>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職員が利用するパソコンは、</a:t>
              </a:r>
              <a:r>
                <a:rPr kumimoji="1" lang="en-US" altLang="ja-JP" sz="1100" u="wavyHeavy" dirty="0">
                  <a:solidFill>
                    <a:schemeClr val="tx1"/>
                  </a:solidFill>
                  <a:uFill>
                    <a:solidFill>
                      <a:srgbClr val="31926F"/>
                    </a:solidFill>
                  </a:uFill>
                  <a:latin typeface="+mn-ea"/>
                </a:rPr>
                <a:t>LTE</a:t>
              </a:r>
              <a:r>
                <a:rPr kumimoji="1" lang="ja-JP" altLang="en-US" sz="1100" dirty="0">
                  <a:solidFill>
                    <a:schemeClr val="tx1"/>
                  </a:solidFill>
                  <a:latin typeface="+mn-ea"/>
                </a:rPr>
                <a:t>通信モジュール・</a:t>
              </a:r>
              <a:r>
                <a:rPr kumimoji="1" lang="en-US" altLang="ja-JP" sz="1100" u="wavyHeavy" dirty="0">
                  <a:solidFill>
                    <a:schemeClr val="tx1"/>
                  </a:solidFill>
                  <a:uFill>
                    <a:solidFill>
                      <a:srgbClr val="31926F"/>
                    </a:solidFill>
                  </a:uFill>
                  <a:latin typeface="+mn-ea"/>
                </a:rPr>
                <a:t>SIM</a:t>
              </a:r>
              <a:r>
                <a:rPr kumimoji="1" lang="ja-JP" altLang="en-US" sz="1100" dirty="0">
                  <a:solidFill>
                    <a:schemeClr val="tx1"/>
                  </a:solidFill>
                  <a:latin typeface="+mn-ea"/>
                </a:rPr>
                <a:t>を内蔵したモバイルパソコンが全体の</a:t>
              </a:r>
              <a:r>
                <a:rPr kumimoji="1" lang="en-US" altLang="ja-JP" sz="1100" dirty="0">
                  <a:solidFill>
                    <a:schemeClr val="tx1"/>
                  </a:solidFill>
                  <a:latin typeface="+mn-ea"/>
                </a:rPr>
                <a:t>3</a:t>
              </a:r>
              <a:r>
                <a:rPr kumimoji="1" lang="ja-JP" altLang="en-US" sz="1100" dirty="0">
                  <a:solidFill>
                    <a:schemeClr val="tx1"/>
                  </a:solidFill>
                  <a:latin typeface="+mn-ea"/>
                </a:rPr>
                <a:t>分の</a:t>
              </a:r>
              <a:r>
                <a:rPr kumimoji="1" lang="en-US" altLang="ja-JP" sz="1100" dirty="0">
                  <a:solidFill>
                    <a:schemeClr val="tx1"/>
                  </a:solidFill>
                  <a:latin typeface="+mn-ea"/>
                </a:rPr>
                <a:t>1</a:t>
              </a:r>
              <a:r>
                <a:rPr kumimoji="1" lang="ja-JP" altLang="en-US" sz="1100" dirty="0">
                  <a:solidFill>
                    <a:schemeClr val="tx1"/>
                  </a:solidFill>
                  <a:latin typeface="+mn-ea"/>
                </a:rPr>
                <a:t>ほどを占めており、そのままリモートワークができるようになっている。（ただし、執務室内で業務をする際は原則有線接続としている</a:t>
              </a:r>
              <a:r>
                <a:rPr kumimoji="1" lang="ja-JP" altLang="en-US" sz="1100" dirty="0">
                  <a:latin typeface="+mn-ea"/>
                </a:rPr>
                <a:t>。</a:t>
              </a:r>
              <a:r>
                <a:rPr kumimoji="1" lang="ja-JP" altLang="en-US" sz="1100" dirty="0">
                  <a:solidFill>
                    <a:schemeClr val="tx1"/>
                  </a:solidFill>
                  <a:latin typeface="+mn-ea"/>
                </a:rPr>
                <a:t>）</a:t>
              </a:r>
              <a:endParaRPr kumimoji="1" lang="en-US" altLang="ja-JP" sz="1100" dirty="0">
                <a:latin typeface="+mn-ea"/>
              </a:endParaRPr>
            </a:p>
            <a:p>
              <a:pPr indent="144000"/>
              <a:r>
                <a:rPr kumimoji="1" lang="ja-JP" altLang="en-US" sz="1100" dirty="0">
                  <a:solidFill>
                    <a:schemeClr val="tx1"/>
                  </a:solidFill>
                  <a:latin typeface="+mn-ea"/>
                </a:rPr>
                <a:t>また、</a:t>
              </a:r>
              <a:r>
                <a:rPr kumimoji="1" lang="en-US" altLang="ja-JP" sz="1100" dirty="0">
                  <a:solidFill>
                    <a:schemeClr val="tx1"/>
                  </a:solidFill>
                  <a:latin typeface="+mn-ea"/>
                </a:rPr>
                <a:t>J-LIS</a:t>
              </a:r>
              <a:r>
                <a:rPr kumimoji="1" lang="ja-JP" altLang="en-US" sz="1100" dirty="0">
                  <a:solidFill>
                    <a:schemeClr val="tx1"/>
                  </a:solidFill>
                  <a:latin typeface="+mn-ea"/>
                </a:rPr>
                <a:t>（地方公共団体情報システム機構）の</a:t>
              </a:r>
              <a:r>
                <a:rPr kumimoji="1" lang="ja-JP" altLang="en-US" sz="1100" dirty="0">
                  <a:latin typeface="+mn-ea"/>
                </a:rPr>
                <a:t>自治体テレワーク試行事業（旧・自治体テレワーク推進実証実験事業）</a:t>
              </a:r>
              <a:r>
                <a:rPr kumimoji="1" lang="ja-JP" altLang="en-US" sz="1100" dirty="0">
                  <a:solidFill>
                    <a:schemeClr val="tx1"/>
                  </a:solidFill>
                  <a:latin typeface="+mn-ea"/>
                </a:rPr>
                <a:t>における「自治体テレワークシステム </a:t>
              </a:r>
              <a:r>
                <a:rPr kumimoji="1" lang="en-US" altLang="ja-JP" sz="1100" dirty="0">
                  <a:solidFill>
                    <a:schemeClr val="tx1"/>
                  </a:solidFill>
                  <a:latin typeface="+mn-ea"/>
                </a:rPr>
                <a:t>for </a:t>
              </a:r>
              <a:r>
                <a:rPr kumimoji="1" lang="en-US" altLang="ja-JP" sz="1100" u="wavyHeavy" dirty="0">
                  <a:solidFill>
                    <a:schemeClr val="tx1"/>
                  </a:solidFill>
                  <a:uFill>
                    <a:solidFill>
                      <a:srgbClr val="31926F"/>
                    </a:solidFill>
                  </a:uFill>
                  <a:latin typeface="+mn-ea"/>
                </a:rPr>
                <a:t>LGWAN</a:t>
              </a:r>
              <a:r>
                <a:rPr kumimoji="1" lang="ja-JP" altLang="en-US" sz="1100" dirty="0">
                  <a:solidFill>
                    <a:schemeClr val="tx1"/>
                  </a:solidFill>
                  <a:latin typeface="+mn-ea"/>
                </a:rPr>
                <a:t>」のアカウントもあるため、それを利用している。</a:t>
              </a:r>
              <a:endParaRPr kumimoji="1" lang="en-US" altLang="ja-JP" sz="1100" dirty="0">
                <a:solidFill>
                  <a:schemeClr val="tx1"/>
                </a:solidFill>
                <a:latin typeface="+mn-ea"/>
              </a:endParaRPr>
            </a:p>
          </p:txBody>
        </p:sp>
      </p:grpSp>
      <p:sp>
        <p:nvSpPr>
          <p:cNvPr id="24" name="テキスト ボックス 23">
            <a:extLst>
              <a:ext uri="{FF2B5EF4-FFF2-40B4-BE49-F238E27FC236}">
                <a16:creationId xmlns:a16="http://schemas.microsoft.com/office/drawing/2014/main" id="{4AE40754-F7A0-11A8-6EA0-9166D43D5BD4}"/>
              </a:ext>
            </a:extLst>
          </p:cNvPr>
          <p:cNvSpPr txBox="1"/>
          <p:nvPr/>
        </p:nvSpPr>
        <p:spPr>
          <a:xfrm>
            <a:off x="4266176" y="6412948"/>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リモートアクセス実施方法</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79AE6100-4470-E89D-BAF9-C6EDDC2856A7}"/>
              </a:ext>
            </a:extLst>
          </p:cNvPr>
          <p:cNvSpPr/>
          <p:nvPr/>
        </p:nvSpPr>
        <p:spPr>
          <a:xfrm>
            <a:off x="3419837" y="6379281"/>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施策⑯</a:t>
            </a:r>
          </a:p>
        </p:txBody>
      </p:sp>
      <p:grpSp>
        <p:nvGrpSpPr>
          <p:cNvPr id="26" name="グループ化 25">
            <a:extLst>
              <a:ext uri="{FF2B5EF4-FFF2-40B4-BE49-F238E27FC236}">
                <a16:creationId xmlns:a16="http://schemas.microsoft.com/office/drawing/2014/main" id="{141A7CF6-34C6-B9EF-A33A-4831AC3D3A9B}"/>
              </a:ext>
            </a:extLst>
          </p:cNvPr>
          <p:cNvGrpSpPr/>
          <p:nvPr/>
        </p:nvGrpSpPr>
        <p:grpSpPr>
          <a:xfrm>
            <a:off x="709200" y="7831324"/>
            <a:ext cx="6138340" cy="1118764"/>
            <a:chOff x="503238" y="3168000"/>
            <a:chExt cx="6138340" cy="1118764"/>
          </a:xfrm>
        </p:grpSpPr>
        <p:grpSp>
          <p:nvGrpSpPr>
            <p:cNvPr id="27" name="グループ化 26">
              <a:extLst>
                <a:ext uri="{FF2B5EF4-FFF2-40B4-BE49-F238E27FC236}">
                  <a16:creationId xmlns:a16="http://schemas.microsoft.com/office/drawing/2014/main" id="{E07B4C08-B47D-2971-FF2E-019F44027B26}"/>
                </a:ext>
              </a:extLst>
            </p:cNvPr>
            <p:cNvGrpSpPr/>
            <p:nvPr/>
          </p:nvGrpSpPr>
          <p:grpSpPr>
            <a:xfrm>
              <a:off x="503238" y="3168000"/>
              <a:ext cx="2502339" cy="252000"/>
              <a:chOff x="707715" y="3366000"/>
              <a:chExt cx="2502339" cy="252000"/>
            </a:xfrm>
          </p:grpSpPr>
          <p:sp>
            <p:nvSpPr>
              <p:cNvPr id="38" name="テキスト ボックス 37">
                <a:extLst>
                  <a:ext uri="{FF2B5EF4-FFF2-40B4-BE49-F238E27FC236}">
                    <a16:creationId xmlns:a16="http://schemas.microsoft.com/office/drawing/2014/main" id="{70932028-5153-56D9-1C15-02A44592CE54}"/>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電話システム</a:t>
                </a:r>
              </a:p>
            </p:txBody>
          </p:sp>
          <p:sp>
            <p:nvSpPr>
              <p:cNvPr id="39" name="四角形: 角を丸くする 38">
                <a:extLst>
                  <a:ext uri="{FF2B5EF4-FFF2-40B4-BE49-F238E27FC236}">
                    <a16:creationId xmlns:a16="http://schemas.microsoft.com/office/drawing/2014/main" id="{6F6703DD-47DB-1ACC-A07E-0E80B25807D9}"/>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施策⑬</a:t>
                </a:r>
              </a:p>
            </p:txBody>
          </p:sp>
        </p:grpSp>
        <p:sp>
          <p:nvSpPr>
            <p:cNvPr id="36" name="テキスト ボックス 35">
              <a:extLst>
                <a:ext uri="{FF2B5EF4-FFF2-40B4-BE49-F238E27FC236}">
                  <a16:creationId xmlns:a16="http://schemas.microsoft.com/office/drawing/2014/main" id="{457784B9-7ADC-965C-DECD-C33668ED48A1}"/>
                </a:ext>
              </a:extLst>
            </p:cNvPr>
            <p:cNvSpPr txBox="1"/>
            <p:nvPr/>
          </p:nvSpPr>
          <p:spPr>
            <a:xfrm>
              <a:off x="1349578" y="3440378"/>
              <a:ext cx="5292000" cy="846386"/>
            </a:xfrm>
            <a:prstGeom prst="rect">
              <a:avLst/>
            </a:prstGeom>
            <a:noFill/>
          </p:spPr>
          <p:txBody>
            <a:bodyPr wrap="square" lIns="0" tIns="0" rIns="0" bIns="0" rtlCol="0">
              <a:spAutoFit/>
            </a:bodyPr>
            <a:lstStyle/>
            <a:p>
              <a:pPr indent="144000"/>
              <a:r>
                <a:rPr kumimoji="1" lang="ja-JP" altLang="en-US" sz="1100" u="wavyHeavy" dirty="0">
                  <a:solidFill>
                    <a:schemeClr val="tx1"/>
                  </a:solidFill>
                  <a:uFill>
                    <a:solidFill>
                      <a:srgbClr val="31926F"/>
                    </a:solidFill>
                  </a:uFill>
                  <a:latin typeface="+mn-ea"/>
                </a:rPr>
                <a:t>フリーアドレス</a:t>
              </a:r>
              <a:r>
                <a:rPr kumimoji="1" lang="ja-JP" altLang="en-US" sz="1100" dirty="0">
                  <a:solidFill>
                    <a:schemeClr val="tx1"/>
                  </a:solidFill>
                  <a:latin typeface="+mn-ea"/>
                </a:rPr>
                <a:t>ゾーンでは</a:t>
              </a:r>
              <a:r>
                <a:rPr kumimoji="1" lang="en-US" altLang="ja-JP" sz="1100" dirty="0">
                  <a:solidFill>
                    <a:schemeClr val="tx1"/>
                  </a:solidFill>
                  <a:latin typeface="+mn-ea"/>
                </a:rPr>
                <a:t>PHS</a:t>
              </a:r>
              <a:r>
                <a:rPr kumimoji="1" lang="ja-JP" altLang="en-US" sz="1100" dirty="0">
                  <a:solidFill>
                    <a:schemeClr val="tx1"/>
                  </a:solidFill>
                  <a:latin typeface="+mn-ea"/>
                </a:rPr>
                <a:t>子機を利用し、固定席ゾーンでは固定電話を継続利用している。</a:t>
              </a:r>
            </a:p>
            <a:p>
              <a:pPr indent="144000"/>
              <a:r>
                <a:rPr kumimoji="1" lang="ja-JP" altLang="en-US" sz="1100" dirty="0">
                  <a:solidFill>
                    <a:schemeClr val="tx1"/>
                  </a:solidFill>
                  <a:latin typeface="+mn-ea"/>
                </a:rPr>
                <a:t>また、スマートフォンを内線電話化するモバイル通信キャリアの</a:t>
              </a:r>
              <a:r>
                <a:rPr kumimoji="1" lang="en-US" altLang="ja-JP" sz="1100" u="wavyHeavy" dirty="0">
                  <a:solidFill>
                    <a:schemeClr val="tx1"/>
                  </a:solidFill>
                  <a:uFill>
                    <a:solidFill>
                      <a:srgbClr val="31926F"/>
                    </a:solidFill>
                  </a:uFill>
                  <a:latin typeface="+mn-ea"/>
                </a:rPr>
                <a:t>FMC</a:t>
              </a:r>
              <a:r>
                <a:rPr kumimoji="1" lang="ja-JP" altLang="en-US" sz="1100" dirty="0">
                  <a:solidFill>
                    <a:schemeClr val="tx1"/>
                  </a:solidFill>
                  <a:latin typeface="+mn-ea"/>
                </a:rPr>
                <a:t>サービスを導入した端末を各課</a:t>
              </a:r>
              <a:r>
                <a:rPr kumimoji="1" lang="en-US" altLang="ja-JP" sz="1100" dirty="0">
                  <a:solidFill>
                    <a:schemeClr val="tx1"/>
                  </a:solidFill>
                  <a:latin typeface="+mn-ea"/>
                </a:rPr>
                <a:t>1</a:t>
              </a:r>
              <a:r>
                <a:rPr kumimoji="1" lang="ja-JP" altLang="en-US" sz="1100" dirty="0">
                  <a:solidFill>
                    <a:schemeClr val="tx1"/>
                  </a:solidFill>
                  <a:latin typeface="+mn-ea"/>
                </a:rPr>
                <a:t>台を基本に配置しており、在宅勤務中に議会対応や市民対応を行う際に利用している。</a:t>
              </a:r>
            </a:p>
          </p:txBody>
        </p:sp>
      </p:grpSp>
      <p:grpSp>
        <p:nvGrpSpPr>
          <p:cNvPr id="40" name="グループ化 39">
            <a:extLst>
              <a:ext uri="{FF2B5EF4-FFF2-40B4-BE49-F238E27FC236}">
                <a16:creationId xmlns:a16="http://schemas.microsoft.com/office/drawing/2014/main" id="{8CFC9027-97CE-4FAB-9E0E-2192A5C8B2F1}"/>
              </a:ext>
            </a:extLst>
          </p:cNvPr>
          <p:cNvGrpSpPr/>
          <p:nvPr/>
        </p:nvGrpSpPr>
        <p:grpSpPr>
          <a:xfrm>
            <a:off x="710667" y="9123857"/>
            <a:ext cx="6138340" cy="441655"/>
            <a:chOff x="503238" y="3168000"/>
            <a:chExt cx="6138340" cy="441655"/>
          </a:xfrm>
        </p:grpSpPr>
        <p:grpSp>
          <p:nvGrpSpPr>
            <p:cNvPr id="42" name="グループ化 41">
              <a:extLst>
                <a:ext uri="{FF2B5EF4-FFF2-40B4-BE49-F238E27FC236}">
                  <a16:creationId xmlns:a16="http://schemas.microsoft.com/office/drawing/2014/main" id="{BA5F9DD4-803A-293C-94CB-D8D2DCAB5400}"/>
                </a:ext>
              </a:extLst>
            </p:cNvPr>
            <p:cNvGrpSpPr/>
            <p:nvPr/>
          </p:nvGrpSpPr>
          <p:grpSpPr>
            <a:xfrm>
              <a:off x="503238" y="3168000"/>
              <a:ext cx="4648411" cy="252000"/>
              <a:chOff x="707715" y="3366000"/>
              <a:chExt cx="4648411" cy="252000"/>
            </a:xfrm>
          </p:grpSpPr>
          <p:sp>
            <p:nvSpPr>
              <p:cNvPr id="44" name="テキスト ボックス 43">
                <a:extLst>
                  <a:ext uri="{FF2B5EF4-FFF2-40B4-BE49-F238E27FC236}">
                    <a16:creationId xmlns:a16="http://schemas.microsoft.com/office/drawing/2014/main" id="{E369F5DD-A69E-70F6-04C6-1EB025FF3788}"/>
                  </a:ext>
                </a:extLst>
              </p:cNvPr>
              <p:cNvSpPr txBox="1"/>
              <p:nvPr/>
            </p:nvSpPr>
            <p:spPr>
              <a:xfrm>
                <a:off x="1554054" y="3399667"/>
                <a:ext cx="3802072"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柔軟な働き方を行うためのルール、在席管理、勤怠管理</a:t>
                </a:r>
              </a:p>
            </p:txBody>
          </p:sp>
          <p:sp>
            <p:nvSpPr>
              <p:cNvPr id="45" name="四角形: 角を丸くする 44">
                <a:extLst>
                  <a:ext uri="{FF2B5EF4-FFF2-40B4-BE49-F238E27FC236}">
                    <a16:creationId xmlns:a16="http://schemas.microsoft.com/office/drawing/2014/main" id="{ED10CAC2-967A-8A7B-48B5-733C10B46620}"/>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施策⑭</a:t>
                </a:r>
              </a:p>
            </p:txBody>
          </p:sp>
        </p:grpSp>
        <p:sp>
          <p:nvSpPr>
            <p:cNvPr id="43" name="テキスト ボックス 42">
              <a:extLst>
                <a:ext uri="{FF2B5EF4-FFF2-40B4-BE49-F238E27FC236}">
                  <a16:creationId xmlns:a16="http://schemas.microsoft.com/office/drawing/2014/main" id="{9AEA1D4B-57D3-8AB4-4CE2-025DE8B66637}"/>
                </a:ext>
              </a:extLst>
            </p:cNvPr>
            <p:cNvSpPr txBox="1"/>
            <p:nvPr/>
          </p:nvSpPr>
          <p:spPr>
            <a:xfrm>
              <a:off x="1349578" y="3440378"/>
              <a:ext cx="5292000" cy="169277"/>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始業・終業は、パソコン内のグループウェアを利用して上長に連絡している。</a:t>
              </a:r>
            </a:p>
          </p:txBody>
        </p:sp>
      </p:grpSp>
    </p:spTree>
    <p:extLst>
      <p:ext uri="{BB962C8B-B14F-4D97-AF65-F5344CB8AC3E}">
        <p14:creationId xmlns:p14="http://schemas.microsoft.com/office/powerpoint/2010/main" val="1749774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道路の脇にある建物&#10;&#10;低い精度で自動的に生成された説明">
            <a:extLst>
              <a:ext uri="{FF2B5EF4-FFF2-40B4-BE49-F238E27FC236}">
                <a16:creationId xmlns:a16="http://schemas.microsoft.com/office/drawing/2014/main" id="{B14CABA5-B9F9-0448-82B0-FF05EBE864B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88"/>
          <a:stretch/>
        </p:blipFill>
        <p:spPr>
          <a:xfrm>
            <a:off x="504000" y="1364897"/>
            <a:ext cx="2808000" cy="2016000"/>
          </a:xfrm>
          <a:prstGeom prst="rect">
            <a:avLst/>
          </a:prstGeom>
        </p:spPr>
      </p:pic>
      <p:sp>
        <p:nvSpPr>
          <p:cNvPr id="57" name="正方形/長方形 56">
            <a:extLst>
              <a:ext uri="{FF2B5EF4-FFF2-40B4-BE49-F238E27FC236}">
                <a16:creationId xmlns:a16="http://schemas.microsoft.com/office/drawing/2014/main" id="{8A5DA8CB-320D-7231-800F-B9054459B081}"/>
              </a:ext>
            </a:extLst>
          </p:cNvPr>
          <p:cNvSpPr>
            <a:spLocks/>
          </p:cNvSpPr>
          <p:nvPr/>
        </p:nvSpPr>
        <p:spPr>
          <a:xfrm>
            <a:off x="5821247" y="818825"/>
            <a:ext cx="864000" cy="324000"/>
          </a:xfrm>
          <a:prstGeom prst="rect">
            <a:avLst/>
          </a:prstGeom>
          <a:solidFill>
            <a:srgbClr val="8FB737"/>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C</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68639"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a:xfrm>
            <a:off x="519729" y="320440"/>
            <a:ext cx="6552000" cy="249299"/>
          </a:xfrm>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56</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a:xfrm>
            <a:off x="504000" y="830717"/>
            <a:ext cx="6552000" cy="276999"/>
          </a:xfrm>
        </p:spPr>
        <p:txBody>
          <a:bodyPr/>
          <a:lstStyle/>
          <a:p>
            <a:r>
              <a:rPr lang="zh-TW" altLang="en-US" dirty="0">
                <a:latin typeface="+mn-ea"/>
                <a:ea typeface="+mn-ea"/>
              </a:rPr>
              <a:t>（</a:t>
            </a:r>
            <a:r>
              <a:rPr lang="en-US" altLang="zh-TW" dirty="0">
                <a:latin typeface="+mn-ea"/>
                <a:ea typeface="+mn-ea"/>
              </a:rPr>
              <a:t>8</a:t>
            </a:r>
            <a:r>
              <a:rPr lang="zh-TW" altLang="en-US" dirty="0">
                <a:latin typeface="+mn-ea"/>
                <a:ea typeface="+mn-ea"/>
              </a:rPr>
              <a:t>） 東京都清瀬市</a:t>
            </a: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2-1. </a:t>
            </a:r>
            <a:r>
              <a:rPr lang="ja-JP" altLang="en-US" dirty="0">
                <a:latin typeface="+mn-ea"/>
                <a:ea typeface="+mn-ea"/>
              </a:rPr>
              <a:t>運用中の自治体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097688"/>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703112"/>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6416860"/>
            <a:ext cx="6552000" cy="1625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地方支援アドバイザーの助言により、</a:t>
            </a:r>
            <a:r>
              <a:rPr kumimoji="1" lang="en-US" altLang="ja-JP" sz="1100" b="1" dirty="0">
                <a:solidFill>
                  <a:srgbClr val="31926F"/>
                </a:solidFill>
                <a:uFill>
                  <a:solidFill>
                    <a:srgbClr val="31926F"/>
                  </a:solidFill>
                </a:uFill>
                <a:latin typeface="+mn-ea"/>
              </a:rPr>
              <a:t>DX</a:t>
            </a:r>
            <a:r>
              <a:rPr kumimoji="1" lang="ja-JP" altLang="en-US" sz="1100" b="1" dirty="0">
                <a:solidFill>
                  <a:srgbClr val="31926F"/>
                </a:solidFill>
                <a:latin typeface="+mn-ea"/>
              </a:rPr>
              <a:t>推進が加速</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平成</a:t>
            </a:r>
            <a:r>
              <a:rPr kumimoji="1" lang="en-US" altLang="ja-JP" sz="1100" dirty="0">
                <a:solidFill>
                  <a:schemeClr val="tx1"/>
                </a:solidFill>
                <a:latin typeface="+mn-ea"/>
              </a:rPr>
              <a:t>27</a:t>
            </a:r>
            <a:r>
              <a:rPr kumimoji="1" lang="ja-JP" altLang="en-US" sz="1100" dirty="0">
                <a:solidFill>
                  <a:schemeClr val="tx1"/>
                </a:solidFill>
                <a:latin typeface="+mn-ea"/>
              </a:rPr>
              <a:t>年（</a:t>
            </a:r>
            <a:r>
              <a:rPr kumimoji="1" lang="en-US" altLang="ja-JP" sz="1100" dirty="0">
                <a:solidFill>
                  <a:schemeClr val="tx1"/>
                </a:solidFill>
                <a:latin typeface="+mn-ea"/>
              </a:rPr>
              <a:t>2015</a:t>
            </a:r>
            <a:r>
              <a:rPr kumimoji="1" lang="ja-JP" altLang="en-US" sz="1100" dirty="0">
                <a:solidFill>
                  <a:schemeClr val="tx1"/>
                </a:solidFill>
                <a:latin typeface="+mn-ea"/>
              </a:rPr>
              <a:t>年）</a:t>
            </a:r>
            <a:r>
              <a:rPr kumimoji="1" lang="en-US" altLang="ja-JP" sz="1100" dirty="0">
                <a:solidFill>
                  <a:schemeClr val="tx1"/>
                </a:solidFill>
                <a:latin typeface="+mn-ea"/>
              </a:rPr>
              <a:t>11</a:t>
            </a:r>
            <a:r>
              <a:rPr kumimoji="1" lang="ja-JP" altLang="en-US" sz="1100" dirty="0">
                <a:solidFill>
                  <a:schemeClr val="tx1"/>
                </a:solidFill>
                <a:latin typeface="+mn-ea"/>
              </a:rPr>
              <a:t>月に、新庁舎建設室が主導して、清瀬市新庁舎建設基本計画を策定。行政事務支援システムや庁内</a:t>
            </a:r>
            <a:r>
              <a:rPr kumimoji="1" lang="en-US" altLang="ja-JP" sz="1100" dirty="0">
                <a:solidFill>
                  <a:schemeClr val="tx1"/>
                </a:solidFill>
                <a:latin typeface="+mn-ea"/>
              </a:rPr>
              <a:t>LAN</a:t>
            </a:r>
            <a:r>
              <a:rPr kumimoji="1" lang="ja-JP" altLang="en-US" sz="1100" dirty="0">
                <a:solidFill>
                  <a:schemeClr val="tx1"/>
                </a:solidFill>
                <a:latin typeface="+mn-ea"/>
              </a:rPr>
              <a:t>環境の整備を進め、</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を積極的に活用し、効果的で使いやすい柔軟な庁舎を整備することとした。しかし、当時は</a:t>
            </a:r>
            <a:r>
              <a:rPr kumimoji="1" lang="ja-JP" altLang="en-US" sz="1100" u="wavyHeavy" dirty="0">
                <a:solidFill>
                  <a:schemeClr val="tx1"/>
                </a:solidFill>
                <a:uFill>
                  <a:solidFill>
                    <a:srgbClr val="31926F"/>
                  </a:solidFill>
                </a:uFill>
                <a:latin typeface="+mn-ea"/>
              </a:rPr>
              <a:t>強靱化モデル</a:t>
            </a:r>
            <a:r>
              <a:rPr kumimoji="1" lang="ja-JP" altLang="en-US" sz="1100" dirty="0">
                <a:solidFill>
                  <a:schemeClr val="tx1"/>
                </a:solidFill>
                <a:latin typeface="+mn-ea"/>
              </a:rPr>
              <a:t>が話題になり、セキュリティへの関心が高まる一方で、庁内</a:t>
            </a:r>
            <a:r>
              <a:rPr kumimoji="1" lang="en-US" altLang="ja-JP" sz="1100" dirty="0">
                <a:solidFill>
                  <a:schemeClr val="tx1"/>
                </a:solidFill>
                <a:latin typeface="+mn-ea"/>
              </a:rPr>
              <a:t>LAN</a:t>
            </a:r>
            <a:r>
              <a:rPr kumimoji="1" lang="ja-JP" altLang="en-US" sz="1100" dirty="0">
                <a:solidFill>
                  <a:schemeClr val="tx1"/>
                </a:solidFill>
                <a:latin typeface="+mn-ea"/>
              </a:rPr>
              <a:t>の無線化を不安視する声が上がった。そのため、平成</a:t>
            </a:r>
            <a:r>
              <a:rPr kumimoji="1" lang="en-US" altLang="ja-JP" sz="1100" dirty="0">
                <a:solidFill>
                  <a:schemeClr val="tx1"/>
                </a:solidFill>
                <a:latin typeface="+mn-ea"/>
              </a:rPr>
              <a:t>29</a:t>
            </a:r>
            <a:r>
              <a:rPr kumimoji="1" lang="ja-JP" altLang="en-US" sz="1100" dirty="0">
                <a:solidFill>
                  <a:schemeClr val="tx1"/>
                </a:solidFill>
                <a:latin typeface="+mn-ea"/>
              </a:rPr>
              <a:t>年（</a:t>
            </a:r>
            <a:r>
              <a:rPr kumimoji="1" lang="en-US" altLang="ja-JP" sz="1100" dirty="0">
                <a:solidFill>
                  <a:schemeClr val="tx1"/>
                </a:solidFill>
                <a:latin typeface="+mn-ea"/>
              </a:rPr>
              <a:t>2017</a:t>
            </a:r>
            <a:r>
              <a:rPr kumimoji="1" lang="ja-JP" altLang="en-US" sz="1100" dirty="0">
                <a:solidFill>
                  <a:schemeClr val="tx1"/>
                </a:solidFill>
                <a:latin typeface="+mn-ea"/>
              </a:rPr>
              <a:t>年）</a:t>
            </a:r>
            <a:r>
              <a:rPr kumimoji="1" lang="en-US" altLang="ja-JP" sz="1100" dirty="0">
                <a:solidFill>
                  <a:schemeClr val="tx1"/>
                </a:solidFill>
                <a:latin typeface="+mn-ea"/>
              </a:rPr>
              <a:t>6</a:t>
            </a:r>
            <a:r>
              <a:rPr kumimoji="1" lang="ja-JP" altLang="en-US" sz="1100" dirty="0">
                <a:solidFill>
                  <a:schemeClr val="tx1"/>
                </a:solidFill>
                <a:latin typeface="+mn-ea"/>
              </a:rPr>
              <a:t>月に、</a:t>
            </a:r>
            <a:r>
              <a:rPr kumimoji="1" lang="en-US" altLang="ja-JP" sz="1100" dirty="0">
                <a:solidFill>
                  <a:schemeClr val="tx1"/>
                </a:solidFill>
                <a:uFill>
                  <a:solidFill>
                    <a:srgbClr val="31926F"/>
                  </a:solidFill>
                </a:uFill>
                <a:latin typeface="+mn-ea"/>
              </a:rPr>
              <a:t>DX</a:t>
            </a:r>
            <a:r>
              <a:rPr kumimoji="1" lang="ja-JP" altLang="en-US" sz="1100" dirty="0">
                <a:solidFill>
                  <a:schemeClr val="tx1"/>
                </a:solidFill>
                <a:latin typeface="+mn-ea"/>
              </a:rPr>
              <a:t>の知見を有する地方支援アドバイザーの派遣を、</a:t>
            </a:r>
            <a:r>
              <a:rPr kumimoji="1" lang="en-US" altLang="ja-JP" sz="1100" dirty="0">
                <a:solidFill>
                  <a:schemeClr val="tx1"/>
                </a:solidFill>
                <a:latin typeface="+mn-ea"/>
              </a:rPr>
              <a:t>J-LIS</a:t>
            </a:r>
            <a:r>
              <a:rPr kumimoji="1" lang="ja-JP" altLang="en-US" sz="1100" dirty="0">
                <a:solidFill>
                  <a:schemeClr val="tx1"/>
                </a:solidFill>
                <a:latin typeface="+mn-ea"/>
              </a:rPr>
              <a:t>（地方公共団体情報システム機構）に依頼し、コンサルティング事業者の導入や、庁内</a:t>
            </a:r>
            <a:r>
              <a:rPr kumimoji="1" lang="en-US" altLang="ja-JP" sz="1100" dirty="0">
                <a:solidFill>
                  <a:schemeClr val="tx1"/>
                </a:solidFill>
                <a:latin typeface="+mn-ea"/>
              </a:rPr>
              <a:t>LAN</a:t>
            </a:r>
            <a:r>
              <a:rPr kumimoji="1" lang="ja-JP" altLang="en-US" sz="1100" dirty="0">
                <a:solidFill>
                  <a:schemeClr val="tx1"/>
                </a:solidFill>
                <a:latin typeface="+mn-ea"/>
              </a:rPr>
              <a:t>の無線化、仮想化によるサーバの集約について助言をもらった。その後、副市長をトップとした情報化推進委員会を開催し、新庁舎移転に向けた新たなネットワーク構築を推進する方針となった。</a:t>
            </a:r>
            <a:endParaRPr kumimoji="1" lang="en-US" altLang="ja-JP" sz="1100" dirty="0">
              <a:solidFill>
                <a:schemeClr val="tx1"/>
              </a:solidFill>
              <a:latin typeface="+mn-ea"/>
            </a:endParaRPr>
          </a:p>
        </p:txBody>
      </p:sp>
      <p:grpSp>
        <p:nvGrpSpPr>
          <p:cNvPr id="8" name="グループ化 7">
            <a:extLst>
              <a:ext uri="{FF2B5EF4-FFF2-40B4-BE49-F238E27FC236}">
                <a16:creationId xmlns:a16="http://schemas.microsoft.com/office/drawing/2014/main" id="{6D000AA4-7BCC-C649-E7AC-69ADF1DBE04C}"/>
              </a:ext>
            </a:extLst>
          </p:cNvPr>
          <p:cNvGrpSpPr/>
          <p:nvPr/>
        </p:nvGrpSpPr>
        <p:grpSpPr>
          <a:xfrm>
            <a:off x="6746400" y="818825"/>
            <a:ext cx="324000" cy="324000"/>
            <a:chOff x="6723571" y="910917"/>
            <a:chExt cx="324000" cy="324000"/>
          </a:xfrm>
        </p:grpSpPr>
        <p:sp>
          <p:nvSpPr>
            <p:cNvPr id="64" name="正方形/長方形 63">
              <a:extLst>
                <a:ext uri="{FF2B5EF4-FFF2-40B4-BE49-F238E27FC236}">
                  <a16:creationId xmlns:a16="http://schemas.microsoft.com/office/drawing/2014/main" id="{37F3C076-1B68-862B-D50C-82E1AFAFD56A}"/>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72" name="Freeform 6">
              <a:extLst>
                <a:ext uri="{FF2B5EF4-FFF2-40B4-BE49-F238E27FC236}">
                  <a16:creationId xmlns:a16="http://schemas.microsoft.com/office/drawing/2014/main" id="{793893FC-307D-4258-751B-3BAD06959BB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3417363"/>
            <a:ext cx="670055" cy="169277"/>
          </a:xfrm>
          <a:prstGeom prst="rect">
            <a:avLst/>
          </a:prstGeom>
          <a:noFill/>
        </p:spPr>
        <p:txBody>
          <a:bodyPr wrap="none" lIns="0" tIns="0" rIns="0" bIns="0" rtlCol="0">
            <a:spAutoFit/>
          </a:bodyPr>
          <a:lstStyle/>
          <a:p>
            <a:r>
              <a:rPr kumimoji="1" lang="ja-JP" altLang="en-US" sz="1100" dirty="0">
                <a:latin typeface="+mn-ea"/>
              </a:rPr>
              <a:t>庁舎外観</a:t>
            </a:r>
            <a:r>
              <a:rPr kumimoji="1" lang="en-US" altLang="ja-JP" sz="1100" baseline="30000" dirty="0">
                <a:latin typeface="+mn-ea"/>
              </a:rPr>
              <a:t>*1</a:t>
            </a: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3644284"/>
            <a:ext cx="2808000" cy="492443"/>
          </a:xfrm>
          <a:prstGeom prst="rect">
            <a:avLst/>
          </a:prstGeom>
          <a:noFill/>
        </p:spPr>
        <p:txBody>
          <a:bodyPr wrap="square" lIns="0" tIns="0" rIns="0" bIns="0" rtlCol="0">
            <a:spAutoFit/>
          </a:bodyPr>
          <a:lstStyle/>
          <a:p>
            <a:r>
              <a:rPr kumimoji="1" lang="en-US" altLang="ja-JP" sz="800" dirty="0">
                <a:latin typeface="+mn-ea"/>
              </a:rPr>
              <a:t>*1 </a:t>
            </a:r>
            <a:r>
              <a:rPr kumimoji="1" lang="ja-JP" altLang="en-US" sz="800" dirty="0">
                <a:latin typeface="+mn-ea"/>
              </a:rPr>
              <a:t>「清瀬市新庁舎開庁式を行います（</a:t>
            </a:r>
            <a:r>
              <a:rPr kumimoji="1" lang="en-US" altLang="ja-JP" sz="800" dirty="0">
                <a:latin typeface="+mn-ea"/>
              </a:rPr>
              <a:t>2021</a:t>
            </a:r>
            <a:r>
              <a:rPr kumimoji="1" lang="ja-JP" altLang="en-US" sz="800" dirty="0">
                <a:latin typeface="+mn-ea"/>
              </a:rPr>
              <a:t>年</a:t>
            </a:r>
            <a:r>
              <a:rPr kumimoji="1" lang="en-US" altLang="ja-JP" sz="800" dirty="0">
                <a:latin typeface="+mn-ea"/>
              </a:rPr>
              <a:t>4</a:t>
            </a:r>
            <a:r>
              <a:rPr kumimoji="1" lang="ja-JP" altLang="en-US" sz="800" dirty="0">
                <a:latin typeface="+mn-ea"/>
              </a:rPr>
              <a:t>月</a:t>
            </a:r>
            <a:r>
              <a:rPr kumimoji="1" lang="en-US" altLang="ja-JP" sz="800" dirty="0">
                <a:latin typeface="+mn-ea"/>
              </a:rPr>
              <a:t>28</a:t>
            </a:r>
            <a:r>
              <a:rPr kumimoji="1" lang="ja-JP" altLang="en-US" sz="800" dirty="0">
                <a:latin typeface="+mn-ea"/>
              </a:rPr>
              <a:t>日発表）」、清瀬市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r>
              <a:rPr kumimoji="1" lang="en-US" altLang="ja-JP" sz="800" dirty="0">
                <a:latin typeface="+mn-ea"/>
                <a:hlinkClick r:id="rId7"/>
              </a:rPr>
              <a:t>https://www.city.kiyose.lg.jp/siseijouhou/kouhou/pressrelease/1007915/1008822.html</a:t>
            </a:r>
            <a:r>
              <a:rPr kumimoji="1" lang="ja-JP" altLang="en-US" sz="800" dirty="0">
                <a:latin typeface="+mn-ea"/>
              </a:rPr>
              <a:t>）</a:t>
            </a: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4135181737"/>
              </p:ext>
            </p:extLst>
          </p:nvPr>
        </p:nvGraphicFramePr>
        <p:xfrm>
          <a:off x="3492000" y="1368000"/>
          <a:ext cx="3564000" cy="3775047"/>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920974">
                <a:tc>
                  <a:txBody>
                    <a:bodyPr/>
                    <a:lstStyle/>
                    <a:p>
                      <a:pPr fontAlgn="ctr"/>
                      <a:r>
                        <a:rPr kumimoji="1" lang="ja-JP" altLang="en-US" sz="1000" dirty="0">
                          <a:solidFill>
                            <a:srgbClr val="31926F"/>
                          </a:solidFill>
                          <a:latin typeface="+mn-ea"/>
                          <a:ea typeface="+mn-ea"/>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ea typeface="+mn-ea"/>
                        </a:rPr>
                        <a:t>人口</a:t>
                      </a:r>
                      <a:r>
                        <a:rPr kumimoji="1" lang="en-US" altLang="ja-JP" sz="1000" b="0" dirty="0">
                          <a:solidFill>
                            <a:schemeClr val="tx1"/>
                          </a:solidFill>
                          <a:latin typeface="+mn-ea"/>
                          <a:ea typeface="+mn-ea"/>
                        </a:rPr>
                        <a:t>       74,590</a:t>
                      </a:r>
                      <a:r>
                        <a:rPr kumimoji="1" lang="ja-JP" altLang="en-US" sz="1000" b="0" dirty="0">
                          <a:solidFill>
                            <a:schemeClr val="tx1"/>
                          </a:solidFill>
                          <a:latin typeface="+mn-ea"/>
                          <a:ea typeface="+mn-ea"/>
                        </a:rPr>
                        <a:t>人</a:t>
                      </a:r>
                      <a:r>
                        <a:rPr kumimoji="1" lang="zh-TW" altLang="en-US" sz="1000" b="0" dirty="0">
                          <a:solidFill>
                            <a:schemeClr val="tx1"/>
                          </a:solidFill>
                          <a:latin typeface="+mn-ea"/>
                          <a:ea typeface="+mn-ea"/>
                        </a:rPr>
                        <a:t>（</a:t>
                      </a:r>
                      <a:r>
                        <a:rPr kumimoji="1" lang="ja-JP" altLang="en-US" sz="1000" b="0" dirty="0">
                          <a:solidFill>
                            <a:schemeClr val="tx1"/>
                          </a:solidFill>
                          <a:latin typeface="+mn-ea"/>
                          <a:ea typeface="+mn-ea"/>
                        </a:rPr>
                        <a:t>令和</a:t>
                      </a:r>
                      <a:r>
                        <a:rPr kumimoji="1" lang="en-US" altLang="ja-JP" sz="1000" b="0" dirty="0">
                          <a:solidFill>
                            <a:schemeClr val="tx1"/>
                          </a:solidFill>
                          <a:latin typeface="+mn-ea"/>
                          <a:ea typeface="+mn-ea"/>
                        </a:rPr>
                        <a:t>5</a:t>
                      </a:r>
                      <a:r>
                        <a:rPr kumimoji="1" lang="ja-JP" altLang="en-US" sz="1000" b="0" dirty="0">
                          <a:solidFill>
                            <a:schemeClr val="tx1"/>
                          </a:solidFill>
                          <a:latin typeface="+mn-ea"/>
                          <a:ea typeface="+mn-ea"/>
                        </a:rPr>
                        <a:t>年</a:t>
                      </a:r>
                      <a:r>
                        <a:rPr kumimoji="1" lang="en-US" altLang="zh-TW" sz="1000" b="0" dirty="0">
                          <a:solidFill>
                            <a:schemeClr val="tx1"/>
                          </a:solidFill>
                          <a:latin typeface="+mn-ea"/>
                          <a:ea typeface="+mn-ea"/>
                        </a:rPr>
                        <a:t>4</a:t>
                      </a:r>
                      <a:r>
                        <a:rPr kumimoji="1" lang="zh-TW" altLang="en-US" sz="1000" b="0" dirty="0">
                          <a:solidFill>
                            <a:schemeClr val="tx1"/>
                          </a:solidFill>
                          <a:latin typeface="+mn-ea"/>
                          <a:ea typeface="+mn-ea"/>
                        </a:rPr>
                        <a:t>月</a:t>
                      </a:r>
                      <a:r>
                        <a:rPr kumimoji="1" lang="en-US" altLang="zh-TW" sz="1000" b="0" dirty="0">
                          <a:solidFill>
                            <a:schemeClr val="tx1"/>
                          </a:solidFill>
                          <a:latin typeface="+mn-ea"/>
                          <a:ea typeface="+mn-ea"/>
                        </a:rPr>
                        <a:t>1</a:t>
                      </a:r>
                      <a:r>
                        <a:rPr kumimoji="1" lang="zh-TW" altLang="en-US" sz="1000" b="0" dirty="0">
                          <a:solidFill>
                            <a:schemeClr val="tx1"/>
                          </a:solidFill>
                          <a:latin typeface="+mn-ea"/>
                          <a:ea typeface="+mn-ea"/>
                        </a:rPr>
                        <a:t>日現在）</a:t>
                      </a:r>
                      <a:endParaRPr kumimoji="1" lang="en-US" altLang="zh-TW" sz="1000" b="0" dirty="0">
                        <a:solidFill>
                          <a:schemeClr val="tx1"/>
                        </a:solidFill>
                        <a:latin typeface="+mn-ea"/>
                        <a:ea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ea typeface="+mn-ea"/>
                        </a:rPr>
                        <a:t>世帯数</a:t>
                      </a:r>
                      <a:r>
                        <a:rPr kumimoji="1" lang="en-US" altLang="ja-JP" sz="1000" b="0" dirty="0">
                          <a:solidFill>
                            <a:schemeClr val="tx1"/>
                          </a:solidFill>
                          <a:latin typeface="+mn-ea"/>
                          <a:ea typeface="+mn-ea"/>
                        </a:rPr>
                        <a:t>    36,747</a:t>
                      </a:r>
                      <a:r>
                        <a:rPr kumimoji="1" lang="ja-JP" altLang="en-US" sz="1000" b="0" dirty="0">
                          <a:solidFill>
                            <a:schemeClr val="tx1"/>
                          </a:solidFill>
                          <a:latin typeface="+mn-ea"/>
                          <a:ea typeface="+mn-ea"/>
                        </a:rPr>
                        <a:t>世帯</a:t>
                      </a:r>
                      <a:r>
                        <a:rPr kumimoji="1" lang="zh-TW" altLang="en-US" sz="1000" b="0" dirty="0">
                          <a:solidFill>
                            <a:schemeClr val="tx1"/>
                          </a:solidFill>
                          <a:latin typeface="+mn-ea"/>
                          <a:ea typeface="+mn-ea"/>
                        </a:rPr>
                        <a:t>（</a:t>
                      </a:r>
                      <a:r>
                        <a:rPr kumimoji="1" lang="ja-JP" altLang="en-US" sz="1000" b="0" dirty="0">
                          <a:solidFill>
                            <a:schemeClr val="tx1"/>
                          </a:solidFill>
                          <a:latin typeface="+mn-ea"/>
                          <a:ea typeface="+mn-ea"/>
                        </a:rPr>
                        <a:t>令和</a:t>
                      </a:r>
                      <a:r>
                        <a:rPr kumimoji="1" lang="en-US" altLang="ja-JP" sz="1000" b="0" dirty="0">
                          <a:solidFill>
                            <a:schemeClr val="tx1"/>
                          </a:solidFill>
                          <a:latin typeface="+mn-ea"/>
                          <a:ea typeface="+mn-ea"/>
                        </a:rPr>
                        <a:t>5</a:t>
                      </a:r>
                      <a:r>
                        <a:rPr kumimoji="1" lang="ja-JP" altLang="en-US" sz="1000" b="0" dirty="0">
                          <a:solidFill>
                            <a:schemeClr val="tx1"/>
                          </a:solidFill>
                          <a:latin typeface="+mn-ea"/>
                          <a:ea typeface="+mn-ea"/>
                        </a:rPr>
                        <a:t>年</a:t>
                      </a:r>
                      <a:r>
                        <a:rPr kumimoji="1" lang="en-US" altLang="zh-TW" sz="1000" b="0" dirty="0">
                          <a:solidFill>
                            <a:schemeClr val="tx1"/>
                          </a:solidFill>
                          <a:latin typeface="+mn-ea"/>
                          <a:ea typeface="+mn-ea"/>
                        </a:rPr>
                        <a:t>4</a:t>
                      </a:r>
                      <a:r>
                        <a:rPr kumimoji="1" lang="zh-TW" altLang="en-US" sz="1000" b="0" dirty="0">
                          <a:solidFill>
                            <a:schemeClr val="tx1"/>
                          </a:solidFill>
                          <a:latin typeface="+mn-ea"/>
                          <a:ea typeface="+mn-ea"/>
                        </a:rPr>
                        <a:t>月</a:t>
                      </a:r>
                      <a:r>
                        <a:rPr kumimoji="1" lang="en-US" altLang="zh-TW" sz="1000" b="0" dirty="0">
                          <a:solidFill>
                            <a:schemeClr val="tx1"/>
                          </a:solidFill>
                          <a:latin typeface="+mn-ea"/>
                          <a:ea typeface="+mn-ea"/>
                        </a:rPr>
                        <a:t>1</a:t>
                      </a:r>
                      <a:r>
                        <a:rPr kumimoji="1" lang="zh-TW" altLang="en-US" sz="1000" b="0" dirty="0">
                          <a:solidFill>
                            <a:schemeClr val="tx1"/>
                          </a:solidFill>
                          <a:latin typeface="+mn-ea"/>
                          <a:ea typeface="+mn-ea"/>
                        </a:rPr>
                        <a:t>日現在）</a:t>
                      </a:r>
                      <a:endParaRPr kumimoji="1" lang="en-US" altLang="ja-JP" sz="1000" b="0" dirty="0">
                        <a:solidFill>
                          <a:schemeClr val="tx1"/>
                        </a:solidFill>
                        <a:latin typeface="+mn-ea"/>
                        <a:ea typeface="+mn-ea"/>
                      </a:endParaRPr>
                    </a:p>
                    <a:p>
                      <a:pPr defTabSz="539750" fontAlgn="ctr">
                        <a:lnSpc>
                          <a:spcPct val="100000"/>
                        </a:lnSpc>
                        <a:spcBef>
                          <a:spcPts val="0"/>
                        </a:spcBef>
                        <a:spcAft>
                          <a:spcPts val="600"/>
                        </a:spcAft>
                      </a:pPr>
                      <a:r>
                        <a:rPr kumimoji="1" lang="ja-JP" altLang="en-US" sz="1000" b="0" dirty="0">
                          <a:solidFill>
                            <a:schemeClr val="tx1"/>
                          </a:solidFill>
                          <a:latin typeface="+mn-ea"/>
                          <a:ea typeface="+mn-ea"/>
                        </a:rPr>
                        <a:t>面積</a:t>
                      </a:r>
                      <a:r>
                        <a:rPr kumimoji="1" lang="en-US" altLang="ja-JP" sz="1000" b="0" dirty="0">
                          <a:solidFill>
                            <a:schemeClr val="tx1"/>
                          </a:solidFill>
                          <a:latin typeface="+mn-ea"/>
                          <a:ea typeface="+mn-ea"/>
                        </a:rPr>
                        <a:t>       10.23</a:t>
                      </a:r>
                      <a:r>
                        <a:rPr kumimoji="1" lang="en-US" altLang="ja-JP" sz="1000" b="0" dirty="0">
                          <a:solidFill>
                            <a:schemeClr val="tx1"/>
                          </a:solidFill>
                          <a:latin typeface="+mn-ea"/>
                        </a:rPr>
                        <a:t>k㎡</a:t>
                      </a:r>
                      <a:endParaRPr kumimoji="1" lang="en-US" altLang="ja-JP" sz="1000" b="0" dirty="0">
                        <a:solidFill>
                          <a:schemeClr val="tx1"/>
                        </a:solidFill>
                        <a:latin typeface="+mn-ea"/>
                        <a:ea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ea typeface="+mn-ea"/>
                        </a:rPr>
                        <a:t>職員数</a:t>
                      </a:r>
                      <a:r>
                        <a:rPr kumimoji="1" lang="en-US" altLang="ja-JP" sz="1000" b="0" dirty="0">
                          <a:solidFill>
                            <a:schemeClr val="tx1"/>
                          </a:solidFill>
                          <a:latin typeface="+mn-ea"/>
                          <a:ea typeface="+mn-ea"/>
                        </a:rPr>
                        <a:t>    468</a:t>
                      </a:r>
                      <a:r>
                        <a:rPr kumimoji="1" lang="ja-JP" altLang="en-US" sz="1000" b="0" dirty="0">
                          <a:solidFill>
                            <a:schemeClr val="tx1"/>
                          </a:solidFill>
                          <a:latin typeface="+mn-ea"/>
                          <a:ea typeface="+mn-ea"/>
                        </a:rPr>
                        <a:t>人</a:t>
                      </a:r>
                      <a:r>
                        <a:rPr kumimoji="1" lang="zh-TW" altLang="en-US" sz="1000" b="0" dirty="0">
                          <a:solidFill>
                            <a:schemeClr val="tx1"/>
                          </a:solidFill>
                          <a:latin typeface="+mn-ea"/>
                          <a:ea typeface="+mn-ea"/>
                        </a:rPr>
                        <a:t>（</a:t>
                      </a:r>
                      <a:r>
                        <a:rPr kumimoji="1" lang="ja-JP" altLang="en-US" sz="1000" b="0" dirty="0">
                          <a:solidFill>
                            <a:schemeClr val="tx1"/>
                          </a:solidFill>
                          <a:latin typeface="+mn-ea"/>
                          <a:ea typeface="+mn-ea"/>
                        </a:rPr>
                        <a:t>令和</a:t>
                      </a:r>
                      <a:r>
                        <a:rPr kumimoji="1" lang="en-US" altLang="ja-JP" sz="1000" b="0" dirty="0">
                          <a:solidFill>
                            <a:schemeClr val="tx1"/>
                          </a:solidFill>
                          <a:latin typeface="+mn-ea"/>
                          <a:ea typeface="+mn-ea"/>
                        </a:rPr>
                        <a:t>5</a:t>
                      </a:r>
                      <a:r>
                        <a:rPr kumimoji="1" lang="ja-JP" altLang="en-US" sz="1000" b="0" dirty="0">
                          <a:solidFill>
                            <a:schemeClr val="tx1"/>
                          </a:solidFill>
                          <a:latin typeface="+mn-ea"/>
                          <a:ea typeface="+mn-ea"/>
                        </a:rPr>
                        <a:t>年</a:t>
                      </a:r>
                      <a:r>
                        <a:rPr kumimoji="1" lang="en-US" altLang="zh-TW" sz="1000" b="0" dirty="0">
                          <a:solidFill>
                            <a:schemeClr val="tx1"/>
                          </a:solidFill>
                          <a:latin typeface="+mn-ea"/>
                          <a:ea typeface="+mn-ea"/>
                        </a:rPr>
                        <a:t>4</a:t>
                      </a:r>
                      <a:r>
                        <a:rPr kumimoji="1" lang="zh-TW" altLang="en-US" sz="1000" b="0" dirty="0">
                          <a:solidFill>
                            <a:schemeClr val="tx1"/>
                          </a:solidFill>
                          <a:latin typeface="+mn-ea"/>
                          <a:ea typeface="+mn-ea"/>
                        </a:rPr>
                        <a:t>月</a:t>
                      </a:r>
                      <a:r>
                        <a:rPr kumimoji="1" lang="en-US" altLang="zh-TW" sz="1000" b="0" dirty="0">
                          <a:solidFill>
                            <a:schemeClr val="tx1"/>
                          </a:solidFill>
                          <a:latin typeface="+mn-ea"/>
                          <a:ea typeface="+mn-ea"/>
                        </a:rPr>
                        <a:t>1</a:t>
                      </a:r>
                      <a:r>
                        <a:rPr kumimoji="1" lang="zh-TW" altLang="en-US" sz="1000" b="0" dirty="0">
                          <a:solidFill>
                            <a:schemeClr val="tx1"/>
                          </a:solidFill>
                          <a:latin typeface="+mn-ea"/>
                          <a:ea typeface="+mn-ea"/>
                        </a:rPr>
                        <a:t>日現在）</a:t>
                      </a:r>
                      <a:endParaRPr kumimoji="1" lang="en-US" altLang="zh-TW" sz="1000" b="0" dirty="0">
                        <a:solidFill>
                          <a:schemeClr val="tx1"/>
                        </a:solidFill>
                        <a:latin typeface="+mn-ea"/>
                        <a:ea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762521">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ea typeface="+mn-ea"/>
                        </a:rPr>
                        <a:t>庁舎建て替え</a:t>
                      </a:r>
                      <a:br>
                        <a:rPr kumimoji="1" lang="en-US" altLang="ja-JP" sz="1000" b="1" dirty="0">
                          <a:solidFill>
                            <a:srgbClr val="31926F"/>
                          </a:solidFill>
                          <a:latin typeface="+mn-ea"/>
                          <a:ea typeface="+mn-ea"/>
                        </a:rPr>
                      </a:br>
                      <a:r>
                        <a:rPr kumimoji="1" lang="ja-JP" altLang="en-US" sz="1000" b="1" dirty="0">
                          <a:solidFill>
                            <a:srgbClr val="31926F"/>
                          </a:solidFill>
                          <a:latin typeface="+mn-ea"/>
                          <a:ea typeface="+mn-ea"/>
                        </a:rPr>
                        <a:t>等の状況</a:t>
                      </a:r>
                      <a:endParaRPr kumimoji="1" lang="en-US" altLang="ja-JP" sz="1000" b="1" dirty="0">
                        <a:solidFill>
                          <a:srgbClr val="31926F"/>
                        </a:solidFill>
                        <a:latin typeface="+mn-ea"/>
                        <a:ea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ea typeface="+mn-ea"/>
                        </a:rPr>
                        <a:t>運用中</a:t>
                      </a:r>
                      <a:endParaRPr kumimoji="1" lang="en-US" altLang="ja-JP" sz="1000" b="0" dirty="0">
                        <a:solidFill>
                          <a:schemeClr val="tx1"/>
                        </a:solidFill>
                        <a:latin typeface="+mn-ea"/>
                        <a:ea typeface="+mn-ea"/>
                      </a:endParaRPr>
                    </a:p>
                    <a:p>
                      <a:pPr fontAlgn="ctr">
                        <a:lnSpc>
                          <a:spcPct val="100000"/>
                        </a:lnSpc>
                        <a:spcBef>
                          <a:spcPts val="0"/>
                        </a:spcBef>
                        <a:spcAft>
                          <a:spcPts val="600"/>
                        </a:spcAft>
                      </a:pPr>
                      <a:r>
                        <a:rPr kumimoji="1" lang="ja-JP" altLang="en-US" sz="1000" b="0">
                          <a:solidFill>
                            <a:schemeClr val="tx1"/>
                          </a:solidFill>
                          <a:latin typeface="+mn-ea"/>
                          <a:ea typeface="+mn-ea"/>
                        </a:rPr>
                        <a:t>令和</a:t>
                      </a:r>
                      <a:r>
                        <a:rPr kumimoji="1" lang="en-US" altLang="ja-JP" sz="1000" b="0" dirty="0">
                          <a:solidFill>
                            <a:schemeClr val="tx1"/>
                          </a:solidFill>
                          <a:latin typeface="+mn-ea"/>
                          <a:ea typeface="+mn-ea"/>
                        </a:rPr>
                        <a:t>3</a:t>
                      </a:r>
                      <a:r>
                        <a:rPr kumimoji="1" lang="ja-JP" altLang="en-US" sz="1000" b="0">
                          <a:solidFill>
                            <a:schemeClr val="tx1"/>
                          </a:solidFill>
                          <a:latin typeface="+mn-ea"/>
                          <a:ea typeface="+mn-ea"/>
                        </a:rPr>
                        <a:t>年</a:t>
                      </a:r>
                      <a:r>
                        <a:rPr kumimoji="1" lang="en-US" altLang="ja-JP" sz="1000" b="0" dirty="0">
                          <a:solidFill>
                            <a:schemeClr val="tx1"/>
                          </a:solidFill>
                          <a:latin typeface="+mn-ea"/>
                          <a:ea typeface="+mn-ea"/>
                        </a:rPr>
                        <a:t>5</a:t>
                      </a:r>
                      <a:r>
                        <a:rPr kumimoji="1" lang="ja-JP" altLang="en-US" sz="1000" b="0">
                          <a:solidFill>
                            <a:schemeClr val="tx1"/>
                          </a:solidFill>
                          <a:latin typeface="+mn-ea"/>
                          <a:ea typeface="+mn-ea"/>
                        </a:rPr>
                        <a:t>月供用開始</a:t>
                      </a:r>
                      <a:endParaRPr kumimoji="1" lang="en-US" altLang="ja-JP" sz="1000" b="0" dirty="0">
                        <a:solidFill>
                          <a:schemeClr val="tx1"/>
                        </a:solidFill>
                        <a:latin typeface="+mn-ea"/>
                        <a:ea typeface="+mn-ea"/>
                      </a:endParaRPr>
                    </a:p>
                    <a:p>
                      <a:pPr fontAlgn="ctr">
                        <a:lnSpc>
                          <a:spcPct val="100000"/>
                        </a:lnSpc>
                        <a:spcBef>
                          <a:spcPts val="0"/>
                        </a:spcBef>
                        <a:spcAft>
                          <a:spcPts val="600"/>
                        </a:spcAft>
                      </a:pPr>
                      <a:r>
                        <a:rPr kumimoji="1" lang="ja-JP" altLang="en-US" sz="1000" b="0">
                          <a:solidFill>
                            <a:schemeClr val="tx1"/>
                          </a:solidFill>
                          <a:latin typeface="+mn-ea"/>
                          <a:ea typeface="+mn-ea"/>
                        </a:rPr>
                        <a:t>同一敷地内に建て替え</a:t>
                      </a:r>
                      <a:endParaRPr kumimoji="1" lang="en-US" altLang="ja-JP" sz="1000" b="0" dirty="0">
                        <a:solidFill>
                          <a:schemeClr val="tx1"/>
                        </a:solidFill>
                        <a:latin typeface="+mn-ea"/>
                        <a:ea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99376">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ea typeface="+mn-ea"/>
                        </a:rPr>
                        <a:t>所在地</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ea typeface="+mn-ea"/>
                        </a:rPr>
                        <a:t>清瀬市中里五丁目</a:t>
                      </a:r>
                      <a:r>
                        <a:rPr kumimoji="1" lang="en-US" altLang="ja-JP" sz="1000" b="0" dirty="0">
                          <a:solidFill>
                            <a:schemeClr val="tx1"/>
                          </a:solidFill>
                          <a:latin typeface="+mn-ea"/>
                          <a:ea typeface="+mn-ea"/>
                        </a:rPr>
                        <a:t>842</a:t>
                      </a:r>
                      <a:r>
                        <a:rPr kumimoji="1" lang="ja-JP" altLang="en-US" sz="1000" b="0" dirty="0">
                          <a:solidFill>
                            <a:schemeClr val="tx1"/>
                          </a:solidFill>
                          <a:latin typeface="+mn-ea"/>
                          <a:ea typeface="+mn-ea"/>
                        </a:rPr>
                        <a:t>番地</a:t>
                      </a:r>
                      <a:endParaRPr kumimoji="1" lang="en-US" altLang="ja-JP" sz="1000" b="0" dirty="0">
                        <a:solidFill>
                          <a:schemeClr val="tx1"/>
                        </a:solidFill>
                        <a:latin typeface="+mn-ea"/>
                        <a:ea typeface="+mn-ea"/>
                      </a:endParaRP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04703475"/>
                  </a:ext>
                </a:extLst>
              </a:tr>
              <a:tr h="460176">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ea typeface="+mn-ea"/>
                        </a:rPr>
                        <a:t>アクセス</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ea typeface="+mn-ea"/>
                        </a:rPr>
                        <a:t>西武池袋線清瀬駅北口から徒歩</a:t>
                      </a:r>
                      <a:r>
                        <a:rPr kumimoji="1" lang="en-US" altLang="ja-JP" sz="1000" b="0" dirty="0">
                          <a:solidFill>
                            <a:schemeClr val="tx1"/>
                          </a:solidFill>
                          <a:latin typeface="+mn-ea"/>
                          <a:ea typeface="+mn-ea"/>
                        </a:rPr>
                        <a:t>25</a:t>
                      </a:r>
                      <a:r>
                        <a:rPr kumimoji="1" lang="ja-JP" altLang="en-US" sz="1000" b="0" dirty="0">
                          <a:solidFill>
                            <a:schemeClr val="tx1"/>
                          </a:solidFill>
                          <a:latin typeface="+mn-ea"/>
                          <a:ea typeface="+mn-ea"/>
                        </a:rPr>
                        <a:t>分</a:t>
                      </a:r>
                      <a:br>
                        <a:rPr kumimoji="1" lang="en-US" altLang="ja-JP" sz="1000" b="0" dirty="0">
                          <a:solidFill>
                            <a:schemeClr val="tx1"/>
                          </a:solidFill>
                          <a:latin typeface="+mn-ea"/>
                          <a:ea typeface="+mn-ea"/>
                        </a:rPr>
                      </a:br>
                      <a:r>
                        <a:rPr kumimoji="1" lang="ja-JP" altLang="en-US" sz="1000" b="0" dirty="0">
                          <a:solidFill>
                            <a:schemeClr val="tx1"/>
                          </a:solidFill>
                          <a:latin typeface="+mn-ea"/>
                          <a:ea typeface="+mn-ea"/>
                        </a:rPr>
                        <a:t>清瀬駅北口バス停からバス</a:t>
                      </a:r>
                      <a:r>
                        <a:rPr kumimoji="1" lang="en-US" altLang="ja-JP" sz="1000" b="0" dirty="0">
                          <a:solidFill>
                            <a:schemeClr val="tx1"/>
                          </a:solidFill>
                          <a:latin typeface="+mn-ea"/>
                          <a:ea typeface="+mn-ea"/>
                        </a:rPr>
                        <a:t>5</a:t>
                      </a:r>
                      <a:r>
                        <a:rPr kumimoji="1" lang="ja-JP" altLang="en-US" sz="1000" b="0" dirty="0">
                          <a:solidFill>
                            <a:schemeClr val="tx1"/>
                          </a:solidFill>
                          <a:latin typeface="+mn-ea"/>
                          <a:ea typeface="+mn-ea"/>
                        </a:rPr>
                        <a:t>分下車徒歩</a:t>
                      </a:r>
                      <a:r>
                        <a:rPr kumimoji="1" lang="en-US" altLang="ja-JP" sz="1000" b="0" dirty="0">
                          <a:solidFill>
                            <a:schemeClr val="tx1"/>
                          </a:solidFill>
                          <a:latin typeface="+mn-ea"/>
                          <a:ea typeface="+mn-ea"/>
                        </a:rPr>
                        <a:t>2</a:t>
                      </a:r>
                      <a:r>
                        <a:rPr kumimoji="1" lang="ja-JP" altLang="en-US" sz="1000" b="0" dirty="0">
                          <a:solidFill>
                            <a:schemeClr val="tx1"/>
                          </a:solidFill>
                          <a:latin typeface="+mn-ea"/>
                          <a:ea typeface="+mn-ea"/>
                        </a:rPr>
                        <a:t>分</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28793181"/>
                  </a:ext>
                </a:extLst>
              </a:tr>
              <a:tr h="133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ea typeface="+mn-ea"/>
                        </a:rPr>
                        <a:t>建物概要</a:t>
                      </a:r>
                      <a:r>
                        <a:rPr kumimoji="1" lang="ja-JP" altLang="en-US" sz="1000" baseline="30000" dirty="0">
                          <a:solidFill>
                            <a:srgbClr val="31926F"/>
                          </a:solidFill>
                          <a:latin typeface="+mn-ea"/>
                          <a:ea typeface="+mn-ea"/>
                        </a:rPr>
                        <a:t>＊</a:t>
                      </a:r>
                      <a:r>
                        <a:rPr kumimoji="1" lang="en-US" altLang="ja-JP" sz="1000" baseline="30000" dirty="0">
                          <a:solidFill>
                            <a:srgbClr val="31926F"/>
                          </a:solidFill>
                          <a:latin typeface="+mn-ea"/>
                          <a:ea typeface="+mn-ea"/>
                        </a:rPr>
                        <a:t>1</a:t>
                      </a:r>
                      <a:endParaRPr kumimoji="1" lang="ja-JP" altLang="en-US" sz="1000" dirty="0">
                        <a:solidFill>
                          <a:srgbClr val="31926F"/>
                        </a:solidFill>
                        <a:latin typeface="+mn-ea"/>
                        <a:ea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ea typeface="+mn-ea"/>
                        </a:rPr>
                        <a:t>構造種別</a:t>
                      </a:r>
                      <a:r>
                        <a:rPr kumimoji="1" lang="en-US" altLang="ja-JP" sz="1000" b="0" dirty="0">
                          <a:solidFill>
                            <a:schemeClr val="tx1"/>
                          </a:solidFill>
                          <a:latin typeface="+mn-ea"/>
                          <a:ea typeface="+mn-ea"/>
                        </a:rPr>
                        <a:t>	 </a:t>
                      </a:r>
                      <a:r>
                        <a:rPr kumimoji="1" lang="ja-JP" altLang="en-US" sz="1000" b="0" dirty="0">
                          <a:solidFill>
                            <a:schemeClr val="tx1"/>
                          </a:solidFill>
                          <a:latin typeface="+mn-ea"/>
                          <a:ea typeface="+mn-ea"/>
                        </a:rPr>
                        <a:t>鉄筋コンクリート造・免震構造</a:t>
                      </a:r>
                      <a:br>
                        <a:rPr kumimoji="1" lang="en-US" altLang="ja-JP" sz="1000" b="0" dirty="0">
                          <a:solidFill>
                            <a:schemeClr val="tx1"/>
                          </a:solidFill>
                          <a:latin typeface="+mn-ea"/>
                          <a:ea typeface="+mn-ea"/>
                        </a:rPr>
                      </a:br>
                      <a:r>
                        <a:rPr kumimoji="1" lang="en-US" altLang="ja-JP" sz="1000" b="0" dirty="0">
                          <a:solidFill>
                            <a:schemeClr val="tx1"/>
                          </a:solidFill>
                          <a:latin typeface="+mn-ea"/>
                          <a:ea typeface="+mn-ea"/>
                        </a:rPr>
                        <a:t>                </a:t>
                      </a:r>
                      <a:r>
                        <a:rPr kumimoji="1" lang="ja-JP" altLang="en-US" sz="1000" b="0" dirty="0">
                          <a:solidFill>
                            <a:schemeClr val="tx1"/>
                          </a:solidFill>
                          <a:latin typeface="+mn-ea"/>
                          <a:ea typeface="+mn-ea"/>
                        </a:rPr>
                        <a:t>（地下</a:t>
                      </a:r>
                      <a:r>
                        <a:rPr kumimoji="1" lang="en-US" altLang="ja-JP" sz="1000" b="0" dirty="0">
                          <a:solidFill>
                            <a:schemeClr val="tx1"/>
                          </a:solidFill>
                          <a:latin typeface="+mn-ea"/>
                          <a:ea typeface="+mn-ea"/>
                        </a:rPr>
                        <a:t>1</a:t>
                      </a:r>
                      <a:r>
                        <a:rPr kumimoji="1" lang="ja-JP" altLang="en-US" sz="1000" b="0" dirty="0">
                          <a:solidFill>
                            <a:schemeClr val="tx1"/>
                          </a:solidFill>
                          <a:latin typeface="+mn-ea"/>
                          <a:ea typeface="+mn-ea"/>
                        </a:rPr>
                        <a:t>階柱頭免震）</a:t>
                      </a:r>
                    </a:p>
                    <a:p>
                      <a:pPr fontAlgn="ctr">
                        <a:lnSpc>
                          <a:spcPct val="100000"/>
                        </a:lnSpc>
                        <a:spcBef>
                          <a:spcPts val="0"/>
                        </a:spcBef>
                        <a:spcAft>
                          <a:spcPts val="600"/>
                        </a:spcAft>
                        <a:tabLst>
                          <a:tab pos="1439863" algn="r"/>
                        </a:tabLst>
                      </a:pPr>
                      <a:r>
                        <a:rPr kumimoji="1" lang="ja-JP" altLang="en-US" sz="1000" b="0" dirty="0">
                          <a:solidFill>
                            <a:schemeClr val="tx1"/>
                          </a:solidFill>
                          <a:latin typeface="+mn-ea"/>
                          <a:ea typeface="+mn-ea"/>
                        </a:rPr>
                        <a:t>建築面積</a:t>
                      </a:r>
                      <a:r>
                        <a:rPr kumimoji="1" lang="en-US" altLang="ja-JP" sz="1000" b="0" dirty="0">
                          <a:solidFill>
                            <a:schemeClr val="tx1"/>
                          </a:solidFill>
                          <a:latin typeface="+mn-ea"/>
                          <a:ea typeface="+mn-ea"/>
                        </a:rPr>
                        <a:t>	 </a:t>
                      </a:r>
                      <a:r>
                        <a:rPr kumimoji="1" lang="ja-JP" altLang="en-US" sz="1000" b="0" dirty="0">
                          <a:solidFill>
                            <a:schemeClr val="tx1"/>
                          </a:solidFill>
                          <a:latin typeface="+mn-ea"/>
                          <a:ea typeface="+mn-ea"/>
                        </a:rPr>
                        <a:t>約</a:t>
                      </a:r>
                      <a:r>
                        <a:rPr kumimoji="1" lang="en-US" altLang="ja-JP" sz="1000" b="0" dirty="0">
                          <a:solidFill>
                            <a:schemeClr val="tx1"/>
                          </a:solidFill>
                          <a:latin typeface="+mn-ea"/>
                          <a:ea typeface="+mn-ea"/>
                        </a:rPr>
                        <a:t>2,400</a:t>
                      </a:r>
                      <a:r>
                        <a:rPr kumimoji="1" lang="ja-JP" altLang="en-US" sz="1000" b="0" dirty="0">
                          <a:solidFill>
                            <a:schemeClr val="tx1"/>
                          </a:solidFill>
                          <a:latin typeface="+mn-ea"/>
                          <a:ea typeface="+mn-ea"/>
                        </a:rPr>
                        <a:t>㎡</a:t>
                      </a:r>
                      <a:endParaRPr kumimoji="1" lang="en-US" altLang="ja-JP" sz="1000" b="0" dirty="0">
                        <a:solidFill>
                          <a:schemeClr val="tx1"/>
                        </a:solidFill>
                        <a:latin typeface="+mn-ea"/>
                        <a:ea typeface="+mn-ea"/>
                      </a:endParaRPr>
                    </a:p>
                    <a:p>
                      <a:pPr fontAlgn="ctr">
                        <a:lnSpc>
                          <a:spcPct val="100000"/>
                        </a:lnSpc>
                        <a:spcBef>
                          <a:spcPts val="0"/>
                        </a:spcBef>
                        <a:spcAft>
                          <a:spcPts val="600"/>
                        </a:spcAft>
                        <a:tabLst>
                          <a:tab pos="1439863" algn="r"/>
                        </a:tabLst>
                      </a:pPr>
                      <a:r>
                        <a:rPr kumimoji="1" lang="ja-JP" altLang="en-US" sz="1000" b="0" dirty="0">
                          <a:solidFill>
                            <a:schemeClr val="tx1"/>
                          </a:solidFill>
                          <a:latin typeface="+mn-ea"/>
                          <a:ea typeface="+mn-ea"/>
                        </a:rPr>
                        <a:t>延床面積</a:t>
                      </a:r>
                      <a:r>
                        <a:rPr kumimoji="1" lang="en-US" altLang="ja-JP" sz="1000" b="0" dirty="0">
                          <a:solidFill>
                            <a:schemeClr val="tx1"/>
                          </a:solidFill>
                          <a:latin typeface="+mn-ea"/>
                          <a:ea typeface="+mn-ea"/>
                        </a:rPr>
                        <a:t>	 </a:t>
                      </a:r>
                      <a:r>
                        <a:rPr kumimoji="1" lang="ja-JP" altLang="en-US" sz="1000" b="0" dirty="0">
                          <a:solidFill>
                            <a:schemeClr val="tx1"/>
                          </a:solidFill>
                          <a:latin typeface="+mn-ea"/>
                          <a:ea typeface="+mn-ea"/>
                        </a:rPr>
                        <a:t>約</a:t>
                      </a:r>
                      <a:r>
                        <a:rPr kumimoji="1" lang="en-US" altLang="ja-JP" sz="1000" b="0" dirty="0">
                          <a:solidFill>
                            <a:schemeClr val="tx1"/>
                          </a:solidFill>
                          <a:latin typeface="+mn-ea"/>
                          <a:ea typeface="+mn-ea"/>
                        </a:rPr>
                        <a:t>10,000</a:t>
                      </a:r>
                      <a:r>
                        <a:rPr kumimoji="1" lang="ja-JP" altLang="en-US" sz="1000" b="0" dirty="0">
                          <a:solidFill>
                            <a:schemeClr val="tx1"/>
                          </a:solidFill>
                          <a:latin typeface="+mn-ea"/>
                          <a:ea typeface="+mn-ea"/>
                        </a:rPr>
                        <a:t>㎡</a:t>
                      </a:r>
                      <a:endParaRPr kumimoji="1" lang="en-US" altLang="ja-JP" sz="1000" b="0" dirty="0">
                        <a:solidFill>
                          <a:schemeClr val="tx1"/>
                        </a:solidFill>
                        <a:latin typeface="+mn-ea"/>
                        <a:ea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ea typeface="+mn-ea"/>
                        </a:rPr>
                        <a:t>階数</a:t>
                      </a:r>
                      <a:r>
                        <a:rPr kumimoji="1" lang="en-US" altLang="ja-JP" sz="1000" b="0" dirty="0">
                          <a:solidFill>
                            <a:schemeClr val="tx1"/>
                          </a:solidFill>
                          <a:latin typeface="+mn-ea"/>
                          <a:ea typeface="+mn-ea"/>
                        </a:rPr>
                        <a:t>	 </a:t>
                      </a:r>
                      <a:r>
                        <a:rPr kumimoji="1" lang="zh-TW" altLang="en-US" sz="1000" b="0" dirty="0">
                          <a:solidFill>
                            <a:schemeClr val="tx1"/>
                          </a:solidFill>
                          <a:latin typeface="+mn-ea"/>
                          <a:ea typeface="+mn-ea"/>
                        </a:rPr>
                        <a:t>地上</a:t>
                      </a:r>
                      <a:r>
                        <a:rPr kumimoji="1" lang="en-US" altLang="zh-TW" sz="1000" b="0" dirty="0">
                          <a:solidFill>
                            <a:schemeClr val="tx1"/>
                          </a:solidFill>
                          <a:latin typeface="+mn-ea"/>
                          <a:ea typeface="+mn-ea"/>
                        </a:rPr>
                        <a:t>4</a:t>
                      </a:r>
                      <a:r>
                        <a:rPr kumimoji="1" lang="zh-TW" altLang="en-US" sz="1000" b="0" dirty="0">
                          <a:solidFill>
                            <a:schemeClr val="tx1"/>
                          </a:solidFill>
                          <a:latin typeface="+mn-ea"/>
                          <a:ea typeface="+mn-ea"/>
                        </a:rPr>
                        <a:t>階地下</a:t>
                      </a:r>
                      <a:r>
                        <a:rPr kumimoji="1" lang="en-US" altLang="zh-TW" sz="1000" b="0" dirty="0">
                          <a:solidFill>
                            <a:schemeClr val="tx1"/>
                          </a:solidFill>
                          <a:latin typeface="+mn-ea"/>
                          <a:ea typeface="+mn-ea"/>
                        </a:rPr>
                        <a:t>1</a:t>
                      </a:r>
                      <a:r>
                        <a:rPr kumimoji="1" lang="zh-TW" altLang="en-US" sz="1000" b="0" dirty="0">
                          <a:solidFill>
                            <a:schemeClr val="tx1"/>
                          </a:solidFill>
                          <a:latin typeface="+mn-ea"/>
                          <a:ea typeface="+mn-ea"/>
                        </a:rPr>
                        <a:t>階</a:t>
                      </a:r>
                      <a:endParaRPr kumimoji="1" lang="en-US" altLang="ja-JP" sz="1000" b="0" dirty="0">
                        <a:solidFill>
                          <a:schemeClr val="tx1"/>
                        </a:solidFill>
                        <a:latin typeface="+mn-ea"/>
                        <a:ea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ea typeface="+mn-ea"/>
                        </a:rPr>
                        <a:t>高さ</a:t>
                      </a:r>
                      <a:r>
                        <a:rPr kumimoji="1" lang="en-US" altLang="ja-JP" sz="1000" b="0" dirty="0">
                          <a:solidFill>
                            <a:schemeClr val="tx1"/>
                          </a:solidFill>
                          <a:latin typeface="+mn-ea"/>
                          <a:ea typeface="+mn-ea"/>
                        </a:rPr>
                        <a:t>	 23.42m</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sp>
        <p:nvSpPr>
          <p:cNvPr id="11" name="コンテンツ プレースホルダー 17">
            <a:extLst>
              <a:ext uri="{FF2B5EF4-FFF2-40B4-BE49-F238E27FC236}">
                <a16:creationId xmlns:a16="http://schemas.microsoft.com/office/drawing/2014/main" id="{5B21D8A0-A613-0F48-21F0-D8830D431344}"/>
              </a:ext>
            </a:extLst>
          </p:cNvPr>
          <p:cNvSpPr txBox="1">
            <a:spLocks/>
          </p:cNvSpPr>
          <p:nvPr/>
        </p:nvSpPr>
        <p:spPr>
          <a:xfrm>
            <a:off x="505336" y="8324184"/>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12" name="正方形/長方形 11">
            <a:extLst>
              <a:ext uri="{FF2B5EF4-FFF2-40B4-BE49-F238E27FC236}">
                <a16:creationId xmlns:a16="http://schemas.microsoft.com/office/drawing/2014/main" id="{070659A4-E8B0-7209-270C-642F094D91A7}"/>
              </a:ext>
            </a:extLst>
          </p:cNvPr>
          <p:cNvSpPr/>
          <p:nvPr/>
        </p:nvSpPr>
        <p:spPr>
          <a:xfrm>
            <a:off x="505336" y="8667236"/>
            <a:ext cx="6552000" cy="609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基本計画策定委員会・ワークショップ・市民説明会の開催、パブリックコメントの実施</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市民で構成する基本計画策定委員会をはじめ、ワークショップやパブリックコメント、市民説明会等の開催を重ねて、意見の反映を行った。</a:t>
            </a:r>
          </a:p>
        </p:txBody>
      </p:sp>
    </p:spTree>
    <p:extLst>
      <p:ext uri="{BB962C8B-B14F-4D97-AF65-F5344CB8AC3E}">
        <p14:creationId xmlns:p14="http://schemas.microsoft.com/office/powerpoint/2010/main" val="35477222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534FDA43-AF84-76D1-6C0D-082A9C949AEF}"/>
              </a:ext>
            </a:extLst>
          </p:cNvPr>
          <p:cNvPicPr>
            <a:picLocks noChangeAspect="1"/>
          </p:cNvPicPr>
          <p:nvPr/>
        </p:nvPicPr>
        <p:blipFill>
          <a:blip r:embed="rId4"/>
          <a:stretch>
            <a:fillRect/>
          </a:stretch>
        </p:blipFill>
        <p:spPr>
          <a:xfrm>
            <a:off x="503237" y="4792850"/>
            <a:ext cx="6553202" cy="1156675"/>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69663"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(8) </a:t>
            </a:r>
            <a:r>
              <a:rPr lang="zh-TW" altLang="en-US" dirty="0">
                <a:latin typeface="+mn-ea"/>
                <a:ea typeface="+mn-ea"/>
              </a:rPr>
              <a:t>東京都清瀬市</a:t>
            </a:r>
          </a:p>
        </p:txBody>
      </p:sp>
      <p:grpSp>
        <p:nvGrpSpPr>
          <p:cNvPr id="26" name="グループ化 25">
            <a:extLst>
              <a:ext uri="{FF2B5EF4-FFF2-40B4-BE49-F238E27FC236}">
                <a16:creationId xmlns:a16="http://schemas.microsoft.com/office/drawing/2014/main" id="{55D97D7D-EFA6-D240-A1A6-15EB6B8C5E52}"/>
              </a:ext>
            </a:extLst>
          </p:cNvPr>
          <p:cNvGrpSpPr/>
          <p:nvPr/>
        </p:nvGrpSpPr>
        <p:grpSpPr>
          <a:xfrm>
            <a:off x="504000" y="1368000"/>
            <a:ext cx="6552001" cy="3275365"/>
            <a:chOff x="504000" y="5679079"/>
            <a:chExt cx="6552001" cy="3275365"/>
          </a:xfrm>
        </p:grpSpPr>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073655"/>
              <a:ext cx="6552000" cy="288078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fontAlgn="ctr">
                <a:lnSpc>
                  <a:spcPct val="120000"/>
                </a:lnSpc>
                <a:spcBef>
                  <a:spcPts val="0"/>
                </a:spcBef>
                <a:buFont typeface="Arial" panose="020B0604020202020204" pitchFamily="34" charset="0"/>
                <a:buNone/>
              </a:pPr>
              <a:r>
                <a:rPr lang="ja-JP" altLang="en-US" sz="1200" dirty="0">
                  <a:latin typeface="+mn-ea"/>
                </a:rPr>
                <a:t>耐震診断を実施し、平成</a:t>
              </a:r>
              <a:r>
                <a:rPr lang="en-US" altLang="ja-JP" sz="1200" dirty="0">
                  <a:latin typeface="+mn-ea"/>
                </a:rPr>
                <a:t>25</a:t>
              </a:r>
              <a:r>
                <a:rPr lang="ja-JP" altLang="en-US" sz="1200" dirty="0">
                  <a:latin typeface="+mn-ea"/>
                </a:rPr>
                <a:t>年（</a:t>
              </a:r>
              <a:r>
                <a:rPr lang="en-US" altLang="ja-JP" sz="1200" dirty="0">
                  <a:latin typeface="+mn-ea"/>
                </a:rPr>
                <a:t>2013</a:t>
              </a:r>
              <a:r>
                <a:rPr lang="ja-JP" altLang="en-US" sz="1200" dirty="0">
                  <a:latin typeface="+mn-ea"/>
                </a:rPr>
                <a:t>年）</a:t>
              </a:r>
              <a:r>
                <a:rPr lang="en-US" altLang="ja-JP" sz="1200" dirty="0">
                  <a:latin typeface="+mn-ea"/>
                </a:rPr>
                <a:t>6</a:t>
              </a:r>
              <a:r>
                <a:rPr lang="ja-JP" altLang="en-US" sz="1200" dirty="0">
                  <a:latin typeface="+mn-ea"/>
                </a:rPr>
                <a:t>月に「市庁舎耐震化整備方針」を策定した。改修による整備では不十分な機能を延命させるだけとなることから、庁舎としての機能・性能の確保及び費用対効果の観点から、建て替えを整備方針とした。</a:t>
              </a:r>
            </a:p>
            <a:p>
              <a:pPr marL="0" indent="144000" fontAlgn="ctr">
                <a:lnSpc>
                  <a:spcPct val="120000"/>
                </a:lnSpc>
                <a:spcBef>
                  <a:spcPts val="0"/>
                </a:spcBef>
                <a:buFont typeface="Arial" panose="020B0604020202020204" pitchFamily="34" charset="0"/>
                <a:buNone/>
              </a:pPr>
              <a:r>
                <a:rPr lang="ja-JP" altLang="en-US" sz="1200" dirty="0">
                  <a:latin typeface="+mn-ea"/>
                </a:rPr>
                <a:t>平成</a:t>
              </a:r>
              <a:r>
                <a:rPr lang="en-US" altLang="ja-JP" sz="1200" dirty="0">
                  <a:latin typeface="+mn-ea"/>
                </a:rPr>
                <a:t>25</a:t>
              </a:r>
              <a:r>
                <a:rPr lang="ja-JP" altLang="en-US" sz="1200" dirty="0">
                  <a:latin typeface="+mn-ea"/>
                </a:rPr>
                <a:t>年（</a:t>
              </a:r>
              <a:r>
                <a:rPr lang="en-US" altLang="ja-JP" sz="1200" dirty="0">
                  <a:latin typeface="+mn-ea"/>
                </a:rPr>
                <a:t>2013</a:t>
              </a:r>
              <a:r>
                <a:rPr lang="ja-JP" altLang="en-US" sz="1200" dirty="0">
                  <a:latin typeface="+mn-ea"/>
                </a:rPr>
                <a:t>年）</a:t>
              </a:r>
              <a:r>
                <a:rPr lang="en-US" altLang="ja-JP" sz="1200" dirty="0">
                  <a:latin typeface="+mn-ea"/>
                </a:rPr>
                <a:t>12</a:t>
              </a:r>
              <a:r>
                <a:rPr lang="ja-JP" altLang="en-US" sz="1200" dirty="0">
                  <a:latin typeface="+mn-ea"/>
                </a:rPr>
                <a:t>月に、新庁舎建設基本計画策定委員会を設置した。平成</a:t>
              </a:r>
              <a:r>
                <a:rPr lang="en-US" altLang="ja-JP" sz="1200" dirty="0">
                  <a:latin typeface="+mn-ea"/>
                </a:rPr>
                <a:t>26</a:t>
              </a:r>
              <a:r>
                <a:rPr lang="ja-JP" altLang="en-US" sz="1200" dirty="0">
                  <a:latin typeface="+mn-ea"/>
                </a:rPr>
                <a:t>年（</a:t>
              </a:r>
              <a:r>
                <a:rPr lang="en-US" altLang="ja-JP" sz="1200" dirty="0">
                  <a:latin typeface="+mn-ea"/>
                </a:rPr>
                <a:t>2014</a:t>
              </a:r>
              <a:r>
                <a:rPr lang="ja-JP" altLang="en-US" sz="1200" dirty="0">
                  <a:latin typeface="+mn-ea"/>
                </a:rPr>
                <a:t>年）に市民ワークショップを開催しながら進め、中間報告として、市民説明会とパブリックコメントを実施した。その後、基本計画（案）で再度、市民説明会を開催するとともにパブリックコメントを実施し、平成</a:t>
              </a:r>
              <a:r>
                <a:rPr lang="en-US" altLang="ja-JP" sz="1200" dirty="0">
                  <a:latin typeface="+mn-ea"/>
                </a:rPr>
                <a:t>27</a:t>
              </a:r>
              <a:r>
                <a:rPr lang="ja-JP" altLang="en-US" sz="1200" dirty="0">
                  <a:latin typeface="+mn-ea"/>
                </a:rPr>
                <a:t>年（</a:t>
              </a:r>
              <a:r>
                <a:rPr lang="en-US" altLang="ja-JP" sz="1200" dirty="0">
                  <a:latin typeface="+mn-ea"/>
                </a:rPr>
                <a:t>2015</a:t>
              </a:r>
              <a:r>
                <a:rPr lang="ja-JP" altLang="en-US" sz="1200" dirty="0">
                  <a:latin typeface="+mn-ea"/>
                </a:rPr>
                <a:t>年）</a:t>
              </a:r>
              <a:r>
                <a:rPr lang="en-US" altLang="ja-JP" sz="1200" dirty="0">
                  <a:latin typeface="+mn-ea"/>
                </a:rPr>
                <a:t>11</a:t>
              </a:r>
              <a:r>
                <a:rPr lang="ja-JP" altLang="en-US" sz="1200" dirty="0">
                  <a:latin typeface="+mn-ea"/>
                </a:rPr>
                <a:t>月に、市民の意見を反映した基本計画を策定した。</a:t>
              </a:r>
            </a:p>
            <a:p>
              <a:pPr marL="0" indent="144000" fontAlgn="ctr">
                <a:lnSpc>
                  <a:spcPct val="120000"/>
                </a:lnSpc>
                <a:spcBef>
                  <a:spcPts val="0"/>
                </a:spcBef>
                <a:buFont typeface="Arial" panose="020B0604020202020204" pitchFamily="34" charset="0"/>
                <a:buNone/>
              </a:pPr>
              <a:r>
                <a:rPr lang="ja-JP" altLang="en-US" sz="1200" dirty="0">
                  <a:latin typeface="+mn-ea"/>
                </a:rPr>
                <a:t>平成</a:t>
              </a:r>
              <a:r>
                <a:rPr lang="en-US" altLang="ja-JP" sz="1200" dirty="0">
                  <a:latin typeface="+mn-ea"/>
                </a:rPr>
                <a:t>28</a:t>
              </a:r>
              <a:r>
                <a:rPr lang="ja-JP" altLang="en-US" sz="1200" dirty="0">
                  <a:latin typeface="+mn-ea"/>
                </a:rPr>
                <a:t>年（</a:t>
              </a:r>
              <a:r>
                <a:rPr lang="en-US" altLang="ja-JP" sz="1200" dirty="0">
                  <a:latin typeface="+mn-ea"/>
                </a:rPr>
                <a:t>2016</a:t>
              </a:r>
              <a:r>
                <a:rPr lang="ja-JP" altLang="en-US" sz="1200" dirty="0">
                  <a:latin typeface="+mn-ea"/>
                </a:rPr>
                <a:t>年）</a:t>
              </a:r>
              <a:r>
                <a:rPr lang="en-US" altLang="ja-JP" sz="1200" dirty="0">
                  <a:latin typeface="+mn-ea"/>
                </a:rPr>
                <a:t>9</a:t>
              </a:r>
              <a:r>
                <a:rPr lang="ja-JP" altLang="en-US" sz="1200" dirty="0">
                  <a:latin typeface="+mn-ea"/>
                </a:rPr>
                <a:t>月に設計事業者を公募型プロポーザルで選定し、基本・実施設計業務に着手した。平成</a:t>
              </a:r>
              <a:r>
                <a:rPr lang="en-US" altLang="ja-JP" sz="1200" dirty="0">
                  <a:latin typeface="+mn-ea"/>
                </a:rPr>
                <a:t>29</a:t>
              </a:r>
              <a:r>
                <a:rPr lang="ja-JP" altLang="en-US" sz="1200" dirty="0">
                  <a:latin typeface="+mn-ea"/>
                </a:rPr>
                <a:t>年（</a:t>
              </a:r>
              <a:r>
                <a:rPr lang="en-US" altLang="ja-JP" sz="1200" dirty="0">
                  <a:latin typeface="+mn-ea"/>
                </a:rPr>
                <a:t>2017</a:t>
              </a:r>
              <a:r>
                <a:rPr lang="ja-JP" altLang="en-US" sz="1200" dirty="0">
                  <a:latin typeface="+mn-ea"/>
                </a:rPr>
                <a:t>年）</a:t>
              </a:r>
              <a:r>
                <a:rPr lang="en-US" altLang="ja-JP" sz="1200" dirty="0">
                  <a:latin typeface="+mn-ea"/>
                </a:rPr>
                <a:t>6</a:t>
              </a:r>
              <a:r>
                <a:rPr lang="ja-JP" altLang="en-US" sz="1200" dirty="0">
                  <a:latin typeface="+mn-ea"/>
                </a:rPr>
                <a:t>月には、基本設計状況の説明を行う、市民意見公聴会を開催し、意見交換を実施した。その後、同年</a:t>
              </a:r>
              <a:r>
                <a:rPr lang="en-US" altLang="ja-JP" sz="1200" dirty="0">
                  <a:latin typeface="+mn-ea"/>
                </a:rPr>
                <a:t>12</a:t>
              </a:r>
              <a:r>
                <a:rPr lang="ja-JP" altLang="en-US" sz="1200" dirty="0">
                  <a:latin typeface="+mn-ea"/>
                </a:rPr>
                <a:t>月に基本設計、平成</a:t>
              </a:r>
              <a:r>
                <a:rPr lang="en-US" altLang="ja-JP" sz="1200" dirty="0">
                  <a:latin typeface="+mn-ea"/>
                </a:rPr>
                <a:t>31</a:t>
              </a:r>
              <a:r>
                <a:rPr lang="ja-JP" altLang="en-US" sz="1200" dirty="0">
                  <a:latin typeface="+mn-ea"/>
                </a:rPr>
                <a:t>年（</a:t>
              </a:r>
              <a:r>
                <a:rPr lang="en-US" altLang="ja-JP" sz="1200" dirty="0">
                  <a:latin typeface="+mn-ea"/>
                </a:rPr>
                <a:t>2019</a:t>
              </a:r>
              <a:r>
                <a:rPr lang="ja-JP" altLang="en-US" sz="1200" dirty="0">
                  <a:latin typeface="+mn-ea"/>
                </a:rPr>
                <a:t>年）</a:t>
              </a:r>
              <a:r>
                <a:rPr lang="en-US" altLang="ja-JP" sz="1200" dirty="0">
                  <a:latin typeface="+mn-ea"/>
                </a:rPr>
                <a:t>2</a:t>
              </a:r>
              <a:r>
                <a:rPr lang="ja-JP" altLang="en-US" sz="1200" dirty="0">
                  <a:latin typeface="+mn-ea"/>
                </a:rPr>
                <a:t>月に実施設計の内容が確定した。</a:t>
              </a:r>
            </a:p>
            <a:p>
              <a:pPr marL="0" indent="144000" fontAlgn="ctr">
                <a:lnSpc>
                  <a:spcPct val="120000"/>
                </a:lnSpc>
                <a:spcBef>
                  <a:spcPts val="0"/>
                </a:spcBef>
                <a:buFont typeface="Arial" panose="020B0604020202020204" pitchFamily="34" charset="0"/>
                <a:buNone/>
              </a:pPr>
              <a:r>
                <a:rPr lang="ja-JP" altLang="en-US" sz="1200" dirty="0">
                  <a:latin typeface="+mn-ea"/>
                </a:rPr>
                <a:t>令和元年（</a:t>
              </a:r>
              <a:r>
                <a:rPr lang="en-US" altLang="ja-JP" sz="1200" dirty="0">
                  <a:latin typeface="+mn-ea"/>
                </a:rPr>
                <a:t>2019</a:t>
              </a:r>
              <a:r>
                <a:rPr lang="ja-JP" altLang="en-US" sz="1200" dirty="0">
                  <a:latin typeface="+mn-ea"/>
                </a:rPr>
                <a:t>年）</a:t>
              </a:r>
              <a:r>
                <a:rPr lang="en-US" altLang="ja-JP" sz="1200" dirty="0">
                  <a:latin typeface="+mn-ea"/>
                </a:rPr>
                <a:t>5</a:t>
              </a:r>
              <a:r>
                <a:rPr lang="ja-JP" altLang="en-US" sz="1200" dirty="0">
                  <a:latin typeface="+mn-ea"/>
                </a:rPr>
                <a:t>月に新庁舎建設着工。令和</a:t>
              </a:r>
              <a:r>
                <a:rPr lang="en-US" altLang="ja-JP" sz="1200" dirty="0">
                  <a:latin typeface="+mn-ea"/>
                </a:rPr>
                <a:t>3</a:t>
              </a:r>
              <a:r>
                <a:rPr lang="ja-JP" altLang="en-US" sz="1200" dirty="0">
                  <a:latin typeface="+mn-ea"/>
                </a:rPr>
                <a:t>年（</a:t>
              </a:r>
              <a:r>
                <a:rPr lang="en-US" altLang="ja-JP" sz="1200" dirty="0">
                  <a:latin typeface="+mn-ea"/>
                </a:rPr>
                <a:t>2021</a:t>
              </a:r>
              <a:r>
                <a:rPr lang="ja-JP" altLang="en-US" sz="1200" dirty="0">
                  <a:latin typeface="+mn-ea"/>
                </a:rPr>
                <a:t>年）</a:t>
              </a:r>
              <a:r>
                <a:rPr lang="en-US" altLang="ja-JP" sz="1200" dirty="0">
                  <a:latin typeface="+mn-ea"/>
                </a:rPr>
                <a:t>3</a:t>
              </a:r>
              <a:r>
                <a:rPr lang="ja-JP" altLang="en-US" sz="1200" dirty="0">
                  <a:latin typeface="+mn-ea"/>
                </a:rPr>
                <a:t>月に竣工し、同年</a:t>
              </a:r>
              <a:r>
                <a:rPr lang="en-US" altLang="ja-JP" sz="1200" dirty="0">
                  <a:latin typeface="+mn-ea"/>
                </a:rPr>
                <a:t>5</a:t>
              </a:r>
              <a:r>
                <a:rPr lang="ja-JP" altLang="en-US" sz="1200" dirty="0">
                  <a:latin typeface="+mn-ea"/>
                </a:rPr>
                <a:t>月に供用を開始した。</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679079"/>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grpSp>
      <p:sp>
        <p:nvSpPr>
          <p:cNvPr id="29" name="テキスト ボックス 28">
            <a:extLst>
              <a:ext uri="{FF2B5EF4-FFF2-40B4-BE49-F238E27FC236}">
                <a16:creationId xmlns:a16="http://schemas.microsoft.com/office/drawing/2014/main" id="{53BCF43C-EBCB-4788-3696-D0636D36CC37}"/>
              </a:ext>
            </a:extLst>
          </p:cNvPr>
          <p:cNvSpPr txBox="1"/>
          <p:nvPr/>
        </p:nvSpPr>
        <p:spPr>
          <a:xfrm>
            <a:off x="504000" y="6050527"/>
            <a:ext cx="1191032" cy="169277"/>
          </a:xfrm>
          <a:prstGeom prst="rect">
            <a:avLst/>
          </a:prstGeom>
          <a:noFill/>
        </p:spPr>
        <p:txBody>
          <a:bodyPr wrap="none" lIns="0" tIns="0" rIns="0" bIns="0" rtlCol="0">
            <a:spAutoFit/>
          </a:bodyPr>
          <a:lstStyle/>
          <a:p>
            <a:pPr fontAlgn="ctr"/>
            <a:r>
              <a:rPr kumimoji="1" lang="ja-JP" altLang="en-US" sz="1100" dirty="0">
                <a:latin typeface="+mn-ea"/>
              </a:rPr>
              <a:t>全体スケジュール</a:t>
            </a:r>
            <a:r>
              <a:rPr kumimoji="1" lang="en-US" altLang="ja-JP" sz="1100" baseline="30000" dirty="0">
                <a:latin typeface="+mn-ea"/>
              </a:rPr>
              <a:t>*2</a:t>
            </a:r>
          </a:p>
        </p:txBody>
      </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503999" y="6284374"/>
            <a:ext cx="6552000" cy="1846659"/>
          </a:xfrm>
          <a:prstGeom prst="rect">
            <a:avLst/>
          </a:prstGeom>
          <a:noFill/>
        </p:spPr>
        <p:txBody>
          <a:bodyPr wrap="square" lIns="0" tIns="0" rIns="0" bIns="0" rtlCol="0">
            <a:spAutoFit/>
          </a:bodyPr>
          <a:lstStyle/>
          <a:p>
            <a:r>
              <a:rPr kumimoji="1" lang="en-US" altLang="ja-JP" sz="800" dirty="0">
                <a:latin typeface="+mn-ea"/>
              </a:rPr>
              <a:t>*2 </a:t>
            </a:r>
            <a:r>
              <a:rPr kumimoji="1" lang="ja-JP" altLang="en-US" sz="800" dirty="0">
                <a:latin typeface="+mn-ea"/>
              </a:rPr>
              <a:t>以下の資料を基に作成</a:t>
            </a:r>
            <a:endParaRPr kumimoji="1" lang="en-US" altLang="ja-JP" sz="800" dirty="0">
              <a:latin typeface="+mn-ea"/>
            </a:endParaRPr>
          </a:p>
          <a:p>
            <a:r>
              <a:rPr kumimoji="1" lang="ja-JP" altLang="en-US" sz="800" dirty="0">
                <a:latin typeface="+mn-ea"/>
              </a:rPr>
              <a:t>「清瀬市新庁舎建設基本計画」</a:t>
            </a:r>
            <a:r>
              <a:rPr kumimoji="1" lang="en-US" altLang="ja-JP" sz="800" dirty="0">
                <a:latin typeface="+mn-ea"/>
              </a:rPr>
              <a:t>P1</a:t>
            </a:r>
            <a:r>
              <a:rPr kumimoji="1" lang="ja-JP" altLang="en-US" sz="800" dirty="0">
                <a:latin typeface="+mn-ea"/>
              </a:rPr>
              <a:t>、</a:t>
            </a:r>
            <a:r>
              <a:rPr kumimoji="1" lang="en-US" altLang="ja-JP" sz="800" dirty="0">
                <a:latin typeface="+mn-ea"/>
              </a:rPr>
              <a:t>P51</a:t>
            </a:r>
            <a:r>
              <a:rPr kumimoji="1" lang="ja-JP" altLang="en-US" sz="800" dirty="0">
                <a:latin typeface="+mn-ea"/>
              </a:rPr>
              <a:t>、清瀬市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7"/>
              </a:rPr>
              <a:t>https://www.city.kiyose.lg.jp/_res/projects/default_project/_page_/001/004/930/kiyose_shin-</a:t>
            </a:r>
            <a:br>
              <a:rPr kumimoji="1" lang="en-US" altLang="ja-JP" sz="800" dirty="0">
                <a:latin typeface="+mn-ea"/>
                <a:hlinkClick r:id="rId7"/>
              </a:rPr>
            </a:br>
            <a:r>
              <a:rPr kumimoji="1" lang="en-US" altLang="ja-JP" sz="800" dirty="0">
                <a:latin typeface="+mn-ea"/>
                <a:hlinkClick r:id="rId7"/>
              </a:rPr>
              <a:t>tyousya_kihonnkeikaku.pdf</a:t>
            </a:r>
            <a:r>
              <a:rPr kumimoji="1" lang="ja-JP" altLang="en-US" sz="800" dirty="0">
                <a:latin typeface="+mn-ea"/>
              </a:rPr>
              <a:t>）</a:t>
            </a:r>
          </a:p>
          <a:p>
            <a:r>
              <a:rPr kumimoji="1" lang="ja-JP" altLang="en-US" sz="800" dirty="0">
                <a:latin typeface="+mn-ea"/>
              </a:rPr>
              <a:t>「清瀬市新庁舎建設基本設計</a:t>
            </a:r>
            <a:r>
              <a:rPr kumimoji="1" lang="en-US" altLang="ja-JP" sz="800" dirty="0">
                <a:latin typeface="+mn-ea"/>
              </a:rPr>
              <a:t>【</a:t>
            </a:r>
            <a:r>
              <a:rPr kumimoji="1" lang="ja-JP" altLang="en-US" sz="800" dirty="0">
                <a:latin typeface="+mn-ea"/>
              </a:rPr>
              <a:t>概要版</a:t>
            </a:r>
            <a:r>
              <a:rPr kumimoji="1" lang="en-US" altLang="ja-JP" sz="800" dirty="0">
                <a:latin typeface="+mn-ea"/>
              </a:rPr>
              <a:t>】</a:t>
            </a:r>
            <a:r>
              <a:rPr kumimoji="1" lang="ja-JP" altLang="en-US" sz="800" dirty="0">
                <a:latin typeface="+mn-ea"/>
              </a:rPr>
              <a:t>」</a:t>
            </a:r>
            <a:r>
              <a:rPr kumimoji="1" lang="en-US" altLang="ja-JP" sz="800" dirty="0">
                <a:latin typeface="+mn-ea"/>
              </a:rPr>
              <a:t>P1</a:t>
            </a:r>
            <a:r>
              <a:rPr kumimoji="1" lang="ja-JP" altLang="en-US" sz="800" dirty="0">
                <a:latin typeface="+mn-ea"/>
              </a:rPr>
              <a:t>、清瀬市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8"/>
              </a:rPr>
              <a:t>https://www.city.kiyose.lg.jp/_res/projects/default_project/_page_/001/004/924/kiyose_kihon_kakutei_gaiyou.pdf</a:t>
            </a:r>
            <a:r>
              <a:rPr kumimoji="1" lang="ja-JP" altLang="en-US" sz="800" dirty="0">
                <a:latin typeface="+mn-ea"/>
              </a:rPr>
              <a:t>）</a:t>
            </a:r>
          </a:p>
          <a:p>
            <a:r>
              <a:rPr kumimoji="1" lang="ja-JP" altLang="en-US" sz="800" dirty="0">
                <a:latin typeface="+mn-ea"/>
              </a:rPr>
              <a:t>「清瀬市新庁舎建設実施設計</a:t>
            </a:r>
            <a:r>
              <a:rPr kumimoji="1" lang="en-US" altLang="ja-JP" sz="800" dirty="0">
                <a:latin typeface="+mn-ea"/>
              </a:rPr>
              <a:t>【</a:t>
            </a:r>
            <a:r>
              <a:rPr kumimoji="1" lang="ja-JP" altLang="en-US" sz="800" dirty="0">
                <a:latin typeface="+mn-ea"/>
              </a:rPr>
              <a:t>概要版</a:t>
            </a:r>
            <a:r>
              <a:rPr kumimoji="1" lang="en-US" altLang="ja-JP" sz="800" dirty="0">
                <a:latin typeface="+mn-ea"/>
              </a:rPr>
              <a:t>】 </a:t>
            </a:r>
            <a:r>
              <a:rPr kumimoji="1" lang="ja-JP" altLang="en-US" sz="800" dirty="0">
                <a:latin typeface="+mn-ea"/>
              </a:rPr>
              <a:t>」</a:t>
            </a:r>
            <a:r>
              <a:rPr kumimoji="1" lang="en-US" altLang="ja-JP" sz="800" dirty="0">
                <a:latin typeface="+mn-ea"/>
              </a:rPr>
              <a:t>P1</a:t>
            </a:r>
            <a:r>
              <a:rPr kumimoji="1" lang="ja-JP" altLang="en-US" sz="800" dirty="0">
                <a:latin typeface="+mn-ea"/>
              </a:rPr>
              <a:t>、清瀬市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9"/>
              </a:rPr>
              <a:t>https://www.city.kiyose.lg.jp/_res/projects/default_project/_page_/001/004/922/kiyose_shintyousya_gaiyou.pdf</a:t>
            </a:r>
            <a:r>
              <a:rPr kumimoji="1" lang="ja-JP" altLang="en-US" sz="800" dirty="0">
                <a:latin typeface="+mn-ea"/>
              </a:rPr>
              <a:t>）</a:t>
            </a:r>
          </a:p>
          <a:p>
            <a:r>
              <a:rPr kumimoji="1" lang="ja-JP" altLang="en-US" sz="800" dirty="0">
                <a:latin typeface="+mn-ea"/>
              </a:rPr>
              <a:t>「</a:t>
            </a:r>
            <a:r>
              <a:rPr kumimoji="1" lang="en-US" altLang="ja-JP" sz="800" dirty="0">
                <a:latin typeface="+mn-ea"/>
              </a:rPr>
              <a:t>2020</a:t>
            </a:r>
            <a:r>
              <a:rPr kumimoji="1" lang="ja-JP" altLang="en-US" sz="800" dirty="0">
                <a:latin typeface="+mn-ea"/>
              </a:rPr>
              <a:t>（令和</a:t>
            </a:r>
            <a:r>
              <a:rPr kumimoji="1" lang="en-US" altLang="ja-JP" sz="800" dirty="0">
                <a:latin typeface="+mn-ea"/>
              </a:rPr>
              <a:t>2</a:t>
            </a:r>
            <a:r>
              <a:rPr kumimoji="1" lang="ja-JP" altLang="en-US" sz="800" dirty="0">
                <a:latin typeface="+mn-ea"/>
              </a:rPr>
              <a:t>）年</a:t>
            </a:r>
            <a:r>
              <a:rPr kumimoji="1" lang="en-US" altLang="ja-JP" sz="800" dirty="0">
                <a:latin typeface="+mn-ea"/>
              </a:rPr>
              <a:t>12</a:t>
            </a:r>
            <a:r>
              <a:rPr kumimoji="1" lang="ja-JP" altLang="en-US" sz="800" dirty="0">
                <a:latin typeface="+mn-ea"/>
              </a:rPr>
              <a:t>月から</a:t>
            </a:r>
            <a:r>
              <a:rPr kumimoji="1" lang="en-US" altLang="ja-JP" sz="800" dirty="0">
                <a:latin typeface="+mn-ea"/>
              </a:rPr>
              <a:t>2021</a:t>
            </a:r>
            <a:r>
              <a:rPr kumimoji="1" lang="ja-JP" altLang="en-US" sz="800" dirty="0">
                <a:latin typeface="+mn-ea"/>
              </a:rPr>
              <a:t>（令和</a:t>
            </a:r>
            <a:r>
              <a:rPr kumimoji="1" lang="en-US" altLang="ja-JP" sz="800" dirty="0">
                <a:latin typeface="+mn-ea"/>
              </a:rPr>
              <a:t>3</a:t>
            </a:r>
            <a:r>
              <a:rPr kumimoji="1" lang="ja-JP" altLang="en-US" sz="800" dirty="0">
                <a:latin typeface="+mn-ea"/>
              </a:rPr>
              <a:t>）年</a:t>
            </a:r>
            <a:r>
              <a:rPr kumimoji="1" lang="en-US" altLang="ja-JP" sz="800" dirty="0">
                <a:latin typeface="+mn-ea"/>
              </a:rPr>
              <a:t>2</a:t>
            </a:r>
            <a:r>
              <a:rPr kumimoji="1" lang="ja-JP" altLang="en-US" sz="800" dirty="0">
                <a:latin typeface="+mn-ea"/>
              </a:rPr>
              <a:t>月までの現場状況」</a:t>
            </a:r>
            <a:r>
              <a:rPr kumimoji="1" lang="en-US" altLang="ja-JP" sz="800" dirty="0">
                <a:latin typeface="+mn-ea"/>
              </a:rPr>
              <a:t>P3</a:t>
            </a:r>
            <a:r>
              <a:rPr kumimoji="1" lang="ja-JP" altLang="en-US" sz="800" dirty="0">
                <a:latin typeface="+mn-ea"/>
              </a:rPr>
              <a:t>、清瀬市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10"/>
              </a:rPr>
              <a:t>https://www.city.kiyose.lg.jp/_res/projects/default_project/_page_/001/004/918/kiyose_sinntyousya_202102.pdf</a:t>
            </a:r>
            <a:r>
              <a:rPr kumimoji="1" lang="ja-JP" altLang="en-US" sz="800" dirty="0">
                <a:latin typeface="+mn-ea"/>
              </a:rPr>
              <a:t>）</a:t>
            </a:r>
          </a:p>
          <a:p>
            <a:r>
              <a:rPr kumimoji="1" lang="ja-JP" altLang="en-US" sz="800" dirty="0">
                <a:latin typeface="+mn-ea"/>
              </a:rPr>
              <a:t>「</a:t>
            </a:r>
            <a:r>
              <a:rPr kumimoji="1" lang="en-US" altLang="ja-JP" sz="800" dirty="0">
                <a:latin typeface="+mn-ea"/>
              </a:rPr>
              <a:t>2021</a:t>
            </a:r>
            <a:r>
              <a:rPr kumimoji="1" lang="ja-JP" altLang="en-US" sz="800" dirty="0">
                <a:latin typeface="+mn-ea"/>
              </a:rPr>
              <a:t>（令和</a:t>
            </a:r>
            <a:r>
              <a:rPr kumimoji="1" lang="en-US" altLang="ja-JP" sz="800" dirty="0">
                <a:latin typeface="+mn-ea"/>
              </a:rPr>
              <a:t>3</a:t>
            </a:r>
            <a:r>
              <a:rPr kumimoji="1" lang="ja-JP" altLang="en-US" sz="800" dirty="0">
                <a:latin typeface="+mn-ea"/>
              </a:rPr>
              <a:t>）年</a:t>
            </a:r>
            <a:r>
              <a:rPr kumimoji="1" lang="en-US" altLang="ja-JP" sz="800" dirty="0">
                <a:latin typeface="+mn-ea"/>
              </a:rPr>
              <a:t>3</a:t>
            </a:r>
            <a:r>
              <a:rPr kumimoji="1" lang="ja-JP" altLang="en-US" sz="800" dirty="0">
                <a:latin typeface="+mn-ea"/>
              </a:rPr>
              <a:t>月から</a:t>
            </a:r>
            <a:r>
              <a:rPr kumimoji="1" lang="en-US" altLang="ja-JP" sz="800" dirty="0">
                <a:latin typeface="+mn-ea"/>
              </a:rPr>
              <a:t>2021</a:t>
            </a:r>
            <a:r>
              <a:rPr kumimoji="1" lang="ja-JP" altLang="en-US" sz="800" dirty="0">
                <a:latin typeface="+mn-ea"/>
              </a:rPr>
              <a:t>（令和</a:t>
            </a:r>
            <a:r>
              <a:rPr kumimoji="1" lang="en-US" altLang="ja-JP" sz="800" dirty="0">
                <a:latin typeface="+mn-ea"/>
              </a:rPr>
              <a:t>3</a:t>
            </a:r>
            <a:r>
              <a:rPr kumimoji="1" lang="ja-JP" altLang="en-US" sz="800" dirty="0">
                <a:latin typeface="+mn-ea"/>
              </a:rPr>
              <a:t>）年</a:t>
            </a:r>
            <a:r>
              <a:rPr kumimoji="1" lang="en-US" altLang="ja-JP" sz="800" dirty="0">
                <a:latin typeface="+mn-ea"/>
              </a:rPr>
              <a:t>5</a:t>
            </a:r>
            <a:r>
              <a:rPr kumimoji="1" lang="ja-JP" altLang="en-US" sz="800" dirty="0">
                <a:latin typeface="+mn-ea"/>
              </a:rPr>
              <a:t>月までの現場状況」</a:t>
            </a:r>
            <a:r>
              <a:rPr kumimoji="1" lang="en-US" altLang="ja-JP" sz="800" dirty="0">
                <a:latin typeface="+mn-ea"/>
              </a:rPr>
              <a:t>P5</a:t>
            </a:r>
            <a:r>
              <a:rPr kumimoji="1" lang="ja-JP" altLang="en-US" sz="800" dirty="0">
                <a:latin typeface="+mn-ea"/>
              </a:rPr>
              <a:t>、清瀬市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11"/>
              </a:rPr>
              <a:t>https://www.city.kiyose.lg.jp/_res/projects/default_project/_page_/001/004/918/kiyose_sinntyousya_202105.pdf</a:t>
            </a:r>
            <a:r>
              <a:rPr kumimoji="1" lang="ja-JP" altLang="en-US" sz="800" dirty="0">
                <a:latin typeface="+mn-ea"/>
              </a:rPr>
              <a:t>）</a:t>
            </a:r>
          </a:p>
          <a:p>
            <a:r>
              <a:rPr kumimoji="1" lang="ja-JP" altLang="en-US" sz="800" dirty="0">
                <a:latin typeface="+mn-ea"/>
              </a:rPr>
              <a:t>「</a:t>
            </a:r>
            <a:r>
              <a:rPr kumimoji="1" lang="en-US" altLang="ja-JP" sz="800" dirty="0">
                <a:latin typeface="+mn-ea"/>
              </a:rPr>
              <a:t>2021</a:t>
            </a:r>
            <a:r>
              <a:rPr kumimoji="1" lang="ja-JP" altLang="en-US" sz="800" dirty="0">
                <a:latin typeface="+mn-ea"/>
              </a:rPr>
              <a:t>（令和</a:t>
            </a:r>
            <a:r>
              <a:rPr kumimoji="1" lang="en-US" altLang="ja-JP" sz="800" dirty="0">
                <a:latin typeface="+mn-ea"/>
              </a:rPr>
              <a:t>3</a:t>
            </a:r>
            <a:r>
              <a:rPr kumimoji="1" lang="ja-JP" altLang="en-US" sz="800" dirty="0">
                <a:latin typeface="+mn-ea"/>
              </a:rPr>
              <a:t>）年</a:t>
            </a:r>
            <a:r>
              <a:rPr kumimoji="1" lang="en-US" altLang="ja-JP" sz="800" dirty="0">
                <a:latin typeface="+mn-ea"/>
              </a:rPr>
              <a:t>12</a:t>
            </a:r>
            <a:r>
              <a:rPr kumimoji="1" lang="ja-JP" altLang="en-US" sz="800" dirty="0">
                <a:latin typeface="+mn-ea"/>
              </a:rPr>
              <a:t>月から</a:t>
            </a:r>
            <a:r>
              <a:rPr kumimoji="1" lang="en-US" altLang="ja-JP" sz="800" dirty="0">
                <a:latin typeface="+mn-ea"/>
              </a:rPr>
              <a:t>2022</a:t>
            </a:r>
            <a:r>
              <a:rPr kumimoji="1" lang="ja-JP" altLang="en-US" sz="800" dirty="0">
                <a:latin typeface="+mn-ea"/>
              </a:rPr>
              <a:t>（令和</a:t>
            </a:r>
            <a:r>
              <a:rPr kumimoji="1" lang="en-US" altLang="ja-JP" sz="800" dirty="0">
                <a:latin typeface="+mn-ea"/>
              </a:rPr>
              <a:t>4</a:t>
            </a:r>
            <a:r>
              <a:rPr kumimoji="1" lang="ja-JP" altLang="en-US" sz="800" dirty="0">
                <a:latin typeface="+mn-ea"/>
              </a:rPr>
              <a:t>）年</a:t>
            </a:r>
            <a:r>
              <a:rPr kumimoji="1" lang="en-US" altLang="ja-JP" sz="800" dirty="0">
                <a:latin typeface="+mn-ea"/>
              </a:rPr>
              <a:t>2</a:t>
            </a:r>
            <a:r>
              <a:rPr kumimoji="1" lang="ja-JP" altLang="en-US" sz="800" dirty="0">
                <a:latin typeface="+mn-ea"/>
              </a:rPr>
              <a:t>月までの現場状況」</a:t>
            </a:r>
            <a:r>
              <a:rPr kumimoji="1" lang="en-US" altLang="ja-JP" sz="800" dirty="0">
                <a:latin typeface="+mn-ea"/>
              </a:rPr>
              <a:t>P3</a:t>
            </a:r>
            <a:r>
              <a:rPr kumimoji="1" lang="ja-JP" altLang="en-US" sz="800" dirty="0">
                <a:latin typeface="+mn-ea"/>
              </a:rPr>
              <a:t>、清瀬市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12"/>
              </a:rPr>
              <a:t>https://www.city.kiyose.lg.jp/_res/projects/default_project/_page_/001/004/918/kiyose_sinntyousya_202202.pdf</a:t>
            </a:r>
            <a:r>
              <a:rPr kumimoji="1" lang="ja-JP" altLang="en-US" sz="800" dirty="0">
                <a:latin typeface="+mn-ea"/>
              </a:rPr>
              <a:t>）</a:t>
            </a:r>
            <a:endParaRPr kumimoji="1" lang="en-US" altLang="ja-JP" sz="800" dirty="0">
              <a:latin typeface="+mn-ea"/>
            </a:endParaRPr>
          </a:p>
          <a:p>
            <a:endParaRPr kumimoji="1" lang="ja-JP" altLang="en-US" sz="800" dirty="0">
              <a:latin typeface="+mn-ea"/>
            </a:endParaRPr>
          </a:p>
        </p:txBody>
      </p:sp>
      <p:sp>
        <p:nvSpPr>
          <p:cNvPr id="2" name="スライド番号プレースホルダー 13">
            <a:extLst>
              <a:ext uri="{FF2B5EF4-FFF2-40B4-BE49-F238E27FC236}">
                <a16:creationId xmlns:a16="http://schemas.microsoft.com/office/drawing/2014/main" id="{ECF47B51-96D7-F9E4-1748-75A5457BA2A8}"/>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57</a:t>
            </a:fld>
            <a:endParaRPr kumimoji="1" lang="ja-JP" altLang="en-US" dirty="0">
              <a:latin typeface="+mn-ea"/>
              <a:ea typeface="+mn-ea"/>
            </a:endParaRPr>
          </a:p>
        </p:txBody>
      </p:sp>
    </p:spTree>
    <p:extLst>
      <p:ext uri="{BB962C8B-B14F-4D97-AF65-F5344CB8AC3E}">
        <p14:creationId xmlns:p14="http://schemas.microsoft.com/office/powerpoint/2010/main" val="33495964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四角形: 角を丸くする 58">
            <a:extLst>
              <a:ext uri="{FF2B5EF4-FFF2-40B4-BE49-F238E27FC236}">
                <a16:creationId xmlns:a16="http://schemas.microsoft.com/office/drawing/2014/main" id="{87213681-6BAA-F9E1-FCE0-DC3E85E4277F}"/>
              </a:ext>
            </a:extLst>
          </p:cNvPr>
          <p:cNvSpPr/>
          <p:nvPr/>
        </p:nvSpPr>
        <p:spPr>
          <a:xfrm>
            <a:off x="503196" y="180000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B5E92AB3-A37B-1148-D6D5-185D7B0F0200}"/>
              </a:ext>
            </a:extLst>
          </p:cNvPr>
          <p:cNvSpPr/>
          <p:nvPr/>
        </p:nvSpPr>
        <p:spPr>
          <a:xfrm>
            <a:off x="1341120" y="1802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70687"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(8) </a:t>
            </a:r>
            <a:r>
              <a:rPr lang="zh-TW" altLang="en-US" dirty="0">
                <a:latin typeface="+mn-ea"/>
                <a:ea typeface="+mn-ea"/>
              </a:rPr>
              <a:t>東京都清瀬市</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grpSp>
        <p:nvGrpSpPr>
          <p:cNvPr id="23" name="グループ化 22">
            <a:extLst>
              <a:ext uri="{FF2B5EF4-FFF2-40B4-BE49-F238E27FC236}">
                <a16:creationId xmlns:a16="http://schemas.microsoft.com/office/drawing/2014/main" id="{D8D83806-BF90-C8A0-3E9C-3E7ACA12F5F2}"/>
              </a:ext>
            </a:extLst>
          </p:cNvPr>
          <p:cNvGrpSpPr/>
          <p:nvPr/>
        </p:nvGrpSpPr>
        <p:grpSpPr>
          <a:xfrm>
            <a:off x="709200" y="4156950"/>
            <a:ext cx="6138340" cy="1626595"/>
            <a:chOff x="503238" y="4356000"/>
            <a:chExt cx="6138340" cy="1626595"/>
          </a:xfrm>
        </p:grpSpPr>
        <p:grpSp>
          <p:nvGrpSpPr>
            <p:cNvPr id="40" name="グループ化 39">
              <a:extLst>
                <a:ext uri="{FF2B5EF4-FFF2-40B4-BE49-F238E27FC236}">
                  <a16:creationId xmlns:a16="http://schemas.microsoft.com/office/drawing/2014/main" id="{2035F839-AB2C-ACEF-E2A7-698E079161F3}"/>
                </a:ext>
              </a:extLst>
            </p:cNvPr>
            <p:cNvGrpSpPr/>
            <p:nvPr/>
          </p:nvGrpSpPr>
          <p:grpSpPr>
            <a:xfrm>
              <a:off x="503238" y="4356000"/>
              <a:ext cx="2502339" cy="252000"/>
              <a:chOff x="707715" y="3366000"/>
              <a:chExt cx="2502339" cy="252000"/>
            </a:xfrm>
          </p:grpSpPr>
          <p:sp>
            <p:nvSpPr>
              <p:cNvPr id="43" name="テキスト ボックス 42">
                <a:extLst>
                  <a:ext uri="{FF2B5EF4-FFF2-40B4-BE49-F238E27FC236}">
                    <a16:creationId xmlns:a16="http://schemas.microsoft.com/office/drawing/2014/main" id="{969A0CF0-7AAD-BCA2-6539-D6D3BDB88DB2}"/>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solidFill>
                      <a:schemeClr val="tx1"/>
                    </a:solidFill>
                    <a:uFill>
                      <a:solidFill>
                        <a:srgbClr val="31926F"/>
                      </a:solidFill>
                    </a:uFill>
                    <a:latin typeface="+mn-ea"/>
                  </a:rPr>
                  <a:t>ワンストップサービス</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44" name="四角形: 角を丸くする 43">
                <a:extLst>
                  <a:ext uri="{FF2B5EF4-FFF2-40B4-BE49-F238E27FC236}">
                    <a16:creationId xmlns:a16="http://schemas.microsoft.com/office/drawing/2014/main" id="{D6942DAC-6CD9-6D37-37D8-CFF43316F34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施策①</a:t>
                </a:r>
              </a:p>
            </p:txBody>
          </p:sp>
        </p:grpSp>
        <p:sp>
          <p:nvSpPr>
            <p:cNvPr id="42" name="テキスト ボックス 41">
              <a:extLst>
                <a:ext uri="{FF2B5EF4-FFF2-40B4-BE49-F238E27FC236}">
                  <a16:creationId xmlns:a16="http://schemas.microsoft.com/office/drawing/2014/main" id="{1C5D3D62-3728-DDB2-9BBC-F8DAED297CC7}"/>
                </a:ext>
              </a:extLst>
            </p:cNvPr>
            <p:cNvSpPr txBox="1"/>
            <p:nvPr/>
          </p:nvSpPr>
          <p:spPr>
            <a:xfrm>
              <a:off x="1349578" y="4628378"/>
              <a:ext cx="5292000" cy="1354217"/>
            </a:xfrm>
            <a:prstGeom prst="rect">
              <a:avLst/>
            </a:prstGeom>
            <a:noFill/>
          </p:spPr>
          <p:txBody>
            <a:bodyPr wrap="square" lIns="0" tIns="0" rIns="0" bIns="0" rtlCol="0">
              <a:spAutoFit/>
            </a:bodyPr>
            <a:lstStyle/>
            <a:p>
              <a:pPr indent="144000" algn="just" fontAlgn="ctr"/>
              <a:r>
                <a:rPr kumimoji="1" lang="ja-JP" altLang="en-US" sz="1100" u="wavyHeavy" dirty="0">
                  <a:solidFill>
                    <a:schemeClr val="tx1"/>
                  </a:solidFill>
                  <a:uFill>
                    <a:solidFill>
                      <a:srgbClr val="31926F"/>
                    </a:solidFill>
                  </a:uFill>
                  <a:latin typeface="+mn-ea"/>
                </a:rPr>
                <a:t>ワンストップサービス</a:t>
              </a:r>
              <a:r>
                <a:rPr kumimoji="1" lang="ja-JP" altLang="en-US" sz="1100" dirty="0">
                  <a:latin typeface="+mn-ea"/>
                </a:rPr>
                <a:t>についても検討したが、各所管課の手続きの説明に時間を要するため、来庁者の待ち時間が増えてしまう。また、窓口の職員を増やさなければならなくなることや、一職員が幅広い業務に対応する、いわゆるスーパーマン型でないと対応が難しいため、結論としてはワンフロアで完結する形を採用している。令和</a:t>
              </a:r>
              <a:r>
                <a:rPr kumimoji="1" lang="en-US" altLang="ja-JP" sz="1100" dirty="0">
                  <a:latin typeface="+mn-ea"/>
                </a:rPr>
                <a:t>5</a:t>
              </a:r>
              <a:r>
                <a:rPr kumimoji="1" lang="ja-JP" altLang="en-US" sz="1100" dirty="0">
                  <a:latin typeface="+mn-ea"/>
                </a:rPr>
                <a:t>年度（</a:t>
              </a:r>
              <a:r>
                <a:rPr kumimoji="1" lang="en-US" altLang="ja-JP" sz="1100" dirty="0">
                  <a:latin typeface="+mn-ea"/>
                </a:rPr>
                <a:t>2023</a:t>
              </a:r>
              <a:r>
                <a:rPr kumimoji="1" lang="ja-JP" altLang="en-US" sz="1100" dirty="0">
                  <a:latin typeface="+mn-ea"/>
                </a:rPr>
                <a:t>年度）に、より効率化を図るため、かんたん窓口システムを導入する方向で進めている。例えば、市民課で転入手続きをすると、</a:t>
              </a:r>
              <a:r>
                <a:rPr kumimoji="1" lang="en-US" altLang="ja-JP" sz="1100" dirty="0">
                  <a:latin typeface="+mn-ea"/>
                </a:rPr>
                <a:t>QR</a:t>
              </a:r>
              <a:r>
                <a:rPr kumimoji="1" lang="ja-JP" altLang="en-US" sz="1100" dirty="0">
                  <a:latin typeface="+mn-ea"/>
                </a:rPr>
                <a:t>コードの付いた申請書が発行される。この</a:t>
              </a:r>
              <a:r>
                <a:rPr kumimoji="1" lang="en-US" altLang="ja-JP" sz="1100" dirty="0">
                  <a:latin typeface="+mn-ea"/>
                </a:rPr>
                <a:t>QR</a:t>
              </a:r>
              <a:r>
                <a:rPr kumimoji="1" lang="ja-JP" altLang="en-US" sz="1100" dirty="0">
                  <a:latin typeface="+mn-ea"/>
                </a:rPr>
                <a:t>コードを、手続きが関連する部署で読み込むことにより、あらかじめ基本</a:t>
              </a:r>
              <a:r>
                <a:rPr kumimoji="1" lang="en-US" altLang="ja-JP" sz="1100" dirty="0">
                  <a:latin typeface="+mn-ea"/>
                </a:rPr>
                <a:t>4</a:t>
              </a:r>
              <a:r>
                <a:rPr kumimoji="1" lang="ja-JP" altLang="en-US" sz="1100" dirty="0">
                  <a:latin typeface="+mn-ea"/>
                </a:rPr>
                <a:t>情報が記載された申請書を作成可能となり、来庁者の記入負担を軽減できるようになる。</a:t>
              </a:r>
            </a:p>
          </p:txBody>
        </p:sp>
      </p:grpSp>
      <p:grpSp>
        <p:nvGrpSpPr>
          <p:cNvPr id="52" name="グループ化 51">
            <a:extLst>
              <a:ext uri="{FF2B5EF4-FFF2-40B4-BE49-F238E27FC236}">
                <a16:creationId xmlns:a16="http://schemas.microsoft.com/office/drawing/2014/main" id="{28FB40DA-CF9E-735F-86A6-8A382A483D75}"/>
              </a:ext>
            </a:extLst>
          </p:cNvPr>
          <p:cNvGrpSpPr/>
          <p:nvPr/>
        </p:nvGrpSpPr>
        <p:grpSpPr>
          <a:xfrm>
            <a:off x="709200" y="7836910"/>
            <a:ext cx="6138340" cy="769486"/>
            <a:chOff x="503238" y="3168000"/>
            <a:chExt cx="6138340" cy="769486"/>
          </a:xfrm>
        </p:grpSpPr>
        <p:grpSp>
          <p:nvGrpSpPr>
            <p:cNvPr id="53" name="グループ化 52">
              <a:extLst>
                <a:ext uri="{FF2B5EF4-FFF2-40B4-BE49-F238E27FC236}">
                  <a16:creationId xmlns:a16="http://schemas.microsoft.com/office/drawing/2014/main" id="{6EA39D7F-F0E5-160A-0DF9-5E1DA45D1A86}"/>
                </a:ext>
              </a:extLst>
            </p:cNvPr>
            <p:cNvGrpSpPr/>
            <p:nvPr/>
          </p:nvGrpSpPr>
          <p:grpSpPr>
            <a:xfrm>
              <a:off x="503238" y="3168000"/>
              <a:ext cx="2502339" cy="252000"/>
              <a:chOff x="707715" y="3366000"/>
              <a:chExt cx="2502339" cy="252000"/>
            </a:xfrm>
          </p:grpSpPr>
          <p:sp>
            <p:nvSpPr>
              <p:cNvPr id="55" name="テキスト ボックス 54">
                <a:extLst>
                  <a:ext uri="{FF2B5EF4-FFF2-40B4-BE49-F238E27FC236}">
                    <a16:creationId xmlns:a16="http://schemas.microsoft.com/office/drawing/2014/main" id="{0F93B888-0A85-DFDE-F12C-C0E459123F5A}"/>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決済方法</a:t>
                </a:r>
              </a:p>
            </p:txBody>
          </p:sp>
          <p:sp>
            <p:nvSpPr>
              <p:cNvPr id="56" name="四角形: 角を丸くする 55">
                <a:extLst>
                  <a:ext uri="{FF2B5EF4-FFF2-40B4-BE49-F238E27FC236}">
                    <a16:creationId xmlns:a16="http://schemas.microsoft.com/office/drawing/2014/main" id="{863FA8E9-1EA4-29C5-A551-D963E44A4C7A}"/>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施策⑧</a:t>
                </a:r>
              </a:p>
            </p:txBody>
          </p:sp>
        </p:grpSp>
        <p:sp>
          <p:nvSpPr>
            <p:cNvPr id="54" name="テキスト ボックス 53">
              <a:extLst>
                <a:ext uri="{FF2B5EF4-FFF2-40B4-BE49-F238E27FC236}">
                  <a16:creationId xmlns:a16="http://schemas.microsoft.com/office/drawing/2014/main" id="{55997AAB-7A96-4790-FDE8-5BC1048FC93C}"/>
                </a:ext>
              </a:extLst>
            </p:cNvPr>
            <p:cNvSpPr txBox="1"/>
            <p:nvPr/>
          </p:nvSpPr>
          <p:spPr>
            <a:xfrm>
              <a:off x="1349578" y="3429655"/>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市民の利便性向上、非接触決済による感染症対策のため、市民課窓口にてキャッシュレス決済サービスを導入。対象は住民票等の交付に係る手数料であり、クレジットカード、流通系電子マネー、交通系電子マネー、</a:t>
              </a:r>
              <a:r>
                <a:rPr kumimoji="1" lang="en-US" altLang="ja-JP" sz="1100" dirty="0">
                  <a:latin typeface="+mn-ea"/>
                </a:rPr>
                <a:t>QR</a:t>
              </a:r>
              <a:r>
                <a:rPr kumimoji="1" lang="ja-JP" altLang="en-US" sz="1100" dirty="0">
                  <a:latin typeface="+mn-ea"/>
                </a:rPr>
                <a:t>コード決済に対応している。</a:t>
              </a:r>
            </a:p>
          </p:txBody>
        </p:sp>
      </p:grpSp>
      <p:grpSp>
        <p:nvGrpSpPr>
          <p:cNvPr id="73" name="グループ化 72">
            <a:extLst>
              <a:ext uri="{FF2B5EF4-FFF2-40B4-BE49-F238E27FC236}">
                <a16:creationId xmlns:a16="http://schemas.microsoft.com/office/drawing/2014/main" id="{596D0566-4C13-2057-A5F6-E31E06E1F8BD}"/>
              </a:ext>
            </a:extLst>
          </p:cNvPr>
          <p:cNvGrpSpPr/>
          <p:nvPr/>
        </p:nvGrpSpPr>
        <p:grpSpPr>
          <a:xfrm>
            <a:off x="709200" y="6892950"/>
            <a:ext cx="6138340" cy="780209"/>
            <a:chOff x="503238" y="3168000"/>
            <a:chExt cx="6138340" cy="780209"/>
          </a:xfrm>
        </p:grpSpPr>
        <p:grpSp>
          <p:nvGrpSpPr>
            <p:cNvPr id="74" name="グループ化 73">
              <a:extLst>
                <a:ext uri="{FF2B5EF4-FFF2-40B4-BE49-F238E27FC236}">
                  <a16:creationId xmlns:a16="http://schemas.microsoft.com/office/drawing/2014/main" id="{7934E671-6BEA-C4D2-CBA9-4E7636303F74}"/>
                </a:ext>
              </a:extLst>
            </p:cNvPr>
            <p:cNvGrpSpPr/>
            <p:nvPr/>
          </p:nvGrpSpPr>
          <p:grpSpPr>
            <a:xfrm>
              <a:off x="503238" y="3168000"/>
              <a:ext cx="2826339" cy="252000"/>
              <a:chOff x="707715" y="3366000"/>
              <a:chExt cx="2826339" cy="252000"/>
            </a:xfrm>
          </p:grpSpPr>
          <p:sp>
            <p:nvSpPr>
              <p:cNvPr id="76" name="テキスト ボックス 75">
                <a:extLst>
                  <a:ext uri="{FF2B5EF4-FFF2-40B4-BE49-F238E27FC236}">
                    <a16:creationId xmlns:a16="http://schemas.microsoft.com/office/drawing/2014/main" id="{D6BB75E4-6996-E53B-091C-6F6F2F8C4204}"/>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コンビニ交付サービス</a:t>
                </a:r>
              </a:p>
            </p:txBody>
          </p:sp>
          <p:sp>
            <p:nvSpPr>
              <p:cNvPr id="77" name="四角形: 角を丸くする 76">
                <a:extLst>
                  <a:ext uri="{FF2B5EF4-FFF2-40B4-BE49-F238E27FC236}">
                    <a16:creationId xmlns:a16="http://schemas.microsoft.com/office/drawing/2014/main" id="{5F903BA8-883E-111C-FA6A-BC7DA7FFBED2}"/>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施策⑥</a:t>
                </a:r>
              </a:p>
            </p:txBody>
          </p:sp>
        </p:grpSp>
        <p:sp>
          <p:nvSpPr>
            <p:cNvPr id="75" name="テキスト ボックス 74">
              <a:extLst>
                <a:ext uri="{FF2B5EF4-FFF2-40B4-BE49-F238E27FC236}">
                  <a16:creationId xmlns:a16="http://schemas.microsoft.com/office/drawing/2014/main" id="{FC4CCE58-A803-446E-4BA0-1E21873F2537}"/>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コンビニエンスストア等に設置されているキオスク端末から、住民票の写し、印鑑登録証明書、市民税・都民税課税（非課税）証明書、戸籍事項証明書（全部・個人）、戸籍の附票の写し（全部・一部）が取得できるようになっている。</a:t>
              </a:r>
            </a:p>
          </p:txBody>
        </p:sp>
      </p:grpSp>
      <p:pic>
        <p:nvPicPr>
          <p:cNvPr id="5" name="図 4" descr="空港のターミナル&#10;&#10;低い精度で自動的に生成された説明">
            <a:extLst>
              <a:ext uri="{FF2B5EF4-FFF2-40B4-BE49-F238E27FC236}">
                <a16:creationId xmlns:a16="http://schemas.microsoft.com/office/drawing/2014/main" id="{220C3657-7D74-2CDF-1080-E9583F2A8CF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3196" y="2160000"/>
            <a:ext cx="3048717" cy="1746317"/>
          </a:xfrm>
          <a:prstGeom prst="rect">
            <a:avLst/>
          </a:prstGeom>
        </p:spPr>
      </p:pic>
      <p:sp>
        <p:nvSpPr>
          <p:cNvPr id="6" name="テキスト ボックス 5">
            <a:extLst>
              <a:ext uri="{FF2B5EF4-FFF2-40B4-BE49-F238E27FC236}">
                <a16:creationId xmlns:a16="http://schemas.microsoft.com/office/drawing/2014/main" id="{6B91958A-452B-9390-FD72-90FC987E3968}"/>
              </a:ext>
            </a:extLst>
          </p:cNvPr>
          <p:cNvSpPr txBox="1"/>
          <p:nvPr/>
        </p:nvSpPr>
        <p:spPr>
          <a:xfrm>
            <a:off x="3672000" y="3181755"/>
            <a:ext cx="1224694" cy="169277"/>
          </a:xfrm>
          <a:prstGeom prst="rect">
            <a:avLst/>
          </a:prstGeom>
          <a:noFill/>
        </p:spPr>
        <p:txBody>
          <a:bodyPr wrap="none" lIns="0" tIns="0" rIns="0" bIns="0" rtlCol="0">
            <a:spAutoFit/>
          </a:bodyPr>
          <a:lstStyle/>
          <a:p>
            <a:pPr fontAlgn="ctr"/>
            <a:r>
              <a:rPr kumimoji="1" lang="ja-JP" altLang="en-US" sz="1100" dirty="0">
                <a:latin typeface="+mn-ea"/>
              </a:rPr>
              <a:t>窓口空間イメージ</a:t>
            </a:r>
            <a:r>
              <a:rPr kumimoji="1" lang="en-US" altLang="ja-JP" sz="1100" baseline="30000" dirty="0">
                <a:latin typeface="+mn-ea"/>
              </a:rPr>
              <a:t>*3</a:t>
            </a:r>
            <a:endParaRPr kumimoji="1" lang="ja-JP" altLang="en-US" sz="1100" baseline="30000" dirty="0">
              <a:latin typeface="+mn-ea"/>
            </a:endParaRPr>
          </a:p>
        </p:txBody>
      </p:sp>
      <p:sp>
        <p:nvSpPr>
          <p:cNvPr id="8" name="テキスト ボックス 7">
            <a:extLst>
              <a:ext uri="{FF2B5EF4-FFF2-40B4-BE49-F238E27FC236}">
                <a16:creationId xmlns:a16="http://schemas.microsoft.com/office/drawing/2014/main" id="{81D9B750-E402-44FF-DEE4-6514A01093BC}"/>
              </a:ext>
            </a:extLst>
          </p:cNvPr>
          <p:cNvSpPr txBox="1"/>
          <p:nvPr/>
        </p:nvSpPr>
        <p:spPr>
          <a:xfrm>
            <a:off x="3672000" y="3413874"/>
            <a:ext cx="3384000" cy="492443"/>
          </a:xfrm>
          <a:prstGeom prst="rect">
            <a:avLst/>
          </a:prstGeom>
          <a:noFill/>
        </p:spPr>
        <p:txBody>
          <a:bodyPr wrap="square" lIns="0" tIns="0" rIns="0" bIns="0" rtlCol="0">
            <a:spAutoFit/>
          </a:bodyPr>
          <a:lstStyle/>
          <a:p>
            <a:r>
              <a:rPr kumimoji="1" lang="en-US" altLang="ja-JP" sz="800" dirty="0">
                <a:latin typeface="+mn-ea"/>
              </a:rPr>
              <a:t>*3 </a:t>
            </a:r>
            <a:r>
              <a:rPr kumimoji="1" lang="ja-JP" altLang="en-US" sz="800" dirty="0">
                <a:latin typeface="+mn-ea"/>
              </a:rPr>
              <a:t>「清瀬市役所　新庁舎建設計画　ご案内」</a:t>
            </a:r>
            <a:r>
              <a:rPr kumimoji="1" lang="en-US" altLang="ja-JP" sz="800" dirty="0">
                <a:latin typeface="+mn-ea"/>
              </a:rPr>
              <a:t>P2</a:t>
            </a:r>
            <a:r>
              <a:rPr kumimoji="1" lang="ja-JP" altLang="en-US" sz="800" dirty="0">
                <a:latin typeface="+mn-ea"/>
              </a:rPr>
              <a:t>、清瀬市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7"/>
              </a:rPr>
              <a:t>https://www.city.kiyose.lg.jp/_res/projects/default_project/_page_/001/004/922/kiyose_shintyousya_panfu.pdf</a:t>
            </a:r>
            <a:r>
              <a:rPr kumimoji="1" lang="ja-JP" altLang="en-US" sz="800" dirty="0">
                <a:latin typeface="+mn-ea"/>
              </a:rPr>
              <a:t>）</a:t>
            </a:r>
          </a:p>
        </p:txBody>
      </p:sp>
      <p:grpSp>
        <p:nvGrpSpPr>
          <p:cNvPr id="2" name="グループ化 1">
            <a:extLst>
              <a:ext uri="{FF2B5EF4-FFF2-40B4-BE49-F238E27FC236}">
                <a16:creationId xmlns:a16="http://schemas.microsoft.com/office/drawing/2014/main" id="{C1268103-D5FF-67EE-BCF2-C16AC8EB1DCA}"/>
              </a:ext>
            </a:extLst>
          </p:cNvPr>
          <p:cNvGrpSpPr/>
          <p:nvPr/>
        </p:nvGrpSpPr>
        <p:grpSpPr>
          <a:xfrm>
            <a:off x="709200" y="5937900"/>
            <a:ext cx="2502339" cy="252000"/>
            <a:chOff x="709200" y="5976000"/>
            <a:chExt cx="2502339" cy="252000"/>
          </a:xfrm>
        </p:grpSpPr>
        <p:sp>
          <p:nvSpPr>
            <p:cNvPr id="15" name="テキスト ボックス 14">
              <a:extLst>
                <a:ext uri="{FF2B5EF4-FFF2-40B4-BE49-F238E27FC236}">
                  <a16:creationId xmlns:a16="http://schemas.microsoft.com/office/drawing/2014/main" id="{47A3988D-65DC-9267-CE6A-AF1C766C762D}"/>
                </a:ext>
              </a:extLst>
            </p:cNvPr>
            <p:cNvSpPr txBox="1"/>
            <p:nvPr/>
          </p:nvSpPr>
          <p:spPr>
            <a:xfrm>
              <a:off x="1555539" y="600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混雑状況配信サービス</a:t>
              </a:r>
            </a:p>
          </p:txBody>
        </p:sp>
        <p:sp>
          <p:nvSpPr>
            <p:cNvPr id="16" name="四角形: 角を丸くする 15">
              <a:extLst>
                <a:ext uri="{FF2B5EF4-FFF2-40B4-BE49-F238E27FC236}">
                  <a16:creationId xmlns:a16="http://schemas.microsoft.com/office/drawing/2014/main" id="{5CDB6329-4962-F05D-0928-BC4348A3FDEA}"/>
                </a:ext>
              </a:extLst>
            </p:cNvPr>
            <p:cNvSpPr/>
            <p:nvPr/>
          </p:nvSpPr>
          <p:spPr>
            <a:xfrm>
              <a:off x="709200" y="597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施策④</a:t>
              </a:r>
            </a:p>
          </p:txBody>
        </p:sp>
      </p:grpSp>
      <p:sp>
        <p:nvSpPr>
          <p:cNvPr id="11" name="テキスト ボックス 10">
            <a:extLst>
              <a:ext uri="{FF2B5EF4-FFF2-40B4-BE49-F238E27FC236}">
                <a16:creationId xmlns:a16="http://schemas.microsoft.com/office/drawing/2014/main" id="{0C21CF9B-1F4D-8F7C-ECB8-4774CCA73870}"/>
              </a:ext>
            </a:extLst>
          </p:cNvPr>
          <p:cNvSpPr txBox="1"/>
          <p:nvPr/>
        </p:nvSpPr>
        <p:spPr>
          <a:xfrm>
            <a:off x="1555540" y="6229328"/>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混雑状況配信サービスや来庁予約サービスについては、費用対効果に鑑み、導入はしていない。ただし、市民課窓口に限り、発券機の呼出番号をホームページから確認できるようになっている。</a:t>
            </a:r>
          </a:p>
        </p:txBody>
      </p:sp>
      <p:grpSp>
        <p:nvGrpSpPr>
          <p:cNvPr id="9" name="グループ化 8">
            <a:extLst>
              <a:ext uri="{FF2B5EF4-FFF2-40B4-BE49-F238E27FC236}">
                <a16:creationId xmlns:a16="http://schemas.microsoft.com/office/drawing/2014/main" id="{D410C9C6-D1DA-1F29-95B1-B96AC34AC5D8}"/>
              </a:ext>
            </a:extLst>
          </p:cNvPr>
          <p:cNvGrpSpPr/>
          <p:nvPr/>
        </p:nvGrpSpPr>
        <p:grpSpPr>
          <a:xfrm>
            <a:off x="3409962" y="5937900"/>
            <a:ext cx="2574339" cy="252000"/>
            <a:chOff x="3409962" y="5976000"/>
            <a:chExt cx="2574339" cy="252000"/>
          </a:xfrm>
        </p:grpSpPr>
        <p:sp>
          <p:nvSpPr>
            <p:cNvPr id="13" name="テキスト ボックス 12">
              <a:extLst>
                <a:ext uri="{FF2B5EF4-FFF2-40B4-BE49-F238E27FC236}">
                  <a16:creationId xmlns:a16="http://schemas.microsoft.com/office/drawing/2014/main" id="{19A5EBDF-441B-DE90-1432-DCB76A7F0D15}"/>
                </a:ext>
              </a:extLst>
            </p:cNvPr>
            <p:cNvSpPr txBox="1"/>
            <p:nvPr/>
          </p:nvSpPr>
          <p:spPr>
            <a:xfrm>
              <a:off x="4256301" y="6009667"/>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来庁予約サービス</a:t>
              </a:r>
            </a:p>
          </p:txBody>
        </p:sp>
        <p:sp>
          <p:nvSpPr>
            <p:cNvPr id="14" name="四角形: 角を丸くする 13">
              <a:extLst>
                <a:ext uri="{FF2B5EF4-FFF2-40B4-BE49-F238E27FC236}">
                  <a16:creationId xmlns:a16="http://schemas.microsoft.com/office/drawing/2014/main" id="{6F1EEC44-E9F3-DA54-42A4-CA3365210F85}"/>
                </a:ext>
              </a:extLst>
            </p:cNvPr>
            <p:cNvSpPr/>
            <p:nvPr/>
          </p:nvSpPr>
          <p:spPr>
            <a:xfrm>
              <a:off x="3409962" y="597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施策⑤</a:t>
              </a:r>
            </a:p>
          </p:txBody>
        </p:sp>
      </p:grpSp>
      <p:sp>
        <p:nvSpPr>
          <p:cNvPr id="20" name="正方形/長方形 19">
            <a:extLst>
              <a:ext uri="{FF2B5EF4-FFF2-40B4-BE49-F238E27FC236}">
                <a16:creationId xmlns:a16="http://schemas.microsoft.com/office/drawing/2014/main" id="{1E3E333E-FEDE-72C4-C7A3-D5245C1743F4}"/>
              </a:ext>
            </a:extLst>
          </p:cNvPr>
          <p:cNvSpPr/>
          <p:nvPr/>
        </p:nvSpPr>
        <p:spPr>
          <a:xfrm>
            <a:off x="504438" y="4032000"/>
            <a:ext cx="6552000" cy="467127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13">
            <a:extLst>
              <a:ext uri="{FF2B5EF4-FFF2-40B4-BE49-F238E27FC236}">
                <a16:creationId xmlns:a16="http://schemas.microsoft.com/office/drawing/2014/main" id="{0D0151AE-D8BD-F4A0-C25A-A1EE1E551E93}"/>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58</a:t>
            </a:fld>
            <a:endParaRPr kumimoji="1" lang="ja-JP" altLang="en-US" dirty="0">
              <a:latin typeface="+mn-ea"/>
              <a:ea typeface="+mn-ea"/>
            </a:endParaRPr>
          </a:p>
        </p:txBody>
      </p:sp>
    </p:spTree>
    <p:extLst>
      <p:ext uri="{BB962C8B-B14F-4D97-AF65-F5344CB8AC3E}">
        <p14:creationId xmlns:p14="http://schemas.microsoft.com/office/powerpoint/2010/main" val="2642959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7171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(8) </a:t>
            </a:r>
            <a:r>
              <a:rPr lang="zh-TW" altLang="en-US" dirty="0">
                <a:latin typeface="+mn-ea"/>
                <a:ea typeface="+mn-ea"/>
              </a:rPr>
              <a:t>東京都清瀬市</a:t>
            </a:r>
          </a:p>
        </p:txBody>
      </p:sp>
      <p:grpSp>
        <p:nvGrpSpPr>
          <p:cNvPr id="3" name="グループ化 2">
            <a:extLst>
              <a:ext uri="{FF2B5EF4-FFF2-40B4-BE49-F238E27FC236}">
                <a16:creationId xmlns:a16="http://schemas.microsoft.com/office/drawing/2014/main" id="{944E068E-F936-67E1-C269-0A583CF893D2}"/>
              </a:ext>
            </a:extLst>
          </p:cNvPr>
          <p:cNvGrpSpPr/>
          <p:nvPr/>
        </p:nvGrpSpPr>
        <p:grpSpPr>
          <a:xfrm>
            <a:off x="504000" y="1368000"/>
            <a:ext cx="6552000" cy="252000"/>
            <a:chOff x="504000" y="1797030"/>
            <a:chExt cx="6552000" cy="252000"/>
          </a:xfrm>
        </p:grpSpPr>
        <p:sp>
          <p:nvSpPr>
            <p:cNvPr id="4" name="四角形: 角を丸くする 3">
              <a:extLst>
                <a:ext uri="{FF2B5EF4-FFF2-40B4-BE49-F238E27FC236}">
                  <a16:creationId xmlns:a16="http://schemas.microsoft.com/office/drawing/2014/main" id="{A4AF9FB3-06BA-5B53-128F-C4C7322FE6D6}"/>
                </a:ext>
              </a:extLst>
            </p:cNvPr>
            <p:cNvSpPr/>
            <p:nvPr/>
          </p:nvSpPr>
          <p:spPr>
            <a:xfrm>
              <a:off x="504000" y="179703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5DEBC3CC-4F59-C545-6650-2258F8E0DB10}"/>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2" name="グループ化 1">
            <a:extLst>
              <a:ext uri="{FF2B5EF4-FFF2-40B4-BE49-F238E27FC236}">
                <a16:creationId xmlns:a16="http://schemas.microsoft.com/office/drawing/2014/main" id="{EB03D326-2B67-B34E-D088-9C1776F3F929}"/>
              </a:ext>
            </a:extLst>
          </p:cNvPr>
          <p:cNvGrpSpPr/>
          <p:nvPr/>
        </p:nvGrpSpPr>
        <p:grpSpPr>
          <a:xfrm>
            <a:off x="709200" y="2650716"/>
            <a:ext cx="6138340" cy="1318521"/>
            <a:chOff x="709200" y="3641520"/>
            <a:chExt cx="6138340" cy="1318521"/>
          </a:xfrm>
        </p:grpSpPr>
        <p:grpSp>
          <p:nvGrpSpPr>
            <p:cNvPr id="34" name="グループ化 33">
              <a:extLst>
                <a:ext uri="{FF2B5EF4-FFF2-40B4-BE49-F238E27FC236}">
                  <a16:creationId xmlns:a16="http://schemas.microsoft.com/office/drawing/2014/main" id="{DA3D550B-7CE1-909D-D6BA-319E09B4F495}"/>
                </a:ext>
              </a:extLst>
            </p:cNvPr>
            <p:cNvGrpSpPr/>
            <p:nvPr/>
          </p:nvGrpSpPr>
          <p:grpSpPr>
            <a:xfrm>
              <a:off x="709200" y="3641520"/>
              <a:ext cx="2502339" cy="252000"/>
              <a:chOff x="707715" y="3366000"/>
              <a:chExt cx="2502339" cy="252000"/>
            </a:xfrm>
          </p:grpSpPr>
          <p:sp>
            <p:nvSpPr>
              <p:cNvPr id="39" name="テキスト ボックス 38">
                <a:extLst>
                  <a:ext uri="{FF2B5EF4-FFF2-40B4-BE49-F238E27FC236}">
                    <a16:creationId xmlns:a16="http://schemas.microsoft.com/office/drawing/2014/main" id="{63D21CAD-1B15-ABF1-F945-9308F6E7C2AB}"/>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モバイル、タブレット端末</a:t>
                </a:r>
              </a:p>
            </p:txBody>
          </p:sp>
          <p:sp>
            <p:nvSpPr>
              <p:cNvPr id="40" name="四角形: 角を丸くする 39">
                <a:extLst>
                  <a:ext uri="{FF2B5EF4-FFF2-40B4-BE49-F238E27FC236}">
                    <a16:creationId xmlns:a16="http://schemas.microsoft.com/office/drawing/2014/main" id="{17FFBADE-DFB0-8606-1C4A-947901A42A04}"/>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施策⑪</a:t>
                </a:r>
              </a:p>
            </p:txBody>
          </p:sp>
        </p:grpSp>
        <p:sp>
          <p:nvSpPr>
            <p:cNvPr id="35" name="テキスト ボックス 34">
              <a:extLst>
                <a:ext uri="{FF2B5EF4-FFF2-40B4-BE49-F238E27FC236}">
                  <a16:creationId xmlns:a16="http://schemas.microsoft.com/office/drawing/2014/main" id="{EBCDDE94-C86D-E882-57AB-5DE0CAD089B0}"/>
                </a:ext>
              </a:extLst>
            </p:cNvPr>
            <p:cNvSpPr txBox="1"/>
            <p:nvPr/>
          </p:nvSpPr>
          <p:spPr>
            <a:xfrm>
              <a:off x="1555540" y="3944378"/>
              <a:ext cx="5292000" cy="1015663"/>
            </a:xfrm>
            <a:prstGeom prst="rect">
              <a:avLst/>
            </a:prstGeom>
            <a:noFill/>
          </p:spPr>
          <p:txBody>
            <a:bodyPr wrap="square" lIns="0" tIns="0" rIns="0" bIns="0" rtlCol="0">
              <a:spAutoFit/>
            </a:bodyPr>
            <a:lstStyle/>
            <a:p>
              <a:pPr indent="144000" algn="just" fontAlgn="ctr"/>
              <a:r>
                <a:rPr kumimoji="1" lang="ja-JP" altLang="en-US" sz="1100" dirty="0">
                  <a:latin typeface="+mn-ea"/>
                </a:rPr>
                <a:t>庁舎移転を機に、有線</a:t>
              </a:r>
              <a:r>
                <a:rPr kumimoji="1" lang="en-US" altLang="ja-JP" sz="1100" dirty="0">
                  <a:latin typeface="+mn-ea"/>
                </a:rPr>
                <a:t>LAN</a:t>
              </a:r>
              <a:r>
                <a:rPr kumimoji="1" lang="ja-JP" altLang="en-US" sz="1100" dirty="0">
                  <a:latin typeface="+mn-ea"/>
                </a:rPr>
                <a:t>の無線化について、柔軟性だけでなく、コスト面についても検討。コンサルティング事業者に依頼して、無線</a:t>
              </a:r>
              <a:r>
                <a:rPr kumimoji="1" lang="en-US" altLang="ja-JP" sz="1100" dirty="0">
                  <a:latin typeface="+mn-ea"/>
                </a:rPr>
                <a:t>LAN</a:t>
              </a:r>
              <a:r>
                <a:rPr kumimoji="1" lang="ja-JP" altLang="en-US" sz="1100" dirty="0">
                  <a:latin typeface="+mn-ea"/>
                </a:rPr>
                <a:t>と有線</a:t>
              </a:r>
              <a:r>
                <a:rPr kumimoji="1" lang="en-US" altLang="ja-JP" sz="1100" dirty="0">
                  <a:latin typeface="+mn-ea"/>
                </a:rPr>
                <a:t>LAN</a:t>
              </a:r>
              <a:r>
                <a:rPr kumimoji="1" lang="ja-JP" altLang="en-US" sz="1100" dirty="0">
                  <a:latin typeface="+mn-ea"/>
                </a:rPr>
                <a:t>で構築費用を比較したところ、有線</a:t>
              </a:r>
              <a:r>
                <a:rPr kumimoji="1" lang="en-US" altLang="ja-JP" sz="1100" dirty="0">
                  <a:latin typeface="+mn-ea"/>
                </a:rPr>
                <a:t>LAN</a:t>
              </a:r>
              <a:r>
                <a:rPr kumimoji="1" lang="ja-JP" altLang="en-US" sz="1100" dirty="0">
                  <a:latin typeface="+mn-ea"/>
                </a:rPr>
                <a:t>の配線費用がかなり高額であったため、無線</a:t>
              </a:r>
              <a:r>
                <a:rPr kumimoji="1" lang="en-US" altLang="ja-JP" sz="1100" dirty="0">
                  <a:latin typeface="+mn-ea"/>
                </a:rPr>
                <a:t>LAN</a:t>
              </a:r>
              <a:r>
                <a:rPr kumimoji="1" lang="ja-JP" altLang="en-US" sz="1100" dirty="0">
                  <a:latin typeface="+mn-ea"/>
                </a:rPr>
                <a:t>に価格的優位性があった。他にも、近隣自治体の導入状況も踏まえた上で、無線化に踏み切った。また、デスクトップパソコンよりもタブレットパソコンを導入した方が、</a:t>
              </a:r>
              <a:r>
                <a:rPr kumimoji="1" lang="ja-JP" altLang="en-US" sz="1100" u="wavyHeavy" dirty="0">
                  <a:solidFill>
                    <a:schemeClr val="tx1"/>
                  </a:solidFill>
                  <a:uFill>
                    <a:solidFill>
                      <a:srgbClr val="31926F"/>
                    </a:solidFill>
                  </a:uFill>
                  <a:latin typeface="+mn-ea"/>
                </a:rPr>
                <a:t>ペーパーレス</a:t>
              </a:r>
              <a:r>
                <a:rPr kumimoji="1" lang="ja-JP" altLang="en-US" sz="1100" dirty="0">
                  <a:latin typeface="+mn-ea"/>
                </a:rPr>
                <a:t>会議など多様な働き方に対応できるため、併せて導入に至った。</a:t>
              </a:r>
            </a:p>
          </p:txBody>
        </p:sp>
        <p:grpSp>
          <p:nvGrpSpPr>
            <p:cNvPr id="36" name="グループ化 35">
              <a:extLst>
                <a:ext uri="{FF2B5EF4-FFF2-40B4-BE49-F238E27FC236}">
                  <a16:creationId xmlns:a16="http://schemas.microsoft.com/office/drawing/2014/main" id="{2E347139-EEEC-3FBA-561F-47EC80710D71}"/>
                </a:ext>
              </a:extLst>
            </p:cNvPr>
            <p:cNvGrpSpPr/>
            <p:nvPr/>
          </p:nvGrpSpPr>
          <p:grpSpPr>
            <a:xfrm>
              <a:off x="3409962" y="3641520"/>
              <a:ext cx="2574339" cy="252000"/>
              <a:chOff x="-291371" y="3104717"/>
              <a:chExt cx="2574339" cy="252000"/>
            </a:xfrm>
          </p:grpSpPr>
          <p:sp>
            <p:nvSpPr>
              <p:cNvPr id="37" name="テキスト ボックス 36">
                <a:extLst>
                  <a:ext uri="{FF2B5EF4-FFF2-40B4-BE49-F238E27FC236}">
                    <a16:creationId xmlns:a16="http://schemas.microsoft.com/office/drawing/2014/main" id="{8CEF3015-D212-BD66-ECC5-12C795661DBE}"/>
                  </a:ext>
                </a:extLst>
              </p:cNvPr>
              <p:cNvSpPr txBox="1"/>
              <p:nvPr/>
            </p:nvSpPr>
            <p:spPr>
              <a:xfrm>
                <a:off x="554968" y="3138384"/>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p>
            </p:txBody>
          </p:sp>
          <p:sp>
            <p:nvSpPr>
              <p:cNvPr id="38" name="四角形: 角を丸くする 37">
                <a:extLst>
                  <a:ext uri="{FF2B5EF4-FFF2-40B4-BE49-F238E27FC236}">
                    <a16:creationId xmlns:a16="http://schemas.microsoft.com/office/drawing/2014/main" id="{0A2EDCD8-285A-3769-2EC4-F4B8F7F390D2}"/>
                  </a:ext>
                </a:extLst>
              </p:cNvPr>
              <p:cNvSpPr/>
              <p:nvPr/>
            </p:nvSpPr>
            <p:spPr>
              <a:xfrm>
                <a:off x="-291371" y="310471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grpSp>
      </p:grpSp>
      <p:grpSp>
        <p:nvGrpSpPr>
          <p:cNvPr id="12" name="グループ化 11">
            <a:extLst>
              <a:ext uri="{FF2B5EF4-FFF2-40B4-BE49-F238E27FC236}">
                <a16:creationId xmlns:a16="http://schemas.microsoft.com/office/drawing/2014/main" id="{33C1BD97-D548-2EDA-E5D4-3007688E5C1E}"/>
              </a:ext>
            </a:extLst>
          </p:cNvPr>
          <p:cNvGrpSpPr/>
          <p:nvPr/>
        </p:nvGrpSpPr>
        <p:grpSpPr>
          <a:xfrm>
            <a:off x="709200" y="1842198"/>
            <a:ext cx="6138340" cy="641412"/>
            <a:chOff x="709200" y="2705520"/>
            <a:chExt cx="6138340" cy="641412"/>
          </a:xfrm>
        </p:grpSpPr>
        <p:grpSp>
          <p:nvGrpSpPr>
            <p:cNvPr id="10" name="グループ化 9">
              <a:extLst>
                <a:ext uri="{FF2B5EF4-FFF2-40B4-BE49-F238E27FC236}">
                  <a16:creationId xmlns:a16="http://schemas.microsoft.com/office/drawing/2014/main" id="{20FE2A81-72DA-D965-05C2-C99A480BF234}"/>
                </a:ext>
              </a:extLst>
            </p:cNvPr>
            <p:cNvGrpSpPr/>
            <p:nvPr/>
          </p:nvGrpSpPr>
          <p:grpSpPr>
            <a:xfrm>
              <a:off x="709200" y="2705520"/>
              <a:ext cx="2502339" cy="252000"/>
              <a:chOff x="707715" y="3366000"/>
              <a:chExt cx="2502339" cy="252000"/>
            </a:xfrm>
          </p:grpSpPr>
          <p:sp>
            <p:nvSpPr>
              <p:cNvPr id="19" name="テキスト ボックス 18">
                <a:extLst>
                  <a:ext uri="{FF2B5EF4-FFF2-40B4-BE49-F238E27FC236}">
                    <a16:creationId xmlns:a16="http://schemas.microsoft.com/office/drawing/2014/main" id="{6965E678-1146-A47F-5AC6-9787EF27D37B}"/>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20" name="四角形: 角を丸くする 19">
                <a:extLst>
                  <a:ext uri="{FF2B5EF4-FFF2-40B4-BE49-F238E27FC236}">
                    <a16:creationId xmlns:a16="http://schemas.microsoft.com/office/drawing/2014/main" id="{0D638205-C782-10C4-F57A-32C294286C19}"/>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grpSp>
        <p:sp>
          <p:nvSpPr>
            <p:cNvPr id="11" name="テキスト ボックス 10">
              <a:extLst>
                <a:ext uri="{FF2B5EF4-FFF2-40B4-BE49-F238E27FC236}">
                  <a16:creationId xmlns:a16="http://schemas.microsoft.com/office/drawing/2014/main" id="{D4BAA542-3063-6E14-810D-B619BED0044F}"/>
                </a:ext>
              </a:extLst>
            </p:cNvPr>
            <p:cNvSpPr txBox="1"/>
            <p:nvPr/>
          </p:nvSpPr>
          <p:spPr>
            <a:xfrm>
              <a:off x="1555540" y="3008378"/>
              <a:ext cx="5292000" cy="338554"/>
            </a:xfrm>
            <a:prstGeom prst="rect">
              <a:avLst/>
            </a:prstGeom>
            <a:noFill/>
          </p:spPr>
          <p:txBody>
            <a:bodyPr wrap="square" lIns="0" tIns="0" rIns="0" bIns="0" rtlCol="0">
              <a:spAutoFit/>
            </a:bodyPr>
            <a:lstStyle/>
            <a:p>
              <a:pPr indent="144000" algn="just" fontAlgn="ctr"/>
              <a:r>
                <a:rPr kumimoji="1" lang="ja-JP" altLang="en-US" sz="1100" dirty="0">
                  <a:latin typeface="+mn-ea"/>
                </a:rPr>
                <a:t>内部のグループウェアでは、富士通の</a:t>
              </a:r>
              <a:r>
                <a:rPr kumimoji="1" lang="en-US" altLang="ja-JP" sz="1100" dirty="0">
                  <a:latin typeface="+mn-ea"/>
                </a:rPr>
                <a:t>Joy’nDo</a:t>
              </a:r>
              <a:r>
                <a:rPr kumimoji="1" lang="ja-JP" altLang="en-US" sz="1100" dirty="0">
                  <a:latin typeface="+mn-ea"/>
                </a:rPr>
                <a:t>を利用している。外部とのオンライン会議ツールは、</a:t>
              </a:r>
              <a:r>
                <a:rPr kumimoji="1" lang="en-US" altLang="ja-JP" sz="1100" dirty="0">
                  <a:latin typeface="+mn-ea"/>
                </a:rPr>
                <a:t>Zoom</a:t>
              </a:r>
              <a:r>
                <a:rPr kumimoji="1" lang="ja-JP" altLang="en-US" sz="1100" dirty="0">
                  <a:latin typeface="+mn-ea"/>
                </a:rPr>
                <a:t>、</a:t>
              </a:r>
              <a:r>
                <a:rPr kumimoji="1" lang="en-US" altLang="ja-JP" sz="1100" dirty="0">
                  <a:latin typeface="+mn-ea"/>
                </a:rPr>
                <a:t>Webex</a:t>
              </a:r>
              <a:r>
                <a:rPr kumimoji="1" lang="ja-JP" altLang="en-US" sz="1100" dirty="0">
                  <a:latin typeface="+mn-ea"/>
                </a:rPr>
                <a:t>、</a:t>
              </a:r>
              <a:r>
                <a:rPr kumimoji="1" lang="en-US" altLang="ja-JP" sz="1100" dirty="0">
                  <a:latin typeface="+mn-ea"/>
                </a:rPr>
                <a:t>Teams</a:t>
              </a:r>
              <a:r>
                <a:rPr kumimoji="1" lang="ja-JP" altLang="en-US" sz="1100" dirty="0">
                  <a:latin typeface="+mn-ea"/>
                </a:rPr>
                <a:t>などのツールを利用することが可能である。</a:t>
              </a:r>
              <a:endParaRPr kumimoji="1" lang="ja-JP" altLang="en-US" sz="1100" strike="sngStrike" dirty="0">
                <a:latin typeface="+mn-ea"/>
              </a:endParaRPr>
            </a:p>
          </p:txBody>
        </p:sp>
        <p:grpSp>
          <p:nvGrpSpPr>
            <p:cNvPr id="13" name="グループ化 12">
              <a:extLst>
                <a:ext uri="{FF2B5EF4-FFF2-40B4-BE49-F238E27FC236}">
                  <a16:creationId xmlns:a16="http://schemas.microsoft.com/office/drawing/2014/main" id="{F3640E24-3CE2-ACCE-2BD3-CB83A45E4F50}"/>
                </a:ext>
              </a:extLst>
            </p:cNvPr>
            <p:cNvGrpSpPr/>
            <p:nvPr/>
          </p:nvGrpSpPr>
          <p:grpSpPr>
            <a:xfrm>
              <a:off x="3409962" y="2705520"/>
              <a:ext cx="2574339" cy="252000"/>
              <a:chOff x="-291371" y="3104717"/>
              <a:chExt cx="2574339" cy="252000"/>
            </a:xfrm>
          </p:grpSpPr>
          <p:sp>
            <p:nvSpPr>
              <p:cNvPr id="14" name="テキスト ボックス 13">
                <a:extLst>
                  <a:ext uri="{FF2B5EF4-FFF2-40B4-BE49-F238E27FC236}">
                    <a16:creationId xmlns:a16="http://schemas.microsoft.com/office/drawing/2014/main" id="{30F31954-E27D-2D4E-95AA-F43A68191D21}"/>
                  </a:ext>
                </a:extLst>
              </p:cNvPr>
              <p:cNvSpPr txBox="1"/>
              <p:nvPr/>
            </p:nvSpPr>
            <p:spPr>
              <a:xfrm>
                <a:off x="554968" y="3138384"/>
                <a:ext cx="1728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コミュニケーションツール</a:t>
                </a:r>
              </a:p>
            </p:txBody>
          </p:sp>
          <p:sp>
            <p:nvSpPr>
              <p:cNvPr id="17" name="四角形: 角を丸くする 16">
                <a:extLst>
                  <a:ext uri="{FF2B5EF4-FFF2-40B4-BE49-F238E27FC236}">
                    <a16:creationId xmlns:a16="http://schemas.microsoft.com/office/drawing/2014/main" id="{8CA835C5-B1AE-A919-857D-27939689EE42}"/>
                  </a:ext>
                </a:extLst>
              </p:cNvPr>
              <p:cNvSpPr/>
              <p:nvPr/>
            </p:nvSpPr>
            <p:spPr>
              <a:xfrm>
                <a:off x="-291371" y="310471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施策⑩</a:t>
                </a:r>
              </a:p>
            </p:txBody>
          </p:sp>
        </p:grpSp>
      </p:grpSp>
      <p:grpSp>
        <p:nvGrpSpPr>
          <p:cNvPr id="58" name="グループ化 57">
            <a:extLst>
              <a:ext uri="{FF2B5EF4-FFF2-40B4-BE49-F238E27FC236}">
                <a16:creationId xmlns:a16="http://schemas.microsoft.com/office/drawing/2014/main" id="{0BE2CBD9-6C1B-2B2A-6C6D-DD9262E528B6}"/>
              </a:ext>
            </a:extLst>
          </p:cNvPr>
          <p:cNvGrpSpPr/>
          <p:nvPr/>
        </p:nvGrpSpPr>
        <p:grpSpPr>
          <a:xfrm>
            <a:off x="709200" y="4122762"/>
            <a:ext cx="6138340" cy="1145108"/>
            <a:chOff x="503238" y="3168000"/>
            <a:chExt cx="6138340" cy="1145108"/>
          </a:xfrm>
        </p:grpSpPr>
        <p:grpSp>
          <p:nvGrpSpPr>
            <p:cNvPr id="59" name="グループ化 58">
              <a:extLst>
                <a:ext uri="{FF2B5EF4-FFF2-40B4-BE49-F238E27FC236}">
                  <a16:creationId xmlns:a16="http://schemas.microsoft.com/office/drawing/2014/main" id="{333F2D64-4F2B-3245-5E35-701A4DBD307A}"/>
                </a:ext>
              </a:extLst>
            </p:cNvPr>
            <p:cNvGrpSpPr/>
            <p:nvPr/>
          </p:nvGrpSpPr>
          <p:grpSpPr>
            <a:xfrm>
              <a:off x="503238" y="3168000"/>
              <a:ext cx="2594173" cy="252000"/>
              <a:chOff x="707715" y="3366000"/>
              <a:chExt cx="2594173" cy="252000"/>
            </a:xfrm>
          </p:grpSpPr>
          <p:sp>
            <p:nvSpPr>
              <p:cNvPr id="65" name="テキスト ボックス 64">
                <a:extLst>
                  <a:ext uri="{FF2B5EF4-FFF2-40B4-BE49-F238E27FC236}">
                    <a16:creationId xmlns:a16="http://schemas.microsoft.com/office/drawing/2014/main" id="{0CE7F6C9-6636-E720-59E4-7F1C68E640AB}"/>
                  </a:ext>
                </a:extLst>
              </p:cNvPr>
              <p:cNvSpPr txBox="1"/>
              <p:nvPr/>
            </p:nvSpPr>
            <p:spPr>
              <a:xfrm>
                <a:off x="1554053" y="3399667"/>
                <a:ext cx="174783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リモートアクセス実施方法</a:t>
                </a:r>
              </a:p>
            </p:txBody>
          </p:sp>
          <p:sp>
            <p:nvSpPr>
              <p:cNvPr id="67" name="四角形: 角を丸くする 66">
                <a:extLst>
                  <a:ext uri="{FF2B5EF4-FFF2-40B4-BE49-F238E27FC236}">
                    <a16:creationId xmlns:a16="http://schemas.microsoft.com/office/drawing/2014/main" id="{A44AC368-A9FA-E74D-0E0D-CC03BC8DFC7C}"/>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施策⑯</a:t>
                </a:r>
              </a:p>
            </p:txBody>
          </p:sp>
        </p:grpSp>
        <p:sp>
          <p:nvSpPr>
            <p:cNvPr id="60" name="テキスト ボックス 59">
              <a:extLst>
                <a:ext uri="{FF2B5EF4-FFF2-40B4-BE49-F238E27FC236}">
                  <a16:creationId xmlns:a16="http://schemas.microsoft.com/office/drawing/2014/main" id="{77A5291D-2017-BBB4-889C-C741BA807B67}"/>
                </a:ext>
              </a:extLst>
            </p:cNvPr>
            <p:cNvSpPr txBox="1"/>
            <p:nvPr/>
          </p:nvSpPr>
          <p:spPr>
            <a:xfrm>
              <a:off x="1349578" y="3636000"/>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リモートワークについては、</a:t>
              </a:r>
              <a:r>
                <a:rPr kumimoji="1" lang="en-US" altLang="ja-JP" sz="1100" dirty="0">
                  <a:latin typeface="+mn-ea"/>
                </a:rPr>
                <a:t>J-LIS</a:t>
              </a:r>
              <a:r>
                <a:rPr kumimoji="1" lang="ja-JP" altLang="en-US" sz="1100" dirty="0">
                  <a:latin typeface="+mn-ea"/>
                </a:rPr>
                <a:t>の自治体テレワーク試行事業（旧・自治体テレワーク推進実証実験事業）に参加。各職員の私物端末から、セキュアに執務室のパソコンにリモートでアクセスして、事務作業を行っている。内部でリモートワークのルールを定めており、始業終業等をチャットやメール等で、把握できるようにしている。</a:t>
              </a:r>
            </a:p>
          </p:txBody>
        </p:sp>
        <p:grpSp>
          <p:nvGrpSpPr>
            <p:cNvPr id="61" name="グループ化 60">
              <a:extLst>
                <a:ext uri="{FF2B5EF4-FFF2-40B4-BE49-F238E27FC236}">
                  <a16:creationId xmlns:a16="http://schemas.microsoft.com/office/drawing/2014/main" id="{E1AEB84A-3C1F-1F36-6331-D5D4311916C0}"/>
                </a:ext>
              </a:extLst>
            </p:cNvPr>
            <p:cNvGrpSpPr/>
            <p:nvPr/>
          </p:nvGrpSpPr>
          <p:grpSpPr>
            <a:xfrm>
              <a:off x="3204000" y="3168000"/>
              <a:ext cx="3402339" cy="402999"/>
              <a:chOff x="-291371" y="3104717"/>
              <a:chExt cx="3402339" cy="402999"/>
            </a:xfrm>
          </p:grpSpPr>
          <p:sp>
            <p:nvSpPr>
              <p:cNvPr id="62" name="テキスト ボックス 61">
                <a:extLst>
                  <a:ext uri="{FF2B5EF4-FFF2-40B4-BE49-F238E27FC236}">
                    <a16:creationId xmlns:a16="http://schemas.microsoft.com/office/drawing/2014/main" id="{674FE3DB-2358-A80E-457C-64A823BE29E3}"/>
                  </a:ext>
                </a:extLst>
              </p:cNvPr>
              <p:cNvSpPr txBox="1"/>
              <p:nvPr/>
            </p:nvSpPr>
            <p:spPr>
              <a:xfrm>
                <a:off x="554968" y="3138384"/>
                <a:ext cx="2556000" cy="369332"/>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柔軟な働き方を行うためのルール、</a:t>
                </a:r>
                <a:br>
                  <a:rPr kumimoji="1" lang="en-US" altLang="ja-JP" sz="1200" b="1" dirty="0">
                    <a:latin typeface="BIZ UDPゴシック" panose="020B0400000000000000" pitchFamily="50" charset="-128"/>
                    <a:ea typeface="BIZ UDPゴシック" panose="020B0400000000000000" pitchFamily="50" charset="-128"/>
                  </a:rPr>
                </a:br>
                <a:r>
                  <a:rPr kumimoji="1" lang="ja-JP" altLang="en-US" sz="1200" b="1" dirty="0">
                    <a:latin typeface="BIZ UDPゴシック" panose="020B0400000000000000" pitchFamily="50" charset="-128"/>
                    <a:ea typeface="BIZ UDPゴシック" panose="020B0400000000000000" pitchFamily="50" charset="-128"/>
                  </a:rPr>
                  <a:t>在席管理、勤怠管理</a:t>
                </a:r>
              </a:p>
            </p:txBody>
          </p:sp>
          <p:sp>
            <p:nvSpPr>
              <p:cNvPr id="63" name="四角形: 角を丸くする 62">
                <a:extLst>
                  <a:ext uri="{FF2B5EF4-FFF2-40B4-BE49-F238E27FC236}">
                    <a16:creationId xmlns:a16="http://schemas.microsoft.com/office/drawing/2014/main" id="{BEB98368-E74B-D71F-5EA3-07E91975408D}"/>
                  </a:ext>
                </a:extLst>
              </p:cNvPr>
              <p:cNvSpPr/>
              <p:nvPr/>
            </p:nvSpPr>
            <p:spPr>
              <a:xfrm>
                <a:off x="-291371" y="310471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施策⑭</a:t>
                </a:r>
              </a:p>
            </p:txBody>
          </p:sp>
        </p:grpSp>
      </p:grpSp>
      <p:grpSp>
        <p:nvGrpSpPr>
          <p:cNvPr id="25" name="グループ化 24">
            <a:extLst>
              <a:ext uri="{FF2B5EF4-FFF2-40B4-BE49-F238E27FC236}">
                <a16:creationId xmlns:a16="http://schemas.microsoft.com/office/drawing/2014/main" id="{D023E7B7-5E95-0160-F12F-210E34442F88}"/>
              </a:ext>
            </a:extLst>
          </p:cNvPr>
          <p:cNvGrpSpPr/>
          <p:nvPr/>
        </p:nvGrpSpPr>
        <p:grpSpPr>
          <a:xfrm>
            <a:off x="708438" y="6526539"/>
            <a:ext cx="6113902" cy="780209"/>
            <a:chOff x="503238" y="3168000"/>
            <a:chExt cx="3942340" cy="780209"/>
          </a:xfrm>
        </p:grpSpPr>
        <p:grpSp>
          <p:nvGrpSpPr>
            <p:cNvPr id="31" name="グループ化 30">
              <a:extLst>
                <a:ext uri="{FF2B5EF4-FFF2-40B4-BE49-F238E27FC236}">
                  <a16:creationId xmlns:a16="http://schemas.microsoft.com/office/drawing/2014/main" id="{60FE4CE8-025B-2929-9880-520F9BE4F2DF}"/>
                </a:ext>
              </a:extLst>
            </p:cNvPr>
            <p:cNvGrpSpPr/>
            <p:nvPr/>
          </p:nvGrpSpPr>
          <p:grpSpPr>
            <a:xfrm>
              <a:off x="503238" y="3168000"/>
              <a:ext cx="1056426" cy="252000"/>
              <a:chOff x="707715" y="3366000"/>
              <a:chExt cx="1056426" cy="252000"/>
            </a:xfrm>
          </p:grpSpPr>
          <p:sp>
            <p:nvSpPr>
              <p:cNvPr id="33" name="テキスト ボックス 32">
                <a:extLst>
                  <a:ext uri="{FF2B5EF4-FFF2-40B4-BE49-F238E27FC236}">
                    <a16:creationId xmlns:a16="http://schemas.microsoft.com/office/drawing/2014/main" id="{8C69303B-0737-C71F-D807-671C06904F01}"/>
                  </a:ext>
                </a:extLst>
              </p:cNvPr>
              <p:cNvSpPr txBox="1"/>
              <p:nvPr/>
            </p:nvSpPr>
            <p:spPr>
              <a:xfrm>
                <a:off x="1253447" y="3399667"/>
                <a:ext cx="510694"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会議室設備</a:t>
                </a:r>
              </a:p>
            </p:txBody>
          </p:sp>
          <p:sp>
            <p:nvSpPr>
              <p:cNvPr id="47" name="四角形: 角を丸くする 46">
                <a:extLst>
                  <a:ext uri="{FF2B5EF4-FFF2-40B4-BE49-F238E27FC236}">
                    <a16:creationId xmlns:a16="http://schemas.microsoft.com/office/drawing/2014/main" id="{48FBDA9C-AA51-3B47-A6DA-D7DFA82EDD75}"/>
                  </a:ext>
                </a:extLst>
              </p:cNvPr>
              <p:cNvSpPr/>
              <p:nvPr/>
            </p:nvSpPr>
            <p:spPr>
              <a:xfrm>
                <a:off x="707715" y="3366000"/>
                <a:ext cx="464267"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施策⑱</a:t>
                </a:r>
              </a:p>
            </p:txBody>
          </p:sp>
        </p:grpSp>
        <p:sp>
          <p:nvSpPr>
            <p:cNvPr id="32" name="テキスト ボックス 31">
              <a:extLst>
                <a:ext uri="{FF2B5EF4-FFF2-40B4-BE49-F238E27FC236}">
                  <a16:creationId xmlns:a16="http://schemas.microsoft.com/office/drawing/2014/main" id="{47F74A55-8601-2F60-6C00-BC078BE5FA51}"/>
                </a:ext>
              </a:extLst>
            </p:cNvPr>
            <p:cNvSpPr txBox="1"/>
            <p:nvPr/>
          </p:nvSpPr>
          <p:spPr>
            <a:xfrm>
              <a:off x="1048970" y="3440378"/>
              <a:ext cx="3396608" cy="507831"/>
            </a:xfrm>
            <a:prstGeom prst="rect">
              <a:avLst/>
            </a:prstGeom>
            <a:noFill/>
          </p:spPr>
          <p:txBody>
            <a:bodyPr wrap="square" lIns="0" tIns="0" rIns="0" bIns="0" rtlCol="0">
              <a:spAutoFit/>
            </a:bodyPr>
            <a:lstStyle/>
            <a:p>
              <a:pPr indent="144000" algn="just" fontAlgn="ctr"/>
              <a:r>
                <a:rPr kumimoji="1" lang="ja-JP" altLang="en-US" sz="1100" dirty="0">
                  <a:latin typeface="+mn-ea"/>
                </a:rPr>
                <a:t>新庁舎では、会議室にも無線</a:t>
              </a:r>
              <a:r>
                <a:rPr kumimoji="1" lang="en-US" altLang="ja-JP" sz="1100" dirty="0">
                  <a:latin typeface="+mn-ea"/>
                </a:rPr>
                <a:t>LAN</a:t>
              </a:r>
              <a:r>
                <a:rPr kumimoji="1" lang="ja-JP" altLang="en-US" sz="1100" dirty="0">
                  <a:latin typeface="+mn-ea"/>
                </a:rPr>
                <a:t>が通っているため、会議室に端末を持参するだけで、直接ファイルサーバにアクセスできるようになり、課題を解消することが可能となった。また、会議資料が投影できるよう、全ての会議室に、モニターを常設している。</a:t>
              </a:r>
            </a:p>
          </p:txBody>
        </p:sp>
      </p:grpSp>
      <p:grpSp>
        <p:nvGrpSpPr>
          <p:cNvPr id="29" name="グループ化 28">
            <a:extLst>
              <a:ext uri="{FF2B5EF4-FFF2-40B4-BE49-F238E27FC236}">
                <a16:creationId xmlns:a16="http://schemas.microsoft.com/office/drawing/2014/main" id="{32867196-0C5E-845F-EC7B-DEC50E5330D2}"/>
              </a:ext>
            </a:extLst>
          </p:cNvPr>
          <p:cNvGrpSpPr/>
          <p:nvPr/>
        </p:nvGrpSpPr>
        <p:grpSpPr>
          <a:xfrm>
            <a:off x="504000" y="5722048"/>
            <a:ext cx="6552000" cy="252000"/>
            <a:chOff x="7710420" y="4563218"/>
            <a:chExt cx="6552000" cy="252000"/>
          </a:xfrm>
        </p:grpSpPr>
        <p:sp>
          <p:nvSpPr>
            <p:cNvPr id="26" name="四角形: 角を丸くする 25">
              <a:extLst>
                <a:ext uri="{FF2B5EF4-FFF2-40B4-BE49-F238E27FC236}">
                  <a16:creationId xmlns:a16="http://schemas.microsoft.com/office/drawing/2014/main" id="{A1C572BC-2120-02BE-4F1D-542F01EBF745}"/>
                </a:ext>
              </a:extLst>
            </p:cNvPr>
            <p:cNvSpPr/>
            <p:nvPr/>
          </p:nvSpPr>
          <p:spPr>
            <a:xfrm>
              <a:off x="7710420" y="4563218"/>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27" name="正方形/長方形 26">
              <a:extLst>
                <a:ext uri="{FF2B5EF4-FFF2-40B4-BE49-F238E27FC236}">
                  <a16:creationId xmlns:a16="http://schemas.microsoft.com/office/drawing/2014/main" id="{A7A0694D-DBCC-B054-F2A1-88D3A2FE8814}"/>
                </a:ext>
              </a:extLst>
            </p:cNvPr>
            <p:cNvSpPr/>
            <p:nvPr/>
          </p:nvSpPr>
          <p:spPr>
            <a:xfrm>
              <a:off x="8547540" y="456610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71" name="グループ化 70">
            <a:extLst>
              <a:ext uri="{FF2B5EF4-FFF2-40B4-BE49-F238E27FC236}">
                <a16:creationId xmlns:a16="http://schemas.microsoft.com/office/drawing/2014/main" id="{17432230-0E94-F78D-690A-CE8E6210F968}"/>
              </a:ext>
            </a:extLst>
          </p:cNvPr>
          <p:cNvGrpSpPr/>
          <p:nvPr/>
        </p:nvGrpSpPr>
        <p:grpSpPr>
          <a:xfrm>
            <a:off x="708438" y="8715792"/>
            <a:ext cx="6138340" cy="969806"/>
            <a:chOff x="503238" y="3147680"/>
            <a:chExt cx="6138340" cy="969806"/>
          </a:xfrm>
        </p:grpSpPr>
        <p:grpSp>
          <p:nvGrpSpPr>
            <p:cNvPr id="74" name="グループ化 73">
              <a:extLst>
                <a:ext uri="{FF2B5EF4-FFF2-40B4-BE49-F238E27FC236}">
                  <a16:creationId xmlns:a16="http://schemas.microsoft.com/office/drawing/2014/main" id="{0809B127-C9DC-2392-B7C0-91037A60ACD1}"/>
                </a:ext>
              </a:extLst>
            </p:cNvPr>
            <p:cNvGrpSpPr/>
            <p:nvPr/>
          </p:nvGrpSpPr>
          <p:grpSpPr>
            <a:xfrm>
              <a:off x="503238" y="3147680"/>
              <a:ext cx="2747563" cy="252000"/>
              <a:chOff x="707715" y="3345680"/>
              <a:chExt cx="2747563" cy="252000"/>
            </a:xfrm>
          </p:grpSpPr>
          <p:sp>
            <p:nvSpPr>
              <p:cNvPr id="82" name="テキスト ボックス 81">
                <a:extLst>
                  <a:ext uri="{FF2B5EF4-FFF2-40B4-BE49-F238E27FC236}">
                    <a16:creationId xmlns:a16="http://schemas.microsoft.com/office/drawing/2014/main" id="{30F11BB6-86B1-1B01-5CCD-4B8AB474CE26}"/>
                  </a:ext>
                </a:extLst>
              </p:cNvPr>
              <p:cNvSpPr txBox="1"/>
              <p:nvPr/>
            </p:nvSpPr>
            <p:spPr>
              <a:xfrm>
                <a:off x="1554053" y="3379347"/>
                <a:ext cx="190122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文書管理・電子決裁システム</a:t>
                </a:r>
              </a:p>
            </p:txBody>
          </p:sp>
          <p:sp>
            <p:nvSpPr>
              <p:cNvPr id="83" name="四角形: 角を丸くする 82">
                <a:extLst>
                  <a:ext uri="{FF2B5EF4-FFF2-40B4-BE49-F238E27FC236}">
                    <a16:creationId xmlns:a16="http://schemas.microsoft.com/office/drawing/2014/main" id="{461D5A46-2B92-9EAF-7089-C3C5429F7B3F}"/>
                  </a:ext>
                </a:extLst>
              </p:cNvPr>
              <p:cNvSpPr/>
              <p:nvPr/>
            </p:nvSpPr>
            <p:spPr>
              <a:xfrm>
                <a:off x="707715" y="334568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施策⑰</a:t>
                </a:r>
              </a:p>
            </p:txBody>
          </p:sp>
        </p:grpSp>
        <p:sp>
          <p:nvSpPr>
            <p:cNvPr id="78" name="テキスト ボックス 77">
              <a:extLst>
                <a:ext uri="{FF2B5EF4-FFF2-40B4-BE49-F238E27FC236}">
                  <a16:creationId xmlns:a16="http://schemas.microsoft.com/office/drawing/2014/main" id="{26B1522A-9BE0-6FCB-4A3E-33A8CE79D5D7}"/>
                </a:ext>
              </a:extLst>
            </p:cNvPr>
            <p:cNvSpPr txBox="1"/>
            <p:nvPr/>
          </p:nvSpPr>
          <p:spPr>
            <a:xfrm>
              <a:off x="1349578" y="3440378"/>
              <a:ext cx="5292000" cy="677108"/>
            </a:xfrm>
            <a:prstGeom prst="rect">
              <a:avLst/>
            </a:prstGeom>
            <a:noFill/>
          </p:spPr>
          <p:txBody>
            <a:bodyPr wrap="square" lIns="0" tIns="0" rIns="0" bIns="0" rtlCol="0">
              <a:spAutoFit/>
            </a:bodyPr>
            <a:lstStyle/>
            <a:p>
              <a:pPr indent="144000" algn="just" fontAlgn="ctr"/>
              <a:r>
                <a:rPr kumimoji="1" lang="ja-JP" altLang="en-US" sz="1100" spc="-40" dirty="0">
                  <a:latin typeface="+mn-ea"/>
                </a:rPr>
                <a:t>紙文書の保管が大量にあることや、文書の検索に時間を要する課題があった。このため、現在次期システムのプロポーザルを行っており、令和</a:t>
              </a:r>
              <a:r>
                <a:rPr kumimoji="1" lang="en-US" altLang="ja-JP" sz="1100" spc="-40" dirty="0">
                  <a:latin typeface="+mn-ea"/>
                </a:rPr>
                <a:t>6</a:t>
              </a:r>
              <a:r>
                <a:rPr kumimoji="1" lang="ja-JP" altLang="en-US" sz="1100" spc="-40" dirty="0">
                  <a:latin typeface="+mn-ea"/>
                </a:rPr>
                <a:t>年度（</a:t>
              </a:r>
              <a:r>
                <a:rPr kumimoji="1" lang="en-US" altLang="ja-JP" sz="1100" spc="-40" dirty="0">
                  <a:latin typeface="+mn-ea"/>
                </a:rPr>
                <a:t>2024</a:t>
              </a:r>
              <a:r>
                <a:rPr kumimoji="1" lang="ja-JP" altLang="en-US" sz="1100" spc="-40" dirty="0">
                  <a:latin typeface="+mn-ea"/>
                </a:rPr>
                <a:t>年度）以降に、内部情報システムと一括して再構築をする方向で新たに電子決裁機能付きの文書管理システム導入を進めている。</a:t>
              </a:r>
            </a:p>
          </p:txBody>
        </p:sp>
      </p:grpSp>
      <p:pic>
        <p:nvPicPr>
          <p:cNvPr id="88" name="図 87">
            <a:extLst>
              <a:ext uri="{FF2B5EF4-FFF2-40B4-BE49-F238E27FC236}">
                <a16:creationId xmlns:a16="http://schemas.microsoft.com/office/drawing/2014/main" id="{63338E00-B7B9-C5AF-9E87-D25A590DB53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08438" y="7393299"/>
            <a:ext cx="2088000" cy="1131987"/>
          </a:xfrm>
          <a:prstGeom prst="rect">
            <a:avLst/>
          </a:prstGeom>
        </p:spPr>
      </p:pic>
      <p:sp>
        <p:nvSpPr>
          <p:cNvPr id="89" name="テキスト ボックス 88">
            <a:extLst>
              <a:ext uri="{FF2B5EF4-FFF2-40B4-BE49-F238E27FC236}">
                <a16:creationId xmlns:a16="http://schemas.microsoft.com/office/drawing/2014/main" id="{F02A9110-7B0E-85B8-37D3-F35AA62BC38E}"/>
              </a:ext>
            </a:extLst>
          </p:cNvPr>
          <p:cNvSpPr txBox="1"/>
          <p:nvPr/>
        </p:nvSpPr>
        <p:spPr>
          <a:xfrm>
            <a:off x="2932253" y="7784758"/>
            <a:ext cx="1880323" cy="282129"/>
          </a:xfrm>
          <a:prstGeom prst="rect">
            <a:avLst/>
          </a:prstGeom>
          <a:noFill/>
        </p:spPr>
        <p:txBody>
          <a:bodyPr wrap="square" lIns="0" tIns="0" rIns="0" bIns="0" rtlCol="0">
            <a:spAutoFit/>
          </a:bodyPr>
          <a:lstStyle/>
          <a:p>
            <a:r>
              <a:rPr kumimoji="1" lang="ja-JP" altLang="en-US" sz="1100" dirty="0">
                <a:latin typeface="+mn-ea"/>
              </a:rPr>
              <a:t>会議室に常設しているモニター</a:t>
            </a:r>
            <a:r>
              <a:rPr kumimoji="1" lang="en-US" altLang="ja-JP" sz="1100" baseline="30000" dirty="0">
                <a:latin typeface="+mn-ea"/>
              </a:rPr>
              <a:t>*4</a:t>
            </a:r>
            <a:endParaRPr kumimoji="1" lang="ja-JP" altLang="en-US" sz="1100" baseline="30000" dirty="0">
              <a:latin typeface="+mn-ea"/>
            </a:endParaRPr>
          </a:p>
        </p:txBody>
      </p:sp>
      <p:sp>
        <p:nvSpPr>
          <p:cNvPr id="90" name="テキスト ボックス 89">
            <a:extLst>
              <a:ext uri="{FF2B5EF4-FFF2-40B4-BE49-F238E27FC236}">
                <a16:creationId xmlns:a16="http://schemas.microsoft.com/office/drawing/2014/main" id="{C7065660-2056-E380-EB86-CDF69A19FC98}"/>
              </a:ext>
            </a:extLst>
          </p:cNvPr>
          <p:cNvSpPr txBox="1"/>
          <p:nvPr/>
        </p:nvSpPr>
        <p:spPr>
          <a:xfrm>
            <a:off x="2932253" y="8038083"/>
            <a:ext cx="2772000" cy="492443"/>
          </a:xfrm>
          <a:prstGeom prst="rect">
            <a:avLst/>
          </a:prstGeom>
          <a:noFill/>
        </p:spPr>
        <p:txBody>
          <a:bodyPr wrap="square" lIns="0" tIns="0" rIns="0" bIns="0" rtlCol="0">
            <a:spAutoFit/>
          </a:bodyPr>
          <a:lstStyle/>
          <a:p>
            <a:r>
              <a:rPr kumimoji="1" lang="en-US" altLang="ja-JP" sz="800" dirty="0">
                <a:latin typeface="+mn-ea"/>
              </a:rPr>
              <a:t>*4 </a:t>
            </a:r>
            <a:r>
              <a:rPr kumimoji="1" lang="ja-JP" altLang="en-US" sz="800" dirty="0">
                <a:latin typeface="+mn-ea"/>
              </a:rPr>
              <a:t>「</a:t>
            </a:r>
            <a:r>
              <a:rPr kumimoji="1" lang="zh-TW" altLang="en-US" sz="800" dirty="0">
                <a:latin typeface="+mn-ea"/>
              </a:rPr>
              <a:t>清瀬市</a:t>
            </a:r>
            <a:r>
              <a:rPr kumimoji="1" lang="en-US" altLang="ja-JP" sz="800" dirty="0">
                <a:solidFill>
                  <a:schemeClr val="tx1"/>
                </a:solidFill>
                <a:uFill>
                  <a:solidFill>
                    <a:srgbClr val="31926F"/>
                  </a:solidFill>
                </a:uFill>
                <a:latin typeface="+mn-ea"/>
              </a:rPr>
              <a:t>DX</a:t>
            </a:r>
            <a:r>
              <a:rPr kumimoji="1" lang="zh-TW" altLang="en-US" sz="800" dirty="0">
                <a:latin typeface="+mn-ea"/>
              </a:rPr>
              <a:t>推進計画</a:t>
            </a:r>
            <a:r>
              <a:rPr kumimoji="1" lang="ja-JP" altLang="en-US" sz="800" dirty="0">
                <a:latin typeface="+mn-ea"/>
              </a:rPr>
              <a:t>（Ｒ５年度向けローリング版）」</a:t>
            </a:r>
            <a:r>
              <a:rPr kumimoji="1" lang="en-US" altLang="ja-JP" sz="800" dirty="0">
                <a:latin typeface="+mn-ea"/>
              </a:rPr>
              <a:t>P22</a:t>
            </a:r>
            <a:r>
              <a:rPr kumimoji="1" lang="ja-JP" altLang="en-US" sz="800" dirty="0">
                <a:latin typeface="+mn-ea"/>
              </a:rPr>
              <a:t>、清瀬市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7"/>
              </a:rPr>
              <a:t>https://www.city.kiyose.lg.jp/_res/projects/default_project/_page_/001/010/705/dx_plan_r5.pdf</a:t>
            </a:r>
            <a:r>
              <a:rPr kumimoji="1" lang="ja-JP" altLang="en-US" sz="800" dirty="0">
                <a:latin typeface="+mn-ea"/>
              </a:rPr>
              <a:t>）</a:t>
            </a:r>
          </a:p>
        </p:txBody>
      </p:sp>
      <p:sp>
        <p:nvSpPr>
          <p:cNvPr id="91" name="正方形/長方形 90">
            <a:extLst>
              <a:ext uri="{FF2B5EF4-FFF2-40B4-BE49-F238E27FC236}">
                <a16:creationId xmlns:a16="http://schemas.microsoft.com/office/drawing/2014/main" id="{7EBCC75A-D0C7-2D99-327E-87710D8F0562}"/>
              </a:ext>
            </a:extLst>
          </p:cNvPr>
          <p:cNvSpPr/>
          <p:nvPr/>
        </p:nvSpPr>
        <p:spPr>
          <a:xfrm>
            <a:off x="504438" y="1728000"/>
            <a:ext cx="6552000" cy="3632053"/>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94" name="正方形/長方形 93">
            <a:extLst>
              <a:ext uri="{FF2B5EF4-FFF2-40B4-BE49-F238E27FC236}">
                <a16:creationId xmlns:a16="http://schemas.microsoft.com/office/drawing/2014/main" id="{5CD61D8C-495F-E0CA-D440-133ADB877C7D}"/>
              </a:ext>
            </a:extLst>
          </p:cNvPr>
          <p:cNvSpPr/>
          <p:nvPr/>
        </p:nvSpPr>
        <p:spPr>
          <a:xfrm>
            <a:off x="504000" y="6414288"/>
            <a:ext cx="6552000" cy="3356739"/>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13">
            <a:extLst>
              <a:ext uri="{FF2B5EF4-FFF2-40B4-BE49-F238E27FC236}">
                <a16:creationId xmlns:a16="http://schemas.microsoft.com/office/drawing/2014/main" id="{581D6B38-C397-726F-0B3A-1B55C4CAC6CA}"/>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59</a:t>
            </a:fld>
            <a:endParaRPr kumimoji="1" lang="ja-JP" altLang="en-US" dirty="0">
              <a:latin typeface="+mn-ea"/>
              <a:ea typeface="+mn-ea"/>
            </a:endParaRPr>
          </a:p>
        </p:txBody>
      </p:sp>
      <p:sp>
        <p:nvSpPr>
          <p:cNvPr id="8" name="コンテンツ プレースホルダー 17">
            <a:extLst>
              <a:ext uri="{FF2B5EF4-FFF2-40B4-BE49-F238E27FC236}">
                <a16:creationId xmlns:a16="http://schemas.microsoft.com/office/drawing/2014/main" id="{A8CFE123-3C60-20E4-2AE5-96E7DB6A9AEB}"/>
              </a:ext>
            </a:extLst>
          </p:cNvPr>
          <p:cNvSpPr txBox="1">
            <a:spLocks/>
          </p:cNvSpPr>
          <p:nvPr/>
        </p:nvSpPr>
        <p:spPr>
          <a:xfrm>
            <a:off x="503196" y="6104108"/>
            <a:ext cx="6552000" cy="221599"/>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u="wavyHeavy" dirty="0">
                <a:solidFill>
                  <a:schemeClr val="tx1"/>
                </a:solidFill>
                <a:uFill>
                  <a:solidFill>
                    <a:srgbClr val="31926F"/>
                  </a:solidFill>
                </a:uFill>
                <a:latin typeface="+mn-ea"/>
                <a:ea typeface="+mn-ea"/>
              </a:rPr>
              <a:t>ペーパーレス</a:t>
            </a:r>
            <a:r>
              <a:rPr lang="ja-JP" altLang="en-US" sz="1200" dirty="0">
                <a:latin typeface="+mn-ea"/>
                <a:ea typeface="+mn-ea"/>
              </a:rPr>
              <a:t>を推進するため、庁舎移転を契機に、無線</a:t>
            </a:r>
            <a:r>
              <a:rPr lang="en-US" altLang="ja-JP" sz="1200" dirty="0">
                <a:latin typeface="+mn-ea"/>
                <a:ea typeface="+mn-ea"/>
              </a:rPr>
              <a:t>LAN</a:t>
            </a:r>
            <a:r>
              <a:rPr lang="ja-JP" altLang="en-US" sz="1200" dirty="0">
                <a:latin typeface="+mn-ea"/>
                <a:ea typeface="+mn-ea"/>
              </a:rPr>
              <a:t>を導入している。</a:t>
            </a:r>
          </a:p>
        </p:txBody>
      </p:sp>
    </p:spTree>
    <p:extLst>
      <p:ext uri="{BB962C8B-B14F-4D97-AF65-F5344CB8AC3E}">
        <p14:creationId xmlns:p14="http://schemas.microsoft.com/office/powerpoint/2010/main" val="2340075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88FE7D83-80B0-5447-C6ED-074C3DDFD752}"/>
              </a:ext>
            </a:extLst>
          </p:cNvPr>
          <p:cNvSpPr/>
          <p:nvPr/>
        </p:nvSpPr>
        <p:spPr>
          <a:xfrm>
            <a:off x="504000" y="2988000"/>
            <a:ext cx="6552000" cy="1473256"/>
          </a:xfrm>
          <a:prstGeom prst="rect">
            <a:avLst/>
          </a:prstGeom>
          <a:noFill/>
          <a:ln w="12700">
            <a:solidFill>
              <a:srgbClr val="31926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t" anchorCtr="0">
            <a:spAutoFit/>
          </a:bodyPr>
          <a:lstStyle/>
          <a:p>
            <a:pPr marL="108000" indent="-108000" algn="just" defTabSz="1425495" fontAlgn="ctr">
              <a:lnSpc>
                <a:spcPct val="120000"/>
              </a:lnSpc>
              <a:buFont typeface="Arial" panose="020B0604020202020204" pitchFamily="34" charset="0"/>
              <a:buChar char="•"/>
              <a:defRPr/>
            </a:pPr>
            <a:r>
              <a:rPr kumimoji="1" lang="ja-JP" altLang="en-US" sz="1100" dirty="0">
                <a:solidFill>
                  <a:srgbClr val="000000"/>
                </a:solidFill>
                <a:latin typeface="+mn-ea"/>
              </a:rPr>
              <a:t>庁舎の建て替え（計画中、建設中、竣工後運用中）及びリノベーションを実施</a:t>
            </a:r>
            <a:r>
              <a:rPr kumimoji="1" lang="ja-JP" altLang="en-US" sz="1100" dirty="0">
                <a:solidFill>
                  <a:schemeClr val="tx1"/>
                </a:solidFill>
                <a:latin typeface="+mn-ea"/>
              </a:rPr>
              <a:t>している</a:t>
            </a:r>
            <a:endParaRPr kumimoji="1" lang="ja-JP" altLang="en-US" sz="1100" strike="sngStrike" dirty="0">
              <a:solidFill>
                <a:schemeClr val="tx1"/>
              </a:solidFill>
              <a:latin typeface="+mn-ea"/>
            </a:endParaRPr>
          </a:p>
          <a:p>
            <a:pPr marL="108000" indent="-108000" algn="just" defTabSz="1425495" fontAlgn="ctr">
              <a:lnSpc>
                <a:spcPct val="120000"/>
              </a:lnSpc>
              <a:buFont typeface="Arial" panose="020B0604020202020204" pitchFamily="34" charset="0"/>
              <a:buChar char="•"/>
              <a:defRPr/>
            </a:pPr>
            <a:r>
              <a:rPr kumimoji="1" lang="ja-JP" altLang="en-US" sz="1100" dirty="0">
                <a:solidFill>
                  <a:srgbClr val="000000"/>
                </a:solidFill>
                <a:latin typeface="+mn-ea"/>
              </a:rPr>
              <a:t>庁舎建て替え等に伴い、</a:t>
            </a:r>
            <a:r>
              <a:rPr kumimoji="1" lang="en-US" altLang="ja-JP" sz="1100" dirty="0">
                <a:solidFill>
                  <a:schemeClr val="tx1"/>
                </a:solidFill>
                <a:uFill>
                  <a:solidFill>
                    <a:srgbClr val="31926F"/>
                  </a:solidFill>
                </a:uFill>
                <a:latin typeface="+mn-ea"/>
              </a:rPr>
              <a:t>DX</a:t>
            </a:r>
            <a:r>
              <a:rPr kumimoji="1" lang="ja-JP" altLang="en-US" sz="1100" dirty="0">
                <a:solidFill>
                  <a:srgbClr val="000000"/>
                </a:solidFill>
                <a:latin typeface="+mn-ea"/>
              </a:rPr>
              <a:t>推進計画等による</a:t>
            </a:r>
            <a:r>
              <a:rPr kumimoji="1" lang="ja-JP" altLang="en-US" sz="1100" dirty="0">
                <a:solidFill>
                  <a:schemeClr val="tx1"/>
                </a:solidFill>
                <a:latin typeface="+mn-ea"/>
              </a:rPr>
              <a:t>取組</a:t>
            </a:r>
            <a:r>
              <a:rPr kumimoji="1" lang="ja-JP" altLang="en-US" sz="1100" dirty="0">
                <a:solidFill>
                  <a:srgbClr val="000000"/>
                </a:solidFill>
                <a:latin typeface="+mn-ea"/>
              </a:rPr>
              <a:t>を実施している</a:t>
            </a:r>
            <a:endParaRPr kumimoji="1" lang="ja-JP" altLang="en-US" sz="1100" strike="sngStrike" dirty="0">
              <a:solidFill>
                <a:srgbClr val="FF0000"/>
              </a:solidFill>
              <a:highlight>
                <a:srgbClr val="FFFF00"/>
              </a:highlight>
              <a:latin typeface="+mn-ea"/>
            </a:endParaRPr>
          </a:p>
          <a:p>
            <a:pPr marL="108000" indent="-108000" algn="just" defTabSz="1425495" fontAlgn="ctr">
              <a:lnSpc>
                <a:spcPct val="120000"/>
              </a:lnSpc>
              <a:buFont typeface="Arial" panose="020B0604020202020204" pitchFamily="34" charset="0"/>
              <a:buChar char="•"/>
              <a:defRPr/>
            </a:pPr>
            <a:r>
              <a:rPr kumimoji="1" lang="ja-JP" altLang="en-US" sz="1100" dirty="0">
                <a:solidFill>
                  <a:srgbClr val="000000"/>
                </a:solidFill>
                <a:latin typeface="+mn-ea"/>
              </a:rPr>
              <a:t>庁舎建て替え等から時間が経過しているものであっても、</a:t>
            </a:r>
            <a:r>
              <a:rPr kumimoji="1" lang="en-US" altLang="ja-JP" sz="1100" dirty="0">
                <a:solidFill>
                  <a:schemeClr val="tx1"/>
                </a:solidFill>
                <a:uFill>
                  <a:solidFill>
                    <a:srgbClr val="31926F"/>
                  </a:solidFill>
                </a:uFill>
                <a:latin typeface="+mn-ea"/>
              </a:rPr>
              <a:t>DX</a:t>
            </a:r>
            <a:r>
              <a:rPr kumimoji="1" lang="ja-JP" altLang="en-US" sz="1100" dirty="0">
                <a:solidFill>
                  <a:srgbClr val="000000"/>
                </a:solidFill>
                <a:latin typeface="+mn-ea"/>
              </a:rPr>
              <a:t>推進の視点で何らかの特徴的な取組を行っている</a:t>
            </a:r>
            <a:endParaRPr kumimoji="1" lang="ja-JP" altLang="en-US" sz="1100" strike="sngStrike" dirty="0">
              <a:solidFill>
                <a:srgbClr val="FF0000"/>
              </a:solidFill>
              <a:highlight>
                <a:srgbClr val="FFFF00"/>
              </a:highlight>
              <a:latin typeface="+mn-ea"/>
            </a:endParaRPr>
          </a:p>
          <a:p>
            <a:pPr marL="108000" indent="-108000" algn="just" defTabSz="1425495" fontAlgn="ctr">
              <a:lnSpc>
                <a:spcPct val="120000"/>
              </a:lnSpc>
              <a:buFont typeface="Arial" panose="020B0604020202020204" pitchFamily="34" charset="0"/>
              <a:buChar char="•"/>
              <a:defRPr/>
            </a:pPr>
            <a:r>
              <a:rPr kumimoji="1" lang="ja-JP" altLang="en-US" sz="1100" dirty="0">
                <a:solidFill>
                  <a:schemeClr val="tx1"/>
                </a:solidFill>
                <a:latin typeface="+mn-ea"/>
              </a:rPr>
              <a:t>多くの区市町村の参考となるよう人口規模に偏りを生じさせない</a:t>
            </a:r>
            <a:endParaRPr kumimoji="1" lang="ja-JP" altLang="en-US" sz="1100" strike="sngStrike" dirty="0">
              <a:solidFill>
                <a:schemeClr val="tx1"/>
              </a:solidFill>
              <a:latin typeface="+mn-ea"/>
            </a:endParaRPr>
          </a:p>
          <a:p>
            <a:pPr algn="just" defTabSz="1425495" fontAlgn="ctr">
              <a:lnSpc>
                <a:spcPct val="120000"/>
              </a:lnSpc>
              <a:defRPr/>
            </a:pPr>
            <a:r>
              <a:rPr kumimoji="1" lang="ja-JP" altLang="en-US" sz="1100" dirty="0">
                <a:solidFill>
                  <a:srgbClr val="31926F"/>
                </a:solidFill>
                <a:latin typeface="+mn-ea"/>
              </a:rPr>
              <a:t>   ➡</a:t>
            </a:r>
            <a:r>
              <a:rPr kumimoji="1" lang="ja-JP" altLang="en-US" sz="1100" dirty="0">
                <a:solidFill>
                  <a:srgbClr val="000000"/>
                </a:solidFill>
                <a:latin typeface="+mn-ea"/>
              </a:rPr>
              <a:t>下図のとおり、</a:t>
            </a:r>
            <a:r>
              <a:rPr kumimoji="1" lang="en-US" altLang="ja-JP" sz="1100" dirty="0">
                <a:solidFill>
                  <a:srgbClr val="000000"/>
                </a:solidFill>
                <a:latin typeface="+mn-ea"/>
              </a:rPr>
              <a:t>Group A</a:t>
            </a:r>
            <a:r>
              <a:rPr kumimoji="1" lang="ja-JP" altLang="en-US" sz="1100" dirty="0">
                <a:solidFill>
                  <a:srgbClr val="000000"/>
                </a:solidFill>
                <a:latin typeface="+mn-ea"/>
              </a:rPr>
              <a:t>～</a:t>
            </a:r>
            <a:r>
              <a:rPr kumimoji="1" lang="en-US" altLang="ja-JP" sz="1100" dirty="0">
                <a:solidFill>
                  <a:srgbClr val="000000"/>
                </a:solidFill>
                <a:latin typeface="+mn-ea"/>
              </a:rPr>
              <a:t>C</a:t>
            </a:r>
            <a:r>
              <a:rPr kumimoji="1" lang="ja-JP" altLang="en-US" sz="1100" dirty="0">
                <a:solidFill>
                  <a:srgbClr val="000000"/>
                </a:solidFill>
                <a:latin typeface="+mn-ea"/>
              </a:rPr>
              <a:t>の</a:t>
            </a:r>
            <a:r>
              <a:rPr kumimoji="1" lang="en-US" altLang="ja-JP" sz="1100" dirty="0">
                <a:solidFill>
                  <a:srgbClr val="000000"/>
                </a:solidFill>
                <a:latin typeface="+mn-ea"/>
              </a:rPr>
              <a:t>3</a:t>
            </a:r>
            <a:r>
              <a:rPr kumimoji="1" lang="ja-JP" altLang="en-US" sz="1100" dirty="0">
                <a:solidFill>
                  <a:srgbClr val="000000"/>
                </a:solidFill>
                <a:latin typeface="+mn-ea"/>
              </a:rPr>
              <a:t>グループからそれぞれバランスよく選出</a:t>
            </a:r>
          </a:p>
        </p:txBody>
      </p:sp>
      <p:graphicFrame>
        <p:nvGraphicFramePr>
          <p:cNvPr id="73" name="think-cell data - do not delete" hidden="1">
            <a:extLst>
              <a:ext uri="{FF2B5EF4-FFF2-40B4-BE49-F238E27FC236}">
                <a16:creationId xmlns:a16="http://schemas.microsoft.com/office/drawing/2014/main" id="{62B17AEB-482C-EA59-BFB1-9FF3231B4DF5}"/>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7438" name="think-cell スライド" r:id="rId4" imgW="425" imgH="424" progId="TCLayout.ActiveDocument.1">
                  <p:embed/>
                </p:oleObj>
              </mc:Choice>
              <mc:Fallback>
                <p:oleObj name="think-cell スライド" r:id="rId4" imgW="425" imgH="424" progId="TCLayout.ActiveDocument.1">
                  <p:embed/>
                  <p:pic>
                    <p:nvPicPr>
                      <p:cNvPr id="73" name="think-cell data - do not delete" hidden="1">
                        <a:extLst>
                          <a:ext uri="{FF2B5EF4-FFF2-40B4-BE49-F238E27FC236}">
                            <a16:creationId xmlns:a16="http://schemas.microsoft.com/office/drawing/2014/main" id="{62B17AEB-482C-EA59-BFB1-9FF3231B4DF5}"/>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1.</a:t>
            </a:r>
            <a:r>
              <a:rPr kumimoji="1" lang="ja-JP" altLang="en-US" dirty="0"/>
              <a:t>はじめに</a:t>
            </a: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en-US" altLang="ja-JP" dirty="0">
                <a:latin typeface="+mn-ea"/>
                <a:ea typeface="+mn-ea"/>
              </a:rPr>
              <a:t>1-2. </a:t>
            </a:r>
            <a:r>
              <a:rPr lang="ja-JP" altLang="en-US" dirty="0">
                <a:latin typeface="+mn-ea"/>
                <a:ea typeface="+mn-ea"/>
              </a:rPr>
              <a:t>調査自治体選出の方針</a:t>
            </a:r>
          </a:p>
        </p:txBody>
      </p:sp>
      <p:sp>
        <p:nvSpPr>
          <p:cNvPr id="75" name="コンテンツ プレースホルダー 17">
            <a:extLst>
              <a:ext uri="{FF2B5EF4-FFF2-40B4-BE49-F238E27FC236}">
                <a16:creationId xmlns:a16="http://schemas.microsoft.com/office/drawing/2014/main" id="{3D83236C-5BA8-ABF8-91D4-5442CDB72A49}"/>
              </a:ext>
            </a:extLst>
          </p:cNvPr>
          <p:cNvSpPr txBox="1">
            <a:spLocks/>
          </p:cNvSpPr>
          <p:nvPr/>
        </p:nvSpPr>
        <p:spPr>
          <a:xfrm>
            <a:off x="503196" y="1368000"/>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fontAlgn="ctr">
              <a:lnSpc>
                <a:spcPct val="120000"/>
              </a:lnSpc>
              <a:spcBef>
                <a:spcPts val="0"/>
              </a:spcBef>
              <a:buNone/>
            </a:pPr>
            <a:r>
              <a:rPr lang="ja-JP" altLang="en-US" sz="1200" dirty="0">
                <a:latin typeface="+mn-ea"/>
                <a:ea typeface="+mn-ea"/>
              </a:rPr>
              <a:t>「庁舎建て替え等を契機として、</a:t>
            </a:r>
            <a:r>
              <a:rPr kumimoji="1" lang="en-US" altLang="ja-JP" sz="1200" dirty="0">
                <a:solidFill>
                  <a:schemeClr val="tx1"/>
                </a:solidFill>
                <a:uFill>
                  <a:solidFill>
                    <a:srgbClr val="31926F"/>
                  </a:solidFill>
                </a:uFill>
                <a:latin typeface="+mn-ea"/>
                <a:ea typeface="+mn-ea"/>
              </a:rPr>
              <a:t>DX</a:t>
            </a:r>
            <a:r>
              <a:rPr lang="ja-JP" altLang="en-US" sz="1200" dirty="0">
                <a:latin typeface="+mn-ea"/>
                <a:ea typeface="+mn-ea"/>
              </a:rPr>
              <a:t>に係る取組が行われた」事例を有する自治体を対象とし、ヒアリング調査を実施した。</a:t>
            </a:r>
          </a:p>
        </p:txBody>
      </p:sp>
      <p:sp>
        <p:nvSpPr>
          <p:cNvPr id="22" name="正方形/長方形 21">
            <a:extLst>
              <a:ext uri="{FF2B5EF4-FFF2-40B4-BE49-F238E27FC236}">
                <a16:creationId xmlns:a16="http://schemas.microsoft.com/office/drawing/2014/main" id="{9A5733D1-4CFB-01B6-6518-5CE17AAE9416}"/>
              </a:ext>
            </a:extLst>
          </p:cNvPr>
          <p:cNvSpPr/>
          <p:nvPr/>
        </p:nvSpPr>
        <p:spPr>
          <a:xfrm>
            <a:off x="504042" y="2457525"/>
            <a:ext cx="6553200" cy="443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defTabSz="1425495" fontAlgn="ctr">
              <a:lnSpc>
                <a:spcPct val="120000"/>
              </a:lnSpc>
              <a:defRPr/>
            </a:pPr>
            <a:r>
              <a:rPr kumimoji="1" lang="ja-JP" altLang="en-US" sz="1200" dirty="0">
                <a:solidFill>
                  <a:schemeClr val="tx1"/>
                </a:solidFill>
                <a:latin typeface="+mn-ea"/>
              </a:rPr>
              <a:t>候補として、全国から</a:t>
            </a:r>
            <a:r>
              <a:rPr kumimoji="1" lang="en-US" altLang="ja-JP" sz="1200" dirty="0">
                <a:solidFill>
                  <a:schemeClr val="tx1"/>
                </a:solidFill>
                <a:latin typeface="+mn-ea"/>
              </a:rPr>
              <a:t>11</a:t>
            </a:r>
            <a:r>
              <a:rPr kumimoji="1" lang="ja-JP" altLang="en-US" sz="1200" dirty="0">
                <a:solidFill>
                  <a:schemeClr val="tx1"/>
                </a:solidFill>
                <a:latin typeface="+mn-ea"/>
              </a:rPr>
              <a:t>の自治体を選出した。詳細は、「</a:t>
            </a:r>
            <a:r>
              <a:rPr kumimoji="1" lang="en-US" altLang="ja-JP" sz="1200" dirty="0">
                <a:solidFill>
                  <a:schemeClr val="tx1"/>
                </a:solidFill>
                <a:latin typeface="+mn-ea"/>
              </a:rPr>
              <a:t>1-3.</a:t>
            </a:r>
            <a:r>
              <a:rPr kumimoji="1" lang="ja-JP" altLang="en-US" sz="1200" dirty="0">
                <a:solidFill>
                  <a:schemeClr val="tx1"/>
                </a:solidFill>
                <a:latin typeface="+mn-ea"/>
              </a:rPr>
              <a:t>調査自治体等一覧」を参照されたい。候補選出に当たっては、以下の各点を考慮した。</a:t>
            </a:r>
          </a:p>
        </p:txBody>
      </p:sp>
      <p:grpSp>
        <p:nvGrpSpPr>
          <p:cNvPr id="5" name="グループ化 4">
            <a:extLst>
              <a:ext uri="{FF2B5EF4-FFF2-40B4-BE49-F238E27FC236}">
                <a16:creationId xmlns:a16="http://schemas.microsoft.com/office/drawing/2014/main" id="{70082E8E-EF95-4AEE-3722-0B35298F8F1A}"/>
              </a:ext>
            </a:extLst>
          </p:cNvPr>
          <p:cNvGrpSpPr/>
          <p:nvPr/>
        </p:nvGrpSpPr>
        <p:grpSpPr>
          <a:xfrm>
            <a:off x="504000" y="2067250"/>
            <a:ext cx="6552000" cy="252000"/>
            <a:chOff x="504000" y="5705617"/>
            <a:chExt cx="6552000" cy="252000"/>
          </a:xfrm>
        </p:grpSpPr>
        <p:sp>
          <p:nvSpPr>
            <p:cNvPr id="7" name="正方形/長方形 6">
              <a:extLst>
                <a:ext uri="{FF2B5EF4-FFF2-40B4-BE49-F238E27FC236}">
                  <a16:creationId xmlns:a16="http://schemas.microsoft.com/office/drawing/2014/main" id="{F06EE0E8-E041-E95D-108B-CD0F1A7F4D00}"/>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8" name="テキスト ボックス 7">
              <a:extLst>
                <a:ext uri="{FF2B5EF4-FFF2-40B4-BE49-F238E27FC236}">
                  <a16:creationId xmlns:a16="http://schemas.microsoft.com/office/drawing/2014/main" id="{B9474D8E-2550-3BDD-AEC2-6AABCB07F4ED}"/>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全国自治体</a:t>
              </a:r>
            </a:p>
          </p:txBody>
        </p:sp>
      </p:grpSp>
      <p:graphicFrame>
        <p:nvGraphicFramePr>
          <p:cNvPr id="15" name="表 4">
            <a:extLst>
              <a:ext uri="{FF2B5EF4-FFF2-40B4-BE49-F238E27FC236}">
                <a16:creationId xmlns:a16="http://schemas.microsoft.com/office/drawing/2014/main" id="{B0AE8434-877D-3282-162A-5AA5287C2C42}"/>
              </a:ext>
            </a:extLst>
          </p:cNvPr>
          <p:cNvGraphicFramePr>
            <a:graphicFrameLocks noGrp="1"/>
          </p:cNvGraphicFramePr>
          <p:nvPr>
            <p:extLst>
              <p:ext uri="{D42A27DB-BD31-4B8C-83A1-F6EECF244321}">
                <p14:modId xmlns:p14="http://schemas.microsoft.com/office/powerpoint/2010/main" val="1384942809"/>
              </p:ext>
            </p:extLst>
          </p:nvPr>
        </p:nvGraphicFramePr>
        <p:xfrm>
          <a:off x="504438" y="7601882"/>
          <a:ext cx="6552000" cy="2156760"/>
        </p:xfrm>
        <a:graphic>
          <a:graphicData uri="http://schemas.openxmlformats.org/drawingml/2006/table">
            <a:tbl>
              <a:tblPr firstRow="1" bandRow="1">
                <a:tableStyleId>{5940675A-B579-460E-94D1-54222C63F5DA}</a:tableStyleId>
              </a:tblPr>
              <a:tblGrid>
                <a:gridCol w="1296000">
                  <a:extLst>
                    <a:ext uri="{9D8B030D-6E8A-4147-A177-3AD203B41FA5}">
                      <a16:colId xmlns:a16="http://schemas.microsoft.com/office/drawing/2014/main" val="497640420"/>
                    </a:ext>
                  </a:extLst>
                </a:gridCol>
                <a:gridCol w="4104000">
                  <a:extLst>
                    <a:ext uri="{9D8B030D-6E8A-4147-A177-3AD203B41FA5}">
                      <a16:colId xmlns:a16="http://schemas.microsoft.com/office/drawing/2014/main" val="4102586636"/>
                    </a:ext>
                  </a:extLst>
                </a:gridCol>
                <a:gridCol w="1152000">
                  <a:extLst>
                    <a:ext uri="{9D8B030D-6E8A-4147-A177-3AD203B41FA5}">
                      <a16:colId xmlns:a16="http://schemas.microsoft.com/office/drawing/2014/main" val="1666828530"/>
                    </a:ext>
                  </a:extLst>
                </a:gridCol>
              </a:tblGrid>
              <a:tr h="360000">
                <a:tc>
                  <a:txBody>
                    <a:bodyPr/>
                    <a:lstStyle/>
                    <a:p>
                      <a:pPr algn="l" fontAlgn="ctr">
                        <a:lnSpc>
                          <a:spcPct val="100000"/>
                        </a:lnSpc>
                      </a:pPr>
                      <a:r>
                        <a:rPr kumimoji="1" lang="ja-JP" altLang="en-US" sz="1000" b="1" dirty="0">
                          <a:solidFill>
                            <a:schemeClr val="bg1"/>
                          </a:solidFill>
                          <a:latin typeface="BIZ UDPゴシック" panose="020B0400000000000000" pitchFamily="50" charset="-128"/>
                          <a:ea typeface="BIZ UDPゴシック" panose="020B0400000000000000" pitchFamily="50" charset="-128"/>
                        </a:rPr>
                        <a:t>分類</a:t>
                      </a:r>
                    </a:p>
                  </a:txBody>
                  <a:tcPr marL="72000" marR="72000" marT="0" marB="0" anchor="ctr">
                    <a:lnL w="12700" cmpd="sng">
                      <a:noFill/>
                    </a:lnL>
                    <a:lnR w="19050" cap="flat" cmpd="sng" algn="ctr">
                      <a:solidFill>
                        <a:schemeClr val="bg1"/>
                      </a:solidFill>
                      <a:prstDash val="solid"/>
                      <a:round/>
                      <a:headEnd type="none" w="med" len="med"/>
                      <a:tailEnd type="none" w="med" len="med"/>
                    </a:lnR>
                    <a:lnT w="12700" cmpd="sng">
                      <a:noFill/>
                    </a:lnT>
                    <a:lnB w="12700" cmpd="sng">
                      <a:noFill/>
                    </a:lnB>
                    <a:solidFill>
                      <a:srgbClr val="31926F"/>
                    </a:solidFill>
                  </a:tcPr>
                </a:tc>
                <a:tc>
                  <a:txBody>
                    <a:bodyPr/>
                    <a:lstStyle/>
                    <a:p>
                      <a:pPr algn="l" fontAlgn="ctr">
                        <a:lnSpc>
                          <a:spcPct val="100000"/>
                        </a:lnSpc>
                      </a:pPr>
                      <a:r>
                        <a:rPr kumimoji="1" lang="ja-JP" altLang="en-US" sz="1000" b="1" dirty="0">
                          <a:solidFill>
                            <a:schemeClr val="bg1"/>
                          </a:solidFill>
                          <a:latin typeface="BIZ UDPゴシック" panose="020B0400000000000000" pitchFamily="50" charset="-128"/>
                          <a:ea typeface="BIZ UDPゴシック" panose="020B0400000000000000" pitchFamily="50" charset="-128"/>
                        </a:rPr>
                        <a:t>施策の例</a:t>
                      </a:r>
                    </a:p>
                  </a:txBody>
                  <a:tcPr marL="72000" marR="72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solidFill>
                      <a:srgbClr val="31926F"/>
                    </a:solidFill>
                  </a:tcPr>
                </a:tc>
                <a:tc>
                  <a:txBody>
                    <a:bodyPr/>
                    <a:lstStyle/>
                    <a:p>
                      <a:pPr algn="l" fontAlgn="ctr">
                        <a:lnSpc>
                          <a:spcPct val="100000"/>
                        </a:lnSpc>
                      </a:pPr>
                      <a:r>
                        <a:rPr kumimoji="1" lang="ja-JP" altLang="en-US" sz="1000" b="1" dirty="0">
                          <a:solidFill>
                            <a:schemeClr val="bg1"/>
                          </a:solidFill>
                          <a:latin typeface="BIZ UDPゴシック" panose="020B0400000000000000" pitchFamily="50" charset="-128"/>
                          <a:ea typeface="BIZ UDPゴシック" panose="020B0400000000000000" pitchFamily="50" charset="-128"/>
                        </a:rPr>
                        <a:t>該当する</a:t>
                      </a:r>
                      <a:br>
                        <a:rPr kumimoji="1" lang="en-US" altLang="ja-JP" sz="1000" b="1" dirty="0">
                          <a:solidFill>
                            <a:schemeClr val="bg1"/>
                          </a:solidFill>
                          <a:latin typeface="BIZ UDPゴシック" panose="020B0400000000000000" pitchFamily="50" charset="-128"/>
                          <a:ea typeface="BIZ UDPゴシック" panose="020B0400000000000000" pitchFamily="50" charset="-128"/>
                        </a:rPr>
                      </a:br>
                      <a:r>
                        <a:rPr kumimoji="1" lang="ja-JP" altLang="en-US" sz="1000" b="1" dirty="0">
                          <a:solidFill>
                            <a:schemeClr val="bg1"/>
                          </a:solidFill>
                          <a:latin typeface="BIZ UDPゴシック" panose="020B0400000000000000" pitchFamily="50" charset="-128"/>
                          <a:ea typeface="BIZ UDPゴシック" panose="020B0400000000000000" pitchFamily="50" charset="-128"/>
                        </a:rPr>
                        <a:t>自治体事例番号</a:t>
                      </a:r>
                    </a:p>
                  </a:txBody>
                  <a:tcPr marL="72000" marR="72000" marT="0" marB="0" anchor="ctr">
                    <a:lnL w="19050" cap="flat" cmpd="sng" algn="ctr">
                      <a:solidFill>
                        <a:schemeClr val="bg1"/>
                      </a:solidFill>
                      <a:prstDash val="solid"/>
                      <a:round/>
                      <a:headEnd type="none" w="med" len="med"/>
                      <a:tailEnd type="none" w="med" len="med"/>
                    </a:lnL>
                    <a:lnR w="12700" cmpd="sng">
                      <a:noFill/>
                    </a:lnR>
                    <a:lnT w="12700" cmpd="sng">
                      <a:noFill/>
                    </a:lnT>
                    <a:lnB w="12700" cmpd="sng">
                      <a:noFill/>
                    </a:lnB>
                    <a:solidFill>
                      <a:srgbClr val="31926F"/>
                    </a:solidFill>
                  </a:tcPr>
                </a:tc>
                <a:extLst>
                  <a:ext uri="{0D108BD9-81ED-4DB2-BD59-A6C34878D82A}">
                    <a16:rowId xmlns:a16="http://schemas.microsoft.com/office/drawing/2014/main" val="856052769"/>
                  </a:ext>
                </a:extLst>
              </a:tr>
              <a:tr h="370840">
                <a:tc>
                  <a:txBody>
                    <a:bodyPr/>
                    <a:lstStyle/>
                    <a:p>
                      <a:pPr algn="l" font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(1)</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 業務・働き方</a:t>
                      </a:r>
                      <a:br>
                        <a:rPr kumimoji="1" lang="en-US" altLang="ja-JP" sz="1100" b="1" dirty="0">
                          <a:solidFill>
                            <a:schemeClr val="tx1"/>
                          </a:solidFill>
                          <a:latin typeface="BIZ UDPゴシック" panose="020B0400000000000000" pitchFamily="50" charset="-128"/>
                          <a:ea typeface="BIZ UDPゴシック" panose="020B0400000000000000" pitchFamily="50" charset="-128"/>
                        </a:rPr>
                      </a:br>
                      <a:r>
                        <a:rPr kumimoji="1" lang="ja-JP" altLang="en-US" sz="1100" b="1" dirty="0">
                          <a:solidFill>
                            <a:schemeClr val="tx1"/>
                          </a:solidFill>
                          <a:latin typeface="BIZ UDPゴシック" panose="020B0400000000000000" pitchFamily="50" charset="-128"/>
                          <a:ea typeface="BIZ UDPゴシック" panose="020B0400000000000000" pitchFamily="50" charset="-128"/>
                        </a:rPr>
                        <a:t>改革</a:t>
                      </a:r>
                    </a:p>
                  </a:txBody>
                  <a:tcPr marL="0" marR="72000" marT="36000" marB="36000" anchor="ctr">
                    <a:lnL w="12700" cmpd="sng">
                      <a:noFill/>
                    </a:lnL>
                    <a:lnR w="12700" cmpd="sng">
                      <a:noFill/>
                    </a:lnR>
                    <a:lnT w="12700" cmpd="sng">
                      <a:noFill/>
                    </a:lnT>
                    <a:lnB w="6350" cap="flat" cmpd="sng" algn="ctr">
                      <a:solidFill>
                        <a:srgbClr val="31926F"/>
                      </a:solidFill>
                      <a:prstDash val="solid"/>
                      <a:round/>
                      <a:headEnd type="none" w="med" len="med"/>
                      <a:tailEnd type="none" w="med" len="med"/>
                    </a:lnB>
                    <a:solidFill>
                      <a:srgbClr val="FFFFFF"/>
                    </a:solidFill>
                  </a:tcPr>
                </a:tc>
                <a:tc>
                  <a:txBody>
                    <a:bodyPr/>
                    <a:lstStyle/>
                    <a:p>
                      <a:pPr algn="l" fontAlgn="ctr"/>
                      <a:r>
                        <a:rPr kumimoji="1" lang="ja-JP" altLang="en-US" sz="1100" u="none">
                          <a:latin typeface="BIZ UDPゴシック" panose="020B0400000000000000" pitchFamily="50" charset="-128"/>
                          <a:ea typeface="BIZ UDPゴシック" panose="020B0400000000000000" pitchFamily="50" charset="-128"/>
                        </a:rPr>
                        <a:t>柔軟な働き方を行うためのルール、在席管理、勤怠管理、オンライン会議、文書管理・電子決裁システム 等</a:t>
                      </a:r>
                      <a:endParaRPr kumimoji="1" lang="ja-JP" altLang="en-US" sz="1100" u="none" dirty="0">
                        <a:latin typeface="BIZ UDPゴシック" panose="020B0400000000000000" pitchFamily="50" charset="-128"/>
                        <a:ea typeface="BIZ UDPゴシック" panose="020B0400000000000000" pitchFamily="50" charset="-128"/>
                      </a:endParaRPr>
                    </a:p>
                  </a:txBody>
                  <a:tcPr marL="72000" marR="72000" marT="36000" marB="36000" anchor="ctr">
                    <a:lnL w="12700" cmpd="sng">
                      <a:noFill/>
                    </a:lnL>
                    <a:lnR w="12700" cmpd="sng">
                      <a:noFill/>
                    </a:lnR>
                    <a:lnT w="12700" cmpd="sng">
                      <a:noFill/>
                    </a:lnT>
                    <a:lnB w="6350" cap="flat" cmpd="sng" algn="ctr">
                      <a:solidFill>
                        <a:srgbClr val="31926F"/>
                      </a:solidFill>
                      <a:prstDash val="solid"/>
                      <a:round/>
                      <a:headEnd type="none" w="med" len="med"/>
                      <a:tailEnd type="none" w="med" len="med"/>
                    </a:lnB>
                  </a:tcPr>
                </a:tc>
                <a:tc>
                  <a:txBody>
                    <a:bodyPr/>
                    <a:lstStyle/>
                    <a:p>
                      <a:pPr algn="l" fontAlgn="ctr"/>
                      <a:r>
                        <a:rPr kumimoji="1" lang="ja-JP" altLang="en-US" sz="1100" b="1" dirty="0">
                          <a:solidFill>
                            <a:srgbClr val="EEB500"/>
                          </a:solidFill>
                          <a:latin typeface="BIZ UDPゴシック" panose="020B0400000000000000" pitchFamily="50" charset="-128"/>
                          <a:ea typeface="BIZ UDPゴシック" panose="020B0400000000000000" pitchFamily="50" charset="-128"/>
                        </a:rPr>
                        <a:t>❶❸</a:t>
                      </a:r>
                      <a:r>
                        <a:rPr kumimoji="1" lang="ja-JP" altLang="en-US" sz="1100" b="1" dirty="0">
                          <a:solidFill>
                            <a:srgbClr val="31926F"/>
                          </a:solidFill>
                          <a:latin typeface="BIZ UDPゴシック" panose="020B0400000000000000" pitchFamily="50" charset="-128"/>
                          <a:ea typeface="BIZ UDPゴシック" panose="020B0400000000000000" pitchFamily="50" charset="-128"/>
                        </a:rPr>
                        <a:t>❹❺</a:t>
                      </a:r>
                      <a:r>
                        <a:rPr kumimoji="1" lang="ja-JP" altLang="en-US" sz="1100" b="1" dirty="0">
                          <a:solidFill>
                            <a:srgbClr val="ED695F"/>
                          </a:solidFill>
                          <a:latin typeface="BIZ UDPゴシック" panose="020B0400000000000000" pitchFamily="50" charset="-128"/>
                          <a:ea typeface="BIZ UDPゴシック" panose="020B0400000000000000" pitchFamily="50" charset="-128"/>
                        </a:rPr>
                        <a:t>❼</a:t>
                      </a:r>
                      <a:r>
                        <a:rPr kumimoji="1" lang="ja-JP" altLang="en-US" sz="1100" b="1" dirty="0">
                          <a:solidFill>
                            <a:srgbClr val="EEB500"/>
                          </a:solidFill>
                          <a:latin typeface="BIZ UDPゴシック" panose="020B0400000000000000" pitchFamily="50" charset="-128"/>
                          <a:ea typeface="BIZ UDPゴシック" panose="020B0400000000000000" pitchFamily="50" charset="-128"/>
                        </a:rPr>
                        <a:t>❾</a:t>
                      </a:r>
                      <a:r>
                        <a:rPr kumimoji="1" lang="ja-JP" altLang="en-US" sz="1100" b="1" dirty="0">
                          <a:solidFill>
                            <a:srgbClr val="ED695F"/>
                          </a:solidFill>
                          <a:latin typeface="BIZ UDPゴシック" panose="020B0400000000000000" pitchFamily="50" charset="-128"/>
                          <a:ea typeface="BIZ UDPゴシック" panose="020B0400000000000000" pitchFamily="50" charset="-128"/>
                        </a:rPr>
                        <a:t>⓫</a:t>
                      </a:r>
                    </a:p>
                  </a:txBody>
                  <a:tcPr marL="72000" marR="72000" marT="36000" marB="36000" anchor="ctr">
                    <a:lnL w="12700" cmpd="sng">
                      <a:noFill/>
                    </a:lnL>
                    <a:lnR w="12700" cmpd="sng">
                      <a:noFill/>
                    </a:lnR>
                    <a:lnT w="12700" cmpd="sng">
                      <a:noFill/>
                    </a:lnT>
                    <a:lnB w="6350" cap="flat" cmpd="sng" algn="ctr">
                      <a:solidFill>
                        <a:srgbClr val="31926F"/>
                      </a:solidFill>
                      <a:prstDash val="solid"/>
                      <a:round/>
                      <a:headEnd type="none" w="med" len="med"/>
                      <a:tailEnd type="none" w="med" len="med"/>
                    </a:lnB>
                  </a:tcPr>
                </a:tc>
                <a:extLst>
                  <a:ext uri="{0D108BD9-81ED-4DB2-BD59-A6C34878D82A}">
                    <a16:rowId xmlns:a16="http://schemas.microsoft.com/office/drawing/2014/main" val="2056247854"/>
                  </a:ext>
                </a:extLst>
              </a:tr>
              <a:tr h="370840">
                <a:tc>
                  <a:txBody>
                    <a:bodyPr/>
                    <a:lstStyle/>
                    <a:p>
                      <a:pPr algn="l" font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(2)</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 行政サービスの充実</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solidFill>
                      <a:srgbClr val="FFFFFF"/>
                    </a:solidFill>
                  </a:tcPr>
                </a:tc>
                <a:tc>
                  <a:txBody>
                    <a:bodyPr/>
                    <a:lstStyle/>
                    <a:p>
                      <a:pPr algn="l" fontAlgn="ctr"/>
                      <a:r>
                        <a:rPr kumimoji="1" lang="ja-JP" altLang="en-US" sz="1100" u="none" dirty="0">
                          <a:latin typeface="BIZ UDPゴシック" panose="020B0400000000000000" pitchFamily="50" charset="-128"/>
                          <a:ea typeface="BIZ UDPゴシック" panose="020B0400000000000000" pitchFamily="50" charset="-128"/>
                        </a:rPr>
                        <a:t>書かない窓口、</a:t>
                      </a:r>
                      <a:r>
                        <a:rPr kumimoji="1" lang="ja-JP" altLang="en-US" sz="1100" u="none" baseline="0" dirty="0">
                          <a:uFill>
                            <a:solidFill>
                              <a:srgbClr val="31926F"/>
                            </a:solidFill>
                          </a:uFill>
                          <a:latin typeface="BIZ UDPゴシック" panose="020B0400000000000000" pitchFamily="50" charset="-128"/>
                          <a:ea typeface="BIZ UDPゴシック" panose="020B0400000000000000" pitchFamily="50" charset="-128"/>
                        </a:rPr>
                        <a:t>ワンストップサービス</a:t>
                      </a:r>
                      <a:r>
                        <a:rPr kumimoji="1" lang="ja-JP" altLang="en-US" sz="1100" u="none" dirty="0">
                          <a:latin typeface="BIZ UDPゴシック" panose="020B0400000000000000" pitchFamily="50" charset="-128"/>
                          <a:ea typeface="BIZ UDPゴシック" panose="020B0400000000000000" pitchFamily="50" charset="-128"/>
                        </a:rPr>
                        <a:t>、来庁予約サービス、混雑状況配信サービス、行政手続きのオンライン申請 等</a:t>
                      </a:r>
                    </a:p>
                  </a:txBody>
                  <a:tcPr marL="7200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100" b="1" dirty="0">
                          <a:solidFill>
                            <a:srgbClr val="EEB500"/>
                          </a:solidFill>
                          <a:latin typeface="BIZ UDPゴシック" panose="020B0400000000000000" pitchFamily="50" charset="-128"/>
                          <a:ea typeface="BIZ UDPゴシック" panose="020B0400000000000000" pitchFamily="50" charset="-128"/>
                        </a:rPr>
                        <a:t>❶❸</a:t>
                      </a:r>
                      <a:r>
                        <a:rPr kumimoji="1" lang="ja-JP" altLang="en-US" sz="1100" b="1" dirty="0">
                          <a:solidFill>
                            <a:srgbClr val="31926F"/>
                          </a:solidFill>
                          <a:latin typeface="BIZ UDPゴシック" panose="020B0400000000000000" pitchFamily="50" charset="-128"/>
                          <a:ea typeface="BIZ UDPゴシック" panose="020B0400000000000000" pitchFamily="50" charset="-128"/>
                        </a:rPr>
                        <a:t>❹❺</a:t>
                      </a:r>
                      <a:r>
                        <a:rPr kumimoji="1" lang="ja-JP" altLang="en-US" sz="1100" b="1" dirty="0">
                          <a:solidFill>
                            <a:srgbClr val="ED695F"/>
                          </a:solidFill>
                          <a:latin typeface="BIZ UDPゴシック" panose="020B0400000000000000" pitchFamily="50" charset="-128"/>
                          <a:ea typeface="BIZ UDPゴシック" panose="020B0400000000000000" pitchFamily="50" charset="-128"/>
                        </a:rPr>
                        <a:t>❼❽</a:t>
                      </a:r>
                      <a:r>
                        <a:rPr kumimoji="1" lang="ja-JP" altLang="en-US" sz="1100" b="1" dirty="0">
                          <a:solidFill>
                            <a:srgbClr val="EEB500"/>
                          </a:solidFill>
                          <a:latin typeface="BIZ UDPゴシック" panose="020B0400000000000000" pitchFamily="50" charset="-128"/>
                          <a:ea typeface="BIZ UDPゴシック" panose="020B0400000000000000" pitchFamily="50" charset="-128"/>
                        </a:rPr>
                        <a:t>❾</a:t>
                      </a:r>
                      <a:r>
                        <a:rPr kumimoji="1" lang="ja-JP" altLang="en-US" sz="1100" b="1" dirty="0">
                          <a:solidFill>
                            <a:srgbClr val="ED695F"/>
                          </a:solidFill>
                          <a:latin typeface="BIZ UDPゴシック" panose="020B0400000000000000" pitchFamily="50" charset="-128"/>
                          <a:ea typeface="BIZ UDPゴシック" panose="020B0400000000000000" pitchFamily="50" charset="-128"/>
                        </a:rPr>
                        <a:t>⓫</a:t>
                      </a:r>
                    </a:p>
                  </a:txBody>
                  <a:tcPr marL="7200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tcPr>
                </a:tc>
                <a:extLst>
                  <a:ext uri="{0D108BD9-81ED-4DB2-BD59-A6C34878D82A}">
                    <a16:rowId xmlns:a16="http://schemas.microsoft.com/office/drawing/2014/main" val="1747635930"/>
                  </a:ext>
                </a:extLst>
              </a:tr>
              <a:tr h="370840">
                <a:tc>
                  <a:txBody>
                    <a:bodyPr/>
                    <a:lstStyle/>
                    <a:p>
                      <a:pPr algn="l" font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(3)</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 庁舎の効率的な管理、情報基盤</a:t>
                      </a:r>
                    </a:p>
                  </a:txBody>
                  <a:tcPr marL="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solidFill>
                      <a:srgbClr val="FFFFFF"/>
                    </a:solidFill>
                  </a:tcPr>
                </a:tc>
                <a:tc>
                  <a:txBody>
                    <a:bodyPr/>
                    <a:lstStyle/>
                    <a:p>
                      <a:pPr algn="l" fontAlgn="ctr"/>
                      <a:r>
                        <a:rPr kumimoji="1" lang="ja-JP" altLang="en-US" sz="1100" u="none" dirty="0">
                          <a:latin typeface="BIZ UDPゴシック" panose="020B0400000000000000" pitchFamily="50" charset="-128"/>
                          <a:ea typeface="BIZ UDPゴシック" panose="020B0400000000000000" pitchFamily="50" charset="-128"/>
                        </a:rPr>
                        <a:t>入退館管理システム、</a:t>
                      </a:r>
                      <a:r>
                        <a:rPr kumimoji="1" lang="en-US" altLang="ja-JP" sz="1100" u="none" dirty="0">
                          <a:solidFill>
                            <a:schemeClr val="tx1"/>
                          </a:solidFill>
                          <a:uFill>
                            <a:solidFill>
                              <a:srgbClr val="31926F"/>
                            </a:solidFill>
                          </a:uFill>
                          <a:latin typeface="+mn-ea"/>
                        </a:rPr>
                        <a:t>BEMS</a:t>
                      </a:r>
                      <a:r>
                        <a:rPr kumimoji="1" lang="ja-JP" altLang="en-US" sz="1100" u="none" dirty="0">
                          <a:latin typeface="BIZ UDPゴシック" panose="020B0400000000000000" pitchFamily="50" charset="-128"/>
                          <a:ea typeface="BIZ UDPゴシック" panose="020B0400000000000000" pitchFamily="50" charset="-128"/>
                        </a:rPr>
                        <a:t>、庁内向け無線</a:t>
                      </a:r>
                      <a:r>
                        <a:rPr kumimoji="1" lang="en-US" altLang="ja-JP" sz="1100" u="none" dirty="0">
                          <a:latin typeface="BIZ UDPゴシック" panose="020B0400000000000000" pitchFamily="50" charset="-128"/>
                          <a:ea typeface="BIZ UDPゴシック" panose="020B0400000000000000" pitchFamily="50" charset="-128"/>
                        </a:rPr>
                        <a:t>LAN</a:t>
                      </a:r>
                      <a:r>
                        <a:rPr kumimoji="1" lang="ja-JP" altLang="en-US" sz="1100" u="none" dirty="0">
                          <a:latin typeface="BIZ UDPゴシック" panose="020B0400000000000000" pitchFamily="50" charset="-128"/>
                          <a:ea typeface="BIZ UDPゴシック" panose="020B0400000000000000" pitchFamily="50" charset="-128"/>
                        </a:rPr>
                        <a:t>、非常用電源設備、サーバ室最適化、情報基盤 等</a:t>
                      </a:r>
                    </a:p>
                  </a:txBody>
                  <a:tcPr marL="7200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100" b="1" dirty="0">
                          <a:solidFill>
                            <a:srgbClr val="31926F"/>
                          </a:solidFill>
                          <a:latin typeface="BIZ UDPゴシック" panose="020B0400000000000000" pitchFamily="50" charset="-128"/>
                          <a:ea typeface="BIZ UDPゴシック" panose="020B0400000000000000" pitchFamily="50" charset="-128"/>
                        </a:rPr>
                        <a:t>❹</a:t>
                      </a:r>
                      <a:r>
                        <a:rPr kumimoji="1" lang="ja-JP" altLang="en-US" sz="1100" b="1" dirty="0">
                          <a:solidFill>
                            <a:srgbClr val="ED695F"/>
                          </a:solidFill>
                          <a:latin typeface="BIZ UDPゴシック" panose="020B0400000000000000" pitchFamily="50" charset="-128"/>
                          <a:ea typeface="BIZ UDPゴシック" panose="020B0400000000000000" pitchFamily="50" charset="-128"/>
                        </a:rPr>
                        <a:t>❼❽❿</a:t>
                      </a:r>
                    </a:p>
                  </a:txBody>
                  <a:tcPr marL="7200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tcPr>
                </a:tc>
                <a:extLst>
                  <a:ext uri="{0D108BD9-81ED-4DB2-BD59-A6C34878D82A}">
                    <a16:rowId xmlns:a16="http://schemas.microsoft.com/office/drawing/2014/main" val="2568060142"/>
                  </a:ext>
                </a:extLst>
              </a:tr>
              <a:tr h="370840">
                <a:tc>
                  <a:txBody>
                    <a:bodyPr/>
                    <a:lstStyle/>
                    <a:p>
                      <a:pPr algn="l" font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(4)</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 その他、</a:t>
                      </a:r>
                      <a:br>
                        <a:rPr kumimoji="1" lang="en-US" altLang="ja-JP" sz="1100" b="1" dirty="0">
                          <a:solidFill>
                            <a:schemeClr val="tx1"/>
                          </a:solidFill>
                          <a:latin typeface="BIZ UDPゴシック" panose="020B0400000000000000" pitchFamily="50" charset="-128"/>
                          <a:ea typeface="BIZ UDPゴシック" panose="020B0400000000000000" pitchFamily="50" charset="-128"/>
                        </a:rPr>
                      </a:br>
                      <a:r>
                        <a:rPr kumimoji="1" lang="ja-JP" altLang="en-US" sz="1100" b="1" dirty="0">
                          <a:solidFill>
                            <a:schemeClr val="tx1"/>
                          </a:solidFill>
                          <a:latin typeface="BIZ UDPゴシック" panose="020B0400000000000000" pitchFamily="50" charset="-128"/>
                          <a:ea typeface="BIZ UDPゴシック" panose="020B0400000000000000" pitchFamily="50" charset="-128"/>
                        </a:rPr>
                        <a:t>庁舎移転を進める上で留意した事項</a:t>
                      </a:r>
                    </a:p>
                  </a:txBody>
                  <a:tcPr marL="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solidFill>
                      <a:srgbClr val="FFFFFF"/>
                    </a:solidFill>
                  </a:tcPr>
                </a:tc>
                <a:tc>
                  <a:txBody>
                    <a:bodyPr/>
                    <a:lstStyle/>
                    <a:p>
                      <a:pPr algn="l" fontAlgn="ctr"/>
                      <a:r>
                        <a:rPr kumimoji="1" lang="ja-JP" altLang="en-US" sz="1100" u="none">
                          <a:latin typeface="BIZ UDPゴシック" panose="020B0400000000000000" pitchFamily="50" charset="-128"/>
                          <a:ea typeface="BIZ UDPゴシック" panose="020B0400000000000000" pitchFamily="50" charset="-128"/>
                        </a:rPr>
                        <a:t>制度面で留意した事項（意識した法令、関連省庁との調整 等）、コスト削減に係る施策（稼働率から座席数や面積の見直し 等）</a:t>
                      </a:r>
                      <a:endParaRPr kumimoji="1" lang="ja-JP" altLang="en-US" sz="1100" u="none" dirty="0">
                        <a:latin typeface="BIZ UDPゴシック" panose="020B0400000000000000" pitchFamily="50" charset="-128"/>
                        <a:ea typeface="BIZ UDPゴシック" panose="020B0400000000000000" pitchFamily="50" charset="-128"/>
                      </a:endParaRPr>
                    </a:p>
                  </a:txBody>
                  <a:tcPr marL="7200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100" b="1" dirty="0">
                          <a:solidFill>
                            <a:srgbClr val="31926F"/>
                          </a:solidFill>
                          <a:latin typeface="BIZ UDPゴシック" panose="020B0400000000000000" pitchFamily="50" charset="-128"/>
                          <a:ea typeface="BIZ UDPゴシック" panose="020B0400000000000000" pitchFamily="50" charset="-128"/>
                        </a:rPr>
                        <a:t>❷❻</a:t>
                      </a:r>
                      <a:r>
                        <a:rPr kumimoji="1" lang="ja-JP" altLang="en-US" sz="1100" b="1" dirty="0">
                          <a:solidFill>
                            <a:srgbClr val="ED695F"/>
                          </a:solidFill>
                          <a:latin typeface="BIZ UDPゴシック" panose="020B0400000000000000" pitchFamily="50" charset="-128"/>
                          <a:ea typeface="BIZ UDPゴシック" panose="020B0400000000000000" pitchFamily="50" charset="-128"/>
                        </a:rPr>
                        <a:t>❽</a:t>
                      </a:r>
                    </a:p>
                  </a:txBody>
                  <a:tcPr marL="7200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tcPr>
                </a:tc>
                <a:extLst>
                  <a:ext uri="{0D108BD9-81ED-4DB2-BD59-A6C34878D82A}">
                    <a16:rowId xmlns:a16="http://schemas.microsoft.com/office/drawing/2014/main" val="4112505086"/>
                  </a:ext>
                </a:extLst>
              </a:tr>
            </a:tbl>
          </a:graphicData>
        </a:graphic>
      </p:graphicFrame>
      <p:sp>
        <p:nvSpPr>
          <p:cNvPr id="39" name="テキスト ボックス 246">
            <a:extLst>
              <a:ext uri="{FF2B5EF4-FFF2-40B4-BE49-F238E27FC236}">
                <a16:creationId xmlns:a16="http://schemas.microsoft.com/office/drawing/2014/main" id="{27EE994A-CDEB-3532-A044-6392BAA443A3}"/>
              </a:ext>
            </a:extLst>
          </p:cNvPr>
          <p:cNvSpPr txBox="1"/>
          <p:nvPr/>
        </p:nvSpPr>
        <p:spPr>
          <a:xfrm>
            <a:off x="4620380" y="6092777"/>
            <a:ext cx="2438168" cy="769441"/>
          </a:xfrm>
          <a:prstGeom prst="rect">
            <a:avLst/>
          </a:prstGeom>
          <a:noFill/>
          <a:ln>
            <a:noFill/>
          </a:ln>
          <a:effectLst/>
        </p:spPr>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人口規模により、自治体を</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グループに分類</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rgbClr val="31926F"/>
                </a:solidFill>
                <a:effectLst/>
                <a:uLnTx/>
                <a:uFillTx/>
                <a:latin typeface="BIZ UDPゴシック" panose="020B0400000000000000" pitchFamily="50" charset="-128"/>
                <a:ea typeface="BIZ UDPゴシック" panose="020B0400000000000000" pitchFamily="50" charset="-128"/>
                <a:cs typeface="+mn-cs"/>
              </a:rPr>
              <a:t>❶</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Group</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A</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25</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万人以上）</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rgbClr val="EEB500"/>
                </a:solidFill>
                <a:effectLst/>
                <a:uLnTx/>
                <a:uFillTx/>
                <a:latin typeface="BIZ UDPゴシック" panose="020B0400000000000000" pitchFamily="50" charset="-128"/>
                <a:ea typeface="BIZ UDPゴシック" panose="020B0400000000000000" pitchFamily="50" charset="-128"/>
                <a:cs typeface="+mn-cs"/>
              </a:rPr>
              <a:t>❷</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Group</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B</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万人以上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25</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万人未満）</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rgbClr val="ED695F"/>
                </a:solidFill>
                <a:effectLst/>
                <a:uLnTx/>
                <a:uFillTx/>
                <a:latin typeface="BIZ UDPゴシック" panose="020B0400000000000000" pitchFamily="50" charset="-128"/>
                <a:ea typeface="BIZ UDPゴシック" panose="020B0400000000000000" pitchFamily="50" charset="-128"/>
                <a:cs typeface="+mn-cs"/>
              </a:rPr>
              <a:t>❸</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Group</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C</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万人未満）</a:t>
            </a:r>
          </a:p>
        </p:txBody>
      </p:sp>
      <p:grpSp>
        <p:nvGrpSpPr>
          <p:cNvPr id="138" name="グループ化 137">
            <a:extLst>
              <a:ext uri="{FF2B5EF4-FFF2-40B4-BE49-F238E27FC236}">
                <a16:creationId xmlns:a16="http://schemas.microsoft.com/office/drawing/2014/main" id="{6B9C792F-D728-0CBA-27AE-0127FD8C22B7}"/>
              </a:ext>
            </a:extLst>
          </p:cNvPr>
          <p:cNvGrpSpPr>
            <a:grpSpLocks noChangeAspect="1"/>
          </p:cNvGrpSpPr>
          <p:nvPr/>
        </p:nvGrpSpPr>
        <p:grpSpPr>
          <a:xfrm>
            <a:off x="2048720" y="4521121"/>
            <a:ext cx="3140000" cy="3025573"/>
            <a:chOff x="2285378" y="4971761"/>
            <a:chExt cx="2988920" cy="2880000"/>
          </a:xfrm>
        </p:grpSpPr>
        <p:grpSp>
          <p:nvGrpSpPr>
            <p:cNvPr id="24" name="Group 2">
              <a:extLst>
                <a:ext uri="{FF2B5EF4-FFF2-40B4-BE49-F238E27FC236}">
                  <a16:creationId xmlns:a16="http://schemas.microsoft.com/office/drawing/2014/main" id="{81154D59-0C3D-A431-20F9-3BC4653D099E}"/>
                </a:ext>
              </a:extLst>
            </p:cNvPr>
            <p:cNvGrpSpPr>
              <a:grpSpLocks noChangeAspect="1"/>
            </p:cNvGrpSpPr>
            <p:nvPr/>
          </p:nvGrpSpPr>
          <p:grpSpPr bwMode="auto">
            <a:xfrm>
              <a:off x="2285378" y="4971761"/>
              <a:ext cx="2988920" cy="2880000"/>
              <a:chOff x="635" y="635"/>
              <a:chExt cx="4151" cy="3500"/>
            </a:xfrm>
            <a:solidFill>
              <a:sysClr val="window" lastClr="FFFFFF">
                <a:lumMod val="85000"/>
              </a:sysClr>
            </a:solidFill>
            <a:effectLst>
              <a:outerShdw blurRad="50800" dist="38100" dir="2700000" algn="tl" rotWithShape="0">
                <a:prstClr val="black">
                  <a:alpha val="40000"/>
                </a:prstClr>
              </a:outerShdw>
            </a:effectLst>
          </p:grpSpPr>
          <p:grpSp>
            <p:nvGrpSpPr>
              <p:cNvPr id="40" name="Group 3">
                <a:extLst>
                  <a:ext uri="{FF2B5EF4-FFF2-40B4-BE49-F238E27FC236}">
                    <a16:creationId xmlns:a16="http://schemas.microsoft.com/office/drawing/2014/main" id="{6C2563F2-0515-D78C-8C4A-0FD1F437E083}"/>
                  </a:ext>
                </a:extLst>
              </p:cNvPr>
              <p:cNvGrpSpPr>
                <a:grpSpLocks noChangeAspect="1"/>
              </p:cNvGrpSpPr>
              <p:nvPr/>
            </p:nvGrpSpPr>
            <p:grpSpPr bwMode="auto">
              <a:xfrm>
                <a:off x="1820" y="1292"/>
                <a:ext cx="1845" cy="1336"/>
                <a:chOff x="1820" y="1292"/>
                <a:chExt cx="1845" cy="1336"/>
              </a:xfrm>
              <a:grpFill/>
            </p:grpSpPr>
            <p:sp>
              <p:nvSpPr>
                <p:cNvPr id="77" name="Freeform 4">
                  <a:extLst>
                    <a:ext uri="{FF2B5EF4-FFF2-40B4-BE49-F238E27FC236}">
                      <a16:creationId xmlns:a16="http://schemas.microsoft.com/office/drawing/2014/main" id="{B69E463F-A6D9-A4F9-2721-B47444E605C9}"/>
                    </a:ext>
                  </a:extLst>
                </p:cNvPr>
                <p:cNvSpPr>
                  <a:spLocks noChangeAspect="1"/>
                </p:cNvSpPr>
                <p:nvPr/>
              </p:nvSpPr>
              <p:spPr bwMode="auto">
                <a:xfrm>
                  <a:off x="1820" y="1292"/>
                  <a:ext cx="1845" cy="1336"/>
                </a:xfrm>
                <a:custGeom>
                  <a:avLst/>
                  <a:gdLst>
                    <a:gd name="T0" fmla="*/ 913 w 920"/>
                    <a:gd name="T1" fmla="*/ 147 h 667"/>
                    <a:gd name="T2" fmla="*/ 888 w 920"/>
                    <a:gd name="T3" fmla="*/ 91 h 667"/>
                    <a:gd name="T4" fmla="*/ 869 w 920"/>
                    <a:gd name="T5" fmla="*/ 11 h 667"/>
                    <a:gd name="T6" fmla="*/ 813 w 920"/>
                    <a:gd name="T7" fmla="*/ 33 h 667"/>
                    <a:gd name="T8" fmla="*/ 847 w 920"/>
                    <a:gd name="T9" fmla="*/ 52 h 667"/>
                    <a:gd name="T10" fmla="*/ 802 w 920"/>
                    <a:gd name="T11" fmla="*/ 39 h 667"/>
                    <a:gd name="T12" fmla="*/ 771 w 920"/>
                    <a:gd name="T13" fmla="*/ 61 h 667"/>
                    <a:gd name="T14" fmla="*/ 740 w 920"/>
                    <a:gd name="T15" fmla="*/ 76 h 667"/>
                    <a:gd name="T16" fmla="*/ 730 w 920"/>
                    <a:gd name="T17" fmla="*/ 130 h 667"/>
                    <a:gd name="T18" fmla="*/ 754 w 920"/>
                    <a:gd name="T19" fmla="*/ 164 h 667"/>
                    <a:gd name="T20" fmla="*/ 723 w 920"/>
                    <a:gd name="T21" fmla="*/ 233 h 667"/>
                    <a:gd name="T22" fmla="*/ 659 w 920"/>
                    <a:gd name="T23" fmla="*/ 303 h 667"/>
                    <a:gd name="T24" fmla="*/ 600 w 920"/>
                    <a:gd name="T25" fmla="*/ 360 h 667"/>
                    <a:gd name="T26" fmla="*/ 504 w 920"/>
                    <a:gd name="T27" fmla="*/ 387 h 667"/>
                    <a:gd name="T28" fmla="*/ 498 w 920"/>
                    <a:gd name="T29" fmla="*/ 355 h 667"/>
                    <a:gd name="T30" fmla="*/ 521 w 920"/>
                    <a:gd name="T31" fmla="*/ 331 h 667"/>
                    <a:gd name="T32" fmla="*/ 482 w 920"/>
                    <a:gd name="T33" fmla="*/ 370 h 667"/>
                    <a:gd name="T34" fmla="*/ 423 w 920"/>
                    <a:gd name="T35" fmla="*/ 450 h 667"/>
                    <a:gd name="T36" fmla="*/ 420 w 920"/>
                    <a:gd name="T37" fmla="*/ 481 h 667"/>
                    <a:gd name="T38" fmla="*/ 392 w 920"/>
                    <a:gd name="T39" fmla="*/ 498 h 667"/>
                    <a:gd name="T40" fmla="*/ 366 w 920"/>
                    <a:gd name="T41" fmla="*/ 500 h 667"/>
                    <a:gd name="T42" fmla="*/ 354 w 920"/>
                    <a:gd name="T43" fmla="*/ 475 h 667"/>
                    <a:gd name="T44" fmla="*/ 302 w 920"/>
                    <a:gd name="T45" fmla="*/ 482 h 667"/>
                    <a:gd name="T46" fmla="*/ 235 w 920"/>
                    <a:gd name="T47" fmla="*/ 496 h 667"/>
                    <a:gd name="T48" fmla="*/ 170 w 920"/>
                    <a:gd name="T49" fmla="*/ 495 h 667"/>
                    <a:gd name="T50" fmla="*/ 107 w 920"/>
                    <a:gd name="T51" fmla="*/ 539 h 667"/>
                    <a:gd name="T52" fmla="*/ 51 w 920"/>
                    <a:gd name="T53" fmla="*/ 576 h 667"/>
                    <a:gd name="T54" fmla="*/ 2 w 920"/>
                    <a:gd name="T55" fmla="*/ 592 h 667"/>
                    <a:gd name="T56" fmla="*/ 25 w 920"/>
                    <a:gd name="T57" fmla="*/ 622 h 667"/>
                    <a:gd name="T58" fmla="*/ 69 w 920"/>
                    <a:gd name="T59" fmla="*/ 616 h 667"/>
                    <a:gd name="T60" fmla="*/ 99 w 920"/>
                    <a:gd name="T61" fmla="*/ 627 h 667"/>
                    <a:gd name="T62" fmla="*/ 124 w 920"/>
                    <a:gd name="T63" fmla="*/ 590 h 667"/>
                    <a:gd name="T64" fmla="*/ 178 w 920"/>
                    <a:gd name="T65" fmla="*/ 592 h 667"/>
                    <a:gd name="T66" fmla="*/ 246 w 920"/>
                    <a:gd name="T67" fmla="*/ 581 h 667"/>
                    <a:gd name="T68" fmla="*/ 339 w 920"/>
                    <a:gd name="T69" fmla="*/ 567 h 667"/>
                    <a:gd name="T70" fmla="*/ 364 w 920"/>
                    <a:gd name="T71" fmla="*/ 586 h 667"/>
                    <a:gd name="T72" fmla="*/ 346 w 920"/>
                    <a:gd name="T73" fmla="*/ 626 h 667"/>
                    <a:gd name="T74" fmla="*/ 403 w 920"/>
                    <a:gd name="T75" fmla="*/ 663 h 667"/>
                    <a:gd name="T76" fmla="*/ 442 w 920"/>
                    <a:gd name="T77" fmla="*/ 616 h 667"/>
                    <a:gd name="T78" fmla="*/ 479 w 920"/>
                    <a:gd name="T79" fmla="*/ 596 h 667"/>
                    <a:gd name="T80" fmla="*/ 491 w 920"/>
                    <a:gd name="T81" fmla="*/ 576 h 667"/>
                    <a:gd name="T82" fmla="*/ 490 w 920"/>
                    <a:gd name="T83" fmla="*/ 531 h 667"/>
                    <a:gd name="T84" fmla="*/ 499 w 920"/>
                    <a:gd name="T85" fmla="*/ 548 h 667"/>
                    <a:gd name="T86" fmla="*/ 525 w 920"/>
                    <a:gd name="T87" fmla="*/ 562 h 667"/>
                    <a:gd name="T88" fmla="*/ 563 w 920"/>
                    <a:gd name="T89" fmla="*/ 565 h 667"/>
                    <a:gd name="T90" fmla="*/ 623 w 920"/>
                    <a:gd name="T91" fmla="*/ 541 h 667"/>
                    <a:gd name="T92" fmla="*/ 646 w 920"/>
                    <a:gd name="T93" fmla="*/ 562 h 667"/>
                    <a:gd name="T94" fmla="*/ 677 w 920"/>
                    <a:gd name="T95" fmla="*/ 526 h 667"/>
                    <a:gd name="T96" fmla="*/ 722 w 920"/>
                    <a:gd name="T97" fmla="*/ 522 h 667"/>
                    <a:gd name="T98" fmla="*/ 732 w 920"/>
                    <a:gd name="T99" fmla="*/ 488 h 667"/>
                    <a:gd name="T100" fmla="*/ 751 w 920"/>
                    <a:gd name="T101" fmla="*/ 498 h 667"/>
                    <a:gd name="T102" fmla="*/ 737 w 920"/>
                    <a:gd name="T103" fmla="*/ 536 h 667"/>
                    <a:gd name="T104" fmla="*/ 779 w 920"/>
                    <a:gd name="T105" fmla="*/ 523 h 667"/>
                    <a:gd name="T106" fmla="*/ 812 w 920"/>
                    <a:gd name="T107" fmla="*/ 468 h 667"/>
                    <a:gd name="T108" fmla="*/ 809 w 920"/>
                    <a:gd name="T109" fmla="*/ 399 h 667"/>
                    <a:gd name="T110" fmla="*/ 831 w 920"/>
                    <a:gd name="T111" fmla="*/ 310 h 667"/>
                    <a:gd name="T112" fmla="*/ 845 w 920"/>
                    <a:gd name="T113" fmla="*/ 263 h 667"/>
                    <a:gd name="T114" fmla="*/ 871 w 920"/>
                    <a:gd name="T115" fmla="*/ 261 h 667"/>
                    <a:gd name="T116" fmla="*/ 868 w 920"/>
                    <a:gd name="T117" fmla="*/ 238 h 667"/>
                    <a:gd name="T118" fmla="*/ 884 w 920"/>
                    <a:gd name="T119" fmla="*/ 209 h 667"/>
                    <a:gd name="T120" fmla="*/ 904 w 920"/>
                    <a:gd name="T121" fmla="*/ 196 h 667"/>
                    <a:gd name="T122" fmla="*/ 913 w 920"/>
                    <a:gd name="T123" fmla="*/ 181 h 667"/>
                    <a:gd name="T124" fmla="*/ 912 w 920"/>
                    <a:gd name="T125" fmla="*/ 17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0" h="667">
                      <a:moveTo>
                        <a:pt x="919" y="164"/>
                      </a:moveTo>
                      <a:cubicBezTo>
                        <a:pt x="919" y="163"/>
                        <a:pt x="919" y="163"/>
                        <a:pt x="919" y="163"/>
                      </a:cubicBezTo>
                      <a:cubicBezTo>
                        <a:pt x="918" y="163"/>
                        <a:pt x="918" y="163"/>
                        <a:pt x="918" y="163"/>
                      </a:cubicBezTo>
                      <a:cubicBezTo>
                        <a:pt x="918" y="162"/>
                        <a:pt x="918" y="162"/>
                        <a:pt x="918" y="162"/>
                      </a:cubicBezTo>
                      <a:cubicBezTo>
                        <a:pt x="917" y="162"/>
                        <a:pt x="917" y="162"/>
                        <a:pt x="917" y="162"/>
                      </a:cubicBezTo>
                      <a:cubicBezTo>
                        <a:pt x="917" y="162"/>
                        <a:pt x="916" y="162"/>
                        <a:pt x="916" y="161"/>
                      </a:cubicBezTo>
                      <a:cubicBezTo>
                        <a:pt x="916" y="161"/>
                        <a:pt x="917" y="161"/>
                        <a:pt x="916" y="160"/>
                      </a:cubicBezTo>
                      <a:cubicBezTo>
                        <a:pt x="916" y="160"/>
                        <a:pt x="916" y="160"/>
                        <a:pt x="916" y="160"/>
                      </a:cubicBezTo>
                      <a:cubicBezTo>
                        <a:pt x="916" y="159"/>
                        <a:pt x="916" y="159"/>
                        <a:pt x="916" y="159"/>
                      </a:cubicBezTo>
                      <a:cubicBezTo>
                        <a:pt x="916" y="158"/>
                        <a:pt x="916" y="158"/>
                        <a:pt x="916" y="158"/>
                      </a:cubicBezTo>
                      <a:cubicBezTo>
                        <a:pt x="916" y="157"/>
                        <a:pt x="916" y="157"/>
                        <a:pt x="916" y="157"/>
                      </a:cubicBezTo>
                      <a:cubicBezTo>
                        <a:pt x="916" y="156"/>
                        <a:pt x="916" y="156"/>
                        <a:pt x="916" y="156"/>
                      </a:cubicBezTo>
                      <a:cubicBezTo>
                        <a:pt x="915" y="156"/>
                        <a:pt x="915" y="156"/>
                        <a:pt x="914" y="157"/>
                      </a:cubicBezTo>
                      <a:cubicBezTo>
                        <a:pt x="914" y="157"/>
                        <a:pt x="914" y="157"/>
                        <a:pt x="914" y="157"/>
                      </a:cubicBezTo>
                      <a:cubicBezTo>
                        <a:pt x="913" y="158"/>
                        <a:pt x="913" y="158"/>
                        <a:pt x="913" y="158"/>
                      </a:cubicBezTo>
                      <a:cubicBezTo>
                        <a:pt x="913" y="158"/>
                        <a:pt x="910" y="161"/>
                        <a:pt x="910" y="161"/>
                      </a:cubicBezTo>
                      <a:cubicBezTo>
                        <a:pt x="910" y="161"/>
                        <a:pt x="910" y="161"/>
                        <a:pt x="910" y="160"/>
                      </a:cubicBezTo>
                      <a:cubicBezTo>
                        <a:pt x="910" y="159"/>
                        <a:pt x="910" y="159"/>
                        <a:pt x="910" y="159"/>
                      </a:cubicBezTo>
                      <a:cubicBezTo>
                        <a:pt x="911" y="158"/>
                        <a:pt x="911" y="158"/>
                        <a:pt x="911" y="158"/>
                      </a:cubicBezTo>
                      <a:cubicBezTo>
                        <a:pt x="911" y="157"/>
                        <a:pt x="911" y="157"/>
                        <a:pt x="911" y="157"/>
                      </a:cubicBezTo>
                      <a:cubicBezTo>
                        <a:pt x="911" y="157"/>
                        <a:pt x="911" y="155"/>
                        <a:pt x="911" y="155"/>
                      </a:cubicBezTo>
                      <a:cubicBezTo>
                        <a:pt x="912" y="155"/>
                        <a:pt x="913" y="154"/>
                        <a:pt x="913" y="154"/>
                      </a:cubicBezTo>
                      <a:cubicBezTo>
                        <a:pt x="913" y="153"/>
                        <a:pt x="912" y="153"/>
                        <a:pt x="912" y="153"/>
                      </a:cubicBezTo>
                      <a:cubicBezTo>
                        <a:pt x="911" y="153"/>
                        <a:pt x="911" y="153"/>
                        <a:pt x="911" y="153"/>
                      </a:cubicBezTo>
                      <a:cubicBezTo>
                        <a:pt x="911" y="153"/>
                        <a:pt x="911" y="153"/>
                        <a:pt x="912" y="152"/>
                      </a:cubicBezTo>
                      <a:cubicBezTo>
                        <a:pt x="913" y="151"/>
                        <a:pt x="913" y="151"/>
                        <a:pt x="913" y="151"/>
                      </a:cubicBezTo>
                      <a:cubicBezTo>
                        <a:pt x="912" y="150"/>
                        <a:pt x="912" y="150"/>
                        <a:pt x="912" y="150"/>
                      </a:cubicBezTo>
                      <a:cubicBezTo>
                        <a:pt x="912" y="150"/>
                        <a:pt x="913" y="149"/>
                        <a:pt x="913" y="148"/>
                      </a:cubicBezTo>
                      <a:cubicBezTo>
                        <a:pt x="913" y="148"/>
                        <a:pt x="913" y="147"/>
                        <a:pt x="913" y="147"/>
                      </a:cubicBezTo>
                      <a:cubicBezTo>
                        <a:pt x="913" y="147"/>
                        <a:pt x="914" y="146"/>
                        <a:pt x="914" y="145"/>
                      </a:cubicBezTo>
                      <a:cubicBezTo>
                        <a:pt x="913" y="145"/>
                        <a:pt x="913" y="144"/>
                        <a:pt x="913" y="144"/>
                      </a:cubicBezTo>
                      <a:cubicBezTo>
                        <a:pt x="913" y="144"/>
                        <a:pt x="913" y="143"/>
                        <a:pt x="913" y="142"/>
                      </a:cubicBezTo>
                      <a:cubicBezTo>
                        <a:pt x="912" y="141"/>
                        <a:pt x="912" y="141"/>
                        <a:pt x="912" y="140"/>
                      </a:cubicBezTo>
                      <a:cubicBezTo>
                        <a:pt x="912" y="138"/>
                        <a:pt x="913" y="138"/>
                        <a:pt x="911" y="137"/>
                      </a:cubicBezTo>
                      <a:cubicBezTo>
                        <a:pt x="910" y="137"/>
                        <a:pt x="910" y="137"/>
                        <a:pt x="909" y="135"/>
                      </a:cubicBezTo>
                      <a:cubicBezTo>
                        <a:pt x="909" y="134"/>
                        <a:pt x="909" y="133"/>
                        <a:pt x="909" y="133"/>
                      </a:cubicBezTo>
                      <a:cubicBezTo>
                        <a:pt x="909" y="132"/>
                        <a:pt x="910" y="132"/>
                        <a:pt x="910" y="131"/>
                      </a:cubicBezTo>
                      <a:cubicBezTo>
                        <a:pt x="911" y="131"/>
                        <a:pt x="911" y="130"/>
                        <a:pt x="910" y="129"/>
                      </a:cubicBezTo>
                      <a:cubicBezTo>
                        <a:pt x="909" y="127"/>
                        <a:pt x="909" y="127"/>
                        <a:pt x="909" y="127"/>
                      </a:cubicBezTo>
                      <a:cubicBezTo>
                        <a:pt x="909" y="127"/>
                        <a:pt x="909" y="127"/>
                        <a:pt x="907" y="127"/>
                      </a:cubicBezTo>
                      <a:cubicBezTo>
                        <a:pt x="906" y="127"/>
                        <a:pt x="905" y="126"/>
                        <a:pt x="905" y="126"/>
                      </a:cubicBezTo>
                      <a:cubicBezTo>
                        <a:pt x="904" y="125"/>
                        <a:pt x="905" y="124"/>
                        <a:pt x="903" y="124"/>
                      </a:cubicBezTo>
                      <a:cubicBezTo>
                        <a:pt x="901" y="123"/>
                        <a:pt x="901" y="124"/>
                        <a:pt x="901" y="123"/>
                      </a:cubicBezTo>
                      <a:cubicBezTo>
                        <a:pt x="900" y="121"/>
                        <a:pt x="900" y="121"/>
                        <a:pt x="900" y="120"/>
                      </a:cubicBezTo>
                      <a:cubicBezTo>
                        <a:pt x="900" y="119"/>
                        <a:pt x="899" y="119"/>
                        <a:pt x="900" y="118"/>
                      </a:cubicBezTo>
                      <a:cubicBezTo>
                        <a:pt x="901" y="117"/>
                        <a:pt x="899" y="117"/>
                        <a:pt x="901" y="117"/>
                      </a:cubicBezTo>
                      <a:cubicBezTo>
                        <a:pt x="903" y="116"/>
                        <a:pt x="904" y="116"/>
                        <a:pt x="903" y="115"/>
                      </a:cubicBezTo>
                      <a:cubicBezTo>
                        <a:pt x="903" y="114"/>
                        <a:pt x="903" y="114"/>
                        <a:pt x="901" y="114"/>
                      </a:cubicBezTo>
                      <a:cubicBezTo>
                        <a:pt x="900" y="113"/>
                        <a:pt x="899" y="114"/>
                        <a:pt x="898" y="113"/>
                      </a:cubicBezTo>
                      <a:cubicBezTo>
                        <a:pt x="897" y="111"/>
                        <a:pt x="897" y="111"/>
                        <a:pt x="898" y="110"/>
                      </a:cubicBezTo>
                      <a:cubicBezTo>
                        <a:pt x="899" y="109"/>
                        <a:pt x="901" y="109"/>
                        <a:pt x="900" y="108"/>
                      </a:cubicBezTo>
                      <a:cubicBezTo>
                        <a:pt x="900" y="106"/>
                        <a:pt x="900" y="105"/>
                        <a:pt x="899" y="105"/>
                      </a:cubicBezTo>
                      <a:cubicBezTo>
                        <a:pt x="898" y="104"/>
                        <a:pt x="897" y="103"/>
                        <a:pt x="896" y="102"/>
                      </a:cubicBezTo>
                      <a:cubicBezTo>
                        <a:pt x="895" y="100"/>
                        <a:pt x="895" y="99"/>
                        <a:pt x="894" y="99"/>
                      </a:cubicBezTo>
                      <a:cubicBezTo>
                        <a:pt x="894" y="98"/>
                        <a:pt x="891" y="96"/>
                        <a:pt x="891" y="95"/>
                      </a:cubicBezTo>
                      <a:cubicBezTo>
                        <a:pt x="891" y="95"/>
                        <a:pt x="889" y="93"/>
                        <a:pt x="889" y="93"/>
                      </a:cubicBezTo>
                      <a:cubicBezTo>
                        <a:pt x="888" y="91"/>
                        <a:pt x="888" y="91"/>
                        <a:pt x="888" y="91"/>
                      </a:cubicBezTo>
                      <a:cubicBezTo>
                        <a:pt x="888" y="91"/>
                        <a:pt x="888" y="91"/>
                        <a:pt x="888" y="91"/>
                      </a:cubicBezTo>
                      <a:cubicBezTo>
                        <a:pt x="888" y="91"/>
                        <a:pt x="888" y="90"/>
                        <a:pt x="887" y="90"/>
                      </a:cubicBezTo>
                      <a:cubicBezTo>
                        <a:pt x="885" y="89"/>
                        <a:pt x="884" y="87"/>
                        <a:pt x="883" y="86"/>
                      </a:cubicBezTo>
                      <a:cubicBezTo>
                        <a:pt x="882" y="86"/>
                        <a:pt x="881" y="85"/>
                        <a:pt x="880" y="84"/>
                      </a:cubicBezTo>
                      <a:cubicBezTo>
                        <a:pt x="880" y="83"/>
                        <a:pt x="880" y="82"/>
                        <a:pt x="878" y="83"/>
                      </a:cubicBezTo>
                      <a:cubicBezTo>
                        <a:pt x="877" y="83"/>
                        <a:pt x="877" y="84"/>
                        <a:pt x="876" y="84"/>
                      </a:cubicBezTo>
                      <a:cubicBezTo>
                        <a:pt x="875" y="84"/>
                        <a:pt x="875" y="84"/>
                        <a:pt x="874" y="83"/>
                      </a:cubicBezTo>
                      <a:cubicBezTo>
                        <a:pt x="872" y="82"/>
                        <a:pt x="872" y="83"/>
                        <a:pt x="871" y="81"/>
                      </a:cubicBezTo>
                      <a:cubicBezTo>
                        <a:pt x="870" y="79"/>
                        <a:pt x="869" y="78"/>
                        <a:pt x="869" y="76"/>
                      </a:cubicBezTo>
                      <a:cubicBezTo>
                        <a:pt x="869" y="75"/>
                        <a:pt x="868" y="72"/>
                        <a:pt x="868" y="72"/>
                      </a:cubicBezTo>
                      <a:cubicBezTo>
                        <a:pt x="867" y="72"/>
                        <a:pt x="867" y="71"/>
                        <a:pt x="867" y="70"/>
                      </a:cubicBezTo>
                      <a:cubicBezTo>
                        <a:pt x="866" y="69"/>
                        <a:pt x="866" y="68"/>
                        <a:pt x="866" y="67"/>
                      </a:cubicBezTo>
                      <a:cubicBezTo>
                        <a:pt x="866" y="67"/>
                        <a:pt x="866" y="66"/>
                        <a:pt x="866" y="65"/>
                      </a:cubicBezTo>
                      <a:cubicBezTo>
                        <a:pt x="865" y="65"/>
                        <a:pt x="865" y="65"/>
                        <a:pt x="865" y="64"/>
                      </a:cubicBezTo>
                      <a:cubicBezTo>
                        <a:pt x="865" y="63"/>
                        <a:pt x="865" y="61"/>
                        <a:pt x="865" y="61"/>
                      </a:cubicBezTo>
                      <a:cubicBezTo>
                        <a:pt x="865" y="60"/>
                        <a:pt x="865" y="59"/>
                        <a:pt x="864" y="58"/>
                      </a:cubicBezTo>
                      <a:cubicBezTo>
                        <a:pt x="864" y="57"/>
                        <a:pt x="865" y="57"/>
                        <a:pt x="865" y="56"/>
                      </a:cubicBezTo>
                      <a:cubicBezTo>
                        <a:pt x="864" y="55"/>
                        <a:pt x="865" y="54"/>
                        <a:pt x="864" y="53"/>
                      </a:cubicBezTo>
                      <a:cubicBezTo>
                        <a:pt x="864" y="52"/>
                        <a:pt x="863" y="50"/>
                        <a:pt x="863" y="49"/>
                      </a:cubicBezTo>
                      <a:cubicBezTo>
                        <a:pt x="863" y="48"/>
                        <a:pt x="864" y="47"/>
                        <a:pt x="863" y="46"/>
                      </a:cubicBezTo>
                      <a:cubicBezTo>
                        <a:pt x="863" y="45"/>
                        <a:pt x="863" y="42"/>
                        <a:pt x="863" y="41"/>
                      </a:cubicBezTo>
                      <a:cubicBezTo>
                        <a:pt x="864" y="40"/>
                        <a:pt x="864" y="41"/>
                        <a:pt x="864" y="39"/>
                      </a:cubicBezTo>
                      <a:cubicBezTo>
                        <a:pt x="864" y="37"/>
                        <a:pt x="865" y="36"/>
                        <a:pt x="864" y="35"/>
                      </a:cubicBezTo>
                      <a:cubicBezTo>
                        <a:pt x="864" y="33"/>
                        <a:pt x="864" y="32"/>
                        <a:pt x="864" y="31"/>
                      </a:cubicBezTo>
                      <a:cubicBezTo>
                        <a:pt x="864" y="29"/>
                        <a:pt x="864" y="27"/>
                        <a:pt x="865" y="25"/>
                      </a:cubicBezTo>
                      <a:cubicBezTo>
                        <a:pt x="866" y="23"/>
                        <a:pt x="867" y="21"/>
                        <a:pt x="867" y="20"/>
                      </a:cubicBezTo>
                      <a:cubicBezTo>
                        <a:pt x="868" y="19"/>
                        <a:pt x="868" y="17"/>
                        <a:pt x="868" y="16"/>
                      </a:cubicBezTo>
                      <a:cubicBezTo>
                        <a:pt x="869" y="15"/>
                        <a:pt x="870" y="13"/>
                        <a:pt x="870" y="13"/>
                      </a:cubicBezTo>
                      <a:cubicBezTo>
                        <a:pt x="870" y="13"/>
                        <a:pt x="871" y="12"/>
                        <a:pt x="870" y="11"/>
                      </a:cubicBezTo>
                      <a:cubicBezTo>
                        <a:pt x="870" y="10"/>
                        <a:pt x="870" y="9"/>
                        <a:pt x="869" y="11"/>
                      </a:cubicBezTo>
                      <a:cubicBezTo>
                        <a:pt x="868" y="12"/>
                        <a:pt x="867" y="11"/>
                        <a:pt x="866" y="13"/>
                      </a:cubicBezTo>
                      <a:cubicBezTo>
                        <a:pt x="865" y="14"/>
                        <a:pt x="866" y="14"/>
                        <a:pt x="863" y="15"/>
                      </a:cubicBezTo>
                      <a:cubicBezTo>
                        <a:pt x="861" y="16"/>
                        <a:pt x="860" y="16"/>
                        <a:pt x="859" y="17"/>
                      </a:cubicBezTo>
                      <a:cubicBezTo>
                        <a:pt x="858" y="17"/>
                        <a:pt x="858" y="17"/>
                        <a:pt x="857" y="17"/>
                      </a:cubicBezTo>
                      <a:cubicBezTo>
                        <a:pt x="856" y="17"/>
                        <a:pt x="854" y="17"/>
                        <a:pt x="853" y="17"/>
                      </a:cubicBezTo>
                      <a:cubicBezTo>
                        <a:pt x="852" y="16"/>
                        <a:pt x="851" y="16"/>
                        <a:pt x="850" y="15"/>
                      </a:cubicBezTo>
                      <a:cubicBezTo>
                        <a:pt x="848" y="15"/>
                        <a:pt x="848" y="14"/>
                        <a:pt x="847" y="13"/>
                      </a:cubicBezTo>
                      <a:cubicBezTo>
                        <a:pt x="846" y="12"/>
                        <a:pt x="845" y="11"/>
                        <a:pt x="844" y="10"/>
                      </a:cubicBezTo>
                      <a:cubicBezTo>
                        <a:pt x="842" y="9"/>
                        <a:pt x="842" y="9"/>
                        <a:pt x="841" y="8"/>
                      </a:cubicBezTo>
                      <a:cubicBezTo>
                        <a:pt x="840" y="8"/>
                        <a:pt x="839" y="7"/>
                        <a:pt x="838" y="7"/>
                      </a:cubicBezTo>
                      <a:cubicBezTo>
                        <a:pt x="836" y="6"/>
                        <a:pt x="836" y="6"/>
                        <a:pt x="834" y="6"/>
                      </a:cubicBezTo>
                      <a:cubicBezTo>
                        <a:pt x="832" y="6"/>
                        <a:pt x="831" y="6"/>
                        <a:pt x="830" y="5"/>
                      </a:cubicBezTo>
                      <a:cubicBezTo>
                        <a:pt x="830" y="5"/>
                        <a:pt x="829" y="4"/>
                        <a:pt x="828" y="3"/>
                      </a:cubicBezTo>
                      <a:cubicBezTo>
                        <a:pt x="827" y="2"/>
                        <a:pt x="825" y="3"/>
                        <a:pt x="825" y="1"/>
                      </a:cubicBezTo>
                      <a:cubicBezTo>
                        <a:pt x="825" y="0"/>
                        <a:pt x="824" y="1"/>
                        <a:pt x="824" y="2"/>
                      </a:cubicBezTo>
                      <a:cubicBezTo>
                        <a:pt x="824" y="4"/>
                        <a:pt x="825" y="4"/>
                        <a:pt x="824" y="5"/>
                      </a:cubicBezTo>
                      <a:cubicBezTo>
                        <a:pt x="823" y="7"/>
                        <a:pt x="823" y="6"/>
                        <a:pt x="822" y="7"/>
                      </a:cubicBezTo>
                      <a:cubicBezTo>
                        <a:pt x="822" y="9"/>
                        <a:pt x="822" y="9"/>
                        <a:pt x="821" y="10"/>
                      </a:cubicBezTo>
                      <a:cubicBezTo>
                        <a:pt x="820" y="11"/>
                        <a:pt x="820" y="10"/>
                        <a:pt x="819" y="11"/>
                      </a:cubicBezTo>
                      <a:cubicBezTo>
                        <a:pt x="818" y="12"/>
                        <a:pt x="819" y="12"/>
                        <a:pt x="818" y="13"/>
                      </a:cubicBezTo>
                      <a:cubicBezTo>
                        <a:pt x="818" y="14"/>
                        <a:pt x="818" y="15"/>
                        <a:pt x="817" y="16"/>
                      </a:cubicBezTo>
                      <a:cubicBezTo>
                        <a:pt x="817" y="17"/>
                        <a:pt x="817" y="17"/>
                        <a:pt x="816" y="18"/>
                      </a:cubicBezTo>
                      <a:cubicBezTo>
                        <a:pt x="816" y="19"/>
                        <a:pt x="816" y="19"/>
                        <a:pt x="816" y="21"/>
                      </a:cubicBezTo>
                      <a:cubicBezTo>
                        <a:pt x="815" y="22"/>
                        <a:pt x="815" y="21"/>
                        <a:pt x="814" y="23"/>
                      </a:cubicBezTo>
                      <a:cubicBezTo>
                        <a:pt x="814" y="25"/>
                        <a:pt x="814" y="23"/>
                        <a:pt x="814" y="25"/>
                      </a:cubicBezTo>
                      <a:cubicBezTo>
                        <a:pt x="814" y="27"/>
                        <a:pt x="814" y="27"/>
                        <a:pt x="814" y="27"/>
                      </a:cubicBezTo>
                      <a:cubicBezTo>
                        <a:pt x="814" y="28"/>
                        <a:pt x="813" y="28"/>
                        <a:pt x="813" y="29"/>
                      </a:cubicBezTo>
                      <a:cubicBezTo>
                        <a:pt x="813" y="29"/>
                        <a:pt x="813" y="29"/>
                        <a:pt x="813" y="30"/>
                      </a:cubicBezTo>
                      <a:cubicBezTo>
                        <a:pt x="813" y="31"/>
                        <a:pt x="813" y="32"/>
                        <a:pt x="813" y="33"/>
                      </a:cubicBezTo>
                      <a:cubicBezTo>
                        <a:pt x="813" y="34"/>
                        <a:pt x="814" y="34"/>
                        <a:pt x="814" y="35"/>
                      </a:cubicBezTo>
                      <a:cubicBezTo>
                        <a:pt x="815" y="35"/>
                        <a:pt x="815" y="35"/>
                        <a:pt x="816" y="35"/>
                      </a:cubicBezTo>
                      <a:cubicBezTo>
                        <a:pt x="817" y="35"/>
                        <a:pt x="817" y="35"/>
                        <a:pt x="817" y="34"/>
                      </a:cubicBezTo>
                      <a:cubicBezTo>
                        <a:pt x="817" y="33"/>
                        <a:pt x="818" y="33"/>
                        <a:pt x="818" y="33"/>
                      </a:cubicBezTo>
                      <a:cubicBezTo>
                        <a:pt x="819" y="33"/>
                        <a:pt x="820" y="32"/>
                        <a:pt x="821" y="32"/>
                      </a:cubicBezTo>
                      <a:cubicBezTo>
                        <a:pt x="822" y="31"/>
                        <a:pt x="822" y="31"/>
                        <a:pt x="823" y="31"/>
                      </a:cubicBezTo>
                      <a:cubicBezTo>
                        <a:pt x="825" y="31"/>
                        <a:pt x="825" y="31"/>
                        <a:pt x="826" y="31"/>
                      </a:cubicBezTo>
                      <a:cubicBezTo>
                        <a:pt x="827" y="31"/>
                        <a:pt x="827" y="31"/>
                        <a:pt x="828" y="30"/>
                      </a:cubicBezTo>
                      <a:cubicBezTo>
                        <a:pt x="829" y="29"/>
                        <a:pt x="829" y="29"/>
                        <a:pt x="830" y="29"/>
                      </a:cubicBezTo>
                      <a:cubicBezTo>
                        <a:pt x="831" y="29"/>
                        <a:pt x="831" y="29"/>
                        <a:pt x="833" y="29"/>
                      </a:cubicBezTo>
                      <a:cubicBezTo>
                        <a:pt x="834" y="29"/>
                        <a:pt x="835" y="31"/>
                        <a:pt x="836" y="30"/>
                      </a:cubicBezTo>
                      <a:cubicBezTo>
                        <a:pt x="837" y="30"/>
                        <a:pt x="837" y="30"/>
                        <a:pt x="838" y="29"/>
                      </a:cubicBezTo>
                      <a:cubicBezTo>
                        <a:pt x="839" y="28"/>
                        <a:pt x="840" y="28"/>
                        <a:pt x="841" y="28"/>
                      </a:cubicBezTo>
                      <a:cubicBezTo>
                        <a:pt x="841" y="28"/>
                        <a:pt x="842" y="28"/>
                        <a:pt x="843" y="27"/>
                      </a:cubicBezTo>
                      <a:cubicBezTo>
                        <a:pt x="843" y="26"/>
                        <a:pt x="843" y="26"/>
                        <a:pt x="844" y="25"/>
                      </a:cubicBezTo>
                      <a:cubicBezTo>
                        <a:pt x="844" y="25"/>
                        <a:pt x="845" y="24"/>
                        <a:pt x="845" y="23"/>
                      </a:cubicBezTo>
                      <a:cubicBezTo>
                        <a:pt x="846" y="23"/>
                        <a:pt x="847" y="22"/>
                        <a:pt x="847" y="23"/>
                      </a:cubicBezTo>
                      <a:cubicBezTo>
                        <a:pt x="848" y="23"/>
                        <a:pt x="849" y="24"/>
                        <a:pt x="850" y="24"/>
                      </a:cubicBezTo>
                      <a:cubicBezTo>
                        <a:pt x="850" y="25"/>
                        <a:pt x="851" y="26"/>
                        <a:pt x="852" y="28"/>
                      </a:cubicBezTo>
                      <a:cubicBezTo>
                        <a:pt x="853" y="29"/>
                        <a:pt x="853" y="30"/>
                        <a:pt x="853" y="30"/>
                      </a:cubicBezTo>
                      <a:cubicBezTo>
                        <a:pt x="854" y="31"/>
                        <a:pt x="855" y="32"/>
                        <a:pt x="855" y="33"/>
                      </a:cubicBezTo>
                      <a:cubicBezTo>
                        <a:pt x="854" y="33"/>
                        <a:pt x="855" y="34"/>
                        <a:pt x="854" y="35"/>
                      </a:cubicBezTo>
                      <a:cubicBezTo>
                        <a:pt x="853" y="35"/>
                        <a:pt x="853" y="35"/>
                        <a:pt x="852" y="36"/>
                      </a:cubicBezTo>
                      <a:cubicBezTo>
                        <a:pt x="852" y="37"/>
                        <a:pt x="851" y="38"/>
                        <a:pt x="851" y="39"/>
                      </a:cubicBezTo>
                      <a:cubicBezTo>
                        <a:pt x="851" y="40"/>
                        <a:pt x="851" y="41"/>
                        <a:pt x="851" y="41"/>
                      </a:cubicBezTo>
                      <a:cubicBezTo>
                        <a:pt x="851" y="41"/>
                        <a:pt x="852" y="42"/>
                        <a:pt x="851" y="43"/>
                      </a:cubicBezTo>
                      <a:cubicBezTo>
                        <a:pt x="851" y="45"/>
                        <a:pt x="851" y="45"/>
                        <a:pt x="850" y="46"/>
                      </a:cubicBezTo>
                      <a:cubicBezTo>
                        <a:pt x="849" y="47"/>
                        <a:pt x="849" y="48"/>
                        <a:pt x="849" y="49"/>
                      </a:cubicBezTo>
                      <a:cubicBezTo>
                        <a:pt x="848" y="51"/>
                        <a:pt x="848" y="51"/>
                        <a:pt x="847" y="52"/>
                      </a:cubicBezTo>
                      <a:cubicBezTo>
                        <a:pt x="846" y="53"/>
                        <a:pt x="846" y="54"/>
                        <a:pt x="845" y="54"/>
                      </a:cubicBezTo>
                      <a:cubicBezTo>
                        <a:pt x="844" y="55"/>
                        <a:pt x="845" y="55"/>
                        <a:pt x="843" y="56"/>
                      </a:cubicBezTo>
                      <a:cubicBezTo>
                        <a:pt x="841" y="56"/>
                        <a:pt x="841" y="57"/>
                        <a:pt x="840" y="56"/>
                      </a:cubicBezTo>
                      <a:cubicBezTo>
                        <a:pt x="839" y="55"/>
                        <a:pt x="837" y="55"/>
                        <a:pt x="837" y="54"/>
                      </a:cubicBezTo>
                      <a:cubicBezTo>
                        <a:pt x="837" y="53"/>
                        <a:pt x="837" y="52"/>
                        <a:pt x="835" y="52"/>
                      </a:cubicBezTo>
                      <a:cubicBezTo>
                        <a:pt x="833" y="52"/>
                        <a:pt x="833" y="51"/>
                        <a:pt x="832" y="51"/>
                      </a:cubicBezTo>
                      <a:cubicBezTo>
                        <a:pt x="831" y="51"/>
                        <a:pt x="831" y="52"/>
                        <a:pt x="830" y="51"/>
                      </a:cubicBezTo>
                      <a:cubicBezTo>
                        <a:pt x="830" y="50"/>
                        <a:pt x="831" y="49"/>
                        <a:pt x="830" y="48"/>
                      </a:cubicBezTo>
                      <a:cubicBezTo>
                        <a:pt x="829" y="47"/>
                        <a:pt x="828" y="47"/>
                        <a:pt x="827" y="46"/>
                      </a:cubicBezTo>
                      <a:cubicBezTo>
                        <a:pt x="827" y="46"/>
                        <a:pt x="825" y="46"/>
                        <a:pt x="825" y="46"/>
                      </a:cubicBezTo>
                      <a:cubicBezTo>
                        <a:pt x="824" y="45"/>
                        <a:pt x="823" y="44"/>
                        <a:pt x="822" y="44"/>
                      </a:cubicBezTo>
                      <a:cubicBezTo>
                        <a:pt x="822" y="44"/>
                        <a:pt x="821" y="44"/>
                        <a:pt x="821" y="45"/>
                      </a:cubicBezTo>
                      <a:cubicBezTo>
                        <a:pt x="821" y="46"/>
                        <a:pt x="822" y="46"/>
                        <a:pt x="821" y="48"/>
                      </a:cubicBezTo>
                      <a:cubicBezTo>
                        <a:pt x="820" y="49"/>
                        <a:pt x="819" y="48"/>
                        <a:pt x="819" y="49"/>
                      </a:cubicBezTo>
                      <a:cubicBezTo>
                        <a:pt x="820" y="50"/>
                        <a:pt x="821" y="51"/>
                        <a:pt x="821" y="51"/>
                      </a:cubicBezTo>
                      <a:cubicBezTo>
                        <a:pt x="821" y="52"/>
                        <a:pt x="822" y="52"/>
                        <a:pt x="821" y="53"/>
                      </a:cubicBezTo>
                      <a:cubicBezTo>
                        <a:pt x="821" y="53"/>
                        <a:pt x="821" y="54"/>
                        <a:pt x="820" y="55"/>
                      </a:cubicBezTo>
                      <a:cubicBezTo>
                        <a:pt x="820" y="55"/>
                        <a:pt x="820" y="55"/>
                        <a:pt x="819" y="56"/>
                      </a:cubicBezTo>
                      <a:cubicBezTo>
                        <a:pt x="818" y="56"/>
                        <a:pt x="817" y="56"/>
                        <a:pt x="817" y="57"/>
                      </a:cubicBezTo>
                      <a:cubicBezTo>
                        <a:pt x="817" y="58"/>
                        <a:pt x="817" y="58"/>
                        <a:pt x="816" y="58"/>
                      </a:cubicBezTo>
                      <a:cubicBezTo>
                        <a:pt x="814" y="59"/>
                        <a:pt x="814" y="59"/>
                        <a:pt x="812" y="59"/>
                      </a:cubicBezTo>
                      <a:cubicBezTo>
                        <a:pt x="810" y="59"/>
                        <a:pt x="808" y="59"/>
                        <a:pt x="807" y="58"/>
                      </a:cubicBezTo>
                      <a:cubicBezTo>
                        <a:pt x="806" y="57"/>
                        <a:pt x="806" y="56"/>
                        <a:pt x="805" y="55"/>
                      </a:cubicBezTo>
                      <a:cubicBezTo>
                        <a:pt x="805" y="54"/>
                        <a:pt x="805" y="53"/>
                        <a:pt x="805" y="52"/>
                      </a:cubicBezTo>
                      <a:cubicBezTo>
                        <a:pt x="805" y="51"/>
                        <a:pt x="805" y="50"/>
                        <a:pt x="804" y="49"/>
                      </a:cubicBezTo>
                      <a:cubicBezTo>
                        <a:pt x="803" y="48"/>
                        <a:pt x="803" y="47"/>
                        <a:pt x="803" y="46"/>
                      </a:cubicBezTo>
                      <a:cubicBezTo>
                        <a:pt x="804" y="45"/>
                        <a:pt x="804" y="45"/>
                        <a:pt x="803" y="44"/>
                      </a:cubicBezTo>
                      <a:cubicBezTo>
                        <a:pt x="803" y="43"/>
                        <a:pt x="802" y="42"/>
                        <a:pt x="803" y="41"/>
                      </a:cubicBezTo>
                      <a:cubicBezTo>
                        <a:pt x="803" y="41"/>
                        <a:pt x="803" y="40"/>
                        <a:pt x="802" y="39"/>
                      </a:cubicBezTo>
                      <a:cubicBezTo>
                        <a:pt x="802" y="37"/>
                        <a:pt x="801" y="36"/>
                        <a:pt x="802" y="35"/>
                      </a:cubicBezTo>
                      <a:cubicBezTo>
                        <a:pt x="802" y="35"/>
                        <a:pt x="803" y="33"/>
                        <a:pt x="803" y="32"/>
                      </a:cubicBezTo>
                      <a:cubicBezTo>
                        <a:pt x="803" y="31"/>
                        <a:pt x="803" y="31"/>
                        <a:pt x="802" y="30"/>
                      </a:cubicBezTo>
                      <a:cubicBezTo>
                        <a:pt x="800" y="29"/>
                        <a:pt x="799" y="28"/>
                        <a:pt x="798" y="28"/>
                      </a:cubicBezTo>
                      <a:cubicBezTo>
                        <a:pt x="797" y="28"/>
                        <a:pt x="796" y="27"/>
                        <a:pt x="794" y="27"/>
                      </a:cubicBezTo>
                      <a:cubicBezTo>
                        <a:pt x="793" y="27"/>
                        <a:pt x="792" y="28"/>
                        <a:pt x="791" y="29"/>
                      </a:cubicBezTo>
                      <a:cubicBezTo>
                        <a:pt x="790" y="30"/>
                        <a:pt x="790" y="30"/>
                        <a:pt x="789" y="30"/>
                      </a:cubicBezTo>
                      <a:cubicBezTo>
                        <a:pt x="788" y="31"/>
                        <a:pt x="788" y="31"/>
                        <a:pt x="787" y="30"/>
                      </a:cubicBezTo>
                      <a:cubicBezTo>
                        <a:pt x="786" y="29"/>
                        <a:pt x="785" y="29"/>
                        <a:pt x="784" y="28"/>
                      </a:cubicBezTo>
                      <a:cubicBezTo>
                        <a:pt x="783" y="28"/>
                        <a:pt x="782" y="27"/>
                        <a:pt x="782" y="26"/>
                      </a:cubicBezTo>
                      <a:cubicBezTo>
                        <a:pt x="781" y="25"/>
                        <a:pt x="780" y="25"/>
                        <a:pt x="779" y="25"/>
                      </a:cubicBezTo>
                      <a:cubicBezTo>
                        <a:pt x="778" y="24"/>
                        <a:pt x="778" y="25"/>
                        <a:pt x="778" y="25"/>
                      </a:cubicBezTo>
                      <a:cubicBezTo>
                        <a:pt x="777" y="26"/>
                        <a:pt x="777" y="28"/>
                        <a:pt x="777" y="29"/>
                      </a:cubicBezTo>
                      <a:cubicBezTo>
                        <a:pt x="777" y="29"/>
                        <a:pt x="778" y="31"/>
                        <a:pt x="777" y="32"/>
                      </a:cubicBezTo>
                      <a:cubicBezTo>
                        <a:pt x="777" y="33"/>
                        <a:pt x="776" y="34"/>
                        <a:pt x="775" y="34"/>
                      </a:cubicBezTo>
                      <a:cubicBezTo>
                        <a:pt x="775" y="34"/>
                        <a:pt x="775" y="34"/>
                        <a:pt x="773" y="34"/>
                      </a:cubicBezTo>
                      <a:cubicBezTo>
                        <a:pt x="771" y="34"/>
                        <a:pt x="770" y="34"/>
                        <a:pt x="770" y="35"/>
                      </a:cubicBezTo>
                      <a:cubicBezTo>
                        <a:pt x="770" y="36"/>
                        <a:pt x="771" y="36"/>
                        <a:pt x="772" y="36"/>
                      </a:cubicBezTo>
                      <a:cubicBezTo>
                        <a:pt x="772" y="36"/>
                        <a:pt x="774" y="35"/>
                        <a:pt x="775" y="36"/>
                      </a:cubicBezTo>
                      <a:cubicBezTo>
                        <a:pt x="775" y="37"/>
                        <a:pt x="775" y="37"/>
                        <a:pt x="776" y="38"/>
                      </a:cubicBezTo>
                      <a:cubicBezTo>
                        <a:pt x="777" y="39"/>
                        <a:pt x="777" y="43"/>
                        <a:pt x="776" y="44"/>
                      </a:cubicBezTo>
                      <a:cubicBezTo>
                        <a:pt x="776" y="45"/>
                        <a:pt x="776" y="44"/>
                        <a:pt x="776" y="45"/>
                      </a:cubicBezTo>
                      <a:cubicBezTo>
                        <a:pt x="776" y="46"/>
                        <a:pt x="776" y="47"/>
                        <a:pt x="776" y="48"/>
                      </a:cubicBezTo>
                      <a:cubicBezTo>
                        <a:pt x="775" y="50"/>
                        <a:pt x="775" y="50"/>
                        <a:pt x="775" y="51"/>
                      </a:cubicBezTo>
                      <a:cubicBezTo>
                        <a:pt x="774" y="52"/>
                        <a:pt x="774" y="53"/>
                        <a:pt x="774" y="53"/>
                      </a:cubicBezTo>
                      <a:cubicBezTo>
                        <a:pt x="774" y="54"/>
                        <a:pt x="774" y="54"/>
                        <a:pt x="774" y="55"/>
                      </a:cubicBezTo>
                      <a:cubicBezTo>
                        <a:pt x="774" y="56"/>
                        <a:pt x="773" y="57"/>
                        <a:pt x="773" y="57"/>
                      </a:cubicBezTo>
                      <a:cubicBezTo>
                        <a:pt x="772" y="58"/>
                        <a:pt x="772" y="59"/>
                        <a:pt x="772" y="59"/>
                      </a:cubicBezTo>
                      <a:cubicBezTo>
                        <a:pt x="772" y="60"/>
                        <a:pt x="772" y="60"/>
                        <a:pt x="771" y="61"/>
                      </a:cubicBezTo>
                      <a:cubicBezTo>
                        <a:pt x="770" y="62"/>
                        <a:pt x="770" y="62"/>
                        <a:pt x="769" y="63"/>
                      </a:cubicBezTo>
                      <a:cubicBezTo>
                        <a:pt x="769" y="63"/>
                        <a:pt x="769" y="64"/>
                        <a:pt x="768" y="63"/>
                      </a:cubicBezTo>
                      <a:cubicBezTo>
                        <a:pt x="767" y="63"/>
                        <a:pt x="766" y="63"/>
                        <a:pt x="765" y="63"/>
                      </a:cubicBezTo>
                      <a:cubicBezTo>
                        <a:pt x="765" y="63"/>
                        <a:pt x="765" y="63"/>
                        <a:pt x="765" y="64"/>
                      </a:cubicBezTo>
                      <a:cubicBezTo>
                        <a:pt x="764" y="64"/>
                        <a:pt x="763" y="65"/>
                        <a:pt x="763" y="65"/>
                      </a:cubicBezTo>
                      <a:cubicBezTo>
                        <a:pt x="762" y="65"/>
                        <a:pt x="762" y="66"/>
                        <a:pt x="761" y="66"/>
                      </a:cubicBezTo>
                      <a:cubicBezTo>
                        <a:pt x="761" y="66"/>
                        <a:pt x="760" y="67"/>
                        <a:pt x="759" y="67"/>
                      </a:cubicBezTo>
                      <a:cubicBezTo>
                        <a:pt x="759" y="67"/>
                        <a:pt x="758" y="67"/>
                        <a:pt x="758" y="66"/>
                      </a:cubicBezTo>
                      <a:cubicBezTo>
                        <a:pt x="758" y="66"/>
                        <a:pt x="757" y="66"/>
                        <a:pt x="756" y="66"/>
                      </a:cubicBezTo>
                      <a:cubicBezTo>
                        <a:pt x="756" y="65"/>
                        <a:pt x="755" y="65"/>
                        <a:pt x="755" y="65"/>
                      </a:cubicBezTo>
                      <a:cubicBezTo>
                        <a:pt x="755" y="65"/>
                        <a:pt x="754" y="65"/>
                        <a:pt x="753" y="65"/>
                      </a:cubicBezTo>
                      <a:cubicBezTo>
                        <a:pt x="753" y="65"/>
                        <a:pt x="751" y="66"/>
                        <a:pt x="751" y="66"/>
                      </a:cubicBezTo>
                      <a:cubicBezTo>
                        <a:pt x="751" y="66"/>
                        <a:pt x="750" y="66"/>
                        <a:pt x="750" y="66"/>
                      </a:cubicBezTo>
                      <a:cubicBezTo>
                        <a:pt x="749" y="66"/>
                        <a:pt x="749" y="67"/>
                        <a:pt x="749" y="67"/>
                      </a:cubicBezTo>
                      <a:cubicBezTo>
                        <a:pt x="749" y="68"/>
                        <a:pt x="749" y="68"/>
                        <a:pt x="749" y="68"/>
                      </a:cubicBezTo>
                      <a:cubicBezTo>
                        <a:pt x="748" y="69"/>
                        <a:pt x="748" y="69"/>
                        <a:pt x="748" y="69"/>
                      </a:cubicBezTo>
                      <a:cubicBezTo>
                        <a:pt x="748" y="69"/>
                        <a:pt x="748" y="70"/>
                        <a:pt x="748" y="70"/>
                      </a:cubicBezTo>
                      <a:cubicBezTo>
                        <a:pt x="749" y="70"/>
                        <a:pt x="748" y="71"/>
                        <a:pt x="748" y="71"/>
                      </a:cubicBezTo>
                      <a:cubicBezTo>
                        <a:pt x="748" y="71"/>
                        <a:pt x="747" y="71"/>
                        <a:pt x="747" y="71"/>
                      </a:cubicBezTo>
                      <a:cubicBezTo>
                        <a:pt x="747" y="71"/>
                        <a:pt x="746" y="72"/>
                        <a:pt x="746" y="72"/>
                      </a:cubicBezTo>
                      <a:cubicBezTo>
                        <a:pt x="746" y="72"/>
                        <a:pt x="745" y="72"/>
                        <a:pt x="745" y="73"/>
                      </a:cubicBezTo>
                      <a:cubicBezTo>
                        <a:pt x="745" y="73"/>
                        <a:pt x="745" y="74"/>
                        <a:pt x="745" y="74"/>
                      </a:cubicBezTo>
                      <a:cubicBezTo>
                        <a:pt x="745" y="73"/>
                        <a:pt x="744" y="73"/>
                        <a:pt x="744" y="73"/>
                      </a:cubicBezTo>
                      <a:cubicBezTo>
                        <a:pt x="744" y="73"/>
                        <a:pt x="743" y="73"/>
                        <a:pt x="743" y="74"/>
                      </a:cubicBezTo>
                      <a:cubicBezTo>
                        <a:pt x="743" y="75"/>
                        <a:pt x="743" y="75"/>
                        <a:pt x="743" y="75"/>
                      </a:cubicBezTo>
                      <a:cubicBezTo>
                        <a:pt x="742" y="75"/>
                        <a:pt x="742" y="75"/>
                        <a:pt x="742" y="75"/>
                      </a:cubicBezTo>
                      <a:cubicBezTo>
                        <a:pt x="741" y="75"/>
                        <a:pt x="741" y="75"/>
                        <a:pt x="741" y="75"/>
                      </a:cubicBezTo>
                      <a:cubicBezTo>
                        <a:pt x="741" y="75"/>
                        <a:pt x="741" y="75"/>
                        <a:pt x="741" y="75"/>
                      </a:cubicBezTo>
                      <a:cubicBezTo>
                        <a:pt x="741" y="75"/>
                        <a:pt x="740" y="76"/>
                        <a:pt x="740" y="76"/>
                      </a:cubicBezTo>
                      <a:cubicBezTo>
                        <a:pt x="740" y="76"/>
                        <a:pt x="739" y="77"/>
                        <a:pt x="739" y="77"/>
                      </a:cubicBezTo>
                      <a:cubicBezTo>
                        <a:pt x="739" y="78"/>
                        <a:pt x="739" y="78"/>
                        <a:pt x="739" y="78"/>
                      </a:cubicBezTo>
                      <a:cubicBezTo>
                        <a:pt x="739" y="78"/>
                        <a:pt x="739" y="78"/>
                        <a:pt x="739" y="79"/>
                      </a:cubicBezTo>
                      <a:cubicBezTo>
                        <a:pt x="739" y="79"/>
                        <a:pt x="739" y="79"/>
                        <a:pt x="739" y="79"/>
                      </a:cubicBezTo>
                      <a:cubicBezTo>
                        <a:pt x="741" y="79"/>
                        <a:pt x="741" y="79"/>
                        <a:pt x="741" y="79"/>
                      </a:cubicBezTo>
                      <a:cubicBezTo>
                        <a:pt x="743" y="79"/>
                        <a:pt x="743" y="79"/>
                        <a:pt x="743" y="79"/>
                      </a:cubicBezTo>
                      <a:cubicBezTo>
                        <a:pt x="743" y="79"/>
                        <a:pt x="745" y="79"/>
                        <a:pt x="745" y="80"/>
                      </a:cubicBezTo>
                      <a:cubicBezTo>
                        <a:pt x="745" y="82"/>
                        <a:pt x="745" y="84"/>
                        <a:pt x="745" y="84"/>
                      </a:cubicBezTo>
                      <a:cubicBezTo>
                        <a:pt x="746" y="85"/>
                        <a:pt x="746" y="85"/>
                        <a:pt x="745" y="87"/>
                      </a:cubicBezTo>
                      <a:cubicBezTo>
                        <a:pt x="745" y="88"/>
                        <a:pt x="746" y="87"/>
                        <a:pt x="745" y="89"/>
                      </a:cubicBezTo>
                      <a:cubicBezTo>
                        <a:pt x="745" y="90"/>
                        <a:pt x="745" y="92"/>
                        <a:pt x="745" y="92"/>
                      </a:cubicBezTo>
                      <a:cubicBezTo>
                        <a:pt x="745" y="92"/>
                        <a:pt x="745" y="93"/>
                        <a:pt x="746" y="94"/>
                      </a:cubicBezTo>
                      <a:cubicBezTo>
                        <a:pt x="748" y="95"/>
                        <a:pt x="749" y="96"/>
                        <a:pt x="750" y="96"/>
                      </a:cubicBezTo>
                      <a:cubicBezTo>
                        <a:pt x="751" y="97"/>
                        <a:pt x="752" y="98"/>
                        <a:pt x="752" y="99"/>
                      </a:cubicBezTo>
                      <a:cubicBezTo>
                        <a:pt x="752" y="100"/>
                        <a:pt x="752" y="101"/>
                        <a:pt x="752" y="102"/>
                      </a:cubicBezTo>
                      <a:cubicBezTo>
                        <a:pt x="752" y="103"/>
                        <a:pt x="752" y="104"/>
                        <a:pt x="751" y="105"/>
                      </a:cubicBezTo>
                      <a:cubicBezTo>
                        <a:pt x="751" y="106"/>
                        <a:pt x="751" y="107"/>
                        <a:pt x="751" y="108"/>
                      </a:cubicBezTo>
                      <a:cubicBezTo>
                        <a:pt x="750" y="109"/>
                        <a:pt x="750" y="109"/>
                        <a:pt x="749" y="110"/>
                      </a:cubicBezTo>
                      <a:cubicBezTo>
                        <a:pt x="749" y="111"/>
                        <a:pt x="749" y="113"/>
                        <a:pt x="749" y="114"/>
                      </a:cubicBezTo>
                      <a:cubicBezTo>
                        <a:pt x="748" y="115"/>
                        <a:pt x="748" y="115"/>
                        <a:pt x="747" y="117"/>
                      </a:cubicBezTo>
                      <a:cubicBezTo>
                        <a:pt x="747" y="118"/>
                        <a:pt x="746" y="120"/>
                        <a:pt x="745" y="121"/>
                      </a:cubicBezTo>
                      <a:cubicBezTo>
                        <a:pt x="745" y="122"/>
                        <a:pt x="744" y="123"/>
                        <a:pt x="743" y="123"/>
                      </a:cubicBezTo>
                      <a:cubicBezTo>
                        <a:pt x="743" y="124"/>
                        <a:pt x="742" y="126"/>
                        <a:pt x="741" y="126"/>
                      </a:cubicBezTo>
                      <a:cubicBezTo>
                        <a:pt x="741" y="127"/>
                        <a:pt x="740" y="128"/>
                        <a:pt x="740" y="128"/>
                      </a:cubicBezTo>
                      <a:cubicBezTo>
                        <a:pt x="739" y="128"/>
                        <a:pt x="738" y="129"/>
                        <a:pt x="738" y="129"/>
                      </a:cubicBezTo>
                      <a:cubicBezTo>
                        <a:pt x="737" y="129"/>
                        <a:pt x="737" y="130"/>
                        <a:pt x="736" y="130"/>
                      </a:cubicBezTo>
                      <a:cubicBezTo>
                        <a:pt x="735" y="130"/>
                        <a:pt x="734" y="130"/>
                        <a:pt x="734" y="130"/>
                      </a:cubicBezTo>
                      <a:cubicBezTo>
                        <a:pt x="733" y="130"/>
                        <a:pt x="733" y="131"/>
                        <a:pt x="732" y="131"/>
                      </a:cubicBezTo>
                      <a:cubicBezTo>
                        <a:pt x="731" y="130"/>
                        <a:pt x="731" y="130"/>
                        <a:pt x="730" y="130"/>
                      </a:cubicBezTo>
                      <a:cubicBezTo>
                        <a:pt x="730" y="129"/>
                        <a:pt x="729" y="129"/>
                        <a:pt x="728" y="129"/>
                      </a:cubicBezTo>
                      <a:cubicBezTo>
                        <a:pt x="728" y="129"/>
                        <a:pt x="727" y="129"/>
                        <a:pt x="726" y="128"/>
                      </a:cubicBezTo>
                      <a:cubicBezTo>
                        <a:pt x="726" y="127"/>
                        <a:pt x="726" y="126"/>
                        <a:pt x="725" y="127"/>
                      </a:cubicBezTo>
                      <a:cubicBezTo>
                        <a:pt x="725" y="128"/>
                        <a:pt x="725" y="129"/>
                        <a:pt x="725" y="129"/>
                      </a:cubicBezTo>
                      <a:cubicBezTo>
                        <a:pt x="725" y="130"/>
                        <a:pt x="725" y="130"/>
                        <a:pt x="725" y="131"/>
                      </a:cubicBezTo>
                      <a:cubicBezTo>
                        <a:pt x="726" y="132"/>
                        <a:pt x="725" y="133"/>
                        <a:pt x="726" y="133"/>
                      </a:cubicBezTo>
                      <a:cubicBezTo>
                        <a:pt x="726" y="134"/>
                        <a:pt x="727" y="134"/>
                        <a:pt x="727" y="134"/>
                      </a:cubicBezTo>
                      <a:cubicBezTo>
                        <a:pt x="728" y="135"/>
                        <a:pt x="728" y="134"/>
                        <a:pt x="728" y="135"/>
                      </a:cubicBezTo>
                      <a:cubicBezTo>
                        <a:pt x="728" y="136"/>
                        <a:pt x="728" y="137"/>
                        <a:pt x="728" y="137"/>
                      </a:cubicBezTo>
                      <a:cubicBezTo>
                        <a:pt x="729" y="138"/>
                        <a:pt x="729" y="138"/>
                        <a:pt x="730" y="138"/>
                      </a:cubicBezTo>
                      <a:cubicBezTo>
                        <a:pt x="730" y="139"/>
                        <a:pt x="731" y="139"/>
                        <a:pt x="732" y="139"/>
                      </a:cubicBezTo>
                      <a:cubicBezTo>
                        <a:pt x="733" y="139"/>
                        <a:pt x="732" y="139"/>
                        <a:pt x="734" y="139"/>
                      </a:cubicBezTo>
                      <a:cubicBezTo>
                        <a:pt x="735" y="139"/>
                        <a:pt x="735" y="139"/>
                        <a:pt x="736" y="139"/>
                      </a:cubicBezTo>
                      <a:cubicBezTo>
                        <a:pt x="737" y="138"/>
                        <a:pt x="737" y="139"/>
                        <a:pt x="738" y="138"/>
                      </a:cubicBezTo>
                      <a:cubicBezTo>
                        <a:pt x="738" y="137"/>
                        <a:pt x="738" y="137"/>
                        <a:pt x="738" y="136"/>
                      </a:cubicBezTo>
                      <a:cubicBezTo>
                        <a:pt x="738" y="136"/>
                        <a:pt x="738" y="136"/>
                        <a:pt x="739" y="136"/>
                      </a:cubicBezTo>
                      <a:cubicBezTo>
                        <a:pt x="739" y="135"/>
                        <a:pt x="740" y="136"/>
                        <a:pt x="741" y="136"/>
                      </a:cubicBezTo>
                      <a:cubicBezTo>
                        <a:pt x="743" y="136"/>
                        <a:pt x="744" y="136"/>
                        <a:pt x="745" y="136"/>
                      </a:cubicBezTo>
                      <a:cubicBezTo>
                        <a:pt x="746" y="136"/>
                        <a:pt x="747" y="137"/>
                        <a:pt x="747" y="137"/>
                      </a:cubicBezTo>
                      <a:cubicBezTo>
                        <a:pt x="748" y="138"/>
                        <a:pt x="748" y="138"/>
                        <a:pt x="749" y="139"/>
                      </a:cubicBezTo>
                      <a:cubicBezTo>
                        <a:pt x="750" y="139"/>
                        <a:pt x="751" y="141"/>
                        <a:pt x="752" y="142"/>
                      </a:cubicBezTo>
                      <a:cubicBezTo>
                        <a:pt x="752" y="143"/>
                        <a:pt x="753" y="144"/>
                        <a:pt x="753" y="146"/>
                      </a:cubicBezTo>
                      <a:cubicBezTo>
                        <a:pt x="753" y="147"/>
                        <a:pt x="754" y="149"/>
                        <a:pt x="754" y="149"/>
                      </a:cubicBezTo>
                      <a:cubicBezTo>
                        <a:pt x="755" y="150"/>
                        <a:pt x="755" y="150"/>
                        <a:pt x="754" y="152"/>
                      </a:cubicBezTo>
                      <a:cubicBezTo>
                        <a:pt x="754" y="153"/>
                        <a:pt x="755" y="153"/>
                        <a:pt x="755" y="154"/>
                      </a:cubicBezTo>
                      <a:cubicBezTo>
                        <a:pt x="755" y="155"/>
                        <a:pt x="755" y="155"/>
                        <a:pt x="755" y="156"/>
                      </a:cubicBezTo>
                      <a:cubicBezTo>
                        <a:pt x="755" y="157"/>
                        <a:pt x="755" y="158"/>
                        <a:pt x="755" y="158"/>
                      </a:cubicBezTo>
                      <a:cubicBezTo>
                        <a:pt x="755" y="158"/>
                        <a:pt x="755" y="161"/>
                        <a:pt x="755" y="161"/>
                      </a:cubicBezTo>
                      <a:cubicBezTo>
                        <a:pt x="755" y="162"/>
                        <a:pt x="754" y="163"/>
                        <a:pt x="754" y="164"/>
                      </a:cubicBezTo>
                      <a:cubicBezTo>
                        <a:pt x="754" y="166"/>
                        <a:pt x="754" y="167"/>
                        <a:pt x="753" y="168"/>
                      </a:cubicBezTo>
                      <a:cubicBezTo>
                        <a:pt x="753" y="169"/>
                        <a:pt x="753" y="169"/>
                        <a:pt x="753" y="170"/>
                      </a:cubicBezTo>
                      <a:cubicBezTo>
                        <a:pt x="753" y="171"/>
                        <a:pt x="752" y="172"/>
                        <a:pt x="752" y="173"/>
                      </a:cubicBezTo>
                      <a:cubicBezTo>
                        <a:pt x="752" y="174"/>
                        <a:pt x="752" y="174"/>
                        <a:pt x="752" y="175"/>
                      </a:cubicBezTo>
                      <a:cubicBezTo>
                        <a:pt x="751" y="177"/>
                        <a:pt x="750" y="178"/>
                        <a:pt x="750" y="179"/>
                      </a:cubicBezTo>
                      <a:cubicBezTo>
                        <a:pt x="750" y="180"/>
                        <a:pt x="750" y="180"/>
                        <a:pt x="749" y="181"/>
                      </a:cubicBezTo>
                      <a:cubicBezTo>
                        <a:pt x="749" y="182"/>
                        <a:pt x="748" y="183"/>
                        <a:pt x="748" y="183"/>
                      </a:cubicBezTo>
                      <a:cubicBezTo>
                        <a:pt x="748" y="184"/>
                        <a:pt x="747" y="185"/>
                        <a:pt x="747" y="185"/>
                      </a:cubicBezTo>
                      <a:cubicBezTo>
                        <a:pt x="746" y="186"/>
                        <a:pt x="745" y="184"/>
                        <a:pt x="745" y="185"/>
                      </a:cubicBezTo>
                      <a:cubicBezTo>
                        <a:pt x="744" y="186"/>
                        <a:pt x="744" y="186"/>
                        <a:pt x="743" y="187"/>
                      </a:cubicBezTo>
                      <a:cubicBezTo>
                        <a:pt x="743" y="188"/>
                        <a:pt x="742" y="188"/>
                        <a:pt x="742" y="189"/>
                      </a:cubicBezTo>
                      <a:cubicBezTo>
                        <a:pt x="742" y="190"/>
                        <a:pt x="742" y="190"/>
                        <a:pt x="741" y="191"/>
                      </a:cubicBezTo>
                      <a:cubicBezTo>
                        <a:pt x="741" y="192"/>
                        <a:pt x="741" y="192"/>
                        <a:pt x="742" y="193"/>
                      </a:cubicBezTo>
                      <a:cubicBezTo>
                        <a:pt x="742" y="193"/>
                        <a:pt x="743" y="194"/>
                        <a:pt x="742" y="195"/>
                      </a:cubicBezTo>
                      <a:cubicBezTo>
                        <a:pt x="742" y="195"/>
                        <a:pt x="742" y="195"/>
                        <a:pt x="741" y="196"/>
                      </a:cubicBezTo>
                      <a:cubicBezTo>
                        <a:pt x="741" y="197"/>
                        <a:pt x="740" y="197"/>
                        <a:pt x="740" y="198"/>
                      </a:cubicBezTo>
                      <a:cubicBezTo>
                        <a:pt x="740" y="199"/>
                        <a:pt x="740" y="200"/>
                        <a:pt x="740" y="200"/>
                      </a:cubicBezTo>
                      <a:cubicBezTo>
                        <a:pt x="740" y="200"/>
                        <a:pt x="740" y="200"/>
                        <a:pt x="740" y="200"/>
                      </a:cubicBezTo>
                      <a:cubicBezTo>
                        <a:pt x="740" y="200"/>
                        <a:pt x="740" y="200"/>
                        <a:pt x="740" y="201"/>
                      </a:cubicBezTo>
                      <a:cubicBezTo>
                        <a:pt x="739" y="202"/>
                        <a:pt x="739" y="204"/>
                        <a:pt x="739" y="205"/>
                      </a:cubicBezTo>
                      <a:cubicBezTo>
                        <a:pt x="738" y="207"/>
                        <a:pt x="737" y="208"/>
                        <a:pt x="737" y="209"/>
                      </a:cubicBezTo>
                      <a:cubicBezTo>
                        <a:pt x="737" y="210"/>
                        <a:pt x="737" y="211"/>
                        <a:pt x="736" y="212"/>
                      </a:cubicBezTo>
                      <a:cubicBezTo>
                        <a:pt x="735" y="213"/>
                        <a:pt x="735" y="212"/>
                        <a:pt x="735" y="214"/>
                      </a:cubicBezTo>
                      <a:cubicBezTo>
                        <a:pt x="734" y="216"/>
                        <a:pt x="734" y="216"/>
                        <a:pt x="734" y="218"/>
                      </a:cubicBezTo>
                      <a:cubicBezTo>
                        <a:pt x="733" y="220"/>
                        <a:pt x="733" y="219"/>
                        <a:pt x="732" y="221"/>
                      </a:cubicBezTo>
                      <a:cubicBezTo>
                        <a:pt x="731" y="224"/>
                        <a:pt x="731" y="224"/>
                        <a:pt x="730" y="225"/>
                      </a:cubicBezTo>
                      <a:cubicBezTo>
                        <a:pt x="730" y="226"/>
                        <a:pt x="729" y="227"/>
                        <a:pt x="729" y="228"/>
                      </a:cubicBezTo>
                      <a:cubicBezTo>
                        <a:pt x="728" y="229"/>
                        <a:pt x="727" y="229"/>
                        <a:pt x="726" y="231"/>
                      </a:cubicBezTo>
                      <a:cubicBezTo>
                        <a:pt x="725" y="232"/>
                        <a:pt x="725" y="232"/>
                        <a:pt x="723" y="233"/>
                      </a:cubicBezTo>
                      <a:cubicBezTo>
                        <a:pt x="722" y="233"/>
                        <a:pt x="722" y="234"/>
                        <a:pt x="721" y="234"/>
                      </a:cubicBezTo>
                      <a:cubicBezTo>
                        <a:pt x="720" y="235"/>
                        <a:pt x="720" y="235"/>
                        <a:pt x="718" y="236"/>
                      </a:cubicBezTo>
                      <a:cubicBezTo>
                        <a:pt x="717" y="238"/>
                        <a:pt x="717" y="238"/>
                        <a:pt x="716" y="240"/>
                      </a:cubicBezTo>
                      <a:cubicBezTo>
                        <a:pt x="714" y="242"/>
                        <a:pt x="714" y="242"/>
                        <a:pt x="714" y="244"/>
                      </a:cubicBezTo>
                      <a:cubicBezTo>
                        <a:pt x="713" y="245"/>
                        <a:pt x="713" y="245"/>
                        <a:pt x="713" y="246"/>
                      </a:cubicBezTo>
                      <a:cubicBezTo>
                        <a:pt x="713" y="246"/>
                        <a:pt x="713" y="246"/>
                        <a:pt x="713" y="246"/>
                      </a:cubicBezTo>
                      <a:cubicBezTo>
                        <a:pt x="712" y="248"/>
                        <a:pt x="712" y="247"/>
                        <a:pt x="711" y="249"/>
                      </a:cubicBezTo>
                      <a:cubicBezTo>
                        <a:pt x="711" y="251"/>
                        <a:pt x="710" y="252"/>
                        <a:pt x="710" y="252"/>
                      </a:cubicBezTo>
                      <a:cubicBezTo>
                        <a:pt x="709" y="253"/>
                        <a:pt x="708" y="255"/>
                        <a:pt x="707" y="255"/>
                      </a:cubicBezTo>
                      <a:cubicBezTo>
                        <a:pt x="707" y="256"/>
                        <a:pt x="706" y="257"/>
                        <a:pt x="705" y="259"/>
                      </a:cubicBezTo>
                      <a:cubicBezTo>
                        <a:pt x="705" y="262"/>
                        <a:pt x="704" y="262"/>
                        <a:pt x="704" y="264"/>
                      </a:cubicBezTo>
                      <a:cubicBezTo>
                        <a:pt x="705" y="266"/>
                        <a:pt x="705" y="266"/>
                        <a:pt x="704" y="268"/>
                      </a:cubicBezTo>
                      <a:cubicBezTo>
                        <a:pt x="704" y="270"/>
                        <a:pt x="705" y="271"/>
                        <a:pt x="705" y="272"/>
                      </a:cubicBezTo>
                      <a:cubicBezTo>
                        <a:pt x="704" y="273"/>
                        <a:pt x="703" y="273"/>
                        <a:pt x="703" y="275"/>
                      </a:cubicBezTo>
                      <a:cubicBezTo>
                        <a:pt x="703" y="277"/>
                        <a:pt x="703" y="277"/>
                        <a:pt x="701" y="279"/>
                      </a:cubicBezTo>
                      <a:cubicBezTo>
                        <a:pt x="699" y="281"/>
                        <a:pt x="697" y="285"/>
                        <a:pt x="696" y="285"/>
                      </a:cubicBezTo>
                      <a:cubicBezTo>
                        <a:pt x="695" y="286"/>
                        <a:pt x="694" y="287"/>
                        <a:pt x="693" y="288"/>
                      </a:cubicBezTo>
                      <a:cubicBezTo>
                        <a:pt x="692" y="289"/>
                        <a:pt x="690" y="290"/>
                        <a:pt x="689" y="290"/>
                      </a:cubicBezTo>
                      <a:cubicBezTo>
                        <a:pt x="688" y="291"/>
                        <a:pt x="687" y="290"/>
                        <a:pt x="687" y="292"/>
                      </a:cubicBezTo>
                      <a:cubicBezTo>
                        <a:pt x="687" y="293"/>
                        <a:pt x="688" y="294"/>
                        <a:pt x="687" y="294"/>
                      </a:cubicBezTo>
                      <a:cubicBezTo>
                        <a:pt x="686" y="294"/>
                        <a:pt x="686" y="293"/>
                        <a:pt x="686" y="293"/>
                      </a:cubicBezTo>
                      <a:cubicBezTo>
                        <a:pt x="685" y="293"/>
                        <a:pt x="685" y="292"/>
                        <a:pt x="685" y="292"/>
                      </a:cubicBezTo>
                      <a:cubicBezTo>
                        <a:pt x="684" y="293"/>
                        <a:pt x="684" y="293"/>
                        <a:pt x="683" y="293"/>
                      </a:cubicBezTo>
                      <a:cubicBezTo>
                        <a:pt x="682" y="294"/>
                        <a:pt x="684" y="293"/>
                        <a:pt x="682" y="294"/>
                      </a:cubicBezTo>
                      <a:cubicBezTo>
                        <a:pt x="679" y="294"/>
                        <a:pt x="679" y="295"/>
                        <a:pt x="677" y="295"/>
                      </a:cubicBezTo>
                      <a:cubicBezTo>
                        <a:pt x="675" y="295"/>
                        <a:pt x="675" y="295"/>
                        <a:pt x="673" y="296"/>
                      </a:cubicBezTo>
                      <a:cubicBezTo>
                        <a:pt x="671" y="297"/>
                        <a:pt x="669" y="298"/>
                        <a:pt x="668" y="298"/>
                      </a:cubicBezTo>
                      <a:cubicBezTo>
                        <a:pt x="667" y="299"/>
                        <a:pt x="665" y="300"/>
                        <a:pt x="664" y="301"/>
                      </a:cubicBezTo>
                      <a:cubicBezTo>
                        <a:pt x="662" y="302"/>
                        <a:pt x="660" y="303"/>
                        <a:pt x="659" y="303"/>
                      </a:cubicBezTo>
                      <a:cubicBezTo>
                        <a:pt x="658" y="304"/>
                        <a:pt x="656" y="305"/>
                        <a:pt x="655" y="306"/>
                      </a:cubicBezTo>
                      <a:cubicBezTo>
                        <a:pt x="654" y="307"/>
                        <a:pt x="652" y="311"/>
                        <a:pt x="651" y="312"/>
                      </a:cubicBezTo>
                      <a:cubicBezTo>
                        <a:pt x="651" y="313"/>
                        <a:pt x="651" y="314"/>
                        <a:pt x="650" y="315"/>
                      </a:cubicBezTo>
                      <a:cubicBezTo>
                        <a:pt x="650" y="315"/>
                        <a:pt x="650" y="317"/>
                        <a:pt x="650" y="318"/>
                      </a:cubicBezTo>
                      <a:cubicBezTo>
                        <a:pt x="649" y="319"/>
                        <a:pt x="649" y="320"/>
                        <a:pt x="649" y="321"/>
                      </a:cubicBezTo>
                      <a:cubicBezTo>
                        <a:pt x="648" y="321"/>
                        <a:pt x="648" y="322"/>
                        <a:pt x="648" y="323"/>
                      </a:cubicBezTo>
                      <a:cubicBezTo>
                        <a:pt x="648" y="323"/>
                        <a:pt x="647" y="324"/>
                        <a:pt x="647" y="324"/>
                      </a:cubicBezTo>
                      <a:cubicBezTo>
                        <a:pt x="646" y="325"/>
                        <a:pt x="644" y="328"/>
                        <a:pt x="644" y="328"/>
                      </a:cubicBezTo>
                      <a:cubicBezTo>
                        <a:pt x="644" y="328"/>
                        <a:pt x="643" y="329"/>
                        <a:pt x="642" y="329"/>
                      </a:cubicBezTo>
                      <a:cubicBezTo>
                        <a:pt x="641" y="330"/>
                        <a:pt x="641" y="330"/>
                        <a:pt x="640" y="331"/>
                      </a:cubicBezTo>
                      <a:cubicBezTo>
                        <a:pt x="640" y="331"/>
                        <a:pt x="639" y="331"/>
                        <a:pt x="639" y="332"/>
                      </a:cubicBezTo>
                      <a:cubicBezTo>
                        <a:pt x="638" y="333"/>
                        <a:pt x="637" y="334"/>
                        <a:pt x="637" y="334"/>
                      </a:cubicBezTo>
                      <a:cubicBezTo>
                        <a:pt x="637" y="335"/>
                        <a:pt x="636" y="335"/>
                        <a:pt x="636" y="336"/>
                      </a:cubicBezTo>
                      <a:cubicBezTo>
                        <a:pt x="635" y="337"/>
                        <a:pt x="636" y="337"/>
                        <a:pt x="635" y="338"/>
                      </a:cubicBezTo>
                      <a:cubicBezTo>
                        <a:pt x="635" y="338"/>
                        <a:pt x="635" y="337"/>
                        <a:pt x="634" y="339"/>
                      </a:cubicBezTo>
                      <a:cubicBezTo>
                        <a:pt x="632" y="341"/>
                        <a:pt x="632" y="341"/>
                        <a:pt x="632" y="341"/>
                      </a:cubicBezTo>
                      <a:cubicBezTo>
                        <a:pt x="632" y="341"/>
                        <a:pt x="630" y="343"/>
                        <a:pt x="630" y="343"/>
                      </a:cubicBezTo>
                      <a:cubicBezTo>
                        <a:pt x="629" y="343"/>
                        <a:pt x="628" y="344"/>
                        <a:pt x="627" y="344"/>
                      </a:cubicBezTo>
                      <a:cubicBezTo>
                        <a:pt x="626" y="344"/>
                        <a:pt x="625" y="345"/>
                        <a:pt x="624" y="345"/>
                      </a:cubicBezTo>
                      <a:cubicBezTo>
                        <a:pt x="624" y="345"/>
                        <a:pt x="622" y="346"/>
                        <a:pt x="622" y="346"/>
                      </a:cubicBezTo>
                      <a:cubicBezTo>
                        <a:pt x="622" y="347"/>
                        <a:pt x="620" y="348"/>
                        <a:pt x="620" y="348"/>
                      </a:cubicBezTo>
                      <a:cubicBezTo>
                        <a:pt x="620" y="348"/>
                        <a:pt x="619" y="348"/>
                        <a:pt x="619" y="349"/>
                      </a:cubicBezTo>
                      <a:cubicBezTo>
                        <a:pt x="618" y="349"/>
                        <a:pt x="617" y="350"/>
                        <a:pt x="617" y="351"/>
                      </a:cubicBezTo>
                      <a:cubicBezTo>
                        <a:pt x="616" y="351"/>
                        <a:pt x="615" y="352"/>
                        <a:pt x="615" y="352"/>
                      </a:cubicBezTo>
                      <a:cubicBezTo>
                        <a:pt x="615" y="353"/>
                        <a:pt x="614" y="353"/>
                        <a:pt x="614" y="354"/>
                      </a:cubicBezTo>
                      <a:cubicBezTo>
                        <a:pt x="613" y="354"/>
                        <a:pt x="610" y="356"/>
                        <a:pt x="609" y="357"/>
                      </a:cubicBezTo>
                      <a:cubicBezTo>
                        <a:pt x="608" y="357"/>
                        <a:pt x="608" y="358"/>
                        <a:pt x="607" y="358"/>
                      </a:cubicBezTo>
                      <a:cubicBezTo>
                        <a:pt x="606" y="358"/>
                        <a:pt x="603" y="360"/>
                        <a:pt x="603" y="360"/>
                      </a:cubicBezTo>
                      <a:cubicBezTo>
                        <a:pt x="602" y="360"/>
                        <a:pt x="601" y="360"/>
                        <a:pt x="600" y="360"/>
                      </a:cubicBezTo>
                      <a:cubicBezTo>
                        <a:pt x="599" y="360"/>
                        <a:pt x="598" y="361"/>
                        <a:pt x="597" y="360"/>
                      </a:cubicBezTo>
                      <a:cubicBezTo>
                        <a:pt x="596" y="359"/>
                        <a:pt x="594" y="359"/>
                        <a:pt x="593" y="359"/>
                      </a:cubicBezTo>
                      <a:cubicBezTo>
                        <a:pt x="592" y="360"/>
                        <a:pt x="592" y="360"/>
                        <a:pt x="591" y="361"/>
                      </a:cubicBezTo>
                      <a:cubicBezTo>
                        <a:pt x="590" y="363"/>
                        <a:pt x="590" y="364"/>
                        <a:pt x="588" y="364"/>
                      </a:cubicBezTo>
                      <a:cubicBezTo>
                        <a:pt x="587" y="364"/>
                        <a:pt x="586" y="365"/>
                        <a:pt x="585" y="365"/>
                      </a:cubicBezTo>
                      <a:cubicBezTo>
                        <a:pt x="584" y="365"/>
                        <a:pt x="584" y="365"/>
                        <a:pt x="581" y="367"/>
                      </a:cubicBezTo>
                      <a:cubicBezTo>
                        <a:pt x="579" y="369"/>
                        <a:pt x="577" y="369"/>
                        <a:pt x="576" y="369"/>
                      </a:cubicBezTo>
                      <a:cubicBezTo>
                        <a:pt x="575" y="370"/>
                        <a:pt x="574" y="370"/>
                        <a:pt x="573" y="370"/>
                      </a:cubicBezTo>
                      <a:cubicBezTo>
                        <a:pt x="573" y="370"/>
                        <a:pt x="570" y="371"/>
                        <a:pt x="569" y="371"/>
                      </a:cubicBezTo>
                      <a:cubicBezTo>
                        <a:pt x="568" y="371"/>
                        <a:pt x="565" y="372"/>
                        <a:pt x="563" y="373"/>
                      </a:cubicBezTo>
                      <a:cubicBezTo>
                        <a:pt x="562" y="374"/>
                        <a:pt x="559" y="375"/>
                        <a:pt x="557" y="375"/>
                      </a:cubicBezTo>
                      <a:cubicBezTo>
                        <a:pt x="557" y="375"/>
                        <a:pt x="557" y="375"/>
                        <a:pt x="557" y="375"/>
                      </a:cubicBezTo>
                      <a:cubicBezTo>
                        <a:pt x="555" y="376"/>
                        <a:pt x="549" y="377"/>
                        <a:pt x="548" y="377"/>
                      </a:cubicBezTo>
                      <a:cubicBezTo>
                        <a:pt x="547" y="377"/>
                        <a:pt x="547" y="377"/>
                        <a:pt x="545" y="377"/>
                      </a:cubicBezTo>
                      <a:cubicBezTo>
                        <a:pt x="543" y="378"/>
                        <a:pt x="541" y="378"/>
                        <a:pt x="540" y="379"/>
                      </a:cubicBezTo>
                      <a:cubicBezTo>
                        <a:pt x="538" y="380"/>
                        <a:pt x="537" y="381"/>
                        <a:pt x="537" y="381"/>
                      </a:cubicBezTo>
                      <a:cubicBezTo>
                        <a:pt x="538" y="382"/>
                        <a:pt x="538" y="382"/>
                        <a:pt x="538" y="383"/>
                      </a:cubicBezTo>
                      <a:cubicBezTo>
                        <a:pt x="538" y="384"/>
                        <a:pt x="538" y="385"/>
                        <a:pt x="537" y="386"/>
                      </a:cubicBezTo>
                      <a:cubicBezTo>
                        <a:pt x="537" y="387"/>
                        <a:pt x="536" y="388"/>
                        <a:pt x="535" y="389"/>
                      </a:cubicBezTo>
                      <a:cubicBezTo>
                        <a:pt x="535" y="390"/>
                        <a:pt x="534" y="391"/>
                        <a:pt x="533" y="391"/>
                      </a:cubicBezTo>
                      <a:cubicBezTo>
                        <a:pt x="532" y="392"/>
                        <a:pt x="532" y="393"/>
                        <a:pt x="531" y="393"/>
                      </a:cubicBezTo>
                      <a:cubicBezTo>
                        <a:pt x="529" y="394"/>
                        <a:pt x="530" y="394"/>
                        <a:pt x="528" y="393"/>
                      </a:cubicBezTo>
                      <a:cubicBezTo>
                        <a:pt x="526" y="393"/>
                        <a:pt x="525" y="393"/>
                        <a:pt x="523" y="393"/>
                      </a:cubicBezTo>
                      <a:cubicBezTo>
                        <a:pt x="521" y="393"/>
                        <a:pt x="521" y="394"/>
                        <a:pt x="520" y="393"/>
                      </a:cubicBezTo>
                      <a:cubicBezTo>
                        <a:pt x="519" y="393"/>
                        <a:pt x="519" y="392"/>
                        <a:pt x="517" y="392"/>
                      </a:cubicBezTo>
                      <a:cubicBezTo>
                        <a:pt x="515" y="392"/>
                        <a:pt x="514" y="393"/>
                        <a:pt x="513" y="392"/>
                      </a:cubicBezTo>
                      <a:cubicBezTo>
                        <a:pt x="512" y="392"/>
                        <a:pt x="513" y="392"/>
                        <a:pt x="511" y="392"/>
                      </a:cubicBezTo>
                      <a:cubicBezTo>
                        <a:pt x="510" y="391"/>
                        <a:pt x="509" y="390"/>
                        <a:pt x="507" y="389"/>
                      </a:cubicBezTo>
                      <a:cubicBezTo>
                        <a:pt x="506" y="388"/>
                        <a:pt x="505" y="388"/>
                        <a:pt x="504" y="387"/>
                      </a:cubicBezTo>
                      <a:cubicBezTo>
                        <a:pt x="503" y="387"/>
                        <a:pt x="502" y="386"/>
                        <a:pt x="502" y="385"/>
                      </a:cubicBezTo>
                      <a:cubicBezTo>
                        <a:pt x="503" y="383"/>
                        <a:pt x="503" y="383"/>
                        <a:pt x="504" y="382"/>
                      </a:cubicBezTo>
                      <a:cubicBezTo>
                        <a:pt x="505" y="381"/>
                        <a:pt x="505" y="381"/>
                        <a:pt x="506" y="380"/>
                      </a:cubicBezTo>
                      <a:cubicBezTo>
                        <a:pt x="507" y="379"/>
                        <a:pt x="507" y="378"/>
                        <a:pt x="507" y="377"/>
                      </a:cubicBezTo>
                      <a:cubicBezTo>
                        <a:pt x="507" y="377"/>
                        <a:pt x="507" y="377"/>
                        <a:pt x="507" y="377"/>
                      </a:cubicBezTo>
                      <a:cubicBezTo>
                        <a:pt x="508" y="376"/>
                        <a:pt x="508" y="374"/>
                        <a:pt x="508" y="373"/>
                      </a:cubicBezTo>
                      <a:cubicBezTo>
                        <a:pt x="508" y="372"/>
                        <a:pt x="508" y="372"/>
                        <a:pt x="508" y="370"/>
                      </a:cubicBezTo>
                      <a:cubicBezTo>
                        <a:pt x="508" y="369"/>
                        <a:pt x="508" y="367"/>
                        <a:pt x="508" y="366"/>
                      </a:cubicBezTo>
                      <a:cubicBezTo>
                        <a:pt x="508" y="365"/>
                        <a:pt x="508" y="364"/>
                        <a:pt x="508" y="364"/>
                      </a:cubicBezTo>
                      <a:cubicBezTo>
                        <a:pt x="507" y="364"/>
                        <a:pt x="507" y="363"/>
                        <a:pt x="506" y="364"/>
                      </a:cubicBezTo>
                      <a:cubicBezTo>
                        <a:pt x="505" y="365"/>
                        <a:pt x="505" y="366"/>
                        <a:pt x="505" y="367"/>
                      </a:cubicBezTo>
                      <a:cubicBezTo>
                        <a:pt x="504" y="368"/>
                        <a:pt x="505" y="368"/>
                        <a:pt x="504" y="369"/>
                      </a:cubicBezTo>
                      <a:cubicBezTo>
                        <a:pt x="503" y="369"/>
                        <a:pt x="503" y="369"/>
                        <a:pt x="502" y="369"/>
                      </a:cubicBezTo>
                      <a:cubicBezTo>
                        <a:pt x="500" y="369"/>
                        <a:pt x="500" y="369"/>
                        <a:pt x="499" y="368"/>
                      </a:cubicBezTo>
                      <a:cubicBezTo>
                        <a:pt x="499" y="368"/>
                        <a:pt x="498" y="369"/>
                        <a:pt x="498" y="368"/>
                      </a:cubicBezTo>
                      <a:cubicBezTo>
                        <a:pt x="498" y="367"/>
                        <a:pt x="499" y="367"/>
                        <a:pt x="499" y="366"/>
                      </a:cubicBezTo>
                      <a:cubicBezTo>
                        <a:pt x="498" y="366"/>
                        <a:pt x="498" y="366"/>
                        <a:pt x="497" y="366"/>
                      </a:cubicBezTo>
                      <a:cubicBezTo>
                        <a:pt x="496" y="367"/>
                        <a:pt x="496" y="367"/>
                        <a:pt x="495" y="367"/>
                      </a:cubicBezTo>
                      <a:cubicBezTo>
                        <a:pt x="495" y="368"/>
                        <a:pt x="494" y="368"/>
                        <a:pt x="493" y="368"/>
                      </a:cubicBezTo>
                      <a:cubicBezTo>
                        <a:pt x="493" y="368"/>
                        <a:pt x="492" y="368"/>
                        <a:pt x="492" y="367"/>
                      </a:cubicBezTo>
                      <a:cubicBezTo>
                        <a:pt x="493" y="366"/>
                        <a:pt x="492" y="365"/>
                        <a:pt x="493" y="365"/>
                      </a:cubicBezTo>
                      <a:cubicBezTo>
                        <a:pt x="494" y="364"/>
                        <a:pt x="495" y="364"/>
                        <a:pt x="495" y="363"/>
                      </a:cubicBezTo>
                      <a:cubicBezTo>
                        <a:pt x="496" y="363"/>
                        <a:pt x="497" y="363"/>
                        <a:pt x="497" y="362"/>
                      </a:cubicBezTo>
                      <a:cubicBezTo>
                        <a:pt x="497" y="362"/>
                        <a:pt x="496" y="361"/>
                        <a:pt x="496" y="361"/>
                      </a:cubicBezTo>
                      <a:cubicBezTo>
                        <a:pt x="495" y="361"/>
                        <a:pt x="495" y="362"/>
                        <a:pt x="494" y="361"/>
                      </a:cubicBezTo>
                      <a:cubicBezTo>
                        <a:pt x="494" y="361"/>
                        <a:pt x="494" y="360"/>
                        <a:pt x="494" y="360"/>
                      </a:cubicBezTo>
                      <a:cubicBezTo>
                        <a:pt x="494" y="359"/>
                        <a:pt x="495" y="358"/>
                        <a:pt x="495" y="358"/>
                      </a:cubicBezTo>
                      <a:cubicBezTo>
                        <a:pt x="496" y="357"/>
                        <a:pt x="496" y="357"/>
                        <a:pt x="496" y="356"/>
                      </a:cubicBezTo>
                      <a:cubicBezTo>
                        <a:pt x="497" y="355"/>
                        <a:pt x="498" y="355"/>
                        <a:pt x="498" y="355"/>
                      </a:cubicBezTo>
                      <a:cubicBezTo>
                        <a:pt x="499" y="354"/>
                        <a:pt x="500" y="354"/>
                        <a:pt x="500" y="355"/>
                      </a:cubicBezTo>
                      <a:cubicBezTo>
                        <a:pt x="500" y="356"/>
                        <a:pt x="500" y="356"/>
                        <a:pt x="501" y="356"/>
                      </a:cubicBezTo>
                      <a:cubicBezTo>
                        <a:pt x="501" y="357"/>
                        <a:pt x="503" y="357"/>
                        <a:pt x="503" y="357"/>
                      </a:cubicBezTo>
                      <a:cubicBezTo>
                        <a:pt x="503" y="358"/>
                        <a:pt x="504" y="359"/>
                        <a:pt x="505" y="358"/>
                      </a:cubicBezTo>
                      <a:cubicBezTo>
                        <a:pt x="505" y="358"/>
                        <a:pt x="507" y="357"/>
                        <a:pt x="506" y="357"/>
                      </a:cubicBezTo>
                      <a:cubicBezTo>
                        <a:pt x="506" y="356"/>
                        <a:pt x="507" y="356"/>
                        <a:pt x="508" y="356"/>
                      </a:cubicBezTo>
                      <a:cubicBezTo>
                        <a:pt x="509" y="356"/>
                        <a:pt x="509" y="355"/>
                        <a:pt x="509" y="355"/>
                      </a:cubicBezTo>
                      <a:cubicBezTo>
                        <a:pt x="510" y="354"/>
                        <a:pt x="510" y="354"/>
                        <a:pt x="511" y="353"/>
                      </a:cubicBezTo>
                      <a:cubicBezTo>
                        <a:pt x="511" y="352"/>
                        <a:pt x="511" y="353"/>
                        <a:pt x="512" y="352"/>
                      </a:cubicBezTo>
                      <a:cubicBezTo>
                        <a:pt x="512" y="351"/>
                        <a:pt x="513" y="351"/>
                        <a:pt x="513" y="350"/>
                      </a:cubicBezTo>
                      <a:cubicBezTo>
                        <a:pt x="514" y="350"/>
                        <a:pt x="516" y="350"/>
                        <a:pt x="516" y="349"/>
                      </a:cubicBezTo>
                      <a:cubicBezTo>
                        <a:pt x="516" y="349"/>
                        <a:pt x="518" y="349"/>
                        <a:pt x="518" y="349"/>
                      </a:cubicBezTo>
                      <a:cubicBezTo>
                        <a:pt x="519" y="349"/>
                        <a:pt x="519" y="349"/>
                        <a:pt x="521" y="349"/>
                      </a:cubicBezTo>
                      <a:cubicBezTo>
                        <a:pt x="522" y="349"/>
                        <a:pt x="522" y="349"/>
                        <a:pt x="523" y="348"/>
                      </a:cubicBezTo>
                      <a:cubicBezTo>
                        <a:pt x="524" y="348"/>
                        <a:pt x="525" y="348"/>
                        <a:pt x="525" y="347"/>
                      </a:cubicBezTo>
                      <a:cubicBezTo>
                        <a:pt x="525" y="346"/>
                        <a:pt x="526" y="346"/>
                        <a:pt x="525" y="345"/>
                      </a:cubicBezTo>
                      <a:cubicBezTo>
                        <a:pt x="524" y="344"/>
                        <a:pt x="524" y="344"/>
                        <a:pt x="523" y="343"/>
                      </a:cubicBezTo>
                      <a:cubicBezTo>
                        <a:pt x="523" y="342"/>
                        <a:pt x="523" y="341"/>
                        <a:pt x="524" y="341"/>
                      </a:cubicBezTo>
                      <a:cubicBezTo>
                        <a:pt x="524" y="340"/>
                        <a:pt x="524" y="339"/>
                        <a:pt x="524" y="338"/>
                      </a:cubicBezTo>
                      <a:cubicBezTo>
                        <a:pt x="525" y="338"/>
                        <a:pt x="526" y="337"/>
                        <a:pt x="527" y="337"/>
                      </a:cubicBezTo>
                      <a:cubicBezTo>
                        <a:pt x="528" y="337"/>
                        <a:pt x="528" y="337"/>
                        <a:pt x="529" y="337"/>
                      </a:cubicBezTo>
                      <a:cubicBezTo>
                        <a:pt x="531" y="337"/>
                        <a:pt x="532" y="337"/>
                        <a:pt x="532" y="337"/>
                      </a:cubicBezTo>
                      <a:cubicBezTo>
                        <a:pt x="533" y="336"/>
                        <a:pt x="534" y="336"/>
                        <a:pt x="533" y="335"/>
                      </a:cubicBezTo>
                      <a:cubicBezTo>
                        <a:pt x="532" y="334"/>
                        <a:pt x="531" y="334"/>
                        <a:pt x="531" y="333"/>
                      </a:cubicBezTo>
                      <a:cubicBezTo>
                        <a:pt x="532" y="333"/>
                        <a:pt x="533" y="332"/>
                        <a:pt x="532" y="331"/>
                      </a:cubicBezTo>
                      <a:cubicBezTo>
                        <a:pt x="531" y="331"/>
                        <a:pt x="530" y="330"/>
                        <a:pt x="530" y="330"/>
                      </a:cubicBezTo>
                      <a:cubicBezTo>
                        <a:pt x="529" y="330"/>
                        <a:pt x="529" y="330"/>
                        <a:pt x="527" y="330"/>
                      </a:cubicBezTo>
                      <a:cubicBezTo>
                        <a:pt x="526" y="330"/>
                        <a:pt x="526" y="329"/>
                        <a:pt x="525" y="330"/>
                      </a:cubicBezTo>
                      <a:cubicBezTo>
                        <a:pt x="523" y="331"/>
                        <a:pt x="522" y="331"/>
                        <a:pt x="521" y="331"/>
                      </a:cubicBezTo>
                      <a:cubicBezTo>
                        <a:pt x="520" y="332"/>
                        <a:pt x="520" y="333"/>
                        <a:pt x="519" y="333"/>
                      </a:cubicBezTo>
                      <a:cubicBezTo>
                        <a:pt x="517" y="333"/>
                        <a:pt x="516" y="333"/>
                        <a:pt x="515" y="333"/>
                      </a:cubicBezTo>
                      <a:cubicBezTo>
                        <a:pt x="514" y="333"/>
                        <a:pt x="513" y="333"/>
                        <a:pt x="512" y="334"/>
                      </a:cubicBezTo>
                      <a:cubicBezTo>
                        <a:pt x="512" y="335"/>
                        <a:pt x="512" y="334"/>
                        <a:pt x="511" y="335"/>
                      </a:cubicBezTo>
                      <a:cubicBezTo>
                        <a:pt x="510" y="336"/>
                        <a:pt x="508" y="337"/>
                        <a:pt x="507" y="337"/>
                      </a:cubicBezTo>
                      <a:cubicBezTo>
                        <a:pt x="506" y="338"/>
                        <a:pt x="506" y="338"/>
                        <a:pt x="505" y="338"/>
                      </a:cubicBezTo>
                      <a:cubicBezTo>
                        <a:pt x="504" y="339"/>
                        <a:pt x="504" y="339"/>
                        <a:pt x="503" y="339"/>
                      </a:cubicBezTo>
                      <a:cubicBezTo>
                        <a:pt x="502" y="339"/>
                        <a:pt x="501" y="339"/>
                        <a:pt x="501" y="340"/>
                      </a:cubicBezTo>
                      <a:cubicBezTo>
                        <a:pt x="500" y="340"/>
                        <a:pt x="500" y="341"/>
                        <a:pt x="499" y="341"/>
                      </a:cubicBezTo>
                      <a:cubicBezTo>
                        <a:pt x="497" y="341"/>
                        <a:pt x="496" y="341"/>
                        <a:pt x="495" y="341"/>
                      </a:cubicBezTo>
                      <a:cubicBezTo>
                        <a:pt x="494" y="340"/>
                        <a:pt x="493" y="340"/>
                        <a:pt x="492" y="341"/>
                      </a:cubicBezTo>
                      <a:cubicBezTo>
                        <a:pt x="491" y="341"/>
                        <a:pt x="490" y="341"/>
                        <a:pt x="489" y="342"/>
                      </a:cubicBezTo>
                      <a:cubicBezTo>
                        <a:pt x="488" y="342"/>
                        <a:pt x="487" y="343"/>
                        <a:pt x="486" y="343"/>
                      </a:cubicBezTo>
                      <a:cubicBezTo>
                        <a:pt x="485" y="343"/>
                        <a:pt x="485" y="343"/>
                        <a:pt x="484" y="344"/>
                      </a:cubicBezTo>
                      <a:cubicBezTo>
                        <a:pt x="484" y="345"/>
                        <a:pt x="484" y="345"/>
                        <a:pt x="483" y="346"/>
                      </a:cubicBezTo>
                      <a:cubicBezTo>
                        <a:pt x="482" y="346"/>
                        <a:pt x="481" y="346"/>
                        <a:pt x="481" y="347"/>
                      </a:cubicBezTo>
                      <a:cubicBezTo>
                        <a:pt x="481" y="348"/>
                        <a:pt x="481" y="349"/>
                        <a:pt x="481" y="349"/>
                      </a:cubicBezTo>
                      <a:cubicBezTo>
                        <a:pt x="482" y="349"/>
                        <a:pt x="482" y="350"/>
                        <a:pt x="482" y="351"/>
                      </a:cubicBezTo>
                      <a:cubicBezTo>
                        <a:pt x="482" y="352"/>
                        <a:pt x="481" y="353"/>
                        <a:pt x="480" y="353"/>
                      </a:cubicBezTo>
                      <a:cubicBezTo>
                        <a:pt x="480" y="354"/>
                        <a:pt x="479" y="354"/>
                        <a:pt x="479" y="355"/>
                      </a:cubicBezTo>
                      <a:cubicBezTo>
                        <a:pt x="479" y="356"/>
                        <a:pt x="478" y="356"/>
                        <a:pt x="477" y="356"/>
                      </a:cubicBezTo>
                      <a:cubicBezTo>
                        <a:pt x="477" y="357"/>
                        <a:pt x="477" y="358"/>
                        <a:pt x="477" y="359"/>
                      </a:cubicBezTo>
                      <a:cubicBezTo>
                        <a:pt x="477" y="360"/>
                        <a:pt x="477" y="360"/>
                        <a:pt x="478" y="361"/>
                      </a:cubicBezTo>
                      <a:cubicBezTo>
                        <a:pt x="478" y="362"/>
                        <a:pt x="479" y="362"/>
                        <a:pt x="479" y="361"/>
                      </a:cubicBezTo>
                      <a:cubicBezTo>
                        <a:pt x="480" y="361"/>
                        <a:pt x="481" y="361"/>
                        <a:pt x="481" y="362"/>
                      </a:cubicBezTo>
                      <a:cubicBezTo>
                        <a:pt x="482" y="362"/>
                        <a:pt x="482" y="363"/>
                        <a:pt x="482" y="364"/>
                      </a:cubicBezTo>
                      <a:cubicBezTo>
                        <a:pt x="481" y="365"/>
                        <a:pt x="481" y="364"/>
                        <a:pt x="481" y="366"/>
                      </a:cubicBezTo>
                      <a:cubicBezTo>
                        <a:pt x="481" y="367"/>
                        <a:pt x="480" y="367"/>
                        <a:pt x="480" y="368"/>
                      </a:cubicBezTo>
                      <a:cubicBezTo>
                        <a:pt x="481" y="369"/>
                        <a:pt x="482" y="369"/>
                        <a:pt x="482" y="370"/>
                      </a:cubicBezTo>
                      <a:cubicBezTo>
                        <a:pt x="482" y="371"/>
                        <a:pt x="483" y="372"/>
                        <a:pt x="483" y="373"/>
                      </a:cubicBezTo>
                      <a:cubicBezTo>
                        <a:pt x="484" y="373"/>
                        <a:pt x="485" y="373"/>
                        <a:pt x="485" y="374"/>
                      </a:cubicBezTo>
                      <a:cubicBezTo>
                        <a:pt x="485" y="375"/>
                        <a:pt x="485" y="375"/>
                        <a:pt x="485" y="376"/>
                      </a:cubicBezTo>
                      <a:cubicBezTo>
                        <a:pt x="484" y="377"/>
                        <a:pt x="483" y="378"/>
                        <a:pt x="484" y="379"/>
                      </a:cubicBezTo>
                      <a:cubicBezTo>
                        <a:pt x="484" y="380"/>
                        <a:pt x="484" y="380"/>
                        <a:pt x="485" y="380"/>
                      </a:cubicBezTo>
                      <a:cubicBezTo>
                        <a:pt x="485" y="381"/>
                        <a:pt x="485" y="381"/>
                        <a:pt x="484" y="382"/>
                      </a:cubicBezTo>
                      <a:cubicBezTo>
                        <a:pt x="484" y="383"/>
                        <a:pt x="483" y="387"/>
                        <a:pt x="483" y="387"/>
                      </a:cubicBezTo>
                      <a:cubicBezTo>
                        <a:pt x="482" y="388"/>
                        <a:pt x="479" y="395"/>
                        <a:pt x="478" y="395"/>
                      </a:cubicBezTo>
                      <a:cubicBezTo>
                        <a:pt x="478" y="395"/>
                        <a:pt x="473" y="402"/>
                        <a:pt x="473" y="402"/>
                      </a:cubicBezTo>
                      <a:cubicBezTo>
                        <a:pt x="473" y="402"/>
                        <a:pt x="468" y="409"/>
                        <a:pt x="467" y="409"/>
                      </a:cubicBezTo>
                      <a:cubicBezTo>
                        <a:pt x="467" y="409"/>
                        <a:pt x="459" y="418"/>
                        <a:pt x="459" y="418"/>
                      </a:cubicBezTo>
                      <a:cubicBezTo>
                        <a:pt x="452" y="424"/>
                        <a:pt x="452" y="424"/>
                        <a:pt x="452" y="424"/>
                      </a:cubicBezTo>
                      <a:cubicBezTo>
                        <a:pt x="452" y="424"/>
                        <a:pt x="449" y="426"/>
                        <a:pt x="449" y="426"/>
                      </a:cubicBezTo>
                      <a:cubicBezTo>
                        <a:pt x="449" y="426"/>
                        <a:pt x="448" y="426"/>
                        <a:pt x="447" y="426"/>
                      </a:cubicBezTo>
                      <a:cubicBezTo>
                        <a:pt x="446" y="427"/>
                        <a:pt x="446" y="427"/>
                        <a:pt x="445" y="427"/>
                      </a:cubicBezTo>
                      <a:cubicBezTo>
                        <a:pt x="445" y="428"/>
                        <a:pt x="441" y="432"/>
                        <a:pt x="441" y="432"/>
                      </a:cubicBezTo>
                      <a:cubicBezTo>
                        <a:pt x="441" y="432"/>
                        <a:pt x="441" y="432"/>
                        <a:pt x="441" y="432"/>
                      </a:cubicBezTo>
                      <a:cubicBezTo>
                        <a:pt x="441" y="432"/>
                        <a:pt x="441" y="432"/>
                        <a:pt x="441" y="432"/>
                      </a:cubicBezTo>
                      <a:cubicBezTo>
                        <a:pt x="440" y="433"/>
                        <a:pt x="437" y="434"/>
                        <a:pt x="437" y="434"/>
                      </a:cubicBezTo>
                      <a:cubicBezTo>
                        <a:pt x="436" y="435"/>
                        <a:pt x="435" y="435"/>
                        <a:pt x="434" y="435"/>
                      </a:cubicBezTo>
                      <a:cubicBezTo>
                        <a:pt x="433" y="435"/>
                        <a:pt x="431" y="435"/>
                        <a:pt x="432" y="436"/>
                      </a:cubicBezTo>
                      <a:cubicBezTo>
                        <a:pt x="432" y="437"/>
                        <a:pt x="433" y="437"/>
                        <a:pt x="433" y="438"/>
                      </a:cubicBezTo>
                      <a:cubicBezTo>
                        <a:pt x="432" y="439"/>
                        <a:pt x="432" y="439"/>
                        <a:pt x="431" y="440"/>
                      </a:cubicBezTo>
                      <a:cubicBezTo>
                        <a:pt x="431" y="441"/>
                        <a:pt x="430" y="441"/>
                        <a:pt x="429" y="442"/>
                      </a:cubicBezTo>
                      <a:cubicBezTo>
                        <a:pt x="429" y="443"/>
                        <a:pt x="429" y="444"/>
                        <a:pt x="428" y="444"/>
                      </a:cubicBezTo>
                      <a:cubicBezTo>
                        <a:pt x="427" y="444"/>
                        <a:pt x="426" y="444"/>
                        <a:pt x="426" y="445"/>
                      </a:cubicBezTo>
                      <a:cubicBezTo>
                        <a:pt x="426" y="446"/>
                        <a:pt x="426" y="446"/>
                        <a:pt x="425" y="447"/>
                      </a:cubicBezTo>
                      <a:cubicBezTo>
                        <a:pt x="424" y="447"/>
                        <a:pt x="424" y="447"/>
                        <a:pt x="424" y="448"/>
                      </a:cubicBezTo>
                      <a:cubicBezTo>
                        <a:pt x="424" y="449"/>
                        <a:pt x="424" y="449"/>
                        <a:pt x="423" y="450"/>
                      </a:cubicBezTo>
                      <a:cubicBezTo>
                        <a:pt x="423" y="450"/>
                        <a:pt x="422" y="451"/>
                        <a:pt x="422" y="452"/>
                      </a:cubicBezTo>
                      <a:cubicBezTo>
                        <a:pt x="422" y="453"/>
                        <a:pt x="422" y="453"/>
                        <a:pt x="421" y="454"/>
                      </a:cubicBezTo>
                      <a:cubicBezTo>
                        <a:pt x="421" y="454"/>
                        <a:pt x="420" y="454"/>
                        <a:pt x="420" y="455"/>
                      </a:cubicBezTo>
                      <a:cubicBezTo>
                        <a:pt x="419" y="456"/>
                        <a:pt x="418" y="455"/>
                        <a:pt x="418" y="457"/>
                      </a:cubicBezTo>
                      <a:cubicBezTo>
                        <a:pt x="419" y="458"/>
                        <a:pt x="420" y="458"/>
                        <a:pt x="420" y="459"/>
                      </a:cubicBezTo>
                      <a:cubicBezTo>
                        <a:pt x="420" y="460"/>
                        <a:pt x="421" y="461"/>
                        <a:pt x="421" y="461"/>
                      </a:cubicBezTo>
                      <a:cubicBezTo>
                        <a:pt x="421" y="462"/>
                        <a:pt x="421" y="463"/>
                        <a:pt x="421" y="463"/>
                      </a:cubicBezTo>
                      <a:cubicBezTo>
                        <a:pt x="421" y="464"/>
                        <a:pt x="421" y="465"/>
                        <a:pt x="422" y="465"/>
                      </a:cubicBezTo>
                      <a:cubicBezTo>
                        <a:pt x="422" y="466"/>
                        <a:pt x="423" y="466"/>
                        <a:pt x="424" y="467"/>
                      </a:cubicBezTo>
                      <a:cubicBezTo>
                        <a:pt x="424" y="467"/>
                        <a:pt x="425" y="468"/>
                        <a:pt x="425" y="468"/>
                      </a:cubicBezTo>
                      <a:cubicBezTo>
                        <a:pt x="425" y="468"/>
                        <a:pt x="426" y="469"/>
                        <a:pt x="427" y="469"/>
                      </a:cubicBezTo>
                      <a:cubicBezTo>
                        <a:pt x="427" y="470"/>
                        <a:pt x="427" y="470"/>
                        <a:pt x="428" y="471"/>
                      </a:cubicBezTo>
                      <a:cubicBezTo>
                        <a:pt x="428" y="472"/>
                        <a:pt x="429" y="472"/>
                        <a:pt x="430" y="473"/>
                      </a:cubicBezTo>
                      <a:cubicBezTo>
                        <a:pt x="430" y="474"/>
                        <a:pt x="430" y="474"/>
                        <a:pt x="430" y="475"/>
                      </a:cubicBezTo>
                      <a:cubicBezTo>
                        <a:pt x="429" y="476"/>
                        <a:pt x="429" y="476"/>
                        <a:pt x="429" y="477"/>
                      </a:cubicBezTo>
                      <a:cubicBezTo>
                        <a:pt x="429" y="477"/>
                        <a:pt x="429" y="478"/>
                        <a:pt x="428" y="479"/>
                      </a:cubicBezTo>
                      <a:cubicBezTo>
                        <a:pt x="428" y="479"/>
                        <a:pt x="428" y="480"/>
                        <a:pt x="428" y="481"/>
                      </a:cubicBezTo>
                      <a:cubicBezTo>
                        <a:pt x="428" y="481"/>
                        <a:pt x="428" y="482"/>
                        <a:pt x="428" y="482"/>
                      </a:cubicBezTo>
                      <a:cubicBezTo>
                        <a:pt x="427" y="482"/>
                        <a:pt x="428" y="483"/>
                        <a:pt x="427" y="483"/>
                      </a:cubicBezTo>
                      <a:cubicBezTo>
                        <a:pt x="426" y="484"/>
                        <a:pt x="425" y="484"/>
                        <a:pt x="425" y="483"/>
                      </a:cubicBezTo>
                      <a:cubicBezTo>
                        <a:pt x="425" y="483"/>
                        <a:pt x="424" y="483"/>
                        <a:pt x="424" y="482"/>
                      </a:cubicBezTo>
                      <a:cubicBezTo>
                        <a:pt x="425" y="480"/>
                        <a:pt x="425" y="480"/>
                        <a:pt x="425" y="479"/>
                      </a:cubicBezTo>
                      <a:cubicBezTo>
                        <a:pt x="425" y="477"/>
                        <a:pt x="425" y="477"/>
                        <a:pt x="424" y="476"/>
                      </a:cubicBezTo>
                      <a:cubicBezTo>
                        <a:pt x="423" y="475"/>
                        <a:pt x="423" y="475"/>
                        <a:pt x="422" y="476"/>
                      </a:cubicBezTo>
                      <a:cubicBezTo>
                        <a:pt x="421" y="477"/>
                        <a:pt x="420" y="476"/>
                        <a:pt x="419" y="477"/>
                      </a:cubicBezTo>
                      <a:cubicBezTo>
                        <a:pt x="418" y="478"/>
                        <a:pt x="418" y="478"/>
                        <a:pt x="418" y="479"/>
                      </a:cubicBezTo>
                      <a:cubicBezTo>
                        <a:pt x="418" y="480"/>
                        <a:pt x="418" y="480"/>
                        <a:pt x="419" y="481"/>
                      </a:cubicBezTo>
                      <a:cubicBezTo>
                        <a:pt x="419" y="481"/>
                        <a:pt x="419" y="480"/>
                        <a:pt x="420" y="481"/>
                      </a:cubicBezTo>
                      <a:cubicBezTo>
                        <a:pt x="420" y="481"/>
                        <a:pt x="420" y="481"/>
                        <a:pt x="420" y="481"/>
                      </a:cubicBezTo>
                      <a:cubicBezTo>
                        <a:pt x="419" y="482"/>
                        <a:pt x="418" y="482"/>
                        <a:pt x="419" y="483"/>
                      </a:cubicBezTo>
                      <a:cubicBezTo>
                        <a:pt x="419" y="484"/>
                        <a:pt x="420" y="484"/>
                        <a:pt x="420" y="484"/>
                      </a:cubicBezTo>
                      <a:cubicBezTo>
                        <a:pt x="420" y="485"/>
                        <a:pt x="420" y="485"/>
                        <a:pt x="420" y="486"/>
                      </a:cubicBezTo>
                      <a:cubicBezTo>
                        <a:pt x="419" y="486"/>
                        <a:pt x="419" y="488"/>
                        <a:pt x="418" y="487"/>
                      </a:cubicBezTo>
                      <a:cubicBezTo>
                        <a:pt x="417" y="486"/>
                        <a:pt x="417" y="486"/>
                        <a:pt x="416" y="487"/>
                      </a:cubicBezTo>
                      <a:cubicBezTo>
                        <a:pt x="416" y="488"/>
                        <a:pt x="417" y="488"/>
                        <a:pt x="415" y="488"/>
                      </a:cubicBezTo>
                      <a:cubicBezTo>
                        <a:pt x="414" y="487"/>
                        <a:pt x="414" y="487"/>
                        <a:pt x="414" y="487"/>
                      </a:cubicBezTo>
                      <a:cubicBezTo>
                        <a:pt x="413" y="487"/>
                        <a:pt x="413" y="488"/>
                        <a:pt x="412" y="488"/>
                      </a:cubicBezTo>
                      <a:cubicBezTo>
                        <a:pt x="411" y="487"/>
                        <a:pt x="410" y="487"/>
                        <a:pt x="410" y="486"/>
                      </a:cubicBezTo>
                      <a:cubicBezTo>
                        <a:pt x="409" y="486"/>
                        <a:pt x="409" y="484"/>
                        <a:pt x="408" y="485"/>
                      </a:cubicBezTo>
                      <a:cubicBezTo>
                        <a:pt x="407" y="485"/>
                        <a:pt x="406" y="484"/>
                        <a:pt x="406" y="485"/>
                      </a:cubicBezTo>
                      <a:cubicBezTo>
                        <a:pt x="406" y="486"/>
                        <a:pt x="406" y="486"/>
                        <a:pt x="407" y="486"/>
                      </a:cubicBezTo>
                      <a:cubicBezTo>
                        <a:pt x="408" y="487"/>
                        <a:pt x="408" y="487"/>
                        <a:pt x="409" y="488"/>
                      </a:cubicBezTo>
                      <a:cubicBezTo>
                        <a:pt x="409" y="488"/>
                        <a:pt x="410" y="488"/>
                        <a:pt x="410" y="489"/>
                      </a:cubicBezTo>
                      <a:cubicBezTo>
                        <a:pt x="409" y="490"/>
                        <a:pt x="410" y="490"/>
                        <a:pt x="409" y="491"/>
                      </a:cubicBezTo>
                      <a:cubicBezTo>
                        <a:pt x="408" y="491"/>
                        <a:pt x="408" y="490"/>
                        <a:pt x="407" y="491"/>
                      </a:cubicBezTo>
                      <a:cubicBezTo>
                        <a:pt x="406" y="491"/>
                        <a:pt x="407" y="492"/>
                        <a:pt x="407" y="493"/>
                      </a:cubicBezTo>
                      <a:cubicBezTo>
                        <a:pt x="408" y="493"/>
                        <a:pt x="408" y="493"/>
                        <a:pt x="407" y="494"/>
                      </a:cubicBezTo>
                      <a:cubicBezTo>
                        <a:pt x="406" y="494"/>
                        <a:pt x="406" y="494"/>
                        <a:pt x="404" y="493"/>
                      </a:cubicBezTo>
                      <a:cubicBezTo>
                        <a:pt x="403" y="492"/>
                        <a:pt x="403" y="492"/>
                        <a:pt x="402" y="492"/>
                      </a:cubicBezTo>
                      <a:cubicBezTo>
                        <a:pt x="401" y="491"/>
                        <a:pt x="401" y="491"/>
                        <a:pt x="400" y="490"/>
                      </a:cubicBezTo>
                      <a:cubicBezTo>
                        <a:pt x="399" y="490"/>
                        <a:pt x="397" y="490"/>
                        <a:pt x="396" y="491"/>
                      </a:cubicBezTo>
                      <a:cubicBezTo>
                        <a:pt x="396" y="492"/>
                        <a:pt x="396" y="492"/>
                        <a:pt x="397" y="493"/>
                      </a:cubicBezTo>
                      <a:cubicBezTo>
                        <a:pt x="398" y="493"/>
                        <a:pt x="398" y="494"/>
                        <a:pt x="399" y="494"/>
                      </a:cubicBezTo>
                      <a:cubicBezTo>
                        <a:pt x="400" y="494"/>
                        <a:pt x="401" y="493"/>
                        <a:pt x="402" y="494"/>
                      </a:cubicBezTo>
                      <a:cubicBezTo>
                        <a:pt x="402" y="494"/>
                        <a:pt x="402" y="495"/>
                        <a:pt x="401" y="496"/>
                      </a:cubicBezTo>
                      <a:cubicBezTo>
                        <a:pt x="400" y="496"/>
                        <a:pt x="400" y="497"/>
                        <a:pt x="398" y="497"/>
                      </a:cubicBezTo>
                      <a:cubicBezTo>
                        <a:pt x="397" y="497"/>
                        <a:pt x="397" y="497"/>
                        <a:pt x="396" y="497"/>
                      </a:cubicBezTo>
                      <a:cubicBezTo>
                        <a:pt x="395" y="498"/>
                        <a:pt x="393" y="498"/>
                        <a:pt x="392" y="498"/>
                      </a:cubicBezTo>
                      <a:cubicBezTo>
                        <a:pt x="392" y="498"/>
                        <a:pt x="391" y="498"/>
                        <a:pt x="391" y="497"/>
                      </a:cubicBezTo>
                      <a:cubicBezTo>
                        <a:pt x="391" y="497"/>
                        <a:pt x="392" y="496"/>
                        <a:pt x="392" y="496"/>
                      </a:cubicBezTo>
                      <a:cubicBezTo>
                        <a:pt x="392" y="495"/>
                        <a:pt x="393" y="494"/>
                        <a:pt x="394" y="494"/>
                      </a:cubicBezTo>
                      <a:cubicBezTo>
                        <a:pt x="394" y="493"/>
                        <a:pt x="395" y="492"/>
                        <a:pt x="394" y="492"/>
                      </a:cubicBezTo>
                      <a:cubicBezTo>
                        <a:pt x="393" y="492"/>
                        <a:pt x="393" y="492"/>
                        <a:pt x="392" y="492"/>
                      </a:cubicBezTo>
                      <a:cubicBezTo>
                        <a:pt x="391" y="493"/>
                        <a:pt x="390" y="494"/>
                        <a:pt x="389" y="494"/>
                      </a:cubicBezTo>
                      <a:cubicBezTo>
                        <a:pt x="388" y="495"/>
                        <a:pt x="389" y="495"/>
                        <a:pt x="388" y="496"/>
                      </a:cubicBezTo>
                      <a:cubicBezTo>
                        <a:pt x="388" y="497"/>
                        <a:pt x="388" y="497"/>
                        <a:pt x="387" y="497"/>
                      </a:cubicBezTo>
                      <a:cubicBezTo>
                        <a:pt x="385" y="498"/>
                        <a:pt x="384" y="497"/>
                        <a:pt x="383" y="497"/>
                      </a:cubicBezTo>
                      <a:cubicBezTo>
                        <a:pt x="381" y="496"/>
                        <a:pt x="382" y="497"/>
                        <a:pt x="381" y="495"/>
                      </a:cubicBezTo>
                      <a:cubicBezTo>
                        <a:pt x="381" y="493"/>
                        <a:pt x="382" y="493"/>
                        <a:pt x="381" y="493"/>
                      </a:cubicBezTo>
                      <a:cubicBezTo>
                        <a:pt x="381" y="492"/>
                        <a:pt x="381" y="492"/>
                        <a:pt x="380" y="493"/>
                      </a:cubicBezTo>
                      <a:cubicBezTo>
                        <a:pt x="379" y="494"/>
                        <a:pt x="379" y="495"/>
                        <a:pt x="379" y="495"/>
                      </a:cubicBezTo>
                      <a:cubicBezTo>
                        <a:pt x="378" y="495"/>
                        <a:pt x="378" y="495"/>
                        <a:pt x="378" y="495"/>
                      </a:cubicBezTo>
                      <a:cubicBezTo>
                        <a:pt x="377" y="495"/>
                        <a:pt x="376" y="495"/>
                        <a:pt x="377" y="494"/>
                      </a:cubicBezTo>
                      <a:cubicBezTo>
                        <a:pt x="377" y="493"/>
                        <a:pt x="379" y="492"/>
                        <a:pt x="379" y="492"/>
                      </a:cubicBezTo>
                      <a:cubicBezTo>
                        <a:pt x="378" y="491"/>
                        <a:pt x="379" y="491"/>
                        <a:pt x="378" y="491"/>
                      </a:cubicBezTo>
                      <a:cubicBezTo>
                        <a:pt x="377" y="490"/>
                        <a:pt x="378" y="489"/>
                        <a:pt x="377" y="489"/>
                      </a:cubicBezTo>
                      <a:cubicBezTo>
                        <a:pt x="377" y="488"/>
                        <a:pt x="376" y="488"/>
                        <a:pt x="375" y="489"/>
                      </a:cubicBezTo>
                      <a:cubicBezTo>
                        <a:pt x="374" y="490"/>
                        <a:pt x="373" y="491"/>
                        <a:pt x="372" y="491"/>
                      </a:cubicBezTo>
                      <a:cubicBezTo>
                        <a:pt x="371" y="492"/>
                        <a:pt x="370" y="492"/>
                        <a:pt x="370" y="492"/>
                      </a:cubicBezTo>
                      <a:cubicBezTo>
                        <a:pt x="369" y="492"/>
                        <a:pt x="368" y="492"/>
                        <a:pt x="368" y="493"/>
                      </a:cubicBezTo>
                      <a:cubicBezTo>
                        <a:pt x="368" y="494"/>
                        <a:pt x="367" y="493"/>
                        <a:pt x="368" y="494"/>
                      </a:cubicBezTo>
                      <a:cubicBezTo>
                        <a:pt x="368" y="496"/>
                        <a:pt x="369" y="496"/>
                        <a:pt x="370" y="496"/>
                      </a:cubicBezTo>
                      <a:cubicBezTo>
                        <a:pt x="370" y="496"/>
                        <a:pt x="372" y="495"/>
                        <a:pt x="372" y="496"/>
                      </a:cubicBezTo>
                      <a:cubicBezTo>
                        <a:pt x="372" y="498"/>
                        <a:pt x="372" y="499"/>
                        <a:pt x="371" y="498"/>
                      </a:cubicBezTo>
                      <a:cubicBezTo>
                        <a:pt x="370" y="498"/>
                        <a:pt x="370" y="497"/>
                        <a:pt x="369" y="498"/>
                      </a:cubicBezTo>
                      <a:cubicBezTo>
                        <a:pt x="368" y="498"/>
                        <a:pt x="368" y="498"/>
                        <a:pt x="368" y="499"/>
                      </a:cubicBezTo>
                      <a:cubicBezTo>
                        <a:pt x="367" y="500"/>
                        <a:pt x="368" y="501"/>
                        <a:pt x="366" y="500"/>
                      </a:cubicBezTo>
                      <a:cubicBezTo>
                        <a:pt x="365" y="500"/>
                        <a:pt x="365" y="501"/>
                        <a:pt x="365" y="499"/>
                      </a:cubicBezTo>
                      <a:cubicBezTo>
                        <a:pt x="366" y="497"/>
                        <a:pt x="366" y="497"/>
                        <a:pt x="366" y="496"/>
                      </a:cubicBezTo>
                      <a:cubicBezTo>
                        <a:pt x="366" y="495"/>
                        <a:pt x="366" y="495"/>
                        <a:pt x="366" y="495"/>
                      </a:cubicBezTo>
                      <a:cubicBezTo>
                        <a:pt x="365" y="495"/>
                        <a:pt x="365" y="495"/>
                        <a:pt x="364" y="495"/>
                      </a:cubicBezTo>
                      <a:cubicBezTo>
                        <a:pt x="364" y="495"/>
                        <a:pt x="363" y="495"/>
                        <a:pt x="363" y="495"/>
                      </a:cubicBezTo>
                      <a:cubicBezTo>
                        <a:pt x="362" y="495"/>
                        <a:pt x="362" y="494"/>
                        <a:pt x="362" y="494"/>
                      </a:cubicBezTo>
                      <a:cubicBezTo>
                        <a:pt x="361" y="493"/>
                        <a:pt x="361" y="494"/>
                        <a:pt x="360" y="494"/>
                      </a:cubicBezTo>
                      <a:cubicBezTo>
                        <a:pt x="359" y="493"/>
                        <a:pt x="359" y="492"/>
                        <a:pt x="360" y="492"/>
                      </a:cubicBezTo>
                      <a:cubicBezTo>
                        <a:pt x="360" y="492"/>
                        <a:pt x="362" y="492"/>
                        <a:pt x="362" y="492"/>
                      </a:cubicBezTo>
                      <a:cubicBezTo>
                        <a:pt x="362" y="491"/>
                        <a:pt x="361" y="491"/>
                        <a:pt x="361" y="490"/>
                      </a:cubicBezTo>
                      <a:cubicBezTo>
                        <a:pt x="361" y="490"/>
                        <a:pt x="362" y="489"/>
                        <a:pt x="361" y="489"/>
                      </a:cubicBezTo>
                      <a:cubicBezTo>
                        <a:pt x="360" y="489"/>
                        <a:pt x="360" y="488"/>
                        <a:pt x="359" y="489"/>
                      </a:cubicBezTo>
                      <a:cubicBezTo>
                        <a:pt x="358" y="490"/>
                        <a:pt x="358" y="490"/>
                        <a:pt x="358" y="491"/>
                      </a:cubicBezTo>
                      <a:cubicBezTo>
                        <a:pt x="358" y="491"/>
                        <a:pt x="358" y="491"/>
                        <a:pt x="357" y="492"/>
                      </a:cubicBezTo>
                      <a:cubicBezTo>
                        <a:pt x="357" y="492"/>
                        <a:pt x="358" y="493"/>
                        <a:pt x="356" y="493"/>
                      </a:cubicBezTo>
                      <a:cubicBezTo>
                        <a:pt x="355" y="493"/>
                        <a:pt x="355" y="492"/>
                        <a:pt x="355" y="492"/>
                      </a:cubicBezTo>
                      <a:cubicBezTo>
                        <a:pt x="355" y="491"/>
                        <a:pt x="355" y="491"/>
                        <a:pt x="356" y="490"/>
                      </a:cubicBezTo>
                      <a:cubicBezTo>
                        <a:pt x="357" y="489"/>
                        <a:pt x="358" y="488"/>
                        <a:pt x="358" y="488"/>
                      </a:cubicBezTo>
                      <a:cubicBezTo>
                        <a:pt x="359" y="487"/>
                        <a:pt x="359" y="488"/>
                        <a:pt x="360" y="487"/>
                      </a:cubicBezTo>
                      <a:cubicBezTo>
                        <a:pt x="360" y="486"/>
                        <a:pt x="362" y="483"/>
                        <a:pt x="362" y="483"/>
                      </a:cubicBezTo>
                      <a:cubicBezTo>
                        <a:pt x="362" y="483"/>
                        <a:pt x="362" y="483"/>
                        <a:pt x="363" y="483"/>
                      </a:cubicBezTo>
                      <a:cubicBezTo>
                        <a:pt x="364" y="483"/>
                        <a:pt x="364" y="484"/>
                        <a:pt x="364" y="483"/>
                      </a:cubicBezTo>
                      <a:cubicBezTo>
                        <a:pt x="364" y="482"/>
                        <a:pt x="365" y="482"/>
                        <a:pt x="364" y="481"/>
                      </a:cubicBezTo>
                      <a:cubicBezTo>
                        <a:pt x="364" y="480"/>
                        <a:pt x="364" y="480"/>
                        <a:pt x="363" y="479"/>
                      </a:cubicBezTo>
                      <a:cubicBezTo>
                        <a:pt x="363" y="478"/>
                        <a:pt x="363" y="477"/>
                        <a:pt x="362" y="477"/>
                      </a:cubicBezTo>
                      <a:cubicBezTo>
                        <a:pt x="361" y="476"/>
                        <a:pt x="361" y="477"/>
                        <a:pt x="360" y="476"/>
                      </a:cubicBezTo>
                      <a:cubicBezTo>
                        <a:pt x="359" y="475"/>
                        <a:pt x="359" y="474"/>
                        <a:pt x="358" y="474"/>
                      </a:cubicBezTo>
                      <a:cubicBezTo>
                        <a:pt x="357" y="474"/>
                        <a:pt x="358" y="475"/>
                        <a:pt x="356" y="475"/>
                      </a:cubicBezTo>
                      <a:cubicBezTo>
                        <a:pt x="355" y="475"/>
                        <a:pt x="354" y="475"/>
                        <a:pt x="354" y="475"/>
                      </a:cubicBezTo>
                      <a:cubicBezTo>
                        <a:pt x="353" y="476"/>
                        <a:pt x="353" y="476"/>
                        <a:pt x="352" y="476"/>
                      </a:cubicBezTo>
                      <a:cubicBezTo>
                        <a:pt x="350" y="476"/>
                        <a:pt x="351" y="475"/>
                        <a:pt x="350" y="476"/>
                      </a:cubicBezTo>
                      <a:cubicBezTo>
                        <a:pt x="348" y="477"/>
                        <a:pt x="348" y="476"/>
                        <a:pt x="348" y="477"/>
                      </a:cubicBezTo>
                      <a:cubicBezTo>
                        <a:pt x="347" y="478"/>
                        <a:pt x="347" y="478"/>
                        <a:pt x="346" y="479"/>
                      </a:cubicBezTo>
                      <a:cubicBezTo>
                        <a:pt x="346" y="479"/>
                        <a:pt x="346" y="479"/>
                        <a:pt x="345" y="479"/>
                      </a:cubicBezTo>
                      <a:cubicBezTo>
                        <a:pt x="345" y="479"/>
                        <a:pt x="344" y="479"/>
                        <a:pt x="344" y="480"/>
                      </a:cubicBezTo>
                      <a:cubicBezTo>
                        <a:pt x="344" y="480"/>
                        <a:pt x="342" y="481"/>
                        <a:pt x="341" y="481"/>
                      </a:cubicBezTo>
                      <a:cubicBezTo>
                        <a:pt x="341" y="481"/>
                        <a:pt x="340" y="481"/>
                        <a:pt x="339" y="481"/>
                      </a:cubicBezTo>
                      <a:cubicBezTo>
                        <a:pt x="338" y="482"/>
                        <a:pt x="338" y="482"/>
                        <a:pt x="337" y="483"/>
                      </a:cubicBezTo>
                      <a:cubicBezTo>
                        <a:pt x="336" y="483"/>
                        <a:pt x="335" y="484"/>
                        <a:pt x="334" y="484"/>
                      </a:cubicBezTo>
                      <a:cubicBezTo>
                        <a:pt x="333" y="484"/>
                        <a:pt x="333" y="485"/>
                        <a:pt x="331" y="485"/>
                      </a:cubicBezTo>
                      <a:cubicBezTo>
                        <a:pt x="330" y="485"/>
                        <a:pt x="330" y="484"/>
                        <a:pt x="329" y="484"/>
                      </a:cubicBezTo>
                      <a:cubicBezTo>
                        <a:pt x="329" y="484"/>
                        <a:pt x="329" y="484"/>
                        <a:pt x="329" y="484"/>
                      </a:cubicBezTo>
                      <a:cubicBezTo>
                        <a:pt x="329" y="484"/>
                        <a:pt x="329" y="484"/>
                        <a:pt x="327" y="484"/>
                      </a:cubicBezTo>
                      <a:cubicBezTo>
                        <a:pt x="326" y="484"/>
                        <a:pt x="326" y="484"/>
                        <a:pt x="325" y="483"/>
                      </a:cubicBezTo>
                      <a:cubicBezTo>
                        <a:pt x="323" y="483"/>
                        <a:pt x="322" y="483"/>
                        <a:pt x="321" y="483"/>
                      </a:cubicBezTo>
                      <a:cubicBezTo>
                        <a:pt x="321" y="483"/>
                        <a:pt x="320" y="483"/>
                        <a:pt x="319" y="483"/>
                      </a:cubicBezTo>
                      <a:cubicBezTo>
                        <a:pt x="318" y="483"/>
                        <a:pt x="318" y="483"/>
                        <a:pt x="317" y="484"/>
                      </a:cubicBezTo>
                      <a:cubicBezTo>
                        <a:pt x="316" y="484"/>
                        <a:pt x="316" y="483"/>
                        <a:pt x="316" y="483"/>
                      </a:cubicBezTo>
                      <a:cubicBezTo>
                        <a:pt x="315" y="483"/>
                        <a:pt x="315" y="483"/>
                        <a:pt x="314" y="484"/>
                      </a:cubicBezTo>
                      <a:cubicBezTo>
                        <a:pt x="314" y="484"/>
                        <a:pt x="314" y="484"/>
                        <a:pt x="313" y="484"/>
                      </a:cubicBezTo>
                      <a:cubicBezTo>
                        <a:pt x="312" y="484"/>
                        <a:pt x="311" y="483"/>
                        <a:pt x="311" y="484"/>
                      </a:cubicBezTo>
                      <a:cubicBezTo>
                        <a:pt x="311" y="484"/>
                        <a:pt x="311" y="484"/>
                        <a:pt x="310" y="484"/>
                      </a:cubicBezTo>
                      <a:cubicBezTo>
                        <a:pt x="309" y="484"/>
                        <a:pt x="308" y="485"/>
                        <a:pt x="308" y="485"/>
                      </a:cubicBezTo>
                      <a:cubicBezTo>
                        <a:pt x="308" y="485"/>
                        <a:pt x="307" y="484"/>
                        <a:pt x="307" y="484"/>
                      </a:cubicBezTo>
                      <a:cubicBezTo>
                        <a:pt x="306" y="484"/>
                        <a:pt x="306" y="484"/>
                        <a:pt x="305" y="484"/>
                      </a:cubicBezTo>
                      <a:cubicBezTo>
                        <a:pt x="305" y="484"/>
                        <a:pt x="305" y="484"/>
                        <a:pt x="304" y="484"/>
                      </a:cubicBezTo>
                      <a:cubicBezTo>
                        <a:pt x="304" y="483"/>
                        <a:pt x="303" y="483"/>
                        <a:pt x="303" y="483"/>
                      </a:cubicBezTo>
                      <a:cubicBezTo>
                        <a:pt x="303" y="483"/>
                        <a:pt x="303" y="482"/>
                        <a:pt x="302" y="482"/>
                      </a:cubicBezTo>
                      <a:cubicBezTo>
                        <a:pt x="301" y="483"/>
                        <a:pt x="299" y="483"/>
                        <a:pt x="299" y="483"/>
                      </a:cubicBezTo>
                      <a:cubicBezTo>
                        <a:pt x="299" y="484"/>
                        <a:pt x="299" y="483"/>
                        <a:pt x="298" y="484"/>
                      </a:cubicBezTo>
                      <a:cubicBezTo>
                        <a:pt x="297" y="484"/>
                        <a:pt x="297" y="485"/>
                        <a:pt x="297" y="485"/>
                      </a:cubicBezTo>
                      <a:cubicBezTo>
                        <a:pt x="296" y="485"/>
                        <a:pt x="295" y="485"/>
                        <a:pt x="295" y="485"/>
                      </a:cubicBezTo>
                      <a:cubicBezTo>
                        <a:pt x="294" y="486"/>
                        <a:pt x="294" y="486"/>
                        <a:pt x="293" y="486"/>
                      </a:cubicBezTo>
                      <a:cubicBezTo>
                        <a:pt x="292" y="486"/>
                        <a:pt x="291" y="486"/>
                        <a:pt x="291" y="487"/>
                      </a:cubicBezTo>
                      <a:cubicBezTo>
                        <a:pt x="291" y="487"/>
                        <a:pt x="290" y="487"/>
                        <a:pt x="290" y="487"/>
                      </a:cubicBezTo>
                      <a:cubicBezTo>
                        <a:pt x="290" y="487"/>
                        <a:pt x="290" y="487"/>
                        <a:pt x="290" y="487"/>
                      </a:cubicBezTo>
                      <a:cubicBezTo>
                        <a:pt x="290" y="487"/>
                        <a:pt x="288" y="488"/>
                        <a:pt x="287" y="488"/>
                      </a:cubicBezTo>
                      <a:cubicBezTo>
                        <a:pt x="287" y="488"/>
                        <a:pt x="286" y="489"/>
                        <a:pt x="286" y="488"/>
                      </a:cubicBezTo>
                      <a:cubicBezTo>
                        <a:pt x="285" y="487"/>
                        <a:pt x="285" y="489"/>
                        <a:pt x="284" y="489"/>
                      </a:cubicBezTo>
                      <a:cubicBezTo>
                        <a:pt x="283" y="489"/>
                        <a:pt x="283" y="488"/>
                        <a:pt x="282" y="489"/>
                      </a:cubicBezTo>
                      <a:cubicBezTo>
                        <a:pt x="281" y="489"/>
                        <a:pt x="282" y="490"/>
                        <a:pt x="281" y="490"/>
                      </a:cubicBezTo>
                      <a:cubicBezTo>
                        <a:pt x="281" y="491"/>
                        <a:pt x="280" y="490"/>
                        <a:pt x="280" y="491"/>
                      </a:cubicBezTo>
                      <a:cubicBezTo>
                        <a:pt x="279" y="492"/>
                        <a:pt x="279" y="492"/>
                        <a:pt x="278" y="492"/>
                      </a:cubicBezTo>
                      <a:cubicBezTo>
                        <a:pt x="277" y="493"/>
                        <a:pt x="276" y="492"/>
                        <a:pt x="275" y="493"/>
                      </a:cubicBezTo>
                      <a:cubicBezTo>
                        <a:pt x="274" y="493"/>
                        <a:pt x="274" y="493"/>
                        <a:pt x="273" y="493"/>
                      </a:cubicBezTo>
                      <a:cubicBezTo>
                        <a:pt x="272" y="493"/>
                        <a:pt x="271" y="493"/>
                        <a:pt x="271" y="494"/>
                      </a:cubicBezTo>
                      <a:cubicBezTo>
                        <a:pt x="270" y="494"/>
                        <a:pt x="269" y="494"/>
                        <a:pt x="268" y="494"/>
                      </a:cubicBezTo>
                      <a:cubicBezTo>
                        <a:pt x="266" y="494"/>
                        <a:pt x="264" y="495"/>
                        <a:pt x="263" y="495"/>
                      </a:cubicBezTo>
                      <a:cubicBezTo>
                        <a:pt x="262" y="495"/>
                        <a:pt x="260" y="495"/>
                        <a:pt x="259" y="495"/>
                      </a:cubicBezTo>
                      <a:cubicBezTo>
                        <a:pt x="259" y="494"/>
                        <a:pt x="258" y="493"/>
                        <a:pt x="257" y="494"/>
                      </a:cubicBezTo>
                      <a:cubicBezTo>
                        <a:pt x="257" y="494"/>
                        <a:pt x="256" y="495"/>
                        <a:pt x="255" y="495"/>
                      </a:cubicBezTo>
                      <a:cubicBezTo>
                        <a:pt x="255" y="495"/>
                        <a:pt x="252" y="496"/>
                        <a:pt x="251" y="496"/>
                      </a:cubicBezTo>
                      <a:cubicBezTo>
                        <a:pt x="251" y="496"/>
                        <a:pt x="250" y="496"/>
                        <a:pt x="248" y="496"/>
                      </a:cubicBezTo>
                      <a:cubicBezTo>
                        <a:pt x="247" y="496"/>
                        <a:pt x="247" y="497"/>
                        <a:pt x="245" y="497"/>
                      </a:cubicBezTo>
                      <a:cubicBezTo>
                        <a:pt x="244" y="497"/>
                        <a:pt x="242" y="496"/>
                        <a:pt x="241" y="497"/>
                      </a:cubicBezTo>
                      <a:cubicBezTo>
                        <a:pt x="240" y="497"/>
                        <a:pt x="239" y="497"/>
                        <a:pt x="238" y="496"/>
                      </a:cubicBezTo>
                      <a:cubicBezTo>
                        <a:pt x="237" y="496"/>
                        <a:pt x="236" y="497"/>
                        <a:pt x="235" y="496"/>
                      </a:cubicBezTo>
                      <a:cubicBezTo>
                        <a:pt x="233" y="496"/>
                        <a:pt x="233" y="496"/>
                        <a:pt x="231" y="496"/>
                      </a:cubicBezTo>
                      <a:cubicBezTo>
                        <a:pt x="229" y="496"/>
                        <a:pt x="229" y="496"/>
                        <a:pt x="229" y="495"/>
                      </a:cubicBezTo>
                      <a:cubicBezTo>
                        <a:pt x="228" y="494"/>
                        <a:pt x="223" y="494"/>
                        <a:pt x="223" y="494"/>
                      </a:cubicBezTo>
                      <a:cubicBezTo>
                        <a:pt x="222" y="494"/>
                        <a:pt x="221" y="494"/>
                        <a:pt x="220" y="494"/>
                      </a:cubicBezTo>
                      <a:cubicBezTo>
                        <a:pt x="219" y="495"/>
                        <a:pt x="218" y="494"/>
                        <a:pt x="217" y="495"/>
                      </a:cubicBezTo>
                      <a:cubicBezTo>
                        <a:pt x="215" y="496"/>
                        <a:pt x="215" y="495"/>
                        <a:pt x="213" y="496"/>
                      </a:cubicBezTo>
                      <a:cubicBezTo>
                        <a:pt x="212" y="497"/>
                        <a:pt x="211" y="497"/>
                        <a:pt x="211" y="498"/>
                      </a:cubicBezTo>
                      <a:cubicBezTo>
                        <a:pt x="210" y="499"/>
                        <a:pt x="211" y="500"/>
                        <a:pt x="209" y="500"/>
                      </a:cubicBezTo>
                      <a:cubicBezTo>
                        <a:pt x="207" y="500"/>
                        <a:pt x="206" y="500"/>
                        <a:pt x="205" y="499"/>
                      </a:cubicBezTo>
                      <a:cubicBezTo>
                        <a:pt x="203" y="499"/>
                        <a:pt x="201" y="499"/>
                        <a:pt x="200" y="498"/>
                      </a:cubicBezTo>
                      <a:cubicBezTo>
                        <a:pt x="199" y="498"/>
                        <a:pt x="198" y="497"/>
                        <a:pt x="197" y="496"/>
                      </a:cubicBezTo>
                      <a:cubicBezTo>
                        <a:pt x="196" y="494"/>
                        <a:pt x="196" y="493"/>
                        <a:pt x="196" y="493"/>
                      </a:cubicBezTo>
                      <a:cubicBezTo>
                        <a:pt x="196" y="493"/>
                        <a:pt x="196" y="493"/>
                        <a:pt x="196" y="493"/>
                      </a:cubicBezTo>
                      <a:cubicBezTo>
                        <a:pt x="197" y="492"/>
                        <a:pt x="199" y="491"/>
                        <a:pt x="200" y="491"/>
                      </a:cubicBezTo>
                      <a:cubicBezTo>
                        <a:pt x="200" y="491"/>
                        <a:pt x="202" y="492"/>
                        <a:pt x="202" y="491"/>
                      </a:cubicBezTo>
                      <a:cubicBezTo>
                        <a:pt x="202" y="491"/>
                        <a:pt x="201" y="490"/>
                        <a:pt x="200" y="490"/>
                      </a:cubicBezTo>
                      <a:cubicBezTo>
                        <a:pt x="199" y="490"/>
                        <a:pt x="198" y="490"/>
                        <a:pt x="197" y="491"/>
                      </a:cubicBezTo>
                      <a:cubicBezTo>
                        <a:pt x="196" y="491"/>
                        <a:pt x="196" y="490"/>
                        <a:pt x="195" y="490"/>
                      </a:cubicBezTo>
                      <a:cubicBezTo>
                        <a:pt x="193" y="490"/>
                        <a:pt x="192" y="490"/>
                        <a:pt x="191" y="490"/>
                      </a:cubicBezTo>
                      <a:cubicBezTo>
                        <a:pt x="190" y="491"/>
                        <a:pt x="191" y="491"/>
                        <a:pt x="190" y="491"/>
                      </a:cubicBezTo>
                      <a:cubicBezTo>
                        <a:pt x="188" y="491"/>
                        <a:pt x="188" y="492"/>
                        <a:pt x="187" y="491"/>
                      </a:cubicBezTo>
                      <a:cubicBezTo>
                        <a:pt x="186" y="490"/>
                        <a:pt x="186" y="489"/>
                        <a:pt x="185" y="489"/>
                      </a:cubicBezTo>
                      <a:cubicBezTo>
                        <a:pt x="185" y="489"/>
                        <a:pt x="185" y="489"/>
                        <a:pt x="184" y="489"/>
                      </a:cubicBezTo>
                      <a:cubicBezTo>
                        <a:pt x="183" y="488"/>
                        <a:pt x="182" y="489"/>
                        <a:pt x="181" y="489"/>
                      </a:cubicBezTo>
                      <a:cubicBezTo>
                        <a:pt x="181" y="490"/>
                        <a:pt x="181" y="491"/>
                        <a:pt x="180" y="491"/>
                      </a:cubicBezTo>
                      <a:cubicBezTo>
                        <a:pt x="179" y="492"/>
                        <a:pt x="178" y="492"/>
                        <a:pt x="177" y="493"/>
                      </a:cubicBezTo>
                      <a:cubicBezTo>
                        <a:pt x="176" y="493"/>
                        <a:pt x="176" y="493"/>
                        <a:pt x="175" y="493"/>
                      </a:cubicBezTo>
                      <a:cubicBezTo>
                        <a:pt x="173" y="493"/>
                        <a:pt x="173" y="493"/>
                        <a:pt x="172" y="494"/>
                      </a:cubicBezTo>
                      <a:cubicBezTo>
                        <a:pt x="172" y="495"/>
                        <a:pt x="171" y="495"/>
                        <a:pt x="170" y="495"/>
                      </a:cubicBezTo>
                      <a:cubicBezTo>
                        <a:pt x="169" y="495"/>
                        <a:pt x="169" y="495"/>
                        <a:pt x="167" y="495"/>
                      </a:cubicBezTo>
                      <a:cubicBezTo>
                        <a:pt x="166" y="496"/>
                        <a:pt x="165" y="496"/>
                        <a:pt x="164" y="496"/>
                      </a:cubicBezTo>
                      <a:cubicBezTo>
                        <a:pt x="163" y="496"/>
                        <a:pt x="163" y="496"/>
                        <a:pt x="162" y="496"/>
                      </a:cubicBezTo>
                      <a:cubicBezTo>
                        <a:pt x="161" y="497"/>
                        <a:pt x="160" y="497"/>
                        <a:pt x="159" y="497"/>
                      </a:cubicBezTo>
                      <a:cubicBezTo>
                        <a:pt x="158" y="498"/>
                        <a:pt x="159" y="498"/>
                        <a:pt x="158" y="498"/>
                      </a:cubicBezTo>
                      <a:cubicBezTo>
                        <a:pt x="156" y="498"/>
                        <a:pt x="154" y="499"/>
                        <a:pt x="153" y="499"/>
                      </a:cubicBezTo>
                      <a:cubicBezTo>
                        <a:pt x="153" y="499"/>
                        <a:pt x="153" y="499"/>
                        <a:pt x="154" y="500"/>
                      </a:cubicBezTo>
                      <a:cubicBezTo>
                        <a:pt x="154" y="501"/>
                        <a:pt x="155" y="501"/>
                        <a:pt x="154" y="501"/>
                      </a:cubicBezTo>
                      <a:cubicBezTo>
                        <a:pt x="153" y="501"/>
                        <a:pt x="152" y="501"/>
                        <a:pt x="151" y="501"/>
                      </a:cubicBezTo>
                      <a:cubicBezTo>
                        <a:pt x="149" y="501"/>
                        <a:pt x="148" y="501"/>
                        <a:pt x="147" y="502"/>
                      </a:cubicBezTo>
                      <a:cubicBezTo>
                        <a:pt x="146" y="502"/>
                        <a:pt x="144" y="502"/>
                        <a:pt x="145" y="503"/>
                      </a:cubicBezTo>
                      <a:cubicBezTo>
                        <a:pt x="146" y="504"/>
                        <a:pt x="147" y="504"/>
                        <a:pt x="148" y="504"/>
                      </a:cubicBezTo>
                      <a:cubicBezTo>
                        <a:pt x="149" y="505"/>
                        <a:pt x="149" y="505"/>
                        <a:pt x="149" y="506"/>
                      </a:cubicBezTo>
                      <a:cubicBezTo>
                        <a:pt x="149" y="508"/>
                        <a:pt x="149" y="508"/>
                        <a:pt x="149" y="509"/>
                      </a:cubicBezTo>
                      <a:cubicBezTo>
                        <a:pt x="148" y="511"/>
                        <a:pt x="148" y="512"/>
                        <a:pt x="147" y="512"/>
                      </a:cubicBezTo>
                      <a:cubicBezTo>
                        <a:pt x="146" y="513"/>
                        <a:pt x="146" y="514"/>
                        <a:pt x="144" y="514"/>
                      </a:cubicBezTo>
                      <a:cubicBezTo>
                        <a:pt x="142" y="515"/>
                        <a:pt x="142" y="515"/>
                        <a:pt x="141" y="515"/>
                      </a:cubicBezTo>
                      <a:cubicBezTo>
                        <a:pt x="140" y="515"/>
                        <a:pt x="139" y="516"/>
                        <a:pt x="138" y="516"/>
                      </a:cubicBezTo>
                      <a:cubicBezTo>
                        <a:pt x="137" y="517"/>
                        <a:pt x="136" y="517"/>
                        <a:pt x="136" y="518"/>
                      </a:cubicBezTo>
                      <a:cubicBezTo>
                        <a:pt x="135" y="518"/>
                        <a:pt x="134" y="518"/>
                        <a:pt x="134" y="519"/>
                      </a:cubicBezTo>
                      <a:cubicBezTo>
                        <a:pt x="133" y="520"/>
                        <a:pt x="133" y="520"/>
                        <a:pt x="132" y="520"/>
                      </a:cubicBezTo>
                      <a:cubicBezTo>
                        <a:pt x="130" y="521"/>
                        <a:pt x="127" y="523"/>
                        <a:pt x="127" y="523"/>
                      </a:cubicBezTo>
                      <a:cubicBezTo>
                        <a:pt x="126" y="524"/>
                        <a:pt x="126" y="524"/>
                        <a:pt x="125" y="525"/>
                      </a:cubicBezTo>
                      <a:cubicBezTo>
                        <a:pt x="125" y="527"/>
                        <a:pt x="125" y="527"/>
                        <a:pt x="123" y="528"/>
                      </a:cubicBezTo>
                      <a:cubicBezTo>
                        <a:pt x="122" y="529"/>
                        <a:pt x="121" y="529"/>
                        <a:pt x="120" y="531"/>
                      </a:cubicBezTo>
                      <a:cubicBezTo>
                        <a:pt x="119" y="532"/>
                        <a:pt x="118" y="533"/>
                        <a:pt x="117" y="533"/>
                      </a:cubicBezTo>
                      <a:cubicBezTo>
                        <a:pt x="116" y="534"/>
                        <a:pt x="115" y="534"/>
                        <a:pt x="114" y="535"/>
                      </a:cubicBezTo>
                      <a:cubicBezTo>
                        <a:pt x="112" y="535"/>
                        <a:pt x="113" y="534"/>
                        <a:pt x="111" y="536"/>
                      </a:cubicBezTo>
                      <a:cubicBezTo>
                        <a:pt x="108" y="538"/>
                        <a:pt x="108" y="538"/>
                        <a:pt x="107" y="539"/>
                      </a:cubicBezTo>
                      <a:cubicBezTo>
                        <a:pt x="106" y="540"/>
                        <a:pt x="104" y="541"/>
                        <a:pt x="103" y="541"/>
                      </a:cubicBezTo>
                      <a:cubicBezTo>
                        <a:pt x="103" y="541"/>
                        <a:pt x="102" y="542"/>
                        <a:pt x="101" y="543"/>
                      </a:cubicBezTo>
                      <a:cubicBezTo>
                        <a:pt x="100" y="544"/>
                        <a:pt x="99" y="545"/>
                        <a:pt x="98" y="545"/>
                      </a:cubicBezTo>
                      <a:cubicBezTo>
                        <a:pt x="98" y="546"/>
                        <a:pt x="98" y="547"/>
                        <a:pt x="98" y="547"/>
                      </a:cubicBezTo>
                      <a:cubicBezTo>
                        <a:pt x="97" y="548"/>
                        <a:pt x="97" y="547"/>
                        <a:pt x="96" y="548"/>
                      </a:cubicBezTo>
                      <a:cubicBezTo>
                        <a:pt x="95" y="548"/>
                        <a:pt x="95" y="548"/>
                        <a:pt x="94" y="549"/>
                      </a:cubicBezTo>
                      <a:cubicBezTo>
                        <a:pt x="93" y="550"/>
                        <a:pt x="93" y="550"/>
                        <a:pt x="93" y="551"/>
                      </a:cubicBezTo>
                      <a:cubicBezTo>
                        <a:pt x="92" y="552"/>
                        <a:pt x="93" y="552"/>
                        <a:pt x="91" y="553"/>
                      </a:cubicBezTo>
                      <a:cubicBezTo>
                        <a:pt x="89" y="553"/>
                        <a:pt x="89" y="553"/>
                        <a:pt x="89" y="554"/>
                      </a:cubicBezTo>
                      <a:cubicBezTo>
                        <a:pt x="89" y="554"/>
                        <a:pt x="90" y="555"/>
                        <a:pt x="88" y="555"/>
                      </a:cubicBezTo>
                      <a:cubicBezTo>
                        <a:pt x="87" y="556"/>
                        <a:pt x="87" y="556"/>
                        <a:pt x="86" y="556"/>
                      </a:cubicBezTo>
                      <a:cubicBezTo>
                        <a:pt x="86" y="557"/>
                        <a:pt x="85" y="556"/>
                        <a:pt x="84" y="557"/>
                      </a:cubicBezTo>
                      <a:cubicBezTo>
                        <a:pt x="84" y="557"/>
                        <a:pt x="83" y="557"/>
                        <a:pt x="83" y="558"/>
                      </a:cubicBezTo>
                      <a:cubicBezTo>
                        <a:pt x="83" y="559"/>
                        <a:pt x="82" y="560"/>
                        <a:pt x="82" y="560"/>
                      </a:cubicBezTo>
                      <a:cubicBezTo>
                        <a:pt x="82" y="561"/>
                        <a:pt x="81" y="562"/>
                        <a:pt x="80" y="562"/>
                      </a:cubicBezTo>
                      <a:cubicBezTo>
                        <a:pt x="80" y="562"/>
                        <a:pt x="77" y="563"/>
                        <a:pt x="76" y="563"/>
                      </a:cubicBezTo>
                      <a:cubicBezTo>
                        <a:pt x="75" y="563"/>
                        <a:pt x="74" y="564"/>
                        <a:pt x="74" y="564"/>
                      </a:cubicBezTo>
                      <a:cubicBezTo>
                        <a:pt x="73" y="564"/>
                        <a:pt x="71" y="565"/>
                        <a:pt x="71" y="564"/>
                      </a:cubicBezTo>
                      <a:cubicBezTo>
                        <a:pt x="70" y="564"/>
                        <a:pt x="68" y="565"/>
                        <a:pt x="68" y="565"/>
                      </a:cubicBezTo>
                      <a:cubicBezTo>
                        <a:pt x="68" y="565"/>
                        <a:pt x="68" y="565"/>
                        <a:pt x="68" y="565"/>
                      </a:cubicBezTo>
                      <a:cubicBezTo>
                        <a:pt x="68" y="565"/>
                        <a:pt x="66" y="564"/>
                        <a:pt x="66" y="564"/>
                      </a:cubicBezTo>
                      <a:cubicBezTo>
                        <a:pt x="66" y="565"/>
                        <a:pt x="65" y="566"/>
                        <a:pt x="64" y="566"/>
                      </a:cubicBezTo>
                      <a:cubicBezTo>
                        <a:pt x="64" y="566"/>
                        <a:pt x="64" y="566"/>
                        <a:pt x="63" y="565"/>
                      </a:cubicBezTo>
                      <a:cubicBezTo>
                        <a:pt x="62" y="565"/>
                        <a:pt x="61" y="565"/>
                        <a:pt x="60" y="566"/>
                      </a:cubicBezTo>
                      <a:cubicBezTo>
                        <a:pt x="60" y="566"/>
                        <a:pt x="60" y="568"/>
                        <a:pt x="59" y="568"/>
                      </a:cubicBezTo>
                      <a:cubicBezTo>
                        <a:pt x="58" y="569"/>
                        <a:pt x="57" y="568"/>
                        <a:pt x="57" y="570"/>
                      </a:cubicBezTo>
                      <a:cubicBezTo>
                        <a:pt x="56" y="571"/>
                        <a:pt x="56" y="573"/>
                        <a:pt x="56" y="573"/>
                      </a:cubicBezTo>
                      <a:cubicBezTo>
                        <a:pt x="55" y="574"/>
                        <a:pt x="55" y="574"/>
                        <a:pt x="54" y="575"/>
                      </a:cubicBezTo>
                      <a:cubicBezTo>
                        <a:pt x="52" y="576"/>
                        <a:pt x="53" y="576"/>
                        <a:pt x="51" y="576"/>
                      </a:cubicBezTo>
                      <a:cubicBezTo>
                        <a:pt x="50" y="576"/>
                        <a:pt x="51" y="575"/>
                        <a:pt x="50" y="576"/>
                      </a:cubicBezTo>
                      <a:cubicBezTo>
                        <a:pt x="49" y="576"/>
                        <a:pt x="48" y="576"/>
                        <a:pt x="48" y="577"/>
                      </a:cubicBezTo>
                      <a:cubicBezTo>
                        <a:pt x="48" y="578"/>
                        <a:pt x="49" y="579"/>
                        <a:pt x="49" y="579"/>
                      </a:cubicBezTo>
                      <a:cubicBezTo>
                        <a:pt x="49" y="580"/>
                        <a:pt x="49" y="580"/>
                        <a:pt x="48" y="581"/>
                      </a:cubicBezTo>
                      <a:cubicBezTo>
                        <a:pt x="47" y="581"/>
                        <a:pt x="47" y="581"/>
                        <a:pt x="46" y="582"/>
                      </a:cubicBezTo>
                      <a:cubicBezTo>
                        <a:pt x="45" y="583"/>
                        <a:pt x="46" y="584"/>
                        <a:pt x="45" y="584"/>
                      </a:cubicBezTo>
                      <a:cubicBezTo>
                        <a:pt x="44" y="585"/>
                        <a:pt x="44" y="585"/>
                        <a:pt x="43" y="585"/>
                      </a:cubicBezTo>
                      <a:cubicBezTo>
                        <a:pt x="41" y="585"/>
                        <a:pt x="41" y="584"/>
                        <a:pt x="40" y="585"/>
                      </a:cubicBezTo>
                      <a:cubicBezTo>
                        <a:pt x="38" y="586"/>
                        <a:pt x="38" y="587"/>
                        <a:pt x="37" y="588"/>
                      </a:cubicBezTo>
                      <a:cubicBezTo>
                        <a:pt x="36" y="588"/>
                        <a:pt x="35" y="588"/>
                        <a:pt x="34" y="588"/>
                      </a:cubicBezTo>
                      <a:cubicBezTo>
                        <a:pt x="34" y="588"/>
                        <a:pt x="33" y="588"/>
                        <a:pt x="32" y="588"/>
                      </a:cubicBezTo>
                      <a:cubicBezTo>
                        <a:pt x="31" y="588"/>
                        <a:pt x="30" y="587"/>
                        <a:pt x="29" y="588"/>
                      </a:cubicBezTo>
                      <a:cubicBezTo>
                        <a:pt x="29" y="589"/>
                        <a:pt x="28" y="587"/>
                        <a:pt x="27" y="588"/>
                      </a:cubicBezTo>
                      <a:cubicBezTo>
                        <a:pt x="26" y="589"/>
                        <a:pt x="27" y="590"/>
                        <a:pt x="25" y="589"/>
                      </a:cubicBezTo>
                      <a:cubicBezTo>
                        <a:pt x="23" y="588"/>
                        <a:pt x="24" y="588"/>
                        <a:pt x="23" y="587"/>
                      </a:cubicBezTo>
                      <a:cubicBezTo>
                        <a:pt x="22" y="586"/>
                        <a:pt x="22" y="586"/>
                        <a:pt x="20" y="585"/>
                      </a:cubicBezTo>
                      <a:cubicBezTo>
                        <a:pt x="18" y="585"/>
                        <a:pt x="18" y="584"/>
                        <a:pt x="17" y="585"/>
                      </a:cubicBezTo>
                      <a:cubicBezTo>
                        <a:pt x="15" y="586"/>
                        <a:pt x="14" y="587"/>
                        <a:pt x="13" y="586"/>
                      </a:cubicBezTo>
                      <a:cubicBezTo>
                        <a:pt x="12" y="585"/>
                        <a:pt x="12" y="584"/>
                        <a:pt x="11" y="584"/>
                      </a:cubicBezTo>
                      <a:cubicBezTo>
                        <a:pt x="10" y="583"/>
                        <a:pt x="9" y="584"/>
                        <a:pt x="8" y="585"/>
                      </a:cubicBezTo>
                      <a:cubicBezTo>
                        <a:pt x="8" y="586"/>
                        <a:pt x="6" y="587"/>
                        <a:pt x="7" y="587"/>
                      </a:cubicBezTo>
                      <a:cubicBezTo>
                        <a:pt x="8" y="588"/>
                        <a:pt x="8" y="588"/>
                        <a:pt x="9" y="587"/>
                      </a:cubicBezTo>
                      <a:cubicBezTo>
                        <a:pt x="9" y="587"/>
                        <a:pt x="9" y="587"/>
                        <a:pt x="10" y="587"/>
                      </a:cubicBezTo>
                      <a:cubicBezTo>
                        <a:pt x="11" y="587"/>
                        <a:pt x="12" y="587"/>
                        <a:pt x="13" y="587"/>
                      </a:cubicBezTo>
                      <a:cubicBezTo>
                        <a:pt x="13" y="588"/>
                        <a:pt x="15" y="588"/>
                        <a:pt x="14" y="589"/>
                      </a:cubicBezTo>
                      <a:cubicBezTo>
                        <a:pt x="13" y="589"/>
                        <a:pt x="11" y="589"/>
                        <a:pt x="10" y="590"/>
                      </a:cubicBezTo>
                      <a:cubicBezTo>
                        <a:pt x="9" y="590"/>
                        <a:pt x="8" y="591"/>
                        <a:pt x="6" y="591"/>
                      </a:cubicBezTo>
                      <a:cubicBezTo>
                        <a:pt x="5" y="591"/>
                        <a:pt x="4" y="590"/>
                        <a:pt x="4" y="591"/>
                      </a:cubicBezTo>
                      <a:cubicBezTo>
                        <a:pt x="3" y="591"/>
                        <a:pt x="3" y="591"/>
                        <a:pt x="2" y="592"/>
                      </a:cubicBezTo>
                      <a:cubicBezTo>
                        <a:pt x="2" y="593"/>
                        <a:pt x="3" y="592"/>
                        <a:pt x="3" y="593"/>
                      </a:cubicBezTo>
                      <a:cubicBezTo>
                        <a:pt x="2" y="595"/>
                        <a:pt x="1" y="594"/>
                        <a:pt x="1" y="595"/>
                      </a:cubicBezTo>
                      <a:cubicBezTo>
                        <a:pt x="2" y="597"/>
                        <a:pt x="2" y="598"/>
                        <a:pt x="3" y="598"/>
                      </a:cubicBezTo>
                      <a:cubicBezTo>
                        <a:pt x="4" y="599"/>
                        <a:pt x="5" y="599"/>
                        <a:pt x="6" y="600"/>
                      </a:cubicBezTo>
                      <a:cubicBezTo>
                        <a:pt x="6" y="602"/>
                        <a:pt x="7" y="602"/>
                        <a:pt x="6" y="603"/>
                      </a:cubicBezTo>
                      <a:cubicBezTo>
                        <a:pt x="6" y="605"/>
                        <a:pt x="5" y="605"/>
                        <a:pt x="5" y="606"/>
                      </a:cubicBezTo>
                      <a:cubicBezTo>
                        <a:pt x="4" y="606"/>
                        <a:pt x="4" y="606"/>
                        <a:pt x="3" y="607"/>
                      </a:cubicBezTo>
                      <a:cubicBezTo>
                        <a:pt x="3" y="609"/>
                        <a:pt x="2" y="608"/>
                        <a:pt x="2" y="608"/>
                      </a:cubicBezTo>
                      <a:cubicBezTo>
                        <a:pt x="1" y="609"/>
                        <a:pt x="0" y="609"/>
                        <a:pt x="0" y="610"/>
                      </a:cubicBezTo>
                      <a:cubicBezTo>
                        <a:pt x="0" y="611"/>
                        <a:pt x="1" y="613"/>
                        <a:pt x="2" y="613"/>
                      </a:cubicBezTo>
                      <a:cubicBezTo>
                        <a:pt x="3" y="614"/>
                        <a:pt x="4" y="614"/>
                        <a:pt x="4" y="615"/>
                      </a:cubicBezTo>
                      <a:cubicBezTo>
                        <a:pt x="4" y="615"/>
                        <a:pt x="3" y="617"/>
                        <a:pt x="4" y="617"/>
                      </a:cubicBezTo>
                      <a:cubicBezTo>
                        <a:pt x="4" y="618"/>
                        <a:pt x="5" y="618"/>
                        <a:pt x="4" y="619"/>
                      </a:cubicBezTo>
                      <a:cubicBezTo>
                        <a:pt x="4" y="620"/>
                        <a:pt x="4" y="621"/>
                        <a:pt x="4" y="622"/>
                      </a:cubicBezTo>
                      <a:cubicBezTo>
                        <a:pt x="4" y="623"/>
                        <a:pt x="4" y="623"/>
                        <a:pt x="3" y="623"/>
                      </a:cubicBezTo>
                      <a:cubicBezTo>
                        <a:pt x="2" y="623"/>
                        <a:pt x="1" y="623"/>
                        <a:pt x="1" y="624"/>
                      </a:cubicBezTo>
                      <a:cubicBezTo>
                        <a:pt x="2" y="625"/>
                        <a:pt x="3" y="625"/>
                        <a:pt x="3" y="625"/>
                      </a:cubicBezTo>
                      <a:cubicBezTo>
                        <a:pt x="4" y="626"/>
                        <a:pt x="4" y="627"/>
                        <a:pt x="4" y="627"/>
                      </a:cubicBezTo>
                      <a:cubicBezTo>
                        <a:pt x="4" y="627"/>
                        <a:pt x="4" y="626"/>
                        <a:pt x="4" y="626"/>
                      </a:cubicBezTo>
                      <a:cubicBezTo>
                        <a:pt x="4" y="626"/>
                        <a:pt x="5" y="626"/>
                        <a:pt x="5" y="626"/>
                      </a:cubicBezTo>
                      <a:cubicBezTo>
                        <a:pt x="5" y="626"/>
                        <a:pt x="7" y="624"/>
                        <a:pt x="7" y="623"/>
                      </a:cubicBezTo>
                      <a:cubicBezTo>
                        <a:pt x="8" y="622"/>
                        <a:pt x="11" y="620"/>
                        <a:pt x="12" y="619"/>
                      </a:cubicBezTo>
                      <a:cubicBezTo>
                        <a:pt x="12" y="619"/>
                        <a:pt x="13" y="616"/>
                        <a:pt x="14" y="616"/>
                      </a:cubicBezTo>
                      <a:cubicBezTo>
                        <a:pt x="15" y="615"/>
                        <a:pt x="14" y="615"/>
                        <a:pt x="16" y="616"/>
                      </a:cubicBezTo>
                      <a:cubicBezTo>
                        <a:pt x="17" y="616"/>
                        <a:pt x="17" y="616"/>
                        <a:pt x="18" y="617"/>
                      </a:cubicBezTo>
                      <a:cubicBezTo>
                        <a:pt x="19" y="617"/>
                        <a:pt x="19" y="616"/>
                        <a:pt x="20" y="617"/>
                      </a:cubicBezTo>
                      <a:cubicBezTo>
                        <a:pt x="21" y="618"/>
                        <a:pt x="21" y="619"/>
                        <a:pt x="22" y="619"/>
                      </a:cubicBezTo>
                      <a:cubicBezTo>
                        <a:pt x="23" y="620"/>
                        <a:pt x="24" y="619"/>
                        <a:pt x="24" y="620"/>
                      </a:cubicBezTo>
                      <a:cubicBezTo>
                        <a:pt x="25" y="621"/>
                        <a:pt x="25" y="621"/>
                        <a:pt x="25" y="622"/>
                      </a:cubicBezTo>
                      <a:cubicBezTo>
                        <a:pt x="25" y="623"/>
                        <a:pt x="25" y="625"/>
                        <a:pt x="25" y="625"/>
                      </a:cubicBezTo>
                      <a:cubicBezTo>
                        <a:pt x="26" y="625"/>
                        <a:pt x="26" y="625"/>
                        <a:pt x="27" y="625"/>
                      </a:cubicBezTo>
                      <a:cubicBezTo>
                        <a:pt x="28" y="624"/>
                        <a:pt x="28" y="624"/>
                        <a:pt x="29" y="624"/>
                      </a:cubicBezTo>
                      <a:cubicBezTo>
                        <a:pt x="30" y="625"/>
                        <a:pt x="31" y="626"/>
                        <a:pt x="32" y="626"/>
                      </a:cubicBezTo>
                      <a:cubicBezTo>
                        <a:pt x="33" y="626"/>
                        <a:pt x="34" y="626"/>
                        <a:pt x="35" y="625"/>
                      </a:cubicBezTo>
                      <a:cubicBezTo>
                        <a:pt x="36" y="625"/>
                        <a:pt x="37" y="624"/>
                        <a:pt x="37" y="624"/>
                      </a:cubicBezTo>
                      <a:cubicBezTo>
                        <a:pt x="38" y="623"/>
                        <a:pt x="40" y="623"/>
                        <a:pt x="40" y="622"/>
                      </a:cubicBezTo>
                      <a:cubicBezTo>
                        <a:pt x="41" y="621"/>
                        <a:pt x="41" y="620"/>
                        <a:pt x="41" y="619"/>
                      </a:cubicBezTo>
                      <a:cubicBezTo>
                        <a:pt x="42" y="619"/>
                        <a:pt x="42" y="618"/>
                        <a:pt x="43" y="617"/>
                      </a:cubicBezTo>
                      <a:cubicBezTo>
                        <a:pt x="43" y="617"/>
                        <a:pt x="44" y="617"/>
                        <a:pt x="44" y="617"/>
                      </a:cubicBezTo>
                      <a:cubicBezTo>
                        <a:pt x="45" y="618"/>
                        <a:pt x="43" y="620"/>
                        <a:pt x="44" y="620"/>
                      </a:cubicBezTo>
                      <a:cubicBezTo>
                        <a:pt x="45" y="620"/>
                        <a:pt x="45" y="618"/>
                        <a:pt x="46" y="619"/>
                      </a:cubicBezTo>
                      <a:cubicBezTo>
                        <a:pt x="46" y="619"/>
                        <a:pt x="46" y="619"/>
                        <a:pt x="46" y="620"/>
                      </a:cubicBezTo>
                      <a:cubicBezTo>
                        <a:pt x="47" y="620"/>
                        <a:pt x="47" y="621"/>
                        <a:pt x="48" y="621"/>
                      </a:cubicBezTo>
                      <a:cubicBezTo>
                        <a:pt x="48" y="620"/>
                        <a:pt x="49" y="621"/>
                        <a:pt x="49" y="620"/>
                      </a:cubicBezTo>
                      <a:cubicBezTo>
                        <a:pt x="50" y="619"/>
                        <a:pt x="50" y="619"/>
                        <a:pt x="50" y="619"/>
                      </a:cubicBezTo>
                      <a:cubicBezTo>
                        <a:pt x="50" y="618"/>
                        <a:pt x="49" y="617"/>
                        <a:pt x="50" y="617"/>
                      </a:cubicBezTo>
                      <a:cubicBezTo>
                        <a:pt x="50" y="617"/>
                        <a:pt x="50" y="617"/>
                        <a:pt x="51" y="617"/>
                      </a:cubicBezTo>
                      <a:cubicBezTo>
                        <a:pt x="52" y="618"/>
                        <a:pt x="53" y="617"/>
                        <a:pt x="53" y="618"/>
                      </a:cubicBezTo>
                      <a:cubicBezTo>
                        <a:pt x="53" y="619"/>
                        <a:pt x="53" y="619"/>
                        <a:pt x="54" y="619"/>
                      </a:cubicBezTo>
                      <a:cubicBezTo>
                        <a:pt x="54" y="620"/>
                        <a:pt x="55" y="620"/>
                        <a:pt x="56" y="620"/>
                      </a:cubicBezTo>
                      <a:cubicBezTo>
                        <a:pt x="56" y="620"/>
                        <a:pt x="57" y="620"/>
                        <a:pt x="57" y="620"/>
                      </a:cubicBezTo>
                      <a:cubicBezTo>
                        <a:pt x="58" y="621"/>
                        <a:pt x="58" y="621"/>
                        <a:pt x="59" y="620"/>
                      </a:cubicBezTo>
                      <a:cubicBezTo>
                        <a:pt x="60" y="620"/>
                        <a:pt x="60" y="619"/>
                        <a:pt x="61" y="619"/>
                      </a:cubicBezTo>
                      <a:cubicBezTo>
                        <a:pt x="61" y="618"/>
                        <a:pt x="62" y="617"/>
                        <a:pt x="62" y="617"/>
                      </a:cubicBezTo>
                      <a:cubicBezTo>
                        <a:pt x="63" y="616"/>
                        <a:pt x="64" y="616"/>
                        <a:pt x="64" y="616"/>
                      </a:cubicBezTo>
                      <a:cubicBezTo>
                        <a:pt x="65" y="616"/>
                        <a:pt x="65" y="617"/>
                        <a:pt x="66" y="616"/>
                      </a:cubicBezTo>
                      <a:cubicBezTo>
                        <a:pt x="67" y="616"/>
                        <a:pt x="67" y="616"/>
                        <a:pt x="67" y="616"/>
                      </a:cubicBezTo>
                      <a:cubicBezTo>
                        <a:pt x="68" y="616"/>
                        <a:pt x="68" y="616"/>
                        <a:pt x="69" y="616"/>
                      </a:cubicBezTo>
                      <a:cubicBezTo>
                        <a:pt x="69" y="615"/>
                        <a:pt x="69" y="615"/>
                        <a:pt x="71" y="615"/>
                      </a:cubicBezTo>
                      <a:cubicBezTo>
                        <a:pt x="72" y="615"/>
                        <a:pt x="73" y="614"/>
                        <a:pt x="73" y="615"/>
                      </a:cubicBezTo>
                      <a:cubicBezTo>
                        <a:pt x="72" y="616"/>
                        <a:pt x="72" y="616"/>
                        <a:pt x="71" y="617"/>
                      </a:cubicBezTo>
                      <a:cubicBezTo>
                        <a:pt x="70" y="617"/>
                        <a:pt x="69" y="618"/>
                        <a:pt x="69" y="618"/>
                      </a:cubicBezTo>
                      <a:cubicBezTo>
                        <a:pt x="69" y="619"/>
                        <a:pt x="69" y="620"/>
                        <a:pt x="70" y="620"/>
                      </a:cubicBezTo>
                      <a:cubicBezTo>
                        <a:pt x="70" y="621"/>
                        <a:pt x="71" y="622"/>
                        <a:pt x="71" y="621"/>
                      </a:cubicBezTo>
                      <a:cubicBezTo>
                        <a:pt x="72" y="620"/>
                        <a:pt x="71" y="621"/>
                        <a:pt x="71" y="620"/>
                      </a:cubicBezTo>
                      <a:cubicBezTo>
                        <a:pt x="71" y="619"/>
                        <a:pt x="71" y="618"/>
                        <a:pt x="71" y="618"/>
                      </a:cubicBezTo>
                      <a:cubicBezTo>
                        <a:pt x="72" y="618"/>
                        <a:pt x="72" y="618"/>
                        <a:pt x="73" y="618"/>
                      </a:cubicBezTo>
                      <a:cubicBezTo>
                        <a:pt x="74" y="617"/>
                        <a:pt x="74" y="616"/>
                        <a:pt x="75" y="616"/>
                      </a:cubicBezTo>
                      <a:cubicBezTo>
                        <a:pt x="75" y="616"/>
                        <a:pt x="75" y="616"/>
                        <a:pt x="76" y="617"/>
                      </a:cubicBezTo>
                      <a:cubicBezTo>
                        <a:pt x="76" y="618"/>
                        <a:pt x="77" y="618"/>
                        <a:pt x="77" y="618"/>
                      </a:cubicBezTo>
                      <a:cubicBezTo>
                        <a:pt x="76" y="619"/>
                        <a:pt x="76" y="619"/>
                        <a:pt x="75" y="620"/>
                      </a:cubicBezTo>
                      <a:cubicBezTo>
                        <a:pt x="75" y="621"/>
                        <a:pt x="73" y="621"/>
                        <a:pt x="74" y="621"/>
                      </a:cubicBezTo>
                      <a:cubicBezTo>
                        <a:pt x="75" y="622"/>
                        <a:pt x="75" y="622"/>
                        <a:pt x="76" y="621"/>
                      </a:cubicBezTo>
                      <a:cubicBezTo>
                        <a:pt x="77" y="621"/>
                        <a:pt x="77" y="620"/>
                        <a:pt x="77" y="621"/>
                      </a:cubicBezTo>
                      <a:cubicBezTo>
                        <a:pt x="78" y="622"/>
                        <a:pt x="77" y="622"/>
                        <a:pt x="78" y="623"/>
                      </a:cubicBezTo>
                      <a:cubicBezTo>
                        <a:pt x="79" y="623"/>
                        <a:pt x="79" y="623"/>
                        <a:pt x="80" y="623"/>
                      </a:cubicBezTo>
                      <a:cubicBezTo>
                        <a:pt x="81" y="622"/>
                        <a:pt x="81" y="622"/>
                        <a:pt x="82" y="621"/>
                      </a:cubicBezTo>
                      <a:cubicBezTo>
                        <a:pt x="83" y="621"/>
                        <a:pt x="82" y="621"/>
                        <a:pt x="83" y="621"/>
                      </a:cubicBezTo>
                      <a:cubicBezTo>
                        <a:pt x="85" y="621"/>
                        <a:pt x="84" y="621"/>
                        <a:pt x="85" y="622"/>
                      </a:cubicBezTo>
                      <a:cubicBezTo>
                        <a:pt x="86" y="622"/>
                        <a:pt x="86" y="622"/>
                        <a:pt x="87" y="622"/>
                      </a:cubicBezTo>
                      <a:cubicBezTo>
                        <a:pt x="88" y="623"/>
                        <a:pt x="87" y="624"/>
                        <a:pt x="88" y="624"/>
                      </a:cubicBezTo>
                      <a:cubicBezTo>
                        <a:pt x="89" y="624"/>
                        <a:pt x="90" y="623"/>
                        <a:pt x="91" y="624"/>
                      </a:cubicBezTo>
                      <a:cubicBezTo>
                        <a:pt x="91" y="625"/>
                        <a:pt x="90" y="625"/>
                        <a:pt x="91" y="625"/>
                      </a:cubicBezTo>
                      <a:cubicBezTo>
                        <a:pt x="92" y="626"/>
                        <a:pt x="92" y="626"/>
                        <a:pt x="94" y="627"/>
                      </a:cubicBezTo>
                      <a:cubicBezTo>
                        <a:pt x="95" y="627"/>
                        <a:pt x="95" y="627"/>
                        <a:pt x="96" y="628"/>
                      </a:cubicBezTo>
                      <a:cubicBezTo>
                        <a:pt x="97" y="628"/>
                        <a:pt x="97" y="627"/>
                        <a:pt x="97" y="627"/>
                      </a:cubicBezTo>
                      <a:cubicBezTo>
                        <a:pt x="98" y="627"/>
                        <a:pt x="98" y="626"/>
                        <a:pt x="99" y="627"/>
                      </a:cubicBezTo>
                      <a:cubicBezTo>
                        <a:pt x="100" y="628"/>
                        <a:pt x="100" y="628"/>
                        <a:pt x="100" y="628"/>
                      </a:cubicBezTo>
                      <a:cubicBezTo>
                        <a:pt x="101" y="629"/>
                        <a:pt x="101" y="628"/>
                        <a:pt x="102" y="629"/>
                      </a:cubicBezTo>
                      <a:cubicBezTo>
                        <a:pt x="102" y="630"/>
                        <a:pt x="102" y="630"/>
                        <a:pt x="103" y="631"/>
                      </a:cubicBezTo>
                      <a:cubicBezTo>
                        <a:pt x="103" y="633"/>
                        <a:pt x="103" y="633"/>
                        <a:pt x="104" y="633"/>
                      </a:cubicBezTo>
                      <a:cubicBezTo>
                        <a:pt x="105" y="633"/>
                        <a:pt x="106" y="634"/>
                        <a:pt x="106" y="632"/>
                      </a:cubicBezTo>
                      <a:cubicBezTo>
                        <a:pt x="107" y="631"/>
                        <a:pt x="107" y="631"/>
                        <a:pt x="106" y="630"/>
                      </a:cubicBezTo>
                      <a:cubicBezTo>
                        <a:pt x="105" y="629"/>
                        <a:pt x="105" y="630"/>
                        <a:pt x="104" y="629"/>
                      </a:cubicBezTo>
                      <a:cubicBezTo>
                        <a:pt x="104" y="628"/>
                        <a:pt x="104" y="628"/>
                        <a:pt x="104" y="626"/>
                      </a:cubicBezTo>
                      <a:cubicBezTo>
                        <a:pt x="104" y="625"/>
                        <a:pt x="103" y="624"/>
                        <a:pt x="104" y="623"/>
                      </a:cubicBezTo>
                      <a:cubicBezTo>
                        <a:pt x="104" y="623"/>
                        <a:pt x="104" y="623"/>
                        <a:pt x="105" y="623"/>
                      </a:cubicBezTo>
                      <a:cubicBezTo>
                        <a:pt x="106" y="623"/>
                        <a:pt x="105" y="623"/>
                        <a:pt x="107" y="622"/>
                      </a:cubicBezTo>
                      <a:cubicBezTo>
                        <a:pt x="108" y="622"/>
                        <a:pt x="109" y="623"/>
                        <a:pt x="109" y="622"/>
                      </a:cubicBezTo>
                      <a:cubicBezTo>
                        <a:pt x="110" y="621"/>
                        <a:pt x="110" y="621"/>
                        <a:pt x="111" y="620"/>
                      </a:cubicBezTo>
                      <a:cubicBezTo>
                        <a:pt x="111" y="619"/>
                        <a:pt x="112" y="619"/>
                        <a:pt x="112" y="617"/>
                      </a:cubicBezTo>
                      <a:cubicBezTo>
                        <a:pt x="112" y="615"/>
                        <a:pt x="111" y="615"/>
                        <a:pt x="111" y="614"/>
                      </a:cubicBezTo>
                      <a:cubicBezTo>
                        <a:pt x="111" y="612"/>
                        <a:pt x="110" y="612"/>
                        <a:pt x="110" y="611"/>
                      </a:cubicBezTo>
                      <a:cubicBezTo>
                        <a:pt x="110" y="610"/>
                        <a:pt x="110" y="610"/>
                        <a:pt x="111" y="609"/>
                      </a:cubicBezTo>
                      <a:cubicBezTo>
                        <a:pt x="112" y="609"/>
                        <a:pt x="113" y="609"/>
                        <a:pt x="113" y="609"/>
                      </a:cubicBezTo>
                      <a:cubicBezTo>
                        <a:pt x="114" y="608"/>
                        <a:pt x="114" y="606"/>
                        <a:pt x="114" y="606"/>
                      </a:cubicBezTo>
                      <a:cubicBezTo>
                        <a:pt x="114" y="605"/>
                        <a:pt x="113" y="605"/>
                        <a:pt x="113" y="604"/>
                      </a:cubicBezTo>
                      <a:cubicBezTo>
                        <a:pt x="113" y="602"/>
                        <a:pt x="113" y="603"/>
                        <a:pt x="113" y="602"/>
                      </a:cubicBezTo>
                      <a:cubicBezTo>
                        <a:pt x="113" y="602"/>
                        <a:pt x="113" y="602"/>
                        <a:pt x="113" y="602"/>
                      </a:cubicBezTo>
                      <a:cubicBezTo>
                        <a:pt x="113" y="601"/>
                        <a:pt x="113" y="601"/>
                        <a:pt x="112" y="601"/>
                      </a:cubicBezTo>
                      <a:cubicBezTo>
                        <a:pt x="112" y="600"/>
                        <a:pt x="111" y="600"/>
                        <a:pt x="112" y="599"/>
                      </a:cubicBezTo>
                      <a:cubicBezTo>
                        <a:pt x="113" y="598"/>
                        <a:pt x="115" y="597"/>
                        <a:pt x="115" y="597"/>
                      </a:cubicBezTo>
                      <a:cubicBezTo>
                        <a:pt x="116" y="596"/>
                        <a:pt x="116" y="596"/>
                        <a:pt x="117" y="595"/>
                      </a:cubicBezTo>
                      <a:cubicBezTo>
                        <a:pt x="118" y="594"/>
                        <a:pt x="119" y="593"/>
                        <a:pt x="120" y="593"/>
                      </a:cubicBezTo>
                      <a:cubicBezTo>
                        <a:pt x="120" y="592"/>
                        <a:pt x="121" y="591"/>
                        <a:pt x="122" y="590"/>
                      </a:cubicBezTo>
                      <a:cubicBezTo>
                        <a:pt x="122" y="590"/>
                        <a:pt x="123" y="590"/>
                        <a:pt x="124" y="590"/>
                      </a:cubicBezTo>
                      <a:cubicBezTo>
                        <a:pt x="126" y="590"/>
                        <a:pt x="127" y="590"/>
                        <a:pt x="128" y="590"/>
                      </a:cubicBezTo>
                      <a:cubicBezTo>
                        <a:pt x="128" y="590"/>
                        <a:pt x="128" y="590"/>
                        <a:pt x="129" y="590"/>
                      </a:cubicBezTo>
                      <a:cubicBezTo>
                        <a:pt x="130" y="590"/>
                        <a:pt x="130" y="591"/>
                        <a:pt x="131" y="591"/>
                      </a:cubicBezTo>
                      <a:cubicBezTo>
                        <a:pt x="133" y="591"/>
                        <a:pt x="133" y="590"/>
                        <a:pt x="135" y="590"/>
                      </a:cubicBezTo>
                      <a:cubicBezTo>
                        <a:pt x="136" y="591"/>
                        <a:pt x="137" y="589"/>
                        <a:pt x="136" y="591"/>
                      </a:cubicBezTo>
                      <a:cubicBezTo>
                        <a:pt x="135" y="592"/>
                        <a:pt x="134" y="592"/>
                        <a:pt x="134" y="593"/>
                      </a:cubicBezTo>
                      <a:cubicBezTo>
                        <a:pt x="135" y="595"/>
                        <a:pt x="136" y="596"/>
                        <a:pt x="136" y="597"/>
                      </a:cubicBezTo>
                      <a:cubicBezTo>
                        <a:pt x="136" y="597"/>
                        <a:pt x="136" y="598"/>
                        <a:pt x="137" y="599"/>
                      </a:cubicBezTo>
                      <a:cubicBezTo>
                        <a:pt x="137" y="600"/>
                        <a:pt x="138" y="600"/>
                        <a:pt x="138" y="601"/>
                      </a:cubicBezTo>
                      <a:cubicBezTo>
                        <a:pt x="138" y="602"/>
                        <a:pt x="138" y="603"/>
                        <a:pt x="139" y="603"/>
                      </a:cubicBezTo>
                      <a:cubicBezTo>
                        <a:pt x="139" y="603"/>
                        <a:pt x="141" y="603"/>
                        <a:pt x="141" y="602"/>
                      </a:cubicBezTo>
                      <a:cubicBezTo>
                        <a:pt x="142" y="601"/>
                        <a:pt x="142" y="600"/>
                        <a:pt x="143" y="601"/>
                      </a:cubicBezTo>
                      <a:cubicBezTo>
                        <a:pt x="144" y="602"/>
                        <a:pt x="145" y="603"/>
                        <a:pt x="145" y="603"/>
                      </a:cubicBezTo>
                      <a:cubicBezTo>
                        <a:pt x="146" y="603"/>
                        <a:pt x="148" y="602"/>
                        <a:pt x="149" y="602"/>
                      </a:cubicBezTo>
                      <a:cubicBezTo>
                        <a:pt x="149" y="602"/>
                        <a:pt x="150" y="602"/>
                        <a:pt x="150" y="601"/>
                      </a:cubicBezTo>
                      <a:cubicBezTo>
                        <a:pt x="151" y="600"/>
                        <a:pt x="152" y="600"/>
                        <a:pt x="153" y="600"/>
                      </a:cubicBezTo>
                      <a:cubicBezTo>
                        <a:pt x="154" y="600"/>
                        <a:pt x="154" y="600"/>
                        <a:pt x="155" y="599"/>
                      </a:cubicBezTo>
                      <a:cubicBezTo>
                        <a:pt x="156" y="599"/>
                        <a:pt x="156" y="599"/>
                        <a:pt x="158" y="598"/>
                      </a:cubicBezTo>
                      <a:cubicBezTo>
                        <a:pt x="159" y="598"/>
                        <a:pt x="160" y="598"/>
                        <a:pt x="160" y="597"/>
                      </a:cubicBezTo>
                      <a:cubicBezTo>
                        <a:pt x="160" y="596"/>
                        <a:pt x="159" y="597"/>
                        <a:pt x="159" y="596"/>
                      </a:cubicBezTo>
                      <a:cubicBezTo>
                        <a:pt x="159" y="595"/>
                        <a:pt x="158" y="595"/>
                        <a:pt x="159" y="595"/>
                      </a:cubicBezTo>
                      <a:cubicBezTo>
                        <a:pt x="160" y="594"/>
                        <a:pt x="160" y="593"/>
                        <a:pt x="161" y="594"/>
                      </a:cubicBezTo>
                      <a:cubicBezTo>
                        <a:pt x="162" y="595"/>
                        <a:pt x="162" y="596"/>
                        <a:pt x="163" y="595"/>
                      </a:cubicBezTo>
                      <a:cubicBezTo>
                        <a:pt x="164" y="595"/>
                        <a:pt x="166" y="594"/>
                        <a:pt x="166" y="593"/>
                      </a:cubicBezTo>
                      <a:cubicBezTo>
                        <a:pt x="167" y="593"/>
                        <a:pt x="167" y="592"/>
                        <a:pt x="168" y="592"/>
                      </a:cubicBezTo>
                      <a:cubicBezTo>
                        <a:pt x="169" y="593"/>
                        <a:pt x="170" y="593"/>
                        <a:pt x="170" y="593"/>
                      </a:cubicBezTo>
                      <a:cubicBezTo>
                        <a:pt x="171" y="594"/>
                        <a:pt x="171" y="594"/>
                        <a:pt x="171" y="593"/>
                      </a:cubicBezTo>
                      <a:cubicBezTo>
                        <a:pt x="172" y="593"/>
                        <a:pt x="171" y="592"/>
                        <a:pt x="173" y="592"/>
                      </a:cubicBezTo>
                      <a:cubicBezTo>
                        <a:pt x="175" y="592"/>
                        <a:pt x="177" y="592"/>
                        <a:pt x="178" y="592"/>
                      </a:cubicBezTo>
                      <a:cubicBezTo>
                        <a:pt x="179" y="591"/>
                        <a:pt x="182" y="592"/>
                        <a:pt x="182" y="591"/>
                      </a:cubicBezTo>
                      <a:cubicBezTo>
                        <a:pt x="182" y="590"/>
                        <a:pt x="182" y="589"/>
                        <a:pt x="183" y="588"/>
                      </a:cubicBezTo>
                      <a:cubicBezTo>
                        <a:pt x="183" y="588"/>
                        <a:pt x="184" y="588"/>
                        <a:pt x="185" y="588"/>
                      </a:cubicBezTo>
                      <a:cubicBezTo>
                        <a:pt x="186" y="588"/>
                        <a:pt x="188" y="587"/>
                        <a:pt x="189" y="587"/>
                      </a:cubicBezTo>
                      <a:cubicBezTo>
                        <a:pt x="190" y="587"/>
                        <a:pt x="193" y="586"/>
                        <a:pt x="193" y="586"/>
                      </a:cubicBezTo>
                      <a:cubicBezTo>
                        <a:pt x="194" y="586"/>
                        <a:pt x="195" y="586"/>
                        <a:pt x="196" y="585"/>
                      </a:cubicBezTo>
                      <a:cubicBezTo>
                        <a:pt x="196" y="584"/>
                        <a:pt x="196" y="583"/>
                        <a:pt x="197" y="584"/>
                      </a:cubicBezTo>
                      <a:cubicBezTo>
                        <a:pt x="198" y="585"/>
                        <a:pt x="198" y="585"/>
                        <a:pt x="198" y="586"/>
                      </a:cubicBezTo>
                      <a:cubicBezTo>
                        <a:pt x="199" y="587"/>
                        <a:pt x="200" y="588"/>
                        <a:pt x="201" y="588"/>
                      </a:cubicBezTo>
                      <a:cubicBezTo>
                        <a:pt x="202" y="588"/>
                        <a:pt x="203" y="588"/>
                        <a:pt x="204" y="589"/>
                      </a:cubicBezTo>
                      <a:cubicBezTo>
                        <a:pt x="205" y="589"/>
                        <a:pt x="206" y="590"/>
                        <a:pt x="207" y="588"/>
                      </a:cubicBezTo>
                      <a:cubicBezTo>
                        <a:pt x="207" y="587"/>
                        <a:pt x="207" y="586"/>
                        <a:pt x="207" y="585"/>
                      </a:cubicBezTo>
                      <a:cubicBezTo>
                        <a:pt x="208" y="585"/>
                        <a:pt x="207" y="584"/>
                        <a:pt x="209" y="584"/>
                      </a:cubicBezTo>
                      <a:cubicBezTo>
                        <a:pt x="210" y="584"/>
                        <a:pt x="212" y="583"/>
                        <a:pt x="212" y="582"/>
                      </a:cubicBezTo>
                      <a:cubicBezTo>
                        <a:pt x="212" y="582"/>
                        <a:pt x="212" y="582"/>
                        <a:pt x="212" y="582"/>
                      </a:cubicBezTo>
                      <a:cubicBezTo>
                        <a:pt x="213" y="581"/>
                        <a:pt x="213" y="581"/>
                        <a:pt x="214" y="582"/>
                      </a:cubicBezTo>
                      <a:cubicBezTo>
                        <a:pt x="215" y="582"/>
                        <a:pt x="215" y="582"/>
                        <a:pt x="216" y="583"/>
                      </a:cubicBezTo>
                      <a:cubicBezTo>
                        <a:pt x="216" y="584"/>
                        <a:pt x="216" y="586"/>
                        <a:pt x="217" y="587"/>
                      </a:cubicBezTo>
                      <a:cubicBezTo>
                        <a:pt x="219" y="588"/>
                        <a:pt x="218" y="586"/>
                        <a:pt x="218" y="586"/>
                      </a:cubicBezTo>
                      <a:cubicBezTo>
                        <a:pt x="219" y="585"/>
                        <a:pt x="218" y="584"/>
                        <a:pt x="219" y="583"/>
                      </a:cubicBezTo>
                      <a:cubicBezTo>
                        <a:pt x="220" y="581"/>
                        <a:pt x="222" y="581"/>
                        <a:pt x="223" y="581"/>
                      </a:cubicBezTo>
                      <a:cubicBezTo>
                        <a:pt x="224" y="580"/>
                        <a:pt x="223" y="580"/>
                        <a:pt x="226" y="579"/>
                      </a:cubicBezTo>
                      <a:cubicBezTo>
                        <a:pt x="228" y="578"/>
                        <a:pt x="229" y="577"/>
                        <a:pt x="230" y="577"/>
                      </a:cubicBezTo>
                      <a:cubicBezTo>
                        <a:pt x="231" y="577"/>
                        <a:pt x="232" y="576"/>
                        <a:pt x="233" y="577"/>
                      </a:cubicBezTo>
                      <a:cubicBezTo>
                        <a:pt x="234" y="578"/>
                        <a:pt x="236" y="578"/>
                        <a:pt x="236" y="579"/>
                      </a:cubicBezTo>
                      <a:cubicBezTo>
                        <a:pt x="237" y="581"/>
                        <a:pt x="239" y="582"/>
                        <a:pt x="240" y="582"/>
                      </a:cubicBezTo>
                      <a:cubicBezTo>
                        <a:pt x="241" y="583"/>
                        <a:pt x="241" y="584"/>
                        <a:pt x="241" y="584"/>
                      </a:cubicBezTo>
                      <a:cubicBezTo>
                        <a:pt x="242" y="583"/>
                        <a:pt x="242" y="582"/>
                        <a:pt x="243" y="581"/>
                      </a:cubicBezTo>
                      <a:cubicBezTo>
                        <a:pt x="244" y="581"/>
                        <a:pt x="245" y="581"/>
                        <a:pt x="246" y="581"/>
                      </a:cubicBezTo>
                      <a:cubicBezTo>
                        <a:pt x="247" y="582"/>
                        <a:pt x="249" y="582"/>
                        <a:pt x="250" y="582"/>
                      </a:cubicBezTo>
                      <a:cubicBezTo>
                        <a:pt x="251" y="582"/>
                        <a:pt x="254" y="581"/>
                        <a:pt x="254" y="580"/>
                      </a:cubicBezTo>
                      <a:cubicBezTo>
                        <a:pt x="254" y="579"/>
                        <a:pt x="254" y="578"/>
                        <a:pt x="255" y="577"/>
                      </a:cubicBezTo>
                      <a:cubicBezTo>
                        <a:pt x="256" y="575"/>
                        <a:pt x="258" y="576"/>
                        <a:pt x="258" y="575"/>
                      </a:cubicBezTo>
                      <a:cubicBezTo>
                        <a:pt x="259" y="574"/>
                        <a:pt x="260" y="573"/>
                        <a:pt x="261" y="572"/>
                      </a:cubicBezTo>
                      <a:cubicBezTo>
                        <a:pt x="263" y="572"/>
                        <a:pt x="265" y="571"/>
                        <a:pt x="266" y="571"/>
                      </a:cubicBezTo>
                      <a:cubicBezTo>
                        <a:pt x="268" y="571"/>
                        <a:pt x="269" y="571"/>
                        <a:pt x="270" y="570"/>
                      </a:cubicBezTo>
                      <a:cubicBezTo>
                        <a:pt x="271" y="569"/>
                        <a:pt x="271" y="570"/>
                        <a:pt x="272" y="569"/>
                      </a:cubicBezTo>
                      <a:cubicBezTo>
                        <a:pt x="273" y="568"/>
                        <a:pt x="272" y="567"/>
                        <a:pt x="274" y="566"/>
                      </a:cubicBezTo>
                      <a:cubicBezTo>
                        <a:pt x="275" y="565"/>
                        <a:pt x="276" y="565"/>
                        <a:pt x="278" y="564"/>
                      </a:cubicBezTo>
                      <a:cubicBezTo>
                        <a:pt x="280" y="563"/>
                        <a:pt x="280" y="563"/>
                        <a:pt x="281" y="562"/>
                      </a:cubicBezTo>
                      <a:cubicBezTo>
                        <a:pt x="282" y="561"/>
                        <a:pt x="283" y="561"/>
                        <a:pt x="283" y="560"/>
                      </a:cubicBezTo>
                      <a:cubicBezTo>
                        <a:pt x="284" y="560"/>
                        <a:pt x="284" y="560"/>
                        <a:pt x="284" y="560"/>
                      </a:cubicBezTo>
                      <a:cubicBezTo>
                        <a:pt x="285" y="559"/>
                        <a:pt x="286" y="558"/>
                        <a:pt x="288" y="559"/>
                      </a:cubicBezTo>
                      <a:cubicBezTo>
                        <a:pt x="289" y="559"/>
                        <a:pt x="290" y="560"/>
                        <a:pt x="291" y="560"/>
                      </a:cubicBezTo>
                      <a:cubicBezTo>
                        <a:pt x="292" y="559"/>
                        <a:pt x="292" y="559"/>
                        <a:pt x="293" y="558"/>
                      </a:cubicBezTo>
                      <a:cubicBezTo>
                        <a:pt x="294" y="557"/>
                        <a:pt x="295" y="557"/>
                        <a:pt x="297" y="557"/>
                      </a:cubicBezTo>
                      <a:cubicBezTo>
                        <a:pt x="298" y="557"/>
                        <a:pt x="298" y="557"/>
                        <a:pt x="299" y="557"/>
                      </a:cubicBezTo>
                      <a:cubicBezTo>
                        <a:pt x="301" y="557"/>
                        <a:pt x="302" y="556"/>
                        <a:pt x="303" y="557"/>
                      </a:cubicBezTo>
                      <a:cubicBezTo>
                        <a:pt x="304" y="557"/>
                        <a:pt x="304" y="558"/>
                        <a:pt x="306" y="557"/>
                      </a:cubicBezTo>
                      <a:cubicBezTo>
                        <a:pt x="307" y="557"/>
                        <a:pt x="308" y="556"/>
                        <a:pt x="308" y="556"/>
                      </a:cubicBezTo>
                      <a:cubicBezTo>
                        <a:pt x="309" y="556"/>
                        <a:pt x="311" y="556"/>
                        <a:pt x="312" y="556"/>
                      </a:cubicBezTo>
                      <a:cubicBezTo>
                        <a:pt x="313" y="556"/>
                        <a:pt x="314" y="556"/>
                        <a:pt x="316" y="556"/>
                      </a:cubicBezTo>
                      <a:cubicBezTo>
                        <a:pt x="318" y="556"/>
                        <a:pt x="320" y="557"/>
                        <a:pt x="321" y="557"/>
                      </a:cubicBezTo>
                      <a:cubicBezTo>
                        <a:pt x="323" y="558"/>
                        <a:pt x="325" y="561"/>
                        <a:pt x="326" y="561"/>
                      </a:cubicBezTo>
                      <a:cubicBezTo>
                        <a:pt x="327" y="562"/>
                        <a:pt x="329" y="562"/>
                        <a:pt x="329" y="562"/>
                      </a:cubicBezTo>
                      <a:cubicBezTo>
                        <a:pt x="330" y="563"/>
                        <a:pt x="331" y="563"/>
                        <a:pt x="332" y="564"/>
                      </a:cubicBezTo>
                      <a:cubicBezTo>
                        <a:pt x="334" y="565"/>
                        <a:pt x="335" y="565"/>
                        <a:pt x="336" y="566"/>
                      </a:cubicBezTo>
                      <a:cubicBezTo>
                        <a:pt x="337" y="566"/>
                        <a:pt x="338" y="567"/>
                        <a:pt x="339" y="567"/>
                      </a:cubicBezTo>
                      <a:cubicBezTo>
                        <a:pt x="340" y="567"/>
                        <a:pt x="341" y="566"/>
                        <a:pt x="341" y="567"/>
                      </a:cubicBezTo>
                      <a:cubicBezTo>
                        <a:pt x="342" y="568"/>
                        <a:pt x="344" y="569"/>
                        <a:pt x="345" y="568"/>
                      </a:cubicBezTo>
                      <a:cubicBezTo>
                        <a:pt x="347" y="568"/>
                        <a:pt x="348" y="567"/>
                        <a:pt x="350" y="567"/>
                      </a:cubicBezTo>
                      <a:cubicBezTo>
                        <a:pt x="352" y="567"/>
                        <a:pt x="354" y="566"/>
                        <a:pt x="354" y="566"/>
                      </a:cubicBezTo>
                      <a:cubicBezTo>
                        <a:pt x="355" y="566"/>
                        <a:pt x="354" y="565"/>
                        <a:pt x="355" y="565"/>
                      </a:cubicBezTo>
                      <a:cubicBezTo>
                        <a:pt x="356" y="565"/>
                        <a:pt x="356" y="564"/>
                        <a:pt x="356" y="566"/>
                      </a:cubicBezTo>
                      <a:cubicBezTo>
                        <a:pt x="357" y="567"/>
                        <a:pt x="356" y="568"/>
                        <a:pt x="357" y="568"/>
                      </a:cubicBezTo>
                      <a:cubicBezTo>
                        <a:pt x="359" y="568"/>
                        <a:pt x="359" y="568"/>
                        <a:pt x="360" y="568"/>
                      </a:cubicBezTo>
                      <a:cubicBezTo>
                        <a:pt x="360" y="568"/>
                        <a:pt x="360" y="567"/>
                        <a:pt x="360" y="566"/>
                      </a:cubicBezTo>
                      <a:cubicBezTo>
                        <a:pt x="360" y="566"/>
                        <a:pt x="360" y="566"/>
                        <a:pt x="359" y="565"/>
                      </a:cubicBezTo>
                      <a:cubicBezTo>
                        <a:pt x="359" y="564"/>
                        <a:pt x="358" y="564"/>
                        <a:pt x="358" y="563"/>
                      </a:cubicBezTo>
                      <a:cubicBezTo>
                        <a:pt x="359" y="562"/>
                        <a:pt x="360" y="561"/>
                        <a:pt x="361" y="562"/>
                      </a:cubicBezTo>
                      <a:cubicBezTo>
                        <a:pt x="361" y="562"/>
                        <a:pt x="361" y="562"/>
                        <a:pt x="361" y="563"/>
                      </a:cubicBezTo>
                      <a:cubicBezTo>
                        <a:pt x="362" y="564"/>
                        <a:pt x="362" y="564"/>
                        <a:pt x="363" y="564"/>
                      </a:cubicBezTo>
                      <a:cubicBezTo>
                        <a:pt x="364" y="563"/>
                        <a:pt x="363" y="563"/>
                        <a:pt x="364" y="562"/>
                      </a:cubicBezTo>
                      <a:cubicBezTo>
                        <a:pt x="365" y="561"/>
                        <a:pt x="365" y="561"/>
                        <a:pt x="366" y="561"/>
                      </a:cubicBezTo>
                      <a:cubicBezTo>
                        <a:pt x="368" y="562"/>
                        <a:pt x="369" y="562"/>
                        <a:pt x="369" y="562"/>
                      </a:cubicBezTo>
                      <a:cubicBezTo>
                        <a:pt x="370" y="563"/>
                        <a:pt x="371" y="562"/>
                        <a:pt x="371" y="563"/>
                      </a:cubicBezTo>
                      <a:cubicBezTo>
                        <a:pt x="371" y="563"/>
                        <a:pt x="371" y="563"/>
                        <a:pt x="371" y="563"/>
                      </a:cubicBezTo>
                      <a:cubicBezTo>
                        <a:pt x="371" y="565"/>
                        <a:pt x="370" y="566"/>
                        <a:pt x="370" y="567"/>
                      </a:cubicBezTo>
                      <a:cubicBezTo>
                        <a:pt x="371" y="567"/>
                        <a:pt x="373" y="566"/>
                        <a:pt x="373" y="568"/>
                      </a:cubicBezTo>
                      <a:cubicBezTo>
                        <a:pt x="373" y="569"/>
                        <a:pt x="373" y="569"/>
                        <a:pt x="373" y="571"/>
                      </a:cubicBezTo>
                      <a:cubicBezTo>
                        <a:pt x="374" y="572"/>
                        <a:pt x="375" y="572"/>
                        <a:pt x="374" y="573"/>
                      </a:cubicBezTo>
                      <a:cubicBezTo>
                        <a:pt x="373" y="574"/>
                        <a:pt x="374" y="574"/>
                        <a:pt x="373" y="575"/>
                      </a:cubicBezTo>
                      <a:cubicBezTo>
                        <a:pt x="371" y="576"/>
                        <a:pt x="371" y="574"/>
                        <a:pt x="370" y="577"/>
                      </a:cubicBezTo>
                      <a:cubicBezTo>
                        <a:pt x="370" y="579"/>
                        <a:pt x="370" y="579"/>
                        <a:pt x="370" y="580"/>
                      </a:cubicBezTo>
                      <a:cubicBezTo>
                        <a:pt x="369" y="581"/>
                        <a:pt x="369" y="581"/>
                        <a:pt x="368" y="581"/>
                      </a:cubicBezTo>
                      <a:cubicBezTo>
                        <a:pt x="367" y="582"/>
                        <a:pt x="366" y="582"/>
                        <a:pt x="366" y="583"/>
                      </a:cubicBezTo>
                      <a:cubicBezTo>
                        <a:pt x="366" y="585"/>
                        <a:pt x="365" y="585"/>
                        <a:pt x="364" y="586"/>
                      </a:cubicBezTo>
                      <a:cubicBezTo>
                        <a:pt x="363" y="586"/>
                        <a:pt x="362" y="587"/>
                        <a:pt x="362" y="587"/>
                      </a:cubicBezTo>
                      <a:cubicBezTo>
                        <a:pt x="361" y="588"/>
                        <a:pt x="359" y="589"/>
                        <a:pt x="358" y="590"/>
                      </a:cubicBezTo>
                      <a:cubicBezTo>
                        <a:pt x="357" y="590"/>
                        <a:pt x="357" y="590"/>
                        <a:pt x="356" y="591"/>
                      </a:cubicBezTo>
                      <a:cubicBezTo>
                        <a:pt x="355" y="591"/>
                        <a:pt x="354" y="591"/>
                        <a:pt x="353" y="592"/>
                      </a:cubicBezTo>
                      <a:cubicBezTo>
                        <a:pt x="352" y="592"/>
                        <a:pt x="352" y="593"/>
                        <a:pt x="351" y="593"/>
                      </a:cubicBezTo>
                      <a:cubicBezTo>
                        <a:pt x="350" y="593"/>
                        <a:pt x="350" y="592"/>
                        <a:pt x="349" y="593"/>
                      </a:cubicBezTo>
                      <a:cubicBezTo>
                        <a:pt x="348" y="594"/>
                        <a:pt x="348" y="594"/>
                        <a:pt x="347" y="594"/>
                      </a:cubicBezTo>
                      <a:cubicBezTo>
                        <a:pt x="347" y="594"/>
                        <a:pt x="347" y="594"/>
                        <a:pt x="347" y="594"/>
                      </a:cubicBezTo>
                      <a:cubicBezTo>
                        <a:pt x="346" y="595"/>
                        <a:pt x="345" y="595"/>
                        <a:pt x="344" y="595"/>
                      </a:cubicBezTo>
                      <a:cubicBezTo>
                        <a:pt x="343" y="595"/>
                        <a:pt x="341" y="595"/>
                        <a:pt x="341" y="596"/>
                      </a:cubicBezTo>
                      <a:cubicBezTo>
                        <a:pt x="341" y="597"/>
                        <a:pt x="342" y="596"/>
                        <a:pt x="342" y="597"/>
                      </a:cubicBezTo>
                      <a:cubicBezTo>
                        <a:pt x="343" y="597"/>
                        <a:pt x="343" y="597"/>
                        <a:pt x="345" y="597"/>
                      </a:cubicBezTo>
                      <a:cubicBezTo>
                        <a:pt x="346" y="597"/>
                        <a:pt x="345" y="597"/>
                        <a:pt x="347" y="598"/>
                      </a:cubicBezTo>
                      <a:cubicBezTo>
                        <a:pt x="348" y="599"/>
                        <a:pt x="347" y="599"/>
                        <a:pt x="348" y="600"/>
                      </a:cubicBezTo>
                      <a:cubicBezTo>
                        <a:pt x="350" y="601"/>
                        <a:pt x="350" y="600"/>
                        <a:pt x="351" y="601"/>
                      </a:cubicBezTo>
                      <a:cubicBezTo>
                        <a:pt x="351" y="602"/>
                        <a:pt x="350" y="603"/>
                        <a:pt x="352" y="604"/>
                      </a:cubicBezTo>
                      <a:cubicBezTo>
                        <a:pt x="353" y="604"/>
                        <a:pt x="354" y="603"/>
                        <a:pt x="354" y="605"/>
                      </a:cubicBezTo>
                      <a:cubicBezTo>
                        <a:pt x="355" y="606"/>
                        <a:pt x="355" y="606"/>
                        <a:pt x="354" y="607"/>
                      </a:cubicBezTo>
                      <a:cubicBezTo>
                        <a:pt x="353" y="609"/>
                        <a:pt x="352" y="607"/>
                        <a:pt x="351" y="608"/>
                      </a:cubicBezTo>
                      <a:cubicBezTo>
                        <a:pt x="350" y="609"/>
                        <a:pt x="352" y="610"/>
                        <a:pt x="351" y="610"/>
                      </a:cubicBezTo>
                      <a:cubicBezTo>
                        <a:pt x="350" y="610"/>
                        <a:pt x="350" y="609"/>
                        <a:pt x="349" y="610"/>
                      </a:cubicBezTo>
                      <a:cubicBezTo>
                        <a:pt x="348" y="611"/>
                        <a:pt x="347" y="611"/>
                        <a:pt x="347" y="612"/>
                      </a:cubicBezTo>
                      <a:cubicBezTo>
                        <a:pt x="348" y="613"/>
                        <a:pt x="348" y="614"/>
                        <a:pt x="349" y="614"/>
                      </a:cubicBezTo>
                      <a:cubicBezTo>
                        <a:pt x="351" y="615"/>
                        <a:pt x="354" y="615"/>
                        <a:pt x="353" y="616"/>
                      </a:cubicBezTo>
                      <a:cubicBezTo>
                        <a:pt x="352" y="618"/>
                        <a:pt x="350" y="617"/>
                        <a:pt x="350" y="618"/>
                      </a:cubicBezTo>
                      <a:cubicBezTo>
                        <a:pt x="350" y="619"/>
                        <a:pt x="350" y="620"/>
                        <a:pt x="348" y="620"/>
                      </a:cubicBezTo>
                      <a:cubicBezTo>
                        <a:pt x="347" y="620"/>
                        <a:pt x="345" y="620"/>
                        <a:pt x="345" y="621"/>
                      </a:cubicBezTo>
                      <a:cubicBezTo>
                        <a:pt x="345" y="623"/>
                        <a:pt x="347" y="622"/>
                        <a:pt x="347" y="623"/>
                      </a:cubicBezTo>
                      <a:cubicBezTo>
                        <a:pt x="347" y="624"/>
                        <a:pt x="345" y="624"/>
                        <a:pt x="346" y="626"/>
                      </a:cubicBezTo>
                      <a:cubicBezTo>
                        <a:pt x="346" y="627"/>
                        <a:pt x="344" y="629"/>
                        <a:pt x="345" y="629"/>
                      </a:cubicBezTo>
                      <a:cubicBezTo>
                        <a:pt x="345" y="629"/>
                        <a:pt x="348" y="629"/>
                        <a:pt x="349" y="629"/>
                      </a:cubicBezTo>
                      <a:cubicBezTo>
                        <a:pt x="349" y="629"/>
                        <a:pt x="350" y="629"/>
                        <a:pt x="351" y="629"/>
                      </a:cubicBezTo>
                      <a:cubicBezTo>
                        <a:pt x="352" y="629"/>
                        <a:pt x="352" y="631"/>
                        <a:pt x="352" y="632"/>
                      </a:cubicBezTo>
                      <a:cubicBezTo>
                        <a:pt x="353" y="632"/>
                        <a:pt x="353" y="632"/>
                        <a:pt x="354" y="633"/>
                      </a:cubicBezTo>
                      <a:cubicBezTo>
                        <a:pt x="354" y="634"/>
                        <a:pt x="354" y="634"/>
                        <a:pt x="355" y="634"/>
                      </a:cubicBezTo>
                      <a:cubicBezTo>
                        <a:pt x="356" y="635"/>
                        <a:pt x="357" y="635"/>
                        <a:pt x="358" y="635"/>
                      </a:cubicBezTo>
                      <a:cubicBezTo>
                        <a:pt x="359" y="636"/>
                        <a:pt x="358" y="637"/>
                        <a:pt x="359" y="637"/>
                      </a:cubicBezTo>
                      <a:cubicBezTo>
                        <a:pt x="360" y="638"/>
                        <a:pt x="360" y="636"/>
                        <a:pt x="362" y="637"/>
                      </a:cubicBezTo>
                      <a:cubicBezTo>
                        <a:pt x="363" y="638"/>
                        <a:pt x="363" y="639"/>
                        <a:pt x="364" y="639"/>
                      </a:cubicBezTo>
                      <a:cubicBezTo>
                        <a:pt x="365" y="639"/>
                        <a:pt x="366" y="638"/>
                        <a:pt x="366" y="639"/>
                      </a:cubicBezTo>
                      <a:cubicBezTo>
                        <a:pt x="367" y="640"/>
                        <a:pt x="368" y="640"/>
                        <a:pt x="368" y="641"/>
                      </a:cubicBezTo>
                      <a:cubicBezTo>
                        <a:pt x="369" y="642"/>
                        <a:pt x="369" y="642"/>
                        <a:pt x="370" y="642"/>
                      </a:cubicBezTo>
                      <a:cubicBezTo>
                        <a:pt x="371" y="643"/>
                        <a:pt x="372" y="643"/>
                        <a:pt x="372" y="644"/>
                      </a:cubicBezTo>
                      <a:cubicBezTo>
                        <a:pt x="371" y="645"/>
                        <a:pt x="370" y="645"/>
                        <a:pt x="369" y="645"/>
                      </a:cubicBezTo>
                      <a:cubicBezTo>
                        <a:pt x="368" y="645"/>
                        <a:pt x="366" y="645"/>
                        <a:pt x="367" y="646"/>
                      </a:cubicBezTo>
                      <a:cubicBezTo>
                        <a:pt x="367" y="647"/>
                        <a:pt x="367" y="648"/>
                        <a:pt x="368" y="648"/>
                      </a:cubicBezTo>
                      <a:cubicBezTo>
                        <a:pt x="369" y="648"/>
                        <a:pt x="370" y="647"/>
                        <a:pt x="371" y="648"/>
                      </a:cubicBezTo>
                      <a:cubicBezTo>
                        <a:pt x="372" y="649"/>
                        <a:pt x="372" y="649"/>
                        <a:pt x="372" y="651"/>
                      </a:cubicBezTo>
                      <a:cubicBezTo>
                        <a:pt x="372" y="652"/>
                        <a:pt x="371" y="652"/>
                        <a:pt x="372" y="653"/>
                      </a:cubicBezTo>
                      <a:cubicBezTo>
                        <a:pt x="373" y="654"/>
                        <a:pt x="374" y="655"/>
                        <a:pt x="375" y="655"/>
                      </a:cubicBezTo>
                      <a:cubicBezTo>
                        <a:pt x="376" y="656"/>
                        <a:pt x="376" y="656"/>
                        <a:pt x="377" y="656"/>
                      </a:cubicBezTo>
                      <a:cubicBezTo>
                        <a:pt x="378" y="657"/>
                        <a:pt x="380" y="657"/>
                        <a:pt x="381" y="657"/>
                      </a:cubicBezTo>
                      <a:cubicBezTo>
                        <a:pt x="381" y="658"/>
                        <a:pt x="385" y="659"/>
                        <a:pt x="386" y="659"/>
                      </a:cubicBezTo>
                      <a:cubicBezTo>
                        <a:pt x="387" y="659"/>
                        <a:pt x="387" y="659"/>
                        <a:pt x="389" y="660"/>
                      </a:cubicBezTo>
                      <a:cubicBezTo>
                        <a:pt x="391" y="660"/>
                        <a:pt x="392" y="660"/>
                        <a:pt x="393" y="661"/>
                      </a:cubicBezTo>
                      <a:cubicBezTo>
                        <a:pt x="395" y="662"/>
                        <a:pt x="396" y="661"/>
                        <a:pt x="397" y="661"/>
                      </a:cubicBezTo>
                      <a:cubicBezTo>
                        <a:pt x="398" y="662"/>
                        <a:pt x="398" y="662"/>
                        <a:pt x="400" y="662"/>
                      </a:cubicBezTo>
                      <a:cubicBezTo>
                        <a:pt x="402" y="662"/>
                        <a:pt x="403" y="661"/>
                        <a:pt x="403" y="663"/>
                      </a:cubicBezTo>
                      <a:cubicBezTo>
                        <a:pt x="402" y="664"/>
                        <a:pt x="401" y="663"/>
                        <a:pt x="401" y="665"/>
                      </a:cubicBezTo>
                      <a:cubicBezTo>
                        <a:pt x="401" y="666"/>
                        <a:pt x="401" y="667"/>
                        <a:pt x="403" y="666"/>
                      </a:cubicBezTo>
                      <a:cubicBezTo>
                        <a:pt x="404" y="666"/>
                        <a:pt x="406" y="666"/>
                        <a:pt x="406" y="665"/>
                      </a:cubicBezTo>
                      <a:cubicBezTo>
                        <a:pt x="406" y="664"/>
                        <a:pt x="405" y="664"/>
                        <a:pt x="405" y="662"/>
                      </a:cubicBezTo>
                      <a:cubicBezTo>
                        <a:pt x="405" y="661"/>
                        <a:pt x="405" y="660"/>
                        <a:pt x="406" y="660"/>
                      </a:cubicBezTo>
                      <a:cubicBezTo>
                        <a:pt x="407" y="659"/>
                        <a:pt x="408" y="659"/>
                        <a:pt x="409" y="659"/>
                      </a:cubicBezTo>
                      <a:cubicBezTo>
                        <a:pt x="410" y="658"/>
                        <a:pt x="414" y="657"/>
                        <a:pt x="414" y="656"/>
                      </a:cubicBezTo>
                      <a:cubicBezTo>
                        <a:pt x="414" y="656"/>
                        <a:pt x="413" y="656"/>
                        <a:pt x="413" y="655"/>
                      </a:cubicBezTo>
                      <a:cubicBezTo>
                        <a:pt x="414" y="654"/>
                        <a:pt x="416" y="654"/>
                        <a:pt x="416" y="653"/>
                      </a:cubicBezTo>
                      <a:cubicBezTo>
                        <a:pt x="417" y="652"/>
                        <a:pt x="416" y="652"/>
                        <a:pt x="416" y="651"/>
                      </a:cubicBezTo>
                      <a:cubicBezTo>
                        <a:pt x="417" y="650"/>
                        <a:pt x="416" y="650"/>
                        <a:pt x="418" y="649"/>
                      </a:cubicBezTo>
                      <a:cubicBezTo>
                        <a:pt x="419" y="648"/>
                        <a:pt x="420" y="649"/>
                        <a:pt x="420" y="647"/>
                      </a:cubicBezTo>
                      <a:cubicBezTo>
                        <a:pt x="421" y="646"/>
                        <a:pt x="420" y="646"/>
                        <a:pt x="421" y="644"/>
                      </a:cubicBezTo>
                      <a:cubicBezTo>
                        <a:pt x="422" y="643"/>
                        <a:pt x="423" y="642"/>
                        <a:pt x="423" y="642"/>
                      </a:cubicBezTo>
                      <a:cubicBezTo>
                        <a:pt x="423" y="642"/>
                        <a:pt x="423" y="642"/>
                        <a:pt x="423" y="642"/>
                      </a:cubicBezTo>
                      <a:cubicBezTo>
                        <a:pt x="423" y="642"/>
                        <a:pt x="423" y="642"/>
                        <a:pt x="424" y="640"/>
                      </a:cubicBezTo>
                      <a:cubicBezTo>
                        <a:pt x="424" y="639"/>
                        <a:pt x="424" y="638"/>
                        <a:pt x="425" y="636"/>
                      </a:cubicBezTo>
                      <a:cubicBezTo>
                        <a:pt x="426" y="635"/>
                        <a:pt x="427" y="633"/>
                        <a:pt x="427" y="632"/>
                      </a:cubicBezTo>
                      <a:cubicBezTo>
                        <a:pt x="428" y="631"/>
                        <a:pt x="428" y="629"/>
                        <a:pt x="430" y="629"/>
                      </a:cubicBezTo>
                      <a:cubicBezTo>
                        <a:pt x="431" y="628"/>
                        <a:pt x="431" y="629"/>
                        <a:pt x="432" y="628"/>
                      </a:cubicBezTo>
                      <a:cubicBezTo>
                        <a:pt x="434" y="627"/>
                        <a:pt x="434" y="625"/>
                        <a:pt x="436" y="626"/>
                      </a:cubicBezTo>
                      <a:cubicBezTo>
                        <a:pt x="437" y="626"/>
                        <a:pt x="437" y="626"/>
                        <a:pt x="438" y="626"/>
                      </a:cubicBezTo>
                      <a:cubicBezTo>
                        <a:pt x="439" y="625"/>
                        <a:pt x="440" y="624"/>
                        <a:pt x="440" y="624"/>
                      </a:cubicBezTo>
                      <a:cubicBezTo>
                        <a:pt x="441" y="624"/>
                        <a:pt x="442" y="624"/>
                        <a:pt x="441" y="623"/>
                      </a:cubicBezTo>
                      <a:cubicBezTo>
                        <a:pt x="440" y="622"/>
                        <a:pt x="438" y="623"/>
                        <a:pt x="438" y="621"/>
                      </a:cubicBezTo>
                      <a:cubicBezTo>
                        <a:pt x="439" y="620"/>
                        <a:pt x="439" y="620"/>
                        <a:pt x="440" y="620"/>
                      </a:cubicBezTo>
                      <a:cubicBezTo>
                        <a:pt x="442" y="620"/>
                        <a:pt x="443" y="622"/>
                        <a:pt x="443" y="620"/>
                      </a:cubicBezTo>
                      <a:cubicBezTo>
                        <a:pt x="443" y="619"/>
                        <a:pt x="444" y="619"/>
                        <a:pt x="443" y="618"/>
                      </a:cubicBezTo>
                      <a:cubicBezTo>
                        <a:pt x="442" y="617"/>
                        <a:pt x="441" y="616"/>
                        <a:pt x="442" y="616"/>
                      </a:cubicBezTo>
                      <a:cubicBezTo>
                        <a:pt x="443" y="615"/>
                        <a:pt x="445" y="615"/>
                        <a:pt x="443" y="614"/>
                      </a:cubicBezTo>
                      <a:cubicBezTo>
                        <a:pt x="440" y="613"/>
                        <a:pt x="441" y="615"/>
                        <a:pt x="440" y="614"/>
                      </a:cubicBezTo>
                      <a:cubicBezTo>
                        <a:pt x="438" y="614"/>
                        <a:pt x="438" y="613"/>
                        <a:pt x="440" y="612"/>
                      </a:cubicBezTo>
                      <a:cubicBezTo>
                        <a:pt x="441" y="611"/>
                        <a:pt x="441" y="610"/>
                        <a:pt x="442" y="611"/>
                      </a:cubicBezTo>
                      <a:cubicBezTo>
                        <a:pt x="443" y="612"/>
                        <a:pt x="444" y="613"/>
                        <a:pt x="445" y="612"/>
                      </a:cubicBezTo>
                      <a:cubicBezTo>
                        <a:pt x="446" y="611"/>
                        <a:pt x="448" y="610"/>
                        <a:pt x="447" y="610"/>
                      </a:cubicBezTo>
                      <a:cubicBezTo>
                        <a:pt x="445" y="609"/>
                        <a:pt x="445" y="609"/>
                        <a:pt x="444" y="608"/>
                      </a:cubicBezTo>
                      <a:cubicBezTo>
                        <a:pt x="444" y="606"/>
                        <a:pt x="444" y="606"/>
                        <a:pt x="445" y="606"/>
                      </a:cubicBezTo>
                      <a:cubicBezTo>
                        <a:pt x="447" y="605"/>
                        <a:pt x="447" y="605"/>
                        <a:pt x="447" y="605"/>
                      </a:cubicBezTo>
                      <a:cubicBezTo>
                        <a:pt x="448" y="604"/>
                        <a:pt x="447" y="604"/>
                        <a:pt x="448" y="604"/>
                      </a:cubicBezTo>
                      <a:cubicBezTo>
                        <a:pt x="450" y="603"/>
                        <a:pt x="451" y="604"/>
                        <a:pt x="451" y="603"/>
                      </a:cubicBezTo>
                      <a:cubicBezTo>
                        <a:pt x="452" y="603"/>
                        <a:pt x="451" y="602"/>
                        <a:pt x="453" y="602"/>
                      </a:cubicBezTo>
                      <a:cubicBezTo>
                        <a:pt x="454" y="602"/>
                        <a:pt x="455" y="603"/>
                        <a:pt x="456" y="602"/>
                      </a:cubicBezTo>
                      <a:cubicBezTo>
                        <a:pt x="456" y="601"/>
                        <a:pt x="456" y="601"/>
                        <a:pt x="458" y="601"/>
                      </a:cubicBezTo>
                      <a:cubicBezTo>
                        <a:pt x="459" y="601"/>
                        <a:pt x="460" y="599"/>
                        <a:pt x="460" y="599"/>
                      </a:cubicBezTo>
                      <a:cubicBezTo>
                        <a:pt x="460" y="599"/>
                        <a:pt x="461" y="600"/>
                        <a:pt x="462" y="601"/>
                      </a:cubicBezTo>
                      <a:cubicBezTo>
                        <a:pt x="462" y="601"/>
                        <a:pt x="463" y="601"/>
                        <a:pt x="464" y="600"/>
                      </a:cubicBezTo>
                      <a:cubicBezTo>
                        <a:pt x="465" y="599"/>
                        <a:pt x="464" y="599"/>
                        <a:pt x="465" y="598"/>
                      </a:cubicBezTo>
                      <a:cubicBezTo>
                        <a:pt x="466" y="597"/>
                        <a:pt x="465" y="597"/>
                        <a:pt x="466" y="598"/>
                      </a:cubicBezTo>
                      <a:cubicBezTo>
                        <a:pt x="466" y="600"/>
                        <a:pt x="466" y="602"/>
                        <a:pt x="467" y="600"/>
                      </a:cubicBezTo>
                      <a:cubicBezTo>
                        <a:pt x="468" y="598"/>
                        <a:pt x="467" y="599"/>
                        <a:pt x="468" y="598"/>
                      </a:cubicBezTo>
                      <a:cubicBezTo>
                        <a:pt x="468" y="597"/>
                        <a:pt x="468" y="596"/>
                        <a:pt x="469" y="597"/>
                      </a:cubicBezTo>
                      <a:cubicBezTo>
                        <a:pt x="470" y="598"/>
                        <a:pt x="470" y="599"/>
                        <a:pt x="471" y="598"/>
                      </a:cubicBezTo>
                      <a:cubicBezTo>
                        <a:pt x="472" y="598"/>
                        <a:pt x="472" y="598"/>
                        <a:pt x="473" y="597"/>
                      </a:cubicBezTo>
                      <a:cubicBezTo>
                        <a:pt x="473" y="597"/>
                        <a:pt x="473" y="597"/>
                        <a:pt x="474" y="596"/>
                      </a:cubicBezTo>
                      <a:cubicBezTo>
                        <a:pt x="475" y="596"/>
                        <a:pt x="475" y="596"/>
                        <a:pt x="475" y="596"/>
                      </a:cubicBezTo>
                      <a:cubicBezTo>
                        <a:pt x="476" y="595"/>
                        <a:pt x="476" y="596"/>
                        <a:pt x="476" y="595"/>
                      </a:cubicBezTo>
                      <a:cubicBezTo>
                        <a:pt x="477" y="594"/>
                        <a:pt x="477" y="593"/>
                        <a:pt x="477" y="594"/>
                      </a:cubicBezTo>
                      <a:cubicBezTo>
                        <a:pt x="477" y="596"/>
                        <a:pt x="478" y="596"/>
                        <a:pt x="479" y="596"/>
                      </a:cubicBezTo>
                      <a:cubicBezTo>
                        <a:pt x="479" y="596"/>
                        <a:pt x="479" y="596"/>
                        <a:pt x="480" y="595"/>
                      </a:cubicBezTo>
                      <a:cubicBezTo>
                        <a:pt x="482" y="594"/>
                        <a:pt x="482" y="594"/>
                        <a:pt x="482" y="595"/>
                      </a:cubicBezTo>
                      <a:cubicBezTo>
                        <a:pt x="483" y="596"/>
                        <a:pt x="483" y="594"/>
                        <a:pt x="484" y="595"/>
                      </a:cubicBezTo>
                      <a:cubicBezTo>
                        <a:pt x="484" y="596"/>
                        <a:pt x="484" y="597"/>
                        <a:pt x="485" y="598"/>
                      </a:cubicBezTo>
                      <a:cubicBezTo>
                        <a:pt x="486" y="598"/>
                        <a:pt x="487" y="600"/>
                        <a:pt x="487" y="597"/>
                      </a:cubicBezTo>
                      <a:cubicBezTo>
                        <a:pt x="487" y="595"/>
                        <a:pt x="487" y="595"/>
                        <a:pt x="487" y="594"/>
                      </a:cubicBezTo>
                      <a:cubicBezTo>
                        <a:pt x="488" y="593"/>
                        <a:pt x="489" y="593"/>
                        <a:pt x="489" y="594"/>
                      </a:cubicBezTo>
                      <a:cubicBezTo>
                        <a:pt x="490" y="594"/>
                        <a:pt x="491" y="594"/>
                        <a:pt x="491" y="595"/>
                      </a:cubicBezTo>
                      <a:cubicBezTo>
                        <a:pt x="490" y="597"/>
                        <a:pt x="489" y="597"/>
                        <a:pt x="490" y="598"/>
                      </a:cubicBezTo>
                      <a:cubicBezTo>
                        <a:pt x="490" y="599"/>
                        <a:pt x="490" y="599"/>
                        <a:pt x="491" y="599"/>
                      </a:cubicBezTo>
                      <a:cubicBezTo>
                        <a:pt x="492" y="599"/>
                        <a:pt x="492" y="599"/>
                        <a:pt x="493" y="598"/>
                      </a:cubicBezTo>
                      <a:cubicBezTo>
                        <a:pt x="494" y="597"/>
                        <a:pt x="494" y="597"/>
                        <a:pt x="495" y="596"/>
                      </a:cubicBezTo>
                      <a:cubicBezTo>
                        <a:pt x="496" y="596"/>
                        <a:pt x="496" y="597"/>
                        <a:pt x="496" y="595"/>
                      </a:cubicBezTo>
                      <a:cubicBezTo>
                        <a:pt x="495" y="594"/>
                        <a:pt x="496" y="594"/>
                        <a:pt x="495" y="593"/>
                      </a:cubicBezTo>
                      <a:cubicBezTo>
                        <a:pt x="493" y="591"/>
                        <a:pt x="492" y="591"/>
                        <a:pt x="493" y="590"/>
                      </a:cubicBezTo>
                      <a:cubicBezTo>
                        <a:pt x="494" y="589"/>
                        <a:pt x="494" y="590"/>
                        <a:pt x="495" y="590"/>
                      </a:cubicBezTo>
                      <a:cubicBezTo>
                        <a:pt x="496" y="590"/>
                        <a:pt x="497" y="590"/>
                        <a:pt x="496" y="589"/>
                      </a:cubicBezTo>
                      <a:cubicBezTo>
                        <a:pt x="496" y="588"/>
                        <a:pt x="496" y="587"/>
                        <a:pt x="496" y="586"/>
                      </a:cubicBezTo>
                      <a:cubicBezTo>
                        <a:pt x="497" y="585"/>
                        <a:pt x="498" y="585"/>
                        <a:pt x="498" y="584"/>
                      </a:cubicBezTo>
                      <a:cubicBezTo>
                        <a:pt x="497" y="582"/>
                        <a:pt x="497" y="581"/>
                        <a:pt x="496" y="582"/>
                      </a:cubicBezTo>
                      <a:cubicBezTo>
                        <a:pt x="495" y="582"/>
                        <a:pt x="496" y="584"/>
                        <a:pt x="495" y="583"/>
                      </a:cubicBezTo>
                      <a:cubicBezTo>
                        <a:pt x="493" y="583"/>
                        <a:pt x="492" y="582"/>
                        <a:pt x="493" y="581"/>
                      </a:cubicBezTo>
                      <a:cubicBezTo>
                        <a:pt x="493" y="581"/>
                        <a:pt x="493" y="580"/>
                        <a:pt x="493" y="580"/>
                      </a:cubicBezTo>
                      <a:cubicBezTo>
                        <a:pt x="494" y="579"/>
                        <a:pt x="497" y="578"/>
                        <a:pt x="496" y="578"/>
                      </a:cubicBezTo>
                      <a:cubicBezTo>
                        <a:pt x="494" y="578"/>
                        <a:pt x="494" y="578"/>
                        <a:pt x="493" y="578"/>
                      </a:cubicBezTo>
                      <a:cubicBezTo>
                        <a:pt x="491" y="579"/>
                        <a:pt x="491" y="578"/>
                        <a:pt x="492" y="577"/>
                      </a:cubicBezTo>
                      <a:cubicBezTo>
                        <a:pt x="493" y="576"/>
                        <a:pt x="495" y="575"/>
                        <a:pt x="495" y="575"/>
                      </a:cubicBezTo>
                      <a:cubicBezTo>
                        <a:pt x="495" y="575"/>
                        <a:pt x="495" y="574"/>
                        <a:pt x="493" y="575"/>
                      </a:cubicBezTo>
                      <a:cubicBezTo>
                        <a:pt x="492" y="575"/>
                        <a:pt x="492" y="575"/>
                        <a:pt x="491" y="576"/>
                      </a:cubicBezTo>
                      <a:cubicBezTo>
                        <a:pt x="490" y="578"/>
                        <a:pt x="490" y="578"/>
                        <a:pt x="489" y="578"/>
                      </a:cubicBezTo>
                      <a:cubicBezTo>
                        <a:pt x="488" y="578"/>
                        <a:pt x="490" y="578"/>
                        <a:pt x="487" y="578"/>
                      </a:cubicBezTo>
                      <a:cubicBezTo>
                        <a:pt x="485" y="579"/>
                        <a:pt x="485" y="578"/>
                        <a:pt x="484" y="578"/>
                      </a:cubicBezTo>
                      <a:cubicBezTo>
                        <a:pt x="484" y="577"/>
                        <a:pt x="483" y="577"/>
                        <a:pt x="483" y="576"/>
                      </a:cubicBezTo>
                      <a:cubicBezTo>
                        <a:pt x="482" y="576"/>
                        <a:pt x="482" y="575"/>
                        <a:pt x="481" y="575"/>
                      </a:cubicBezTo>
                      <a:cubicBezTo>
                        <a:pt x="479" y="575"/>
                        <a:pt x="479" y="576"/>
                        <a:pt x="477" y="575"/>
                      </a:cubicBezTo>
                      <a:cubicBezTo>
                        <a:pt x="476" y="574"/>
                        <a:pt x="476" y="573"/>
                        <a:pt x="475" y="572"/>
                      </a:cubicBezTo>
                      <a:cubicBezTo>
                        <a:pt x="474" y="572"/>
                        <a:pt x="474" y="571"/>
                        <a:pt x="473" y="571"/>
                      </a:cubicBezTo>
                      <a:cubicBezTo>
                        <a:pt x="473" y="571"/>
                        <a:pt x="472" y="571"/>
                        <a:pt x="470" y="570"/>
                      </a:cubicBezTo>
                      <a:cubicBezTo>
                        <a:pt x="469" y="569"/>
                        <a:pt x="468" y="570"/>
                        <a:pt x="467" y="569"/>
                      </a:cubicBezTo>
                      <a:cubicBezTo>
                        <a:pt x="465" y="568"/>
                        <a:pt x="466" y="568"/>
                        <a:pt x="466" y="567"/>
                      </a:cubicBezTo>
                      <a:cubicBezTo>
                        <a:pt x="466" y="565"/>
                        <a:pt x="468" y="564"/>
                        <a:pt x="466" y="564"/>
                      </a:cubicBezTo>
                      <a:cubicBezTo>
                        <a:pt x="465" y="563"/>
                        <a:pt x="465" y="564"/>
                        <a:pt x="465" y="562"/>
                      </a:cubicBezTo>
                      <a:cubicBezTo>
                        <a:pt x="464" y="560"/>
                        <a:pt x="465" y="558"/>
                        <a:pt x="465" y="557"/>
                      </a:cubicBezTo>
                      <a:cubicBezTo>
                        <a:pt x="466" y="556"/>
                        <a:pt x="467" y="555"/>
                        <a:pt x="468" y="554"/>
                      </a:cubicBezTo>
                      <a:cubicBezTo>
                        <a:pt x="469" y="554"/>
                        <a:pt x="470" y="552"/>
                        <a:pt x="471" y="551"/>
                      </a:cubicBezTo>
                      <a:cubicBezTo>
                        <a:pt x="472" y="550"/>
                        <a:pt x="474" y="548"/>
                        <a:pt x="474" y="547"/>
                      </a:cubicBezTo>
                      <a:cubicBezTo>
                        <a:pt x="474" y="546"/>
                        <a:pt x="475" y="545"/>
                        <a:pt x="475" y="544"/>
                      </a:cubicBezTo>
                      <a:cubicBezTo>
                        <a:pt x="476" y="543"/>
                        <a:pt x="477" y="544"/>
                        <a:pt x="476" y="543"/>
                      </a:cubicBezTo>
                      <a:cubicBezTo>
                        <a:pt x="476" y="542"/>
                        <a:pt x="476" y="543"/>
                        <a:pt x="475" y="541"/>
                      </a:cubicBezTo>
                      <a:cubicBezTo>
                        <a:pt x="474" y="540"/>
                        <a:pt x="473" y="540"/>
                        <a:pt x="475" y="539"/>
                      </a:cubicBezTo>
                      <a:cubicBezTo>
                        <a:pt x="476" y="539"/>
                        <a:pt x="476" y="538"/>
                        <a:pt x="476" y="537"/>
                      </a:cubicBezTo>
                      <a:cubicBezTo>
                        <a:pt x="476" y="537"/>
                        <a:pt x="476" y="536"/>
                        <a:pt x="477" y="536"/>
                      </a:cubicBezTo>
                      <a:cubicBezTo>
                        <a:pt x="479" y="536"/>
                        <a:pt x="478" y="536"/>
                        <a:pt x="480" y="536"/>
                      </a:cubicBezTo>
                      <a:cubicBezTo>
                        <a:pt x="481" y="535"/>
                        <a:pt x="481" y="535"/>
                        <a:pt x="483" y="535"/>
                      </a:cubicBezTo>
                      <a:cubicBezTo>
                        <a:pt x="484" y="535"/>
                        <a:pt x="483" y="536"/>
                        <a:pt x="484" y="536"/>
                      </a:cubicBezTo>
                      <a:cubicBezTo>
                        <a:pt x="486" y="535"/>
                        <a:pt x="487" y="534"/>
                        <a:pt x="487" y="534"/>
                      </a:cubicBezTo>
                      <a:cubicBezTo>
                        <a:pt x="487" y="533"/>
                        <a:pt x="488" y="532"/>
                        <a:pt x="488" y="533"/>
                      </a:cubicBezTo>
                      <a:cubicBezTo>
                        <a:pt x="489" y="533"/>
                        <a:pt x="489" y="532"/>
                        <a:pt x="490" y="531"/>
                      </a:cubicBezTo>
                      <a:cubicBezTo>
                        <a:pt x="491" y="531"/>
                        <a:pt x="490" y="531"/>
                        <a:pt x="492" y="531"/>
                      </a:cubicBezTo>
                      <a:cubicBezTo>
                        <a:pt x="493" y="531"/>
                        <a:pt x="494" y="530"/>
                        <a:pt x="494" y="530"/>
                      </a:cubicBezTo>
                      <a:cubicBezTo>
                        <a:pt x="494" y="531"/>
                        <a:pt x="494" y="531"/>
                        <a:pt x="493" y="532"/>
                      </a:cubicBezTo>
                      <a:cubicBezTo>
                        <a:pt x="492" y="533"/>
                        <a:pt x="492" y="533"/>
                        <a:pt x="491" y="534"/>
                      </a:cubicBezTo>
                      <a:cubicBezTo>
                        <a:pt x="490" y="535"/>
                        <a:pt x="490" y="534"/>
                        <a:pt x="489" y="536"/>
                      </a:cubicBezTo>
                      <a:cubicBezTo>
                        <a:pt x="488" y="538"/>
                        <a:pt x="486" y="539"/>
                        <a:pt x="488" y="538"/>
                      </a:cubicBezTo>
                      <a:cubicBezTo>
                        <a:pt x="490" y="537"/>
                        <a:pt x="490" y="536"/>
                        <a:pt x="491" y="537"/>
                      </a:cubicBezTo>
                      <a:cubicBezTo>
                        <a:pt x="491" y="537"/>
                        <a:pt x="492" y="536"/>
                        <a:pt x="491" y="538"/>
                      </a:cubicBezTo>
                      <a:cubicBezTo>
                        <a:pt x="490" y="539"/>
                        <a:pt x="490" y="540"/>
                        <a:pt x="489" y="543"/>
                      </a:cubicBezTo>
                      <a:cubicBezTo>
                        <a:pt x="489" y="544"/>
                        <a:pt x="489" y="543"/>
                        <a:pt x="489" y="545"/>
                      </a:cubicBezTo>
                      <a:cubicBezTo>
                        <a:pt x="489" y="546"/>
                        <a:pt x="489" y="546"/>
                        <a:pt x="488" y="547"/>
                      </a:cubicBezTo>
                      <a:cubicBezTo>
                        <a:pt x="488" y="548"/>
                        <a:pt x="487" y="547"/>
                        <a:pt x="487" y="548"/>
                      </a:cubicBezTo>
                      <a:cubicBezTo>
                        <a:pt x="487" y="550"/>
                        <a:pt x="487" y="550"/>
                        <a:pt x="487" y="550"/>
                      </a:cubicBezTo>
                      <a:cubicBezTo>
                        <a:pt x="487" y="551"/>
                        <a:pt x="487" y="552"/>
                        <a:pt x="488" y="551"/>
                      </a:cubicBezTo>
                      <a:cubicBezTo>
                        <a:pt x="490" y="550"/>
                        <a:pt x="489" y="549"/>
                        <a:pt x="490" y="549"/>
                      </a:cubicBezTo>
                      <a:cubicBezTo>
                        <a:pt x="491" y="548"/>
                        <a:pt x="491" y="548"/>
                        <a:pt x="492" y="549"/>
                      </a:cubicBezTo>
                      <a:cubicBezTo>
                        <a:pt x="493" y="550"/>
                        <a:pt x="493" y="550"/>
                        <a:pt x="492" y="552"/>
                      </a:cubicBezTo>
                      <a:cubicBezTo>
                        <a:pt x="492" y="553"/>
                        <a:pt x="492" y="553"/>
                        <a:pt x="491" y="555"/>
                      </a:cubicBezTo>
                      <a:cubicBezTo>
                        <a:pt x="491" y="556"/>
                        <a:pt x="490" y="556"/>
                        <a:pt x="491" y="557"/>
                      </a:cubicBezTo>
                      <a:cubicBezTo>
                        <a:pt x="492" y="558"/>
                        <a:pt x="491" y="557"/>
                        <a:pt x="492" y="559"/>
                      </a:cubicBezTo>
                      <a:cubicBezTo>
                        <a:pt x="494" y="560"/>
                        <a:pt x="495" y="560"/>
                        <a:pt x="496" y="561"/>
                      </a:cubicBezTo>
                      <a:cubicBezTo>
                        <a:pt x="496" y="561"/>
                        <a:pt x="498" y="561"/>
                        <a:pt x="499" y="561"/>
                      </a:cubicBezTo>
                      <a:cubicBezTo>
                        <a:pt x="499" y="561"/>
                        <a:pt x="501" y="563"/>
                        <a:pt x="501" y="562"/>
                      </a:cubicBezTo>
                      <a:cubicBezTo>
                        <a:pt x="502" y="562"/>
                        <a:pt x="502" y="561"/>
                        <a:pt x="502" y="560"/>
                      </a:cubicBezTo>
                      <a:cubicBezTo>
                        <a:pt x="501" y="559"/>
                        <a:pt x="500" y="559"/>
                        <a:pt x="499" y="558"/>
                      </a:cubicBezTo>
                      <a:cubicBezTo>
                        <a:pt x="498" y="558"/>
                        <a:pt x="497" y="557"/>
                        <a:pt x="497" y="556"/>
                      </a:cubicBezTo>
                      <a:cubicBezTo>
                        <a:pt x="497" y="555"/>
                        <a:pt x="497" y="554"/>
                        <a:pt x="498" y="553"/>
                      </a:cubicBezTo>
                      <a:cubicBezTo>
                        <a:pt x="498" y="553"/>
                        <a:pt x="498" y="552"/>
                        <a:pt x="498" y="551"/>
                      </a:cubicBezTo>
                      <a:cubicBezTo>
                        <a:pt x="498" y="550"/>
                        <a:pt x="498" y="549"/>
                        <a:pt x="499" y="548"/>
                      </a:cubicBezTo>
                      <a:cubicBezTo>
                        <a:pt x="499" y="548"/>
                        <a:pt x="499" y="548"/>
                        <a:pt x="500" y="547"/>
                      </a:cubicBezTo>
                      <a:cubicBezTo>
                        <a:pt x="501" y="546"/>
                        <a:pt x="501" y="546"/>
                        <a:pt x="502" y="545"/>
                      </a:cubicBezTo>
                      <a:cubicBezTo>
                        <a:pt x="502" y="543"/>
                        <a:pt x="502" y="543"/>
                        <a:pt x="502" y="542"/>
                      </a:cubicBezTo>
                      <a:cubicBezTo>
                        <a:pt x="502" y="541"/>
                        <a:pt x="502" y="539"/>
                        <a:pt x="503" y="540"/>
                      </a:cubicBezTo>
                      <a:cubicBezTo>
                        <a:pt x="503" y="541"/>
                        <a:pt x="503" y="542"/>
                        <a:pt x="503" y="543"/>
                      </a:cubicBezTo>
                      <a:cubicBezTo>
                        <a:pt x="502" y="544"/>
                        <a:pt x="502" y="544"/>
                        <a:pt x="502" y="546"/>
                      </a:cubicBezTo>
                      <a:cubicBezTo>
                        <a:pt x="501" y="548"/>
                        <a:pt x="501" y="547"/>
                        <a:pt x="500" y="549"/>
                      </a:cubicBezTo>
                      <a:cubicBezTo>
                        <a:pt x="499" y="550"/>
                        <a:pt x="499" y="550"/>
                        <a:pt x="499" y="551"/>
                      </a:cubicBezTo>
                      <a:cubicBezTo>
                        <a:pt x="500" y="552"/>
                        <a:pt x="500" y="552"/>
                        <a:pt x="500" y="552"/>
                      </a:cubicBezTo>
                      <a:cubicBezTo>
                        <a:pt x="501" y="552"/>
                        <a:pt x="502" y="553"/>
                        <a:pt x="503" y="553"/>
                      </a:cubicBezTo>
                      <a:cubicBezTo>
                        <a:pt x="503" y="553"/>
                        <a:pt x="504" y="552"/>
                        <a:pt x="504" y="553"/>
                      </a:cubicBezTo>
                      <a:cubicBezTo>
                        <a:pt x="505" y="555"/>
                        <a:pt x="505" y="555"/>
                        <a:pt x="506" y="556"/>
                      </a:cubicBezTo>
                      <a:cubicBezTo>
                        <a:pt x="506" y="556"/>
                        <a:pt x="507" y="556"/>
                        <a:pt x="508" y="555"/>
                      </a:cubicBezTo>
                      <a:cubicBezTo>
                        <a:pt x="509" y="555"/>
                        <a:pt x="510" y="554"/>
                        <a:pt x="510" y="555"/>
                      </a:cubicBezTo>
                      <a:cubicBezTo>
                        <a:pt x="510" y="555"/>
                        <a:pt x="511" y="555"/>
                        <a:pt x="512" y="555"/>
                      </a:cubicBezTo>
                      <a:cubicBezTo>
                        <a:pt x="512" y="555"/>
                        <a:pt x="512" y="555"/>
                        <a:pt x="514" y="555"/>
                      </a:cubicBezTo>
                      <a:cubicBezTo>
                        <a:pt x="515" y="555"/>
                        <a:pt x="515" y="554"/>
                        <a:pt x="515" y="554"/>
                      </a:cubicBezTo>
                      <a:cubicBezTo>
                        <a:pt x="516" y="555"/>
                        <a:pt x="516" y="554"/>
                        <a:pt x="517" y="555"/>
                      </a:cubicBezTo>
                      <a:cubicBezTo>
                        <a:pt x="517" y="556"/>
                        <a:pt x="517" y="556"/>
                        <a:pt x="518" y="556"/>
                      </a:cubicBezTo>
                      <a:cubicBezTo>
                        <a:pt x="519" y="555"/>
                        <a:pt x="518" y="555"/>
                        <a:pt x="519" y="554"/>
                      </a:cubicBezTo>
                      <a:cubicBezTo>
                        <a:pt x="521" y="552"/>
                        <a:pt x="521" y="553"/>
                        <a:pt x="522" y="553"/>
                      </a:cubicBezTo>
                      <a:cubicBezTo>
                        <a:pt x="522" y="553"/>
                        <a:pt x="523" y="553"/>
                        <a:pt x="524" y="553"/>
                      </a:cubicBezTo>
                      <a:cubicBezTo>
                        <a:pt x="525" y="553"/>
                        <a:pt x="525" y="554"/>
                        <a:pt x="527" y="553"/>
                      </a:cubicBezTo>
                      <a:cubicBezTo>
                        <a:pt x="529" y="553"/>
                        <a:pt x="529" y="554"/>
                        <a:pt x="529" y="554"/>
                      </a:cubicBezTo>
                      <a:cubicBezTo>
                        <a:pt x="529" y="554"/>
                        <a:pt x="529" y="554"/>
                        <a:pt x="529" y="555"/>
                      </a:cubicBezTo>
                      <a:cubicBezTo>
                        <a:pt x="529" y="556"/>
                        <a:pt x="531" y="554"/>
                        <a:pt x="530" y="557"/>
                      </a:cubicBezTo>
                      <a:cubicBezTo>
                        <a:pt x="530" y="560"/>
                        <a:pt x="530" y="560"/>
                        <a:pt x="529" y="560"/>
                      </a:cubicBezTo>
                      <a:cubicBezTo>
                        <a:pt x="528" y="560"/>
                        <a:pt x="529" y="559"/>
                        <a:pt x="527" y="560"/>
                      </a:cubicBezTo>
                      <a:cubicBezTo>
                        <a:pt x="525" y="561"/>
                        <a:pt x="526" y="561"/>
                        <a:pt x="525" y="562"/>
                      </a:cubicBezTo>
                      <a:cubicBezTo>
                        <a:pt x="523" y="562"/>
                        <a:pt x="524" y="563"/>
                        <a:pt x="523" y="563"/>
                      </a:cubicBezTo>
                      <a:cubicBezTo>
                        <a:pt x="521" y="564"/>
                        <a:pt x="521" y="562"/>
                        <a:pt x="520" y="564"/>
                      </a:cubicBezTo>
                      <a:cubicBezTo>
                        <a:pt x="519" y="565"/>
                        <a:pt x="520" y="565"/>
                        <a:pt x="518" y="565"/>
                      </a:cubicBezTo>
                      <a:cubicBezTo>
                        <a:pt x="517" y="566"/>
                        <a:pt x="517" y="565"/>
                        <a:pt x="515" y="566"/>
                      </a:cubicBezTo>
                      <a:cubicBezTo>
                        <a:pt x="514" y="566"/>
                        <a:pt x="514" y="566"/>
                        <a:pt x="514" y="567"/>
                      </a:cubicBezTo>
                      <a:cubicBezTo>
                        <a:pt x="514" y="568"/>
                        <a:pt x="515" y="569"/>
                        <a:pt x="513" y="568"/>
                      </a:cubicBezTo>
                      <a:cubicBezTo>
                        <a:pt x="511" y="567"/>
                        <a:pt x="512" y="567"/>
                        <a:pt x="511" y="566"/>
                      </a:cubicBezTo>
                      <a:cubicBezTo>
                        <a:pt x="510" y="565"/>
                        <a:pt x="510" y="563"/>
                        <a:pt x="509" y="565"/>
                      </a:cubicBezTo>
                      <a:cubicBezTo>
                        <a:pt x="508" y="568"/>
                        <a:pt x="508" y="567"/>
                        <a:pt x="507" y="569"/>
                      </a:cubicBezTo>
                      <a:cubicBezTo>
                        <a:pt x="506" y="571"/>
                        <a:pt x="504" y="571"/>
                        <a:pt x="505" y="572"/>
                      </a:cubicBezTo>
                      <a:cubicBezTo>
                        <a:pt x="507" y="572"/>
                        <a:pt x="506" y="572"/>
                        <a:pt x="508" y="571"/>
                      </a:cubicBezTo>
                      <a:cubicBezTo>
                        <a:pt x="511" y="571"/>
                        <a:pt x="511" y="570"/>
                        <a:pt x="512" y="571"/>
                      </a:cubicBezTo>
                      <a:cubicBezTo>
                        <a:pt x="514" y="571"/>
                        <a:pt x="514" y="571"/>
                        <a:pt x="515" y="571"/>
                      </a:cubicBezTo>
                      <a:cubicBezTo>
                        <a:pt x="516" y="570"/>
                        <a:pt x="517" y="570"/>
                        <a:pt x="518" y="569"/>
                      </a:cubicBezTo>
                      <a:cubicBezTo>
                        <a:pt x="520" y="569"/>
                        <a:pt x="520" y="570"/>
                        <a:pt x="521" y="569"/>
                      </a:cubicBezTo>
                      <a:cubicBezTo>
                        <a:pt x="523" y="568"/>
                        <a:pt x="526" y="568"/>
                        <a:pt x="527" y="568"/>
                      </a:cubicBezTo>
                      <a:cubicBezTo>
                        <a:pt x="528" y="568"/>
                        <a:pt x="528" y="567"/>
                        <a:pt x="529" y="567"/>
                      </a:cubicBezTo>
                      <a:cubicBezTo>
                        <a:pt x="530" y="566"/>
                        <a:pt x="530" y="566"/>
                        <a:pt x="531" y="566"/>
                      </a:cubicBezTo>
                      <a:cubicBezTo>
                        <a:pt x="532" y="566"/>
                        <a:pt x="532" y="566"/>
                        <a:pt x="534" y="566"/>
                      </a:cubicBezTo>
                      <a:cubicBezTo>
                        <a:pt x="535" y="565"/>
                        <a:pt x="537" y="565"/>
                        <a:pt x="537" y="565"/>
                      </a:cubicBezTo>
                      <a:cubicBezTo>
                        <a:pt x="538" y="565"/>
                        <a:pt x="540" y="565"/>
                        <a:pt x="540" y="564"/>
                      </a:cubicBezTo>
                      <a:cubicBezTo>
                        <a:pt x="541" y="564"/>
                        <a:pt x="544" y="564"/>
                        <a:pt x="544" y="564"/>
                      </a:cubicBezTo>
                      <a:cubicBezTo>
                        <a:pt x="544" y="564"/>
                        <a:pt x="544" y="564"/>
                        <a:pt x="544" y="564"/>
                      </a:cubicBezTo>
                      <a:cubicBezTo>
                        <a:pt x="544" y="564"/>
                        <a:pt x="544" y="563"/>
                        <a:pt x="545" y="564"/>
                      </a:cubicBezTo>
                      <a:cubicBezTo>
                        <a:pt x="546" y="564"/>
                        <a:pt x="548" y="563"/>
                        <a:pt x="550" y="563"/>
                      </a:cubicBezTo>
                      <a:cubicBezTo>
                        <a:pt x="552" y="563"/>
                        <a:pt x="553" y="563"/>
                        <a:pt x="554" y="564"/>
                      </a:cubicBezTo>
                      <a:cubicBezTo>
                        <a:pt x="555" y="564"/>
                        <a:pt x="556" y="564"/>
                        <a:pt x="556" y="564"/>
                      </a:cubicBezTo>
                      <a:cubicBezTo>
                        <a:pt x="557" y="564"/>
                        <a:pt x="560" y="565"/>
                        <a:pt x="561" y="565"/>
                      </a:cubicBezTo>
                      <a:cubicBezTo>
                        <a:pt x="561" y="565"/>
                        <a:pt x="562" y="564"/>
                        <a:pt x="563" y="565"/>
                      </a:cubicBezTo>
                      <a:cubicBezTo>
                        <a:pt x="564" y="565"/>
                        <a:pt x="564" y="565"/>
                        <a:pt x="566" y="566"/>
                      </a:cubicBezTo>
                      <a:cubicBezTo>
                        <a:pt x="568" y="566"/>
                        <a:pt x="569" y="567"/>
                        <a:pt x="570" y="566"/>
                      </a:cubicBezTo>
                      <a:cubicBezTo>
                        <a:pt x="571" y="566"/>
                        <a:pt x="573" y="565"/>
                        <a:pt x="574" y="565"/>
                      </a:cubicBezTo>
                      <a:cubicBezTo>
                        <a:pt x="575" y="565"/>
                        <a:pt x="575" y="564"/>
                        <a:pt x="577" y="564"/>
                      </a:cubicBezTo>
                      <a:cubicBezTo>
                        <a:pt x="578" y="564"/>
                        <a:pt x="578" y="564"/>
                        <a:pt x="580" y="564"/>
                      </a:cubicBezTo>
                      <a:cubicBezTo>
                        <a:pt x="583" y="564"/>
                        <a:pt x="584" y="565"/>
                        <a:pt x="585" y="565"/>
                      </a:cubicBezTo>
                      <a:cubicBezTo>
                        <a:pt x="586" y="565"/>
                        <a:pt x="586" y="566"/>
                        <a:pt x="587" y="566"/>
                      </a:cubicBezTo>
                      <a:cubicBezTo>
                        <a:pt x="588" y="566"/>
                        <a:pt x="589" y="566"/>
                        <a:pt x="590" y="566"/>
                      </a:cubicBezTo>
                      <a:cubicBezTo>
                        <a:pt x="590" y="567"/>
                        <a:pt x="590" y="566"/>
                        <a:pt x="592" y="566"/>
                      </a:cubicBezTo>
                      <a:cubicBezTo>
                        <a:pt x="593" y="567"/>
                        <a:pt x="594" y="567"/>
                        <a:pt x="595" y="568"/>
                      </a:cubicBezTo>
                      <a:cubicBezTo>
                        <a:pt x="596" y="568"/>
                        <a:pt x="596" y="569"/>
                        <a:pt x="597" y="569"/>
                      </a:cubicBezTo>
                      <a:cubicBezTo>
                        <a:pt x="597" y="569"/>
                        <a:pt x="599" y="569"/>
                        <a:pt x="600" y="569"/>
                      </a:cubicBezTo>
                      <a:cubicBezTo>
                        <a:pt x="600" y="570"/>
                        <a:pt x="602" y="570"/>
                        <a:pt x="602" y="570"/>
                      </a:cubicBezTo>
                      <a:cubicBezTo>
                        <a:pt x="603" y="570"/>
                        <a:pt x="604" y="571"/>
                        <a:pt x="604" y="570"/>
                      </a:cubicBezTo>
                      <a:cubicBezTo>
                        <a:pt x="604" y="569"/>
                        <a:pt x="604" y="569"/>
                        <a:pt x="603" y="568"/>
                      </a:cubicBezTo>
                      <a:cubicBezTo>
                        <a:pt x="602" y="568"/>
                        <a:pt x="601" y="567"/>
                        <a:pt x="601" y="566"/>
                      </a:cubicBezTo>
                      <a:cubicBezTo>
                        <a:pt x="601" y="565"/>
                        <a:pt x="602" y="564"/>
                        <a:pt x="603" y="564"/>
                      </a:cubicBezTo>
                      <a:cubicBezTo>
                        <a:pt x="603" y="563"/>
                        <a:pt x="603" y="563"/>
                        <a:pt x="603" y="562"/>
                      </a:cubicBezTo>
                      <a:cubicBezTo>
                        <a:pt x="604" y="561"/>
                        <a:pt x="603" y="560"/>
                        <a:pt x="604" y="560"/>
                      </a:cubicBezTo>
                      <a:cubicBezTo>
                        <a:pt x="606" y="559"/>
                        <a:pt x="607" y="558"/>
                        <a:pt x="608" y="558"/>
                      </a:cubicBezTo>
                      <a:cubicBezTo>
                        <a:pt x="609" y="557"/>
                        <a:pt x="610" y="557"/>
                        <a:pt x="610" y="557"/>
                      </a:cubicBezTo>
                      <a:cubicBezTo>
                        <a:pt x="610" y="556"/>
                        <a:pt x="610" y="556"/>
                        <a:pt x="611" y="555"/>
                      </a:cubicBezTo>
                      <a:cubicBezTo>
                        <a:pt x="612" y="554"/>
                        <a:pt x="612" y="555"/>
                        <a:pt x="613" y="553"/>
                      </a:cubicBezTo>
                      <a:cubicBezTo>
                        <a:pt x="614" y="551"/>
                        <a:pt x="614" y="550"/>
                        <a:pt x="613" y="549"/>
                      </a:cubicBezTo>
                      <a:cubicBezTo>
                        <a:pt x="613" y="549"/>
                        <a:pt x="613" y="548"/>
                        <a:pt x="614" y="547"/>
                      </a:cubicBezTo>
                      <a:cubicBezTo>
                        <a:pt x="615" y="546"/>
                        <a:pt x="615" y="544"/>
                        <a:pt x="616" y="544"/>
                      </a:cubicBezTo>
                      <a:cubicBezTo>
                        <a:pt x="616" y="544"/>
                        <a:pt x="618" y="543"/>
                        <a:pt x="619" y="543"/>
                      </a:cubicBezTo>
                      <a:cubicBezTo>
                        <a:pt x="619" y="543"/>
                        <a:pt x="619" y="542"/>
                        <a:pt x="620" y="542"/>
                      </a:cubicBezTo>
                      <a:cubicBezTo>
                        <a:pt x="622" y="541"/>
                        <a:pt x="623" y="541"/>
                        <a:pt x="623" y="541"/>
                      </a:cubicBezTo>
                      <a:cubicBezTo>
                        <a:pt x="624" y="541"/>
                        <a:pt x="625" y="541"/>
                        <a:pt x="625" y="540"/>
                      </a:cubicBezTo>
                      <a:cubicBezTo>
                        <a:pt x="626" y="540"/>
                        <a:pt x="627" y="540"/>
                        <a:pt x="627" y="539"/>
                      </a:cubicBezTo>
                      <a:cubicBezTo>
                        <a:pt x="628" y="538"/>
                        <a:pt x="629" y="537"/>
                        <a:pt x="628" y="536"/>
                      </a:cubicBezTo>
                      <a:cubicBezTo>
                        <a:pt x="627" y="536"/>
                        <a:pt x="627" y="535"/>
                        <a:pt x="627" y="534"/>
                      </a:cubicBezTo>
                      <a:cubicBezTo>
                        <a:pt x="628" y="533"/>
                        <a:pt x="629" y="533"/>
                        <a:pt x="630" y="532"/>
                      </a:cubicBezTo>
                      <a:cubicBezTo>
                        <a:pt x="630" y="531"/>
                        <a:pt x="629" y="531"/>
                        <a:pt x="630" y="530"/>
                      </a:cubicBezTo>
                      <a:cubicBezTo>
                        <a:pt x="632" y="529"/>
                        <a:pt x="632" y="528"/>
                        <a:pt x="634" y="528"/>
                      </a:cubicBezTo>
                      <a:cubicBezTo>
                        <a:pt x="635" y="528"/>
                        <a:pt x="636" y="528"/>
                        <a:pt x="637" y="528"/>
                      </a:cubicBezTo>
                      <a:cubicBezTo>
                        <a:pt x="638" y="528"/>
                        <a:pt x="639" y="528"/>
                        <a:pt x="640" y="527"/>
                      </a:cubicBezTo>
                      <a:cubicBezTo>
                        <a:pt x="642" y="526"/>
                        <a:pt x="641" y="525"/>
                        <a:pt x="643" y="526"/>
                      </a:cubicBezTo>
                      <a:cubicBezTo>
                        <a:pt x="644" y="526"/>
                        <a:pt x="645" y="526"/>
                        <a:pt x="647" y="526"/>
                      </a:cubicBezTo>
                      <a:cubicBezTo>
                        <a:pt x="649" y="527"/>
                        <a:pt x="649" y="527"/>
                        <a:pt x="651" y="527"/>
                      </a:cubicBezTo>
                      <a:cubicBezTo>
                        <a:pt x="652" y="528"/>
                        <a:pt x="652" y="528"/>
                        <a:pt x="653" y="528"/>
                      </a:cubicBezTo>
                      <a:cubicBezTo>
                        <a:pt x="655" y="529"/>
                        <a:pt x="655" y="529"/>
                        <a:pt x="656" y="530"/>
                      </a:cubicBezTo>
                      <a:cubicBezTo>
                        <a:pt x="657" y="532"/>
                        <a:pt x="658" y="532"/>
                        <a:pt x="658" y="533"/>
                      </a:cubicBezTo>
                      <a:cubicBezTo>
                        <a:pt x="659" y="534"/>
                        <a:pt x="660" y="535"/>
                        <a:pt x="658" y="536"/>
                      </a:cubicBezTo>
                      <a:cubicBezTo>
                        <a:pt x="657" y="536"/>
                        <a:pt x="658" y="536"/>
                        <a:pt x="656" y="536"/>
                      </a:cubicBezTo>
                      <a:cubicBezTo>
                        <a:pt x="654" y="536"/>
                        <a:pt x="654" y="536"/>
                        <a:pt x="652" y="536"/>
                      </a:cubicBezTo>
                      <a:cubicBezTo>
                        <a:pt x="651" y="536"/>
                        <a:pt x="650" y="535"/>
                        <a:pt x="649" y="536"/>
                      </a:cubicBezTo>
                      <a:cubicBezTo>
                        <a:pt x="649" y="537"/>
                        <a:pt x="648" y="538"/>
                        <a:pt x="648" y="539"/>
                      </a:cubicBezTo>
                      <a:cubicBezTo>
                        <a:pt x="648" y="540"/>
                        <a:pt x="648" y="540"/>
                        <a:pt x="649" y="541"/>
                      </a:cubicBezTo>
                      <a:cubicBezTo>
                        <a:pt x="650" y="543"/>
                        <a:pt x="650" y="543"/>
                        <a:pt x="650" y="544"/>
                      </a:cubicBezTo>
                      <a:cubicBezTo>
                        <a:pt x="650" y="545"/>
                        <a:pt x="650" y="546"/>
                        <a:pt x="649" y="547"/>
                      </a:cubicBezTo>
                      <a:cubicBezTo>
                        <a:pt x="648" y="547"/>
                        <a:pt x="647" y="547"/>
                        <a:pt x="647" y="548"/>
                      </a:cubicBezTo>
                      <a:cubicBezTo>
                        <a:pt x="648" y="549"/>
                        <a:pt x="649" y="549"/>
                        <a:pt x="649" y="550"/>
                      </a:cubicBezTo>
                      <a:cubicBezTo>
                        <a:pt x="648" y="551"/>
                        <a:pt x="648" y="551"/>
                        <a:pt x="648" y="552"/>
                      </a:cubicBezTo>
                      <a:cubicBezTo>
                        <a:pt x="648" y="554"/>
                        <a:pt x="649" y="555"/>
                        <a:pt x="649" y="556"/>
                      </a:cubicBezTo>
                      <a:cubicBezTo>
                        <a:pt x="649" y="558"/>
                        <a:pt x="648" y="558"/>
                        <a:pt x="647" y="559"/>
                      </a:cubicBezTo>
                      <a:cubicBezTo>
                        <a:pt x="646" y="560"/>
                        <a:pt x="645" y="561"/>
                        <a:pt x="646" y="562"/>
                      </a:cubicBezTo>
                      <a:cubicBezTo>
                        <a:pt x="648" y="563"/>
                        <a:pt x="649" y="563"/>
                        <a:pt x="649" y="564"/>
                      </a:cubicBezTo>
                      <a:cubicBezTo>
                        <a:pt x="650" y="564"/>
                        <a:pt x="650" y="566"/>
                        <a:pt x="649" y="566"/>
                      </a:cubicBezTo>
                      <a:cubicBezTo>
                        <a:pt x="649" y="567"/>
                        <a:pt x="650" y="567"/>
                        <a:pt x="651" y="568"/>
                      </a:cubicBezTo>
                      <a:cubicBezTo>
                        <a:pt x="651" y="569"/>
                        <a:pt x="653" y="569"/>
                        <a:pt x="653" y="570"/>
                      </a:cubicBezTo>
                      <a:cubicBezTo>
                        <a:pt x="654" y="570"/>
                        <a:pt x="654" y="570"/>
                        <a:pt x="655" y="570"/>
                      </a:cubicBezTo>
                      <a:cubicBezTo>
                        <a:pt x="656" y="570"/>
                        <a:pt x="657" y="569"/>
                        <a:pt x="658" y="568"/>
                      </a:cubicBezTo>
                      <a:cubicBezTo>
                        <a:pt x="658" y="568"/>
                        <a:pt x="660" y="568"/>
                        <a:pt x="660" y="567"/>
                      </a:cubicBezTo>
                      <a:cubicBezTo>
                        <a:pt x="661" y="566"/>
                        <a:pt x="661" y="566"/>
                        <a:pt x="662" y="566"/>
                      </a:cubicBezTo>
                      <a:cubicBezTo>
                        <a:pt x="662" y="565"/>
                        <a:pt x="663" y="564"/>
                        <a:pt x="664" y="565"/>
                      </a:cubicBezTo>
                      <a:cubicBezTo>
                        <a:pt x="665" y="566"/>
                        <a:pt x="666" y="566"/>
                        <a:pt x="666" y="565"/>
                      </a:cubicBezTo>
                      <a:cubicBezTo>
                        <a:pt x="666" y="564"/>
                        <a:pt x="666" y="563"/>
                        <a:pt x="666" y="562"/>
                      </a:cubicBezTo>
                      <a:cubicBezTo>
                        <a:pt x="666" y="560"/>
                        <a:pt x="667" y="559"/>
                        <a:pt x="668" y="558"/>
                      </a:cubicBezTo>
                      <a:cubicBezTo>
                        <a:pt x="669" y="558"/>
                        <a:pt x="669" y="557"/>
                        <a:pt x="670" y="557"/>
                      </a:cubicBezTo>
                      <a:cubicBezTo>
                        <a:pt x="671" y="556"/>
                        <a:pt x="672" y="555"/>
                        <a:pt x="672" y="555"/>
                      </a:cubicBezTo>
                      <a:cubicBezTo>
                        <a:pt x="673" y="554"/>
                        <a:pt x="673" y="553"/>
                        <a:pt x="674" y="552"/>
                      </a:cubicBezTo>
                      <a:cubicBezTo>
                        <a:pt x="674" y="551"/>
                        <a:pt x="673" y="552"/>
                        <a:pt x="674" y="550"/>
                      </a:cubicBezTo>
                      <a:cubicBezTo>
                        <a:pt x="674" y="549"/>
                        <a:pt x="676" y="548"/>
                        <a:pt x="677" y="548"/>
                      </a:cubicBezTo>
                      <a:cubicBezTo>
                        <a:pt x="678" y="547"/>
                        <a:pt x="679" y="547"/>
                        <a:pt x="679" y="546"/>
                      </a:cubicBezTo>
                      <a:cubicBezTo>
                        <a:pt x="679" y="545"/>
                        <a:pt x="680" y="546"/>
                        <a:pt x="680" y="543"/>
                      </a:cubicBezTo>
                      <a:cubicBezTo>
                        <a:pt x="680" y="541"/>
                        <a:pt x="680" y="542"/>
                        <a:pt x="679" y="541"/>
                      </a:cubicBezTo>
                      <a:cubicBezTo>
                        <a:pt x="678" y="540"/>
                        <a:pt x="678" y="541"/>
                        <a:pt x="677" y="540"/>
                      </a:cubicBezTo>
                      <a:cubicBezTo>
                        <a:pt x="675" y="539"/>
                        <a:pt x="675" y="539"/>
                        <a:pt x="675" y="538"/>
                      </a:cubicBezTo>
                      <a:cubicBezTo>
                        <a:pt x="674" y="537"/>
                        <a:pt x="675" y="537"/>
                        <a:pt x="675" y="537"/>
                      </a:cubicBezTo>
                      <a:cubicBezTo>
                        <a:pt x="676" y="536"/>
                        <a:pt x="676" y="537"/>
                        <a:pt x="676" y="536"/>
                      </a:cubicBezTo>
                      <a:cubicBezTo>
                        <a:pt x="676" y="534"/>
                        <a:pt x="676" y="533"/>
                        <a:pt x="675" y="533"/>
                      </a:cubicBezTo>
                      <a:cubicBezTo>
                        <a:pt x="674" y="534"/>
                        <a:pt x="674" y="534"/>
                        <a:pt x="673" y="533"/>
                      </a:cubicBezTo>
                      <a:cubicBezTo>
                        <a:pt x="673" y="532"/>
                        <a:pt x="674" y="531"/>
                        <a:pt x="674" y="530"/>
                      </a:cubicBezTo>
                      <a:cubicBezTo>
                        <a:pt x="674" y="530"/>
                        <a:pt x="674" y="528"/>
                        <a:pt x="675" y="528"/>
                      </a:cubicBezTo>
                      <a:cubicBezTo>
                        <a:pt x="676" y="527"/>
                        <a:pt x="676" y="527"/>
                        <a:pt x="677" y="526"/>
                      </a:cubicBezTo>
                      <a:cubicBezTo>
                        <a:pt x="677" y="526"/>
                        <a:pt x="677" y="526"/>
                        <a:pt x="677" y="526"/>
                      </a:cubicBezTo>
                      <a:cubicBezTo>
                        <a:pt x="677" y="526"/>
                        <a:pt x="677" y="526"/>
                        <a:pt x="678" y="525"/>
                      </a:cubicBezTo>
                      <a:cubicBezTo>
                        <a:pt x="680" y="524"/>
                        <a:pt x="680" y="524"/>
                        <a:pt x="679" y="523"/>
                      </a:cubicBezTo>
                      <a:cubicBezTo>
                        <a:pt x="679" y="522"/>
                        <a:pt x="679" y="521"/>
                        <a:pt x="679" y="520"/>
                      </a:cubicBezTo>
                      <a:cubicBezTo>
                        <a:pt x="680" y="519"/>
                        <a:pt x="679" y="518"/>
                        <a:pt x="680" y="518"/>
                      </a:cubicBezTo>
                      <a:cubicBezTo>
                        <a:pt x="680" y="517"/>
                        <a:pt x="681" y="517"/>
                        <a:pt x="682" y="517"/>
                      </a:cubicBezTo>
                      <a:cubicBezTo>
                        <a:pt x="683" y="516"/>
                        <a:pt x="682" y="516"/>
                        <a:pt x="683" y="516"/>
                      </a:cubicBezTo>
                      <a:cubicBezTo>
                        <a:pt x="684" y="516"/>
                        <a:pt x="684" y="516"/>
                        <a:pt x="685" y="515"/>
                      </a:cubicBezTo>
                      <a:cubicBezTo>
                        <a:pt x="685" y="515"/>
                        <a:pt x="686" y="514"/>
                        <a:pt x="687" y="514"/>
                      </a:cubicBezTo>
                      <a:cubicBezTo>
                        <a:pt x="687" y="514"/>
                        <a:pt x="689" y="514"/>
                        <a:pt x="689" y="514"/>
                      </a:cubicBezTo>
                      <a:cubicBezTo>
                        <a:pt x="689" y="513"/>
                        <a:pt x="689" y="513"/>
                        <a:pt x="690" y="513"/>
                      </a:cubicBezTo>
                      <a:cubicBezTo>
                        <a:pt x="691" y="513"/>
                        <a:pt x="692" y="513"/>
                        <a:pt x="692" y="512"/>
                      </a:cubicBezTo>
                      <a:cubicBezTo>
                        <a:pt x="693" y="512"/>
                        <a:pt x="695" y="512"/>
                        <a:pt x="695" y="512"/>
                      </a:cubicBezTo>
                      <a:cubicBezTo>
                        <a:pt x="696" y="512"/>
                        <a:pt x="697" y="512"/>
                        <a:pt x="697" y="512"/>
                      </a:cubicBezTo>
                      <a:cubicBezTo>
                        <a:pt x="698" y="511"/>
                        <a:pt x="699" y="512"/>
                        <a:pt x="700" y="511"/>
                      </a:cubicBezTo>
                      <a:cubicBezTo>
                        <a:pt x="700" y="511"/>
                        <a:pt x="702" y="511"/>
                        <a:pt x="703" y="511"/>
                      </a:cubicBezTo>
                      <a:cubicBezTo>
                        <a:pt x="705" y="512"/>
                        <a:pt x="706" y="511"/>
                        <a:pt x="706" y="512"/>
                      </a:cubicBezTo>
                      <a:cubicBezTo>
                        <a:pt x="707" y="512"/>
                        <a:pt x="707" y="513"/>
                        <a:pt x="708" y="513"/>
                      </a:cubicBezTo>
                      <a:cubicBezTo>
                        <a:pt x="709" y="513"/>
                        <a:pt x="710" y="513"/>
                        <a:pt x="711" y="512"/>
                      </a:cubicBezTo>
                      <a:cubicBezTo>
                        <a:pt x="712" y="512"/>
                        <a:pt x="713" y="512"/>
                        <a:pt x="713" y="513"/>
                      </a:cubicBezTo>
                      <a:cubicBezTo>
                        <a:pt x="714" y="514"/>
                        <a:pt x="714" y="515"/>
                        <a:pt x="714" y="515"/>
                      </a:cubicBezTo>
                      <a:cubicBezTo>
                        <a:pt x="715" y="516"/>
                        <a:pt x="715" y="516"/>
                        <a:pt x="716" y="517"/>
                      </a:cubicBezTo>
                      <a:cubicBezTo>
                        <a:pt x="716" y="518"/>
                        <a:pt x="718" y="519"/>
                        <a:pt x="718" y="520"/>
                      </a:cubicBezTo>
                      <a:cubicBezTo>
                        <a:pt x="718" y="520"/>
                        <a:pt x="717" y="520"/>
                        <a:pt x="717" y="521"/>
                      </a:cubicBezTo>
                      <a:cubicBezTo>
                        <a:pt x="718" y="522"/>
                        <a:pt x="719" y="522"/>
                        <a:pt x="718" y="524"/>
                      </a:cubicBezTo>
                      <a:cubicBezTo>
                        <a:pt x="718" y="525"/>
                        <a:pt x="717" y="527"/>
                        <a:pt x="718" y="527"/>
                      </a:cubicBezTo>
                      <a:cubicBezTo>
                        <a:pt x="719" y="527"/>
                        <a:pt x="722" y="526"/>
                        <a:pt x="722" y="526"/>
                      </a:cubicBezTo>
                      <a:cubicBezTo>
                        <a:pt x="723" y="526"/>
                        <a:pt x="724" y="526"/>
                        <a:pt x="723" y="525"/>
                      </a:cubicBezTo>
                      <a:cubicBezTo>
                        <a:pt x="723" y="523"/>
                        <a:pt x="721" y="523"/>
                        <a:pt x="722" y="522"/>
                      </a:cubicBezTo>
                      <a:cubicBezTo>
                        <a:pt x="723" y="521"/>
                        <a:pt x="723" y="521"/>
                        <a:pt x="724" y="521"/>
                      </a:cubicBezTo>
                      <a:cubicBezTo>
                        <a:pt x="726" y="520"/>
                        <a:pt x="726" y="522"/>
                        <a:pt x="727" y="520"/>
                      </a:cubicBezTo>
                      <a:cubicBezTo>
                        <a:pt x="728" y="517"/>
                        <a:pt x="730" y="518"/>
                        <a:pt x="729" y="517"/>
                      </a:cubicBezTo>
                      <a:cubicBezTo>
                        <a:pt x="728" y="515"/>
                        <a:pt x="728" y="515"/>
                        <a:pt x="726" y="515"/>
                      </a:cubicBezTo>
                      <a:cubicBezTo>
                        <a:pt x="725" y="515"/>
                        <a:pt x="724" y="515"/>
                        <a:pt x="723" y="514"/>
                      </a:cubicBezTo>
                      <a:cubicBezTo>
                        <a:pt x="722" y="513"/>
                        <a:pt x="721" y="513"/>
                        <a:pt x="721" y="512"/>
                      </a:cubicBezTo>
                      <a:cubicBezTo>
                        <a:pt x="721" y="511"/>
                        <a:pt x="723" y="512"/>
                        <a:pt x="722" y="511"/>
                      </a:cubicBezTo>
                      <a:cubicBezTo>
                        <a:pt x="721" y="510"/>
                        <a:pt x="720" y="510"/>
                        <a:pt x="721" y="509"/>
                      </a:cubicBezTo>
                      <a:cubicBezTo>
                        <a:pt x="722" y="508"/>
                        <a:pt x="722" y="507"/>
                        <a:pt x="722" y="507"/>
                      </a:cubicBezTo>
                      <a:cubicBezTo>
                        <a:pt x="721" y="506"/>
                        <a:pt x="719" y="506"/>
                        <a:pt x="719" y="506"/>
                      </a:cubicBezTo>
                      <a:cubicBezTo>
                        <a:pt x="720" y="505"/>
                        <a:pt x="720" y="504"/>
                        <a:pt x="721" y="504"/>
                      </a:cubicBezTo>
                      <a:cubicBezTo>
                        <a:pt x="722" y="504"/>
                        <a:pt x="724" y="505"/>
                        <a:pt x="724" y="505"/>
                      </a:cubicBezTo>
                      <a:cubicBezTo>
                        <a:pt x="725" y="504"/>
                        <a:pt x="725" y="503"/>
                        <a:pt x="724" y="502"/>
                      </a:cubicBezTo>
                      <a:cubicBezTo>
                        <a:pt x="723" y="502"/>
                        <a:pt x="723" y="501"/>
                        <a:pt x="722" y="501"/>
                      </a:cubicBezTo>
                      <a:cubicBezTo>
                        <a:pt x="721" y="501"/>
                        <a:pt x="721" y="501"/>
                        <a:pt x="721" y="500"/>
                      </a:cubicBezTo>
                      <a:cubicBezTo>
                        <a:pt x="721" y="499"/>
                        <a:pt x="721" y="498"/>
                        <a:pt x="722" y="498"/>
                      </a:cubicBezTo>
                      <a:cubicBezTo>
                        <a:pt x="723" y="498"/>
                        <a:pt x="724" y="498"/>
                        <a:pt x="724" y="498"/>
                      </a:cubicBezTo>
                      <a:cubicBezTo>
                        <a:pt x="725" y="499"/>
                        <a:pt x="724" y="499"/>
                        <a:pt x="725" y="500"/>
                      </a:cubicBezTo>
                      <a:cubicBezTo>
                        <a:pt x="725" y="500"/>
                        <a:pt x="725" y="500"/>
                        <a:pt x="726" y="500"/>
                      </a:cubicBezTo>
                      <a:cubicBezTo>
                        <a:pt x="727" y="499"/>
                        <a:pt x="729" y="498"/>
                        <a:pt x="729" y="498"/>
                      </a:cubicBezTo>
                      <a:cubicBezTo>
                        <a:pt x="729" y="498"/>
                        <a:pt x="729" y="497"/>
                        <a:pt x="730" y="497"/>
                      </a:cubicBezTo>
                      <a:cubicBezTo>
                        <a:pt x="731" y="497"/>
                        <a:pt x="731" y="497"/>
                        <a:pt x="731" y="496"/>
                      </a:cubicBezTo>
                      <a:cubicBezTo>
                        <a:pt x="732" y="495"/>
                        <a:pt x="733" y="495"/>
                        <a:pt x="733" y="495"/>
                      </a:cubicBezTo>
                      <a:cubicBezTo>
                        <a:pt x="733" y="494"/>
                        <a:pt x="734" y="494"/>
                        <a:pt x="734" y="493"/>
                      </a:cubicBezTo>
                      <a:cubicBezTo>
                        <a:pt x="734" y="493"/>
                        <a:pt x="734" y="493"/>
                        <a:pt x="734" y="493"/>
                      </a:cubicBezTo>
                      <a:cubicBezTo>
                        <a:pt x="734" y="493"/>
                        <a:pt x="733" y="493"/>
                        <a:pt x="733" y="492"/>
                      </a:cubicBezTo>
                      <a:cubicBezTo>
                        <a:pt x="732" y="491"/>
                        <a:pt x="730" y="491"/>
                        <a:pt x="731" y="490"/>
                      </a:cubicBezTo>
                      <a:cubicBezTo>
                        <a:pt x="732" y="490"/>
                        <a:pt x="733" y="490"/>
                        <a:pt x="733" y="489"/>
                      </a:cubicBezTo>
                      <a:cubicBezTo>
                        <a:pt x="733" y="489"/>
                        <a:pt x="733" y="489"/>
                        <a:pt x="732" y="488"/>
                      </a:cubicBezTo>
                      <a:cubicBezTo>
                        <a:pt x="731" y="488"/>
                        <a:pt x="730" y="487"/>
                        <a:pt x="731" y="486"/>
                      </a:cubicBezTo>
                      <a:cubicBezTo>
                        <a:pt x="731" y="485"/>
                        <a:pt x="731" y="485"/>
                        <a:pt x="731" y="486"/>
                      </a:cubicBezTo>
                      <a:cubicBezTo>
                        <a:pt x="732" y="486"/>
                        <a:pt x="733" y="487"/>
                        <a:pt x="733" y="487"/>
                      </a:cubicBezTo>
                      <a:cubicBezTo>
                        <a:pt x="734" y="488"/>
                        <a:pt x="734" y="489"/>
                        <a:pt x="735" y="489"/>
                      </a:cubicBezTo>
                      <a:cubicBezTo>
                        <a:pt x="735" y="488"/>
                        <a:pt x="735" y="489"/>
                        <a:pt x="735" y="488"/>
                      </a:cubicBezTo>
                      <a:cubicBezTo>
                        <a:pt x="735" y="487"/>
                        <a:pt x="735" y="486"/>
                        <a:pt x="736" y="485"/>
                      </a:cubicBezTo>
                      <a:cubicBezTo>
                        <a:pt x="736" y="485"/>
                        <a:pt x="737" y="484"/>
                        <a:pt x="737" y="485"/>
                      </a:cubicBezTo>
                      <a:cubicBezTo>
                        <a:pt x="738" y="486"/>
                        <a:pt x="739" y="486"/>
                        <a:pt x="739" y="486"/>
                      </a:cubicBezTo>
                      <a:cubicBezTo>
                        <a:pt x="739" y="486"/>
                        <a:pt x="739" y="486"/>
                        <a:pt x="739" y="486"/>
                      </a:cubicBezTo>
                      <a:cubicBezTo>
                        <a:pt x="740" y="486"/>
                        <a:pt x="741" y="487"/>
                        <a:pt x="741" y="486"/>
                      </a:cubicBezTo>
                      <a:cubicBezTo>
                        <a:pt x="742" y="486"/>
                        <a:pt x="742" y="486"/>
                        <a:pt x="743" y="486"/>
                      </a:cubicBezTo>
                      <a:cubicBezTo>
                        <a:pt x="743" y="486"/>
                        <a:pt x="745" y="486"/>
                        <a:pt x="744" y="485"/>
                      </a:cubicBezTo>
                      <a:cubicBezTo>
                        <a:pt x="744" y="484"/>
                        <a:pt x="742" y="484"/>
                        <a:pt x="743" y="483"/>
                      </a:cubicBezTo>
                      <a:cubicBezTo>
                        <a:pt x="743" y="482"/>
                        <a:pt x="744" y="482"/>
                        <a:pt x="745" y="482"/>
                      </a:cubicBezTo>
                      <a:cubicBezTo>
                        <a:pt x="745" y="482"/>
                        <a:pt x="747" y="481"/>
                        <a:pt x="748" y="482"/>
                      </a:cubicBezTo>
                      <a:cubicBezTo>
                        <a:pt x="748" y="482"/>
                        <a:pt x="749" y="482"/>
                        <a:pt x="749" y="483"/>
                      </a:cubicBezTo>
                      <a:cubicBezTo>
                        <a:pt x="750" y="483"/>
                        <a:pt x="751" y="484"/>
                        <a:pt x="751" y="484"/>
                      </a:cubicBezTo>
                      <a:cubicBezTo>
                        <a:pt x="752" y="485"/>
                        <a:pt x="753" y="485"/>
                        <a:pt x="753" y="486"/>
                      </a:cubicBezTo>
                      <a:cubicBezTo>
                        <a:pt x="754" y="486"/>
                        <a:pt x="755" y="487"/>
                        <a:pt x="756" y="487"/>
                      </a:cubicBezTo>
                      <a:cubicBezTo>
                        <a:pt x="756" y="487"/>
                        <a:pt x="756" y="487"/>
                        <a:pt x="757" y="488"/>
                      </a:cubicBezTo>
                      <a:cubicBezTo>
                        <a:pt x="758" y="488"/>
                        <a:pt x="759" y="488"/>
                        <a:pt x="758" y="489"/>
                      </a:cubicBezTo>
                      <a:cubicBezTo>
                        <a:pt x="758" y="489"/>
                        <a:pt x="757" y="489"/>
                        <a:pt x="757" y="490"/>
                      </a:cubicBezTo>
                      <a:cubicBezTo>
                        <a:pt x="758" y="490"/>
                        <a:pt x="758" y="490"/>
                        <a:pt x="758" y="491"/>
                      </a:cubicBezTo>
                      <a:cubicBezTo>
                        <a:pt x="758" y="491"/>
                        <a:pt x="759" y="492"/>
                        <a:pt x="758" y="492"/>
                      </a:cubicBezTo>
                      <a:cubicBezTo>
                        <a:pt x="757" y="493"/>
                        <a:pt x="757" y="493"/>
                        <a:pt x="756" y="493"/>
                      </a:cubicBezTo>
                      <a:cubicBezTo>
                        <a:pt x="755" y="493"/>
                        <a:pt x="754" y="493"/>
                        <a:pt x="754" y="494"/>
                      </a:cubicBezTo>
                      <a:cubicBezTo>
                        <a:pt x="754" y="495"/>
                        <a:pt x="754" y="495"/>
                        <a:pt x="753" y="495"/>
                      </a:cubicBezTo>
                      <a:cubicBezTo>
                        <a:pt x="752" y="496"/>
                        <a:pt x="752" y="496"/>
                        <a:pt x="752" y="497"/>
                      </a:cubicBezTo>
                      <a:cubicBezTo>
                        <a:pt x="752" y="498"/>
                        <a:pt x="752" y="497"/>
                        <a:pt x="751" y="498"/>
                      </a:cubicBezTo>
                      <a:cubicBezTo>
                        <a:pt x="750" y="499"/>
                        <a:pt x="750" y="499"/>
                        <a:pt x="748" y="500"/>
                      </a:cubicBezTo>
                      <a:cubicBezTo>
                        <a:pt x="747" y="500"/>
                        <a:pt x="747" y="500"/>
                        <a:pt x="746" y="500"/>
                      </a:cubicBezTo>
                      <a:cubicBezTo>
                        <a:pt x="745" y="501"/>
                        <a:pt x="744" y="501"/>
                        <a:pt x="743" y="501"/>
                      </a:cubicBezTo>
                      <a:cubicBezTo>
                        <a:pt x="742" y="502"/>
                        <a:pt x="741" y="501"/>
                        <a:pt x="741" y="503"/>
                      </a:cubicBezTo>
                      <a:cubicBezTo>
                        <a:pt x="741" y="504"/>
                        <a:pt x="741" y="504"/>
                        <a:pt x="742" y="505"/>
                      </a:cubicBezTo>
                      <a:cubicBezTo>
                        <a:pt x="743" y="506"/>
                        <a:pt x="743" y="506"/>
                        <a:pt x="742" y="507"/>
                      </a:cubicBezTo>
                      <a:cubicBezTo>
                        <a:pt x="742" y="508"/>
                        <a:pt x="742" y="509"/>
                        <a:pt x="740" y="508"/>
                      </a:cubicBezTo>
                      <a:cubicBezTo>
                        <a:pt x="739" y="508"/>
                        <a:pt x="738" y="507"/>
                        <a:pt x="737" y="507"/>
                      </a:cubicBezTo>
                      <a:cubicBezTo>
                        <a:pt x="737" y="508"/>
                        <a:pt x="737" y="508"/>
                        <a:pt x="737" y="509"/>
                      </a:cubicBezTo>
                      <a:cubicBezTo>
                        <a:pt x="737" y="510"/>
                        <a:pt x="737" y="510"/>
                        <a:pt x="736" y="510"/>
                      </a:cubicBezTo>
                      <a:cubicBezTo>
                        <a:pt x="734" y="511"/>
                        <a:pt x="733" y="511"/>
                        <a:pt x="733" y="511"/>
                      </a:cubicBezTo>
                      <a:cubicBezTo>
                        <a:pt x="732" y="512"/>
                        <a:pt x="733" y="512"/>
                        <a:pt x="734" y="512"/>
                      </a:cubicBezTo>
                      <a:cubicBezTo>
                        <a:pt x="735" y="513"/>
                        <a:pt x="737" y="512"/>
                        <a:pt x="737" y="513"/>
                      </a:cubicBezTo>
                      <a:cubicBezTo>
                        <a:pt x="738" y="514"/>
                        <a:pt x="738" y="514"/>
                        <a:pt x="738" y="515"/>
                      </a:cubicBezTo>
                      <a:cubicBezTo>
                        <a:pt x="738" y="516"/>
                        <a:pt x="738" y="516"/>
                        <a:pt x="739" y="517"/>
                      </a:cubicBezTo>
                      <a:cubicBezTo>
                        <a:pt x="739" y="518"/>
                        <a:pt x="740" y="518"/>
                        <a:pt x="739" y="519"/>
                      </a:cubicBezTo>
                      <a:cubicBezTo>
                        <a:pt x="739" y="519"/>
                        <a:pt x="738" y="519"/>
                        <a:pt x="737" y="520"/>
                      </a:cubicBezTo>
                      <a:cubicBezTo>
                        <a:pt x="736" y="521"/>
                        <a:pt x="735" y="520"/>
                        <a:pt x="735" y="522"/>
                      </a:cubicBezTo>
                      <a:cubicBezTo>
                        <a:pt x="735" y="523"/>
                        <a:pt x="734" y="523"/>
                        <a:pt x="735" y="524"/>
                      </a:cubicBezTo>
                      <a:cubicBezTo>
                        <a:pt x="735" y="525"/>
                        <a:pt x="735" y="524"/>
                        <a:pt x="735" y="525"/>
                      </a:cubicBezTo>
                      <a:cubicBezTo>
                        <a:pt x="736" y="525"/>
                        <a:pt x="737" y="525"/>
                        <a:pt x="737" y="526"/>
                      </a:cubicBezTo>
                      <a:cubicBezTo>
                        <a:pt x="736" y="527"/>
                        <a:pt x="736" y="527"/>
                        <a:pt x="736" y="528"/>
                      </a:cubicBezTo>
                      <a:cubicBezTo>
                        <a:pt x="735" y="528"/>
                        <a:pt x="734" y="528"/>
                        <a:pt x="735" y="529"/>
                      </a:cubicBezTo>
                      <a:cubicBezTo>
                        <a:pt x="736" y="530"/>
                        <a:pt x="737" y="529"/>
                        <a:pt x="737" y="530"/>
                      </a:cubicBezTo>
                      <a:cubicBezTo>
                        <a:pt x="737" y="531"/>
                        <a:pt x="736" y="531"/>
                        <a:pt x="735" y="531"/>
                      </a:cubicBezTo>
                      <a:cubicBezTo>
                        <a:pt x="735" y="532"/>
                        <a:pt x="734" y="532"/>
                        <a:pt x="735" y="532"/>
                      </a:cubicBezTo>
                      <a:cubicBezTo>
                        <a:pt x="735" y="533"/>
                        <a:pt x="736" y="533"/>
                        <a:pt x="736" y="533"/>
                      </a:cubicBezTo>
                      <a:cubicBezTo>
                        <a:pt x="736" y="534"/>
                        <a:pt x="734" y="534"/>
                        <a:pt x="735" y="535"/>
                      </a:cubicBezTo>
                      <a:cubicBezTo>
                        <a:pt x="735" y="535"/>
                        <a:pt x="736" y="536"/>
                        <a:pt x="737" y="536"/>
                      </a:cubicBezTo>
                      <a:cubicBezTo>
                        <a:pt x="737" y="536"/>
                        <a:pt x="738" y="535"/>
                        <a:pt x="738" y="537"/>
                      </a:cubicBezTo>
                      <a:cubicBezTo>
                        <a:pt x="738" y="538"/>
                        <a:pt x="739" y="538"/>
                        <a:pt x="737" y="539"/>
                      </a:cubicBezTo>
                      <a:cubicBezTo>
                        <a:pt x="735" y="539"/>
                        <a:pt x="735" y="539"/>
                        <a:pt x="734" y="540"/>
                      </a:cubicBezTo>
                      <a:cubicBezTo>
                        <a:pt x="733" y="540"/>
                        <a:pt x="733" y="541"/>
                        <a:pt x="732" y="540"/>
                      </a:cubicBezTo>
                      <a:cubicBezTo>
                        <a:pt x="731" y="539"/>
                        <a:pt x="731" y="538"/>
                        <a:pt x="730" y="539"/>
                      </a:cubicBezTo>
                      <a:cubicBezTo>
                        <a:pt x="730" y="540"/>
                        <a:pt x="729" y="540"/>
                        <a:pt x="730" y="541"/>
                      </a:cubicBezTo>
                      <a:cubicBezTo>
                        <a:pt x="731" y="542"/>
                        <a:pt x="731" y="541"/>
                        <a:pt x="732" y="542"/>
                      </a:cubicBezTo>
                      <a:cubicBezTo>
                        <a:pt x="733" y="542"/>
                        <a:pt x="734" y="542"/>
                        <a:pt x="735" y="542"/>
                      </a:cubicBezTo>
                      <a:cubicBezTo>
                        <a:pt x="735" y="543"/>
                        <a:pt x="735" y="542"/>
                        <a:pt x="735" y="544"/>
                      </a:cubicBezTo>
                      <a:cubicBezTo>
                        <a:pt x="736" y="546"/>
                        <a:pt x="737" y="545"/>
                        <a:pt x="738" y="545"/>
                      </a:cubicBezTo>
                      <a:cubicBezTo>
                        <a:pt x="738" y="546"/>
                        <a:pt x="740" y="545"/>
                        <a:pt x="741" y="545"/>
                      </a:cubicBezTo>
                      <a:cubicBezTo>
                        <a:pt x="742" y="545"/>
                        <a:pt x="742" y="546"/>
                        <a:pt x="744" y="545"/>
                      </a:cubicBezTo>
                      <a:cubicBezTo>
                        <a:pt x="746" y="544"/>
                        <a:pt x="746" y="544"/>
                        <a:pt x="746" y="543"/>
                      </a:cubicBezTo>
                      <a:cubicBezTo>
                        <a:pt x="747" y="542"/>
                        <a:pt x="747" y="542"/>
                        <a:pt x="747" y="540"/>
                      </a:cubicBezTo>
                      <a:cubicBezTo>
                        <a:pt x="747" y="539"/>
                        <a:pt x="747" y="538"/>
                        <a:pt x="748" y="537"/>
                      </a:cubicBezTo>
                      <a:cubicBezTo>
                        <a:pt x="749" y="536"/>
                        <a:pt x="749" y="535"/>
                        <a:pt x="750" y="535"/>
                      </a:cubicBezTo>
                      <a:cubicBezTo>
                        <a:pt x="750" y="534"/>
                        <a:pt x="752" y="534"/>
                        <a:pt x="753" y="533"/>
                      </a:cubicBezTo>
                      <a:cubicBezTo>
                        <a:pt x="754" y="533"/>
                        <a:pt x="755" y="533"/>
                        <a:pt x="755" y="533"/>
                      </a:cubicBezTo>
                      <a:cubicBezTo>
                        <a:pt x="756" y="533"/>
                        <a:pt x="756" y="532"/>
                        <a:pt x="757" y="532"/>
                      </a:cubicBezTo>
                      <a:cubicBezTo>
                        <a:pt x="757" y="531"/>
                        <a:pt x="758" y="530"/>
                        <a:pt x="758" y="530"/>
                      </a:cubicBezTo>
                      <a:cubicBezTo>
                        <a:pt x="759" y="529"/>
                        <a:pt x="759" y="528"/>
                        <a:pt x="760" y="528"/>
                      </a:cubicBezTo>
                      <a:cubicBezTo>
                        <a:pt x="761" y="528"/>
                        <a:pt x="762" y="527"/>
                        <a:pt x="763" y="527"/>
                      </a:cubicBezTo>
                      <a:cubicBezTo>
                        <a:pt x="764" y="527"/>
                        <a:pt x="765" y="527"/>
                        <a:pt x="766" y="528"/>
                      </a:cubicBezTo>
                      <a:cubicBezTo>
                        <a:pt x="766" y="528"/>
                        <a:pt x="769" y="528"/>
                        <a:pt x="770" y="527"/>
                      </a:cubicBezTo>
                      <a:cubicBezTo>
                        <a:pt x="771" y="527"/>
                        <a:pt x="771" y="526"/>
                        <a:pt x="772" y="526"/>
                      </a:cubicBezTo>
                      <a:cubicBezTo>
                        <a:pt x="772" y="526"/>
                        <a:pt x="773" y="527"/>
                        <a:pt x="773" y="526"/>
                      </a:cubicBezTo>
                      <a:cubicBezTo>
                        <a:pt x="774" y="525"/>
                        <a:pt x="774" y="523"/>
                        <a:pt x="775" y="525"/>
                      </a:cubicBezTo>
                      <a:cubicBezTo>
                        <a:pt x="776" y="526"/>
                        <a:pt x="776" y="527"/>
                        <a:pt x="777" y="525"/>
                      </a:cubicBezTo>
                      <a:cubicBezTo>
                        <a:pt x="777" y="524"/>
                        <a:pt x="778" y="522"/>
                        <a:pt x="779" y="523"/>
                      </a:cubicBezTo>
                      <a:cubicBezTo>
                        <a:pt x="780" y="523"/>
                        <a:pt x="780" y="524"/>
                        <a:pt x="781" y="523"/>
                      </a:cubicBezTo>
                      <a:cubicBezTo>
                        <a:pt x="781" y="522"/>
                        <a:pt x="783" y="521"/>
                        <a:pt x="783" y="519"/>
                      </a:cubicBezTo>
                      <a:cubicBezTo>
                        <a:pt x="783" y="517"/>
                        <a:pt x="782" y="517"/>
                        <a:pt x="782" y="515"/>
                      </a:cubicBezTo>
                      <a:cubicBezTo>
                        <a:pt x="783" y="514"/>
                        <a:pt x="785" y="514"/>
                        <a:pt x="784" y="512"/>
                      </a:cubicBezTo>
                      <a:cubicBezTo>
                        <a:pt x="783" y="510"/>
                        <a:pt x="782" y="511"/>
                        <a:pt x="782" y="508"/>
                      </a:cubicBezTo>
                      <a:cubicBezTo>
                        <a:pt x="782" y="505"/>
                        <a:pt x="782" y="504"/>
                        <a:pt x="782" y="502"/>
                      </a:cubicBezTo>
                      <a:cubicBezTo>
                        <a:pt x="783" y="500"/>
                        <a:pt x="785" y="497"/>
                        <a:pt x="785" y="497"/>
                      </a:cubicBezTo>
                      <a:cubicBezTo>
                        <a:pt x="785" y="496"/>
                        <a:pt x="787" y="494"/>
                        <a:pt x="787" y="493"/>
                      </a:cubicBezTo>
                      <a:cubicBezTo>
                        <a:pt x="788" y="493"/>
                        <a:pt x="788" y="492"/>
                        <a:pt x="790" y="490"/>
                      </a:cubicBezTo>
                      <a:cubicBezTo>
                        <a:pt x="791" y="489"/>
                        <a:pt x="795" y="486"/>
                        <a:pt x="796" y="486"/>
                      </a:cubicBezTo>
                      <a:cubicBezTo>
                        <a:pt x="797" y="485"/>
                        <a:pt x="799" y="483"/>
                        <a:pt x="801" y="483"/>
                      </a:cubicBezTo>
                      <a:cubicBezTo>
                        <a:pt x="802" y="482"/>
                        <a:pt x="804" y="480"/>
                        <a:pt x="805" y="480"/>
                      </a:cubicBezTo>
                      <a:cubicBezTo>
                        <a:pt x="807" y="480"/>
                        <a:pt x="808" y="480"/>
                        <a:pt x="808" y="480"/>
                      </a:cubicBezTo>
                      <a:cubicBezTo>
                        <a:pt x="809" y="480"/>
                        <a:pt x="809" y="481"/>
                        <a:pt x="810" y="481"/>
                      </a:cubicBezTo>
                      <a:cubicBezTo>
                        <a:pt x="810" y="481"/>
                        <a:pt x="812" y="481"/>
                        <a:pt x="812" y="480"/>
                      </a:cubicBezTo>
                      <a:cubicBezTo>
                        <a:pt x="812" y="480"/>
                        <a:pt x="814" y="480"/>
                        <a:pt x="815" y="479"/>
                      </a:cubicBezTo>
                      <a:cubicBezTo>
                        <a:pt x="815" y="479"/>
                        <a:pt x="817" y="478"/>
                        <a:pt x="817" y="479"/>
                      </a:cubicBezTo>
                      <a:cubicBezTo>
                        <a:pt x="818" y="479"/>
                        <a:pt x="819" y="479"/>
                        <a:pt x="819" y="480"/>
                      </a:cubicBezTo>
                      <a:cubicBezTo>
                        <a:pt x="819" y="480"/>
                        <a:pt x="820" y="481"/>
                        <a:pt x="820" y="481"/>
                      </a:cubicBezTo>
                      <a:cubicBezTo>
                        <a:pt x="821" y="481"/>
                        <a:pt x="821" y="481"/>
                        <a:pt x="822" y="480"/>
                      </a:cubicBezTo>
                      <a:cubicBezTo>
                        <a:pt x="822" y="480"/>
                        <a:pt x="822" y="479"/>
                        <a:pt x="822" y="478"/>
                      </a:cubicBezTo>
                      <a:cubicBezTo>
                        <a:pt x="822" y="478"/>
                        <a:pt x="822" y="477"/>
                        <a:pt x="821" y="476"/>
                      </a:cubicBezTo>
                      <a:cubicBezTo>
                        <a:pt x="821" y="476"/>
                        <a:pt x="821" y="476"/>
                        <a:pt x="821" y="476"/>
                      </a:cubicBezTo>
                      <a:cubicBezTo>
                        <a:pt x="821" y="476"/>
                        <a:pt x="821" y="476"/>
                        <a:pt x="820" y="476"/>
                      </a:cubicBezTo>
                      <a:cubicBezTo>
                        <a:pt x="818" y="476"/>
                        <a:pt x="818" y="476"/>
                        <a:pt x="817" y="475"/>
                      </a:cubicBezTo>
                      <a:cubicBezTo>
                        <a:pt x="816" y="474"/>
                        <a:pt x="817" y="474"/>
                        <a:pt x="816" y="473"/>
                      </a:cubicBezTo>
                      <a:cubicBezTo>
                        <a:pt x="816" y="472"/>
                        <a:pt x="815" y="472"/>
                        <a:pt x="814" y="471"/>
                      </a:cubicBezTo>
                      <a:cubicBezTo>
                        <a:pt x="814" y="471"/>
                        <a:pt x="814" y="470"/>
                        <a:pt x="813" y="469"/>
                      </a:cubicBezTo>
                      <a:cubicBezTo>
                        <a:pt x="813" y="468"/>
                        <a:pt x="812" y="469"/>
                        <a:pt x="812" y="468"/>
                      </a:cubicBezTo>
                      <a:cubicBezTo>
                        <a:pt x="811" y="467"/>
                        <a:pt x="811" y="466"/>
                        <a:pt x="810" y="465"/>
                      </a:cubicBezTo>
                      <a:cubicBezTo>
                        <a:pt x="810" y="464"/>
                        <a:pt x="809" y="464"/>
                        <a:pt x="808" y="463"/>
                      </a:cubicBezTo>
                      <a:cubicBezTo>
                        <a:pt x="808" y="463"/>
                        <a:pt x="808" y="462"/>
                        <a:pt x="808" y="461"/>
                      </a:cubicBezTo>
                      <a:cubicBezTo>
                        <a:pt x="808" y="461"/>
                        <a:pt x="808" y="459"/>
                        <a:pt x="807" y="460"/>
                      </a:cubicBezTo>
                      <a:cubicBezTo>
                        <a:pt x="807" y="461"/>
                        <a:pt x="806" y="461"/>
                        <a:pt x="806" y="462"/>
                      </a:cubicBezTo>
                      <a:cubicBezTo>
                        <a:pt x="806" y="463"/>
                        <a:pt x="806" y="464"/>
                        <a:pt x="805" y="463"/>
                      </a:cubicBezTo>
                      <a:cubicBezTo>
                        <a:pt x="804" y="463"/>
                        <a:pt x="804" y="463"/>
                        <a:pt x="803" y="462"/>
                      </a:cubicBezTo>
                      <a:cubicBezTo>
                        <a:pt x="803" y="461"/>
                        <a:pt x="803" y="460"/>
                        <a:pt x="804" y="460"/>
                      </a:cubicBezTo>
                      <a:cubicBezTo>
                        <a:pt x="805" y="460"/>
                        <a:pt x="804" y="460"/>
                        <a:pt x="805" y="460"/>
                      </a:cubicBezTo>
                      <a:cubicBezTo>
                        <a:pt x="806" y="460"/>
                        <a:pt x="807" y="460"/>
                        <a:pt x="806" y="459"/>
                      </a:cubicBezTo>
                      <a:cubicBezTo>
                        <a:pt x="806" y="458"/>
                        <a:pt x="807" y="460"/>
                        <a:pt x="806" y="458"/>
                      </a:cubicBezTo>
                      <a:cubicBezTo>
                        <a:pt x="804" y="457"/>
                        <a:pt x="804" y="456"/>
                        <a:pt x="804" y="456"/>
                      </a:cubicBezTo>
                      <a:cubicBezTo>
                        <a:pt x="803" y="455"/>
                        <a:pt x="802" y="453"/>
                        <a:pt x="801" y="451"/>
                      </a:cubicBezTo>
                      <a:cubicBezTo>
                        <a:pt x="801" y="450"/>
                        <a:pt x="800" y="449"/>
                        <a:pt x="800" y="448"/>
                      </a:cubicBezTo>
                      <a:cubicBezTo>
                        <a:pt x="800" y="448"/>
                        <a:pt x="799" y="447"/>
                        <a:pt x="799" y="446"/>
                      </a:cubicBezTo>
                      <a:cubicBezTo>
                        <a:pt x="798" y="444"/>
                        <a:pt x="797" y="442"/>
                        <a:pt x="797" y="441"/>
                      </a:cubicBezTo>
                      <a:cubicBezTo>
                        <a:pt x="797" y="440"/>
                        <a:pt x="797" y="440"/>
                        <a:pt x="796" y="438"/>
                      </a:cubicBezTo>
                      <a:cubicBezTo>
                        <a:pt x="796" y="437"/>
                        <a:pt x="796" y="437"/>
                        <a:pt x="796" y="435"/>
                      </a:cubicBezTo>
                      <a:cubicBezTo>
                        <a:pt x="795" y="433"/>
                        <a:pt x="795" y="432"/>
                        <a:pt x="796" y="432"/>
                      </a:cubicBezTo>
                      <a:cubicBezTo>
                        <a:pt x="796" y="431"/>
                        <a:pt x="798" y="430"/>
                        <a:pt x="798" y="430"/>
                      </a:cubicBezTo>
                      <a:cubicBezTo>
                        <a:pt x="798" y="430"/>
                        <a:pt x="798" y="430"/>
                        <a:pt x="799" y="428"/>
                      </a:cubicBezTo>
                      <a:cubicBezTo>
                        <a:pt x="799" y="427"/>
                        <a:pt x="801" y="426"/>
                        <a:pt x="801" y="425"/>
                      </a:cubicBezTo>
                      <a:cubicBezTo>
                        <a:pt x="801" y="424"/>
                        <a:pt x="801" y="422"/>
                        <a:pt x="800" y="421"/>
                      </a:cubicBezTo>
                      <a:cubicBezTo>
                        <a:pt x="800" y="420"/>
                        <a:pt x="799" y="419"/>
                        <a:pt x="800" y="417"/>
                      </a:cubicBezTo>
                      <a:cubicBezTo>
                        <a:pt x="800" y="416"/>
                        <a:pt x="801" y="414"/>
                        <a:pt x="802" y="413"/>
                      </a:cubicBezTo>
                      <a:cubicBezTo>
                        <a:pt x="802" y="412"/>
                        <a:pt x="802" y="412"/>
                        <a:pt x="803" y="410"/>
                      </a:cubicBezTo>
                      <a:cubicBezTo>
                        <a:pt x="804" y="408"/>
                        <a:pt x="804" y="407"/>
                        <a:pt x="805" y="406"/>
                      </a:cubicBezTo>
                      <a:cubicBezTo>
                        <a:pt x="806" y="405"/>
                        <a:pt x="806" y="403"/>
                        <a:pt x="807" y="402"/>
                      </a:cubicBezTo>
                      <a:cubicBezTo>
                        <a:pt x="808" y="402"/>
                        <a:pt x="808" y="401"/>
                        <a:pt x="809" y="399"/>
                      </a:cubicBezTo>
                      <a:cubicBezTo>
                        <a:pt x="809" y="398"/>
                        <a:pt x="809" y="397"/>
                        <a:pt x="809" y="396"/>
                      </a:cubicBezTo>
                      <a:cubicBezTo>
                        <a:pt x="810" y="395"/>
                        <a:pt x="809" y="395"/>
                        <a:pt x="810" y="394"/>
                      </a:cubicBezTo>
                      <a:cubicBezTo>
                        <a:pt x="811" y="392"/>
                        <a:pt x="811" y="390"/>
                        <a:pt x="812" y="389"/>
                      </a:cubicBezTo>
                      <a:cubicBezTo>
                        <a:pt x="813" y="389"/>
                        <a:pt x="813" y="388"/>
                        <a:pt x="814" y="387"/>
                      </a:cubicBezTo>
                      <a:cubicBezTo>
                        <a:pt x="815" y="386"/>
                        <a:pt x="815" y="386"/>
                        <a:pt x="815" y="385"/>
                      </a:cubicBezTo>
                      <a:cubicBezTo>
                        <a:pt x="815" y="385"/>
                        <a:pt x="815" y="385"/>
                        <a:pt x="815" y="385"/>
                      </a:cubicBezTo>
                      <a:cubicBezTo>
                        <a:pt x="815" y="384"/>
                        <a:pt x="814" y="384"/>
                        <a:pt x="815" y="383"/>
                      </a:cubicBezTo>
                      <a:cubicBezTo>
                        <a:pt x="815" y="381"/>
                        <a:pt x="817" y="381"/>
                        <a:pt x="819" y="381"/>
                      </a:cubicBezTo>
                      <a:cubicBezTo>
                        <a:pt x="820" y="380"/>
                        <a:pt x="821" y="380"/>
                        <a:pt x="822" y="379"/>
                      </a:cubicBezTo>
                      <a:cubicBezTo>
                        <a:pt x="823" y="379"/>
                        <a:pt x="825" y="378"/>
                        <a:pt x="825" y="378"/>
                      </a:cubicBezTo>
                      <a:cubicBezTo>
                        <a:pt x="826" y="379"/>
                        <a:pt x="827" y="377"/>
                        <a:pt x="827" y="377"/>
                      </a:cubicBezTo>
                      <a:cubicBezTo>
                        <a:pt x="828" y="377"/>
                        <a:pt x="830" y="376"/>
                        <a:pt x="830" y="374"/>
                      </a:cubicBezTo>
                      <a:cubicBezTo>
                        <a:pt x="830" y="372"/>
                        <a:pt x="830" y="372"/>
                        <a:pt x="830" y="371"/>
                      </a:cubicBezTo>
                      <a:cubicBezTo>
                        <a:pt x="829" y="369"/>
                        <a:pt x="830" y="368"/>
                        <a:pt x="830" y="367"/>
                      </a:cubicBezTo>
                      <a:cubicBezTo>
                        <a:pt x="830" y="365"/>
                        <a:pt x="831" y="366"/>
                        <a:pt x="832" y="364"/>
                      </a:cubicBezTo>
                      <a:cubicBezTo>
                        <a:pt x="832" y="362"/>
                        <a:pt x="833" y="362"/>
                        <a:pt x="832" y="360"/>
                      </a:cubicBezTo>
                      <a:cubicBezTo>
                        <a:pt x="832" y="358"/>
                        <a:pt x="831" y="357"/>
                        <a:pt x="832" y="356"/>
                      </a:cubicBezTo>
                      <a:cubicBezTo>
                        <a:pt x="833" y="354"/>
                        <a:pt x="834" y="355"/>
                        <a:pt x="834" y="353"/>
                      </a:cubicBezTo>
                      <a:cubicBezTo>
                        <a:pt x="833" y="351"/>
                        <a:pt x="834" y="349"/>
                        <a:pt x="834" y="349"/>
                      </a:cubicBezTo>
                      <a:cubicBezTo>
                        <a:pt x="834" y="348"/>
                        <a:pt x="835" y="347"/>
                        <a:pt x="835" y="345"/>
                      </a:cubicBezTo>
                      <a:cubicBezTo>
                        <a:pt x="835" y="344"/>
                        <a:pt x="835" y="346"/>
                        <a:pt x="835" y="342"/>
                      </a:cubicBezTo>
                      <a:cubicBezTo>
                        <a:pt x="834" y="338"/>
                        <a:pt x="835" y="337"/>
                        <a:pt x="835" y="337"/>
                      </a:cubicBezTo>
                      <a:cubicBezTo>
                        <a:pt x="834" y="336"/>
                        <a:pt x="835" y="333"/>
                        <a:pt x="835" y="332"/>
                      </a:cubicBezTo>
                      <a:cubicBezTo>
                        <a:pt x="835" y="331"/>
                        <a:pt x="835" y="330"/>
                        <a:pt x="834" y="329"/>
                      </a:cubicBezTo>
                      <a:cubicBezTo>
                        <a:pt x="834" y="329"/>
                        <a:pt x="833" y="327"/>
                        <a:pt x="833" y="326"/>
                      </a:cubicBezTo>
                      <a:cubicBezTo>
                        <a:pt x="833" y="324"/>
                        <a:pt x="833" y="322"/>
                        <a:pt x="834" y="321"/>
                      </a:cubicBezTo>
                      <a:cubicBezTo>
                        <a:pt x="834" y="320"/>
                        <a:pt x="834" y="319"/>
                        <a:pt x="833" y="317"/>
                      </a:cubicBezTo>
                      <a:cubicBezTo>
                        <a:pt x="833" y="316"/>
                        <a:pt x="833" y="315"/>
                        <a:pt x="833" y="313"/>
                      </a:cubicBezTo>
                      <a:cubicBezTo>
                        <a:pt x="832" y="312"/>
                        <a:pt x="831" y="311"/>
                        <a:pt x="831" y="310"/>
                      </a:cubicBezTo>
                      <a:cubicBezTo>
                        <a:pt x="831" y="310"/>
                        <a:pt x="831" y="308"/>
                        <a:pt x="830" y="306"/>
                      </a:cubicBezTo>
                      <a:cubicBezTo>
                        <a:pt x="829" y="305"/>
                        <a:pt x="829" y="306"/>
                        <a:pt x="828" y="305"/>
                      </a:cubicBezTo>
                      <a:cubicBezTo>
                        <a:pt x="828" y="304"/>
                        <a:pt x="826" y="300"/>
                        <a:pt x="826" y="299"/>
                      </a:cubicBezTo>
                      <a:cubicBezTo>
                        <a:pt x="826" y="299"/>
                        <a:pt x="826" y="299"/>
                        <a:pt x="826" y="299"/>
                      </a:cubicBezTo>
                      <a:cubicBezTo>
                        <a:pt x="825" y="299"/>
                        <a:pt x="825" y="297"/>
                        <a:pt x="825" y="296"/>
                      </a:cubicBezTo>
                      <a:cubicBezTo>
                        <a:pt x="825" y="295"/>
                        <a:pt x="824" y="293"/>
                        <a:pt x="825" y="291"/>
                      </a:cubicBezTo>
                      <a:cubicBezTo>
                        <a:pt x="826" y="288"/>
                        <a:pt x="826" y="287"/>
                        <a:pt x="826" y="286"/>
                      </a:cubicBezTo>
                      <a:cubicBezTo>
                        <a:pt x="826" y="284"/>
                        <a:pt x="827" y="281"/>
                        <a:pt x="827" y="280"/>
                      </a:cubicBezTo>
                      <a:cubicBezTo>
                        <a:pt x="827" y="280"/>
                        <a:pt x="828" y="278"/>
                        <a:pt x="828" y="278"/>
                      </a:cubicBezTo>
                      <a:cubicBezTo>
                        <a:pt x="829" y="277"/>
                        <a:pt x="830" y="274"/>
                        <a:pt x="831" y="273"/>
                      </a:cubicBezTo>
                      <a:cubicBezTo>
                        <a:pt x="831" y="273"/>
                        <a:pt x="832" y="272"/>
                        <a:pt x="832" y="271"/>
                      </a:cubicBezTo>
                      <a:cubicBezTo>
                        <a:pt x="833" y="270"/>
                        <a:pt x="833" y="269"/>
                        <a:pt x="835" y="268"/>
                      </a:cubicBezTo>
                      <a:cubicBezTo>
                        <a:pt x="836" y="268"/>
                        <a:pt x="838" y="268"/>
                        <a:pt x="838" y="267"/>
                      </a:cubicBezTo>
                      <a:cubicBezTo>
                        <a:pt x="837" y="266"/>
                        <a:pt x="838" y="265"/>
                        <a:pt x="836" y="266"/>
                      </a:cubicBezTo>
                      <a:cubicBezTo>
                        <a:pt x="834" y="266"/>
                        <a:pt x="834" y="266"/>
                        <a:pt x="834" y="265"/>
                      </a:cubicBezTo>
                      <a:cubicBezTo>
                        <a:pt x="834" y="264"/>
                        <a:pt x="835" y="263"/>
                        <a:pt x="835" y="262"/>
                      </a:cubicBezTo>
                      <a:cubicBezTo>
                        <a:pt x="835" y="262"/>
                        <a:pt x="836" y="262"/>
                        <a:pt x="836" y="262"/>
                      </a:cubicBezTo>
                      <a:cubicBezTo>
                        <a:pt x="837" y="262"/>
                        <a:pt x="837" y="262"/>
                        <a:pt x="837" y="261"/>
                      </a:cubicBezTo>
                      <a:cubicBezTo>
                        <a:pt x="837" y="260"/>
                        <a:pt x="838" y="260"/>
                        <a:pt x="838" y="260"/>
                      </a:cubicBezTo>
                      <a:cubicBezTo>
                        <a:pt x="839" y="259"/>
                        <a:pt x="840" y="259"/>
                        <a:pt x="840" y="260"/>
                      </a:cubicBezTo>
                      <a:cubicBezTo>
                        <a:pt x="841" y="260"/>
                        <a:pt x="842" y="259"/>
                        <a:pt x="843" y="259"/>
                      </a:cubicBezTo>
                      <a:cubicBezTo>
                        <a:pt x="843" y="260"/>
                        <a:pt x="844" y="260"/>
                        <a:pt x="844" y="261"/>
                      </a:cubicBezTo>
                      <a:cubicBezTo>
                        <a:pt x="843" y="262"/>
                        <a:pt x="844" y="262"/>
                        <a:pt x="843" y="263"/>
                      </a:cubicBezTo>
                      <a:cubicBezTo>
                        <a:pt x="842" y="263"/>
                        <a:pt x="841" y="264"/>
                        <a:pt x="841" y="264"/>
                      </a:cubicBezTo>
                      <a:cubicBezTo>
                        <a:pt x="840" y="264"/>
                        <a:pt x="840" y="264"/>
                        <a:pt x="840" y="265"/>
                      </a:cubicBezTo>
                      <a:cubicBezTo>
                        <a:pt x="840" y="265"/>
                        <a:pt x="840" y="265"/>
                        <a:pt x="841" y="265"/>
                      </a:cubicBezTo>
                      <a:cubicBezTo>
                        <a:pt x="841" y="265"/>
                        <a:pt x="843" y="265"/>
                        <a:pt x="843" y="265"/>
                      </a:cubicBezTo>
                      <a:cubicBezTo>
                        <a:pt x="843" y="265"/>
                        <a:pt x="845" y="265"/>
                        <a:pt x="845" y="264"/>
                      </a:cubicBezTo>
                      <a:cubicBezTo>
                        <a:pt x="845" y="264"/>
                        <a:pt x="846" y="264"/>
                        <a:pt x="845" y="263"/>
                      </a:cubicBezTo>
                      <a:cubicBezTo>
                        <a:pt x="845" y="262"/>
                        <a:pt x="846" y="261"/>
                        <a:pt x="846" y="260"/>
                      </a:cubicBezTo>
                      <a:cubicBezTo>
                        <a:pt x="846" y="260"/>
                        <a:pt x="847" y="260"/>
                        <a:pt x="848" y="259"/>
                      </a:cubicBezTo>
                      <a:cubicBezTo>
                        <a:pt x="850" y="259"/>
                        <a:pt x="850" y="259"/>
                        <a:pt x="851" y="258"/>
                      </a:cubicBezTo>
                      <a:cubicBezTo>
                        <a:pt x="852" y="258"/>
                        <a:pt x="852" y="257"/>
                        <a:pt x="853" y="257"/>
                      </a:cubicBezTo>
                      <a:cubicBezTo>
                        <a:pt x="855" y="258"/>
                        <a:pt x="855" y="258"/>
                        <a:pt x="856" y="258"/>
                      </a:cubicBezTo>
                      <a:cubicBezTo>
                        <a:pt x="857" y="258"/>
                        <a:pt x="857" y="256"/>
                        <a:pt x="858" y="257"/>
                      </a:cubicBezTo>
                      <a:cubicBezTo>
                        <a:pt x="860" y="258"/>
                        <a:pt x="860" y="256"/>
                        <a:pt x="861" y="258"/>
                      </a:cubicBezTo>
                      <a:cubicBezTo>
                        <a:pt x="862" y="259"/>
                        <a:pt x="862" y="259"/>
                        <a:pt x="863" y="260"/>
                      </a:cubicBezTo>
                      <a:cubicBezTo>
                        <a:pt x="863" y="260"/>
                        <a:pt x="864" y="260"/>
                        <a:pt x="865" y="260"/>
                      </a:cubicBezTo>
                      <a:cubicBezTo>
                        <a:pt x="866" y="259"/>
                        <a:pt x="866" y="259"/>
                        <a:pt x="867" y="259"/>
                      </a:cubicBezTo>
                      <a:cubicBezTo>
                        <a:pt x="867" y="260"/>
                        <a:pt x="868" y="260"/>
                        <a:pt x="868" y="260"/>
                      </a:cubicBezTo>
                      <a:cubicBezTo>
                        <a:pt x="868" y="261"/>
                        <a:pt x="869" y="261"/>
                        <a:pt x="867" y="262"/>
                      </a:cubicBezTo>
                      <a:cubicBezTo>
                        <a:pt x="866" y="262"/>
                        <a:pt x="865" y="262"/>
                        <a:pt x="866" y="263"/>
                      </a:cubicBezTo>
                      <a:cubicBezTo>
                        <a:pt x="866" y="263"/>
                        <a:pt x="869" y="264"/>
                        <a:pt x="869" y="264"/>
                      </a:cubicBezTo>
                      <a:cubicBezTo>
                        <a:pt x="869" y="264"/>
                        <a:pt x="871" y="262"/>
                        <a:pt x="870" y="263"/>
                      </a:cubicBezTo>
                      <a:cubicBezTo>
                        <a:pt x="870" y="264"/>
                        <a:pt x="869" y="264"/>
                        <a:pt x="869" y="265"/>
                      </a:cubicBezTo>
                      <a:cubicBezTo>
                        <a:pt x="870" y="266"/>
                        <a:pt x="870" y="267"/>
                        <a:pt x="871" y="267"/>
                      </a:cubicBezTo>
                      <a:cubicBezTo>
                        <a:pt x="872" y="266"/>
                        <a:pt x="873" y="267"/>
                        <a:pt x="873" y="268"/>
                      </a:cubicBezTo>
                      <a:cubicBezTo>
                        <a:pt x="873" y="268"/>
                        <a:pt x="873" y="269"/>
                        <a:pt x="874" y="269"/>
                      </a:cubicBezTo>
                      <a:cubicBezTo>
                        <a:pt x="874" y="269"/>
                        <a:pt x="875" y="270"/>
                        <a:pt x="875" y="269"/>
                      </a:cubicBezTo>
                      <a:cubicBezTo>
                        <a:pt x="875" y="268"/>
                        <a:pt x="875" y="266"/>
                        <a:pt x="876" y="267"/>
                      </a:cubicBezTo>
                      <a:cubicBezTo>
                        <a:pt x="877" y="268"/>
                        <a:pt x="877" y="269"/>
                        <a:pt x="878" y="269"/>
                      </a:cubicBezTo>
                      <a:cubicBezTo>
                        <a:pt x="879" y="268"/>
                        <a:pt x="880" y="268"/>
                        <a:pt x="880" y="267"/>
                      </a:cubicBezTo>
                      <a:cubicBezTo>
                        <a:pt x="880" y="266"/>
                        <a:pt x="881" y="266"/>
                        <a:pt x="879" y="265"/>
                      </a:cubicBezTo>
                      <a:cubicBezTo>
                        <a:pt x="878" y="265"/>
                        <a:pt x="878" y="265"/>
                        <a:pt x="877" y="265"/>
                      </a:cubicBezTo>
                      <a:cubicBezTo>
                        <a:pt x="876" y="265"/>
                        <a:pt x="876" y="265"/>
                        <a:pt x="876" y="265"/>
                      </a:cubicBezTo>
                      <a:cubicBezTo>
                        <a:pt x="875" y="264"/>
                        <a:pt x="875" y="264"/>
                        <a:pt x="875" y="264"/>
                      </a:cubicBezTo>
                      <a:cubicBezTo>
                        <a:pt x="875" y="263"/>
                        <a:pt x="876" y="262"/>
                        <a:pt x="875" y="262"/>
                      </a:cubicBezTo>
                      <a:cubicBezTo>
                        <a:pt x="874" y="262"/>
                        <a:pt x="871" y="261"/>
                        <a:pt x="871" y="261"/>
                      </a:cubicBezTo>
                      <a:cubicBezTo>
                        <a:pt x="872" y="260"/>
                        <a:pt x="873" y="260"/>
                        <a:pt x="874" y="260"/>
                      </a:cubicBezTo>
                      <a:cubicBezTo>
                        <a:pt x="875" y="259"/>
                        <a:pt x="874" y="259"/>
                        <a:pt x="874" y="258"/>
                      </a:cubicBezTo>
                      <a:cubicBezTo>
                        <a:pt x="874" y="258"/>
                        <a:pt x="874" y="258"/>
                        <a:pt x="873" y="258"/>
                      </a:cubicBezTo>
                      <a:cubicBezTo>
                        <a:pt x="872" y="258"/>
                        <a:pt x="873" y="257"/>
                        <a:pt x="872" y="258"/>
                      </a:cubicBezTo>
                      <a:cubicBezTo>
                        <a:pt x="871" y="258"/>
                        <a:pt x="871" y="259"/>
                        <a:pt x="870" y="258"/>
                      </a:cubicBezTo>
                      <a:cubicBezTo>
                        <a:pt x="870" y="257"/>
                        <a:pt x="869" y="256"/>
                        <a:pt x="869" y="256"/>
                      </a:cubicBezTo>
                      <a:cubicBezTo>
                        <a:pt x="870" y="255"/>
                        <a:pt x="869" y="255"/>
                        <a:pt x="870" y="255"/>
                      </a:cubicBezTo>
                      <a:cubicBezTo>
                        <a:pt x="871" y="255"/>
                        <a:pt x="871" y="255"/>
                        <a:pt x="872" y="255"/>
                      </a:cubicBezTo>
                      <a:cubicBezTo>
                        <a:pt x="874" y="254"/>
                        <a:pt x="877" y="254"/>
                        <a:pt x="875" y="253"/>
                      </a:cubicBezTo>
                      <a:cubicBezTo>
                        <a:pt x="874" y="253"/>
                        <a:pt x="872" y="253"/>
                        <a:pt x="872" y="253"/>
                      </a:cubicBezTo>
                      <a:cubicBezTo>
                        <a:pt x="872" y="253"/>
                        <a:pt x="872" y="252"/>
                        <a:pt x="872" y="252"/>
                      </a:cubicBezTo>
                      <a:cubicBezTo>
                        <a:pt x="872" y="251"/>
                        <a:pt x="872" y="251"/>
                        <a:pt x="872" y="250"/>
                      </a:cubicBezTo>
                      <a:cubicBezTo>
                        <a:pt x="873" y="250"/>
                        <a:pt x="873" y="250"/>
                        <a:pt x="874" y="250"/>
                      </a:cubicBezTo>
                      <a:cubicBezTo>
                        <a:pt x="875" y="250"/>
                        <a:pt x="877" y="248"/>
                        <a:pt x="876" y="247"/>
                      </a:cubicBezTo>
                      <a:cubicBezTo>
                        <a:pt x="874" y="246"/>
                        <a:pt x="874" y="246"/>
                        <a:pt x="874" y="246"/>
                      </a:cubicBezTo>
                      <a:cubicBezTo>
                        <a:pt x="873" y="246"/>
                        <a:pt x="872" y="247"/>
                        <a:pt x="872" y="247"/>
                      </a:cubicBezTo>
                      <a:cubicBezTo>
                        <a:pt x="871" y="246"/>
                        <a:pt x="871" y="246"/>
                        <a:pt x="870" y="245"/>
                      </a:cubicBezTo>
                      <a:cubicBezTo>
                        <a:pt x="870" y="245"/>
                        <a:pt x="870" y="244"/>
                        <a:pt x="870" y="243"/>
                      </a:cubicBezTo>
                      <a:cubicBezTo>
                        <a:pt x="870" y="243"/>
                        <a:pt x="871" y="243"/>
                        <a:pt x="872" y="243"/>
                      </a:cubicBezTo>
                      <a:cubicBezTo>
                        <a:pt x="872" y="242"/>
                        <a:pt x="872" y="242"/>
                        <a:pt x="873" y="242"/>
                      </a:cubicBezTo>
                      <a:cubicBezTo>
                        <a:pt x="873" y="242"/>
                        <a:pt x="874" y="242"/>
                        <a:pt x="874" y="242"/>
                      </a:cubicBezTo>
                      <a:cubicBezTo>
                        <a:pt x="874" y="242"/>
                        <a:pt x="875" y="241"/>
                        <a:pt x="875" y="240"/>
                      </a:cubicBezTo>
                      <a:cubicBezTo>
                        <a:pt x="875" y="240"/>
                        <a:pt x="875" y="239"/>
                        <a:pt x="875" y="239"/>
                      </a:cubicBezTo>
                      <a:cubicBezTo>
                        <a:pt x="874" y="239"/>
                        <a:pt x="874" y="239"/>
                        <a:pt x="873" y="239"/>
                      </a:cubicBezTo>
                      <a:cubicBezTo>
                        <a:pt x="873" y="239"/>
                        <a:pt x="872" y="239"/>
                        <a:pt x="872" y="239"/>
                      </a:cubicBezTo>
                      <a:cubicBezTo>
                        <a:pt x="872" y="239"/>
                        <a:pt x="871" y="239"/>
                        <a:pt x="871" y="239"/>
                      </a:cubicBezTo>
                      <a:cubicBezTo>
                        <a:pt x="870" y="239"/>
                        <a:pt x="870" y="239"/>
                        <a:pt x="870" y="239"/>
                      </a:cubicBezTo>
                      <a:cubicBezTo>
                        <a:pt x="869" y="239"/>
                        <a:pt x="869" y="239"/>
                        <a:pt x="869" y="239"/>
                      </a:cubicBezTo>
                      <a:cubicBezTo>
                        <a:pt x="869" y="239"/>
                        <a:pt x="868" y="239"/>
                        <a:pt x="868" y="238"/>
                      </a:cubicBezTo>
                      <a:cubicBezTo>
                        <a:pt x="868" y="237"/>
                        <a:pt x="868" y="236"/>
                        <a:pt x="869" y="236"/>
                      </a:cubicBezTo>
                      <a:cubicBezTo>
                        <a:pt x="869" y="236"/>
                        <a:pt x="870" y="236"/>
                        <a:pt x="870" y="236"/>
                      </a:cubicBezTo>
                      <a:cubicBezTo>
                        <a:pt x="871" y="236"/>
                        <a:pt x="871" y="236"/>
                        <a:pt x="872" y="236"/>
                      </a:cubicBezTo>
                      <a:cubicBezTo>
                        <a:pt x="873" y="235"/>
                        <a:pt x="874" y="233"/>
                        <a:pt x="874" y="233"/>
                      </a:cubicBezTo>
                      <a:cubicBezTo>
                        <a:pt x="875" y="233"/>
                        <a:pt x="874" y="232"/>
                        <a:pt x="875" y="232"/>
                      </a:cubicBezTo>
                      <a:cubicBezTo>
                        <a:pt x="876" y="233"/>
                        <a:pt x="876" y="233"/>
                        <a:pt x="876" y="233"/>
                      </a:cubicBezTo>
                      <a:cubicBezTo>
                        <a:pt x="876" y="233"/>
                        <a:pt x="876" y="234"/>
                        <a:pt x="877" y="233"/>
                      </a:cubicBezTo>
                      <a:cubicBezTo>
                        <a:pt x="878" y="232"/>
                        <a:pt x="878" y="231"/>
                        <a:pt x="878" y="230"/>
                      </a:cubicBezTo>
                      <a:cubicBezTo>
                        <a:pt x="877" y="230"/>
                        <a:pt x="876" y="230"/>
                        <a:pt x="876" y="229"/>
                      </a:cubicBezTo>
                      <a:cubicBezTo>
                        <a:pt x="875" y="228"/>
                        <a:pt x="874" y="228"/>
                        <a:pt x="875" y="227"/>
                      </a:cubicBezTo>
                      <a:cubicBezTo>
                        <a:pt x="875" y="226"/>
                        <a:pt x="875" y="226"/>
                        <a:pt x="877" y="226"/>
                      </a:cubicBezTo>
                      <a:cubicBezTo>
                        <a:pt x="878" y="226"/>
                        <a:pt x="878" y="225"/>
                        <a:pt x="879" y="224"/>
                      </a:cubicBezTo>
                      <a:cubicBezTo>
                        <a:pt x="880" y="223"/>
                        <a:pt x="880" y="224"/>
                        <a:pt x="880" y="222"/>
                      </a:cubicBezTo>
                      <a:cubicBezTo>
                        <a:pt x="880" y="221"/>
                        <a:pt x="879" y="221"/>
                        <a:pt x="880" y="220"/>
                      </a:cubicBezTo>
                      <a:cubicBezTo>
                        <a:pt x="880" y="219"/>
                        <a:pt x="881" y="217"/>
                        <a:pt x="881" y="219"/>
                      </a:cubicBezTo>
                      <a:cubicBezTo>
                        <a:pt x="882" y="222"/>
                        <a:pt x="881" y="223"/>
                        <a:pt x="882" y="223"/>
                      </a:cubicBezTo>
                      <a:cubicBezTo>
                        <a:pt x="883" y="222"/>
                        <a:pt x="883" y="222"/>
                        <a:pt x="883" y="222"/>
                      </a:cubicBezTo>
                      <a:cubicBezTo>
                        <a:pt x="883" y="222"/>
                        <a:pt x="884" y="221"/>
                        <a:pt x="884" y="221"/>
                      </a:cubicBezTo>
                      <a:cubicBezTo>
                        <a:pt x="884" y="220"/>
                        <a:pt x="884" y="220"/>
                        <a:pt x="885" y="219"/>
                      </a:cubicBezTo>
                      <a:cubicBezTo>
                        <a:pt x="885" y="219"/>
                        <a:pt x="885" y="218"/>
                        <a:pt x="886" y="219"/>
                      </a:cubicBezTo>
                      <a:cubicBezTo>
                        <a:pt x="886" y="219"/>
                        <a:pt x="887" y="220"/>
                        <a:pt x="887" y="220"/>
                      </a:cubicBezTo>
                      <a:cubicBezTo>
                        <a:pt x="887" y="217"/>
                        <a:pt x="887" y="219"/>
                        <a:pt x="887" y="218"/>
                      </a:cubicBezTo>
                      <a:cubicBezTo>
                        <a:pt x="886" y="216"/>
                        <a:pt x="886" y="217"/>
                        <a:pt x="886" y="217"/>
                      </a:cubicBezTo>
                      <a:cubicBezTo>
                        <a:pt x="886" y="217"/>
                        <a:pt x="886" y="216"/>
                        <a:pt x="886" y="216"/>
                      </a:cubicBezTo>
                      <a:cubicBezTo>
                        <a:pt x="886" y="216"/>
                        <a:pt x="884" y="215"/>
                        <a:pt x="884" y="215"/>
                      </a:cubicBezTo>
                      <a:cubicBezTo>
                        <a:pt x="884" y="214"/>
                        <a:pt x="884" y="213"/>
                        <a:pt x="884" y="213"/>
                      </a:cubicBezTo>
                      <a:cubicBezTo>
                        <a:pt x="884" y="213"/>
                        <a:pt x="884" y="212"/>
                        <a:pt x="884" y="212"/>
                      </a:cubicBezTo>
                      <a:cubicBezTo>
                        <a:pt x="884" y="212"/>
                        <a:pt x="884" y="212"/>
                        <a:pt x="884" y="212"/>
                      </a:cubicBezTo>
                      <a:cubicBezTo>
                        <a:pt x="883" y="211"/>
                        <a:pt x="883" y="209"/>
                        <a:pt x="884" y="209"/>
                      </a:cubicBezTo>
                      <a:cubicBezTo>
                        <a:pt x="884" y="209"/>
                        <a:pt x="885" y="209"/>
                        <a:pt x="886" y="209"/>
                      </a:cubicBezTo>
                      <a:cubicBezTo>
                        <a:pt x="887" y="209"/>
                        <a:pt x="887" y="208"/>
                        <a:pt x="887" y="210"/>
                      </a:cubicBezTo>
                      <a:cubicBezTo>
                        <a:pt x="887" y="212"/>
                        <a:pt x="888" y="212"/>
                        <a:pt x="888" y="213"/>
                      </a:cubicBezTo>
                      <a:cubicBezTo>
                        <a:pt x="888" y="214"/>
                        <a:pt x="890" y="214"/>
                        <a:pt x="890" y="214"/>
                      </a:cubicBezTo>
                      <a:cubicBezTo>
                        <a:pt x="891" y="213"/>
                        <a:pt x="891" y="213"/>
                        <a:pt x="891" y="211"/>
                      </a:cubicBezTo>
                      <a:cubicBezTo>
                        <a:pt x="891" y="210"/>
                        <a:pt x="891" y="209"/>
                        <a:pt x="891" y="209"/>
                      </a:cubicBezTo>
                      <a:cubicBezTo>
                        <a:pt x="891" y="209"/>
                        <a:pt x="893" y="212"/>
                        <a:pt x="893" y="210"/>
                      </a:cubicBezTo>
                      <a:cubicBezTo>
                        <a:pt x="892" y="208"/>
                        <a:pt x="892" y="208"/>
                        <a:pt x="891" y="207"/>
                      </a:cubicBezTo>
                      <a:cubicBezTo>
                        <a:pt x="891" y="207"/>
                        <a:pt x="891" y="206"/>
                        <a:pt x="891" y="206"/>
                      </a:cubicBezTo>
                      <a:cubicBezTo>
                        <a:pt x="892" y="206"/>
                        <a:pt x="891" y="204"/>
                        <a:pt x="892" y="206"/>
                      </a:cubicBezTo>
                      <a:cubicBezTo>
                        <a:pt x="893" y="208"/>
                        <a:pt x="893" y="208"/>
                        <a:pt x="894" y="208"/>
                      </a:cubicBezTo>
                      <a:cubicBezTo>
                        <a:pt x="895" y="207"/>
                        <a:pt x="895" y="206"/>
                        <a:pt x="896" y="207"/>
                      </a:cubicBezTo>
                      <a:cubicBezTo>
                        <a:pt x="897" y="207"/>
                        <a:pt x="897" y="208"/>
                        <a:pt x="898" y="208"/>
                      </a:cubicBezTo>
                      <a:cubicBezTo>
                        <a:pt x="899" y="207"/>
                        <a:pt x="899" y="208"/>
                        <a:pt x="900" y="207"/>
                      </a:cubicBezTo>
                      <a:cubicBezTo>
                        <a:pt x="901" y="207"/>
                        <a:pt x="902" y="207"/>
                        <a:pt x="902" y="206"/>
                      </a:cubicBezTo>
                      <a:cubicBezTo>
                        <a:pt x="901" y="205"/>
                        <a:pt x="900" y="204"/>
                        <a:pt x="901" y="204"/>
                      </a:cubicBezTo>
                      <a:cubicBezTo>
                        <a:pt x="902" y="204"/>
                        <a:pt x="903" y="205"/>
                        <a:pt x="903" y="204"/>
                      </a:cubicBezTo>
                      <a:cubicBezTo>
                        <a:pt x="903" y="203"/>
                        <a:pt x="904" y="204"/>
                        <a:pt x="901" y="203"/>
                      </a:cubicBezTo>
                      <a:cubicBezTo>
                        <a:pt x="899" y="201"/>
                        <a:pt x="899" y="201"/>
                        <a:pt x="899" y="201"/>
                      </a:cubicBezTo>
                      <a:cubicBezTo>
                        <a:pt x="899" y="200"/>
                        <a:pt x="901" y="200"/>
                        <a:pt x="902" y="201"/>
                      </a:cubicBezTo>
                      <a:cubicBezTo>
                        <a:pt x="903" y="201"/>
                        <a:pt x="904" y="202"/>
                        <a:pt x="904" y="202"/>
                      </a:cubicBezTo>
                      <a:cubicBezTo>
                        <a:pt x="904" y="202"/>
                        <a:pt x="905" y="202"/>
                        <a:pt x="905" y="202"/>
                      </a:cubicBezTo>
                      <a:cubicBezTo>
                        <a:pt x="905" y="202"/>
                        <a:pt x="905" y="202"/>
                        <a:pt x="906" y="201"/>
                      </a:cubicBezTo>
                      <a:cubicBezTo>
                        <a:pt x="906" y="201"/>
                        <a:pt x="906" y="201"/>
                        <a:pt x="906" y="200"/>
                      </a:cubicBezTo>
                      <a:cubicBezTo>
                        <a:pt x="906" y="200"/>
                        <a:pt x="907" y="200"/>
                        <a:pt x="906" y="200"/>
                      </a:cubicBezTo>
                      <a:cubicBezTo>
                        <a:pt x="905" y="199"/>
                        <a:pt x="906" y="199"/>
                        <a:pt x="904" y="199"/>
                      </a:cubicBezTo>
                      <a:cubicBezTo>
                        <a:pt x="903" y="199"/>
                        <a:pt x="903" y="199"/>
                        <a:pt x="902" y="198"/>
                      </a:cubicBezTo>
                      <a:cubicBezTo>
                        <a:pt x="902" y="198"/>
                        <a:pt x="901" y="196"/>
                        <a:pt x="902" y="196"/>
                      </a:cubicBezTo>
                      <a:cubicBezTo>
                        <a:pt x="903" y="196"/>
                        <a:pt x="903" y="196"/>
                        <a:pt x="904" y="196"/>
                      </a:cubicBezTo>
                      <a:cubicBezTo>
                        <a:pt x="905" y="195"/>
                        <a:pt x="906" y="195"/>
                        <a:pt x="906" y="195"/>
                      </a:cubicBezTo>
                      <a:cubicBezTo>
                        <a:pt x="906" y="194"/>
                        <a:pt x="907" y="194"/>
                        <a:pt x="906" y="194"/>
                      </a:cubicBezTo>
                      <a:cubicBezTo>
                        <a:pt x="904" y="193"/>
                        <a:pt x="904" y="193"/>
                        <a:pt x="904" y="193"/>
                      </a:cubicBezTo>
                      <a:cubicBezTo>
                        <a:pt x="904" y="193"/>
                        <a:pt x="904" y="192"/>
                        <a:pt x="905" y="192"/>
                      </a:cubicBezTo>
                      <a:cubicBezTo>
                        <a:pt x="905" y="192"/>
                        <a:pt x="905" y="192"/>
                        <a:pt x="906" y="192"/>
                      </a:cubicBezTo>
                      <a:cubicBezTo>
                        <a:pt x="906" y="191"/>
                        <a:pt x="907" y="191"/>
                        <a:pt x="907" y="191"/>
                      </a:cubicBezTo>
                      <a:cubicBezTo>
                        <a:pt x="908" y="191"/>
                        <a:pt x="907" y="191"/>
                        <a:pt x="908" y="191"/>
                      </a:cubicBezTo>
                      <a:cubicBezTo>
                        <a:pt x="910" y="190"/>
                        <a:pt x="911" y="189"/>
                        <a:pt x="911" y="189"/>
                      </a:cubicBezTo>
                      <a:cubicBezTo>
                        <a:pt x="911" y="189"/>
                        <a:pt x="911" y="189"/>
                        <a:pt x="911" y="189"/>
                      </a:cubicBezTo>
                      <a:cubicBezTo>
                        <a:pt x="910" y="188"/>
                        <a:pt x="910" y="188"/>
                        <a:pt x="910" y="188"/>
                      </a:cubicBezTo>
                      <a:cubicBezTo>
                        <a:pt x="909" y="189"/>
                        <a:pt x="909" y="189"/>
                        <a:pt x="909" y="189"/>
                      </a:cubicBezTo>
                      <a:cubicBezTo>
                        <a:pt x="908" y="189"/>
                        <a:pt x="908" y="189"/>
                        <a:pt x="908" y="189"/>
                      </a:cubicBezTo>
                      <a:cubicBezTo>
                        <a:pt x="908" y="189"/>
                        <a:pt x="906" y="189"/>
                        <a:pt x="906" y="188"/>
                      </a:cubicBezTo>
                      <a:cubicBezTo>
                        <a:pt x="905" y="188"/>
                        <a:pt x="906" y="188"/>
                        <a:pt x="906" y="188"/>
                      </a:cubicBezTo>
                      <a:cubicBezTo>
                        <a:pt x="906" y="187"/>
                        <a:pt x="906" y="187"/>
                        <a:pt x="906" y="187"/>
                      </a:cubicBezTo>
                      <a:cubicBezTo>
                        <a:pt x="907" y="187"/>
                        <a:pt x="907" y="187"/>
                        <a:pt x="907" y="187"/>
                      </a:cubicBezTo>
                      <a:cubicBezTo>
                        <a:pt x="907" y="186"/>
                        <a:pt x="907" y="186"/>
                        <a:pt x="907" y="186"/>
                      </a:cubicBezTo>
                      <a:cubicBezTo>
                        <a:pt x="907" y="186"/>
                        <a:pt x="907" y="186"/>
                        <a:pt x="906" y="186"/>
                      </a:cubicBezTo>
                      <a:cubicBezTo>
                        <a:pt x="905" y="185"/>
                        <a:pt x="905" y="186"/>
                        <a:pt x="905" y="186"/>
                      </a:cubicBezTo>
                      <a:cubicBezTo>
                        <a:pt x="905" y="186"/>
                        <a:pt x="905" y="186"/>
                        <a:pt x="905" y="185"/>
                      </a:cubicBezTo>
                      <a:cubicBezTo>
                        <a:pt x="904" y="185"/>
                        <a:pt x="904" y="185"/>
                        <a:pt x="904" y="185"/>
                      </a:cubicBezTo>
                      <a:cubicBezTo>
                        <a:pt x="903" y="184"/>
                        <a:pt x="903" y="184"/>
                        <a:pt x="903" y="184"/>
                      </a:cubicBezTo>
                      <a:cubicBezTo>
                        <a:pt x="905" y="183"/>
                        <a:pt x="905" y="183"/>
                        <a:pt x="905" y="183"/>
                      </a:cubicBezTo>
                      <a:cubicBezTo>
                        <a:pt x="905" y="183"/>
                        <a:pt x="907" y="183"/>
                        <a:pt x="908" y="183"/>
                      </a:cubicBezTo>
                      <a:cubicBezTo>
                        <a:pt x="908" y="183"/>
                        <a:pt x="909" y="183"/>
                        <a:pt x="909" y="183"/>
                      </a:cubicBezTo>
                      <a:cubicBezTo>
                        <a:pt x="909" y="183"/>
                        <a:pt x="910" y="184"/>
                        <a:pt x="910" y="184"/>
                      </a:cubicBezTo>
                      <a:cubicBezTo>
                        <a:pt x="910" y="184"/>
                        <a:pt x="912" y="184"/>
                        <a:pt x="912" y="184"/>
                      </a:cubicBezTo>
                      <a:cubicBezTo>
                        <a:pt x="913" y="184"/>
                        <a:pt x="913" y="183"/>
                        <a:pt x="912" y="183"/>
                      </a:cubicBezTo>
                      <a:cubicBezTo>
                        <a:pt x="912" y="183"/>
                        <a:pt x="912" y="182"/>
                        <a:pt x="913" y="181"/>
                      </a:cubicBezTo>
                      <a:cubicBezTo>
                        <a:pt x="913" y="181"/>
                        <a:pt x="913" y="181"/>
                        <a:pt x="912" y="181"/>
                      </a:cubicBezTo>
                      <a:cubicBezTo>
                        <a:pt x="910" y="182"/>
                        <a:pt x="910" y="182"/>
                        <a:pt x="909" y="182"/>
                      </a:cubicBezTo>
                      <a:cubicBezTo>
                        <a:pt x="908" y="182"/>
                        <a:pt x="908" y="182"/>
                        <a:pt x="908" y="181"/>
                      </a:cubicBezTo>
                      <a:cubicBezTo>
                        <a:pt x="907" y="181"/>
                        <a:pt x="907" y="181"/>
                        <a:pt x="907" y="180"/>
                      </a:cubicBezTo>
                      <a:cubicBezTo>
                        <a:pt x="908" y="180"/>
                        <a:pt x="908" y="180"/>
                        <a:pt x="909" y="180"/>
                      </a:cubicBezTo>
                      <a:cubicBezTo>
                        <a:pt x="910" y="180"/>
                        <a:pt x="910" y="180"/>
                        <a:pt x="910" y="180"/>
                      </a:cubicBezTo>
                      <a:cubicBezTo>
                        <a:pt x="910" y="179"/>
                        <a:pt x="912" y="179"/>
                        <a:pt x="911" y="179"/>
                      </a:cubicBezTo>
                      <a:cubicBezTo>
                        <a:pt x="910" y="178"/>
                        <a:pt x="910" y="179"/>
                        <a:pt x="909" y="178"/>
                      </a:cubicBezTo>
                      <a:cubicBezTo>
                        <a:pt x="909" y="178"/>
                        <a:pt x="909" y="178"/>
                        <a:pt x="909" y="177"/>
                      </a:cubicBezTo>
                      <a:cubicBezTo>
                        <a:pt x="910" y="177"/>
                        <a:pt x="910" y="177"/>
                        <a:pt x="910" y="176"/>
                      </a:cubicBezTo>
                      <a:cubicBezTo>
                        <a:pt x="911" y="176"/>
                        <a:pt x="911" y="176"/>
                        <a:pt x="912" y="175"/>
                      </a:cubicBezTo>
                      <a:cubicBezTo>
                        <a:pt x="912" y="175"/>
                        <a:pt x="912" y="176"/>
                        <a:pt x="912" y="176"/>
                      </a:cubicBezTo>
                      <a:cubicBezTo>
                        <a:pt x="914" y="177"/>
                        <a:pt x="914" y="177"/>
                        <a:pt x="914" y="177"/>
                      </a:cubicBezTo>
                      <a:cubicBezTo>
                        <a:pt x="914" y="177"/>
                        <a:pt x="914" y="177"/>
                        <a:pt x="914" y="177"/>
                      </a:cubicBezTo>
                      <a:cubicBezTo>
                        <a:pt x="915" y="176"/>
                        <a:pt x="915" y="176"/>
                        <a:pt x="915" y="176"/>
                      </a:cubicBezTo>
                      <a:cubicBezTo>
                        <a:pt x="915" y="176"/>
                        <a:pt x="917" y="175"/>
                        <a:pt x="917" y="175"/>
                      </a:cubicBezTo>
                      <a:cubicBezTo>
                        <a:pt x="917" y="175"/>
                        <a:pt x="918" y="175"/>
                        <a:pt x="918" y="174"/>
                      </a:cubicBezTo>
                      <a:cubicBezTo>
                        <a:pt x="918" y="174"/>
                        <a:pt x="918" y="174"/>
                        <a:pt x="918" y="173"/>
                      </a:cubicBezTo>
                      <a:cubicBezTo>
                        <a:pt x="918" y="173"/>
                        <a:pt x="918" y="172"/>
                        <a:pt x="918" y="172"/>
                      </a:cubicBezTo>
                      <a:cubicBezTo>
                        <a:pt x="919" y="172"/>
                        <a:pt x="919" y="172"/>
                        <a:pt x="919" y="172"/>
                      </a:cubicBezTo>
                      <a:cubicBezTo>
                        <a:pt x="919" y="172"/>
                        <a:pt x="919" y="171"/>
                        <a:pt x="919" y="171"/>
                      </a:cubicBezTo>
                      <a:cubicBezTo>
                        <a:pt x="919" y="170"/>
                        <a:pt x="919" y="170"/>
                        <a:pt x="919" y="170"/>
                      </a:cubicBezTo>
                      <a:cubicBezTo>
                        <a:pt x="918" y="170"/>
                        <a:pt x="918" y="170"/>
                        <a:pt x="918" y="170"/>
                      </a:cubicBezTo>
                      <a:cubicBezTo>
                        <a:pt x="917" y="170"/>
                        <a:pt x="917" y="170"/>
                        <a:pt x="917" y="170"/>
                      </a:cubicBezTo>
                      <a:cubicBezTo>
                        <a:pt x="917" y="170"/>
                        <a:pt x="917" y="170"/>
                        <a:pt x="916" y="171"/>
                      </a:cubicBezTo>
                      <a:cubicBezTo>
                        <a:pt x="915" y="171"/>
                        <a:pt x="915" y="171"/>
                        <a:pt x="915" y="171"/>
                      </a:cubicBezTo>
                      <a:cubicBezTo>
                        <a:pt x="914" y="172"/>
                        <a:pt x="914" y="172"/>
                        <a:pt x="914" y="172"/>
                      </a:cubicBezTo>
                      <a:cubicBezTo>
                        <a:pt x="914" y="172"/>
                        <a:pt x="914" y="172"/>
                        <a:pt x="914" y="172"/>
                      </a:cubicBezTo>
                      <a:cubicBezTo>
                        <a:pt x="913" y="173"/>
                        <a:pt x="913" y="174"/>
                        <a:pt x="912" y="173"/>
                      </a:cubicBezTo>
                      <a:cubicBezTo>
                        <a:pt x="911" y="172"/>
                        <a:pt x="911" y="172"/>
                        <a:pt x="911" y="172"/>
                      </a:cubicBezTo>
                      <a:cubicBezTo>
                        <a:pt x="911" y="172"/>
                        <a:pt x="911" y="171"/>
                        <a:pt x="911" y="170"/>
                      </a:cubicBezTo>
                      <a:cubicBezTo>
                        <a:pt x="911" y="170"/>
                        <a:pt x="911" y="170"/>
                        <a:pt x="911" y="170"/>
                      </a:cubicBezTo>
                      <a:cubicBezTo>
                        <a:pt x="912" y="170"/>
                        <a:pt x="912" y="170"/>
                        <a:pt x="912" y="170"/>
                      </a:cubicBezTo>
                      <a:cubicBezTo>
                        <a:pt x="913" y="170"/>
                        <a:pt x="913" y="170"/>
                        <a:pt x="913" y="170"/>
                      </a:cubicBezTo>
                      <a:cubicBezTo>
                        <a:pt x="914" y="170"/>
                        <a:pt x="914" y="170"/>
                        <a:pt x="914" y="170"/>
                      </a:cubicBezTo>
                      <a:cubicBezTo>
                        <a:pt x="915" y="169"/>
                        <a:pt x="915" y="169"/>
                        <a:pt x="915" y="169"/>
                      </a:cubicBezTo>
                      <a:cubicBezTo>
                        <a:pt x="915" y="168"/>
                        <a:pt x="915" y="168"/>
                        <a:pt x="915" y="168"/>
                      </a:cubicBezTo>
                      <a:cubicBezTo>
                        <a:pt x="915" y="168"/>
                        <a:pt x="915" y="168"/>
                        <a:pt x="916" y="168"/>
                      </a:cubicBezTo>
                      <a:cubicBezTo>
                        <a:pt x="916" y="167"/>
                        <a:pt x="916" y="168"/>
                        <a:pt x="916" y="167"/>
                      </a:cubicBezTo>
                      <a:cubicBezTo>
                        <a:pt x="917" y="166"/>
                        <a:pt x="917" y="166"/>
                        <a:pt x="917" y="166"/>
                      </a:cubicBezTo>
                      <a:cubicBezTo>
                        <a:pt x="917" y="166"/>
                        <a:pt x="917" y="166"/>
                        <a:pt x="917" y="166"/>
                      </a:cubicBezTo>
                      <a:cubicBezTo>
                        <a:pt x="918" y="166"/>
                        <a:pt x="918" y="166"/>
                        <a:pt x="918" y="166"/>
                      </a:cubicBezTo>
                      <a:cubicBezTo>
                        <a:pt x="919" y="167"/>
                        <a:pt x="919" y="167"/>
                        <a:pt x="919" y="167"/>
                      </a:cubicBezTo>
                      <a:cubicBezTo>
                        <a:pt x="919" y="166"/>
                        <a:pt x="919" y="166"/>
                        <a:pt x="919" y="166"/>
                      </a:cubicBezTo>
                      <a:cubicBezTo>
                        <a:pt x="920" y="165"/>
                        <a:pt x="920" y="165"/>
                        <a:pt x="920" y="165"/>
                      </a:cubicBezTo>
                      <a:cubicBezTo>
                        <a:pt x="920" y="165"/>
                        <a:pt x="920" y="164"/>
                        <a:pt x="919" y="164"/>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78" name="Freeform 5">
                  <a:extLst>
                    <a:ext uri="{FF2B5EF4-FFF2-40B4-BE49-F238E27FC236}">
                      <a16:creationId xmlns:a16="http://schemas.microsoft.com/office/drawing/2014/main" id="{3C47D5C1-43E2-BA64-B4A8-83B7D16C328C}"/>
                    </a:ext>
                  </a:extLst>
                </p:cNvPr>
                <p:cNvSpPr>
                  <a:spLocks noChangeAspect="1"/>
                </p:cNvSpPr>
                <p:nvPr/>
              </p:nvSpPr>
              <p:spPr bwMode="auto">
                <a:xfrm>
                  <a:off x="3027" y="1821"/>
                  <a:ext cx="62" cy="88"/>
                </a:xfrm>
                <a:custGeom>
                  <a:avLst/>
                  <a:gdLst>
                    <a:gd name="T0" fmla="*/ 3 w 31"/>
                    <a:gd name="T1" fmla="*/ 44 h 44"/>
                    <a:gd name="T2" fmla="*/ 8 w 31"/>
                    <a:gd name="T3" fmla="*/ 42 h 44"/>
                    <a:gd name="T4" fmla="*/ 12 w 31"/>
                    <a:gd name="T5" fmla="*/ 42 h 44"/>
                    <a:gd name="T6" fmla="*/ 17 w 31"/>
                    <a:gd name="T7" fmla="*/ 38 h 44"/>
                    <a:gd name="T8" fmla="*/ 21 w 31"/>
                    <a:gd name="T9" fmla="*/ 36 h 44"/>
                    <a:gd name="T10" fmla="*/ 25 w 31"/>
                    <a:gd name="T11" fmla="*/ 34 h 44"/>
                    <a:gd name="T12" fmla="*/ 26 w 31"/>
                    <a:gd name="T13" fmla="*/ 30 h 44"/>
                    <a:gd name="T14" fmla="*/ 29 w 31"/>
                    <a:gd name="T15" fmla="*/ 26 h 44"/>
                    <a:gd name="T16" fmla="*/ 31 w 31"/>
                    <a:gd name="T17" fmla="*/ 23 h 44"/>
                    <a:gd name="T18" fmla="*/ 29 w 31"/>
                    <a:gd name="T19" fmla="*/ 21 h 44"/>
                    <a:gd name="T20" fmla="*/ 25 w 31"/>
                    <a:gd name="T21" fmla="*/ 22 h 44"/>
                    <a:gd name="T22" fmla="*/ 21 w 31"/>
                    <a:gd name="T23" fmla="*/ 22 h 44"/>
                    <a:gd name="T24" fmla="*/ 20 w 31"/>
                    <a:gd name="T25" fmla="*/ 18 h 44"/>
                    <a:gd name="T26" fmla="*/ 21 w 31"/>
                    <a:gd name="T27" fmla="*/ 15 h 44"/>
                    <a:gd name="T28" fmla="*/ 23 w 31"/>
                    <a:gd name="T29" fmla="*/ 13 h 44"/>
                    <a:gd name="T30" fmla="*/ 24 w 31"/>
                    <a:gd name="T31" fmla="*/ 10 h 44"/>
                    <a:gd name="T32" fmla="*/ 25 w 31"/>
                    <a:gd name="T33" fmla="*/ 8 h 44"/>
                    <a:gd name="T34" fmla="*/ 26 w 31"/>
                    <a:gd name="T35" fmla="*/ 2 h 44"/>
                    <a:gd name="T36" fmla="*/ 23 w 31"/>
                    <a:gd name="T37" fmla="*/ 1 h 44"/>
                    <a:gd name="T38" fmla="*/ 21 w 31"/>
                    <a:gd name="T39" fmla="*/ 2 h 44"/>
                    <a:gd name="T40" fmla="*/ 19 w 31"/>
                    <a:gd name="T41" fmla="*/ 6 h 44"/>
                    <a:gd name="T42" fmla="*/ 16 w 31"/>
                    <a:gd name="T43" fmla="*/ 7 h 44"/>
                    <a:gd name="T44" fmla="*/ 13 w 31"/>
                    <a:gd name="T45" fmla="*/ 10 h 44"/>
                    <a:gd name="T46" fmla="*/ 10 w 31"/>
                    <a:gd name="T47" fmla="*/ 12 h 44"/>
                    <a:gd name="T48" fmla="*/ 8 w 31"/>
                    <a:gd name="T49" fmla="*/ 15 h 44"/>
                    <a:gd name="T50" fmla="*/ 5 w 31"/>
                    <a:gd name="T51" fmla="*/ 18 h 44"/>
                    <a:gd name="T52" fmla="*/ 3 w 31"/>
                    <a:gd name="T53" fmla="*/ 24 h 44"/>
                    <a:gd name="T54" fmla="*/ 3 w 31"/>
                    <a:gd name="T55" fmla="*/ 27 h 44"/>
                    <a:gd name="T56" fmla="*/ 3 w 31"/>
                    <a:gd name="T57" fmla="*/ 30 h 44"/>
                    <a:gd name="T58" fmla="*/ 6 w 31"/>
                    <a:gd name="T59" fmla="*/ 28 h 44"/>
                    <a:gd name="T60" fmla="*/ 10 w 31"/>
                    <a:gd name="T61" fmla="*/ 28 h 44"/>
                    <a:gd name="T62" fmla="*/ 10 w 31"/>
                    <a:gd name="T63" fmla="*/ 31 h 44"/>
                    <a:gd name="T64" fmla="*/ 6 w 31"/>
                    <a:gd name="T65" fmla="*/ 34 h 44"/>
                    <a:gd name="T66" fmla="*/ 7 w 31"/>
                    <a:gd name="T67" fmla="*/ 37 h 44"/>
                    <a:gd name="T68" fmla="*/ 4 w 31"/>
                    <a:gd name="T69" fmla="*/ 41 h 44"/>
                    <a:gd name="T70" fmla="*/ 0 w 31"/>
                    <a:gd name="T7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44">
                      <a:moveTo>
                        <a:pt x="1" y="43"/>
                      </a:moveTo>
                      <a:cubicBezTo>
                        <a:pt x="2" y="44"/>
                        <a:pt x="3" y="44"/>
                        <a:pt x="3" y="44"/>
                      </a:cubicBezTo>
                      <a:cubicBezTo>
                        <a:pt x="3" y="44"/>
                        <a:pt x="5" y="44"/>
                        <a:pt x="6" y="43"/>
                      </a:cubicBezTo>
                      <a:cubicBezTo>
                        <a:pt x="7" y="43"/>
                        <a:pt x="7" y="42"/>
                        <a:pt x="8" y="42"/>
                      </a:cubicBezTo>
                      <a:cubicBezTo>
                        <a:pt x="8" y="42"/>
                        <a:pt x="9" y="42"/>
                        <a:pt x="10" y="42"/>
                      </a:cubicBezTo>
                      <a:cubicBezTo>
                        <a:pt x="10" y="42"/>
                        <a:pt x="12" y="42"/>
                        <a:pt x="12" y="42"/>
                      </a:cubicBezTo>
                      <a:cubicBezTo>
                        <a:pt x="13" y="41"/>
                        <a:pt x="14" y="41"/>
                        <a:pt x="15" y="40"/>
                      </a:cubicBezTo>
                      <a:cubicBezTo>
                        <a:pt x="16" y="40"/>
                        <a:pt x="17" y="39"/>
                        <a:pt x="17" y="38"/>
                      </a:cubicBezTo>
                      <a:cubicBezTo>
                        <a:pt x="18" y="38"/>
                        <a:pt x="19" y="37"/>
                        <a:pt x="20" y="37"/>
                      </a:cubicBezTo>
                      <a:cubicBezTo>
                        <a:pt x="21" y="37"/>
                        <a:pt x="21" y="37"/>
                        <a:pt x="21" y="36"/>
                      </a:cubicBezTo>
                      <a:cubicBezTo>
                        <a:pt x="22" y="36"/>
                        <a:pt x="23" y="35"/>
                        <a:pt x="24" y="34"/>
                      </a:cubicBezTo>
                      <a:cubicBezTo>
                        <a:pt x="24" y="34"/>
                        <a:pt x="25" y="34"/>
                        <a:pt x="25" y="34"/>
                      </a:cubicBezTo>
                      <a:cubicBezTo>
                        <a:pt x="25" y="33"/>
                        <a:pt x="25" y="31"/>
                        <a:pt x="25" y="31"/>
                      </a:cubicBezTo>
                      <a:cubicBezTo>
                        <a:pt x="25" y="31"/>
                        <a:pt x="26" y="30"/>
                        <a:pt x="26" y="30"/>
                      </a:cubicBezTo>
                      <a:cubicBezTo>
                        <a:pt x="27" y="29"/>
                        <a:pt x="27" y="28"/>
                        <a:pt x="27" y="28"/>
                      </a:cubicBezTo>
                      <a:cubicBezTo>
                        <a:pt x="27" y="27"/>
                        <a:pt x="29" y="26"/>
                        <a:pt x="29" y="26"/>
                      </a:cubicBezTo>
                      <a:cubicBezTo>
                        <a:pt x="29" y="26"/>
                        <a:pt x="29" y="25"/>
                        <a:pt x="30" y="24"/>
                      </a:cubicBezTo>
                      <a:cubicBezTo>
                        <a:pt x="30" y="24"/>
                        <a:pt x="31" y="23"/>
                        <a:pt x="31" y="23"/>
                      </a:cubicBezTo>
                      <a:cubicBezTo>
                        <a:pt x="31" y="22"/>
                        <a:pt x="31" y="21"/>
                        <a:pt x="30" y="20"/>
                      </a:cubicBezTo>
                      <a:cubicBezTo>
                        <a:pt x="30" y="20"/>
                        <a:pt x="29" y="20"/>
                        <a:pt x="29" y="21"/>
                      </a:cubicBezTo>
                      <a:cubicBezTo>
                        <a:pt x="28" y="21"/>
                        <a:pt x="27" y="21"/>
                        <a:pt x="27" y="21"/>
                      </a:cubicBezTo>
                      <a:cubicBezTo>
                        <a:pt x="26" y="22"/>
                        <a:pt x="25" y="22"/>
                        <a:pt x="25" y="22"/>
                      </a:cubicBezTo>
                      <a:cubicBezTo>
                        <a:pt x="24" y="22"/>
                        <a:pt x="23" y="22"/>
                        <a:pt x="23" y="22"/>
                      </a:cubicBezTo>
                      <a:cubicBezTo>
                        <a:pt x="22" y="23"/>
                        <a:pt x="22" y="22"/>
                        <a:pt x="21" y="22"/>
                      </a:cubicBezTo>
                      <a:cubicBezTo>
                        <a:pt x="21" y="22"/>
                        <a:pt x="20" y="21"/>
                        <a:pt x="20" y="21"/>
                      </a:cubicBezTo>
                      <a:cubicBezTo>
                        <a:pt x="20" y="21"/>
                        <a:pt x="20" y="20"/>
                        <a:pt x="20" y="18"/>
                      </a:cubicBezTo>
                      <a:cubicBezTo>
                        <a:pt x="20" y="17"/>
                        <a:pt x="20" y="17"/>
                        <a:pt x="20" y="17"/>
                      </a:cubicBezTo>
                      <a:cubicBezTo>
                        <a:pt x="21" y="16"/>
                        <a:pt x="21" y="16"/>
                        <a:pt x="21" y="15"/>
                      </a:cubicBezTo>
                      <a:cubicBezTo>
                        <a:pt x="21" y="15"/>
                        <a:pt x="21" y="15"/>
                        <a:pt x="21" y="14"/>
                      </a:cubicBezTo>
                      <a:cubicBezTo>
                        <a:pt x="22" y="14"/>
                        <a:pt x="22" y="13"/>
                        <a:pt x="23" y="13"/>
                      </a:cubicBezTo>
                      <a:cubicBezTo>
                        <a:pt x="23" y="13"/>
                        <a:pt x="23" y="12"/>
                        <a:pt x="23" y="12"/>
                      </a:cubicBezTo>
                      <a:cubicBezTo>
                        <a:pt x="23" y="11"/>
                        <a:pt x="23" y="10"/>
                        <a:pt x="24" y="10"/>
                      </a:cubicBezTo>
                      <a:cubicBezTo>
                        <a:pt x="24" y="10"/>
                        <a:pt x="24" y="9"/>
                        <a:pt x="24" y="9"/>
                      </a:cubicBezTo>
                      <a:cubicBezTo>
                        <a:pt x="24" y="8"/>
                        <a:pt x="25" y="8"/>
                        <a:pt x="25" y="8"/>
                      </a:cubicBezTo>
                      <a:cubicBezTo>
                        <a:pt x="25" y="7"/>
                        <a:pt x="25" y="6"/>
                        <a:pt x="25" y="5"/>
                      </a:cubicBezTo>
                      <a:cubicBezTo>
                        <a:pt x="26" y="4"/>
                        <a:pt x="26" y="3"/>
                        <a:pt x="26" y="2"/>
                      </a:cubicBezTo>
                      <a:cubicBezTo>
                        <a:pt x="26" y="1"/>
                        <a:pt x="26" y="1"/>
                        <a:pt x="26" y="0"/>
                      </a:cubicBezTo>
                      <a:cubicBezTo>
                        <a:pt x="25" y="0"/>
                        <a:pt x="24" y="0"/>
                        <a:pt x="23" y="1"/>
                      </a:cubicBezTo>
                      <a:cubicBezTo>
                        <a:pt x="23" y="1"/>
                        <a:pt x="22" y="1"/>
                        <a:pt x="22" y="1"/>
                      </a:cubicBezTo>
                      <a:cubicBezTo>
                        <a:pt x="22" y="1"/>
                        <a:pt x="21" y="2"/>
                        <a:pt x="21" y="2"/>
                      </a:cubicBezTo>
                      <a:cubicBezTo>
                        <a:pt x="21" y="3"/>
                        <a:pt x="21" y="3"/>
                        <a:pt x="20" y="4"/>
                      </a:cubicBezTo>
                      <a:cubicBezTo>
                        <a:pt x="19" y="4"/>
                        <a:pt x="20" y="5"/>
                        <a:pt x="19" y="6"/>
                      </a:cubicBezTo>
                      <a:cubicBezTo>
                        <a:pt x="18" y="7"/>
                        <a:pt x="18" y="6"/>
                        <a:pt x="17" y="6"/>
                      </a:cubicBezTo>
                      <a:cubicBezTo>
                        <a:pt x="17" y="6"/>
                        <a:pt x="17" y="6"/>
                        <a:pt x="16" y="7"/>
                      </a:cubicBezTo>
                      <a:cubicBezTo>
                        <a:pt x="15" y="7"/>
                        <a:pt x="15" y="8"/>
                        <a:pt x="15" y="9"/>
                      </a:cubicBezTo>
                      <a:cubicBezTo>
                        <a:pt x="14" y="9"/>
                        <a:pt x="13" y="9"/>
                        <a:pt x="13" y="10"/>
                      </a:cubicBezTo>
                      <a:cubicBezTo>
                        <a:pt x="13" y="10"/>
                        <a:pt x="12" y="11"/>
                        <a:pt x="11" y="11"/>
                      </a:cubicBezTo>
                      <a:cubicBezTo>
                        <a:pt x="10" y="11"/>
                        <a:pt x="10" y="11"/>
                        <a:pt x="10" y="12"/>
                      </a:cubicBezTo>
                      <a:cubicBezTo>
                        <a:pt x="10" y="13"/>
                        <a:pt x="9" y="13"/>
                        <a:pt x="8" y="14"/>
                      </a:cubicBezTo>
                      <a:cubicBezTo>
                        <a:pt x="7" y="14"/>
                        <a:pt x="8" y="15"/>
                        <a:pt x="8" y="15"/>
                      </a:cubicBezTo>
                      <a:cubicBezTo>
                        <a:pt x="7" y="16"/>
                        <a:pt x="6" y="16"/>
                        <a:pt x="6" y="17"/>
                      </a:cubicBezTo>
                      <a:cubicBezTo>
                        <a:pt x="5" y="17"/>
                        <a:pt x="6" y="17"/>
                        <a:pt x="5" y="18"/>
                      </a:cubicBezTo>
                      <a:cubicBezTo>
                        <a:pt x="5" y="18"/>
                        <a:pt x="4" y="19"/>
                        <a:pt x="3" y="20"/>
                      </a:cubicBezTo>
                      <a:cubicBezTo>
                        <a:pt x="3" y="21"/>
                        <a:pt x="4" y="23"/>
                        <a:pt x="3" y="24"/>
                      </a:cubicBezTo>
                      <a:cubicBezTo>
                        <a:pt x="3" y="25"/>
                        <a:pt x="3" y="25"/>
                        <a:pt x="2" y="25"/>
                      </a:cubicBezTo>
                      <a:cubicBezTo>
                        <a:pt x="2" y="25"/>
                        <a:pt x="2" y="27"/>
                        <a:pt x="3" y="27"/>
                      </a:cubicBezTo>
                      <a:cubicBezTo>
                        <a:pt x="3" y="28"/>
                        <a:pt x="2" y="28"/>
                        <a:pt x="2" y="29"/>
                      </a:cubicBezTo>
                      <a:cubicBezTo>
                        <a:pt x="1" y="30"/>
                        <a:pt x="3" y="30"/>
                        <a:pt x="3" y="30"/>
                      </a:cubicBezTo>
                      <a:cubicBezTo>
                        <a:pt x="4" y="31"/>
                        <a:pt x="5" y="30"/>
                        <a:pt x="5" y="30"/>
                      </a:cubicBezTo>
                      <a:cubicBezTo>
                        <a:pt x="6" y="30"/>
                        <a:pt x="6" y="29"/>
                        <a:pt x="6" y="28"/>
                      </a:cubicBezTo>
                      <a:cubicBezTo>
                        <a:pt x="6" y="28"/>
                        <a:pt x="7" y="27"/>
                        <a:pt x="8" y="27"/>
                      </a:cubicBezTo>
                      <a:cubicBezTo>
                        <a:pt x="9" y="27"/>
                        <a:pt x="10" y="27"/>
                        <a:pt x="10" y="28"/>
                      </a:cubicBezTo>
                      <a:cubicBezTo>
                        <a:pt x="10" y="28"/>
                        <a:pt x="11" y="29"/>
                        <a:pt x="12" y="30"/>
                      </a:cubicBezTo>
                      <a:cubicBezTo>
                        <a:pt x="12" y="30"/>
                        <a:pt x="11" y="31"/>
                        <a:pt x="10" y="31"/>
                      </a:cubicBezTo>
                      <a:cubicBezTo>
                        <a:pt x="10" y="32"/>
                        <a:pt x="9" y="32"/>
                        <a:pt x="9" y="32"/>
                      </a:cubicBezTo>
                      <a:cubicBezTo>
                        <a:pt x="9" y="32"/>
                        <a:pt x="7" y="34"/>
                        <a:pt x="6" y="34"/>
                      </a:cubicBezTo>
                      <a:cubicBezTo>
                        <a:pt x="6" y="35"/>
                        <a:pt x="6" y="35"/>
                        <a:pt x="7" y="36"/>
                      </a:cubicBezTo>
                      <a:cubicBezTo>
                        <a:pt x="8" y="37"/>
                        <a:pt x="7" y="36"/>
                        <a:pt x="7" y="37"/>
                      </a:cubicBezTo>
                      <a:cubicBezTo>
                        <a:pt x="6" y="37"/>
                        <a:pt x="6" y="39"/>
                        <a:pt x="6" y="39"/>
                      </a:cubicBezTo>
                      <a:cubicBezTo>
                        <a:pt x="6" y="39"/>
                        <a:pt x="5" y="40"/>
                        <a:pt x="4" y="41"/>
                      </a:cubicBezTo>
                      <a:cubicBezTo>
                        <a:pt x="3" y="41"/>
                        <a:pt x="3" y="41"/>
                        <a:pt x="2" y="41"/>
                      </a:cubicBezTo>
                      <a:cubicBezTo>
                        <a:pt x="1" y="41"/>
                        <a:pt x="0" y="41"/>
                        <a:pt x="0" y="42"/>
                      </a:cubicBezTo>
                      <a:cubicBezTo>
                        <a:pt x="0" y="42"/>
                        <a:pt x="0" y="43"/>
                        <a:pt x="1" y="43"/>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79" name="Freeform 6">
                  <a:extLst>
                    <a:ext uri="{FF2B5EF4-FFF2-40B4-BE49-F238E27FC236}">
                      <a16:creationId xmlns:a16="http://schemas.microsoft.com/office/drawing/2014/main" id="{1657B30A-137F-A30D-8316-B2E4E023E0B1}"/>
                    </a:ext>
                  </a:extLst>
                </p:cNvPr>
                <p:cNvSpPr>
                  <a:spLocks noChangeAspect="1"/>
                </p:cNvSpPr>
                <p:nvPr/>
              </p:nvSpPr>
              <p:spPr bwMode="auto">
                <a:xfrm>
                  <a:off x="2443" y="2432"/>
                  <a:ext cx="63" cy="72"/>
                </a:xfrm>
                <a:custGeom>
                  <a:avLst/>
                  <a:gdLst>
                    <a:gd name="T0" fmla="*/ 31 w 31"/>
                    <a:gd name="T1" fmla="*/ 4 h 36"/>
                    <a:gd name="T2" fmla="*/ 31 w 31"/>
                    <a:gd name="T3" fmla="*/ 2 h 36"/>
                    <a:gd name="T4" fmla="*/ 29 w 31"/>
                    <a:gd name="T5" fmla="*/ 0 h 36"/>
                    <a:gd name="T6" fmla="*/ 27 w 31"/>
                    <a:gd name="T7" fmla="*/ 1 h 36"/>
                    <a:gd name="T8" fmla="*/ 25 w 31"/>
                    <a:gd name="T9" fmla="*/ 4 h 36"/>
                    <a:gd name="T10" fmla="*/ 21 w 31"/>
                    <a:gd name="T11" fmla="*/ 6 h 36"/>
                    <a:gd name="T12" fmla="*/ 18 w 31"/>
                    <a:gd name="T13" fmla="*/ 8 h 36"/>
                    <a:gd name="T14" fmla="*/ 17 w 31"/>
                    <a:gd name="T15" fmla="*/ 9 h 36"/>
                    <a:gd name="T16" fmla="*/ 16 w 31"/>
                    <a:gd name="T17" fmla="*/ 10 h 36"/>
                    <a:gd name="T18" fmla="*/ 15 w 31"/>
                    <a:gd name="T19" fmla="*/ 12 h 36"/>
                    <a:gd name="T20" fmla="*/ 13 w 31"/>
                    <a:gd name="T21" fmla="*/ 12 h 36"/>
                    <a:gd name="T22" fmla="*/ 12 w 31"/>
                    <a:gd name="T23" fmla="*/ 13 h 36"/>
                    <a:gd name="T24" fmla="*/ 11 w 31"/>
                    <a:gd name="T25" fmla="*/ 15 h 36"/>
                    <a:gd name="T26" fmla="*/ 10 w 31"/>
                    <a:gd name="T27" fmla="*/ 16 h 36"/>
                    <a:gd name="T28" fmla="*/ 9 w 31"/>
                    <a:gd name="T29" fmla="*/ 18 h 36"/>
                    <a:gd name="T30" fmla="*/ 8 w 31"/>
                    <a:gd name="T31" fmla="*/ 19 h 36"/>
                    <a:gd name="T32" fmla="*/ 8 w 31"/>
                    <a:gd name="T33" fmla="*/ 21 h 36"/>
                    <a:gd name="T34" fmla="*/ 6 w 31"/>
                    <a:gd name="T35" fmla="*/ 23 h 36"/>
                    <a:gd name="T36" fmla="*/ 4 w 31"/>
                    <a:gd name="T37" fmla="*/ 23 h 36"/>
                    <a:gd name="T38" fmla="*/ 2 w 31"/>
                    <a:gd name="T39" fmla="*/ 24 h 36"/>
                    <a:gd name="T40" fmla="*/ 1 w 31"/>
                    <a:gd name="T41" fmla="*/ 27 h 36"/>
                    <a:gd name="T42" fmla="*/ 2 w 31"/>
                    <a:gd name="T43" fmla="*/ 28 h 36"/>
                    <a:gd name="T44" fmla="*/ 2 w 31"/>
                    <a:gd name="T45" fmla="*/ 30 h 36"/>
                    <a:gd name="T46" fmla="*/ 5 w 31"/>
                    <a:gd name="T47" fmla="*/ 30 h 36"/>
                    <a:gd name="T48" fmla="*/ 4 w 31"/>
                    <a:gd name="T49" fmla="*/ 32 h 36"/>
                    <a:gd name="T50" fmla="*/ 6 w 31"/>
                    <a:gd name="T51" fmla="*/ 33 h 36"/>
                    <a:gd name="T52" fmla="*/ 7 w 31"/>
                    <a:gd name="T53" fmla="*/ 35 h 36"/>
                    <a:gd name="T54" fmla="*/ 9 w 31"/>
                    <a:gd name="T55" fmla="*/ 34 h 36"/>
                    <a:gd name="T56" fmla="*/ 12 w 31"/>
                    <a:gd name="T57" fmla="*/ 34 h 36"/>
                    <a:gd name="T58" fmla="*/ 14 w 31"/>
                    <a:gd name="T59" fmla="*/ 33 h 36"/>
                    <a:gd name="T60" fmla="*/ 15 w 31"/>
                    <a:gd name="T61" fmla="*/ 32 h 36"/>
                    <a:gd name="T62" fmla="*/ 17 w 31"/>
                    <a:gd name="T63" fmla="*/ 32 h 36"/>
                    <a:gd name="T64" fmla="*/ 18 w 31"/>
                    <a:gd name="T65" fmla="*/ 30 h 36"/>
                    <a:gd name="T66" fmla="*/ 20 w 31"/>
                    <a:gd name="T67" fmla="*/ 30 h 36"/>
                    <a:gd name="T68" fmla="*/ 21 w 31"/>
                    <a:gd name="T69" fmla="*/ 29 h 36"/>
                    <a:gd name="T70" fmla="*/ 23 w 31"/>
                    <a:gd name="T71" fmla="*/ 29 h 36"/>
                    <a:gd name="T72" fmla="*/ 25 w 31"/>
                    <a:gd name="T73" fmla="*/ 28 h 36"/>
                    <a:gd name="T74" fmla="*/ 24 w 31"/>
                    <a:gd name="T75" fmla="*/ 26 h 36"/>
                    <a:gd name="T76" fmla="*/ 22 w 31"/>
                    <a:gd name="T77" fmla="*/ 24 h 36"/>
                    <a:gd name="T78" fmla="*/ 20 w 31"/>
                    <a:gd name="T79" fmla="*/ 22 h 36"/>
                    <a:gd name="T80" fmla="*/ 21 w 31"/>
                    <a:gd name="T81" fmla="*/ 16 h 36"/>
                    <a:gd name="T82" fmla="*/ 22 w 31"/>
                    <a:gd name="T83" fmla="*/ 13 h 36"/>
                    <a:gd name="T84" fmla="*/ 25 w 31"/>
                    <a:gd name="T85" fmla="*/ 11 h 36"/>
                    <a:gd name="T86" fmla="*/ 28 w 31"/>
                    <a:gd name="T87" fmla="*/ 8 h 36"/>
                    <a:gd name="T88" fmla="*/ 29 w 31"/>
                    <a:gd name="T89" fmla="*/ 5 h 36"/>
                    <a:gd name="T90" fmla="*/ 31 w 31"/>
                    <a:gd name="T9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 h="36">
                      <a:moveTo>
                        <a:pt x="31" y="4"/>
                      </a:moveTo>
                      <a:cubicBezTo>
                        <a:pt x="31" y="3"/>
                        <a:pt x="31" y="2"/>
                        <a:pt x="31" y="2"/>
                      </a:cubicBezTo>
                      <a:cubicBezTo>
                        <a:pt x="30" y="1"/>
                        <a:pt x="30" y="1"/>
                        <a:pt x="29" y="0"/>
                      </a:cubicBezTo>
                      <a:cubicBezTo>
                        <a:pt x="28" y="0"/>
                        <a:pt x="28" y="0"/>
                        <a:pt x="27" y="1"/>
                      </a:cubicBezTo>
                      <a:cubicBezTo>
                        <a:pt x="26" y="1"/>
                        <a:pt x="25" y="3"/>
                        <a:pt x="25" y="4"/>
                      </a:cubicBezTo>
                      <a:cubicBezTo>
                        <a:pt x="24" y="4"/>
                        <a:pt x="22" y="6"/>
                        <a:pt x="21" y="6"/>
                      </a:cubicBezTo>
                      <a:cubicBezTo>
                        <a:pt x="20" y="7"/>
                        <a:pt x="19" y="7"/>
                        <a:pt x="18" y="8"/>
                      </a:cubicBezTo>
                      <a:cubicBezTo>
                        <a:pt x="17" y="9"/>
                        <a:pt x="17" y="9"/>
                        <a:pt x="17" y="9"/>
                      </a:cubicBezTo>
                      <a:cubicBezTo>
                        <a:pt x="16" y="9"/>
                        <a:pt x="16" y="10"/>
                        <a:pt x="16" y="10"/>
                      </a:cubicBezTo>
                      <a:cubicBezTo>
                        <a:pt x="17" y="11"/>
                        <a:pt x="16" y="11"/>
                        <a:pt x="15" y="12"/>
                      </a:cubicBezTo>
                      <a:cubicBezTo>
                        <a:pt x="15" y="12"/>
                        <a:pt x="13" y="12"/>
                        <a:pt x="13" y="12"/>
                      </a:cubicBezTo>
                      <a:cubicBezTo>
                        <a:pt x="12" y="12"/>
                        <a:pt x="13" y="13"/>
                        <a:pt x="12" y="13"/>
                      </a:cubicBezTo>
                      <a:cubicBezTo>
                        <a:pt x="12" y="14"/>
                        <a:pt x="11" y="14"/>
                        <a:pt x="11" y="15"/>
                      </a:cubicBezTo>
                      <a:cubicBezTo>
                        <a:pt x="10" y="15"/>
                        <a:pt x="10" y="16"/>
                        <a:pt x="10" y="16"/>
                      </a:cubicBezTo>
                      <a:cubicBezTo>
                        <a:pt x="10" y="17"/>
                        <a:pt x="9" y="17"/>
                        <a:pt x="9" y="18"/>
                      </a:cubicBezTo>
                      <a:cubicBezTo>
                        <a:pt x="8" y="19"/>
                        <a:pt x="8" y="18"/>
                        <a:pt x="8" y="19"/>
                      </a:cubicBezTo>
                      <a:cubicBezTo>
                        <a:pt x="8" y="19"/>
                        <a:pt x="8" y="20"/>
                        <a:pt x="8" y="21"/>
                      </a:cubicBezTo>
                      <a:cubicBezTo>
                        <a:pt x="8" y="21"/>
                        <a:pt x="7" y="22"/>
                        <a:pt x="6" y="23"/>
                      </a:cubicBezTo>
                      <a:cubicBezTo>
                        <a:pt x="5" y="24"/>
                        <a:pt x="5" y="23"/>
                        <a:pt x="4" y="23"/>
                      </a:cubicBezTo>
                      <a:cubicBezTo>
                        <a:pt x="4" y="23"/>
                        <a:pt x="2" y="24"/>
                        <a:pt x="2" y="24"/>
                      </a:cubicBezTo>
                      <a:cubicBezTo>
                        <a:pt x="1" y="24"/>
                        <a:pt x="1" y="25"/>
                        <a:pt x="1" y="27"/>
                      </a:cubicBezTo>
                      <a:cubicBezTo>
                        <a:pt x="0" y="28"/>
                        <a:pt x="1" y="28"/>
                        <a:pt x="2" y="28"/>
                      </a:cubicBezTo>
                      <a:cubicBezTo>
                        <a:pt x="3" y="29"/>
                        <a:pt x="2" y="29"/>
                        <a:pt x="2" y="30"/>
                      </a:cubicBezTo>
                      <a:cubicBezTo>
                        <a:pt x="2" y="31"/>
                        <a:pt x="4" y="30"/>
                        <a:pt x="5" y="30"/>
                      </a:cubicBezTo>
                      <a:cubicBezTo>
                        <a:pt x="5" y="30"/>
                        <a:pt x="4" y="31"/>
                        <a:pt x="4" y="32"/>
                      </a:cubicBezTo>
                      <a:cubicBezTo>
                        <a:pt x="3" y="33"/>
                        <a:pt x="5" y="33"/>
                        <a:pt x="6" y="33"/>
                      </a:cubicBezTo>
                      <a:cubicBezTo>
                        <a:pt x="7" y="34"/>
                        <a:pt x="6" y="34"/>
                        <a:pt x="7" y="35"/>
                      </a:cubicBezTo>
                      <a:cubicBezTo>
                        <a:pt x="8" y="36"/>
                        <a:pt x="8" y="35"/>
                        <a:pt x="9" y="34"/>
                      </a:cubicBezTo>
                      <a:cubicBezTo>
                        <a:pt x="10" y="33"/>
                        <a:pt x="10" y="34"/>
                        <a:pt x="12" y="34"/>
                      </a:cubicBezTo>
                      <a:cubicBezTo>
                        <a:pt x="13" y="33"/>
                        <a:pt x="13" y="34"/>
                        <a:pt x="14" y="33"/>
                      </a:cubicBezTo>
                      <a:cubicBezTo>
                        <a:pt x="14" y="33"/>
                        <a:pt x="14" y="32"/>
                        <a:pt x="15" y="32"/>
                      </a:cubicBezTo>
                      <a:cubicBezTo>
                        <a:pt x="15" y="31"/>
                        <a:pt x="16" y="31"/>
                        <a:pt x="17" y="32"/>
                      </a:cubicBezTo>
                      <a:cubicBezTo>
                        <a:pt x="17" y="32"/>
                        <a:pt x="17" y="31"/>
                        <a:pt x="18" y="30"/>
                      </a:cubicBezTo>
                      <a:cubicBezTo>
                        <a:pt x="18" y="30"/>
                        <a:pt x="19" y="30"/>
                        <a:pt x="20" y="30"/>
                      </a:cubicBezTo>
                      <a:cubicBezTo>
                        <a:pt x="21" y="30"/>
                        <a:pt x="21" y="30"/>
                        <a:pt x="21" y="29"/>
                      </a:cubicBezTo>
                      <a:cubicBezTo>
                        <a:pt x="22" y="29"/>
                        <a:pt x="22" y="29"/>
                        <a:pt x="23" y="29"/>
                      </a:cubicBezTo>
                      <a:cubicBezTo>
                        <a:pt x="23" y="29"/>
                        <a:pt x="25" y="29"/>
                        <a:pt x="25" y="28"/>
                      </a:cubicBezTo>
                      <a:cubicBezTo>
                        <a:pt x="25" y="27"/>
                        <a:pt x="25" y="26"/>
                        <a:pt x="24" y="26"/>
                      </a:cubicBezTo>
                      <a:cubicBezTo>
                        <a:pt x="23" y="25"/>
                        <a:pt x="22" y="25"/>
                        <a:pt x="22" y="24"/>
                      </a:cubicBezTo>
                      <a:cubicBezTo>
                        <a:pt x="21" y="24"/>
                        <a:pt x="21" y="23"/>
                        <a:pt x="20" y="22"/>
                      </a:cubicBezTo>
                      <a:cubicBezTo>
                        <a:pt x="20" y="21"/>
                        <a:pt x="20" y="17"/>
                        <a:pt x="21" y="16"/>
                      </a:cubicBezTo>
                      <a:cubicBezTo>
                        <a:pt x="21" y="16"/>
                        <a:pt x="22" y="14"/>
                        <a:pt x="22" y="13"/>
                      </a:cubicBezTo>
                      <a:cubicBezTo>
                        <a:pt x="23" y="13"/>
                        <a:pt x="24" y="11"/>
                        <a:pt x="25" y="11"/>
                      </a:cubicBezTo>
                      <a:cubicBezTo>
                        <a:pt x="25" y="10"/>
                        <a:pt x="28" y="9"/>
                        <a:pt x="28" y="8"/>
                      </a:cubicBezTo>
                      <a:cubicBezTo>
                        <a:pt x="29" y="8"/>
                        <a:pt x="28" y="6"/>
                        <a:pt x="29" y="5"/>
                      </a:cubicBezTo>
                      <a:cubicBezTo>
                        <a:pt x="29" y="5"/>
                        <a:pt x="31" y="4"/>
                        <a:pt x="31" y="4"/>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80" name="Freeform 7">
                  <a:extLst>
                    <a:ext uri="{FF2B5EF4-FFF2-40B4-BE49-F238E27FC236}">
                      <a16:creationId xmlns:a16="http://schemas.microsoft.com/office/drawing/2014/main" id="{017F7B57-ED03-93C2-F70A-50A3FDC9B9A1}"/>
                    </a:ext>
                  </a:extLst>
                </p:cNvPr>
                <p:cNvSpPr>
                  <a:spLocks noChangeAspect="1"/>
                </p:cNvSpPr>
                <p:nvPr/>
              </p:nvSpPr>
              <p:spPr bwMode="auto">
                <a:xfrm>
                  <a:off x="2199" y="2146"/>
                  <a:ext cx="36" cy="34"/>
                </a:xfrm>
                <a:custGeom>
                  <a:avLst/>
                  <a:gdLst>
                    <a:gd name="T0" fmla="*/ 2 w 18"/>
                    <a:gd name="T1" fmla="*/ 9 h 17"/>
                    <a:gd name="T2" fmla="*/ 1 w 18"/>
                    <a:gd name="T3" fmla="*/ 11 h 17"/>
                    <a:gd name="T4" fmla="*/ 2 w 18"/>
                    <a:gd name="T5" fmla="*/ 11 h 17"/>
                    <a:gd name="T6" fmla="*/ 4 w 18"/>
                    <a:gd name="T7" fmla="*/ 13 h 17"/>
                    <a:gd name="T8" fmla="*/ 5 w 18"/>
                    <a:gd name="T9" fmla="*/ 13 h 17"/>
                    <a:gd name="T10" fmla="*/ 6 w 18"/>
                    <a:gd name="T11" fmla="*/ 14 h 17"/>
                    <a:gd name="T12" fmla="*/ 6 w 18"/>
                    <a:gd name="T13" fmla="*/ 16 h 17"/>
                    <a:gd name="T14" fmla="*/ 8 w 18"/>
                    <a:gd name="T15" fmla="*/ 16 h 17"/>
                    <a:gd name="T16" fmla="*/ 10 w 18"/>
                    <a:gd name="T17" fmla="*/ 15 h 17"/>
                    <a:gd name="T18" fmla="*/ 13 w 18"/>
                    <a:gd name="T19" fmla="*/ 16 h 17"/>
                    <a:gd name="T20" fmla="*/ 14 w 18"/>
                    <a:gd name="T21" fmla="*/ 15 h 17"/>
                    <a:gd name="T22" fmla="*/ 12 w 18"/>
                    <a:gd name="T23" fmla="*/ 14 h 17"/>
                    <a:gd name="T24" fmla="*/ 11 w 18"/>
                    <a:gd name="T25" fmla="*/ 12 h 17"/>
                    <a:gd name="T26" fmla="*/ 13 w 18"/>
                    <a:gd name="T27" fmla="*/ 12 h 17"/>
                    <a:gd name="T28" fmla="*/ 15 w 18"/>
                    <a:gd name="T29" fmla="*/ 11 h 17"/>
                    <a:gd name="T30" fmla="*/ 16 w 18"/>
                    <a:gd name="T31" fmla="*/ 12 h 17"/>
                    <a:gd name="T32" fmla="*/ 17 w 18"/>
                    <a:gd name="T33" fmla="*/ 12 h 17"/>
                    <a:gd name="T34" fmla="*/ 17 w 18"/>
                    <a:gd name="T35" fmla="*/ 10 h 17"/>
                    <a:gd name="T36" fmla="*/ 17 w 18"/>
                    <a:gd name="T37" fmla="*/ 7 h 17"/>
                    <a:gd name="T38" fmla="*/ 16 w 18"/>
                    <a:gd name="T39" fmla="*/ 6 h 17"/>
                    <a:gd name="T40" fmla="*/ 15 w 18"/>
                    <a:gd name="T41" fmla="*/ 5 h 17"/>
                    <a:gd name="T42" fmla="*/ 13 w 18"/>
                    <a:gd name="T43" fmla="*/ 3 h 17"/>
                    <a:gd name="T44" fmla="*/ 12 w 18"/>
                    <a:gd name="T45" fmla="*/ 2 h 17"/>
                    <a:gd name="T46" fmla="*/ 10 w 18"/>
                    <a:gd name="T47" fmla="*/ 1 h 17"/>
                    <a:gd name="T48" fmla="*/ 9 w 18"/>
                    <a:gd name="T49" fmla="*/ 1 h 17"/>
                    <a:gd name="T50" fmla="*/ 8 w 18"/>
                    <a:gd name="T51" fmla="*/ 2 h 17"/>
                    <a:gd name="T52" fmla="*/ 7 w 18"/>
                    <a:gd name="T53" fmla="*/ 2 h 17"/>
                    <a:gd name="T54" fmla="*/ 4 w 18"/>
                    <a:gd name="T55" fmla="*/ 3 h 17"/>
                    <a:gd name="T56" fmla="*/ 3 w 18"/>
                    <a:gd name="T57" fmla="*/ 6 h 17"/>
                    <a:gd name="T58" fmla="*/ 2 w 18"/>
                    <a:gd name="T59" fmla="*/ 6 h 17"/>
                    <a:gd name="T60" fmla="*/ 1 w 18"/>
                    <a:gd name="T61" fmla="*/ 8 h 17"/>
                    <a:gd name="T62" fmla="*/ 2 w 18"/>
                    <a:gd name="T6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 h="17">
                      <a:moveTo>
                        <a:pt x="2" y="9"/>
                      </a:moveTo>
                      <a:cubicBezTo>
                        <a:pt x="2" y="10"/>
                        <a:pt x="2" y="10"/>
                        <a:pt x="1" y="11"/>
                      </a:cubicBezTo>
                      <a:cubicBezTo>
                        <a:pt x="1" y="12"/>
                        <a:pt x="2" y="11"/>
                        <a:pt x="2" y="11"/>
                      </a:cubicBezTo>
                      <a:cubicBezTo>
                        <a:pt x="3" y="11"/>
                        <a:pt x="3" y="12"/>
                        <a:pt x="4" y="13"/>
                      </a:cubicBezTo>
                      <a:cubicBezTo>
                        <a:pt x="4" y="14"/>
                        <a:pt x="4" y="13"/>
                        <a:pt x="5" y="13"/>
                      </a:cubicBezTo>
                      <a:cubicBezTo>
                        <a:pt x="6" y="14"/>
                        <a:pt x="6" y="14"/>
                        <a:pt x="6" y="14"/>
                      </a:cubicBezTo>
                      <a:cubicBezTo>
                        <a:pt x="6" y="15"/>
                        <a:pt x="5" y="15"/>
                        <a:pt x="6" y="16"/>
                      </a:cubicBezTo>
                      <a:cubicBezTo>
                        <a:pt x="7" y="17"/>
                        <a:pt x="7" y="16"/>
                        <a:pt x="8" y="16"/>
                      </a:cubicBezTo>
                      <a:cubicBezTo>
                        <a:pt x="9" y="16"/>
                        <a:pt x="9" y="15"/>
                        <a:pt x="10" y="15"/>
                      </a:cubicBezTo>
                      <a:cubicBezTo>
                        <a:pt x="10" y="15"/>
                        <a:pt x="11" y="16"/>
                        <a:pt x="13" y="16"/>
                      </a:cubicBezTo>
                      <a:cubicBezTo>
                        <a:pt x="14" y="16"/>
                        <a:pt x="14" y="16"/>
                        <a:pt x="14" y="15"/>
                      </a:cubicBezTo>
                      <a:cubicBezTo>
                        <a:pt x="14" y="14"/>
                        <a:pt x="13" y="14"/>
                        <a:pt x="12" y="14"/>
                      </a:cubicBezTo>
                      <a:cubicBezTo>
                        <a:pt x="11" y="14"/>
                        <a:pt x="11" y="13"/>
                        <a:pt x="11" y="12"/>
                      </a:cubicBezTo>
                      <a:cubicBezTo>
                        <a:pt x="12" y="12"/>
                        <a:pt x="13" y="12"/>
                        <a:pt x="13" y="12"/>
                      </a:cubicBezTo>
                      <a:cubicBezTo>
                        <a:pt x="14" y="12"/>
                        <a:pt x="14" y="12"/>
                        <a:pt x="15" y="11"/>
                      </a:cubicBezTo>
                      <a:cubicBezTo>
                        <a:pt x="16" y="11"/>
                        <a:pt x="16" y="12"/>
                        <a:pt x="16" y="12"/>
                      </a:cubicBezTo>
                      <a:cubicBezTo>
                        <a:pt x="16" y="12"/>
                        <a:pt x="16" y="13"/>
                        <a:pt x="17" y="12"/>
                      </a:cubicBezTo>
                      <a:cubicBezTo>
                        <a:pt x="18" y="11"/>
                        <a:pt x="17" y="10"/>
                        <a:pt x="17" y="10"/>
                      </a:cubicBezTo>
                      <a:cubicBezTo>
                        <a:pt x="17" y="9"/>
                        <a:pt x="17" y="8"/>
                        <a:pt x="17" y="7"/>
                      </a:cubicBezTo>
                      <a:cubicBezTo>
                        <a:pt x="17" y="6"/>
                        <a:pt x="16" y="7"/>
                        <a:pt x="16" y="6"/>
                      </a:cubicBezTo>
                      <a:cubicBezTo>
                        <a:pt x="16" y="5"/>
                        <a:pt x="16" y="5"/>
                        <a:pt x="15" y="5"/>
                      </a:cubicBezTo>
                      <a:cubicBezTo>
                        <a:pt x="14" y="4"/>
                        <a:pt x="14" y="4"/>
                        <a:pt x="13" y="3"/>
                      </a:cubicBezTo>
                      <a:cubicBezTo>
                        <a:pt x="13" y="3"/>
                        <a:pt x="12" y="2"/>
                        <a:pt x="12" y="2"/>
                      </a:cubicBezTo>
                      <a:cubicBezTo>
                        <a:pt x="11" y="2"/>
                        <a:pt x="11" y="1"/>
                        <a:pt x="10" y="1"/>
                      </a:cubicBezTo>
                      <a:cubicBezTo>
                        <a:pt x="9" y="0"/>
                        <a:pt x="10" y="0"/>
                        <a:pt x="9" y="1"/>
                      </a:cubicBezTo>
                      <a:cubicBezTo>
                        <a:pt x="8" y="2"/>
                        <a:pt x="9" y="2"/>
                        <a:pt x="8" y="2"/>
                      </a:cubicBezTo>
                      <a:cubicBezTo>
                        <a:pt x="8" y="3"/>
                        <a:pt x="7" y="2"/>
                        <a:pt x="7" y="2"/>
                      </a:cubicBezTo>
                      <a:cubicBezTo>
                        <a:pt x="7" y="2"/>
                        <a:pt x="5" y="3"/>
                        <a:pt x="4" y="3"/>
                      </a:cubicBezTo>
                      <a:cubicBezTo>
                        <a:pt x="4" y="4"/>
                        <a:pt x="4" y="4"/>
                        <a:pt x="3" y="6"/>
                      </a:cubicBezTo>
                      <a:cubicBezTo>
                        <a:pt x="3" y="7"/>
                        <a:pt x="3" y="6"/>
                        <a:pt x="2" y="6"/>
                      </a:cubicBezTo>
                      <a:cubicBezTo>
                        <a:pt x="1" y="7"/>
                        <a:pt x="1" y="7"/>
                        <a:pt x="1" y="8"/>
                      </a:cubicBezTo>
                      <a:cubicBezTo>
                        <a:pt x="0" y="9"/>
                        <a:pt x="2" y="9"/>
                        <a:pt x="2" y="9"/>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81" name="Freeform 8">
                  <a:extLst>
                    <a:ext uri="{FF2B5EF4-FFF2-40B4-BE49-F238E27FC236}">
                      <a16:creationId xmlns:a16="http://schemas.microsoft.com/office/drawing/2014/main" id="{6E35BE8F-9ECF-CB79-0479-AD9326E005F7}"/>
                    </a:ext>
                  </a:extLst>
                </p:cNvPr>
                <p:cNvSpPr>
                  <a:spLocks noChangeAspect="1"/>
                </p:cNvSpPr>
                <p:nvPr/>
              </p:nvSpPr>
              <p:spPr bwMode="auto">
                <a:xfrm>
                  <a:off x="2032" y="2534"/>
                  <a:ext cx="68" cy="24"/>
                </a:xfrm>
                <a:custGeom>
                  <a:avLst/>
                  <a:gdLst>
                    <a:gd name="T0" fmla="*/ 32 w 34"/>
                    <a:gd name="T1" fmla="*/ 0 h 12"/>
                    <a:gd name="T2" fmla="*/ 30 w 34"/>
                    <a:gd name="T3" fmla="*/ 0 h 12"/>
                    <a:gd name="T4" fmla="*/ 28 w 34"/>
                    <a:gd name="T5" fmla="*/ 0 h 12"/>
                    <a:gd name="T6" fmla="*/ 27 w 34"/>
                    <a:gd name="T7" fmla="*/ 1 h 12"/>
                    <a:gd name="T8" fmla="*/ 26 w 34"/>
                    <a:gd name="T9" fmla="*/ 2 h 12"/>
                    <a:gd name="T10" fmla="*/ 24 w 34"/>
                    <a:gd name="T11" fmla="*/ 3 h 12"/>
                    <a:gd name="T12" fmla="*/ 23 w 34"/>
                    <a:gd name="T13" fmla="*/ 2 h 12"/>
                    <a:gd name="T14" fmla="*/ 21 w 34"/>
                    <a:gd name="T15" fmla="*/ 3 h 12"/>
                    <a:gd name="T16" fmla="*/ 20 w 34"/>
                    <a:gd name="T17" fmla="*/ 5 h 12"/>
                    <a:gd name="T18" fmla="*/ 18 w 34"/>
                    <a:gd name="T19" fmla="*/ 5 h 12"/>
                    <a:gd name="T20" fmla="*/ 18 w 34"/>
                    <a:gd name="T21" fmla="*/ 3 h 12"/>
                    <a:gd name="T22" fmla="*/ 17 w 34"/>
                    <a:gd name="T23" fmla="*/ 2 h 12"/>
                    <a:gd name="T24" fmla="*/ 17 w 34"/>
                    <a:gd name="T25" fmla="*/ 4 h 12"/>
                    <a:gd name="T26" fmla="*/ 16 w 34"/>
                    <a:gd name="T27" fmla="*/ 6 h 12"/>
                    <a:gd name="T28" fmla="*/ 15 w 34"/>
                    <a:gd name="T29" fmla="*/ 7 h 12"/>
                    <a:gd name="T30" fmla="*/ 14 w 34"/>
                    <a:gd name="T31" fmla="*/ 6 h 12"/>
                    <a:gd name="T32" fmla="*/ 12 w 34"/>
                    <a:gd name="T33" fmla="*/ 5 h 12"/>
                    <a:gd name="T34" fmla="*/ 11 w 34"/>
                    <a:gd name="T35" fmla="*/ 3 h 12"/>
                    <a:gd name="T36" fmla="*/ 8 w 34"/>
                    <a:gd name="T37" fmla="*/ 3 h 12"/>
                    <a:gd name="T38" fmla="*/ 6 w 34"/>
                    <a:gd name="T39" fmla="*/ 2 h 12"/>
                    <a:gd name="T40" fmla="*/ 5 w 34"/>
                    <a:gd name="T41" fmla="*/ 2 h 12"/>
                    <a:gd name="T42" fmla="*/ 3 w 34"/>
                    <a:gd name="T43" fmla="*/ 3 h 12"/>
                    <a:gd name="T44" fmla="*/ 2 w 34"/>
                    <a:gd name="T45" fmla="*/ 3 h 12"/>
                    <a:gd name="T46" fmla="*/ 1 w 34"/>
                    <a:gd name="T47" fmla="*/ 4 h 12"/>
                    <a:gd name="T48" fmla="*/ 2 w 34"/>
                    <a:gd name="T49" fmla="*/ 5 h 12"/>
                    <a:gd name="T50" fmla="*/ 2 w 34"/>
                    <a:gd name="T51" fmla="*/ 8 h 12"/>
                    <a:gd name="T52" fmla="*/ 3 w 34"/>
                    <a:gd name="T53" fmla="*/ 9 h 12"/>
                    <a:gd name="T54" fmla="*/ 3 w 34"/>
                    <a:gd name="T55" fmla="*/ 11 h 12"/>
                    <a:gd name="T56" fmla="*/ 3 w 34"/>
                    <a:gd name="T57" fmla="*/ 12 h 12"/>
                    <a:gd name="T58" fmla="*/ 4 w 34"/>
                    <a:gd name="T59" fmla="*/ 12 h 12"/>
                    <a:gd name="T60" fmla="*/ 6 w 34"/>
                    <a:gd name="T61" fmla="*/ 11 h 12"/>
                    <a:gd name="T62" fmla="*/ 8 w 34"/>
                    <a:gd name="T63" fmla="*/ 10 h 12"/>
                    <a:gd name="T64" fmla="*/ 10 w 34"/>
                    <a:gd name="T65" fmla="*/ 10 h 12"/>
                    <a:gd name="T66" fmla="*/ 11 w 34"/>
                    <a:gd name="T67" fmla="*/ 8 h 12"/>
                    <a:gd name="T68" fmla="*/ 13 w 34"/>
                    <a:gd name="T69" fmla="*/ 8 h 12"/>
                    <a:gd name="T70" fmla="*/ 13 w 34"/>
                    <a:gd name="T71" fmla="*/ 10 h 12"/>
                    <a:gd name="T72" fmla="*/ 15 w 34"/>
                    <a:gd name="T73" fmla="*/ 11 h 12"/>
                    <a:gd name="T74" fmla="*/ 17 w 34"/>
                    <a:gd name="T75" fmla="*/ 12 h 12"/>
                    <a:gd name="T76" fmla="*/ 18 w 34"/>
                    <a:gd name="T77" fmla="*/ 10 h 12"/>
                    <a:gd name="T78" fmla="*/ 19 w 34"/>
                    <a:gd name="T79" fmla="*/ 7 h 12"/>
                    <a:gd name="T80" fmla="*/ 21 w 34"/>
                    <a:gd name="T81" fmla="*/ 6 h 12"/>
                    <a:gd name="T82" fmla="*/ 24 w 34"/>
                    <a:gd name="T83" fmla="*/ 6 h 12"/>
                    <a:gd name="T84" fmla="*/ 26 w 34"/>
                    <a:gd name="T85" fmla="*/ 6 h 12"/>
                    <a:gd name="T86" fmla="*/ 27 w 34"/>
                    <a:gd name="T87" fmla="*/ 4 h 12"/>
                    <a:gd name="T88" fmla="*/ 29 w 34"/>
                    <a:gd name="T89" fmla="*/ 2 h 12"/>
                    <a:gd name="T90" fmla="*/ 30 w 34"/>
                    <a:gd name="T91" fmla="*/ 2 h 12"/>
                    <a:gd name="T92" fmla="*/ 33 w 34"/>
                    <a:gd name="T93" fmla="*/ 2 h 12"/>
                    <a:gd name="T94" fmla="*/ 34 w 34"/>
                    <a:gd name="T95" fmla="*/ 0 h 12"/>
                    <a:gd name="T96" fmla="*/ 32 w 34"/>
                    <a:gd name="T9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12">
                      <a:moveTo>
                        <a:pt x="32" y="0"/>
                      </a:moveTo>
                      <a:cubicBezTo>
                        <a:pt x="31" y="0"/>
                        <a:pt x="31" y="0"/>
                        <a:pt x="30" y="0"/>
                      </a:cubicBezTo>
                      <a:cubicBezTo>
                        <a:pt x="30" y="0"/>
                        <a:pt x="29" y="0"/>
                        <a:pt x="28" y="0"/>
                      </a:cubicBezTo>
                      <a:cubicBezTo>
                        <a:pt x="27" y="0"/>
                        <a:pt x="28" y="1"/>
                        <a:pt x="27" y="1"/>
                      </a:cubicBezTo>
                      <a:cubicBezTo>
                        <a:pt x="26" y="2"/>
                        <a:pt x="26" y="2"/>
                        <a:pt x="26" y="2"/>
                      </a:cubicBezTo>
                      <a:cubicBezTo>
                        <a:pt x="25" y="3"/>
                        <a:pt x="25" y="3"/>
                        <a:pt x="24" y="3"/>
                      </a:cubicBezTo>
                      <a:cubicBezTo>
                        <a:pt x="24" y="4"/>
                        <a:pt x="24" y="3"/>
                        <a:pt x="23" y="2"/>
                      </a:cubicBezTo>
                      <a:cubicBezTo>
                        <a:pt x="22" y="2"/>
                        <a:pt x="22" y="3"/>
                        <a:pt x="21" y="3"/>
                      </a:cubicBezTo>
                      <a:cubicBezTo>
                        <a:pt x="21" y="4"/>
                        <a:pt x="21" y="4"/>
                        <a:pt x="20" y="5"/>
                      </a:cubicBezTo>
                      <a:cubicBezTo>
                        <a:pt x="20" y="5"/>
                        <a:pt x="19" y="5"/>
                        <a:pt x="18" y="5"/>
                      </a:cubicBezTo>
                      <a:cubicBezTo>
                        <a:pt x="18" y="5"/>
                        <a:pt x="18" y="4"/>
                        <a:pt x="18" y="3"/>
                      </a:cubicBezTo>
                      <a:cubicBezTo>
                        <a:pt x="18" y="2"/>
                        <a:pt x="17" y="2"/>
                        <a:pt x="17" y="2"/>
                      </a:cubicBezTo>
                      <a:cubicBezTo>
                        <a:pt x="16" y="2"/>
                        <a:pt x="17" y="4"/>
                        <a:pt x="17" y="4"/>
                      </a:cubicBezTo>
                      <a:cubicBezTo>
                        <a:pt x="16" y="4"/>
                        <a:pt x="16" y="5"/>
                        <a:pt x="16" y="6"/>
                      </a:cubicBezTo>
                      <a:cubicBezTo>
                        <a:pt x="16" y="6"/>
                        <a:pt x="16" y="7"/>
                        <a:pt x="15" y="7"/>
                      </a:cubicBezTo>
                      <a:cubicBezTo>
                        <a:pt x="14" y="7"/>
                        <a:pt x="14" y="5"/>
                        <a:pt x="14" y="6"/>
                      </a:cubicBezTo>
                      <a:cubicBezTo>
                        <a:pt x="13" y="6"/>
                        <a:pt x="12" y="5"/>
                        <a:pt x="12" y="5"/>
                      </a:cubicBezTo>
                      <a:cubicBezTo>
                        <a:pt x="12" y="5"/>
                        <a:pt x="11" y="3"/>
                        <a:pt x="11" y="3"/>
                      </a:cubicBezTo>
                      <a:cubicBezTo>
                        <a:pt x="10" y="3"/>
                        <a:pt x="9" y="3"/>
                        <a:pt x="8" y="3"/>
                      </a:cubicBezTo>
                      <a:cubicBezTo>
                        <a:pt x="8" y="3"/>
                        <a:pt x="7" y="2"/>
                        <a:pt x="6" y="2"/>
                      </a:cubicBezTo>
                      <a:cubicBezTo>
                        <a:pt x="6" y="2"/>
                        <a:pt x="6" y="2"/>
                        <a:pt x="5" y="2"/>
                      </a:cubicBezTo>
                      <a:cubicBezTo>
                        <a:pt x="4" y="2"/>
                        <a:pt x="4" y="3"/>
                        <a:pt x="3" y="3"/>
                      </a:cubicBezTo>
                      <a:cubicBezTo>
                        <a:pt x="3" y="3"/>
                        <a:pt x="2" y="3"/>
                        <a:pt x="2" y="3"/>
                      </a:cubicBezTo>
                      <a:cubicBezTo>
                        <a:pt x="2" y="3"/>
                        <a:pt x="1" y="3"/>
                        <a:pt x="1" y="4"/>
                      </a:cubicBezTo>
                      <a:cubicBezTo>
                        <a:pt x="0" y="5"/>
                        <a:pt x="2" y="5"/>
                        <a:pt x="2" y="5"/>
                      </a:cubicBezTo>
                      <a:cubicBezTo>
                        <a:pt x="2" y="6"/>
                        <a:pt x="1" y="7"/>
                        <a:pt x="2" y="8"/>
                      </a:cubicBezTo>
                      <a:cubicBezTo>
                        <a:pt x="2" y="9"/>
                        <a:pt x="2" y="8"/>
                        <a:pt x="3" y="9"/>
                      </a:cubicBezTo>
                      <a:cubicBezTo>
                        <a:pt x="4" y="10"/>
                        <a:pt x="3" y="10"/>
                        <a:pt x="3" y="11"/>
                      </a:cubicBezTo>
                      <a:cubicBezTo>
                        <a:pt x="3" y="11"/>
                        <a:pt x="2" y="11"/>
                        <a:pt x="3" y="12"/>
                      </a:cubicBezTo>
                      <a:cubicBezTo>
                        <a:pt x="3" y="12"/>
                        <a:pt x="3" y="12"/>
                        <a:pt x="4" y="12"/>
                      </a:cubicBezTo>
                      <a:cubicBezTo>
                        <a:pt x="5" y="12"/>
                        <a:pt x="5" y="11"/>
                        <a:pt x="6" y="11"/>
                      </a:cubicBezTo>
                      <a:cubicBezTo>
                        <a:pt x="7" y="10"/>
                        <a:pt x="7" y="10"/>
                        <a:pt x="8" y="10"/>
                      </a:cubicBezTo>
                      <a:cubicBezTo>
                        <a:pt x="9" y="10"/>
                        <a:pt x="9" y="11"/>
                        <a:pt x="10" y="10"/>
                      </a:cubicBezTo>
                      <a:cubicBezTo>
                        <a:pt x="10" y="9"/>
                        <a:pt x="10" y="9"/>
                        <a:pt x="11" y="8"/>
                      </a:cubicBezTo>
                      <a:cubicBezTo>
                        <a:pt x="11" y="8"/>
                        <a:pt x="12" y="8"/>
                        <a:pt x="13" y="8"/>
                      </a:cubicBezTo>
                      <a:cubicBezTo>
                        <a:pt x="14" y="9"/>
                        <a:pt x="13" y="9"/>
                        <a:pt x="13" y="10"/>
                      </a:cubicBezTo>
                      <a:cubicBezTo>
                        <a:pt x="13" y="10"/>
                        <a:pt x="13" y="11"/>
                        <a:pt x="15" y="11"/>
                      </a:cubicBezTo>
                      <a:cubicBezTo>
                        <a:pt x="16" y="12"/>
                        <a:pt x="16" y="11"/>
                        <a:pt x="17" y="12"/>
                      </a:cubicBezTo>
                      <a:cubicBezTo>
                        <a:pt x="19" y="12"/>
                        <a:pt x="18" y="11"/>
                        <a:pt x="18" y="10"/>
                      </a:cubicBezTo>
                      <a:cubicBezTo>
                        <a:pt x="18" y="8"/>
                        <a:pt x="18" y="8"/>
                        <a:pt x="19" y="7"/>
                      </a:cubicBezTo>
                      <a:cubicBezTo>
                        <a:pt x="20" y="6"/>
                        <a:pt x="20" y="7"/>
                        <a:pt x="21" y="6"/>
                      </a:cubicBezTo>
                      <a:cubicBezTo>
                        <a:pt x="23" y="6"/>
                        <a:pt x="23" y="6"/>
                        <a:pt x="24" y="6"/>
                      </a:cubicBezTo>
                      <a:cubicBezTo>
                        <a:pt x="25" y="6"/>
                        <a:pt x="25" y="6"/>
                        <a:pt x="26" y="6"/>
                      </a:cubicBezTo>
                      <a:cubicBezTo>
                        <a:pt x="27" y="5"/>
                        <a:pt x="27" y="5"/>
                        <a:pt x="27" y="4"/>
                      </a:cubicBezTo>
                      <a:cubicBezTo>
                        <a:pt x="27" y="4"/>
                        <a:pt x="28" y="3"/>
                        <a:pt x="29" y="2"/>
                      </a:cubicBezTo>
                      <a:cubicBezTo>
                        <a:pt x="30" y="2"/>
                        <a:pt x="30" y="2"/>
                        <a:pt x="30" y="2"/>
                      </a:cubicBezTo>
                      <a:cubicBezTo>
                        <a:pt x="31" y="3"/>
                        <a:pt x="31" y="3"/>
                        <a:pt x="33" y="2"/>
                      </a:cubicBezTo>
                      <a:cubicBezTo>
                        <a:pt x="34" y="2"/>
                        <a:pt x="33" y="1"/>
                        <a:pt x="34" y="0"/>
                      </a:cubicBezTo>
                      <a:cubicBezTo>
                        <a:pt x="34" y="0"/>
                        <a:pt x="32" y="0"/>
                        <a:pt x="32" y="0"/>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grpSp>
          <p:grpSp>
            <p:nvGrpSpPr>
              <p:cNvPr id="42" name="Group 9">
                <a:extLst>
                  <a:ext uri="{FF2B5EF4-FFF2-40B4-BE49-F238E27FC236}">
                    <a16:creationId xmlns:a16="http://schemas.microsoft.com/office/drawing/2014/main" id="{786B2616-443B-43A7-B3B2-D4F34CCFE96C}"/>
                  </a:ext>
                </a:extLst>
              </p:cNvPr>
              <p:cNvGrpSpPr>
                <a:grpSpLocks noChangeAspect="1"/>
              </p:cNvGrpSpPr>
              <p:nvPr/>
            </p:nvGrpSpPr>
            <p:grpSpPr bwMode="auto">
              <a:xfrm>
                <a:off x="2008" y="2440"/>
                <a:ext cx="449" cy="303"/>
                <a:chOff x="2008" y="2440"/>
                <a:chExt cx="449" cy="303"/>
              </a:xfrm>
              <a:grpFill/>
            </p:grpSpPr>
            <p:sp>
              <p:nvSpPr>
                <p:cNvPr id="74" name="Freeform 10">
                  <a:extLst>
                    <a:ext uri="{FF2B5EF4-FFF2-40B4-BE49-F238E27FC236}">
                      <a16:creationId xmlns:a16="http://schemas.microsoft.com/office/drawing/2014/main" id="{0B8C8781-B8FA-0010-09A8-D01BA6BB3E6E}"/>
                    </a:ext>
                  </a:extLst>
                </p:cNvPr>
                <p:cNvSpPr>
                  <a:spLocks noChangeAspect="1"/>
                </p:cNvSpPr>
                <p:nvPr/>
              </p:nvSpPr>
              <p:spPr bwMode="auto">
                <a:xfrm>
                  <a:off x="2008" y="2466"/>
                  <a:ext cx="449" cy="277"/>
                </a:xfrm>
                <a:custGeom>
                  <a:avLst/>
                  <a:gdLst>
                    <a:gd name="T0" fmla="*/ 220 w 224"/>
                    <a:gd name="T1" fmla="*/ 36 h 138"/>
                    <a:gd name="T2" fmla="*/ 212 w 224"/>
                    <a:gd name="T3" fmla="*/ 30 h 138"/>
                    <a:gd name="T4" fmla="*/ 215 w 224"/>
                    <a:gd name="T5" fmla="*/ 18 h 138"/>
                    <a:gd name="T6" fmla="*/ 208 w 224"/>
                    <a:gd name="T7" fmla="*/ 15 h 138"/>
                    <a:gd name="T8" fmla="*/ 197 w 224"/>
                    <a:gd name="T9" fmla="*/ 14 h 138"/>
                    <a:gd name="T10" fmla="*/ 186 w 224"/>
                    <a:gd name="T11" fmla="*/ 10 h 138"/>
                    <a:gd name="T12" fmla="*/ 182 w 224"/>
                    <a:gd name="T13" fmla="*/ 5 h 138"/>
                    <a:gd name="T14" fmla="*/ 177 w 224"/>
                    <a:gd name="T15" fmla="*/ 3 h 138"/>
                    <a:gd name="T16" fmla="*/ 171 w 224"/>
                    <a:gd name="T17" fmla="*/ 4 h 138"/>
                    <a:gd name="T18" fmla="*/ 157 w 224"/>
                    <a:gd name="T19" fmla="*/ 1 h 138"/>
                    <a:gd name="T20" fmla="*/ 149 w 224"/>
                    <a:gd name="T21" fmla="*/ 7 h 138"/>
                    <a:gd name="T22" fmla="*/ 138 w 224"/>
                    <a:gd name="T23" fmla="*/ 15 h 138"/>
                    <a:gd name="T24" fmla="*/ 131 w 224"/>
                    <a:gd name="T25" fmla="*/ 13 h 138"/>
                    <a:gd name="T26" fmla="*/ 132 w 224"/>
                    <a:gd name="T27" fmla="*/ 16 h 138"/>
                    <a:gd name="T28" fmla="*/ 133 w 224"/>
                    <a:gd name="T29" fmla="*/ 27 h 138"/>
                    <a:gd name="T30" fmla="*/ 120 w 224"/>
                    <a:gd name="T31" fmla="*/ 35 h 138"/>
                    <a:gd name="T32" fmla="*/ 101 w 224"/>
                    <a:gd name="T33" fmla="*/ 36 h 138"/>
                    <a:gd name="T34" fmla="*/ 87 w 224"/>
                    <a:gd name="T35" fmla="*/ 35 h 138"/>
                    <a:gd name="T36" fmla="*/ 76 w 224"/>
                    <a:gd name="T37" fmla="*/ 23 h 138"/>
                    <a:gd name="T38" fmla="*/ 65 w 224"/>
                    <a:gd name="T39" fmla="*/ 32 h 138"/>
                    <a:gd name="T40" fmla="*/ 58 w 224"/>
                    <a:gd name="T41" fmla="*/ 46 h 138"/>
                    <a:gd name="T42" fmla="*/ 49 w 224"/>
                    <a:gd name="T43" fmla="*/ 61 h 138"/>
                    <a:gd name="T44" fmla="*/ 36 w 224"/>
                    <a:gd name="T45" fmla="*/ 68 h 138"/>
                    <a:gd name="T46" fmla="*/ 24 w 224"/>
                    <a:gd name="T47" fmla="*/ 75 h 138"/>
                    <a:gd name="T48" fmla="*/ 12 w 224"/>
                    <a:gd name="T49" fmla="*/ 80 h 138"/>
                    <a:gd name="T50" fmla="*/ 1 w 224"/>
                    <a:gd name="T51" fmla="*/ 86 h 138"/>
                    <a:gd name="T52" fmla="*/ 12 w 224"/>
                    <a:gd name="T53" fmla="*/ 84 h 138"/>
                    <a:gd name="T54" fmla="*/ 24 w 224"/>
                    <a:gd name="T55" fmla="*/ 78 h 138"/>
                    <a:gd name="T56" fmla="*/ 33 w 224"/>
                    <a:gd name="T57" fmla="*/ 78 h 138"/>
                    <a:gd name="T58" fmla="*/ 32 w 224"/>
                    <a:gd name="T59" fmla="*/ 87 h 138"/>
                    <a:gd name="T60" fmla="*/ 39 w 224"/>
                    <a:gd name="T61" fmla="*/ 90 h 138"/>
                    <a:gd name="T62" fmla="*/ 43 w 224"/>
                    <a:gd name="T63" fmla="*/ 94 h 138"/>
                    <a:gd name="T64" fmla="*/ 40 w 224"/>
                    <a:gd name="T65" fmla="*/ 101 h 138"/>
                    <a:gd name="T66" fmla="*/ 29 w 224"/>
                    <a:gd name="T67" fmla="*/ 97 h 138"/>
                    <a:gd name="T68" fmla="*/ 34 w 224"/>
                    <a:gd name="T69" fmla="*/ 100 h 138"/>
                    <a:gd name="T70" fmla="*/ 41 w 224"/>
                    <a:gd name="T71" fmla="*/ 104 h 138"/>
                    <a:gd name="T72" fmla="*/ 34 w 224"/>
                    <a:gd name="T73" fmla="*/ 109 h 138"/>
                    <a:gd name="T74" fmla="*/ 35 w 224"/>
                    <a:gd name="T75" fmla="*/ 112 h 138"/>
                    <a:gd name="T76" fmla="*/ 41 w 224"/>
                    <a:gd name="T77" fmla="*/ 117 h 138"/>
                    <a:gd name="T78" fmla="*/ 38 w 224"/>
                    <a:gd name="T79" fmla="*/ 123 h 138"/>
                    <a:gd name="T80" fmla="*/ 47 w 224"/>
                    <a:gd name="T81" fmla="*/ 121 h 138"/>
                    <a:gd name="T82" fmla="*/ 56 w 224"/>
                    <a:gd name="T83" fmla="*/ 125 h 138"/>
                    <a:gd name="T84" fmla="*/ 53 w 224"/>
                    <a:gd name="T85" fmla="*/ 134 h 138"/>
                    <a:gd name="T86" fmla="*/ 66 w 224"/>
                    <a:gd name="T87" fmla="*/ 135 h 138"/>
                    <a:gd name="T88" fmla="*/ 79 w 224"/>
                    <a:gd name="T89" fmla="*/ 135 h 138"/>
                    <a:gd name="T90" fmla="*/ 79 w 224"/>
                    <a:gd name="T91" fmla="*/ 132 h 138"/>
                    <a:gd name="T92" fmla="*/ 81 w 224"/>
                    <a:gd name="T93" fmla="*/ 121 h 138"/>
                    <a:gd name="T94" fmla="*/ 89 w 224"/>
                    <a:gd name="T95" fmla="*/ 112 h 138"/>
                    <a:gd name="T96" fmla="*/ 100 w 224"/>
                    <a:gd name="T97" fmla="*/ 103 h 138"/>
                    <a:gd name="T98" fmla="*/ 101 w 224"/>
                    <a:gd name="T99" fmla="*/ 89 h 138"/>
                    <a:gd name="T100" fmla="*/ 112 w 224"/>
                    <a:gd name="T101" fmla="*/ 82 h 138"/>
                    <a:gd name="T102" fmla="*/ 123 w 224"/>
                    <a:gd name="T103" fmla="*/ 77 h 138"/>
                    <a:gd name="T104" fmla="*/ 135 w 224"/>
                    <a:gd name="T105" fmla="*/ 72 h 138"/>
                    <a:gd name="T106" fmla="*/ 155 w 224"/>
                    <a:gd name="T107" fmla="*/ 75 h 138"/>
                    <a:gd name="T108" fmla="*/ 169 w 224"/>
                    <a:gd name="T109" fmla="*/ 86 h 138"/>
                    <a:gd name="T110" fmla="*/ 179 w 224"/>
                    <a:gd name="T111" fmla="*/ 95 h 138"/>
                    <a:gd name="T112" fmla="*/ 185 w 224"/>
                    <a:gd name="T113" fmla="*/ 76 h 138"/>
                    <a:gd name="T114" fmla="*/ 195 w 224"/>
                    <a:gd name="T115" fmla="*/ 64 h 138"/>
                    <a:gd name="T116" fmla="*/ 208 w 224"/>
                    <a:gd name="T117" fmla="*/ 57 h 138"/>
                    <a:gd name="T118" fmla="*/ 219 w 224"/>
                    <a:gd name="T119" fmla="*/ 5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 h="138">
                      <a:moveTo>
                        <a:pt x="224" y="45"/>
                      </a:moveTo>
                      <a:cubicBezTo>
                        <a:pt x="224" y="44"/>
                        <a:pt x="223" y="45"/>
                        <a:pt x="223" y="45"/>
                      </a:cubicBezTo>
                      <a:cubicBezTo>
                        <a:pt x="222" y="45"/>
                        <a:pt x="222" y="45"/>
                        <a:pt x="221" y="45"/>
                      </a:cubicBezTo>
                      <a:cubicBezTo>
                        <a:pt x="221" y="46"/>
                        <a:pt x="220" y="45"/>
                        <a:pt x="219" y="45"/>
                      </a:cubicBezTo>
                      <a:cubicBezTo>
                        <a:pt x="219" y="45"/>
                        <a:pt x="218" y="45"/>
                        <a:pt x="218" y="44"/>
                      </a:cubicBezTo>
                      <a:cubicBezTo>
                        <a:pt x="218" y="44"/>
                        <a:pt x="219" y="42"/>
                        <a:pt x="220" y="42"/>
                      </a:cubicBezTo>
                      <a:cubicBezTo>
                        <a:pt x="221" y="41"/>
                        <a:pt x="221" y="40"/>
                        <a:pt x="222" y="39"/>
                      </a:cubicBezTo>
                      <a:cubicBezTo>
                        <a:pt x="222" y="38"/>
                        <a:pt x="221" y="37"/>
                        <a:pt x="220" y="36"/>
                      </a:cubicBezTo>
                      <a:cubicBezTo>
                        <a:pt x="220" y="36"/>
                        <a:pt x="218" y="36"/>
                        <a:pt x="218" y="36"/>
                      </a:cubicBezTo>
                      <a:cubicBezTo>
                        <a:pt x="217" y="35"/>
                        <a:pt x="217" y="34"/>
                        <a:pt x="217" y="33"/>
                      </a:cubicBezTo>
                      <a:cubicBezTo>
                        <a:pt x="217" y="33"/>
                        <a:pt x="216" y="33"/>
                        <a:pt x="216" y="33"/>
                      </a:cubicBezTo>
                      <a:cubicBezTo>
                        <a:pt x="215" y="33"/>
                        <a:pt x="215" y="33"/>
                        <a:pt x="215" y="33"/>
                      </a:cubicBezTo>
                      <a:cubicBezTo>
                        <a:pt x="215" y="34"/>
                        <a:pt x="214" y="34"/>
                        <a:pt x="214" y="34"/>
                      </a:cubicBezTo>
                      <a:cubicBezTo>
                        <a:pt x="214" y="34"/>
                        <a:pt x="213" y="34"/>
                        <a:pt x="212" y="33"/>
                      </a:cubicBezTo>
                      <a:cubicBezTo>
                        <a:pt x="212" y="33"/>
                        <a:pt x="212" y="32"/>
                        <a:pt x="213" y="32"/>
                      </a:cubicBezTo>
                      <a:cubicBezTo>
                        <a:pt x="213" y="32"/>
                        <a:pt x="213" y="31"/>
                        <a:pt x="212" y="30"/>
                      </a:cubicBezTo>
                      <a:cubicBezTo>
                        <a:pt x="212" y="30"/>
                        <a:pt x="212" y="29"/>
                        <a:pt x="212" y="28"/>
                      </a:cubicBezTo>
                      <a:cubicBezTo>
                        <a:pt x="213" y="28"/>
                        <a:pt x="213" y="27"/>
                        <a:pt x="213" y="26"/>
                      </a:cubicBezTo>
                      <a:cubicBezTo>
                        <a:pt x="213" y="25"/>
                        <a:pt x="213" y="25"/>
                        <a:pt x="213" y="25"/>
                      </a:cubicBezTo>
                      <a:cubicBezTo>
                        <a:pt x="213" y="25"/>
                        <a:pt x="213" y="24"/>
                        <a:pt x="213" y="24"/>
                      </a:cubicBezTo>
                      <a:cubicBezTo>
                        <a:pt x="213" y="23"/>
                        <a:pt x="214" y="23"/>
                        <a:pt x="214" y="23"/>
                      </a:cubicBezTo>
                      <a:cubicBezTo>
                        <a:pt x="214" y="22"/>
                        <a:pt x="214" y="22"/>
                        <a:pt x="214" y="22"/>
                      </a:cubicBezTo>
                      <a:cubicBezTo>
                        <a:pt x="214" y="21"/>
                        <a:pt x="215" y="21"/>
                        <a:pt x="216" y="20"/>
                      </a:cubicBezTo>
                      <a:cubicBezTo>
                        <a:pt x="216" y="19"/>
                        <a:pt x="215" y="19"/>
                        <a:pt x="215" y="18"/>
                      </a:cubicBezTo>
                      <a:cubicBezTo>
                        <a:pt x="215" y="18"/>
                        <a:pt x="214" y="17"/>
                        <a:pt x="215" y="17"/>
                      </a:cubicBezTo>
                      <a:cubicBezTo>
                        <a:pt x="215" y="16"/>
                        <a:pt x="215" y="16"/>
                        <a:pt x="215" y="15"/>
                      </a:cubicBezTo>
                      <a:cubicBezTo>
                        <a:pt x="215" y="14"/>
                        <a:pt x="214" y="14"/>
                        <a:pt x="215" y="14"/>
                      </a:cubicBezTo>
                      <a:cubicBezTo>
                        <a:pt x="215" y="13"/>
                        <a:pt x="214" y="14"/>
                        <a:pt x="213" y="13"/>
                      </a:cubicBezTo>
                      <a:cubicBezTo>
                        <a:pt x="213" y="13"/>
                        <a:pt x="212" y="13"/>
                        <a:pt x="212" y="13"/>
                      </a:cubicBezTo>
                      <a:cubicBezTo>
                        <a:pt x="212" y="13"/>
                        <a:pt x="212" y="13"/>
                        <a:pt x="211" y="13"/>
                      </a:cubicBezTo>
                      <a:cubicBezTo>
                        <a:pt x="210" y="13"/>
                        <a:pt x="210" y="14"/>
                        <a:pt x="210" y="14"/>
                      </a:cubicBezTo>
                      <a:cubicBezTo>
                        <a:pt x="209" y="15"/>
                        <a:pt x="208" y="15"/>
                        <a:pt x="208" y="15"/>
                      </a:cubicBezTo>
                      <a:cubicBezTo>
                        <a:pt x="208" y="15"/>
                        <a:pt x="206" y="14"/>
                        <a:pt x="206" y="14"/>
                      </a:cubicBezTo>
                      <a:cubicBezTo>
                        <a:pt x="205" y="14"/>
                        <a:pt x="204" y="15"/>
                        <a:pt x="204" y="15"/>
                      </a:cubicBezTo>
                      <a:cubicBezTo>
                        <a:pt x="203" y="15"/>
                        <a:pt x="203" y="15"/>
                        <a:pt x="203" y="16"/>
                      </a:cubicBezTo>
                      <a:cubicBezTo>
                        <a:pt x="202" y="16"/>
                        <a:pt x="202" y="16"/>
                        <a:pt x="201" y="16"/>
                      </a:cubicBezTo>
                      <a:cubicBezTo>
                        <a:pt x="200" y="16"/>
                        <a:pt x="200" y="16"/>
                        <a:pt x="200" y="16"/>
                      </a:cubicBezTo>
                      <a:cubicBezTo>
                        <a:pt x="199" y="16"/>
                        <a:pt x="199" y="16"/>
                        <a:pt x="198" y="15"/>
                      </a:cubicBezTo>
                      <a:cubicBezTo>
                        <a:pt x="197" y="15"/>
                        <a:pt x="198" y="15"/>
                        <a:pt x="197" y="15"/>
                      </a:cubicBezTo>
                      <a:cubicBezTo>
                        <a:pt x="197" y="14"/>
                        <a:pt x="196" y="14"/>
                        <a:pt x="197" y="14"/>
                      </a:cubicBezTo>
                      <a:cubicBezTo>
                        <a:pt x="197" y="13"/>
                        <a:pt x="196" y="12"/>
                        <a:pt x="195" y="12"/>
                      </a:cubicBezTo>
                      <a:cubicBezTo>
                        <a:pt x="195" y="12"/>
                        <a:pt x="195" y="12"/>
                        <a:pt x="195" y="12"/>
                      </a:cubicBezTo>
                      <a:cubicBezTo>
                        <a:pt x="195" y="12"/>
                        <a:pt x="194" y="13"/>
                        <a:pt x="194" y="13"/>
                      </a:cubicBezTo>
                      <a:cubicBezTo>
                        <a:pt x="194" y="13"/>
                        <a:pt x="192" y="13"/>
                        <a:pt x="192" y="13"/>
                      </a:cubicBezTo>
                      <a:cubicBezTo>
                        <a:pt x="192" y="13"/>
                        <a:pt x="191" y="12"/>
                        <a:pt x="190" y="12"/>
                      </a:cubicBezTo>
                      <a:cubicBezTo>
                        <a:pt x="190" y="12"/>
                        <a:pt x="189" y="11"/>
                        <a:pt x="189" y="10"/>
                      </a:cubicBezTo>
                      <a:cubicBezTo>
                        <a:pt x="188" y="10"/>
                        <a:pt x="188" y="11"/>
                        <a:pt x="187" y="10"/>
                      </a:cubicBezTo>
                      <a:cubicBezTo>
                        <a:pt x="187" y="10"/>
                        <a:pt x="187" y="10"/>
                        <a:pt x="186" y="10"/>
                      </a:cubicBezTo>
                      <a:cubicBezTo>
                        <a:pt x="186" y="9"/>
                        <a:pt x="186" y="10"/>
                        <a:pt x="185" y="10"/>
                      </a:cubicBezTo>
                      <a:cubicBezTo>
                        <a:pt x="185" y="10"/>
                        <a:pt x="185" y="10"/>
                        <a:pt x="184" y="10"/>
                      </a:cubicBezTo>
                      <a:cubicBezTo>
                        <a:pt x="184" y="9"/>
                        <a:pt x="184" y="8"/>
                        <a:pt x="184" y="8"/>
                      </a:cubicBezTo>
                      <a:cubicBezTo>
                        <a:pt x="185" y="7"/>
                        <a:pt x="185" y="7"/>
                        <a:pt x="185" y="7"/>
                      </a:cubicBezTo>
                      <a:cubicBezTo>
                        <a:pt x="186" y="7"/>
                        <a:pt x="185" y="6"/>
                        <a:pt x="185" y="5"/>
                      </a:cubicBezTo>
                      <a:cubicBezTo>
                        <a:pt x="185" y="5"/>
                        <a:pt x="184" y="5"/>
                        <a:pt x="184" y="5"/>
                      </a:cubicBezTo>
                      <a:cubicBezTo>
                        <a:pt x="184" y="5"/>
                        <a:pt x="184" y="5"/>
                        <a:pt x="183" y="5"/>
                      </a:cubicBezTo>
                      <a:cubicBezTo>
                        <a:pt x="183" y="6"/>
                        <a:pt x="182" y="5"/>
                        <a:pt x="182" y="5"/>
                      </a:cubicBezTo>
                      <a:cubicBezTo>
                        <a:pt x="182" y="5"/>
                        <a:pt x="181" y="4"/>
                        <a:pt x="181" y="4"/>
                      </a:cubicBezTo>
                      <a:cubicBezTo>
                        <a:pt x="181" y="3"/>
                        <a:pt x="180" y="4"/>
                        <a:pt x="180" y="4"/>
                      </a:cubicBezTo>
                      <a:cubicBezTo>
                        <a:pt x="180" y="5"/>
                        <a:pt x="180" y="5"/>
                        <a:pt x="180" y="5"/>
                      </a:cubicBezTo>
                      <a:cubicBezTo>
                        <a:pt x="179" y="5"/>
                        <a:pt x="179" y="5"/>
                        <a:pt x="179" y="5"/>
                      </a:cubicBezTo>
                      <a:cubicBezTo>
                        <a:pt x="179" y="6"/>
                        <a:pt x="178" y="6"/>
                        <a:pt x="178" y="6"/>
                      </a:cubicBezTo>
                      <a:cubicBezTo>
                        <a:pt x="178" y="6"/>
                        <a:pt x="177" y="7"/>
                        <a:pt x="177" y="6"/>
                      </a:cubicBezTo>
                      <a:cubicBezTo>
                        <a:pt x="177" y="6"/>
                        <a:pt x="177" y="5"/>
                        <a:pt x="177" y="4"/>
                      </a:cubicBezTo>
                      <a:cubicBezTo>
                        <a:pt x="176" y="4"/>
                        <a:pt x="177" y="4"/>
                        <a:pt x="177" y="3"/>
                      </a:cubicBezTo>
                      <a:cubicBezTo>
                        <a:pt x="178" y="2"/>
                        <a:pt x="177" y="2"/>
                        <a:pt x="177" y="2"/>
                      </a:cubicBezTo>
                      <a:cubicBezTo>
                        <a:pt x="177" y="1"/>
                        <a:pt x="176" y="1"/>
                        <a:pt x="176" y="1"/>
                      </a:cubicBezTo>
                      <a:cubicBezTo>
                        <a:pt x="176" y="0"/>
                        <a:pt x="176" y="1"/>
                        <a:pt x="175" y="1"/>
                      </a:cubicBezTo>
                      <a:cubicBezTo>
                        <a:pt x="175" y="1"/>
                        <a:pt x="174" y="1"/>
                        <a:pt x="174" y="1"/>
                      </a:cubicBezTo>
                      <a:cubicBezTo>
                        <a:pt x="174" y="1"/>
                        <a:pt x="173" y="2"/>
                        <a:pt x="174" y="2"/>
                      </a:cubicBezTo>
                      <a:cubicBezTo>
                        <a:pt x="174" y="3"/>
                        <a:pt x="173" y="3"/>
                        <a:pt x="172" y="3"/>
                      </a:cubicBezTo>
                      <a:cubicBezTo>
                        <a:pt x="172" y="3"/>
                        <a:pt x="172" y="2"/>
                        <a:pt x="171" y="2"/>
                      </a:cubicBezTo>
                      <a:cubicBezTo>
                        <a:pt x="171" y="2"/>
                        <a:pt x="171" y="3"/>
                        <a:pt x="171" y="4"/>
                      </a:cubicBezTo>
                      <a:cubicBezTo>
                        <a:pt x="171" y="4"/>
                        <a:pt x="170" y="4"/>
                        <a:pt x="170" y="4"/>
                      </a:cubicBezTo>
                      <a:cubicBezTo>
                        <a:pt x="169" y="4"/>
                        <a:pt x="169" y="5"/>
                        <a:pt x="168" y="5"/>
                      </a:cubicBezTo>
                      <a:cubicBezTo>
                        <a:pt x="168" y="5"/>
                        <a:pt x="167" y="5"/>
                        <a:pt x="166" y="5"/>
                      </a:cubicBezTo>
                      <a:cubicBezTo>
                        <a:pt x="166" y="5"/>
                        <a:pt x="165" y="4"/>
                        <a:pt x="164" y="4"/>
                      </a:cubicBezTo>
                      <a:cubicBezTo>
                        <a:pt x="164" y="4"/>
                        <a:pt x="163" y="4"/>
                        <a:pt x="162" y="4"/>
                      </a:cubicBezTo>
                      <a:cubicBezTo>
                        <a:pt x="162" y="3"/>
                        <a:pt x="161" y="3"/>
                        <a:pt x="160" y="3"/>
                      </a:cubicBezTo>
                      <a:cubicBezTo>
                        <a:pt x="159" y="2"/>
                        <a:pt x="159" y="2"/>
                        <a:pt x="159" y="2"/>
                      </a:cubicBezTo>
                      <a:cubicBezTo>
                        <a:pt x="158" y="2"/>
                        <a:pt x="158" y="1"/>
                        <a:pt x="157" y="1"/>
                      </a:cubicBezTo>
                      <a:cubicBezTo>
                        <a:pt x="156" y="1"/>
                        <a:pt x="157" y="1"/>
                        <a:pt x="157" y="2"/>
                      </a:cubicBezTo>
                      <a:cubicBezTo>
                        <a:pt x="157" y="3"/>
                        <a:pt x="156" y="2"/>
                        <a:pt x="156" y="2"/>
                      </a:cubicBezTo>
                      <a:cubicBezTo>
                        <a:pt x="155" y="2"/>
                        <a:pt x="155" y="2"/>
                        <a:pt x="155" y="3"/>
                      </a:cubicBezTo>
                      <a:cubicBezTo>
                        <a:pt x="154" y="3"/>
                        <a:pt x="155" y="5"/>
                        <a:pt x="155" y="5"/>
                      </a:cubicBezTo>
                      <a:cubicBezTo>
                        <a:pt x="155" y="5"/>
                        <a:pt x="154" y="5"/>
                        <a:pt x="154" y="5"/>
                      </a:cubicBezTo>
                      <a:cubicBezTo>
                        <a:pt x="154" y="5"/>
                        <a:pt x="153" y="6"/>
                        <a:pt x="152" y="6"/>
                      </a:cubicBezTo>
                      <a:cubicBezTo>
                        <a:pt x="152" y="6"/>
                        <a:pt x="152" y="7"/>
                        <a:pt x="151" y="7"/>
                      </a:cubicBezTo>
                      <a:cubicBezTo>
                        <a:pt x="151" y="7"/>
                        <a:pt x="150" y="7"/>
                        <a:pt x="149" y="7"/>
                      </a:cubicBezTo>
                      <a:cubicBezTo>
                        <a:pt x="149" y="7"/>
                        <a:pt x="149" y="7"/>
                        <a:pt x="148" y="7"/>
                      </a:cubicBezTo>
                      <a:cubicBezTo>
                        <a:pt x="148" y="8"/>
                        <a:pt x="147" y="8"/>
                        <a:pt x="147" y="8"/>
                      </a:cubicBezTo>
                      <a:cubicBezTo>
                        <a:pt x="147" y="9"/>
                        <a:pt x="146" y="9"/>
                        <a:pt x="145" y="9"/>
                      </a:cubicBezTo>
                      <a:cubicBezTo>
                        <a:pt x="145" y="9"/>
                        <a:pt x="144" y="10"/>
                        <a:pt x="143" y="11"/>
                      </a:cubicBezTo>
                      <a:cubicBezTo>
                        <a:pt x="143" y="11"/>
                        <a:pt x="142" y="11"/>
                        <a:pt x="142" y="12"/>
                      </a:cubicBezTo>
                      <a:cubicBezTo>
                        <a:pt x="142" y="12"/>
                        <a:pt x="141" y="12"/>
                        <a:pt x="141" y="13"/>
                      </a:cubicBezTo>
                      <a:cubicBezTo>
                        <a:pt x="141" y="13"/>
                        <a:pt x="140" y="14"/>
                        <a:pt x="139" y="14"/>
                      </a:cubicBezTo>
                      <a:cubicBezTo>
                        <a:pt x="139" y="14"/>
                        <a:pt x="138" y="14"/>
                        <a:pt x="138" y="15"/>
                      </a:cubicBezTo>
                      <a:cubicBezTo>
                        <a:pt x="138" y="15"/>
                        <a:pt x="138" y="15"/>
                        <a:pt x="138" y="15"/>
                      </a:cubicBezTo>
                      <a:cubicBezTo>
                        <a:pt x="137" y="15"/>
                        <a:pt x="137" y="15"/>
                        <a:pt x="137" y="15"/>
                      </a:cubicBezTo>
                      <a:cubicBezTo>
                        <a:pt x="137" y="15"/>
                        <a:pt x="137" y="14"/>
                        <a:pt x="136" y="14"/>
                      </a:cubicBezTo>
                      <a:cubicBezTo>
                        <a:pt x="136" y="14"/>
                        <a:pt x="135" y="14"/>
                        <a:pt x="135" y="14"/>
                      </a:cubicBezTo>
                      <a:cubicBezTo>
                        <a:pt x="134" y="14"/>
                        <a:pt x="134" y="14"/>
                        <a:pt x="134" y="14"/>
                      </a:cubicBezTo>
                      <a:cubicBezTo>
                        <a:pt x="133" y="14"/>
                        <a:pt x="133" y="14"/>
                        <a:pt x="133" y="14"/>
                      </a:cubicBezTo>
                      <a:cubicBezTo>
                        <a:pt x="132" y="13"/>
                        <a:pt x="132" y="13"/>
                        <a:pt x="132" y="13"/>
                      </a:cubicBezTo>
                      <a:cubicBezTo>
                        <a:pt x="131" y="13"/>
                        <a:pt x="131" y="13"/>
                        <a:pt x="131" y="13"/>
                      </a:cubicBezTo>
                      <a:cubicBezTo>
                        <a:pt x="130" y="12"/>
                        <a:pt x="130" y="12"/>
                        <a:pt x="130" y="12"/>
                      </a:cubicBezTo>
                      <a:cubicBezTo>
                        <a:pt x="129" y="12"/>
                        <a:pt x="129" y="12"/>
                        <a:pt x="129" y="12"/>
                      </a:cubicBezTo>
                      <a:cubicBezTo>
                        <a:pt x="129" y="12"/>
                        <a:pt x="127" y="11"/>
                        <a:pt x="127" y="12"/>
                      </a:cubicBezTo>
                      <a:cubicBezTo>
                        <a:pt x="127" y="12"/>
                        <a:pt x="128" y="13"/>
                        <a:pt x="128" y="13"/>
                      </a:cubicBezTo>
                      <a:cubicBezTo>
                        <a:pt x="128" y="13"/>
                        <a:pt x="129" y="14"/>
                        <a:pt x="130" y="14"/>
                      </a:cubicBezTo>
                      <a:cubicBezTo>
                        <a:pt x="131" y="14"/>
                        <a:pt x="131" y="14"/>
                        <a:pt x="131" y="15"/>
                      </a:cubicBezTo>
                      <a:cubicBezTo>
                        <a:pt x="131" y="15"/>
                        <a:pt x="131" y="15"/>
                        <a:pt x="132" y="16"/>
                      </a:cubicBezTo>
                      <a:cubicBezTo>
                        <a:pt x="133" y="16"/>
                        <a:pt x="132" y="16"/>
                        <a:pt x="132" y="16"/>
                      </a:cubicBezTo>
                      <a:cubicBezTo>
                        <a:pt x="133" y="16"/>
                        <a:pt x="133" y="17"/>
                        <a:pt x="133" y="17"/>
                      </a:cubicBezTo>
                      <a:cubicBezTo>
                        <a:pt x="134" y="17"/>
                        <a:pt x="134" y="17"/>
                        <a:pt x="134" y="18"/>
                      </a:cubicBezTo>
                      <a:cubicBezTo>
                        <a:pt x="134" y="18"/>
                        <a:pt x="135" y="19"/>
                        <a:pt x="135" y="19"/>
                      </a:cubicBezTo>
                      <a:cubicBezTo>
                        <a:pt x="135" y="20"/>
                        <a:pt x="134" y="20"/>
                        <a:pt x="134" y="21"/>
                      </a:cubicBezTo>
                      <a:cubicBezTo>
                        <a:pt x="134" y="21"/>
                        <a:pt x="134" y="21"/>
                        <a:pt x="134" y="22"/>
                      </a:cubicBezTo>
                      <a:cubicBezTo>
                        <a:pt x="134" y="22"/>
                        <a:pt x="134" y="23"/>
                        <a:pt x="134" y="23"/>
                      </a:cubicBezTo>
                      <a:cubicBezTo>
                        <a:pt x="134" y="23"/>
                        <a:pt x="134" y="24"/>
                        <a:pt x="134" y="25"/>
                      </a:cubicBezTo>
                      <a:cubicBezTo>
                        <a:pt x="134" y="25"/>
                        <a:pt x="134" y="27"/>
                        <a:pt x="133" y="27"/>
                      </a:cubicBezTo>
                      <a:cubicBezTo>
                        <a:pt x="133" y="28"/>
                        <a:pt x="133" y="29"/>
                        <a:pt x="133" y="29"/>
                      </a:cubicBezTo>
                      <a:cubicBezTo>
                        <a:pt x="133" y="30"/>
                        <a:pt x="133" y="29"/>
                        <a:pt x="132" y="30"/>
                      </a:cubicBezTo>
                      <a:cubicBezTo>
                        <a:pt x="132" y="30"/>
                        <a:pt x="132" y="30"/>
                        <a:pt x="132" y="30"/>
                      </a:cubicBezTo>
                      <a:cubicBezTo>
                        <a:pt x="132" y="30"/>
                        <a:pt x="131" y="30"/>
                        <a:pt x="131" y="30"/>
                      </a:cubicBezTo>
                      <a:cubicBezTo>
                        <a:pt x="131" y="31"/>
                        <a:pt x="128" y="32"/>
                        <a:pt x="128" y="32"/>
                      </a:cubicBezTo>
                      <a:cubicBezTo>
                        <a:pt x="128" y="32"/>
                        <a:pt x="127" y="34"/>
                        <a:pt x="126" y="35"/>
                      </a:cubicBezTo>
                      <a:cubicBezTo>
                        <a:pt x="125" y="35"/>
                        <a:pt x="124" y="35"/>
                        <a:pt x="123" y="35"/>
                      </a:cubicBezTo>
                      <a:cubicBezTo>
                        <a:pt x="122" y="35"/>
                        <a:pt x="121" y="35"/>
                        <a:pt x="120" y="35"/>
                      </a:cubicBezTo>
                      <a:cubicBezTo>
                        <a:pt x="120" y="35"/>
                        <a:pt x="119" y="35"/>
                        <a:pt x="118" y="35"/>
                      </a:cubicBezTo>
                      <a:cubicBezTo>
                        <a:pt x="116" y="35"/>
                        <a:pt x="116" y="35"/>
                        <a:pt x="114" y="34"/>
                      </a:cubicBezTo>
                      <a:cubicBezTo>
                        <a:pt x="113" y="34"/>
                        <a:pt x="113" y="34"/>
                        <a:pt x="112" y="34"/>
                      </a:cubicBezTo>
                      <a:cubicBezTo>
                        <a:pt x="111" y="35"/>
                        <a:pt x="111" y="34"/>
                        <a:pt x="110" y="34"/>
                      </a:cubicBezTo>
                      <a:cubicBezTo>
                        <a:pt x="109" y="34"/>
                        <a:pt x="109" y="34"/>
                        <a:pt x="109" y="34"/>
                      </a:cubicBezTo>
                      <a:cubicBezTo>
                        <a:pt x="108" y="34"/>
                        <a:pt x="107" y="35"/>
                        <a:pt x="106" y="35"/>
                      </a:cubicBezTo>
                      <a:cubicBezTo>
                        <a:pt x="105" y="35"/>
                        <a:pt x="103" y="35"/>
                        <a:pt x="103" y="35"/>
                      </a:cubicBezTo>
                      <a:cubicBezTo>
                        <a:pt x="102" y="35"/>
                        <a:pt x="102" y="36"/>
                        <a:pt x="101" y="36"/>
                      </a:cubicBezTo>
                      <a:cubicBezTo>
                        <a:pt x="101" y="36"/>
                        <a:pt x="100" y="37"/>
                        <a:pt x="100" y="37"/>
                      </a:cubicBezTo>
                      <a:cubicBezTo>
                        <a:pt x="100" y="38"/>
                        <a:pt x="99" y="38"/>
                        <a:pt x="98" y="38"/>
                      </a:cubicBezTo>
                      <a:cubicBezTo>
                        <a:pt x="98" y="38"/>
                        <a:pt x="98" y="38"/>
                        <a:pt x="97" y="38"/>
                      </a:cubicBezTo>
                      <a:cubicBezTo>
                        <a:pt x="96" y="38"/>
                        <a:pt x="95" y="39"/>
                        <a:pt x="94" y="39"/>
                      </a:cubicBezTo>
                      <a:cubicBezTo>
                        <a:pt x="92" y="39"/>
                        <a:pt x="92" y="39"/>
                        <a:pt x="92" y="39"/>
                      </a:cubicBezTo>
                      <a:cubicBezTo>
                        <a:pt x="91" y="39"/>
                        <a:pt x="90" y="39"/>
                        <a:pt x="90" y="38"/>
                      </a:cubicBezTo>
                      <a:cubicBezTo>
                        <a:pt x="89" y="38"/>
                        <a:pt x="89" y="37"/>
                        <a:pt x="88" y="37"/>
                      </a:cubicBezTo>
                      <a:cubicBezTo>
                        <a:pt x="87" y="36"/>
                        <a:pt x="88" y="36"/>
                        <a:pt x="87" y="35"/>
                      </a:cubicBezTo>
                      <a:cubicBezTo>
                        <a:pt x="87" y="33"/>
                        <a:pt x="86" y="33"/>
                        <a:pt x="86" y="33"/>
                      </a:cubicBezTo>
                      <a:cubicBezTo>
                        <a:pt x="85" y="32"/>
                        <a:pt x="84" y="30"/>
                        <a:pt x="84" y="30"/>
                      </a:cubicBezTo>
                      <a:cubicBezTo>
                        <a:pt x="84" y="30"/>
                        <a:pt x="84" y="30"/>
                        <a:pt x="83" y="29"/>
                      </a:cubicBezTo>
                      <a:cubicBezTo>
                        <a:pt x="83" y="28"/>
                        <a:pt x="82" y="28"/>
                        <a:pt x="81" y="28"/>
                      </a:cubicBezTo>
                      <a:cubicBezTo>
                        <a:pt x="81" y="28"/>
                        <a:pt x="81" y="26"/>
                        <a:pt x="80" y="25"/>
                      </a:cubicBezTo>
                      <a:cubicBezTo>
                        <a:pt x="79" y="25"/>
                        <a:pt x="79" y="24"/>
                        <a:pt x="79" y="23"/>
                      </a:cubicBezTo>
                      <a:cubicBezTo>
                        <a:pt x="78" y="23"/>
                        <a:pt x="77" y="23"/>
                        <a:pt x="77" y="22"/>
                      </a:cubicBezTo>
                      <a:cubicBezTo>
                        <a:pt x="76" y="22"/>
                        <a:pt x="76" y="23"/>
                        <a:pt x="76" y="23"/>
                      </a:cubicBezTo>
                      <a:cubicBezTo>
                        <a:pt x="76" y="23"/>
                        <a:pt x="76" y="25"/>
                        <a:pt x="76" y="25"/>
                      </a:cubicBezTo>
                      <a:cubicBezTo>
                        <a:pt x="76" y="25"/>
                        <a:pt x="75" y="27"/>
                        <a:pt x="75" y="28"/>
                      </a:cubicBezTo>
                      <a:cubicBezTo>
                        <a:pt x="75" y="28"/>
                        <a:pt x="74" y="28"/>
                        <a:pt x="74" y="28"/>
                      </a:cubicBezTo>
                      <a:cubicBezTo>
                        <a:pt x="73" y="28"/>
                        <a:pt x="72" y="29"/>
                        <a:pt x="72" y="29"/>
                      </a:cubicBezTo>
                      <a:cubicBezTo>
                        <a:pt x="70" y="29"/>
                        <a:pt x="70" y="29"/>
                        <a:pt x="70" y="29"/>
                      </a:cubicBezTo>
                      <a:cubicBezTo>
                        <a:pt x="70" y="29"/>
                        <a:pt x="68" y="30"/>
                        <a:pt x="68" y="30"/>
                      </a:cubicBezTo>
                      <a:cubicBezTo>
                        <a:pt x="68" y="30"/>
                        <a:pt x="67" y="31"/>
                        <a:pt x="67" y="32"/>
                      </a:cubicBezTo>
                      <a:cubicBezTo>
                        <a:pt x="66" y="32"/>
                        <a:pt x="66" y="32"/>
                        <a:pt x="65" y="32"/>
                      </a:cubicBezTo>
                      <a:cubicBezTo>
                        <a:pt x="64" y="32"/>
                        <a:pt x="64" y="34"/>
                        <a:pt x="64" y="34"/>
                      </a:cubicBezTo>
                      <a:cubicBezTo>
                        <a:pt x="62" y="36"/>
                        <a:pt x="62" y="36"/>
                        <a:pt x="62" y="36"/>
                      </a:cubicBezTo>
                      <a:cubicBezTo>
                        <a:pt x="62" y="36"/>
                        <a:pt x="62" y="37"/>
                        <a:pt x="62" y="38"/>
                      </a:cubicBezTo>
                      <a:cubicBezTo>
                        <a:pt x="62" y="38"/>
                        <a:pt x="62" y="40"/>
                        <a:pt x="61" y="41"/>
                      </a:cubicBezTo>
                      <a:cubicBezTo>
                        <a:pt x="61" y="41"/>
                        <a:pt x="60" y="41"/>
                        <a:pt x="59" y="41"/>
                      </a:cubicBezTo>
                      <a:cubicBezTo>
                        <a:pt x="59" y="41"/>
                        <a:pt x="58" y="42"/>
                        <a:pt x="58" y="42"/>
                      </a:cubicBezTo>
                      <a:cubicBezTo>
                        <a:pt x="58" y="42"/>
                        <a:pt x="58" y="44"/>
                        <a:pt x="58" y="44"/>
                      </a:cubicBezTo>
                      <a:cubicBezTo>
                        <a:pt x="58" y="45"/>
                        <a:pt x="58" y="46"/>
                        <a:pt x="58" y="46"/>
                      </a:cubicBezTo>
                      <a:cubicBezTo>
                        <a:pt x="58" y="46"/>
                        <a:pt x="57" y="47"/>
                        <a:pt x="57" y="48"/>
                      </a:cubicBezTo>
                      <a:cubicBezTo>
                        <a:pt x="56" y="49"/>
                        <a:pt x="57" y="51"/>
                        <a:pt x="57" y="51"/>
                      </a:cubicBezTo>
                      <a:cubicBezTo>
                        <a:pt x="57" y="51"/>
                        <a:pt x="57" y="53"/>
                        <a:pt x="57" y="53"/>
                      </a:cubicBezTo>
                      <a:cubicBezTo>
                        <a:pt x="57" y="54"/>
                        <a:pt x="56" y="54"/>
                        <a:pt x="56" y="54"/>
                      </a:cubicBezTo>
                      <a:cubicBezTo>
                        <a:pt x="55" y="54"/>
                        <a:pt x="55" y="55"/>
                        <a:pt x="55" y="56"/>
                      </a:cubicBezTo>
                      <a:cubicBezTo>
                        <a:pt x="55" y="56"/>
                        <a:pt x="53" y="57"/>
                        <a:pt x="53" y="58"/>
                      </a:cubicBezTo>
                      <a:cubicBezTo>
                        <a:pt x="53" y="58"/>
                        <a:pt x="51" y="59"/>
                        <a:pt x="51" y="59"/>
                      </a:cubicBezTo>
                      <a:cubicBezTo>
                        <a:pt x="50" y="60"/>
                        <a:pt x="50" y="60"/>
                        <a:pt x="49" y="61"/>
                      </a:cubicBezTo>
                      <a:cubicBezTo>
                        <a:pt x="49" y="61"/>
                        <a:pt x="47" y="62"/>
                        <a:pt x="47" y="62"/>
                      </a:cubicBezTo>
                      <a:cubicBezTo>
                        <a:pt x="45" y="63"/>
                        <a:pt x="45" y="63"/>
                        <a:pt x="45" y="63"/>
                      </a:cubicBezTo>
                      <a:cubicBezTo>
                        <a:pt x="45" y="63"/>
                        <a:pt x="43" y="63"/>
                        <a:pt x="43" y="64"/>
                      </a:cubicBezTo>
                      <a:cubicBezTo>
                        <a:pt x="42" y="64"/>
                        <a:pt x="42" y="64"/>
                        <a:pt x="41" y="64"/>
                      </a:cubicBezTo>
                      <a:cubicBezTo>
                        <a:pt x="40" y="64"/>
                        <a:pt x="40" y="64"/>
                        <a:pt x="39" y="65"/>
                      </a:cubicBezTo>
                      <a:cubicBezTo>
                        <a:pt x="39" y="65"/>
                        <a:pt x="39" y="66"/>
                        <a:pt x="38" y="66"/>
                      </a:cubicBezTo>
                      <a:cubicBezTo>
                        <a:pt x="36" y="66"/>
                        <a:pt x="37" y="66"/>
                        <a:pt x="37" y="67"/>
                      </a:cubicBezTo>
                      <a:cubicBezTo>
                        <a:pt x="36" y="67"/>
                        <a:pt x="36" y="68"/>
                        <a:pt x="36" y="68"/>
                      </a:cubicBezTo>
                      <a:cubicBezTo>
                        <a:pt x="36" y="68"/>
                        <a:pt x="35" y="69"/>
                        <a:pt x="34" y="70"/>
                      </a:cubicBezTo>
                      <a:cubicBezTo>
                        <a:pt x="34" y="71"/>
                        <a:pt x="33" y="70"/>
                        <a:pt x="33" y="71"/>
                      </a:cubicBezTo>
                      <a:cubicBezTo>
                        <a:pt x="33" y="71"/>
                        <a:pt x="32" y="72"/>
                        <a:pt x="32" y="72"/>
                      </a:cubicBezTo>
                      <a:cubicBezTo>
                        <a:pt x="32" y="72"/>
                        <a:pt x="29" y="73"/>
                        <a:pt x="29" y="73"/>
                      </a:cubicBezTo>
                      <a:cubicBezTo>
                        <a:pt x="29" y="74"/>
                        <a:pt x="28" y="74"/>
                        <a:pt x="28" y="74"/>
                      </a:cubicBezTo>
                      <a:cubicBezTo>
                        <a:pt x="27" y="74"/>
                        <a:pt x="27" y="74"/>
                        <a:pt x="26" y="74"/>
                      </a:cubicBezTo>
                      <a:cubicBezTo>
                        <a:pt x="26" y="75"/>
                        <a:pt x="25" y="75"/>
                        <a:pt x="25" y="75"/>
                      </a:cubicBezTo>
                      <a:cubicBezTo>
                        <a:pt x="25" y="75"/>
                        <a:pt x="24" y="75"/>
                        <a:pt x="24" y="75"/>
                      </a:cubicBezTo>
                      <a:cubicBezTo>
                        <a:pt x="23" y="75"/>
                        <a:pt x="22" y="75"/>
                        <a:pt x="22" y="76"/>
                      </a:cubicBezTo>
                      <a:cubicBezTo>
                        <a:pt x="22" y="76"/>
                        <a:pt x="20" y="76"/>
                        <a:pt x="20" y="76"/>
                      </a:cubicBezTo>
                      <a:cubicBezTo>
                        <a:pt x="19" y="76"/>
                        <a:pt x="18" y="77"/>
                        <a:pt x="18" y="78"/>
                      </a:cubicBezTo>
                      <a:cubicBezTo>
                        <a:pt x="18" y="78"/>
                        <a:pt x="18" y="78"/>
                        <a:pt x="17" y="78"/>
                      </a:cubicBezTo>
                      <a:cubicBezTo>
                        <a:pt x="16" y="78"/>
                        <a:pt x="16" y="78"/>
                        <a:pt x="16" y="78"/>
                      </a:cubicBezTo>
                      <a:cubicBezTo>
                        <a:pt x="15" y="78"/>
                        <a:pt x="15" y="78"/>
                        <a:pt x="14" y="78"/>
                      </a:cubicBezTo>
                      <a:cubicBezTo>
                        <a:pt x="13" y="79"/>
                        <a:pt x="13" y="79"/>
                        <a:pt x="13" y="79"/>
                      </a:cubicBezTo>
                      <a:cubicBezTo>
                        <a:pt x="12" y="79"/>
                        <a:pt x="12" y="79"/>
                        <a:pt x="12" y="80"/>
                      </a:cubicBezTo>
                      <a:cubicBezTo>
                        <a:pt x="12" y="80"/>
                        <a:pt x="12" y="80"/>
                        <a:pt x="11" y="81"/>
                      </a:cubicBezTo>
                      <a:cubicBezTo>
                        <a:pt x="11" y="81"/>
                        <a:pt x="11" y="81"/>
                        <a:pt x="10" y="81"/>
                      </a:cubicBezTo>
                      <a:cubicBezTo>
                        <a:pt x="9" y="81"/>
                        <a:pt x="9" y="81"/>
                        <a:pt x="9" y="81"/>
                      </a:cubicBezTo>
                      <a:cubicBezTo>
                        <a:pt x="8" y="81"/>
                        <a:pt x="9" y="81"/>
                        <a:pt x="9" y="82"/>
                      </a:cubicBezTo>
                      <a:cubicBezTo>
                        <a:pt x="8" y="82"/>
                        <a:pt x="7" y="82"/>
                        <a:pt x="6" y="83"/>
                      </a:cubicBezTo>
                      <a:cubicBezTo>
                        <a:pt x="5" y="84"/>
                        <a:pt x="5" y="83"/>
                        <a:pt x="4" y="84"/>
                      </a:cubicBezTo>
                      <a:cubicBezTo>
                        <a:pt x="3" y="84"/>
                        <a:pt x="3" y="85"/>
                        <a:pt x="2" y="85"/>
                      </a:cubicBezTo>
                      <a:cubicBezTo>
                        <a:pt x="1" y="85"/>
                        <a:pt x="1" y="85"/>
                        <a:pt x="1" y="86"/>
                      </a:cubicBezTo>
                      <a:cubicBezTo>
                        <a:pt x="0" y="86"/>
                        <a:pt x="0" y="87"/>
                        <a:pt x="1" y="87"/>
                      </a:cubicBezTo>
                      <a:cubicBezTo>
                        <a:pt x="1" y="87"/>
                        <a:pt x="2" y="87"/>
                        <a:pt x="2" y="87"/>
                      </a:cubicBezTo>
                      <a:cubicBezTo>
                        <a:pt x="2" y="87"/>
                        <a:pt x="4" y="86"/>
                        <a:pt x="5" y="85"/>
                      </a:cubicBezTo>
                      <a:cubicBezTo>
                        <a:pt x="5" y="85"/>
                        <a:pt x="5" y="85"/>
                        <a:pt x="6" y="84"/>
                      </a:cubicBezTo>
                      <a:cubicBezTo>
                        <a:pt x="6" y="84"/>
                        <a:pt x="7" y="84"/>
                        <a:pt x="8" y="84"/>
                      </a:cubicBezTo>
                      <a:cubicBezTo>
                        <a:pt x="8" y="84"/>
                        <a:pt x="9" y="85"/>
                        <a:pt x="9" y="85"/>
                      </a:cubicBezTo>
                      <a:cubicBezTo>
                        <a:pt x="9" y="85"/>
                        <a:pt x="10" y="85"/>
                        <a:pt x="11" y="85"/>
                      </a:cubicBezTo>
                      <a:cubicBezTo>
                        <a:pt x="12" y="85"/>
                        <a:pt x="12" y="85"/>
                        <a:pt x="12" y="84"/>
                      </a:cubicBezTo>
                      <a:cubicBezTo>
                        <a:pt x="13" y="84"/>
                        <a:pt x="13" y="83"/>
                        <a:pt x="14" y="82"/>
                      </a:cubicBezTo>
                      <a:cubicBezTo>
                        <a:pt x="14" y="82"/>
                        <a:pt x="15" y="81"/>
                        <a:pt x="15" y="81"/>
                      </a:cubicBezTo>
                      <a:cubicBezTo>
                        <a:pt x="15" y="81"/>
                        <a:pt x="16" y="81"/>
                        <a:pt x="16" y="81"/>
                      </a:cubicBezTo>
                      <a:cubicBezTo>
                        <a:pt x="17" y="81"/>
                        <a:pt x="18" y="81"/>
                        <a:pt x="18" y="81"/>
                      </a:cubicBezTo>
                      <a:cubicBezTo>
                        <a:pt x="18" y="81"/>
                        <a:pt x="19" y="81"/>
                        <a:pt x="19" y="80"/>
                      </a:cubicBezTo>
                      <a:cubicBezTo>
                        <a:pt x="20" y="79"/>
                        <a:pt x="21" y="79"/>
                        <a:pt x="21" y="79"/>
                      </a:cubicBezTo>
                      <a:cubicBezTo>
                        <a:pt x="21" y="79"/>
                        <a:pt x="22" y="79"/>
                        <a:pt x="23" y="78"/>
                      </a:cubicBezTo>
                      <a:cubicBezTo>
                        <a:pt x="23" y="78"/>
                        <a:pt x="24" y="78"/>
                        <a:pt x="24" y="78"/>
                      </a:cubicBezTo>
                      <a:cubicBezTo>
                        <a:pt x="24" y="78"/>
                        <a:pt x="25" y="78"/>
                        <a:pt x="26" y="79"/>
                      </a:cubicBezTo>
                      <a:cubicBezTo>
                        <a:pt x="26" y="79"/>
                        <a:pt x="26" y="78"/>
                        <a:pt x="26" y="78"/>
                      </a:cubicBezTo>
                      <a:cubicBezTo>
                        <a:pt x="26" y="77"/>
                        <a:pt x="26" y="77"/>
                        <a:pt x="27" y="77"/>
                      </a:cubicBezTo>
                      <a:cubicBezTo>
                        <a:pt x="27" y="77"/>
                        <a:pt x="28" y="77"/>
                        <a:pt x="28" y="77"/>
                      </a:cubicBezTo>
                      <a:cubicBezTo>
                        <a:pt x="29" y="76"/>
                        <a:pt x="29" y="76"/>
                        <a:pt x="29" y="76"/>
                      </a:cubicBezTo>
                      <a:cubicBezTo>
                        <a:pt x="29" y="76"/>
                        <a:pt x="29" y="76"/>
                        <a:pt x="30" y="77"/>
                      </a:cubicBezTo>
                      <a:cubicBezTo>
                        <a:pt x="31" y="78"/>
                        <a:pt x="32" y="77"/>
                        <a:pt x="33" y="77"/>
                      </a:cubicBezTo>
                      <a:cubicBezTo>
                        <a:pt x="34" y="77"/>
                        <a:pt x="33" y="78"/>
                        <a:pt x="33" y="78"/>
                      </a:cubicBezTo>
                      <a:cubicBezTo>
                        <a:pt x="33" y="78"/>
                        <a:pt x="33" y="80"/>
                        <a:pt x="32" y="80"/>
                      </a:cubicBezTo>
                      <a:cubicBezTo>
                        <a:pt x="32" y="81"/>
                        <a:pt x="31" y="80"/>
                        <a:pt x="31" y="81"/>
                      </a:cubicBezTo>
                      <a:cubicBezTo>
                        <a:pt x="31" y="81"/>
                        <a:pt x="31" y="81"/>
                        <a:pt x="32" y="82"/>
                      </a:cubicBezTo>
                      <a:cubicBezTo>
                        <a:pt x="32" y="83"/>
                        <a:pt x="31" y="83"/>
                        <a:pt x="31" y="84"/>
                      </a:cubicBezTo>
                      <a:cubicBezTo>
                        <a:pt x="31" y="84"/>
                        <a:pt x="31" y="84"/>
                        <a:pt x="32" y="85"/>
                      </a:cubicBezTo>
                      <a:cubicBezTo>
                        <a:pt x="32" y="86"/>
                        <a:pt x="32" y="85"/>
                        <a:pt x="33" y="86"/>
                      </a:cubicBezTo>
                      <a:cubicBezTo>
                        <a:pt x="33" y="86"/>
                        <a:pt x="33" y="86"/>
                        <a:pt x="33" y="86"/>
                      </a:cubicBezTo>
                      <a:cubicBezTo>
                        <a:pt x="33" y="87"/>
                        <a:pt x="33" y="87"/>
                        <a:pt x="32" y="87"/>
                      </a:cubicBezTo>
                      <a:cubicBezTo>
                        <a:pt x="32" y="87"/>
                        <a:pt x="31" y="87"/>
                        <a:pt x="30" y="88"/>
                      </a:cubicBezTo>
                      <a:cubicBezTo>
                        <a:pt x="30" y="88"/>
                        <a:pt x="30" y="88"/>
                        <a:pt x="30" y="89"/>
                      </a:cubicBezTo>
                      <a:cubicBezTo>
                        <a:pt x="30" y="90"/>
                        <a:pt x="31" y="89"/>
                        <a:pt x="31" y="89"/>
                      </a:cubicBezTo>
                      <a:cubicBezTo>
                        <a:pt x="32" y="90"/>
                        <a:pt x="32" y="90"/>
                        <a:pt x="32" y="90"/>
                      </a:cubicBezTo>
                      <a:cubicBezTo>
                        <a:pt x="33" y="90"/>
                        <a:pt x="33" y="90"/>
                        <a:pt x="33" y="90"/>
                      </a:cubicBezTo>
                      <a:cubicBezTo>
                        <a:pt x="34" y="91"/>
                        <a:pt x="34" y="90"/>
                        <a:pt x="35" y="90"/>
                      </a:cubicBezTo>
                      <a:cubicBezTo>
                        <a:pt x="36" y="90"/>
                        <a:pt x="36" y="90"/>
                        <a:pt x="37" y="90"/>
                      </a:cubicBezTo>
                      <a:cubicBezTo>
                        <a:pt x="38" y="90"/>
                        <a:pt x="38" y="90"/>
                        <a:pt x="39" y="90"/>
                      </a:cubicBezTo>
                      <a:cubicBezTo>
                        <a:pt x="40" y="89"/>
                        <a:pt x="40" y="90"/>
                        <a:pt x="41" y="90"/>
                      </a:cubicBezTo>
                      <a:cubicBezTo>
                        <a:pt x="42" y="90"/>
                        <a:pt x="42" y="90"/>
                        <a:pt x="41" y="91"/>
                      </a:cubicBezTo>
                      <a:cubicBezTo>
                        <a:pt x="40" y="91"/>
                        <a:pt x="40" y="91"/>
                        <a:pt x="39" y="91"/>
                      </a:cubicBezTo>
                      <a:cubicBezTo>
                        <a:pt x="39" y="91"/>
                        <a:pt x="38" y="92"/>
                        <a:pt x="38" y="92"/>
                      </a:cubicBezTo>
                      <a:cubicBezTo>
                        <a:pt x="37" y="93"/>
                        <a:pt x="38" y="93"/>
                        <a:pt x="38" y="94"/>
                      </a:cubicBezTo>
                      <a:cubicBezTo>
                        <a:pt x="39" y="95"/>
                        <a:pt x="39" y="94"/>
                        <a:pt x="40" y="93"/>
                      </a:cubicBezTo>
                      <a:cubicBezTo>
                        <a:pt x="41" y="93"/>
                        <a:pt x="41" y="93"/>
                        <a:pt x="42" y="94"/>
                      </a:cubicBezTo>
                      <a:cubicBezTo>
                        <a:pt x="43" y="94"/>
                        <a:pt x="43" y="94"/>
                        <a:pt x="43" y="94"/>
                      </a:cubicBezTo>
                      <a:cubicBezTo>
                        <a:pt x="43" y="95"/>
                        <a:pt x="42" y="95"/>
                        <a:pt x="43" y="96"/>
                      </a:cubicBezTo>
                      <a:cubicBezTo>
                        <a:pt x="44" y="96"/>
                        <a:pt x="44" y="96"/>
                        <a:pt x="45" y="96"/>
                      </a:cubicBezTo>
                      <a:cubicBezTo>
                        <a:pt x="46" y="96"/>
                        <a:pt x="45" y="97"/>
                        <a:pt x="44" y="97"/>
                      </a:cubicBezTo>
                      <a:cubicBezTo>
                        <a:pt x="44" y="98"/>
                        <a:pt x="43" y="98"/>
                        <a:pt x="42" y="98"/>
                      </a:cubicBezTo>
                      <a:cubicBezTo>
                        <a:pt x="42" y="98"/>
                        <a:pt x="42" y="98"/>
                        <a:pt x="41" y="98"/>
                      </a:cubicBezTo>
                      <a:cubicBezTo>
                        <a:pt x="40" y="98"/>
                        <a:pt x="40" y="98"/>
                        <a:pt x="40" y="99"/>
                      </a:cubicBezTo>
                      <a:cubicBezTo>
                        <a:pt x="40" y="100"/>
                        <a:pt x="40" y="100"/>
                        <a:pt x="41" y="101"/>
                      </a:cubicBezTo>
                      <a:cubicBezTo>
                        <a:pt x="41" y="101"/>
                        <a:pt x="41" y="101"/>
                        <a:pt x="40" y="101"/>
                      </a:cubicBezTo>
                      <a:cubicBezTo>
                        <a:pt x="40" y="101"/>
                        <a:pt x="39" y="101"/>
                        <a:pt x="38" y="101"/>
                      </a:cubicBezTo>
                      <a:cubicBezTo>
                        <a:pt x="38" y="101"/>
                        <a:pt x="38" y="101"/>
                        <a:pt x="38" y="100"/>
                      </a:cubicBezTo>
                      <a:cubicBezTo>
                        <a:pt x="38" y="99"/>
                        <a:pt x="37" y="99"/>
                        <a:pt x="37" y="99"/>
                      </a:cubicBezTo>
                      <a:cubicBezTo>
                        <a:pt x="37" y="98"/>
                        <a:pt x="36" y="99"/>
                        <a:pt x="36" y="98"/>
                      </a:cubicBezTo>
                      <a:cubicBezTo>
                        <a:pt x="35" y="98"/>
                        <a:pt x="34" y="98"/>
                        <a:pt x="33" y="98"/>
                      </a:cubicBezTo>
                      <a:cubicBezTo>
                        <a:pt x="32" y="98"/>
                        <a:pt x="32" y="98"/>
                        <a:pt x="31" y="98"/>
                      </a:cubicBezTo>
                      <a:cubicBezTo>
                        <a:pt x="31" y="98"/>
                        <a:pt x="31" y="97"/>
                        <a:pt x="30" y="97"/>
                      </a:cubicBezTo>
                      <a:cubicBezTo>
                        <a:pt x="30" y="97"/>
                        <a:pt x="30" y="97"/>
                        <a:pt x="29" y="97"/>
                      </a:cubicBezTo>
                      <a:cubicBezTo>
                        <a:pt x="29" y="96"/>
                        <a:pt x="29" y="97"/>
                        <a:pt x="28" y="97"/>
                      </a:cubicBezTo>
                      <a:cubicBezTo>
                        <a:pt x="28" y="98"/>
                        <a:pt x="28" y="98"/>
                        <a:pt x="28" y="98"/>
                      </a:cubicBezTo>
                      <a:cubicBezTo>
                        <a:pt x="28" y="98"/>
                        <a:pt x="27" y="99"/>
                        <a:pt x="28" y="99"/>
                      </a:cubicBezTo>
                      <a:cubicBezTo>
                        <a:pt x="28" y="100"/>
                        <a:pt x="29" y="100"/>
                        <a:pt x="29" y="100"/>
                      </a:cubicBezTo>
                      <a:cubicBezTo>
                        <a:pt x="30" y="100"/>
                        <a:pt x="30" y="99"/>
                        <a:pt x="30" y="99"/>
                      </a:cubicBezTo>
                      <a:cubicBezTo>
                        <a:pt x="31" y="98"/>
                        <a:pt x="31" y="99"/>
                        <a:pt x="32" y="99"/>
                      </a:cubicBezTo>
                      <a:cubicBezTo>
                        <a:pt x="32" y="100"/>
                        <a:pt x="32" y="99"/>
                        <a:pt x="32" y="100"/>
                      </a:cubicBezTo>
                      <a:cubicBezTo>
                        <a:pt x="33" y="101"/>
                        <a:pt x="33" y="100"/>
                        <a:pt x="34" y="100"/>
                      </a:cubicBezTo>
                      <a:cubicBezTo>
                        <a:pt x="35" y="100"/>
                        <a:pt x="35" y="100"/>
                        <a:pt x="35" y="100"/>
                      </a:cubicBezTo>
                      <a:cubicBezTo>
                        <a:pt x="36" y="100"/>
                        <a:pt x="36" y="100"/>
                        <a:pt x="36" y="100"/>
                      </a:cubicBezTo>
                      <a:cubicBezTo>
                        <a:pt x="37" y="101"/>
                        <a:pt x="37" y="101"/>
                        <a:pt x="36" y="101"/>
                      </a:cubicBezTo>
                      <a:cubicBezTo>
                        <a:pt x="36" y="102"/>
                        <a:pt x="35" y="102"/>
                        <a:pt x="35" y="102"/>
                      </a:cubicBezTo>
                      <a:cubicBezTo>
                        <a:pt x="35" y="102"/>
                        <a:pt x="35" y="103"/>
                        <a:pt x="35" y="103"/>
                      </a:cubicBezTo>
                      <a:cubicBezTo>
                        <a:pt x="36" y="104"/>
                        <a:pt x="36" y="103"/>
                        <a:pt x="37" y="104"/>
                      </a:cubicBezTo>
                      <a:cubicBezTo>
                        <a:pt x="37" y="104"/>
                        <a:pt x="38" y="104"/>
                        <a:pt x="39" y="104"/>
                      </a:cubicBezTo>
                      <a:cubicBezTo>
                        <a:pt x="40" y="104"/>
                        <a:pt x="40" y="104"/>
                        <a:pt x="41" y="104"/>
                      </a:cubicBezTo>
                      <a:cubicBezTo>
                        <a:pt x="41" y="105"/>
                        <a:pt x="40" y="105"/>
                        <a:pt x="39" y="105"/>
                      </a:cubicBezTo>
                      <a:cubicBezTo>
                        <a:pt x="39" y="105"/>
                        <a:pt x="38" y="105"/>
                        <a:pt x="38" y="105"/>
                      </a:cubicBezTo>
                      <a:cubicBezTo>
                        <a:pt x="37" y="105"/>
                        <a:pt x="37" y="105"/>
                        <a:pt x="37" y="106"/>
                      </a:cubicBezTo>
                      <a:cubicBezTo>
                        <a:pt x="37" y="106"/>
                        <a:pt x="38" y="106"/>
                        <a:pt x="38" y="107"/>
                      </a:cubicBezTo>
                      <a:cubicBezTo>
                        <a:pt x="38" y="108"/>
                        <a:pt x="38" y="109"/>
                        <a:pt x="39" y="110"/>
                      </a:cubicBezTo>
                      <a:cubicBezTo>
                        <a:pt x="39" y="111"/>
                        <a:pt x="38" y="110"/>
                        <a:pt x="37" y="110"/>
                      </a:cubicBezTo>
                      <a:cubicBezTo>
                        <a:pt x="36" y="110"/>
                        <a:pt x="36" y="110"/>
                        <a:pt x="36" y="109"/>
                      </a:cubicBezTo>
                      <a:cubicBezTo>
                        <a:pt x="35" y="109"/>
                        <a:pt x="34" y="109"/>
                        <a:pt x="34" y="109"/>
                      </a:cubicBezTo>
                      <a:cubicBezTo>
                        <a:pt x="33" y="108"/>
                        <a:pt x="33" y="109"/>
                        <a:pt x="32" y="109"/>
                      </a:cubicBezTo>
                      <a:cubicBezTo>
                        <a:pt x="32" y="109"/>
                        <a:pt x="32" y="110"/>
                        <a:pt x="31" y="110"/>
                      </a:cubicBezTo>
                      <a:cubicBezTo>
                        <a:pt x="30" y="111"/>
                        <a:pt x="31" y="111"/>
                        <a:pt x="31" y="112"/>
                      </a:cubicBezTo>
                      <a:cubicBezTo>
                        <a:pt x="31" y="113"/>
                        <a:pt x="30" y="112"/>
                        <a:pt x="30" y="113"/>
                      </a:cubicBezTo>
                      <a:cubicBezTo>
                        <a:pt x="29" y="113"/>
                        <a:pt x="30" y="113"/>
                        <a:pt x="31" y="114"/>
                      </a:cubicBezTo>
                      <a:cubicBezTo>
                        <a:pt x="32" y="114"/>
                        <a:pt x="33" y="114"/>
                        <a:pt x="33" y="113"/>
                      </a:cubicBezTo>
                      <a:cubicBezTo>
                        <a:pt x="34" y="112"/>
                        <a:pt x="33" y="112"/>
                        <a:pt x="34" y="111"/>
                      </a:cubicBezTo>
                      <a:cubicBezTo>
                        <a:pt x="34" y="111"/>
                        <a:pt x="34" y="111"/>
                        <a:pt x="35" y="112"/>
                      </a:cubicBezTo>
                      <a:cubicBezTo>
                        <a:pt x="36" y="112"/>
                        <a:pt x="36" y="112"/>
                        <a:pt x="37" y="112"/>
                      </a:cubicBezTo>
                      <a:cubicBezTo>
                        <a:pt x="38" y="113"/>
                        <a:pt x="37" y="112"/>
                        <a:pt x="39" y="112"/>
                      </a:cubicBezTo>
                      <a:cubicBezTo>
                        <a:pt x="40" y="113"/>
                        <a:pt x="39" y="112"/>
                        <a:pt x="39" y="113"/>
                      </a:cubicBezTo>
                      <a:cubicBezTo>
                        <a:pt x="40" y="114"/>
                        <a:pt x="40" y="114"/>
                        <a:pt x="41" y="114"/>
                      </a:cubicBezTo>
                      <a:cubicBezTo>
                        <a:pt x="41" y="115"/>
                        <a:pt x="41" y="115"/>
                        <a:pt x="42" y="115"/>
                      </a:cubicBezTo>
                      <a:cubicBezTo>
                        <a:pt x="42" y="116"/>
                        <a:pt x="42" y="117"/>
                        <a:pt x="42" y="117"/>
                      </a:cubicBezTo>
                      <a:cubicBezTo>
                        <a:pt x="43" y="118"/>
                        <a:pt x="42" y="117"/>
                        <a:pt x="42" y="118"/>
                      </a:cubicBezTo>
                      <a:cubicBezTo>
                        <a:pt x="41" y="118"/>
                        <a:pt x="41" y="117"/>
                        <a:pt x="41" y="117"/>
                      </a:cubicBezTo>
                      <a:cubicBezTo>
                        <a:pt x="41" y="117"/>
                        <a:pt x="40" y="117"/>
                        <a:pt x="39" y="117"/>
                      </a:cubicBezTo>
                      <a:cubicBezTo>
                        <a:pt x="38" y="118"/>
                        <a:pt x="39" y="118"/>
                        <a:pt x="39" y="118"/>
                      </a:cubicBezTo>
                      <a:cubicBezTo>
                        <a:pt x="39" y="119"/>
                        <a:pt x="39" y="119"/>
                        <a:pt x="39" y="120"/>
                      </a:cubicBezTo>
                      <a:cubicBezTo>
                        <a:pt x="39" y="120"/>
                        <a:pt x="38" y="120"/>
                        <a:pt x="38" y="119"/>
                      </a:cubicBezTo>
                      <a:cubicBezTo>
                        <a:pt x="37" y="119"/>
                        <a:pt x="37" y="119"/>
                        <a:pt x="36" y="119"/>
                      </a:cubicBezTo>
                      <a:cubicBezTo>
                        <a:pt x="36" y="119"/>
                        <a:pt x="35" y="120"/>
                        <a:pt x="36" y="121"/>
                      </a:cubicBezTo>
                      <a:cubicBezTo>
                        <a:pt x="36" y="121"/>
                        <a:pt x="36" y="121"/>
                        <a:pt x="37" y="121"/>
                      </a:cubicBezTo>
                      <a:cubicBezTo>
                        <a:pt x="38" y="122"/>
                        <a:pt x="38" y="122"/>
                        <a:pt x="38" y="123"/>
                      </a:cubicBezTo>
                      <a:cubicBezTo>
                        <a:pt x="38" y="124"/>
                        <a:pt x="39" y="124"/>
                        <a:pt x="40" y="124"/>
                      </a:cubicBezTo>
                      <a:cubicBezTo>
                        <a:pt x="41" y="124"/>
                        <a:pt x="41" y="123"/>
                        <a:pt x="42" y="123"/>
                      </a:cubicBezTo>
                      <a:cubicBezTo>
                        <a:pt x="42" y="122"/>
                        <a:pt x="41" y="122"/>
                        <a:pt x="41" y="122"/>
                      </a:cubicBezTo>
                      <a:cubicBezTo>
                        <a:pt x="40" y="121"/>
                        <a:pt x="41" y="120"/>
                        <a:pt x="41" y="120"/>
                      </a:cubicBezTo>
                      <a:cubicBezTo>
                        <a:pt x="41" y="119"/>
                        <a:pt x="42" y="119"/>
                        <a:pt x="42" y="119"/>
                      </a:cubicBezTo>
                      <a:cubicBezTo>
                        <a:pt x="43" y="119"/>
                        <a:pt x="44" y="120"/>
                        <a:pt x="44" y="120"/>
                      </a:cubicBezTo>
                      <a:cubicBezTo>
                        <a:pt x="44" y="121"/>
                        <a:pt x="46" y="121"/>
                        <a:pt x="46" y="121"/>
                      </a:cubicBezTo>
                      <a:cubicBezTo>
                        <a:pt x="47" y="121"/>
                        <a:pt x="47" y="121"/>
                        <a:pt x="47" y="121"/>
                      </a:cubicBezTo>
                      <a:cubicBezTo>
                        <a:pt x="47" y="121"/>
                        <a:pt x="48" y="122"/>
                        <a:pt x="49" y="122"/>
                      </a:cubicBezTo>
                      <a:cubicBezTo>
                        <a:pt x="49" y="122"/>
                        <a:pt x="50" y="122"/>
                        <a:pt x="51" y="122"/>
                      </a:cubicBezTo>
                      <a:cubicBezTo>
                        <a:pt x="52" y="122"/>
                        <a:pt x="52" y="121"/>
                        <a:pt x="53" y="121"/>
                      </a:cubicBezTo>
                      <a:cubicBezTo>
                        <a:pt x="53" y="121"/>
                        <a:pt x="53" y="122"/>
                        <a:pt x="53" y="122"/>
                      </a:cubicBezTo>
                      <a:cubicBezTo>
                        <a:pt x="54" y="122"/>
                        <a:pt x="55" y="122"/>
                        <a:pt x="56" y="122"/>
                      </a:cubicBezTo>
                      <a:cubicBezTo>
                        <a:pt x="57" y="122"/>
                        <a:pt x="57" y="122"/>
                        <a:pt x="57" y="123"/>
                      </a:cubicBezTo>
                      <a:cubicBezTo>
                        <a:pt x="58" y="124"/>
                        <a:pt x="58" y="124"/>
                        <a:pt x="58" y="125"/>
                      </a:cubicBezTo>
                      <a:cubicBezTo>
                        <a:pt x="58" y="126"/>
                        <a:pt x="57" y="125"/>
                        <a:pt x="56" y="125"/>
                      </a:cubicBezTo>
                      <a:cubicBezTo>
                        <a:pt x="56" y="125"/>
                        <a:pt x="55" y="126"/>
                        <a:pt x="55" y="126"/>
                      </a:cubicBezTo>
                      <a:cubicBezTo>
                        <a:pt x="54" y="127"/>
                        <a:pt x="54" y="127"/>
                        <a:pt x="54" y="127"/>
                      </a:cubicBezTo>
                      <a:cubicBezTo>
                        <a:pt x="53" y="128"/>
                        <a:pt x="54" y="128"/>
                        <a:pt x="54" y="129"/>
                      </a:cubicBezTo>
                      <a:cubicBezTo>
                        <a:pt x="53" y="130"/>
                        <a:pt x="53" y="130"/>
                        <a:pt x="52" y="130"/>
                      </a:cubicBezTo>
                      <a:cubicBezTo>
                        <a:pt x="52" y="131"/>
                        <a:pt x="51" y="132"/>
                        <a:pt x="51" y="132"/>
                      </a:cubicBezTo>
                      <a:cubicBezTo>
                        <a:pt x="51" y="132"/>
                        <a:pt x="52" y="133"/>
                        <a:pt x="52" y="133"/>
                      </a:cubicBezTo>
                      <a:cubicBezTo>
                        <a:pt x="52" y="134"/>
                        <a:pt x="51" y="134"/>
                        <a:pt x="51" y="134"/>
                      </a:cubicBezTo>
                      <a:cubicBezTo>
                        <a:pt x="51" y="135"/>
                        <a:pt x="52" y="134"/>
                        <a:pt x="53" y="134"/>
                      </a:cubicBezTo>
                      <a:cubicBezTo>
                        <a:pt x="54" y="134"/>
                        <a:pt x="54" y="133"/>
                        <a:pt x="54" y="133"/>
                      </a:cubicBezTo>
                      <a:cubicBezTo>
                        <a:pt x="55" y="133"/>
                        <a:pt x="56" y="133"/>
                        <a:pt x="57" y="133"/>
                      </a:cubicBezTo>
                      <a:cubicBezTo>
                        <a:pt x="57" y="133"/>
                        <a:pt x="57" y="132"/>
                        <a:pt x="58" y="132"/>
                      </a:cubicBezTo>
                      <a:cubicBezTo>
                        <a:pt x="58" y="132"/>
                        <a:pt x="59" y="133"/>
                        <a:pt x="59" y="134"/>
                      </a:cubicBezTo>
                      <a:cubicBezTo>
                        <a:pt x="60" y="134"/>
                        <a:pt x="60" y="134"/>
                        <a:pt x="60" y="135"/>
                      </a:cubicBezTo>
                      <a:cubicBezTo>
                        <a:pt x="61" y="135"/>
                        <a:pt x="61" y="135"/>
                        <a:pt x="62" y="135"/>
                      </a:cubicBezTo>
                      <a:cubicBezTo>
                        <a:pt x="63" y="136"/>
                        <a:pt x="63" y="135"/>
                        <a:pt x="64" y="136"/>
                      </a:cubicBezTo>
                      <a:cubicBezTo>
                        <a:pt x="65" y="136"/>
                        <a:pt x="65" y="136"/>
                        <a:pt x="66" y="135"/>
                      </a:cubicBezTo>
                      <a:cubicBezTo>
                        <a:pt x="67" y="135"/>
                        <a:pt x="68" y="135"/>
                        <a:pt x="68" y="134"/>
                      </a:cubicBezTo>
                      <a:cubicBezTo>
                        <a:pt x="69" y="134"/>
                        <a:pt x="69" y="134"/>
                        <a:pt x="69" y="133"/>
                      </a:cubicBezTo>
                      <a:cubicBezTo>
                        <a:pt x="70" y="133"/>
                        <a:pt x="70" y="133"/>
                        <a:pt x="71" y="134"/>
                      </a:cubicBezTo>
                      <a:cubicBezTo>
                        <a:pt x="71" y="134"/>
                        <a:pt x="72" y="133"/>
                        <a:pt x="73" y="133"/>
                      </a:cubicBezTo>
                      <a:cubicBezTo>
                        <a:pt x="75" y="133"/>
                        <a:pt x="74" y="133"/>
                        <a:pt x="75" y="134"/>
                      </a:cubicBezTo>
                      <a:cubicBezTo>
                        <a:pt x="76" y="134"/>
                        <a:pt x="76" y="134"/>
                        <a:pt x="77" y="133"/>
                      </a:cubicBezTo>
                      <a:cubicBezTo>
                        <a:pt x="78" y="133"/>
                        <a:pt x="78" y="134"/>
                        <a:pt x="78" y="134"/>
                      </a:cubicBezTo>
                      <a:cubicBezTo>
                        <a:pt x="79" y="134"/>
                        <a:pt x="78" y="135"/>
                        <a:pt x="79" y="135"/>
                      </a:cubicBezTo>
                      <a:cubicBezTo>
                        <a:pt x="79" y="136"/>
                        <a:pt x="78" y="136"/>
                        <a:pt x="78" y="137"/>
                      </a:cubicBezTo>
                      <a:cubicBezTo>
                        <a:pt x="78" y="138"/>
                        <a:pt x="79" y="138"/>
                        <a:pt x="79" y="138"/>
                      </a:cubicBezTo>
                      <a:cubicBezTo>
                        <a:pt x="80" y="138"/>
                        <a:pt x="80" y="138"/>
                        <a:pt x="81" y="138"/>
                      </a:cubicBezTo>
                      <a:cubicBezTo>
                        <a:pt x="81" y="138"/>
                        <a:pt x="82" y="138"/>
                        <a:pt x="82" y="138"/>
                      </a:cubicBezTo>
                      <a:cubicBezTo>
                        <a:pt x="83" y="138"/>
                        <a:pt x="83" y="138"/>
                        <a:pt x="83" y="137"/>
                      </a:cubicBezTo>
                      <a:cubicBezTo>
                        <a:pt x="83" y="137"/>
                        <a:pt x="83" y="135"/>
                        <a:pt x="83" y="134"/>
                      </a:cubicBezTo>
                      <a:cubicBezTo>
                        <a:pt x="83" y="134"/>
                        <a:pt x="81" y="133"/>
                        <a:pt x="81" y="133"/>
                      </a:cubicBezTo>
                      <a:cubicBezTo>
                        <a:pt x="81" y="132"/>
                        <a:pt x="79" y="132"/>
                        <a:pt x="79" y="132"/>
                      </a:cubicBezTo>
                      <a:cubicBezTo>
                        <a:pt x="79" y="131"/>
                        <a:pt x="78" y="131"/>
                        <a:pt x="78" y="130"/>
                      </a:cubicBezTo>
                      <a:cubicBezTo>
                        <a:pt x="78" y="130"/>
                        <a:pt x="77" y="128"/>
                        <a:pt x="78" y="127"/>
                      </a:cubicBezTo>
                      <a:cubicBezTo>
                        <a:pt x="78" y="126"/>
                        <a:pt x="78" y="126"/>
                        <a:pt x="79" y="126"/>
                      </a:cubicBezTo>
                      <a:cubicBezTo>
                        <a:pt x="80" y="126"/>
                        <a:pt x="80" y="126"/>
                        <a:pt x="81" y="126"/>
                      </a:cubicBezTo>
                      <a:cubicBezTo>
                        <a:pt x="82" y="126"/>
                        <a:pt x="81" y="125"/>
                        <a:pt x="82" y="125"/>
                      </a:cubicBezTo>
                      <a:cubicBezTo>
                        <a:pt x="82" y="125"/>
                        <a:pt x="82" y="125"/>
                        <a:pt x="82" y="124"/>
                      </a:cubicBezTo>
                      <a:cubicBezTo>
                        <a:pt x="82" y="124"/>
                        <a:pt x="82" y="123"/>
                        <a:pt x="82" y="122"/>
                      </a:cubicBezTo>
                      <a:cubicBezTo>
                        <a:pt x="82" y="122"/>
                        <a:pt x="82" y="121"/>
                        <a:pt x="81" y="121"/>
                      </a:cubicBezTo>
                      <a:cubicBezTo>
                        <a:pt x="81" y="121"/>
                        <a:pt x="81" y="118"/>
                        <a:pt x="81" y="117"/>
                      </a:cubicBezTo>
                      <a:cubicBezTo>
                        <a:pt x="81" y="117"/>
                        <a:pt x="82" y="116"/>
                        <a:pt x="82" y="115"/>
                      </a:cubicBezTo>
                      <a:cubicBezTo>
                        <a:pt x="82" y="114"/>
                        <a:pt x="83" y="114"/>
                        <a:pt x="84" y="113"/>
                      </a:cubicBezTo>
                      <a:cubicBezTo>
                        <a:pt x="84" y="112"/>
                        <a:pt x="85" y="112"/>
                        <a:pt x="85" y="112"/>
                      </a:cubicBezTo>
                      <a:cubicBezTo>
                        <a:pt x="86" y="112"/>
                        <a:pt x="86" y="112"/>
                        <a:pt x="87" y="112"/>
                      </a:cubicBezTo>
                      <a:cubicBezTo>
                        <a:pt x="89" y="113"/>
                        <a:pt x="88" y="113"/>
                        <a:pt x="88" y="113"/>
                      </a:cubicBezTo>
                      <a:cubicBezTo>
                        <a:pt x="89" y="113"/>
                        <a:pt x="89" y="113"/>
                        <a:pt x="89" y="113"/>
                      </a:cubicBezTo>
                      <a:cubicBezTo>
                        <a:pt x="90" y="113"/>
                        <a:pt x="89" y="112"/>
                        <a:pt x="89" y="112"/>
                      </a:cubicBezTo>
                      <a:cubicBezTo>
                        <a:pt x="90" y="111"/>
                        <a:pt x="90" y="110"/>
                        <a:pt x="90" y="109"/>
                      </a:cubicBezTo>
                      <a:cubicBezTo>
                        <a:pt x="90" y="108"/>
                        <a:pt x="92" y="108"/>
                        <a:pt x="92" y="108"/>
                      </a:cubicBezTo>
                      <a:cubicBezTo>
                        <a:pt x="92" y="108"/>
                        <a:pt x="93" y="108"/>
                        <a:pt x="94" y="107"/>
                      </a:cubicBezTo>
                      <a:cubicBezTo>
                        <a:pt x="94" y="107"/>
                        <a:pt x="94" y="106"/>
                        <a:pt x="94" y="105"/>
                      </a:cubicBezTo>
                      <a:cubicBezTo>
                        <a:pt x="94" y="104"/>
                        <a:pt x="95" y="104"/>
                        <a:pt x="95" y="103"/>
                      </a:cubicBezTo>
                      <a:cubicBezTo>
                        <a:pt x="95" y="102"/>
                        <a:pt x="96" y="103"/>
                        <a:pt x="96" y="102"/>
                      </a:cubicBezTo>
                      <a:cubicBezTo>
                        <a:pt x="97" y="102"/>
                        <a:pt x="98" y="102"/>
                        <a:pt x="98" y="103"/>
                      </a:cubicBezTo>
                      <a:cubicBezTo>
                        <a:pt x="99" y="103"/>
                        <a:pt x="99" y="103"/>
                        <a:pt x="100" y="103"/>
                      </a:cubicBezTo>
                      <a:cubicBezTo>
                        <a:pt x="100" y="103"/>
                        <a:pt x="99" y="101"/>
                        <a:pt x="99" y="101"/>
                      </a:cubicBezTo>
                      <a:cubicBezTo>
                        <a:pt x="99" y="100"/>
                        <a:pt x="100" y="100"/>
                        <a:pt x="100" y="99"/>
                      </a:cubicBezTo>
                      <a:cubicBezTo>
                        <a:pt x="101" y="99"/>
                        <a:pt x="101" y="99"/>
                        <a:pt x="101" y="98"/>
                      </a:cubicBezTo>
                      <a:cubicBezTo>
                        <a:pt x="102" y="97"/>
                        <a:pt x="102" y="97"/>
                        <a:pt x="102" y="97"/>
                      </a:cubicBezTo>
                      <a:cubicBezTo>
                        <a:pt x="102" y="96"/>
                        <a:pt x="102" y="96"/>
                        <a:pt x="102" y="95"/>
                      </a:cubicBezTo>
                      <a:cubicBezTo>
                        <a:pt x="102" y="95"/>
                        <a:pt x="102" y="93"/>
                        <a:pt x="102" y="93"/>
                      </a:cubicBezTo>
                      <a:cubicBezTo>
                        <a:pt x="101" y="93"/>
                        <a:pt x="101" y="91"/>
                        <a:pt x="102" y="91"/>
                      </a:cubicBezTo>
                      <a:cubicBezTo>
                        <a:pt x="102" y="90"/>
                        <a:pt x="102" y="90"/>
                        <a:pt x="101" y="89"/>
                      </a:cubicBezTo>
                      <a:cubicBezTo>
                        <a:pt x="101" y="89"/>
                        <a:pt x="102" y="88"/>
                        <a:pt x="102" y="88"/>
                      </a:cubicBezTo>
                      <a:cubicBezTo>
                        <a:pt x="103" y="88"/>
                        <a:pt x="103" y="87"/>
                        <a:pt x="103" y="86"/>
                      </a:cubicBezTo>
                      <a:cubicBezTo>
                        <a:pt x="103" y="86"/>
                        <a:pt x="103" y="86"/>
                        <a:pt x="104" y="85"/>
                      </a:cubicBezTo>
                      <a:cubicBezTo>
                        <a:pt x="105" y="84"/>
                        <a:pt x="105" y="84"/>
                        <a:pt x="106" y="84"/>
                      </a:cubicBezTo>
                      <a:cubicBezTo>
                        <a:pt x="106" y="83"/>
                        <a:pt x="107" y="85"/>
                        <a:pt x="108" y="85"/>
                      </a:cubicBezTo>
                      <a:cubicBezTo>
                        <a:pt x="109" y="85"/>
                        <a:pt x="108" y="84"/>
                        <a:pt x="108" y="84"/>
                      </a:cubicBezTo>
                      <a:cubicBezTo>
                        <a:pt x="109" y="83"/>
                        <a:pt x="110" y="82"/>
                        <a:pt x="111" y="82"/>
                      </a:cubicBezTo>
                      <a:cubicBezTo>
                        <a:pt x="111" y="81"/>
                        <a:pt x="111" y="82"/>
                        <a:pt x="112" y="82"/>
                      </a:cubicBezTo>
                      <a:cubicBezTo>
                        <a:pt x="113" y="83"/>
                        <a:pt x="114" y="82"/>
                        <a:pt x="116" y="82"/>
                      </a:cubicBezTo>
                      <a:cubicBezTo>
                        <a:pt x="118" y="82"/>
                        <a:pt x="117" y="82"/>
                        <a:pt x="118" y="81"/>
                      </a:cubicBezTo>
                      <a:cubicBezTo>
                        <a:pt x="119" y="80"/>
                        <a:pt x="118" y="80"/>
                        <a:pt x="117" y="80"/>
                      </a:cubicBezTo>
                      <a:cubicBezTo>
                        <a:pt x="117" y="80"/>
                        <a:pt x="116" y="80"/>
                        <a:pt x="115" y="80"/>
                      </a:cubicBezTo>
                      <a:cubicBezTo>
                        <a:pt x="114" y="80"/>
                        <a:pt x="115" y="79"/>
                        <a:pt x="115" y="79"/>
                      </a:cubicBezTo>
                      <a:cubicBezTo>
                        <a:pt x="116" y="79"/>
                        <a:pt x="117" y="79"/>
                        <a:pt x="118" y="79"/>
                      </a:cubicBezTo>
                      <a:cubicBezTo>
                        <a:pt x="118" y="79"/>
                        <a:pt x="120" y="78"/>
                        <a:pt x="121" y="78"/>
                      </a:cubicBezTo>
                      <a:cubicBezTo>
                        <a:pt x="121" y="78"/>
                        <a:pt x="123" y="77"/>
                        <a:pt x="123" y="77"/>
                      </a:cubicBezTo>
                      <a:cubicBezTo>
                        <a:pt x="124" y="77"/>
                        <a:pt x="124" y="76"/>
                        <a:pt x="125" y="76"/>
                      </a:cubicBezTo>
                      <a:cubicBezTo>
                        <a:pt x="125" y="76"/>
                        <a:pt x="127" y="76"/>
                        <a:pt x="128" y="75"/>
                      </a:cubicBezTo>
                      <a:cubicBezTo>
                        <a:pt x="128" y="74"/>
                        <a:pt x="127" y="74"/>
                        <a:pt x="128" y="74"/>
                      </a:cubicBezTo>
                      <a:cubicBezTo>
                        <a:pt x="128" y="74"/>
                        <a:pt x="127" y="73"/>
                        <a:pt x="127" y="72"/>
                      </a:cubicBezTo>
                      <a:cubicBezTo>
                        <a:pt x="128" y="72"/>
                        <a:pt x="128" y="72"/>
                        <a:pt x="128" y="72"/>
                      </a:cubicBezTo>
                      <a:cubicBezTo>
                        <a:pt x="129" y="72"/>
                        <a:pt x="129" y="73"/>
                        <a:pt x="130" y="73"/>
                      </a:cubicBezTo>
                      <a:cubicBezTo>
                        <a:pt x="131" y="73"/>
                        <a:pt x="131" y="73"/>
                        <a:pt x="132" y="72"/>
                      </a:cubicBezTo>
                      <a:cubicBezTo>
                        <a:pt x="133" y="72"/>
                        <a:pt x="134" y="72"/>
                        <a:pt x="135" y="72"/>
                      </a:cubicBezTo>
                      <a:cubicBezTo>
                        <a:pt x="136" y="72"/>
                        <a:pt x="136" y="71"/>
                        <a:pt x="137" y="71"/>
                      </a:cubicBezTo>
                      <a:cubicBezTo>
                        <a:pt x="138" y="72"/>
                        <a:pt x="138" y="71"/>
                        <a:pt x="139" y="71"/>
                      </a:cubicBezTo>
                      <a:cubicBezTo>
                        <a:pt x="139" y="71"/>
                        <a:pt x="141" y="71"/>
                        <a:pt x="142" y="71"/>
                      </a:cubicBezTo>
                      <a:cubicBezTo>
                        <a:pt x="143" y="71"/>
                        <a:pt x="143" y="72"/>
                        <a:pt x="143" y="72"/>
                      </a:cubicBezTo>
                      <a:cubicBezTo>
                        <a:pt x="143" y="73"/>
                        <a:pt x="145" y="73"/>
                        <a:pt x="146" y="73"/>
                      </a:cubicBezTo>
                      <a:cubicBezTo>
                        <a:pt x="146" y="73"/>
                        <a:pt x="148" y="73"/>
                        <a:pt x="149" y="73"/>
                      </a:cubicBezTo>
                      <a:cubicBezTo>
                        <a:pt x="149" y="73"/>
                        <a:pt x="151" y="74"/>
                        <a:pt x="151" y="74"/>
                      </a:cubicBezTo>
                      <a:cubicBezTo>
                        <a:pt x="152" y="74"/>
                        <a:pt x="154" y="75"/>
                        <a:pt x="155" y="75"/>
                      </a:cubicBezTo>
                      <a:cubicBezTo>
                        <a:pt x="155" y="75"/>
                        <a:pt x="158" y="75"/>
                        <a:pt x="158" y="76"/>
                      </a:cubicBezTo>
                      <a:cubicBezTo>
                        <a:pt x="159" y="76"/>
                        <a:pt x="159" y="78"/>
                        <a:pt x="159" y="78"/>
                      </a:cubicBezTo>
                      <a:cubicBezTo>
                        <a:pt x="159" y="79"/>
                        <a:pt x="160" y="79"/>
                        <a:pt x="161" y="79"/>
                      </a:cubicBezTo>
                      <a:cubicBezTo>
                        <a:pt x="161" y="79"/>
                        <a:pt x="162" y="80"/>
                        <a:pt x="162" y="80"/>
                      </a:cubicBezTo>
                      <a:cubicBezTo>
                        <a:pt x="163" y="81"/>
                        <a:pt x="164" y="81"/>
                        <a:pt x="165" y="81"/>
                      </a:cubicBezTo>
                      <a:cubicBezTo>
                        <a:pt x="166" y="81"/>
                        <a:pt x="166" y="82"/>
                        <a:pt x="166" y="83"/>
                      </a:cubicBezTo>
                      <a:cubicBezTo>
                        <a:pt x="167" y="83"/>
                        <a:pt x="166" y="84"/>
                        <a:pt x="167" y="85"/>
                      </a:cubicBezTo>
                      <a:cubicBezTo>
                        <a:pt x="167" y="86"/>
                        <a:pt x="168" y="85"/>
                        <a:pt x="169" y="86"/>
                      </a:cubicBezTo>
                      <a:cubicBezTo>
                        <a:pt x="170" y="87"/>
                        <a:pt x="170" y="87"/>
                        <a:pt x="170" y="88"/>
                      </a:cubicBezTo>
                      <a:cubicBezTo>
                        <a:pt x="171" y="88"/>
                        <a:pt x="171" y="88"/>
                        <a:pt x="172" y="89"/>
                      </a:cubicBezTo>
                      <a:cubicBezTo>
                        <a:pt x="172" y="89"/>
                        <a:pt x="172" y="90"/>
                        <a:pt x="172" y="91"/>
                      </a:cubicBezTo>
                      <a:cubicBezTo>
                        <a:pt x="172" y="91"/>
                        <a:pt x="173" y="91"/>
                        <a:pt x="173" y="91"/>
                      </a:cubicBezTo>
                      <a:cubicBezTo>
                        <a:pt x="174" y="92"/>
                        <a:pt x="175" y="92"/>
                        <a:pt x="175" y="92"/>
                      </a:cubicBezTo>
                      <a:cubicBezTo>
                        <a:pt x="176" y="92"/>
                        <a:pt x="176" y="92"/>
                        <a:pt x="177" y="94"/>
                      </a:cubicBezTo>
                      <a:cubicBezTo>
                        <a:pt x="178" y="95"/>
                        <a:pt x="178" y="95"/>
                        <a:pt x="178" y="95"/>
                      </a:cubicBezTo>
                      <a:cubicBezTo>
                        <a:pt x="178" y="95"/>
                        <a:pt x="178" y="95"/>
                        <a:pt x="179" y="95"/>
                      </a:cubicBezTo>
                      <a:cubicBezTo>
                        <a:pt x="179" y="95"/>
                        <a:pt x="179" y="93"/>
                        <a:pt x="179" y="93"/>
                      </a:cubicBezTo>
                      <a:cubicBezTo>
                        <a:pt x="179" y="92"/>
                        <a:pt x="179" y="91"/>
                        <a:pt x="179" y="91"/>
                      </a:cubicBezTo>
                      <a:cubicBezTo>
                        <a:pt x="179" y="90"/>
                        <a:pt x="179" y="90"/>
                        <a:pt x="180" y="89"/>
                      </a:cubicBezTo>
                      <a:cubicBezTo>
                        <a:pt x="180" y="89"/>
                        <a:pt x="180" y="86"/>
                        <a:pt x="180" y="86"/>
                      </a:cubicBezTo>
                      <a:cubicBezTo>
                        <a:pt x="181" y="85"/>
                        <a:pt x="181" y="84"/>
                        <a:pt x="181" y="83"/>
                      </a:cubicBezTo>
                      <a:cubicBezTo>
                        <a:pt x="181" y="83"/>
                        <a:pt x="181" y="82"/>
                        <a:pt x="182" y="81"/>
                      </a:cubicBezTo>
                      <a:cubicBezTo>
                        <a:pt x="183" y="80"/>
                        <a:pt x="183" y="79"/>
                        <a:pt x="183" y="78"/>
                      </a:cubicBezTo>
                      <a:cubicBezTo>
                        <a:pt x="183" y="77"/>
                        <a:pt x="184" y="76"/>
                        <a:pt x="185" y="76"/>
                      </a:cubicBezTo>
                      <a:cubicBezTo>
                        <a:pt x="185" y="75"/>
                        <a:pt x="185" y="74"/>
                        <a:pt x="186" y="74"/>
                      </a:cubicBezTo>
                      <a:cubicBezTo>
                        <a:pt x="186" y="73"/>
                        <a:pt x="187" y="72"/>
                        <a:pt x="187" y="72"/>
                      </a:cubicBezTo>
                      <a:cubicBezTo>
                        <a:pt x="188" y="71"/>
                        <a:pt x="189" y="70"/>
                        <a:pt x="189" y="70"/>
                      </a:cubicBezTo>
                      <a:cubicBezTo>
                        <a:pt x="189" y="70"/>
                        <a:pt x="189" y="69"/>
                        <a:pt x="189" y="68"/>
                      </a:cubicBezTo>
                      <a:cubicBezTo>
                        <a:pt x="189" y="68"/>
                        <a:pt x="191" y="68"/>
                        <a:pt x="191" y="68"/>
                      </a:cubicBezTo>
                      <a:cubicBezTo>
                        <a:pt x="192" y="68"/>
                        <a:pt x="193" y="68"/>
                        <a:pt x="193" y="68"/>
                      </a:cubicBezTo>
                      <a:cubicBezTo>
                        <a:pt x="193" y="67"/>
                        <a:pt x="193" y="66"/>
                        <a:pt x="193" y="66"/>
                      </a:cubicBezTo>
                      <a:cubicBezTo>
                        <a:pt x="193" y="66"/>
                        <a:pt x="195" y="64"/>
                        <a:pt x="195" y="64"/>
                      </a:cubicBezTo>
                      <a:cubicBezTo>
                        <a:pt x="196" y="63"/>
                        <a:pt x="195" y="64"/>
                        <a:pt x="194" y="64"/>
                      </a:cubicBezTo>
                      <a:cubicBezTo>
                        <a:pt x="193" y="64"/>
                        <a:pt x="194" y="64"/>
                        <a:pt x="194" y="63"/>
                      </a:cubicBezTo>
                      <a:cubicBezTo>
                        <a:pt x="194" y="63"/>
                        <a:pt x="196" y="62"/>
                        <a:pt x="197" y="62"/>
                      </a:cubicBezTo>
                      <a:cubicBezTo>
                        <a:pt x="197" y="62"/>
                        <a:pt x="198" y="61"/>
                        <a:pt x="198" y="60"/>
                      </a:cubicBezTo>
                      <a:cubicBezTo>
                        <a:pt x="199" y="60"/>
                        <a:pt x="200" y="60"/>
                        <a:pt x="201" y="60"/>
                      </a:cubicBezTo>
                      <a:cubicBezTo>
                        <a:pt x="201" y="59"/>
                        <a:pt x="202" y="59"/>
                        <a:pt x="203" y="59"/>
                      </a:cubicBezTo>
                      <a:cubicBezTo>
                        <a:pt x="203" y="60"/>
                        <a:pt x="204" y="58"/>
                        <a:pt x="205" y="58"/>
                      </a:cubicBezTo>
                      <a:cubicBezTo>
                        <a:pt x="205" y="58"/>
                        <a:pt x="207" y="57"/>
                        <a:pt x="208" y="57"/>
                      </a:cubicBezTo>
                      <a:cubicBezTo>
                        <a:pt x="208" y="57"/>
                        <a:pt x="208" y="56"/>
                        <a:pt x="208" y="56"/>
                      </a:cubicBezTo>
                      <a:cubicBezTo>
                        <a:pt x="209" y="55"/>
                        <a:pt x="209" y="55"/>
                        <a:pt x="209" y="55"/>
                      </a:cubicBezTo>
                      <a:cubicBezTo>
                        <a:pt x="210" y="55"/>
                        <a:pt x="210" y="55"/>
                        <a:pt x="210" y="55"/>
                      </a:cubicBezTo>
                      <a:cubicBezTo>
                        <a:pt x="210" y="54"/>
                        <a:pt x="210" y="53"/>
                        <a:pt x="210" y="52"/>
                      </a:cubicBezTo>
                      <a:cubicBezTo>
                        <a:pt x="210" y="52"/>
                        <a:pt x="213" y="52"/>
                        <a:pt x="213" y="52"/>
                      </a:cubicBezTo>
                      <a:cubicBezTo>
                        <a:pt x="214" y="52"/>
                        <a:pt x="214" y="52"/>
                        <a:pt x="214" y="52"/>
                      </a:cubicBezTo>
                      <a:cubicBezTo>
                        <a:pt x="214" y="51"/>
                        <a:pt x="215" y="51"/>
                        <a:pt x="216" y="51"/>
                      </a:cubicBezTo>
                      <a:cubicBezTo>
                        <a:pt x="217" y="51"/>
                        <a:pt x="218" y="50"/>
                        <a:pt x="219" y="50"/>
                      </a:cubicBezTo>
                      <a:cubicBezTo>
                        <a:pt x="220" y="50"/>
                        <a:pt x="220" y="49"/>
                        <a:pt x="222" y="48"/>
                      </a:cubicBezTo>
                      <a:cubicBezTo>
                        <a:pt x="223" y="48"/>
                        <a:pt x="223" y="48"/>
                        <a:pt x="224" y="47"/>
                      </a:cubicBezTo>
                      <a:cubicBezTo>
                        <a:pt x="224" y="46"/>
                        <a:pt x="224" y="46"/>
                        <a:pt x="224" y="45"/>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76" name="Freeform 11">
                  <a:extLst>
                    <a:ext uri="{FF2B5EF4-FFF2-40B4-BE49-F238E27FC236}">
                      <a16:creationId xmlns:a16="http://schemas.microsoft.com/office/drawing/2014/main" id="{075E8965-5F04-C458-9ACF-0A319175F65D}"/>
                    </a:ext>
                  </a:extLst>
                </p:cNvPr>
                <p:cNvSpPr>
                  <a:spLocks noChangeAspect="1"/>
                </p:cNvSpPr>
                <p:nvPr/>
              </p:nvSpPr>
              <p:spPr bwMode="auto">
                <a:xfrm>
                  <a:off x="2359" y="2440"/>
                  <a:ext cx="38" cy="24"/>
                </a:xfrm>
                <a:custGeom>
                  <a:avLst/>
                  <a:gdLst>
                    <a:gd name="T0" fmla="*/ 3 w 19"/>
                    <a:gd name="T1" fmla="*/ 8 h 12"/>
                    <a:gd name="T2" fmla="*/ 5 w 19"/>
                    <a:gd name="T3" fmla="*/ 7 h 12"/>
                    <a:gd name="T4" fmla="*/ 7 w 19"/>
                    <a:gd name="T5" fmla="*/ 8 h 12"/>
                    <a:gd name="T6" fmla="*/ 7 w 19"/>
                    <a:gd name="T7" fmla="*/ 12 h 12"/>
                    <a:gd name="T8" fmla="*/ 9 w 19"/>
                    <a:gd name="T9" fmla="*/ 11 h 12"/>
                    <a:gd name="T10" fmla="*/ 11 w 19"/>
                    <a:gd name="T11" fmla="*/ 9 h 12"/>
                    <a:gd name="T12" fmla="*/ 12 w 19"/>
                    <a:gd name="T13" fmla="*/ 9 h 12"/>
                    <a:gd name="T14" fmla="*/ 15 w 19"/>
                    <a:gd name="T15" fmla="*/ 9 h 12"/>
                    <a:gd name="T16" fmla="*/ 16 w 19"/>
                    <a:gd name="T17" fmla="*/ 10 h 12"/>
                    <a:gd name="T18" fmla="*/ 17 w 19"/>
                    <a:gd name="T19" fmla="*/ 9 h 12"/>
                    <a:gd name="T20" fmla="*/ 18 w 19"/>
                    <a:gd name="T21" fmla="*/ 6 h 12"/>
                    <a:gd name="T22" fmla="*/ 17 w 19"/>
                    <a:gd name="T23" fmla="*/ 0 h 12"/>
                    <a:gd name="T24" fmla="*/ 15 w 19"/>
                    <a:gd name="T25" fmla="*/ 0 h 12"/>
                    <a:gd name="T26" fmla="*/ 13 w 19"/>
                    <a:gd name="T27" fmla="*/ 1 h 12"/>
                    <a:gd name="T28" fmla="*/ 11 w 19"/>
                    <a:gd name="T29" fmla="*/ 1 h 12"/>
                    <a:gd name="T30" fmla="*/ 8 w 19"/>
                    <a:gd name="T31" fmla="*/ 3 h 12"/>
                    <a:gd name="T32" fmla="*/ 4 w 19"/>
                    <a:gd name="T33" fmla="*/ 4 h 12"/>
                    <a:gd name="T34" fmla="*/ 1 w 19"/>
                    <a:gd name="T35" fmla="*/ 4 h 12"/>
                    <a:gd name="T36" fmla="*/ 0 w 19"/>
                    <a:gd name="T37" fmla="*/ 6 h 12"/>
                    <a:gd name="T38" fmla="*/ 0 w 19"/>
                    <a:gd name="T39" fmla="*/ 8 h 12"/>
                    <a:gd name="T40" fmla="*/ 3 w 19"/>
                    <a:gd name="T4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2">
                      <a:moveTo>
                        <a:pt x="3" y="8"/>
                      </a:moveTo>
                      <a:cubicBezTo>
                        <a:pt x="3" y="8"/>
                        <a:pt x="5" y="7"/>
                        <a:pt x="5" y="7"/>
                      </a:cubicBezTo>
                      <a:cubicBezTo>
                        <a:pt x="5" y="7"/>
                        <a:pt x="7" y="7"/>
                        <a:pt x="7" y="8"/>
                      </a:cubicBezTo>
                      <a:cubicBezTo>
                        <a:pt x="8" y="9"/>
                        <a:pt x="7" y="11"/>
                        <a:pt x="7" y="12"/>
                      </a:cubicBezTo>
                      <a:cubicBezTo>
                        <a:pt x="8" y="12"/>
                        <a:pt x="9" y="11"/>
                        <a:pt x="9" y="11"/>
                      </a:cubicBezTo>
                      <a:cubicBezTo>
                        <a:pt x="11" y="9"/>
                        <a:pt x="11" y="9"/>
                        <a:pt x="11" y="9"/>
                      </a:cubicBezTo>
                      <a:cubicBezTo>
                        <a:pt x="12" y="9"/>
                        <a:pt x="12" y="9"/>
                        <a:pt x="12" y="9"/>
                      </a:cubicBezTo>
                      <a:cubicBezTo>
                        <a:pt x="12" y="9"/>
                        <a:pt x="14" y="8"/>
                        <a:pt x="15" y="9"/>
                      </a:cubicBezTo>
                      <a:cubicBezTo>
                        <a:pt x="15" y="9"/>
                        <a:pt x="15" y="10"/>
                        <a:pt x="16" y="10"/>
                      </a:cubicBezTo>
                      <a:cubicBezTo>
                        <a:pt x="17" y="10"/>
                        <a:pt x="17" y="9"/>
                        <a:pt x="17" y="9"/>
                      </a:cubicBezTo>
                      <a:cubicBezTo>
                        <a:pt x="18" y="6"/>
                        <a:pt x="18" y="6"/>
                        <a:pt x="18" y="6"/>
                      </a:cubicBezTo>
                      <a:cubicBezTo>
                        <a:pt x="18" y="6"/>
                        <a:pt x="19" y="1"/>
                        <a:pt x="17" y="0"/>
                      </a:cubicBezTo>
                      <a:cubicBezTo>
                        <a:pt x="16" y="0"/>
                        <a:pt x="15" y="0"/>
                        <a:pt x="15" y="0"/>
                      </a:cubicBezTo>
                      <a:cubicBezTo>
                        <a:pt x="13" y="1"/>
                        <a:pt x="13" y="1"/>
                        <a:pt x="13" y="1"/>
                      </a:cubicBezTo>
                      <a:cubicBezTo>
                        <a:pt x="13" y="1"/>
                        <a:pt x="11" y="1"/>
                        <a:pt x="11" y="1"/>
                      </a:cubicBezTo>
                      <a:cubicBezTo>
                        <a:pt x="10" y="2"/>
                        <a:pt x="8" y="3"/>
                        <a:pt x="8" y="3"/>
                      </a:cubicBezTo>
                      <a:cubicBezTo>
                        <a:pt x="4" y="4"/>
                        <a:pt x="4" y="4"/>
                        <a:pt x="4" y="4"/>
                      </a:cubicBezTo>
                      <a:cubicBezTo>
                        <a:pt x="4" y="4"/>
                        <a:pt x="2" y="4"/>
                        <a:pt x="1" y="4"/>
                      </a:cubicBezTo>
                      <a:cubicBezTo>
                        <a:pt x="1" y="4"/>
                        <a:pt x="0" y="6"/>
                        <a:pt x="0" y="6"/>
                      </a:cubicBezTo>
                      <a:cubicBezTo>
                        <a:pt x="0" y="6"/>
                        <a:pt x="0" y="8"/>
                        <a:pt x="0" y="8"/>
                      </a:cubicBezTo>
                      <a:cubicBezTo>
                        <a:pt x="1" y="8"/>
                        <a:pt x="3" y="8"/>
                        <a:pt x="3" y="8"/>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grpSp>
          <p:grpSp>
            <p:nvGrpSpPr>
              <p:cNvPr id="43" name="Group 12">
                <a:extLst>
                  <a:ext uri="{FF2B5EF4-FFF2-40B4-BE49-F238E27FC236}">
                    <a16:creationId xmlns:a16="http://schemas.microsoft.com/office/drawing/2014/main" id="{08D4D4BA-CBE7-64CF-D644-5E26D2CEDE47}"/>
                  </a:ext>
                </a:extLst>
              </p:cNvPr>
              <p:cNvGrpSpPr>
                <a:grpSpLocks noChangeAspect="1"/>
              </p:cNvGrpSpPr>
              <p:nvPr/>
            </p:nvGrpSpPr>
            <p:grpSpPr bwMode="auto">
              <a:xfrm>
                <a:off x="3224" y="635"/>
                <a:ext cx="1562" cy="681"/>
                <a:chOff x="3224" y="635"/>
                <a:chExt cx="1562" cy="681"/>
              </a:xfrm>
              <a:grpFill/>
            </p:grpSpPr>
            <p:sp>
              <p:nvSpPr>
                <p:cNvPr id="67" name="Freeform 13">
                  <a:extLst>
                    <a:ext uri="{FF2B5EF4-FFF2-40B4-BE49-F238E27FC236}">
                      <a16:creationId xmlns:a16="http://schemas.microsoft.com/office/drawing/2014/main" id="{994E3DE7-83E3-AC46-3158-A769BEA47A75}"/>
                    </a:ext>
                  </a:extLst>
                </p:cNvPr>
                <p:cNvSpPr>
                  <a:spLocks noChangeAspect="1"/>
                </p:cNvSpPr>
                <p:nvPr/>
              </p:nvSpPr>
              <p:spPr bwMode="auto">
                <a:xfrm>
                  <a:off x="4449" y="635"/>
                  <a:ext cx="337" cy="186"/>
                </a:xfrm>
                <a:custGeom>
                  <a:avLst/>
                  <a:gdLst>
                    <a:gd name="T0" fmla="*/ 56 w 168"/>
                    <a:gd name="T1" fmla="*/ 37 h 93"/>
                    <a:gd name="T2" fmla="*/ 56 w 168"/>
                    <a:gd name="T3" fmla="*/ 36 h 93"/>
                    <a:gd name="T4" fmla="*/ 61 w 168"/>
                    <a:gd name="T5" fmla="*/ 38 h 93"/>
                    <a:gd name="T6" fmla="*/ 70 w 168"/>
                    <a:gd name="T7" fmla="*/ 37 h 93"/>
                    <a:gd name="T8" fmla="*/ 76 w 168"/>
                    <a:gd name="T9" fmla="*/ 29 h 93"/>
                    <a:gd name="T10" fmla="*/ 83 w 168"/>
                    <a:gd name="T11" fmla="*/ 28 h 93"/>
                    <a:gd name="T12" fmla="*/ 85 w 168"/>
                    <a:gd name="T13" fmla="*/ 25 h 93"/>
                    <a:gd name="T14" fmla="*/ 83 w 168"/>
                    <a:gd name="T15" fmla="*/ 16 h 93"/>
                    <a:gd name="T16" fmla="*/ 88 w 168"/>
                    <a:gd name="T17" fmla="*/ 11 h 93"/>
                    <a:gd name="T18" fmla="*/ 95 w 168"/>
                    <a:gd name="T19" fmla="*/ 18 h 93"/>
                    <a:gd name="T20" fmla="*/ 103 w 168"/>
                    <a:gd name="T21" fmla="*/ 23 h 93"/>
                    <a:gd name="T22" fmla="*/ 115 w 168"/>
                    <a:gd name="T23" fmla="*/ 23 h 93"/>
                    <a:gd name="T24" fmla="*/ 130 w 168"/>
                    <a:gd name="T25" fmla="*/ 17 h 93"/>
                    <a:gd name="T26" fmla="*/ 141 w 168"/>
                    <a:gd name="T27" fmla="*/ 8 h 93"/>
                    <a:gd name="T28" fmla="*/ 148 w 168"/>
                    <a:gd name="T29" fmla="*/ 4 h 93"/>
                    <a:gd name="T30" fmla="*/ 153 w 168"/>
                    <a:gd name="T31" fmla="*/ 1 h 93"/>
                    <a:gd name="T32" fmla="*/ 167 w 168"/>
                    <a:gd name="T33" fmla="*/ 2 h 93"/>
                    <a:gd name="T34" fmla="*/ 168 w 168"/>
                    <a:gd name="T35" fmla="*/ 4 h 93"/>
                    <a:gd name="T36" fmla="*/ 163 w 168"/>
                    <a:gd name="T37" fmla="*/ 10 h 93"/>
                    <a:gd name="T38" fmla="*/ 166 w 168"/>
                    <a:gd name="T39" fmla="*/ 13 h 93"/>
                    <a:gd name="T40" fmla="*/ 162 w 168"/>
                    <a:gd name="T41" fmla="*/ 18 h 93"/>
                    <a:gd name="T42" fmla="*/ 151 w 168"/>
                    <a:gd name="T43" fmla="*/ 19 h 93"/>
                    <a:gd name="T44" fmla="*/ 143 w 168"/>
                    <a:gd name="T45" fmla="*/ 19 h 93"/>
                    <a:gd name="T46" fmla="*/ 136 w 168"/>
                    <a:gd name="T47" fmla="*/ 23 h 93"/>
                    <a:gd name="T48" fmla="*/ 126 w 168"/>
                    <a:gd name="T49" fmla="*/ 26 h 93"/>
                    <a:gd name="T50" fmla="*/ 117 w 168"/>
                    <a:gd name="T51" fmla="*/ 29 h 93"/>
                    <a:gd name="T52" fmla="*/ 107 w 168"/>
                    <a:gd name="T53" fmla="*/ 35 h 93"/>
                    <a:gd name="T54" fmla="*/ 88 w 168"/>
                    <a:gd name="T55" fmla="*/ 48 h 93"/>
                    <a:gd name="T56" fmla="*/ 78 w 168"/>
                    <a:gd name="T57" fmla="*/ 50 h 93"/>
                    <a:gd name="T58" fmla="*/ 73 w 168"/>
                    <a:gd name="T59" fmla="*/ 45 h 93"/>
                    <a:gd name="T60" fmla="*/ 68 w 168"/>
                    <a:gd name="T61" fmla="*/ 45 h 93"/>
                    <a:gd name="T62" fmla="*/ 64 w 168"/>
                    <a:gd name="T63" fmla="*/ 48 h 93"/>
                    <a:gd name="T64" fmla="*/ 65 w 168"/>
                    <a:gd name="T65" fmla="*/ 51 h 93"/>
                    <a:gd name="T66" fmla="*/ 63 w 168"/>
                    <a:gd name="T67" fmla="*/ 56 h 93"/>
                    <a:gd name="T68" fmla="*/ 58 w 168"/>
                    <a:gd name="T69" fmla="*/ 60 h 93"/>
                    <a:gd name="T70" fmla="*/ 53 w 168"/>
                    <a:gd name="T71" fmla="*/ 63 h 93"/>
                    <a:gd name="T72" fmla="*/ 45 w 168"/>
                    <a:gd name="T73" fmla="*/ 66 h 93"/>
                    <a:gd name="T74" fmla="*/ 37 w 168"/>
                    <a:gd name="T75" fmla="*/ 73 h 93"/>
                    <a:gd name="T76" fmla="*/ 31 w 168"/>
                    <a:gd name="T77" fmla="*/ 79 h 93"/>
                    <a:gd name="T78" fmla="*/ 23 w 168"/>
                    <a:gd name="T79" fmla="*/ 81 h 93"/>
                    <a:gd name="T80" fmla="*/ 19 w 168"/>
                    <a:gd name="T81" fmla="*/ 82 h 93"/>
                    <a:gd name="T82" fmla="*/ 14 w 168"/>
                    <a:gd name="T83" fmla="*/ 87 h 93"/>
                    <a:gd name="T84" fmla="*/ 6 w 168"/>
                    <a:gd name="T85" fmla="*/ 92 h 93"/>
                    <a:gd name="T86" fmla="*/ 3 w 168"/>
                    <a:gd name="T87" fmla="*/ 88 h 93"/>
                    <a:gd name="T88" fmla="*/ 9 w 168"/>
                    <a:gd name="T89" fmla="*/ 81 h 93"/>
                    <a:gd name="T90" fmla="*/ 9 w 168"/>
                    <a:gd name="T91" fmla="*/ 75 h 93"/>
                    <a:gd name="T92" fmla="*/ 15 w 168"/>
                    <a:gd name="T93" fmla="*/ 78 h 93"/>
                    <a:gd name="T94" fmla="*/ 13 w 168"/>
                    <a:gd name="T95" fmla="*/ 73 h 93"/>
                    <a:gd name="T96" fmla="*/ 22 w 168"/>
                    <a:gd name="T97" fmla="*/ 75 h 93"/>
                    <a:gd name="T98" fmla="*/ 28 w 168"/>
                    <a:gd name="T99" fmla="*/ 70 h 93"/>
                    <a:gd name="T100" fmla="*/ 27 w 168"/>
                    <a:gd name="T101" fmla="*/ 64 h 93"/>
                    <a:gd name="T102" fmla="*/ 22 w 168"/>
                    <a:gd name="T103" fmla="*/ 61 h 93"/>
                    <a:gd name="T104" fmla="*/ 30 w 168"/>
                    <a:gd name="T105" fmla="*/ 61 h 93"/>
                    <a:gd name="T106" fmla="*/ 36 w 168"/>
                    <a:gd name="T107" fmla="*/ 56 h 93"/>
                    <a:gd name="T108" fmla="*/ 47 w 168"/>
                    <a:gd name="T109" fmla="*/ 50 h 93"/>
                    <a:gd name="T110" fmla="*/ 54 w 168"/>
                    <a:gd name="T111" fmla="*/ 47 h 93"/>
                    <a:gd name="T112" fmla="*/ 56 w 168"/>
                    <a:gd name="T113" fmla="*/ 42 h 93"/>
                    <a:gd name="T114" fmla="*/ 56 w 168"/>
                    <a:gd name="T115"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8" h="93">
                      <a:moveTo>
                        <a:pt x="56" y="37"/>
                      </a:moveTo>
                      <a:cubicBezTo>
                        <a:pt x="57" y="36"/>
                        <a:pt x="56" y="37"/>
                        <a:pt x="56" y="36"/>
                      </a:cubicBezTo>
                      <a:cubicBezTo>
                        <a:pt x="57" y="36"/>
                        <a:pt x="60" y="38"/>
                        <a:pt x="61" y="38"/>
                      </a:cubicBezTo>
                      <a:cubicBezTo>
                        <a:pt x="64" y="39"/>
                        <a:pt x="68" y="40"/>
                        <a:pt x="70" y="37"/>
                      </a:cubicBezTo>
                      <a:cubicBezTo>
                        <a:pt x="73" y="32"/>
                        <a:pt x="74" y="29"/>
                        <a:pt x="76" y="29"/>
                      </a:cubicBezTo>
                      <a:cubicBezTo>
                        <a:pt x="79" y="29"/>
                        <a:pt x="81" y="30"/>
                        <a:pt x="83" y="28"/>
                      </a:cubicBezTo>
                      <a:cubicBezTo>
                        <a:pt x="85" y="27"/>
                        <a:pt x="86" y="28"/>
                        <a:pt x="85" y="25"/>
                      </a:cubicBezTo>
                      <a:cubicBezTo>
                        <a:pt x="85" y="21"/>
                        <a:pt x="80" y="20"/>
                        <a:pt x="83" y="16"/>
                      </a:cubicBezTo>
                      <a:cubicBezTo>
                        <a:pt x="86" y="12"/>
                        <a:pt x="85" y="9"/>
                        <a:pt x="88" y="11"/>
                      </a:cubicBezTo>
                      <a:cubicBezTo>
                        <a:pt x="92" y="12"/>
                        <a:pt x="92" y="13"/>
                        <a:pt x="95" y="18"/>
                      </a:cubicBezTo>
                      <a:cubicBezTo>
                        <a:pt x="97" y="22"/>
                        <a:pt x="98" y="22"/>
                        <a:pt x="103" y="23"/>
                      </a:cubicBezTo>
                      <a:cubicBezTo>
                        <a:pt x="107" y="24"/>
                        <a:pt x="110" y="23"/>
                        <a:pt x="115" y="23"/>
                      </a:cubicBezTo>
                      <a:cubicBezTo>
                        <a:pt x="120" y="23"/>
                        <a:pt x="127" y="18"/>
                        <a:pt x="130" y="17"/>
                      </a:cubicBezTo>
                      <a:cubicBezTo>
                        <a:pt x="132" y="16"/>
                        <a:pt x="138" y="9"/>
                        <a:pt x="141" y="8"/>
                      </a:cubicBezTo>
                      <a:cubicBezTo>
                        <a:pt x="143" y="6"/>
                        <a:pt x="146" y="5"/>
                        <a:pt x="148" y="4"/>
                      </a:cubicBezTo>
                      <a:cubicBezTo>
                        <a:pt x="149" y="3"/>
                        <a:pt x="149" y="1"/>
                        <a:pt x="153" y="1"/>
                      </a:cubicBezTo>
                      <a:cubicBezTo>
                        <a:pt x="157" y="1"/>
                        <a:pt x="166" y="0"/>
                        <a:pt x="167" y="2"/>
                      </a:cubicBezTo>
                      <a:cubicBezTo>
                        <a:pt x="168" y="4"/>
                        <a:pt x="168" y="4"/>
                        <a:pt x="168" y="4"/>
                      </a:cubicBezTo>
                      <a:cubicBezTo>
                        <a:pt x="168" y="9"/>
                        <a:pt x="162" y="7"/>
                        <a:pt x="163" y="10"/>
                      </a:cubicBezTo>
                      <a:cubicBezTo>
                        <a:pt x="163" y="12"/>
                        <a:pt x="167" y="10"/>
                        <a:pt x="166" y="13"/>
                      </a:cubicBezTo>
                      <a:cubicBezTo>
                        <a:pt x="164" y="16"/>
                        <a:pt x="166" y="18"/>
                        <a:pt x="162" y="18"/>
                      </a:cubicBezTo>
                      <a:cubicBezTo>
                        <a:pt x="157" y="18"/>
                        <a:pt x="154" y="19"/>
                        <a:pt x="151" y="19"/>
                      </a:cubicBezTo>
                      <a:cubicBezTo>
                        <a:pt x="148" y="18"/>
                        <a:pt x="147" y="16"/>
                        <a:pt x="143" y="19"/>
                      </a:cubicBezTo>
                      <a:cubicBezTo>
                        <a:pt x="140" y="21"/>
                        <a:pt x="139" y="21"/>
                        <a:pt x="136" y="23"/>
                      </a:cubicBezTo>
                      <a:cubicBezTo>
                        <a:pt x="133" y="25"/>
                        <a:pt x="132" y="23"/>
                        <a:pt x="126" y="26"/>
                      </a:cubicBezTo>
                      <a:cubicBezTo>
                        <a:pt x="121" y="28"/>
                        <a:pt x="121" y="26"/>
                        <a:pt x="117" y="29"/>
                      </a:cubicBezTo>
                      <a:cubicBezTo>
                        <a:pt x="113" y="32"/>
                        <a:pt x="113" y="32"/>
                        <a:pt x="107" y="35"/>
                      </a:cubicBezTo>
                      <a:cubicBezTo>
                        <a:pt x="101" y="38"/>
                        <a:pt x="90" y="46"/>
                        <a:pt x="88" y="48"/>
                      </a:cubicBezTo>
                      <a:cubicBezTo>
                        <a:pt x="85" y="49"/>
                        <a:pt x="82" y="50"/>
                        <a:pt x="78" y="50"/>
                      </a:cubicBezTo>
                      <a:cubicBezTo>
                        <a:pt x="75" y="49"/>
                        <a:pt x="74" y="47"/>
                        <a:pt x="73" y="45"/>
                      </a:cubicBezTo>
                      <a:cubicBezTo>
                        <a:pt x="71" y="44"/>
                        <a:pt x="71" y="44"/>
                        <a:pt x="68" y="45"/>
                      </a:cubicBezTo>
                      <a:cubicBezTo>
                        <a:pt x="66" y="45"/>
                        <a:pt x="66" y="45"/>
                        <a:pt x="64" y="48"/>
                      </a:cubicBezTo>
                      <a:cubicBezTo>
                        <a:pt x="62" y="50"/>
                        <a:pt x="65" y="51"/>
                        <a:pt x="65" y="51"/>
                      </a:cubicBezTo>
                      <a:cubicBezTo>
                        <a:pt x="65" y="51"/>
                        <a:pt x="66" y="51"/>
                        <a:pt x="63" y="56"/>
                      </a:cubicBezTo>
                      <a:cubicBezTo>
                        <a:pt x="59" y="60"/>
                        <a:pt x="59" y="59"/>
                        <a:pt x="58" y="60"/>
                      </a:cubicBezTo>
                      <a:cubicBezTo>
                        <a:pt x="56" y="61"/>
                        <a:pt x="58" y="61"/>
                        <a:pt x="53" y="63"/>
                      </a:cubicBezTo>
                      <a:cubicBezTo>
                        <a:pt x="48" y="65"/>
                        <a:pt x="50" y="62"/>
                        <a:pt x="45" y="66"/>
                      </a:cubicBezTo>
                      <a:cubicBezTo>
                        <a:pt x="40" y="70"/>
                        <a:pt x="39" y="70"/>
                        <a:pt x="37" y="73"/>
                      </a:cubicBezTo>
                      <a:cubicBezTo>
                        <a:pt x="35" y="75"/>
                        <a:pt x="34" y="78"/>
                        <a:pt x="31" y="79"/>
                      </a:cubicBezTo>
                      <a:cubicBezTo>
                        <a:pt x="23" y="82"/>
                        <a:pt x="25" y="80"/>
                        <a:pt x="23" y="81"/>
                      </a:cubicBezTo>
                      <a:cubicBezTo>
                        <a:pt x="20" y="81"/>
                        <a:pt x="24" y="79"/>
                        <a:pt x="19" y="82"/>
                      </a:cubicBezTo>
                      <a:cubicBezTo>
                        <a:pt x="15" y="85"/>
                        <a:pt x="17" y="82"/>
                        <a:pt x="14" y="87"/>
                      </a:cubicBezTo>
                      <a:cubicBezTo>
                        <a:pt x="10" y="92"/>
                        <a:pt x="12" y="93"/>
                        <a:pt x="6" y="92"/>
                      </a:cubicBezTo>
                      <a:cubicBezTo>
                        <a:pt x="0" y="91"/>
                        <a:pt x="1" y="90"/>
                        <a:pt x="3" y="88"/>
                      </a:cubicBezTo>
                      <a:cubicBezTo>
                        <a:pt x="4" y="85"/>
                        <a:pt x="9" y="81"/>
                        <a:pt x="9" y="81"/>
                      </a:cubicBezTo>
                      <a:cubicBezTo>
                        <a:pt x="9" y="81"/>
                        <a:pt x="8" y="75"/>
                        <a:pt x="9" y="75"/>
                      </a:cubicBezTo>
                      <a:cubicBezTo>
                        <a:pt x="10" y="75"/>
                        <a:pt x="12" y="83"/>
                        <a:pt x="15" y="78"/>
                      </a:cubicBezTo>
                      <a:cubicBezTo>
                        <a:pt x="17" y="76"/>
                        <a:pt x="11" y="74"/>
                        <a:pt x="13" y="73"/>
                      </a:cubicBezTo>
                      <a:cubicBezTo>
                        <a:pt x="16" y="72"/>
                        <a:pt x="18" y="76"/>
                        <a:pt x="22" y="75"/>
                      </a:cubicBezTo>
                      <a:cubicBezTo>
                        <a:pt x="26" y="74"/>
                        <a:pt x="25" y="72"/>
                        <a:pt x="28" y="70"/>
                      </a:cubicBezTo>
                      <a:cubicBezTo>
                        <a:pt x="30" y="67"/>
                        <a:pt x="31" y="65"/>
                        <a:pt x="27" y="64"/>
                      </a:cubicBezTo>
                      <a:cubicBezTo>
                        <a:pt x="23" y="64"/>
                        <a:pt x="20" y="62"/>
                        <a:pt x="22" y="61"/>
                      </a:cubicBezTo>
                      <a:cubicBezTo>
                        <a:pt x="24" y="60"/>
                        <a:pt x="26" y="61"/>
                        <a:pt x="30" y="61"/>
                      </a:cubicBezTo>
                      <a:cubicBezTo>
                        <a:pt x="32" y="62"/>
                        <a:pt x="34" y="58"/>
                        <a:pt x="36" y="56"/>
                      </a:cubicBezTo>
                      <a:cubicBezTo>
                        <a:pt x="38" y="55"/>
                        <a:pt x="45" y="51"/>
                        <a:pt x="47" y="50"/>
                      </a:cubicBezTo>
                      <a:cubicBezTo>
                        <a:pt x="50" y="49"/>
                        <a:pt x="52" y="48"/>
                        <a:pt x="54" y="47"/>
                      </a:cubicBezTo>
                      <a:cubicBezTo>
                        <a:pt x="56" y="45"/>
                        <a:pt x="56" y="45"/>
                        <a:pt x="56" y="42"/>
                      </a:cubicBezTo>
                      <a:cubicBezTo>
                        <a:pt x="56" y="39"/>
                        <a:pt x="55" y="38"/>
                        <a:pt x="56" y="37"/>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68" name="Freeform 14">
                  <a:extLst>
                    <a:ext uri="{FF2B5EF4-FFF2-40B4-BE49-F238E27FC236}">
                      <a16:creationId xmlns:a16="http://schemas.microsoft.com/office/drawing/2014/main" id="{378D35CA-112C-CF23-79F0-D264761E7EEA}"/>
                    </a:ext>
                  </a:extLst>
                </p:cNvPr>
                <p:cNvSpPr>
                  <a:spLocks noChangeAspect="1"/>
                </p:cNvSpPr>
                <p:nvPr/>
              </p:nvSpPr>
              <p:spPr bwMode="auto">
                <a:xfrm>
                  <a:off x="4212" y="799"/>
                  <a:ext cx="195" cy="149"/>
                </a:xfrm>
                <a:custGeom>
                  <a:avLst/>
                  <a:gdLst>
                    <a:gd name="T0" fmla="*/ 96 w 97"/>
                    <a:gd name="T1" fmla="*/ 8 h 74"/>
                    <a:gd name="T2" fmla="*/ 84 w 97"/>
                    <a:gd name="T3" fmla="*/ 10 h 74"/>
                    <a:gd name="T4" fmla="*/ 75 w 97"/>
                    <a:gd name="T5" fmla="*/ 10 h 74"/>
                    <a:gd name="T6" fmla="*/ 67 w 97"/>
                    <a:gd name="T7" fmla="*/ 5 h 74"/>
                    <a:gd name="T8" fmla="*/ 61 w 97"/>
                    <a:gd name="T9" fmla="*/ 3 h 74"/>
                    <a:gd name="T10" fmla="*/ 54 w 97"/>
                    <a:gd name="T11" fmla="*/ 9 h 74"/>
                    <a:gd name="T12" fmla="*/ 50 w 97"/>
                    <a:gd name="T13" fmla="*/ 12 h 74"/>
                    <a:gd name="T14" fmla="*/ 46 w 97"/>
                    <a:gd name="T15" fmla="*/ 20 h 74"/>
                    <a:gd name="T16" fmla="*/ 39 w 97"/>
                    <a:gd name="T17" fmla="*/ 24 h 74"/>
                    <a:gd name="T18" fmla="*/ 32 w 97"/>
                    <a:gd name="T19" fmla="*/ 33 h 74"/>
                    <a:gd name="T20" fmla="*/ 28 w 97"/>
                    <a:gd name="T21" fmla="*/ 38 h 74"/>
                    <a:gd name="T22" fmla="*/ 24 w 97"/>
                    <a:gd name="T23" fmla="*/ 43 h 74"/>
                    <a:gd name="T24" fmla="*/ 12 w 97"/>
                    <a:gd name="T25" fmla="*/ 50 h 74"/>
                    <a:gd name="T26" fmla="*/ 4 w 97"/>
                    <a:gd name="T27" fmla="*/ 55 h 74"/>
                    <a:gd name="T28" fmla="*/ 1 w 97"/>
                    <a:gd name="T29" fmla="*/ 56 h 74"/>
                    <a:gd name="T30" fmla="*/ 2 w 97"/>
                    <a:gd name="T31" fmla="*/ 68 h 74"/>
                    <a:gd name="T32" fmla="*/ 7 w 97"/>
                    <a:gd name="T33" fmla="*/ 67 h 74"/>
                    <a:gd name="T34" fmla="*/ 10 w 97"/>
                    <a:gd name="T35" fmla="*/ 68 h 74"/>
                    <a:gd name="T36" fmla="*/ 12 w 97"/>
                    <a:gd name="T37" fmla="*/ 73 h 74"/>
                    <a:gd name="T38" fmla="*/ 14 w 97"/>
                    <a:gd name="T39" fmla="*/ 68 h 74"/>
                    <a:gd name="T40" fmla="*/ 17 w 97"/>
                    <a:gd name="T41" fmla="*/ 55 h 74"/>
                    <a:gd name="T42" fmla="*/ 27 w 97"/>
                    <a:gd name="T43" fmla="*/ 52 h 74"/>
                    <a:gd name="T44" fmla="*/ 31 w 97"/>
                    <a:gd name="T45" fmla="*/ 50 h 74"/>
                    <a:gd name="T46" fmla="*/ 33 w 97"/>
                    <a:gd name="T47" fmla="*/ 45 h 74"/>
                    <a:gd name="T48" fmla="*/ 38 w 97"/>
                    <a:gd name="T49" fmla="*/ 43 h 74"/>
                    <a:gd name="T50" fmla="*/ 40 w 97"/>
                    <a:gd name="T51" fmla="*/ 37 h 74"/>
                    <a:gd name="T52" fmla="*/ 47 w 97"/>
                    <a:gd name="T53" fmla="*/ 32 h 74"/>
                    <a:gd name="T54" fmla="*/ 53 w 97"/>
                    <a:gd name="T55" fmla="*/ 30 h 74"/>
                    <a:gd name="T56" fmla="*/ 57 w 97"/>
                    <a:gd name="T57" fmla="*/ 24 h 74"/>
                    <a:gd name="T58" fmla="*/ 60 w 97"/>
                    <a:gd name="T59" fmla="*/ 23 h 74"/>
                    <a:gd name="T60" fmla="*/ 66 w 97"/>
                    <a:gd name="T61" fmla="*/ 23 h 74"/>
                    <a:gd name="T62" fmla="*/ 73 w 97"/>
                    <a:gd name="T63" fmla="*/ 23 h 74"/>
                    <a:gd name="T64" fmla="*/ 79 w 97"/>
                    <a:gd name="T65" fmla="*/ 18 h 74"/>
                    <a:gd name="T66" fmla="*/ 86 w 97"/>
                    <a:gd name="T67" fmla="*/ 15 h 74"/>
                    <a:gd name="T68" fmla="*/ 89 w 97"/>
                    <a:gd name="T69" fmla="*/ 17 h 74"/>
                    <a:gd name="T70" fmla="*/ 96 w 97"/>
                    <a:gd name="T71" fmla="*/ 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96" y="8"/>
                      </a:moveTo>
                      <a:cubicBezTo>
                        <a:pt x="96" y="7"/>
                        <a:pt x="87" y="11"/>
                        <a:pt x="84" y="10"/>
                      </a:cubicBezTo>
                      <a:cubicBezTo>
                        <a:pt x="83" y="10"/>
                        <a:pt x="75" y="10"/>
                        <a:pt x="75" y="10"/>
                      </a:cubicBezTo>
                      <a:cubicBezTo>
                        <a:pt x="75" y="10"/>
                        <a:pt x="68" y="6"/>
                        <a:pt x="67" y="5"/>
                      </a:cubicBezTo>
                      <a:cubicBezTo>
                        <a:pt x="66" y="4"/>
                        <a:pt x="67" y="0"/>
                        <a:pt x="61" y="3"/>
                      </a:cubicBezTo>
                      <a:cubicBezTo>
                        <a:pt x="56" y="6"/>
                        <a:pt x="54" y="9"/>
                        <a:pt x="54" y="9"/>
                      </a:cubicBezTo>
                      <a:cubicBezTo>
                        <a:pt x="54" y="9"/>
                        <a:pt x="51" y="11"/>
                        <a:pt x="50" y="12"/>
                      </a:cubicBezTo>
                      <a:cubicBezTo>
                        <a:pt x="49" y="14"/>
                        <a:pt x="50" y="17"/>
                        <a:pt x="46" y="20"/>
                      </a:cubicBezTo>
                      <a:cubicBezTo>
                        <a:pt x="42" y="22"/>
                        <a:pt x="40" y="24"/>
                        <a:pt x="39" y="24"/>
                      </a:cubicBezTo>
                      <a:cubicBezTo>
                        <a:pt x="38" y="25"/>
                        <a:pt x="32" y="33"/>
                        <a:pt x="32" y="33"/>
                      </a:cubicBezTo>
                      <a:cubicBezTo>
                        <a:pt x="32" y="33"/>
                        <a:pt x="28" y="38"/>
                        <a:pt x="28" y="38"/>
                      </a:cubicBezTo>
                      <a:cubicBezTo>
                        <a:pt x="27" y="39"/>
                        <a:pt x="27" y="42"/>
                        <a:pt x="24" y="43"/>
                      </a:cubicBezTo>
                      <a:cubicBezTo>
                        <a:pt x="22" y="44"/>
                        <a:pt x="16" y="48"/>
                        <a:pt x="12" y="50"/>
                      </a:cubicBezTo>
                      <a:cubicBezTo>
                        <a:pt x="7" y="52"/>
                        <a:pt x="4" y="55"/>
                        <a:pt x="4" y="55"/>
                      </a:cubicBezTo>
                      <a:cubicBezTo>
                        <a:pt x="4" y="55"/>
                        <a:pt x="2" y="51"/>
                        <a:pt x="1" y="56"/>
                      </a:cubicBezTo>
                      <a:cubicBezTo>
                        <a:pt x="0" y="62"/>
                        <a:pt x="0" y="66"/>
                        <a:pt x="2" y="68"/>
                      </a:cubicBezTo>
                      <a:cubicBezTo>
                        <a:pt x="4" y="69"/>
                        <a:pt x="4" y="66"/>
                        <a:pt x="7" y="67"/>
                      </a:cubicBezTo>
                      <a:cubicBezTo>
                        <a:pt x="8" y="67"/>
                        <a:pt x="10" y="67"/>
                        <a:pt x="10" y="68"/>
                      </a:cubicBezTo>
                      <a:cubicBezTo>
                        <a:pt x="11" y="70"/>
                        <a:pt x="10" y="74"/>
                        <a:pt x="12" y="73"/>
                      </a:cubicBezTo>
                      <a:cubicBezTo>
                        <a:pt x="12" y="73"/>
                        <a:pt x="14" y="68"/>
                        <a:pt x="14" y="68"/>
                      </a:cubicBezTo>
                      <a:cubicBezTo>
                        <a:pt x="14" y="68"/>
                        <a:pt x="15" y="57"/>
                        <a:pt x="17" y="55"/>
                      </a:cubicBezTo>
                      <a:cubicBezTo>
                        <a:pt x="20" y="53"/>
                        <a:pt x="27" y="52"/>
                        <a:pt x="27" y="52"/>
                      </a:cubicBezTo>
                      <a:cubicBezTo>
                        <a:pt x="27" y="52"/>
                        <a:pt x="30" y="52"/>
                        <a:pt x="31" y="50"/>
                      </a:cubicBezTo>
                      <a:cubicBezTo>
                        <a:pt x="33" y="49"/>
                        <a:pt x="33" y="46"/>
                        <a:pt x="33" y="45"/>
                      </a:cubicBezTo>
                      <a:cubicBezTo>
                        <a:pt x="34" y="44"/>
                        <a:pt x="36" y="44"/>
                        <a:pt x="38" y="43"/>
                      </a:cubicBezTo>
                      <a:cubicBezTo>
                        <a:pt x="39" y="42"/>
                        <a:pt x="38" y="39"/>
                        <a:pt x="40" y="37"/>
                      </a:cubicBezTo>
                      <a:cubicBezTo>
                        <a:pt x="42" y="34"/>
                        <a:pt x="47" y="32"/>
                        <a:pt x="47" y="32"/>
                      </a:cubicBezTo>
                      <a:cubicBezTo>
                        <a:pt x="47" y="32"/>
                        <a:pt x="52" y="30"/>
                        <a:pt x="53" y="30"/>
                      </a:cubicBezTo>
                      <a:cubicBezTo>
                        <a:pt x="54" y="29"/>
                        <a:pt x="55" y="25"/>
                        <a:pt x="57" y="24"/>
                      </a:cubicBezTo>
                      <a:cubicBezTo>
                        <a:pt x="58" y="24"/>
                        <a:pt x="58" y="24"/>
                        <a:pt x="60" y="23"/>
                      </a:cubicBezTo>
                      <a:cubicBezTo>
                        <a:pt x="62" y="23"/>
                        <a:pt x="65" y="24"/>
                        <a:pt x="66" y="23"/>
                      </a:cubicBezTo>
                      <a:cubicBezTo>
                        <a:pt x="68" y="23"/>
                        <a:pt x="71" y="23"/>
                        <a:pt x="73" y="23"/>
                      </a:cubicBezTo>
                      <a:cubicBezTo>
                        <a:pt x="76" y="22"/>
                        <a:pt x="78" y="19"/>
                        <a:pt x="79" y="18"/>
                      </a:cubicBezTo>
                      <a:cubicBezTo>
                        <a:pt x="80" y="18"/>
                        <a:pt x="85" y="14"/>
                        <a:pt x="86" y="15"/>
                      </a:cubicBezTo>
                      <a:cubicBezTo>
                        <a:pt x="88" y="15"/>
                        <a:pt x="87" y="18"/>
                        <a:pt x="89" y="17"/>
                      </a:cubicBezTo>
                      <a:cubicBezTo>
                        <a:pt x="91" y="16"/>
                        <a:pt x="97" y="10"/>
                        <a:pt x="96" y="8"/>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69" name="Freeform 15">
                  <a:extLst>
                    <a:ext uri="{FF2B5EF4-FFF2-40B4-BE49-F238E27FC236}">
                      <a16:creationId xmlns:a16="http://schemas.microsoft.com/office/drawing/2014/main" id="{70DDF526-F871-CAEB-C6B0-D7E8AFE04F49}"/>
                    </a:ext>
                  </a:extLst>
                </p:cNvPr>
                <p:cNvSpPr>
                  <a:spLocks noChangeAspect="1"/>
                </p:cNvSpPr>
                <p:nvPr/>
              </p:nvSpPr>
              <p:spPr bwMode="auto">
                <a:xfrm>
                  <a:off x="4407" y="908"/>
                  <a:ext cx="54" cy="32"/>
                </a:xfrm>
                <a:custGeom>
                  <a:avLst/>
                  <a:gdLst>
                    <a:gd name="T0" fmla="*/ 20 w 27"/>
                    <a:gd name="T1" fmla="*/ 0 h 16"/>
                    <a:gd name="T2" fmla="*/ 25 w 27"/>
                    <a:gd name="T3" fmla="*/ 4 h 16"/>
                    <a:gd name="T4" fmla="*/ 27 w 27"/>
                    <a:gd name="T5" fmla="*/ 6 h 16"/>
                    <a:gd name="T6" fmla="*/ 25 w 27"/>
                    <a:gd name="T7" fmla="*/ 8 h 16"/>
                    <a:gd name="T8" fmla="*/ 22 w 27"/>
                    <a:gd name="T9" fmla="*/ 8 h 16"/>
                    <a:gd name="T10" fmla="*/ 20 w 27"/>
                    <a:gd name="T11" fmla="*/ 9 h 16"/>
                    <a:gd name="T12" fmla="*/ 17 w 27"/>
                    <a:gd name="T13" fmla="*/ 9 h 16"/>
                    <a:gd name="T14" fmla="*/ 17 w 27"/>
                    <a:gd name="T15" fmla="*/ 11 h 16"/>
                    <a:gd name="T16" fmla="*/ 14 w 27"/>
                    <a:gd name="T17" fmla="*/ 12 h 16"/>
                    <a:gd name="T18" fmla="*/ 10 w 27"/>
                    <a:gd name="T19" fmla="*/ 13 h 16"/>
                    <a:gd name="T20" fmla="*/ 8 w 27"/>
                    <a:gd name="T21" fmla="*/ 15 h 16"/>
                    <a:gd name="T22" fmla="*/ 5 w 27"/>
                    <a:gd name="T23" fmla="*/ 16 h 16"/>
                    <a:gd name="T24" fmla="*/ 2 w 27"/>
                    <a:gd name="T25" fmla="*/ 13 h 16"/>
                    <a:gd name="T26" fmla="*/ 1 w 27"/>
                    <a:gd name="T27" fmla="*/ 11 h 16"/>
                    <a:gd name="T28" fmla="*/ 0 w 27"/>
                    <a:gd name="T29" fmla="*/ 9 h 16"/>
                    <a:gd name="T30" fmla="*/ 2 w 27"/>
                    <a:gd name="T31" fmla="*/ 6 h 16"/>
                    <a:gd name="T32" fmla="*/ 7 w 27"/>
                    <a:gd name="T33" fmla="*/ 6 h 16"/>
                    <a:gd name="T34" fmla="*/ 11 w 27"/>
                    <a:gd name="T35" fmla="*/ 5 h 16"/>
                    <a:gd name="T36" fmla="*/ 13 w 27"/>
                    <a:gd name="T37" fmla="*/ 5 h 16"/>
                    <a:gd name="T38" fmla="*/ 14 w 27"/>
                    <a:gd name="T39" fmla="*/ 3 h 16"/>
                    <a:gd name="T40" fmla="*/ 15 w 27"/>
                    <a:gd name="T41" fmla="*/ 2 h 16"/>
                    <a:gd name="T42" fmla="*/ 17 w 27"/>
                    <a:gd name="T43" fmla="*/ 1 h 16"/>
                    <a:gd name="T44" fmla="*/ 20 w 27"/>
                    <a:gd name="T4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16">
                      <a:moveTo>
                        <a:pt x="20" y="0"/>
                      </a:moveTo>
                      <a:cubicBezTo>
                        <a:pt x="25" y="4"/>
                        <a:pt x="25" y="4"/>
                        <a:pt x="25" y="4"/>
                      </a:cubicBezTo>
                      <a:cubicBezTo>
                        <a:pt x="27" y="6"/>
                        <a:pt x="27" y="6"/>
                        <a:pt x="27" y="6"/>
                      </a:cubicBezTo>
                      <a:cubicBezTo>
                        <a:pt x="25" y="8"/>
                        <a:pt x="25" y="8"/>
                        <a:pt x="25" y="8"/>
                      </a:cubicBezTo>
                      <a:cubicBezTo>
                        <a:pt x="22" y="8"/>
                        <a:pt x="22" y="8"/>
                        <a:pt x="22" y="8"/>
                      </a:cubicBezTo>
                      <a:cubicBezTo>
                        <a:pt x="20" y="9"/>
                        <a:pt x="20" y="9"/>
                        <a:pt x="20" y="9"/>
                      </a:cubicBezTo>
                      <a:cubicBezTo>
                        <a:pt x="17" y="9"/>
                        <a:pt x="17" y="9"/>
                        <a:pt x="17" y="9"/>
                      </a:cubicBezTo>
                      <a:cubicBezTo>
                        <a:pt x="17" y="9"/>
                        <a:pt x="17" y="11"/>
                        <a:pt x="17" y="11"/>
                      </a:cubicBezTo>
                      <a:cubicBezTo>
                        <a:pt x="17" y="11"/>
                        <a:pt x="14" y="12"/>
                        <a:pt x="14" y="12"/>
                      </a:cubicBezTo>
                      <a:cubicBezTo>
                        <a:pt x="10" y="13"/>
                        <a:pt x="10" y="13"/>
                        <a:pt x="10" y="13"/>
                      </a:cubicBezTo>
                      <a:cubicBezTo>
                        <a:pt x="8" y="15"/>
                        <a:pt x="8" y="15"/>
                        <a:pt x="8" y="15"/>
                      </a:cubicBezTo>
                      <a:cubicBezTo>
                        <a:pt x="5" y="16"/>
                        <a:pt x="5" y="16"/>
                        <a:pt x="5" y="16"/>
                      </a:cubicBezTo>
                      <a:cubicBezTo>
                        <a:pt x="2" y="13"/>
                        <a:pt x="2" y="13"/>
                        <a:pt x="2" y="13"/>
                      </a:cubicBezTo>
                      <a:cubicBezTo>
                        <a:pt x="1" y="11"/>
                        <a:pt x="1" y="11"/>
                        <a:pt x="1" y="11"/>
                      </a:cubicBezTo>
                      <a:cubicBezTo>
                        <a:pt x="0" y="9"/>
                        <a:pt x="0" y="9"/>
                        <a:pt x="0" y="9"/>
                      </a:cubicBezTo>
                      <a:cubicBezTo>
                        <a:pt x="2" y="6"/>
                        <a:pt x="2" y="6"/>
                        <a:pt x="2" y="6"/>
                      </a:cubicBezTo>
                      <a:cubicBezTo>
                        <a:pt x="7" y="6"/>
                        <a:pt x="7" y="6"/>
                        <a:pt x="7" y="6"/>
                      </a:cubicBezTo>
                      <a:cubicBezTo>
                        <a:pt x="11" y="5"/>
                        <a:pt x="11" y="5"/>
                        <a:pt x="11" y="5"/>
                      </a:cubicBezTo>
                      <a:cubicBezTo>
                        <a:pt x="13" y="5"/>
                        <a:pt x="13" y="5"/>
                        <a:pt x="13" y="5"/>
                      </a:cubicBezTo>
                      <a:cubicBezTo>
                        <a:pt x="14" y="3"/>
                        <a:pt x="14" y="3"/>
                        <a:pt x="14" y="3"/>
                      </a:cubicBezTo>
                      <a:cubicBezTo>
                        <a:pt x="15" y="2"/>
                        <a:pt x="15" y="2"/>
                        <a:pt x="15" y="2"/>
                      </a:cubicBezTo>
                      <a:cubicBezTo>
                        <a:pt x="17" y="1"/>
                        <a:pt x="17" y="1"/>
                        <a:pt x="17" y="1"/>
                      </a:cubicBezTo>
                      <a:lnTo>
                        <a:pt x="20" y="0"/>
                      </a:ln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70" name="Freeform 16">
                  <a:extLst>
                    <a:ext uri="{FF2B5EF4-FFF2-40B4-BE49-F238E27FC236}">
                      <a16:creationId xmlns:a16="http://schemas.microsoft.com/office/drawing/2014/main" id="{EBA78209-4610-B32C-FACF-0F54686057C6}"/>
                    </a:ext>
                  </a:extLst>
                </p:cNvPr>
                <p:cNvSpPr>
                  <a:spLocks noChangeAspect="1"/>
                </p:cNvSpPr>
                <p:nvPr/>
              </p:nvSpPr>
              <p:spPr bwMode="auto">
                <a:xfrm>
                  <a:off x="3510" y="683"/>
                  <a:ext cx="30" cy="26"/>
                </a:xfrm>
                <a:custGeom>
                  <a:avLst/>
                  <a:gdLst>
                    <a:gd name="T0" fmla="*/ 10 w 30"/>
                    <a:gd name="T1" fmla="*/ 0 h 26"/>
                    <a:gd name="T2" fmla="*/ 16 w 30"/>
                    <a:gd name="T3" fmla="*/ 4 h 26"/>
                    <a:gd name="T4" fmla="*/ 24 w 30"/>
                    <a:gd name="T5" fmla="*/ 4 h 26"/>
                    <a:gd name="T6" fmla="*/ 28 w 30"/>
                    <a:gd name="T7" fmla="*/ 8 h 26"/>
                    <a:gd name="T8" fmla="*/ 30 w 30"/>
                    <a:gd name="T9" fmla="*/ 14 h 26"/>
                    <a:gd name="T10" fmla="*/ 30 w 30"/>
                    <a:gd name="T11" fmla="*/ 22 h 26"/>
                    <a:gd name="T12" fmla="*/ 24 w 30"/>
                    <a:gd name="T13" fmla="*/ 26 h 26"/>
                    <a:gd name="T14" fmla="*/ 18 w 30"/>
                    <a:gd name="T15" fmla="*/ 26 h 26"/>
                    <a:gd name="T16" fmla="*/ 12 w 30"/>
                    <a:gd name="T17" fmla="*/ 26 h 26"/>
                    <a:gd name="T18" fmla="*/ 6 w 30"/>
                    <a:gd name="T19" fmla="*/ 22 h 26"/>
                    <a:gd name="T20" fmla="*/ 0 w 30"/>
                    <a:gd name="T21" fmla="*/ 14 h 26"/>
                    <a:gd name="T22" fmla="*/ 0 w 30"/>
                    <a:gd name="T23" fmla="*/ 6 h 26"/>
                    <a:gd name="T24" fmla="*/ 6 w 30"/>
                    <a:gd name="T25" fmla="*/ 0 h 26"/>
                    <a:gd name="T26" fmla="*/ 10 w 30"/>
                    <a:gd name="T2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6">
                      <a:moveTo>
                        <a:pt x="10" y="0"/>
                      </a:moveTo>
                      <a:lnTo>
                        <a:pt x="16" y="4"/>
                      </a:lnTo>
                      <a:lnTo>
                        <a:pt x="24" y="4"/>
                      </a:lnTo>
                      <a:lnTo>
                        <a:pt x="28" y="8"/>
                      </a:lnTo>
                      <a:lnTo>
                        <a:pt x="30" y="14"/>
                      </a:lnTo>
                      <a:lnTo>
                        <a:pt x="30" y="22"/>
                      </a:lnTo>
                      <a:lnTo>
                        <a:pt x="24" y="26"/>
                      </a:lnTo>
                      <a:lnTo>
                        <a:pt x="18" y="26"/>
                      </a:lnTo>
                      <a:lnTo>
                        <a:pt x="12" y="26"/>
                      </a:lnTo>
                      <a:lnTo>
                        <a:pt x="6" y="22"/>
                      </a:lnTo>
                      <a:lnTo>
                        <a:pt x="0" y="14"/>
                      </a:lnTo>
                      <a:lnTo>
                        <a:pt x="0" y="6"/>
                      </a:lnTo>
                      <a:lnTo>
                        <a:pt x="6" y="0"/>
                      </a:lnTo>
                      <a:lnTo>
                        <a:pt x="10" y="0"/>
                      </a:ln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71" name="Freeform 17">
                  <a:extLst>
                    <a:ext uri="{FF2B5EF4-FFF2-40B4-BE49-F238E27FC236}">
                      <a16:creationId xmlns:a16="http://schemas.microsoft.com/office/drawing/2014/main" id="{3C0AA3C4-60E8-9775-C87E-712C25E01454}"/>
                    </a:ext>
                  </a:extLst>
                </p:cNvPr>
                <p:cNvSpPr>
                  <a:spLocks noChangeAspect="1"/>
                </p:cNvSpPr>
                <p:nvPr/>
              </p:nvSpPr>
              <p:spPr bwMode="auto">
                <a:xfrm>
                  <a:off x="3224" y="1176"/>
                  <a:ext cx="28" cy="34"/>
                </a:xfrm>
                <a:custGeom>
                  <a:avLst/>
                  <a:gdLst>
                    <a:gd name="T0" fmla="*/ 14 w 14"/>
                    <a:gd name="T1" fmla="*/ 1 h 17"/>
                    <a:gd name="T2" fmla="*/ 13 w 14"/>
                    <a:gd name="T3" fmla="*/ 4 h 17"/>
                    <a:gd name="T4" fmla="*/ 11 w 14"/>
                    <a:gd name="T5" fmla="*/ 7 h 17"/>
                    <a:gd name="T6" fmla="*/ 10 w 14"/>
                    <a:gd name="T7" fmla="*/ 11 h 17"/>
                    <a:gd name="T8" fmla="*/ 8 w 14"/>
                    <a:gd name="T9" fmla="*/ 15 h 17"/>
                    <a:gd name="T10" fmla="*/ 6 w 14"/>
                    <a:gd name="T11" fmla="*/ 16 h 17"/>
                    <a:gd name="T12" fmla="*/ 5 w 14"/>
                    <a:gd name="T13" fmla="*/ 17 h 17"/>
                    <a:gd name="T14" fmla="*/ 2 w 14"/>
                    <a:gd name="T15" fmla="*/ 15 h 17"/>
                    <a:gd name="T16" fmla="*/ 2 w 14"/>
                    <a:gd name="T17" fmla="*/ 10 h 17"/>
                    <a:gd name="T18" fmla="*/ 1 w 14"/>
                    <a:gd name="T19" fmla="*/ 7 h 17"/>
                    <a:gd name="T20" fmla="*/ 3 w 14"/>
                    <a:gd name="T21" fmla="*/ 4 h 17"/>
                    <a:gd name="T22" fmla="*/ 6 w 14"/>
                    <a:gd name="T23" fmla="*/ 3 h 17"/>
                    <a:gd name="T24" fmla="*/ 11 w 14"/>
                    <a:gd name="T25" fmla="*/ 2 h 17"/>
                    <a:gd name="T26" fmla="*/ 14 w 14"/>
                    <a:gd name="T27"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14" y="1"/>
                      </a:moveTo>
                      <a:cubicBezTo>
                        <a:pt x="14" y="1"/>
                        <a:pt x="13" y="4"/>
                        <a:pt x="13" y="4"/>
                      </a:cubicBezTo>
                      <a:cubicBezTo>
                        <a:pt x="14" y="4"/>
                        <a:pt x="11" y="6"/>
                        <a:pt x="11" y="7"/>
                      </a:cubicBezTo>
                      <a:cubicBezTo>
                        <a:pt x="10" y="7"/>
                        <a:pt x="10" y="10"/>
                        <a:pt x="10" y="11"/>
                      </a:cubicBezTo>
                      <a:cubicBezTo>
                        <a:pt x="10" y="11"/>
                        <a:pt x="9" y="14"/>
                        <a:pt x="8" y="15"/>
                      </a:cubicBezTo>
                      <a:cubicBezTo>
                        <a:pt x="7" y="16"/>
                        <a:pt x="6" y="15"/>
                        <a:pt x="6" y="16"/>
                      </a:cubicBezTo>
                      <a:cubicBezTo>
                        <a:pt x="5" y="16"/>
                        <a:pt x="5" y="17"/>
                        <a:pt x="5" y="17"/>
                      </a:cubicBezTo>
                      <a:cubicBezTo>
                        <a:pt x="4" y="17"/>
                        <a:pt x="2" y="15"/>
                        <a:pt x="2" y="15"/>
                      </a:cubicBezTo>
                      <a:cubicBezTo>
                        <a:pt x="2" y="14"/>
                        <a:pt x="2" y="11"/>
                        <a:pt x="2" y="10"/>
                      </a:cubicBezTo>
                      <a:cubicBezTo>
                        <a:pt x="2" y="10"/>
                        <a:pt x="0" y="9"/>
                        <a:pt x="1" y="7"/>
                      </a:cubicBezTo>
                      <a:cubicBezTo>
                        <a:pt x="1" y="5"/>
                        <a:pt x="2" y="5"/>
                        <a:pt x="3" y="4"/>
                      </a:cubicBezTo>
                      <a:cubicBezTo>
                        <a:pt x="3" y="4"/>
                        <a:pt x="4" y="3"/>
                        <a:pt x="6" y="3"/>
                      </a:cubicBezTo>
                      <a:cubicBezTo>
                        <a:pt x="7" y="2"/>
                        <a:pt x="10" y="2"/>
                        <a:pt x="11" y="2"/>
                      </a:cubicBezTo>
                      <a:cubicBezTo>
                        <a:pt x="11" y="2"/>
                        <a:pt x="13" y="0"/>
                        <a:pt x="14" y="1"/>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72" name="Freeform 18">
                  <a:extLst>
                    <a:ext uri="{FF2B5EF4-FFF2-40B4-BE49-F238E27FC236}">
                      <a16:creationId xmlns:a16="http://schemas.microsoft.com/office/drawing/2014/main" id="{78A5A3DD-B3E4-6CCD-7CA9-D9CBBE3C8179}"/>
                    </a:ext>
                  </a:extLst>
                </p:cNvPr>
                <p:cNvSpPr>
                  <a:spLocks noChangeAspect="1"/>
                </p:cNvSpPr>
                <p:nvPr/>
              </p:nvSpPr>
              <p:spPr bwMode="auto">
                <a:xfrm>
                  <a:off x="3286" y="639"/>
                  <a:ext cx="994" cy="677"/>
                </a:xfrm>
                <a:custGeom>
                  <a:avLst/>
                  <a:gdLst>
                    <a:gd name="T0" fmla="*/ 290 w 496"/>
                    <a:gd name="T1" fmla="*/ 269 h 338"/>
                    <a:gd name="T2" fmla="*/ 323 w 496"/>
                    <a:gd name="T3" fmla="*/ 229 h 338"/>
                    <a:gd name="T4" fmla="*/ 379 w 496"/>
                    <a:gd name="T5" fmla="*/ 211 h 338"/>
                    <a:gd name="T6" fmla="*/ 406 w 496"/>
                    <a:gd name="T7" fmla="*/ 209 h 338"/>
                    <a:gd name="T8" fmla="*/ 415 w 496"/>
                    <a:gd name="T9" fmla="*/ 205 h 338"/>
                    <a:gd name="T10" fmla="*/ 437 w 496"/>
                    <a:gd name="T11" fmla="*/ 203 h 338"/>
                    <a:gd name="T12" fmla="*/ 445 w 496"/>
                    <a:gd name="T13" fmla="*/ 195 h 338"/>
                    <a:gd name="T14" fmla="*/ 476 w 496"/>
                    <a:gd name="T15" fmla="*/ 186 h 338"/>
                    <a:gd name="T16" fmla="*/ 496 w 496"/>
                    <a:gd name="T17" fmla="*/ 177 h 338"/>
                    <a:gd name="T18" fmla="*/ 483 w 496"/>
                    <a:gd name="T19" fmla="*/ 175 h 338"/>
                    <a:gd name="T20" fmla="*/ 450 w 496"/>
                    <a:gd name="T21" fmla="*/ 170 h 338"/>
                    <a:gd name="T22" fmla="*/ 443 w 496"/>
                    <a:gd name="T23" fmla="*/ 155 h 338"/>
                    <a:gd name="T24" fmla="*/ 449 w 496"/>
                    <a:gd name="T25" fmla="*/ 120 h 338"/>
                    <a:gd name="T26" fmla="*/ 458 w 496"/>
                    <a:gd name="T27" fmla="*/ 95 h 338"/>
                    <a:gd name="T28" fmla="*/ 440 w 496"/>
                    <a:gd name="T29" fmla="*/ 111 h 338"/>
                    <a:gd name="T30" fmla="*/ 411 w 496"/>
                    <a:gd name="T31" fmla="*/ 130 h 338"/>
                    <a:gd name="T32" fmla="*/ 369 w 496"/>
                    <a:gd name="T33" fmla="*/ 123 h 338"/>
                    <a:gd name="T34" fmla="*/ 301 w 496"/>
                    <a:gd name="T35" fmla="*/ 102 h 338"/>
                    <a:gd name="T36" fmla="*/ 237 w 496"/>
                    <a:gd name="T37" fmla="*/ 55 h 338"/>
                    <a:gd name="T38" fmla="*/ 184 w 496"/>
                    <a:gd name="T39" fmla="*/ 8 h 338"/>
                    <a:gd name="T40" fmla="*/ 169 w 496"/>
                    <a:gd name="T41" fmla="*/ 8 h 338"/>
                    <a:gd name="T42" fmla="*/ 153 w 496"/>
                    <a:gd name="T43" fmla="*/ 15 h 338"/>
                    <a:gd name="T44" fmla="*/ 166 w 496"/>
                    <a:gd name="T45" fmla="*/ 73 h 338"/>
                    <a:gd name="T46" fmla="*/ 154 w 496"/>
                    <a:gd name="T47" fmla="*/ 129 h 338"/>
                    <a:gd name="T48" fmla="*/ 130 w 496"/>
                    <a:gd name="T49" fmla="*/ 155 h 338"/>
                    <a:gd name="T50" fmla="*/ 135 w 496"/>
                    <a:gd name="T51" fmla="*/ 180 h 338"/>
                    <a:gd name="T52" fmla="*/ 103 w 496"/>
                    <a:gd name="T53" fmla="*/ 192 h 338"/>
                    <a:gd name="T54" fmla="*/ 74 w 496"/>
                    <a:gd name="T55" fmla="*/ 186 h 338"/>
                    <a:gd name="T56" fmla="*/ 48 w 496"/>
                    <a:gd name="T57" fmla="*/ 181 h 338"/>
                    <a:gd name="T58" fmla="*/ 59 w 496"/>
                    <a:gd name="T59" fmla="*/ 202 h 338"/>
                    <a:gd name="T60" fmla="*/ 45 w 496"/>
                    <a:gd name="T61" fmla="*/ 220 h 338"/>
                    <a:gd name="T62" fmla="*/ 32 w 496"/>
                    <a:gd name="T63" fmla="*/ 224 h 338"/>
                    <a:gd name="T64" fmla="*/ 5 w 496"/>
                    <a:gd name="T65" fmla="*/ 256 h 338"/>
                    <a:gd name="T66" fmla="*/ 8 w 496"/>
                    <a:gd name="T67" fmla="*/ 272 h 338"/>
                    <a:gd name="T68" fmla="*/ 29 w 496"/>
                    <a:gd name="T69" fmla="*/ 302 h 338"/>
                    <a:gd name="T70" fmla="*/ 30 w 496"/>
                    <a:gd name="T71" fmla="*/ 337 h 338"/>
                    <a:gd name="T72" fmla="*/ 56 w 496"/>
                    <a:gd name="T73" fmla="*/ 321 h 338"/>
                    <a:gd name="T74" fmla="*/ 72 w 496"/>
                    <a:gd name="T75" fmla="*/ 304 h 338"/>
                    <a:gd name="T76" fmla="*/ 82 w 496"/>
                    <a:gd name="T77" fmla="*/ 307 h 338"/>
                    <a:gd name="T78" fmla="*/ 111 w 496"/>
                    <a:gd name="T79" fmla="*/ 307 h 338"/>
                    <a:gd name="T80" fmla="*/ 104 w 496"/>
                    <a:gd name="T81" fmla="*/ 298 h 338"/>
                    <a:gd name="T82" fmla="*/ 79 w 496"/>
                    <a:gd name="T83" fmla="*/ 280 h 338"/>
                    <a:gd name="T84" fmla="*/ 43 w 496"/>
                    <a:gd name="T85" fmla="*/ 269 h 338"/>
                    <a:gd name="T86" fmla="*/ 58 w 496"/>
                    <a:gd name="T87" fmla="*/ 241 h 338"/>
                    <a:gd name="T88" fmla="*/ 79 w 496"/>
                    <a:gd name="T89" fmla="*/ 243 h 338"/>
                    <a:gd name="T90" fmla="*/ 108 w 496"/>
                    <a:gd name="T91" fmla="*/ 257 h 338"/>
                    <a:gd name="T92" fmla="*/ 174 w 496"/>
                    <a:gd name="T93" fmla="*/ 242 h 338"/>
                    <a:gd name="T94" fmla="*/ 218 w 496"/>
                    <a:gd name="T95" fmla="*/ 264 h 338"/>
                    <a:gd name="T96" fmla="*/ 284 w 496"/>
                    <a:gd name="T97" fmla="*/ 295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6" h="338">
                      <a:moveTo>
                        <a:pt x="284" y="295"/>
                      </a:moveTo>
                      <a:cubicBezTo>
                        <a:pt x="286" y="294"/>
                        <a:pt x="291" y="280"/>
                        <a:pt x="292" y="276"/>
                      </a:cubicBezTo>
                      <a:cubicBezTo>
                        <a:pt x="293" y="273"/>
                        <a:pt x="290" y="271"/>
                        <a:pt x="290" y="269"/>
                      </a:cubicBezTo>
                      <a:cubicBezTo>
                        <a:pt x="291" y="267"/>
                        <a:pt x="293" y="262"/>
                        <a:pt x="294" y="260"/>
                      </a:cubicBezTo>
                      <a:cubicBezTo>
                        <a:pt x="295" y="258"/>
                        <a:pt x="305" y="246"/>
                        <a:pt x="305" y="246"/>
                      </a:cubicBezTo>
                      <a:cubicBezTo>
                        <a:pt x="323" y="229"/>
                        <a:pt x="323" y="229"/>
                        <a:pt x="323" y="229"/>
                      </a:cubicBezTo>
                      <a:cubicBezTo>
                        <a:pt x="323" y="229"/>
                        <a:pt x="338" y="216"/>
                        <a:pt x="344" y="215"/>
                      </a:cubicBezTo>
                      <a:cubicBezTo>
                        <a:pt x="349" y="213"/>
                        <a:pt x="366" y="207"/>
                        <a:pt x="369" y="207"/>
                      </a:cubicBezTo>
                      <a:cubicBezTo>
                        <a:pt x="373" y="207"/>
                        <a:pt x="379" y="211"/>
                        <a:pt x="379" y="211"/>
                      </a:cubicBezTo>
                      <a:cubicBezTo>
                        <a:pt x="383" y="212"/>
                        <a:pt x="383" y="212"/>
                        <a:pt x="383" y="212"/>
                      </a:cubicBezTo>
                      <a:cubicBezTo>
                        <a:pt x="392" y="212"/>
                        <a:pt x="408" y="215"/>
                        <a:pt x="409" y="213"/>
                      </a:cubicBezTo>
                      <a:cubicBezTo>
                        <a:pt x="411" y="210"/>
                        <a:pt x="406" y="209"/>
                        <a:pt x="406" y="209"/>
                      </a:cubicBezTo>
                      <a:cubicBezTo>
                        <a:pt x="406" y="208"/>
                        <a:pt x="406" y="207"/>
                        <a:pt x="406" y="207"/>
                      </a:cubicBezTo>
                      <a:cubicBezTo>
                        <a:pt x="407" y="206"/>
                        <a:pt x="411" y="202"/>
                        <a:pt x="413" y="202"/>
                      </a:cubicBezTo>
                      <a:cubicBezTo>
                        <a:pt x="415" y="202"/>
                        <a:pt x="415" y="204"/>
                        <a:pt x="415" y="205"/>
                      </a:cubicBezTo>
                      <a:cubicBezTo>
                        <a:pt x="416" y="206"/>
                        <a:pt x="418" y="208"/>
                        <a:pt x="422" y="208"/>
                      </a:cubicBezTo>
                      <a:cubicBezTo>
                        <a:pt x="426" y="208"/>
                        <a:pt x="430" y="207"/>
                        <a:pt x="430" y="207"/>
                      </a:cubicBezTo>
                      <a:cubicBezTo>
                        <a:pt x="430" y="207"/>
                        <a:pt x="434" y="205"/>
                        <a:pt x="437" y="203"/>
                      </a:cubicBezTo>
                      <a:cubicBezTo>
                        <a:pt x="439" y="202"/>
                        <a:pt x="443" y="203"/>
                        <a:pt x="444" y="201"/>
                      </a:cubicBezTo>
                      <a:cubicBezTo>
                        <a:pt x="444" y="199"/>
                        <a:pt x="438" y="199"/>
                        <a:pt x="438" y="198"/>
                      </a:cubicBezTo>
                      <a:cubicBezTo>
                        <a:pt x="438" y="197"/>
                        <a:pt x="441" y="194"/>
                        <a:pt x="445" y="195"/>
                      </a:cubicBezTo>
                      <a:cubicBezTo>
                        <a:pt x="449" y="196"/>
                        <a:pt x="466" y="191"/>
                        <a:pt x="467" y="191"/>
                      </a:cubicBezTo>
                      <a:cubicBezTo>
                        <a:pt x="468" y="192"/>
                        <a:pt x="469" y="194"/>
                        <a:pt x="471" y="193"/>
                      </a:cubicBezTo>
                      <a:cubicBezTo>
                        <a:pt x="473" y="192"/>
                        <a:pt x="476" y="186"/>
                        <a:pt x="476" y="186"/>
                      </a:cubicBezTo>
                      <a:cubicBezTo>
                        <a:pt x="476" y="186"/>
                        <a:pt x="480" y="182"/>
                        <a:pt x="482" y="182"/>
                      </a:cubicBezTo>
                      <a:cubicBezTo>
                        <a:pt x="484" y="181"/>
                        <a:pt x="488" y="181"/>
                        <a:pt x="490" y="180"/>
                      </a:cubicBezTo>
                      <a:cubicBezTo>
                        <a:pt x="492" y="180"/>
                        <a:pt x="495" y="179"/>
                        <a:pt x="496" y="177"/>
                      </a:cubicBezTo>
                      <a:cubicBezTo>
                        <a:pt x="496" y="176"/>
                        <a:pt x="493" y="174"/>
                        <a:pt x="491" y="175"/>
                      </a:cubicBezTo>
                      <a:cubicBezTo>
                        <a:pt x="489" y="175"/>
                        <a:pt x="489" y="175"/>
                        <a:pt x="488" y="175"/>
                      </a:cubicBezTo>
                      <a:cubicBezTo>
                        <a:pt x="487" y="176"/>
                        <a:pt x="483" y="175"/>
                        <a:pt x="483" y="175"/>
                      </a:cubicBezTo>
                      <a:cubicBezTo>
                        <a:pt x="483" y="175"/>
                        <a:pt x="471" y="184"/>
                        <a:pt x="470" y="184"/>
                      </a:cubicBezTo>
                      <a:cubicBezTo>
                        <a:pt x="468" y="185"/>
                        <a:pt x="463" y="184"/>
                        <a:pt x="459" y="181"/>
                      </a:cubicBezTo>
                      <a:cubicBezTo>
                        <a:pt x="455" y="179"/>
                        <a:pt x="450" y="170"/>
                        <a:pt x="450" y="170"/>
                      </a:cubicBezTo>
                      <a:cubicBezTo>
                        <a:pt x="449" y="167"/>
                        <a:pt x="448" y="161"/>
                        <a:pt x="449" y="161"/>
                      </a:cubicBezTo>
                      <a:cubicBezTo>
                        <a:pt x="449" y="160"/>
                        <a:pt x="457" y="163"/>
                        <a:pt x="458" y="161"/>
                      </a:cubicBezTo>
                      <a:cubicBezTo>
                        <a:pt x="458" y="159"/>
                        <a:pt x="445" y="156"/>
                        <a:pt x="443" y="155"/>
                      </a:cubicBezTo>
                      <a:cubicBezTo>
                        <a:pt x="441" y="153"/>
                        <a:pt x="436" y="147"/>
                        <a:pt x="435" y="145"/>
                      </a:cubicBezTo>
                      <a:cubicBezTo>
                        <a:pt x="435" y="143"/>
                        <a:pt x="435" y="138"/>
                        <a:pt x="436" y="136"/>
                      </a:cubicBezTo>
                      <a:cubicBezTo>
                        <a:pt x="436" y="135"/>
                        <a:pt x="449" y="120"/>
                        <a:pt x="449" y="120"/>
                      </a:cubicBezTo>
                      <a:cubicBezTo>
                        <a:pt x="449" y="120"/>
                        <a:pt x="451" y="114"/>
                        <a:pt x="452" y="111"/>
                      </a:cubicBezTo>
                      <a:cubicBezTo>
                        <a:pt x="453" y="109"/>
                        <a:pt x="458" y="104"/>
                        <a:pt x="459" y="102"/>
                      </a:cubicBezTo>
                      <a:cubicBezTo>
                        <a:pt x="460" y="100"/>
                        <a:pt x="459" y="96"/>
                        <a:pt x="458" y="95"/>
                      </a:cubicBezTo>
                      <a:cubicBezTo>
                        <a:pt x="456" y="95"/>
                        <a:pt x="448" y="101"/>
                        <a:pt x="447" y="103"/>
                      </a:cubicBezTo>
                      <a:cubicBezTo>
                        <a:pt x="446" y="104"/>
                        <a:pt x="447" y="106"/>
                        <a:pt x="446" y="107"/>
                      </a:cubicBezTo>
                      <a:cubicBezTo>
                        <a:pt x="445" y="108"/>
                        <a:pt x="443" y="110"/>
                        <a:pt x="440" y="111"/>
                      </a:cubicBezTo>
                      <a:cubicBezTo>
                        <a:pt x="436" y="113"/>
                        <a:pt x="432" y="117"/>
                        <a:pt x="429" y="118"/>
                      </a:cubicBezTo>
                      <a:cubicBezTo>
                        <a:pt x="426" y="119"/>
                        <a:pt x="425" y="119"/>
                        <a:pt x="420" y="124"/>
                      </a:cubicBezTo>
                      <a:cubicBezTo>
                        <a:pt x="415" y="128"/>
                        <a:pt x="417" y="130"/>
                        <a:pt x="411" y="130"/>
                      </a:cubicBezTo>
                      <a:cubicBezTo>
                        <a:pt x="405" y="130"/>
                        <a:pt x="396" y="131"/>
                        <a:pt x="393" y="131"/>
                      </a:cubicBezTo>
                      <a:cubicBezTo>
                        <a:pt x="390" y="131"/>
                        <a:pt x="380" y="130"/>
                        <a:pt x="377" y="129"/>
                      </a:cubicBezTo>
                      <a:cubicBezTo>
                        <a:pt x="374" y="128"/>
                        <a:pt x="370" y="125"/>
                        <a:pt x="369" y="123"/>
                      </a:cubicBezTo>
                      <a:cubicBezTo>
                        <a:pt x="367" y="121"/>
                        <a:pt x="370" y="117"/>
                        <a:pt x="368" y="116"/>
                      </a:cubicBezTo>
                      <a:cubicBezTo>
                        <a:pt x="366" y="116"/>
                        <a:pt x="342" y="113"/>
                        <a:pt x="337" y="112"/>
                      </a:cubicBezTo>
                      <a:cubicBezTo>
                        <a:pt x="333" y="111"/>
                        <a:pt x="306" y="104"/>
                        <a:pt x="301" y="102"/>
                      </a:cubicBezTo>
                      <a:cubicBezTo>
                        <a:pt x="297" y="100"/>
                        <a:pt x="279" y="87"/>
                        <a:pt x="277" y="87"/>
                      </a:cubicBezTo>
                      <a:cubicBezTo>
                        <a:pt x="276" y="87"/>
                        <a:pt x="257" y="74"/>
                        <a:pt x="257" y="74"/>
                      </a:cubicBezTo>
                      <a:cubicBezTo>
                        <a:pt x="237" y="55"/>
                        <a:pt x="237" y="55"/>
                        <a:pt x="237" y="55"/>
                      </a:cubicBezTo>
                      <a:cubicBezTo>
                        <a:pt x="214" y="31"/>
                        <a:pt x="214" y="31"/>
                        <a:pt x="214" y="31"/>
                      </a:cubicBezTo>
                      <a:cubicBezTo>
                        <a:pt x="214" y="31"/>
                        <a:pt x="199" y="17"/>
                        <a:pt x="197" y="16"/>
                      </a:cubicBezTo>
                      <a:cubicBezTo>
                        <a:pt x="196" y="16"/>
                        <a:pt x="184" y="8"/>
                        <a:pt x="184" y="8"/>
                      </a:cubicBezTo>
                      <a:cubicBezTo>
                        <a:pt x="184" y="8"/>
                        <a:pt x="179" y="1"/>
                        <a:pt x="178" y="1"/>
                      </a:cubicBezTo>
                      <a:cubicBezTo>
                        <a:pt x="178" y="0"/>
                        <a:pt x="176" y="2"/>
                        <a:pt x="173" y="4"/>
                      </a:cubicBezTo>
                      <a:cubicBezTo>
                        <a:pt x="170" y="5"/>
                        <a:pt x="172" y="8"/>
                        <a:pt x="169" y="8"/>
                      </a:cubicBezTo>
                      <a:cubicBezTo>
                        <a:pt x="166" y="8"/>
                        <a:pt x="160" y="11"/>
                        <a:pt x="158" y="10"/>
                      </a:cubicBezTo>
                      <a:cubicBezTo>
                        <a:pt x="156" y="9"/>
                        <a:pt x="159" y="5"/>
                        <a:pt x="155" y="7"/>
                      </a:cubicBezTo>
                      <a:cubicBezTo>
                        <a:pt x="151" y="10"/>
                        <a:pt x="157" y="10"/>
                        <a:pt x="153" y="15"/>
                      </a:cubicBezTo>
                      <a:cubicBezTo>
                        <a:pt x="149" y="21"/>
                        <a:pt x="145" y="18"/>
                        <a:pt x="148" y="28"/>
                      </a:cubicBezTo>
                      <a:cubicBezTo>
                        <a:pt x="152" y="37"/>
                        <a:pt x="159" y="51"/>
                        <a:pt x="159" y="51"/>
                      </a:cubicBezTo>
                      <a:cubicBezTo>
                        <a:pt x="159" y="51"/>
                        <a:pt x="168" y="69"/>
                        <a:pt x="166" y="73"/>
                      </a:cubicBezTo>
                      <a:cubicBezTo>
                        <a:pt x="164" y="78"/>
                        <a:pt x="166" y="86"/>
                        <a:pt x="162" y="90"/>
                      </a:cubicBezTo>
                      <a:cubicBezTo>
                        <a:pt x="159" y="95"/>
                        <a:pt x="154" y="100"/>
                        <a:pt x="154" y="101"/>
                      </a:cubicBezTo>
                      <a:cubicBezTo>
                        <a:pt x="153" y="102"/>
                        <a:pt x="156" y="126"/>
                        <a:pt x="154" y="129"/>
                      </a:cubicBezTo>
                      <a:cubicBezTo>
                        <a:pt x="151" y="132"/>
                        <a:pt x="146" y="135"/>
                        <a:pt x="145" y="136"/>
                      </a:cubicBezTo>
                      <a:cubicBezTo>
                        <a:pt x="143" y="137"/>
                        <a:pt x="137" y="139"/>
                        <a:pt x="133" y="142"/>
                      </a:cubicBezTo>
                      <a:cubicBezTo>
                        <a:pt x="128" y="145"/>
                        <a:pt x="128" y="153"/>
                        <a:pt x="130" y="155"/>
                      </a:cubicBezTo>
                      <a:cubicBezTo>
                        <a:pt x="132" y="158"/>
                        <a:pt x="131" y="165"/>
                        <a:pt x="131" y="166"/>
                      </a:cubicBezTo>
                      <a:cubicBezTo>
                        <a:pt x="132" y="167"/>
                        <a:pt x="136" y="171"/>
                        <a:pt x="136" y="173"/>
                      </a:cubicBezTo>
                      <a:cubicBezTo>
                        <a:pt x="136" y="174"/>
                        <a:pt x="136" y="177"/>
                        <a:pt x="135" y="180"/>
                      </a:cubicBezTo>
                      <a:cubicBezTo>
                        <a:pt x="133" y="184"/>
                        <a:pt x="128" y="187"/>
                        <a:pt x="126" y="188"/>
                      </a:cubicBezTo>
                      <a:cubicBezTo>
                        <a:pt x="124" y="190"/>
                        <a:pt x="125" y="192"/>
                        <a:pt x="118" y="193"/>
                      </a:cubicBezTo>
                      <a:cubicBezTo>
                        <a:pt x="111" y="195"/>
                        <a:pt x="106" y="193"/>
                        <a:pt x="103" y="192"/>
                      </a:cubicBezTo>
                      <a:cubicBezTo>
                        <a:pt x="100" y="192"/>
                        <a:pt x="104" y="189"/>
                        <a:pt x="102" y="188"/>
                      </a:cubicBezTo>
                      <a:cubicBezTo>
                        <a:pt x="101" y="187"/>
                        <a:pt x="94" y="190"/>
                        <a:pt x="87" y="191"/>
                      </a:cubicBezTo>
                      <a:cubicBezTo>
                        <a:pt x="80" y="192"/>
                        <a:pt x="78" y="188"/>
                        <a:pt x="74" y="186"/>
                      </a:cubicBezTo>
                      <a:cubicBezTo>
                        <a:pt x="69" y="184"/>
                        <a:pt x="63" y="176"/>
                        <a:pt x="59" y="177"/>
                      </a:cubicBezTo>
                      <a:cubicBezTo>
                        <a:pt x="55" y="178"/>
                        <a:pt x="59" y="178"/>
                        <a:pt x="55" y="180"/>
                      </a:cubicBezTo>
                      <a:cubicBezTo>
                        <a:pt x="50" y="182"/>
                        <a:pt x="49" y="179"/>
                        <a:pt x="48" y="181"/>
                      </a:cubicBezTo>
                      <a:cubicBezTo>
                        <a:pt x="46" y="183"/>
                        <a:pt x="46" y="185"/>
                        <a:pt x="45" y="186"/>
                      </a:cubicBezTo>
                      <a:cubicBezTo>
                        <a:pt x="45" y="187"/>
                        <a:pt x="45" y="187"/>
                        <a:pt x="48" y="191"/>
                      </a:cubicBezTo>
                      <a:cubicBezTo>
                        <a:pt x="54" y="197"/>
                        <a:pt x="58" y="199"/>
                        <a:pt x="59" y="202"/>
                      </a:cubicBezTo>
                      <a:cubicBezTo>
                        <a:pt x="61" y="204"/>
                        <a:pt x="63" y="206"/>
                        <a:pt x="62" y="207"/>
                      </a:cubicBezTo>
                      <a:cubicBezTo>
                        <a:pt x="61" y="208"/>
                        <a:pt x="58" y="208"/>
                        <a:pt x="55" y="211"/>
                      </a:cubicBezTo>
                      <a:cubicBezTo>
                        <a:pt x="50" y="217"/>
                        <a:pt x="48" y="218"/>
                        <a:pt x="45" y="220"/>
                      </a:cubicBezTo>
                      <a:cubicBezTo>
                        <a:pt x="44" y="221"/>
                        <a:pt x="44" y="224"/>
                        <a:pt x="43" y="225"/>
                      </a:cubicBezTo>
                      <a:cubicBezTo>
                        <a:pt x="43" y="226"/>
                        <a:pt x="39" y="228"/>
                        <a:pt x="37" y="225"/>
                      </a:cubicBezTo>
                      <a:cubicBezTo>
                        <a:pt x="35" y="222"/>
                        <a:pt x="34" y="222"/>
                        <a:pt x="32" y="224"/>
                      </a:cubicBezTo>
                      <a:cubicBezTo>
                        <a:pt x="30" y="227"/>
                        <a:pt x="33" y="225"/>
                        <a:pt x="26" y="230"/>
                      </a:cubicBezTo>
                      <a:cubicBezTo>
                        <a:pt x="19" y="234"/>
                        <a:pt x="8" y="231"/>
                        <a:pt x="5" y="238"/>
                      </a:cubicBezTo>
                      <a:cubicBezTo>
                        <a:pt x="3" y="245"/>
                        <a:pt x="9" y="251"/>
                        <a:pt x="5" y="256"/>
                      </a:cubicBezTo>
                      <a:cubicBezTo>
                        <a:pt x="1" y="261"/>
                        <a:pt x="0" y="264"/>
                        <a:pt x="0" y="265"/>
                      </a:cubicBezTo>
                      <a:cubicBezTo>
                        <a:pt x="0" y="266"/>
                        <a:pt x="0" y="269"/>
                        <a:pt x="2" y="270"/>
                      </a:cubicBezTo>
                      <a:cubicBezTo>
                        <a:pt x="4" y="271"/>
                        <a:pt x="6" y="271"/>
                        <a:pt x="8" y="272"/>
                      </a:cubicBezTo>
                      <a:cubicBezTo>
                        <a:pt x="10" y="273"/>
                        <a:pt x="10" y="275"/>
                        <a:pt x="12" y="277"/>
                      </a:cubicBezTo>
                      <a:cubicBezTo>
                        <a:pt x="14" y="279"/>
                        <a:pt x="22" y="278"/>
                        <a:pt x="25" y="285"/>
                      </a:cubicBezTo>
                      <a:cubicBezTo>
                        <a:pt x="28" y="292"/>
                        <a:pt x="34" y="298"/>
                        <a:pt x="29" y="302"/>
                      </a:cubicBezTo>
                      <a:cubicBezTo>
                        <a:pt x="24" y="306"/>
                        <a:pt x="27" y="307"/>
                        <a:pt x="22" y="313"/>
                      </a:cubicBezTo>
                      <a:cubicBezTo>
                        <a:pt x="17" y="319"/>
                        <a:pt x="18" y="325"/>
                        <a:pt x="19" y="330"/>
                      </a:cubicBezTo>
                      <a:cubicBezTo>
                        <a:pt x="21" y="335"/>
                        <a:pt x="25" y="336"/>
                        <a:pt x="30" y="337"/>
                      </a:cubicBezTo>
                      <a:cubicBezTo>
                        <a:pt x="35" y="338"/>
                        <a:pt x="39" y="333"/>
                        <a:pt x="41" y="332"/>
                      </a:cubicBezTo>
                      <a:cubicBezTo>
                        <a:pt x="42" y="331"/>
                        <a:pt x="48" y="328"/>
                        <a:pt x="52" y="328"/>
                      </a:cubicBezTo>
                      <a:cubicBezTo>
                        <a:pt x="55" y="327"/>
                        <a:pt x="56" y="326"/>
                        <a:pt x="56" y="321"/>
                      </a:cubicBezTo>
                      <a:cubicBezTo>
                        <a:pt x="56" y="316"/>
                        <a:pt x="56" y="316"/>
                        <a:pt x="57" y="315"/>
                      </a:cubicBezTo>
                      <a:cubicBezTo>
                        <a:pt x="57" y="315"/>
                        <a:pt x="62" y="314"/>
                        <a:pt x="65" y="312"/>
                      </a:cubicBezTo>
                      <a:cubicBezTo>
                        <a:pt x="68" y="309"/>
                        <a:pt x="70" y="305"/>
                        <a:pt x="72" y="304"/>
                      </a:cubicBezTo>
                      <a:cubicBezTo>
                        <a:pt x="73" y="304"/>
                        <a:pt x="76" y="304"/>
                        <a:pt x="77" y="306"/>
                      </a:cubicBezTo>
                      <a:cubicBezTo>
                        <a:pt x="78" y="308"/>
                        <a:pt x="76" y="310"/>
                        <a:pt x="77" y="311"/>
                      </a:cubicBezTo>
                      <a:cubicBezTo>
                        <a:pt x="80" y="313"/>
                        <a:pt x="80" y="308"/>
                        <a:pt x="82" y="307"/>
                      </a:cubicBezTo>
                      <a:cubicBezTo>
                        <a:pt x="85" y="307"/>
                        <a:pt x="91" y="310"/>
                        <a:pt x="93" y="310"/>
                      </a:cubicBezTo>
                      <a:cubicBezTo>
                        <a:pt x="95" y="310"/>
                        <a:pt x="98" y="315"/>
                        <a:pt x="104" y="312"/>
                      </a:cubicBezTo>
                      <a:cubicBezTo>
                        <a:pt x="106" y="311"/>
                        <a:pt x="108" y="308"/>
                        <a:pt x="111" y="307"/>
                      </a:cubicBezTo>
                      <a:cubicBezTo>
                        <a:pt x="114" y="306"/>
                        <a:pt x="117" y="306"/>
                        <a:pt x="117" y="305"/>
                      </a:cubicBezTo>
                      <a:cubicBezTo>
                        <a:pt x="117" y="304"/>
                        <a:pt x="115" y="304"/>
                        <a:pt x="113" y="302"/>
                      </a:cubicBezTo>
                      <a:cubicBezTo>
                        <a:pt x="111" y="300"/>
                        <a:pt x="106" y="299"/>
                        <a:pt x="104" y="298"/>
                      </a:cubicBezTo>
                      <a:cubicBezTo>
                        <a:pt x="103" y="297"/>
                        <a:pt x="99" y="298"/>
                        <a:pt x="95" y="292"/>
                      </a:cubicBezTo>
                      <a:cubicBezTo>
                        <a:pt x="92" y="289"/>
                        <a:pt x="89" y="289"/>
                        <a:pt x="88" y="287"/>
                      </a:cubicBezTo>
                      <a:cubicBezTo>
                        <a:pt x="86" y="286"/>
                        <a:pt x="83" y="281"/>
                        <a:pt x="79" y="280"/>
                      </a:cubicBezTo>
                      <a:cubicBezTo>
                        <a:pt x="71" y="276"/>
                        <a:pt x="69" y="285"/>
                        <a:pt x="61" y="279"/>
                      </a:cubicBezTo>
                      <a:cubicBezTo>
                        <a:pt x="58" y="276"/>
                        <a:pt x="54" y="272"/>
                        <a:pt x="51" y="271"/>
                      </a:cubicBezTo>
                      <a:cubicBezTo>
                        <a:pt x="46" y="270"/>
                        <a:pt x="44" y="271"/>
                        <a:pt x="43" y="269"/>
                      </a:cubicBezTo>
                      <a:cubicBezTo>
                        <a:pt x="42" y="267"/>
                        <a:pt x="42" y="262"/>
                        <a:pt x="44" y="257"/>
                      </a:cubicBezTo>
                      <a:cubicBezTo>
                        <a:pt x="45" y="252"/>
                        <a:pt x="49" y="247"/>
                        <a:pt x="50" y="246"/>
                      </a:cubicBezTo>
                      <a:cubicBezTo>
                        <a:pt x="53" y="243"/>
                        <a:pt x="52" y="243"/>
                        <a:pt x="58" y="241"/>
                      </a:cubicBezTo>
                      <a:cubicBezTo>
                        <a:pt x="60" y="241"/>
                        <a:pt x="63" y="243"/>
                        <a:pt x="66" y="243"/>
                      </a:cubicBezTo>
                      <a:cubicBezTo>
                        <a:pt x="68" y="243"/>
                        <a:pt x="70" y="241"/>
                        <a:pt x="72" y="241"/>
                      </a:cubicBezTo>
                      <a:cubicBezTo>
                        <a:pt x="74" y="241"/>
                        <a:pt x="74" y="237"/>
                        <a:pt x="79" y="243"/>
                      </a:cubicBezTo>
                      <a:cubicBezTo>
                        <a:pt x="83" y="249"/>
                        <a:pt x="88" y="249"/>
                        <a:pt x="90" y="253"/>
                      </a:cubicBezTo>
                      <a:cubicBezTo>
                        <a:pt x="93" y="258"/>
                        <a:pt x="98" y="265"/>
                        <a:pt x="100" y="264"/>
                      </a:cubicBezTo>
                      <a:cubicBezTo>
                        <a:pt x="103" y="263"/>
                        <a:pt x="101" y="260"/>
                        <a:pt x="108" y="257"/>
                      </a:cubicBezTo>
                      <a:cubicBezTo>
                        <a:pt x="115" y="254"/>
                        <a:pt x="138" y="241"/>
                        <a:pt x="142" y="239"/>
                      </a:cubicBezTo>
                      <a:cubicBezTo>
                        <a:pt x="145" y="237"/>
                        <a:pt x="155" y="236"/>
                        <a:pt x="159" y="237"/>
                      </a:cubicBezTo>
                      <a:cubicBezTo>
                        <a:pt x="161" y="238"/>
                        <a:pt x="168" y="239"/>
                        <a:pt x="174" y="242"/>
                      </a:cubicBezTo>
                      <a:cubicBezTo>
                        <a:pt x="181" y="246"/>
                        <a:pt x="187" y="250"/>
                        <a:pt x="188" y="251"/>
                      </a:cubicBezTo>
                      <a:cubicBezTo>
                        <a:pt x="191" y="251"/>
                        <a:pt x="194" y="251"/>
                        <a:pt x="198" y="253"/>
                      </a:cubicBezTo>
                      <a:cubicBezTo>
                        <a:pt x="207" y="257"/>
                        <a:pt x="217" y="264"/>
                        <a:pt x="218" y="264"/>
                      </a:cubicBezTo>
                      <a:cubicBezTo>
                        <a:pt x="219" y="265"/>
                        <a:pt x="235" y="272"/>
                        <a:pt x="237" y="273"/>
                      </a:cubicBezTo>
                      <a:cubicBezTo>
                        <a:pt x="239" y="274"/>
                        <a:pt x="268" y="283"/>
                        <a:pt x="271" y="284"/>
                      </a:cubicBezTo>
                      <a:cubicBezTo>
                        <a:pt x="274" y="286"/>
                        <a:pt x="282" y="295"/>
                        <a:pt x="284" y="295"/>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grpSp>
          <p:grpSp>
            <p:nvGrpSpPr>
              <p:cNvPr id="44" name="Group 19">
                <a:extLst>
                  <a:ext uri="{FF2B5EF4-FFF2-40B4-BE49-F238E27FC236}">
                    <a16:creationId xmlns:a16="http://schemas.microsoft.com/office/drawing/2014/main" id="{C4B130A4-B255-7B02-75A9-5EB2D9A4A818}"/>
                  </a:ext>
                </a:extLst>
              </p:cNvPr>
              <p:cNvGrpSpPr>
                <a:grpSpLocks noChangeAspect="1"/>
              </p:cNvGrpSpPr>
              <p:nvPr/>
            </p:nvGrpSpPr>
            <p:grpSpPr bwMode="auto">
              <a:xfrm>
                <a:off x="635" y="2418"/>
                <a:ext cx="1389" cy="1717"/>
                <a:chOff x="635" y="2418"/>
                <a:chExt cx="1389" cy="1717"/>
              </a:xfrm>
              <a:grpFill/>
            </p:grpSpPr>
            <p:sp>
              <p:nvSpPr>
                <p:cNvPr id="45" name="Freeform 20">
                  <a:extLst>
                    <a:ext uri="{FF2B5EF4-FFF2-40B4-BE49-F238E27FC236}">
                      <a16:creationId xmlns:a16="http://schemas.microsoft.com/office/drawing/2014/main" id="{A04FEDFD-40FB-C087-CC6A-87ED41FCE1D7}"/>
                    </a:ext>
                  </a:extLst>
                </p:cNvPr>
                <p:cNvSpPr>
                  <a:spLocks noChangeAspect="1"/>
                </p:cNvSpPr>
                <p:nvPr/>
              </p:nvSpPr>
              <p:spPr bwMode="auto">
                <a:xfrm>
                  <a:off x="1599" y="2538"/>
                  <a:ext cx="425" cy="489"/>
                </a:xfrm>
                <a:custGeom>
                  <a:avLst/>
                  <a:gdLst>
                    <a:gd name="T0" fmla="*/ 199 w 212"/>
                    <a:gd name="T1" fmla="*/ 83 h 244"/>
                    <a:gd name="T2" fmla="*/ 203 w 212"/>
                    <a:gd name="T3" fmla="*/ 72 h 244"/>
                    <a:gd name="T4" fmla="*/ 191 w 212"/>
                    <a:gd name="T5" fmla="*/ 69 h 244"/>
                    <a:gd name="T6" fmla="*/ 195 w 212"/>
                    <a:gd name="T7" fmla="*/ 59 h 244"/>
                    <a:gd name="T8" fmla="*/ 183 w 212"/>
                    <a:gd name="T9" fmla="*/ 59 h 244"/>
                    <a:gd name="T10" fmla="*/ 163 w 212"/>
                    <a:gd name="T11" fmla="*/ 57 h 244"/>
                    <a:gd name="T12" fmla="*/ 174 w 212"/>
                    <a:gd name="T13" fmla="*/ 49 h 244"/>
                    <a:gd name="T14" fmla="*/ 183 w 212"/>
                    <a:gd name="T15" fmla="*/ 41 h 244"/>
                    <a:gd name="T16" fmla="*/ 174 w 212"/>
                    <a:gd name="T17" fmla="*/ 25 h 244"/>
                    <a:gd name="T18" fmla="*/ 157 w 212"/>
                    <a:gd name="T19" fmla="*/ 31 h 244"/>
                    <a:gd name="T20" fmla="*/ 129 w 212"/>
                    <a:gd name="T21" fmla="*/ 28 h 244"/>
                    <a:gd name="T22" fmla="*/ 122 w 212"/>
                    <a:gd name="T23" fmla="*/ 7 h 244"/>
                    <a:gd name="T24" fmla="*/ 109 w 212"/>
                    <a:gd name="T25" fmla="*/ 2 h 244"/>
                    <a:gd name="T26" fmla="*/ 103 w 212"/>
                    <a:gd name="T27" fmla="*/ 1 h 244"/>
                    <a:gd name="T28" fmla="*/ 83 w 212"/>
                    <a:gd name="T29" fmla="*/ 6 h 244"/>
                    <a:gd name="T30" fmla="*/ 69 w 212"/>
                    <a:gd name="T31" fmla="*/ 23 h 244"/>
                    <a:gd name="T32" fmla="*/ 64 w 212"/>
                    <a:gd name="T33" fmla="*/ 31 h 244"/>
                    <a:gd name="T34" fmla="*/ 49 w 212"/>
                    <a:gd name="T35" fmla="*/ 33 h 244"/>
                    <a:gd name="T36" fmla="*/ 37 w 212"/>
                    <a:gd name="T37" fmla="*/ 37 h 244"/>
                    <a:gd name="T38" fmla="*/ 21 w 212"/>
                    <a:gd name="T39" fmla="*/ 41 h 244"/>
                    <a:gd name="T40" fmla="*/ 24 w 212"/>
                    <a:gd name="T41" fmla="*/ 53 h 244"/>
                    <a:gd name="T42" fmla="*/ 8 w 212"/>
                    <a:gd name="T43" fmla="*/ 48 h 244"/>
                    <a:gd name="T44" fmla="*/ 4 w 212"/>
                    <a:gd name="T45" fmla="*/ 62 h 244"/>
                    <a:gd name="T46" fmla="*/ 14 w 212"/>
                    <a:gd name="T47" fmla="*/ 69 h 244"/>
                    <a:gd name="T48" fmla="*/ 32 w 212"/>
                    <a:gd name="T49" fmla="*/ 76 h 244"/>
                    <a:gd name="T50" fmla="*/ 38 w 212"/>
                    <a:gd name="T51" fmla="*/ 92 h 244"/>
                    <a:gd name="T52" fmla="*/ 22 w 212"/>
                    <a:gd name="T53" fmla="*/ 78 h 244"/>
                    <a:gd name="T54" fmla="*/ 8 w 212"/>
                    <a:gd name="T55" fmla="*/ 74 h 244"/>
                    <a:gd name="T56" fmla="*/ 9 w 212"/>
                    <a:gd name="T57" fmla="*/ 83 h 244"/>
                    <a:gd name="T58" fmla="*/ 22 w 212"/>
                    <a:gd name="T59" fmla="*/ 97 h 244"/>
                    <a:gd name="T60" fmla="*/ 22 w 212"/>
                    <a:gd name="T61" fmla="*/ 114 h 244"/>
                    <a:gd name="T62" fmla="*/ 42 w 212"/>
                    <a:gd name="T63" fmla="*/ 99 h 244"/>
                    <a:gd name="T64" fmla="*/ 53 w 212"/>
                    <a:gd name="T65" fmla="*/ 111 h 244"/>
                    <a:gd name="T66" fmla="*/ 68 w 212"/>
                    <a:gd name="T67" fmla="*/ 92 h 244"/>
                    <a:gd name="T68" fmla="*/ 55 w 212"/>
                    <a:gd name="T69" fmla="*/ 78 h 244"/>
                    <a:gd name="T70" fmla="*/ 68 w 212"/>
                    <a:gd name="T71" fmla="*/ 69 h 244"/>
                    <a:gd name="T72" fmla="*/ 84 w 212"/>
                    <a:gd name="T73" fmla="*/ 92 h 244"/>
                    <a:gd name="T74" fmla="*/ 75 w 212"/>
                    <a:gd name="T75" fmla="*/ 110 h 244"/>
                    <a:gd name="T76" fmla="*/ 82 w 212"/>
                    <a:gd name="T77" fmla="*/ 112 h 244"/>
                    <a:gd name="T78" fmla="*/ 85 w 212"/>
                    <a:gd name="T79" fmla="*/ 120 h 244"/>
                    <a:gd name="T80" fmla="*/ 75 w 212"/>
                    <a:gd name="T81" fmla="*/ 142 h 244"/>
                    <a:gd name="T82" fmla="*/ 54 w 212"/>
                    <a:gd name="T83" fmla="*/ 161 h 244"/>
                    <a:gd name="T84" fmla="*/ 66 w 212"/>
                    <a:gd name="T85" fmla="*/ 190 h 244"/>
                    <a:gd name="T86" fmla="*/ 52 w 212"/>
                    <a:gd name="T87" fmla="*/ 208 h 244"/>
                    <a:gd name="T88" fmla="*/ 57 w 212"/>
                    <a:gd name="T89" fmla="*/ 220 h 244"/>
                    <a:gd name="T90" fmla="*/ 85 w 212"/>
                    <a:gd name="T91" fmla="*/ 229 h 244"/>
                    <a:gd name="T92" fmla="*/ 86 w 212"/>
                    <a:gd name="T93" fmla="*/ 216 h 244"/>
                    <a:gd name="T94" fmla="*/ 91 w 212"/>
                    <a:gd name="T95" fmla="*/ 184 h 244"/>
                    <a:gd name="T96" fmla="*/ 105 w 212"/>
                    <a:gd name="T97" fmla="*/ 191 h 244"/>
                    <a:gd name="T98" fmla="*/ 90 w 212"/>
                    <a:gd name="T99" fmla="*/ 193 h 244"/>
                    <a:gd name="T100" fmla="*/ 98 w 212"/>
                    <a:gd name="T101" fmla="*/ 206 h 244"/>
                    <a:gd name="T102" fmla="*/ 101 w 212"/>
                    <a:gd name="T103" fmla="*/ 232 h 244"/>
                    <a:gd name="T104" fmla="*/ 101 w 212"/>
                    <a:gd name="T105" fmla="*/ 238 h 244"/>
                    <a:gd name="T106" fmla="*/ 121 w 212"/>
                    <a:gd name="T107" fmla="*/ 230 h 244"/>
                    <a:gd name="T108" fmla="*/ 124 w 212"/>
                    <a:gd name="T109" fmla="*/ 214 h 244"/>
                    <a:gd name="T110" fmla="*/ 145 w 212"/>
                    <a:gd name="T111" fmla="*/ 212 h 244"/>
                    <a:gd name="T112" fmla="*/ 155 w 212"/>
                    <a:gd name="T113" fmla="*/ 196 h 244"/>
                    <a:gd name="T114" fmla="*/ 160 w 212"/>
                    <a:gd name="T115" fmla="*/ 167 h 244"/>
                    <a:gd name="T116" fmla="*/ 175 w 212"/>
                    <a:gd name="T117" fmla="*/ 128 h 244"/>
                    <a:gd name="T118" fmla="*/ 180 w 212"/>
                    <a:gd name="T119" fmla="*/ 113 h 244"/>
                    <a:gd name="T120" fmla="*/ 194 w 212"/>
                    <a:gd name="T121" fmla="*/ 100 h 244"/>
                    <a:gd name="T122" fmla="*/ 207 w 212"/>
                    <a:gd name="T123" fmla="*/ 8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2" h="244">
                      <a:moveTo>
                        <a:pt x="210" y="81"/>
                      </a:moveTo>
                      <a:cubicBezTo>
                        <a:pt x="210" y="79"/>
                        <a:pt x="209" y="82"/>
                        <a:pt x="209" y="83"/>
                      </a:cubicBezTo>
                      <a:cubicBezTo>
                        <a:pt x="208" y="84"/>
                        <a:pt x="208" y="83"/>
                        <a:pt x="208" y="83"/>
                      </a:cubicBezTo>
                      <a:cubicBezTo>
                        <a:pt x="207" y="83"/>
                        <a:pt x="207" y="83"/>
                        <a:pt x="206" y="84"/>
                      </a:cubicBezTo>
                      <a:cubicBezTo>
                        <a:pt x="206" y="84"/>
                        <a:pt x="206" y="85"/>
                        <a:pt x="204" y="85"/>
                      </a:cubicBezTo>
                      <a:cubicBezTo>
                        <a:pt x="202" y="85"/>
                        <a:pt x="204" y="84"/>
                        <a:pt x="204" y="83"/>
                      </a:cubicBezTo>
                      <a:cubicBezTo>
                        <a:pt x="204" y="82"/>
                        <a:pt x="202" y="83"/>
                        <a:pt x="202" y="83"/>
                      </a:cubicBezTo>
                      <a:cubicBezTo>
                        <a:pt x="201" y="84"/>
                        <a:pt x="201" y="84"/>
                        <a:pt x="200" y="84"/>
                      </a:cubicBezTo>
                      <a:cubicBezTo>
                        <a:pt x="200" y="83"/>
                        <a:pt x="200" y="82"/>
                        <a:pt x="200" y="82"/>
                      </a:cubicBezTo>
                      <a:cubicBezTo>
                        <a:pt x="199" y="82"/>
                        <a:pt x="199" y="83"/>
                        <a:pt x="199" y="83"/>
                      </a:cubicBezTo>
                      <a:cubicBezTo>
                        <a:pt x="198" y="83"/>
                        <a:pt x="197" y="83"/>
                        <a:pt x="197" y="82"/>
                      </a:cubicBezTo>
                      <a:cubicBezTo>
                        <a:pt x="197" y="82"/>
                        <a:pt x="197" y="82"/>
                        <a:pt x="197" y="81"/>
                      </a:cubicBezTo>
                      <a:cubicBezTo>
                        <a:pt x="197" y="80"/>
                        <a:pt x="197" y="81"/>
                        <a:pt x="196" y="80"/>
                      </a:cubicBezTo>
                      <a:cubicBezTo>
                        <a:pt x="196" y="80"/>
                        <a:pt x="197" y="79"/>
                        <a:pt x="198" y="79"/>
                      </a:cubicBezTo>
                      <a:cubicBezTo>
                        <a:pt x="199" y="78"/>
                        <a:pt x="199" y="78"/>
                        <a:pt x="199" y="78"/>
                      </a:cubicBezTo>
                      <a:cubicBezTo>
                        <a:pt x="199" y="78"/>
                        <a:pt x="197" y="77"/>
                        <a:pt x="197" y="76"/>
                      </a:cubicBezTo>
                      <a:cubicBezTo>
                        <a:pt x="198" y="75"/>
                        <a:pt x="199" y="75"/>
                        <a:pt x="200" y="76"/>
                      </a:cubicBezTo>
                      <a:cubicBezTo>
                        <a:pt x="201" y="76"/>
                        <a:pt x="202" y="75"/>
                        <a:pt x="204" y="74"/>
                      </a:cubicBezTo>
                      <a:cubicBezTo>
                        <a:pt x="207" y="73"/>
                        <a:pt x="205" y="72"/>
                        <a:pt x="205" y="71"/>
                      </a:cubicBezTo>
                      <a:cubicBezTo>
                        <a:pt x="205" y="69"/>
                        <a:pt x="204" y="71"/>
                        <a:pt x="203" y="72"/>
                      </a:cubicBezTo>
                      <a:cubicBezTo>
                        <a:pt x="203" y="73"/>
                        <a:pt x="202" y="74"/>
                        <a:pt x="201" y="74"/>
                      </a:cubicBezTo>
                      <a:cubicBezTo>
                        <a:pt x="200" y="74"/>
                        <a:pt x="200" y="73"/>
                        <a:pt x="200" y="72"/>
                      </a:cubicBezTo>
                      <a:cubicBezTo>
                        <a:pt x="200" y="71"/>
                        <a:pt x="198" y="71"/>
                        <a:pt x="198" y="72"/>
                      </a:cubicBezTo>
                      <a:cubicBezTo>
                        <a:pt x="197" y="73"/>
                        <a:pt x="198" y="73"/>
                        <a:pt x="198" y="73"/>
                      </a:cubicBezTo>
                      <a:cubicBezTo>
                        <a:pt x="197" y="74"/>
                        <a:pt x="194" y="73"/>
                        <a:pt x="193" y="73"/>
                      </a:cubicBezTo>
                      <a:cubicBezTo>
                        <a:pt x="192" y="73"/>
                        <a:pt x="194" y="72"/>
                        <a:pt x="195" y="71"/>
                      </a:cubicBezTo>
                      <a:cubicBezTo>
                        <a:pt x="195" y="71"/>
                        <a:pt x="196" y="68"/>
                        <a:pt x="196" y="68"/>
                      </a:cubicBezTo>
                      <a:cubicBezTo>
                        <a:pt x="195" y="68"/>
                        <a:pt x="195" y="68"/>
                        <a:pt x="194" y="68"/>
                      </a:cubicBezTo>
                      <a:cubicBezTo>
                        <a:pt x="194" y="68"/>
                        <a:pt x="192" y="67"/>
                        <a:pt x="192" y="67"/>
                      </a:cubicBezTo>
                      <a:cubicBezTo>
                        <a:pt x="192" y="67"/>
                        <a:pt x="192" y="68"/>
                        <a:pt x="191" y="69"/>
                      </a:cubicBezTo>
                      <a:cubicBezTo>
                        <a:pt x="191" y="70"/>
                        <a:pt x="190" y="70"/>
                        <a:pt x="189" y="70"/>
                      </a:cubicBezTo>
                      <a:cubicBezTo>
                        <a:pt x="188" y="70"/>
                        <a:pt x="187" y="70"/>
                        <a:pt x="187" y="69"/>
                      </a:cubicBezTo>
                      <a:cubicBezTo>
                        <a:pt x="187" y="68"/>
                        <a:pt x="189" y="68"/>
                        <a:pt x="189" y="67"/>
                      </a:cubicBezTo>
                      <a:cubicBezTo>
                        <a:pt x="189" y="66"/>
                        <a:pt x="189" y="66"/>
                        <a:pt x="190" y="65"/>
                      </a:cubicBezTo>
                      <a:cubicBezTo>
                        <a:pt x="190" y="64"/>
                        <a:pt x="192" y="64"/>
                        <a:pt x="193" y="64"/>
                      </a:cubicBezTo>
                      <a:cubicBezTo>
                        <a:pt x="194" y="63"/>
                        <a:pt x="193" y="63"/>
                        <a:pt x="192" y="62"/>
                      </a:cubicBezTo>
                      <a:cubicBezTo>
                        <a:pt x="192" y="61"/>
                        <a:pt x="192" y="61"/>
                        <a:pt x="192" y="61"/>
                      </a:cubicBezTo>
                      <a:cubicBezTo>
                        <a:pt x="192" y="60"/>
                        <a:pt x="193" y="60"/>
                        <a:pt x="193" y="60"/>
                      </a:cubicBezTo>
                      <a:cubicBezTo>
                        <a:pt x="194" y="61"/>
                        <a:pt x="195" y="60"/>
                        <a:pt x="195" y="60"/>
                      </a:cubicBezTo>
                      <a:cubicBezTo>
                        <a:pt x="195" y="59"/>
                        <a:pt x="194" y="59"/>
                        <a:pt x="195" y="59"/>
                      </a:cubicBezTo>
                      <a:cubicBezTo>
                        <a:pt x="196" y="59"/>
                        <a:pt x="196" y="58"/>
                        <a:pt x="196" y="57"/>
                      </a:cubicBezTo>
                      <a:cubicBezTo>
                        <a:pt x="196" y="57"/>
                        <a:pt x="196" y="57"/>
                        <a:pt x="195" y="57"/>
                      </a:cubicBezTo>
                      <a:cubicBezTo>
                        <a:pt x="194" y="57"/>
                        <a:pt x="194" y="57"/>
                        <a:pt x="193" y="57"/>
                      </a:cubicBezTo>
                      <a:cubicBezTo>
                        <a:pt x="192" y="58"/>
                        <a:pt x="192" y="58"/>
                        <a:pt x="192" y="58"/>
                      </a:cubicBezTo>
                      <a:cubicBezTo>
                        <a:pt x="191" y="59"/>
                        <a:pt x="191" y="58"/>
                        <a:pt x="190" y="58"/>
                      </a:cubicBezTo>
                      <a:cubicBezTo>
                        <a:pt x="189" y="58"/>
                        <a:pt x="189" y="58"/>
                        <a:pt x="189" y="59"/>
                      </a:cubicBezTo>
                      <a:cubicBezTo>
                        <a:pt x="188" y="59"/>
                        <a:pt x="188" y="59"/>
                        <a:pt x="187" y="59"/>
                      </a:cubicBezTo>
                      <a:cubicBezTo>
                        <a:pt x="186" y="59"/>
                        <a:pt x="187" y="59"/>
                        <a:pt x="186" y="60"/>
                      </a:cubicBezTo>
                      <a:cubicBezTo>
                        <a:pt x="185" y="60"/>
                        <a:pt x="184" y="60"/>
                        <a:pt x="183" y="59"/>
                      </a:cubicBezTo>
                      <a:cubicBezTo>
                        <a:pt x="183" y="59"/>
                        <a:pt x="183" y="59"/>
                        <a:pt x="183" y="59"/>
                      </a:cubicBezTo>
                      <a:cubicBezTo>
                        <a:pt x="182" y="58"/>
                        <a:pt x="181" y="59"/>
                        <a:pt x="181" y="59"/>
                      </a:cubicBezTo>
                      <a:cubicBezTo>
                        <a:pt x="180" y="58"/>
                        <a:pt x="179" y="58"/>
                        <a:pt x="179" y="57"/>
                      </a:cubicBezTo>
                      <a:cubicBezTo>
                        <a:pt x="179" y="56"/>
                        <a:pt x="178" y="57"/>
                        <a:pt x="178" y="57"/>
                      </a:cubicBezTo>
                      <a:cubicBezTo>
                        <a:pt x="178" y="57"/>
                        <a:pt x="177" y="58"/>
                        <a:pt x="177" y="58"/>
                      </a:cubicBezTo>
                      <a:cubicBezTo>
                        <a:pt x="176" y="58"/>
                        <a:pt x="176" y="57"/>
                        <a:pt x="176" y="57"/>
                      </a:cubicBezTo>
                      <a:cubicBezTo>
                        <a:pt x="175" y="56"/>
                        <a:pt x="175" y="57"/>
                        <a:pt x="174" y="57"/>
                      </a:cubicBezTo>
                      <a:cubicBezTo>
                        <a:pt x="173" y="57"/>
                        <a:pt x="172" y="58"/>
                        <a:pt x="172" y="58"/>
                      </a:cubicBezTo>
                      <a:cubicBezTo>
                        <a:pt x="171" y="59"/>
                        <a:pt x="170" y="59"/>
                        <a:pt x="169" y="59"/>
                      </a:cubicBezTo>
                      <a:cubicBezTo>
                        <a:pt x="168" y="59"/>
                        <a:pt x="167" y="59"/>
                        <a:pt x="166" y="58"/>
                      </a:cubicBezTo>
                      <a:cubicBezTo>
                        <a:pt x="165" y="58"/>
                        <a:pt x="164" y="57"/>
                        <a:pt x="163" y="57"/>
                      </a:cubicBezTo>
                      <a:cubicBezTo>
                        <a:pt x="162" y="57"/>
                        <a:pt x="163" y="54"/>
                        <a:pt x="163" y="54"/>
                      </a:cubicBezTo>
                      <a:cubicBezTo>
                        <a:pt x="163" y="53"/>
                        <a:pt x="162" y="52"/>
                        <a:pt x="162" y="51"/>
                      </a:cubicBezTo>
                      <a:cubicBezTo>
                        <a:pt x="162" y="50"/>
                        <a:pt x="163" y="49"/>
                        <a:pt x="163" y="49"/>
                      </a:cubicBezTo>
                      <a:cubicBezTo>
                        <a:pt x="164" y="48"/>
                        <a:pt x="165" y="49"/>
                        <a:pt x="166" y="49"/>
                      </a:cubicBezTo>
                      <a:cubicBezTo>
                        <a:pt x="166" y="49"/>
                        <a:pt x="165" y="49"/>
                        <a:pt x="166" y="50"/>
                      </a:cubicBezTo>
                      <a:cubicBezTo>
                        <a:pt x="167" y="51"/>
                        <a:pt x="168" y="51"/>
                        <a:pt x="168" y="51"/>
                      </a:cubicBezTo>
                      <a:cubicBezTo>
                        <a:pt x="168" y="52"/>
                        <a:pt x="170" y="51"/>
                        <a:pt x="171" y="51"/>
                      </a:cubicBezTo>
                      <a:cubicBezTo>
                        <a:pt x="171" y="50"/>
                        <a:pt x="170" y="50"/>
                        <a:pt x="170" y="49"/>
                      </a:cubicBezTo>
                      <a:cubicBezTo>
                        <a:pt x="170" y="48"/>
                        <a:pt x="171" y="49"/>
                        <a:pt x="172" y="49"/>
                      </a:cubicBezTo>
                      <a:cubicBezTo>
                        <a:pt x="173" y="49"/>
                        <a:pt x="174" y="49"/>
                        <a:pt x="174" y="49"/>
                      </a:cubicBezTo>
                      <a:cubicBezTo>
                        <a:pt x="175" y="49"/>
                        <a:pt x="174" y="48"/>
                        <a:pt x="174" y="48"/>
                      </a:cubicBezTo>
                      <a:cubicBezTo>
                        <a:pt x="175" y="47"/>
                        <a:pt x="173" y="46"/>
                        <a:pt x="173" y="46"/>
                      </a:cubicBezTo>
                      <a:cubicBezTo>
                        <a:pt x="173" y="45"/>
                        <a:pt x="173" y="45"/>
                        <a:pt x="173" y="44"/>
                      </a:cubicBezTo>
                      <a:cubicBezTo>
                        <a:pt x="174" y="44"/>
                        <a:pt x="175" y="44"/>
                        <a:pt x="176" y="45"/>
                      </a:cubicBezTo>
                      <a:cubicBezTo>
                        <a:pt x="176" y="45"/>
                        <a:pt x="175" y="45"/>
                        <a:pt x="176" y="46"/>
                      </a:cubicBezTo>
                      <a:cubicBezTo>
                        <a:pt x="176" y="47"/>
                        <a:pt x="177" y="46"/>
                        <a:pt x="178" y="46"/>
                      </a:cubicBezTo>
                      <a:cubicBezTo>
                        <a:pt x="179" y="46"/>
                        <a:pt x="179" y="46"/>
                        <a:pt x="179" y="46"/>
                      </a:cubicBezTo>
                      <a:cubicBezTo>
                        <a:pt x="180" y="45"/>
                        <a:pt x="179" y="44"/>
                        <a:pt x="179" y="43"/>
                      </a:cubicBezTo>
                      <a:cubicBezTo>
                        <a:pt x="179" y="43"/>
                        <a:pt x="179" y="43"/>
                        <a:pt x="180" y="42"/>
                      </a:cubicBezTo>
                      <a:cubicBezTo>
                        <a:pt x="181" y="42"/>
                        <a:pt x="182" y="42"/>
                        <a:pt x="183" y="41"/>
                      </a:cubicBezTo>
                      <a:cubicBezTo>
                        <a:pt x="183" y="41"/>
                        <a:pt x="182" y="40"/>
                        <a:pt x="182" y="40"/>
                      </a:cubicBezTo>
                      <a:cubicBezTo>
                        <a:pt x="182" y="39"/>
                        <a:pt x="181" y="39"/>
                        <a:pt x="181" y="39"/>
                      </a:cubicBezTo>
                      <a:cubicBezTo>
                        <a:pt x="180" y="38"/>
                        <a:pt x="181" y="37"/>
                        <a:pt x="181" y="36"/>
                      </a:cubicBezTo>
                      <a:cubicBezTo>
                        <a:pt x="182" y="35"/>
                        <a:pt x="182" y="35"/>
                        <a:pt x="183" y="35"/>
                      </a:cubicBezTo>
                      <a:cubicBezTo>
                        <a:pt x="183" y="34"/>
                        <a:pt x="183" y="33"/>
                        <a:pt x="182" y="32"/>
                      </a:cubicBezTo>
                      <a:cubicBezTo>
                        <a:pt x="182" y="31"/>
                        <a:pt x="181" y="31"/>
                        <a:pt x="180" y="30"/>
                      </a:cubicBezTo>
                      <a:cubicBezTo>
                        <a:pt x="180" y="29"/>
                        <a:pt x="179" y="30"/>
                        <a:pt x="179" y="30"/>
                      </a:cubicBezTo>
                      <a:cubicBezTo>
                        <a:pt x="178" y="29"/>
                        <a:pt x="178" y="27"/>
                        <a:pt x="178" y="27"/>
                      </a:cubicBezTo>
                      <a:cubicBezTo>
                        <a:pt x="178" y="26"/>
                        <a:pt x="177" y="25"/>
                        <a:pt x="176" y="25"/>
                      </a:cubicBezTo>
                      <a:cubicBezTo>
                        <a:pt x="176" y="25"/>
                        <a:pt x="175" y="25"/>
                        <a:pt x="174" y="25"/>
                      </a:cubicBezTo>
                      <a:cubicBezTo>
                        <a:pt x="174" y="25"/>
                        <a:pt x="174" y="24"/>
                        <a:pt x="173" y="23"/>
                      </a:cubicBezTo>
                      <a:cubicBezTo>
                        <a:pt x="173" y="23"/>
                        <a:pt x="171" y="24"/>
                        <a:pt x="171" y="23"/>
                      </a:cubicBezTo>
                      <a:cubicBezTo>
                        <a:pt x="170" y="23"/>
                        <a:pt x="170" y="23"/>
                        <a:pt x="170" y="23"/>
                      </a:cubicBezTo>
                      <a:cubicBezTo>
                        <a:pt x="170" y="22"/>
                        <a:pt x="169" y="22"/>
                        <a:pt x="168" y="22"/>
                      </a:cubicBezTo>
                      <a:cubicBezTo>
                        <a:pt x="167" y="23"/>
                        <a:pt x="168" y="23"/>
                        <a:pt x="167" y="24"/>
                      </a:cubicBezTo>
                      <a:cubicBezTo>
                        <a:pt x="166" y="24"/>
                        <a:pt x="166" y="24"/>
                        <a:pt x="166" y="24"/>
                      </a:cubicBezTo>
                      <a:cubicBezTo>
                        <a:pt x="165" y="24"/>
                        <a:pt x="165" y="24"/>
                        <a:pt x="165" y="25"/>
                      </a:cubicBezTo>
                      <a:cubicBezTo>
                        <a:pt x="164" y="25"/>
                        <a:pt x="163" y="24"/>
                        <a:pt x="163" y="25"/>
                      </a:cubicBezTo>
                      <a:cubicBezTo>
                        <a:pt x="162" y="25"/>
                        <a:pt x="160" y="28"/>
                        <a:pt x="160" y="29"/>
                      </a:cubicBezTo>
                      <a:cubicBezTo>
                        <a:pt x="160" y="30"/>
                        <a:pt x="157" y="30"/>
                        <a:pt x="157" y="31"/>
                      </a:cubicBezTo>
                      <a:cubicBezTo>
                        <a:pt x="156" y="31"/>
                        <a:pt x="157" y="32"/>
                        <a:pt x="157" y="33"/>
                      </a:cubicBezTo>
                      <a:cubicBezTo>
                        <a:pt x="156" y="33"/>
                        <a:pt x="154" y="32"/>
                        <a:pt x="153" y="32"/>
                      </a:cubicBezTo>
                      <a:cubicBezTo>
                        <a:pt x="152" y="32"/>
                        <a:pt x="151" y="32"/>
                        <a:pt x="151" y="32"/>
                      </a:cubicBezTo>
                      <a:cubicBezTo>
                        <a:pt x="150" y="33"/>
                        <a:pt x="149" y="31"/>
                        <a:pt x="148" y="31"/>
                      </a:cubicBezTo>
                      <a:cubicBezTo>
                        <a:pt x="147" y="31"/>
                        <a:pt x="146" y="32"/>
                        <a:pt x="145" y="32"/>
                      </a:cubicBezTo>
                      <a:cubicBezTo>
                        <a:pt x="144" y="32"/>
                        <a:pt x="143" y="29"/>
                        <a:pt x="142" y="29"/>
                      </a:cubicBezTo>
                      <a:cubicBezTo>
                        <a:pt x="141" y="29"/>
                        <a:pt x="141" y="30"/>
                        <a:pt x="140" y="30"/>
                      </a:cubicBezTo>
                      <a:cubicBezTo>
                        <a:pt x="140" y="30"/>
                        <a:pt x="137" y="29"/>
                        <a:pt x="137" y="29"/>
                      </a:cubicBezTo>
                      <a:cubicBezTo>
                        <a:pt x="136" y="29"/>
                        <a:pt x="135" y="28"/>
                        <a:pt x="134" y="28"/>
                      </a:cubicBezTo>
                      <a:cubicBezTo>
                        <a:pt x="134" y="28"/>
                        <a:pt x="131" y="29"/>
                        <a:pt x="129" y="28"/>
                      </a:cubicBezTo>
                      <a:cubicBezTo>
                        <a:pt x="128" y="27"/>
                        <a:pt x="125" y="22"/>
                        <a:pt x="124" y="22"/>
                      </a:cubicBezTo>
                      <a:cubicBezTo>
                        <a:pt x="124" y="22"/>
                        <a:pt x="123" y="18"/>
                        <a:pt x="123" y="18"/>
                      </a:cubicBezTo>
                      <a:cubicBezTo>
                        <a:pt x="123" y="17"/>
                        <a:pt x="122" y="17"/>
                        <a:pt x="122" y="16"/>
                      </a:cubicBezTo>
                      <a:cubicBezTo>
                        <a:pt x="121" y="16"/>
                        <a:pt x="121" y="16"/>
                        <a:pt x="121" y="15"/>
                      </a:cubicBezTo>
                      <a:cubicBezTo>
                        <a:pt x="121" y="15"/>
                        <a:pt x="122" y="14"/>
                        <a:pt x="122" y="14"/>
                      </a:cubicBezTo>
                      <a:cubicBezTo>
                        <a:pt x="122" y="13"/>
                        <a:pt x="122" y="13"/>
                        <a:pt x="122" y="12"/>
                      </a:cubicBezTo>
                      <a:cubicBezTo>
                        <a:pt x="121" y="12"/>
                        <a:pt x="120" y="13"/>
                        <a:pt x="120" y="13"/>
                      </a:cubicBezTo>
                      <a:cubicBezTo>
                        <a:pt x="119" y="13"/>
                        <a:pt x="118" y="12"/>
                        <a:pt x="118" y="12"/>
                      </a:cubicBezTo>
                      <a:cubicBezTo>
                        <a:pt x="118" y="11"/>
                        <a:pt x="119" y="10"/>
                        <a:pt x="119" y="10"/>
                      </a:cubicBezTo>
                      <a:cubicBezTo>
                        <a:pt x="120" y="10"/>
                        <a:pt x="122" y="8"/>
                        <a:pt x="122" y="7"/>
                      </a:cubicBezTo>
                      <a:cubicBezTo>
                        <a:pt x="122" y="7"/>
                        <a:pt x="122" y="4"/>
                        <a:pt x="122" y="4"/>
                      </a:cubicBezTo>
                      <a:cubicBezTo>
                        <a:pt x="122" y="3"/>
                        <a:pt x="123" y="3"/>
                        <a:pt x="123" y="2"/>
                      </a:cubicBezTo>
                      <a:cubicBezTo>
                        <a:pt x="124" y="2"/>
                        <a:pt x="124" y="1"/>
                        <a:pt x="124" y="0"/>
                      </a:cubicBezTo>
                      <a:cubicBezTo>
                        <a:pt x="123" y="0"/>
                        <a:pt x="121" y="0"/>
                        <a:pt x="121" y="0"/>
                      </a:cubicBezTo>
                      <a:cubicBezTo>
                        <a:pt x="120" y="0"/>
                        <a:pt x="118" y="1"/>
                        <a:pt x="117" y="2"/>
                      </a:cubicBezTo>
                      <a:cubicBezTo>
                        <a:pt x="116" y="3"/>
                        <a:pt x="116" y="3"/>
                        <a:pt x="115" y="4"/>
                      </a:cubicBezTo>
                      <a:cubicBezTo>
                        <a:pt x="115" y="4"/>
                        <a:pt x="114" y="5"/>
                        <a:pt x="113" y="5"/>
                      </a:cubicBezTo>
                      <a:cubicBezTo>
                        <a:pt x="113" y="6"/>
                        <a:pt x="112" y="5"/>
                        <a:pt x="112" y="5"/>
                      </a:cubicBezTo>
                      <a:cubicBezTo>
                        <a:pt x="111" y="5"/>
                        <a:pt x="111" y="4"/>
                        <a:pt x="111" y="3"/>
                      </a:cubicBezTo>
                      <a:cubicBezTo>
                        <a:pt x="111" y="3"/>
                        <a:pt x="110" y="3"/>
                        <a:pt x="109" y="2"/>
                      </a:cubicBezTo>
                      <a:cubicBezTo>
                        <a:pt x="109" y="2"/>
                        <a:pt x="109" y="2"/>
                        <a:pt x="108" y="3"/>
                      </a:cubicBezTo>
                      <a:cubicBezTo>
                        <a:pt x="108" y="3"/>
                        <a:pt x="108" y="4"/>
                        <a:pt x="108" y="4"/>
                      </a:cubicBezTo>
                      <a:cubicBezTo>
                        <a:pt x="108" y="5"/>
                        <a:pt x="107" y="6"/>
                        <a:pt x="107" y="6"/>
                      </a:cubicBezTo>
                      <a:cubicBezTo>
                        <a:pt x="106" y="6"/>
                        <a:pt x="105" y="8"/>
                        <a:pt x="104" y="8"/>
                      </a:cubicBezTo>
                      <a:cubicBezTo>
                        <a:pt x="103" y="8"/>
                        <a:pt x="102" y="8"/>
                        <a:pt x="102" y="8"/>
                      </a:cubicBezTo>
                      <a:cubicBezTo>
                        <a:pt x="102" y="8"/>
                        <a:pt x="101" y="7"/>
                        <a:pt x="102" y="6"/>
                      </a:cubicBezTo>
                      <a:cubicBezTo>
                        <a:pt x="102" y="6"/>
                        <a:pt x="104" y="6"/>
                        <a:pt x="104" y="6"/>
                      </a:cubicBezTo>
                      <a:cubicBezTo>
                        <a:pt x="105" y="6"/>
                        <a:pt x="106" y="4"/>
                        <a:pt x="106" y="4"/>
                      </a:cubicBezTo>
                      <a:cubicBezTo>
                        <a:pt x="106" y="3"/>
                        <a:pt x="106" y="3"/>
                        <a:pt x="106" y="2"/>
                      </a:cubicBezTo>
                      <a:cubicBezTo>
                        <a:pt x="105" y="1"/>
                        <a:pt x="104" y="1"/>
                        <a:pt x="103" y="1"/>
                      </a:cubicBezTo>
                      <a:cubicBezTo>
                        <a:pt x="102" y="1"/>
                        <a:pt x="102" y="1"/>
                        <a:pt x="101" y="2"/>
                      </a:cubicBezTo>
                      <a:cubicBezTo>
                        <a:pt x="101" y="2"/>
                        <a:pt x="100" y="2"/>
                        <a:pt x="99" y="2"/>
                      </a:cubicBezTo>
                      <a:cubicBezTo>
                        <a:pt x="99" y="2"/>
                        <a:pt x="98" y="2"/>
                        <a:pt x="97" y="2"/>
                      </a:cubicBezTo>
                      <a:cubicBezTo>
                        <a:pt x="97" y="2"/>
                        <a:pt x="96" y="3"/>
                        <a:pt x="96" y="3"/>
                      </a:cubicBezTo>
                      <a:cubicBezTo>
                        <a:pt x="96" y="3"/>
                        <a:pt x="95" y="3"/>
                        <a:pt x="94" y="4"/>
                      </a:cubicBezTo>
                      <a:cubicBezTo>
                        <a:pt x="93" y="4"/>
                        <a:pt x="93" y="4"/>
                        <a:pt x="93" y="5"/>
                      </a:cubicBezTo>
                      <a:cubicBezTo>
                        <a:pt x="94" y="5"/>
                        <a:pt x="93" y="6"/>
                        <a:pt x="93" y="6"/>
                      </a:cubicBezTo>
                      <a:cubicBezTo>
                        <a:pt x="92" y="7"/>
                        <a:pt x="91" y="7"/>
                        <a:pt x="89" y="7"/>
                      </a:cubicBezTo>
                      <a:cubicBezTo>
                        <a:pt x="87" y="7"/>
                        <a:pt x="88" y="7"/>
                        <a:pt x="86" y="6"/>
                      </a:cubicBezTo>
                      <a:cubicBezTo>
                        <a:pt x="84" y="5"/>
                        <a:pt x="85" y="6"/>
                        <a:pt x="83" y="6"/>
                      </a:cubicBezTo>
                      <a:cubicBezTo>
                        <a:pt x="81" y="7"/>
                        <a:pt x="82" y="7"/>
                        <a:pt x="83" y="8"/>
                      </a:cubicBezTo>
                      <a:cubicBezTo>
                        <a:pt x="83" y="9"/>
                        <a:pt x="81" y="9"/>
                        <a:pt x="79" y="9"/>
                      </a:cubicBezTo>
                      <a:cubicBezTo>
                        <a:pt x="78" y="8"/>
                        <a:pt x="78" y="8"/>
                        <a:pt x="78" y="10"/>
                      </a:cubicBezTo>
                      <a:cubicBezTo>
                        <a:pt x="79" y="11"/>
                        <a:pt x="79" y="11"/>
                        <a:pt x="78" y="13"/>
                      </a:cubicBezTo>
                      <a:cubicBezTo>
                        <a:pt x="77" y="14"/>
                        <a:pt x="77" y="13"/>
                        <a:pt x="76" y="13"/>
                      </a:cubicBezTo>
                      <a:cubicBezTo>
                        <a:pt x="74" y="13"/>
                        <a:pt x="76" y="14"/>
                        <a:pt x="77" y="15"/>
                      </a:cubicBezTo>
                      <a:cubicBezTo>
                        <a:pt x="77" y="16"/>
                        <a:pt x="77" y="16"/>
                        <a:pt x="77" y="17"/>
                      </a:cubicBezTo>
                      <a:cubicBezTo>
                        <a:pt x="78" y="19"/>
                        <a:pt x="76" y="19"/>
                        <a:pt x="74" y="20"/>
                      </a:cubicBezTo>
                      <a:cubicBezTo>
                        <a:pt x="72" y="22"/>
                        <a:pt x="73" y="21"/>
                        <a:pt x="72" y="23"/>
                      </a:cubicBezTo>
                      <a:cubicBezTo>
                        <a:pt x="71" y="25"/>
                        <a:pt x="70" y="23"/>
                        <a:pt x="69" y="23"/>
                      </a:cubicBezTo>
                      <a:cubicBezTo>
                        <a:pt x="68" y="23"/>
                        <a:pt x="67" y="24"/>
                        <a:pt x="66" y="23"/>
                      </a:cubicBezTo>
                      <a:cubicBezTo>
                        <a:pt x="65" y="23"/>
                        <a:pt x="65" y="22"/>
                        <a:pt x="64" y="22"/>
                      </a:cubicBezTo>
                      <a:cubicBezTo>
                        <a:pt x="63" y="21"/>
                        <a:pt x="63" y="23"/>
                        <a:pt x="63" y="24"/>
                      </a:cubicBezTo>
                      <a:cubicBezTo>
                        <a:pt x="63" y="24"/>
                        <a:pt x="64" y="25"/>
                        <a:pt x="66" y="25"/>
                      </a:cubicBezTo>
                      <a:cubicBezTo>
                        <a:pt x="68" y="25"/>
                        <a:pt x="68" y="26"/>
                        <a:pt x="69" y="26"/>
                      </a:cubicBezTo>
                      <a:cubicBezTo>
                        <a:pt x="70" y="26"/>
                        <a:pt x="70" y="25"/>
                        <a:pt x="73" y="25"/>
                      </a:cubicBezTo>
                      <a:cubicBezTo>
                        <a:pt x="75" y="25"/>
                        <a:pt x="73" y="28"/>
                        <a:pt x="72" y="29"/>
                      </a:cubicBezTo>
                      <a:cubicBezTo>
                        <a:pt x="71" y="31"/>
                        <a:pt x="70" y="29"/>
                        <a:pt x="69" y="30"/>
                      </a:cubicBezTo>
                      <a:cubicBezTo>
                        <a:pt x="68" y="30"/>
                        <a:pt x="67" y="30"/>
                        <a:pt x="66" y="30"/>
                      </a:cubicBezTo>
                      <a:cubicBezTo>
                        <a:pt x="64" y="30"/>
                        <a:pt x="65" y="31"/>
                        <a:pt x="64" y="31"/>
                      </a:cubicBezTo>
                      <a:cubicBezTo>
                        <a:pt x="64" y="32"/>
                        <a:pt x="63" y="32"/>
                        <a:pt x="62" y="30"/>
                      </a:cubicBezTo>
                      <a:cubicBezTo>
                        <a:pt x="61" y="29"/>
                        <a:pt x="62" y="29"/>
                        <a:pt x="60" y="29"/>
                      </a:cubicBezTo>
                      <a:cubicBezTo>
                        <a:pt x="57" y="29"/>
                        <a:pt x="58" y="28"/>
                        <a:pt x="59" y="26"/>
                      </a:cubicBezTo>
                      <a:cubicBezTo>
                        <a:pt x="59" y="24"/>
                        <a:pt x="58" y="25"/>
                        <a:pt x="57" y="25"/>
                      </a:cubicBezTo>
                      <a:cubicBezTo>
                        <a:pt x="57" y="25"/>
                        <a:pt x="56" y="25"/>
                        <a:pt x="56" y="26"/>
                      </a:cubicBezTo>
                      <a:cubicBezTo>
                        <a:pt x="57" y="26"/>
                        <a:pt x="54" y="27"/>
                        <a:pt x="53" y="28"/>
                      </a:cubicBezTo>
                      <a:cubicBezTo>
                        <a:pt x="51" y="28"/>
                        <a:pt x="52" y="29"/>
                        <a:pt x="52" y="30"/>
                      </a:cubicBezTo>
                      <a:cubicBezTo>
                        <a:pt x="52" y="31"/>
                        <a:pt x="51" y="31"/>
                        <a:pt x="50" y="31"/>
                      </a:cubicBezTo>
                      <a:cubicBezTo>
                        <a:pt x="49" y="31"/>
                        <a:pt x="47" y="31"/>
                        <a:pt x="47" y="31"/>
                      </a:cubicBezTo>
                      <a:cubicBezTo>
                        <a:pt x="47" y="32"/>
                        <a:pt x="49" y="32"/>
                        <a:pt x="49" y="33"/>
                      </a:cubicBezTo>
                      <a:cubicBezTo>
                        <a:pt x="48" y="34"/>
                        <a:pt x="50" y="34"/>
                        <a:pt x="52" y="34"/>
                      </a:cubicBezTo>
                      <a:cubicBezTo>
                        <a:pt x="53" y="34"/>
                        <a:pt x="52" y="35"/>
                        <a:pt x="51" y="36"/>
                      </a:cubicBezTo>
                      <a:cubicBezTo>
                        <a:pt x="49" y="38"/>
                        <a:pt x="49" y="37"/>
                        <a:pt x="48" y="37"/>
                      </a:cubicBezTo>
                      <a:cubicBezTo>
                        <a:pt x="47" y="37"/>
                        <a:pt x="46" y="38"/>
                        <a:pt x="45" y="38"/>
                      </a:cubicBezTo>
                      <a:cubicBezTo>
                        <a:pt x="44" y="38"/>
                        <a:pt x="43" y="39"/>
                        <a:pt x="43" y="40"/>
                      </a:cubicBezTo>
                      <a:cubicBezTo>
                        <a:pt x="43" y="41"/>
                        <a:pt x="43" y="43"/>
                        <a:pt x="42" y="43"/>
                      </a:cubicBezTo>
                      <a:cubicBezTo>
                        <a:pt x="41" y="43"/>
                        <a:pt x="38" y="42"/>
                        <a:pt x="37" y="42"/>
                      </a:cubicBezTo>
                      <a:cubicBezTo>
                        <a:pt x="36" y="42"/>
                        <a:pt x="38" y="41"/>
                        <a:pt x="38" y="40"/>
                      </a:cubicBezTo>
                      <a:cubicBezTo>
                        <a:pt x="39" y="39"/>
                        <a:pt x="37" y="40"/>
                        <a:pt x="36" y="40"/>
                      </a:cubicBezTo>
                      <a:cubicBezTo>
                        <a:pt x="34" y="39"/>
                        <a:pt x="36" y="38"/>
                        <a:pt x="37" y="37"/>
                      </a:cubicBezTo>
                      <a:cubicBezTo>
                        <a:pt x="38" y="36"/>
                        <a:pt x="36" y="36"/>
                        <a:pt x="34" y="36"/>
                      </a:cubicBezTo>
                      <a:cubicBezTo>
                        <a:pt x="33" y="35"/>
                        <a:pt x="34" y="34"/>
                        <a:pt x="33" y="35"/>
                      </a:cubicBezTo>
                      <a:cubicBezTo>
                        <a:pt x="32" y="36"/>
                        <a:pt x="32" y="35"/>
                        <a:pt x="31" y="34"/>
                      </a:cubicBezTo>
                      <a:cubicBezTo>
                        <a:pt x="30" y="33"/>
                        <a:pt x="30" y="34"/>
                        <a:pt x="30" y="36"/>
                      </a:cubicBezTo>
                      <a:cubicBezTo>
                        <a:pt x="29" y="37"/>
                        <a:pt x="29" y="36"/>
                        <a:pt x="28" y="35"/>
                      </a:cubicBezTo>
                      <a:cubicBezTo>
                        <a:pt x="28" y="33"/>
                        <a:pt x="27" y="35"/>
                        <a:pt x="27" y="37"/>
                      </a:cubicBezTo>
                      <a:cubicBezTo>
                        <a:pt x="26" y="39"/>
                        <a:pt x="27" y="38"/>
                        <a:pt x="27" y="40"/>
                      </a:cubicBezTo>
                      <a:cubicBezTo>
                        <a:pt x="27" y="42"/>
                        <a:pt x="26" y="40"/>
                        <a:pt x="25" y="40"/>
                      </a:cubicBezTo>
                      <a:cubicBezTo>
                        <a:pt x="24" y="40"/>
                        <a:pt x="24" y="39"/>
                        <a:pt x="23" y="40"/>
                      </a:cubicBezTo>
                      <a:cubicBezTo>
                        <a:pt x="23" y="41"/>
                        <a:pt x="22" y="41"/>
                        <a:pt x="21" y="41"/>
                      </a:cubicBezTo>
                      <a:cubicBezTo>
                        <a:pt x="19" y="41"/>
                        <a:pt x="19" y="41"/>
                        <a:pt x="19" y="42"/>
                      </a:cubicBezTo>
                      <a:cubicBezTo>
                        <a:pt x="19" y="43"/>
                        <a:pt x="18" y="44"/>
                        <a:pt x="18" y="45"/>
                      </a:cubicBezTo>
                      <a:cubicBezTo>
                        <a:pt x="17" y="46"/>
                        <a:pt x="19" y="45"/>
                        <a:pt x="20" y="44"/>
                      </a:cubicBezTo>
                      <a:cubicBezTo>
                        <a:pt x="22" y="44"/>
                        <a:pt x="22" y="44"/>
                        <a:pt x="23" y="43"/>
                      </a:cubicBezTo>
                      <a:cubicBezTo>
                        <a:pt x="25" y="43"/>
                        <a:pt x="25" y="44"/>
                        <a:pt x="26" y="45"/>
                      </a:cubicBezTo>
                      <a:cubicBezTo>
                        <a:pt x="27" y="46"/>
                        <a:pt x="27" y="46"/>
                        <a:pt x="28" y="46"/>
                      </a:cubicBezTo>
                      <a:cubicBezTo>
                        <a:pt x="29" y="47"/>
                        <a:pt x="28" y="47"/>
                        <a:pt x="28" y="49"/>
                      </a:cubicBezTo>
                      <a:cubicBezTo>
                        <a:pt x="27" y="51"/>
                        <a:pt x="28" y="51"/>
                        <a:pt x="28" y="52"/>
                      </a:cubicBezTo>
                      <a:cubicBezTo>
                        <a:pt x="28" y="54"/>
                        <a:pt x="27" y="54"/>
                        <a:pt x="26" y="55"/>
                      </a:cubicBezTo>
                      <a:cubicBezTo>
                        <a:pt x="26" y="56"/>
                        <a:pt x="24" y="53"/>
                        <a:pt x="24" y="53"/>
                      </a:cubicBezTo>
                      <a:cubicBezTo>
                        <a:pt x="24" y="53"/>
                        <a:pt x="23" y="50"/>
                        <a:pt x="22" y="50"/>
                      </a:cubicBezTo>
                      <a:cubicBezTo>
                        <a:pt x="22" y="51"/>
                        <a:pt x="20" y="50"/>
                        <a:pt x="20" y="50"/>
                      </a:cubicBezTo>
                      <a:cubicBezTo>
                        <a:pt x="20" y="49"/>
                        <a:pt x="18" y="50"/>
                        <a:pt x="18" y="50"/>
                      </a:cubicBezTo>
                      <a:cubicBezTo>
                        <a:pt x="17" y="51"/>
                        <a:pt x="15" y="50"/>
                        <a:pt x="14" y="50"/>
                      </a:cubicBezTo>
                      <a:cubicBezTo>
                        <a:pt x="13" y="49"/>
                        <a:pt x="13" y="49"/>
                        <a:pt x="14" y="47"/>
                      </a:cubicBezTo>
                      <a:cubicBezTo>
                        <a:pt x="14" y="46"/>
                        <a:pt x="14" y="46"/>
                        <a:pt x="14" y="46"/>
                      </a:cubicBezTo>
                      <a:cubicBezTo>
                        <a:pt x="13" y="45"/>
                        <a:pt x="13" y="46"/>
                        <a:pt x="12" y="46"/>
                      </a:cubicBezTo>
                      <a:cubicBezTo>
                        <a:pt x="10" y="47"/>
                        <a:pt x="12" y="48"/>
                        <a:pt x="11" y="48"/>
                      </a:cubicBezTo>
                      <a:cubicBezTo>
                        <a:pt x="11" y="48"/>
                        <a:pt x="11" y="49"/>
                        <a:pt x="10" y="49"/>
                      </a:cubicBezTo>
                      <a:cubicBezTo>
                        <a:pt x="10" y="49"/>
                        <a:pt x="9" y="48"/>
                        <a:pt x="8" y="48"/>
                      </a:cubicBezTo>
                      <a:cubicBezTo>
                        <a:pt x="8" y="48"/>
                        <a:pt x="7" y="48"/>
                        <a:pt x="6" y="48"/>
                      </a:cubicBezTo>
                      <a:cubicBezTo>
                        <a:pt x="5" y="48"/>
                        <a:pt x="5" y="48"/>
                        <a:pt x="5" y="48"/>
                      </a:cubicBezTo>
                      <a:cubicBezTo>
                        <a:pt x="5" y="49"/>
                        <a:pt x="5" y="51"/>
                        <a:pt x="5" y="51"/>
                      </a:cubicBezTo>
                      <a:cubicBezTo>
                        <a:pt x="4" y="51"/>
                        <a:pt x="4" y="52"/>
                        <a:pt x="4" y="53"/>
                      </a:cubicBezTo>
                      <a:cubicBezTo>
                        <a:pt x="4" y="54"/>
                        <a:pt x="5" y="54"/>
                        <a:pt x="6" y="55"/>
                      </a:cubicBezTo>
                      <a:cubicBezTo>
                        <a:pt x="7" y="55"/>
                        <a:pt x="6" y="55"/>
                        <a:pt x="5" y="57"/>
                      </a:cubicBezTo>
                      <a:cubicBezTo>
                        <a:pt x="3" y="59"/>
                        <a:pt x="4" y="58"/>
                        <a:pt x="3" y="59"/>
                      </a:cubicBezTo>
                      <a:cubicBezTo>
                        <a:pt x="3" y="60"/>
                        <a:pt x="2" y="60"/>
                        <a:pt x="3" y="60"/>
                      </a:cubicBezTo>
                      <a:cubicBezTo>
                        <a:pt x="3" y="61"/>
                        <a:pt x="2" y="61"/>
                        <a:pt x="2" y="62"/>
                      </a:cubicBezTo>
                      <a:cubicBezTo>
                        <a:pt x="3" y="62"/>
                        <a:pt x="4" y="62"/>
                        <a:pt x="4" y="62"/>
                      </a:cubicBezTo>
                      <a:cubicBezTo>
                        <a:pt x="5" y="62"/>
                        <a:pt x="5" y="63"/>
                        <a:pt x="5" y="64"/>
                      </a:cubicBezTo>
                      <a:cubicBezTo>
                        <a:pt x="5" y="64"/>
                        <a:pt x="5" y="66"/>
                        <a:pt x="5" y="66"/>
                      </a:cubicBezTo>
                      <a:cubicBezTo>
                        <a:pt x="5" y="66"/>
                        <a:pt x="6" y="66"/>
                        <a:pt x="6" y="66"/>
                      </a:cubicBezTo>
                      <a:cubicBezTo>
                        <a:pt x="6" y="66"/>
                        <a:pt x="7" y="64"/>
                        <a:pt x="7" y="64"/>
                      </a:cubicBezTo>
                      <a:cubicBezTo>
                        <a:pt x="7" y="63"/>
                        <a:pt x="6" y="62"/>
                        <a:pt x="7" y="62"/>
                      </a:cubicBezTo>
                      <a:cubicBezTo>
                        <a:pt x="9" y="62"/>
                        <a:pt x="8" y="64"/>
                        <a:pt x="9" y="64"/>
                      </a:cubicBezTo>
                      <a:cubicBezTo>
                        <a:pt x="9" y="64"/>
                        <a:pt x="10" y="64"/>
                        <a:pt x="11" y="63"/>
                      </a:cubicBezTo>
                      <a:cubicBezTo>
                        <a:pt x="13" y="63"/>
                        <a:pt x="11" y="64"/>
                        <a:pt x="12" y="66"/>
                      </a:cubicBezTo>
                      <a:cubicBezTo>
                        <a:pt x="13" y="67"/>
                        <a:pt x="12" y="66"/>
                        <a:pt x="12" y="67"/>
                      </a:cubicBezTo>
                      <a:cubicBezTo>
                        <a:pt x="12" y="68"/>
                        <a:pt x="13" y="69"/>
                        <a:pt x="14" y="69"/>
                      </a:cubicBezTo>
                      <a:cubicBezTo>
                        <a:pt x="15" y="70"/>
                        <a:pt x="15" y="69"/>
                        <a:pt x="16" y="68"/>
                      </a:cubicBezTo>
                      <a:cubicBezTo>
                        <a:pt x="18" y="67"/>
                        <a:pt x="17" y="68"/>
                        <a:pt x="19" y="69"/>
                      </a:cubicBezTo>
                      <a:cubicBezTo>
                        <a:pt x="21" y="69"/>
                        <a:pt x="19" y="70"/>
                        <a:pt x="19" y="71"/>
                      </a:cubicBezTo>
                      <a:cubicBezTo>
                        <a:pt x="19" y="73"/>
                        <a:pt x="20" y="72"/>
                        <a:pt x="21" y="73"/>
                      </a:cubicBezTo>
                      <a:cubicBezTo>
                        <a:pt x="21" y="74"/>
                        <a:pt x="21" y="73"/>
                        <a:pt x="23" y="73"/>
                      </a:cubicBezTo>
                      <a:cubicBezTo>
                        <a:pt x="25" y="73"/>
                        <a:pt x="24" y="74"/>
                        <a:pt x="25" y="75"/>
                      </a:cubicBezTo>
                      <a:cubicBezTo>
                        <a:pt x="26" y="76"/>
                        <a:pt x="25" y="76"/>
                        <a:pt x="26" y="76"/>
                      </a:cubicBezTo>
                      <a:cubicBezTo>
                        <a:pt x="27" y="76"/>
                        <a:pt x="27" y="75"/>
                        <a:pt x="28" y="74"/>
                      </a:cubicBezTo>
                      <a:cubicBezTo>
                        <a:pt x="28" y="73"/>
                        <a:pt x="29" y="74"/>
                        <a:pt x="30" y="74"/>
                      </a:cubicBezTo>
                      <a:cubicBezTo>
                        <a:pt x="31" y="75"/>
                        <a:pt x="32" y="75"/>
                        <a:pt x="32" y="76"/>
                      </a:cubicBezTo>
                      <a:cubicBezTo>
                        <a:pt x="33" y="76"/>
                        <a:pt x="34" y="77"/>
                        <a:pt x="35" y="77"/>
                      </a:cubicBezTo>
                      <a:cubicBezTo>
                        <a:pt x="35" y="78"/>
                        <a:pt x="35" y="80"/>
                        <a:pt x="35" y="81"/>
                      </a:cubicBezTo>
                      <a:cubicBezTo>
                        <a:pt x="34" y="83"/>
                        <a:pt x="34" y="83"/>
                        <a:pt x="34" y="84"/>
                      </a:cubicBezTo>
                      <a:cubicBezTo>
                        <a:pt x="34" y="85"/>
                        <a:pt x="33" y="84"/>
                        <a:pt x="32" y="85"/>
                      </a:cubicBezTo>
                      <a:cubicBezTo>
                        <a:pt x="32" y="86"/>
                        <a:pt x="32" y="86"/>
                        <a:pt x="32" y="86"/>
                      </a:cubicBezTo>
                      <a:cubicBezTo>
                        <a:pt x="32" y="86"/>
                        <a:pt x="32" y="86"/>
                        <a:pt x="32" y="87"/>
                      </a:cubicBezTo>
                      <a:cubicBezTo>
                        <a:pt x="32" y="88"/>
                        <a:pt x="33" y="86"/>
                        <a:pt x="34" y="87"/>
                      </a:cubicBezTo>
                      <a:cubicBezTo>
                        <a:pt x="35" y="87"/>
                        <a:pt x="35" y="87"/>
                        <a:pt x="36" y="88"/>
                      </a:cubicBezTo>
                      <a:cubicBezTo>
                        <a:pt x="36" y="88"/>
                        <a:pt x="37" y="89"/>
                        <a:pt x="38" y="90"/>
                      </a:cubicBezTo>
                      <a:cubicBezTo>
                        <a:pt x="39" y="91"/>
                        <a:pt x="38" y="91"/>
                        <a:pt x="38" y="92"/>
                      </a:cubicBezTo>
                      <a:cubicBezTo>
                        <a:pt x="38" y="92"/>
                        <a:pt x="37" y="92"/>
                        <a:pt x="36" y="91"/>
                      </a:cubicBezTo>
                      <a:cubicBezTo>
                        <a:pt x="36" y="91"/>
                        <a:pt x="33" y="90"/>
                        <a:pt x="32" y="89"/>
                      </a:cubicBezTo>
                      <a:cubicBezTo>
                        <a:pt x="32" y="89"/>
                        <a:pt x="30" y="89"/>
                        <a:pt x="30" y="89"/>
                      </a:cubicBezTo>
                      <a:cubicBezTo>
                        <a:pt x="29" y="90"/>
                        <a:pt x="30" y="90"/>
                        <a:pt x="29" y="91"/>
                      </a:cubicBezTo>
                      <a:cubicBezTo>
                        <a:pt x="29" y="92"/>
                        <a:pt x="28" y="92"/>
                        <a:pt x="27" y="92"/>
                      </a:cubicBezTo>
                      <a:cubicBezTo>
                        <a:pt x="27" y="92"/>
                        <a:pt x="25" y="90"/>
                        <a:pt x="24" y="90"/>
                      </a:cubicBezTo>
                      <a:cubicBezTo>
                        <a:pt x="23" y="90"/>
                        <a:pt x="24" y="90"/>
                        <a:pt x="23" y="88"/>
                      </a:cubicBezTo>
                      <a:cubicBezTo>
                        <a:pt x="23" y="86"/>
                        <a:pt x="23" y="85"/>
                        <a:pt x="24" y="84"/>
                      </a:cubicBezTo>
                      <a:cubicBezTo>
                        <a:pt x="24" y="83"/>
                        <a:pt x="24" y="80"/>
                        <a:pt x="24" y="79"/>
                      </a:cubicBezTo>
                      <a:cubicBezTo>
                        <a:pt x="24" y="78"/>
                        <a:pt x="22" y="79"/>
                        <a:pt x="22" y="78"/>
                      </a:cubicBezTo>
                      <a:cubicBezTo>
                        <a:pt x="21" y="78"/>
                        <a:pt x="21" y="78"/>
                        <a:pt x="20" y="79"/>
                      </a:cubicBezTo>
                      <a:cubicBezTo>
                        <a:pt x="19" y="79"/>
                        <a:pt x="18" y="80"/>
                        <a:pt x="18" y="79"/>
                      </a:cubicBezTo>
                      <a:cubicBezTo>
                        <a:pt x="17" y="79"/>
                        <a:pt x="18" y="78"/>
                        <a:pt x="18" y="77"/>
                      </a:cubicBezTo>
                      <a:cubicBezTo>
                        <a:pt x="19" y="77"/>
                        <a:pt x="18" y="75"/>
                        <a:pt x="18" y="74"/>
                      </a:cubicBezTo>
                      <a:cubicBezTo>
                        <a:pt x="18" y="73"/>
                        <a:pt x="16" y="73"/>
                        <a:pt x="15" y="72"/>
                      </a:cubicBezTo>
                      <a:cubicBezTo>
                        <a:pt x="14" y="71"/>
                        <a:pt x="14" y="72"/>
                        <a:pt x="13" y="72"/>
                      </a:cubicBezTo>
                      <a:cubicBezTo>
                        <a:pt x="13" y="72"/>
                        <a:pt x="12" y="72"/>
                        <a:pt x="12" y="73"/>
                      </a:cubicBezTo>
                      <a:cubicBezTo>
                        <a:pt x="12" y="75"/>
                        <a:pt x="11" y="75"/>
                        <a:pt x="11" y="75"/>
                      </a:cubicBezTo>
                      <a:cubicBezTo>
                        <a:pt x="10" y="76"/>
                        <a:pt x="10" y="75"/>
                        <a:pt x="10" y="75"/>
                      </a:cubicBezTo>
                      <a:cubicBezTo>
                        <a:pt x="10" y="74"/>
                        <a:pt x="9" y="74"/>
                        <a:pt x="8" y="74"/>
                      </a:cubicBezTo>
                      <a:cubicBezTo>
                        <a:pt x="7" y="73"/>
                        <a:pt x="7" y="74"/>
                        <a:pt x="6" y="74"/>
                      </a:cubicBezTo>
                      <a:cubicBezTo>
                        <a:pt x="5" y="74"/>
                        <a:pt x="6" y="75"/>
                        <a:pt x="5" y="76"/>
                      </a:cubicBezTo>
                      <a:cubicBezTo>
                        <a:pt x="4" y="77"/>
                        <a:pt x="3" y="77"/>
                        <a:pt x="3" y="77"/>
                      </a:cubicBezTo>
                      <a:cubicBezTo>
                        <a:pt x="3" y="78"/>
                        <a:pt x="2" y="78"/>
                        <a:pt x="1" y="79"/>
                      </a:cubicBezTo>
                      <a:cubicBezTo>
                        <a:pt x="0" y="79"/>
                        <a:pt x="1" y="79"/>
                        <a:pt x="3" y="80"/>
                      </a:cubicBezTo>
                      <a:cubicBezTo>
                        <a:pt x="4" y="80"/>
                        <a:pt x="4" y="79"/>
                        <a:pt x="5" y="78"/>
                      </a:cubicBezTo>
                      <a:cubicBezTo>
                        <a:pt x="6" y="78"/>
                        <a:pt x="7" y="77"/>
                        <a:pt x="9" y="77"/>
                      </a:cubicBezTo>
                      <a:cubicBezTo>
                        <a:pt x="11" y="77"/>
                        <a:pt x="10" y="78"/>
                        <a:pt x="10" y="79"/>
                      </a:cubicBezTo>
                      <a:cubicBezTo>
                        <a:pt x="11" y="80"/>
                        <a:pt x="10" y="80"/>
                        <a:pt x="9" y="81"/>
                      </a:cubicBezTo>
                      <a:cubicBezTo>
                        <a:pt x="8" y="82"/>
                        <a:pt x="9" y="82"/>
                        <a:pt x="9" y="83"/>
                      </a:cubicBezTo>
                      <a:cubicBezTo>
                        <a:pt x="9" y="85"/>
                        <a:pt x="9" y="84"/>
                        <a:pt x="8" y="84"/>
                      </a:cubicBezTo>
                      <a:cubicBezTo>
                        <a:pt x="7" y="84"/>
                        <a:pt x="7" y="84"/>
                        <a:pt x="6" y="84"/>
                      </a:cubicBezTo>
                      <a:cubicBezTo>
                        <a:pt x="6" y="85"/>
                        <a:pt x="7" y="86"/>
                        <a:pt x="8" y="86"/>
                      </a:cubicBezTo>
                      <a:cubicBezTo>
                        <a:pt x="9" y="87"/>
                        <a:pt x="9" y="86"/>
                        <a:pt x="10" y="86"/>
                      </a:cubicBezTo>
                      <a:cubicBezTo>
                        <a:pt x="11" y="86"/>
                        <a:pt x="12" y="87"/>
                        <a:pt x="12" y="89"/>
                      </a:cubicBezTo>
                      <a:cubicBezTo>
                        <a:pt x="13" y="90"/>
                        <a:pt x="14" y="91"/>
                        <a:pt x="15" y="93"/>
                      </a:cubicBezTo>
                      <a:cubicBezTo>
                        <a:pt x="17" y="94"/>
                        <a:pt x="16" y="93"/>
                        <a:pt x="18" y="94"/>
                      </a:cubicBezTo>
                      <a:cubicBezTo>
                        <a:pt x="19" y="95"/>
                        <a:pt x="19" y="93"/>
                        <a:pt x="20" y="94"/>
                      </a:cubicBezTo>
                      <a:cubicBezTo>
                        <a:pt x="21" y="94"/>
                        <a:pt x="20" y="94"/>
                        <a:pt x="21" y="95"/>
                      </a:cubicBezTo>
                      <a:cubicBezTo>
                        <a:pt x="21" y="96"/>
                        <a:pt x="21" y="96"/>
                        <a:pt x="22" y="97"/>
                      </a:cubicBezTo>
                      <a:cubicBezTo>
                        <a:pt x="23" y="99"/>
                        <a:pt x="23" y="99"/>
                        <a:pt x="24" y="101"/>
                      </a:cubicBezTo>
                      <a:cubicBezTo>
                        <a:pt x="25" y="102"/>
                        <a:pt x="24" y="102"/>
                        <a:pt x="24" y="103"/>
                      </a:cubicBezTo>
                      <a:cubicBezTo>
                        <a:pt x="23" y="104"/>
                        <a:pt x="23" y="105"/>
                        <a:pt x="24" y="105"/>
                      </a:cubicBezTo>
                      <a:cubicBezTo>
                        <a:pt x="25" y="106"/>
                        <a:pt x="24" y="107"/>
                        <a:pt x="23" y="107"/>
                      </a:cubicBezTo>
                      <a:cubicBezTo>
                        <a:pt x="23" y="108"/>
                        <a:pt x="22" y="109"/>
                        <a:pt x="22" y="110"/>
                      </a:cubicBezTo>
                      <a:cubicBezTo>
                        <a:pt x="23" y="110"/>
                        <a:pt x="21" y="112"/>
                        <a:pt x="20" y="112"/>
                      </a:cubicBezTo>
                      <a:cubicBezTo>
                        <a:pt x="19" y="112"/>
                        <a:pt x="18" y="113"/>
                        <a:pt x="18" y="114"/>
                      </a:cubicBezTo>
                      <a:cubicBezTo>
                        <a:pt x="18" y="115"/>
                        <a:pt x="20" y="114"/>
                        <a:pt x="20" y="114"/>
                      </a:cubicBezTo>
                      <a:cubicBezTo>
                        <a:pt x="21" y="114"/>
                        <a:pt x="21" y="115"/>
                        <a:pt x="21" y="116"/>
                      </a:cubicBezTo>
                      <a:cubicBezTo>
                        <a:pt x="22" y="117"/>
                        <a:pt x="22" y="115"/>
                        <a:pt x="22" y="114"/>
                      </a:cubicBezTo>
                      <a:cubicBezTo>
                        <a:pt x="23" y="113"/>
                        <a:pt x="24" y="112"/>
                        <a:pt x="24" y="112"/>
                      </a:cubicBezTo>
                      <a:cubicBezTo>
                        <a:pt x="25" y="112"/>
                        <a:pt x="26" y="110"/>
                        <a:pt x="27" y="109"/>
                      </a:cubicBezTo>
                      <a:cubicBezTo>
                        <a:pt x="27" y="109"/>
                        <a:pt x="29" y="108"/>
                        <a:pt x="30" y="108"/>
                      </a:cubicBezTo>
                      <a:cubicBezTo>
                        <a:pt x="30" y="108"/>
                        <a:pt x="31" y="107"/>
                        <a:pt x="31" y="106"/>
                      </a:cubicBezTo>
                      <a:cubicBezTo>
                        <a:pt x="31" y="106"/>
                        <a:pt x="32" y="104"/>
                        <a:pt x="33" y="104"/>
                      </a:cubicBezTo>
                      <a:cubicBezTo>
                        <a:pt x="33" y="104"/>
                        <a:pt x="33" y="103"/>
                        <a:pt x="34" y="102"/>
                      </a:cubicBezTo>
                      <a:cubicBezTo>
                        <a:pt x="34" y="101"/>
                        <a:pt x="35" y="102"/>
                        <a:pt x="35" y="101"/>
                      </a:cubicBezTo>
                      <a:cubicBezTo>
                        <a:pt x="36" y="101"/>
                        <a:pt x="35" y="100"/>
                        <a:pt x="35" y="99"/>
                      </a:cubicBezTo>
                      <a:cubicBezTo>
                        <a:pt x="36" y="98"/>
                        <a:pt x="37" y="99"/>
                        <a:pt x="38" y="99"/>
                      </a:cubicBezTo>
                      <a:cubicBezTo>
                        <a:pt x="39" y="99"/>
                        <a:pt x="41" y="99"/>
                        <a:pt x="42" y="99"/>
                      </a:cubicBezTo>
                      <a:cubicBezTo>
                        <a:pt x="44" y="99"/>
                        <a:pt x="45" y="97"/>
                        <a:pt x="45" y="97"/>
                      </a:cubicBezTo>
                      <a:cubicBezTo>
                        <a:pt x="46" y="96"/>
                        <a:pt x="48" y="96"/>
                        <a:pt x="49" y="97"/>
                      </a:cubicBezTo>
                      <a:cubicBezTo>
                        <a:pt x="51" y="97"/>
                        <a:pt x="53" y="96"/>
                        <a:pt x="54" y="96"/>
                      </a:cubicBezTo>
                      <a:cubicBezTo>
                        <a:pt x="55" y="96"/>
                        <a:pt x="55" y="97"/>
                        <a:pt x="55" y="97"/>
                      </a:cubicBezTo>
                      <a:cubicBezTo>
                        <a:pt x="54" y="98"/>
                        <a:pt x="55" y="98"/>
                        <a:pt x="56" y="100"/>
                      </a:cubicBezTo>
                      <a:cubicBezTo>
                        <a:pt x="57" y="101"/>
                        <a:pt x="56" y="101"/>
                        <a:pt x="56" y="102"/>
                      </a:cubicBezTo>
                      <a:cubicBezTo>
                        <a:pt x="56" y="102"/>
                        <a:pt x="53" y="103"/>
                        <a:pt x="53" y="104"/>
                      </a:cubicBezTo>
                      <a:cubicBezTo>
                        <a:pt x="52" y="105"/>
                        <a:pt x="50" y="105"/>
                        <a:pt x="50" y="105"/>
                      </a:cubicBezTo>
                      <a:cubicBezTo>
                        <a:pt x="49" y="106"/>
                        <a:pt x="50" y="108"/>
                        <a:pt x="50" y="109"/>
                      </a:cubicBezTo>
                      <a:cubicBezTo>
                        <a:pt x="51" y="110"/>
                        <a:pt x="52" y="110"/>
                        <a:pt x="53" y="111"/>
                      </a:cubicBezTo>
                      <a:cubicBezTo>
                        <a:pt x="54" y="111"/>
                        <a:pt x="54" y="112"/>
                        <a:pt x="55" y="113"/>
                      </a:cubicBezTo>
                      <a:cubicBezTo>
                        <a:pt x="56" y="113"/>
                        <a:pt x="58" y="111"/>
                        <a:pt x="59" y="111"/>
                      </a:cubicBezTo>
                      <a:cubicBezTo>
                        <a:pt x="60" y="111"/>
                        <a:pt x="61" y="109"/>
                        <a:pt x="61" y="108"/>
                      </a:cubicBezTo>
                      <a:cubicBezTo>
                        <a:pt x="61" y="107"/>
                        <a:pt x="61" y="108"/>
                        <a:pt x="62" y="108"/>
                      </a:cubicBezTo>
                      <a:cubicBezTo>
                        <a:pt x="64" y="108"/>
                        <a:pt x="64" y="108"/>
                        <a:pt x="65" y="108"/>
                      </a:cubicBezTo>
                      <a:cubicBezTo>
                        <a:pt x="65" y="107"/>
                        <a:pt x="68" y="106"/>
                        <a:pt x="68" y="106"/>
                      </a:cubicBezTo>
                      <a:cubicBezTo>
                        <a:pt x="68" y="106"/>
                        <a:pt x="68" y="104"/>
                        <a:pt x="68" y="103"/>
                      </a:cubicBezTo>
                      <a:cubicBezTo>
                        <a:pt x="68" y="103"/>
                        <a:pt x="70" y="100"/>
                        <a:pt x="70" y="99"/>
                      </a:cubicBezTo>
                      <a:cubicBezTo>
                        <a:pt x="70" y="99"/>
                        <a:pt x="71" y="97"/>
                        <a:pt x="70" y="97"/>
                      </a:cubicBezTo>
                      <a:cubicBezTo>
                        <a:pt x="70" y="96"/>
                        <a:pt x="68" y="92"/>
                        <a:pt x="68" y="92"/>
                      </a:cubicBezTo>
                      <a:cubicBezTo>
                        <a:pt x="68" y="91"/>
                        <a:pt x="65" y="89"/>
                        <a:pt x="64" y="89"/>
                      </a:cubicBezTo>
                      <a:cubicBezTo>
                        <a:pt x="63" y="89"/>
                        <a:pt x="60" y="89"/>
                        <a:pt x="59" y="90"/>
                      </a:cubicBezTo>
                      <a:cubicBezTo>
                        <a:pt x="58" y="90"/>
                        <a:pt x="57" y="92"/>
                        <a:pt x="55" y="92"/>
                      </a:cubicBezTo>
                      <a:cubicBezTo>
                        <a:pt x="54" y="93"/>
                        <a:pt x="52" y="92"/>
                        <a:pt x="51" y="92"/>
                      </a:cubicBezTo>
                      <a:cubicBezTo>
                        <a:pt x="51" y="92"/>
                        <a:pt x="50" y="90"/>
                        <a:pt x="49" y="89"/>
                      </a:cubicBezTo>
                      <a:cubicBezTo>
                        <a:pt x="48" y="88"/>
                        <a:pt x="52" y="88"/>
                        <a:pt x="52" y="87"/>
                      </a:cubicBezTo>
                      <a:cubicBezTo>
                        <a:pt x="53" y="87"/>
                        <a:pt x="56" y="84"/>
                        <a:pt x="56" y="84"/>
                      </a:cubicBezTo>
                      <a:cubicBezTo>
                        <a:pt x="57" y="83"/>
                        <a:pt x="57" y="84"/>
                        <a:pt x="58" y="83"/>
                      </a:cubicBezTo>
                      <a:cubicBezTo>
                        <a:pt x="59" y="82"/>
                        <a:pt x="57" y="81"/>
                        <a:pt x="56" y="80"/>
                      </a:cubicBezTo>
                      <a:cubicBezTo>
                        <a:pt x="56" y="79"/>
                        <a:pt x="55" y="79"/>
                        <a:pt x="55" y="78"/>
                      </a:cubicBezTo>
                      <a:cubicBezTo>
                        <a:pt x="55" y="78"/>
                        <a:pt x="53" y="75"/>
                        <a:pt x="52" y="74"/>
                      </a:cubicBezTo>
                      <a:cubicBezTo>
                        <a:pt x="51" y="73"/>
                        <a:pt x="51" y="72"/>
                        <a:pt x="50" y="71"/>
                      </a:cubicBezTo>
                      <a:cubicBezTo>
                        <a:pt x="50" y="70"/>
                        <a:pt x="50" y="70"/>
                        <a:pt x="51" y="70"/>
                      </a:cubicBezTo>
                      <a:cubicBezTo>
                        <a:pt x="52" y="70"/>
                        <a:pt x="53" y="69"/>
                        <a:pt x="54" y="68"/>
                      </a:cubicBezTo>
                      <a:cubicBezTo>
                        <a:pt x="55" y="67"/>
                        <a:pt x="55" y="67"/>
                        <a:pt x="56" y="66"/>
                      </a:cubicBezTo>
                      <a:cubicBezTo>
                        <a:pt x="57" y="66"/>
                        <a:pt x="58" y="65"/>
                        <a:pt x="58" y="64"/>
                      </a:cubicBezTo>
                      <a:cubicBezTo>
                        <a:pt x="58" y="63"/>
                        <a:pt x="59" y="63"/>
                        <a:pt x="60" y="64"/>
                      </a:cubicBezTo>
                      <a:cubicBezTo>
                        <a:pt x="61" y="64"/>
                        <a:pt x="62" y="65"/>
                        <a:pt x="63" y="66"/>
                      </a:cubicBezTo>
                      <a:cubicBezTo>
                        <a:pt x="64" y="67"/>
                        <a:pt x="63" y="67"/>
                        <a:pt x="65" y="67"/>
                      </a:cubicBezTo>
                      <a:cubicBezTo>
                        <a:pt x="67" y="68"/>
                        <a:pt x="66" y="68"/>
                        <a:pt x="68" y="69"/>
                      </a:cubicBezTo>
                      <a:cubicBezTo>
                        <a:pt x="69" y="69"/>
                        <a:pt x="69" y="68"/>
                        <a:pt x="70" y="69"/>
                      </a:cubicBezTo>
                      <a:cubicBezTo>
                        <a:pt x="71" y="70"/>
                        <a:pt x="72" y="71"/>
                        <a:pt x="72" y="71"/>
                      </a:cubicBezTo>
                      <a:cubicBezTo>
                        <a:pt x="73" y="72"/>
                        <a:pt x="74" y="75"/>
                        <a:pt x="74" y="76"/>
                      </a:cubicBezTo>
                      <a:cubicBezTo>
                        <a:pt x="75" y="77"/>
                        <a:pt x="74" y="79"/>
                        <a:pt x="74" y="79"/>
                      </a:cubicBezTo>
                      <a:cubicBezTo>
                        <a:pt x="74" y="80"/>
                        <a:pt x="75" y="82"/>
                        <a:pt x="75" y="82"/>
                      </a:cubicBezTo>
                      <a:cubicBezTo>
                        <a:pt x="75" y="83"/>
                        <a:pt x="74" y="83"/>
                        <a:pt x="75" y="86"/>
                      </a:cubicBezTo>
                      <a:cubicBezTo>
                        <a:pt x="76" y="88"/>
                        <a:pt x="77" y="87"/>
                        <a:pt x="77" y="87"/>
                      </a:cubicBezTo>
                      <a:cubicBezTo>
                        <a:pt x="78" y="88"/>
                        <a:pt x="81" y="89"/>
                        <a:pt x="82" y="89"/>
                      </a:cubicBezTo>
                      <a:cubicBezTo>
                        <a:pt x="83" y="90"/>
                        <a:pt x="82" y="90"/>
                        <a:pt x="82" y="91"/>
                      </a:cubicBezTo>
                      <a:cubicBezTo>
                        <a:pt x="82" y="92"/>
                        <a:pt x="84" y="92"/>
                        <a:pt x="84" y="92"/>
                      </a:cubicBezTo>
                      <a:cubicBezTo>
                        <a:pt x="85" y="92"/>
                        <a:pt x="87" y="93"/>
                        <a:pt x="88" y="94"/>
                      </a:cubicBezTo>
                      <a:cubicBezTo>
                        <a:pt x="89" y="96"/>
                        <a:pt x="89" y="96"/>
                        <a:pt x="89" y="97"/>
                      </a:cubicBezTo>
                      <a:cubicBezTo>
                        <a:pt x="89" y="98"/>
                        <a:pt x="88" y="98"/>
                        <a:pt x="87" y="98"/>
                      </a:cubicBezTo>
                      <a:cubicBezTo>
                        <a:pt x="87" y="99"/>
                        <a:pt x="88" y="99"/>
                        <a:pt x="89" y="100"/>
                      </a:cubicBezTo>
                      <a:cubicBezTo>
                        <a:pt x="90" y="101"/>
                        <a:pt x="89" y="101"/>
                        <a:pt x="89" y="103"/>
                      </a:cubicBezTo>
                      <a:cubicBezTo>
                        <a:pt x="89" y="104"/>
                        <a:pt x="87" y="103"/>
                        <a:pt x="86" y="104"/>
                      </a:cubicBezTo>
                      <a:cubicBezTo>
                        <a:pt x="85" y="104"/>
                        <a:pt x="86" y="104"/>
                        <a:pt x="85" y="105"/>
                      </a:cubicBezTo>
                      <a:cubicBezTo>
                        <a:pt x="84" y="106"/>
                        <a:pt x="83" y="106"/>
                        <a:pt x="82" y="107"/>
                      </a:cubicBezTo>
                      <a:cubicBezTo>
                        <a:pt x="81" y="107"/>
                        <a:pt x="80" y="108"/>
                        <a:pt x="78" y="109"/>
                      </a:cubicBezTo>
                      <a:cubicBezTo>
                        <a:pt x="77" y="109"/>
                        <a:pt x="76" y="109"/>
                        <a:pt x="75" y="110"/>
                      </a:cubicBezTo>
                      <a:cubicBezTo>
                        <a:pt x="73" y="111"/>
                        <a:pt x="73" y="112"/>
                        <a:pt x="72" y="113"/>
                      </a:cubicBezTo>
                      <a:cubicBezTo>
                        <a:pt x="70" y="114"/>
                        <a:pt x="71" y="114"/>
                        <a:pt x="71" y="115"/>
                      </a:cubicBezTo>
                      <a:cubicBezTo>
                        <a:pt x="71" y="117"/>
                        <a:pt x="71" y="116"/>
                        <a:pt x="72" y="117"/>
                      </a:cubicBezTo>
                      <a:cubicBezTo>
                        <a:pt x="72" y="117"/>
                        <a:pt x="73" y="116"/>
                        <a:pt x="74" y="116"/>
                      </a:cubicBezTo>
                      <a:cubicBezTo>
                        <a:pt x="75" y="116"/>
                        <a:pt x="75" y="114"/>
                        <a:pt x="75" y="114"/>
                      </a:cubicBezTo>
                      <a:cubicBezTo>
                        <a:pt x="75" y="113"/>
                        <a:pt x="76" y="113"/>
                        <a:pt x="77" y="113"/>
                      </a:cubicBezTo>
                      <a:cubicBezTo>
                        <a:pt x="78" y="113"/>
                        <a:pt x="77" y="114"/>
                        <a:pt x="77" y="116"/>
                      </a:cubicBezTo>
                      <a:cubicBezTo>
                        <a:pt x="77" y="117"/>
                        <a:pt x="78" y="116"/>
                        <a:pt x="79" y="116"/>
                      </a:cubicBezTo>
                      <a:cubicBezTo>
                        <a:pt x="80" y="116"/>
                        <a:pt x="80" y="115"/>
                        <a:pt x="80" y="114"/>
                      </a:cubicBezTo>
                      <a:cubicBezTo>
                        <a:pt x="81" y="113"/>
                        <a:pt x="81" y="113"/>
                        <a:pt x="82" y="112"/>
                      </a:cubicBezTo>
                      <a:cubicBezTo>
                        <a:pt x="82" y="111"/>
                        <a:pt x="81" y="111"/>
                        <a:pt x="83" y="111"/>
                      </a:cubicBezTo>
                      <a:cubicBezTo>
                        <a:pt x="85" y="110"/>
                        <a:pt x="84" y="110"/>
                        <a:pt x="85" y="110"/>
                      </a:cubicBezTo>
                      <a:cubicBezTo>
                        <a:pt x="87" y="110"/>
                        <a:pt x="87" y="110"/>
                        <a:pt x="89" y="109"/>
                      </a:cubicBezTo>
                      <a:cubicBezTo>
                        <a:pt x="90" y="109"/>
                        <a:pt x="91" y="109"/>
                        <a:pt x="92" y="109"/>
                      </a:cubicBezTo>
                      <a:cubicBezTo>
                        <a:pt x="94" y="110"/>
                        <a:pt x="92" y="110"/>
                        <a:pt x="91" y="111"/>
                      </a:cubicBezTo>
                      <a:cubicBezTo>
                        <a:pt x="90" y="111"/>
                        <a:pt x="91" y="111"/>
                        <a:pt x="91" y="112"/>
                      </a:cubicBezTo>
                      <a:cubicBezTo>
                        <a:pt x="91" y="113"/>
                        <a:pt x="90" y="113"/>
                        <a:pt x="89" y="113"/>
                      </a:cubicBezTo>
                      <a:cubicBezTo>
                        <a:pt x="89" y="113"/>
                        <a:pt x="87" y="115"/>
                        <a:pt x="86" y="116"/>
                      </a:cubicBezTo>
                      <a:cubicBezTo>
                        <a:pt x="85" y="117"/>
                        <a:pt x="84" y="117"/>
                        <a:pt x="84" y="118"/>
                      </a:cubicBezTo>
                      <a:cubicBezTo>
                        <a:pt x="84" y="119"/>
                        <a:pt x="85" y="119"/>
                        <a:pt x="85" y="120"/>
                      </a:cubicBezTo>
                      <a:cubicBezTo>
                        <a:pt x="86" y="120"/>
                        <a:pt x="84" y="120"/>
                        <a:pt x="84" y="120"/>
                      </a:cubicBezTo>
                      <a:cubicBezTo>
                        <a:pt x="83" y="121"/>
                        <a:pt x="84" y="121"/>
                        <a:pt x="85" y="122"/>
                      </a:cubicBezTo>
                      <a:cubicBezTo>
                        <a:pt x="87" y="122"/>
                        <a:pt x="86" y="122"/>
                        <a:pt x="86" y="124"/>
                      </a:cubicBezTo>
                      <a:cubicBezTo>
                        <a:pt x="86" y="125"/>
                        <a:pt x="87" y="125"/>
                        <a:pt x="87" y="125"/>
                      </a:cubicBezTo>
                      <a:cubicBezTo>
                        <a:pt x="87" y="126"/>
                        <a:pt x="85" y="126"/>
                        <a:pt x="85" y="127"/>
                      </a:cubicBezTo>
                      <a:cubicBezTo>
                        <a:pt x="84" y="127"/>
                        <a:pt x="81" y="130"/>
                        <a:pt x="80" y="131"/>
                      </a:cubicBezTo>
                      <a:cubicBezTo>
                        <a:pt x="80" y="132"/>
                        <a:pt x="80" y="132"/>
                        <a:pt x="79" y="133"/>
                      </a:cubicBezTo>
                      <a:cubicBezTo>
                        <a:pt x="79" y="133"/>
                        <a:pt x="78" y="135"/>
                        <a:pt x="78" y="136"/>
                      </a:cubicBezTo>
                      <a:cubicBezTo>
                        <a:pt x="78" y="137"/>
                        <a:pt x="77" y="137"/>
                        <a:pt x="76" y="138"/>
                      </a:cubicBezTo>
                      <a:cubicBezTo>
                        <a:pt x="75" y="138"/>
                        <a:pt x="75" y="141"/>
                        <a:pt x="75" y="142"/>
                      </a:cubicBezTo>
                      <a:cubicBezTo>
                        <a:pt x="74" y="143"/>
                        <a:pt x="74" y="142"/>
                        <a:pt x="73" y="142"/>
                      </a:cubicBezTo>
                      <a:cubicBezTo>
                        <a:pt x="72" y="143"/>
                        <a:pt x="69" y="144"/>
                        <a:pt x="69" y="145"/>
                      </a:cubicBezTo>
                      <a:cubicBezTo>
                        <a:pt x="69" y="146"/>
                        <a:pt x="69" y="147"/>
                        <a:pt x="69" y="148"/>
                      </a:cubicBezTo>
                      <a:cubicBezTo>
                        <a:pt x="69" y="150"/>
                        <a:pt x="68" y="150"/>
                        <a:pt x="68" y="151"/>
                      </a:cubicBezTo>
                      <a:cubicBezTo>
                        <a:pt x="67" y="151"/>
                        <a:pt x="66" y="152"/>
                        <a:pt x="64" y="152"/>
                      </a:cubicBezTo>
                      <a:cubicBezTo>
                        <a:pt x="63" y="153"/>
                        <a:pt x="61" y="151"/>
                        <a:pt x="60" y="151"/>
                      </a:cubicBezTo>
                      <a:cubicBezTo>
                        <a:pt x="58" y="151"/>
                        <a:pt x="56" y="151"/>
                        <a:pt x="56" y="151"/>
                      </a:cubicBezTo>
                      <a:cubicBezTo>
                        <a:pt x="56" y="151"/>
                        <a:pt x="52" y="153"/>
                        <a:pt x="53" y="154"/>
                      </a:cubicBezTo>
                      <a:cubicBezTo>
                        <a:pt x="55" y="155"/>
                        <a:pt x="56" y="155"/>
                        <a:pt x="56" y="156"/>
                      </a:cubicBezTo>
                      <a:cubicBezTo>
                        <a:pt x="57" y="157"/>
                        <a:pt x="54" y="159"/>
                        <a:pt x="54" y="161"/>
                      </a:cubicBezTo>
                      <a:cubicBezTo>
                        <a:pt x="54" y="162"/>
                        <a:pt x="55" y="162"/>
                        <a:pt x="56" y="163"/>
                      </a:cubicBezTo>
                      <a:cubicBezTo>
                        <a:pt x="58" y="164"/>
                        <a:pt x="57" y="165"/>
                        <a:pt x="58" y="166"/>
                      </a:cubicBezTo>
                      <a:cubicBezTo>
                        <a:pt x="58" y="167"/>
                        <a:pt x="58" y="169"/>
                        <a:pt x="58" y="171"/>
                      </a:cubicBezTo>
                      <a:cubicBezTo>
                        <a:pt x="58" y="172"/>
                        <a:pt x="57" y="173"/>
                        <a:pt x="56" y="174"/>
                      </a:cubicBezTo>
                      <a:cubicBezTo>
                        <a:pt x="56" y="175"/>
                        <a:pt x="55" y="175"/>
                        <a:pt x="54" y="176"/>
                      </a:cubicBezTo>
                      <a:cubicBezTo>
                        <a:pt x="53" y="177"/>
                        <a:pt x="53" y="177"/>
                        <a:pt x="53" y="179"/>
                      </a:cubicBezTo>
                      <a:cubicBezTo>
                        <a:pt x="54" y="181"/>
                        <a:pt x="55" y="181"/>
                        <a:pt x="56" y="182"/>
                      </a:cubicBezTo>
                      <a:cubicBezTo>
                        <a:pt x="57" y="182"/>
                        <a:pt x="59" y="183"/>
                        <a:pt x="60" y="184"/>
                      </a:cubicBezTo>
                      <a:cubicBezTo>
                        <a:pt x="61" y="185"/>
                        <a:pt x="62" y="186"/>
                        <a:pt x="63" y="186"/>
                      </a:cubicBezTo>
                      <a:cubicBezTo>
                        <a:pt x="64" y="187"/>
                        <a:pt x="64" y="189"/>
                        <a:pt x="66" y="190"/>
                      </a:cubicBezTo>
                      <a:cubicBezTo>
                        <a:pt x="67" y="192"/>
                        <a:pt x="67" y="191"/>
                        <a:pt x="67" y="193"/>
                      </a:cubicBezTo>
                      <a:cubicBezTo>
                        <a:pt x="67" y="194"/>
                        <a:pt x="67" y="194"/>
                        <a:pt x="68" y="195"/>
                      </a:cubicBezTo>
                      <a:cubicBezTo>
                        <a:pt x="68" y="196"/>
                        <a:pt x="67" y="197"/>
                        <a:pt x="67" y="198"/>
                      </a:cubicBezTo>
                      <a:cubicBezTo>
                        <a:pt x="67" y="199"/>
                        <a:pt x="66" y="200"/>
                        <a:pt x="66" y="201"/>
                      </a:cubicBezTo>
                      <a:cubicBezTo>
                        <a:pt x="65" y="203"/>
                        <a:pt x="65" y="202"/>
                        <a:pt x="65" y="203"/>
                      </a:cubicBezTo>
                      <a:cubicBezTo>
                        <a:pt x="65" y="204"/>
                        <a:pt x="62" y="208"/>
                        <a:pt x="62" y="209"/>
                      </a:cubicBezTo>
                      <a:cubicBezTo>
                        <a:pt x="61" y="209"/>
                        <a:pt x="60" y="209"/>
                        <a:pt x="59" y="210"/>
                      </a:cubicBezTo>
                      <a:cubicBezTo>
                        <a:pt x="58" y="211"/>
                        <a:pt x="57" y="210"/>
                        <a:pt x="56" y="210"/>
                      </a:cubicBezTo>
                      <a:cubicBezTo>
                        <a:pt x="55" y="210"/>
                        <a:pt x="55" y="210"/>
                        <a:pt x="55" y="209"/>
                      </a:cubicBezTo>
                      <a:cubicBezTo>
                        <a:pt x="54" y="208"/>
                        <a:pt x="54" y="208"/>
                        <a:pt x="52" y="208"/>
                      </a:cubicBezTo>
                      <a:cubicBezTo>
                        <a:pt x="51" y="207"/>
                        <a:pt x="52" y="208"/>
                        <a:pt x="52" y="208"/>
                      </a:cubicBezTo>
                      <a:cubicBezTo>
                        <a:pt x="51" y="208"/>
                        <a:pt x="51" y="208"/>
                        <a:pt x="49" y="208"/>
                      </a:cubicBezTo>
                      <a:cubicBezTo>
                        <a:pt x="48" y="208"/>
                        <a:pt x="49" y="208"/>
                        <a:pt x="49" y="210"/>
                      </a:cubicBezTo>
                      <a:cubicBezTo>
                        <a:pt x="50" y="211"/>
                        <a:pt x="51" y="211"/>
                        <a:pt x="52" y="212"/>
                      </a:cubicBezTo>
                      <a:cubicBezTo>
                        <a:pt x="53" y="213"/>
                        <a:pt x="52" y="213"/>
                        <a:pt x="53" y="214"/>
                      </a:cubicBezTo>
                      <a:cubicBezTo>
                        <a:pt x="53" y="215"/>
                        <a:pt x="54" y="213"/>
                        <a:pt x="54" y="213"/>
                      </a:cubicBezTo>
                      <a:cubicBezTo>
                        <a:pt x="55" y="213"/>
                        <a:pt x="56" y="214"/>
                        <a:pt x="56" y="216"/>
                      </a:cubicBezTo>
                      <a:cubicBezTo>
                        <a:pt x="56" y="217"/>
                        <a:pt x="54" y="216"/>
                        <a:pt x="55" y="217"/>
                      </a:cubicBezTo>
                      <a:cubicBezTo>
                        <a:pt x="55" y="218"/>
                        <a:pt x="57" y="217"/>
                        <a:pt x="57" y="218"/>
                      </a:cubicBezTo>
                      <a:cubicBezTo>
                        <a:pt x="57" y="219"/>
                        <a:pt x="56" y="219"/>
                        <a:pt x="57" y="220"/>
                      </a:cubicBezTo>
                      <a:cubicBezTo>
                        <a:pt x="57" y="220"/>
                        <a:pt x="56" y="221"/>
                        <a:pt x="57" y="222"/>
                      </a:cubicBezTo>
                      <a:cubicBezTo>
                        <a:pt x="57" y="224"/>
                        <a:pt x="58" y="223"/>
                        <a:pt x="60" y="222"/>
                      </a:cubicBezTo>
                      <a:cubicBezTo>
                        <a:pt x="63" y="222"/>
                        <a:pt x="62" y="222"/>
                        <a:pt x="62" y="222"/>
                      </a:cubicBezTo>
                      <a:cubicBezTo>
                        <a:pt x="63" y="221"/>
                        <a:pt x="64" y="222"/>
                        <a:pt x="65" y="222"/>
                      </a:cubicBezTo>
                      <a:cubicBezTo>
                        <a:pt x="67" y="222"/>
                        <a:pt x="67" y="222"/>
                        <a:pt x="68" y="223"/>
                      </a:cubicBezTo>
                      <a:cubicBezTo>
                        <a:pt x="68" y="223"/>
                        <a:pt x="76" y="223"/>
                        <a:pt x="78" y="223"/>
                      </a:cubicBezTo>
                      <a:cubicBezTo>
                        <a:pt x="79" y="223"/>
                        <a:pt x="82" y="226"/>
                        <a:pt x="81" y="227"/>
                      </a:cubicBezTo>
                      <a:cubicBezTo>
                        <a:pt x="81" y="228"/>
                        <a:pt x="81" y="227"/>
                        <a:pt x="81" y="228"/>
                      </a:cubicBezTo>
                      <a:cubicBezTo>
                        <a:pt x="81" y="229"/>
                        <a:pt x="82" y="229"/>
                        <a:pt x="83" y="230"/>
                      </a:cubicBezTo>
                      <a:cubicBezTo>
                        <a:pt x="85" y="230"/>
                        <a:pt x="84" y="229"/>
                        <a:pt x="85" y="229"/>
                      </a:cubicBezTo>
                      <a:cubicBezTo>
                        <a:pt x="87" y="229"/>
                        <a:pt x="86" y="230"/>
                        <a:pt x="87" y="231"/>
                      </a:cubicBezTo>
                      <a:cubicBezTo>
                        <a:pt x="88" y="231"/>
                        <a:pt x="88" y="230"/>
                        <a:pt x="88" y="229"/>
                      </a:cubicBezTo>
                      <a:cubicBezTo>
                        <a:pt x="89" y="228"/>
                        <a:pt x="88" y="229"/>
                        <a:pt x="89" y="228"/>
                      </a:cubicBezTo>
                      <a:cubicBezTo>
                        <a:pt x="90" y="228"/>
                        <a:pt x="90" y="229"/>
                        <a:pt x="91" y="228"/>
                      </a:cubicBezTo>
                      <a:cubicBezTo>
                        <a:pt x="93" y="227"/>
                        <a:pt x="92" y="227"/>
                        <a:pt x="91" y="226"/>
                      </a:cubicBezTo>
                      <a:cubicBezTo>
                        <a:pt x="91" y="225"/>
                        <a:pt x="93" y="224"/>
                        <a:pt x="93" y="224"/>
                      </a:cubicBezTo>
                      <a:cubicBezTo>
                        <a:pt x="93" y="223"/>
                        <a:pt x="95" y="221"/>
                        <a:pt x="95" y="221"/>
                      </a:cubicBezTo>
                      <a:cubicBezTo>
                        <a:pt x="96" y="220"/>
                        <a:pt x="92" y="221"/>
                        <a:pt x="91" y="221"/>
                      </a:cubicBezTo>
                      <a:cubicBezTo>
                        <a:pt x="91" y="221"/>
                        <a:pt x="89" y="219"/>
                        <a:pt x="89" y="219"/>
                      </a:cubicBezTo>
                      <a:cubicBezTo>
                        <a:pt x="88" y="219"/>
                        <a:pt x="85" y="216"/>
                        <a:pt x="86" y="216"/>
                      </a:cubicBezTo>
                      <a:cubicBezTo>
                        <a:pt x="86" y="216"/>
                        <a:pt x="84" y="211"/>
                        <a:pt x="83" y="210"/>
                      </a:cubicBezTo>
                      <a:cubicBezTo>
                        <a:pt x="83" y="210"/>
                        <a:pt x="82" y="206"/>
                        <a:pt x="82" y="206"/>
                      </a:cubicBezTo>
                      <a:cubicBezTo>
                        <a:pt x="82" y="206"/>
                        <a:pt x="83" y="202"/>
                        <a:pt x="83" y="202"/>
                      </a:cubicBezTo>
                      <a:cubicBezTo>
                        <a:pt x="83" y="201"/>
                        <a:pt x="86" y="198"/>
                        <a:pt x="86" y="198"/>
                      </a:cubicBezTo>
                      <a:cubicBezTo>
                        <a:pt x="86" y="197"/>
                        <a:pt x="85" y="195"/>
                        <a:pt x="85" y="195"/>
                      </a:cubicBezTo>
                      <a:cubicBezTo>
                        <a:pt x="85" y="194"/>
                        <a:pt x="86" y="193"/>
                        <a:pt x="87" y="192"/>
                      </a:cubicBezTo>
                      <a:cubicBezTo>
                        <a:pt x="87" y="192"/>
                        <a:pt x="89" y="190"/>
                        <a:pt x="89" y="190"/>
                      </a:cubicBezTo>
                      <a:cubicBezTo>
                        <a:pt x="89" y="189"/>
                        <a:pt x="89" y="188"/>
                        <a:pt x="89" y="188"/>
                      </a:cubicBezTo>
                      <a:cubicBezTo>
                        <a:pt x="89" y="187"/>
                        <a:pt x="90" y="186"/>
                        <a:pt x="90" y="186"/>
                      </a:cubicBezTo>
                      <a:cubicBezTo>
                        <a:pt x="90" y="185"/>
                        <a:pt x="91" y="185"/>
                        <a:pt x="91" y="184"/>
                      </a:cubicBezTo>
                      <a:cubicBezTo>
                        <a:pt x="92" y="184"/>
                        <a:pt x="93" y="183"/>
                        <a:pt x="94" y="183"/>
                      </a:cubicBezTo>
                      <a:cubicBezTo>
                        <a:pt x="94" y="183"/>
                        <a:pt x="95" y="184"/>
                        <a:pt x="96" y="183"/>
                      </a:cubicBezTo>
                      <a:cubicBezTo>
                        <a:pt x="96" y="183"/>
                        <a:pt x="97" y="184"/>
                        <a:pt x="98" y="184"/>
                      </a:cubicBezTo>
                      <a:cubicBezTo>
                        <a:pt x="99" y="184"/>
                        <a:pt x="98" y="184"/>
                        <a:pt x="98" y="185"/>
                      </a:cubicBezTo>
                      <a:cubicBezTo>
                        <a:pt x="99" y="186"/>
                        <a:pt x="100" y="185"/>
                        <a:pt x="100" y="185"/>
                      </a:cubicBezTo>
                      <a:cubicBezTo>
                        <a:pt x="101" y="185"/>
                        <a:pt x="102" y="185"/>
                        <a:pt x="102" y="186"/>
                      </a:cubicBezTo>
                      <a:cubicBezTo>
                        <a:pt x="103" y="186"/>
                        <a:pt x="104" y="186"/>
                        <a:pt x="105" y="186"/>
                      </a:cubicBezTo>
                      <a:cubicBezTo>
                        <a:pt x="105" y="186"/>
                        <a:pt x="105" y="186"/>
                        <a:pt x="105" y="187"/>
                      </a:cubicBezTo>
                      <a:cubicBezTo>
                        <a:pt x="106" y="188"/>
                        <a:pt x="107" y="189"/>
                        <a:pt x="107" y="190"/>
                      </a:cubicBezTo>
                      <a:cubicBezTo>
                        <a:pt x="106" y="191"/>
                        <a:pt x="105" y="191"/>
                        <a:pt x="105" y="191"/>
                      </a:cubicBezTo>
                      <a:cubicBezTo>
                        <a:pt x="105" y="191"/>
                        <a:pt x="105" y="192"/>
                        <a:pt x="105" y="193"/>
                      </a:cubicBezTo>
                      <a:cubicBezTo>
                        <a:pt x="105" y="193"/>
                        <a:pt x="104" y="194"/>
                        <a:pt x="103" y="195"/>
                      </a:cubicBezTo>
                      <a:cubicBezTo>
                        <a:pt x="103" y="196"/>
                        <a:pt x="103" y="197"/>
                        <a:pt x="102" y="197"/>
                      </a:cubicBezTo>
                      <a:cubicBezTo>
                        <a:pt x="102" y="197"/>
                        <a:pt x="99" y="197"/>
                        <a:pt x="99" y="197"/>
                      </a:cubicBezTo>
                      <a:cubicBezTo>
                        <a:pt x="98" y="197"/>
                        <a:pt x="98" y="196"/>
                        <a:pt x="98" y="195"/>
                      </a:cubicBezTo>
                      <a:cubicBezTo>
                        <a:pt x="99" y="194"/>
                        <a:pt x="99" y="194"/>
                        <a:pt x="98" y="193"/>
                      </a:cubicBezTo>
                      <a:cubicBezTo>
                        <a:pt x="98" y="193"/>
                        <a:pt x="96" y="192"/>
                        <a:pt x="96" y="192"/>
                      </a:cubicBezTo>
                      <a:cubicBezTo>
                        <a:pt x="96" y="192"/>
                        <a:pt x="95" y="192"/>
                        <a:pt x="94" y="192"/>
                      </a:cubicBezTo>
                      <a:cubicBezTo>
                        <a:pt x="94" y="192"/>
                        <a:pt x="93" y="192"/>
                        <a:pt x="92" y="192"/>
                      </a:cubicBezTo>
                      <a:cubicBezTo>
                        <a:pt x="91" y="193"/>
                        <a:pt x="90" y="193"/>
                        <a:pt x="90" y="193"/>
                      </a:cubicBezTo>
                      <a:cubicBezTo>
                        <a:pt x="89" y="193"/>
                        <a:pt x="89" y="194"/>
                        <a:pt x="89" y="194"/>
                      </a:cubicBezTo>
                      <a:cubicBezTo>
                        <a:pt x="88" y="194"/>
                        <a:pt x="88" y="195"/>
                        <a:pt x="88" y="195"/>
                      </a:cubicBezTo>
                      <a:cubicBezTo>
                        <a:pt x="88" y="196"/>
                        <a:pt x="89" y="196"/>
                        <a:pt x="90" y="196"/>
                      </a:cubicBezTo>
                      <a:cubicBezTo>
                        <a:pt x="90" y="197"/>
                        <a:pt x="89" y="196"/>
                        <a:pt x="90" y="197"/>
                      </a:cubicBezTo>
                      <a:cubicBezTo>
                        <a:pt x="90" y="198"/>
                        <a:pt x="90" y="198"/>
                        <a:pt x="92" y="199"/>
                      </a:cubicBezTo>
                      <a:cubicBezTo>
                        <a:pt x="94" y="199"/>
                        <a:pt x="94" y="199"/>
                        <a:pt x="96" y="199"/>
                      </a:cubicBezTo>
                      <a:cubicBezTo>
                        <a:pt x="97" y="199"/>
                        <a:pt x="97" y="199"/>
                        <a:pt x="97" y="199"/>
                      </a:cubicBezTo>
                      <a:cubicBezTo>
                        <a:pt x="98" y="200"/>
                        <a:pt x="97" y="201"/>
                        <a:pt x="97" y="202"/>
                      </a:cubicBezTo>
                      <a:cubicBezTo>
                        <a:pt x="96" y="203"/>
                        <a:pt x="97" y="203"/>
                        <a:pt x="97" y="205"/>
                      </a:cubicBezTo>
                      <a:cubicBezTo>
                        <a:pt x="97" y="207"/>
                        <a:pt x="97" y="206"/>
                        <a:pt x="98" y="206"/>
                      </a:cubicBezTo>
                      <a:cubicBezTo>
                        <a:pt x="99" y="206"/>
                        <a:pt x="101" y="207"/>
                        <a:pt x="102" y="209"/>
                      </a:cubicBezTo>
                      <a:cubicBezTo>
                        <a:pt x="103" y="211"/>
                        <a:pt x="102" y="211"/>
                        <a:pt x="103" y="211"/>
                      </a:cubicBezTo>
                      <a:cubicBezTo>
                        <a:pt x="103" y="211"/>
                        <a:pt x="105" y="215"/>
                        <a:pt x="106" y="216"/>
                      </a:cubicBezTo>
                      <a:cubicBezTo>
                        <a:pt x="106" y="216"/>
                        <a:pt x="105" y="217"/>
                        <a:pt x="105" y="218"/>
                      </a:cubicBezTo>
                      <a:cubicBezTo>
                        <a:pt x="104" y="219"/>
                        <a:pt x="104" y="221"/>
                        <a:pt x="104" y="222"/>
                      </a:cubicBezTo>
                      <a:cubicBezTo>
                        <a:pt x="105" y="223"/>
                        <a:pt x="102" y="224"/>
                        <a:pt x="102" y="224"/>
                      </a:cubicBezTo>
                      <a:cubicBezTo>
                        <a:pt x="101" y="225"/>
                        <a:pt x="101" y="225"/>
                        <a:pt x="101" y="227"/>
                      </a:cubicBezTo>
                      <a:cubicBezTo>
                        <a:pt x="101" y="228"/>
                        <a:pt x="102" y="227"/>
                        <a:pt x="103" y="228"/>
                      </a:cubicBezTo>
                      <a:cubicBezTo>
                        <a:pt x="103" y="228"/>
                        <a:pt x="102" y="229"/>
                        <a:pt x="102" y="229"/>
                      </a:cubicBezTo>
                      <a:cubicBezTo>
                        <a:pt x="101" y="230"/>
                        <a:pt x="101" y="232"/>
                        <a:pt x="101" y="232"/>
                      </a:cubicBezTo>
                      <a:cubicBezTo>
                        <a:pt x="101" y="233"/>
                        <a:pt x="100" y="233"/>
                        <a:pt x="100" y="233"/>
                      </a:cubicBezTo>
                      <a:cubicBezTo>
                        <a:pt x="100" y="233"/>
                        <a:pt x="98" y="234"/>
                        <a:pt x="97" y="234"/>
                      </a:cubicBezTo>
                      <a:cubicBezTo>
                        <a:pt x="97" y="235"/>
                        <a:pt x="95" y="236"/>
                        <a:pt x="94" y="236"/>
                      </a:cubicBezTo>
                      <a:cubicBezTo>
                        <a:pt x="93" y="236"/>
                        <a:pt x="93" y="237"/>
                        <a:pt x="93" y="238"/>
                      </a:cubicBezTo>
                      <a:cubicBezTo>
                        <a:pt x="94" y="238"/>
                        <a:pt x="94" y="239"/>
                        <a:pt x="94" y="240"/>
                      </a:cubicBezTo>
                      <a:cubicBezTo>
                        <a:pt x="94" y="241"/>
                        <a:pt x="93" y="242"/>
                        <a:pt x="93" y="243"/>
                      </a:cubicBezTo>
                      <a:cubicBezTo>
                        <a:pt x="94" y="244"/>
                        <a:pt x="95" y="243"/>
                        <a:pt x="95" y="243"/>
                      </a:cubicBezTo>
                      <a:cubicBezTo>
                        <a:pt x="96" y="243"/>
                        <a:pt x="96" y="242"/>
                        <a:pt x="97" y="241"/>
                      </a:cubicBezTo>
                      <a:cubicBezTo>
                        <a:pt x="98" y="240"/>
                        <a:pt x="98" y="239"/>
                        <a:pt x="99" y="239"/>
                      </a:cubicBezTo>
                      <a:cubicBezTo>
                        <a:pt x="99" y="239"/>
                        <a:pt x="101" y="239"/>
                        <a:pt x="101" y="238"/>
                      </a:cubicBezTo>
                      <a:cubicBezTo>
                        <a:pt x="102" y="238"/>
                        <a:pt x="103" y="238"/>
                        <a:pt x="104" y="238"/>
                      </a:cubicBezTo>
                      <a:cubicBezTo>
                        <a:pt x="105" y="238"/>
                        <a:pt x="104" y="237"/>
                        <a:pt x="105" y="237"/>
                      </a:cubicBezTo>
                      <a:cubicBezTo>
                        <a:pt x="105" y="236"/>
                        <a:pt x="106" y="236"/>
                        <a:pt x="107" y="236"/>
                      </a:cubicBezTo>
                      <a:cubicBezTo>
                        <a:pt x="107" y="236"/>
                        <a:pt x="108" y="236"/>
                        <a:pt x="109" y="235"/>
                      </a:cubicBezTo>
                      <a:cubicBezTo>
                        <a:pt x="110" y="235"/>
                        <a:pt x="111" y="235"/>
                        <a:pt x="111" y="235"/>
                      </a:cubicBezTo>
                      <a:cubicBezTo>
                        <a:pt x="112" y="235"/>
                        <a:pt x="112" y="235"/>
                        <a:pt x="113" y="234"/>
                      </a:cubicBezTo>
                      <a:cubicBezTo>
                        <a:pt x="114" y="233"/>
                        <a:pt x="114" y="233"/>
                        <a:pt x="115" y="233"/>
                      </a:cubicBezTo>
                      <a:cubicBezTo>
                        <a:pt x="116" y="233"/>
                        <a:pt x="116" y="233"/>
                        <a:pt x="117" y="232"/>
                      </a:cubicBezTo>
                      <a:cubicBezTo>
                        <a:pt x="118" y="232"/>
                        <a:pt x="119" y="231"/>
                        <a:pt x="119" y="231"/>
                      </a:cubicBezTo>
                      <a:cubicBezTo>
                        <a:pt x="119" y="231"/>
                        <a:pt x="119" y="230"/>
                        <a:pt x="121" y="230"/>
                      </a:cubicBezTo>
                      <a:cubicBezTo>
                        <a:pt x="123" y="230"/>
                        <a:pt x="121" y="229"/>
                        <a:pt x="121" y="228"/>
                      </a:cubicBezTo>
                      <a:cubicBezTo>
                        <a:pt x="121" y="228"/>
                        <a:pt x="123" y="225"/>
                        <a:pt x="124" y="225"/>
                      </a:cubicBezTo>
                      <a:cubicBezTo>
                        <a:pt x="125" y="225"/>
                        <a:pt x="126" y="225"/>
                        <a:pt x="127" y="224"/>
                      </a:cubicBezTo>
                      <a:cubicBezTo>
                        <a:pt x="128" y="223"/>
                        <a:pt x="131" y="222"/>
                        <a:pt x="132" y="220"/>
                      </a:cubicBezTo>
                      <a:cubicBezTo>
                        <a:pt x="134" y="219"/>
                        <a:pt x="131" y="220"/>
                        <a:pt x="130" y="220"/>
                      </a:cubicBezTo>
                      <a:cubicBezTo>
                        <a:pt x="129" y="220"/>
                        <a:pt x="128" y="220"/>
                        <a:pt x="128" y="220"/>
                      </a:cubicBezTo>
                      <a:cubicBezTo>
                        <a:pt x="127" y="219"/>
                        <a:pt x="129" y="218"/>
                        <a:pt x="130" y="218"/>
                      </a:cubicBezTo>
                      <a:cubicBezTo>
                        <a:pt x="131" y="217"/>
                        <a:pt x="130" y="217"/>
                        <a:pt x="130" y="216"/>
                      </a:cubicBezTo>
                      <a:cubicBezTo>
                        <a:pt x="129" y="215"/>
                        <a:pt x="128" y="215"/>
                        <a:pt x="127" y="215"/>
                      </a:cubicBezTo>
                      <a:cubicBezTo>
                        <a:pt x="126" y="216"/>
                        <a:pt x="125" y="214"/>
                        <a:pt x="124" y="214"/>
                      </a:cubicBezTo>
                      <a:cubicBezTo>
                        <a:pt x="124" y="213"/>
                        <a:pt x="123" y="213"/>
                        <a:pt x="123" y="211"/>
                      </a:cubicBezTo>
                      <a:cubicBezTo>
                        <a:pt x="123" y="210"/>
                        <a:pt x="126" y="208"/>
                        <a:pt x="126" y="207"/>
                      </a:cubicBezTo>
                      <a:cubicBezTo>
                        <a:pt x="127" y="206"/>
                        <a:pt x="130" y="205"/>
                        <a:pt x="131" y="205"/>
                      </a:cubicBezTo>
                      <a:cubicBezTo>
                        <a:pt x="132" y="205"/>
                        <a:pt x="134" y="205"/>
                        <a:pt x="135" y="205"/>
                      </a:cubicBezTo>
                      <a:cubicBezTo>
                        <a:pt x="136" y="205"/>
                        <a:pt x="136" y="206"/>
                        <a:pt x="136" y="206"/>
                      </a:cubicBezTo>
                      <a:cubicBezTo>
                        <a:pt x="137" y="206"/>
                        <a:pt x="137" y="206"/>
                        <a:pt x="138" y="206"/>
                      </a:cubicBezTo>
                      <a:cubicBezTo>
                        <a:pt x="139" y="206"/>
                        <a:pt x="139" y="206"/>
                        <a:pt x="139" y="207"/>
                      </a:cubicBezTo>
                      <a:cubicBezTo>
                        <a:pt x="139" y="208"/>
                        <a:pt x="140" y="208"/>
                        <a:pt x="141" y="209"/>
                      </a:cubicBezTo>
                      <a:cubicBezTo>
                        <a:pt x="142" y="209"/>
                        <a:pt x="141" y="211"/>
                        <a:pt x="143" y="212"/>
                      </a:cubicBezTo>
                      <a:cubicBezTo>
                        <a:pt x="144" y="213"/>
                        <a:pt x="144" y="212"/>
                        <a:pt x="145" y="212"/>
                      </a:cubicBezTo>
                      <a:cubicBezTo>
                        <a:pt x="147" y="212"/>
                        <a:pt x="149" y="214"/>
                        <a:pt x="150" y="214"/>
                      </a:cubicBezTo>
                      <a:cubicBezTo>
                        <a:pt x="151" y="213"/>
                        <a:pt x="149" y="213"/>
                        <a:pt x="149" y="212"/>
                      </a:cubicBezTo>
                      <a:cubicBezTo>
                        <a:pt x="148" y="210"/>
                        <a:pt x="149" y="210"/>
                        <a:pt x="150" y="209"/>
                      </a:cubicBezTo>
                      <a:cubicBezTo>
                        <a:pt x="150" y="208"/>
                        <a:pt x="151" y="209"/>
                        <a:pt x="152" y="207"/>
                      </a:cubicBezTo>
                      <a:cubicBezTo>
                        <a:pt x="153" y="206"/>
                        <a:pt x="152" y="206"/>
                        <a:pt x="151" y="205"/>
                      </a:cubicBezTo>
                      <a:cubicBezTo>
                        <a:pt x="151" y="204"/>
                        <a:pt x="153" y="204"/>
                        <a:pt x="153" y="203"/>
                      </a:cubicBezTo>
                      <a:cubicBezTo>
                        <a:pt x="153" y="202"/>
                        <a:pt x="152" y="202"/>
                        <a:pt x="152" y="201"/>
                      </a:cubicBezTo>
                      <a:cubicBezTo>
                        <a:pt x="152" y="200"/>
                        <a:pt x="155" y="201"/>
                        <a:pt x="155" y="200"/>
                      </a:cubicBezTo>
                      <a:cubicBezTo>
                        <a:pt x="156" y="200"/>
                        <a:pt x="154" y="199"/>
                        <a:pt x="153" y="199"/>
                      </a:cubicBezTo>
                      <a:cubicBezTo>
                        <a:pt x="153" y="199"/>
                        <a:pt x="155" y="197"/>
                        <a:pt x="155" y="196"/>
                      </a:cubicBezTo>
                      <a:cubicBezTo>
                        <a:pt x="155" y="195"/>
                        <a:pt x="158" y="193"/>
                        <a:pt x="159" y="193"/>
                      </a:cubicBezTo>
                      <a:cubicBezTo>
                        <a:pt x="160" y="192"/>
                        <a:pt x="159" y="191"/>
                        <a:pt x="159" y="190"/>
                      </a:cubicBezTo>
                      <a:cubicBezTo>
                        <a:pt x="158" y="189"/>
                        <a:pt x="159" y="188"/>
                        <a:pt x="160" y="187"/>
                      </a:cubicBezTo>
                      <a:cubicBezTo>
                        <a:pt x="160" y="187"/>
                        <a:pt x="159" y="186"/>
                        <a:pt x="159" y="185"/>
                      </a:cubicBezTo>
                      <a:cubicBezTo>
                        <a:pt x="159" y="184"/>
                        <a:pt x="159" y="183"/>
                        <a:pt x="160" y="182"/>
                      </a:cubicBezTo>
                      <a:cubicBezTo>
                        <a:pt x="160" y="181"/>
                        <a:pt x="162" y="180"/>
                        <a:pt x="162" y="179"/>
                      </a:cubicBezTo>
                      <a:cubicBezTo>
                        <a:pt x="162" y="178"/>
                        <a:pt x="160" y="178"/>
                        <a:pt x="159" y="177"/>
                      </a:cubicBezTo>
                      <a:cubicBezTo>
                        <a:pt x="159" y="177"/>
                        <a:pt x="159" y="174"/>
                        <a:pt x="159" y="173"/>
                      </a:cubicBezTo>
                      <a:cubicBezTo>
                        <a:pt x="159" y="171"/>
                        <a:pt x="158" y="171"/>
                        <a:pt x="158" y="170"/>
                      </a:cubicBezTo>
                      <a:cubicBezTo>
                        <a:pt x="159" y="169"/>
                        <a:pt x="160" y="167"/>
                        <a:pt x="160" y="167"/>
                      </a:cubicBezTo>
                      <a:cubicBezTo>
                        <a:pt x="160" y="166"/>
                        <a:pt x="162" y="160"/>
                        <a:pt x="162" y="159"/>
                      </a:cubicBezTo>
                      <a:cubicBezTo>
                        <a:pt x="162" y="159"/>
                        <a:pt x="164" y="156"/>
                        <a:pt x="164" y="155"/>
                      </a:cubicBezTo>
                      <a:cubicBezTo>
                        <a:pt x="165" y="154"/>
                        <a:pt x="166" y="151"/>
                        <a:pt x="166" y="150"/>
                      </a:cubicBezTo>
                      <a:cubicBezTo>
                        <a:pt x="166" y="149"/>
                        <a:pt x="166" y="148"/>
                        <a:pt x="166" y="147"/>
                      </a:cubicBezTo>
                      <a:cubicBezTo>
                        <a:pt x="167" y="146"/>
                        <a:pt x="167" y="144"/>
                        <a:pt x="168" y="144"/>
                      </a:cubicBezTo>
                      <a:cubicBezTo>
                        <a:pt x="169" y="144"/>
                        <a:pt x="169" y="141"/>
                        <a:pt x="169" y="140"/>
                      </a:cubicBezTo>
                      <a:cubicBezTo>
                        <a:pt x="169" y="139"/>
                        <a:pt x="169" y="138"/>
                        <a:pt x="170" y="137"/>
                      </a:cubicBezTo>
                      <a:cubicBezTo>
                        <a:pt x="171" y="135"/>
                        <a:pt x="171" y="134"/>
                        <a:pt x="173" y="134"/>
                      </a:cubicBezTo>
                      <a:cubicBezTo>
                        <a:pt x="174" y="133"/>
                        <a:pt x="173" y="131"/>
                        <a:pt x="174" y="129"/>
                      </a:cubicBezTo>
                      <a:cubicBezTo>
                        <a:pt x="174" y="128"/>
                        <a:pt x="174" y="129"/>
                        <a:pt x="175" y="128"/>
                      </a:cubicBezTo>
                      <a:cubicBezTo>
                        <a:pt x="175" y="127"/>
                        <a:pt x="174" y="127"/>
                        <a:pt x="174" y="126"/>
                      </a:cubicBezTo>
                      <a:cubicBezTo>
                        <a:pt x="175" y="125"/>
                        <a:pt x="176" y="126"/>
                        <a:pt x="177" y="126"/>
                      </a:cubicBezTo>
                      <a:cubicBezTo>
                        <a:pt x="178" y="126"/>
                        <a:pt x="176" y="125"/>
                        <a:pt x="176" y="124"/>
                      </a:cubicBezTo>
                      <a:cubicBezTo>
                        <a:pt x="176" y="124"/>
                        <a:pt x="176" y="123"/>
                        <a:pt x="176" y="122"/>
                      </a:cubicBezTo>
                      <a:cubicBezTo>
                        <a:pt x="177" y="122"/>
                        <a:pt x="178" y="122"/>
                        <a:pt x="179" y="122"/>
                      </a:cubicBezTo>
                      <a:cubicBezTo>
                        <a:pt x="180" y="122"/>
                        <a:pt x="181" y="122"/>
                        <a:pt x="181" y="120"/>
                      </a:cubicBezTo>
                      <a:cubicBezTo>
                        <a:pt x="181" y="119"/>
                        <a:pt x="180" y="119"/>
                        <a:pt x="179" y="119"/>
                      </a:cubicBezTo>
                      <a:cubicBezTo>
                        <a:pt x="179" y="119"/>
                        <a:pt x="178" y="119"/>
                        <a:pt x="178" y="119"/>
                      </a:cubicBezTo>
                      <a:cubicBezTo>
                        <a:pt x="178" y="119"/>
                        <a:pt x="178" y="116"/>
                        <a:pt x="179" y="115"/>
                      </a:cubicBezTo>
                      <a:cubicBezTo>
                        <a:pt x="179" y="114"/>
                        <a:pt x="179" y="113"/>
                        <a:pt x="180" y="113"/>
                      </a:cubicBezTo>
                      <a:cubicBezTo>
                        <a:pt x="181" y="113"/>
                        <a:pt x="182" y="113"/>
                        <a:pt x="182" y="112"/>
                      </a:cubicBezTo>
                      <a:cubicBezTo>
                        <a:pt x="182" y="112"/>
                        <a:pt x="184" y="110"/>
                        <a:pt x="184" y="110"/>
                      </a:cubicBezTo>
                      <a:cubicBezTo>
                        <a:pt x="184" y="109"/>
                        <a:pt x="185" y="109"/>
                        <a:pt x="185" y="107"/>
                      </a:cubicBezTo>
                      <a:cubicBezTo>
                        <a:pt x="185" y="106"/>
                        <a:pt x="186" y="107"/>
                        <a:pt x="188" y="108"/>
                      </a:cubicBezTo>
                      <a:cubicBezTo>
                        <a:pt x="189" y="108"/>
                        <a:pt x="189" y="107"/>
                        <a:pt x="188" y="106"/>
                      </a:cubicBezTo>
                      <a:cubicBezTo>
                        <a:pt x="187" y="105"/>
                        <a:pt x="188" y="105"/>
                        <a:pt x="189" y="105"/>
                      </a:cubicBezTo>
                      <a:cubicBezTo>
                        <a:pt x="190" y="104"/>
                        <a:pt x="190" y="105"/>
                        <a:pt x="191" y="105"/>
                      </a:cubicBezTo>
                      <a:cubicBezTo>
                        <a:pt x="192" y="105"/>
                        <a:pt x="192" y="104"/>
                        <a:pt x="191" y="104"/>
                      </a:cubicBezTo>
                      <a:cubicBezTo>
                        <a:pt x="191" y="103"/>
                        <a:pt x="192" y="102"/>
                        <a:pt x="192" y="102"/>
                      </a:cubicBezTo>
                      <a:cubicBezTo>
                        <a:pt x="193" y="101"/>
                        <a:pt x="192" y="101"/>
                        <a:pt x="194" y="100"/>
                      </a:cubicBezTo>
                      <a:cubicBezTo>
                        <a:pt x="196" y="99"/>
                        <a:pt x="194" y="98"/>
                        <a:pt x="193" y="98"/>
                      </a:cubicBezTo>
                      <a:cubicBezTo>
                        <a:pt x="193" y="97"/>
                        <a:pt x="194" y="97"/>
                        <a:pt x="195" y="96"/>
                      </a:cubicBezTo>
                      <a:cubicBezTo>
                        <a:pt x="196" y="96"/>
                        <a:pt x="198" y="96"/>
                        <a:pt x="199" y="96"/>
                      </a:cubicBezTo>
                      <a:cubicBezTo>
                        <a:pt x="201" y="96"/>
                        <a:pt x="200" y="96"/>
                        <a:pt x="200" y="95"/>
                      </a:cubicBezTo>
                      <a:cubicBezTo>
                        <a:pt x="200" y="94"/>
                        <a:pt x="200" y="94"/>
                        <a:pt x="202" y="93"/>
                      </a:cubicBezTo>
                      <a:cubicBezTo>
                        <a:pt x="203" y="93"/>
                        <a:pt x="203" y="93"/>
                        <a:pt x="203" y="92"/>
                      </a:cubicBezTo>
                      <a:cubicBezTo>
                        <a:pt x="203" y="91"/>
                        <a:pt x="202" y="91"/>
                        <a:pt x="202" y="90"/>
                      </a:cubicBezTo>
                      <a:cubicBezTo>
                        <a:pt x="202" y="89"/>
                        <a:pt x="203" y="89"/>
                        <a:pt x="205" y="89"/>
                      </a:cubicBezTo>
                      <a:cubicBezTo>
                        <a:pt x="206" y="88"/>
                        <a:pt x="205" y="88"/>
                        <a:pt x="205" y="87"/>
                      </a:cubicBezTo>
                      <a:cubicBezTo>
                        <a:pt x="205" y="85"/>
                        <a:pt x="207" y="86"/>
                        <a:pt x="207" y="86"/>
                      </a:cubicBezTo>
                      <a:cubicBezTo>
                        <a:pt x="208" y="85"/>
                        <a:pt x="209" y="85"/>
                        <a:pt x="211" y="85"/>
                      </a:cubicBezTo>
                      <a:cubicBezTo>
                        <a:pt x="212" y="84"/>
                        <a:pt x="211" y="83"/>
                        <a:pt x="210" y="81"/>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46" name="Freeform 21">
                  <a:extLst>
                    <a:ext uri="{FF2B5EF4-FFF2-40B4-BE49-F238E27FC236}">
                      <a16:creationId xmlns:a16="http://schemas.microsoft.com/office/drawing/2014/main" id="{E8249233-59E7-92E7-9E53-36A8E97CCE8C}"/>
                    </a:ext>
                  </a:extLst>
                </p:cNvPr>
                <p:cNvSpPr>
                  <a:spLocks noChangeAspect="1"/>
                </p:cNvSpPr>
                <p:nvPr/>
              </p:nvSpPr>
              <p:spPr bwMode="auto">
                <a:xfrm>
                  <a:off x="1535" y="3432"/>
                  <a:ext cx="98" cy="70"/>
                </a:xfrm>
                <a:custGeom>
                  <a:avLst/>
                  <a:gdLst>
                    <a:gd name="T0" fmla="*/ 46 w 49"/>
                    <a:gd name="T1" fmla="*/ 0 h 35"/>
                    <a:gd name="T2" fmla="*/ 42 w 49"/>
                    <a:gd name="T3" fmla="*/ 2 h 35"/>
                    <a:gd name="T4" fmla="*/ 44 w 49"/>
                    <a:gd name="T5" fmla="*/ 7 h 35"/>
                    <a:gd name="T6" fmla="*/ 40 w 49"/>
                    <a:gd name="T7" fmla="*/ 7 h 35"/>
                    <a:gd name="T8" fmla="*/ 38 w 49"/>
                    <a:gd name="T9" fmla="*/ 4 h 35"/>
                    <a:gd name="T10" fmla="*/ 34 w 49"/>
                    <a:gd name="T11" fmla="*/ 5 h 35"/>
                    <a:gd name="T12" fmla="*/ 31 w 49"/>
                    <a:gd name="T13" fmla="*/ 10 h 35"/>
                    <a:gd name="T14" fmla="*/ 27 w 49"/>
                    <a:gd name="T15" fmla="*/ 10 h 35"/>
                    <a:gd name="T16" fmla="*/ 24 w 49"/>
                    <a:gd name="T17" fmla="*/ 12 h 35"/>
                    <a:gd name="T18" fmla="*/ 18 w 49"/>
                    <a:gd name="T19" fmla="*/ 13 h 35"/>
                    <a:gd name="T20" fmla="*/ 15 w 49"/>
                    <a:gd name="T21" fmla="*/ 15 h 35"/>
                    <a:gd name="T22" fmla="*/ 8 w 49"/>
                    <a:gd name="T23" fmla="*/ 18 h 35"/>
                    <a:gd name="T24" fmla="*/ 9 w 49"/>
                    <a:gd name="T25" fmla="*/ 20 h 35"/>
                    <a:gd name="T26" fmla="*/ 4 w 49"/>
                    <a:gd name="T27" fmla="*/ 22 h 35"/>
                    <a:gd name="T28" fmla="*/ 0 w 49"/>
                    <a:gd name="T29" fmla="*/ 22 h 35"/>
                    <a:gd name="T30" fmla="*/ 4 w 49"/>
                    <a:gd name="T31" fmla="*/ 24 h 35"/>
                    <a:gd name="T32" fmla="*/ 6 w 49"/>
                    <a:gd name="T33" fmla="*/ 26 h 35"/>
                    <a:gd name="T34" fmla="*/ 8 w 49"/>
                    <a:gd name="T35" fmla="*/ 25 h 35"/>
                    <a:gd name="T36" fmla="*/ 11 w 49"/>
                    <a:gd name="T37" fmla="*/ 26 h 35"/>
                    <a:gd name="T38" fmla="*/ 12 w 49"/>
                    <a:gd name="T39" fmla="*/ 27 h 35"/>
                    <a:gd name="T40" fmla="*/ 13 w 49"/>
                    <a:gd name="T41" fmla="*/ 28 h 35"/>
                    <a:gd name="T42" fmla="*/ 13 w 49"/>
                    <a:gd name="T43" fmla="*/ 30 h 35"/>
                    <a:gd name="T44" fmla="*/ 15 w 49"/>
                    <a:gd name="T45" fmla="*/ 31 h 35"/>
                    <a:gd name="T46" fmla="*/ 17 w 49"/>
                    <a:gd name="T47" fmla="*/ 33 h 35"/>
                    <a:gd name="T48" fmla="*/ 20 w 49"/>
                    <a:gd name="T49" fmla="*/ 34 h 35"/>
                    <a:gd name="T50" fmla="*/ 22 w 49"/>
                    <a:gd name="T51" fmla="*/ 31 h 35"/>
                    <a:gd name="T52" fmla="*/ 26 w 49"/>
                    <a:gd name="T53" fmla="*/ 27 h 35"/>
                    <a:gd name="T54" fmla="*/ 23 w 49"/>
                    <a:gd name="T55" fmla="*/ 23 h 35"/>
                    <a:gd name="T56" fmla="*/ 27 w 49"/>
                    <a:gd name="T57" fmla="*/ 20 h 35"/>
                    <a:gd name="T58" fmla="*/ 33 w 49"/>
                    <a:gd name="T59" fmla="*/ 19 h 35"/>
                    <a:gd name="T60" fmla="*/ 35 w 49"/>
                    <a:gd name="T61" fmla="*/ 17 h 35"/>
                    <a:gd name="T62" fmla="*/ 44 w 49"/>
                    <a:gd name="T63" fmla="*/ 11 h 35"/>
                    <a:gd name="T64" fmla="*/ 48 w 49"/>
                    <a:gd name="T65" fmla="*/ 8 h 35"/>
                    <a:gd name="T66" fmla="*/ 47 w 49"/>
                    <a:gd name="T6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35">
                      <a:moveTo>
                        <a:pt x="47" y="3"/>
                      </a:moveTo>
                      <a:cubicBezTo>
                        <a:pt x="46" y="3"/>
                        <a:pt x="46" y="0"/>
                        <a:pt x="46" y="0"/>
                      </a:cubicBezTo>
                      <a:cubicBezTo>
                        <a:pt x="45" y="0"/>
                        <a:pt x="45" y="1"/>
                        <a:pt x="44" y="1"/>
                      </a:cubicBezTo>
                      <a:cubicBezTo>
                        <a:pt x="44" y="1"/>
                        <a:pt x="43" y="1"/>
                        <a:pt x="42" y="2"/>
                      </a:cubicBezTo>
                      <a:cubicBezTo>
                        <a:pt x="42" y="2"/>
                        <a:pt x="43" y="4"/>
                        <a:pt x="43" y="4"/>
                      </a:cubicBezTo>
                      <a:cubicBezTo>
                        <a:pt x="43" y="4"/>
                        <a:pt x="44" y="6"/>
                        <a:pt x="44" y="7"/>
                      </a:cubicBezTo>
                      <a:cubicBezTo>
                        <a:pt x="44" y="8"/>
                        <a:pt x="43" y="7"/>
                        <a:pt x="42" y="8"/>
                      </a:cubicBezTo>
                      <a:cubicBezTo>
                        <a:pt x="42" y="8"/>
                        <a:pt x="40" y="9"/>
                        <a:pt x="40" y="7"/>
                      </a:cubicBezTo>
                      <a:cubicBezTo>
                        <a:pt x="39" y="6"/>
                        <a:pt x="40" y="5"/>
                        <a:pt x="40" y="4"/>
                      </a:cubicBezTo>
                      <a:cubicBezTo>
                        <a:pt x="39" y="4"/>
                        <a:pt x="39" y="4"/>
                        <a:pt x="38" y="4"/>
                      </a:cubicBezTo>
                      <a:cubicBezTo>
                        <a:pt x="37" y="4"/>
                        <a:pt x="37" y="5"/>
                        <a:pt x="36" y="5"/>
                      </a:cubicBezTo>
                      <a:cubicBezTo>
                        <a:pt x="35" y="6"/>
                        <a:pt x="34" y="5"/>
                        <a:pt x="34" y="5"/>
                      </a:cubicBezTo>
                      <a:cubicBezTo>
                        <a:pt x="33" y="5"/>
                        <a:pt x="32" y="6"/>
                        <a:pt x="32" y="7"/>
                      </a:cubicBezTo>
                      <a:cubicBezTo>
                        <a:pt x="32" y="8"/>
                        <a:pt x="31" y="10"/>
                        <a:pt x="31" y="10"/>
                      </a:cubicBezTo>
                      <a:cubicBezTo>
                        <a:pt x="30" y="10"/>
                        <a:pt x="30" y="10"/>
                        <a:pt x="29" y="10"/>
                      </a:cubicBezTo>
                      <a:cubicBezTo>
                        <a:pt x="29" y="10"/>
                        <a:pt x="28" y="9"/>
                        <a:pt x="27" y="10"/>
                      </a:cubicBezTo>
                      <a:cubicBezTo>
                        <a:pt x="27" y="10"/>
                        <a:pt x="26" y="11"/>
                        <a:pt x="26" y="11"/>
                      </a:cubicBezTo>
                      <a:cubicBezTo>
                        <a:pt x="26" y="12"/>
                        <a:pt x="24" y="11"/>
                        <a:pt x="24" y="12"/>
                      </a:cubicBezTo>
                      <a:cubicBezTo>
                        <a:pt x="23" y="12"/>
                        <a:pt x="22" y="13"/>
                        <a:pt x="21" y="13"/>
                      </a:cubicBezTo>
                      <a:cubicBezTo>
                        <a:pt x="20" y="13"/>
                        <a:pt x="19" y="13"/>
                        <a:pt x="18" y="13"/>
                      </a:cubicBezTo>
                      <a:cubicBezTo>
                        <a:pt x="18" y="12"/>
                        <a:pt x="17" y="13"/>
                        <a:pt x="16" y="14"/>
                      </a:cubicBezTo>
                      <a:cubicBezTo>
                        <a:pt x="15" y="14"/>
                        <a:pt x="15" y="15"/>
                        <a:pt x="15" y="15"/>
                      </a:cubicBezTo>
                      <a:cubicBezTo>
                        <a:pt x="14" y="16"/>
                        <a:pt x="12" y="16"/>
                        <a:pt x="11" y="16"/>
                      </a:cubicBezTo>
                      <a:cubicBezTo>
                        <a:pt x="11" y="17"/>
                        <a:pt x="9" y="17"/>
                        <a:pt x="8" y="18"/>
                      </a:cubicBezTo>
                      <a:cubicBezTo>
                        <a:pt x="6" y="18"/>
                        <a:pt x="4" y="18"/>
                        <a:pt x="4" y="19"/>
                      </a:cubicBezTo>
                      <a:cubicBezTo>
                        <a:pt x="4" y="20"/>
                        <a:pt x="8" y="20"/>
                        <a:pt x="9" y="20"/>
                      </a:cubicBezTo>
                      <a:cubicBezTo>
                        <a:pt x="10" y="20"/>
                        <a:pt x="11" y="20"/>
                        <a:pt x="11" y="21"/>
                      </a:cubicBezTo>
                      <a:cubicBezTo>
                        <a:pt x="11" y="22"/>
                        <a:pt x="4" y="22"/>
                        <a:pt x="4" y="22"/>
                      </a:cubicBezTo>
                      <a:cubicBezTo>
                        <a:pt x="4" y="22"/>
                        <a:pt x="3" y="22"/>
                        <a:pt x="2" y="22"/>
                      </a:cubicBezTo>
                      <a:cubicBezTo>
                        <a:pt x="1" y="22"/>
                        <a:pt x="0" y="22"/>
                        <a:pt x="0" y="22"/>
                      </a:cubicBezTo>
                      <a:cubicBezTo>
                        <a:pt x="0" y="23"/>
                        <a:pt x="1" y="24"/>
                        <a:pt x="1" y="24"/>
                      </a:cubicBezTo>
                      <a:cubicBezTo>
                        <a:pt x="2" y="24"/>
                        <a:pt x="3" y="24"/>
                        <a:pt x="4" y="24"/>
                      </a:cubicBezTo>
                      <a:cubicBezTo>
                        <a:pt x="4" y="24"/>
                        <a:pt x="4" y="25"/>
                        <a:pt x="4" y="26"/>
                      </a:cubicBezTo>
                      <a:cubicBezTo>
                        <a:pt x="5" y="26"/>
                        <a:pt x="5" y="25"/>
                        <a:pt x="6" y="26"/>
                      </a:cubicBezTo>
                      <a:cubicBezTo>
                        <a:pt x="6" y="26"/>
                        <a:pt x="7" y="26"/>
                        <a:pt x="7" y="26"/>
                      </a:cubicBezTo>
                      <a:cubicBezTo>
                        <a:pt x="8" y="25"/>
                        <a:pt x="8" y="25"/>
                        <a:pt x="8" y="25"/>
                      </a:cubicBezTo>
                      <a:cubicBezTo>
                        <a:pt x="8" y="25"/>
                        <a:pt x="9" y="26"/>
                        <a:pt x="9" y="26"/>
                      </a:cubicBezTo>
                      <a:cubicBezTo>
                        <a:pt x="10" y="26"/>
                        <a:pt x="10" y="25"/>
                        <a:pt x="11" y="26"/>
                      </a:cubicBezTo>
                      <a:cubicBezTo>
                        <a:pt x="11" y="26"/>
                        <a:pt x="11" y="27"/>
                        <a:pt x="11" y="27"/>
                      </a:cubicBezTo>
                      <a:cubicBezTo>
                        <a:pt x="12" y="27"/>
                        <a:pt x="12" y="26"/>
                        <a:pt x="12" y="27"/>
                      </a:cubicBezTo>
                      <a:cubicBezTo>
                        <a:pt x="13" y="27"/>
                        <a:pt x="11" y="28"/>
                        <a:pt x="11" y="28"/>
                      </a:cubicBezTo>
                      <a:cubicBezTo>
                        <a:pt x="11" y="28"/>
                        <a:pt x="13" y="28"/>
                        <a:pt x="13" y="28"/>
                      </a:cubicBezTo>
                      <a:cubicBezTo>
                        <a:pt x="13" y="29"/>
                        <a:pt x="11" y="29"/>
                        <a:pt x="12" y="30"/>
                      </a:cubicBezTo>
                      <a:cubicBezTo>
                        <a:pt x="12" y="30"/>
                        <a:pt x="13" y="30"/>
                        <a:pt x="13" y="30"/>
                      </a:cubicBezTo>
                      <a:cubicBezTo>
                        <a:pt x="13" y="30"/>
                        <a:pt x="13" y="31"/>
                        <a:pt x="13" y="31"/>
                      </a:cubicBezTo>
                      <a:cubicBezTo>
                        <a:pt x="14" y="32"/>
                        <a:pt x="15" y="31"/>
                        <a:pt x="15" y="31"/>
                      </a:cubicBezTo>
                      <a:cubicBezTo>
                        <a:pt x="16" y="31"/>
                        <a:pt x="15" y="32"/>
                        <a:pt x="15" y="32"/>
                      </a:cubicBezTo>
                      <a:cubicBezTo>
                        <a:pt x="16" y="33"/>
                        <a:pt x="17" y="32"/>
                        <a:pt x="17" y="33"/>
                      </a:cubicBezTo>
                      <a:cubicBezTo>
                        <a:pt x="17" y="33"/>
                        <a:pt x="17" y="34"/>
                        <a:pt x="18" y="34"/>
                      </a:cubicBezTo>
                      <a:cubicBezTo>
                        <a:pt x="18" y="34"/>
                        <a:pt x="20" y="35"/>
                        <a:pt x="20" y="34"/>
                      </a:cubicBezTo>
                      <a:cubicBezTo>
                        <a:pt x="21" y="34"/>
                        <a:pt x="17" y="30"/>
                        <a:pt x="18" y="30"/>
                      </a:cubicBezTo>
                      <a:cubicBezTo>
                        <a:pt x="19" y="29"/>
                        <a:pt x="21" y="31"/>
                        <a:pt x="22" y="31"/>
                      </a:cubicBezTo>
                      <a:cubicBezTo>
                        <a:pt x="23" y="31"/>
                        <a:pt x="23" y="29"/>
                        <a:pt x="23" y="29"/>
                      </a:cubicBezTo>
                      <a:cubicBezTo>
                        <a:pt x="24" y="28"/>
                        <a:pt x="25" y="27"/>
                        <a:pt x="26" y="27"/>
                      </a:cubicBezTo>
                      <a:cubicBezTo>
                        <a:pt x="27" y="27"/>
                        <a:pt x="28" y="26"/>
                        <a:pt x="28" y="26"/>
                      </a:cubicBezTo>
                      <a:cubicBezTo>
                        <a:pt x="29" y="25"/>
                        <a:pt x="23" y="25"/>
                        <a:pt x="23" y="23"/>
                      </a:cubicBezTo>
                      <a:cubicBezTo>
                        <a:pt x="23" y="22"/>
                        <a:pt x="25" y="23"/>
                        <a:pt x="26" y="22"/>
                      </a:cubicBezTo>
                      <a:cubicBezTo>
                        <a:pt x="27" y="22"/>
                        <a:pt x="26" y="20"/>
                        <a:pt x="27" y="20"/>
                      </a:cubicBezTo>
                      <a:cubicBezTo>
                        <a:pt x="27" y="19"/>
                        <a:pt x="28" y="20"/>
                        <a:pt x="29" y="20"/>
                      </a:cubicBezTo>
                      <a:cubicBezTo>
                        <a:pt x="29" y="20"/>
                        <a:pt x="32" y="19"/>
                        <a:pt x="33" y="19"/>
                      </a:cubicBezTo>
                      <a:cubicBezTo>
                        <a:pt x="33" y="18"/>
                        <a:pt x="33" y="17"/>
                        <a:pt x="34" y="17"/>
                      </a:cubicBezTo>
                      <a:cubicBezTo>
                        <a:pt x="34" y="17"/>
                        <a:pt x="35" y="17"/>
                        <a:pt x="35" y="17"/>
                      </a:cubicBezTo>
                      <a:cubicBezTo>
                        <a:pt x="36" y="16"/>
                        <a:pt x="40" y="12"/>
                        <a:pt x="41" y="11"/>
                      </a:cubicBezTo>
                      <a:cubicBezTo>
                        <a:pt x="42" y="11"/>
                        <a:pt x="44" y="11"/>
                        <a:pt x="44" y="11"/>
                      </a:cubicBezTo>
                      <a:cubicBezTo>
                        <a:pt x="44" y="11"/>
                        <a:pt x="45" y="10"/>
                        <a:pt x="46" y="10"/>
                      </a:cubicBezTo>
                      <a:cubicBezTo>
                        <a:pt x="47" y="9"/>
                        <a:pt x="48" y="8"/>
                        <a:pt x="48" y="8"/>
                      </a:cubicBezTo>
                      <a:cubicBezTo>
                        <a:pt x="48" y="8"/>
                        <a:pt x="49" y="6"/>
                        <a:pt x="48" y="5"/>
                      </a:cubicBezTo>
                      <a:cubicBezTo>
                        <a:pt x="48" y="5"/>
                        <a:pt x="47" y="4"/>
                        <a:pt x="47" y="3"/>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47" name="Freeform 22">
                  <a:extLst>
                    <a:ext uri="{FF2B5EF4-FFF2-40B4-BE49-F238E27FC236}">
                      <a16:creationId xmlns:a16="http://schemas.microsoft.com/office/drawing/2014/main" id="{87559318-7E39-C127-7A25-F8F38913489B}"/>
                    </a:ext>
                  </a:extLst>
                </p:cNvPr>
                <p:cNvSpPr>
                  <a:spLocks noChangeAspect="1"/>
                </p:cNvSpPr>
                <p:nvPr/>
              </p:nvSpPr>
              <p:spPr bwMode="auto">
                <a:xfrm>
                  <a:off x="1740" y="3113"/>
                  <a:ext cx="50" cy="40"/>
                </a:xfrm>
                <a:custGeom>
                  <a:avLst/>
                  <a:gdLst>
                    <a:gd name="T0" fmla="*/ 19 w 25"/>
                    <a:gd name="T1" fmla="*/ 5 h 20"/>
                    <a:gd name="T2" fmla="*/ 14 w 25"/>
                    <a:gd name="T3" fmla="*/ 2 h 20"/>
                    <a:gd name="T4" fmla="*/ 11 w 25"/>
                    <a:gd name="T5" fmla="*/ 1 h 20"/>
                    <a:gd name="T6" fmla="*/ 7 w 25"/>
                    <a:gd name="T7" fmla="*/ 1 h 20"/>
                    <a:gd name="T8" fmla="*/ 7 w 25"/>
                    <a:gd name="T9" fmla="*/ 3 h 20"/>
                    <a:gd name="T10" fmla="*/ 4 w 25"/>
                    <a:gd name="T11" fmla="*/ 6 h 20"/>
                    <a:gd name="T12" fmla="*/ 0 w 25"/>
                    <a:gd name="T13" fmla="*/ 7 h 20"/>
                    <a:gd name="T14" fmla="*/ 3 w 25"/>
                    <a:gd name="T15" fmla="*/ 13 h 20"/>
                    <a:gd name="T16" fmla="*/ 3 w 25"/>
                    <a:gd name="T17" fmla="*/ 16 h 20"/>
                    <a:gd name="T18" fmla="*/ 6 w 25"/>
                    <a:gd name="T19" fmla="*/ 19 h 20"/>
                    <a:gd name="T20" fmla="*/ 16 w 25"/>
                    <a:gd name="T21" fmla="*/ 19 h 20"/>
                    <a:gd name="T22" fmla="*/ 20 w 25"/>
                    <a:gd name="T23" fmla="*/ 17 h 20"/>
                    <a:gd name="T24" fmla="*/ 24 w 25"/>
                    <a:gd name="T25" fmla="*/ 13 h 20"/>
                    <a:gd name="T26" fmla="*/ 24 w 25"/>
                    <a:gd name="T27" fmla="*/ 10 h 20"/>
                    <a:gd name="T28" fmla="*/ 24 w 25"/>
                    <a:gd name="T29" fmla="*/ 6 h 20"/>
                    <a:gd name="T30" fmla="*/ 19 w 25"/>
                    <a:gd name="T31"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0">
                      <a:moveTo>
                        <a:pt x="19" y="5"/>
                      </a:moveTo>
                      <a:cubicBezTo>
                        <a:pt x="18" y="5"/>
                        <a:pt x="15" y="2"/>
                        <a:pt x="14" y="2"/>
                      </a:cubicBezTo>
                      <a:cubicBezTo>
                        <a:pt x="14" y="2"/>
                        <a:pt x="12" y="1"/>
                        <a:pt x="11" y="1"/>
                      </a:cubicBezTo>
                      <a:cubicBezTo>
                        <a:pt x="10" y="1"/>
                        <a:pt x="8" y="0"/>
                        <a:pt x="7" y="1"/>
                      </a:cubicBezTo>
                      <a:cubicBezTo>
                        <a:pt x="7" y="1"/>
                        <a:pt x="7" y="2"/>
                        <a:pt x="7" y="3"/>
                      </a:cubicBezTo>
                      <a:cubicBezTo>
                        <a:pt x="6" y="4"/>
                        <a:pt x="5" y="6"/>
                        <a:pt x="4" y="6"/>
                      </a:cubicBezTo>
                      <a:cubicBezTo>
                        <a:pt x="3" y="6"/>
                        <a:pt x="0" y="6"/>
                        <a:pt x="0" y="7"/>
                      </a:cubicBezTo>
                      <a:cubicBezTo>
                        <a:pt x="0" y="8"/>
                        <a:pt x="2" y="12"/>
                        <a:pt x="3" y="13"/>
                      </a:cubicBezTo>
                      <a:cubicBezTo>
                        <a:pt x="3" y="14"/>
                        <a:pt x="3" y="15"/>
                        <a:pt x="3" y="16"/>
                      </a:cubicBezTo>
                      <a:cubicBezTo>
                        <a:pt x="3" y="17"/>
                        <a:pt x="5" y="19"/>
                        <a:pt x="6" y="19"/>
                      </a:cubicBezTo>
                      <a:cubicBezTo>
                        <a:pt x="7" y="20"/>
                        <a:pt x="14" y="20"/>
                        <a:pt x="16" y="19"/>
                      </a:cubicBezTo>
                      <a:cubicBezTo>
                        <a:pt x="18" y="19"/>
                        <a:pt x="19" y="17"/>
                        <a:pt x="20" y="17"/>
                      </a:cubicBezTo>
                      <a:cubicBezTo>
                        <a:pt x="20" y="16"/>
                        <a:pt x="23" y="14"/>
                        <a:pt x="24" y="13"/>
                      </a:cubicBezTo>
                      <a:cubicBezTo>
                        <a:pt x="24" y="12"/>
                        <a:pt x="24" y="11"/>
                        <a:pt x="24" y="10"/>
                      </a:cubicBezTo>
                      <a:cubicBezTo>
                        <a:pt x="25" y="10"/>
                        <a:pt x="24" y="7"/>
                        <a:pt x="24" y="6"/>
                      </a:cubicBezTo>
                      <a:cubicBezTo>
                        <a:pt x="23" y="6"/>
                        <a:pt x="19" y="5"/>
                        <a:pt x="19" y="5"/>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48" name="Freeform 23">
                  <a:extLst>
                    <a:ext uri="{FF2B5EF4-FFF2-40B4-BE49-F238E27FC236}">
                      <a16:creationId xmlns:a16="http://schemas.microsoft.com/office/drawing/2014/main" id="{B725E87E-05C2-2A7C-D6CE-C4EB22CA0C93}"/>
                    </a:ext>
                  </a:extLst>
                </p:cNvPr>
                <p:cNvSpPr>
                  <a:spLocks noChangeAspect="1"/>
                </p:cNvSpPr>
                <p:nvPr/>
              </p:nvSpPr>
              <p:spPr bwMode="auto">
                <a:xfrm>
                  <a:off x="1818" y="3051"/>
                  <a:ext cx="40" cy="84"/>
                </a:xfrm>
                <a:custGeom>
                  <a:avLst/>
                  <a:gdLst>
                    <a:gd name="T0" fmla="*/ 17 w 20"/>
                    <a:gd name="T1" fmla="*/ 0 h 42"/>
                    <a:gd name="T2" fmla="*/ 15 w 20"/>
                    <a:gd name="T3" fmla="*/ 2 h 42"/>
                    <a:gd name="T4" fmla="*/ 13 w 20"/>
                    <a:gd name="T5" fmla="*/ 5 h 42"/>
                    <a:gd name="T6" fmla="*/ 14 w 20"/>
                    <a:gd name="T7" fmla="*/ 7 h 42"/>
                    <a:gd name="T8" fmla="*/ 12 w 20"/>
                    <a:gd name="T9" fmla="*/ 9 h 42"/>
                    <a:gd name="T10" fmla="*/ 10 w 20"/>
                    <a:gd name="T11" fmla="*/ 11 h 42"/>
                    <a:gd name="T12" fmla="*/ 8 w 20"/>
                    <a:gd name="T13" fmla="*/ 14 h 42"/>
                    <a:gd name="T14" fmla="*/ 8 w 20"/>
                    <a:gd name="T15" fmla="*/ 17 h 42"/>
                    <a:gd name="T16" fmla="*/ 8 w 20"/>
                    <a:gd name="T17" fmla="*/ 22 h 42"/>
                    <a:gd name="T18" fmla="*/ 5 w 20"/>
                    <a:gd name="T19" fmla="*/ 28 h 42"/>
                    <a:gd name="T20" fmla="*/ 2 w 20"/>
                    <a:gd name="T21" fmla="*/ 30 h 42"/>
                    <a:gd name="T22" fmla="*/ 0 w 20"/>
                    <a:gd name="T23" fmla="*/ 31 h 42"/>
                    <a:gd name="T24" fmla="*/ 0 w 20"/>
                    <a:gd name="T25" fmla="*/ 32 h 42"/>
                    <a:gd name="T26" fmla="*/ 1 w 20"/>
                    <a:gd name="T27" fmla="*/ 36 h 42"/>
                    <a:gd name="T28" fmla="*/ 0 w 20"/>
                    <a:gd name="T29" fmla="*/ 39 h 42"/>
                    <a:gd name="T30" fmla="*/ 1 w 20"/>
                    <a:gd name="T31" fmla="*/ 41 h 42"/>
                    <a:gd name="T32" fmla="*/ 3 w 20"/>
                    <a:gd name="T33" fmla="*/ 41 h 42"/>
                    <a:gd name="T34" fmla="*/ 7 w 20"/>
                    <a:gd name="T35" fmla="*/ 39 h 42"/>
                    <a:gd name="T36" fmla="*/ 9 w 20"/>
                    <a:gd name="T37" fmla="*/ 39 h 42"/>
                    <a:gd name="T38" fmla="*/ 10 w 20"/>
                    <a:gd name="T39" fmla="*/ 37 h 42"/>
                    <a:gd name="T40" fmla="*/ 11 w 20"/>
                    <a:gd name="T41" fmla="*/ 36 h 42"/>
                    <a:gd name="T42" fmla="*/ 10 w 20"/>
                    <a:gd name="T43" fmla="*/ 35 h 42"/>
                    <a:gd name="T44" fmla="*/ 11 w 20"/>
                    <a:gd name="T45" fmla="*/ 34 h 42"/>
                    <a:gd name="T46" fmla="*/ 9 w 20"/>
                    <a:gd name="T47" fmla="*/ 30 h 42"/>
                    <a:gd name="T48" fmla="*/ 12 w 20"/>
                    <a:gd name="T49" fmla="*/ 24 h 42"/>
                    <a:gd name="T50" fmla="*/ 15 w 20"/>
                    <a:gd name="T51" fmla="*/ 24 h 42"/>
                    <a:gd name="T52" fmla="*/ 15 w 20"/>
                    <a:gd name="T53" fmla="*/ 21 h 42"/>
                    <a:gd name="T54" fmla="*/ 17 w 20"/>
                    <a:gd name="T55" fmla="*/ 21 h 42"/>
                    <a:gd name="T56" fmla="*/ 16 w 20"/>
                    <a:gd name="T57" fmla="*/ 16 h 42"/>
                    <a:gd name="T58" fmla="*/ 19 w 20"/>
                    <a:gd name="T59" fmla="*/ 12 h 42"/>
                    <a:gd name="T60" fmla="*/ 18 w 20"/>
                    <a:gd name="T61" fmla="*/ 6 h 42"/>
                    <a:gd name="T62" fmla="*/ 20 w 20"/>
                    <a:gd name="T63" fmla="*/ 4 h 42"/>
                    <a:gd name="T64" fmla="*/ 17 w 20"/>
                    <a:gd name="T6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42">
                      <a:moveTo>
                        <a:pt x="17" y="0"/>
                      </a:moveTo>
                      <a:cubicBezTo>
                        <a:pt x="16" y="0"/>
                        <a:pt x="15" y="1"/>
                        <a:pt x="15" y="2"/>
                      </a:cubicBezTo>
                      <a:cubicBezTo>
                        <a:pt x="14" y="2"/>
                        <a:pt x="13" y="4"/>
                        <a:pt x="13" y="5"/>
                      </a:cubicBezTo>
                      <a:cubicBezTo>
                        <a:pt x="13" y="6"/>
                        <a:pt x="14" y="5"/>
                        <a:pt x="14" y="7"/>
                      </a:cubicBezTo>
                      <a:cubicBezTo>
                        <a:pt x="13" y="8"/>
                        <a:pt x="13" y="8"/>
                        <a:pt x="12" y="9"/>
                      </a:cubicBezTo>
                      <a:cubicBezTo>
                        <a:pt x="11" y="9"/>
                        <a:pt x="10" y="10"/>
                        <a:pt x="10" y="11"/>
                      </a:cubicBezTo>
                      <a:cubicBezTo>
                        <a:pt x="10" y="12"/>
                        <a:pt x="8" y="13"/>
                        <a:pt x="8" y="14"/>
                      </a:cubicBezTo>
                      <a:cubicBezTo>
                        <a:pt x="7" y="16"/>
                        <a:pt x="8" y="17"/>
                        <a:pt x="8" y="17"/>
                      </a:cubicBezTo>
                      <a:cubicBezTo>
                        <a:pt x="8" y="18"/>
                        <a:pt x="8" y="21"/>
                        <a:pt x="8" y="22"/>
                      </a:cubicBezTo>
                      <a:cubicBezTo>
                        <a:pt x="7" y="24"/>
                        <a:pt x="5" y="27"/>
                        <a:pt x="5" y="28"/>
                      </a:cubicBezTo>
                      <a:cubicBezTo>
                        <a:pt x="4" y="29"/>
                        <a:pt x="3" y="30"/>
                        <a:pt x="2" y="30"/>
                      </a:cubicBezTo>
                      <a:cubicBezTo>
                        <a:pt x="1" y="31"/>
                        <a:pt x="0" y="30"/>
                        <a:pt x="0" y="31"/>
                      </a:cubicBezTo>
                      <a:cubicBezTo>
                        <a:pt x="0" y="31"/>
                        <a:pt x="0" y="30"/>
                        <a:pt x="0" y="32"/>
                      </a:cubicBezTo>
                      <a:cubicBezTo>
                        <a:pt x="0" y="34"/>
                        <a:pt x="1" y="35"/>
                        <a:pt x="1" y="36"/>
                      </a:cubicBezTo>
                      <a:cubicBezTo>
                        <a:pt x="1" y="37"/>
                        <a:pt x="0" y="38"/>
                        <a:pt x="0" y="39"/>
                      </a:cubicBezTo>
                      <a:cubicBezTo>
                        <a:pt x="0" y="40"/>
                        <a:pt x="0" y="40"/>
                        <a:pt x="1" y="41"/>
                      </a:cubicBezTo>
                      <a:cubicBezTo>
                        <a:pt x="2" y="42"/>
                        <a:pt x="3" y="41"/>
                        <a:pt x="3" y="41"/>
                      </a:cubicBezTo>
                      <a:cubicBezTo>
                        <a:pt x="4" y="40"/>
                        <a:pt x="5" y="39"/>
                        <a:pt x="7" y="39"/>
                      </a:cubicBezTo>
                      <a:cubicBezTo>
                        <a:pt x="8" y="38"/>
                        <a:pt x="9" y="40"/>
                        <a:pt x="9" y="39"/>
                      </a:cubicBezTo>
                      <a:cubicBezTo>
                        <a:pt x="10" y="38"/>
                        <a:pt x="9" y="38"/>
                        <a:pt x="10" y="37"/>
                      </a:cubicBezTo>
                      <a:cubicBezTo>
                        <a:pt x="10" y="37"/>
                        <a:pt x="11" y="37"/>
                        <a:pt x="11" y="36"/>
                      </a:cubicBezTo>
                      <a:cubicBezTo>
                        <a:pt x="11" y="36"/>
                        <a:pt x="10" y="36"/>
                        <a:pt x="10" y="35"/>
                      </a:cubicBezTo>
                      <a:cubicBezTo>
                        <a:pt x="10" y="35"/>
                        <a:pt x="11" y="34"/>
                        <a:pt x="11" y="34"/>
                      </a:cubicBezTo>
                      <a:cubicBezTo>
                        <a:pt x="11" y="32"/>
                        <a:pt x="9" y="32"/>
                        <a:pt x="9" y="30"/>
                      </a:cubicBezTo>
                      <a:cubicBezTo>
                        <a:pt x="10" y="29"/>
                        <a:pt x="11" y="25"/>
                        <a:pt x="12" y="24"/>
                      </a:cubicBezTo>
                      <a:cubicBezTo>
                        <a:pt x="12" y="24"/>
                        <a:pt x="14" y="25"/>
                        <a:pt x="15" y="24"/>
                      </a:cubicBezTo>
                      <a:cubicBezTo>
                        <a:pt x="16" y="24"/>
                        <a:pt x="15" y="23"/>
                        <a:pt x="15" y="21"/>
                      </a:cubicBezTo>
                      <a:cubicBezTo>
                        <a:pt x="16" y="20"/>
                        <a:pt x="16" y="21"/>
                        <a:pt x="17" y="21"/>
                      </a:cubicBezTo>
                      <a:cubicBezTo>
                        <a:pt x="17" y="20"/>
                        <a:pt x="16" y="17"/>
                        <a:pt x="16" y="16"/>
                      </a:cubicBezTo>
                      <a:cubicBezTo>
                        <a:pt x="16" y="15"/>
                        <a:pt x="18" y="13"/>
                        <a:pt x="19" y="12"/>
                      </a:cubicBezTo>
                      <a:cubicBezTo>
                        <a:pt x="19" y="11"/>
                        <a:pt x="18" y="8"/>
                        <a:pt x="18" y="6"/>
                      </a:cubicBezTo>
                      <a:cubicBezTo>
                        <a:pt x="19" y="4"/>
                        <a:pt x="20" y="4"/>
                        <a:pt x="20" y="4"/>
                      </a:cubicBezTo>
                      <a:cubicBezTo>
                        <a:pt x="20" y="3"/>
                        <a:pt x="18" y="1"/>
                        <a:pt x="17" y="0"/>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49" name="Freeform 24">
                  <a:extLst>
                    <a:ext uri="{FF2B5EF4-FFF2-40B4-BE49-F238E27FC236}">
                      <a16:creationId xmlns:a16="http://schemas.microsoft.com/office/drawing/2014/main" id="{C7634711-0334-392A-B024-C2B7E43D3AF4}"/>
                    </a:ext>
                  </a:extLst>
                </p:cNvPr>
                <p:cNvSpPr>
                  <a:spLocks noChangeAspect="1"/>
                </p:cNvSpPr>
                <p:nvPr/>
              </p:nvSpPr>
              <p:spPr bwMode="auto">
                <a:xfrm>
                  <a:off x="1493" y="3534"/>
                  <a:ext cx="28" cy="42"/>
                </a:xfrm>
                <a:custGeom>
                  <a:avLst/>
                  <a:gdLst>
                    <a:gd name="T0" fmla="*/ 12 w 14"/>
                    <a:gd name="T1" fmla="*/ 10 h 21"/>
                    <a:gd name="T2" fmla="*/ 11 w 14"/>
                    <a:gd name="T3" fmla="*/ 9 h 21"/>
                    <a:gd name="T4" fmla="*/ 9 w 14"/>
                    <a:gd name="T5" fmla="*/ 8 h 21"/>
                    <a:gd name="T6" fmla="*/ 8 w 14"/>
                    <a:gd name="T7" fmla="*/ 5 h 21"/>
                    <a:gd name="T8" fmla="*/ 7 w 14"/>
                    <a:gd name="T9" fmla="*/ 4 h 21"/>
                    <a:gd name="T10" fmla="*/ 8 w 14"/>
                    <a:gd name="T11" fmla="*/ 1 h 21"/>
                    <a:gd name="T12" fmla="*/ 6 w 14"/>
                    <a:gd name="T13" fmla="*/ 1 h 21"/>
                    <a:gd name="T14" fmla="*/ 4 w 14"/>
                    <a:gd name="T15" fmla="*/ 1 h 21"/>
                    <a:gd name="T16" fmla="*/ 3 w 14"/>
                    <a:gd name="T17" fmla="*/ 1 h 21"/>
                    <a:gd name="T18" fmla="*/ 1 w 14"/>
                    <a:gd name="T19" fmla="*/ 2 h 21"/>
                    <a:gd name="T20" fmla="*/ 1 w 14"/>
                    <a:gd name="T21" fmla="*/ 3 h 21"/>
                    <a:gd name="T22" fmla="*/ 0 w 14"/>
                    <a:gd name="T23" fmla="*/ 6 h 21"/>
                    <a:gd name="T24" fmla="*/ 1 w 14"/>
                    <a:gd name="T25" fmla="*/ 8 h 21"/>
                    <a:gd name="T26" fmla="*/ 2 w 14"/>
                    <a:gd name="T27" fmla="*/ 9 h 21"/>
                    <a:gd name="T28" fmla="*/ 2 w 14"/>
                    <a:gd name="T29" fmla="*/ 12 h 21"/>
                    <a:gd name="T30" fmla="*/ 2 w 14"/>
                    <a:gd name="T31" fmla="*/ 14 h 21"/>
                    <a:gd name="T32" fmla="*/ 1 w 14"/>
                    <a:gd name="T33" fmla="*/ 15 h 21"/>
                    <a:gd name="T34" fmla="*/ 2 w 14"/>
                    <a:gd name="T35" fmla="*/ 17 h 21"/>
                    <a:gd name="T36" fmla="*/ 3 w 14"/>
                    <a:gd name="T37" fmla="*/ 17 h 21"/>
                    <a:gd name="T38" fmla="*/ 3 w 14"/>
                    <a:gd name="T39" fmla="*/ 18 h 21"/>
                    <a:gd name="T40" fmla="*/ 4 w 14"/>
                    <a:gd name="T41" fmla="*/ 20 h 21"/>
                    <a:gd name="T42" fmla="*/ 6 w 14"/>
                    <a:gd name="T43" fmla="*/ 21 h 21"/>
                    <a:gd name="T44" fmla="*/ 7 w 14"/>
                    <a:gd name="T45" fmla="*/ 20 h 21"/>
                    <a:gd name="T46" fmla="*/ 8 w 14"/>
                    <a:gd name="T47" fmla="*/ 20 h 21"/>
                    <a:gd name="T48" fmla="*/ 10 w 14"/>
                    <a:gd name="T49" fmla="*/ 20 h 21"/>
                    <a:gd name="T50" fmla="*/ 10 w 14"/>
                    <a:gd name="T51" fmla="*/ 19 h 21"/>
                    <a:gd name="T52" fmla="*/ 11 w 14"/>
                    <a:gd name="T53" fmla="*/ 17 h 21"/>
                    <a:gd name="T54" fmla="*/ 12 w 14"/>
                    <a:gd name="T55" fmla="*/ 16 h 21"/>
                    <a:gd name="T56" fmla="*/ 12 w 14"/>
                    <a:gd name="T57" fmla="*/ 15 h 21"/>
                    <a:gd name="T58" fmla="*/ 13 w 14"/>
                    <a:gd name="T59" fmla="*/ 13 h 21"/>
                    <a:gd name="T60" fmla="*/ 13 w 14"/>
                    <a:gd name="T61" fmla="*/ 11 h 21"/>
                    <a:gd name="T62" fmla="*/ 12 w 14"/>
                    <a:gd name="T63"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 h="21">
                      <a:moveTo>
                        <a:pt x="12" y="10"/>
                      </a:moveTo>
                      <a:cubicBezTo>
                        <a:pt x="11" y="9"/>
                        <a:pt x="11" y="9"/>
                        <a:pt x="11" y="9"/>
                      </a:cubicBezTo>
                      <a:cubicBezTo>
                        <a:pt x="11" y="9"/>
                        <a:pt x="9" y="8"/>
                        <a:pt x="9" y="8"/>
                      </a:cubicBezTo>
                      <a:cubicBezTo>
                        <a:pt x="8" y="7"/>
                        <a:pt x="8" y="6"/>
                        <a:pt x="8" y="5"/>
                      </a:cubicBezTo>
                      <a:cubicBezTo>
                        <a:pt x="8" y="5"/>
                        <a:pt x="7" y="4"/>
                        <a:pt x="7" y="4"/>
                      </a:cubicBezTo>
                      <a:cubicBezTo>
                        <a:pt x="7" y="3"/>
                        <a:pt x="9" y="2"/>
                        <a:pt x="8" y="1"/>
                      </a:cubicBezTo>
                      <a:cubicBezTo>
                        <a:pt x="8" y="0"/>
                        <a:pt x="7" y="1"/>
                        <a:pt x="6" y="1"/>
                      </a:cubicBezTo>
                      <a:cubicBezTo>
                        <a:pt x="6" y="1"/>
                        <a:pt x="5" y="1"/>
                        <a:pt x="4" y="1"/>
                      </a:cubicBezTo>
                      <a:cubicBezTo>
                        <a:pt x="4" y="1"/>
                        <a:pt x="3" y="1"/>
                        <a:pt x="3" y="1"/>
                      </a:cubicBezTo>
                      <a:cubicBezTo>
                        <a:pt x="2" y="1"/>
                        <a:pt x="1" y="2"/>
                        <a:pt x="1" y="2"/>
                      </a:cubicBezTo>
                      <a:cubicBezTo>
                        <a:pt x="1" y="2"/>
                        <a:pt x="2" y="3"/>
                        <a:pt x="1" y="3"/>
                      </a:cubicBezTo>
                      <a:cubicBezTo>
                        <a:pt x="1" y="4"/>
                        <a:pt x="0" y="5"/>
                        <a:pt x="0" y="6"/>
                      </a:cubicBezTo>
                      <a:cubicBezTo>
                        <a:pt x="0" y="7"/>
                        <a:pt x="1" y="8"/>
                        <a:pt x="1" y="8"/>
                      </a:cubicBezTo>
                      <a:cubicBezTo>
                        <a:pt x="2" y="9"/>
                        <a:pt x="2" y="9"/>
                        <a:pt x="2" y="9"/>
                      </a:cubicBezTo>
                      <a:cubicBezTo>
                        <a:pt x="2" y="12"/>
                        <a:pt x="2" y="12"/>
                        <a:pt x="2" y="12"/>
                      </a:cubicBezTo>
                      <a:cubicBezTo>
                        <a:pt x="2" y="12"/>
                        <a:pt x="3" y="13"/>
                        <a:pt x="2" y="14"/>
                      </a:cubicBezTo>
                      <a:cubicBezTo>
                        <a:pt x="2" y="14"/>
                        <a:pt x="1" y="14"/>
                        <a:pt x="1" y="15"/>
                      </a:cubicBezTo>
                      <a:cubicBezTo>
                        <a:pt x="1" y="16"/>
                        <a:pt x="2" y="17"/>
                        <a:pt x="2" y="17"/>
                      </a:cubicBezTo>
                      <a:cubicBezTo>
                        <a:pt x="2" y="17"/>
                        <a:pt x="3" y="17"/>
                        <a:pt x="3" y="17"/>
                      </a:cubicBezTo>
                      <a:cubicBezTo>
                        <a:pt x="3" y="18"/>
                        <a:pt x="3" y="18"/>
                        <a:pt x="3" y="18"/>
                      </a:cubicBezTo>
                      <a:cubicBezTo>
                        <a:pt x="4" y="19"/>
                        <a:pt x="4" y="20"/>
                        <a:pt x="4" y="20"/>
                      </a:cubicBezTo>
                      <a:cubicBezTo>
                        <a:pt x="5" y="21"/>
                        <a:pt x="5" y="21"/>
                        <a:pt x="6" y="21"/>
                      </a:cubicBezTo>
                      <a:cubicBezTo>
                        <a:pt x="6" y="21"/>
                        <a:pt x="7" y="20"/>
                        <a:pt x="7" y="20"/>
                      </a:cubicBezTo>
                      <a:cubicBezTo>
                        <a:pt x="8" y="20"/>
                        <a:pt x="8" y="20"/>
                        <a:pt x="8" y="20"/>
                      </a:cubicBezTo>
                      <a:cubicBezTo>
                        <a:pt x="10" y="20"/>
                        <a:pt x="10" y="20"/>
                        <a:pt x="10" y="20"/>
                      </a:cubicBezTo>
                      <a:cubicBezTo>
                        <a:pt x="10" y="19"/>
                        <a:pt x="10" y="19"/>
                        <a:pt x="10" y="19"/>
                      </a:cubicBezTo>
                      <a:cubicBezTo>
                        <a:pt x="11" y="17"/>
                        <a:pt x="11" y="17"/>
                        <a:pt x="11" y="17"/>
                      </a:cubicBezTo>
                      <a:cubicBezTo>
                        <a:pt x="12" y="16"/>
                        <a:pt x="12" y="16"/>
                        <a:pt x="12" y="16"/>
                      </a:cubicBezTo>
                      <a:cubicBezTo>
                        <a:pt x="12" y="15"/>
                        <a:pt x="12" y="15"/>
                        <a:pt x="12" y="15"/>
                      </a:cubicBezTo>
                      <a:cubicBezTo>
                        <a:pt x="12" y="15"/>
                        <a:pt x="13" y="14"/>
                        <a:pt x="13" y="13"/>
                      </a:cubicBezTo>
                      <a:cubicBezTo>
                        <a:pt x="13" y="13"/>
                        <a:pt x="14" y="11"/>
                        <a:pt x="13" y="11"/>
                      </a:cubicBezTo>
                      <a:cubicBezTo>
                        <a:pt x="13" y="10"/>
                        <a:pt x="12" y="10"/>
                        <a:pt x="12" y="10"/>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50" name="Freeform 25">
                  <a:extLst>
                    <a:ext uri="{FF2B5EF4-FFF2-40B4-BE49-F238E27FC236}">
                      <a16:creationId xmlns:a16="http://schemas.microsoft.com/office/drawing/2014/main" id="{495D2478-2FF2-A7D1-45C5-883F7EE8F172}"/>
                    </a:ext>
                  </a:extLst>
                </p:cNvPr>
                <p:cNvSpPr>
                  <a:spLocks noChangeAspect="1"/>
                </p:cNvSpPr>
                <p:nvPr/>
              </p:nvSpPr>
              <p:spPr bwMode="auto">
                <a:xfrm>
                  <a:off x="1671" y="2771"/>
                  <a:ext cx="44" cy="66"/>
                </a:xfrm>
                <a:custGeom>
                  <a:avLst/>
                  <a:gdLst>
                    <a:gd name="T0" fmla="*/ 14 w 22"/>
                    <a:gd name="T1" fmla="*/ 24 h 33"/>
                    <a:gd name="T2" fmla="*/ 16 w 22"/>
                    <a:gd name="T3" fmla="*/ 24 h 33"/>
                    <a:gd name="T4" fmla="*/ 15 w 22"/>
                    <a:gd name="T5" fmla="*/ 22 h 33"/>
                    <a:gd name="T6" fmla="*/ 17 w 22"/>
                    <a:gd name="T7" fmla="*/ 19 h 33"/>
                    <a:gd name="T8" fmla="*/ 20 w 22"/>
                    <a:gd name="T9" fmla="*/ 20 h 33"/>
                    <a:gd name="T10" fmla="*/ 21 w 22"/>
                    <a:gd name="T11" fmla="*/ 17 h 33"/>
                    <a:gd name="T12" fmla="*/ 22 w 22"/>
                    <a:gd name="T13" fmla="*/ 15 h 33"/>
                    <a:gd name="T14" fmla="*/ 20 w 22"/>
                    <a:gd name="T15" fmla="*/ 13 h 33"/>
                    <a:gd name="T16" fmla="*/ 20 w 22"/>
                    <a:gd name="T17" fmla="*/ 8 h 33"/>
                    <a:gd name="T18" fmla="*/ 19 w 22"/>
                    <a:gd name="T19" fmla="*/ 5 h 33"/>
                    <a:gd name="T20" fmla="*/ 19 w 22"/>
                    <a:gd name="T21" fmla="*/ 1 h 33"/>
                    <a:gd name="T22" fmla="*/ 13 w 22"/>
                    <a:gd name="T23" fmla="*/ 0 h 33"/>
                    <a:gd name="T24" fmla="*/ 11 w 22"/>
                    <a:gd name="T25" fmla="*/ 1 h 33"/>
                    <a:gd name="T26" fmla="*/ 8 w 22"/>
                    <a:gd name="T27" fmla="*/ 2 h 33"/>
                    <a:gd name="T28" fmla="*/ 6 w 22"/>
                    <a:gd name="T29" fmla="*/ 1 h 33"/>
                    <a:gd name="T30" fmla="*/ 5 w 22"/>
                    <a:gd name="T31" fmla="*/ 2 h 33"/>
                    <a:gd name="T32" fmla="*/ 6 w 22"/>
                    <a:gd name="T33" fmla="*/ 4 h 33"/>
                    <a:gd name="T34" fmla="*/ 7 w 22"/>
                    <a:gd name="T35" fmla="*/ 7 h 33"/>
                    <a:gd name="T36" fmla="*/ 5 w 22"/>
                    <a:gd name="T37" fmla="*/ 10 h 33"/>
                    <a:gd name="T38" fmla="*/ 2 w 22"/>
                    <a:gd name="T39" fmla="*/ 15 h 33"/>
                    <a:gd name="T40" fmla="*/ 2 w 22"/>
                    <a:gd name="T41" fmla="*/ 19 h 33"/>
                    <a:gd name="T42" fmla="*/ 5 w 22"/>
                    <a:gd name="T43" fmla="*/ 19 h 33"/>
                    <a:gd name="T44" fmla="*/ 8 w 22"/>
                    <a:gd name="T45" fmla="*/ 19 h 33"/>
                    <a:gd name="T46" fmla="*/ 9 w 22"/>
                    <a:gd name="T47" fmla="*/ 22 h 33"/>
                    <a:gd name="T48" fmla="*/ 7 w 22"/>
                    <a:gd name="T49" fmla="*/ 22 h 33"/>
                    <a:gd name="T50" fmla="*/ 3 w 22"/>
                    <a:gd name="T51" fmla="*/ 22 h 33"/>
                    <a:gd name="T52" fmla="*/ 1 w 22"/>
                    <a:gd name="T53" fmla="*/ 26 h 33"/>
                    <a:gd name="T54" fmla="*/ 4 w 22"/>
                    <a:gd name="T55" fmla="*/ 26 h 33"/>
                    <a:gd name="T56" fmla="*/ 3 w 22"/>
                    <a:gd name="T57" fmla="*/ 28 h 33"/>
                    <a:gd name="T58" fmla="*/ 1 w 22"/>
                    <a:gd name="T59" fmla="*/ 30 h 33"/>
                    <a:gd name="T60" fmla="*/ 4 w 22"/>
                    <a:gd name="T61" fmla="*/ 30 h 33"/>
                    <a:gd name="T62" fmla="*/ 4 w 22"/>
                    <a:gd name="T63" fmla="*/ 32 h 33"/>
                    <a:gd name="T64" fmla="*/ 6 w 22"/>
                    <a:gd name="T65" fmla="*/ 33 h 33"/>
                    <a:gd name="T66" fmla="*/ 8 w 22"/>
                    <a:gd name="T67" fmla="*/ 32 h 33"/>
                    <a:gd name="T68" fmla="*/ 7 w 22"/>
                    <a:gd name="T69" fmla="*/ 29 h 33"/>
                    <a:gd name="T70" fmla="*/ 9 w 22"/>
                    <a:gd name="T71" fmla="*/ 29 h 33"/>
                    <a:gd name="T72" fmla="*/ 11 w 22"/>
                    <a:gd name="T73" fmla="*/ 27 h 33"/>
                    <a:gd name="T74" fmla="*/ 12 w 22"/>
                    <a:gd name="T75" fmla="*/ 24 h 33"/>
                    <a:gd name="T76" fmla="*/ 14 w 22"/>
                    <a:gd name="T77"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33">
                      <a:moveTo>
                        <a:pt x="14" y="24"/>
                      </a:moveTo>
                      <a:cubicBezTo>
                        <a:pt x="15" y="24"/>
                        <a:pt x="15" y="25"/>
                        <a:pt x="16" y="24"/>
                      </a:cubicBezTo>
                      <a:cubicBezTo>
                        <a:pt x="16" y="24"/>
                        <a:pt x="15" y="23"/>
                        <a:pt x="15" y="22"/>
                      </a:cubicBezTo>
                      <a:cubicBezTo>
                        <a:pt x="15" y="21"/>
                        <a:pt x="17" y="19"/>
                        <a:pt x="17" y="19"/>
                      </a:cubicBezTo>
                      <a:cubicBezTo>
                        <a:pt x="19" y="18"/>
                        <a:pt x="19" y="20"/>
                        <a:pt x="20" y="20"/>
                      </a:cubicBezTo>
                      <a:cubicBezTo>
                        <a:pt x="21" y="19"/>
                        <a:pt x="21" y="17"/>
                        <a:pt x="21" y="17"/>
                      </a:cubicBezTo>
                      <a:cubicBezTo>
                        <a:pt x="21" y="16"/>
                        <a:pt x="22" y="16"/>
                        <a:pt x="22" y="15"/>
                      </a:cubicBezTo>
                      <a:cubicBezTo>
                        <a:pt x="22" y="14"/>
                        <a:pt x="21" y="13"/>
                        <a:pt x="20" y="13"/>
                      </a:cubicBezTo>
                      <a:cubicBezTo>
                        <a:pt x="20" y="12"/>
                        <a:pt x="20" y="9"/>
                        <a:pt x="20" y="8"/>
                      </a:cubicBezTo>
                      <a:cubicBezTo>
                        <a:pt x="20" y="8"/>
                        <a:pt x="20" y="5"/>
                        <a:pt x="19" y="5"/>
                      </a:cubicBezTo>
                      <a:cubicBezTo>
                        <a:pt x="19" y="4"/>
                        <a:pt x="19" y="1"/>
                        <a:pt x="19" y="1"/>
                      </a:cubicBezTo>
                      <a:cubicBezTo>
                        <a:pt x="18" y="0"/>
                        <a:pt x="13" y="0"/>
                        <a:pt x="13" y="0"/>
                      </a:cubicBezTo>
                      <a:cubicBezTo>
                        <a:pt x="13" y="0"/>
                        <a:pt x="12" y="0"/>
                        <a:pt x="11" y="1"/>
                      </a:cubicBezTo>
                      <a:cubicBezTo>
                        <a:pt x="11" y="1"/>
                        <a:pt x="9" y="2"/>
                        <a:pt x="8" y="2"/>
                      </a:cubicBezTo>
                      <a:cubicBezTo>
                        <a:pt x="7" y="2"/>
                        <a:pt x="7" y="1"/>
                        <a:pt x="6" y="1"/>
                      </a:cubicBezTo>
                      <a:cubicBezTo>
                        <a:pt x="5" y="1"/>
                        <a:pt x="5" y="1"/>
                        <a:pt x="5" y="2"/>
                      </a:cubicBezTo>
                      <a:cubicBezTo>
                        <a:pt x="4" y="2"/>
                        <a:pt x="5" y="3"/>
                        <a:pt x="6" y="4"/>
                      </a:cubicBezTo>
                      <a:cubicBezTo>
                        <a:pt x="6" y="4"/>
                        <a:pt x="7" y="6"/>
                        <a:pt x="7" y="7"/>
                      </a:cubicBezTo>
                      <a:cubicBezTo>
                        <a:pt x="7" y="7"/>
                        <a:pt x="5" y="10"/>
                        <a:pt x="5" y="10"/>
                      </a:cubicBezTo>
                      <a:cubicBezTo>
                        <a:pt x="4" y="11"/>
                        <a:pt x="3" y="14"/>
                        <a:pt x="2" y="15"/>
                      </a:cubicBezTo>
                      <a:cubicBezTo>
                        <a:pt x="2" y="15"/>
                        <a:pt x="2" y="18"/>
                        <a:pt x="2" y="19"/>
                      </a:cubicBezTo>
                      <a:cubicBezTo>
                        <a:pt x="3" y="20"/>
                        <a:pt x="4" y="19"/>
                        <a:pt x="5" y="19"/>
                      </a:cubicBezTo>
                      <a:cubicBezTo>
                        <a:pt x="6" y="19"/>
                        <a:pt x="7" y="19"/>
                        <a:pt x="8" y="19"/>
                      </a:cubicBezTo>
                      <a:cubicBezTo>
                        <a:pt x="8" y="19"/>
                        <a:pt x="9" y="21"/>
                        <a:pt x="9" y="22"/>
                      </a:cubicBezTo>
                      <a:cubicBezTo>
                        <a:pt x="9" y="22"/>
                        <a:pt x="7" y="22"/>
                        <a:pt x="7" y="22"/>
                      </a:cubicBezTo>
                      <a:cubicBezTo>
                        <a:pt x="6" y="22"/>
                        <a:pt x="4" y="22"/>
                        <a:pt x="3" y="22"/>
                      </a:cubicBezTo>
                      <a:cubicBezTo>
                        <a:pt x="3" y="22"/>
                        <a:pt x="1" y="25"/>
                        <a:pt x="1" y="26"/>
                      </a:cubicBezTo>
                      <a:cubicBezTo>
                        <a:pt x="1" y="27"/>
                        <a:pt x="3" y="25"/>
                        <a:pt x="4" y="26"/>
                      </a:cubicBezTo>
                      <a:cubicBezTo>
                        <a:pt x="4" y="27"/>
                        <a:pt x="3" y="27"/>
                        <a:pt x="3" y="28"/>
                      </a:cubicBezTo>
                      <a:cubicBezTo>
                        <a:pt x="3" y="29"/>
                        <a:pt x="0" y="29"/>
                        <a:pt x="1" y="30"/>
                      </a:cubicBezTo>
                      <a:cubicBezTo>
                        <a:pt x="1" y="30"/>
                        <a:pt x="3" y="30"/>
                        <a:pt x="4" y="30"/>
                      </a:cubicBezTo>
                      <a:cubicBezTo>
                        <a:pt x="5" y="30"/>
                        <a:pt x="4" y="32"/>
                        <a:pt x="4" y="32"/>
                      </a:cubicBezTo>
                      <a:cubicBezTo>
                        <a:pt x="5" y="33"/>
                        <a:pt x="5" y="33"/>
                        <a:pt x="6" y="33"/>
                      </a:cubicBezTo>
                      <a:cubicBezTo>
                        <a:pt x="7" y="33"/>
                        <a:pt x="8" y="33"/>
                        <a:pt x="8" y="32"/>
                      </a:cubicBezTo>
                      <a:cubicBezTo>
                        <a:pt x="8" y="32"/>
                        <a:pt x="6" y="30"/>
                        <a:pt x="7" y="29"/>
                      </a:cubicBezTo>
                      <a:cubicBezTo>
                        <a:pt x="8" y="28"/>
                        <a:pt x="8" y="29"/>
                        <a:pt x="9" y="29"/>
                      </a:cubicBezTo>
                      <a:cubicBezTo>
                        <a:pt x="10" y="29"/>
                        <a:pt x="11" y="27"/>
                        <a:pt x="11" y="27"/>
                      </a:cubicBezTo>
                      <a:cubicBezTo>
                        <a:pt x="12" y="26"/>
                        <a:pt x="12" y="25"/>
                        <a:pt x="12" y="24"/>
                      </a:cubicBezTo>
                      <a:cubicBezTo>
                        <a:pt x="13" y="24"/>
                        <a:pt x="13" y="24"/>
                        <a:pt x="14" y="24"/>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51" name="Freeform 26">
                  <a:extLst>
                    <a:ext uri="{FF2B5EF4-FFF2-40B4-BE49-F238E27FC236}">
                      <a16:creationId xmlns:a16="http://schemas.microsoft.com/office/drawing/2014/main" id="{F9425DFB-18A8-64C7-C057-2062DAB489CB}"/>
                    </a:ext>
                  </a:extLst>
                </p:cNvPr>
                <p:cNvSpPr>
                  <a:spLocks noChangeAspect="1"/>
                </p:cNvSpPr>
                <p:nvPr/>
              </p:nvSpPr>
              <p:spPr bwMode="auto">
                <a:xfrm>
                  <a:off x="1713" y="2775"/>
                  <a:ext cx="41" cy="38"/>
                </a:xfrm>
                <a:custGeom>
                  <a:avLst/>
                  <a:gdLst>
                    <a:gd name="T0" fmla="*/ 18 w 20"/>
                    <a:gd name="T1" fmla="*/ 5 h 19"/>
                    <a:gd name="T2" fmla="*/ 19 w 20"/>
                    <a:gd name="T3" fmla="*/ 3 h 19"/>
                    <a:gd name="T4" fmla="*/ 20 w 20"/>
                    <a:gd name="T5" fmla="*/ 0 h 19"/>
                    <a:gd name="T6" fmla="*/ 17 w 20"/>
                    <a:gd name="T7" fmla="*/ 0 h 19"/>
                    <a:gd name="T8" fmla="*/ 15 w 20"/>
                    <a:gd name="T9" fmla="*/ 2 h 19"/>
                    <a:gd name="T10" fmla="*/ 12 w 20"/>
                    <a:gd name="T11" fmla="*/ 0 h 19"/>
                    <a:gd name="T12" fmla="*/ 9 w 20"/>
                    <a:gd name="T13" fmla="*/ 1 h 19"/>
                    <a:gd name="T14" fmla="*/ 7 w 20"/>
                    <a:gd name="T15" fmla="*/ 3 h 19"/>
                    <a:gd name="T16" fmla="*/ 5 w 20"/>
                    <a:gd name="T17" fmla="*/ 4 h 19"/>
                    <a:gd name="T18" fmla="*/ 1 w 20"/>
                    <a:gd name="T19" fmla="*/ 6 h 19"/>
                    <a:gd name="T20" fmla="*/ 0 w 20"/>
                    <a:gd name="T21" fmla="*/ 8 h 19"/>
                    <a:gd name="T22" fmla="*/ 2 w 20"/>
                    <a:gd name="T23" fmla="*/ 10 h 19"/>
                    <a:gd name="T24" fmla="*/ 3 w 20"/>
                    <a:gd name="T25" fmla="*/ 12 h 19"/>
                    <a:gd name="T26" fmla="*/ 5 w 20"/>
                    <a:gd name="T27" fmla="*/ 10 h 19"/>
                    <a:gd name="T28" fmla="*/ 6 w 20"/>
                    <a:gd name="T29" fmla="*/ 11 h 19"/>
                    <a:gd name="T30" fmla="*/ 9 w 20"/>
                    <a:gd name="T31" fmla="*/ 11 h 19"/>
                    <a:gd name="T32" fmla="*/ 8 w 20"/>
                    <a:gd name="T33" fmla="*/ 12 h 19"/>
                    <a:gd name="T34" fmla="*/ 7 w 20"/>
                    <a:gd name="T35" fmla="*/ 14 h 19"/>
                    <a:gd name="T36" fmla="*/ 6 w 20"/>
                    <a:gd name="T37" fmla="*/ 16 h 19"/>
                    <a:gd name="T38" fmla="*/ 7 w 20"/>
                    <a:gd name="T39" fmla="*/ 17 h 19"/>
                    <a:gd name="T40" fmla="*/ 8 w 20"/>
                    <a:gd name="T41" fmla="*/ 19 h 19"/>
                    <a:gd name="T42" fmla="*/ 11 w 20"/>
                    <a:gd name="T43" fmla="*/ 18 h 19"/>
                    <a:gd name="T44" fmla="*/ 12 w 20"/>
                    <a:gd name="T45" fmla="*/ 17 h 19"/>
                    <a:gd name="T46" fmla="*/ 13 w 20"/>
                    <a:gd name="T47" fmla="*/ 15 h 19"/>
                    <a:gd name="T48" fmla="*/ 12 w 20"/>
                    <a:gd name="T49" fmla="*/ 14 h 19"/>
                    <a:gd name="T50" fmla="*/ 13 w 20"/>
                    <a:gd name="T51" fmla="*/ 12 h 19"/>
                    <a:gd name="T52" fmla="*/ 16 w 20"/>
                    <a:gd name="T53" fmla="*/ 12 h 19"/>
                    <a:gd name="T54" fmla="*/ 17 w 20"/>
                    <a:gd name="T55" fmla="*/ 14 h 19"/>
                    <a:gd name="T56" fmla="*/ 18 w 20"/>
                    <a:gd name="T57" fmla="*/ 12 h 19"/>
                    <a:gd name="T58" fmla="*/ 17 w 20"/>
                    <a:gd name="T59" fmla="*/ 10 h 19"/>
                    <a:gd name="T60" fmla="*/ 16 w 20"/>
                    <a:gd name="T61" fmla="*/ 7 h 19"/>
                    <a:gd name="T62" fmla="*/ 18 w 20"/>
                    <a:gd name="T63"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19">
                      <a:moveTo>
                        <a:pt x="18" y="5"/>
                      </a:moveTo>
                      <a:cubicBezTo>
                        <a:pt x="18" y="4"/>
                        <a:pt x="19" y="3"/>
                        <a:pt x="19" y="3"/>
                      </a:cubicBezTo>
                      <a:cubicBezTo>
                        <a:pt x="20" y="3"/>
                        <a:pt x="20" y="1"/>
                        <a:pt x="20" y="0"/>
                      </a:cubicBezTo>
                      <a:cubicBezTo>
                        <a:pt x="19" y="0"/>
                        <a:pt x="18" y="0"/>
                        <a:pt x="17" y="0"/>
                      </a:cubicBezTo>
                      <a:cubicBezTo>
                        <a:pt x="16" y="1"/>
                        <a:pt x="16" y="2"/>
                        <a:pt x="15" y="2"/>
                      </a:cubicBezTo>
                      <a:cubicBezTo>
                        <a:pt x="14" y="2"/>
                        <a:pt x="13" y="1"/>
                        <a:pt x="12" y="0"/>
                      </a:cubicBezTo>
                      <a:cubicBezTo>
                        <a:pt x="12" y="0"/>
                        <a:pt x="10" y="0"/>
                        <a:pt x="9" y="1"/>
                      </a:cubicBezTo>
                      <a:cubicBezTo>
                        <a:pt x="8" y="1"/>
                        <a:pt x="8" y="2"/>
                        <a:pt x="7" y="3"/>
                      </a:cubicBezTo>
                      <a:cubicBezTo>
                        <a:pt x="6" y="3"/>
                        <a:pt x="6" y="3"/>
                        <a:pt x="5" y="4"/>
                      </a:cubicBezTo>
                      <a:cubicBezTo>
                        <a:pt x="4" y="4"/>
                        <a:pt x="1" y="6"/>
                        <a:pt x="1" y="6"/>
                      </a:cubicBezTo>
                      <a:cubicBezTo>
                        <a:pt x="1" y="6"/>
                        <a:pt x="0" y="7"/>
                        <a:pt x="0" y="8"/>
                      </a:cubicBezTo>
                      <a:cubicBezTo>
                        <a:pt x="1" y="10"/>
                        <a:pt x="2" y="9"/>
                        <a:pt x="2" y="10"/>
                      </a:cubicBezTo>
                      <a:cubicBezTo>
                        <a:pt x="3" y="11"/>
                        <a:pt x="3" y="12"/>
                        <a:pt x="3" y="12"/>
                      </a:cubicBezTo>
                      <a:cubicBezTo>
                        <a:pt x="4" y="12"/>
                        <a:pt x="4" y="10"/>
                        <a:pt x="5" y="10"/>
                      </a:cubicBezTo>
                      <a:cubicBezTo>
                        <a:pt x="5" y="10"/>
                        <a:pt x="5" y="11"/>
                        <a:pt x="6" y="11"/>
                      </a:cubicBezTo>
                      <a:cubicBezTo>
                        <a:pt x="7" y="12"/>
                        <a:pt x="8" y="11"/>
                        <a:pt x="9" y="11"/>
                      </a:cubicBezTo>
                      <a:cubicBezTo>
                        <a:pt x="9" y="11"/>
                        <a:pt x="8" y="12"/>
                        <a:pt x="8" y="12"/>
                      </a:cubicBezTo>
                      <a:cubicBezTo>
                        <a:pt x="8" y="13"/>
                        <a:pt x="8" y="14"/>
                        <a:pt x="7" y="14"/>
                      </a:cubicBezTo>
                      <a:cubicBezTo>
                        <a:pt x="6" y="15"/>
                        <a:pt x="5" y="15"/>
                        <a:pt x="6" y="16"/>
                      </a:cubicBezTo>
                      <a:cubicBezTo>
                        <a:pt x="6" y="17"/>
                        <a:pt x="6" y="16"/>
                        <a:pt x="7" y="17"/>
                      </a:cubicBezTo>
                      <a:cubicBezTo>
                        <a:pt x="8" y="18"/>
                        <a:pt x="7" y="18"/>
                        <a:pt x="8" y="19"/>
                      </a:cubicBezTo>
                      <a:cubicBezTo>
                        <a:pt x="8" y="19"/>
                        <a:pt x="9" y="18"/>
                        <a:pt x="11" y="18"/>
                      </a:cubicBezTo>
                      <a:cubicBezTo>
                        <a:pt x="12" y="18"/>
                        <a:pt x="12" y="18"/>
                        <a:pt x="12" y="17"/>
                      </a:cubicBezTo>
                      <a:cubicBezTo>
                        <a:pt x="13" y="16"/>
                        <a:pt x="13" y="15"/>
                        <a:pt x="13" y="15"/>
                      </a:cubicBezTo>
                      <a:cubicBezTo>
                        <a:pt x="12" y="14"/>
                        <a:pt x="12" y="14"/>
                        <a:pt x="12" y="14"/>
                      </a:cubicBezTo>
                      <a:cubicBezTo>
                        <a:pt x="11" y="13"/>
                        <a:pt x="12" y="12"/>
                        <a:pt x="13" y="12"/>
                      </a:cubicBezTo>
                      <a:cubicBezTo>
                        <a:pt x="14" y="12"/>
                        <a:pt x="15" y="12"/>
                        <a:pt x="16" y="12"/>
                      </a:cubicBezTo>
                      <a:cubicBezTo>
                        <a:pt x="16" y="12"/>
                        <a:pt x="16" y="13"/>
                        <a:pt x="17" y="14"/>
                      </a:cubicBezTo>
                      <a:cubicBezTo>
                        <a:pt x="18" y="14"/>
                        <a:pt x="18" y="13"/>
                        <a:pt x="18" y="12"/>
                      </a:cubicBezTo>
                      <a:cubicBezTo>
                        <a:pt x="19" y="11"/>
                        <a:pt x="17" y="11"/>
                        <a:pt x="17" y="10"/>
                      </a:cubicBezTo>
                      <a:cubicBezTo>
                        <a:pt x="16" y="9"/>
                        <a:pt x="16" y="8"/>
                        <a:pt x="16" y="7"/>
                      </a:cubicBezTo>
                      <a:cubicBezTo>
                        <a:pt x="17" y="6"/>
                        <a:pt x="17" y="6"/>
                        <a:pt x="18" y="5"/>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52" name="Freeform 27">
                  <a:extLst>
                    <a:ext uri="{FF2B5EF4-FFF2-40B4-BE49-F238E27FC236}">
                      <a16:creationId xmlns:a16="http://schemas.microsoft.com/office/drawing/2014/main" id="{259021FD-E7F5-A225-6757-0E7B9C35FF29}"/>
                    </a:ext>
                  </a:extLst>
                </p:cNvPr>
                <p:cNvSpPr>
                  <a:spLocks noChangeAspect="1"/>
                </p:cNvSpPr>
                <p:nvPr/>
              </p:nvSpPr>
              <p:spPr bwMode="auto">
                <a:xfrm>
                  <a:off x="1551" y="2418"/>
                  <a:ext cx="44" cy="60"/>
                </a:xfrm>
                <a:custGeom>
                  <a:avLst/>
                  <a:gdLst>
                    <a:gd name="T0" fmla="*/ 5 w 22"/>
                    <a:gd name="T1" fmla="*/ 28 h 30"/>
                    <a:gd name="T2" fmla="*/ 7 w 22"/>
                    <a:gd name="T3" fmla="*/ 29 h 30"/>
                    <a:gd name="T4" fmla="*/ 9 w 22"/>
                    <a:gd name="T5" fmla="*/ 27 h 30"/>
                    <a:gd name="T6" fmla="*/ 13 w 22"/>
                    <a:gd name="T7" fmla="*/ 26 h 30"/>
                    <a:gd name="T8" fmla="*/ 13 w 22"/>
                    <a:gd name="T9" fmla="*/ 21 h 30"/>
                    <a:gd name="T10" fmla="*/ 14 w 22"/>
                    <a:gd name="T11" fmla="*/ 18 h 30"/>
                    <a:gd name="T12" fmla="*/ 18 w 22"/>
                    <a:gd name="T13" fmla="*/ 13 h 30"/>
                    <a:gd name="T14" fmla="*/ 20 w 22"/>
                    <a:gd name="T15" fmla="*/ 10 h 30"/>
                    <a:gd name="T16" fmla="*/ 18 w 22"/>
                    <a:gd name="T17" fmla="*/ 7 h 30"/>
                    <a:gd name="T18" fmla="*/ 21 w 22"/>
                    <a:gd name="T19" fmla="*/ 7 h 30"/>
                    <a:gd name="T20" fmla="*/ 22 w 22"/>
                    <a:gd name="T21" fmla="*/ 3 h 30"/>
                    <a:gd name="T22" fmla="*/ 18 w 22"/>
                    <a:gd name="T23" fmla="*/ 0 h 30"/>
                    <a:gd name="T24" fmla="*/ 16 w 22"/>
                    <a:gd name="T25" fmla="*/ 2 h 30"/>
                    <a:gd name="T26" fmla="*/ 13 w 22"/>
                    <a:gd name="T27" fmla="*/ 4 h 30"/>
                    <a:gd name="T28" fmla="*/ 12 w 22"/>
                    <a:gd name="T29" fmla="*/ 4 h 30"/>
                    <a:gd name="T30" fmla="*/ 11 w 22"/>
                    <a:gd name="T31" fmla="*/ 4 h 30"/>
                    <a:gd name="T32" fmla="*/ 9 w 22"/>
                    <a:gd name="T33" fmla="*/ 4 h 30"/>
                    <a:gd name="T34" fmla="*/ 7 w 22"/>
                    <a:gd name="T35" fmla="*/ 4 h 30"/>
                    <a:gd name="T36" fmla="*/ 7 w 22"/>
                    <a:gd name="T37" fmla="*/ 7 h 30"/>
                    <a:gd name="T38" fmla="*/ 5 w 22"/>
                    <a:gd name="T39" fmla="*/ 11 h 30"/>
                    <a:gd name="T40" fmla="*/ 9 w 22"/>
                    <a:gd name="T41" fmla="*/ 13 h 30"/>
                    <a:gd name="T42" fmla="*/ 4 w 22"/>
                    <a:gd name="T43" fmla="*/ 19 h 30"/>
                    <a:gd name="T44" fmla="*/ 6 w 22"/>
                    <a:gd name="T45" fmla="*/ 20 h 30"/>
                    <a:gd name="T46" fmla="*/ 3 w 22"/>
                    <a:gd name="T47" fmla="*/ 23 h 30"/>
                    <a:gd name="T48" fmla="*/ 4 w 22"/>
                    <a:gd name="T49" fmla="*/ 26 h 30"/>
                    <a:gd name="T50" fmla="*/ 2 w 22"/>
                    <a:gd name="T51" fmla="*/ 27 h 30"/>
                    <a:gd name="T52" fmla="*/ 0 w 22"/>
                    <a:gd name="T53" fmla="*/ 28 h 30"/>
                    <a:gd name="T54" fmla="*/ 5 w 22"/>
                    <a:gd name="T55"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30">
                      <a:moveTo>
                        <a:pt x="5" y="28"/>
                      </a:moveTo>
                      <a:cubicBezTo>
                        <a:pt x="7" y="28"/>
                        <a:pt x="6" y="30"/>
                        <a:pt x="7" y="29"/>
                      </a:cubicBezTo>
                      <a:cubicBezTo>
                        <a:pt x="8" y="29"/>
                        <a:pt x="8" y="29"/>
                        <a:pt x="9" y="27"/>
                      </a:cubicBezTo>
                      <a:cubicBezTo>
                        <a:pt x="9" y="26"/>
                        <a:pt x="12" y="27"/>
                        <a:pt x="13" y="26"/>
                      </a:cubicBezTo>
                      <a:cubicBezTo>
                        <a:pt x="15" y="26"/>
                        <a:pt x="13" y="21"/>
                        <a:pt x="13" y="21"/>
                      </a:cubicBezTo>
                      <a:cubicBezTo>
                        <a:pt x="13" y="20"/>
                        <a:pt x="14" y="18"/>
                        <a:pt x="14" y="18"/>
                      </a:cubicBezTo>
                      <a:cubicBezTo>
                        <a:pt x="14" y="17"/>
                        <a:pt x="18" y="14"/>
                        <a:pt x="18" y="13"/>
                      </a:cubicBezTo>
                      <a:cubicBezTo>
                        <a:pt x="19" y="13"/>
                        <a:pt x="20" y="10"/>
                        <a:pt x="20" y="10"/>
                      </a:cubicBezTo>
                      <a:cubicBezTo>
                        <a:pt x="21" y="9"/>
                        <a:pt x="18" y="8"/>
                        <a:pt x="18" y="7"/>
                      </a:cubicBezTo>
                      <a:cubicBezTo>
                        <a:pt x="18" y="6"/>
                        <a:pt x="21" y="7"/>
                        <a:pt x="21" y="7"/>
                      </a:cubicBezTo>
                      <a:cubicBezTo>
                        <a:pt x="22" y="7"/>
                        <a:pt x="22" y="4"/>
                        <a:pt x="22" y="3"/>
                      </a:cubicBezTo>
                      <a:cubicBezTo>
                        <a:pt x="22" y="2"/>
                        <a:pt x="19" y="0"/>
                        <a:pt x="18" y="0"/>
                      </a:cubicBezTo>
                      <a:cubicBezTo>
                        <a:pt x="17" y="0"/>
                        <a:pt x="16" y="2"/>
                        <a:pt x="16" y="2"/>
                      </a:cubicBezTo>
                      <a:cubicBezTo>
                        <a:pt x="15" y="2"/>
                        <a:pt x="14" y="4"/>
                        <a:pt x="13" y="4"/>
                      </a:cubicBezTo>
                      <a:cubicBezTo>
                        <a:pt x="13" y="4"/>
                        <a:pt x="13" y="4"/>
                        <a:pt x="12" y="4"/>
                      </a:cubicBezTo>
                      <a:cubicBezTo>
                        <a:pt x="12" y="4"/>
                        <a:pt x="12" y="4"/>
                        <a:pt x="11" y="4"/>
                      </a:cubicBezTo>
                      <a:cubicBezTo>
                        <a:pt x="11" y="4"/>
                        <a:pt x="10" y="4"/>
                        <a:pt x="9" y="4"/>
                      </a:cubicBezTo>
                      <a:cubicBezTo>
                        <a:pt x="8" y="3"/>
                        <a:pt x="8" y="4"/>
                        <a:pt x="7" y="4"/>
                      </a:cubicBezTo>
                      <a:cubicBezTo>
                        <a:pt x="7" y="5"/>
                        <a:pt x="7" y="6"/>
                        <a:pt x="7" y="7"/>
                      </a:cubicBezTo>
                      <a:cubicBezTo>
                        <a:pt x="7" y="7"/>
                        <a:pt x="5" y="10"/>
                        <a:pt x="5" y="11"/>
                      </a:cubicBezTo>
                      <a:cubicBezTo>
                        <a:pt x="5" y="12"/>
                        <a:pt x="8" y="13"/>
                        <a:pt x="9" y="13"/>
                      </a:cubicBezTo>
                      <a:cubicBezTo>
                        <a:pt x="9" y="14"/>
                        <a:pt x="5" y="17"/>
                        <a:pt x="4" y="19"/>
                      </a:cubicBezTo>
                      <a:cubicBezTo>
                        <a:pt x="3" y="20"/>
                        <a:pt x="6" y="19"/>
                        <a:pt x="6" y="20"/>
                      </a:cubicBezTo>
                      <a:cubicBezTo>
                        <a:pt x="5" y="21"/>
                        <a:pt x="3" y="22"/>
                        <a:pt x="3" y="23"/>
                      </a:cubicBezTo>
                      <a:cubicBezTo>
                        <a:pt x="3" y="24"/>
                        <a:pt x="4" y="25"/>
                        <a:pt x="4" y="26"/>
                      </a:cubicBezTo>
                      <a:cubicBezTo>
                        <a:pt x="4" y="27"/>
                        <a:pt x="2" y="27"/>
                        <a:pt x="2" y="27"/>
                      </a:cubicBezTo>
                      <a:cubicBezTo>
                        <a:pt x="1" y="27"/>
                        <a:pt x="0" y="27"/>
                        <a:pt x="0" y="28"/>
                      </a:cubicBezTo>
                      <a:cubicBezTo>
                        <a:pt x="1" y="29"/>
                        <a:pt x="3" y="27"/>
                        <a:pt x="5" y="28"/>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53" name="Freeform 28">
                  <a:extLst>
                    <a:ext uri="{FF2B5EF4-FFF2-40B4-BE49-F238E27FC236}">
                      <a16:creationId xmlns:a16="http://schemas.microsoft.com/office/drawing/2014/main" id="{AC579702-DE76-4688-B40B-B82E9499FE6C}"/>
                    </a:ext>
                  </a:extLst>
                </p:cNvPr>
                <p:cNvSpPr>
                  <a:spLocks noChangeAspect="1"/>
                </p:cNvSpPr>
                <p:nvPr/>
              </p:nvSpPr>
              <p:spPr bwMode="auto">
                <a:xfrm>
                  <a:off x="1615" y="2554"/>
                  <a:ext cx="32" cy="28"/>
                </a:xfrm>
                <a:custGeom>
                  <a:avLst/>
                  <a:gdLst>
                    <a:gd name="T0" fmla="*/ 3 w 16"/>
                    <a:gd name="T1" fmla="*/ 13 h 14"/>
                    <a:gd name="T2" fmla="*/ 4 w 16"/>
                    <a:gd name="T3" fmla="*/ 10 h 14"/>
                    <a:gd name="T4" fmla="*/ 5 w 16"/>
                    <a:gd name="T5" fmla="*/ 11 h 14"/>
                    <a:gd name="T6" fmla="*/ 7 w 16"/>
                    <a:gd name="T7" fmla="*/ 14 h 14"/>
                    <a:gd name="T8" fmla="*/ 9 w 16"/>
                    <a:gd name="T9" fmla="*/ 13 h 14"/>
                    <a:gd name="T10" fmla="*/ 9 w 16"/>
                    <a:gd name="T11" fmla="*/ 11 h 14"/>
                    <a:gd name="T12" fmla="*/ 12 w 16"/>
                    <a:gd name="T13" fmla="*/ 11 h 14"/>
                    <a:gd name="T14" fmla="*/ 15 w 16"/>
                    <a:gd name="T15" fmla="*/ 10 h 14"/>
                    <a:gd name="T16" fmla="*/ 14 w 16"/>
                    <a:gd name="T17" fmla="*/ 6 h 14"/>
                    <a:gd name="T18" fmla="*/ 12 w 16"/>
                    <a:gd name="T19" fmla="*/ 6 h 14"/>
                    <a:gd name="T20" fmla="*/ 11 w 16"/>
                    <a:gd name="T21" fmla="*/ 5 h 14"/>
                    <a:gd name="T22" fmla="*/ 13 w 16"/>
                    <a:gd name="T23" fmla="*/ 2 h 14"/>
                    <a:gd name="T24" fmla="*/ 10 w 16"/>
                    <a:gd name="T25" fmla="*/ 2 h 14"/>
                    <a:gd name="T26" fmla="*/ 8 w 16"/>
                    <a:gd name="T27" fmla="*/ 0 h 14"/>
                    <a:gd name="T28" fmla="*/ 5 w 16"/>
                    <a:gd name="T29" fmla="*/ 0 h 14"/>
                    <a:gd name="T30" fmla="*/ 5 w 16"/>
                    <a:gd name="T31" fmla="*/ 2 h 14"/>
                    <a:gd name="T32" fmla="*/ 4 w 16"/>
                    <a:gd name="T33" fmla="*/ 4 h 14"/>
                    <a:gd name="T34" fmla="*/ 3 w 16"/>
                    <a:gd name="T35" fmla="*/ 5 h 14"/>
                    <a:gd name="T36" fmla="*/ 3 w 16"/>
                    <a:gd name="T37" fmla="*/ 7 h 14"/>
                    <a:gd name="T38" fmla="*/ 2 w 16"/>
                    <a:gd name="T39" fmla="*/ 9 h 14"/>
                    <a:gd name="T40" fmla="*/ 0 w 16"/>
                    <a:gd name="T41" fmla="*/ 11 h 14"/>
                    <a:gd name="T42" fmla="*/ 3 w 16"/>
                    <a:gd name="T43"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4">
                      <a:moveTo>
                        <a:pt x="3" y="13"/>
                      </a:moveTo>
                      <a:cubicBezTo>
                        <a:pt x="3" y="13"/>
                        <a:pt x="3" y="10"/>
                        <a:pt x="4" y="10"/>
                      </a:cubicBezTo>
                      <a:cubicBezTo>
                        <a:pt x="5" y="10"/>
                        <a:pt x="5" y="11"/>
                        <a:pt x="5" y="11"/>
                      </a:cubicBezTo>
                      <a:cubicBezTo>
                        <a:pt x="5" y="12"/>
                        <a:pt x="6" y="13"/>
                        <a:pt x="7" y="14"/>
                      </a:cubicBezTo>
                      <a:cubicBezTo>
                        <a:pt x="8" y="14"/>
                        <a:pt x="8" y="14"/>
                        <a:pt x="9" y="13"/>
                      </a:cubicBezTo>
                      <a:cubicBezTo>
                        <a:pt x="10" y="12"/>
                        <a:pt x="9" y="11"/>
                        <a:pt x="9" y="11"/>
                      </a:cubicBezTo>
                      <a:cubicBezTo>
                        <a:pt x="10" y="10"/>
                        <a:pt x="10" y="11"/>
                        <a:pt x="12" y="11"/>
                      </a:cubicBezTo>
                      <a:cubicBezTo>
                        <a:pt x="14" y="11"/>
                        <a:pt x="14" y="11"/>
                        <a:pt x="15" y="10"/>
                      </a:cubicBezTo>
                      <a:cubicBezTo>
                        <a:pt x="16" y="9"/>
                        <a:pt x="15" y="7"/>
                        <a:pt x="14" y="6"/>
                      </a:cubicBezTo>
                      <a:cubicBezTo>
                        <a:pt x="12" y="6"/>
                        <a:pt x="12" y="6"/>
                        <a:pt x="12" y="6"/>
                      </a:cubicBezTo>
                      <a:cubicBezTo>
                        <a:pt x="11" y="6"/>
                        <a:pt x="11" y="6"/>
                        <a:pt x="11" y="5"/>
                      </a:cubicBezTo>
                      <a:cubicBezTo>
                        <a:pt x="11" y="5"/>
                        <a:pt x="13" y="3"/>
                        <a:pt x="13" y="2"/>
                      </a:cubicBezTo>
                      <a:cubicBezTo>
                        <a:pt x="12" y="2"/>
                        <a:pt x="10" y="2"/>
                        <a:pt x="10" y="2"/>
                      </a:cubicBezTo>
                      <a:cubicBezTo>
                        <a:pt x="9" y="2"/>
                        <a:pt x="9" y="1"/>
                        <a:pt x="8" y="0"/>
                      </a:cubicBezTo>
                      <a:cubicBezTo>
                        <a:pt x="7" y="0"/>
                        <a:pt x="5" y="0"/>
                        <a:pt x="5" y="0"/>
                      </a:cubicBezTo>
                      <a:cubicBezTo>
                        <a:pt x="5" y="0"/>
                        <a:pt x="5" y="1"/>
                        <a:pt x="5" y="2"/>
                      </a:cubicBezTo>
                      <a:cubicBezTo>
                        <a:pt x="5" y="2"/>
                        <a:pt x="4" y="4"/>
                        <a:pt x="4" y="4"/>
                      </a:cubicBezTo>
                      <a:cubicBezTo>
                        <a:pt x="4" y="5"/>
                        <a:pt x="3" y="4"/>
                        <a:pt x="3" y="5"/>
                      </a:cubicBezTo>
                      <a:cubicBezTo>
                        <a:pt x="2" y="6"/>
                        <a:pt x="3" y="6"/>
                        <a:pt x="3" y="7"/>
                      </a:cubicBezTo>
                      <a:cubicBezTo>
                        <a:pt x="3" y="7"/>
                        <a:pt x="3" y="8"/>
                        <a:pt x="2" y="9"/>
                      </a:cubicBezTo>
                      <a:cubicBezTo>
                        <a:pt x="1" y="10"/>
                        <a:pt x="0" y="10"/>
                        <a:pt x="0" y="11"/>
                      </a:cubicBezTo>
                      <a:cubicBezTo>
                        <a:pt x="0" y="12"/>
                        <a:pt x="2" y="13"/>
                        <a:pt x="3" y="13"/>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54" name="Freeform 29">
                  <a:extLst>
                    <a:ext uri="{FF2B5EF4-FFF2-40B4-BE49-F238E27FC236}">
                      <a16:creationId xmlns:a16="http://schemas.microsoft.com/office/drawing/2014/main" id="{667CFDB1-83C2-3B3B-2ABC-AC83CC94A51A}"/>
                    </a:ext>
                  </a:extLst>
                </p:cNvPr>
                <p:cNvSpPr>
                  <a:spLocks noChangeAspect="1"/>
                </p:cNvSpPr>
                <p:nvPr/>
              </p:nvSpPr>
              <p:spPr bwMode="auto">
                <a:xfrm>
                  <a:off x="1449" y="2731"/>
                  <a:ext cx="48" cy="38"/>
                </a:xfrm>
                <a:custGeom>
                  <a:avLst/>
                  <a:gdLst>
                    <a:gd name="T0" fmla="*/ 24 w 24"/>
                    <a:gd name="T1" fmla="*/ 13 h 19"/>
                    <a:gd name="T2" fmla="*/ 21 w 24"/>
                    <a:gd name="T3" fmla="*/ 9 h 19"/>
                    <a:gd name="T4" fmla="*/ 20 w 24"/>
                    <a:gd name="T5" fmla="*/ 7 h 19"/>
                    <a:gd name="T6" fmla="*/ 21 w 24"/>
                    <a:gd name="T7" fmla="*/ 6 h 19"/>
                    <a:gd name="T8" fmla="*/ 20 w 24"/>
                    <a:gd name="T9" fmla="*/ 4 h 19"/>
                    <a:gd name="T10" fmla="*/ 18 w 24"/>
                    <a:gd name="T11" fmla="*/ 3 h 19"/>
                    <a:gd name="T12" fmla="*/ 17 w 24"/>
                    <a:gd name="T13" fmla="*/ 0 h 19"/>
                    <a:gd name="T14" fmla="*/ 15 w 24"/>
                    <a:gd name="T15" fmla="*/ 0 h 19"/>
                    <a:gd name="T16" fmla="*/ 14 w 24"/>
                    <a:gd name="T17" fmla="*/ 2 h 19"/>
                    <a:gd name="T18" fmla="*/ 13 w 24"/>
                    <a:gd name="T19" fmla="*/ 2 h 19"/>
                    <a:gd name="T20" fmla="*/ 13 w 24"/>
                    <a:gd name="T21" fmla="*/ 3 h 19"/>
                    <a:gd name="T22" fmla="*/ 12 w 24"/>
                    <a:gd name="T23" fmla="*/ 4 h 19"/>
                    <a:gd name="T24" fmla="*/ 11 w 24"/>
                    <a:gd name="T25" fmla="*/ 4 h 19"/>
                    <a:gd name="T26" fmla="*/ 8 w 24"/>
                    <a:gd name="T27" fmla="*/ 5 h 19"/>
                    <a:gd name="T28" fmla="*/ 8 w 24"/>
                    <a:gd name="T29" fmla="*/ 4 h 19"/>
                    <a:gd name="T30" fmla="*/ 7 w 24"/>
                    <a:gd name="T31" fmla="*/ 2 h 19"/>
                    <a:gd name="T32" fmla="*/ 6 w 24"/>
                    <a:gd name="T33" fmla="*/ 1 h 19"/>
                    <a:gd name="T34" fmla="*/ 4 w 24"/>
                    <a:gd name="T35" fmla="*/ 1 h 19"/>
                    <a:gd name="T36" fmla="*/ 3 w 24"/>
                    <a:gd name="T37" fmla="*/ 4 h 19"/>
                    <a:gd name="T38" fmla="*/ 3 w 24"/>
                    <a:gd name="T39" fmla="*/ 6 h 19"/>
                    <a:gd name="T40" fmla="*/ 4 w 24"/>
                    <a:gd name="T41" fmla="*/ 8 h 19"/>
                    <a:gd name="T42" fmla="*/ 4 w 24"/>
                    <a:gd name="T43" fmla="*/ 9 h 19"/>
                    <a:gd name="T44" fmla="*/ 2 w 24"/>
                    <a:gd name="T45" fmla="*/ 9 h 19"/>
                    <a:gd name="T46" fmla="*/ 2 w 24"/>
                    <a:gd name="T47" fmla="*/ 11 h 19"/>
                    <a:gd name="T48" fmla="*/ 4 w 24"/>
                    <a:gd name="T49" fmla="*/ 12 h 19"/>
                    <a:gd name="T50" fmla="*/ 3 w 24"/>
                    <a:gd name="T51" fmla="*/ 13 h 19"/>
                    <a:gd name="T52" fmla="*/ 1 w 24"/>
                    <a:gd name="T53" fmla="*/ 13 h 19"/>
                    <a:gd name="T54" fmla="*/ 1 w 24"/>
                    <a:gd name="T55" fmla="*/ 15 h 19"/>
                    <a:gd name="T56" fmla="*/ 3 w 24"/>
                    <a:gd name="T57" fmla="*/ 16 h 19"/>
                    <a:gd name="T58" fmla="*/ 6 w 24"/>
                    <a:gd name="T59" fmla="*/ 16 h 19"/>
                    <a:gd name="T60" fmla="*/ 10 w 24"/>
                    <a:gd name="T61" fmla="*/ 16 h 19"/>
                    <a:gd name="T62" fmla="*/ 11 w 24"/>
                    <a:gd name="T63" fmla="*/ 17 h 19"/>
                    <a:gd name="T64" fmla="*/ 13 w 24"/>
                    <a:gd name="T65" fmla="*/ 19 h 19"/>
                    <a:gd name="T66" fmla="*/ 16 w 24"/>
                    <a:gd name="T67" fmla="*/ 17 h 19"/>
                    <a:gd name="T68" fmla="*/ 15 w 24"/>
                    <a:gd name="T69" fmla="*/ 15 h 19"/>
                    <a:gd name="T70" fmla="*/ 14 w 24"/>
                    <a:gd name="T71" fmla="*/ 15 h 19"/>
                    <a:gd name="T72" fmla="*/ 13 w 24"/>
                    <a:gd name="T73" fmla="*/ 13 h 19"/>
                    <a:gd name="T74" fmla="*/ 15 w 24"/>
                    <a:gd name="T75" fmla="*/ 12 h 19"/>
                    <a:gd name="T76" fmla="*/ 19 w 24"/>
                    <a:gd name="T77" fmla="*/ 14 h 19"/>
                    <a:gd name="T78" fmla="*/ 24 w 24"/>
                    <a:gd name="T79"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19">
                      <a:moveTo>
                        <a:pt x="24" y="13"/>
                      </a:moveTo>
                      <a:cubicBezTo>
                        <a:pt x="24" y="11"/>
                        <a:pt x="21" y="10"/>
                        <a:pt x="21" y="9"/>
                      </a:cubicBezTo>
                      <a:cubicBezTo>
                        <a:pt x="20" y="9"/>
                        <a:pt x="20" y="8"/>
                        <a:pt x="20" y="7"/>
                      </a:cubicBezTo>
                      <a:cubicBezTo>
                        <a:pt x="20" y="7"/>
                        <a:pt x="20" y="7"/>
                        <a:pt x="21" y="6"/>
                      </a:cubicBezTo>
                      <a:cubicBezTo>
                        <a:pt x="21" y="6"/>
                        <a:pt x="21" y="5"/>
                        <a:pt x="20" y="4"/>
                      </a:cubicBezTo>
                      <a:cubicBezTo>
                        <a:pt x="19" y="3"/>
                        <a:pt x="18" y="3"/>
                        <a:pt x="18" y="3"/>
                      </a:cubicBezTo>
                      <a:cubicBezTo>
                        <a:pt x="17" y="0"/>
                        <a:pt x="17" y="0"/>
                        <a:pt x="17" y="0"/>
                      </a:cubicBezTo>
                      <a:cubicBezTo>
                        <a:pt x="17" y="0"/>
                        <a:pt x="16" y="0"/>
                        <a:pt x="15" y="0"/>
                      </a:cubicBezTo>
                      <a:cubicBezTo>
                        <a:pt x="15" y="0"/>
                        <a:pt x="15" y="2"/>
                        <a:pt x="14" y="2"/>
                      </a:cubicBezTo>
                      <a:cubicBezTo>
                        <a:pt x="14" y="2"/>
                        <a:pt x="14" y="2"/>
                        <a:pt x="13" y="2"/>
                      </a:cubicBezTo>
                      <a:cubicBezTo>
                        <a:pt x="12" y="2"/>
                        <a:pt x="13" y="3"/>
                        <a:pt x="13" y="3"/>
                      </a:cubicBezTo>
                      <a:cubicBezTo>
                        <a:pt x="12" y="4"/>
                        <a:pt x="13" y="4"/>
                        <a:pt x="12" y="4"/>
                      </a:cubicBezTo>
                      <a:cubicBezTo>
                        <a:pt x="12" y="5"/>
                        <a:pt x="11" y="4"/>
                        <a:pt x="11" y="4"/>
                      </a:cubicBezTo>
                      <a:cubicBezTo>
                        <a:pt x="11" y="4"/>
                        <a:pt x="9" y="5"/>
                        <a:pt x="8" y="5"/>
                      </a:cubicBezTo>
                      <a:cubicBezTo>
                        <a:pt x="8" y="5"/>
                        <a:pt x="8" y="4"/>
                        <a:pt x="8" y="4"/>
                      </a:cubicBezTo>
                      <a:cubicBezTo>
                        <a:pt x="8" y="4"/>
                        <a:pt x="8" y="3"/>
                        <a:pt x="7" y="2"/>
                      </a:cubicBezTo>
                      <a:cubicBezTo>
                        <a:pt x="7" y="2"/>
                        <a:pt x="7" y="1"/>
                        <a:pt x="6" y="1"/>
                      </a:cubicBezTo>
                      <a:cubicBezTo>
                        <a:pt x="6" y="0"/>
                        <a:pt x="4" y="1"/>
                        <a:pt x="4" y="1"/>
                      </a:cubicBezTo>
                      <a:cubicBezTo>
                        <a:pt x="3" y="2"/>
                        <a:pt x="3" y="3"/>
                        <a:pt x="3" y="4"/>
                      </a:cubicBezTo>
                      <a:cubicBezTo>
                        <a:pt x="3" y="4"/>
                        <a:pt x="3" y="5"/>
                        <a:pt x="3" y="6"/>
                      </a:cubicBezTo>
                      <a:cubicBezTo>
                        <a:pt x="4" y="7"/>
                        <a:pt x="4" y="8"/>
                        <a:pt x="4" y="8"/>
                      </a:cubicBezTo>
                      <a:cubicBezTo>
                        <a:pt x="4" y="9"/>
                        <a:pt x="4" y="9"/>
                        <a:pt x="4" y="9"/>
                      </a:cubicBezTo>
                      <a:cubicBezTo>
                        <a:pt x="3" y="10"/>
                        <a:pt x="2" y="9"/>
                        <a:pt x="2" y="9"/>
                      </a:cubicBezTo>
                      <a:cubicBezTo>
                        <a:pt x="1" y="9"/>
                        <a:pt x="2" y="10"/>
                        <a:pt x="2" y="11"/>
                      </a:cubicBezTo>
                      <a:cubicBezTo>
                        <a:pt x="3" y="11"/>
                        <a:pt x="4" y="11"/>
                        <a:pt x="4" y="12"/>
                      </a:cubicBezTo>
                      <a:cubicBezTo>
                        <a:pt x="4" y="12"/>
                        <a:pt x="4" y="13"/>
                        <a:pt x="3" y="13"/>
                      </a:cubicBezTo>
                      <a:cubicBezTo>
                        <a:pt x="3" y="13"/>
                        <a:pt x="2" y="13"/>
                        <a:pt x="1" y="13"/>
                      </a:cubicBezTo>
                      <a:cubicBezTo>
                        <a:pt x="1" y="13"/>
                        <a:pt x="0" y="15"/>
                        <a:pt x="1" y="15"/>
                      </a:cubicBezTo>
                      <a:cubicBezTo>
                        <a:pt x="1" y="16"/>
                        <a:pt x="3" y="16"/>
                        <a:pt x="3" y="16"/>
                      </a:cubicBezTo>
                      <a:cubicBezTo>
                        <a:pt x="4" y="16"/>
                        <a:pt x="6" y="16"/>
                        <a:pt x="6" y="16"/>
                      </a:cubicBezTo>
                      <a:cubicBezTo>
                        <a:pt x="7" y="16"/>
                        <a:pt x="9" y="16"/>
                        <a:pt x="10" y="16"/>
                      </a:cubicBezTo>
                      <a:cubicBezTo>
                        <a:pt x="10" y="16"/>
                        <a:pt x="11" y="16"/>
                        <a:pt x="11" y="17"/>
                      </a:cubicBezTo>
                      <a:cubicBezTo>
                        <a:pt x="12" y="18"/>
                        <a:pt x="12" y="18"/>
                        <a:pt x="13" y="19"/>
                      </a:cubicBezTo>
                      <a:cubicBezTo>
                        <a:pt x="15" y="19"/>
                        <a:pt x="15" y="18"/>
                        <a:pt x="16" y="17"/>
                      </a:cubicBezTo>
                      <a:cubicBezTo>
                        <a:pt x="16" y="16"/>
                        <a:pt x="16" y="16"/>
                        <a:pt x="15" y="15"/>
                      </a:cubicBezTo>
                      <a:cubicBezTo>
                        <a:pt x="15" y="14"/>
                        <a:pt x="14" y="15"/>
                        <a:pt x="14" y="15"/>
                      </a:cubicBezTo>
                      <a:cubicBezTo>
                        <a:pt x="13" y="15"/>
                        <a:pt x="13" y="14"/>
                        <a:pt x="13" y="13"/>
                      </a:cubicBezTo>
                      <a:cubicBezTo>
                        <a:pt x="13" y="13"/>
                        <a:pt x="14" y="13"/>
                        <a:pt x="15" y="12"/>
                      </a:cubicBezTo>
                      <a:cubicBezTo>
                        <a:pt x="16" y="12"/>
                        <a:pt x="19" y="14"/>
                        <a:pt x="19" y="14"/>
                      </a:cubicBezTo>
                      <a:cubicBezTo>
                        <a:pt x="20" y="14"/>
                        <a:pt x="24" y="14"/>
                        <a:pt x="24" y="13"/>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55" name="Freeform 30">
                  <a:extLst>
                    <a:ext uri="{FF2B5EF4-FFF2-40B4-BE49-F238E27FC236}">
                      <a16:creationId xmlns:a16="http://schemas.microsoft.com/office/drawing/2014/main" id="{D699E436-F5BD-7BE5-EB76-700DD7896310}"/>
                    </a:ext>
                  </a:extLst>
                </p:cNvPr>
                <p:cNvSpPr>
                  <a:spLocks noChangeAspect="1"/>
                </p:cNvSpPr>
                <p:nvPr/>
              </p:nvSpPr>
              <p:spPr bwMode="auto">
                <a:xfrm>
                  <a:off x="1511" y="2660"/>
                  <a:ext cx="34" cy="69"/>
                </a:xfrm>
                <a:custGeom>
                  <a:avLst/>
                  <a:gdLst>
                    <a:gd name="T0" fmla="*/ 16 w 17"/>
                    <a:gd name="T1" fmla="*/ 21 h 34"/>
                    <a:gd name="T2" fmla="*/ 17 w 17"/>
                    <a:gd name="T3" fmla="*/ 18 h 34"/>
                    <a:gd name="T4" fmla="*/ 16 w 17"/>
                    <a:gd name="T5" fmla="*/ 17 h 34"/>
                    <a:gd name="T6" fmla="*/ 13 w 17"/>
                    <a:gd name="T7" fmla="*/ 18 h 34"/>
                    <a:gd name="T8" fmla="*/ 11 w 17"/>
                    <a:gd name="T9" fmla="*/ 19 h 34"/>
                    <a:gd name="T10" fmla="*/ 9 w 17"/>
                    <a:gd name="T11" fmla="*/ 17 h 34"/>
                    <a:gd name="T12" fmla="*/ 11 w 17"/>
                    <a:gd name="T13" fmla="*/ 14 h 34"/>
                    <a:gd name="T14" fmla="*/ 11 w 17"/>
                    <a:gd name="T15" fmla="*/ 11 h 34"/>
                    <a:gd name="T16" fmla="*/ 11 w 17"/>
                    <a:gd name="T17" fmla="*/ 8 h 34"/>
                    <a:gd name="T18" fmla="*/ 12 w 17"/>
                    <a:gd name="T19" fmla="*/ 6 h 34"/>
                    <a:gd name="T20" fmla="*/ 13 w 17"/>
                    <a:gd name="T21" fmla="*/ 3 h 34"/>
                    <a:gd name="T22" fmla="*/ 13 w 17"/>
                    <a:gd name="T23" fmla="*/ 0 h 34"/>
                    <a:gd name="T24" fmla="*/ 11 w 17"/>
                    <a:gd name="T25" fmla="*/ 0 h 34"/>
                    <a:gd name="T26" fmla="*/ 10 w 17"/>
                    <a:gd name="T27" fmla="*/ 1 h 34"/>
                    <a:gd name="T28" fmla="*/ 11 w 17"/>
                    <a:gd name="T29" fmla="*/ 3 h 34"/>
                    <a:gd name="T30" fmla="*/ 10 w 17"/>
                    <a:gd name="T31" fmla="*/ 5 h 34"/>
                    <a:gd name="T32" fmla="*/ 9 w 17"/>
                    <a:gd name="T33" fmla="*/ 8 h 34"/>
                    <a:gd name="T34" fmla="*/ 9 w 17"/>
                    <a:gd name="T35" fmla="*/ 10 h 34"/>
                    <a:gd name="T36" fmla="*/ 9 w 17"/>
                    <a:gd name="T37" fmla="*/ 12 h 34"/>
                    <a:gd name="T38" fmla="*/ 8 w 17"/>
                    <a:gd name="T39" fmla="*/ 13 h 34"/>
                    <a:gd name="T40" fmla="*/ 7 w 17"/>
                    <a:gd name="T41" fmla="*/ 14 h 34"/>
                    <a:gd name="T42" fmla="*/ 5 w 17"/>
                    <a:gd name="T43" fmla="*/ 15 h 34"/>
                    <a:gd name="T44" fmla="*/ 5 w 17"/>
                    <a:gd name="T45" fmla="*/ 16 h 34"/>
                    <a:gd name="T46" fmla="*/ 3 w 17"/>
                    <a:gd name="T47" fmla="*/ 17 h 34"/>
                    <a:gd name="T48" fmla="*/ 2 w 17"/>
                    <a:gd name="T49" fmla="*/ 18 h 34"/>
                    <a:gd name="T50" fmla="*/ 3 w 17"/>
                    <a:gd name="T51" fmla="*/ 20 h 34"/>
                    <a:gd name="T52" fmla="*/ 1 w 17"/>
                    <a:gd name="T53" fmla="*/ 21 h 34"/>
                    <a:gd name="T54" fmla="*/ 0 w 17"/>
                    <a:gd name="T55" fmla="*/ 22 h 34"/>
                    <a:gd name="T56" fmla="*/ 2 w 17"/>
                    <a:gd name="T57" fmla="*/ 24 h 34"/>
                    <a:gd name="T58" fmla="*/ 4 w 17"/>
                    <a:gd name="T59" fmla="*/ 27 h 34"/>
                    <a:gd name="T60" fmla="*/ 2 w 17"/>
                    <a:gd name="T61" fmla="*/ 28 h 34"/>
                    <a:gd name="T62" fmla="*/ 2 w 17"/>
                    <a:gd name="T63" fmla="*/ 30 h 34"/>
                    <a:gd name="T64" fmla="*/ 4 w 17"/>
                    <a:gd name="T65" fmla="*/ 32 h 34"/>
                    <a:gd name="T66" fmla="*/ 5 w 17"/>
                    <a:gd name="T67" fmla="*/ 34 h 34"/>
                    <a:gd name="T68" fmla="*/ 7 w 17"/>
                    <a:gd name="T69" fmla="*/ 32 h 34"/>
                    <a:gd name="T70" fmla="*/ 6 w 17"/>
                    <a:gd name="T71" fmla="*/ 30 h 34"/>
                    <a:gd name="T72" fmla="*/ 8 w 17"/>
                    <a:gd name="T73" fmla="*/ 30 h 34"/>
                    <a:gd name="T74" fmla="*/ 10 w 17"/>
                    <a:gd name="T75" fmla="*/ 30 h 34"/>
                    <a:gd name="T76" fmla="*/ 9 w 17"/>
                    <a:gd name="T77" fmla="*/ 26 h 34"/>
                    <a:gd name="T78" fmla="*/ 10 w 17"/>
                    <a:gd name="T79" fmla="*/ 23 h 34"/>
                    <a:gd name="T80" fmla="*/ 12 w 17"/>
                    <a:gd name="T81" fmla="*/ 23 h 34"/>
                    <a:gd name="T82" fmla="*/ 16 w 17"/>
                    <a:gd name="T83"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 h="34">
                      <a:moveTo>
                        <a:pt x="16" y="21"/>
                      </a:moveTo>
                      <a:cubicBezTo>
                        <a:pt x="17" y="21"/>
                        <a:pt x="17" y="18"/>
                        <a:pt x="17" y="18"/>
                      </a:cubicBezTo>
                      <a:cubicBezTo>
                        <a:pt x="17" y="18"/>
                        <a:pt x="17" y="17"/>
                        <a:pt x="16" y="17"/>
                      </a:cubicBezTo>
                      <a:cubicBezTo>
                        <a:pt x="15" y="17"/>
                        <a:pt x="13" y="18"/>
                        <a:pt x="13" y="18"/>
                      </a:cubicBezTo>
                      <a:cubicBezTo>
                        <a:pt x="13" y="18"/>
                        <a:pt x="11" y="20"/>
                        <a:pt x="11" y="19"/>
                      </a:cubicBezTo>
                      <a:cubicBezTo>
                        <a:pt x="10" y="19"/>
                        <a:pt x="9" y="18"/>
                        <a:pt x="9" y="17"/>
                      </a:cubicBezTo>
                      <a:cubicBezTo>
                        <a:pt x="9" y="17"/>
                        <a:pt x="11" y="14"/>
                        <a:pt x="11" y="14"/>
                      </a:cubicBezTo>
                      <a:cubicBezTo>
                        <a:pt x="11" y="11"/>
                        <a:pt x="11" y="11"/>
                        <a:pt x="11" y="11"/>
                      </a:cubicBezTo>
                      <a:cubicBezTo>
                        <a:pt x="11" y="11"/>
                        <a:pt x="11" y="9"/>
                        <a:pt x="11" y="8"/>
                      </a:cubicBezTo>
                      <a:cubicBezTo>
                        <a:pt x="11" y="7"/>
                        <a:pt x="12" y="6"/>
                        <a:pt x="12" y="6"/>
                      </a:cubicBezTo>
                      <a:cubicBezTo>
                        <a:pt x="13" y="5"/>
                        <a:pt x="13" y="3"/>
                        <a:pt x="13" y="3"/>
                      </a:cubicBezTo>
                      <a:cubicBezTo>
                        <a:pt x="13" y="3"/>
                        <a:pt x="13" y="1"/>
                        <a:pt x="13" y="0"/>
                      </a:cubicBezTo>
                      <a:cubicBezTo>
                        <a:pt x="13" y="0"/>
                        <a:pt x="11" y="0"/>
                        <a:pt x="11" y="0"/>
                      </a:cubicBezTo>
                      <a:cubicBezTo>
                        <a:pt x="11" y="0"/>
                        <a:pt x="10" y="0"/>
                        <a:pt x="10" y="1"/>
                      </a:cubicBezTo>
                      <a:cubicBezTo>
                        <a:pt x="10" y="1"/>
                        <a:pt x="11" y="2"/>
                        <a:pt x="11" y="3"/>
                      </a:cubicBezTo>
                      <a:cubicBezTo>
                        <a:pt x="11" y="4"/>
                        <a:pt x="10" y="5"/>
                        <a:pt x="10" y="5"/>
                      </a:cubicBezTo>
                      <a:cubicBezTo>
                        <a:pt x="10" y="6"/>
                        <a:pt x="9" y="7"/>
                        <a:pt x="9" y="8"/>
                      </a:cubicBezTo>
                      <a:cubicBezTo>
                        <a:pt x="9" y="9"/>
                        <a:pt x="9" y="9"/>
                        <a:pt x="9" y="10"/>
                      </a:cubicBezTo>
                      <a:cubicBezTo>
                        <a:pt x="10" y="11"/>
                        <a:pt x="10" y="11"/>
                        <a:pt x="9" y="12"/>
                      </a:cubicBezTo>
                      <a:cubicBezTo>
                        <a:pt x="8" y="12"/>
                        <a:pt x="8" y="12"/>
                        <a:pt x="8" y="13"/>
                      </a:cubicBezTo>
                      <a:cubicBezTo>
                        <a:pt x="7" y="13"/>
                        <a:pt x="7" y="14"/>
                        <a:pt x="7" y="14"/>
                      </a:cubicBezTo>
                      <a:cubicBezTo>
                        <a:pt x="7" y="15"/>
                        <a:pt x="5" y="15"/>
                        <a:pt x="5" y="15"/>
                      </a:cubicBezTo>
                      <a:cubicBezTo>
                        <a:pt x="5" y="15"/>
                        <a:pt x="5" y="16"/>
                        <a:pt x="5" y="16"/>
                      </a:cubicBezTo>
                      <a:cubicBezTo>
                        <a:pt x="4" y="17"/>
                        <a:pt x="3" y="17"/>
                        <a:pt x="3" y="17"/>
                      </a:cubicBezTo>
                      <a:cubicBezTo>
                        <a:pt x="2" y="17"/>
                        <a:pt x="2" y="17"/>
                        <a:pt x="2" y="18"/>
                      </a:cubicBezTo>
                      <a:cubicBezTo>
                        <a:pt x="2" y="19"/>
                        <a:pt x="3" y="19"/>
                        <a:pt x="3" y="20"/>
                      </a:cubicBezTo>
                      <a:cubicBezTo>
                        <a:pt x="3" y="20"/>
                        <a:pt x="1" y="21"/>
                        <a:pt x="1" y="21"/>
                      </a:cubicBezTo>
                      <a:cubicBezTo>
                        <a:pt x="0" y="21"/>
                        <a:pt x="0" y="22"/>
                        <a:pt x="0" y="22"/>
                      </a:cubicBezTo>
                      <a:cubicBezTo>
                        <a:pt x="0" y="23"/>
                        <a:pt x="1" y="24"/>
                        <a:pt x="2" y="24"/>
                      </a:cubicBezTo>
                      <a:cubicBezTo>
                        <a:pt x="3" y="25"/>
                        <a:pt x="3" y="26"/>
                        <a:pt x="4" y="27"/>
                      </a:cubicBezTo>
                      <a:cubicBezTo>
                        <a:pt x="4" y="28"/>
                        <a:pt x="3" y="27"/>
                        <a:pt x="2" y="28"/>
                      </a:cubicBezTo>
                      <a:cubicBezTo>
                        <a:pt x="2" y="29"/>
                        <a:pt x="1" y="29"/>
                        <a:pt x="2" y="30"/>
                      </a:cubicBezTo>
                      <a:cubicBezTo>
                        <a:pt x="2" y="32"/>
                        <a:pt x="3" y="31"/>
                        <a:pt x="4" y="32"/>
                      </a:cubicBezTo>
                      <a:cubicBezTo>
                        <a:pt x="4" y="32"/>
                        <a:pt x="5" y="34"/>
                        <a:pt x="5" y="34"/>
                      </a:cubicBezTo>
                      <a:cubicBezTo>
                        <a:pt x="6" y="34"/>
                        <a:pt x="6" y="34"/>
                        <a:pt x="7" y="32"/>
                      </a:cubicBezTo>
                      <a:cubicBezTo>
                        <a:pt x="7" y="31"/>
                        <a:pt x="6" y="31"/>
                        <a:pt x="6" y="30"/>
                      </a:cubicBezTo>
                      <a:cubicBezTo>
                        <a:pt x="6" y="29"/>
                        <a:pt x="6" y="30"/>
                        <a:pt x="8" y="30"/>
                      </a:cubicBezTo>
                      <a:cubicBezTo>
                        <a:pt x="9" y="30"/>
                        <a:pt x="9" y="30"/>
                        <a:pt x="10" y="30"/>
                      </a:cubicBezTo>
                      <a:cubicBezTo>
                        <a:pt x="11" y="29"/>
                        <a:pt x="9" y="28"/>
                        <a:pt x="9" y="26"/>
                      </a:cubicBezTo>
                      <a:cubicBezTo>
                        <a:pt x="9" y="25"/>
                        <a:pt x="10" y="24"/>
                        <a:pt x="10" y="23"/>
                      </a:cubicBezTo>
                      <a:cubicBezTo>
                        <a:pt x="11" y="22"/>
                        <a:pt x="12" y="23"/>
                        <a:pt x="12" y="23"/>
                      </a:cubicBezTo>
                      <a:cubicBezTo>
                        <a:pt x="13" y="23"/>
                        <a:pt x="15" y="22"/>
                        <a:pt x="16" y="21"/>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56" name="Freeform 31">
                  <a:extLst>
                    <a:ext uri="{FF2B5EF4-FFF2-40B4-BE49-F238E27FC236}">
                      <a16:creationId xmlns:a16="http://schemas.microsoft.com/office/drawing/2014/main" id="{76092549-4743-0FA3-4050-9D40D14524A3}"/>
                    </a:ext>
                  </a:extLst>
                </p:cNvPr>
                <p:cNvSpPr>
                  <a:spLocks noChangeAspect="1"/>
                </p:cNvSpPr>
                <p:nvPr/>
              </p:nvSpPr>
              <p:spPr bwMode="auto">
                <a:xfrm>
                  <a:off x="1567" y="2630"/>
                  <a:ext cx="40" cy="40"/>
                </a:xfrm>
                <a:custGeom>
                  <a:avLst/>
                  <a:gdLst>
                    <a:gd name="T0" fmla="*/ 10 w 20"/>
                    <a:gd name="T1" fmla="*/ 4 h 20"/>
                    <a:gd name="T2" fmla="*/ 9 w 20"/>
                    <a:gd name="T3" fmla="*/ 6 h 20"/>
                    <a:gd name="T4" fmla="*/ 9 w 20"/>
                    <a:gd name="T5" fmla="*/ 9 h 20"/>
                    <a:gd name="T6" fmla="*/ 9 w 20"/>
                    <a:gd name="T7" fmla="*/ 10 h 20"/>
                    <a:gd name="T8" fmla="*/ 7 w 20"/>
                    <a:gd name="T9" fmla="*/ 10 h 20"/>
                    <a:gd name="T10" fmla="*/ 8 w 20"/>
                    <a:gd name="T11" fmla="*/ 14 h 20"/>
                    <a:gd name="T12" fmla="*/ 5 w 20"/>
                    <a:gd name="T13" fmla="*/ 14 h 20"/>
                    <a:gd name="T14" fmla="*/ 5 w 20"/>
                    <a:gd name="T15" fmla="*/ 16 h 20"/>
                    <a:gd name="T16" fmla="*/ 2 w 20"/>
                    <a:gd name="T17" fmla="*/ 17 h 20"/>
                    <a:gd name="T18" fmla="*/ 0 w 20"/>
                    <a:gd name="T19" fmla="*/ 18 h 20"/>
                    <a:gd name="T20" fmla="*/ 2 w 20"/>
                    <a:gd name="T21" fmla="*/ 19 h 20"/>
                    <a:gd name="T22" fmla="*/ 4 w 20"/>
                    <a:gd name="T23" fmla="*/ 20 h 20"/>
                    <a:gd name="T24" fmla="*/ 8 w 20"/>
                    <a:gd name="T25" fmla="*/ 19 h 20"/>
                    <a:gd name="T26" fmla="*/ 11 w 20"/>
                    <a:gd name="T27" fmla="*/ 17 h 20"/>
                    <a:gd name="T28" fmla="*/ 14 w 20"/>
                    <a:gd name="T29" fmla="*/ 13 h 20"/>
                    <a:gd name="T30" fmla="*/ 15 w 20"/>
                    <a:gd name="T31" fmla="*/ 11 h 20"/>
                    <a:gd name="T32" fmla="*/ 13 w 20"/>
                    <a:gd name="T33" fmla="*/ 10 h 20"/>
                    <a:gd name="T34" fmla="*/ 14 w 20"/>
                    <a:gd name="T35" fmla="*/ 8 h 20"/>
                    <a:gd name="T36" fmla="*/ 17 w 20"/>
                    <a:gd name="T37" fmla="*/ 8 h 20"/>
                    <a:gd name="T38" fmla="*/ 16 w 20"/>
                    <a:gd name="T39" fmla="*/ 6 h 20"/>
                    <a:gd name="T40" fmla="*/ 17 w 20"/>
                    <a:gd name="T41" fmla="*/ 6 h 20"/>
                    <a:gd name="T42" fmla="*/ 19 w 20"/>
                    <a:gd name="T43" fmla="*/ 5 h 20"/>
                    <a:gd name="T44" fmla="*/ 20 w 20"/>
                    <a:gd name="T45" fmla="*/ 4 h 20"/>
                    <a:gd name="T46" fmla="*/ 20 w 20"/>
                    <a:gd name="T47" fmla="*/ 1 h 20"/>
                    <a:gd name="T48" fmla="*/ 19 w 20"/>
                    <a:gd name="T49" fmla="*/ 0 h 20"/>
                    <a:gd name="T50" fmla="*/ 18 w 20"/>
                    <a:gd name="T51" fmla="*/ 0 h 20"/>
                    <a:gd name="T52" fmla="*/ 16 w 20"/>
                    <a:gd name="T53" fmla="*/ 0 h 20"/>
                    <a:gd name="T54" fmla="*/ 16 w 20"/>
                    <a:gd name="T55" fmla="*/ 2 h 20"/>
                    <a:gd name="T56" fmla="*/ 14 w 20"/>
                    <a:gd name="T57" fmla="*/ 4 h 20"/>
                    <a:gd name="T58" fmla="*/ 10 w 20"/>
                    <a:gd name="T5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 h="20">
                      <a:moveTo>
                        <a:pt x="10" y="4"/>
                      </a:moveTo>
                      <a:cubicBezTo>
                        <a:pt x="9" y="5"/>
                        <a:pt x="9" y="5"/>
                        <a:pt x="9" y="6"/>
                      </a:cubicBezTo>
                      <a:cubicBezTo>
                        <a:pt x="9" y="6"/>
                        <a:pt x="9" y="8"/>
                        <a:pt x="9" y="9"/>
                      </a:cubicBezTo>
                      <a:cubicBezTo>
                        <a:pt x="9" y="9"/>
                        <a:pt x="9" y="9"/>
                        <a:pt x="9" y="10"/>
                      </a:cubicBezTo>
                      <a:cubicBezTo>
                        <a:pt x="8" y="10"/>
                        <a:pt x="8" y="9"/>
                        <a:pt x="7" y="10"/>
                      </a:cubicBezTo>
                      <a:cubicBezTo>
                        <a:pt x="6" y="11"/>
                        <a:pt x="8" y="13"/>
                        <a:pt x="8" y="14"/>
                      </a:cubicBezTo>
                      <a:cubicBezTo>
                        <a:pt x="8" y="14"/>
                        <a:pt x="6" y="13"/>
                        <a:pt x="5" y="14"/>
                      </a:cubicBezTo>
                      <a:cubicBezTo>
                        <a:pt x="5" y="14"/>
                        <a:pt x="5" y="16"/>
                        <a:pt x="5" y="16"/>
                      </a:cubicBezTo>
                      <a:cubicBezTo>
                        <a:pt x="4" y="17"/>
                        <a:pt x="2" y="17"/>
                        <a:pt x="2" y="17"/>
                      </a:cubicBezTo>
                      <a:cubicBezTo>
                        <a:pt x="1" y="17"/>
                        <a:pt x="0" y="17"/>
                        <a:pt x="0" y="18"/>
                      </a:cubicBezTo>
                      <a:cubicBezTo>
                        <a:pt x="0" y="19"/>
                        <a:pt x="1" y="19"/>
                        <a:pt x="2" y="19"/>
                      </a:cubicBezTo>
                      <a:cubicBezTo>
                        <a:pt x="2" y="19"/>
                        <a:pt x="4" y="20"/>
                        <a:pt x="4" y="20"/>
                      </a:cubicBezTo>
                      <a:cubicBezTo>
                        <a:pt x="5" y="20"/>
                        <a:pt x="7" y="20"/>
                        <a:pt x="8" y="19"/>
                      </a:cubicBezTo>
                      <a:cubicBezTo>
                        <a:pt x="9" y="19"/>
                        <a:pt x="10" y="17"/>
                        <a:pt x="11" y="17"/>
                      </a:cubicBezTo>
                      <a:cubicBezTo>
                        <a:pt x="11" y="16"/>
                        <a:pt x="14" y="14"/>
                        <a:pt x="14" y="13"/>
                      </a:cubicBezTo>
                      <a:cubicBezTo>
                        <a:pt x="15" y="12"/>
                        <a:pt x="15" y="12"/>
                        <a:pt x="15" y="11"/>
                      </a:cubicBezTo>
                      <a:cubicBezTo>
                        <a:pt x="15" y="10"/>
                        <a:pt x="13" y="10"/>
                        <a:pt x="13" y="10"/>
                      </a:cubicBezTo>
                      <a:cubicBezTo>
                        <a:pt x="13" y="9"/>
                        <a:pt x="14" y="8"/>
                        <a:pt x="14" y="8"/>
                      </a:cubicBezTo>
                      <a:cubicBezTo>
                        <a:pt x="14" y="8"/>
                        <a:pt x="17" y="8"/>
                        <a:pt x="17" y="8"/>
                      </a:cubicBezTo>
                      <a:cubicBezTo>
                        <a:pt x="17" y="7"/>
                        <a:pt x="16" y="7"/>
                        <a:pt x="16" y="6"/>
                      </a:cubicBezTo>
                      <a:cubicBezTo>
                        <a:pt x="16" y="6"/>
                        <a:pt x="17" y="6"/>
                        <a:pt x="17" y="6"/>
                      </a:cubicBezTo>
                      <a:cubicBezTo>
                        <a:pt x="18" y="6"/>
                        <a:pt x="18" y="5"/>
                        <a:pt x="19" y="5"/>
                      </a:cubicBezTo>
                      <a:cubicBezTo>
                        <a:pt x="19" y="5"/>
                        <a:pt x="20" y="4"/>
                        <a:pt x="20" y="4"/>
                      </a:cubicBezTo>
                      <a:cubicBezTo>
                        <a:pt x="20" y="3"/>
                        <a:pt x="20" y="2"/>
                        <a:pt x="20" y="1"/>
                      </a:cubicBezTo>
                      <a:cubicBezTo>
                        <a:pt x="20" y="1"/>
                        <a:pt x="20" y="0"/>
                        <a:pt x="19" y="0"/>
                      </a:cubicBezTo>
                      <a:cubicBezTo>
                        <a:pt x="19" y="0"/>
                        <a:pt x="18" y="0"/>
                        <a:pt x="18" y="0"/>
                      </a:cubicBezTo>
                      <a:cubicBezTo>
                        <a:pt x="18" y="0"/>
                        <a:pt x="16" y="0"/>
                        <a:pt x="16" y="0"/>
                      </a:cubicBezTo>
                      <a:cubicBezTo>
                        <a:pt x="16" y="1"/>
                        <a:pt x="16" y="2"/>
                        <a:pt x="16" y="2"/>
                      </a:cubicBezTo>
                      <a:cubicBezTo>
                        <a:pt x="15" y="3"/>
                        <a:pt x="16" y="5"/>
                        <a:pt x="14" y="4"/>
                      </a:cubicBezTo>
                      <a:cubicBezTo>
                        <a:pt x="13" y="4"/>
                        <a:pt x="11" y="4"/>
                        <a:pt x="10" y="4"/>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57" name="Freeform 32">
                  <a:extLst>
                    <a:ext uri="{FF2B5EF4-FFF2-40B4-BE49-F238E27FC236}">
                      <a16:creationId xmlns:a16="http://schemas.microsoft.com/office/drawing/2014/main" id="{493DD5C0-2FAA-984C-2FD1-5695C10E17A5}"/>
                    </a:ext>
                  </a:extLst>
                </p:cNvPr>
                <p:cNvSpPr>
                  <a:spLocks noChangeAspect="1"/>
                </p:cNvSpPr>
                <p:nvPr/>
              </p:nvSpPr>
              <p:spPr bwMode="auto">
                <a:xfrm>
                  <a:off x="1288" y="3702"/>
                  <a:ext cx="117" cy="134"/>
                </a:xfrm>
                <a:custGeom>
                  <a:avLst/>
                  <a:gdLst>
                    <a:gd name="T0" fmla="*/ 57 w 58"/>
                    <a:gd name="T1" fmla="*/ 6 h 67"/>
                    <a:gd name="T2" fmla="*/ 54 w 58"/>
                    <a:gd name="T3" fmla="*/ 17 h 67"/>
                    <a:gd name="T4" fmla="*/ 46 w 58"/>
                    <a:gd name="T5" fmla="*/ 21 h 67"/>
                    <a:gd name="T6" fmla="*/ 43 w 58"/>
                    <a:gd name="T7" fmla="*/ 24 h 67"/>
                    <a:gd name="T8" fmla="*/ 43 w 58"/>
                    <a:gd name="T9" fmla="*/ 26 h 67"/>
                    <a:gd name="T10" fmla="*/ 38 w 58"/>
                    <a:gd name="T11" fmla="*/ 28 h 67"/>
                    <a:gd name="T12" fmla="*/ 34 w 58"/>
                    <a:gd name="T13" fmla="*/ 30 h 67"/>
                    <a:gd name="T14" fmla="*/ 30 w 58"/>
                    <a:gd name="T15" fmla="*/ 33 h 67"/>
                    <a:gd name="T16" fmla="*/ 26 w 58"/>
                    <a:gd name="T17" fmla="*/ 37 h 67"/>
                    <a:gd name="T18" fmla="*/ 20 w 58"/>
                    <a:gd name="T19" fmla="*/ 35 h 67"/>
                    <a:gd name="T20" fmla="*/ 17 w 58"/>
                    <a:gd name="T21" fmla="*/ 38 h 67"/>
                    <a:gd name="T22" fmla="*/ 21 w 58"/>
                    <a:gd name="T23" fmla="*/ 41 h 67"/>
                    <a:gd name="T24" fmla="*/ 24 w 58"/>
                    <a:gd name="T25" fmla="*/ 45 h 67"/>
                    <a:gd name="T26" fmla="*/ 27 w 58"/>
                    <a:gd name="T27" fmla="*/ 42 h 67"/>
                    <a:gd name="T28" fmla="*/ 31 w 58"/>
                    <a:gd name="T29" fmla="*/ 39 h 67"/>
                    <a:gd name="T30" fmla="*/ 29 w 58"/>
                    <a:gd name="T31" fmla="*/ 45 h 67"/>
                    <a:gd name="T32" fmla="*/ 25 w 58"/>
                    <a:gd name="T33" fmla="*/ 47 h 67"/>
                    <a:gd name="T34" fmla="*/ 19 w 58"/>
                    <a:gd name="T35" fmla="*/ 46 h 67"/>
                    <a:gd name="T36" fmla="*/ 16 w 58"/>
                    <a:gd name="T37" fmla="*/ 49 h 67"/>
                    <a:gd name="T38" fmla="*/ 14 w 58"/>
                    <a:gd name="T39" fmla="*/ 51 h 67"/>
                    <a:gd name="T40" fmla="*/ 12 w 58"/>
                    <a:gd name="T41" fmla="*/ 56 h 67"/>
                    <a:gd name="T42" fmla="*/ 16 w 58"/>
                    <a:gd name="T43" fmla="*/ 57 h 67"/>
                    <a:gd name="T44" fmla="*/ 13 w 58"/>
                    <a:gd name="T45" fmla="*/ 62 h 67"/>
                    <a:gd name="T46" fmla="*/ 7 w 58"/>
                    <a:gd name="T47" fmla="*/ 65 h 67"/>
                    <a:gd name="T48" fmla="*/ 2 w 58"/>
                    <a:gd name="T49" fmla="*/ 63 h 67"/>
                    <a:gd name="T50" fmla="*/ 0 w 58"/>
                    <a:gd name="T51" fmla="*/ 55 h 67"/>
                    <a:gd name="T52" fmla="*/ 4 w 58"/>
                    <a:gd name="T53" fmla="*/ 51 h 67"/>
                    <a:gd name="T54" fmla="*/ 9 w 58"/>
                    <a:gd name="T55" fmla="*/ 48 h 67"/>
                    <a:gd name="T56" fmla="*/ 9 w 58"/>
                    <a:gd name="T57" fmla="*/ 44 h 67"/>
                    <a:gd name="T58" fmla="*/ 6 w 58"/>
                    <a:gd name="T59" fmla="*/ 36 h 67"/>
                    <a:gd name="T60" fmla="*/ 9 w 58"/>
                    <a:gd name="T61" fmla="*/ 37 h 67"/>
                    <a:gd name="T62" fmla="*/ 14 w 58"/>
                    <a:gd name="T63" fmla="*/ 34 h 67"/>
                    <a:gd name="T64" fmla="*/ 18 w 58"/>
                    <a:gd name="T65" fmla="*/ 30 h 67"/>
                    <a:gd name="T66" fmla="*/ 24 w 58"/>
                    <a:gd name="T67" fmla="*/ 28 h 67"/>
                    <a:gd name="T68" fmla="*/ 28 w 58"/>
                    <a:gd name="T69" fmla="*/ 25 h 67"/>
                    <a:gd name="T70" fmla="*/ 21 w 58"/>
                    <a:gd name="T71" fmla="*/ 21 h 67"/>
                    <a:gd name="T72" fmla="*/ 21 w 58"/>
                    <a:gd name="T73" fmla="*/ 18 h 67"/>
                    <a:gd name="T74" fmla="*/ 20 w 58"/>
                    <a:gd name="T75" fmla="*/ 14 h 67"/>
                    <a:gd name="T76" fmla="*/ 30 w 58"/>
                    <a:gd name="T77" fmla="*/ 15 h 67"/>
                    <a:gd name="T78" fmla="*/ 33 w 58"/>
                    <a:gd name="T79" fmla="*/ 18 h 67"/>
                    <a:gd name="T80" fmla="*/ 36 w 58"/>
                    <a:gd name="T81" fmla="*/ 20 h 67"/>
                    <a:gd name="T82" fmla="*/ 41 w 58"/>
                    <a:gd name="T83" fmla="*/ 14 h 67"/>
                    <a:gd name="T84" fmla="*/ 42 w 58"/>
                    <a:gd name="T85" fmla="*/ 11 h 67"/>
                    <a:gd name="T86" fmla="*/ 47 w 58"/>
                    <a:gd name="T87" fmla="*/ 9 h 67"/>
                    <a:gd name="T88" fmla="*/ 51 w 58"/>
                    <a:gd name="T8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 h="67">
                      <a:moveTo>
                        <a:pt x="51" y="0"/>
                      </a:moveTo>
                      <a:cubicBezTo>
                        <a:pt x="53" y="0"/>
                        <a:pt x="57" y="5"/>
                        <a:pt x="57" y="6"/>
                      </a:cubicBezTo>
                      <a:cubicBezTo>
                        <a:pt x="57" y="6"/>
                        <a:pt x="58" y="11"/>
                        <a:pt x="58" y="12"/>
                      </a:cubicBezTo>
                      <a:cubicBezTo>
                        <a:pt x="57" y="13"/>
                        <a:pt x="54" y="17"/>
                        <a:pt x="54" y="17"/>
                      </a:cubicBezTo>
                      <a:cubicBezTo>
                        <a:pt x="50" y="21"/>
                        <a:pt x="50" y="21"/>
                        <a:pt x="50" y="21"/>
                      </a:cubicBezTo>
                      <a:cubicBezTo>
                        <a:pt x="46" y="21"/>
                        <a:pt x="46" y="21"/>
                        <a:pt x="46" y="21"/>
                      </a:cubicBezTo>
                      <a:cubicBezTo>
                        <a:pt x="46" y="21"/>
                        <a:pt x="43" y="21"/>
                        <a:pt x="43" y="21"/>
                      </a:cubicBezTo>
                      <a:cubicBezTo>
                        <a:pt x="43" y="21"/>
                        <a:pt x="44" y="23"/>
                        <a:pt x="43" y="24"/>
                      </a:cubicBezTo>
                      <a:cubicBezTo>
                        <a:pt x="42" y="24"/>
                        <a:pt x="41" y="23"/>
                        <a:pt x="40" y="23"/>
                      </a:cubicBezTo>
                      <a:cubicBezTo>
                        <a:pt x="40" y="24"/>
                        <a:pt x="43" y="26"/>
                        <a:pt x="43" y="26"/>
                      </a:cubicBezTo>
                      <a:cubicBezTo>
                        <a:pt x="42" y="27"/>
                        <a:pt x="41" y="27"/>
                        <a:pt x="40" y="27"/>
                      </a:cubicBezTo>
                      <a:cubicBezTo>
                        <a:pt x="39" y="28"/>
                        <a:pt x="39" y="28"/>
                        <a:pt x="38" y="28"/>
                      </a:cubicBezTo>
                      <a:cubicBezTo>
                        <a:pt x="37" y="29"/>
                        <a:pt x="34" y="27"/>
                        <a:pt x="34" y="27"/>
                      </a:cubicBezTo>
                      <a:cubicBezTo>
                        <a:pt x="33" y="28"/>
                        <a:pt x="35" y="29"/>
                        <a:pt x="34" y="30"/>
                      </a:cubicBezTo>
                      <a:cubicBezTo>
                        <a:pt x="34" y="30"/>
                        <a:pt x="32" y="30"/>
                        <a:pt x="31" y="31"/>
                      </a:cubicBezTo>
                      <a:cubicBezTo>
                        <a:pt x="30" y="31"/>
                        <a:pt x="31" y="32"/>
                        <a:pt x="30" y="33"/>
                      </a:cubicBezTo>
                      <a:cubicBezTo>
                        <a:pt x="29" y="34"/>
                        <a:pt x="28" y="33"/>
                        <a:pt x="27" y="34"/>
                      </a:cubicBezTo>
                      <a:cubicBezTo>
                        <a:pt x="26" y="35"/>
                        <a:pt x="27" y="36"/>
                        <a:pt x="26" y="37"/>
                      </a:cubicBezTo>
                      <a:cubicBezTo>
                        <a:pt x="25" y="37"/>
                        <a:pt x="24" y="36"/>
                        <a:pt x="24" y="36"/>
                      </a:cubicBezTo>
                      <a:cubicBezTo>
                        <a:pt x="24" y="36"/>
                        <a:pt x="21" y="35"/>
                        <a:pt x="20" y="35"/>
                      </a:cubicBezTo>
                      <a:cubicBezTo>
                        <a:pt x="19" y="35"/>
                        <a:pt x="18" y="36"/>
                        <a:pt x="18" y="36"/>
                      </a:cubicBezTo>
                      <a:cubicBezTo>
                        <a:pt x="17" y="37"/>
                        <a:pt x="17" y="37"/>
                        <a:pt x="17" y="38"/>
                      </a:cubicBezTo>
                      <a:cubicBezTo>
                        <a:pt x="17" y="38"/>
                        <a:pt x="18" y="39"/>
                        <a:pt x="18" y="39"/>
                      </a:cubicBezTo>
                      <a:cubicBezTo>
                        <a:pt x="18" y="39"/>
                        <a:pt x="20" y="41"/>
                        <a:pt x="21" y="41"/>
                      </a:cubicBezTo>
                      <a:cubicBezTo>
                        <a:pt x="21" y="42"/>
                        <a:pt x="22" y="44"/>
                        <a:pt x="22" y="44"/>
                      </a:cubicBezTo>
                      <a:cubicBezTo>
                        <a:pt x="22" y="44"/>
                        <a:pt x="23" y="45"/>
                        <a:pt x="24" y="45"/>
                      </a:cubicBezTo>
                      <a:cubicBezTo>
                        <a:pt x="24" y="45"/>
                        <a:pt x="25" y="43"/>
                        <a:pt x="25" y="42"/>
                      </a:cubicBezTo>
                      <a:cubicBezTo>
                        <a:pt x="25" y="42"/>
                        <a:pt x="27" y="42"/>
                        <a:pt x="27" y="42"/>
                      </a:cubicBezTo>
                      <a:cubicBezTo>
                        <a:pt x="29" y="40"/>
                        <a:pt x="29" y="40"/>
                        <a:pt x="29" y="40"/>
                      </a:cubicBezTo>
                      <a:cubicBezTo>
                        <a:pt x="29" y="40"/>
                        <a:pt x="31" y="38"/>
                        <a:pt x="31" y="39"/>
                      </a:cubicBezTo>
                      <a:cubicBezTo>
                        <a:pt x="32" y="40"/>
                        <a:pt x="30" y="43"/>
                        <a:pt x="30" y="43"/>
                      </a:cubicBezTo>
                      <a:cubicBezTo>
                        <a:pt x="30" y="43"/>
                        <a:pt x="29" y="44"/>
                        <a:pt x="29" y="45"/>
                      </a:cubicBezTo>
                      <a:cubicBezTo>
                        <a:pt x="28" y="45"/>
                        <a:pt x="28" y="47"/>
                        <a:pt x="27" y="48"/>
                      </a:cubicBezTo>
                      <a:cubicBezTo>
                        <a:pt x="26" y="48"/>
                        <a:pt x="26" y="47"/>
                        <a:pt x="25" y="47"/>
                      </a:cubicBezTo>
                      <a:cubicBezTo>
                        <a:pt x="24" y="47"/>
                        <a:pt x="24" y="49"/>
                        <a:pt x="23" y="49"/>
                      </a:cubicBezTo>
                      <a:cubicBezTo>
                        <a:pt x="22" y="49"/>
                        <a:pt x="20" y="46"/>
                        <a:pt x="19" y="46"/>
                      </a:cubicBezTo>
                      <a:cubicBezTo>
                        <a:pt x="19" y="46"/>
                        <a:pt x="18" y="47"/>
                        <a:pt x="18" y="47"/>
                      </a:cubicBezTo>
                      <a:cubicBezTo>
                        <a:pt x="16" y="49"/>
                        <a:pt x="16" y="49"/>
                        <a:pt x="16" y="49"/>
                      </a:cubicBezTo>
                      <a:cubicBezTo>
                        <a:pt x="16" y="49"/>
                        <a:pt x="16" y="51"/>
                        <a:pt x="16" y="51"/>
                      </a:cubicBezTo>
                      <a:cubicBezTo>
                        <a:pt x="16" y="51"/>
                        <a:pt x="15" y="51"/>
                        <a:pt x="14" y="51"/>
                      </a:cubicBezTo>
                      <a:cubicBezTo>
                        <a:pt x="14" y="51"/>
                        <a:pt x="13" y="54"/>
                        <a:pt x="13" y="54"/>
                      </a:cubicBezTo>
                      <a:cubicBezTo>
                        <a:pt x="13" y="54"/>
                        <a:pt x="12" y="55"/>
                        <a:pt x="12" y="56"/>
                      </a:cubicBezTo>
                      <a:cubicBezTo>
                        <a:pt x="12" y="57"/>
                        <a:pt x="13" y="57"/>
                        <a:pt x="13" y="58"/>
                      </a:cubicBezTo>
                      <a:cubicBezTo>
                        <a:pt x="14" y="58"/>
                        <a:pt x="15" y="57"/>
                        <a:pt x="16" y="57"/>
                      </a:cubicBezTo>
                      <a:cubicBezTo>
                        <a:pt x="16" y="58"/>
                        <a:pt x="15" y="59"/>
                        <a:pt x="15" y="59"/>
                      </a:cubicBezTo>
                      <a:cubicBezTo>
                        <a:pt x="15" y="59"/>
                        <a:pt x="14" y="61"/>
                        <a:pt x="13" y="62"/>
                      </a:cubicBezTo>
                      <a:cubicBezTo>
                        <a:pt x="13" y="62"/>
                        <a:pt x="11" y="63"/>
                        <a:pt x="10" y="63"/>
                      </a:cubicBezTo>
                      <a:cubicBezTo>
                        <a:pt x="10" y="63"/>
                        <a:pt x="7" y="65"/>
                        <a:pt x="7" y="65"/>
                      </a:cubicBezTo>
                      <a:cubicBezTo>
                        <a:pt x="7" y="65"/>
                        <a:pt x="4" y="67"/>
                        <a:pt x="2" y="66"/>
                      </a:cubicBezTo>
                      <a:cubicBezTo>
                        <a:pt x="1" y="66"/>
                        <a:pt x="2" y="64"/>
                        <a:pt x="2" y="63"/>
                      </a:cubicBezTo>
                      <a:cubicBezTo>
                        <a:pt x="2" y="62"/>
                        <a:pt x="1" y="61"/>
                        <a:pt x="1" y="59"/>
                      </a:cubicBezTo>
                      <a:cubicBezTo>
                        <a:pt x="0" y="58"/>
                        <a:pt x="0" y="56"/>
                        <a:pt x="0" y="55"/>
                      </a:cubicBezTo>
                      <a:cubicBezTo>
                        <a:pt x="0" y="55"/>
                        <a:pt x="1" y="54"/>
                        <a:pt x="2" y="54"/>
                      </a:cubicBezTo>
                      <a:cubicBezTo>
                        <a:pt x="2" y="53"/>
                        <a:pt x="3" y="52"/>
                        <a:pt x="4" y="51"/>
                      </a:cubicBezTo>
                      <a:cubicBezTo>
                        <a:pt x="4" y="50"/>
                        <a:pt x="6" y="50"/>
                        <a:pt x="7" y="50"/>
                      </a:cubicBezTo>
                      <a:cubicBezTo>
                        <a:pt x="7" y="50"/>
                        <a:pt x="9" y="49"/>
                        <a:pt x="9" y="48"/>
                      </a:cubicBezTo>
                      <a:cubicBezTo>
                        <a:pt x="10" y="47"/>
                        <a:pt x="9" y="46"/>
                        <a:pt x="9" y="46"/>
                      </a:cubicBezTo>
                      <a:cubicBezTo>
                        <a:pt x="9" y="44"/>
                        <a:pt x="9" y="45"/>
                        <a:pt x="9" y="44"/>
                      </a:cubicBezTo>
                      <a:cubicBezTo>
                        <a:pt x="9" y="42"/>
                        <a:pt x="7" y="41"/>
                        <a:pt x="7" y="40"/>
                      </a:cubicBezTo>
                      <a:cubicBezTo>
                        <a:pt x="6" y="39"/>
                        <a:pt x="5" y="37"/>
                        <a:pt x="6" y="36"/>
                      </a:cubicBezTo>
                      <a:cubicBezTo>
                        <a:pt x="7" y="35"/>
                        <a:pt x="8" y="35"/>
                        <a:pt x="8" y="36"/>
                      </a:cubicBezTo>
                      <a:cubicBezTo>
                        <a:pt x="8" y="36"/>
                        <a:pt x="9" y="37"/>
                        <a:pt x="9" y="37"/>
                      </a:cubicBezTo>
                      <a:cubicBezTo>
                        <a:pt x="10" y="37"/>
                        <a:pt x="12" y="37"/>
                        <a:pt x="13" y="36"/>
                      </a:cubicBezTo>
                      <a:cubicBezTo>
                        <a:pt x="13" y="35"/>
                        <a:pt x="13" y="35"/>
                        <a:pt x="14" y="34"/>
                      </a:cubicBezTo>
                      <a:cubicBezTo>
                        <a:pt x="15" y="34"/>
                        <a:pt x="15" y="34"/>
                        <a:pt x="16" y="34"/>
                      </a:cubicBezTo>
                      <a:cubicBezTo>
                        <a:pt x="16" y="33"/>
                        <a:pt x="17" y="31"/>
                        <a:pt x="18" y="30"/>
                      </a:cubicBezTo>
                      <a:cubicBezTo>
                        <a:pt x="18" y="30"/>
                        <a:pt x="19" y="30"/>
                        <a:pt x="20" y="30"/>
                      </a:cubicBezTo>
                      <a:cubicBezTo>
                        <a:pt x="21" y="30"/>
                        <a:pt x="24" y="28"/>
                        <a:pt x="24" y="28"/>
                      </a:cubicBezTo>
                      <a:cubicBezTo>
                        <a:pt x="24" y="28"/>
                        <a:pt x="28" y="26"/>
                        <a:pt x="28" y="26"/>
                      </a:cubicBezTo>
                      <a:cubicBezTo>
                        <a:pt x="28" y="26"/>
                        <a:pt x="28" y="25"/>
                        <a:pt x="28" y="25"/>
                      </a:cubicBezTo>
                      <a:cubicBezTo>
                        <a:pt x="28" y="24"/>
                        <a:pt x="26" y="24"/>
                        <a:pt x="26" y="24"/>
                      </a:cubicBezTo>
                      <a:cubicBezTo>
                        <a:pt x="21" y="21"/>
                        <a:pt x="21" y="21"/>
                        <a:pt x="21" y="21"/>
                      </a:cubicBezTo>
                      <a:cubicBezTo>
                        <a:pt x="21" y="21"/>
                        <a:pt x="18" y="20"/>
                        <a:pt x="18" y="19"/>
                      </a:cubicBezTo>
                      <a:cubicBezTo>
                        <a:pt x="18" y="19"/>
                        <a:pt x="21" y="18"/>
                        <a:pt x="21" y="18"/>
                      </a:cubicBezTo>
                      <a:cubicBezTo>
                        <a:pt x="21" y="17"/>
                        <a:pt x="20" y="17"/>
                        <a:pt x="20" y="17"/>
                      </a:cubicBezTo>
                      <a:cubicBezTo>
                        <a:pt x="20" y="17"/>
                        <a:pt x="19" y="15"/>
                        <a:pt x="20" y="14"/>
                      </a:cubicBezTo>
                      <a:cubicBezTo>
                        <a:pt x="21" y="13"/>
                        <a:pt x="26" y="14"/>
                        <a:pt x="27" y="14"/>
                      </a:cubicBezTo>
                      <a:cubicBezTo>
                        <a:pt x="27" y="14"/>
                        <a:pt x="29" y="15"/>
                        <a:pt x="30" y="15"/>
                      </a:cubicBezTo>
                      <a:cubicBezTo>
                        <a:pt x="31" y="15"/>
                        <a:pt x="32" y="13"/>
                        <a:pt x="32" y="14"/>
                      </a:cubicBezTo>
                      <a:cubicBezTo>
                        <a:pt x="33" y="14"/>
                        <a:pt x="33" y="18"/>
                        <a:pt x="33" y="18"/>
                      </a:cubicBezTo>
                      <a:cubicBezTo>
                        <a:pt x="33" y="18"/>
                        <a:pt x="32" y="19"/>
                        <a:pt x="33" y="20"/>
                      </a:cubicBezTo>
                      <a:cubicBezTo>
                        <a:pt x="34" y="21"/>
                        <a:pt x="35" y="20"/>
                        <a:pt x="36" y="20"/>
                      </a:cubicBezTo>
                      <a:cubicBezTo>
                        <a:pt x="38" y="19"/>
                        <a:pt x="38" y="17"/>
                        <a:pt x="38" y="17"/>
                      </a:cubicBezTo>
                      <a:cubicBezTo>
                        <a:pt x="38" y="17"/>
                        <a:pt x="40" y="14"/>
                        <a:pt x="41" y="14"/>
                      </a:cubicBezTo>
                      <a:cubicBezTo>
                        <a:pt x="41" y="14"/>
                        <a:pt x="42" y="14"/>
                        <a:pt x="43" y="13"/>
                      </a:cubicBezTo>
                      <a:cubicBezTo>
                        <a:pt x="43" y="13"/>
                        <a:pt x="42" y="12"/>
                        <a:pt x="42" y="11"/>
                      </a:cubicBezTo>
                      <a:cubicBezTo>
                        <a:pt x="43" y="10"/>
                        <a:pt x="45" y="10"/>
                        <a:pt x="45" y="10"/>
                      </a:cubicBezTo>
                      <a:cubicBezTo>
                        <a:pt x="47" y="9"/>
                        <a:pt x="47" y="9"/>
                        <a:pt x="47" y="9"/>
                      </a:cubicBezTo>
                      <a:cubicBezTo>
                        <a:pt x="50" y="5"/>
                        <a:pt x="50" y="5"/>
                        <a:pt x="50" y="5"/>
                      </a:cubicBezTo>
                      <a:cubicBezTo>
                        <a:pt x="50" y="5"/>
                        <a:pt x="50" y="1"/>
                        <a:pt x="51" y="0"/>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58" name="Freeform 33">
                  <a:extLst>
                    <a:ext uri="{FF2B5EF4-FFF2-40B4-BE49-F238E27FC236}">
                      <a16:creationId xmlns:a16="http://schemas.microsoft.com/office/drawing/2014/main" id="{F678CB2A-39DD-EBD3-DE3D-B9F05036E24C}"/>
                    </a:ext>
                  </a:extLst>
                </p:cNvPr>
                <p:cNvSpPr>
                  <a:spLocks noChangeAspect="1"/>
                </p:cNvSpPr>
                <p:nvPr/>
              </p:nvSpPr>
              <p:spPr bwMode="auto">
                <a:xfrm>
                  <a:off x="891" y="4021"/>
                  <a:ext cx="44" cy="40"/>
                </a:xfrm>
                <a:custGeom>
                  <a:avLst/>
                  <a:gdLst>
                    <a:gd name="T0" fmla="*/ 1 w 22"/>
                    <a:gd name="T1" fmla="*/ 0 h 20"/>
                    <a:gd name="T2" fmla="*/ 5 w 22"/>
                    <a:gd name="T3" fmla="*/ 2 h 20"/>
                    <a:gd name="T4" fmla="*/ 8 w 22"/>
                    <a:gd name="T5" fmla="*/ 5 h 20"/>
                    <a:gd name="T6" fmla="*/ 9 w 22"/>
                    <a:gd name="T7" fmla="*/ 8 h 20"/>
                    <a:gd name="T8" fmla="*/ 10 w 22"/>
                    <a:gd name="T9" fmla="*/ 9 h 20"/>
                    <a:gd name="T10" fmla="*/ 10 w 22"/>
                    <a:gd name="T11" fmla="*/ 11 h 20"/>
                    <a:gd name="T12" fmla="*/ 13 w 22"/>
                    <a:gd name="T13" fmla="*/ 12 h 20"/>
                    <a:gd name="T14" fmla="*/ 15 w 22"/>
                    <a:gd name="T15" fmla="*/ 14 h 20"/>
                    <a:gd name="T16" fmla="*/ 19 w 22"/>
                    <a:gd name="T17" fmla="*/ 14 h 20"/>
                    <a:gd name="T18" fmla="*/ 21 w 22"/>
                    <a:gd name="T19" fmla="*/ 17 h 20"/>
                    <a:gd name="T20" fmla="*/ 22 w 22"/>
                    <a:gd name="T21" fmla="*/ 19 h 20"/>
                    <a:gd name="T22" fmla="*/ 18 w 22"/>
                    <a:gd name="T23" fmla="*/ 18 h 20"/>
                    <a:gd name="T24" fmla="*/ 14 w 22"/>
                    <a:gd name="T25" fmla="*/ 18 h 20"/>
                    <a:gd name="T26" fmla="*/ 10 w 22"/>
                    <a:gd name="T27" fmla="*/ 19 h 20"/>
                    <a:gd name="T28" fmla="*/ 8 w 22"/>
                    <a:gd name="T29" fmla="*/ 20 h 20"/>
                    <a:gd name="T30" fmla="*/ 5 w 22"/>
                    <a:gd name="T31" fmla="*/ 18 h 20"/>
                    <a:gd name="T32" fmla="*/ 2 w 22"/>
                    <a:gd name="T33" fmla="*/ 19 h 20"/>
                    <a:gd name="T34" fmla="*/ 3 w 22"/>
                    <a:gd name="T35" fmla="*/ 15 h 20"/>
                    <a:gd name="T36" fmla="*/ 3 w 22"/>
                    <a:gd name="T37" fmla="*/ 11 h 20"/>
                    <a:gd name="T38" fmla="*/ 5 w 22"/>
                    <a:gd name="T39" fmla="*/ 11 h 20"/>
                    <a:gd name="T40" fmla="*/ 5 w 22"/>
                    <a:gd name="T41" fmla="*/ 8 h 20"/>
                    <a:gd name="T42" fmla="*/ 4 w 22"/>
                    <a:gd name="T43" fmla="*/ 6 h 20"/>
                    <a:gd name="T44" fmla="*/ 3 w 22"/>
                    <a:gd name="T45" fmla="*/ 3 h 20"/>
                    <a:gd name="T46" fmla="*/ 1 w 22"/>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20">
                      <a:moveTo>
                        <a:pt x="1" y="0"/>
                      </a:moveTo>
                      <a:cubicBezTo>
                        <a:pt x="2" y="0"/>
                        <a:pt x="4" y="1"/>
                        <a:pt x="5" y="2"/>
                      </a:cubicBezTo>
                      <a:cubicBezTo>
                        <a:pt x="6" y="4"/>
                        <a:pt x="8" y="5"/>
                        <a:pt x="8" y="5"/>
                      </a:cubicBezTo>
                      <a:cubicBezTo>
                        <a:pt x="9" y="8"/>
                        <a:pt x="9" y="8"/>
                        <a:pt x="9" y="8"/>
                      </a:cubicBezTo>
                      <a:cubicBezTo>
                        <a:pt x="9" y="8"/>
                        <a:pt x="9" y="8"/>
                        <a:pt x="10" y="9"/>
                      </a:cubicBezTo>
                      <a:cubicBezTo>
                        <a:pt x="11" y="10"/>
                        <a:pt x="9" y="10"/>
                        <a:pt x="10" y="11"/>
                      </a:cubicBezTo>
                      <a:cubicBezTo>
                        <a:pt x="10" y="12"/>
                        <a:pt x="12" y="11"/>
                        <a:pt x="13" y="12"/>
                      </a:cubicBezTo>
                      <a:cubicBezTo>
                        <a:pt x="15" y="13"/>
                        <a:pt x="15" y="14"/>
                        <a:pt x="15" y="14"/>
                      </a:cubicBezTo>
                      <a:cubicBezTo>
                        <a:pt x="15" y="14"/>
                        <a:pt x="18" y="14"/>
                        <a:pt x="19" y="14"/>
                      </a:cubicBezTo>
                      <a:cubicBezTo>
                        <a:pt x="20" y="15"/>
                        <a:pt x="20" y="17"/>
                        <a:pt x="21" y="17"/>
                      </a:cubicBezTo>
                      <a:cubicBezTo>
                        <a:pt x="21" y="18"/>
                        <a:pt x="22" y="18"/>
                        <a:pt x="22" y="19"/>
                      </a:cubicBezTo>
                      <a:cubicBezTo>
                        <a:pt x="21" y="20"/>
                        <a:pt x="18" y="18"/>
                        <a:pt x="18" y="18"/>
                      </a:cubicBezTo>
                      <a:cubicBezTo>
                        <a:pt x="14" y="18"/>
                        <a:pt x="14" y="18"/>
                        <a:pt x="14" y="18"/>
                      </a:cubicBezTo>
                      <a:cubicBezTo>
                        <a:pt x="10" y="19"/>
                        <a:pt x="10" y="19"/>
                        <a:pt x="10" y="19"/>
                      </a:cubicBezTo>
                      <a:cubicBezTo>
                        <a:pt x="10" y="19"/>
                        <a:pt x="9" y="20"/>
                        <a:pt x="8" y="20"/>
                      </a:cubicBezTo>
                      <a:cubicBezTo>
                        <a:pt x="6" y="20"/>
                        <a:pt x="6" y="18"/>
                        <a:pt x="5" y="18"/>
                      </a:cubicBezTo>
                      <a:cubicBezTo>
                        <a:pt x="4" y="18"/>
                        <a:pt x="3" y="20"/>
                        <a:pt x="2" y="19"/>
                      </a:cubicBezTo>
                      <a:cubicBezTo>
                        <a:pt x="1" y="18"/>
                        <a:pt x="3" y="17"/>
                        <a:pt x="3" y="15"/>
                      </a:cubicBezTo>
                      <a:cubicBezTo>
                        <a:pt x="4" y="14"/>
                        <a:pt x="2" y="12"/>
                        <a:pt x="3" y="11"/>
                      </a:cubicBezTo>
                      <a:cubicBezTo>
                        <a:pt x="3" y="11"/>
                        <a:pt x="4" y="12"/>
                        <a:pt x="5" y="11"/>
                      </a:cubicBezTo>
                      <a:cubicBezTo>
                        <a:pt x="6" y="10"/>
                        <a:pt x="5" y="8"/>
                        <a:pt x="5" y="8"/>
                      </a:cubicBezTo>
                      <a:cubicBezTo>
                        <a:pt x="4" y="6"/>
                        <a:pt x="4" y="6"/>
                        <a:pt x="4" y="6"/>
                      </a:cubicBezTo>
                      <a:cubicBezTo>
                        <a:pt x="3" y="3"/>
                        <a:pt x="3" y="3"/>
                        <a:pt x="3" y="3"/>
                      </a:cubicBezTo>
                      <a:cubicBezTo>
                        <a:pt x="3" y="3"/>
                        <a:pt x="0" y="0"/>
                        <a:pt x="1" y="0"/>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60" name="Line 34">
                  <a:extLst>
                    <a:ext uri="{FF2B5EF4-FFF2-40B4-BE49-F238E27FC236}">
                      <a16:creationId xmlns:a16="http://schemas.microsoft.com/office/drawing/2014/main" id="{7B7F827A-6C1A-18AD-F717-5FF06C386B7F}"/>
                    </a:ext>
                  </a:extLst>
                </p:cNvPr>
                <p:cNvSpPr>
                  <a:spLocks noChangeAspect="1" noChangeShapeType="1"/>
                </p:cNvSpPr>
                <p:nvPr/>
              </p:nvSpPr>
              <p:spPr bwMode="auto">
                <a:xfrm>
                  <a:off x="731" y="4117"/>
                  <a:ext cx="0" cy="0"/>
                </a:xfrm>
                <a:prstGeom prst="line">
                  <a:avLst/>
                </a:pr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63" name="Freeform 35">
                  <a:extLst>
                    <a:ext uri="{FF2B5EF4-FFF2-40B4-BE49-F238E27FC236}">
                      <a16:creationId xmlns:a16="http://schemas.microsoft.com/office/drawing/2014/main" id="{689BF4F2-87E4-1A7C-DC37-5834A56EE142}"/>
                    </a:ext>
                  </a:extLst>
                </p:cNvPr>
                <p:cNvSpPr>
                  <a:spLocks noChangeAspect="1"/>
                </p:cNvSpPr>
                <p:nvPr/>
              </p:nvSpPr>
              <p:spPr bwMode="auto">
                <a:xfrm>
                  <a:off x="703" y="4075"/>
                  <a:ext cx="44" cy="46"/>
                </a:xfrm>
                <a:custGeom>
                  <a:avLst/>
                  <a:gdLst>
                    <a:gd name="T0" fmla="*/ 22 w 22"/>
                    <a:gd name="T1" fmla="*/ 1 h 23"/>
                    <a:gd name="T2" fmla="*/ 22 w 22"/>
                    <a:gd name="T3" fmla="*/ 4 h 23"/>
                    <a:gd name="T4" fmla="*/ 21 w 22"/>
                    <a:gd name="T5" fmla="*/ 5 h 23"/>
                    <a:gd name="T6" fmla="*/ 20 w 22"/>
                    <a:gd name="T7" fmla="*/ 7 h 23"/>
                    <a:gd name="T8" fmla="*/ 19 w 22"/>
                    <a:gd name="T9" fmla="*/ 9 h 23"/>
                    <a:gd name="T10" fmla="*/ 17 w 22"/>
                    <a:gd name="T11" fmla="*/ 11 h 23"/>
                    <a:gd name="T12" fmla="*/ 15 w 22"/>
                    <a:gd name="T13" fmla="*/ 12 h 23"/>
                    <a:gd name="T14" fmla="*/ 15 w 22"/>
                    <a:gd name="T15" fmla="*/ 15 h 23"/>
                    <a:gd name="T16" fmla="*/ 15 w 22"/>
                    <a:gd name="T17" fmla="*/ 18 h 23"/>
                    <a:gd name="T18" fmla="*/ 15 w 22"/>
                    <a:gd name="T19" fmla="*/ 21 h 23"/>
                    <a:gd name="T20" fmla="*/ 13 w 22"/>
                    <a:gd name="T21" fmla="*/ 22 h 23"/>
                    <a:gd name="T22" fmla="*/ 11 w 22"/>
                    <a:gd name="T23" fmla="*/ 22 h 23"/>
                    <a:gd name="T24" fmla="*/ 10 w 22"/>
                    <a:gd name="T25" fmla="*/ 22 h 23"/>
                    <a:gd name="T26" fmla="*/ 9 w 22"/>
                    <a:gd name="T27" fmla="*/ 23 h 23"/>
                    <a:gd name="T28" fmla="*/ 6 w 22"/>
                    <a:gd name="T29" fmla="*/ 23 h 23"/>
                    <a:gd name="T30" fmla="*/ 5 w 22"/>
                    <a:gd name="T31" fmla="*/ 21 h 23"/>
                    <a:gd name="T32" fmla="*/ 4 w 22"/>
                    <a:gd name="T33" fmla="*/ 20 h 23"/>
                    <a:gd name="T34" fmla="*/ 5 w 22"/>
                    <a:gd name="T35" fmla="*/ 19 h 23"/>
                    <a:gd name="T36" fmla="*/ 6 w 22"/>
                    <a:gd name="T37" fmla="*/ 17 h 23"/>
                    <a:gd name="T38" fmla="*/ 5 w 22"/>
                    <a:gd name="T39" fmla="*/ 15 h 23"/>
                    <a:gd name="T40" fmla="*/ 2 w 22"/>
                    <a:gd name="T41" fmla="*/ 15 h 23"/>
                    <a:gd name="T42" fmla="*/ 0 w 22"/>
                    <a:gd name="T43" fmla="*/ 16 h 23"/>
                    <a:gd name="T44" fmla="*/ 0 w 22"/>
                    <a:gd name="T45" fmla="*/ 14 h 23"/>
                    <a:gd name="T46" fmla="*/ 1 w 22"/>
                    <a:gd name="T47" fmla="*/ 13 h 23"/>
                    <a:gd name="T48" fmla="*/ 4 w 22"/>
                    <a:gd name="T49" fmla="*/ 12 h 23"/>
                    <a:gd name="T50" fmla="*/ 4 w 22"/>
                    <a:gd name="T51" fmla="*/ 11 h 23"/>
                    <a:gd name="T52" fmla="*/ 6 w 22"/>
                    <a:gd name="T53" fmla="*/ 12 h 23"/>
                    <a:gd name="T54" fmla="*/ 9 w 22"/>
                    <a:gd name="T55" fmla="*/ 13 h 23"/>
                    <a:gd name="T56" fmla="*/ 11 w 22"/>
                    <a:gd name="T57" fmla="*/ 12 h 23"/>
                    <a:gd name="T58" fmla="*/ 13 w 22"/>
                    <a:gd name="T59" fmla="*/ 11 h 23"/>
                    <a:gd name="T60" fmla="*/ 14 w 22"/>
                    <a:gd name="T61" fmla="*/ 9 h 23"/>
                    <a:gd name="T62" fmla="*/ 15 w 22"/>
                    <a:gd name="T63" fmla="*/ 7 h 23"/>
                    <a:gd name="T64" fmla="*/ 17 w 22"/>
                    <a:gd name="T65" fmla="*/ 7 h 23"/>
                    <a:gd name="T66" fmla="*/ 18 w 22"/>
                    <a:gd name="T67" fmla="*/ 6 h 23"/>
                    <a:gd name="T68" fmla="*/ 18 w 22"/>
                    <a:gd name="T69" fmla="*/ 4 h 23"/>
                    <a:gd name="T70" fmla="*/ 19 w 22"/>
                    <a:gd name="T71" fmla="*/ 2 h 23"/>
                    <a:gd name="T72" fmla="*/ 20 w 22"/>
                    <a:gd name="T73" fmla="*/ 0 h 23"/>
                    <a:gd name="T74" fmla="*/ 22 w 22"/>
                    <a:gd name="T75"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 h="23">
                      <a:moveTo>
                        <a:pt x="22" y="1"/>
                      </a:moveTo>
                      <a:cubicBezTo>
                        <a:pt x="22" y="4"/>
                        <a:pt x="22" y="4"/>
                        <a:pt x="22" y="4"/>
                      </a:cubicBezTo>
                      <a:cubicBezTo>
                        <a:pt x="21" y="5"/>
                        <a:pt x="21" y="5"/>
                        <a:pt x="21" y="5"/>
                      </a:cubicBezTo>
                      <a:cubicBezTo>
                        <a:pt x="20" y="7"/>
                        <a:pt x="20" y="7"/>
                        <a:pt x="20" y="7"/>
                      </a:cubicBezTo>
                      <a:cubicBezTo>
                        <a:pt x="19" y="9"/>
                        <a:pt x="19" y="9"/>
                        <a:pt x="19" y="9"/>
                      </a:cubicBezTo>
                      <a:cubicBezTo>
                        <a:pt x="17" y="11"/>
                        <a:pt x="17" y="11"/>
                        <a:pt x="17" y="11"/>
                      </a:cubicBezTo>
                      <a:cubicBezTo>
                        <a:pt x="17" y="11"/>
                        <a:pt x="16" y="12"/>
                        <a:pt x="15" y="12"/>
                      </a:cubicBezTo>
                      <a:cubicBezTo>
                        <a:pt x="15" y="13"/>
                        <a:pt x="15" y="15"/>
                        <a:pt x="15" y="15"/>
                      </a:cubicBezTo>
                      <a:cubicBezTo>
                        <a:pt x="15" y="18"/>
                        <a:pt x="15" y="18"/>
                        <a:pt x="15" y="18"/>
                      </a:cubicBezTo>
                      <a:cubicBezTo>
                        <a:pt x="15" y="18"/>
                        <a:pt x="15" y="21"/>
                        <a:pt x="15" y="21"/>
                      </a:cubicBezTo>
                      <a:cubicBezTo>
                        <a:pt x="14" y="22"/>
                        <a:pt x="14" y="22"/>
                        <a:pt x="13" y="22"/>
                      </a:cubicBezTo>
                      <a:cubicBezTo>
                        <a:pt x="12" y="23"/>
                        <a:pt x="11" y="22"/>
                        <a:pt x="11" y="22"/>
                      </a:cubicBezTo>
                      <a:cubicBezTo>
                        <a:pt x="10" y="22"/>
                        <a:pt x="10" y="22"/>
                        <a:pt x="10" y="22"/>
                      </a:cubicBezTo>
                      <a:cubicBezTo>
                        <a:pt x="9" y="23"/>
                        <a:pt x="9" y="23"/>
                        <a:pt x="9" y="23"/>
                      </a:cubicBezTo>
                      <a:cubicBezTo>
                        <a:pt x="9" y="23"/>
                        <a:pt x="7" y="23"/>
                        <a:pt x="6" y="23"/>
                      </a:cubicBezTo>
                      <a:cubicBezTo>
                        <a:pt x="5" y="22"/>
                        <a:pt x="5" y="21"/>
                        <a:pt x="5" y="21"/>
                      </a:cubicBezTo>
                      <a:cubicBezTo>
                        <a:pt x="5" y="21"/>
                        <a:pt x="4" y="21"/>
                        <a:pt x="4" y="20"/>
                      </a:cubicBezTo>
                      <a:cubicBezTo>
                        <a:pt x="3" y="20"/>
                        <a:pt x="5" y="19"/>
                        <a:pt x="5" y="19"/>
                      </a:cubicBezTo>
                      <a:cubicBezTo>
                        <a:pt x="5" y="19"/>
                        <a:pt x="6" y="17"/>
                        <a:pt x="6" y="17"/>
                      </a:cubicBezTo>
                      <a:cubicBezTo>
                        <a:pt x="6" y="16"/>
                        <a:pt x="5" y="15"/>
                        <a:pt x="5" y="15"/>
                      </a:cubicBezTo>
                      <a:cubicBezTo>
                        <a:pt x="2" y="15"/>
                        <a:pt x="2" y="15"/>
                        <a:pt x="2" y="15"/>
                      </a:cubicBezTo>
                      <a:cubicBezTo>
                        <a:pt x="2" y="15"/>
                        <a:pt x="1" y="16"/>
                        <a:pt x="0" y="16"/>
                      </a:cubicBezTo>
                      <a:cubicBezTo>
                        <a:pt x="0" y="16"/>
                        <a:pt x="0" y="15"/>
                        <a:pt x="0" y="14"/>
                      </a:cubicBezTo>
                      <a:cubicBezTo>
                        <a:pt x="0" y="14"/>
                        <a:pt x="1" y="13"/>
                        <a:pt x="1" y="13"/>
                      </a:cubicBezTo>
                      <a:cubicBezTo>
                        <a:pt x="1" y="13"/>
                        <a:pt x="3" y="13"/>
                        <a:pt x="4" y="12"/>
                      </a:cubicBezTo>
                      <a:cubicBezTo>
                        <a:pt x="5" y="12"/>
                        <a:pt x="3" y="11"/>
                        <a:pt x="4" y="11"/>
                      </a:cubicBezTo>
                      <a:cubicBezTo>
                        <a:pt x="4" y="10"/>
                        <a:pt x="6" y="12"/>
                        <a:pt x="6" y="12"/>
                      </a:cubicBezTo>
                      <a:cubicBezTo>
                        <a:pt x="9" y="13"/>
                        <a:pt x="9" y="13"/>
                        <a:pt x="9" y="13"/>
                      </a:cubicBezTo>
                      <a:cubicBezTo>
                        <a:pt x="11" y="12"/>
                        <a:pt x="11" y="12"/>
                        <a:pt x="11" y="12"/>
                      </a:cubicBezTo>
                      <a:cubicBezTo>
                        <a:pt x="13" y="11"/>
                        <a:pt x="13" y="11"/>
                        <a:pt x="13" y="11"/>
                      </a:cubicBezTo>
                      <a:cubicBezTo>
                        <a:pt x="14" y="9"/>
                        <a:pt x="14" y="9"/>
                        <a:pt x="14" y="9"/>
                      </a:cubicBezTo>
                      <a:cubicBezTo>
                        <a:pt x="15" y="7"/>
                        <a:pt x="15" y="7"/>
                        <a:pt x="15" y="7"/>
                      </a:cubicBezTo>
                      <a:cubicBezTo>
                        <a:pt x="17" y="7"/>
                        <a:pt x="17" y="7"/>
                        <a:pt x="17" y="7"/>
                      </a:cubicBezTo>
                      <a:cubicBezTo>
                        <a:pt x="18" y="6"/>
                        <a:pt x="18" y="6"/>
                        <a:pt x="18" y="6"/>
                      </a:cubicBezTo>
                      <a:cubicBezTo>
                        <a:pt x="18" y="4"/>
                        <a:pt x="18" y="4"/>
                        <a:pt x="18" y="4"/>
                      </a:cubicBezTo>
                      <a:cubicBezTo>
                        <a:pt x="19" y="2"/>
                        <a:pt x="19" y="2"/>
                        <a:pt x="19" y="2"/>
                      </a:cubicBezTo>
                      <a:cubicBezTo>
                        <a:pt x="19" y="2"/>
                        <a:pt x="19" y="1"/>
                        <a:pt x="20" y="0"/>
                      </a:cubicBezTo>
                      <a:cubicBezTo>
                        <a:pt x="20" y="0"/>
                        <a:pt x="22" y="1"/>
                        <a:pt x="22" y="1"/>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64" name="Freeform 36">
                  <a:extLst>
                    <a:ext uri="{FF2B5EF4-FFF2-40B4-BE49-F238E27FC236}">
                      <a16:creationId xmlns:a16="http://schemas.microsoft.com/office/drawing/2014/main" id="{EC53B64B-CF61-79DD-6D2C-234DABC56939}"/>
                    </a:ext>
                  </a:extLst>
                </p:cNvPr>
                <p:cNvSpPr>
                  <a:spLocks noChangeAspect="1"/>
                </p:cNvSpPr>
                <p:nvPr/>
              </p:nvSpPr>
              <p:spPr bwMode="auto">
                <a:xfrm>
                  <a:off x="635" y="4103"/>
                  <a:ext cx="46" cy="32"/>
                </a:xfrm>
                <a:custGeom>
                  <a:avLst/>
                  <a:gdLst>
                    <a:gd name="T0" fmla="*/ 11 w 23"/>
                    <a:gd name="T1" fmla="*/ 1 h 16"/>
                    <a:gd name="T2" fmla="*/ 13 w 23"/>
                    <a:gd name="T3" fmla="*/ 3 h 16"/>
                    <a:gd name="T4" fmla="*/ 14 w 23"/>
                    <a:gd name="T5" fmla="*/ 4 h 16"/>
                    <a:gd name="T6" fmla="*/ 17 w 23"/>
                    <a:gd name="T7" fmla="*/ 4 h 16"/>
                    <a:gd name="T8" fmla="*/ 20 w 23"/>
                    <a:gd name="T9" fmla="*/ 5 h 16"/>
                    <a:gd name="T10" fmla="*/ 22 w 23"/>
                    <a:gd name="T11" fmla="*/ 6 h 16"/>
                    <a:gd name="T12" fmla="*/ 22 w 23"/>
                    <a:gd name="T13" fmla="*/ 7 h 16"/>
                    <a:gd name="T14" fmla="*/ 23 w 23"/>
                    <a:gd name="T15" fmla="*/ 9 h 16"/>
                    <a:gd name="T16" fmla="*/ 21 w 23"/>
                    <a:gd name="T17" fmla="*/ 10 h 16"/>
                    <a:gd name="T18" fmla="*/ 20 w 23"/>
                    <a:gd name="T19" fmla="*/ 11 h 16"/>
                    <a:gd name="T20" fmla="*/ 21 w 23"/>
                    <a:gd name="T21" fmla="*/ 14 h 16"/>
                    <a:gd name="T22" fmla="*/ 19 w 23"/>
                    <a:gd name="T23" fmla="*/ 13 h 16"/>
                    <a:gd name="T24" fmla="*/ 18 w 23"/>
                    <a:gd name="T25" fmla="*/ 13 h 16"/>
                    <a:gd name="T26" fmla="*/ 19 w 23"/>
                    <a:gd name="T27" fmla="*/ 15 h 16"/>
                    <a:gd name="T28" fmla="*/ 14 w 23"/>
                    <a:gd name="T29" fmla="*/ 14 h 16"/>
                    <a:gd name="T30" fmla="*/ 10 w 23"/>
                    <a:gd name="T31" fmla="*/ 14 h 16"/>
                    <a:gd name="T32" fmla="*/ 8 w 23"/>
                    <a:gd name="T33" fmla="*/ 13 h 16"/>
                    <a:gd name="T34" fmla="*/ 6 w 23"/>
                    <a:gd name="T35" fmla="*/ 12 h 16"/>
                    <a:gd name="T36" fmla="*/ 5 w 23"/>
                    <a:gd name="T37" fmla="*/ 14 h 16"/>
                    <a:gd name="T38" fmla="*/ 2 w 23"/>
                    <a:gd name="T39" fmla="*/ 14 h 16"/>
                    <a:gd name="T40" fmla="*/ 1 w 23"/>
                    <a:gd name="T41" fmla="*/ 12 h 16"/>
                    <a:gd name="T42" fmla="*/ 2 w 23"/>
                    <a:gd name="T43" fmla="*/ 10 h 16"/>
                    <a:gd name="T44" fmla="*/ 3 w 23"/>
                    <a:gd name="T45" fmla="*/ 8 h 16"/>
                    <a:gd name="T46" fmla="*/ 6 w 23"/>
                    <a:gd name="T47" fmla="*/ 9 h 16"/>
                    <a:gd name="T48" fmla="*/ 8 w 23"/>
                    <a:gd name="T49" fmla="*/ 8 h 16"/>
                    <a:gd name="T50" fmla="*/ 6 w 23"/>
                    <a:gd name="T51" fmla="*/ 7 h 16"/>
                    <a:gd name="T52" fmla="*/ 4 w 23"/>
                    <a:gd name="T53" fmla="*/ 6 h 16"/>
                    <a:gd name="T54" fmla="*/ 8 w 23"/>
                    <a:gd name="T55" fmla="*/ 5 h 16"/>
                    <a:gd name="T56" fmla="*/ 8 w 23"/>
                    <a:gd name="T57" fmla="*/ 2 h 16"/>
                    <a:gd name="T58" fmla="*/ 10 w 23"/>
                    <a:gd name="T59" fmla="*/ 1 h 16"/>
                    <a:gd name="T60" fmla="*/ 11 w 23"/>
                    <a:gd name="T6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16">
                      <a:moveTo>
                        <a:pt x="11" y="1"/>
                      </a:moveTo>
                      <a:cubicBezTo>
                        <a:pt x="12" y="2"/>
                        <a:pt x="13" y="3"/>
                        <a:pt x="13" y="3"/>
                      </a:cubicBezTo>
                      <a:cubicBezTo>
                        <a:pt x="14" y="4"/>
                        <a:pt x="14" y="4"/>
                        <a:pt x="14" y="4"/>
                      </a:cubicBezTo>
                      <a:cubicBezTo>
                        <a:pt x="17" y="4"/>
                        <a:pt x="17" y="4"/>
                        <a:pt x="17" y="4"/>
                      </a:cubicBezTo>
                      <a:cubicBezTo>
                        <a:pt x="20" y="5"/>
                        <a:pt x="20" y="5"/>
                        <a:pt x="20" y="5"/>
                      </a:cubicBezTo>
                      <a:cubicBezTo>
                        <a:pt x="22" y="6"/>
                        <a:pt x="22" y="6"/>
                        <a:pt x="22" y="6"/>
                      </a:cubicBezTo>
                      <a:cubicBezTo>
                        <a:pt x="22" y="7"/>
                        <a:pt x="22" y="7"/>
                        <a:pt x="22" y="7"/>
                      </a:cubicBezTo>
                      <a:cubicBezTo>
                        <a:pt x="23" y="9"/>
                        <a:pt x="23" y="9"/>
                        <a:pt x="23" y="9"/>
                      </a:cubicBezTo>
                      <a:cubicBezTo>
                        <a:pt x="21" y="10"/>
                        <a:pt x="21" y="10"/>
                        <a:pt x="21" y="10"/>
                      </a:cubicBezTo>
                      <a:cubicBezTo>
                        <a:pt x="21" y="10"/>
                        <a:pt x="21" y="11"/>
                        <a:pt x="20" y="11"/>
                      </a:cubicBezTo>
                      <a:cubicBezTo>
                        <a:pt x="20" y="12"/>
                        <a:pt x="21" y="14"/>
                        <a:pt x="21" y="14"/>
                      </a:cubicBezTo>
                      <a:cubicBezTo>
                        <a:pt x="20" y="14"/>
                        <a:pt x="19" y="13"/>
                        <a:pt x="19" y="13"/>
                      </a:cubicBezTo>
                      <a:cubicBezTo>
                        <a:pt x="19" y="13"/>
                        <a:pt x="18" y="12"/>
                        <a:pt x="18" y="13"/>
                      </a:cubicBezTo>
                      <a:cubicBezTo>
                        <a:pt x="17" y="13"/>
                        <a:pt x="19" y="15"/>
                        <a:pt x="19" y="15"/>
                      </a:cubicBezTo>
                      <a:cubicBezTo>
                        <a:pt x="18" y="16"/>
                        <a:pt x="14" y="14"/>
                        <a:pt x="14" y="14"/>
                      </a:cubicBezTo>
                      <a:cubicBezTo>
                        <a:pt x="10" y="14"/>
                        <a:pt x="10" y="14"/>
                        <a:pt x="10" y="14"/>
                      </a:cubicBezTo>
                      <a:cubicBezTo>
                        <a:pt x="8" y="13"/>
                        <a:pt x="8" y="13"/>
                        <a:pt x="8" y="13"/>
                      </a:cubicBezTo>
                      <a:cubicBezTo>
                        <a:pt x="8" y="13"/>
                        <a:pt x="6" y="12"/>
                        <a:pt x="6" y="12"/>
                      </a:cubicBezTo>
                      <a:cubicBezTo>
                        <a:pt x="5" y="13"/>
                        <a:pt x="6" y="13"/>
                        <a:pt x="5" y="14"/>
                      </a:cubicBezTo>
                      <a:cubicBezTo>
                        <a:pt x="4" y="14"/>
                        <a:pt x="2" y="14"/>
                        <a:pt x="2" y="14"/>
                      </a:cubicBezTo>
                      <a:cubicBezTo>
                        <a:pt x="2" y="14"/>
                        <a:pt x="1" y="12"/>
                        <a:pt x="1" y="12"/>
                      </a:cubicBezTo>
                      <a:cubicBezTo>
                        <a:pt x="0" y="11"/>
                        <a:pt x="2" y="10"/>
                        <a:pt x="2" y="10"/>
                      </a:cubicBezTo>
                      <a:cubicBezTo>
                        <a:pt x="3" y="8"/>
                        <a:pt x="3" y="8"/>
                        <a:pt x="3" y="8"/>
                      </a:cubicBezTo>
                      <a:cubicBezTo>
                        <a:pt x="6" y="9"/>
                        <a:pt x="6" y="9"/>
                        <a:pt x="6" y="9"/>
                      </a:cubicBezTo>
                      <a:cubicBezTo>
                        <a:pt x="6" y="9"/>
                        <a:pt x="8" y="8"/>
                        <a:pt x="8" y="8"/>
                      </a:cubicBezTo>
                      <a:cubicBezTo>
                        <a:pt x="8" y="7"/>
                        <a:pt x="6" y="7"/>
                        <a:pt x="6" y="7"/>
                      </a:cubicBezTo>
                      <a:cubicBezTo>
                        <a:pt x="6" y="7"/>
                        <a:pt x="4" y="6"/>
                        <a:pt x="4" y="6"/>
                      </a:cubicBezTo>
                      <a:cubicBezTo>
                        <a:pt x="4" y="5"/>
                        <a:pt x="8" y="5"/>
                        <a:pt x="8" y="5"/>
                      </a:cubicBezTo>
                      <a:cubicBezTo>
                        <a:pt x="8" y="2"/>
                        <a:pt x="8" y="2"/>
                        <a:pt x="8" y="2"/>
                      </a:cubicBezTo>
                      <a:cubicBezTo>
                        <a:pt x="8" y="2"/>
                        <a:pt x="9" y="1"/>
                        <a:pt x="10" y="1"/>
                      </a:cubicBezTo>
                      <a:cubicBezTo>
                        <a:pt x="10" y="0"/>
                        <a:pt x="11" y="1"/>
                        <a:pt x="11" y="1"/>
                      </a:cubicBezTo>
                      <a:close/>
                    </a:path>
                  </a:pathLst>
                </a:cu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65" name="Line 37">
                  <a:extLst>
                    <a:ext uri="{FF2B5EF4-FFF2-40B4-BE49-F238E27FC236}">
                      <a16:creationId xmlns:a16="http://schemas.microsoft.com/office/drawing/2014/main" id="{C7A1BC5A-F9D4-B476-860E-86E9E6564B90}"/>
                    </a:ext>
                  </a:extLst>
                </p:cNvPr>
                <p:cNvSpPr>
                  <a:spLocks noChangeAspect="1" noChangeShapeType="1"/>
                </p:cNvSpPr>
                <p:nvPr/>
              </p:nvSpPr>
              <p:spPr bwMode="auto">
                <a:xfrm>
                  <a:off x="731" y="4117"/>
                  <a:ext cx="0" cy="0"/>
                </a:xfrm>
                <a:prstGeom prst="line">
                  <a:avLst/>
                </a:pr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66" name="Line 38">
                  <a:extLst>
                    <a:ext uri="{FF2B5EF4-FFF2-40B4-BE49-F238E27FC236}">
                      <a16:creationId xmlns:a16="http://schemas.microsoft.com/office/drawing/2014/main" id="{3E9350F8-02F3-968C-FC95-44A821C96531}"/>
                    </a:ext>
                  </a:extLst>
                </p:cNvPr>
                <p:cNvSpPr>
                  <a:spLocks noChangeAspect="1" noChangeShapeType="1"/>
                </p:cNvSpPr>
                <p:nvPr/>
              </p:nvSpPr>
              <p:spPr bwMode="auto">
                <a:xfrm>
                  <a:off x="731" y="4117"/>
                  <a:ext cx="0" cy="0"/>
                </a:xfrm>
                <a:prstGeom prst="line">
                  <a:avLst/>
                </a:prstGeom>
                <a:grpFill/>
                <a:ln w="3175" cap="rnd" cmpd="sng" algn="ctr">
                  <a:noFill/>
                  <a:prstDash val="solid"/>
                  <a:round/>
                  <a:headEnd type="none" w="med" len="med"/>
                  <a:tailEnd type="none" w="med" len="me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grpSp>
        </p:grpSp>
        <p:sp>
          <p:nvSpPr>
            <p:cNvPr id="29" name="テキスト ボックス 192">
              <a:extLst>
                <a:ext uri="{FF2B5EF4-FFF2-40B4-BE49-F238E27FC236}">
                  <a16:creationId xmlns:a16="http://schemas.microsoft.com/office/drawing/2014/main" id="{2B2C7D6A-410D-0AF8-E7B2-5EE32DBD6E4A}"/>
                </a:ext>
              </a:extLst>
            </p:cNvPr>
            <p:cNvSpPr txBox="1"/>
            <p:nvPr/>
          </p:nvSpPr>
          <p:spPr>
            <a:xfrm>
              <a:off x="4651635" y="5128053"/>
              <a:ext cx="102592" cy="123111"/>
            </a:xfrm>
            <a:prstGeom prst="rect">
              <a:avLst/>
            </a:prstGeom>
            <a:noFill/>
            <a:ln>
              <a:noFill/>
            </a:ln>
            <a:effectLst>
              <a:innerShdw blurRad="114300">
                <a:prstClr val="black"/>
              </a:innerShdw>
            </a:effectLst>
          </p:spPr>
          <p:txBody>
            <a:bodyPr wrap="none" lIns="0" tIns="0" rIns="0" bIns="0"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dirty="0">
                  <a:ln>
                    <a:noFill/>
                  </a:ln>
                  <a:solidFill>
                    <a:srgbClr val="EEB500"/>
                  </a:solidFill>
                  <a:effectLst/>
                  <a:uLnTx/>
                  <a:uFillTx/>
                  <a:latin typeface="BIZ UDPゴシック" panose="020B0400000000000000" pitchFamily="50" charset="-128"/>
                  <a:ea typeface="BIZ UDPゴシック" panose="020B0400000000000000" pitchFamily="50" charset="-128"/>
                  <a:cs typeface="+mn-cs"/>
                </a:rPr>
                <a:t>❶</a:t>
              </a:r>
            </a:p>
          </p:txBody>
        </p:sp>
        <p:sp>
          <p:nvSpPr>
            <p:cNvPr id="32" name="テキスト ボックス 230">
              <a:extLst>
                <a:ext uri="{FF2B5EF4-FFF2-40B4-BE49-F238E27FC236}">
                  <a16:creationId xmlns:a16="http://schemas.microsoft.com/office/drawing/2014/main" id="{A310D66E-CA37-4B1A-4BA7-3D9EF6598255}"/>
                </a:ext>
              </a:extLst>
            </p:cNvPr>
            <p:cNvSpPr txBox="1"/>
            <p:nvPr/>
          </p:nvSpPr>
          <p:spPr>
            <a:xfrm>
              <a:off x="4094821" y="6087012"/>
              <a:ext cx="102592" cy="123111"/>
            </a:xfrm>
            <a:prstGeom prst="rect">
              <a:avLst/>
            </a:prstGeom>
            <a:noFill/>
            <a:ln>
              <a:noFill/>
            </a:ln>
            <a:effectLst>
              <a:innerShdw blurRad="114300">
                <a:prstClr val="black"/>
              </a:innerShdw>
            </a:effectLst>
          </p:spPr>
          <p:txBody>
            <a:bodyPr wrap="none" lIns="0" tIns="0" rIns="0" bIns="0"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dirty="0">
                  <a:ln>
                    <a:noFill/>
                  </a:ln>
                  <a:solidFill>
                    <a:srgbClr val="EEB500"/>
                  </a:solidFill>
                  <a:effectLst/>
                  <a:uLnTx/>
                  <a:uFillTx/>
                  <a:latin typeface="BIZ UDPゴシック" panose="020B0400000000000000" pitchFamily="50" charset="-128"/>
                  <a:ea typeface="BIZ UDPゴシック" panose="020B0400000000000000" pitchFamily="50" charset="-128"/>
                  <a:cs typeface="+mn-cs"/>
                </a:rPr>
                <a:t>❸</a:t>
              </a:r>
            </a:p>
          </p:txBody>
        </p:sp>
        <p:sp>
          <p:nvSpPr>
            <p:cNvPr id="33" name="テキスト ボックス 236">
              <a:extLst>
                <a:ext uri="{FF2B5EF4-FFF2-40B4-BE49-F238E27FC236}">
                  <a16:creationId xmlns:a16="http://schemas.microsoft.com/office/drawing/2014/main" id="{1EC9E058-482F-3FA2-1824-63DA223A5332}"/>
                </a:ext>
              </a:extLst>
            </p:cNvPr>
            <p:cNvSpPr txBox="1"/>
            <p:nvPr/>
          </p:nvSpPr>
          <p:spPr>
            <a:xfrm>
              <a:off x="2773377" y="7449246"/>
              <a:ext cx="102592" cy="123111"/>
            </a:xfrm>
            <a:prstGeom prst="rect">
              <a:avLst/>
            </a:prstGeom>
            <a:noFill/>
            <a:ln>
              <a:noFill/>
            </a:ln>
            <a:effectLst>
              <a:innerShdw blurRad="114300">
                <a:prstClr val="black"/>
              </a:innerShdw>
            </a:effectLst>
          </p:spPr>
          <p:txBody>
            <a:bodyPr wrap="none" lIns="0" tIns="0" rIns="0" bIns="0"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eaLnBrk="1" fontAlgn="ctr"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dirty="0">
                  <a:ln>
                    <a:noFill/>
                  </a:ln>
                  <a:solidFill>
                    <a:srgbClr val="ED695F"/>
                  </a:solidFill>
                  <a:effectLst/>
                  <a:uLnTx/>
                  <a:uFillTx/>
                  <a:latin typeface="BIZ UDPゴシック" panose="020B0400000000000000" pitchFamily="50" charset="-128"/>
                  <a:ea typeface="BIZ UDPゴシック" panose="020B0400000000000000" pitchFamily="50" charset="-128"/>
                  <a:cs typeface="+mn-cs"/>
                </a:rPr>
                <a:t>⓫</a:t>
              </a:r>
            </a:p>
          </p:txBody>
        </p:sp>
        <p:sp>
          <p:nvSpPr>
            <p:cNvPr id="34" name="テキスト ボックス 239">
              <a:extLst>
                <a:ext uri="{FF2B5EF4-FFF2-40B4-BE49-F238E27FC236}">
                  <a16:creationId xmlns:a16="http://schemas.microsoft.com/office/drawing/2014/main" id="{1A96ECAD-FC0D-F636-17D5-380B0A038741}"/>
                </a:ext>
              </a:extLst>
            </p:cNvPr>
            <p:cNvSpPr txBox="1"/>
            <p:nvPr/>
          </p:nvSpPr>
          <p:spPr>
            <a:xfrm>
              <a:off x="3917544" y="6204144"/>
              <a:ext cx="102592" cy="123111"/>
            </a:xfrm>
            <a:prstGeom prst="rect">
              <a:avLst/>
            </a:prstGeom>
            <a:noFill/>
            <a:ln>
              <a:noFill/>
            </a:ln>
            <a:effectLst>
              <a:innerShdw blurRad="114300">
                <a:prstClr val="black"/>
              </a:innerShdw>
            </a:effectLst>
          </p:spPr>
          <p:txBody>
            <a:bodyPr wrap="none" lIns="0" tIns="0" rIns="0" bIns="0"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dirty="0">
                  <a:ln>
                    <a:noFill/>
                  </a:ln>
                  <a:solidFill>
                    <a:srgbClr val="ED695F"/>
                  </a:solidFill>
                  <a:effectLst/>
                  <a:uLnTx/>
                  <a:uFillTx/>
                  <a:latin typeface="BIZ UDPゴシック" panose="020B0400000000000000" pitchFamily="50" charset="-128"/>
                  <a:ea typeface="BIZ UDPゴシック" panose="020B0400000000000000" pitchFamily="50" charset="-128"/>
                  <a:cs typeface="+mn-cs"/>
                </a:rPr>
                <a:t>❼</a:t>
              </a:r>
            </a:p>
          </p:txBody>
        </p:sp>
        <p:sp>
          <p:nvSpPr>
            <p:cNvPr id="35" name="テキスト ボックス 242">
              <a:extLst>
                <a:ext uri="{FF2B5EF4-FFF2-40B4-BE49-F238E27FC236}">
                  <a16:creationId xmlns:a16="http://schemas.microsoft.com/office/drawing/2014/main" id="{58143892-2403-8440-1CA2-D7D23B7AFFED}"/>
                </a:ext>
              </a:extLst>
            </p:cNvPr>
            <p:cNvSpPr txBox="1"/>
            <p:nvPr/>
          </p:nvSpPr>
          <p:spPr>
            <a:xfrm>
              <a:off x="4263302" y="5837976"/>
              <a:ext cx="102592" cy="123111"/>
            </a:xfrm>
            <a:prstGeom prst="rect">
              <a:avLst/>
            </a:prstGeom>
            <a:noFill/>
            <a:ln>
              <a:noFill/>
            </a:ln>
            <a:effectLst>
              <a:innerShdw blurRad="114300">
                <a:prstClr val="black"/>
              </a:innerShdw>
            </a:effectLst>
          </p:spPr>
          <p:txBody>
            <a:bodyPr wrap="none" lIns="0" tIns="0" rIns="0" bIns="0"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dirty="0">
                  <a:ln>
                    <a:noFill/>
                  </a:ln>
                  <a:solidFill>
                    <a:srgbClr val="31926F"/>
                  </a:solidFill>
                  <a:effectLst/>
                  <a:uLnTx/>
                  <a:uFillTx/>
                  <a:latin typeface="BIZ UDPゴシック" panose="020B0400000000000000" pitchFamily="50" charset="-128"/>
                  <a:ea typeface="BIZ UDPゴシック" panose="020B0400000000000000" pitchFamily="50" charset="-128"/>
                  <a:cs typeface="+mn-cs"/>
                </a:rPr>
                <a:t>❷</a:t>
              </a:r>
            </a:p>
          </p:txBody>
        </p:sp>
        <p:sp>
          <p:nvSpPr>
            <p:cNvPr id="23" name="テキスト ボックス 47">
              <a:extLst>
                <a:ext uri="{FF2B5EF4-FFF2-40B4-BE49-F238E27FC236}">
                  <a16:creationId xmlns:a16="http://schemas.microsoft.com/office/drawing/2014/main" id="{6F47557A-6688-4EFF-8709-2FC431CC8E5C}"/>
                </a:ext>
              </a:extLst>
            </p:cNvPr>
            <p:cNvSpPr txBox="1"/>
            <p:nvPr/>
          </p:nvSpPr>
          <p:spPr>
            <a:xfrm>
              <a:off x="3321902" y="6365175"/>
              <a:ext cx="102592" cy="123111"/>
            </a:xfrm>
            <a:prstGeom prst="rect">
              <a:avLst/>
            </a:prstGeom>
            <a:noFill/>
            <a:ln>
              <a:noFill/>
            </a:ln>
            <a:effectLst>
              <a:innerShdw blurRad="114300">
                <a:prstClr val="black"/>
              </a:innerShdw>
            </a:effectLst>
          </p:spPr>
          <p:txBody>
            <a:bodyPr wrap="none" lIns="0" tIns="0" rIns="0" bIns="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ctr"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dirty="0">
                  <a:ln>
                    <a:noFill/>
                  </a:ln>
                  <a:solidFill>
                    <a:srgbClr val="ED695F"/>
                  </a:solidFill>
                  <a:effectLst/>
                  <a:uLnTx/>
                  <a:uFillTx/>
                  <a:latin typeface="BIZ UDPゴシック" panose="020B0400000000000000" pitchFamily="50" charset="-128"/>
                  <a:ea typeface="BIZ UDPゴシック" panose="020B0400000000000000" pitchFamily="50" charset="-128"/>
                  <a:cs typeface="+mn-cs"/>
                </a:rPr>
                <a:t>❿</a:t>
              </a:r>
            </a:p>
          </p:txBody>
        </p:sp>
        <p:sp>
          <p:nvSpPr>
            <p:cNvPr id="18" name="テキスト ボックス 301">
              <a:extLst>
                <a:ext uri="{FF2B5EF4-FFF2-40B4-BE49-F238E27FC236}">
                  <a16:creationId xmlns:a16="http://schemas.microsoft.com/office/drawing/2014/main" id="{55B18B9F-E492-463F-8EE5-2734B630E02D}"/>
                </a:ext>
              </a:extLst>
            </p:cNvPr>
            <p:cNvSpPr txBox="1"/>
            <p:nvPr/>
          </p:nvSpPr>
          <p:spPr>
            <a:xfrm>
              <a:off x="3692007" y="6353820"/>
              <a:ext cx="102592" cy="123111"/>
            </a:xfrm>
            <a:prstGeom prst="rect">
              <a:avLst/>
            </a:prstGeom>
            <a:noFill/>
            <a:ln>
              <a:noFill/>
            </a:ln>
            <a:effectLst>
              <a:innerShdw blurRad="114300">
                <a:prstClr val="black"/>
              </a:innerShdw>
            </a:effectLst>
          </p:spPr>
          <p:txBody>
            <a:bodyPr wrap="none" lIns="0" tIns="0" rIns="0" bIns="0"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kern="0" dirty="0">
                  <a:solidFill>
                    <a:srgbClr val="EEB500"/>
                  </a:solidFill>
                  <a:latin typeface="BIZ UDPゴシック" panose="020B0400000000000000" pitchFamily="50" charset="-128"/>
                  <a:ea typeface="BIZ UDPゴシック" panose="020B0400000000000000" pitchFamily="50" charset="-128"/>
                </a:rPr>
                <a:t>❾</a:t>
              </a:r>
              <a:endParaRPr kumimoji="1" lang="ja-JP" altLang="en-US" sz="800" b="1" i="0" u="none" strike="noStrike" kern="0" cap="none" spc="0" normalizeH="0" baseline="0" noProof="0" dirty="0">
                <a:ln>
                  <a:noFill/>
                </a:ln>
                <a:solidFill>
                  <a:srgbClr val="EEB500"/>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テキスト ボックス 232">
              <a:extLst>
                <a:ext uri="{FF2B5EF4-FFF2-40B4-BE49-F238E27FC236}">
                  <a16:creationId xmlns:a16="http://schemas.microsoft.com/office/drawing/2014/main" id="{7F0648CC-B454-4450-9A29-303804114CDF}"/>
                </a:ext>
              </a:extLst>
            </p:cNvPr>
            <p:cNvSpPr txBox="1"/>
            <p:nvPr/>
          </p:nvSpPr>
          <p:spPr>
            <a:xfrm>
              <a:off x="3770108" y="6337191"/>
              <a:ext cx="102592" cy="123111"/>
            </a:xfrm>
            <a:prstGeom prst="rect">
              <a:avLst/>
            </a:prstGeom>
            <a:noFill/>
            <a:ln>
              <a:noFill/>
            </a:ln>
            <a:effectLst>
              <a:innerShdw blurRad="114300">
                <a:prstClr val="black"/>
              </a:innerShdw>
            </a:effectLst>
          </p:spPr>
          <p:txBody>
            <a:bodyPr wrap="none" lIns="0" tIns="0" rIns="0" bIns="0"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eaLnBrk="1" fontAlgn="ctr"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dirty="0">
                  <a:ln>
                    <a:noFill/>
                  </a:ln>
                  <a:solidFill>
                    <a:srgbClr val="ED695F"/>
                  </a:solidFill>
                  <a:effectLst/>
                  <a:uLnTx/>
                  <a:uFillTx/>
                  <a:latin typeface="BIZ UDPゴシック" panose="020B0400000000000000" pitchFamily="50" charset="-128"/>
                  <a:ea typeface="BIZ UDPゴシック" panose="020B0400000000000000" pitchFamily="50" charset="-128"/>
                  <a:cs typeface="+mn-cs"/>
                </a:rPr>
                <a:t>❽</a:t>
              </a:r>
            </a:p>
          </p:txBody>
        </p:sp>
        <p:grpSp>
          <p:nvGrpSpPr>
            <p:cNvPr id="137" name="グループ化 136">
              <a:extLst>
                <a:ext uri="{FF2B5EF4-FFF2-40B4-BE49-F238E27FC236}">
                  <a16:creationId xmlns:a16="http://schemas.microsoft.com/office/drawing/2014/main" id="{20467626-9590-AE71-358D-00E1F15344AF}"/>
                </a:ext>
              </a:extLst>
            </p:cNvPr>
            <p:cNvGrpSpPr/>
            <p:nvPr/>
          </p:nvGrpSpPr>
          <p:grpSpPr>
            <a:xfrm>
              <a:off x="4140000" y="6192000"/>
              <a:ext cx="233803" cy="239744"/>
              <a:chOff x="4155944" y="6224807"/>
              <a:chExt cx="233803" cy="239744"/>
            </a:xfrm>
          </p:grpSpPr>
          <p:sp>
            <p:nvSpPr>
              <p:cNvPr id="30" name="テキスト ボックス 193">
                <a:extLst>
                  <a:ext uri="{FF2B5EF4-FFF2-40B4-BE49-F238E27FC236}">
                    <a16:creationId xmlns:a16="http://schemas.microsoft.com/office/drawing/2014/main" id="{7E5A8ACC-2AE4-5577-26BF-2DC18B3DF45C}"/>
                  </a:ext>
                </a:extLst>
              </p:cNvPr>
              <p:cNvSpPr txBox="1"/>
              <p:nvPr/>
            </p:nvSpPr>
            <p:spPr>
              <a:xfrm>
                <a:off x="4227950" y="6224807"/>
                <a:ext cx="102592" cy="123111"/>
              </a:xfrm>
              <a:prstGeom prst="rect">
                <a:avLst/>
              </a:prstGeom>
              <a:noFill/>
              <a:ln>
                <a:noFill/>
              </a:ln>
              <a:effectLst>
                <a:innerShdw blurRad="114300">
                  <a:prstClr val="black"/>
                </a:innerShdw>
              </a:effectLst>
            </p:spPr>
            <p:txBody>
              <a:bodyPr wrap="none" lIns="0" tIns="0" rIns="0" bIns="0"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eaLnBrk="1" fontAlgn="ctr"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dirty="0">
                    <a:ln>
                      <a:noFill/>
                    </a:ln>
                    <a:solidFill>
                      <a:srgbClr val="31926F"/>
                    </a:solidFill>
                    <a:effectLst/>
                    <a:uLnTx/>
                    <a:uFillTx/>
                    <a:latin typeface="BIZ UDPゴシック" panose="020B0400000000000000" pitchFamily="50" charset="-128"/>
                    <a:ea typeface="BIZ UDPゴシック" panose="020B0400000000000000" pitchFamily="50" charset="-128"/>
                    <a:cs typeface="+mn-cs"/>
                  </a:rPr>
                  <a:t>❺</a:t>
                </a:r>
              </a:p>
            </p:txBody>
          </p:sp>
          <p:sp>
            <p:nvSpPr>
              <p:cNvPr id="31" name="テキスト ボックス 194">
                <a:extLst>
                  <a:ext uri="{FF2B5EF4-FFF2-40B4-BE49-F238E27FC236}">
                    <a16:creationId xmlns:a16="http://schemas.microsoft.com/office/drawing/2014/main" id="{4586FCE1-15CA-BDBE-E680-E3C83CC8E35F}"/>
                  </a:ext>
                </a:extLst>
              </p:cNvPr>
              <p:cNvSpPr txBox="1"/>
              <p:nvPr/>
            </p:nvSpPr>
            <p:spPr>
              <a:xfrm>
                <a:off x="4155944" y="6282494"/>
                <a:ext cx="102592" cy="123111"/>
              </a:xfrm>
              <a:prstGeom prst="rect">
                <a:avLst/>
              </a:prstGeom>
              <a:noFill/>
              <a:ln>
                <a:noFill/>
              </a:ln>
              <a:effectLst>
                <a:innerShdw blurRad="114300">
                  <a:prstClr val="black"/>
                </a:innerShdw>
              </a:effectLst>
            </p:spPr>
            <p:txBody>
              <a:bodyPr wrap="none" lIns="0" tIns="0" rIns="0" bIns="0"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eaLnBrk="1" fontAlgn="ctr" latinLnBrk="0" hangingPunct="1">
                  <a:lnSpc>
                    <a:spcPct val="100000"/>
                  </a:lnSpc>
                  <a:spcBef>
                    <a:spcPts val="0"/>
                  </a:spcBef>
                  <a:spcAft>
                    <a:spcPts val="0"/>
                  </a:spcAft>
                  <a:buClrTx/>
                  <a:buSzTx/>
                  <a:buFontTx/>
                  <a:buNone/>
                  <a:tabLst/>
                  <a:defRPr/>
                </a:pPr>
                <a:r>
                  <a:rPr kumimoji="1" lang="ja-JP" altLang="en-US" sz="800" b="1" kern="0" dirty="0">
                    <a:solidFill>
                      <a:srgbClr val="31926F"/>
                    </a:solidFill>
                    <a:latin typeface="BIZ UDPゴシック" panose="020B0400000000000000" pitchFamily="50" charset="-128"/>
                    <a:ea typeface="BIZ UDPゴシック" panose="020B0400000000000000" pitchFamily="50" charset="-128"/>
                  </a:rPr>
                  <a:t>❻</a:t>
                </a:r>
                <a:endParaRPr kumimoji="1" lang="ja-JP" altLang="en-US" sz="800" b="1" i="0" u="none" strike="noStrike" kern="0" cap="none" spc="0" normalizeH="0" baseline="0" noProof="0" dirty="0">
                  <a:ln>
                    <a:noFill/>
                  </a:ln>
                  <a:solidFill>
                    <a:srgbClr val="31926F"/>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テキスト ボックス 339">
                <a:extLst>
                  <a:ext uri="{FF2B5EF4-FFF2-40B4-BE49-F238E27FC236}">
                    <a16:creationId xmlns:a16="http://schemas.microsoft.com/office/drawing/2014/main" id="{099F39B8-FDBB-4352-951E-84CA8A155285}"/>
                  </a:ext>
                </a:extLst>
              </p:cNvPr>
              <p:cNvSpPr txBox="1"/>
              <p:nvPr/>
            </p:nvSpPr>
            <p:spPr>
              <a:xfrm>
                <a:off x="4212000" y="6282000"/>
                <a:ext cx="177747" cy="182551"/>
              </a:xfrm>
              <a:prstGeom prst="rect">
                <a:avLst/>
              </a:prstGeom>
              <a:noFill/>
              <a:ln>
                <a:noFill/>
              </a:ln>
              <a:effectLst>
                <a:innerShdw blurRad="114300">
                  <a:prstClr val="black"/>
                </a:innerShdw>
              </a:effectLst>
            </p:spPr>
            <p:txBody>
              <a:bodyPr wrap="none" lIns="0" tIns="0" rIns="0" bIns="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eaLnBrk="1" fontAlgn="ctr"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dirty="0">
                    <a:ln>
                      <a:noFill/>
                    </a:ln>
                    <a:solidFill>
                      <a:srgbClr val="31926F"/>
                    </a:solidFill>
                    <a:effectLst/>
                    <a:uLnTx/>
                    <a:uFillTx/>
                    <a:latin typeface="BIZ UDPゴシック" panose="020B0400000000000000" pitchFamily="50" charset="-128"/>
                    <a:ea typeface="BIZ UDPゴシック" panose="020B0400000000000000" pitchFamily="50" charset="-128"/>
                    <a:cs typeface="+mn-cs"/>
                  </a:rPr>
                  <a:t>❹</a:t>
                </a:r>
              </a:p>
            </p:txBody>
          </p:sp>
        </p:grpSp>
      </p:grpSp>
      <p:sp>
        <p:nvSpPr>
          <p:cNvPr id="3" name="スライド番号プレースホルダー 3">
            <a:extLst>
              <a:ext uri="{FF2B5EF4-FFF2-40B4-BE49-F238E27FC236}">
                <a16:creationId xmlns:a16="http://schemas.microsoft.com/office/drawing/2014/main" id="{347EDD9C-9607-D630-489C-D5B2E808B599}"/>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pPr/>
              <a:t>6</a:t>
            </a:fld>
            <a:endParaRPr kumimoji="1" lang="ja-JP" altLang="en-US" dirty="0"/>
          </a:p>
        </p:txBody>
      </p:sp>
      <p:sp>
        <p:nvSpPr>
          <p:cNvPr id="11" name="テキスト ボックス 246">
            <a:extLst>
              <a:ext uri="{FF2B5EF4-FFF2-40B4-BE49-F238E27FC236}">
                <a16:creationId xmlns:a16="http://schemas.microsoft.com/office/drawing/2014/main" id="{BE57FCF7-DF03-F092-A6FF-BFC3A07B8CC3}"/>
              </a:ext>
            </a:extLst>
          </p:cNvPr>
          <p:cNvSpPr txBox="1"/>
          <p:nvPr/>
        </p:nvSpPr>
        <p:spPr>
          <a:xfrm>
            <a:off x="495742" y="4690682"/>
            <a:ext cx="2393284" cy="1231106"/>
          </a:xfrm>
          <a:prstGeom prst="rect">
            <a:avLst/>
          </a:prstGeom>
          <a:noFill/>
          <a:ln>
            <a:noFill/>
          </a:ln>
          <a:effectLst/>
        </p:spPr>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選出自治体</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defTabSz="914400">
              <a:defRPr/>
            </a:pPr>
            <a:r>
              <a:rPr kumimoji="1" lang="ja-JP" altLang="en-US" sz="1000" b="1" dirty="0">
                <a:solidFill>
                  <a:srgbClr val="EEB500"/>
                </a:solidFill>
                <a:latin typeface="BIZ UDPゴシック" panose="020B0400000000000000" pitchFamily="50" charset="-128"/>
                <a:ea typeface="BIZ UDPゴシック" panose="020B0400000000000000" pitchFamily="50" charset="-128"/>
              </a:rPr>
              <a:t>❶</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北海道北見市　　　</a:t>
            </a:r>
            <a:r>
              <a:rPr kumimoji="1" lang="ja-JP" altLang="en-US" sz="1000" b="1" dirty="0">
                <a:solidFill>
                  <a:srgbClr val="ED695F"/>
                </a:solidFill>
                <a:latin typeface="BIZ UDPゴシック" panose="020B0400000000000000" pitchFamily="50" charset="-128"/>
                <a:ea typeface="BIZ UDPゴシック" panose="020B0400000000000000" pitchFamily="50" charset="-128"/>
              </a:rPr>
              <a:t>❼</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長野県木曽町</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BIZ UDPゴシック" panose="020B0400000000000000" pitchFamily="50" charset="-128"/>
                <a:ea typeface="BIZ UDPゴシック" panose="020B0400000000000000" pitchFamily="50" charset="-128"/>
              </a:rPr>
              <a:t>❷</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宮城県仙台市　　　</a:t>
            </a:r>
            <a:r>
              <a:rPr kumimoji="1" lang="ja-JP" altLang="en-US" sz="1000" b="1" dirty="0">
                <a:solidFill>
                  <a:srgbClr val="ED695F"/>
                </a:solidFill>
                <a:latin typeface="BIZ UDPゴシック" panose="020B0400000000000000" pitchFamily="50" charset="-128"/>
                <a:ea typeface="BIZ UDPゴシック" panose="020B0400000000000000" pitchFamily="50" charset="-128"/>
              </a:rPr>
              <a:t>❽</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京都府向日市</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dirty="0">
                <a:solidFill>
                  <a:srgbClr val="EEB500"/>
                </a:solidFill>
                <a:latin typeface="BIZ UDPゴシック" panose="020B0400000000000000" pitchFamily="50" charset="-128"/>
                <a:ea typeface="BIZ UDPゴシック" panose="020B0400000000000000" pitchFamily="50" charset="-128"/>
              </a:rPr>
              <a:t>❸</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埼玉県深谷市　　　</a:t>
            </a:r>
            <a:r>
              <a:rPr kumimoji="1" lang="ja-JP" altLang="en-US" sz="1000" b="1" dirty="0">
                <a:solidFill>
                  <a:srgbClr val="EEB500"/>
                </a:solidFill>
                <a:latin typeface="BIZ UDPゴシック" panose="020B0400000000000000" pitchFamily="50" charset="-128"/>
                <a:ea typeface="BIZ UDPゴシック" panose="020B0400000000000000" pitchFamily="50" charset="-128"/>
              </a:rPr>
              <a:t>❾</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兵庫県伊丹市</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BIZ UDPゴシック" panose="020B0400000000000000" pitchFamily="50" charset="-128"/>
                <a:ea typeface="BIZ UDPゴシック" panose="020B0400000000000000" pitchFamily="50" charset="-128"/>
              </a:rPr>
              <a:t>❹</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千葉県千葉市　　　</a:t>
            </a:r>
            <a:r>
              <a:rPr kumimoji="1" lang="ja-JP" altLang="en-US" sz="1000" b="1" dirty="0">
                <a:solidFill>
                  <a:srgbClr val="ED695F"/>
                </a:solidFill>
                <a:latin typeface="BIZ UDPゴシック" panose="020B0400000000000000" pitchFamily="50" charset="-128"/>
                <a:ea typeface="BIZ UDPゴシック" panose="020B0400000000000000" pitchFamily="50" charset="-128"/>
              </a:rPr>
              <a:t>❿</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広島県海田町</a:t>
            </a:r>
            <a:endParaRPr kumimoji="1" lang="en-US" altLang="ja-JP" sz="1000" kern="0" dirty="0">
              <a:solidFill>
                <a:sysClr val="windowText" lastClr="000000"/>
              </a:solidFill>
              <a:latin typeface="BIZ UDPゴシック" panose="020B0400000000000000" pitchFamily="50" charset="-128"/>
              <a:ea typeface="BIZ UDPゴシック" panose="020B0400000000000000"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BIZ UDPゴシック" panose="020B0400000000000000" pitchFamily="50" charset="-128"/>
                <a:ea typeface="BIZ UDPゴシック" panose="020B0400000000000000" pitchFamily="50" charset="-128"/>
              </a:rPr>
              <a:t>❺</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千葉県市川市　　　</a:t>
            </a:r>
            <a:r>
              <a:rPr kumimoji="1" lang="ja-JP" altLang="en-US" sz="1000" b="1" dirty="0">
                <a:solidFill>
                  <a:srgbClr val="ED695F"/>
                </a:solidFill>
                <a:latin typeface="BIZ UDPゴシック" panose="020B0400000000000000" pitchFamily="50" charset="-128"/>
                <a:ea typeface="BIZ UDPゴシック" panose="020B0400000000000000" pitchFamily="50" charset="-128"/>
              </a:rPr>
              <a:t>⓫</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沖縄県今帰仁村</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BIZ UDPゴシック" panose="020B0400000000000000" pitchFamily="50" charset="-128"/>
                <a:ea typeface="BIZ UDPゴシック" panose="020B0400000000000000" pitchFamily="50" charset="-128"/>
              </a:rPr>
              <a:t>❻</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神奈川県川崎市</a:t>
            </a:r>
          </a:p>
        </p:txBody>
      </p:sp>
      <p:sp>
        <p:nvSpPr>
          <p:cNvPr id="12" name="テキスト ボックス 11">
            <a:extLst>
              <a:ext uri="{FF2B5EF4-FFF2-40B4-BE49-F238E27FC236}">
                <a16:creationId xmlns:a16="http://schemas.microsoft.com/office/drawing/2014/main" id="{90E8DCC7-2243-0388-35D2-265D579C1E57}"/>
              </a:ext>
            </a:extLst>
          </p:cNvPr>
          <p:cNvSpPr txBox="1"/>
          <p:nvPr/>
        </p:nvSpPr>
        <p:spPr>
          <a:xfrm>
            <a:off x="503238" y="9747295"/>
            <a:ext cx="6345007" cy="338554"/>
          </a:xfrm>
          <a:prstGeom prst="rect">
            <a:avLst/>
          </a:prstGeom>
          <a:noFill/>
        </p:spPr>
        <p:txBody>
          <a:bodyPr wrap="none" rtlCol="0">
            <a:spAutoFit/>
          </a:bodyPr>
          <a:lstStyle/>
          <a:p>
            <a:r>
              <a:rPr kumimoji="1" lang="en-US" altLang="ja-JP" sz="800" dirty="0">
                <a:latin typeface="+mn-ea"/>
              </a:rPr>
              <a:t>※</a:t>
            </a:r>
            <a:r>
              <a:rPr kumimoji="1" lang="ja-JP" altLang="en-US" sz="800" dirty="0">
                <a:latin typeface="+mn-ea"/>
              </a:rPr>
              <a:t>表中の「分類」「施策の例」に記載した内容は、事前調査実施時点（令和</a:t>
            </a:r>
            <a:r>
              <a:rPr kumimoji="1" lang="en-US" altLang="ja-JP" sz="800" dirty="0">
                <a:latin typeface="+mn-ea"/>
              </a:rPr>
              <a:t>5</a:t>
            </a:r>
            <a:r>
              <a:rPr kumimoji="1" lang="ja-JP" altLang="en-US" sz="800" dirty="0">
                <a:latin typeface="+mn-ea"/>
              </a:rPr>
              <a:t>年（</a:t>
            </a:r>
            <a:r>
              <a:rPr kumimoji="1" lang="en-US" altLang="ja-JP" sz="800" dirty="0">
                <a:latin typeface="+mn-ea"/>
              </a:rPr>
              <a:t>2023</a:t>
            </a:r>
            <a:r>
              <a:rPr kumimoji="1" lang="ja-JP" altLang="en-US" sz="800" dirty="0">
                <a:latin typeface="+mn-ea"/>
              </a:rPr>
              <a:t>年）</a:t>
            </a:r>
            <a:r>
              <a:rPr kumimoji="1" lang="en-US" altLang="ja-JP" sz="800" dirty="0">
                <a:latin typeface="+mn-ea"/>
              </a:rPr>
              <a:t>4</a:t>
            </a:r>
            <a:r>
              <a:rPr kumimoji="1" lang="ja-JP" altLang="en-US" sz="800" dirty="0">
                <a:latin typeface="+mn-ea"/>
              </a:rPr>
              <a:t>月末）において暫定的に設定していたものであり、</a:t>
            </a:r>
            <a:endParaRPr kumimoji="1" lang="en-US" altLang="ja-JP" sz="800" dirty="0">
              <a:latin typeface="+mn-ea"/>
            </a:endParaRPr>
          </a:p>
          <a:p>
            <a:r>
              <a:rPr kumimoji="1" lang="ja-JP" altLang="en-US" sz="800" dirty="0">
                <a:latin typeface="+mn-ea"/>
              </a:rPr>
              <a:t>　 最終的に整理した「戦略」「施策」とは一部内容が異なっている。</a:t>
            </a:r>
          </a:p>
        </p:txBody>
      </p:sp>
      <p:sp>
        <p:nvSpPr>
          <p:cNvPr id="13" name="テキスト ボックス 51">
            <a:extLst>
              <a:ext uri="{FF2B5EF4-FFF2-40B4-BE49-F238E27FC236}">
                <a16:creationId xmlns:a16="http://schemas.microsoft.com/office/drawing/2014/main" id="{DAB06B09-5528-B58F-CC51-F628BBC6DA3D}"/>
              </a:ext>
            </a:extLst>
          </p:cNvPr>
          <p:cNvSpPr txBox="1"/>
          <p:nvPr/>
        </p:nvSpPr>
        <p:spPr>
          <a:xfrm>
            <a:off x="3779837" y="6994217"/>
            <a:ext cx="3275360" cy="538646"/>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800" dirty="0">
                <a:latin typeface="BIZ UDPゴシック" panose="020B0400000000000000" pitchFamily="50" charset="-128"/>
                <a:ea typeface="BIZ UDPゴシック" panose="020B0400000000000000" pitchFamily="50" charset="-128"/>
              </a:rPr>
              <a:t>※</a:t>
            </a:r>
            <a:r>
              <a:rPr kumimoji="1" lang="ja-JP" altLang="en-US" sz="800" dirty="0">
                <a:latin typeface="BIZ UDPゴシック" panose="020B0400000000000000" pitchFamily="50" charset="-128"/>
                <a:ea typeface="BIZ UDPゴシック" panose="020B0400000000000000" pitchFamily="50" charset="-128"/>
              </a:rPr>
              <a:t>都内区市町村</a:t>
            </a:r>
            <a:r>
              <a:rPr kumimoji="1" lang="en-US" altLang="ja-JP" sz="800" dirty="0">
                <a:latin typeface="BIZ UDPゴシック" panose="020B0400000000000000" pitchFamily="50" charset="-128"/>
                <a:ea typeface="BIZ UDPゴシック" panose="020B0400000000000000" pitchFamily="50" charset="-128"/>
              </a:rPr>
              <a:t>62</a:t>
            </a:r>
            <a:r>
              <a:rPr kumimoji="1" lang="ja-JP" altLang="en-US" sz="800" dirty="0">
                <a:latin typeface="BIZ UDPゴシック" panose="020B0400000000000000" pitchFamily="50" charset="-128"/>
                <a:ea typeface="BIZ UDPゴシック" panose="020B0400000000000000" pitchFamily="50" charset="-128"/>
              </a:rPr>
              <a:t>自治体を人口順に並べた場合の三分位点（</a:t>
            </a:r>
            <a:r>
              <a:rPr kumimoji="1" lang="en-US" altLang="ja-JP" sz="800" dirty="0">
                <a:latin typeface="BIZ UDPゴシック" panose="020B0400000000000000" pitchFamily="50" charset="-128"/>
                <a:ea typeface="BIZ UDPゴシック" panose="020B0400000000000000" pitchFamily="50" charset="-128"/>
              </a:rPr>
              <a:t>3</a:t>
            </a:r>
            <a:r>
              <a:rPr kumimoji="1" lang="ja-JP" altLang="en-US" sz="800" dirty="0">
                <a:latin typeface="BIZ UDPゴシック" panose="020B0400000000000000" pitchFamily="50" charset="-128"/>
                <a:ea typeface="BIZ UDPゴシック" panose="020B0400000000000000" pitchFamily="50" charset="-128"/>
              </a:rPr>
              <a:t>つの</a:t>
            </a:r>
            <a:br>
              <a:rPr kumimoji="1" lang="en-US" altLang="ja-JP" sz="800" dirty="0">
                <a:latin typeface="BIZ UDPゴシック" panose="020B0400000000000000" pitchFamily="50" charset="-128"/>
                <a:ea typeface="BIZ UDPゴシック" panose="020B0400000000000000" pitchFamily="50" charset="-128"/>
              </a:rPr>
            </a:br>
            <a:r>
              <a:rPr kumimoji="1" lang="ja-JP" altLang="en-US" sz="800" dirty="0">
                <a:latin typeface="BIZ UDPゴシック" panose="020B0400000000000000" pitchFamily="50" charset="-128"/>
                <a:ea typeface="BIZ UDPゴシック" panose="020B0400000000000000" pitchFamily="50" charset="-128"/>
              </a:rPr>
              <a:t>　 グループに分けた場合の境界値）が約</a:t>
            </a:r>
            <a:r>
              <a:rPr kumimoji="1" lang="en-US" altLang="ja-JP" sz="800" dirty="0">
                <a:latin typeface="BIZ UDPゴシック" panose="020B0400000000000000" pitchFamily="50" charset="-128"/>
                <a:ea typeface="BIZ UDPゴシック" panose="020B0400000000000000" pitchFamily="50" charset="-128"/>
              </a:rPr>
              <a:t>25</a:t>
            </a:r>
            <a:r>
              <a:rPr kumimoji="1" lang="ja-JP" altLang="en-US" sz="800" dirty="0">
                <a:latin typeface="BIZ UDPゴシック" panose="020B0400000000000000" pitchFamily="50" charset="-128"/>
                <a:ea typeface="BIZ UDPゴシック" panose="020B0400000000000000" pitchFamily="50" charset="-128"/>
              </a:rPr>
              <a:t>万人と約</a:t>
            </a:r>
            <a:r>
              <a:rPr kumimoji="1" lang="en-US" altLang="ja-JP" sz="800" dirty="0">
                <a:latin typeface="BIZ UDPゴシック" panose="020B0400000000000000" pitchFamily="50" charset="-128"/>
                <a:ea typeface="BIZ UDPゴシック" panose="020B0400000000000000" pitchFamily="50" charset="-128"/>
              </a:rPr>
              <a:t>10</a:t>
            </a:r>
            <a:r>
              <a:rPr kumimoji="1" lang="ja-JP" altLang="en-US" sz="800" dirty="0">
                <a:latin typeface="BIZ UDPゴシック" panose="020B0400000000000000" pitchFamily="50" charset="-128"/>
                <a:ea typeface="BIZ UDPゴシック" panose="020B0400000000000000" pitchFamily="50" charset="-128"/>
              </a:rPr>
              <a:t>万人であった</a:t>
            </a:r>
            <a:br>
              <a:rPr kumimoji="1" lang="en-US" altLang="ja-JP" sz="800" dirty="0">
                <a:latin typeface="BIZ UDPゴシック" panose="020B0400000000000000" pitchFamily="50" charset="-128"/>
                <a:ea typeface="BIZ UDPゴシック" panose="020B0400000000000000" pitchFamily="50" charset="-128"/>
              </a:rPr>
            </a:br>
            <a:r>
              <a:rPr kumimoji="1" lang="ja-JP" altLang="en-US" sz="800" dirty="0">
                <a:latin typeface="BIZ UDPゴシック" panose="020B0400000000000000" pitchFamily="50" charset="-128"/>
                <a:ea typeface="BIZ UDPゴシック" panose="020B0400000000000000" pitchFamily="50" charset="-128"/>
              </a:rPr>
              <a:t>　 ため、これに基づき</a:t>
            </a:r>
            <a:r>
              <a:rPr kumimoji="1" lang="en-US" altLang="ja-JP" sz="800" dirty="0">
                <a:latin typeface="BIZ UDPゴシック" panose="020B0400000000000000" pitchFamily="50" charset="-128"/>
                <a:ea typeface="BIZ UDPゴシック" panose="020B0400000000000000" pitchFamily="50" charset="-128"/>
              </a:rPr>
              <a:t>Group</a:t>
            </a:r>
            <a:r>
              <a:rPr kumimoji="1" lang="ja-JP" altLang="en-US" sz="8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A</a:t>
            </a: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C</a:t>
            </a:r>
            <a:r>
              <a:rPr kumimoji="1" lang="ja-JP" altLang="en-US" sz="800" dirty="0">
                <a:latin typeface="BIZ UDPゴシック" panose="020B0400000000000000" pitchFamily="50" charset="-128"/>
                <a:ea typeface="BIZ UDPゴシック" panose="020B0400000000000000" pitchFamily="50" charset="-128"/>
              </a:rPr>
              <a:t>に分類している。</a:t>
            </a:r>
          </a:p>
        </p:txBody>
      </p:sp>
    </p:spTree>
    <p:extLst>
      <p:ext uri="{BB962C8B-B14F-4D97-AF65-F5344CB8AC3E}">
        <p14:creationId xmlns:p14="http://schemas.microsoft.com/office/powerpoint/2010/main" val="29523362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72735"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(8) </a:t>
            </a:r>
            <a:r>
              <a:rPr lang="zh-TW" altLang="en-US" dirty="0">
                <a:latin typeface="+mn-ea"/>
                <a:ea typeface="+mn-ea"/>
              </a:rPr>
              <a:t>東京都清瀬市</a:t>
            </a:r>
          </a:p>
        </p:txBody>
      </p:sp>
      <p:grpSp>
        <p:nvGrpSpPr>
          <p:cNvPr id="84" name="グループ化 83">
            <a:extLst>
              <a:ext uri="{FF2B5EF4-FFF2-40B4-BE49-F238E27FC236}">
                <a16:creationId xmlns:a16="http://schemas.microsoft.com/office/drawing/2014/main" id="{2D334C7B-02C3-A4B6-296A-63692B9748F9}"/>
              </a:ext>
            </a:extLst>
          </p:cNvPr>
          <p:cNvGrpSpPr/>
          <p:nvPr/>
        </p:nvGrpSpPr>
        <p:grpSpPr>
          <a:xfrm>
            <a:off x="709200" y="1845525"/>
            <a:ext cx="6138340" cy="441655"/>
            <a:chOff x="503238" y="3168000"/>
            <a:chExt cx="6138340" cy="441655"/>
          </a:xfrm>
        </p:grpSpPr>
        <p:grpSp>
          <p:nvGrpSpPr>
            <p:cNvPr id="85" name="グループ化 84">
              <a:extLst>
                <a:ext uri="{FF2B5EF4-FFF2-40B4-BE49-F238E27FC236}">
                  <a16:creationId xmlns:a16="http://schemas.microsoft.com/office/drawing/2014/main" id="{B314200F-6C15-2BC0-8CAF-EA6A7648445D}"/>
                </a:ext>
              </a:extLst>
            </p:cNvPr>
            <p:cNvGrpSpPr/>
            <p:nvPr/>
          </p:nvGrpSpPr>
          <p:grpSpPr>
            <a:xfrm>
              <a:off x="503238" y="3168000"/>
              <a:ext cx="2502339" cy="252000"/>
              <a:chOff x="707715" y="3366000"/>
              <a:chExt cx="2502339" cy="252000"/>
            </a:xfrm>
          </p:grpSpPr>
          <p:sp>
            <p:nvSpPr>
              <p:cNvPr id="95" name="テキスト ボックス 94">
                <a:extLst>
                  <a:ext uri="{FF2B5EF4-FFF2-40B4-BE49-F238E27FC236}">
                    <a16:creationId xmlns:a16="http://schemas.microsoft.com/office/drawing/2014/main" id="{93AB6C79-AB0F-0AA6-7FEB-87EF08FE218B}"/>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zh-TW" altLang="en-US" sz="1200" b="1" dirty="0">
                    <a:latin typeface="BIZ UDPゴシック" panose="020B0400000000000000" pitchFamily="50" charset="-128"/>
                    <a:ea typeface="BIZ UDPゴシック" panose="020B0400000000000000" pitchFamily="50" charset="-128"/>
                  </a:rPr>
                  <a:t>非常用電源設備</a:t>
                </a:r>
              </a:p>
            </p:txBody>
          </p:sp>
          <p:sp>
            <p:nvSpPr>
              <p:cNvPr id="106" name="四角形: 角を丸くする 105">
                <a:extLst>
                  <a:ext uri="{FF2B5EF4-FFF2-40B4-BE49-F238E27FC236}">
                    <a16:creationId xmlns:a16="http://schemas.microsoft.com/office/drawing/2014/main" id="{583B2099-7FD0-F4A5-B18E-ECA5347CB413}"/>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grpSp>
        <p:sp>
          <p:nvSpPr>
            <p:cNvPr id="86" name="テキスト ボックス 85">
              <a:extLst>
                <a:ext uri="{FF2B5EF4-FFF2-40B4-BE49-F238E27FC236}">
                  <a16:creationId xmlns:a16="http://schemas.microsoft.com/office/drawing/2014/main" id="{DE822832-4C87-6055-8BEA-2CC94109480F}"/>
                </a:ext>
              </a:extLst>
            </p:cNvPr>
            <p:cNvSpPr txBox="1"/>
            <p:nvPr/>
          </p:nvSpPr>
          <p:spPr>
            <a:xfrm>
              <a:off x="1349578" y="3440378"/>
              <a:ext cx="5292000" cy="169277"/>
            </a:xfrm>
            <a:prstGeom prst="rect">
              <a:avLst/>
            </a:prstGeom>
            <a:noFill/>
          </p:spPr>
          <p:txBody>
            <a:bodyPr wrap="square" lIns="0" tIns="0" rIns="0" bIns="0" rtlCol="0">
              <a:spAutoFit/>
            </a:bodyPr>
            <a:lstStyle/>
            <a:p>
              <a:pPr indent="144000" algn="just" fontAlgn="ctr"/>
              <a:r>
                <a:rPr kumimoji="1" lang="ja-JP" altLang="en-US" sz="1100" dirty="0">
                  <a:latin typeface="+mn-ea"/>
                </a:rPr>
                <a:t>非常用電源設備については、ゲリラ豪雨等の災害に備え、非常用発電機を屋上に設置。</a:t>
              </a:r>
            </a:p>
          </p:txBody>
        </p:sp>
      </p:grpSp>
      <p:grpSp>
        <p:nvGrpSpPr>
          <p:cNvPr id="31" name="グループ化 30">
            <a:extLst>
              <a:ext uri="{FF2B5EF4-FFF2-40B4-BE49-F238E27FC236}">
                <a16:creationId xmlns:a16="http://schemas.microsoft.com/office/drawing/2014/main" id="{83DA1852-943E-3576-2CE9-C46EC0B81B5D}"/>
              </a:ext>
            </a:extLst>
          </p:cNvPr>
          <p:cNvGrpSpPr/>
          <p:nvPr/>
        </p:nvGrpSpPr>
        <p:grpSpPr>
          <a:xfrm>
            <a:off x="504438" y="1368000"/>
            <a:ext cx="6552000" cy="252000"/>
            <a:chOff x="504000" y="3383548"/>
            <a:chExt cx="6552000" cy="252000"/>
          </a:xfrm>
        </p:grpSpPr>
        <p:sp>
          <p:nvSpPr>
            <p:cNvPr id="32" name="四角形: 角を丸くする 31">
              <a:extLst>
                <a:ext uri="{FF2B5EF4-FFF2-40B4-BE49-F238E27FC236}">
                  <a16:creationId xmlns:a16="http://schemas.microsoft.com/office/drawing/2014/main" id="{8AEF8F6D-1138-F1CD-4CAB-8F776A922CCF}"/>
                </a:ext>
              </a:extLst>
            </p:cNvPr>
            <p:cNvSpPr/>
            <p:nvPr/>
          </p:nvSpPr>
          <p:spPr>
            <a:xfrm>
              <a:off x="504000" y="3383548"/>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03ECF606-0AE2-6706-A4CD-85EA3624EED8}"/>
                </a:ext>
              </a:extLst>
            </p:cNvPr>
            <p:cNvSpPr/>
            <p:nvPr/>
          </p:nvSpPr>
          <p:spPr>
            <a:xfrm>
              <a:off x="1341120" y="338643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59" name="グループ化 58">
            <a:extLst>
              <a:ext uri="{FF2B5EF4-FFF2-40B4-BE49-F238E27FC236}">
                <a16:creationId xmlns:a16="http://schemas.microsoft.com/office/drawing/2014/main" id="{26E9EA45-91BE-85DF-CC31-D83CD2ADB186}"/>
              </a:ext>
            </a:extLst>
          </p:cNvPr>
          <p:cNvGrpSpPr/>
          <p:nvPr/>
        </p:nvGrpSpPr>
        <p:grpSpPr>
          <a:xfrm>
            <a:off x="709200" y="4922475"/>
            <a:ext cx="6138340" cy="780209"/>
            <a:chOff x="503238" y="3168000"/>
            <a:chExt cx="6138340" cy="780209"/>
          </a:xfrm>
        </p:grpSpPr>
        <p:grpSp>
          <p:nvGrpSpPr>
            <p:cNvPr id="60" name="グループ化 59">
              <a:extLst>
                <a:ext uri="{FF2B5EF4-FFF2-40B4-BE49-F238E27FC236}">
                  <a16:creationId xmlns:a16="http://schemas.microsoft.com/office/drawing/2014/main" id="{C0B11BB8-D2F0-9E17-4388-BAD0B38C4A04}"/>
                </a:ext>
              </a:extLst>
            </p:cNvPr>
            <p:cNvGrpSpPr/>
            <p:nvPr/>
          </p:nvGrpSpPr>
          <p:grpSpPr>
            <a:xfrm>
              <a:off x="503238" y="3168000"/>
              <a:ext cx="2826339" cy="252000"/>
              <a:chOff x="707715" y="3366000"/>
              <a:chExt cx="2826339" cy="252000"/>
            </a:xfrm>
          </p:grpSpPr>
          <p:sp>
            <p:nvSpPr>
              <p:cNvPr id="63" name="テキスト ボックス 62">
                <a:extLst>
                  <a:ext uri="{FF2B5EF4-FFF2-40B4-BE49-F238E27FC236}">
                    <a16:creationId xmlns:a16="http://schemas.microsoft.com/office/drawing/2014/main" id="{33DEB6C5-5010-29C7-F3E5-8117D6C2C5A1}"/>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入退室管理システム</a:t>
                </a:r>
              </a:p>
            </p:txBody>
          </p:sp>
          <p:sp>
            <p:nvSpPr>
              <p:cNvPr id="65" name="四角形: 角を丸くする 64">
                <a:extLst>
                  <a:ext uri="{FF2B5EF4-FFF2-40B4-BE49-F238E27FC236}">
                    <a16:creationId xmlns:a16="http://schemas.microsoft.com/office/drawing/2014/main" id="{E4F357C2-4F74-9605-6B66-B33ABDD71200}"/>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施策㉔</a:t>
                </a:r>
              </a:p>
            </p:txBody>
          </p:sp>
        </p:grpSp>
        <p:sp>
          <p:nvSpPr>
            <p:cNvPr id="62" name="テキスト ボックス 61">
              <a:extLst>
                <a:ext uri="{FF2B5EF4-FFF2-40B4-BE49-F238E27FC236}">
                  <a16:creationId xmlns:a16="http://schemas.microsoft.com/office/drawing/2014/main" id="{E2CF76A2-64E6-A9E4-867B-3BE07ECEDFE8}"/>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入退室については、それぞれの職員に貸与している、</a:t>
              </a:r>
              <a:r>
                <a:rPr kumimoji="1" lang="en-US" altLang="ja-JP" sz="1100" dirty="0">
                  <a:latin typeface="+mn-ea"/>
                </a:rPr>
                <a:t>IC</a:t>
              </a:r>
              <a:r>
                <a:rPr kumimoji="1" lang="ja-JP" altLang="en-US" sz="1100" dirty="0">
                  <a:latin typeface="+mn-ea"/>
                </a:rPr>
                <a:t>カードで管理している。書庫などの特にセキュリティが求められるエリアでは、その部屋専用のセキュリティカードと</a:t>
              </a:r>
              <a:r>
                <a:rPr kumimoji="1" lang="en-US" altLang="ja-JP" sz="1100" dirty="0">
                  <a:latin typeface="+mn-ea"/>
                </a:rPr>
                <a:t>IC</a:t>
              </a:r>
              <a:r>
                <a:rPr kumimoji="1" lang="ja-JP" altLang="en-US" sz="1100" dirty="0">
                  <a:latin typeface="+mn-ea"/>
                </a:rPr>
                <a:t>カードに続けてかざすことで開くようになっている。</a:t>
              </a:r>
            </a:p>
          </p:txBody>
        </p:sp>
      </p:grpSp>
      <p:pic>
        <p:nvPicPr>
          <p:cNvPr id="21" name="図 20" descr="概略図 が含まれている画像&#10;&#10;自動的に生成された説明">
            <a:extLst>
              <a:ext uri="{FF2B5EF4-FFF2-40B4-BE49-F238E27FC236}">
                <a16:creationId xmlns:a16="http://schemas.microsoft.com/office/drawing/2014/main" id="{473EFD34-D899-37E0-9E7C-8E53AD553BF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09199" y="2386650"/>
            <a:ext cx="2817059" cy="2355622"/>
          </a:xfrm>
          <a:prstGeom prst="rect">
            <a:avLst/>
          </a:prstGeom>
        </p:spPr>
      </p:pic>
      <p:grpSp>
        <p:nvGrpSpPr>
          <p:cNvPr id="2" name="グループ化 1">
            <a:extLst>
              <a:ext uri="{FF2B5EF4-FFF2-40B4-BE49-F238E27FC236}">
                <a16:creationId xmlns:a16="http://schemas.microsoft.com/office/drawing/2014/main" id="{76207908-ED51-096E-8119-2EA14C5E1EE9}"/>
              </a:ext>
            </a:extLst>
          </p:cNvPr>
          <p:cNvGrpSpPr/>
          <p:nvPr/>
        </p:nvGrpSpPr>
        <p:grpSpPr>
          <a:xfrm>
            <a:off x="3629590" y="3975664"/>
            <a:ext cx="3217950" cy="763130"/>
            <a:chOff x="3240000" y="3902640"/>
            <a:chExt cx="3217950" cy="763130"/>
          </a:xfrm>
        </p:grpSpPr>
        <p:sp>
          <p:nvSpPr>
            <p:cNvPr id="24" name="テキスト ボックス 23">
              <a:extLst>
                <a:ext uri="{FF2B5EF4-FFF2-40B4-BE49-F238E27FC236}">
                  <a16:creationId xmlns:a16="http://schemas.microsoft.com/office/drawing/2014/main" id="{9DC71CF2-B9A1-19BF-86AB-71E80937B9C6}"/>
                </a:ext>
              </a:extLst>
            </p:cNvPr>
            <p:cNvSpPr txBox="1"/>
            <p:nvPr/>
          </p:nvSpPr>
          <p:spPr>
            <a:xfrm>
              <a:off x="3240000" y="3902640"/>
              <a:ext cx="1758495" cy="169277"/>
            </a:xfrm>
            <a:prstGeom prst="rect">
              <a:avLst/>
            </a:prstGeom>
            <a:noFill/>
          </p:spPr>
          <p:txBody>
            <a:bodyPr wrap="none" lIns="0" tIns="0" rIns="0" bIns="0" rtlCol="0">
              <a:spAutoFit/>
            </a:bodyPr>
            <a:lstStyle/>
            <a:p>
              <a:r>
                <a:rPr kumimoji="1" lang="ja-JP" altLang="en-US" sz="1100" dirty="0">
                  <a:latin typeface="+mn-ea"/>
                </a:rPr>
                <a:t>非常用発電機設置イメージ</a:t>
              </a:r>
              <a:r>
                <a:rPr kumimoji="1" lang="en-US" altLang="ja-JP" sz="1100" baseline="30000" dirty="0">
                  <a:latin typeface="+mn-ea"/>
                </a:rPr>
                <a:t>*5</a:t>
              </a:r>
              <a:endParaRPr kumimoji="1" lang="ja-JP" altLang="en-US" sz="1100" baseline="30000" dirty="0">
                <a:latin typeface="+mn-ea"/>
              </a:endParaRPr>
            </a:p>
          </p:txBody>
        </p:sp>
        <p:sp>
          <p:nvSpPr>
            <p:cNvPr id="25" name="テキスト ボックス 24">
              <a:extLst>
                <a:ext uri="{FF2B5EF4-FFF2-40B4-BE49-F238E27FC236}">
                  <a16:creationId xmlns:a16="http://schemas.microsoft.com/office/drawing/2014/main" id="{DFBCAB08-931B-3C62-D598-F3C16BDD90D3}"/>
                </a:ext>
              </a:extLst>
            </p:cNvPr>
            <p:cNvSpPr txBox="1"/>
            <p:nvPr/>
          </p:nvSpPr>
          <p:spPr>
            <a:xfrm>
              <a:off x="3240000" y="4173327"/>
              <a:ext cx="3217950" cy="492443"/>
            </a:xfrm>
            <a:prstGeom prst="rect">
              <a:avLst/>
            </a:prstGeom>
            <a:noFill/>
          </p:spPr>
          <p:txBody>
            <a:bodyPr wrap="square" lIns="0" tIns="0" rIns="0" bIns="0" rtlCol="0">
              <a:spAutoFit/>
            </a:bodyPr>
            <a:lstStyle/>
            <a:p>
              <a:r>
                <a:rPr kumimoji="1" lang="en-US" altLang="ja-JP" sz="800" dirty="0">
                  <a:latin typeface="+mn-ea"/>
                </a:rPr>
                <a:t>*5 </a:t>
              </a:r>
              <a:r>
                <a:rPr kumimoji="1" lang="ja-JP" altLang="en-US" sz="800" dirty="0">
                  <a:latin typeface="+mn-ea"/>
                </a:rPr>
                <a:t>「市報きよせ　平成</a:t>
              </a:r>
              <a:r>
                <a:rPr kumimoji="1" lang="en-US" altLang="ja-JP" sz="800" dirty="0">
                  <a:latin typeface="+mn-ea"/>
                </a:rPr>
                <a:t>30</a:t>
              </a:r>
              <a:r>
                <a:rPr kumimoji="1" lang="ja-JP" altLang="en-US" sz="800" dirty="0">
                  <a:latin typeface="+mn-ea"/>
                </a:rPr>
                <a:t>年</a:t>
              </a:r>
              <a:r>
                <a:rPr kumimoji="1" lang="en-US" altLang="ja-JP" sz="800" dirty="0">
                  <a:latin typeface="+mn-ea"/>
                </a:rPr>
                <a:t>2</a:t>
              </a:r>
              <a:r>
                <a:rPr kumimoji="1" lang="ja-JP" altLang="en-US" sz="800" dirty="0">
                  <a:latin typeface="+mn-ea"/>
                </a:rPr>
                <a:t>月</a:t>
              </a:r>
              <a:r>
                <a:rPr kumimoji="1" lang="en-US" altLang="ja-JP" sz="800" dirty="0">
                  <a:latin typeface="+mn-ea"/>
                </a:rPr>
                <a:t>1</a:t>
              </a:r>
              <a:r>
                <a:rPr kumimoji="1" lang="ja-JP" altLang="en-US" sz="800" dirty="0">
                  <a:latin typeface="+mn-ea"/>
                </a:rPr>
                <a:t>日新庁舎建設特集号</a:t>
              </a:r>
              <a:r>
                <a:rPr kumimoji="1" lang="en-US" altLang="ja-JP" sz="800" dirty="0">
                  <a:latin typeface="+mn-ea"/>
                </a:rPr>
                <a:t>4</a:t>
              </a:r>
              <a:r>
                <a:rPr kumimoji="1" lang="ja-JP" altLang="en-US" sz="800" dirty="0">
                  <a:latin typeface="+mn-ea"/>
                </a:rPr>
                <a:t>面」</a:t>
              </a:r>
              <a:r>
                <a:rPr kumimoji="1" lang="en-US" altLang="ja-JP" sz="800" dirty="0">
                  <a:latin typeface="+mn-ea"/>
                </a:rPr>
                <a:t>P1</a:t>
              </a:r>
              <a:r>
                <a:rPr kumimoji="1" lang="ja-JP" altLang="en-US" sz="800" dirty="0">
                  <a:latin typeface="+mn-ea"/>
                </a:rPr>
                <a:t>、清瀬市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7"/>
                </a:rPr>
                <a:t>https://www.city.kiyose.lg.jp/_res/projects/default_project/_page_/001/002/089/300201shin-4.pdf</a:t>
              </a:r>
              <a:r>
                <a:rPr kumimoji="1" lang="ja-JP" altLang="en-US" sz="800" dirty="0">
                  <a:latin typeface="+mn-ea"/>
                </a:rPr>
                <a:t>）</a:t>
              </a:r>
            </a:p>
          </p:txBody>
        </p:sp>
      </p:grpSp>
      <p:sp>
        <p:nvSpPr>
          <p:cNvPr id="91" name="正方形/長方形 90">
            <a:extLst>
              <a:ext uri="{FF2B5EF4-FFF2-40B4-BE49-F238E27FC236}">
                <a16:creationId xmlns:a16="http://schemas.microsoft.com/office/drawing/2014/main" id="{C586919B-4C7B-A6E0-4F00-AA91369DE36D}"/>
              </a:ext>
            </a:extLst>
          </p:cNvPr>
          <p:cNvSpPr/>
          <p:nvPr/>
        </p:nvSpPr>
        <p:spPr>
          <a:xfrm>
            <a:off x="503238" y="1728000"/>
            <a:ext cx="6552000" cy="4061284"/>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13">
            <a:extLst>
              <a:ext uri="{FF2B5EF4-FFF2-40B4-BE49-F238E27FC236}">
                <a16:creationId xmlns:a16="http://schemas.microsoft.com/office/drawing/2014/main" id="{D92570F8-6228-EA84-9747-043934E337B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60</a:t>
            </a:fld>
            <a:endParaRPr kumimoji="1" lang="ja-JP" altLang="en-US" dirty="0">
              <a:latin typeface="+mn-ea"/>
              <a:ea typeface="+mn-ea"/>
            </a:endParaRPr>
          </a:p>
        </p:txBody>
      </p:sp>
    </p:spTree>
    <p:extLst>
      <p:ext uri="{BB962C8B-B14F-4D97-AF65-F5344CB8AC3E}">
        <p14:creationId xmlns:p14="http://schemas.microsoft.com/office/powerpoint/2010/main" val="46546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73759"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(8) </a:t>
            </a:r>
            <a:r>
              <a:rPr lang="zh-TW" altLang="en-US" dirty="0">
                <a:latin typeface="+mn-ea"/>
                <a:ea typeface="+mn-ea"/>
              </a:rPr>
              <a:t>東京都清瀬市</a:t>
            </a:r>
          </a:p>
        </p:txBody>
      </p:sp>
      <p:sp>
        <p:nvSpPr>
          <p:cNvPr id="26" name="四角形: 角を丸くする 25">
            <a:extLst>
              <a:ext uri="{FF2B5EF4-FFF2-40B4-BE49-F238E27FC236}">
                <a16:creationId xmlns:a16="http://schemas.microsoft.com/office/drawing/2014/main" id="{86C02402-5730-3A97-FF8E-08D2932561BD}"/>
              </a:ext>
            </a:extLst>
          </p:cNvPr>
          <p:cNvSpPr/>
          <p:nvPr/>
        </p:nvSpPr>
        <p:spPr>
          <a:xfrm>
            <a:off x="504000" y="1378434"/>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27" name="正方形/長方形 26">
            <a:extLst>
              <a:ext uri="{FF2B5EF4-FFF2-40B4-BE49-F238E27FC236}">
                <a16:creationId xmlns:a16="http://schemas.microsoft.com/office/drawing/2014/main" id="{F612A4A3-216D-335B-F6CB-EF30BBE743E5}"/>
              </a:ext>
            </a:extLst>
          </p:cNvPr>
          <p:cNvSpPr/>
          <p:nvPr/>
        </p:nvSpPr>
        <p:spPr>
          <a:xfrm>
            <a:off x="1341120" y="1381324"/>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a:t>
            </a:r>
            <a:r>
              <a:rPr kumimoji="1" lang="ja-JP" altLang="en-US" sz="1600" b="1" dirty="0">
                <a:solidFill>
                  <a:schemeClr val="tx1"/>
                </a:solidFill>
                <a:latin typeface="+mn-ea"/>
              </a:rPr>
              <a:t>見直し</a:t>
            </a:r>
            <a:endParaRPr kumimoji="1" lang="zh-TW" altLang="en-US" sz="1600" b="1" dirty="0">
              <a:solidFill>
                <a:schemeClr val="tx1"/>
              </a:solidFill>
              <a:latin typeface="+mn-ea"/>
            </a:endParaRPr>
          </a:p>
        </p:txBody>
      </p:sp>
      <p:sp>
        <p:nvSpPr>
          <p:cNvPr id="78" name="正方形/長方形 77">
            <a:extLst>
              <a:ext uri="{FF2B5EF4-FFF2-40B4-BE49-F238E27FC236}">
                <a16:creationId xmlns:a16="http://schemas.microsoft.com/office/drawing/2014/main" id="{C3B2337D-AB1F-9528-01A7-36F0339AD569}"/>
              </a:ext>
            </a:extLst>
          </p:cNvPr>
          <p:cNvSpPr/>
          <p:nvPr/>
        </p:nvSpPr>
        <p:spPr>
          <a:xfrm>
            <a:off x="504000" y="3402139"/>
            <a:ext cx="6552000" cy="4742411"/>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79" name="テキスト ボックス 78">
            <a:extLst>
              <a:ext uri="{FF2B5EF4-FFF2-40B4-BE49-F238E27FC236}">
                <a16:creationId xmlns:a16="http://schemas.microsoft.com/office/drawing/2014/main" id="{187AED0A-5CAF-FFA7-FDA6-7851D9597392}"/>
              </a:ext>
            </a:extLst>
          </p:cNvPr>
          <p:cNvSpPr txBox="1"/>
          <p:nvPr/>
        </p:nvSpPr>
        <p:spPr>
          <a:xfrm>
            <a:off x="1554055" y="3551333"/>
            <a:ext cx="15723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80" name="四角形: 角を丸くする 79">
            <a:extLst>
              <a:ext uri="{FF2B5EF4-FFF2-40B4-BE49-F238E27FC236}">
                <a16:creationId xmlns:a16="http://schemas.microsoft.com/office/drawing/2014/main" id="{5D90974A-0DF4-69F3-A5CB-ADEAFB1244CE}"/>
              </a:ext>
            </a:extLst>
          </p:cNvPr>
          <p:cNvSpPr/>
          <p:nvPr/>
        </p:nvSpPr>
        <p:spPr>
          <a:xfrm>
            <a:off x="707715" y="3517666"/>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sp>
        <p:nvSpPr>
          <p:cNvPr id="81" name="テキスト ボックス 80">
            <a:extLst>
              <a:ext uri="{FF2B5EF4-FFF2-40B4-BE49-F238E27FC236}">
                <a16:creationId xmlns:a16="http://schemas.microsoft.com/office/drawing/2014/main" id="{16FA7E78-CED8-95FF-79CE-72E5DFB0CDF1}"/>
              </a:ext>
            </a:extLst>
          </p:cNvPr>
          <p:cNvSpPr txBox="1"/>
          <p:nvPr/>
        </p:nvSpPr>
        <p:spPr>
          <a:xfrm>
            <a:off x="1554055" y="3826044"/>
            <a:ext cx="5414012" cy="846386"/>
          </a:xfrm>
          <a:prstGeom prst="rect">
            <a:avLst/>
          </a:prstGeom>
          <a:noFill/>
        </p:spPr>
        <p:txBody>
          <a:bodyPr wrap="square" lIns="0" tIns="0" rIns="0" bIns="0" rtlCol="0">
            <a:spAutoFit/>
          </a:bodyPr>
          <a:lstStyle/>
          <a:p>
            <a:pPr indent="144000" algn="just" fontAlgn="ctr"/>
            <a:r>
              <a:rPr kumimoji="1" lang="ja-JP" altLang="en-US" sz="1100" dirty="0">
                <a:latin typeface="+mn-ea"/>
              </a:rPr>
              <a:t>庁舎建設を契機として、基幹系システムは、多数の自治体が共同で使用するクラウドサービスを利用するため、民間事業者が管理するデータセンターで運用している。基幹系システム以外は、単独システムで民間のデータセンターを利用するには、費用が高額であった。このため、新庁舎のサーバ室は、耐震性やセキュリティが担保されているため、データセンターに預けていたサーバについては、コストの観点でオンプレミスに戻している。</a:t>
            </a:r>
          </a:p>
        </p:txBody>
      </p:sp>
      <p:sp>
        <p:nvSpPr>
          <p:cNvPr id="3" name="スライド番号プレースホルダー 13">
            <a:extLst>
              <a:ext uri="{FF2B5EF4-FFF2-40B4-BE49-F238E27FC236}">
                <a16:creationId xmlns:a16="http://schemas.microsoft.com/office/drawing/2014/main" id="{D92570F8-6228-EA84-9747-043934E337B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61</a:t>
            </a:fld>
            <a:endParaRPr kumimoji="1" lang="ja-JP" altLang="en-US" dirty="0">
              <a:latin typeface="+mn-ea"/>
              <a:ea typeface="+mn-ea"/>
            </a:endParaRPr>
          </a:p>
        </p:txBody>
      </p:sp>
      <p:sp>
        <p:nvSpPr>
          <p:cNvPr id="4" name="コンテンツ プレースホルダー 17">
            <a:extLst>
              <a:ext uri="{FF2B5EF4-FFF2-40B4-BE49-F238E27FC236}">
                <a16:creationId xmlns:a16="http://schemas.microsoft.com/office/drawing/2014/main" id="{928946F6-DE38-4524-6B0A-13478E5AEB08}"/>
              </a:ext>
            </a:extLst>
          </p:cNvPr>
          <p:cNvSpPr txBox="1">
            <a:spLocks/>
          </p:cNvSpPr>
          <p:nvPr/>
        </p:nvSpPr>
        <p:spPr>
          <a:xfrm>
            <a:off x="503196" y="1765215"/>
            <a:ext cx="6552000" cy="1329595"/>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オンプレミスサーバのうち、可能なものは仮想化により集約しており、新庁舎には主に</a:t>
            </a:r>
            <a:r>
              <a:rPr lang="en-US" altLang="ja-JP" sz="1200" dirty="0">
                <a:latin typeface="+mn-ea"/>
                <a:ea typeface="+mn-ea"/>
              </a:rPr>
              <a:t>3</a:t>
            </a:r>
            <a:r>
              <a:rPr lang="ja-JP" altLang="en-US" sz="1200" dirty="0">
                <a:latin typeface="+mn-ea"/>
                <a:ea typeface="+mn-ea"/>
              </a:rPr>
              <a:t>つの物理サーバを配置。</a:t>
            </a:r>
            <a:r>
              <a:rPr lang="en-US" altLang="ja-JP" sz="1200" dirty="0">
                <a:latin typeface="+mn-ea"/>
                <a:ea typeface="+mn-ea"/>
              </a:rPr>
              <a:t>1</a:t>
            </a:r>
            <a:r>
              <a:rPr lang="ja-JP" altLang="en-US" sz="1200" dirty="0">
                <a:latin typeface="+mn-ea"/>
                <a:ea typeface="+mn-ea"/>
              </a:rPr>
              <a:t>つが停止しても、残りの物理サーバで利用継続できるメリットがある。庁舎移転の際も、まず</a:t>
            </a:r>
            <a:r>
              <a:rPr lang="en-US" altLang="ja-JP" sz="1200" dirty="0">
                <a:latin typeface="+mn-ea"/>
                <a:ea typeface="+mn-ea"/>
              </a:rPr>
              <a:t>3</a:t>
            </a:r>
            <a:r>
              <a:rPr lang="ja-JP" altLang="en-US" sz="1200" dirty="0">
                <a:latin typeface="+mn-ea"/>
                <a:ea typeface="+mn-ea"/>
              </a:rPr>
              <a:t>つのうちの</a:t>
            </a:r>
            <a:r>
              <a:rPr lang="en-US" altLang="ja-JP" sz="1200" dirty="0">
                <a:latin typeface="+mn-ea"/>
                <a:ea typeface="+mn-ea"/>
              </a:rPr>
              <a:t>1</a:t>
            </a:r>
            <a:r>
              <a:rPr lang="ja-JP" altLang="en-US" sz="1200" dirty="0">
                <a:latin typeface="+mn-ea"/>
                <a:ea typeface="+mn-ea"/>
              </a:rPr>
              <a:t>つを新庁舎に運び、残りの</a:t>
            </a:r>
            <a:r>
              <a:rPr lang="en-US" altLang="ja-JP" sz="1200" dirty="0">
                <a:latin typeface="+mn-ea"/>
                <a:ea typeface="+mn-ea"/>
              </a:rPr>
              <a:t>2</a:t>
            </a:r>
            <a:r>
              <a:rPr lang="ja-JP" altLang="en-US" sz="1200" dirty="0">
                <a:latin typeface="+mn-ea"/>
                <a:ea typeface="+mn-ea"/>
              </a:rPr>
              <a:t>つを旧庁舎に残しておくことで、新庁舎側でエラーが生じた場合のリスクを抑えることができる。動作が安定次第、残りの旧庁舎側のものも移設した。ファイヤウォールやフロアスイッチや</a:t>
            </a:r>
            <a:r>
              <a:rPr lang="en-US" altLang="ja-JP" sz="1200" dirty="0">
                <a:latin typeface="+mn-ea"/>
                <a:ea typeface="+mn-ea"/>
              </a:rPr>
              <a:t>L3</a:t>
            </a:r>
            <a:r>
              <a:rPr lang="ja-JP" altLang="en-US" sz="1200" dirty="0">
                <a:latin typeface="+mn-ea"/>
                <a:ea typeface="+mn-ea"/>
              </a:rPr>
              <a:t>スイッチ、</a:t>
            </a:r>
            <a:r>
              <a:rPr lang="en-US" altLang="ja-JP" sz="1200" dirty="0">
                <a:latin typeface="+mn-ea"/>
                <a:ea typeface="+mn-ea"/>
              </a:rPr>
              <a:t>L2</a:t>
            </a:r>
            <a:r>
              <a:rPr lang="ja-JP" altLang="en-US" sz="1200" dirty="0">
                <a:latin typeface="+mn-ea"/>
                <a:ea typeface="+mn-ea"/>
              </a:rPr>
              <a:t>スイッチは、契約期限があったため、新庁舎側で新たに構築した。新庁舎のネットワークや基盤を含めた検討は、</a:t>
            </a:r>
            <a:r>
              <a:rPr kumimoji="1" lang="ja-JP" altLang="en-US" sz="1200" u="wavyHeavy" dirty="0">
                <a:uFill>
                  <a:solidFill>
                    <a:srgbClr val="31926F"/>
                  </a:solidFill>
                </a:uFill>
                <a:latin typeface="+mn-ea"/>
                <a:ea typeface="+mn-ea"/>
              </a:rPr>
              <a:t>ベンダー</a:t>
            </a:r>
            <a:r>
              <a:rPr kumimoji="1" lang="ja-JP" altLang="en-US" sz="1200" dirty="0">
                <a:uFill>
                  <a:solidFill>
                    <a:srgbClr val="31926F"/>
                  </a:solidFill>
                </a:uFill>
                <a:latin typeface="+mn-ea"/>
                <a:ea typeface="+mn-ea"/>
              </a:rPr>
              <a:t>から</a:t>
            </a:r>
            <a:r>
              <a:rPr lang="ja-JP" altLang="en-US" sz="1200" dirty="0">
                <a:latin typeface="+mn-ea"/>
                <a:ea typeface="+mn-ea"/>
              </a:rPr>
              <a:t>提案を受けた。</a:t>
            </a:r>
          </a:p>
        </p:txBody>
      </p:sp>
      <p:pic>
        <p:nvPicPr>
          <p:cNvPr id="5" name="図 4" descr="ダイアグラム">
            <a:extLst>
              <a:ext uri="{FF2B5EF4-FFF2-40B4-BE49-F238E27FC236}">
                <a16:creationId xmlns:a16="http://schemas.microsoft.com/office/drawing/2014/main" id="{20F4D696-EA8E-4705-4C7A-982E4FB0E29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9201" y="4713297"/>
            <a:ext cx="3955940" cy="1365755"/>
          </a:xfrm>
          <a:prstGeom prst="rect">
            <a:avLst/>
          </a:prstGeom>
        </p:spPr>
      </p:pic>
      <p:sp>
        <p:nvSpPr>
          <p:cNvPr id="6" name="テキスト ボックス 5">
            <a:extLst>
              <a:ext uri="{FF2B5EF4-FFF2-40B4-BE49-F238E27FC236}">
                <a16:creationId xmlns:a16="http://schemas.microsoft.com/office/drawing/2014/main" id="{FD216992-D836-E668-1217-989E36A96605}"/>
              </a:ext>
            </a:extLst>
          </p:cNvPr>
          <p:cNvSpPr txBox="1"/>
          <p:nvPr/>
        </p:nvSpPr>
        <p:spPr>
          <a:xfrm>
            <a:off x="4769539" y="5050540"/>
            <a:ext cx="1744067" cy="169277"/>
          </a:xfrm>
          <a:prstGeom prst="rect">
            <a:avLst/>
          </a:prstGeom>
          <a:noFill/>
        </p:spPr>
        <p:txBody>
          <a:bodyPr wrap="none" lIns="0" tIns="0" rIns="0" bIns="0" rtlCol="0">
            <a:spAutoFit/>
          </a:bodyPr>
          <a:lstStyle/>
          <a:p>
            <a:r>
              <a:rPr kumimoji="1" lang="ja-JP" altLang="en-US" sz="1100" dirty="0">
                <a:latin typeface="+mn-ea"/>
              </a:rPr>
              <a:t>サーバ仮想化のイメージ図</a:t>
            </a:r>
            <a:r>
              <a:rPr kumimoji="1" lang="en-US" altLang="ja-JP" sz="1100" baseline="30000" dirty="0">
                <a:latin typeface="+mn-ea"/>
              </a:rPr>
              <a:t>*6</a:t>
            </a:r>
            <a:endParaRPr kumimoji="1" lang="ja-JP" altLang="en-US" sz="1100" baseline="30000" dirty="0">
              <a:latin typeface="+mn-ea"/>
            </a:endParaRPr>
          </a:p>
        </p:txBody>
      </p:sp>
      <p:sp>
        <p:nvSpPr>
          <p:cNvPr id="8" name="テキスト ボックス 7">
            <a:extLst>
              <a:ext uri="{FF2B5EF4-FFF2-40B4-BE49-F238E27FC236}">
                <a16:creationId xmlns:a16="http://schemas.microsoft.com/office/drawing/2014/main" id="{E9427307-66ED-A4EB-D725-2F28109E5DD1}"/>
              </a:ext>
            </a:extLst>
          </p:cNvPr>
          <p:cNvSpPr txBox="1"/>
          <p:nvPr/>
        </p:nvSpPr>
        <p:spPr>
          <a:xfrm>
            <a:off x="4769539" y="5333929"/>
            <a:ext cx="2132342" cy="738664"/>
          </a:xfrm>
          <a:prstGeom prst="rect">
            <a:avLst/>
          </a:prstGeom>
          <a:noFill/>
        </p:spPr>
        <p:txBody>
          <a:bodyPr wrap="square" lIns="0" tIns="0" rIns="0" bIns="0" rtlCol="0">
            <a:spAutoFit/>
          </a:bodyPr>
          <a:lstStyle/>
          <a:p>
            <a:r>
              <a:rPr kumimoji="1" lang="en-US" altLang="ja-JP" sz="800" dirty="0">
                <a:latin typeface="+mn-ea"/>
              </a:rPr>
              <a:t>*6 </a:t>
            </a:r>
            <a:r>
              <a:rPr kumimoji="1" lang="ja-JP" altLang="en-US" sz="800" dirty="0">
                <a:latin typeface="+mn-ea"/>
              </a:rPr>
              <a:t>「</a:t>
            </a:r>
            <a:r>
              <a:rPr kumimoji="1" lang="zh-TW" altLang="en-US" sz="800" dirty="0">
                <a:latin typeface="+mn-ea"/>
              </a:rPr>
              <a:t>清瀬市</a:t>
            </a:r>
            <a:r>
              <a:rPr kumimoji="1" lang="en-US" altLang="ja-JP" sz="800" dirty="0">
                <a:solidFill>
                  <a:schemeClr val="tx1"/>
                </a:solidFill>
                <a:uFill>
                  <a:solidFill>
                    <a:srgbClr val="31926F"/>
                  </a:solidFill>
                </a:uFill>
                <a:latin typeface="+mn-ea"/>
              </a:rPr>
              <a:t>DX</a:t>
            </a:r>
            <a:r>
              <a:rPr kumimoji="1" lang="zh-TW" altLang="en-US" sz="800" dirty="0">
                <a:latin typeface="+mn-ea"/>
              </a:rPr>
              <a:t>推進計画</a:t>
            </a:r>
            <a:r>
              <a:rPr kumimoji="1" lang="ja-JP" altLang="en-US" sz="800" dirty="0">
                <a:latin typeface="+mn-ea"/>
              </a:rPr>
              <a:t>（Ｒ５年度向けローリング版）」</a:t>
            </a:r>
            <a:r>
              <a:rPr kumimoji="1" lang="en-US" altLang="ja-JP" sz="800" dirty="0">
                <a:latin typeface="+mn-ea"/>
              </a:rPr>
              <a:t>P23</a:t>
            </a:r>
            <a:r>
              <a:rPr kumimoji="1" lang="ja-JP" altLang="en-US" sz="800" dirty="0">
                <a:latin typeface="+mn-ea"/>
              </a:rPr>
              <a:t>、清瀬市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7"/>
              </a:rPr>
              <a:t>https://www.city.kiyose.lg.jp/_res/projects/default_project/_page_/001/010/705/dx_plan_r5.pdf</a:t>
            </a:r>
            <a:r>
              <a:rPr kumimoji="1" lang="ja-JP" altLang="en-US" sz="800" dirty="0">
                <a:latin typeface="+mn-ea"/>
              </a:rPr>
              <a:t>）</a:t>
            </a:r>
          </a:p>
        </p:txBody>
      </p:sp>
      <p:sp>
        <p:nvSpPr>
          <p:cNvPr id="9" name="テキスト ボックス 8">
            <a:extLst>
              <a:ext uri="{FF2B5EF4-FFF2-40B4-BE49-F238E27FC236}">
                <a16:creationId xmlns:a16="http://schemas.microsoft.com/office/drawing/2014/main" id="{6B553713-3F9F-E361-C7D8-350CF30B4EE5}"/>
              </a:ext>
            </a:extLst>
          </p:cNvPr>
          <p:cNvSpPr txBox="1"/>
          <p:nvPr/>
        </p:nvSpPr>
        <p:spPr>
          <a:xfrm>
            <a:off x="1555200" y="6237930"/>
            <a:ext cx="5292000" cy="677108"/>
          </a:xfrm>
          <a:prstGeom prst="rect">
            <a:avLst/>
          </a:prstGeom>
          <a:noFill/>
        </p:spPr>
        <p:txBody>
          <a:bodyPr wrap="square" lIns="0" tIns="0" rIns="0" bIns="0" rtlCol="0">
            <a:spAutoFit/>
          </a:bodyPr>
          <a:lstStyle/>
          <a:p>
            <a:pPr algn="just" fontAlgn="ctr"/>
            <a:r>
              <a:rPr kumimoji="1" lang="ja-JP" altLang="en-US" sz="1100" b="1" dirty="0">
                <a:latin typeface="+mn-ea"/>
              </a:rPr>
              <a:t>● 仮想サーバによる一括管理</a:t>
            </a:r>
          </a:p>
          <a:p>
            <a:pPr indent="144000" algn="just" fontAlgn="ctr"/>
            <a:r>
              <a:rPr kumimoji="1" lang="ja-JP" altLang="en-US" sz="1100" dirty="0">
                <a:latin typeface="+mn-ea"/>
              </a:rPr>
              <a:t>従前は各課で管理していたサーバについて、セキュリティ水準を一定に保つため、</a:t>
            </a:r>
            <a:r>
              <a:rPr kumimoji="1" lang="en-US" altLang="ja-JP" sz="1100" dirty="0">
                <a:solidFill>
                  <a:schemeClr val="tx1"/>
                </a:solidFill>
                <a:uFill>
                  <a:solidFill>
                    <a:srgbClr val="31926F"/>
                  </a:solidFill>
                </a:uFill>
                <a:latin typeface="+mn-ea"/>
              </a:rPr>
              <a:t>DX</a:t>
            </a:r>
            <a:r>
              <a:rPr kumimoji="1" lang="ja-JP" altLang="en-US" sz="1100" dirty="0">
                <a:latin typeface="+mn-ea"/>
              </a:rPr>
              <a:t>推進課で一括管理することとし、仮想化による集約についても、</a:t>
            </a:r>
            <a:r>
              <a:rPr kumimoji="1" lang="en-US" altLang="ja-JP" sz="1100" dirty="0">
                <a:solidFill>
                  <a:schemeClr val="tx1"/>
                </a:solidFill>
                <a:uFill>
                  <a:solidFill>
                    <a:srgbClr val="31926F"/>
                  </a:solidFill>
                </a:uFill>
                <a:latin typeface="+mn-ea"/>
              </a:rPr>
              <a:t>DX</a:t>
            </a:r>
            <a:r>
              <a:rPr kumimoji="1" lang="ja-JP" altLang="en-US" sz="1100" dirty="0">
                <a:latin typeface="+mn-ea"/>
              </a:rPr>
              <a:t>推進課で掌握して予算化した。</a:t>
            </a:r>
          </a:p>
        </p:txBody>
      </p:sp>
      <p:grpSp>
        <p:nvGrpSpPr>
          <p:cNvPr id="12" name="グループ化 11">
            <a:extLst>
              <a:ext uri="{FF2B5EF4-FFF2-40B4-BE49-F238E27FC236}">
                <a16:creationId xmlns:a16="http://schemas.microsoft.com/office/drawing/2014/main" id="{FE2D4BE5-A61B-F3E4-46C1-B4EE502BF5F6}"/>
              </a:ext>
            </a:extLst>
          </p:cNvPr>
          <p:cNvGrpSpPr/>
          <p:nvPr/>
        </p:nvGrpSpPr>
        <p:grpSpPr>
          <a:xfrm>
            <a:off x="707715" y="7074566"/>
            <a:ext cx="6138340" cy="985486"/>
            <a:chOff x="707715" y="6761332"/>
            <a:chExt cx="6138340" cy="985486"/>
          </a:xfrm>
        </p:grpSpPr>
        <p:sp>
          <p:nvSpPr>
            <p:cNvPr id="13" name="テキスト ボックス 12">
              <a:extLst>
                <a:ext uri="{FF2B5EF4-FFF2-40B4-BE49-F238E27FC236}">
                  <a16:creationId xmlns:a16="http://schemas.microsoft.com/office/drawing/2014/main" id="{43305400-CEF6-D090-BD64-C8AEC50EAF46}"/>
                </a:ext>
              </a:extLst>
            </p:cNvPr>
            <p:cNvSpPr txBox="1"/>
            <p:nvPr/>
          </p:nvSpPr>
          <p:spPr>
            <a:xfrm>
              <a:off x="1554055" y="6794999"/>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情報基盤</a:t>
              </a:r>
            </a:p>
          </p:txBody>
        </p:sp>
        <p:sp>
          <p:nvSpPr>
            <p:cNvPr id="14" name="四角形: 角を丸くする 13">
              <a:extLst>
                <a:ext uri="{FF2B5EF4-FFF2-40B4-BE49-F238E27FC236}">
                  <a16:creationId xmlns:a16="http://schemas.microsoft.com/office/drawing/2014/main" id="{0790994C-9308-B2DA-1DF7-9D581CB699D3}"/>
                </a:ext>
              </a:extLst>
            </p:cNvPr>
            <p:cNvSpPr/>
            <p:nvPr/>
          </p:nvSpPr>
          <p:spPr>
            <a:xfrm>
              <a:off x="707715" y="676133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施策㉗</a:t>
              </a:r>
            </a:p>
          </p:txBody>
        </p:sp>
        <p:sp>
          <p:nvSpPr>
            <p:cNvPr id="15" name="テキスト ボックス 14">
              <a:extLst>
                <a:ext uri="{FF2B5EF4-FFF2-40B4-BE49-F238E27FC236}">
                  <a16:creationId xmlns:a16="http://schemas.microsoft.com/office/drawing/2014/main" id="{1F7F9066-3FD9-516C-8EFA-EBBC906C2C64}"/>
                </a:ext>
              </a:extLst>
            </p:cNvPr>
            <p:cNvSpPr txBox="1"/>
            <p:nvPr/>
          </p:nvSpPr>
          <p:spPr>
            <a:xfrm>
              <a:off x="1554055" y="7069710"/>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サーバ室に必要な電源容量については、各課に分散しているオンプレミスのサーバを、全てサーバ室に持って行った場合で算定している。新庁舎担当部署で、各課のサーバについて所管課に調査をかけて進めた。実際には仮想化で集約しているため、想定よりも消費電力は少なく収まっている。</a:t>
              </a:r>
            </a:p>
          </p:txBody>
        </p:sp>
      </p:grpSp>
    </p:spTree>
    <p:extLst>
      <p:ext uri="{BB962C8B-B14F-4D97-AF65-F5344CB8AC3E}">
        <p14:creationId xmlns:p14="http://schemas.microsoft.com/office/powerpoint/2010/main" val="9719005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建物の前に立っている高層ビル&#10;&#10;中程度の精度で自動的に生成された説明">
            <a:extLst>
              <a:ext uri="{FF2B5EF4-FFF2-40B4-BE49-F238E27FC236}">
                <a16:creationId xmlns:a16="http://schemas.microsoft.com/office/drawing/2014/main" id="{CA7ECAA8-C7A5-8D83-2229-E24F82B00D9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3238" y="1367693"/>
            <a:ext cx="2808000" cy="2326724"/>
          </a:xfrm>
          <a:prstGeom prst="rect">
            <a:avLst/>
          </a:prstGeom>
        </p:spPr>
      </p:pic>
      <p:sp>
        <p:nvSpPr>
          <p:cNvPr id="3" name="正方形/長方形 2">
            <a:extLst>
              <a:ext uri="{FF2B5EF4-FFF2-40B4-BE49-F238E27FC236}">
                <a16:creationId xmlns:a16="http://schemas.microsoft.com/office/drawing/2014/main" id="{AA52FA1D-93CE-CD0D-2ABB-1A4F45BBC6D1}"/>
              </a:ext>
            </a:extLst>
          </p:cNvPr>
          <p:cNvSpPr>
            <a:spLocks/>
          </p:cNvSpPr>
          <p:nvPr/>
        </p:nvSpPr>
        <p:spPr>
          <a:xfrm>
            <a:off x="5821247" y="818825"/>
            <a:ext cx="864000" cy="324000"/>
          </a:xfrm>
          <a:prstGeom prst="rect">
            <a:avLst/>
          </a:prstGeom>
          <a:solidFill>
            <a:srgbClr val="227FBB"/>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A</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74784"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a:xfrm>
            <a:off x="519729" y="320440"/>
            <a:ext cx="6552000" cy="249299"/>
          </a:xfrm>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62</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a:xfrm>
            <a:off x="504000" y="830717"/>
            <a:ext cx="6552000" cy="276999"/>
          </a:xfrm>
        </p:spPr>
        <p:txBody>
          <a:bodyPr/>
          <a:lstStyle/>
          <a:p>
            <a:r>
              <a:rPr lang="zh-TW" altLang="en-US" dirty="0">
                <a:latin typeface="+mn-ea"/>
                <a:ea typeface="+mn-ea"/>
              </a:rPr>
              <a:t>（</a:t>
            </a:r>
            <a:r>
              <a:rPr lang="en-US" altLang="ja-JP" dirty="0">
                <a:latin typeface="+mn-ea"/>
                <a:ea typeface="+mn-ea"/>
              </a:rPr>
              <a:t>9</a:t>
            </a:r>
            <a:r>
              <a:rPr lang="zh-TW" altLang="en-US" dirty="0">
                <a:latin typeface="+mn-ea"/>
                <a:ea typeface="+mn-ea"/>
              </a:rPr>
              <a:t>） </a:t>
            </a:r>
            <a:r>
              <a:rPr lang="ja-JP" altLang="en-US" dirty="0">
                <a:latin typeface="+mn-ea"/>
                <a:ea typeface="+mn-ea"/>
              </a:rPr>
              <a:t>神奈川県川崎</a:t>
            </a:r>
            <a:r>
              <a:rPr lang="zh-TW" altLang="en-US" dirty="0">
                <a:latin typeface="+mn-ea"/>
                <a:ea typeface="+mn-ea"/>
              </a:rPr>
              <a:t>市</a:t>
            </a: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2-1. </a:t>
            </a:r>
            <a:r>
              <a:rPr lang="ja-JP" altLang="en-US" dirty="0">
                <a:latin typeface="+mn-ea"/>
                <a:ea typeface="+mn-ea"/>
              </a:rPr>
              <a:t>運用中の自治体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636833"/>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6242257"/>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6956005"/>
            <a:ext cx="6552000" cy="1391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庁内の検討体制</a:t>
            </a:r>
            <a:endParaRPr kumimoji="1" lang="en-US" altLang="ja-JP" sz="1100" b="1" dirty="0">
              <a:solidFill>
                <a:srgbClr val="31926F"/>
              </a:solidFill>
              <a:latin typeface="+mn-ea"/>
            </a:endParaRPr>
          </a:p>
          <a:p>
            <a:pPr indent="144000">
              <a:lnSpc>
                <a:spcPct val="120000"/>
              </a:lnSpc>
            </a:pPr>
            <a:r>
              <a:rPr kumimoji="1" lang="ja-JP" altLang="en-US" sz="1100" dirty="0">
                <a:solidFill>
                  <a:schemeClr val="tx1"/>
                </a:solidFill>
                <a:latin typeface="+mn-ea"/>
              </a:rPr>
              <a:t>「基本構想」「基本計画」の過程においては、学識経験者と市民代表で構成される検討委員会をそれぞれ設置して、策定に向けた検討を実施した。</a:t>
            </a:r>
            <a:endParaRPr kumimoji="1" lang="en-US" altLang="ja-JP" sz="1100" strike="sngStrike" dirty="0">
              <a:solidFill>
                <a:schemeClr val="tx1"/>
              </a:solidFill>
              <a:latin typeface="+mn-ea"/>
            </a:endParaRPr>
          </a:p>
          <a:p>
            <a:pPr indent="144000">
              <a:lnSpc>
                <a:spcPct val="120000"/>
              </a:lnSpc>
            </a:pPr>
            <a:r>
              <a:rPr kumimoji="1" lang="ja-JP" altLang="en-US" sz="1100" dirty="0">
                <a:solidFill>
                  <a:schemeClr val="tx1"/>
                </a:solidFill>
                <a:latin typeface="+mn-ea"/>
              </a:rPr>
              <a:t>その後、川崎市働き方・仕事の進め方改革推進本部（本部長：市長）の部会として、平成</a:t>
            </a:r>
            <a:r>
              <a:rPr kumimoji="1" lang="en-US" altLang="ja-JP" sz="1100" dirty="0">
                <a:solidFill>
                  <a:schemeClr val="tx1"/>
                </a:solidFill>
                <a:latin typeface="+mn-ea"/>
              </a:rPr>
              <a:t>31</a:t>
            </a:r>
            <a:r>
              <a:rPr kumimoji="1" lang="ja-JP" altLang="en-US" sz="1100" dirty="0">
                <a:solidFill>
                  <a:schemeClr val="tx1"/>
                </a:solidFill>
                <a:latin typeface="+mn-ea"/>
              </a:rPr>
              <a:t>年（</a:t>
            </a:r>
            <a:r>
              <a:rPr kumimoji="1" lang="en-US" altLang="ja-JP" sz="1100" dirty="0">
                <a:solidFill>
                  <a:schemeClr val="tx1"/>
                </a:solidFill>
                <a:latin typeface="+mn-ea"/>
              </a:rPr>
              <a:t>2019</a:t>
            </a:r>
            <a:r>
              <a:rPr kumimoji="1" lang="ja-JP" altLang="en-US" sz="1100" dirty="0">
                <a:solidFill>
                  <a:schemeClr val="tx1"/>
                </a:solidFill>
                <a:latin typeface="+mn-ea"/>
              </a:rPr>
              <a:t>年）</a:t>
            </a:r>
            <a:r>
              <a:rPr kumimoji="1" lang="en-US" altLang="ja-JP" sz="1100" dirty="0">
                <a:solidFill>
                  <a:schemeClr val="tx1"/>
                </a:solidFill>
                <a:latin typeface="+mn-ea"/>
              </a:rPr>
              <a:t>2</a:t>
            </a:r>
            <a:r>
              <a:rPr kumimoji="1" lang="ja-JP" altLang="en-US" sz="1100" dirty="0">
                <a:solidFill>
                  <a:schemeClr val="tx1"/>
                </a:solidFill>
                <a:latin typeface="+mn-ea"/>
              </a:rPr>
              <a:t>月に、働き方・仕事の進め方に係る</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活用・ワークスタイルの具体的な取組を検討するため、「新本庁舎整備を契機とする</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活用・ワークスタイル検討部会」を設置。デジタル化施策推進室、本庁舎等整備推進室も当該部会に参画している。</a:t>
            </a:r>
            <a:endParaRPr kumimoji="1" lang="en-US" altLang="ja-JP" sz="1100" dirty="0">
              <a:solidFill>
                <a:schemeClr val="tx1"/>
              </a:solidFill>
              <a:latin typeface="+mn-ea"/>
            </a:endParaRPr>
          </a:p>
        </p:txBody>
      </p:sp>
      <p:grpSp>
        <p:nvGrpSpPr>
          <p:cNvPr id="8" name="グループ化 7">
            <a:extLst>
              <a:ext uri="{FF2B5EF4-FFF2-40B4-BE49-F238E27FC236}">
                <a16:creationId xmlns:a16="http://schemas.microsoft.com/office/drawing/2014/main" id="{6D000AA4-7BCC-C649-E7AC-69ADF1DBE04C}"/>
              </a:ext>
            </a:extLst>
          </p:cNvPr>
          <p:cNvGrpSpPr/>
          <p:nvPr/>
        </p:nvGrpSpPr>
        <p:grpSpPr>
          <a:xfrm>
            <a:off x="6746400" y="818825"/>
            <a:ext cx="324000" cy="324000"/>
            <a:chOff x="6723571" y="910917"/>
            <a:chExt cx="324000" cy="324000"/>
          </a:xfrm>
        </p:grpSpPr>
        <p:sp>
          <p:nvSpPr>
            <p:cNvPr id="64" name="正方形/長方形 63">
              <a:extLst>
                <a:ext uri="{FF2B5EF4-FFF2-40B4-BE49-F238E27FC236}">
                  <a16:creationId xmlns:a16="http://schemas.microsoft.com/office/drawing/2014/main" id="{37F3C076-1B68-862B-D50C-82E1AFAFD56A}"/>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72" name="Freeform 6">
              <a:extLst>
                <a:ext uri="{FF2B5EF4-FFF2-40B4-BE49-F238E27FC236}">
                  <a16:creationId xmlns:a16="http://schemas.microsoft.com/office/drawing/2014/main" id="{793893FC-307D-4258-751B-3BAD06959BB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3748178"/>
            <a:ext cx="670055" cy="169277"/>
          </a:xfrm>
          <a:prstGeom prst="rect">
            <a:avLst/>
          </a:prstGeom>
          <a:noFill/>
        </p:spPr>
        <p:txBody>
          <a:bodyPr wrap="none" lIns="0" tIns="0" rIns="0" bIns="0" rtlCol="0">
            <a:spAutoFit/>
          </a:bodyPr>
          <a:lstStyle/>
          <a:p>
            <a:r>
              <a:rPr kumimoji="1" lang="ja-JP" altLang="en-US" sz="1100" dirty="0">
                <a:latin typeface="+mn-ea"/>
              </a:rPr>
              <a:t>庁舎外観</a:t>
            </a:r>
            <a:r>
              <a:rPr kumimoji="1" lang="en-US" altLang="ja-JP" sz="1100" baseline="30000" dirty="0">
                <a:latin typeface="+mn-ea"/>
              </a:rPr>
              <a:t>*1</a:t>
            </a: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3975099"/>
            <a:ext cx="2808000" cy="984885"/>
          </a:xfrm>
          <a:prstGeom prst="rect">
            <a:avLst/>
          </a:prstGeom>
          <a:noFill/>
        </p:spPr>
        <p:txBody>
          <a:bodyPr wrap="square" lIns="0" tIns="0" rIns="0" bIns="0" rtlCol="0">
            <a:spAutoFit/>
          </a:bodyPr>
          <a:lstStyle/>
          <a:p>
            <a:r>
              <a:rPr kumimoji="1" lang="en-US" altLang="ja-JP" sz="800" dirty="0">
                <a:latin typeface="+mn-ea"/>
              </a:rPr>
              <a:t>*1 </a:t>
            </a:r>
            <a:r>
              <a:rPr kumimoji="1" lang="ja-JP" altLang="en-US" sz="800" dirty="0">
                <a:latin typeface="+mn-ea"/>
              </a:rPr>
              <a:t>「川崎市役所新本庁舎　実施設計説明書」</a:t>
            </a:r>
            <a:r>
              <a:rPr kumimoji="1" lang="en-US" altLang="ja-JP" sz="800" dirty="0">
                <a:latin typeface="+mn-ea"/>
              </a:rPr>
              <a:t>P2</a:t>
            </a:r>
            <a:r>
              <a:rPr kumimoji="1" lang="ja-JP" altLang="en-US" sz="800" dirty="0">
                <a:latin typeface="+mn-ea"/>
              </a:rPr>
              <a:t>、川崎市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7"/>
              </a:rPr>
              <a:t>https://www.city.kawasaki.jp/170/cmsfiles/contents/0000117/117228/jissisekkei1_kentiku1.pdf</a:t>
            </a:r>
            <a:r>
              <a:rPr kumimoji="1" lang="ja-JP" altLang="en-US" sz="800" dirty="0">
                <a:latin typeface="+mn-ea"/>
              </a:rPr>
              <a:t>）</a:t>
            </a:r>
            <a:endParaRPr kumimoji="1" lang="en-US" altLang="ja-JP" sz="800" dirty="0">
              <a:latin typeface="+mn-ea"/>
            </a:endParaRPr>
          </a:p>
          <a:p>
            <a:r>
              <a:rPr kumimoji="1" lang="en-US" altLang="ja-JP" sz="800" dirty="0">
                <a:latin typeface="+mn-ea"/>
              </a:rPr>
              <a:t>*2 </a:t>
            </a:r>
            <a:r>
              <a:rPr kumimoji="1" lang="ja-JP" altLang="en-US" sz="800" dirty="0">
                <a:latin typeface="+mn-ea"/>
              </a:rPr>
              <a:t>「新本庁舎が竣工しました」、川崎市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8"/>
              </a:rPr>
              <a:t>https://www.city.kawasaki.jp/170/page/0000117223.html</a:t>
            </a:r>
            <a:r>
              <a:rPr kumimoji="1" lang="ja-JP" altLang="en-US" sz="800" dirty="0">
                <a:latin typeface="+mn-ea"/>
              </a:rPr>
              <a:t>）</a:t>
            </a: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1036327736"/>
              </p:ext>
            </p:extLst>
          </p:nvPr>
        </p:nvGraphicFramePr>
        <p:xfrm>
          <a:off x="3491999" y="1368000"/>
          <a:ext cx="3620643" cy="4315170"/>
        </p:xfrm>
        <a:graphic>
          <a:graphicData uri="http://schemas.openxmlformats.org/drawingml/2006/table">
            <a:tbl>
              <a:tblPr firstRow="1" bandRow="1">
                <a:tableStyleId>{5C22544A-7EE6-4342-B048-85BDC9FD1C3A}</a:tableStyleId>
              </a:tblPr>
              <a:tblGrid>
                <a:gridCol w="841159">
                  <a:extLst>
                    <a:ext uri="{9D8B030D-6E8A-4147-A177-3AD203B41FA5}">
                      <a16:colId xmlns:a16="http://schemas.microsoft.com/office/drawing/2014/main" val="2205131833"/>
                    </a:ext>
                  </a:extLst>
                </a:gridCol>
                <a:gridCol w="2779484">
                  <a:extLst>
                    <a:ext uri="{9D8B030D-6E8A-4147-A177-3AD203B41FA5}">
                      <a16:colId xmlns:a16="http://schemas.microsoft.com/office/drawing/2014/main" val="4113838918"/>
                    </a:ext>
                  </a:extLst>
                </a:gridCol>
              </a:tblGrid>
              <a:tr h="920974">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1,541,640</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767,704</a:t>
                      </a:r>
                      <a:r>
                        <a:rPr kumimoji="1" lang="ja-JP" altLang="en-US" sz="1000" b="0" dirty="0">
                          <a:solidFill>
                            <a:schemeClr val="tx1"/>
                          </a:solidFill>
                          <a:latin typeface="+mn-ea"/>
                        </a:rPr>
                        <a:t>世帯</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144.35k㎡</a:t>
                      </a: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19,888</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4</a:t>
                      </a:r>
                      <a:r>
                        <a:rPr kumimoji="1" lang="zh-TW"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762521">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運用中</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5</a:t>
                      </a:r>
                      <a:r>
                        <a:rPr kumimoji="1" lang="ja-JP" altLang="en-US" sz="1000" b="0">
                          <a:solidFill>
                            <a:schemeClr val="tx1"/>
                          </a:solidFill>
                          <a:latin typeface="+mn-ea"/>
                        </a:rPr>
                        <a:t>年</a:t>
                      </a:r>
                      <a:r>
                        <a:rPr kumimoji="1" lang="en-US" altLang="ja-JP" sz="1000" b="0" dirty="0">
                          <a:solidFill>
                            <a:schemeClr val="tx1"/>
                          </a:solidFill>
                          <a:latin typeface="+mn-ea"/>
                        </a:rPr>
                        <a:t>6</a:t>
                      </a:r>
                      <a:r>
                        <a:rPr kumimoji="1" lang="ja-JP" altLang="en-US" sz="1000" b="0">
                          <a:solidFill>
                            <a:schemeClr val="tx1"/>
                          </a:solidFill>
                          <a:latin typeface="+mn-ea"/>
                        </a:rPr>
                        <a:t>月竣工</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5</a:t>
                      </a:r>
                      <a:r>
                        <a:rPr kumimoji="1" lang="ja-JP" altLang="en-US" sz="1000" b="0">
                          <a:solidFill>
                            <a:schemeClr val="tx1"/>
                          </a:solidFill>
                          <a:latin typeface="+mn-ea"/>
                        </a:rPr>
                        <a:t>年</a:t>
                      </a:r>
                      <a:r>
                        <a:rPr kumimoji="1" lang="en-US" altLang="ja-JP" sz="1000" b="0" dirty="0">
                          <a:solidFill>
                            <a:schemeClr val="tx1"/>
                          </a:solidFill>
                          <a:latin typeface="+mn-ea"/>
                        </a:rPr>
                        <a:t>10</a:t>
                      </a:r>
                      <a:r>
                        <a:rPr kumimoji="1" lang="ja-JP" altLang="en-US" sz="1000" b="0">
                          <a:solidFill>
                            <a:schemeClr val="tx1"/>
                          </a:solidFill>
                          <a:latin typeface="+mn-ea"/>
                        </a:rPr>
                        <a:t>月一部業務開始予定</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5</a:t>
                      </a:r>
                      <a:r>
                        <a:rPr kumimoji="1" lang="ja-JP" altLang="en-US" sz="1000" b="0">
                          <a:solidFill>
                            <a:schemeClr val="tx1"/>
                          </a:solidFill>
                          <a:latin typeface="+mn-ea"/>
                        </a:rPr>
                        <a:t>年</a:t>
                      </a:r>
                      <a:r>
                        <a:rPr kumimoji="1" lang="en-US" altLang="ja-JP" sz="1000" b="0" dirty="0">
                          <a:solidFill>
                            <a:schemeClr val="tx1"/>
                          </a:solidFill>
                          <a:latin typeface="+mn-ea"/>
                        </a:rPr>
                        <a:t>11</a:t>
                      </a:r>
                      <a:r>
                        <a:rPr kumimoji="1" lang="ja-JP" altLang="en-US" sz="1000" b="0">
                          <a:solidFill>
                            <a:schemeClr val="tx1"/>
                          </a:solidFill>
                          <a:latin typeface="+mn-ea"/>
                        </a:rPr>
                        <a:t>月本格供用開始予定</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99376">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所在地</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zh-TW" altLang="en-US" sz="1000" dirty="0">
                          <a:solidFill>
                            <a:schemeClr val="tx1"/>
                          </a:solidFill>
                          <a:latin typeface="BIZ UDPゴシック" panose="020B0400000000000000" pitchFamily="50" charset="-128"/>
                          <a:ea typeface="BIZ UDPゴシック" panose="020B0400000000000000" pitchFamily="50" charset="-128"/>
                        </a:rPr>
                        <a:t>川崎市川崎区宮本町</a:t>
                      </a:r>
                      <a:r>
                        <a:rPr kumimoji="1" lang="en-US" altLang="zh-TW" sz="1000" dirty="0">
                          <a:solidFill>
                            <a:schemeClr val="tx1"/>
                          </a:solidFill>
                          <a:latin typeface="BIZ UDPゴシック" panose="020B0400000000000000" pitchFamily="50" charset="-128"/>
                          <a:ea typeface="BIZ UDPゴシック" panose="020B0400000000000000" pitchFamily="50" charset="-128"/>
                        </a:rPr>
                        <a:t>1</a:t>
                      </a:r>
                      <a:r>
                        <a:rPr kumimoji="1" lang="zh-TW" altLang="en-US" sz="1000" dirty="0">
                          <a:solidFill>
                            <a:schemeClr val="tx1"/>
                          </a:solidFill>
                          <a:latin typeface="BIZ UDPゴシック" panose="020B0400000000000000" pitchFamily="50" charset="-128"/>
                          <a:ea typeface="BIZ UDPゴシック" panose="020B0400000000000000" pitchFamily="50" charset="-128"/>
                        </a:rPr>
                        <a:t>番地</a:t>
                      </a:r>
                      <a:endParaRPr kumimoji="1" lang="en-US" altLang="ja-JP" sz="1000" b="0" dirty="0">
                        <a:solidFill>
                          <a:schemeClr val="tx1"/>
                        </a:solidFill>
                        <a:latin typeface="+mn-ea"/>
                      </a:endParaRP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04703475"/>
                  </a:ext>
                </a:extLst>
              </a:tr>
              <a:tr h="578974">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a:lnSpc>
                          <a:spcPts val="1600"/>
                        </a:lnSpc>
                      </a:pPr>
                      <a:r>
                        <a:rPr kumimoji="1" lang="en-US" altLang="ja-JP" sz="1000" dirty="0">
                          <a:solidFill>
                            <a:schemeClr val="tx1"/>
                          </a:solidFill>
                          <a:latin typeface="BIZ UDPゴシック" panose="020B0400000000000000" pitchFamily="50" charset="-128"/>
                          <a:ea typeface="BIZ UDPゴシック" panose="020B0400000000000000" pitchFamily="50" charset="-128"/>
                        </a:rPr>
                        <a:t>JR</a:t>
                      </a:r>
                      <a:r>
                        <a:rPr kumimoji="1" lang="ja-JP" altLang="en-US" sz="1000" dirty="0">
                          <a:solidFill>
                            <a:schemeClr val="tx1"/>
                          </a:solidFill>
                          <a:latin typeface="BIZ UDPゴシック" panose="020B0400000000000000" pitchFamily="50" charset="-128"/>
                          <a:ea typeface="BIZ UDPゴシック" panose="020B0400000000000000" pitchFamily="50" charset="-128"/>
                        </a:rPr>
                        <a:t>川崎駅から約</a:t>
                      </a:r>
                      <a:r>
                        <a:rPr kumimoji="1" lang="en-US" altLang="ja-JP" sz="1000" dirty="0">
                          <a:solidFill>
                            <a:schemeClr val="tx1"/>
                          </a:solidFill>
                          <a:latin typeface="BIZ UDPゴシック" panose="020B0400000000000000" pitchFamily="50" charset="-128"/>
                          <a:ea typeface="BIZ UDPゴシック" panose="020B0400000000000000" pitchFamily="50" charset="-128"/>
                        </a:rPr>
                        <a:t>600m</a:t>
                      </a:r>
                    </a:p>
                    <a:p>
                      <a:pPr>
                        <a:lnSpc>
                          <a:spcPts val="1600"/>
                        </a:lnSpc>
                      </a:pPr>
                      <a:r>
                        <a:rPr kumimoji="1" lang="ja-JP" altLang="en-US" sz="1000" dirty="0">
                          <a:solidFill>
                            <a:schemeClr val="tx1"/>
                          </a:solidFill>
                          <a:latin typeface="BIZ UDPゴシック" panose="020B0400000000000000" pitchFamily="50" charset="-128"/>
                          <a:ea typeface="BIZ UDPゴシック" panose="020B0400000000000000" pitchFamily="50" charset="-128"/>
                        </a:rPr>
                        <a:t>京急川崎駅中央口から約</a:t>
                      </a:r>
                      <a:r>
                        <a:rPr kumimoji="1" lang="en-US" altLang="ja-JP" sz="1000" dirty="0">
                          <a:solidFill>
                            <a:schemeClr val="tx1"/>
                          </a:solidFill>
                          <a:latin typeface="BIZ UDPゴシック" panose="020B0400000000000000" pitchFamily="50" charset="-128"/>
                          <a:ea typeface="BIZ UDPゴシック" panose="020B0400000000000000" pitchFamily="50" charset="-128"/>
                        </a:rPr>
                        <a:t>400m</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28793181"/>
                  </a:ext>
                </a:extLst>
              </a:tr>
              <a:tr h="1533646">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建物概要</a:t>
                      </a:r>
                      <a:r>
                        <a:rPr kumimoji="1" lang="ja-JP" altLang="en-US" sz="1000" baseline="30000" dirty="0">
                          <a:solidFill>
                            <a:srgbClr val="31926F"/>
                          </a:solidFill>
                          <a:latin typeface="+mn-ea"/>
                        </a:rPr>
                        <a:t>＊</a:t>
                      </a:r>
                      <a:r>
                        <a:rPr kumimoji="1" lang="en-US" altLang="ja-JP" sz="1000" baseline="30000" dirty="0">
                          <a:solidFill>
                            <a:srgbClr val="31926F"/>
                          </a:solidFill>
                          <a:latin typeface="+mn-ea"/>
                        </a:rPr>
                        <a:t>2</a:t>
                      </a:r>
                      <a:endParaRPr kumimoji="1" lang="ja-JP" altLang="en-US" sz="1000" dirty="0">
                        <a:solidFill>
                          <a:srgbClr val="31926F"/>
                        </a:solidFill>
                        <a:latin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構造種別</a:t>
                      </a:r>
                      <a:r>
                        <a:rPr kumimoji="1" lang="en-US" altLang="ja-JP" sz="1000" b="0" dirty="0">
                          <a:solidFill>
                            <a:schemeClr val="tx1"/>
                          </a:solidFill>
                          <a:latin typeface="+mn-ea"/>
                        </a:rPr>
                        <a:t>	</a:t>
                      </a:r>
                      <a:r>
                        <a:rPr kumimoji="1" lang="ja-JP" altLang="en-US" sz="1000" b="0" dirty="0">
                          <a:solidFill>
                            <a:schemeClr val="tx1"/>
                          </a:solidFill>
                          <a:latin typeface="+mn-ea"/>
                        </a:rPr>
                        <a:t>鉄骨造（一部鉄筋コンクリート造、</a:t>
                      </a:r>
                      <a:br>
                        <a:rPr kumimoji="1" lang="en-US" altLang="ja-JP" sz="1000" b="0" dirty="0">
                          <a:solidFill>
                            <a:schemeClr val="tx1"/>
                          </a:solidFill>
                          <a:latin typeface="+mn-ea"/>
                        </a:rPr>
                      </a:br>
                      <a:r>
                        <a:rPr kumimoji="1" lang="ja-JP" altLang="en-US" sz="1000" b="0" dirty="0">
                          <a:solidFill>
                            <a:schemeClr val="tx1"/>
                          </a:solidFill>
                          <a:latin typeface="+mn-ea"/>
                        </a:rPr>
                        <a:t>　　　　　　　 鉄骨鉄筋コンクリート造）</a:t>
                      </a:r>
                      <a:br>
                        <a:rPr kumimoji="1" lang="en-US" altLang="ja-JP" sz="1000" b="0" dirty="0">
                          <a:solidFill>
                            <a:schemeClr val="tx1"/>
                          </a:solidFill>
                          <a:latin typeface="+mn-ea"/>
                        </a:rPr>
                      </a:br>
                      <a:r>
                        <a:rPr kumimoji="1" lang="en-US" altLang="ja-JP" sz="1000" b="0" dirty="0">
                          <a:solidFill>
                            <a:schemeClr val="tx1"/>
                          </a:solidFill>
                          <a:latin typeface="+mn-ea"/>
                        </a:rPr>
                        <a:t> </a:t>
                      </a:r>
                      <a:r>
                        <a:rPr kumimoji="1" lang="ja-JP" altLang="en-US" sz="1000" b="0" dirty="0">
                          <a:solidFill>
                            <a:schemeClr val="tx1"/>
                          </a:solidFill>
                          <a:latin typeface="+mn-ea"/>
                        </a:rPr>
                        <a:t>　　　　　　　</a:t>
                      </a:r>
                      <a:r>
                        <a:rPr kumimoji="1" lang="en-US" altLang="ja-JP" sz="1000" b="0" dirty="0">
                          <a:solidFill>
                            <a:schemeClr val="tx1"/>
                          </a:solidFill>
                          <a:latin typeface="+mn-ea"/>
                        </a:rPr>
                        <a:t>※</a:t>
                      </a:r>
                      <a:r>
                        <a:rPr kumimoji="1" lang="ja-JP" altLang="en-US" sz="1000" b="0" dirty="0">
                          <a:solidFill>
                            <a:schemeClr val="tx1"/>
                          </a:solidFill>
                          <a:latin typeface="+mn-ea"/>
                        </a:rPr>
                        <a:t>中間階免震構造</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建築面積</a:t>
                      </a:r>
                      <a:r>
                        <a:rPr kumimoji="1" lang="en-US" altLang="ja-JP" sz="1000" b="0" dirty="0">
                          <a:solidFill>
                            <a:schemeClr val="tx1"/>
                          </a:solidFill>
                          <a:latin typeface="+mn-ea"/>
                        </a:rPr>
                        <a:t>	</a:t>
                      </a:r>
                      <a:r>
                        <a:rPr kumimoji="1" lang="ja-JP" altLang="en-US" sz="1000" b="0" dirty="0">
                          <a:solidFill>
                            <a:schemeClr val="tx1"/>
                          </a:solidFill>
                          <a:latin typeface="+mn-ea"/>
                        </a:rPr>
                        <a:t>  </a:t>
                      </a:r>
                      <a:r>
                        <a:rPr kumimoji="1" lang="en-US" altLang="ja-JP" sz="1000" b="0" dirty="0">
                          <a:solidFill>
                            <a:schemeClr val="tx1"/>
                          </a:solidFill>
                          <a:latin typeface="+mn-ea"/>
                        </a:rPr>
                        <a:t>4,357.79</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1439863" algn="r"/>
                        </a:tabLst>
                      </a:pPr>
                      <a:r>
                        <a:rPr kumimoji="1" lang="ja-JP" altLang="en-US" sz="1000" b="0" dirty="0">
                          <a:solidFill>
                            <a:schemeClr val="tx1"/>
                          </a:solidFill>
                          <a:latin typeface="+mn-ea"/>
                        </a:rPr>
                        <a:t>延床面積　 </a:t>
                      </a:r>
                      <a:r>
                        <a:rPr kumimoji="1" lang="en-US" altLang="ja-JP" sz="1000" b="0" dirty="0">
                          <a:solidFill>
                            <a:schemeClr val="tx1"/>
                          </a:solidFill>
                          <a:latin typeface="+mn-ea"/>
                        </a:rPr>
                        <a:t>62,356.13</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階数</a:t>
                      </a:r>
                      <a:r>
                        <a:rPr kumimoji="1" lang="en-US" altLang="ja-JP" sz="1000" b="0" dirty="0">
                          <a:solidFill>
                            <a:schemeClr val="tx1"/>
                          </a:solidFill>
                          <a:latin typeface="+mn-ea"/>
                        </a:rPr>
                        <a:t>	</a:t>
                      </a:r>
                      <a:r>
                        <a:rPr kumimoji="1" lang="zh-TW" altLang="en-US" sz="1000" b="0" dirty="0">
                          <a:solidFill>
                            <a:schemeClr val="tx1"/>
                          </a:solidFill>
                          <a:latin typeface="+mn-ea"/>
                        </a:rPr>
                        <a:t>地上</a:t>
                      </a:r>
                      <a:r>
                        <a:rPr kumimoji="1" lang="en-US" altLang="ja-JP" sz="1000" b="0" dirty="0">
                          <a:solidFill>
                            <a:schemeClr val="tx1"/>
                          </a:solidFill>
                          <a:latin typeface="+mn-ea"/>
                        </a:rPr>
                        <a:t>25</a:t>
                      </a:r>
                      <a:r>
                        <a:rPr kumimoji="1" lang="zh-TW" altLang="en-US" sz="1000" b="0" dirty="0">
                          <a:solidFill>
                            <a:schemeClr val="tx1"/>
                          </a:solidFill>
                          <a:latin typeface="+mn-ea"/>
                        </a:rPr>
                        <a:t>階</a:t>
                      </a:r>
                      <a:r>
                        <a:rPr kumimoji="1" lang="ja-JP" altLang="en-US" sz="1000" b="0" dirty="0">
                          <a:solidFill>
                            <a:schemeClr val="tx1"/>
                          </a:solidFill>
                          <a:latin typeface="+mn-ea"/>
                        </a:rPr>
                        <a:t>＋免震層 </a:t>
                      </a:r>
                      <a:r>
                        <a:rPr kumimoji="1" lang="zh-TW" altLang="en-US" sz="1000" b="0" dirty="0">
                          <a:solidFill>
                            <a:schemeClr val="tx1"/>
                          </a:solidFill>
                          <a:latin typeface="+mn-ea"/>
                        </a:rPr>
                        <a:t>地下</a:t>
                      </a:r>
                      <a:r>
                        <a:rPr kumimoji="1" lang="en-US" altLang="ja-JP" sz="1000" b="0" dirty="0">
                          <a:solidFill>
                            <a:schemeClr val="tx1"/>
                          </a:solidFill>
                          <a:latin typeface="+mn-ea"/>
                        </a:rPr>
                        <a:t>2</a:t>
                      </a:r>
                      <a:r>
                        <a:rPr kumimoji="1" lang="zh-TW" altLang="en-US" sz="1000" b="0" dirty="0">
                          <a:solidFill>
                            <a:schemeClr val="tx1"/>
                          </a:solidFill>
                          <a:latin typeface="+mn-ea"/>
                        </a:rPr>
                        <a:t>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高さ</a:t>
                      </a:r>
                      <a:r>
                        <a:rPr kumimoji="1" lang="en-US" altLang="ja-JP" sz="1000" b="0" dirty="0">
                          <a:solidFill>
                            <a:schemeClr val="tx1"/>
                          </a:solidFill>
                          <a:latin typeface="+mn-ea"/>
                        </a:rPr>
                        <a:t>	111</a:t>
                      </a:r>
                      <a:r>
                        <a:rPr kumimoji="1" lang="ja-JP" altLang="en-US" sz="1000" b="0" dirty="0">
                          <a:solidFill>
                            <a:schemeClr val="tx1"/>
                          </a:solidFill>
                          <a:latin typeface="+mn-ea"/>
                        </a:rPr>
                        <a:t>．</a:t>
                      </a:r>
                      <a:r>
                        <a:rPr kumimoji="1" lang="en-US" altLang="ja-JP" sz="1000" b="0" dirty="0">
                          <a:solidFill>
                            <a:schemeClr val="tx1"/>
                          </a:solidFill>
                          <a:latin typeface="+mn-ea"/>
                        </a:rPr>
                        <a:t>62m</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sp>
        <p:nvSpPr>
          <p:cNvPr id="11" name="コンテンツ プレースホルダー 17">
            <a:extLst>
              <a:ext uri="{FF2B5EF4-FFF2-40B4-BE49-F238E27FC236}">
                <a16:creationId xmlns:a16="http://schemas.microsoft.com/office/drawing/2014/main" id="{5B21D8A0-A613-0F48-21F0-D8830D431344}"/>
              </a:ext>
            </a:extLst>
          </p:cNvPr>
          <p:cNvSpPr txBox="1">
            <a:spLocks/>
          </p:cNvSpPr>
          <p:nvPr/>
        </p:nvSpPr>
        <p:spPr>
          <a:xfrm>
            <a:off x="505336" y="8641779"/>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12" name="正方形/長方形 11">
            <a:extLst>
              <a:ext uri="{FF2B5EF4-FFF2-40B4-BE49-F238E27FC236}">
                <a16:creationId xmlns:a16="http://schemas.microsoft.com/office/drawing/2014/main" id="{070659A4-E8B0-7209-270C-642F094D91A7}"/>
              </a:ext>
            </a:extLst>
          </p:cNvPr>
          <p:cNvSpPr/>
          <p:nvPr/>
        </p:nvSpPr>
        <p:spPr>
          <a:xfrm>
            <a:off x="505336" y="8984831"/>
            <a:ext cx="6552000" cy="609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パブリックコメントの実施、検討委員会への参画</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基本構想」「基本設計」の過程においては、策定案に対するパブリックコメントを実施し、意見を反映した。また、「基本構想」「基本計画」の検討委員会には、公募により市民もメンバーとして参画した。</a:t>
            </a:r>
            <a:endParaRPr kumimoji="1" lang="ja-JP" altLang="en-US" sz="1100" strike="sngStrike" dirty="0">
              <a:solidFill>
                <a:schemeClr val="tx1"/>
              </a:solidFill>
              <a:latin typeface="+mn-ea"/>
            </a:endParaRPr>
          </a:p>
        </p:txBody>
      </p:sp>
    </p:spTree>
    <p:extLst>
      <p:ext uri="{BB962C8B-B14F-4D97-AF65-F5344CB8AC3E}">
        <p14:creationId xmlns:p14="http://schemas.microsoft.com/office/powerpoint/2010/main" val="24429615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CB515B4-6049-994A-5C99-8C4365BC83F5}"/>
              </a:ext>
            </a:extLst>
          </p:cNvPr>
          <p:cNvPicPr>
            <a:picLocks noChangeAspect="1"/>
          </p:cNvPicPr>
          <p:nvPr/>
        </p:nvPicPr>
        <p:blipFill>
          <a:blip r:embed="rId4"/>
          <a:stretch>
            <a:fillRect/>
          </a:stretch>
        </p:blipFill>
        <p:spPr>
          <a:xfrm>
            <a:off x="503239" y="3250302"/>
            <a:ext cx="6277614" cy="3205489"/>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75808"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9</a:t>
            </a:r>
            <a:r>
              <a:rPr lang="en-US" altLang="zh-TW" dirty="0">
                <a:latin typeface="+mn-ea"/>
                <a:ea typeface="+mn-ea"/>
              </a:rPr>
              <a:t>) </a:t>
            </a:r>
            <a:r>
              <a:rPr lang="ja-JP" altLang="en-US" dirty="0">
                <a:latin typeface="+mn-ea"/>
                <a:ea typeface="+mn-ea"/>
              </a:rPr>
              <a:t>神奈川県川崎</a:t>
            </a:r>
            <a:r>
              <a:rPr lang="zh-TW" altLang="en-US" dirty="0">
                <a:latin typeface="+mn-ea"/>
                <a:ea typeface="+mn-ea"/>
              </a:rPr>
              <a:t>市</a:t>
            </a:r>
          </a:p>
        </p:txBody>
      </p:sp>
      <p:grpSp>
        <p:nvGrpSpPr>
          <p:cNvPr id="26" name="グループ化 25">
            <a:extLst>
              <a:ext uri="{FF2B5EF4-FFF2-40B4-BE49-F238E27FC236}">
                <a16:creationId xmlns:a16="http://schemas.microsoft.com/office/drawing/2014/main" id="{55D97D7D-EFA6-D240-A1A6-15EB6B8C5E52}"/>
              </a:ext>
            </a:extLst>
          </p:cNvPr>
          <p:cNvGrpSpPr/>
          <p:nvPr/>
        </p:nvGrpSpPr>
        <p:grpSpPr>
          <a:xfrm>
            <a:off x="504000" y="1368000"/>
            <a:ext cx="6552001" cy="1724171"/>
            <a:chOff x="504000" y="5679079"/>
            <a:chExt cx="6552001" cy="1724171"/>
          </a:xfrm>
        </p:grpSpPr>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073655"/>
              <a:ext cx="6552000" cy="1329595"/>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fontAlgn="ctr">
                <a:lnSpc>
                  <a:spcPct val="120000"/>
                </a:lnSpc>
                <a:spcBef>
                  <a:spcPts val="0"/>
                </a:spcBef>
                <a:buFont typeface="Arial" panose="020B0604020202020204" pitchFamily="34" charset="0"/>
                <a:buNone/>
              </a:pPr>
              <a:r>
                <a:rPr lang="ja-JP" altLang="en-US" sz="1200" dirty="0">
                  <a:latin typeface="+mn-ea"/>
                </a:rPr>
                <a:t>平成</a:t>
              </a:r>
              <a:r>
                <a:rPr lang="en-US" altLang="ja-JP" sz="1200" dirty="0">
                  <a:latin typeface="+mn-ea"/>
                </a:rPr>
                <a:t>26</a:t>
              </a:r>
              <a:r>
                <a:rPr lang="ja-JP" altLang="en-US" sz="1200" dirty="0">
                  <a:latin typeface="+mn-ea"/>
                </a:rPr>
                <a:t>年（</a:t>
              </a:r>
              <a:r>
                <a:rPr lang="en-US" altLang="ja-JP" sz="1200" dirty="0">
                  <a:latin typeface="+mn-ea"/>
                </a:rPr>
                <a:t>2014</a:t>
              </a:r>
              <a:r>
                <a:rPr lang="ja-JP" altLang="en-US" sz="1200" dirty="0">
                  <a:latin typeface="+mn-ea"/>
                </a:rPr>
                <a:t>年）</a:t>
              </a:r>
              <a:r>
                <a:rPr lang="en-US" altLang="ja-JP" sz="1200" dirty="0">
                  <a:latin typeface="+mn-ea"/>
                </a:rPr>
                <a:t>3</a:t>
              </a:r>
              <a:r>
                <a:rPr lang="ja-JP" altLang="en-US" sz="1200" dirty="0">
                  <a:latin typeface="+mn-ea"/>
                </a:rPr>
                <a:t>月に、「川崎市本庁舎・第</a:t>
              </a:r>
              <a:r>
                <a:rPr lang="en-US" altLang="ja-JP" sz="1200" dirty="0">
                  <a:latin typeface="+mn-ea"/>
                </a:rPr>
                <a:t>2</a:t>
              </a:r>
              <a:r>
                <a:rPr lang="ja-JP" altLang="en-US" sz="1200" dirty="0">
                  <a:latin typeface="+mn-ea"/>
                </a:rPr>
                <a:t>庁舎耐震対策基本構想」を策定し、現庁舎敷地で建て替えることを決定。その後、平成</a:t>
              </a:r>
              <a:r>
                <a:rPr lang="en-US" altLang="ja-JP" sz="1200" dirty="0">
                  <a:latin typeface="+mn-ea"/>
                </a:rPr>
                <a:t>28</a:t>
              </a:r>
              <a:r>
                <a:rPr lang="ja-JP" altLang="en-US" sz="1200" dirty="0">
                  <a:latin typeface="+mn-ea"/>
                </a:rPr>
                <a:t>年（</a:t>
              </a:r>
              <a:r>
                <a:rPr lang="en-US" altLang="ja-JP" sz="1200" dirty="0">
                  <a:latin typeface="+mn-ea"/>
                </a:rPr>
                <a:t>2016</a:t>
              </a:r>
              <a:r>
                <a:rPr lang="ja-JP" altLang="en-US" sz="1200" dirty="0">
                  <a:latin typeface="+mn-ea"/>
                </a:rPr>
                <a:t>年）</a:t>
              </a:r>
              <a:r>
                <a:rPr lang="en-US" altLang="ja-JP" sz="1200" dirty="0">
                  <a:latin typeface="+mn-ea"/>
                </a:rPr>
                <a:t>1</a:t>
              </a:r>
              <a:r>
                <a:rPr lang="ja-JP" altLang="en-US" sz="1200" dirty="0">
                  <a:latin typeface="+mn-ea"/>
                </a:rPr>
                <a:t>月に、「川崎市本庁舎等建替基本計画」を策定。基本目標や施設配置計画、事業手法等、新本庁舎の設計に向けた基本的な考え方の取りまとめを実施した。</a:t>
              </a:r>
              <a:endParaRPr lang="ja-JP" altLang="en-US" sz="1200" strike="sngStrike" dirty="0">
                <a:latin typeface="+mn-ea"/>
              </a:endParaRPr>
            </a:p>
            <a:p>
              <a:pPr marL="0" indent="144000" fontAlgn="ctr">
                <a:lnSpc>
                  <a:spcPct val="120000"/>
                </a:lnSpc>
                <a:spcBef>
                  <a:spcPts val="0"/>
                </a:spcBef>
                <a:buFont typeface="Arial" panose="020B0604020202020204" pitchFamily="34" charset="0"/>
                <a:buNone/>
              </a:pPr>
              <a:r>
                <a:rPr lang="ja-JP" altLang="en-US" sz="1200" dirty="0">
                  <a:latin typeface="+mn-ea"/>
                </a:rPr>
                <a:t>平成</a:t>
              </a:r>
              <a:r>
                <a:rPr lang="en-US" altLang="ja-JP" sz="1200" dirty="0">
                  <a:latin typeface="+mn-ea"/>
                </a:rPr>
                <a:t>28</a:t>
              </a:r>
              <a:r>
                <a:rPr lang="ja-JP" altLang="en-US" sz="1200" dirty="0">
                  <a:latin typeface="+mn-ea"/>
                </a:rPr>
                <a:t>年（</a:t>
              </a:r>
              <a:r>
                <a:rPr lang="en-US" altLang="ja-JP" sz="1200" dirty="0">
                  <a:latin typeface="+mn-ea"/>
                </a:rPr>
                <a:t>2016</a:t>
              </a:r>
              <a:r>
                <a:rPr lang="ja-JP" altLang="en-US" sz="1200" dirty="0">
                  <a:latin typeface="+mn-ea"/>
                </a:rPr>
                <a:t>年）</a:t>
              </a:r>
              <a:r>
                <a:rPr lang="en-US" altLang="ja-JP" sz="1200" dirty="0">
                  <a:latin typeface="+mn-ea"/>
                </a:rPr>
                <a:t>10</a:t>
              </a:r>
              <a:r>
                <a:rPr lang="ja-JP" altLang="en-US" sz="1200" dirty="0">
                  <a:latin typeface="+mn-ea"/>
                </a:rPr>
                <a:t>月から令和元年（</a:t>
              </a:r>
              <a:r>
                <a:rPr lang="en-US" altLang="ja-JP" sz="1200" dirty="0">
                  <a:latin typeface="+mn-ea"/>
                </a:rPr>
                <a:t>2019</a:t>
              </a:r>
              <a:r>
                <a:rPr lang="ja-JP" altLang="en-US" sz="1200" dirty="0">
                  <a:latin typeface="+mn-ea"/>
                </a:rPr>
                <a:t>年）</a:t>
              </a:r>
              <a:r>
                <a:rPr lang="en-US" altLang="ja-JP" sz="1200" dirty="0">
                  <a:latin typeface="+mn-ea"/>
                </a:rPr>
                <a:t>10</a:t>
              </a:r>
              <a:r>
                <a:rPr lang="ja-JP" altLang="en-US" sz="1200" dirty="0">
                  <a:latin typeface="+mn-ea"/>
                </a:rPr>
                <a:t>月にかけて、「川崎市役所新本庁舎基本・実施設計」を進め、令和</a:t>
              </a:r>
              <a:r>
                <a:rPr lang="en-US" altLang="ja-JP" sz="1200" dirty="0">
                  <a:latin typeface="+mn-ea"/>
                </a:rPr>
                <a:t>2</a:t>
              </a:r>
              <a:r>
                <a:rPr lang="ja-JP" altLang="en-US" sz="1200" dirty="0">
                  <a:latin typeface="+mn-ea"/>
                </a:rPr>
                <a:t>年（</a:t>
              </a:r>
              <a:r>
                <a:rPr lang="en-US" altLang="ja-JP" sz="1200" dirty="0">
                  <a:latin typeface="+mn-ea"/>
                </a:rPr>
                <a:t>2020</a:t>
              </a:r>
              <a:r>
                <a:rPr lang="ja-JP" altLang="en-US" sz="1200" dirty="0">
                  <a:latin typeface="+mn-ea"/>
                </a:rPr>
                <a:t>年）</a:t>
              </a:r>
              <a:r>
                <a:rPr lang="en-US" altLang="ja-JP" sz="1200" dirty="0">
                  <a:latin typeface="+mn-ea"/>
                </a:rPr>
                <a:t>5</a:t>
              </a:r>
              <a:r>
                <a:rPr lang="ja-JP" altLang="en-US" sz="1200" dirty="0">
                  <a:latin typeface="+mn-ea"/>
                </a:rPr>
                <a:t>月に工事着手し、令和</a:t>
              </a:r>
              <a:r>
                <a:rPr lang="en-US" altLang="ja-JP" sz="1200" dirty="0">
                  <a:latin typeface="+mn-ea"/>
                </a:rPr>
                <a:t>5</a:t>
              </a:r>
              <a:r>
                <a:rPr lang="ja-JP" altLang="en-US" sz="1200" dirty="0">
                  <a:latin typeface="+mn-ea"/>
                </a:rPr>
                <a:t>年（</a:t>
              </a:r>
              <a:r>
                <a:rPr lang="en-US" altLang="ja-JP" sz="1200" dirty="0">
                  <a:latin typeface="+mn-ea"/>
                </a:rPr>
                <a:t>2023</a:t>
              </a:r>
              <a:r>
                <a:rPr lang="ja-JP" altLang="en-US" sz="1200" dirty="0">
                  <a:latin typeface="+mn-ea"/>
                </a:rPr>
                <a:t>年）</a:t>
              </a:r>
              <a:r>
                <a:rPr lang="en-US" altLang="ja-JP" sz="1200" dirty="0">
                  <a:latin typeface="+mn-ea"/>
                </a:rPr>
                <a:t>6</a:t>
              </a:r>
              <a:r>
                <a:rPr lang="ja-JP" altLang="en-US" sz="1200" dirty="0">
                  <a:latin typeface="+mn-ea"/>
                </a:rPr>
                <a:t>月に竣工した。</a:t>
              </a:r>
              <a:endParaRPr lang="ja-JP" altLang="en-US" sz="1200" strike="sngStrike" dirty="0">
                <a:latin typeface="+mn-ea"/>
              </a:endParaRP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679079"/>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grpSp>
      <p:sp>
        <p:nvSpPr>
          <p:cNvPr id="29" name="テキスト ボックス 28">
            <a:extLst>
              <a:ext uri="{FF2B5EF4-FFF2-40B4-BE49-F238E27FC236}">
                <a16:creationId xmlns:a16="http://schemas.microsoft.com/office/drawing/2014/main" id="{53BCF43C-EBCB-4788-3696-D0636D36CC37}"/>
              </a:ext>
            </a:extLst>
          </p:cNvPr>
          <p:cNvSpPr txBox="1"/>
          <p:nvPr/>
        </p:nvSpPr>
        <p:spPr>
          <a:xfrm>
            <a:off x="504000" y="6242998"/>
            <a:ext cx="1191032" cy="169277"/>
          </a:xfrm>
          <a:prstGeom prst="rect">
            <a:avLst/>
          </a:prstGeom>
          <a:noFill/>
        </p:spPr>
        <p:txBody>
          <a:bodyPr wrap="none" lIns="0" tIns="0" rIns="0" bIns="0" rtlCol="0">
            <a:spAutoFit/>
          </a:bodyPr>
          <a:lstStyle/>
          <a:p>
            <a:pPr fontAlgn="ctr"/>
            <a:r>
              <a:rPr kumimoji="1" lang="ja-JP" altLang="en-US" sz="1100" dirty="0">
                <a:latin typeface="+mn-ea"/>
              </a:rPr>
              <a:t>全体スケジュール</a:t>
            </a:r>
            <a:r>
              <a:rPr kumimoji="1" lang="en-US" altLang="ja-JP" sz="1100" baseline="30000" dirty="0">
                <a:latin typeface="+mn-ea"/>
              </a:rPr>
              <a:t>*3</a:t>
            </a:r>
          </a:p>
        </p:txBody>
      </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503999" y="6483195"/>
            <a:ext cx="6552000" cy="1354217"/>
          </a:xfrm>
          <a:prstGeom prst="rect">
            <a:avLst/>
          </a:prstGeom>
          <a:noFill/>
        </p:spPr>
        <p:txBody>
          <a:bodyPr wrap="square" lIns="0" tIns="0" rIns="0" bIns="0" rtlCol="0">
            <a:spAutoFit/>
          </a:bodyPr>
          <a:lstStyle/>
          <a:p>
            <a:r>
              <a:rPr kumimoji="1" lang="en-US" altLang="ja-JP" sz="800" dirty="0">
                <a:latin typeface="+mn-ea"/>
              </a:rPr>
              <a:t>*3 </a:t>
            </a:r>
            <a:r>
              <a:rPr kumimoji="1" lang="ja-JP" altLang="en-US" sz="800" dirty="0">
                <a:latin typeface="+mn-ea"/>
              </a:rPr>
              <a:t>以下の資料を基に作成</a:t>
            </a:r>
            <a:endParaRPr kumimoji="1" lang="en-US" altLang="ja-JP" sz="800" dirty="0">
              <a:latin typeface="+mn-ea"/>
            </a:endParaRPr>
          </a:p>
          <a:p>
            <a:r>
              <a:rPr kumimoji="1" lang="ja-JP" altLang="en-US" sz="800" dirty="0">
                <a:latin typeface="+mn-ea"/>
              </a:rPr>
              <a:t>「川崎市本庁舎・第</a:t>
            </a:r>
            <a:r>
              <a:rPr kumimoji="1" lang="en-US" altLang="ja-JP" sz="800" dirty="0">
                <a:latin typeface="+mn-ea"/>
              </a:rPr>
              <a:t>2</a:t>
            </a:r>
            <a:r>
              <a:rPr kumimoji="1" lang="ja-JP" altLang="en-US" sz="800" dirty="0">
                <a:latin typeface="+mn-ea"/>
              </a:rPr>
              <a:t>庁舎耐震対策基本構想」</a:t>
            </a:r>
            <a:r>
              <a:rPr kumimoji="1" lang="en-US" altLang="ja-JP" sz="800" dirty="0">
                <a:latin typeface="+mn-ea"/>
              </a:rPr>
              <a:t>P1-3</a:t>
            </a:r>
            <a:r>
              <a:rPr kumimoji="1" lang="ja-JP" altLang="en-US" sz="800" dirty="0">
                <a:latin typeface="+mn-ea"/>
              </a:rPr>
              <a:t>、川崎市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7"/>
              </a:rPr>
              <a:t>https://www.city.kawasaki.jp/170/cmsfiles/contents/0000118/118707/kihonkousou.pdf</a:t>
            </a:r>
            <a:r>
              <a:rPr kumimoji="1" lang="ja-JP" altLang="en-US" sz="800" dirty="0">
                <a:latin typeface="+mn-ea"/>
              </a:rPr>
              <a:t>）</a:t>
            </a:r>
            <a:endParaRPr kumimoji="1" lang="en-US" altLang="ja-JP" sz="800" dirty="0">
              <a:latin typeface="+mn-ea"/>
            </a:endParaRPr>
          </a:p>
          <a:p>
            <a:r>
              <a:rPr kumimoji="1" lang="ja-JP" altLang="en-US" sz="800" dirty="0">
                <a:latin typeface="+mn-ea"/>
              </a:rPr>
              <a:t>「川崎市本庁舎等建替基本計画」</a:t>
            </a:r>
            <a:r>
              <a:rPr kumimoji="1" lang="en-US" altLang="ja-JP" sz="800" dirty="0">
                <a:latin typeface="+mn-ea"/>
              </a:rPr>
              <a:t>P39</a:t>
            </a:r>
            <a:r>
              <a:rPr kumimoji="1" lang="ja-JP" altLang="en-US" sz="800" dirty="0">
                <a:latin typeface="+mn-ea"/>
              </a:rPr>
              <a:t>、川崎市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8"/>
              </a:rPr>
              <a:t>https://www.city.kawasaki.jp/170/cmsfiles/contents/0000102/102067/selection.pdf</a:t>
            </a:r>
            <a:r>
              <a:rPr kumimoji="1" lang="ja-JP" altLang="en-US" sz="800" dirty="0">
                <a:latin typeface="+mn-ea"/>
              </a:rPr>
              <a:t>）</a:t>
            </a:r>
            <a:endParaRPr kumimoji="1" lang="en-US" altLang="ja-JP" sz="800" dirty="0">
              <a:latin typeface="+mn-ea"/>
            </a:endParaRPr>
          </a:p>
          <a:p>
            <a:r>
              <a:rPr kumimoji="1" lang="ja-JP" altLang="en-US" sz="800" dirty="0">
                <a:latin typeface="+mn-ea"/>
              </a:rPr>
              <a:t>「川崎市役所新本庁舎　基本設計報告書」</a:t>
            </a:r>
            <a:r>
              <a:rPr kumimoji="1" lang="en-US" altLang="ja-JP" sz="800" dirty="0">
                <a:latin typeface="+mn-ea"/>
              </a:rPr>
              <a:t>P44</a:t>
            </a:r>
            <a:r>
              <a:rPr kumimoji="1" lang="ja-JP" altLang="en-US" sz="800" dirty="0">
                <a:latin typeface="+mn-ea"/>
              </a:rPr>
              <a:t>、川崎市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9"/>
              </a:rPr>
              <a:t>https://www.city.kawasaki.jp/170/cmsfiles/contents/0000092/92589/kihonsekkei4.pdf</a:t>
            </a:r>
            <a:r>
              <a:rPr kumimoji="1" lang="ja-JP" altLang="en-US" sz="800" dirty="0">
                <a:latin typeface="+mn-ea"/>
              </a:rPr>
              <a:t>）</a:t>
            </a:r>
            <a:endParaRPr kumimoji="1" lang="en-US" altLang="ja-JP" sz="800" dirty="0">
              <a:latin typeface="+mn-ea"/>
            </a:endParaRPr>
          </a:p>
          <a:p>
            <a:r>
              <a:rPr kumimoji="1" lang="ja-JP" altLang="en-US" sz="800" dirty="0">
                <a:latin typeface="+mn-ea"/>
              </a:rPr>
              <a:t>「新本庁舎整備事業について」川崎市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10"/>
              </a:rPr>
              <a:t>https://www.city.kawasaki.jp/shisetsu/category/56-5-1-0-0-0-0-0-0-0.html</a:t>
            </a:r>
            <a:r>
              <a:rPr kumimoji="1" lang="ja-JP" altLang="en-US" sz="800" dirty="0">
                <a:latin typeface="+mn-ea"/>
              </a:rPr>
              <a:t>）</a:t>
            </a:r>
          </a:p>
          <a:p>
            <a:r>
              <a:rPr kumimoji="1" lang="ja-JP" altLang="en-US" sz="800" dirty="0">
                <a:latin typeface="+mn-ea"/>
              </a:rPr>
              <a:t>「新しい市役所本庁舎が完成しました！」</a:t>
            </a:r>
            <a:r>
              <a:rPr kumimoji="1" lang="en-US" altLang="ja-JP" sz="800" dirty="0">
                <a:latin typeface="+mn-ea"/>
              </a:rPr>
              <a:t>P1</a:t>
            </a:r>
            <a:r>
              <a:rPr kumimoji="1" lang="ja-JP" altLang="en-US" sz="800" dirty="0">
                <a:latin typeface="+mn-ea"/>
              </a:rPr>
              <a:t>、市長記者会見資料、川崎市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11"/>
              </a:rPr>
              <a:t>https://www.city.kawasaki.jp/170/cmsfiles/contents/0000152/152310/20230707_01.pdf</a:t>
            </a:r>
            <a:r>
              <a:rPr kumimoji="1" lang="ja-JP" altLang="en-US" sz="800" dirty="0">
                <a:latin typeface="+mn-ea"/>
              </a:rPr>
              <a:t>）</a:t>
            </a:r>
          </a:p>
        </p:txBody>
      </p:sp>
      <p:sp>
        <p:nvSpPr>
          <p:cNvPr id="2" name="スライド番号プレースホルダー 13">
            <a:extLst>
              <a:ext uri="{FF2B5EF4-FFF2-40B4-BE49-F238E27FC236}">
                <a16:creationId xmlns:a16="http://schemas.microsoft.com/office/drawing/2014/main" id="{ECF47B51-96D7-F9E4-1748-75A5457BA2A8}"/>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63</a:t>
            </a:fld>
            <a:endParaRPr kumimoji="1" lang="ja-JP" altLang="en-US" dirty="0">
              <a:latin typeface="+mn-ea"/>
              <a:ea typeface="+mn-ea"/>
            </a:endParaRPr>
          </a:p>
        </p:txBody>
      </p:sp>
    </p:spTree>
    <p:extLst>
      <p:ext uri="{BB962C8B-B14F-4D97-AF65-F5344CB8AC3E}">
        <p14:creationId xmlns:p14="http://schemas.microsoft.com/office/powerpoint/2010/main" val="10609616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四角形: 角を丸くする 58">
            <a:extLst>
              <a:ext uri="{FF2B5EF4-FFF2-40B4-BE49-F238E27FC236}">
                <a16:creationId xmlns:a16="http://schemas.microsoft.com/office/drawing/2014/main" id="{87213681-6BAA-F9E1-FCE0-DC3E85E4277F}"/>
              </a:ext>
            </a:extLst>
          </p:cNvPr>
          <p:cNvSpPr/>
          <p:nvPr/>
        </p:nvSpPr>
        <p:spPr>
          <a:xfrm>
            <a:off x="503196" y="180000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B5E92AB3-A37B-1148-D6D5-185D7B0F0200}"/>
              </a:ext>
            </a:extLst>
          </p:cNvPr>
          <p:cNvSpPr/>
          <p:nvPr/>
        </p:nvSpPr>
        <p:spPr>
          <a:xfrm>
            <a:off x="1341120" y="1802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76831"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9</a:t>
            </a:r>
            <a:r>
              <a:rPr lang="en-US" altLang="zh-TW" dirty="0">
                <a:latin typeface="+mn-ea"/>
                <a:ea typeface="+mn-ea"/>
              </a:rPr>
              <a:t>) </a:t>
            </a:r>
            <a:r>
              <a:rPr lang="ja-JP" altLang="en-US" dirty="0">
                <a:latin typeface="+mn-ea"/>
                <a:ea typeface="+mn-ea"/>
              </a:rPr>
              <a:t>神奈川県川崎</a:t>
            </a:r>
            <a:r>
              <a:rPr lang="zh-TW" altLang="en-US" dirty="0">
                <a:latin typeface="+mn-ea"/>
                <a:ea typeface="+mn-ea"/>
              </a:rPr>
              <a:t>市</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grpSp>
        <p:nvGrpSpPr>
          <p:cNvPr id="23" name="グループ化 22">
            <a:extLst>
              <a:ext uri="{FF2B5EF4-FFF2-40B4-BE49-F238E27FC236}">
                <a16:creationId xmlns:a16="http://schemas.microsoft.com/office/drawing/2014/main" id="{D8D83806-BF90-C8A0-3E9C-3E7ACA12F5F2}"/>
              </a:ext>
            </a:extLst>
          </p:cNvPr>
          <p:cNvGrpSpPr/>
          <p:nvPr/>
        </p:nvGrpSpPr>
        <p:grpSpPr>
          <a:xfrm>
            <a:off x="709200" y="3279494"/>
            <a:ext cx="6138340" cy="1118764"/>
            <a:chOff x="503238" y="4356000"/>
            <a:chExt cx="6138340" cy="1118764"/>
          </a:xfrm>
        </p:grpSpPr>
        <p:grpSp>
          <p:nvGrpSpPr>
            <p:cNvPr id="40" name="グループ化 39">
              <a:extLst>
                <a:ext uri="{FF2B5EF4-FFF2-40B4-BE49-F238E27FC236}">
                  <a16:creationId xmlns:a16="http://schemas.microsoft.com/office/drawing/2014/main" id="{2035F839-AB2C-ACEF-E2A7-698E079161F3}"/>
                </a:ext>
              </a:extLst>
            </p:cNvPr>
            <p:cNvGrpSpPr/>
            <p:nvPr/>
          </p:nvGrpSpPr>
          <p:grpSpPr>
            <a:xfrm>
              <a:off x="503238" y="4356000"/>
              <a:ext cx="2780567" cy="252000"/>
              <a:chOff x="707715" y="3366000"/>
              <a:chExt cx="2780567" cy="252000"/>
            </a:xfrm>
          </p:grpSpPr>
          <p:sp>
            <p:nvSpPr>
              <p:cNvPr id="43" name="テキスト ボックス 42">
                <a:extLst>
                  <a:ext uri="{FF2B5EF4-FFF2-40B4-BE49-F238E27FC236}">
                    <a16:creationId xmlns:a16="http://schemas.microsoft.com/office/drawing/2014/main" id="{969A0CF0-7AAD-BCA2-6539-D6D3BDB88DB2}"/>
                  </a:ext>
                </a:extLst>
              </p:cNvPr>
              <p:cNvSpPr txBox="1"/>
              <p:nvPr/>
            </p:nvSpPr>
            <p:spPr>
              <a:xfrm>
                <a:off x="1554054" y="3399667"/>
                <a:ext cx="1934228"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行政手続きのオンライン申請</a:t>
                </a:r>
              </a:p>
            </p:txBody>
          </p:sp>
          <p:sp>
            <p:nvSpPr>
              <p:cNvPr id="44" name="四角形: 角を丸くする 43">
                <a:extLst>
                  <a:ext uri="{FF2B5EF4-FFF2-40B4-BE49-F238E27FC236}">
                    <a16:creationId xmlns:a16="http://schemas.microsoft.com/office/drawing/2014/main" id="{D6942DAC-6CD9-6D37-37D8-CFF43316F34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施策⑦</a:t>
                </a:r>
              </a:p>
            </p:txBody>
          </p:sp>
        </p:grpSp>
        <p:sp>
          <p:nvSpPr>
            <p:cNvPr id="42" name="テキスト ボックス 41">
              <a:extLst>
                <a:ext uri="{FF2B5EF4-FFF2-40B4-BE49-F238E27FC236}">
                  <a16:creationId xmlns:a16="http://schemas.microsoft.com/office/drawing/2014/main" id="{1C5D3D62-3728-DDB2-9BBC-F8DAED297CC7}"/>
                </a:ext>
              </a:extLst>
            </p:cNvPr>
            <p:cNvSpPr txBox="1"/>
            <p:nvPr/>
          </p:nvSpPr>
          <p:spPr>
            <a:xfrm>
              <a:off x="1349578" y="4628378"/>
              <a:ext cx="5292000" cy="846386"/>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令和</a:t>
              </a:r>
              <a:r>
                <a:rPr kumimoji="1" lang="en-US" altLang="ja-JP" sz="1100" dirty="0">
                  <a:solidFill>
                    <a:schemeClr val="tx1"/>
                  </a:solidFill>
                  <a:latin typeface="+mn-ea"/>
                </a:rPr>
                <a:t>5</a:t>
              </a:r>
              <a:r>
                <a:rPr kumimoji="1" lang="ja-JP" altLang="en-US" sz="1100" dirty="0">
                  <a:solidFill>
                    <a:schemeClr val="tx1"/>
                  </a:solidFill>
                  <a:latin typeface="+mn-ea"/>
                </a:rPr>
                <a:t>年（</a:t>
              </a:r>
              <a:r>
                <a:rPr kumimoji="1" lang="en-US" altLang="ja-JP" sz="1100" dirty="0">
                  <a:solidFill>
                    <a:schemeClr val="tx1"/>
                  </a:solidFill>
                  <a:latin typeface="+mn-ea"/>
                </a:rPr>
                <a:t>2023</a:t>
              </a:r>
              <a:r>
                <a:rPr kumimoji="1" lang="ja-JP" altLang="en-US" sz="1100" dirty="0">
                  <a:solidFill>
                    <a:schemeClr val="tx1"/>
                  </a:solidFill>
                  <a:latin typeface="+mn-ea"/>
                </a:rPr>
                <a:t>年）</a:t>
              </a:r>
              <a:r>
                <a:rPr kumimoji="1" lang="en-US" altLang="ja-JP" sz="1100" dirty="0">
                  <a:solidFill>
                    <a:schemeClr val="tx1"/>
                  </a:solidFill>
                  <a:latin typeface="+mn-ea"/>
                </a:rPr>
                <a:t>4</a:t>
              </a:r>
              <a:r>
                <a:rPr kumimoji="1" lang="ja-JP" altLang="en-US" sz="1100" dirty="0">
                  <a:solidFill>
                    <a:schemeClr val="tx1"/>
                  </a:solidFill>
                  <a:latin typeface="+mn-ea"/>
                </a:rPr>
                <a:t>月より、スマートフォンを利用した公的個人認証（マイナンバーカードを活用した本人認証）、手数料のオンライン決済等が可能な電子申請システム「オンライン手続かわさき（</a:t>
              </a:r>
              <a:r>
                <a:rPr kumimoji="1" lang="en-US" altLang="ja-JP" sz="1100" dirty="0">
                  <a:solidFill>
                    <a:schemeClr val="tx1"/>
                  </a:solidFill>
                  <a:latin typeface="+mn-ea"/>
                </a:rPr>
                <a:t>e-KAWASAKI</a:t>
              </a:r>
              <a:r>
                <a:rPr kumimoji="1" lang="ja-JP" altLang="en-US" sz="1100" dirty="0">
                  <a:solidFill>
                    <a:schemeClr val="tx1"/>
                  </a:solidFill>
                  <a:latin typeface="+mn-ea"/>
                </a:rPr>
                <a:t>）」の本格稼働を開始。全ての行政分野における手続で、法令等により対面による審査・指導・相談や、証拠資料の原本提出が必要となるものを除いた</a:t>
              </a:r>
              <a:r>
                <a:rPr kumimoji="1" lang="en-US" altLang="ja-JP" sz="1100" dirty="0">
                  <a:solidFill>
                    <a:schemeClr val="tx1"/>
                  </a:solidFill>
                  <a:latin typeface="+mn-ea"/>
                </a:rPr>
                <a:t>2,650</a:t>
              </a:r>
              <a:r>
                <a:rPr kumimoji="1" lang="ja-JP" altLang="en-US" sz="1100" dirty="0">
                  <a:solidFill>
                    <a:schemeClr val="tx1"/>
                  </a:solidFill>
                  <a:latin typeface="+mn-ea"/>
                </a:rPr>
                <a:t>手続を対象に原則オンライン化を実施している。</a:t>
              </a:r>
            </a:p>
          </p:txBody>
        </p:sp>
      </p:grpSp>
      <p:grpSp>
        <p:nvGrpSpPr>
          <p:cNvPr id="52" name="グループ化 51">
            <a:extLst>
              <a:ext uri="{FF2B5EF4-FFF2-40B4-BE49-F238E27FC236}">
                <a16:creationId xmlns:a16="http://schemas.microsoft.com/office/drawing/2014/main" id="{28FB40DA-CF9E-735F-86A6-8A382A483D75}"/>
              </a:ext>
            </a:extLst>
          </p:cNvPr>
          <p:cNvGrpSpPr/>
          <p:nvPr/>
        </p:nvGrpSpPr>
        <p:grpSpPr>
          <a:xfrm>
            <a:off x="709200" y="8640378"/>
            <a:ext cx="6138340" cy="430932"/>
            <a:chOff x="503238" y="3168000"/>
            <a:chExt cx="6138340" cy="430932"/>
          </a:xfrm>
        </p:grpSpPr>
        <p:grpSp>
          <p:nvGrpSpPr>
            <p:cNvPr id="53" name="グループ化 52">
              <a:extLst>
                <a:ext uri="{FF2B5EF4-FFF2-40B4-BE49-F238E27FC236}">
                  <a16:creationId xmlns:a16="http://schemas.microsoft.com/office/drawing/2014/main" id="{6EA39D7F-F0E5-160A-0DF9-5E1DA45D1A86}"/>
                </a:ext>
              </a:extLst>
            </p:cNvPr>
            <p:cNvGrpSpPr/>
            <p:nvPr/>
          </p:nvGrpSpPr>
          <p:grpSpPr>
            <a:xfrm>
              <a:off x="503238" y="3168000"/>
              <a:ext cx="2826339" cy="252000"/>
              <a:chOff x="707715" y="3366000"/>
              <a:chExt cx="2826339" cy="252000"/>
            </a:xfrm>
          </p:grpSpPr>
          <p:sp>
            <p:nvSpPr>
              <p:cNvPr id="55" name="テキスト ボックス 54">
                <a:extLst>
                  <a:ext uri="{FF2B5EF4-FFF2-40B4-BE49-F238E27FC236}">
                    <a16:creationId xmlns:a16="http://schemas.microsoft.com/office/drawing/2014/main" id="{0F93B888-0A85-DFDE-F12C-C0E459123F5A}"/>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コンビニ交付サービス</a:t>
                </a:r>
              </a:p>
            </p:txBody>
          </p:sp>
          <p:sp>
            <p:nvSpPr>
              <p:cNvPr id="56" name="四角形: 角を丸くする 55">
                <a:extLst>
                  <a:ext uri="{FF2B5EF4-FFF2-40B4-BE49-F238E27FC236}">
                    <a16:creationId xmlns:a16="http://schemas.microsoft.com/office/drawing/2014/main" id="{863FA8E9-1EA4-29C5-A551-D963E44A4C7A}"/>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施策⑥</a:t>
                </a:r>
              </a:p>
            </p:txBody>
          </p:sp>
        </p:grpSp>
        <p:sp>
          <p:nvSpPr>
            <p:cNvPr id="54" name="テキスト ボックス 53">
              <a:extLst>
                <a:ext uri="{FF2B5EF4-FFF2-40B4-BE49-F238E27FC236}">
                  <a16:creationId xmlns:a16="http://schemas.microsoft.com/office/drawing/2014/main" id="{55997AAB-7A96-4790-FDE8-5BC1048FC93C}"/>
                </a:ext>
              </a:extLst>
            </p:cNvPr>
            <p:cNvSpPr txBox="1"/>
            <p:nvPr/>
          </p:nvSpPr>
          <p:spPr>
            <a:xfrm>
              <a:off x="1349578" y="3429655"/>
              <a:ext cx="5292000" cy="169277"/>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コンビニ証明書発行については、住民票写しや各種証明書等を発行できる</a:t>
              </a:r>
              <a:r>
                <a:rPr kumimoji="1" lang="ja-JP" altLang="en-US" sz="1100" dirty="0">
                  <a:latin typeface="+mn-ea"/>
                </a:rPr>
                <a:t>。</a:t>
              </a:r>
            </a:p>
          </p:txBody>
        </p:sp>
      </p:grpSp>
      <p:grpSp>
        <p:nvGrpSpPr>
          <p:cNvPr id="73" name="グループ化 72">
            <a:extLst>
              <a:ext uri="{FF2B5EF4-FFF2-40B4-BE49-F238E27FC236}">
                <a16:creationId xmlns:a16="http://schemas.microsoft.com/office/drawing/2014/main" id="{596D0566-4C13-2057-A5F6-E31E06E1F8BD}"/>
              </a:ext>
            </a:extLst>
          </p:cNvPr>
          <p:cNvGrpSpPr/>
          <p:nvPr/>
        </p:nvGrpSpPr>
        <p:grpSpPr>
          <a:xfrm>
            <a:off x="709200" y="7868950"/>
            <a:ext cx="6138340" cy="610932"/>
            <a:chOff x="503238" y="3168000"/>
            <a:chExt cx="6138340" cy="610932"/>
          </a:xfrm>
        </p:grpSpPr>
        <p:grpSp>
          <p:nvGrpSpPr>
            <p:cNvPr id="74" name="グループ化 73">
              <a:extLst>
                <a:ext uri="{FF2B5EF4-FFF2-40B4-BE49-F238E27FC236}">
                  <a16:creationId xmlns:a16="http://schemas.microsoft.com/office/drawing/2014/main" id="{7934E671-6BEA-C4D2-CBA9-4E7636303F74}"/>
                </a:ext>
              </a:extLst>
            </p:cNvPr>
            <p:cNvGrpSpPr/>
            <p:nvPr/>
          </p:nvGrpSpPr>
          <p:grpSpPr>
            <a:xfrm>
              <a:off x="503238" y="3168000"/>
              <a:ext cx="2826339" cy="252000"/>
              <a:chOff x="707715" y="3366000"/>
              <a:chExt cx="2826339" cy="252000"/>
            </a:xfrm>
          </p:grpSpPr>
          <p:sp>
            <p:nvSpPr>
              <p:cNvPr id="76" name="テキスト ボックス 75">
                <a:extLst>
                  <a:ext uri="{FF2B5EF4-FFF2-40B4-BE49-F238E27FC236}">
                    <a16:creationId xmlns:a16="http://schemas.microsoft.com/office/drawing/2014/main" id="{D6BB75E4-6996-E53B-091C-6F6F2F8C4204}"/>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混雑状況配信サービス</a:t>
                </a:r>
              </a:p>
            </p:txBody>
          </p:sp>
          <p:sp>
            <p:nvSpPr>
              <p:cNvPr id="77" name="四角形: 角を丸くする 76">
                <a:extLst>
                  <a:ext uri="{FF2B5EF4-FFF2-40B4-BE49-F238E27FC236}">
                    <a16:creationId xmlns:a16="http://schemas.microsoft.com/office/drawing/2014/main" id="{5F903BA8-883E-111C-FA6A-BC7DA7FFBED2}"/>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施策④</a:t>
                </a:r>
              </a:p>
            </p:txBody>
          </p:sp>
        </p:grpSp>
        <p:sp>
          <p:nvSpPr>
            <p:cNvPr id="75" name="テキスト ボックス 74">
              <a:extLst>
                <a:ext uri="{FF2B5EF4-FFF2-40B4-BE49-F238E27FC236}">
                  <a16:creationId xmlns:a16="http://schemas.microsoft.com/office/drawing/2014/main" id="{FC4CCE58-A803-446E-4BA0-1E21873F2537}"/>
                </a:ext>
              </a:extLst>
            </p:cNvPr>
            <p:cNvSpPr txBox="1"/>
            <p:nvPr/>
          </p:nvSpPr>
          <p:spPr>
            <a:xfrm>
              <a:off x="1349578" y="3440378"/>
              <a:ext cx="5292000" cy="338554"/>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窓口の混雑状況配信については、各区役所の待ち人数若しくは発券機呼出番号を、</a:t>
              </a:r>
              <a:r>
                <a:rPr kumimoji="1" lang="en-US" altLang="ja-JP" sz="1100" dirty="0">
                  <a:solidFill>
                    <a:schemeClr val="tx1"/>
                  </a:solidFill>
                  <a:latin typeface="+mn-ea"/>
                </a:rPr>
                <a:t>Web</a:t>
              </a:r>
              <a:r>
                <a:rPr kumimoji="1" lang="ja-JP" altLang="en-US" sz="1100" dirty="0">
                  <a:solidFill>
                    <a:schemeClr val="tx1"/>
                  </a:solidFill>
                  <a:latin typeface="+mn-ea"/>
                </a:rPr>
                <a:t>上で配信している。</a:t>
              </a:r>
              <a:endParaRPr kumimoji="1" lang="ja-JP" altLang="en-US" sz="1100" dirty="0">
                <a:latin typeface="+mn-ea"/>
              </a:endParaRPr>
            </a:p>
          </p:txBody>
        </p:sp>
      </p:grpSp>
      <p:sp>
        <p:nvSpPr>
          <p:cNvPr id="6" name="テキスト ボックス 5">
            <a:extLst>
              <a:ext uri="{FF2B5EF4-FFF2-40B4-BE49-F238E27FC236}">
                <a16:creationId xmlns:a16="http://schemas.microsoft.com/office/drawing/2014/main" id="{6B91958A-452B-9390-FD72-90FC987E3968}"/>
              </a:ext>
            </a:extLst>
          </p:cNvPr>
          <p:cNvSpPr txBox="1"/>
          <p:nvPr/>
        </p:nvSpPr>
        <p:spPr>
          <a:xfrm>
            <a:off x="4198561" y="5613830"/>
            <a:ext cx="2024593" cy="338554"/>
          </a:xfrm>
          <a:prstGeom prst="rect">
            <a:avLst/>
          </a:prstGeom>
          <a:noFill/>
        </p:spPr>
        <p:txBody>
          <a:bodyPr wrap="none" lIns="0" tIns="0" rIns="0" bIns="0" rtlCol="0">
            <a:spAutoFit/>
          </a:bodyPr>
          <a:lstStyle/>
          <a:p>
            <a:pPr fontAlgn="ctr"/>
            <a:r>
              <a:rPr kumimoji="1" lang="ja-JP" altLang="en-US" sz="1100" dirty="0">
                <a:latin typeface="+mn-ea"/>
              </a:rPr>
              <a:t>オンライン手続きかわさき</a:t>
            </a:r>
          </a:p>
          <a:p>
            <a:pPr fontAlgn="ctr"/>
            <a:r>
              <a:rPr kumimoji="1" lang="ja-JP" altLang="en-US" sz="1100" dirty="0">
                <a:latin typeface="+mn-ea"/>
              </a:rPr>
              <a:t>（</a:t>
            </a:r>
            <a:r>
              <a:rPr kumimoji="1" lang="en-US" altLang="ja-JP" sz="1100" dirty="0">
                <a:latin typeface="+mn-ea"/>
              </a:rPr>
              <a:t>e-KAWASAKI</a:t>
            </a:r>
            <a:r>
              <a:rPr kumimoji="1" lang="ja-JP" altLang="en-US" sz="1100" dirty="0">
                <a:latin typeface="+mn-ea"/>
              </a:rPr>
              <a:t>）トップページ</a:t>
            </a:r>
            <a:r>
              <a:rPr kumimoji="1" lang="en-US" altLang="ja-JP" sz="1100" baseline="30000" dirty="0">
                <a:latin typeface="+mn-ea"/>
              </a:rPr>
              <a:t>*4</a:t>
            </a:r>
            <a:endParaRPr kumimoji="1" lang="ja-JP" altLang="en-US" sz="1100" baseline="30000" dirty="0">
              <a:latin typeface="+mn-ea"/>
            </a:endParaRPr>
          </a:p>
        </p:txBody>
      </p:sp>
      <p:sp>
        <p:nvSpPr>
          <p:cNvPr id="8" name="テキスト ボックス 7">
            <a:extLst>
              <a:ext uri="{FF2B5EF4-FFF2-40B4-BE49-F238E27FC236}">
                <a16:creationId xmlns:a16="http://schemas.microsoft.com/office/drawing/2014/main" id="{81D9B750-E402-44FF-DEE4-6514A01093BC}"/>
              </a:ext>
            </a:extLst>
          </p:cNvPr>
          <p:cNvSpPr txBox="1"/>
          <p:nvPr/>
        </p:nvSpPr>
        <p:spPr>
          <a:xfrm>
            <a:off x="4198560" y="6057731"/>
            <a:ext cx="2709551" cy="492443"/>
          </a:xfrm>
          <a:prstGeom prst="rect">
            <a:avLst/>
          </a:prstGeom>
          <a:noFill/>
        </p:spPr>
        <p:txBody>
          <a:bodyPr wrap="square" lIns="0" tIns="0" rIns="0" bIns="0" rtlCol="0">
            <a:spAutoFit/>
          </a:bodyPr>
          <a:lstStyle/>
          <a:p>
            <a:r>
              <a:rPr kumimoji="1" lang="en-US" altLang="ja-JP" sz="800" dirty="0">
                <a:latin typeface="+mn-ea"/>
              </a:rPr>
              <a:t>*4 </a:t>
            </a:r>
            <a:r>
              <a:rPr kumimoji="1" lang="ja-JP" altLang="en-US" sz="800" dirty="0">
                <a:latin typeface="+mn-ea"/>
              </a:rPr>
              <a:t>「オンライン手続かわさき（電子申請）」、川崎市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6"/>
              </a:rPr>
              <a:t>https://www.city.kawasaki.jp/kurashi/category/16-21-0-0-0-0-0-0-0-0.html</a:t>
            </a:r>
            <a:r>
              <a:rPr kumimoji="1" lang="ja-JP" altLang="en-US" sz="800" dirty="0">
                <a:latin typeface="+mn-ea"/>
              </a:rPr>
              <a:t>）</a:t>
            </a:r>
          </a:p>
        </p:txBody>
      </p:sp>
      <p:grpSp>
        <p:nvGrpSpPr>
          <p:cNvPr id="2" name="グループ化 1">
            <a:extLst>
              <a:ext uri="{FF2B5EF4-FFF2-40B4-BE49-F238E27FC236}">
                <a16:creationId xmlns:a16="http://schemas.microsoft.com/office/drawing/2014/main" id="{C1268103-D5FF-67EE-BCF2-C16AC8EB1DCA}"/>
              </a:ext>
            </a:extLst>
          </p:cNvPr>
          <p:cNvGrpSpPr/>
          <p:nvPr/>
        </p:nvGrpSpPr>
        <p:grpSpPr>
          <a:xfrm>
            <a:off x="709200" y="6728104"/>
            <a:ext cx="2502339" cy="252000"/>
            <a:chOff x="709200" y="5976000"/>
            <a:chExt cx="2502339" cy="252000"/>
          </a:xfrm>
        </p:grpSpPr>
        <p:sp>
          <p:nvSpPr>
            <p:cNvPr id="15" name="テキスト ボックス 14">
              <a:extLst>
                <a:ext uri="{FF2B5EF4-FFF2-40B4-BE49-F238E27FC236}">
                  <a16:creationId xmlns:a16="http://schemas.microsoft.com/office/drawing/2014/main" id="{47A3988D-65DC-9267-CE6A-AF1C766C762D}"/>
                </a:ext>
              </a:extLst>
            </p:cNvPr>
            <p:cNvSpPr txBox="1"/>
            <p:nvPr/>
          </p:nvSpPr>
          <p:spPr>
            <a:xfrm>
              <a:off x="1555539" y="600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書かない窓口</a:t>
              </a:r>
            </a:p>
          </p:txBody>
        </p:sp>
        <p:sp>
          <p:nvSpPr>
            <p:cNvPr id="16" name="四角形: 角を丸くする 15">
              <a:extLst>
                <a:ext uri="{FF2B5EF4-FFF2-40B4-BE49-F238E27FC236}">
                  <a16:creationId xmlns:a16="http://schemas.microsoft.com/office/drawing/2014/main" id="{5CDB6329-4962-F05D-0928-BC4348A3FDEA}"/>
                </a:ext>
              </a:extLst>
            </p:cNvPr>
            <p:cNvSpPr/>
            <p:nvPr/>
          </p:nvSpPr>
          <p:spPr>
            <a:xfrm>
              <a:off x="709200" y="597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施策②</a:t>
              </a:r>
            </a:p>
          </p:txBody>
        </p:sp>
      </p:grpSp>
      <p:sp>
        <p:nvSpPr>
          <p:cNvPr id="11" name="テキスト ボックス 10">
            <a:extLst>
              <a:ext uri="{FF2B5EF4-FFF2-40B4-BE49-F238E27FC236}">
                <a16:creationId xmlns:a16="http://schemas.microsoft.com/office/drawing/2014/main" id="{0C21CF9B-1F4D-8F7C-ECB8-4774CCA73870}"/>
              </a:ext>
            </a:extLst>
          </p:cNvPr>
          <p:cNvSpPr txBox="1"/>
          <p:nvPr/>
        </p:nvSpPr>
        <p:spPr>
          <a:xfrm>
            <a:off x="1555540" y="7019532"/>
            <a:ext cx="5292000" cy="677108"/>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区民課の窓口では、転入や転出の届出、各種証明書の交付申請がインターネットから事前に入力できる「ネット</a:t>
            </a:r>
            <a:r>
              <a:rPr kumimoji="1" lang="en-US" altLang="ja-JP" sz="1100" dirty="0">
                <a:solidFill>
                  <a:schemeClr val="tx1"/>
                </a:solidFill>
                <a:latin typeface="+mn-ea"/>
              </a:rPr>
              <a:t>de</a:t>
            </a:r>
            <a:r>
              <a:rPr kumimoji="1" lang="ja-JP" altLang="en-US" sz="1100" dirty="0">
                <a:solidFill>
                  <a:schemeClr val="tx1"/>
                </a:solidFill>
                <a:latin typeface="+mn-ea"/>
              </a:rPr>
              <a:t>スマート」サービスを実施している。事前にスマートフォンやパソコンで手続き内容を入力すると</a:t>
            </a:r>
            <a:r>
              <a:rPr kumimoji="1" lang="en-US" altLang="ja-JP" sz="1100" dirty="0">
                <a:solidFill>
                  <a:schemeClr val="tx1"/>
                </a:solidFill>
                <a:latin typeface="+mn-ea"/>
              </a:rPr>
              <a:t>QR</a:t>
            </a:r>
            <a:r>
              <a:rPr kumimoji="1" lang="ja-JP" altLang="en-US" sz="1100" dirty="0">
                <a:solidFill>
                  <a:schemeClr val="tx1"/>
                </a:solidFill>
                <a:latin typeface="+mn-ea"/>
              </a:rPr>
              <a:t>コードが発行され、それを窓口で提示することで手続きができるようになっている。</a:t>
            </a:r>
            <a:endParaRPr kumimoji="1" lang="en-US" altLang="ja-JP" sz="1100" dirty="0">
              <a:solidFill>
                <a:schemeClr val="tx1"/>
              </a:solidFill>
              <a:latin typeface="+mn-ea"/>
            </a:endParaRPr>
          </a:p>
        </p:txBody>
      </p:sp>
      <p:sp>
        <p:nvSpPr>
          <p:cNvPr id="20" name="正方形/長方形 19">
            <a:extLst>
              <a:ext uri="{FF2B5EF4-FFF2-40B4-BE49-F238E27FC236}">
                <a16:creationId xmlns:a16="http://schemas.microsoft.com/office/drawing/2014/main" id="{1E3E333E-FEDE-72C4-C7A3-D5245C1743F4}"/>
              </a:ext>
            </a:extLst>
          </p:cNvPr>
          <p:cNvSpPr/>
          <p:nvPr/>
        </p:nvSpPr>
        <p:spPr>
          <a:xfrm>
            <a:off x="504438" y="3168884"/>
            <a:ext cx="6552000" cy="6775164"/>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13">
            <a:extLst>
              <a:ext uri="{FF2B5EF4-FFF2-40B4-BE49-F238E27FC236}">
                <a16:creationId xmlns:a16="http://schemas.microsoft.com/office/drawing/2014/main" id="{0D0151AE-D8BD-F4A0-C25A-A1EE1E551E93}"/>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64</a:t>
            </a:fld>
            <a:endParaRPr kumimoji="1" lang="ja-JP" altLang="en-US" dirty="0">
              <a:latin typeface="+mn-ea"/>
              <a:ea typeface="+mn-ea"/>
            </a:endParaRPr>
          </a:p>
        </p:txBody>
      </p:sp>
      <p:sp>
        <p:nvSpPr>
          <p:cNvPr id="4" name="コンテンツ プレースホルダー 17">
            <a:extLst>
              <a:ext uri="{FF2B5EF4-FFF2-40B4-BE49-F238E27FC236}">
                <a16:creationId xmlns:a16="http://schemas.microsoft.com/office/drawing/2014/main" id="{DA3F90D2-6B73-D139-89FA-7826935B3E0D}"/>
              </a:ext>
            </a:extLst>
          </p:cNvPr>
          <p:cNvSpPr txBox="1">
            <a:spLocks/>
          </p:cNvSpPr>
          <p:nvPr/>
        </p:nvSpPr>
        <p:spPr>
          <a:xfrm>
            <a:off x="503196" y="2186380"/>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令和</a:t>
            </a:r>
            <a:r>
              <a:rPr lang="en-US" altLang="ja-JP" sz="1200" dirty="0">
                <a:latin typeface="+mn-ea"/>
                <a:ea typeface="+mn-ea"/>
              </a:rPr>
              <a:t>4</a:t>
            </a:r>
            <a:r>
              <a:rPr lang="ja-JP" altLang="en-US" sz="1200" dirty="0">
                <a:latin typeface="+mn-ea"/>
                <a:ea typeface="+mn-ea"/>
              </a:rPr>
              <a:t>年（</a:t>
            </a:r>
            <a:r>
              <a:rPr lang="en-US" altLang="ja-JP" sz="1200" dirty="0">
                <a:latin typeface="+mn-ea"/>
                <a:ea typeface="+mn-ea"/>
              </a:rPr>
              <a:t>2022</a:t>
            </a:r>
            <a:r>
              <a:rPr lang="ja-JP" altLang="en-US" sz="1200" dirty="0">
                <a:latin typeface="+mn-ea"/>
                <a:ea typeface="+mn-ea"/>
              </a:rPr>
              <a:t>年）</a:t>
            </a:r>
            <a:r>
              <a:rPr lang="en-US" altLang="ja-JP" sz="1200" dirty="0">
                <a:latin typeface="+mn-ea"/>
                <a:ea typeface="+mn-ea"/>
              </a:rPr>
              <a:t>3</a:t>
            </a:r>
            <a:r>
              <a:rPr lang="ja-JP" altLang="en-US" sz="1200" dirty="0">
                <a:latin typeface="+mn-ea"/>
                <a:ea typeface="+mn-ea"/>
              </a:rPr>
              <a:t>月に策定した「川崎市デジタル・トランスフォーメーション（</a:t>
            </a:r>
            <a:r>
              <a:rPr kumimoji="1" lang="en-US" altLang="ja-JP" sz="1200" dirty="0">
                <a:solidFill>
                  <a:schemeClr val="tx1"/>
                </a:solidFill>
                <a:uFill>
                  <a:solidFill>
                    <a:srgbClr val="31926F"/>
                  </a:solidFill>
                </a:uFill>
                <a:latin typeface="+mn-ea"/>
                <a:ea typeface="+mn-ea"/>
              </a:rPr>
              <a:t>DX</a:t>
            </a:r>
            <a:r>
              <a:rPr lang="ja-JP" altLang="en-US" sz="1200" dirty="0">
                <a:latin typeface="+mn-ea"/>
                <a:ea typeface="+mn-ea"/>
              </a:rPr>
              <a:t>）推進プラン」では、重点取組事項のひとつとして「デジタルファーストの行政サービスの提供」を位置づけており、これに基づき「行政手続のオンライン化」「窓口のデジタル化」等といった各種取組を推進している。</a:t>
            </a:r>
          </a:p>
        </p:txBody>
      </p:sp>
      <p:pic>
        <p:nvPicPr>
          <p:cNvPr id="26" name="図 25" descr="グラフィカル ユーザー インターフェイス, アプリケーション&#10;&#10;自動的に生成された説明">
            <a:extLst>
              <a:ext uri="{FF2B5EF4-FFF2-40B4-BE49-F238E27FC236}">
                <a16:creationId xmlns:a16="http://schemas.microsoft.com/office/drawing/2014/main" id="{8063E9F6-B8EF-6CA8-38E4-9C8B34F0D04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3536" y="4499623"/>
            <a:ext cx="3461560" cy="2093685"/>
          </a:xfrm>
          <a:prstGeom prst="rect">
            <a:avLst/>
          </a:prstGeom>
        </p:spPr>
      </p:pic>
      <p:grpSp>
        <p:nvGrpSpPr>
          <p:cNvPr id="27" name="グループ化 26">
            <a:extLst>
              <a:ext uri="{FF2B5EF4-FFF2-40B4-BE49-F238E27FC236}">
                <a16:creationId xmlns:a16="http://schemas.microsoft.com/office/drawing/2014/main" id="{10D56870-4F0F-936D-9654-B7BA55B44C21}"/>
              </a:ext>
            </a:extLst>
          </p:cNvPr>
          <p:cNvGrpSpPr/>
          <p:nvPr/>
        </p:nvGrpSpPr>
        <p:grpSpPr>
          <a:xfrm>
            <a:off x="709200" y="9241032"/>
            <a:ext cx="6138340" cy="600209"/>
            <a:chOff x="503238" y="3168000"/>
            <a:chExt cx="6138340" cy="600209"/>
          </a:xfrm>
        </p:grpSpPr>
        <p:grpSp>
          <p:nvGrpSpPr>
            <p:cNvPr id="28" name="グループ化 27">
              <a:extLst>
                <a:ext uri="{FF2B5EF4-FFF2-40B4-BE49-F238E27FC236}">
                  <a16:creationId xmlns:a16="http://schemas.microsoft.com/office/drawing/2014/main" id="{0B3BA187-08DB-5F4A-0309-2744C8DE6A87}"/>
                </a:ext>
              </a:extLst>
            </p:cNvPr>
            <p:cNvGrpSpPr/>
            <p:nvPr/>
          </p:nvGrpSpPr>
          <p:grpSpPr>
            <a:xfrm>
              <a:off x="503238" y="3168000"/>
              <a:ext cx="2826339" cy="252000"/>
              <a:chOff x="707715" y="3366000"/>
              <a:chExt cx="2826339" cy="252000"/>
            </a:xfrm>
          </p:grpSpPr>
          <p:sp>
            <p:nvSpPr>
              <p:cNvPr id="30" name="テキスト ボックス 29">
                <a:extLst>
                  <a:ext uri="{FF2B5EF4-FFF2-40B4-BE49-F238E27FC236}">
                    <a16:creationId xmlns:a16="http://schemas.microsoft.com/office/drawing/2014/main" id="{796E426E-AE33-CB87-CB35-9BE05DD84F0A}"/>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決済方法</a:t>
                </a:r>
              </a:p>
            </p:txBody>
          </p:sp>
          <p:sp>
            <p:nvSpPr>
              <p:cNvPr id="31" name="四角形: 角を丸くする 30">
                <a:extLst>
                  <a:ext uri="{FF2B5EF4-FFF2-40B4-BE49-F238E27FC236}">
                    <a16:creationId xmlns:a16="http://schemas.microsoft.com/office/drawing/2014/main" id="{5B5483F9-F5A1-B137-2DB5-076616B876AA}"/>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施策⑧</a:t>
                </a:r>
              </a:p>
            </p:txBody>
          </p:sp>
        </p:grpSp>
        <p:sp>
          <p:nvSpPr>
            <p:cNvPr id="29" name="テキスト ボックス 28">
              <a:extLst>
                <a:ext uri="{FF2B5EF4-FFF2-40B4-BE49-F238E27FC236}">
                  <a16:creationId xmlns:a16="http://schemas.microsoft.com/office/drawing/2014/main" id="{5BEE93F1-CEF0-5957-4C24-1CA0164F683C}"/>
                </a:ext>
              </a:extLst>
            </p:cNvPr>
            <p:cNvSpPr txBox="1"/>
            <p:nvPr/>
          </p:nvSpPr>
          <p:spPr>
            <a:xfrm>
              <a:off x="1349578" y="3429655"/>
              <a:ext cx="5292000" cy="338554"/>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コンビニ収納については、税金や各種使用料の支払いに対応している。キャッシュレス決済については、主要な証明発行の手数料の支払いに対応している。</a:t>
              </a:r>
              <a:endParaRPr kumimoji="1" lang="en-US" altLang="ja-JP" sz="1100" dirty="0">
                <a:solidFill>
                  <a:schemeClr val="tx1"/>
                </a:solidFill>
                <a:latin typeface="+mn-ea"/>
              </a:endParaRPr>
            </a:p>
          </p:txBody>
        </p:sp>
      </p:grpSp>
    </p:spTree>
    <p:extLst>
      <p:ext uri="{BB962C8B-B14F-4D97-AF65-F5344CB8AC3E}">
        <p14:creationId xmlns:p14="http://schemas.microsoft.com/office/powerpoint/2010/main" val="16334751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77856"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9</a:t>
            </a:r>
            <a:r>
              <a:rPr lang="en-US" altLang="zh-TW" dirty="0">
                <a:latin typeface="+mn-ea"/>
                <a:ea typeface="+mn-ea"/>
              </a:rPr>
              <a:t>) </a:t>
            </a:r>
            <a:r>
              <a:rPr lang="ja-JP" altLang="en-US" dirty="0">
                <a:latin typeface="+mn-ea"/>
                <a:ea typeface="+mn-ea"/>
              </a:rPr>
              <a:t>神奈川県川崎</a:t>
            </a:r>
            <a:r>
              <a:rPr lang="zh-TW" altLang="en-US" dirty="0">
                <a:latin typeface="+mn-ea"/>
                <a:ea typeface="+mn-ea"/>
              </a:rPr>
              <a:t>市</a:t>
            </a:r>
          </a:p>
        </p:txBody>
      </p:sp>
      <p:grpSp>
        <p:nvGrpSpPr>
          <p:cNvPr id="3" name="グループ化 2">
            <a:extLst>
              <a:ext uri="{FF2B5EF4-FFF2-40B4-BE49-F238E27FC236}">
                <a16:creationId xmlns:a16="http://schemas.microsoft.com/office/drawing/2014/main" id="{944E068E-F936-67E1-C269-0A583CF893D2}"/>
              </a:ext>
            </a:extLst>
          </p:cNvPr>
          <p:cNvGrpSpPr/>
          <p:nvPr/>
        </p:nvGrpSpPr>
        <p:grpSpPr>
          <a:xfrm>
            <a:off x="504000" y="1368000"/>
            <a:ext cx="6552000" cy="252000"/>
            <a:chOff x="504000" y="1797030"/>
            <a:chExt cx="6552000" cy="252000"/>
          </a:xfrm>
        </p:grpSpPr>
        <p:sp>
          <p:nvSpPr>
            <p:cNvPr id="4" name="四角形: 角を丸くする 3">
              <a:extLst>
                <a:ext uri="{FF2B5EF4-FFF2-40B4-BE49-F238E27FC236}">
                  <a16:creationId xmlns:a16="http://schemas.microsoft.com/office/drawing/2014/main" id="{A4AF9FB3-06BA-5B53-128F-C4C7322FE6D6}"/>
                </a:ext>
              </a:extLst>
            </p:cNvPr>
            <p:cNvSpPr/>
            <p:nvPr/>
          </p:nvSpPr>
          <p:spPr>
            <a:xfrm>
              <a:off x="504000" y="179703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5DEBC3CC-4F59-C545-6650-2258F8E0DB10}"/>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2" name="グループ化 1">
            <a:extLst>
              <a:ext uri="{FF2B5EF4-FFF2-40B4-BE49-F238E27FC236}">
                <a16:creationId xmlns:a16="http://schemas.microsoft.com/office/drawing/2014/main" id="{EB03D326-2B67-B34E-D088-9C1776F3F929}"/>
              </a:ext>
            </a:extLst>
          </p:cNvPr>
          <p:cNvGrpSpPr/>
          <p:nvPr/>
        </p:nvGrpSpPr>
        <p:grpSpPr>
          <a:xfrm>
            <a:off x="709200" y="4367797"/>
            <a:ext cx="6138340" cy="979966"/>
            <a:chOff x="709200" y="3641520"/>
            <a:chExt cx="6138340" cy="979966"/>
          </a:xfrm>
        </p:grpSpPr>
        <p:grpSp>
          <p:nvGrpSpPr>
            <p:cNvPr id="34" name="グループ化 33">
              <a:extLst>
                <a:ext uri="{FF2B5EF4-FFF2-40B4-BE49-F238E27FC236}">
                  <a16:creationId xmlns:a16="http://schemas.microsoft.com/office/drawing/2014/main" id="{DA3D550B-7CE1-909D-D6BA-319E09B4F495}"/>
                </a:ext>
              </a:extLst>
            </p:cNvPr>
            <p:cNvGrpSpPr/>
            <p:nvPr/>
          </p:nvGrpSpPr>
          <p:grpSpPr>
            <a:xfrm>
              <a:off x="709200" y="3641520"/>
              <a:ext cx="2502339" cy="252000"/>
              <a:chOff x="707715" y="3366000"/>
              <a:chExt cx="2502339" cy="252000"/>
            </a:xfrm>
          </p:grpSpPr>
          <p:sp>
            <p:nvSpPr>
              <p:cNvPr id="39" name="テキスト ボックス 38">
                <a:extLst>
                  <a:ext uri="{FF2B5EF4-FFF2-40B4-BE49-F238E27FC236}">
                    <a16:creationId xmlns:a16="http://schemas.microsoft.com/office/drawing/2014/main" id="{63D21CAD-1B15-ABF1-F945-9308F6E7C2AB}"/>
                  </a:ext>
                </a:extLst>
              </p:cNvPr>
              <p:cNvSpPr txBox="1"/>
              <p:nvPr/>
            </p:nvSpPr>
            <p:spPr>
              <a:xfrm>
                <a:off x="1554054" y="3399667"/>
                <a:ext cx="1656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40" name="四角形: 角を丸くする 39">
                <a:extLst>
                  <a:ext uri="{FF2B5EF4-FFF2-40B4-BE49-F238E27FC236}">
                    <a16:creationId xmlns:a16="http://schemas.microsoft.com/office/drawing/2014/main" id="{17FFBADE-DFB0-8606-1C4A-947901A42A04}"/>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grpSp>
        <p:sp>
          <p:nvSpPr>
            <p:cNvPr id="35" name="テキスト ボックス 34">
              <a:extLst>
                <a:ext uri="{FF2B5EF4-FFF2-40B4-BE49-F238E27FC236}">
                  <a16:creationId xmlns:a16="http://schemas.microsoft.com/office/drawing/2014/main" id="{EBCDDE94-C86D-E882-57AB-5DE0CAD089B0}"/>
                </a:ext>
              </a:extLst>
            </p:cNvPr>
            <p:cNvSpPr txBox="1"/>
            <p:nvPr/>
          </p:nvSpPr>
          <p:spPr>
            <a:xfrm>
              <a:off x="1555540" y="3944378"/>
              <a:ext cx="5292000" cy="677108"/>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オンライン会議用に貸し出すノートパソコンを用意しており、</a:t>
              </a:r>
              <a:r>
                <a:rPr kumimoji="1" lang="en-US" altLang="ja-JP" sz="1100" dirty="0">
                  <a:solidFill>
                    <a:schemeClr val="tx1"/>
                  </a:solidFill>
                  <a:latin typeface="+mn-ea"/>
                </a:rPr>
                <a:t>Zoom</a:t>
              </a:r>
              <a:r>
                <a:rPr kumimoji="1" lang="ja-JP" altLang="en-US" sz="1100" dirty="0">
                  <a:solidFill>
                    <a:schemeClr val="tx1"/>
                  </a:solidFill>
                  <a:latin typeface="+mn-ea"/>
                </a:rPr>
                <a:t>（有償版）、</a:t>
              </a:r>
              <a:r>
                <a:rPr kumimoji="1" lang="en-US" altLang="ja-JP" sz="1100" dirty="0">
                  <a:solidFill>
                    <a:schemeClr val="tx1"/>
                  </a:solidFill>
                  <a:latin typeface="+mn-ea"/>
                </a:rPr>
                <a:t>Webex</a:t>
              </a:r>
              <a:r>
                <a:rPr kumimoji="1" lang="ja-JP" altLang="en-US" sz="1100" dirty="0">
                  <a:solidFill>
                    <a:schemeClr val="tx1"/>
                  </a:solidFill>
                  <a:latin typeface="+mn-ea"/>
                </a:rPr>
                <a:t>（有償版）、</a:t>
              </a:r>
              <a:r>
                <a:rPr kumimoji="1" lang="en-US" altLang="ja-JP" sz="1100" dirty="0">
                  <a:solidFill>
                    <a:schemeClr val="tx1"/>
                  </a:solidFill>
                  <a:latin typeface="+mn-ea"/>
                </a:rPr>
                <a:t>Teams</a:t>
              </a:r>
              <a:r>
                <a:rPr kumimoji="1" lang="ja-JP" altLang="en-US" sz="1100" dirty="0">
                  <a:solidFill>
                    <a:schemeClr val="tx1"/>
                  </a:solidFill>
                  <a:latin typeface="+mn-ea"/>
                </a:rPr>
                <a:t>が利用可能である。中でも</a:t>
              </a:r>
              <a:r>
                <a:rPr kumimoji="1" lang="en-US" altLang="ja-JP" sz="1100" dirty="0">
                  <a:solidFill>
                    <a:schemeClr val="tx1"/>
                  </a:solidFill>
                  <a:latin typeface="+mn-ea"/>
                </a:rPr>
                <a:t>Webex</a:t>
              </a:r>
              <a:r>
                <a:rPr kumimoji="1" lang="ja-JP" altLang="en-US" sz="1100" dirty="0">
                  <a:solidFill>
                    <a:schemeClr val="tx1"/>
                  </a:solidFill>
                  <a:latin typeface="+mn-ea"/>
                </a:rPr>
                <a:t>は現状最も機密性を担保できると市で判断したため、「政府機関等の情報セキュリティ対策のための統一基準」における機密性</a:t>
              </a:r>
              <a:r>
                <a:rPr kumimoji="1" lang="en-US" altLang="ja-JP" sz="1100" dirty="0">
                  <a:solidFill>
                    <a:schemeClr val="tx1"/>
                  </a:solidFill>
                  <a:latin typeface="+mn-ea"/>
                </a:rPr>
                <a:t>1</a:t>
              </a:r>
              <a:r>
                <a:rPr kumimoji="1" lang="ja-JP" altLang="en-US" sz="1100" dirty="0">
                  <a:solidFill>
                    <a:schemeClr val="tx1"/>
                  </a:solidFill>
                  <a:latin typeface="+mn-ea"/>
                </a:rPr>
                <a:t>情報を取り扱う際は</a:t>
              </a:r>
              <a:r>
                <a:rPr kumimoji="1" lang="en-US" altLang="ja-JP" sz="1100" dirty="0">
                  <a:solidFill>
                    <a:schemeClr val="tx1"/>
                  </a:solidFill>
                  <a:latin typeface="+mn-ea"/>
                </a:rPr>
                <a:t>Webex</a:t>
              </a:r>
              <a:r>
                <a:rPr kumimoji="1" lang="ja-JP" altLang="en-US" sz="1100" dirty="0">
                  <a:solidFill>
                    <a:schemeClr val="tx1"/>
                  </a:solidFill>
                  <a:latin typeface="+mn-ea"/>
                </a:rPr>
                <a:t>を利用している</a:t>
              </a:r>
              <a:r>
                <a:rPr kumimoji="1" lang="ja-JP" altLang="en-US" sz="1100" dirty="0">
                  <a:latin typeface="+mn-ea"/>
                </a:rPr>
                <a:t>。</a:t>
              </a:r>
            </a:p>
          </p:txBody>
        </p:sp>
      </p:grpSp>
      <p:grpSp>
        <p:nvGrpSpPr>
          <p:cNvPr id="12" name="グループ化 11">
            <a:extLst>
              <a:ext uri="{FF2B5EF4-FFF2-40B4-BE49-F238E27FC236}">
                <a16:creationId xmlns:a16="http://schemas.microsoft.com/office/drawing/2014/main" id="{33C1BD97-D548-2EDA-E5D4-3007688E5C1E}"/>
              </a:ext>
            </a:extLst>
          </p:cNvPr>
          <p:cNvGrpSpPr/>
          <p:nvPr/>
        </p:nvGrpSpPr>
        <p:grpSpPr>
          <a:xfrm>
            <a:off x="709200" y="3065987"/>
            <a:ext cx="6138340" cy="1149244"/>
            <a:chOff x="709200" y="2705520"/>
            <a:chExt cx="6138340" cy="1149244"/>
          </a:xfrm>
        </p:grpSpPr>
        <p:grpSp>
          <p:nvGrpSpPr>
            <p:cNvPr id="10" name="グループ化 9">
              <a:extLst>
                <a:ext uri="{FF2B5EF4-FFF2-40B4-BE49-F238E27FC236}">
                  <a16:creationId xmlns:a16="http://schemas.microsoft.com/office/drawing/2014/main" id="{20FE2A81-72DA-D965-05C2-C99A480BF234}"/>
                </a:ext>
              </a:extLst>
            </p:cNvPr>
            <p:cNvGrpSpPr/>
            <p:nvPr/>
          </p:nvGrpSpPr>
          <p:grpSpPr>
            <a:xfrm>
              <a:off x="709200" y="2705520"/>
              <a:ext cx="4910309" cy="252000"/>
              <a:chOff x="707715" y="3366000"/>
              <a:chExt cx="4910309" cy="252000"/>
            </a:xfrm>
          </p:grpSpPr>
          <p:sp>
            <p:nvSpPr>
              <p:cNvPr id="19" name="テキスト ボックス 18">
                <a:extLst>
                  <a:ext uri="{FF2B5EF4-FFF2-40B4-BE49-F238E27FC236}">
                    <a16:creationId xmlns:a16="http://schemas.microsoft.com/office/drawing/2014/main" id="{6965E678-1146-A47F-5AC6-9787EF27D37B}"/>
                  </a:ext>
                </a:extLst>
              </p:cNvPr>
              <p:cNvSpPr txBox="1"/>
              <p:nvPr/>
            </p:nvSpPr>
            <p:spPr>
              <a:xfrm>
                <a:off x="1554054" y="3399667"/>
                <a:ext cx="406397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柔軟な働き方を行うためのルール、在席管理、勤怠管理</a:t>
                </a:r>
              </a:p>
            </p:txBody>
          </p:sp>
          <p:sp>
            <p:nvSpPr>
              <p:cNvPr id="20" name="四角形: 角を丸くする 19">
                <a:extLst>
                  <a:ext uri="{FF2B5EF4-FFF2-40B4-BE49-F238E27FC236}">
                    <a16:creationId xmlns:a16="http://schemas.microsoft.com/office/drawing/2014/main" id="{0D638205-C782-10C4-F57A-32C294286C19}"/>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施策⑭</a:t>
                </a:r>
              </a:p>
            </p:txBody>
          </p:sp>
        </p:grpSp>
        <p:sp>
          <p:nvSpPr>
            <p:cNvPr id="11" name="テキスト ボックス 10">
              <a:extLst>
                <a:ext uri="{FF2B5EF4-FFF2-40B4-BE49-F238E27FC236}">
                  <a16:creationId xmlns:a16="http://schemas.microsoft.com/office/drawing/2014/main" id="{D4BAA542-3063-6E14-810D-B619BED0044F}"/>
                </a:ext>
              </a:extLst>
            </p:cNvPr>
            <p:cNvSpPr txBox="1"/>
            <p:nvPr/>
          </p:nvSpPr>
          <p:spPr>
            <a:xfrm>
              <a:off x="1555540" y="3008378"/>
              <a:ext cx="5292000" cy="846386"/>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テレワークについては以前から試行運用していたものの、新型コロナウイルス感染症の流行を受けて対応を加速させた。令和</a:t>
              </a:r>
              <a:r>
                <a:rPr kumimoji="1" lang="en-US" altLang="ja-JP" sz="1100" dirty="0">
                  <a:solidFill>
                    <a:schemeClr val="tx1"/>
                  </a:solidFill>
                  <a:latin typeface="+mn-ea"/>
                </a:rPr>
                <a:t>3</a:t>
              </a:r>
              <a:r>
                <a:rPr kumimoji="1" lang="ja-JP" altLang="en-US" sz="1100" dirty="0">
                  <a:solidFill>
                    <a:schemeClr val="tx1"/>
                  </a:solidFill>
                  <a:latin typeface="+mn-ea"/>
                </a:rPr>
                <a:t>年（</a:t>
              </a:r>
              <a:r>
                <a:rPr kumimoji="1" lang="en-US" altLang="ja-JP" sz="1100" dirty="0">
                  <a:solidFill>
                    <a:schemeClr val="tx1"/>
                  </a:solidFill>
                  <a:latin typeface="+mn-ea"/>
                </a:rPr>
                <a:t>2021</a:t>
              </a:r>
              <a:r>
                <a:rPr kumimoji="1" lang="ja-JP" altLang="en-US" sz="1100" dirty="0">
                  <a:solidFill>
                    <a:schemeClr val="tx1"/>
                  </a:solidFill>
                  <a:latin typeface="+mn-ea"/>
                </a:rPr>
                <a:t>年）</a:t>
              </a:r>
              <a:r>
                <a:rPr kumimoji="1" lang="en-US" altLang="ja-JP" sz="1100" dirty="0">
                  <a:solidFill>
                    <a:schemeClr val="tx1"/>
                  </a:solidFill>
                  <a:latin typeface="+mn-ea"/>
                </a:rPr>
                <a:t>6</a:t>
              </a:r>
              <a:r>
                <a:rPr kumimoji="1" lang="ja-JP" altLang="en-US" sz="1100" dirty="0">
                  <a:solidFill>
                    <a:schemeClr val="tx1"/>
                  </a:solidFill>
                  <a:latin typeface="+mn-ea"/>
                </a:rPr>
                <a:t>月から、職場のパソコンにリモートアクセス可能なテレワーク用のノートパソコンを全庁で約</a:t>
              </a:r>
              <a:r>
                <a:rPr kumimoji="1" lang="en-US" altLang="ja-JP" sz="1100" dirty="0">
                  <a:solidFill>
                    <a:schemeClr val="tx1"/>
                  </a:solidFill>
                  <a:latin typeface="+mn-ea"/>
                </a:rPr>
                <a:t>1,000</a:t>
              </a:r>
              <a:r>
                <a:rPr kumimoji="1" lang="ja-JP" altLang="en-US" sz="1100" dirty="0">
                  <a:solidFill>
                    <a:schemeClr val="tx1"/>
                  </a:solidFill>
                  <a:latin typeface="+mn-ea"/>
                </a:rPr>
                <a:t>台調達。さらに、令和</a:t>
              </a:r>
              <a:r>
                <a:rPr kumimoji="1" lang="en-US" altLang="ja-JP" sz="1100" dirty="0">
                  <a:solidFill>
                    <a:schemeClr val="tx1"/>
                  </a:solidFill>
                  <a:latin typeface="+mn-ea"/>
                </a:rPr>
                <a:t>5</a:t>
              </a:r>
              <a:r>
                <a:rPr kumimoji="1" lang="ja-JP" altLang="en-US" sz="1100" dirty="0">
                  <a:solidFill>
                    <a:schemeClr val="tx1"/>
                  </a:solidFill>
                  <a:latin typeface="+mn-ea"/>
                </a:rPr>
                <a:t>年（</a:t>
              </a:r>
              <a:r>
                <a:rPr kumimoji="1" lang="en-US" altLang="ja-JP" sz="1100" dirty="0">
                  <a:solidFill>
                    <a:schemeClr val="tx1"/>
                  </a:solidFill>
                  <a:latin typeface="+mn-ea"/>
                </a:rPr>
                <a:t>2023</a:t>
              </a:r>
              <a:r>
                <a:rPr kumimoji="1" lang="ja-JP" altLang="en-US" sz="1100" dirty="0">
                  <a:solidFill>
                    <a:schemeClr val="tx1"/>
                  </a:solidFill>
                  <a:latin typeface="+mn-ea"/>
                </a:rPr>
                <a:t>年）</a:t>
              </a:r>
              <a:r>
                <a:rPr kumimoji="1" lang="en-US" altLang="ja-JP" sz="1100" dirty="0">
                  <a:solidFill>
                    <a:schemeClr val="tx1"/>
                  </a:solidFill>
                  <a:latin typeface="+mn-ea"/>
                </a:rPr>
                <a:t>4</a:t>
              </a:r>
              <a:r>
                <a:rPr kumimoji="1" lang="ja-JP" altLang="en-US" sz="1100" dirty="0">
                  <a:solidFill>
                    <a:schemeClr val="tx1"/>
                  </a:solidFill>
                  <a:latin typeface="+mn-ea"/>
                </a:rPr>
                <a:t>月には、本庁周辺部署で週</a:t>
              </a:r>
              <a:r>
                <a:rPr kumimoji="1" lang="en-US" altLang="ja-JP" sz="1100" dirty="0">
                  <a:solidFill>
                    <a:schemeClr val="tx1"/>
                  </a:solidFill>
                  <a:latin typeface="+mn-ea"/>
                </a:rPr>
                <a:t>1</a:t>
              </a:r>
              <a:r>
                <a:rPr kumimoji="1" lang="ja-JP" altLang="en-US" sz="1100" dirty="0">
                  <a:solidFill>
                    <a:schemeClr val="tx1"/>
                  </a:solidFill>
                  <a:latin typeface="+mn-ea"/>
                </a:rPr>
                <a:t>日を目安とした在宅勤務を推進していくため、約</a:t>
              </a:r>
              <a:r>
                <a:rPr kumimoji="1" lang="en-US" altLang="ja-JP" sz="1100" dirty="0">
                  <a:solidFill>
                    <a:schemeClr val="tx1"/>
                  </a:solidFill>
                  <a:latin typeface="+mn-ea"/>
                </a:rPr>
                <a:t>1,300</a:t>
              </a:r>
              <a:r>
                <a:rPr kumimoji="1" lang="ja-JP" altLang="en-US" sz="1100" dirty="0">
                  <a:solidFill>
                    <a:schemeClr val="tx1"/>
                  </a:solidFill>
                  <a:latin typeface="+mn-ea"/>
                </a:rPr>
                <a:t>台追加導入</a:t>
              </a:r>
              <a:r>
                <a:rPr kumimoji="1" lang="ja-JP" altLang="en-US" sz="1100" dirty="0">
                  <a:latin typeface="+mn-ea"/>
                </a:rPr>
                <a:t>した。</a:t>
              </a:r>
              <a:endParaRPr kumimoji="1" lang="ja-JP" altLang="en-US" sz="1100" strike="sngStrike" dirty="0">
                <a:latin typeface="+mn-ea"/>
              </a:endParaRPr>
            </a:p>
          </p:txBody>
        </p:sp>
      </p:grpSp>
      <p:grpSp>
        <p:nvGrpSpPr>
          <p:cNvPr id="58" name="グループ化 57">
            <a:extLst>
              <a:ext uri="{FF2B5EF4-FFF2-40B4-BE49-F238E27FC236}">
                <a16:creationId xmlns:a16="http://schemas.microsoft.com/office/drawing/2014/main" id="{0BE2CBD9-6C1B-2B2A-6C6D-DD9262E528B6}"/>
              </a:ext>
            </a:extLst>
          </p:cNvPr>
          <p:cNvGrpSpPr/>
          <p:nvPr/>
        </p:nvGrpSpPr>
        <p:grpSpPr>
          <a:xfrm>
            <a:off x="709200" y="5504016"/>
            <a:ext cx="6138340" cy="466672"/>
            <a:chOff x="503238" y="3168000"/>
            <a:chExt cx="6138340" cy="466672"/>
          </a:xfrm>
        </p:grpSpPr>
        <p:grpSp>
          <p:nvGrpSpPr>
            <p:cNvPr id="59" name="グループ化 58">
              <a:extLst>
                <a:ext uri="{FF2B5EF4-FFF2-40B4-BE49-F238E27FC236}">
                  <a16:creationId xmlns:a16="http://schemas.microsoft.com/office/drawing/2014/main" id="{333F2D64-4F2B-3245-5E35-701A4DBD307A}"/>
                </a:ext>
              </a:extLst>
            </p:cNvPr>
            <p:cNvGrpSpPr/>
            <p:nvPr/>
          </p:nvGrpSpPr>
          <p:grpSpPr>
            <a:xfrm>
              <a:off x="503238" y="3168000"/>
              <a:ext cx="2594173" cy="252000"/>
              <a:chOff x="707715" y="3366000"/>
              <a:chExt cx="2594173" cy="252000"/>
            </a:xfrm>
          </p:grpSpPr>
          <p:sp>
            <p:nvSpPr>
              <p:cNvPr id="65" name="テキスト ボックス 64">
                <a:extLst>
                  <a:ext uri="{FF2B5EF4-FFF2-40B4-BE49-F238E27FC236}">
                    <a16:creationId xmlns:a16="http://schemas.microsoft.com/office/drawing/2014/main" id="{0CE7F6C9-6636-E720-59E4-7F1C68E640AB}"/>
                  </a:ext>
                </a:extLst>
              </p:cNvPr>
              <p:cNvSpPr txBox="1"/>
              <p:nvPr/>
            </p:nvSpPr>
            <p:spPr>
              <a:xfrm>
                <a:off x="1554053" y="3399667"/>
                <a:ext cx="174783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コミュニケーションツール</a:t>
                </a:r>
              </a:p>
            </p:txBody>
          </p:sp>
          <p:sp>
            <p:nvSpPr>
              <p:cNvPr id="67" name="四角形: 角を丸くする 66">
                <a:extLst>
                  <a:ext uri="{FF2B5EF4-FFF2-40B4-BE49-F238E27FC236}">
                    <a16:creationId xmlns:a16="http://schemas.microsoft.com/office/drawing/2014/main" id="{A44AC368-A9FA-E74D-0E0D-CC03BC8DFC7C}"/>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施策⑩</a:t>
                </a:r>
              </a:p>
            </p:txBody>
          </p:sp>
        </p:grpSp>
        <p:sp>
          <p:nvSpPr>
            <p:cNvPr id="60" name="テキスト ボックス 59">
              <a:extLst>
                <a:ext uri="{FF2B5EF4-FFF2-40B4-BE49-F238E27FC236}">
                  <a16:creationId xmlns:a16="http://schemas.microsoft.com/office/drawing/2014/main" id="{77A5291D-2017-BBB4-889C-C741BA807B67}"/>
                </a:ext>
              </a:extLst>
            </p:cNvPr>
            <p:cNvSpPr txBox="1"/>
            <p:nvPr/>
          </p:nvSpPr>
          <p:spPr>
            <a:xfrm>
              <a:off x="1349578" y="3465395"/>
              <a:ext cx="5292000" cy="169277"/>
            </a:xfrm>
            <a:prstGeom prst="rect">
              <a:avLst/>
            </a:prstGeom>
            <a:noFill/>
          </p:spPr>
          <p:txBody>
            <a:bodyPr wrap="square" lIns="0" tIns="0" rIns="0" bIns="0" rtlCol="0">
              <a:spAutoFit/>
            </a:bodyPr>
            <a:lstStyle/>
            <a:p>
              <a:pPr indent="144000" algn="just" fontAlgn="ctr"/>
              <a:r>
                <a:rPr kumimoji="1" lang="en-US" altLang="ja-JP" sz="1100" dirty="0">
                  <a:solidFill>
                    <a:schemeClr val="tx1"/>
                  </a:solidFill>
                  <a:latin typeface="+mn-ea"/>
                </a:rPr>
                <a:t>LoGo</a:t>
              </a:r>
              <a:r>
                <a:rPr kumimoji="1" lang="ja-JP" altLang="en-US" sz="1100" dirty="0">
                  <a:solidFill>
                    <a:schemeClr val="tx1"/>
                  </a:solidFill>
                  <a:latin typeface="+mn-ea"/>
                </a:rPr>
                <a:t>チャットを利用している。</a:t>
              </a:r>
            </a:p>
          </p:txBody>
        </p:sp>
      </p:grpSp>
      <p:sp>
        <p:nvSpPr>
          <p:cNvPr id="91" name="正方形/長方形 90">
            <a:extLst>
              <a:ext uri="{FF2B5EF4-FFF2-40B4-BE49-F238E27FC236}">
                <a16:creationId xmlns:a16="http://schemas.microsoft.com/office/drawing/2014/main" id="{7EBCC75A-D0C7-2D99-327E-87710D8F0562}"/>
              </a:ext>
            </a:extLst>
          </p:cNvPr>
          <p:cNvSpPr/>
          <p:nvPr/>
        </p:nvSpPr>
        <p:spPr>
          <a:xfrm>
            <a:off x="504438" y="2927876"/>
            <a:ext cx="6552000" cy="683506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13">
            <a:extLst>
              <a:ext uri="{FF2B5EF4-FFF2-40B4-BE49-F238E27FC236}">
                <a16:creationId xmlns:a16="http://schemas.microsoft.com/office/drawing/2014/main" id="{581D6B38-C397-726F-0B3A-1B55C4CAC6CA}"/>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65</a:t>
            </a:fld>
            <a:endParaRPr kumimoji="1" lang="ja-JP" altLang="en-US" dirty="0">
              <a:latin typeface="+mn-ea"/>
              <a:ea typeface="+mn-ea"/>
            </a:endParaRPr>
          </a:p>
        </p:txBody>
      </p:sp>
      <p:sp>
        <p:nvSpPr>
          <p:cNvPr id="8" name="コンテンツ プレースホルダー 17">
            <a:extLst>
              <a:ext uri="{FF2B5EF4-FFF2-40B4-BE49-F238E27FC236}">
                <a16:creationId xmlns:a16="http://schemas.microsoft.com/office/drawing/2014/main" id="{A8CFE123-3C60-20E4-2AE5-96E7DB6A9AEB}"/>
              </a:ext>
            </a:extLst>
          </p:cNvPr>
          <p:cNvSpPr txBox="1">
            <a:spLocks/>
          </p:cNvSpPr>
          <p:nvPr/>
        </p:nvSpPr>
        <p:spPr>
          <a:xfrm>
            <a:off x="503196" y="1742597"/>
            <a:ext cx="6552000" cy="1329595"/>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令和</a:t>
            </a:r>
            <a:r>
              <a:rPr lang="en-US" altLang="ja-JP" sz="1200" dirty="0">
                <a:latin typeface="+mn-ea"/>
                <a:ea typeface="+mn-ea"/>
              </a:rPr>
              <a:t>3</a:t>
            </a:r>
            <a:r>
              <a:rPr lang="ja-JP" altLang="en-US" sz="1200" dirty="0">
                <a:latin typeface="+mn-ea"/>
                <a:ea typeface="+mn-ea"/>
              </a:rPr>
              <a:t>年（</a:t>
            </a:r>
            <a:r>
              <a:rPr lang="en-US" altLang="ja-JP" sz="1200" dirty="0">
                <a:latin typeface="+mn-ea"/>
                <a:ea typeface="+mn-ea"/>
              </a:rPr>
              <a:t>2021</a:t>
            </a:r>
            <a:r>
              <a:rPr lang="ja-JP" altLang="en-US" sz="1200" dirty="0">
                <a:latin typeface="+mn-ea"/>
                <a:ea typeface="+mn-ea"/>
              </a:rPr>
              <a:t>年）</a:t>
            </a:r>
            <a:r>
              <a:rPr lang="en-US" altLang="ja-JP" sz="1200" dirty="0">
                <a:latin typeface="+mn-ea"/>
                <a:ea typeface="+mn-ea"/>
              </a:rPr>
              <a:t>2</a:t>
            </a:r>
            <a:r>
              <a:rPr lang="ja-JP" altLang="en-US" sz="1200" dirty="0">
                <a:latin typeface="+mn-ea"/>
                <a:ea typeface="+mn-ea"/>
              </a:rPr>
              <a:t>月、新本庁舎整備を契機とする</a:t>
            </a:r>
            <a:r>
              <a:rPr kumimoji="1" lang="en-US" altLang="ja-JP" sz="1200" u="wavyHeavy" dirty="0">
                <a:solidFill>
                  <a:schemeClr val="tx1"/>
                </a:solidFill>
                <a:uFill>
                  <a:solidFill>
                    <a:srgbClr val="31926F"/>
                  </a:solidFill>
                </a:uFill>
                <a:latin typeface="+mn-ea"/>
                <a:ea typeface="+mn-ea"/>
              </a:rPr>
              <a:t>ICT</a:t>
            </a:r>
            <a:r>
              <a:rPr lang="ja-JP" altLang="en-US" sz="1200" dirty="0">
                <a:latin typeface="+mn-ea"/>
                <a:ea typeface="+mn-ea"/>
              </a:rPr>
              <a:t>活用・ワークスタイル検討部会・働き方・仕事の進め方改革推進本部において「新本庁舎整備を契機としたワークスタイル変革ロードマップ」を策定。ワークスタイル変革により目指すべき姿を定め、その実現に向け「</a:t>
            </a:r>
            <a:r>
              <a:rPr lang="ja-JP" altLang="en-US" sz="1200" u="wavyHeavy" dirty="0">
                <a:uFill>
                  <a:solidFill>
                    <a:srgbClr val="31926F"/>
                  </a:solidFill>
                </a:uFill>
                <a:latin typeface="+mn-ea"/>
                <a:ea typeface="+mn-ea"/>
              </a:rPr>
              <a:t>ペーパーレス</a:t>
            </a:r>
            <a:r>
              <a:rPr lang="ja-JP" altLang="en-US" sz="1200" dirty="0">
                <a:latin typeface="+mn-ea"/>
                <a:ea typeface="+mn-ea"/>
              </a:rPr>
              <a:t>の推進」「テレワークの推進」「オフィス改革の推進」といった方向性を掲げて、市全体で具体的な取組を進めている。</a:t>
            </a:r>
          </a:p>
          <a:p>
            <a:pPr marL="0" indent="0" algn="just" fontAlgn="ctr">
              <a:lnSpc>
                <a:spcPct val="120000"/>
              </a:lnSpc>
              <a:spcBef>
                <a:spcPts val="0"/>
              </a:spcBef>
              <a:buNone/>
            </a:pPr>
            <a:endParaRPr lang="ja-JP" altLang="en-US" sz="1200" dirty="0">
              <a:latin typeface="+mn-ea"/>
              <a:ea typeface="+mn-ea"/>
            </a:endParaRPr>
          </a:p>
        </p:txBody>
      </p:sp>
      <p:grpSp>
        <p:nvGrpSpPr>
          <p:cNvPr id="21" name="グループ化 20">
            <a:extLst>
              <a:ext uri="{FF2B5EF4-FFF2-40B4-BE49-F238E27FC236}">
                <a16:creationId xmlns:a16="http://schemas.microsoft.com/office/drawing/2014/main" id="{B82243EA-B9D6-0CE7-2705-472936CE9508}"/>
              </a:ext>
            </a:extLst>
          </p:cNvPr>
          <p:cNvGrpSpPr/>
          <p:nvPr/>
        </p:nvGrpSpPr>
        <p:grpSpPr>
          <a:xfrm>
            <a:off x="710026" y="6125834"/>
            <a:ext cx="6138340" cy="974503"/>
            <a:chOff x="503238" y="3168000"/>
            <a:chExt cx="6138340" cy="974503"/>
          </a:xfrm>
        </p:grpSpPr>
        <p:grpSp>
          <p:nvGrpSpPr>
            <p:cNvPr id="22" name="グループ化 21">
              <a:extLst>
                <a:ext uri="{FF2B5EF4-FFF2-40B4-BE49-F238E27FC236}">
                  <a16:creationId xmlns:a16="http://schemas.microsoft.com/office/drawing/2014/main" id="{10B41439-BCD8-2C54-8DAC-BAAF6F619A26}"/>
                </a:ext>
              </a:extLst>
            </p:cNvPr>
            <p:cNvGrpSpPr/>
            <p:nvPr/>
          </p:nvGrpSpPr>
          <p:grpSpPr>
            <a:xfrm>
              <a:off x="503238" y="3168000"/>
              <a:ext cx="2594173" cy="252000"/>
              <a:chOff x="707715" y="3366000"/>
              <a:chExt cx="2594173" cy="252000"/>
            </a:xfrm>
          </p:grpSpPr>
          <p:sp>
            <p:nvSpPr>
              <p:cNvPr id="28" name="テキスト ボックス 27">
                <a:extLst>
                  <a:ext uri="{FF2B5EF4-FFF2-40B4-BE49-F238E27FC236}">
                    <a16:creationId xmlns:a16="http://schemas.microsoft.com/office/drawing/2014/main" id="{33A663BE-D48E-A708-FC36-E27106AB46C7}"/>
                  </a:ext>
                </a:extLst>
              </p:cNvPr>
              <p:cNvSpPr txBox="1"/>
              <p:nvPr/>
            </p:nvSpPr>
            <p:spPr>
              <a:xfrm>
                <a:off x="1554053" y="3399667"/>
                <a:ext cx="174783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電話システム</a:t>
                </a:r>
              </a:p>
            </p:txBody>
          </p:sp>
          <p:sp>
            <p:nvSpPr>
              <p:cNvPr id="45" name="四角形: 角を丸くする 44">
                <a:extLst>
                  <a:ext uri="{FF2B5EF4-FFF2-40B4-BE49-F238E27FC236}">
                    <a16:creationId xmlns:a16="http://schemas.microsoft.com/office/drawing/2014/main" id="{93332196-38BB-BE95-C0EA-9C519F0489CE}"/>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施策⑬</a:t>
                </a:r>
              </a:p>
            </p:txBody>
          </p:sp>
        </p:grpSp>
        <p:sp>
          <p:nvSpPr>
            <p:cNvPr id="23" name="テキスト ボックス 22">
              <a:extLst>
                <a:ext uri="{FF2B5EF4-FFF2-40B4-BE49-F238E27FC236}">
                  <a16:creationId xmlns:a16="http://schemas.microsoft.com/office/drawing/2014/main" id="{63F050FC-546B-77E0-367C-2F56CB46792C}"/>
                </a:ext>
              </a:extLst>
            </p:cNvPr>
            <p:cNvSpPr txBox="1"/>
            <p:nvPr/>
          </p:nvSpPr>
          <p:spPr>
            <a:xfrm>
              <a:off x="1349578" y="3465395"/>
              <a:ext cx="5292000" cy="677108"/>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新庁舎移転後は、本庁周辺部署で庁内</a:t>
              </a:r>
              <a:r>
                <a:rPr kumimoji="1" lang="en-US" altLang="ja-JP" sz="1100" dirty="0">
                  <a:solidFill>
                    <a:schemeClr val="tx1"/>
                  </a:solidFill>
                  <a:latin typeface="+mn-ea"/>
                </a:rPr>
                <a:t>LAN</a:t>
              </a:r>
              <a:r>
                <a:rPr kumimoji="1" lang="ja-JP" altLang="en-US" sz="1100" dirty="0">
                  <a:solidFill>
                    <a:schemeClr val="tx1"/>
                  </a:solidFill>
                  <a:latin typeface="+mn-ea"/>
                </a:rPr>
                <a:t>を使用した</a:t>
              </a:r>
              <a:r>
                <a:rPr kumimoji="1" lang="en-US" altLang="ja-JP" sz="1100" dirty="0">
                  <a:solidFill>
                    <a:schemeClr val="tx1"/>
                  </a:solidFill>
                  <a:latin typeface="+mn-ea"/>
                </a:rPr>
                <a:t>IP</a:t>
              </a:r>
              <a:r>
                <a:rPr kumimoji="1" lang="ja-JP" altLang="en-US" sz="1100" dirty="0">
                  <a:solidFill>
                    <a:schemeClr val="tx1"/>
                  </a:solidFill>
                  <a:latin typeface="+mn-ea"/>
                </a:rPr>
                <a:t>電話を導入する予定としている。スマートフォンを内線電話化するモバイル通信キャリアの</a:t>
              </a:r>
              <a:r>
                <a:rPr kumimoji="1" lang="en-US" altLang="ja-JP" sz="1100" u="wavyHeavy" dirty="0">
                  <a:solidFill>
                    <a:schemeClr val="tx1"/>
                  </a:solidFill>
                  <a:uFill>
                    <a:solidFill>
                      <a:srgbClr val="31926F"/>
                    </a:solidFill>
                  </a:uFill>
                  <a:latin typeface="+mn-ea"/>
                </a:rPr>
                <a:t>FMC</a:t>
              </a:r>
              <a:r>
                <a:rPr kumimoji="1" lang="ja-JP" altLang="en-US" sz="1100" dirty="0">
                  <a:solidFill>
                    <a:schemeClr val="tx1"/>
                  </a:solidFill>
                  <a:latin typeface="+mn-ea"/>
                </a:rPr>
                <a:t>サービスを導入し、外線を電話で受けてからスマートフォン側で内線を受けられるようになる。管理職は直接外線を着信できるようにする予定</a:t>
              </a:r>
              <a:r>
                <a:rPr kumimoji="1" lang="ja-JP" altLang="en-US" sz="1100" dirty="0">
                  <a:latin typeface="+mn-ea"/>
                </a:rPr>
                <a:t>である。</a:t>
              </a:r>
              <a:endParaRPr kumimoji="1" lang="ja-JP" altLang="en-US" sz="1100" strike="sngStrike" dirty="0">
                <a:latin typeface="+mn-ea"/>
              </a:endParaRPr>
            </a:p>
          </p:txBody>
        </p:sp>
      </p:grpSp>
      <p:grpSp>
        <p:nvGrpSpPr>
          <p:cNvPr id="46" name="グループ化 45">
            <a:extLst>
              <a:ext uri="{FF2B5EF4-FFF2-40B4-BE49-F238E27FC236}">
                <a16:creationId xmlns:a16="http://schemas.microsoft.com/office/drawing/2014/main" id="{D9F9C1C5-943C-FEF2-97DD-C501F082C416}"/>
              </a:ext>
            </a:extLst>
          </p:cNvPr>
          <p:cNvGrpSpPr/>
          <p:nvPr/>
        </p:nvGrpSpPr>
        <p:grpSpPr>
          <a:xfrm>
            <a:off x="710026" y="7256761"/>
            <a:ext cx="6138340" cy="805226"/>
            <a:chOff x="503238" y="3168000"/>
            <a:chExt cx="6138340" cy="805226"/>
          </a:xfrm>
        </p:grpSpPr>
        <p:grpSp>
          <p:nvGrpSpPr>
            <p:cNvPr id="48" name="グループ化 47">
              <a:extLst>
                <a:ext uri="{FF2B5EF4-FFF2-40B4-BE49-F238E27FC236}">
                  <a16:creationId xmlns:a16="http://schemas.microsoft.com/office/drawing/2014/main" id="{07BA93A2-07CF-DE45-EC06-D7ED7ED6204E}"/>
                </a:ext>
              </a:extLst>
            </p:cNvPr>
            <p:cNvGrpSpPr/>
            <p:nvPr/>
          </p:nvGrpSpPr>
          <p:grpSpPr>
            <a:xfrm>
              <a:off x="503238" y="3168000"/>
              <a:ext cx="2594173" cy="252000"/>
              <a:chOff x="707715" y="3366000"/>
              <a:chExt cx="2594173" cy="252000"/>
            </a:xfrm>
          </p:grpSpPr>
          <p:sp>
            <p:nvSpPr>
              <p:cNvPr id="50" name="テキスト ボックス 49">
                <a:extLst>
                  <a:ext uri="{FF2B5EF4-FFF2-40B4-BE49-F238E27FC236}">
                    <a16:creationId xmlns:a16="http://schemas.microsoft.com/office/drawing/2014/main" id="{AA1E8009-5A3A-9399-F1D7-2D29FE9A3283}"/>
                  </a:ext>
                </a:extLst>
              </p:cNvPr>
              <p:cNvSpPr txBox="1"/>
              <p:nvPr/>
            </p:nvSpPr>
            <p:spPr>
              <a:xfrm>
                <a:off x="1554053" y="3399667"/>
                <a:ext cx="174783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什器、モバイル電源</a:t>
                </a:r>
              </a:p>
            </p:txBody>
          </p:sp>
          <p:sp>
            <p:nvSpPr>
              <p:cNvPr id="51" name="四角形: 角を丸くする 50">
                <a:extLst>
                  <a:ext uri="{FF2B5EF4-FFF2-40B4-BE49-F238E27FC236}">
                    <a16:creationId xmlns:a16="http://schemas.microsoft.com/office/drawing/2014/main" id="{5CCFB996-E661-0844-BA4B-1602595501A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施策⑮</a:t>
                </a:r>
              </a:p>
            </p:txBody>
          </p:sp>
        </p:grpSp>
        <p:sp>
          <p:nvSpPr>
            <p:cNvPr id="49" name="テキスト ボックス 48">
              <a:extLst>
                <a:ext uri="{FF2B5EF4-FFF2-40B4-BE49-F238E27FC236}">
                  <a16:creationId xmlns:a16="http://schemas.microsoft.com/office/drawing/2014/main" id="{AB2091D7-AEC5-84D9-DF91-831D8F01536D}"/>
                </a:ext>
              </a:extLst>
            </p:cNvPr>
            <p:cNvSpPr txBox="1"/>
            <p:nvPr/>
          </p:nvSpPr>
          <p:spPr>
            <a:xfrm>
              <a:off x="1349578" y="3465395"/>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机は、大型天板で個人用の仕切りの無い</a:t>
              </a:r>
              <a:r>
                <a:rPr kumimoji="1" lang="ja-JP" altLang="en-US" sz="1100" u="wavyHeavy" dirty="0">
                  <a:solidFill>
                    <a:schemeClr val="tx1"/>
                  </a:solidFill>
                  <a:uFill>
                    <a:solidFill>
                      <a:srgbClr val="31926F"/>
                    </a:solidFill>
                  </a:uFill>
                  <a:latin typeface="+mn-ea"/>
                </a:rPr>
                <a:t>ユニバーサルレイアウト</a:t>
              </a:r>
              <a:r>
                <a:rPr kumimoji="1" lang="ja-JP" altLang="en-US" sz="1100" dirty="0">
                  <a:latin typeface="+mn-ea"/>
                </a:rPr>
                <a:t>専用のもの</a:t>
              </a:r>
              <a:r>
                <a:rPr kumimoji="1" lang="en-US" altLang="ja-JP" sz="1100" dirty="0">
                  <a:latin typeface="+mn-ea"/>
                </a:rPr>
                <a:t>(※</a:t>
              </a:r>
              <a:r>
                <a:rPr kumimoji="1" lang="ja-JP" altLang="en-US" sz="1100" dirty="0">
                  <a:latin typeface="+mn-ea"/>
                </a:rPr>
                <a:t>写真参照</a:t>
              </a:r>
              <a:r>
                <a:rPr kumimoji="1" lang="en-US" altLang="ja-JP" sz="1100" dirty="0">
                  <a:latin typeface="+mn-ea"/>
                </a:rPr>
                <a:t>)</a:t>
              </a:r>
              <a:r>
                <a:rPr kumimoji="1" lang="ja-JP" altLang="en-US" sz="1100" dirty="0">
                  <a:latin typeface="+mn-ea"/>
                </a:rPr>
                <a:t>を採用。部又は課単位で、基本的に</a:t>
              </a:r>
              <a:r>
                <a:rPr kumimoji="1" lang="ja-JP" altLang="en-US" sz="1100" u="wavyHeavy" dirty="0">
                  <a:solidFill>
                    <a:schemeClr val="tx1"/>
                  </a:solidFill>
                  <a:uFill>
                    <a:solidFill>
                      <a:srgbClr val="31926F"/>
                    </a:solidFill>
                  </a:uFill>
                  <a:latin typeface="+mn-ea"/>
                </a:rPr>
                <a:t>グループアドレス</a:t>
              </a:r>
              <a:r>
                <a:rPr kumimoji="1" lang="ja-JP" altLang="en-US" sz="1100" dirty="0">
                  <a:latin typeface="+mn-ea"/>
                </a:rPr>
                <a:t>を実施する方向であり、職員は退庁時には電源付きのモバイルロッカーにパソコン等を収納する</a:t>
              </a:r>
              <a:r>
                <a:rPr kumimoji="1" lang="ja-JP" altLang="en-US" sz="1100" dirty="0">
                  <a:solidFill>
                    <a:schemeClr val="tx1"/>
                  </a:solidFill>
                  <a:latin typeface="+mn-ea"/>
                </a:rPr>
                <a:t>。</a:t>
              </a:r>
            </a:p>
          </p:txBody>
        </p:sp>
      </p:grpSp>
      <p:pic>
        <p:nvPicPr>
          <p:cNvPr id="57" name="図 56" descr="屋内, 天井, キッチン, 男 が含まれている画像&#10;&#10;自動的に生成された説明">
            <a:extLst>
              <a:ext uri="{FF2B5EF4-FFF2-40B4-BE49-F238E27FC236}">
                <a16:creationId xmlns:a16="http://schemas.microsoft.com/office/drawing/2014/main" id="{6E9A8853-FF18-484C-BF2C-375E8D238CB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9200" y="8145250"/>
            <a:ext cx="2400877" cy="1509693"/>
          </a:xfrm>
          <a:prstGeom prst="rect">
            <a:avLst/>
          </a:prstGeom>
        </p:spPr>
      </p:pic>
      <p:sp>
        <p:nvSpPr>
          <p:cNvPr id="64" name="テキスト ボックス 63">
            <a:extLst>
              <a:ext uri="{FF2B5EF4-FFF2-40B4-BE49-F238E27FC236}">
                <a16:creationId xmlns:a16="http://schemas.microsoft.com/office/drawing/2014/main" id="{491D47E5-0385-8504-051D-C4089BCA1F55}"/>
              </a:ext>
            </a:extLst>
          </p:cNvPr>
          <p:cNvSpPr txBox="1"/>
          <p:nvPr/>
        </p:nvSpPr>
        <p:spPr>
          <a:xfrm>
            <a:off x="3211540" y="8844227"/>
            <a:ext cx="1899559" cy="169277"/>
          </a:xfrm>
          <a:prstGeom prst="rect">
            <a:avLst/>
          </a:prstGeom>
          <a:noFill/>
        </p:spPr>
        <p:txBody>
          <a:bodyPr wrap="none" lIns="0" tIns="0" rIns="0" bIns="0" rtlCol="0">
            <a:spAutoFit/>
          </a:bodyPr>
          <a:lstStyle/>
          <a:p>
            <a:pPr fontAlgn="ctr"/>
            <a:r>
              <a:rPr kumimoji="1" lang="ja-JP" altLang="en-US" sz="1100" dirty="0">
                <a:latin typeface="+mn-ea"/>
              </a:rPr>
              <a:t>基準階執務室の内観イメージ</a:t>
            </a:r>
            <a:r>
              <a:rPr kumimoji="1" lang="en-US" altLang="ja-JP" sz="1100" baseline="30000" dirty="0">
                <a:latin typeface="+mn-ea"/>
              </a:rPr>
              <a:t>*5</a:t>
            </a:r>
            <a:endParaRPr kumimoji="1" lang="ja-JP" altLang="en-US" sz="1100" baseline="30000" dirty="0">
              <a:latin typeface="+mn-ea"/>
            </a:endParaRPr>
          </a:p>
        </p:txBody>
      </p:sp>
      <p:sp>
        <p:nvSpPr>
          <p:cNvPr id="66" name="テキスト ボックス 65">
            <a:extLst>
              <a:ext uri="{FF2B5EF4-FFF2-40B4-BE49-F238E27FC236}">
                <a16:creationId xmlns:a16="http://schemas.microsoft.com/office/drawing/2014/main" id="{9E5E1A87-3DF4-CC0A-F115-6F4B9007C53E}"/>
              </a:ext>
            </a:extLst>
          </p:cNvPr>
          <p:cNvSpPr txBox="1"/>
          <p:nvPr/>
        </p:nvSpPr>
        <p:spPr>
          <a:xfrm>
            <a:off x="3211539" y="9158871"/>
            <a:ext cx="2980917" cy="492443"/>
          </a:xfrm>
          <a:prstGeom prst="rect">
            <a:avLst/>
          </a:prstGeom>
          <a:noFill/>
        </p:spPr>
        <p:txBody>
          <a:bodyPr wrap="square" lIns="0" tIns="0" rIns="0" bIns="0" rtlCol="0">
            <a:spAutoFit/>
          </a:bodyPr>
          <a:lstStyle/>
          <a:p>
            <a:r>
              <a:rPr kumimoji="1" lang="en-US" altLang="ja-JP" sz="800" dirty="0">
                <a:latin typeface="+mn-ea"/>
              </a:rPr>
              <a:t>*5 </a:t>
            </a:r>
            <a:r>
              <a:rPr kumimoji="1" lang="ja-JP" altLang="en-US" sz="800" dirty="0">
                <a:latin typeface="+mn-ea"/>
              </a:rPr>
              <a:t>「川崎市役所新本庁舎　実施設計説明書」</a:t>
            </a:r>
            <a:r>
              <a:rPr kumimoji="1" lang="en-US" altLang="ja-JP" sz="800" dirty="0">
                <a:latin typeface="+mn-ea"/>
              </a:rPr>
              <a:t>P10</a:t>
            </a:r>
            <a:r>
              <a:rPr kumimoji="1" lang="ja-JP" altLang="en-US" sz="800" dirty="0">
                <a:latin typeface="+mn-ea"/>
              </a:rPr>
              <a:t>、川崎市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7"/>
              </a:rPr>
              <a:t>https://www.city.kawasaki.jp/170/cmsfiles/contents/0000117/117228/jissisekkei2_kentiku2.pdf</a:t>
            </a:r>
            <a:r>
              <a:rPr kumimoji="1" lang="ja-JP" altLang="en-US" sz="800" dirty="0">
                <a:latin typeface="+mn-ea"/>
              </a:rPr>
              <a:t>）</a:t>
            </a:r>
          </a:p>
        </p:txBody>
      </p:sp>
    </p:spTree>
    <p:extLst>
      <p:ext uri="{BB962C8B-B14F-4D97-AF65-F5344CB8AC3E}">
        <p14:creationId xmlns:p14="http://schemas.microsoft.com/office/powerpoint/2010/main" val="13068870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78879"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9</a:t>
            </a:r>
            <a:r>
              <a:rPr lang="en-US" altLang="zh-TW" dirty="0">
                <a:latin typeface="+mn-ea"/>
                <a:ea typeface="+mn-ea"/>
              </a:rPr>
              <a:t>) </a:t>
            </a:r>
            <a:r>
              <a:rPr lang="ja-JP" altLang="en-US" dirty="0">
                <a:latin typeface="+mn-ea"/>
                <a:ea typeface="+mn-ea"/>
              </a:rPr>
              <a:t>神奈川県川崎</a:t>
            </a:r>
            <a:r>
              <a:rPr lang="zh-TW" altLang="en-US" dirty="0">
                <a:latin typeface="+mn-ea"/>
                <a:ea typeface="+mn-ea"/>
              </a:rPr>
              <a:t>市</a:t>
            </a:r>
          </a:p>
        </p:txBody>
      </p:sp>
      <p:grpSp>
        <p:nvGrpSpPr>
          <p:cNvPr id="25" name="グループ化 24">
            <a:extLst>
              <a:ext uri="{FF2B5EF4-FFF2-40B4-BE49-F238E27FC236}">
                <a16:creationId xmlns:a16="http://schemas.microsoft.com/office/drawing/2014/main" id="{D023E7B7-5E95-0160-F12F-210E34442F88}"/>
              </a:ext>
            </a:extLst>
          </p:cNvPr>
          <p:cNvGrpSpPr/>
          <p:nvPr/>
        </p:nvGrpSpPr>
        <p:grpSpPr>
          <a:xfrm>
            <a:off x="708438" y="3652829"/>
            <a:ext cx="6113901" cy="949486"/>
            <a:chOff x="503238" y="3168000"/>
            <a:chExt cx="3942340" cy="949486"/>
          </a:xfrm>
        </p:grpSpPr>
        <p:grpSp>
          <p:nvGrpSpPr>
            <p:cNvPr id="31" name="グループ化 30">
              <a:extLst>
                <a:ext uri="{FF2B5EF4-FFF2-40B4-BE49-F238E27FC236}">
                  <a16:creationId xmlns:a16="http://schemas.microsoft.com/office/drawing/2014/main" id="{60FE4CE8-025B-2929-9880-520F9BE4F2DF}"/>
                </a:ext>
              </a:extLst>
            </p:cNvPr>
            <p:cNvGrpSpPr/>
            <p:nvPr/>
          </p:nvGrpSpPr>
          <p:grpSpPr>
            <a:xfrm>
              <a:off x="503238" y="3168000"/>
              <a:ext cx="1819567" cy="252000"/>
              <a:chOff x="707715" y="3366000"/>
              <a:chExt cx="1819567" cy="252000"/>
            </a:xfrm>
          </p:grpSpPr>
          <p:sp>
            <p:nvSpPr>
              <p:cNvPr id="33" name="テキスト ボックス 32">
                <a:extLst>
                  <a:ext uri="{FF2B5EF4-FFF2-40B4-BE49-F238E27FC236}">
                    <a16:creationId xmlns:a16="http://schemas.microsoft.com/office/drawing/2014/main" id="{8C69303B-0737-C71F-D807-671C06904F01}"/>
                  </a:ext>
                </a:extLst>
              </p:cNvPr>
              <p:cNvSpPr txBox="1"/>
              <p:nvPr/>
            </p:nvSpPr>
            <p:spPr>
              <a:xfrm>
                <a:off x="1253447" y="3399667"/>
                <a:ext cx="127383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文書管理・電子決裁システム</a:t>
                </a:r>
              </a:p>
            </p:txBody>
          </p:sp>
          <p:sp>
            <p:nvSpPr>
              <p:cNvPr id="47" name="四角形: 角を丸くする 46">
                <a:extLst>
                  <a:ext uri="{FF2B5EF4-FFF2-40B4-BE49-F238E27FC236}">
                    <a16:creationId xmlns:a16="http://schemas.microsoft.com/office/drawing/2014/main" id="{48FBDA9C-AA51-3B47-A6DA-D7DFA82EDD75}"/>
                  </a:ext>
                </a:extLst>
              </p:cNvPr>
              <p:cNvSpPr/>
              <p:nvPr/>
            </p:nvSpPr>
            <p:spPr>
              <a:xfrm>
                <a:off x="707715" y="3366000"/>
                <a:ext cx="464267"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施策⑰</a:t>
                </a:r>
              </a:p>
            </p:txBody>
          </p:sp>
        </p:grpSp>
        <p:sp>
          <p:nvSpPr>
            <p:cNvPr id="32" name="テキスト ボックス 31">
              <a:extLst>
                <a:ext uri="{FF2B5EF4-FFF2-40B4-BE49-F238E27FC236}">
                  <a16:creationId xmlns:a16="http://schemas.microsoft.com/office/drawing/2014/main" id="{47F74A55-8601-2F60-6C00-BC078BE5FA51}"/>
                </a:ext>
              </a:extLst>
            </p:cNvPr>
            <p:cNvSpPr txBox="1"/>
            <p:nvPr/>
          </p:nvSpPr>
          <p:spPr>
            <a:xfrm>
              <a:off x="1048970" y="3440378"/>
              <a:ext cx="3396608" cy="677108"/>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紙書類をスキャンして電子化したファイルを文書管理システム上で添付し、電子決裁システムで回付するようになっている。元々データで作成・受領等しているものは、データのまま文書管理システムに添付し決裁可能。令和</a:t>
              </a:r>
              <a:r>
                <a:rPr kumimoji="1" lang="en-US" altLang="ja-JP" sz="1100" dirty="0">
                  <a:solidFill>
                    <a:schemeClr val="tx1"/>
                  </a:solidFill>
                  <a:latin typeface="+mn-ea"/>
                </a:rPr>
                <a:t>3</a:t>
              </a:r>
              <a:r>
                <a:rPr kumimoji="1" lang="ja-JP" altLang="en-US" sz="1100" dirty="0">
                  <a:solidFill>
                    <a:schemeClr val="tx1"/>
                  </a:solidFill>
                  <a:latin typeface="+mn-ea"/>
                </a:rPr>
                <a:t>年（</a:t>
              </a:r>
              <a:r>
                <a:rPr kumimoji="1" lang="en-US" altLang="ja-JP" sz="1100" dirty="0">
                  <a:solidFill>
                    <a:schemeClr val="tx1"/>
                  </a:solidFill>
                  <a:latin typeface="+mn-ea"/>
                </a:rPr>
                <a:t>2021</a:t>
              </a:r>
              <a:r>
                <a:rPr kumimoji="1" lang="ja-JP" altLang="en-US" sz="1100" dirty="0">
                  <a:solidFill>
                    <a:schemeClr val="tx1"/>
                  </a:solidFill>
                  <a:latin typeface="+mn-ea"/>
                </a:rPr>
                <a:t>年）時点で、電子決裁の割合は全体の</a:t>
              </a:r>
              <a:r>
                <a:rPr kumimoji="1" lang="en-US" altLang="ja-JP" sz="1100" dirty="0">
                  <a:solidFill>
                    <a:schemeClr val="tx1"/>
                  </a:solidFill>
                  <a:latin typeface="+mn-ea"/>
                </a:rPr>
                <a:t>8</a:t>
              </a:r>
              <a:r>
                <a:rPr kumimoji="1" lang="ja-JP" altLang="en-US" sz="1100" dirty="0">
                  <a:solidFill>
                    <a:schemeClr val="tx1"/>
                  </a:solidFill>
                  <a:latin typeface="+mn-ea"/>
                </a:rPr>
                <a:t>割程度を占めている状況である。</a:t>
              </a:r>
              <a:endParaRPr kumimoji="1" lang="ja-JP" altLang="en-US" sz="1100" dirty="0">
                <a:latin typeface="+mn-ea"/>
              </a:endParaRPr>
            </a:p>
          </p:txBody>
        </p:sp>
      </p:grpSp>
      <p:grpSp>
        <p:nvGrpSpPr>
          <p:cNvPr id="29" name="グループ化 28">
            <a:extLst>
              <a:ext uri="{FF2B5EF4-FFF2-40B4-BE49-F238E27FC236}">
                <a16:creationId xmlns:a16="http://schemas.microsoft.com/office/drawing/2014/main" id="{32867196-0C5E-845F-EC7B-DEC50E5330D2}"/>
              </a:ext>
            </a:extLst>
          </p:cNvPr>
          <p:cNvGrpSpPr/>
          <p:nvPr/>
        </p:nvGrpSpPr>
        <p:grpSpPr>
          <a:xfrm>
            <a:off x="504000" y="2404398"/>
            <a:ext cx="6552000" cy="252000"/>
            <a:chOff x="7710420" y="4563218"/>
            <a:chExt cx="6552000" cy="252000"/>
          </a:xfrm>
        </p:grpSpPr>
        <p:sp>
          <p:nvSpPr>
            <p:cNvPr id="26" name="四角形: 角を丸くする 25">
              <a:extLst>
                <a:ext uri="{FF2B5EF4-FFF2-40B4-BE49-F238E27FC236}">
                  <a16:creationId xmlns:a16="http://schemas.microsoft.com/office/drawing/2014/main" id="{A1C572BC-2120-02BE-4F1D-542F01EBF745}"/>
                </a:ext>
              </a:extLst>
            </p:cNvPr>
            <p:cNvSpPr/>
            <p:nvPr/>
          </p:nvSpPr>
          <p:spPr>
            <a:xfrm>
              <a:off x="7710420" y="4563218"/>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27" name="正方形/長方形 26">
              <a:extLst>
                <a:ext uri="{FF2B5EF4-FFF2-40B4-BE49-F238E27FC236}">
                  <a16:creationId xmlns:a16="http://schemas.microsoft.com/office/drawing/2014/main" id="{A7A0694D-DBCC-B054-F2A1-88D3A2FE8814}"/>
                </a:ext>
              </a:extLst>
            </p:cNvPr>
            <p:cNvSpPr/>
            <p:nvPr/>
          </p:nvSpPr>
          <p:spPr>
            <a:xfrm>
              <a:off x="8547540" y="456610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71" name="グループ化 70">
            <a:extLst>
              <a:ext uri="{FF2B5EF4-FFF2-40B4-BE49-F238E27FC236}">
                <a16:creationId xmlns:a16="http://schemas.microsoft.com/office/drawing/2014/main" id="{17432230-0E94-F78D-690A-CE8E6210F968}"/>
              </a:ext>
            </a:extLst>
          </p:cNvPr>
          <p:cNvGrpSpPr/>
          <p:nvPr/>
        </p:nvGrpSpPr>
        <p:grpSpPr>
          <a:xfrm>
            <a:off x="708438" y="4758360"/>
            <a:ext cx="6138340" cy="969806"/>
            <a:chOff x="503238" y="3147680"/>
            <a:chExt cx="6138340" cy="969806"/>
          </a:xfrm>
        </p:grpSpPr>
        <p:grpSp>
          <p:nvGrpSpPr>
            <p:cNvPr id="74" name="グループ化 73">
              <a:extLst>
                <a:ext uri="{FF2B5EF4-FFF2-40B4-BE49-F238E27FC236}">
                  <a16:creationId xmlns:a16="http://schemas.microsoft.com/office/drawing/2014/main" id="{0809B127-C9DC-2392-B7C0-91037A60ACD1}"/>
                </a:ext>
              </a:extLst>
            </p:cNvPr>
            <p:cNvGrpSpPr/>
            <p:nvPr/>
          </p:nvGrpSpPr>
          <p:grpSpPr>
            <a:xfrm>
              <a:off x="503238" y="3147680"/>
              <a:ext cx="2747563" cy="252000"/>
              <a:chOff x="707715" y="3345680"/>
              <a:chExt cx="2747563" cy="252000"/>
            </a:xfrm>
          </p:grpSpPr>
          <p:sp>
            <p:nvSpPr>
              <p:cNvPr id="82" name="テキスト ボックス 81">
                <a:extLst>
                  <a:ext uri="{FF2B5EF4-FFF2-40B4-BE49-F238E27FC236}">
                    <a16:creationId xmlns:a16="http://schemas.microsoft.com/office/drawing/2014/main" id="{30F11BB6-86B1-1B01-5CCD-4B8AB474CE26}"/>
                  </a:ext>
                </a:extLst>
              </p:cNvPr>
              <p:cNvSpPr txBox="1"/>
              <p:nvPr/>
            </p:nvSpPr>
            <p:spPr>
              <a:xfrm>
                <a:off x="1554053" y="3379347"/>
                <a:ext cx="190122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複合機配置適正化</a:t>
                </a:r>
              </a:p>
            </p:txBody>
          </p:sp>
          <p:sp>
            <p:nvSpPr>
              <p:cNvPr id="83" name="四角形: 角を丸くする 82">
                <a:extLst>
                  <a:ext uri="{FF2B5EF4-FFF2-40B4-BE49-F238E27FC236}">
                    <a16:creationId xmlns:a16="http://schemas.microsoft.com/office/drawing/2014/main" id="{461D5A46-2B92-9EAF-7089-C3C5429F7B3F}"/>
                  </a:ext>
                </a:extLst>
              </p:cNvPr>
              <p:cNvSpPr/>
              <p:nvPr/>
            </p:nvSpPr>
            <p:spPr>
              <a:xfrm>
                <a:off x="707715" y="334568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施策⑲</a:t>
                </a:r>
              </a:p>
            </p:txBody>
          </p:sp>
        </p:grpSp>
        <p:sp>
          <p:nvSpPr>
            <p:cNvPr id="78" name="テキスト ボックス 77">
              <a:extLst>
                <a:ext uri="{FF2B5EF4-FFF2-40B4-BE49-F238E27FC236}">
                  <a16:creationId xmlns:a16="http://schemas.microsoft.com/office/drawing/2014/main" id="{26B1522A-9BE0-6FCB-4A3E-33A8CE79D5D7}"/>
                </a:ext>
              </a:extLst>
            </p:cNvPr>
            <p:cNvSpPr txBox="1"/>
            <p:nvPr/>
          </p:nvSpPr>
          <p:spPr>
            <a:xfrm>
              <a:off x="1349578" y="3440378"/>
              <a:ext cx="5292000" cy="677108"/>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複合機は現在保有している台数から大幅に減らすことを想定している。新庁舎の基準階（</a:t>
              </a:r>
              <a:r>
                <a:rPr kumimoji="1" lang="en-US" altLang="ja-JP" sz="1100" dirty="0">
                  <a:solidFill>
                    <a:schemeClr val="tx1"/>
                  </a:solidFill>
                  <a:latin typeface="+mn-ea"/>
                </a:rPr>
                <a:t>8</a:t>
              </a:r>
              <a:r>
                <a:rPr kumimoji="1" lang="ja-JP" altLang="en-US" sz="1100" dirty="0">
                  <a:solidFill>
                    <a:schemeClr val="tx1"/>
                  </a:solidFill>
                  <a:latin typeface="+mn-ea"/>
                </a:rPr>
                <a:t>階～</a:t>
              </a:r>
              <a:r>
                <a:rPr kumimoji="1" lang="en-US" altLang="ja-JP" sz="1100" dirty="0">
                  <a:solidFill>
                    <a:schemeClr val="tx1"/>
                  </a:solidFill>
                  <a:latin typeface="+mn-ea"/>
                </a:rPr>
                <a:t>21</a:t>
              </a:r>
              <a:r>
                <a:rPr kumimoji="1" lang="ja-JP" altLang="en-US" sz="1100" dirty="0">
                  <a:solidFill>
                    <a:schemeClr val="tx1"/>
                  </a:solidFill>
                  <a:latin typeface="+mn-ea"/>
                </a:rPr>
                <a:t>階）では、マグネットコーナー（複写機等の</a:t>
              </a:r>
              <a:r>
                <a:rPr kumimoji="1" lang="en-US" altLang="ja-JP" sz="1100" dirty="0">
                  <a:solidFill>
                    <a:schemeClr val="tx1"/>
                  </a:solidFill>
                  <a:latin typeface="+mn-ea"/>
                </a:rPr>
                <a:t>OA</a:t>
              </a:r>
              <a:r>
                <a:rPr kumimoji="1" lang="ja-JP" altLang="en-US" sz="1100" dirty="0">
                  <a:solidFill>
                    <a:schemeClr val="tx1"/>
                  </a:solidFill>
                  <a:latin typeface="+mn-ea"/>
                </a:rPr>
                <a:t>機器や職員がよく使う物品などを集約配置する場所）にモノクロ印刷タイプ複合機</a:t>
              </a:r>
              <a:r>
                <a:rPr kumimoji="1" lang="en-US" altLang="ja-JP" sz="1100" dirty="0">
                  <a:solidFill>
                    <a:schemeClr val="tx1"/>
                  </a:solidFill>
                  <a:latin typeface="+mn-ea"/>
                </a:rPr>
                <a:t>2</a:t>
              </a:r>
              <a:r>
                <a:rPr kumimoji="1" lang="ja-JP" altLang="en-US" sz="1100" dirty="0">
                  <a:solidFill>
                    <a:schemeClr val="tx1"/>
                  </a:solidFill>
                  <a:latin typeface="+mn-ea"/>
                </a:rPr>
                <a:t>台とカラー印刷対応複合機</a:t>
              </a:r>
              <a:r>
                <a:rPr kumimoji="1" lang="en-US" altLang="ja-JP" sz="1100" dirty="0">
                  <a:solidFill>
                    <a:schemeClr val="tx1"/>
                  </a:solidFill>
                  <a:latin typeface="+mn-ea"/>
                </a:rPr>
                <a:t>1</a:t>
              </a:r>
              <a:r>
                <a:rPr kumimoji="1" lang="ja-JP" altLang="en-US" sz="1100" dirty="0">
                  <a:solidFill>
                    <a:schemeClr val="tx1"/>
                  </a:solidFill>
                  <a:latin typeface="+mn-ea"/>
                </a:rPr>
                <a:t>台を設置する予定である。</a:t>
              </a:r>
            </a:p>
          </p:txBody>
        </p:sp>
      </p:grpSp>
      <p:sp>
        <p:nvSpPr>
          <p:cNvPr id="94" name="正方形/長方形 93">
            <a:extLst>
              <a:ext uri="{FF2B5EF4-FFF2-40B4-BE49-F238E27FC236}">
                <a16:creationId xmlns:a16="http://schemas.microsoft.com/office/drawing/2014/main" id="{5CD61D8C-495F-E0CA-D440-133ADB877C7D}"/>
              </a:ext>
            </a:extLst>
          </p:cNvPr>
          <p:cNvSpPr/>
          <p:nvPr/>
        </p:nvSpPr>
        <p:spPr>
          <a:xfrm>
            <a:off x="493916" y="3527574"/>
            <a:ext cx="6552000" cy="4539094"/>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13">
            <a:extLst>
              <a:ext uri="{FF2B5EF4-FFF2-40B4-BE49-F238E27FC236}">
                <a16:creationId xmlns:a16="http://schemas.microsoft.com/office/drawing/2014/main" id="{581D6B38-C397-726F-0B3A-1B55C4CAC6CA}"/>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66</a:t>
            </a:fld>
            <a:endParaRPr kumimoji="1" lang="ja-JP" altLang="en-US" dirty="0">
              <a:latin typeface="+mn-ea"/>
              <a:ea typeface="+mn-ea"/>
            </a:endParaRPr>
          </a:p>
        </p:txBody>
      </p:sp>
      <p:sp>
        <p:nvSpPr>
          <p:cNvPr id="8" name="コンテンツ プレースホルダー 17">
            <a:extLst>
              <a:ext uri="{FF2B5EF4-FFF2-40B4-BE49-F238E27FC236}">
                <a16:creationId xmlns:a16="http://schemas.microsoft.com/office/drawing/2014/main" id="{A8CFE123-3C60-20E4-2AE5-96E7DB6A9AEB}"/>
              </a:ext>
            </a:extLst>
          </p:cNvPr>
          <p:cNvSpPr txBox="1">
            <a:spLocks/>
          </p:cNvSpPr>
          <p:nvPr/>
        </p:nvSpPr>
        <p:spPr>
          <a:xfrm>
            <a:off x="503196" y="2780108"/>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戦略</a:t>
            </a:r>
            <a:r>
              <a:rPr lang="en-US" altLang="ja-JP" sz="1200" dirty="0">
                <a:latin typeface="+mn-ea"/>
                <a:ea typeface="+mn-ea"/>
              </a:rPr>
              <a:t>B</a:t>
            </a:r>
            <a:r>
              <a:rPr lang="ja-JP" altLang="en-US" sz="1200" dirty="0">
                <a:latin typeface="+mn-ea"/>
                <a:ea typeface="+mn-ea"/>
              </a:rPr>
              <a:t>「柔軟な働き方」でも触れた、「新本庁舎整備を契機としたワークスタイル変革ロードマップ」において、ワークスタイル変革に向けて推進する方向性のひとつとして「</a:t>
            </a:r>
            <a:r>
              <a:rPr lang="ja-JP" altLang="en-US" sz="1200" u="wavyHeavy" dirty="0">
                <a:uFill>
                  <a:solidFill>
                    <a:srgbClr val="31926F"/>
                  </a:solidFill>
                </a:uFill>
                <a:latin typeface="+mn-ea"/>
                <a:ea typeface="+mn-ea"/>
              </a:rPr>
              <a:t>ペーパーレス</a:t>
            </a:r>
            <a:r>
              <a:rPr lang="ja-JP" altLang="en-US" sz="1200" dirty="0">
                <a:latin typeface="+mn-ea"/>
                <a:ea typeface="+mn-ea"/>
              </a:rPr>
              <a:t>の推進」を掲げている。</a:t>
            </a:r>
          </a:p>
        </p:txBody>
      </p:sp>
      <p:grpSp>
        <p:nvGrpSpPr>
          <p:cNvPr id="9" name="グループ化 8">
            <a:extLst>
              <a:ext uri="{FF2B5EF4-FFF2-40B4-BE49-F238E27FC236}">
                <a16:creationId xmlns:a16="http://schemas.microsoft.com/office/drawing/2014/main" id="{30C56EA6-7700-3571-73F6-C49C6D09999E}"/>
              </a:ext>
            </a:extLst>
          </p:cNvPr>
          <p:cNvGrpSpPr/>
          <p:nvPr/>
        </p:nvGrpSpPr>
        <p:grpSpPr>
          <a:xfrm>
            <a:off x="710026" y="5888146"/>
            <a:ext cx="6138340" cy="800529"/>
            <a:chOff x="503238" y="3147680"/>
            <a:chExt cx="6138340" cy="800529"/>
          </a:xfrm>
        </p:grpSpPr>
        <p:grpSp>
          <p:nvGrpSpPr>
            <p:cNvPr id="15" name="グループ化 14">
              <a:extLst>
                <a:ext uri="{FF2B5EF4-FFF2-40B4-BE49-F238E27FC236}">
                  <a16:creationId xmlns:a16="http://schemas.microsoft.com/office/drawing/2014/main" id="{521AC2E1-BA4D-C10E-6FDF-74159A4E7086}"/>
                </a:ext>
              </a:extLst>
            </p:cNvPr>
            <p:cNvGrpSpPr/>
            <p:nvPr/>
          </p:nvGrpSpPr>
          <p:grpSpPr>
            <a:xfrm>
              <a:off x="503238" y="3147680"/>
              <a:ext cx="2747563" cy="252000"/>
              <a:chOff x="707715" y="3345680"/>
              <a:chExt cx="2747563" cy="252000"/>
            </a:xfrm>
          </p:grpSpPr>
          <p:sp>
            <p:nvSpPr>
              <p:cNvPr id="18" name="テキスト ボックス 17">
                <a:extLst>
                  <a:ext uri="{FF2B5EF4-FFF2-40B4-BE49-F238E27FC236}">
                    <a16:creationId xmlns:a16="http://schemas.microsoft.com/office/drawing/2014/main" id="{D4798CF8-FC3C-C458-40FE-66764A17504A}"/>
                  </a:ext>
                </a:extLst>
              </p:cNvPr>
              <p:cNvSpPr txBox="1"/>
              <p:nvPr/>
            </p:nvSpPr>
            <p:spPr>
              <a:xfrm>
                <a:off x="1554053" y="3379347"/>
                <a:ext cx="190122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会議室設備</a:t>
                </a:r>
              </a:p>
            </p:txBody>
          </p:sp>
          <p:sp>
            <p:nvSpPr>
              <p:cNvPr id="21" name="四角形: 角を丸くする 20">
                <a:extLst>
                  <a:ext uri="{FF2B5EF4-FFF2-40B4-BE49-F238E27FC236}">
                    <a16:creationId xmlns:a16="http://schemas.microsoft.com/office/drawing/2014/main" id="{51FACD7A-750F-FB7C-7590-2C4558B4EBEA}"/>
                  </a:ext>
                </a:extLst>
              </p:cNvPr>
              <p:cNvSpPr/>
              <p:nvPr/>
            </p:nvSpPr>
            <p:spPr>
              <a:xfrm>
                <a:off x="707715" y="334568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施策⑱</a:t>
                </a:r>
              </a:p>
            </p:txBody>
          </p:sp>
        </p:grpSp>
        <p:sp>
          <p:nvSpPr>
            <p:cNvPr id="16" name="テキスト ボックス 15">
              <a:extLst>
                <a:ext uri="{FF2B5EF4-FFF2-40B4-BE49-F238E27FC236}">
                  <a16:creationId xmlns:a16="http://schemas.microsoft.com/office/drawing/2014/main" id="{6748EB44-E3C8-1083-4AB0-FEE7F46E7C3D}"/>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会議室の入口に、スケジュールと連動した会議室予約システムが入ったタブレットを設置。会議室内には、モニターやプロジェクター、無線</a:t>
              </a:r>
              <a:r>
                <a:rPr kumimoji="1" lang="en-US" altLang="ja-JP" sz="1100" dirty="0">
                  <a:solidFill>
                    <a:schemeClr val="tx1"/>
                  </a:solidFill>
                  <a:latin typeface="+mn-ea"/>
                </a:rPr>
                <a:t>LAN</a:t>
              </a:r>
              <a:r>
                <a:rPr kumimoji="1" lang="ja-JP" altLang="en-US" sz="1100" dirty="0">
                  <a:solidFill>
                    <a:schemeClr val="tx1"/>
                  </a:solidFill>
                  <a:latin typeface="+mn-ea"/>
                </a:rPr>
                <a:t>が設置されており、職員が各自ノートパソコンを持ち寄ることで</a:t>
              </a:r>
              <a:r>
                <a:rPr kumimoji="1" lang="ja-JP" altLang="en-US" sz="1100" u="wavyHeavy" dirty="0">
                  <a:solidFill>
                    <a:schemeClr val="tx1"/>
                  </a:solidFill>
                  <a:uFill>
                    <a:solidFill>
                      <a:srgbClr val="31926F"/>
                    </a:solidFill>
                  </a:uFill>
                  <a:latin typeface="+mn-ea"/>
                </a:rPr>
                <a:t>ペーパーレス</a:t>
              </a:r>
              <a:r>
                <a:rPr kumimoji="1" lang="ja-JP" altLang="en-US" sz="1100" dirty="0">
                  <a:solidFill>
                    <a:schemeClr val="tx1"/>
                  </a:solidFill>
                  <a:latin typeface="+mn-ea"/>
                </a:rPr>
                <a:t>で会議を開催できるようになっている。</a:t>
              </a:r>
              <a:endParaRPr kumimoji="1" lang="en-US" altLang="ja-JP" sz="1100" dirty="0">
                <a:solidFill>
                  <a:schemeClr val="tx1"/>
                </a:solidFill>
                <a:latin typeface="+mn-ea"/>
              </a:endParaRPr>
            </a:p>
          </p:txBody>
        </p:sp>
      </p:grpSp>
      <p:grpSp>
        <p:nvGrpSpPr>
          <p:cNvPr id="22" name="グループ化 21">
            <a:extLst>
              <a:ext uri="{FF2B5EF4-FFF2-40B4-BE49-F238E27FC236}">
                <a16:creationId xmlns:a16="http://schemas.microsoft.com/office/drawing/2014/main" id="{9B8CB774-29CF-F0A6-4EC3-8C4F16854A97}"/>
              </a:ext>
            </a:extLst>
          </p:cNvPr>
          <p:cNvGrpSpPr/>
          <p:nvPr/>
        </p:nvGrpSpPr>
        <p:grpSpPr>
          <a:xfrm>
            <a:off x="710026" y="6844915"/>
            <a:ext cx="6138340" cy="1139084"/>
            <a:chOff x="503238" y="3147680"/>
            <a:chExt cx="6138340" cy="1139084"/>
          </a:xfrm>
        </p:grpSpPr>
        <p:grpSp>
          <p:nvGrpSpPr>
            <p:cNvPr id="23" name="グループ化 22">
              <a:extLst>
                <a:ext uri="{FF2B5EF4-FFF2-40B4-BE49-F238E27FC236}">
                  <a16:creationId xmlns:a16="http://schemas.microsoft.com/office/drawing/2014/main" id="{1973D475-F5E7-1F3A-E18B-8D987B0D7A71}"/>
                </a:ext>
              </a:extLst>
            </p:cNvPr>
            <p:cNvGrpSpPr/>
            <p:nvPr/>
          </p:nvGrpSpPr>
          <p:grpSpPr>
            <a:xfrm>
              <a:off x="503238" y="3147680"/>
              <a:ext cx="2747563" cy="252000"/>
              <a:chOff x="707715" y="3345680"/>
              <a:chExt cx="2747563" cy="252000"/>
            </a:xfrm>
          </p:grpSpPr>
          <p:sp>
            <p:nvSpPr>
              <p:cNvPr id="28" name="テキスト ボックス 27">
                <a:extLst>
                  <a:ext uri="{FF2B5EF4-FFF2-40B4-BE49-F238E27FC236}">
                    <a16:creationId xmlns:a16="http://schemas.microsoft.com/office/drawing/2014/main" id="{E1557DA8-14EC-CB62-471A-1560B0F3B2C3}"/>
                  </a:ext>
                </a:extLst>
              </p:cNvPr>
              <p:cNvSpPr txBox="1"/>
              <p:nvPr/>
            </p:nvSpPr>
            <p:spPr>
              <a:xfrm>
                <a:off x="1554053" y="3379347"/>
                <a:ext cx="190122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書庫</a:t>
                </a:r>
              </a:p>
            </p:txBody>
          </p:sp>
          <p:sp>
            <p:nvSpPr>
              <p:cNvPr id="30" name="四角形: 角を丸くする 29">
                <a:extLst>
                  <a:ext uri="{FF2B5EF4-FFF2-40B4-BE49-F238E27FC236}">
                    <a16:creationId xmlns:a16="http://schemas.microsoft.com/office/drawing/2014/main" id="{8027D109-91B0-3F62-072A-DD5DE9FABD4C}"/>
                  </a:ext>
                </a:extLst>
              </p:cNvPr>
              <p:cNvSpPr/>
              <p:nvPr/>
            </p:nvSpPr>
            <p:spPr>
              <a:xfrm>
                <a:off x="707715" y="334568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施策⑳</a:t>
                </a:r>
              </a:p>
            </p:txBody>
          </p:sp>
        </p:grpSp>
        <p:sp>
          <p:nvSpPr>
            <p:cNvPr id="24" name="テキスト ボックス 23">
              <a:extLst>
                <a:ext uri="{FF2B5EF4-FFF2-40B4-BE49-F238E27FC236}">
                  <a16:creationId xmlns:a16="http://schemas.microsoft.com/office/drawing/2014/main" id="{1C271E07-DC13-AE57-73AD-C692EDFB35DD}"/>
                </a:ext>
              </a:extLst>
            </p:cNvPr>
            <p:cNvSpPr txBox="1"/>
            <p:nvPr/>
          </p:nvSpPr>
          <p:spPr>
            <a:xfrm>
              <a:off x="1349578" y="3440378"/>
              <a:ext cx="5292000" cy="846386"/>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新庁舎の書庫スペースを考慮すると紙文書量の削減が必要であることや、紙や場所に制約されない多様な働き方を実現させることを踏まえ、紙削減の取組はかなり力を入れて推進している。令和</a:t>
              </a:r>
              <a:r>
                <a:rPr kumimoji="1" lang="en-US" altLang="ja-JP" sz="1100" dirty="0">
                  <a:solidFill>
                    <a:schemeClr val="tx1"/>
                  </a:solidFill>
                  <a:latin typeface="+mn-ea"/>
                </a:rPr>
                <a:t>2</a:t>
              </a:r>
              <a:r>
                <a:rPr kumimoji="1" lang="ja-JP" altLang="en-US" sz="1100" dirty="0">
                  <a:solidFill>
                    <a:schemeClr val="tx1"/>
                  </a:solidFill>
                  <a:latin typeface="+mn-ea"/>
                </a:rPr>
                <a:t>年度（</a:t>
              </a:r>
              <a:r>
                <a:rPr kumimoji="1" lang="en-US" altLang="ja-JP" sz="1100" dirty="0">
                  <a:solidFill>
                    <a:schemeClr val="tx1"/>
                  </a:solidFill>
                  <a:latin typeface="+mn-ea"/>
                </a:rPr>
                <a:t>2020</a:t>
              </a:r>
              <a:r>
                <a:rPr kumimoji="1" lang="ja-JP" altLang="en-US" sz="1100" dirty="0">
                  <a:solidFill>
                    <a:schemeClr val="tx1"/>
                  </a:solidFill>
                  <a:latin typeface="+mn-ea"/>
                </a:rPr>
                <a:t>年度）前後から、移転対象部署に対して文書量の調査を継続的に実施し、特に紙が多い部署には個別にコーチング等を実施しながら取り組んでいる。</a:t>
              </a:r>
              <a:endParaRPr kumimoji="1" lang="ja-JP" altLang="en-US" sz="1100" spc="-40" dirty="0">
                <a:latin typeface="+mn-ea"/>
              </a:endParaRPr>
            </a:p>
          </p:txBody>
        </p:sp>
      </p:grpSp>
      <p:sp>
        <p:nvSpPr>
          <p:cNvPr id="2" name="正方形/長方形 1">
            <a:extLst>
              <a:ext uri="{FF2B5EF4-FFF2-40B4-BE49-F238E27FC236}">
                <a16:creationId xmlns:a16="http://schemas.microsoft.com/office/drawing/2014/main" id="{50D45D21-D934-B3AB-05B7-2E20719A5A65}"/>
              </a:ext>
            </a:extLst>
          </p:cNvPr>
          <p:cNvSpPr/>
          <p:nvPr/>
        </p:nvSpPr>
        <p:spPr>
          <a:xfrm>
            <a:off x="504438" y="1349376"/>
            <a:ext cx="6552000" cy="689292"/>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A2A437CD-A44E-0384-E159-E7668AF9FC7F}"/>
              </a:ext>
            </a:extLst>
          </p:cNvPr>
          <p:cNvGrpSpPr/>
          <p:nvPr/>
        </p:nvGrpSpPr>
        <p:grpSpPr>
          <a:xfrm>
            <a:off x="710026" y="1475722"/>
            <a:ext cx="6138340" cy="466672"/>
            <a:chOff x="503238" y="3168000"/>
            <a:chExt cx="6138340" cy="466672"/>
          </a:xfrm>
        </p:grpSpPr>
        <p:grpSp>
          <p:nvGrpSpPr>
            <p:cNvPr id="4" name="グループ化 3">
              <a:extLst>
                <a:ext uri="{FF2B5EF4-FFF2-40B4-BE49-F238E27FC236}">
                  <a16:creationId xmlns:a16="http://schemas.microsoft.com/office/drawing/2014/main" id="{40746336-454F-DEAD-9B28-F8AB9564A757}"/>
                </a:ext>
              </a:extLst>
            </p:cNvPr>
            <p:cNvGrpSpPr/>
            <p:nvPr/>
          </p:nvGrpSpPr>
          <p:grpSpPr>
            <a:xfrm>
              <a:off x="503238" y="3168000"/>
              <a:ext cx="2594173" cy="252000"/>
              <a:chOff x="707715" y="3366000"/>
              <a:chExt cx="2594173" cy="252000"/>
            </a:xfrm>
          </p:grpSpPr>
          <p:sp>
            <p:nvSpPr>
              <p:cNvPr id="10" name="テキスト ボックス 9">
                <a:extLst>
                  <a:ext uri="{FF2B5EF4-FFF2-40B4-BE49-F238E27FC236}">
                    <a16:creationId xmlns:a16="http://schemas.microsoft.com/office/drawing/2014/main" id="{70EF0360-D446-8BA4-AABC-7AF59360BF9B}"/>
                  </a:ext>
                </a:extLst>
              </p:cNvPr>
              <p:cNvSpPr txBox="1"/>
              <p:nvPr/>
            </p:nvSpPr>
            <p:spPr>
              <a:xfrm>
                <a:off x="1554053" y="3399667"/>
                <a:ext cx="174783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9AA4357F-A8D5-0CD0-D517-FB747D18BF6E}"/>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grpSp>
        <p:sp>
          <p:nvSpPr>
            <p:cNvPr id="5" name="テキスト ボックス 4">
              <a:extLst>
                <a:ext uri="{FF2B5EF4-FFF2-40B4-BE49-F238E27FC236}">
                  <a16:creationId xmlns:a16="http://schemas.microsoft.com/office/drawing/2014/main" id="{E05EFE41-BF0F-164A-0870-06F4E889E457}"/>
                </a:ext>
              </a:extLst>
            </p:cNvPr>
            <p:cNvSpPr txBox="1"/>
            <p:nvPr/>
          </p:nvSpPr>
          <p:spPr>
            <a:xfrm>
              <a:off x="1349578" y="3465395"/>
              <a:ext cx="5292000" cy="169277"/>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新庁舎は全館で</a:t>
              </a:r>
              <a:r>
                <a:rPr kumimoji="1" lang="en-US" altLang="ja-JP" sz="1100" u="wavyHeavy" dirty="0">
                  <a:solidFill>
                    <a:schemeClr val="tx1"/>
                  </a:solidFill>
                  <a:uFill>
                    <a:solidFill>
                      <a:srgbClr val="31926F"/>
                    </a:solidFill>
                  </a:uFill>
                  <a:latin typeface="+mn-ea"/>
                </a:rPr>
                <a:t>LGWAN</a:t>
              </a:r>
              <a:r>
                <a:rPr kumimoji="1" lang="ja-JP" altLang="en-US" sz="1100" u="wavyHeavy" dirty="0">
                  <a:solidFill>
                    <a:schemeClr val="tx1"/>
                  </a:solidFill>
                  <a:uFill>
                    <a:solidFill>
                      <a:srgbClr val="31926F"/>
                    </a:solidFill>
                  </a:uFill>
                  <a:latin typeface="+mn-ea"/>
                </a:rPr>
                <a:t>接続系</a:t>
              </a:r>
              <a:r>
                <a:rPr kumimoji="1" lang="ja-JP" altLang="en-US" sz="1100" dirty="0">
                  <a:solidFill>
                    <a:schemeClr val="tx1"/>
                  </a:solidFill>
                  <a:latin typeface="+mn-ea"/>
                </a:rPr>
                <a:t>に無線</a:t>
              </a:r>
              <a:r>
                <a:rPr kumimoji="1" lang="en-US" altLang="ja-JP" sz="1100" dirty="0">
                  <a:solidFill>
                    <a:schemeClr val="tx1"/>
                  </a:solidFill>
                  <a:latin typeface="+mn-ea"/>
                </a:rPr>
                <a:t>LAN</a:t>
              </a:r>
              <a:r>
                <a:rPr kumimoji="1" lang="ja-JP" altLang="en-US" sz="1100" dirty="0">
                  <a:solidFill>
                    <a:schemeClr val="tx1"/>
                  </a:solidFill>
                  <a:latin typeface="+mn-ea"/>
                </a:rPr>
                <a:t>で接続可能</a:t>
              </a:r>
              <a:endParaRPr kumimoji="1" lang="ja-JP" altLang="en-US" sz="1100" strike="sngStrike" dirty="0">
                <a:solidFill>
                  <a:srgbClr val="FF0000"/>
                </a:solidFill>
                <a:highlight>
                  <a:srgbClr val="FFFF00"/>
                </a:highlight>
                <a:latin typeface="+mn-ea"/>
              </a:endParaRPr>
            </a:p>
          </p:txBody>
        </p:sp>
      </p:grpSp>
    </p:spTree>
    <p:extLst>
      <p:ext uri="{BB962C8B-B14F-4D97-AF65-F5344CB8AC3E}">
        <p14:creationId xmlns:p14="http://schemas.microsoft.com/office/powerpoint/2010/main" val="25833814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7990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9</a:t>
            </a:r>
            <a:r>
              <a:rPr lang="en-US" altLang="zh-TW" dirty="0">
                <a:latin typeface="+mn-ea"/>
                <a:ea typeface="+mn-ea"/>
              </a:rPr>
              <a:t>) </a:t>
            </a:r>
            <a:r>
              <a:rPr lang="ja-JP" altLang="en-US" dirty="0">
                <a:latin typeface="+mn-ea"/>
                <a:ea typeface="+mn-ea"/>
              </a:rPr>
              <a:t>神奈川県川崎</a:t>
            </a:r>
            <a:r>
              <a:rPr lang="zh-TW" altLang="en-US" dirty="0">
                <a:latin typeface="+mn-ea"/>
                <a:ea typeface="+mn-ea"/>
              </a:rPr>
              <a:t>市</a:t>
            </a:r>
          </a:p>
        </p:txBody>
      </p:sp>
      <p:grpSp>
        <p:nvGrpSpPr>
          <p:cNvPr id="31" name="グループ化 30">
            <a:extLst>
              <a:ext uri="{FF2B5EF4-FFF2-40B4-BE49-F238E27FC236}">
                <a16:creationId xmlns:a16="http://schemas.microsoft.com/office/drawing/2014/main" id="{83DA1852-943E-3576-2CE9-C46EC0B81B5D}"/>
              </a:ext>
            </a:extLst>
          </p:cNvPr>
          <p:cNvGrpSpPr/>
          <p:nvPr/>
        </p:nvGrpSpPr>
        <p:grpSpPr>
          <a:xfrm>
            <a:off x="504438" y="1368000"/>
            <a:ext cx="6552000" cy="252000"/>
            <a:chOff x="504000" y="3383548"/>
            <a:chExt cx="6552000" cy="252000"/>
          </a:xfrm>
        </p:grpSpPr>
        <p:sp>
          <p:nvSpPr>
            <p:cNvPr id="32" name="四角形: 角を丸くする 31">
              <a:extLst>
                <a:ext uri="{FF2B5EF4-FFF2-40B4-BE49-F238E27FC236}">
                  <a16:creationId xmlns:a16="http://schemas.microsoft.com/office/drawing/2014/main" id="{8AEF8F6D-1138-F1CD-4CAB-8F776A922CCF}"/>
                </a:ext>
              </a:extLst>
            </p:cNvPr>
            <p:cNvSpPr/>
            <p:nvPr/>
          </p:nvSpPr>
          <p:spPr>
            <a:xfrm>
              <a:off x="504000" y="3383548"/>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03ECF606-0AE2-6706-A4CD-85EA3624EED8}"/>
                </a:ext>
              </a:extLst>
            </p:cNvPr>
            <p:cNvSpPr/>
            <p:nvPr/>
          </p:nvSpPr>
          <p:spPr>
            <a:xfrm>
              <a:off x="1341120" y="338643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2" name="グループ化 1">
            <a:extLst>
              <a:ext uri="{FF2B5EF4-FFF2-40B4-BE49-F238E27FC236}">
                <a16:creationId xmlns:a16="http://schemas.microsoft.com/office/drawing/2014/main" id="{76207908-ED51-096E-8119-2EA14C5E1EE9}"/>
              </a:ext>
            </a:extLst>
          </p:cNvPr>
          <p:cNvGrpSpPr/>
          <p:nvPr/>
        </p:nvGrpSpPr>
        <p:grpSpPr>
          <a:xfrm>
            <a:off x="4143737" y="6457423"/>
            <a:ext cx="2911459" cy="763130"/>
            <a:chOff x="3240000" y="3902640"/>
            <a:chExt cx="2812147" cy="763130"/>
          </a:xfrm>
        </p:grpSpPr>
        <p:sp>
          <p:nvSpPr>
            <p:cNvPr id="24" name="テキスト ボックス 23">
              <a:extLst>
                <a:ext uri="{FF2B5EF4-FFF2-40B4-BE49-F238E27FC236}">
                  <a16:creationId xmlns:a16="http://schemas.microsoft.com/office/drawing/2014/main" id="{9DC71CF2-B9A1-19BF-86AB-71E80937B9C6}"/>
                </a:ext>
              </a:extLst>
            </p:cNvPr>
            <p:cNvSpPr txBox="1"/>
            <p:nvPr/>
          </p:nvSpPr>
          <p:spPr>
            <a:xfrm>
              <a:off x="3240000" y="3902640"/>
              <a:ext cx="1194238" cy="169277"/>
            </a:xfrm>
            <a:prstGeom prst="rect">
              <a:avLst/>
            </a:prstGeom>
            <a:noFill/>
          </p:spPr>
          <p:txBody>
            <a:bodyPr wrap="none" lIns="0" tIns="0" rIns="0" bIns="0" rtlCol="0">
              <a:spAutoFit/>
            </a:bodyPr>
            <a:lstStyle/>
            <a:p>
              <a:r>
                <a:rPr kumimoji="1" lang="ja-JP" altLang="en-US" sz="1100" dirty="0">
                  <a:latin typeface="+mn-ea"/>
                </a:rPr>
                <a:t>環境計画イメージ</a:t>
              </a:r>
              <a:r>
                <a:rPr kumimoji="1" lang="en-US" altLang="ja-JP" sz="1100" baseline="30000" dirty="0">
                  <a:latin typeface="+mn-ea"/>
                </a:rPr>
                <a:t>*6</a:t>
              </a:r>
              <a:endParaRPr kumimoji="1" lang="ja-JP" altLang="en-US" sz="1100" baseline="30000" dirty="0">
                <a:latin typeface="+mn-ea"/>
              </a:endParaRPr>
            </a:p>
          </p:txBody>
        </p:sp>
        <p:sp>
          <p:nvSpPr>
            <p:cNvPr id="25" name="テキスト ボックス 24">
              <a:extLst>
                <a:ext uri="{FF2B5EF4-FFF2-40B4-BE49-F238E27FC236}">
                  <a16:creationId xmlns:a16="http://schemas.microsoft.com/office/drawing/2014/main" id="{DFBCAB08-931B-3C62-D598-F3C16BDD90D3}"/>
                </a:ext>
              </a:extLst>
            </p:cNvPr>
            <p:cNvSpPr txBox="1"/>
            <p:nvPr/>
          </p:nvSpPr>
          <p:spPr>
            <a:xfrm>
              <a:off x="3240000" y="4173327"/>
              <a:ext cx="2812147" cy="492443"/>
            </a:xfrm>
            <a:prstGeom prst="rect">
              <a:avLst/>
            </a:prstGeom>
            <a:noFill/>
          </p:spPr>
          <p:txBody>
            <a:bodyPr wrap="square" lIns="0" tIns="0" rIns="0" bIns="0" rtlCol="0">
              <a:spAutoFit/>
            </a:bodyPr>
            <a:lstStyle/>
            <a:p>
              <a:r>
                <a:rPr kumimoji="1" lang="en-US" altLang="ja-JP" sz="800" dirty="0">
                  <a:latin typeface="+mn-ea"/>
                </a:rPr>
                <a:t>*6 </a:t>
              </a:r>
              <a:r>
                <a:rPr kumimoji="1" lang="ja-JP" altLang="en-US" sz="800" dirty="0">
                  <a:latin typeface="+mn-ea"/>
                </a:rPr>
                <a:t>「川崎市役所新本庁舎　実施設計説明書」</a:t>
              </a:r>
              <a:r>
                <a:rPr kumimoji="1" lang="en-US" altLang="ja-JP" sz="800" dirty="0">
                  <a:latin typeface="+mn-ea"/>
                </a:rPr>
                <a:t>P20</a:t>
              </a:r>
              <a:r>
                <a:rPr kumimoji="1" lang="ja-JP" altLang="en-US" sz="800" dirty="0">
                  <a:latin typeface="+mn-ea"/>
                </a:rPr>
                <a:t>、川崎市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6"/>
                </a:rPr>
                <a:t>https://www.city.kawasaki.jp/170/cmsfiles/contents/0000117/117228/jissisekkei3_kentiku3.pdf</a:t>
              </a:r>
              <a:r>
                <a:rPr kumimoji="1" lang="ja-JP" altLang="en-US" sz="800" dirty="0">
                  <a:latin typeface="+mn-ea"/>
                </a:rPr>
                <a:t>）</a:t>
              </a:r>
            </a:p>
          </p:txBody>
        </p:sp>
      </p:grpSp>
      <p:sp>
        <p:nvSpPr>
          <p:cNvPr id="3" name="スライド番号プレースホルダー 13">
            <a:extLst>
              <a:ext uri="{FF2B5EF4-FFF2-40B4-BE49-F238E27FC236}">
                <a16:creationId xmlns:a16="http://schemas.microsoft.com/office/drawing/2014/main" id="{D92570F8-6228-EA84-9747-043934E337B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67</a:t>
            </a:fld>
            <a:endParaRPr kumimoji="1" lang="ja-JP" altLang="en-US" dirty="0">
              <a:latin typeface="+mn-ea"/>
              <a:ea typeface="+mn-ea"/>
            </a:endParaRPr>
          </a:p>
        </p:txBody>
      </p:sp>
      <p:sp>
        <p:nvSpPr>
          <p:cNvPr id="4" name="コンテンツ プレースホルダー 17">
            <a:extLst>
              <a:ext uri="{FF2B5EF4-FFF2-40B4-BE49-F238E27FC236}">
                <a16:creationId xmlns:a16="http://schemas.microsoft.com/office/drawing/2014/main" id="{7BC0F09E-BC17-A2F1-B870-FA8F0D86B457}"/>
              </a:ext>
            </a:extLst>
          </p:cNvPr>
          <p:cNvSpPr txBox="1">
            <a:spLocks/>
          </p:cNvSpPr>
          <p:nvPr/>
        </p:nvSpPr>
        <p:spPr>
          <a:xfrm>
            <a:off x="503196" y="1749824"/>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外部の熱負荷を受けにくい建築外装計画を基本に据え、再生可能エネルギーを最大限に利用し、高効率機器、省エネルギー、再利用などの手法を組み合わせることで、</a:t>
            </a:r>
            <a:r>
              <a:rPr lang="en-US" altLang="ja-JP" sz="1200" dirty="0">
                <a:latin typeface="+mn-ea"/>
                <a:ea typeface="+mn-ea"/>
              </a:rPr>
              <a:t>CO2</a:t>
            </a:r>
            <a:r>
              <a:rPr lang="ja-JP" altLang="en-US" sz="1200" dirty="0">
                <a:latin typeface="+mn-ea"/>
                <a:ea typeface="+mn-ea"/>
              </a:rPr>
              <a:t>発生を抑制する環境に優しい未来型の庁舎を実現している。</a:t>
            </a:r>
          </a:p>
        </p:txBody>
      </p:sp>
      <p:pic>
        <p:nvPicPr>
          <p:cNvPr id="5" name="図 4" descr="ダイアグラム&#10;&#10;自動的に生成された説明">
            <a:extLst>
              <a:ext uri="{FF2B5EF4-FFF2-40B4-BE49-F238E27FC236}">
                <a16:creationId xmlns:a16="http://schemas.microsoft.com/office/drawing/2014/main" id="{E0FC1FF1-660C-9A68-202E-C64A94CEA83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3238" y="2506240"/>
            <a:ext cx="3555107" cy="4712585"/>
          </a:xfrm>
          <a:prstGeom prst="rect">
            <a:avLst/>
          </a:prstGeom>
        </p:spPr>
      </p:pic>
      <p:grpSp>
        <p:nvGrpSpPr>
          <p:cNvPr id="6" name="グループ化 5">
            <a:extLst>
              <a:ext uri="{FF2B5EF4-FFF2-40B4-BE49-F238E27FC236}">
                <a16:creationId xmlns:a16="http://schemas.microsoft.com/office/drawing/2014/main" id="{40F5B55D-D5A4-7833-E3B5-0772B5B05DDC}"/>
              </a:ext>
            </a:extLst>
          </p:cNvPr>
          <p:cNvGrpSpPr/>
          <p:nvPr/>
        </p:nvGrpSpPr>
        <p:grpSpPr>
          <a:xfrm>
            <a:off x="709200" y="7425336"/>
            <a:ext cx="6138340" cy="780209"/>
            <a:chOff x="503238" y="3168000"/>
            <a:chExt cx="6138340" cy="780209"/>
          </a:xfrm>
        </p:grpSpPr>
        <p:grpSp>
          <p:nvGrpSpPr>
            <p:cNvPr id="8" name="グループ化 7">
              <a:extLst>
                <a:ext uri="{FF2B5EF4-FFF2-40B4-BE49-F238E27FC236}">
                  <a16:creationId xmlns:a16="http://schemas.microsoft.com/office/drawing/2014/main" id="{DA922F0F-A652-809D-61BF-7345D828742C}"/>
                </a:ext>
              </a:extLst>
            </p:cNvPr>
            <p:cNvGrpSpPr/>
            <p:nvPr/>
          </p:nvGrpSpPr>
          <p:grpSpPr>
            <a:xfrm>
              <a:off x="503238" y="3168000"/>
              <a:ext cx="2826339" cy="252000"/>
              <a:chOff x="707715" y="3366000"/>
              <a:chExt cx="2826339" cy="252000"/>
            </a:xfrm>
          </p:grpSpPr>
          <p:sp>
            <p:nvSpPr>
              <p:cNvPr id="10" name="テキスト ボックス 9">
                <a:extLst>
                  <a:ext uri="{FF2B5EF4-FFF2-40B4-BE49-F238E27FC236}">
                    <a16:creationId xmlns:a16="http://schemas.microsoft.com/office/drawing/2014/main" id="{914C84F6-952D-39F0-5649-C1E74E5C0F53}"/>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非常用電源設備</a:t>
                </a:r>
              </a:p>
            </p:txBody>
          </p:sp>
          <p:sp>
            <p:nvSpPr>
              <p:cNvPr id="11" name="四角形: 角を丸くする 10">
                <a:extLst>
                  <a:ext uri="{FF2B5EF4-FFF2-40B4-BE49-F238E27FC236}">
                    <a16:creationId xmlns:a16="http://schemas.microsoft.com/office/drawing/2014/main" id="{F4516085-7C22-EA05-499F-88564A49526C}"/>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grpSp>
        <p:sp>
          <p:nvSpPr>
            <p:cNvPr id="9" name="テキスト ボックス 8">
              <a:extLst>
                <a:ext uri="{FF2B5EF4-FFF2-40B4-BE49-F238E27FC236}">
                  <a16:creationId xmlns:a16="http://schemas.microsoft.com/office/drawing/2014/main" id="{BE07B474-E0DA-EC27-DDFB-61B3856B9AAD}"/>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新庁舎では、都市ガス（中圧ガス）と備蓄燃料（軽油）の両方を使用可能なガスタービン発電機を採用。仮に中圧ガスが途絶してしまった場合でも、備蓄燃料だけで全体の電力の</a:t>
              </a:r>
              <a:r>
                <a:rPr kumimoji="1" lang="en-US" altLang="ja-JP" sz="1100" dirty="0">
                  <a:solidFill>
                    <a:schemeClr val="tx1"/>
                  </a:solidFill>
                  <a:latin typeface="+mn-ea"/>
                </a:rPr>
                <a:t>70%</a:t>
              </a:r>
              <a:r>
                <a:rPr kumimoji="1" lang="ja-JP" altLang="en-US" sz="1100" dirty="0">
                  <a:solidFill>
                    <a:schemeClr val="tx1"/>
                  </a:solidFill>
                  <a:latin typeface="+mn-ea"/>
                </a:rPr>
                <a:t>を</a:t>
              </a:r>
              <a:r>
                <a:rPr kumimoji="1" lang="en-US" altLang="ja-JP" sz="1100" dirty="0">
                  <a:solidFill>
                    <a:schemeClr val="tx1"/>
                  </a:solidFill>
                  <a:latin typeface="+mn-ea"/>
                </a:rPr>
                <a:t>168</a:t>
              </a:r>
              <a:r>
                <a:rPr kumimoji="1" lang="ja-JP" altLang="en-US" sz="1100" dirty="0">
                  <a:solidFill>
                    <a:schemeClr val="tx1"/>
                  </a:solidFill>
                  <a:latin typeface="+mn-ea"/>
                </a:rPr>
                <a:t>時間（</a:t>
              </a:r>
              <a:r>
                <a:rPr kumimoji="1" lang="en-US" altLang="ja-JP" sz="1100" dirty="0">
                  <a:solidFill>
                    <a:schemeClr val="tx1"/>
                  </a:solidFill>
                  <a:latin typeface="+mn-ea"/>
                </a:rPr>
                <a:t>7</a:t>
              </a:r>
              <a:r>
                <a:rPr kumimoji="1" lang="ja-JP" altLang="en-US" sz="1100" dirty="0">
                  <a:solidFill>
                    <a:schemeClr val="tx1"/>
                  </a:solidFill>
                  <a:latin typeface="+mn-ea"/>
                </a:rPr>
                <a:t>日間）運用できるようにしている。</a:t>
              </a:r>
            </a:p>
          </p:txBody>
        </p:sp>
      </p:grpSp>
      <p:sp>
        <p:nvSpPr>
          <p:cNvPr id="12" name="正方形/長方形 11">
            <a:extLst>
              <a:ext uri="{FF2B5EF4-FFF2-40B4-BE49-F238E27FC236}">
                <a16:creationId xmlns:a16="http://schemas.microsoft.com/office/drawing/2014/main" id="{337B7F75-BD24-6852-252D-93E285C7C9DE}"/>
              </a:ext>
            </a:extLst>
          </p:cNvPr>
          <p:cNvSpPr/>
          <p:nvPr/>
        </p:nvSpPr>
        <p:spPr>
          <a:xfrm>
            <a:off x="503238" y="7312217"/>
            <a:ext cx="6552000" cy="984992"/>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932534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8092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9</a:t>
            </a:r>
            <a:r>
              <a:rPr lang="en-US" altLang="zh-TW" dirty="0">
                <a:latin typeface="+mn-ea"/>
                <a:ea typeface="+mn-ea"/>
              </a:rPr>
              <a:t>) </a:t>
            </a:r>
            <a:r>
              <a:rPr lang="ja-JP" altLang="en-US" dirty="0">
                <a:latin typeface="+mn-ea"/>
                <a:ea typeface="+mn-ea"/>
              </a:rPr>
              <a:t>神奈川県川崎</a:t>
            </a:r>
            <a:r>
              <a:rPr lang="zh-TW" altLang="en-US" dirty="0">
                <a:latin typeface="+mn-ea"/>
                <a:ea typeface="+mn-ea"/>
              </a:rPr>
              <a:t>市</a:t>
            </a:r>
          </a:p>
        </p:txBody>
      </p:sp>
      <p:grpSp>
        <p:nvGrpSpPr>
          <p:cNvPr id="59" name="グループ化 58">
            <a:extLst>
              <a:ext uri="{FF2B5EF4-FFF2-40B4-BE49-F238E27FC236}">
                <a16:creationId xmlns:a16="http://schemas.microsoft.com/office/drawing/2014/main" id="{26E9EA45-91BE-85DF-CC31-D83CD2ADB186}"/>
              </a:ext>
            </a:extLst>
          </p:cNvPr>
          <p:cNvGrpSpPr/>
          <p:nvPr/>
        </p:nvGrpSpPr>
        <p:grpSpPr>
          <a:xfrm>
            <a:off x="709200" y="1474006"/>
            <a:ext cx="6138340" cy="949486"/>
            <a:chOff x="503238" y="3168000"/>
            <a:chExt cx="6138340" cy="949486"/>
          </a:xfrm>
        </p:grpSpPr>
        <p:grpSp>
          <p:nvGrpSpPr>
            <p:cNvPr id="60" name="グループ化 59">
              <a:extLst>
                <a:ext uri="{FF2B5EF4-FFF2-40B4-BE49-F238E27FC236}">
                  <a16:creationId xmlns:a16="http://schemas.microsoft.com/office/drawing/2014/main" id="{C0B11BB8-D2F0-9E17-4388-BAD0B38C4A04}"/>
                </a:ext>
              </a:extLst>
            </p:cNvPr>
            <p:cNvGrpSpPr/>
            <p:nvPr/>
          </p:nvGrpSpPr>
          <p:grpSpPr>
            <a:xfrm>
              <a:off x="503238" y="3168000"/>
              <a:ext cx="2826339" cy="252000"/>
              <a:chOff x="707715" y="3366000"/>
              <a:chExt cx="2826339" cy="252000"/>
            </a:xfrm>
          </p:grpSpPr>
          <p:sp>
            <p:nvSpPr>
              <p:cNvPr id="63" name="テキスト ボックス 62">
                <a:extLst>
                  <a:ext uri="{FF2B5EF4-FFF2-40B4-BE49-F238E27FC236}">
                    <a16:creationId xmlns:a16="http://schemas.microsoft.com/office/drawing/2014/main" id="{33DEB6C5-5010-29C7-F3E5-8117D6C2C5A1}"/>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en-US" altLang="ja-JP" sz="1200" b="1" dirty="0">
                    <a:solidFill>
                      <a:schemeClr val="tx1"/>
                    </a:solidFill>
                    <a:uFill>
                      <a:solidFill>
                        <a:srgbClr val="31926F"/>
                      </a:solidFill>
                    </a:uFill>
                    <a:latin typeface="+mn-ea"/>
                  </a:rPr>
                  <a:t>BEMS</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65" name="四角形: 角を丸くする 64">
                <a:extLst>
                  <a:ext uri="{FF2B5EF4-FFF2-40B4-BE49-F238E27FC236}">
                    <a16:creationId xmlns:a16="http://schemas.microsoft.com/office/drawing/2014/main" id="{E4F357C2-4F74-9605-6B66-B33ABDD71200}"/>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施策㉒</a:t>
                </a:r>
              </a:p>
            </p:txBody>
          </p:sp>
        </p:grpSp>
        <p:sp>
          <p:nvSpPr>
            <p:cNvPr id="62" name="テキスト ボックス 61">
              <a:extLst>
                <a:ext uri="{FF2B5EF4-FFF2-40B4-BE49-F238E27FC236}">
                  <a16:creationId xmlns:a16="http://schemas.microsoft.com/office/drawing/2014/main" id="{E2CF76A2-64E6-A9E4-867B-3BE07ECEDFE8}"/>
                </a:ext>
              </a:extLst>
            </p:cNvPr>
            <p:cNvSpPr txBox="1"/>
            <p:nvPr/>
          </p:nvSpPr>
          <p:spPr>
            <a:xfrm>
              <a:off x="1349578" y="3440378"/>
              <a:ext cx="5292000" cy="677108"/>
            </a:xfrm>
            <a:prstGeom prst="rect">
              <a:avLst/>
            </a:prstGeom>
            <a:noFill/>
          </p:spPr>
          <p:txBody>
            <a:bodyPr wrap="square" lIns="0" tIns="0" rIns="0" bIns="0" rtlCol="0">
              <a:spAutoFit/>
            </a:bodyPr>
            <a:lstStyle/>
            <a:p>
              <a:pPr indent="144000" algn="just" fontAlgn="ctr"/>
              <a:r>
                <a:rPr kumimoji="1" lang="en-US" altLang="ja-JP" sz="1100" u="wavyHeavy" dirty="0">
                  <a:solidFill>
                    <a:schemeClr val="tx1"/>
                  </a:solidFill>
                  <a:uFill>
                    <a:solidFill>
                      <a:srgbClr val="31926F"/>
                    </a:solidFill>
                  </a:uFill>
                  <a:latin typeface="+mn-ea"/>
                </a:rPr>
                <a:t>BEMS</a:t>
              </a:r>
              <a:r>
                <a:rPr kumimoji="1" lang="ja-JP" altLang="en-US" sz="1100" dirty="0">
                  <a:solidFill>
                    <a:schemeClr val="tx1"/>
                  </a:solidFill>
                  <a:latin typeface="+mn-ea"/>
                </a:rPr>
                <a:t>はオンプレミス型とクラウド型を比較して、クラウド型のものを導入した。多種類の熱源が使われており、どの熱源を作動した</a:t>
              </a:r>
              <a:r>
                <a:rPr kumimoji="1" lang="ja-JP" altLang="en-US" sz="1100" dirty="0">
                  <a:latin typeface="+mn-ea"/>
                </a:rPr>
                <a:t>方</a:t>
              </a:r>
              <a:r>
                <a:rPr kumimoji="1" lang="ja-JP" altLang="en-US" sz="1100" dirty="0">
                  <a:solidFill>
                    <a:schemeClr val="tx1"/>
                  </a:solidFill>
                  <a:latin typeface="+mn-ea"/>
                </a:rPr>
                <a:t>が効率的なのかの判断が難しいため、専門家に</a:t>
              </a:r>
              <a:r>
                <a:rPr kumimoji="1" lang="en-US" altLang="ja-JP" sz="1100" u="wavyHeavy" dirty="0">
                  <a:solidFill>
                    <a:schemeClr val="tx1"/>
                  </a:solidFill>
                  <a:uFill>
                    <a:solidFill>
                      <a:srgbClr val="31926F"/>
                    </a:solidFill>
                  </a:uFill>
                  <a:latin typeface="+mn-ea"/>
                </a:rPr>
                <a:t>BEMS</a:t>
              </a:r>
              <a:r>
                <a:rPr kumimoji="1" lang="ja-JP" altLang="en-US" sz="1100" dirty="0">
                  <a:solidFill>
                    <a:schemeClr val="tx1"/>
                  </a:solidFill>
                  <a:latin typeface="+mn-ea"/>
                </a:rPr>
                <a:t>のデータを見てもらい、より省エネを実現できるようなチューニングをしてもらう業務委託も想定している。</a:t>
              </a:r>
            </a:p>
          </p:txBody>
        </p:sp>
      </p:grpSp>
      <p:sp>
        <p:nvSpPr>
          <p:cNvPr id="91" name="正方形/長方形 90">
            <a:extLst>
              <a:ext uri="{FF2B5EF4-FFF2-40B4-BE49-F238E27FC236}">
                <a16:creationId xmlns:a16="http://schemas.microsoft.com/office/drawing/2014/main" id="{C586919B-4C7B-A6E0-4F00-AA91369DE36D}"/>
              </a:ext>
            </a:extLst>
          </p:cNvPr>
          <p:cNvSpPr/>
          <p:nvPr/>
        </p:nvSpPr>
        <p:spPr>
          <a:xfrm>
            <a:off x="503238" y="1349375"/>
            <a:ext cx="6552000" cy="1935281"/>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13">
            <a:extLst>
              <a:ext uri="{FF2B5EF4-FFF2-40B4-BE49-F238E27FC236}">
                <a16:creationId xmlns:a16="http://schemas.microsoft.com/office/drawing/2014/main" id="{D92570F8-6228-EA84-9747-043934E337B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68</a:t>
            </a:fld>
            <a:endParaRPr kumimoji="1" lang="ja-JP" altLang="en-US" dirty="0">
              <a:latin typeface="+mn-ea"/>
              <a:ea typeface="+mn-ea"/>
            </a:endParaRPr>
          </a:p>
        </p:txBody>
      </p:sp>
      <p:grpSp>
        <p:nvGrpSpPr>
          <p:cNvPr id="6" name="グループ化 5">
            <a:extLst>
              <a:ext uri="{FF2B5EF4-FFF2-40B4-BE49-F238E27FC236}">
                <a16:creationId xmlns:a16="http://schemas.microsoft.com/office/drawing/2014/main" id="{2B788C99-0A3F-8FC0-2786-735DF8FA8DC9}"/>
              </a:ext>
            </a:extLst>
          </p:cNvPr>
          <p:cNvGrpSpPr/>
          <p:nvPr/>
        </p:nvGrpSpPr>
        <p:grpSpPr>
          <a:xfrm>
            <a:off x="710068" y="2585983"/>
            <a:ext cx="6138340" cy="610932"/>
            <a:chOff x="503238" y="3168000"/>
            <a:chExt cx="6138340" cy="610932"/>
          </a:xfrm>
        </p:grpSpPr>
        <p:grpSp>
          <p:nvGrpSpPr>
            <p:cNvPr id="8" name="グループ化 7">
              <a:extLst>
                <a:ext uri="{FF2B5EF4-FFF2-40B4-BE49-F238E27FC236}">
                  <a16:creationId xmlns:a16="http://schemas.microsoft.com/office/drawing/2014/main" id="{CA205EC1-E24D-504B-8AF0-75FC1E3B79C8}"/>
                </a:ext>
              </a:extLst>
            </p:cNvPr>
            <p:cNvGrpSpPr/>
            <p:nvPr/>
          </p:nvGrpSpPr>
          <p:grpSpPr>
            <a:xfrm>
              <a:off x="503238" y="3168000"/>
              <a:ext cx="2826339" cy="252000"/>
              <a:chOff x="707715" y="3366000"/>
              <a:chExt cx="2826339" cy="252000"/>
            </a:xfrm>
          </p:grpSpPr>
          <p:sp>
            <p:nvSpPr>
              <p:cNvPr id="10" name="テキスト ボックス 9">
                <a:extLst>
                  <a:ext uri="{FF2B5EF4-FFF2-40B4-BE49-F238E27FC236}">
                    <a16:creationId xmlns:a16="http://schemas.microsoft.com/office/drawing/2014/main" id="{00E29A75-14D4-CC48-AC7C-AFE28E0EF116}"/>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入退室管理システム</a:t>
                </a:r>
              </a:p>
            </p:txBody>
          </p:sp>
          <p:sp>
            <p:nvSpPr>
              <p:cNvPr id="11" name="四角形: 角を丸くする 10">
                <a:extLst>
                  <a:ext uri="{FF2B5EF4-FFF2-40B4-BE49-F238E27FC236}">
                    <a16:creationId xmlns:a16="http://schemas.microsoft.com/office/drawing/2014/main" id="{04AAD0BF-C900-66F6-72C6-1CC155B95A58}"/>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施策㉔</a:t>
                </a:r>
              </a:p>
            </p:txBody>
          </p:sp>
        </p:grpSp>
        <p:sp>
          <p:nvSpPr>
            <p:cNvPr id="9" name="テキスト ボックス 8">
              <a:extLst>
                <a:ext uri="{FF2B5EF4-FFF2-40B4-BE49-F238E27FC236}">
                  <a16:creationId xmlns:a16="http://schemas.microsoft.com/office/drawing/2014/main" id="{F715BA9E-B8C0-0E54-CE79-8E669CA5D3E8}"/>
                </a:ext>
              </a:extLst>
            </p:cNvPr>
            <p:cNvSpPr txBox="1"/>
            <p:nvPr/>
          </p:nvSpPr>
          <p:spPr>
            <a:xfrm>
              <a:off x="1349578" y="3440378"/>
              <a:ext cx="5292000" cy="338554"/>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新庁舎移転後には、システムを導入する予定である。一部例外を除き、多くの扉についてはカード認証での施錠・解錠とし、入退室のログ</a:t>
              </a:r>
              <a:r>
                <a:rPr kumimoji="1" lang="ja-JP" altLang="en-US" sz="1100" dirty="0">
                  <a:latin typeface="+mn-ea"/>
                </a:rPr>
                <a:t>が取得可能となる見込みである。</a:t>
              </a:r>
              <a:endParaRPr kumimoji="1" lang="ja-JP" altLang="en-US" sz="1100" strike="sngStrike" dirty="0">
                <a:latin typeface="+mn-ea"/>
              </a:endParaRPr>
            </a:p>
          </p:txBody>
        </p:sp>
      </p:grpSp>
      <p:sp>
        <p:nvSpPr>
          <p:cNvPr id="15" name="四角形: 角を丸くする 14">
            <a:extLst>
              <a:ext uri="{FF2B5EF4-FFF2-40B4-BE49-F238E27FC236}">
                <a16:creationId xmlns:a16="http://schemas.microsoft.com/office/drawing/2014/main" id="{82297099-1D4C-1F50-5B65-976EF53986E2}"/>
              </a:ext>
            </a:extLst>
          </p:cNvPr>
          <p:cNvSpPr/>
          <p:nvPr/>
        </p:nvSpPr>
        <p:spPr>
          <a:xfrm>
            <a:off x="504000" y="3659812"/>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14831032-A27F-1E4A-C828-B185B0EDAE8C}"/>
              </a:ext>
            </a:extLst>
          </p:cNvPr>
          <p:cNvSpPr/>
          <p:nvPr/>
        </p:nvSpPr>
        <p:spPr>
          <a:xfrm>
            <a:off x="1341120" y="3662702"/>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CE9A934D-6E7C-5C87-E406-E94A76C6EC3E}"/>
              </a:ext>
            </a:extLst>
          </p:cNvPr>
          <p:cNvSpPr/>
          <p:nvPr/>
        </p:nvSpPr>
        <p:spPr>
          <a:xfrm>
            <a:off x="504000" y="4028951"/>
            <a:ext cx="6552000" cy="1180973"/>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34" name="グループ化 33">
            <a:extLst>
              <a:ext uri="{FF2B5EF4-FFF2-40B4-BE49-F238E27FC236}">
                <a16:creationId xmlns:a16="http://schemas.microsoft.com/office/drawing/2014/main" id="{0EAF2242-A7C4-F9B3-1C20-91A4F166842F}"/>
              </a:ext>
            </a:extLst>
          </p:cNvPr>
          <p:cNvGrpSpPr/>
          <p:nvPr/>
        </p:nvGrpSpPr>
        <p:grpSpPr>
          <a:xfrm>
            <a:off x="710068" y="4136531"/>
            <a:ext cx="6138340" cy="816209"/>
            <a:chOff x="707715" y="6761332"/>
            <a:chExt cx="6138340" cy="816209"/>
          </a:xfrm>
        </p:grpSpPr>
        <p:sp>
          <p:nvSpPr>
            <p:cNvPr id="35" name="テキスト ボックス 34">
              <a:extLst>
                <a:ext uri="{FF2B5EF4-FFF2-40B4-BE49-F238E27FC236}">
                  <a16:creationId xmlns:a16="http://schemas.microsoft.com/office/drawing/2014/main" id="{C2397A2F-E17D-EAC6-DFAF-EDCFC72EFA47}"/>
                </a:ext>
              </a:extLst>
            </p:cNvPr>
            <p:cNvSpPr txBox="1"/>
            <p:nvPr/>
          </p:nvSpPr>
          <p:spPr>
            <a:xfrm>
              <a:off x="1554055" y="6794999"/>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36" name="四角形: 角を丸くする 35">
              <a:extLst>
                <a:ext uri="{FF2B5EF4-FFF2-40B4-BE49-F238E27FC236}">
                  <a16:creationId xmlns:a16="http://schemas.microsoft.com/office/drawing/2014/main" id="{6500B5C1-8CF2-CA7E-F6FC-3734D8F59DE8}"/>
                </a:ext>
              </a:extLst>
            </p:cNvPr>
            <p:cNvSpPr/>
            <p:nvPr/>
          </p:nvSpPr>
          <p:spPr>
            <a:xfrm>
              <a:off x="707715" y="676133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sp>
          <p:nvSpPr>
            <p:cNvPr id="37" name="テキスト ボックス 36">
              <a:extLst>
                <a:ext uri="{FF2B5EF4-FFF2-40B4-BE49-F238E27FC236}">
                  <a16:creationId xmlns:a16="http://schemas.microsoft.com/office/drawing/2014/main" id="{77217702-D066-B006-9725-26DE766AEC1F}"/>
                </a:ext>
              </a:extLst>
            </p:cNvPr>
            <p:cNvSpPr txBox="1"/>
            <p:nvPr/>
          </p:nvSpPr>
          <p:spPr>
            <a:xfrm>
              <a:off x="1554055" y="7069710"/>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現状はオンプレミスのサーバが多数を占めており、一旦は新庁舎にそのまま移設する予定である。新庁舎のサーバ室の床面積は現庁舎よりも広くなる。</a:t>
              </a:r>
              <a:endParaRPr kumimoji="1" lang="en-US" altLang="ja-JP" sz="1100" dirty="0">
                <a:solidFill>
                  <a:schemeClr val="tx1"/>
                </a:solidFill>
                <a:latin typeface="+mn-ea"/>
              </a:endParaRPr>
            </a:p>
            <a:p>
              <a:pPr indent="144000"/>
              <a:r>
                <a:rPr kumimoji="1" lang="ja-JP" altLang="en-US" sz="1100" dirty="0">
                  <a:solidFill>
                    <a:schemeClr val="tx1"/>
                  </a:solidFill>
                  <a:latin typeface="+mn-ea"/>
                </a:rPr>
                <a:t>ガバメントクラウド活用</a:t>
              </a:r>
              <a:r>
                <a:rPr kumimoji="1" lang="ja-JP" altLang="en-US" sz="1100" dirty="0">
                  <a:latin typeface="+mn-ea"/>
                </a:rPr>
                <a:t>も鑑みると、</a:t>
              </a:r>
              <a:r>
                <a:rPr kumimoji="1" lang="ja-JP" altLang="en-US" sz="1100" dirty="0">
                  <a:solidFill>
                    <a:schemeClr val="tx1"/>
                  </a:solidFill>
                  <a:latin typeface="+mn-ea"/>
                </a:rPr>
                <a:t>今後の方針については検討が必要と考えている。</a:t>
              </a:r>
            </a:p>
          </p:txBody>
        </p:sp>
      </p:grpSp>
    </p:spTree>
    <p:extLst>
      <p:ext uri="{BB962C8B-B14F-4D97-AF65-F5344CB8AC3E}">
        <p14:creationId xmlns:p14="http://schemas.microsoft.com/office/powerpoint/2010/main" val="23299354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A9608C87-03D8-E985-12FD-813606E4C1F8}"/>
              </a:ext>
            </a:extLst>
          </p:cNvPr>
          <p:cNvPicPr>
            <a:picLocks noChangeAspect="1"/>
          </p:cNvPicPr>
          <p:nvPr/>
        </p:nvPicPr>
        <p:blipFill>
          <a:blip r:embed="rId4"/>
          <a:stretch>
            <a:fillRect/>
          </a:stretch>
        </p:blipFill>
        <p:spPr>
          <a:xfrm>
            <a:off x="511174" y="1366425"/>
            <a:ext cx="3922678" cy="2621144"/>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extLst>
              <p:ext uri="{D42A27DB-BD31-4B8C-83A1-F6EECF244321}">
                <p14:modId xmlns:p14="http://schemas.microsoft.com/office/powerpoint/2010/main" val="844727008"/>
              </p:ext>
            </p:ext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81951"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57" name="正方形/長方形 56">
            <a:extLst>
              <a:ext uri="{FF2B5EF4-FFF2-40B4-BE49-F238E27FC236}">
                <a16:creationId xmlns:a16="http://schemas.microsoft.com/office/drawing/2014/main" id="{8A5DA8CB-320D-7231-800F-B9054459B081}"/>
              </a:ext>
            </a:extLst>
          </p:cNvPr>
          <p:cNvSpPr>
            <a:spLocks/>
          </p:cNvSpPr>
          <p:nvPr/>
        </p:nvSpPr>
        <p:spPr>
          <a:xfrm>
            <a:off x="5821247" y="818825"/>
            <a:ext cx="864000" cy="324000"/>
          </a:xfrm>
          <a:prstGeom prst="rect">
            <a:avLst/>
          </a:prstGeom>
          <a:solidFill>
            <a:srgbClr val="8FB737"/>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C</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69</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zh-TW" altLang="en-US" dirty="0">
                <a:latin typeface="+mn-ea"/>
                <a:ea typeface="+mn-ea"/>
              </a:rPr>
              <a:t>（</a:t>
            </a:r>
            <a:r>
              <a:rPr lang="en-US" altLang="ja-JP" dirty="0">
                <a:latin typeface="+mn-ea"/>
                <a:ea typeface="+mn-ea"/>
              </a:rPr>
              <a:t>10</a:t>
            </a:r>
            <a:r>
              <a:rPr lang="zh-TW" altLang="en-US" dirty="0">
                <a:latin typeface="+mn-ea"/>
                <a:ea typeface="+mn-ea"/>
              </a:rPr>
              <a:t>） 長野県木曽町</a:t>
            </a: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2-1. </a:t>
            </a:r>
            <a:r>
              <a:rPr lang="ja-JP" altLang="en-US" dirty="0">
                <a:latin typeface="+mn-ea"/>
                <a:ea typeface="+mn-ea"/>
              </a:rPr>
              <a:t>運用中の自治体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282707"/>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888131"/>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6630454"/>
            <a:ext cx="6552000" cy="1421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建て替え検討の経緯</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木曽町は、平成</a:t>
            </a:r>
            <a:r>
              <a:rPr kumimoji="1" lang="en-US" altLang="ja-JP" sz="1100" dirty="0">
                <a:solidFill>
                  <a:schemeClr val="tx1"/>
                </a:solidFill>
                <a:latin typeface="+mn-ea"/>
              </a:rPr>
              <a:t>17</a:t>
            </a:r>
            <a:r>
              <a:rPr kumimoji="1" lang="ja-JP" altLang="en-US" sz="1100" dirty="0">
                <a:solidFill>
                  <a:schemeClr val="tx1"/>
                </a:solidFill>
                <a:latin typeface="+mn-ea"/>
              </a:rPr>
              <a:t>年（</a:t>
            </a:r>
            <a:r>
              <a:rPr kumimoji="1" lang="en-US" altLang="ja-JP" sz="1100" dirty="0">
                <a:solidFill>
                  <a:schemeClr val="tx1"/>
                </a:solidFill>
                <a:latin typeface="+mn-ea"/>
              </a:rPr>
              <a:t>2005</a:t>
            </a:r>
            <a:r>
              <a:rPr kumimoji="1" lang="ja-JP" altLang="en-US" sz="1100" dirty="0">
                <a:solidFill>
                  <a:schemeClr val="tx1"/>
                </a:solidFill>
                <a:latin typeface="+mn-ea"/>
              </a:rPr>
              <a:t>年）に</a:t>
            </a:r>
            <a:r>
              <a:rPr kumimoji="1" lang="en-US" altLang="ja-JP" sz="1100" dirty="0">
                <a:solidFill>
                  <a:schemeClr val="tx1"/>
                </a:solidFill>
                <a:latin typeface="+mn-ea"/>
              </a:rPr>
              <a:t>4</a:t>
            </a:r>
            <a:r>
              <a:rPr kumimoji="1" lang="ja-JP" altLang="en-US" sz="1100" dirty="0">
                <a:solidFill>
                  <a:schemeClr val="tx1"/>
                </a:solidFill>
                <a:latin typeface="+mn-ea"/>
              </a:rPr>
              <a:t>町村が合併して誕生した町であり、当時の庁舎は合併協定により、仮庁舎としての位置づけであった。また、民間会社の事務所を譲り受けて利用していたため、手狭で複雑な構造であり、本庁機能の分散、防災対策機能の不十分さ、バリアフリーになっていない等の課題があった。</a:t>
            </a:r>
          </a:p>
          <a:p>
            <a:pPr indent="144000" algn="just" fontAlgn="ctr">
              <a:lnSpc>
                <a:spcPct val="120000"/>
              </a:lnSpc>
            </a:pPr>
            <a:r>
              <a:rPr kumimoji="1" lang="ja-JP" altLang="en-US" sz="1100" dirty="0">
                <a:solidFill>
                  <a:schemeClr val="tx1"/>
                </a:solidFill>
                <a:latin typeface="+mn-ea"/>
              </a:rPr>
              <a:t>平成</a:t>
            </a:r>
            <a:r>
              <a:rPr kumimoji="1" lang="en-US" altLang="ja-JP" sz="1100" dirty="0">
                <a:solidFill>
                  <a:schemeClr val="tx1"/>
                </a:solidFill>
                <a:latin typeface="+mn-ea"/>
              </a:rPr>
              <a:t>25</a:t>
            </a:r>
            <a:r>
              <a:rPr kumimoji="1" lang="ja-JP" altLang="en-US" sz="1100" dirty="0">
                <a:solidFill>
                  <a:schemeClr val="tx1"/>
                </a:solidFill>
                <a:latin typeface="+mn-ea"/>
              </a:rPr>
              <a:t>年（</a:t>
            </a:r>
            <a:r>
              <a:rPr kumimoji="1" lang="en-US" altLang="ja-JP" sz="1100" dirty="0">
                <a:solidFill>
                  <a:schemeClr val="tx1"/>
                </a:solidFill>
                <a:latin typeface="+mn-ea"/>
              </a:rPr>
              <a:t>2013</a:t>
            </a:r>
            <a:r>
              <a:rPr kumimoji="1" lang="ja-JP" altLang="en-US" sz="1100" dirty="0">
                <a:solidFill>
                  <a:schemeClr val="tx1"/>
                </a:solidFill>
                <a:latin typeface="+mn-ea"/>
              </a:rPr>
              <a:t>年）</a:t>
            </a:r>
            <a:r>
              <a:rPr kumimoji="1" lang="en-US" altLang="ja-JP" sz="1100" dirty="0">
                <a:solidFill>
                  <a:schemeClr val="tx1"/>
                </a:solidFill>
                <a:latin typeface="+mn-ea"/>
              </a:rPr>
              <a:t>12</a:t>
            </a:r>
            <a:r>
              <a:rPr kumimoji="1" lang="ja-JP" altLang="en-US" sz="1100" dirty="0">
                <a:solidFill>
                  <a:schemeClr val="tx1"/>
                </a:solidFill>
                <a:latin typeface="+mn-ea"/>
              </a:rPr>
              <a:t>月の議会で、新庁舎建設の答申が出され、その後、平成</a:t>
            </a:r>
            <a:r>
              <a:rPr kumimoji="1" lang="en-US" altLang="ja-JP" sz="1100" dirty="0">
                <a:solidFill>
                  <a:schemeClr val="tx1"/>
                </a:solidFill>
                <a:latin typeface="+mn-ea"/>
              </a:rPr>
              <a:t>27</a:t>
            </a:r>
            <a:r>
              <a:rPr kumimoji="1" lang="ja-JP" altLang="en-US" sz="1100" dirty="0">
                <a:solidFill>
                  <a:schemeClr val="tx1"/>
                </a:solidFill>
                <a:latin typeface="+mn-ea"/>
              </a:rPr>
              <a:t>年（</a:t>
            </a:r>
            <a:r>
              <a:rPr kumimoji="1" lang="en-US" altLang="ja-JP" sz="1100" dirty="0">
                <a:solidFill>
                  <a:schemeClr val="tx1"/>
                </a:solidFill>
                <a:latin typeface="+mn-ea"/>
              </a:rPr>
              <a:t>2015</a:t>
            </a:r>
            <a:r>
              <a:rPr kumimoji="1" lang="ja-JP" altLang="en-US" sz="1100" dirty="0">
                <a:solidFill>
                  <a:schemeClr val="tx1"/>
                </a:solidFill>
                <a:latin typeface="+mn-ea"/>
              </a:rPr>
              <a:t>年）</a:t>
            </a:r>
            <a:r>
              <a:rPr kumimoji="1" lang="en-US" altLang="ja-JP" sz="1100" dirty="0">
                <a:solidFill>
                  <a:schemeClr val="tx1"/>
                </a:solidFill>
                <a:latin typeface="+mn-ea"/>
              </a:rPr>
              <a:t>10</a:t>
            </a:r>
            <a:r>
              <a:rPr kumimoji="1" lang="ja-JP" altLang="en-US" sz="1100" dirty="0">
                <a:solidFill>
                  <a:schemeClr val="tx1"/>
                </a:solidFill>
                <a:latin typeface="+mn-ea"/>
              </a:rPr>
              <a:t>月の議会全員協議会で、庁舎建て替え方針を示した。その後、各委員会による検討結果等を受け、平成</a:t>
            </a:r>
            <a:r>
              <a:rPr kumimoji="1" lang="en-US" altLang="ja-JP" sz="1100" dirty="0">
                <a:solidFill>
                  <a:schemeClr val="tx1"/>
                </a:solidFill>
                <a:latin typeface="+mn-ea"/>
              </a:rPr>
              <a:t>29</a:t>
            </a:r>
            <a:r>
              <a:rPr kumimoji="1" lang="ja-JP" altLang="en-US" sz="1100" dirty="0">
                <a:solidFill>
                  <a:schemeClr val="tx1"/>
                </a:solidFill>
                <a:latin typeface="+mn-ea"/>
              </a:rPr>
              <a:t>年（</a:t>
            </a:r>
            <a:r>
              <a:rPr kumimoji="1" lang="en-US" altLang="ja-JP" sz="1100" dirty="0">
                <a:solidFill>
                  <a:schemeClr val="tx1"/>
                </a:solidFill>
                <a:latin typeface="+mn-ea"/>
              </a:rPr>
              <a:t>2017</a:t>
            </a:r>
            <a:r>
              <a:rPr kumimoji="1" lang="ja-JP" altLang="en-US" sz="1100" dirty="0">
                <a:solidFill>
                  <a:schemeClr val="tx1"/>
                </a:solidFill>
                <a:latin typeface="+mn-ea"/>
              </a:rPr>
              <a:t>年）</a:t>
            </a:r>
            <a:r>
              <a:rPr kumimoji="1" lang="en-US" altLang="ja-JP" sz="1100" dirty="0">
                <a:solidFill>
                  <a:schemeClr val="tx1"/>
                </a:solidFill>
                <a:latin typeface="+mn-ea"/>
              </a:rPr>
              <a:t>6</a:t>
            </a:r>
            <a:r>
              <a:rPr kumimoji="1" lang="ja-JP" altLang="en-US" sz="1100" dirty="0">
                <a:solidFill>
                  <a:schemeClr val="tx1"/>
                </a:solidFill>
                <a:latin typeface="+mn-ea"/>
              </a:rPr>
              <a:t>月に庁舎建て替えを決定した。</a:t>
            </a:r>
          </a:p>
        </p:txBody>
      </p:sp>
      <p:grpSp>
        <p:nvGrpSpPr>
          <p:cNvPr id="8" name="グループ化 7">
            <a:extLst>
              <a:ext uri="{FF2B5EF4-FFF2-40B4-BE49-F238E27FC236}">
                <a16:creationId xmlns:a16="http://schemas.microsoft.com/office/drawing/2014/main" id="{6D000AA4-7BCC-C649-E7AC-69ADF1DBE04C}"/>
              </a:ext>
            </a:extLst>
          </p:cNvPr>
          <p:cNvGrpSpPr/>
          <p:nvPr/>
        </p:nvGrpSpPr>
        <p:grpSpPr>
          <a:xfrm>
            <a:off x="6747729" y="818825"/>
            <a:ext cx="324000" cy="324000"/>
            <a:chOff x="6723571" y="910917"/>
            <a:chExt cx="324000" cy="324000"/>
          </a:xfrm>
        </p:grpSpPr>
        <p:sp>
          <p:nvSpPr>
            <p:cNvPr id="64" name="正方形/長方形 63">
              <a:extLst>
                <a:ext uri="{FF2B5EF4-FFF2-40B4-BE49-F238E27FC236}">
                  <a16:creationId xmlns:a16="http://schemas.microsoft.com/office/drawing/2014/main" id="{37F3C076-1B68-862B-D50C-82E1AFAFD56A}"/>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72" name="Freeform 6">
              <a:extLst>
                <a:ext uri="{FF2B5EF4-FFF2-40B4-BE49-F238E27FC236}">
                  <a16:creationId xmlns:a16="http://schemas.microsoft.com/office/drawing/2014/main" id="{793893FC-307D-4258-751B-3BAD06959BB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4080160"/>
            <a:ext cx="811119" cy="169277"/>
          </a:xfrm>
          <a:prstGeom prst="rect">
            <a:avLst/>
          </a:prstGeom>
          <a:noFill/>
        </p:spPr>
        <p:txBody>
          <a:bodyPr wrap="none" lIns="0" tIns="0" rIns="0" bIns="0" rtlCol="0">
            <a:spAutoFit/>
          </a:bodyPr>
          <a:lstStyle/>
          <a:p>
            <a:r>
              <a:rPr kumimoji="1" lang="ja-JP" altLang="en-US" sz="1100" dirty="0">
                <a:latin typeface="+mn-ea"/>
              </a:rPr>
              <a:t>新庁舎外観</a:t>
            </a:r>
            <a:r>
              <a:rPr kumimoji="1" lang="en-US" altLang="ja-JP" sz="1100" baseline="30000" dirty="0">
                <a:latin typeface="+mn-ea"/>
              </a:rPr>
              <a:t>*1</a:t>
            </a: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4344713"/>
            <a:ext cx="3922678" cy="123111"/>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1 </a:t>
            </a:r>
            <a:r>
              <a:rPr kumimoji="1" lang="ja-JP" altLang="en-US" sz="800" dirty="0">
                <a:latin typeface="+mn-ea"/>
              </a:rPr>
              <a:t>木曽町より画像提供</a:t>
            </a:r>
            <a:endParaRPr kumimoji="1" lang="en-US" altLang="ja-JP" sz="800" dirty="0">
              <a:latin typeface="+mn-ea"/>
            </a:endParaRP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1196317483"/>
              </p:ext>
            </p:extLst>
          </p:nvPr>
        </p:nvGraphicFramePr>
        <p:xfrm>
          <a:off x="4568346" y="1368000"/>
          <a:ext cx="2487654" cy="3981099"/>
        </p:xfrm>
        <a:graphic>
          <a:graphicData uri="http://schemas.openxmlformats.org/drawingml/2006/table">
            <a:tbl>
              <a:tblPr firstRow="1" bandRow="1">
                <a:tableStyleId>{5C22544A-7EE6-4342-B048-85BDC9FD1C3A}</a:tableStyleId>
              </a:tblPr>
              <a:tblGrid>
                <a:gridCol w="831654">
                  <a:extLst>
                    <a:ext uri="{9D8B030D-6E8A-4147-A177-3AD203B41FA5}">
                      <a16:colId xmlns:a16="http://schemas.microsoft.com/office/drawing/2014/main" val="2205131833"/>
                    </a:ext>
                  </a:extLst>
                </a:gridCol>
                <a:gridCol w="1656000">
                  <a:extLst>
                    <a:ext uri="{9D8B030D-6E8A-4147-A177-3AD203B41FA5}">
                      <a16:colId xmlns:a16="http://schemas.microsoft.com/office/drawing/2014/main" val="4113838918"/>
                    </a:ext>
                  </a:extLst>
                </a:gridCol>
              </a:tblGrid>
              <a:tr h="756000">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a:t>
                      </a:r>
                      <a:r>
                        <a:rPr kumimoji="1" lang="en-US" altLang="zh-TW" sz="1000" b="0" dirty="0">
                          <a:solidFill>
                            <a:schemeClr val="tx1"/>
                          </a:solidFill>
                          <a:latin typeface="+mn-ea"/>
                        </a:rPr>
                        <a:t>10,</a:t>
                      </a:r>
                      <a:r>
                        <a:rPr kumimoji="1" lang="en-US" altLang="ja-JP" sz="1000" b="0" dirty="0">
                          <a:solidFill>
                            <a:schemeClr val="tx1"/>
                          </a:solidFill>
                          <a:latin typeface="+mn-ea"/>
                        </a:rPr>
                        <a:t>111</a:t>
                      </a:r>
                      <a:r>
                        <a:rPr kumimoji="1" lang="zh-TW" altLang="en-US" sz="1000" b="0" dirty="0">
                          <a:solidFill>
                            <a:schemeClr val="tx1"/>
                          </a:solidFill>
                          <a:latin typeface="+mn-ea"/>
                        </a:rPr>
                        <a:t>人</a:t>
                      </a:r>
                      <a:br>
                        <a:rPr kumimoji="1" lang="en-US" altLang="zh-TW" sz="1000" b="0" dirty="0">
                          <a:solidFill>
                            <a:schemeClr val="tx1"/>
                          </a:solidFill>
                          <a:latin typeface="+mn-ea"/>
                        </a:rPr>
                      </a:b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a:t>
                      </a:r>
                      <a:r>
                        <a:rPr kumimoji="1" lang="en-US" altLang="zh-TW" sz="1000" b="0" dirty="0">
                          <a:solidFill>
                            <a:schemeClr val="tx1"/>
                          </a:solidFill>
                          <a:latin typeface="+mn-ea"/>
                        </a:rPr>
                        <a:t>4,</a:t>
                      </a:r>
                      <a:r>
                        <a:rPr kumimoji="1" lang="en-US" altLang="ja-JP" sz="1000" b="0" dirty="0">
                          <a:solidFill>
                            <a:schemeClr val="tx1"/>
                          </a:solidFill>
                          <a:latin typeface="+mn-ea"/>
                        </a:rPr>
                        <a:t>778</a:t>
                      </a:r>
                      <a:r>
                        <a:rPr kumimoji="1" lang="zh-TW" altLang="en-US" sz="1000" b="0" dirty="0">
                          <a:solidFill>
                            <a:schemeClr val="tx1"/>
                          </a:solidFill>
                          <a:latin typeface="+mn-ea"/>
                        </a:rPr>
                        <a:t>世帯</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476.03k㎡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a:t>
                      </a:r>
                      <a:r>
                        <a:rPr kumimoji="1" lang="en-US" altLang="zh-TW" sz="1000" b="0" dirty="0">
                          <a:solidFill>
                            <a:schemeClr val="tx1"/>
                          </a:solidFill>
                          <a:latin typeface="+mn-ea"/>
                        </a:rPr>
                        <a:t>1</a:t>
                      </a:r>
                      <a:r>
                        <a:rPr kumimoji="1" lang="en-US" altLang="ja-JP" sz="1000" b="0" dirty="0">
                          <a:solidFill>
                            <a:schemeClr val="tx1"/>
                          </a:solidFill>
                          <a:latin typeface="+mn-ea"/>
                        </a:rPr>
                        <a:t>59</a:t>
                      </a:r>
                      <a:r>
                        <a:rPr kumimoji="1" lang="zh-TW" altLang="en-US" sz="1000" b="0" dirty="0">
                          <a:solidFill>
                            <a:schemeClr val="tx1"/>
                          </a:solidFill>
                          <a:latin typeface="+mn-ea"/>
                        </a:rPr>
                        <a:t>人</a:t>
                      </a:r>
                      <a:br>
                        <a:rPr kumimoji="1" lang="en-US" altLang="zh-TW" sz="1000" b="0" dirty="0">
                          <a:solidFill>
                            <a:schemeClr val="tx1"/>
                          </a:solidFill>
                          <a:latin typeface="+mn-ea"/>
                        </a:rPr>
                      </a:b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25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運用中</a:t>
                      </a: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3</a:t>
                      </a:r>
                      <a:r>
                        <a:rPr kumimoji="1" lang="ja-JP" altLang="en-US" sz="1000" b="0">
                          <a:solidFill>
                            <a:schemeClr val="tx1"/>
                          </a:solidFill>
                          <a:latin typeface="+mn-ea"/>
                        </a:rPr>
                        <a:t>年</a:t>
                      </a:r>
                      <a:r>
                        <a:rPr kumimoji="1" lang="en-US" altLang="ja-JP" sz="1000" b="0" dirty="0">
                          <a:solidFill>
                            <a:schemeClr val="tx1"/>
                          </a:solidFill>
                          <a:latin typeface="+mn-ea"/>
                        </a:rPr>
                        <a:t>4</a:t>
                      </a:r>
                      <a:r>
                        <a:rPr kumimoji="1" lang="ja-JP" altLang="en-US" sz="1000" b="0">
                          <a:solidFill>
                            <a:schemeClr val="tx1"/>
                          </a:solidFill>
                          <a:latin typeface="+mn-ea"/>
                        </a:rPr>
                        <a:t>月供用開始</a:t>
                      </a:r>
                    </a:p>
                    <a:p>
                      <a:pPr fontAlgn="ctr">
                        <a:lnSpc>
                          <a:spcPct val="100000"/>
                        </a:lnSpc>
                        <a:spcBef>
                          <a:spcPts val="0"/>
                        </a:spcBef>
                        <a:spcAft>
                          <a:spcPts val="600"/>
                        </a:spcAft>
                      </a:pPr>
                      <a:r>
                        <a:rPr kumimoji="1" lang="ja-JP" altLang="en-US" sz="1000" b="0">
                          <a:solidFill>
                            <a:schemeClr val="tx1"/>
                          </a:solidFill>
                          <a:latin typeface="+mn-ea"/>
                        </a:rPr>
                        <a:t>同一敷地内に建て替え</a:t>
                      </a:r>
                      <a:endParaRPr kumimoji="1" lang="ja-JP" altLang="en-US"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300744">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dirty="0">
                          <a:solidFill>
                            <a:srgbClr val="31926F"/>
                          </a:solidFill>
                          <a:latin typeface="+mn-ea"/>
                        </a:rPr>
                        <a:t>所在地</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zh-TW" altLang="en-US" sz="1000" b="0" dirty="0">
                          <a:solidFill>
                            <a:schemeClr val="tx1"/>
                          </a:solidFill>
                          <a:latin typeface="+mn-ea"/>
                        </a:rPr>
                        <a:t>木曽町福島</a:t>
                      </a:r>
                      <a:r>
                        <a:rPr kumimoji="1" lang="en-US" altLang="ja-JP" sz="1000" b="0" dirty="0">
                          <a:solidFill>
                            <a:schemeClr val="tx1"/>
                          </a:solidFill>
                          <a:latin typeface="+mn-ea"/>
                        </a:rPr>
                        <a:t>2326-6</a:t>
                      </a:r>
                      <a:endParaRPr kumimoji="1" lang="zh-TW" altLang="en-US" sz="1000" b="0" dirty="0">
                        <a:solidFill>
                          <a:schemeClr val="tx1"/>
                        </a:solidFill>
                        <a:latin typeface="+mn-ea"/>
                      </a:endParaRP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81906443"/>
                  </a:ext>
                </a:extLst>
              </a:tr>
              <a:tr h="295155">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dirty="0">
                          <a:solidFill>
                            <a:srgbClr val="31926F"/>
                          </a:solidFill>
                          <a:latin typeface="+mn-ea"/>
                        </a:rPr>
                        <a:t>アクセス</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en-US" altLang="ja-JP" sz="1000" b="0" dirty="0">
                          <a:solidFill>
                            <a:schemeClr val="tx1"/>
                          </a:solidFill>
                          <a:latin typeface="+mn-ea"/>
                        </a:rPr>
                        <a:t>JR</a:t>
                      </a:r>
                      <a:r>
                        <a:rPr kumimoji="1" lang="ja-JP" altLang="en-US" sz="1000" b="0" dirty="0">
                          <a:solidFill>
                            <a:schemeClr val="tx1"/>
                          </a:solidFill>
                          <a:latin typeface="+mn-ea"/>
                        </a:rPr>
                        <a:t>木曽福島駅から徒歩</a:t>
                      </a:r>
                      <a:r>
                        <a:rPr kumimoji="1" lang="en-US" altLang="ja-JP" sz="1000" b="0" dirty="0">
                          <a:solidFill>
                            <a:schemeClr val="tx1"/>
                          </a:solidFill>
                          <a:latin typeface="+mn-ea"/>
                        </a:rPr>
                        <a:t>4</a:t>
                      </a:r>
                      <a:r>
                        <a:rPr kumimoji="1" lang="ja-JP" altLang="en-US" sz="1000" b="0" dirty="0">
                          <a:solidFill>
                            <a:schemeClr val="tx1"/>
                          </a:solidFill>
                          <a:latin typeface="+mn-ea"/>
                        </a:rPr>
                        <a:t>分</a:t>
                      </a:r>
                      <a:endParaRPr kumimoji="1" lang="en-US" altLang="ja-JP" sz="1000" b="0" dirty="0">
                        <a:solidFill>
                          <a:schemeClr val="tx1"/>
                        </a:solidFill>
                        <a:latin typeface="+mn-ea"/>
                      </a:endParaRP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59911076"/>
                  </a:ext>
                </a:extLst>
              </a:tr>
              <a:tr h="1188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建物概要</a:t>
                      </a:r>
                      <a:r>
                        <a:rPr kumimoji="1" lang="ja-JP" altLang="en-US" sz="1000" baseline="30000" dirty="0">
                          <a:solidFill>
                            <a:srgbClr val="31926F"/>
                          </a:solidFill>
                          <a:latin typeface="+mn-ea"/>
                        </a:rPr>
                        <a:t>＊</a:t>
                      </a:r>
                      <a:r>
                        <a:rPr kumimoji="1" lang="en-US" altLang="ja-JP" sz="1000" baseline="30000" dirty="0">
                          <a:solidFill>
                            <a:srgbClr val="31926F"/>
                          </a:solidFill>
                          <a:latin typeface="+mn-ea"/>
                        </a:rPr>
                        <a:t>1</a:t>
                      </a:r>
                      <a:endParaRPr kumimoji="1" lang="ja-JP" altLang="en-US" sz="1000" dirty="0">
                        <a:solidFill>
                          <a:srgbClr val="31926F"/>
                        </a:solidFill>
                        <a:latin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構造種別</a:t>
                      </a:r>
                      <a:r>
                        <a:rPr kumimoji="1" lang="en-US" altLang="ja-JP" sz="1000" b="0" dirty="0">
                          <a:solidFill>
                            <a:schemeClr val="tx1"/>
                          </a:solidFill>
                          <a:latin typeface="+mn-ea"/>
                        </a:rPr>
                        <a:t>	</a:t>
                      </a:r>
                      <a:r>
                        <a:rPr kumimoji="1" lang="ja-JP" altLang="en-US" sz="1000" b="0" dirty="0">
                          <a:solidFill>
                            <a:schemeClr val="tx1"/>
                          </a:solidFill>
                          <a:latin typeface="+mn-ea"/>
                        </a:rPr>
                        <a:t>木造一部鉄骨造</a:t>
                      </a:r>
                      <a:endParaRPr kumimoji="1" lang="en-US" altLang="ja-JP" sz="1000" b="0" dirty="0">
                        <a:solidFill>
                          <a:schemeClr val="tx1"/>
                        </a:solidFill>
                        <a:latin typeface="+mn-ea"/>
                      </a:endParaRPr>
                    </a:p>
                    <a:p>
                      <a:pPr fontAlgn="ctr">
                        <a:lnSpc>
                          <a:spcPct val="100000"/>
                        </a:lnSpc>
                        <a:spcBef>
                          <a:spcPts val="0"/>
                        </a:spcBef>
                        <a:spcAft>
                          <a:spcPts val="600"/>
                        </a:spcAft>
                        <a:tabLst>
                          <a:tab pos="1371600" algn="r"/>
                        </a:tabLst>
                      </a:pPr>
                      <a:r>
                        <a:rPr kumimoji="1" lang="ja-JP" altLang="en-US" sz="1000" b="0" dirty="0">
                          <a:solidFill>
                            <a:schemeClr val="tx1"/>
                          </a:solidFill>
                          <a:latin typeface="+mn-ea"/>
                        </a:rPr>
                        <a:t>建築面積　 </a:t>
                      </a:r>
                      <a:r>
                        <a:rPr kumimoji="1" lang="en-US" altLang="ja-JP" sz="1000" b="0" dirty="0">
                          <a:solidFill>
                            <a:schemeClr val="tx1"/>
                          </a:solidFill>
                          <a:latin typeface="+mn-ea"/>
                        </a:rPr>
                        <a:t>3445.90㎡</a:t>
                      </a:r>
                    </a:p>
                    <a:p>
                      <a:pPr fontAlgn="ctr">
                        <a:lnSpc>
                          <a:spcPct val="100000"/>
                        </a:lnSpc>
                        <a:spcBef>
                          <a:spcPts val="0"/>
                        </a:spcBef>
                        <a:spcAft>
                          <a:spcPts val="600"/>
                        </a:spcAft>
                        <a:tabLst>
                          <a:tab pos="1371600" algn="r"/>
                        </a:tabLst>
                      </a:pPr>
                      <a:r>
                        <a:rPr kumimoji="1" lang="ja-JP" altLang="en-US" sz="1000" b="0" dirty="0">
                          <a:solidFill>
                            <a:schemeClr val="tx1"/>
                          </a:solidFill>
                          <a:latin typeface="+mn-ea"/>
                        </a:rPr>
                        <a:t>延床面積</a:t>
                      </a:r>
                      <a:r>
                        <a:rPr kumimoji="1" lang="en-US" altLang="ja-JP" sz="1000" b="0" dirty="0">
                          <a:solidFill>
                            <a:schemeClr val="tx1"/>
                          </a:solidFill>
                          <a:latin typeface="+mn-ea"/>
                        </a:rPr>
                        <a:t>	3323.88㎡</a:t>
                      </a: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階数</a:t>
                      </a:r>
                      <a:r>
                        <a:rPr kumimoji="1" lang="en-US" altLang="ja-JP" sz="1000" b="0" dirty="0">
                          <a:solidFill>
                            <a:schemeClr val="tx1"/>
                          </a:solidFill>
                          <a:latin typeface="+mn-ea"/>
                        </a:rPr>
                        <a:t>	</a:t>
                      </a:r>
                      <a:r>
                        <a:rPr kumimoji="1" lang="zh-TW" altLang="en-US" sz="1000" b="0" dirty="0">
                          <a:solidFill>
                            <a:schemeClr val="tx1"/>
                          </a:solidFill>
                          <a:latin typeface="+mn-ea"/>
                        </a:rPr>
                        <a:t>地上</a:t>
                      </a:r>
                      <a:r>
                        <a:rPr kumimoji="1" lang="en-US" altLang="zh-TW" sz="1000" b="0" dirty="0">
                          <a:solidFill>
                            <a:schemeClr val="tx1"/>
                          </a:solidFill>
                          <a:latin typeface="+mn-ea"/>
                        </a:rPr>
                        <a:t>1</a:t>
                      </a:r>
                      <a:r>
                        <a:rPr kumimoji="1" lang="zh-TW" altLang="en-US" sz="1000" b="0" dirty="0">
                          <a:solidFill>
                            <a:schemeClr val="tx1"/>
                          </a:solidFill>
                          <a:latin typeface="+mn-ea"/>
                        </a:rPr>
                        <a:t>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高さ</a:t>
                      </a:r>
                      <a:r>
                        <a:rPr kumimoji="1" lang="en-US" altLang="ja-JP" sz="1000" b="0" dirty="0">
                          <a:solidFill>
                            <a:schemeClr val="tx1"/>
                          </a:solidFill>
                          <a:latin typeface="+mn-ea"/>
                        </a:rPr>
                        <a:t>	9.746m</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sp>
        <p:nvSpPr>
          <p:cNvPr id="15" name="正方形/長方形 14">
            <a:extLst>
              <a:ext uri="{FF2B5EF4-FFF2-40B4-BE49-F238E27FC236}">
                <a16:creationId xmlns:a16="http://schemas.microsoft.com/office/drawing/2014/main" id="{77499A1F-0FA4-E86D-D22A-E66815DD3D02}"/>
              </a:ext>
            </a:extLst>
          </p:cNvPr>
          <p:cNvSpPr/>
          <p:nvPr/>
        </p:nvSpPr>
        <p:spPr>
          <a:xfrm>
            <a:off x="504000" y="8850066"/>
            <a:ext cx="6552000" cy="609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内部の検討体制</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平成</a:t>
            </a:r>
            <a:r>
              <a:rPr kumimoji="1" lang="en-US" altLang="ja-JP" sz="1100" dirty="0">
                <a:solidFill>
                  <a:schemeClr val="tx1"/>
                </a:solidFill>
                <a:latin typeface="+mn-ea"/>
              </a:rPr>
              <a:t>27</a:t>
            </a:r>
            <a:r>
              <a:rPr kumimoji="1" lang="ja-JP" altLang="en-US" sz="1100" dirty="0">
                <a:solidFill>
                  <a:schemeClr val="tx1"/>
                </a:solidFill>
                <a:latin typeface="+mn-ea"/>
              </a:rPr>
              <a:t>年（</a:t>
            </a:r>
            <a:r>
              <a:rPr kumimoji="1" lang="en-US" altLang="ja-JP" sz="1100" dirty="0">
                <a:solidFill>
                  <a:schemeClr val="tx1"/>
                </a:solidFill>
                <a:latin typeface="+mn-ea"/>
              </a:rPr>
              <a:t>2015</a:t>
            </a:r>
            <a:r>
              <a:rPr kumimoji="1" lang="ja-JP" altLang="en-US" sz="1100" dirty="0">
                <a:solidFill>
                  <a:schemeClr val="tx1"/>
                </a:solidFill>
                <a:latin typeface="+mn-ea"/>
              </a:rPr>
              <a:t>年）頃から機構改革に着手。その中で若手職員を含めた議論により、課や係の構成を決定。庁舎移転後は新しい組織体制となっている。</a:t>
            </a:r>
          </a:p>
        </p:txBody>
      </p:sp>
      <p:sp>
        <p:nvSpPr>
          <p:cNvPr id="6" name="正方形/長方形 5">
            <a:extLst>
              <a:ext uri="{FF2B5EF4-FFF2-40B4-BE49-F238E27FC236}">
                <a16:creationId xmlns:a16="http://schemas.microsoft.com/office/drawing/2014/main" id="{5BF29465-2E6B-8E70-7C8C-CEA185C45F9E}"/>
              </a:ext>
            </a:extLst>
          </p:cNvPr>
          <p:cNvSpPr/>
          <p:nvPr/>
        </p:nvSpPr>
        <p:spPr>
          <a:xfrm>
            <a:off x="503837" y="8146525"/>
            <a:ext cx="6552000" cy="609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外部の検討体制</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平成</a:t>
            </a:r>
            <a:r>
              <a:rPr kumimoji="1" lang="en-US" altLang="ja-JP" sz="1100" dirty="0">
                <a:solidFill>
                  <a:schemeClr val="tx1"/>
                </a:solidFill>
                <a:latin typeface="+mn-ea"/>
              </a:rPr>
              <a:t>29</a:t>
            </a:r>
            <a:r>
              <a:rPr kumimoji="1" lang="ja-JP" altLang="en-US" sz="1100" dirty="0">
                <a:solidFill>
                  <a:schemeClr val="tx1"/>
                </a:solidFill>
                <a:latin typeface="+mn-ea"/>
              </a:rPr>
              <a:t>年（</a:t>
            </a:r>
            <a:r>
              <a:rPr kumimoji="1" lang="en-US" altLang="ja-JP" sz="1100" dirty="0">
                <a:solidFill>
                  <a:schemeClr val="tx1"/>
                </a:solidFill>
                <a:latin typeface="+mn-ea"/>
              </a:rPr>
              <a:t>2017</a:t>
            </a:r>
            <a:r>
              <a:rPr kumimoji="1" lang="ja-JP" altLang="en-US" sz="1100" dirty="0">
                <a:solidFill>
                  <a:schemeClr val="tx1"/>
                </a:solidFill>
                <a:latin typeface="+mn-ea"/>
              </a:rPr>
              <a:t>年）</a:t>
            </a:r>
            <a:r>
              <a:rPr kumimoji="1" lang="en-US" altLang="ja-JP" sz="1100" dirty="0">
                <a:solidFill>
                  <a:schemeClr val="tx1"/>
                </a:solidFill>
                <a:latin typeface="+mn-ea"/>
              </a:rPr>
              <a:t>3</a:t>
            </a:r>
            <a:r>
              <a:rPr kumimoji="1" lang="ja-JP" altLang="en-US" sz="1100" dirty="0">
                <a:solidFill>
                  <a:schemeClr val="tx1"/>
                </a:solidFill>
                <a:latin typeface="+mn-ea"/>
              </a:rPr>
              <a:t>月に建築関係を専門とする大学教授や、地域協議会代表者等からなる建設検討委員会を設置。また、同年</a:t>
            </a:r>
            <a:r>
              <a:rPr kumimoji="1" lang="en-US" altLang="ja-JP" sz="1100" dirty="0">
                <a:solidFill>
                  <a:schemeClr val="tx1"/>
                </a:solidFill>
                <a:latin typeface="+mn-ea"/>
              </a:rPr>
              <a:t>6</a:t>
            </a:r>
            <a:r>
              <a:rPr kumimoji="1" lang="ja-JP" altLang="en-US" sz="1100" dirty="0">
                <a:solidFill>
                  <a:schemeClr val="tx1"/>
                </a:solidFill>
                <a:latin typeface="+mn-ea"/>
              </a:rPr>
              <a:t>月の議会において、全町議会議員による建設特別委員会が設置され、検討を進めた。</a:t>
            </a:r>
          </a:p>
        </p:txBody>
      </p:sp>
    </p:spTree>
    <p:extLst>
      <p:ext uri="{BB962C8B-B14F-4D97-AF65-F5344CB8AC3E}">
        <p14:creationId xmlns:p14="http://schemas.microsoft.com/office/powerpoint/2010/main" val="160790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グループ化 84">
            <a:extLst>
              <a:ext uri="{FF2B5EF4-FFF2-40B4-BE49-F238E27FC236}">
                <a16:creationId xmlns:a16="http://schemas.microsoft.com/office/drawing/2014/main" id="{A8F2A1FD-06E6-88CC-61C5-4D60EC16236E}"/>
              </a:ext>
            </a:extLst>
          </p:cNvPr>
          <p:cNvGrpSpPr/>
          <p:nvPr/>
        </p:nvGrpSpPr>
        <p:grpSpPr>
          <a:xfrm>
            <a:off x="1601400" y="3720129"/>
            <a:ext cx="3816117" cy="1717955"/>
            <a:chOff x="503994" y="3996002"/>
            <a:chExt cx="4558136" cy="2052000"/>
          </a:xfrm>
        </p:grpSpPr>
        <p:sp>
          <p:nvSpPr>
            <p:cNvPr id="57" name="Freeform 188">
              <a:extLst>
                <a:ext uri="{FF2B5EF4-FFF2-40B4-BE49-F238E27FC236}">
                  <a16:creationId xmlns:a16="http://schemas.microsoft.com/office/drawing/2014/main" id="{008A1DB3-49CC-3CB1-A5F6-D727F92938C0}"/>
                </a:ext>
              </a:extLst>
            </p:cNvPr>
            <p:cNvSpPr>
              <a:spLocks noChangeAspect="1"/>
            </p:cNvSpPr>
            <p:nvPr/>
          </p:nvSpPr>
          <p:spPr bwMode="auto">
            <a:xfrm>
              <a:off x="503994" y="3996002"/>
              <a:ext cx="4558136" cy="2052000"/>
            </a:xfrm>
            <a:custGeom>
              <a:avLst/>
              <a:gdLst>
                <a:gd name="T0" fmla="*/ 79 w 79"/>
                <a:gd name="T1" fmla="*/ 16 h 32"/>
                <a:gd name="T2" fmla="*/ 77 w 79"/>
                <a:gd name="T3" fmla="*/ 11 h 32"/>
                <a:gd name="T4" fmla="*/ 75 w 79"/>
                <a:gd name="T5" fmla="*/ 9 h 32"/>
                <a:gd name="T6" fmla="*/ 72 w 79"/>
                <a:gd name="T7" fmla="*/ 7 h 32"/>
                <a:gd name="T8" fmla="*/ 68 w 79"/>
                <a:gd name="T9" fmla="*/ 7 h 32"/>
                <a:gd name="T10" fmla="*/ 67 w 79"/>
                <a:gd name="T11" fmla="*/ 8 h 32"/>
                <a:gd name="T12" fmla="*/ 65 w 79"/>
                <a:gd name="T13" fmla="*/ 9 h 32"/>
                <a:gd name="T14" fmla="*/ 61 w 79"/>
                <a:gd name="T15" fmla="*/ 8 h 32"/>
                <a:gd name="T16" fmla="*/ 57 w 79"/>
                <a:gd name="T17" fmla="*/ 9 h 32"/>
                <a:gd name="T18" fmla="*/ 53 w 79"/>
                <a:gd name="T19" fmla="*/ 10 h 32"/>
                <a:gd name="T20" fmla="*/ 50 w 79"/>
                <a:gd name="T21" fmla="*/ 11 h 32"/>
                <a:gd name="T22" fmla="*/ 49 w 79"/>
                <a:gd name="T23" fmla="*/ 9 h 32"/>
                <a:gd name="T24" fmla="*/ 48 w 79"/>
                <a:gd name="T25" fmla="*/ 7 h 32"/>
                <a:gd name="T26" fmla="*/ 46 w 79"/>
                <a:gd name="T27" fmla="*/ 9 h 32"/>
                <a:gd name="T28" fmla="*/ 43 w 79"/>
                <a:gd name="T29" fmla="*/ 10 h 32"/>
                <a:gd name="T30" fmla="*/ 37 w 79"/>
                <a:gd name="T31" fmla="*/ 11 h 32"/>
                <a:gd name="T32" fmla="*/ 35 w 79"/>
                <a:gd name="T33" fmla="*/ 9 h 32"/>
                <a:gd name="T34" fmla="*/ 31 w 79"/>
                <a:gd name="T35" fmla="*/ 8 h 32"/>
                <a:gd name="T36" fmla="*/ 29 w 79"/>
                <a:gd name="T37" fmla="*/ 5 h 32"/>
                <a:gd name="T38" fmla="*/ 23 w 79"/>
                <a:gd name="T39" fmla="*/ 5 h 32"/>
                <a:gd name="T40" fmla="*/ 21 w 79"/>
                <a:gd name="T41" fmla="*/ 4 h 32"/>
                <a:gd name="T42" fmla="*/ 18 w 79"/>
                <a:gd name="T43" fmla="*/ 3 h 32"/>
                <a:gd name="T44" fmla="*/ 12 w 79"/>
                <a:gd name="T45" fmla="*/ 2 h 32"/>
                <a:gd name="T46" fmla="*/ 7 w 79"/>
                <a:gd name="T47" fmla="*/ 0 h 32"/>
                <a:gd name="T48" fmla="*/ 5 w 79"/>
                <a:gd name="T49" fmla="*/ 1 h 32"/>
                <a:gd name="T50" fmla="*/ 3 w 79"/>
                <a:gd name="T51" fmla="*/ 1 h 32"/>
                <a:gd name="T52" fmla="*/ 0 w 79"/>
                <a:gd name="T53" fmla="*/ 4 h 32"/>
                <a:gd name="T54" fmla="*/ 2 w 79"/>
                <a:gd name="T55" fmla="*/ 5 h 32"/>
                <a:gd name="T56" fmla="*/ 4 w 79"/>
                <a:gd name="T57" fmla="*/ 9 h 32"/>
                <a:gd name="T58" fmla="*/ 7 w 79"/>
                <a:gd name="T59" fmla="*/ 14 h 32"/>
                <a:gd name="T60" fmla="*/ 13 w 79"/>
                <a:gd name="T61" fmla="*/ 17 h 32"/>
                <a:gd name="T62" fmla="*/ 18 w 79"/>
                <a:gd name="T63" fmla="*/ 19 h 32"/>
                <a:gd name="T64" fmla="*/ 20 w 79"/>
                <a:gd name="T65" fmla="*/ 21 h 32"/>
                <a:gd name="T66" fmla="*/ 23 w 79"/>
                <a:gd name="T67" fmla="*/ 20 h 32"/>
                <a:gd name="T68" fmla="*/ 25 w 79"/>
                <a:gd name="T69" fmla="*/ 24 h 32"/>
                <a:gd name="T70" fmla="*/ 28 w 79"/>
                <a:gd name="T71" fmla="*/ 23 h 32"/>
                <a:gd name="T72" fmla="*/ 32 w 79"/>
                <a:gd name="T73" fmla="*/ 24 h 32"/>
                <a:gd name="T74" fmla="*/ 35 w 79"/>
                <a:gd name="T75" fmla="*/ 25 h 32"/>
                <a:gd name="T76" fmla="*/ 41 w 79"/>
                <a:gd name="T77" fmla="*/ 29 h 32"/>
                <a:gd name="T78" fmla="*/ 43 w 79"/>
                <a:gd name="T79" fmla="*/ 32 h 32"/>
                <a:gd name="T80" fmla="*/ 45 w 79"/>
                <a:gd name="T81" fmla="*/ 31 h 32"/>
                <a:gd name="T82" fmla="*/ 44 w 79"/>
                <a:gd name="T83" fmla="*/ 28 h 32"/>
                <a:gd name="T84" fmla="*/ 43 w 79"/>
                <a:gd name="T85" fmla="*/ 24 h 32"/>
                <a:gd name="T86" fmla="*/ 43 w 79"/>
                <a:gd name="T87" fmla="*/ 23 h 32"/>
                <a:gd name="T88" fmla="*/ 47 w 79"/>
                <a:gd name="T89" fmla="*/ 22 h 32"/>
                <a:gd name="T90" fmla="*/ 51 w 79"/>
                <a:gd name="T91" fmla="*/ 22 h 32"/>
                <a:gd name="T92" fmla="*/ 56 w 79"/>
                <a:gd name="T93" fmla="*/ 23 h 32"/>
                <a:gd name="T94" fmla="*/ 59 w 79"/>
                <a:gd name="T95" fmla="*/ 25 h 32"/>
                <a:gd name="T96" fmla="*/ 61 w 79"/>
                <a:gd name="T97" fmla="*/ 28 h 32"/>
                <a:gd name="T98" fmla="*/ 62 w 79"/>
                <a:gd name="T99" fmla="*/ 29 h 32"/>
                <a:gd name="T100" fmla="*/ 66 w 79"/>
                <a:gd name="T101" fmla="*/ 28 h 32"/>
                <a:gd name="T102" fmla="*/ 71 w 79"/>
                <a:gd name="T103" fmla="*/ 29 h 32"/>
                <a:gd name="T104" fmla="*/ 68 w 79"/>
                <a:gd name="T105" fmla="*/ 26 h 32"/>
                <a:gd name="T106" fmla="*/ 69 w 79"/>
                <a:gd name="T107" fmla="*/ 24 h 32"/>
                <a:gd name="T108" fmla="*/ 68 w 79"/>
                <a:gd name="T109" fmla="*/ 22 h 32"/>
                <a:gd name="T110" fmla="*/ 72 w 79"/>
                <a:gd name="T111" fmla="*/ 25 h 32"/>
                <a:gd name="T112" fmla="*/ 73 w 79"/>
                <a:gd name="T113" fmla="*/ 21 h 32"/>
                <a:gd name="T114" fmla="*/ 76 w 79"/>
                <a:gd name="T115" fmla="*/ 22 h 32"/>
                <a:gd name="T116" fmla="*/ 77 w 79"/>
                <a:gd name="T117"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 h="32">
                  <a:moveTo>
                    <a:pt x="77" y="18"/>
                  </a:moveTo>
                  <a:cubicBezTo>
                    <a:pt x="77" y="17"/>
                    <a:pt x="79" y="17"/>
                    <a:pt x="79" y="16"/>
                  </a:cubicBezTo>
                  <a:cubicBezTo>
                    <a:pt x="79" y="15"/>
                    <a:pt x="78" y="15"/>
                    <a:pt x="78" y="14"/>
                  </a:cubicBezTo>
                  <a:cubicBezTo>
                    <a:pt x="78" y="13"/>
                    <a:pt x="77" y="12"/>
                    <a:pt x="77" y="11"/>
                  </a:cubicBezTo>
                  <a:cubicBezTo>
                    <a:pt x="77" y="9"/>
                    <a:pt x="77" y="10"/>
                    <a:pt x="77" y="9"/>
                  </a:cubicBezTo>
                  <a:cubicBezTo>
                    <a:pt x="77" y="9"/>
                    <a:pt x="75" y="9"/>
                    <a:pt x="75" y="9"/>
                  </a:cubicBezTo>
                  <a:cubicBezTo>
                    <a:pt x="75" y="9"/>
                    <a:pt x="75" y="8"/>
                    <a:pt x="74" y="8"/>
                  </a:cubicBezTo>
                  <a:cubicBezTo>
                    <a:pt x="73" y="8"/>
                    <a:pt x="73" y="8"/>
                    <a:pt x="72" y="7"/>
                  </a:cubicBezTo>
                  <a:cubicBezTo>
                    <a:pt x="72" y="7"/>
                    <a:pt x="72" y="7"/>
                    <a:pt x="71" y="7"/>
                  </a:cubicBezTo>
                  <a:cubicBezTo>
                    <a:pt x="70" y="8"/>
                    <a:pt x="69" y="7"/>
                    <a:pt x="68" y="7"/>
                  </a:cubicBezTo>
                  <a:cubicBezTo>
                    <a:pt x="68" y="7"/>
                    <a:pt x="68" y="6"/>
                    <a:pt x="67" y="6"/>
                  </a:cubicBezTo>
                  <a:cubicBezTo>
                    <a:pt x="67" y="6"/>
                    <a:pt x="67" y="7"/>
                    <a:pt x="67" y="8"/>
                  </a:cubicBezTo>
                  <a:cubicBezTo>
                    <a:pt x="67" y="8"/>
                    <a:pt x="67" y="8"/>
                    <a:pt x="66" y="9"/>
                  </a:cubicBezTo>
                  <a:cubicBezTo>
                    <a:pt x="66" y="10"/>
                    <a:pt x="65" y="9"/>
                    <a:pt x="65" y="9"/>
                  </a:cubicBezTo>
                  <a:cubicBezTo>
                    <a:pt x="64" y="9"/>
                    <a:pt x="63" y="8"/>
                    <a:pt x="62" y="8"/>
                  </a:cubicBezTo>
                  <a:cubicBezTo>
                    <a:pt x="62" y="8"/>
                    <a:pt x="61" y="8"/>
                    <a:pt x="61" y="8"/>
                  </a:cubicBezTo>
                  <a:cubicBezTo>
                    <a:pt x="60" y="8"/>
                    <a:pt x="59" y="8"/>
                    <a:pt x="58" y="8"/>
                  </a:cubicBezTo>
                  <a:cubicBezTo>
                    <a:pt x="58" y="8"/>
                    <a:pt x="57" y="8"/>
                    <a:pt x="57" y="9"/>
                  </a:cubicBezTo>
                  <a:cubicBezTo>
                    <a:pt x="56" y="10"/>
                    <a:pt x="56" y="10"/>
                    <a:pt x="55" y="10"/>
                  </a:cubicBezTo>
                  <a:cubicBezTo>
                    <a:pt x="54" y="11"/>
                    <a:pt x="54" y="10"/>
                    <a:pt x="53" y="10"/>
                  </a:cubicBezTo>
                  <a:cubicBezTo>
                    <a:pt x="52" y="10"/>
                    <a:pt x="53" y="10"/>
                    <a:pt x="53" y="10"/>
                  </a:cubicBezTo>
                  <a:cubicBezTo>
                    <a:pt x="52" y="11"/>
                    <a:pt x="50" y="11"/>
                    <a:pt x="50" y="11"/>
                  </a:cubicBezTo>
                  <a:cubicBezTo>
                    <a:pt x="49" y="11"/>
                    <a:pt x="49" y="11"/>
                    <a:pt x="48" y="10"/>
                  </a:cubicBezTo>
                  <a:cubicBezTo>
                    <a:pt x="48" y="10"/>
                    <a:pt x="49" y="10"/>
                    <a:pt x="49" y="9"/>
                  </a:cubicBezTo>
                  <a:cubicBezTo>
                    <a:pt x="50" y="9"/>
                    <a:pt x="49" y="8"/>
                    <a:pt x="49" y="7"/>
                  </a:cubicBezTo>
                  <a:cubicBezTo>
                    <a:pt x="49" y="7"/>
                    <a:pt x="49" y="7"/>
                    <a:pt x="48" y="7"/>
                  </a:cubicBezTo>
                  <a:cubicBezTo>
                    <a:pt x="48" y="7"/>
                    <a:pt x="48" y="8"/>
                    <a:pt x="48" y="8"/>
                  </a:cubicBezTo>
                  <a:cubicBezTo>
                    <a:pt x="47" y="9"/>
                    <a:pt x="47" y="9"/>
                    <a:pt x="46" y="9"/>
                  </a:cubicBezTo>
                  <a:cubicBezTo>
                    <a:pt x="46" y="9"/>
                    <a:pt x="45" y="9"/>
                    <a:pt x="45" y="10"/>
                  </a:cubicBezTo>
                  <a:cubicBezTo>
                    <a:pt x="45" y="10"/>
                    <a:pt x="43" y="10"/>
                    <a:pt x="43" y="10"/>
                  </a:cubicBezTo>
                  <a:cubicBezTo>
                    <a:pt x="42" y="10"/>
                    <a:pt x="42" y="10"/>
                    <a:pt x="41" y="11"/>
                  </a:cubicBezTo>
                  <a:cubicBezTo>
                    <a:pt x="41" y="11"/>
                    <a:pt x="38" y="11"/>
                    <a:pt x="37" y="11"/>
                  </a:cubicBezTo>
                  <a:cubicBezTo>
                    <a:pt x="37" y="11"/>
                    <a:pt x="36" y="10"/>
                    <a:pt x="36" y="10"/>
                  </a:cubicBezTo>
                  <a:cubicBezTo>
                    <a:pt x="36" y="10"/>
                    <a:pt x="35" y="9"/>
                    <a:pt x="35" y="9"/>
                  </a:cubicBezTo>
                  <a:cubicBezTo>
                    <a:pt x="34" y="9"/>
                    <a:pt x="33" y="8"/>
                    <a:pt x="33" y="8"/>
                  </a:cubicBezTo>
                  <a:cubicBezTo>
                    <a:pt x="33" y="8"/>
                    <a:pt x="32" y="8"/>
                    <a:pt x="31" y="8"/>
                  </a:cubicBezTo>
                  <a:cubicBezTo>
                    <a:pt x="31" y="8"/>
                    <a:pt x="31" y="7"/>
                    <a:pt x="30" y="6"/>
                  </a:cubicBezTo>
                  <a:cubicBezTo>
                    <a:pt x="30" y="6"/>
                    <a:pt x="30" y="6"/>
                    <a:pt x="29" y="5"/>
                  </a:cubicBezTo>
                  <a:cubicBezTo>
                    <a:pt x="29" y="4"/>
                    <a:pt x="29" y="5"/>
                    <a:pt x="28" y="5"/>
                  </a:cubicBezTo>
                  <a:cubicBezTo>
                    <a:pt x="27" y="4"/>
                    <a:pt x="24" y="5"/>
                    <a:pt x="23" y="5"/>
                  </a:cubicBezTo>
                  <a:cubicBezTo>
                    <a:pt x="22" y="4"/>
                    <a:pt x="23" y="4"/>
                    <a:pt x="22" y="4"/>
                  </a:cubicBezTo>
                  <a:cubicBezTo>
                    <a:pt x="22" y="4"/>
                    <a:pt x="21" y="4"/>
                    <a:pt x="21" y="4"/>
                  </a:cubicBezTo>
                  <a:cubicBezTo>
                    <a:pt x="20" y="4"/>
                    <a:pt x="20" y="4"/>
                    <a:pt x="20" y="4"/>
                  </a:cubicBezTo>
                  <a:cubicBezTo>
                    <a:pt x="19" y="4"/>
                    <a:pt x="18" y="3"/>
                    <a:pt x="18" y="3"/>
                  </a:cubicBezTo>
                  <a:cubicBezTo>
                    <a:pt x="17" y="2"/>
                    <a:pt x="16" y="3"/>
                    <a:pt x="16" y="2"/>
                  </a:cubicBezTo>
                  <a:cubicBezTo>
                    <a:pt x="15" y="2"/>
                    <a:pt x="13" y="2"/>
                    <a:pt x="12" y="2"/>
                  </a:cubicBezTo>
                  <a:cubicBezTo>
                    <a:pt x="12" y="2"/>
                    <a:pt x="10" y="2"/>
                    <a:pt x="9" y="2"/>
                  </a:cubicBezTo>
                  <a:cubicBezTo>
                    <a:pt x="9" y="1"/>
                    <a:pt x="8" y="1"/>
                    <a:pt x="7" y="0"/>
                  </a:cubicBezTo>
                  <a:cubicBezTo>
                    <a:pt x="7" y="0"/>
                    <a:pt x="6" y="0"/>
                    <a:pt x="5" y="0"/>
                  </a:cubicBezTo>
                  <a:cubicBezTo>
                    <a:pt x="5" y="0"/>
                    <a:pt x="5" y="0"/>
                    <a:pt x="5" y="1"/>
                  </a:cubicBezTo>
                  <a:cubicBezTo>
                    <a:pt x="5" y="1"/>
                    <a:pt x="4" y="1"/>
                    <a:pt x="4" y="1"/>
                  </a:cubicBezTo>
                  <a:cubicBezTo>
                    <a:pt x="3" y="1"/>
                    <a:pt x="3" y="1"/>
                    <a:pt x="3" y="1"/>
                  </a:cubicBezTo>
                  <a:cubicBezTo>
                    <a:pt x="2" y="1"/>
                    <a:pt x="1" y="2"/>
                    <a:pt x="1" y="2"/>
                  </a:cubicBezTo>
                  <a:cubicBezTo>
                    <a:pt x="0" y="4"/>
                    <a:pt x="0" y="4"/>
                    <a:pt x="0" y="4"/>
                  </a:cubicBezTo>
                  <a:cubicBezTo>
                    <a:pt x="0" y="4"/>
                    <a:pt x="0" y="4"/>
                    <a:pt x="0" y="5"/>
                  </a:cubicBezTo>
                  <a:cubicBezTo>
                    <a:pt x="1" y="5"/>
                    <a:pt x="2" y="5"/>
                    <a:pt x="2" y="5"/>
                  </a:cubicBezTo>
                  <a:cubicBezTo>
                    <a:pt x="2" y="6"/>
                    <a:pt x="2" y="8"/>
                    <a:pt x="2" y="8"/>
                  </a:cubicBezTo>
                  <a:cubicBezTo>
                    <a:pt x="2" y="8"/>
                    <a:pt x="4" y="9"/>
                    <a:pt x="4" y="9"/>
                  </a:cubicBezTo>
                  <a:cubicBezTo>
                    <a:pt x="4" y="10"/>
                    <a:pt x="3" y="11"/>
                    <a:pt x="4" y="11"/>
                  </a:cubicBezTo>
                  <a:cubicBezTo>
                    <a:pt x="5" y="12"/>
                    <a:pt x="6" y="14"/>
                    <a:pt x="7" y="14"/>
                  </a:cubicBezTo>
                  <a:cubicBezTo>
                    <a:pt x="7" y="15"/>
                    <a:pt x="9" y="16"/>
                    <a:pt x="10" y="16"/>
                  </a:cubicBezTo>
                  <a:cubicBezTo>
                    <a:pt x="11" y="16"/>
                    <a:pt x="13" y="16"/>
                    <a:pt x="13" y="17"/>
                  </a:cubicBezTo>
                  <a:cubicBezTo>
                    <a:pt x="14" y="17"/>
                    <a:pt x="15" y="18"/>
                    <a:pt x="15" y="19"/>
                  </a:cubicBezTo>
                  <a:cubicBezTo>
                    <a:pt x="15" y="19"/>
                    <a:pt x="17" y="19"/>
                    <a:pt x="18" y="19"/>
                  </a:cubicBezTo>
                  <a:cubicBezTo>
                    <a:pt x="18" y="19"/>
                    <a:pt x="19" y="20"/>
                    <a:pt x="19" y="20"/>
                  </a:cubicBezTo>
                  <a:cubicBezTo>
                    <a:pt x="20" y="20"/>
                    <a:pt x="20" y="21"/>
                    <a:pt x="20" y="21"/>
                  </a:cubicBezTo>
                  <a:cubicBezTo>
                    <a:pt x="20" y="20"/>
                    <a:pt x="20" y="20"/>
                    <a:pt x="21" y="20"/>
                  </a:cubicBezTo>
                  <a:cubicBezTo>
                    <a:pt x="22" y="20"/>
                    <a:pt x="23" y="20"/>
                    <a:pt x="23" y="20"/>
                  </a:cubicBezTo>
                  <a:cubicBezTo>
                    <a:pt x="22" y="21"/>
                    <a:pt x="23" y="22"/>
                    <a:pt x="23" y="23"/>
                  </a:cubicBezTo>
                  <a:cubicBezTo>
                    <a:pt x="23" y="23"/>
                    <a:pt x="24" y="24"/>
                    <a:pt x="25" y="24"/>
                  </a:cubicBezTo>
                  <a:cubicBezTo>
                    <a:pt x="26" y="24"/>
                    <a:pt x="26" y="24"/>
                    <a:pt x="27" y="24"/>
                  </a:cubicBezTo>
                  <a:cubicBezTo>
                    <a:pt x="27" y="23"/>
                    <a:pt x="27" y="23"/>
                    <a:pt x="28" y="23"/>
                  </a:cubicBezTo>
                  <a:cubicBezTo>
                    <a:pt x="28" y="23"/>
                    <a:pt x="29" y="23"/>
                    <a:pt x="29" y="24"/>
                  </a:cubicBezTo>
                  <a:cubicBezTo>
                    <a:pt x="29" y="24"/>
                    <a:pt x="31" y="24"/>
                    <a:pt x="32" y="24"/>
                  </a:cubicBezTo>
                  <a:cubicBezTo>
                    <a:pt x="32" y="24"/>
                    <a:pt x="33" y="24"/>
                    <a:pt x="34" y="24"/>
                  </a:cubicBezTo>
                  <a:cubicBezTo>
                    <a:pt x="34" y="24"/>
                    <a:pt x="35" y="25"/>
                    <a:pt x="35" y="25"/>
                  </a:cubicBezTo>
                  <a:cubicBezTo>
                    <a:pt x="36" y="25"/>
                    <a:pt x="37" y="25"/>
                    <a:pt x="38" y="26"/>
                  </a:cubicBezTo>
                  <a:cubicBezTo>
                    <a:pt x="38" y="27"/>
                    <a:pt x="40" y="29"/>
                    <a:pt x="41" y="29"/>
                  </a:cubicBezTo>
                  <a:cubicBezTo>
                    <a:pt x="41" y="29"/>
                    <a:pt x="41" y="29"/>
                    <a:pt x="42" y="30"/>
                  </a:cubicBezTo>
                  <a:cubicBezTo>
                    <a:pt x="42" y="30"/>
                    <a:pt x="42" y="32"/>
                    <a:pt x="43" y="32"/>
                  </a:cubicBezTo>
                  <a:cubicBezTo>
                    <a:pt x="43" y="32"/>
                    <a:pt x="44" y="32"/>
                    <a:pt x="44" y="32"/>
                  </a:cubicBezTo>
                  <a:cubicBezTo>
                    <a:pt x="44" y="32"/>
                    <a:pt x="45" y="32"/>
                    <a:pt x="45" y="31"/>
                  </a:cubicBezTo>
                  <a:cubicBezTo>
                    <a:pt x="45" y="31"/>
                    <a:pt x="44" y="30"/>
                    <a:pt x="44" y="29"/>
                  </a:cubicBezTo>
                  <a:cubicBezTo>
                    <a:pt x="44" y="28"/>
                    <a:pt x="44" y="28"/>
                    <a:pt x="44" y="28"/>
                  </a:cubicBezTo>
                  <a:cubicBezTo>
                    <a:pt x="45" y="27"/>
                    <a:pt x="45" y="27"/>
                    <a:pt x="45" y="26"/>
                  </a:cubicBezTo>
                  <a:cubicBezTo>
                    <a:pt x="44" y="26"/>
                    <a:pt x="44" y="25"/>
                    <a:pt x="43" y="24"/>
                  </a:cubicBezTo>
                  <a:cubicBezTo>
                    <a:pt x="43" y="24"/>
                    <a:pt x="42" y="24"/>
                    <a:pt x="42" y="23"/>
                  </a:cubicBezTo>
                  <a:cubicBezTo>
                    <a:pt x="42" y="23"/>
                    <a:pt x="42" y="23"/>
                    <a:pt x="43" y="23"/>
                  </a:cubicBezTo>
                  <a:cubicBezTo>
                    <a:pt x="43" y="23"/>
                    <a:pt x="45" y="24"/>
                    <a:pt x="45" y="24"/>
                  </a:cubicBezTo>
                  <a:cubicBezTo>
                    <a:pt x="45" y="24"/>
                    <a:pt x="46" y="23"/>
                    <a:pt x="47" y="22"/>
                  </a:cubicBezTo>
                  <a:cubicBezTo>
                    <a:pt x="47" y="22"/>
                    <a:pt x="48" y="21"/>
                    <a:pt x="48" y="21"/>
                  </a:cubicBezTo>
                  <a:cubicBezTo>
                    <a:pt x="48" y="21"/>
                    <a:pt x="50" y="21"/>
                    <a:pt x="51" y="22"/>
                  </a:cubicBezTo>
                  <a:cubicBezTo>
                    <a:pt x="51" y="22"/>
                    <a:pt x="54" y="23"/>
                    <a:pt x="54" y="23"/>
                  </a:cubicBezTo>
                  <a:cubicBezTo>
                    <a:pt x="55" y="23"/>
                    <a:pt x="55" y="23"/>
                    <a:pt x="56" y="23"/>
                  </a:cubicBezTo>
                  <a:cubicBezTo>
                    <a:pt x="56" y="24"/>
                    <a:pt x="57" y="25"/>
                    <a:pt x="57" y="25"/>
                  </a:cubicBezTo>
                  <a:cubicBezTo>
                    <a:pt x="58" y="25"/>
                    <a:pt x="58" y="25"/>
                    <a:pt x="59" y="25"/>
                  </a:cubicBezTo>
                  <a:cubicBezTo>
                    <a:pt x="59" y="25"/>
                    <a:pt x="60" y="26"/>
                    <a:pt x="60" y="27"/>
                  </a:cubicBezTo>
                  <a:cubicBezTo>
                    <a:pt x="61" y="27"/>
                    <a:pt x="61" y="28"/>
                    <a:pt x="61" y="28"/>
                  </a:cubicBezTo>
                  <a:cubicBezTo>
                    <a:pt x="62" y="28"/>
                    <a:pt x="62" y="28"/>
                    <a:pt x="62" y="28"/>
                  </a:cubicBezTo>
                  <a:cubicBezTo>
                    <a:pt x="62" y="28"/>
                    <a:pt x="62" y="30"/>
                    <a:pt x="62" y="29"/>
                  </a:cubicBezTo>
                  <a:cubicBezTo>
                    <a:pt x="63" y="29"/>
                    <a:pt x="65" y="29"/>
                    <a:pt x="65" y="29"/>
                  </a:cubicBezTo>
                  <a:cubicBezTo>
                    <a:pt x="65" y="28"/>
                    <a:pt x="66" y="28"/>
                    <a:pt x="66" y="28"/>
                  </a:cubicBezTo>
                  <a:cubicBezTo>
                    <a:pt x="67" y="28"/>
                    <a:pt x="70" y="29"/>
                    <a:pt x="71" y="29"/>
                  </a:cubicBezTo>
                  <a:cubicBezTo>
                    <a:pt x="71" y="29"/>
                    <a:pt x="71" y="29"/>
                    <a:pt x="71" y="29"/>
                  </a:cubicBezTo>
                  <a:cubicBezTo>
                    <a:pt x="71" y="29"/>
                    <a:pt x="70" y="29"/>
                    <a:pt x="70" y="28"/>
                  </a:cubicBezTo>
                  <a:cubicBezTo>
                    <a:pt x="69" y="27"/>
                    <a:pt x="67" y="27"/>
                    <a:pt x="68" y="26"/>
                  </a:cubicBezTo>
                  <a:cubicBezTo>
                    <a:pt x="69" y="26"/>
                    <a:pt x="70" y="26"/>
                    <a:pt x="70" y="25"/>
                  </a:cubicBezTo>
                  <a:cubicBezTo>
                    <a:pt x="70" y="25"/>
                    <a:pt x="70" y="25"/>
                    <a:pt x="69" y="24"/>
                  </a:cubicBezTo>
                  <a:cubicBezTo>
                    <a:pt x="68" y="24"/>
                    <a:pt x="67" y="23"/>
                    <a:pt x="68" y="22"/>
                  </a:cubicBezTo>
                  <a:cubicBezTo>
                    <a:pt x="68" y="21"/>
                    <a:pt x="68" y="21"/>
                    <a:pt x="68" y="22"/>
                  </a:cubicBezTo>
                  <a:cubicBezTo>
                    <a:pt x="69" y="22"/>
                    <a:pt x="70" y="23"/>
                    <a:pt x="70" y="23"/>
                  </a:cubicBezTo>
                  <a:cubicBezTo>
                    <a:pt x="71" y="24"/>
                    <a:pt x="71" y="25"/>
                    <a:pt x="72" y="25"/>
                  </a:cubicBezTo>
                  <a:cubicBezTo>
                    <a:pt x="72" y="24"/>
                    <a:pt x="72" y="25"/>
                    <a:pt x="72" y="24"/>
                  </a:cubicBezTo>
                  <a:cubicBezTo>
                    <a:pt x="72" y="23"/>
                    <a:pt x="72" y="22"/>
                    <a:pt x="73" y="21"/>
                  </a:cubicBezTo>
                  <a:cubicBezTo>
                    <a:pt x="73" y="21"/>
                    <a:pt x="74" y="20"/>
                    <a:pt x="74" y="21"/>
                  </a:cubicBezTo>
                  <a:cubicBezTo>
                    <a:pt x="75" y="22"/>
                    <a:pt x="76" y="22"/>
                    <a:pt x="76" y="22"/>
                  </a:cubicBezTo>
                  <a:cubicBezTo>
                    <a:pt x="76" y="22"/>
                    <a:pt x="76" y="22"/>
                    <a:pt x="76" y="22"/>
                  </a:cubicBezTo>
                  <a:cubicBezTo>
                    <a:pt x="76" y="22"/>
                    <a:pt x="77" y="21"/>
                    <a:pt x="77" y="20"/>
                  </a:cubicBezTo>
                  <a:cubicBezTo>
                    <a:pt x="77" y="19"/>
                    <a:pt x="77" y="19"/>
                    <a:pt x="77" y="18"/>
                  </a:cubicBezTo>
                  <a:close/>
                </a:path>
              </a:pathLst>
            </a:custGeom>
            <a:solidFill>
              <a:schemeClr val="bg1">
                <a:lumMod val="85000"/>
              </a:schemeClr>
            </a:solidFill>
            <a:ln w="31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ja-JP" altLang="en-US" sz="1000"/>
            </a:p>
          </p:txBody>
        </p:sp>
        <p:sp>
          <p:nvSpPr>
            <p:cNvPr id="77" name="楕円 76">
              <a:extLst>
                <a:ext uri="{FF2B5EF4-FFF2-40B4-BE49-F238E27FC236}">
                  <a16:creationId xmlns:a16="http://schemas.microsoft.com/office/drawing/2014/main" id="{8A1EEC16-49FA-7877-D970-9C1D0C50D1EB}"/>
                </a:ext>
              </a:extLst>
            </p:cNvPr>
            <p:cNvSpPr>
              <a:spLocks noChangeAspect="1"/>
            </p:cNvSpPr>
            <p:nvPr/>
          </p:nvSpPr>
          <p:spPr>
            <a:xfrm>
              <a:off x="4224417" y="5465272"/>
              <a:ext cx="126683" cy="126000"/>
            </a:xfrm>
            <a:prstGeom prst="ellipse">
              <a:avLst/>
            </a:prstGeom>
            <a:solidFill>
              <a:srgbClr val="31926F"/>
            </a:solid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en-US" altLang="ja-JP" sz="600" b="1" normalizeH="1" dirty="0">
                  <a:latin typeface="+mn-ea"/>
                </a:rPr>
                <a:t>21</a:t>
              </a:r>
              <a:endParaRPr kumimoji="1" lang="ja-JP" altLang="en-US" sz="700" b="1" normalizeH="1" dirty="0">
                <a:latin typeface="+mn-ea"/>
              </a:endParaRPr>
            </a:p>
          </p:txBody>
        </p:sp>
        <p:sp>
          <p:nvSpPr>
            <p:cNvPr id="78" name="楕円 77">
              <a:extLst>
                <a:ext uri="{FF2B5EF4-FFF2-40B4-BE49-F238E27FC236}">
                  <a16:creationId xmlns:a16="http://schemas.microsoft.com/office/drawing/2014/main" id="{285E8CFC-7014-F482-3693-7ECC942D7DE7}"/>
                </a:ext>
              </a:extLst>
            </p:cNvPr>
            <p:cNvSpPr>
              <a:spLocks noChangeAspect="1"/>
            </p:cNvSpPr>
            <p:nvPr/>
          </p:nvSpPr>
          <p:spPr>
            <a:xfrm>
              <a:off x="3971877" y="5049277"/>
              <a:ext cx="126683" cy="126000"/>
            </a:xfrm>
            <a:prstGeom prst="ellipse">
              <a:avLst/>
            </a:prstGeom>
            <a:solidFill>
              <a:srgbClr val="31926F"/>
            </a:solid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en-US" altLang="ja-JP" sz="600" b="1" normalizeH="1" dirty="0">
                  <a:latin typeface="+mn-ea"/>
                </a:rPr>
                <a:t>23</a:t>
              </a:r>
              <a:endParaRPr kumimoji="1" lang="ja-JP" altLang="en-US" sz="700" b="1" normalizeH="1" dirty="0">
                <a:latin typeface="+mn-ea"/>
              </a:endParaRPr>
            </a:p>
          </p:txBody>
        </p:sp>
        <p:sp>
          <p:nvSpPr>
            <p:cNvPr id="79" name="楕円 78">
              <a:extLst>
                <a:ext uri="{FF2B5EF4-FFF2-40B4-BE49-F238E27FC236}">
                  <a16:creationId xmlns:a16="http://schemas.microsoft.com/office/drawing/2014/main" id="{17130005-FAB2-3EA9-E79E-B5162F6E906B}"/>
                </a:ext>
              </a:extLst>
            </p:cNvPr>
            <p:cNvSpPr>
              <a:spLocks noChangeAspect="1"/>
            </p:cNvSpPr>
            <p:nvPr/>
          </p:nvSpPr>
          <p:spPr>
            <a:xfrm>
              <a:off x="4424151" y="4695401"/>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２４</a:t>
              </a:r>
              <a:endParaRPr kumimoji="1" lang="ja-JP" altLang="en-US" sz="700" b="1" normalizeH="1" dirty="0">
                <a:latin typeface="+mn-ea"/>
              </a:endParaRPr>
            </a:p>
          </p:txBody>
        </p:sp>
        <p:sp>
          <p:nvSpPr>
            <p:cNvPr id="80" name="楕円 79">
              <a:extLst>
                <a:ext uri="{FF2B5EF4-FFF2-40B4-BE49-F238E27FC236}">
                  <a16:creationId xmlns:a16="http://schemas.microsoft.com/office/drawing/2014/main" id="{264FF3F0-FFD9-D048-0001-0054B22EA53D}"/>
                </a:ext>
              </a:extLst>
            </p:cNvPr>
            <p:cNvSpPr>
              <a:spLocks noChangeAspect="1"/>
            </p:cNvSpPr>
            <p:nvPr/>
          </p:nvSpPr>
          <p:spPr>
            <a:xfrm>
              <a:off x="4734000" y="4959002"/>
              <a:ext cx="126683" cy="126000"/>
            </a:xfrm>
            <a:prstGeom prst="ellipse">
              <a:avLst/>
            </a:prstGeom>
            <a:solidFill>
              <a:srgbClr val="31926F"/>
            </a:solid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２５</a:t>
              </a:r>
              <a:endParaRPr kumimoji="1" lang="ja-JP" altLang="en-US" sz="700" b="1" normalizeH="1" dirty="0">
                <a:latin typeface="+mn-ea"/>
              </a:endParaRPr>
            </a:p>
          </p:txBody>
        </p:sp>
        <p:sp>
          <p:nvSpPr>
            <p:cNvPr id="81" name="楕円 80">
              <a:extLst>
                <a:ext uri="{FF2B5EF4-FFF2-40B4-BE49-F238E27FC236}">
                  <a16:creationId xmlns:a16="http://schemas.microsoft.com/office/drawing/2014/main" id="{9E65A774-D063-7145-523F-E756C7A6771D}"/>
                </a:ext>
              </a:extLst>
            </p:cNvPr>
            <p:cNvSpPr>
              <a:spLocks noChangeAspect="1"/>
            </p:cNvSpPr>
            <p:nvPr/>
          </p:nvSpPr>
          <p:spPr>
            <a:xfrm>
              <a:off x="2840428" y="5056240"/>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２７</a:t>
              </a:r>
              <a:endParaRPr kumimoji="1" lang="ja-JP" altLang="en-US" sz="700" b="1" normalizeH="1" dirty="0">
                <a:latin typeface="+mn-ea"/>
              </a:endParaRPr>
            </a:p>
          </p:txBody>
        </p:sp>
        <p:sp>
          <p:nvSpPr>
            <p:cNvPr id="82" name="楕円 81">
              <a:extLst>
                <a:ext uri="{FF2B5EF4-FFF2-40B4-BE49-F238E27FC236}">
                  <a16:creationId xmlns:a16="http://schemas.microsoft.com/office/drawing/2014/main" id="{EF466F28-8678-D954-E5E6-BE08E1A3E50B}"/>
                </a:ext>
              </a:extLst>
            </p:cNvPr>
            <p:cNvSpPr>
              <a:spLocks noChangeAspect="1"/>
            </p:cNvSpPr>
            <p:nvPr/>
          </p:nvSpPr>
          <p:spPr>
            <a:xfrm>
              <a:off x="2797200" y="5328000"/>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３０</a:t>
              </a:r>
              <a:endParaRPr kumimoji="1" lang="ja-JP" altLang="en-US" sz="700" b="1" normalizeH="1" dirty="0">
                <a:latin typeface="+mn-ea"/>
              </a:endParaRPr>
            </a:p>
          </p:txBody>
        </p:sp>
        <p:sp>
          <p:nvSpPr>
            <p:cNvPr id="75" name="楕円 74">
              <a:extLst>
                <a:ext uri="{FF2B5EF4-FFF2-40B4-BE49-F238E27FC236}">
                  <a16:creationId xmlns:a16="http://schemas.microsoft.com/office/drawing/2014/main" id="{EE4F7AF6-8142-EB4E-D4C8-1702245CCB9D}"/>
                </a:ext>
              </a:extLst>
            </p:cNvPr>
            <p:cNvSpPr>
              <a:spLocks noChangeAspect="1"/>
            </p:cNvSpPr>
            <p:nvPr/>
          </p:nvSpPr>
          <p:spPr>
            <a:xfrm>
              <a:off x="4075200" y="5280064"/>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２２</a:t>
              </a:r>
              <a:endParaRPr kumimoji="1" lang="ja-JP" altLang="en-US" sz="700" b="1" normalizeH="1" dirty="0">
                <a:latin typeface="+mn-ea"/>
              </a:endParaRPr>
            </a:p>
          </p:txBody>
        </p:sp>
        <p:sp>
          <p:nvSpPr>
            <p:cNvPr id="76" name="楕円 75">
              <a:extLst>
                <a:ext uri="{FF2B5EF4-FFF2-40B4-BE49-F238E27FC236}">
                  <a16:creationId xmlns:a16="http://schemas.microsoft.com/office/drawing/2014/main" id="{83B7C965-5F87-A200-DE60-4EA2C5D1FCA6}"/>
                </a:ext>
              </a:extLst>
            </p:cNvPr>
            <p:cNvSpPr>
              <a:spLocks noChangeAspect="1"/>
            </p:cNvSpPr>
            <p:nvPr/>
          </p:nvSpPr>
          <p:spPr>
            <a:xfrm>
              <a:off x="3168000" y="4554000"/>
              <a:ext cx="126683" cy="126000"/>
            </a:xfrm>
            <a:prstGeom prst="ellipse">
              <a:avLst/>
            </a:prstGeom>
            <a:solidFill>
              <a:srgbClr val="ED695F"/>
            </a:solidFill>
            <a:ln w="12700">
              <a:solidFill>
                <a:srgbClr val="ED695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２９</a:t>
              </a:r>
              <a:endParaRPr kumimoji="1" lang="ja-JP" altLang="en-US" sz="700" b="1" normalizeH="1" dirty="0">
                <a:latin typeface="+mn-ea"/>
              </a:endParaRPr>
            </a:p>
          </p:txBody>
        </p:sp>
        <p:sp>
          <p:nvSpPr>
            <p:cNvPr id="72" name="楕円 71">
              <a:extLst>
                <a:ext uri="{FF2B5EF4-FFF2-40B4-BE49-F238E27FC236}">
                  <a16:creationId xmlns:a16="http://schemas.microsoft.com/office/drawing/2014/main" id="{FF2D6895-C9A0-27A6-45CF-98B3A198BE0A}"/>
                </a:ext>
              </a:extLst>
            </p:cNvPr>
            <p:cNvSpPr>
              <a:spLocks noChangeAspect="1"/>
            </p:cNvSpPr>
            <p:nvPr/>
          </p:nvSpPr>
          <p:spPr>
            <a:xfrm>
              <a:off x="1918800" y="4546800"/>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２６</a:t>
              </a:r>
              <a:endParaRPr kumimoji="1" lang="ja-JP" altLang="en-US" sz="700" b="1" normalizeH="1" dirty="0">
                <a:latin typeface="+mn-ea"/>
              </a:endParaRPr>
            </a:p>
          </p:txBody>
        </p:sp>
        <p:sp>
          <p:nvSpPr>
            <p:cNvPr id="74" name="楕円 73">
              <a:extLst>
                <a:ext uri="{FF2B5EF4-FFF2-40B4-BE49-F238E27FC236}">
                  <a16:creationId xmlns:a16="http://schemas.microsoft.com/office/drawing/2014/main" id="{F415CE2D-A118-67F1-F828-BB56B1B12A85}"/>
                </a:ext>
              </a:extLst>
            </p:cNvPr>
            <p:cNvSpPr>
              <a:spLocks noChangeAspect="1"/>
            </p:cNvSpPr>
            <p:nvPr/>
          </p:nvSpPr>
          <p:spPr>
            <a:xfrm>
              <a:off x="3517728" y="5265000"/>
              <a:ext cx="126683" cy="126000"/>
            </a:xfrm>
            <a:prstGeom prst="ellipse">
              <a:avLst/>
            </a:prstGeom>
            <a:solidFill>
              <a:srgbClr val="ED695F"/>
            </a:solidFill>
            <a:ln w="12700">
              <a:solidFill>
                <a:srgbClr val="ED695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２８</a:t>
              </a:r>
              <a:endParaRPr kumimoji="1" lang="ja-JP" altLang="en-US" sz="700" b="1" normalizeH="1" dirty="0">
                <a:latin typeface="+mn-ea"/>
              </a:endParaRPr>
            </a:p>
          </p:txBody>
        </p:sp>
        <p:sp>
          <p:nvSpPr>
            <p:cNvPr id="70" name="楕円 69">
              <a:extLst>
                <a:ext uri="{FF2B5EF4-FFF2-40B4-BE49-F238E27FC236}">
                  <a16:creationId xmlns:a16="http://schemas.microsoft.com/office/drawing/2014/main" id="{C86BC21A-7568-0CCD-1A80-F3B677213EAC}"/>
                </a:ext>
              </a:extLst>
            </p:cNvPr>
            <p:cNvSpPr>
              <a:spLocks noChangeAspect="1"/>
            </p:cNvSpPr>
            <p:nvPr/>
          </p:nvSpPr>
          <p:spPr>
            <a:xfrm>
              <a:off x="1172176" y="4426880"/>
              <a:ext cx="126683" cy="126000"/>
            </a:xfrm>
            <a:prstGeom prst="ellipse">
              <a:avLst/>
            </a:prstGeom>
            <a:solidFill>
              <a:srgbClr val="ED695F"/>
            </a:solidFill>
            <a:ln w="12700">
              <a:solidFill>
                <a:srgbClr val="ED695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３１</a:t>
              </a:r>
              <a:endParaRPr kumimoji="1" lang="ja-JP" altLang="en-US" sz="700" b="1" normalizeH="1" dirty="0">
                <a:latin typeface="+mn-ea"/>
              </a:endParaRPr>
            </a:p>
          </p:txBody>
        </p:sp>
      </p:grpSp>
      <p:graphicFrame>
        <p:nvGraphicFramePr>
          <p:cNvPr id="10" name="表 4">
            <a:extLst>
              <a:ext uri="{FF2B5EF4-FFF2-40B4-BE49-F238E27FC236}">
                <a16:creationId xmlns:a16="http://schemas.microsoft.com/office/drawing/2014/main" id="{D587E546-1479-2CC2-A984-46E39CC7D0E0}"/>
              </a:ext>
            </a:extLst>
          </p:cNvPr>
          <p:cNvGraphicFramePr>
            <a:graphicFrameLocks noGrp="1"/>
          </p:cNvGraphicFramePr>
          <p:nvPr>
            <p:extLst>
              <p:ext uri="{D42A27DB-BD31-4B8C-83A1-F6EECF244321}">
                <p14:modId xmlns:p14="http://schemas.microsoft.com/office/powerpoint/2010/main" val="3215964908"/>
              </p:ext>
            </p:extLst>
          </p:nvPr>
        </p:nvGraphicFramePr>
        <p:xfrm>
          <a:off x="504000" y="7159715"/>
          <a:ext cx="6552000" cy="1368000"/>
        </p:xfrm>
        <a:graphic>
          <a:graphicData uri="http://schemas.openxmlformats.org/drawingml/2006/table">
            <a:tbl>
              <a:tblPr firstRow="1" bandRow="1">
                <a:tableStyleId>{5940675A-B579-460E-94D1-54222C63F5DA}</a:tableStyleId>
              </a:tblPr>
              <a:tblGrid>
                <a:gridCol w="4968000">
                  <a:extLst>
                    <a:ext uri="{9D8B030D-6E8A-4147-A177-3AD203B41FA5}">
                      <a16:colId xmlns:a16="http://schemas.microsoft.com/office/drawing/2014/main" val="497640420"/>
                    </a:ext>
                  </a:extLst>
                </a:gridCol>
                <a:gridCol w="1584000">
                  <a:extLst>
                    <a:ext uri="{9D8B030D-6E8A-4147-A177-3AD203B41FA5}">
                      <a16:colId xmlns:a16="http://schemas.microsoft.com/office/drawing/2014/main" val="1666828530"/>
                    </a:ext>
                  </a:extLst>
                </a:gridCol>
              </a:tblGrid>
              <a:tr h="360000">
                <a:tc>
                  <a:txBody>
                    <a:bodyPr/>
                    <a:lstStyle/>
                    <a:p>
                      <a:pPr algn="l" fontAlgn="ctr">
                        <a:lnSpc>
                          <a:spcPct val="100000"/>
                        </a:lnSpc>
                      </a:pPr>
                      <a:r>
                        <a:rPr kumimoji="1" lang="ja-JP" altLang="en-US" sz="1000" b="1" dirty="0">
                          <a:solidFill>
                            <a:schemeClr val="bg1"/>
                          </a:solidFill>
                          <a:latin typeface="BIZ UDPゴシック" panose="020B0400000000000000" pitchFamily="50" charset="-128"/>
                          <a:ea typeface="BIZ UDPゴシック" panose="020B0400000000000000" pitchFamily="50" charset="-128"/>
                        </a:rPr>
                        <a:t>分類</a:t>
                      </a:r>
                    </a:p>
                  </a:txBody>
                  <a:tcPr marL="72000" marR="72000" marT="0" marB="0" anchor="ctr">
                    <a:lnL w="12700" cmpd="sng">
                      <a:noFill/>
                    </a:lnL>
                    <a:lnR w="19050" cap="flat" cmpd="sng" algn="ctr">
                      <a:solidFill>
                        <a:schemeClr val="bg1"/>
                      </a:solidFill>
                      <a:prstDash val="solid"/>
                      <a:round/>
                      <a:headEnd type="none" w="med" len="med"/>
                      <a:tailEnd type="none" w="med" len="med"/>
                    </a:lnR>
                    <a:lnT w="12700" cmpd="sng">
                      <a:noFill/>
                    </a:lnT>
                    <a:lnB w="12700" cmpd="sng">
                      <a:noFill/>
                    </a:lnB>
                    <a:solidFill>
                      <a:srgbClr val="31926F"/>
                    </a:solidFill>
                  </a:tcPr>
                </a:tc>
                <a:tc>
                  <a:txBody>
                    <a:bodyPr/>
                    <a:lstStyle/>
                    <a:p>
                      <a:pPr algn="l" fontAlgn="ctr">
                        <a:lnSpc>
                          <a:spcPct val="100000"/>
                        </a:lnSpc>
                      </a:pPr>
                      <a:r>
                        <a:rPr kumimoji="1" lang="ja-JP" altLang="en-US" sz="1000" b="1" dirty="0">
                          <a:solidFill>
                            <a:schemeClr val="bg1"/>
                          </a:solidFill>
                          <a:latin typeface="BIZ UDPゴシック" panose="020B0400000000000000" pitchFamily="50" charset="-128"/>
                          <a:ea typeface="BIZ UDPゴシック" panose="020B0400000000000000" pitchFamily="50" charset="-128"/>
                        </a:rPr>
                        <a:t>該当する自治体事例番号</a:t>
                      </a:r>
                    </a:p>
                  </a:txBody>
                  <a:tcPr marL="72000" marR="72000" marT="0" marB="0" anchor="ctr">
                    <a:lnL w="19050" cap="flat" cmpd="sng" algn="ctr">
                      <a:solidFill>
                        <a:schemeClr val="bg1"/>
                      </a:solidFill>
                      <a:prstDash val="solid"/>
                      <a:round/>
                      <a:headEnd type="none" w="med" len="med"/>
                      <a:tailEnd type="none" w="med" len="med"/>
                    </a:lnL>
                    <a:lnR w="12700" cmpd="sng">
                      <a:noFill/>
                    </a:lnR>
                    <a:lnT w="12700" cmpd="sng">
                      <a:noFill/>
                    </a:lnT>
                    <a:lnB w="12700" cmpd="sng">
                      <a:noFill/>
                    </a:lnB>
                    <a:solidFill>
                      <a:srgbClr val="31926F"/>
                    </a:solidFill>
                  </a:tcPr>
                </a:tc>
                <a:extLst>
                  <a:ext uri="{0D108BD9-81ED-4DB2-BD59-A6C34878D82A}">
                    <a16:rowId xmlns:a16="http://schemas.microsoft.com/office/drawing/2014/main" val="856052769"/>
                  </a:ext>
                </a:extLst>
              </a:tr>
              <a:tr h="252000">
                <a:tc>
                  <a:txBody>
                    <a:bodyPr/>
                    <a:lstStyle/>
                    <a:p>
                      <a:pPr algn="l" font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(1) </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庁舎整備が現在進行中である自治体</a:t>
                      </a:r>
                    </a:p>
                  </a:txBody>
                  <a:tcPr marL="0" marR="72000" marT="36000" marB="36000" anchor="ctr">
                    <a:lnL w="12700" cmpd="sng">
                      <a:noFill/>
                    </a:lnL>
                    <a:lnR w="12700" cmpd="sng">
                      <a:noFill/>
                    </a:lnR>
                    <a:lnT w="12700" cmpd="sng">
                      <a:noFill/>
                    </a:lnT>
                    <a:lnB w="6350" cap="flat" cmpd="sng" algn="ctr">
                      <a:solidFill>
                        <a:srgbClr val="31926F"/>
                      </a:solidFill>
                      <a:prstDash val="solid"/>
                      <a:round/>
                      <a:headEnd type="none" w="med" len="med"/>
                      <a:tailEnd type="none" w="med" len="med"/>
                    </a:lnB>
                    <a:solidFill>
                      <a:srgbClr val="FFFFFF"/>
                    </a:solidFill>
                  </a:tcPr>
                </a:tc>
                <a:tc>
                  <a:txBody>
                    <a:bodyPr/>
                    <a:lstStyle/>
                    <a:p>
                      <a:pPr algn="l" fontAlgn="ctr"/>
                      <a:endParaRPr kumimoji="1" lang="ja-JP" altLang="en-US" sz="1100" b="1" dirty="0">
                        <a:solidFill>
                          <a:srgbClr val="BF9000"/>
                        </a:solidFill>
                        <a:latin typeface="BIZ UDPゴシック" panose="020B0400000000000000" pitchFamily="50" charset="-128"/>
                        <a:ea typeface="BIZ UDPゴシック" panose="020B0400000000000000" pitchFamily="50" charset="-128"/>
                      </a:endParaRPr>
                    </a:p>
                  </a:txBody>
                  <a:tcPr marL="72000" marR="72000" marT="36000" marB="36000" anchor="ctr">
                    <a:lnL w="12700" cmpd="sng">
                      <a:noFill/>
                    </a:lnL>
                    <a:lnR w="12700" cmpd="sng">
                      <a:noFill/>
                    </a:lnR>
                    <a:lnT w="12700" cmpd="sng">
                      <a:noFill/>
                    </a:lnT>
                    <a:lnB w="6350" cap="flat" cmpd="sng" algn="ctr">
                      <a:solidFill>
                        <a:srgbClr val="31926F"/>
                      </a:solidFill>
                      <a:prstDash val="solid"/>
                      <a:round/>
                      <a:headEnd type="none" w="med" len="med"/>
                      <a:tailEnd type="none" w="med" len="med"/>
                    </a:lnB>
                  </a:tcPr>
                </a:tc>
                <a:extLst>
                  <a:ext uri="{0D108BD9-81ED-4DB2-BD59-A6C34878D82A}">
                    <a16:rowId xmlns:a16="http://schemas.microsoft.com/office/drawing/2014/main" val="2056247854"/>
                  </a:ext>
                </a:extLst>
              </a:tr>
              <a:tr h="252000">
                <a:tc>
                  <a:txBody>
                    <a:bodyPr/>
                    <a:lstStyle/>
                    <a:p>
                      <a:pPr algn="l" font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(2) </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庁舎整備済みであり、先進事例を活用していると考えられる自治体</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solidFill>
                      <a:srgbClr val="FFFFFF"/>
                    </a:solidFill>
                  </a:tcPr>
                </a:tc>
                <a:tc>
                  <a:txBody>
                    <a:bodyPr/>
                    <a:lstStyle/>
                    <a:p>
                      <a:pPr algn="l" fontAlgn="ctr"/>
                      <a:endParaRPr kumimoji="1" lang="ja-JP" altLang="en-US" sz="1100" b="1" dirty="0">
                        <a:solidFill>
                          <a:srgbClr val="C55A11"/>
                        </a:solidFill>
                        <a:latin typeface="BIZ UDPゴシック" panose="020B0400000000000000" pitchFamily="50" charset="-128"/>
                        <a:ea typeface="BIZ UDPゴシック" panose="020B0400000000000000" pitchFamily="50" charset="-128"/>
                      </a:endParaRPr>
                    </a:p>
                  </a:txBody>
                  <a:tcPr marL="7200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tcPr>
                </a:tc>
                <a:extLst>
                  <a:ext uri="{0D108BD9-81ED-4DB2-BD59-A6C34878D82A}">
                    <a16:rowId xmlns:a16="http://schemas.microsoft.com/office/drawing/2014/main" val="1747635930"/>
                  </a:ext>
                </a:extLst>
              </a:tr>
              <a:tr h="252000">
                <a:tc>
                  <a:txBody>
                    <a:bodyPr/>
                    <a:lstStyle/>
                    <a:p>
                      <a:pPr algn="l" font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3</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 庁舎の一部にリノベーション等を行い、新たな取組を推進している自治体</a:t>
                      </a:r>
                    </a:p>
                  </a:txBody>
                  <a:tcPr marL="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solidFill>
                      <a:srgbClr val="FFFFFF"/>
                    </a:solidFill>
                  </a:tcPr>
                </a:tc>
                <a:tc>
                  <a:txBody>
                    <a:bodyPr/>
                    <a:lstStyle/>
                    <a:p>
                      <a:pPr algn="l" fontAlgn="ctr"/>
                      <a:endParaRPr kumimoji="1" lang="ja-JP" altLang="en-US" sz="1100" b="1" dirty="0">
                        <a:solidFill>
                          <a:srgbClr val="C55A11"/>
                        </a:solidFill>
                        <a:latin typeface="BIZ UDPゴシック" panose="020B0400000000000000" pitchFamily="50" charset="-128"/>
                        <a:ea typeface="BIZ UDPゴシック" panose="020B0400000000000000" pitchFamily="50" charset="-128"/>
                      </a:endParaRPr>
                    </a:p>
                  </a:txBody>
                  <a:tcPr marL="7200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tcPr>
                </a:tc>
                <a:extLst>
                  <a:ext uri="{0D108BD9-81ED-4DB2-BD59-A6C34878D82A}">
                    <a16:rowId xmlns:a16="http://schemas.microsoft.com/office/drawing/2014/main" val="1760771908"/>
                  </a:ext>
                </a:extLst>
              </a:tr>
              <a:tr h="252000">
                <a:tc>
                  <a:txBody>
                    <a:bodyPr/>
                    <a:lstStyle/>
                    <a:p>
                      <a:pPr algn="l" font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(4) </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前回の庁舎整備後</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40</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年以上の年数が経過している自治体</a:t>
                      </a:r>
                    </a:p>
                  </a:txBody>
                  <a:tcPr marL="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solidFill>
                      <a:srgbClr val="FFFFFF"/>
                    </a:solidFill>
                  </a:tcPr>
                </a:tc>
                <a:tc>
                  <a:txBody>
                    <a:bodyPr/>
                    <a:lstStyle/>
                    <a:p>
                      <a:pPr algn="l" fontAlgn="ctr"/>
                      <a:endParaRPr kumimoji="1" lang="ja-JP" altLang="en-US" sz="1100" b="1" dirty="0">
                        <a:solidFill>
                          <a:srgbClr val="C55A11"/>
                        </a:solidFill>
                        <a:latin typeface="BIZ UDPゴシック" panose="020B0400000000000000" pitchFamily="50" charset="-128"/>
                        <a:ea typeface="BIZ UDPゴシック" panose="020B0400000000000000" pitchFamily="50" charset="-128"/>
                      </a:endParaRPr>
                    </a:p>
                  </a:txBody>
                  <a:tcPr marL="72000" marR="72000" marT="36000" marB="36000" anchor="ctr">
                    <a:lnL w="12700" cmpd="sng">
                      <a:noFill/>
                    </a:lnL>
                    <a:lnR w="12700" cmpd="sng">
                      <a:noFill/>
                    </a:lnR>
                    <a:lnT w="6350" cap="flat" cmpd="sng" algn="ctr">
                      <a:solidFill>
                        <a:srgbClr val="31926F"/>
                      </a:solidFill>
                      <a:prstDash val="solid"/>
                      <a:round/>
                      <a:headEnd type="none" w="med" len="med"/>
                      <a:tailEnd type="none" w="med" len="med"/>
                    </a:lnT>
                    <a:lnB w="6350" cap="flat" cmpd="sng" algn="ctr">
                      <a:solidFill>
                        <a:srgbClr val="31926F"/>
                      </a:solidFill>
                      <a:prstDash val="solid"/>
                      <a:round/>
                      <a:headEnd type="none" w="med" len="med"/>
                      <a:tailEnd type="none" w="med" len="med"/>
                    </a:lnB>
                  </a:tcPr>
                </a:tc>
                <a:extLst>
                  <a:ext uri="{0D108BD9-81ED-4DB2-BD59-A6C34878D82A}">
                    <a16:rowId xmlns:a16="http://schemas.microsoft.com/office/drawing/2014/main" val="2568060142"/>
                  </a:ext>
                </a:extLst>
              </a:tr>
            </a:tbl>
          </a:graphicData>
        </a:graphic>
      </p:graphicFrame>
      <p:graphicFrame>
        <p:nvGraphicFramePr>
          <p:cNvPr id="73" name="think-cell data - do not delete" hidden="1">
            <a:extLst>
              <a:ext uri="{FF2B5EF4-FFF2-40B4-BE49-F238E27FC236}">
                <a16:creationId xmlns:a16="http://schemas.microsoft.com/office/drawing/2014/main" id="{62B17AEB-482C-EA59-BFB1-9FF3231B4DF5}"/>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8463" name="think-cell スライド" r:id="rId4" imgW="425" imgH="424" progId="TCLayout.ActiveDocument.1">
                  <p:embed/>
                </p:oleObj>
              </mc:Choice>
              <mc:Fallback>
                <p:oleObj name="think-cell スライド" r:id="rId4" imgW="425" imgH="424" progId="TCLayout.ActiveDocument.1">
                  <p:embed/>
                  <p:pic>
                    <p:nvPicPr>
                      <p:cNvPr id="73" name="think-cell data - do not delete" hidden="1">
                        <a:extLst>
                          <a:ext uri="{FF2B5EF4-FFF2-40B4-BE49-F238E27FC236}">
                            <a16:creationId xmlns:a16="http://schemas.microsoft.com/office/drawing/2014/main" id="{62B17AEB-482C-EA59-BFB1-9FF3231B4DF5}"/>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14" name="正方形/長方形 13">
            <a:extLst>
              <a:ext uri="{FF2B5EF4-FFF2-40B4-BE49-F238E27FC236}">
                <a16:creationId xmlns:a16="http://schemas.microsoft.com/office/drawing/2014/main" id="{88FE7D83-80B0-5447-C6ED-074C3DDFD752}"/>
              </a:ext>
            </a:extLst>
          </p:cNvPr>
          <p:cNvSpPr/>
          <p:nvPr/>
        </p:nvSpPr>
        <p:spPr>
          <a:xfrm>
            <a:off x="504000" y="2520000"/>
            <a:ext cx="6552000" cy="1066991"/>
          </a:xfrm>
          <a:prstGeom prst="rect">
            <a:avLst/>
          </a:prstGeom>
          <a:noFill/>
          <a:ln w="12700">
            <a:solidFill>
              <a:srgbClr val="31926F"/>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t" anchorCtr="0">
            <a:spAutoFit/>
          </a:bodyPr>
          <a:lstStyle/>
          <a:p>
            <a:pPr marL="108000" indent="-108000" algn="just" defTabSz="1425495" fontAlgn="ctr">
              <a:lnSpc>
                <a:spcPct val="120000"/>
              </a:lnSpc>
              <a:buFont typeface="Arial" panose="020B0604020202020204" pitchFamily="34" charset="0"/>
              <a:buChar char="•"/>
              <a:defRPr/>
            </a:pPr>
            <a:r>
              <a:rPr kumimoji="1" lang="ja-JP" altLang="en-US" sz="1100" dirty="0">
                <a:solidFill>
                  <a:srgbClr val="000000"/>
                </a:solidFill>
                <a:latin typeface="+mn-ea"/>
              </a:rPr>
              <a:t>庁舎建て替えが現在進行中である自治体</a:t>
            </a:r>
          </a:p>
          <a:p>
            <a:pPr marL="108000" indent="-108000" algn="just" defTabSz="1425495" fontAlgn="ctr">
              <a:lnSpc>
                <a:spcPct val="120000"/>
              </a:lnSpc>
              <a:buFont typeface="Arial" panose="020B0604020202020204" pitchFamily="34" charset="0"/>
              <a:buChar char="•"/>
              <a:defRPr/>
            </a:pPr>
            <a:r>
              <a:rPr kumimoji="1" lang="ja-JP" altLang="en-US" sz="1100" dirty="0">
                <a:solidFill>
                  <a:srgbClr val="000000"/>
                </a:solidFill>
                <a:latin typeface="+mn-ea"/>
              </a:rPr>
              <a:t>庁舎建て替え済みであり、先進事例を活用していると考えられる自治体</a:t>
            </a:r>
          </a:p>
          <a:p>
            <a:pPr marL="108000" indent="-108000" algn="just" defTabSz="1425495" fontAlgn="ctr">
              <a:lnSpc>
                <a:spcPct val="120000"/>
              </a:lnSpc>
              <a:buFont typeface="Arial" panose="020B0604020202020204" pitchFamily="34" charset="0"/>
              <a:buChar char="•"/>
              <a:defRPr/>
            </a:pPr>
            <a:r>
              <a:rPr kumimoji="1" lang="ja-JP" altLang="en-US" sz="1100" dirty="0">
                <a:solidFill>
                  <a:srgbClr val="000000"/>
                </a:solidFill>
                <a:latin typeface="+mn-ea"/>
              </a:rPr>
              <a:t>庁舎の一部にリノベーション等を行い、新たな取組を推進している自治体</a:t>
            </a:r>
          </a:p>
          <a:p>
            <a:pPr marL="108000" indent="-108000" algn="just" defTabSz="1425495" fontAlgn="ctr">
              <a:lnSpc>
                <a:spcPct val="120000"/>
              </a:lnSpc>
              <a:buFont typeface="Arial" panose="020B0604020202020204" pitchFamily="34" charset="0"/>
              <a:buChar char="•"/>
              <a:defRPr/>
            </a:pPr>
            <a:r>
              <a:rPr kumimoji="1" lang="ja-JP" altLang="en-US" sz="1100" dirty="0">
                <a:solidFill>
                  <a:srgbClr val="000000"/>
                </a:solidFill>
                <a:latin typeface="+mn-ea"/>
              </a:rPr>
              <a:t>前回の庁舎建て替え後</a:t>
            </a:r>
            <a:r>
              <a:rPr kumimoji="1" lang="en-US" altLang="ja-JP" sz="1100" dirty="0">
                <a:solidFill>
                  <a:srgbClr val="000000"/>
                </a:solidFill>
                <a:latin typeface="+mn-ea"/>
              </a:rPr>
              <a:t>40</a:t>
            </a:r>
            <a:r>
              <a:rPr kumimoji="1" lang="ja-JP" altLang="en-US" sz="1100" dirty="0">
                <a:solidFill>
                  <a:srgbClr val="000000"/>
                </a:solidFill>
                <a:latin typeface="+mn-ea"/>
              </a:rPr>
              <a:t>年以上の年数が経過している自治体</a:t>
            </a:r>
          </a:p>
        </p:txBody>
      </p:sp>
      <p:grpSp>
        <p:nvGrpSpPr>
          <p:cNvPr id="5" name="グループ化 4">
            <a:extLst>
              <a:ext uri="{FF2B5EF4-FFF2-40B4-BE49-F238E27FC236}">
                <a16:creationId xmlns:a16="http://schemas.microsoft.com/office/drawing/2014/main" id="{70082E8E-EF95-4AEE-3722-0B35298F8F1A}"/>
              </a:ext>
            </a:extLst>
          </p:cNvPr>
          <p:cNvGrpSpPr/>
          <p:nvPr/>
        </p:nvGrpSpPr>
        <p:grpSpPr>
          <a:xfrm>
            <a:off x="504000" y="1368000"/>
            <a:ext cx="6552000" cy="252000"/>
            <a:chOff x="504000" y="5705617"/>
            <a:chExt cx="6552000" cy="252000"/>
          </a:xfrm>
        </p:grpSpPr>
        <p:sp>
          <p:nvSpPr>
            <p:cNvPr id="7" name="正方形/長方形 6">
              <a:extLst>
                <a:ext uri="{FF2B5EF4-FFF2-40B4-BE49-F238E27FC236}">
                  <a16:creationId xmlns:a16="http://schemas.microsoft.com/office/drawing/2014/main" id="{F06EE0E8-E041-E95D-108B-CD0F1A7F4D00}"/>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8" name="テキスト ボックス 7">
              <a:extLst>
                <a:ext uri="{FF2B5EF4-FFF2-40B4-BE49-F238E27FC236}">
                  <a16:creationId xmlns:a16="http://schemas.microsoft.com/office/drawing/2014/main" id="{B9474D8E-2550-3BDD-AEC2-6AABCB07F4ED}"/>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都内自治体</a:t>
              </a:r>
            </a:p>
          </p:txBody>
        </p:sp>
      </p:grpSp>
      <p:sp>
        <p:nvSpPr>
          <p:cNvPr id="11" name="テキスト プレースホルダー 21">
            <a:extLst>
              <a:ext uri="{FF2B5EF4-FFF2-40B4-BE49-F238E27FC236}">
                <a16:creationId xmlns:a16="http://schemas.microsoft.com/office/drawing/2014/main" id="{B1C30294-BB17-E3D6-3D14-68E09F49A7CB}"/>
              </a:ext>
            </a:extLst>
          </p:cNvPr>
          <p:cNvSpPr>
            <a:spLocks noGrp="1"/>
          </p:cNvSpPr>
          <p:nvPr>
            <p:ph type="body" sz="quarter" idx="14"/>
          </p:nvPr>
        </p:nvSpPr>
        <p:spPr>
          <a:xfrm>
            <a:off x="4986978" y="361990"/>
            <a:ext cx="2068859" cy="166199"/>
          </a:xfrm>
        </p:spPr>
        <p:txBody>
          <a:bodyPr/>
          <a:lstStyle/>
          <a:p>
            <a:r>
              <a:rPr lang="en-US" altLang="ja-JP" dirty="0"/>
              <a:t>1-2. </a:t>
            </a:r>
            <a:r>
              <a:rPr lang="ja-JP" altLang="en-US" dirty="0"/>
              <a:t>調査自治体抽出の方針</a:t>
            </a:r>
          </a:p>
        </p:txBody>
      </p:sp>
      <p:sp>
        <p:nvSpPr>
          <p:cNvPr id="25" name="コンテンツ プレースホルダー 17">
            <a:extLst>
              <a:ext uri="{FF2B5EF4-FFF2-40B4-BE49-F238E27FC236}">
                <a16:creationId xmlns:a16="http://schemas.microsoft.com/office/drawing/2014/main" id="{2E3570C2-DC30-B57C-EB36-669B07CD1C31}"/>
              </a:ext>
            </a:extLst>
          </p:cNvPr>
          <p:cNvSpPr txBox="1">
            <a:spLocks/>
          </p:cNvSpPr>
          <p:nvPr/>
        </p:nvSpPr>
        <p:spPr>
          <a:xfrm>
            <a:off x="503197" y="1762576"/>
            <a:ext cx="6552000" cy="664797"/>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fontAlgn="ctr">
              <a:lnSpc>
                <a:spcPct val="120000"/>
              </a:lnSpc>
              <a:spcBef>
                <a:spcPts val="0"/>
              </a:spcBef>
              <a:buFont typeface="Arial" panose="020B0604020202020204" pitchFamily="34" charset="0"/>
              <a:buNone/>
            </a:pPr>
            <a:r>
              <a:rPr lang="ja-JP" altLang="en-US" sz="1200" dirty="0">
                <a:latin typeface="+mn-ea"/>
              </a:rPr>
              <a:t>東京都</a:t>
            </a:r>
            <a:r>
              <a:rPr lang="ja-JP" altLang="en-US" sz="1200" dirty="0">
                <a:solidFill>
                  <a:srgbClr val="000000"/>
                </a:solidFill>
                <a:latin typeface="+mn-ea"/>
              </a:rPr>
              <a:t>デジタルサービス局</a:t>
            </a:r>
            <a:r>
              <a:rPr lang="ja-JP" altLang="en-US" sz="1200" dirty="0">
                <a:latin typeface="+mn-ea"/>
              </a:rPr>
              <a:t>において実施したヒアリング結果も参考に、</a:t>
            </a:r>
            <a:r>
              <a:rPr lang="en-US" altLang="ja-JP" sz="1200" dirty="0">
                <a:latin typeface="+mn-ea"/>
              </a:rPr>
              <a:t>11</a:t>
            </a:r>
            <a:r>
              <a:rPr lang="ja-JP" altLang="en-US" sz="1200" dirty="0">
                <a:latin typeface="+mn-ea"/>
              </a:rPr>
              <a:t>の自治体を選出した。詳細は、「</a:t>
            </a:r>
            <a:r>
              <a:rPr lang="en-US" altLang="ja-JP" sz="1200" dirty="0">
                <a:latin typeface="+mn-ea"/>
              </a:rPr>
              <a:t>1-3.</a:t>
            </a:r>
            <a:r>
              <a:rPr lang="ja-JP" altLang="en-US" sz="1200" dirty="0">
                <a:latin typeface="+mn-ea"/>
              </a:rPr>
              <a:t>調査自治体等一覧」を参照されたい。</a:t>
            </a:r>
            <a:endParaRPr lang="en-US" altLang="ja-JP" sz="1200" strike="sngStrike" dirty="0">
              <a:latin typeface="+mn-ea"/>
            </a:endParaRPr>
          </a:p>
          <a:p>
            <a:pPr marL="0" indent="144000" fontAlgn="ctr">
              <a:lnSpc>
                <a:spcPct val="120000"/>
              </a:lnSpc>
              <a:spcBef>
                <a:spcPts val="0"/>
              </a:spcBef>
              <a:buFont typeface="Arial" panose="020B0604020202020204" pitchFamily="34" charset="0"/>
              <a:buNone/>
            </a:pPr>
            <a:r>
              <a:rPr lang="ja-JP" altLang="en-US" sz="1200" dirty="0">
                <a:solidFill>
                  <a:srgbClr val="000000"/>
                </a:solidFill>
                <a:latin typeface="+mn-ea"/>
              </a:rPr>
              <a:t>候補選出に当たっては、以下の各点を考慮した。</a:t>
            </a:r>
          </a:p>
        </p:txBody>
      </p:sp>
      <p:grpSp>
        <p:nvGrpSpPr>
          <p:cNvPr id="9" name="グループ化 8">
            <a:extLst>
              <a:ext uri="{FF2B5EF4-FFF2-40B4-BE49-F238E27FC236}">
                <a16:creationId xmlns:a16="http://schemas.microsoft.com/office/drawing/2014/main" id="{C286C2ED-EC7C-CC8A-5B36-F627C28AC20E}"/>
              </a:ext>
            </a:extLst>
          </p:cNvPr>
          <p:cNvGrpSpPr/>
          <p:nvPr/>
        </p:nvGrpSpPr>
        <p:grpSpPr>
          <a:xfrm>
            <a:off x="502394" y="8779715"/>
            <a:ext cx="6552803" cy="1318373"/>
            <a:chOff x="502394" y="9038715"/>
            <a:chExt cx="6552803" cy="1318373"/>
          </a:xfrm>
        </p:grpSpPr>
        <p:grpSp>
          <p:nvGrpSpPr>
            <p:cNvPr id="2" name="グループ化 1">
              <a:extLst>
                <a:ext uri="{FF2B5EF4-FFF2-40B4-BE49-F238E27FC236}">
                  <a16:creationId xmlns:a16="http://schemas.microsoft.com/office/drawing/2014/main" id="{0E7487D1-37BA-B61E-D40E-066FEC12FF6D}"/>
                </a:ext>
              </a:extLst>
            </p:cNvPr>
            <p:cNvGrpSpPr/>
            <p:nvPr/>
          </p:nvGrpSpPr>
          <p:grpSpPr>
            <a:xfrm>
              <a:off x="503197" y="9038715"/>
              <a:ext cx="6552000" cy="252000"/>
              <a:chOff x="504000" y="5705617"/>
              <a:chExt cx="6552000" cy="252000"/>
            </a:xfrm>
          </p:grpSpPr>
          <p:sp>
            <p:nvSpPr>
              <p:cNvPr id="3" name="正方形/長方形 2">
                <a:extLst>
                  <a:ext uri="{FF2B5EF4-FFF2-40B4-BE49-F238E27FC236}">
                    <a16:creationId xmlns:a16="http://schemas.microsoft.com/office/drawing/2014/main" id="{70E37F5C-5C00-1AC5-4746-85D7741BAD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4" name="テキスト ボックス 3">
                <a:extLst>
                  <a:ext uri="{FF2B5EF4-FFF2-40B4-BE49-F238E27FC236}">
                    <a16:creationId xmlns:a16="http://schemas.microsoft.com/office/drawing/2014/main" id="{97F74098-818A-4881-5A62-A0444F678C22}"/>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民間企業</a:t>
                </a:r>
              </a:p>
            </p:txBody>
          </p:sp>
        </p:grpSp>
        <p:sp>
          <p:nvSpPr>
            <p:cNvPr id="6" name="コンテンツ プレースホルダー 17">
              <a:extLst>
                <a:ext uri="{FF2B5EF4-FFF2-40B4-BE49-F238E27FC236}">
                  <a16:creationId xmlns:a16="http://schemas.microsoft.com/office/drawing/2014/main" id="{24EBF3D3-2EB8-D3FC-677B-D7B65A672259}"/>
                </a:ext>
              </a:extLst>
            </p:cNvPr>
            <p:cNvSpPr txBox="1">
              <a:spLocks/>
            </p:cNvSpPr>
            <p:nvPr/>
          </p:nvSpPr>
          <p:spPr>
            <a:xfrm>
              <a:off x="502394" y="9470691"/>
              <a:ext cx="6552000" cy="886397"/>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fontAlgn="ctr">
                <a:lnSpc>
                  <a:spcPct val="120000"/>
                </a:lnSpc>
                <a:spcBef>
                  <a:spcPts val="0"/>
                </a:spcBef>
                <a:buFont typeface="Arial" panose="020B0604020202020204" pitchFamily="34" charset="0"/>
                <a:buNone/>
              </a:pPr>
              <a:r>
                <a:rPr lang="ja-JP" altLang="en-US" sz="1200" dirty="0">
                  <a:latin typeface="+mn-ea"/>
                </a:rPr>
                <a:t>自社社屋整備に限らず、ソフト面・ハード面の検討に資するサービスやソリューションを提供し、自治体のオフィスを手掛けた実績の豊富な企業を対象として、</a:t>
              </a:r>
              <a:r>
                <a:rPr lang="en-US" altLang="ja-JP" sz="1200" dirty="0">
                  <a:latin typeface="+mn-ea"/>
                </a:rPr>
                <a:t>2</a:t>
              </a:r>
              <a:r>
                <a:rPr lang="ja-JP" altLang="en-US" sz="1200" dirty="0">
                  <a:latin typeface="+mn-ea"/>
                </a:rPr>
                <a:t>社を選出した。全てをそのまま自治体に採り入れることができるわけではないが、民間企業における柔軟な働き方の最新事例として収集した。詳細は、「</a:t>
              </a:r>
              <a:r>
                <a:rPr lang="en-US" altLang="ja-JP" sz="1200" dirty="0">
                  <a:latin typeface="+mn-ea"/>
                </a:rPr>
                <a:t>1-3.</a:t>
              </a:r>
              <a:r>
                <a:rPr lang="ja-JP" altLang="en-US" sz="1200" dirty="0">
                  <a:latin typeface="+mn-ea"/>
                </a:rPr>
                <a:t>調査自治体等一覧」を参照されたい。</a:t>
              </a:r>
              <a:endParaRPr lang="ja-JP" altLang="en-US" sz="1200" strike="sngStrike" dirty="0">
                <a:latin typeface="+mn-ea"/>
              </a:endParaRPr>
            </a:p>
          </p:txBody>
        </p:sp>
      </p:grpSp>
      <p:grpSp>
        <p:nvGrpSpPr>
          <p:cNvPr id="45" name="グループ化 44">
            <a:extLst>
              <a:ext uri="{FF2B5EF4-FFF2-40B4-BE49-F238E27FC236}">
                <a16:creationId xmlns:a16="http://schemas.microsoft.com/office/drawing/2014/main" id="{FBA1FD86-5EEF-FC55-BC4E-7D2AA59D3461}"/>
              </a:ext>
            </a:extLst>
          </p:cNvPr>
          <p:cNvGrpSpPr/>
          <p:nvPr/>
        </p:nvGrpSpPr>
        <p:grpSpPr>
          <a:xfrm>
            <a:off x="5580000" y="7577317"/>
            <a:ext cx="846602" cy="882000"/>
            <a:chOff x="5580000" y="4464000"/>
            <a:chExt cx="846602" cy="882000"/>
          </a:xfrm>
        </p:grpSpPr>
        <p:grpSp>
          <p:nvGrpSpPr>
            <p:cNvPr id="42" name="グループ化 41">
              <a:extLst>
                <a:ext uri="{FF2B5EF4-FFF2-40B4-BE49-F238E27FC236}">
                  <a16:creationId xmlns:a16="http://schemas.microsoft.com/office/drawing/2014/main" id="{B8738B0C-2FF6-F769-A442-2FACFA3177D9}"/>
                </a:ext>
              </a:extLst>
            </p:cNvPr>
            <p:cNvGrpSpPr/>
            <p:nvPr/>
          </p:nvGrpSpPr>
          <p:grpSpPr>
            <a:xfrm>
              <a:off x="5580000" y="4464000"/>
              <a:ext cx="846602" cy="126000"/>
              <a:chOff x="6228081" y="4295096"/>
              <a:chExt cx="846602" cy="126000"/>
            </a:xfrm>
          </p:grpSpPr>
          <p:sp>
            <p:nvSpPr>
              <p:cNvPr id="13" name="楕円 12">
                <a:extLst>
                  <a:ext uri="{FF2B5EF4-FFF2-40B4-BE49-F238E27FC236}">
                    <a16:creationId xmlns:a16="http://schemas.microsoft.com/office/drawing/2014/main" id="{82CD8122-059C-9578-8E99-36318A12A63A}"/>
                  </a:ext>
                </a:extLst>
              </p:cNvPr>
              <p:cNvSpPr>
                <a:spLocks noChangeAspect="1"/>
              </p:cNvSpPr>
              <p:nvPr/>
            </p:nvSpPr>
            <p:spPr>
              <a:xfrm>
                <a:off x="6228081" y="4295096"/>
                <a:ext cx="126683" cy="126000"/>
              </a:xfrm>
              <a:prstGeom prst="ellipse">
                <a:avLst/>
              </a:prstGeom>
              <a:solidFill>
                <a:srgbClr val="31926F"/>
              </a:solid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en-US" altLang="ja-JP" sz="600" b="1" normalizeH="1" dirty="0">
                    <a:latin typeface="+mn-ea"/>
                  </a:rPr>
                  <a:t>21</a:t>
                </a:r>
                <a:endParaRPr kumimoji="1" lang="ja-JP" altLang="en-US" sz="700" b="1" normalizeH="1" dirty="0">
                  <a:latin typeface="+mn-ea"/>
                </a:endParaRPr>
              </a:p>
            </p:txBody>
          </p:sp>
          <p:sp>
            <p:nvSpPr>
              <p:cNvPr id="29" name="楕円 28">
                <a:extLst>
                  <a:ext uri="{FF2B5EF4-FFF2-40B4-BE49-F238E27FC236}">
                    <a16:creationId xmlns:a16="http://schemas.microsoft.com/office/drawing/2014/main" id="{0D0C21AB-A314-2C0C-A782-D218FFFAA92D}"/>
                  </a:ext>
                </a:extLst>
              </p:cNvPr>
              <p:cNvSpPr>
                <a:spLocks noChangeAspect="1"/>
              </p:cNvSpPr>
              <p:nvPr/>
            </p:nvSpPr>
            <p:spPr>
              <a:xfrm>
                <a:off x="6372000" y="4295096"/>
                <a:ext cx="126683" cy="126000"/>
              </a:xfrm>
              <a:prstGeom prst="ellipse">
                <a:avLst/>
              </a:prstGeom>
              <a:solidFill>
                <a:srgbClr val="31926F"/>
              </a:solid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en-US" altLang="ja-JP" sz="600" b="1" normalizeH="1" dirty="0">
                    <a:latin typeface="+mn-ea"/>
                  </a:rPr>
                  <a:t>23</a:t>
                </a:r>
                <a:endParaRPr kumimoji="1" lang="ja-JP" altLang="en-US" sz="700" b="1" normalizeH="1" dirty="0">
                  <a:latin typeface="+mn-ea"/>
                </a:endParaRPr>
              </a:p>
            </p:txBody>
          </p:sp>
          <p:sp>
            <p:nvSpPr>
              <p:cNvPr id="31" name="楕円 30">
                <a:extLst>
                  <a:ext uri="{FF2B5EF4-FFF2-40B4-BE49-F238E27FC236}">
                    <a16:creationId xmlns:a16="http://schemas.microsoft.com/office/drawing/2014/main" id="{47C20631-8693-5EB4-F4C9-709BD1F27D15}"/>
                  </a:ext>
                </a:extLst>
              </p:cNvPr>
              <p:cNvSpPr>
                <a:spLocks noChangeAspect="1"/>
              </p:cNvSpPr>
              <p:nvPr/>
            </p:nvSpPr>
            <p:spPr>
              <a:xfrm>
                <a:off x="6516000" y="4295096"/>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２４</a:t>
                </a:r>
                <a:endParaRPr kumimoji="1" lang="ja-JP" altLang="en-US" sz="700" b="1" normalizeH="1" dirty="0">
                  <a:latin typeface="+mn-ea"/>
                </a:endParaRPr>
              </a:p>
            </p:txBody>
          </p:sp>
          <p:sp>
            <p:nvSpPr>
              <p:cNvPr id="30" name="楕円 29">
                <a:extLst>
                  <a:ext uri="{FF2B5EF4-FFF2-40B4-BE49-F238E27FC236}">
                    <a16:creationId xmlns:a16="http://schemas.microsoft.com/office/drawing/2014/main" id="{15631CD4-4743-587D-4213-8ED15B50F38C}"/>
                  </a:ext>
                </a:extLst>
              </p:cNvPr>
              <p:cNvSpPr>
                <a:spLocks noChangeAspect="1"/>
              </p:cNvSpPr>
              <p:nvPr/>
            </p:nvSpPr>
            <p:spPr>
              <a:xfrm>
                <a:off x="6660000" y="4295096"/>
                <a:ext cx="126683" cy="126000"/>
              </a:xfrm>
              <a:prstGeom prst="ellipse">
                <a:avLst/>
              </a:prstGeom>
              <a:solidFill>
                <a:srgbClr val="31926F"/>
              </a:solid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２５</a:t>
                </a:r>
                <a:endParaRPr kumimoji="1" lang="ja-JP" altLang="en-US" sz="700" b="1" normalizeH="1" dirty="0">
                  <a:latin typeface="+mn-ea"/>
                </a:endParaRPr>
              </a:p>
            </p:txBody>
          </p:sp>
          <p:sp>
            <p:nvSpPr>
              <p:cNvPr id="32" name="楕円 31">
                <a:extLst>
                  <a:ext uri="{FF2B5EF4-FFF2-40B4-BE49-F238E27FC236}">
                    <a16:creationId xmlns:a16="http://schemas.microsoft.com/office/drawing/2014/main" id="{DA42E126-E207-1EEB-005A-7AE7DED37CC2}"/>
                  </a:ext>
                </a:extLst>
              </p:cNvPr>
              <p:cNvSpPr>
                <a:spLocks noChangeAspect="1"/>
              </p:cNvSpPr>
              <p:nvPr/>
            </p:nvSpPr>
            <p:spPr>
              <a:xfrm>
                <a:off x="6804000" y="4295096"/>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２７</a:t>
                </a:r>
                <a:endParaRPr kumimoji="1" lang="ja-JP" altLang="en-US" sz="700" b="1" normalizeH="1" dirty="0">
                  <a:latin typeface="+mn-ea"/>
                </a:endParaRPr>
              </a:p>
            </p:txBody>
          </p:sp>
          <p:sp>
            <p:nvSpPr>
              <p:cNvPr id="33" name="楕円 32">
                <a:extLst>
                  <a:ext uri="{FF2B5EF4-FFF2-40B4-BE49-F238E27FC236}">
                    <a16:creationId xmlns:a16="http://schemas.microsoft.com/office/drawing/2014/main" id="{D4EA1B0F-75FF-A4A6-4DCF-340642556327}"/>
                  </a:ext>
                </a:extLst>
              </p:cNvPr>
              <p:cNvSpPr>
                <a:spLocks noChangeAspect="1"/>
              </p:cNvSpPr>
              <p:nvPr/>
            </p:nvSpPr>
            <p:spPr>
              <a:xfrm>
                <a:off x="6948000" y="4295096"/>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３０</a:t>
                </a:r>
                <a:endParaRPr kumimoji="1" lang="ja-JP" altLang="en-US" sz="700" b="1" normalizeH="1" dirty="0">
                  <a:latin typeface="+mn-ea"/>
                </a:endParaRPr>
              </a:p>
            </p:txBody>
          </p:sp>
        </p:grpSp>
        <p:grpSp>
          <p:nvGrpSpPr>
            <p:cNvPr id="40" name="グループ化 39">
              <a:extLst>
                <a:ext uri="{FF2B5EF4-FFF2-40B4-BE49-F238E27FC236}">
                  <a16:creationId xmlns:a16="http://schemas.microsoft.com/office/drawing/2014/main" id="{E551201B-8239-599A-A954-E6FD85A83F24}"/>
                </a:ext>
              </a:extLst>
            </p:cNvPr>
            <p:cNvGrpSpPr/>
            <p:nvPr/>
          </p:nvGrpSpPr>
          <p:grpSpPr>
            <a:xfrm>
              <a:off x="5580000" y="4716000"/>
              <a:ext cx="270683" cy="126000"/>
              <a:chOff x="5742000" y="4536000"/>
              <a:chExt cx="270683" cy="126000"/>
            </a:xfrm>
          </p:grpSpPr>
          <p:sp>
            <p:nvSpPr>
              <p:cNvPr id="34" name="楕円 33">
                <a:extLst>
                  <a:ext uri="{FF2B5EF4-FFF2-40B4-BE49-F238E27FC236}">
                    <a16:creationId xmlns:a16="http://schemas.microsoft.com/office/drawing/2014/main" id="{1F4A28D7-45BD-3508-D37A-C0FB90219E1E}"/>
                  </a:ext>
                </a:extLst>
              </p:cNvPr>
              <p:cNvSpPr>
                <a:spLocks noChangeAspect="1"/>
              </p:cNvSpPr>
              <p:nvPr/>
            </p:nvSpPr>
            <p:spPr>
              <a:xfrm>
                <a:off x="5742000" y="4536000"/>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２２</a:t>
                </a:r>
                <a:endParaRPr kumimoji="1" lang="ja-JP" altLang="en-US" sz="700" b="1" normalizeH="1" dirty="0">
                  <a:latin typeface="+mn-ea"/>
                </a:endParaRPr>
              </a:p>
            </p:txBody>
          </p:sp>
          <p:sp>
            <p:nvSpPr>
              <p:cNvPr id="35" name="楕円 34">
                <a:extLst>
                  <a:ext uri="{FF2B5EF4-FFF2-40B4-BE49-F238E27FC236}">
                    <a16:creationId xmlns:a16="http://schemas.microsoft.com/office/drawing/2014/main" id="{344C58BB-0464-1E4A-860C-78CC697AC921}"/>
                  </a:ext>
                </a:extLst>
              </p:cNvPr>
              <p:cNvSpPr>
                <a:spLocks noChangeAspect="1"/>
              </p:cNvSpPr>
              <p:nvPr/>
            </p:nvSpPr>
            <p:spPr>
              <a:xfrm>
                <a:off x="5886000" y="4536000"/>
                <a:ext cx="126683" cy="126000"/>
              </a:xfrm>
              <a:prstGeom prst="ellipse">
                <a:avLst/>
              </a:prstGeom>
              <a:solidFill>
                <a:srgbClr val="ED695F"/>
              </a:solidFill>
              <a:ln w="12700">
                <a:solidFill>
                  <a:srgbClr val="ED695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２９</a:t>
                </a:r>
                <a:endParaRPr kumimoji="1" lang="ja-JP" altLang="en-US" sz="700" b="1" normalizeH="1" dirty="0">
                  <a:latin typeface="+mn-ea"/>
                </a:endParaRPr>
              </a:p>
            </p:txBody>
          </p:sp>
        </p:grpSp>
        <p:grpSp>
          <p:nvGrpSpPr>
            <p:cNvPr id="43" name="グループ化 42">
              <a:extLst>
                <a:ext uri="{FF2B5EF4-FFF2-40B4-BE49-F238E27FC236}">
                  <a16:creationId xmlns:a16="http://schemas.microsoft.com/office/drawing/2014/main" id="{5FD48B61-B3E2-C8FD-966A-E2A9411F6433}"/>
                </a:ext>
              </a:extLst>
            </p:cNvPr>
            <p:cNvGrpSpPr/>
            <p:nvPr/>
          </p:nvGrpSpPr>
          <p:grpSpPr>
            <a:xfrm>
              <a:off x="5580000" y="4968000"/>
              <a:ext cx="270683" cy="126000"/>
              <a:chOff x="5688000" y="4874216"/>
              <a:chExt cx="270683" cy="126000"/>
            </a:xfrm>
          </p:grpSpPr>
          <p:sp>
            <p:nvSpPr>
              <p:cNvPr id="36" name="楕円 35">
                <a:extLst>
                  <a:ext uri="{FF2B5EF4-FFF2-40B4-BE49-F238E27FC236}">
                    <a16:creationId xmlns:a16="http://schemas.microsoft.com/office/drawing/2014/main" id="{E9DAD6F4-0161-05D5-A869-097842743E93}"/>
                  </a:ext>
                </a:extLst>
              </p:cNvPr>
              <p:cNvSpPr>
                <a:spLocks noChangeAspect="1"/>
              </p:cNvSpPr>
              <p:nvPr/>
            </p:nvSpPr>
            <p:spPr>
              <a:xfrm>
                <a:off x="5688000" y="4874216"/>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２６</a:t>
                </a:r>
                <a:endParaRPr kumimoji="1" lang="ja-JP" altLang="en-US" sz="700" b="1" normalizeH="1" dirty="0">
                  <a:latin typeface="+mn-ea"/>
                </a:endParaRPr>
              </a:p>
            </p:txBody>
          </p:sp>
          <p:sp>
            <p:nvSpPr>
              <p:cNvPr id="37" name="楕円 36">
                <a:extLst>
                  <a:ext uri="{FF2B5EF4-FFF2-40B4-BE49-F238E27FC236}">
                    <a16:creationId xmlns:a16="http://schemas.microsoft.com/office/drawing/2014/main" id="{C8EF8B78-9204-4BF4-EDE1-0190EE9D7D7B}"/>
                  </a:ext>
                </a:extLst>
              </p:cNvPr>
              <p:cNvSpPr>
                <a:spLocks noChangeAspect="1"/>
              </p:cNvSpPr>
              <p:nvPr/>
            </p:nvSpPr>
            <p:spPr>
              <a:xfrm>
                <a:off x="5832000" y="4874216"/>
                <a:ext cx="126683" cy="126000"/>
              </a:xfrm>
              <a:prstGeom prst="ellipse">
                <a:avLst/>
              </a:prstGeom>
              <a:solidFill>
                <a:srgbClr val="ED695F"/>
              </a:solidFill>
              <a:ln w="12700">
                <a:solidFill>
                  <a:srgbClr val="ED695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２８</a:t>
                </a:r>
                <a:endParaRPr kumimoji="1" lang="ja-JP" altLang="en-US" sz="700" b="1" normalizeH="1" dirty="0">
                  <a:latin typeface="+mn-ea"/>
                </a:endParaRPr>
              </a:p>
            </p:txBody>
          </p:sp>
        </p:grpSp>
        <p:grpSp>
          <p:nvGrpSpPr>
            <p:cNvPr id="44" name="グループ化 43">
              <a:extLst>
                <a:ext uri="{FF2B5EF4-FFF2-40B4-BE49-F238E27FC236}">
                  <a16:creationId xmlns:a16="http://schemas.microsoft.com/office/drawing/2014/main" id="{1BB37AC7-9DC7-02DE-F97E-6391B0A672F1}"/>
                </a:ext>
              </a:extLst>
            </p:cNvPr>
            <p:cNvGrpSpPr/>
            <p:nvPr/>
          </p:nvGrpSpPr>
          <p:grpSpPr>
            <a:xfrm>
              <a:off x="5580000" y="5220000"/>
              <a:ext cx="270683" cy="126000"/>
              <a:chOff x="5652000" y="5215135"/>
              <a:chExt cx="270683" cy="126000"/>
            </a:xfrm>
          </p:grpSpPr>
          <p:sp>
            <p:nvSpPr>
              <p:cNvPr id="38" name="楕円 37">
                <a:extLst>
                  <a:ext uri="{FF2B5EF4-FFF2-40B4-BE49-F238E27FC236}">
                    <a16:creationId xmlns:a16="http://schemas.microsoft.com/office/drawing/2014/main" id="{EEB8FB95-47DD-517D-8D31-9642D022EBD9}"/>
                  </a:ext>
                </a:extLst>
              </p:cNvPr>
              <p:cNvSpPr>
                <a:spLocks noChangeAspect="1"/>
              </p:cNvSpPr>
              <p:nvPr/>
            </p:nvSpPr>
            <p:spPr>
              <a:xfrm>
                <a:off x="5796000" y="5215135"/>
                <a:ext cx="126683" cy="126000"/>
              </a:xfrm>
              <a:prstGeom prst="ellipse">
                <a:avLst/>
              </a:prstGeom>
              <a:solidFill>
                <a:srgbClr val="ED695F"/>
              </a:solidFill>
              <a:ln w="12700">
                <a:solidFill>
                  <a:srgbClr val="ED695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３１</a:t>
                </a:r>
                <a:endParaRPr kumimoji="1" lang="ja-JP" altLang="en-US" sz="700" b="1" normalizeH="1" dirty="0">
                  <a:latin typeface="+mn-ea"/>
                </a:endParaRPr>
              </a:p>
            </p:txBody>
          </p:sp>
          <p:sp>
            <p:nvSpPr>
              <p:cNvPr id="39" name="楕円 38">
                <a:extLst>
                  <a:ext uri="{FF2B5EF4-FFF2-40B4-BE49-F238E27FC236}">
                    <a16:creationId xmlns:a16="http://schemas.microsoft.com/office/drawing/2014/main" id="{14590A75-7EC8-7B18-1B03-C3DFCDCB5E9F}"/>
                  </a:ext>
                </a:extLst>
              </p:cNvPr>
              <p:cNvSpPr>
                <a:spLocks noChangeAspect="1"/>
              </p:cNvSpPr>
              <p:nvPr/>
            </p:nvSpPr>
            <p:spPr>
              <a:xfrm>
                <a:off x="5652000" y="5215135"/>
                <a:ext cx="126683" cy="126000"/>
              </a:xfrm>
              <a:prstGeom prst="ellipse">
                <a:avLst/>
              </a:prstGeom>
              <a:solidFill>
                <a:srgbClr val="ED695F"/>
              </a:solidFill>
              <a:ln w="12700">
                <a:solidFill>
                  <a:srgbClr val="ED695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２８</a:t>
                </a:r>
                <a:endParaRPr kumimoji="1" lang="ja-JP" altLang="en-US" sz="700" b="1" normalizeH="1" dirty="0">
                  <a:latin typeface="+mn-ea"/>
                </a:endParaRPr>
              </a:p>
            </p:txBody>
          </p:sp>
        </p:grpSp>
      </p:grpSp>
      <p:sp>
        <p:nvSpPr>
          <p:cNvPr id="86" name="テキスト ボックス 246">
            <a:extLst>
              <a:ext uri="{FF2B5EF4-FFF2-40B4-BE49-F238E27FC236}">
                <a16:creationId xmlns:a16="http://schemas.microsoft.com/office/drawing/2014/main" id="{5815FDDD-4D01-1725-6976-CA9744AECC1F}"/>
              </a:ext>
            </a:extLst>
          </p:cNvPr>
          <p:cNvSpPr txBox="1"/>
          <p:nvPr/>
        </p:nvSpPr>
        <p:spPr>
          <a:xfrm>
            <a:off x="4637751" y="5611149"/>
            <a:ext cx="2438168" cy="769441"/>
          </a:xfrm>
          <a:prstGeom prst="rect">
            <a:avLst/>
          </a:prstGeom>
          <a:noFill/>
          <a:ln>
            <a:noFill/>
          </a:ln>
          <a:effectLst/>
        </p:spPr>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人口規模により、自治体を</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グループに分類</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rgbClr val="31926F"/>
                </a:solidFill>
                <a:effectLst/>
                <a:uLnTx/>
                <a:uFillTx/>
                <a:latin typeface="BIZ UDPゴシック" panose="020B0400000000000000" pitchFamily="50" charset="-128"/>
                <a:ea typeface="BIZ UDPゴシック" panose="020B0400000000000000" pitchFamily="50" charset="-128"/>
                <a:cs typeface="+mn-cs"/>
              </a:rPr>
              <a:t>❶</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Group</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A</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25</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万人以上）</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rgbClr val="EEB500"/>
                </a:solidFill>
                <a:effectLst/>
                <a:uLnTx/>
                <a:uFillTx/>
                <a:latin typeface="BIZ UDPゴシック" panose="020B0400000000000000" pitchFamily="50" charset="-128"/>
                <a:ea typeface="BIZ UDPゴシック" panose="020B0400000000000000" pitchFamily="50" charset="-128"/>
                <a:cs typeface="+mn-cs"/>
              </a:rPr>
              <a:t>❷</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Group</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B</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万人以上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25</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万人未満）</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rgbClr val="ED695F"/>
                </a:solidFill>
                <a:effectLst/>
                <a:uLnTx/>
                <a:uFillTx/>
                <a:latin typeface="BIZ UDPゴシック" panose="020B0400000000000000" pitchFamily="50" charset="-128"/>
                <a:ea typeface="BIZ UDPゴシック" panose="020B0400000000000000" pitchFamily="50" charset="-128"/>
                <a:cs typeface="+mn-cs"/>
              </a:rPr>
              <a:t>❸</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Group</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C</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万人未満）</a:t>
            </a:r>
          </a:p>
        </p:txBody>
      </p:sp>
      <p:sp>
        <p:nvSpPr>
          <p:cNvPr id="12" name="スライド番号プレースホルダー 3">
            <a:extLst>
              <a:ext uri="{FF2B5EF4-FFF2-40B4-BE49-F238E27FC236}">
                <a16:creationId xmlns:a16="http://schemas.microsoft.com/office/drawing/2014/main" id="{F39274CA-0D49-9F6D-AB1D-522884DA3773}"/>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pPr/>
              <a:t>7</a:t>
            </a:fld>
            <a:endParaRPr kumimoji="1" lang="ja-JP" altLang="en-US" dirty="0"/>
          </a:p>
        </p:txBody>
      </p:sp>
      <p:sp>
        <p:nvSpPr>
          <p:cNvPr id="15" name="テキスト ボックス 51">
            <a:extLst>
              <a:ext uri="{FF2B5EF4-FFF2-40B4-BE49-F238E27FC236}">
                <a16:creationId xmlns:a16="http://schemas.microsoft.com/office/drawing/2014/main" id="{8AEFA8BC-806A-15ED-30C8-0ACB0F73BB56}"/>
              </a:ext>
            </a:extLst>
          </p:cNvPr>
          <p:cNvSpPr txBox="1"/>
          <p:nvPr/>
        </p:nvSpPr>
        <p:spPr>
          <a:xfrm>
            <a:off x="3779837" y="6485932"/>
            <a:ext cx="3275360" cy="538646"/>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800" dirty="0">
                <a:latin typeface="BIZ UDPゴシック" panose="020B0400000000000000" pitchFamily="50" charset="-128"/>
                <a:ea typeface="BIZ UDPゴシック" panose="020B0400000000000000" pitchFamily="50" charset="-128"/>
              </a:rPr>
              <a:t>※</a:t>
            </a:r>
            <a:r>
              <a:rPr kumimoji="1" lang="ja-JP" altLang="en-US" sz="800" dirty="0">
                <a:latin typeface="BIZ UDPゴシック" panose="020B0400000000000000" pitchFamily="50" charset="-128"/>
                <a:ea typeface="BIZ UDPゴシック" panose="020B0400000000000000" pitchFamily="50" charset="-128"/>
              </a:rPr>
              <a:t>都内区市町村</a:t>
            </a:r>
            <a:r>
              <a:rPr kumimoji="1" lang="en-US" altLang="ja-JP" sz="800" dirty="0">
                <a:latin typeface="BIZ UDPゴシック" panose="020B0400000000000000" pitchFamily="50" charset="-128"/>
                <a:ea typeface="BIZ UDPゴシック" panose="020B0400000000000000" pitchFamily="50" charset="-128"/>
              </a:rPr>
              <a:t>62</a:t>
            </a:r>
            <a:r>
              <a:rPr kumimoji="1" lang="ja-JP" altLang="en-US" sz="800" dirty="0">
                <a:latin typeface="BIZ UDPゴシック" panose="020B0400000000000000" pitchFamily="50" charset="-128"/>
                <a:ea typeface="BIZ UDPゴシック" panose="020B0400000000000000" pitchFamily="50" charset="-128"/>
              </a:rPr>
              <a:t>自治体を人口順に並べた場合の三分位点（</a:t>
            </a:r>
            <a:r>
              <a:rPr kumimoji="1" lang="en-US" altLang="ja-JP" sz="800" dirty="0">
                <a:latin typeface="BIZ UDPゴシック" panose="020B0400000000000000" pitchFamily="50" charset="-128"/>
                <a:ea typeface="BIZ UDPゴシック" panose="020B0400000000000000" pitchFamily="50" charset="-128"/>
              </a:rPr>
              <a:t>3</a:t>
            </a:r>
            <a:r>
              <a:rPr kumimoji="1" lang="ja-JP" altLang="en-US" sz="800" dirty="0">
                <a:latin typeface="BIZ UDPゴシック" panose="020B0400000000000000" pitchFamily="50" charset="-128"/>
                <a:ea typeface="BIZ UDPゴシック" panose="020B0400000000000000" pitchFamily="50" charset="-128"/>
              </a:rPr>
              <a:t>つの</a:t>
            </a:r>
            <a:br>
              <a:rPr kumimoji="1" lang="en-US" altLang="ja-JP" sz="800" dirty="0">
                <a:latin typeface="BIZ UDPゴシック" panose="020B0400000000000000" pitchFamily="50" charset="-128"/>
                <a:ea typeface="BIZ UDPゴシック" panose="020B0400000000000000" pitchFamily="50" charset="-128"/>
              </a:rPr>
            </a:br>
            <a:r>
              <a:rPr kumimoji="1" lang="ja-JP" altLang="en-US" sz="800" dirty="0">
                <a:latin typeface="BIZ UDPゴシック" panose="020B0400000000000000" pitchFamily="50" charset="-128"/>
                <a:ea typeface="BIZ UDPゴシック" panose="020B0400000000000000" pitchFamily="50" charset="-128"/>
              </a:rPr>
              <a:t>　 グループに分けた場合の境界値）が約</a:t>
            </a:r>
            <a:r>
              <a:rPr kumimoji="1" lang="en-US" altLang="ja-JP" sz="800" dirty="0">
                <a:latin typeface="BIZ UDPゴシック" panose="020B0400000000000000" pitchFamily="50" charset="-128"/>
                <a:ea typeface="BIZ UDPゴシック" panose="020B0400000000000000" pitchFamily="50" charset="-128"/>
              </a:rPr>
              <a:t>25</a:t>
            </a:r>
            <a:r>
              <a:rPr kumimoji="1" lang="ja-JP" altLang="en-US" sz="800" dirty="0">
                <a:latin typeface="BIZ UDPゴシック" panose="020B0400000000000000" pitchFamily="50" charset="-128"/>
                <a:ea typeface="BIZ UDPゴシック" panose="020B0400000000000000" pitchFamily="50" charset="-128"/>
              </a:rPr>
              <a:t>万人と約</a:t>
            </a:r>
            <a:r>
              <a:rPr kumimoji="1" lang="en-US" altLang="ja-JP" sz="800" dirty="0">
                <a:latin typeface="BIZ UDPゴシック" panose="020B0400000000000000" pitchFamily="50" charset="-128"/>
                <a:ea typeface="BIZ UDPゴシック" panose="020B0400000000000000" pitchFamily="50" charset="-128"/>
              </a:rPr>
              <a:t>10</a:t>
            </a:r>
            <a:r>
              <a:rPr kumimoji="1" lang="ja-JP" altLang="en-US" sz="800" dirty="0">
                <a:latin typeface="BIZ UDPゴシック" panose="020B0400000000000000" pitchFamily="50" charset="-128"/>
                <a:ea typeface="BIZ UDPゴシック" panose="020B0400000000000000" pitchFamily="50" charset="-128"/>
              </a:rPr>
              <a:t>万人であった</a:t>
            </a:r>
            <a:br>
              <a:rPr kumimoji="1" lang="en-US" altLang="ja-JP" sz="800" dirty="0">
                <a:latin typeface="BIZ UDPゴシック" panose="020B0400000000000000" pitchFamily="50" charset="-128"/>
                <a:ea typeface="BIZ UDPゴシック" panose="020B0400000000000000" pitchFamily="50" charset="-128"/>
              </a:rPr>
            </a:br>
            <a:r>
              <a:rPr kumimoji="1" lang="ja-JP" altLang="en-US" sz="800" dirty="0">
                <a:latin typeface="BIZ UDPゴシック" panose="020B0400000000000000" pitchFamily="50" charset="-128"/>
                <a:ea typeface="BIZ UDPゴシック" panose="020B0400000000000000" pitchFamily="50" charset="-128"/>
              </a:rPr>
              <a:t>　 ため、これに基づき</a:t>
            </a:r>
            <a:r>
              <a:rPr kumimoji="1" lang="en-US" altLang="ja-JP" sz="800" dirty="0">
                <a:latin typeface="BIZ UDPゴシック" panose="020B0400000000000000" pitchFamily="50" charset="-128"/>
                <a:ea typeface="BIZ UDPゴシック" panose="020B0400000000000000" pitchFamily="50" charset="-128"/>
              </a:rPr>
              <a:t>Group</a:t>
            </a:r>
            <a:r>
              <a:rPr kumimoji="1" lang="ja-JP" altLang="en-US" sz="800" dirty="0">
                <a:latin typeface="BIZ UDPゴシック" panose="020B0400000000000000" pitchFamily="50" charset="-128"/>
                <a:ea typeface="BIZ UDPゴシック" panose="020B0400000000000000" pitchFamily="50" charset="-128"/>
              </a:rPr>
              <a:t> </a:t>
            </a:r>
            <a:r>
              <a:rPr kumimoji="1" lang="en-US" altLang="ja-JP" sz="800" dirty="0">
                <a:latin typeface="BIZ UDPゴシック" panose="020B0400000000000000" pitchFamily="50" charset="-128"/>
                <a:ea typeface="BIZ UDPゴシック" panose="020B0400000000000000" pitchFamily="50" charset="-128"/>
              </a:rPr>
              <a:t>A</a:t>
            </a: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C</a:t>
            </a:r>
            <a:r>
              <a:rPr kumimoji="1" lang="ja-JP" altLang="en-US" sz="800" dirty="0">
                <a:latin typeface="BIZ UDPゴシック" panose="020B0400000000000000" pitchFamily="50" charset="-128"/>
                <a:ea typeface="BIZ UDPゴシック" panose="020B0400000000000000" pitchFamily="50" charset="-128"/>
              </a:rPr>
              <a:t>に分類している。</a:t>
            </a:r>
          </a:p>
        </p:txBody>
      </p:sp>
      <p:grpSp>
        <p:nvGrpSpPr>
          <p:cNvPr id="62" name="グループ化 61">
            <a:extLst>
              <a:ext uri="{FF2B5EF4-FFF2-40B4-BE49-F238E27FC236}">
                <a16:creationId xmlns:a16="http://schemas.microsoft.com/office/drawing/2014/main" id="{35953EDB-7548-3B76-07E7-A53572C82850}"/>
              </a:ext>
            </a:extLst>
          </p:cNvPr>
          <p:cNvGrpSpPr/>
          <p:nvPr/>
        </p:nvGrpSpPr>
        <p:grpSpPr>
          <a:xfrm>
            <a:off x="502394" y="4989768"/>
            <a:ext cx="1795363" cy="1231106"/>
            <a:chOff x="502394" y="5498053"/>
            <a:chExt cx="1795363" cy="1231106"/>
          </a:xfrm>
        </p:grpSpPr>
        <p:sp>
          <p:nvSpPr>
            <p:cNvPr id="16" name="テキスト ボックス 246">
              <a:extLst>
                <a:ext uri="{FF2B5EF4-FFF2-40B4-BE49-F238E27FC236}">
                  <a16:creationId xmlns:a16="http://schemas.microsoft.com/office/drawing/2014/main" id="{541B43FD-076F-3916-EC07-35C4CAA1DD11}"/>
                </a:ext>
              </a:extLst>
            </p:cNvPr>
            <p:cNvSpPr txBox="1"/>
            <p:nvPr/>
          </p:nvSpPr>
          <p:spPr>
            <a:xfrm>
              <a:off x="502394" y="5498053"/>
              <a:ext cx="1795363" cy="1231106"/>
            </a:xfrm>
            <a:prstGeom prst="rect">
              <a:avLst/>
            </a:prstGeom>
            <a:noFill/>
            <a:ln>
              <a:noFill/>
            </a:ln>
            <a:effectLst/>
          </p:spPr>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選出自治体</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defTabSz="914400">
                <a:defRPr/>
              </a:pP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 品川区　　　　　　 ： 国分寺市</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 渋谷区　　　　　　 ： 狛江市</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 中野区　　　　　　 ： 清瀬市</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 荒川区　　　　　　 ： 多摩市</a:t>
              </a:r>
              <a:endParaRPr kumimoji="1" lang="en-US" altLang="ja-JP" sz="1000" kern="0" dirty="0">
                <a:solidFill>
                  <a:sysClr val="windowText" lastClr="000000"/>
                </a:solidFill>
                <a:latin typeface="BIZ UDPゴシック" panose="020B0400000000000000" pitchFamily="50" charset="-128"/>
                <a:ea typeface="BIZ UDPゴシック" panose="020B0400000000000000"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 江戸川区 　　　　 ： 奥多摩町</a:t>
              </a:r>
              <a:endParaRPr kumimoji="1" lang="en-US" altLang="ja-JP"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　 ： 青梅市</a:t>
              </a:r>
            </a:p>
          </p:txBody>
        </p:sp>
        <p:sp>
          <p:nvSpPr>
            <p:cNvPr id="55" name="楕円 54">
              <a:extLst>
                <a:ext uri="{FF2B5EF4-FFF2-40B4-BE49-F238E27FC236}">
                  <a16:creationId xmlns:a16="http://schemas.microsoft.com/office/drawing/2014/main" id="{60E25E70-AD2F-A956-1E27-8FF764740BE0}"/>
                </a:ext>
              </a:extLst>
            </p:cNvPr>
            <p:cNvSpPr>
              <a:spLocks noChangeAspect="1"/>
            </p:cNvSpPr>
            <p:nvPr/>
          </p:nvSpPr>
          <p:spPr>
            <a:xfrm>
              <a:off x="504000" y="5821118"/>
              <a:ext cx="126683" cy="126000"/>
            </a:xfrm>
            <a:prstGeom prst="ellipse">
              <a:avLst/>
            </a:prstGeom>
            <a:solidFill>
              <a:srgbClr val="31926F"/>
            </a:solid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en-US" altLang="ja-JP" sz="600" b="1" normalizeH="1" dirty="0">
                  <a:latin typeface="+mn-ea"/>
                </a:rPr>
                <a:t>21</a:t>
              </a:r>
              <a:endParaRPr kumimoji="1" lang="ja-JP" altLang="en-US" sz="700" b="1" normalizeH="1" dirty="0">
                <a:latin typeface="+mn-ea"/>
              </a:endParaRPr>
            </a:p>
          </p:txBody>
        </p:sp>
        <p:sp>
          <p:nvSpPr>
            <p:cNvPr id="56" name="楕円 55">
              <a:extLst>
                <a:ext uri="{FF2B5EF4-FFF2-40B4-BE49-F238E27FC236}">
                  <a16:creationId xmlns:a16="http://schemas.microsoft.com/office/drawing/2014/main" id="{606B873D-5FD6-F1BE-8CC4-E0E847FC527F}"/>
                </a:ext>
              </a:extLst>
            </p:cNvPr>
            <p:cNvSpPr>
              <a:spLocks noChangeAspect="1"/>
            </p:cNvSpPr>
            <p:nvPr/>
          </p:nvSpPr>
          <p:spPr>
            <a:xfrm>
              <a:off x="504000" y="6127356"/>
              <a:ext cx="126683" cy="126000"/>
            </a:xfrm>
            <a:prstGeom prst="ellipse">
              <a:avLst/>
            </a:prstGeom>
            <a:solidFill>
              <a:srgbClr val="31926F"/>
            </a:solid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en-US" altLang="ja-JP" sz="600" b="1" normalizeH="1" dirty="0">
                  <a:latin typeface="+mn-ea"/>
                </a:rPr>
                <a:t>23</a:t>
              </a:r>
              <a:endParaRPr kumimoji="1" lang="ja-JP" altLang="en-US" sz="700" b="1" normalizeH="1" dirty="0">
                <a:latin typeface="+mn-ea"/>
              </a:endParaRPr>
            </a:p>
          </p:txBody>
        </p:sp>
        <p:sp>
          <p:nvSpPr>
            <p:cNvPr id="58" name="楕円 57">
              <a:extLst>
                <a:ext uri="{FF2B5EF4-FFF2-40B4-BE49-F238E27FC236}">
                  <a16:creationId xmlns:a16="http://schemas.microsoft.com/office/drawing/2014/main" id="{54C96098-CFCD-0A96-7E3D-2E5123523757}"/>
                </a:ext>
              </a:extLst>
            </p:cNvPr>
            <p:cNvSpPr>
              <a:spLocks noChangeAspect="1"/>
            </p:cNvSpPr>
            <p:nvPr/>
          </p:nvSpPr>
          <p:spPr>
            <a:xfrm>
              <a:off x="504000" y="6280475"/>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２４</a:t>
              </a:r>
              <a:endParaRPr kumimoji="1" lang="ja-JP" altLang="en-US" sz="700" b="1" normalizeH="1" dirty="0">
                <a:latin typeface="+mn-ea"/>
              </a:endParaRPr>
            </a:p>
          </p:txBody>
        </p:sp>
        <p:sp>
          <p:nvSpPr>
            <p:cNvPr id="59" name="楕円 58">
              <a:extLst>
                <a:ext uri="{FF2B5EF4-FFF2-40B4-BE49-F238E27FC236}">
                  <a16:creationId xmlns:a16="http://schemas.microsoft.com/office/drawing/2014/main" id="{70392854-F671-5DC3-A78D-5F7EB7115835}"/>
                </a:ext>
              </a:extLst>
            </p:cNvPr>
            <p:cNvSpPr>
              <a:spLocks noChangeAspect="1"/>
            </p:cNvSpPr>
            <p:nvPr/>
          </p:nvSpPr>
          <p:spPr>
            <a:xfrm>
              <a:off x="504000" y="6433594"/>
              <a:ext cx="126683" cy="126000"/>
            </a:xfrm>
            <a:prstGeom prst="ellipse">
              <a:avLst/>
            </a:prstGeom>
            <a:solidFill>
              <a:srgbClr val="31926F"/>
            </a:solid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２５</a:t>
              </a:r>
              <a:endParaRPr kumimoji="1" lang="ja-JP" altLang="en-US" sz="700" b="1" normalizeH="1" dirty="0">
                <a:latin typeface="+mn-ea"/>
              </a:endParaRPr>
            </a:p>
          </p:txBody>
        </p:sp>
        <p:sp>
          <p:nvSpPr>
            <p:cNvPr id="60" name="楕円 59">
              <a:extLst>
                <a:ext uri="{FF2B5EF4-FFF2-40B4-BE49-F238E27FC236}">
                  <a16:creationId xmlns:a16="http://schemas.microsoft.com/office/drawing/2014/main" id="{D710AADF-9FFB-B060-C32C-F65402A1BD6B}"/>
                </a:ext>
              </a:extLst>
            </p:cNvPr>
            <p:cNvSpPr>
              <a:spLocks noChangeAspect="1"/>
            </p:cNvSpPr>
            <p:nvPr/>
          </p:nvSpPr>
          <p:spPr>
            <a:xfrm>
              <a:off x="1538058" y="5821118"/>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２７</a:t>
              </a:r>
              <a:endParaRPr kumimoji="1" lang="ja-JP" altLang="en-US" sz="700" b="1" normalizeH="1" dirty="0">
                <a:latin typeface="+mn-ea"/>
              </a:endParaRPr>
            </a:p>
          </p:txBody>
        </p:sp>
        <p:sp>
          <p:nvSpPr>
            <p:cNvPr id="61" name="楕円 60">
              <a:extLst>
                <a:ext uri="{FF2B5EF4-FFF2-40B4-BE49-F238E27FC236}">
                  <a16:creationId xmlns:a16="http://schemas.microsoft.com/office/drawing/2014/main" id="{BFB55E3B-0100-8CB5-0679-1BA27D0DDA2B}"/>
                </a:ext>
              </a:extLst>
            </p:cNvPr>
            <p:cNvSpPr>
              <a:spLocks noChangeAspect="1"/>
            </p:cNvSpPr>
            <p:nvPr/>
          </p:nvSpPr>
          <p:spPr>
            <a:xfrm>
              <a:off x="1538058" y="6291980"/>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３０</a:t>
              </a:r>
              <a:endParaRPr kumimoji="1" lang="ja-JP" altLang="en-US" sz="700" b="1" normalizeH="1" dirty="0">
                <a:latin typeface="+mn-ea"/>
              </a:endParaRPr>
            </a:p>
          </p:txBody>
        </p:sp>
        <p:sp>
          <p:nvSpPr>
            <p:cNvPr id="53" name="楕円 52">
              <a:extLst>
                <a:ext uri="{FF2B5EF4-FFF2-40B4-BE49-F238E27FC236}">
                  <a16:creationId xmlns:a16="http://schemas.microsoft.com/office/drawing/2014/main" id="{9AC12DB4-DF00-1122-2916-0FDB1652980D}"/>
                </a:ext>
              </a:extLst>
            </p:cNvPr>
            <p:cNvSpPr>
              <a:spLocks noChangeAspect="1"/>
            </p:cNvSpPr>
            <p:nvPr/>
          </p:nvSpPr>
          <p:spPr>
            <a:xfrm>
              <a:off x="504000" y="5974237"/>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２２</a:t>
              </a:r>
              <a:endParaRPr kumimoji="1" lang="ja-JP" altLang="en-US" sz="700" b="1" normalizeH="1" dirty="0">
                <a:latin typeface="+mn-ea"/>
              </a:endParaRPr>
            </a:p>
          </p:txBody>
        </p:sp>
        <p:sp>
          <p:nvSpPr>
            <p:cNvPr id="54" name="楕円 53">
              <a:extLst>
                <a:ext uri="{FF2B5EF4-FFF2-40B4-BE49-F238E27FC236}">
                  <a16:creationId xmlns:a16="http://schemas.microsoft.com/office/drawing/2014/main" id="{5A4A5D3F-8A6A-A2FD-6E02-044CE7E2E8DC}"/>
                </a:ext>
              </a:extLst>
            </p:cNvPr>
            <p:cNvSpPr>
              <a:spLocks noChangeAspect="1"/>
            </p:cNvSpPr>
            <p:nvPr/>
          </p:nvSpPr>
          <p:spPr>
            <a:xfrm>
              <a:off x="1538058" y="6135026"/>
              <a:ext cx="126683" cy="126000"/>
            </a:xfrm>
            <a:prstGeom prst="ellipse">
              <a:avLst/>
            </a:prstGeom>
            <a:solidFill>
              <a:srgbClr val="ED695F"/>
            </a:solidFill>
            <a:ln w="12700">
              <a:solidFill>
                <a:srgbClr val="ED695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２９</a:t>
              </a:r>
              <a:endParaRPr kumimoji="1" lang="ja-JP" altLang="en-US" sz="700" b="1" normalizeH="1" dirty="0">
                <a:latin typeface="+mn-ea"/>
              </a:endParaRPr>
            </a:p>
          </p:txBody>
        </p:sp>
        <p:sp>
          <p:nvSpPr>
            <p:cNvPr id="51" name="楕円 50">
              <a:extLst>
                <a:ext uri="{FF2B5EF4-FFF2-40B4-BE49-F238E27FC236}">
                  <a16:creationId xmlns:a16="http://schemas.microsoft.com/office/drawing/2014/main" id="{3686279C-3C3C-C24A-D188-ED9AD064C848}"/>
                </a:ext>
              </a:extLst>
            </p:cNvPr>
            <p:cNvSpPr>
              <a:spLocks noChangeAspect="1"/>
            </p:cNvSpPr>
            <p:nvPr/>
          </p:nvSpPr>
          <p:spPr>
            <a:xfrm>
              <a:off x="504000" y="6586711"/>
              <a:ext cx="126683" cy="126000"/>
            </a:xfrm>
            <a:prstGeom prst="ellipse">
              <a:avLst/>
            </a:prstGeom>
            <a:solidFill>
              <a:srgbClr val="EEB500"/>
            </a:solidFill>
            <a:ln w="12700">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２６</a:t>
              </a:r>
              <a:endParaRPr kumimoji="1" lang="ja-JP" altLang="en-US" sz="700" b="1" normalizeH="1" dirty="0">
                <a:latin typeface="+mn-ea"/>
              </a:endParaRPr>
            </a:p>
          </p:txBody>
        </p:sp>
        <p:sp>
          <p:nvSpPr>
            <p:cNvPr id="52" name="楕円 51">
              <a:extLst>
                <a:ext uri="{FF2B5EF4-FFF2-40B4-BE49-F238E27FC236}">
                  <a16:creationId xmlns:a16="http://schemas.microsoft.com/office/drawing/2014/main" id="{D7AD932F-1898-EC61-CD5E-0EAC37666570}"/>
                </a:ext>
              </a:extLst>
            </p:cNvPr>
            <p:cNvSpPr>
              <a:spLocks noChangeAspect="1"/>
            </p:cNvSpPr>
            <p:nvPr/>
          </p:nvSpPr>
          <p:spPr>
            <a:xfrm>
              <a:off x="1538058" y="5978072"/>
              <a:ext cx="126683" cy="126000"/>
            </a:xfrm>
            <a:prstGeom prst="ellipse">
              <a:avLst/>
            </a:prstGeom>
            <a:solidFill>
              <a:srgbClr val="ED695F"/>
            </a:solidFill>
            <a:ln w="12700">
              <a:solidFill>
                <a:srgbClr val="ED695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２８</a:t>
              </a:r>
              <a:endParaRPr kumimoji="1" lang="ja-JP" altLang="en-US" sz="700" b="1" normalizeH="1" dirty="0">
                <a:latin typeface="+mn-ea"/>
              </a:endParaRPr>
            </a:p>
          </p:txBody>
        </p:sp>
        <p:sp>
          <p:nvSpPr>
            <p:cNvPr id="49" name="楕円 48">
              <a:extLst>
                <a:ext uri="{FF2B5EF4-FFF2-40B4-BE49-F238E27FC236}">
                  <a16:creationId xmlns:a16="http://schemas.microsoft.com/office/drawing/2014/main" id="{693AB958-C378-ADBC-E0D4-79113F19061B}"/>
                </a:ext>
              </a:extLst>
            </p:cNvPr>
            <p:cNvSpPr>
              <a:spLocks noChangeAspect="1"/>
            </p:cNvSpPr>
            <p:nvPr/>
          </p:nvSpPr>
          <p:spPr>
            <a:xfrm>
              <a:off x="1538058" y="6448935"/>
              <a:ext cx="126683" cy="126000"/>
            </a:xfrm>
            <a:prstGeom prst="ellipse">
              <a:avLst/>
            </a:prstGeom>
            <a:solidFill>
              <a:srgbClr val="ED695F"/>
            </a:solidFill>
            <a:ln w="12700">
              <a:solidFill>
                <a:srgbClr val="ED695F"/>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 rIns="0" bIns="0" rtlCol="0" anchor="ctr"/>
            <a:lstStyle/>
            <a:p>
              <a:pPr algn="ctr" fontAlgn="b"/>
              <a:r>
                <a:rPr kumimoji="1" lang="ja-JP" altLang="en-US" sz="600" b="1" normalizeH="1" dirty="0">
                  <a:latin typeface="+mn-ea"/>
                </a:rPr>
                <a:t>３１</a:t>
              </a:r>
              <a:endParaRPr kumimoji="1" lang="ja-JP" altLang="en-US" sz="700" b="1" normalizeH="1" dirty="0">
                <a:latin typeface="+mn-ea"/>
              </a:endParaRPr>
            </a:p>
          </p:txBody>
        </p:sp>
      </p:grpSp>
    </p:spTree>
    <p:extLst>
      <p:ext uri="{BB962C8B-B14F-4D97-AF65-F5344CB8AC3E}">
        <p14:creationId xmlns:p14="http://schemas.microsoft.com/office/powerpoint/2010/main" val="8021568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3225929-6F24-C244-0BE3-8E1683A6FDD0}"/>
              </a:ext>
            </a:extLst>
          </p:cNvPr>
          <p:cNvPicPr>
            <a:picLocks noChangeAspect="1"/>
          </p:cNvPicPr>
          <p:nvPr/>
        </p:nvPicPr>
        <p:blipFill>
          <a:blip r:embed="rId4"/>
          <a:stretch>
            <a:fillRect/>
          </a:stretch>
        </p:blipFill>
        <p:spPr>
          <a:xfrm>
            <a:off x="503196" y="4536218"/>
            <a:ext cx="4483740" cy="1423183"/>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extLst>
              <p:ext uri="{D42A27DB-BD31-4B8C-83A1-F6EECF244321}">
                <p14:modId xmlns:p14="http://schemas.microsoft.com/office/powerpoint/2010/main" val="1172186698"/>
              </p:ext>
            </p:ext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82975"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33" name="テキスト プレースホルダー 32">
            <a:extLst>
              <a:ext uri="{FF2B5EF4-FFF2-40B4-BE49-F238E27FC236}">
                <a16:creationId xmlns:a16="http://schemas.microsoft.com/office/drawing/2014/main" id="{2CA2C8BA-EEA3-2992-8377-6170867AABC6}"/>
              </a:ext>
            </a:extLst>
          </p:cNvPr>
          <p:cNvSpPr>
            <a:spLocks noGrp="1"/>
          </p:cNvSpPr>
          <p:nvPr>
            <p:ph type="body" sz="quarter" idx="14"/>
          </p:nvPr>
        </p:nvSpPr>
        <p:spPr>
          <a:xfrm>
            <a:off x="4986978" y="361990"/>
            <a:ext cx="2068859" cy="166199"/>
          </a:xfrm>
        </p:spPr>
        <p:txBody>
          <a:bodyPr/>
          <a:lstStyle/>
          <a:p>
            <a:r>
              <a:rPr lang="en-US" altLang="zh-TW" dirty="0"/>
              <a:t>(10) </a:t>
            </a:r>
            <a:r>
              <a:rPr lang="zh-TW" altLang="en-US" dirty="0"/>
              <a:t>長野県木曽町</a:t>
            </a:r>
          </a:p>
        </p:txBody>
      </p:sp>
      <p:sp>
        <p:nvSpPr>
          <p:cNvPr id="5" name="正方形/長方形 4">
            <a:extLst>
              <a:ext uri="{FF2B5EF4-FFF2-40B4-BE49-F238E27FC236}">
                <a16:creationId xmlns:a16="http://schemas.microsoft.com/office/drawing/2014/main" id="{E3040C07-84DB-9E8A-E46E-EB46225E68D7}"/>
              </a:ext>
            </a:extLst>
          </p:cNvPr>
          <p:cNvSpPr/>
          <p:nvPr/>
        </p:nvSpPr>
        <p:spPr>
          <a:xfrm>
            <a:off x="503238" y="2831916"/>
            <a:ext cx="6553200" cy="1551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defTabSz="1425495" fontAlgn="ctr">
              <a:lnSpc>
                <a:spcPct val="120000"/>
              </a:lnSpc>
              <a:defRPr/>
            </a:pPr>
            <a:r>
              <a:rPr kumimoji="1" lang="ja-JP" altLang="en-US" sz="1200" dirty="0">
                <a:solidFill>
                  <a:srgbClr val="000000"/>
                </a:solidFill>
                <a:latin typeface="+mn-ea"/>
              </a:rPr>
              <a:t>平成</a:t>
            </a:r>
            <a:r>
              <a:rPr kumimoji="1" lang="en-US" altLang="ja-JP" sz="1200" dirty="0">
                <a:solidFill>
                  <a:srgbClr val="000000"/>
                </a:solidFill>
                <a:latin typeface="+mn-ea"/>
              </a:rPr>
              <a:t>29</a:t>
            </a:r>
            <a:r>
              <a:rPr kumimoji="1" lang="ja-JP" altLang="en-US" sz="1200" dirty="0">
                <a:solidFill>
                  <a:srgbClr val="000000"/>
                </a:solidFill>
                <a:latin typeface="+mn-ea"/>
              </a:rPr>
              <a:t>年（</a:t>
            </a:r>
            <a:r>
              <a:rPr kumimoji="1" lang="en-US" altLang="ja-JP" sz="1200" dirty="0">
                <a:solidFill>
                  <a:srgbClr val="000000"/>
                </a:solidFill>
                <a:latin typeface="+mn-ea"/>
              </a:rPr>
              <a:t>2017</a:t>
            </a:r>
            <a:r>
              <a:rPr kumimoji="1" lang="ja-JP" altLang="en-US" sz="1200" dirty="0">
                <a:solidFill>
                  <a:srgbClr val="000000"/>
                </a:solidFill>
                <a:latin typeface="+mn-ea"/>
              </a:rPr>
              <a:t>年）</a:t>
            </a:r>
            <a:r>
              <a:rPr kumimoji="1" lang="en-US" altLang="ja-JP" sz="1200" dirty="0">
                <a:solidFill>
                  <a:srgbClr val="000000"/>
                </a:solidFill>
                <a:latin typeface="+mn-ea"/>
              </a:rPr>
              <a:t>6</a:t>
            </a:r>
            <a:r>
              <a:rPr kumimoji="1" lang="ja-JP" altLang="en-US" sz="1200" dirty="0">
                <a:solidFill>
                  <a:srgbClr val="000000"/>
                </a:solidFill>
                <a:latin typeface="+mn-ea"/>
              </a:rPr>
              <a:t>月から</a:t>
            </a:r>
            <a:r>
              <a:rPr kumimoji="1" lang="en-US" altLang="ja-JP" sz="1200" dirty="0">
                <a:solidFill>
                  <a:srgbClr val="000000"/>
                </a:solidFill>
                <a:latin typeface="+mn-ea"/>
              </a:rPr>
              <a:t>7</a:t>
            </a:r>
            <a:r>
              <a:rPr kumimoji="1" lang="ja-JP" altLang="en-US" sz="1200" dirty="0">
                <a:solidFill>
                  <a:srgbClr val="000000"/>
                </a:solidFill>
                <a:latin typeface="+mn-ea"/>
              </a:rPr>
              <a:t>月にかけて、「基本構想」を策定した。基本理念として、防災センターの併設や、窓口の</a:t>
            </a:r>
            <a:r>
              <a:rPr kumimoji="1" lang="ja-JP" altLang="en-US" sz="1200" u="wavyHeavy" dirty="0">
                <a:solidFill>
                  <a:srgbClr val="000000"/>
                </a:solidFill>
                <a:uFill>
                  <a:solidFill>
                    <a:srgbClr val="31926F"/>
                  </a:solidFill>
                </a:uFill>
                <a:latin typeface="+mn-ea"/>
              </a:rPr>
              <a:t>ワンストップ</a:t>
            </a:r>
            <a:r>
              <a:rPr kumimoji="1" lang="ja-JP" altLang="en-US" sz="1200" dirty="0">
                <a:solidFill>
                  <a:srgbClr val="000000"/>
                </a:solidFill>
                <a:latin typeface="+mn-ea"/>
              </a:rPr>
              <a:t>化を盛り込んだ。この基本理念に基づいて、公募型プロポーザルにより、「基本設計」及び「実施設計」の事業者を決定した。</a:t>
            </a:r>
          </a:p>
          <a:p>
            <a:pPr indent="144000" algn="just" defTabSz="1425495" fontAlgn="ctr">
              <a:lnSpc>
                <a:spcPct val="120000"/>
              </a:lnSpc>
              <a:defRPr/>
            </a:pPr>
            <a:r>
              <a:rPr kumimoji="1" lang="ja-JP" altLang="en-US" sz="1200" dirty="0">
                <a:solidFill>
                  <a:srgbClr val="000000"/>
                </a:solidFill>
                <a:latin typeface="+mn-ea"/>
              </a:rPr>
              <a:t>「基本設計」は、平成</a:t>
            </a:r>
            <a:r>
              <a:rPr kumimoji="1" lang="en-US" altLang="ja-JP" sz="1200" dirty="0">
                <a:solidFill>
                  <a:srgbClr val="000000"/>
                </a:solidFill>
                <a:latin typeface="+mn-ea"/>
              </a:rPr>
              <a:t>30</a:t>
            </a:r>
            <a:r>
              <a:rPr kumimoji="1" lang="ja-JP" altLang="en-US" sz="1200" dirty="0">
                <a:solidFill>
                  <a:srgbClr val="000000"/>
                </a:solidFill>
                <a:latin typeface="+mn-ea"/>
              </a:rPr>
              <a:t>年（</a:t>
            </a:r>
            <a:r>
              <a:rPr kumimoji="1" lang="en-US" altLang="ja-JP" sz="1200" dirty="0">
                <a:solidFill>
                  <a:srgbClr val="000000"/>
                </a:solidFill>
                <a:latin typeface="+mn-ea"/>
              </a:rPr>
              <a:t>2018</a:t>
            </a:r>
            <a:r>
              <a:rPr kumimoji="1" lang="ja-JP" altLang="en-US" sz="1200" dirty="0">
                <a:solidFill>
                  <a:srgbClr val="000000"/>
                </a:solidFill>
                <a:latin typeface="+mn-ea"/>
              </a:rPr>
              <a:t>年）</a:t>
            </a:r>
            <a:r>
              <a:rPr kumimoji="1" lang="en-US" altLang="ja-JP" sz="1200" dirty="0">
                <a:solidFill>
                  <a:srgbClr val="000000"/>
                </a:solidFill>
                <a:latin typeface="+mn-ea"/>
              </a:rPr>
              <a:t>1</a:t>
            </a:r>
            <a:r>
              <a:rPr kumimoji="1" lang="ja-JP" altLang="en-US" sz="1200" dirty="0">
                <a:solidFill>
                  <a:srgbClr val="000000"/>
                </a:solidFill>
                <a:latin typeface="+mn-ea"/>
              </a:rPr>
              <a:t>月から同年</a:t>
            </a:r>
            <a:r>
              <a:rPr kumimoji="1" lang="en-US" altLang="ja-JP" sz="1200" dirty="0">
                <a:solidFill>
                  <a:srgbClr val="000000"/>
                </a:solidFill>
                <a:latin typeface="+mn-ea"/>
              </a:rPr>
              <a:t>5</a:t>
            </a:r>
            <a:r>
              <a:rPr kumimoji="1" lang="ja-JP" altLang="en-US" sz="1200" dirty="0">
                <a:solidFill>
                  <a:srgbClr val="000000"/>
                </a:solidFill>
                <a:latin typeface="+mn-ea"/>
              </a:rPr>
              <a:t>月にかけて、「実施設計」は、同年</a:t>
            </a:r>
            <a:r>
              <a:rPr kumimoji="1" lang="en-US" altLang="ja-JP" sz="1200" dirty="0">
                <a:solidFill>
                  <a:srgbClr val="000000"/>
                </a:solidFill>
                <a:latin typeface="+mn-ea"/>
              </a:rPr>
              <a:t>6</a:t>
            </a:r>
            <a:r>
              <a:rPr kumimoji="1" lang="ja-JP" altLang="en-US" sz="1200" dirty="0">
                <a:solidFill>
                  <a:srgbClr val="000000"/>
                </a:solidFill>
                <a:latin typeface="+mn-ea"/>
              </a:rPr>
              <a:t>月から平成</a:t>
            </a:r>
            <a:r>
              <a:rPr kumimoji="1" lang="en-US" altLang="ja-JP" sz="1200" dirty="0">
                <a:solidFill>
                  <a:srgbClr val="000000"/>
                </a:solidFill>
                <a:latin typeface="+mn-ea"/>
              </a:rPr>
              <a:t>31</a:t>
            </a:r>
            <a:r>
              <a:rPr kumimoji="1" lang="ja-JP" altLang="en-US" sz="1200" dirty="0">
                <a:solidFill>
                  <a:srgbClr val="000000"/>
                </a:solidFill>
                <a:latin typeface="+mn-ea"/>
              </a:rPr>
              <a:t>年（</a:t>
            </a:r>
            <a:r>
              <a:rPr kumimoji="1" lang="en-US" altLang="ja-JP" sz="1200" dirty="0">
                <a:solidFill>
                  <a:srgbClr val="000000"/>
                </a:solidFill>
                <a:latin typeface="+mn-ea"/>
              </a:rPr>
              <a:t>2019</a:t>
            </a:r>
            <a:r>
              <a:rPr kumimoji="1" lang="ja-JP" altLang="en-US" sz="1200" dirty="0">
                <a:solidFill>
                  <a:srgbClr val="000000"/>
                </a:solidFill>
                <a:latin typeface="+mn-ea"/>
              </a:rPr>
              <a:t>年）</a:t>
            </a:r>
            <a:r>
              <a:rPr kumimoji="1" lang="en-US" altLang="ja-JP" sz="1200" dirty="0">
                <a:solidFill>
                  <a:srgbClr val="000000"/>
                </a:solidFill>
                <a:latin typeface="+mn-ea"/>
              </a:rPr>
              <a:t>4</a:t>
            </a:r>
            <a:r>
              <a:rPr kumimoji="1" lang="ja-JP" altLang="en-US" sz="1200" dirty="0">
                <a:solidFill>
                  <a:srgbClr val="000000"/>
                </a:solidFill>
                <a:latin typeface="+mn-ea"/>
              </a:rPr>
              <a:t>月にかけてそれぞれ実施した。同年</a:t>
            </a:r>
            <a:r>
              <a:rPr kumimoji="1" lang="en-US" altLang="ja-JP" sz="1200" dirty="0">
                <a:solidFill>
                  <a:srgbClr val="000000"/>
                </a:solidFill>
                <a:latin typeface="+mn-ea"/>
              </a:rPr>
              <a:t>7</a:t>
            </a:r>
            <a:r>
              <a:rPr kumimoji="1" lang="ja-JP" altLang="en-US" sz="1200" dirty="0">
                <a:solidFill>
                  <a:srgbClr val="000000"/>
                </a:solidFill>
                <a:latin typeface="+mn-ea"/>
              </a:rPr>
              <a:t>月から令和</a:t>
            </a:r>
            <a:r>
              <a:rPr kumimoji="1" lang="en-US" altLang="ja-JP" sz="1200" dirty="0">
                <a:solidFill>
                  <a:srgbClr val="000000"/>
                </a:solidFill>
                <a:latin typeface="+mn-ea"/>
              </a:rPr>
              <a:t>2</a:t>
            </a:r>
            <a:r>
              <a:rPr kumimoji="1" lang="ja-JP" altLang="en-US" sz="1200" dirty="0">
                <a:solidFill>
                  <a:srgbClr val="000000"/>
                </a:solidFill>
                <a:latin typeface="+mn-ea"/>
              </a:rPr>
              <a:t>年（</a:t>
            </a:r>
            <a:r>
              <a:rPr kumimoji="1" lang="en-US" altLang="ja-JP" sz="1200" dirty="0">
                <a:solidFill>
                  <a:srgbClr val="000000"/>
                </a:solidFill>
                <a:latin typeface="+mn-ea"/>
              </a:rPr>
              <a:t>2020</a:t>
            </a:r>
            <a:r>
              <a:rPr kumimoji="1" lang="ja-JP" altLang="en-US" sz="1200" dirty="0">
                <a:solidFill>
                  <a:srgbClr val="000000"/>
                </a:solidFill>
                <a:latin typeface="+mn-ea"/>
              </a:rPr>
              <a:t>年）</a:t>
            </a:r>
            <a:r>
              <a:rPr kumimoji="1" lang="en-US" altLang="ja-JP" sz="1200" dirty="0">
                <a:solidFill>
                  <a:srgbClr val="000000"/>
                </a:solidFill>
                <a:latin typeface="+mn-ea"/>
              </a:rPr>
              <a:t>10</a:t>
            </a:r>
            <a:r>
              <a:rPr kumimoji="1" lang="ja-JP" altLang="en-US" sz="1200" dirty="0">
                <a:solidFill>
                  <a:srgbClr val="000000"/>
                </a:solidFill>
                <a:latin typeface="+mn-ea"/>
              </a:rPr>
              <a:t>月にかけて新庁舎を建設し、令和</a:t>
            </a:r>
            <a:r>
              <a:rPr kumimoji="1" lang="en-US" altLang="ja-JP" sz="1200" dirty="0">
                <a:solidFill>
                  <a:srgbClr val="000000"/>
                </a:solidFill>
                <a:latin typeface="+mn-ea"/>
              </a:rPr>
              <a:t>3</a:t>
            </a:r>
            <a:r>
              <a:rPr kumimoji="1" lang="ja-JP" altLang="en-US" sz="1200" dirty="0">
                <a:solidFill>
                  <a:srgbClr val="000000"/>
                </a:solidFill>
                <a:latin typeface="+mn-ea"/>
              </a:rPr>
              <a:t>年（</a:t>
            </a:r>
            <a:r>
              <a:rPr kumimoji="1" lang="en-US" altLang="ja-JP" sz="1200" dirty="0">
                <a:solidFill>
                  <a:srgbClr val="000000"/>
                </a:solidFill>
                <a:latin typeface="+mn-ea"/>
              </a:rPr>
              <a:t>2021</a:t>
            </a:r>
            <a:r>
              <a:rPr kumimoji="1" lang="ja-JP" altLang="en-US" sz="1200" dirty="0">
                <a:solidFill>
                  <a:srgbClr val="000000"/>
                </a:solidFill>
                <a:latin typeface="+mn-ea"/>
              </a:rPr>
              <a:t>年）</a:t>
            </a:r>
            <a:r>
              <a:rPr kumimoji="1" lang="en-US" altLang="ja-JP" sz="1200" dirty="0">
                <a:solidFill>
                  <a:srgbClr val="000000"/>
                </a:solidFill>
                <a:latin typeface="+mn-ea"/>
              </a:rPr>
              <a:t>4</a:t>
            </a:r>
            <a:r>
              <a:rPr kumimoji="1" lang="ja-JP" altLang="en-US" sz="1200" dirty="0">
                <a:solidFill>
                  <a:srgbClr val="000000"/>
                </a:solidFill>
                <a:latin typeface="+mn-ea"/>
              </a:rPr>
              <a:t>月に供用を開始した。</a:t>
            </a:r>
          </a:p>
          <a:p>
            <a:pPr indent="144000" algn="just" defTabSz="1425495" fontAlgn="ctr">
              <a:lnSpc>
                <a:spcPct val="120000"/>
              </a:lnSpc>
              <a:defRPr/>
            </a:pPr>
            <a:r>
              <a:rPr kumimoji="1" lang="ja-JP" altLang="en-US" sz="1200" dirty="0">
                <a:solidFill>
                  <a:srgbClr val="000000"/>
                </a:solidFill>
                <a:latin typeface="+mn-ea"/>
              </a:rPr>
              <a:t>庁舎建設に当たっては、合併特例債の</a:t>
            </a:r>
            <a:r>
              <a:rPr kumimoji="1" lang="ja-JP" altLang="en-US" sz="1200" dirty="0">
                <a:solidFill>
                  <a:schemeClr val="tx1"/>
                </a:solidFill>
                <a:latin typeface="+mn-ea"/>
              </a:rPr>
              <a:t>ほか</a:t>
            </a:r>
            <a:r>
              <a:rPr kumimoji="1" lang="ja-JP" altLang="en-US" sz="1200" dirty="0">
                <a:solidFill>
                  <a:srgbClr val="000000"/>
                </a:solidFill>
                <a:latin typeface="+mn-ea"/>
              </a:rPr>
              <a:t>、国や県の補助金等を充てている。</a:t>
            </a:r>
          </a:p>
        </p:txBody>
      </p:sp>
      <p:grpSp>
        <p:nvGrpSpPr>
          <p:cNvPr id="10" name="グループ化 9">
            <a:extLst>
              <a:ext uri="{FF2B5EF4-FFF2-40B4-BE49-F238E27FC236}">
                <a16:creationId xmlns:a16="http://schemas.microsoft.com/office/drawing/2014/main" id="{AE9F0D9A-2C0B-8FEC-E542-224C3FB6B9A8}"/>
              </a:ext>
            </a:extLst>
          </p:cNvPr>
          <p:cNvGrpSpPr/>
          <p:nvPr/>
        </p:nvGrpSpPr>
        <p:grpSpPr>
          <a:xfrm>
            <a:off x="503196" y="2437340"/>
            <a:ext cx="6552000" cy="252000"/>
            <a:chOff x="504000" y="5705617"/>
            <a:chExt cx="6552000" cy="252000"/>
          </a:xfrm>
        </p:grpSpPr>
        <p:sp>
          <p:nvSpPr>
            <p:cNvPr id="11" name="正方形/長方形 10">
              <a:extLst>
                <a:ext uri="{FF2B5EF4-FFF2-40B4-BE49-F238E27FC236}">
                  <a16:creationId xmlns:a16="http://schemas.microsoft.com/office/drawing/2014/main" id="{3C8F733D-7CB4-7728-E4D4-E0E201A7C051}"/>
                </a:ext>
              </a:extLst>
            </p:cNvPr>
            <p:cNvSpPr>
              <a:spLocks/>
            </p:cNvSpPr>
            <p:nvPr/>
          </p:nvSpPr>
          <p:spPr>
            <a:xfrm>
              <a:off x="504000" y="5705617"/>
              <a:ext cx="54000" cy="252000"/>
            </a:xfrm>
            <a:prstGeom prst="rect">
              <a:avLst/>
            </a:prstGeom>
            <a:solidFill>
              <a:srgbClr val="3192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6" name="テキスト ボックス 15">
              <a:extLst>
                <a:ext uri="{FF2B5EF4-FFF2-40B4-BE49-F238E27FC236}">
                  <a16:creationId xmlns:a16="http://schemas.microsoft.com/office/drawing/2014/main" id="{95BCE40C-7DFB-75F3-E8BF-65A85B6CC774}"/>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sp>
        <p:nvSpPr>
          <p:cNvPr id="30" name="テキスト ボックス 29">
            <a:extLst>
              <a:ext uri="{FF2B5EF4-FFF2-40B4-BE49-F238E27FC236}">
                <a16:creationId xmlns:a16="http://schemas.microsoft.com/office/drawing/2014/main" id="{9C5A50FC-A635-9D4B-FE91-350878E367A3}"/>
              </a:ext>
            </a:extLst>
          </p:cNvPr>
          <p:cNvSpPr txBox="1"/>
          <p:nvPr/>
        </p:nvSpPr>
        <p:spPr>
          <a:xfrm>
            <a:off x="5093872" y="5093846"/>
            <a:ext cx="1961281" cy="861774"/>
          </a:xfrm>
          <a:prstGeom prst="rect">
            <a:avLst/>
          </a:prstGeom>
          <a:noFill/>
        </p:spPr>
        <p:txBody>
          <a:bodyPr wrap="square" lIns="0" tIns="0" rIns="0" bIns="0" rtlCol="0">
            <a:spAutoFit/>
          </a:bodyPr>
          <a:lstStyle/>
          <a:p>
            <a:r>
              <a:rPr kumimoji="1" lang="en-US" altLang="ja-JP" sz="800" dirty="0">
                <a:latin typeface="+mn-ea"/>
              </a:rPr>
              <a:t>*2 </a:t>
            </a:r>
            <a:r>
              <a:rPr kumimoji="1" lang="ja-JP" altLang="en-US" sz="800" dirty="0">
                <a:latin typeface="+mn-ea"/>
              </a:rPr>
              <a:t>「木曽町役場本庁舎・防災センター建設」スケジュール（平成２９年度～３０年度分）」木曽町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p>
          <a:p>
            <a:r>
              <a:rPr kumimoji="1" lang="ja-JP" altLang="en-US" sz="800" dirty="0">
                <a:latin typeface="+mn-ea"/>
              </a:rPr>
              <a:t>（</a:t>
            </a:r>
            <a:r>
              <a:rPr kumimoji="1" lang="en-US" altLang="ja-JP" sz="800" dirty="0">
                <a:latin typeface="+mn-ea"/>
                <a:hlinkClick r:id="rId7"/>
              </a:rPr>
              <a:t>https://www.town-kiso.com/files/file/box/33/3301ee4c8053b99608d679d23e34e8a485ed407f.pdf</a:t>
            </a:r>
            <a:r>
              <a:rPr kumimoji="1" lang="ja-JP" altLang="en-US" sz="800" dirty="0">
                <a:latin typeface="+mn-ea"/>
              </a:rPr>
              <a:t>）</a:t>
            </a:r>
          </a:p>
        </p:txBody>
      </p:sp>
      <p:sp>
        <p:nvSpPr>
          <p:cNvPr id="32" name="テキスト ボックス 31">
            <a:extLst>
              <a:ext uri="{FF2B5EF4-FFF2-40B4-BE49-F238E27FC236}">
                <a16:creationId xmlns:a16="http://schemas.microsoft.com/office/drawing/2014/main" id="{4CB5F0E7-67E6-BB1C-E3F6-0903EBA3D50E}"/>
              </a:ext>
            </a:extLst>
          </p:cNvPr>
          <p:cNvSpPr txBox="1"/>
          <p:nvPr/>
        </p:nvSpPr>
        <p:spPr>
          <a:xfrm>
            <a:off x="5093872" y="4847299"/>
            <a:ext cx="1191032" cy="169277"/>
          </a:xfrm>
          <a:prstGeom prst="rect">
            <a:avLst/>
          </a:prstGeom>
          <a:noFill/>
        </p:spPr>
        <p:txBody>
          <a:bodyPr wrap="none" lIns="0" tIns="0" rIns="0" bIns="0" rtlCol="0">
            <a:spAutoFit/>
          </a:bodyPr>
          <a:lstStyle/>
          <a:p>
            <a:pPr fontAlgn="ctr"/>
            <a:r>
              <a:rPr kumimoji="1" lang="ja-JP" altLang="en-US" sz="1100" dirty="0">
                <a:latin typeface="+mn-ea"/>
              </a:rPr>
              <a:t>全体スケジュール</a:t>
            </a:r>
            <a:r>
              <a:rPr kumimoji="1" lang="en-US" altLang="ja-JP" sz="1100" baseline="30000" dirty="0">
                <a:latin typeface="+mn-ea"/>
              </a:rPr>
              <a:t>*2</a:t>
            </a:r>
          </a:p>
        </p:txBody>
      </p:sp>
      <p:sp>
        <p:nvSpPr>
          <p:cNvPr id="36" name="Slide Number Placeholder 5">
            <a:extLst>
              <a:ext uri="{FF2B5EF4-FFF2-40B4-BE49-F238E27FC236}">
                <a16:creationId xmlns:a16="http://schemas.microsoft.com/office/drawing/2014/main" id="{BBADEAEA-ACB4-A252-A4A7-28EDB18450A6}"/>
              </a:ext>
            </a:extLst>
          </p:cNvPr>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70</a:t>
            </a:fld>
            <a:endParaRPr kumimoji="1" lang="ja-JP" altLang="en-US" dirty="0"/>
          </a:p>
        </p:txBody>
      </p:sp>
      <p:sp>
        <p:nvSpPr>
          <p:cNvPr id="2" name="コンテンツ プレースホルダー 17">
            <a:extLst>
              <a:ext uri="{FF2B5EF4-FFF2-40B4-BE49-F238E27FC236}">
                <a16:creationId xmlns:a16="http://schemas.microsoft.com/office/drawing/2014/main" id="{3CA709DD-B59A-256B-5518-0E9944859946}"/>
              </a:ext>
            </a:extLst>
          </p:cNvPr>
          <p:cNvSpPr txBox="1">
            <a:spLocks/>
          </p:cNvSpPr>
          <p:nvPr/>
        </p:nvSpPr>
        <p:spPr>
          <a:xfrm>
            <a:off x="504001" y="1356831"/>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4" name="正方形/長方形 3">
            <a:extLst>
              <a:ext uri="{FF2B5EF4-FFF2-40B4-BE49-F238E27FC236}">
                <a16:creationId xmlns:a16="http://schemas.microsoft.com/office/drawing/2014/main" id="{C6E8EF33-0CED-FA2E-B212-93F8B98C808F}"/>
              </a:ext>
            </a:extLst>
          </p:cNvPr>
          <p:cNvSpPr/>
          <p:nvPr/>
        </p:nvSpPr>
        <p:spPr>
          <a:xfrm>
            <a:off x="504000" y="1685528"/>
            <a:ext cx="6552000" cy="406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fontAlgn="ctr">
              <a:lnSpc>
                <a:spcPct val="120000"/>
              </a:lnSpc>
            </a:pPr>
            <a:r>
              <a:rPr kumimoji="1" lang="ja-JP" altLang="en-US" sz="1100" dirty="0">
                <a:solidFill>
                  <a:schemeClr val="tx1"/>
                </a:solidFill>
                <a:latin typeface="+mn-ea"/>
              </a:rPr>
              <a:t>平成</a:t>
            </a:r>
            <a:r>
              <a:rPr kumimoji="1" lang="en-US" altLang="ja-JP" sz="1100" dirty="0">
                <a:solidFill>
                  <a:schemeClr val="tx1"/>
                </a:solidFill>
                <a:latin typeface="+mn-ea"/>
              </a:rPr>
              <a:t>28</a:t>
            </a:r>
            <a:r>
              <a:rPr kumimoji="1" lang="ja-JP" altLang="en-US" sz="1100" dirty="0">
                <a:solidFill>
                  <a:schemeClr val="tx1"/>
                </a:solidFill>
                <a:latin typeface="+mn-ea"/>
              </a:rPr>
              <a:t>年度（</a:t>
            </a:r>
            <a:r>
              <a:rPr kumimoji="1" lang="en-US" altLang="ja-JP" sz="1100" dirty="0">
                <a:solidFill>
                  <a:schemeClr val="tx1"/>
                </a:solidFill>
                <a:latin typeface="+mn-ea"/>
              </a:rPr>
              <a:t>2016</a:t>
            </a:r>
            <a:r>
              <a:rPr kumimoji="1" lang="ja-JP" altLang="en-US" sz="1100" dirty="0">
                <a:solidFill>
                  <a:schemeClr val="tx1"/>
                </a:solidFill>
                <a:latin typeface="+mn-ea"/>
              </a:rPr>
              <a:t>年度）から、中高生も含めた町民からの意見募集や、計</a:t>
            </a:r>
            <a:r>
              <a:rPr kumimoji="1" lang="en-US" altLang="ja-JP" sz="1100" dirty="0">
                <a:solidFill>
                  <a:schemeClr val="tx1"/>
                </a:solidFill>
                <a:latin typeface="+mn-ea"/>
              </a:rPr>
              <a:t>54</a:t>
            </a:r>
            <a:r>
              <a:rPr kumimoji="1" lang="ja-JP" altLang="en-US" sz="1100" dirty="0">
                <a:solidFill>
                  <a:schemeClr val="tx1"/>
                </a:solidFill>
                <a:latin typeface="+mn-ea"/>
              </a:rPr>
              <a:t>回の地域懇話会を開催している。</a:t>
            </a:r>
          </a:p>
        </p:txBody>
      </p:sp>
    </p:spTree>
    <p:extLst>
      <p:ext uri="{BB962C8B-B14F-4D97-AF65-F5344CB8AC3E}">
        <p14:creationId xmlns:p14="http://schemas.microsoft.com/office/powerpoint/2010/main" val="4173739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extLst>
              <p:ext uri="{D42A27DB-BD31-4B8C-83A1-F6EECF244321}">
                <p14:modId xmlns:p14="http://schemas.microsoft.com/office/powerpoint/2010/main" val="1624763360"/>
              </p:ext>
            </p:ext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8399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33" name="テキスト プレースホルダー 32">
            <a:extLst>
              <a:ext uri="{FF2B5EF4-FFF2-40B4-BE49-F238E27FC236}">
                <a16:creationId xmlns:a16="http://schemas.microsoft.com/office/drawing/2014/main" id="{2CA2C8BA-EEA3-2992-8377-6170867AABC6}"/>
              </a:ext>
            </a:extLst>
          </p:cNvPr>
          <p:cNvSpPr>
            <a:spLocks noGrp="1"/>
          </p:cNvSpPr>
          <p:nvPr>
            <p:ph type="body" sz="quarter" idx="14"/>
          </p:nvPr>
        </p:nvSpPr>
        <p:spPr>
          <a:xfrm>
            <a:off x="4986978" y="361990"/>
            <a:ext cx="2068859" cy="166199"/>
          </a:xfrm>
        </p:spPr>
        <p:txBody>
          <a:bodyPr/>
          <a:lstStyle/>
          <a:p>
            <a:r>
              <a:rPr lang="en-US" altLang="zh-TW" dirty="0"/>
              <a:t>(10) </a:t>
            </a:r>
            <a:r>
              <a:rPr lang="zh-TW" altLang="en-US" dirty="0"/>
              <a:t>長野県木曽町</a:t>
            </a:r>
          </a:p>
        </p:txBody>
      </p:sp>
      <p:grpSp>
        <p:nvGrpSpPr>
          <p:cNvPr id="23" name="グループ化 22">
            <a:extLst>
              <a:ext uri="{FF2B5EF4-FFF2-40B4-BE49-F238E27FC236}">
                <a16:creationId xmlns:a16="http://schemas.microsoft.com/office/drawing/2014/main" id="{E0313E34-80A0-91B4-AD38-49237E9299D9}"/>
              </a:ext>
            </a:extLst>
          </p:cNvPr>
          <p:cNvGrpSpPr/>
          <p:nvPr/>
        </p:nvGrpSpPr>
        <p:grpSpPr>
          <a:xfrm>
            <a:off x="707715" y="7346172"/>
            <a:ext cx="6138340" cy="1324041"/>
            <a:chOff x="707715" y="2447613"/>
            <a:chExt cx="6138340" cy="1324041"/>
          </a:xfrm>
        </p:grpSpPr>
        <p:sp>
          <p:nvSpPr>
            <p:cNvPr id="24" name="テキスト ボックス 23">
              <a:extLst>
                <a:ext uri="{FF2B5EF4-FFF2-40B4-BE49-F238E27FC236}">
                  <a16:creationId xmlns:a16="http://schemas.microsoft.com/office/drawing/2014/main" id="{75ACCBA1-53E5-C80F-F675-8EE8CB232B7C}"/>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デジタルサイネージ</a:t>
              </a:r>
            </a:p>
          </p:txBody>
        </p:sp>
        <p:sp>
          <p:nvSpPr>
            <p:cNvPr id="25" name="四角形: 角を丸くする 24">
              <a:extLst>
                <a:ext uri="{FF2B5EF4-FFF2-40B4-BE49-F238E27FC236}">
                  <a16:creationId xmlns:a16="http://schemas.microsoft.com/office/drawing/2014/main" id="{81E6DAC6-7A76-42AA-8570-884F256C8084}"/>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施策③</a:t>
              </a:r>
            </a:p>
          </p:txBody>
        </p:sp>
        <p:sp>
          <p:nvSpPr>
            <p:cNvPr id="26" name="テキスト ボックス 25">
              <a:extLst>
                <a:ext uri="{FF2B5EF4-FFF2-40B4-BE49-F238E27FC236}">
                  <a16:creationId xmlns:a16="http://schemas.microsoft.com/office/drawing/2014/main" id="{182B1B5B-1224-09B3-434D-10CCDFCE0902}"/>
                </a:ext>
              </a:extLst>
            </p:cNvPr>
            <p:cNvSpPr txBox="1"/>
            <p:nvPr/>
          </p:nvSpPr>
          <p:spPr>
            <a:xfrm>
              <a:off x="1554055" y="2755991"/>
              <a:ext cx="5292000" cy="1015663"/>
            </a:xfrm>
            <a:prstGeom prst="rect">
              <a:avLst/>
            </a:prstGeom>
            <a:noFill/>
          </p:spPr>
          <p:txBody>
            <a:bodyPr wrap="square" lIns="0" tIns="0" rIns="0" bIns="0" rtlCol="0">
              <a:spAutoFit/>
            </a:bodyPr>
            <a:lstStyle/>
            <a:p>
              <a:pPr indent="144000" algn="just" fontAlgn="ctr"/>
              <a:r>
                <a:rPr kumimoji="1" lang="ja-JP" altLang="en-US" sz="1100" dirty="0">
                  <a:latin typeface="+mn-ea"/>
                </a:rPr>
                <a:t>庁舎入口付近にデジタルサイネージを設置しており、主に掲示物を減らすために導入している。旧庁舎では、期限が切れたポスターやチラシが、貼り出されたままになっていることが、多々あった。また、色々なところに散在しており、見かけが悪く、壁が傷むという課題があった。デジタルサイネージを導入することで、課題が解消され、ショート動画投影も可能となった。他にも、会議室前に設置し、会議室の利用予定の投影にも利用している。</a:t>
              </a:r>
            </a:p>
          </p:txBody>
        </p:sp>
      </p:grpSp>
      <p:sp>
        <p:nvSpPr>
          <p:cNvPr id="36" name="Slide Number Placeholder 5">
            <a:extLst>
              <a:ext uri="{FF2B5EF4-FFF2-40B4-BE49-F238E27FC236}">
                <a16:creationId xmlns:a16="http://schemas.microsoft.com/office/drawing/2014/main" id="{BBADEAEA-ACB4-A252-A4A7-28EDB18450A6}"/>
              </a:ext>
            </a:extLst>
          </p:cNvPr>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71</a:t>
            </a:fld>
            <a:endParaRPr kumimoji="1" lang="ja-JP" altLang="en-US" dirty="0"/>
          </a:p>
        </p:txBody>
      </p:sp>
      <p:grpSp>
        <p:nvGrpSpPr>
          <p:cNvPr id="12" name="グループ化 11">
            <a:extLst>
              <a:ext uri="{FF2B5EF4-FFF2-40B4-BE49-F238E27FC236}">
                <a16:creationId xmlns:a16="http://schemas.microsoft.com/office/drawing/2014/main" id="{8CF52F12-09BA-FAB4-8765-81FA03B1462C}"/>
              </a:ext>
            </a:extLst>
          </p:cNvPr>
          <p:cNvGrpSpPr/>
          <p:nvPr/>
        </p:nvGrpSpPr>
        <p:grpSpPr>
          <a:xfrm>
            <a:off x="707715" y="8820539"/>
            <a:ext cx="6138340" cy="816209"/>
            <a:chOff x="707715" y="2447613"/>
            <a:chExt cx="6138340" cy="816209"/>
          </a:xfrm>
        </p:grpSpPr>
        <p:sp>
          <p:nvSpPr>
            <p:cNvPr id="13" name="テキスト ボックス 12">
              <a:extLst>
                <a:ext uri="{FF2B5EF4-FFF2-40B4-BE49-F238E27FC236}">
                  <a16:creationId xmlns:a16="http://schemas.microsoft.com/office/drawing/2014/main" id="{DD523C58-071F-37F3-A550-A6E1D5D360E3}"/>
                </a:ext>
              </a:extLst>
            </p:cNvPr>
            <p:cNvSpPr txBox="1"/>
            <p:nvPr/>
          </p:nvSpPr>
          <p:spPr>
            <a:xfrm>
              <a:off x="1554055" y="2481280"/>
              <a:ext cx="211370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コンビニ交付サービス</a:t>
              </a:r>
            </a:p>
          </p:txBody>
        </p:sp>
        <p:sp>
          <p:nvSpPr>
            <p:cNvPr id="14" name="四角形: 角を丸くする 13">
              <a:extLst>
                <a:ext uri="{FF2B5EF4-FFF2-40B4-BE49-F238E27FC236}">
                  <a16:creationId xmlns:a16="http://schemas.microsoft.com/office/drawing/2014/main" id="{1F921BE1-205A-6E33-0C61-F4E168A0ABAF}"/>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施策⑥</a:t>
              </a:r>
            </a:p>
          </p:txBody>
        </p:sp>
        <p:sp>
          <p:nvSpPr>
            <p:cNvPr id="29" name="テキスト ボックス 28">
              <a:extLst>
                <a:ext uri="{FF2B5EF4-FFF2-40B4-BE49-F238E27FC236}">
                  <a16:creationId xmlns:a16="http://schemas.microsoft.com/office/drawing/2014/main" id="{565595B8-C787-F6F9-9EF2-B7B514D387BE}"/>
                </a:ext>
              </a:extLst>
            </p:cNvPr>
            <p:cNvSpPr txBox="1"/>
            <p:nvPr/>
          </p:nvSpPr>
          <p:spPr>
            <a:xfrm>
              <a:off x="1554055" y="2755991"/>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コンビニエンスストアに設置されているキオスク端末を、庁舎内にも設置している。そもそも近隣にコンビニエンスストアが無い住民や、住民票関係の手続きで来庁する住民がいるため、窓口で発行するより短時間で済み、利便性が高いものとなっている。</a:t>
              </a:r>
            </a:p>
          </p:txBody>
        </p:sp>
      </p:grpSp>
      <p:grpSp>
        <p:nvGrpSpPr>
          <p:cNvPr id="44" name="グループ化 43">
            <a:extLst>
              <a:ext uri="{FF2B5EF4-FFF2-40B4-BE49-F238E27FC236}">
                <a16:creationId xmlns:a16="http://schemas.microsoft.com/office/drawing/2014/main" id="{6E6019CF-90AA-5FB8-4643-B74291988149}"/>
              </a:ext>
            </a:extLst>
          </p:cNvPr>
          <p:cNvGrpSpPr/>
          <p:nvPr/>
        </p:nvGrpSpPr>
        <p:grpSpPr>
          <a:xfrm>
            <a:off x="3755361" y="6440140"/>
            <a:ext cx="2843931" cy="737724"/>
            <a:chOff x="4811840" y="2794259"/>
            <a:chExt cx="2843931" cy="737724"/>
          </a:xfrm>
        </p:grpSpPr>
        <p:sp>
          <p:nvSpPr>
            <p:cNvPr id="9" name="テキスト ボックス 8">
              <a:extLst>
                <a:ext uri="{FF2B5EF4-FFF2-40B4-BE49-F238E27FC236}">
                  <a16:creationId xmlns:a16="http://schemas.microsoft.com/office/drawing/2014/main" id="{3A9A9711-70FC-9B67-4C62-4758FAB7DA05}"/>
                </a:ext>
              </a:extLst>
            </p:cNvPr>
            <p:cNvSpPr txBox="1"/>
            <p:nvPr/>
          </p:nvSpPr>
          <p:spPr>
            <a:xfrm>
              <a:off x="4811840" y="2794259"/>
              <a:ext cx="1247136" cy="169277"/>
            </a:xfrm>
            <a:prstGeom prst="rect">
              <a:avLst/>
            </a:prstGeom>
            <a:noFill/>
          </p:spPr>
          <p:txBody>
            <a:bodyPr wrap="none" lIns="0" tIns="0" rIns="0" bIns="0" rtlCol="0">
              <a:spAutoFit/>
            </a:bodyPr>
            <a:lstStyle/>
            <a:p>
              <a:r>
                <a:rPr kumimoji="1" lang="ja-JP" altLang="en-US" sz="1100" dirty="0">
                  <a:latin typeface="+mn-ea"/>
                </a:rPr>
                <a:t>新庁舎の部署配置</a:t>
              </a:r>
              <a:r>
                <a:rPr kumimoji="1" lang="en-US" altLang="ja-JP" sz="1100" baseline="30000" dirty="0">
                  <a:latin typeface="+mn-ea"/>
                </a:rPr>
                <a:t>*3</a:t>
              </a:r>
            </a:p>
          </p:txBody>
        </p:sp>
        <p:sp>
          <p:nvSpPr>
            <p:cNvPr id="43" name="テキスト ボックス 42">
              <a:extLst>
                <a:ext uri="{FF2B5EF4-FFF2-40B4-BE49-F238E27FC236}">
                  <a16:creationId xmlns:a16="http://schemas.microsoft.com/office/drawing/2014/main" id="{63678CAA-27F1-EC3C-964E-724464CCC977}"/>
                </a:ext>
              </a:extLst>
            </p:cNvPr>
            <p:cNvSpPr txBox="1"/>
            <p:nvPr/>
          </p:nvSpPr>
          <p:spPr>
            <a:xfrm>
              <a:off x="4811840" y="3039540"/>
              <a:ext cx="2843931" cy="492443"/>
            </a:xfrm>
            <a:prstGeom prst="rect">
              <a:avLst/>
            </a:prstGeom>
            <a:noFill/>
          </p:spPr>
          <p:txBody>
            <a:bodyPr wrap="square" lIns="0" tIns="0" rIns="0" bIns="0" rtlCol="0">
              <a:spAutoFit/>
            </a:bodyPr>
            <a:lstStyle/>
            <a:p>
              <a:r>
                <a:rPr kumimoji="1" lang="en-US" altLang="ja-JP" sz="800" dirty="0">
                  <a:latin typeface="+mn-ea"/>
                </a:rPr>
                <a:t>*3 </a:t>
              </a:r>
              <a:r>
                <a:rPr kumimoji="1" lang="ja-JP" altLang="en-US" sz="800" dirty="0">
                  <a:latin typeface="+mn-ea"/>
                </a:rPr>
                <a:t>「本庁舎案内」、木曽町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p>
            <a:p>
              <a:r>
                <a:rPr kumimoji="1" lang="ja-JP" altLang="en-US" sz="800" dirty="0">
                  <a:latin typeface="+mn-ea"/>
                </a:rPr>
                <a:t>（</a:t>
              </a:r>
              <a:r>
                <a:rPr kumimoji="1" lang="en-US" altLang="ja-JP" sz="800" dirty="0">
                  <a:latin typeface="+mn-ea"/>
                  <a:hlinkClick r:id="rId6"/>
                </a:rPr>
                <a:t>https://www.town-kiso.com/files/file/box/fe/fe84b2a44ef840c6edb1564cea7fe62af4c7931e.pdf</a:t>
              </a:r>
              <a:r>
                <a:rPr kumimoji="1" lang="ja-JP" altLang="en-US" sz="800" dirty="0">
                  <a:latin typeface="+mn-ea"/>
                </a:rPr>
                <a:t>）</a:t>
              </a:r>
              <a:endParaRPr kumimoji="1" lang="en-US" altLang="ja-JP" sz="800" dirty="0">
                <a:latin typeface="+mn-ea"/>
              </a:endParaRPr>
            </a:p>
          </p:txBody>
        </p:sp>
      </p:grpSp>
      <p:sp>
        <p:nvSpPr>
          <p:cNvPr id="2" name="四角形: 角を丸くする 1">
            <a:extLst>
              <a:ext uri="{FF2B5EF4-FFF2-40B4-BE49-F238E27FC236}">
                <a16:creationId xmlns:a16="http://schemas.microsoft.com/office/drawing/2014/main" id="{9EF2AAE8-7BC7-9A2D-C24D-A344F16B5D2C}"/>
              </a:ext>
            </a:extLst>
          </p:cNvPr>
          <p:cNvSpPr/>
          <p:nvPr/>
        </p:nvSpPr>
        <p:spPr>
          <a:xfrm>
            <a:off x="504000" y="1784079"/>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7E9A70AA-281B-9FAC-B2E2-72290EAF8128}"/>
              </a:ext>
            </a:extLst>
          </p:cNvPr>
          <p:cNvGrpSpPr/>
          <p:nvPr/>
        </p:nvGrpSpPr>
        <p:grpSpPr>
          <a:xfrm>
            <a:off x="503196" y="1355049"/>
            <a:ext cx="6552000" cy="252000"/>
            <a:chOff x="504000" y="5705617"/>
            <a:chExt cx="6552000" cy="252000"/>
          </a:xfrm>
        </p:grpSpPr>
        <p:sp>
          <p:nvSpPr>
            <p:cNvPr id="4" name="正方形/長方形 3">
              <a:extLst>
                <a:ext uri="{FF2B5EF4-FFF2-40B4-BE49-F238E27FC236}">
                  <a16:creationId xmlns:a16="http://schemas.microsoft.com/office/drawing/2014/main" id="{E877E431-5328-A63B-BA96-96D2E781DB7F}"/>
                </a:ext>
              </a:extLst>
            </p:cNvPr>
            <p:cNvSpPr>
              <a:spLocks/>
            </p:cNvSpPr>
            <p:nvPr/>
          </p:nvSpPr>
          <p:spPr>
            <a:xfrm>
              <a:off x="504000" y="5705617"/>
              <a:ext cx="54000" cy="252000"/>
            </a:xfrm>
            <a:prstGeom prst="rect">
              <a:avLst/>
            </a:prstGeom>
            <a:solidFill>
              <a:srgbClr val="3192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5" name="テキスト ボックス 4">
              <a:extLst>
                <a:ext uri="{FF2B5EF4-FFF2-40B4-BE49-F238E27FC236}">
                  <a16:creationId xmlns:a16="http://schemas.microsoft.com/office/drawing/2014/main" id="{3CDF9D50-DFBE-767A-DCAF-8BB2070A6552}"/>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sp>
        <p:nvSpPr>
          <p:cNvPr id="7" name="正方形/長方形 6">
            <a:extLst>
              <a:ext uri="{FF2B5EF4-FFF2-40B4-BE49-F238E27FC236}">
                <a16:creationId xmlns:a16="http://schemas.microsoft.com/office/drawing/2014/main" id="{9A154C68-D4C6-604B-54EA-7CCDE45A0E2C}"/>
              </a:ext>
            </a:extLst>
          </p:cNvPr>
          <p:cNvSpPr/>
          <p:nvPr/>
        </p:nvSpPr>
        <p:spPr>
          <a:xfrm>
            <a:off x="1341120" y="1786969"/>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sp>
        <p:nvSpPr>
          <p:cNvPr id="10" name="正方形/長方形 9">
            <a:extLst>
              <a:ext uri="{FF2B5EF4-FFF2-40B4-BE49-F238E27FC236}">
                <a16:creationId xmlns:a16="http://schemas.microsoft.com/office/drawing/2014/main" id="{70F35D2C-64F3-8E37-26A9-385AAF6ECC3A}"/>
              </a:ext>
            </a:extLst>
          </p:cNvPr>
          <p:cNvSpPr/>
          <p:nvPr/>
        </p:nvSpPr>
        <p:spPr>
          <a:xfrm>
            <a:off x="504000" y="2144717"/>
            <a:ext cx="6552000" cy="7578073"/>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11" name="グループ化 10">
            <a:extLst>
              <a:ext uri="{FF2B5EF4-FFF2-40B4-BE49-F238E27FC236}">
                <a16:creationId xmlns:a16="http://schemas.microsoft.com/office/drawing/2014/main" id="{34CA93D0-DBB6-8804-BA0F-B3E272EAA3C2}"/>
              </a:ext>
            </a:extLst>
          </p:cNvPr>
          <p:cNvGrpSpPr/>
          <p:nvPr/>
        </p:nvGrpSpPr>
        <p:grpSpPr>
          <a:xfrm>
            <a:off x="707715" y="2251783"/>
            <a:ext cx="6138340" cy="2170426"/>
            <a:chOff x="707715" y="2447613"/>
            <a:chExt cx="6138340" cy="2170426"/>
          </a:xfrm>
        </p:grpSpPr>
        <p:sp>
          <p:nvSpPr>
            <p:cNvPr id="15" name="テキスト ボックス 14">
              <a:extLst>
                <a:ext uri="{FF2B5EF4-FFF2-40B4-BE49-F238E27FC236}">
                  <a16:creationId xmlns:a16="http://schemas.microsoft.com/office/drawing/2014/main" id="{7DC9C4B0-B1E1-0152-B7B0-EB8C8968CFB7}"/>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ja-JP" altLang="en-US" sz="1200" b="1" dirty="0">
                  <a:solidFill>
                    <a:schemeClr val="tx1"/>
                  </a:solidFill>
                  <a:uFill>
                    <a:solidFill>
                      <a:srgbClr val="31926F"/>
                    </a:solidFill>
                  </a:uFill>
                  <a:latin typeface="+mn-ea"/>
                </a:rPr>
                <a:t>ワンストップサービス</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679BE83B-C4C4-CC6D-2FDB-8D12C3270179}"/>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施策①</a:t>
              </a:r>
            </a:p>
          </p:txBody>
        </p:sp>
        <p:sp>
          <p:nvSpPr>
            <p:cNvPr id="17" name="テキスト ボックス 16">
              <a:extLst>
                <a:ext uri="{FF2B5EF4-FFF2-40B4-BE49-F238E27FC236}">
                  <a16:creationId xmlns:a16="http://schemas.microsoft.com/office/drawing/2014/main" id="{46F6A33B-FA7C-9053-59BE-3661FDD70CC5}"/>
                </a:ext>
              </a:extLst>
            </p:cNvPr>
            <p:cNvSpPr txBox="1"/>
            <p:nvPr/>
          </p:nvSpPr>
          <p:spPr>
            <a:xfrm>
              <a:off x="1554055" y="2755991"/>
              <a:ext cx="5292000" cy="1862048"/>
            </a:xfrm>
            <a:prstGeom prst="rect">
              <a:avLst/>
            </a:prstGeom>
            <a:noFill/>
          </p:spPr>
          <p:txBody>
            <a:bodyPr wrap="square" lIns="0" tIns="0" rIns="0" bIns="0" rtlCol="0">
              <a:spAutoFit/>
            </a:bodyPr>
            <a:lstStyle/>
            <a:p>
              <a:pPr indent="144000" algn="just" fontAlgn="ctr"/>
              <a:r>
                <a:rPr kumimoji="1" lang="ja-JP" altLang="en-US" sz="1100" dirty="0">
                  <a:latin typeface="+mn-ea"/>
                </a:rPr>
                <a:t>木曽町は平成</a:t>
              </a:r>
              <a:r>
                <a:rPr kumimoji="1" lang="en-US" altLang="ja-JP" sz="1100" dirty="0">
                  <a:latin typeface="+mn-ea"/>
                </a:rPr>
                <a:t>17</a:t>
              </a:r>
              <a:r>
                <a:rPr kumimoji="1" lang="ja-JP" altLang="en-US" sz="1100" dirty="0">
                  <a:latin typeface="+mn-ea"/>
                </a:rPr>
                <a:t>年（</a:t>
              </a:r>
              <a:r>
                <a:rPr kumimoji="1" lang="en-US" altLang="ja-JP" sz="1100" dirty="0">
                  <a:latin typeface="+mn-ea"/>
                </a:rPr>
                <a:t>2005</a:t>
              </a:r>
              <a:r>
                <a:rPr kumimoji="1" lang="ja-JP" altLang="en-US" sz="1100" dirty="0">
                  <a:latin typeface="+mn-ea"/>
                </a:rPr>
                <a:t>年）に合併をしており、仮の本庁舎と分庁（保健福祉センター機能と教育委員会）が別れていた。このような機能分散により、手続きによっては庁舎を行き来しなければならないという課題があった。また、課の配置がわかりにくいという課題もあった。</a:t>
              </a:r>
            </a:p>
            <a:p>
              <a:pPr indent="144000" algn="just" fontAlgn="ctr"/>
              <a:r>
                <a:rPr kumimoji="1" lang="ja-JP" altLang="en-US" sz="1100" dirty="0">
                  <a:latin typeface="+mn-ea"/>
                </a:rPr>
                <a:t>新庁舎では、機能を集約することで、</a:t>
              </a:r>
              <a:r>
                <a:rPr kumimoji="1" lang="ja-JP" altLang="en-US" sz="1100" u="wavyHeavy" dirty="0">
                  <a:uFill>
                    <a:solidFill>
                      <a:srgbClr val="31926F"/>
                    </a:solidFill>
                  </a:uFill>
                  <a:latin typeface="+mn-ea"/>
                </a:rPr>
                <a:t>ワンストップ</a:t>
              </a:r>
              <a:r>
                <a:rPr kumimoji="1" lang="ja-JP" altLang="en-US" sz="1100" dirty="0">
                  <a:latin typeface="+mn-ea"/>
                </a:rPr>
                <a:t>対応が可能となった。また、庁舎の設計として、正面玄関から、来庁者数が多い順に課を配置（</a:t>
              </a:r>
              <a:r>
                <a:rPr kumimoji="1" lang="en-US" altLang="ja-JP" sz="1100" dirty="0">
                  <a:latin typeface="+mn-ea"/>
                </a:rPr>
                <a:t>※</a:t>
              </a:r>
              <a:r>
                <a:rPr kumimoji="1" lang="ja-JP" altLang="en-US" sz="1100" dirty="0">
                  <a:latin typeface="+mn-ea"/>
                </a:rPr>
                <a:t>図参照）。来庁者は手続きごとのチェックリストを持ち回り、窓口で対応した職員がチェックリストを見て次の窓口を案内するため、迷う来庁者が減ったことに加え、申請漏れを防ぐ効果も得られている。</a:t>
              </a:r>
            </a:p>
            <a:p>
              <a:pPr indent="144000" algn="just" fontAlgn="ctr"/>
              <a:r>
                <a:rPr kumimoji="1" lang="ja-JP" altLang="en-US" sz="1100" dirty="0">
                  <a:latin typeface="+mn-ea"/>
                </a:rPr>
                <a:t>窓口カウンターについては、基本的に着座で対応するという想定で、全てその高さに統一している。窓口以外にも、通路の空いているスペースに木製のベンチを配置しており、休憩している来庁者にベンチで対応することもある。</a:t>
              </a:r>
            </a:p>
          </p:txBody>
        </p:sp>
      </p:grpSp>
      <p:pic>
        <p:nvPicPr>
          <p:cNvPr id="28" name="図 27" descr="テーブル&#10;&#10;自動的に生成された説明">
            <a:extLst>
              <a:ext uri="{FF2B5EF4-FFF2-40B4-BE49-F238E27FC236}">
                <a16:creationId xmlns:a16="http://schemas.microsoft.com/office/drawing/2014/main" id="{01D2783D-0B63-39A9-DFBE-566354C95AC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07715" y="4470334"/>
            <a:ext cx="2843931" cy="2728768"/>
          </a:xfrm>
          <a:prstGeom prst="rect">
            <a:avLst/>
          </a:prstGeom>
        </p:spPr>
      </p:pic>
    </p:spTree>
    <p:extLst>
      <p:ext uri="{BB962C8B-B14F-4D97-AF65-F5344CB8AC3E}">
        <p14:creationId xmlns:p14="http://schemas.microsoft.com/office/powerpoint/2010/main" val="33740570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a:extLst>
              <a:ext uri="{FF2B5EF4-FFF2-40B4-BE49-F238E27FC236}">
                <a16:creationId xmlns:a16="http://schemas.microsoft.com/office/drawing/2014/main" id="{28EBEE92-159A-A2CC-944C-82C7E8031194}"/>
              </a:ext>
            </a:extLst>
          </p:cNvPr>
          <p:cNvGrpSpPr/>
          <p:nvPr/>
        </p:nvGrpSpPr>
        <p:grpSpPr>
          <a:xfrm>
            <a:off x="700746" y="1473930"/>
            <a:ext cx="6138340" cy="985486"/>
            <a:chOff x="707715" y="2447613"/>
            <a:chExt cx="6138340" cy="985486"/>
          </a:xfrm>
        </p:grpSpPr>
        <p:sp>
          <p:nvSpPr>
            <p:cNvPr id="37" name="テキスト ボックス 36">
              <a:extLst>
                <a:ext uri="{FF2B5EF4-FFF2-40B4-BE49-F238E27FC236}">
                  <a16:creationId xmlns:a16="http://schemas.microsoft.com/office/drawing/2014/main" id="{A93B59F9-60A9-5C49-DDF7-78457E09E16A}"/>
                </a:ext>
              </a:extLst>
            </p:cNvPr>
            <p:cNvSpPr txBox="1"/>
            <p:nvPr/>
          </p:nvSpPr>
          <p:spPr>
            <a:xfrm>
              <a:off x="1554055" y="2481280"/>
              <a:ext cx="211370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行政手続きのオンライン申請</a:t>
              </a:r>
            </a:p>
          </p:txBody>
        </p:sp>
        <p:sp>
          <p:nvSpPr>
            <p:cNvPr id="38" name="四角形: 角を丸くする 37">
              <a:extLst>
                <a:ext uri="{FF2B5EF4-FFF2-40B4-BE49-F238E27FC236}">
                  <a16:creationId xmlns:a16="http://schemas.microsoft.com/office/drawing/2014/main" id="{40E2A462-406C-8745-39C0-BB608DB80AA9}"/>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施策⑦</a:t>
              </a:r>
            </a:p>
          </p:txBody>
        </p:sp>
        <p:sp>
          <p:nvSpPr>
            <p:cNvPr id="39" name="テキスト ボックス 38">
              <a:extLst>
                <a:ext uri="{FF2B5EF4-FFF2-40B4-BE49-F238E27FC236}">
                  <a16:creationId xmlns:a16="http://schemas.microsoft.com/office/drawing/2014/main" id="{33E4749D-3087-19F8-F368-B6279DBF2727}"/>
                </a:ext>
              </a:extLst>
            </p:cNvPr>
            <p:cNvSpPr txBox="1"/>
            <p:nvPr/>
          </p:nvSpPr>
          <p:spPr>
            <a:xfrm>
              <a:off x="1554055" y="2755991"/>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電子申請システムを長野県で共同調達している。令和</a:t>
              </a:r>
              <a:r>
                <a:rPr kumimoji="1" lang="en-US" altLang="ja-JP" sz="1100" dirty="0">
                  <a:latin typeface="+mn-ea"/>
                </a:rPr>
                <a:t>6</a:t>
              </a:r>
              <a:r>
                <a:rPr kumimoji="1" lang="ja-JP" altLang="en-US" sz="1100" dirty="0">
                  <a:latin typeface="+mn-ea"/>
                </a:rPr>
                <a:t>年（</a:t>
              </a:r>
              <a:r>
                <a:rPr kumimoji="1" lang="en-US" altLang="ja-JP" sz="1100" dirty="0">
                  <a:latin typeface="+mn-ea"/>
                </a:rPr>
                <a:t>2024</a:t>
              </a:r>
              <a:r>
                <a:rPr kumimoji="1" lang="ja-JP" altLang="en-US" sz="1100" dirty="0">
                  <a:latin typeface="+mn-ea"/>
                </a:rPr>
                <a:t>年）</a:t>
              </a:r>
              <a:r>
                <a:rPr kumimoji="1" lang="en-US" altLang="ja-JP" sz="1100" dirty="0">
                  <a:latin typeface="+mn-ea"/>
                </a:rPr>
                <a:t>1</a:t>
              </a:r>
              <a:r>
                <a:rPr kumimoji="1" lang="ja-JP" altLang="en-US" sz="1100" dirty="0">
                  <a:latin typeface="+mn-ea"/>
                </a:rPr>
                <a:t>月に新しいシステムへの変更を予定しており、キャッシュレス決済の組み込みも検討中である。木曽広域では、光回線を各家庭に敷設しているため、可能な手続きは電子申請で済ませ、行かない窓口の実現に繋がるよう検討中である。</a:t>
              </a:r>
            </a:p>
          </p:txBody>
        </p:sp>
      </p:gr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8502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33" name="テキスト プレースホルダー 32">
            <a:extLst>
              <a:ext uri="{FF2B5EF4-FFF2-40B4-BE49-F238E27FC236}">
                <a16:creationId xmlns:a16="http://schemas.microsoft.com/office/drawing/2014/main" id="{2CA2C8BA-EEA3-2992-8377-6170867AABC6}"/>
              </a:ext>
            </a:extLst>
          </p:cNvPr>
          <p:cNvSpPr>
            <a:spLocks noGrp="1"/>
          </p:cNvSpPr>
          <p:nvPr>
            <p:ph type="body" sz="quarter" idx="14"/>
          </p:nvPr>
        </p:nvSpPr>
        <p:spPr>
          <a:xfrm>
            <a:off x="4986978" y="361990"/>
            <a:ext cx="2068859" cy="166199"/>
          </a:xfrm>
        </p:spPr>
        <p:txBody>
          <a:bodyPr/>
          <a:lstStyle/>
          <a:p>
            <a:r>
              <a:rPr lang="en-US" altLang="zh-TW" dirty="0"/>
              <a:t>(10) </a:t>
            </a:r>
            <a:r>
              <a:rPr lang="zh-TW" altLang="en-US" dirty="0"/>
              <a:t>長野県木曽町</a:t>
            </a:r>
          </a:p>
        </p:txBody>
      </p:sp>
      <p:sp>
        <p:nvSpPr>
          <p:cNvPr id="36" name="Slide Number Placeholder 5">
            <a:extLst>
              <a:ext uri="{FF2B5EF4-FFF2-40B4-BE49-F238E27FC236}">
                <a16:creationId xmlns:a16="http://schemas.microsoft.com/office/drawing/2014/main" id="{BBADEAEA-ACB4-A252-A4A7-28EDB18450A6}"/>
              </a:ext>
            </a:extLst>
          </p:cNvPr>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72</a:t>
            </a:fld>
            <a:endParaRPr kumimoji="1" lang="ja-JP" altLang="en-US" dirty="0"/>
          </a:p>
        </p:txBody>
      </p:sp>
      <p:sp>
        <p:nvSpPr>
          <p:cNvPr id="10" name="正方形/長方形 9">
            <a:extLst>
              <a:ext uri="{FF2B5EF4-FFF2-40B4-BE49-F238E27FC236}">
                <a16:creationId xmlns:a16="http://schemas.microsoft.com/office/drawing/2014/main" id="{70F35D2C-64F3-8E37-26A9-385AAF6ECC3A}"/>
              </a:ext>
            </a:extLst>
          </p:cNvPr>
          <p:cNvSpPr/>
          <p:nvPr/>
        </p:nvSpPr>
        <p:spPr>
          <a:xfrm>
            <a:off x="504000" y="1354165"/>
            <a:ext cx="6552000" cy="1195296"/>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945384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extLst>
              <p:ext uri="{D42A27DB-BD31-4B8C-83A1-F6EECF244321}">
                <p14:modId xmlns:p14="http://schemas.microsoft.com/office/powerpoint/2010/main" val="3166790768"/>
              </p:ext>
            </p:ext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86047"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33" name="テキスト プレースホルダー 32">
            <a:extLst>
              <a:ext uri="{FF2B5EF4-FFF2-40B4-BE49-F238E27FC236}">
                <a16:creationId xmlns:a16="http://schemas.microsoft.com/office/drawing/2014/main" id="{2CA2C8BA-EEA3-2992-8377-6170867AABC6}"/>
              </a:ext>
            </a:extLst>
          </p:cNvPr>
          <p:cNvSpPr>
            <a:spLocks noGrp="1"/>
          </p:cNvSpPr>
          <p:nvPr>
            <p:ph type="body" sz="quarter" idx="14"/>
          </p:nvPr>
        </p:nvSpPr>
        <p:spPr>
          <a:xfrm>
            <a:off x="4986978" y="361990"/>
            <a:ext cx="2068859" cy="166199"/>
          </a:xfrm>
        </p:spPr>
        <p:txBody>
          <a:bodyPr/>
          <a:lstStyle/>
          <a:p>
            <a:r>
              <a:rPr lang="en-US" altLang="zh-TW" dirty="0"/>
              <a:t>(10) </a:t>
            </a:r>
            <a:r>
              <a:rPr lang="zh-TW" altLang="en-US" dirty="0"/>
              <a:t>長野県木曽町</a:t>
            </a:r>
          </a:p>
        </p:txBody>
      </p:sp>
      <p:sp>
        <p:nvSpPr>
          <p:cNvPr id="36" name="Slide Number Placeholder 5">
            <a:extLst>
              <a:ext uri="{FF2B5EF4-FFF2-40B4-BE49-F238E27FC236}">
                <a16:creationId xmlns:a16="http://schemas.microsoft.com/office/drawing/2014/main" id="{BBADEAEA-ACB4-A252-A4A7-28EDB18450A6}"/>
              </a:ext>
            </a:extLst>
          </p:cNvPr>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73</a:t>
            </a:fld>
            <a:endParaRPr kumimoji="1" lang="ja-JP" altLang="en-US" dirty="0"/>
          </a:p>
        </p:txBody>
      </p:sp>
      <p:sp>
        <p:nvSpPr>
          <p:cNvPr id="2" name="四角形: 角を丸くする 1">
            <a:extLst>
              <a:ext uri="{FF2B5EF4-FFF2-40B4-BE49-F238E27FC236}">
                <a16:creationId xmlns:a16="http://schemas.microsoft.com/office/drawing/2014/main" id="{F399DCB9-3AC3-2780-78AB-F62628542F2B}"/>
              </a:ext>
            </a:extLst>
          </p:cNvPr>
          <p:cNvSpPr/>
          <p:nvPr/>
        </p:nvSpPr>
        <p:spPr>
          <a:xfrm>
            <a:off x="504000" y="136800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D4E4D831-8020-2663-4F96-33DC0AE2669E}"/>
              </a:ext>
            </a:extLst>
          </p:cNvPr>
          <p:cNvSpPr/>
          <p:nvPr/>
        </p:nvSpPr>
        <p:spPr>
          <a:xfrm>
            <a:off x="1341120" y="1370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9A3D8B34-5EB3-2E5A-3C89-70DC3E9B44A0}"/>
              </a:ext>
            </a:extLst>
          </p:cNvPr>
          <p:cNvSpPr/>
          <p:nvPr/>
        </p:nvSpPr>
        <p:spPr>
          <a:xfrm>
            <a:off x="504000" y="1727366"/>
            <a:ext cx="6552000" cy="5730517"/>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32" name="グループ化 31">
            <a:extLst>
              <a:ext uri="{FF2B5EF4-FFF2-40B4-BE49-F238E27FC236}">
                <a16:creationId xmlns:a16="http://schemas.microsoft.com/office/drawing/2014/main" id="{4CB505F6-AACE-0E02-1940-C51B489A5F7B}"/>
              </a:ext>
            </a:extLst>
          </p:cNvPr>
          <p:cNvGrpSpPr/>
          <p:nvPr/>
        </p:nvGrpSpPr>
        <p:grpSpPr>
          <a:xfrm>
            <a:off x="707715" y="1849586"/>
            <a:ext cx="2126925" cy="252000"/>
            <a:chOff x="707715" y="2385880"/>
            <a:chExt cx="2126925" cy="252000"/>
          </a:xfrm>
        </p:grpSpPr>
        <p:sp>
          <p:nvSpPr>
            <p:cNvPr id="13" name="テキスト ボックス 12">
              <a:extLst>
                <a:ext uri="{FF2B5EF4-FFF2-40B4-BE49-F238E27FC236}">
                  <a16:creationId xmlns:a16="http://schemas.microsoft.com/office/drawing/2014/main" id="{DD523C58-071F-37F3-A550-A6E1D5D360E3}"/>
                </a:ext>
              </a:extLst>
            </p:cNvPr>
            <p:cNvSpPr txBox="1"/>
            <p:nvPr/>
          </p:nvSpPr>
          <p:spPr>
            <a:xfrm>
              <a:off x="1554055" y="2419547"/>
              <a:ext cx="128058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p>
          </p:txBody>
        </p:sp>
        <p:sp>
          <p:nvSpPr>
            <p:cNvPr id="14" name="四角形: 角を丸くする 13">
              <a:extLst>
                <a:ext uri="{FF2B5EF4-FFF2-40B4-BE49-F238E27FC236}">
                  <a16:creationId xmlns:a16="http://schemas.microsoft.com/office/drawing/2014/main" id="{1F921BE1-205A-6E33-0C61-F4E168A0ABAF}"/>
                </a:ext>
              </a:extLst>
            </p:cNvPr>
            <p:cNvSpPr/>
            <p:nvPr/>
          </p:nvSpPr>
          <p:spPr>
            <a:xfrm>
              <a:off x="707715" y="238588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grpSp>
      <p:sp>
        <p:nvSpPr>
          <p:cNvPr id="29" name="テキスト ボックス 28">
            <a:extLst>
              <a:ext uri="{FF2B5EF4-FFF2-40B4-BE49-F238E27FC236}">
                <a16:creationId xmlns:a16="http://schemas.microsoft.com/office/drawing/2014/main" id="{565595B8-C787-F6F9-9EF2-B7B514D387BE}"/>
              </a:ext>
            </a:extLst>
          </p:cNvPr>
          <p:cNvSpPr txBox="1"/>
          <p:nvPr/>
        </p:nvSpPr>
        <p:spPr>
          <a:xfrm>
            <a:off x="1554055" y="2157964"/>
            <a:ext cx="5292000" cy="169277"/>
          </a:xfrm>
          <a:prstGeom prst="rect">
            <a:avLst/>
          </a:prstGeom>
          <a:noFill/>
        </p:spPr>
        <p:txBody>
          <a:bodyPr wrap="square" lIns="0" tIns="0" rIns="0" bIns="0" rtlCol="0">
            <a:spAutoFit/>
          </a:bodyPr>
          <a:lstStyle/>
          <a:p>
            <a:pPr indent="144000" algn="just" fontAlgn="ctr"/>
            <a:r>
              <a:rPr kumimoji="1" lang="ja-JP" altLang="en-US" sz="1100" dirty="0">
                <a:latin typeface="+mn-ea"/>
              </a:rPr>
              <a:t>庁舎建設に合わせ、無線</a:t>
            </a:r>
            <a:r>
              <a:rPr kumimoji="1" lang="en-US" altLang="ja-JP" sz="1100" dirty="0">
                <a:latin typeface="+mn-ea"/>
              </a:rPr>
              <a:t>LAN</a:t>
            </a:r>
            <a:r>
              <a:rPr kumimoji="1" lang="ja-JP" altLang="en-US" sz="1100" dirty="0">
                <a:latin typeface="+mn-ea"/>
              </a:rPr>
              <a:t>環境の整備を実施した。</a:t>
            </a:r>
          </a:p>
        </p:txBody>
      </p:sp>
      <p:grpSp>
        <p:nvGrpSpPr>
          <p:cNvPr id="35" name="グループ化 34">
            <a:extLst>
              <a:ext uri="{FF2B5EF4-FFF2-40B4-BE49-F238E27FC236}">
                <a16:creationId xmlns:a16="http://schemas.microsoft.com/office/drawing/2014/main" id="{28EBEE92-159A-A2CC-944C-82C7E8031194}"/>
              </a:ext>
            </a:extLst>
          </p:cNvPr>
          <p:cNvGrpSpPr/>
          <p:nvPr/>
        </p:nvGrpSpPr>
        <p:grpSpPr>
          <a:xfrm>
            <a:off x="707715" y="5711593"/>
            <a:ext cx="6138340" cy="1662595"/>
            <a:chOff x="707715" y="2447613"/>
            <a:chExt cx="6138340" cy="1662595"/>
          </a:xfrm>
        </p:grpSpPr>
        <p:sp>
          <p:nvSpPr>
            <p:cNvPr id="37" name="テキスト ボックス 36">
              <a:extLst>
                <a:ext uri="{FF2B5EF4-FFF2-40B4-BE49-F238E27FC236}">
                  <a16:creationId xmlns:a16="http://schemas.microsoft.com/office/drawing/2014/main" id="{A93B59F9-60A9-5C49-DDF7-78457E09E16A}"/>
                </a:ext>
              </a:extLst>
            </p:cNvPr>
            <p:cNvSpPr txBox="1"/>
            <p:nvPr/>
          </p:nvSpPr>
          <p:spPr>
            <a:xfrm>
              <a:off x="1554055" y="2481280"/>
              <a:ext cx="370882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柔軟な働き方を行うためのルール、在席管理、勤怠管理</a:t>
              </a:r>
            </a:p>
          </p:txBody>
        </p:sp>
        <p:sp>
          <p:nvSpPr>
            <p:cNvPr id="38" name="四角形: 角を丸くする 37">
              <a:extLst>
                <a:ext uri="{FF2B5EF4-FFF2-40B4-BE49-F238E27FC236}">
                  <a16:creationId xmlns:a16="http://schemas.microsoft.com/office/drawing/2014/main" id="{40E2A462-406C-8745-39C0-BB608DB80AA9}"/>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施策⑭</a:t>
              </a:r>
            </a:p>
          </p:txBody>
        </p:sp>
        <p:sp>
          <p:nvSpPr>
            <p:cNvPr id="39" name="テキスト ボックス 38">
              <a:extLst>
                <a:ext uri="{FF2B5EF4-FFF2-40B4-BE49-F238E27FC236}">
                  <a16:creationId xmlns:a16="http://schemas.microsoft.com/office/drawing/2014/main" id="{33E4749D-3087-19F8-F368-B6279DBF2727}"/>
                </a:ext>
              </a:extLst>
            </p:cNvPr>
            <p:cNvSpPr txBox="1"/>
            <p:nvPr/>
          </p:nvSpPr>
          <p:spPr>
            <a:xfrm>
              <a:off x="1554055" y="2755991"/>
              <a:ext cx="5292000" cy="1354217"/>
            </a:xfrm>
            <a:prstGeom prst="rect">
              <a:avLst/>
            </a:prstGeom>
            <a:noFill/>
          </p:spPr>
          <p:txBody>
            <a:bodyPr wrap="square" lIns="0" tIns="0" rIns="0" bIns="0" rtlCol="0">
              <a:spAutoFit/>
            </a:bodyPr>
            <a:lstStyle/>
            <a:p>
              <a:pPr indent="144000" algn="just" fontAlgn="ctr"/>
              <a:r>
                <a:rPr kumimoji="1" lang="ja-JP" altLang="en-US" sz="1100" dirty="0">
                  <a:latin typeface="+mn-ea"/>
                </a:rPr>
                <a:t>新型コロナウイルス感染症拡大時、職員が自宅待機となった際の対応として、リモートワークシステムを導入した。</a:t>
              </a:r>
              <a:r>
                <a:rPr kumimoji="1" lang="ja-JP" altLang="en-US" sz="1100" u="wavyHeavy" dirty="0">
                  <a:solidFill>
                    <a:schemeClr val="tx1"/>
                  </a:solidFill>
                  <a:uFill>
                    <a:solidFill>
                      <a:srgbClr val="31926F"/>
                    </a:solidFill>
                  </a:uFill>
                  <a:latin typeface="+mn-ea"/>
                </a:rPr>
                <a:t>マイナンバー利用事務系</a:t>
              </a:r>
              <a:r>
                <a:rPr kumimoji="1" lang="ja-JP" altLang="en-US" sz="1100" dirty="0">
                  <a:latin typeface="+mn-ea"/>
                </a:rPr>
                <a:t>の業務を扱っている部署については、リモートワークで業務が完結しないこともあるが、導入初年度は、極力</a:t>
              </a:r>
              <a:r>
                <a:rPr kumimoji="1" lang="en-US" altLang="ja-JP" sz="1100" dirty="0">
                  <a:latin typeface="+mn-ea"/>
                </a:rPr>
                <a:t>1</a:t>
              </a:r>
              <a:r>
                <a:rPr kumimoji="1" lang="ja-JP" altLang="en-US" sz="1100" dirty="0">
                  <a:latin typeface="+mn-ea"/>
                </a:rPr>
                <a:t>人</a:t>
              </a:r>
              <a:r>
                <a:rPr kumimoji="1" lang="en-US" altLang="ja-JP" sz="1100" dirty="0">
                  <a:latin typeface="+mn-ea"/>
                </a:rPr>
                <a:t>1</a:t>
              </a:r>
              <a:r>
                <a:rPr kumimoji="1" lang="ja-JP" altLang="en-US" sz="1100" dirty="0">
                  <a:latin typeface="+mn-ea"/>
                </a:rPr>
                <a:t>回はリモートワークを体験するように職員に周知した。</a:t>
              </a:r>
            </a:p>
            <a:p>
              <a:pPr indent="144000" algn="just" fontAlgn="ctr"/>
              <a:r>
                <a:rPr kumimoji="1" lang="ja-JP" altLang="en-US" sz="1100" dirty="0">
                  <a:latin typeface="+mn-ea"/>
                </a:rPr>
                <a:t>また、働き方改革の一環で、自宅でもリモートワークを通常勤務と同様の位置づけとし、事前申請をし、所属長の許可を得て実施している。</a:t>
              </a:r>
            </a:p>
            <a:p>
              <a:pPr indent="144000" algn="just" fontAlgn="ctr"/>
              <a:r>
                <a:rPr kumimoji="1" lang="ja-JP" altLang="en-US" sz="1100" dirty="0">
                  <a:latin typeface="+mn-ea"/>
                </a:rPr>
                <a:t>業務報告は、リモートワーク推進の阻害要因とならない程度の内容とし、実施した業務内容とその説明・報告事項等を電子決裁で提出することとしている。</a:t>
              </a:r>
            </a:p>
          </p:txBody>
        </p:sp>
      </p:grpSp>
      <p:grpSp>
        <p:nvGrpSpPr>
          <p:cNvPr id="50" name="グループ化 49">
            <a:extLst>
              <a:ext uri="{FF2B5EF4-FFF2-40B4-BE49-F238E27FC236}">
                <a16:creationId xmlns:a16="http://schemas.microsoft.com/office/drawing/2014/main" id="{640B7F7C-AE93-4F3C-71A5-4FBD04360D3C}"/>
              </a:ext>
            </a:extLst>
          </p:cNvPr>
          <p:cNvGrpSpPr/>
          <p:nvPr/>
        </p:nvGrpSpPr>
        <p:grpSpPr>
          <a:xfrm>
            <a:off x="1792571" y="5160677"/>
            <a:ext cx="3346217" cy="360772"/>
            <a:chOff x="5298856" y="5254592"/>
            <a:chExt cx="3346217" cy="360772"/>
          </a:xfrm>
        </p:grpSpPr>
        <p:sp>
          <p:nvSpPr>
            <p:cNvPr id="48" name="テキスト ボックス 47">
              <a:extLst>
                <a:ext uri="{FF2B5EF4-FFF2-40B4-BE49-F238E27FC236}">
                  <a16:creationId xmlns:a16="http://schemas.microsoft.com/office/drawing/2014/main" id="{D609049B-2565-FF04-3C3C-9D94C000DEC9}"/>
                </a:ext>
              </a:extLst>
            </p:cNvPr>
            <p:cNvSpPr txBox="1"/>
            <p:nvPr/>
          </p:nvSpPr>
          <p:spPr>
            <a:xfrm>
              <a:off x="5298856" y="5254592"/>
              <a:ext cx="1811393" cy="169277"/>
            </a:xfrm>
            <a:prstGeom prst="rect">
              <a:avLst/>
            </a:prstGeom>
            <a:noFill/>
          </p:spPr>
          <p:txBody>
            <a:bodyPr wrap="none" lIns="0" tIns="0" rIns="0" bIns="0" rtlCol="0">
              <a:spAutoFit/>
            </a:bodyPr>
            <a:lstStyle/>
            <a:p>
              <a:r>
                <a:rPr kumimoji="1" lang="ja-JP" altLang="en-US" sz="1100" dirty="0">
                  <a:latin typeface="+mn-ea"/>
                </a:rPr>
                <a:t>執務室に設置している</a:t>
              </a:r>
              <a:r>
                <a:rPr kumimoji="1" lang="en-US" altLang="ja-JP" sz="1100" dirty="0">
                  <a:latin typeface="+mn-ea"/>
                </a:rPr>
                <a:t>PHS</a:t>
              </a:r>
              <a:r>
                <a:rPr kumimoji="1" lang="en-US" altLang="ja-JP" sz="1100" baseline="30000" dirty="0">
                  <a:latin typeface="+mn-ea"/>
                </a:rPr>
                <a:t>*4</a:t>
              </a:r>
            </a:p>
          </p:txBody>
        </p:sp>
        <p:sp>
          <p:nvSpPr>
            <p:cNvPr id="49" name="テキスト ボックス 48">
              <a:extLst>
                <a:ext uri="{FF2B5EF4-FFF2-40B4-BE49-F238E27FC236}">
                  <a16:creationId xmlns:a16="http://schemas.microsoft.com/office/drawing/2014/main" id="{BAEDF864-9CAE-8234-FBED-8A68E7EEBEFE}"/>
                </a:ext>
              </a:extLst>
            </p:cNvPr>
            <p:cNvSpPr txBox="1"/>
            <p:nvPr/>
          </p:nvSpPr>
          <p:spPr>
            <a:xfrm>
              <a:off x="5298856" y="5492253"/>
              <a:ext cx="3346217" cy="123111"/>
            </a:xfrm>
            <a:prstGeom prst="rect">
              <a:avLst/>
            </a:prstGeom>
            <a:noFill/>
          </p:spPr>
          <p:txBody>
            <a:bodyPr wrap="square" lIns="0" tIns="0" rIns="0" bIns="0" rtlCol="0">
              <a:spAutoFit/>
            </a:bodyPr>
            <a:lstStyle/>
            <a:p>
              <a:r>
                <a:rPr kumimoji="1" lang="en-US" altLang="ja-JP" sz="800" dirty="0">
                  <a:latin typeface="+mn-ea"/>
                </a:rPr>
                <a:t>*4 </a:t>
              </a:r>
              <a:r>
                <a:rPr kumimoji="1" lang="ja-JP" altLang="en-US" sz="800" dirty="0">
                  <a:latin typeface="+mn-ea"/>
                </a:rPr>
                <a:t>木曽町より画像提供</a:t>
              </a:r>
            </a:p>
          </p:txBody>
        </p:sp>
      </p:grpSp>
      <p:grpSp>
        <p:nvGrpSpPr>
          <p:cNvPr id="51" name="グループ化 50">
            <a:extLst>
              <a:ext uri="{FF2B5EF4-FFF2-40B4-BE49-F238E27FC236}">
                <a16:creationId xmlns:a16="http://schemas.microsoft.com/office/drawing/2014/main" id="{E9524596-7438-2354-AAD5-98B572404668}"/>
              </a:ext>
            </a:extLst>
          </p:cNvPr>
          <p:cNvGrpSpPr/>
          <p:nvPr/>
        </p:nvGrpSpPr>
        <p:grpSpPr>
          <a:xfrm>
            <a:off x="707715" y="2498517"/>
            <a:ext cx="2126925" cy="252000"/>
            <a:chOff x="707715" y="2385880"/>
            <a:chExt cx="2126925" cy="252000"/>
          </a:xfrm>
        </p:grpSpPr>
        <p:sp>
          <p:nvSpPr>
            <p:cNvPr id="52" name="テキスト ボックス 51">
              <a:extLst>
                <a:ext uri="{FF2B5EF4-FFF2-40B4-BE49-F238E27FC236}">
                  <a16:creationId xmlns:a16="http://schemas.microsoft.com/office/drawing/2014/main" id="{A79D49F9-4F3C-B841-238B-83B65D41A537}"/>
                </a:ext>
              </a:extLst>
            </p:cNvPr>
            <p:cNvSpPr txBox="1"/>
            <p:nvPr/>
          </p:nvSpPr>
          <p:spPr>
            <a:xfrm>
              <a:off x="1554055" y="2419547"/>
              <a:ext cx="128058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電話システム</a:t>
              </a:r>
            </a:p>
          </p:txBody>
        </p:sp>
        <p:sp>
          <p:nvSpPr>
            <p:cNvPr id="53" name="四角形: 角を丸くする 52">
              <a:extLst>
                <a:ext uri="{FF2B5EF4-FFF2-40B4-BE49-F238E27FC236}">
                  <a16:creationId xmlns:a16="http://schemas.microsoft.com/office/drawing/2014/main" id="{105D97E7-4985-4EE5-38F9-406A01C12F48}"/>
                </a:ext>
              </a:extLst>
            </p:cNvPr>
            <p:cNvSpPr/>
            <p:nvPr/>
          </p:nvSpPr>
          <p:spPr>
            <a:xfrm>
              <a:off x="707715" y="238588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施策⑬</a:t>
              </a:r>
            </a:p>
          </p:txBody>
        </p:sp>
      </p:grpSp>
      <p:sp>
        <p:nvSpPr>
          <p:cNvPr id="54" name="テキスト ボックス 53">
            <a:extLst>
              <a:ext uri="{FF2B5EF4-FFF2-40B4-BE49-F238E27FC236}">
                <a16:creationId xmlns:a16="http://schemas.microsoft.com/office/drawing/2014/main" id="{D5432E2E-08AB-980D-66DC-76C3BB6281D2}"/>
              </a:ext>
            </a:extLst>
          </p:cNvPr>
          <p:cNvSpPr txBox="1"/>
          <p:nvPr/>
        </p:nvSpPr>
        <p:spPr>
          <a:xfrm>
            <a:off x="1554055" y="2806895"/>
            <a:ext cx="5292000" cy="846386"/>
          </a:xfrm>
          <a:prstGeom prst="rect">
            <a:avLst/>
          </a:prstGeom>
          <a:noFill/>
        </p:spPr>
        <p:txBody>
          <a:bodyPr wrap="square" lIns="0" tIns="0" rIns="0" bIns="0" rtlCol="0">
            <a:spAutoFit/>
          </a:bodyPr>
          <a:lstStyle/>
          <a:p>
            <a:pPr indent="144000" algn="just" fontAlgn="ctr"/>
            <a:r>
              <a:rPr kumimoji="1" lang="ja-JP" altLang="en-US" sz="1100" dirty="0">
                <a:latin typeface="+mn-ea"/>
              </a:rPr>
              <a:t>旧庁舎では</a:t>
            </a:r>
            <a:r>
              <a:rPr kumimoji="1" lang="en-US" altLang="ja-JP" sz="1100" dirty="0">
                <a:latin typeface="+mn-ea"/>
              </a:rPr>
              <a:t>1</a:t>
            </a:r>
            <a:r>
              <a:rPr kumimoji="1" lang="ja-JP" altLang="en-US" sz="1100" dirty="0">
                <a:latin typeface="+mn-ea"/>
              </a:rPr>
              <a:t>人</a:t>
            </a:r>
            <a:r>
              <a:rPr kumimoji="1" lang="en-US" altLang="ja-JP" sz="1100" dirty="0">
                <a:latin typeface="+mn-ea"/>
              </a:rPr>
              <a:t>1</a:t>
            </a:r>
            <a:r>
              <a:rPr kumimoji="1" lang="ja-JP" altLang="en-US" sz="1100" dirty="0">
                <a:latin typeface="+mn-ea"/>
              </a:rPr>
              <a:t>台程度の固定電話機を配置していたが、新庁舎では配置基準を見直し、課長級職員以上を除くデスクには原則</a:t>
            </a:r>
            <a:r>
              <a:rPr kumimoji="1" lang="en-US" altLang="ja-JP" sz="1100" dirty="0">
                <a:latin typeface="+mn-ea"/>
              </a:rPr>
              <a:t>2</a:t>
            </a:r>
            <a:r>
              <a:rPr kumimoji="1" lang="ja-JP" altLang="en-US" sz="1100" dirty="0">
                <a:latin typeface="+mn-ea"/>
              </a:rPr>
              <a:t>人に</a:t>
            </a:r>
            <a:r>
              <a:rPr kumimoji="1" lang="en-US" altLang="ja-JP" sz="1100" dirty="0">
                <a:latin typeface="+mn-ea"/>
              </a:rPr>
              <a:t>1</a:t>
            </a:r>
            <a:r>
              <a:rPr kumimoji="1" lang="ja-JP" altLang="en-US" sz="1100" dirty="0">
                <a:latin typeface="+mn-ea"/>
              </a:rPr>
              <a:t>台とし、</a:t>
            </a:r>
            <a:r>
              <a:rPr kumimoji="1" lang="en-US" altLang="ja-JP" sz="1100" dirty="0">
                <a:latin typeface="+mn-ea"/>
              </a:rPr>
              <a:t>PHS</a:t>
            </a:r>
            <a:r>
              <a:rPr kumimoji="1" lang="ja-JP" altLang="en-US" sz="1100" dirty="0">
                <a:latin typeface="+mn-ea"/>
              </a:rPr>
              <a:t>も採用し運用をしている。また会議室備え付けの固定電話機を廃止し、必要な場合はデスクの</a:t>
            </a:r>
            <a:r>
              <a:rPr kumimoji="1" lang="en-US" altLang="ja-JP" sz="1100" dirty="0">
                <a:latin typeface="+mn-ea"/>
              </a:rPr>
              <a:t>PHS</a:t>
            </a:r>
            <a:r>
              <a:rPr kumimoji="1" lang="ja-JP" altLang="en-US" sz="1100" dirty="0">
                <a:latin typeface="+mn-ea"/>
              </a:rPr>
              <a:t>を利用することとし、災害対策本部設置時も対応できるよう柔軟な利用を見込んでいる（</a:t>
            </a:r>
            <a:r>
              <a:rPr kumimoji="1" lang="en-US" altLang="ja-JP" sz="1100" dirty="0">
                <a:latin typeface="+mn-ea"/>
              </a:rPr>
              <a:t>※</a:t>
            </a:r>
            <a:r>
              <a:rPr kumimoji="1" lang="ja-JP" altLang="en-US" sz="1100" dirty="0">
                <a:latin typeface="+mn-ea"/>
              </a:rPr>
              <a:t>写真参照）。</a:t>
            </a:r>
          </a:p>
        </p:txBody>
      </p:sp>
      <p:pic>
        <p:nvPicPr>
          <p:cNvPr id="7" name="図 6">
            <a:extLst>
              <a:ext uri="{FF2B5EF4-FFF2-40B4-BE49-F238E27FC236}">
                <a16:creationId xmlns:a16="http://schemas.microsoft.com/office/drawing/2014/main" id="{9BC6BCCE-F313-319D-786E-34EABDFF9C8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7715" y="3740250"/>
            <a:ext cx="999816" cy="1771674"/>
          </a:xfrm>
          <a:prstGeom prst="rect">
            <a:avLst/>
          </a:prstGeom>
        </p:spPr>
      </p:pic>
    </p:spTree>
    <p:extLst>
      <p:ext uri="{BB962C8B-B14F-4D97-AF65-F5344CB8AC3E}">
        <p14:creationId xmlns:p14="http://schemas.microsoft.com/office/powerpoint/2010/main" val="3660076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extLst>
              <p:ext uri="{D42A27DB-BD31-4B8C-83A1-F6EECF244321}">
                <p14:modId xmlns:p14="http://schemas.microsoft.com/office/powerpoint/2010/main" val="4113809011"/>
              </p:ext>
            </p:ext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87071"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33" name="テキスト プレースホルダー 32">
            <a:extLst>
              <a:ext uri="{FF2B5EF4-FFF2-40B4-BE49-F238E27FC236}">
                <a16:creationId xmlns:a16="http://schemas.microsoft.com/office/drawing/2014/main" id="{2CA2C8BA-EEA3-2992-8377-6170867AABC6}"/>
              </a:ext>
            </a:extLst>
          </p:cNvPr>
          <p:cNvSpPr>
            <a:spLocks noGrp="1"/>
          </p:cNvSpPr>
          <p:nvPr>
            <p:ph type="body" sz="quarter" idx="14"/>
          </p:nvPr>
        </p:nvSpPr>
        <p:spPr>
          <a:xfrm>
            <a:off x="4986978" y="361990"/>
            <a:ext cx="2068859" cy="166199"/>
          </a:xfrm>
        </p:spPr>
        <p:txBody>
          <a:bodyPr/>
          <a:lstStyle/>
          <a:p>
            <a:r>
              <a:rPr lang="en-US" altLang="zh-TW" dirty="0"/>
              <a:t>(10) </a:t>
            </a:r>
            <a:r>
              <a:rPr lang="zh-TW" altLang="en-US" dirty="0"/>
              <a:t>長野県木曽町</a:t>
            </a:r>
          </a:p>
        </p:txBody>
      </p:sp>
      <p:sp>
        <p:nvSpPr>
          <p:cNvPr id="3" name="正方形/長方形 2">
            <a:extLst>
              <a:ext uri="{FF2B5EF4-FFF2-40B4-BE49-F238E27FC236}">
                <a16:creationId xmlns:a16="http://schemas.microsoft.com/office/drawing/2014/main" id="{D4E4D831-8020-2663-4F96-33DC0AE2669E}"/>
              </a:ext>
            </a:extLst>
          </p:cNvPr>
          <p:cNvSpPr/>
          <p:nvPr/>
        </p:nvSpPr>
        <p:spPr>
          <a:xfrm>
            <a:off x="1341120" y="1370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E4A65C40-F451-B985-DAE5-52CAB633F62D}"/>
              </a:ext>
            </a:extLst>
          </p:cNvPr>
          <p:cNvSpPr/>
          <p:nvPr/>
        </p:nvSpPr>
        <p:spPr>
          <a:xfrm>
            <a:off x="504000" y="1368000"/>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9A3D8B34-5EB3-2E5A-3C89-70DC3E9B44A0}"/>
              </a:ext>
            </a:extLst>
          </p:cNvPr>
          <p:cNvSpPr/>
          <p:nvPr/>
        </p:nvSpPr>
        <p:spPr>
          <a:xfrm>
            <a:off x="504000" y="2265751"/>
            <a:ext cx="6552000" cy="2976144"/>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85" name="グループ化 84">
            <a:extLst>
              <a:ext uri="{FF2B5EF4-FFF2-40B4-BE49-F238E27FC236}">
                <a16:creationId xmlns:a16="http://schemas.microsoft.com/office/drawing/2014/main" id="{04386F1B-8705-CD76-AB68-0A50D114D5BD}"/>
              </a:ext>
            </a:extLst>
          </p:cNvPr>
          <p:cNvGrpSpPr/>
          <p:nvPr/>
        </p:nvGrpSpPr>
        <p:grpSpPr>
          <a:xfrm>
            <a:off x="707715" y="2370184"/>
            <a:ext cx="6138340" cy="2783558"/>
            <a:chOff x="707715" y="1868630"/>
            <a:chExt cx="6138340" cy="2783558"/>
          </a:xfrm>
        </p:grpSpPr>
        <p:grpSp>
          <p:nvGrpSpPr>
            <p:cNvPr id="6" name="グループ化 5">
              <a:extLst>
                <a:ext uri="{FF2B5EF4-FFF2-40B4-BE49-F238E27FC236}">
                  <a16:creationId xmlns:a16="http://schemas.microsoft.com/office/drawing/2014/main" id="{FDBE2B68-EEF2-C806-AA9D-4BA5FDC05BC6}"/>
                </a:ext>
              </a:extLst>
            </p:cNvPr>
            <p:cNvGrpSpPr/>
            <p:nvPr/>
          </p:nvGrpSpPr>
          <p:grpSpPr>
            <a:xfrm>
              <a:off x="707715" y="1868630"/>
              <a:ext cx="6138340" cy="985486"/>
              <a:chOff x="707715" y="2766020"/>
              <a:chExt cx="6138340" cy="985486"/>
            </a:xfrm>
          </p:grpSpPr>
          <p:grpSp>
            <p:nvGrpSpPr>
              <p:cNvPr id="32" name="グループ化 31">
                <a:extLst>
                  <a:ext uri="{FF2B5EF4-FFF2-40B4-BE49-F238E27FC236}">
                    <a16:creationId xmlns:a16="http://schemas.microsoft.com/office/drawing/2014/main" id="{4CB505F6-AACE-0E02-1940-C51B489A5F7B}"/>
                  </a:ext>
                </a:extLst>
              </p:cNvPr>
              <p:cNvGrpSpPr/>
              <p:nvPr/>
            </p:nvGrpSpPr>
            <p:grpSpPr>
              <a:xfrm>
                <a:off x="707715" y="2766020"/>
                <a:ext cx="2747328" cy="252000"/>
                <a:chOff x="707715" y="2385880"/>
                <a:chExt cx="2747328" cy="252000"/>
              </a:xfrm>
            </p:grpSpPr>
            <p:sp>
              <p:nvSpPr>
                <p:cNvPr id="13" name="テキスト ボックス 12">
                  <a:extLst>
                    <a:ext uri="{FF2B5EF4-FFF2-40B4-BE49-F238E27FC236}">
                      <a16:creationId xmlns:a16="http://schemas.microsoft.com/office/drawing/2014/main" id="{DD523C58-071F-37F3-A550-A6E1D5D360E3}"/>
                    </a:ext>
                  </a:extLst>
                </p:cNvPr>
                <p:cNvSpPr txBox="1"/>
                <p:nvPr/>
              </p:nvSpPr>
              <p:spPr>
                <a:xfrm>
                  <a:off x="1554055" y="2419547"/>
                  <a:ext cx="1900988"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モバイル、タブレット端末</a:t>
                  </a:r>
                </a:p>
              </p:txBody>
            </p:sp>
            <p:sp>
              <p:nvSpPr>
                <p:cNvPr id="14" name="四角形: 角を丸くする 13">
                  <a:extLst>
                    <a:ext uri="{FF2B5EF4-FFF2-40B4-BE49-F238E27FC236}">
                      <a16:creationId xmlns:a16="http://schemas.microsoft.com/office/drawing/2014/main" id="{1F921BE1-205A-6E33-0C61-F4E168A0ABAF}"/>
                    </a:ext>
                  </a:extLst>
                </p:cNvPr>
                <p:cNvSpPr/>
                <p:nvPr/>
              </p:nvSpPr>
              <p:spPr>
                <a:xfrm>
                  <a:off x="707715" y="238588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施策⑪</a:t>
                  </a:r>
                </a:p>
              </p:txBody>
            </p:sp>
          </p:grpSp>
          <p:sp>
            <p:nvSpPr>
              <p:cNvPr id="29" name="テキスト ボックス 28">
                <a:extLst>
                  <a:ext uri="{FF2B5EF4-FFF2-40B4-BE49-F238E27FC236}">
                    <a16:creationId xmlns:a16="http://schemas.microsoft.com/office/drawing/2014/main" id="{565595B8-C787-F6F9-9EF2-B7B514D387BE}"/>
                  </a:ext>
                </a:extLst>
              </p:cNvPr>
              <p:cNvSpPr txBox="1"/>
              <p:nvPr/>
            </p:nvSpPr>
            <p:spPr>
              <a:xfrm>
                <a:off x="1554055" y="3074398"/>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理事者及び課長級職員に、無線</a:t>
                </a:r>
                <a:r>
                  <a:rPr kumimoji="1" lang="en-US" altLang="ja-JP" sz="1100" dirty="0">
                    <a:latin typeface="+mn-ea"/>
                  </a:rPr>
                  <a:t>LAN</a:t>
                </a:r>
                <a:r>
                  <a:rPr kumimoji="1" lang="ja-JP" altLang="en-US" sz="1100" dirty="0">
                    <a:latin typeface="+mn-ea"/>
                  </a:rPr>
                  <a:t>内蔵ノートパソコンを調達しており、本庁舎及び支所で利用することが可能である。その他の職員は、有線</a:t>
                </a:r>
                <a:r>
                  <a:rPr kumimoji="1" lang="en-US" altLang="ja-JP" sz="1100" dirty="0">
                    <a:latin typeface="+mn-ea"/>
                  </a:rPr>
                  <a:t>LAN</a:t>
                </a:r>
                <a:r>
                  <a:rPr kumimoji="1" lang="ja-JP" altLang="en-US" sz="1100" dirty="0">
                    <a:latin typeface="+mn-ea"/>
                  </a:rPr>
                  <a:t>接続のデスクトップパソコンであるため、オンライン会議や</a:t>
                </a:r>
                <a:r>
                  <a:rPr kumimoji="1" lang="ja-JP" altLang="en-US" sz="1100" u="wavyHeavy" dirty="0">
                    <a:solidFill>
                      <a:schemeClr val="tx1"/>
                    </a:solidFill>
                    <a:uFill>
                      <a:solidFill>
                        <a:srgbClr val="31926F"/>
                      </a:solidFill>
                    </a:uFill>
                    <a:latin typeface="+mn-ea"/>
                  </a:rPr>
                  <a:t>ペーパーレス</a:t>
                </a:r>
                <a:r>
                  <a:rPr kumimoji="1" lang="ja-JP" altLang="en-US" sz="1100" dirty="0">
                    <a:latin typeface="+mn-ea"/>
                  </a:rPr>
                  <a:t>会議をする際は、専用のパソコン・タブレットを貸し出し利用することとしている。</a:t>
                </a:r>
              </a:p>
            </p:txBody>
          </p:sp>
        </p:grpSp>
        <p:grpSp>
          <p:nvGrpSpPr>
            <p:cNvPr id="9" name="グループ化 8">
              <a:extLst>
                <a:ext uri="{FF2B5EF4-FFF2-40B4-BE49-F238E27FC236}">
                  <a16:creationId xmlns:a16="http://schemas.microsoft.com/office/drawing/2014/main" id="{76C07DBE-8CD5-43DB-994B-57E074DD31BA}"/>
                </a:ext>
              </a:extLst>
            </p:cNvPr>
            <p:cNvGrpSpPr/>
            <p:nvPr/>
          </p:nvGrpSpPr>
          <p:grpSpPr>
            <a:xfrm>
              <a:off x="707715" y="3019062"/>
              <a:ext cx="6138340" cy="646932"/>
              <a:chOff x="707715" y="3090755"/>
              <a:chExt cx="6138340" cy="646932"/>
            </a:xfrm>
          </p:grpSpPr>
          <p:grpSp>
            <p:nvGrpSpPr>
              <p:cNvPr id="11" name="グループ化 10">
                <a:extLst>
                  <a:ext uri="{FF2B5EF4-FFF2-40B4-BE49-F238E27FC236}">
                    <a16:creationId xmlns:a16="http://schemas.microsoft.com/office/drawing/2014/main" id="{663E0ACC-F3C7-C12F-BAD0-15821530DFBD}"/>
                  </a:ext>
                </a:extLst>
              </p:cNvPr>
              <p:cNvGrpSpPr/>
              <p:nvPr/>
            </p:nvGrpSpPr>
            <p:grpSpPr>
              <a:xfrm>
                <a:off x="707715" y="3090755"/>
                <a:ext cx="2747328" cy="252000"/>
                <a:chOff x="707715" y="2710615"/>
                <a:chExt cx="2747328" cy="252000"/>
              </a:xfrm>
            </p:grpSpPr>
            <p:sp>
              <p:nvSpPr>
                <p:cNvPr id="15" name="テキスト ボックス 14">
                  <a:extLst>
                    <a:ext uri="{FF2B5EF4-FFF2-40B4-BE49-F238E27FC236}">
                      <a16:creationId xmlns:a16="http://schemas.microsoft.com/office/drawing/2014/main" id="{2667EBE6-5E29-98A2-F373-38BB05161C19}"/>
                    </a:ext>
                  </a:extLst>
                </p:cNvPr>
                <p:cNvSpPr txBox="1"/>
                <p:nvPr/>
              </p:nvSpPr>
              <p:spPr>
                <a:xfrm>
                  <a:off x="1554055" y="2744282"/>
                  <a:ext cx="1900988"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文書管理・電子決裁システム</a:t>
                  </a:r>
                </a:p>
              </p:txBody>
            </p:sp>
            <p:sp>
              <p:nvSpPr>
                <p:cNvPr id="16" name="四角形: 角を丸くする 15">
                  <a:extLst>
                    <a:ext uri="{FF2B5EF4-FFF2-40B4-BE49-F238E27FC236}">
                      <a16:creationId xmlns:a16="http://schemas.microsoft.com/office/drawing/2014/main" id="{67512724-6ACF-A86F-55DE-919A02B44B8F}"/>
                    </a:ext>
                  </a:extLst>
                </p:cNvPr>
                <p:cNvSpPr/>
                <p:nvPr/>
              </p:nvSpPr>
              <p:spPr>
                <a:xfrm>
                  <a:off x="707715" y="2710615"/>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施策⑰</a:t>
                  </a:r>
                </a:p>
              </p:txBody>
            </p:sp>
          </p:grpSp>
          <p:sp>
            <p:nvSpPr>
              <p:cNvPr id="12" name="テキスト ボックス 11">
                <a:extLst>
                  <a:ext uri="{FF2B5EF4-FFF2-40B4-BE49-F238E27FC236}">
                    <a16:creationId xmlns:a16="http://schemas.microsoft.com/office/drawing/2014/main" id="{2FF2F825-BA01-3175-7935-7544AE6BFF0D}"/>
                  </a:ext>
                </a:extLst>
              </p:cNvPr>
              <p:cNvSpPr txBox="1"/>
              <p:nvPr/>
            </p:nvSpPr>
            <p:spPr>
              <a:xfrm>
                <a:off x="1554055" y="3399133"/>
                <a:ext cx="5292000" cy="338554"/>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庁舎建て替えを契機として、電子決裁を行う様式を拡大している。出先機関（支所・こども園等）からの決裁も迅速に</a:t>
                </a:r>
                <a:r>
                  <a:rPr kumimoji="1" lang="ja-JP" altLang="en-US" sz="1100" dirty="0">
                    <a:latin typeface="+mn-ea"/>
                  </a:rPr>
                  <a:t>回付</a:t>
                </a:r>
                <a:r>
                  <a:rPr kumimoji="1" lang="ja-JP" altLang="en-US" sz="1100" dirty="0">
                    <a:solidFill>
                      <a:schemeClr val="tx1"/>
                    </a:solidFill>
                    <a:latin typeface="+mn-ea"/>
                  </a:rPr>
                  <a:t>を行うために導入した。</a:t>
                </a:r>
              </a:p>
            </p:txBody>
          </p:sp>
        </p:grpSp>
        <p:grpSp>
          <p:nvGrpSpPr>
            <p:cNvPr id="17" name="グループ化 16">
              <a:extLst>
                <a:ext uri="{FF2B5EF4-FFF2-40B4-BE49-F238E27FC236}">
                  <a16:creationId xmlns:a16="http://schemas.microsoft.com/office/drawing/2014/main" id="{5C696AF3-6E65-64D5-9BF2-B5D88D749FEA}"/>
                </a:ext>
              </a:extLst>
            </p:cNvPr>
            <p:cNvGrpSpPr/>
            <p:nvPr/>
          </p:nvGrpSpPr>
          <p:grpSpPr>
            <a:xfrm>
              <a:off x="707715" y="3835979"/>
              <a:ext cx="6138340" cy="816209"/>
              <a:chOff x="707715" y="2423691"/>
              <a:chExt cx="6138340" cy="816209"/>
            </a:xfrm>
          </p:grpSpPr>
          <p:grpSp>
            <p:nvGrpSpPr>
              <p:cNvPr id="23" name="グループ化 22">
                <a:extLst>
                  <a:ext uri="{FF2B5EF4-FFF2-40B4-BE49-F238E27FC236}">
                    <a16:creationId xmlns:a16="http://schemas.microsoft.com/office/drawing/2014/main" id="{0586BA3F-4BC5-EBA5-9CDD-ECF8B8DFE2A3}"/>
                  </a:ext>
                </a:extLst>
              </p:cNvPr>
              <p:cNvGrpSpPr/>
              <p:nvPr/>
            </p:nvGrpSpPr>
            <p:grpSpPr>
              <a:xfrm>
                <a:off x="707715" y="2423691"/>
                <a:ext cx="2126925" cy="252000"/>
                <a:chOff x="707715" y="2043551"/>
                <a:chExt cx="2126925" cy="252000"/>
              </a:xfrm>
            </p:grpSpPr>
            <p:sp>
              <p:nvSpPr>
                <p:cNvPr id="25" name="テキスト ボックス 24">
                  <a:extLst>
                    <a:ext uri="{FF2B5EF4-FFF2-40B4-BE49-F238E27FC236}">
                      <a16:creationId xmlns:a16="http://schemas.microsoft.com/office/drawing/2014/main" id="{9743B9A6-9BCC-315C-8746-1C9EA7A0BB9D}"/>
                    </a:ext>
                  </a:extLst>
                </p:cNvPr>
                <p:cNvSpPr txBox="1"/>
                <p:nvPr/>
              </p:nvSpPr>
              <p:spPr>
                <a:xfrm>
                  <a:off x="1554055" y="2077218"/>
                  <a:ext cx="128058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会議室設備</a:t>
                  </a:r>
                  <a:endParaRPr kumimoji="1" lang="zh-TW" altLang="en-US" sz="1200" b="1" dirty="0">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DC359FDA-4303-3DB3-76C9-579FE32C7596}"/>
                    </a:ext>
                  </a:extLst>
                </p:cNvPr>
                <p:cNvSpPr/>
                <p:nvPr/>
              </p:nvSpPr>
              <p:spPr>
                <a:xfrm>
                  <a:off x="707715" y="2043551"/>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施策⑱</a:t>
                  </a:r>
                </a:p>
              </p:txBody>
            </p:sp>
          </p:grpSp>
          <p:sp>
            <p:nvSpPr>
              <p:cNvPr id="24" name="テキスト ボックス 23">
                <a:extLst>
                  <a:ext uri="{FF2B5EF4-FFF2-40B4-BE49-F238E27FC236}">
                    <a16:creationId xmlns:a16="http://schemas.microsoft.com/office/drawing/2014/main" id="{866D36B2-50F5-BE28-E699-CD415888CE27}"/>
                  </a:ext>
                </a:extLst>
              </p:cNvPr>
              <p:cNvSpPr txBox="1"/>
              <p:nvPr/>
            </p:nvSpPr>
            <p:spPr>
              <a:xfrm>
                <a:off x="1554055" y="2732069"/>
                <a:ext cx="5292000" cy="507831"/>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旧庁舎でも</a:t>
                </a:r>
                <a:r>
                  <a:rPr kumimoji="1" lang="ja-JP" altLang="en-US" sz="1100" u="wavyHeavy" dirty="0">
                    <a:solidFill>
                      <a:schemeClr val="tx1"/>
                    </a:solidFill>
                    <a:uFill>
                      <a:solidFill>
                        <a:srgbClr val="31926F"/>
                      </a:solidFill>
                    </a:uFill>
                    <a:latin typeface="+mn-ea"/>
                  </a:rPr>
                  <a:t>ペーパーレス</a:t>
                </a:r>
                <a:r>
                  <a:rPr kumimoji="1" lang="ja-JP" altLang="en-US" sz="1100" dirty="0">
                    <a:solidFill>
                      <a:schemeClr val="tx1"/>
                    </a:solidFill>
                    <a:latin typeface="+mn-ea"/>
                  </a:rPr>
                  <a:t>会議は可能であったが、その都度簡易ネットワークを準備する必要があったため、稼働率はあまり</a:t>
                </a:r>
                <a:r>
                  <a:rPr kumimoji="1" lang="ja-JP" altLang="en-US" sz="1100" dirty="0">
                    <a:latin typeface="+mn-ea"/>
                  </a:rPr>
                  <a:t>高くはない</a:t>
                </a:r>
                <a:r>
                  <a:rPr kumimoji="1" lang="ja-JP" altLang="en-US" sz="1100" dirty="0">
                    <a:solidFill>
                      <a:schemeClr val="tx1"/>
                    </a:solidFill>
                    <a:latin typeface="+mn-ea"/>
                  </a:rPr>
                  <a:t>状況であった。新庁舎では</a:t>
                </a:r>
                <a:r>
                  <a:rPr kumimoji="1" lang="en-US" altLang="ja-JP" sz="1100" u="wavyHeavy" dirty="0">
                    <a:solidFill>
                      <a:schemeClr val="tx1"/>
                    </a:solidFill>
                    <a:uFill>
                      <a:solidFill>
                        <a:srgbClr val="31926F"/>
                      </a:solidFill>
                    </a:uFill>
                    <a:latin typeface="+mn-ea"/>
                  </a:rPr>
                  <a:t>LGWAN</a:t>
                </a:r>
                <a:r>
                  <a:rPr kumimoji="1" lang="ja-JP" altLang="en-US" sz="1100" u="wavyHeavy" dirty="0">
                    <a:solidFill>
                      <a:schemeClr val="tx1"/>
                    </a:solidFill>
                    <a:uFill>
                      <a:solidFill>
                        <a:srgbClr val="31926F"/>
                      </a:solidFill>
                    </a:uFill>
                    <a:latin typeface="+mn-ea"/>
                  </a:rPr>
                  <a:t>接続系</a:t>
                </a:r>
                <a:r>
                  <a:rPr kumimoji="1" lang="ja-JP" altLang="en-US" sz="1100" dirty="0">
                    <a:solidFill>
                      <a:schemeClr val="tx1"/>
                    </a:solidFill>
                    <a:latin typeface="+mn-ea"/>
                  </a:rPr>
                  <a:t>の無線</a:t>
                </a:r>
                <a:r>
                  <a:rPr kumimoji="1" lang="en-US" altLang="ja-JP" sz="1100" dirty="0">
                    <a:solidFill>
                      <a:schemeClr val="tx1"/>
                    </a:solidFill>
                    <a:latin typeface="+mn-ea"/>
                  </a:rPr>
                  <a:t>LAN</a:t>
                </a:r>
                <a:r>
                  <a:rPr kumimoji="1" lang="ja-JP" altLang="en-US" sz="1100" dirty="0">
                    <a:solidFill>
                      <a:schemeClr val="tx1"/>
                    </a:solidFill>
                    <a:latin typeface="+mn-ea"/>
                  </a:rPr>
                  <a:t>を導入したことで、</a:t>
                </a:r>
                <a:r>
                  <a:rPr kumimoji="1" lang="ja-JP" altLang="en-US" sz="1100" u="wavyHeavy" dirty="0">
                    <a:solidFill>
                      <a:schemeClr val="tx1"/>
                    </a:solidFill>
                    <a:uFill>
                      <a:solidFill>
                        <a:srgbClr val="31926F"/>
                      </a:solidFill>
                    </a:uFill>
                    <a:latin typeface="+mn-ea"/>
                  </a:rPr>
                  <a:t>ペーパーレス</a:t>
                </a:r>
                <a:r>
                  <a:rPr kumimoji="1" lang="ja-JP" altLang="en-US" sz="1100" dirty="0">
                    <a:solidFill>
                      <a:schemeClr val="tx1"/>
                    </a:solidFill>
                    <a:latin typeface="+mn-ea"/>
                  </a:rPr>
                  <a:t>会議の推進に繋がっている。</a:t>
                </a:r>
              </a:p>
            </p:txBody>
          </p:sp>
        </p:grpSp>
      </p:grpSp>
      <p:sp>
        <p:nvSpPr>
          <p:cNvPr id="62" name="四角形: 角を丸くする 61">
            <a:extLst>
              <a:ext uri="{FF2B5EF4-FFF2-40B4-BE49-F238E27FC236}">
                <a16:creationId xmlns:a16="http://schemas.microsoft.com/office/drawing/2014/main" id="{5F7F9762-01A9-C962-A719-7DE505EA724E}"/>
              </a:ext>
            </a:extLst>
          </p:cNvPr>
          <p:cNvSpPr/>
          <p:nvPr/>
        </p:nvSpPr>
        <p:spPr>
          <a:xfrm>
            <a:off x="504000" y="5615550"/>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4" name="正方形/長方形 33">
            <a:extLst>
              <a:ext uri="{FF2B5EF4-FFF2-40B4-BE49-F238E27FC236}">
                <a16:creationId xmlns:a16="http://schemas.microsoft.com/office/drawing/2014/main" id="{BF9C7BAD-5994-D3AF-19FC-BD30C196F1D5}"/>
              </a:ext>
            </a:extLst>
          </p:cNvPr>
          <p:cNvSpPr/>
          <p:nvPr/>
        </p:nvSpPr>
        <p:spPr>
          <a:xfrm>
            <a:off x="504000" y="6741766"/>
            <a:ext cx="6552000" cy="2673362"/>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45" name="グループ化 44">
            <a:extLst>
              <a:ext uri="{FF2B5EF4-FFF2-40B4-BE49-F238E27FC236}">
                <a16:creationId xmlns:a16="http://schemas.microsoft.com/office/drawing/2014/main" id="{C13A2C4B-EAA8-ED83-00AF-D715D25D323A}"/>
              </a:ext>
            </a:extLst>
          </p:cNvPr>
          <p:cNvGrpSpPr/>
          <p:nvPr/>
        </p:nvGrpSpPr>
        <p:grpSpPr>
          <a:xfrm>
            <a:off x="707715" y="6851402"/>
            <a:ext cx="6138340" cy="1324041"/>
            <a:chOff x="707715" y="3362039"/>
            <a:chExt cx="6138340" cy="1324041"/>
          </a:xfrm>
        </p:grpSpPr>
        <p:grpSp>
          <p:nvGrpSpPr>
            <p:cNvPr id="46" name="グループ化 45">
              <a:extLst>
                <a:ext uri="{FF2B5EF4-FFF2-40B4-BE49-F238E27FC236}">
                  <a16:creationId xmlns:a16="http://schemas.microsoft.com/office/drawing/2014/main" id="{CE1FEB61-303E-EC67-EC80-3F02B0DAF52B}"/>
                </a:ext>
              </a:extLst>
            </p:cNvPr>
            <p:cNvGrpSpPr/>
            <p:nvPr/>
          </p:nvGrpSpPr>
          <p:grpSpPr>
            <a:xfrm>
              <a:off x="707715" y="3362039"/>
              <a:ext cx="2126925" cy="252000"/>
              <a:chOff x="707715" y="2981899"/>
              <a:chExt cx="2126925" cy="252000"/>
            </a:xfrm>
          </p:grpSpPr>
          <p:sp>
            <p:nvSpPr>
              <p:cNvPr id="48" name="テキスト ボックス 47">
                <a:extLst>
                  <a:ext uri="{FF2B5EF4-FFF2-40B4-BE49-F238E27FC236}">
                    <a16:creationId xmlns:a16="http://schemas.microsoft.com/office/drawing/2014/main" id="{ABE58350-4AF6-05AB-9FA8-BEAEAB59241C}"/>
                  </a:ext>
                </a:extLst>
              </p:cNvPr>
              <p:cNvSpPr txBox="1"/>
              <p:nvPr/>
            </p:nvSpPr>
            <p:spPr>
              <a:xfrm>
                <a:off x="1554055" y="3015566"/>
                <a:ext cx="1280585" cy="184666"/>
              </a:xfrm>
              <a:prstGeom prst="rect">
                <a:avLst/>
              </a:prstGeom>
              <a:noFill/>
            </p:spPr>
            <p:txBody>
              <a:bodyPr wrap="square" lIns="0" tIns="0" rIns="0" bIns="0" rtlCol="0">
                <a:spAutoFit/>
              </a:bodyPr>
              <a:lstStyle/>
              <a:p>
                <a:pPr fontAlgn="ctr"/>
                <a:r>
                  <a:rPr kumimoji="1" lang="zh-TW" altLang="en-US" sz="1200" b="1" dirty="0">
                    <a:latin typeface="BIZ UDPゴシック" panose="020B0400000000000000" pitchFamily="50" charset="-128"/>
                    <a:ea typeface="BIZ UDPゴシック" panose="020B0400000000000000" pitchFamily="50" charset="-128"/>
                  </a:rPr>
                  <a:t>非常用電源設備</a:t>
                </a:r>
              </a:p>
            </p:txBody>
          </p:sp>
          <p:sp>
            <p:nvSpPr>
              <p:cNvPr id="49" name="四角形: 角を丸くする 48">
                <a:extLst>
                  <a:ext uri="{FF2B5EF4-FFF2-40B4-BE49-F238E27FC236}">
                    <a16:creationId xmlns:a16="http://schemas.microsoft.com/office/drawing/2014/main" id="{19D1A669-C0D7-8499-B7ED-375C5C9F1324}"/>
                  </a:ext>
                </a:extLst>
              </p:cNvPr>
              <p:cNvSpPr/>
              <p:nvPr/>
            </p:nvSpPr>
            <p:spPr>
              <a:xfrm>
                <a:off x="707715" y="2981899"/>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grpSp>
        <p:sp>
          <p:nvSpPr>
            <p:cNvPr id="47" name="テキスト ボックス 46">
              <a:extLst>
                <a:ext uri="{FF2B5EF4-FFF2-40B4-BE49-F238E27FC236}">
                  <a16:creationId xmlns:a16="http://schemas.microsoft.com/office/drawing/2014/main" id="{BDD63702-1C93-31BA-B4D9-71392E26F338}"/>
                </a:ext>
              </a:extLst>
            </p:cNvPr>
            <p:cNvSpPr txBox="1"/>
            <p:nvPr/>
          </p:nvSpPr>
          <p:spPr>
            <a:xfrm>
              <a:off x="1554055" y="3670417"/>
              <a:ext cx="5292000" cy="1015663"/>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災害対策の観点で</a:t>
              </a:r>
              <a:r>
                <a:rPr kumimoji="1" lang="en-US" altLang="ja-JP" sz="1100" dirty="0">
                  <a:solidFill>
                    <a:schemeClr val="tx1"/>
                  </a:solidFill>
                  <a:latin typeface="+mn-ea"/>
                </a:rPr>
                <a:t>72</a:t>
              </a:r>
              <a:r>
                <a:rPr kumimoji="1" lang="ja-JP" altLang="en-US" sz="1100" dirty="0">
                  <a:solidFill>
                    <a:schemeClr val="tx1"/>
                  </a:solidFill>
                  <a:latin typeface="+mn-ea"/>
                </a:rPr>
                <a:t>時間（</a:t>
              </a:r>
              <a:r>
                <a:rPr kumimoji="1" lang="en-US" altLang="ja-JP" sz="1100" dirty="0">
                  <a:solidFill>
                    <a:schemeClr val="tx1"/>
                  </a:solidFill>
                  <a:latin typeface="+mn-ea"/>
                </a:rPr>
                <a:t>3</a:t>
              </a:r>
              <a:r>
                <a:rPr kumimoji="1" lang="ja-JP" altLang="en-US" sz="1100" dirty="0">
                  <a:solidFill>
                    <a:schemeClr val="tx1"/>
                  </a:solidFill>
                  <a:latin typeface="+mn-ea"/>
                </a:rPr>
                <a:t>日間）確保できるようにしている。庁舎移転前は、サーバごとに</a:t>
              </a:r>
              <a:r>
                <a:rPr kumimoji="1" lang="en-US" altLang="ja-JP" sz="1100" dirty="0">
                  <a:solidFill>
                    <a:schemeClr val="tx1"/>
                  </a:solidFill>
                  <a:latin typeface="+mn-ea"/>
                </a:rPr>
                <a:t>UPS</a:t>
              </a:r>
              <a:r>
                <a:rPr kumimoji="1" lang="ja-JP" altLang="en-US" sz="1100" dirty="0">
                  <a:solidFill>
                    <a:schemeClr val="tx1"/>
                  </a:solidFill>
                  <a:latin typeface="+mn-ea"/>
                </a:rPr>
                <a:t>を用意していたが、</a:t>
              </a:r>
              <a:r>
                <a:rPr kumimoji="1" lang="en-US" altLang="ja-JP" sz="1100" dirty="0">
                  <a:solidFill>
                    <a:schemeClr val="tx1"/>
                  </a:solidFill>
                  <a:latin typeface="+mn-ea"/>
                </a:rPr>
                <a:t>3</a:t>
              </a:r>
              <a:r>
                <a:rPr kumimoji="1" lang="ja-JP" altLang="en-US" sz="1100" dirty="0">
                  <a:solidFill>
                    <a:schemeClr val="tx1"/>
                  </a:solidFill>
                  <a:latin typeface="+mn-ea"/>
                </a:rPr>
                <a:t>年ごと程度のバッテリー交換が必要であった。そのため、導入費用はかかったが、大型の</a:t>
              </a:r>
              <a:r>
                <a:rPr kumimoji="1" lang="en-US" altLang="ja-JP" sz="1100" dirty="0">
                  <a:solidFill>
                    <a:schemeClr val="tx1"/>
                  </a:solidFill>
                  <a:latin typeface="+mn-ea"/>
                </a:rPr>
                <a:t>CVCF</a:t>
              </a:r>
              <a:r>
                <a:rPr kumimoji="1" lang="ja-JP" altLang="en-US" sz="1100" dirty="0">
                  <a:solidFill>
                    <a:schemeClr val="tx1"/>
                  </a:solidFill>
                  <a:latin typeface="+mn-ea"/>
                </a:rPr>
                <a:t>（</a:t>
              </a:r>
              <a:r>
                <a:rPr kumimoji="1" lang="zh-CN" altLang="en-US" sz="1100" dirty="0">
                  <a:solidFill>
                    <a:schemeClr val="tx1"/>
                  </a:solidFill>
                  <a:latin typeface="+mn-ea"/>
                </a:rPr>
                <a:t>定電圧定周波数装置</a:t>
              </a:r>
              <a:r>
                <a:rPr kumimoji="1" lang="ja-JP" altLang="en-US" sz="1100" dirty="0">
                  <a:solidFill>
                    <a:schemeClr val="tx1"/>
                  </a:solidFill>
                  <a:latin typeface="+mn-ea"/>
                </a:rPr>
                <a:t>）の導入により安全・安定した電源管理を実施している。庁舎移転後に停電のテストを行ったところ、</a:t>
              </a:r>
              <a:r>
                <a:rPr kumimoji="1" lang="en-US" altLang="ja-JP" sz="1100" dirty="0">
                  <a:solidFill>
                    <a:schemeClr val="tx1"/>
                  </a:solidFill>
                  <a:latin typeface="+mn-ea"/>
                </a:rPr>
                <a:t>30</a:t>
              </a:r>
              <a:r>
                <a:rPr kumimoji="1" lang="ja-JP" altLang="en-US" sz="1100" dirty="0">
                  <a:solidFill>
                    <a:schemeClr val="tx1"/>
                  </a:solidFill>
                  <a:latin typeface="+mn-ea"/>
                </a:rPr>
                <a:t>秒～</a:t>
              </a:r>
              <a:r>
                <a:rPr kumimoji="1" lang="en-US" altLang="ja-JP" sz="1100" dirty="0">
                  <a:solidFill>
                    <a:schemeClr val="tx1"/>
                  </a:solidFill>
                  <a:latin typeface="+mn-ea"/>
                </a:rPr>
                <a:t>40</a:t>
              </a:r>
              <a:r>
                <a:rPr kumimoji="1" lang="ja-JP" altLang="en-US" sz="1100" dirty="0">
                  <a:solidFill>
                    <a:schemeClr val="tx1"/>
                  </a:solidFill>
                  <a:latin typeface="+mn-ea"/>
                </a:rPr>
                <a:t>秒程度で発電機から電源供給されたため、瞬時停電も少なくとも同程度の時間耐えられるものになっている</a:t>
              </a:r>
              <a:r>
                <a:rPr kumimoji="1" lang="ja-JP" altLang="en-US" sz="1100" dirty="0">
                  <a:latin typeface="+mn-ea"/>
                </a:rPr>
                <a:t>。</a:t>
              </a:r>
            </a:p>
          </p:txBody>
        </p:sp>
      </p:grpSp>
      <p:sp>
        <p:nvSpPr>
          <p:cNvPr id="50" name="正方形/長方形 49">
            <a:extLst>
              <a:ext uri="{FF2B5EF4-FFF2-40B4-BE49-F238E27FC236}">
                <a16:creationId xmlns:a16="http://schemas.microsoft.com/office/drawing/2014/main" id="{72283996-DA92-610B-C29A-EBC8998B26EA}"/>
              </a:ext>
            </a:extLst>
          </p:cNvPr>
          <p:cNvSpPr/>
          <p:nvPr/>
        </p:nvSpPr>
        <p:spPr>
          <a:xfrm>
            <a:off x="1341120" y="561844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nvGrpSpPr>
          <p:cNvPr id="52" name="グループ化 51">
            <a:extLst>
              <a:ext uri="{FF2B5EF4-FFF2-40B4-BE49-F238E27FC236}">
                <a16:creationId xmlns:a16="http://schemas.microsoft.com/office/drawing/2014/main" id="{4E365B12-E4BF-C398-3E42-BB4DF7077393}"/>
              </a:ext>
            </a:extLst>
          </p:cNvPr>
          <p:cNvGrpSpPr/>
          <p:nvPr/>
        </p:nvGrpSpPr>
        <p:grpSpPr>
          <a:xfrm>
            <a:off x="707715" y="8328491"/>
            <a:ext cx="6138340" cy="985486"/>
            <a:chOff x="707715" y="3448849"/>
            <a:chExt cx="6138340" cy="985486"/>
          </a:xfrm>
        </p:grpSpPr>
        <p:grpSp>
          <p:nvGrpSpPr>
            <p:cNvPr id="53" name="グループ化 52">
              <a:extLst>
                <a:ext uri="{FF2B5EF4-FFF2-40B4-BE49-F238E27FC236}">
                  <a16:creationId xmlns:a16="http://schemas.microsoft.com/office/drawing/2014/main" id="{64DB402D-4C29-20A0-3515-B80CF81F2EA7}"/>
                </a:ext>
              </a:extLst>
            </p:cNvPr>
            <p:cNvGrpSpPr/>
            <p:nvPr/>
          </p:nvGrpSpPr>
          <p:grpSpPr>
            <a:xfrm>
              <a:off x="707715" y="3448849"/>
              <a:ext cx="2211738" cy="252000"/>
              <a:chOff x="707715" y="3068709"/>
              <a:chExt cx="2211738" cy="252000"/>
            </a:xfrm>
          </p:grpSpPr>
          <p:sp>
            <p:nvSpPr>
              <p:cNvPr id="55" name="テキスト ボックス 54">
                <a:extLst>
                  <a:ext uri="{FF2B5EF4-FFF2-40B4-BE49-F238E27FC236}">
                    <a16:creationId xmlns:a16="http://schemas.microsoft.com/office/drawing/2014/main" id="{98EB5A5C-9284-BE7B-E3E4-B10616CC9E07}"/>
                  </a:ext>
                </a:extLst>
              </p:cNvPr>
              <p:cNvSpPr txBox="1"/>
              <p:nvPr/>
            </p:nvSpPr>
            <p:spPr>
              <a:xfrm>
                <a:off x="1554055" y="3102376"/>
                <a:ext cx="1365398"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入退室管理システム</a:t>
                </a:r>
              </a:p>
            </p:txBody>
          </p:sp>
          <p:sp>
            <p:nvSpPr>
              <p:cNvPr id="56" name="四角形: 角を丸くする 55">
                <a:extLst>
                  <a:ext uri="{FF2B5EF4-FFF2-40B4-BE49-F238E27FC236}">
                    <a16:creationId xmlns:a16="http://schemas.microsoft.com/office/drawing/2014/main" id="{939716E1-25F8-1BD7-9578-96461EAB87BF}"/>
                  </a:ext>
                </a:extLst>
              </p:cNvPr>
              <p:cNvSpPr/>
              <p:nvPr/>
            </p:nvSpPr>
            <p:spPr>
              <a:xfrm>
                <a:off x="707715" y="3068709"/>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施策㉔</a:t>
                </a:r>
              </a:p>
            </p:txBody>
          </p:sp>
        </p:grpSp>
        <p:sp>
          <p:nvSpPr>
            <p:cNvPr id="54" name="テキスト ボックス 53">
              <a:extLst>
                <a:ext uri="{FF2B5EF4-FFF2-40B4-BE49-F238E27FC236}">
                  <a16:creationId xmlns:a16="http://schemas.microsoft.com/office/drawing/2014/main" id="{6173E723-E393-DBAD-F73F-E77B3AE52464}"/>
                </a:ext>
              </a:extLst>
            </p:cNvPr>
            <p:cNvSpPr txBox="1"/>
            <p:nvPr/>
          </p:nvSpPr>
          <p:spPr>
            <a:xfrm>
              <a:off x="1554055" y="3757227"/>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入室者を限定している書庫等や、閉庁時間帯の庁舎への入館については、職員に貸与している職員証</a:t>
              </a:r>
              <a:r>
                <a:rPr kumimoji="1" lang="en-US" altLang="ja-JP" sz="1100" dirty="0">
                  <a:solidFill>
                    <a:schemeClr val="tx1"/>
                  </a:solidFill>
                  <a:latin typeface="+mn-ea"/>
                </a:rPr>
                <a:t>IC</a:t>
              </a:r>
              <a:r>
                <a:rPr kumimoji="1" lang="ja-JP" altLang="en-US" sz="1100" dirty="0">
                  <a:solidFill>
                    <a:schemeClr val="tx1"/>
                  </a:solidFill>
                  <a:latin typeface="+mn-ea"/>
                </a:rPr>
                <a:t>カードを利用して、入退室管理を行っている。</a:t>
              </a:r>
            </a:p>
            <a:p>
              <a:pPr indent="144000"/>
              <a:r>
                <a:rPr kumimoji="1" lang="ja-JP" altLang="en-US" sz="1100" dirty="0">
                  <a:solidFill>
                    <a:schemeClr val="tx1"/>
                  </a:solidFill>
                  <a:latin typeface="+mn-ea"/>
                </a:rPr>
                <a:t>住民が利用できる一般開放フロアがあり、窓口業務終業後も開放しているため、庁舎出入口ごとに時間を設定して、自動でロックがかかるようにしている。</a:t>
              </a:r>
              <a:endParaRPr kumimoji="1" lang="ja-JP" altLang="en-US" sz="1100" dirty="0">
                <a:latin typeface="+mn-ea"/>
              </a:endParaRPr>
            </a:p>
          </p:txBody>
        </p:sp>
      </p:grpSp>
      <p:sp>
        <p:nvSpPr>
          <p:cNvPr id="76" name="Slide Number Placeholder 5">
            <a:extLst>
              <a:ext uri="{FF2B5EF4-FFF2-40B4-BE49-F238E27FC236}">
                <a16:creationId xmlns:a16="http://schemas.microsoft.com/office/drawing/2014/main" id="{A09D1189-5B96-DF13-4C27-50CAE753E808}"/>
              </a:ext>
            </a:extLst>
          </p:cNvPr>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74</a:t>
            </a:fld>
            <a:endParaRPr kumimoji="1" lang="ja-JP" altLang="en-US" dirty="0"/>
          </a:p>
        </p:txBody>
      </p:sp>
      <p:sp>
        <p:nvSpPr>
          <p:cNvPr id="2" name="コンテンツ プレースホルダー 17">
            <a:extLst>
              <a:ext uri="{FF2B5EF4-FFF2-40B4-BE49-F238E27FC236}">
                <a16:creationId xmlns:a16="http://schemas.microsoft.com/office/drawing/2014/main" id="{C6C39408-B30E-34B3-5433-91201898C9F0}"/>
              </a:ext>
            </a:extLst>
          </p:cNvPr>
          <p:cNvSpPr txBox="1">
            <a:spLocks/>
          </p:cNvSpPr>
          <p:nvPr/>
        </p:nvSpPr>
        <p:spPr>
          <a:xfrm>
            <a:off x="503196" y="1745491"/>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印刷ミスによる無駄な紙の消費を低減するため、各職員に貸与している職員証</a:t>
            </a:r>
            <a:r>
              <a:rPr lang="en-US" altLang="ja-JP" sz="1200" dirty="0">
                <a:latin typeface="+mn-ea"/>
                <a:ea typeface="+mn-ea"/>
              </a:rPr>
              <a:t>IC</a:t>
            </a:r>
            <a:r>
              <a:rPr lang="ja-JP" altLang="en-US" sz="1200" dirty="0">
                <a:latin typeface="+mn-ea"/>
                <a:ea typeface="+mn-ea"/>
              </a:rPr>
              <a:t>カードで複合機の認証、印刷を行う運用にしている。</a:t>
            </a:r>
          </a:p>
        </p:txBody>
      </p:sp>
      <p:sp>
        <p:nvSpPr>
          <p:cNvPr id="5" name="コンテンツ プレースホルダー 17">
            <a:extLst>
              <a:ext uri="{FF2B5EF4-FFF2-40B4-BE49-F238E27FC236}">
                <a16:creationId xmlns:a16="http://schemas.microsoft.com/office/drawing/2014/main" id="{FFBB5BAE-A954-C177-2E02-FB82CEF80ACD}"/>
              </a:ext>
            </a:extLst>
          </p:cNvPr>
          <p:cNvSpPr txBox="1">
            <a:spLocks/>
          </p:cNvSpPr>
          <p:nvPr/>
        </p:nvSpPr>
        <p:spPr>
          <a:xfrm>
            <a:off x="503196" y="5993089"/>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災害時には、防災センターに災害対策本部を設置することとしている。災害対策本部で映し出される映像は、各部署に設置しているテレビで視聴可能になっている。また、会議室の間仕切りを取り払うことで、警察や自衛隊等を受け入れるスペースも確保可能である。</a:t>
            </a:r>
          </a:p>
        </p:txBody>
      </p:sp>
    </p:spTree>
    <p:extLst>
      <p:ext uri="{BB962C8B-B14F-4D97-AF65-F5344CB8AC3E}">
        <p14:creationId xmlns:p14="http://schemas.microsoft.com/office/powerpoint/2010/main" val="15048606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extLst>
              <p:ext uri="{D42A27DB-BD31-4B8C-83A1-F6EECF244321}">
                <p14:modId xmlns:p14="http://schemas.microsoft.com/office/powerpoint/2010/main" val="3452178415"/>
              </p:ext>
            </p:ext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88094"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33" name="テキスト プレースホルダー 32">
            <a:extLst>
              <a:ext uri="{FF2B5EF4-FFF2-40B4-BE49-F238E27FC236}">
                <a16:creationId xmlns:a16="http://schemas.microsoft.com/office/drawing/2014/main" id="{2CA2C8BA-EEA3-2992-8377-6170867AABC6}"/>
              </a:ext>
            </a:extLst>
          </p:cNvPr>
          <p:cNvSpPr>
            <a:spLocks noGrp="1"/>
          </p:cNvSpPr>
          <p:nvPr>
            <p:ph type="body" sz="quarter" idx="14"/>
          </p:nvPr>
        </p:nvSpPr>
        <p:spPr>
          <a:xfrm>
            <a:off x="4986978" y="361990"/>
            <a:ext cx="2068859" cy="166199"/>
          </a:xfrm>
        </p:spPr>
        <p:txBody>
          <a:bodyPr/>
          <a:lstStyle/>
          <a:p>
            <a:r>
              <a:rPr lang="en-US" altLang="zh-TW" dirty="0"/>
              <a:t>(10) </a:t>
            </a:r>
            <a:r>
              <a:rPr lang="zh-TW" altLang="en-US" dirty="0"/>
              <a:t>長野県木曽町</a:t>
            </a:r>
          </a:p>
        </p:txBody>
      </p:sp>
      <p:sp>
        <p:nvSpPr>
          <p:cNvPr id="22" name="正方形/長方形 21">
            <a:extLst>
              <a:ext uri="{FF2B5EF4-FFF2-40B4-BE49-F238E27FC236}">
                <a16:creationId xmlns:a16="http://schemas.microsoft.com/office/drawing/2014/main" id="{9A3D8B34-5EB3-2E5A-3C89-70DC3E9B44A0}"/>
              </a:ext>
            </a:extLst>
          </p:cNvPr>
          <p:cNvSpPr/>
          <p:nvPr/>
        </p:nvSpPr>
        <p:spPr>
          <a:xfrm>
            <a:off x="504000" y="2955836"/>
            <a:ext cx="6552000" cy="847760"/>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78" name="グループ化 77">
            <a:extLst>
              <a:ext uri="{FF2B5EF4-FFF2-40B4-BE49-F238E27FC236}">
                <a16:creationId xmlns:a16="http://schemas.microsoft.com/office/drawing/2014/main" id="{D22D96DF-0421-2793-E444-5DA2285ABE1F}"/>
              </a:ext>
            </a:extLst>
          </p:cNvPr>
          <p:cNvGrpSpPr/>
          <p:nvPr/>
        </p:nvGrpSpPr>
        <p:grpSpPr>
          <a:xfrm>
            <a:off x="504000" y="1368000"/>
            <a:ext cx="6552000" cy="252000"/>
            <a:chOff x="504000" y="8374225"/>
            <a:chExt cx="6552000" cy="252000"/>
          </a:xfrm>
        </p:grpSpPr>
        <p:sp>
          <p:nvSpPr>
            <p:cNvPr id="73" name="四角形: 角を丸くする 72">
              <a:extLst>
                <a:ext uri="{FF2B5EF4-FFF2-40B4-BE49-F238E27FC236}">
                  <a16:creationId xmlns:a16="http://schemas.microsoft.com/office/drawing/2014/main" id="{BFBE7574-1C26-0367-F25D-826425B09564}"/>
                </a:ext>
              </a:extLst>
            </p:cNvPr>
            <p:cNvSpPr/>
            <p:nvPr/>
          </p:nvSpPr>
          <p:spPr>
            <a:xfrm>
              <a:off x="504000" y="8374225"/>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71" name="正方形/長方形 70">
              <a:extLst>
                <a:ext uri="{FF2B5EF4-FFF2-40B4-BE49-F238E27FC236}">
                  <a16:creationId xmlns:a16="http://schemas.microsoft.com/office/drawing/2014/main" id="{0ADC338E-EC7D-DBD1-5C2E-D8BBE5CF9FB0}"/>
                </a:ext>
              </a:extLst>
            </p:cNvPr>
            <p:cNvSpPr/>
            <p:nvPr/>
          </p:nvSpPr>
          <p:spPr>
            <a:xfrm>
              <a:off x="1341120" y="8377115"/>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76" name="Slide Number Placeholder 5">
            <a:extLst>
              <a:ext uri="{FF2B5EF4-FFF2-40B4-BE49-F238E27FC236}">
                <a16:creationId xmlns:a16="http://schemas.microsoft.com/office/drawing/2014/main" id="{A09D1189-5B96-DF13-4C27-50CAE753E808}"/>
              </a:ext>
            </a:extLst>
          </p:cNvPr>
          <p:cNvSpPr>
            <a:spLocks noGrp="1"/>
          </p:cNvSpPr>
          <p:nvPr>
            <p:ph type="sldNum" sz="quarter" idx="12"/>
          </p:nvPr>
        </p:nvSpPr>
        <p:spPr>
          <a:xfrm>
            <a:off x="2919453" y="10413491"/>
            <a:ext cx="1700927" cy="153888"/>
          </a:xfrm>
          <a:prstGeom prst="rect">
            <a:avLst/>
          </a:prstGeom>
        </p:spPr>
        <p:txBody>
          <a:bodyPr>
            <a:spAutoFit/>
          </a:bodyPr>
          <a:lstStyle>
            <a:lvl1pPr algn="ctr">
              <a:defRPr sz="1000">
                <a:solidFill>
                  <a:srgbClr val="0F591F"/>
                </a:solidFill>
                <a:latin typeface="BIZ UDPゴシック" panose="020B0400000000000000" pitchFamily="50" charset="-128"/>
                <a:ea typeface="BIZ UDPゴシック" panose="020B0400000000000000" pitchFamily="50" charset="-128"/>
              </a:defRPr>
            </a:lvl1pPr>
          </a:lstStyle>
          <a:p>
            <a:fld id="{741C99BD-4CB3-4AB8-B45E-067A6B3414C4}" type="slidenum">
              <a:rPr kumimoji="1" lang="ja-JP" altLang="en-US" smtClean="0"/>
              <a:pPr/>
              <a:t>75</a:t>
            </a:fld>
            <a:endParaRPr kumimoji="1" lang="ja-JP" altLang="en-US" dirty="0"/>
          </a:p>
        </p:txBody>
      </p:sp>
      <p:grpSp>
        <p:nvGrpSpPr>
          <p:cNvPr id="5" name="グループ化 4">
            <a:extLst>
              <a:ext uri="{FF2B5EF4-FFF2-40B4-BE49-F238E27FC236}">
                <a16:creationId xmlns:a16="http://schemas.microsoft.com/office/drawing/2014/main" id="{19503FF9-8E38-3FC5-A3F1-8DD6EDECAC10}"/>
              </a:ext>
            </a:extLst>
          </p:cNvPr>
          <p:cNvGrpSpPr/>
          <p:nvPr/>
        </p:nvGrpSpPr>
        <p:grpSpPr>
          <a:xfrm>
            <a:off x="707715" y="3066619"/>
            <a:ext cx="6138340" cy="646932"/>
            <a:chOff x="707715" y="2766020"/>
            <a:chExt cx="6138340" cy="646932"/>
          </a:xfrm>
        </p:grpSpPr>
        <p:grpSp>
          <p:nvGrpSpPr>
            <p:cNvPr id="31" name="グループ化 30">
              <a:extLst>
                <a:ext uri="{FF2B5EF4-FFF2-40B4-BE49-F238E27FC236}">
                  <a16:creationId xmlns:a16="http://schemas.microsoft.com/office/drawing/2014/main" id="{03E1CC0B-FBE3-D52E-4E51-F1D7CA26DAE2}"/>
                </a:ext>
              </a:extLst>
            </p:cNvPr>
            <p:cNvGrpSpPr/>
            <p:nvPr/>
          </p:nvGrpSpPr>
          <p:grpSpPr>
            <a:xfrm>
              <a:off x="707715" y="2766020"/>
              <a:ext cx="2126925" cy="252000"/>
              <a:chOff x="707715" y="2385880"/>
              <a:chExt cx="2126925" cy="252000"/>
            </a:xfrm>
          </p:grpSpPr>
          <p:sp>
            <p:nvSpPr>
              <p:cNvPr id="36" name="テキスト ボックス 35">
                <a:extLst>
                  <a:ext uri="{FF2B5EF4-FFF2-40B4-BE49-F238E27FC236}">
                    <a16:creationId xmlns:a16="http://schemas.microsoft.com/office/drawing/2014/main" id="{CFD838D3-6CCC-27A0-B72C-BF437B2008F3}"/>
                  </a:ext>
                </a:extLst>
              </p:cNvPr>
              <p:cNvSpPr txBox="1"/>
              <p:nvPr/>
            </p:nvSpPr>
            <p:spPr>
              <a:xfrm>
                <a:off x="1554055" y="2419547"/>
                <a:ext cx="128058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37" name="四角形: 角を丸くする 36">
                <a:extLst>
                  <a:ext uri="{FF2B5EF4-FFF2-40B4-BE49-F238E27FC236}">
                    <a16:creationId xmlns:a16="http://schemas.microsoft.com/office/drawing/2014/main" id="{F7F96F15-DA56-6902-E799-0850E31DFF61}"/>
                  </a:ext>
                </a:extLst>
              </p:cNvPr>
              <p:cNvSpPr/>
              <p:nvPr/>
            </p:nvSpPr>
            <p:spPr>
              <a:xfrm>
                <a:off x="707715" y="238588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grpSp>
        <p:sp>
          <p:nvSpPr>
            <p:cNvPr id="35" name="テキスト ボックス 34">
              <a:extLst>
                <a:ext uri="{FF2B5EF4-FFF2-40B4-BE49-F238E27FC236}">
                  <a16:creationId xmlns:a16="http://schemas.microsoft.com/office/drawing/2014/main" id="{22A370DF-1C37-162F-BDF5-C50DB8B80594}"/>
                </a:ext>
              </a:extLst>
            </p:cNvPr>
            <p:cNvSpPr txBox="1"/>
            <p:nvPr/>
          </p:nvSpPr>
          <p:spPr>
            <a:xfrm>
              <a:off x="1554055" y="3074398"/>
              <a:ext cx="5292000" cy="338554"/>
            </a:xfrm>
            <a:prstGeom prst="rect">
              <a:avLst/>
            </a:prstGeom>
            <a:noFill/>
          </p:spPr>
          <p:txBody>
            <a:bodyPr wrap="square" lIns="0" tIns="0" rIns="0" bIns="0" rtlCol="0">
              <a:spAutoFit/>
            </a:bodyPr>
            <a:lstStyle/>
            <a:p>
              <a:pPr indent="144000" algn="just" fontAlgn="ctr"/>
              <a:r>
                <a:rPr kumimoji="1" lang="ja-JP" altLang="en-US" sz="1100" dirty="0">
                  <a:latin typeface="+mn-ea"/>
                </a:rPr>
                <a:t>サーバラックについては、新しく調達し、免震装置を追加している。その他リース契約が続いている機器等については、継続利用している。</a:t>
              </a:r>
            </a:p>
          </p:txBody>
        </p:sp>
      </p:grpSp>
      <p:sp>
        <p:nvSpPr>
          <p:cNvPr id="2" name="コンテンツ プレースホルダー 17">
            <a:extLst>
              <a:ext uri="{FF2B5EF4-FFF2-40B4-BE49-F238E27FC236}">
                <a16:creationId xmlns:a16="http://schemas.microsoft.com/office/drawing/2014/main" id="{A852D495-484B-9148-35AB-5555A60E7E95}"/>
              </a:ext>
            </a:extLst>
          </p:cNvPr>
          <p:cNvSpPr txBox="1">
            <a:spLocks/>
          </p:cNvSpPr>
          <p:nvPr/>
        </p:nvSpPr>
        <p:spPr>
          <a:xfrm>
            <a:off x="503196" y="1756863"/>
            <a:ext cx="6552000" cy="1107996"/>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dirty="0">
                <a:solidFill>
                  <a:schemeClr val="tx1"/>
                </a:solidFill>
                <a:latin typeface="+mn-ea"/>
                <a:ea typeface="+mn-ea"/>
              </a:rPr>
              <a:t>サーバやファイヤウォール等の機器の移設は、いつ、どのくらいの期間で実施するかを、事業者と検討を重ね、</a:t>
            </a:r>
            <a:r>
              <a:rPr kumimoji="1" lang="en-US" altLang="ja-JP" sz="1200" dirty="0">
                <a:solidFill>
                  <a:schemeClr val="tx1"/>
                </a:solidFill>
                <a:latin typeface="+mn-ea"/>
                <a:ea typeface="+mn-ea"/>
              </a:rPr>
              <a:t>5</a:t>
            </a:r>
            <a:r>
              <a:rPr kumimoji="1" lang="ja-JP" altLang="en-US" sz="1200" dirty="0">
                <a:solidFill>
                  <a:schemeClr val="tx1"/>
                </a:solidFill>
                <a:latin typeface="+mn-ea"/>
                <a:ea typeface="+mn-ea"/>
              </a:rPr>
              <a:t>月の連休に実施することにした。旧庁舎と新庁舎が隣接していたため仮設のケーブルで繋ぎ、新庁舎供用開始後から連休までは、機器を旧庁舎に置いたまま業務を行っていた。元々事業者からは</a:t>
            </a:r>
            <a:r>
              <a:rPr kumimoji="1" lang="en-US" altLang="ja-JP" sz="1200" dirty="0">
                <a:solidFill>
                  <a:schemeClr val="tx1"/>
                </a:solidFill>
                <a:latin typeface="+mn-ea"/>
                <a:ea typeface="+mn-ea"/>
              </a:rPr>
              <a:t>1</a:t>
            </a:r>
            <a:r>
              <a:rPr kumimoji="1" lang="ja-JP" altLang="en-US" sz="1200" dirty="0">
                <a:solidFill>
                  <a:schemeClr val="tx1"/>
                </a:solidFill>
                <a:latin typeface="+mn-ea"/>
                <a:ea typeface="+mn-ea"/>
              </a:rPr>
              <a:t>週間程度、移設の猶予を求められていたが、設備関係に関してかなり細かく調整していたため、実際には移設から仮設のケーブル撤去まで、</a:t>
            </a:r>
            <a:r>
              <a:rPr kumimoji="1" lang="en-US" altLang="ja-JP" sz="1200" dirty="0">
                <a:solidFill>
                  <a:schemeClr val="tx1"/>
                </a:solidFill>
                <a:latin typeface="+mn-ea"/>
                <a:ea typeface="+mn-ea"/>
              </a:rPr>
              <a:t>3</a:t>
            </a:r>
            <a:r>
              <a:rPr kumimoji="1" lang="ja-JP" altLang="en-US" sz="1200" dirty="0">
                <a:solidFill>
                  <a:schemeClr val="tx1"/>
                </a:solidFill>
                <a:latin typeface="+mn-ea"/>
                <a:ea typeface="+mn-ea"/>
              </a:rPr>
              <a:t>日程度で完了した</a:t>
            </a:r>
            <a:r>
              <a:rPr lang="ja-JP" altLang="en-US" sz="1200" dirty="0">
                <a:latin typeface="+mn-ea"/>
                <a:ea typeface="+mn-ea"/>
              </a:rPr>
              <a:t>。</a:t>
            </a:r>
          </a:p>
        </p:txBody>
      </p:sp>
    </p:spTree>
    <p:extLst>
      <p:ext uri="{BB962C8B-B14F-4D97-AF65-F5344CB8AC3E}">
        <p14:creationId xmlns:p14="http://schemas.microsoft.com/office/powerpoint/2010/main" val="36993825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559EBC2-B061-2A6E-7172-BB242BB5771F}"/>
              </a:ext>
            </a:extLst>
          </p:cNvPr>
          <p:cNvSpPr>
            <a:spLocks/>
          </p:cNvSpPr>
          <p:nvPr/>
        </p:nvSpPr>
        <p:spPr>
          <a:xfrm>
            <a:off x="5821247" y="818825"/>
            <a:ext cx="864000" cy="324000"/>
          </a:xfrm>
          <a:prstGeom prst="rect">
            <a:avLst/>
          </a:prstGeom>
          <a:solidFill>
            <a:srgbClr val="8FB737"/>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C</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89120"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a:xfrm>
            <a:off x="519729" y="320440"/>
            <a:ext cx="6552000" cy="249299"/>
          </a:xfrm>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76</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a:xfrm>
            <a:off x="504000" y="830717"/>
            <a:ext cx="6552000" cy="276999"/>
          </a:xfrm>
        </p:spPr>
        <p:txBody>
          <a:bodyPr/>
          <a:lstStyle/>
          <a:p>
            <a:r>
              <a:rPr lang="zh-TW" altLang="en-US" dirty="0">
                <a:latin typeface="+mn-ea"/>
                <a:ea typeface="+mn-ea"/>
              </a:rPr>
              <a:t>（</a:t>
            </a:r>
            <a:r>
              <a:rPr lang="en-US" altLang="ja-JP" dirty="0">
                <a:latin typeface="+mn-ea"/>
                <a:ea typeface="+mn-ea"/>
              </a:rPr>
              <a:t>11</a:t>
            </a:r>
            <a:r>
              <a:rPr lang="zh-TW" altLang="en-US" dirty="0">
                <a:latin typeface="+mn-ea"/>
                <a:ea typeface="+mn-ea"/>
              </a:rPr>
              <a:t>） </a:t>
            </a:r>
            <a:r>
              <a:rPr lang="ja-JP" altLang="en-US" dirty="0">
                <a:latin typeface="+mn-ea"/>
                <a:ea typeface="+mn-ea"/>
              </a:rPr>
              <a:t>京都府向日</a:t>
            </a:r>
            <a:r>
              <a:rPr lang="zh-TW" altLang="en-US" dirty="0">
                <a:latin typeface="+mn-ea"/>
                <a:ea typeface="+mn-ea"/>
              </a:rPr>
              <a:t>市</a:t>
            </a: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2-1. </a:t>
            </a:r>
            <a:r>
              <a:rPr lang="ja-JP" altLang="en-US" dirty="0">
                <a:latin typeface="+mn-ea"/>
                <a:ea typeface="+mn-ea"/>
              </a:rPr>
              <a:t>運用中の自治体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122256"/>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72768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6460478"/>
            <a:ext cx="6552000" cy="1391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建て替え検討の経緯</a:t>
            </a:r>
            <a:endParaRPr kumimoji="1" lang="en-US" altLang="ja-JP" sz="1100" b="1" dirty="0">
              <a:solidFill>
                <a:srgbClr val="31926F"/>
              </a:solidFill>
              <a:latin typeface="+mn-ea"/>
            </a:endParaRPr>
          </a:p>
          <a:p>
            <a:pPr indent="144000">
              <a:lnSpc>
                <a:spcPct val="120000"/>
              </a:lnSpc>
            </a:pPr>
            <a:r>
              <a:rPr kumimoji="1" lang="ja-JP" altLang="en-US" sz="1100" dirty="0">
                <a:solidFill>
                  <a:schemeClr val="tx1"/>
                </a:solidFill>
                <a:latin typeface="+mn-ea"/>
              </a:rPr>
              <a:t>旧庁舎本館及び市民会館は、ともに築後50年近くが経過し、老朽化の進行と耐震性能の不足が課題となっており、早期の対策が求められていた。また、将来に向けた「まちづくりの拠点」として、市役所と市民会館の複合施設とすることで、必要面積の抑制による建設経費の削減と市民の利便性の向上を同時に図ることとした。</a:t>
            </a:r>
            <a:endParaRPr kumimoji="1" lang="en-US" altLang="ja-JP" sz="1100" dirty="0">
              <a:solidFill>
                <a:schemeClr val="tx1"/>
              </a:solidFill>
              <a:latin typeface="+mn-ea"/>
            </a:endParaRPr>
          </a:p>
          <a:p>
            <a:pPr indent="144000">
              <a:lnSpc>
                <a:spcPct val="120000"/>
              </a:lnSpc>
            </a:pPr>
            <a:r>
              <a:rPr kumimoji="1" lang="ja-JP" altLang="en-US" sz="1100" dirty="0">
                <a:solidFill>
                  <a:schemeClr val="tx1"/>
                </a:solidFill>
                <a:latin typeface="+mn-ea"/>
              </a:rPr>
              <a:t>さらに平成</a:t>
            </a:r>
            <a:r>
              <a:rPr kumimoji="1" lang="en-US" altLang="ja-JP" sz="1100" dirty="0">
                <a:solidFill>
                  <a:schemeClr val="tx1"/>
                </a:solidFill>
                <a:latin typeface="+mn-ea"/>
              </a:rPr>
              <a:t>30</a:t>
            </a:r>
            <a:r>
              <a:rPr kumimoji="1" lang="ja-JP" altLang="en-US" sz="1100" dirty="0">
                <a:solidFill>
                  <a:schemeClr val="tx1"/>
                </a:solidFill>
                <a:latin typeface="+mn-ea"/>
              </a:rPr>
              <a:t>年（</a:t>
            </a:r>
            <a:r>
              <a:rPr kumimoji="1" lang="en-US" altLang="ja-JP" sz="1100" dirty="0">
                <a:solidFill>
                  <a:schemeClr val="tx1"/>
                </a:solidFill>
                <a:latin typeface="+mn-ea"/>
              </a:rPr>
              <a:t>2018</a:t>
            </a:r>
            <a:r>
              <a:rPr kumimoji="1" lang="ja-JP" altLang="en-US" sz="1100" dirty="0">
                <a:solidFill>
                  <a:schemeClr val="tx1"/>
                </a:solidFill>
                <a:latin typeface="+mn-ea"/>
              </a:rPr>
              <a:t>年）</a:t>
            </a:r>
            <a:r>
              <a:rPr kumimoji="1" lang="en-US" altLang="ja-JP" sz="1100" dirty="0">
                <a:solidFill>
                  <a:schemeClr val="tx1"/>
                </a:solidFill>
                <a:latin typeface="+mn-ea"/>
              </a:rPr>
              <a:t>8</a:t>
            </a:r>
            <a:r>
              <a:rPr kumimoji="1" lang="ja-JP" altLang="en-US" sz="1100" dirty="0">
                <a:solidFill>
                  <a:schemeClr val="tx1"/>
                </a:solidFill>
                <a:latin typeface="+mn-ea"/>
              </a:rPr>
              <a:t>月に、地元出身の方より、建設した市民会館の建物について寄附することを表明され、市財政に大きな援助と事業推進の後押しとなった。</a:t>
            </a:r>
            <a:endParaRPr kumimoji="1" lang="en-US" altLang="ja-JP" sz="1100" dirty="0">
              <a:solidFill>
                <a:schemeClr val="tx1"/>
              </a:solidFill>
              <a:latin typeface="+mn-ea"/>
            </a:endParaRPr>
          </a:p>
        </p:txBody>
      </p:sp>
      <p:grpSp>
        <p:nvGrpSpPr>
          <p:cNvPr id="8" name="グループ化 7">
            <a:extLst>
              <a:ext uri="{FF2B5EF4-FFF2-40B4-BE49-F238E27FC236}">
                <a16:creationId xmlns:a16="http://schemas.microsoft.com/office/drawing/2014/main" id="{6D000AA4-7BCC-C649-E7AC-69ADF1DBE04C}"/>
              </a:ext>
            </a:extLst>
          </p:cNvPr>
          <p:cNvGrpSpPr/>
          <p:nvPr/>
        </p:nvGrpSpPr>
        <p:grpSpPr>
          <a:xfrm>
            <a:off x="6746400" y="818825"/>
            <a:ext cx="324000" cy="324000"/>
            <a:chOff x="6723571" y="910917"/>
            <a:chExt cx="324000" cy="324000"/>
          </a:xfrm>
        </p:grpSpPr>
        <p:sp>
          <p:nvSpPr>
            <p:cNvPr id="64" name="正方形/長方形 63">
              <a:extLst>
                <a:ext uri="{FF2B5EF4-FFF2-40B4-BE49-F238E27FC236}">
                  <a16:creationId xmlns:a16="http://schemas.microsoft.com/office/drawing/2014/main" id="{37F3C076-1B68-862B-D50C-82E1AFAFD56A}"/>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72" name="Freeform 6">
              <a:extLst>
                <a:ext uri="{FF2B5EF4-FFF2-40B4-BE49-F238E27FC236}">
                  <a16:creationId xmlns:a16="http://schemas.microsoft.com/office/drawing/2014/main" id="{793893FC-307D-4258-751B-3BAD06959BB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2980532"/>
            <a:ext cx="2447786" cy="169277"/>
          </a:xfrm>
          <a:prstGeom prst="rect">
            <a:avLst/>
          </a:prstGeom>
          <a:noFill/>
        </p:spPr>
        <p:txBody>
          <a:bodyPr wrap="none" lIns="0" tIns="0" rIns="0" bIns="0" rtlCol="0">
            <a:spAutoFit/>
          </a:bodyPr>
          <a:lstStyle/>
          <a:p>
            <a:r>
              <a:rPr kumimoji="1" lang="ja-JP" altLang="en-US" sz="1100" dirty="0">
                <a:latin typeface="+mn-ea"/>
              </a:rPr>
              <a:t>新庁舎外観（左：庁舎棟、右：市民会館）</a:t>
            </a:r>
            <a:r>
              <a:rPr kumimoji="1" lang="en-US" altLang="ja-JP" sz="1100" baseline="30000" dirty="0">
                <a:latin typeface="+mn-ea"/>
              </a:rPr>
              <a:t>*1</a:t>
            </a: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3207453"/>
            <a:ext cx="2808000" cy="492443"/>
          </a:xfrm>
          <a:prstGeom prst="rect">
            <a:avLst/>
          </a:prstGeom>
          <a:noFill/>
        </p:spPr>
        <p:txBody>
          <a:bodyPr wrap="square" lIns="0" tIns="0" rIns="0" bIns="0" rtlCol="0">
            <a:spAutoFit/>
          </a:bodyPr>
          <a:lstStyle/>
          <a:p>
            <a:r>
              <a:rPr kumimoji="1" lang="en-US" altLang="ja-JP" sz="800" dirty="0">
                <a:latin typeface="+mn-ea"/>
              </a:rPr>
              <a:t>*1 </a:t>
            </a:r>
            <a:r>
              <a:rPr kumimoji="1" lang="ja-JP" altLang="en-US" sz="800" dirty="0">
                <a:latin typeface="+mn-ea"/>
              </a:rPr>
              <a:t>「向日市新庁舎及び市民会館整備基本設計　概要版」</a:t>
            </a:r>
            <a:r>
              <a:rPr kumimoji="1" lang="en-US" altLang="ja-JP" sz="800" dirty="0">
                <a:latin typeface="+mn-ea"/>
              </a:rPr>
              <a:t>P16</a:t>
            </a:r>
            <a:r>
              <a:rPr kumimoji="1" lang="ja-JP" altLang="en-US" sz="800" dirty="0">
                <a:latin typeface="+mn-ea"/>
              </a:rPr>
              <a:t>、向日市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年9月6日閲覧</a:t>
            </a:r>
            <a:r>
              <a:rPr lang="ja-JP" altLang="en-US" sz="800" dirty="0">
                <a:latin typeface="+mn-ea"/>
              </a:rPr>
              <a:t> （</a:t>
            </a:r>
            <a:r>
              <a:rPr lang="en-US" altLang="ja-JP" sz="800" dirty="0">
                <a:latin typeface="+mn-ea"/>
                <a:hlinkClick r:id="rId6"/>
              </a:rPr>
              <a:t>https://www.city.muko.kyoto.jp/ikkrwebBrowse/material/files/group/23/kihon190314.pdf</a:t>
            </a:r>
            <a:r>
              <a:rPr lang="ja-JP" altLang="en-US" sz="800" dirty="0">
                <a:latin typeface="+mn-ea"/>
              </a:rPr>
              <a:t>）</a:t>
            </a: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2474013362"/>
              </p:ext>
            </p:extLst>
          </p:nvPr>
        </p:nvGraphicFramePr>
        <p:xfrm>
          <a:off x="3491999" y="1368000"/>
          <a:ext cx="3620643" cy="3811671"/>
        </p:xfrm>
        <a:graphic>
          <a:graphicData uri="http://schemas.openxmlformats.org/drawingml/2006/table">
            <a:tbl>
              <a:tblPr firstRow="1" bandRow="1">
                <a:tableStyleId>{5C22544A-7EE6-4342-B048-85BDC9FD1C3A}</a:tableStyleId>
              </a:tblPr>
              <a:tblGrid>
                <a:gridCol w="841159">
                  <a:extLst>
                    <a:ext uri="{9D8B030D-6E8A-4147-A177-3AD203B41FA5}">
                      <a16:colId xmlns:a16="http://schemas.microsoft.com/office/drawing/2014/main" val="2205131833"/>
                    </a:ext>
                  </a:extLst>
                </a:gridCol>
                <a:gridCol w="2779484">
                  <a:extLst>
                    <a:ext uri="{9D8B030D-6E8A-4147-A177-3AD203B41FA5}">
                      <a16:colId xmlns:a16="http://schemas.microsoft.com/office/drawing/2014/main" val="4113838918"/>
                    </a:ext>
                  </a:extLst>
                </a:gridCol>
              </a:tblGrid>
              <a:tr h="920974">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56,150</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23,698</a:t>
                      </a:r>
                      <a:r>
                        <a:rPr kumimoji="1" lang="ja-JP" altLang="en-US" sz="1000" b="0" dirty="0">
                          <a:solidFill>
                            <a:schemeClr val="tx1"/>
                          </a:solidFill>
                          <a:latin typeface="+mn-ea"/>
                        </a:rPr>
                        <a:t>世帯</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7.72k㎡</a:t>
                      </a: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349</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3</a:t>
                      </a:r>
                      <a:r>
                        <a:rPr kumimoji="1" lang="zh-TW"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762521">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運用中</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3</a:t>
                      </a:r>
                      <a:r>
                        <a:rPr kumimoji="1" lang="ja-JP" altLang="en-US" sz="1000" b="0">
                          <a:solidFill>
                            <a:schemeClr val="tx1"/>
                          </a:solidFill>
                          <a:latin typeface="+mn-ea"/>
                        </a:rPr>
                        <a:t>年</a:t>
                      </a:r>
                      <a:r>
                        <a:rPr kumimoji="1" lang="en-US" altLang="ja-JP" sz="1000" b="0" dirty="0">
                          <a:solidFill>
                            <a:schemeClr val="tx1"/>
                          </a:solidFill>
                          <a:latin typeface="+mn-ea"/>
                        </a:rPr>
                        <a:t>1</a:t>
                      </a:r>
                      <a:r>
                        <a:rPr kumimoji="1" lang="ja-JP" altLang="en-US" sz="1000" b="0">
                          <a:solidFill>
                            <a:schemeClr val="tx1"/>
                          </a:solidFill>
                          <a:latin typeface="+mn-ea"/>
                        </a:rPr>
                        <a:t>月供用開始</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同一敷地内に建て替え</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99376">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所在地</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zh-TW" altLang="en-US" sz="1000" dirty="0">
                          <a:solidFill>
                            <a:schemeClr val="tx1"/>
                          </a:solidFill>
                          <a:latin typeface="BIZ UDPゴシック" panose="020B0400000000000000" pitchFamily="50" charset="-128"/>
                          <a:ea typeface="BIZ UDPゴシック" panose="020B0400000000000000" pitchFamily="50" charset="-128"/>
                        </a:rPr>
                        <a:t>向日市寺戸町中野</a:t>
                      </a:r>
                      <a:r>
                        <a:rPr kumimoji="1" lang="en-US" altLang="zh-TW" sz="1000" dirty="0">
                          <a:solidFill>
                            <a:schemeClr val="tx1"/>
                          </a:solidFill>
                          <a:latin typeface="BIZ UDPゴシック" panose="020B0400000000000000" pitchFamily="50" charset="-128"/>
                          <a:ea typeface="BIZ UDPゴシック" panose="020B0400000000000000" pitchFamily="50" charset="-128"/>
                        </a:rPr>
                        <a:t>20</a:t>
                      </a:r>
                      <a:r>
                        <a:rPr kumimoji="1" lang="zh-TW" altLang="en-US" sz="1000" dirty="0">
                          <a:solidFill>
                            <a:schemeClr val="tx1"/>
                          </a:solidFill>
                          <a:latin typeface="BIZ UDPゴシック" panose="020B0400000000000000" pitchFamily="50" charset="-128"/>
                          <a:ea typeface="BIZ UDPゴシック" panose="020B0400000000000000" pitchFamily="50" charset="-128"/>
                        </a:rPr>
                        <a:t>番地</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04703475"/>
                  </a:ext>
                </a:extLst>
              </a:tr>
              <a:tr h="578974">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a:lnSpc>
                          <a:spcPts val="1600"/>
                        </a:lnSpc>
                      </a:pPr>
                      <a:r>
                        <a:rPr kumimoji="1" lang="en-US" altLang="ja-JP" sz="1000" dirty="0">
                          <a:solidFill>
                            <a:schemeClr val="tx1"/>
                          </a:solidFill>
                          <a:latin typeface="BIZ UDPゴシック" panose="020B0400000000000000" pitchFamily="50" charset="-128"/>
                          <a:ea typeface="BIZ UDPゴシック" panose="020B0400000000000000" pitchFamily="50" charset="-128"/>
                        </a:rPr>
                        <a:t>JR</a:t>
                      </a:r>
                      <a:r>
                        <a:rPr kumimoji="1" lang="ja-JP" altLang="en-US" sz="1000" dirty="0">
                          <a:solidFill>
                            <a:schemeClr val="tx1"/>
                          </a:solidFill>
                          <a:latin typeface="BIZ UDPゴシック" panose="020B0400000000000000" pitchFamily="50" charset="-128"/>
                          <a:ea typeface="BIZ UDPゴシック" panose="020B0400000000000000" pitchFamily="50" charset="-128"/>
                        </a:rPr>
                        <a:t>向日町駅からバス約</a:t>
                      </a:r>
                      <a:r>
                        <a:rPr kumimoji="1" lang="en-US" altLang="ja-JP" sz="1000" dirty="0">
                          <a:solidFill>
                            <a:schemeClr val="tx1"/>
                          </a:solidFill>
                          <a:latin typeface="BIZ UDPゴシック" panose="020B0400000000000000" pitchFamily="50" charset="-128"/>
                          <a:ea typeface="BIZ UDPゴシック" panose="020B0400000000000000" pitchFamily="50" charset="-128"/>
                        </a:rPr>
                        <a:t>10</a:t>
                      </a:r>
                      <a:r>
                        <a:rPr kumimoji="1" lang="ja-JP" altLang="en-US" sz="1000" dirty="0">
                          <a:solidFill>
                            <a:schemeClr val="tx1"/>
                          </a:solidFill>
                          <a:latin typeface="BIZ UDPゴシック" panose="020B0400000000000000" pitchFamily="50" charset="-128"/>
                          <a:ea typeface="BIZ UDPゴシック" panose="020B0400000000000000" pitchFamily="50" charset="-128"/>
                        </a:rPr>
                        <a:t>分</a:t>
                      </a:r>
                    </a:p>
                    <a:p>
                      <a:pPr>
                        <a:lnSpc>
                          <a:spcPts val="1600"/>
                        </a:lnSpc>
                      </a:pPr>
                      <a:r>
                        <a:rPr kumimoji="1" lang="en-US" altLang="ja-JP" sz="1000" dirty="0">
                          <a:solidFill>
                            <a:schemeClr val="tx1"/>
                          </a:solidFill>
                          <a:latin typeface="BIZ UDPゴシック" panose="020B0400000000000000" pitchFamily="50" charset="-128"/>
                          <a:ea typeface="BIZ UDPゴシック" panose="020B0400000000000000" pitchFamily="50" charset="-128"/>
                        </a:rPr>
                        <a:t>JR</a:t>
                      </a:r>
                      <a:r>
                        <a:rPr kumimoji="1" lang="ja-JP" altLang="en-US" sz="1000" dirty="0">
                          <a:solidFill>
                            <a:schemeClr val="tx1"/>
                          </a:solidFill>
                          <a:latin typeface="BIZ UDPゴシック" panose="020B0400000000000000" pitchFamily="50" charset="-128"/>
                          <a:ea typeface="BIZ UDPゴシック" panose="020B0400000000000000" pitchFamily="50" charset="-128"/>
                        </a:rPr>
                        <a:t>向日町駅から徒歩約</a:t>
                      </a:r>
                      <a:r>
                        <a:rPr kumimoji="1" lang="en-US" altLang="ja-JP" sz="1000" dirty="0">
                          <a:solidFill>
                            <a:schemeClr val="tx1"/>
                          </a:solidFill>
                          <a:latin typeface="BIZ UDPゴシック" panose="020B0400000000000000" pitchFamily="50" charset="-128"/>
                          <a:ea typeface="BIZ UDPゴシック" panose="020B0400000000000000" pitchFamily="50" charset="-128"/>
                        </a:rPr>
                        <a:t>20</a:t>
                      </a:r>
                      <a:r>
                        <a:rPr kumimoji="1" lang="ja-JP" altLang="en-US" sz="1000" dirty="0">
                          <a:solidFill>
                            <a:schemeClr val="tx1"/>
                          </a:solidFill>
                          <a:latin typeface="BIZ UDPゴシック" panose="020B0400000000000000" pitchFamily="50" charset="-128"/>
                          <a:ea typeface="BIZ UDPゴシック" panose="020B0400000000000000" pitchFamily="50" charset="-128"/>
                        </a:rPr>
                        <a:t>分</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28793181"/>
                  </a:ext>
                </a:extLst>
              </a:tr>
              <a:tr h="1249826">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建物概要</a:t>
                      </a:r>
                      <a:br>
                        <a:rPr kumimoji="1" lang="en-US" altLang="ja-JP" sz="1000" b="1" dirty="0">
                          <a:solidFill>
                            <a:srgbClr val="31926F"/>
                          </a:solidFill>
                          <a:latin typeface="+mn-ea"/>
                        </a:rPr>
                      </a:br>
                      <a:r>
                        <a:rPr kumimoji="1" lang="ja-JP" altLang="en-US" sz="1000" b="1" dirty="0">
                          <a:solidFill>
                            <a:srgbClr val="31926F"/>
                          </a:solidFill>
                          <a:latin typeface="+mn-ea"/>
                        </a:rPr>
                        <a:t>（庁舎棟）</a:t>
                      </a:r>
                      <a:r>
                        <a:rPr kumimoji="1" lang="ja-JP" altLang="en-US" sz="1000" baseline="30000" dirty="0">
                          <a:solidFill>
                            <a:srgbClr val="31926F"/>
                          </a:solidFill>
                          <a:latin typeface="+mn-ea"/>
                        </a:rPr>
                        <a:t>＊</a:t>
                      </a:r>
                      <a:r>
                        <a:rPr kumimoji="1" lang="en-US" altLang="ja-JP" sz="1000" baseline="30000" dirty="0">
                          <a:solidFill>
                            <a:srgbClr val="31926F"/>
                          </a:solidFill>
                          <a:latin typeface="+mn-ea"/>
                        </a:rPr>
                        <a:t>1</a:t>
                      </a:r>
                      <a:endParaRPr kumimoji="1" lang="ja-JP" altLang="en-US" sz="1000" dirty="0">
                        <a:solidFill>
                          <a:srgbClr val="31926F"/>
                        </a:solidFill>
                        <a:latin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構造種別</a:t>
                      </a:r>
                      <a:r>
                        <a:rPr kumimoji="1" lang="en-US" altLang="ja-JP" sz="1000" b="0" dirty="0">
                          <a:solidFill>
                            <a:schemeClr val="tx1"/>
                          </a:solidFill>
                          <a:latin typeface="+mn-ea"/>
                        </a:rPr>
                        <a:t>	</a:t>
                      </a:r>
                      <a:r>
                        <a:rPr kumimoji="1" lang="ja-JP" altLang="en-US" sz="1000" dirty="0">
                          <a:solidFill>
                            <a:schemeClr val="tx1"/>
                          </a:solidFill>
                          <a:latin typeface="BIZ UDPゴシック" panose="020B0400000000000000" pitchFamily="50" charset="-128"/>
                          <a:ea typeface="BIZ UDPゴシック" panose="020B0400000000000000" pitchFamily="50" charset="-128"/>
                        </a:rPr>
                        <a:t>鉄筋コンクリート造、一部鉄骨造</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建築面積</a:t>
                      </a:r>
                      <a:r>
                        <a:rPr kumimoji="1" lang="en-US" altLang="ja-JP" sz="1000" b="0" dirty="0">
                          <a:solidFill>
                            <a:schemeClr val="tx1"/>
                          </a:solidFill>
                          <a:latin typeface="+mn-ea"/>
                        </a:rPr>
                        <a:t>	</a:t>
                      </a:r>
                      <a:r>
                        <a:rPr kumimoji="1" lang="ja-JP" altLang="en-US" sz="1000" b="0" dirty="0">
                          <a:solidFill>
                            <a:schemeClr val="tx1"/>
                          </a:solidFill>
                          <a:latin typeface="+mn-ea"/>
                        </a:rPr>
                        <a:t>    </a:t>
                      </a:r>
                      <a:r>
                        <a:rPr kumimoji="1" lang="en-US" altLang="ja-JP" sz="1000" b="0" dirty="0">
                          <a:solidFill>
                            <a:schemeClr val="tx1"/>
                          </a:solidFill>
                          <a:latin typeface="+mn-ea"/>
                        </a:rPr>
                        <a:t>560.30</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1439863" algn="r"/>
                        </a:tabLst>
                      </a:pPr>
                      <a:r>
                        <a:rPr kumimoji="1" lang="ja-JP" altLang="en-US" sz="1000" b="0" dirty="0">
                          <a:solidFill>
                            <a:schemeClr val="tx1"/>
                          </a:solidFill>
                          <a:latin typeface="+mn-ea"/>
                        </a:rPr>
                        <a:t>延床面積　 </a:t>
                      </a:r>
                      <a:r>
                        <a:rPr kumimoji="1" lang="en-US" altLang="ja-JP" sz="1000" b="0" dirty="0">
                          <a:solidFill>
                            <a:schemeClr val="tx1"/>
                          </a:solidFill>
                          <a:latin typeface="+mn-ea"/>
                        </a:rPr>
                        <a:t>2</a:t>
                      </a:r>
                      <a:r>
                        <a:rPr kumimoji="1" lang="ja-JP" altLang="en-US" sz="1000" b="0" dirty="0">
                          <a:solidFill>
                            <a:schemeClr val="tx1"/>
                          </a:solidFill>
                          <a:latin typeface="+mn-ea"/>
                        </a:rPr>
                        <a:t>，</a:t>
                      </a:r>
                      <a:r>
                        <a:rPr kumimoji="1" lang="en-US" altLang="ja-JP" sz="1000" b="0" dirty="0">
                          <a:solidFill>
                            <a:schemeClr val="tx1"/>
                          </a:solidFill>
                          <a:latin typeface="+mn-ea"/>
                        </a:rPr>
                        <a:t>999.60</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階数</a:t>
                      </a:r>
                      <a:r>
                        <a:rPr kumimoji="1" lang="en-US" altLang="ja-JP" sz="1000" b="0" dirty="0">
                          <a:solidFill>
                            <a:schemeClr val="tx1"/>
                          </a:solidFill>
                          <a:latin typeface="+mn-ea"/>
                        </a:rPr>
                        <a:t>	</a:t>
                      </a:r>
                      <a:r>
                        <a:rPr kumimoji="1" lang="zh-TW" altLang="en-US" sz="1000" b="0" dirty="0">
                          <a:solidFill>
                            <a:schemeClr val="tx1"/>
                          </a:solidFill>
                          <a:latin typeface="+mn-ea"/>
                        </a:rPr>
                        <a:t>地上</a:t>
                      </a:r>
                      <a:r>
                        <a:rPr kumimoji="1" lang="en-US" altLang="ja-JP" sz="1000" b="0" dirty="0">
                          <a:solidFill>
                            <a:schemeClr val="tx1"/>
                          </a:solidFill>
                          <a:latin typeface="+mn-ea"/>
                        </a:rPr>
                        <a:t>5</a:t>
                      </a:r>
                      <a:r>
                        <a:rPr kumimoji="1" lang="ja-JP" altLang="en-US" sz="1000" b="0" dirty="0">
                          <a:solidFill>
                            <a:schemeClr val="tx1"/>
                          </a:solidFill>
                          <a:latin typeface="+mn-ea"/>
                        </a:rPr>
                        <a:t>階</a:t>
                      </a:r>
                      <a:r>
                        <a:rPr kumimoji="1" lang="zh-TW" altLang="en-US" sz="1000" b="0" dirty="0">
                          <a:solidFill>
                            <a:schemeClr val="tx1"/>
                          </a:solidFill>
                          <a:latin typeface="+mn-ea"/>
                        </a:rPr>
                        <a:t>地下</a:t>
                      </a:r>
                      <a:r>
                        <a:rPr kumimoji="1" lang="en-US" altLang="ja-JP" sz="1000" b="0" dirty="0">
                          <a:solidFill>
                            <a:schemeClr val="tx1"/>
                          </a:solidFill>
                          <a:latin typeface="+mn-ea"/>
                        </a:rPr>
                        <a:t>1</a:t>
                      </a:r>
                      <a:r>
                        <a:rPr kumimoji="1" lang="zh-TW" altLang="en-US" sz="1000" b="0" dirty="0">
                          <a:solidFill>
                            <a:schemeClr val="tx1"/>
                          </a:solidFill>
                          <a:latin typeface="+mn-ea"/>
                        </a:rPr>
                        <a:t>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高さ</a:t>
                      </a:r>
                      <a:r>
                        <a:rPr kumimoji="1" lang="en-US" altLang="ja-JP" sz="1000" b="0" dirty="0">
                          <a:solidFill>
                            <a:schemeClr val="tx1"/>
                          </a:solidFill>
                          <a:latin typeface="+mn-ea"/>
                        </a:rPr>
                        <a:t>	24.30m</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pic>
        <p:nvPicPr>
          <p:cNvPr id="5" name="Picture 2" descr="完成予想パース">
            <a:extLst>
              <a:ext uri="{FF2B5EF4-FFF2-40B4-BE49-F238E27FC236}">
                <a16:creationId xmlns:a16="http://schemas.microsoft.com/office/drawing/2014/main" id="{7273CCC1-93B5-982D-3CFC-5B813F2326D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7313" y="1363982"/>
            <a:ext cx="2814687" cy="1542449"/>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95D21863-912C-40D8-CB76-BC18C1E58807}"/>
              </a:ext>
            </a:extLst>
          </p:cNvPr>
          <p:cNvSpPr/>
          <p:nvPr/>
        </p:nvSpPr>
        <p:spPr>
          <a:xfrm>
            <a:off x="503837" y="7867347"/>
            <a:ext cx="6552000" cy="1797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庁内の検討体制</a:t>
            </a:r>
            <a:endParaRPr kumimoji="1" lang="en-US" altLang="ja-JP" sz="1100" b="1" dirty="0">
              <a:solidFill>
                <a:srgbClr val="31926F"/>
              </a:solidFill>
              <a:latin typeface="+mn-ea"/>
            </a:endParaRPr>
          </a:p>
          <a:p>
            <a:pPr indent="144000">
              <a:lnSpc>
                <a:spcPct val="120000"/>
              </a:lnSpc>
            </a:pPr>
            <a:r>
              <a:rPr kumimoji="1" lang="ja-JP" altLang="en-US" sz="1100" dirty="0">
                <a:solidFill>
                  <a:schemeClr val="tx1"/>
                </a:solidFill>
                <a:latin typeface="+mn-ea"/>
              </a:rPr>
              <a:t>「基本計画」の策定に当たり、建設推進に必要な事項を検討し、方針等を決定する「検討委員会」と、検討委員会に検討事項を諮問する「プロジェクトチーム（</a:t>
            </a:r>
            <a:r>
              <a:rPr kumimoji="1" lang="en-US" altLang="ja-JP" sz="1100" dirty="0">
                <a:solidFill>
                  <a:schemeClr val="tx1"/>
                </a:solidFill>
                <a:latin typeface="+mn-ea"/>
              </a:rPr>
              <a:t>PT</a:t>
            </a:r>
            <a:r>
              <a:rPr kumimoji="1" lang="ja-JP" altLang="en-US" sz="1100" dirty="0">
                <a:solidFill>
                  <a:schemeClr val="tx1"/>
                </a:solidFill>
                <a:latin typeface="+mn-ea"/>
              </a:rPr>
              <a:t>）」を立ち上げて検討を実施した。</a:t>
            </a:r>
            <a:endParaRPr kumimoji="1" lang="en-US" altLang="ja-JP" sz="1100" strike="sngStrike" dirty="0">
              <a:solidFill>
                <a:schemeClr val="tx1"/>
              </a:solidFill>
              <a:latin typeface="+mn-ea"/>
            </a:endParaRPr>
          </a:p>
          <a:p>
            <a:pPr indent="144000">
              <a:lnSpc>
                <a:spcPct val="120000"/>
              </a:lnSpc>
            </a:pPr>
            <a:r>
              <a:rPr kumimoji="1" lang="ja-JP" altLang="en-US" sz="1100" dirty="0">
                <a:solidFill>
                  <a:schemeClr val="tx1"/>
                </a:solidFill>
                <a:latin typeface="+mn-ea"/>
              </a:rPr>
              <a:t>検討委員会は、市民会館との複合施設である点に鑑み、庁内関係者に加えて、京都府の建築担当者、大学教授、コンサルティング事業者も参画。専門的見地からの意見、アドバイスをもらいながら議論を行い、「基本計画」を策定した。また、後続の「基本設計」「実施設計・建設」の各プロポーザルにおいて、事業者選定に係る審議を実施した。</a:t>
            </a:r>
            <a:endParaRPr lang="en-US" altLang="ja-JP" sz="1100" dirty="0">
              <a:solidFill>
                <a:schemeClr val="tx1"/>
              </a:solidFill>
              <a:latin typeface="+mn-ea"/>
            </a:endParaRPr>
          </a:p>
          <a:p>
            <a:pPr indent="144000">
              <a:lnSpc>
                <a:spcPct val="120000"/>
              </a:lnSpc>
            </a:pPr>
            <a:r>
              <a:rPr kumimoji="1" lang="en-US" altLang="ja-JP" sz="1100" dirty="0">
                <a:solidFill>
                  <a:schemeClr val="tx1"/>
                </a:solidFill>
                <a:latin typeface="+mn-ea"/>
              </a:rPr>
              <a:t>PT</a:t>
            </a:r>
            <a:r>
              <a:rPr kumimoji="1" lang="ja-JP" altLang="en-US" sz="1100" dirty="0">
                <a:solidFill>
                  <a:schemeClr val="tx1"/>
                </a:solidFill>
                <a:latin typeface="+mn-ea"/>
              </a:rPr>
              <a:t>は、庁内各部署の実務担当者により構成し、窓口サービス、執務環境整備、庁舎管理・環境対策等について検討を実施した。</a:t>
            </a:r>
            <a:endParaRPr lang="ja-JP" altLang="en-US" sz="1100" dirty="0">
              <a:solidFill>
                <a:schemeClr val="tx1"/>
              </a:solidFill>
              <a:latin typeface="+mn-ea"/>
            </a:endParaRPr>
          </a:p>
        </p:txBody>
      </p:sp>
    </p:spTree>
    <p:extLst>
      <p:ext uri="{BB962C8B-B14F-4D97-AF65-F5344CB8AC3E}">
        <p14:creationId xmlns:p14="http://schemas.microsoft.com/office/powerpoint/2010/main" val="18304986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379028C-21F1-2AA6-C8FA-10DFA4B6E006}"/>
              </a:ext>
            </a:extLst>
          </p:cNvPr>
          <p:cNvPicPr>
            <a:picLocks noChangeAspect="1"/>
          </p:cNvPicPr>
          <p:nvPr/>
        </p:nvPicPr>
        <p:blipFill>
          <a:blip r:embed="rId4"/>
          <a:stretch>
            <a:fillRect/>
          </a:stretch>
        </p:blipFill>
        <p:spPr>
          <a:xfrm>
            <a:off x="503238" y="4884425"/>
            <a:ext cx="4953788" cy="1577639"/>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90143"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11</a:t>
            </a:r>
            <a:r>
              <a:rPr lang="en-US" altLang="zh-TW" dirty="0">
                <a:latin typeface="+mn-ea"/>
                <a:ea typeface="+mn-ea"/>
              </a:rPr>
              <a:t>) </a:t>
            </a:r>
            <a:r>
              <a:rPr lang="ja-JP" altLang="en-US" dirty="0">
                <a:latin typeface="+mn-ea"/>
                <a:ea typeface="+mn-ea"/>
              </a:rPr>
              <a:t>京都府向日</a:t>
            </a:r>
            <a:r>
              <a:rPr lang="zh-TW" altLang="en-US" dirty="0">
                <a:latin typeface="+mn-ea"/>
                <a:ea typeface="+mn-ea"/>
              </a:rPr>
              <a:t>市</a:t>
            </a:r>
          </a:p>
        </p:txBody>
      </p:sp>
      <p:grpSp>
        <p:nvGrpSpPr>
          <p:cNvPr id="26" name="グループ化 25">
            <a:extLst>
              <a:ext uri="{FF2B5EF4-FFF2-40B4-BE49-F238E27FC236}">
                <a16:creationId xmlns:a16="http://schemas.microsoft.com/office/drawing/2014/main" id="{55D97D7D-EFA6-D240-A1A6-15EB6B8C5E52}"/>
              </a:ext>
            </a:extLst>
          </p:cNvPr>
          <p:cNvGrpSpPr/>
          <p:nvPr/>
        </p:nvGrpSpPr>
        <p:grpSpPr>
          <a:xfrm>
            <a:off x="504000" y="3016483"/>
            <a:ext cx="6552001" cy="1717821"/>
            <a:chOff x="504000" y="5679079"/>
            <a:chExt cx="6552001" cy="1717821"/>
          </a:xfrm>
        </p:grpSpPr>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067305"/>
              <a:ext cx="6552000" cy="1329595"/>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fontAlgn="ctr">
                <a:lnSpc>
                  <a:spcPct val="120000"/>
                </a:lnSpc>
                <a:spcBef>
                  <a:spcPts val="0"/>
                </a:spcBef>
                <a:buFont typeface="Arial" panose="020B0604020202020204" pitchFamily="34" charset="0"/>
                <a:buNone/>
              </a:pPr>
              <a:r>
                <a:rPr lang="ja-JP" altLang="en-US" sz="1200" dirty="0">
                  <a:latin typeface="+mn-ea"/>
                </a:rPr>
                <a:t>平成</a:t>
              </a:r>
              <a:r>
                <a:rPr lang="en-US" altLang="ja-JP" sz="1200" dirty="0">
                  <a:latin typeface="+mn-ea"/>
                </a:rPr>
                <a:t>30</a:t>
              </a:r>
              <a:r>
                <a:rPr lang="ja-JP" altLang="en-US" sz="1200" dirty="0">
                  <a:latin typeface="+mn-ea"/>
                </a:rPr>
                <a:t>年（</a:t>
              </a:r>
              <a:r>
                <a:rPr lang="en-US" altLang="ja-JP" sz="1200" dirty="0">
                  <a:latin typeface="+mn-ea"/>
                </a:rPr>
                <a:t>2018</a:t>
              </a:r>
              <a:r>
                <a:rPr lang="ja-JP" altLang="en-US" sz="1200" dirty="0">
                  <a:latin typeface="+mn-ea"/>
                </a:rPr>
                <a:t>年）</a:t>
              </a:r>
              <a:r>
                <a:rPr lang="en-US" altLang="ja-JP" sz="1200" dirty="0">
                  <a:latin typeface="+mn-ea"/>
                </a:rPr>
                <a:t>10</a:t>
              </a:r>
              <a:r>
                <a:rPr lang="ja-JP" altLang="en-US" sz="1200" dirty="0">
                  <a:latin typeface="+mn-ea"/>
                </a:rPr>
                <a:t>月に「基本計画」を策定した。直後に「基本設計」の業務委託プロポーザルを実施し、事業者を選定。平成</a:t>
              </a:r>
              <a:r>
                <a:rPr lang="en-US" altLang="ja-JP" sz="1200" dirty="0">
                  <a:latin typeface="+mn-ea"/>
                </a:rPr>
                <a:t>31</a:t>
              </a:r>
              <a:r>
                <a:rPr lang="ja-JP" altLang="en-US" sz="1200" dirty="0">
                  <a:latin typeface="+mn-ea"/>
                </a:rPr>
                <a:t>年（</a:t>
              </a:r>
              <a:r>
                <a:rPr lang="en-US" altLang="ja-JP" sz="1200" dirty="0">
                  <a:latin typeface="+mn-ea"/>
                </a:rPr>
                <a:t>2019</a:t>
              </a:r>
              <a:r>
                <a:rPr lang="ja-JP" altLang="en-US" sz="1200" dirty="0">
                  <a:latin typeface="+mn-ea"/>
                </a:rPr>
                <a:t>年）</a:t>
              </a:r>
              <a:r>
                <a:rPr lang="en-US" altLang="ja-JP" sz="1200" dirty="0">
                  <a:latin typeface="+mn-ea"/>
                </a:rPr>
                <a:t>3</a:t>
              </a:r>
              <a:r>
                <a:rPr lang="ja-JP" altLang="en-US" sz="1200" dirty="0">
                  <a:latin typeface="+mn-ea"/>
                </a:rPr>
                <a:t>月に「基本設計」を実施した。</a:t>
              </a:r>
            </a:p>
            <a:p>
              <a:pPr marL="0" indent="144000" fontAlgn="ctr">
                <a:lnSpc>
                  <a:spcPct val="120000"/>
                </a:lnSpc>
                <a:spcBef>
                  <a:spcPts val="0"/>
                </a:spcBef>
                <a:buFont typeface="Arial" panose="020B0604020202020204" pitchFamily="34" charset="0"/>
                <a:buNone/>
              </a:pPr>
              <a:r>
                <a:rPr lang="ja-JP" altLang="en-US" sz="1200" dirty="0">
                  <a:latin typeface="+mn-ea"/>
                </a:rPr>
                <a:t>「実施設計」と「建設」は、基本設計先行型の設計・施工一括発注方式（</a:t>
              </a:r>
              <a:r>
                <a:rPr lang="ja-JP" altLang="en-US" sz="1200" u="wavyHeavy" dirty="0">
                  <a:uFill>
                    <a:solidFill>
                      <a:srgbClr val="31926F"/>
                    </a:solidFill>
                  </a:uFill>
                  <a:latin typeface="+mn-ea"/>
                </a:rPr>
                <a:t>デザインビルド方式</a:t>
              </a:r>
              <a:r>
                <a:rPr lang="ja-JP" altLang="en-US" sz="1200" dirty="0">
                  <a:latin typeface="+mn-ea"/>
                </a:rPr>
                <a:t>）として業務委託プロポーザルを実施し、事業者を選定した。平成</a:t>
              </a:r>
              <a:r>
                <a:rPr lang="en-US" altLang="ja-JP" sz="1200" dirty="0">
                  <a:latin typeface="+mn-ea"/>
                </a:rPr>
                <a:t>31</a:t>
              </a:r>
              <a:r>
                <a:rPr lang="ja-JP" altLang="en-US" sz="1200" dirty="0">
                  <a:latin typeface="+mn-ea"/>
                </a:rPr>
                <a:t>年度（</a:t>
              </a:r>
              <a:r>
                <a:rPr lang="en-US" altLang="ja-JP" sz="1200" dirty="0">
                  <a:latin typeface="+mn-ea"/>
                </a:rPr>
                <a:t>2019</a:t>
              </a:r>
              <a:r>
                <a:rPr lang="ja-JP" altLang="en-US" sz="1200" dirty="0">
                  <a:latin typeface="+mn-ea"/>
                </a:rPr>
                <a:t>年度）より庁舎棟の建設に着手し、令和</a:t>
              </a:r>
              <a:r>
                <a:rPr lang="en-US" altLang="ja-JP" sz="1200" dirty="0">
                  <a:latin typeface="+mn-ea"/>
                </a:rPr>
                <a:t>2</a:t>
              </a:r>
              <a:r>
                <a:rPr lang="ja-JP" altLang="en-US" sz="1200" dirty="0">
                  <a:latin typeface="+mn-ea"/>
                </a:rPr>
                <a:t>年（</a:t>
              </a:r>
              <a:r>
                <a:rPr lang="en-US" altLang="ja-JP" sz="1200" dirty="0">
                  <a:latin typeface="+mn-ea"/>
                </a:rPr>
                <a:t>2020</a:t>
              </a:r>
              <a:r>
                <a:rPr lang="ja-JP" altLang="en-US" sz="1200" dirty="0">
                  <a:latin typeface="+mn-ea"/>
                </a:rPr>
                <a:t>年）</a:t>
              </a:r>
              <a:r>
                <a:rPr lang="en-US" altLang="ja-JP" sz="1200" dirty="0">
                  <a:latin typeface="+mn-ea"/>
                </a:rPr>
                <a:t>12</a:t>
              </a:r>
              <a:r>
                <a:rPr lang="ja-JP" altLang="en-US" sz="1200" dirty="0">
                  <a:latin typeface="+mn-ea"/>
                </a:rPr>
                <a:t>月に竣工、令和</a:t>
              </a:r>
              <a:r>
                <a:rPr lang="en-US" altLang="ja-JP" sz="1200" dirty="0">
                  <a:latin typeface="+mn-ea"/>
                </a:rPr>
                <a:t>3</a:t>
              </a:r>
              <a:r>
                <a:rPr lang="ja-JP" altLang="en-US" sz="1200" dirty="0">
                  <a:latin typeface="+mn-ea"/>
                </a:rPr>
                <a:t>年（</a:t>
              </a:r>
              <a:r>
                <a:rPr lang="en-US" altLang="ja-JP" sz="1200" dirty="0">
                  <a:latin typeface="+mn-ea"/>
                </a:rPr>
                <a:t>2021</a:t>
              </a:r>
              <a:r>
                <a:rPr lang="ja-JP" altLang="en-US" sz="1200" dirty="0">
                  <a:latin typeface="+mn-ea"/>
                </a:rPr>
                <a:t>年）</a:t>
              </a:r>
              <a:r>
                <a:rPr lang="en-US" altLang="ja-JP" sz="1200" dirty="0">
                  <a:latin typeface="+mn-ea"/>
                </a:rPr>
                <a:t>1</a:t>
              </a:r>
              <a:r>
                <a:rPr lang="ja-JP" altLang="en-US" sz="1200" dirty="0">
                  <a:latin typeface="+mn-ea"/>
                </a:rPr>
                <a:t>月に供用を開始した。その後、旧庁舎解体・市民会館の建設が行われた。</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679079"/>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grpSp>
      <p:sp>
        <p:nvSpPr>
          <p:cNvPr id="29" name="テキスト ボックス 28">
            <a:extLst>
              <a:ext uri="{FF2B5EF4-FFF2-40B4-BE49-F238E27FC236}">
                <a16:creationId xmlns:a16="http://schemas.microsoft.com/office/drawing/2014/main" id="{53BCF43C-EBCB-4788-3696-D0636D36CC37}"/>
              </a:ext>
            </a:extLst>
          </p:cNvPr>
          <p:cNvSpPr txBox="1"/>
          <p:nvPr/>
        </p:nvSpPr>
        <p:spPr>
          <a:xfrm>
            <a:off x="504000" y="6554086"/>
            <a:ext cx="1191032" cy="169277"/>
          </a:xfrm>
          <a:prstGeom prst="rect">
            <a:avLst/>
          </a:prstGeom>
          <a:noFill/>
        </p:spPr>
        <p:txBody>
          <a:bodyPr wrap="none" lIns="0" tIns="0" rIns="0" bIns="0" rtlCol="0">
            <a:spAutoFit/>
          </a:bodyPr>
          <a:lstStyle/>
          <a:p>
            <a:pPr fontAlgn="ctr"/>
            <a:r>
              <a:rPr kumimoji="1" lang="ja-JP" altLang="en-US" sz="1100" dirty="0">
                <a:latin typeface="+mn-ea"/>
              </a:rPr>
              <a:t>全体スケジュール</a:t>
            </a:r>
            <a:r>
              <a:rPr kumimoji="1" lang="en-US" altLang="ja-JP" sz="1100" baseline="30000" dirty="0">
                <a:latin typeface="+mn-ea"/>
              </a:rPr>
              <a:t>*2</a:t>
            </a:r>
          </a:p>
        </p:txBody>
      </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503999" y="6800633"/>
            <a:ext cx="6552000" cy="246221"/>
          </a:xfrm>
          <a:prstGeom prst="rect">
            <a:avLst/>
          </a:prstGeom>
          <a:noFill/>
        </p:spPr>
        <p:txBody>
          <a:bodyPr wrap="square" lIns="0" tIns="0" rIns="0" bIns="0" rtlCol="0">
            <a:spAutoFit/>
          </a:bodyPr>
          <a:lstStyle/>
          <a:p>
            <a:r>
              <a:rPr kumimoji="1" lang="en-US" altLang="ja-JP" sz="800" dirty="0">
                <a:latin typeface="+mn-ea"/>
              </a:rPr>
              <a:t>*2 </a:t>
            </a:r>
            <a:r>
              <a:rPr kumimoji="1" lang="ja-JP" altLang="en-US" sz="800" dirty="0">
                <a:latin typeface="+mn-ea"/>
              </a:rPr>
              <a:t>「向日市新庁舎及び市民会館整備基本設計　概要版」</a:t>
            </a:r>
            <a:r>
              <a:rPr kumimoji="1" lang="en-US" altLang="ja-JP" sz="800" dirty="0">
                <a:latin typeface="+mn-ea"/>
              </a:rPr>
              <a:t>P23</a:t>
            </a:r>
            <a:r>
              <a:rPr kumimoji="1" lang="ja-JP" altLang="en-US" sz="800" dirty="0">
                <a:latin typeface="+mn-ea"/>
              </a:rPr>
              <a:t>、向日市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年9月6日閲覧</a:t>
            </a:r>
            <a:endParaRPr kumimoji="1" lang="en-US" altLang="ja-JP" sz="800" dirty="0">
              <a:latin typeface="+mn-ea"/>
            </a:endParaRPr>
          </a:p>
          <a:p>
            <a:r>
              <a:rPr lang="ja-JP" altLang="en-US" sz="800" dirty="0">
                <a:latin typeface="+mn-ea"/>
              </a:rPr>
              <a:t>（</a:t>
            </a:r>
            <a:r>
              <a:rPr lang="en-US" altLang="ja-JP" sz="800" dirty="0">
                <a:latin typeface="+mn-ea"/>
                <a:hlinkClick r:id="rId7"/>
              </a:rPr>
              <a:t>https://www.city.muko.kyoto.jp/ikkrwebBrowse/material/files/group/23/kihon190314.pdf</a:t>
            </a:r>
            <a:r>
              <a:rPr lang="ja-JP" altLang="en-US" sz="800" dirty="0">
                <a:latin typeface="+mn-ea"/>
              </a:rPr>
              <a:t>）</a:t>
            </a:r>
          </a:p>
        </p:txBody>
      </p:sp>
      <p:sp>
        <p:nvSpPr>
          <p:cNvPr id="2" name="スライド番号プレースホルダー 13">
            <a:extLst>
              <a:ext uri="{FF2B5EF4-FFF2-40B4-BE49-F238E27FC236}">
                <a16:creationId xmlns:a16="http://schemas.microsoft.com/office/drawing/2014/main" id="{ECF47B51-96D7-F9E4-1748-75A5457BA2A8}"/>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77</a:t>
            </a:fld>
            <a:endParaRPr kumimoji="1" lang="ja-JP" altLang="en-US" dirty="0">
              <a:latin typeface="+mn-ea"/>
              <a:ea typeface="+mn-ea"/>
            </a:endParaRPr>
          </a:p>
        </p:txBody>
      </p:sp>
      <p:sp>
        <p:nvSpPr>
          <p:cNvPr id="4" name="コンテンツ プレースホルダー 17">
            <a:extLst>
              <a:ext uri="{FF2B5EF4-FFF2-40B4-BE49-F238E27FC236}">
                <a16:creationId xmlns:a16="http://schemas.microsoft.com/office/drawing/2014/main" id="{26DB74F5-073F-0E22-83D8-12B60651E465}"/>
              </a:ext>
            </a:extLst>
          </p:cNvPr>
          <p:cNvSpPr txBox="1">
            <a:spLocks/>
          </p:cNvSpPr>
          <p:nvPr/>
        </p:nvSpPr>
        <p:spPr>
          <a:xfrm>
            <a:off x="504001" y="1349375"/>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5" name="正方形/長方形 4">
            <a:extLst>
              <a:ext uri="{FF2B5EF4-FFF2-40B4-BE49-F238E27FC236}">
                <a16:creationId xmlns:a16="http://schemas.microsoft.com/office/drawing/2014/main" id="{880FC5CB-472B-05B3-39A1-50E25C93EAE1}"/>
              </a:ext>
            </a:extLst>
          </p:cNvPr>
          <p:cNvSpPr/>
          <p:nvPr/>
        </p:nvSpPr>
        <p:spPr>
          <a:xfrm>
            <a:off x="504000" y="1684671"/>
            <a:ext cx="6552000" cy="985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パブリックコメントの実施</a:t>
            </a:r>
            <a:endParaRPr kumimoji="1" lang="en-US" altLang="ja-JP" sz="1100" b="1" dirty="0">
              <a:solidFill>
                <a:srgbClr val="31926F"/>
              </a:solidFill>
              <a:latin typeface="+mn-ea"/>
            </a:endParaRPr>
          </a:p>
          <a:p>
            <a:pPr indent="144000">
              <a:lnSpc>
                <a:spcPct val="120000"/>
              </a:lnSpc>
            </a:pPr>
            <a:r>
              <a:rPr kumimoji="1" lang="ja-JP" altLang="en-US" sz="1100" dirty="0">
                <a:solidFill>
                  <a:schemeClr val="tx1"/>
                </a:solidFill>
                <a:latin typeface="+mn-ea"/>
              </a:rPr>
              <a:t>「基本計画」の素案作成後、庁舎及び市民会館のあり方や期待することについて、パブリックコメントを実施。当時は市民会館が耐震不足で閉鎖されていたため、「（市民会館を）利用したい」との意見が多く寄せられた。また、庁舎と市民会館の複合施設となることへ期待も高く、庁舎機能に加えてまちづくりや市の将来展望など幅広い視点から意見を得ることができた。</a:t>
            </a:r>
            <a:endParaRPr kumimoji="1" lang="en-US" altLang="ja-JP" sz="1100" dirty="0">
              <a:solidFill>
                <a:schemeClr val="tx1"/>
              </a:solidFill>
              <a:latin typeface="+mn-ea"/>
            </a:endParaRPr>
          </a:p>
        </p:txBody>
      </p:sp>
    </p:spTree>
    <p:extLst>
      <p:ext uri="{BB962C8B-B14F-4D97-AF65-F5344CB8AC3E}">
        <p14:creationId xmlns:p14="http://schemas.microsoft.com/office/powerpoint/2010/main" val="34265518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2A76F68B-9186-41A5-605D-E64F30EA3A1B}"/>
              </a:ext>
            </a:extLst>
          </p:cNvPr>
          <p:cNvGrpSpPr/>
          <p:nvPr/>
        </p:nvGrpSpPr>
        <p:grpSpPr>
          <a:xfrm>
            <a:off x="504438" y="1778732"/>
            <a:ext cx="6552000" cy="252000"/>
            <a:chOff x="504000" y="1797030"/>
            <a:chExt cx="6552000" cy="252000"/>
          </a:xfrm>
        </p:grpSpPr>
        <p:sp>
          <p:nvSpPr>
            <p:cNvPr id="9" name="四角形: 角を丸くする 8">
              <a:extLst>
                <a:ext uri="{FF2B5EF4-FFF2-40B4-BE49-F238E27FC236}">
                  <a16:creationId xmlns:a16="http://schemas.microsoft.com/office/drawing/2014/main" id="{627FC00A-3907-0AEA-15FD-1271D8ECDEDF}"/>
                </a:ext>
              </a:extLst>
            </p:cNvPr>
            <p:cNvSpPr/>
            <p:nvPr/>
          </p:nvSpPr>
          <p:spPr>
            <a:xfrm>
              <a:off x="504000" y="179703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DD89891C-9144-D40E-0253-5E381FF21404}"/>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91167"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11</a:t>
            </a:r>
            <a:r>
              <a:rPr lang="en-US" altLang="zh-TW" dirty="0">
                <a:latin typeface="+mn-ea"/>
                <a:ea typeface="+mn-ea"/>
              </a:rPr>
              <a:t>) </a:t>
            </a:r>
            <a:r>
              <a:rPr lang="ja-JP" altLang="en-US" dirty="0">
                <a:latin typeface="+mn-ea"/>
                <a:ea typeface="+mn-ea"/>
              </a:rPr>
              <a:t>京都府向日</a:t>
            </a:r>
            <a:r>
              <a:rPr lang="zh-TW" altLang="en-US" dirty="0">
                <a:latin typeface="+mn-ea"/>
                <a:ea typeface="+mn-ea"/>
              </a:rPr>
              <a:t>市</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49375"/>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grpSp>
        <p:nvGrpSpPr>
          <p:cNvPr id="23" name="グループ化 22">
            <a:extLst>
              <a:ext uri="{FF2B5EF4-FFF2-40B4-BE49-F238E27FC236}">
                <a16:creationId xmlns:a16="http://schemas.microsoft.com/office/drawing/2014/main" id="{D8D83806-BF90-C8A0-3E9C-3E7ACA12F5F2}"/>
              </a:ext>
            </a:extLst>
          </p:cNvPr>
          <p:cNvGrpSpPr/>
          <p:nvPr/>
        </p:nvGrpSpPr>
        <p:grpSpPr>
          <a:xfrm>
            <a:off x="709200" y="2269540"/>
            <a:ext cx="6138340" cy="1626595"/>
            <a:chOff x="503238" y="4356000"/>
            <a:chExt cx="6138340" cy="1626595"/>
          </a:xfrm>
        </p:grpSpPr>
        <p:grpSp>
          <p:nvGrpSpPr>
            <p:cNvPr id="40" name="グループ化 39">
              <a:extLst>
                <a:ext uri="{FF2B5EF4-FFF2-40B4-BE49-F238E27FC236}">
                  <a16:creationId xmlns:a16="http://schemas.microsoft.com/office/drawing/2014/main" id="{2035F839-AB2C-ACEF-E2A7-698E079161F3}"/>
                </a:ext>
              </a:extLst>
            </p:cNvPr>
            <p:cNvGrpSpPr/>
            <p:nvPr/>
          </p:nvGrpSpPr>
          <p:grpSpPr>
            <a:xfrm>
              <a:off x="503238" y="4356000"/>
              <a:ext cx="2780567" cy="252000"/>
              <a:chOff x="707715" y="3366000"/>
              <a:chExt cx="2780567" cy="252000"/>
            </a:xfrm>
          </p:grpSpPr>
          <p:sp>
            <p:nvSpPr>
              <p:cNvPr id="43" name="テキスト ボックス 42">
                <a:extLst>
                  <a:ext uri="{FF2B5EF4-FFF2-40B4-BE49-F238E27FC236}">
                    <a16:creationId xmlns:a16="http://schemas.microsoft.com/office/drawing/2014/main" id="{969A0CF0-7AAD-BCA2-6539-D6D3BDB88DB2}"/>
                  </a:ext>
                </a:extLst>
              </p:cNvPr>
              <p:cNvSpPr txBox="1"/>
              <p:nvPr/>
            </p:nvSpPr>
            <p:spPr>
              <a:xfrm>
                <a:off x="1554054" y="3399667"/>
                <a:ext cx="1934228"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電話システム</a:t>
                </a:r>
              </a:p>
            </p:txBody>
          </p:sp>
          <p:sp>
            <p:nvSpPr>
              <p:cNvPr id="44" name="四角形: 角を丸くする 43">
                <a:extLst>
                  <a:ext uri="{FF2B5EF4-FFF2-40B4-BE49-F238E27FC236}">
                    <a16:creationId xmlns:a16="http://schemas.microsoft.com/office/drawing/2014/main" id="{D6942DAC-6CD9-6D37-37D8-CFF43316F34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施策⑬</a:t>
                </a:r>
              </a:p>
            </p:txBody>
          </p:sp>
        </p:grpSp>
        <p:sp>
          <p:nvSpPr>
            <p:cNvPr id="42" name="テキスト ボックス 41">
              <a:extLst>
                <a:ext uri="{FF2B5EF4-FFF2-40B4-BE49-F238E27FC236}">
                  <a16:creationId xmlns:a16="http://schemas.microsoft.com/office/drawing/2014/main" id="{1C5D3D62-3728-DDB2-9BBC-F8DAED297CC7}"/>
                </a:ext>
              </a:extLst>
            </p:cNvPr>
            <p:cNvSpPr txBox="1"/>
            <p:nvPr/>
          </p:nvSpPr>
          <p:spPr>
            <a:xfrm>
              <a:off x="1349578" y="4628378"/>
              <a:ext cx="5292000" cy="1354217"/>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旧庁舎では、電話の契約回線数が多く、占有している部署の把握も煩雑だったため、建て替えを契機にクラウド</a:t>
              </a:r>
              <a:r>
                <a:rPr kumimoji="1" lang="en-US" altLang="ja-JP" sz="1100" u="wavyHeavy" dirty="0">
                  <a:solidFill>
                    <a:schemeClr val="tx1"/>
                  </a:solidFill>
                  <a:uFill>
                    <a:solidFill>
                      <a:srgbClr val="31926F"/>
                    </a:solidFill>
                  </a:uFill>
                  <a:latin typeface="+mn-ea"/>
                </a:rPr>
                <a:t>PBX</a:t>
              </a:r>
              <a:r>
                <a:rPr kumimoji="1" lang="ja-JP" altLang="en-US" sz="1100" dirty="0">
                  <a:solidFill>
                    <a:schemeClr val="tx1"/>
                  </a:solidFill>
                  <a:latin typeface="+mn-ea"/>
                </a:rPr>
                <a:t>を導入し、集約を図った。</a:t>
              </a:r>
              <a:endParaRPr kumimoji="1" lang="en-US" altLang="ja-JP" sz="1100" dirty="0">
                <a:latin typeface="+mn-ea"/>
              </a:endParaRPr>
            </a:p>
            <a:p>
              <a:pPr indent="144000"/>
              <a:r>
                <a:rPr kumimoji="1" lang="ja-JP" altLang="en-US" sz="1100" dirty="0">
                  <a:solidFill>
                    <a:schemeClr val="tx1"/>
                  </a:solidFill>
                  <a:latin typeface="+mn-ea"/>
                </a:rPr>
                <a:t>市庁舎全体で</a:t>
              </a:r>
              <a:r>
                <a:rPr kumimoji="1" lang="en-US" altLang="ja-JP" sz="1100" dirty="0">
                  <a:solidFill>
                    <a:schemeClr val="tx1"/>
                  </a:solidFill>
                  <a:latin typeface="+mn-ea"/>
                </a:rPr>
                <a:t>1</a:t>
              </a:r>
              <a:r>
                <a:rPr kumimoji="1" lang="ja-JP" altLang="en-US" sz="1100" dirty="0">
                  <a:solidFill>
                    <a:schemeClr val="tx1"/>
                  </a:solidFill>
                  <a:latin typeface="+mn-ea"/>
                </a:rPr>
                <a:t>日に</a:t>
              </a:r>
              <a:r>
                <a:rPr kumimoji="1" lang="en-US" altLang="ja-JP" sz="1100" dirty="0">
                  <a:solidFill>
                    <a:schemeClr val="tx1"/>
                  </a:solidFill>
                  <a:latin typeface="+mn-ea"/>
                </a:rPr>
                <a:t>1,500</a:t>
              </a:r>
              <a:r>
                <a:rPr kumimoji="1" lang="ja-JP" altLang="en-US" sz="1100" dirty="0">
                  <a:solidFill>
                    <a:schemeClr val="tx1"/>
                  </a:solidFill>
                  <a:latin typeface="+mn-ea"/>
                </a:rPr>
                <a:t>件ほどの電話による問合せがあるが、全ての通話を録音し、いつどの部署がどの電話番号に対応したのかといった履歴を一括して管理できるようにしている。録音は一定件数以上を超えると古いものから順次消去されるが、平均で</a:t>
              </a:r>
              <a:r>
                <a:rPr kumimoji="1" lang="en-US" altLang="ja-JP" sz="1100" dirty="0">
                  <a:solidFill>
                    <a:schemeClr val="tx1"/>
                  </a:solidFill>
                  <a:latin typeface="+mn-ea"/>
                </a:rPr>
                <a:t>2</a:t>
              </a:r>
              <a:r>
                <a:rPr kumimoji="1" lang="ja-JP" altLang="en-US" sz="1100" dirty="0">
                  <a:solidFill>
                    <a:schemeClr val="tx1"/>
                  </a:solidFill>
                  <a:latin typeface="+mn-ea"/>
                </a:rPr>
                <a:t>ヵ月程度は残っている。</a:t>
              </a:r>
              <a:endParaRPr kumimoji="1" lang="en-US" altLang="ja-JP" sz="1100" dirty="0">
                <a:solidFill>
                  <a:schemeClr val="tx1"/>
                </a:solidFill>
                <a:latin typeface="+mn-ea"/>
              </a:endParaRPr>
            </a:p>
            <a:p>
              <a:pPr indent="144000"/>
              <a:r>
                <a:rPr kumimoji="1" lang="ja-JP" altLang="en-US" sz="1100" dirty="0">
                  <a:solidFill>
                    <a:schemeClr val="tx1"/>
                  </a:solidFill>
                  <a:latin typeface="+mn-ea"/>
                </a:rPr>
                <a:t>通話開始前に録音している旨のアナウンスが流れることで、強い口調の問合せも減少し、落ち着いて話を進められるようになった。</a:t>
              </a:r>
              <a:endParaRPr kumimoji="1" lang="en-US" altLang="ja-JP" sz="1100" dirty="0">
                <a:solidFill>
                  <a:schemeClr val="tx1"/>
                </a:solidFill>
                <a:latin typeface="+mn-ea"/>
              </a:endParaRPr>
            </a:p>
          </p:txBody>
        </p:sp>
      </p:grpSp>
      <p:grpSp>
        <p:nvGrpSpPr>
          <p:cNvPr id="73" name="グループ化 72">
            <a:extLst>
              <a:ext uri="{FF2B5EF4-FFF2-40B4-BE49-F238E27FC236}">
                <a16:creationId xmlns:a16="http://schemas.microsoft.com/office/drawing/2014/main" id="{596D0566-4C13-2057-A5F6-E31E06E1F8BD}"/>
              </a:ext>
            </a:extLst>
          </p:cNvPr>
          <p:cNvGrpSpPr/>
          <p:nvPr/>
        </p:nvGrpSpPr>
        <p:grpSpPr>
          <a:xfrm>
            <a:off x="709200" y="4065627"/>
            <a:ext cx="6138340" cy="610932"/>
            <a:chOff x="503238" y="3168000"/>
            <a:chExt cx="6138340" cy="610932"/>
          </a:xfrm>
        </p:grpSpPr>
        <p:grpSp>
          <p:nvGrpSpPr>
            <p:cNvPr id="74" name="グループ化 73">
              <a:extLst>
                <a:ext uri="{FF2B5EF4-FFF2-40B4-BE49-F238E27FC236}">
                  <a16:creationId xmlns:a16="http://schemas.microsoft.com/office/drawing/2014/main" id="{7934E671-6BEA-C4D2-CBA9-4E7636303F74}"/>
                </a:ext>
              </a:extLst>
            </p:cNvPr>
            <p:cNvGrpSpPr/>
            <p:nvPr/>
          </p:nvGrpSpPr>
          <p:grpSpPr>
            <a:xfrm>
              <a:off x="503238" y="3168000"/>
              <a:ext cx="2826339" cy="252000"/>
              <a:chOff x="707715" y="3366000"/>
              <a:chExt cx="2826339" cy="252000"/>
            </a:xfrm>
          </p:grpSpPr>
          <p:sp>
            <p:nvSpPr>
              <p:cNvPr id="76" name="テキスト ボックス 75">
                <a:extLst>
                  <a:ext uri="{FF2B5EF4-FFF2-40B4-BE49-F238E27FC236}">
                    <a16:creationId xmlns:a16="http://schemas.microsoft.com/office/drawing/2014/main" id="{D6BB75E4-6996-E53B-091C-6F6F2F8C4204}"/>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77" name="四角形: 角を丸くする 76">
                <a:extLst>
                  <a:ext uri="{FF2B5EF4-FFF2-40B4-BE49-F238E27FC236}">
                    <a16:creationId xmlns:a16="http://schemas.microsoft.com/office/drawing/2014/main" id="{5F903BA8-883E-111C-FA6A-BC7DA7FFBED2}"/>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grpSp>
        <p:sp>
          <p:nvSpPr>
            <p:cNvPr id="75" name="テキスト ボックス 74">
              <a:extLst>
                <a:ext uri="{FF2B5EF4-FFF2-40B4-BE49-F238E27FC236}">
                  <a16:creationId xmlns:a16="http://schemas.microsoft.com/office/drawing/2014/main" id="{FC4CCE58-A803-446E-4BA0-1E21873F2537}"/>
                </a:ext>
              </a:extLst>
            </p:cNvPr>
            <p:cNvSpPr txBox="1"/>
            <p:nvPr/>
          </p:nvSpPr>
          <p:spPr>
            <a:xfrm>
              <a:off x="1349578" y="3440378"/>
              <a:ext cx="5292000" cy="338554"/>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新庁舎では、旧庁舎と同様に、会議室も含め全館で</a:t>
              </a:r>
              <a:r>
                <a:rPr kumimoji="1" lang="en-US" altLang="ja-JP" sz="1100" u="wavyHeavy" dirty="0">
                  <a:solidFill>
                    <a:schemeClr val="tx1"/>
                  </a:solidFill>
                  <a:uFill>
                    <a:solidFill>
                      <a:srgbClr val="31926F"/>
                    </a:solidFill>
                  </a:uFill>
                  <a:latin typeface="+mn-ea"/>
                </a:rPr>
                <a:t>LGWAN</a:t>
              </a:r>
              <a:r>
                <a:rPr kumimoji="1" lang="ja-JP" altLang="en-US" sz="1100" u="wavyHeavy" dirty="0">
                  <a:solidFill>
                    <a:schemeClr val="tx1"/>
                  </a:solidFill>
                  <a:uFill>
                    <a:solidFill>
                      <a:srgbClr val="31926F"/>
                    </a:solidFill>
                  </a:uFill>
                  <a:latin typeface="+mn-ea"/>
                </a:rPr>
                <a:t>接続系</a:t>
              </a:r>
              <a:r>
                <a:rPr kumimoji="1" lang="ja-JP" altLang="en-US" sz="1100" dirty="0">
                  <a:solidFill>
                    <a:schemeClr val="tx1"/>
                  </a:solidFill>
                  <a:latin typeface="+mn-ea"/>
                </a:rPr>
                <a:t>に無線</a:t>
              </a:r>
              <a:r>
                <a:rPr kumimoji="1" lang="en-US" altLang="ja-JP" sz="1100" dirty="0">
                  <a:solidFill>
                    <a:schemeClr val="tx1"/>
                  </a:solidFill>
                  <a:latin typeface="+mn-ea"/>
                </a:rPr>
                <a:t>LAN</a:t>
              </a:r>
              <a:r>
                <a:rPr kumimoji="1" lang="ja-JP" altLang="en-US" sz="1100" dirty="0">
                  <a:solidFill>
                    <a:schemeClr val="tx1"/>
                  </a:solidFill>
                  <a:latin typeface="+mn-ea"/>
                </a:rPr>
                <a:t>で接続可能</a:t>
              </a:r>
              <a:endParaRPr kumimoji="1" lang="ja-JP" altLang="en-US" sz="1100" strike="sngStrike" dirty="0">
                <a:solidFill>
                  <a:srgbClr val="FF0000"/>
                </a:solidFill>
                <a:highlight>
                  <a:srgbClr val="FFFF00"/>
                </a:highlight>
                <a:latin typeface="+mn-ea"/>
              </a:endParaRPr>
            </a:p>
          </p:txBody>
        </p:sp>
      </p:grpSp>
      <p:sp>
        <p:nvSpPr>
          <p:cNvPr id="20" name="正方形/長方形 19">
            <a:extLst>
              <a:ext uri="{FF2B5EF4-FFF2-40B4-BE49-F238E27FC236}">
                <a16:creationId xmlns:a16="http://schemas.microsoft.com/office/drawing/2014/main" id="{1E3E333E-FEDE-72C4-C7A3-D5245C1743F4}"/>
              </a:ext>
            </a:extLst>
          </p:cNvPr>
          <p:cNvSpPr/>
          <p:nvPr/>
        </p:nvSpPr>
        <p:spPr>
          <a:xfrm>
            <a:off x="504438" y="2144590"/>
            <a:ext cx="6552000" cy="263055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13">
            <a:extLst>
              <a:ext uri="{FF2B5EF4-FFF2-40B4-BE49-F238E27FC236}">
                <a16:creationId xmlns:a16="http://schemas.microsoft.com/office/drawing/2014/main" id="{0D0151AE-D8BD-F4A0-C25A-A1EE1E551E93}"/>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78</a:t>
            </a:fld>
            <a:endParaRPr kumimoji="1" lang="ja-JP" altLang="en-US" dirty="0">
              <a:latin typeface="+mn-ea"/>
              <a:ea typeface="+mn-ea"/>
            </a:endParaRPr>
          </a:p>
        </p:txBody>
      </p:sp>
      <p:grpSp>
        <p:nvGrpSpPr>
          <p:cNvPr id="12" name="グループ化 11">
            <a:extLst>
              <a:ext uri="{FF2B5EF4-FFF2-40B4-BE49-F238E27FC236}">
                <a16:creationId xmlns:a16="http://schemas.microsoft.com/office/drawing/2014/main" id="{BCE732D2-25BC-D5B5-FE70-816E7FFFA49B}"/>
              </a:ext>
            </a:extLst>
          </p:cNvPr>
          <p:cNvGrpSpPr/>
          <p:nvPr/>
        </p:nvGrpSpPr>
        <p:grpSpPr>
          <a:xfrm>
            <a:off x="708438" y="6159940"/>
            <a:ext cx="6113901" cy="1288041"/>
            <a:chOff x="503238" y="3168000"/>
            <a:chExt cx="3942340" cy="1288041"/>
          </a:xfrm>
        </p:grpSpPr>
        <p:grpSp>
          <p:nvGrpSpPr>
            <p:cNvPr id="13" name="グループ化 12">
              <a:extLst>
                <a:ext uri="{FF2B5EF4-FFF2-40B4-BE49-F238E27FC236}">
                  <a16:creationId xmlns:a16="http://schemas.microsoft.com/office/drawing/2014/main" id="{233D0EB0-1A7F-C2A5-D939-9E47E0407C28}"/>
                </a:ext>
              </a:extLst>
            </p:cNvPr>
            <p:cNvGrpSpPr/>
            <p:nvPr/>
          </p:nvGrpSpPr>
          <p:grpSpPr>
            <a:xfrm>
              <a:off x="503238" y="3168000"/>
              <a:ext cx="1819567" cy="252000"/>
              <a:chOff x="707715" y="3366000"/>
              <a:chExt cx="1819567" cy="252000"/>
            </a:xfrm>
          </p:grpSpPr>
          <p:sp>
            <p:nvSpPr>
              <p:cNvPr id="17" name="テキスト ボックス 16">
                <a:extLst>
                  <a:ext uri="{FF2B5EF4-FFF2-40B4-BE49-F238E27FC236}">
                    <a16:creationId xmlns:a16="http://schemas.microsoft.com/office/drawing/2014/main" id="{6E82E9F2-4BB2-E2A9-2940-9496AB1B5835}"/>
                  </a:ext>
                </a:extLst>
              </p:cNvPr>
              <p:cNvSpPr txBox="1"/>
              <p:nvPr/>
            </p:nvSpPr>
            <p:spPr>
              <a:xfrm>
                <a:off x="1253447" y="3399667"/>
                <a:ext cx="127383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文書管理・電子決裁システム</a:t>
                </a:r>
              </a:p>
            </p:txBody>
          </p:sp>
          <p:sp>
            <p:nvSpPr>
              <p:cNvPr id="22" name="四角形: 角を丸くする 21">
                <a:extLst>
                  <a:ext uri="{FF2B5EF4-FFF2-40B4-BE49-F238E27FC236}">
                    <a16:creationId xmlns:a16="http://schemas.microsoft.com/office/drawing/2014/main" id="{35815979-1A79-AC1A-DC8F-F80A4BEADC70}"/>
                  </a:ext>
                </a:extLst>
              </p:cNvPr>
              <p:cNvSpPr/>
              <p:nvPr/>
            </p:nvSpPr>
            <p:spPr>
              <a:xfrm>
                <a:off x="707715" y="3366000"/>
                <a:ext cx="464267"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施策⑰</a:t>
                </a:r>
              </a:p>
            </p:txBody>
          </p:sp>
        </p:grpSp>
        <p:sp>
          <p:nvSpPr>
            <p:cNvPr id="14" name="テキスト ボックス 13">
              <a:extLst>
                <a:ext uri="{FF2B5EF4-FFF2-40B4-BE49-F238E27FC236}">
                  <a16:creationId xmlns:a16="http://schemas.microsoft.com/office/drawing/2014/main" id="{6D60F177-4A1B-F564-FAA4-E57391BE1BE2}"/>
                </a:ext>
              </a:extLst>
            </p:cNvPr>
            <p:cNvSpPr txBox="1"/>
            <p:nvPr/>
          </p:nvSpPr>
          <p:spPr>
            <a:xfrm>
              <a:off x="1048970" y="3440378"/>
              <a:ext cx="3396608" cy="1015663"/>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令和</a:t>
              </a:r>
              <a:r>
                <a:rPr kumimoji="1" lang="en-US" altLang="ja-JP" sz="1100" dirty="0">
                  <a:solidFill>
                    <a:schemeClr val="tx1"/>
                  </a:solidFill>
                  <a:latin typeface="+mn-ea"/>
                </a:rPr>
                <a:t>3</a:t>
              </a:r>
              <a:r>
                <a:rPr kumimoji="1" lang="ja-JP" altLang="en-US" sz="1100" dirty="0">
                  <a:solidFill>
                    <a:schemeClr val="tx1"/>
                  </a:solidFill>
                  <a:latin typeface="+mn-ea"/>
                </a:rPr>
                <a:t>年（</a:t>
              </a:r>
              <a:r>
                <a:rPr kumimoji="1" lang="en-US" altLang="ja-JP" sz="1100" dirty="0">
                  <a:solidFill>
                    <a:schemeClr val="tx1"/>
                  </a:solidFill>
                  <a:latin typeface="+mn-ea"/>
                </a:rPr>
                <a:t>2021</a:t>
              </a:r>
              <a:r>
                <a:rPr kumimoji="1" lang="ja-JP" altLang="en-US" sz="1100" dirty="0">
                  <a:solidFill>
                    <a:schemeClr val="tx1"/>
                  </a:solidFill>
                  <a:latin typeface="+mn-ea"/>
                </a:rPr>
                <a:t>年）</a:t>
              </a:r>
              <a:r>
                <a:rPr kumimoji="1" lang="ja-JP" altLang="ja-JP" sz="1100" dirty="0">
                  <a:solidFill>
                    <a:schemeClr val="tx1"/>
                  </a:solidFill>
                  <a:latin typeface="+mn-ea"/>
                </a:rPr>
                <a:t>の</a:t>
              </a:r>
              <a:r>
                <a:rPr kumimoji="1" lang="en-US" altLang="ja-JP" sz="1100" dirty="0">
                  <a:solidFill>
                    <a:schemeClr val="tx1"/>
                  </a:solidFill>
                  <a:latin typeface="+mn-ea"/>
                </a:rPr>
                <a:t>4</a:t>
              </a:r>
              <a:r>
                <a:rPr kumimoji="1" lang="ja-JP" altLang="ja-JP" sz="1100" dirty="0">
                  <a:solidFill>
                    <a:schemeClr val="tx1"/>
                  </a:solidFill>
                  <a:latin typeface="+mn-ea"/>
                </a:rPr>
                <a:t>月</a:t>
              </a:r>
              <a:r>
                <a:rPr kumimoji="1" lang="ja-JP" altLang="en-US" sz="1100" dirty="0">
                  <a:solidFill>
                    <a:schemeClr val="tx1"/>
                  </a:solidFill>
                  <a:latin typeface="+mn-ea"/>
                </a:rPr>
                <a:t>より</a:t>
              </a:r>
              <a:r>
                <a:rPr kumimoji="1" lang="ja-JP" altLang="ja-JP" sz="1100" dirty="0">
                  <a:solidFill>
                    <a:schemeClr val="tx1"/>
                  </a:solidFill>
                  <a:latin typeface="+mn-ea"/>
                </a:rPr>
                <a:t>、</a:t>
              </a:r>
              <a:r>
                <a:rPr kumimoji="1" lang="ja-JP" altLang="en-US" sz="1100" dirty="0">
                  <a:solidFill>
                    <a:schemeClr val="tx1"/>
                  </a:solidFill>
                  <a:latin typeface="+mn-ea"/>
                </a:rPr>
                <a:t>文書事務や財務事務を電子決裁に移行し、原則紙決裁は行わないことにした。</a:t>
              </a:r>
              <a:endParaRPr kumimoji="1" lang="en-US" altLang="ja-JP" sz="1100" dirty="0">
                <a:solidFill>
                  <a:schemeClr val="tx1"/>
                </a:solidFill>
                <a:latin typeface="+mn-ea"/>
              </a:endParaRPr>
            </a:p>
            <a:p>
              <a:pPr indent="144000"/>
              <a:r>
                <a:rPr kumimoji="1" lang="ja-JP" altLang="ja-JP" sz="1100" dirty="0">
                  <a:solidFill>
                    <a:schemeClr val="tx1"/>
                  </a:solidFill>
                  <a:latin typeface="+mn-ea"/>
                </a:rPr>
                <a:t>文書管理システム</a:t>
              </a:r>
              <a:r>
                <a:rPr kumimoji="1" lang="ja-JP" altLang="en-US" sz="1100" dirty="0">
                  <a:solidFill>
                    <a:schemeClr val="tx1"/>
                  </a:solidFill>
                  <a:latin typeface="+mn-ea"/>
                </a:rPr>
                <a:t>は</a:t>
              </a:r>
              <a:r>
                <a:rPr kumimoji="1" lang="ja-JP" altLang="ja-JP" sz="1100" dirty="0">
                  <a:solidFill>
                    <a:schemeClr val="tx1"/>
                  </a:solidFill>
                  <a:latin typeface="+mn-ea"/>
                </a:rPr>
                <a:t>、</a:t>
              </a:r>
              <a:r>
                <a:rPr kumimoji="1" lang="ja-JP" altLang="en-US" sz="1100" dirty="0">
                  <a:solidFill>
                    <a:schemeClr val="tx1"/>
                  </a:solidFill>
                  <a:latin typeface="+mn-ea"/>
                </a:rPr>
                <a:t>パンフレット等の冊子、個人情報が入った文書以外は全て</a:t>
              </a:r>
              <a:r>
                <a:rPr kumimoji="1" lang="ja-JP" altLang="ja-JP" sz="1100" dirty="0">
                  <a:solidFill>
                    <a:schemeClr val="tx1"/>
                  </a:solidFill>
                  <a:latin typeface="+mn-ea"/>
                </a:rPr>
                <a:t>保存</a:t>
              </a:r>
              <a:r>
                <a:rPr kumimoji="1" lang="ja-JP" altLang="en-US" sz="1100" dirty="0">
                  <a:solidFill>
                    <a:schemeClr val="tx1"/>
                  </a:solidFill>
                  <a:latin typeface="+mn-ea"/>
                </a:rPr>
                <a:t>する運用とし</a:t>
              </a:r>
              <a:r>
                <a:rPr kumimoji="1" lang="ja-JP" altLang="ja-JP" sz="1100">
                  <a:solidFill>
                    <a:schemeClr val="tx1"/>
                  </a:solidFill>
                  <a:latin typeface="+mn-ea"/>
                </a:rPr>
                <a:t>、</a:t>
              </a:r>
              <a:r>
                <a:rPr kumimoji="1" lang="ja-JP" altLang="en-US" sz="1100">
                  <a:solidFill>
                    <a:schemeClr val="tx1"/>
                  </a:solidFill>
                  <a:latin typeface="+mn-ea"/>
                </a:rPr>
                <a:t>電子決裁</a:t>
              </a:r>
              <a:r>
                <a:rPr kumimoji="1" lang="ja-JP" altLang="ja-JP" sz="1100">
                  <a:solidFill>
                    <a:schemeClr val="tx1"/>
                  </a:solidFill>
                  <a:latin typeface="+mn-ea"/>
                </a:rPr>
                <a:t>システム</a:t>
              </a:r>
              <a:r>
                <a:rPr kumimoji="1" lang="ja-JP" altLang="en-US" sz="1100" dirty="0">
                  <a:solidFill>
                    <a:schemeClr val="tx1"/>
                  </a:solidFill>
                  <a:latin typeface="+mn-ea"/>
                </a:rPr>
                <a:t>と連携させている</a:t>
              </a:r>
              <a:r>
                <a:rPr kumimoji="1" lang="ja-JP" altLang="ja-JP" sz="1100" dirty="0">
                  <a:solidFill>
                    <a:schemeClr val="tx1"/>
                  </a:solidFill>
                  <a:latin typeface="+mn-ea"/>
                </a:rPr>
                <a:t>。</a:t>
              </a:r>
              <a:r>
                <a:rPr kumimoji="1" lang="ja-JP" altLang="en-US" sz="1100" dirty="0">
                  <a:solidFill>
                    <a:schemeClr val="tx1"/>
                  </a:solidFill>
                  <a:latin typeface="+mn-ea"/>
                </a:rPr>
                <a:t>運用開始</a:t>
              </a:r>
              <a:r>
                <a:rPr kumimoji="1" lang="ja-JP" altLang="ja-JP" sz="1100" dirty="0">
                  <a:solidFill>
                    <a:schemeClr val="tx1"/>
                  </a:solidFill>
                  <a:latin typeface="+mn-ea"/>
                </a:rPr>
                <a:t>後</a:t>
              </a:r>
              <a:r>
                <a:rPr kumimoji="1" lang="ja-JP" altLang="en-US" sz="1100" dirty="0">
                  <a:solidFill>
                    <a:schemeClr val="tx1"/>
                  </a:solidFill>
                  <a:latin typeface="+mn-ea"/>
                </a:rPr>
                <a:t>の</a:t>
              </a:r>
              <a:r>
                <a:rPr kumimoji="1" lang="ja-JP" altLang="ja-JP" sz="1100" dirty="0">
                  <a:solidFill>
                    <a:schemeClr val="tx1"/>
                  </a:solidFill>
                  <a:latin typeface="+mn-ea"/>
                </a:rPr>
                <a:t>約1年間で</a:t>
              </a:r>
              <a:r>
                <a:rPr kumimoji="1" lang="ja-JP" altLang="en-US" sz="1100" dirty="0">
                  <a:solidFill>
                    <a:schemeClr val="tx1"/>
                  </a:solidFill>
                  <a:latin typeface="+mn-ea"/>
                </a:rPr>
                <a:t>、紙の使用量を購買量ベースで</a:t>
              </a:r>
              <a:r>
                <a:rPr kumimoji="1" lang="en-US" altLang="ja-JP" sz="1100" dirty="0">
                  <a:solidFill>
                    <a:schemeClr val="tx1"/>
                  </a:solidFill>
                  <a:latin typeface="+mn-ea"/>
                </a:rPr>
                <a:t>30%</a:t>
              </a:r>
              <a:r>
                <a:rPr kumimoji="1" lang="ja-JP" altLang="en-US" sz="1100" dirty="0">
                  <a:solidFill>
                    <a:schemeClr val="tx1"/>
                  </a:solidFill>
                  <a:latin typeface="+mn-ea"/>
                </a:rPr>
                <a:t>前後削減できた。</a:t>
              </a:r>
              <a:endParaRPr lang="en-US" altLang="ja-JP" sz="1100" dirty="0">
                <a:solidFill>
                  <a:schemeClr val="tx1"/>
                </a:solidFill>
                <a:latin typeface="+mn-ea"/>
              </a:endParaRPr>
            </a:p>
            <a:p>
              <a:pPr indent="144000" algn="just" fontAlgn="ctr"/>
              <a:endParaRPr kumimoji="1" lang="ja-JP" altLang="en-US" sz="1100" dirty="0">
                <a:latin typeface="+mn-ea"/>
              </a:endParaRPr>
            </a:p>
          </p:txBody>
        </p:sp>
      </p:grpSp>
      <p:grpSp>
        <p:nvGrpSpPr>
          <p:cNvPr id="24" name="グループ化 23">
            <a:extLst>
              <a:ext uri="{FF2B5EF4-FFF2-40B4-BE49-F238E27FC236}">
                <a16:creationId xmlns:a16="http://schemas.microsoft.com/office/drawing/2014/main" id="{CFBB4F50-BA4C-C260-4661-507BABD2C8C4}"/>
              </a:ext>
            </a:extLst>
          </p:cNvPr>
          <p:cNvGrpSpPr/>
          <p:nvPr/>
        </p:nvGrpSpPr>
        <p:grpSpPr>
          <a:xfrm>
            <a:off x="504000" y="5130916"/>
            <a:ext cx="6552000" cy="252000"/>
            <a:chOff x="7710420" y="4563218"/>
            <a:chExt cx="6552000" cy="252000"/>
          </a:xfrm>
        </p:grpSpPr>
        <p:sp>
          <p:nvSpPr>
            <p:cNvPr id="25" name="四角形: 角を丸くする 24">
              <a:extLst>
                <a:ext uri="{FF2B5EF4-FFF2-40B4-BE49-F238E27FC236}">
                  <a16:creationId xmlns:a16="http://schemas.microsoft.com/office/drawing/2014/main" id="{963387E2-72CD-DC9C-2E90-1AAD17EC2F35}"/>
                </a:ext>
              </a:extLst>
            </p:cNvPr>
            <p:cNvSpPr/>
            <p:nvPr/>
          </p:nvSpPr>
          <p:spPr>
            <a:xfrm>
              <a:off x="7710420" y="4563218"/>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A3A60CC4-2206-5C23-90B5-DFE393A1C453}"/>
                </a:ext>
              </a:extLst>
            </p:cNvPr>
            <p:cNvSpPr/>
            <p:nvPr/>
          </p:nvSpPr>
          <p:spPr>
            <a:xfrm>
              <a:off x="8547540" y="456610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38" name="正方形/長方形 37">
            <a:extLst>
              <a:ext uri="{FF2B5EF4-FFF2-40B4-BE49-F238E27FC236}">
                <a16:creationId xmlns:a16="http://schemas.microsoft.com/office/drawing/2014/main" id="{AB444186-8977-44D5-C739-193474D8D8DA}"/>
              </a:ext>
            </a:extLst>
          </p:cNvPr>
          <p:cNvSpPr/>
          <p:nvPr/>
        </p:nvSpPr>
        <p:spPr>
          <a:xfrm>
            <a:off x="504000" y="6031862"/>
            <a:ext cx="6552000" cy="2313291"/>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39" name="コンテンツ プレースホルダー 17">
            <a:extLst>
              <a:ext uri="{FF2B5EF4-FFF2-40B4-BE49-F238E27FC236}">
                <a16:creationId xmlns:a16="http://schemas.microsoft.com/office/drawing/2014/main" id="{6D991920-8FFC-42BE-C20C-8002F25894ED}"/>
              </a:ext>
            </a:extLst>
          </p:cNvPr>
          <p:cNvSpPr txBox="1">
            <a:spLocks/>
          </p:cNvSpPr>
          <p:nvPr/>
        </p:nvSpPr>
        <p:spPr>
          <a:xfrm>
            <a:off x="503196" y="5503454"/>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無駄な紙の消費を低減させるため、各職員に貸与している</a:t>
            </a:r>
            <a:r>
              <a:rPr lang="en-US" altLang="ja-JP" sz="1200" dirty="0">
                <a:latin typeface="+mn-ea"/>
                <a:ea typeface="+mn-ea"/>
              </a:rPr>
              <a:t>IC</a:t>
            </a:r>
            <a:r>
              <a:rPr lang="ja-JP" altLang="en-US" sz="1200" dirty="0">
                <a:latin typeface="+mn-ea"/>
                <a:ea typeface="+mn-ea"/>
              </a:rPr>
              <a:t>カードで複合機の認証、印刷を行う運用としている。</a:t>
            </a:r>
          </a:p>
        </p:txBody>
      </p:sp>
      <p:grpSp>
        <p:nvGrpSpPr>
          <p:cNvPr id="45" name="グループ化 44">
            <a:extLst>
              <a:ext uri="{FF2B5EF4-FFF2-40B4-BE49-F238E27FC236}">
                <a16:creationId xmlns:a16="http://schemas.microsoft.com/office/drawing/2014/main" id="{E930663E-7F08-2EDA-4422-25D358F45BD1}"/>
              </a:ext>
            </a:extLst>
          </p:cNvPr>
          <p:cNvGrpSpPr/>
          <p:nvPr/>
        </p:nvGrpSpPr>
        <p:grpSpPr>
          <a:xfrm>
            <a:off x="710026" y="7459331"/>
            <a:ext cx="6138340" cy="800529"/>
            <a:chOff x="503238" y="3147680"/>
            <a:chExt cx="6138340" cy="800529"/>
          </a:xfrm>
        </p:grpSpPr>
        <p:grpSp>
          <p:nvGrpSpPr>
            <p:cNvPr id="46" name="グループ化 45">
              <a:extLst>
                <a:ext uri="{FF2B5EF4-FFF2-40B4-BE49-F238E27FC236}">
                  <a16:creationId xmlns:a16="http://schemas.microsoft.com/office/drawing/2014/main" id="{E2BF91C4-99FC-E339-AEEB-42905675D3E3}"/>
                </a:ext>
              </a:extLst>
            </p:cNvPr>
            <p:cNvGrpSpPr/>
            <p:nvPr/>
          </p:nvGrpSpPr>
          <p:grpSpPr>
            <a:xfrm>
              <a:off x="503238" y="3147680"/>
              <a:ext cx="2747563" cy="252000"/>
              <a:chOff x="707715" y="3345680"/>
              <a:chExt cx="2747563" cy="252000"/>
            </a:xfrm>
          </p:grpSpPr>
          <p:sp>
            <p:nvSpPr>
              <p:cNvPr id="48" name="テキスト ボックス 47">
                <a:extLst>
                  <a:ext uri="{FF2B5EF4-FFF2-40B4-BE49-F238E27FC236}">
                    <a16:creationId xmlns:a16="http://schemas.microsoft.com/office/drawing/2014/main" id="{060B7E27-9770-445E-78A3-C18598F1A04D}"/>
                  </a:ext>
                </a:extLst>
              </p:cNvPr>
              <p:cNvSpPr txBox="1"/>
              <p:nvPr/>
            </p:nvSpPr>
            <p:spPr>
              <a:xfrm>
                <a:off x="1554053" y="3379347"/>
                <a:ext cx="190122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書庫</a:t>
                </a:r>
              </a:p>
            </p:txBody>
          </p:sp>
          <p:sp>
            <p:nvSpPr>
              <p:cNvPr id="49" name="四角形: 角を丸くする 48">
                <a:extLst>
                  <a:ext uri="{FF2B5EF4-FFF2-40B4-BE49-F238E27FC236}">
                    <a16:creationId xmlns:a16="http://schemas.microsoft.com/office/drawing/2014/main" id="{F1C0BBD1-3791-67BA-5D37-15B9D13D072D}"/>
                  </a:ext>
                </a:extLst>
              </p:cNvPr>
              <p:cNvSpPr/>
              <p:nvPr/>
            </p:nvSpPr>
            <p:spPr>
              <a:xfrm>
                <a:off x="707715" y="334568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施策⑳</a:t>
                </a:r>
              </a:p>
            </p:txBody>
          </p:sp>
        </p:grpSp>
        <p:sp>
          <p:nvSpPr>
            <p:cNvPr id="47" name="テキスト ボックス 46">
              <a:extLst>
                <a:ext uri="{FF2B5EF4-FFF2-40B4-BE49-F238E27FC236}">
                  <a16:creationId xmlns:a16="http://schemas.microsoft.com/office/drawing/2014/main" id="{7CE4FAF0-C282-B690-1AF7-FDEE5F6D233B}"/>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新庁舎は旧庁舎よりも面積が狭いため、紙の既存文書に係る削減目標を部署ごとの業務特性に応じて</a:t>
              </a:r>
              <a:r>
                <a:rPr kumimoji="1" lang="en-US" altLang="ja-JP" sz="1100" dirty="0">
                  <a:solidFill>
                    <a:schemeClr val="tx1"/>
                  </a:solidFill>
                  <a:latin typeface="+mn-ea"/>
                </a:rPr>
                <a:t>30</a:t>
              </a:r>
              <a:r>
                <a:rPr kumimoji="1" lang="ja-JP" altLang="en-US" sz="1100" dirty="0">
                  <a:solidFill>
                    <a:schemeClr val="tx1"/>
                  </a:solidFill>
                  <a:latin typeface="+mn-ea"/>
                </a:rPr>
                <a:t>～</a:t>
              </a:r>
              <a:r>
                <a:rPr kumimoji="1" lang="en-US" altLang="ja-JP" sz="1100" dirty="0">
                  <a:solidFill>
                    <a:schemeClr val="tx1"/>
                  </a:solidFill>
                  <a:latin typeface="+mn-ea"/>
                </a:rPr>
                <a:t>50%</a:t>
              </a:r>
              <a:r>
                <a:rPr kumimoji="1" lang="ja-JP" altLang="en-US" sz="1100" dirty="0">
                  <a:solidFill>
                    <a:schemeClr val="tx1"/>
                  </a:solidFill>
                  <a:latin typeface="+mn-ea"/>
                </a:rPr>
                <a:t>と定め、削減の取組を推進。現時点で</a:t>
              </a:r>
              <a:r>
                <a:rPr kumimoji="1" lang="en-US" altLang="ja-JP" sz="1100" dirty="0">
                  <a:solidFill>
                    <a:schemeClr val="tx1"/>
                  </a:solidFill>
                  <a:latin typeface="+mn-ea"/>
                </a:rPr>
                <a:t>10</a:t>
              </a:r>
              <a:r>
                <a:rPr kumimoji="1" lang="ja-JP" altLang="en-US" sz="1100" dirty="0">
                  <a:solidFill>
                    <a:schemeClr val="tx1"/>
                  </a:solidFill>
                  <a:latin typeface="+mn-ea"/>
                </a:rPr>
                <a:t>～</a:t>
              </a:r>
              <a:r>
                <a:rPr kumimoji="1" lang="en-US" altLang="ja-JP" sz="1100" dirty="0">
                  <a:solidFill>
                    <a:schemeClr val="tx1"/>
                  </a:solidFill>
                  <a:latin typeface="+mn-ea"/>
                </a:rPr>
                <a:t>20%</a:t>
              </a:r>
              <a:r>
                <a:rPr kumimoji="1" lang="ja-JP" altLang="en-US" sz="1100" dirty="0">
                  <a:solidFill>
                    <a:schemeClr val="tx1"/>
                  </a:solidFill>
                  <a:latin typeface="+mn-ea"/>
                </a:rPr>
                <a:t>程度の達成状況であるため、移転後も継続して取り組んでいる。</a:t>
              </a:r>
              <a:endParaRPr lang="ja-JP" altLang="en-US" sz="1100" dirty="0">
                <a:solidFill>
                  <a:schemeClr val="tx1"/>
                </a:solidFill>
                <a:latin typeface="+mn-ea"/>
              </a:endParaRPr>
            </a:p>
          </p:txBody>
        </p:sp>
      </p:grpSp>
    </p:spTree>
    <p:extLst>
      <p:ext uri="{BB962C8B-B14F-4D97-AF65-F5344CB8AC3E}">
        <p14:creationId xmlns:p14="http://schemas.microsoft.com/office/powerpoint/2010/main" val="2806361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92191"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11</a:t>
            </a:r>
            <a:r>
              <a:rPr lang="en-US" altLang="zh-TW" dirty="0">
                <a:latin typeface="+mn-ea"/>
                <a:ea typeface="+mn-ea"/>
              </a:rPr>
              <a:t>) </a:t>
            </a:r>
            <a:r>
              <a:rPr lang="ja-JP" altLang="en-US" dirty="0">
                <a:latin typeface="+mn-ea"/>
                <a:ea typeface="+mn-ea"/>
              </a:rPr>
              <a:t>京都府向日</a:t>
            </a:r>
            <a:r>
              <a:rPr lang="zh-TW" altLang="en-US" dirty="0">
                <a:latin typeface="+mn-ea"/>
                <a:ea typeface="+mn-ea"/>
              </a:rPr>
              <a:t>市</a:t>
            </a:r>
          </a:p>
        </p:txBody>
      </p:sp>
      <p:grpSp>
        <p:nvGrpSpPr>
          <p:cNvPr id="31" name="グループ化 30">
            <a:extLst>
              <a:ext uri="{FF2B5EF4-FFF2-40B4-BE49-F238E27FC236}">
                <a16:creationId xmlns:a16="http://schemas.microsoft.com/office/drawing/2014/main" id="{83DA1852-943E-3576-2CE9-C46EC0B81B5D}"/>
              </a:ext>
            </a:extLst>
          </p:cNvPr>
          <p:cNvGrpSpPr/>
          <p:nvPr/>
        </p:nvGrpSpPr>
        <p:grpSpPr>
          <a:xfrm>
            <a:off x="504438" y="1368000"/>
            <a:ext cx="6552000" cy="252000"/>
            <a:chOff x="504000" y="3383548"/>
            <a:chExt cx="6552000" cy="252000"/>
          </a:xfrm>
        </p:grpSpPr>
        <p:sp>
          <p:nvSpPr>
            <p:cNvPr id="32" name="四角形: 角を丸くする 31">
              <a:extLst>
                <a:ext uri="{FF2B5EF4-FFF2-40B4-BE49-F238E27FC236}">
                  <a16:creationId xmlns:a16="http://schemas.microsoft.com/office/drawing/2014/main" id="{8AEF8F6D-1138-F1CD-4CAB-8F776A922CCF}"/>
                </a:ext>
              </a:extLst>
            </p:cNvPr>
            <p:cNvSpPr/>
            <p:nvPr/>
          </p:nvSpPr>
          <p:spPr>
            <a:xfrm>
              <a:off x="504000" y="3383548"/>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03ECF606-0AE2-6706-A4CD-85EA3624EED8}"/>
                </a:ext>
              </a:extLst>
            </p:cNvPr>
            <p:cNvSpPr/>
            <p:nvPr/>
          </p:nvSpPr>
          <p:spPr>
            <a:xfrm>
              <a:off x="1341120" y="338643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3" name="スライド番号プレースホルダー 13">
            <a:extLst>
              <a:ext uri="{FF2B5EF4-FFF2-40B4-BE49-F238E27FC236}">
                <a16:creationId xmlns:a16="http://schemas.microsoft.com/office/drawing/2014/main" id="{D92570F8-6228-EA84-9747-043934E337B5}"/>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79</a:t>
            </a:fld>
            <a:endParaRPr kumimoji="1" lang="ja-JP" altLang="en-US" dirty="0">
              <a:latin typeface="+mn-ea"/>
              <a:ea typeface="+mn-ea"/>
            </a:endParaRPr>
          </a:p>
        </p:txBody>
      </p:sp>
      <p:sp>
        <p:nvSpPr>
          <p:cNvPr id="4" name="コンテンツ プレースホルダー 17">
            <a:extLst>
              <a:ext uri="{FF2B5EF4-FFF2-40B4-BE49-F238E27FC236}">
                <a16:creationId xmlns:a16="http://schemas.microsoft.com/office/drawing/2014/main" id="{7BC0F09E-BC17-A2F1-B870-FA8F0D86B457}"/>
              </a:ext>
            </a:extLst>
          </p:cNvPr>
          <p:cNvSpPr txBox="1">
            <a:spLocks/>
          </p:cNvSpPr>
          <p:nvPr/>
        </p:nvSpPr>
        <p:spPr>
          <a:xfrm>
            <a:off x="503196" y="1754585"/>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自然通風・自然採光を取り入れた快適な室内環境を実現するともに、太陽光発電パネルや雨水貯蔵タンクを設置して自然エネルギーを積極的に活用。加えて、建物の省エネルギー化を図り、基準</a:t>
            </a:r>
            <a:r>
              <a:rPr lang="en-US" altLang="ja-JP" sz="1200" dirty="0">
                <a:latin typeface="+mn-ea"/>
                <a:ea typeface="+mn-ea"/>
              </a:rPr>
              <a:t>1</a:t>
            </a:r>
            <a:r>
              <a:rPr lang="ja-JP" altLang="en-US" sz="1200" dirty="0">
                <a:latin typeface="+mn-ea"/>
                <a:ea typeface="+mn-ea"/>
              </a:rPr>
              <a:t>次エネルギー消費量から</a:t>
            </a:r>
            <a:r>
              <a:rPr lang="en-US" altLang="ja-JP" sz="1200" dirty="0">
                <a:latin typeface="+mn-ea"/>
                <a:ea typeface="+mn-ea"/>
              </a:rPr>
              <a:t>50%</a:t>
            </a:r>
            <a:r>
              <a:rPr lang="ja-JP" altLang="en-US" sz="1200" dirty="0">
                <a:latin typeface="+mn-ea"/>
                <a:ea typeface="+mn-ea"/>
              </a:rPr>
              <a:t>以上の</a:t>
            </a:r>
            <a:r>
              <a:rPr lang="en-US" altLang="ja-JP" sz="1200" dirty="0">
                <a:latin typeface="+mn-ea"/>
                <a:ea typeface="+mn-ea"/>
              </a:rPr>
              <a:t>1</a:t>
            </a:r>
            <a:r>
              <a:rPr lang="ja-JP" altLang="en-US" sz="1200" dirty="0">
                <a:latin typeface="+mn-ea"/>
                <a:ea typeface="+mn-ea"/>
              </a:rPr>
              <a:t>次エネルギー消費量を削減し、</a:t>
            </a:r>
            <a:r>
              <a:rPr kumimoji="1" lang="en-US" altLang="ja-JP" sz="1200" u="wavyHeavy" dirty="0">
                <a:solidFill>
                  <a:schemeClr val="tx1"/>
                </a:solidFill>
                <a:uFill>
                  <a:solidFill>
                    <a:srgbClr val="31926F"/>
                  </a:solidFill>
                </a:uFill>
                <a:latin typeface="+mn-ea"/>
                <a:ea typeface="+mn-ea"/>
              </a:rPr>
              <a:t>ZEB</a:t>
            </a:r>
            <a:r>
              <a:rPr lang="en-US" altLang="ja-JP" sz="1200" dirty="0">
                <a:latin typeface="+mn-ea"/>
                <a:ea typeface="+mn-ea"/>
              </a:rPr>
              <a:t> Ready</a:t>
            </a:r>
            <a:r>
              <a:rPr lang="ja-JP" altLang="en-US" sz="1200" dirty="0">
                <a:latin typeface="+mn-ea"/>
                <a:ea typeface="+mn-ea"/>
              </a:rPr>
              <a:t>認証の取得を目指している。</a:t>
            </a:r>
          </a:p>
        </p:txBody>
      </p:sp>
      <p:grpSp>
        <p:nvGrpSpPr>
          <p:cNvPr id="6" name="グループ化 5">
            <a:extLst>
              <a:ext uri="{FF2B5EF4-FFF2-40B4-BE49-F238E27FC236}">
                <a16:creationId xmlns:a16="http://schemas.microsoft.com/office/drawing/2014/main" id="{40F5B55D-D5A4-7833-E3B5-0772B5B05DDC}"/>
              </a:ext>
            </a:extLst>
          </p:cNvPr>
          <p:cNvGrpSpPr/>
          <p:nvPr/>
        </p:nvGrpSpPr>
        <p:grpSpPr>
          <a:xfrm>
            <a:off x="709200" y="2848432"/>
            <a:ext cx="6138340" cy="441655"/>
            <a:chOff x="503238" y="3168000"/>
            <a:chExt cx="6138340" cy="441655"/>
          </a:xfrm>
        </p:grpSpPr>
        <p:grpSp>
          <p:nvGrpSpPr>
            <p:cNvPr id="8" name="グループ化 7">
              <a:extLst>
                <a:ext uri="{FF2B5EF4-FFF2-40B4-BE49-F238E27FC236}">
                  <a16:creationId xmlns:a16="http://schemas.microsoft.com/office/drawing/2014/main" id="{DA922F0F-A652-809D-61BF-7345D828742C}"/>
                </a:ext>
              </a:extLst>
            </p:cNvPr>
            <p:cNvGrpSpPr/>
            <p:nvPr/>
          </p:nvGrpSpPr>
          <p:grpSpPr>
            <a:xfrm>
              <a:off x="503238" y="3168000"/>
              <a:ext cx="2826339" cy="252000"/>
              <a:chOff x="707715" y="3366000"/>
              <a:chExt cx="2826339" cy="252000"/>
            </a:xfrm>
          </p:grpSpPr>
          <p:sp>
            <p:nvSpPr>
              <p:cNvPr id="10" name="テキスト ボックス 9">
                <a:extLst>
                  <a:ext uri="{FF2B5EF4-FFF2-40B4-BE49-F238E27FC236}">
                    <a16:creationId xmlns:a16="http://schemas.microsoft.com/office/drawing/2014/main" id="{914C84F6-952D-39F0-5649-C1E74E5C0F53}"/>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非常用電源設備</a:t>
                </a:r>
              </a:p>
            </p:txBody>
          </p:sp>
          <p:sp>
            <p:nvSpPr>
              <p:cNvPr id="11" name="四角形: 角を丸くする 10">
                <a:extLst>
                  <a:ext uri="{FF2B5EF4-FFF2-40B4-BE49-F238E27FC236}">
                    <a16:creationId xmlns:a16="http://schemas.microsoft.com/office/drawing/2014/main" id="{F4516085-7C22-EA05-499F-88564A49526C}"/>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grpSp>
        <p:sp>
          <p:nvSpPr>
            <p:cNvPr id="9" name="テキスト ボックス 8">
              <a:extLst>
                <a:ext uri="{FF2B5EF4-FFF2-40B4-BE49-F238E27FC236}">
                  <a16:creationId xmlns:a16="http://schemas.microsoft.com/office/drawing/2014/main" id="{BE07B474-E0DA-EC27-DDFB-61B3856B9AAD}"/>
                </a:ext>
              </a:extLst>
            </p:cNvPr>
            <p:cNvSpPr txBox="1"/>
            <p:nvPr/>
          </p:nvSpPr>
          <p:spPr>
            <a:xfrm>
              <a:off x="1349578" y="3440378"/>
              <a:ext cx="5292000" cy="169277"/>
            </a:xfrm>
            <a:prstGeom prst="rect">
              <a:avLst/>
            </a:prstGeom>
            <a:noFill/>
          </p:spPr>
          <p:txBody>
            <a:bodyPr wrap="square" lIns="0" tIns="0" rIns="0" bIns="0" rtlCol="0">
              <a:spAutoFit/>
            </a:bodyPr>
            <a:lstStyle/>
            <a:p>
              <a:pPr indent="144000" algn="just" fontAlgn="ctr"/>
              <a:r>
                <a:rPr kumimoji="1" lang="en-US" altLang="ja-JP" sz="1100" dirty="0">
                  <a:solidFill>
                    <a:schemeClr val="tx1"/>
                  </a:solidFill>
                  <a:latin typeface="+mn-ea"/>
                </a:rPr>
                <a:t>72</a:t>
              </a:r>
              <a:r>
                <a:rPr kumimoji="1" lang="ja-JP" altLang="en-US" sz="1100" dirty="0">
                  <a:solidFill>
                    <a:schemeClr val="tx1"/>
                  </a:solidFill>
                  <a:latin typeface="+mn-ea"/>
                </a:rPr>
                <a:t>時間（</a:t>
              </a:r>
              <a:r>
                <a:rPr kumimoji="1" lang="en-US" altLang="ja-JP" sz="1100" dirty="0">
                  <a:solidFill>
                    <a:schemeClr val="tx1"/>
                  </a:solidFill>
                  <a:latin typeface="+mn-ea"/>
                </a:rPr>
                <a:t>3</a:t>
              </a:r>
              <a:r>
                <a:rPr kumimoji="1" lang="ja-JP" altLang="en-US" sz="1100" dirty="0">
                  <a:solidFill>
                    <a:schemeClr val="tx1"/>
                  </a:solidFill>
                  <a:latin typeface="+mn-ea"/>
                </a:rPr>
                <a:t>日間）稼働可能な燃料を確保。</a:t>
              </a:r>
              <a:r>
                <a:rPr kumimoji="1" lang="en-US" altLang="ja-JP" sz="1100" dirty="0">
                  <a:solidFill>
                    <a:schemeClr val="tx1"/>
                  </a:solidFill>
                  <a:latin typeface="+mn-ea"/>
                </a:rPr>
                <a:t>25.2</a:t>
              </a:r>
              <a:r>
                <a:rPr kumimoji="1" lang="en-US" altLang="ja-JP" sz="1100" dirty="0">
                  <a:latin typeface="+mn-ea"/>
                </a:rPr>
                <a:t>kWh</a:t>
              </a:r>
              <a:r>
                <a:rPr kumimoji="1" lang="ja-JP" altLang="en-US" sz="1100" dirty="0">
                  <a:solidFill>
                    <a:schemeClr val="tx1"/>
                  </a:solidFill>
                  <a:latin typeface="+mn-ea"/>
                </a:rPr>
                <a:t>の蓄電池を備えている。</a:t>
              </a:r>
              <a:endParaRPr lang="ja-JP" altLang="en-US" sz="1100" dirty="0">
                <a:solidFill>
                  <a:schemeClr val="tx1"/>
                </a:solidFill>
                <a:latin typeface="+mn-ea"/>
              </a:endParaRPr>
            </a:p>
          </p:txBody>
        </p:sp>
      </p:grpSp>
      <p:sp>
        <p:nvSpPr>
          <p:cNvPr id="12" name="正方形/長方形 11">
            <a:extLst>
              <a:ext uri="{FF2B5EF4-FFF2-40B4-BE49-F238E27FC236}">
                <a16:creationId xmlns:a16="http://schemas.microsoft.com/office/drawing/2014/main" id="{337B7F75-BD24-6852-252D-93E285C7C9DE}"/>
              </a:ext>
            </a:extLst>
          </p:cNvPr>
          <p:cNvSpPr/>
          <p:nvPr/>
        </p:nvSpPr>
        <p:spPr>
          <a:xfrm>
            <a:off x="503238" y="2728963"/>
            <a:ext cx="6552000" cy="235976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13" name="グループ化 12">
            <a:extLst>
              <a:ext uri="{FF2B5EF4-FFF2-40B4-BE49-F238E27FC236}">
                <a16:creationId xmlns:a16="http://schemas.microsoft.com/office/drawing/2014/main" id="{C34009FE-740D-7B3A-F839-4ED9F13230F5}"/>
              </a:ext>
            </a:extLst>
          </p:cNvPr>
          <p:cNvGrpSpPr/>
          <p:nvPr/>
        </p:nvGrpSpPr>
        <p:grpSpPr>
          <a:xfrm>
            <a:off x="710026" y="3445206"/>
            <a:ext cx="6138340" cy="780209"/>
            <a:chOff x="503238" y="3168000"/>
            <a:chExt cx="6138340" cy="780209"/>
          </a:xfrm>
        </p:grpSpPr>
        <p:grpSp>
          <p:nvGrpSpPr>
            <p:cNvPr id="14" name="グループ化 13">
              <a:extLst>
                <a:ext uri="{FF2B5EF4-FFF2-40B4-BE49-F238E27FC236}">
                  <a16:creationId xmlns:a16="http://schemas.microsoft.com/office/drawing/2014/main" id="{99D58DE0-472C-0AEC-5434-9F083297F4D5}"/>
                </a:ext>
              </a:extLst>
            </p:cNvPr>
            <p:cNvGrpSpPr/>
            <p:nvPr/>
          </p:nvGrpSpPr>
          <p:grpSpPr>
            <a:xfrm>
              <a:off x="503238" y="3168000"/>
              <a:ext cx="2826339" cy="252000"/>
              <a:chOff x="707715" y="3366000"/>
              <a:chExt cx="2826339" cy="252000"/>
            </a:xfrm>
          </p:grpSpPr>
          <p:sp>
            <p:nvSpPr>
              <p:cNvPr id="16" name="テキスト ボックス 15">
                <a:extLst>
                  <a:ext uri="{FF2B5EF4-FFF2-40B4-BE49-F238E27FC236}">
                    <a16:creationId xmlns:a16="http://schemas.microsoft.com/office/drawing/2014/main" id="{127A6D52-EFDE-7C8B-8A88-8C1FC6F0E778}"/>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en-US" altLang="ja-JP" sz="1200" b="1" dirty="0">
                    <a:solidFill>
                      <a:schemeClr val="tx1"/>
                    </a:solidFill>
                    <a:uFill>
                      <a:solidFill>
                        <a:srgbClr val="31926F"/>
                      </a:solidFill>
                    </a:uFill>
                    <a:latin typeface="+mn-ea"/>
                  </a:rPr>
                  <a:t>BEMS</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177EE3EF-F209-FA92-3E60-4BB8BD53598B}"/>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施策㉒</a:t>
                </a:r>
              </a:p>
            </p:txBody>
          </p:sp>
        </p:grpSp>
        <p:sp>
          <p:nvSpPr>
            <p:cNvPr id="15" name="テキスト ボックス 14">
              <a:extLst>
                <a:ext uri="{FF2B5EF4-FFF2-40B4-BE49-F238E27FC236}">
                  <a16:creationId xmlns:a16="http://schemas.microsoft.com/office/drawing/2014/main" id="{1BFEF972-8811-C793-70BE-B461D4F95896}"/>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en-US" altLang="ja-JP" sz="1100" u="wavyHeavy" dirty="0">
                  <a:solidFill>
                    <a:schemeClr val="tx1"/>
                  </a:solidFill>
                  <a:uFill>
                    <a:solidFill>
                      <a:srgbClr val="31926F"/>
                    </a:solidFill>
                  </a:uFill>
                  <a:latin typeface="+mn-ea"/>
                </a:rPr>
                <a:t>BEMS</a:t>
              </a:r>
              <a:r>
                <a:rPr kumimoji="1" lang="ja-JP" altLang="en-US" sz="1100" dirty="0">
                  <a:solidFill>
                    <a:schemeClr val="tx1"/>
                  </a:solidFill>
                  <a:latin typeface="+mn-ea"/>
                </a:rPr>
                <a:t>（</a:t>
              </a:r>
              <a:r>
                <a:rPr kumimoji="1" lang="en-US" altLang="ja-JP" sz="1100" dirty="0">
                  <a:solidFill>
                    <a:schemeClr val="tx1"/>
                  </a:solidFill>
                  <a:latin typeface="+mn-ea"/>
                </a:rPr>
                <a:t>Building Energy Management System</a:t>
              </a:r>
              <a:r>
                <a:rPr kumimoji="1" lang="ja-JP" altLang="en-US" sz="1100" dirty="0">
                  <a:solidFill>
                    <a:schemeClr val="tx1"/>
                  </a:solidFill>
                  <a:latin typeface="+mn-ea"/>
                </a:rPr>
                <a:t>）については、新庁舎建て替えを契機として新規に導入。デマンドコントロールシステムについては、旧庁舎から引き続き新庁舎でも導入している。</a:t>
              </a:r>
              <a:endParaRPr kumimoji="1" lang="en-US" altLang="ja-JP" sz="1100" dirty="0">
                <a:solidFill>
                  <a:schemeClr val="tx1"/>
                </a:solidFill>
                <a:latin typeface="+mn-ea"/>
              </a:endParaRPr>
            </a:p>
          </p:txBody>
        </p:sp>
      </p:grpSp>
      <p:grpSp>
        <p:nvGrpSpPr>
          <p:cNvPr id="19" name="グループ化 18">
            <a:extLst>
              <a:ext uri="{FF2B5EF4-FFF2-40B4-BE49-F238E27FC236}">
                <a16:creationId xmlns:a16="http://schemas.microsoft.com/office/drawing/2014/main" id="{460C1F43-9C9B-015D-E9FD-B40D0097F5EC}"/>
              </a:ext>
            </a:extLst>
          </p:cNvPr>
          <p:cNvGrpSpPr/>
          <p:nvPr/>
        </p:nvGrpSpPr>
        <p:grpSpPr>
          <a:xfrm>
            <a:off x="710026" y="4387753"/>
            <a:ext cx="6138340" cy="610932"/>
            <a:chOff x="503238" y="3168000"/>
            <a:chExt cx="6138340" cy="610932"/>
          </a:xfrm>
        </p:grpSpPr>
        <p:grpSp>
          <p:nvGrpSpPr>
            <p:cNvPr id="20" name="グループ化 19">
              <a:extLst>
                <a:ext uri="{FF2B5EF4-FFF2-40B4-BE49-F238E27FC236}">
                  <a16:creationId xmlns:a16="http://schemas.microsoft.com/office/drawing/2014/main" id="{8E603244-E0A9-5FD6-C189-23CC648A6855}"/>
                </a:ext>
              </a:extLst>
            </p:cNvPr>
            <p:cNvGrpSpPr/>
            <p:nvPr/>
          </p:nvGrpSpPr>
          <p:grpSpPr>
            <a:xfrm>
              <a:off x="503238" y="3168000"/>
              <a:ext cx="2826339" cy="252000"/>
              <a:chOff x="707715" y="3366000"/>
              <a:chExt cx="2826339" cy="252000"/>
            </a:xfrm>
          </p:grpSpPr>
          <p:sp>
            <p:nvSpPr>
              <p:cNvPr id="22" name="テキスト ボックス 21">
                <a:extLst>
                  <a:ext uri="{FF2B5EF4-FFF2-40B4-BE49-F238E27FC236}">
                    <a16:creationId xmlns:a16="http://schemas.microsoft.com/office/drawing/2014/main" id="{AECB6094-AFD6-6232-BDDE-04CD1B10305E}"/>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入退室管理システム</a:t>
                </a:r>
              </a:p>
            </p:txBody>
          </p:sp>
          <p:sp>
            <p:nvSpPr>
              <p:cNvPr id="23" name="四角形: 角を丸くする 22">
                <a:extLst>
                  <a:ext uri="{FF2B5EF4-FFF2-40B4-BE49-F238E27FC236}">
                    <a16:creationId xmlns:a16="http://schemas.microsoft.com/office/drawing/2014/main" id="{4BBA45FD-8E31-D59B-6239-09F161AC4863}"/>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施策㉔</a:t>
                </a:r>
              </a:p>
            </p:txBody>
          </p:sp>
        </p:grpSp>
        <p:sp>
          <p:nvSpPr>
            <p:cNvPr id="21" name="テキスト ボックス 20">
              <a:extLst>
                <a:ext uri="{FF2B5EF4-FFF2-40B4-BE49-F238E27FC236}">
                  <a16:creationId xmlns:a16="http://schemas.microsoft.com/office/drawing/2014/main" id="{87D9457C-A5E2-EE12-B59F-714ADEF88AEE}"/>
                </a:ext>
              </a:extLst>
            </p:cNvPr>
            <p:cNvSpPr txBox="1"/>
            <p:nvPr/>
          </p:nvSpPr>
          <p:spPr>
            <a:xfrm>
              <a:off x="1349578" y="3440378"/>
              <a:ext cx="5292000" cy="338554"/>
            </a:xfrm>
            <a:prstGeom prst="rect">
              <a:avLst/>
            </a:prstGeom>
            <a:noFill/>
          </p:spPr>
          <p:txBody>
            <a:bodyPr wrap="square" lIns="0" tIns="0" rIns="0" bIns="0" rtlCol="0">
              <a:spAutoFit/>
            </a:bodyPr>
            <a:lstStyle/>
            <a:p>
              <a:pPr indent="144000" algn="just" fontAlgn="ctr"/>
              <a:r>
                <a:rPr kumimoji="1" lang="en-US" altLang="ja-JP" sz="1100" dirty="0">
                  <a:solidFill>
                    <a:schemeClr val="tx1"/>
                  </a:solidFill>
                  <a:latin typeface="+mn-ea"/>
                </a:rPr>
                <a:t>FeliCa</a:t>
              </a:r>
              <a:r>
                <a:rPr kumimoji="1" lang="ja-JP" altLang="en-US" sz="1100" dirty="0">
                  <a:solidFill>
                    <a:schemeClr val="tx1"/>
                  </a:solidFill>
                  <a:latin typeface="+mn-ea"/>
                </a:rPr>
                <a:t>の職員証を利用して、入退館システムを導入して運用。庁内勤務時における出退勤の打刻にも活用している。</a:t>
              </a:r>
              <a:endParaRPr kumimoji="1" lang="en-US" altLang="ja-JP" sz="1100" dirty="0">
                <a:solidFill>
                  <a:schemeClr val="tx1"/>
                </a:solidFill>
                <a:latin typeface="+mn-ea"/>
              </a:endParaRPr>
            </a:p>
          </p:txBody>
        </p:sp>
      </p:grpSp>
      <p:sp>
        <p:nvSpPr>
          <p:cNvPr id="26" name="テキスト ボックス 25">
            <a:extLst>
              <a:ext uri="{FF2B5EF4-FFF2-40B4-BE49-F238E27FC236}">
                <a16:creationId xmlns:a16="http://schemas.microsoft.com/office/drawing/2014/main" id="{7E8F5BAD-37C7-DC23-3353-CCE49801B1A1}"/>
              </a:ext>
            </a:extLst>
          </p:cNvPr>
          <p:cNvSpPr txBox="1"/>
          <p:nvPr/>
        </p:nvSpPr>
        <p:spPr>
          <a:xfrm>
            <a:off x="4256301" y="3472126"/>
            <a:ext cx="212135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デマンドコントロールシステム</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FADEC43F-C02F-A50C-EB21-A882D5D42824}"/>
              </a:ext>
            </a:extLst>
          </p:cNvPr>
          <p:cNvSpPr/>
          <p:nvPr/>
        </p:nvSpPr>
        <p:spPr>
          <a:xfrm>
            <a:off x="3409962" y="3438459"/>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施策㉓</a:t>
            </a:r>
          </a:p>
        </p:txBody>
      </p:sp>
      <p:sp>
        <p:nvSpPr>
          <p:cNvPr id="29" name="四角形: 角を丸くする 28">
            <a:extLst>
              <a:ext uri="{FF2B5EF4-FFF2-40B4-BE49-F238E27FC236}">
                <a16:creationId xmlns:a16="http://schemas.microsoft.com/office/drawing/2014/main" id="{EF7C2772-EEC5-DDD1-8852-064638E6C7EF}"/>
              </a:ext>
            </a:extLst>
          </p:cNvPr>
          <p:cNvSpPr/>
          <p:nvPr/>
        </p:nvSpPr>
        <p:spPr>
          <a:xfrm>
            <a:off x="504000" y="5454549"/>
            <a:ext cx="720000" cy="206989"/>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25DE554C-C39D-1D44-1D80-35E2320C00F8}"/>
              </a:ext>
            </a:extLst>
          </p:cNvPr>
          <p:cNvSpPr/>
          <p:nvPr/>
        </p:nvSpPr>
        <p:spPr>
          <a:xfrm>
            <a:off x="1341120" y="5457439"/>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34" name="正方形/長方形 33">
            <a:extLst>
              <a:ext uri="{FF2B5EF4-FFF2-40B4-BE49-F238E27FC236}">
                <a16:creationId xmlns:a16="http://schemas.microsoft.com/office/drawing/2014/main" id="{2881F2D9-7B68-83EC-AF36-C1013ECF21AF}"/>
              </a:ext>
            </a:extLst>
          </p:cNvPr>
          <p:cNvSpPr/>
          <p:nvPr/>
        </p:nvSpPr>
        <p:spPr>
          <a:xfrm>
            <a:off x="504438" y="6540659"/>
            <a:ext cx="6552000" cy="1034080"/>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37" name="グループ化 36">
            <a:extLst>
              <a:ext uri="{FF2B5EF4-FFF2-40B4-BE49-F238E27FC236}">
                <a16:creationId xmlns:a16="http://schemas.microsoft.com/office/drawing/2014/main" id="{E6C82384-14D1-504A-DAD6-2E847B4EF69C}"/>
              </a:ext>
            </a:extLst>
          </p:cNvPr>
          <p:cNvGrpSpPr/>
          <p:nvPr/>
        </p:nvGrpSpPr>
        <p:grpSpPr>
          <a:xfrm>
            <a:off x="700746" y="6656880"/>
            <a:ext cx="6138340" cy="816209"/>
            <a:chOff x="707715" y="6761332"/>
            <a:chExt cx="6138340" cy="816209"/>
          </a:xfrm>
        </p:grpSpPr>
        <p:sp>
          <p:nvSpPr>
            <p:cNvPr id="38" name="テキスト ボックス 37">
              <a:extLst>
                <a:ext uri="{FF2B5EF4-FFF2-40B4-BE49-F238E27FC236}">
                  <a16:creationId xmlns:a16="http://schemas.microsoft.com/office/drawing/2014/main" id="{D2FB0BEE-38E9-2052-74D9-E12AEC136E68}"/>
                </a:ext>
              </a:extLst>
            </p:cNvPr>
            <p:cNvSpPr txBox="1"/>
            <p:nvPr/>
          </p:nvSpPr>
          <p:spPr>
            <a:xfrm>
              <a:off x="1554055" y="6794999"/>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39" name="四角形: 角を丸くする 38">
              <a:extLst>
                <a:ext uri="{FF2B5EF4-FFF2-40B4-BE49-F238E27FC236}">
                  <a16:creationId xmlns:a16="http://schemas.microsoft.com/office/drawing/2014/main" id="{D3C7343B-BF7C-232C-5A29-E19E4F6CEA96}"/>
                </a:ext>
              </a:extLst>
            </p:cNvPr>
            <p:cNvSpPr/>
            <p:nvPr/>
          </p:nvSpPr>
          <p:spPr>
            <a:xfrm>
              <a:off x="707715" y="676133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sp>
          <p:nvSpPr>
            <p:cNvPr id="40" name="テキスト ボックス 39">
              <a:extLst>
                <a:ext uri="{FF2B5EF4-FFF2-40B4-BE49-F238E27FC236}">
                  <a16:creationId xmlns:a16="http://schemas.microsoft.com/office/drawing/2014/main" id="{29511319-5949-AB3E-8932-38E688ABCC92}"/>
                </a:ext>
              </a:extLst>
            </p:cNvPr>
            <p:cNvSpPr txBox="1"/>
            <p:nvPr/>
          </p:nvSpPr>
          <p:spPr>
            <a:xfrm>
              <a:off x="1554055" y="7069710"/>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サーバラックについては免震装置とともに、移転に際して新しく調達。リース契約が続いている</a:t>
              </a:r>
              <a:r>
                <a:rPr kumimoji="1" lang="ja-JP" altLang="en-US" sz="1100" dirty="0">
                  <a:latin typeface="+mn-ea"/>
                </a:rPr>
                <a:t>その他の</a:t>
              </a:r>
              <a:r>
                <a:rPr kumimoji="1" lang="ja-JP" altLang="en-US" sz="1100" dirty="0">
                  <a:solidFill>
                    <a:schemeClr val="tx1"/>
                  </a:solidFill>
                  <a:latin typeface="+mn-ea"/>
                </a:rPr>
                <a:t>ネットワーク機器等の移設は、土日等の休業日にシステム停止を行い、一両日中に切断のうえ移設・接続を実施し、継続利用している。</a:t>
              </a:r>
            </a:p>
          </p:txBody>
        </p:sp>
      </p:grpSp>
      <p:sp>
        <p:nvSpPr>
          <p:cNvPr id="45" name="コンテンツ プレースホルダー 17">
            <a:extLst>
              <a:ext uri="{FF2B5EF4-FFF2-40B4-BE49-F238E27FC236}">
                <a16:creationId xmlns:a16="http://schemas.microsoft.com/office/drawing/2014/main" id="{498C1B0C-30A8-4BCD-3C8F-0727F8BF2B7C}"/>
              </a:ext>
            </a:extLst>
          </p:cNvPr>
          <p:cNvSpPr txBox="1">
            <a:spLocks/>
          </p:cNvSpPr>
          <p:nvPr/>
        </p:nvSpPr>
        <p:spPr>
          <a:xfrm>
            <a:off x="503196" y="5788134"/>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引越は、同じ敷地内での移転であったため、年末年始の連休中に職員総出で対応した。サーバ移設については、新庁舎側のネットワークと旧庁舎側のネットワークを繋いだ上で、土日等の業務に影響が無い日に、</a:t>
            </a:r>
            <a:r>
              <a:rPr lang="en-US" altLang="ja-JP" sz="1200" dirty="0">
                <a:latin typeface="+mn-ea"/>
                <a:ea typeface="+mn-ea"/>
              </a:rPr>
              <a:t>3</a:t>
            </a:r>
            <a:r>
              <a:rPr lang="ja-JP" altLang="en-US" sz="1200" dirty="0">
                <a:latin typeface="+mn-ea"/>
                <a:ea typeface="+mn-ea"/>
              </a:rPr>
              <a:t>週間かけて実施した。</a:t>
            </a:r>
          </a:p>
        </p:txBody>
      </p:sp>
    </p:spTree>
    <p:extLst>
      <p:ext uri="{BB962C8B-B14F-4D97-AF65-F5344CB8AC3E}">
        <p14:creationId xmlns:p14="http://schemas.microsoft.com/office/powerpoint/2010/main" val="2240955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 name="表 130">
            <a:extLst>
              <a:ext uri="{FF2B5EF4-FFF2-40B4-BE49-F238E27FC236}">
                <a16:creationId xmlns:a16="http://schemas.microsoft.com/office/drawing/2014/main" id="{06FF26CC-107C-DB56-3956-58F4681C508A}"/>
              </a:ext>
            </a:extLst>
          </p:cNvPr>
          <p:cNvGraphicFramePr>
            <a:graphicFrameLocks noGrp="1"/>
          </p:cNvGraphicFramePr>
          <p:nvPr>
            <p:extLst>
              <p:ext uri="{D42A27DB-BD31-4B8C-83A1-F6EECF244321}">
                <p14:modId xmlns:p14="http://schemas.microsoft.com/office/powerpoint/2010/main" val="3514430142"/>
              </p:ext>
            </p:extLst>
          </p:nvPr>
        </p:nvGraphicFramePr>
        <p:xfrm>
          <a:off x="503238" y="2567130"/>
          <a:ext cx="6551999" cy="7494240"/>
        </p:xfrm>
        <a:graphic>
          <a:graphicData uri="http://schemas.openxmlformats.org/drawingml/2006/table">
            <a:tbl>
              <a:tblPr firstRow="1" bandRow="1">
                <a:tableStyleId>{5C22544A-7EE6-4342-B048-85BDC9FD1C3A}</a:tableStyleId>
              </a:tblPr>
              <a:tblGrid>
                <a:gridCol w="249904">
                  <a:extLst>
                    <a:ext uri="{9D8B030D-6E8A-4147-A177-3AD203B41FA5}">
                      <a16:colId xmlns:a16="http://schemas.microsoft.com/office/drawing/2014/main" val="2511081254"/>
                    </a:ext>
                  </a:extLst>
                </a:gridCol>
                <a:gridCol w="539060">
                  <a:extLst>
                    <a:ext uri="{9D8B030D-6E8A-4147-A177-3AD203B41FA5}">
                      <a16:colId xmlns:a16="http://schemas.microsoft.com/office/drawing/2014/main" val="1721265499"/>
                    </a:ext>
                  </a:extLst>
                </a:gridCol>
                <a:gridCol w="787495">
                  <a:extLst>
                    <a:ext uri="{9D8B030D-6E8A-4147-A177-3AD203B41FA5}">
                      <a16:colId xmlns:a16="http://schemas.microsoft.com/office/drawing/2014/main" val="3598183488"/>
                    </a:ext>
                  </a:extLst>
                </a:gridCol>
                <a:gridCol w="894881">
                  <a:extLst>
                    <a:ext uri="{9D8B030D-6E8A-4147-A177-3AD203B41FA5}">
                      <a16:colId xmlns:a16="http://schemas.microsoft.com/office/drawing/2014/main" val="1912041830"/>
                    </a:ext>
                  </a:extLst>
                </a:gridCol>
                <a:gridCol w="4080659">
                  <a:extLst>
                    <a:ext uri="{9D8B030D-6E8A-4147-A177-3AD203B41FA5}">
                      <a16:colId xmlns:a16="http://schemas.microsoft.com/office/drawing/2014/main" val="550416692"/>
                    </a:ext>
                  </a:extLst>
                </a:gridCol>
              </a:tblGrid>
              <a:tr h="324000">
                <a:tc>
                  <a:txBody>
                    <a:bodyPr/>
                    <a:lstStyle/>
                    <a:p>
                      <a:pPr algn="ctr" fontAlgn="ctr"/>
                      <a:r>
                        <a:rPr kumimoji="1" lang="en-US" altLang="ja-JP" sz="900" dirty="0">
                          <a:latin typeface="+mn-ea"/>
                          <a:ea typeface="+mn-ea"/>
                        </a:rPr>
                        <a:t>No.</a:t>
                      </a:r>
                      <a:endParaRPr kumimoji="1" lang="ja-JP" altLang="en-US" sz="900" dirty="0">
                        <a:latin typeface="+mn-ea"/>
                        <a:ea typeface="+mn-ea"/>
                      </a:endParaRPr>
                    </a:p>
                  </a:txBody>
                  <a:tcPr marL="36000" marR="36000" marT="0" marB="0" anchor="ctr">
                    <a:lnL w="6350" cap="flat" cmpd="sng" algn="ctr">
                      <a:solidFill>
                        <a:srgbClr val="31926F"/>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都道府県</a:t>
                      </a:r>
                      <a:endParaRPr kumimoji="1" lang="en-US" altLang="ja-JP" sz="900" dirty="0">
                        <a:latin typeface="+mn-ea"/>
                        <a:ea typeface="+mn-ea"/>
                      </a:endParaRPr>
                    </a:p>
                    <a:p>
                      <a:pPr fontAlgn="ctr"/>
                      <a:r>
                        <a:rPr kumimoji="1" lang="ja-JP" altLang="en-US" sz="900" dirty="0">
                          <a:latin typeface="+mn-ea"/>
                          <a:ea typeface="+mn-ea"/>
                        </a:rPr>
                        <a:t>自治体名</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人口</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庁舎建て替え等の状況</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選出理由</a:t>
                      </a:r>
                    </a:p>
                  </a:txBody>
                  <a:tcPr marL="36000" marR="36000" marT="0" marB="0" anchor="ctr">
                    <a:lnL w="19050" cap="flat" cmpd="sng" algn="ctr">
                      <a:solidFill>
                        <a:schemeClr val="bg1"/>
                      </a:solidFill>
                      <a:prstDash val="solid"/>
                      <a:round/>
                      <a:headEnd type="none" w="med" len="med"/>
                      <a:tailEnd type="none" w="med" len="med"/>
                    </a:lnL>
                    <a:lnR w="12700" cmpd="sng">
                      <a:noFill/>
                    </a:lnR>
                    <a:lnT w="12700" cmpd="sng">
                      <a:noFill/>
                    </a:lnT>
                    <a:lnB w="38100" cmpd="sng">
                      <a:noFill/>
                    </a:lnB>
                    <a:solidFill>
                      <a:srgbClr val="31926F"/>
                    </a:solidFill>
                  </a:tcPr>
                </a:tc>
                <a:extLst>
                  <a:ext uri="{0D108BD9-81ED-4DB2-BD59-A6C34878D82A}">
                    <a16:rowId xmlns:a16="http://schemas.microsoft.com/office/drawing/2014/main" val="2155468110"/>
                  </a:ext>
                </a:extLst>
              </a:tr>
              <a:tr h="0">
                <a:tc>
                  <a:txBody>
                    <a:bodyPr/>
                    <a:lstStyle/>
                    <a:p>
                      <a:pPr algn="ctr" fontAlgn="ctr"/>
                      <a:r>
                        <a:rPr kumimoji="1" lang="ja-JP" altLang="en-US" sz="900" b="1" dirty="0">
                          <a:solidFill>
                            <a:srgbClr val="31926F"/>
                          </a:solidFill>
                          <a:latin typeface="+mn-ea"/>
                          <a:ea typeface="+mn-ea"/>
                        </a:rPr>
                        <a:t>１</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北海道</a:t>
                      </a:r>
                      <a:br>
                        <a:rPr kumimoji="1" lang="en-US" altLang="ja-JP" sz="900" dirty="0">
                          <a:latin typeface="+mn-ea"/>
                          <a:ea typeface="+mn-ea"/>
                        </a:rPr>
                      </a:br>
                      <a:r>
                        <a:rPr kumimoji="1" lang="ja-JP" altLang="en-US" sz="900" dirty="0">
                          <a:latin typeface="+mn-ea"/>
                          <a:ea typeface="+mn-ea"/>
                        </a:rPr>
                        <a:t>北見市</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ja-JP" sz="800" dirty="0">
                          <a:latin typeface="+mn-ea"/>
                          <a:ea typeface="+mn-ea"/>
                        </a:rPr>
                        <a:t>112</a:t>
                      </a:r>
                      <a:r>
                        <a:rPr kumimoji="1" lang="en-US" altLang="zh-TW" sz="800" dirty="0">
                          <a:latin typeface="+mn-ea"/>
                          <a:ea typeface="+mn-ea"/>
                        </a:rPr>
                        <a:t>,305</a:t>
                      </a:r>
                      <a:r>
                        <a:rPr kumimoji="1" lang="zh-TW" altLang="en-US" sz="800">
                          <a:latin typeface="+mn-ea"/>
                          <a:ea typeface="+mn-ea"/>
                        </a:rPr>
                        <a:t>人</a:t>
                      </a:r>
                    </a:p>
                    <a:p>
                      <a:pPr fontAlgn="ct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3</a:t>
                      </a:r>
                      <a:r>
                        <a:rPr kumimoji="1" lang="zh-TW" altLang="en-US" sz="800">
                          <a:latin typeface="+mn-ea"/>
                          <a:ea typeface="+mn-ea"/>
                        </a:rPr>
                        <a:t>月</a:t>
                      </a:r>
                      <a:r>
                        <a:rPr kumimoji="1" lang="en-US" altLang="zh-TW" sz="800" dirty="0">
                          <a:latin typeface="+mn-ea"/>
                          <a:ea typeface="+mn-ea"/>
                        </a:rPr>
                        <a:t>31</a:t>
                      </a:r>
                      <a:r>
                        <a:rPr kumimoji="1" lang="zh-TW" altLang="en-US" sz="800">
                          <a:latin typeface="+mn-ea"/>
                          <a:ea typeface="+mn-ea"/>
                        </a:rPr>
                        <a:t>日現在）</a:t>
                      </a:r>
                      <a:endParaRPr kumimoji="1" lang="ja-JP"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運用中</a:t>
                      </a:r>
                    </a:p>
                    <a:p>
                      <a:pPr fontAlgn="ctr"/>
                      <a:r>
                        <a:rPr kumimoji="1" lang="ja-JP" altLang="en-US" sz="800">
                          <a:latin typeface="+mn-ea"/>
                          <a:ea typeface="+mn-ea"/>
                        </a:rPr>
                        <a:t>令和</a:t>
                      </a:r>
                      <a:r>
                        <a:rPr kumimoji="1" lang="en-US" altLang="ja-JP" sz="800" dirty="0">
                          <a:latin typeface="+mn-ea"/>
                          <a:ea typeface="+mn-ea"/>
                        </a:rPr>
                        <a:t>3</a:t>
                      </a:r>
                      <a:r>
                        <a:rPr kumimoji="1" lang="zh-TW" altLang="en-US" sz="800">
                          <a:latin typeface="+mn-ea"/>
                          <a:ea typeface="+mn-ea"/>
                        </a:rPr>
                        <a:t>年</a:t>
                      </a:r>
                      <a:r>
                        <a:rPr kumimoji="1" lang="en-US" altLang="zh-TW" sz="800" dirty="0">
                          <a:latin typeface="+mn-ea"/>
                          <a:ea typeface="+mn-ea"/>
                        </a:rPr>
                        <a:t>1</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供用開始</a:t>
                      </a:r>
                      <a:endParaRPr kumimoji="1" lang="ja-JP"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「北見市</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推進指針」「北見市</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推進計画（旧・北見市</a:t>
                      </a:r>
                      <a:r>
                        <a:rPr kumimoji="1" lang="en-US" altLang="ja-JP" sz="800" u="none" dirty="0">
                          <a:solidFill>
                            <a:schemeClr val="tx1"/>
                          </a:solidFill>
                          <a:uFill>
                            <a:solidFill>
                              <a:srgbClr val="31926F"/>
                            </a:solidFill>
                          </a:uFill>
                          <a:latin typeface="+mn-ea"/>
                        </a:rPr>
                        <a:t>ICT</a:t>
                      </a:r>
                      <a:r>
                        <a:rPr kumimoji="1" lang="ja-JP" altLang="en-US" sz="800" u="none" kern="1200" dirty="0">
                          <a:solidFill>
                            <a:schemeClr val="dk1"/>
                          </a:solidFill>
                          <a:latin typeface="+mn-ea"/>
                          <a:ea typeface="+mn-ea"/>
                          <a:cs typeface="+mn-cs"/>
                        </a:rPr>
                        <a:t>推進計画）」により、行政サービスの向上や行政の業務改善及び地域のデジタル化などを図っている</a:t>
                      </a: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b="1" u="none" kern="1200" dirty="0">
                          <a:solidFill>
                            <a:srgbClr val="E73142"/>
                          </a:solidFill>
                          <a:latin typeface="+mn-ea"/>
                          <a:ea typeface="+mn-ea"/>
                          <a:cs typeface="+mn-cs"/>
                        </a:rPr>
                        <a:t>書かない窓口</a:t>
                      </a:r>
                      <a:r>
                        <a:rPr kumimoji="1" lang="ja-JP" altLang="en-US" sz="800" u="none" kern="1200" dirty="0">
                          <a:solidFill>
                            <a:schemeClr val="dk1"/>
                          </a:solidFill>
                          <a:latin typeface="+mn-ea"/>
                          <a:ea typeface="+mn-ea"/>
                          <a:cs typeface="+mn-cs"/>
                        </a:rPr>
                        <a:t>以外にも、本人確認方法の統一化、認印の押印省略、申請書様式の標準化など窓口業務改革に継続して取り組んでいる</a:t>
                      </a: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ライフイベントに伴って必要となる手続きは、役所が保有するデータも活用してシステムで自動判定</a:t>
                      </a: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デジタルの力を活用し、おくやみ関係の手続きも、予約不要の</a:t>
                      </a:r>
                      <a:r>
                        <a:rPr kumimoji="1" lang="ja-JP" altLang="en-US" sz="800" u="none" kern="1200" baseline="0" dirty="0">
                          <a:solidFill>
                            <a:schemeClr val="dk1"/>
                          </a:solidFill>
                          <a:uFill>
                            <a:solidFill>
                              <a:srgbClr val="31926F"/>
                            </a:solidFill>
                          </a:uFill>
                          <a:latin typeface="+mn-ea"/>
                          <a:ea typeface="+mn-ea"/>
                          <a:cs typeface="+mn-cs"/>
                        </a:rPr>
                        <a:t>ワンストップ</a:t>
                      </a:r>
                      <a:r>
                        <a:rPr kumimoji="1" lang="ja-JP" altLang="en-US" sz="800" u="none" kern="1200" dirty="0">
                          <a:solidFill>
                            <a:schemeClr val="dk1"/>
                          </a:solidFill>
                          <a:latin typeface="+mn-ea"/>
                          <a:ea typeface="+mn-ea"/>
                          <a:cs typeface="+mn-cs"/>
                        </a:rPr>
                        <a:t>対応を実現</a:t>
                      </a: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受付したデータのうち、定型的なものは</a:t>
                      </a:r>
                      <a:r>
                        <a:rPr kumimoji="1" lang="en-US" altLang="ja-JP" sz="800" b="1" u="none" dirty="0">
                          <a:solidFill>
                            <a:srgbClr val="E73142"/>
                          </a:solidFill>
                          <a:uFill>
                            <a:solidFill>
                              <a:srgbClr val="31926F"/>
                            </a:solidFill>
                          </a:uFill>
                          <a:latin typeface="+mn-ea"/>
                        </a:rPr>
                        <a:t>RPA</a:t>
                      </a:r>
                      <a:r>
                        <a:rPr kumimoji="1" lang="ja-JP" altLang="en-US" sz="800" b="1" u="none" kern="1200" dirty="0">
                          <a:solidFill>
                            <a:srgbClr val="E73142"/>
                          </a:solidFill>
                          <a:latin typeface="+mn-ea"/>
                          <a:ea typeface="+mn-ea"/>
                          <a:cs typeface="+mn-cs"/>
                        </a:rPr>
                        <a:t>を活用</a:t>
                      </a:r>
                      <a:r>
                        <a:rPr kumimoji="1" lang="ja-JP" altLang="en-US" sz="800" u="none" kern="1200" dirty="0">
                          <a:solidFill>
                            <a:schemeClr val="dk1"/>
                          </a:solidFill>
                          <a:latin typeface="+mn-ea"/>
                          <a:ea typeface="+mn-ea"/>
                          <a:cs typeface="+mn-cs"/>
                        </a:rPr>
                        <a:t>してリアルタイムに自動処理</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38100" cmpd="sng">
                      <a:noFill/>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9212546"/>
                  </a:ext>
                </a:extLst>
              </a:tr>
              <a:tr h="0">
                <a:tc>
                  <a:txBody>
                    <a:bodyPr/>
                    <a:lstStyle/>
                    <a:p>
                      <a:pPr algn="ctr" fontAlgn="ctr"/>
                      <a:r>
                        <a:rPr kumimoji="1" lang="ja-JP" altLang="en-US" sz="900" b="1" dirty="0">
                          <a:solidFill>
                            <a:srgbClr val="31926F"/>
                          </a:solidFill>
                          <a:latin typeface="+mn-ea"/>
                          <a:ea typeface="+mn-ea"/>
                        </a:rPr>
                        <a:t>２</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宮城県</a:t>
                      </a:r>
                      <a:br>
                        <a:rPr kumimoji="1" lang="en-US" altLang="ja-JP" sz="900" dirty="0">
                          <a:latin typeface="+mn-ea"/>
                          <a:ea typeface="+mn-ea"/>
                        </a:rPr>
                      </a:br>
                      <a:r>
                        <a:rPr kumimoji="1" lang="ja-JP" altLang="en-US" sz="900" dirty="0">
                          <a:latin typeface="+mn-ea"/>
                          <a:ea typeface="+mn-ea"/>
                        </a:rPr>
                        <a:t>仙台市</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1,</a:t>
                      </a:r>
                      <a:r>
                        <a:rPr kumimoji="1" lang="en-US" altLang="ja-JP" sz="800" dirty="0">
                          <a:latin typeface="+mn-ea"/>
                          <a:ea typeface="+mn-ea"/>
                        </a:rPr>
                        <a:t>094</a:t>
                      </a:r>
                      <a:r>
                        <a:rPr kumimoji="1" lang="en-US" altLang="zh-TW" sz="800" dirty="0">
                          <a:latin typeface="+mn-ea"/>
                          <a:ea typeface="+mn-ea"/>
                        </a:rPr>
                        <a:t>,520</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p>
                    <a:p>
                      <a:pPr fontAlgn="ctr"/>
                      <a:endParaRPr kumimoji="1" lang="ja-JP"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実施設計段階</a:t>
                      </a:r>
                      <a:br>
                        <a:rPr kumimoji="1" lang="zh-TW" altLang="en-US" sz="800">
                          <a:latin typeface="+mn-ea"/>
                          <a:ea typeface="+mn-ea"/>
                        </a:rPr>
                      </a:br>
                      <a:r>
                        <a:rPr kumimoji="1" lang="ja-JP" altLang="en-US" sz="800">
                          <a:latin typeface="+mn-ea"/>
                          <a:ea typeface="+mn-ea"/>
                        </a:rPr>
                        <a:t>令和</a:t>
                      </a:r>
                      <a:r>
                        <a:rPr kumimoji="1" lang="en-US" altLang="ja-JP" sz="800" dirty="0">
                          <a:latin typeface="+mn-ea"/>
                          <a:ea typeface="+mn-ea"/>
                        </a:rPr>
                        <a:t>10</a:t>
                      </a:r>
                      <a:r>
                        <a:rPr kumimoji="1" lang="zh-TW" altLang="en-US" sz="800">
                          <a:latin typeface="+mn-ea"/>
                          <a:ea typeface="+mn-ea"/>
                        </a:rPr>
                        <a:t>年度中</a:t>
                      </a:r>
                      <a:br>
                        <a:rPr kumimoji="1" lang="en-US" altLang="zh-TW" sz="800" dirty="0">
                          <a:latin typeface="+mn-ea"/>
                          <a:ea typeface="+mn-ea"/>
                        </a:rPr>
                      </a:br>
                      <a:r>
                        <a:rPr kumimoji="1" lang="zh-TW" altLang="en-US" sz="800">
                          <a:latin typeface="+mn-ea"/>
                          <a:ea typeface="+mn-ea"/>
                        </a:rPr>
                        <a:t>供用開始予定</a:t>
                      </a:r>
                    </a:p>
                    <a:p>
                      <a:pPr fontAlgn="ctr"/>
                      <a:endParaRPr kumimoji="1" lang="ja-JP"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「仙台市デジタル・トランスフォーメーション（</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）推進計画」において、</a:t>
                      </a:r>
                      <a:r>
                        <a:rPr kumimoji="1" lang="ja-JP" altLang="en-US" sz="800" b="1" u="none" kern="1200" dirty="0">
                          <a:solidFill>
                            <a:srgbClr val="E73142"/>
                          </a:solidFill>
                          <a:latin typeface="+mn-ea"/>
                          <a:ea typeface="+mn-ea"/>
                          <a:cs typeface="+mn-cs"/>
                        </a:rPr>
                        <a:t>「デジタル化を契機として、</a:t>
                      </a:r>
                      <a:r>
                        <a:rPr kumimoji="1" lang="en-US" altLang="ja-JP" sz="800" b="1" u="wavyHeavy" baseline="0" dirty="0">
                          <a:solidFill>
                            <a:srgbClr val="E73142"/>
                          </a:solidFill>
                          <a:uFill>
                            <a:solidFill>
                              <a:srgbClr val="31926F"/>
                            </a:solidFill>
                          </a:uFill>
                          <a:latin typeface="+mn-ea"/>
                        </a:rPr>
                        <a:t>BPR</a:t>
                      </a:r>
                      <a:r>
                        <a:rPr kumimoji="1" lang="ja-JP" altLang="en-US" sz="800" b="1" u="none" kern="1200" dirty="0">
                          <a:solidFill>
                            <a:srgbClr val="E73142"/>
                          </a:solidFill>
                          <a:latin typeface="+mn-ea"/>
                          <a:ea typeface="+mn-ea"/>
                          <a:cs typeface="+mn-cs"/>
                        </a:rPr>
                        <a:t>を推進し、従来の業務プロセスを根本から見直し</a:t>
                      </a:r>
                      <a:r>
                        <a:rPr kumimoji="1" lang="ja-JP" altLang="en-US" sz="800" u="none" kern="1200" dirty="0">
                          <a:solidFill>
                            <a:schemeClr val="dk1"/>
                          </a:solidFill>
                          <a:latin typeface="+mn-ea"/>
                          <a:ea typeface="+mn-ea"/>
                          <a:cs typeface="+mn-cs"/>
                        </a:rPr>
                        <a:t>、既存業務の「見える化」を進め、標準化や最適化を図り、無駄のない効率的なプロセスや制度とするなど、市役所業務を変革していく」としている</a:t>
                      </a:r>
                    </a:p>
                    <a:p>
                      <a:pPr marL="108000" indent="-72000" algn="just" defTabSz="1425495" rtl="0" eaLnBrk="1" fontAlgn="ctr" latinLnBrk="0" hangingPunct="1">
                        <a:buClr>
                          <a:srgbClr val="31926F"/>
                        </a:buClr>
                        <a:buFont typeface="Arial" panose="020B0604020202020204" pitchFamily="34" charset="0"/>
                        <a:buChar char="•"/>
                      </a:pPr>
                      <a:r>
                        <a:rPr kumimoji="1" lang="en-US" altLang="ja-JP" sz="800" b="1" u="none" dirty="0">
                          <a:solidFill>
                            <a:srgbClr val="E73142"/>
                          </a:solidFill>
                          <a:uFill>
                            <a:solidFill>
                              <a:srgbClr val="31926F"/>
                            </a:solidFill>
                          </a:uFill>
                          <a:latin typeface="+mn-ea"/>
                        </a:rPr>
                        <a:t>CASBEE</a:t>
                      </a:r>
                      <a:r>
                        <a:rPr kumimoji="1" lang="en-US" altLang="ja-JP" sz="800" b="1" u="none" kern="1200" dirty="0">
                          <a:solidFill>
                            <a:srgbClr val="E73142"/>
                          </a:solidFill>
                          <a:latin typeface="+mn-ea"/>
                          <a:ea typeface="+mn-ea"/>
                          <a:cs typeface="+mn-cs"/>
                        </a:rPr>
                        <a:t>-WO</a:t>
                      </a:r>
                      <a:r>
                        <a:rPr kumimoji="1" lang="ja-JP" altLang="en-US" sz="800" b="1" u="none" kern="1200" dirty="0">
                          <a:solidFill>
                            <a:srgbClr val="E73142"/>
                          </a:solidFill>
                          <a:latin typeface="+mn-ea"/>
                          <a:ea typeface="+mn-ea"/>
                          <a:cs typeface="+mn-cs"/>
                        </a:rPr>
                        <a:t>などウェルビーイングを意識した認証の取得も視野</a:t>
                      </a:r>
                      <a:r>
                        <a:rPr kumimoji="1" lang="ja-JP" altLang="en-US" sz="800" u="none" kern="1200" dirty="0">
                          <a:solidFill>
                            <a:schemeClr val="dk1"/>
                          </a:solidFill>
                          <a:latin typeface="+mn-ea"/>
                          <a:ea typeface="+mn-ea"/>
                          <a:cs typeface="+mn-cs"/>
                        </a:rPr>
                        <a:t>に入れた計画とし、執務する職員の健康や快適性に直接的に影響を与える要素だけでなく、知的生産性の向上に資する環境性能を持ったワークプレイス実現を目指している</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0454961"/>
                  </a:ext>
                </a:extLst>
              </a:tr>
              <a:tr h="792000">
                <a:tc>
                  <a:txBody>
                    <a:bodyPr/>
                    <a:lstStyle/>
                    <a:p>
                      <a:pPr algn="ctr" fontAlgn="ctr"/>
                      <a:r>
                        <a:rPr kumimoji="1" lang="ja-JP" altLang="en-US" sz="900" b="1" dirty="0">
                          <a:solidFill>
                            <a:srgbClr val="31926F"/>
                          </a:solidFill>
                          <a:latin typeface="+mn-ea"/>
                          <a:ea typeface="+mn-ea"/>
                        </a:rPr>
                        <a:t>３</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埼玉県</a:t>
                      </a:r>
                      <a:endParaRPr kumimoji="1" lang="en-US" altLang="ja-JP" sz="900" dirty="0">
                        <a:latin typeface="+mn-ea"/>
                        <a:ea typeface="+mn-ea"/>
                      </a:endParaRPr>
                    </a:p>
                    <a:p>
                      <a:pPr fontAlgn="ctr"/>
                      <a:r>
                        <a:rPr kumimoji="1" lang="ja-JP" altLang="en-US" sz="900" dirty="0">
                          <a:latin typeface="+mn-ea"/>
                          <a:ea typeface="+mn-ea"/>
                        </a:rPr>
                        <a:t>深谷市</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141,343</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運用中</a:t>
                      </a:r>
                      <a:br>
                        <a:rPr kumimoji="1" lang="zh-TW" altLang="en-US" sz="800">
                          <a:latin typeface="+mn-ea"/>
                          <a:ea typeface="+mn-ea"/>
                        </a:rPr>
                      </a:br>
                      <a:r>
                        <a:rPr kumimoji="1" lang="ja-JP" altLang="en-US" sz="800">
                          <a:latin typeface="+mn-ea"/>
                          <a:ea typeface="+mn-ea"/>
                        </a:rPr>
                        <a:t>令和</a:t>
                      </a:r>
                      <a:r>
                        <a:rPr kumimoji="1" lang="en-US" altLang="ja-JP" sz="800" dirty="0">
                          <a:latin typeface="+mn-ea"/>
                          <a:ea typeface="+mn-ea"/>
                        </a:rPr>
                        <a:t>2</a:t>
                      </a:r>
                      <a:r>
                        <a:rPr kumimoji="1" lang="zh-TW" altLang="en-US" sz="800">
                          <a:latin typeface="+mn-ea"/>
                          <a:ea typeface="+mn-ea"/>
                        </a:rPr>
                        <a:t>年</a:t>
                      </a:r>
                      <a:r>
                        <a:rPr kumimoji="1" lang="en-US" altLang="zh-TW" sz="800" dirty="0">
                          <a:latin typeface="+mn-ea"/>
                          <a:ea typeface="+mn-ea"/>
                        </a:rPr>
                        <a:t>7</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供用開始</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「深谷市デジタル推進計画」において、具体的施策展開における柱のひとつとして「窓口業務のシンプル化」を取り上げ、「</a:t>
                      </a:r>
                      <a:r>
                        <a:rPr kumimoji="1" lang="ja-JP" altLang="en-US" sz="800" u="none" dirty="0">
                          <a:solidFill>
                            <a:schemeClr val="tx1"/>
                          </a:solidFill>
                          <a:uFill>
                            <a:solidFill>
                              <a:srgbClr val="31926F"/>
                            </a:solidFill>
                          </a:uFill>
                          <a:latin typeface="+mn-ea"/>
                        </a:rPr>
                        <a:t>ワンスオンリー</a:t>
                      </a:r>
                      <a:r>
                        <a:rPr kumimoji="1" lang="ja-JP" altLang="en-US" sz="800" u="none" kern="1200" dirty="0">
                          <a:solidFill>
                            <a:schemeClr val="dk1"/>
                          </a:solidFill>
                          <a:latin typeface="+mn-ea"/>
                          <a:ea typeface="+mn-ea"/>
                          <a:cs typeface="+mn-cs"/>
                        </a:rPr>
                        <a:t>・コネクテッド</a:t>
                      </a:r>
                      <a:r>
                        <a:rPr kumimoji="1" lang="ja-JP" altLang="en-US" sz="800" u="none" kern="1200" baseline="0" dirty="0">
                          <a:solidFill>
                            <a:schemeClr val="dk1"/>
                          </a:solidFill>
                          <a:uFill>
                            <a:solidFill>
                              <a:srgbClr val="31926F"/>
                            </a:solidFill>
                          </a:uFill>
                          <a:latin typeface="+mn-ea"/>
                          <a:ea typeface="+mn-ea"/>
                          <a:cs typeface="+mn-cs"/>
                        </a:rPr>
                        <a:t>ワンストップ</a:t>
                      </a:r>
                      <a:r>
                        <a:rPr kumimoji="1" lang="ja-JP" altLang="en-US" sz="800" u="none" kern="1200" dirty="0">
                          <a:solidFill>
                            <a:schemeClr val="dk1"/>
                          </a:solidFill>
                          <a:latin typeface="+mn-ea"/>
                          <a:ea typeface="+mn-ea"/>
                          <a:cs typeface="+mn-cs"/>
                        </a:rPr>
                        <a:t>の徹底」を推進</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b="1" u="none" kern="1200" dirty="0">
                          <a:solidFill>
                            <a:srgbClr val="EB505E"/>
                          </a:solidFill>
                          <a:latin typeface="+mn-ea"/>
                          <a:ea typeface="+mn-ea"/>
                          <a:cs typeface="+mn-cs"/>
                        </a:rPr>
                        <a:t>新庁舎整備を契機として、「書かない窓口」を導入</a:t>
                      </a:r>
                      <a:r>
                        <a:rPr kumimoji="1" lang="ja-JP" altLang="en-US" sz="800" u="none" kern="1200" dirty="0">
                          <a:solidFill>
                            <a:schemeClr val="tx1"/>
                          </a:solidFill>
                          <a:latin typeface="+mn-ea"/>
                          <a:ea typeface="+mn-ea"/>
                          <a:cs typeface="+mn-cs"/>
                        </a:rPr>
                        <a:t>し、後続の処理を</a:t>
                      </a:r>
                      <a:r>
                        <a:rPr kumimoji="1" lang="en-US" altLang="ja-JP" sz="800" b="1" u="none" dirty="0">
                          <a:solidFill>
                            <a:schemeClr val="tx1"/>
                          </a:solidFill>
                          <a:uFill>
                            <a:solidFill>
                              <a:srgbClr val="31926F"/>
                            </a:solidFill>
                          </a:uFill>
                          <a:latin typeface="+mn-ea"/>
                        </a:rPr>
                        <a:t>RPA</a:t>
                      </a:r>
                      <a:r>
                        <a:rPr kumimoji="1" lang="ja-JP" altLang="en-US" sz="800" u="none" kern="1200" dirty="0">
                          <a:solidFill>
                            <a:schemeClr val="tx1"/>
                          </a:solidFill>
                          <a:latin typeface="+mn-ea"/>
                          <a:ea typeface="+mn-ea"/>
                          <a:cs typeface="+mn-cs"/>
                        </a:rPr>
                        <a:t>により自動化するなど「窓口自動化」に取り組んでいる</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8053380"/>
                  </a:ext>
                </a:extLst>
              </a:tr>
              <a:tr h="0">
                <a:tc>
                  <a:txBody>
                    <a:bodyPr/>
                    <a:lstStyle/>
                    <a:p>
                      <a:pPr algn="ctr" fontAlgn="ctr"/>
                      <a:r>
                        <a:rPr kumimoji="1" lang="ja-JP" altLang="en-US" sz="900" b="1" dirty="0">
                          <a:solidFill>
                            <a:srgbClr val="31926F"/>
                          </a:solidFill>
                          <a:latin typeface="+mn-ea"/>
                          <a:ea typeface="+mn-ea"/>
                        </a:rPr>
                        <a:t>４</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千葉県</a:t>
                      </a:r>
                      <a:endParaRPr kumimoji="1" lang="en-US" altLang="ja-JP" sz="900" dirty="0">
                        <a:latin typeface="+mn-ea"/>
                        <a:ea typeface="+mn-ea"/>
                      </a:endParaRPr>
                    </a:p>
                    <a:p>
                      <a:pPr fontAlgn="ctr"/>
                      <a:r>
                        <a:rPr kumimoji="1" lang="ja-JP" altLang="en-US" sz="900" dirty="0">
                          <a:latin typeface="+mn-ea"/>
                          <a:ea typeface="+mn-ea"/>
                        </a:rPr>
                        <a:t>千葉市</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978,064</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運用中</a:t>
                      </a:r>
                      <a:br>
                        <a:rPr kumimoji="1" lang="zh-TW" altLang="en-US" sz="800">
                          <a:latin typeface="+mn-ea"/>
                          <a:ea typeface="+mn-ea"/>
                        </a:rPr>
                      </a:b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r>
                        <a:rPr kumimoji="1" lang="en-US" altLang="ja-JP" sz="800" dirty="0">
                          <a:latin typeface="+mn-ea"/>
                          <a:ea typeface="+mn-ea"/>
                        </a:rPr>
                        <a:t>2</a:t>
                      </a:r>
                      <a:r>
                        <a:rPr kumimoji="1" lang="zh-TW" altLang="en-US" sz="800">
                          <a:latin typeface="+mn-ea"/>
                          <a:ea typeface="+mn-ea"/>
                        </a:rPr>
                        <a:t>月</a:t>
                      </a:r>
                      <a:br>
                        <a:rPr kumimoji="1" lang="en-US" altLang="zh-TW" sz="800" dirty="0">
                          <a:latin typeface="+mn-ea"/>
                          <a:ea typeface="+mn-ea"/>
                        </a:rPr>
                      </a:br>
                      <a:r>
                        <a:rPr kumimoji="1" lang="ja-JP" altLang="en-US" sz="800">
                          <a:latin typeface="+mn-ea"/>
                          <a:ea typeface="+mn-ea"/>
                        </a:rPr>
                        <a:t>供用開始</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「千葉市行政デジタル化推進指針」において、取組方針のひとつである「デジタル化を推進するための環境整備」として、「</a:t>
                      </a:r>
                      <a:r>
                        <a:rPr kumimoji="1" lang="ja-JP" altLang="en-US" sz="800" b="1" u="none" kern="1200" dirty="0">
                          <a:solidFill>
                            <a:srgbClr val="E73142"/>
                          </a:solidFill>
                          <a:latin typeface="+mn-ea"/>
                          <a:ea typeface="+mn-ea"/>
                          <a:cs typeface="+mn-cs"/>
                        </a:rPr>
                        <a:t>情報基盤の最適化・高度化</a:t>
                      </a:r>
                      <a:r>
                        <a:rPr kumimoji="1" lang="ja-JP" altLang="en-US" sz="800" u="none" kern="1200" dirty="0">
                          <a:solidFill>
                            <a:schemeClr val="dk1"/>
                          </a:solidFill>
                          <a:latin typeface="+mn-ea"/>
                          <a:ea typeface="+mn-ea"/>
                          <a:cs typeface="+mn-cs"/>
                        </a:rPr>
                        <a:t>」「情報セキュリティ対策の徹底」「人材育成と外部専門人材の活用」を挙げている</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総合防災拠点として、基礎免震構造や災害発生時のバックアップ機能を備え、</a:t>
                      </a:r>
                      <a:r>
                        <a:rPr kumimoji="1" lang="ja-JP" altLang="en-US" sz="800" b="1" u="none" kern="1200" dirty="0">
                          <a:solidFill>
                            <a:srgbClr val="E73142"/>
                          </a:solidFill>
                          <a:latin typeface="+mn-ea"/>
                          <a:ea typeface="+mn-ea"/>
                          <a:cs typeface="+mn-cs"/>
                        </a:rPr>
                        <a:t>危機管理センター</a:t>
                      </a:r>
                      <a:r>
                        <a:rPr kumimoji="1" lang="ja-JP" altLang="en-US" sz="800" u="none" kern="1200" dirty="0">
                          <a:solidFill>
                            <a:schemeClr val="dk1"/>
                          </a:solidFill>
                          <a:latin typeface="+mn-ea"/>
                          <a:ea typeface="+mn-ea"/>
                          <a:cs typeface="+mn-cs"/>
                        </a:rPr>
                        <a:t>を整備</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東日本大震災がきっかけで旧庁舎の耐震や防災の機能不足などが浮き彫りになったことから、新たな庁舎には</a:t>
                      </a:r>
                      <a:r>
                        <a:rPr kumimoji="1" lang="ja-JP" altLang="en-US" sz="800" b="1" u="none" kern="1200" dirty="0">
                          <a:solidFill>
                            <a:srgbClr val="E73142"/>
                          </a:solidFill>
                          <a:latin typeface="+mn-ea"/>
                          <a:ea typeface="+mn-ea"/>
                          <a:cs typeface="+mn-cs"/>
                        </a:rPr>
                        <a:t>電気室や非常用発電機</a:t>
                      </a:r>
                      <a:r>
                        <a:rPr kumimoji="1" lang="ja-JP" altLang="en-US" sz="800" u="none" kern="1200" dirty="0">
                          <a:solidFill>
                            <a:schemeClr val="dk1"/>
                          </a:solidFill>
                          <a:latin typeface="+mn-ea"/>
                          <a:ea typeface="+mn-ea"/>
                          <a:cs typeface="+mn-cs"/>
                        </a:rPr>
                        <a:t>を</a:t>
                      </a:r>
                      <a:r>
                        <a:rPr kumimoji="1" lang="en-US" altLang="ja-JP" sz="800" u="none" kern="1200" dirty="0">
                          <a:solidFill>
                            <a:schemeClr val="dk1"/>
                          </a:solidFill>
                          <a:latin typeface="+mn-ea"/>
                          <a:ea typeface="+mn-ea"/>
                          <a:cs typeface="+mn-cs"/>
                        </a:rPr>
                        <a:t>2</a:t>
                      </a:r>
                      <a:r>
                        <a:rPr kumimoji="1" lang="ja-JP" altLang="en-US" sz="800" u="none" kern="1200" dirty="0">
                          <a:solidFill>
                            <a:schemeClr val="dk1"/>
                          </a:solidFill>
                          <a:latin typeface="+mn-ea"/>
                          <a:ea typeface="+mn-ea"/>
                          <a:cs typeface="+mn-cs"/>
                        </a:rPr>
                        <a:t>階に整備</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執務スペースには、壁や間仕切りの無いオープンフロアに、固定の席を無くす</a:t>
                      </a:r>
                      <a:r>
                        <a:rPr lang="ja-JP" altLang="en-US" sz="800" b="1" u="none" dirty="0">
                          <a:solidFill>
                            <a:srgbClr val="E73142"/>
                          </a:solidFill>
                          <a:uFill>
                            <a:solidFill>
                              <a:srgbClr val="31926F"/>
                            </a:solidFill>
                          </a:uFill>
                          <a:latin typeface="+mn-ea"/>
                        </a:rPr>
                        <a:t>フリーアドレス</a:t>
                      </a:r>
                      <a:r>
                        <a:rPr kumimoji="1" lang="ja-JP" altLang="en-US" sz="800" u="none" kern="1200" dirty="0">
                          <a:solidFill>
                            <a:schemeClr val="dk1"/>
                          </a:solidFill>
                          <a:latin typeface="+mn-ea"/>
                          <a:ea typeface="+mn-ea"/>
                          <a:cs typeface="+mn-cs"/>
                        </a:rPr>
                        <a:t>制を採用</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石油などの</a:t>
                      </a:r>
                      <a:r>
                        <a:rPr kumimoji="1" lang="en-US" altLang="ja-JP" sz="800" u="none" kern="1200" dirty="0">
                          <a:solidFill>
                            <a:schemeClr val="dk1"/>
                          </a:solidFill>
                          <a:latin typeface="+mn-ea"/>
                          <a:ea typeface="+mn-ea"/>
                          <a:cs typeface="+mn-cs"/>
                        </a:rPr>
                        <a:t>1</a:t>
                      </a:r>
                      <a:r>
                        <a:rPr kumimoji="1" lang="ja-JP" altLang="en-US" sz="800" u="none" kern="1200" dirty="0">
                          <a:solidFill>
                            <a:schemeClr val="dk1"/>
                          </a:solidFill>
                          <a:latin typeface="+mn-ea"/>
                          <a:ea typeface="+mn-ea"/>
                          <a:cs typeface="+mn-cs"/>
                        </a:rPr>
                        <a:t>次エネルギーの年間消費量を</a:t>
                      </a:r>
                      <a:r>
                        <a:rPr kumimoji="1" lang="en-US" altLang="ja-JP" sz="800" u="none" kern="1200" dirty="0">
                          <a:solidFill>
                            <a:schemeClr val="dk1"/>
                          </a:solidFill>
                          <a:latin typeface="+mn-ea"/>
                          <a:ea typeface="+mn-ea"/>
                          <a:cs typeface="+mn-cs"/>
                        </a:rPr>
                        <a:t>50</a:t>
                      </a:r>
                      <a:r>
                        <a:rPr kumimoji="1" lang="ja-JP" altLang="en-US" sz="800" u="none" kern="1200" dirty="0">
                          <a:solidFill>
                            <a:schemeClr val="dk1"/>
                          </a:solidFill>
                          <a:latin typeface="+mn-ea"/>
                          <a:ea typeface="+mn-ea"/>
                          <a:cs typeface="+mn-cs"/>
                        </a:rPr>
                        <a:t>パーセント以上削減した建物として</a:t>
                      </a:r>
                      <a:r>
                        <a:rPr kumimoji="1" lang="en-US" altLang="ja-JP" sz="800" b="1" u="none" dirty="0">
                          <a:solidFill>
                            <a:srgbClr val="E73142"/>
                          </a:solidFill>
                          <a:uFill>
                            <a:solidFill>
                              <a:srgbClr val="31926F"/>
                            </a:solidFill>
                          </a:uFill>
                          <a:latin typeface="+mn-ea"/>
                        </a:rPr>
                        <a:t>ZEB</a:t>
                      </a:r>
                      <a:r>
                        <a:rPr kumimoji="1" lang="en-US" altLang="ja-JP" sz="800" b="1" u="none" kern="1200" dirty="0">
                          <a:solidFill>
                            <a:srgbClr val="E73142"/>
                          </a:solidFill>
                          <a:latin typeface="+mn-ea"/>
                          <a:ea typeface="+mn-ea"/>
                          <a:cs typeface="+mn-cs"/>
                        </a:rPr>
                        <a:t> Ready</a:t>
                      </a:r>
                      <a:r>
                        <a:rPr kumimoji="1" lang="ja-JP" altLang="en-US" sz="800" u="none" kern="1200" dirty="0">
                          <a:solidFill>
                            <a:schemeClr val="dk1"/>
                          </a:solidFill>
                          <a:latin typeface="+mn-ea"/>
                          <a:ea typeface="+mn-ea"/>
                          <a:cs typeface="+mn-cs"/>
                        </a:rPr>
                        <a:t>認証を取得</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6071035"/>
                  </a:ext>
                </a:extLst>
              </a:tr>
              <a:tr h="0">
                <a:tc>
                  <a:txBody>
                    <a:bodyPr/>
                    <a:lstStyle/>
                    <a:p>
                      <a:pPr algn="ctr" fontAlgn="ctr"/>
                      <a:r>
                        <a:rPr kumimoji="1" lang="ja-JP" altLang="en-US" sz="900" b="1" dirty="0">
                          <a:solidFill>
                            <a:srgbClr val="31926F"/>
                          </a:solidFill>
                          <a:latin typeface="+mn-ea"/>
                          <a:ea typeface="+mn-ea"/>
                        </a:rPr>
                        <a:t>５</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千葉県</a:t>
                      </a:r>
                      <a:endParaRPr kumimoji="1" lang="en-US" altLang="ja-JP" sz="900" dirty="0">
                        <a:latin typeface="+mn-ea"/>
                        <a:ea typeface="+mn-ea"/>
                      </a:endParaRPr>
                    </a:p>
                    <a:p>
                      <a:pPr fontAlgn="ctr"/>
                      <a:r>
                        <a:rPr kumimoji="1" lang="ja-JP" altLang="en-US" sz="900" dirty="0">
                          <a:latin typeface="+mn-ea"/>
                          <a:ea typeface="+mn-ea"/>
                        </a:rPr>
                        <a:t>市川市</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492,489</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3</a:t>
                      </a:r>
                      <a:r>
                        <a:rPr kumimoji="1" lang="zh-TW" altLang="en-US" sz="800">
                          <a:latin typeface="+mn-ea"/>
                          <a:ea typeface="+mn-ea"/>
                        </a:rPr>
                        <a:t>月</a:t>
                      </a:r>
                      <a:r>
                        <a:rPr kumimoji="1" lang="en-US" altLang="zh-TW" sz="800" dirty="0">
                          <a:latin typeface="+mn-ea"/>
                          <a:ea typeface="+mn-ea"/>
                        </a:rPr>
                        <a:t>31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第</a:t>
                      </a:r>
                      <a:r>
                        <a:rPr kumimoji="1" lang="en-US" altLang="zh-TW" sz="800" dirty="0">
                          <a:latin typeface="+mn-ea"/>
                          <a:ea typeface="+mn-ea"/>
                        </a:rPr>
                        <a:t>1</a:t>
                      </a:r>
                      <a:r>
                        <a:rPr kumimoji="1" lang="zh-TW" altLang="en-US" sz="800">
                          <a:latin typeface="+mn-ea"/>
                          <a:ea typeface="+mn-ea"/>
                        </a:rPr>
                        <a:t>庁舎：運用中</a:t>
                      </a:r>
                      <a:r>
                        <a:rPr kumimoji="1" lang="ja-JP" altLang="en-US" sz="800">
                          <a:latin typeface="+mn-ea"/>
                          <a:ea typeface="+mn-ea"/>
                        </a:rPr>
                        <a:t>令和</a:t>
                      </a:r>
                      <a:r>
                        <a:rPr kumimoji="1" lang="en-US" altLang="ja-JP" sz="800" dirty="0">
                          <a:latin typeface="+mn-ea"/>
                          <a:ea typeface="+mn-ea"/>
                        </a:rPr>
                        <a:t>2</a:t>
                      </a:r>
                      <a:r>
                        <a:rPr kumimoji="1" lang="zh-TW" altLang="en-US" sz="800">
                          <a:latin typeface="+mn-ea"/>
                          <a:ea typeface="+mn-ea"/>
                        </a:rPr>
                        <a:t>年完成</a:t>
                      </a:r>
                      <a:br>
                        <a:rPr kumimoji="1" lang="zh-TW" altLang="en-US" sz="800">
                          <a:latin typeface="+mn-ea"/>
                          <a:ea typeface="+mn-ea"/>
                        </a:rPr>
                      </a:br>
                      <a:r>
                        <a:rPr kumimoji="1" lang="zh-TW" altLang="en-US" sz="800">
                          <a:latin typeface="+mn-ea"/>
                          <a:ea typeface="+mn-ea"/>
                        </a:rPr>
                        <a:t>第</a:t>
                      </a:r>
                      <a:r>
                        <a:rPr kumimoji="1" lang="en-US" altLang="zh-TW" sz="800" dirty="0">
                          <a:latin typeface="+mn-ea"/>
                          <a:ea typeface="+mn-ea"/>
                        </a:rPr>
                        <a:t>2</a:t>
                      </a:r>
                      <a:r>
                        <a:rPr kumimoji="1" lang="zh-TW" altLang="en-US" sz="800">
                          <a:latin typeface="+mn-ea"/>
                          <a:ea typeface="+mn-ea"/>
                        </a:rPr>
                        <a:t>庁舎：運用中</a:t>
                      </a:r>
                      <a:r>
                        <a:rPr kumimoji="1" lang="ja-JP" altLang="en-US" sz="800">
                          <a:latin typeface="+mn-ea"/>
                          <a:ea typeface="+mn-ea"/>
                        </a:rPr>
                        <a:t>平成</a:t>
                      </a:r>
                      <a:r>
                        <a:rPr kumimoji="1" lang="en-US" altLang="ja-JP" sz="800" dirty="0">
                          <a:latin typeface="+mn-ea"/>
                          <a:ea typeface="+mn-ea"/>
                        </a:rPr>
                        <a:t>29</a:t>
                      </a:r>
                      <a:r>
                        <a:rPr kumimoji="1" lang="zh-TW" altLang="en-US" sz="800">
                          <a:latin typeface="+mn-ea"/>
                          <a:ea typeface="+mn-ea"/>
                        </a:rPr>
                        <a:t>年完成</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「市川市</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憲章」において、「</a:t>
                      </a:r>
                      <a:r>
                        <a:rPr kumimoji="1" lang="ja-JP" altLang="en-US" sz="800" b="1" u="none" kern="1200" dirty="0">
                          <a:solidFill>
                            <a:srgbClr val="E73142"/>
                          </a:solidFill>
                          <a:latin typeface="+mn-ea"/>
                          <a:ea typeface="+mn-ea"/>
                          <a:cs typeface="+mn-cs"/>
                        </a:rPr>
                        <a:t>新庁舎に変わる今こそ</a:t>
                      </a:r>
                      <a:r>
                        <a:rPr kumimoji="1" lang="ja-JP" altLang="en-US" sz="800" u="none" kern="1200" dirty="0">
                          <a:solidFill>
                            <a:schemeClr val="dk1"/>
                          </a:solidFill>
                          <a:latin typeface="+mn-ea"/>
                          <a:ea typeface="+mn-ea"/>
                          <a:cs typeface="+mn-cs"/>
                        </a:rPr>
                        <a:t>、顧客接点を再設計し、デジタル技術を活用して市川市役所の</a:t>
                      </a:r>
                      <a:r>
                        <a:rPr kumimoji="1" lang="ja-JP" altLang="en-US" sz="800" b="1" u="none" kern="1200" dirty="0">
                          <a:solidFill>
                            <a:srgbClr val="E73142"/>
                          </a:solidFill>
                          <a:latin typeface="+mn-ea"/>
                          <a:ea typeface="+mn-ea"/>
                          <a:cs typeface="+mn-cs"/>
                        </a:rPr>
                        <a:t>新しい価値を創造する時</a:t>
                      </a:r>
                      <a:r>
                        <a:rPr kumimoji="1" lang="ja-JP" altLang="en-US" sz="800" u="none" kern="1200" dirty="0">
                          <a:solidFill>
                            <a:schemeClr val="dk1"/>
                          </a:solidFill>
                          <a:latin typeface="+mn-ea"/>
                          <a:ea typeface="+mn-ea"/>
                          <a:cs typeface="+mn-cs"/>
                        </a:rPr>
                        <a:t>」と位置づけている</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仮本庁舎などに配置されていた部署の第</a:t>
                      </a:r>
                      <a:r>
                        <a:rPr kumimoji="1" lang="en-US" altLang="ja-JP" sz="800" u="none" kern="1200" dirty="0">
                          <a:solidFill>
                            <a:schemeClr val="dk1"/>
                          </a:solidFill>
                          <a:latin typeface="+mn-ea"/>
                          <a:ea typeface="+mn-ea"/>
                          <a:cs typeface="+mn-cs"/>
                        </a:rPr>
                        <a:t>1</a:t>
                      </a:r>
                      <a:r>
                        <a:rPr kumimoji="1" lang="ja-JP" altLang="en-US" sz="800" u="none" kern="1200" dirty="0">
                          <a:solidFill>
                            <a:schemeClr val="dk1"/>
                          </a:solidFill>
                          <a:latin typeface="+mn-ea"/>
                          <a:ea typeface="+mn-ea"/>
                          <a:cs typeface="+mn-cs"/>
                        </a:rPr>
                        <a:t>庁舎移転完了に伴い、</a:t>
                      </a:r>
                      <a:r>
                        <a:rPr kumimoji="1" lang="ja-JP" altLang="en-US" sz="800" b="1" u="none" kern="1200" dirty="0">
                          <a:solidFill>
                            <a:srgbClr val="E73142"/>
                          </a:solidFill>
                          <a:latin typeface="+mn-ea"/>
                          <a:ea typeface="+mn-ea"/>
                          <a:cs typeface="+mn-cs"/>
                        </a:rPr>
                        <a:t>事前予約サービス・</a:t>
                      </a:r>
                      <a:r>
                        <a:rPr kumimoji="1" lang="ja-JP" altLang="en-US" sz="800" b="1" u="none" baseline="0" dirty="0">
                          <a:solidFill>
                            <a:srgbClr val="E73142"/>
                          </a:solidFill>
                          <a:uFill>
                            <a:solidFill>
                              <a:srgbClr val="31926F"/>
                            </a:solidFill>
                          </a:uFill>
                          <a:latin typeface="BIZ UDPゴシック" panose="020B0400000000000000" pitchFamily="50" charset="-128"/>
                          <a:ea typeface="BIZ UDPゴシック" panose="020B0400000000000000" pitchFamily="50" charset="-128"/>
                        </a:rPr>
                        <a:t>ワンストップサービス</a:t>
                      </a:r>
                      <a:r>
                        <a:rPr kumimoji="1" lang="ja-JP" altLang="en-US" sz="800" u="none" kern="1200" dirty="0">
                          <a:solidFill>
                            <a:schemeClr val="dk1"/>
                          </a:solidFill>
                          <a:latin typeface="+mn-ea"/>
                          <a:ea typeface="+mn-ea"/>
                          <a:cs typeface="+mn-cs"/>
                        </a:rPr>
                        <a:t>を開始</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複数部署での</a:t>
                      </a:r>
                      <a:r>
                        <a:rPr kumimoji="1" lang="en-US" altLang="ja-JP" sz="800" b="1" u="none" dirty="0">
                          <a:solidFill>
                            <a:srgbClr val="E73142"/>
                          </a:solidFill>
                          <a:uFill>
                            <a:solidFill>
                              <a:srgbClr val="31926F"/>
                            </a:solidFill>
                          </a:uFill>
                          <a:latin typeface="+mn-ea"/>
                        </a:rPr>
                        <a:t>RPA</a:t>
                      </a:r>
                      <a:r>
                        <a:rPr kumimoji="1" lang="ja-JP" altLang="en-US" sz="800" b="1" u="none" kern="1200" dirty="0">
                          <a:solidFill>
                            <a:srgbClr val="E73142"/>
                          </a:solidFill>
                          <a:latin typeface="+mn-ea"/>
                          <a:ea typeface="+mn-ea"/>
                          <a:cs typeface="+mn-cs"/>
                        </a:rPr>
                        <a:t>活用</a:t>
                      </a:r>
                      <a:r>
                        <a:rPr kumimoji="1" lang="ja-JP" altLang="en-US" sz="800" u="none" kern="1200" dirty="0">
                          <a:solidFill>
                            <a:schemeClr val="dk1"/>
                          </a:solidFill>
                          <a:latin typeface="+mn-ea"/>
                          <a:ea typeface="+mn-ea"/>
                          <a:cs typeface="+mn-cs"/>
                        </a:rPr>
                        <a:t>を推進。こども福祉課では、子ども医療返納額内訳作成業務や児童手当年金情報照会業務、児童手当・子ども医療 住民税照会業務などに活用</a:t>
                      </a:r>
                      <a:br>
                        <a:rPr kumimoji="1" lang="ja-JP" altLang="en-US" sz="800" u="none" kern="1200" dirty="0">
                          <a:solidFill>
                            <a:schemeClr val="dk1"/>
                          </a:solidFill>
                          <a:latin typeface="+mn-ea"/>
                          <a:ea typeface="+mn-ea"/>
                          <a:cs typeface="+mn-cs"/>
                        </a:rPr>
                      </a:br>
                      <a:r>
                        <a:rPr kumimoji="1" lang="ja-JP" altLang="en-US" sz="800" u="none" kern="1200" dirty="0">
                          <a:solidFill>
                            <a:srgbClr val="31926F"/>
                          </a:solidFill>
                          <a:latin typeface="+mn-ea"/>
                          <a:ea typeface="+mn-ea"/>
                          <a:cs typeface="+mn-cs"/>
                        </a:rPr>
                        <a:t>➡</a:t>
                      </a:r>
                      <a:r>
                        <a:rPr kumimoji="1" lang="ja-JP" altLang="en-US" sz="800" u="none" kern="1200" dirty="0">
                          <a:solidFill>
                            <a:schemeClr val="dk1"/>
                          </a:solidFill>
                          <a:latin typeface="+mn-ea"/>
                          <a:ea typeface="+mn-ea"/>
                          <a:cs typeface="+mn-cs"/>
                        </a:rPr>
                        <a:t> 年間の削減効果は約</a:t>
                      </a:r>
                      <a:r>
                        <a:rPr kumimoji="1" lang="en-US" altLang="ja-JP" sz="800" u="none" kern="1200" dirty="0">
                          <a:solidFill>
                            <a:schemeClr val="dk1"/>
                          </a:solidFill>
                          <a:latin typeface="+mn-ea"/>
                          <a:ea typeface="+mn-ea"/>
                          <a:cs typeface="+mn-cs"/>
                        </a:rPr>
                        <a:t>500</a:t>
                      </a:r>
                      <a:r>
                        <a:rPr kumimoji="1" lang="ja-JP" altLang="en-US" sz="800" u="none" kern="1200" dirty="0">
                          <a:solidFill>
                            <a:schemeClr val="dk1"/>
                          </a:solidFill>
                          <a:latin typeface="+mn-ea"/>
                          <a:ea typeface="+mn-ea"/>
                          <a:cs typeface="+mn-cs"/>
                        </a:rPr>
                        <a:t>時間と見込まれている</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7442289"/>
                  </a:ext>
                </a:extLst>
              </a:tr>
              <a:tr h="0">
                <a:tc>
                  <a:txBody>
                    <a:bodyPr/>
                    <a:lstStyle/>
                    <a:p>
                      <a:pPr algn="ctr" fontAlgn="ctr"/>
                      <a:r>
                        <a:rPr kumimoji="1" lang="ja-JP" altLang="en-US" sz="900" b="1" dirty="0">
                          <a:solidFill>
                            <a:srgbClr val="31926F"/>
                          </a:solidFill>
                          <a:latin typeface="+mn-ea"/>
                          <a:ea typeface="+mn-ea"/>
                        </a:rPr>
                        <a:t>６</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神奈川県</a:t>
                      </a:r>
                      <a:endParaRPr kumimoji="1" lang="en-US" altLang="ja-JP" sz="900" dirty="0">
                        <a:latin typeface="+mn-ea"/>
                        <a:ea typeface="+mn-ea"/>
                      </a:endParaRPr>
                    </a:p>
                    <a:p>
                      <a:pPr fontAlgn="ctr"/>
                      <a:r>
                        <a:rPr kumimoji="1" lang="ja-JP" altLang="en-US" sz="900" dirty="0">
                          <a:latin typeface="+mn-ea"/>
                          <a:ea typeface="+mn-ea"/>
                        </a:rPr>
                        <a:t>川崎市</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1,541,640</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運用中</a:t>
                      </a:r>
                      <a:br>
                        <a:rPr kumimoji="1" lang="zh-TW" altLang="en-US" sz="800">
                          <a:latin typeface="+mn-ea"/>
                          <a:ea typeface="+mn-ea"/>
                        </a:rPr>
                      </a:b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r>
                        <a:rPr kumimoji="1" lang="en-US" altLang="zh-TW" sz="800" dirty="0">
                          <a:latin typeface="+mn-ea"/>
                          <a:ea typeface="+mn-ea"/>
                        </a:rPr>
                        <a:t>6</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竣工</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「川崎市情報システム全体最適化方針」において、全体最適化に向けた目標のひとつとして「</a:t>
                      </a:r>
                      <a:r>
                        <a:rPr kumimoji="1" lang="ja-JP" altLang="en-US" sz="800" b="1" u="none" kern="1200" dirty="0">
                          <a:solidFill>
                            <a:srgbClr val="E73142"/>
                          </a:solidFill>
                          <a:latin typeface="+mn-ea"/>
                          <a:ea typeface="+mn-ea"/>
                          <a:cs typeface="+mn-cs"/>
                        </a:rPr>
                        <a:t>本庁舎竣工に合わせた</a:t>
                      </a:r>
                      <a:r>
                        <a:rPr kumimoji="1" lang="en-US" altLang="ja-JP" sz="800" b="1" u="none" dirty="0">
                          <a:solidFill>
                            <a:srgbClr val="E73142"/>
                          </a:solidFill>
                          <a:uFill>
                            <a:solidFill>
                              <a:srgbClr val="31926F"/>
                            </a:solidFill>
                          </a:uFill>
                          <a:latin typeface="+mn-ea"/>
                        </a:rPr>
                        <a:t>ICT</a:t>
                      </a:r>
                      <a:r>
                        <a:rPr kumimoji="1" lang="ja-JP" altLang="en-US" sz="800" b="1" u="none" kern="1200" dirty="0">
                          <a:solidFill>
                            <a:srgbClr val="E73142"/>
                          </a:solidFill>
                          <a:latin typeface="+mn-ea"/>
                          <a:ea typeface="+mn-ea"/>
                          <a:cs typeface="+mn-cs"/>
                        </a:rPr>
                        <a:t>環境の整備</a:t>
                      </a:r>
                      <a:r>
                        <a:rPr kumimoji="1" lang="ja-JP" altLang="en-US" sz="800" u="none" kern="1200" dirty="0">
                          <a:solidFill>
                            <a:schemeClr val="dk1"/>
                          </a:solidFill>
                          <a:latin typeface="+mn-ea"/>
                          <a:ea typeface="+mn-ea"/>
                          <a:cs typeface="+mn-cs"/>
                        </a:rPr>
                        <a:t>」を設定。また、併せて「川崎市デジタル・トランスフォーメーション（</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）推進プラン及びプログラム」を策定</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ワークスタイル変革を新本庁舎整備を契機として実現するため、「新本庁舎整備を契機とした</a:t>
                      </a:r>
                      <a:r>
                        <a:rPr kumimoji="1" lang="en-US" altLang="ja-JP" sz="800" u="none" dirty="0">
                          <a:solidFill>
                            <a:schemeClr val="tx1"/>
                          </a:solidFill>
                          <a:uFill>
                            <a:solidFill>
                              <a:srgbClr val="31926F"/>
                            </a:solidFill>
                          </a:uFill>
                          <a:latin typeface="+mn-ea"/>
                        </a:rPr>
                        <a:t>ICT</a:t>
                      </a:r>
                      <a:r>
                        <a:rPr kumimoji="1" lang="ja-JP" altLang="en-US" sz="800" u="none" kern="1200" dirty="0">
                          <a:solidFill>
                            <a:schemeClr val="dk1"/>
                          </a:solidFill>
                          <a:latin typeface="+mn-ea"/>
                          <a:ea typeface="+mn-ea"/>
                          <a:cs typeface="+mn-cs"/>
                        </a:rPr>
                        <a:t>活用・ワークスタイル検討部会」を立ち上げ</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 ハード・ソフト両面の取組を総合的に検討し、新たな働き方に向けた全体最適化の検討・調整を実施し、 「</a:t>
                      </a:r>
                      <a:r>
                        <a:rPr kumimoji="1" lang="ja-JP" altLang="en-US" sz="800" b="1" u="none" kern="1200" dirty="0">
                          <a:solidFill>
                            <a:srgbClr val="E73142"/>
                          </a:solidFill>
                          <a:latin typeface="+mn-ea"/>
                          <a:ea typeface="+mn-ea"/>
                          <a:cs typeface="+mn-cs"/>
                        </a:rPr>
                        <a:t>新本庁舎整備を契機とした</a:t>
                      </a:r>
                      <a:r>
                        <a:rPr kumimoji="1" lang="en-US" altLang="ja-JP" sz="800" b="1" u="none" dirty="0">
                          <a:solidFill>
                            <a:srgbClr val="E73142"/>
                          </a:solidFill>
                          <a:uFill>
                            <a:solidFill>
                              <a:srgbClr val="31926F"/>
                            </a:solidFill>
                          </a:uFill>
                          <a:latin typeface="+mn-ea"/>
                        </a:rPr>
                        <a:t>ICT</a:t>
                      </a:r>
                      <a:r>
                        <a:rPr kumimoji="1" lang="ja-JP" altLang="en-US" sz="800" b="1" u="none" kern="1200" dirty="0">
                          <a:solidFill>
                            <a:srgbClr val="E73142"/>
                          </a:solidFill>
                          <a:latin typeface="+mn-ea"/>
                          <a:ea typeface="+mn-ea"/>
                          <a:cs typeface="+mn-cs"/>
                        </a:rPr>
                        <a:t>活用・ワークスタイル変革 実施プラン（方向性）</a:t>
                      </a:r>
                      <a:r>
                        <a:rPr kumimoji="1" lang="ja-JP" altLang="en-US" sz="800" u="none" kern="1200" dirty="0">
                          <a:solidFill>
                            <a:schemeClr val="dk1"/>
                          </a:solidFill>
                          <a:latin typeface="+mn-ea"/>
                          <a:ea typeface="+mn-ea"/>
                          <a:cs typeface="+mn-cs"/>
                        </a:rPr>
                        <a:t>」を策定</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7630170"/>
                  </a:ext>
                </a:extLst>
              </a:tr>
              <a:tr h="0">
                <a:tc>
                  <a:txBody>
                    <a:bodyPr/>
                    <a:lstStyle/>
                    <a:p>
                      <a:pPr algn="ctr" fontAlgn="ctr"/>
                      <a:r>
                        <a:rPr kumimoji="1" lang="ja-JP" altLang="en-US" sz="900" b="1" dirty="0">
                          <a:solidFill>
                            <a:srgbClr val="31926F"/>
                          </a:solidFill>
                          <a:latin typeface="+mn-ea"/>
                          <a:ea typeface="+mn-ea"/>
                        </a:rPr>
                        <a:t>７</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長野県</a:t>
                      </a:r>
                      <a:endParaRPr kumimoji="1" lang="en-US" altLang="ja-JP" sz="900" dirty="0">
                        <a:latin typeface="+mn-ea"/>
                        <a:ea typeface="+mn-ea"/>
                      </a:endParaRPr>
                    </a:p>
                    <a:p>
                      <a:pPr fontAlgn="ctr"/>
                      <a:r>
                        <a:rPr kumimoji="1" lang="ja-JP" altLang="en-US" sz="900" dirty="0">
                          <a:latin typeface="+mn-ea"/>
                          <a:ea typeface="+mn-ea"/>
                        </a:rPr>
                        <a:t>木曽町</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10,</a:t>
                      </a:r>
                      <a:r>
                        <a:rPr kumimoji="1" lang="en-US" altLang="ja-JP" sz="800" dirty="0">
                          <a:latin typeface="+mn-ea"/>
                          <a:ea typeface="+mn-ea"/>
                        </a:rPr>
                        <a:t>111</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運用中</a:t>
                      </a:r>
                      <a:br>
                        <a:rPr kumimoji="1" lang="zh-TW" altLang="en-US" sz="800">
                          <a:latin typeface="+mn-ea"/>
                          <a:ea typeface="+mn-ea"/>
                        </a:rPr>
                      </a:br>
                      <a:r>
                        <a:rPr kumimoji="1" lang="ja-JP" altLang="en-US" sz="800">
                          <a:latin typeface="+mn-ea"/>
                          <a:ea typeface="+mn-ea"/>
                        </a:rPr>
                        <a:t>令和</a:t>
                      </a:r>
                      <a:r>
                        <a:rPr kumimoji="1" lang="en-US" altLang="ja-JP" sz="800" dirty="0">
                          <a:latin typeface="+mn-ea"/>
                          <a:ea typeface="+mn-ea"/>
                        </a:rPr>
                        <a:t>3</a:t>
                      </a:r>
                      <a:r>
                        <a:rPr kumimoji="1" lang="zh-TW" altLang="en-US" sz="800">
                          <a:latin typeface="+mn-ea"/>
                          <a:ea typeface="+mn-ea"/>
                        </a:rPr>
                        <a:t>年</a:t>
                      </a:r>
                      <a:r>
                        <a:rPr kumimoji="1" lang="en-US" altLang="zh-TW" sz="800" dirty="0">
                          <a:latin typeface="+mn-ea"/>
                          <a:ea typeface="+mn-ea"/>
                        </a:rPr>
                        <a:t>4</a:t>
                      </a:r>
                      <a:r>
                        <a:rPr kumimoji="1" lang="zh-TW" altLang="en-US" sz="800">
                          <a:latin typeface="+mn-ea"/>
                          <a:ea typeface="+mn-ea"/>
                        </a:rPr>
                        <a:t>月</a:t>
                      </a:r>
                      <a:endParaRPr kumimoji="1" lang="en-US" altLang="zh-TW" sz="800" dirty="0">
                        <a:latin typeface="+mn-ea"/>
                        <a:ea typeface="+mn-ea"/>
                      </a:endParaRPr>
                    </a:p>
                    <a:p>
                      <a:pPr fontAlgn="ctr"/>
                      <a:r>
                        <a:rPr kumimoji="1" lang="zh-TW" altLang="en-US" sz="800">
                          <a:latin typeface="+mn-ea"/>
                          <a:ea typeface="+mn-ea"/>
                        </a:rPr>
                        <a:t>供用開始</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「第</a:t>
                      </a:r>
                      <a:r>
                        <a:rPr kumimoji="1" lang="en-US" altLang="ja-JP" sz="800" u="none" kern="1200" dirty="0">
                          <a:solidFill>
                            <a:schemeClr val="dk1"/>
                          </a:solidFill>
                          <a:latin typeface="+mn-ea"/>
                          <a:ea typeface="+mn-ea"/>
                          <a:cs typeface="+mn-cs"/>
                        </a:rPr>
                        <a:t>2</a:t>
                      </a:r>
                      <a:r>
                        <a:rPr kumimoji="1" lang="ja-JP" altLang="en-US" sz="800" u="none" kern="1200" dirty="0">
                          <a:solidFill>
                            <a:schemeClr val="dk1"/>
                          </a:solidFill>
                          <a:latin typeface="+mn-ea"/>
                          <a:ea typeface="+mn-ea"/>
                          <a:cs typeface="+mn-cs"/>
                        </a:rPr>
                        <a:t>次木曽町総合計画 後期基本計画」において、「</a:t>
                      </a:r>
                      <a:r>
                        <a:rPr kumimoji="1" lang="ja-JP" altLang="en-US" sz="800" b="1" u="none" kern="1200" dirty="0">
                          <a:solidFill>
                            <a:srgbClr val="E73142"/>
                          </a:solidFill>
                          <a:latin typeface="+mn-ea"/>
                          <a:ea typeface="+mn-ea"/>
                          <a:cs typeface="+mn-cs"/>
                        </a:rPr>
                        <a:t>新庁舎建設に合わせて</a:t>
                      </a:r>
                      <a:r>
                        <a:rPr kumimoji="1" lang="ja-JP" altLang="en-US" sz="800" u="none" kern="1200" dirty="0">
                          <a:solidFill>
                            <a:schemeClr val="dk1"/>
                          </a:solidFill>
                          <a:latin typeface="+mn-ea"/>
                          <a:ea typeface="+mn-ea"/>
                          <a:cs typeface="+mn-cs"/>
                        </a:rPr>
                        <a:t>、庁内事務の電子化を進め、勤怠管理・内部起案の電子化、</a:t>
                      </a:r>
                      <a:r>
                        <a:rPr kumimoji="1" lang="ja-JP" altLang="en-US" sz="800" b="1" u="none" dirty="0">
                          <a:solidFill>
                            <a:srgbClr val="E73142"/>
                          </a:solidFill>
                          <a:uFill>
                            <a:solidFill>
                              <a:srgbClr val="31926F"/>
                            </a:solidFill>
                          </a:uFill>
                          <a:latin typeface="+mn-ea"/>
                        </a:rPr>
                        <a:t>ペーパーレス</a:t>
                      </a:r>
                      <a:r>
                        <a:rPr kumimoji="1" lang="ja-JP" altLang="en-US" sz="800" b="1" u="none" kern="1200" dirty="0">
                          <a:solidFill>
                            <a:srgbClr val="E73142"/>
                          </a:solidFill>
                          <a:latin typeface="+mn-ea"/>
                          <a:ea typeface="+mn-ea"/>
                          <a:cs typeface="+mn-cs"/>
                        </a:rPr>
                        <a:t>会議システム</a:t>
                      </a:r>
                      <a:r>
                        <a:rPr kumimoji="1" lang="ja-JP" altLang="en-US" sz="800" u="none" kern="1200" dirty="0">
                          <a:solidFill>
                            <a:schemeClr val="dk1"/>
                          </a:solidFill>
                          <a:latin typeface="+mn-ea"/>
                          <a:ea typeface="+mn-ea"/>
                          <a:cs typeface="+mn-cs"/>
                        </a:rPr>
                        <a:t>の改修、印刷機器の統合による紙資源の節減につながる見直しを実施した」との記載あり</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b="1" u="none" kern="1200" dirty="0">
                          <a:solidFill>
                            <a:srgbClr val="E73142"/>
                          </a:solidFill>
                          <a:latin typeface="+mn-ea"/>
                          <a:ea typeface="+mn-ea"/>
                          <a:cs typeface="+mn-cs"/>
                        </a:rPr>
                        <a:t>来庁者</a:t>
                      </a:r>
                      <a:r>
                        <a:rPr kumimoji="1" lang="en-US" altLang="ja-JP" sz="800" b="1" u="none" kern="1200" dirty="0">
                          <a:solidFill>
                            <a:srgbClr val="E73142"/>
                          </a:solidFill>
                          <a:latin typeface="+mn-ea"/>
                          <a:ea typeface="+mn-ea"/>
                          <a:cs typeface="+mn-cs"/>
                        </a:rPr>
                        <a:t>Free Wi-Fi</a:t>
                      </a:r>
                      <a:r>
                        <a:rPr kumimoji="1" lang="ja-JP" altLang="en-US" sz="800" b="1" u="none" kern="1200" dirty="0">
                          <a:solidFill>
                            <a:srgbClr val="E73142"/>
                          </a:solidFill>
                          <a:latin typeface="+mn-ea"/>
                          <a:ea typeface="+mn-ea"/>
                          <a:cs typeface="+mn-cs"/>
                        </a:rPr>
                        <a:t>サービス</a:t>
                      </a:r>
                      <a:r>
                        <a:rPr kumimoji="1" lang="ja-JP" altLang="en-US" sz="800" u="none" kern="1200" dirty="0">
                          <a:solidFill>
                            <a:schemeClr val="dk1"/>
                          </a:solidFill>
                          <a:latin typeface="+mn-ea"/>
                          <a:ea typeface="+mn-ea"/>
                          <a:cs typeface="+mn-cs"/>
                        </a:rPr>
                        <a:t>、会計窓口での</a:t>
                      </a:r>
                      <a:r>
                        <a:rPr kumimoji="1" lang="ja-JP" altLang="en-US" sz="800" b="1" u="none" kern="1200" dirty="0">
                          <a:solidFill>
                            <a:srgbClr val="E73142"/>
                          </a:solidFill>
                          <a:latin typeface="+mn-ea"/>
                          <a:ea typeface="+mn-ea"/>
                          <a:cs typeface="+mn-cs"/>
                        </a:rPr>
                        <a:t>キャッシュレス決済</a:t>
                      </a:r>
                      <a:r>
                        <a:rPr kumimoji="1" lang="ja-JP" altLang="en-US" sz="800" u="none" kern="1200" dirty="0">
                          <a:solidFill>
                            <a:schemeClr val="dk1"/>
                          </a:solidFill>
                          <a:latin typeface="+mn-ea"/>
                          <a:ea typeface="+mn-ea"/>
                          <a:cs typeface="+mn-cs"/>
                        </a:rPr>
                        <a:t>も開始</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新庁舎では、</a:t>
                      </a:r>
                      <a:r>
                        <a:rPr kumimoji="1" lang="ja-JP" altLang="en-US" sz="800" b="1" u="none" kern="1200" dirty="0">
                          <a:solidFill>
                            <a:srgbClr val="E73142"/>
                          </a:solidFill>
                          <a:latin typeface="+mn-ea"/>
                          <a:ea typeface="+mn-ea"/>
                          <a:cs typeface="+mn-cs"/>
                        </a:rPr>
                        <a:t>地域資源を無駄なく利用</a:t>
                      </a:r>
                      <a:r>
                        <a:rPr kumimoji="1" lang="ja-JP" altLang="en-US" sz="800" u="none" kern="1200" dirty="0">
                          <a:solidFill>
                            <a:schemeClr val="dk1"/>
                          </a:solidFill>
                          <a:latin typeface="+mn-ea"/>
                          <a:ea typeface="+mn-ea"/>
                          <a:cs typeface="+mn-cs"/>
                        </a:rPr>
                        <a:t>できる木質チップバイオマスボイラー（冷暖房）を導入し、伐採された丸太の全てを使用する環境に配慮</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5248401"/>
                  </a:ext>
                </a:extLst>
              </a:tr>
            </a:tbl>
          </a:graphicData>
        </a:graphic>
      </p:graphicFrame>
      <p:grpSp>
        <p:nvGrpSpPr>
          <p:cNvPr id="183" name="グループ化 182">
            <a:extLst>
              <a:ext uri="{FF2B5EF4-FFF2-40B4-BE49-F238E27FC236}">
                <a16:creationId xmlns:a16="http://schemas.microsoft.com/office/drawing/2014/main" id="{4B011CF7-CFB9-50ED-EF09-79F0A29FDC8A}"/>
              </a:ext>
            </a:extLst>
          </p:cNvPr>
          <p:cNvGrpSpPr/>
          <p:nvPr/>
        </p:nvGrpSpPr>
        <p:grpSpPr>
          <a:xfrm>
            <a:off x="2610000" y="4577374"/>
            <a:ext cx="324000" cy="324000"/>
            <a:chOff x="5737292" y="831232"/>
            <a:chExt cx="324000" cy="324000"/>
          </a:xfrm>
        </p:grpSpPr>
        <p:sp>
          <p:nvSpPr>
            <p:cNvPr id="184" name="正方形/長方形 183">
              <a:extLst>
                <a:ext uri="{FF2B5EF4-FFF2-40B4-BE49-F238E27FC236}">
                  <a16:creationId xmlns:a16="http://schemas.microsoft.com/office/drawing/2014/main" id="{01686878-957E-C753-F7DA-F0C50BC85A00}"/>
                </a:ext>
              </a:extLst>
            </p:cNvPr>
            <p:cNvSpPr>
              <a:spLocks/>
            </p:cNvSpPr>
            <p:nvPr/>
          </p:nvSpPr>
          <p:spPr>
            <a:xfrm>
              <a:off x="5737292" y="831232"/>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500" b="1" dirty="0">
                  <a:solidFill>
                    <a:srgbClr val="31926F"/>
                  </a:solidFill>
                  <a:latin typeface="BIZ UDPゴシック" panose="020B0400000000000000" pitchFamily="50" charset="-128"/>
                  <a:ea typeface="BIZ UDPゴシック" panose="020B0400000000000000" pitchFamily="50" charset="-128"/>
                </a:rPr>
                <a:t>計画中</a:t>
              </a:r>
              <a:endParaRPr kumimoji="1" lang="en-US" altLang="ja-JP" sz="500" b="1" dirty="0">
                <a:solidFill>
                  <a:srgbClr val="31926F"/>
                </a:solidFill>
                <a:latin typeface="BIZ UDPゴシック" panose="020B0400000000000000" pitchFamily="50" charset="-128"/>
                <a:ea typeface="BIZ UDPゴシック" panose="020B0400000000000000" pitchFamily="50" charset="-128"/>
              </a:endParaRPr>
            </a:p>
            <a:p>
              <a:pPr algn="ctr" fontAlgn="ctr"/>
              <a:r>
                <a:rPr kumimoji="1" lang="en-US" altLang="ja-JP" sz="500" b="1" dirty="0">
                  <a:solidFill>
                    <a:srgbClr val="31926F"/>
                  </a:solidFill>
                  <a:latin typeface="BIZ UDPゴシック" panose="020B0400000000000000" pitchFamily="50" charset="-128"/>
                  <a:ea typeface="BIZ UDPゴシック" panose="020B0400000000000000" pitchFamily="50" charset="-128"/>
                </a:rPr>
                <a:t>/</a:t>
              </a:r>
              <a:r>
                <a:rPr kumimoji="1" lang="ja-JP" altLang="en-US" sz="500" b="1" dirty="0">
                  <a:solidFill>
                    <a:srgbClr val="31926F"/>
                  </a:solidFill>
                  <a:latin typeface="BIZ UDPゴシック" panose="020B0400000000000000" pitchFamily="50" charset="-128"/>
                  <a:ea typeface="BIZ UDPゴシック" panose="020B0400000000000000" pitchFamily="50" charset="-128"/>
                </a:rPr>
                <a:t>設計中</a:t>
              </a:r>
              <a:endParaRPr kumimoji="1" lang="ja-JP" altLang="en-US" sz="900" b="1" dirty="0">
                <a:solidFill>
                  <a:srgbClr val="31926F"/>
                </a:solidFill>
                <a:latin typeface="BIZ UDPゴシック" panose="020B0400000000000000" pitchFamily="50" charset="-128"/>
                <a:ea typeface="BIZ UDPゴシック" panose="020B0400000000000000" pitchFamily="50" charset="-128"/>
              </a:endParaRPr>
            </a:p>
          </p:txBody>
        </p:sp>
        <p:pic>
          <p:nvPicPr>
            <p:cNvPr id="185" name="グラフィックス 184">
              <a:extLst>
                <a:ext uri="{FF2B5EF4-FFF2-40B4-BE49-F238E27FC236}">
                  <a16:creationId xmlns:a16="http://schemas.microsoft.com/office/drawing/2014/main" id="{A586B758-76D0-9BD4-DBB0-64801D4AC3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4430" y="1012033"/>
              <a:ext cx="89724" cy="121768"/>
            </a:xfrm>
            <a:prstGeom prst="rect">
              <a:avLst/>
            </a:prstGeom>
          </p:spPr>
        </p:pic>
      </p:grpSp>
      <p:graphicFrame>
        <p:nvGraphicFramePr>
          <p:cNvPr id="73" name="think-cell data - do not delete" hidden="1">
            <a:extLst>
              <a:ext uri="{FF2B5EF4-FFF2-40B4-BE49-F238E27FC236}">
                <a16:creationId xmlns:a16="http://schemas.microsoft.com/office/drawing/2014/main" id="{62B17AEB-482C-EA59-BFB1-9FF3231B4DF5}"/>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9488" name="think-cell スライド" r:id="rId7" imgW="425" imgH="424" progId="TCLayout.ActiveDocument.1">
                  <p:embed/>
                </p:oleObj>
              </mc:Choice>
              <mc:Fallback>
                <p:oleObj name="think-cell スライド" r:id="rId7" imgW="425" imgH="424" progId="TCLayout.ActiveDocument.1">
                  <p:embed/>
                  <p:pic>
                    <p:nvPicPr>
                      <p:cNvPr id="73" name="think-cell data - do not delete" hidden="1">
                        <a:extLst>
                          <a:ext uri="{FF2B5EF4-FFF2-40B4-BE49-F238E27FC236}">
                            <a16:creationId xmlns:a16="http://schemas.microsoft.com/office/drawing/2014/main" id="{62B17AEB-482C-EA59-BFB1-9FF3231B4DF5}"/>
                          </a:ext>
                        </a:extLst>
                      </p:cNvPr>
                      <p:cNvPicPr/>
                      <p:nvPr/>
                    </p:nvPicPr>
                    <p:blipFill>
                      <a:blip r:embed="rId8"/>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1.</a:t>
            </a:r>
            <a:r>
              <a:rPr kumimoji="1" lang="ja-JP" altLang="en-US" dirty="0"/>
              <a:t>はじめに</a:t>
            </a: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en-US" altLang="zh-TW" dirty="0">
                <a:latin typeface="+mn-ea"/>
                <a:ea typeface="+mn-ea"/>
              </a:rPr>
              <a:t>1-3. </a:t>
            </a:r>
            <a:r>
              <a:rPr lang="zh-TW" altLang="en-US" dirty="0">
                <a:latin typeface="+mn-ea"/>
                <a:ea typeface="+mn-ea"/>
              </a:rPr>
              <a:t>調査自治体等一覧</a:t>
            </a:r>
          </a:p>
        </p:txBody>
      </p:sp>
      <p:grpSp>
        <p:nvGrpSpPr>
          <p:cNvPr id="3" name="グループ化 2">
            <a:extLst>
              <a:ext uri="{FF2B5EF4-FFF2-40B4-BE49-F238E27FC236}">
                <a16:creationId xmlns:a16="http://schemas.microsoft.com/office/drawing/2014/main" id="{CD7A98F6-4FC4-F653-6E8A-E0205D43F8D0}"/>
              </a:ext>
            </a:extLst>
          </p:cNvPr>
          <p:cNvGrpSpPr/>
          <p:nvPr/>
        </p:nvGrpSpPr>
        <p:grpSpPr>
          <a:xfrm>
            <a:off x="504000" y="1368000"/>
            <a:ext cx="6553242" cy="1045547"/>
            <a:chOff x="504000" y="2067250"/>
            <a:chExt cx="6553242" cy="1045547"/>
          </a:xfrm>
        </p:grpSpPr>
        <p:sp>
          <p:nvSpPr>
            <p:cNvPr id="22" name="正方形/長方形 21">
              <a:extLst>
                <a:ext uri="{FF2B5EF4-FFF2-40B4-BE49-F238E27FC236}">
                  <a16:creationId xmlns:a16="http://schemas.microsoft.com/office/drawing/2014/main" id="{9A5733D1-4CFB-01B6-6518-5CE17AAE9416}"/>
                </a:ext>
              </a:extLst>
            </p:cNvPr>
            <p:cNvSpPr/>
            <p:nvPr/>
          </p:nvSpPr>
          <p:spPr>
            <a:xfrm>
              <a:off x="504042" y="2448000"/>
              <a:ext cx="6553200" cy="664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defTabSz="1425495" fontAlgn="ctr">
                <a:lnSpc>
                  <a:spcPct val="120000"/>
                </a:lnSpc>
                <a:defRPr/>
              </a:pPr>
              <a:r>
                <a:rPr kumimoji="1" lang="ja-JP" altLang="en-US" sz="1200" dirty="0">
                  <a:solidFill>
                    <a:srgbClr val="000000"/>
                  </a:solidFill>
                  <a:latin typeface="+mn-ea"/>
                </a:rPr>
                <a:t>ヒアリング調査の対象として今回選出した</a:t>
              </a:r>
              <a:r>
                <a:rPr kumimoji="1" lang="ja-JP" altLang="en-US" sz="1200" dirty="0">
                  <a:solidFill>
                    <a:schemeClr val="tx1"/>
                  </a:solidFill>
                  <a:latin typeface="+mn-ea"/>
                </a:rPr>
                <a:t>全国</a:t>
              </a:r>
              <a:r>
                <a:rPr kumimoji="1" lang="ja-JP" altLang="en-US" sz="1200" dirty="0">
                  <a:solidFill>
                    <a:srgbClr val="000000"/>
                  </a:solidFill>
                  <a:latin typeface="+mn-ea"/>
                </a:rPr>
                <a:t>の自治体は以下のとおりである。</a:t>
              </a:r>
              <a:endParaRPr kumimoji="1" lang="en-US" altLang="ja-JP" sz="1200" dirty="0">
                <a:solidFill>
                  <a:srgbClr val="000000"/>
                </a:solidFill>
                <a:latin typeface="+mn-ea"/>
              </a:endParaRPr>
            </a:p>
            <a:p>
              <a:pPr indent="144000" defTabSz="1425495" fontAlgn="ctr">
                <a:lnSpc>
                  <a:spcPct val="120000"/>
                </a:lnSpc>
                <a:defRPr/>
              </a:pPr>
              <a:r>
                <a:rPr kumimoji="1" lang="ja-JP" altLang="en-US" sz="1200" dirty="0">
                  <a:solidFill>
                    <a:srgbClr val="000000"/>
                  </a:solidFill>
                  <a:latin typeface="+mn-ea"/>
                </a:rPr>
                <a:t>なお、表中の「選出理由」欄に記載された内容は、事前調査実施時点（令和</a:t>
              </a:r>
              <a:r>
                <a:rPr kumimoji="1" lang="en-US" altLang="ja-JP" sz="1200" dirty="0">
                  <a:solidFill>
                    <a:srgbClr val="000000"/>
                  </a:solidFill>
                  <a:latin typeface="+mn-ea"/>
                </a:rPr>
                <a:t>5</a:t>
              </a:r>
              <a:r>
                <a:rPr kumimoji="1" lang="ja-JP" altLang="en-US" sz="1200" dirty="0">
                  <a:solidFill>
                    <a:srgbClr val="000000"/>
                  </a:solidFill>
                  <a:latin typeface="+mn-ea"/>
                </a:rPr>
                <a:t>年（</a:t>
              </a:r>
              <a:r>
                <a:rPr kumimoji="1" lang="en-US" altLang="ja-JP" sz="1200" dirty="0">
                  <a:solidFill>
                    <a:srgbClr val="000000"/>
                  </a:solidFill>
                  <a:latin typeface="+mn-ea"/>
                </a:rPr>
                <a:t>2023</a:t>
              </a:r>
              <a:r>
                <a:rPr kumimoji="1" lang="ja-JP" altLang="en-US" sz="1200" dirty="0">
                  <a:solidFill>
                    <a:srgbClr val="000000"/>
                  </a:solidFill>
                  <a:latin typeface="+mn-ea"/>
                </a:rPr>
                <a:t>年）</a:t>
              </a:r>
              <a:r>
                <a:rPr kumimoji="1" lang="en-US" altLang="ja-JP" sz="1200" dirty="0">
                  <a:solidFill>
                    <a:srgbClr val="000000"/>
                  </a:solidFill>
                  <a:latin typeface="+mn-ea"/>
                </a:rPr>
                <a:t>4</a:t>
              </a:r>
              <a:r>
                <a:rPr kumimoji="1" lang="ja-JP" altLang="en-US" sz="1200" dirty="0">
                  <a:solidFill>
                    <a:srgbClr val="000000"/>
                  </a:solidFill>
                  <a:latin typeface="+mn-ea"/>
                </a:rPr>
                <a:t>月末）における公開情報に基づいた内容である。</a:t>
              </a:r>
            </a:p>
          </p:txBody>
        </p:sp>
        <p:grpSp>
          <p:nvGrpSpPr>
            <p:cNvPr id="5" name="グループ化 4">
              <a:extLst>
                <a:ext uri="{FF2B5EF4-FFF2-40B4-BE49-F238E27FC236}">
                  <a16:creationId xmlns:a16="http://schemas.microsoft.com/office/drawing/2014/main" id="{70082E8E-EF95-4AEE-3722-0B35298F8F1A}"/>
                </a:ext>
              </a:extLst>
            </p:cNvPr>
            <p:cNvGrpSpPr/>
            <p:nvPr/>
          </p:nvGrpSpPr>
          <p:grpSpPr>
            <a:xfrm>
              <a:off x="504000" y="2067250"/>
              <a:ext cx="6552000" cy="252000"/>
              <a:chOff x="504000" y="5705617"/>
              <a:chExt cx="6552000" cy="252000"/>
            </a:xfrm>
          </p:grpSpPr>
          <p:sp>
            <p:nvSpPr>
              <p:cNvPr id="7" name="正方形/長方形 6">
                <a:extLst>
                  <a:ext uri="{FF2B5EF4-FFF2-40B4-BE49-F238E27FC236}">
                    <a16:creationId xmlns:a16="http://schemas.microsoft.com/office/drawing/2014/main" id="{F06EE0E8-E041-E95D-108B-CD0F1A7F4D00}"/>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8" name="テキスト ボックス 7">
                <a:extLst>
                  <a:ext uri="{FF2B5EF4-FFF2-40B4-BE49-F238E27FC236}">
                    <a16:creationId xmlns:a16="http://schemas.microsoft.com/office/drawing/2014/main" id="{B9474D8E-2550-3BDD-AEC2-6AABCB07F4ED}"/>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全国自治体</a:t>
                </a:r>
              </a:p>
            </p:txBody>
          </p:sp>
        </p:grpSp>
      </p:grpSp>
      <p:grpSp>
        <p:nvGrpSpPr>
          <p:cNvPr id="152" name="グループ化 151">
            <a:extLst>
              <a:ext uri="{FF2B5EF4-FFF2-40B4-BE49-F238E27FC236}">
                <a16:creationId xmlns:a16="http://schemas.microsoft.com/office/drawing/2014/main" id="{D898E06D-00B4-0900-2A95-2863ADF04C51}"/>
              </a:ext>
            </a:extLst>
          </p:cNvPr>
          <p:cNvGrpSpPr/>
          <p:nvPr/>
        </p:nvGrpSpPr>
        <p:grpSpPr>
          <a:xfrm>
            <a:off x="2610000" y="3612180"/>
            <a:ext cx="324000" cy="324000"/>
            <a:chOff x="6723571" y="910917"/>
            <a:chExt cx="324000" cy="324000"/>
          </a:xfrm>
        </p:grpSpPr>
        <p:sp>
          <p:nvSpPr>
            <p:cNvPr id="153" name="正方形/長方形 152">
              <a:extLst>
                <a:ext uri="{FF2B5EF4-FFF2-40B4-BE49-F238E27FC236}">
                  <a16:creationId xmlns:a16="http://schemas.microsoft.com/office/drawing/2014/main" id="{C9EFED1C-7484-E1C9-9F69-5F3434D9A4CE}"/>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154" name="Freeform 6">
              <a:extLst>
                <a:ext uri="{FF2B5EF4-FFF2-40B4-BE49-F238E27FC236}">
                  <a16:creationId xmlns:a16="http://schemas.microsoft.com/office/drawing/2014/main" id="{A96E9B09-1A99-CFD2-6C20-76A35CB8D7E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60" name="グループ化 159">
            <a:extLst>
              <a:ext uri="{FF2B5EF4-FFF2-40B4-BE49-F238E27FC236}">
                <a16:creationId xmlns:a16="http://schemas.microsoft.com/office/drawing/2014/main" id="{1C81B1CD-2D2A-DA6B-821B-5CB20A8126DF}"/>
              </a:ext>
            </a:extLst>
          </p:cNvPr>
          <p:cNvGrpSpPr/>
          <p:nvPr/>
        </p:nvGrpSpPr>
        <p:grpSpPr>
          <a:xfrm>
            <a:off x="2610000" y="6818730"/>
            <a:ext cx="324000" cy="324000"/>
            <a:chOff x="6723571" y="910917"/>
            <a:chExt cx="324000" cy="324000"/>
          </a:xfrm>
        </p:grpSpPr>
        <p:sp>
          <p:nvSpPr>
            <p:cNvPr id="161" name="正方形/長方形 160">
              <a:extLst>
                <a:ext uri="{FF2B5EF4-FFF2-40B4-BE49-F238E27FC236}">
                  <a16:creationId xmlns:a16="http://schemas.microsoft.com/office/drawing/2014/main" id="{957323EF-FC14-06D0-DF50-485C14FD0B52}"/>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162" name="Freeform 6">
              <a:extLst>
                <a:ext uri="{FF2B5EF4-FFF2-40B4-BE49-F238E27FC236}">
                  <a16:creationId xmlns:a16="http://schemas.microsoft.com/office/drawing/2014/main" id="{B4FC1C28-8D3C-2014-B5DC-508F01282C50}"/>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63" name="グループ化 162">
            <a:extLst>
              <a:ext uri="{FF2B5EF4-FFF2-40B4-BE49-F238E27FC236}">
                <a16:creationId xmlns:a16="http://schemas.microsoft.com/office/drawing/2014/main" id="{738522D5-2F8A-A995-AA73-17027EC6D073}"/>
              </a:ext>
            </a:extLst>
          </p:cNvPr>
          <p:cNvGrpSpPr/>
          <p:nvPr/>
        </p:nvGrpSpPr>
        <p:grpSpPr>
          <a:xfrm>
            <a:off x="2610000" y="7787130"/>
            <a:ext cx="324000" cy="324000"/>
            <a:chOff x="6723571" y="910917"/>
            <a:chExt cx="324000" cy="324000"/>
          </a:xfrm>
        </p:grpSpPr>
        <p:sp>
          <p:nvSpPr>
            <p:cNvPr id="164" name="正方形/長方形 163">
              <a:extLst>
                <a:ext uri="{FF2B5EF4-FFF2-40B4-BE49-F238E27FC236}">
                  <a16:creationId xmlns:a16="http://schemas.microsoft.com/office/drawing/2014/main" id="{ED04A15C-4242-1120-B02F-359A0E719009}"/>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165" name="Freeform 6">
              <a:extLst>
                <a:ext uri="{FF2B5EF4-FFF2-40B4-BE49-F238E27FC236}">
                  <a16:creationId xmlns:a16="http://schemas.microsoft.com/office/drawing/2014/main" id="{014E47A4-D098-CB3B-541D-C3E5EB225C1F}"/>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66" name="グループ化 165">
            <a:extLst>
              <a:ext uri="{FF2B5EF4-FFF2-40B4-BE49-F238E27FC236}">
                <a16:creationId xmlns:a16="http://schemas.microsoft.com/office/drawing/2014/main" id="{45F04187-09B1-D814-9CB7-8329753D79C8}"/>
              </a:ext>
            </a:extLst>
          </p:cNvPr>
          <p:cNvGrpSpPr/>
          <p:nvPr/>
        </p:nvGrpSpPr>
        <p:grpSpPr>
          <a:xfrm>
            <a:off x="2610000" y="5370424"/>
            <a:ext cx="324000" cy="324000"/>
            <a:chOff x="6723571" y="910917"/>
            <a:chExt cx="324000" cy="324000"/>
          </a:xfrm>
        </p:grpSpPr>
        <p:sp>
          <p:nvSpPr>
            <p:cNvPr id="167" name="正方形/長方形 166">
              <a:extLst>
                <a:ext uri="{FF2B5EF4-FFF2-40B4-BE49-F238E27FC236}">
                  <a16:creationId xmlns:a16="http://schemas.microsoft.com/office/drawing/2014/main" id="{55A643CD-4146-65B3-B406-CE0546C09BEB}"/>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168" name="Freeform 6">
              <a:extLst>
                <a:ext uri="{FF2B5EF4-FFF2-40B4-BE49-F238E27FC236}">
                  <a16:creationId xmlns:a16="http://schemas.microsoft.com/office/drawing/2014/main" id="{E992FFEB-6734-666E-92A1-C951743A814E}"/>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75" name="グループ化 174">
            <a:extLst>
              <a:ext uri="{FF2B5EF4-FFF2-40B4-BE49-F238E27FC236}">
                <a16:creationId xmlns:a16="http://schemas.microsoft.com/office/drawing/2014/main" id="{3D544787-B552-4B5C-4F47-4D461BA1AA06}"/>
              </a:ext>
            </a:extLst>
          </p:cNvPr>
          <p:cNvGrpSpPr/>
          <p:nvPr/>
        </p:nvGrpSpPr>
        <p:grpSpPr>
          <a:xfrm>
            <a:off x="2610000" y="8862165"/>
            <a:ext cx="324000" cy="324000"/>
            <a:chOff x="6723571" y="910917"/>
            <a:chExt cx="324000" cy="324000"/>
          </a:xfrm>
        </p:grpSpPr>
        <p:sp>
          <p:nvSpPr>
            <p:cNvPr id="176" name="正方形/長方形 175">
              <a:extLst>
                <a:ext uri="{FF2B5EF4-FFF2-40B4-BE49-F238E27FC236}">
                  <a16:creationId xmlns:a16="http://schemas.microsoft.com/office/drawing/2014/main" id="{B8C4632A-4006-D251-91C8-6A9C7BB32604}"/>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177" name="Freeform 6">
              <a:extLst>
                <a:ext uri="{FF2B5EF4-FFF2-40B4-BE49-F238E27FC236}">
                  <a16:creationId xmlns:a16="http://schemas.microsoft.com/office/drawing/2014/main" id="{51CD927C-EE80-4F02-6602-722EBE05094D}"/>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78" name="グループ化 177">
            <a:extLst>
              <a:ext uri="{FF2B5EF4-FFF2-40B4-BE49-F238E27FC236}">
                <a16:creationId xmlns:a16="http://schemas.microsoft.com/office/drawing/2014/main" id="{CACCB6EA-63F2-FF3E-9E0B-D761E9A23D9D}"/>
              </a:ext>
            </a:extLst>
          </p:cNvPr>
          <p:cNvGrpSpPr/>
          <p:nvPr/>
        </p:nvGrpSpPr>
        <p:grpSpPr>
          <a:xfrm>
            <a:off x="2610000" y="9700510"/>
            <a:ext cx="324000" cy="324000"/>
            <a:chOff x="6723571" y="910917"/>
            <a:chExt cx="324000" cy="324000"/>
          </a:xfrm>
        </p:grpSpPr>
        <p:sp>
          <p:nvSpPr>
            <p:cNvPr id="179" name="正方形/長方形 178">
              <a:extLst>
                <a:ext uri="{FF2B5EF4-FFF2-40B4-BE49-F238E27FC236}">
                  <a16:creationId xmlns:a16="http://schemas.microsoft.com/office/drawing/2014/main" id="{F3579B0D-87FE-F2C6-A2B4-E096DFD4ABEA}"/>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180" name="Freeform 6">
              <a:extLst>
                <a:ext uri="{FF2B5EF4-FFF2-40B4-BE49-F238E27FC236}">
                  <a16:creationId xmlns:a16="http://schemas.microsoft.com/office/drawing/2014/main" id="{7606C8DF-C7BE-4596-7067-36ADCF3AF9DD}"/>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187" name="正方形/長方形 186">
            <a:extLst>
              <a:ext uri="{FF2B5EF4-FFF2-40B4-BE49-F238E27FC236}">
                <a16:creationId xmlns:a16="http://schemas.microsoft.com/office/drawing/2014/main" id="{DD4E77F7-7BF3-0E89-074D-A21886D7A17C}"/>
              </a:ext>
            </a:extLst>
          </p:cNvPr>
          <p:cNvSpPr>
            <a:spLocks/>
          </p:cNvSpPr>
          <p:nvPr/>
        </p:nvSpPr>
        <p:spPr>
          <a:xfrm>
            <a:off x="1324800" y="5370424"/>
            <a:ext cx="720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188" name="正方形/長方形 187">
            <a:extLst>
              <a:ext uri="{FF2B5EF4-FFF2-40B4-BE49-F238E27FC236}">
                <a16:creationId xmlns:a16="http://schemas.microsoft.com/office/drawing/2014/main" id="{0657FF70-9CAD-7C93-FA57-70BAFBD3652B}"/>
              </a:ext>
            </a:extLst>
          </p:cNvPr>
          <p:cNvSpPr>
            <a:spLocks/>
          </p:cNvSpPr>
          <p:nvPr/>
        </p:nvSpPr>
        <p:spPr>
          <a:xfrm>
            <a:off x="1324800" y="3612180"/>
            <a:ext cx="720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189" name="正方形/長方形 188">
            <a:extLst>
              <a:ext uri="{FF2B5EF4-FFF2-40B4-BE49-F238E27FC236}">
                <a16:creationId xmlns:a16="http://schemas.microsoft.com/office/drawing/2014/main" id="{DD9FE010-ACD9-1492-D0F4-10029075E5DD}"/>
              </a:ext>
            </a:extLst>
          </p:cNvPr>
          <p:cNvSpPr>
            <a:spLocks/>
          </p:cNvSpPr>
          <p:nvPr/>
        </p:nvSpPr>
        <p:spPr>
          <a:xfrm>
            <a:off x="1324800" y="6818730"/>
            <a:ext cx="720000" cy="324000"/>
          </a:xfrm>
          <a:prstGeom prst="rect">
            <a:avLst/>
          </a:prstGeom>
          <a:solidFill>
            <a:srgbClr val="227FBB"/>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A</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190" name="正方形/長方形 189">
            <a:extLst>
              <a:ext uri="{FF2B5EF4-FFF2-40B4-BE49-F238E27FC236}">
                <a16:creationId xmlns:a16="http://schemas.microsoft.com/office/drawing/2014/main" id="{ED50F699-FCA1-5F7D-C691-8FA995E48579}"/>
              </a:ext>
            </a:extLst>
          </p:cNvPr>
          <p:cNvSpPr>
            <a:spLocks/>
          </p:cNvSpPr>
          <p:nvPr/>
        </p:nvSpPr>
        <p:spPr>
          <a:xfrm>
            <a:off x="1324800" y="4577374"/>
            <a:ext cx="720000" cy="324000"/>
          </a:xfrm>
          <a:prstGeom prst="rect">
            <a:avLst/>
          </a:prstGeom>
          <a:solidFill>
            <a:srgbClr val="227FBB"/>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A</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191" name="正方形/長方形 190">
            <a:extLst>
              <a:ext uri="{FF2B5EF4-FFF2-40B4-BE49-F238E27FC236}">
                <a16:creationId xmlns:a16="http://schemas.microsoft.com/office/drawing/2014/main" id="{587863DA-1A0A-18CD-7649-40B6DD65BBD3}"/>
              </a:ext>
            </a:extLst>
          </p:cNvPr>
          <p:cNvSpPr>
            <a:spLocks/>
          </p:cNvSpPr>
          <p:nvPr/>
        </p:nvSpPr>
        <p:spPr>
          <a:xfrm>
            <a:off x="1324800" y="7787130"/>
            <a:ext cx="720000" cy="324000"/>
          </a:xfrm>
          <a:prstGeom prst="rect">
            <a:avLst/>
          </a:prstGeom>
          <a:solidFill>
            <a:srgbClr val="227FBB"/>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A</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192" name="正方形/長方形 191">
            <a:extLst>
              <a:ext uri="{FF2B5EF4-FFF2-40B4-BE49-F238E27FC236}">
                <a16:creationId xmlns:a16="http://schemas.microsoft.com/office/drawing/2014/main" id="{87016A46-CBFC-C148-CA98-16D2ACD86D12}"/>
              </a:ext>
            </a:extLst>
          </p:cNvPr>
          <p:cNvSpPr>
            <a:spLocks/>
          </p:cNvSpPr>
          <p:nvPr/>
        </p:nvSpPr>
        <p:spPr>
          <a:xfrm>
            <a:off x="1324800" y="8862165"/>
            <a:ext cx="720000" cy="324000"/>
          </a:xfrm>
          <a:prstGeom prst="rect">
            <a:avLst/>
          </a:prstGeom>
          <a:solidFill>
            <a:srgbClr val="227FBB"/>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A</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194" name="正方形/長方形 193">
            <a:extLst>
              <a:ext uri="{FF2B5EF4-FFF2-40B4-BE49-F238E27FC236}">
                <a16:creationId xmlns:a16="http://schemas.microsoft.com/office/drawing/2014/main" id="{D8F078E4-28A9-DC45-46EE-9E9733E4469F}"/>
              </a:ext>
            </a:extLst>
          </p:cNvPr>
          <p:cNvSpPr>
            <a:spLocks/>
          </p:cNvSpPr>
          <p:nvPr/>
        </p:nvSpPr>
        <p:spPr>
          <a:xfrm>
            <a:off x="1324800" y="9700510"/>
            <a:ext cx="720000" cy="324000"/>
          </a:xfrm>
          <a:prstGeom prst="rect">
            <a:avLst/>
          </a:prstGeom>
          <a:solidFill>
            <a:srgbClr val="8FB737"/>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C</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3">
            <a:extLst>
              <a:ext uri="{FF2B5EF4-FFF2-40B4-BE49-F238E27FC236}">
                <a16:creationId xmlns:a16="http://schemas.microsoft.com/office/drawing/2014/main" id="{7416CCE0-C677-F4A0-982E-EB9AA579B807}"/>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pPr/>
              <a:t>8</a:t>
            </a:fld>
            <a:endParaRPr kumimoji="1" lang="ja-JP" altLang="en-US" dirty="0"/>
          </a:p>
        </p:txBody>
      </p:sp>
    </p:spTree>
    <p:extLst>
      <p:ext uri="{BB962C8B-B14F-4D97-AF65-F5344CB8AC3E}">
        <p14:creationId xmlns:p14="http://schemas.microsoft.com/office/powerpoint/2010/main" val="34518504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CCFD30E1-BEE7-4CC1-3D19-219EB1AC79A5}"/>
              </a:ext>
            </a:extLst>
          </p:cNvPr>
          <p:cNvSpPr>
            <a:spLocks/>
          </p:cNvSpPr>
          <p:nvPr/>
        </p:nvSpPr>
        <p:spPr>
          <a:xfrm>
            <a:off x="5821247" y="818825"/>
            <a:ext cx="864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extLst>
              <p:ext uri="{D42A27DB-BD31-4B8C-83A1-F6EECF244321}">
                <p14:modId xmlns:p14="http://schemas.microsoft.com/office/powerpoint/2010/main" val="3881939883"/>
              </p:ext>
            </p:ext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93214"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a:xfrm>
            <a:off x="519729" y="320440"/>
            <a:ext cx="6552000" cy="249299"/>
          </a:xfrm>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80</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a:xfrm>
            <a:off x="504000" y="830717"/>
            <a:ext cx="6552000" cy="276999"/>
          </a:xfrm>
        </p:spPr>
        <p:txBody>
          <a:bodyPr/>
          <a:lstStyle/>
          <a:p>
            <a:r>
              <a:rPr lang="zh-TW" altLang="en-US" dirty="0">
                <a:latin typeface="+mn-ea"/>
                <a:ea typeface="+mn-ea"/>
              </a:rPr>
              <a:t>（</a:t>
            </a:r>
            <a:r>
              <a:rPr lang="en-US" altLang="ja-JP" dirty="0">
                <a:latin typeface="+mn-ea"/>
                <a:ea typeface="+mn-ea"/>
              </a:rPr>
              <a:t>12</a:t>
            </a:r>
            <a:r>
              <a:rPr lang="zh-TW" altLang="en-US" dirty="0">
                <a:latin typeface="+mn-ea"/>
                <a:ea typeface="+mn-ea"/>
              </a:rPr>
              <a:t>） </a:t>
            </a:r>
            <a:r>
              <a:rPr lang="ja-JP" altLang="en-US" dirty="0">
                <a:latin typeface="+mn-ea"/>
                <a:ea typeface="+mn-ea"/>
              </a:rPr>
              <a:t>兵庫県伊丹</a:t>
            </a:r>
            <a:r>
              <a:rPr lang="zh-TW" altLang="en-US" dirty="0">
                <a:latin typeface="+mn-ea"/>
                <a:ea typeface="+mn-ea"/>
              </a:rPr>
              <a:t>市</a:t>
            </a: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2-1. </a:t>
            </a:r>
            <a:r>
              <a:rPr lang="ja-JP" altLang="en-US" dirty="0">
                <a:latin typeface="+mn-ea"/>
                <a:ea typeface="+mn-ea"/>
              </a:rPr>
              <a:t>運用中の自治体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297323"/>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910367"/>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6635977"/>
            <a:ext cx="6552000" cy="1320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新庁舎整備推進本部の設置</a:t>
            </a:r>
          </a:p>
          <a:p>
            <a:pPr indent="144000"/>
            <a:r>
              <a:rPr kumimoji="1" lang="ja-JP" altLang="en-US" sz="1100" dirty="0">
                <a:solidFill>
                  <a:schemeClr val="tx1"/>
                </a:solidFill>
                <a:latin typeface="+mn-ea"/>
              </a:rPr>
              <a:t>基本計画段階で新庁舎整備推進本部を設置した。その中に、窓口サービス専門部会を設けて、窓口関係部署に加えて技術系、情報系の職員も参加して議論を実施した。</a:t>
            </a:r>
            <a:endParaRPr kumimoji="1" lang="en-US" altLang="ja-JP" sz="1100" dirty="0">
              <a:solidFill>
                <a:schemeClr val="tx1"/>
              </a:solidFill>
              <a:latin typeface="+mn-ea"/>
            </a:endParaRPr>
          </a:p>
          <a:p>
            <a:pPr indent="144000"/>
            <a:endParaRPr kumimoji="1" lang="en-US" altLang="ja-JP" sz="1100" dirty="0">
              <a:solidFill>
                <a:schemeClr val="tx1"/>
              </a:solidFill>
              <a:latin typeface="+mn-ea"/>
            </a:endParaRPr>
          </a:p>
          <a:p>
            <a:pPr algn="just" fontAlgn="ctr">
              <a:lnSpc>
                <a:spcPct val="120000"/>
              </a:lnSpc>
            </a:pPr>
            <a:r>
              <a:rPr kumimoji="1" lang="ja-JP" altLang="en-US" sz="1100" b="1" dirty="0">
                <a:solidFill>
                  <a:srgbClr val="31926F"/>
                </a:solidFill>
                <a:latin typeface="+mn-ea"/>
              </a:rPr>
              <a:t>● </a:t>
            </a:r>
            <a:r>
              <a:rPr kumimoji="1" lang="en-US" altLang="ja-JP" sz="1100" b="1" dirty="0">
                <a:solidFill>
                  <a:srgbClr val="31926F"/>
                </a:solidFill>
                <a:latin typeface="+mn-ea"/>
              </a:rPr>
              <a:t>CIO</a:t>
            </a:r>
            <a:r>
              <a:rPr kumimoji="1" lang="ja-JP" altLang="en-US" sz="1100" b="1" dirty="0">
                <a:solidFill>
                  <a:srgbClr val="31926F"/>
                </a:solidFill>
                <a:latin typeface="+mn-ea"/>
              </a:rPr>
              <a:t>補佐官の活用</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全庁横断で</a:t>
            </a:r>
            <a:r>
              <a:rPr kumimoji="1" lang="en-US" altLang="ja-JP" sz="1100" dirty="0">
                <a:solidFill>
                  <a:schemeClr val="tx1"/>
                </a:solidFill>
                <a:uFill>
                  <a:solidFill>
                    <a:srgbClr val="31926F"/>
                  </a:solidFill>
                </a:uFill>
                <a:latin typeface="+mn-ea"/>
              </a:rPr>
              <a:t>DX</a:t>
            </a:r>
            <a:r>
              <a:rPr kumimoji="1" lang="ja-JP" altLang="en-US" sz="1100" dirty="0">
                <a:solidFill>
                  <a:schemeClr val="tx1"/>
                </a:solidFill>
                <a:latin typeface="+mn-ea"/>
              </a:rPr>
              <a:t>を推進する組織として、デジタル戦略推進本部を設置した。補佐官として、総務省の地域情報化アドバイザーに委嘱し、指導・助言をもらう体制を構築した。</a:t>
            </a:r>
          </a:p>
        </p:txBody>
      </p:sp>
      <p:grpSp>
        <p:nvGrpSpPr>
          <p:cNvPr id="8" name="グループ化 7">
            <a:extLst>
              <a:ext uri="{FF2B5EF4-FFF2-40B4-BE49-F238E27FC236}">
                <a16:creationId xmlns:a16="http://schemas.microsoft.com/office/drawing/2014/main" id="{6D000AA4-7BCC-C649-E7AC-69ADF1DBE04C}"/>
              </a:ext>
            </a:extLst>
          </p:cNvPr>
          <p:cNvGrpSpPr/>
          <p:nvPr/>
        </p:nvGrpSpPr>
        <p:grpSpPr>
          <a:xfrm>
            <a:off x="6746400" y="818825"/>
            <a:ext cx="324000" cy="324000"/>
            <a:chOff x="6723571" y="910917"/>
            <a:chExt cx="324000" cy="324000"/>
          </a:xfrm>
        </p:grpSpPr>
        <p:sp>
          <p:nvSpPr>
            <p:cNvPr id="64" name="正方形/長方形 63">
              <a:extLst>
                <a:ext uri="{FF2B5EF4-FFF2-40B4-BE49-F238E27FC236}">
                  <a16:creationId xmlns:a16="http://schemas.microsoft.com/office/drawing/2014/main" id="{37F3C076-1B68-862B-D50C-82E1AFAFD56A}"/>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72" name="Freeform 6">
              <a:extLst>
                <a:ext uri="{FF2B5EF4-FFF2-40B4-BE49-F238E27FC236}">
                  <a16:creationId xmlns:a16="http://schemas.microsoft.com/office/drawing/2014/main" id="{793893FC-307D-4258-751B-3BAD06959BB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3314695"/>
            <a:ext cx="811119" cy="169277"/>
          </a:xfrm>
          <a:prstGeom prst="rect">
            <a:avLst/>
          </a:prstGeom>
          <a:noFill/>
        </p:spPr>
        <p:txBody>
          <a:bodyPr wrap="none" lIns="0" tIns="0" rIns="0" bIns="0" rtlCol="0">
            <a:spAutoFit/>
          </a:bodyPr>
          <a:lstStyle/>
          <a:p>
            <a:r>
              <a:rPr kumimoji="1" lang="ja-JP" altLang="en-US" sz="1100" dirty="0">
                <a:latin typeface="+mn-ea"/>
              </a:rPr>
              <a:t>新庁舎外観</a:t>
            </a:r>
            <a:r>
              <a:rPr kumimoji="1" lang="en-US" altLang="ja-JP" sz="1100" baseline="30000" dirty="0">
                <a:latin typeface="+mn-ea"/>
              </a:rPr>
              <a:t>*1</a:t>
            </a: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3541616"/>
            <a:ext cx="2808000" cy="492443"/>
          </a:xfrm>
          <a:prstGeom prst="rect">
            <a:avLst/>
          </a:prstGeom>
          <a:noFill/>
        </p:spPr>
        <p:txBody>
          <a:bodyPr wrap="square" lIns="0" tIns="0" rIns="0" bIns="0" rtlCol="0">
            <a:spAutoFit/>
          </a:bodyPr>
          <a:lstStyle/>
          <a:p>
            <a:r>
              <a:rPr kumimoji="1" lang="en-US" altLang="ja-JP" sz="800" dirty="0">
                <a:latin typeface="+mn-ea"/>
              </a:rPr>
              <a:t>*1 </a:t>
            </a:r>
            <a:r>
              <a:rPr kumimoji="1" lang="ja-JP" altLang="en-US" sz="800" dirty="0">
                <a:latin typeface="+mn-ea"/>
              </a:rPr>
              <a:t>「新庁舎整備推進事業」、伊丹市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9</a:t>
            </a:r>
            <a:r>
              <a:rPr kumimoji="1" lang="ja-JP" altLang="en-US" sz="800" dirty="0">
                <a:latin typeface="+mn-ea"/>
              </a:rPr>
              <a:t>月</a:t>
            </a:r>
            <a:r>
              <a:rPr kumimoji="1" lang="en-US" altLang="ja-JP" sz="800" dirty="0">
                <a:latin typeface="+mn-ea"/>
              </a:rPr>
              <a:t>28</a:t>
            </a:r>
            <a:r>
              <a:rPr kumimoji="1" lang="ja-JP" altLang="en-US" sz="800" dirty="0">
                <a:latin typeface="+mn-ea"/>
              </a:rPr>
              <a:t>日閲覧</a:t>
            </a:r>
            <a:r>
              <a:rPr kumimoji="1" lang="en-US" altLang="ja-JP" sz="800" dirty="0">
                <a:latin typeface="+mn-ea"/>
              </a:rPr>
              <a:t> (</a:t>
            </a:r>
            <a:r>
              <a:rPr kumimoji="1" lang="en-US" altLang="ja-JP" sz="800" dirty="0">
                <a:latin typeface="+mn-ea"/>
                <a:hlinkClick r:id="rId6"/>
              </a:rPr>
              <a:t>https://www.city.itami.lg.jp/SOSIKI/SOMU/CYOUSYASYUUHENSEIBI/tyousya/index.html</a:t>
            </a:r>
            <a:r>
              <a:rPr kumimoji="1" lang="en-US" altLang="ja-JP" sz="800" dirty="0">
                <a:latin typeface="+mn-ea"/>
              </a:rPr>
              <a:t>)</a:t>
            </a:r>
            <a:endParaRPr kumimoji="1" lang="ja-JP" altLang="en-US" sz="800" dirty="0">
              <a:latin typeface="+mn-ea"/>
            </a:endParaRP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3264394033"/>
              </p:ext>
            </p:extLst>
          </p:nvPr>
        </p:nvGraphicFramePr>
        <p:xfrm>
          <a:off x="3491999" y="1368000"/>
          <a:ext cx="3620643" cy="3979504"/>
        </p:xfrm>
        <a:graphic>
          <a:graphicData uri="http://schemas.openxmlformats.org/drawingml/2006/table">
            <a:tbl>
              <a:tblPr firstRow="1" bandRow="1">
                <a:tableStyleId>{5C22544A-7EE6-4342-B048-85BDC9FD1C3A}</a:tableStyleId>
              </a:tblPr>
              <a:tblGrid>
                <a:gridCol w="841159">
                  <a:extLst>
                    <a:ext uri="{9D8B030D-6E8A-4147-A177-3AD203B41FA5}">
                      <a16:colId xmlns:a16="http://schemas.microsoft.com/office/drawing/2014/main" val="2205131833"/>
                    </a:ext>
                  </a:extLst>
                </a:gridCol>
                <a:gridCol w="2779484">
                  <a:extLst>
                    <a:ext uri="{9D8B030D-6E8A-4147-A177-3AD203B41FA5}">
                      <a16:colId xmlns:a16="http://schemas.microsoft.com/office/drawing/2014/main" val="4113838918"/>
                    </a:ext>
                  </a:extLst>
                </a:gridCol>
              </a:tblGrid>
              <a:tr h="920974">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196,356</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83,600</a:t>
                      </a:r>
                      <a:r>
                        <a:rPr kumimoji="1" lang="ja-JP" altLang="en-US" sz="1000" b="0" dirty="0">
                          <a:solidFill>
                            <a:schemeClr val="tx1"/>
                          </a:solidFill>
                          <a:latin typeface="+mn-ea"/>
                        </a:rPr>
                        <a:t>世帯</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25.00k㎡</a:t>
                      </a: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1,356</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4</a:t>
                      </a:r>
                      <a:r>
                        <a:rPr kumimoji="1" lang="zh-TW"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762521">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運用中</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4</a:t>
                      </a:r>
                      <a:r>
                        <a:rPr kumimoji="1" lang="ja-JP" altLang="en-US" sz="1000" b="0">
                          <a:solidFill>
                            <a:schemeClr val="tx1"/>
                          </a:solidFill>
                          <a:latin typeface="+mn-ea"/>
                        </a:rPr>
                        <a:t>年</a:t>
                      </a:r>
                      <a:r>
                        <a:rPr kumimoji="1" lang="en-US" altLang="ja-JP" sz="1000" b="0" dirty="0">
                          <a:solidFill>
                            <a:schemeClr val="tx1"/>
                          </a:solidFill>
                          <a:latin typeface="+mn-ea"/>
                        </a:rPr>
                        <a:t>11</a:t>
                      </a:r>
                      <a:r>
                        <a:rPr kumimoji="1" lang="ja-JP" altLang="en-US" sz="1000" b="0">
                          <a:solidFill>
                            <a:schemeClr val="tx1"/>
                          </a:solidFill>
                          <a:latin typeface="+mn-ea"/>
                        </a:rPr>
                        <a:t>月供用開始</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同一敷地内に建て替え</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99376">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所在地</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zh-TW" altLang="en-US" sz="1000" dirty="0">
                          <a:solidFill>
                            <a:schemeClr val="tx1"/>
                          </a:solidFill>
                          <a:latin typeface="BIZ UDPゴシック" panose="020B0400000000000000" pitchFamily="50" charset="-128"/>
                          <a:ea typeface="BIZ UDPゴシック" panose="020B0400000000000000" pitchFamily="50" charset="-128"/>
                        </a:rPr>
                        <a:t>兵庫県伊丹市千僧</a:t>
                      </a:r>
                      <a:r>
                        <a:rPr kumimoji="1" lang="en-US" altLang="zh-TW" sz="1000" dirty="0">
                          <a:solidFill>
                            <a:schemeClr val="tx1"/>
                          </a:solidFill>
                          <a:latin typeface="BIZ UDPゴシック" panose="020B0400000000000000" pitchFamily="50" charset="-128"/>
                          <a:ea typeface="BIZ UDPゴシック" panose="020B0400000000000000" pitchFamily="50" charset="-128"/>
                        </a:rPr>
                        <a:t>1-1</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04703475"/>
                  </a:ext>
                </a:extLst>
              </a:tr>
              <a:tr h="578974">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a:lnSpc>
                          <a:spcPts val="1600"/>
                        </a:lnSpc>
                      </a:pPr>
                      <a:r>
                        <a:rPr kumimoji="1" lang="en-US" altLang="ja-JP" sz="1000" dirty="0">
                          <a:solidFill>
                            <a:schemeClr val="tx1"/>
                          </a:solidFill>
                          <a:latin typeface="BIZ UDPゴシック" panose="020B0400000000000000" pitchFamily="50" charset="-128"/>
                          <a:ea typeface="BIZ UDPゴシック" panose="020B0400000000000000" pitchFamily="50" charset="-128"/>
                        </a:rPr>
                        <a:t>JR</a:t>
                      </a:r>
                      <a:r>
                        <a:rPr kumimoji="1" lang="ja-JP" altLang="en-US" sz="1000" dirty="0">
                          <a:solidFill>
                            <a:schemeClr val="tx1"/>
                          </a:solidFill>
                          <a:latin typeface="BIZ UDPゴシック" panose="020B0400000000000000" pitchFamily="50" charset="-128"/>
                          <a:ea typeface="BIZ UDPゴシック" panose="020B0400000000000000" pitchFamily="50" charset="-128"/>
                        </a:rPr>
                        <a:t>伊丹駅から徒歩約</a:t>
                      </a:r>
                      <a:r>
                        <a:rPr kumimoji="1" lang="en-US" altLang="ja-JP" sz="1000" dirty="0">
                          <a:solidFill>
                            <a:schemeClr val="tx1"/>
                          </a:solidFill>
                          <a:latin typeface="BIZ UDPゴシック" panose="020B0400000000000000" pitchFamily="50" charset="-128"/>
                          <a:ea typeface="BIZ UDPゴシック" panose="020B0400000000000000" pitchFamily="50" charset="-128"/>
                        </a:rPr>
                        <a:t>30</a:t>
                      </a:r>
                      <a:r>
                        <a:rPr kumimoji="1" lang="ja-JP" altLang="en-US" sz="1000" dirty="0">
                          <a:solidFill>
                            <a:schemeClr val="tx1"/>
                          </a:solidFill>
                          <a:latin typeface="BIZ UDPゴシック" panose="020B0400000000000000" pitchFamily="50" charset="-128"/>
                          <a:ea typeface="BIZ UDPゴシック" panose="020B0400000000000000" pitchFamily="50" charset="-128"/>
                        </a:rPr>
                        <a:t>分、バス約</a:t>
                      </a:r>
                      <a:r>
                        <a:rPr kumimoji="1" lang="en-US" altLang="ja-JP" sz="1000" dirty="0">
                          <a:solidFill>
                            <a:schemeClr val="tx1"/>
                          </a:solidFill>
                          <a:latin typeface="BIZ UDPゴシック" panose="020B0400000000000000" pitchFamily="50" charset="-128"/>
                          <a:ea typeface="BIZ UDPゴシック" panose="020B0400000000000000" pitchFamily="50" charset="-128"/>
                        </a:rPr>
                        <a:t>20</a:t>
                      </a:r>
                      <a:r>
                        <a:rPr kumimoji="1" lang="ja-JP" altLang="en-US" sz="1000" dirty="0">
                          <a:solidFill>
                            <a:schemeClr val="tx1"/>
                          </a:solidFill>
                          <a:latin typeface="BIZ UDPゴシック" panose="020B0400000000000000" pitchFamily="50" charset="-128"/>
                          <a:ea typeface="BIZ UDPゴシック" panose="020B0400000000000000" pitchFamily="50" charset="-128"/>
                        </a:rPr>
                        <a:t>分</a:t>
                      </a:r>
                    </a:p>
                    <a:p>
                      <a:pPr>
                        <a:lnSpc>
                          <a:spcPts val="1600"/>
                        </a:lnSpc>
                      </a:pPr>
                      <a:r>
                        <a:rPr kumimoji="1" lang="ja-JP" altLang="en-US" sz="1000" dirty="0">
                          <a:solidFill>
                            <a:schemeClr val="tx1"/>
                          </a:solidFill>
                          <a:latin typeface="BIZ UDPゴシック" panose="020B0400000000000000" pitchFamily="50" charset="-128"/>
                          <a:ea typeface="BIZ UDPゴシック" panose="020B0400000000000000" pitchFamily="50" charset="-128"/>
                        </a:rPr>
                        <a:t>阪急伊丹駅から徒歩約</a:t>
                      </a:r>
                      <a:r>
                        <a:rPr kumimoji="1" lang="en-US" altLang="ja-JP" sz="1000" dirty="0">
                          <a:solidFill>
                            <a:schemeClr val="tx1"/>
                          </a:solidFill>
                          <a:latin typeface="BIZ UDPゴシック" panose="020B0400000000000000" pitchFamily="50" charset="-128"/>
                          <a:ea typeface="BIZ UDPゴシック" panose="020B0400000000000000" pitchFamily="50" charset="-128"/>
                        </a:rPr>
                        <a:t>20</a:t>
                      </a:r>
                      <a:r>
                        <a:rPr kumimoji="1" lang="ja-JP" altLang="en-US" sz="1000" dirty="0">
                          <a:solidFill>
                            <a:schemeClr val="tx1"/>
                          </a:solidFill>
                          <a:latin typeface="BIZ UDPゴシック" panose="020B0400000000000000" pitchFamily="50" charset="-128"/>
                          <a:ea typeface="BIZ UDPゴシック" panose="020B0400000000000000" pitchFamily="50" charset="-128"/>
                        </a:rPr>
                        <a:t>分、バス約</a:t>
                      </a:r>
                      <a:r>
                        <a:rPr kumimoji="1" lang="en-US" altLang="ja-JP" sz="1000" dirty="0">
                          <a:solidFill>
                            <a:schemeClr val="tx1"/>
                          </a:solidFill>
                          <a:latin typeface="BIZ UDPゴシック" panose="020B0400000000000000" pitchFamily="50" charset="-128"/>
                          <a:ea typeface="BIZ UDPゴシック" panose="020B0400000000000000" pitchFamily="50" charset="-128"/>
                        </a:rPr>
                        <a:t>15</a:t>
                      </a:r>
                      <a:r>
                        <a:rPr kumimoji="1" lang="ja-JP" altLang="en-US" sz="1000" dirty="0">
                          <a:solidFill>
                            <a:schemeClr val="tx1"/>
                          </a:solidFill>
                          <a:latin typeface="BIZ UDPゴシック" panose="020B0400000000000000" pitchFamily="50" charset="-128"/>
                          <a:ea typeface="BIZ UDPゴシック" panose="020B0400000000000000" pitchFamily="50" charset="-128"/>
                        </a:rPr>
                        <a:t>分</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28793181"/>
                  </a:ext>
                </a:extLst>
              </a:tr>
              <a:tr h="1417659">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建物概要</a:t>
                      </a:r>
                      <a:r>
                        <a:rPr kumimoji="1" lang="ja-JP" altLang="en-US" sz="1000" baseline="30000" dirty="0">
                          <a:solidFill>
                            <a:srgbClr val="31926F"/>
                          </a:solidFill>
                          <a:latin typeface="+mn-ea"/>
                        </a:rPr>
                        <a:t>＊</a:t>
                      </a:r>
                      <a:r>
                        <a:rPr kumimoji="1" lang="en-US" altLang="ja-JP" sz="1000" baseline="30000" dirty="0">
                          <a:solidFill>
                            <a:srgbClr val="31926F"/>
                          </a:solidFill>
                          <a:latin typeface="+mn-ea"/>
                        </a:rPr>
                        <a:t>1</a:t>
                      </a:r>
                      <a:endParaRPr kumimoji="1" lang="ja-JP" altLang="en-US" sz="1000" dirty="0">
                        <a:solidFill>
                          <a:srgbClr val="31926F"/>
                        </a:solidFill>
                        <a:latin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構造種別</a:t>
                      </a:r>
                      <a:r>
                        <a:rPr kumimoji="1" lang="en-US" altLang="ja-JP" sz="1000" b="0" dirty="0">
                          <a:solidFill>
                            <a:schemeClr val="tx1"/>
                          </a:solidFill>
                          <a:latin typeface="+mn-ea"/>
                        </a:rPr>
                        <a:t>	</a:t>
                      </a:r>
                      <a:r>
                        <a:rPr kumimoji="1" lang="ja-JP" altLang="en-US" sz="1000" b="0" dirty="0">
                          <a:solidFill>
                            <a:schemeClr val="tx1"/>
                          </a:solidFill>
                          <a:latin typeface="+mn-ea"/>
                        </a:rPr>
                        <a:t>鉄骨造（地上部）</a:t>
                      </a:r>
                      <a:br>
                        <a:rPr kumimoji="1" lang="en-US" altLang="ja-JP" sz="1000" b="0" dirty="0">
                          <a:solidFill>
                            <a:schemeClr val="tx1"/>
                          </a:solidFill>
                          <a:latin typeface="+mn-ea"/>
                        </a:rPr>
                      </a:br>
                      <a:r>
                        <a:rPr kumimoji="1" lang="ja-JP" altLang="en-US" sz="1000" b="0" dirty="0">
                          <a:solidFill>
                            <a:schemeClr val="tx1"/>
                          </a:solidFill>
                          <a:latin typeface="+mn-ea"/>
                        </a:rPr>
                        <a:t>　　　　　　　 鉄筋コンクリート造（基礎）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建築面積</a:t>
                      </a:r>
                      <a:r>
                        <a:rPr kumimoji="1" lang="en-US" altLang="ja-JP" sz="1000" b="0" dirty="0">
                          <a:solidFill>
                            <a:schemeClr val="tx1"/>
                          </a:solidFill>
                          <a:latin typeface="+mn-ea"/>
                        </a:rPr>
                        <a:t>	4,445</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1439863" algn="r"/>
                        </a:tabLst>
                      </a:pPr>
                      <a:r>
                        <a:rPr kumimoji="1" lang="ja-JP" altLang="en-US" sz="1000" b="0" dirty="0">
                          <a:solidFill>
                            <a:schemeClr val="tx1"/>
                          </a:solidFill>
                          <a:latin typeface="+mn-ea"/>
                        </a:rPr>
                        <a:t>延床面積　 </a:t>
                      </a:r>
                      <a:r>
                        <a:rPr kumimoji="1" lang="en-US" altLang="ja-JP" sz="1000" b="0" dirty="0">
                          <a:solidFill>
                            <a:schemeClr val="tx1"/>
                          </a:solidFill>
                          <a:latin typeface="+mn-ea"/>
                        </a:rPr>
                        <a:t>21,759.23</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階数</a:t>
                      </a:r>
                      <a:r>
                        <a:rPr kumimoji="1" lang="en-US" altLang="ja-JP" sz="1000" b="0" dirty="0">
                          <a:solidFill>
                            <a:schemeClr val="tx1"/>
                          </a:solidFill>
                          <a:latin typeface="+mn-ea"/>
                        </a:rPr>
                        <a:t>	</a:t>
                      </a:r>
                      <a:r>
                        <a:rPr kumimoji="1" lang="zh-TW" altLang="en-US" sz="1000" b="0" dirty="0">
                          <a:solidFill>
                            <a:schemeClr val="tx1"/>
                          </a:solidFill>
                          <a:latin typeface="+mn-ea"/>
                        </a:rPr>
                        <a:t>地上</a:t>
                      </a:r>
                      <a:r>
                        <a:rPr kumimoji="1" lang="en-US" altLang="ja-JP" sz="1000" b="0" dirty="0">
                          <a:solidFill>
                            <a:schemeClr val="tx1"/>
                          </a:solidFill>
                          <a:latin typeface="+mn-ea"/>
                        </a:rPr>
                        <a:t>6</a:t>
                      </a:r>
                      <a:r>
                        <a:rPr kumimoji="1" lang="zh-TW" altLang="en-US" sz="1000" b="0" dirty="0">
                          <a:solidFill>
                            <a:schemeClr val="tx1"/>
                          </a:solidFill>
                          <a:latin typeface="+mn-ea"/>
                        </a:rPr>
                        <a:t>階地下</a:t>
                      </a:r>
                      <a:r>
                        <a:rPr kumimoji="1" lang="en-US" altLang="ja-JP" sz="1000" b="0" dirty="0">
                          <a:solidFill>
                            <a:schemeClr val="tx1"/>
                          </a:solidFill>
                          <a:latin typeface="+mn-ea"/>
                        </a:rPr>
                        <a:t>1</a:t>
                      </a:r>
                      <a:r>
                        <a:rPr kumimoji="1" lang="zh-TW" altLang="en-US" sz="1000" b="0" dirty="0">
                          <a:solidFill>
                            <a:schemeClr val="tx1"/>
                          </a:solidFill>
                          <a:latin typeface="+mn-ea"/>
                        </a:rPr>
                        <a:t>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高さ</a:t>
                      </a:r>
                      <a:r>
                        <a:rPr kumimoji="1" lang="en-US" altLang="ja-JP" sz="1000" b="0" dirty="0">
                          <a:solidFill>
                            <a:schemeClr val="tx1"/>
                          </a:solidFill>
                          <a:latin typeface="+mn-ea"/>
                        </a:rPr>
                        <a:t>	27.53m</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pic>
        <p:nvPicPr>
          <p:cNvPr id="6" name="Picture 2" descr="新庁舎外観">
            <a:extLst>
              <a:ext uri="{FF2B5EF4-FFF2-40B4-BE49-F238E27FC236}">
                <a16:creationId xmlns:a16="http://schemas.microsoft.com/office/drawing/2014/main" id="{EFC545EA-59F8-1189-C461-A56FD97D3D6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3238" y="1373045"/>
            <a:ext cx="2808000" cy="1873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0020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E9A6DE49-70FC-60A1-FF5E-3E84CBCE03B7}"/>
              </a:ext>
            </a:extLst>
          </p:cNvPr>
          <p:cNvPicPr>
            <a:picLocks noChangeAspect="1"/>
          </p:cNvPicPr>
          <p:nvPr/>
        </p:nvPicPr>
        <p:blipFill>
          <a:blip r:embed="rId4"/>
          <a:stretch>
            <a:fillRect/>
          </a:stretch>
        </p:blipFill>
        <p:spPr>
          <a:xfrm>
            <a:off x="503239" y="6868612"/>
            <a:ext cx="6227440" cy="1687115"/>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94238"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12</a:t>
            </a:r>
            <a:r>
              <a:rPr lang="en-US" altLang="zh-TW" dirty="0">
                <a:latin typeface="+mn-ea"/>
                <a:ea typeface="+mn-ea"/>
              </a:rPr>
              <a:t>) </a:t>
            </a:r>
            <a:r>
              <a:rPr lang="ja-JP" altLang="en-US" dirty="0">
                <a:latin typeface="+mn-ea"/>
                <a:ea typeface="+mn-ea"/>
              </a:rPr>
              <a:t>兵庫県伊丹</a:t>
            </a:r>
            <a:r>
              <a:rPr lang="zh-TW" altLang="en-US" dirty="0">
                <a:latin typeface="+mn-ea"/>
                <a:ea typeface="+mn-ea"/>
              </a:rPr>
              <a:t>市</a:t>
            </a:r>
          </a:p>
        </p:txBody>
      </p:sp>
      <p:grpSp>
        <p:nvGrpSpPr>
          <p:cNvPr id="26" name="グループ化 25">
            <a:extLst>
              <a:ext uri="{FF2B5EF4-FFF2-40B4-BE49-F238E27FC236}">
                <a16:creationId xmlns:a16="http://schemas.microsoft.com/office/drawing/2014/main" id="{55D97D7D-EFA6-D240-A1A6-15EB6B8C5E52}"/>
              </a:ext>
            </a:extLst>
          </p:cNvPr>
          <p:cNvGrpSpPr/>
          <p:nvPr/>
        </p:nvGrpSpPr>
        <p:grpSpPr>
          <a:xfrm>
            <a:off x="504000" y="4350788"/>
            <a:ext cx="6552001" cy="2366108"/>
            <a:chOff x="504000" y="5679079"/>
            <a:chExt cx="6552001" cy="2366108"/>
          </a:xfrm>
        </p:grpSpPr>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050795"/>
              <a:ext cx="6552000" cy="1994392"/>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fontAlgn="ctr">
                <a:lnSpc>
                  <a:spcPct val="120000"/>
                </a:lnSpc>
                <a:spcBef>
                  <a:spcPts val="0"/>
                </a:spcBef>
                <a:buFont typeface="Arial" panose="020B0604020202020204" pitchFamily="34" charset="0"/>
                <a:buNone/>
              </a:pPr>
              <a:r>
                <a:rPr lang="ja-JP" altLang="en-US" sz="1200" dirty="0">
                  <a:latin typeface="+mn-ea"/>
                </a:rPr>
                <a:t>阪神・淡路大震災をきっかけに庁舎耐震診断や公共施設再配置計画の策定など、再整備に向けた検討をしていた経緯があり、熊本地震をきっかけにスケジュールを大幅に前倒しして、建て替えに向けた検討に着手した。</a:t>
              </a:r>
            </a:p>
            <a:p>
              <a:pPr marL="0" indent="144000" fontAlgn="ctr">
                <a:lnSpc>
                  <a:spcPct val="120000"/>
                </a:lnSpc>
                <a:spcBef>
                  <a:spcPts val="0"/>
                </a:spcBef>
                <a:buFont typeface="Arial" panose="020B0604020202020204" pitchFamily="34" charset="0"/>
                <a:buNone/>
              </a:pPr>
              <a:r>
                <a:rPr lang="ja-JP" altLang="en-US" sz="1200" dirty="0">
                  <a:latin typeface="+mn-ea"/>
                </a:rPr>
                <a:t>基本計画を平成</a:t>
              </a:r>
              <a:r>
                <a:rPr lang="en-US" altLang="ja-JP" sz="1200" dirty="0">
                  <a:latin typeface="+mn-ea"/>
                </a:rPr>
                <a:t>30</a:t>
              </a:r>
              <a:r>
                <a:rPr lang="ja-JP" altLang="en-US" sz="1200" dirty="0">
                  <a:latin typeface="+mn-ea"/>
                </a:rPr>
                <a:t>年（</a:t>
              </a:r>
              <a:r>
                <a:rPr lang="en-US" altLang="ja-JP" sz="1200" dirty="0">
                  <a:latin typeface="+mn-ea"/>
                </a:rPr>
                <a:t>2018</a:t>
              </a:r>
              <a:r>
                <a:rPr lang="ja-JP" altLang="en-US" sz="1200" dirty="0">
                  <a:latin typeface="+mn-ea"/>
                </a:rPr>
                <a:t>年）</a:t>
              </a:r>
              <a:r>
                <a:rPr lang="en-US" altLang="ja-JP" sz="1200" dirty="0">
                  <a:latin typeface="+mn-ea"/>
                </a:rPr>
                <a:t>3</a:t>
              </a:r>
              <a:r>
                <a:rPr lang="ja-JP" altLang="en-US" sz="1200" dirty="0">
                  <a:latin typeface="+mn-ea"/>
                </a:rPr>
                <a:t>月に策定した。基本設計委託業務は公募型プロポーザルを実施して、設計事務所を選定した。平成</a:t>
              </a:r>
              <a:r>
                <a:rPr lang="en-US" altLang="ja-JP" sz="1200" dirty="0">
                  <a:latin typeface="+mn-ea"/>
                </a:rPr>
                <a:t>31</a:t>
              </a:r>
              <a:r>
                <a:rPr lang="ja-JP" altLang="en-US" sz="1200" dirty="0">
                  <a:latin typeface="+mn-ea"/>
                </a:rPr>
                <a:t>年（</a:t>
              </a:r>
              <a:r>
                <a:rPr lang="en-US" altLang="ja-JP" sz="1200" dirty="0">
                  <a:latin typeface="+mn-ea"/>
                </a:rPr>
                <a:t>2019</a:t>
              </a:r>
              <a:r>
                <a:rPr lang="ja-JP" altLang="en-US" sz="1200" dirty="0">
                  <a:latin typeface="+mn-ea"/>
                </a:rPr>
                <a:t>年）</a:t>
              </a:r>
              <a:r>
                <a:rPr lang="en-US" altLang="ja-JP" sz="1200" dirty="0">
                  <a:latin typeface="+mn-ea"/>
                </a:rPr>
                <a:t>3</a:t>
              </a:r>
              <a:r>
                <a:rPr lang="ja-JP" altLang="en-US" sz="1200" dirty="0">
                  <a:latin typeface="+mn-ea"/>
                </a:rPr>
                <a:t>月に基本設計を取りまとめた。</a:t>
              </a:r>
            </a:p>
            <a:p>
              <a:pPr marL="0" indent="144000" fontAlgn="ctr">
                <a:lnSpc>
                  <a:spcPct val="120000"/>
                </a:lnSpc>
                <a:spcBef>
                  <a:spcPts val="0"/>
                </a:spcBef>
                <a:buFont typeface="Arial" panose="020B0604020202020204" pitchFamily="34" charset="0"/>
                <a:buNone/>
              </a:pPr>
              <a:r>
                <a:rPr lang="ja-JP" altLang="en-US" sz="1200" dirty="0">
                  <a:latin typeface="+mn-ea"/>
                </a:rPr>
                <a:t>「実施設計」「建設」は、基本設計先行型の設計・施工一括発注方式（</a:t>
              </a:r>
              <a:r>
                <a:rPr lang="ja-JP" altLang="en-US" sz="1200" u="wavyHeavy" dirty="0">
                  <a:uFill>
                    <a:solidFill>
                      <a:srgbClr val="31926F"/>
                    </a:solidFill>
                  </a:uFill>
                  <a:latin typeface="+mn-ea"/>
                </a:rPr>
                <a:t>デザインビルド方式</a:t>
              </a:r>
              <a:r>
                <a:rPr lang="ja-JP" altLang="en-US" sz="1200" dirty="0">
                  <a:latin typeface="+mn-ea"/>
                </a:rPr>
                <a:t>）として、総合評価型一般競争入札を実施して事業者を選定した。</a:t>
              </a:r>
            </a:p>
            <a:p>
              <a:pPr marL="0" indent="144000" fontAlgn="ctr">
                <a:lnSpc>
                  <a:spcPct val="120000"/>
                </a:lnSpc>
                <a:spcBef>
                  <a:spcPts val="0"/>
                </a:spcBef>
                <a:buFont typeface="Arial" panose="020B0604020202020204" pitchFamily="34" charset="0"/>
                <a:buNone/>
              </a:pPr>
              <a:r>
                <a:rPr lang="ja-JP" altLang="en-US" sz="1200" dirty="0">
                  <a:latin typeface="+mn-ea"/>
                </a:rPr>
                <a:t>工事は概ね</a:t>
              </a:r>
              <a:r>
                <a:rPr lang="en-US" altLang="ja-JP" sz="1200" dirty="0">
                  <a:latin typeface="+mn-ea"/>
                </a:rPr>
                <a:t>4</a:t>
              </a:r>
              <a:r>
                <a:rPr lang="ja-JP" altLang="en-US" sz="1200" dirty="0">
                  <a:latin typeface="+mn-ea"/>
                </a:rPr>
                <a:t>段階に分かれており、①造成工事等、②新庁舎の建設、③現庁舎の解体、④市民広場等外構工事の順に進め、グランドオープンは令和</a:t>
              </a:r>
              <a:r>
                <a:rPr lang="en-US" altLang="ja-JP" sz="1200" dirty="0">
                  <a:latin typeface="+mn-ea"/>
                </a:rPr>
                <a:t>6</a:t>
              </a:r>
              <a:r>
                <a:rPr lang="ja-JP" altLang="en-US" sz="1200" dirty="0">
                  <a:latin typeface="+mn-ea"/>
                </a:rPr>
                <a:t>年度（</a:t>
              </a:r>
              <a:r>
                <a:rPr lang="en-US" altLang="ja-JP" sz="1200" dirty="0">
                  <a:latin typeface="+mn-ea"/>
                </a:rPr>
                <a:t>2024</a:t>
              </a:r>
              <a:r>
                <a:rPr lang="ja-JP" altLang="en-US" sz="1200" dirty="0">
                  <a:latin typeface="+mn-ea"/>
                </a:rPr>
                <a:t>年度）の予定である。</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679079"/>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grpSp>
      <p:sp>
        <p:nvSpPr>
          <p:cNvPr id="29" name="テキスト ボックス 28">
            <a:extLst>
              <a:ext uri="{FF2B5EF4-FFF2-40B4-BE49-F238E27FC236}">
                <a16:creationId xmlns:a16="http://schemas.microsoft.com/office/drawing/2014/main" id="{53BCF43C-EBCB-4788-3696-D0636D36CC37}"/>
              </a:ext>
            </a:extLst>
          </p:cNvPr>
          <p:cNvSpPr txBox="1"/>
          <p:nvPr/>
        </p:nvSpPr>
        <p:spPr>
          <a:xfrm>
            <a:off x="504000" y="8649327"/>
            <a:ext cx="1191032" cy="169277"/>
          </a:xfrm>
          <a:prstGeom prst="rect">
            <a:avLst/>
          </a:prstGeom>
          <a:noFill/>
        </p:spPr>
        <p:txBody>
          <a:bodyPr wrap="none" lIns="0" tIns="0" rIns="0" bIns="0" rtlCol="0">
            <a:spAutoFit/>
          </a:bodyPr>
          <a:lstStyle/>
          <a:p>
            <a:pPr fontAlgn="ctr"/>
            <a:r>
              <a:rPr kumimoji="1" lang="ja-JP" altLang="en-US" sz="1100" dirty="0">
                <a:latin typeface="+mn-ea"/>
              </a:rPr>
              <a:t>全体スケジュール</a:t>
            </a:r>
            <a:r>
              <a:rPr kumimoji="1" lang="en-US" altLang="ja-JP" sz="1100" baseline="30000" dirty="0">
                <a:latin typeface="+mn-ea"/>
              </a:rPr>
              <a:t>*2</a:t>
            </a:r>
          </a:p>
        </p:txBody>
      </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503999" y="8883174"/>
            <a:ext cx="6552000" cy="246221"/>
          </a:xfrm>
          <a:prstGeom prst="rect">
            <a:avLst/>
          </a:prstGeom>
          <a:noFill/>
        </p:spPr>
        <p:txBody>
          <a:bodyPr wrap="square" lIns="0" tIns="0" rIns="0" bIns="0" rtlCol="0">
            <a:spAutoFit/>
          </a:bodyPr>
          <a:lstStyle/>
          <a:p>
            <a:r>
              <a:rPr kumimoji="1" lang="en-US" altLang="ja-JP" sz="800" dirty="0">
                <a:latin typeface="+mn-ea"/>
              </a:rPr>
              <a:t>*2 </a:t>
            </a:r>
            <a:r>
              <a:rPr kumimoji="1" lang="ja-JP" altLang="en-US" sz="800" dirty="0">
                <a:latin typeface="+mn-ea"/>
              </a:rPr>
              <a:t>「新庁舎整備推進事業」、伊丹市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9</a:t>
            </a:r>
            <a:r>
              <a:rPr kumimoji="1" lang="ja-JP" altLang="en-US" sz="800" dirty="0">
                <a:latin typeface="+mn-ea"/>
              </a:rPr>
              <a:t>月</a:t>
            </a:r>
            <a:r>
              <a:rPr kumimoji="1" lang="en-US" altLang="ja-JP" sz="800" dirty="0">
                <a:latin typeface="+mn-ea"/>
              </a:rPr>
              <a:t>28</a:t>
            </a:r>
            <a:r>
              <a:rPr kumimoji="1" lang="ja-JP" altLang="en-US" sz="800" dirty="0">
                <a:latin typeface="+mn-ea"/>
              </a:rPr>
              <a:t>日閲覧</a:t>
            </a:r>
            <a:endParaRPr kumimoji="1" lang="en-US" altLang="ja-JP" sz="800" dirty="0">
              <a:latin typeface="+mn-ea"/>
            </a:endParaRPr>
          </a:p>
          <a:p>
            <a:r>
              <a:rPr kumimoji="1" lang="en-US" altLang="ja-JP" sz="800" dirty="0">
                <a:latin typeface="+mn-ea"/>
              </a:rPr>
              <a:t>(</a:t>
            </a:r>
            <a:r>
              <a:rPr kumimoji="1" lang="en-US" altLang="ja-JP" sz="800" dirty="0">
                <a:latin typeface="+mn-ea"/>
                <a:hlinkClick r:id="rId7"/>
              </a:rPr>
              <a:t>https://www.city.itami.lg.jp/SOSIKI/SOMU/CYOUSYASYUUHENSEIBI/tyousya/index.html</a:t>
            </a:r>
            <a:r>
              <a:rPr kumimoji="1" lang="en-US" altLang="ja-JP" sz="800" dirty="0">
                <a:latin typeface="+mn-ea"/>
              </a:rPr>
              <a:t>)</a:t>
            </a:r>
          </a:p>
        </p:txBody>
      </p:sp>
      <p:sp>
        <p:nvSpPr>
          <p:cNvPr id="2" name="スライド番号プレースホルダー 13">
            <a:extLst>
              <a:ext uri="{FF2B5EF4-FFF2-40B4-BE49-F238E27FC236}">
                <a16:creationId xmlns:a16="http://schemas.microsoft.com/office/drawing/2014/main" id="{ECF47B51-96D7-F9E4-1748-75A5457BA2A8}"/>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81</a:t>
            </a:fld>
            <a:endParaRPr kumimoji="1" lang="ja-JP" altLang="en-US" dirty="0">
              <a:latin typeface="+mn-ea"/>
              <a:ea typeface="+mn-ea"/>
            </a:endParaRPr>
          </a:p>
        </p:txBody>
      </p:sp>
      <p:sp>
        <p:nvSpPr>
          <p:cNvPr id="5" name="コンテンツ プレースホルダー 17">
            <a:extLst>
              <a:ext uri="{FF2B5EF4-FFF2-40B4-BE49-F238E27FC236}">
                <a16:creationId xmlns:a16="http://schemas.microsoft.com/office/drawing/2014/main" id="{078C7394-FE02-476C-66B9-2E9853DE2C8F}"/>
              </a:ext>
            </a:extLst>
          </p:cNvPr>
          <p:cNvSpPr txBox="1">
            <a:spLocks/>
          </p:cNvSpPr>
          <p:nvPr/>
        </p:nvSpPr>
        <p:spPr>
          <a:xfrm>
            <a:off x="505336" y="1363257"/>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6" name="正方形/長方形 5">
            <a:extLst>
              <a:ext uri="{FF2B5EF4-FFF2-40B4-BE49-F238E27FC236}">
                <a16:creationId xmlns:a16="http://schemas.microsoft.com/office/drawing/2014/main" id="{9E4AED06-C4D0-179A-036F-F43B7DCC2C4D}"/>
              </a:ext>
            </a:extLst>
          </p:cNvPr>
          <p:cNvSpPr/>
          <p:nvPr/>
        </p:nvSpPr>
        <p:spPr>
          <a:xfrm>
            <a:off x="505336" y="1697570"/>
            <a:ext cx="6552000" cy="2268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パブリックコメント・市民アンケート（基本計画）</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市民アンケート等を基に作成した基本計画（案）についてのパブリックコメントを実施した。市民からの意見に対して、市の考え方を整理し、基本計画に反映した。</a:t>
            </a:r>
          </a:p>
          <a:p>
            <a:pPr indent="144000" algn="just" fontAlgn="ctr">
              <a:lnSpc>
                <a:spcPct val="120000"/>
              </a:lnSpc>
            </a:pPr>
            <a:endParaRPr kumimoji="1" lang="en-US" altLang="ja-JP" sz="1100" dirty="0">
              <a:solidFill>
                <a:schemeClr val="tx1"/>
              </a:solidFill>
              <a:latin typeface="+mn-ea"/>
            </a:endParaRPr>
          </a:p>
          <a:p>
            <a:pPr algn="just" fontAlgn="ctr">
              <a:lnSpc>
                <a:spcPct val="120000"/>
              </a:lnSpc>
            </a:pPr>
            <a:r>
              <a:rPr kumimoji="1" lang="ja-JP" altLang="en-US" sz="1100" b="1" dirty="0">
                <a:solidFill>
                  <a:srgbClr val="31926F"/>
                </a:solidFill>
                <a:latin typeface="+mn-ea"/>
              </a:rPr>
              <a:t>● ワークショップ・シンポジウム（基本設計）</a:t>
            </a:r>
            <a:endParaRPr kumimoji="1" lang="en-US" altLang="ja-JP" sz="1100" b="1" dirty="0">
              <a:solidFill>
                <a:srgbClr val="31926F"/>
              </a:solidFill>
              <a:latin typeface="+mn-ea"/>
            </a:endParaRPr>
          </a:p>
          <a:p>
            <a:pPr indent="144000"/>
            <a:r>
              <a:rPr kumimoji="1" lang="ja-JP" altLang="en-US" sz="1100" dirty="0">
                <a:solidFill>
                  <a:schemeClr val="tx1"/>
                </a:solidFill>
                <a:latin typeface="+mn-ea"/>
              </a:rPr>
              <a:t>市民参加型ワークショップを</a:t>
            </a:r>
            <a:r>
              <a:rPr kumimoji="1" lang="en-US" altLang="ja-JP" sz="1100" dirty="0">
                <a:solidFill>
                  <a:schemeClr val="tx1"/>
                </a:solidFill>
                <a:latin typeface="+mn-ea"/>
              </a:rPr>
              <a:t>2</a:t>
            </a:r>
            <a:r>
              <a:rPr kumimoji="1" lang="ja-JP" altLang="en-US" sz="1100" dirty="0">
                <a:solidFill>
                  <a:schemeClr val="tx1"/>
                </a:solidFill>
                <a:latin typeface="+mn-ea"/>
              </a:rPr>
              <a:t>回開催した。現庁舎の課題や新庁舎に整備する交流スペースや広場について意見やアイデアを収集した。</a:t>
            </a:r>
            <a:endParaRPr kumimoji="1" lang="en-US" altLang="ja-JP" sz="1100" dirty="0">
              <a:solidFill>
                <a:schemeClr val="tx1"/>
              </a:solidFill>
              <a:latin typeface="+mn-ea"/>
            </a:endParaRPr>
          </a:p>
          <a:p>
            <a:pPr indent="144000"/>
            <a:r>
              <a:rPr kumimoji="1" lang="ja-JP" altLang="en-US" sz="1100" dirty="0">
                <a:solidFill>
                  <a:schemeClr val="tx1"/>
                </a:solidFill>
                <a:latin typeface="+mn-ea"/>
              </a:rPr>
              <a:t>基本設計の中間報告としてシンポジウムを開催し、基本設計の概要説明に加えて、市長と基本設計を委託した設計事務所の代表建築家との対談を実施した。</a:t>
            </a:r>
            <a:endParaRPr kumimoji="1" lang="en-US" altLang="ja-JP" sz="1100" dirty="0">
              <a:solidFill>
                <a:schemeClr val="tx1"/>
              </a:solidFill>
              <a:latin typeface="+mn-ea"/>
            </a:endParaRPr>
          </a:p>
          <a:p>
            <a:pPr indent="144000" algn="just" fontAlgn="ctr">
              <a:lnSpc>
                <a:spcPct val="120000"/>
              </a:lnSpc>
            </a:pPr>
            <a:endParaRPr kumimoji="1" lang="en-US" altLang="ja-JP" sz="1100" dirty="0">
              <a:solidFill>
                <a:schemeClr val="tx1"/>
              </a:solidFill>
              <a:latin typeface="+mn-ea"/>
            </a:endParaRPr>
          </a:p>
          <a:p>
            <a:pPr algn="just" fontAlgn="ctr">
              <a:lnSpc>
                <a:spcPct val="120000"/>
              </a:lnSpc>
            </a:pPr>
            <a:r>
              <a:rPr kumimoji="1" lang="ja-JP" altLang="en-US" sz="1100" b="1" dirty="0">
                <a:solidFill>
                  <a:srgbClr val="31926F"/>
                </a:solidFill>
                <a:latin typeface="+mn-ea"/>
              </a:rPr>
              <a:t>● 障がい者団体ワークショップ（実施設計）</a:t>
            </a:r>
            <a:endParaRPr kumimoji="1" lang="en-US" altLang="ja-JP" sz="1100" b="1" dirty="0">
              <a:solidFill>
                <a:srgbClr val="31926F"/>
              </a:solidFill>
              <a:latin typeface="+mn-ea"/>
            </a:endParaRPr>
          </a:p>
          <a:p>
            <a:pPr indent="144000"/>
            <a:r>
              <a:rPr kumimoji="1" lang="ja-JP" altLang="en-US" sz="1100" dirty="0">
                <a:solidFill>
                  <a:schemeClr val="tx1"/>
                </a:solidFill>
                <a:latin typeface="+mn-ea"/>
              </a:rPr>
              <a:t>複数回のワークショップで、</a:t>
            </a:r>
            <a:r>
              <a:rPr kumimoji="1" lang="ja-JP" altLang="en-US" sz="1100" u="wavyHeavy" dirty="0">
                <a:solidFill>
                  <a:schemeClr val="tx1"/>
                </a:solidFill>
                <a:uFill>
                  <a:solidFill>
                    <a:srgbClr val="31926F"/>
                  </a:solidFill>
                </a:uFill>
                <a:latin typeface="+mn-ea"/>
              </a:rPr>
              <a:t>ユニバーサルデザイン</a:t>
            </a:r>
            <a:r>
              <a:rPr kumimoji="1" lang="ja-JP" altLang="en-US" sz="1100" dirty="0">
                <a:solidFill>
                  <a:schemeClr val="tx1"/>
                </a:solidFill>
                <a:latin typeface="+mn-ea"/>
              </a:rPr>
              <a:t>に関するニーズの聞き取りを実施した。</a:t>
            </a:r>
            <a:endParaRPr kumimoji="1" lang="en-US" altLang="ja-JP" sz="1100" dirty="0">
              <a:solidFill>
                <a:schemeClr val="tx1"/>
              </a:solidFill>
              <a:latin typeface="+mn-ea"/>
            </a:endParaRPr>
          </a:p>
        </p:txBody>
      </p:sp>
    </p:spTree>
    <p:extLst>
      <p:ext uri="{BB962C8B-B14F-4D97-AF65-F5344CB8AC3E}">
        <p14:creationId xmlns:p14="http://schemas.microsoft.com/office/powerpoint/2010/main" val="28131725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四角形: 角を丸くする 58">
            <a:extLst>
              <a:ext uri="{FF2B5EF4-FFF2-40B4-BE49-F238E27FC236}">
                <a16:creationId xmlns:a16="http://schemas.microsoft.com/office/drawing/2014/main" id="{87213681-6BAA-F9E1-FCE0-DC3E85E4277F}"/>
              </a:ext>
            </a:extLst>
          </p:cNvPr>
          <p:cNvSpPr/>
          <p:nvPr/>
        </p:nvSpPr>
        <p:spPr>
          <a:xfrm>
            <a:off x="503196" y="1781375"/>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B5E92AB3-A37B-1148-D6D5-185D7B0F0200}"/>
              </a:ext>
            </a:extLst>
          </p:cNvPr>
          <p:cNvSpPr/>
          <p:nvPr/>
        </p:nvSpPr>
        <p:spPr>
          <a:xfrm>
            <a:off x="1341120" y="1784265"/>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95263"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12</a:t>
            </a:r>
            <a:r>
              <a:rPr lang="en-US" altLang="zh-TW" dirty="0">
                <a:latin typeface="+mn-ea"/>
                <a:ea typeface="+mn-ea"/>
              </a:rPr>
              <a:t>) </a:t>
            </a:r>
            <a:r>
              <a:rPr lang="ja-JP" altLang="en-US" dirty="0">
                <a:latin typeface="+mn-ea"/>
                <a:ea typeface="+mn-ea"/>
              </a:rPr>
              <a:t>兵庫県伊丹</a:t>
            </a:r>
            <a:r>
              <a:rPr lang="zh-TW" altLang="en-US" dirty="0">
                <a:latin typeface="+mn-ea"/>
                <a:ea typeface="+mn-ea"/>
              </a:rPr>
              <a:t>市</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49375"/>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p>
          </p:txBody>
        </p:sp>
      </p:grpSp>
      <p:grpSp>
        <p:nvGrpSpPr>
          <p:cNvPr id="23" name="グループ化 22">
            <a:extLst>
              <a:ext uri="{FF2B5EF4-FFF2-40B4-BE49-F238E27FC236}">
                <a16:creationId xmlns:a16="http://schemas.microsoft.com/office/drawing/2014/main" id="{D8D83806-BF90-C8A0-3E9C-3E7ACA12F5F2}"/>
              </a:ext>
            </a:extLst>
          </p:cNvPr>
          <p:cNvGrpSpPr/>
          <p:nvPr/>
        </p:nvGrpSpPr>
        <p:grpSpPr>
          <a:xfrm>
            <a:off x="709200" y="3029509"/>
            <a:ext cx="6138340" cy="1288041"/>
            <a:chOff x="503238" y="4356000"/>
            <a:chExt cx="6138340" cy="1288041"/>
          </a:xfrm>
        </p:grpSpPr>
        <p:grpSp>
          <p:nvGrpSpPr>
            <p:cNvPr id="40" name="グループ化 39">
              <a:extLst>
                <a:ext uri="{FF2B5EF4-FFF2-40B4-BE49-F238E27FC236}">
                  <a16:creationId xmlns:a16="http://schemas.microsoft.com/office/drawing/2014/main" id="{2035F839-AB2C-ACEF-E2A7-698E079161F3}"/>
                </a:ext>
              </a:extLst>
            </p:cNvPr>
            <p:cNvGrpSpPr/>
            <p:nvPr/>
          </p:nvGrpSpPr>
          <p:grpSpPr>
            <a:xfrm>
              <a:off x="503238" y="4356000"/>
              <a:ext cx="2780567" cy="252000"/>
              <a:chOff x="707715" y="3366000"/>
              <a:chExt cx="2780567" cy="252000"/>
            </a:xfrm>
          </p:grpSpPr>
          <p:sp>
            <p:nvSpPr>
              <p:cNvPr id="43" name="テキスト ボックス 42">
                <a:extLst>
                  <a:ext uri="{FF2B5EF4-FFF2-40B4-BE49-F238E27FC236}">
                    <a16:creationId xmlns:a16="http://schemas.microsoft.com/office/drawing/2014/main" id="{969A0CF0-7AAD-BCA2-6539-D6D3BDB88DB2}"/>
                  </a:ext>
                </a:extLst>
              </p:cNvPr>
              <p:cNvSpPr txBox="1"/>
              <p:nvPr/>
            </p:nvSpPr>
            <p:spPr>
              <a:xfrm>
                <a:off x="1554054" y="3399667"/>
                <a:ext cx="1934228"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書かない窓口</a:t>
                </a:r>
              </a:p>
            </p:txBody>
          </p:sp>
          <p:sp>
            <p:nvSpPr>
              <p:cNvPr id="44" name="四角形: 角を丸くする 43">
                <a:extLst>
                  <a:ext uri="{FF2B5EF4-FFF2-40B4-BE49-F238E27FC236}">
                    <a16:creationId xmlns:a16="http://schemas.microsoft.com/office/drawing/2014/main" id="{D6942DAC-6CD9-6D37-37D8-CFF43316F34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施策②</a:t>
                </a:r>
              </a:p>
            </p:txBody>
          </p:sp>
        </p:grpSp>
        <p:sp>
          <p:nvSpPr>
            <p:cNvPr id="42" name="テキスト ボックス 41">
              <a:extLst>
                <a:ext uri="{FF2B5EF4-FFF2-40B4-BE49-F238E27FC236}">
                  <a16:creationId xmlns:a16="http://schemas.microsoft.com/office/drawing/2014/main" id="{1C5D3D62-3728-DDB2-9BBC-F8DAED297CC7}"/>
                </a:ext>
              </a:extLst>
            </p:cNvPr>
            <p:cNvSpPr txBox="1"/>
            <p:nvPr/>
          </p:nvSpPr>
          <p:spPr>
            <a:xfrm>
              <a:off x="1349578" y="4628378"/>
              <a:ext cx="5292000" cy="1015663"/>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書かない窓口（窓口業務支援システム）では、来庁者（住民）から聞き取った個人情報等の申請情報を、職員がシステムに入力する。</a:t>
              </a:r>
              <a:r>
                <a:rPr kumimoji="1" lang="en-US" altLang="ja-JP" sz="1100" dirty="0">
                  <a:solidFill>
                    <a:schemeClr val="tx1"/>
                  </a:solidFill>
                  <a:latin typeface="+mn-ea"/>
                </a:rPr>
                <a:t>WEB</a:t>
              </a:r>
              <a:r>
                <a:rPr kumimoji="1" lang="ja-JP" altLang="en-US" sz="1100" dirty="0">
                  <a:solidFill>
                    <a:schemeClr val="tx1"/>
                  </a:solidFill>
                  <a:latin typeface="+mn-ea"/>
                </a:rPr>
                <a:t>申請で申請情報を来庁前に入力していただいたり、マイナンバーカードを読み取って入力を省略することも可能。来庁者は内容を確認して署名するだけで、手続きが完了となる。</a:t>
              </a:r>
            </a:p>
            <a:p>
              <a:pPr indent="144000"/>
              <a:r>
                <a:rPr kumimoji="1" lang="ja-JP" altLang="en-US" sz="1100" dirty="0">
                  <a:solidFill>
                    <a:schemeClr val="tx1"/>
                  </a:solidFill>
                  <a:latin typeface="+mn-ea"/>
                </a:rPr>
                <a:t>複数の窓口で手続きが必要な場合は、初めの手続きで聞き取った個人情報等の申請情報を、二次元コードを利用して別の窓口に引き継ぐことができる。</a:t>
              </a:r>
            </a:p>
          </p:txBody>
        </p:sp>
      </p:grpSp>
      <p:grpSp>
        <p:nvGrpSpPr>
          <p:cNvPr id="73" name="グループ化 72">
            <a:extLst>
              <a:ext uri="{FF2B5EF4-FFF2-40B4-BE49-F238E27FC236}">
                <a16:creationId xmlns:a16="http://schemas.microsoft.com/office/drawing/2014/main" id="{596D0566-4C13-2057-A5F6-E31E06E1F8BD}"/>
              </a:ext>
            </a:extLst>
          </p:cNvPr>
          <p:cNvGrpSpPr/>
          <p:nvPr/>
        </p:nvGrpSpPr>
        <p:grpSpPr>
          <a:xfrm>
            <a:off x="709200" y="5630600"/>
            <a:ext cx="6138340" cy="949486"/>
            <a:chOff x="503238" y="3168000"/>
            <a:chExt cx="6138340" cy="949486"/>
          </a:xfrm>
        </p:grpSpPr>
        <p:grpSp>
          <p:nvGrpSpPr>
            <p:cNvPr id="74" name="グループ化 73">
              <a:extLst>
                <a:ext uri="{FF2B5EF4-FFF2-40B4-BE49-F238E27FC236}">
                  <a16:creationId xmlns:a16="http://schemas.microsoft.com/office/drawing/2014/main" id="{7934E671-6BEA-C4D2-CBA9-4E7636303F74}"/>
                </a:ext>
              </a:extLst>
            </p:cNvPr>
            <p:cNvGrpSpPr/>
            <p:nvPr/>
          </p:nvGrpSpPr>
          <p:grpSpPr>
            <a:xfrm>
              <a:off x="503238" y="3168000"/>
              <a:ext cx="2826339" cy="252000"/>
              <a:chOff x="707715" y="3366000"/>
              <a:chExt cx="2826339" cy="252000"/>
            </a:xfrm>
          </p:grpSpPr>
          <p:sp>
            <p:nvSpPr>
              <p:cNvPr id="76" name="テキスト ボックス 75">
                <a:extLst>
                  <a:ext uri="{FF2B5EF4-FFF2-40B4-BE49-F238E27FC236}">
                    <a16:creationId xmlns:a16="http://schemas.microsoft.com/office/drawing/2014/main" id="{D6BB75E4-6996-E53B-091C-6F6F2F8C4204}"/>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デジタルサイネージ</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77" name="四角形: 角を丸くする 76">
                <a:extLst>
                  <a:ext uri="{FF2B5EF4-FFF2-40B4-BE49-F238E27FC236}">
                    <a16:creationId xmlns:a16="http://schemas.microsoft.com/office/drawing/2014/main" id="{5F903BA8-883E-111C-FA6A-BC7DA7FFBED2}"/>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施策③</a:t>
                </a:r>
              </a:p>
            </p:txBody>
          </p:sp>
        </p:grpSp>
        <p:sp>
          <p:nvSpPr>
            <p:cNvPr id="75" name="テキスト ボックス 74">
              <a:extLst>
                <a:ext uri="{FF2B5EF4-FFF2-40B4-BE49-F238E27FC236}">
                  <a16:creationId xmlns:a16="http://schemas.microsoft.com/office/drawing/2014/main" id="{FC4CCE58-A803-446E-4BA0-1E21873F2537}"/>
                </a:ext>
              </a:extLst>
            </p:cNvPr>
            <p:cNvSpPr txBox="1"/>
            <p:nvPr/>
          </p:nvSpPr>
          <p:spPr>
            <a:xfrm>
              <a:off x="1349578" y="3440378"/>
              <a:ext cx="5292000" cy="677108"/>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タッチパネル式の総合案内サイネージを設置し、フロア案内に活用している。加えて、</a:t>
              </a:r>
              <a:r>
                <a:rPr kumimoji="1" lang="en-US" altLang="ja-JP" sz="1100" dirty="0">
                  <a:solidFill>
                    <a:schemeClr val="tx1"/>
                  </a:solidFill>
                  <a:latin typeface="+mn-ea"/>
                </a:rPr>
                <a:t>QR</a:t>
              </a:r>
              <a:r>
                <a:rPr kumimoji="1" lang="ja-JP" altLang="en-US" sz="1100" dirty="0">
                  <a:solidFill>
                    <a:schemeClr val="tx1"/>
                  </a:solidFill>
                  <a:latin typeface="+mn-ea"/>
                </a:rPr>
                <a:t>コードを読み込むことで市民がお持ちのスマートフォンが行先を案内する。</a:t>
              </a:r>
              <a:r>
                <a:rPr kumimoji="1" lang="ja-JP" altLang="en-US" sz="1100" dirty="0">
                  <a:latin typeface="+mn-ea"/>
                </a:rPr>
                <a:t>そのほか</a:t>
              </a:r>
              <a:r>
                <a:rPr kumimoji="1" lang="ja-JP" altLang="en-US" sz="1100" dirty="0">
                  <a:solidFill>
                    <a:schemeClr val="tx1"/>
                  </a:solidFill>
                  <a:latin typeface="+mn-ea"/>
                </a:rPr>
                <a:t>、各フロアにはモニターを多数設置し、紙ポスターの代わりとして情報発信や広告表示に活用している。</a:t>
              </a:r>
              <a:endParaRPr kumimoji="1" lang="ja-JP" altLang="en-US" sz="1100" dirty="0">
                <a:latin typeface="+mn-ea"/>
              </a:endParaRPr>
            </a:p>
          </p:txBody>
        </p:sp>
      </p:grpSp>
      <p:grpSp>
        <p:nvGrpSpPr>
          <p:cNvPr id="2" name="グループ化 1">
            <a:extLst>
              <a:ext uri="{FF2B5EF4-FFF2-40B4-BE49-F238E27FC236}">
                <a16:creationId xmlns:a16="http://schemas.microsoft.com/office/drawing/2014/main" id="{C1268103-D5FF-67EE-BCF2-C16AC8EB1DCA}"/>
              </a:ext>
            </a:extLst>
          </p:cNvPr>
          <p:cNvGrpSpPr/>
          <p:nvPr/>
        </p:nvGrpSpPr>
        <p:grpSpPr>
          <a:xfrm>
            <a:off x="709200" y="4491440"/>
            <a:ext cx="2826339" cy="252000"/>
            <a:chOff x="709200" y="5976000"/>
            <a:chExt cx="2826339" cy="252000"/>
          </a:xfrm>
        </p:grpSpPr>
        <p:sp>
          <p:nvSpPr>
            <p:cNvPr id="15" name="テキスト ボックス 14">
              <a:extLst>
                <a:ext uri="{FF2B5EF4-FFF2-40B4-BE49-F238E27FC236}">
                  <a16:creationId xmlns:a16="http://schemas.microsoft.com/office/drawing/2014/main" id="{47A3988D-65DC-9267-CE6A-AF1C766C762D}"/>
                </a:ext>
              </a:extLst>
            </p:cNvPr>
            <p:cNvSpPr txBox="1"/>
            <p:nvPr/>
          </p:nvSpPr>
          <p:spPr>
            <a:xfrm>
              <a:off x="1555539" y="600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行政手続きのオンライン申請</a:t>
              </a:r>
            </a:p>
          </p:txBody>
        </p:sp>
        <p:sp>
          <p:nvSpPr>
            <p:cNvPr id="16" name="四角形: 角を丸くする 15">
              <a:extLst>
                <a:ext uri="{FF2B5EF4-FFF2-40B4-BE49-F238E27FC236}">
                  <a16:creationId xmlns:a16="http://schemas.microsoft.com/office/drawing/2014/main" id="{5CDB6329-4962-F05D-0928-BC4348A3FDEA}"/>
                </a:ext>
              </a:extLst>
            </p:cNvPr>
            <p:cNvSpPr/>
            <p:nvPr/>
          </p:nvSpPr>
          <p:spPr>
            <a:xfrm>
              <a:off x="709200" y="597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施策⑦</a:t>
              </a:r>
            </a:p>
          </p:txBody>
        </p:sp>
      </p:grpSp>
      <p:sp>
        <p:nvSpPr>
          <p:cNvPr id="11" name="テキスト ボックス 10">
            <a:extLst>
              <a:ext uri="{FF2B5EF4-FFF2-40B4-BE49-F238E27FC236}">
                <a16:creationId xmlns:a16="http://schemas.microsoft.com/office/drawing/2014/main" id="{0C21CF9B-1F4D-8F7C-ECB8-4774CCA73870}"/>
              </a:ext>
            </a:extLst>
          </p:cNvPr>
          <p:cNvSpPr txBox="1"/>
          <p:nvPr/>
        </p:nvSpPr>
        <p:spPr>
          <a:xfrm>
            <a:off x="1555540" y="4782868"/>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住民票・戸籍等の証明書の交付や健診の申込等の様々な手続きでオンライン申請ができる。</a:t>
            </a:r>
          </a:p>
          <a:p>
            <a:pPr indent="144000"/>
            <a:r>
              <a:rPr kumimoji="1" lang="ja-JP" altLang="en-US" sz="1100" dirty="0">
                <a:solidFill>
                  <a:schemeClr val="tx1"/>
                </a:solidFill>
                <a:latin typeface="+mn-ea"/>
              </a:rPr>
              <a:t>申請内容によりシステムが分かれており、デジタル庁が推進するシステム統合を見込み、データ連携はできていない状況である。</a:t>
            </a:r>
          </a:p>
        </p:txBody>
      </p:sp>
      <p:sp>
        <p:nvSpPr>
          <p:cNvPr id="20" name="正方形/長方形 19">
            <a:extLst>
              <a:ext uri="{FF2B5EF4-FFF2-40B4-BE49-F238E27FC236}">
                <a16:creationId xmlns:a16="http://schemas.microsoft.com/office/drawing/2014/main" id="{1E3E333E-FEDE-72C4-C7A3-D5245C1743F4}"/>
              </a:ext>
            </a:extLst>
          </p:cNvPr>
          <p:cNvSpPr/>
          <p:nvPr/>
        </p:nvSpPr>
        <p:spPr>
          <a:xfrm>
            <a:off x="504438" y="2916844"/>
            <a:ext cx="6552000" cy="3747534"/>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13">
            <a:extLst>
              <a:ext uri="{FF2B5EF4-FFF2-40B4-BE49-F238E27FC236}">
                <a16:creationId xmlns:a16="http://schemas.microsoft.com/office/drawing/2014/main" id="{0D0151AE-D8BD-F4A0-C25A-A1EE1E551E93}"/>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82</a:t>
            </a:fld>
            <a:endParaRPr kumimoji="1" lang="ja-JP" altLang="en-US" dirty="0">
              <a:latin typeface="+mn-ea"/>
              <a:ea typeface="+mn-ea"/>
            </a:endParaRPr>
          </a:p>
        </p:txBody>
      </p:sp>
      <p:sp>
        <p:nvSpPr>
          <p:cNvPr id="4" name="コンテンツ プレースホルダー 17">
            <a:extLst>
              <a:ext uri="{FF2B5EF4-FFF2-40B4-BE49-F238E27FC236}">
                <a16:creationId xmlns:a16="http://schemas.microsoft.com/office/drawing/2014/main" id="{DA3F90D2-6B73-D139-89FA-7826935B3E0D}"/>
              </a:ext>
            </a:extLst>
          </p:cNvPr>
          <p:cNvSpPr txBox="1">
            <a:spLocks/>
          </p:cNvSpPr>
          <p:nvPr/>
        </p:nvSpPr>
        <p:spPr>
          <a:xfrm>
            <a:off x="503196" y="2167755"/>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窓口での手続きに</a:t>
            </a:r>
            <a:r>
              <a:rPr kumimoji="1" lang="en-US" altLang="ja-JP" sz="1200" u="wavyHeavy" dirty="0">
                <a:solidFill>
                  <a:schemeClr val="tx1"/>
                </a:solidFill>
                <a:uFill>
                  <a:solidFill>
                    <a:srgbClr val="31926F"/>
                  </a:solidFill>
                </a:uFill>
                <a:latin typeface="+mn-ea"/>
                <a:ea typeface="+mn-ea"/>
              </a:rPr>
              <a:t>ICT</a:t>
            </a:r>
            <a:r>
              <a:rPr lang="ja-JP" altLang="en-US" sz="1200" dirty="0">
                <a:latin typeface="+mn-ea"/>
                <a:ea typeface="+mn-ea"/>
              </a:rPr>
              <a:t>を活用して、簡単で便利なサービスの提供と職員の業務効率の向上を実現する「スマート窓口」を推進。窓口サービス専門部会で窓口業務における課題を吸い上げ、改善に繋げるとともに、事務手間の省力化による効率向上となっている。</a:t>
            </a:r>
          </a:p>
        </p:txBody>
      </p:sp>
    </p:spTree>
    <p:extLst>
      <p:ext uri="{BB962C8B-B14F-4D97-AF65-F5344CB8AC3E}">
        <p14:creationId xmlns:p14="http://schemas.microsoft.com/office/powerpoint/2010/main" val="16274725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96287"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12</a:t>
            </a:r>
            <a:r>
              <a:rPr lang="en-US" altLang="zh-TW" dirty="0">
                <a:latin typeface="+mn-ea"/>
                <a:ea typeface="+mn-ea"/>
              </a:rPr>
              <a:t>) </a:t>
            </a:r>
            <a:r>
              <a:rPr lang="ja-JP" altLang="en-US" dirty="0">
                <a:latin typeface="+mn-ea"/>
                <a:ea typeface="+mn-ea"/>
              </a:rPr>
              <a:t>兵庫県伊丹</a:t>
            </a:r>
            <a:r>
              <a:rPr lang="zh-TW" altLang="en-US" dirty="0">
                <a:latin typeface="+mn-ea"/>
                <a:ea typeface="+mn-ea"/>
              </a:rPr>
              <a:t>市</a:t>
            </a:r>
          </a:p>
        </p:txBody>
      </p:sp>
      <p:grpSp>
        <p:nvGrpSpPr>
          <p:cNvPr id="3" name="グループ化 2">
            <a:extLst>
              <a:ext uri="{FF2B5EF4-FFF2-40B4-BE49-F238E27FC236}">
                <a16:creationId xmlns:a16="http://schemas.microsoft.com/office/drawing/2014/main" id="{944E068E-F936-67E1-C269-0A583CF893D2}"/>
              </a:ext>
            </a:extLst>
          </p:cNvPr>
          <p:cNvGrpSpPr/>
          <p:nvPr/>
        </p:nvGrpSpPr>
        <p:grpSpPr>
          <a:xfrm>
            <a:off x="504000" y="1368000"/>
            <a:ext cx="6552000" cy="252000"/>
            <a:chOff x="504000" y="1797030"/>
            <a:chExt cx="6552000" cy="252000"/>
          </a:xfrm>
        </p:grpSpPr>
        <p:sp>
          <p:nvSpPr>
            <p:cNvPr id="4" name="四角形: 角を丸くする 3">
              <a:extLst>
                <a:ext uri="{FF2B5EF4-FFF2-40B4-BE49-F238E27FC236}">
                  <a16:creationId xmlns:a16="http://schemas.microsoft.com/office/drawing/2014/main" id="{A4AF9FB3-06BA-5B53-128F-C4C7322FE6D6}"/>
                </a:ext>
              </a:extLst>
            </p:cNvPr>
            <p:cNvSpPr/>
            <p:nvPr/>
          </p:nvSpPr>
          <p:spPr>
            <a:xfrm>
              <a:off x="504000" y="179703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5DEBC3CC-4F59-C545-6650-2258F8E0DB10}"/>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58" name="グループ化 57">
            <a:extLst>
              <a:ext uri="{FF2B5EF4-FFF2-40B4-BE49-F238E27FC236}">
                <a16:creationId xmlns:a16="http://schemas.microsoft.com/office/drawing/2014/main" id="{0BE2CBD9-6C1B-2B2A-6C6D-DD9262E528B6}"/>
              </a:ext>
            </a:extLst>
          </p:cNvPr>
          <p:cNvGrpSpPr/>
          <p:nvPr/>
        </p:nvGrpSpPr>
        <p:grpSpPr>
          <a:xfrm>
            <a:off x="709200" y="4494803"/>
            <a:ext cx="6138340" cy="635949"/>
            <a:chOff x="503238" y="3168000"/>
            <a:chExt cx="6138340" cy="635949"/>
          </a:xfrm>
        </p:grpSpPr>
        <p:grpSp>
          <p:nvGrpSpPr>
            <p:cNvPr id="59" name="グループ化 58">
              <a:extLst>
                <a:ext uri="{FF2B5EF4-FFF2-40B4-BE49-F238E27FC236}">
                  <a16:creationId xmlns:a16="http://schemas.microsoft.com/office/drawing/2014/main" id="{333F2D64-4F2B-3245-5E35-701A4DBD307A}"/>
                </a:ext>
              </a:extLst>
            </p:cNvPr>
            <p:cNvGrpSpPr/>
            <p:nvPr/>
          </p:nvGrpSpPr>
          <p:grpSpPr>
            <a:xfrm>
              <a:off x="503238" y="3168000"/>
              <a:ext cx="2594173" cy="252000"/>
              <a:chOff x="707715" y="3366000"/>
              <a:chExt cx="2594173" cy="252000"/>
            </a:xfrm>
          </p:grpSpPr>
          <p:sp>
            <p:nvSpPr>
              <p:cNvPr id="65" name="テキスト ボックス 64">
                <a:extLst>
                  <a:ext uri="{FF2B5EF4-FFF2-40B4-BE49-F238E27FC236}">
                    <a16:creationId xmlns:a16="http://schemas.microsoft.com/office/drawing/2014/main" id="{0CE7F6C9-6636-E720-59E4-7F1C68E640AB}"/>
                  </a:ext>
                </a:extLst>
              </p:cNvPr>
              <p:cNvSpPr txBox="1"/>
              <p:nvPr/>
            </p:nvSpPr>
            <p:spPr>
              <a:xfrm>
                <a:off x="1554053" y="3399667"/>
                <a:ext cx="174783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67" name="四角形: 角を丸くする 66">
                <a:extLst>
                  <a:ext uri="{FF2B5EF4-FFF2-40B4-BE49-F238E27FC236}">
                    <a16:creationId xmlns:a16="http://schemas.microsoft.com/office/drawing/2014/main" id="{A44AC368-A9FA-E74D-0E0D-CC03BC8DFC7C}"/>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grpSp>
        <p:sp>
          <p:nvSpPr>
            <p:cNvPr id="60" name="テキスト ボックス 59">
              <a:extLst>
                <a:ext uri="{FF2B5EF4-FFF2-40B4-BE49-F238E27FC236}">
                  <a16:creationId xmlns:a16="http://schemas.microsoft.com/office/drawing/2014/main" id="{77A5291D-2017-BBB4-889C-C741BA807B67}"/>
                </a:ext>
              </a:extLst>
            </p:cNvPr>
            <p:cNvSpPr txBox="1"/>
            <p:nvPr/>
          </p:nvSpPr>
          <p:spPr>
            <a:xfrm>
              <a:off x="1349578" y="3465395"/>
              <a:ext cx="5292000" cy="338554"/>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オンライン会議ツールは、</a:t>
              </a:r>
              <a:r>
                <a:rPr kumimoji="1" lang="en-US" altLang="ja-JP" sz="1100" dirty="0">
                  <a:solidFill>
                    <a:schemeClr val="tx1"/>
                  </a:solidFill>
                  <a:latin typeface="+mn-ea"/>
                </a:rPr>
                <a:t>Webex</a:t>
              </a:r>
              <a:r>
                <a:rPr kumimoji="1" lang="ja-JP" altLang="en-US" sz="1100" dirty="0">
                  <a:solidFill>
                    <a:schemeClr val="tx1"/>
                  </a:solidFill>
                  <a:latin typeface="+mn-ea"/>
                </a:rPr>
                <a:t>を主として、専用端末では</a:t>
              </a:r>
              <a:r>
                <a:rPr kumimoji="1" lang="en-US" altLang="ja-JP" sz="1100" dirty="0">
                  <a:solidFill>
                    <a:schemeClr val="tx1"/>
                  </a:solidFill>
                  <a:latin typeface="+mn-ea"/>
                </a:rPr>
                <a:t>Teams</a:t>
              </a:r>
              <a:r>
                <a:rPr kumimoji="1" lang="ja-JP" altLang="en-US" sz="1100" dirty="0">
                  <a:solidFill>
                    <a:schemeClr val="tx1"/>
                  </a:solidFill>
                  <a:latin typeface="+mn-ea"/>
                </a:rPr>
                <a:t>、</a:t>
              </a:r>
              <a:r>
                <a:rPr kumimoji="1" lang="en-US" altLang="ja-JP" sz="1100" dirty="0">
                  <a:solidFill>
                    <a:schemeClr val="tx1"/>
                  </a:solidFill>
                  <a:latin typeface="+mn-ea"/>
                </a:rPr>
                <a:t>Zoom</a:t>
              </a:r>
              <a:r>
                <a:rPr kumimoji="1" lang="ja-JP" altLang="en-US" sz="1100" dirty="0">
                  <a:solidFill>
                    <a:schemeClr val="tx1"/>
                  </a:solidFill>
                  <a:latin typeface="+mn-ea"/>
                </a:rPr>
                <a:t>、</a:t>
              </a:r>
              <a:r>
                <a:rPr kumimoji="1" lang="en-US" altLang="ja-JP" sz="1100" dirty="0">
                  <a:solidFill>
                    <a:schemeClr val="tx1"/>
                  </a:solidFill>
                  <a:latin typeface="+mn-ea"/>
                </a:rPr>
                <a:t>Google</a:t>
              </a:r>
              <a:r>
                <a:rPr kumimoji="1" lang="ja-JP" altLang="en-US" sz="1100" dirty="0">
                  <a:latin typeface="+mn-ea"/>
                </a:rPr>
                <a:t> </a:t>
              </a:r>
              <a:r>
                <a:rPr kumimoji="1" lang="en-US" altLang="ja-JP" sz="1100" dirty="0">
                  <a:solidFill>
                    <a:schemeClr val="tx1"/>
                  </a:solidFill>
                  <a:latin typeface="+mn-ea"/>
                </a:rPr>
                <a:t>Meets</a:t>
              </a:r>
              <a:r>
                <a:rPr kumimoji="1" lang="ja-JP" altLang="en-US" sz="1100" dirty="0">
                  <a:solidFill>
                    <a:schemeClr val="tx1"/>
                  </a:solidFill>
                  <a:latin typeface="+mn-ea"/>
                </a:rPr>
                <a:t>が利用できる。</a:t>
              </a:r>
            </a:p>
          </p:txBody>
        </p:sp>
      </p:grpSp>
      <p:sp>
        <p:nvSpPr>
          <p:cNvPr id="91" name="正方形/長方形 90">
            <a:extLst>
              <a:ext uri="{FF2B5EF4-FFF2-40B4-BE49-F238E27FC236}">
                <a16:creationId xmlns:a16="http://schemas.microsoft.com/office/drawing/2014/main" id="{7EBCC75A-D0C7-2D99-327E-87710D8F0562}"/>
              </a:ext>
            </a:extLst>
          </p:cNvPr>
          <p:cNvSpPr/>
          <p:nvPr/>
        </p:nvSpPr>
        <p:spPr>
          <a:xfrm>
            <a:off x="503196" y="4348751"/>
            <a:ext cx="6552000" cy="3995149"/>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13">
            <a:extLst>
              <a:ext uri="{FF2B5EF4-FFF2-40B4-BE49-F238E27FC236}">
                <a16:creationId xmlns:a16="http://schemas.microsoft.com/office/drawing/2014/main" id="{581D6B38-C397-726F-0B3A-1B55C4CAC6CA}"/>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83</a:t>
            </a:fld>
            <a:endParaRPr kumimoji="1" lang="ja-JP" altLang="en-US" dirty="0">
              <a:latin typeface="+mn-ea"/>
              <a:ea typeface="+mn-ea"/>
            </a:endParaRPr>
          </a:p>
        </p:txBody>
      </p:sp>
      <p:sp>
        <p:nvSpPr>
          <p:cNvPr id="8" name="コンテンツ プレースホルダー 17">
            <a:extLst>
              <a:ext uri="{FF2B5EF4-FFF2-40B4-BE49-F238E27FC236}">
                <a16:creationId xmlns:a16="http://schemas.microsoft.com/office/drawing/2014/main" id="{A8CFE123-3C60-20E4-2AE5-96E7DB6A9AEB}"/>
              </a:ext>
            </a:extLst>
          </p:cNvPr>
          <p:cNvSpPr txBox="1">
            <a:spLocks/>
          </p:cNvSpPr>
          <p:nvPr/>
        </p:nvSpPr>
        <p:spPr>
          <a:xfrm>
            <a:off x="503196" y="1745772"/>
            <a:ext cx="6552000" cy="1107996"/>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全庁的に</a:t>
            </a:r>
            <a:r>
              <a:rPr kumimoji="1" lang="ja-JP" altLang="en-US" sz="1200" u="wavyHeavy" dirty="0">
                <a:solidFill>
                  <a:schemeClr val="tx1"/>
                </a:solidFill>
                <a:uFill>
                  <a:solidFill>
                    <a:srgbClr val="31926F"/>
                  </a:solidFill>
                </a:uFill>
                <a:latin typeface="+mn-ea"/>
                <a:ea typeface="+mn-ea"/>
              </a:rPr>
              <a:t>フリーアドレス</a:t>
            </a:r>
            <a:r>
              <a:rPr lang="ja-JP" altLang="en-US" sz="1200" dirty="0">
                <a:latin typeface="+mn-ea"/>
                <a:ea typeface="+mn-ea"/>
              </a:rPr>
              <a:t>が可能な設計としており、その採用可否は各部署の判断としている。</a:t>
            </a:r>
            <a:r>
              <a:rPr kumimoji="1" lang="ja-JP" altLang="en-US" sz="1200" u="wavyHeavy" dirty="0">
                <a:solidFill>
                  <a:schemeClr val="tx1"/>
                </a:solidFill>
                <a:uFill>
                  <a:solidFill>
                    <a:srgbClr val="31926F"/>
                  </a:solidFill>
                </a:uFill>
                <a:latin typeface="+mn-ea"/>
                <a:ea typeface="+mn-ea"/>
              </a:rPr>
              <a:t>フリーアドレス</a:t>
            </a:r>
            <a:r>
              <a:rPr lang="ja-JP" altLang="en-US" sz="1200" dirty="0">
                <a:latin typeface="+mn-ea"/>
                <a:ea typeface="+mn-ea"/>
              </a:rPr>
              <a:t>の導入に当たっては職員向け説明会を開催し、新しい働き方に対する疑問点等に回答する取組を実施。また、旧庁舎にパイロットオフィスを作り、人事などの総務系部署で実際に運用し、他部署への展開や理解に繋げた。</a:t>
            </a:r>
          </a:p>
          <a:p>
            <a:pPr marL="0" indent="144000" algn="just" fontAlgn="ctr">
              <a:lnSpc>
                <a:spcPct val="120000"/>
              </a:lnSpc>
              <a:spcBef>
                <a:spcPts val="0"/>
              </a:spcBef>
              <a:buNone/>
            </a:pPr>
            <a:endParaRPr lang="ja-JP" altLang="en-US" sz="1200" dirty="0">
              <a:latin typeface="+mn-ea"/>
              <a:ea typeface="+mn-ea"/>
            </a:endParaRPr>
          </a:p>
        </p:txBody>
      </p:sp>
      <p:grpSp>
        <p:nvGrpSpPr>
          <p:cNvPr id="21" name="グループ化 20">
            <a:extLst>
              <a:ext uri="{FF2B5EF4-FFF2-40B4-BE49-F238E27FC236}">
                <a16:creationId xmlns:a16="http://schemas.microsoft.com/office/drawing/2014/main" id="{B82243EA-B9D6-0CE7-2705-472936CE9508}"/>
              </a:ext>
            </a:extLst>
          </p:cNvPr>
          <p:cNvGrpSpPr/>
          <p:nvPr/>
        </p:nvGrpSpPr>
        <p:grpSpPr>
          <a:xfrm>
            <a:off x="710026" y="5294791"/>
            <a:ext cx="6138340" cy="466672"/>
            <a:chOff x="503238" y="3168000"/>
            <a:chExt cx="6138340" cy="466672"/>
          </a:xfrm>
        </p:grpSpPr>
        <p:grpSp>
          <p:nvGrpSpPr>
            <p:cNvPr id="22" name="グループ化 21">
              <a:extLst>
                <a:ext uri="{FF2B5EF4-FFF2-40B4-BE49-F238E27FC236}">
                  <a16:creationId xmlns:a16="http://schemas.microsoft.com/office/drawing/2014/main" id="{10B41439-BCD8-2C54-8DAC-BAAF6F619A26}"/>
                </a:ext>
              </a:extLst>
            </p:cNvPr>
            <p:cNvGrpSpPr/>
            <p:nvPr/>
          </p:nvGrpSpPr>
          <p:grpSpPr>
            <a:xfrm>
              <a:off x="503238" y="3168000"/>
              <a:ext cx="2594173" cy="252000"/>
              <a:chOff x="707715" y="3366000"/>
              <a:chExt cx="2594173" cy="252000"/>
            </a:xfrm>
          </p:grpSpPr>
          <p:sp>
            <p:nvSpPr>
              <p:cNvPr id="28" name="テキスト ボックス 27">
                <a:extLst>
                  <a:ext uri="{FF2B5EF4-FFF2-40B4-BE49-F238E27FC236}">
                    <a16:creationId xmlns:a16="http://schemas.microsoft.com/office/drawing/2014/main" id="{33A663BE-D48E-A708-FC36-E27106AB46C7}"/>
                  </a:ext>
                </a:extLst>
              </p:cNvPr>
              <p:cNvSpPr txBox="1"/>
              <p:nvPr/>
            </p:nvSpPr>
            <p:spPr>
              <a:xfrm>
                <a:off x="1554053" y="3399667"/>
                <a:ext cx="174783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45" name="四角形: 角を丸くする 44">
                <a:extLst>
                  <a:ext uri="{FF2B5EF4-FFF2-40B4-BE49-F238E27FC236}">
                    <a16:creationId xmlns:a16="http://schemas.microsoft.com/office/drawing/2014/main" id="{93332196-38BB-BE95-C0EA-9C519F0489CE}"/>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grpSp>
        <p:sp>
          <p:nvSpPr>
            <p:cNvPr id="23" name="テキスト ボックス 22">
              <a:extLst>
                <a:ext uri="{FF2B5EF4-FFF2-40B4-BE49-F238E27FC236}">
                  <a16:creationId xmlns:a16="http://schemas.microsoft.com/office/drawing/2014/main" id="{63F050FC-546B-77E0-367C-2F56CB46792C}"/>
                </a:ext>
              </a:extLst>
            </p:cNvPr>
            <p:cNvSpPr txBox="1"/>
            <p:nvPr/>
          </p:nvSpPr>
          <p:spPr>
            <a:xfrm>
              <a:off x="1349578" y="3465395"/>
              <a:ext cx="5292000" cy="169277"/>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本庁舎は会議室を含め全て</a:t>
              </a:r>
              <a:r>
                <a:rPr kumimoji="1" lang="en-US" altLang="ja-JP" sz="1100" u="wavyHeavy" dirty="0">
                  <a:solidFill>
                    <a:schemeClr val="tx1"/>
                  </a:solidFill>
                  <a:uFill>
                    <a:solidFill>
                      <a:srgbClr val="31926F"/>
                    </a:solidFill>
                  </a:uFill>
                  <a:latin typeface="+mn-ea"/>
                </a:rPr>
                <a:t>LGWAN</a:t>
              </a:r>
              <a:r>
                <a:rPr kumimoji="1" lang="ja-JP" altLang="en-US" sz="1100" u="wavyHeavy" dirty="0">
                  <a:solidFill>
                    <a:schemeClr val="tx1"/>
                  </a:solidFill>
                  <a:uFill>
                    <a:solidFill>
                      <a:srgbClr val="31926F"/>
                    </a:solidFill>
                  </a:uFill>
                  <a:latin typeface="+mn-ea"/>
                </a:rPr>
                <a:t>接続系</a:t>
              </a:r>
              <a:r>
                <a:rPr kumimoji="1" lang="ja-JP" altLang="en-US" sz="1100" dirty="0">
                  <a:solidFill>
                    <a:schemeClr val="tx1"/>
                  </a:solidFill>
                  <a:latin typeface="+mn-ea"/>
                </a:rPr>
                <a:t>の無線</a:t>
              </a:r>
              <a:r>
                <a:rPr kumimoji="1" lang="en-US" altLang="ja-JP" sz="1100" dirty="0">
                  <a:solidFill>
                    <a:schemeClr val="tx1"/>
                  </a:solidFill>
                  <a:latin typeface="+mn-ea"/>
                </a:rPr>
                <a:t>LAN</a:t>
              </a:r>
              <a:r>
                <a:rPr kumimoji="1" lang="ja-JP" altLang="en-US" sz="1100" dirty="0">
                  <a:solidFill>
                    <a:schemeClr val="tx1"/>
                  </a:solidFill>
                  <a:latin typeface="+mn-ea"/>
                </a:rPr>
                <a:t>を導入している。</a:t>
              </a:r>
              <a:endParaRPr kumimoji="1" lang="en-US" altLang="ja-JP" sz="1100" dirty="0">
                <a:solidFill>
                  <a:schemeClr val="tx1"/>
                </a:solidFill>
                <a:latin typeface="+mn-ea"/>
              </a:endParaRPr>
            </a:p>
          </p:txBody>
        </p:sp>
      </p:grpSp>
      <p:grpSp>
        <p:nvGrpSpPr>
          <p:cNvPr id="46" name="グループ化 45">
            <a:extLst>
              <a:ext uri="{FF2B5EF4-FFF2-40B4-BE49-F238E27FC236}">
                <a16:creationId xmlns:a16="http://schemas.microsoft.com/office/drawing/2014/main" id="{D9F9C1C5-943C-FEF2-97DD-C501F082C416}"/>
              </a:ext>
            </a:extLst>
          </p:cNvPr>
          <p:cNvGrpSpPr/>
          <p:nvPr/>
        </p:nvGrpSpPr>
        <p:grpSpPr>
          <a:xfrm>
            <a:off x="710026" y="5930604"/>
            <a:ext cx="6138340" cy="805226"/>
            <a:chOff x="503238" y="3168000"/>
            <a:chExt cx="6138340" cy="805226"/>
          </a:xfrm>
        </p:grpSpPr>
        <p:grpSp>
          <p:nvGrpSpPr>
            <p:cNvPr id="48" name="グループ化 47">
              <a:extLst>
                <a:ext uri="{FF2B5EF4-FFF2-40B4-BE49-F238E27FC236}">
                  <a16:creationId xmlns:a16="http://schemas.microsoft.com/office/drawing/2014/main" id="{07BA93A2-07CF-DE45-EC06-D7ED7ED6204E}"/>
                </a:ext>
              </a:extLst>
            </p:cNvPr>
            <p:cNvGrpSpPr/>
            <p:nvPr/>
          </p:nvGrpSpPr>
          <p:grpSpPr>
            <a:xfrm>
              <a:off x="503238" y="3168000"/>
              <a:ext cx="2594173" cy="252000"/>
              <a:chOff x="707715" y="3366000"/>
              <a:chExt cx="2594173" cy="252000"/>
            </a:xfrm>
          </p:grpSpPr>
          <p:sp>
            <p:nvSpPr>
              <p:cNvPr id="50" name="テキスト ボックス 49">
                <a:extLst>
                  <a:ext uri="{FF2B5EF4-FFF2-40B4-BE49-F238E27FC236}">
                    <a16:creationId xmlns:a16="http://schemas.microsoft.com/office/drawing/2014/main" id="{AA1E8009-5A3A-9399-F1D7-2D29FE9A3283}"/>
                  </a:ext>
                </a:extLst>
              </p:cNvPr>
              <p:cNvSpPr txBox="1"/>
              <p:nvPr/>
            </p:nvSpPr>
            <p:spPr>
              <a:xfrm>
                <a:off x="1554053" y="3399667"/>
                <a:ext cx="174783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電話システム</a:t>
                </a:r>
              </a:p>
            </p:txBody>
          </p:sp>
          <p:sp>
            <p:nvSpPr>
              <p:cNvPr id="51" name="四角形: 角を丸くする 50">
                <a:extLst>
                  <a:ext uri="{FF2B5EF4-FFF2-40B4-BE49-F238E27FC236}">
                    <a16:creationId xmlns:a16="http://schemas.microsoft.com/office/drawing/2014/main" id="{5CCFB996-E661-0844-BA4B-1602595501A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施策⑬</a:t>
                </a:r>
              </a:p>
            </p:txBody>
          </p:sp>
        </p:grpSp>
        <p:sp>
          <p:nvSpPr>
            <p:cNvPr id="49" name="テキスト ボックス 48">
              <a:extLst>
                <a:ext uri="{FF2B5EF4-FFF2-40B4-BE49-F238E27FC236}">
                  <a16:creationId xmlns:a16="http://schemas.microsoft.com/office/drawing/2014/main" id="{AB2091D7-AEC5-84D9-DF91-831D8F01536D}"/>
                </a:ext>
              </a:extLst>
            </p:cNvPr>
            <p:cNvSpPr txBox="1"/>
            <p:nvPr/>
          </p:nvSpPr>
          <p:spPr>
            <a:xfrm>
              <a:off x="1349578" y="3465395"/>
              <a:ext cx="5292000" cy="507831"/>
            </a:xfrm>
            <a:prstGeom prst="rect">
              <a:avLst/>
            </a:prstGeom>
            <a:noFill/>
          </p:spPr>
          <p:txBody>
            <a:bodyPr wrap="square" lIns="0" tIns="0" rIns="0" bIns="0" rtlCol="0">
              <a:spAutoFit/>
            </a:bodyPr>
            <a:lstStyle/>
            <a:p>
              <a:pPr indent="144000" algn="just" fontAlgn="ctr"/>
              <a:r>
                <a:rPr kumimoji="1" lang="en-US" altLang="ja-JP" sz="1100" dirty="0">
                  <a:solidFill>
                    <a:schemeClr val="tx1"/>
                  </a:solidFill>
                  <a:latin typeface="+mn-ea"/>
                </a:rPr>
                <a:t>PHS</a:t>
              </a:r>
              <a:r>
                <a:rPr kumimoji="1" lang="ja-JP" altLang="en-US" sz="1100" dirty="0">
                  <a:solidFill>
                    <a:schemeClr val="tx1"/>
                  </a:solidFill>
                  <a:latin typeface="+mn-ea"/>
                </a:rPr>
                <a:t>を利用している。災害時優先電話のみ固定電話となっている。その他、テレワーク時や外勤時に内線電話として利用できる外線電話として、内線機能を有したスマートフォンも利用し、庁内外で場所を選ばず働くことができる。</a:t>
              </a:r>
            </a:p>
          </p:txBody>
        </p:sp>
      </p:grpSp>
      <p:pic>
        <p:nvPicPr>
          <p:cNvPr id="9" name="Picture 2" descr="【伊丹市役所】４Ｆ 執務室">
            <a:extLst>
              <a:ext uri="{FF2B5EF4-FFF2-40B4-BE49-F238E27FC236}">
                <a16:creationId xmlns:a16="http://schemas.microsoft.com/office/drawing/2014/main" id="{DD591E9E-0035-CC74-E987-C6ABEF9168F7}"/>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03238" y="2727989"/>
            <a:ext cx="2185169" cy="145829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65B249E5-417E-AC4F-840D-44F6C0068337}"/>
              </a:ext>
            </a:extLst>
          </p:cNvPr>
          <p:cNvGrpSpPr/>
          <p:nvPr/>
        </p:nvGrpSpPr>
        <p:grpSpPr>
          <a:xfrm>
            <a:off x="2799569" y="3702405"/>
            <a:ext cx="4256869" cy="483882"/>
            <a:chOff x="5298856" y="5254592"/>
            <a:chExt cx="4256869" cy="483882"/>
          </a:xfrm>
        </p:grpSpPr>
        <p:sp>
          <p:nvSpPr>
            <p:cNvPr id="14" name="テキスト ボックス 13">
              <a:extLst>
                <a:ext uri="{FF2B5EF4-FFF2-40B4-BE49-F238E27FC236}">
                  <a16:creationId xmlns:a16="http://schemas.microsoft.com/office/drawing/2014/main" id="{E0A17489-453A-396E-A7DA-7C63467676F6}"/>
                </a:ext>
              </a:extLst>
            </p:cNvPr>
            <p:cNvSpPr txBox="1"/>
            <p:nvPr/>
          </p:nvSpPr>
          <p:spPr>
            <a:xfrm>
              <a:off x="5298856" y="5254592"/>
              <a:ext cx="1213474" cy="169277"/>
            </a:xfrm>
            <a:prstGeom prst="rect">
              <a:avLst/>
            </a:prstGeom>
            <a:noFill/>
          </p:spPr>
          <p:txBody>
            <a:bodyPr wrap="none" lIns="0" tIns="0" rIns="0" bIns="0" rtlCol="0">
              <a:spAutoFit/>
            </a:bodyPr>
            <a:lstStyle/>
            <a:p>
              <a:r>
                <a:rPr kumimoji="1" lang="en-US" altLang="ja-JP" sz="1100" dirty="0">
                  <a:latin typeface="+mn-ea"/>
                </a:rPr>
                <a:t>4</a:t>
              </a:r>
              <a:r>
                <a:rPr kumimoji="1" lang="ja-JP" altLang="en-US" sz="1100" dirty="0">
                  <a:latin typeface="+mn-ea"/>
                </a:rPr>
                <a:t>階執務室の様子</a:t>
              </a:r>
              <a:r>
                <a:rPr kumimoji="1" lang="en-US" altLang="ja-JP" sz="1100" baseline="30000" dirty="0">
                  <a:latin typeface="+mn-ea"/>
                </a:rPr>
                <a:t>*3</a:t>
              </a:r>
            </a:p>
          </p:txBody>
        </p:sp>
        <p:sp>
          <p:nvSpPr>
            <p:cNvPr id="15" name="テキスト ボックス 14">
              <a:extLst>
                <a:ext uri="{FF2B5EF4-FFF2-40B4-BE49-F238E27FC236}">
                  <a16:creationId xmlns:a16="http://schemas.microsoft.com/office/drawing/2014/main" id="{83E18D34-F7B3-9DAD-BF44-85AED31702F9}"/>
                </a:ext>
              </a:extLst>
            </p:cNvPr>
            <p:cNvSpPr txBox="1"/>
            <p:nvPr/>
          </p:nvSpPr>
          <p:spPr>
            <a:xfrm>
              <a:off x="5298856" y="5492253"/>
              <a:ext cx="4256869" cy="246221"/>
            </a:xfrm>
            <a:prstGeom prst="rect">
              <a:avLst/>
            </a:prstGeom>
            <a:noFill/>
          </p:spPr>
          <p:txBody>
            <a:bodyPr wrap="square" lIns="0" tIns="0" rIns="0" bIns="0" rtlCol="0">
              <a:spAutoFit/>
            </a:bodyPr>
            <a:lstStyle/>
            <a:p>
              <a:r>
                <a:rPr kumimoji="1" lang="en-US" altLang="ja-JP" sz="800" dirty="0">
                  <a:latin typeface="+mn-ea"/>
                </a:rPr>
                <a:t>*3 </a:t>
              </a:r>
              <a:r>
                <a:rPr kumimoji="1" lang="ja-JP" altLang="en-US" sz="800" dirty="0">
                  <a:latin typeface="+mn-ea"/>
                </a:rPr>
                <a:t>「コクヨの庁舎空間づくり」、コクヨ株式会社</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9</a:t>
              </a:r>
              <a:r>
                <a:rPr kumimoji="1" lang="ja-JP" altLang="en-US" sz="800" dirty="0">
                  <a:latin typeface="+mn-ea"/>
                </a:rPr>
                <a:t>月</a:t>
              </a:r>
              <a:r>
                <a:rPr kumimoji="1" lang="en-US" altLang="ja-JP" sz="800" dirty="0">
                  <a:latin typeface="+mn-ea"/>
                </a:rPr>
                <a:t>19</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7"/>
                </a:rPr>
                <a:t>https://www.kokuyo-furniture.co.jp/madoguchi/list/067_itaminew.html</a:t>
              </a:r>
              <a:r>
                <a:rPr kumimoji="1" lang="ja-JP" altLang="en-US" sz="800" dirty="0">
                  <a:latin typeface="+mn-ea"/>
                </a:rPr>
                <a:t>）</a:t>
              </a:r>
            </a:p>
          </p:txBody>
        </p:sp>
      </p:grpSp>
      <p:sp>
        <p:nvSpPr>
          <p:cNvPr id="18" name="テキスト ボックス 17">
            <a:extLst>
              <a:ext uri="{FF2B5EF4-FFF2-40B4-BE49-F238E27FC236}">
                <a16:creationId xmlns:a16="http://schemas.microsoft.com/office/drawing/2014/main" id="{86241524-1B82-D548-70D8-C3FB1FA93ADE}"/>
              </a:ext>
            </a:extLst>
          </p:cNvPr>
          <p:cNvSpPr txBox="1"/>
          <p:nvPr/>
        </p:nvSpPr>
        <p:spPr>
          <a:xfrm>
            <a:off x="1550970" y="6938293"/>
            <a:ext cx="373987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柔軟な働き方を行うためのルール、在席管理、勤怠管理</a:t>
            </a:r>
          </a:p>
        </p:txBody>
      </p:sp>
      <p:sp>
        <p:nvSpPr>
          <p:cNvPr id="24" name="四角形: 角を丸くする 23">
            <a:extLst>
              <a:ext uri="{FF2B5EF4-FFF2-40B4-BE49-F238E27FC236}">
                <a16:creationId xmlns:a16="http://schemas.microsoft.com/office/drawing/2014/main" id="{DA45853D-54E6-406C-F12A-3FD8B7645CA6}"/>
              </a:ext>
            </a:extLst>
          </p:cNvPr>
          <p:cNvSpPr/>
          <p:nvPr/>
        </p:nvSpPr>
        <p:spPr>
          <a:xfrm>
            <a:off x="709200" y="6890477"/>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施策⑭</a:t>
            </a:r>
          </a:p>
        </p:txBody>
      </p:sp>
      <p:grpSp>
        <p:nvGrpSpPr>
          <p:cNvPr id="26" name="グループ化 25">
            <a:extLst>
              <a:ext uri="{FF2B5EF4-FFF2-40B4-BE49-F238E27FC236}">
                <a16:creationId xmlns:a16="http://schemas.microsoft.com/office/drawing/2014/main" id="{508788D4-598E-4682-3C8A-B6D210125975}"/>
              </a:ext>
            </a:extLst>
          </p:cNvPr>
          <p:cNvGrpSpPr/>
          <p:nvPr/>
        </p:nvGrpSpPr>
        <p:grpSpPr>
          <a:xfrm>
            <a:off x="709200" y="7645948"/>
            <a:ext cx="2594173" cy="252000"/>
            <a:chOff x="707715" y="3366000"/>
            <a:chExt cx="2594173" cy="252000"/>
          </a:xfrm>
        </p:grpSpPr>
        <p:sp>
          <p:nvSpPr>
            <p:cNvPr id="29" name="テキスト ボックス 28">
              <a:extLst>
                <a:ext uri="{FF2B5EF4-FFF2-40B4-BE49-F238E27FC236}">
                  <a16:creationId xmlns:a16="http://schemas.microsoft.com/office/drawing/2014/main" id="{4717759F-D9C2-73CC-BD27-85DF37552B4D}"/>
                </a:ext>
              </a:extLst>
            </p:cNvPr>
            <p:cNvSpPr txBox="1"/>
            <p:nvPr/>
          </p:nvSpPr>
          <p:spPr>
            <a:xfrm>
              <a:off x="1554053" y="3399667"/>
              <a:ext cx="174783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リモートアクセス実施方法</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457B3E39-2D14-C748-BB32-C8A7BDDD6E48}"/>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施策⑯</a:t>
              </a:r>
            </a:p>
          </p:txBody>
        </p:sp>
      </p:grpSp>
      <p:sp>
        <p:nvSpPr>
          <p:cNvPr id="27" name="テキスト ボックス 26">
            <a:extLst>
              <a:ext uri="{FF2B5EF4-FFF2-40B4-BE49-F238E27FC236}">
                <a16:creationId xmlns:a16="http://schemas.microsoft.com/office/drawing/2014/main" id="{1498A932-4219-4090-5927-D128A7BEC298}"/>
              </a:ext>
            </a:extLst>
          </p:cNvPr>
          <p:cNvSpPr txBox="1"/>
          <p:nvPr/>
        </p:nvSpPr>
        <p:spPr>
          <a:xfrm>
            <a:off x="1555540" y="7029105"/>
            <a:ext cx="5292000" cy="507831"/>
          </a:xfrm>
          <a:prstGeom prst="rect">
            <a:avLst/>
          </a:prstGeom>
          <a:noFill/>
        </p:spPr>
        <p:txBody>
          <a:bodyPr wrap="square" lIns="0" tIns="0" rIns="0" bIns="0" rtlCol="0">
            <a:spAutoFit/>
          </a:bodyPr>
          <a:lstStyle/>
          <a:p>
            <a:pPr indent="144000"/>
            <a:r>
              <a:rPr kumimoji="1" lang="en-US" altLang="ja-JP" sz="1100" dirty="0">
                <a:solidFill>
                  <a:schemeClr val="tx1"/>
                </a:solidFill>
                <a:latin typeface="+mn-ea"/>
              </a:rPr>
              <a:t> </a:t>
            </a:r>
          </a:p>
          <a:p>
            <a:pPr indent="144000"/>
            <a:r>
              <a:rPr kumimoji="1" lang="ja-JP" altLang="en-US" sz="1100" dirty="0">
                <a:solidFill>
                  <a:schemeClr val="tx1"/>
                </a:solidFill>
                <a:latin typeface="+mn-ea"/>
              </a:rPr>
              <a:t>庶務事務システムを導入して勤怠管理を行っている。グループウェアのスケジュールに勤務場所を登録することで、誰がどこで働いているか把握している。</a:t>
            </a:r>
          </a:p>
        </p:txBody>
      </p:sp>
      <p:sp>
        <p:nvSpPr>
          <p:cNvPr id="37" name="テキスト ボックス 36">
            <a:extLst>
              <a:ext uri="{FF2B5EF4-FFF2-40B4-BE49-F238E27FC236}">
                <a16:creationId xmlns:a16="http://schemas.microsoft.com/office/drawing/2014/main" id="{4D6637A8-AE1B-4061-AA70-B3FF64CE274C}"/>
              </a:ext>
            </a:extLst>
          </p:cNvPr>
          <p:cNvSpPr txBox="1"/>
          <p:nvPr/>
        </p:nvSpPr>
        <p:spPr>
          <a:xfrm>
            <a:off x="1550970" y="7907409"/>
            <a:ext cx="5292000" cy="338554"/>
          </a:xfrm>
          <a:prstGeom prst="rect">
            <a:avLst/>
          </a:prstGeom>
          <a:noFill/>
        </p:spPr>
        <p:txBody>
          <a:bodyPr wrap="square" lIns="0" tIns="0" rIns="0" bIns="0" rtlCol="0">
            <a:spAutoFit/>
          </a:bodyPr>
          <a:lstStyle/>
          <a:p>
            <a:pPr indent="144000"/>
            <a:r>
              <a:rPr kumimoji="1" lang="en-US" altLang="ja-JP" sz="1100" dirty="0">
                <a:solidFill>
                  <a:schemeClr val="tx1"/>
                </a:solidFill>
                <a:latin typeface="+mn-ea"/>
              </a:rPr>
              <a:t> CACHATTO</a:t>
            </a:r>
            <a:r>
              <a:rPr kumimoji="1" lang="ja-JP" altLang="en-US" sz="1100" dirty="0">
                <a:solidFill>
                  <a:schemeClr val="tx1"/>
                </a:solidFill>
                <a:latin typeface="+mn-ea"/>
              </a:rPr>
              <a:t>及びテレワーク兵庫（兵庫県在宅支援システム）を</a:t>
            </a:r>
            <a:r>
              <a:rPr kumimoji="1" lang="en-US" altLang="ja-JP" sz="1100" dirty="0">
                <a:solidFill>
                  <a:schemeClr val="tx1"/>
                </a:solidFill>
                <a:latin typeface="+mn-ea"/>
              </a:rPr>
              <a:t>1,220</a:t>
            </a:r>
            <a:r>
              <a:rPr kumimoji="1" lang="ja-JP" altLang="en-US" sz="1100" dirty="0">
                <a:solidFill>
                  <a:schemeClr val="tx1"/>
                </a:solidFill>
                <a:latin typeface="+mn-ea"/>
              </a:rPr>
              <a:t>ライセンス導入して、リモートワークがしやすい環境を用意している。</a:t>
            </a:r>
            <a:endParaRPr kumimoji="1" lang="en-US" altLang="ja-JP" sz="1100" dirty="0">
              <a:solidFill>
                <a:schemeClr val="tx1"/>
              </a:solidFill>
              <a:latin typeface="+mn-ea"/>
            </a:endParaRPr>
          </a:p>
        </p:txBody>
      </p:sp>
    </p:spTree>
    <p:extLst>
      <p:ext uri="{BB962C8B-B14F-4D97-AF65-F5344CB8AC3E}">
        <p14:creationId xmlns:p14="http://schemas.microsoft.com/office/powerpoint/2010/main" val="34950788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97311"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12</a:t>
            </a:r>
            <a:r>
              <a:rPr lang="en-US" altLang="zh-TW" dirty="0">
                <a:latin typeface="+mn-ea"/>
                <a:ea typeface="+mn-ea"/>
              </a:rPr>
              <a:t>) </a:t>
            </a:r>
            <a:r>
              <a:rPr lang="ja-JP" altLang="en-US" dirty="0">
                <a:latin typeface="+mn-ea"/>
                <a:ea typeface="+mn-ea"/>
              </a:rPr>
              <a:t>兵庫県伊丹</a:t>
            </a:r>
            <a:r>
              <a:rPr lang="zh-TW" altLang="en-US" dirty="0">
                <a:latin typeface="+mn-ea"/>
                <a:ea typeface="+mn-ea"/>
              </a:rPr>
              <a:t>市</a:t>
            </a:r>
          </a:p>
        </p:txBody>
      </p:sp>
      <p:grpSp>
        <p:nvGrpSpPr>
          <p:cNvPr id="25" name="グループ化 24">
            <a:extLst>
              <a:ext uri="{FF2B5EF4-FFF2-40B4-BE49-F238E27FC236}">
                <a16:creationId xmlns:a16="http://schemas.microsoft.com/office/drawing/2014/main" id="{D023E7B7-5E95-0160-F12F-210E34442F88}"/>
              </a:ext>
            </a:extLst>
          </p:cNvPr>
          <p:cNvGrpSpPr/>
          <p:nvPr/>
        </p:nvGrpSpPr>
        <p:grpSpPr>
          <a:xfrm>
            <a:off x="708438" y="2616860"/>
            <a:ext cx="6113901" cy="780209"/>
            <a:chOff x="503238" y="3168000"/>
            <a:chExt cx="3942340" cy="780209"/>
          </a:xfrm>
        </p:grpSpPr>
        <p:grpSp>
          <p:nvGrpSpPr>
            <p:cNvPr id="31" name="グループ化 30">
              <a:extLst>
                <a:ext uri="{FF2B5EF4-FFF2-40B4-BE49-F238E27FC236}">
                  <a16:creationId xmlns:a16="http://schemas.microsoft.com/office/drawing/2014/main" id="{60FE4CE8-025B-2929-9880-520F9BE4F2DF}"/>
                </a:ext>
              </a:extLst>
            </p:cNvPr>
            <p:cNvGrpSpPr/>
            <p:nvPr/>
          </p:nvGrpSpPr>
          <p:grpSpPr>
            <a:xfrm>
              <a:off x="503238" y="3168000"/>
              <a:ext cx="1819567" cy="252000"/>
              <a:chOff x="707715" y="3366000"/>
              <a:chExt cx="1819567" cy="252000"/>
            </a:xfrm>
          </p:grpSpPr>
          <p:sp>
            <p:nvSpPr>
              <p:cNvPr id="33" name="テキスト ボックス 32">
                <a:extLst>
                  <a:ext uri="{FF2B5EF4-FFF2-40B4-BE49-F238E27FC236}">
                    <a16:creationId xmlns:a16="http://schemas.microsoft.com/office/drawing/2014/main" id="{8C69303B-0737-C71F-D807-671C06904F01}"/>
                  </a:ext>
                </a:extLst>
              </p:cNvPr>
              <p:cNvSpPr txBox="1"/>
              <p:nvPr/>
            </p:nvSpPr>
            <p:spPr>
              <a:xfrm>
                <a:off x="1253447" y="3399667"/>
                <a:ext cx="127383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会議室設備</a:t>
                </a:r>
              </a:p>
            </p:txBody>
          </p:sp>
          <p:sp>
            <p:nvSpPr>
              <p:cNvPr id="47" name="四角形: 角を丸くする 46">
                <a:extLst>
                  <a:ext uri="{FF2B5EF4-FFF2-40B4-BE49-F238E27FC236}">
                    <a16:creationId xmlns:a16="http://schemas.microsoft.com/office/drawing/2014/main" id="{48FBDA9C-AA51-3B47-A6DA-D7DFA82EDD75}"/>
                  </a:ext>
                </a:extLst>
              </p:cNvPr>
              <p:cNvSpPr/>
              <p:nvPr/>
            </p:nvSpPr>
            <p:spPr>
              <a:xfrm>
                <a:off x="707715" y="3366000"/>
                <a:ext cx="464267"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施策⑱</a:t>
                </a:r>
              </a:p>
            </p:txBody>
          </p:sp>
        </p:grpSp>
        <p:sp>
          <p:nvSpPr>
            <p:cNvPr id="32" name="テキスト ボックス 31">
              <a:extLst>
                <a:ext uri="{FF2B5EF4-FFF2-40B4-BE49-F238E27FC236}">
                  <a16:creationId xmlns:a16="http://schemas.microsoft.com/office/drawing/2014/main" id="{47F74A55-8601-2F60-6C00-BC078BE5FA51}"/>
                </a:ext>
              </a:extLst>
            </p:cNvPr>
            <p:cNvSpPr txBox="1"/>
            <p:nvPr/>
          </p:nvSpPr>
          <p:spPr>
            <a:xfrm>
              <a:off x="1048970" y="3440378"/>
              <a:ext cx="3396608"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会議室や打合せスペースには、モニター、ホワイトボードを設置している。</a:t>
              </a:r>
              <a:endParaRPr kumimoji="1" lang="en-US" altLang="ja-JP" sz="1100" dirty="0">
                <a:solidFill>
                  <a:schemeClr val="tx1"/>
                </a:solidFill>
                <a:latin typeface="+mn-ea"/>
              </a:endParaRPr>
            </a:p>
            <a:p>
              <a:pPr indent="144000"/>
              <a:r>
                <a:rPr kumimoji="1" lang="ja-JP" altLang="en-US" sz="1100" dirty="0">
                  <a:solidFill>
                    <a:schemeClr val="tx1"/>
                  </a:solidFill>
                  <a:latin typeface="+mn-ea"/>
                </a:rPr>
                <a:t>会議室予約システムは導入しておらず、グループウェアのスケジュール上で会議室を予約する仕組みとしている。</a:t>
              </a:r>
              <a:endParaRPr kumimoji="1" lang="en-US" altLang="ja-JP" sz="1100" dirty="0">
                <a:solidFill>
                  <a:schemeClr val="tx1"/>
                </a:solidFill>
                <a:latin typeface="+mn-ea"/>
              </a:endParaRPr>
            </a:p>
          </p:txBody>
        </p:sp>
      </p:grpSp>
      <p:grpSp>
        <p:nvGrpSpPr>
          <p:cNvPr id="29" name="グループ化 28">
            <a:extLst>
              <a:ext uri="{FF2B5EF4-FFF2-40B4-BE49-F238E27FC236}">
                <a16:creationId xmlns:a16="http://schemas.microsoft.com/office/drawing/2014/main" id="{32867196-0C5E-845F-EC7B-DEC50E5330D2}"/>
              </a:ext>
            </a:extLst>
          </p:cNvPr>
          <p:cNvGrpSpPr/>
          <p:nvPr/>
        </p:nvGrpSpPr>
        <p:grpSpPr>
          <a:xfrm>
            <a:off x="504000" y="1372523"/>
            <a:ext cx="6552000" cy="252000"/>
            <a:chOff x="7710420" y="4563218"/>
            <a:chExt cx="6552000" cy="252000"/>
          </a:xfrm>
        </p:grpSpPr>
        <p:sp>
          <p:nvSpPr>
            <p:cNvPr id="26" name="四角形: 角を丸くする 25">
              <a:extLst>
                <a:ext uri="{FF2B5EF4-FFF2-40B4-BE49-F238E27FC236}">
                  <a16:creationId xmlns:a16="http://schemas.microsoft.com/office/drawing/2014/main" id="{A1C572BC-2120-02BE-4F1D-542F01EBF745}"/>
                </a:ext>
              </a:extLst>
            </p:cNvPr>
            <p:cNvSpPr/>
            <p:nvPr/>
          </p:nvSpPr>
          <p:spPr>
            <a:xfrm>
              <a:off x="7710420" y="4563218"/>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27" name="正方形/長方形 26">
              <a:extLst>
                <a:ext uri="{FF2B5EF4-FFF2-40B4-BE49-F238E27FC236}">
                  <a16:creationId xmlns:a16="http://schemas.microsoft.com/office/drawing/2014/main" id="{A7A0694D-DBCC-B054-F2A1-88D3A2FE8814}"/>
                </a:ext>
              </a:extLst>
            </p:cNvPr>
            <p:cNvSpPr/>
            <p:nvPr/>
          </p:nvSpPr>
          <p:spPr>
            <a:xfrm>
              <a:off x="8547540" y="456610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71" name="グループ化 70">
            <a:extLst>
              <a:ext uri="{FF2B5EF4-FFF2-40B4-BE49-F238E27FC236}">
                <a16:creationId xmlns:a16="http://schemas.microsoft.com/office/drawing/2014/main" id="{17432230-0E94-F78D-690A-CE8E6210F968}"/>
              </a:ext>
            </a:extLst>
          </p:cNvPr>
          <p:cNvGrpSpPr/>
          <p:nvPr/>
        </p:nvGrpSpPr>
        <p:grpSpPr>
          <a:xfrm>
            <a:off x="708438" y="3572794"/>
            <a:ext cx="6138340" cy="800529"/>
            <a:chOff x="503238" y="3147680"/>
            <a:chExt cx="6138340" cy="800529"/>
          </a:xfrm>
        </p:grpSpPr>
        <p:grpSp>
          <p:nvGrpSpPr>
            <p:cNvPr id="74" name="グループ化 73">
              <a:extLst>
                <a:ext uri="{FF2B5EF4-FFF2-40B4-BE49-F238E27FC236}">
                  <a16:creationId xmlns:a16="http://schemas.microsoft.com/office/drawing/2014/main" id="{0809B127-C9DC-2392-B7C0-91037A60ACD1}"/>
                </a:ext>
              </a:extLst>
            </p:cNvPr>
            <p:cNvGrpSpPr/>
            <p:nvPr/>
          </p:nvGrpSpPr>
          <p:grpSpPr>
            <a:xfrm>
              <a:off x="503238" y="3147680"/>
              <a:ext cx="2747563" cy="252000"/>
              <a:chOff x="707715" y="3345680"/>
              <a:chExt cx="2747563" cy="252000"/>
            </a:xfrm>
          </p:grpSpPr>
          <p:sp>
            <p:nvSpPr>
              <p:cNvPr id="82" name="テキスト ボックス 81">
                <a:extLst>
                  <a:ext uri="{FF2B5EF4-FFF2-40B4-BE49-F238E27FC236}">
                    <a16:creationId xmlns:a16="http://schemas.microsoft.com/office/drawing/2014/main" id="{30F11BB6-86B1-1B01-5CCD-4B8AB474CE26}"/>
                  </a:ext>
                </a:extLst>
              </p:cNvPr>
              <p:cNvSpPr txBox="1"/>
              <p:nvPr/>
            </p:nvSpPr>
            <p:spPr>
              <a:xfrm>
                <a:off x="1554053" y="3379347"/>
                <a:ext cx="190122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複合機配置適正化</a:t>
                </a:r>
              </a:p>
            </p:txBody>
          </p:sp>
          <p:sp>
            <p:nvSpPr>
              <p:cNvPr id="83" name="四角形: 角を丸くする 82">
                <a:extLst>
                  <a:ext uri="{FF2B5EF4-FFF2-40B4-BE49-F238E27FC236}">
                    <a16:creationId xmlns:a16="http://schemas.microsoft.com/office/drawing/2014/main" id="{461D5A46-2B92-9EAF-7089-C3C5429F7B3F}"/>
                  </a:ext>
                </a:extLst>
              </p:cNvPr>
              <p:cNvSpPr/>
              <p:nvPr/>
            </p:nvSpPr>
            <p:spPr>
              <a:xfrm>
                <a:off x="707715" y="334568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施策⑲</a:t>
                </a:r>
              </a:p>
            </p:txBody>
          </p:sp>
        </p:grpSp>
        <p:sp>
          <p:nvSpPr>
            <p:cNvPr id="78" name="テキスト ボックス 77">
              <a:extLst>
                <a:ext uri="{FF2B5EF4-FFF2-40B4-BE49-F238E27FC236}">
                  <a16:creationId xmlns:a16="http://schemas.microsoft.com/office/drawing/2014/main" id="{26B1522A-9BE0-6FCB-4A3E-33A8CE79D5D7}"/>
                </a:ext>
              </a:extLst>
            </p:cNvPr>
            <p:cNvSpPr txBox="1"/>
            <p:nvPr/>
          </p:nvSpPr>
          <p:spPr>
            <a:xfrm>
              <a:off x="1349578" y="3440378"/>
              <a:ext cx="5292000" cy="507831"/>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新庁舎では複合機の設置台数を削減した。また、人と人とのコミュニケーションを大事にするため、フロアの中央に</a:t>
              </a:r>
              <a:r>
                <a:rPr kumimoji="1" lang="ja-JP" altLang="en-US" sz="1100" u="wavyHeavy" dirty="0">
                  <a:solidFill>
                    <a:schemeClr val="tx1"/>
                  </a:solidFill>
                  <a:uFill>
                    <a:solidFill>
                      <a:srgbClr val="31926F"/>
                    </a:solidFill>
                  </a:uFill>
                  <a:latin typeface="+mn-ea"/>
                </a:rPr>
                <a:t>マグネットスペース</a:t>
              </a:r>
              <a:r>
                <a:rPr kumimoji="1" lang="ja-JP" altLang="en-US" sz="1100" dirty="0">
                  <a:solidFill>
                    <a:schemeClr val="tx1"/>
                  </a:solidFill>
                  <a:latin typeface="+mn-ea"/>
                </a:rPr>
                <a:t>を設けて、複合機や事務用品、タイムカードのレコーダーなどを配置している（</a:t>
              </a:r>
              <a:r>
                <a:rPr kumimoji="1" lang="en-US" altLang="ja-JP" sz="1100" dirty="0">
                  <a:solidFill>
                    <a:schemeClr val="tx1"/>
                  </a:solidFill>
                  <a:latin typeface="+mn-ea"/>
                </a:rPr>
                <a:t>※</a:t>
              </a:r>
              <a:r>
                <a:rPr kumimoji="1" lang="ja-JP" altLang="en-US" sz="1100" dirty="0">
                  <a:solidFill>
                    <a:schemeClr val="tx1"/>
                  </a:solidFill>
                  <a:latin typeface="+mn-ea"/>
                </a:rPr>
                <a:t>写真参照）。</a:t>
              </a:r>
            </a:p>
          </p:txBody>
        </p:sp>
      </p:grpSp>
      <p:sp>
        <p:nvSpPr>
          <p:cNvPr id="94" name="正方形/長方形 93">
            <a:extLst>
              <a:ext uri="{FF2B5EF4-FFF2-40B4-BE49-F238E27FC236}">
                <a16:creationId xmlns:a16="http://schemas.microsoft.com/office/drawing/2014/main" id="{5CD61D8C-495F-E0CA-D440-133ADB877C7D}"/>
              </a:ext>
            </a:extLst>
          </p:cNvPr>
          <p:cNvSpPr/>
          <p:nvPr/>
        </p:nvSpPr>
        <p:spPr>
          <a:xfrm>
            <a:off x="504000" y="2497587"/>
            <a:ext cx="6552000" cy="3802415"/>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13">
            <a:extLst>
              <a:ext uri="{FF2B5EF4-FFF2-40B4-BE49-F238E27FC236}">
                <a16:creationId xmlns:a16="http://schemas.microsoft.com/office/drawing/2014/main" id="{581D6B38-C397-726F-0B3A-1B55C4CAC6CA}"/>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84</a:t>
            </a:fld>
            <a:endParaRPr kumimoji="1" lang="ja-JP" altLang="en-US" dirty="0">
              <a:latin typeface="+mn-ea"/>
              <a:ea typeface="+mn-ea"/>
            </a:endParaRPr>
          </a:p>
        </p:txBody>
      </p:sp>
      <p:sp>
        <p:nvSpPr>
          <p:cNvPr id="8" name="コンテンツ プレースホルダー 17">
            <a:extLst>
              <a:ext uri="{FF2B5EF4-FFF2-40B4-BE49-F238E27FC236}">
                <a16:creationId xmlns:a16="http://schemas.microsoft.com/office/drawing/2014/main" id="{A8CFE123-3C60-20E4-2AE5-96E7DB6A9AEB}"/>
              </a:ext>
            </a:extLst>
          </p:cNvPr>
          <p:cNvSpPr txBox="1">
            <a:spLocks/>
          </p:cNvSpPr>
          <p:nvPr/>
        </p:nvSpPr>
        <p:spPr>
          <a:xfrm>
            <a:off x="503196" y="1741883"/>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紙に印刷することは制限していないが、電子決裁システムや</a:t>
            </a:r>
            <a:r>
              <a:rPr kumimoji="1" lang="ja-JP" altLang="en-US" sz="1200" u="wavyHeavy" dirty="0">
                <a:solidFill>
                  <a:schemeClr val="tx1"/>
                </a:solidFill>
                <a:uFill>
                  <a:solidFill>
                    <a:srgbClr val="31926F"/>
                  </a:solidFill>
                </a:uFill>
                <a:latin typeface="+mn-ea"/>
                <a:ea typeface="+mn-ea"/>
              </a:rPr>
              <a:t>ペーパーレス</a:t>
            </a:r>
            <a:r>
              <a:rPr lang="ja-JP" altLang="en-US" sz="1200" dirty="0">
                <a:latin typeface="+mn-ea"/>
                <a:ea typeface="+mn-ea"/>
              </a:rPr>
              <a:t>会議の導入による「</a:t>
            </a:r>
            <a:r>
              <a:rPr kumimoji="1" lang="ja-JP" altLang="en-US" sz="1200" u="wavyHeavy" dirty="0">
                <a:solidFill>
                  <a:schemeClr val="tx1"/>
                </a:solidFill>
                <a:uFill>
                  <a:solidFill>
                    <a:srgbClr val="31926F"/>
                  </a:solidFill>
                </a:uFill>
                <a:latin typeface="+mn-ea"/>
                <a:ea typeface="+mn-ea"/>
              </a:rPr>
              <a:t>ペーパーレス</a:t>
            </a:r>
            <a:r>
              <a:rPr lang="ja-JP" altLang="en-US" sz="1200" dirty="0">
                <a:latin typeface="+mn-ea"/>
                <a:ea typeface="+mn-ea"/>
              </a:rPr>
              <a:t>」の推進とともに、発生した紙については最終的に電子データ化するか、廃棄するルールとして、「ストックレス」も推進している。</a:t>
            </a:r>
          </a:p>
        </p:txBody>
      </p:sp>
      <p:grpSp>
        <p:nvGrpSpPr>
          <p:cNvPr id="5" name="グループ化 4">
            <a:extLst>
              <a:ext uri="{FF2B5EF4-FFF2-40B4-BE49-F238E27FC236}">
                <a16:creationId xmlns:a16="http://schemas.microsoft.com/office/drawing/2014/main" id="{64A534A3-EF56-3A51-0076-14E3E84CF618}"/>
              </a:ext>
            </a:extLst>
          </p:cNvPr>
          <p:cNvGrpSpPr/>
          <p:nvPr/>
        </p:nvGrpSpPr>
        <p:grpSpPr>
          <a:xfrm>
            <a:off x="504438" y="6660103"/>
            <a:ext cx="6552000" cy="252000"/>
            <a:chOff x="504000" y="3383548"/>
            <a:chExt cx="6552000" cy="252000"/>
          </a:xfrm>
        </p:grpSpPr>
        <p:sp>
          <p:nvSpPr>
            <p:cNvPr id="10" name="四角形: 角を丸くする 9">
              <a:extLst>
                <a:ext uri="{FF2B5EF4-FFF2-40B4-BE49-F238E27FC236}">
                  <a16:creationId xmlns:a16="http://schemas.microsoft.com/office/drawing/2014/main" id="{9E3EA5BC-A854-F523-2ADE-19C3B4A9348E}"/>
                </a:ext>
              </a:extLst>
            </p:cNvPr>
            <p:cNvSpPr/>
            <p:nvPr/>
          </p:nvSpPr>
          <p:spPr>
            <a:xfrm>
              <a:off x="504000" y="3383548"/>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E1F3DA1B-111A-E3E8-D847-9B16639F4D16}"/>
                </a:ext>
              </a:extLst>
            </p:cNvPr>
            <p:cNvSpPr/>
            <p:nvPr/>
          </p:nvSpPr>
          <p:spPr>
            <a:xfrm>
              <a:off x="1341120" y="338643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2" name="コンテンツ プレースホルダー 17">
            <a:extLst>
              <a:ext uri="{FF2B5EF4-FFF2-40B4-BE49-F238E27FC236}">
                <a16:creationId xmlns:a16="http://schemas.microsoft.com/office/drawing/2014/main" id="{11A3A296-F12B-CEFE-004B-0A681FA8132B}"/>
              </a:ext>
            </a:extLst>
          </p:cNvPr>
          <p:cNvSpPr txBox="1">
            <a:spLocks/>
          </p:cNvSpPr>
          <p:nvPr/>
        </p:nvSpPr>
        <p:spPr>
          <a:xfrm>
            <a:off x="503196" y="7040336"/>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dirty="0">
                <a:solidFill>
                  <a:schemeClr val="tx1"/>
                </a:solidFill>
                <a:latin typeface="+mn-ea"/>
                <a:ea typeface="+mn-ea"/>
              </a:rPr>
              <a:t>延床面積</a:t>
            </a:r>
            <a:r>
              <a:rPr kumimoji="1" lang="en-US" altLang="ja-JP" sz="1200" dirty="0">
                <a:solidFill>
                  <a:schemeClr val="tx1"/>
                </a:solidFill>
                <a:latin typeface="+mn-ea"/>
                <a:ea typeface="+mn-ea"/>
              </a:rPr>
              <a:t>2</a:t>
            </a:r>
            <a:r>
              <a:rPr kumimoji="1" lang="ja-JP" altLang="en-US" sz="1200" dirty="0">
                <a:solidFill>
                  <a:schemeClr val="tx1"/>
                </a:solidFill>
                <a:latin typeface="+mn-ea"/>
                <a:ea typeface="+mn-ea"/>
              </a:rPr>
              <a:t>万㎡を超える大規模庁舎において、西日本初の</a:t>
            </a:r>
            <a:r>
              <a:rPr kumimoji="1" lang="en-US" altLang="ja-JP" sz="1200" u="wavyHeavy" dirty="0">
                <a:solidFill>
                  <a:schemeClr val="tx1"/>
                </a:solidFill>
                <a:uFill>
                  <a:solidFill>
                    <a:srgbClr val="31926F"/>
                  </a:solidFill>
                </a:uFill>
                <a:latin typeface="+mn-ea"/>
                <a:ea typeface="+mn-ea"/>
              </a:rPr>
              <a:t>ZEB</a:t>
            </a:r>
            <a:r>
              <a:rPr kumimoji="1" lang="en-US" altLang="ja-JP" sz="1200" dirty="0">
                <a:solidFill>
                  <a:schemeClr val="tx1"/>
                </a:solidFill>
                <a:latin typeface="+mn-ea"/>
                <a:ea typeface="+mn-ea"/>
              </a:rPr>
              <a:t> Ready</a:t>
            </a:r>
            <a:r>
              <a:rPr kumimoji="1" lang="ja-JP" altLang="en-US" sz="1200" dirty="0">
                <a:solidFill>
                  <a:schemeClr val="tx1"/>
                </a:solidFill>
                <a:latin typeface="+mn-ea"/>
                <a:ea typeface="+mn-ea"/>
              </a:rPr>
              <a:t>認証を取得。高断熱・高気密な建物とし、快適な室内環境を維持しながら、エネルギーと</a:t>
            </a:r>
            <a:r>
              <a:rPr kumimoji="1" lang="en-US" altLang="ja-JP" sz="1200" dirty="0">
                <a:solidFill>
                  <a:schemeClr val="tx1"/>
                </a:solidFill>
                <a:latin typeface="+mn-ea"/>
                <a:ea typeface="+mn-ea"/>
              </a:rPr>
              <a:t>CO2</a:t>
            </a:r>
            <a:r>
              <a:rPr kumimoji="1" lang="ja-JP" altLang="en-US" sz="1200" dirty="0">
                <a:solidFill>
                  <a:schemeClr val="tx1"/>
                </a:solidFill>
                <a:latin typeface="+mn-ea"/>
                <a:ea typeface="+mn-ea"/>
              </a:rPr>
              <a:t>を削減するとともに、自然採光や自然通風の</a:t>
            </a:r>
            <a:r>
              <a:rPr kumimoji="1" lang="ja-JP" altLang="en-US" sz="1200" dirty="0">
                <a:latin typeface="+mn-ea"/>
                <a:ea typeface="+mn-ea"/>
              </a:rPr>
              <a:t>ほか</a:t>
            </a:r>
            <a:r>
              <a:rPr kumimoji="1" lang="ja-JP" altLang="en-US" sz="1200" dirty="0">
                <a:solidFill>
                  <a:schemeClr val="tx1"/>
                </a:solidFill>
                <a:latin typeface="+mn-ea"/>
                <a:ea typeface="+mn-ea"/>
              </a:rPr>
              <a:t>、雨水利用など自然環境の有効活用が可能な計画となっている。</a:t>
            </a:r>
            <a:endParaRPr kumimoji="1" lang="en-US" altLang="ja-JP" sz="1200" dirty="0">
              <a:solidFill>
                <a:schemeClr val="tx1"/>
              </a:solidFill>
              <a:latin typeface="+mn-ea"/>
              <a:ea typeface="+mn-ea"/>
            </a:endParaRPr>
          </a:p>
        </p:txBody>
      </p:sp>
      <p:grpSp>
        <p:nvGrpSpPr>
          <p:cNvPr id="13" name="グループ化 12">
            <a:extLst>
              <a:ext uri="{FF2B5EF4-FFF2-40B4-BE49-F238E27FC236}">
                <a16:creationId xmlns:a16="http://schemas.microsoft.com/office/drawing/2014/main" id="{958DAB12-30CD-C1E1-F5C0-DE604141393D}"/>
              </a:ext>
            </a:extLst>
          </p:cNvPr>
          <p:cNvGrpSpPr/>
          <p:nvPr/>
        </p:nvGrpSpPr>
        <p:grpSpPr>
          <a:xfrm>
            <a:off x="709200" y="7907779"/>
            <a:ext cx="6138340" cy="949486"/>
            <a:chOff x="503238" y="3168000"/>
            <a:chExt cx="6138340" cy="949486"/>
          </a:xfrm>
        </p:grpSpPr>
        <p:grpSp>
          <p:nvGrpSpPr>
            <p:cNvPr id="14" name="グループ化 13">
              <a:extLst>
                <a:ext uri="{FF2B5EF4-FFF2-40B4-BE49-F238E27FC236}">
                  <a16:creationId xmlns:a16="http://schemas.microsoft.com/office/drawing/2014/main" id="{926D02D5-736C-9142-F5FF-D0407DF9A7A0}"/>
                </a:ext>
              </a:extLst>
            </p:cNvPr>
            <p:cNvGrpSpPr/>
            <p:nvPr/>
          </p:nvGrpSpPr>
          <p:grpSpPr>
            <a:xfrm>
              <a:off x="503238" y="3168000"/>
              <a:ext cx="2826339" cy="252000"/>
              <a:chOff x="707715" y="3366000"/>
              <a:chExt cx="2826339" cy="252000"/>
            </a:xfrm>
          </p:grpSpPr>
          <p:sp>
            <p:nvSpPr>
              <p:cNvPr id="19" name="テキスト ボックス 18">
                <a:extLst>
                  <a:ext uri="{FF2B5EF4-FFF2-40B4-BE49-F238E27FC236}">
                    <a16:creationId xmlns:a16="http://schemas.microsoft.com/office/drawing/2014/main" id="{C16CDB54-0924-05BF-19CF-CC75796FAE77}"/>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非常用電源設備</a:t>
                </a:r>
              </a:p>
            </p:txBody>
          </p:sp>
          <p:sp>
            <p:nvSpPr>
              <p:cNvPr id="20" name="四角形: 角を丸くする 19">
                <a:extLst>
                  <a:ext uri="{FF2B5EF4-FFF2-40B4-BE49-F238E27FC236}">
                    <a16:creationId xmlns:a16="http://schemas.microsoft.com/office/drawing/2014/main" id="{0DDEC625-D8C7-A8FF-EF39-4448DA30C73F}"/>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grpSp>
        <p:sp>
          <p:nvSpPr>
            <p:cNvPr id="17" name="テキスト ボックス 16">
              <a:extLst>
                <a:ext uri="{FF2B5EF4-FFF2-40B4-BE49-F238E27FC236}">
                  <a16:creationId xmlns:a16="http://schemas.microsoft.com/office/drawing/2014/main" id="{866D18ED-706B-F27E-ED50-9A60089FF5D2}"/>
                </a:ext>
              </a:extLst>
            </p:cNvPr>
            <p:cNvSpPr txBox="1"/>
            <p:nvPr/>
          </p:nvSpPr>
          <p:spPr>
            <a:xfrm>
              <a:off x="1349578" y="3440378"/>
              <a:ext cx="5292000" cy="677108"/>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停電を回避するために</a:t>
              </a:r>
              <a:r>
                <a:rPr kumimoji="1" lang="en-US" altLang="ja-JP" sz="1100" dirty="0">
                  <a:solidFill>
                    <a:schemeClr val="tx1"/>
                  </a:solidFill>
                  <a:latin typeface="+mn-ea"/>
                </a:rPr>
                <a:t>2</a:t>
              </a:r>
              <a:r>
                <a:rPr kumimoji="1" lang="ja-JP" altLang="en-US" sz="1100" dirty="0">
                  <a:solidFill>
                    <a:schemeClr val="tx1"/>
                  </a:solidFill>
                  <a:latin typeface="+mn-ea"/>
                </a:rPr>
                <a:t>回線受電とする</a:t>
              </a:r>
              <a:r>
                <a:rPr kumimoji="1" lang="ja-JP" altLang="en-US" sz="1100" dirty="0">
                  <a:latin typeface="+mn-ea"/>
                </a:rPr>
                <a:t>とともに、停電時には非常用発電のほか、</a:t>
              </a:r>
              <a:r>
                <a:rPr kumimoji="1" lang="ja-JP" altLang="en-US" sz="1100" dirty="0">
                  <a:solidFill>
                    <a:schemeClr val="tx1"/>
                  </a:solidFill>
                  <a:latin typeface="+mn-ea"/>
                </a:rPr>
                <a:t>太陽光発電により自立運転が可能である。さらに、全てのサーバは</a:t>
              </a:r>
              <a:r>
                <a:rPr kumimoji="1" lang="en-US" altLang="ja-JP" sz="1100" dirty="0">
                  <a:solidFill>
                    <a:schemeClr val="tx1"/>
                  </a:solidFill>
                  <a:latin typeface="+mn-ea"/>
                </a:rPr>
                <a:t>UPS</a:t>
              </a:r>
              <a:r>
                <a:rPr kumimoji="1" lang="ja-JP" altLang="en-US" sz="1100" dirty="0">
                  <a:solidFill>
                    <a:schemeClr val="tx1"/>
                  </a:solidFill>
                  <a:latin typeface="+mn-ea"/>
                </a:rPr>
                <a:t>対応している。有事の際に職員が駆け付けられる時間を考慮して、</a:t>
              </a:r>
              <a:r>
                <a:rPr kumimoji="1" lang="en-US" altLang="ja-JP" sz="1100" dirty="0">
                  <a:solidFill>
                    <a:schemeClr val="tx1"/>
                  </a:solidFill>
                  <a:latin typeface="+mn-ea"/>
                </a:rPr>
                <a:t>1</a:t>
              </a:r>
              <a:r>
                <a:rPr kumimoji="1" lang="ja-JP" altLang="en-US" sz="1100" dirty="0">
                  <a:solidFill>
                    <a:schemeClr val="tx1"/>
                  </a:solidFill>
                  <a:latin typeface="+mn-ea"/>
                </a:rPr>
                <a:t>～</a:t>
              </a:r>
              <a:r>
                <a:rPr kumimoji="1" lang="en-US" altLang="ja-JP" sz="1100" dirty="0">
                  <a:solidFill>
                    <a:schemeClr val="tx1"/>
                  </a:solidFill>
                  <a:latin typeface="+mn-ea"/>
                </a:rPr>
                <a:t>3</a:t>
              </a:r>
              <a:r>
                <a:rPr kumimoji="1" lang="ja-JP" altLang="en-US" sz="1100" dirty="0">
                  <a:solidFill>
                    <a:schemeClr val="tx1"/>
                  </a:solidFill>
                  <a:latin typeface="+mn-ea"/>
                </a:rPr>
                <a:t>時間程度は</a:t>
              </a:r>
              <a:r>
                <a:rPr kumimoji="1" lang="en-US" altLang="ja-JP" sz="1100" dirty="0">
                  <a:solidFill>
                    <a:schemeClr val="tx1"/>
                  </a:solidFill>
                  <a:latin typeface="+mn-ea"/>
                </a:rPr>
                <a:t>UPS</a:t>
              </a:r>
              <a:r>
                <a:rPr kumimoji="1" lang="ja-JP" altLang="en-US" sz="1100" dirty="0">
                  <a:solidFill>
                    <a:schemeClr val="tx1"/>
                  </a:solidFill>
                  <a:latin typeface="+mn-ea"/>
                </a:rPr>
                <a:t>で稼働できるようにしている。</a:t>
              </a:r>
            </a:p>
          </p:txBody>
        </p:sp>
      </p:grpSp>
      <p:sp>
        <p:nvSpPr>
          <p:cNvPr id="34" name="正方形/長方形 33">
            <a:extLst>
              <a:ext uri="{FF2B5EF4-FFF2-40B4-BE49-F238E27FC236}">
                <a16:creationId xmlns:a16="http://schemas.microsoft.com/office/drawing/2014/main" id="{63B5AF2C-2E36-8373-94EB-52BD23785880}"/>
              </a:ext>
            </a:extLst>
          </p:cNvPr>
          <p:cNvSpPr/>
          <p:nvPr/>
        </p:nvSpPr>
        <p:spPr>
          <a:xfrm>
            <a:off x="503238" y="7790045"/>
            <a:ext cx="6552000" cy="1150441"/>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8E891615-901C-46AB-48E7-D204E999C814}"/>
              </a:ext>
            </a:extLst>
          </p:cNvPr>
          <p:cNvPicPr>
            <a:picLocks noChangeAspect="1"/>
          </p:cNvPicPr>
          <p:nvPr/>
        </p:nvPicPr>
        <p:blipFill>
          <a:blip r:embed="rId6"/>
          <a:stretch>
            <a:fillRect/>
          </a:stretch>
        </p:blipFill>
        <p:spPr>
          <a:xfrm>
            <a:off x="708437" y="4471729"/>
            <a:ext cx="2536559" cy="1317060"/>
          </a:xfrm>
          <a:prstGeom prst="rect">
            <a:avLst/>
          </a:prstGeom>
        </p:spPr>
      </p:pic>
      <p:pic>
        <p:nvPicPr>
          <p:cNvPr id="15" name="図 14">
            <a:extLst>
              <a:ext uri="{FF2B5EF4-FFF2-40B4-BE49-F238E27FC236}">
                <a16:creationId xmlns:a16="http://schemas.microsoft.com/office/drawing/2014/main" id="{528831DD-8027-95AD-EC11-C42D2D77717B}"/>
              </a:ext>
            </a:extLst>
          </p:cNvPr>
          <p:cNvPicPr>
            <a:picLocks noChangeAspect="1"/>
          </p:cNvPicPr>
          <p:nvPr/>
        </p:nvPicPr>
        <p:blipFill>
          <a:blip r:embed="rId7"/>
          <a:stretch>
            <a:fillRect/>
          </a:stretch>
        </p:blipFill>
        <p:spPr>
          <a:xfrm>
            <a:off x="3341556" y="4471287"/>
            <a:ext cx="2671491" cy="1318308"/>
          </a:xfrm>
          <a:prstGeom prst="rect">
            <a:avLst/>
          </a:prstGeom>
        </p:spPr>
      </p:pic>
      <p:sp>
        <p:nvSpPr>
          <p:cNvPr id="16" name="テキスト ボックス 15">
            <a:extLst>
              <a:ext uri="{FF2B5EF4-FFF2-40B4-BE49-F238E27FC236}">
                <a16:creationId xmlns:a16="http://schemas.microsoft.com/office/drawing/2014/main" id="{7ADA20EB-6DD4-ECF6-A82B-F766AC73E16C}"/>
              </a:ext>
            </a:extLst>
          </p:cNvPr>
          <p:cNvSpPr txBox="1"/>
          <p:nvPr/>
        </p:nvSpPr>
        <p:spPr>
          <a:xfrm>
            <a:off x="710667" y="5834306"/>
            <a:ext cx="1697581" cy="169277"/>
          </a:xfrm>
          <a:prstGeom prst="rect">
            <a:avLst/>
          </a:prstGeom>
          <a:noFill/>
        </p:spPr>
        <p:txBody>
          <a:bodyPr wrap="none" lIns="0" tIns="0" rIns="0" bIns="0" rtlCol="0">
            <a:spAutoFit/>
          </a:bodyPr>
          <a:lstStyle/>
          <a:p>
            <a:r>
              <a:rPr kumimoji="1" lang="ja-JP" altLang="en-US" sz="1100" dirty="0">
                <a:solidFill>
                  <a:schemeClr val="tx1"/>
                </a:solidFill>
                <a:uFill>
                  <a:solidFill>
                    <a:srgbClr val="31926F"/>
                  </a:solidFill>
                </a:uFill>
                <a:latin typeface="+mn-ea"/>
              </a:rPr>
              <a:t>マグネットスペース</a:t>
            </a:r>
            <a:r>
              <a:rPr kumimoji="1" lang="ja-JP" altLang="en-US" sz="1100" dirty="0">
                <a:latin typeface="+mn-ea"/>
              </a:rPr>
              <a:t>の様子</a:t>
            </a:r>
            <a:r>
              <a:rPr kumimoji="1" lang="en-US" altLang="ja-JP" sz="1100" baseline="30000" dirty="0">
                <a:latin typeface="+mn-ea"/>
              </a:rPr>
              <a:t>*4</a:t>
            </a:r>
            <a:endParaRPr kumimoji="1" lang="ja-JP" altLang="en-US" sz="1100" baseline="30000" dirty="0">
              <a:latin typeface="+mn-ea"/>
            </a:endParaRPr>
          </a:p>
        </p:txBody>
      </p:sp>
      <p:sp>
        <p:nvSpPr>
          <p:cNvPr id="18" name="テキスト ボックス 17">
            <a:extLst>
              <a:ext uri="{FF2B5EF4-FFF2-40B4-BE49-F238E27FC236}">
                <a16:creationId xmlns:a16="http://schemas.microsoft.com/office/drawing/2014/main" id="{4DF4F992-0B11-CBBB-3DA5-B60E15A2B626}"/>
              </a:ext>
            </a:extLst>
          </p:cNvPr>
          <p:cNvSpPr txBox="1"/>
          <p:nvPr/>
        </p:nvSpPr>
        <p:spPr>
          <a:xfrm>
            <a:off x="3341556" y="5830450"/>
            <a:ext cx="1697581" cy="169277"/>
          </a:xfrm>
          <a:prstGeom prst="rect">
            <a:avLst/>
          </a:prstGeom>
          <a:noFill/>
        </p:spPr>
        <p:txBody>
          <a:bodyPr wrap="none" lIns="0" tIns="0" rIns="0" bIns="0" rtlCol="0">
            <a:spAutoFit/>
          </a:bodyPr>
          <a:lstStyle/>
          <a:p>
            <a:r>
              <a:rPr kumimoji="1" lang="ja-JP" altLang="en-US" sz="1100" dirty="0">
                <a:solidFill>
                  <a:schemeClr val="tx1"/>
                </a:solidFill>
                <a:uFill>
                  <a:solidFill>
                    <a:srgbClr val="31926F"/>
                  </a:solidFill>
                </a:uFill>
                <a:latin typeface="+mn-ea"/>
              </a:rPr>
              <a:t>マグネットスペース</a:t>
            </a:r>
            <a:r>
              <a:rPr kumimoji="1" lang="ja-JP" altLang="en-US" sz="1100" dirty="0">
                <a:latin typeface="+mn-ea"/>
              </a:rPr>
              <a:t>の様子</a:t>
            </a:r>
            <a:r>
              <a:rPr kumimoji="1" lang="en-US" altLang="ja-JP" sz="1100" baseline="30000" dirty="0">
                <a:latin typeface="+mn-ea"/>
              </a:rPr>
              <a:t>*4</a:t>
            </a:r>
            <a:endParaRPr kumimoji="1" lang="ja-JP" altLang="en-US" sz="1100" baseline="30000" dirty="0">
              <a:latin typeface="+mn-ea"/>
            </a:endParaRPr>
          </a:p>
        </p:txBody>
      </p:sp>
      <p:sp>
        <p:nvSpPr>
          <p:cNvPr id="21" name="テキスト ボックス 20">
            <a:extLst>
              <a:ext uri="{FF2B5EF4-FFF2-40B4-BE49-F238E27FC236}">
                <a16:creationId xmlns:a16="http://schemas.microsoft.com/office/drawing/2014/main" id="{A2EB5256-4722-ABFB-B293-411E6259385C}"/>
              </a:ext>
            </a:extLst>
          </p:cNvPr>
          <p:cNvSpPr txBox="1"/>
          <p:nvPr/>
        </p:nvSpPr>
        <p:spPr>
          <a:xfrm>
            <a:off x="710667" y="6069939"/>
            <a:ext cx="5897604" cy="123111"/>
          </a:xfrm>
          <a:prstGeom prst="rect">
            <a:avLst/>
          </a:prstGeom>
          <a:noFill/>
        </p:spPr>
        <p:txBody>
          <a:bodyPr wrap="square" lIns="0" tIns="0" rIns="0" bIns="0" rtlCol="0">
            <a:spAutoFit/>
          </a:bodyPr>
          <a:lstStyle/>
          <a:p>
            <a:r>
              <a:rPr kumimoji="1" lang="en-US" altLang="ja-JP" sz="800" dirty="0">
                <a:latin typeface="+mn-ea"/>
              </a:rPr>
              <a:t>*4 </a:t>
            </a:r>
            <a:r>
              <a:rPr kumimoji="1" lang="ja-JP" altLang="en-US" sz="800" dirty="0">
                <a:latin typeface="+mn-ea"/>
              </a:rPr>
              <a:t>伊丹市より画像提供</a:t>
            </a:r>
            <a:endParaRPr kumimoji="1" lang="en-US" altLang="ja-JP" sz="800" dirty="0">
              <a:latin typeface="+mn-ea"/>
            </a:endParaRPr>
          </a:p>
        </p:txBody>
      </p:sp>
    </p:spTree>
    <p:extLst>
      <p:ext uri="{BB962C8B-B14F-4D97-AF65-F5344CB8AC3E}">
        <p14:creationId xmlns:p14="http://schemas.microsoft.com/office/powerpoint/2010/main" val="21703368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98335"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12</a:t>
            </a:r>
            <a:r>
              <a:rPr lang="en-US" altLang="zh-TW" dirty="0">
                <a:latin typeface="+mn-ea"/>
                <a:ea typeface="+mn-ea"/>
              </a:rPr>
              <a:t>) </a:t>
            </a:r>
            <a:r>
              <a:rPr lang="ja-JP" altLang="en-US" dirty="0">
                <a:latin typeface="+mn-ea"/>
                <a:ea typeface="+mn-ea"/>
              </a:rPr>
              <a:t>兵庫県伊丹</a:t>
            </a:r>
            <a:r>
              <a:rPr lang="zh-TW" altLang="en-US" dirty="0">
                <a:latin typeface="+mn-ea"/>
                <a:ea typeface="+mn-ea"/>
              </a:rPr>
              <a:t>市</a:t>
            </a:r>
          </a:p>
        </p:txBody>
      </p:sp>
      <p:sp>
        <p:nvSpPr>
          <p:cNvPr id="6" name="スライド番号プレースホルダー 13">
            <a:extLst>
              <a:ext uri="{FF2B5EF4-FFF2-40B4-BE49-F238E27FC236}">
                <a16:creationId xmlns:a16="http://schemas.microsoft.com/office/drawing/2014/main" id="{581D6B38-C397-726F-0B3A-1B55C4CAC6CA}"/>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85</a:t>
            </a:fld>
            <a:endParaRPr kumimoji="1" lang="ja-JP" altLang="en-US" dirty="0">
              <a:latin typeface="+mn-ea"/>
              <a:ea typeface="+mn-ea"/>
            </a:endParaRPr>
          </a:p>
        </p:txBody>
      </p:sp>
      <p:sp>
        <p:nvSpPr>
          <p:cNvPr id="36" name="四角形: 角を丸くする 35">
            <a:extLst>
              <a:ext uri="{FF2B5EF4-FFF2-40B4-BE49-F238E27FC236}">
                <a16:creationId xmlns:a16="http://schemas.microsoft.com/office/drawing/2014/main" id="{DD897549-4D67-3E7F-3730-A53F30941F4D}"/>
              </a:ext>
            </a:extLst>
          </p:cNvPr>
          <p:cNvSpPr/>
          <p:nvPr/>
        </p:nvSpPr>
        <p:spPr>
          <a:xfrm>
            <a:off x="504000" y="1366736"/>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7F061ACE-B9AC-E2EE-876A-2F23AA1CBD18}"/>
              </a:ext>
            </a:extLst>
          </p:cNvPr>
          <p:cNvSpPr/>
          <p:nvPr/>
        </p:nvSpPr>
        <p:spPr>
          <a:xfrm>
            <a:off x="1341120" y="1369626"/>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E6748734-D88D-5BA8-0CD7-C3CD47EF6CB4}"/>
              </a:ext>
            </a:extLst>
          </p:cNvPr>
          <p:cNvSpPr/>
          <p:nvPr/>
        </p:nvSpPr>
        <p:spPr>
          <a:xfrm>
            <a:off x="504000" y="2282190"/>
            <a:ext cx="6552000" cy="1195362"/>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45" name="グループ化 44">
            <a:extLst>
              <a:ext uri="{FF2B5EF4-FFF2-40B4-BE49-F238E27FC236}">
                <a16:creationId xmlns:a16="http://schemas.microsoft.com/office/drawing/2014/main" id="{C29F709F-411F-4837-FE41-63A09F4433D0}"/>
              </a:ext>
            </a:extLst>
          </p:cNvPr>
          <p:cNvGrpSpPr/>
          <p:nvPr/>
        </p:nvGrpSpPr>
        <p:grpSpPr>
          <a:xfrm>
            <a:off x="707715" y="2398968"/>
            <a:ext cx="6184152" cy="985486"/>
            <a:chOff x="707715" y="6761332"/>
            <a:chExt cx="6184152" cy="985486"/>
          </a:xfrm>
        </p:grpSpPr>
        <p:sp>
          <p:nvSpPr>
            <p:cNvPr id="46" name="テキスト ボックス 45">
              <a:extLst>
                <a:ext uri="{FF2B5EF4-FFF2-40B4-BE49-F238E27FC236}">
                  <a16:creationId xmlns:a16="http://schemas.microsoft.com/office/drawing/2014/main" id="{B5766B19-5CE4-A775-19EA-EBF6A5AE2C6B}"/>
                </a:ext>
              </a:extLst>
            </p:cNvPr>
            <p:cNvSpPr txBox="1"/>
            <p:nvPr/>
          </p:nvSpPr>
          <p:spPr>
            <a:xfrm>
              <a:off x="1554055" y="6794999"/>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サーバ室最適化</a:t>
              </a:r>
            </a:p>
          </p:txBody>
        </p:sp>
        <p:sp>
          <p:nvSpPr>
            <p:cNvPr id="48" name="四角形: 角を丸くする 47">
              <a:extLst>
                <a:ext uri="{FF2B5EF4-FFF2-40B4-BE49-F238E27FC236}">
                  <a16:creationId xmlns:a16="http://schemas.microsoft.com/office/drawing/2014/main" id="{777DF329-C927-8A66-3F16-95154F5DEDF8}"/>
                </a:ext>
              </a:extLst>
            </p:cNvPr>
            <p:cNvSpPr/>
            <p:nvPr/>
          </p:nvSpPr>
          <p:spPr>
            <a:xfrm>
              <a:off x="707715" y="676133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施策㉕</a:t>
              </a:r>
            </a:p>
          </p:txBody>
        </p:sp>
        <p:sp>
          <p:nvSpPr>
            <p:cNvPr id="49" name="テキスト ボックス 48">
              <a:extLst>
                <a:ext uri="{FF2B5EF4-FFF2-40B4-BE49-F238E27FC236}">
                  <a16:creationId xmlns:a16="http://schemas.microsoft.com/office/drawing/2014/main" id="{51E21007-B7BB-6F15-1F54-88B2A80F30A3}"/>
                </a:ext>
              </a:extLst>
            </p:cNvPr>
            <p:cNvSpPr txBox="1"/>
            <p:nvPr/>
          </p:nvSpPr>
          <p:spPr>
            <a:xfrm>
              <a:off x="1554055" y="7069710"/>
              <a:ext cx="5337812"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サーバのクラウド化を検討したが、コスト比較をした結果、庁内にサーバ室を配置することとした。浸水による被害を考慮し、最上層階に施設運営に必要な電気関係、空調関係の機能集約</a:t>
              </a:r>
              <a:r>
                <a:rPr kumimoji="1" lang="ja-JP" altLang="en-US" sz="1100" dirty="0">
                  <a:latin typeface="+mn-ea"/>
                </a:rPr>
                <a:t>するとともに、コントロール室を配置し、行政運営に必須となるサーバ室も高層階に設置している。</a:t>
              </a:r>
            </a:p>
          </p:txBody>
        </p:sp>
      </p:grpSp>
      <p:sp>
        <p:nvSpPr>
          <p:cNvPr id="53" name="コンテンツ プレースホルダー 17">
            <a:extLst>
              <a:ext uri="{FF2B5EF4-FFF2-40B4-BE49-F238E27FC236}">
                <a16:creationId xmlns:a16="http://schemas.microsoft.com/office/drawing/2014/main" id="{07B4713B-1F20-CBEE-D6CC-1A50AF59418F}"/>
              </a:ext>
            </a:extLst>
          </p:cNvPr>
          <p:cNvSpPr txBox="1">
            <a:spLocks/>
          </p:cNvSpPr>
          <p:nvPr/>
        </p:nvSpPr>
        <p:spPr>
          <a:xfrm>
            <a:off x="504438" y="1743436"/>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dirty="0">
                <a:solidFill>
                  <a:schemeClr val="tx1"/>
                </a:solidFill>
                <a:latin typeface="+mn-ea"/>
                <a:ea typeface="+mn-ea"/>
              </a:rPr>
              <a:t>サーバの見直しに当たっては、イニシャルコストとランニングコストの両面からコスト比較を実施し、庁内にサーバ室を配置する方針とした。</a:t>
            </a:r>
            <a:endParaRPr kumimoji="1" lang="en-US" altLang="ja-JP" sz="1200" dirty="0">
              <a:solidFill>
                <a:schemeClr val="tx1"/>
              </a:solidFill>
              <a:latin typeface="+mn-ea"/>
              <a:ea typeface="+mn-ea"/>
            </a:endParaRPr>
          </a:p>
        </p:txBody>
      </p:sp>
    </p:spTree>
    <p:extLst>
      <p:ext uri="{BB962C8B-B14F-4D97-AF65-F5344CB8AC3E}">
        <p14:creationId xmlns:p14="http://schemas.microsoft.com/office/powerpoint/2010/main" val="4862683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8D090C7-5E37-6178-4385-2EAFBB6F3348}"/>
              </a:ext>
            </a:extLst>
          </p:cNvPr>
          <p:cNvSpPr>
            <a:spLocks/>
          </p:cNvSpPr>
          <p:nvPr/>
        </p:nvSpPr>
        <p:spPr>
          <a:xfrm>
            <a:off x="5821247" y="815221"/>
            <a:ext cx="864000" cy="324000"/>
          </a:xfrm>
          <a:prstGeom prst="rect">
            <a:avLst/>
          </a:prstGeom>
          <a:solidFill>
            <a:srgbClr val="8FB737"/>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C</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99359"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a:xfrm>
            <a:off x="519729" y="320440"/>
            <a:ext cx="6552000" cy="249299"/>
          </a:xfrm>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86</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a:xfrm>
            <a:off x="504000" y="830717"/>
            <a:ext cx="6552000" cy="276999"/>
          </a:xfrm>
        </p:spPr>
        <p:txBody>
          <a:bodyPr/>
          <a:lstStyle/>
          <a:p>
            <a:r>
              <a:rPr lang="zh-TW" altLang="en-US" dirty="0">
                <a:latin typeface="+mn-ea"/>
                <a:ea typeface="+mn-ea"/>
              </a:rPr>
              <a:t>（</a:t>
            </a:r>
            <a:r>
              <a:rPr lang="en-US" altLang="ja-JP" dirty="0">
                <a:latin typeface="+mn-ea"/>
                <a:ea typeface="+mn-ea"/>
              </a:rPr>
              <a:t>13</a:t>
            </a:r>
            <a:r>
              <a:rPr lang="zh-TW" altLang="en-US" dirty="0">
                <a:latin typeface="+mn-ea"/>
                <a:ea typeface="+mn-ea"/>
              </a:rPr>
              <a:t>） </a:t>
            </a:r>
            <a:r>
              <a:rPr lang="ja-JP" altLang="en-US" dirty="0">
                <a:latin typeface="+mn-ea"/>
                <a:ea typeface="+mn-ea"/>
              </a:rPr>
              <a:t>沖縄県今帰仁村</a:t>
            </a:r>
            <a:endParaRPr lang="zh-TW" altLang="en-US" dirty="0">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2-1. </a:t>
            </a:r>
            <a:r>
              <a:rPr lang="ja-JP" altLang="en-US" dirty="0">
                <a:latin typeface="+mn-ea"/>
                <a:ea typeface="+mn-ea"/>
              </a:rPr>
              <a:t>運用中の自治体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120935"/>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741599"/>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6467209"/>
            <a:ext cx="6552000" cy="782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庁内の検討体制</a:t>
            </a:r>
          </a:p>
          <a:p>
            <a:pPr indent="144000">
              <a:lnSpc>
                <a:spcPct val="120000"/>
              </a:lnSpc>
            </a:pPr>
            <a:r>
              <a:rPr kumimoji="1" lang="ja-JP" altLang="en-US" sz="1100" dirty="0">
                <a:solidFill>
                  <a:schemeClr val="tx1"/>
                </a:solidFill>
                <a:latin typeface="+mn-ea"/>
              </a:rPr>
              <a:t>有識者等で構成する庁舎建設委員会、職員で構成する庁舎建設プロジェクトチーム（庁舎建設</a:t>
            </a:r>
            <a:r>
              <a:rPr kumimoji="1" lang="en-US" altLang="ja-JP" sz="1100" dirty="0">
                <a:solidFill>
                  <a:schemeClr val="tx1"/>
                </a:solidFill>
                <a:latin typeface="+mn-ea"/>
              </a:rPr>
              <a:t>PT</a:t>
            </a:r>
            <a:r>
              <a:rPr kumimoji="1" lang="ja-JP" altLang="en-US" sz="1100" dirty="0">
                <a:solidFill>
                  <a:schemeClr val="tx1"/>
                </a:solidFill>
                <a:latin typeface="+mn-ea"/>
              </a:rPr>
              <a:t>）及び新庁舎建設推進室を設置。</a:t>
            </a:r>
            <a:r>
              <a:rPr kumimoji="1" lang="en-US" altLang="ja-JP" sz="1100" dirty="0">
                <a:solidFill>
                  <a:schemeClr val="tx1"/>
                </a:solidFill>
                <a:uFill>
                  <a:solidFill>
                    <a:srgbClr val="31926F"/>
                  </a:solidFill>
                </a:uFill>
                <a:latin typeface="+mn-ea"/>
              </a:rPr>
              <a:t>DX</a:t>
            </a:r>
            <a:r>
              <a:rPr kumimoji="1" lang="ja-JP" altLang="en-US" sz="1100" dirty="0">
                <a:solidFill>
                  <a:schemeClr val="tx1"/>
                </a:solidFill>
                <a:latin typeface="+mn-ea"/>
              </a:rPr>
              <a:t>推進の視点からの検討も含め、庁舎建設</a:t>
            </a:r>
            <a:r>
              <a:rPr kumimoji="1" lang="en-US" altLang="ja-JP" sz="1100" dirty="0">
                <a:solidFill>
                  <a:schemeClr val="tx1"/>
                </a:solidFill>
                <a:latin typeface="+mn-ea"/>
              </a:rPr>
              <a:t>PT</a:t>
            </a:r>
            <a:r>
              <a:rPr kumimoji="1" lang="ja-JP" altLang="en-US" sz="1100" dirty="0">
                <a:solidFill>
                  <a:schemeClr val="tx1"/>
                </a:solidFill>
                <a:latin typeface="+mn-ea"/>
              </a:rPr>
              <a:t>で検討した内容を、庁舎建設委員会に諮る形で進めた。総務課総務係の</a:t>
            </a:r>
            <a:r>
              <a:rPr kumimoji="1" lang="en-US" altLang="ja-JP" sz="1100" dirty="0">
                <a:solidFill>
                  <a:schemeClr val="tx1"/>
                </a:solidFill>
                <a:uFill>
                  <a:solidFill>
                    <a:srgbClr val="31926F"/>
                  </a:solidFill>
                </a:uFill>
                <a:latin typeface="+mn-ea"/>
              </a:rPr>
              <a:t>DX</a:t>
            </a:r>
            <a:r>
              <a:rPr kumimoji="1" lang="ja-JP" altLang="en-US" sz="1100" dirty="0">
                <a:solidFill>
                  <a:schemeClr val="tx1"/>
                </a:solidFill>
                <a:latin typeface="+mn-ea"/>
              </a:rPr>
              <a:t>担当は新庁舎建設推進室に所属し、本事業に参加した。</a:t>
            </a:r>
          </a:p>
        </p:txBody>
      </p:sp>
      <p:grpSp>
        <p:nvGrpSpPr>
          <p:cNvPr id="8" name="グループ化 7">
            <a:extLst>
              <a:ext uri="{FF2B5EF4-FFF2-40B4-BE49-F238E27FC236}">
                <a16:creationId xmlns:a16="http://schemas.microsoft.com/office/drawing/2014/main" id="{6D000AA4-7BCC-C649-E7AC-69ADF1DBE04C}"/>
              </a:ext>
            </a:extLst>
          </p:cNvPr>
          <p:cNvGrpSpPr/>
          <p:nvPr/>
        </p:nvGrpSpPr>
        <p:grpSpPr>
          <a:xfrm>
            <a:off x="6746400" y="818825"/>
            <a:ext cx="324000" cy="324000"/>
            <a:chOff x="6723571" y="910917"/>
            <a:chExt cx="324000" cy="324000"/>
          </a:xfrm>
        </p:grpSpPr>
        <p:sp>
          <p:nvSpPr>
            <p:cNvPr id="64" name="正方形/長方形 63">
              <a:extLst>
                <a:ext uri="{FF2B5EF4-FFF2-40B4-BE49-F238E27FC236}">
                  <a16:creationId xmlns:a16="http://schemas.microsoft.com/office/drawing/2014/main" id="{37F3C076-1B68-862B-D50C-82E1AFAFD56A}"/>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72" name="Freeform 6">
              <a:extLst>
                <a:ext uri="{FF2B5EF4-FFF2-40B4-BE49-F238E27FC236}">
                  <a16:creationId xmlns:a16="http://schemas.microsoft.com/office/drawing/2014/main" id="{793893FC-307D-4258-751B-3BAD06959BB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3245173"/>
            <a:ext cx="811119" cy="169277"/>
          </a:xfrm>
          <a:prstGeom prst="rect">
            <a:avLst/>
          </a:prstGeom>
          <a:noFill/>
        </p:spPr>
        <p:txBody>
          <a:bodyPr wrap="none" lIns="0" tIns="0" rIns="0" bIns="0" rtlCol="0">
            <a:spAutoFit/>
          </a:bodyPr>
          <a:lstStyle/>
          <a:p>
            <a:r>
              <a:rPr kumimoji="1" lang="ja-JP" altLang="en-US" sz="1100" dirty="0">
                <a:latin typeface="+mn-ea"/>
              </a:rPr>
              <a:t>新庁舎外観</a:t>
            </a:r>
            <a:r>
              <a:rPr kumimoji="1" lang="en-US" altLang="ja-JP" sz="1100" baseline="30000" dirty="0">
                <a:latin typeface="+mn-ea"/>
              </a:rPr>
              <a:t>*1</a:t>
            </a: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3472094"/>
            <a:ext cx="2808000" cy="492443"/>
          </a:xfrm>
          <a:prstGeom prst="rect">
            <a:avLst/>
          </a:prstGeom>
          <a:noFill/>
        </p:spPr>
        <p:txBody>
          <a:bodyPr wrap="square" lIns="0" tIns="0" rIns="0" bIns="0" rtlCol="0">
            <a:spAutoFit/>
          </a:bodyPr>
          <a:lstStyle/>
          <a:p>
            <a:r>
              <a:rPr kumimoji="1" lang="en-US" altLang="ja-JP" sz="800" dirty="0">
                <a:latin typeface="+mn-ea"/>
              </a:rPr>
              <a:t>*1 </a:t>
            </a:r>
            <a:r>
              <a:rPr kumimoji="1" lang="ja-JP" altLang="en-US" sz="800" dirty="0">
                <a:latin typeface="+mn-ea"/>
              </a:rPr>
              <a:t>「新庁舎概要リーフレット（実施設計時）」</a:t>
            </a:r>
            <a:r>
              <a:rPr kumimoji="1" lang="en-US" altLang="ja-JP" sz="800" dirty="0">
                <a:latin typeface="+mn-ea"/>
              </a:rPr>
              <a:t>P1</a:t>
            </a:r>
            <a:r>
              <a:rPr kumimoji="1" lang="ja-JP" altLang="en-US" sz="800" dirty="0">
                <a:latin typeface="+mn-ea"/>
              </a:rPr>
              <a:t>、今帰仁村</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6"/>
              </a:rPr>
              <a:t>https://www.nakijin.jp/material/files/group/1/sinntyousyakennsetujissitsekkeigaiyou.pdf</a:t>
            </a:r>
            <a:r>
              <a:rPr kumimoji="1" lang="ja-JP" altLang="en-US" sz="800" dirty="0">
                <a:latin typeface="+mn-ea"/>
              </a:rPr>
              <a:t>）</a:t>
            </a: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3053040793"/>
              </p:ext>
            </p:extLst>
          </p:nvPr>
        </p:nvGraphicFramePr>
        <p:xfrm>
          <a:off x="3491999" y="1368000"/>
          <a:ext cx="3620643" cy="3823246"/>
        </p:xfrm>
        <a:graphic>
          <a:graphicData uri="http://schemas.openxmlformats.org/drawingml/2006/table">
            <a:tbl>
              <a:tblPr firstRow="1" bandRow="1">
                <a:tableStyleId>{5C22544A-7EE6-4342-B048-85BDC9FD1C3A}</a:tableStyleId>
              </a:tblPr>
              <a:tblGrid>
                <a:gridCol w="841159">
                  <a:extLst>
                    <a:ext uri="{9D8B030D-6E8A-4147-A177-3AD203B41FA5}">
                      <a16:colId xmlns:a16="http://schemas.microsoft.com/office/drawing/2014/main" val="2205131833"/>
                    </a:ext>
                  </a:extLst>
                </a:gridCol>
                <a:gridCol w="2779484">
                  <a:extLst>
                    <a:ext uri="{9D8B030D-6E8A-4147-A177-3AD203B41FA5}">
                      <a16:colId xmlns:a16="http://schemas.microsoft.com/office/drawing/2014/main" val="4113838918"/>
                    </a:ext>
                  </a:extLst>
                </a:gridCol>
              </a:tblGrid>
              <a:tr h="920974">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9,428</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3</a:t>
                      </a:r>
                      <a:r>
                        <a:rPr kumimoji="1" lang="zh-TW" altLang="en-US" sz="1000" b="0" dirty="0">
                          <a:solidFill>
                            <a:schemeClr val="tx1"/>
                          </a:solidFill>
                          <a:latin typeface="+mn-ea"/>
                        </a:rPr>
                        <a:t>月</a:t>
                      </a:r>
                      <a:r>
                        <a:rPr kumimoji="1" lang="en-US" altLang="ja-JP" sz="1000" b="0" dirty="0">
                          <a:solidFill>
                            <a:schemeClr val="tx1"/>
                          </a:solidFill>
                          <a:latin typeface="+mn-ea"/>
                        </a:rPr>
                        <a:t>3</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4,539</a:t>
                      </a:r>
                      <a:r>
                        <a:rPr kumimoji="1" lang="ja-JP" altLang="en-US" sz="1000" b="0" dirty="0">
                          <a:solidFill>
                            <a:schemeClr val="tx1"/>
                          </a:solidFill>
                          <a:latin typeface="+mn-ea"/>
                        </a:rPr>
                        <a:t>世帯</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3</a:t>
                      </a:r>
                      <a:r>
                        <a:rPr kumimoji="1" lang="zh-TW" altLang="en-US" sz="1000" b="0" dirty="0">
                          <a:solidFill>
                            <a:schemeClr val="tx1"/>
                          </a:solidFill>
                          <a:latin typeface="+mn-ea"/>
                        </a:rPr>
                        <a:t>月</a:t>
                      </a:r>
                      <a:r>
                        <a:rPr kumimoji="1" lang="en-US" altLang="ja-JP" sz="1000" b="0" dirty="0">
                          <a:solidFill>
                            <a:schemeClr val="tx1"/>
                          </a:solidFill>
                          <a:latin typeface="+mn-ea"/>
                        </a:rPr>
                        <a:t>3</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ja-JP" sz="1000" b="0" dirty="0">
                        <a:solidFill>
                          <a:schemeClr val="tx1"/>
                        </a:solidFill>
                        <a:latin typeface="+mn-ea"/>
                      </a:endParaRP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39.93k㎡</a:t>
                      </a: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118</a:t>
                      </a:r>
                      <a:r>
                        <a:rPr kumimoji="1" lang="ja-JP" altLang="en-US" sz="1000" b="0" dirty="0">
                          <a:solidFill>
                            <a:schemeClr val="tx1"/>
                          </a:solidFill>
                          <a:latin typeface="+mn-ea"/>
                        </a:rPr>
                        <a:t>人</a:t>
                      </a:r>
                      <a:r>
                        <a:rPr kumimoji="1" lang="zh-TW" altLang="en-US" sz="1000" b="0" dirty="0">
                          <a:solidFill>
                            <a:schemeClr val="tx1"/>
                          </a:solidFill>
                          <a:latin typeface="+mn-ea"/>
                        </a:rPr>
                        <a:t>（</a:t>
                      </a:r>
                      <a:r>
                        <a:rPr kumimoji="1" lang="ja-JP" altLang="en-US" sz="1000" b="0" dirty="0">
                          <a:solidFill>
                            <a:schemeClr val="tx1"/>
                          </a:solidFill>
                          <a:latin typeface="+mn-ea"/>
                        </a:rPr>
                        <a:t>令和</a:t>
                      </a:r>
                      <a:r>
                        <a:rPr kumimoji="1" lang="en-US" altLang="ja-JP" sz="1000" b="0" dirty="0">
                          <a:solidFill>
                            <a:schemeClr val="tx1"/>
                          </a:solidFill>
                          <a:latin typeface="+mn-ea"/>
                        </a:rPr>
                        <a:t>2</a:t>
                      </a:r>
                      <a:r>
                        <a:rPr kumimoji="1" lang="zh-TW"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endParaRPr kumimoji="1" lang="en-US" altLang="zh-TW" sz="1000" b="0" dirty="0">
                        <a:solidFill>
                          <a:schemeClr val="tx1"/>
                        </a:solidFill>
                        <a:latin typeface="+mn-ea"/>
                      </a:endParaRP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762521">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dirty="0">
                          <a:solidFill>
                            <a:schemeClr val="tx1"/>
                          </a:solidFill>
                          <a:latin typeface="+mn-ea"/>
                        </a:rPr>
                        <a:t>運用中</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ja-JP" sz="1000" b="0" dirty="0">
                          <a:solidFill>
                            <a:schemeClr val="tx1"/>
                          </a:solidFill>
                          <a:latin typeface="+mn-ea"/>
                        </a:rPr>
                        <a:t>1</a:t>
                      </a:r>
                      <a:r>
                        <a:rPr kumimoji="1" lang="ja-JP" altLang="en-US" sz="1000" b="0" dirty="0">
                          <a:solidFill>
                            <a:schemeClr val="tx1"/>
                          </a:solidFill>
                          <a:latin typeface="+mn-ea"/>
                        </a:rPr>
                        <a:t>月供用開始</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dirty="0">
                          <a:solidFill>
                            <a:schemeClr val="tx1"/>
                          </a:solidFill>
                          <a:latin typeface="+mn-ea"/>
                        </a:rPr>
                        <a:t>同一敷地内＋隣接買収地に建て替え</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99376">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所在地</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zh-TW" altLang="en-US" sz="1000" dirty="0">
                          <a:solidFill>
                            <a:schemeClr val="tx1"/>
                          </a:solidFill>
                          <a:latin typeface="BIZ UDPゴシック" panose="020B0400000000000000" pitchFamily="50" charset="-128"/>
                          <a:ea typeface="BIZ UDPゴシック" panose="020B0400000000000000" pitchFamily="50" charset="-128"/>
                        </a:rPr>
                        <a:t>今帰仁村字仲宗根</a:t>
                      </a:r>
                      <a:r>
                        <a:rPr kumimoji="1" lang="en-US" altLang="zh-TW" sz="1000" dirty="0">
                          <a:solidFill>
                            <a:schemeClr val="tx1"/>
                          </a:solidFill>
                          <a:latin typeface="BIZ UDPゴシック" panose="020B0400000000000000" pitchFamily="50" charset="-128"/>
                          <a:ea typeface="BIZ UDPゴシック" panose="020B0400000000000000" pitchFamily="50" charset="-128"/>
                        </a:rPr>
                        <a:t>219</a:t>
                      </a:r>
                      <a:r>
                        <a:rPr kumimoji="1" lang="zh-TW" altLang="en-US" sz="1000" dirty="0">
                          <a:solidFill>
                            <a:schemeClr val="tx1"/>
                          </a:solidFill>
                          <a:latin typeface="BIZ UDPゴシック" panose="020B0400000000000000" pitchFamily="50" charset="-128"/>
                          <a:ea typeface="BIZ UDPゴシック" panose="020B0400000000000000" pitchFamily="50" charset="-128"/>
                        </a:rPr>
                        <a:t>番地</a:t>
                      </a:r>
                      <a:endParaRPr kumimoji="1" lang="en-US" altLang="zh-TW" sz="1000" dirty="0">
                        <a:solidFill>
                          <a:schemeClr val="tx1"/>
                        </a:solidFill>
                        <a:latin typeface="BIZ UDPゴシック" panose="020B0400000000000000" pitchFamily="50" charset="-128"/>
                        <a:ea typeface="BIZ UDPゴシック" panose="020B0400000000000000" pitchFamily="50" charset="-128"/>
                      </a:endParaRP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04703475"/>
                  </a:ext>
                </a:extLst>
              </a:tr>
              <a:tr h="578974">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アクセス</a:t>
                      </a: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a:lnSpc>
                          <a:spcPts val="1600"/>
                        </a:lnSpc>
                      </a:pPr>
                      <a:r>
                        <a:rPr kumimoji="1" lang="ja-JP" altLang="en-US" sz="1000" dirty="0">
                          <a:solidFill>
                            <a:schemeClr val="tx1"/>
                          </a:solidFill>
                          <a:latin typeface="BIZ UDPゴシック" panose="020B0400000000000000" pitchFamily="50" charset="-128"/>
                          <a:ea typeface="BIZ UDPゴシック" panose="020B0400000000000000" pitchFamily="50" charset="-128"/>
                        </a:rPr>
                        <a:t>沖縄自動車道</a:t>
                      </a:r>
                      <a:r>
                        <a:rPr kumimoji="1" lang="en-US" altLang="ja-JP" sz="1000" dirty="0">
                          <a:solidFill>
                            <a:schemeClr val="tx1"/>
                          </a:solidFill>
                          <a:latin typeface="BIZ UDPゴシック" panose="020B0400000000000000" pitchFamily="50" charset="-128"/>
                          <a:ea typeface="BIZ UDPゴシック" panose="020B0400000000000000" pitchFamily="50" charset="-128"/>
                        </a:rPr>
                        <a:t>or</a:t>
                      </a:r>
                      <a:r>
                        <a:rPr kumimoji="1" lang="ja-JP" altLang="en-US" sz="1000" dirty="0">
                          <a:solidFill>
                            <a:schemeClr val="tx1"/>
                          </a:solidFill>
                          <a:latin typeface="BIZ UDPゴシック" panose="020B0400000000000000" pitchFamily="50" charset="-128"/>
                          <a:ea typeface="BIZ UDPゴシック" panose="020B0400000000000000" pitchFamily="50" charset="-128"/>
                        </a:rPr>
                        <a:t>国道</a:t>
                      </a:r>
                      <a:r>
                        <a:rPr kumimoji="1" lang="en-US" altLang="ja-JP" sz="1000" dirty="0">
                          <a:solidFill>
                            <a:schemeClr val="tx1"/>
                          </a:solidFill>
                          <a:latin typeface="BIZ UDPゴシック" panose="020B0400000000000000" pitchFamily="50" charset="-128"/>
                          <a:ea typeface="BIZ UDPゴシック" panose="020B0400000000000000" pitchFamily="50" charset="-128"/>
                        </a:rPr>
                        <a:t>58</a:t>
                      </a:r>
                      <a:r>
                        <a:rPr kumimoji="1" lang="ja-JP" altLang="en-US" sz="1000" dirty="0">
                          <a:solidFill>
                            <a:schemeClr val="tx1"/>
                          </a:solidFill>
                          <a:latin typeface="BIZ UDPゴシック" panose="020B0400000000000000" pitchFamily="50" charset="-128"/>
                          <a:ea typeface="BIZ UDPゴシック" panose="020B0400000000000000" pitchFamily="50" charset="-128"/>
                        </a:rPr>
                        <a:t>号線で名護市まで</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nSpc>
                          <a:spcPts val="1600"/>
                        </a:lnSpc>
                      </a:pPr>
                      <a:r>
                        <a:rPr kumimoji="1" lang="ja-JP" altLang="en-US" sz="1000" dirty="0">
                          <a:solidFill>
                            <a:schemeClr val="tx1"/>
                          </a:solidFill>
                          <a:latin typeface="BIZ UDPゴシック" panose="020B0400000000000000" pitchFamily="50" charset="-128"/>
                          <a:ea typeface="BIZ UDPゴシック" panose="020B0400000000000000" pitchFamily="50" charset="-128"/>
                        </a:rPr>
                        <a:t>国道</a:t>
                      </a:r>
                      <a:r>
                        <a:rPr kumimoji="1" lang="en-US" altLang="ja-JP" sz="1000" dirty="0">
                          <a:solidFill>
                            <a:schemeClr val="tx1"/>
                          </a:solidFill>
                          <a:latin typeface="BIZ UDPゴシック" panose="020B0400000000000000" pitchFamily="50" charset="-128"/>
                          <a:ea typeface="BIZ UDPゴシック" panose="020B0400000000000000" pitchFamily="50" charset="-128"/>
                        </a:rPr>
                        <a:t>58</a:t>
                      </a:r>
                      <a:r>
                        <a:rPr kumimoji="1" lang="ja-JP" altLang="en-US" sz="1000" dirty="0">
                          <a:solidFill>
                            <a:schemeClr val="tx1"/>
                          </a:solidFill>
                          <a:latin typeface="BIZ UDPゴシック" panose="020B0400000000000000" pitchFamily="50" charset="-128"/>
                          <a:ea typeface="BIZ UDPゴシック" panose="020B0400000000000000" pitchFamily="50" charset="-128"/>
                        </a:rPr>
                        <a:t>号線→国道</a:t>
                      </a:r>
                      <a:r>
                        <a:rPr kumimoji="1" lang="en-US" altLang="ja-JP" sz="1000" dirty="0">
                          <a:solidFill>
                            <a:schemeClr val="tx1"/>
                          </a:solidFill>
                          <a:latin typeface="BIZ UDPゴシック" panose="020B0400000000000000" pitchFamily="50" charset="-128"/>
                          <a:ea typeface="BIZ UDPゴシック" panose="020B0400000000000000" pitchFamily="50" charset="-128"/>
                        </a:rPr>
                        <a:t>505</a:t>
                      </a:r>
                      <a:r>
                        <a:rPr kumimoji="1" lang="ja-JP" altLang="en-US" sz="1000" dirty="0">
                          <a:solidFill>
                            <a:schemeClr val="tx1"/>
                          </a:solidFill>
                          <a:latin typeface="BIZ UDPゴシック" panose="020B0400000000000000" pitchFamily="50" charset="-128"/>
                          <a:ea typeface="BIZ UDPゴシック" panose="020B0400000000000000" pitchFamily="50" charset="-128"/>
                        </a:rPr>
                        <a:t>号線 等</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28793181"/>
                  </a:ext>
                </a:extLst>
              </a:tr>
              <a:tr h="1261401">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建物概要</a:t>
                      </a:r>
                      <a:r>
                        <a:rPr kumimoji="1" lang="ja-JP" altLang="en-US" sz="1000" baseline="30000" dirty="0">
                          <a:solidFill>
                            <a:srgbClr val="31926F"/>
                          </a:solidFill>
                          <a:latin typeface="+mn-ea"/>
                        </a:rPr>
                        <a:t>＊</a:t>
                      </a:r>
                      <a:r>
                        <a:rPr kumimoji="1" lang="en-US" altLang="ja-JP" sz="1000" baseline="30000" dirty="0">
                          <a:solidFill>
                            <a:srgbClr val="31926F"/>
                          </a:solidFill>
                          <a:latin typeface="+mn-ea"/>
                        </a:rPr>
                        <a:t>1</a:t>
                      </a:r>
                      <a:endParaRPr kumimoji="1" lang="ja-JP" altLang="en-US" sz="1000" dirty="0">
                        <a:solidFill>
                          <a:srgbClr val="31926F"/>
                        </a:solidFill>
                        <a:latin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構造種別</a:t>
                      </a:r>
                      <a:r>
                        <a:rPr kumimoji="1" lang="en-US" altLang="ja-JP" sz="1000" b="0" dirty="0">
                          <a:solidFill>
                            <a:schemeClr val="tx1"/>
                          </a:solidFill>
                          <a:latin typeface="+mn-ea"/>
                        </a:rPr>
                        <a:t>	</a:t>
                      </a:r>
                      <a:r>
                        <a:rPr kumimoji="1" lang="ja-JP" altLang="en-US" sz="1000" b="0" dirty="0">
                          <a:solidFill>
                            <a:schemeClr val="tx1"/>
                          </a:solidFill>
                          <a:latin typeface="+mn-ea"/>
                        </a:rPr>
                        <a:t>鉄筋コンクリート造</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建築面積</a:t>
                      </a:r>
                      <a:r>
                        <a:rPr kumimoji="1" lang="en-US" altLang="ja-JP" sz="1000" b="0" dirty="0">
                          <a:solidFill>
                            <a:schemeClr val="tx1"/>
                          </a:solidFill>
                          <a:latin typeface="+mn-ea"/>
                        </a:rPr>
                        <a:t>	</a:t>
                      </a:r>
                      <a:r>
                        <a:rPr kumimoji="1" lang="ja-JP" altLang="en-US" sz="1000" b="0" dirty="0">
                          <a:solidFill>
                            <a:schemeClr val="tx1"/>
                          </a:solidFill>
                          <a:latin typeface="+mn-ea"/>
                        </a:rPr>
                        <a:t>約</a:t>
                      </a:r>
                      <a:r>
                        <a:rPr kumimoji="1" lang="en-US" altLang="ja-JP" sz="1000" b="0" dirty="0">
                          <a:solidFill>
                            <a:schemeClr val="tx1"/>
                          </a:solidFill>
                          <a:latin typeface="+mn-ea"/>
                        </a:rPr>
                        <a:t>1,419</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1439863" algn="r"/>
                        </a:tabLst>
                      </a:pPr>
                      <a:r>
                        <a:rPr kumimoji="1" lang="ja-JP" altLang="en-US" sz="1000" b="0" dirty="0">
                          <a:solidFill>
                            <a:schemeClr val="tx1"/>
                          </a:solidFill>
                          <a:latin typeface="+mn-ea"/>
                        </a:rPr>
                        <a:t>延床面積　 約</a:t>
                      </a:r>
                      <a:r>
                        <a:rPr kumimoji="1" lang="en-US" altLang="ja-JP" sz="1000" b="0" dirty="0">
                          <a:solidFill>
                            <a:schemeClr val="tx1"/>
                          </a:solidFill>
                          <a:latin typeface="+mn-ea"/>
                        </a:rPr>
                        <a:t>3,896</a:t>
                      </a:r>
                      <a:r>
                        <a:rPr kumimoji="1" lang="ja-JP" altLang="en-US" sz="1000" b="0" dirty="0">
                          <a:solidFill>
                            <a:schemeClr val="tx1"/>
                          </a:solidFill>
                          <a:latin typeface="+mn-ea"/>
                        </a:rPr>
                        <a:t>㎡</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階数</a:t>
                      </a:r>
                      <a:r>
                        <a:rPr kumimoji="1" lang="en-US" altLang="ja-JP" sz="1000" b="0" dirty="0">
                          <a:solidFill>
                            <a:schemeClr val="tx1"/>
                          </a:solidFill>
                          <a:latin typeface="+mn-ea"/>
                        </a:rPr>
                        <a:t>	</a:t>
                      </a:r>
                      <a:r>
                        <a:rPr kumimoji="1" lang="zh-TW" altLang="en-US" sz="1000" b="0" dirty="0">
                          <a:solidFill>
                            <a:schemeClr val="tx1"/>
                          </a:solidFill>
                          <a:latin typeface="+mn-ea"/>
                        </a:rPr>
                        <a:t>地上</a:t>
                      </a:r>
                      <a:r>
                        <a:rPr kumimoji="1" lang="en-US" altLang="ja-JP" sz="1000" b="0" dirty="0">
                          <a:solidFill>
                            <a:schemeClr val="tx1"/>
                          </a:solidFill>
                          <a:latin typeface="+mn-ea"/>
                        </a:rPr>
                        <a:t>3</a:t>
                      </a:r>
                      <a:r>
                        <a:rPr kumimoji="1" lang="zh-TW" altLang="en-US" sz="1000" b="0" dirty="0">
                          <a:solidFill>
                            <a:schemeClr val="tx1"/>
                          </a:solidFill>
                          <a:latin typeface="+mn-ea"/>
                        </a:rPr>
                        <a:t>階地下</a:t>
                      </a:r>
                      <a:r>
                        <a:rPr kumimoji="1" lang="en-US" altLang="ja-JP" sz="1000" b="0" dirty="0">
                          <a:solidFill>
                            <a:schemeClr val="tx1"/>
                          </a:solidFill>
                          <a:latin typeface="+mn-ea"/>
                        </a:rPr>
                        <a:t>1</a:t>
                      </a:r>
                      <a:r>
                        <a:rPr kumimoji="1" lang="zh-TW" altLang="en-US" sz="1000" b="0" dirty="0">
                          <a:solidFill>
                            <a:schemeClr val="tx1"/>
                          </a:solidFill>
                          <a:latin typeface="+mn-ea"/>
                        </a:rPr>
                        <a:t>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高さ</a:t>
                      </a:r>
                      <a:r>
                        <a:rPr kumimoji="1" lang="en-US" altLang="ja-JP" sz="1000" b="0" dirty="0">
                          <a:solidFill>
                            <a:schemeClr val="tx1"/>
                          </a:solidFill>
                          <a:latin typeface="+mn-ea"/>
                        </a:rPr>
                        <a:t>	</a:t>
                      </a:r>
                      <a:r>
                        <a:rPr kumimoji="1" lang="ja-JP" altLang="en-US" sz="1000" b="0" dirty="0">
                          <a:solidFill>
                            <a:schemeClr val="tx1"/>
                          </a:solidFill>
                          <a:latin typeface="+mn-ea"/>
                        </a:rPr>
                        <a:t>約</a:t>
                      </a:r>
                      <a:r>
                        <a:rPr kumimoji="1" lang="en-US" altLang="ja-JP" sz="1000" b="0" dirty="0">
                          <a:solidFill>
                            <a:schemeClr val="tx1"/>
                          </a:solidFill>
                          <a:latin typeface="+mn-ea"/>
                        </a:rPr>
                        <a:t>16m</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pic>
        <p:nvPicPr>
          <p:cNvPr id="11" name="図 10" descr="道路, 屋外, 水, 山 が含まれている画像&#10;&#10;自動的に生成された説明">
            <a:extLst>
              <a:ext uri="{FF2B5EF4-FFF2-40B4-BE49-F238E27FC236}">
                <a16:creationId xmlns:a16="http://schemas.microsoft.com/office/drawing/2014/main" id="{CCAFDC73-1829-6AEA-D45E-3647DDEFBF0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3239" y="1371224"/>
            <a:ext cx="2808000" cy="1779718"/>
          </a:xfrm>
          <a:prstGeom prst="rect">
            <a:avLst/>
          </a:prstGeom>
        </p:spPr>
      </p:pic>
      <p:sp>
        <p:nvSpPr>
          <p:cNvPr id="12" name="コンテンツ プレースホルダー 17">
            <a:extLst>
              <a:ext uri="{FF2B5EF4-FFF2-40B4-BE49-F238E27FC236}">
                <a16:creationId xmlns:a16="http://schemas.microsoft.com/office/drawing/2014/main" id="{BC3F270F-0FCD-7EBA-AFCE-5C63B324A439}"/>
              </a:ext>
            </a:extLst>
          </p:cNvPr>
          <p:cNvSpPr txBox="1">
            <a:spLocks/>
          </p:cNvSpPr>
          <p:nvPr/>
        </p:nvSpPr>
        <p:spPr>
          <a:xfrm>
            <a:off x="505336" y="7540901"/>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16" name="正方形/長方形 15">
            <a:extLst>
              <a:ext uri="{FF2B5EF4-FFF2-40B4-BE49-F238E27FC236}">
                <a16:creationId xmlns:a16="http://schemas.microsoft.com/office/drawing/2014/main" id="{2FFDA989-5488-2B58-493F-AD29375002C3}"/>
              </a:ext>
            </a:extLst>
          </p:cNvPr>
          <p:cNvSpPr/>
          <p:nvPr/>
        </p:nvSpPr>
        <p:spPr>
          <a:xfrm>
            <a:off x="505336" y="7883953"/>
            <a:ext cx="6552000" cy="609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住民アンケート・パブリックコメントの実施、住民説明会の開催</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平成</a:t>
            </a:r>
            <a:r>
              <a:rPr kumimoji="1" lang="en-US" altLang="ja-JP" sz="1100" dirty="0">
                <a:solidFill>
                  <a:schemeClr val="tx1"/>
                </a:solidFill>
                <a:latin typeface="+mn-ea"/>
              </a:rPr>
              <a:t>30</a:t>
            </a:r>
            <a:r>
              <a:rPr kumimoji="1" lang="ja-JP" altLang="en-US" sz="1100" dirty="0">
                <a:solidFill>
                  <a:schemeClr val="tx1"/>
                </a:solidFill>
                <a:latin typeface="+mn-ea"/>
              </a:rPr>
              <a:t>年（</a:t>
            </a:r>
            <a:r>
              <a:rPr kumimoji="1" lang="en-US" altLang="ja-JP" sz="1100" dirty="0">
                <a:solidFill>
                  <a:schemeClr val="tx1"/>
                </a:solidFill>
                <a:latin typeface="+mn-ea"/>
              </a:rPr>
              <a:t>2018</a:t>
            </a:r>
            <a:r>
              <a:rPr kumimoji="1" lang="ja-JP" altLang="en-US" sz="1100" dirty="0">
                <a:solidFill>
                  <a:schemeClr val="tx1"/>
                </a:solidFill>
                <a:latin typeface="+mn-ea"/>
              </a:rPr>
              <a:t>年）に新庁舎建設に関する住民アンケートを実施。「基本構想」「基本設計」の策定案についてパブリックコメントを実施し、意見を反映。「基本設計」「実施設計」では、住民説明会を開催した。</a:t>
            </a:r>
            <a:endParaRPr kumimoji="1" lang="en-US" altLang="ja-JP" sz="1100" dirty="0">
              <a:solidFill>
                <a:schemeClr val="tx1"/>
              </a:solidFill>
              <a:latin typeface="+mn-ea"/>
            </a:endParaRPr>
          </a:p>
        </p:txBody>
      </p:sp>
    </p:spTree>
    <p:extLst>
      <p:ext uri="{BB962C8B-B14F-4D97-AF65-F5344CB8AC3E}">
        <p14:creationId xmlns:p14="http://schemas.microsoft.com/office/powerpoint/2010/main" val="13708248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A01290C-C3F4-FAE8-8EFC-516E613E9EFA}"/>
              </a:ext>
            </a:extLst>
          </p:cNvPr>
          <p:cNvPicPr>
            <a:picLocks noChangeAspect="1"/>
          </p:cNvPicPr>
          <p:nvPr/>
        </p:nvPicPr>
        <p:blipFill>
          <a:blip r:embed="rId4"/>
          <a:stretch>
            <a:fillRect/>
          </a:stretch>
        </p:blipFill>
        <p:spPr>
          <a:xfrm>
            <a:off x="503238" y="3666062"/>
            <a:ext cx="6444001" cy="1466768"/>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00383"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13</a:t>
            </a:r>
            <a:r>
              <a:rPr lang="en-US" altLang="zh-TW" dirty="0">
                <a:latin typeface="+mn-ea"/>
                <a:ea typeface="+mn-ea"/>
              </a:rPr>
              <a:t>) </a:t>
            </a:r>
            <a:r>
              <a:rPr lang="ja-JP" altLang="en-US" dirty="0">
                <a:latin typeface="+mn-ea"/>
                <a:ea typeface="+mn-ea"/>
              </a:rPr>
              <a:t>沖縄県今帰仁村</a:t>
            </a:r>
            <a:endParaRPr lang="zh-TW" altLang="en-US" dirty="0">
              <a:latin typeface="+mn-ea"/>
              <a:ea typeface="+mn-ea"/>
            </a:endParaRPr>
          </a:p>
        </p:txBody>
      </p:sp>
      <p:grpSp>
        <p:nvGrpSpPr>
          <p:cNvPr id="26" name="グループ化 25">
            <a:extLst>
              <a:ext uri="{FF2B5EF4-FFF2-40B4-BE49-F238E27FC236}">
                <a16:creationId xmlns:a16="http://schemas.microsoft.com/office/drawing/2014/main" id="{55D97D7D-EFA6-D240-A1A6-15EB6B8C5E52}"/>
              </a:ext>
            </a:extLst>
          </p:cNvPr>
          <p:cNvGrpSpPr/>
          <p:nvPr/>
        </p:nvGrpSpPr>
        <p:grpSpPr>
          <a:xfrm>
            <a:off x="504000" y="1349375"/>
            <a:ext cx="6552001" cy="2157843"/>
            <a:chOff x="504000" y="5679079"/>
            <a:chExt cx="6552001" cy="2157843"/>
          </a:xfrm>
        </p:grpSpPr>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6064129"/>
              <a:ext cx="6552000" cy="1772793"/>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144000" fontAlgn="ctr">
                <a:lnSpc>
                  <a:spcPct val="120000"/>
                </a:lnSpc>
                <a:spcBef>
                  <a:spcPts val="0"/>
                </a:spcBef>
                <a:buFont typeface="Arial" panose="020B0604020202020204" pitchFamily="34" charset="0"/>
                <a:buNone/>
              </a:pPr>
              <a:r>
                <a:rPr lang="ja-JP" altLang="en-US" sz="1200" dirty="0">
                  <a:latin typeface="+mn-ea"/>
                </a:rPr>
                <a:t>新庁舎建設に向けた検討は、過去に一度見送っていたが、平成</a:t>
              </a:r>
              <a:r>
                <a:rPr lang="en-US" altLang="ja-JP" sz="1200" dirty="0">
                  <a:latin typeface="+mn-ea"/>
                </a:rPr>
                <a:t>29</a:t>
              </a:r>
              <a:r>
                <a:rPr lang="ja-JP" altLang="en-US" sz="1200" dirty="0">
                  <a:latin typeface="+mn-ea"/>
                </a:rPr>
                <a:t>年（</a:t>
              </a:r>
              <a:r>
                <a:rPr lang="en-US" altLang="ja-JP" sz="1200" dirty="0">
                  <a:latin typeface="+mn-ea"/>
                </a:rPr>
                <a:t>2017</a:t>
              </a:r>
              <a:r>
                <a:rPr lang="ja-JP" altLang="en-US" sz="1200" dirty="0">
                  <a:latin typeface="+mn-ea"/>
                </a:rPr>
                <a:t>年）</a:t>
              </a:r>
              <a:r>
                <a:rPr lang="en-US" altLang="ja-JP" sz="1200" dirty="0">
                  <a:latin typeface="+mn-ea"/>
                </a:rPr>
                <a:t>3</a:t>
              </a:r>
              <a:r>
                <a:rPr lang="ja-JP" altLang="en-US" sz="1200" dirty="0">
                  <a:latin typeface="+mn-ea"/>
                </a:rPr>
                <a:t>月に策定された「今帰仁村第四次総合計画後期基本計画」において、検討を再開した。同年</a:t>
              </a:r>
              <a:r>
                <a:rPr lang="en-US" altLang="ja-JP" sz="1200" dirty="0">
                  <a:latin typeface="+mn-ea"/>
                </a:rPr>
                <a:t>12</a:t>
              </a:r>
              <a:r>
                <a:rPr lang="ja-JP" altLang="en-US" sz="1200" dirty="0">
                  <a:latin typeface="+mn-ea"/>
                </a:rPr>
                <a:t>月に庁舎建設委員会を立ち上げて、平成</a:t>
              </a:r>
              <a:r>
                <a:rPr lang="en-US" altLang="ja-JP" sz="1200" dirty="0">
                  <a:latin typeface="+mn-ea"/>
                </a:rPr>
                <a:t>30</a:t>
              </a:r>
              <a:r>
                <a:rPr lang="ja-JP" altLang="en-US" sz="1200" dirty="0">
                  <a:latin typeface="+mn-ea"/>
                </a:rPr>
                <a:t>年（</a:t>
              </a:r>
              <a:r>
                <a:rPr lang="en-US" altLang="ja-JP" sz="1200" dirty="0">
                  <a:latin typeface="+mn-ea"/>
                </a:rPr>
                <a:t>2018</a:t>
              </a:r>
              <a:r>
                <a:rPr lang="ja-JP" altLang="en-US" sz="1200" dirty="0">
                  <a:latin typeface="+mn-ea"/>
                </a:rPr>
                <a:t>年）</a:t>
              </a:r>
              <a:r>
                <a:rPr lang="en-US" altLang="ja-JP" sz="1200" dirty="0">
                  <a:latin typeface="+mn-ea"/>
                </a:rPr>
                <a:t>6</a:t>
              </a:r>
              <a:r>
                <a:rPr lang="ja-JP" altLang="en-US" sz="1200" dirty="0">
                  <a:latin typeface="+mn-ea"/>
                </a:rPr>
                <a:t>月に「基本方針」を策定した。令和元年（</a:t>
              </a:r>
              <a:r>
                <a:rPr lang="en-US" altLang="ja-JP" sz="1200" dirty="0">
                  <a:latin typeface="+mn-ea"/>
                </a:rPr>
                <a:t>2019</a:t>
              </a:r>
              <a:r>
                <a:rPr lang="ja-JP" altLang="en-US" sz="1200" dirty="0">
                  <a:latin typeface="+mn-ea"/>
                </a:rPr>
                <a:t>年）</a:t>
              </a:r>
              <a:r>
                <a:rPr lang="en-US" altLang="ja-JP" sz="1200" dirty="0">
                  <a:latin typeface="+mn-ea"/>
                </a:rPr>
                <a:t>5</a:t>
              </a:r>
              <a:r>
                <a:rPr lang="ja-JP" altLang="en-US" sz="1200" dirty="0">
                  <a:latin typeface="+mn-ea"/>
                </a:rPr>
                <a:t>月に庁舎建設委員会に対して「基本構想」の策定について諮問を行った。同委員会の答申も受けて、同年</a:t>
              </a:r>
              <a:r>
                <a:rPr lang="en-US" altLang="ja-JP" sz="1200" dirty="0">
                  <a:latin typeface="+mn-ea"/>
                </a:rPr>
                <a:t>11</a:t>
              </a:r>
              <a:r>
                <a:rPr lang="ja-JP" altLang="en-US" sz="1200" dirty="0">
                  <a:latin typeface="+mn-ea"/>
                </a:rPr>
                <a:t>月に「基本構想」を策定した。</a:t>
              </a:r>
            </a:p>
            <a:p>
              <a:pPr marL="0" indent="144000" fontAlgn="ctr">
                <a:lnSpc>
                  <a:spcPct val="120000"/>
                </a:lnSpc>
                <a:spcBef>
                  <a:spcPts val="0"/>
                </a:spcBef>
                <a:buFont typeface="Arial" panose="020B0604020202020204" pitchFamily="34" charset="0"/>
                <a:buNone/>
              </a:pPr>
              <a:r>
                <a:rPr lang="ja-JP" altLang="en-US" sz="1200" dirty="0">
                  <a:latin typeface="+mn-ea"/>
                </a:rPr>
                <a:t>新庁舎設計業務委託のプロポーザルを実施して事業者を決定し、令和</a:t>
              </a:r>
              <a:r>
                <a:rPr lang="en-US" altLang="ja-JP" sz="1200" dirty="0">
                  <a:latin typeface="+mn-ea"/>
                </a:rPr>
                <a:t>2</a:t>
              </a:r>
              <a:r>
                <a:rPr lang="ja-JP" altLang="en-US" sz="1200" dirty="0">
                  <a:latin typeface="+mn-ea"/>
                </a:rPr>
                <a:t>年（</a:t>
              </a:r>
              <a:r>
                <a:rPr lang="en-US" altLang="ja-JP" sz="1200" dirty="0">
                  <a:latin typeface="+mn-ea"/>
                </a:rPr>
                <a:t>2020</a:t>
              </a:r>
              <a:r>
                <a:rPr lang="ja-JP" altLang="en-US" sz="1200" dirty="0">
                  <a:latin typeface="+mn-ea"/>
                </a:rPr>
                <a:t>年）</a:t>
              </a:r>
              <a:r>
                <a:rPr lang="en-US" altLang="ja-JP" sz="1200" dirty="0">
                  <a:latin typeface="+mn-ea"/>
                </a:rPr>
                <a:t>9</a:t>
              </a:r>
              <a:r>
                <a:rPr lang="ja-JP" altLang="en-US" sz="1200" dirty="0">
                  <a:latin typeface="+mn-ea"/>
                </a:rPr>
                <a:t>月に「基本設計」、令和</a:t>
              </a:r>
              <a:r>
                <a:rPr lang="en-US" altLang="ja-JP" sz="1200" dirty="0">
                  <a:latin typeface="+mn-ea"/>
                </a:rPr>
                <a:t>3</a:t>
              </a:r>
              <a:r>
                <a:rPr lang="ja-JP" altLang="en-US" sz="1200" dirty="0">
                  <a:latin typeface="+mn-ea"/>
                </a:rPr>
                <a:t>年（</a:t>
              </a:r>
              <a:r>
                <a:rPr lang="en-US" altLang="ja-JP" sz="1200" dirty="0">
                  <a:latin typeface="+mn-ea"/>
                </a:rPr>
                <a:t>2021</a:t>
              </a:r>
              <a:r>
                <a:rPr lang="ja-JP" altLang="en-US" sz="1200" dirty="0">
                  <a:latin typeface="+mn-ea"/>
                </a:rPr>
                <a:t>年）</a:t>
              </a:r>
              <a:r>
                <a:rPr lang="en-US" altLang="ja-JP" sz="1200" dirty="0">
                  <a:latin typeface="+mn-ea"/>
                </a:rPr>
                <a:t>7</a:t>
              </a:r>
              <a:r>
                <a:rPr lang="ja-JP" altLang="en-US" sz="1200" dirty="0">
                  <a:latin typeface="+mn-ea"/>
                </a:rPr>
                <a:t>月に「実施設計」を策定した。その後第</a:t>
              </a:r>
              <a:r>
                <a:rPr lang="en-US" altLang="ja-JP" sz="1200" dirty="0">
                  <a:latin typeface="+mn-ea"/>
                </a:rPr>
                <a:t>1</a:t>
              </a:r>
              <a:r>
                <a:rPr lang="ja-JP" altLang="en-US" sz="1200" dirty="0">
                  <a:latin typeface="+mn-ea"/>
                </a:rPr>
                <a:t>期工事により令和</a:t>
              </a:r>
              <a:r>
                <a:rPr lang="en-US" altLang="ja-JP" sz="1200" dirty="0">
                  <a:latin typeface="+mn-ea"/>
                </a:rPr>
                <a:t>4</a:t>
              </a:r>
              <a:r>
                <a:rPr lang="ja-JP" altLang="en-US" sz="1200" dirty="0">
                  <a:latin typeface="+mn-ea"/>
                </a:rPr>
                <a:t>年（</a:t>
              </a:r>
              <a:r>
                <a:rPr lang="en-US" altLang="ja-JP" sz="1200" dirty="0">
                  <a:latin typeface="+mn-ea"/>
                </a:rPr>
                <a:t>2022</a:t>
              </a:r>
              <a:r>
                <a:rPr lang="ja-JP" altLang="en-US" sz="1200" dirty="0">
                  <a:latin typeface="+mn-ea"/>
                </a:rPr>
                <a:t>年）</a:t>
              </a:r>
              <a:r>
                <a:rPr lang="en-US" altLang="ja-JP" sz="1200" dirty="0">
                  <a:latin typeface="+mn-ea"/>
                </a:rPr>
                <a:t>11</a:t>
              </a:r>
              <a:r>
                <a:rPr lang="ja-JP" altLang="en-US" sz="1200" dirty="0">
                  <a:latin typeface="+mn-ea"/>
                </a:rPr>
                <a:t>月に新庁舎が竣工し、令和</a:t>
              </a:r>
              <a:r>
                <a:rPr lang="en-US" altLang="ja-JP" sz="1200" dirty="0">
                  <a:latin typeface="+mn-ea"/>
                </a:rPr>
                <a:t>5</a:t>
              </a:r>
              <a:r>
                <a:rPr lang="ja-JP" altLang="en-US" sz="1200" dirty="0">
                  <a:latin typeface="+mn-ea"/>
                </a:rPr>
                <a:t>年（</a:t>
              </a:r>
              <a:r>
                <a:rPr lang="en-US" altLang="ja-JP" sz="1200" dirty="0">
                  <a:latin typeface="+mn-ea"/>
                </a:rPr>
                <a:t>2023</a:t>
              </a:r>
              <a:r>
                <a:rPr lang="ja-JP" altLang="en-US" sz="1200" dirty="0">
                  <a:latin typeface="+mn-ea"/>
                </a:rPr>
                <a:t>年）</a:t>
              </a:r>
              <a:r>
                <a:rPr lang="en-US" altLang="ja-JP" sz="1200" dirty="0">
                  <a:latin typeface="+mn-ea"/>
                </a:rPr>
                <a:t>1</a:t>
              </a:r>
              <a:r>
                <a:rPr lang="ja-JP" altLang="en-US" sz="1200" dirty="0">
                  <a:latin typeface="+mn-ea"/>
                </a:rPr>
                <a:t>月に供用を開始した。</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679079"/>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grpSp>
      <p:sp>
        <p:nvSpPr>
          <p:cNvPr id="29" name="テキスト ボックス 28">
            <a:extLst>
              <a:ext uri="{FF2B5EF4-FFF2-40B4-BE49-F238E27FC236}">
                <a16:creationId xmlns:a16="http://schemas.microsoft.com/office/drawing/2014/main" id="{53BCF43C-EBCB-4788-3696-D0636D36CC37}"/>
              </a:ext>
            </a:extLst>
          </p:cNvPr>
          <p:cNvSpPr txBox="1"/>
          <p:nvPr/>
        </p:nvSpPr>
        <p:spPr>
          <a:xfrm>
            <a:off x="504000" y="5234667"/>
            <a:ext cx="1191032" cy="169277"/>
          </a:xfrm>
          <a:prstGeom prst="rect">
            <a:avLst/>
          </a:prstGeom>
          <a:noFill/>
        </p:spPr>
        <p:txBody>
          <a:bodyPr wrap="none" lIns="0" tIns="0" rIns="0" bIns="0" rtlCol="0">
            <a:spAutoFit/>
          </a:bodyPr>
          <a:lstStyle/>
          <a:p>
            <a:pPr fontAlgn="ctr"/>
            <a:r>
              <a:rPr kumimoji="1" lang="ja-JP" altLang="en-US" sz="1100" dirty="0">
                <a:latin typeface="+mn-ea"/>
              </a:rPr>
              <a:t>全体スケジュール</a:t>
            </a:r>
            <a:r>
              <a:rPr kumimoji="1" lang="en-US" altLang="ja-JP" sz="1100" baseline="30000" dirty="0">
                <a:latin typeface="+mn-ea"/>
              </a:rPr>
              <a:t>*2</a:t>
            </a:r>
          </a:p>
        </p:txBody>
      </p:sp>
      <p:sp>
        <p:nvSpPr>
          <p:cNvPr id="31" name="テキスト ボックス 30">
            <a:extLst>
              <a:ext uri="{FF2B5EF4-FFF2-40B4-BE49-F238E27FC236}">
                <a16:creationId xmlns:a16="http://schemas.microsoft.com/office/drawing/2014/main" id="{2C5FBAE4-28C2-DD8C-0B21-42745326F6FB}"/>
              </a:ext>
            </a:extLst>
          </p:cNvPr>
          <p:cNvSpPr txBox="1"/>
          <p:nvPr/>
        </p:nvSpPr>
        <p:spPr>
          <a:xfrm>
            <a:off x="503999" y="5468514"/>
            <a:ext cx="6552000" cy="861774"/>
          </a:xfrm>
          <a:prstGeom prst="rect">
            <a:avLst/>
          </a:prstGeom>
          <a:noFill/>
        </p:spPr>
        <p:txBody>
          <a:bodyPr wrap="square" lIns="0" tIns="0" rIns="0" bIns="0" rtlCol="0">
            <a:spAutoFit/>
          </a:bodyPr>
          <a:lstStyle/>
          <a:p>
            <a:r>
              <a:rPr kumimoji="1" lang="en-US" altLang="ja-JP" sz="800" dirty="0">
                <a:latin typeface="+mn-ea"/>
              </a:rPr>
              <a:t>*2 </a:t>
            </a:r>
            <a:r>
              <a:rPr kumimoji="1" lang="ja-JP" altLang="en-US" sz="800" dirty="0">
                <a:latin typeface="+mn-ea"/>
              </a:rPr>
              <a:t>以下の資料を基に作成</a:t>
            </a:r>
            <a:endParaRPr kumimoji="1" lang="en-US" altLang="ja-JP" sz="800" dirty="0">
              <a:latin typeface="+mn-ea"/>
            </a:endParaRPr>
          </a:p>
          <a:p>
            <a:r>
              <a:rPr kumimoji="1" lang="ja-JP" altLang="en-US" sz="800" dirty="0">
                <a:latin typeface="+mn-ea"/>
              </a:rPr>
              <a:t>「今帰仁村庁舎建設基本方針」</a:t>
            </a:r>
            <a:r>
              <a:rPr kumimoji="1" lang="en-US" altLang="ja-JP" sz="800" dirty="0">
                <a:latin typeface="+mn-ea"/>
              </a:rPr>
              <a:t>P1,P2</a:t>
            </a:r>
            <a:r>
              <a:rPr kumimoji="1" lang="ja-JP" altLang="en-US" sz="800" dirty="0">
                <a:latin typeface="+mn-ea"/>
              </a:rPr>
              <a:t>、今帰仁村</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7"/>
              </a:rPr>
              <a:t>https://www.nakijin.jp/material/files/group/1/kihonnhousinnkihonnhousinn.pdf</a:t>
            </a:r>
            <a:r>
              <a:rPr kumimoji="1" lang="ja-JP" altLang="en-US" sz="800" dirty="0">
                <a:latin typeface="+mn-ea"/>
              </a:rPr>
              <a:t>）</a:t>
            </a:r>
            <a:endParaRPr kumimoji="1" lang="en-US" altLang="ja-JP" sz="800" dirty="0">
              <a:latin typeface="+mn-ea"/>
            </a:endParaRPr>
          </a:p>
          <a:p>
            <a:r>
              <a:rPr kumimoji="1" lang="ja-JP" altLang="en-US" sz="800" dirty="0">
                <a:latin typeface="+mn-ea"/>
              </a:rPr>
              <a:t>「今帰仁村新庁舎建設基本構想」</a:t>
            </a:r>
            <a:r>
              <a:rPr kumimoji="1" lang="en-US" altLang="ja-JP" sz="800" dirty="0">
                <a:latin typeface="+mn-ea"/>
              </a:rPr>
              <a:t>P1</a:t>
            </a:r>
            <a:r>
              <a:rPr kumimoji="1" lang="ja-JP" altLang="en-US" sz="800" dirty="0">
                <a:latin typeface="+mn-ea"/>
              </a:rPr>
              <a:t>～</a:t>
            </a:r>
            <a:r>
              <a:rPr kumimoji="1" lang="en-US" altLang="ja-JP" sz="800" dirty="0">
                <a:latin typeface="+mn-ea"/>
              </a:rPr>
              <a:t>P3</a:t>
            </a:r>
            <a:r>
              <a:rPr kumimoji="1" lang="ja-JP" altLang="en-US" sz="800" dirty="0">
                <a:latin typeface="+mn-ea"/>
              </a:rPr>
              <a:t>、今帰仁村</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8"/>
              </a:rPr>
              <a:t>https://www.nakijin.jp/material/files/group/1/kihonnkousoukihonnkousou.pdf</a:t>
            </a:r>
            <a:r>
              <a:rPr kumimoji="1" lang="ja-JP" altLang="en-US" sz="800" dirty="0">
                <a:latin typeface="+mn-ea"/>
              </a:rPr>
              <a:t>）</a:t>
            </a:r>
            <a:endParaRPr kumimoji="1" lang="en-US" altLang="ja-JP" sz="800" dirty="0">
              <a:latin typeface="+mn-ea"/>
            </a:endParaRPr>
          </a:p>
          <a:p>
            <a:r>
              <a:rPr kumimoji="1" lang="ja-JP" altLang="en-US" sz="800" dirty="0">
                <a:latin typeface="+mn-ea"/>
              </a:rPr>
              <a:t>「今帰仁村新庁舎建設基本設計報告書」</a:t>
            </a:r>
            <a:r>
              <a:rPr kumimoji="1" lang="en-US" altLang="ja-JP" sz="800" dirty="0">
                <a:latin typeface="+mn-ea"/>
              </a:rPr>
              <a:t>P2</a:t>
            </a:r>
            <a:r>
              <a:rPr kumimoji="1" lang="ja-JP" altLang="en-US" sz="800" dirty="0">
                <a:latin typeface="+mn-ea"/>
              </a:rPr>
              <a:t>、今帰仁村</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9"/>
              </a:rPr>
              <a:t>https://www.nakijin.jp/material/files/group/1/kihonnsekkeihoukousyo.pdf</a:t>
            </a:r>
            <a:r>
              <a:rPr kumimoji="1" lang="ja-JP" altLang="en-US" sz="800" dirty="0">
                <a:latin typeface="+mn-ea"/>
              </a:rPr>
              <a:t>）</a:t>
            </a:r>
            <a:endParaRPr kumimoji="1" lang="en-US" altLang="ja-JP" sz="800" dirty="0">
              <a:latin typeface="+mn-ea"/>
            </a:endParaRPr>
          </a:p>
        </p:txBody>
      </p:sp>
      <p:sp>
        <p:nvSpPr>
          <p:cNvPr id="2" name="スライド番号プレースホルダー 13">
            <a:extLst>
              <a:ext uri="{FF2B5EF4-FFF2-40B4-BE49-F238E27FC236}">
                <a16:creationId xmlns:a16="http://schemas.microsoft.com/office/drawing/2014/main" id="{ECF47B51-96D7-F9E4-1748-75A5457BA2A8}"/>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87</a:t>
            </a:fld>
            <a:endParaRPr kumimoji="1" lang="ja-JP" altLang="en-US" dirty="0">
              <a:latin typeface="+mn-ea"/>
              <a:ea typeface="+mn-ea"/>
            </a:endParaRPr>
          </a:p>
        </p:txBody>
      </p:sp>
    </p:spTree>
    <p:extLst>
      <p:ext uri="{BB962C8B-B14F-4D97-AF65-F5344CB8AC3E}">
        <p14:creationId xmlns:p14="http://schemas.microsoft.com/office/powerpoint/2010/main" val="17221475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四角形: 角を丸くする 58">
            <a:extLst>
              <a:ext uri="{FF2B5EF4-FFF2-40B4-BE49-F238E27FC236}">
                <a16:creationId xmlns:a16="http://schemas.microsoft.com/office/drawing/2014/main" id="{87213681-6BAA-F9E1-FCE0-DC3E85E4277F}"/>
              </a:ext>
            </a:extLst>
          </p:cNvPr>
          <p:cNvSpPr/>
          <p:nvPr/>
        </p:nvSpPr>
        <p:spPr>
          <a:xfrm>
            <a:off x="503196" y="180000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B5E92AB3-A37B-1148-D6D5-185D7B0F0200}"/>
              </a:ext>
            </a:extLst>
          </p:cNvPr>
          <p:cNvSpPr/>
          <p:nvPr/>
        </p:nvSpPr>
        <p:spPr>
          <a:xfrm>
            <a:off x="1341120" y="180289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0140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13</a:t>
            </a:r>
            <a:r>
              <a:rPr lang="en-US" altLang="zh-TW" dirty="0">
                <a:latin typeface="+mn-ea"/>
                <a:ea typeface="+mn-ea"/>
              </a:rPr>
              <a:t>) </a:t>
            </a:r>
            <a:r>
              <a:rPr lang="ja-JP" altLang="en-US" dirty="0">
                <a:latin typeface="+mn-ea"/>
                <a:ea typeface="+mn-ea"/>
              </a:rPr>
              <a:t>沖縄県今帰仁村</a:t>
            </a:r>
            <a:endParaRPr lang="zh-TW" altLang="en-US" dirty="0">
              <a:latin typeface="+mn-ea"/>
              <a:ea typeface="+mn-ea"/>
            </a:endParaRP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1368000"/>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grpSp>
        <p:nvGrpSpPr>
          <p:cNvPr id="23" name="グループ化 22">
            <a:extLst>
              <a:ext uri="{FF2B5EF4-FFF2-40B4-BE49-F238E27FC236}">
                <a16:creationId xmlns:a16="http://schemas.microsoft.com/office/drawing/2014/main" id="{D8D83806-BF90-C8A0-3E9C-3E7ACA12F5F2}"/>
              </a:ext>
            </a:extLst>
          </p:cNvPr>
          <p:cNvGrpSpPr/>
          <p:nvPr/>
        </p:nvGrpSpPr>
        <p:grpSpPr>
          <a:xfrm>
            <a:off x="709200" y="5530594"/>
            <a:ext cx="6138340" cy="610932"/>
            <a:chOff x="503238" y="4356000"/>
            <a:chExt cx="6138340" cy="610932"/>
          </a:xfrm>
        </p:grpSpPr>
        <p:grpSp>
          <p:nvGrpSpPr>
            <p:cNvPr id="40" name="グループ化 39">
              <a:extLst>
                <a:ext uri="{FF2B5EF4-FFF2-40B4-BE49-F238E27FC236}">
                  <a16:creationId xmlns:a16="http://schemas.microsoft.com/office/drawing/2014/main" id="{2035F839-AB2C-ACEF-E2A7-698E079161F3}"/>
                </a:ext>
              </a:extLst>
            </p:cNvPr>
            <p:cNvGrpSpPr/>
            <p:nvPr/>
          </p:nvGrpSpPr>
          <p:grpSpPr>
            <a:xfrm>
              <a:off x="503238" y="4356000"/>
              <a:ext cx="2780567" cy="252000"/>
              <a:chOff x="707715" y="3366000"/>
              <a:chExt cx="2780567" cy="252000"/>
            </a:xfrm>
          </p:grpSpPr>
          <p:sp>
            <p:nvSpPr>
              <p:cNvPr id="43" name="テキスト ボックス 42">
                <a:extLst>
                  <a:ext uri="{FF2B5EF4-FFF2-40B4-BE49-F238E27FC236}">
                    <a16:creationId xmlns:a16="http://schemas.microsoft.com/office/drawing/2014/main" id="{969A0CF0-7AAD-BCA2-6539-D6D3BDB88DB2}"/>
                  </a:ext>
                </a:extLst>
              </p:cNvPr>
              <p:cNvSpPr txBox="1"/>
              <p:nvPr/>
            </p:nvSpPr>
            <p:spPr>
              <a:xfrm>
                <a:off x="1554054" y="3399667"/>
                <a:ext cx="1934228" cy="184666"/>
              </a:xfrm>
              <a:prstGeom prst="rect">
                <a:avLst/>
              </a:prstGeom>
              <a:noFill/>
            </p:spPr>
            <p:txBody>
              <a:bodyPr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デジタルサイネージ</a:t>
                </a:r>
              </a:p>
            </p:txBody>
          </p:sp>
          <p:sp>
            <p:nvSpPr>
              <p:cNvPr id="44" name="四角形: 角を丸くする 43">
                <a:extLst>
                  <a:ext uri="{FF2B5EF4-FFF2-40B4-BE49-F238E27FC236}">
                    <a16:creationId xmlns:a16="http://schemas.microsoft.com/office/drawing/2014/main" id="{D6942DAC-6CD9-6D37-37D8-CFF43316F34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施策③</a:t>
                </a:r>
              </a:p>
            </p:txBody>
          </p:sp>
        </p:grpSp>
        <p:sp>
          <p:nvSpPr>
            <p:cNvPr id="42" name="テキスト ボックス 41">
              <a:extLst>
                <a:ext uri="{FF2B5EF4-FFF2-40B4-BE49-F238E27FC236}">
                  <a16:creationId xmlns:a16="http://schemas.microsoft.com/office/drawing/2014/main" id="{1C5D3D62-3728-DDB2-9BBC-F8DAED297CC7}"/>
                </a:ext>
              </a:extLst>
            </p:cNvPr>
            <p:cNvSpPr txBox="1"/>
            <p:nvPr/>
          </p:nvSpPr>
          <p:spPr>
            <a:xfrm>
              <a:off x="1349578" y="4628378"/>
              <a:ext cx="5292000" cy="338554"/>
            </a:xfrm>
            <a:prstGeom prst="rect">
              <a:avLst/>
            </a:prstGeom>
            <a:noFill/>
          </p:spPr>
          <p:txBody>
            <a:bodyPr wrap="square" lIns="0" tIns="0" rIns="0" bIns="0" rtlCol="0">
              <a:spAutoFit/>
            </a:bodyPr>
            <a:lstStyle/>
            <a:p>
              <a:pPr indent="144000"/>
              <a:r>
                <a:rPr kumimoji="1" lang="ja-JP" altLang="en-US" sz="1100" dirty="0">
                  <a:latin typeface="+mn-ea"/>
                </a:rPr>
                <a:t>旧庁舎の時から引き続き、庁舎近くの交差点前に</a:t>
              </a:r>
              <a:r>
                <a:rPr kumimoji="1" lang="ja-JP" altLang="en-US" sz="1100" dirty="0">
                  <a:solidFill>
                    <a:schemeClr val="tx1"/>
                  </a:solidFill>
                  <a:latin typeface="+mn-ea"/>
                </a:rPr>
                <a:t>スライドショーで表示できるタイプのものを設置し、</a:t>
              </a:r>
              <a:r>
                <a:rPr kumimoji="1" lang="ja-JP" altLang="en-US" sz="1100" dirty="0">
                  <a:latin typeface="+mn-ea"/>
                </a:rPr>
                <a:t>供用している。</a:t>
              </a:r>
              <a:endParaRPr kumimoji="1" lang="ja-JP" altLang="en-US" sz="1100" strike="sngStrike" dirty="0">
                <a:latin typeface="+mn-ea"/>
              </a:endParaRPr>
            </a:p>
          </p:txBody>
        </p:sp>
      </p:grpSp>
      <p:grpSp>
        <p:nvGrpSpPr>
          <p:cNvPr id="73" name="グループ化 72">
            <a:extLst>
              <a:ext uri="{FF2B5EF4-FFF2-40B4-BE49-F238E27FC236}">
                <a16:creationId xmlns:a16="http://schemas.microsoft.com/office/drawing/2014/main" id="{596D0566-4C13-2057-A5F6-E31E06E1F8BD}"/>
              </a:ext>
            </a:extLst>
          </p:cNvPr>
          <p:cNvGrpSpPr/>
          <p:nvPr/>
        </p:nvGrpSpPr>
        <p:grpSpPr>
          <a:xfrm>
            <a:off x="710026" y="7475618"/>
            <a:ext cx="6138340" cy="949486"/>
            <a:chOff x="503238" y="3168000"/>
            <a:chExt cx="6138340" cy="949486"/>
          </a:xfrm>
        </p:grpSpPr>
        <p:grpSp>
          <p:nvGrpSpPr>
            <p:cNvPr id="74" name="グループ化 73">
              <a:extLst>
                <a:ext uri="{FF2B5EF4-FFF2-40B4-BE49-F238E27FC236}">
                  <a16:creationId xmlns:a16="http://schemas.microsoft.com/office/drawing/2014/main" id="{7934E671-6BEA-C4D2-CBA9-4E7636303F74}"/>
                </a:ext>
              </a:extLst>
            </p:cNvPr>
            <p:cNvGrpSpPr/>
            <p:nvPr/>
          </p:nvGrpSpPr>
          <p:grpSpPr>
            <a:xfrm>
              <a:off x="503238" y="3168000"/>
              <a:ext cx="2826339" cy="252000"/>
              <a:chOff x="707715" y="3366000"/>
              <a:chExt cx="2826339" cy="252000"/>
            </a:xfrm>
          </p:grpSpPr>
          <p:sp>
            <p:nvSpPr>
              <p:cNvPr id="76" name="テキスト ボックス 75">
                <a:extLst>
                  <a:ext uri="{FF2B5EF4-FFF2-40B4-BE49-F238E27FC236}">
                    <a16:creationId xmlns:a16="http://schemas.microsoft.com/office/drawing/2014/main" id="{D6BB75E4-6996-E53B-091C-6F6F2F8C4204}"/>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決済方法</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77" name="四角形: 角を丸くする 76">
                <a:extLst>
                  <a:ext uri="{FF2B5EF4-FFF2-40B4-BE49-F238E27FC236}">
                    <a16:creationId xmlns:a16="http://schemas.microsoft.com/office/drawing/2014/main" id="{5F903BA8-883E-111C-FA6A-BC7DA7FFBED2}"/>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施策⑧</a:t>
                </a:r>
              </a:p>
            </p:txBody>
          </p:sp>
        </p:grpSp>
        <p:sp>
          <p:nvSpPr>
            <p:cNvPr id="75" name="テキスト ボックス 74">
              <a:extLst>
                <a:ext uri="{FF2B5EF4-FFF2-40B4-BE49-F238E27FC236}">
                  <a16:creationId xmlns:a16="http://schemas.microsoft.com/office/drawing/2014/main" id="{FC4CCE58-A803-446E-4BA0-1E21873F2537}"/>
                </a:ext>
              </a:extLst>
            </p:cNvPr>
            <p:cNvSpPr txBox="1"/>
            <p:nvPr/>
          </p:nvSpPr>
          <p:spPr>
            <a:xfrm>
              <a:off x="1349578" y="3440378"/>
              <a:ext cx="5292000" cy="677108"/>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コンビニ収納は、村税、固定資産税、軽自動車税、国民健康保険税</a:t>
              </a:r>
              <a:r>
                <a:rPr kumimoji="1" lang="ja-JP" altLang="en-US" sz="1100" dirty="0">
                  <a:latin typeface="+mn-ea"/>
                </a:rPr>
                <a:t>及び</a:t>
              </a:r>
              <a:r>
                <a:rPr kumimoji="1" lang="ja-JP" altLang="en-US" sz="1100" dirty="0">
                  <a:solidFill>
                    <a:schemeClr val="tx1"/>
                  </a:solidFill>
                  <a:latin typeface="+mn-ea"/>
                </a:rPr>
                <a:t>各種料金等に対応している。キャッシュレス決済は、固定資産税と軽自動車税について対応している。令和</a:t>
              </a:r>
              <a:r>
                <a:rPr kumimoji="1" lang="en-US" altLang="ja-JP" sz="1100" dirty="0">
                  <a:solidFill>
                    <a:schemeClr val="tx1"/>
                  </a:solidFill>
                  <a:latin typeface="+mn-ea"/>
                </a:rPr>
                <a:t>7</a:t>
              </a:r>
              <a:r>
                <a:rPr kumimoji="1" lang="ja-JP" altLang="en-US" sz="1100" dirty="0">
                  <a:solidFill>
                    <a:schemeClr val="tx1"/>
                  </a:solidFill>
                  <a:latin typeface="+mn-ea"/>
                </a:rPr>
                <a:t>年度（</a:t>
              </a:r>
              <a:r>
                <a:rPr kumimoji="1" lang="en-US" altLang="ja-JP" sz="1100" dirty="0">
                  <a:solidFill>
                    <a:schemeClr val="tx1"/>
                  </a:solidFill>
                  <a:latin typeface="+mn-ea"/>
                </a:rPr>
                <a:t>2025</a:t>
              </a:r>
              <a:r>
                <a:rPr kumimoji="1" lang="ja-JP" altLang="en-US" sz="1100" dirty="0">
                  <a:solidFill>
                    <a:schemeClr val="tx1"/>
                  </a:solidFill>
                  <a:latin typeface="+mn-ea"/>
                </a:rPr>
                <a:t>年度）に自治体情報システムの標準化に伴い標準準拠システムへ移行する予定であり、その時に</a:t>
              </a:r>
              <a:r>
                <a:rPr kumimoji="1" lang="ja-JP" altLang="en-US" sz="1100" dirty="0">
                  <a:latin typeface="+mn-ea"/>
                </a:rPr>
                <a:t>対応業務も拡張できるよう検討中</a:t>
              </a:r>
              <a:r>
                <a:rPr kumimoji="1" lang="ja-JP" altLang="en-US" sz="1100" dirty="0">
                  <a:solidFill>
                    <a:schemeClr val="tx1"/>
                  </a:solidFill>
                  <a:latin typeface="+mn-ea"/>
                </a:rPr>
                <a:t>である。</a:t>
              </a:r>
              <a:endParaRPr kumimoji="1" lang="ja-JP" altLang="en-US" sz="1100" dirty="0">
                <a:latin typeface="+mn-ea"/>
              </a:endParaRPr>
            </a:p>
          </p:txBody>
        </p:sp>
      </p:grpSp>
      <p:grpSp>
        <p:nvGrpSpPr>
          <p:cNvPr id="2" name="グループ化 1">
            <a:extLst>
              <a:ext uri="{FF2B5EF4-FFF2-40B4-BE49-F238E27FC236}">
                <a16:creationId xmlns:a16="http://schemas.microsoft.com/office/drawing/2014/main" id="{C1268103-D5FF-67EE-BCF2-C16AC8EB1DCA}"/>
              </a:ext>
            </a:extLst>
          </p:cNvPr>
          <p:cNvGrpSpPr/>
          <p:nvPr/>
        </p:nvGrpSpPr>
        <p:grpSpPr>
          <a:xfrm>
            <a:off x="709200" y="6350923"/>
            <a:ext cx="2826339" cy="252000"/>
            <a:chOff x="709200" y="5976000"/>
            <a:chExt cx="2826339" cy="252000"/>
          </a:xfrm>
        </p:grpSpPr>
        <p:sp>
          <p:nvSpPr>
            <p:cNvPr id="15" name="テキスト ボックス 14">
              <a:extLst>
                <a:ext uri="{FF2B5EF4-FFF2-40B4-BE49-F238E27FC236}">
                  <a16:creationId xmlns:a16="http://schemas.microsoft.com/office/drawing/2014/main" id="{47A3988D-65DC-9267-CE6A-AF1C766C762D}"/>
                </a:ext>
              </a:extLst>
            </p:cNvPr>
            <p:cNvSpPr txBox="1"/>
            <p:nvPr/>
          </p:nvSpPr>
          <p:spPr>
            <a:xfrm>
              <a:off x="1555539" y="600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行政手続きのオンライン申請</a:t>
              </a:r>
            </a:p>
          </p:txBody>
        </p:sp>
        <p:sp>
          <p:nvSpPr>
            <p:cNvPr id="16" name="四角形: 角を丸くする 15">
              <a:extLst>
                <a:ext uri="{FF2B5EF4-FFF2-40B4-BE49-F238E27FC236}">
                  <a16:creationId xmlns:a16="http://schemas.microsoft.com/office/drawing/2014/main" id="{5CDB6329-4962-F05D-0928-BC4348A3FDEA}"/>
                </a:ext>
              </a:extLst>
            </p:cNvPr>
            <p:cNvSpPr/>
            <p:nvPr/>
          </p:nvSpPr>
          <p:spPr>
            <a:xfrm>
              <a:off x="709200" y="597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施策⑦</a:t>
              </a:r>
            </a:p>
          </p:txBody>
        </p:sp>
      </p:grpSp>
      <p:sp>
        <p:nvSpPr>
          <p:cNvPr id="11" name="テキスト ボックス 10">
            <a:extLst>
              <a:ext uri="{FF2B5EF4-FFF2-40B4-BE49-F238E27FC236}">
                <a16:creationId xmlns:a16="http://schemas.microsoft.com/office/drawing/2014/main" id="{0C21CF9B-1F4D-8F7C-ECB8-4774CCA73870}"/>
              </a:ext>
            </a:extLst>
          </p:cNvPr>
          <p:cNvSpPr txBox="1"/>
          <p:nvPr/>
        </p:nvSpPr>
        <p:spPr>
          <a:xfrm>
            <a:off x="1555540" y="6642351"/>
            <a:ext cx="5292000" cy="507831"/>
          </a:xfrm>
          <a:prstGeom prst="rect">
            <a:avLst/>
          </a:prstGeom>
          <a:noFill/>
        </p:spPr>
        <p:txBody>
          <a:bodyPr wrap="square" lIns="0" tIns="0" rIns="0" bIns="0" rtlCol="0">
            <a:spAutoFit/>
          </a:bodyPr>
          <a:lstStyle/>
          <a:p>
            <a:pPr indent="144000"/>
            <a:r>
              <a:rPr lang="ja-JP" altLang="en-US" sz="1100" u="wavyHeavy" dirty="0">
                <a:uFill>
                  <a:solidFill>
                    <a:srgbClr val="31926F"/>
                  </a:solidFill>
                </a:uFill>
                <a:latin typeface="+mn-ea"/>
              </a:rPr>
              <a:t>ぴったりサービス</a:t>
            </a:r>
            <a:r>
              <a:rPr kumimoji="1" lang="ja-JP" altLang="en-US" sz="1100" dirty="0">
                <a:solidFill>
                  <a:schemeClr val="tx1"/>
                </a:solidFill>
                <a:latin typeface="+mn-ea"/>
              </a:rPr>
              <a:t>で、</a:t>
            </a:r>
            <a:r>
              <a:rPr kumimoji="1" lang="ja-JP" altLang="en-US" sz="1100" dirty="0">
                <a:latin typeface="+mn-ea"/>
              </a:rPr>
              <a:t>デジタル・ガバメント実行計画における「住民のライフイベントに際し、多数存在する手続をワンストップで行うために必要と考えられる手続」のうち、子育て関係、介護関係の手続きが、</a:t>
            </a:r>
            <a:r>
              <a:rPr kumimoji="1" lang="ja-JP" altLang="en-US" sz="1100" dirty="0">
                <a:solidFill>
                  <a:schemeClr val="tx1"/>
                </a:solidFill>
                <a:latin typeface="+mn-ea"/>
              </a:rPr>
              <a:t>オンライン申請に対応している。</a:t>
            </a:r>
          </a:p>
        </p:txBody>
      </p:sp>
      <p:sp>
        <p:nvSpPr>
          <p:cNvPr id="20" name="正方形/長方形 19">
            <a:extLst>
              <a:ext uri="{FF2B5EF4-FFF2-40B4-BE49-F238E27FC236}">
                <a16:creationId xmlns:a16="http://schemas.microsoft.com/office/drawing/2014/main" id="{1E3E333E-FEDE-72C4-C7A3-D5245C1743F4}"/>
              </a:ext>
            </a:extLst>
          </p:cNvPr>
          <p:cNvSpPr/>
          <p:nvPr/>
        </p:nvSpPr>
        <p:spPr>
          <a:xfrm>
            <a:off x="504438" y="5415379"/>
            <a:ext cx="6552000" cy="3271421"/>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13">
            <a:extLst>
              <a:ext uri="{FF2B5EF4-FFF2-40B4-BE49-F238E27FC236}">
                <a16:creationId xmlns:a16="http://schemas.microsoft.com/office/drawing/2014/main" id="{0D0151AE-D8BD-F4A0-C25A-A1EE1E551E93}"/>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88</a:t>
            </a:fld>
            <a:endParaRPr kumimoji="1" lang="ja-JP" altLang="en-US" dirty="0">
              <a:latin typeface="+mn-ea"/>
              <a:ea typeface="+mn-ea"/>
            </a:endParaRPr>
          </a:p>
        </p:txBody>
      </p:sp>
      <p:sp>
        <p:nvSpPr>
          <p:cNvPr id="4" name="コンテンツ プレースホルダー 17">
            <a:extLst>
              <a:ext uri="{FF2B5EF4-FFF2-40B4-BE49-F238E27FC236}">
                <a16:creationId xmlns:a16="http://schemas.microsoft.com/office/drawing/2014/main" id="{DA3F90D2-6B73-D139-89FA-7826935B3E0D}"/>
              </a:ext>
            </a:extLst>
          </p:cNvPr>
          <p:cNvSpPr txBox="1">
            <a:spLocks/>
          </p:cNvSpPr>
          <p:nvPr/>
        </p:nvSpPr>
        <p:spPr>
          <a:xfrm>
            <a:off x="503196" y="2186380"/>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旧庁舎は入口から入るとすぐに手続き窓口が配置されており、待合スペースが無く、どの窓口に行けば求める手続きができるのかが一目ではわかりにくい状況であった。新庁舎では、行政サービスの向上と事務の効率化を図るため、利用しやすく効率的な部署レイアウトを意識した。</a:t>
            </a:r>
          </a:p>
        </p:txBody>
      </p:sp>
      <p:pic>
        <p:nvPicPr>
          <p:cNvPr id="6" name="図 5" descr="ダイアグラム&#10;&#10;自動的に生成された説明">
            <a:extLst>
              <a:ext uri="{FF2B5EF4-FFF2-40B4-BE49-F238E27FC236}">
                <a16:creationId xmlns:a16="http://schemas.microsoft.com/office/drawing/2014/main" id="{3F1FA270-3E1C-8320-D1B6-DE7C7969380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3238" y="2894117"/>
            <a:ext cx="3218023" cy="1570240"/>
          </a:xfrm>
          <a:prstGeom prst="rect">
            <a:avLst/>
          </a:prstGeom>
        </p:spPr>
      </p:pic>
      <p:pic>
        <p:nvPicPr>
          <p:cNvPr id="8" name="図 7" descr="屋内, 部屋, 暮らし, テーブル が含まれている画像&#10;&#10;自動的に生成された説明">
            <a:extLst>
              <a:ext uri="{FF2B5EF4-FFF2-40B4-BE49-F238E27FC236}">
                <a16:creationId xmlns:a16="http://schemas.microsoft.com/office/drawing/2014/main" id="{6F612FB0-F188-2818-D36A-54F540E00A0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79196" y="2934000"/>
            <a:ext cx="2920092" cy="1494000"/>
          </a:xfrm>
          <a:prstGeom prst="rect">
            <a:avLst/>
          </a:prstGeom>
        </p:spPr>
      </p:pic>
      <p:sp>
        <p:nvSpPr>
          <p:cNvPr id="9" name="テキスト ボックス 8">
            <a:extLst>
              <a:ext uri="{FF2B5EF4-FFF2-40B4-BE49-F238E27FC236}">
                <a16:creationId xmlns:a16="http://schemas.microsoft.com/office/drawing/2014/main" id="{F5AF41E8-65C8-0C33-90C6-CB58CE320C93}"/>
              </a:ext>
            </a:extLst>
          </p:cNvPr>
          <p:cNvSpPr txBox="1"/>
          <p:nvPr/>
        </p:nvSpPr>
        <p:spPr>
          <a:xfrm>
            <a:off x="498882" y="4750970"/>
            <a:ext cx="5522294" cy="492443"/>
          </a:xfrm>
          <a:prstGeom prst="rect">
            <a:avLst/>
          </a:prstGeom>
          <a:noFill/>
        </p:spPr>
        <p:txBody>
          <a:bodyPr wrap="square" lIns="0" tIns="0" rIns="0" bIns="0" rtlCol="0">
            <a:spAutoFit/>
          </a:bodyPr>
          <a:lstStyle/>
          <a:p>
            <a:r>
              <a:rPr kumimoji="1" lang="en-US" altLang="ja-JP" sz="800" dirty="0">
                <a:latin typeface="+mn-ea"/>
              </a:rPr>
              <a:t>*3 </a:t>
            </a:r>
            <a:r>
              <a:rPr kumimoji="1" lang="ja-JP" altLang="en-US" sz="800" dirty="0">
                <a:latin typeface="+mn-ea"/>
              </a:rPr>
              <a:t>「今帰仁村新庁舎建設基本設計報告書」</a:t>
            </a:r>
            <a:r>
              <a:rPr kumimoji="1" lang="en-US" altLang="ja-JP" sz="800" dirty="0">
                <a:latin typeface="+mn-ea"/>
              </a:rPr>
              <a:t>P19</a:t>
            </a:r>
            <a:r>
              <a:rPr kumimoji="1" lang="ja-JP" altLang="en-US" sz="800" dirty="0">
                <a:latin typeface="+mn-ea"/>
              </a:rPr>
              <a:t>、今帰仁村</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br>
              <a:rPr kumimoji="1" lang="en-US" altLang="ja-JP" sz="800" dirty="0">
                <a:latin typeface="+mn-ea"/>
              </a:rPr>
            </a:br>
            <a:r>
              <a:rPr kumimoji="1" lang="ja-JP" altLang="en-US" sz="800" dirty="0">
                <a:latin typeface="+mn-ea"/>
              </a:rPr>
              <a:t>（</a:t>
            </a:r>
            <a:r>
              <a:rPr kumimoji="1" lang="en-US" altLang="ja-JP" sz="800" dirty="0">
                <a:latin typeface="+mn-ea"/>
                <a:hlinkClick r:id="rId8"/>
              </a:rPr>
              <a:t>https://www.nakijin.jp/material/files/group/1/kihonnsekkeihoukousyo.pdf</a:t>
            </a:r>
            <a:r>
              <a:rPr kumimoji="1" lang="ja-JP" altLang="en-US" sz="800" dirty="0">
                <a:latin typeface="+mn-ea"/>
              </a:rPr>
              <a:t>）</a:t>
            </a:r>
            <a:endParaRPr kumimoji="1" lang="en-US" altLang="ja-JP" sz="800" dirty="0">
              <a:latin typeface="+mn-ea"/>
            </a:endParaRPr>
          </a:p>
          <a:p>
            <a:r>
              <a:rPr kumimoji="1" lang="en-US" altLang="ja-JP" sz="800" dirty="0">
                <a:latin typeface="+mn-ea"/>
              </a:rPr>
              <a:t>*4 </a:t>
            </a:r>
            <a:r>
              <a:rPr kumimoji="1" lang="ja-JP" altLang="en-US" sz="800" dirty="0">
                <a:latin typeface="+mn-ea"/>
              </a:rPr>
              <a:t>「新庁舎概要リーフレット（実施設計時）」</a:t>
            </a:r>
            <a:r>
              <a:rPr kumimoji="1" lang="en-US" altLang="ja-JP" sz="800" dirty="0">
                <a:latin typeface="+mn-ea"/>
              </a:rPr>
              <a:t>P1</a:t>
            </a:r>
            <a:r>
              <a:rPr kumimoji="1" lang="ja-JP" altLang="en-US" sz="800" dirty="0">
                <a:latin typeface="+mn-ea"/>
              </a:rPr>
              <a:t>、今帰仁村</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9"/>
              </a:rPr>
              <a:t>https://www.nakijin.jp/material/files/group/1/sinntyousyakennsetujissitsekkeigaiyou.pdf</a:t>
            </a:r>
            <a:r>
              <a:rPr kumimoji="1" lang="ja-JP" altLang="en-US" sz="800" dirty="0">
                <a:latin typeface="+mn-ea"/>
              </a:rPr>
              <a:t>）</a:t>
            </a:r>
            <a:endParaRPr kumimoji="1" lang="en-US" altLang="ja-JP" sz="800" dirty="0">
              <a:latin typeface="+mn-ea"/>
            </a:endParaRPr>
          </a:p>
        </p:txBody>
      </p:sp>
      <p:sp>
        <p:nvSpPr>
          <p:cNvPr id="10" name="テキスト ボックス 9">
            <a:extLst>
              <a:ext uri="{FF2B5EF4-FFF2-40B4-BE49-F238E27FC236}">
                <a16:creationId xmlns:a16="http://schemas.microsoft.com/office/drawing/2014/main" id="{B0C673F1-184D-A146-6301-8179905822F2}"/>
              </a:ext>
            </a:extLst>
          </p:cNvPr>
          <p:cNvSpPr txBox="1"/>
          <p:nvPr/>
        </p:nvSpPr>
        <p:spPr>
          <a:xfrm>
            <a:off x="503196" y="4512346"/>
            <a:ext cx="1194238" cy="169277"/>
          </a:xfrm>
          <a:prstGeom prst="rect">
            <a:avLst/>
          </a:prstGeom>
          <a:noFill/>
        </p:spPr>
        <p:txBody>
          <a:bodyPr wrap="none" lIns="0" tIns="0" rIns="0" bIns="0" rtlCol="0">
            <a:spAutoFit/>
          </a:bodyPr>
          <a:lstStyle/>
          <a:p>
            <a:pPr fontAlgn="ctr"/>
            <a:r>
              <a:rPr kumimoji="1" lang="ja-JP" altLang="en-US" sz="1100" dirty="0">
                <a:latin typeface="+mn-ea"/>
              </a:rPr>
              <a:t>新庁舎</a:t>
            </a:r>
            <a:r>
              <a:rPr kumimoji="1" lang="en-US" altLang="ja-JP" sz="1100" dirty="0">
                <a:latin typeface="+mn-ea"/>
              </a:rPr>
              <a:t>1</a:t>
            </a:r>
            <a:r>
              <a:rPr kumimoji="1" lang="ja-JP" altLang="en-US" sz="1100" dirty="0">
                <a:latin typeface="+mn-ea"/>
              </a:rPr>
              <a:t>階平面図</a:t>
            </a:r>
            <a:r>
              <a:rPr kumimoji="1" lang="en-US" altLang="ja-JP" sz="1100" baseline="30000" dirty="0">
                <a:latin typeface="+mn-ea"/>
              </a:rPr>
              <a:t>*3</a:t>
            </a:r>
          </a:p>
        </p:txBody>
      </p:sp>
      <p:sp>
        <p:nvSpPr>
          <p:cNvPr id="12" name="テキスト ボックス 11">
            <a:extLst>
              <a:ext uri="{FF2B5EF4-FFF2-40B4-BE49-F238E27FC236}">
                <a16:creationId xmlns:a16="http://schemas.microsoft.com/office/drawing/2014/main" id="{6CD0B59F-CF9B-F9D5-55DA-085A9E891F07}"/>
              </a:ext>
            </a:extLst>
          </p:cNvPr>
          <p:cNvSpPr txBox="1"/>
          <p:nvPr/>
        </p:nvSpPr>
        <p:spPr>
          <a:xfrm>
            <a:off x="3779196" y="4514662"/>
            <a:ext cx="2213748" cy="169277"/>
          </a:xfrm>
          <a:prstGeom prst="rect">
            <a:avLst/>
          </a:prstGeom>
          <a:noFill/>
        </p:spPr>
        <p:txBody>
          <a:bodyPr wrap="none" lIns="0" tIns="0" rIns="0" bIns="0" rtlCol="0">
            <a:spAutoFit/>
          </a:bodyPr>
          <a:lstStyle/>
          <a:p>
            <a:pPr fontAlgn="ctr"/>
            <a:r>
              <a:rPr kumimoji="1" lang="ja-JP" altLang="en-US" sz="1100" dirty="0">
                <a:latin typeface="+mn-ea"/>
              </a:rPr>
              <a:t>新庁舎</a:t>
            </a:r>
            <a:r>
              <a:rPr kumimoji="1" lang="en-US" altLang="ja-JP" sz="1100" dirty="0">
                <a:latin typeface="+mn-ea"/>
              </a:rPr>
              <a:t>1</a:t>
            </a:r>
            <a:r>
              <a:rPr kumimoji="1" lang="ja-JP" altLang="en-US" sz="1100" dirty="0">
                <a:latin typeface="+mn-ea"/>
              </a:rPr>
              <a:t>階窓口カウンターイメージ</a:t>
            </a:r>
            <a:r>
              <a:rPr kumimoji="1" lang="en-US" altLang="ja-JP" sz="1100" baseline="30000" dirty="0">
                <a:latin typeface="+mn-ea"/>
              </a:rPr>
              <a:t>*4</a:t>
            </a:r>
          </a:p>
        </p:txBody>
      </p:sp>
    </p:spTree>
    <p:extLst>
      <p:ext uri="{BB962C8B-B14F-4D97-AF65-F5344CB8AC3E}">
        <p14:creationId xmlns:p14="http://schemas.microsoft.com/office/powerpoint/2010/main" val="18877499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0243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13</a:t>
            </a:r>
            <a:r>
              <a:rPr lang="en-US" altLang="zh-TW" dirty="0">
                <a:latin typeface="+mn-ea"/>
                <a:ea typeface="+mn-ea"/>
              </a:rPr>
              <a:t>) </a:t>
            </a:r>
            <a:r>
              <a:rPr lang="ja-JP" altLang="en-US" dirty="0">
                <a:latin typeface="+mn-ea"/>
                <a:ea typeface="+mn-ea"/>
              </a:rPr>
              <a:t>沖縄県今帰仁村</a:t>
            </a:r>
            <a:endParaRPr lang="zh-TW" altLang="en-US" dirty="0">
              <a:latin typeface="+mn-ea"/>
              <a:ea typeface="+mn-ea"/>
            </a:endParaRPr>
          </a:p>
        </p:txBody>
      </p:sp>
      <p:grpSp>
        <p:nvGrpSpPr>
          <p:cNvPr id="3" name="グループ化 2">
            <a:extLst>
              <a:ext uri="{FF2B5EF4-FFF2-40B4-BE49-F238E27FC236}">
                <a16:creationId xmlns:a16="http://schemas.microsoft.com/office/drawing/2014/main" id="{944E068E-F936-67E1-C269-0A583CF893D2}"/>
              </a:ext>
            </a:extLst>
          </p:cNvPr>
          <p:cNvGrpSpPr/>
          <p:nvPr/>
        </p:nvGrpSpPr>
        <p:grpSpPr>
          <a:xfrm>
            <a:off x="504000" y="1368000"/>
            <a:ext cx="6552000" cy="252000"/>
            <a:chOff x="504000" y="1797030"/>
            <a:chExt cx="6552000" cy="252000"/>
          </a:xfrm>
        </p:grpSpPr>
        <p:sp>
          <p:nvSpPr>
            <p:cNvPr id="4" name="四角形: 角を丸くする 3">
              <a:extLst>
                <a:ext uri="{FF2B5EF4-FFF2-40B4-BE49-F238E27FC236}">
                  <a16:creationId xmlns:a16="http://schemas.microsoft.com/office/drawing/2014/main" id="{A4AF9FB3-06BA-5B53-128F-C4C7322FE6D6}"/>
                </a:ext>
              </a:extLst>
            </p:cNvPr>
            <p:cNvSpPr/>
            <p:nvPr/>
          </p:nvSpPr>
          <p:spPr>
            <a:xfrm>
              <a:off x="504000" y="1797030"/>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5DEBC3CC-4F59-C545-6650-2258F8E0DB10}"/>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grpSp>
        <p:nvGrpSpPr>
          <p:cNvPr id="58" name="グループ化 57">
            <a:extLst>
              <a:ext uri="{FF2B5EF4-FFF2-40B4-BE49-F238E27FC236}">
                <a16:creationId xmlns:a16="http://schemas.microsoft.com/office/drawing/2014/main" id="{0BE2CBD9-6C1B-2B2A-6C6D-DD9262E528B6}"/>
              </a:ext>
            </a:extLst>
          </p:cNvPr>
          <p:cNvGrpSpPr/>
          <p:nvPr/>
        </p:nvGrpSpPr>
        <p:grpSpPr>
          <a:xfrm>
            <a:off x="709200" y="2414446"/>
            <a:ext cx="6138340" cy="635949"/>
            <a:chOff x="503238" y="3168000"/>
            <a:chExt cx="6138340" cy="635949"/>
          </a:xfrm>
        </p:grpSpPr>
        <p:grpSp>
          <p:nvGrpSpPr>
            <p:cNvPr id="59" name="グループ化 58">
              <a:extLst>
                <a:ext uri="{FF2B5EF4-FFF2-40B4-BE49-F238E27FC236}">
                  <a16:creationId xmlns:a16="http://schemas.microsoft.com/office/drawing/2014/main" id="{333F2D64-4F2B-3245-5E35-701A4DBD307A}"/>
                </a:ext>
              </a:extLst>
            </p:cNvPr>
            <p:cNvGrpSpPr/>
            <p:nvPr/>
          </p:nvGrpSpPr>
          <p:grpSpPr>
            <a:xfrm>
              <a:off x="503238" y="3168000"/>
              <a:ext cx="2594173" cy="252000"/>
              <a:chOff x="707715" y="3366000"/>
              <a:chExt cx="2594173" cy="252000"/>
            </a:xfrm>
          </p:grpSpPr>
          <p:sp>
            <p:nvSpPr>
              <p:cNvPr id="65" name="テキスト ボックス 64">
                <a:extLst>
                  <a:ext uri="{FF2B5EF4-FFF2-40B4-BE49-F238E27FC236}">
                    <a16:creationId xmlns:a16="http://schemas.microsoft.com/office/drawing/2014/main" id="{0CE7F6C9-6636-E720-59E4-7F1C68E640AB}"/>
                  </a:ext>
                </a:extLst>
              </p:cNvPr>
              <p:cNvSpPr txBox="1"/>
              <p:nvPr/>
            </p:nvSpPr>
            <p:spPr>
              <a:xfrm>
                <a:off x="1554053" y="3399667"/>
                <a:ext cx="174783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p>
            </p:txBody>
          </p:sp>
          <p:sp>
            <p:nvSpPr>
              <p:cNvPr id="67" name="四角形: 角を丸くする 66">
                <a:extLst>
                  <a:ext uri="{FF2B5EF4-FFF2-40B4-BE49-F238E27FC236}">
                    <a16:creationId xmlns:a16="http://schemas.microsoft.com/office/drawing/2014/main" id="{A44AC368-A9FA-E74D-0E0D-CC03BC8DFC7C}"/>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grpSp>
        <p:sp>
          <p:nvSpPr>
            <p:cNvPr id="60" name="テキスト ボックス 59">
              <a:extLst>
                <a:ext uri="{FF2B5EF4-FFF2-40B4-BE49-F238E27FC236}">
                  <a16:creationId xmlns:a16="http://schemas.microsoft.com/office/drawing/2014/main" id="{77A5291D-2017-BBB4-889C-C741BA807B67}"/>
                </a:ext>
              </a:extLst>
            </p:cNvPr>
            <p:cNvSpPr txBox="1"/>
            <p:nvPr/>
          </p:nvSpPr>
          <p:spPr>
            <a:xfrm>
              <a:off x="1349578" y="3465395"/>
              <a:ext cx="5292000" cy="338554"/>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普段職員が使用しているのはデスクトップパソコンだが、別途オンライン会議用にノートパソコンを用意している。</a:t>
              </a:r>
              <a:endParaRPr kumimoji="1" lang="en-US" altLang="ja-JP" sz="1100" dirty="0">
                <a:solidFill>
                  <a:schemeClr val="tx1"/>
                </a:solidFill>
                <a:latin typeface="+mn-ea"/>
              </a:endParaRPr>
            </a:p>
          </p:txBody>
        </p:sp>
      </p:grpSp>
      <p:sp>
        <p:nvSpPr>
          <p:cNvPr id="91" name="正方形/長方形 90">
            <a:extLst>
              <a:ext uri="{FF2B5EF4-FFF2-40B4-BE49-F238E27FC236}">
                <a16:creationId xmlns:a16="http://schemas.microsoft.com/office/drawing/2014/main" id="{7EBCC75A-D0C7-2D99-327E-87710D8F0562}"/>
              </a:ext>
            </a:extLst>
          </p:cNvPr>
          <p:cNvSpPr/>
          <p:nvPr/>
        </p:nvSpPr>
        <p:spPr>
          <a:xfrm>
            <a:off x="504438" y="2304231"/>
            <a:ext cx="6552000" cy="242873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13">
            <a:extLst>
              <a:ext uri="{FF2B5EF4-FFF2-40B4-BE49-F238E27FC236}">
                <a16:creationId xmlns:a16="http://schemas.microsoft.com/office/drawing/2014/main" id="{581D6B38-C397-726F-0B3A-1B55C4CAC6CA}"/>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89</a:t>
            </a:fld>
            <a:endParaRPr kumimoji="1" lang="ja-JP" altLang="en-US" dirty="0">
              <a:latin typeface="+mn-ea"/>
              <a:ea typeface="+mn-ea"/>
            </a:endParaRPr>
          </a:p>
        </p:txBody>
      </p:sp>
      <p:sp>
        <p:nvSpPr>
          <p:cNvPr id="8" name="コンテンツ プレースホルダー 17">
            <a:extLst>
              <a:ext uri="{FF2B5EF4-FFF2-40B4-BE49-F238E27FC236}">
                <a16:creationId xmlns:a16="http://schemas.microsoft.com/office/drawing/2014/main" id="{A8CFE123-3C60-20E4-2AE5-96E7DB6A9AEB}"/>
              </a:ext>
            </a:extLst>
          </p:cNvPr>
          <p:cNvSpPr txBox="1">
            <a:spLocks/>
          </p:cNvSpPr>
          <p:nvPr/>
        </p:nvSpPr>
        <p:spPr>
          <a:xfrm>
            <a:off x="503196" y="1748312"/>
            <a:ext cx="6552000" cy="443198"/>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新庁舎では事務の効率化に繋がるよう執務空間の整備を実施。部署ごとで区切らずにフレキシブルな配置計画にするとともに、会議室の室数を増やした。</a:t>
            </a:r>
          </a:p>
        </p:txBody>
      </p:sp>
      <p:grpSp>
        <p:nvGrpSpPr>
          <p:cNvPr id="21" name="グループ化 20">
            <a:extLst>
              <a:ext uri="{FF2B5EF4-FFF2-40B4-BE49-F238E27FC236}">
                <a16:creationId xmlns:a16="http://schemas.microsoft.com/office/drawing/2014/main" id="{B82243EA-B9D6-0CE7-2705-472936CE9508}"/>
              </a:ext>
            </a:extLst>
          </p:cNvPr>
          <p:cNvGrpSpPr/>
          <p:nvPr/>
        </p:nvGrpSpPr>
        <p:grpSpPr>
          <a:xfrm>
            <a:off x="710026" y="3192790"/>
            <a:ext cx="6138340" cy="635949"/>
            <a:chOff x="503238" y="3168000"/>
            <a:chExt cx="6138340" cy="635949"/>
          </a:xfrm>
        </p:grpSpPr>
        <p:grpSp>
          <p:nvGrpSpPr>
            <p:cNvPr id="22" name="グループ化 21">
              <a:extLst>
                <a:ext uri="{FF2B5EF4-FFF2-40B4-BE49-F238E27FC236}">
                  <a16:creationId xmlns:a16="http://schemas.microsoft.com/office/drawing/2014/main" id="{10B41439-BCD8-2C54-8DAC-BAAF6F619A26}"/>
                </a:ext>
              </a:extLst>
            </p:cNvPr>
            <p:cNvGrpSpPr/>
            <p:nvPr/>
          </p:nvGrpSpPr>
          <p:grpSpPr>
            <a:xfrm>
              <a:off x="503238" y="3168000"/>
              <a:ext cx="2594173" cy="252000"/>
              <a:chOff x="707715" y="3366000"/>
              <a:chExt cx="2594173" cy="252000"/>
            </a:xfrm>
          </p:grpSpPr>
          <p:sp>
            <p:nvSpPr>
              <p:cNvPr id="28" name="テキスト ボックス 27">
                <a:extLst>
                  <a:ext uri="{FF2B5EF4-FFF2-40B4-BE49-F238E27FC236}">
                    <a16:creationId xmlns:a16="http://schemas.microsoft.com/office/drawing/2014/main" id="{33A663BE-D48E-A708-FC36-E27106AB46C7}"/>
                  </a:ext>
                </a:extLst>
              </p:cNvPr>
              <p:cNvSpPr txBox="1"/>
              <p:nvPr/>
            </p:nvSpPr>
            <p:spPr>
              <a:xfrm>
                <a:off x="1554053" y="3399667"/>
                <a:ext cx="174783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45" name="四角形: 角を丸くする 44">
                <a:extLst>
                  <a:ext uri="{FF2B5EF4-FFF2-40B4-BE49-F238E27FC236}">
                    <a16:creationId xmlns:a16="http://schemas.microsoft.com/office/drawing/2014/main" id="{93332196-38BB-BE95-C0EA-9C519F0489CE}"/>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grpSp>
        <p:sp>
          <p:nvSpPr>
            <p:cNvPr id="23" name="テキスト ボックス 22">
              <a:extLst>
                <a:ext uri="{FF2B5EF4-FFF2-40B4-BE49-F238E27FC236}">
                  <a16:creationId xmlns:a16="http://schemas.microsoft.com/office/drawing/2014/main" id="{63F050FC-546B-77E0-367C-2F56CB46792C}"/>
                </a:ext>
              </a:extLst>
            </p:cNvPr>
            <p:cNvSpPr txBox="1"/>
            <p:nvPr/>
          </p:nvSpPr>
          <p:spPr>
            <a:xfrm>
              <a:off x="1349578" y="3465395"/>
              <a:ext cx="5292000" cy="338554"/>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新庁舎では新たに庁内向け無線</a:t>
              </a:r>
              <a:r>
                <a:rPr kumimoji="1" lang="en-US" altLang="ja-JP" sz="1100" dirty="0">
                  <a:solidFill>
                    <a:schemeClr val="tx1"/>
                  </a:solidFill>
                  <a:latin typeface="+mn-ea"/>
                </a:rPr>
                <a:t>LAN</a:t>
              </a:r>
              <a:r>
                <a:rPr kumimoji="1" lang="ja-JP" altLang="en-US" sz="1100" dirty="0">
                  <a:solidFill>
                    <a:schemeClr val="tx1"/>
                  </a:solidFill>
                  <a:latin typeface="+mn-ea"/>
                </a:rPr>
                <a:t>を整備。オンライン会議用のノートパソコンを会議室や打合せスペースなど、自席以外でも利用することが可能になった。</a:t>
              </a:r>
              <a:endParaRPr kumimoji="1" lang="en-US" altLang="ja-JP" sz="1100" dirty="0">
                <a:solidFill>
                  <a:schemeClr val="tx1"/>
                </a:solidFill>
                <a:latin typeface="+mn-ea"/>
              </a:endParaRPr>
            </a:p>
          </p:txBody>
        </p:sp>
      </p:grpSp>
      <p:grpSp>
        <p:nvGrpSpPr>
          <p:cNvPr id="46" name="グループ化 45">
            <a:extLst>
              <a:ext uri="{FF2B5EF4-FFF2-40B4-BE49-F238E27FC236}">
                <a16:creationId xmlns:a16="http://schemas.microsoft.com/office/drawing/2014/main" id="{D9F9C1C5-943C-FEF2-97DD-C501F082C416}"/>
              </a:ext>
            </a:extLst>
          </p:cNvPr>
          <p:cNvGrpSpPr/>
          <p:nvPr/>
        </p:nvGrpSpPr>
        <p:grpSpPr>
          <a:xfrm>
            <a:off x="710026" y="3997181"/>
            <a:ext cx="6138340" cy="635949"/>
            <a:chOff x="503238" y="3168000"/>
            <a:chExt cx="6138340" cy="635949"/>
          </a:xfrm>
        </p:grpSpPr>
        <p:grpSp>
          <p:nvGrpSpPr>
            <p:cNvPr id="48" name="グループ化 47">
              <a:extLst>
                <a:ext uri="{FF2B5EF4-FFF2-40B4-BE49-F238E27FC236}">
                  <a16:creationId xmlns:a16="http://schemas.microsoft.com/office/drawing/2014/main" id="{07BA93A2-07CF-DE45-EC06-D7ED7ED6204E}"/>
                </a:ext>
              </a:extLst>
            </p:cNvPr>
            <p:cNvGrpSpPr/>
            <p:nvPr/>
          </p:nvGrpSpPr>
          <p:grpSpPr>
            <a:xfrm>
              <a:off x="503238" y="3168000"/>
              <a:ext cx="4585391" cy="252000"/>
              <a:chOff x="707715" y="3366000"/>
              <a:chExt cx="4585391" cy="252000"/>
            </a:xfrm>
          </p:grpSpPr>
          <p:sp>
            <p:nvSpPr>
              <p:cNvPr id="50" name="テキスト ボックス 49">
                <a:extLst>
                  <a:ext uri="{FF2B5EF4-FFF2-40B4-BE49-F238E27FC236}">
                    <a16:creationId xmlns:a16="http://schemas.microsoft.com/office/drawing/2014/main" id="{AA1E8009-5A3A-9399-F1D7-2D29FE9A3283}"/>
                  </a:ext>
                </a:extLst>
              </p:cNvPr>
              <p:cNvSpPr txBox="1"/>
              <p:nvPr/>
            </p:nvSpPr>
            <p:spPr>
              <a:xfrm>
                <a:off x="1554053" y="3399667"/>
                <a:ext cx="3739053"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柔軟な働き方を行うためのルール、在席管理、勤怠管理</a:t>
                </a:r>
              </a:p>
            </p:txBody>
          </p:sp>
          <p:sp>
            <p:nvSpPr>
              <p:cNvPr id="51" name="四角形: 角を丸くする 50">
                <a:extLst>
                  <a:ext uri="{FF2B5EF4-FFF2-40B4-BE49-F238E27FC236}">
                    <a16:creationId xmlns:a16="http://schemas.microsoft.com/office/drawing/2014/main" id="{5CCFB996-E661-0844-BA4B-1602595501AD}"/>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施策⑭</a:t>
                </a:r>
              </a:p>
            </p:txBody>
          </p:sp>
        </p:grpSp>
        <p:sp>
          <p:nvSpPr>
            <p:cNvPr id="49" name="テキスト ボックス 48">
              <a:extLst>
                <a:ext uri="{FF2B5EF4-FFF2-40B4-BE49-F238E27FC236}">
                  <a16:creationId xmlns:a16="http://schemas.microsoft.com/office/drawing/2014/main" id="{AB2091D7-AEC5-84D9-DF91-831D8F01536D}"/>
                </a:ext>
              </a:extLst>
            </p:cNvPr>
            <p:cNvSpPr txBox="1"/>
            <p:nvPr/>
          </p:nvSpPr>
          <p:spPr>
            <a:xfrm>
              <a:off x="1349578" y="3465395"/>
              <a:ext cx="5292000" cy="338554"/>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リモートワークについては、新型コロナウイルス感染症の流行を受けて、専用のパソコンを貸し出すことにより実施。現在も運用を継続</a:t>
              </a:r>
              <a:r>
                <a:rPr kumimoji="1" lang="ja-JP" altLang="en-US" sz="1100" dirty="0">
                  <a:latin typeface="+mn-ea"/>
                </a:rPr>
                <a:t>している。</a:t>
              </a:r>
              <a:endParaRPr kumimoji="1" lang="en-US" altLang="ja-JP" sz="1100" strike="sngStrike" dirty="0">
                <a:latin typeface="+mn-ea"/>
              </a:endParaRPr>
            </a:p>
          </p:txBody>
        </p:sp>
      </p:grpSp>
      <p:grpSp>
        <p:nvGrpSpPr>
          <p:cNvPr id="2" name="グループ化 1">
            <a:extLst>
              <a:ext uri="{FF2B5EF4-FFF2-40B4-BE49-F238E27FC236}">
                <a16:creationId xmlns:a16="http://schemas.microsoft.com/office/drawing/2014/main" id="{27E03B24-7CF5-B1A6-FFA8-FBBBF13F40D8}"/>
              </a:ext>
            </a:extLst>
          </p:cNvPr>
          <p:cNvGrpSpPr/>
          <p:nvPr/>
        </p:nvGrpSpPr>
        <p:grpSpPr>
          <a:xfrm>
            <a:off x="504000" y="5096579"/>
            <a:ext cx="6552000" cy="252000"/>
            <a:chOff x="7710420" y="4563218"/>
            <a:chExt cx="6552000" cy="252000"/>
          </a:xfrm>
        </p:grpSpPr>
        <p:sp>
          <p:nvSpPr>
            <p:cNvPr id="10" name="四角形: 角を丸くする 9">
              <a:extLst>
                <a:ext uri="{FF2B5EF4-FFF2-40B4-BE49-F238E27FC236}">
                  <a16:creationId xmlns:a16="http://schemas.microsoft.com/office/drawing/2014/main" id="{333005C4-F339-336D-709E-47B712FFC173}"/>
                </a:ext>
              </a:extLst>
            </p:cNvPr>
            <p:cNvSpPr/>
            <p:nvPr/>
          </p:nvSpPr>
          <p:spPr>
            <a:xfrm>
              <a:off x="7710420" y="4563218"/>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8EAD7BFA-6178-55DA-D0E7-BC2E42D37E20}"/>
                </a:ext>
              </a:extLst>
            </p:cNvPr>
            <p:cNvSpPr/>
            <p:nvPr/>
          </p:nvSpPr>
          <p:spPr>
            <a:xfrm>
              <a:off x="8547540" y="456610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2" name="コンテンツ プレースホルダー 17">
            <a:extLst>
              <a:ext uri="{FF2B5EF4-FFF2-40B4-BE49-F238E27FC236}">
                <a16:creationId xmlns:a16="http://schemas.microsoft.com/office/drawing/2014/main" id="{434C4257-6CF7-0C48-1D4F-C00D3F0AC332}"/>
              </a:ext>
            </a:extLst>
          </p:cNvPr>
          <p:cNvSpPr txBox="1">
            <a:spLocks/>
          </p:cNvSpPr>
          <p:nvPr/>
        </p:nvSpPr>
        <p:spPr>
          <a:xfrm>
            <a:off x="503196" y="5478639"/>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全庁を挙げた</a:t>
            </a:r>
            <a:r>
              <a:rPr kumimoji="1" lang="ja-JP" altLang="en-US" sz="1200" u="wavyHeavy" dirty="0">
                <a:solidFill>
                  <a:schemeClr val="tx1"/>
                </a:solidFill>
                <a:uFill>
                  <a:solidFill>
                    <a:srgbClr val="31926F"/>
                  </a:solidFill>
                </a:uFill>
                <a:latin typeface="+mn-ea"/>
                <a:ea typeface="+mn-ea"/>
              </a:rPr>
              <a:t>ペーパーレス</a:t>
            </a:r>
            <a:r>
              <a:rPr lang="ja-JP" altLang="en-US" sz="1200" dirty="0">
                <a:latin typeface="+mn-ea"/>
                <a:ea typeface="+mn-ea"/>
              </a:rPr>
              <a:t>の推進について、検討している。</a:t>
            </a:r>
            <a:endParaRPr lang="ja-JP" altLang="en-US" sz="1200" strike="sngStrike" dirty="0">
              <a:latin typeface="+mn-ea"/>
              <a:ea typeface="+mn-ea"/>
            </a:endParaRPr>
          </a:p>
          <a:p>
            <a:pPr marL="0" indent="144000" algn="just" fontAlgn="ctr">
              <a:lnSpc>
                <a:spcPct val="120000"/>
              </a:lnSpc>
              <a:spcBef>
                <a:spcPts val="0"/>
              </a:spcBef>
              <a:buNone/>
            </a:pPr>
            <a:r>
              <a:rPr lang="ja-JP" altLang="en-US" sz="1200" dirty="0">
                <a:latin typeface="+mn-ea"/>
                <a:ea typeface="+mn-ea"/>
              </a:rPr>
              <a:t>議会ではタブレットを試験導入中であり、ファイルサーバ上に専用の共有フォルダを設けて、そこに議会資料を保存し閲覧できるようにしている。これまで議会開催の度に資料を印刷し、配布していたため、負担を軽減できている。</a:t>
            </a:r>
          </a:p>
        </p:txBody>
      </p:sp>
    </p:spTree>
    <p:extLst>
      <p:ext uri="{BB962C8B-B14F-4D97-AF65-F5344CB8AC3E}">
        <p14:creationId xmlns:p14="http://schemas.microsoft.com/office/powerpoint/2010/main" val="3383611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30">
            <a:extLst>
              <a:ext uri="{FF2B5EF4-FFF2-40B4-BE49-F238E27FC236}">
                <a16:creationId xmlns:a16="http://schemas.microsoft.com/office/drawing/2014/main" id="{21A16FF6-6054-699A-DBE6-75D2201E8795}"/>
              </a:ext>
            </a:extLst>
          </p:cNvPr>
          <p:cNvGraphicFramePr>
            <a:graphicFrameLocks noGrp="1"/>
          </p:cNvGraphicFramePr>
          <p:nvPr>
            <p:extLst>
              <p:ext uri="{D42A27DB-BD31-4B8C-83A1-F6EECF244321}">
                <p14:modId xmlns:p14="http://schemas.microsoft.com/office/powerpoint/2010/main" val="2762173124"/>
              </p:ext>
            </p:extLst>
          </p:nvPr>
        </p:nvGraphicFramePr>
        <p:xfrm>
          <a:off x="504439" y="1361516"/>
          <a:ext cx="6551999" cy="3803040"/>
        </p:xfrm>
        <a:graphic>
          <a:graphicData uri="http://schemas.openxmlformats.org/drawingml/2006/table">
            <a:tbl>
              <a:tblPr firstRow="1" bandRow="1">
                <a:tableStyleId>{5C22544A-7EE6-4342-B048-85BDC9FD1C3A}</a:tableStyleId>
              </a:tblPr>
              <a:tblGrid>
                <a:gridCol w="249904">
                  <a:extLst>
                    <a:ext uri="{9D8B030D-6E8A-4147-A177-3AD203B41FA5}">
                      <a16:colId xmlns:a16="http://schemas.microsoft.com/office/drawing/2014/main" val="2511081254"/>
                    </a:ext>
                  </a:extLst>
                </a:gridCol>
                <a:gridCol w="539060">
                  <a:extLst>
                    <a:ext uri="{9D8B030D-6E8A-4147-A177-3AD203B41FA5}">
                      <a16:colId xmlns:a16="http://schemas.microsoft.com/office/drawing/2014/main" val="1721265499"/>
                    </a:ext>
                  </a:extLst>
                </a:gridCol>
                <a:gridCol w="787495">
                  <a:extLst>
                    <a:ext uri="{9D8B030D-6E8A-4147-A177-3AD203B41FA5}">
                      <a16:colId xmlns:a16="http://schemas.microsoft.com/office/drawing/2014/main" val="3598183488"/>
                    </a:ext>
                  </a:extLst>
                </a:gridCol>
                <a:gridCol w="894881">
                  <a:extLst>
                    <a:ext uri="{9D8B030D-6E8A-4147-A177-3AD203B41FA5}">
                      <a16:colId xmlns:a16="http://schemas.microsoft.com/office/drawing/2014/main" val="1912041830"/>
                    </a:ext>
                  </a:extLst>
                </a:gridCol>
                <a:gridCol w="4080659">
                  <a:extLst>
                    <a:ext uri="{9D8B030D-6E8A-4147-A177-3AD203B41FA5}">
                      <a16:colId xmlns:a16="http://schemas.microsoft.com/office/drawing/2014/main" val="550416692"/>
                    </a:ext>
                  </a:extLst>
                </a:gridCol>
              </a:tblGrid>
              <a:tr h="324000">
                <a:tc>
                  <a:txBody>
                    <a:bodyPr/>
                    <a:lstStyle/>
                    <a:p>
                      <a:pPr algn="ctr" fontAlgn="ctr"/>
                      <a:r>
                        <a:rPr kumimoji="1" lang="en-US" altLang="ja-JP" sz="900" dirty="0">
                          <a:latin typeface="+mn-ea"/>
                          <a:ea typeface="+mn-ea"/>
                        </a:rPr>
                        <a:t>No.</a:t>
                      </a:r>
                      <a:endParaRPr kumimoji="1" lang="ja-JP" altLang="en-US" sz="900" dirty="0">
                        <a:latin typeface="+mn-ea"/>
                        <a:ea typeface="+mn-ea"/>
                      </a:endParaRPr>
                    </a:p>
                  </a:txBody>
                  <a:tcPr marL="36000" marR="36000" marT="0" marB="0" anchor="ctr">
                    <a:lnL w="6350" cap="flat" cmpd="sng" algn="ctr">
                      <a:solidFill>
                        <a:srgbClr val="31926F"/>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都道府県</a:t>
                      </a:r>
                      <a:endParaRPr kumimoji="1" lang="en-US" altLang="ja-JP" sz="900" dirty="0">
                        <a:latin typeface="+mn-ea"/>
                        <a:ea typeface="+mn-ea"/>
                      </a:endParaRPr>
                    </a:p>
                    <a:p>
                      <a:pPr fontAlgn="ctr"/>
                      <a:r>
                        <a:rPr kumimoji="1" lang="ja-JP" altLang="en-US" sz="900" dirty="0">
                          <a:latin typeface="+mn-ea"/>
                          <a:ea typeface="+mn-ea"/>
                        </a:rPr>
                        <a:t>自治体名</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人口</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庁舎建て替え等の状況</a:t>
                      </a:r>
                    </a:p>
                  </a:txBody>
                  <a:tcPr marL="36000" marR="3600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solidFill>
                      <a:srgbClr val="31926F"/>
                    </a:solidFill>
                  </a:tcPr>
                </a:tc>
                <a:tc>
                  <a:txBody>
                    <a:bodyPr/>
                    <a:lstStyle/>
                    <a:p>
                      <a:pPr fontAlgn="ctr"/>
                      <a:r>
                        <a:rPr kumimoji="1" lang="ja-JP" altLang="en-US" sz="900" dirty="0">
                          <a:latin typeface="+mn-ea"/>
                          <a:ea typeface="+mn-ea"/>
                        </a:rPr>
                        <a:t>選出理由</a:t>
                      </a:r>
                    </a:p>
                  </a:txBody>
                  <a:tcPr marL="36000" marR="36000" marT="0" marB="0" anchor="ctr">
                    <a:lnL w="19050" cap="flat" cmpd="sng" algn="ctr">
                      <a:solidFill>
                        <a:schemeClr val="bg1"/>
                      </a:solidFill>
                      <a:prstDash val="solid"/>
                      <a:round/>
                      <a:headEnd type="none" w="med" len="med"/>
                      <a:tailEnd type="none" w="med" len="med"/>
                    </a:lnL>
                    <a:lnR w="12700" cmpd="sng">
                      <a:noFill/>
                    </a:lnR>
                    <a:lnT w="12700" cmpd="sng">
                      <a:noFill/>
                    </a:lnT>
                    <a:lnB w="38100" cmpd="sng">
                      <a:noFill/>
                    </a:lnB>
                    <a:solidFill>
                      <a:srgbClr val="31926F"/>
                    </a:solidFill>
                  </a:tcPr>
                </a:tc>
                <a:extLst>
                  <a:ext uri="{0D108BD9-81ED-4DB2-BD59-A6C34878D82A}">
                    <a16:rowId xmlns:a16="http://schemas.microsoft.com/office/drawing/2014/main" val="2155468110"/>
                  </a:ext>
                </a:extLst>
              </a:tr>
              <a:tr h="0">
                <a:tc>
                  <a:txBody>
                    <a:bodyPr/>
                    <a:lstStyle/>
                    <a:p>
                      <a:pPr algn="ctr" fontAlgn="ctr"/>
                      <a:r>
                        <a:rPr kumimoji="1" lang="ja-JP" altLang="en-US" sz="900" b="1" dirty="0">
                          <a:solidFill>
                            <a:srgbClr val="31926F"/>
                          </a:solidFill>
                          <a:latin typeface="+mn-ea"/>
                          <a:ea typeface="+mn-ea"/>
                        </a:rPr>
                        <a:t>８</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京都府</a:t>
                      </a:r>
                      <a:endParaRPr kumimoji="1" lang="en-US" altLang="ja-JP" sz="900" dirty="0">
                        <a:latin typeface="+mn-ea"/>
                        <a:ea typeface="+mn-ea"/>
                      </a:endParaRPr>
                    </a:p>
                    <a:p>
                      <a:pPr fontAlgn="ctr"/>
                      <a:r>
                        <a:rPr kumimoji="1" lang="ja-JP" altLang="en-US" sz="900" dirty="0">
                          <a:latin typeface="+mn-ea"/>
                          <a:ea typeface="+mn-ea"/>
                        </a:rPr>
                        <a:t>向日市</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56,150</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運用中</a:t>
                      </a:r>
                      <a:br>
                        <a:rPr kumimoji="1" lang="zh-TW" altLang="en-US" sz="800">
                          <a:latin typeface="+mn-ea"/>
                          <a:ea typeface="+mn-ea"/>
                        </a:rPr>
                      </a:br>
                      <a:r>
                        <a:rPr kumimoji="1" lang="ja-JP" altLang="en-US" sz="800">
                          <a:latin typeface="+mn-ea"/>
                          <a:ea typeface="+mn-ea"/>
                        </a:rPr>
                        <a:t>令和</a:t>
                      </a:r>
                      <a:r>
                        <a:rPr kumimoji="1" lang="en-US" altLang="ja-JP" sz="800" dirty="0">
                          <a:latin typeface="+mn-ea"/>
                          <a:ea typeface="+mn-ea"/>
                        </a:rPr>
                        <a:t>3</a:t>
                      </a:r>
                      <a:r>
                        <a:rPr kumimoji="1" lang="zh-TW" altLang="en-US" sz="800">
                          <a:latin typeface="+mn-ea"/>
                          <a:ea typeface="+mn-ea"/>
                        </a:rPr>
                        <a:t>年</a:t>
                      </a:r>
                      <a:r>
                        <a:rPr kumimoji="1" lang="en-US" altLang="zh-TW" sz="800" dirty="0">
                          <a:latin typeface="+mn-ea"/>
                          <a:ea typeface="+mn-ea"/>
                        </a:rPr>
                        <a:t>1</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供用開始</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「第</a:t>
                      </a:r>
                      <a:r>
                        <a:rPr kumimoji="1" lang="en-US" altLang="ja-JP" sz="800" u="none" kern="1200" dirty="0">
                          <a:solidFill>
                            <a:schemeClr val="dk1"/>
                          </a:solidFill>
                          <a:latin typeface="+mn-ea"/>
                          <a:ea typeface="+mn-ea"/>
                          <a:cs typeface="+mn-cs"/>
                        </a:rPr>
                        <a:t>2</a:t>
                      </a:r>
                      <a:r>
                        <a:rPr kumimoji="1" lang="ja-JP" altLang="en-US" sz="800" u="none" kern="1200" dirty="0">
                          <a:solidFill>
                            <a:schemeClr val="dk1"/>
                          </a:solidFill>
                          <a:latin typeface="+mn-ea"/>
                          <a:ea typeface="+mn-ea"/>
                          <a:cs typeface="+mn-cs"/>
                        </a:rPr>
                        <a:t>次ふるさと向日市創成市役所新庁舎の省エネルギー化計画」において、重点的な取組及び目標として「市役所</a:t>
                      </a:r>
                      <a:r>
                        <a:rPr kumimoji="1" lang="ja-JP" altLang="en-US" sz="800" b="1" u="none" kern="1200" dirty="0">
                          <a:solidFill>
                            <a:srgbClr val="E73142"/>
                          </a:solidFill>
                          <a:latin typeface="+mn-ea"/>
                          <a:ea typeface="+mn-ea"/>
                          <a:cs typeface="+mn-cs"/>
                        </a:rPr>
                        <a:t>新庁舎の整備</a:t>
                      </a:r>
                      <a:r>
                        <a:rPr kumimoji="1" lang="ja-JP" altLang="en-US" sz="800" u="none" kern="1200" dirty="0">
                          <a:solidFill>
                            <a:schemeClr val="dk1"/>
                          </a:solidFill>
                          <a:latin typeface="+mn-ea"/>
                          <a:ea typeface="+mn-ea"/>
                          <a:cs typeface="+mn-cs"/>
                        </a:rPr>
                        <a:t>」「市役所新庁舎の</a:t>
                      </a:r>
                      <a:r>
                        <a:rPr kumimoji="1" lang="ja-JP" altLang="en-US" sz="800" b="1" u="none" kern="1200" dirty="0">
                          <a:solidFill>
                            <a:srgbClr val="E73142"/>
                          </a:solidFill>
                          <a:latin typeface="+mn-ea"/>
                          <a:ea typeface="+mn-ea"/>
                          <a:cs typeface="+mn-cs"/>
                        </a:rPr>
                        <a:t>ゼロエネルギービルディング</a:t>
                      </a:r>
                      <a:r>
                        <a:rPr kumimoji="1" lang="ja-JP" altLang="en-US" sz="800" u="none" kern="1200" dirty="0">
                          <a:solidFill>
                            <a:schemeClr val="dk1"/>
                          </a:solidFill>
                          <a:latin typeface="+mn-ea"/>
                          <a:ea typeface="+mn-ea"/>
                          <a:cs typeface="+mn-cs"/>
                        </a:rPr>
                        <a:t>による整備」を掲げている</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b="1" u="none" kern="1200" dirty="0">
                          <a:solidFill>
                            <a:srgbClr val="E73142"/>
                          </a:solidFill>
                          <a:latin typeface="+mn-ea"/>
                          <a:ea typeface="+mn-ea"/>
                          <a:cs typeface="+mn-cs"/>
                        </a:rPr>
                        <a:t>庁舎移転を契機として</a:t>
                      </a:r>
                      <a:r>
                        <a:rPr kumimoji="1" lang="ja-JP" altLang="en-US" sz="800" u="none" kern="1200" dirty="0">
                          <a:solidFill>
                            <a:schemeClr val="dk1"/>
                          </a:solidFill>
                          <a:latin typeface="+mn-ea"/>
                          <a:ea typeface="+mn-ea"/>
                          <a:cs typeface="+mn-cs"/>
                        </a:rPr>
                        <a:t>、通話録音や履歴管理ができる</a:t>
                      </a:r>
                      <a:r>
                        <a:rPr kumimoji="1" lang="ja-JP" altLang="en-US" sz="800" b="1" u="none" kern="1200" dirty="0">
                          <a:solidFill>
                            <a:srgbClr val="E73142"/>
                          </a:solidFill>
                          <a:latin typeface="+mn-ea"/>
                          <a:ea typeface="+mn-ea"/>
                          <a:cs typeface="+mn-cs"/>
                        </a:rPr>
                        <a:t>クラウド型</a:t>
                      </a:r>
                      <a:r>
                        <a:rPr kumimoji="1" lang="en-US" altLang="ja-JP" sz="800" b="1" u="none" dirty="0">
                          <a:solidFill>
                            <a:srgbClr val="E73142"/>
                          </a:solidFill>
                          <a:uFill>
                            <a:solidFill>
                              <a:srgbClr val="31926F"/>
                            </a:solidFill>
                          </a:uFill>
                          <a:latin typeface="+mn-ea"/>
                        </a:rPr>
                        <a:t>PBX</a:t>
                      </a:r>
                      <a:r>
                        <a:rPr kumimoji="1" lang="ja-JP" altLang="en-US" sz="800" b="1" u="none" kern="1200" dirty="0">
                          <a:solidFill>
                            <a:srgbClr val="E73142"/>
                          </a:solidFill>
                          <a:latin typeface="+mn-ea"/>
                          <a:ea typeface="+mn-ea"/>
                          <a:cs typeface="+mn-cs"/>
                        </a:rPr>
                        <a:t>サービス</a:t>
                      </a:r>
                      <a:r>
                        <a:rPr kumimoji="1" lang="ja-JP" altLang="en-US" sz="800" u="none" kern="1200" dirty="0">
                          <a:solidFill>
                            <a:schemeClr val="dk1"/>
                          </a:solidFill>
                          <a:latin typeface="+mn-ea"/>
                          <a:ea typeface="+mn-ea"/>
                          <a:cs typeface="+mn-cs"/>
                        </a:rPr>
                        <a:t>を導入</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建物における省エネルギー化の一環として、基準一次エネルギー消費量から</a:t>
                      </a:r>
                      <a:r>
                        <a:rPr kumimoji="1" lang="en-US" altLang="ja-JP" sz="800" u="none" kern="1200" dirty="0">
                          <a:solidFill>
                            <a:schemeClr val="dk1"/>
                          </a:solidFill>
                          <a:latin typeface="+mn-ea"/>
                          <a:ea typeface="+mn-ea"/>
                          <a:cs typeface="+mn-cs"/>
                        </a:rPr>
                        <a:t>50%</a:t>
                      </a:r>
                      <a:r>
                        <a:rPr kumimoji="1" lang="ja-JP" altLang="en-US" sz="800" u="none" kern="1200" dirty="0">
                          <a:solidFill>
                            <a:schemeClr val="dk1"/>
                          </a:solidFill>
                          <a:latin typeface="+mn-ea"/>
                          <a:ea typeface="+mn-ea"/>
                          <a:cs typeface="+mn-cs"/>
                        </a:rPr>
                        <a:t>以上の削減（</a:t>
                      </a:r>
                      <a:r>
                        <a:rPr kumimoji="1" lang="en-US" altLang="ja-JP" sz="800" b="1" u="none" dirty="0">
                          <a:solidFill>
                            <a:srgbClr val="E73142"/>
                          </a:solidFill>
                          <a:uFill>
                            <a:solidFill>
                              <a:srgbClr val="31926F"/>
                            </a:solidFill>
                          </a:uFill>
                          <a:latin typeface="+mn-ea"/>
                        </a:rPr>
                        <a:t>ZEB</a:t>
                      </a:r>
                      <a:r>
                        <a:rPr kumimoji="1" lang="en-US" altLang="ja-JP" sz="800" b="1" u="none" kern="1200" dirty="0">
                          <a:solidFill>
                            <a:srgbClr val="E73142"/>
                          </a:solidFill>
                          <a:latin typeface="+mn-ea"/>
                          <a:ea typeface="+mn-ea"/>
                          <a:cs typeface="+mn-cs"/>
                        </a:rPr>
                        <a:t> Ready</a:t>
                      </a:r>
                      <a:r>
                        <a:rPr kumimoji="1" lang="ja-JP" altLang="en-US" sz="800" u="none" kern="1200" dirty="0">
                          <a:solidFill>
                            <a:schemeClr val="dk1"/>
                          </a:solidFill>
                          <a:latin typeface="+mn-ea"/>
                          <a:ea typeface="+mn-ea"/>
                          <a:cs typeface="+mn-cs"/>
                        </a:rPr>
                        <a:t>）を目指している</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0198548"/>
                  </a:ext>
                </a:extLst>
              </a:tr>
              <a:tr h="0">
                <a:tc>
                  <a:txBody>
                    <a:bodyPr/>
                    <a:lstStyle/>
                    <a:p>
                      <a:pPr algn="ctr" fontAlgn="ctr"/>
                      <a:r>
                        <a:rPr kumimoji="1" lang="ja-JP" altLang="en-US" sz="900" b="1" dirty="0">
                          <a:solidFill>
                            <a:srgbClr val="31926F"/>
                          </a:solidFill>
                          <a:latin typeface="+mn-ea"/>
                          <a:ea typeface="+mn-ea"/>
                        </a:rPr>
                        <a:t>９</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兵庫県</a:t>
                      </a:r>
                      <a:endParaRPr kumimoji="1" lang="en-US" altLang="ja-JP" sz="900" dirty="0">
                        <a:latin typeface="+mn-ea"/>
                        <a:ea typeface="+mn-ea"/>
                      </a:endParaRPr>
                    </a:p>
                    <a:p>
                      <a:pPr fontAlgn="ctr"/>
                      <a:r>
                        <a:rPr kumimoji="1" lang="ja-JP" altLang="en-US" sz="900" dirty="0">
                          <a:latin typeface="+mn-ea"/>
                          <a:ea typeface="+mn-ea"/>
                        </a:rPr>
                        <a:t>伊丹市</a:t>
                      </a:r>
                    </a:p>
                    <a:p>
                      <a:pPr fontAlgn="ctr"/>
                      <a:endParaRPr kumimoji="1" lang="ja-JP" altLang="en-US" sz="9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196,356</a:t>
                      </a:r>
                      <a:r>
                        <a:rPr kumimoji="1" lang="zh-TW" altLang="en-US" sz="800">
                          <a:latin typeface="+mn-ea"/>
                          <a:ea typeface="+mn-ea"/>
                        </a:rPr>
                        <a:t>人</a:t>
                      </a:r>
                      <a:br>
                        <a:rPr kumimoji="1" lang="zh-TW" altLang="en-US" sz="800">
                          <a:latin typeface="+mn-ea"/>
                          <a:ea typeface="+mn-ea"/>
                        </a:rPr>
                      </a:b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en-US" altLang="zh-TW" sz="800" dirty="0">
                          <a:latin typeface="+mn-ea"/>
                          <a:ea typeface="+mn-ea"/>
                        </a:rPr>
                      </a:br>
                      <a:r>
                        <a:rPr kumimoji="1" lang="en-US" altLang="zh-TW" sz="800" dirty="0">
                          <a:latin typeface="+mn-ea"/>
                          <a:ea typeface="+mn-ea"/>
                        </a:rPr>
                        <a:t>4</a:t>
                      </a:r>
                      <a:r>
                        <a:rPr kumimoji="1" lang="zh-TW" altLang="en-US" sz="800">
                          <a:latin typeface="+mn-ea"/>
                          <a:ea typeface="+mn-ea"/>
                        </a:rPr>
                        <a:t>月</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運用中</a:t>
                      </a:r>
                      <a:br>
                        <a:rPr kumimoji="1" lang="zh-TW" altLang="en-US" sz="800">
                          <a:latin typeface="+mn-ea"/>
                          <a:ea typeface="+mn-ea"/>
                        </a:rPr>
                      </a:br>
                      <a:r>
                        <a:rPr kumimoji="1" lang="ja-JP" altLang="en-US" sz="800">
                          <a:latin typeface="+mn-ea"/>
                          <a:ea typeface="+mn-ea"/>
                        </a:rPr>
                        <a:t>令和</a:t>
                      </a:r>
                      <a:r>
                        <a:rPr kumimoji="1" lang="en-US" altLang="ja-JP" sz="800" dirty="0">
                          <a:latin typeface="+mn-ea"/>
                          <a:ea typeface="+mn-ea"/>
                        </a:rPr>
                        <a:t>4</a:t>
                      </a:r>
                      <a:r>
                        <a:rPr kumimoji="1" lang="zh-TW" altLang="en-US" sz="800">
                          <a:latin typeface="+mn-ea"/>
                          <a:ea typeface="+mn-ea"/>
                        </a:rPr>
                        <a:t>年</a:t>
                      </a:r>
                      <a:r>
                        <a:rPr kumimoji="1" lang="en-US" altLang="zh-TW" sz="800" dirty="0">
                          <a:latin typeface="+mn-ea"/>
                          <a:ea typeface="+mn-ea"/>
                        </a:rPr>
                        <a:t>11</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供用開始</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「伊丹市</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推進指針」において、「</a:t>
                      </a:r>
                      <a:r>
                        <a:rPr kumimoji="1" lang="ja-JP" altLang="en-US" sz="800" b="1" u="none" kern="1200" dirty="0">
                          <a:solidFill>
                            <a:srgbClr val="E73142"/>
                          </a:solidFill>
                          <a:latin typeface="+mn-ea"/>
                          <a:ea typeface="+mn-ea"/>
                          <a:cs typeface="+mn-cs"/>
                        </a:rPr>
                        <a:t>庁舎が生まれ変わることを機に</a:t>
                      </a:r>
                      <a:r>
                        <a:rPr kumimoji="1" lang="ja-JP" altLang="en-US" sz="800" u="none" kern="1200" dirty="0">
                          <a:solidFill>
                            <a:schemeClr val="dk1"/>
                          </a:solidFill>
                          <a:latin typeface="+mn-ea"/>
                          <a:ea typeface="+mn-ea"/>
                          <a:cs typeface="+mn-cs"/>
                        </a:rPr>
                        <a:t>、職員が生き生きと働く、スマートな職場と市民サービスの向上を目指す」ことを掲げている</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新庁舎における</a:t>
                      </a:r>
                      <a:r>
                        <a:rPr kumimoji="1" lang="ja-JP" altLang="en-US" sz="800" b="1" u="none" kern="1200" dirty="0">
                          <a:solidFill>
                            <a:srgbClr val="E73142"/>
                          </a:solidFill>
                          <a:latin typeface="+mn-ea"/>
                          <a:ea typeface="+mn-ea"/>
                          <a:cs typeface="+mn-cs"/>
                        </a:rPr>
                        <a:t>スマート窓口サービスの提供</a:t>
                      </a:r>
                      <a:r>
                        <a:rPr kumimoji="1" lang="ja-JP" altLang="en-US" sz="800" u="none" kern="1200" dirty="0">
                          <a:solidFill>
                            <a:schemeClr val="dk1"/>
                          </a:solidFill>
                          <a:latin typeface="+mn-ea"/>
                          <a:ea typeface="+mn-ea"/>
                          <a:cs typeface="+mn-cs"/>
                        </a:rPr>
                        <a:t>を開始。各種証明書の発行を</a:t>
                      </a:r>
                      <a:r>
                        <a:rPr kumimoji="1" lang="ja-JP" altLang="en-US" sz="800" b="1" u="none" kern="1200" baseline="0" dirty="0">
                          <a:solidFill>
                            <a:srgbClr val="E73142"/>
                          </a:solidFill>
                          <a:uFill>
                            <a:solidFill>
                              <a:srgbClr val="31926F"/>
                            </a:solidFill>
                          </a:uFill>
                          <a:latin typeface="+mn-ea"/>
                          <a:ea typeface="+mn-ea"/>
                          <a:cs typeface="+mn-cs"/>
                        </a:rPr>
                        <a:t>ワンストップ</a:t>
                      </a:r>
                      <a:r>
                        <a:rPr kumimoji="1" lang="ja-JP" altLang="en-US" sz="800" b="1" u="none" kern="1200" dirty="0">
                          <a:solidFill>
                            <a:srgbClr val="E73142"/>
                          </a:solidFill>
                          <a:latin typeface="+mn-ea"/>
                          <a:ea typeface="+mn-ea"/>
                          <a:cs typeface="+mn-cs"/>
                        </a:rPr>
                        <a:t>化</a:t>
                      </a:r>
                      <a:r>
                        <a:rPr kumimoji="1" lang="ja-JP" altLang="en-US" sz="800" u="none" kern="1200" dirty="0">
                          <a:solidFill>
                            <a:schemeClr val="dk1"/>
                          </a:solidFill>
                          <a:latin typeface="+mn-ea"/>
                          <a:ea typeface="+mn-ea"/>
                          <a:cs typeface="+mn-cs"/>
                        </a:rPr>
                        <a:t>させ、クイック窓口としてハイカウンターを設定。窓口で取り扱う証明書発行手数料等には</a:t>
                      </a:r>
                      <a:r>
                        <a:rPr kumimoji="1" lang="ja-JP" altLang="en-US" sz="800" b="1" u="none" kern="1200" dirty="0">
                          <a:solidFill>
                            <a:srgbClr val="E73142"/>
                          </a:solidFill>
                          <a:latin typeface="+mn-ea"/>
                          <a:ea typeface="+mn-ea"/>
                          <a:cs typeface="+mn-cs"/>
                        </a:rPr>
                        <a:t>キャッシュレス（スマート）決済</a:t>
                      </a:r>
                      <a:r>
                        <a:rPr kumimoji="1" lang="ja-JP" altLang="en-US" sz="800" u="none" kern="1200" dirty="0">
                          <a:solidFill>
                            <a:schemeClr val="dk1"/>
                          </a:solidFill>
                          <a:latin typeface="+mn-ea"/>
                          <a:ea typeface="+mn-ea"/>
                          <a:cs typeface="+mn-cs"/>
                        </a:rPr>
                        <a:t>を導入</a:t>
                      </a:r>
                      <a:endParaRPr kumimoji="1" lang="en-US" altLang="ja-JP" sz="800" u="none" kern="1200" dirty="0">
                        <a:solidFill>
                          <a:schemeClr val="dk1"/>
                        </a:solidFill>
                        <a:latin typeface="+mn-ea"/>
                        <a:ea typeface="+mn-ea"/>
                        <a:cs typeface="+mn-cs"/>
                      </a:endParaRPr>
                    </a:p>
                    <a:p>
                      <a:pPr marL="108000" indent="-72000" algn="just" defTabSz="1425495" rtl="0" eaLnBrk="1" fontAlgn="ctr" latinLnBrk="0" hangingPunct="1">
                        <a:buClr>
                          <a:srgbClr val="31926F"/>
                        </a:buClr>
                        <a:buFont typeface="Arial" panose="020B0604020202020204" pitchFamily="34" charset="0"/>
                        <a:buChar char="•"/>
                      </a:pPr>
                      <a:r>
                        <a:rPr kumimoji="1" lang="en-US" altLang="ja-JP" sz="800" u="none" kern="1200" dirty="0">
                          <a:solidFill>
                            <a:schemeClr val="dk1"/>
                          </a:solidFill>
                          <a:latin typeface="+mn-ea"/>
                          <a:ea typeface="+mn-ea"/>
                          <a:cs typeface="+mn-cs"/>
                        </a:rPr>
                        <a:t>2</a:t>
                      </a:r>
                      <a:r>
                        <a:rPr kumimoji="1" lang="ja-JP" altLang="en-US" sz="800" u="none" kern="1200" dirty="0">
                          <a:solidFill>
                            <a:schemeClr val="dk1"/>
                          </a:solidFill>
                          <a:latin typeface="+mn-ea"/>
                          <a:ea typeface="+mn-ea"/>
                          <a:cs typeface="+mn-cs"/>
                        </a:rPr>
                        <a:t>万平米を超える大規模庁舎としては西日本初の</a:t>
                      </a:r>
                      <a:r>
                        <a:rPr kumimoji="1" lang="en-US" altLang="ja-JP" sz="800" b="1" u="none" dirty="0">
                          <a:solidFill>
                            <a:srgbClr val="E73142"/>
                          </a:solidFill>
                          <a:uFill>
                            <a:solidFill>
                              <a:srgbClr val="31926F"/>
                            </a:solidFill>
                          </a:uFill>
                          <a:latin typeface="+mn-ea"/>
                        </a:rPr>
                        <a:t>ZEB</a:t>
                      </a:r>
                      <a:r>
                        <a:rPr kumimoji="1" lang="en-US" altLang="ja-JP" sz="800" b="1" u="none" kern="1200" dirty="0">
                          <a:solidFill>
                            <a:srgbClr val="E73142"/>
                          </a:solidFill>
                          <a:latin typeface="+mn-ea"/>
                          <a:ea typeface="+mn-ea"/>
                          <a:cs typeface="+mn-cs"/>
                        </a:rPr>
                        <a:t> Ready</a:t>
                      </a:r>
                      <a:r>
                        <a:rPr kumimoji="1" lang="ja-JP" altLang="en-US" sz="800" b="1" u="none" kern="1200" dirty="0">
                          <a:solidFill>
                            <a:srgbClr val="E73142"/>
                          </a:solidFill>
                          <a:latin typeface="+mn-ea"/>
                          <a:ea typeface="+mn-ea"/>
                          <a:cs typeface="+mn-cs"/>
                        </a:rPr>
                        <a:t>認証</a:t>
                      </a:r>
                      <a:r>
                        <a:rPr kumimoji="1" lang="ja-JP" altLang="en-US" sz="800" u="none" kern="1200" dirty="0">
                          <a:solidFill>
                            <a:schemeClr val="dk1"/>
                          </a:solidFill>
                          <a:latin typeface="+mn-ea"/>
                          <a:ea typeface="+mn-ea"/>
                          <a:cs typeface="+mn-cs"/>
                        </a:rPr>
                        <a:t>を取得</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3588752"/>
                  </a:ext>
                </a:extLst>
              </a:tr>
              <a:tr h="1008000">
                <a:tc>
                  <a:txBody>
                    <a:bodyPr/>
                    <a:lstStyle/>
                    <a:p>
                      <a:pPr algn="ctr" fontAlgn="ctr"/>
                      <a:r>
                        <a:rPr kumimoji="1" lang="ja-JP" altLang="en-US" sz="900" b="1" dirty="0">
                          <a:solidFill>
                            <a:srgbClr val="31926F"/>
                          </a:solidFill>
                          <a:latin typeface="+mn-ea"/>
                          <a:ea typeface="+mn-ea"/>
                        </a:rPr>
                        <a:t>１０</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広島県</a:t>
                      </a:r>
                    </a:p>
                    <a:p>
                      <a:pPr fontAlgn="ctr"/>
                      <a:r>
                        <a:rPr kumimoji="1" lang="ja-JP" altLang="en-US" sz="900" dirty="0">
                          <a:latin typeface="+mn-ea"/>
                          <a:ea typeface="+mn-ea"/>
                        </a:rPr>
                        <a:t>海田町</a:t>
                      </a: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zh-TW" sz="800" dirty="0">
                          <a:latin typeface="+mn-ea"/>
                          <a:ea typeface="+mn-ea"/>
                        </a:rPr>
                        <a:t>30,573</a:t>
                      </a:r>
                      <a:r>
                        <a:rPr kumimoji="1" lang="zh-TW" altLang="en-US" sz="800">
                          <a:latin typeface="+mn-ea"/>
                          <a:ea typeface="+mn-ea"/>
                        </a:rPr>
                        <a:t>人</a:t>
                      </a:r>
                    </a:p>
                    <a:p>
                      <a:pPr fontAlgn="ct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zh-TW" altLang="en-US" sz="800">
                          <a:latin typeface="+mn-ea"/>
                          <a:ea typeface="+mn-ea"/>
                        </a:rPr>
                      </a:br>
                      <a:r>
                        <a:rPr kumimoji="1" lang="en-US" altLang="zh-TW" sz="800" dirty="0">
                          <a:latin typeface="+mn-ea"/>
                          <a:ea typeface="+mn-ea"/>
                        </a:rPr>
                        <a:t>3</a:t>
                      </a:r>
                      <a:r>
                        <a:rPr kumimoji="1" lang="zh-TW" altLang="en-US" sz="800">
                          <a:latin typeface="+mn-ea"/>
                          <a:ea typeface="+mn-ea"/>
                        </a:rPr>
                        <a:t>月</a:t>
                      </a:r>
                      <a:r>
                        <a:rPr kumimoji="1" lang="en-US" altLang="zh-TW" sz="800" dirty="0">
                          <a:latin typeface="+mn-ea"/>
                          <a:ea typeface="+mn-ea"/>
                        </a:rPr>
                        <a:t>31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建設中</a:t>
                      </a:r>
                    </a:p>
                    <a:p>
                      <a:pPr fontAlgn="ct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r>
                        <a:rPr kumimoji="1" lang="en-US" altLang="zh-TW" sz="800" dirty="0">
                          <a:latin typeface="+mn-ea"/>
                          <a:ea typeface="+mn-ea"/>
                        </a:rPr>
                        <a:t>7</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竣工予定</a:t>
                      </a:r>
                    </a:p>
                    <a:p>
                      <a:pPr fontAlgn="ct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r>
                        <a:rPr kumimoji="1" lang="en-US" altLang="zh-TW" sz="800" dirty="0">
                          <a:latin typeface="+mn-ea"/>
                          <a:ea typeface="+mn-ea"/>
                        </a:rPr>
                        <a:t>9</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供用開始予定</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「第</a:t>
                      </a:r>
                      <a:r>
                        <a:rPr kumimoji="1" lang="en-US" altLang="ja-JP" sz="800" u="none" kern="1200" dirty="0">
                          <a:solidFill>
                            <a:schemeClr val="dk1"/>
                          </a:solidFill>
                          <a:latin typeface="+mn-ea"/>
                          <a:ea typeface="+mn-ea"/>
                          <a:cs typeface="+mn-cs"/>
                        </a:rPr>
                        <a:t>5</a:t>
                      </a:r>
                      <a:r>
                        <a:rPr kumimoji="1" lang="ja-JP" altLang="en-US" sz="800" u="none" kern="1200" dirty="0">
                          <a:solidFill>
                            <a:schemeClr val="dk1"/>
                          </a:solidFill>
                          <a:latin typeface="+mn-ea"/>
                          <a:ea typeface="+mn-ea"/>
                          <a:cs typeface="+mn-cs"/>
                        </a:rPr>
                        <a:t>次海田町総合計画」において、「住民目線に立った</a:t>
                      </a:r>
                      <a:r>
                        <a:rPr kumimoji="1" lang="en-US" altLang="ja-JP" sz="800" u="none" dirty="0">
                          <a:solidFill>
                            <a:schemeClr val="tx1"/>
                          </a:solidFill>
                          <a:uFill>
                            <a:solidFill>
                              <a:srgbClr val="31926F"/>
                            </a:solidFill>
                          </a:uFill>
                          <a:latin typeface="+mn-ea"/>
                        </a:rPr>
                        <a:t>DX</a:t>
                      </a:r>
                      <a:r>
                        <a:rPr kumimoji="1" lang="ja-JP" altLang="en-US" sz="800" u="none" kern="1200" dirty="0">
                          <a:solidFill>
                            <a:schemeClr val="dk1"/>
                          </a:solidFill>
                          <a:latin typeface="+mn-ea"/>
                          <a:ea typeface="+mn-ea"/>
                          <a:cs typeface="+mn-cs"/>
                        </a:rPr>
                        <a:t>の検討を行い、デジタル化等により住民福祉の向上につながるものに関して積極的な導入を進める」旨の記載あり</a:t>
                      </a: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新庁舎において、マイナンバーカードなどを利用した申請手続きの省力化などを図る</a:t>
                      </a:r>
                      <a:r>
                        <a:rPr kumimoji="1" lang="ja-JP" altLang="en-US" sz="800" b="1" u="none" kern="1200" dirty="0">
                          <a:solidFill>
                            <a:srgbClr val="E73142"/>
                          </a:solidFill>
                          <a:latin typeface="+mn-ea"/>
                          <a:ea typeface="+mn-ea"/>
                          <a:cs typeface="+mn-cs"/>
                        </a:rPr>
                        <a:t>総合申請システムを導入</a:t>
                      </a:r>
                      <a:r>
                        <a:rPr kumimoji="1" lang="ja-JP" altLang="en-US" sz="800" u="none" kern="1200" dirty="0">
                          <a:solidFill>
                            <a:schemeClr val="dk1"/>
                          </a:solidFill>
                          <a:latin typeface="+mn-ea"/>
                          <a:ea typeface="+mn-ea"/>
                          <a:cs typeface="+mn-cs"/>
                        </a:rPr>
                        <a:t>。また、各種証明書手数料の支払いについて、新庁舎証明書発行窓口で</a:t>
                      </a:r>
                      <a:r>
                        <a:rPr kumimoji="1" lang="ja-JP" altLang="en-US" sz="800" b="1" u="none" kern="1200" dirty="0">
                          <a:solidFill>
                            <a:srgbClr val="E73142"/>
                          </a:solidFill>
                          <a:latin typeface="+mn-ea"/>
                          <a:ea typeface="+mn-ea"/>
                          <a:cs typeface="+mn-cs"/>
                        </a:rPr>
                        <a:t>キャッシュレス決済</a:t>
                      </a:r>
                      <a:r>
                        <a:rPr kumimoji="1" lang="ja-JP" altLang="en-US" sz="800" u="none" kern="1200" dirty="0">
                          <a:solidFill>
                            <a:schemeClr val="dk1"/>
                          </a:solidFill>
                          <a:latin typeface="+mn-ea"/>
                          <a:ea typeface="+mn-ea"/>
                          <a:cs typeface="+mn-cs"/>
                        </a:rPr>
                        <a:t>を導入</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5922914"/>
                  </a:ext>
                </a:extLst>
              </a:tr>
              <a:tr h="792000">
                <a:tc>
                  <a:txBody>
                    <a:bodyPr/>
                    <a:lstStyle/>
                    <a:p>
                      <a:pPr algn="ctr" fontAlgn="ctr"/>
                      <a:r>
                        <a:rPr kumimoji="1" lang="ja-JP" altLang="en-US" sz="900" b="1" dirty="0">
                          <a:solidFill>
                            <a:srgbClr val="31926F"/>
                          </a:solidFill>
                          <a:latin typeface="+mn-ea"/>
                          <a:ea typeface="+mn-ea"/>
                        </a:rPr>
                        <a:t>１１</a:t>
                      </a:r>
                    </a:p>
                  </a:txBody>
                  <a:tcPr marL="36000" marR="36000" marT="36000" marB="36000">
                    <a:lnL w="6350" cap="flat" cmpd="sng" algn="ctr">
                      <a:noFill/>
                      <a:prstDash val="solid"/>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fontAlgn="ctr"/>
                      <a:r>
                        <a:rPr kumimoji="1" lang="ja-JP" altLang="en-US" sz="900" dirty="0">
                          <a:latin typeface="+mn-ea"/>
                          <a:ea typeface="+mn-ea"/>
                        </a:rPr>
                        <a:t>沖縄県</a:t>
                      </a:r>
                    </a:p>
                    <a:p>
                      <a:pPr fontAlgn="ctr"/>
                      <a:r>
                        <a:rPr kumimoji="1" lang="ja-JP" altLang="en-US" sz="900" dirty="0">
                          <a:latin typeface="+mn-ea"/>
                          <a:ea typeface="+mn-ea"/>
                        </a:rPr>
                        <a:t>今帰仁村</a:t>
                      </a:r>
                    </a:p>
                    <a:p>
                      <a:pPr fontAlgn="ctr"/>
                      <a:endParaRPr kumimoji="1" lang="ja-JP" altLang="en-US" sz="9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en-US" altLang="ja-JP" sz="800" dirty="0">
                          <a:latin typeface="+mn-ea"/>
                          <a:ea typeface="+mn-ea"/>
                        </a:rPr>
                        <a:t>9</a:t>
                      </a:r>
                      <a:r>
                        <a:rPr kumimoji="1" lang="en-US" altLang="zh-TW" sz="800" dirty="0">
                          <a:latin typeface="+mn-ea"/>
                          <a:ea typeface="+mn-ea"/>
                        </a:rPr>
                        <a:t>,</a:t>
                      </a:r>
                      <a:r>
                        <a:rPr kumimoji="1" lang="en-US" altLang="ja-JP" sz="800" dirty="0">
                          <a:latin typeface="+mn-ea"/>
                          <a:ea typeface="+mn-ea"/>
                        </a:rPr>
                        <a:t>428</a:t>
                      </a:r>
                      <a:r>
                        <a:rPr kumimoji="1" lang="zh-TW" altLang="en-US" sz="800">
                          <a:latin typeface="+mn-ea"/>
                          <a:ea typeface="+mn-ea"/>
                        </a:rPr>
                        <a:t>人</a:t>
                      </a:r>
                    </a:p>
                    <a:p>
                      <a:pPr fontAlgn="ctr"/>
                      <a:r>
                        <a:rPr kumimoji="1" lang="zh-TW" altLang="en-US" sz="800">
                          <a:latin typeface="+mn-ea"/>
                          <a:ea typeface="+mn-ea"/>
                        </a:rPr>
                        <a:t>（</a:t>
                      </a: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br>
                        <a:rPr kumimoji="1" lang="zh-TW" altLang="en-US" sz="800">
                          <a:latin typeface="+mn-ea"/>
                          <a:ea typeface="+mn-ea"/>
                        </a:rPr>
                      </a:br>
                      <a:r>
                        <a:rPr kumimoji="1" lang="en-US" altLang="ja-JP" sz="800" dirty="0">
                          <a:latin typeface="+mn-ea"/>
                          <a:ea typeface="+mn-ea"/>
                        </a:rPr>
                        <a:t>3</a:t>
                      </a:r>
                      <a:r>
                        <a:rPr kumimoji="1" lang="zh-TW" altLang="en-US" sz="800">
                          <a:latin typeface="+mn-ea"/>
                          <a:ea typeface="+mn-ea"/>
                        </a:rPr>
                        <a:t>月</a:t>
                      </a:r>
                      <a:r>
                        <a:rPr kumimoji="1" lang="en-US" altLang="ja-JP" sz="800" dirty="0">
                          <a:latin typeface="+mn-ea"/>
                          <a:ea typeface="+mn-ea"/>
                        </a:rPr>
                        <a:t>3</a:t>
                      </a:r>
                      <a:r>
                        <a:rPr kumimoji="1" lang="en-US" altLang="zh-TW" sz="800" dirty="0">
                          <a:latin typeface="+mn-ea"/>
                          <a:ea typeface="+mn-ea"/>
                        </a:rPr>
                        <a:t>1</a:t>
                      </a:r>
                      <a:r>
                        <a:rPr kumimoji="1" lang="zh-TW" altLang="en-US" sz="800">
                          <a:latin typeface="+mn-ea"/>
                          <a:ea typeface="+mn-ea"/>
                        </a:rPr>
                        <a:t>日現在）</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fontAlgn="ctr"/>
                      <a:r>
                        <a:rPr kumimoji="1" lang="zh-TW" altLang="en-US" sz="800">
                          <a:latin typeface="+mn-ea"/>
                          <a:ea typeface="+mn-ea"/>
                        </a:rPr>
                        <a:t>運用中</a:t>
                      </a:r>
                    </a:p>
                    <a:p>
                      <a:pPr fontAlgn="ctr"/>
                      <a:r>
                        <a:rPr kumimoji="1" lang="ja-JP" altLang="en-US" sz="800">
                          <a:latin typeface="+mn-ea"/>
                          <a:ea typeface="+mn-ea"/>
                        </a:rPr>
                        <a:t>令和</a:t>
                      </a:r>
                      <a:r>
                        <a:rPr kumimoji="1" lang="en-US" altLang="ja-JP" sz="800" dirty="0">
                          <a:latin typeface="+mn-ea"/>
                          <a:ea typeface="+mn-ea"/>
                        </a:rPr>
                        <a:t>5</a:t>
                      </a:r>
                      <a:r>
                        <a:rPr kumimoji="1" lang="ja-JP" altLang="en-US" sz="800">
                          <a:latin typeface="+mn-ea"/>
                          <a:ea typeface="+mn-ea"/>
                        </a:rPr>
                        <a:t>年</a:t>
                      </a:r>
                      <a:r>
                        <a:rPr kumimoji="1" lang="en-US" altLang="zh-TW" sz="800" dirty="0">
                          <a:latin typeface="+mn-ea"/>
                          <a:ea typeface="+mn-ea"/>
                        </a:rPr>
                        <a:t>1</a:t>
                      </a:r>
                      <a:r>
                        <a:rPr kumimoji="1" lang="zh-TW" altLang="en-US" sz="800">
                          <a:latin typeface="+mn-ea"/>
                          <a:ea typeface="+mn-ea"/>
                        </a:rPr>
                        <a:t>月</a:t>
                      </a:r>
                      <a:br>
                        <a:rPr kumimoji="1" lang="en-US" altLang="zh-TW" sz="800" dirty="0">
                          <a:latin typeface="+mn-ea"/>
                          <a:ea typeface="+mn-ea"/>
                        </a:rPr>
                      </a:br>
                      <a:r>
                        <a:rPr kumimoji="1" lang="zh-TW" altLang="en-US" sz="800">
                          <a:latin typeface="+mn-ea"/>
                          <a:ea typeface="+mn-ea"/>
                        </a:rPr>
                        <a:t>供用開始</a:t>
                      </a:r>
                      <a:endParaRPr kumimoji="1" lang="zh-TW" altLang="en-US" sz="800" dirty="0">
                        <a:latin typeface="+mn-ea"/>
                        <a:ea typeface="+mn-ea"/>
                      </a:endParaRPr>
                    </a:p>
                  </a:txBody>
                  <a:tcPr marL="36000" marR="36000" marT="36000" marB="36000">
                    <a:lnL w="3175" cap="flat" cmpd="sng" algn="ctr">
                      <a:solidFill>
                        <a:srgbClr val="31926F"/>
                      </a:solidFill>
                      <a:prstDash val="lgDash"/>
                      <a:round/>
                      <a:headEnd type="none" w="med" len="med"/>
                      <a:tailEnd type="none" w="med" len="med"/>
                    </a:lnL>
                    <a:lnR w="3175" cap="flat" cmpd="sng" algn="ctr">
                      <a:solidFill>
                        <a:srgbClr val="31926F"/>
                      </a:solidFill>
                      <a:prstDash val="lgDash"/>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「今帰仁村人口ビジョン・総合戦略」において、基本目標の中で「</a:t>
                      </a:r>
                      <a:r>
                        <a:rPr kumimoji="1" lang="en-US" altLang="ja-JP" sz="800" u="none" dirty="0">
                          <a:solidFill>
                            <a:schemeClr val="tx1"/>
                          </a:solidFill>
                          <a:uFill>
                            <a:solidFill>
                              <a:srgbClr val="31926F"/>
                            </a:solidFill>
                          </a:uFill>
                          <a:latin typeface="+mn-ea"/>
                        </a:rPr>
                        <a:t>ICT</a:t>
                      </a:r>
                      <a:r>
                        <a:rPr kumimoji="1" lang="ja-JP" altLang="en-US" sz="800" u="none" kern="1200" dirty="0">
                          <a:solidFill>
                            <a:schemeClr val="dk1"/>
                          </a:solidFill>
                          <a:latin typeface="+mn-ea"/>
                          <a:ea typeface="+mn-ea"/>
                          <a:cs typeface="+mn-cs"/>
                        </a:rPr>
                        <a:t>利活用の下支えとなる情報通信基盤の整備」を掲げており、「インターネット高速通信網を整備し、産業振興のための基盤づくりに努める」としている</a:t>
                      </a: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教育委員会、保健センターを本庁舎に統合し、</a:t>
                      </a:r>
                      <a:r>
                        <a:rPr kumimoji="1" lang="ja-JP" altLang="en-US" sz="800" b="1" u="none" kern="1200" dirty="0">
                          <a:solidFill>
                            <a:srgbClr val="E73142"/>
                          </a:solidFill>
                          <a:latin typeface="+mn-ea"/>
                          <a:ea typeface="+mn-ea"/>
                          <a:cs typeface="+mn-cs"/>
                        </a:rPr>
                        <a:t>行政サービスの</a:t>
                      </a:r>
                      <a:r>
                        <a:rPr kumimoji="1" lang="ja-JP" altLang="en-US" sz="800" b="1" u="none" kern="1200" baseline="0" dirty="0">
                          <a:solidFill>
                            <a:srgbClr val="E73142"/>
                          </a:solidFill>
                          <a:uFill>
                            <a:solidFill>
                              <a:srgbClr val="31926F"/>
                            </a:solidFill>
                          </a:uFill>
                          <a:latin typeface="+mn-ea"/>
                          <a:ea typeface="+mn-ea"/>
                          <a:cs typeface="+mn-cs"/>
                        </a:rPr>
                        <a:t>ワンストップ</a:t>
                      </a:r>
                      <a:r>
                        <a:rPr kumimoji="1" lang="ja-JP" altLang="en-US" sz="800" b="1" u="none" kern="1200" dirty="0">
                          <a:solidFill>
                            <a:srgbClr val="E73142"/>
                          </a:solidFill>
                          <a:latin typeface="+mn-ea"/>
                          <a:ea typeface="+mn-ea"/>
                          <a:cs typeface="+mn-cs"/>
                        </a:rPr>
                        <a:t>化</a:t>
                      </a:r>
                    </a:p>
                    <a:p>
                      <a:pPr marL="108000" indent="-72000" algn="just" defTabSz="1425495" rtl="0" eaLnBrk="1" fontAlgn="ctr" latinLnBrk="0" hangingPunct="1">
                        <a:buClr>
                          <a:srgbClr val="31926F"/>
                        </a:buClr>
                        <a:buFont typeface="Arial" panose="020B0604020202020204" pitchFamily="34" charset="0"/>
                        <a:buChar char="•"/>
                      </a:pPr>
                      <a:r>
                        <a:rPr kumimoji="1" lang="ja-JP" altLang="en-US" sz="800" u="none" kern="1200" dirty="0">
                          <a:solidFill>
                            <a:schemeClr val="dk1"/>
                          </a:solidFill>
                          <a:latin typeface="+mn-ea"/>
                          <a:ea typeface="+mn-ea"/>
                          <a:cs typeface="+mn-cs"/>
                        </a:rPr>
                        <a:t>利用しやすく効率的な部署配置、</a:t>
                      </a:r>
                      <a:r>
                        <a:rPr kumimoji="1" lang="en-US" altLang="ja-JP" sz="800" b="1" u="none" kern="1200" dirty="0">
                          <a:solidFill>
                            <a:srgbClr val="E73142"/>
                          </a:solidFill>
                          <a:latin typeface="+mn-ea"/>
                          <a:ea typeface="+mn-ea"/>
                          <a:cs typeface="+mn-cs"/>
                        </a:rPr>
                        <a:t>IT</a:t>
                      </a:r>
                      <a:r>
                        <a:rPr kumimoji="1" lang="ja-JP" altLang="en-US" sz="800" b="1" u="none" kern="1200" dirty="0">
                          <a:solidFill>
                            <a:srgbClr val="E73142"/>
                          </a:solidFill>
                          <a:latin typeface="+mn-ea"/>
                          <a:ea typeface="+mn-ea"/>
                          <a:cs typeface="+mn-cs"/>
                        </a:rPr>
                        <a:t>環境の整備</a:t>
                      </a:r>
                      <a:r>
                        <a:rPr kumimoji="1" lang="ja-JP" altLang="en-US" sz="800" u="none" kern="1200" dirty="0">
                          <a:solidFill>
                            <a:schemeClr val="dk1"/>
                          </a:solidFill>
                          <a:latin typeface="+mn-ea"/>
                          <a:ea typeface="+mn-ea"/>
                          <a:cs typeface="+mn-cs"/>
                        </a:rPr>
                        <a:t>など良質な執務空間の確保</a:t>
                      </a:r>
                    </a:p>
                  </a:txBody>
                  <a:tcPr marL="36000" marR="36000" marT="54000" marB="54000">
                    <a:lnL w="3175" cap="flat" cmpd="sng" algn="ctr">
                      <a:solidFill>
                        <a:srgbClr val="31926F"/>
                      </a:solidFill>
                      <a:prstDash val="lgDash"/>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5605612"/>
                  </a:ext>
                </a:extLst>
              </a:tr>
            </a:tbl>
          </a:graphicData>
        </a:graphic>
      </p:graphicFrame>
      <p:graphicFrame>
        <p:nvGraphicFramePr>
          <p:cNvPr id="73" name="think-cell data - do not delete" hidden="1">
            <a:extLst>
              <a:ext uri="{FF2B5EF4-FFF2-40B4-BE49-F238E27FC236}">
                <a16:creationId xmlns:a16="http://schemas.microsoft.com/office/drawing/2014/main" id="{62B17AEB-482C-EA59-BFB1-9FF3231B4DF5}"/>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20510" name="think-cell スライド" r:id="rId4" imgW="425" imgH="424" progId="TCLayout.ActiveDocument.1">
                  <p:embed/>
                </p:oleObj>
              </mc:Choice>
              <mc:Fallback>
                <p:oleObj name="think-cell スライド" r:id="rId4" imgW="425" imgH="424" progId="TCLayout.ActiveDocument.1">
                  <p:embed/>
                  <p:pic>
                    <p:nvPicPr>
                      <p:cNvPr id="73" name="think-cell data - do not delete" hidden="1">
                        <a:extLst>
                          <a:ext uri="{FF2B5EF4-FFF2-40B4-BE49-F238E27FC236}">
                            <a16:creationId xmlns:a16="http://schemas.microsoft.com/office/drawing/2014/main" id="{62B17AEB-482C-EA59-BFB1-9FF3231B4DF5}"/>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11" name="テキスト プレースホルダー 21">
            <a:extLst>
              <a:ext uri="{FF2B5EF4-FFF2-40B4-BE49-F238E27FC236}">
                <a16:creationId xmlns:a16="http://schemas.microsoft.com/office/drawing/2014/main" id="{B1C30294-BB17-E3D6-3D14-68E09F49A7CB}"/>
              </a:ext>
            </a:extLst>
          </p:cNvPr>
          <p:cNvSpPr>
            <a:spLocks noGrp="1"/>
          </p:cNvSpPr>
          <p:nvPr>
            <p:ph type="body" sz="quarter" idx="14"/>
          </p:nvPr>
        </p:nvSpPr>
        <p:spPr>
          <a:xfrm>
            <a:off x="4986978" y="361990"/>
            <a:ext cx="2068859" cy="166199"/>
          </a:xfrm>
        </p:spPr>
        <p:txBody>
          <a:bodyPr/>
          <a:lstStyle/>
          <a:p>
            <a:r>
              <a:rPr lang="en-US" altLang="ja-JP" dirty="0"/>
              <a:t>1-3. </a:t>
            </a:r>
            <a:r>
              <a:rPr lang="ja-JP" altLang="en-US" dirty="0"/>
              <a:t>抽出自治体等一覧</a:t>
            </a:r>
          </a:p>
        </p:txBody>
      </p:sp>
      <p:grpSp>
        <p:nvGrpSpPr>
          <p:cNvPr id="18" name="グループ化 17">
            <a:extLst>
              <a:ext uri="{FF2B5EF4-FFF2-40B4-BE49-F238E27FC236}">
                <a16:creationId xmlns:a16="http://schemas.microsoft.com/office/drawing/2014/main" id="{D37A508A-3642-609E-D53C-85AFBD384DA0}"/>
              </a:ext>
            </a:extLst>
          </p:cNvPr>
          <p:cNvGrpSpPr/>
          <p:nvPr/>
        </p:nvGrpSpPr>
        <p:grpSpPr>
          <a:xfrm>
            <a:off x="2610000" y="4810076"/>
            <a:ext cx="324000" cy="324000"/>
            <a:chOff x="6723571" y="910917"/>
            <a:chExt cx="324000" cy="324000"/>
          </a:xfrm>
        </p:grpSpPr>
        <p:sp>
          <p:nvSpPr>
            <p:cNvPr id="19" name="正方形/長方形 18">
              <a:extLst>
                <a:ext uri="{FF2B5EF4-FFF2-40B4-BE49-F238E27FC236}">
                  <a16:creationId xmlns:a16="http://schemas.microsoft.com/office/drawing/2014/main" id="{9829BABA-5317-163B-A188-FEFA86BE55F8}"/>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20" name="Freeform 6">
              <a:extLst>
                <a:ext uri="{FF2B5EF4-FFF2-40B4-BE49-F238E27FC236}">
                  <a16:creationId xmlns:a16="http://schemas.microsoft.com/office/drawing/2014/main" id="{72155C25-BBE0-7190-1059-137A415C6D27}"/>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21" name="グループ化 20">
            <a:extLst>
              <a:ext uri="{FF2B5EF4-FFF2-40B4-BE49-F238E27FC236}">
                <a16:creationId xmlns:a16="http://schemas.microsoft.com/office/drawing/2014/main" id="{B23A8CD8-5A0E-E3F1-8066-1ACE4F46E2BF}"/>
              </a:ext>
            </a:extLst>
          </p:cNvPr>
          <p:cNvGrpSpPr/>
          <p:nvPr/>
        </p:nvGrpSpPr>
        <p:grpSpPr>
          <a:xfrm>
            <a:off x="2610000" y="4025437"/>
            <a:ext cx="324000" cy="324000"/>
            <a:chOff x="6196160" y="818825"/>
            <a:chExt cx="324000" cy="324000"/>
          </a:xfrm>
        </p:grpSpPr>
        <p:sp>
          <p:nvSpPr>
            <p:cNvPr id="22" name="正方形/長方形 21">
              <a:extLst>
                <a:ext uri="{FF2B5EF4-FFF2-40B4-BE49-F238E27FC236}">
                  <a16:creationId xmlns:a16="http://schemas.microsoft.com/office/drawing/2014/main" id="{E2F1C808-58FF-3856-6074-2EDE241383D4}"/>
                </a:ext>
              </a:extLst>
            </p:cNvPr>
            <p:cNvSpPr>
              <a:spLocks/>
            </p:cNvSpPr>
            <p:nvPr/>
          </p:nvSpPr>
          <p:spPr>
            <a:xfrm>
              <a:off x="6196160" y="818825"/>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建設中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grpSp>
          <p:nvGrpSpPr>
            <p:cNvPr id="23" name="グループ化 22">
              <a:extLst>
                <a:ext uri="{FF2B5EF4-FFF2-40B4-BE49-F238E27FC236}">
                  <a16:creationId xmlns:a16="http://schemas.microsoft.com/office/drawing/2014/main" id="{61DBC95D-D467-C6B4-40DB-2A4AA60E5B4F}"/>
                </a:ext>
              </a:extLst>
            </p:cNvPr>
            <p:cNvGrpSpPr/>
            <p:nvPr/>
          </p:nvGrpSpPr>
          <p:grpSpPr>
            <a:xfrm>
              <a:off x="6282561" y="949538"/>
              <a:ext cx="175012" cy="166865"/>
              <a:chOff x="7913305" y="5266656"/>
              <a:chExt cx="719283" cy="685800"/>
            </a:xfrm>
            <a:solidFill>
              <a:srgbClr val="31926F"/>
            </a:solidFill>
          </p:grpSpPr>
          <p:sp>
            <p:nvSpPr>
              <p:cNvPr id="24" name="フリーフォーム: 図形 23">
                <a:extLst>
                  <a:ext uri="{FF2B5EF4-FFF2-40B4-BE49-F238E27FC236}">
                    <a16:creationId xmlns:a16="http://schemas.microsoft.com/office/drawing/2014/main" id="{E6DB3A36-E15D-AE0C-14F4-D11DB42B4EDF}"/>
                  </a:ext>
                </a:extLst>
              </p:cNvPr>
              <p:cNvSpPr/>
              <p:nvPr/>
            </p:nvSpPr>
            <p:spPr>
              <a:xfrm>
                <a:off x="7913305" y="5819106"/>
                <a:ext cx="514350" cy="133350"/>
              </a:xfrm>
              <a:custGeom>
                <a:avLst/>
                <a:gdLst>
                  <a:gd name="connsiteX0" fmla="*/ 447675 w 514350"/>
                  <a:gd name="connsiteY0" fmla="*/ 95250 h 133350"/>
                  <a:gd name="connsiteX1" fmla="*/ 419100 w 514350"/>
                  <a:gd name="connsiteY1" fmla="*/ 66675 h 133350"/>
                  <a:gd name="connsiteX2" fmla="*/ 447675 w 514350"/>
                  <a:gd name="connsiteY2" fmla="*/ 38100 h 133350"/>
                  <a:gd name="connsiteX3" fmla="*/ 476250 w 514350"/>
                  <a:gd name="connsiteY3" fmla="*/ 66675 h 133350"/>
                  <a:gd name="connsiteX4" fmla="*/ 447675 w 514350"/>
                  <a:gd name="connsiteY4" fmla="*/ 95250 h 133350"/>
                  <a:gd name="connsiteX5" fmla="*/ 352425 w 514350"/>
                  <a:gd name="connsiteY5" fmla="*/ 95250 h 133350"/>
                  <a:gd name="connsiteX6" fmla="*/ 323850 w 514350"/>
                  <a:gd name="connsiteY6" fmla="*/ 66675 h 133350"/>
                  <a:gd name="connsiteX7" fmla="*/ 352425 w 514350"/>
                  <a:gd name="connsiteY7" fmla="*/ 38100 h 133350"/>
                  <a:gd name="connsiteX8" fmla="*/ 381000 w 514350"/>
                  <a:gd name="connsiteY8" fmla="*/ 66675 h 133350"/>
                  <a:gd name="connsiteX9" fmla="*/ 352425 w 514350"/>
                  <a:gd name="connsiteY9" fmla="*/ 95250 h 133350"/>
                  <a:gd name="connsiteX10" fmla="*/ 257175 w 514350"/>
                  <a:gd name="connsiteY10" fmla="*/ 95250 h 133350"/>
                  <a:gd name="connsiteX11" fmla="*/ 228600 w 514350"/>
                  <a:gd name="connsiteY11" fmla="*/ 66675 h 133350"/>
                  <a:gd name="connsiteX12" fmla="*/ 257175 w 514350"/>
                  <a:gd name="connsiteY12" fmla="*/ 38100 h 133350"/>
                  <a:gd name="connsiteX13" fmla="*/ 285750 w 514350"/>
                  <a:gd name="connsiteY13" fmla="*/ 66675 h 133350"/>
                  <a:gd name="connsiteX14" fmla="*/ 257175 w 514350"/>
                  <a:gd name="connsiteY14" fmla="*/ 95250 h 133350"/>
                  <a:gd name="connsiteX15" fmla="*/ 161925 w 514350"/>
                  <a:gd name="connsiteY15" fmla="*/ 95250 h 133350"/>
                  <a:gd name="connsiteX16" fmla="*/ 133350 w 514350"/>
                  <a:gd name="connsiteY16" fmla="*/ 66675 h 133350"/>
                  <a:gd name="connsiteX17" fmla="*/ 161925 w 514350"/>
                  <a:gd name="connsiteY17" fmla="*/ 38100 h 133350"/>
                  <a:gd name="connsiteX18" fmla="*/ 190500 w 514350"/>
                  <a:gd name="connsiteY18" fmla="*/ 66675 h 133350"/>
                  <a:gd name="connsiteX19" fmla="*/ 161925 w 514350"/>
                  <a:gd name="connsiteY19" fmla="*/ 95250 h 133350"/>
                  <a:gd name="connsiteX20" fmla="*/ 66675 w 514350"/>
                  <a:gd name="connsiteY20" fmla="*/ 95250 h 133350"/>
                  <a:gd name="connsiteX21" fmla="*/ 38100 w 514350"/>
                  <a:gd name="connsiteY21" fmla="*/ 66675 h 133350"/>
                  <a:gd name="connsiteX22" fmla="*/ 66675 w 514350"/>
                  <a:gd name="connsiteY22" fmla="*/ 38100 h 133350"/>
                  <a:gd name="connsiteX23" fmla="*/ 95250 w 514350"/>
                  <a:gd name="connsiteY23" fmla="*/ 66675 h 133350"/>
                  <a:gd name="connsiteX24" fmla="*/ 66675 w 514350"/>
                  <a:gd name="connsiteY24" fmla="*/ 95250 h 133350"/>
                  <a:gd name="connsiteX25" fmla="*/ 447675 w 514350"/>
                  <a:gd name="connsiteY25" fmla="*/ 0 h 133350"/>
                  <a:gd name="connsiteX26" fmla="*/ 66675 w 514350"/>
                  <a:gd name="connsiteY26" fmla="*/ 0 h 133350"/>
                  <a:gd name="connsiteX27" fmla="*/ 0 w 514350"/>
                  <a:gd name="connsiteY27" fmla="*/ 66675 h 133350"/>
                  <a:gd name="connsiteX28" fmla="*/ 66675 w 514350"/>
                  <a:gd name="connsiteY28" fmla="*/ 133350 h 133350"/>
                  <a:gd name="connsiteX29" fmla="*/ 447675 w 514350"/>
                  <a:gd name="connsiteY29" fmla="*/ 133350 h 133350"/>
                  <a:gd name="connsiteX30" fmla="*/ 514350 w 514350"/>
                  <a:gd name="connsiteY30" fmla="*/ 66675 h 133350"/>
                  <a:gd name="connsiteX31" fmla="*/ 447675 w 514350"/>
                  <a:gd name="connsiteY31"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4350" h="133350">
                    <a:moveTo>
                      <a:pt x="447675" y="95250"/>
                    </a:moveTo>
                    <a:cubicBezTo>
                      <a:pt x="431483" y="95250"/>
                      <a:pt x="419100" y="82867"/>
                      <a:pt x="419100" y="66675"/>
                    </a:cubicBezTo>
                    <a:cubicBezTo>
                      <a:pt x="419100" y="50483"/>
                      <a:pt x="431483" y="38100"/>
                      <a:pt x="447675" y="38100"/>
                    </a:cubicBezTo>
                    <a:cubicBezTo>
                      <a:pt x="463868" y="38100"/>
                      <a:pt x="476250" y="50483"/>
                      <a:pt x="476250" y="66675"/>
                    </a:cubicBezTo>
                    <a:cubicBezTo>
                      <a:pt x="476250" y="82867"/>
                      <a:pt x="463868" y="95250"/>
                      <a:pt x="447675" y="95250"/>
                    </a:cubicBezTo>
                    <a:close/>
                    <a:moveTo>
                      <a:pt x="352425" y="95250"/>
                    </a:moveTo>
                    <a:cubicBezTo>
                      <a:pt x="336233" y="95250"/>
                      <a:pt x="323850" y="82867"/>
                      <a:pt x="323850" y="66675"/>
                    </a:cubicBezTo>
                    <a:cubicBezTo>
                      <a:pt x="323850" y="50483"/>
                      <a:pt x="336233" y="38100"/>
                      <a:pt x="352425" y="38100"/>
                    </a:cubicBezTo>
                    <a:cubicBezTo>
                      <a:pt x="368618" y="38100"/>
                      <a:pt x="381000" y="50483"/>
                      <a:pt x="381000" y="66675"/>
                    </a:cubicBezTo>
                    <a:cubicBezTo>
                      <a:pt x="381000" y="82867"/>
                      <a:pt x="368618" y="95250"/>
                      <a:pt x="352425" y="95250"/>
                    </a:cubicBezTo>
                    <a:close/>
                    <a:moveTo>
                      <a:pt x="257175" y="95250"/>
                    </a:moveTo>
                    <a:cubicBezTo>
                      <a:pt x="240983" y="95250"/>
                      <a:pt x="228600" y="82867"/>
                      <a:pt x="228600" y="66675"/>
                    </a:cubicBezTo>
                    <a:cubicBezTo>
                      <a:pt x="228600" y="50483"/>
                      <a:pt x="240983" y="38100"/>
                      <a:pt x="257175" y="38100"/>
                    </a:cubicBezTo>
                    <a:cubicBezTo>
                      <a:pt x="273368" y="38100"/>
                      <a:pt x="285750" y="50483"/>
                      <a:pt x="285750" y="66675"/>
                    </a:cubicBezTo>
                    <a:cubicBezTo>
                      <a:pt x="285750" y="82867"/>
                      <a:pt x="273368" y="95250"/>
                      <a:pt x="257175" y="95250"/>
                    </a:cubicBezTo>
                    <a:close/>
                    <a:moveTo>
                      <a:pt x="161925" y="95250"/>
                    </a:moveTo>
                    <a:cubicBezTo>
                      <a:pt x="145733" y="95250"/>
                      <a:pt x="133350" y="82867"/>
                      <a:pt x="133350" y="66675"/>
                    </a:cubicBezTo>
                    <a:cubicBezTo>
                      <a:pt x="133350" y="50483"/>
                      <a:pt x="145733" y="38100"/>
                      <a:pt x="161925" y="38100"/>
                    </a:cubicBezTo>
                    <a:cubicBezTo>
                      <a:pt x="178118" y="38100"/>
                      <a:pt x="190500" y="50483"/>
                      <a:pt x="190500" y="66675"/>
                    </a:cubicBezTo>
                    <a:cubicBezTo>
                      <a:pt x="190500" y="82867"/>
                      <a:pt x="178118" y="95250"/>
                      <a:pt x="161925" y="95250"/>
                    </a:cubicBezTo>
                    <a:close/>
                    <a:moveTo>
                      <a:pt x="66675" y="95250"/>
                    </a:moveTo>
                    <a:cubicBezTo>
                      <a:pt x="50483" y="95250"/>
                      <a:pt x="38100" y="82867"/>
                      <a:pt x="38100" y="66675"/>
                    </a:cubicBezTo>
                    <a:cubicBezTo>
                      <a:pt x="38100" y="50483"/>
                      <a:pt x="50483" y="38100"/>
                      <a:pt x="66675" y="38100"/>
                    </a:cubicBezTo>
                    <a:cubicBezTo>
                      <a:pt x="82868" y="38100"/>
                      <a:pt x="95250" y="50483"/>
                      <a:pt x="95250" y="66675"/>
                    </a:cubicBezTo>
                    <a:cubicBezTo>
                      <a:pt x="95250" y="82867"/>
                      <a:pt x="82868" y="95250"/>
                      <a:pt x="66675" y="95250"/>
                    </a:cubicBezTo>
                    <a:close/>
                    <a:moveTo>
                      <a:pt x="447675" y="0"/>
                    </a:moveTo>
                    <a:lnTo>
                      <a:pt x="66675" y="0"/>
                    </a:lnTo>
                    <a:cubicBezTo>
                      <a:pt x="29528" y="0"/>
                      <a:pt x="0" y="29527"/>
                      <a:pt x="0" y="66675"/>
                    </a:cubicBezTo>
                    <a:cubicBezTo>
                      <a:pt x="0" y="103823"/>
                      <a:pt x="29528" y="133350"/>
                      <a:pt x="66675" y="133350"/>
                    </a:cubicBezTo>
                    <a:lnTo>
                      <a:pt x="447675" y="133350"/>
                    </a:lnTo>
                    <a:cubicBezTo>
                      <a:pt x="484823" y="133350"/>
                      <a:pt x="514350" y="103823"/>
                      <a:pt x="514350" y="66675"/>
                    </a:cubicBezTo>
                    <a:cubicBezTo>
                      <a:pt x="514350" y="29527"/>
                      <a:pt x="484823" y="0"/>
                      <a:pt x="447675" y="0"/>
                    </a:cubicBezTo>
                    <a:close/>
                  </a:path>
                </a:pathLst>
              </a:custGeom>
              <a:grpFill/>
              <a:ln w="9525"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29708D73-39BB-EF1F-8218-5ACD5FC350B5}"/>
                  </a:ext>
                </a:extLst>
              </p:cNvPr>
              <p:cNvSpPr/>
              <p:nvPr/>
            </p:nvSpPr>
            <p:spPr>
              <a:xfrm>
                <a:off x="7931402" y="5266656"/>
                <a:ext cx="701186" cy="514349"/>
              </a:xfrm>
              <a:custGeom>
                <a:avLst/>
                <a:gdLst>
                  <a:gd name="connsiteX0" fmla="*/ 286703 w 701186"/>
                  <a:gd name="connsiteY0" fmla="*/ 266700 h 514349"/>
                  <a:gd name="connsiteX1" fmla="*/ 424815 w 701186"/>
                  <a:gd name="connsiteY1" fmla="*/ 266700 h 514349"/>
                  <a:gd name="connsiteX2" fmla="*/ 437198 w 701186"/>
                  <a:gd name="connsiteY2" fmla="*/ 361950 h 514349"/>
                  <a:gd name="connsiteX3" fmla="*/ 286703 w 701186"/>
                  <a:gd name="connsiteY3" fmla="*/ 361950 h 514349"/>
                  <a:gd name="connsiteX4" fmla="*/ 286703 w 701186"/>
                  <a:gd name="connsiteY4" fmla="*/ 266700 h 514349"/>
                  <a:gd name="connsiteX5" fmla="*/ 626745 w 701186"/>
                  <a:gd name="connsiteY5" fmla="*/ 236220 h 514349"/>
                  <a:gd name="connsiteX6" fmla="*/ 395288 w 701186"/>
                  <a:gd name="connsiteY6" fmla="*/ 5715 h 514349"/>
                  <a:gd name="connsiteX7" fmla="*/ 368618 w 701186"/>
                  <a:gd name="connsiteY7" fmla="*/ 5715 h 514349"/>
                  <a:gd name="connsiteX8" fmla="*/ 6668 w 701186"/>
                  <a:gd name="connsiteY8" fmla="*/ 367665 h 514349"/>
                  <a:gd name="connsiteX9" fmla="*/ 3810 w 701186"/>
                  <a:gd name="connsiteY9" fmla="*/ 370523 h 514349"/>
                  <a:gd name="connsiteX10" fmla="*/ 2858 w 701186"/>
                  <a:gd name="connsiteY10" fmla="*/ 371475 h 514349"/>
                  <a:gd name="connsiteX11" fmla="*/ 1905 w 701186"/>
                  <a:gd name="connsiteY11" fmla="*/ 373380 h 514349"/>
                  <a:gd name="connsiteX12" fmla="*/ 953 w 701186"/>
                  <a:gd name="connsiteY12" fmla="*/ 375285 h 514349"/>
                  <a:gd name="connsiteX13" fmla="*/ 0 w 701186"/>
                  <a:gd name="connsiteY13" fmla="*/ 377190 h 514349"/>
                  <a:gd name="connsiteX14" fmla="*/ 0 w 701186"/>
                  <a:gd name="connsiteY14" fmla="*/ 381000 h 514349"/>
                  <a:gd name="connsiteX15" fmla="*/ 0 w 701186"/>
                  <a:gd name="connsiteY15" fmla="*/ 495300 h 514349"/>
                  <a:gd name="connsiteX16" fmla="*/ 19050 w 701186"/>
                  <a:gd name="connsiteY16" fmla="*/ 514350 h 514349"/>
                  <a:gd name="connsiteX17" fmla="*/ 451485 w 701186"/>
                  <a:gd name="connsiteY17" fmla="*/ 514350 h 514349"/>
                  <a:gd name="connsiteX18" fmla="*/ 458153 w 701186"/>
                  <a:gd name="connsiteY18" fmla="*/ 514350 h 514349"/>
                  <a:gd name="connsiteX19" fmla="*/ 458153 w 701186"/>
                  <a:gd name="connsiteY19" fmla="*/ 513398 h 514349"/>
                  <a:gd name="connsiteX20" fmla="*/ 490538 w 701186"/>
                  <a:gd name="connsiteY20" fmla="*/ 470535 h 514349"/>
                  <a:gd name="connsiteX21" fmla="*/ 462915 w 701186"/>
                  <a:gd name="connsiteY21" fmla="*/ 260985 h 514349"/>
                  <a:gd name="connsiteX22" fmla="*/ 424815 w 701186"/>
                  <a:gd name="connsiteY22" fmla="*/ 227648 h 514349"/>
                  <a:gd name="connsiteX23" fmla="*/ 286703 w 701186"/>
                  <a:gd name="connsiteY23" fmla="*/ 227648 h 514349"/>
                  <a:gd name="connsiteX24" fmla="*/ 248603 w 701186"/>
                  <a:gd name="connsiteY24" fmla="*/ 265748 h 514349"/>
                  <a:gd name="connsiteX25" fmla="*/ 248603 w 701186"/>
                  <a:gd name="connsiteY25" fmla="*/ 360998 h 514349"/>
                  <a:gd name="connsiteX26" fmla="*/ 65723 w 701186"/>
                  <a:gd name="connsiteY26" fmla="*/ 360998 h 514349"/>
                  <a:gd name="connsiteX27" fmla="*/ 381953 w 701186"/>
                  <a:gd name="connsiteY27" fmla="*/ 45720 h 514349"/>
                  <a:gd name="connsiteX28" fmla="*/ 595313 w 701186"/>
                  <a:gd name="connsiteY28" fmla="*/ 259080 h 514349"/>
                  <a:gd name="connsiteX29" fmla="*/ 553403 w 701186"/>
                  <a:gd name="connsiteY29" fmla="*/ 471488 h 514349"/>
                  <a:gd name="connsiteX30" fmla="*/ 699135 w 701186"/>
                  <a:gd name="connsiteY30" fmla="*/ 374333 h 514349"/>
                  <a:gd name="connsiteX31" fmla="*/ 626745 w 701186"/>
                  <a:gd name="connsiteY31" fmla="*/ 236220 h 51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1186" h="514349">
                    <a:moveTo>
                      <a:pt x="286703" y="266700"/>
                    </a:moveTo>
                    <a:lnTo>
                      <a:pt x="424815" y="266700"/>
                    </a:lnTo>
                    <a:lnTo>
                      <a:pt x="437198" y="361950"/>
                    </a:lnTo>
                    <a:lnTo>
                      <a:pt x="286703" y="361950"/>
                    </a:lnTo>
                    <a:lnTo>
                      <a:pt x="286703" y="266700"/>
                    </a:lnTo>
                    <a:close/>
                    <a:moveTo>
                      <a:pt x="626745" y="236220"/>
                    </a:moveTo>
                    <a:lnTo>
                      <a:pt x="395288" y="5715"/>
                    </a:lnTo>
                    <a:cubicBezTo>
                      <a:pt x="387668" y="-1905"/>
                      <a:pt x="376238" y="-1905"/>
                      <a:pt x="368618" y="5715"/>
                    </a:cubicBezTo>
                    <a:lnTo>
                      <a:pt x="6668" y="367665"/>
                    </a:lnTo>
                    <a:cubicBezTo>
                      <a:pt x="5715" y="368618"/>
                      <a:pt x="4763" y="369570"/>
                      <a:pt x="3810" y="370523"/>
                    </a:cubicBezTo>
                    <a:lnTo>
                      <a:pt x="2858" y="371475"/>
                    </a:lnTo>
                    <a:cubicBezTo>
                      <a:pt x="2858" y="372427"/>
                      <a:pt x="1905" y="372427"/>
                      <a:pt x="1905" y="373380"/>
                    </a:cubicBezTo>
                    <a:cubicBezTo>
                      <a:pt x="1905" y="374333"/>
                      <a:pt x="1905" y="374333"/>
                      <a:pt x="953" y="375285"/>
                    </a:cubicBezTo>
                    <a:cubicBezTo>
                      <a:pt x="953" y="376238"/>
                      <a:pt x="953" y="376238"/>
                      <a:pt x="0" y="377190"/>
                    </a:cubicBezTo>
                    <a:cubicBezTo>
                      <a:pt x="0" y="378143"/>
                      <a:pt x="0" y="380048"/>
                      <a:pt x="0" y="381000"/>
                    </a:cubicBezTo>
                    <a:lnTo>
                      <a:pt x="0" y="495300"/>
                    </a:lnTo>
                    <a:cubicBezTo>
                      <a:pt x="0" y="505777"/>
                      <a:pt x="8573" y="514350"/>
                      <a:pt x="19050" y="514350"/>
                    </a:cubicBezTo>
                    <a:lnTo>
                      <a:pt x="451485" y="514350"/>
                    </a:lnTo>
                    <a:lnTo>
                      <a:pt x="458153" y="514350"/>
                    </a:lnTo>
                    <a:lnTo>
                      <a:pt x="458153" y="513398"/>
                    </a:lnTo>
                    <a:cubicBezTo>
                      <a:pt x="478155" y="510540"/>
                      <a:pt x="493395" y="491490"/>
                      <a:pt x="490538" y="470535"/>
                    </a:cubicBezTo>
                    <a:lnTo>
                      <a:pt x="462915" y="260985"/>
                    </a:lnTo>
                    <a:cubicBezTo>
                      <a:pt x="460058" y="241935"/>
                      <a:pt x="443865" y="227648"/>
                      <a:pt x="424815" y="227648"/>
                    </a:cubicBezTo>
                    <a:lnTo>
                      <a:pt x="286703" y="227648"/>
                    </a:lnTo>
                    <a:cubicBezTo>
                      <a:pt x="265748" y="227648"/>
                      <a:pt x="248603" y="244793"/>
                      <a:pt x="248603" y="265748"/>
                    </a:cubicBezTo>
                    <a:lnTo>
                      <a:pt x="248603" y="360998"/>
                    </a:lnTo>
                    <a:lnTo>
                      <a:pt x="65723" y="360998"/>
                    </a:lnTo>
                    <a:lnTo>
                      <a:pt x="381953" y="45720"/>
                    </a:lnTo>
                    <a:lnTo>
                      <a:pt x="595313" y="259080"/>
                    </a:lnTo>
                    <a:lnTo>
                      <a:pt x="553403" y="471488"/>
                    </a:lnTo>
                    <a:cubicBezTo>
                      <a:pt x="620078" y="484823"/>
                      <a:pt x="685800" y="441008"/>
                      <a:pt x="699135" y="374333"/>
                    </a:cubicBezTo>
                    <a:cubicBezTo>
                      <a:pt x="709613" y="316230"/>
                      <a:pt x="679133" y="259080"/>
                      <a:pt x="626745" y="236220"/>
                    </a:cubicBezTo>
                    <a:close/>
                  </a:path>
                </a:pathLst>
              </a:custGeom>
              <a:grpFill/>
              <a:ln w="9525" cap="flat">
                <a:noFill/>
                <a:prstDash val="solid"/>
                <a:miter/>
              </a:ln>
            </p:spPr>
            <p:txBody>
              <a:bodyPr rtlCol="0" anchor="ctr"/>
              <a:lstStyle/>
              <a:p>
                <a:endParaRPr lang="ja-JP" altLang="en-US"/>
              </a:p>
            </p:txBody>
          </p:sp>
        </p:grpSp>
      </p:grpSp>
      <p:sp>
        <p:nvSpPr>
          <p:cNvPr id="46" name="正方形/長方形 45">
            <a:extLst>
              <a:ext uri="{FF2B5EF4-FFF2-40B4-BE49-F238E27FC236}">
                <a16:creationId xmlns:a16="http://schemas.microsoft.com/office/drawing/2014/main" id="{470DA72F-0AD4-1DE4-8FA5-3E711CDAA525}"/>
              </a:ext>
            </a:extLst>
          </p:cNvPr>
          <p:cNvSpPr>
            <a:spLocks/>
          </p:cNvSpPr>
          <p:nvPr/>
        </p:nvSpPr>
        <p:spPr>
          <a:xfrm>
            <a:off x="1330320" y="4810076"/>
            <a:ext cx="720000" cy="324000"/>
          </a:xfrm>
          <a:prstGeom prst="rect">
            <a:avLst/>
          </a:prstGeom>
          <a:solidFill>
            <a:srgbClr val="8FB737"/>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C</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47" name="正方形/長方形 46">
            <a:extLst>
              <a:ext uri="{FF2B5EF4-FFF2-40B4-BE49-F238E27FC236}">
                <a16:creationId xmlns:a16="http://schemas.microsoft.com/office/drawing/2014/main" id="{6A220162-4C0E-D9D5-798F-E02B8D084166}"/>
              </a:ext>
            </a:extLst>
          </p:cNvPr>
          <p:cNvSpPr>
            <a:spLocks/>
          </p:cNvSpPr>
          <p:nvPr/>
        </p:nvSpPr>
        <p:spPr>
          <a:xfrm>
            <a:off x="1330320" y="4025437"/>
            <a:ext cx="720000" cy="324000"/>
          </a:xfrm>
          <a:prstGeom prst="rect">
            <a:avLst/>
          </a:prstGeom>
          <a:solidFill>
            <a:srgbClr val="8FB737"/>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C</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94039ABE-0C9C-FB7F-B373-5A66F74D6C6A}"/>
              </a:ext>
            </a:extLst>
          </p:cNvPr>
          <p:cNvSpPr>
            <a:spLocks/>
          </p:cNvSpPr>
          <p:nvPr/>
        </p:nvSpPr>
        <p:spPr>
          <a:xfrm>
            <a:off x="1330320" y="2176200"/>
            <a:ext cx="720000" cy="324000"/>
          </a:xfrm>
          <a:prstGeom prst="rect">
            <a:avLst/>
          </a:prstGeom>
          <a:solidFill>
            <a:srgbClr val="8FB737"/>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C</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E8122F81-5803-6355-0096-13727A7DEE73}"/>
              </a:ext>
            </a:extLst>
          </p:cNvPr>
          <p:cNvSpPr>
            <a:spLocks/>
          </p:cNvSpPr>
          <p:nvPr/>
        </p:nvSpPr>
        <p:spPr>
          <a:xfrm>
            <a:off x="1330320" y="3017437"/>
            <a:ext cx="720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6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6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a:t>
            </a:r>
            <a:r>
              <a:rPr kumimoji="1" lang="en-US" altLang="ja-JP" sz="8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6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700" b="1" dirty="0">
              <a:solidFill>
                <a:srgbClr val="FFFFFF"/>
              </a:solidFill>
              <a:latin typeface="BIZ UDPゴシック" panose="020B0400000000000000" pitchFamily="50" charset="-128"/>
              <a:ea typeface="BIZ UDPゴシック" panose="020B0400000000000000" pitchFamily="50" charset="-128"/>
            </a:endParaRPr>
          </a:p>
        </p:txBody>
      </p:sp>
      <p:grpSp>
        <p:nvGrpSpPr>
          <p:cNvPr id="32" name="グループ化 31">
            <a:extLst>
              <a:ext uri="{FF2B5EF4-FFF2-40B4-BE49-F238E27FC236}">
                <a16:creationId xmlns:a16="http://schemas.microsoft.com/office/drawing/2014/main" id="{D8E2352B-59E3-DEFE-1A13-D212A21A0415}"/>
              </a:ext>
            </a:extLst>
          </p:cNvPr>
          <p:cNvGrpSpPr/>
          <p:nvPr/>
        </p:nvGrpSpPr>
        <p:grpSpPr>
          <a:xfrm>
            <a:off x="2610000" y="3017437"/>
            <a:ext cx="324000" cy="324000"/>
            <a:chOff x="6723571" y="910917"/>
            <a:chExt cx="324000" cy="324000"/>
          </a:xfrm>
        </p:grpSpPr>
        <p:sp>
          <p:nvSpPr>
            <p:cNvPr id="33" name="正方形/長方形 32">
              <a:extLst>
                <a:ext uri="{FF2B5EF4-FFF2-40B4-BE49-F238E27FC236}">
                  <a16:creationId xmlns:a16="http://schemas.microsoft.com/office/drawing/2014/main" id="{72995DC2-454A-EBB8-1AF9-932319AE82B3}"/>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34" name="Freeform 6">
              <a:extLst>
                <a:ext uri="{FF2B5EF4-FFF2-40B4-BE49-F238E27FC236}">
                  <a16:creationId xmlns:a16="http://schemas.microsoft.com/office/drawing/2014/main" id="{648C0565-718D-A166-DE92-F94EAC268DC3}"/>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35" name="グループ化 34">
            <a:extLst>
              <a:ext uri="{FF2B5EF4-FFF2-40B4-BE49-F238E27FC236}">
                <a16:creationId xmlns:a16="http://schemas.microsoft.com/office/drawing/2014/main" id="{50F632F4-003C-6376-1CC8-90D9AAF97428}"/>
              </a:ext>
            </a:extLst>
          </p:cNvPr>
          <p:cNvGrpSpPr/>
          <p:nvPr/>
        </p:nvGrpSpPr>
        <p:grpSpPr>
          <a:xfrm>
            <a:off x="2610000" y="2176200"/>
            <a:ext cx="324000" cy="324000"/>
            <a:chOff x="6723571" y="910917"/>
            <a:chExt cx="324000" cy="324000"/>
          </a:xfrm>
        </p:grpSpPr>
        <p:sp>
          <p:nvSpPr>
            <p:cNvPr id="36" name="正方形/長方形 35">
              <a:extLst>
                <a:ext uri="{FF2B5EF4-FFF2-40B4-BE49-F238E27FC236}">
                  <a16:creationId xmlns:a16="http://schemas.microsoft.com/office/drawing/2014/main" id="{B9F47098-9610-59D4-CDEE-8A0EA1EC3A18}"/>
                </a:ext>
              </a:extLst>
            </p:cNvPr>
            <p:cNvSpPr>
              <a:spLocks/>
            </p:cNvSpPr>
            <p:nvPr/>
          </p:nvSpPr>
          <p:spPr>
            <a:xfrm>
              <a:off x="6723571" y="910917"/>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運用中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sp>
          <p:nvSpPr>
            <p:cNvPr id="37" name="Freeform 6">
              <a:extLst>
                <a:ext uri="{FF2B5EF4-FFF2-40B4-BE49-F238E27FC236}">
                  <a16:creationId xmlns:a16="http://schemas.microsoft.com/office/drawing/2014/main" id="{6E020BB0-B49F-F27D-FAE5-E77A1C52CC89}"/>
                </a:ext>
              </a:extLst>
            </p:cNvPr>
            <p:cNvSpPr>
              <a:spLocks noEditPoints="1"/>
            </p:cNvSpPr>
            <p:nvPr/>
          </p:nvSpPr>
          <p:spPr bwMode="auto">
            <a:xfrm>
              <a:off x="6813161" y="1054917"/>
              <a:ext cx="144820" cy="144820"/>
            </a:xfrm>
            <a:custGeom>
              <a:avLst/>
              <a:gdLst>
                <a:gd name="T0" fmla="*/ 210 w 454"/>
                <a:gd name="T1" fmla="*/ 214 h 454"/>
                <a:gd name="T2" fmla="*/ 159 w 454"/>
                <a:gd name="T3" fmla="*/ 259 h 454"/>
                <a:gd name="T4" fmla="*/ 159 w 454"/>
                <a:gd name="T5" fmla="*/ 100 h 454"/>
                <a:gd name="T6" fmla="*/ 210 w 454"/>
                <a:gd name="T7" fmla="*/ 55 h 454"/>
                <a:gd name="T8" fmla="*/ 159 w 454"/>
                <a:gd name="T9" fmla="*/ 100 h 454"/>
                <a:gd name="T10" fmla="*/ 210 w 454"/>
                <a:gd name="T11" fmla="*/ 338 h 454"/>
                <a:gd name="T12" fmla="*/ 159 w 454"/>
                <a:gd name="T13" fmla="*/ 293 h 454"/>
                <a:gd name="T14" fmla="*/ 244 w 454"/>
                <a:gd name="T15" fmla="*/ 338 h 454"/>
                <a:gd name="T16" fmla="*/ 295 w 454"/>
                <a:gd name="T17" fmla="*/ 293 h 454"/>
                <a:gd name="T18" fmla="*/ 244 w 454"/>
                <a:gd name="T19" fmla="*/ 338 h 454"/>
                <a:gd name="T20" fmla="*/ 125 w 454"/>
                <a:gd name="T21" fmla="*/ 338 h 454"/>
                <a:gd name="T22" fmla="*/ 74 w 454"/>
                <a:gd name="T23" fmla="*/ 293 h 454"/>
                <a:gd name="T24" fmla="*/ 74 w 454"/>
                <a:gd name="T25" fmla="*/ 100 h 454"/>
                <a:gd name="T26" fmla="*/ 125 w 454"/>
                <a:gd name="T27" fmla="*/ 55 h 454"/>
                <a:gd name="T28" fmla="*/ 74 w 454"/>
                <a:gd name="T29" fmla="*/ 100 h 454"/>
                <a:gd name="T30" fmla="*/ 125 w 454"/>
                <a:gd name="T31" fmla="*/ 259 h 454"/>
                <a:gd name="T32" fmla="*/ 74 w 454"/>
                <a:gd name="T33" fmla="*/ 214 h 454"/>
                <a:gd name="T34" fmla="*/ 74 w 454"/>
                <a:gd name="T35" fmla="*/ 180 h 454"/>
                <a:gd name="T36" fmla="*/ 125 w 454"/>
                <a:gd name="T37" fmla="*/ 134 h 454"/>
                <a:gd name="T38" fmla="*/ 74 w 454"/>
                <a:gd name="T39" fmla="*/ 180 h 454"/>
                <a:gd name="T40" fmla="*/ 210 w 454"/>
                <a:gd name="T41" fmla="*/ 180 h 454"/>
                <a:gd name="T42" fmla="*/ 159 w 454"/>
                <a:gd name="T43" fmla="*/ 134 h 454"/>
                <a:gd name="T44" fmla="*/ 329 w 454"/>
                <a:gd name="T45" fmla="*/ 180 h 454"/>
                <a:gd name="T46" fmla="*/ 380 w 454"/>
                <a:gd name="T47" fmla="*/ 134 h 454"/>
                <a:gd name="T48" fmla="*/ 329 w 454"/>
                <a:gd name="T49" fmla="*/ 180 h 454"/>
                <a:gd name="T50" fmla="*/ 295 w 454"/>
                <a:gd name="T51" fmla="*/ 259 h 454"/>
                <a:gd name="T52" fmla="*/ 244 w 454"/>
                <a:gd name="T53" fmla="*/ 214 h 454"/>
                <a:gd name="T54" fmla="*/ 329 w 454"/>
                <a:gd name="T55" fmla="*/ 100 h 454"/>
                <a:gd name="T56" fmla="*/ 380 w 454"/>
                <a:gd name="T57" fmla="*/ 55 h 454"/>
                <a:gd name="T58" fmla="*/ 329 w 454"/>
                <a:gd name="T59" fmla="*/ 100 h 454"/>
                <a:gd name="T60" fmla="*/ 454 w 454"/>
                <a:gd name="T61" fmla="*/ 454 h 454"/>
                <a:gd name="T62" fmla="*/ 0 w 454"/>
                <a:gd name="T63" fmla="*/ 454 h 454"/>
                <a:gd name="T64" fmla="*/ 25 w 454"/>
                <a:gd name="T65" fmla="*/ 436 h 454"/>
                <a:gd name="T66" fmla="*/ 46 w 454"/>
                <a:gd name="T67" fmla="*/ 0 h 454"/>
                <a:gd name="T68" fmla="*/ 409 w 454"/>
                <a:gd name="T69" fmla="*/ 0 h 454"/>
                <a:gd name="T70" fmla="*/ 429 w 454"/>
                <a:gd name="T71" fmla="*/ 436 h 454"/>
                <a:gd name="T72" fmla="*/ 454 w 454"/>
                <a:gd name="T73" fmla="*/ 454 h 454"/>
                <a:gd name="T74" fmla="*/ 398 w 454"/>
                <a:gd name="T75" fmla="*/ 21 h 454"/>
                <a:gd name="T76" fmla="*/ 46 w 454"/>
                <a:gd name="T77" fmla="*/ 31 h 454"/>
                <a:gd name="T78" fmla="*/ 74 w 454"/>
                <a:gd name="T79" fmla="*/ 436 h 454"/>
                <a:gd name="T80" fmla="*/ 136 w 454"/>
                <a:gd name="T81" fmla="*/ 372 h 454"/>
                <a:gd name="T82" fmla="*/ 159 w 454"/>
                <a:gd name="T83" fmla="*/ 436 h 454"/>
                <a:gd name="T84" fmla="*/ 295 w 454"/>
                <a:gd name="T85" fmla="*/ 372 h 454"/>
                <a:gd name="T86" fmla="*/ 318 w 454"/>
                <a:gd name="T87" fmla="*/ 436 h 454"/>
                <a:gd name="T88" fmla="*/ 380 w 454"/>
                <a:gd name="T89" fmla="*/ 372 h 454"/>
                <a:gd name="T90" fmla="*/ 409 w 454"/>
                <a:gd name="T91" fmla="*/ 436 h 454"/>
                <a:gd name="T92" fmla="*/ 329 w 454"/>
                <a:gd name="T93" fmla="*/ 259 h 454"/>
                <a:gd name="T94" fmla="*/ 380 w 454"/>
                <a:gd name="T95" fmla="*/ 214 h 454"/>
                <a:gd name="T96" fmla="*/ 329 w 454"/>
                <a:gd name="T97" fmla="*/ 259 h 454"/>
                <a:gd name="T98" fmla="*/ 380 w 454"/>
                <a:gd name="T99" fmla="*/ 338 h 454"/>
                <a:gd name="T100" fmla="*/ 329 w 454"/>
                <a:gd name="T101" fmla="*/ 293 h 454"/>
                <a:gd name="T102" fmla="*/ 244 w 454"/>
                <a:gd name="T103" fmla="*/ 180 h 454"/>
                <a:gd name="T104" fmla="*/ 295 w 454"/>
                <a:gd name="T105" fmla="*/ 134 h 454"/>
                <a:gd name="T106" fmla="*/ 244 w 454"/>
                <a:gd name="T107" fmla="*/ 180 h 454"/>
                <a:gd name="T108" fmla="*/ 295 w 454"/>
                <a:gd name="T109" fmla="*/ 100 h 454"/>
                <a:gd name="T110" fmla="*/ 244 w 454"/>
                <a:gd name="T111" fmla="*/ 5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4" h="454">
                  <a:moveTo>
                    <a:pt x="159" y="214"/>
                  </a:moveTo>
                  <a:cubicBezTo>
                    <a:pt x="210" y="214"/>
                    <a:pt x="210" y="214"/>
                    <a:pt x="210" y="214"/>
                  </a:cubicBezTo>
                  <a:cubicBezTo>
                    <a:pt x="210" y="259"/>
                    <a:pt x="210" y="259"/>
                    <a:pt x="210" y="259"/>
                  </a:cubicBezTo>
                  <a:cubicBezTo>
                    <a:pt x="159" y="259"/>
                    <a:pt x="159" y="259"/>
                    <a:pt x="159" y="259"/>
                  </a:cubicBezTo>
                  <a:lnTo>
                    <a:pt x="159" y="214"/>
                  </a:lnTo>
                  <a:close/>
                  <a:moveTo>
                    <a:pt x="159" y="100"/>
                  </a:moveTo>
                  <a:cubicBezTo>
                    <a:pt x="210" y="100"/>
                    <a:pt x="210" y="100"/>
                    <a:pt x="210" y="100"/>
                  </a:cubicBezTo>
                  <a:cubicBezTo>
                    <a:pt x="210" y="55"/>
                    <a:pt x="210" y="55"/>
                    <a:pt x="210" y="55"/>
                  </a:cubicBezTo>
                  <a:cubicBezTo>
                    <a:pt x="159" y="55"/>
                    <a:pt x="159" y="55"/>
                    <a:pt x="159" y="55"/>
                  </a:cubicBezTo>
                  <a:lnTo>
                    <a:pt x="159" y="100"/>
                  </a:lnTo>
                  <a:close/>
                  <a:moveTo>
                    <a:pt x="159" y="338"/>
                  </a:moveTo>
                  <a:cubicBezTo>
                    <a:pt x="210" y="338"/>
                    <a:pt x="210" y="338"/>
                    <a:pt x="210" y="338"/>
                  </a:cubicBezTo>
                  <a:cubicBezTo>
                    <a:pt x="210" y="293"/>
                    <a:pt x="210" y="293"/>
                    <a:pt x="210" y="293"/>
                  </a:cubicBezTo>
                  <a:cubicBezTo>
                    <a:pt x="159" y="293"/>
                    <a:pt x="159" y="293"/>
                    <a:pt x="159" y="293"/>
                  </a:cubicBezTo>
                  <a:lnTo>
                    <a:pt x="159" y="338"/>
                  </a:lnTo>
                  <a:close/>
                  <a:moveTo>
                    <a:pt x="244" y="338"/>
                  </a:moveTo>
                  <a:cubicBezTo>
                    <a:pt x="295" y="338"/>
                    <a:pt x="295" y="338"/>
                    <a:pt x="295" y="338"/>
                  </a:cubicBezTo>
                  <a:cubicBezTo>
                    <a:pt x="295" y="293"/>
                    <a:pt x="295" y="293"/>
                    <a:pt x="295" y="293"/>
                  </a:cubicBezTo>
                  <a:cubicBezTo>
                    <a:pt x="244" y="293"/>
                    <a:pt x="244" y="293"/>
                    <a:pt x="244" y="293"/>
                  </a:cubicBezTo>
                  <a:lnTo>
                    <a:pt x="244" y="338"/>
                  </a:lnTo>
                  <a:close/>
                  <a:moveTo>
                    <a:pt x="74" y="338"/>
                  </a:moveTo>
                  <a:cubicBezTo>
                    <a:pt x="125" y="338"/>
                    <a:pt x="125" y="338"/>
                    <a:pt x="125" y="338"/>
                  </a:cubicBezTo>
                  <a:cubicBezTo>
                    <a:pt x="125" y="293"/>
                    <a:pt x="125" y="293"/>
                    <a:pt x="125" y="293"/>
                  </a:cubicBezTo>
                  <a:cubicBezTo>
                    <a:pt x="74" y="293"/>
                    <a:pt x="74" y="293"/>
                    <a:pt x="74" y="293"/>
                  </a:cubicBezTo>
                  <a:lnTo>
                    <a:pt x="74" y="338"/>
                  </a:lnTo>
                  <a:close/>
                  <a:moveTo>
                    <a:pt x="74" y="100"/>
                  </a:moveTo>
                  <a:cubicBezTo>
                    <a:pt x="125" y="100"/>
                    <a:pt x="125" y="100"/>
                    <a:pt x="125" y="100"/>
                  </a:cubicBezTo>
                  <a:cubicBezTo>
                    <a:pt x="125" y="55"/>
                    <a:pt x="125" y="55"/>
                    <a:pt x="125" y="55"/>
                  </a:cubicBezTo>
                  <a:cubicBezTo>
                    <a:pt x="74" y="55"/>
                    <a:pt x="74" y="55"/>
                    <a:pt x="74" y="55"/>
                  </a:cubicBezTo>
                  <a:lnTo>
                    <a:pt x="74" y="100"/>
                  </a:lnTo>
                  <a:close/>
                  <a:moveTo>
                    <a:pt x="74" y="259"/>
                  </a:moveTo>
                  <a:cubicBezTo>
                    <a:pt x="125" y="259"/>
                    <a:pt x="125" y="259"/>
                    <a:pt x="125" y="259"/>
                  </a:cubicBezTo>
                  <a:cubicBezTo>
                    <a:pt x="125" y="214"/>
                    <a:pt x="125" y="214"/>
                    <a:pt x="125" y="214"/>
                  </a:cubicBezTo>
                  <a:cubicBezTo>
                    <a:pt x="74" y="214"/>
                    <a:pt x="74" y="214"/>
                    <a:pt x="74" y="214"/>
                  </a:cubicBezTo>
                  <a:lnTo>
                    <a:pt x="74" y="259"/>
                  </a:lnTo>
                  <a:close/>
                  <a:moveTo>
                    <a:pt x="74" y="180"/>
                  </a:moveTo>
                  <a:cubicBezTo>
                    <a:pt x="125" y="180"/>
                    <a:pt x="125" y="180"/>
                    <a:pt x="125" y="180"/>
                  </a:cubicBezTo>
                  <a:cubicBezTo>
                    <a:pt x="125" y="134"/>
                    <a:pt x="125" y="134"/>
                    <a:pt x="125" y="134"/>
                  </a:cubicBezTo>
                  <a:cubicBezTo>
                    <a:pt x="74" y="134"/>
                    <a:pt x="74" y="134"/>
                    <a:pt x="74" y="134"/>
                  </a:cubicBezTo>
                  <a:lnTo>
                    <a:pt x="74" y="180"/>
                  </a:lnTo>
                  <a:close/>
                  <a:moveTo>
                    <a:pt x="159" y="180"/>
                  </a:moveTo>
                  <a:cubicBezTo>
                    <a:pt x="210" y="180"/>
                    <a:pt x="210" y="180"/>
                    <a:pt x="210" y="180"/>
                  </a:cubicBezTo>
                  <a:cubicBezTo>
                    <a:pt x="210" y="134"/>
                    <a:pt x="210" y="134"/>
                    <a:pt x="210" y="134"/>
                  </a:cubicBezTo>
                  <a:cubicBezTo>
                    <a:pt x="159" y="134"/>
                    <a:pt x="159" y="134"/>
                    <a:pt x="159" y="134"/>
                  </a:cubicBezTo>
                  <a:lnTo>
                    <a:pt x="159" y="180"/>
                  </a:lnTo>
                  <a:close/>
                  <a:moveTo>
                    <a:pt x="329" y="180"/>
                  </a:moveTo>
                  <a:cubicBezTo>
                    <a:pt x="380" y="180"/>
                    <a:pt x="380" y="180"/>
                    <a:pt x="380" y="180"/>
                  </a:cubicBezTo>
                  <a:cubicBezTo>
                    <a:pt x="380" y="134"/>
                    <a:pt x="380" y="134"/>
                    <a:pt x="380" y="134"/>
                  </a:cubicBezTo>
                  <a:cubicBezTo>
                    <a:pt x="329" y="134"/>
                    <a:pt x="329" y="134"/>
                    <a:pt x="329" y="134"/>
                  </a:cubicBezTo>
                  <a:lnTo>
                    <a:pt x="329" y="180"/>
                  </a:lnTo>
                  <a:close/>
                  <a:moveTo>
                    <a:pt x="244" y="259"/>
                  </a:moveTo>
                  <a:cubicBezTo>
                    <a:pt x="295" y="259"/>
                    <a:pt x="295" y="259"/>
                    <a:pt x="295" y="259"/>
                  </a:cubicBezTo>
                  <a:cubicBezTo>
                    <a:pt x="295" y="214"/>
                    <a:pt x="295" y="214"/>
                    <a:pt x="295" y="214"/>
                  </a:cubicBezTo>
                  <a:cubicBezTo>
                    <a:pt x="244" y="214"/>
                    <a:pt x="244" y="214"/>
                    <a:pt x="244" y="214"/>
                  </a:cubicBezTo>
                  <a:lnTo>
                    <a:pt x="244" y="259"/>
                  </a:lnTo>
                  <a:close/>
                  <a:moveTo>
                    <a:pt x="329" y="100"/>
                  </a:moveTo>
                  <a:cubicBezTo>
                    <a:pt x="380" y="100"/>
                    <a:pt x="380" y="100"/>
                    <a:pt x="380" y="100"/>
                  </a:cubicBezTo>
                  <a:cubicBezTo>
                    <a:pt x="380" y="55"/>
                    <a:pt x="380" y="55"/>
                    <a:pt x="380" y="55"/>
                  </a:cubicBezTo>
                  <a:cubicBezTo>
                    <a:pt x="329" y="55"/>
                    <a:pt x="329" y="55"/>
                    <a:pt x="329" y="55"/>
                  </a:cubicBezTo>
                  <a:lnTo>
                    <a:pt x="329" y="100"/>
                  </a:lnTo>
                  <a:close/>
                  <a:moveTo>
                    <a:pt x="454" y="454"/>
                  </a:moveTo>
                  <a:cubicBezTo>
                    <a:pt x="454" y="454"/>
                    <a:pt x="454" y="454"/>
                    <a:pt x="454" y="454"/>
                  </a:cubicBezTo>
                  <a:cubicBezTo>
                    <a:pt x="0" y="454"/>
                    <a:pt x="0" y="454"/>
                    <a:pt x="0" y="454"/>
                  </a:cubicBezTo>
                  <a:cubicBezTo>
                    <a:pt x="0" y="454"/>
                    <a:pt x="0" y="454"/>
                    <a:pt x="0" y="454"/>
                  </a:cubicBezTo>
                  <a:cubicBezTo>
                    <a:pt x="10" y="436"/>
                    <a:pt x="10" y="436"/>
                    <a:pt x="10" y="436"/>
                  </a:cubicBezTo>
                  <a:cubicBezTo>
                    <a:pt x="25" y="436"/>
                    <a:pt x="25" y="436"/>
                    <a:pt x="25" y="436"/>
                  </a:cubicBezTo>
                  <a:cubicBezTo>
                    <a:pt x="25" y="21"/>
                    <a:pt x="25" y="21"/>
                    <a:pt x="25" y="21"/>
                  </a:cubicBezTo>
                  <a:cubicBezTo>
                    <a:pt x="25" y="10"/>
                    <a:pt x="34" y="0"/>
                    <a:pt x="46" y="0"/>
                  </a:cubicBezTo>
                  <a:cubicBezTo>
                    <a:pt x="46" y="0"/>
                    <a:pt x="46" y="0"/>
                    <a:pt x="46" y="0"/>
                  </a:cubicBezTo>
                  <a:cubicBezTo>
                    <a:pt x="409" y="0"/>
                    <a:pt x="409" y="0"/>
                    <a:pt x="409" y="0"/>
                  </a:cubicBezTo>
                  <a:cubicBezTo>
                    <a:pt x="420" y="0"/>
                    <a:pt x="429" y="10"/>
                    <a:pt x="429" y="21"/>
                  </a:cubicBezTo>
                  <a:cubicBezTo>
                    <a:pt x="429" y="436"/>
                    <a:pt x="429" y="436"/>
                    <a:pt x="429" y="436"/>
                  </a:cubicBezTo>
                  <a:cubicBezTo>
                    <a:pt x="445" y="436"/>
                    <a:pt x="445" y="436"/>
                    <a:pt x="445" y="436"/>
                  </a:cubicBezTo>
                  <a:lnTo>
                    <a:pt x="454" y="454"/>
                  </a:lnTo>
                  <a:close/>
                  <a:moveTo>
                    <a:pt x="409" y="31"/>
                  </a:moveTo>
                  <a:cubicBezTo>
                    <a:pt x="409" y="25"/>
                    <a:pt x="404" y="21"/>
                    <a:pt x="398" y="21"/>
                  </a:cubicBezTo>
                  <a:cubicBezTo>
                    <a:pt x="56" y="21"/>
                    <a:pt x="56" y="21"/>
                    <a:pt x="56" y="21"/>
                  </a:cubicBezTo>
                  <a:cubicBezTo>
                    <a:pt x="50" y="21"/>
                    <a:pt x="46" y="25"/>
                    <a:pt x="46" y="31"/>
                  </a:cubicBezTo>
                  <a:cubicBezTo>
                    <a:pt x="46" y="436"/>
                    <a:pt x="46" y="436"/>
                    <a:pt x="46" y="436"/>
                  </a:cubicBezTo>
                  <a:cubicBezTo>
                    <a:pt x="74" y="436"/>
                    <a:pt x="74" y="436"/>
                    <a:pt x="74" y="436"/>
                  </a:cubicBezTo>
                  <a:cubicBezTo>
                    <a:pt x="74" y="372"/>
                    <a:pt x="74" y="372"/>
                    <a:pt x="74" y="372"/>
                  </a:cubicBezTo>
                  <a:cubicBezTo>
                    <a:pt x="136" y="372"/>
                    <a:pt x="136" y="372"/>
                    <a:pt x="136" y="372"/>
                  </a:cubicBezTo>
                  <a:cubicBezTo>
                    <a:pt x="136" y="436"/>
                    <a:pt x="136" y="436"/>
                    <a:pt x="136" y="436"/>
                  </a:cubicBezTo>
                  <a:cubicBezTo>
                    <a:pt x="159" y="436"/>
                    <a:pt x="159" y="436"/>
                    <a:pt x="159" y="436"/>
                  </a:cubicBezTo>
                  <a:cubicBezTo>
                    <a:pt x="159" y="372"/>
                    <a:pt x="159" y="372"/>
                    <a:pt x="159" y="372"/>
                  </a:cubicBezTo>
                  <a:cubicBezTo>
                    <a:pt x="295" y="372"/>
                    <a:pt x="295" y="372"/>
                    <a:pt x="295" y="372"/>
                  </a:cubicBezTo>
                  <a:cubicBezTo>
                    <a:pt x="295" y="436"/>
                    <a:pt x="295" y="436"/>
                    <a:pt x="295" y="436"/>
                  </a:cubicBezTo>
                  <a:cubicBezTo>
                    <a:pt x="318" y="436"/>
                    <a:pt x="318" y="436"/>
                    <a:pt x="318" y="436"/>
                  </a:cubicBezTo>
                  <a:cubicBezTo>
                    <a:pt x="318" y="372"/>
                    <a:pt x="318" y="372"/>
                    <a:pt x="318" y="372"/>
                  </a:cubicBezTo>
                  <a:cubicBezTo>
                    <a:pt x="380" y="372"/>
                    <a:pt x="380" y="372"/>
                    <a:pt x="380" y="372"/>
                  </a:cubicBezTo>
                  <a:cubicBezTo>
                    <a:pt x="380" y="436"/>
                    <a:pt x="380" y="436"/>
                    <a:pt x="380" y="436"/>
                  </a:cubicBezTo>
                  <a:cubicBezTo>
                    <a:pt x="409" y="436"/>
                    <a:pt x="409" y="436"/>
                    <a:pt x="409" y="436"/>
                  </a:cubicBezTo>
                  <a:lnTo>
                    <a:pt x="409" y="31"/>
                  </a:lnTo>
                  <a:close/>
                  <a:moveTo>
                    <a:pt x="329" y="259"/>
                  </a:moveTo>
                  <a:cubicBezTo>
                    <a:pt x="380" y="259"/>
                    <a:pt x="380" y="259"/>
                    <a:pt x="380" y="259"/>
                  </a:cubicBezTo>
                  <a:cubicBezTo>
                    <a:pt x="380" y="214"/>
                    <a:pt x="380" y="214"/>
                    <a:pt x="380" y="214"/>
                  </a:cubicBezTo>
                  <a:cubicBezTo>
                    <a:pt x="329" y="214"/>
                    <a:pt x="329" y="214"/>
                    <a:pt x="329" y="214"/>
                  </a:cubicBezTo>
                  <a:lnTo>
                    <a:pt x="329" y="259"/>
                  </a:lnTo>
                  <a:close/>
                  <a:moveTo>
                    <a:pt x="329" y="338"/>
                  </a:moveTo>
                  <a:cubicBezTo>
                    <a:pt x="380" y="338"/>
                    <a:pt x="380" y="338"/>
                    <a:pt x="380" y="338"/>
                  </a:cubicBezTo>
                  <a:cubicBezTo>
                    <a:pt x="380" y="293"/>
                    <a:pt x="380" y="293"/>
                    <a:pt x="380" y="293"/>
                  </a:cubicBezTo>
                  <a:cubicBezTo>
                    <a:pt x="329" y="293"/>
                    <a:pt x="329" y="293"/>
                    <a:pt x="329" y="293"/>
                  </a:cubicBezTo>
                  <a:lnTo>
                    <a:pt x="329" y="338"/>
                  </a:lnTo>
                  <a:close/>
                  <a:moveTo>
                    <a:pt x="244" y="180"/>
                  </a:moveTo>
                  <a:cubicBezTo>
                    <a:pt x="295" y="180"/>
                    <a:pt x="295" y="180"/>
                    <a:pt x="295" y="180"/>
                  </a:cubicBezTo>
                  <a:cubicBezTo>
                    <a:pt x="295" y="134"/>
                    <a:pt x="295" y="134"/>
                    <a:pt x="295" y="134"/>
                  </a:cubicBezTo>
                  <a:cubicBezTo>
                    <a:pt x="244" y="134"/>
                    <a:pt x="244" y="134"/>
                    <a:pt x="244" y="134"/>
                  </a:cubicBezTo>
                  <a:lnTo>
                    <a:pt x="244" y="180"/>
                  </a:lnTo>
                  <a:close/>
                  <a:moveTo>
                    <a:pt x="244" y="100"/>
                  </a:moveTo>
                  <a:cubicBezTo>
                    <a:pt x="295" y="100"/>
                    <a:pt x="295" y="100"/>
                    <a:pt x="295" y="100"/>
                  </a:cubicBezTo>
                  <a:cubicBezTo>
                    <a:pt x="295" y="55"/>
                    <a:pt x="295" y="55"/>
                    <a:pt x="295" y="55"/>
                  </a:cubicBezTo>
                  <a:cubicBezTo>
                    <a:pt x="244" y="55"/>
                    <a:pt x="244" y="55"/>
                    <a:pt x="244" y="55"/>
                  </a:cubicBezTo>
                  <a:lnTo>
                    <a:pt x="244" y="100"/>
                  </a:lnTo>
                  <a:close/>
                </a:path>
              </a:pathLst>
            </a:custGeom>
            <a:solidFill>
              <a:srgbClr val="31926F"/>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3" name="スライド番号プレースホルダー 3">
            <a:extLst>
              <a:ext uri="{FF2B5EF4-FFF2-40B4-BE49-F238E27FC236}">
                <a16:creationId xmlns:a16="http://schemas.microsoft.com/office/drawing/2014/main" id="{E77FEAF4-7E39-18F6-05E0-3F903E1FB83F}"/>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pPr/>
              <a:t>9</a:t>
            </a:fld>
            <a:endParaRPr kumimoji="1" lang="ja-JP" altLang="en-US" dirty="0"/>
          </a:p>
        </p:txBody>
      </p:sp>
    </p:spTree>
    <p:extLst>
      <p:ext uri="{BB962C8B-B14F-4D97-AF65-F5344CB8AC3E}">
        <p14:creationId xmlns:p14="http://schemas.microsoft.com/office/powerpoint/2010/main" val="16747652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03456"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zh-TW" dirty="0">
                <a:latin typeface="+mn-ea"/>
                <a:ea typeface="+mn-ea"/>
              </a:rPr>
              <a:t>(</a:t>
            </a:r>
            <a:r>
              <a:rPr lang="en-US" altLang="ja-JP" dirty="0">
                <a:latin typeface="+mn-ea"/>
                <a:ea typeface="+mn-ea"/>
              </a:rPr>
              <a:t>13</a:t>
            </a:r>
            <a:r>
              <a:rPr lang="en-US" altLang="zh-TW" dirty="0">
                <a:latin typeface="+mn-ea"/>
                <a:ea typeface="+mn-ea"/>
              </a:rPr>
              <a:t>) </a:t>
            </a:r>
            <a:r>
              <a:rPr lang="ja-JP" altLang="en-US" dirty="0">
                <a:latin typeface="+mn-ea"/>
                <a:ea typeface="+mn-ea"/>
              </a:rPr>
              <a:t>沖縄県今帰仁村</a:t>
            </a:r>
            <a:endParaRPr lang="zh-TW" altLang="en-US" dirty="0">
              <a:latin typeface="+mn-ea"/>
              <a:ea typeface="+mn-ea"/>
            </a:endParaRPr>
          </a:p>
        </p:txBody>
      </p:sp>
      <p:sp>
        <p:nvSpPr>
          <p:cNvPr id="6" name="スライド番号プレースホルダー 13">
            <a:extLst>
              <a:ext uri="{FF2B5EF4-FFF2-40B4-BE49-F238E27FC236}">
                <a16:creationId xmlns:a16="http://schemas.microsoft.com/office/drawing/2014/main" id="{581D6B38-C397-726F-0B3A-1B55C4CAC6CA}"/>
              </a:ext>
            </a:extLst>
          </p:cNvPr>
          <p:cNvSpPr>
            <a:spLocks noGrp="1"/>
          </p:cNvSpPr>
          <p:nvPr>
            <p:ph type="sldNum" sz="quarter" idx="12"/>
          </p:nvPr>
        </p:nvSpPr>
        <p:spPr>
          <a:xfrm>
            <a:off x="2919453" y="10413491"/>
            <a:ext cx="1700927" cy="153888"/>
          </a:xfrm>
        </p:spPr>
        <p:txBody>
          <a:bodyPr/>
          <a:lstStyle/>
          <a:p>
            <a:fld id="{741C99BD-4CB3-4AB8-B45E-067A6B3414C4}" type="slidenum">
              <a:rPr kumimoji="1" lang="ja-JP" altLang="en-US" smtClean="0">
                <a:latin typeface="+mn-ea"/>
                <a:ea typeface="+mn-ea"/>
              </a:rPr>
              <a:pPr/>
              <a:t>90</a:t>
            </a:fld>
            <a:endParaRPr kumimoji="1" lang="ja-JP" altLang="en-US" dirty="0">
              <a:latin typeface="+mn-ea"/>
              <a:ea typeface="+mn-ea"/>
            </a:endParaRPr>
          </a:p>
        </p:txBody>
      </p:sp>
      <p:grpSp>
        <p:nvGrpSpPr>
          <p:cNvPr id="5" name="グループ化 4">
            <a:extLst>
              <a:ext uri="{FF2B5EF4-FFF2-40B4-BE49-F238E27FC236}">
                <a16:creationId xmlns:a16="http://schemas.microsoft.com/office/drawing/2014/main" id="{64A534A3-EF56-3A51-0076-14E3E84CF618}"/>
              </a:ext>
            </a:extLst>
          </p:cNvPr>
          <p:cNvGrpSpPr/>
          <p:nvPr/>
        </p:nvGrpSpPr>
        <p:grpSpPr>
          <a:xfrm>
            <a:off x="504438" y="1375203"/>
            <a:ext cx="6552000" cy="252000"/>
            <a:chOff x="504000" y="3383548"/>
            <a:chExt cx="6552000" cy="252000"/>
          </a:xfrm>
        </p:grpSpPr>
        <p:sp>
          <p:nvSpPr>
            <p:cNvPr id="10" name="四角形: 角を丸くする 9">
              <a:extLst>
                <a:ext uri="{FF2B5EF4-FFF2-40B4-BE49-F238E27FC236}">
                  <a16:creationId xmlns:a16="http://schemas.microsoft.com/office/drawing/2014/main" id="{9E3EA5BC-A854-F523-2ADE-19C3B4A9348E}"/>
                </a:ext>
              </a:extLst>
            </p:cNvPr>
            <p:cNvSpPr/>
            <p:nvPr/>
          </p:nvSpPr>
          <p:spPr>
            <a:xfrm>
              <a:off x="504000" y="3383548"/>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E1F3DA1B-111A-E3E8-D847-9B16639F4D16}"/>
                </a:ext>
              </a:extLst>
            </p:cNvPr>
            <p:cNvSpPr/>
            <p:nvPr/>
          </p:nvSpPr>
          <p:spPr>
            <a:xfrm>
              <a:off x="1341120" y="338643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12" name="コンテンツ プレースホルダー 17">
            <a:extLst>
              <a:ext uri="{FF2B5EF4-FFF2-40B4-BE49-F238E27FC236}">
                <a16:creationId xmlns:a16="http://schemas.microsoft.com/office/drawing/2014/main" id="{11A3A296-F12B-CEFE-004B-0A681FA8132B}"/>
              </a:ext>
            </a:extLst>
          </p:cNvPr>
          <p:cNvSpPr txBox="1">
            <a:spLocks/>
          </p:cNvSpPr>
          <p:nvPr/>
        </p:nvSpPr>
        <p:spPr>
          <a:xfrm>
            <a:off x="503196" y="1755436"/>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dirty="0">
                <a:solidFill>
                  <a:schemeClr val="tx1"/>
                </a:solidFill>
                <a:latin typeface="+mn-ea"/>
                <a:ea typeface="+mn-ea"/>
              </a:rPr>
              <a:t>自然環境に配慮し、</a:t>
            </a:r>
            <a:r>
              <a:rPr lang="ja-JP" altLang="en-US" sz="1200" u="wavyHeavy" dirty="0">
                <a:uFill>
                  <a:solidFill>
                    <a:srgbClr val="31926F"/>
                  </a:solidFill>
                </a:uFill>
                <a:latin typeface="+mn-ea"/>
                <a:ea typeface="+mn-ea"/>
              </a:rPr>
              <a:t>パッシブデザイン</a:t>
            </a:r>
            <a:r>
              <a:rPr kumimoji="1" lang="ja-JP" altLang="en-US" sz="1200" dirty="0">
                <a:solidFill>
                  <a:schemeClr val="tx1"/>
                </a:solidFill>
                <a:latin typeface="+mn-ea"/>
                <a:ea typeface="+mn-ea"/>
              </a:rPr>
              <a:t>（自然エネルギーを機器設備に頼らず最大限に活用する設計手法）を考慮した建築計画を実施。発電機室、電気室、サーバ室は、浸水等を考慮して最上階の</a:t>
            </a:r>
            <a:r>
              <a:rPr kumimoji="1" lang="en-US" altLang="ja-JP" sz="1200" dirty="0">
                <a:solidFill>
                  <a:schemeClr val="tx1"/>
                </a:solidFill>
                <a:latin typeface="+mn-ea"/>
                <a:ea typeface="+mn-ea"/>
              </a:rPr>
              <a:t>3</a:t>
            </a:r>
            <a:r>
              <a:rPr kumimoji="1" lang="ja-JP" altLang="en-US" sz="1200" dirty="0">
                <a:solidFill>
                  <a:schemeClr val="tx1"/>
                </a:solidFill>
                <a:latin typeface="+mn-ea"/>
                <a:ea typeface="+mn-ea"/>
              </a:rPr>
              <a:t>階に配置</a:t>
            </a:r>
            <a:r>
              <a:rPr kumimoji="1" lang="ja-JP" altLang="en-US" sz="1200" dirty="0">
                <a:latin typeface="+mn-ea"/>
                <a:ea typeface="+mn-ea"/>
              </a:rPr>
              <a:t>した。</a:t>
            </a:r>
            <a:endParaRPr kumimoji="1" lang="ja-JP" altLang="en-US" sz="1200" strike="sngStrike" dirty="0">
              <a:latin typeface="+mn-ea"/>
              <a:ea typeface="+mn-ea"/>
            </a:endParaRPr>
          </a:p>
        </p:txBody>
      </p:sp>
      <p:grpSp>
        <p:nvGrpSpPr>
          <p:cNvPr id="13" name="グループ化 12">
            <a:extLst>
              <a:ext uri="{FF2B5EF4-FFF2-40B4-BE49-F238E27FC236}">
                <a16:creationId xmlns:a16="http://schemas.microsoft.com/office/drawing/2014/main" id="{958DAB12-30CD-C1E1-F5C0-DE604141393D}"/>
              </a:ext>
            </a:extLst>
          </p:cNvPr>
          <p:cNvGrpSpPr/>
          <p:nvPr/>
        </p:nvGrpSpPr>
        <p:grpSpPr>
          <a:xfrm>
            <a:off x="709200" y="2631990"/>
            <a:ext cx="6138340" cy="949486"/>
            <a:chOff x="503238" y="3168000"/>
            <a:chExt cx="6138340" cy="949486"/>
          </a:xfrm>
        </p:grpSpPr>
        <p:grpSp>
          <p:nvGrpSpPr>
            <p:cNvPr id="14" name="グループ化 13">
              <a:extLst>
                <a:ext uri="{FF2B5EF4-FFF2-40B4-BE49-F238E27FC236}">
                  <a16:creationId xmlns:a16="http://schemas.microsoft.com/office/drawing/2014/main" id="{926D02D5-736C-9142-F5FF-D0407DF9A7A0}"/>
                </a:ext>
              </a:extLst>
            </p:cNvPr>
            <p:cNvGrpSpPr/>
            <p:nvPr/>
          </p:nvGrpSpPr>
          <p:grpSpPr>
            <a:xfrm>
              <a:off x="503238" y="3168000"/>
              <a:ext cx="2826339" cy="252000"/>
              <a:chOff x="707715" y="3366000"/>
              <a:chExt cx="2826339" cy="252000"/>
            </a:xfrm>
          </p:grpSpPr>
          <p:sp>
            <p:nvSpPr>
              <p:cNvPr id="19" name="テキスト ボックス 18">
                <a:extLst>
                  <a:ext uri="{FF2B5EF4-FFF2-40B4-BE49-F238E27FC236}">
                    <a16:creationId xmlns:a16="http://schemas.microsoft.com/office/drawing/2014/main" id="{C16CDB54-0924-05BF-19CF-CC75796FAE77}"/>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非常用電源設備</a:t>
                </a:r>
              </a:p>
            </p:txBody>
          </p:sp>
          <p:sp>
            <p:nvSpPr>
              <p:cNvPr id="20" name="四角形: 角を丸くする 19">
                <a:extLst>
                  <a:ext uri="{FF2B5EF4-FFF2-40B4-BE49-F238E27FC236}">
                    <a16:creationId xmlns:a16="http://schemas.microsoft.com/office/drawing/2014/main" id="{0DDEC625-D8C7-A8FF-EF39-4448DA30C73F}"/>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grpSp>
        <p:sp>
          <p:nvSpPr>
            <p:cNvPr id="17" name="テキスト ボックス 16">
              <a:extLst>
                <a:ext uri="{FF2B5EF4-FFF2-40B4-BE49-F238E27FC236}">
                  <a16:creationId xmlns:a16="http://schemas.microsoft.com/office/drawing/2014/main" id="{866D18ED-706B-F27E-ED50-9A60089FF5D2}"/>
                </a:ext>
              </a:extLst>
            </p:cNvPr>
            <p:cNvSpPr txBox="1"/>
            <p:nvPr/>
          </p:nvSpPr>
          <p:spPr>
            <a:xfrm>
              <a:off x="1349578" y="3440378"/>
              <a:ext cx="5292000" cy="677108"/>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消防法に基づく防災設備の非常用電源として、</a:t>
              </a:r>
              <a:r>
                <a:rPr kumimoji="1" lang="en-US" altLang="ja-JP" sz="1100" dirty="0">
                  <a:solidFill>
                    <a:schemeClr val="tx1"/>
                  </a:solidFill>
                  <a:latin typeface="+mn-ea"/>
                </a:rPr>
                <a:t>3</a:t>
              </a:r>
              <a:r>
                <a:rPr kumimoji="1" lang="ja-JP" altLang="en-US" sz="1100" dirty="0">
                  <a:solidFill>
                    <a:schemeClr val="tx1"/>
                  </a:solidFill>
                  <a:latin typeface="+mn-ea"/>
                </a:rPr>
                <a:t>階の発電機室内に屋内型発電機設備を設置</a:t>
              </a:r>
              <a:r>
                <a:rPr kumimoji="1" lang="ja-JP" altLang="en-US" sz="1100" dirty="0">
                  <a:latin typeface="+mn-ea"/>
                </a:rPr>
                <a:t>した。</a:t>
              </a:r>
              <a:endParaRPr kumimoji="1" lang="ja-JP" altLang="en-US" sz="1100" strike="sngStrike" dirty="0">
                <a:latin typeface="+mn-ea"/>
              </a:endParaRPr>
            </a:p>
            <a:p>
              <a:pPr indent="144000"/>
              <a:r>
                <a:rPr kumimoji="1" lang="ja-JP" altLang="en-US" sz="1100" dirty="0">
                  <a:solidFill>
                    <a:schemeClr val="tx1"/>
                  </a:solidFill>
                  <a:latin typeface="+mn-ea"/>
                </a:rPr>
                <a:t>停電時には庁舎内の機能を維持するために保安負荷の電源としても使用。燃料備蓄量は</a:t>
              </a:r>
              <a:r>
                <a:rPr kumimoji="1" lang="en-US" altLang="ja-JP" sz="1100" dirty="0">
                  <a:latin typeface="+mn-ea"/>
                </a:rPr>
                <a:t>72</a:t>
              </a:r>
              <a:r>
                <a:rPr kumimoji="1" lang="ja-JP" altLang="en-US" sz="1100" dirty="0">
                  <a:solidFill>
                    <a:schemeClr val="tx1"/>
                  </a:solidFill>
                  <a:latin typeface="+mn-ea"/>
                </a:rPr>
                <a:t>時間</a:t>
              </a:r>
              <a:r>
                <a:rPr kumimoji="1" lang="en-US" altLang="ja-JP" sz="1100" dirty="0">
                  <a:solidFill>
                    <a:schemeClr val="tx1"/>
                  </a:solidFill>
                  <a:latin typeface="+mn-ea"/>
                </a:rPr>
                <a:t>(3</a:t>
              </a:r>
              <a:r>
                <a:rPr kumimoji="1" lang="ja-JP" altLang="en-US" sz="1100" dirty="0">
                  <a:solidFill>
                    <a:schemeClr val="tx1"/>
                  </a:solidFill>
                  <a:latin typeface="+mn-ea"/>
                </a:rPr>
                <a:t>日間</a:t>
              </a:r>
              <a:r>
                <a:rPr kumimoji="1" lang="en-US" altLang="ja-JP" sz="1100" dirty="0">
                  <a:solidFill>
                    <a:schemeClr val="tx1"/>
                  </a:solidFill>
                  <a:latin typeface="+mn-ea"/>
                </a:rPr>
                <a:t>)</a:t>
              </a:r>
              <a:r>
                <a:rPr kumimoji="1" lang="ja-JP" altLang="en-US" sz="1100" dirty="0">
                  <a:solidFill>
                    <a:schemeClr val="tx1"/>
                  </a:solidFill>
                  <a:latin typeface="+mn-ea"/>
                </a:rPr>
                <a:t>程度とし、燃料の追加補給により長期の運転が可能</a:t>
              </a:r>
              <a:r>
                <a:rPr kumimoji="1" lang="ja-JP" altLang="en-US" sz="1100" dirty="0">
                  <a:latin typeface="+mn-ea"/>
                </a:rPr>
                <a:t>である。</a:t>
              </a:r>
              <a:endParaRPr kumimoji="1" lang="ja-JP" altLang="en-US" sz="1100" strike="sngStrike" dirty="0">
                <a:latin typeface="+mn-ea"/>
              </a:endParaRPr>
            </a:p>
          </p:txBody>
        </p:sp>
      </p:grpSp>
      <p:sp>
        <p:nvSpPr>
          <p:cNvPr id="34" name="正方形/長方形 33">
            <a:extLst>
              <a:ext uri="{FF2B5EF4-FFF2-40B4-BE49-F238E27FC236}">
                <a16:creationId xmlns:a16="http://schemas.microsoft.com/office/drawing/2014/main" id="{63B5AF2C-2E36-8373-94EB-52BD23785880}"/>
              </a:ext>
            </a:extLst>
          </p:cNvPr>
          <p:cNvSpPr/>
          <p:nvPr/>
        </p:nvSpPr>
        <p:spPr>
          <a:xfrm>
            <a:off x="503238" y="2505828"/>
            <a:ext cx="6552000" cy="212714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35" name="グループ化 34">
            <a:extLst>
              <a:ext uri="{FF2B5EF4-FFF2-40B4-BE49-F238E27FC236}">
                <a16:creationId xmlns:a16="http://schemas.microsoft.com/office/drawing/2014/main" id="{4C0A57D3-74C6-8DB0-5385-39F2B08E90A5}"/>
              </a:ext>
            </a:extLst>
          </p:cNvPr>
          <p:cNvGrpSpPr/>
          <p:nvPr/>
        </p:nvGrpSpPr>
        <p:grpSpPr>
          <a:xfrm>
            <a:off x="504000" y="5002384"/>
            <a:ext cx="6552000" cy="252000"/>
            <a:chOff x="504000" y="4844910"/>
            <a:chExt cx="6552000" cy="252000"/>
          </a:xfrm>
        </p:grpSpPr>
        <p:sp>
          <p:nvSpPr>
            <p:cNvPr id="36" name="四角形: 角を丸くする 35">
              <a:extLst>
                <a:ext uri="{FF2B5EF4-FFF2-40B4-BE49-F238E27FC236}">
                  <a16:creationId xmlns:a16="http://schemas.microsoft.com/office/drawing/2014/main" id="{DD897549-4D67-3E7F-3730-A53F30941F4D}"/>
                </a:ext>
              </a:extLst>
            </p:cNvPr>
            <p:cNvSpPr/>
            <p:nvPr/>
          </p:nvSpPr>
          <p:spPr>
            <a:xfrm>
              <a:off x="504000" y="4844910"/>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7F061ACE-B9AC-E2EE-876A-2F23AA1CBD18}"/>
                </a:ext>
              </a:extLst>
            </p:cNvPr>
            <p:cNvSpPr/>
            <p:nvPr/>
          </p:nvSpPr>
          <p:spPr>
            <a:xfrm>
              <a:off x="1341120" y="484780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53" name="コンテンツ プレースホルダー 17">
            <a:extLst>
              <a:ext uri="{FF2B5EF4-FFF2-40B4-BE49-F238E27FC236}">
                <a16:creationId xmlns:a16="http://schemas.microsoft.com/office/drawing/2014/main" id="{07B4713B-1F20-CBEE-D6CC-1A50AF59418F}"/>
              </a:ext>
            </a:extLst>
          </p:cNvPr>
          <p:cNvSpPr txBox="1">
            <a:spLocks/>
          </p:cNvSpPr>
          <p:nvPr/>
        </p:nvSpPr>
        <p:spPr>
          <a:xfrm>
            <a:off x="504438" y="5385434"/>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kumimoji="1" lang="ja-JP" altLang="en-US" sz="1200" dirty="0">
                <a:solidFill>
                  <a:schemeClr val="tx1"/>
                </a:solidFill>
                <a:latin typeface="+mn-ea"/>
                <a:ea typeface="+mn-ea"/>
              </a:rPr>
              <a:t>サーバの移設は、新庁舎にサーバラックをあらかじめ設置し、ネットワークも構築した上で、年末年始に</a:t>
            </a:r>
            <a:r>
              <a:rPr kumimoji="1" lang="en-US" altLang="ja-JP" sz="1200" dirty="0">
                <a:solidFill>
                  <a:schemeClr val="tx1"/>
                </a:solidFill>
                <a:latin typeface="+mn-ea"/>
                <a:ea typeface="+mn-ea"/>
              </a:rPr>
              <a:t>3</a:t>
            </a:r>
            <a:r>
              <a:rPr kumimoji="1" lang="ja-JP" altLang="en-US" sz="1200" dirty="0">
                <a:solidFill>
                  <a:schemeClr val="tx1"/>
                </a:solidFill>
                <a:latin typeface="+mn-ea"/>
                <a:ea typeface="+mn-ea"/>
              </a:rPr>
              <a:t>日程度の期間で実施した。一部ファイヤウォール等はサーバと一緒に移設したが、新庁舎向けのネットワーク機器は原則全て新しく購入して用意した。</a:t>
            </a:r>
          </a:p>
          <a:p>
            <a:pPr marL="0" indent="144000" algn="just" fontAlgn="ctr">
              <a:lnSpc>
                <a:spcPct val="120000"/>
              </a:lnSpc>
              <a:spcBef>
                <a:spcPts val="0"/>
              </a:spcBef>
              <a:buNone/>
            </a:pPr>
            <a:r>
              <a:rPr kumimoji="1" lang="ja-JP" altLang="en-US" sz="1200" dirty="0">
                <a:solidFill>
                  <a:schemeClr val="tx1"/>
                </a:solidFill>
                <a:latin typeface="+mn-ea"/>
                <a:ea typeface="+mn-ea"/>
              </a:rPr>
              <a:t>サーバラックについては、後からサーバを追加できるように、収納量に余裕を持たせている。</a:t>
            </a:r>
          </a:p>
        </p:txBody>
      </p:sp>
      <p:grpSp>
        <p:nvGrpSpPr>
          <p:cNvPr id="18" name="グループ化 17">
            <a:extLst>
              <a:ext uri="{FF2B5EF4-FFF2-40B4-BE49-F238E27FC236}">
                <a16:creationId xmlns:a16="http://schemas.microsoft.com/office/drawing/2014/main" id="{309F4A33-961B-93A0-FB9C-4E8272BCE608}"/>
              </a:ext>
            </a:extLst>
          </p:cNvPr>
          <p:cNvGrpSpPr/>
          <p:nvPr/>
        </p:nvGrpSpPr>
        <p:grpSpPr>
          <a:xfrm>
            <a:off x="707715" y="3752023"/>
            <a:ext cx="6138340" cy="780209"/>
            <a:chOff x="503238" y="3168000"/>
            <a:chExt cx="6138340" cy="780209"/>
          </a:xfrm>
        </p:grpSpPr>
        <p:grpSp>
          <p:nvGrpSpPr>
            <p:cNvPr id="21" name="グループ化 20">
              <a:extLst>
                <a:ext uri="{FF2B5EF4-FFF2-40B4-BE49-F238E27FC236}">
                  <a16:creationId xmlns:a16="http://schemas.microsoft.com/office/drawing/2014/main" id="{17F8CAFA-CACC-3189-EEF0-AD21A32DC723}"/>
                </a:ext>
              </a:extLst>
            </p:cNvPr>
            <p:cNvGrpSpPr/>
            <p:nvPr/>
          </p:nvGrpSpPr>
          <p:grpSpPr>
            <a:xfrm>
              <a:off x="503238" y="3168000"/>
              <a:ext cx="2826339" cy="252000"/>
              <a:chOff x="707715" y="3366000"/>
              <a:chExt cx="2826339" cy="252000"/>
            </a:xfrm>
          </p:grpSpPr>
          <p:sp>
            <p:nvSpPr>
              <p:cNvPr id="23" name="テキスト ボックス 22">
                <a:extLst>
                  <a:ext uri="{FF2B5EF4-FFF2-40B4-BE49-F238E27FC236}">
                    <a16:creationId xmlns:a16="http://schemas.microsoft.com/office/drawing/2014/main" id="{0706FAE6-626F-19B8-11F6-A1254C8F997F}"/>
                  </a:ext>
                </a:extLst>
              </p:cNvPr>
              <p:cNvSpPr txBox="1"/>
              <p:nvPr/>
            </p:nvSpPr>
            <p:spPr>
              <a:xfrm>
                <a:off x="1554054" y="3399667"/>
                <a:ext cx="198000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入退室管理システム</a:t>
                </a:r>
              </a:p>
            </p:txBody>
          </p:sp>
          <p:sp>
            <p:nvSpPr>
              <p:cNvPr id="24" name="四角形: 角を丸くする 23">
                <a:extLst>
                  <a:ext uri="{FF2B5EF4-FFF2-40B4-BE49-F238E27FC236}">
                    <a16:creationId xmlns:a16="http://schemas.microsoft.com/office/drawing/2014/main" id="{309762E8-B9C9-6A72-91DB-68E39C2EACA4}"/>
                  </a:ext>
                </a:extLst>
              </p:cNvPr>
              <p:cNvSpPr/>
              <p:nvPr/>
            </p:nvSpPr>
            <p:spPr>
              <a:xfrm>
                <a:off x="707715" y="336600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施策㉔</a:t>
                </a:r>
              </a:p>
            </p:txBody>
          </p:sp>
        </p:grpSp>
        <p:sp>
          <p:nvSpPr>
            <p:cNvPr id="22" name="テキスト ボックス 21">
              <a:extLst>
                <a:ext uri="{FF2B5EF4-FFF2-40B4-BE49-F238E27FC236}">
                  <a16:creationId xmlns:a16="http://schemas.microsoft.com/office/drawing/2014/main" id="{AE6F9B3F-0869-15AE-4E63-5D774D7A961D}"/>
                </a:ext>
              </a:extLst>
            </p:cNvPr>
            <p:cNvSpPr txBox="1"/>
            <p:nvPr/>
          </p:nvSpPr>
          <p:spPr>
            <a:xfrm>
              <a:off x="1349578" y="3440378"/>
              <a:ext cx="5292000" cy="507831"/>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現時点では紙のタイムカードによる出退勤管理をしているが、新庁舎では勤怠管理・入退室管理のシステムを導入することを想定し、庁舎の入口をはじめとして様々なところに勤怠管理システム用の端末が設置できるように、</a:t>
              </a:r>
              <a:r>
                <a:rPr kumimoji="1" lang="en-US" altLang="ja-JP" sz="1100" dirty="0">
                  <a:solidFill>
                    <a:schemeClr val="tx1"/>
                  </a:solidFill>
                  <a:latin typeface="+mn-ea"/>
                </a:rPr>
                <a:t>LAN</a:t>
              </a:r>
              <a:r>
                <a:rPr kumimoji="1" lang="ja-JP" altLang="en-US" sz="1100" dirty="0">
                  <a:solidFill>
                    <a:schemeClr val="tx1"/>
                  </a:solidFill>
                  <a:latin typeface="+mn-ea"/>
                </a:rPr>
                <a:t>と給電の配線を施している。</a:t>
              </a:r>
            </a:p>
          </p:txBody>
        </p:sp>
      </p:grpSp>
    </p:spTree>
    <p:extLst>
      <p:ext uri="{BB962C8B-B14F-4D97-AF65-F5344CB8AC3E}">
        <p14:creationId xmlns:p14="http://schemas.microsoft.com/office/powerpoint/2010/main" val="13321666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屋内, 窓, テーブル, 座る が含まれている画像&#10;&#10;自動的に生成された説明">
            <a:extLst>
              <a:ext uri="{FF2B5EF4-FFF2-40B4-BE49-F238E27FC236}">
                <a16:creationId xmlns:a16="http://schemas.microsoft.com/office/drawing/2014/main" id="{D4F2BCA4-9B67-052B-1526-A3110062AC6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0023" y="1368000"/>
            <a:ext cx="2807999" cy="2425530"/>
          </a:xfrm>
          <a:prstGeom prst="rect">
            <a:avLst/>
          </a:prstGeom>
        </p:spPr>
      </p:pic>
      <p:sp>
        <p:nvSpPr>
          <p:cNvPr id="10" name="正方形/長方形 9">
            <a:extLst>
              <a:ext uri="{FF2B5EF4-FFF2-40B4-BE49-F238E27FC236}">
                <a16:creationId xmlns:a16="http://schemas.microsoft.com/office/drawing/2014/main" id="{41BA76BC-7DCD-D302-E38B-937547163645}"/>
              </a:ext>
            </a:extLst>
          </p:cNvPr>
          <p:cNvSpPr>
            <a:spLocks/>
          </p:cNvSpPr>
          <p:nvPr/>
        </p:nvSpPr>
        <p:spPr>
          <a:xfrm>
            <a:off x="5816225" y="821747"/>
            <a:ext cx="864000" cy="324000"/>
          </a:xfrm>
          <a:prstGeom prst="rect">
            <a:avLst/>
          </a:prstGeom>
          <a:solidFill>
            <a:srgbClr val="227FBB"/>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A</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extLst>
              <p:ext uri="{D42A27DB-BD31-4B8C-83A1-F6EECF244321}">
                <p14:modId xmlns:p14="http://schemas.microsoft.com/office/powerpoint/2010/main" val="3189151865"/>
              </p:ext>
            </p:ext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04479"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91</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zh-TW" altLang="en-US" dirty="0">
                <a:latin typeface="+mn-ea"/>
                <a:ea typeface="+mn-ea"/>
              </a:rPr>
              <a:t>（</a:t>
            </a:r>
            <a:r>
              <a:rPr lang="en-US" altLang="ja-JP" dirty="0">
                <a:latin typeface="+mn-ea"/>
                <a:ea typeface="+mn-ea"/>
              </a:rPr>
              <a:t>1</a:t>
            </a:r>
            <a:r>
              <a:rPr lang="zh-TW" altLang="en-US" dirty="0">
                <a:latin typeface="+mn-ea"/>
                <a:ea typeface="+mn-ea"/>
              </a:rPr>
              <a:t>） </a:t>
            </a:r>
            <a:r>
              <a:rPr lang="ja-JP" altLang="en-US" dirty="0"/>
              <a:t>東京都中野区</a:t>
            </a:r>
            <a:endParaRPr lang="zh-TW" altLang="en-US" dirty="0">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2-2. </a:t>
            </a:r>
            <a:r>
              <a:rPr lang="ja-JP" altLang="en-US" dirty="0">
                <a:latin typeface="+mn-ea"/>
                <a:ea typeface="+mn-ea"/>
              </a:rPr>
              <a:t>建設中の自治体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5814887"/>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433011"/>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6153109"/>
            <a:ext cx="6552000" cy="812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庁内の検討体制</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新庁舎の整備に係る検討については、区長や各部長から構成される「新しい区役所整備調整会議（以下、調整会議）」が設置されており、ここで方向性を決定している。「庁内プロジェクトチーム（庁内</a:t>
            </a:r>
            <a:r>
              <a:rPr kumimoji="1" lang="en-US" altLang="ja-JP" sz="1100" dirty="0">
                <a:solidFill>
                  <a:schemeClr val="tx1"/>
                </a:solidFill>
                <a:latin typeface="+mn-ea"/>
              </a:rPr>
              <a:t>PT</a:t>
            </a:r>
            <a:r>
              <a:rPr kumimoji="1" lang="ja-JP" altLang="en-US" sz="1100" dirty="0">
                <a:solidFill>
                  <a:schemeClr val="tx1"/>
                </a:solidFill>
                <a:latin typeface="+mn-ea"/>
              </a:rPr>
              <a:t>）」は、「調整会議」に出す案を検討している。総務部</a:t>
            </a:r>
            <a:r>
              <a:rPr kumimoji="1" lang="en-US" altLang="ja-JP" sz="1100" dirty="0">
                <a:solidFill>
                  <a:schemeClr val="tx1"/>
                </a:solidFill>
                <a:uFill>
                  <a:solidFill>
                    <a:srgbClr val="31926F"/>
                  </a:solidFill>
                </a:uFill>
                <a:latin typeface="+mn-ea"/>
              </a:rPr>
              <a:t>DX</a:t>
            </a:r>
            <a:r>
              <a:rPr kumimoji="1" lang="ja-JP" altLang="en-US" sz="1100" dirty="0">
                <a:solidFill>
                  <a:schemeClr val="tx1"/>
                </a:solidFill>
                <a:latin typeface="+mn-ea"/>
              </a:rPr>
              <a:t>推進室新区役所整備課は事務局としてこれらの運営を担当している。</a:t>
            </a:r>
          </a:p>
        </p:txBody>
      </p:sp>
      <p:grpSp>
        <p:nvGrpSpPr>
          <p:cNvPr id="9" name="グループ化 8">
            <a:extLst>
              <a:ext uri="{FF2B5EF4-FFF2-40B4-BE49-F238E27FC236}">
                <a16:creationId xmlns:a16="http://schemas.microsoft.com/office/drawing/2014/main" id="{A3280A62-5684-5B34-2F28-CB2279F81671}"/>
              </a:ext>
            </a:extLst>
          </p:cNvPr>
          <p:cNvGrpSpPr/>
          <p:nvPr/>
        </p:nvGrpSpPr>
        <p:grpSpPr>
          <a:xfrm>
            <a:off x="6747729" y="818825"/>
            <a:ext cx="324000" cy="324000"/>
            <a:chOff x="6196160" y="818825"/>
            <a:chExt cx="324000" cy="324000"/>
          </a:xfrm>
        </p:grpSpPr>
        <p:sp>
          <p:nvSpPr>
            <p:cNvPr id="66" name="正方形/長方形 65">
              <a:extLst>
                <a:ext uri="{FF2B5EF4-FFF2-40B4-BE49-F238E27FC236}">
                  <a16:creationId xmlns:a16="http://schemas.microsoft.com/office/drawing/2014/main" id="{0DBD2F06-C91D-8E4A-F900-D4958C34CD1C}"/>
                </a:ext>
              </a:extLst>
            </p:cNvPr>
            <p:cNvSpPr>
              <a:spLocks/>
            </p:cNvSpPr>
            <p:nvPr/>
          </p:nvSpPr>
          <p:spPr>
            <a:xfrm>
              <a:off x="6196160" y="818825"/>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建設中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grpSp>
          <p:nvGrpSpPr>
            <p:cNvPr id="77" name="グループ化 76">
              <a:extLst>
                <a:ext uri="{FF2B5EF4-FFF2-40B4-BE49-F238E27FC236}">
                  <a16:creationId xmlns:a16="http://schemas.microsoft.com/office/drawing/2014/main" id="{0F8FD866-9523-F937-F04D-5C434C4927DC}"/>
                </a:ext>
              </a:extLst>
            </p:cNvPr>
            <p:cNvGrpSpPr/>
            <p:nvPr/>
          </p:nvGrpSpPr>
          <p:grpSpPr>
            <a:xfrm>
              <a:off x="6282561" y="949538"/>
              <a:ext cx="175012" cy="166865"/>
              <a:chOff x="7913305" y="5266656"/>
              <a:chExt cx="719283" cy="685800"/>
            </a:xfrm>
            <a:solidFill>
              <a:srgbClr val="31926F"/>
            </a:solidFill>
          </p:grpSpPr>
          <p:sp>
            <p:nvSpPr>
              <p:cNvPr id="75" name="フリーフォーム: 図形 74">
                <a:extLst>
                  <a:ext uri="{FF2B5EF4-FFF2-40B4-BE49-F238E27FC236}">
                    <a16:creationId xmlns:a16="http://schemas.microsoft.com/office/drawing/2014/main" id="{422E244F-F194-68EA-7D7A-3F7C7BE629C2}"/>
                  </a:ext>
                </a:extLst>
              </p:cNvPr>
              <p:cNvSpPr/>
              <p:nvPr/>
            </p:nvSpPr>
            <p:spPr>
              <a:xfrm>
                <a:off x="7913305" y="5819106"/>
                <a:ext cx="514350" cy="133350"/>
              </a:xfrm>
              <a:custGeom>
                <a:avLst/>
                <a:gdLst>
                  <a:gd name="connsiteX0" fmla="*/ 447675 w 514350"/>
                  <a:gd name="connsiteY0" fmla="*/ 95250 h 133350"/>
                  <a:gd name="connsiteX1" fmla="*/ 419100 w 514350"/>
                  <a:gd name="connsiteY1" fmla="*/ 66675 h 133350"/>
                  <a:gd name="connsiteX2" fmla="*/ 447675 w 514350"/>
                  <a:gd name="connsiteY2" fmla="*/ 38100 h 133350"/>
                  <a:gd name="connsiteX3" fmla="*/ 476250 w 514350"/>
                  <a:gd name="connsiteY3" fmla="*/ 66675 h 133350"/>
                  <a:gd name="connsiteX4" fmla="*/ 447675 w 514350"/>
                  <a:gd name="connsiteY4" fmla="*/ 95250 h 133350"/>
                  <a:gd name="connsiteX5" fmla="*/ 352425 w 514350"/>
                  <a:gd name="connsiteY5" fmla="*/ 95250 h 133350"/>
                  <a:gd name="connsiteX6" fmla="*/ 323850 w 514350"/>
                  <a:gd name="connsiteY6" fmla="*/ 66675 h 133350"/>
                  <a:gd name="connsiteX7" fmla="*/ 352425 w 514350"/>
                  <a:gd name="connsiteY7" fmla="*/ 38100 h 133350"/>
                  <a:gd name="connsiteX8" fmla="*/ 381000 w 514350"/>
                  <a:gd name="connsiteY8" fmla="*/ 66675 h 133350"/>
                  <a:gd name="connsiteX9" fmla="*/ 352425 w 514350"/>
                  <a:gd name="connsiteY9" fmla="*/ 95250 h 133350"/>
                  <a:gd name="connsiteX10" fmla="*/ 257175 w 514350"/>
                  <a:gd name="connsiteY10" fmla="*/ 95250 h 133350"/>
                  <a:gd name="connsiteX11" fmla="*/ 228600 w 514350"/>
                  <a:gd name="connsiteY11" fmla="*/ 66675 h 133350"/>
                  <a:gd name="connsiteX12" fmla="*/ 257175 w 514350"/>
                  <a:gd name="connsiteY12" fmla="*/ 38100 h 133350"/>
                  <a:gd name="connsiteX13" fmla="*/ 285750 w 514350"/>
                  <a:gd name="connsiteY13" fmla="*/ 66675 h 133350"/>
                  <a:gd name="connsiteX14" fmla="*/ 257175 w 514350"/>
                  <a:gd name="connsiteY14" fmla="*/ 95250 h 133350"/>
                  <a:gd name="connsiteX15" fmla="*/ 161925 w 514350"/>
                  <a:gd name="connsiteY15" fmla="*/ 95250 h 133350"/>
                  <a:gd name="connsiteX16" fmla="*/ 133350 w 514350"/>
                  <a:gd name="connsiteY16" fmla="*/ 66675 h 133350"/>
                  <a:gd name="connsiteX17" fmla="*/ 161925 w 514350"/>
                  <a:gd name="connsiteY17" fmla="*/ 38100 h 133350"/>
                  <a:gd name="connsiteX18" fmla="*/ 190500 w 514350"/>
                  <a:gd name="connsiteY18" fmla="*/ 66675 h 133350"/>
                  <a:gd name="connsiteX19" fmla="*/ 161925 w 514350"/>
                  <a:gd name="connsiteY19" fmla="*/ 95250 h 133350"/>
                  <a:gd name="connsiteX20" fmla="*/ 66675 w 514350"/>
                  <a:gd name="connsiteY20" fmla="*/ 95250 h 133350"/>
                  <a:gd name="connsiteX21" fmla="*/ 38100 w 514350"/>
                  <a:gd name="connsiteY21" fmla="*/ 66675 h 133350"/>
                  <a:gd name="connsiteX22" fmla="*/ 66675 w 514350"/>
                  <a:gd name="connsiteY22" fmla="*/ 38100 h 133350"/>
                  <a:gd name="connsiteX23" fmla="*/ 95250 w 514350"/>
                  <a:gd name="connsiteY23" fmla="*/ 66675 h 133350"/>
                  <a:gd name="connsiteX24" fmla="*/ 66675 w 514350"/>
                  <a:gd name="connsiteY24" fmla="*/ 95250 h 133350"/>
                  <a:gd name="connsiteX25" fmla="*/ 447675 w 514350"/>
                  <a:gd name="connsiteY25" fmla="*/ 0 h 133350"/>
                  <a:gd name="connsiteX26" fmla="*/ 66675 w 514350"/>
                  <a:gd name="connsiteY26" fmla="*/ 0 h 133350"/>
                  <a:gd name="connsiteX27" fmla="*/ 0 w 514350"/>
                  <a:gd name="connsiteY27" fmla="*/ 66675 h 133350"/>
                  <a:gd name="connsiteX28" fmla="*/ 66675 w 514350"/>
                  <a:gd name="connsiteY28" fmla="*/ 133350 h 133350"/>
                  <a:gd name="connsiteX29" fmla="*/ 447675 w 514350"/>
                  <a:gd name="connsiteY29" fmla="*/ 133350 h 133350"/>
                  <a:gd name="connsiteX30" fmla="*/ 514350 w 514350"/>
                  <a:gd name="connsiteY30" fmla="*/ 66675 h 133350"/>
                  <a:gd name="connsiteX31" fmla="*/ 447675 w 514350"/>
                  <a:gd name="connsiteY31"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4350" h="133350">
                    <a:moveTo>
                      <a:pt x="447675" y="95250"/>
                    </a:moveTo>
                    <a:cubicBezTo>
                      <a:pt x="431483" y="95250"/>
                      <a:pt x="419100" y="82867"/>
                      <a:pt x="419100" y="66675"/>
                    </a:cubicBezTo>
                    <a:cubicBezTo>
                      <a:pt x="419100" y="50483"/>
                      <a:pt x="431483" y="38100"/>
                      <a:pt x="447675" y="38100"/>
                    </a:cubicBezTo>
                    <a:cubicBezTo>
                      <a:pt x="463868" y="38100"/>
                      <a:pt x="476250" y="50483"/>
                      <a:pt x="476250" y="66675"/>
                    </a:cubicBezTo>
                    <a:cubicBezTo>
                      <a:pt x="476250" y="82867"/>
                      <a:pt x="463868" y="95250"/>
                      <a:pt x="447675" y="95250"/>
                    </a:cubicBezTo>
                    <a:close/>
                    <a:moveTo>
                      <a:pt x="352425" y="95250"/>
                    </a:moveTo>
                    <a:cubicBezTo>
                      <a:pt x="336233" y="95250"/>
                      <a:pt x="323850" y="82867"/>
                      <a:pt x="323850" y="66675"/>
                    </a:cubicBezTo>
                    <a:cubicBezTo>
                      <a:pt x="323850" y="50483"/>
                      <a:pt x="336233" y="38100"/>
                      <a:pt x="352425" y="38100"/>
                    </a:cubicBezTo>
                    <a:cubicBezTo>
                      <a:pt x="368618" y="38100"/>
                      <a:pt x="381000" y="50483"/>
                      <a:pt x="381000" y="66675"/>
                    </a:cubicBezTo>
                    <a:cubicBezTo>
                      <a:pt x="381000" y="82867"/>
                      <a:pt x="368618" y="95250"/>
                      <a:pt x="352425" y="95250"/>
                    </a:cubicBezTo>
                    <a:close/>
                    <a:moveTo>
                      <a:pt x="257175" y="95250"/>
                    </a:moveTo>
                    <a:cubicBezTo>
                      <a:pt x="240983" y="95250"/>
                      <a:pt x="228600" y="82867"/>
                      <a:pt x="228600" y="66675"/>
                    </a:cubicBezTo>
                    <a:cubicBezTo>
                      <a:pt x="228600" y="50483"/>
                      <a:pt x="240983" y="38100"/>
                      <a:pt x="257175" y="38100"/>
                    </a:cubicBezTo>
                    <a:cubicBezTo>
                      <a:pt x="273368" y="38100"/>
                      <a:pt x="285750" y="50483"/>
                      <a:pt x="285750" y="66675"/>
                    </a:cubicBezTo>
                    <a:cubicBezTo>
                      <a:pt x="285750" y="82867"/>
                      <a:pt x="273368" y="95250"/>
                      <a:pt x="257175" y="95250"/>
                    </a:cubicBezTo>
                    <a:close/>
                    <a:moveTo>
                      <a:pt x="161925" y="95250"/>
                    </a:moveTo>
                    <a:cubicBezTo>
                      <a:pt x="145733" y="95250"/>
                      <a:pt x="133350" y="82867"/>
                      <a:pt x="133350" y="66675"/>
                    </a:cubicBezTo>
                    <a:cubicBezTo>
                      <a:pt x="133350" y="50483"/>
                      <a:pt x="145733" y="38100"/>
                      <a:pt x="161925" y="38100"/>
                    </a:cubicBezTo>
                    <a:cubicBezTo>
                      <a:pt x="178118" y="38100"/>
                      <a:pt x="190500" y="50483"/>
                      <a:pt x="190500" y="66675"/>
                    </a:cubicBezTo>
                    <a:cubicBezTo>
                      <a:pt x="190500" y="82867"/>
                      <a:pt x="178118" y="95250"/>
                      <a:pt x="161925" y="95250"/>
                    </a:cubicBezTo>
                    <a:close/>
                    <a:moveTo>
                      <a:pt x="66675" y="95250"/>
                    </a:moveTo>
                    <a:cubicBezTo>
                      <a:pt x="50483" y="95250"/>
                      <a:pt x="38100" y="82867"/>
                      <a:pt x="38100" y="66675"/>
                    </a:cubicBezTo>
                    <a:cubicBezTo>
                      <a:pt x="38100" y="50483"/>
                      <a:pt x="50483" y="38100"/>
                      <a:pt x="66675" y="38100"/>
                    </a:cubicBezTo>
                    <a:cubicBezTo>
                      <a:pt x="82868" y="38100"/>
                      <a:pt x="95250" y="50483"/>
                      <a:pt x="95250" y="66675"/>
                    </a:cubicBezTo>
                    <a:cubicBezTo>
                      <a:pt x="95250" y="82867"/>
                      <a:pt x="82868" y="95250"/>
                      <a:pt x="66675" y="95250"/>
                    </a:cubicBezTo>
                    <a:close/>
                    <a:moveTo>
                      <a:pt x="447675" y="0"/>
                    </a:moveTo>
                    <a:lnTo>
                      <a:pt x="66675" y="0"/>
                    </a:lnTo>
                    <a:cubicBezTo>
                      <a:pt x="29528" y="0"/>
                      <a:pt x="0" y="29527"/>
                      <a:pt x="0" y="66675"/>
                    </a:cubicBezTo>
                    <a:cubicBezTo>
                      <a:pt x="0" y="103823"/>
                      <a:pt x="29528" y="133350"/>
                      <a:pt x="66675" y="133350"/>
                    </a:cubicBezTo>
                    <a:lnTo>
                      <a:pt x="447675" y="133350"/>
                    </a:lnTo>
                    <a:cubicBezTo>
                      <a:pt x="484823" y="133350"/>
                      <a:pt x="514350" y="103823"/>
                      <a:pt x="514350" y="66675"/>
                    </a:cubicBezTo>
                    <a:cubicBezTo>
                      <a:pt x="514350" y="29527"/>
                      <a:pt x="484823" y="0"/>
                      <a:pt x="447675" y="0"/>
                    </a:cubicBezTo>
                    <a:close/>
                  </a:path>
                </a:pathLst>
              </a:custGeom>
              <a:grpFill/>
              <a:ln w="9525" cap="flat">
                <a:noFill/>
                <a:prstDash val="solid"/>
                <a:miter/>
              </a:ln>
            </p:spPr>
            <p:txBody>
              <a:bodyPr rtlCol="0" anchor="ctr"/>
              <a:lstStyle/>
              <a:p>
                <a:endParaRPr lang="ja-JP" altLang="en-US"/>
              </a:p>
            </p:txBody>
          </p:sp>
          <p:sp>
            <p:nvSpPr>
              <p:cNvPr id="76" name="フリーフォーム: 図形 75">
                <a:extLst>
                  <a:ext uri="{FF2B5EF4-FFF2-40B4-BE49-F238E27FC236}">
                    <a16:creationId xmlns:a16="http://schemas.microsoft.com/office/drawing/2014/main" id="{BB3E4985-DF31-1D79-E83A-BECA17E04686}"/>
                  </a:ext>
                </a:extLst>
              </p:cNvPr>
              <p:cNvSpPr/>
              <p:nvPr/>
            </p:nvSpPr>
            <p:spPr>
              <a:xfrm>
                <a:off x="7931402" y="5266656"/>
                <a:ext cx="701186" cy="514349"/>
              </a:xfrm>
              <a:custGeom>
                <a:avLst/>
                <a:gdLst>
                  <a:gd name="connsiteX0" fmla="*/ 286703 w 701186"/>
                  <a:gd name="connsiteY0" fmla="*/ 266700 h 514349"/>
                  <a:gd name="connsiteX1" fmla="*/ 424815 w 701186"/>
                  <a:gd name="connsiteY1" fmla="*/ 266700 h 514349"/>
                  <a:gd name="connsiteX2" fmla="*/ 437198 w 701186"/>
                  <a:gd name="connsiteY2" fmla="*/ 361950 h 514349"/>
                  <a:gd name="connsiteX3" fmla="*/ 286703 w 701186"/>
                  <a:gd name="connsiteY3" fmla="*/ 361950 h 514349"/>
                  <a:gd name="connsiteX4" fmla="*/ 286703 w 701186"/>
                  <a:gd name="connsiteY4" fmla="*/ 266700 h 514349"/>
                  <a:gd name="connsiteX5" fmla="*/ 626745 w 701186"/>
                  <a:gd name="connsiteY5" fmla="*/ 236220 h 514349"/>
                  <a:gd name="connsiteX6" fmla="*/ 395288 w 701186"/>
                  <a:gd name="connsiteY6" fmla="*/ 5715 h 514349"/>
                  <a:gd name="connsiteX7" fmla="*/ 368618 w 701186"/>
                  <a:gd name="connsiteY7" fmla="*/ 5715 h 514349"/>
                  <a:gd name="connsiteX8" fmla="*/ 6668 w 701186"/>
                  <a:gd name="connsiteY8" fmla="*/ 367665 h 514349"/>
                  <a:gd name="connsiteX9" fmla="*/ 3810 w 701186"/>
                  <a:gd name="connsiteY9" fmla="*/ 370523 h 514349"/>
                  <a:gd name="connsiteX10" fmla="*/ 2858 w 701186"/>
                  <a:gd name="connsiteY10" fmla="*/ 371475 h 514349"/>
                  <a:gd name="connsiteX11" fmla="*/ 1905 w 701186"/>
                  <a:gd name="connsiteY11" fmla="*/ 373380 h 514349"/>
                  <a:gd name="connsiteX12" fmla="*/ 953 w 701186"/>
                  <a:gd name="connsiteY12" fmla="*/ 375285 h 514349"/>
                  <a:gd name="connsiteX13" fmla="*/ 0 w 701186"/>
                  <a:gd name="connsiteY13" fmla="*/ 377190 h 514349"/>
                  <a:gd name="connsiteX14" fmla="*/ 0 w 701186"/>
                  <a:gd name="connsiteY14" fmla="*/ 381000 h 514349"/>
                  <a:gd name="connsiteX15" fmla="*/ 0 w 701186"/>
                  <a:gd name="connsiteY15" fmla="*/ 495300 h 514349"/>
                  <a:gd name="connsiteX16" fmla="*/ 19050 w 701186"/>
                  <a:gd name="connsiteY16" fmla="*/ 514350 h 514349"/>
                  <a:gd name="connsiteX17" fmla="*/ 451485 w 701186"/>
                  <a:gd name="connsiteY17" fmla="*/ 514350 h 514349"/>
                  <a:gd name="connsiteX18" fmla="*/ 458153 w 701186"/>
                  <a:gd name="connsiteY18" fmla="*/ 514350 h 514349"/>
                  <a:gd name="connsiteX19" fmla="*/ 458153 w 701186"/>
                  <a:gd name="connsiteY19" fmla="*/ 513398 h 514349"/>
                  <a:gd name="connsiteX20" fmla="*/ 490538 w 701186"/>
                  <a:gd name="connsiteY20" fmla="*/ 470535 h 514349"/>
                  <a:gd name="connsiteX21" fmla="*/ 462915 w 701186"/>
                  <a:gd name="connsiteY21" fmla="*/ 260985 h 514349"/>
                  <a:gd name="connsiteX22" fmla="*/ 424815 w 701186"/>
                  <a:gd name="connsiteY22" fmla="*/ 227648 h 514349"/>
                  <a:gd name="connsiteX23" fmla="*/ 286703 w 701186"/>
                  <a:gd name="connsiteY23" fmla="*/ 227648 h 514349"/>
                  <a:gd name="connsiteX24" fmla="*/ 248603 w 701186"/>
                  <a:gd name="connsiteY24" fmla="*/ 265748 h 514349"/>
                  <a:gd name="connsiteX25" fmla="*/ 248603 w 701186"/>
                  <a:gd name="connsiteY25" fmla="*/ 360998 h 514349"/>
                  <a:gd name="connsiteX26" fmla="*/ 65723 w 701186"/>
                  <a:gd name="connsiteY26" fmla="*/ 360998 h 514349"/>
                  <a:gd name="connsiteX27" fmla="*/ 381953 w 701186"/>
                  <a:gd name="connsiteY27" fmla="*/ 45720 h 514349"/>
                  <a:gd name="connsiteX28" fmla="*/ 595313 w 701186"/>
                  <a:gd name="connsiteY28" fmla="*/ 259080 h 514349"/>
                  <a:gd name="connsiteX29" fmla="*/ 553403 w 701186"/>
                  <a:gd name="connsiteY29" fmla="*/ 471488 h 514349"/>
                  <a:gd name="connsiteX30" fmla="*/ 699135 w 701186"/>
                  <a:gd name="connsiteY30" fmla="*/ 374333 h 514349"/>
                  <a:gd name="connsiteX31" fmla="*/ 626745 w 701186"/>
                  <a:gd name="connsiteY31" fmla="*/ 236220 h 51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1186" h="514349">
                    <a:moveTo>
                      <a:pt x="286703" y="266700"/>
                    </a:moveTo>
                    <a:lnTo>
                      <a:pt x="424815" y="266700"/>
                    </a:lnTo>
                    <a:lnTo>
                      <a:pt x="437198" y="361950"/>
                    </a:lnTo>
                    <a:lnTo>
                      <a:pt x="286703" y="361950"/>
                    </a:lnTo>
                    <a:lnTo>
                      <a:pt x="286703" y="266700"/>
                    </a:lnTo>
                    <a:close/>
                    <a:moveTo>
                      <a:pt x="626745" y="236220"/>
                    </a:moveTo>
                    <a:lnTo>
                      <a:pt x="395288" y="5715"/>
                    </a:lnTo>
                    <a:cubicBezTo>
                      <a:pt x="387668" y="-1905"/>
                      <a:pt x="376238" y="-1905"/>
                      <a:pt x="368618" y="5715"/>
                    </a:cubicBezTo>
                    <a:lnTo>
                      <a:pt x="6668" y="367665"/>
                    </a:lnTo>
                    <a:cubicBezTo>
                      <a:pt x="5715" y="368618"/>
                      <a:pt x="4763" y="369570"/>
                      <a:pt x="3810" y="370523"/>
                    </a:cubicBezTo>
                    <a:lnTo>
                      <a:pt x="2858" y="371475"/>
                    </a:lnTo>
                    <a:cubicBezTo>
                      <a:pt x="2858" y="372427"/>
                      <a:pt x="1905" y="372427"/>
                      <a:pt x="1905" y="373380"/>
                    </a:cubicBezTo>
                    <a:cubicBezTo>
                      <a:pt x="1905" y="374333"/>
                      <a:pt x="1905" y="374333"/>
                      <a:pt x="953" y="375285"/>
                    </a:cubicBezTo>
                    <a:cubicBezTo>
                      <a:pt x="953" y="376238"/>
                      <a:pt x="953" y="376238"/>
                      <a:pt x="0" y="377190"/>
                    </a:cubicBezTo>
                    <a:cubicBezTo>
                      <a:pt x="0" y="378143"/>
                      <a:pt x="0" y="380048"/>
                      <a:pt x="0" y="381000"/>
                    </a:cubicBezTo>
                    <a:lnTo>
                      <a:pt x="0" y="495300"/>
                    </a:lnTo>
                    <a:cubicBezTo>
                      <a:pt x="0" y="505777"/>
                      <a:pt x="8573" y="514350"/>
                      <a:pt x="19050" y="514350"/>
                    </a:cubicBezTo>
                    <a:lnTo>
                      <a:pt x="451485" y="514350"/>
                    </a:lnTo>
                    <a:lnTo>
                      <a:pt x="458153" y="514350"/>
                    </a:lnTo>
                    <a:lnTo>
                      <a:pt x="458153" y="513398"/>
                    </a:lnTo>
                    <a:cubicBezTo>
                      <a:pt x="478155" y="510540"/>
                      <a:pt x="493395" y="491490"/>
                      <a:pt x="490538" y="470535"/>
                    </a:cubicBezTo>
                    <a:lnTo>
                      <a:pt x="462915" y="260985"/>
                    </a:lnTo>
                    <a:cubicBezTo>
                      <a:pt x="460058" y="241935"/>
                      <a:pt x="443865" y="227648"/>
                      <a:pt x="424815" y="227648"/>
                    </a:cubicBezTo>
                    <a:lnTo>
                      <a:pt x="286703" y="227648"/>
                    </a:lnTo>
                    <a:cubicBezTo>
                      <a:pt x="265748" y="227648"/>
                      <a:pt x="248603" y="244793"/>
                      <a:pt x="248603" y="265748"/>
                    </a:cubicBezTo>
                    <a:lnTo>
                      <a:pt x="248603" y="360998"/>
                    </a:lnTo>
                    <a:lnTo>
                      <a:pt x="65723" y="360998"/>
                    </a:lnTo>
                    <a:lnTo>
                      <a:pt x="381953" y="45720"/>
                    </a:lnTo>
                    <a:lnTo>
                      <a:pt x="595313" y="259080"/>
                    </a:lnTo>
                    <a:lnTo>
                      <a:pt x="553403" y="471488"/>
                    </a:lnTo>
                    <a:cubicBezTo>
                      <a:pt x="620078" y="484823"/>
                      <a:pt x="685800" y="441008"/>
                      <a:pt x="699135" y="374333"/>
                    </a:cubicBezTo>
                    <a:cubicBezTo>
                      <a:pt x="709613" y="316230"/>
                      <a:pt x="679133" y="259080"/>
                      <a:pt x="626745" y="236220"/>
                    </a:cubicBezTo>
                    <a:close/>
                  </a:path>
                </a:pathLst>
              </a:custGeom>
              <a:grpFill/>
              <a:ln w="9525" cap="flat">
                <a:noFill/>
                <a:prstDash val="solid"/>
                <a:miter/>
              </a:ln>
            </p:spPr>
            <p:txBody>
              <a:bodyPr rtlCol="0" anchor="ctr"/>
              <a:lstStyle/>
              <a:p>
                <a:endParaRPr lang="ja-JP" altLang="en-US"/>
              </a:p>
            </p:txBody>
          </p:sp>
        </p:grpSp>
      </p:gr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3853230"/>
            <a:ext cx="1776127" cy="169277"/>
          </a:xfrm>
          <a:prstGeom prst="rect">
            <a:avLst/>
          </a:prstGeom>
          <a:noFill/>
        </p:spPr>
        <p:txBody>
          <a:bodyPr wrap="none" lIns="0" tIns="0" rIns="0" bIns="0" rtlCol="0">
            <a:spAutoFit/>
          </a:bodyPr>
          <a:lstStyle/>
          <a:p>
            <a:r>
              <a:rPr kumimoji="1" lang="ja-JP" altLang="en-US" sz="1100" dirty="0">
                <a:latin typeface="+mn-ea"/>
              </a:rPr>
              <a:t>敷地南西側の外観イメージ</a:t>
            </a:r>
            <a:r>
              <a:rPr kumimoji="1" lang="en-US" altLang="ja-JP" sz="1100" baseline="30000" dirty="0">
                <a:latin typeface="+mn-ea"/>
              </a:rPr>
              <a:t>*1</a:t>
            </a: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4104005"/>
            <a:ext cx="2808000" cy="615553"/>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1  </a:t>
            </a:r>
            <a:r>
              <a:rPr kumimoji="1" lang="ja-JP" altLang="en-US" sz="800" dirty="0">
                <a:latin typeface="+mn-ea"/>
              </a:rPr>
              <a:t>「中野区新庁舎整備事業　実施設計説明書」</a:t>
            </a:r>
            <a:r>
              <a:rPr kumimoji="1" lang="en-US" altLang="ja-JP" sz="800" dirty="0">
                <a:latin typeface="+mn-ea"/>
              </a:rPr>
              <a:t>P2,P5</a:t>
            </a:r>
            <a:r>
              <a:rPr kumimoji="1" lang="ja-JP" altLang="en-US" sz="800" dirty="0">
                <a:latin typeface="+mn-ea"/>
              </a:rPr>
              <a:t>、中野区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7"/>
              </a:rPr>
              <a:t>https://www.city.tokyo-nakano.lg.jp/dept/158200/d022973_d/fil/jissisekkeii.pdf</a:t>
            </a:r>
            <a:r>
              <a:rPr kumimoji="1" lang="ja-JP" altLang="en-US" sz="800" dirty="0">
                <a:latin typeface="+mn-ea"/>
              </a:rPr>
              <a:t>）</a:t>
            </a: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3762248727"/>
              </p:ext>
            </p:extLst>
          </p:nvPr>
        </p:nvGraphicFramePr>
        <p:xfrm>
          <a:off x="3491997" y="1368000"/>
          <a:ext cx="3567654" cy="3520800"/>
        </p:xfrm>
        <a:graphic>
          <a:graphicData uri="http://schemas.openxmlformats.org/drawingml/2006/table">
            <a:tbl>
              <a:tblPr firstRow="1" bandRow="1">
                <a:tableStyleId>{5C22544A-7EE6-4342-B048-85BDC9FD1C3A}</a:tableStyleId>
              </a:tblPr>
              <a:tblGrid>
                <a:gridCol w="831654">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756000">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335</a:t>
                      </a:r>
                      <a:r>
                        <a:rPr kumimoji="1" lang="en-US" altLang="zh-TW" sz="1000" b="0" dirty="0">
                          <a:solidFill>
                            <a:schemeClr val="tx1"/>
                          </a:solidFill>
                          <a:latin typeface="+mn-ea"/>
                        </a:rPr>
                        <a:t>,</a:t>
                      </a:r>
                      <a:r>
                        <a:rPr kumimoji="1" lang="en-US" altLang="ja-JP" sz="1000" b="0" dirty="0">
                          <a:solidFill>
                            <a:schemeClr val="tx1"/>
                          </a:solidFill>
                          <a:latin typeface="+mn-ea"/>
                        </a:rPr>
                        <a:t>187</a:t>
                      </a:r>
                      <a:r>
                        <a:rPr kumimoji="1" lang="zh-TW" altLang="en-US" sz="1000" b="0" dirty="0">
                          <a:solidFill>
                            <a:schemeClr val="tx1"/>
                          </a:solidFill>
                          <a:latin typeface="+mn-ea"/>
                        </a:rPr>
                        <a:t>人（</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211</a:t>
                      </a:r>
                      <a:r>
                        <a:rPr kumimoji="1" lang="en-US" altLang="zh-TW" sz="1000" b="0" dirty="0">
                          <a:solidFill>
                            <a:schemeClr val="tx1"/>
                          </a:solidFill>
                          <a:latin typeface="+mn-ea"/>
                        </a:rPr>
                        <a:t>,</a:t>
                      </a:r>
                      <a:r>
                        <a:rPr kumimoji="1" lang="en-US" altLang="ja-JP" sz="1000" b="0" dirty="0">
                          <a:solidFill>
                            <a:schemeClr val="tx1"/>
                          </a:solidFill>
                          <a:latin typeface="+mn-ea"/>
                        </a:rPr>
                        <a:t>068</a:t>
                      </a:r>
                      <a:r>
                        <a:rPr kumimoji="1" lang="zh-TW" altLang="en-US" sz="1000" b="0" dirty="0">
                          <a:solidFill>
                            <a:schemeClr val="tx1"/>
                          </a:solidFill>
                          <a:latin typeface="+mn-ea"/>
                        </a:rPr>
                        <a:t>世帯（</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15</a:t>
                      </a:r>
                      <a:r>
                        <a:rPr kumimoji="1" lang="ja-JP" altLang="en-US" sz="1000" b="0" dirty="0">
                          <a:solidFill>
                            <a:schemeClr val="tx1"/>
                          </a:solidFill>
                          <a:latin typeface="+mn-ea"/>
                        </a:rPr>
                        <a:t>．</a:t>
                      </a:r>
                      <a:r>
                        <a:rPr kumimoji="1" lang="en-US" altLang="ja-JP" sz="1000" b="0" dirty="0">
                          <a:solidFill>
                            <a:schemeClr val="tx1"/>
                          </a:solidFill>
                          <a:latin typeface="+mn-ea"/>
                        </a:rPr>
                        <a:t>59k㎡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2,103</a:t>
                      </a:r>
                      <a:r>
                        <a:rPr kumimoji="1" lang="zh-TW" altLang="en-US" sz="1000" b="0" dirty="0">
                          <a:solidFill>
                            <a:schemeClr val="tx1"/>
                          </a:solidFill>
                          <a:latin typeface="+mn-ea"/>
                        </a:rPr>
                        <a:t>人　（</a:t>
                      </a:r>
                      <a:r>
                        <a:rPr kumimoji="1" lang="ja-JP" altLang="en-US" sz="1000" b="0" dirty="0">
                          <a:solidFill>
                            <a:schemeClr val="tx1"/>
                          </a:solidFill>
                          <a:latin typeface="+mn-ea"/>
                        </a:rPr>
                        <a:t>令和</a:t>
                      </a:r>
                      <a:r>
                        <a:rPr kumimoji="1" lang="en-US" altLang="ja-JP" sz="1000" b="0" dirty="0">
                          <a:solidFill>
                            <a:schemeClr val="tx1"/>
                          </a:solidFill>
                          <a:latin typeface="+mn-ea"/>
                        </a:rPr>
                        <a:t>4</a:t>
                      </a:r>
                      <a:r>
                        <a:rPr kumimoji="1" lang="zh-TW"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25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建設中</a:t>
                      </a: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6</a:t>
                      </a:r>
                      <a:r>
                        <a:rPr kumimoji="1" lang="ja-JP" altLang="en-US" sz="1000" b="0">
                          <a:solidFill>
                            <a:schemeClr val="tx1"/>
                          </a:solidFill>
                          <a:latin typeface="+mn-ea"/>
                        </a:rPr>
                        <a:t>年</a:t>
                      </a:r>
                      <a:r>
                        <a:rPr kumimoji="1" lang="en-US" altLang="ja-JP" sz="1000" b="0" dirty="0">
                          <a:solidFill>
                            <a:schemeClr val="tx1"/>
                          </a:solidFill>
                          <a:latin typeface="+mn-ea"/>
                        </a:rPr>
                        <a:t>2</a:t>
                      </a:r>
                      <a:r>
                        <a:rPr kumimoji="1" lang="ja-JP" altLang="en-US" sz="1000" b="0">
                          <a:solidFill>
                            <a:schemeClr val="tx1"/>
                          </a:solidFill>
                          <a:latin typeface="+mn-ea"/>
                        </a:rPr>
                        <a:t>月竣工予定</a:t>
                      </a:r>
                      <a:endParaRPr kumimoji="1" lang="en-US" altLang="ja-JP" sz="1000" b="0" dirty="0">
                        <a:solidFill>
                          <a:schemeClr val="tx1"/>
                        </a:solidFill>
                        <a:latin typeface="+mn-ea"/>
                      </a:endParaRP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6</a:t>
                      </a:r>
                      <a:r>
                        <a:rPr kumimoji="1" lang="ja-JP" altLang="en-US" sz="1000" b="0">
                          <a:solidFill>
                            <a:schemeClr val="tx1"/>
                          </a:solidFill>
                          <a:latin typeface="+mn-ea"/>
                        </a:rPr>
                        <a:t>年</a:t>
                      </a:r>
                      <a:r>
                        <a:rPr kumimoji="1" lang="en-US" altLang="ja-JP" sz="1000" b="0" dirty="0">
                          <a:solidFill>
                            <a:schemeClr val="tx1"/>
                          </a:solidFill>
                          <a:latin typeface="+mn-ea"/>
                        </a:rPr>
                        <a:t>5</a:t>
                      </a:r>
                      <a:r>
                        <a:rPr kumimoji="1" lang="ja-JP" altLang="en-US" sz="1000" b="0">
                          <a:solidFill>
                            <a:schemeClr val="tx1"/>
                          </a:solidFill>
                          <a:latin typeface="+mn-ea"/>
                        </a:rPr>
                        <a:t>月供用開始予定</a:t>
                      </a:r>
                    </a:p>
                    <a:p>
                      <a:pPr fontAlgn="ctr">
                        <a:lnSpc>
                          <a:spcPct val="100000"/>
                        </a:lnSpc>
                        <a:spcBef>
                          <a:spcPts val="0"/>
                        </a:spcBef>
                        <a:spcAft>
                          <a:spcPts val="600"/>
                        </a:spcAft>
                      </a:pPr>
                      <a:r>
                        <a:rPr kumimoji="1" lang="ja-JP" altLang="en-US" sz="1000" b="0">
                          <a:solidFill>
                            <a:schemeClr val="tx1"/>
                          </a:solidFill>
                          <a:latin typeface="+mn-ea"/>
                        </a:rPr>
                        <a:t>別敷地に移転・建て替え</a:t>
                      </a:r>
                      <a:endParaRPr kumimoji="1" lang="ja-JP" altLang="en-US"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52000">
                <a:tc>
                  <a:txBody>
                    <a:bodyPr/>
                    <a:lstStyle/>
                    <a:p>
                      <a:pPr fontAlgn="ctr"/>
                      <a:r>
                        <a:rPr kumimoji="1" lang="ja-JP" altLang="en-US" sz="1000" b="1" dirty="0">
                          <a:solidFill>
                            <a:srgbClr val="31926F"/>
                          </a:solidFill>
                          <a:latin typeface="+mn-ea"/>
                        </a:rPr>
                        <a:t>所在地</a:t>
                      </a:r>
                      <a:endParaRPr kumimoji="1" lang="ja-JP" altLang="en-US" sz="1000" dirty="0">
                        <a:solidFill>
                          <a:srgbClr val="31926F"/>
                        </a:solidFill>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zh-CN" altLang="en-US" sz="1000" b="0" dirty="0">
                          <a:solidFill>
                            <a:schemeClr val="tx1"/>
                          </a:solidFill>
                          <a:latin typeface="+mn-ea"/>
                        </a:rPr>
                        <a:t>中野区中野四丁目</a:t>
                      </a:r>
                      <a:r>
                        <a:rPr kumimoji="1" lang="en-US" altLang="zh-CN" sz="1000" b="0" dirty="0">
                          <a:solidFill>
                            <a:schemeClr val="tx1"/>
                          </a:solidFill>
                          <a:latin typeface="+mn-ea"/>
                        </a:rPr>
                        <a:t>11</a:t>
                      </a:r>
                      <a:r>
                        <a:rPr kumimoji="1" lang="zh-CN" altLang="en-US" sz="1000" b="0" dirty="0">
                          <a:solidFill>
                            <a:schemeClr val="tx1"/>
                          </a:solidFill>
                          <a:latin typeface="+mn-ea"/>
                        </a:rPr>
                        <a:t>番</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50797874"/>
                  </a:ext>
                </a:extLst>
              </a:tr>
              <a:tr h="133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建物概要</a:t>
                      </a:r>
                      <a:r>
                        <a:rPr kumimoji="1" lang="ja-JP" altLang="en-US" sz="1000" baseline="30000" dirty="0">
                          <a:solidFill>
                            <a:srgbClr val="31926F"/>
                          </a:solidFill>
                          <a:latin typeface="+mn-ea"/>
                        </a:rPr>
                        <a:t>＊</a:t>
                      </a:r>
                      <a:r>
                        <a:rPr kumimoji="1" lang="en-US" altLang="ja-JP" sz="1000" baseline="30000" dirty="0">
                          <a:solidFill>
                            <a:srgbClr val="31926F"/>
                          </a:solidFill>
                          <a:latin typeface="+mn-ea"/>
                        </a:rPr>
                        <a:t>1</a:t>
                      </a:r>
                      <a:endParaRPr kumimoji="1" lang="ja-JP" altLang="en-US" sz="1000" dirty="0">
                        <a:solidFill>
                          <a:srgbClr val="31926F"/>
                        </a:solidFill>
                        <a:latin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構造種別</a:t>
                      </a:r>
                      <a:r>
                        <a:rPr kumimoji="1" lang="en-US" altLang="ja-JP" sz="1000" b="0" dirty="0">
                          <a:solidFill>
                            <a:schemeClr val="tx1"/>
                          </a:solidFill>
                          <a:latin typeface="+mn-ea"/>
                        </a:rPr>
                        <a:t>	</a:t>
                      </a:r>
                      <a:r>
                        <a:rPr kumimoji="1" lang="ja-JP" altLang="en-US" sz="1000" b="0" dirty="0">
                          <a:solidFill>
                            <a:schemeClr val="tx1"/>
                          </a:solidFill>
                          <a:latin typeface="+mn-ea"/>
                        </a:rPr>
                        <a:t>鉄骨造（一部：鉄筋コンクリート造、</a:t>
                      </a:r>
                      <a:br>
                        <a:rPr kumimoji="1" lang="en-US" altLang="ja-JP" sz="1000" b="0" dirty="0">
                          <a:solidFill>
                            <a:schemeClr val="tx1"/>
                          </a:solidFill>
                          <a:latin typeface="+mn-ea"/>
                        </a:rPr>
                      </a:br>
                      <a:r>
                        <a:rPr kumimoji="1" lang="ja-JP" altLang="en-US" sz="1000" b="0" dirty="0">
                          <a:solidFill>
                            <a:schemeClr val="tx1"/>
                          </a:solidFill>
                          <a:latin typeface="+mn-ea"/>
                        </a:rPr>
                        <a:t>　　　　　　　 鉄骨鉄筋コンクリート造）</a:t>
                      </a:r>
                    </a:p>
                    <a:p>
                      <a:pPr fontAlgn="ctr">
                        <a:lnSpc>
                          <a:spcPct val="100000"/>
                        </a:lnSpc>
                        <a:spcBef>
                          <a:spcPts val="0"/>
                        </a:spcBef>
                        <a:spcAft>
                          <a:spcPts val="600"/>
                        </a:spcAft>
                        <a:tabLst>
                          <a:tab pos="1476375" algn="r"/>
                        </a:tabLst>
                      </a:pPr>
                      <a:r>
                        <a:rPr kumimoji="1" lang="ja-JP" altLang="en-US" sz="1000" b="0" dirty="0">
                          <a:solidFill>
                            <a:schemeClr val="tx1"/>
                          </a:solidFill>
                          <a:latin typeface="+mn-ea"/>
                        </a:rPr>
                        <a:t>建築面積</a:t>
                      </a:r>
                      <a:r>
                        <a:rPr kumimoji="1" lang="en-US" altLang="ja-JP" sz="1000" b="0" dirty="0">
                          <a:solidFill>
                            <a:schemeClr val="tx1"/>
                          </a:solidFill>
                          <a:latin typeface="+mn-ea"/>
                        </a:rPr>
                        <a:t>	3,855.81㎡</a:t>
                      </a:r>
                    </a:p>
                    <a:p>
                      <a:pPr fontAlgn="ctr">
                        <a:lnSpc>
                          <a:spcPct val="100000"/>
                        </a:lnSpc>
                        <a:spcBef>
                          <a:spcPts val="0"/>
                        </a:spcBef>
                        <a:spcAft>
                          <a:spcPts val="600"/>
                        </a:spcAft>
                        <a:tabLst>
                          <a:tab pos="1476375" algn="r"/>
                        </a:tabLst>
                      </a:pPr>
                      <a:r>
                        <a:rPr kumimoji="1" lang="ja-JP" altLang="en-US" sz="1000" b="0" dirty="0">
                          <a:solidFill>
                            <a:schemeClr val="tx1"/>
                          </a:solidFill>
                          <a:latin typeface="+mn-ea"/>
                        </a:rPr>
                        <a:t>延床面積</a:t>
                      </a:r>
                      <a:r>
                        <a:rPr kumimoji="1" lang="en-US" altLang="ja-JP" sz="1000" b="0" dirty="0">
                          <a:solidFill>
                            <a:schemeClr val="tx1"/>
                          </a:solidFill>
                          <a:latin typeface="+mn-ea"/>
                        </a:rPr>
                        <a:t>	47,286.65㎡</a:t>
                      </a: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階数</a:t>
                      </a:r>
                      <a:r>
                        <a:rPr kumimoji="1" lang="en-US" altLang="ja-JP" sz="1000" b="0" dirty="0">
                          <a:solidFill>
                            <a:schemeClr val="tx1"/>
                          </a:solidFill>
                          <a:latin typeface="+mn-ea"/>
                        </a:rPr>
                        <a:t>	</a:t>
                      </a:r>
                      <a:r>
                        <a:rPr kumimoji="1" lang="zh-TW" altLang="en-US" sz="1000" b="0" dirty="0">
                          <a:solidFill>
                            <a:schemeClr val="tx1"/>
                          </a:solidFill>
                          <a:latin typeface="+mn-ea"/>
                        </a:rPr>
                        <a:t>地上</a:t>
                      </a:r>
                      <a:r>
                        <a:rPr kumimoji="1" lang="en-US" altLang="ja-JP" sz="1000" b="0" dirty="0">
                          <a:solidFill>
                            <a:schemeClr val="tx1"/>
                          </a:solidFill>
                          <a:latin typeface="+mn-ea"/>
                        </a:rPr>
                        <a:t>11</a:t>
                      </a:r>
                      <a:r>
                        <a:rPr kumimoji="1" lang="zh-TW" altLang="en-US" sz="1000" b="0" dirty="0">
                          <a:solidFill>
                            <a:schemeClr val="tx1"/>
                          </a:solidFill>
                          <a:latin typeface="+mn-ea"/>
                        </a:rPr>
                        <a:t>階地下</a:t>
                      </a:r>
                      <a:r>
                        <a:rPr kumimoji="1" lang="en-US" altLang="ja-JP" sz="1000" b="0" dirty="0">
                          <a:solidFill>
                            <a:schemeClr val="tx1"/>
                          </a:solidFill>
                          <a:latin typeface="+mn-ea"/>
                        </a:rPr>
                        <a:t>2</a:t>
                      </a:r>
                      <a:r>
                        <a:rPr kumimoji="1" lang="zh-TW" altLang="en-US" sz="1000" b="0" dirty="0">
                          <a:solidFill>
                            <a:schemeClr val="tx1"/>
                          </a:solidFill>
                          <a:latin typeface="+mn-ea"/>
                        </a:rPr>
                        <a:t>階</a:t>
                      </a:r>
                      <a:r>
                        <a:rPr kumimoji="1" lang="ja-JP" altLang="en-US" sz="1000" b="0" dirty="0">
                          <a:solidFill>
                            <a:schemeClr val="tx1"/>
                          </a:solidFill>
                          <a:latin typeface="+mn-ea"/>
                        </a:rPr>
                        <a:t>塔屋</a:t>
                      </a:r>
                      <a:r>
                        <a:rPr kumimoji="1" lang="en-US" altLang="ja-JP" sz="1000" b="0" dirty="0">
                          <a:solidFill>
                            <a:schemeClr val="tx1"/>
                          </a:solidFill>
                          <a:latin typeface="+mn-ea"/>
                        </a:rPr>
                        <a:t>1</a:t>
                      </a:r>
                      <a:r>
                        <a:rPr kumimoji="1" lang="ja-JP" altLang="en-US" sz="1000" b="0" dirty="0">
                          <a:solidFill>
                            <a:schemeClr val="tx1"/>
                          </a:solidFill>
                          <a:latin typeface="+mn-ea"/>
                        </a:rPr>
                        <a:t>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高さ</a:t>
                      </a:r>
                      <a:r>
                        <a:rPr kumimoji="1" lang="en-US" altLang="ja-JP" sz="1000" b="0" dirty="0">
                          <a:solidFill>
                            <a:schemeClr val="tx1"/>
                          </a:solidFill>
                          <a:latin typeface="+mn-ea"/>
                        </a:rPr>
                        <a:t>	52</a:t>
                      </a:r>
                      <a:r>
                        <a:rPr kumimoji="1" lang="ja-JP" altLang="en-US" sz="1000" b="0" dirty="0">
                          <a:solidFill>
                            <a:schemeClr val="tx1"/>
                          </a:solidFill>
                          <a:latin typeface="+mn-ea"/>
                        </a:rPr>
                        <a:t>．</a:t>
                      </a:r>
                      <a:r>
                        <a:rPr kumimoji="1" lang="en-US" altLang="ja-JP" sz="1000" b="0" dirty="0">
                          <a:solidFill>
                            <a:schemeClr val="tx1"/>
                          </a:solidFill>
                          <a:latin typeface="+mn-ea"/>
                        </a:rPr>
                        <a:t>65m</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sp>
        <p:nvSpPr>
          <p:cNvPr id="12" name="コンテンツ プレースホルダー 17">
            <a:extLst>
              <a:ext uri="{FF2B5EF4-FFF2-40B4-BE49-F238E27FC236}">
                <a16:creationId xmlns:a16="http://schemas.microsoft.com/office/drawing/2014/main" id="{141576A3-4E9D-94EB-C691-F0B534E92ADB}"/>
              </a:ext>
            </a:extLst>
          </p:cNvPr>
          <p:cNvSpPr txBox="1">
            <a:spLocks/>
          </p:cNvSpPr>
          <p:nvPr/>
        </p:nvSpPr>
        <p:spPr>
          <a:xfrm>
            <a:off x="504001" y="7246548"/>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15" name="正方形/長方形 14">
            <a:extLst>
              <a:ext uri="{FF2B5EF4-FFF2-40B4-BE49-F238E27FC236}">
                <a16:creationId xmlns:a16="http://schemas.microsoft.com/office/drawing/2014/main" id="{77499A1F-0FA4-E86D-D22A-E66815DD3D02}"/>
              </a:ext>
            </a:extLst>
          </p:cNvPr>
          <p:cNvSpPr/>
          <p:nvPr/>
        </p:nvSpPr>
        <p:spPr>
          <a:xfrm>
            <a:off x="504000" y="7594295"/>
            <a:ext cx="6552000"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意見交換会、ワークショップの開催</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「基本構想」「基本計画」「基本設計」の各フェーズにおいて、それぞれ素案を提示した意見交換会を開催。「基本計画」については、案の段階でパブリックコメントも実施した。</a:t>
            </a:r>
          </a:p>
          <a:p>
            <a:pPr indent="144000" algn="just" fontAlgn="ctr">
              <a:lnSpc>
                <a:spcPct val="120000"/>
              </a:lnSpc>
            </a:pPr>
            <a:r>
              <a:rPr kumimoji="1" lang="ja-JP" altLang="en-US" sz="1100" dirty="0">
                <a:solidFill>
                  <a:schemeClr val="tx1"/>
                </a:solidFill>
                <a:latin typeface="+mn-ea"/>
              </a:rPr>
              <a:t>また、「基本設計」期間中に、新庁舎整備区民ワークショップを開催し、公募で集まった区民によるグループディスカッションにより、新庁舎に係る様々なアイデアを出してもらった。</a:t>
            </a:r>
          </a:p>
        </p:txBody>
      </p:sp>
    </p:spTree>
    <p:extLst>
      <p:ext uri="{BB962C8B-B14F-4D97-AF65-F5344CB8AC3E}">
        <p14:creationId xmlns:p14="http://schemas.microsoft.com/office/powerpoint/2010/main" val="3643055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58A8E7-8C9F-18B7-D1A8-7F461A684B19}"/>
              </a:ext>
            </a:extLst>
          </p:cNvPr>
          <p:cNvPicPr>
            <a:picLocks noChangeAspect="1"/>
          </p:cNvPicPr>
          <p:nvPr/>
        </p:nvPicPr>
        <p:blipFill>
          <a:blip r:embed="rId4"/>
          <a:stretch>
            <a:fillRect/>
          </a:stretch>
        </p:blipFill>
        <p:spPr>
          <a:xfrm>
            <a:off x="503238" y="2989863"/>
            <a:ext cx="5301466" cy="2852470"/>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extLst>
              <p:ext uri="{D42A27DB-BD31-4B8C-83A1-F6EECF244321}">
                <p14:modId xmlns:p14="http://schemas.microsoft.com/office/powerpoint/2010/main" val="206666843"/>
              </p:ext>
            </p:ext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05502"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92</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(1) </a:t>
            </a:r>
            <a:r>
              <a:rPr lang="ja-JP" altLang="en-US" dirty="0">
                <a:latin typeface="+mn-ea"/>
                <a:ea typeface="+mn-ea"/>
              </a:rPr>
              <a:t>東京都中野区</a:t>
            </a:r>
          </a:p>
        </p:txBody>
      </p:sp>
      <p:sp>
        <p:nvSpPr>
          <p:cNvPr id="5" name="正方形/長方形 4">
            <a:extLst>
              <a:ext uri="{FF2B5EF4-FFF2-40B4-BE49-F238E27FC236}">
                <a16:creationId xmlns:a16="http://schemas.microsoft.com/office/drawing/2014/main" id="{E3040C07-84DB-9E8A-E46E-EB46225E68D7}"/>
              </a:ext>
            </a:extLst>
          </p:cNvPr>
          <p:cNvSpPr/>
          <p:nvPr/>
        </p:nvSpPr>
        <p:spPr>
          <a:xfrm>
            <a:off x="503238" y="1724476"/>
            <a:ext cx="6553200" cy="1107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defTabSz="1425495" fontAlgn="ctr">
              <a:lnSpc>
                <a:spcPct val="120000"/>
              </a:lnSpc>
              <a:defRPr/>
            </a:pPr>
            <a:r>
              <a:rPr kumimoji="1" lang="ja-JP" altLang="en-US" sz="1200" dirty="0">
                <a:solidFill>
                  <a:srgbClr val="000000"/>
                </a:solidFill>
                <a:latin typeface="+mn-ea"/>
              </a:rPr>
              <a:t>平成</a:t>
            </a:r>
            <a:r>
              <a:rPr kumimoji="1" lang="en-US" altLang="ja-JP" sz="1200" dirty="0">
                <a:solidFill>
                  <a:srgbClr val="000000"/>
                </a:solidFill>
                <a:latin typeface="+mn-ea"/>
              </a:rPr>
              <a:t>28</a:t>
            </a:r>
            <a:r>
              <a:rPr kumimoji="1" lang="ja-JP" altLang="en-US" sz="1200" dirty="0">
                <a:solidFill>
                  <a:srgbClr val="000000"/>
                </a:solidFill>
                <a:latin typeface="+mn-ea"/>
              </a:rPr>
              <a:t>年（</a:t>
            </a:r>
            <a:r>
              <a:rPr kumimoji="1" lang="en-US" altLang="ja-JP" sz="1200" dirty="0">
                <a:solidFill>
                  <a:srgbClr val="000000"/>
                </a:solidFill>
                <a:latin typeface="+mn-ea"/>
              </a:rPr>
              <a:t>2016</a:t>
            </a:r>
            <a:r>
              <a:rPr kumimoji="1" lang="ja-JP" altLang="en-US" sz="1200" dirty="0">
                <a:solidFill>
                  <a:srgbClr val="000000"/>
                </a:solidFill>
                <a:latin typeface="+mn-ea"/>
              </a:rPr>
              <a:t>年）</a:t>
            </a:r>
            <a:r>
              <a:rPr kumimoji="1" lang="en-US" altLang="ja-JP" sz="1200" dirty="0">
                <a:solidFill>
                  <a:srgbClr val="000000"/>
                </a:solidFill>
                <a:latin typeface="+mn-ea"/>
              </a:rPr>
              <a:t>12</a:t>
            </a:r>
            <a:r>
              <a:rPr kumimoji="1" lang="ja-JP" altLang="en-US" sz="1200" dirty="0">
                <a:solidFill>
                  <a:srgbClr val="000000"/>
                </a:solidFill>
                <a:latin typeface="+mn-ea"/>
              </a:rPr>
              <a:t>月に「基本計画」、平成</a:t>
            </a:r>
            <a:r>
              <a:rPr kumimoji="1" lang="en-US" altLang="ja-JP" sz="1200" dirty="0">
                <a:solidFill>
                  <a:srgbClr val="000000"/>
                </a:solidFill>
                <a:latin typeface="+mn-ea"/>
              </a:rPr>
              <a:t>31</a:t>
            </a:r>
            <a:r>
              <a:rPr kumimoji="1" lang="ja-JP" altLang="en-US" sz="1200" dirty="0">
                <a:solidFill>
                  <a:srgbClr val="000000"/>
                </a:solidFill>
                <a:latin typeface="+mn-ea"/>
              </a:rPr>
              <a:t>年（</a:t>
            </a:r>
            <a:r>
              <a:rPr kumimoji="1" lang="en-US" altLang="ja-JP" sz="1200" dirty="0">
                <a:solidFill>
                  <a:srgbClr val="000000"/>
                </a:solidFill>
                <a:latin typeface="+mn-ea"/>
              </a:rPr>
              <a:t>2019</a:t>
            </a:r>
            <a:r>
              <a:rPr kumimoji="1" lang="ja-JP" altLang="en-US" sz="1200" dirty="0">
                <a:solidFill>
                  <a:srgbClr val="000000"/>
                </a:solidFill>
                <a:latin typeface="+mn-ea"/>
              </a:rPr>
              <a:t>年）</a:t>
            </a:r>
            <a:r>
              <a:rPr kumimoji="1" lang="en-US" altLang="ja-JP" sz="1200" dirty="0">
                <a:solidFill>
                  <a:srgbClr val="000000"/>
                </a:solidFill>
                <a:latin typeface="+mn-ea"/>
              </a:rPr>
              <a:t>3</a:t>
            </a:r>
            <a:r>
              <a:rPr kumimoji="1" lang="ja-JP" altLang="en-US" sz="1200" dirty="0">
                <a:solidFill>
                  <a:srgbClr val="000000"/>
                </a:solidFill>
                <a:latin typeface="+mn-ea"/>
              </a:rPr>
              <a:t>月に「基本設計」をそれぞれ策定した。同年</a:t>
            </a:r>
            <a:r>
              <a:rPr kumimoji="1" lang="en-US" altLang="ja-JP" sz="1200" dirty="0">
                <a:solidFill>
                  <a:srgbClr val="000000"/>
                </a:solidFill>
                <a:latin typeface="+mn-ea"/>
              </a:rPr>
              <a:t>8</a:t>
            </a:r>
            <a:r>
              <a:rPr kumimoji="1" lang="ja-JP" altLang="en-US" sz="1200" dirty="0">
                <a:solidFill>
                  <a:srgbClr val="000000"/>
                </a:solidFill>
                <a:latin typeface="+mn-ea"/>
              </a:rPr>
              <a:t>月より実施設計・施工業務の企画提案公募型事業者選定を実施した。令和</a:t>
            </a:r>
            <a:r>
              <a:rPr kumimoji="1" lang="en-US" altLang="ja-JP" sz="1200" dirty="0">
                <a:solidFill>
                  <a:srgbClr val="000000"/>
                </a:solidFill>
                <a:latin typeface="+mn-ea"/>
              </a:rPr>
              <a:t>2</a:t>
            </a:r>
            <a:r>
              <a:rPr kumimoji="1" lang="ja-JP" altLang="en-US" sz="1200" dirty="0">
                <a:solidFill>
                  <a:srgbClr val="000000"/>
                </a:solidFill>
                <a:latin typeface="+mn-ea"/>
              </a:rPr>
              <a:t>年（</a:t>
            </a:r>
            <a:r>
              <a:rPr kumimoji="1" lang="en-US" altLang="ja-JP" sz="1200" dirty="0">
                <a:solidFill>
                  <a:srgbClr val="000000"/>
                </a:solidFill>
                <a:latin typeface="+mn-ea"/>
              </a:rPr>
              <a:t>2020</a:t>
            </a:r>
            <a:r>
              <a:rPr kumimoji="1" lang="ja-JP" altLang="en-US" sz="1200" dirty="0">
                <a:solidFill>
                  <a:srgbClr val="000000"/>
                </a:solidFill>
                <a:latin typeface="+mn-ea"/>
              </a:rPr>
              <a:t>年）</a:t>
            </a:r>
            <a:r>
              <a:rPr kumimoji="1" lang="en-US" altLang="ja-JP" sz="1200" dirty="0">
                <a:solidFill>
                  <a:srgbClr val="000000"/>
                </a:solidFill>
                <a:latin typeface="+mn-ea"/>
              </a:rPr>
              <a:t>1</a:t>
            </a:r>
            <a:r>
              <a:rPr kumimoji="1" lang="ja-JP" altLang="en-US" sz="1200" dirty="0">
                <a:solidFill>
                  <a:srgbClr val="000000"/>
                </a:solidFill>
                <a:latin typeface="+mn-ea"/>
              </a:rPr>
              <a:t>月に優先交渉権者を決定した。</a:t>
            </a:r>
          </a:p>
          <a:p>
            <a:pPr indent="144000" algn="just" defTabSz="1425495" fontAlgn="ctr">
              <a:lnSpc>
                <a:spcPct val="120000"/>
              </a:lnSpc>
              <a:defRPr/>
            </a:pPr>
            <a:r>
              <a:rPr kumimoji="1" lang="ja-JP" altLang="en-US" sz="1200" dirty="0">
                <a:solidFill>
                  <a:srgbClr val="000000"/>
                </a:solidFill>
                <a:latin typeface="+mn-ea"/>
              </a:rPr>
              <a:t>令和</a:t>
            </a:r>
            <a:r>
              <a:rPr kumimoji="1" lang="en-US" altLang="ja-JP" sz="1200" dirty="0">
                <a:solidFill>
                  <a:srgbClr val="000000"/>
                </a:solidFill>
                <a:latin typeface="+mn-ea"/>
              </a:rPr>
              <a:t>2</a:t>
            </a:r>
            <a:r>
              <a:rPr kumimoji="1" lang="ja-JP" altLang="en-US" sz="1200" dirty="0">
                <a:solidFill>
                  <a:srgbClr val="000000"/>
                </a:solidFill>
                <a:latin typeface="+mn-ea"/>
              </a:rPr>
              <a:t>年（</a:t>
            </a:r>
            <a:r>
              <a:rPr kumimoji="1" lang="en-US" altLang="ja-JP" sz="1200" dirty="0">
                <a:solidFill>
                  <a:srgbClr val="000000"/>
                </a:solidFill>
                <a:latin typeface="+mn-ea"/>
              </a:rPr>
              <a:t>2020</a:t>
            </a:r>
            <a:r>
              <a:rPr kumimoji="1" lang="ja-JP" altLang="en-US" sz="1200" dirty="0">
                <a:solidFill>
                  <a:srgbClr val="000000"/>
                </a:solidFill>
                <a:latin typeface="+mn-ea"/>
              </a:rPr>
              <a:t>年）</a:t>
            </a:r>
            <a:r>
              <a:rPr kumimoji="1" lang="en-US" altLang="ja-JP" sz="1200" dirty="0">
                <a:solidFill>
                  <a:srgbClr val="000000"/>
                </a:solidFill>
                <a:latin typeface="+mn-ea"/>
              </a:rPr>
              <a:t>3</a:t>
            </a:r>
            <a:r>
              <a:rPr kumimoji="1" lang="ja-JP" altLang="en-US" sz="1200" dirty="0">
                <a:solidFill>
                  <a:srgbClr val="000000"/>
                </a:solidFill>
                <a:latin typeface="+mn-ea"/>
              </a:rPr>
              <a:t>月に「実施設計」に着手し、令和</a:t>
            </a:r>
            <a:r>
              <a:rPr kumimoji="1" lang="en-US" altLang="ja-JP" sz="1200" dirty="0">
                <a:solidFill>
                  <a:srgbClr val="000000"/>
                </a:solidFill>
                <a:latin typeface="+mn-ea"/>
              </a:rPr>
              <a:t>3</a:t>
            </a:r>
            <a:r>
              <a:rPr kumimoji="1" lang="ja-JP" altLang="en-US" sz="1200" dirty="0">
                <a:solidFill>
                  <a:srgbClr val="000000"/>
                </a:solidFill>
                <a:latin typeface="+mn-ea"/>
              </a:rPr>
              <a:t>年（</a:t>
            </a:r>
            <a:r>
              <a:rPr kumimoji="1" lang="en-US" altLang="ja-JP" sz="1200" dirty="0">
                <a:solidFill>
                  <a:srgbClr val="000000"/>
                </a:solidFill>
                <a:latin typeface="+mn-ea"/>
              </a:rPr>
              <a:t>2021</a:t>
            </a:r>
            <a:r>
              <a:rPr kumimoji="1" lang="ja-JP" altLang="en-US" sz="1200" dirty="0">
                <a:solidFill>
                  <a:srgbClr val="000000"/>
                </a:solidFill>
                <a:latin typeface="+mn-ea"/>
              </a:rPr>
              <a:t>年）</a:t>
            </a:r>
            <a:r>
              <a:rPr kumimoji="1" lang="en-US" altLang="ja-JP" sz="1200" dirty="0">
                <a:solidFill>
                  <a:srgbClr val="000000"/>
                </a:solidFill>
                <a:latin typeface="+mn-ea"/>
              </a:rPr>
              <a:t>6</a:t>
            </a:r>
            <a:r>
              <a:rPr kumimoji="1" lang="ja-JP" altLang="en-US" sz="1200" dirty="0">
                <a:solidFill>
                  <a:srgbClr val="000000"/>
                </a:solidFill>
                <a:latin typeface="+mn-ea"/>
              </a:rPr>
              <a:t>月に策定した。同</a:t>
            </a:r>
            <a:r>
              <a:rPr kumimoji="1" lang="en-US" altLang="ja-JP" sz="1200" dirty="0">
                <a:solidFill>
                  <a:srgbClr val="000000"/>
                </a:solidFill>
                <a:latin typeface="+mn-ea"/>
              </a:rPr>
              <a:t>7</a:t>
            </a:r>
            <a:r>
              <a:rPr kumimoji="1" lang="ja-JP" altLang="en-US" sz="1200" dirty="0">
                <a:solidFill>
                  <a:srgbClr val="000000"/>
                </a:solidFill>
                <a:latin typeface="+mn-ea"/>
              </a:rPr>
              <a:t>月より新庁舎の建設工事に着手した。令和</a:t>
            </a:r>
            <a:r>
              <a:rPr kumimoji="1" lang="en-US" altLang="ja-JP" sz="1200" dirty="0">
                <a:solidFill>
                  <a:srgbClr val="000000"/>
                </a:solidFill>
                <a:latin typeface="+mn-ea"/>
              </a:rPr>
              <a:t>6</a:t>
            </a:r>
            <a:r>
              <a:rPr kumimoji="1" lang="ja-JP" altLang="en-US" sz="1200" dirty="0">
                <a:solidFill>
                  <a:srgbClr val="000000"/>
                </a:solidFill>
                <a:latin typeface="+mn-ea"/>
              </a:rPr>
              <a:t>年（</a:t>
            </a:r>
            <a:r>
              <a:rPr kumimoji="1" lang="en-US" altLang="ja-JP" sz="1200" dirty="0">
                <a:solidFill>
                  <a:srgbClr val="000000"/>
                </a:solidFill>
                <a:latin typeface="+mn-ea"/>
              </a:rPr>
              <a:t>2024</a:t>
            </a:r>
            <a:r>
              <a:rPr kumimoji="1" lang="ja-JP" altLang="en-US" sz="1200" dirty="0">
                <a:solidFill>
                  <a:srgbClr val="000000"/>
                </a:solidFill>
                <a:latin typeface="+mn-ea"/>
              </a:rPr>
              <a:t>年）</a:t>
            </a:r>
            <a:r>
              <a:rPr kumimoji="1" lang="en-US" altLang="ja-JP" sz="1200" dirty="0">
                <a:solidFill>
                  <a:srgbClr val="000000"/>
                </a:solidFill>
                <a:latin typeface="+mn-ea"/>
              </a:rPr>
              <a:t>2</a:t>
            </a:r>
            <a:r>
              <a:rPr kumimoji="1" lang="ja-JP" altLang="en-US" sz="1200" dirty="0">
                <a:solidFill>
                  <a:srgbClr val="000000"/>
                </a:solidFill>
                <a:latin typeface="+mn-ea"/>
              </a:rPr>
              <a:t>月に竣工予定である。</a:t>
            </a:r>
          </a:p>
        </p:txBody>
      </p:sp>
      <p:grpSp>
        <p:nvGrpSpPr>
          <p:cNvPr id="10" name="グループ化 9">
            <a:extLst>
              <a:ext uri="{FF2B5EF4-FFF2-40B4-BE49-F238E27FC236}">
                <a16:creationId xmlns:a16="http://schemas.microsoft.com/office/drawing/2014/main" id="{AE9F0D9A-2C0B-8FEC-E542-224C3FB6B9A8}"/>
              </a:ext>
            </a:extLst>
          </p:cNvPr>
          <p:cNvGrpSpPr/>
          <p:nvPr/>
        </p:nvGrpSpPr>
        <p:grpSpPr>
          <a:xfrm>
            <a:off x="503196" y="1349375"/>
            <a:ext cx="6552000" cy="252000"/>
            <a:chOff x="504000" y="5705617"/>
            <a:chExt cx="6552000" cy="252000"/>
          </a:xfrm>
        </p:grpSpPr>
        <p:sp>
          <p:nvSpPr>
            <p:cNvPr id="11" name="正方形/長方形 10">
              <a:extLst>
                <a:ext uri="{FF2B5EF4-FFF2-40B4-BE49-F238E27FC236}">
                  <a16:creationId xmlns:a16="http://schemas.microsoft.com/office/drawing/2014/main" id="{3C8F733D-7CB4-7728-E4D4-E0E201A7C051}"/>
                </a:ext>
              </a:extLst>
            </p:cNvPr>
            <p:cNvSpPr>
              <a:spLocks/>
            </p:cNvSpPr>
            <p:nvPr/>
          </p:nvSpPr>
          <p:spPr>
            <a:xfrm>
              <a:off x="504000" y="5705617"/>
              <a:ext cx="54000" cy="252000"/>
            </a:xfrm>
            <a:prstGeom prst="rect">
              <a:avLst/>
            </a:prstGeom>
            <a:solidFill>
              <a:srgbClr val="3192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6" name="テキスト ボックス 15">
              <a:extLst>
                <a:ext uri="{FF2B5EF4-FFF2-40B4-BE49-F238E27FC236}">
                  <a16:creationId xmlns:a16="http://schemas.microsoft.com/office/drawing/2014/main" id="{95BCE40C-7DFB-75F3-E8BF-65A85B6CC774}"/>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sp>
        <p:nvSpPr>
          <p:cNvPr id="30" name="テキスト ボックス 29">
            <a:extLst>
              <a:ext uri="{FF2B5EF4-FFF2-40B4-BE49-F238E27FC236}">
                <a16:creationId xmlns:a16="http://schemas.microsoft.com/office/drawing/2014/main" id="{9C5A50FC-A635-9D4B-FE91-350878E367A3}"/>
              </a:ext>
            </a:extLst>
          </p:cNvPr>
          <p:cNvSpPr txBox="1"/>
          <p:nvPr/>
        </p:nvSpPr>
        <p:spPr>
          <a:xfrm>
            <a:off x="503237" y="6206194"/>
            <a:ext cx="6568491" cy="861774"/>
          </a:xfrm>
          <a:prstGeom prst="rect">
            <a:avLst/>
          </a:prstGeom>
          <a:noFill/>
        </p:spPr>
        <p:txBody>
          <a:bodyPr wrap="square" lIns="0" tIns="0" rIns="0" bIns="0" rtlCol="0">
            <a:spAutoFit/>
          </a:bodyPr>
          <a:lstStyle/>
          <a:p>
            <a:r>
              <a:rPr kumimoji="1" lang="en-US" altLang="ja-JP" sz="800" dirty="0">
                <a:latin typeface="+mn-ea"/>
              </a:rPr>
              <a:t>*2 </a:t>
            </a:r>
            <a:r>
              <a:rPr kumimoji="1" lang="ja-JP" altLang="en-US" sz="800" dirty="0">
                <a:latin typeface="+mn-ea"/>
              </a:rPr>
              <a:t>以下の資料を基に作成</a:t>
            </a:r>
            <a:br>
              <a:rPr kumimoji="1" lang="en-US" altLang="ja-JP" sz="800" dirty="0">
                <a:latin typeface="+mn-ea"/>
              </a:rPr>
            </a:br>
            <a:r>
              <a:rPr kumimoji="1" lang="ja-JP" altLang="en-US" sz="800" dirty="0">
                <a:latin typeface="+mn-ea"/>
              </a:rPr>
              <a:t>「新しい区役所整備基本構想（素案）」</a:t>
            </a:r>
            <a:r>
              <a:rPr kumimoji="1" lang="en-US" altLang="ja-JP" sz="800" dirty="0">
                <a:latin typeface="+mn-ea"/>
              </a:rPr>
              <a:t>P22</a:t>
            </a:r>
            <a:r>
              <a:rPr kumimoji="1" lang="ja-JP" altLang="en-US" sz="800" dirty="0">
                <a:latin typeface="+mn-ea"/>
              </a:rPr>
              <a:t>、中野区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7"/>
              </a:rPr>
              <a:t>https://www.city.tokyo-nakano.lg.jp/dept/158200/d022973_d/fil/201510kousou_soan.pdf</a:t>
            </a:r>
            <a:r>
              <a:rPr kumimoji="1" lang="ja-JP" altLang="en-US" sz="800" dirty="0">
                <a:latin typeface="+mn-ea"/>
              </a:rPr>
              <a:t>）</a:t>
            </a:r>
            <a:endParaRPr kumimoji="1" lang="en-US" altLang="ja-JP" sz="800" dirty="0">
              <a:latin typeface="+mn-ea"/>
            </a:endParaRPr>
          </a:p>
          <a:p>
            <a:r>
              <a:rPr kumimoji="1" lang="ja-JP" altLang="en-US" sz="800" dirty="0">
                <a:latin typeface="+mn-ea"/>
              </a:rPr>
              <a:t>「新しい区役所整備基本計画」</a:t>
            </a:r>
            <a:r>
              <a:rPr kumimoji="1" lang="en-US" altLang="ja-JP" sz="800" dirty="0">
                <a:latin typeface="+mn-ea"/>
              </a:rPr>
              <a:t>P33</a:t>
            </a:r>
            <a:r>
              <a:rPr kumimoji="1" lang="ja-JP" altLang="en-US" sz="800" dirty="0">
                <a:latin typeface="+mn-ea"/>
              </a:rPr>
              <a:t>、中野区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8"/>
              </a:rPr>
              <a:t>https://www.city.tokyo-nakano.lg.jp/dept/158200/d022973_d/fil/201701_keikaku.pdf</a:t>
            </a:r>
            <a:r>
              <a:rPr kumimoji="1" lang="ja-JP" altLang="en-US" sz="800" dirty="0">
                <a:latin typeface="+mn-ea"/>
              </a:rPr>
              <a:t>）</a:t>
            </a:r>
            <a:endParaRPr kumimoji="1" lang="en-US" altLang="ja-JP" sz="800" dirty="0">
              <a:latin typeface="+mn-ea"/>
            </a:endParaRPr>
          </a:p>
          <a:p>
            <a:r>
              <a:rPr kumimoji="1" lang="ja-JP" altLang="en-US" sz="800" dirty="0">
                <a:latin typeface="+mn-ea"/>
              </a:rPr>
              <a:t>「新しい区役所整備の検討を進めています」中野区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9"/>
              </a:rPr>
              <a:t>https://www.city.tokyo-nakano.lg.jp/dept/158200/d022973.html</a:t>
            </a:r>
            <a:r>
              <a:rPr kumimoji="1" lang="ja-JP" altLang="en-US" sz="800" dirty="0">
                <a:latin typeface="+mn-ea"/>
              </a:rPr>
              <a:t>）</a:t>
            </a:r>
            <a:endParaRPr kumimoji="1" lang="en-US" altLang="ja-JP" sz="800" dirty="0">
              <a:latin typeface="+mn-ea"/>
            </a:endParaRPr>
          </a:p>
        </p:txBody>
      </p:sp>
      <p:sp>
        <p:nvSpPr>
          <p:cNvPr id="32" name="テキスト ボックス 31">
            <a:extLst>
              <a:ext uri="{FF2B5EF4-FFF2-40B4-BE49-F238E27FC236}">
                <a16:creationId xmlns:a16="http://schemas.microsoft.com/office/drawing/2014/main" id="{4CB5F0E7-67E6-BB1C-E3F6-0903EBA3D50E}"/>
              </a:ext>
            </a:extLst>
          </p:cNvPr>
          <p:cNvSpPr txBox="1"/>
          <p:nvPr/>
        </p:nvSpPr>
        <p:spPr>
          <a:xfrm>
            <a:off x="504000" y="5926249"/>
            <a:ext cx="1191032" cy="169277"/>
          </a:xfrm>
          <a:prstGeom prst="rect">
            <a:avLst/>
          </a:prstGeom>
          <a:noFill/>
        </p:spPr>
        <p:txBody>
          <a:bodyPr wrap="none" lIns="0" tIns="0" rIns="0" bIns="0" rtlCol="0">
            <a:spAutoFit/>
          </a:bodyPr>
          <a:lstStyle/>
          <a:p>
            <a:r>
              <a:rPr kumimoji="1" lang="ja-JP" altLang="en-US" sz="1100" dirty="0">
                <a:latin typeface="+mn-ea"/>
              </a:rPr>
              <a:t>全体スケジュール</a:t>
            </a:r>
            <a:r>
              <a:rPr kumimoji="1" lang="en-US" altLang="ja-JP" sz="1100" baseline="30000" dirty="0">
                <a:latin typeface="+mn-ea"/>
              </a:rPr>
              <a:t>*2</a:t>
            </a:r>
          </a:p>
        </p:txBody>
      </p:sp>
    </p:spTree>
    <p:extLst>
      <p:ext uri="{BB962C8B-B14F-4D97-AF65-F5344CB8AC3E}">
        <p14:creationId xmlns:p14="http://schemas.microsoft.com/office/powerpoint/2010/main" val="8333587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extLst>
              <p:ext uri="{D42A27DB-BD31-4B8C-83A1-F6EECF244321}">
                <p14:modId xmlns:p14="http://schemas.microsoft.com/office/powerpoint/2010/main" val="886142575"/>
              </p:ext>
            </p:ext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06528"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35" name="四角形: 角を丸くする 34">
            <a:extLst>
              <a:ext uri="{FF2B5EF4-FFF2-40B4-BE49-F238E27FC236}">
                <a16:creationId xmlns:a16="http://schemas.microsoft.com/office/drawing/2014/main" id="{164F1D27-6128-9103-3CD7-6A4EE9048DD0}"/>
              </a:ext>
            </a:extLst>
          </p:cNvPr>
          <p:cNvSpPr/>
          <p:nvPr/>
        </p:nvSpPr>
        <p:spPr>
          <a:xfrm>
            <a:off x="504000" y="179703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93</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(1) </a:t>
            </a:r>
            <a:r>
              <a:rPr lang="ja-JP" altLang="en-US" dirty="0">
                <a:latin typeface="+mn-ea"/>
                <a:ea typeface="+mn-ea"/>
              </a:rPr>
              <a:t>東京都中野区</a:t>
            </a:r>
          </a:p>
        </p:txBody>
      </p:sp>
      <p:grpSp>
        <p:nvGrpSpPr>
          <p:cNvPr id="10" name="グループ化 9">
            <a:extLst>
              <a:ext uri="{FF2B5EF4-FFF2-40B4-BE49-F238E27FC236}">
                <a16:creationId xmlns:a16="http://schemas.microsoft.com/office/drawing/2014/main" id="{AE9F0D9A-2C0B-8FEC-E542-224C3FB6B9A8}"/>
              </a:ext>
            </a:extLst>
          </p:cNvPr>
          <p:cNvGrpSpPr/>
          <p:nvPr/>
        </p:nvGrpSpPr>
        <p:grpSpPr>
          <a:xfrm>
            <a:off x="503196" y="1368000"/>
            <a:ext cx="6552000" cy="252000"/>
            <a:chOff x="504000" y="5705617"/>
            <a:chExt cx="6552000" cy="252000"/>
          </a:xfrm>
        </p:grpSpPr>
        <p:sp>
          <p:nvSpPr>
            <p:cNvPr id="11" name="正方形/長方形 10">
              <a:extLst>
                <a:ext uri="{FF2B5EF4-FFF2-40B4-BE49-F238E27FC236}">
                  <a16:creationId xmlns:a16="http://schemas.microsoft.com/office/drawing/2014/main" id="{3C8F733D-7CB4-7728-E4D4-E0E201A7C051}"/>
                </a:ext>
              </a:extLst>
            </p:cNvPr>
            <p:cNvSpPr>
              <a:spLocks/>
            </p:cNvSpPr>
            <p:nvPr/>
          </p:nvSpPr>
          <p:spPr>
            <a:xfrm>
              <a:off x="504000" y="5705617"/>
              <a:ext cx="54000" cy="252000"/>
            </a:xfrm>
            <a:prstGeom prst="rect">
              <a:avLst/>
            </a:prstGeom>
            <a:solidFill>
              <a:srgbClr val="3192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6" name="テキスト ボックス 15">
              <a:extLst>
                <a:ext uri="{FF2B5EF4-FFF2-40B4-BE49-F238E27FC236}">
                  <a16:creationId xmlns:a16="http://schemas.microsoft.com/office/drawing/2014/main" id="{95BCE40C-7DFB-75F3-E8BF-65A85B6CC774}"/>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sp>
        <p:nvSpPr>
          <p:cNvPr id="30" name="テキスト ボックス 29">
            <a:extLst>
              <a:ext uri="{FF2B5EF4-FFF2-40B4-BE49-F238E27FC236}">
                <a16:creationId xmlns:a16="http://schemas.microsoft.com/office/drawing/2014/main" id="{9C5A50FC-A635-9D4B-FE91-350878E367A3}"/>
              </a:ext>
            </a:extLst>
          </p:cNvPr>
          <p:cNvSpPr txBox="1"/>
          <p:nvPr/>
        </p:nvSpPr>
        <p:spPr>
          <a:xfrm>
            <a:off x="3819345" y="4641099"/>
            <a:ext cx="2888848" cy="615553"/>
          </a:xfrm>
          <a:prstGeom prst="rect">
            <a:avLst/>
          </a:prstGeom>
          <a:noFill/>
        </p:spPr>
        <p:txBody>
          <a:bodyPr wrap="square" lIns="0" tIns="0" rIns="0" bIns="0" rtlCol="0">
            <a:spAutoFit/>
          </a:bodyPr>
          <a:lstStyle/>
          <a:p>
            <a:r>
              <a:rPr kumimoji="1" lang="en-US" altLang="ja-JP" sz="800" dirty="0">
                <a:latin typeface="+mn-ea"/>
              </a:rPr>
              <a:t>*3 </a:t>
            </a:r>
            <a:r>
              <a:rPr kumimoji="1" lang="ja-JP" altLang="en-US" sz="800" dirty="0">
                <a:latin typeface="+mn-ea"/>
              </a:rPr>
              <a:t>「中野区新庁舎整備事業　実施設計説明書」</a:t>
            </a:r>
            <a:r>
              <a:rPr kumimoji="1" lang="en-US" altLang="ja-JP" sz="800" dirty="0">
                <a:latin typeface="+mn-ea"/>
              </a:rPr>
              <a:t>P3</a:t>
            </a:r>
            <a:r>
              <a:rPr kumimoji="1" lang="ja-JP" altLang="en-US" sz="800" dirty="0">
                <a:latin typeface="+mn-ea"/>
              </a:rPr>
              <a:t>、中野区</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6"/>
              </a:rPr>
              <a:t>https://www.city.tokyo-nakano.lg.jp/dept/158200/d022973_d/fil/jissisekkeii.pdf</a:t>
            </a:r>
            <a:r>
              <a:rPr kumimoji="1" lang="ja-JP" altLang="en-US" sz="800" dirty="0">
                <a:latin typeface="+mn-ea"/>
              </a:rPr>
              <a:t>）</a:t>
            </a:r>
          </a:p>
        </p:txBody>
      </p:sp>
      <p:sp>
        <p:nvSpPr>
          <p:cNvPr id="32" name="テキスト ボックス 31">
            <a:extLst>
              <a:ext uri="{FF2B5EF4-FFF2-40B4-BE49-F238E27FC236}">
                <a16:creationId xmlns:a16="http://schemas.microsoft.com/office/drawing/2014/main" id="{4CB5F0E7-67E6-BB1C-E3F6-0903EBA3D50E}"/>
              </a:ext>
            </a:extLst>
          </p:cNvPr>
          <p:cNvSpPr txBox="1"/>
          <p:nvPr/>
        </p:nvSpPr>
        <p:spPr>
          <a:xfrm>
            <a:off x="3819344" y="4423163"/>
            <a:ext cx="1160574" cy="169277"/>
          </a:xfrm>
          <a:prstGeom prst="rect">
            <a:avLst/>
          </a:prstGeom>
          <a:noFill/>
        </p:spPr>
        <p:txBody>
          <a:bodyPr wrap="none" lIns="0" tIns="0" rIns="0" bIns="0" rtlCol="0">
            <a:spAutoFit/>
          </a:bodyPr>
          <a:lstStyle/>
          <a:p>
            <a:r>
              <a:rPr kumimoji="1" lang="en-US" altLang="ja-JP" sz="1100" dirty="0">
                <a:latin typeface="+mn-ea"/>
              </a:rPr>
              <a:t>2</a:t>
            </a:r>
            <a:r>
              <a:rPr kumimoji="1" lang="ja-JP" altLang="en-US" sz="1100" dirty="0">
                <a:latin typeface="+mn-ea"/>
              </a:rPr>
              <a:t>階窓口イメージ</a:t>
            </a:r>
            <a:r>
              <a:rPr kumimoji="1" lang="en-US" altLang="ja-JP" sz="1100" baseline="30000" dirty="0">
                <a:latin typeface="+mn-ea"/>
              </a:rPr>
              <a:t>*3</a:t>
            </a:r>
          </a:p>
        </p:txBody>
      </p:sp>
      <p:sp>
        <p:nvSpPr>
          <p:cNvPr id="33" name="正方形/長方形 32">
            <a:extLst>
              <a:ext uri="{FF2B5EF4-FFF2-40B4-BE49-F238E27FC236}">
                <a16:creationId xmlns:a16="http://schemas.microsoft.com/office/drawing/2014/main" id="{6DA220FA-96C7-3870-E7A7-0C81F520906F}"/>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sp>
        <p:nvSpPr>
          <p:cNvPr id="34" name="コンテンツ プレースホルダー 17">
            <a:extLst>
              <a:ext uri="{FF2B5EF4-FFF2-40B4-BE49-F238E27FC236}">
                <a16:creationId xmlns:a16="http://schemas.microsoft.com/office/drawing/2014/main" id="{CDC26F00-95A6-593C-5874-75A4BB9A57AD}"/>
              </a:ext>
            </a:extLst>
          </p:cNvPr>
          <p:cNvSpPr txBox="1">
            <a:spLocks/>
          </p:cNvSpPr>
          <p:nvPr/>
        </p:nvSpPr>
        <p:spPr>
          <a:xfrm>
            <a:off x="503196" y="2172908"/>
            <a:ext cx="6552000" cy="1329595"/>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新庁舎では、</a:t>
            </a:r>
            <a:r>
              <a:rPr lang="en-US" altLang="ja-JP" sz="1200" dirty="0">
                <a:latin typeface="+mn-ea"/>
                <a:ea typeface="+mn-ea"/>
              </a:rPr>
              <a:t>2</a:t>
            </a:r>
            <a:r>
              <a:rPr lang="ja-JP" altLang="en-US" sz="1200" dirty="0">
                <a:latin typeface="+mn-ea"/>
                <a:ea typeface="+mn-ea"/>
              </a:rPr>
              <a:t>・</a:t>
            </a:r>
            <a:r>
              <a:rPr lang="en-US" altLang="ja-JP" sz="1200" dirty="0">
                <a:latin typeface="+mn-ea"/>
                <a:ea typeface="+mn-ea"/>
              </a:rPr>
              <a:t>3</a:t>
            </a:r>
            <a:r>
              <a:rPr lang="ja-JP" altLang="en-US" sz="1200" dirty="0">
                <a:latin typeface="+mn-ea"/>
                <a:ea typeface="+mn-ea"/>
              </a:rPr>
              <a:t>階にライフイベント関係の部署による固定窓口、</a:t>
            </a:r>
            <a:r>
              <a:rPr lang="en-US" altLang="ja-JP" sz="1200" dirty="0">
                <a:latin typeface="+mn-ea"/>
                <a:ea typeface="+mn-ea"/>
              </a:rPr>
              <a:t>4</a:t>
            </a:r>
            <a:r>
              <a:rPr lang="ja-JP" altLang="en-US" sz="1200" dirty="0">
                <a:latin typeface="+mn-ea"/>
                <a:ea typeface="+mn-ea"/>
              </a:rPr>
              <a:t>階以上は、各部署が共有で使用する共有窓口を配置する。</a:t>
            </a:r>
          </a:p>
          <a:p>
            <a:pPr marL="0" indent="144000" algn="just" fontAlgn="ctr">
              <a:lnSpc>
                <a:spcPct val="120000"/>
              </a:lnSpc>
              <a:spcBef>
                <a:spcPts val="0"/>
              </a:spcBef>
              <a:buNone/>
            </a:pPr>
            <a:r>
              <a:rPr lang="ja-JP" altLang="en-US" sz="1200" dirty="0">
                <a:latin typeface="+mn-ea"/>
                <a:ea typeface="+mn-ea"/>
              </a:rPr>
              <a:t>各階には発券機を設置し、その傍にフロア案内人を配置する。フロア案内人は、来庁者の用件を伺ってから、発券機の操作と待合スペースの案内をする。来庁者は、発券後に待合スペースで待ち、順番が来たら担当者からの案内により窓口に向かう流れを想定している。</a:t>
            </a:r>
          </a:p>
          <a:p>
            <a:pPr marL="0" indent="144000" algn="just" fontAlgn="ctr">
              <a:lnSpc>
                <a:spcPct val="120000"/>
              </a:lnSpc>
              <a:spcBef>
                <a:spcPts val="0"/>
              </a:spcBef>
              <a:buNone/>
            </a:pPr>
            <a:endParaRPr lang="ja-JP" altLang="en-US" sz="1200" dirty="0">
              <a:latin typeface="+mn-ea"/>
              <a:ea typeface="+mn-ea"/>
            </a:endParaRPr>
          </a:p>
        </p:txBody>
      </p:sp>
      <p:sp>
        <p:nvSpPr>
          <p:cNvPr id="19" name="正方形/長方形 18">
            <a:extLst>
              <a:ext uri="{FF2B5EF4-FFF2-40B4-BE49-F238E27FC236}">
                <a16:creationId xmlns:a16="http://schemas.microsoft.com/office/drawing/2014/main" id="{313626CE-E614-7B2A-C94A-C638A62F3AD9}"/>
              </a:ext>
            </a:extLst>
          </p:cNvPr>
          <p:cNvSpPr/>
          <p:nvPr/>
        </p:nvSpPr>
        <p:spPr>
          <a:xfrm>
            <a:off x="504000" y="5432311"/>
            <a:ext cx="6552000" cy="3319333"/>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20" name="グループ化 19">
            <a:extLst>
              <a:ext uri="{FF2B5EF4-FFF2-40B4-BE49-F238E27FC236}">
                <a16:creationId xmlns:a16="http://schemas.microsoft.com/office/drawing/2014/main" id="{FEA8DD8E-85CF-6CBC-13E3-BF23A05FDDDD}"/>
              </a:ext>
            </a:extLst>
          </p:cNvPr>
          <p:cNvGrpSpPr/>
          <p:nvPr/>
        </p:nvGrpSpPr>
        <p:grpSpPr>
          <a:xfrm>
            <a:off x="707715" y="5545728"/>
            <a:ext cx="6138340" cy="816209"/>
            <a:chOff x="707715" y="2447613"/>
            <a:chExt cx="6138340" cy="816209"/>
          </a:xfrm>
        </p:grpSpPr>
        <p:sp>
          <p:nvSpPr>
            <p:cNvPr id="21" name="テキスト ボックス 20">
              <a:extLst>
                <a:ext uri="{FF2B5EF4-FFF2-40B4-BE49-F238E27FC236}">
                  <a16:creationId xmlns:a16="http://schemas.microsoft.com/office/drawing/2014/main" id="{AA4E0B75-09D0-246F-A8F6-0913F1F43D49}"/>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書かない窓口</a:t>
              </a:r>
            </a:p>
          </p:txBody>
        </p:sp>
        <p:sp>
          <p:nvSpPr>
            <p:cNvPr id="22" name="四角形: 角を丸くする 21">
              <a:extLst>
                <a:ext uri="{FF2B5EF4-FFF2-40B4-BE49-F238E27FC236}">
                  <a16:creationId xmlns:a16="http://schemas.microsoft.com/office/drawing/2014/main" id="{0D87E3D5-AD66-2CC9-ADA9-232CC806A477}"/>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施策②</a:t>
              </a:r>
            </a:p>
          </p:txBody>
        </p:sp>
        <p:sp>
          <p:nvSpPr>
            <p:cNvPr id="23" name="テキスト ボックス 22">
              <a:extLst>
                <a:ext uri="{FF2B5EF4-FFF2-40B4-BE49-F238E27FC236}">
                  <a16:creationId xmlns:a16="http://schemas.microsoft.com/office/drawing/2014/main" id="{632A6944-E950-4090-DE3C-91FB2A6D17EF}"/>
                </a:ext>
              </a:extLst>
            </p:cNvPr>
            <p:cNvSpPr txBox="1"/>
            <p:nvPr/>
          </p:nvSpPr>
          <p:spPr>
            <a:xfrm>
              <a:off x="1554055" y="2755991"/>
              <a:ext cx="5292000" cy="507831"/>
            </a:xfrm>
            <a:prstGeom prst="rect">
              <a:avLst/>
            </a:prstGeom>
            <a:noFill/>
          </p:spPr>
          <p:txBody>
            <a:bodyPr wrap="square" lIns="0" tIns="0" rIns="0" bIns="0" rtlCol="0">
              <a:spAutoFit/>
            </a:bodyPr>
            <a:lstStyle/>
            <a:p>
              <a:pPr indent="144000"/>
              <a:r>
                <a:rPr kumimoji="1" lang="en-US" altLang="ja-JP" sz="1100" dirty="0">
                  <a:latin typeface="+mn-ea"/>
                </a:rPr>
                <a:t>2</a:t>
              </a:r>
              <a:r>
                <a:rPr kumimoji="1" lang="ja-JP" altLang="en-US" sz="1100" dirty="0">
                  <a:latin typeface="+mn-ea"/>
                </a:rPr>
                <a:t>・</a:t>
              </a:r>
              <a:r>
                <a:rPr kumimoji="1" lang="en-US" altLang="ja-JP" sz="1100" dirty="0">
                  <a:latin typeface="+mn-ea"/>
                </a:rPr>
                <a:t>3</a:t>
              </a:r>
              <a:r>
                <a:rPr kumimoji="1" lang="ja-JP" altLang="en-US" sz="1100" dirty="0">
                  <a:latin typeface="+mn-ea"/>
                </a:rPr>
                <a:t>階の窓口では、マイナンバーカード・免許証の</a:t>
              </a:r>
              <a:r>
                <a:rPr kumimoji="1" lang="en-US" altLang="ja-JP" sz="1100" dirty="0">
                  <a:latin typeface="+mn-ea"/>
                </a:rPr>
                <a:t>IC</a:t>
              </a:r>
              <a:r>
                <a:rPr kumimoji="1" lang="ja-JP" altLang="en-US" sz="1100" dirty="0">
                  <a:latin typeface="+mn-ea"/>
                </a:rPr>
                <a:t>チップから基本</a:t>
              </a:r>
              <a:r>
                <a:rPr kumimoji="1" lang="en-US" altLang="ja-JP" sz="1100" dirty="0">
                  <a:latin typeface="+mn-ea"/>
                </a:rPr>
                <a:t>4</a:t>
              </a:r>
              <a:r>
                <a:rPr kumimoji="1" lang="ja-JP" altLang="en-US" sz="1100" dirty="0">
                  <a:latin typeface="+mn-ea"/>
                </a:rPr>
                <a:t>情報を読み込んで、申請書等の所定欄にそれぞれ記入した形で出力する機能をもつ機械の導入を進めている</a:t>
              </a:r>
              <a:r>
                <a:rPr kumimoji="1" lang="ja-JP" altLang="en-US" sz="1100" b="0" i="0" u="none" strike="noStrike" kern="1200" cap="none" spc="0" normalizeH="0" baseline="0" noProof="0" dirty="0">
                  <a:ln>
                    <a:noFill/>
                  </a:ln>
                  <a:effectLst/>
                  <a:uLnTx/>
                  <a:uFillTx/>
                  <a:latin typeface="+mn-ea"/>
                  <a:cs typeface="+mn-cs"/>
                </a:rPr>
                <a:t>。</a:t>
              </a:r>
              <a:endParaRPr kumimoji="1" lang="ja-JP" altLang="en-US" sz="1100" dirty="0">
                <a:latin typeface="+mn-ea"/>
              </a:endParaRPr>
            </a:p>
          </p:txBody>
        </p:sp>
      </p:grpSp>
      <p:grpSp>
        <p:nvGrpSpPr>
          <p:cNvPr id="44" name="グループ化 43">
            <a:extLst>
              <a:ext uri="{FF2B5EF4-FFF2-40B4-BE49-F238E27FC236}">
                <a16:creationId xmlns:a16="http://schemas.microsoft.com/office/drawing/2014/main" id="{2CE2BF3A-EEE0-19CE-81B6-D3F20E614ED4}"/>
              </a:ext>
            </a:extLst>
          </p:cNvPr>
          <p:cNvGrpSpPr/>
          <p:nvPr/>
        </p:nvGrpSpPr>
        <p:grpSpPr>
          <a:xfrm>
            <a:off x="707715" y="6528075"/>
            <a:ext cx="6138340" cy="1154764"/>
            <a:chOff x="707715" y="6900550"/>
            <a:chExt cx="6138340" cy="1154764"/>
          </a:xfrm>
        </p:grpSpPr>
        <p:sp>
          <p:nvSpPr>
            <p:cNvPr id="25" name="テキスト ボックス 24">
              <a:extLst>
                <a:ext uri="{FF2B5EF4-FFF2-40B4-BE49-F238E27FC236}">
                  <a16:creationId xmlns:a16="http://schemas.microsoft.com/office/drawing/2014/main" id="{7DBACD75-8F06-A27B-1EB0-F54E1F5DE4EA}"/>
                </a:ext>
              </a:extLst>
            </p:cNvPr>
            <p:cNvSpPr txBox="1"/>
            <p:nvPr/>
          </p:nvSpPr>
          <p:spPr>
            <a:xfrm>
              <a:off x="1554055" y="6934217"/>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混雑状況配信サービス</a:t>
              </a:r>
            </a:p>
          </p:txBody>
        </p:sp>
        <p:sp>
          <p:nvSpPr>
            <p:cNvPr id="26" name="四角形: 角を丸くする 25">
              <a:extLst>
                <a:ext uri="{FF2B5EF4-FFF2-40B4-BE49-F238E27FC236}">
                  <a16:creationId xmlns:a16="http://schemas.microsoft.com/office/drawing/2014/main" id="{27F54D8B-80CA-5833-BEA3-9C481334B769}"/>
                </a:ext>
              </a:extLst>
            </p:cNvPr>
            <p:cNvSpPr/>
            <p:nvPr/>
          </p:nvSpPr>
          <p:spPr>
            <a:xfrm>
              <a:off x="707715" y="690055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施策④</a:t>
              </a:r>
            </a:p>
          </p:txBody>
        </p:sp>
        <p:sp>
          <p:nvSpPr>
            <p:cNvPr id="27" name="テキスト ボックス 26">
              <a:extLst>
                <a:ext uri="{FF2B5EF4-FFF2-40B4-BE49-F238E27FC236}">
                  <a16:creationId xmlns:a16="http://schemas.microsoft.com/office/drawing/2014/main" id="{7470FBF4-1607-ACD3-A7B5-B60F59D5C348}"/>
                </a:ext>
              </a:extLst>
            </p:cNvPr>
            <p:cNvSpPr txBox="1"/>
            <p:nvPr/>
          </p:nvSpPr>
          <p:spPr>
            <a:xfrm>
              <a:off x="1554055" y="7208928"/>
              <a:ext cx="5292000" cy="846386"/>
            </a:xfrm>
            <a:prstGeom prst="rect">
              <a:avLst/>
            </a:prstGeom>
            <a:noFill/>
          </p:spPr>
          <p:txBody>
            <a:bodyPr wrap="square" lIns="0" tIns="0" rIns="0" bIns="0" rtlCol="0">
              <a:spAutoFit/>
            </a:bodyPr>
            <a:lstStyle/>
            <a:p>
              <a:pPr indent="144000"/>
              <a:r>
                <a:rPr kumimoji="1" lang="ja-JP" altLang="en-US" sz="1100" dirty="0">
                  <a:solidFill>
                    <a:schemeClr val="tx1"/>
                  </a:solidFill>
                  <a:latin typeface="+mn-ea"/>
                </a:rPr>
                <a:t>受付発券機から発行された番号札に印刷されている二次元コードを、スマートフォン等の携帯端末で読み込むことで、「自分の番号が呼び出されているか」「自分が現在、受付まで何人待ちか」を確認することができる。</a:t>
              </a:r>
              <a:endParaRPr kumimoji="1" lang="en-US" altLang="ja-JP" sz="1100" dirty="0">
                <a:solidFill>
                  <a:schemeClr val="tx1"/>
                </a:solidFill>
                <a:latin typeface="+mn-ea"/>
              </a:endParaRPr>
            </a:p>
            <a:p>
              <a:pPr indent="144000"/>
              <a:r>
                <a:rPr kumimoji="1" lang="ja-JP" altLang="en-US" sz="1100" dirty="0">
                  <a:solidFill>
                    <a:schemeClr val="tx1"/>
                  </a:solidFill>
                  <a:latin typeface="+mn-ea"/>
                </a:rPr>
                <a:t>現庁舎</a:t>
              </a:r>
              <a:r>
                <a:rPr kumimoji="1" lang="en-US" altLang="ja-JP" sz="1100" dirty="0">
                  <a:solidFill>
                    <a:schemeClr val="tx1"/>
                  </a:solidFill>
                  <a:latin typeface="+mn-ea"/>
                </a:rPr>
                <a:t>1</a:t>
              </a:r>
              <a:r>
                <a:rPr kumimoji="1" lang="ja-JP" altLang="en-US" sz="1100" dirty="0">
                  <a:solidFill>
                    <a:schemeClr val="tx1"/>
                  </a:solidFill>
                  <a:latin typeface="+mn-ea"/>
                </a:rPr>
                <a:t>階の戸籍住民課窓口、</a:t>
              </a:r>
              <a:r>
                <a:rPr kumimoji="1" lang="en-US" altLang="ja-JP" sz="1100" dirty="0">
                  <a:solidFill>
                    <a:schemeClr val="tx1"/>
                  </a:solidFill>
                  <a:latin typeface="+mn-ea"/>
                </a:rPr>
                <a:t>2</a:t>
              </a:r>
              <a:r>
                <a:rPr kumimoji="1" lang="ja-JP" altLang="en-US" sz="1100" dirty="0">
                  <a:solidFill>
                    <a:schemeClr val="tx1"/>
                  </a:solidFill>
                  <a:latin typeface="+mn-ea"/>
                </a:rPr>
                <a:t>階の国民健康保険窓口について、それぞれの混雑状況をリアルタイムで配信しており、新庁舎でも導入予定である。</a:t>
              </a:r>
              <a:endParaRPr kumimoji="1" lang="en-US" altLang="ja-JP" sz="1100" dirty="0">
                <a:solidFill>
                  <a:schemeClr val="tx1"/>
                </a:solidFill>
                <a:latin typeface="+mn-ea"/>
              </a:endParaRPr>
            </a:p>
          </p:txBody>
        </p:sp>
      </p:grpSp>
      <p:grpSp>
        <p:nvGrpSpPr>
          <p:cNvPr id="45" name="グループ化 44">
            <a:extLst>
              <a:ext uri="{FF2B5EF4-FFF2-40B4-BE49-F238E27FC236}">
                <a16:creationId xmlns:a16="http://schemas.microsoft.com/office/drawing/2014/main" id="{157B126C-11E9-3E8E-5A14-8FE4E446BF18}"/>
              </a:ext>
            </a:extLst>
          </p:cNvPr>
          <p:cNvGrpSpPr/>
          <p:nvPr/>
        </p:nvGrpSpPr>
        <p:grpSpPr>
          <a:xfrm>
            <a:off x="707715" y="7846507"/>
            <a:ext cx="6138340" cy="816209"/>
            <a:chOff x="707715" y="7518884"/>
            <a:chExt cx="6138340" cy="816209"/>
          </a:xfrm>
        </p:grpSpPr>
        <p:sp>
          <p:nvSpPr>
            <p:cNvPr id="39" name="テキスト ボックス 38">
              <a:extLst>
                <a:ext uri="{FF2B5EF4-FFF2-40B4-BE49-F238E27FC236}">
                  <a16:creationId xmlns:a16="http://schemas.microsoft.com/office/drawing/2014/main" id="{5AC7C92A-7CFA-D2A1-E676-5C9C1CB536B3}"/>
                </a:ext>
              </a:extLst>
            </p:cNvPr>
            <p:cNvSpPr txBox="1"/>
            <p:nvPr/>
          </p:nvSpPr>
          <p:spPr>
            <a:xfrm>
              <a:off x="1554055" y="7552551"/>
              <a:ext cx="197518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コンビニ交付サービス</a:t>
              </a:r>
            </a:p>
          </p:txBody>
        </p:sp>
        <p:sp>
          <p:nvSpPr>
            <p:cNvPr id="40" name="四角形: 角を丸くする 39">
              <a:extLst>
                <a:ext uri="{FF2B5EF4-FFF2-40B4-BE49-F238E27FC236}">
                  <a16:creationId xmlns:a16="http://schemas.microsoft.com/office/drawing/2014/main" id="{4C84A6D7-D58A-7F55-0CD8-666DC6EC45E5}"/>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施策⑥</a:t>
              </a:r>
            </a:p>
          </p:txBody>
        </p:sp>
        <p:sp>
          <p:nvSpPr>
            <p:cNvPr id="42" name="テキスト ボックス 41">
              <a:extLst>
                <a:ext uri="{FF2B5EF4-FFF2-40B4-BE49-F238E27FC236}">
                  <a16:creationId xmlns:a16="http://schemas.microsoft.com/office/drawing/2014/main" id="{71F97C79-58A9-9FE1-F3CD-3856DF7FF8A1}"/>
                </a:ext>
              </a:extLst>
            </p:cNvPr>
            <p:cNvSpPr txBox="1"/>
            <p:nvPr/>
          </p:nvSpPr>
          <p:spPr>
            <a:xfrm>
              <a:off x="1554055" y="7827262"/>
              <a:ext cx="5292000" cy="507831"/>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マイナンバーカードを利用して、コンビニエンスストア等のキオスク端末（マルチコピー機）を自分で操作し、住民票の写しや印鑑登録証明書、住民税の証明書、戸籍証明書を取得することが可能</a:t>
              </a:r>
              <a:endParaRPr kumimoji="1" lang="en-US" altLang="ja-JP" sz="1100" strike="sngStrike" dirty="0">
                <a:solidFill>
                  <a:srgbClr val="FF0000"/>
                </a:solidFill>
                <a:highlight>
                  <a:srgbClr val="FFFF00"/>
                </a:highlight>
                <a:latin typeface="+mn-ea"/>
              </a:endParaRPr>
            </a:p>
          </p:txBody>
        </p:sp>
      </p:grpSp>
      <p:pic>
        <p:nvPicPr>
          <p:cNvPr id="12" name="図 11" descr="空港のロビーにいる人たち&#10;&#10;自動的に生成された説明">
            <a:extLst>
              <a:ext uri="{FF2B5EF4-FFF2-40B4-BE49-F238E27FC236}">
                <a16:creationId xmlns:a16="http://schemas.microsoft.com/office/drawing/2014/main" id="{38B07FF5-51C9-1F6E-5EDF-B05FA38F31D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3196" y="3369282"/>
            <a:ext cx="3194915" cy="1875512"/>
          </a:xfrm>
          <a:prstGeom prst="rect">
            <a:avLst/>
          </a:prstGeom>
        </p:spPr>
      </p:pic>
    </p:spTree>
    <p:extLst>
      <p:ext uri="{BB962C8B-B14F-4D97-AF65-F5344CB8AC3E}">
        <p14:creationId xmlns:p14="http://schemas.microsoft.com/office/powerpoint/2010/main" val="31971127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extLst>
              <p:ext uri="{D42A27DB-BD31-4B8C-83A1-F6EECF244321}">
                <p14:modId xmlns:p14="http://schemas.microsoft.com/office/powerpoint/2010/main" val="76353832"/>
              </p:ext>
            </p:ext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0755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94</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(1) </a:t>
            </a:r>
            <a:r>
              <a:rPr lang="ja-JP" altLang="en-US" dirty="0">
                <a:latin typeface="+mn-ea"/>
                <a:ea typeface="+mn-ea"/>
              </a:rPr>
              <a:t>東京都中野区</a:t>
            </a:r>
          </a:p>
        </p:txBody>
      </p:sp>
      <p:sp>
        <p:nvSpPr>
          <p:cNvPr id="4" name="正方形/長方形 3">
            <a:extLst>
              <a:ext uri="{FF2B5EF4-FFF2-40B4-BE49-F238E27FC236}">
                <a16:creationId xmlns:a16="http://schemas.microsoft.com/office/drawing/2014/main" id="{0D98444A-1CBC-48F7-483D-CA89B429C745}"/>
              </a:ext>
            </a:extLst>
          </p:cNvPr>
          <p:cNvSpPr/>
          <p:nvPr/>
        </p:nvSpPr>
        <p:spPr>
          <a:xfrm>
            <a:off x="504438" y="1349376"/>
            <a:ext cx="6552000" cy="2046135"/>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11" name="グループ化 10">
            <a:extLst>
              <a:ext uri="{FF2B5EF4-FFF2-40B4-BE49-F238E27FC236}">
                <a16:creationId xmlns:a16="http://schemas.microsoft.com/office/drawing/2014/main" id="{146228C8-449E-1839-DF19-B3463D93D8A1}"/>
              </a:ext>
            </a:extLst>
          </p:cNvPr>
          <p:cNvGrpSpPr/>
          <p:nvPr/>
        </p:nvGrpSpPr>
        <p:grpSpPr>
          <a:xfrm>
            <a:off x="708153" y="1472846"/>
            <a:ext cx="6138340" cy="1831872"/>
            <a:chOff x="707715" y="2447613"/>
            <a:chExt cx="6138340" cy="1831872"/>
          </a:xfrm>
        </p:grpSpPr>
        <p:sp>
          <p:nvSpPr>
            <p:cNvPr id="12" name="テキスト ボックス 11">
              <a:extLst>
                <a:ext uri="{FF2B5EF4-FFF2-40B4-BE49-F238E27FC236}">
                  <a16:creationId xmlns:a16="http://schemas.microsoft.com/office/drawing/2014/main" id="{3BBA5825-236E-4DE2-CFF5-DFECF0BD0246}"/>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決済方法</a:t>
              </a:r>
            </a:p>
          </p:txBody>
        </p:sp>
        <p:sp>
          <p:nvSpPr>
            <p:cNvPr id="13" name="四角形: 角を丸くする 12">
              <a:extLst>
                <a:ext uri="{FF2B5EF4-FFF2-40B4-BE49-F238E27FC236}">
                  <a16:creationId xmlns:a16="http://schemas.microsoft.com/office/drawing/2014/main" id="{50E5D41B-A03F-54FA-F938-5A66B0888D04}"/>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施策⑧</a:t>
              </a:r>
            </a:p>
          </p:txBody>
        </p:sp>
        <p:sp>
          <p:nvSpPr>
            <p:cNvPr id="15" name="テキスト ボックス 14">
              <a:extLst>
                <a:ext uri="{FF2B5EF4-FFF2-40B4-BE49-F238E27FC236}">
                  <a16:creationId xmlns:a16="http://schemas.microsoft.com/office/drawing/2014/main" id="{504EE732-7063-0712-454F-F62B180EC611}"/>
                </a:ext>
              </a:extLst>
            </p:cNvPr>
            <p:cNvSpPr txBox="1"/>
            <p:nvPr/>
          </p:nvSpPr>
          <p:spPr>
            <a:xfrm>
              <a:off x="1554055" y="2755991"/>
              <a:ext cx="5292000" cy="1523494"/>
            </a:xfrm>
            <a:prstGeom prst="rect">
              <a:avLst/>
            </a:prstGeom>
            <a:noFill/>
          </p:spPr>
          <p:txBody>
            <a:bodyPr wrap="square" lIns="0" tIns="0" rIns="0" bIns="0" rtlCol="0">
              <a:spAutoFit/>
            </a:bodyPr>
            <a:lstStyle/>
            <a:p>
              <a:pPr indent="144000"/>
              <a:r>
                <a:rPr kumimoji="1" lang="ja-JP" altLang="en-US" sz="1100" dirty="0">
                  <a:latin typeface="+mn-ea"/>
                </a:rPr>
                <a:t>コンビニ収納については、特別区民税・都民税、軽自動車税、国民健康保険料、介護保険料、後期高齢者医療保険料で利用可能</a:t>
              </a:r>
              <a:endParaRPr kumimoji="1" lang="en-US" altLang="ja-JP" sz="1100" strike="sngStrike" dirty="0">
                <a:solidFill>
                  <a:srgbClr val="FF0000"/>
                </a:solidFill>
                <a:highlight>
                  <a:srgbClr val="FFFF00"/>
                </a:highlight>
                <a:latin typeface="+mn-ea"/>
              </a:endParaRPr>
            </a:p>
            <a:p>
              <a:pPr indent="144000"/>
              <a:r>
                <a:rPr kumimoji="1" lang="ja-JP" altLang="en-US" sz="1100" dirty="0">
                  <a:latin typeface="+mn-ea"/>
                </a:rPr>
                <a:t>キャッシュレス決済は、現庁舎</a:t>
              </a:r>
              <a:r>
                <a:rPr kumimoji="1" lang="en-US" altLang="ja-JP" sz="1100" dirty="0">
                  <a:latin typeface="+mn-ea"/>
                </a:rPr>
                <a:t>1</a:t>
              </a:r>
              <a:r>
                <a:rPr kumimoji="1" lang="ja-JP" altLang="en-US" sz="1100" dirty="0">
                  <a:latin typeface="+mn-ea"/>
                </a:rPr>
                <a:t>階戸籍住民課窓口では、住民票の写しや戸籍謄本等に係る交付手数料の支払いにキャッシュレス決済が利用可能。対応している決済方法は、以下のとおり。</a:t>
              </a:r>
              <a:endParaRPr kumimoji="1" lang="en-US" altLang="ja-JP" sz="1100" dirty="0">
                <a:latin typeface="+mn-ea"/>
              </a:endParaRPr>
            </a:p>
            <a:p>
              <a:r>
                <a:rPr kumimoji="1" lang="ja-JP" altLang="en-US" sz="1100" dirty="0">
                  <a:latin typeface="+mn-ea"/>
                </a:rPr>
                <a:t>　・ 交通系電子マネー</a:t>
              </a:r>
            </a:p>
            <a:p>
              <a:r>
                <a:rPr kumimoji="1" lang="ja-JP" altLang="en-US" sz="1100" dirty="0">
                  <a:latin typeface="+mn-ea"/>
                </a:rPr>
                <a:t>　・ クレジットカード</a:t>
              </a:r>
            </a:p>
            <a:p>
              <a:r>
                <a:rPr kumimoji="1" lang="ja-JP" altLang="en-US" sz="1100" dirty="0">
                  <a:latin typeface="+mn-ea"/>
                </a:rPr>
                <a:t>　・ 楽天</a:t>
              </a:r>
              <a:r>
                <a:rPr kumimoji="1" lang="en-US" altLang="ja-JP" sz="1100" dirty="0">
                  <a:latin typeface="+mn-ea"/>
                </a:rPr>
                <a:t>Edy</a:t>
              </a:r>
            </a:p>
            <a:p>
              <a:r>
                <a:rPr kumimoji="1" lang="ja-JP" altLang="en-US" sz="1100" dirty="0">
                  <a:latin typeface="+mn-ea"/>
                </a:rPr>
                <a:t>　・ </a:t>
              </a:r>
              <a:r>
                <a:rPr kumimoji="1" lang="en-US" altLang="ja-JP" sz="1100" dirty="0">
                  <a:latin typeface="+mn-ea"/>
                </a:rPr>
                <a:t>iD</a:t>
              </a:r>
            </a:p>
          </p:txBody>
        </p:sp>
      </p:grpSp>
    </p:spTree>
    <p:extLst>
      <p:ext uri="{BB962C8B-B14F-4D97-AF65-F5344CB8AC3E}">
        <p14:creationId xmlns:p14="http://schemas.microsoft.com/office/powerpoint/2010/main" val="35084415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08576"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069DFDF9-4121-DC24-1DEF-17195AE367DD}"/>
              </a:ext>
            </a:extLst>
          </p:cNvPr>
          <p:cNvSpPr/>
          <p:nvPr/>
        </p:nvSpPr>
        <p:spPr>
          <a:xfrm>
            <a:off x="504000" y="1384585"/>
            <a:ext cx="720000" cy="252000"/>
          </a:xfrm>
          <a:prstGeom prst="roundRect">
            <a:avLst/>
          </a:prstGeom>
          <a:solidFill>
            <a:srgbClr val="8FB737"/>
          </a:solidFill>
          <a:ln/>
          <a:effectLst/>
        </p:spPr>
        <p:style>
          <a:lnRef idx="0">
            <a:schemeClr val="accent5"/>
          </a:lnRef>
          <a:fillRef idx="3">
            <a:schemeClr val="accent5"/>
          </a:fillRef>
          <a:effectRef idx="3">
            <a:schemeClr val="accent5"/>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B</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6DA220FA-96C7-3870-E7A7-0C81F520906F}"/>
              </a:ext>
            </a:extLst>
          </p:cNvPr>
          <p:cNvSpPr/>
          <p:nvPr/>
        </p:nvSpPr>
        <p:spPr>
          <a:xfrm>
            <a:off x="1341120" y="1387475"/>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柔軟な働き方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34" name="コンテンツ プレースホルダー 17">
            <a:extLst>
              <a:ext uri="{FF2B5EF4-FFF2-40B4-BE49-F238E27FC236}">
                <a16:creationId xmlns:a16="http://schemas.microsoft.com/office/drawing/2014/main" id="{CDC26F00-95A6-593C-5874-75A4BB9A57AD}"/>
              </a:ext>
            </a:extLst>
          </p:cNvPr>
          <p:cNvSpPr txBox="1">
            <a:spLocks/>
          </p:cNvSpPr>
          <p:nvPr/>
        </p:nvSpPr>
        <p:spPr>
          <a:xfrm>
            <a:off x="503196" y="1776973"/>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「実施設計」完了後に、設計とは別にオフィス環境整備業務を事業者に委託。各課や庁内</a:t>
            </a:r>
            <a:r>
              <a:rPr lang="en-US" altLang="ja-JP" sz="1200" dirty="0">
                <a:latin typeface="+mn-ea"/>
                <a:ea typeface="+mn-ea"/>
              </a:rPr>
              <a:t>PT</a:t>
            </a:r>
            <a:r>
              <a:rPr lang="ja-JP" altLang="en-US" sz="1200" dirty="0">
                <a:latin typeface="+mn-ea"/>
                <a:ea typeface="+mn-ea"/>
              </a:rPr>
              <a:t>から出された意見を基にした新庁舎オフィスのレイアウト調整や、それに伴い必要となる什器や備品の整備に係る助言を受けながら検討を進めている。</a:t>
            </a:r>
            <a:endParaRPr lang="ja-JP" altLang="en-US" sz="1200" strike="sngStrike" dirty="0">
              <a:latin typeface="+mn-ea"/>
              <a:ea typeface="+mn-ea"/>
            </a:endParaRPr>
          </a:p>
          <a:p>
            <a:pPr marL="0" indent="144000" algn="just" fontAlgn="ctr">
              <a:lnSpc>
                <a:spcPct val="120000"/>
              </a:lnSpc>
              <a:spcBef>
                <a:spcPts val="0"/>
              </a:spcBef>
              <a:buNone/>
            </a:pPr>
            <a:r>
              <a:rPr lang="ja-JP" altLang="en-US" sz="1200" dirty="0">
                <a:latin typeface="+mn-ea"/>
                <a:ea typeface="+mn-ea"/>
              </a:rPr>
              <a:t>執務室は全体を</a:t>
            </a:r>
            <a:r>
              <a:rPr kumimoji="1" lang="ja-JP" altLang="en-US" sz="1200" u="wavyHeavy" dirty="0">
                <a:solidFill>
                  <a:schemeClr val="tx1"/>
                </a:solidFill>
                <a:uFill>
                  <a:solidFill>
                    <a:srgbClr val="31926F"/>
                  </a:solidFill>
                </a:uFill>
                <a:latin typeface="+mn-ea"/>
                <a:ea typeface="+mn-ea"/>
              </a:rPr>
              <a:t>ユニバーサルレイアウト</a:t>
            </a:r>
            <a:r>
              <a:rPr lang="ja-JP" altLang="en-US" sz="1200" dirty="0">
                <a:latin typeface="+mn-ea"/>
                <a:ea typeface="+mn-ea"/>
              </a:rPr>
              <a:t>で統一し、課単位での</a:t>
            </a:r>
            <a:r>
              <a:rPr kumimoji="1" lang="ja-JP" altLang="en-US" sz="1200" u="wavyHeavy" dirty="0">
                <a:solidFill>
                  <a:schemeClr val="tx1"/>
                </a:solidFill>
                <a:uFill>
                  <a:solidFill>
                    <a:srgbClr val="31926F"/>
                  </a:solidFill>
                </a:uFill>
                <a:latin typeface="+mn-ea"/>
                <a:ea typeface="+mn-ea"/>
              </a:rPr>
              <a:t>グループアドレス</a:t>
            </a:r>
            <a:r>
              <a:rPr lang="ja-JP" altLang="en-US" sz="1200" dirty="0">
                <a:latin typeface="+mn-ea"/>
                <a:ea typeface="+mn-ea"/>
              </a:rPr>
              <a:t>とする予定である。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95</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(1) </a:t>
            </a:r>
            <a:r>
              <a:rPr lang="ja-JP" altLang="en-US" dirty="0">
                <a:latin typeface="+mn-ea"/>
                <a:ea typeface="+mn-ea"/>
              </a:rPr>
              <a:t>東京都中野区</a:t>
            </a:r>
          </a:p>
        </p:txBody>
      </p:sp>
      <p:sp>
        <p:nvSpPr>
          <p:cNvPr id="19" name="正方形/長方形 18">
            <a:extLst>
              <a:ext uri="{FF2B5EF4-FFF2-40B4-BE49-F238E27FC236}">
                <a16:creationId xmlns:a16="http://schemas.microsoft.com/office/drawing/2014/main" id="{313626CE-E614-7B2A-C94A-C638A62F3AD9}"/>
              </a:ext>
            </a:extLst>
          </p:cNvPr>
          <p:cNvSpPr/>
          <p:nvPr/>
        </p:nvSpPr>
        <p:spPr>
          <a:xfrm>
            <a:off x="504000" y="2755900"/>
            <a:ext cx="6552000" cy="6392122"/>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20" name="グループ化 19">
            <a:extLst>
              <a:ext uri="{FF2B5EF4-FFF2-40B4-BE49-F238E27FC236}">
                <a16:creationId xmlns:a16="http://schemas.microsoft.com/office/drawing/2014/main" id="{FEA8DD8E-85CF-6CBC-13E3-BF23A05FDDDD}"/>
              </a:ext>
            </a:extLst>
          </p:cNvPr>
          <p:cNvGrpSpPr/>
          <p:nvPr/>
        </p:nvGrpSpPr>
        <p:grpSpPr>
          <a:xfrm>
            <a:off x="707715" y="2873948"/>
            <a:ext cx="6138340" cy="985486"/>
            <a:chOff x="707715" y="2447613"/>
            <a:chExt cx="6138340" cy="985486"/>
          </a:xfrm>
        </p:grpSpPr>
        <p:sp>
          <p:nvSpPr>
            <p:cNvPr id="21" name="テキスト ボックス 20">
              <a:extLst>
                <a:ext uri="{FF2B5EF4-FFF2-40B4-BE49-F238E27FC236}">
                  <a16:creationId xmlns:a16="http://schemas.microsoft.com/office/drawing/2014/main" id="{AA4E0B75-09D0-246F-A8F6-0913F1F43D49}"/>
                </a:ext>
              </a:extLst>
            </p:cNvPr>
            <p:cNvSpPr txBox="1"/>
            <p:nvPr/>
          </p:nvSpPr>
          <p:spPr>
            <a:xfrm>
              <a:off x="1554055" y="2481280"/>
              <a:ext cx="1738942"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モバイル、タブレット端末</a:t>
              </a:r>
            </a:p>
          </p:txBody>
        </p:sp>
        <p:sp>
          <p:nvSpPr>
            <p:cNvPr id="22" name="四角形: 角を丸くする 21">
              <a:extLst>
                <a:ext uri="{FF2B5EF4-FFF2-40B4-BE49-F238E27FC236}">
                  <a16:creationId xmlns:a16="http://schemas.microsoft.com/office/drawing/2014/main" id="{0D87E3D5-AD66-2CC9-ADA9-232CC806A477}"/>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施策⑪</a:t>
              </a:r>
            </a:p>
          </p:txBody>
        </p:sp>
        <p:sp>
          <p:nvSpPr>
            <p:cNvPr id="23" name="テキスト ボックス 22">
              <a:extLst>
                <a:ext uri="{FF2B5EF4-FFF2-40B4-BE49-F238E27FC236}">
                  <a16:creationId xmlns:a16="http://schemas.microsoft.com/office/drawing/2014/main" id="{632A6944-E950-4090-DE3C-91FB2A6D17EF}"/>
                </a:ext>
              </a:extLst>
            </p:cNvPr>
            <p:cNvSpPr txBox="1"/>
            <p:nvPr/>
          </p:nvSpPr>
          <p:spPr>
            <a:xfrm>
              <a:off x="1554055" y="2755991"/>
              <a:ext cx="5292000" cy="677108"/>
            </a:xfrm>
            <a:prstGeom prst="rect">
              <a:avLst/>
            </a:prstGeom>
            <a:noFill/>
          </p:spPr>
          <p:txBody>
            <a:bodyPr wrap="square" lIns="0" tIns="0" rIns="0" bIns="0" rtlCol="0">
              <a:spAutoFit/>
            </a:bodyPr>
            <a:lstStyle/>
            <a:p>
              <a:pPr indent="144000" fontAlgn="ctr"/>
              <a:r>
                <a:rPr kumimoji="1" lang="ja-JP" altLang="en-US" sz="1100" dirty="0">
                  <a:solidFill>
                    <a:schemeClr val="tx1"/>
                  </a:solidFill>
                  <a:latin typeface="+mn-ea"/>
                </a:rPr>
                <a:t>無線</a:t>
              </a:r>
              <a:r>
                <a:rPr kumimoji="1" lang="en-US" altLang="ja-JP" sz="1100" dirty="0">
                  <a:solidFill>
                    <a:schemeClr val="tx1"/>
                  </a:solidFill>
                  <a:latin typeface="+mn-ea"/>
                </a:rPr>
                <a:t>LAN</a:t>
              </a:r>
              <a:r>
                <a:rPr kumimoji="1" lang="ja-JP" altLang="en-US" sz="1100" dirty="0">
                  <a:solidFill>
                    <a:schemeClr val="tx1"/>
                  </a:solidFill>
                  <a:latin typeface="+mn-ea"/>
                </a:rPr>
                <a:t>に対応したノートパソコンは</a:t>
              </a:r>
              <a:r>
                <a:rPr kumimoji="1" lang="en-US" altLang="ja-JP" sz="1100" u="wavyHeavy" dirty="0">
                  <a:solidFill>
                    <a:schemeClr val="tx1"/>
                  </a:solidFill>
                  <a:uFill>
                    <a:solidFill>
                      <a:srgbClr val="31926F"/>
                    </a:solidFill>
                  </a:uFill>
                  <a:latin typeface="+mn-ea"/>
                </a:rPr>
                <a:t>LGWAN</a:t>
              </a:r>
              <a:r>
                <a:rPr kumimoji="1" lang="ja-JP" altLang="en-US" sz="1100" u="wavyHeavy" dirty="0">
                  <a:solidFill>
                    <a:schemeClr val="tx1"/>
                  </a:solidFill>
                  <a:uFill>
                    <a:solidFill>
                      <a:srgbClr val="31926F"/>
                    </a:solidFill>
                  </a:uFill>
                  <a:latin typeface="+mn-ea"/>
                </a:rPr>
                <a:t>接続系</a:t>
              </a:r>
              <a:r>
                <a:rPr kumimoji="1" lang="ja-JP" altLang="en-US" sz="1100" dirty="0">
                  <a:solidFill>
                    <a:schemeClr val="tx1"/>
                  </a:solidFill>
                  <a:latin typeface="+mn-ea"/>
                </a:rPr>
                <a:t>のみで使用する。</a:t>
              </a:r>
              <a:r>
                <a:rPr kumimoji="1" lang="ja-JP" altLang="en-US" sz="1100" u="wavyHeavy" dirty="0">
                  <a:solidFill>
                    <a:schemeClr val="tx1"/>
                  </a:solidFill>
                  <a:uFill>
                    <a:solidFill>
                      <a:srgbClr val="31926F"/>
                    </a:solidFill>
                  </a:uFill>
                  <a:latin typeface="+mn-ea"/>
                </a:rPr>
                <a:t>マイナンバー利用事務系</a:t>
              </a:r>
              <a:r>
                <a:rPr kumimoji="1" lang="ja-JP" altLang="en-US" sz="1100" dirty="0">
                  <a:solidFill>
                    <a:schemeClr val="tx1"/>
                  </a:solidFill>
                  <a:latin typeface="+mn-ea"/>
                </a:rPr>
                <a:t>は自席に設置した小型サイズのパソコンを有線接続で使用する（</a:t>
              </a:r>
              <a:r>
                <a:rPr kumimoji="1" lang="en-US" altLang="ja-JP" sz="1100" dirty="0">
                  <a:solidFill>
                    <a:schemeClr val="tx1"/>
                  </a:solidFill>
                  <a:latin typeface="+mn-ea"/>
                </a:rPr>
                <a:t>※</a:t>
              </a:r>
              <a:r>
                <a:rPr kumimoji="1" lang="ja-JP" altLang="en-US" sz="1100" dirty="0">
                  <a:solidFill>
                    <a:schemeClr val="tx1"/>
                  </a:solidFill>
                  <a:latin typeface="+mn-ea"/>
                </a:rPr>
                <a:t>写真参照）。モニターの画面入力を切り替えるだけで、</a:t>
              </a:r>
              <a:r>
                <a:rPr kumimoji="1" lang="en-US" altLang="ja-JP" sz="1100" u="wavyHeavy" dirty="0">
                  <a:solidFill>
                    <a:schemeClr val="tx1"/>
                  </a:solidFill>
                  <a:uFill>
                    <a:solidFill>
                      <a:srgbClr val="31926F"/>
                    </a:solidFill>
                  </a:uFill>
                  <a:latin typeface="+mn-ea"/>
                </a:rPr>
                <a:t>LGWAN</a:t>
              </a:r>
              <a:r>
                <a:rPr kumimoji="1" lang="ja-JP" altLang="en-US" sz="1100" u="wavyHeavy" dirty="0">
                  <a:solidFill>
                    <a:schemeClr val="tx1"/>
                  </a:solidFill>
                  <a:uFill>
                    <a:solidFill>
                      <a:srgbClr val="31926F"/>
                    </a:solidFill>
                  </a:uFill>
                  <a:latin typeface="+mn-ea"/>
                </a:rPr>
                <a:t>接続系</a:t>
              </a:r>
              <a:r>
                <a:rPr kumimoji="1" lang="ja-JP" altLang="en-US" sz="1100" dirty="0">
                  <a:solidFill>
                    <a:schemeClr val="tx1"/>
                  </a:solidFill>
                  <a:latin typeface="+mn-ea"/>
                </a:rPr>
                <a:t>のパソコンと、</a:t>
              </a:r>
              <a:r>
                <a:rPr kumimoji="1" lang="ja-JP" altLang="en-US" sz="1100" u="wavyHeavy" dirty="0">
                  <a:solidFill>
                    <a:schemeClr val="tx1"/>
                  </a:solidFill>
                  <a:uFill>
                    <a:solidFill>
                      <a:srgbClr val="31926F"/>
                    </a:solidFill>
                  </a:uFill>
                  <a:latin typeface="+mn-ea"/>
                </a:rPr>
                <a:t>マイナンバー利用事務系</a:t>
              </a:r>
              <a:r>
                <a:rPr kumimoji="1" lang="ja-JP" altLang="en-US" sz="1100" dirty="0">
                  <a:solidFill>
                    <a:schemeClr val="tx1"/>
                  </a:solidFill>
                  <a:latin typeface="+mn-ea"/>
                </a:rPr>
                <a:t>のパソコンを使い分けられるようにする予定である。</a:t>
              </a:r>
            </a:p>
          </p:txBody>
        </p:sp>
      </p:grpSp>
      <p:grpSp>
        <p:nvGrpSpPr>
          <p:cNvPr id="6" name="グループ化 5">
            <a:extLst>
              <a:ext uri="{FF2B5EF4-FFF2-40B4-BE49-F238E27FC236}">
                <a16:creationId xmlns:a16="http://schemas.microsoft.com/office/drawing/2014/main" id="{CEC320FF-8709-BFCD-3C4D-F6A46B6C558C}"/>
              </a:ext>
            </a:extLst>
          </p:cNvPr>
          <p:cNvGrpSpPr/>
          <p:nvPr/>
        </p:nvGrpSpPr>
        <p:grpSpPr>
          <a:xfrm>
            <a:off x="707715" y="5630391"/>
            <a:ext cx="6138340" cy="646932"/>
            <a:chOff x="707715" y="6761332"/>
            <a:chExt cx="6138340" cy="646932"/>
          </a:xfrm>
        </p:grpSpPr>
        <p:sp>
          <p:nvSpPr>
            <p:cNvPr id="25" name="テキスト ボックス 24">
              <a:extLst>
                <a:ext uri="{FF2B5EF4-FFF2-40B4-BE49-F238E27FC236}">
                  <a16:creationId xmlns:a16="http://schemas.microsoft.com/office/drawing/2014/main" id="{7DBACD75-8F06-A27B-1EB0-F54E1F5DE4EA}"/>
                </a:ext>
              </a:extLst>
            </p:cNvPr>
            <p:cNvSpPr txBox="1"/>
            <p:nvPr/>
          </p:nvSpPr>
          <p:spPr>
            <a:xfrm>
              <a:off x="1554055" y="6794999"/>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庁内向け無線</a:t>
              </a:r>
              <a:r>
                <a:rPr kumimoji="1" lang="en-US" altLang="ja-JP" sz="1200" b="1" dirty="0">
                  <a:latin typeface="BIZ UDPゴシック" panose="020B0400000000000000" pitchFamily="50" charset="-128"/>
                  <a:ea typeface="BIZ UDPゴシック" panose="020B0400000000000000" pitchFamily="50" charset="-128"/>
                </a:rPr>
                <a:t>LAN</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27F54D8B-80CA-5833-BEA3-9C481334B769}"/>
                </a:ext>
              </a:extLst>
            </p:cNvPr>
            <p:cNvSpPr/>
            <p:nvPr/>
          </p:nvSpPr>
          <p:spPr>
            <a:xfrm>
              <a:off x="707715" y="676133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施策⑫</a:t>
              </a:r>
            </a:p>
          </p:txBody>
        </p:sp>
        <p:sp>
          <p:nvSpPr>
            <p:cNvPr id="27" name="テキスト ボックス 26">
              <a:extLst>
                <a:ext uri="{FF2B5EF4-FFF2-40B4-BE49-F238E27FC236}">
                  <a16:creationId xmlns:a16="http://schemas.microsoft.com/office/drawing/2014/main" id="{7470FBF4-1607-ACD3-A7B5-B60F59D5C348}"/>
                </a:ext>
              </a:extLst>
            </p:cNvPr>
            <p:cNvSpPr txBox="1"/>
            <p:nvPr/>
          </p:nvSpPr>
          <p:spPr>
            <a:xfrm>
              <a:off x="1554055" y="7069710"/>
              <a:ext cx="5292000" cy="338554"/>
            </a:xfrm>
            <a:prstGeom prst="rect">
              <a:avLst/>
            </a:prstGeom>
            <a:noFill/>
          </p:spPr>
          <p:txBody>
            <a:bodyPr wrap="square" lIns="0" tIns="0" rIns="0" bIns="0" rtlCol="0">
              <a:spAutoFit/>
            </a:bodyPr>
            <a:lstStyle/>
            <a:p>
              <a:pPr indent="144000" fontAlgn="ctr"/>
              <a:r>
                <a:rPr kumimoji="1" lang="ja-JP" altLang="en-US" sz="1100" dirty="0">
                  <a:solidFill>
                    <a:schemeClr val="tx1"/>
                  </a:solidFill>
                  <a:latin typeface="+mn-ea"/>
                </a:rPr>
                <a:t>新庁舎の職員執務スペースや会議室からは、無線</a:t>
              </a:r>
              <a:r>
                <a:rPr kumimoji="1" lang="en-US" altLang="ja-JP" sz="1100" dirty="0">
                  <a:solidFill>
                    <a:schemeClr val="tx1"/>
                  </a:solidFill>
                  <a:latin typeface="+mn-ea"/>
                </a:rPr>
                <a:t>LAN</a:t>
              </a:r>
              <a:r>
                <a:rPr kumimoji="1" lang="ja-JP" altLang="en-US" sz="1100" dirty="0">
                  <a:solidFill>
                    <a:schemeClr val="tx1"/>
                  </a:solidFill>
                  <a:latin typeface="+mn-ea"/>
                </a:rPr>
                <a:t>にて</a:t>
              </a:r>
              <a:r>
                <a:rPr kumimoji="1" lang="en-US" altLang="ja-JP" sz="1100" u="wavyHeavy" dirty="0">
                  <a:solidFill>
                    <a:schemeClr val="tx1"/>
                  </a:solidFill>
                  <a:uFill>
                    <a:solidFill>
                      <a:srgbClr val="31926F"/>
                    </a:solidFill>
                  </a:uFill>
                  <a:latin typeface="+mn-ea"/>
                </a:rPr>
                <a:t>LGWAN</a:t>
              </a:r>
              <a:r>
                <a:rPr kumimoji="1" lang="ja-JP" altLang="en-US" sz="1100" u="wavyHeavy" dirty="0">
                  <a:solidFill>
                    <a:schemeClr val="tx1"/>
                  </a:solidFill>
                  <a:uFill>
                    <a:solidFill>
                      <a:srgbClr val="31926F"/>
                    </a:solidFill>
                  </a:uFill>
                  <a:latin typeface="+mn-ea"/>
                </a:rPr>
                <a:t>接続系</a:t>
              </a:r>
              <a:r>
                <a:rPr kumimoji="1" lang="ja-JP" altLang="en-US" sz="1100" dirty="0">
                  <a:solidFill>
                    <a:schemeClr val="tx1"/>
                  </a:solidFill>
                  <a:latin typeface="+mn-ea"/>
                </a:rPr>
                <a:t>に接続可能</a:t>
              </a:r>
              <a:endParaRPr kumimoji="1" lang="ja-JP" altLang="en-US" sz="1100" strike="sngStrike" dirty="0">
                <a:solidFill>
                  <a:srgbClr val="FF0000"/>
                </a:solidFill>
                <a:highlight>
                  <a:srgbClr val="FFFF00"/>
                </a:highlight>
                <a:latin typeface="+mn-ea"/>
              </a:endParaRPr>
            </a:p>
          </p:txBody>
        </p:sp>
      </p:grpSp>
      <p:grpSp>
        <p:nvGrpSpPr>
          <p:cNvPr id="45" name="グループ化 44">
            <a:extLst>
              <a:ext uri="{FF2B5EF4-FFF2-40B4-BE49-F238E27FC236}">
                <a16:creationId xmlns:a16="http://schemas.microsoft.com/office/drawing/2014/main" id="{157B126C-11E9-3E8E-5A14-8FE4E446BF18}"/>
              </a:ext>
            </a:extLst>
          </p:cNvPr>
          <p:cNvGrpSpPr/>
          <p:nvPr/>
        </p:nvGrpSpPr>
        <p:grpSpPr>
          <a:xfrm>
            <a:off x="707715" y="6447563"/>
            <a:ext cx="6138340" cy="646932"/>
            <a:chOff x="707715" y="7518884"/>
            <a:chExt cx="6138340" cy="646932"/>
          </a:xfrm>
        </p:grpSpPr>
        <p:sp>
          <p:nvSpPr>
            <p:cNvPr id="39" name="テキスト ボックス 38">
              <a:extLst>
                <a:ext uri="{FF2B5EF4-FFF2-40B4-BE49-F238E27FC236}">
                  <a16:creationId xmlns:a16="http://schemas.microsoft.com/office/drawing/2014/main" id="{5AC7C92A-7CFA-D2A1-E676-5C9C1CB536B3}"/>
                </a:ext>
              </a:extLst>
            </p:cNvPr>
            <p:cNvSpPr txBox="1"/>
            <p:nvPr/>
          </p:nvSpPr>
          <p:spPr>
            <a:xfrm>
              <a:off x="1554055" y="7552551"/>
              <a:ext cx="197518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オンライン会議</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40" name="四角形: 角を丸くする 39">
              <a:extLst>
                <a:ext uri="{FF2B5EF4-FFF2-40B4-BE49-F238E27FC236}">
                  <a16:creationId xmlns:a16="http://schemas.microsoft.com/office/drawing/2014/main" id="{4C84A6D7-D58A-7F55-0CD8-666DC6EC45E5}"/>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施策⑨</a:t>
              </a:r>
            </a:p>
          </p:txBody>
        </p:sp>
        <p:sp>
          <p:nvSpPr>
            <p:cNvPr id="42" name="テキスト ボックス 41">
              <a:extLst>
                <a:ext uri="{FF2B5EF4-FFF2-40B4-BE49-F238E27FC236}">
                  <a16:creationId xmlns:a16="http://schemas.microsoft.com/office/drawing/2014/main" id="{71F97C79-58A9-9FE1-F3CD-3856DF7FF8A1}"/>
                </a:ext>
              </a:extLst>
            </p:cNvPr>
            <p:cNvSpPr txBox="1"/>
            <p:nvPr/>
          </p:nvSpPr>
          <p:spPr>
            <a:xfrm>
              <a:off x="1554055" y="7827262"/>
              <a:ext cx="5292000" cy="338554"/>
            </a:xfrm>
            <a:prstGeom prst="rect">
              <a:avLst/>
            </a:prstGeom>
            <a:noFill/>
          </p:spPr>
          <p:txBody>
            <a:bodyPr wrap="square" lIns="0" tIns="0" rIns="0" bIns="0" rtlCol="0">
              <a:spAutoFit/>
            </a:bodyPr>
            <a:lstStyle/>
            <a:p>
              <a:pPr indent="144000" fontAlgn="ctr"/>
              <a:r>
                <a:rPr kumimoji="1" lang="ja-JP" altLang="en-US" sz="1100" dirty="0">
                  <a:solidFill>
                    <a:schemeClr val="tx1"/>
                  </a:solidFill>
                  <a:latin typeface="+mn-ea"/>
                </a:rPr>
                <a:t>庁舎移転後は、</a:t>
              </a:r>
              <a:r>
                <a:rPr kumimoji="1" lang="en-US" altLang="ja-JP" sz="1100" dirty="0">
                  <a:solidFill>
                    <a:schemeClr val="tx1"/>
                  </a:solidFill>
                  <a:latin typeface="+mn-ea"/>
                </a:rPr>
                <a:t>Microsoft365</a:t>
              </a:r>
              <a:r>
                <a:rPr kumimoji="1" lang="ja-JP" altLang="en-US" sz="1100" dirty="0">
                  <a:solidFill>
                    <a:schemeClr val="tx1"/>
                  </a:solidFill>
                  <a:latin typeface="+mn-ea"/>
                </a:rPr>
                <a:t>の</a:t>
              </a:r>
              <a:r>
                <a:rPr kumimoji="1" lang="en-US" altLang="ja-JP" sz="1100" dirty="0">
                  <a:solidFill>
                    <a:schemeClr val="tx1"/>
                  </a:solidFill>
                  <a:latin typeface="+mn-ea"/>
                </a:rPr>
                <a:t>Teams</a:t>
              </a:r>
              <a:r>
                <a:rPr kumimoji="1" lang="ja-JP" altLang="en-US" sz="1100" dirty="0">
                  <a:solidFill>
                    <a:schemeClr val="tx1"/>
                  </a:solidFill>
                  <a:latin typeface="+mn-ea"/>
                </a:rPr>
                <a:t>にて、職員間及び区外部とのオンライン会議を実施する予定である。</a:t>
              </a:r>
            </a:p>
          </p:txBody>
        </p:sp>
      </p:grpSp>
      <p:grpSp>
        <p:nvGrpSpPr>
          <p:cNvPr id="46" name="グループ化 45">
            <a:extLst>
              <a:ext uri="{FF2B5EF4-FFF2-40B4-BE49-F238E27FC236}">
                <a16:creationId xmlns:a16="http://schemas.microsoft.com/office/drawing/2014/main" id="{C6A59671-2504-E97B-4221-E094AFE0418B}"/>
              </a:ext>
            </a:extLst>
          </p:cNvPr>
          <p:cNvGrpSpPr/>
          <p:nvPr/>
        </p:nvGrpSpPr>
        <p:grpSpPr>
          <a:xfrm>
            <a:off x="707715" y="7263106"/>
            <a:ext cx="6138340" cy="646932"/>
            <a:chOff x="707715" y="7518884"/>
            <a:chExt cx="6138340" cy="646932"/>
          </a:xfrm>
        </p:grpSpPr>
        <p:sp>
          <p:nvSpPr>
            <p:cNvPr id="47" name="テキスト ボックス 46">
              <a:extLst>
                <a:ext uri="{FF2B5EF4-FFF2-40B4-BE49-F238E27FC236}">
                  <a16:creationId xmlns:a16="http://schemas.microsoft.com/office/drawing/2014/main" id="{D05D8A61-8710-95C7-98AC-6EFF5CB7896F}"/>
                </a:ext>
              </a:extLst>
            </p:cNvPr>
            <p:cNvSpPr txBox="1"/>
            <p:nvPr/>
          </p:nvSpPr>
          <p:spPr>
            <a:xfrm>
              <a:off x="1554055" y="7552551"/>
              <a:ext cx="197518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電話システム</a:t>
              </a:r>
            </a:p>
          </p:txBody>
        </p:sp>
        <p:sp>
          <p:nvSpPr>
            <p:cNvPr id="48" name="四角形: 角を丸くする 47">
              <a:extLst>
                <a:ext uri="{FF2B5EF4-FFF2-40B4-BE49-F238E27FC236}">
                  <a16:creationId xmlns:a16="http://schemas.microsoft.com/office/drawing/2014/main" id="{2C962934-99EA-FC3E-02FA-19B76551CDA3}"/>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施策⑬</a:t>
              </a:r>
            </a:p>
          </p:txBody>
        </p:sp>
        <p:sp>
          <p:nvSpPr>
            <p:cNvPr id="49" name="テキスト ボックス 48">
              <a:extLst>
                <a:ext uri="{FF2B5EF4-FFF2-40B4-BE49-F238E27FC236}">
                  <a16:creationId xmlns:a16="http://schemas.microsoft.com/office/drawing/2014/main" id="{B26B1E35-9977-D76D-9612-B14635A3C561}"/>
                </a:ext>
              </a:extLst>
            </p:cNvPr>
            <p:cNvSpPr txBox="1"/>
            <p:nvPr/>
          </p:nvSpPr>
          <p:spPr>
            <a:xfrm>
              <a:off x="1554055" y="7827262"/>
              <a:ext cx="5292000" cy="338554"/>
            </a:xfrm>
            <a:prstGeom prst="rect">
              <a:avLst/>
            </a:prstGeom>
            <a:noFill/>
          </p:spPr>
          <p:txBody>
            <a:bodyPr wrap="square" lIns="0" tIns="0" rIns="0" bIns="0" rtlCol="0">
              <a:spAutoFit/>
            </a:bodyPr>
            <a:lstStyle/>
            <a:p>
              <a:pPr indent="144000" fontAlgn="ctr"/>
              <a:r>
                <a:rPr kumimoji="1" lang="ja-JP" altLang="en-US" sz="1100" dirty="0">
                  <a:solidFill>
                    <a:schemeClr val="tx1"/>
                  </a:solidFill>
                  <a:latin typeface="+mn-ea"/>
                </a:rPr>
                <a:t>庁舎移転後の内線・外線電話の受発信には</a:t>
              </a:r>
              <a:r>
                <a:rPr kumimoji="1" lang="en-US" altLang="ja-JP" sz="1100" dirty="0">
                  <a:solidFill>
                    <a:schemeClr val="tx1"/>
                  </a:solidFill>
                  <a:latin typeface="+mn-ea"/>
                </a:rPr>
                <a:t>Teams</a:t>
              </a:r>
              <a:r>
                <a:rPr kumimoji="1" lang="ja-JP" altLang="en-US" sz="1100" dirty="0">
                  <a:solidFill>
                    <a:schemeClr val="tx1"/>
                  </a:solidFill>
                  <a:latin typeface="+mn-ea"/>
                </a:rPr>
                <a:t>電話を使用する予定であり、各職員は自分のノートパソコン上で電話の受け答えを行う予定である。</a:t>
              </a:r>
              <a:endParaRPr kumimoji="1" lang="ja-JP" altLang="en-US" sz="1100" dirty="0">
                <a:latin typeface="+mn-ea"/>
              </a:endParaRPr>
            </a:p>
          </p:txBody>
        </p:sp>
      </p:grpSp>
      <p:pic>
        <p:nvPicPr>
          <p:cNvPr id="8" name="図 7" descr="机の上のパソコン&#10;&#10;自動的に生成された説明">
            <a:extLst>
              <a:ext uri="{FF2B5EF4-FFF2-40B4-BE49-F238E27FC236}">
                <a16:creationId xmlns:a16="http://schemas.microsoft.com/office/drawing/2014/main" id="{4700E5A0-6354-A2C7-47B8-148FFC2E0AF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7715" y="3962446"/>
            <a:ext cx="1975180" cy="1489915"/>
          </a:xfrm>
          <a:prstGeom prst="rect">
            <a:avLst/>
          </a:prstGeom>
        </p:spPr>
      </p:pic>
      <p:grpSp>
        <p:nvGrpSpPr>
          <p:cNvPr id="16" name="グループ化 15">
            <a:extLst>
              <a:ext uri="{FF2B5EF4-FFF2-40B4-BE49-F238E27FC236}">
                <a16:creationId xmlns:a16="http://schemas.microsoft.com/office/drawing/2014/main" id="{D452C82F-C992-7021-DBEB-2926FAEF3DD2}"/>
              </a:ext>
            </a:extLst>
          </p:cNvPr>
          <p:cNvGrpSpPr/>
          <p:nvPr/>
        </p:nvGrpSpPr>
        <p:grpSpPr>
          <a:xfrm>
            <a:off x="2799569" y="5104727"/>
            <a:ext cx="2080698" cy="360772"/>
            <a:chOff x="5298856" y="5254592"/>
            <a:chExt cx="2080698" cy="360772"/>
          </a:xfrm>
        </p:grpSpPr>
        <p:sp>
          <p:nvSpPr>
            <p:cNvPr id="17" name="テキスト ボックス 16">
              <a:extLst>
                <a:ext uri="{FF2B5EF4-FFF2-40B4-BE49-F238E27FC236}">
                  <a16:creationId xmlns:a16="http://schemas.microsoft.com/office/drawing/2014/main" id="{BF3C16FF-B3CB-DA22-3235-D6A10B8857E7}"/>
                </a:ext>
              </a:extLst>
            </p:cNvPr>
            <p:cNvSpPr txBox="1"/>
            <p:nvPr/>
          </p:nvSpPr>
          <p:spPr>
            <a:xfrm>
              <a:off x="5298856" y="5254592"/>
              <a:ext cx="2080698" cy="169277"/>
            </a:xfrm>
            <a:prstGeom prst="rect">
              <a:avLst/>
            </a:prstGeom>
            <a:noFill/>
          </p:spPr>
          <p:txBody>
            <a:bodyPr wrap="none" lIns="0" tIns="0" rIns="0" bIns="0" rtlCol="0">
              <a:spAutoFit/>
            </a:bodyPr>
            <a:lstStyle/>
            <a:p>
              <a:r>
                <a:rPr kumimoji="1" lang="ja-JP" altLang="en-US" sz="1100" dirty="0">
                  <a:latin typeface="+mn-ea"/>
                </a:rPr>
                <a:t>有線接続の小型サイズパソコン</a:t>
              </a:r>
              <a:r>
                <a:rPr kumimoji="1" lang="en-US" altLang="ja-JP" sz="1100" baseline="30000" dirty="0">
                  <a:latin typeface="+mn-ea"/>
                </a:rPr>
                <a:t>*4</a:t>
              </a:r>
            </a:p>
          </p:txBody>
        </p:sp>
        <p:sp>
          <p:nvSpPr>
            <p:cNvPr id="18" name="テキスト ボックス 17">
              <a:extLst>
                <a:ext uri="{FF2B5EF4-FFF2-40B4-BE49-F238E27FC236}">
                  <a16:creationId xmlns:a16="http://schemas.microsoft.com/office/drawing/2014/main" id="{C0181F1B-F859-CC17-233B-E272070F9195}"/>
                </a:ext>
              </a:extLst>
            </p:cNvPr>
            <p:cNvSpPr txBox="1"/>
            <p:nvPr/>
          </p:nvSpPr>
          <p:spPr>
            <a:xfrm>
              <a:off x="5298856" y="5492253"/>
              <a:ext cx="2052000" cy="123111"/>
            </a:xfrm>
            <a:prstGeom prst="rect">
              <a:avLst/>
            </a:prstGeom>
            <a:noFill/>
          </p:spPr>
          <p:txBody>
            <a:bodyPr wrap="square" lIns="0" tIns="0" rIns="0" bIns="0" rtlCol="0">
              <a:spAutoFit/>
            </a:bodyPr>
            <a:lstStyle/>
            <a:p>
              <a:r>
                <a:rPr kumimoji="1" lang="en-US" altLang="ja-JP" sz="800" dirty="0">
                  <a:latin typeface="+mn-ea"/>
                </a:rPr>
                <a:t>*4 </a:t>
              </a:r>
              <a:r>
                <a:rPr kumimoji="1" lang="ja-JP" altLang="en-US" sz="800" dirty="0">
                  <a:latin typeface="+mn-ea"/>
                </a:rPr>
                <a:t>中野区より画像提供</a:t>
              </a:r>
            </a:p>
          </p:txBody>
        </p:sp>
      </p:grpSp>
      <p:grpSp>
        <p:nvGrpSpPr>
          <p:cNvPr id="4" name="グループ化 3">
            <a:extLst>
              <a:ext uri="{FF2B5EF4-FFF2-40B4-BE49-F238E27FC236}">
                <a16:creationId xmlns:a16="http://schemas.microsoft.com/office/drawing/2014/main" id="{4B68C856-2ABE-4137-B1B1-541F5891526C}"/>
              </a:ext>
            </a:extLst>
          </p:cNvPr>
          <p:cNvGrpSpPr/>
          <p:nvPr/>
        </p:nvGrpSpPr>
        <p:grpSpPr>
          <a:xfrm>
            <a:off x="707715" y="8075418"/>
            <a:ext cx="6138340" cy="985486"/>
            <a:chOff x="707715" y="6761332"/>
            <a:chExt cx="6138340" cy="985486"/>
          </a:xfrm>
        </p:grpSpPr>
        <p:sp>
          <p:nvSpPr>
            <p:cNvPr id="5" name="テキスト ボックス 4">
              <a:extLst>
                <a:ext uri="{FF2B5EF4-FFF2-40B4-BE49-F238E27FC236}">
                  <a16:creationId xmlns:a16="http://schemas.microsoft.com/office/drawing/2014/main" id="{7BD893CF-DA22-F36B-1A92-0FC3D613062F}"/>
                </a:ext>
              </a:extLst>
            </p:cNvPr>
            <p:cNvSpPr txBox="1"/>
            <p:nvPr/>
          </p:nvSpPr>
          <p:spPr>
            <a:xfrm>
              <a:off x="1554055" y="6794999"/>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コミュニケーションツール</a:t>
              </a:r>
            </a:p>
          </p:txBody>
        </p:sp>
        <p:sp>
          <p:nvSpPr>
            <p:cNvPr id="9" name="四角形: 角を丸くする 8">
              <a:extLst>
                <a:ext uri="{FF2B5EF4-FFF2-40B4-BE49-F238E27FC236}">
                  <a16:creationId xmlns:a16="http://schemas.microsoft.com/office/drawing/2014/main" id="{8C7BB5FA-9900-F9F4-DA8F-FE9EB4ED7B73}"/>
                </a:ext>
              </a:extLst>
            </p:cNvPr>
            <p:cNvSpPr/>
            <p:nvPr/>
          </p:nvSpPr>
          <p:spPr>
            <a:xfrm>
              <a:off x="707715" y="676133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施策⑩</a:t>
              </a:r>
            </a:p>
          </p:txBody>
        </p:sp>
        <p:sp>
          <p:nvSpPr>
            <p:cNvPr id="10" name="テキスト ボックス 9">
              <a:extLst>
                <a:ext uri="{FF2B5EF4-FFF2-40B4-BE49-F238E27FC236}">
                  <a16:creationId xmlns:a16="http://schemas.microsoft.com/office/drawing/2014/main" id="{9352A7E0-222B-5F5F-B4BF-E7913090A2CF}"/>
                </a:ext>
              </a:extLst>
            </p:cNvPr>
            <p:cNvSpPr txBox="1"/>
            <p:nvPr/>
          </p:nvSpPr>
          <p:spPr>
            <a:xfrm>
              <a:off x="1554055" y="7069710"/>
              <a:ext cx="5292000" cy="677108"/>
            </a:xfrm>
            <a:prstGeom prst="rect">
              <a:avLst/>
            </a:prstGeom>
            <a:noFill/>
          </p:spPr>
          <p:txBody>
            <a:bodyPr wrap="square" lIns="0" tIns="0" rIns="0" bIns="0" rtlCol="0">
              <a:spAutoFit/>
            </a:bodyPr>
            <a:lstStyle/>
            <a:p>
              <a:pPr indent="144000"/>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新庁舎での柔軟な働き方に対応するために、職員間のコミュニケーション基盤として、多機能ユニファイド・コミュニケーション（</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Microsoft 365</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）を導入する。導入は庁舎移転前から段階的に行い、庁舎移転後に職員が</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Microsoft 365</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を十分に活用できるよう環境を整える</a:t>
              </a:r>
              <a:r>
                <a:rPr kumimoji="1" lang="ja-JP" altLang="en-US" sz="1100" dirty="0">
                  <a:uFill>
                    <a:solidFill>
                      <a:srgbClr val="31926F"/>
                    </a:solidFill>
                  </a:uFill>
                  <a:latin typeface="+mn-ea"/>
                </a:rPr>
                <a:t>。</a:t>
              </a:r>
              <a:endParaRPr kumimoji="1" lang="ja-JP" altLang="en-US" sz="1100" dirty="0">
                <a:latin typeface="+mn-ea"/>
              </a:endParaRPr>
            </a:p>
          </p:txBody>
        </p:sp>
      </p:grpSp>
    </p:spTree>
    <p:extLst>
      <p:ext uri="{BB962C8B-B14F-4D97-AF65-F5344CB8AC3E}">
        <p14:creationId xmlns:p14="http://schemas.microsoft.com/office/powerpoint/2010/main" val="24153723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22297698-BA4F-ED7E-28E1-8651BA8BD4CD}"/>
              </a:ext>
            </a:extLst>
          </p:cNvPr>
          <p:cNvSpPr txBox="1"/>
          <p:nvPr/>
        </p:nvSpPr>
        <p:spPr>
          <a:xfrm>
            <a:off x="1554055" y="2664607"/>
            <a:ext cx="1877839"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文書管理・電子決裁システム</a:t>
            </a:r>
          </a:p>
        </p:txBody>
      </p:sp>
      <p:sp>
        <p:nvSpPr>
          <p:cNvPr id="17" name="四角形: 角を丸くする 16">
            <a:extLst>
              <a:ext uri="{FF2B5EF4-FFF2-40B4-BE49-F238E27FC236}">
                <a16:creationId xmlns:a16="http://schemas.microsoft.com/office/drawing/2014/main" id="{A7BB5202-9FF2-CC2D-0436-479864A10C84}"/>
              </a:ext>
            </a:extLst>
          </p:cNvPr>
          <p:cNvSpPr/>
          <p:nvPr/>
        </p:nvSpPr>
        <p:spPr>
          <a:xfrm>
            <a:off x="707715" y="263094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施策⑰</a:t>
            </a:r>
          </a:p>
        </p:txBody>
      </p:sp>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extLst>
              <p:ext uri="{D42A27DB-BD31-4B8C-83A1-F6EECF244321}">
                <p14:modId xmlns:p14="http://schemas.microsoft.com/office/powerpoint/2010/main" val="4075831156"/>
              </p:ext>
            </p:ext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09600"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grpSp>
        <p:nvGrpSpPr>
          <p:cNvPr id="2" name="グループ化 1">
            <a:extLst>
              <a:ext uri="{FF2B5EF4-FFF2-40B4-BE49-F238E27FC236}">
                <a16:creationId xmlns:a16="http://schemas.microsoft.com/office/drawing/2014/main" id="{D6528906-3178-78EE-A91D-82B1C98B2D5F}"/>
              </a:ext>
            </a:extLst>
          </p:cNvPr>
          <p:cNvGrpSpPr/>
          <p:nvPr/>
        </p:nvGrpSpPr>
        <p:grpSpPr>
          <a:xfrm>
            <a:off x="504000" y="1368000"/>
            <a:ext cx="6552000" cy="252000"/>
            <a:chOff x="504000" y="1797030"/>
            <a:chExt cx="6552000" cy="252000"/>
          </a:xfrm>
        </p:grpSpPr>
        <p:sp>
          <p:nvSpPr>
            <p:cNvPr id="10" name="四角形: 角を丸くする 9">
              <a:extLst>
                <a:ext uri="{FF2B5EF4-FFF2-40B4-BE49-F238E27FC236}">
                  <a16:creationId xmlns:a16="http://schemas.microsoft.com/office/drawing/2014/main" id="{B84F1BF6-82B5-4ED0-D391-224C5F0DCBD4}"/>
                </a:ext>
              </a:extLst>
            </p:cNvPr>
            <p:cNvSpPr/>
            <p:nvPr/>
          </p:nvSpPr>
          <p:spPr>
            <a:xfrm>
              <a:off x="504000" y="1797030"/>
              <a:ext cx="720000" cy="252000"/>
            </a:xfrm>
            <a:prstGeom prst="roundRect">
              <a:avLst/>
            </a:prstGeom>
            <a:solidFill>
              <a:srgbClr val="ED695F"/>
            </a:solidFill>
            <a:ln/>
            <a:effectLst/>
          </p:spPr>
          <p:style>
            <a:lnRef idx="0">
              <a:schemeClr val="accent4"/>
            </a:lnRef>
            <a:fillRef idx="3">
              <a:schemeClr val="accent4"/>
            </a:fillRef>
            <a:effectRef idx="3">
              <a:schemeClr val="accent4"/>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C</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BE47ACAC-51F4-2F21-2A29-65F90BD0F8E3}"/>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uFill>
                    <a:solidFill>
                      <a:srgbClr val="31926F"/>
                    </a:solidFill>
                  </a:uFill>
                  <a:latin typeface="+mn-ea"/>
                </a:rPr>
                <a:t>ペーパーレス</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34" name="コンテンツ プレースホルダー 17">
            <a:extLst>
              <a:ext uri="{FF2B5EF4-FFF2-40B4-BE49-F238E27FC236}">
                <a16:creationId xmlns:a16="http://schemas.microsoft.com/office/drawing/2014/main" id="{CDC26F00-95A6-593C-5874-75A4BB9A57AD}"/>
              </a:ext>
            </a:extLst>
          </p:cNvPr>
          <p:cNvSpPr txBox="1">
            <a:spLocks/>
          </p:cNvSpPr>
          <p:nvPr/>
        </p:nvSpPr>
        <p:spPr>
          <a:xfrm>
            <a:off x="503196" y="1747690"/>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新庁舎移転に伴い、令和</a:t>
            </a:r>
            <a:r>
              <a:rPr lang="en-US" altLang="ja-JP" sz="1200" dirty="0">
                <a:latin typeface="+mn-ea"/>
                <a:ea typeface="+mn-ea"/>
              </a:rPr>
              <a:t>3</a:t>
            </a:r>
            <a:r>
              <a:rPr lang="ja-JP" altLang="en-US" sz="1200" dirty="0">
                <a:latin typeface="+mn-ea"/>
                <a:ea typeface="+mn-ea"/>
              </a:rPr>
              <a:t>年（</a:t>
            </a:r>
            <a:r>
              <a:rPr lang="en-US" altLang="ja-JP" sz="1200" dirty="0">
                <a:latin typeface="+mn-ea"/>
                <a:ea typeface="+mn-ea"/>
              </a:rPr>
              <a:t>2021</a:t>
            </a:r>
            <a:r>
              <a:rPr lang="ja-JP" altLang="en-US" sz="1200" dirty="0">
                <a:latin typeface="+mn-ea"/>
                <a:ea typeface="+mn-ea"/>
              </a:rPr>
              <a:t>年）</a:t>
            </a:r>
            <a:r>
              <a:rPr lang="en-US" altLang="ja-JP" sz="1200" dirty="0">
                <a:latin typeface="+mn-ea"/>
                <a:ea typeface="+mn-ea"/>
              </a:rPr>
              <a:t>2</a:t>
            </a:r>
            <a:r>
              <a:rPr lang="ja-JP" altLang="en-US" sz="1200" dirty="0">
                <a:latin typeface="+mn-ea"/>
                <a:ea typeface="+mn-ea"/>
              </a:rPr>
              <a:t>月から令和</a:t>
            </a:r>
            <a:r>
              <a:rPr lang="en-US" altLang="ja-JP" sz="1200" dirty="0">
                <a:latin typeface="+mn-ea"/>
                <a:ea typeface="+mn-ea"/>
              </a:rPr>
              <a:t>5</a:t>
            </a:r>
            <a:r>
              <a:rPr lang="ja-JP" altLang="en-US" sz="1200" dirty="0">
                <a:latin typeface="+mn-ea"/>
                <a:ea typeface="+mn-ea"/>
              </a:rPr>
              <a:t>年（</a:t>
            </a:r>
            <a:r>
              <a:rPr lang="en-US" altLang="ja-JP" sz="1200" dirty="0">
                <a:latin typeface="+mn-ea"/>
                <a:ea typeface="+mn-ea"/>
              </a:rPr>
              <a:t>2023</a:t>
            </a:r>
            <a:r>
              <a:rPr lang="ja-JP" altLang="en-US" sz="1200" dirty="0">
                <a:latin typeface="+mn-ea"/>
                <a:ea typeface="+mn-ea"/>
              </a:rPr>
              <a:t>年）</a:t>
            </a:r>
            <a:r>
              <a:rPr lang="en-US" altLang="ja-JP" sz="1200" dirty="0">
                <a:latin typeface="+mn-ea"/>
                <a:ea typeface="+mn-ea"/>
              </a:rPr>
              <a:t>12</a:t>
            </a:r>
            <a:r>
              <a:rPr lang="ja-JP" altLang="en-US" sz="1200" dirty="0">
                <a:latin typeface="+mn-ea"/>
                <a:ea typeface="+mn-ea"/>
              </a:rPr>
              <a:t>月までに、紙文書の</a:t>
            </a:r>
            <a:r>
              <a:rPr lang="en-US" altLang="ja-JP" sz="1200" dirty="0">
                <a:latin typeface="+mn-ea"/>
                <a:ea typeface="+mn-ea"/>
              </a:rPr>
              <a:t>6</a:t>
            </a:r>
            <a:r>
              <a:rPr lang="ja-JP" altLang="en-US" sz="1200" dirty="0">
                <a:latin typeface="+mn-ea"/>
                <a:ea typeface="+mn-ea"/>
              </a:rPr>
              <a:t>割削減を掲げている。具体的な減らし方の例を示した</a:t>
            </a:r>
            <a:r>
              <a:rPr kumimoji="1" lang="ja-JP" altLang="en-US" sz="1200" u="wavyHeavy" dirty="0">
                <a:solidFill>
                  <a:schemeClr val="tx1"/>
                </a:solidFill>
                <a:uFill>
                  <a:solidFill>
                    <a:srgbClr val="31926F"/>
                  </a:solidFill>
                </a:uFill>
                <a:latin typeface="+mn-ea"/>
                <a:ea typeface="+mn-ea"/>
              </a:rPr>
              <a:t>ペーパーレス</a:t>
            </a:r>
            <a:r>
              <a:rPr lang="ja-JP" altLang="en-US" sz="1200" dirty="0">
                <a:latin typeface="+mn-ea"/>
                <a:ea typeface="+mn-ea"/>
              </a:rPr>
              <a:t>のガイドブックを作成して周知するともに、「調整会議」で各課の文書削減状況について進行管理を実施している。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96</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(1) </a:t>
            </a:r>
            <a:r>
              <a:rPr lang="ja-JP" altLang="en-US" dirty="0">
                <a:latin typeface="+mn-ea"/>
                <a:ea typeface="+mn-ea"/>
              </a:rPr>
              <a:t>東京都中野区</a:t>
            </a:r>
          </a:p>
        </p:txBody>
      </p:sp>
      <p:sp>
        <p:nvSpPr>
          <p:cNvPr id="19" name="正方形/長方形 18">
            <a:extLst>
              <a:ext uri="{FF2B5EF4-FFF2-40B4-BE49-F238E27FC236}">
                <a16:creationId xmlns:a16="http://schemas.microsoft.com/office/drawing/2014/main" id="{313626CE-E614-7B2A-C94A-C638A62F3AD9}"/>
              </a:ext>
            </a:extLst>
          </p:cNvPr>
          <p:cNvSpPr/>
          <p:nvPr/>
        </p:nvSpPr>
        <p:spPr>
          <a:xfrm>
            <a:off x="504000" y="2503017"/>
            <a:ext cx="6552000" cy="2035906"/>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632A6944-E950-4090-DE3C-91FB2A6D17EF}"/>
              </a:ext>
            </a:extLst>
          </p:cNvPr>
          <p:cNvSpPr txBox="1"/>
          <p:nvPr/>
        </p:nvSpPr>
        <p:spPr>
          <a:xfrm>
            <a:off x="1554055" y="2939318"/>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各種申請に係る事務について押印廃止を踏まえた業務の見直しを行い、電子申請の拡充等を検討するとともに、会計事務、契約事務、監査事務、庶務事務等で紙により処理している事務を電子化できるよう、内部事務管理システム</a:t>
            </a:r>
            <a:r>
              <a:rPr kumimoji="1" lang="en-US" altLang="ja-JP" sz="1100" dirty="0">
                <a:latin typeface="+mn-ea"/>
              </a:rPr>
              <a:t>(</a:t>
            </a:r>
            <a:r>
              <a:rPr kumimoji="1" lang="ja-JP" altLang="en-US" sz="1100" dirty="0">
                <a:latin typeface="+mn-ea"/>
              </a:rPr>
              <a:t>文書管理、財務会計、庶務事務、電子決裁</a:t>
            </a:r>
            <a:r>
              <a:rPr kumimoji="1" lang="en-US" altLang="ja-JP" sz="1100" dirty="0">
                <a:latin typeface="+mn-ea"/>
              </a:rPr>
              <a:t>)</a:t>
            </a:r>
            <a:r>
              <a:rPr kumimoji="1" lang="ja-JP" altLang="en-US" sz="1100" dirty="0">
                <a:latin typeface="+mn-ea"/>
              </a:rPr>
              <a:t>の改修を実施</a:t>
            </a:r>
            <a:endParaRPr kumimoji="1" lang="ja-JP" altLang="en-US" sz="1100" strike="sngStrike" dirty="0">
              <a:solidFill>
                <a:srgbClr val="FF0000"/>
              </a:solidFill>
              <a:highlight>
                <a:srgbClr val="FFFF00"/>
              </a:highlight>
              <a:latin typeface="+mn-ea"/>
            </a:endParaRPr>
          </a:p>
        </p:txBody>
      </p:sp>
      <p:grpSp>
        <p:nvGrpSpPr>
          <p:cNvPr id="6" name="グループ化 5">
            <a:extLst>
              <a:ext uri="{FF2B5EF4-FFF2-40B4-BE49-F238E27FC236}">
                <a16:creationId xmlns:a16="http://schemas.microsoft.com/office/drawing/2014/main" id="{CEC320FF-8709-BFCD-3C4D-F6A46B6C558C}"/>
              </a:ext>
            </a:extLst>
          </p:cNvPr>
          <p:cNvGrpSpPr/>
          <p:nvPr/>
        </p:nvGrpSpPr>
        <p:grpSpPr>
          <a:xfrm>
            <a:off x="707715" y="3790291"/>
            <a:ext cx="6138340" cy="646932"/>
            <a:chOff x="707715" y="6761332"/>
            <a:chExt cx="6138340" cy="646932"/>
          </a:xfrm>
        </p:grpSpPr>
        <p:sp>
          <p:nvSpPr>
            <p:cNvPr id="25" name="テキスト ボックス 24">
              <a:extLst>
                <a:ext uri="{FF2B5EF4-FFF2-40B4-BE49-F238E27FC236}">
                  <a16:creationId xmlns:a16="http://schemas.microsoft.com/office/drawing/2014/main" id="{7DBACD75-8F06-A27B-1EB0-F54E1F5DE4EA}"/>
                </a:ext>
              </a:extLst>
            </p:cNvPr>
            <p:cNvSpPr txBox="1"/>
            <p:nvPr/>
          </p:nvSpPr>
          <p:spPr>
            <a:xfrm>
              <a:off x="1554055" y="6794999"/>
              <a:ext cx="1684445" cy="184666"/>
            </a:xfrm>
            <a:prstGeom prst="rect">
              <a:avLst/>
            </a:prstGeom>
            <a:noFill/>
          </p:spPr>
          <p:txBody>
            <a:bodyPr wrap="square" lIns="0" tIns="0" rIns="0" bIns="0" rtlCol="0">
              <a:spAutoFit/>
            </a:bodyPr>
            <a:lstStyle/>
            <a:p>
              <a:pPr fontAlgn="ctr"/>
              <a:r>
                <a:rPr kumimoji="1" lang="zh-TW" altLang="en-US" sz="1200" b="1" dirty="0">
                  <a:latin typeface="BIZ UDPゴシック" panose="020B0400000000000000" pitchFamily="50" charset="-128"/>
                  <a:ea typeface="BIZ UDPゴシック" panose="020B0400000000000000" pitchFamily="50" charset="-128"/>
                </a:rPr>
                <a:t>複合機配置適正化</a:t>
              </a:r>
            </a:p>
          </p:txBody>
        </p:sp>
        <p:sp>
          <p:nvSpPr>
            <p:cNvPr id="26" name="四角形: 角を丸くする 25">
              <a:extLst>
                <a:ext uri="{FF2B5EF4-FFF2-40B4-BE49-F238E27FC236}">
                  <a16:creationId xmlns:a16="http://schemas.microsoft.com/office/drawing/2014/main" id="{27F54D8B-80CA-5833-BEA3-9C481334B769}"/>
                </a:ext>
              </a:extLst>
            </p:cNvPr>
            <p:cNvSpPr/>
            <p:nvPr/>
          </p:nvSpPr>
          <p:spPr>
            <a:xfrm>
              <a:off x="707715" y="6761332"/>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施策⑲</a:t>
              </a:r>
            </a:p>
          </p:txBody>
        </p:sp>
        <p:sp>
          <p:nvSpPr>
            <p:cNvPr id="27" name="テキスト ボックス 26">
              <a:extLst>
                <a:ext uri="{FF2B5EF4-FFF2-40B4-BE49-F238E27FC236}">
                  <a16:creationId xmlns:a16="http://schemas.microsoft.com/office/drawing/2014/main" id="{7470FBF4-1607-ACD3-A7B5-B60F59D5C348}"/>
                </a:ext>
              </a:extLst>
            </p:cNvPr>
            <p:cNvSpPr txBox="1"/>
            <p:nvPr/>
          </p:nvSpPr>
          <p:spPr>
            <a:xfrm>
              <a:off x="1554055" y="7069710"/>
              <a:ext cx="5292000" cy="338554"/>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複合機については、現庁舎と比較して台数を半分程度に抑える予定である。各階の窓口近辺とフロア共有の打合せ・作業スペース（ワークラウンジ）に配置する予定である。</a:t>
              </a:r>
              <a:endParaRPr kumimoji="1" lang="ja-JP" altLang="en-US" sz="1100" dirty="0">
                <a:latin typeface="+mn-ea"/>
              </a:endParaRPr>
            </a:p>
          </p:txBody>
        </p:sp>
      </p:grpSp>
      <p:grpSp>
        <p:nvGrpSpPr>
          <p:cNvPr id="3" name="グループ化 2">
            <a:extLst>
              <a:ext uri="{FF2B5EF4-FFF2-40B4-BE49-F238E27FC236}">
                <a16:creationId xmlns:a16="http://schemas.microsoft.com/office/drawing/2014/main" id="{A9C0A224-00FB-DB73-B630-31973A816AED}"/>
              </a:ext>
            </a:extLst>
          </p:cNvPr>
          <p:cNvGrpSpPr/>
          <p:nvPr/>
        </p:nvGrpSpPr>
        <p:grpSpPr>
          <a:xfrm>
            <a:off x="504000" y="4909792"/>
            <a:ext cx="6552000" cy="252000"/>
            <a:chOff x="504000" y="3383548"/>
            <a:chExt cx="6552000" cy="252000"/>
          </a:xfrm>
        </p:grpSpPr>
        <p:sp>
          <p:nvSpPr>
            <p:cNvPr id="4" name="四角形: 角を丸くする 3">
              <a:extLst>
                <a:ext uri="{FF2B5EF4-FFF2-40B4-BE49-F238E27FC236}">
                  <a16:creationId xmlns:a16="http://schemas.microsoft.com/office/drawing/2014/main" id="{B51C8D57-F19F-F54C-A4A2-C53775C58291}"/>
                </a:ext>
              </a:extLst>
            </p:cNvPr>
            <p:cNvSpPr/>
            <p:nvPr/>
          </p:nvSpPr>
          <p:spPr>
            <a:xfrm>
              <a:off x="504000" y="3383548"/>
              <a:ext cx="720000" cy="252000"/>
            </a:xfrm>
            <a:prstGeom prst="roundRect">
              <a:avLst/>
            </a:prstGeom>
            <a:solidFill>
              <a:srgbClr val="EEB500"/>
            </a:solidFill>
            <a:ln/>
            <a:effectLst/>
          </p:spPr>
          <p:style>
            <a:lnRef idx="0">
              <a:schemeClr val="accent3"/>
            </a:lnRef>
            <a:fillRef idx="3">
              <a:schemeClr val="accent3"/>
            </a:fillRef>
            <a:effectRef idx="3">
              <a:schemeClr val="accent3"/>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D</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3FCD67A3-50F6-32E4-5133-7636C9262D52}"/>
                </a:ext>
              </a:extLst>
            </p:cNvPr>
            <p:cNvSpPr/>
            <p:nvPr/>
          </p:nvSpPr>
          <p:spPr>
            <a:xfrm>
              <a:off x="1341120" y="3386438"/>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環境・安全対策</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grpSp>
      <p:sp>
        <p:nvSpPr>
          <p:cNvPr id="9" name="コンテンツ プレースホルダー 17">
            <a:extLst>
              <a:ext uri="{FF2B5EF4-FFF2-40B4-BE49-F238E27FC236}">
                <a16:creationId xmlns:a16="http://schemas.microsoft.com/office/drawing/2014/main" id="{4745F78D-0325-84C6-9E73-C61066073ABF}"/>
              </a:ext>
            </a:extLst>
          </p:cNvPr>
          <p:cNvSpPr txBox="1">
            <a:spLocks/>
          </p:cNvSpPr>
          <p:nvPr/>
        </p:nvSpPr>
        <p:spPr>
          <a:xfrm>
            <a:off x="503196" y="5285670"/>
            <a:ext cx="6552000" cy="8863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自然採光・自然換気を促し、地中熱や太陽光エネルギーを活用するとともに、各種省エネルギー制御を積極的に取り入れることにより環境負荷を抑える計画とした。</a:t>
            </a:r>
            <a:endParaRPr lang="en-US" altLang="ja-JP" sz="1200" dirty="0">
              <a:latin typeface="+mn-ea"/>
              <a:ea typeface="+mn-ea"/>
            </a:endParaRPr>
          </a:p>
          <a:p>
            <a:pPr marL="0" indent="144000" algn="just" fontAlgn="ctr">
              <a:lnSpc>
                <a:spcPct val="120000"/>
              </a:lnSpc>
              <a:spcBef>
                <a:spcPts val="0"/>
              </a:spcBef>
              <a:buNone/>
            </a:pPr>
            <a:r>
              <a:rPr lang="ja-JP" altLang="en-US" sz="1200" dirty="0">
                <a:latin typeface="+mn-ea"/>
                <a:ea typeface="+mn-ea"/>
              </a:rPr>
              <a:t>令和</a:t>
            </a:r>
            <a:r>
              <a:rPr lang="en-US" altLang="ja-JP" sz="1200" dirty="0">
                <a:latin typeface="+mn-ea"/>
                <a:ea typeface="+mn-ea"/>
              </a:rPr>
              <a:t>5</a:t>
            </a:r>
            <a:r>
              <a:rPr lang="ja-JP" altLang="en-US" sz="1200" dirty="0">
                <a:latin typeface="+mn-ea"/>
                <a:ea typeface="+mn-ea"/>
              </a:rPr>
              <a:t>年（</a:t>
            </a:r>
            <a:r>
              <a:rPr lang="en-US" altLang="ja-JP" sz="1200" dirty="0">
                <a:latin typeface="+mn-ea"/>
                <a:ea typeface="+mn-ea"/>
              </a:rPr>
              <a:t>2023</a:t>
            </a:r>
            <a:r>
              <a:rPr lang="ja-JP" altLang="en-US" sz="1200" dirty="0">
                <a:latin typeface="+mn-ea"/>
                <a:ea typeface="+mn-ea"/>
              </a:rPr>
              <a:t>年）</a:t>
            </a:r>
            <a:r>
              <a:rPr lang="en-US" altLang="ja-JP" sz="1200" dirty="0">
                <a:latin typeface="+mn-ea"/>
                <a:ea typeface="+mn-ea"/>
              </a:rPr>
              <a:t>1</a:t>
            </a:r>
            <a:r>
              <a:rPr lang="ja-JP" altLang="en-US" sz="1200" dirty="0">
                <a:latin typeface="+mn-ea"/>
                <a:ea typeface="+mn-ea"/>
              </a:rPr>
              <a:t>月に、都内における役所の本庁舎としては初めて</a:t>
            </a:r>
            <a:r>
              <a:rPr kumimoji="1" lang="en-US" altLang="ja-JP" sz="1200" u="wavyHeavy" dirty="0">
                <a:solidFill>
                  <a:schemeClr val="tx1"/>
                </a:solidFill>
                <a:uFill>
                  <a:solidFill>
                    <a:srgbClr val="31926F"/>
                  </a:solidFill>
                </a:uFill>
                <a:latin typeface="+mn-ea"/>
                <a:ea typeface="+mn-ea"/>
              </a:rPr>
              <a:t>ZEB</a:t>
            </a:r>
            <a:r>
              <a:rPr lang="en-US" altLang="ja-JP" sz="1200" dirty="0">
                <a:latin typeface="+mn-ea"/>
                <a:ea typeface="+mn-ea"/>
              </a:rPr>
              <a:t> Ready</a:t>
            </a:r>
            <a:r>
              <a:rPr lang="ja-JP" altLang="en-US" sz="1200" dirty="0">
                <a:latin typeface="+mn-ea"/>
                <a:ea typeface="+mn-ea"/>
              </a:rPr>
              <a:t>認証を取得した。</a:t>
            </a:r>
          </a:p>
        </p:txBody>
      </p:sp>
      <p:sp>
        <p:nvSpPr>
          <p:cNvPr id="13" name="正方形/長方形 12">
            <a:extLst>
              <a:ext uri="{FF2B5EF4-FFF2-40B4-BE49-F238E27FC236}">
                <a16:creationId xmlns:a16="http://schemas.microsoft.com/office/drawing/2014/main" id="{992DB86B-200F-1417-DD0F-1A83DDCA1DE7}"/>
              </a:ext>
            </a:extLst>
          </p:cNvPr>
          <p:cNvSpPr/>
          <p:nvPr/>
        </p:nvSpPr>
        <p:spPr>
          <a:xfrm>
            <a:off x="504000" y="6278596"/>
            <a:ext cx="6552000" cy="846458"/>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8C91DDA7-8247-1B40-BFFC-94EF916001FD}"/>
              </a:ext>
            </a:extLst>
          </p:cNvPr>
          <p:cNvGrpSpPr/>
          <p:nvPr/>
        </p:nvGrpSpPr>
        <p:grpSpPr>
          <a:xfrm>
            <a:off x="707715" y="6393177"/>
            <a:ext cx="6138340" cy="646932"/>
            <a:chOff x="707715" y="2447613"/>
            <a:chExt cx="6138340" cy="646932"/>
          </a:xfrm>
        </p:grpSpPr>
        <p:sp>
          <p:nvSpPr>
            <p:cNvPr id="18" name="テキスト ボックス 17">
              <a:extLst>
                <a:ext uri="{FF2B5EF4-FFF2-40B4-BE49-F238E27FC236}">
                  <a16:creationId xmlns:a16="http://schemas.microsoft.com/office/drawing/2014/main" id="{DE899F5A-CF56-08FE-E0D3-65A22E1BE203}"/>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zh-TW" altLang="en-US" sz="1200" b="1" dirty="0">
                  <a:latin typeface="BIZ UDPゴシック" panose="020B0400000000000000" pitchFamily="50" charset="-128"/>
                  <a:ea typeface="BIZ UDPゴシック" panose="020B0400000000000000" pitchFamily="50" charset="-128"/>
                </a:rPr>
                <a:t>非常用電源設備</a:t>
              </a:r>
            </a:p>
          </p:txBody>
        </p:sp>
        <p:sp>
          <p:nvSpPr>
            <p:cNvPr id="20" name="四角形: 角を丸くする 19">
              <a:extLst>
                <a:ext uri="{FF2B5EF4-FFF2-40B4-BE49-F238E27FC236}">
                  <a16:creationId xmlns:a16="http://schemas.microsoft.com/office/drawing/2014/main" id="{FBC1565A-B73F-C95E-CBFA-023372063ED1}"/>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施策㉑</a:t>
              </a:r>
            </a:p>
          </p:txBody>
        </p:sp>
        <p:sp>
          <p:nvSpPr>
            <p:cNvPr id="21" name="テキスト ボックス 20">
              <a:extLst>
                <a:ext uri="{FF2B5EF4-FFF2-40B4-BE49-F238E27FC236}">
                  <a16:creationId xmlns:a16="http://schemas.microsoft.com/office/drawing/2014/main" id="{4F71BA2A-76C8-91C9-A8C7-07B122904F67}"/>
                </a:ext>
              </a:extLst>
            </p:cNvPr>
            <p:cNvSpPr txBox="1"/>
            <p:nvPr/>
          </p:nvSpPr>
          <p:spPr>
            <a:xfrm>
              <a:off x="1554055" y="2755991"/>
              <a:ext cx="5292000" cy="338554"/>
            </a:xfrm>
            <a:prstGeom prst="rect">
              <a:avLst/>
            </a:prstGeom>
            <a:noFill/>
          </p:spPr>
          <p:txBody>
            <a:bodyPr wrap="square" lIns="0" tIns="0" rIns="0" bIns="0" rtlCol="0">
              <a:spAutoFit/>
            </a:bodyPr>
            <a:lstStyle/>
            <a:p>
              <a:pPr indent="144000" algn="just" fontAlgn="ctr"/>
              <a:r>
                <a:rPr kumimoji="1" lang="ja-JP" altLang="en-US" sz="1100" dirty="0">
                  <a:solidFill>
                    <a:schemeClr val="tx1"/>
                  </a:solidFill>
                  <a:latin typeface="+mn-ea"/>
                </a:rPr>
                <a:t>電力インフラ途絶時においても、庁舎機能を</a:t>
              </a:r>
              <a:r>
                <a:rPr kumimoji="1" lang="en-US" altLang="ja-JP" sz="1100" dirty="0">
                  <a:solidFill>
                    <a:schemeClr val="tx1"/>
                  </a:solidFill>
                  <a:latin typeface="+mn-ea"/>
                </a:rPr>
                <a:t>120</a:t>
              </a:r>
              <a:r>
                <a:rPr kumimoji="1" lang="ja-JP" altLang="en-US" sz="1100" dirty="0">
                  <a:solidFill>
                    <a:schemeClr val="tx1"/>
                  </a:solidFill>
                  <a:latin typeface="+mn-ea"/>
                </a:rPr>
                <a:t>時間（</a:t>
              </a:r>
              <a:r>
                <a:rPr kumimoji="1" lang="en-US" altLang="ja-JP" sz="1100" dirty="0">
                  <a:solidFill>
                    <a:schemeClr val="tx1"/>
                  </a:solidFill>
                  <a:latin typeface="+mn-ea"/>
                </a:rPr>
                <a:t>5</a:t>
              </a:r>
              <a:r>
                <a:rPr kumimoji="1" lang="ja-JP" altLang="en-US" sz="1100" dirty="0">
                  <a:solidFill>
                    <a:schemeClr val="tx1"/>
                  </a:solidFill>
                  <a:latin typeface="+mn-ea"/>
                </a:rPr>
                <a:t>日間）維持可能な燃料を備蓄した計画としている。</a:t>
              </a:r>
              <a:endParaRPr kumimoji="1" lang="en-US" altLang="ja-JP" sz="1100" dirty="0">
                <a:solidFill>
                  <a:schemeClr val="tx1"/>
                </a:solidFill>
                <a:latin typeface="+mn-ea"/>
              </a:endParaRPr>
            </a:p>
          </p:txBody>
        </p:sp>
      </p:grpSp>
      <p:sp>
        <p:nvSpPr>
          <p:cNvPr id="5" name="四角形: 角を丸くする 4">
            <a:extLst>
              <a:ext uri="{FF2B5EF4-FFF2-40B4-BE49-F238E27FC236}">
                <a16:creationId xmlns:a16="http://schemas.microsoft.com/office/drawing/2014/main" id="{836DD3E3-3C3D-3854-6FF7-3B3E7297A63F}"/>
              </a:ext>
            </a:extLst>
          </p:cNvPr>
          <p:cNvSpPr/>
          <p:nvPr/>
        </p:nvSpPr>
        <p:spPr>
          <a:xfrm>
            <a:off x="504000" y="7495019"/>
            <a:ext cx="720000" cy="252000"/>
          </a:xfrm>
          <a:prstGeom prst="roundRect">
            <a:avLst/>
          </a:prstGeom>
          <a:solidFill>
            <a:srgbClr val="87755B"/>
          </a:solidFill>
          <a:ln/>
          <a:effectLst/>
        </p:spPr>
        <p:style>
          <a:lnRef idx="0">
            <a:schemeClr val="accent2"/>
          </a:lnRef>
          <a:fillRef idx="3">
            <a:schemeClr val="accent2"/>
          </a:fillRef>
          <a:effectRef idx="3">
            <a:schemeClr val="accent2"/>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E</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FCF6DF43-9F6D-F2FB-9D09-B11320065323}"/>
              </a:ext>
            </a:extLst>
          </p:cNvPr>
          <p:cNvSpPr/>
          <p:nvPr/>
        </p:nvSpPr>
        <p:spPr>
          <a:xfrm>
            <a:off x="1341120" y="7497909"/>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en-US" altLang="ja-JP" sz="1600" b="1" dirty="0">
                <a:solidFill>
                  <a:schemeClr val="tx1"/>
                </a:solidFill>
                <a:latin typeface="BIZ UDPゴシック" panose="020B0400000000000000" pitchFamily="50" charset="-128"/>
                <a:ea typeface="BIZ UDPゴシック" panose="020B0400000000000000" pitchFamily="50" charset="-128"/>
              </a:rPr>
              <a:t>IT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基盤の見直し</a:t>
            </a:r>
            <a:endParaRPr kumimoji="1" lang="zh-TW"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24" name="コンテンツ プレースホルダー 17">
            <a:extLst>
              <a:ext uri="{FF2B5EF4-FFF2-40B4-BE49-F238E27FC236}">
                <a16:creationId xmlns:a16="http://schemas.microsoft.com/office/drawing/2014/main" id="{BDC0F1F3-251D-D585-B7EC-7F6BDC98FEB1}"/>
              </a:ext>
            </a:extLst>
          </p:cNvPr>
          <p:cNvSpPr txBox="1">
            <a:spLocks/>
          </p:cNvSpPr>
          <p:nvPr/>
        </p:nvSpPr>
        <p:spPr>
          <a:xfrm>
            <a:off x="503196" y="7870897"/>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en-US" altLang="ja-JP" sz="1200" dirty="0">
                <a:latin typeface="+mn-ea"/>
                <a:ea typeface="+mn-ea"/>
              </a:rPr>
              <a:t>IT</a:t>
            </a:r>
            <a:r>
              <a:rPr lang="ja-JP" altLang="en-US" sz="1200" dirty="0">
                <a:latin typeface="+mn-ea"/>
                <a:ea typeface="+mn-ea"/>
              </a:rPr>
              <a:t>基盤を構成するサーバは、可能な限り</a:t>
            </a:r>
            <a:r>
              <a:rPr lang="en-US" altLang="ja-JP" sz="1200" dirty="0">
                <a:latin typeface="+mn-ea"/>
                <a:ea typeface="+mn-ea"/>
              </a:rPr>
              <a:t>IaaS</a:t>
            </a:r>
            <a:r>
              <a:rPr lang="ja-JP" altLang="en-US" sz="1200" dirty="0">
                <a:latin typeface="+mn-ea"/>
                <a:ea typeface="+mn-ea"/>
              </a:rPr>
              <a:t>に移行しており、庁舎移転前に移転するサーバは基幹系システムの一部のみとなる。また、システムの移転は新庁舎竣工後のできるだけ早い時期に実施し、システムの動作検証を十分に行えるよう計画している。</a:t>
            </a:r>
          </a:p>
        </p:txBody>
      </p:sp>
    </p:spTree>
    <p:extLst>
      <p:ext uri="{BB962C8B-B14F-4D97-AF65-F5344CB8AC3E}">
        <p14:creationId xmlns:p14="http://schemas.microsoft.com/office/powerpoint/2010/main" val="28492317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10623"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pic>
        <p:nvPicPr>
          <p:cNvPr id="6" name="図 5" descr="道路の脇にある建物&#10;&#10;中程度の精度で自動的に生成された説明">
            <a:extLst>
              <a:ext uri="{FF2B5EF4-FFF2-40B4-BE49-F238E27FC236}">
                <a16:creationId xmlns:a16="http://schemas.microsoft.com/office/drawing/2014/main" id="{539EB879-0896-9B9A-DD37-9E80B3BC7B2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04000" y="1368000"/>
            <a:ext cx="2808000" cy="2016000"/>
          </a:xfrm>
          <a:prstGeom prst="rect">
            <a:avLst/>
          </a:prstGeom>
        </p:spPr>
      </p:pic>
      <p:sp>
        <p:nvSpPr>
          <p:cNvPr id="2" name="タイトル 1">
            <a:extLst>
              <a:ext uri="{FF2B5EF4-FFF2-40B4-BE49-F238E27FC236}">
                <a16:creationId xmlns:a16="http://schemas.microsoft.com/office/drawing/2014/main" id="{AF2926CB-1182-01B9-2641-D1018D213264}"/>
              </a:ext>
            </a:extLst>
          </p:cNvPr>
          <p:cNvSpPr>
            <a:spLocks noGrp="1"/>
          </p:cNvSpPr>
          <p:nvPr>
            <p:ph type="title"/>
          </p:nvPr>
        </p:nvSpPr>
        <p:spPr/>
        <p:txBody>
          <a:bodyPr vert="horz"/>
          <a:lstStyle/>
          <a:p>
            <a:r>
              <a:rPr kumimoji="1" lang="en-US" altLang="ja-JP" dirty="0">
                <a:latin typeface="+mn-ea"/>
                <a:ea typeface="+mn-ea"/>
              </a:rPr>
              <a:t>2.</a:t>
            </a:r>
            <a:r>
              <a:rPr kumimoji="1" lang="ja-JP" altLang="en-US" dirty="0">
                <a:latin typeface="+mn-ea"/>
                <a:ea typeface="+mn-ea"/>
              </a:rPr>
              <a:t>自治体等事例</a:t>
            </a: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97</a:t>
            </a:fld>
            <a:endParaRPr kumimoji="1" lang="ja-JP" altLang="en-US">
              <a:latin typeface="+mn-ea"/>
              <a:ea typeface="+mn-ea"/>
            </a:endParaRPr>
          </a:p>
        </p:txBody>
      </p:sp>
      <p:sp>
        <p:nvSpPr>
          <p:cNvPr id="4" name="テキスト プレースホルダー 3">
            <a:extLst>
              <a:ext uri="{FF2B5EF4-FFF2-40B4-BE49-F238E27FC236}">
                <a16:creationId xmlns:a16="http://schemas.microsoft.com/office/drawing/2014/main" id="{25D00DD3-8697-210B-C1BC-93071B56E055}"/>
              </a:ext>
            </a:extLst>
          </p:cNvPr>
          <p:cNvSpPr>
            <a:spLocks noGrp="1"/>
          </p:cNvSpPr>
          <p:nvPr>
            <p:ph type="body" sz="quarter" idx="13"/>
          </p:nvPr>
        </p:nvSpPr>
        <p:spPr/>
        <p:txBody>
          <a:bodyPr/>
          <a:lstStyle/>
          <a:p>
            <a:r>
              <a:rPr lang="zh-TW" altLang="en-US" dirty="0">
                <a:latin typeface="+mn-ea"/>
                <a:ea typeface="+mn-ea"/>
              </a:rPr>
              <a:t>（</a:t>
            </a:r>
            <a:r>
              <a:rPr lang="en-US" altLang="zh-TW" dirty="0">
                <a:latin typeface="+mn-ea"/>
                <a:ea typeface="+mn-ea"/>
              </a:rPr>
              <a:t>2</a:t>
            </a:r>
            <a:r>
              <a:rPr lang="zh-TW" altLang="en-US" dirty="0">
                <a:latin typeface="+mn-ea"/>
                <a:ea typeface="+mn-ea"/>
              </a:rPr>
              <a:t>） </a:t>
            </a:r>
            <a:r>
              <a:rPr lang="ja-JP" altLang="en-US" dirty="0"/>
              <a:t>東京都国分寺市</a:t>
            </a:r>
            <a:endParaRPr lang="zh-TW" altLang="en-US" dirty="0">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2-2. </a:t>
            </a:r>
            <a:r>
              <a:rPr lang="ja-JP" altLang="en-US" dirty="0">
                <a:latin typeface="+mn-ea"/>
                <a:ea typeface="+mn-ea"/>
              </a:rPr>
              <a:t>建設中の自治体</a:t>
            </a:r>
          </a:p>
        </p:txBody>
      </p:sp>
      <p:sp>
        <p:nvSpPr>
          <p:cNvPr id="13" name="コンテンツ プレースホルダー 17">
            <a:extLst>
              <a:ext uri="{FF2B5EF4-FFF2-40B4-BE49-F238E27FC236}">
                <a16:creationId xmlns:a16="http://schemas.microsoft.com/office/drawing/2014/main" id="{75210DDD-D2D4-7614-ED1C-03C2F330DCC8}"/>
              </a:ext>
            </a:extLst>
          </p:cNvPr>
          <p:cNvSpPr txBox="1">
            <a:spLocks/>
          </p:cNvSpPr>
          <p:nvPr/>
        </p:nvSpPr>
        <p:spPr>
          <a:xfrm>
            <a:off x="504001" y="5576030"/>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庁内の検討体制、</a:t>
            </a:r>
            <a:r>
              <a:rPr kumimoji="1" lang="en-US" altLang="ja-JP" sz="1200" b="1" dirty="0">
                <a:solidFill>
                  <a:schemeClr val="tx1"/>
                </a:solidFill>
                <a:uFill>
                  <a:solidFill>
                    <a:srgbClr val="31926F"/>
                  </a:solidFill>
                </a:uFill>
                <a:latin typeface="+mn-ea"/>
              </a:rPr>
              <a:t>DX</a:t>
            </a:r>
            <a:r>
              <a:rPr lang="ja-JP" altLang="en-US" sz="1200" b="1" dirty="0">
                <a:latin typeface="+mn-ea"/>
              </a:rPr>
              <a:t>推進組織の役割、外部委託・有識者の参加など</a:t>
            </a:r>
          </a:p>
        </p:txBody>
      </p:sp>
      <p:grpSp>
        <p:nvGrpSpPr>
          <p:cNvPr id="21" name="グループ化 20">
            <a:extLst>
              <a:ext uri="{FF2B5EF4-FFF2-40B4-BE49-F238E27FC236}">
                <a16:creationId xmlns:a16="http://schemas.microsoft.com/office/drawing/2014/main" id="{A92C39FF-992C-FFF7-9445-4F7BC396193C}"/>
              </a:ext>
            </a:extLst>
          </p:cNvPr>
          <p:cNvGrpSpPr/>
          <p:nvPr/>
        </p:nvGrpSpPr>
        <p:grpSpPr>
          <a:xfrm>
            <a:off x="504000" y="5204314"/>
            <a:ext cx="6552000" cy="252000"/>
            <a:chOff x="504000" y="5705617"/>
            <a:chExt cx="6552000" cy="252000"/>
          </a:xfrm>
        </p:grpSpPr>
        <p:sp>
          <p:nvSpPr>
            <p:cNvPr id="18" name="正方形/長方形 17">
              <a:extLst>
                <a:ext uri="{FF2B5EF4-FFF2-40B4-BE49-F238E27FC236}">
                  <a16:creationId xmlns:a16="http://schemas.microsoft.com/office/drawing/2014/main" id="{5087C8D0-B934-E1D1-4EC7-B4F6D6A78F5F}"/>
                </a:ext>
              </a:extLst>
            </p:cNvPr>
            <p:cNvSpPr>
              <a:spLocks/>
            </p:cNvSpPr>
            <p:nvPr/>
          </p:nvSpPr>
          <p:spPr>
            <a:xfrm>
              <a:off x="504000" y="5705617"/>
              <a:ext cx="54000" cy="252000"/>
            </a:xfrm>
            <a:prstGeom prst="rect">
              <a:avLst/>
            </a:prstGeom>
            <a:solidFill>
              <a:srgbClr val="19933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9" name="テキスト ボックス 18">
              <a:extLst>
                <a:ext uri="{FF2B5EF4-FFF2-40B4-BE49-F238E27FC236}">
                  <a16:creationId xmlns:a16="http://schemas.microsoft.com/office/drawing/2014/main" id="{B8728CCB-6BE4-A1A2-DE74-98D7969CA8FA}"/>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庁舎建て替えに係る経緯、体制整備</a:t>
              </a:r>
            </a:p>
          </p:txBody>
        </p:sp>
      </p:grpSp>
      <p:sp>
        <p:nvSpPr>
          <p:cNvPr id="24" name="正方形/長方形 23">
            <a:extLst>
              <a:ext uri="{FF2B5EF4-FFF2-40B4-BE49-F238E27FC236}">
                <a16:creationId xmlns:a16="http://schemas.microsoft.com/office/drawing/2014/main" id="{21013397-3F40-FF53-F7A9-B78A50B836B7}"/>
              </a:ext>
            </a:extLst>
          </p:cNvPr>
          <p:cNvSpPr/>
          <p:nvPr/>
        </p:nvSpPr>
        <p:spPr>
          <a:xfrm>
            <a:off x="504000" y="5939017"/>
            <a:ext cx="6552000" cy="1828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庁内の検討体制</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新庁舎の建設推進に必要な事項を検討し方針等を決定する「新庁舎建設推進本部（推進本部）」と、推進本部に検討事項を諮問する「新庁舎建設検討委員会（検討委員会）」を設置。さらに、検討委員会の下には各テーマに分かれて詳細を検討する複数の「専門部会」を設置した。</a:t>
            </a:r>
            <a:endParaRPr kumimoji="1" lang="en-US" altLang="ja-JP" sz="1100" dirty="0">
              <a:solidFill>
                <a:schemeClr val="tx1"/>
              </a:solidFill>
              <a:latin typeface="+mn-ea"/>
            </a:endParaRPr>
          </a:p>
          <a:p>
            <a:pPr indent="144000" algn="just" fontAlgn="ctr">
              <a:lnSpc>
                <a:spcPct val="120000"/>
              </a:lnSpc>
            </a:pPr>
            <a:endParaRPr kumimoji="1" lang="en-US" altLang="ja-JP" sz="1100" dirty="0">
              <a:solidFill>
                <a:schemeClr val="tx1"/>
              </a:solidFill>
              <a:latin typeface="+mn-ea"/>
            </a:endParaRPr>
          </a:p>
          <a:p>
            <a:pPr algn="just" fontAlgn="ctr">
              <a:lnSpc>
                <a:spcPct val="120000"/>
              </a:lnSpc>
            </a:pPr>
            <a:r>
              <a:rPr kumimoji="1" lang="ja-JP" altLang="en-US" sz="1100" b="1" dirty="0">
                <a:solidFill>
                  <a:srgbClr val="31926F"/>
                </a:solidFill>
                <a:latin typeface="+mn-ea"/>
              </a:rPr>
              <a:t>● </a:t>
            </a:r>
            <a:r>
              <a:rPr kumimoji="1" lang="en-US" altLang="ja-JP" sz="1100" b="1" dirty="0">
                <a:solidFill>
                  <a:srgbClr val="31926F"/>
                </a:solidFill>
                <a:uFill>
                  <a:solidFill>
                    <a:srgbClr val="31926F"/>
                  </a:solidFill>
                </a:uFill>
                <a:latin typeface="+mn-ea"/>
              </a:rPr>
              <a:t>DX</a:t>
            </a:r>
            <a:r>
              <a:rPr kumimoji="1" lang="ja-JP" altLang="en-US" sz="1100" b="1" dirty="0">
                <a:solidFill>
                  <a:srgbClr val="31926F"/>
                </a:solidFill>
                <a:latin typeface="+mn-ea"/>
              </a:rPr>
              <a:t>に係る事項の検討体制</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「専門部会」のひとつである「窓口サービス部会」「</a:t>
            </a:r>
            <a:r>
              <a:rPr kumimoji="1" lang="zh-TW" altLang="en-US" sz="1100" dirty="0">
                <a:solidFill>
                  <a:schemeClr val="tx1"/>
                </a:solidFill>
                <a:latin typeface="+mn-ea"/>
              </a:rPr>
              <a:t>執務環境整備部会</a:t>
            </a:r>
            <a:r>
              <a:rPr kumimoji="1" lang="ja-JP" altLang="en-US" sz="1100" dirty="0">
                <a:solidFill>
                  <a:schemeClr val="tx1"/>
                </a:solidFill>
                <a:latin typeface="+mn-ea"/>
              </a:rPr>
              <a:t>」においてそれぞれ議論を実施。加えて、特に</a:t>
            </a:r>
            <a:r>
              <a:rPr kumimoji="1" lang="en-US" altLang="ja-JP" sz="1100" u="wavyHeavy" dirty="0">
                <a:solidFill>
                  <a:schemeClr val="tx1"/>
                </a:solidFill>
                <a:uFill>
                  <a:solidFill>
                    <a:srgbClr val="31926F"/>
                  </a:solidFill>
                </a:uFill>
                <a:latin typeface="+mn-ea"/>
              </a:rPr>
              <a:t>ICT</a:t>
            </a:r>
            <a:r>
              <a:rPr kumimoji="1" lang="ja-JP" altLang="en-US" sz="1100" dirty="0">
                <a:solidFill>
                  <a:schemeClr val="tx1"/>
                </a:solidFill>
                <a:latin typeface="+mn-ea"/>
              </a:rPr>
              <a:t>インフラ・情報管理に関連する事項については、情報管理課を交えた会議を部会とは別に設定し、調整を進めた。</a:t>
            </a:r>
          </a:p>
        </p:txBody>
      </p:sp>
      <p:sp>
        <p:nvSpPr>
          <p:cNvPr id="56" name="正方形/長方形 55">
            <a:extLst>
              <a:ext uri="{FF2B5EF4-FFF2-40B4-BE49-F238E27FC236}">
                <a16:creationId xmlns:a16="http://schemas.microsoft.com/office/drawing/2014/main" id="{5E9F2F15-1103-C8E1-6A05-F45B74993665}"/>
              </a:ext>
            </a:extLst>
          </p:cNvPr>
          <p:cNvSpPr>
            <a:spLocks/>
          </p:cNvSpPr>
          <p:nvPr/>
        </p:nvSpPr>
        <p:spPr>
          <a:xfrm>
            <a:off x="5821247" y="818825"/>
            <a:ext cx="864000" cy="324000"/>
          </a:xfrm>
          <a:prstGeom prst="rect">
            <a:avLst/>
          </a:prstGeom>
          <a:solidFill>
            <a:srgbClr val="ED695F"/>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fontAlgn="base">
              <a:lnSpc>
                <a:spcPts val="1000"/>
              </a:lnSpc>
            </a:pPr>
            <a:r>
              <a:rPr kumimoji="1" lang="en-US" altLang="ja-JP" sz="700" b="1" dirty="0">
                <a:solidFill>
                  <a:srgbClr val="FFFFFF"/>
                </a:solidFill>
                <a:latin typeface="BIZ UDPゴシック" panose="020B0400000000000000" pitchFamily="50" charset="-128"/>
                <a:ea typeface="BIZ UDPゴシック" panose="020B0400000000000000" pitchFamily="50" charset="-128"/>
              </a:rPr>
              <a:t>Group B</a:t>
            </a:r>
          </a:p>
          <a:p>
            <a:pPr algn="ctr" fontAlgn="base">
              <a:lnSpc>
                <a:spcPts val="1000"/>
              </a:lnSpc>
            </a:pPr>
            <a:r>
              <a:rPr kumimoji="1" lang="ja-JP" altLang="en-US" sz="700" b="1" dirty="0">
                <a:solidFill>
                  <a:srgbClr val="FFFFFF"/>
                </a:solidFill>
                <a:latin typeface="BIZ UDPゴシック" panose="020B0400000000000000" pitchFamily="50" charset="-128"/>
                <a:ea typeface="BIZ UDPゴシック" panose="020B0400000000000000" pitchFamily="50" charset="-128"/>
              </a:rPr>
              <a:t>人口</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10</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a:t>
            </a:r>
            <a:r>
              <a:rPr kumimoji="1" lang="en-US" altLang="ja-JP" sz="900" b="1" dirty="0">
                <a:solidFill>
                  <a:srgbClr val="FFFFFF"/>
                </a:solidFill>
                <a:latin typeface="BIZ UDPゴシック" panose="020B0400000000000000" pitchFamily="50" charset="-128"/>
                <a:ea typeface="BIZ UDPゴシック" panose="020B0400000000000000" pitchFamily="50" charset="-128"/>
              </a:rPr>
              <a:t>25</a:t>
            </a:r>
            <a:r>
              <a:rPr kumimoji="1" lang="ja-JP" altLang="en-US" sz="700" b="1" dirty="0">
                <a:solidFill>
                  <a:srgbClr val="FFFFFF"/>
                </a:solidFill>
                <a:latin typeface="BIZ UDPゴシック" panose="020B0400000000000000" pitchFamily="50" charset="-128"/>
                <a:ea typeface="BIZ UDPゴシック" panose="020B0400000000000000" pitchFamily="50" charset="-128"/>
              </a:rPr>
              <a:t>万人</a:t>
            </a:r>
            <a:endParaRPr kumimoji="1" lang="ja-JP" altLang="en-US" sz="800" b="1" dirty="0">
              <a:solidFill>
                <a:srgbClr val="FFFFFF"/>
              </a:solidFill>
              <a:latin typeface="BIZ UDPゴシック" panose="020B0400000000000000" pitchFamily="50" charset="-128"/>
              <a:ea typeface="BIZ UDPゴシック" panose="020B0400000000000000" pitchFamily="50" charset="-128"/>
            </a:endParaRPr>
          </a:p>
        </p:txBody>
      </p:sp>
      <p:grpSp>
        <p:nvGrpSpPr>
          <p:cNvPr id="9" name="グループ化 8">
            <a:extLst>
              <a:ext uri="{FF2B5EF4-FFF2-40B4-BE49-F238E27FC236}">
                <a16:creationId xmlns:a16="http://schemas.microsoft.com/office/drawing/2014/main" id="{A3280A62-5684-5B34-2F28-CB2279F81671}"/>
              </a:ext>
            </a:extLst>
          </p:cNvPr>
          <p:cNvGrpSpPr/>
          <p:nvPr/>
        </p:nvGrpSpPr>
        <p:grpSpPr>
          <a:xfrm>
            <a:off x="6747729" y="818825"/>
            <a:ext cx="324000" cy="324000"/>
            <a:chOff x="6196160" y="818825"/>
            <a:chExt cx="324000" cy="324000"/>
          </a:xfrm>
        </p:grpSpPr>
        <p:sp>
          <p:nvSpPr>
            <p:cNvPr id="66" name="正方形/長方形 65">
              <a:extLst>
                <a:ext uri="{FF2B5EF4-FFF2-40B4-BE49-F238E27FC236}">
                  <a16:creationId xmlns:a16="http://schemas.microsoft.com/office/drawing/2014/main" id="{0DBD2F06-C91D-8E4A-F900-D4958C34CD1C}"/>
                </a:ext>
              </a:extLst>
            </p:cNvPr>
            <p:cNvSpPr>
              <a:spLocks/>
            </p:cNvSpPr>
            <p:nvPr/>
          </p:nvSpPr>
          <p:spPr>
            <a:xfrm>
              <a:off x="6196160" y="818825"/>
              <a:ext cx="324000" cy="324000"/>
            </a:xfrm>
            <a:prstGeom prst="rect">
              <a:avLst/>
            </a:prstGeom>
            <a:solidFill>
              <a:schemeClr val="bg1"/>
            </a:solidFill>
            <a:ln w="12700" cap="rnd" cmpd="sng" algn="ctr">
              <a:solidFill>
                <a:srgbClr val="31926F"/>
              </a:solidFill>
              <a:prstDash val="solid"/>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18000" rIns="0" bIns="0" rtlCol="0" anchor="t" anchorCtr="0"/>
            <a:lstStyle/>
            <a:p>
              <a:pPr algn="ctr" fontAlgn="ctr"/>
              <a:r>
                <a:rPr kumimoji="1" lang="ja-JP" altLang="en-US" sz="600" b="1" dirty="0">
                  <a:solidFill>
                    <a:srgbClr val="31926F"/>
                  </a:solidFill>
                  <a:latin typeface="BIZ UDPゴシック" panose="020B0400000000000000" pitchFamily="50" charset="-128"/>
                  <a:ea typeface="BIZ UDPゴシック" panose="020B0400000000000000" pitchFamily="50" charset="-128"/>
                </a:rPr>
                <a:t>建設中</a:t>
              </a:r>
              <a:endParaRPr kumimoji="1" lang="ja-JP" altLang="en-US" sz="1000" b="1" dirty="0">
                <a:solidFill>
                  <a:srgbClr val="31926F"/>
                </a:solidFill>
                <a:latin typeface="BIZ UDPゴシック" panose="020B0400000000000000" pitchFamily="50" charset="-128"/>
                <a:ea typeface="BIZ UDPゴシック" panose="020B0400000000000000" pitchFamily="50" charset="-128"/>
              </a:endParaRPr>
            </a:p>
          </p:txBody>
        </p:sp>
        <p:grpSp>
          <p:nvGrpSpPr>
            <p:cNvPr id="77" name="グループ化 76">
              <a:extLst>
                <a:ext uri="{FF2B5EF4-FFF2-40B4-BE49-F238E27FC236}">
                  <a16:creationId xmlns:a16="http://schemas.microsoft.com/office/drawing/2014/main" id="{0F8FD866-9523-F937-F04D-5C434C4927DC}"/>
                </a:ext>
              </a:extLst>
            </p:cNvPr>
            <p:cNvGrpSpPr/>
            <p:nvPr/>
          </p:nvGrpSpPr>
          <p:grpSpPr>
            <a:xfrm>
              <a:off x="6282561" y="949538"/>
              <a:ext cx="175012" cy="166865"/>
              <a:chOff x="7913305" y="5266656"/>
              <a:chExt cx="719283" cy="685800"/>
            </a:xfrm>
            <a:solidFill>
              <a:srgbClr val="31926F"/>
            </a:solidFill>
          </p:grpSpPr>
          <p:sp>
            <p:nvSpPr>
              <p:cNvPr id="75" name="フリーフォーム: 図形 74">
                <a:extLst>
                  <a:ext uri="{FF2B5EF4-FFF2-40B4-BE49-F238E27FC236}">
                    <a16:creationId xmlns:a16="http://schemas.microsoft.com/office/drawing/2014/main" id="{422E244F-F194-68EA-7D7A-3F7C7BE629C2}"/>
                  </a:ext>
                </a:extLst>
              </p:cNvPr>
              <p:cNvSpPr/>
              <p:nvPr/>
            </p:nvSpPr>
            <p:spPr>
              <a:xfrm>
                <a:off x="7913305" y="5819106"/>
                <a:ext cx="514350" cy="133350"/>
              </a:xfrm>
              <a:custGeom>
                <a:avLst/>
                <a:gdLst>
                  <a:gd name="connsiteX0" fmla="*/ 447675 w 514350"/>
                  <a:gd name="connsiteY0" fmla="*/ 95250 h 133350"/>
                  <a:gd name="connsiteX1" fmla="*/ 419100 w 514350"/>
                  <a:gd name="connsiteY1" fmla="*/ 66675 h 133350"/>
                  <a:gd name="connsiteX2" fmla="*/ 447675 w 514350"/>
                  <a:gd name="connsiteY2" fmla="*/ 38100 h 133350"/>
                  <a:gd name="connsiteX3" fmla="*/ 476250 w 514350"/>
                  <a:gd name="connsiteY3" fmla="*/ 66675 h 133350"/>
                  <a:gd name="connsiteX4" fmla="*/ 447675 w 514350"/>
                  <a:gd name="connsiteY4" fmla="*/ 95250 h 133350"/>
                  <a:gd name="connsiteX5" fmla="*/ 352425 w 514350"/>
                  <a:gd name="connsiteY5" fmla="*/ 95250 h 133350"/>
                  <a:gd name="connsiteX6" fmla="*/ 323850 w 514350"/>
                  <a:gd name="connsiteY6" fmla="*/ 66675 h 133350"/>
                  <a:gd name="connsiteX7" fmla="*/ 352425 w 514350"/>
                  <a:gd name="connsiteY7" fmla="*/ 38100 h 133350"/>
                  <a:gd name="connsiteX8" fmla="*/ 381000 w 514350"/>
                  <a:gd name="connsiteY8" fmla="*/ 66675 h 133350"/>
                  <a:gd name="connsiteX9" fmla="*/ 352425 w 514350"/>
                  <a:gd name="connsiteY9" fmla="*/ 95250 h 133350"/>
                  <a:gd name="connsiteX10" fmla="*/ 257175 w 514350"/>
                  <a:gd name="connsiteY10" fmla="*/ 95250 h 133350"/>
                  <a:gd name="connsiteX11" fmla="*/ 228600 w 514350"/>
                  <a:gd name="connsiteY11" fmla="*/ 66675 h 133350"/>
                  <a:gd name="connsiteX12" fmla="*/ 257175 w 514350"/>
                  <a:gd name="connsiteY12" fmla="*/ 38100 h 133350"/>
                  <a:gd name="connsiteX13" fmla="*/ 285750 w 514350"/>
                  <a:gd name="connsiteY13" fmla="*/ 66675 h 133350"/>
                  <a:gd name="connsiteX14" fmla="*/ 257175 w 514350"/>
                  <a:gd name="connsiteY14" fmla="*/ 95250 h 133350"/>
                  <a:gd name="connsiteX15" fmla="*/ 161925 w 514350"/>
                  <a:gd name="connsiteY15" fmla="*/ 95250 h 133350"/>
                  <a:gd name="connsiteX16" fmla="*/ 133350 w 514350"/>
                  <a:gd name="connsiteY16" fmla="*/ 66675 h 133350"/>
                  <a:gd name="connsiteX17" fmla="*/ 161925 w 514350"/>
                  <a:gd name="connsiteY17" fmla="*/ 38100 h 133350"/>
                  <a:gd name="connsiteX18" fmla="*/ 190500 w 514350"/>
                  <a:gd name="connsiteY18" fmla="*/ 66675 h 133350"/>
                  <a:gd name="connsiteX19" fmla="*/ 161925 w 514350"/>
                  <a:gd name="connsiteY19" fmla="*/ 95250 h 133350"/>
                  <a:gd name="connsiteX20" fmla="*/ 66675 w 514350"/>
                  <a:gd name="connsiteY20" fmla="*/ 95250 h 133350"/>
                  <a:gd name="connsiteX21" fmla="*/ 38100 w 514350"/>
                  <a:gd name="connsiteY21" fmla="*/ 66675 h 133350"/>
                  <a:gd name="connsiteX22" fmla="*/ 66675 w 514350"/>
                  <a:gd name="connsiteY22" fmla="*/ 38100 h 133350"/>
                  <a:gd name="connsiteX23" fmla="*/ 95250 w 514350"/>
                  <a:gd name="connsiteY23" fmla="*/ 66675 h 133350"/>
                  <a:gd name="connsiteX24" fmla="*/ 66675 w 514350"/>
                  <a:gd name="connsiteY24" fmla="*/ 95250 h 133350"/>
                  <a:gd name="connsiteX25" fmla="*/ 447675 w 514350"/>
                  <a:gd name="connsiteY25" fmla="*/ 0 h 133350"/>
                  <a:gd name="connsiteX26" fmla="*/ 66675 w 514350"/>
                  <a:gd name="connsiteY26" fmla="*/ 0 h 133350"/>
                  <a:gd name="connsiteX27" fmla="*/ 0 w 514350"/>
                  <a:gd name="connsiteY27" fmla="*/ 66675 h 133350"/>
                  <a:gd name="connsiteX28" fmla="*/ 66675 w 514350"/>
                  <a:gd name="connsiteY28" fmla="*/ 133350 h 133350"/>
                  <a:gd name="connsiteX29" fmla="*/ 447675 w 514350"/>
                  <a:gd name="connsiteY29" fmla="*/ 133350 h 133350"/>
                  <a:gd name="connsiteX30" fmla="*/ 514350 w 514350"/>
                  <a:gd name="connsiteY30" fmla="*/ 66675 h 133350"/>
                  <a:gd name="connsiteX31" fmla="*/ 447675 w 514350"/>
                  <a:gd name="connsiteY31"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4350" h="133350">
                    <a:moveTo>
                      <a:pt x="447675" y="95250"/>
                    </a:moveTo>
                    <a:cubicBezTo>
                      <a:pt x="431483" y="95250"/>
                      <a:pt x="419100" y="82867"/>
                      <a:pt x="419100" y="66675"/>
                    </a:cubicBezTo>
                    <a:cubicBezTo>
                      <a:pt x="419100" y="50483"/>
                      <a:pt x="431483" y="38100"/>
                      <a:pt x="447675" y="38100"/>
                    </a:cubicBezTo>
                    <a:cubicBezTo>
                      <a:pt x="463868" y="38100"/>
                      <a:pt x="476250" y="50483"/>
                      <a:pt x="476250" y="66675"/>
                    </a:cubicBezTo>
                    <a:cubicBezTo>
                      <a:pt x="476250" y="82867"/>
                      <a:pt x="463868" y="95250"/>
                      <a:pt x="447675" y="95250"/>
                    </a:cubicBezTo>
                    <a:close/>
                    <a:moveTo>
                      <a:pt x="352425" y="95250"/>
                    </a:moveTo>
                    <a:cubicBezTo>
                      <a:pt x="336233" y="95250"/>
                      <a:pt x="323850" y="82867"/>
                      <a:pt x="323850" y="66675"/>
                    </a:cubicBezTo>
                    <a:cubicBezTo>
                      <a:pt x="323850" y="50483"/>
                      <a:pt x="336233" y="38100"/>
                      <a:pt x="352425" y="38100"/>
                    </a:cubicBezTo>
                    <a:cubicBezTo>
                      <a:pt x="368618" y="38100"/>
                      <a:pt x="381000" y="50483"/>
                      <a:pt x="381000" y="66675"/>
                    </a:cubicBezTo>
                    <a:cubicBezTo>
                      <a:pt x="381000" y="82867"/>
                      <a:pt x="368618" y="95250"/>
                      <a:pt x="352425" y="95250"/>
                    </a:cubicBezTo>
                    <a:close/>
                    <a:moveTo>
                      <a:pt x="257175" y="95250"/>
                    </a:moveTo>
                    <a:cubicBezTo>
                      <a:pt x="240983" y="95250"/>
                      <a:pt x="228600" y="82867"/>
                      <a:pt x="228600" y="66675"/>
                    </a:cubicBezTo>
                    <a:cubicBezTo>
                      <a:pt x="228600" y="50483"/>
                      <a:pt x="240983" y="38100"/>
                      <a:pt x="257175" y="38100"/>
                    </a:cubicBezTo>
                    <a:cubicBezTo>
                      <a:pt x="273368" y="38100"/>
                      <a:pt x="285750" y="50483"/>
                      <a:pt x="285750" y="66675"/>
                    </a:cubicBezTo>
                    <a:cubicBezTo>
                      <a:pt x="285750" y="82867"/>
                      <a:pt x="273368" y="95250"/>
                      <a:pt x="257175" y="95250"/>
                    </a:cubicBezTo>
                    <a:close/>
                    <a:moveTo>
                      <a:pt x="161925" y="95250"/>
                    </a:moveTo>
                    <a:cubicBezTo>
                      <a:pt x="145733" y="95250"/>
                      <a:pt x="133350" y="82867"/>
                      <a:pt x="133350" y="66675"/>
                    </a:cubicBezTo>
                    <a:cubicBezTo>
                      <a:pt x="133350" y="50483"/>
                      <a:pt x="145733" y="38100"/>
                      <a:pt x="161925" y="38100"/>
                    </a:cubicBezTo>
                    <a:cubicBezTo>
                      <a:pt x="178118" y="38100"/>
                      <a:pt x="190500" y="50483"/>
                      <a:pt x="190500" y="66675"/>
                    </a:cubicBezTo>
                    <a:cubicBezTo>
                      <a:pt x="190500" y="82867"/>
                      <a:pt x="178118" y="95250"/>
                      <a:pt x="161925" y="95250"/>
                    </a:cubicBezTo>
                    <a:close/>
                    <a:moveTo>
                      <a:pt x="66675" y="95250"/>
                    </a:moveTo>
                    <a:cubicBezTo>
                      <a:pt x="50483" y="95250"/>
                      <a:pt x="38100" y="82867"/>
                      <a:pt x="38100" y="66675"/>
                    </a:cubicBezTo>
                    <a:cubicBezTo>
                      <a:pt x="38100" y="50483"/>
                      <a:pt x="50483" y="38100"/>
                      <a:pt x="66675" y="38100"/>
                    </a:cubicBezTo>
                    <a:cubicBezTo>
                      <a:pt x="82868" y="38100"/>
                      <a:pt x="95250" y="50483"/>
                      <a:pt x="95250" y="66675"/>
                    </a:cubicBezTo>
                    <a:cubicBezTo>
                      <a:pt x="95250" y="82867"/>
                      <a:pt x="82868" y="95250"/>
                      <a:pt x="66675" y="95250"/>
                    </a:cubicBezTo>
                    <a:close/>
                    <a:moveTo>
                      <a:pt x="447675" y="0"/>
                    </a:moveTo>
                    <a:lnTo>
                      <a:pt x="66675" y="0"/>
                    </a:lnTo>
                    <a:cubicBezTo>
                      <a:pt x="29528" y="0"/>
                      <a:pt x="0" y="29527"/>
                      <a:pt x="0" y="66675"/>
                    </a:cubicBezTo>
                    <a:cubicBezTo>
                      <a:pt x="0" y="103823"/>
                      <a:pt x="29528" y="133350"/>
                      <a:pt x="66675" y="133350"/>
                    </a:cubicBezTo>
                    <a:lnTo>
                      <a:pt x="447675" y="133350"/>
                    </a:lnTo>
                    <a:cubicBezTo>
                      <a:pt x="484823" y="133350"/>
                      <a:pt x="514350" y="103823"/>
                      <a:pt x="514350" y="66675"/>
                    </a:cubicBezTo>
                    <a:cubicBezTo>
                      <a:pt x="514350" y="29527"/>
                      <a:pt x="484823" y="0"/>
                      <a:pt x="447675" y="0"/>
                    </a:cubicBezTo>
                    <a:close/>
                  </a:path>
                </a:pathLst>
              </a:custGeom>
              <a:grpFill/>
              <a:ln w="9525" cap="flat">
                <a:noFill/>
                <a:prstDash val="solid"/>
                <a:miter/>
              </a:ln>
            </p:spPr>
            <p:txBody>
              <a:bodyPr rtlCol="0" anchor="ctr"/>
              <a:lstStyle/>
              <a:p>
                <a:endParaRPr lang="ja-JP" altLang="en-US"/>
              </a:p>
            </p:txBody>
          </p:sp>
          <p:sp>
            <p:nvSpPr>
              <p:cNvPr id="76" name="フリーフォーム: 図形 75">
                <a:extLst>
                  <a:ext uri="{FF2B5EF4-FFF2-40B4-BE49-F238E27FC236}">
                    <a16:creationId xmlns:a16="http://schemas.microsoft.com/office/drawing/2014/main" id="{BB3E4985-DF31-1D79-E83A-BECA17E04686}"/>
                  </a:ext>
                </a:extLst>
              </p:cNvPr>
              <p:cNvSpPr/>
              <p:nvPr/>
            </p:nvSpPr>
            <p:spPr>
              <a:xfrm>
                <a:off x="7931402" y="5266656"/>
                <a:ext cx="701186" cy="514349"/>
              </a:xfrm>
              <a:custGeom>
                <a:avLst/>
                <a:gdLst>
                  <a:gd name="connsiteX0" fmla="*/ 286703 w 701186"/>
                  <a:gd name="connsiteY0" fmla="*/ 266700 h 514349"/>
                  <a:gd name="connsiteX1" fmla="*/ 424815 w 701186"/>
                  <a:gd name="connsiteY1" fmla="*/ 266700 h 514349"/>
                  <a:gd name="connsiteX2" fmla="*/ 437198 w 701186"/>
                  <a:gd name="connsiteY2" fmla="*/ 361950 h 514349"/>
                  <a:gd name="connsiteX3" fmla="*/ 286703 w 701186"/>
                  <a:gd name="connsiteY3" fmla="*/ 361950 h 514349"/>
                  <a:gd name="connsiteX4" fmla="*/ 286703 w 701186"/>
                  <a:gd name="connsiteY4" fmla="*/ 266700 h 514349"/>
                  <a:gd name="connsiteX5" fmla="*/ 626745 w 701186"/>
                  <a:gd name="connsiteY5" fmla="*/ 236220 h 514349"/>
                  <a:gd name="connsiteX6" fmla="*/ 395288 w 701186"/>
                  <a:gd name="connsiteY6" fmla="*/ 5715 h 514349"/>
                  <a:gd name="connsiteX7" fmla="*/ 368618 w 701186"/>
                  <a:gd name="connsiteY7" fmla="*/ 5715 h 514349"/>
                  <a:gd name="connsiteX8" fmla="*/ 6668 w 701186"/>
                  <a:gd name="connsiteY8" fmla="*/ 367665 h 514349"/>
                  <a:gd name="connsiteX9" fmla="*/ 3810 w 701186"/>
                  <a:gd name="connsiteY9" fmla="*/ 370523 h 514349"/>
                  <a:gd name="connsiteX10" fmla="*/ 2858 w 701186"/>
                  <a:gd name="connsiteY10" fmla="*/ 371475 h 514349"/>
                  <a:gd name="connsiteX11" fmla="*/ 1905 w 701186"/>
                  <a:gd name="connsiteY11" fmla="*/ 373380 h 514349"/>
                  <a:gd name="connsiteX12" fmla="*/ 953 w 701186"/>
                  <a:gd name="connsiteY12" fmla="*/ 375285 h 514349"/>
                  <a:gd name="connsiteX13" fmla="*/ 0 w 701186"/>
                  <a:gd name="connsiteY13" fmla="*/ 377190 h 514349"/>
                  <a:gd name="connsiteX14" fmla="*/ 0 w 701186"/>
                  <a:gd name="connsiteY14" fmla="*/ 381000 h 514349"/>
                  <a:gd name="connsiteX15" fmla="*/ 0 w 701186"/>
                  <a:gd name="connsiteY15" fmla="*/ 495300 h 514349"/>
                  <a:gd name="connsiteX16" fmla="*/ 19050 w 701186"/>
                  <a:gd name="connsiteY16" fmla="*/ 514350 h 514349"/>
                  <a:gd name="connsiteX17" fmla="*/ 451485 w 701186"/>
                  <a:gd name="connsiteY17" fmla="*/ 514350 h 514349"/>
                  <a:gd name="connsiteX18" fmla="*/ 458153 w 701186"/>
                  <a:gd name="connsiteY18" fmla="*/ 514350 h 514349"/>
                  <a:gd name="connsiteX19" fmla="*/ 458153 w 701186"/>
                  <a:gd name="connsiteY19" fmla="*/ 513398 h 514349"/>
                  <a:gd name="connsiteX20" fmla="*/ 490538 w 701186"/>
                  <a:gd name="connsiteY20" fmla="*/ 470535 h 514349"/>
                  <a:gd name="connsiteX21" fmla="*/ 462915 w 701186"/>
                  <a:gd name="connsiteY21" fmla="*/ 260985 h 514349"/>
                  <a:gd name="connsiteX22" fmla="*/ 424815 w 701186"/>
                  <a:gd name="connsiteY22" fmla="*/ 227648 h 514349"/>
                  <a:gd name="connsiteX23" fmla="*/ 286703 w 701186"/>
                  <a:gd name="connsiteY23" fmla="*/ 227648 h 514349"/>
                  <a:gd name="connsiteX24" fmla="*/ 248603 w 701186"/>
                  <a:gd name="connsiteY24" fmla="*/ 265748 h 514349"/>
                  <a:gd name="connsiteX25" fmla="*/ 248603 w 701186"/>
                  <a:gd name="connsiteY25" fmla="*/ 360998 h 514349"/>
                  <a:gd name="connsiteX26" fmla="*/ 65723 w 701186"/>
                  <a:gd name="connsiteY26" fmla="*/ 360998 h 514349"/>
                  <a:gd name="connsiteX27" fmla="*/ 381953 w 701186"/>
                  <a:gd name="connsiteY27" fmla="*/ 45720 h 514349"/>
                  <a:gd name="connsiteX28" fmla="*/ 595313 w 701186"/>
                  <a:gd name="connsiteY28" fmla="*/ 259080 h 514349"/>
                  <a:gd name="connsiteX29" fmla="*/ 553403 w 701186"/>
                  <a:gd name="connsiteY29" fmla="*/ 471488 h 514349"/>
                  <a:gd name="connsiteX30" fmla="*/ 699135 w 701186"/>
                  <a:gd name="connsiteY30" fmla="*/ 374333 h 514349"/>
                  <a:gd name="connsiteX31" fmla="*/ 626745 w 701186"/>
                  <a:gd name="connsiteY31" fmla="*/ 236220 h 51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1186" h="514349">
                    <a:moveTo>
                      <a:pt x="286703" y="266700"/>
                    </a:moveTo>
                    <a:lnTo>
                      <a:pt x="424815" y="266700"/>
                    </a:lnTo>
                    <a:lnTo>
                      <a:pt x="437198" y="361950"/>
                    </a:lnTo>
                    <a:lnTo>
                      <a:pt x="286703" y="361950"/>
                    </a:lnTo>
                    <a:lnTo>
                      <a:pt x="286703" y="266700"/>
                    </a:lnTo>
                    <a:close/>
                    <a:moveTo>
                      <a:pt x="626745" y="236220"/>
                    </a:moveTo>
                    <a:lnTo>
                      <a:pt x="395288" y="5715"/>
                    </a:lnTo>
                    <a:cubicBezTo>
                      <a:pt x="387668" y="-1905"/>
                      <a:pt x="376238" y="-1905"/>
                      <a:pt x="368618" y="5715"/>
                    </a:cubicBezTo>
                    <a:lnTo>
                      <a:pt x="6668" y="367665"/>
                    </a:lnTo>
                    <a:cubicBezTo>
                      <a:pt x="5715" y="368618"/>
                      <a:pt x="4763" y="369570"/>
                      <a:pt x="3810" y="370523"/>
                    </a:cubicBezTo>
                    <a:lnTo>
                      <a:pt x="2858" y="371475"/>
                    </a:lnTo>
                    <a:cubicBezTo>
                      <a:pt x="2858" y="372427"/>
                      <a:pt x="1905" y="372427"/>
                      <a:pt x="1905" y="373380"/>
                    </a:cubicBezTo>
                    <a:cubicBezTo>
                      <a:pt x="1905" y="374333"/>
                      <a:pt x="1905" y="374333"/>
                      <a:pt x="953" y="375285"/>
                    </a:cubicBezTo>
                    <a:cubicBezTo>
                      <a:pt x="953" y="376238"/>
                      <a:pt x="953" y="376238"/>
                      <a:pt x="0" y="377190"/>
                    </a:cubicBezTo>
                    <a:cubicBezTo>
                      <a:pt x="0" y="378143"/>
                      <a:pt x="0" y="380048"/>
                      <a:pt x="0" y="381000"/>
                    </a:cubicBezTo>
                    <a:lnTo>
                      <a:pt x="0" y="495300"/>
                    </a:lnTo>
                    <a:cubicBezTo>
                      <a:pt x="0" y="505777"/>
                      <a:pt x="8573" y="514350"/>
                      <a:pt x="19050" y="514350"/>
                    </a:cubicBezTo>
                    <a:lnTo>
                      <a:pt x="451485" y="514350"/>
                    </a:lnTo>
                    <a:lnTo>
                      <a:pt x="458153" y="514350"/>
                    </a:lnTo>
                    <a:lnTo>
                      <a:pt x="458153" y="513398"/>
                    </a:lnTo>
                    <a:cubicBezTo>
                      <a:pt x="478155" y="510540"/>
                      <a:pt x="493395" y="491490"/>
                      <a:pt x="490538" y="470535"/>
                    </a:cubicBezTo>
                    <a:lnTo>
                      <a:pt x="462915" y="260985"/>
                    </a:lnTo>
                    <a:cubicBezTo>
                      <a:pt x="460058" y="241935"/>
                      <a:pt x="443865" y="227648"/>
                      <a:pt x="424815" y="227648"/>
                    </a:cubicBezTo>
                    <a:lnTo>
                      <a:pt x="286703" y="227648"/>
                    </a:lnTo>
                    <a:cubicBezTo>
                      <a:pt x="265748" y="227648"/>
                      <a:pt x="248603" y="244793"/>
                      <a:pt x="248603" y="265748"/>
                    </a:cubicBezTo>
                    <a:lnTo>
                      <a:pt x="248603" y="360998"/>
                    </a:lnTo>
                    <a:lnTo>
                      <a:pt x="65723" y="360998"/>
                    </a:lnTo>
                    <a:lnTo>
                      <a:pt x="381953" y="45720"/>
                    </a:lnTo>
                    <a:lnTo>
                      <a:pt x="595313" y="259080"/>
                    </a:lnTo>
                    <a:lnTo>
                      <a:pt x="553403" y="471488"/>
                    </a:lnTo>
                    <a:cubicBezTo>
                      <a:pt x="620078" y="484823"/>
                      <a:pt x="685800" y="441008"/>
                      <a:pt x="699135" y="374333"/>
                    </a:cubicBezTo>
                    <a:cubicBezTo>
                      <a:pt x="709613" y="316230"/>
                      <a:pt x="679133" y="259080"/>
                      <a:pt x="626745" y="236220"/>
                    </a:cubicBezTo>
                    <a:close/>
                  </a:path>
                </a:pathLst>
              </a:custGeom>
              <a:grpFill/>
              <a:ln w="9525" cap="flat">
                <a:noFill/>
                <a:prstDash val="solid"/>
                <a:miter/>
              </a:ln>
            </p:spPr>
            <p:txBody>
              <a:bodyPr rtlCol="0" anchor="ctr"/>
              <a:lstStyle/>
              <a:p>
                <a:endParaRPr lang="ja-JP" altLang="en-US"/>
              </a:p>
            </p:txBody>
          </p:sp>
        </p:grpSp>
      </p:grpSp>
      <p:sp>
        <p:nvSpPr>
          <p:cNvPr id="20" name="テキスト ボックス 19">
            <a:extLst>
              <a:ext uri="{FF2B5EF4-FFF2-40B4-BE49-F238E27FC236}">
                <a16:creationId xmlns:a16="http://schemas.microsoft.com/office/drawing/2014/main" id="{8E849343-B236-7CC9-EABB-E0163747E9C2}"/>
              </a:ext>
            </a:extLst>
          </p:cNvPr>
          <p:cNvSpPr txBox="1"/>
          <p:nvPr/>
        </p:nvSpPr>
        <p:spPr>
          <a:xfrm>
            <a:off x="504000" y="3472422"/>
            <a:ext cx="1776127" cy="169277"/>
          </a:xfrm>
          <a:prstGeom prst="rect">
            <a:avLst/>
          </a:prstGeom>
          <a:noFill/>
        </p:spPr>
        <p:txBody>
          <a:bodyPr wrap="none" lIns="0" tIns="0" rIns="0" bIns="0" rtlCol="0">
            <a:spAutoFit/>
          </a:bodyPr>
          <a:lstStyle/>
          <a:p>
            <a:r>
              <a:rPr kumimoji="1" lang="ja-JP" altLang="en-US" sz="1100" dirty="0">
                <a:latin typeface="+mn-ea"/>
              </a:rPr>
              <a:t>新庁舎北西側外観イメージ</a:t>
            </a:r>
            <a:r>
              <a:rPr kumimoji="1" lang="en-US" altLang="ja-JP" sz="1100" baseline="30000" dirty="0">
                <a:latin typeface="+mn-ea"/>
              </a:rPr>
              <a:t>*1</a:t>
            </a:r>
          </a:p>
        </p:txBody>
      </p:sp>
      <p:sp>
        <p:nvSpPr>
          <p:cNvPr id="22" name="テキスト ボックス 21">
            <a:extLst>
              <a:ext uri="{FF2B5EF4-FFF2-40B4-BE49-F238E27FC236}">
                <a16:creationId xmlns:a16="http://schemas.microsoft.com/office/drawing/2014/main" id="{7F6BC8C3-B443-C261-E647-93858449FF4C}"/>
              </a:ext>
            </a:extLst>
          </p:cNvPr>
          <p:cNvSpPr txBox="1"/>
          <p:nvPr/>
        </p:nvSpPr>
        <p:spPr>
          <a:xfrm>
            <a:off x="504000" y="3723197"/>
            <a:ext cx="2808000" cy="615553"/>
          </a:xfrm>
          <a:prstGeom prst="rect">
            <a:avLst/>
          </a:prstGeom>
          <a:noFill/>
        </p:spPr>
        <p:txBody>
          <a:bodyPr wrap="square" lIns="0" tIns="0" rIns="0" bIns="0" rtlCol="0">
            <a:spAutoFit/>
          </a:bodyPr>
          <a:lstStyle/>
          <a:p>
            <a:r>
              <a:rPr kumimoji="1" lang="ja-JP" altLang="en-US" sz="800" dirty="0">
                <a:latin typeface="+mn-ea"/>
              </a:rPr>
              <a:t>＊</a:t>
            </a:r>
            <a:r>
              <a:rPr kumimoji="1" lang="en-US" altLang="ja-JP" sz="800" dirty="0">
                <a:latin typeface="+mn-ea"/>
              </a:rPr>
              <a:t>1 </a:t>
            </a:r>
            <a:r>
              <a:rPr kumimoji="1" lang="ja-JP" altLang="en-US" sz="800" dirty="0">
                <a:latin typeface="+mn-ea"/>
              </a:rPr>
              <a:t>「国分寺市新庁舎建設　実施設計の概要」</a:t>
            </a:r>
            <a:r>
              <a:rPr kumimoji="1" lang="en-US" altLang="ja-JP" sz="800" dirty="0">
                <a:latin typeface="+mn-ea"/>
              </a:rPr>
              <a:t>P1,P3</a:t>
            </a:r>
            <a:r>
              <a:rPr kumimoji="1" lang="ja-JP" altLang="en-US" sz="800" dirty="0">
                <a:latin typeface="+mn-ea"/>
              </a:rPr>
              <a:t>、国分寺市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　（</a:t>
            </a:r>
            <a:r>
              <a:rPr kumimoji="1" lang="en-US" altLang="ja-JP" sz="800" dirty="0">
                <a:latin typeface="+mn-ea"/>
                <a:hlinkClick r:id="rId7"/>
              </a:rPr>
              <a:t>https://www.city.kokubunji.tokyo.jp/_res/projects/default_project/_page_/001/028/920/jisshisekkei.pdf</a:t>
            </a:r>
            <a:r>
              <a:rPr kumimoji="1" lang="ja-JP" altLang="en-US" sz="800" dirty="0">
                <a:latin typeface="+mn-ea"/>
              </a:rPr>
              <a:t>）</a:t>
            </a:r>
          </a:p>
        </p:txBody>
      </p:sp>
      <p:graphicFrame>
        <p:nvGraphicFramePr>
          <p:cNvPr id="45" name="表 52">
            <a:extLst>
              <a:ext uri="{FF2B5EF4-FFF2-40B4-BE49-F238E27FC236}">
                <a16:creationId xmlns:a16="http://schemas.microsoft.com/office/drawing/2014/main" id="{91D10941-1A87-DB12-B12A-B9EF4ED1ADE3}"/>
              </a:ext>
            </a:extLst>
          </p:cNvPr>
          <p:cNvGraphicFramePr>
            <a:graphicFrameLocks noGrp="1"/>
          </p:cNvGraphicFramePr>
          <p:nvPr>
            <p:extLst>
              <p:ext uri="{D42A27DB-BD31-4B8C-83A1-F6EECF244321}">
                <p14:modId xmlns:p14="http://schemas.microsoft.com/office/powerpoint/2010/main" val="3586390149"/>
              </p:ext>
            </p:extLst>
          </p:nvPr>
        </p:nvGraphicFramePr>
        <p:xfrm>
          <a:off x="3491997" y="1368000"/>
          <a:ext cx="3567654" cy="3292200"/>
        </p:xfrm>
        <a:graphic>
          <a:graphicData uri="http://schemas.openxmlformats.org/drawingml/2006/table">
            <a:tbl>
              <a:tblPr firstRow="1" bandRow="1">
                <a:tableStyleId>{5C22544A-7EE6-4342-B048-85BDC9FD1C3A}</a:tableStyleId>
              </a:tblPr>
              <a:tblGrid>
                <a:gridCol w="831654">
                  <a:extLst>
                    <a:ext uri="{9D8B030D-6E8A-4147-A177-3AD203B41FA5}">
                      <a16:colId xmlns:a16="http://schemas.microsoft.com/office/drawing/2014/main" val="2205131833"/>
                    </a:ext>
                  </a:extLst>
                </a:gridCol>
                <a:gridCol w="2736000">
                  <a:extLst>
                    <a:ext uri="{9D8B030D-6E8A-4147-A177-3AD203B41FA5}">
                      <a16:colId xmlns:a16="http://schemas.microsoft.com/office/drawing/2014/main" val="4113838918"/>
                    </a:ext>
                  </a:extLst>
                </a:gridCol>
              </a:tblGrid>
              <a:tr h="756000">
                <a:tc>
                  <a:txBody>
                    <a:bodyPr/>
                    <a:lstStyle/>
                    <a:p>
                      <a:pPr fontAlgn="ctr"/>
                      <a:r>
                        <a:rPr kumimoji="1" lang="ja-JP" altLang="en-US" sz="1000" dirty="0">
                          <a:solidFill>
                            <a:srgbClr val="31926F"/>
                          </a:solidFill>
                        </a:rPr>
                        <a:t>基本情報</a:t>
                      </a:r>
                    </a:p>
                  </a:txBody>
                  <a:tcPr marL="0" marR="0" marT="0" marB="72000">
                    <a:lnR w="6350" cap="flat" cmpd="sng" algn="ctr">
                      <a:solidFill>
                        <a:srgbClr val="31926F"/>
                      </a:solid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人口</a:t>
                      </a:r>
                      <a:r>
                        <a:rPr kumimoji="1" lang="en-US" altLang="ja-JP" sz="1000" b="0" dirty="0">
                          <a:solidFill>
                            <a:schemeClr val="tx1"/>
                          </a:solidFill>
                          <a:latin typeface="+mn-ea"/>
                        </a:rPr>
                        <a:t>	</a:t>
                      </a:r>
                      <a:r>
                        <a:rPr kumimoji="1" lang="en-US" altLang="zh-TW" sz="1000" b="0" dirty="0">
                          <a:solidFill>
                            <a:schemeClr val="tx1"/>
                          </a:solidFill>
                          <a:latin typeface="+mn-ea"/>
                        </a:rPr>
                        <a:t>128,691</a:t>
                      </a:r>
                      <a:r>
                        <a:rPr kumimoji="1" lang="zh-TW" altLang="en-US" sz="1000" b="0" dirty="0">
                          <a:solidFill>
                            <a:schemeClr val="tx1"/>
                          </a:solidFill>
                          <a:latin typeface="+mn-ea"/>
                        </a:rPr>
                        <a:t>人（</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p>
                    <a:p>
                      <a:pPr marL="0" marR="0" lvl="0" indent="0" algn="l" defTabSz="1425495" rtl="0" eaLnBrk="1" fontAlgn="ctr" latinLnBrk="0" hangingPunct="1">
                        <a:lnSpc>
                          <a:spcPct val="100000"/>
                        </a:lnSpc>
                        <a:spcBef>
                          <a:spcPts val="0"/>
                        </a:spcBef>
                        <a:spcAft>
                          <a:spcPts val="600"/>
                        </a:spcAft>
                        <a:buClrTx/>
                        <a:buSzTx/>
                        <a:buFontTx/>
                        <a:buNone/>
                        <a:tabLst>
                          <a:tab pos="539750" algn="l"/>
                        </a:tabLst>
                        <a:defRPr/>
                      </a:pPr>
                      <a:r>
                        <a:rPr kumimoji="1" lang="ja-JP" altLang="en-US" sz="1000" b="0" dirty="0">
                          <a:solidFill>
                            <a:schemeClr val="tx1"/>
                          </a:solidFill>
                          <a:latin typeface="+mn-ea"/>
                        </a:rPr>
                        <a:t>世帯数</a:t>
                      </a:r>
                      <a:r>
                        <a:rPr kumimoji="1" lang="en-US" altLang="ja-JP" sz="1000" b="0" dirty="0">
                          <a:solidFill>
                            <a:schemeClr val="tx1"/>
                          </a:solidFill>
                          <a:latin typeface="+mn-ea"/>
                        </a:rPr>
                        <a:t>	</a:t>
                      </a:r>
                      <a:r>
                        <a:rPr kumimoji="1" lang="en-US" altLang="zh-TW" sz="1000" b="0" dirty="0">
                          <a:solidFill>
                            <a:schemeClr val="tx1"/>
                          </a:solidFill>
                          <a:latin typeface="+mn-ea"/>
                        </a:rPr>
                        <a:t>63,862</a:t>
                      </a:r>
                      <a:r>
                        <a:rPr kumimoji="1" lang="zh-TW" altLang="en-US" sz="1000" b="0" dirty="0">
                          <a:solidFill>
                            <a:schemeClr val="tx1"/>
                          </a:solidFill>
                          <a:latin typeface="+mn-ea"/>
                        </a:rPr>
                        <a:t>世帯（</a:t>
                      </a:r>
                      <a:r>
                        <a:rPr kumimoji="1" lang="ja-JP" altLang="en-US" sz="1000" b="0" dirty="0">
                          <a:solidFill>
                            <a:schemeClr val="tx1"/>
                          </a:solidFill>
                          <a:latin typeface="+mn-ea"/>
                        </a:rPr>
                        <a:t>令和</a:t>
                      </a:r>
                      <a:r>
                        <a:rPr kumimoji="1" lang="en-US" altLang="ja-JP" sz="1000" b="0" dirty="0">
                          <a:solidFill>
                            <a:schemeClr val="tx1"/>
                          </a:solidFill>
                          <a:latin typeface="+mn-ea"/>
                        </a:rPr>
                        <a:t>5</a:t>
                      </a:r>
                      <a:r>
                        <a:rPr kumimoji="1" lang="ja-JP"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p>
                    <a:p>
                      <a:pPr defTabSz="539750" fontAlgn="ctr">
                        <a:lnSpc>
                          <a:spcPct val="100000"/>
                        </a:lnSpc>
                        <a:spcBef>
                          <a:spcPts val="0"/>
                        </a:spcBef>
                        <a:spcAft>
                          <a:spcPts val="600"/>
                        </a:spcAft>
                      </a:pPr>
                      <a:r>
                        <a:rPr kumimoji="1" lang="ja-JP" altLang="en-US" sz="1000" b="0" dirty="0">
                          <a:solidFill>
                            <a:schemeClr val="tx1"/>
                          </a:solidFill>
                          <a:latin typeface="+mn-ea"/>
                        </a:rPr>
                        <a:t>面積</a:t>
                      </a:r>
                      <a:r>
                        <a:rPr kumimoji="1" lang="en-US" altLang="ja-JP" sz="1000" b="0" dirty="0">
                          <a:solidFill>
                            <a:schemeClr val="tx1"/>
                          </a:solidFill>
                          <a:latin typeface="+mn-ea"/>
                        </a:rPr>
                        <a:t>	11</a:t>
                      </a:r>
                      <a:r>
                        <a:rPr kumimoji="1" lang="ja-JP" altLang="en-US" sz="1000" b="0" dirty="0">
                          <a:solidFill>
                            <a:schemeClr val="tx1"/>
                          </a:solidFill>
                          <a:latin typeface="+mn-ea"/>
                        </a:rPr>
                        <a:t>．</a:t>
                      </a:r>
                      <a:r>
                        <a:rPr kumimoji="1" lang="en-US" altLang="ja-JP" sz="1000" b="0" dirty="0">
                          <a:solidFill>
                            <a:schemeClr val="tx1"/>
                          </a:solidFill>
                          <a:latin typeface="+mn-ea"/>
                        </a:rPr>
                        <a:t>46k㎡</a:t>
                      </a:r>
                      <a:endParaRPr kumimoji="1" lang="en-US" altLang="ja-JP" sz="1000" b="0" baseline="30000" dirty="0">
                        <a:solidFill>
                          <a:schemeClr val="tx1"/>
                        </a:solidFill>
                        <a:latin typeface="+mn-ea"/>
                      </a:endParaRPr>
                    </a:p>
                    <a:p>
                      <a:pPr fontAlgn="ctr">
                        <a:lnSpc>
                          <a:spcPct val="100000"/>
                        </a:lnSpc>
                        <a:spcBef>
                          <a:spcPts val="0"/>
                        </a:spcBef>
                        <a:spcAft>
                          <a:spcPts val="600"/>
                        </a:spcAft>
                        <a:tabLst>
                          <a:tab pos="538163" algn="l"/>
                        </a:tabLst>
                      </a:pPr>
                      <a:r>
                        <a:rPr kumimoji="1" lang="ja-JP" altLang="en-US" sz="1000" b="0" dirty="0">
                          <a:solidFill>
                            <a:schemeClr val="tx1"/>
                          </a:solidFill>
                          <a:latin typeface="+mn-ea"/>
                        </a:rPr>
                        <a:t>職員数</a:t>
                      </a:r>
                      <a:r>
                        <a:rPr kumimoji="1" lang="en-US" altLang="ja-JP" sz="1000" b="0" dirty="0">
                          <a:solidFill>
                            <a:schemeClr val="tx1"/>
                          </a:solidFill>
                          <a:latin typeface="+mn-ea"/>
                        </a:rPr>
                        <a:t>	</a:t>
                      </a:r>
                      <a:r>
                        <a:rPr kumimoji="1" lang="en-US" altLang="zh-TW" sz="1000" b="0" dirty="0">
                          <a:solidFill>
                            <a:schemeClr val="tx1"/>
                          </a:solidFill>
                          <a:latin typeface="+mn-ea"/>
                        </a:rPr>
                        <a:t>617</a:t>
                      </a:r>
                      <a:r>
                        <a:rPr kumimoji="1" lang="zh-TW" altLang="en-US" sz="1000" b="0" dirty="0">
                          <a:solidFill>
                            <a:schemeClr val="tx1"/>
                          </a:solidFill>
                          <a:latin typeface="+mn-ea"/>
                        </a:rPr>
                        <a:t>人　（</a:t>
                      </a:r>
                      <a:r>
                        <a:rPr kumimoji="1" lang="ja-JP" altLang="en-US" sz="1000" b="0" dirty="0">
                          <a:solidFill>
                            <a:schemeClr val="tx1"/>
                          </a:solidFill>
                          <a:latin typeface="+mn-ea"/>
                        </a:rPr>
                        <a:t>令和</a:t>
                      </a:r>
                      <a:r>
                        <a:rPr kumimoji="1" lang="en-US" altLang="ja-JP" sz="1000" b="0" dirty="0">
                          <a:solidFill>
                            <a:schemeClr val="tx1"/>
                          </a:solidFill>
                          <a:latin typeface="+mn-ea"/>
                        </a:rPr>
                        <a:t>4</a:t>
                      </a:r>
                      <a:r>
                        <a:rPr kumimoji="1" lang="zh-TW" altLang="en-US" sz="1000" b="0" dirty="0">
                          <a:solidFill>
                            <a:schemeClr val="tx1"/>
                          </a:solidFill>
                          <a:latin typeface="+mn-ea"/>
                        </a:rPr>
                        <a:t>年</a:t>
                      </a:r>
                      <a:r>
                        <a:rPr kumimoji="1" lang="en-US" altLang="zh-TW" sz="1000" b="0" dirty="0">
                          <a:solidFill>
                            <a:schemeClr val="tx1"/>
                          </a:solidFill>
                          <a:latin typeface="+mn-ea"/>
                        </a:rPr>
                        <a:t>4</a:t>
                      </a:r>
                      <a:r>
                        <a:rPr kumimoji="1" lang="zh-TW" altLang="en-US" sz="1000" b="0" dirty="0">
                          <a:solidFill>
                            <a:schemeClr val="tx1"/>
                          </a:solidFill>
                          <a:latin typeface="+mn-ea"/>
                        </a:rPr>
                        <a:t>月</a:t>
                      </a:r>
                      <a:r>
                        <a:rPr kumimoji="1" lang="en-US" altLang="zh-TW" sz="1000" b="0" dirty="0">
                          <a:solidFill>
                            <a:schemeClr val="tx1"/>
                          </a:solidFill>
                          <a:latin typeface="+mn-ea"/>
                        </a:rPr>
                        <a:t>1</a:t>
                      </a:r>
                      <a:r>
                        <a:rPr kumimoji="1" lang="zh-TW" altLang="en-US" sz="1000" b="0" dirty="0">
                          <a:solidFill>
                            <a:schemeClr val="tx1"/>
                          </a:solidFill>
                          <a:latin typeface="+mn-ea"/>
                        </a:rPr>
                        <a:t>日現在）</a:t>
                      </a:r>
                    </a:p>
                  </a:txBody>
                  <a:tcPr marL="72000" marR="0" marT="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4922532"/>
                  </a:ext>
                </a:extLst>
              </a:tr>
              <a:tr h="25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庁舎建て替え</a:t>
                      </a:r>
                      <a:br>
                        <a:rPr kumimoji="1" lang="en-US" altLang="ja-JP" sz="1000" b="1" dirty="0">
                          <a:solidFill>
                            <a:srgbClr val="31926F"/>
                          </a:solidFill>
                          <a:latin typeface="+mn-ea"/>
                        </a:rPr>
                      </a:br>
                      <a:r>
                        <a:rPr kumimoji="1" lang="ja-JP" altLang="en-US" sz="1000" b="1" dirty="0">
                          <a:solidFill>
                            <a:srgbClr val="31926F"/>
                          </a:solidFill>
                          <a:latin typeface="+mn-ea"/>
                        </a:rPr>
                        <a:t>等の状況</a:t>
                      </a:r>
                      <a:endParaRPr kumimoji="1" lang="en-US" altLang="ja-JP" sz="1000" b="1" dirty="0">
                        <a:solidFill>
                          <a:srgbClr val="31926F"/>
                        </a:solidFill>
                        <a:latin typeface="+mn-ea"/>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pPr>
                      <a:r>
                        <a:rPr kumimoji="1" lang="ja-JP" altLang="en-US" sz="1000" b="0">
                          <a:solidFill>
                            <a:schemeClr val="tx1"/>
                          </a:solidFill>
                          <a:latin typeface="+mn-ea"/>
                        </a:rPr>
                        <a:t>建設中</a:t>
                      </a:r>
                    </a:p>
                    <a:p>
                      <a:pPr fontAlgn="ctr">
                        <a:lnSpc>
                          <a:spcPct val="100000"/>
                        </a:lnSpc>
                        <a:spcBef>
                          <a:spcPts val="0"/>
                        </a:spcBef>
                        <a:spcAft>
                          <a:spcPts val="600"/>
                        </a:spcAft>
                      </a:pPr>
                      <a:r>
                        <a:rPr kumimoji="1" lang="ja-JP" altLang="en-US" sz="1000" b="0">
                          <a:solidFill>
                            <a:schemeClr val="tx1"/>
                          </a:solidFill>
                          <a:latin typeface="+mn-ea"/>
                        </a:rPr>
                        <a:t>令和</a:t>
                      </a:r>
                      <a:r>
                        <a:rPr kumimoji="1" lang="en-US" altLang="ja-JP" sz="1000" b="0" dirty="0">
                          <a:solidFill>
                            <a:schemeClr val="tx1"/>
                          </a:solidFill>
                          <a:latin typeface="+mn-ea"/>
                        </a:rPr>
                        <a:t>6</a:t>
                      </a:r>
                      <a:r>
                        <a:rPr kumimoji="1" lang="ja-JP" altLang="en-US" sz="1000" b="0">
                          <a:solidFill>
                            <a:schemeClr val="tx1"/>
                          </a:solidFill>
                          <a:latin typeface="+mn-ea"/>
                        </a:rPr>
                        <a:t>年</a:t>
                      </a:r>
                      <a:r>
                        <a:rPr kumimoji="1" lang="en-US" altLang="ja-JP" sz="1000" b="0" dirty="0">
                          <a:solidFill>
                            <a:schemeClr val="tx1"/>
                          </a:solidFill>
                          <a:latin typeface="+mn-ea"/>
                        </a:rPr>
                        <a:t>9</a:t>
                      </a:r>
                      <a:r>
                        <a:rPr kumimoji="1" lang="ja-JP" altLang="en-US" sz="1000" b="0">
                          <a:solidFill>
                            <a:schemeClr val="tx1"/>
                          </a:solidFill>
                          <a:latin typeface="+mn-ea"/>
                        </a:rPr>
                        <a:t>月竣工予定</a:t>
                      </a:r>
                    </a:p>
                    <a:p>
                      <a:pPr fontAlgn="ctr">
                        <a:lnSpc>
                          <a:spcPct val="100000"/>
                        </a:lnSpc>
                        <a:spcBef>
                          <a:spcPts val="0"/>
                        </a:spcBef>
                        <a:spcAft>
                          <a:spcPts val="600"/>
                        </a:spcAft>
                      </a:pPr>
                      <a:r>
                        <a:rPr kumimoji="1" lang="ja-JP" altLang="en-US" sz="1000" b="0">
                          <a:solidFill>
                            <a:schemeClr val="tx1"/>
                          </a:solidFill>
                          <a:latin typeface="+mn-ea"/>
                        </a:rPr>
                        <a:t>別敷地に移転・建て替え</a:t>
                      </a:r>
                      <a:endParaRPr kumimoji="1" lang="ja-JP" altLang="en-US"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1856415"/>
                  </a:ext>
                </a:extLst>
              </a:tr>
              <a:tr h="252000">
                <a:tc>
                  <a:txBody>
                    <a:bodyPr/>
                    <a:lstStyle/>
                    <a:p>
                      <a:pPr fontAlgn="ctr"/>
                      <a:r>
                        <a:rPr kumimoji="1" lang="ja-JP" altLang="en-US" sz="1000" b="1" dirty="0">
                          <a:solidFill>
                            <a:srgbClr val="31926F"/>
                          </a:solidFill>
                          <a:latin typeface="+mn-ea"/>
                        </a:rPr>
                        <a:t>所在地</a:t>
                      </a:r>
                      <a:endParaRPr kumimoji="1" lang="ja-JP" altLang="en-US" sz="1000" dirty="0">
                        <a:solidFill>
                          <a:srgbClr val="31926F"/>
                        </a:solidFill>
                      </a:endParaRPr>
                    </a:p>
                  </a:txBody>
                  <a:tcPr marL="0" marR="0" marT="72000" marB="7200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l" defTabSz="1425495" rtl="0" eaLnBrk="1" fontAlgn="ctr" latinLnBrk="0" hangingPunct="1">
                        <a:lnSpc>
                          <a:spcPct val="100000"/>
                        </a:lnSpc>
                        <a:spcBef>
                          <a:spcPts val="0"/>
                        </a:spcBef>
                        <a:spcAft>
                          <a:spcPts val="600"/>
                        </a:spcAft>
                        <a:buClrTx/>
                        <a:buSzTx/>
                        <a:buFontTx/>
                        <a:buNone/>
                        <a:tabLst/>
                        <a:defRPr/>
                      </a:pPr>
                      <a:r>
                        <a:rPr kumimoji="1" lang="zh-CN" altLang="en-US" sz="1000" b="0" dirty="0">
                          <a:solidFill>
                            <a:schemeClr val="tx1"/>
                          </a:solidFill>
                          <a:latin typeface="+mn-ea"/>
                        </a:rPr>
                        <a:t>国分寺市泉町二丁目</a:t>
                      </a:r>
                      <a:r>
                        <a:rPr kumimoji="1" lang="en-US" altLang="zh-CN" sz="1000" b="0" dirty="0">
                          <a:solidFill>
                            <a:schemeClr val="tx1"/>
                          </a:solidFill>
                          <a:latin typeface="+mn-ea"/>
                        </a:rPr>
                        <a:t>102</a:t>
                      </a:r>
                      <a:r>
                        <a:rPr kumimoji="1" lang="zh-CN" altLang="en-US" sz="1000" b="0" dirty="0">
                          <a:solidFill>
                            <a:schemeClr val="tx1"/>
                          </a:solidFill>
                          <a:latin typeface="+mn-ea"/>
                        </a:rPr>
                        <a:t>番</a:t>
                      </a:r>
                      <a:r>
                        <a:rPr kumimoji="1" lang="en-US" altLang="zh-CN" sz="1000" b="0" dirty="0">
                          <a:solidFill>
                            <a:schemeClr val="tx1"/>
                          </a:solidFill>
                          <a:latin typeface="+mn-ea"/>
                        </a:rPr>
                        <a:t>9</a:t>
                      </a:r>
                      <a:r>
                        <a:rPr kumimoji="1" lang="zh-CN" altLang="en-US" sz="1000" b="0" dirty="0">
                          <a:solidFill>
                            <a:schemeClr val="tx1"/>
                          </a:solidFill>
                          <a:latin typeface="+mn-ea"/>
                        </a:rPr>
                        <a:t>（地番）</a:t>
                      </a:r>
                      <a:endParaRPr kumimoji="1" lang="en-US" altLang="ja-JP" sz="1000" b="0" dirty="0">
                        <a:solidFill>
                          <a:schemeClr val="tx1"/>
                        </a:solidFill>
                        <a:latin typeface="+mn-ea"/>
                      </a:endParaRPr>
                    </a:p>
                  </a:txBody>
                  <a:tcPr marL="72000" marR="0" marT="72000" marB="7200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50797874"/>
                  </a:ext>
                </a:extLst>
              </a:tr>
              <a:tr h="1332000">
                <a:tc>
                  <a:txBody>
                    <a:bodyPr/>
                    <a:lstStyle/>
                    <a:p>
                      <a:pPr marL="0" marR="0" lvl="0" indent="0" algn="l" defTabSz="1425495" rtl="0" eaLnBrk="1" fontAlgn="ctr" latinLnBrk="0" hangingPunct="1">
                        <a:lnSpc>
                          <a:spcPct val="100000"/>
                        </a:lnSpc>
                        <a:spcBef>
                          <a:spcPts val="0"/>
                        </a:spcBef>
                        <a:spcAft>
                          <a:spcPts val="0"/>
                        </a:spcAft>
                        <a:buClrTx/>
                        <a:buSzTx/>
                        <a:buFontTx/>
                        <a:buNone/>
                        <a:tabLst/>
                        <a:defRPr/>
                      </a:pPr>
                      <a:r>
                        <a:rPr kumimoji="1" lang="ja-JP" altLang="en-US" sz="1000" b="1" dirty="0">
                          <a:solidFill>
                            <a:srgbClr val="31926F"/>
                          </a:solidFill>
                          <a:latin typeface="+mn-ea"/>
                        </a:rPr>
                        <a:t>建物概要</a:t>
                      </a:r>
                      <a:r>
                        <a:rPr kumimoji="1" lang="ja-JP" altLang="en-US" sz="1000" baseline="30000" dirty="0">
                          <a:solidFill>
                            <a:srgbClr val="31926F"/>
                          </a:solidFill>
                          <a:latin typeface="+mn-ea"/>
                        </a:rPr>
                        <a:t>＊</a:t>
                      </a:r>
                      <a:r>
                        <a:rPr kumimoji="1" lang="en-US" altLang="ja-JP" sz="1000" baseline="30000" dirty="0">
                          <a:solidFill>
                            <a:srgbClr val="31926F"/>
                          </a:solidFill>
                          <a:latin typeface="+mn-ea"/>
                        </a:rPr>
                        <a:t>1</a:t>
                      </a:r>
                      <a:endParaRPr kumimoji="1" lang="ja-JP" altLang="en-US" sz="1000" dirty="0">
                        <a:solidFill>
                          <a:srgbClr val="31926F"/>
                        </a:solidFill>
                        <a:latin typeface="+mn-ea"/>
                      </a:endParaRPr>
                    </a:p>
                  </a:txBody>
                  <a:tcPr marL="0" marR="0" marT="72000" marB="0">
                    <a:lnR w="6350" cap="flat" cmpd="sng" algn="ctr">
                      <a:solidFill>
                        <a:srgbClr val="31926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fontAlgn="ctr">
                        <a:lnSpc>
                          <a:spcPct val="100000"/>
                        </a:lnSpc>
                        <a:spcBef>
                          <a:spcPts val="0"/>
                        </a:spcBef>
                        <a:spcAft>
                          <a:spcPts val="600"/>
                        </a:spcAft>
                        <a:tabLst>
                          <a:tab pos="628650" algn="l"/>
                        </a:tabLst>
                      </a:pPr>
                      <a:r>
                        <a:rPr kumimoji="1" lang="ja-JP" altLang="en-US" sz="1000" b="0" dirty="0">
                          <a:solidFill>
                            <a:schemeClr val="tx1"/>
                          </a:solidFill>
                          <a:latin typeface="+mn-ea"/>
                        </a:rPr>
                        <a:t>構造種別</a:t>
                      </a:r>
                      <a:r>
                        <a:rPr kumimoji="1" lang="en-US" altLang="ja-JP" sz="1000" b="0" dirty="0">
                          <a:solidFill>
                            <a:schemeClr val="tx1"/>
                          </a:solidFill>
                          <a:latin typeface="+mn-ea"/>
                        </a:rPr>
                        <a:t>	</a:t>
                      </a:r>
                      <a:r>
                        <a:rPr kumimoji="1" lang="ja-JP" altLang="en-US" sz="1000" b="0" dirty="0">
                          <a:solidFill>
                            <a:schemeClr val="tx1"/>
                          </a:solidFill>
                          <a:latin typeface="+mn-ea"/>
                        </a:rPr>
                        <a:t>鉄骨造・鉄筋コンクリート造</a:t>
                      </a:r>
                      <a:br>
                        <a:rPr kumimoji="1" lang="en-US" altLang="ja-JP" sz="1000" b="0" dirty="0">
                          <a:solidFill>
                            <a:schemeClr val="tx1"/>
                          </a:solidFill>
                          <a:latin typeface="+mn-ea"/>
                        </a:rPr>
                      </a:br>
                      <a:r>
                        <a:rPr kumimoji="1" lang="en-US" altLang="ja-JP" sz="1000" b="0" dirty="0">
                          <a:solidFill>
                            <a:schemeClr val="tx1"/>
                          </a:solidFill>
                          <a:latin typeface="+mn-ea"/>
                        </a:rPr>
                        <a:t>	</a:t>
                      </a:r>
                      <a:r>
                        <a:rPr kumimoji="1" lang="ja-JP" altLang="en-US" sz="1000" b="0" dirty="0">
                          <a:solidFill>
                            <a:schemeClr val="tx1"/>
                          </a:solidFill>
                          <a:latin typeface="+mn-ea"/>
                        </a:rPr>
                        <a:t>（免震構造）</a:t>
                      </a:r>
                    </a:p>
                    <a:p>
                      <a:pPr fontAlgn="ctr">
                        <a:lnSpc>
                          <a:spcPct val="100000"/>
                        </a:lnSpc>
                        <a:spcBef>
                          <a:spcPts val="0"/>
                        </a:spcBef>
                        <a:spcAft>
                          <a:spcPts val="600"/>
                        </a:spcAft>
                        <a:tabLst>
                          <a:tab pos="1476375" algn="r"/>
                        </a:tabLst>
                      </a:pPr>
                      <a:r>
                        <a:rPr kumimoji="1" lang="ja-JP" altLang="en-US" sz="1000" b="0" dirty="0">
                          <a:solidFill>
                            <a:schemeClr val="tx1"/>
                          </a:solidFill>
                          <a:latin typeface="+mn-ea"/>
                        </a:rPr>
                        <a:t>建築面積</a:t>
                      </a:r>
                      <a:r>
                        <a:rPr kumimoji="1" lang="en-US" altLang="ja-JP" sz="1000" b="0" dirty="0">
                          <a:solidFill>
                            <a:schemeClr val="tx1"/>
                          </a:solidFill>
                          <a:latin typeface="+mn-ea"/>
                        </a:rPr>
                        <a:t>	4,225.91㎡</a:t>
                      </a:r>
                    </a:p>
                    <a:p>
                      <a:pPr fontAlgn="ctr">
                        <a:lnSpc>
                          <a:spcPct val="100000"/>
                        </a:lnSpc>
                        <a:spcBef>
                          <a:spcPts val="0"/>
                        </a:spcBef>
                        <a:spcAft>
                          <a:spcPts val="600"/>
                        </a:spcAft>
                        <a:tabLst>
                          <a:tab pos="1476375" algn="r"/>
                        </a:tabLst>
                      </a:pPr>
                      <a:r>
                        <a:rPr kumimoji="1" lang="ja-JP" altLang="en-US" sz="1000" b="0" dirty="0">
                          <a:solidFill>
                            <a:schemeClr val="tx1"/>
                          </a:solidFill>
                          <a:latin typeface="+mn-ea"/>
                        </a:rPr>
                        <a:t>延床面積</a:t>
                      </a:r>
                      <a:r>
                        <a:rPr kumimoji="1" lang="en-US" altLang="ja-JP" sz="1000" b="0" dirty="0">
                          <a:solidFill>
                            <a:schemeClr val="tx1"/>
                          </a:solidFill>
                          <a:latin typeface="+mn-ea"/>
                        </a:rPr>
                        <a:t>	21,784.01㎡</a:t>
                      </a: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階数</a:t>
                      </a:r>
                      <a:r>
                        <a:rPr kumimoji="1" lang="en-US" altLang="ja-JP" sz="1000" b="0" dirty="0">
                          <a:solidFill>
                            <a:schemeClr val="tx1"/>
                          </a:solidFill>
                          <a:latin typeface="+mn-ea"/>
                        </a:rPr>
                        <a:t>	</a:t>
                      </a:r>
                      <a:r>
                        <a:rPr kumimoji="1" lang="zh-TW" altLang="en-US" sz="1000" b="0" dirty="0">
                          <a:solidFill>
                            <a:schemeClr val="tx1"/>
                          </a:solidFill>
                          <a:latin typeface="+mn-ea"/>
                        </a:rPr>
                        <a:t>地上</a:t>
                      </a:r>
                      <a:r>
                        <a:rPr kumimoji="1" lang="en-US" altLang="zh-TW" sz="1000" b="0" dirty="0">
                          <a:solidFill>
                            <a:schemeClr val="tx1"/>
                          </a:solidFill>
                          <a:latin typeface="+mn-ea"/>
                        </a:rPr>
                        <a:t>5</a:t>
                      </a:r>
                      <a:r>
                        <a:rPr kumimoji="1" lang="zh-TW" altLang="en-US" sz="1000" b="0" dirty="0">
                          <a:solidFill>
                            <a:schemeClr val="tx1"/>
                          </a:solidFill>
                          <a:latin typeface="+mn-ea"/>
                        </a:rPr>
                        <a:t>階地下</a:t>
                      </a:r>
                      <a:r>
                        <a:rPr kumimoji="1" lang="en-US" altLang="zh-TW" sz="1000" b="0" dirty="0">
                          <a:solidFill>
                            <a:schemeClr val="tx1"/>
                          </a:solidFill>
                          <a:latin typeface="+mn-ea"/>
                        </a:rPr>
                        <a:t>1</a:t>
                      </a:r>
                      <a:r>
                        <a:rPr kumimoji="1" lang="zh-TW" altLang="en-US" sz="1000" b="0" dirty="0">
                          <a:solidFill>
                            <a:schemeClr val="tx1"/>
                          </a:solidFill>
                          <a:latin typeface="+mn-ea"/>
                        </a:rPr>
                        <a:t>階</a:t>
                      </a:r>
                      <a:endParaRPr kumimoji="1" lang="en-US" altLang="ja-JP" sz="1000" b="0" dirty="0">
                        <a:solidFill>
                          <a:schemeClr val="tx1"/>
                        </a:solidFill>
                        <a:latin typeface="+mn-ea"/>
                      </a:endParaRPr>
                    </a:p>
                    <a:p>
                      <a:pPr fontAlgn="ctr">
                        <a:lnSpc>
                          <a:spcPct val="100000"/>
                        </a:lnSpc>
                        <a:spcBef>
                          <a:spcPts val="0"/>
                        </a:spcBef>
                        <a:spcAft>
                          <a:spcPts val="600"/>
                        </a:spcAft>
                        <a:tabLst>
                          <a:tab pos="628650" algn="l"/>
                        </a:tabLst>
                      </a:pPr>
                      <a:r>
                        <a:rPr kumimoji="1" lang="ja-JP" altLang="en-US" sz="1000" b="0" dirty="0">
                          <a:solidFill>
                            <a:schemeClr val="tx1"/>
                          </a:solidFill>
                          <a:latin typeface="+mn-ea"/>
                        </a:rPr>
                        <a:t>高さ</a:t>
                      </a:r>
                      <a:r>
                        <a:rPr kumimoji="1" lang="en-US" altLang="ja-JP" sz="1000" b="0" dirty="0">
                          <a:solidFill>
                            <a:schemeClr val="tx1"/>
                          </a:solidFill>
                          <a:latin typeface="+mn-ea"/>
                        </a:rPr>
                        <a:t>	24</a:t>
                      </a:r>
                      <a:r>
                        <a:rPr kumimoji="1" lang="ja-JP" altLang="en-US" sz="1000" b="0" dirty="0">
                          <a:solidFill>
                            <a:schemeClr val="tx1"/>
                          </a:solidFill>
                          <a:latin typeface="+mn-ea"/>
                        </a:rPr>
                        <a:t>．</a:t>
                      </a:r>
                      <a:r>
                        <a:rPr kumimoji="1" lang="en-US" altLang="ja-JP" sz="1000" b="0" dirty="0">
                          <a:solidFill>
                            <a:schemeClr val="tx1"/>
                          </a:solidFill>
                          <a:latin typeface="+mn-ea"/>
                        </a:rPr>
                        <a:t>7m</a:t>
                      </a:r>
                    </a:p>
                  </a:txBody>
                  <a:tcPr marL="72000" marR="0" marT="72000" marB="0">
                    <a:lnL w="6350" cap="flat" cmpd="sng" algn="ctr">
                      <a:solidFill>
                        <a:srgbClr val="31926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5791926"/>
                  </a:ext>
                </a:extLst>
              </a:tr>
            </a:tbl>
          </a:graphicData>
        </a:graphic>
      </p:graphicFrame>
      <p:sp>
        <p:nvSpPr>
          <p:cNvPr id="12" name="コンテンツ プレースホルダー 17">
            <a:extLst>
              <a:ext uri="{FF2B5EF4-FFF2-40B4-BE49-F238E27FC236}">
                <a16:creationId xmlns:a16="http://schemas.microsoft.com/office/drawing/2014/main" id="{141576A3-4E9D-94EB-C691-F0B534E92ADB}"/>
              </a:ext>
            </a:extLst>
          </p:cNvPr>
          <p:cNvSpPr txBox="1">
            <a:spLocks/>
          </p:cNvSpPr>
          <p:nvPr/>
        </p:nvSpPr>
        <p:spPr>
          <a:xfrm>
            <a:off x="504001" y="8045572"/>
            <a:ext cx="6552000" cy="221599"/>
          </a:xfrm>
          <a:prstGeom prst="rect">
            <a:avLst/>
          </a:prstGeom>
        </p:spPr>
        <p:txBody>
          <a:bodyPr wrap="square" lIns="0" tIns="0" rIns="0" bIns="0">
            <a:spAutoFit/>
          </a:bodyPr>
          <a:lstStyle>
            <a:lvl1pPr marL="356374" indent="-356374" algn="l" defTabSz="1425495"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22" indent="-356374" algn="l" defTabSz="1425495" rtl="0" eaLnBrk="1" latinLnBrk="0" hangingPunct="1">
              <a:lnSpc>
                <a:spcPct val="90000"/>
              </a:lnSpc>
              <a:spcBef>
                <a:spcPts val="779"/>
              </a:spcBef>
              <a:buFont typeface="Arial" panose="020B0604020202020204" pitchFamily="34" charset="0"/>
              <a:buChar char="•"/>
              <a:defRPr kumimoji="1" sz="3742" kern="1200">
                <a:solidFill>
                  <a:schemeClr val="tx1"/>
                </a:solidFill>
                <a:latin typeface="+mn-lt"/>
                <a:ea typeface="+mn-ea"/>
                <a:cs typeface="+mn-cs"/>
              </a:defRPr>
            </a:lvl2pPr>
            <a:lvl3pPr marL="1781869" indent="-356374" algn="l" defTabSz="1425495" rtl="0" eaLnBrk="1" latinLnBrk="0" hangingPunct="1">
              <a:lnSpc>
                <a:spcPct val="90000"/>
              </a:lnSpc>
              <a:spcBef>
                <a:spcPts val="779"/>
              </a:spcBef>
              <a:buFont typeface="Arial" panose="020B0604020202020204" pitchFamily="34" charset="0"/>
              <a:buChar char="•"/>
              <a:defRPr kumimoji="1" sz="3118" kern="1200">
                <a:solidFill>
                  <a:schemeClr val="tx1"/>
                </a:solidFill>
                <a:latin typeface="+mn-lt"/>
                <a:ea typeface="+mn-ea"/>
                <a:cs typeface="+mn-cs"/>
              </a:defRPr>
            </a:lvl3pPr>
            <a:lvl4pPr marL="2494617"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4pPr>
            <a:lvl5pPr marL="320736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5pPr>
            <a:lvl6pPr marL="3920113"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6pPr>
            <a:lvl7pPr marL="4632861"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7pPr>
            <a:lvl8pPr marL="5345609"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8pPr>
            <a:lvl9pPr marL="6058356" indent="-356374" algn="l" defTabSz="1425495" rtl="0" eaLnBrk="1" latinLnBrk="0" hangingPunct="1">
              <a:lnSpc>
                <a:spcPct val="90000"/>
              </a:lnSpc>
              <a:spcBef>
                <a:spcPts val="779"/>
              </a:spcBef>
              <a:buFont typeface="Arial" panose="020B0604020202020204" pitchFamily="34" charset="0"/>
              <a:buChar char="•"/>
              <a:defRPr kumimoji="1" sz="2806" kern="1200">
                <a:solidFill>
                  <a:schemeClr val="tx1"/>
                </a:solidFill>
                <a:latin typeface="+mn-lt"/>
                <a:ea typeface="+mn-ea"/>
                <a:cs typeface="+mn-cs"/>
              </a:defRPr>
            </a:lvl9pPr>
          </a:lstStyle>
          <a:p>
            <a:pPr marL="0" indent="0" fontAlgn="ctr">
              <a:lnSpc>
                <a:spcPct val="120000"/>
              </a:lnSpc>
              <a:spcBef>
                <a:spcPts val="0"/>
              </a:spcBef>
              <a:buFont typeface="Arial" panose="020B0604020202020204" pitchFamily="34" charset="0"/>
              <a:buNone/>
            </a:pPr>
            <a:r>
              <a:rPr lang="ja-JP" altLang="en-US" sz="1200" b="1" dirty="0">
                <a:latin typeface="+mn-ea"/>
              </a:rPr>
              <a:t>住民との意見交換</a:t>
            </a:r>
          </a:p>
        </p:txBody>
      </p:sp>
      <p:sp>
        <p:nvSpPr>
          <p:cNvPr id="15" name="正方形/長方形 14">
            <a:extLst>
              <a:ext uri="{FF2B5EF4-FFF2-40B4-BE49-F238E27FC236}">
                <a16:creationId xmlns:a16="http://schemas.microsoft.com/office/drawing/2014/main" id="{77499A1F-0FA4-E86D-D22A-E66815DD3D02}"/>
              </a:ext>
            </a:extLst>
          </p:cNvPr>
          <p:cNvSpPr/>
          <p:nvPr/>
        </p:nvSpPr>
        <p:spPr>
          <a:xfrm>
            <a:off x="504000" y="8393319"/>
            <a:ext cx="6552000" cy="406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just" fontAlgn="ctr">
              <a:lnSpc>
                <a:spcPct val="120000"/>
              </a:lnSpc>
            </a:pPr>
            <a:r>
              <a:rPr kumimoji="1" lang="ja-JP" altLang="en-US" sz="1100" b="1" dirty="0">
                <a:solidFill>
                  <a:srgbClr val="31926F"/>
                </a:solidFill>
                <a:latin typeface="+mn-ea"/>
              </a:rPr>
              <a:t>● 市民説明会の開催</a:t>
            </a:r>
            <a:endParaRPr kumimoji="1" lang="en-US" altLang="ja-JP" sz="1100" b="1" dirty="0">
              <a:solidFill>
                <a:srgbClr val="31926F"/>
              </a:solidFill>
              <a:latin typeface="+mn-ea"/>
            </a:endParaRPr>
          </a:p>
          <a:p>
            <a:pPr indent="144000" algn="just" fontAlgn="ctr">
              <a:lnSpc>
                <a:spcPct val="120000"/>
              </a:lnSpc>
            </a:pPr>
            <a:r>
              <a:rPr kumimoji="1" lang="ja-JP" altLang="en-US" sz="1100" dirty="0">
                <a:solidFill>
                  <a:schemeClr val="tx1"/>
                </a:solidFill>
                <a:latin typeface="+mn-ea"/>
              </a:rPr>
              <a:t>「基本計画」から「実施設計・工事計画」に至るまでそれぞれのタイミングで、市民説明会を複数回開催した。</a:t>
            </a:r>
            <a:endParaRPr kumimoji="1" lang="ja-JP" altLang="en-US" sz="1100" strike="sngStrike" dirty="0">
              <a:solidFill>
                <a:schemeClr val="tx1"/>
              </a:solidFill>
              <a:latin typeface="+mn-ea"/>
            </a:endParaRPr>
          </a:p>
        </p:txBody>
      </p:sp>
    </p:spTree>
    <p:extLst>
      <p:ext uri="{BB962C8B-B14F-4D97-AF65-F5344CB8AC3E}">
        <p14:creationId xmlns:p14="http://schemas.microsoft.com/office/powerpoint/2010/main" val="28539001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83E16F7-DE08-4FA7-D47A-E28040EB92DC}"/>
              </a:ext>
            </a:extLst>
          </p:cNvPr>
          <p:cNvPicPr>
            <a:picLocks noChangeAspect="1"/>
          </p:cNvPicPr>
          <p:nvPr/>
        </p:nvPicPr>
        <p:blipFill>
          <a:blip r:embed="rId4"/>
          <a:stretch>
            <a:fillRect/>
          </a:stretch>
        </p:blipFill>
        <p:spPr>
          <a:xfrm>
            <a:off x="503239" y="3440631"/>
            <a:ext cx="6553198" cy="1491623"/>
          </a:xfrm>
          <a:prstGeom prst="rect">
            <a:avLst/>
          </a:prstGeom>
        </p:spPr>
      </p:pic>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11646" name="think-cell スライド" r:id="rId5" imgW="425" imgH="424" progId="TCLayout.ActiveDocument.1">
                  <p:embed/>
                </p:oleObj>
              </mc:Choice>
              <mc:Fallback>
                <p:oleObj name="think-cell スライド" r:id="rId5"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6"/>
                      <a:stretch>
                        <a:fillRect/>
                      </a:stretch>
                    </p:blipFill>
                    <p:spPr>
                      <a:xfrm>
                        <a:off x="80539" y="1714"/>
                        <a:ext cx="1714" cy="1714"/>
                      </a:xfrm>
                      <a:prstGeom prst="rect">
                        <a:avLst/>
                      </a:prstGeom>
                    </p:spPr>
                  </p:pic>
                </p:oleObj>
              </mc:Fallback>
            </mc:AlternateContent>
          </a:graphicData>
        </a:graphic>
      </p:graphicFrame>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98</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 </a:t>
            </a:r>
            <a:r>
              <a:rPr lang="ja-JP" altLang="en-US" dirty="0">
                <a:latin typeface="+mn-ea"/>
                <a:ea typeface="+mn-ea"/>
              </a:rPr>
              <a:t>東京都国分寺市</a:t>
            </a:r>
          </a:p>
        </p:txBody>
      </p:sp>
      <p:sp>
        <p:nvSpPr>
          <p:cNvPr id="5" name="正方形/長方形 4">
            <a:extLst>
              <a:ext uri="{FF2B5EF4-FFF2-40B4-BE49-F238E27FC236}">
                <a16:creationId xmlns:a16="http://schemas.microsoft.com/office/drawing/2014/main" id="{E3040C07-84DB-9E8A-E46E-EB46225E68D7}"/>
              </a:ext>
            </a:extLst>
          </p:cNvPr>
          <p:cNvSpPr/>
          <p:nvPr/>
        </p:nvSpPr>
        <p:spPr>
          <a:xfrm>
            <a:off x="503238" y="1739716"/>
            <a:ext cx="6553200" cy="1551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indent="144000" algn="just" defTabSz="1425495" fontAlgn="ctr">
              <a:lnSpc>
                <a:spcPct val="120000"/>
              </a:lnSpc>
              <a:defRPr/>
            </a:pPr>
            <a:r>
              <a:rPr kumimoji="1" lang="ja-JP" altLang="en-US" sz="1200" dirty="0">
                <a:solidFill>
                  <a:srgbClr val="000000"/>
                </a:solidFill>
                <a:latin typeface="+mn-ea"/>
              </a:rPr>
              <a:t>平成</a:t>
            </a:r>
            <a:r>
              <a:rPr kumimoji="1" lang="en-US" altLang="ja-JP" sz="1200" dirty="0">
                <a:solidFill>
                  <a:srgbClr val="000000"/>
                </a:solidFill>
                <a:latin typeface="+mn-ea"/>
              </a:rPr>
              <a:t>31</a:t>
            </a:r>
            <a:r>
              <a:rPr kumimoji="1" lang="ja-JP" altLang="en-US" sz="1200" dirty="0">
                <a:solidFill>
                  <a:srgbClr val="000000"/>
                </a:solidFill>
                <a:latin typeface="+mn-ea"/>
              </a:rPr>
              <a:t>年（</a:t>
            </a:r>
            <a:r>
              <a:rPr kumimoji="1" lang="en-US" altLang="ja-JP" sz="1200" dirty="0">
                <a:solidFill>
                  <a:srgbClr val="000000"/>
                </a:solidFill>
                <a:latin typeface="+mn-ea"/>
              </a:rPr>
              <a:t>2019</a:t>
            </a:r>
            <a:r>
              <a:rPr kumimoji="1" lang="ja-JP" altLang="en-US" sz="1200" dirty="0">
                <a:solidFill>
                  <a:srgbClr val="000000"/>
                </a:solidFill>
                <a:latin typeface="+mn-ea"/>
              </a:rPr>
              <a:t>年）</a:t>
            </a:r>
            <a:r>
              <a:rPr kumimoji="1" lang="en-US" altLang="ja-JP" sz="1200" dirty="0">
                <a:solidFill>
                  <a:srgbClr val="000000"/>
                </a:solidFill>
                <a:latin typeface="+mn-ea"/>
              </a:rPr>
              <a:t>3</a:t>
            </a:r>
            <a:r>
              <a:rPr kumimoji="1" lang="ja-JP" altLang="en-US" sz="1200" dirty="0">
                <a:solidFill>
                  <a:srgbClr val="000000"/>
                </a:solidFill>
                <a:latin typeface="+mn-ea"/>
              </a:rPr>
              <a:t>月に「基本構想」、令和</a:t>
            </a:r>
            <a:r>
              <a:rPr kumimoji="1" lang="en-US" altLang="ja-JP" sz="1200" dirty="0">
                <a:solidFill>
                  <a:srgbClr val="000000"/>
                </a:solidFill>
                <a:latin typeface="+mn-ea"/>
              </a:rPr>
              <a:t>2</a:t>
            </a:r>
            <a:r>
              <a:rPr kumimoji="1" lang="ja-JP" altLang="en-US" sz="1200" dirty="0">
                <a:solidFill>
                  <a:srgbClr val="000000"/>
                </a:solidFill>
                <a:latin typeface="+mn-ea"/>
              </a:rPr>
              <a:t>年（</a:t>
            </a:r>
            <a:r>
              <a:rPr kumimoji="1" lang="en-US" altLang="ja-JP" sz="1200" dirty="0">
                <a:solidFill>
                  <a:srgbClr val="000000"/>
                </a:solidFill>
                <a:latin typeface="+mn-ea"/>
              </a:rPr>
              <a:t>2020</a:t>
            </a:r>
            <a:r>
              <a:rPr kumimoji="1" lang="ja-JP" altLang="en-US" sz="1200" dirty="0">
                <a:solidFill>
                  <a:srgbClr val="000000"/>
                </a:solidFill>
                <a:latin typeface="+mn-ea"/>
              </a:rPr>
              <a:t>年）</a:t>
            </a:r>
            <a:r>
              <a:rPr kumimoji="1" lang="en-US" altLang="ja-JP" sz="1200" dirty="0">
                <a:solidFill>
                  <a:srgbClr val="000000"/>
                </a:solidFill>
                <a:latin typeface="+mn-ea"/>
              </a:rPr>
              <a:t>8</a:t>
            </a:r>
            <a:r>
              <a:rPr kumimoji="1" lang="ja-JP" altLang="en-US" sz="1200" dirty="0">
                <a:solidFill>
                  <a:srgbClr val="000000"/>
                </a:solidFill>
                <a:latin typeface="+mn-ea"/>
              </a:rPr>
              <a:t>月に「基本計画」をそれぞれ策定した。同</a:t>
            </a:r>
            <a:r>
              <a:rPr kumimoji="1" lang="en-US" altLang="ja-JP" sz="1200" dirty="0">
                <a:solidFill>
                  <a:srgbClr val="000000"/>
                </a:solidFill>
                <a:latin typeface="+mn-ea"/>
              </a:rPr>
              <a:t>9</a:t>
            </a:r>
            <a:r>
              <a:rPr kumimoji="1" lang="ja-JP" altLang="en-US" sz="1200" dirty="0">
                <a:solidFill>
                  <a:srgbClr val="000000"/>
                </a:solidFill>
                <a:latin typeface="+mn-ea"/>
              </a:rPr>
              <a:t>月に設計・施工事業者選定の公募型プロポーザルを公表し、令和</a:t>
            </a:r>
            <a:r>
              <a:rPr kumimoji="1" lang="en-US" altLang="ja-JP" sz="1200" dirty="0">
                <a:solidFill>
                  <a:srgbClr val="000000"/>
                </a:solidFill>
                <a:latin typeface="+mn-ea"/>
              </a:rPr>
              <a:t>3</a:t>
            </a:r>
            <a:r>
              <a:rPr kumimoji="1" lang="ja-JP" altLang="en-US" sz="1200" dirty="0">
                <a:solidFill>
                  <a:srgbClr val="000000"/>
                </a:solidFill>
                <a:latin typeface="+mn-ea"/>
              </a:rPr>
              <a:t>年（</a:t>
            </a:r>
            <a:r>
              <a:rPr kumimoji="1" lang="en-US" altLang="ja-JP" sz="1200" dirty="0">
                <a:solidFill>
                  <a:srgbClr val="000000"/>
                </a:solidFill>
                <a:latin typeface="+mn-ea"/>
              </a:rPr>
              <a:t>2021</a:t>
            </a:r>
            <a:r>
              <a:rPr kumimoji="1" lang="ja-JP" altLang="en-US" sz="1200" dirty="0">
                <a:solidFill>
                  <a:srgbClr val="000000"/>
                </a:solidFill>
                <a:latin typeface="+mn-ea"/>
              </a:rPr>
              <a:t>年）</a:t>
            </a:r>
            <a:r>
              <a:rPr kumimoji="1" lang="en-US" altLang="ja-JP" sz="1200" dirty="0">
                <a:solidFill>
                  <a:srgbClr val="000000"/>
                </a:solidFill>
                <a:latin typeface="+mn-ea"/>
              </a:rPr>
              <a:t>1</a:t>
            </a:r>
            <a:r>
              <a:rPr kumimoji="1" lang="ja-JP" altLang="en-US" sz="1200" dirty="0">
                <a:solidFill>
                  <a:srgbClr val="000000"/>
                </a:solidFill>
                <a:latin typeface="+mn-ea"/>
              </a:rPr>
              <a:t>月に優先交渉権者を決定した。</a:t>
            </a:r>
          </a:p>
          <a:p>
            <a:pPr indent="144000" algn="just" defTabSz="1425495" fontAlgn="ctr">
              <a:lnSpc>
                <a:spcPct val="120000"/>
              </a:lnSpc>
              <a:defRPr/>
            </a:pPr>
            <a:r>
              <a:rPr kumimoji="1" lang="ja-JP" altLang="en-US" sz="1200" dirty="0">
                <a:solidFill>
                  <a:srgbClr val="000000"/>
                </a:solidFill>
                <a:latin typeface="+mn-ea"/>
              </a:rPr>
              <a:t>令和</a:t>
            </a:r>
            <a:r>
              <a:rPr kumimoji="1" lang="en-US" altLang="ja-JP" sz="1200" dirty="0">
                <a:solidFill>
                  <a:srgbClr val="000000"/>
                </a:solidFill>
                <a:latin typeface="+mn-ea"/>
              </a:rPr>
              <a:t>3</a:t>
            </a:r>
            <a:r>
              <a:rPr kumimoji="1" lang="ja-JP" altLang="en-US" sz="1200" dirty="0">
                <a:solidFill>
                  <a:srgbClr val="000000"/>
                </a:solidFill>
                <a:latin typeface="+mn-ea"/>
              </a:rPr>
              <a:t>年（</a:t>
            </a:r>
            <a:r>
              <a:rPr kumimoji="1" lang="en-US" altLang="ja-JP" sz="1200" dirty="0">
                <a:solidFill>
                  <a:srgbClr val="000000"/>
                </a:solidFill>
                <a:latin typeface="+mn-ea"/>
              </a:rPr>
              <a:t>2021</a:t>
            </a:r>
            <a:r>
              <a:rPr kumimoji="1" lang="ja-JP" altLang="en-US" sz="1200" dirty="0">
                <a:solidFill>
                  <a:srgbClr val="000000"/>
                </a:solidFill>
                <a:latin typeface="+mn-ea"/>
              </a:rPr>
              <a:t>年）</a:t>
            </a:r>
            <a:r>
              <a:rPr kumimoji="1" lang="en-US" altLang="ja-JP" sz="1200" dirty="0">
                <a:solidFill>
                  <a:srgbClr val="000000"/>
                </a:solidFill>
                <a:latin typeface="+mn-ea"/>
              </a:rPr>
              <a:t>4</a:t>
            </a:r>
            <a:r>
              <a:rPr kumimoji="1" lang="ja-JP" altLang="en-US" sz="1200" dirty="0">
                <a:solidFill>
                  <a:srgbClr val="000000"/>
                </a:solidFill>
                <a:latin typeface="+mn-ea"/>
              </a:rPr>
              <a:t>月より設計に着手し、令和</a:t>
            </a:r>
            <a:r>
              <a:rPr kumimoji="1" lang="en-US" altLang="ja-JP" sz="1200" dirty="0">
                <a:solidFill>
                  <a:srgbClr val="000000"/>
                </a:solidFill>
                <a:latin typeface="+mn-ea"/>
              </a:rPr>
              <a:t>4</a:t>
            </a:r>
            <a:r>
              <a:rPr kumimoji="1" lang="ja-JP" altLang="en-US" sz="1200" dirty="0">
                <a:solidFill>
                  <a:srgbClr val="000000"/>
                </a:solidFill>
                <a:latin typeface="+mn-ea"/>
              </a:rPr>
              <a:t>年（</a:t>
            </a:r>
            <a:r>
              <a:rPr kumimoji="1" lang="en-US" altLang="ja-JP" sz="1200" dirty="0">
                <a:solidFill>
                  <a:srgbClr val="000000"/>
                </a:solidFill>
                <a:latin typeface="+mn-ea"/>
              </a:rPr>
              <a:t>2022</a:t>
            </a:r>
            <a:r>
              <a:rPr kumimoji="1" lang="ja-JP" altLang="en-US" sz="1200" dirty="0">
                <a:solidFill>
                  <a:srgbClr val="000000"/>
                </a:solidFill>
                <a:latin typeface="+mn-ea"/>
              </a:rPr>
              <a:t>年）</a:t>
            </a:r>
            <a:r>
              <a:rPr kumimoji="1" lang="en-US" altLang="ja-JP" sz="1200" dirty="0">
                <a:solidFill>
                  <a:srgbClr val="000000"/>
                </a:solidFill>
                <a:latin typeface="+mn-ea"/>
              </a:rPr>
              <a:t>1</a:t>
            </a:r>
            <a:r>
              <a:rPr kumimoji="1" lang="ja-JP" altLang="en-US" sz="1200" dirty="0">
                <a:solidFill>
                  <a:srgbClr val="000000"/>
                </a:solidFill>
                <a:latin typeface="+mn-ea"/>
              </a:rPr>
              <a:t>月に「基本設計」、同年</a:t>
            </a:r>
            <a:r>
              <a:rPr kumimoji="1" lang="en-US" altLang="ja-JP" sz="1200" dirty="0">
                <a:solidFill>
                  <a:srgbClr val="000000"/>
                </a:solidFill>
                <a:latin typeface="+mn-ea"/>
              </a:rPr>
              <a:t>11</a:t>
            </a:r>
            <a:r>
              <a:rPr kumimoji="1" lang="ja-JP" altLang="en-US" sz="1200" dirty="0">
                <a:solidFill>
                  <a:srgbClr val="000000"/>
                </a:solidFill>
                <a:latin typeface="+mn-ea"/>
              </a:rPr>
              <a:t>月に「実施設計」が完了。同</a:t>
            </a:r>
            <a:r>
              <a:rPr kumimoji="1" lang="en-US" altLang="ja-JP" sz="1200" dirty="0">
                <a:solidFill>
                  <a:srgbClr val="000000"/>
                </a:solidFill>
                <a:latin typeface="+mn-ea"/>
              </a:rPr>
              <a:t>12</a:t>
            </a:r>
            <a:r>
              <a:rPr kumimoji="1" lang="ja-JP" altLang="en-US" sz="1200" dirty="0">
                <a:solidFill>
                  <a:srgbClr val="000000"/>
                </a:solidFill>
                <a:latin typeface="+mn-ea"/>
              </a:rPr>
              <a:t>月より工事に着手した。</a:t>
            </a:r>
          </a:p>
          <a:p>
            <a:pPr indent="144000" algn="just" defTabSz="1425495" fontAlgn="ctr">
              <a:lnSpc>
                <a:spcPct val="120000"/>
              </a:lnSpc>
              <a:defRPr/>
            </a:pPr>
            <a:r>
              <a:rPr kumimoji="1" lang="ja-JP" altLang="en-US" sz="1200" dirty="0">
                <a:solidFill>
                  <a:srgbClr val="000000"/>
                </a:solidFill>
                <a:latin typeface="+mn-ea"/>
              </a:rPr>
              <a:t>令和</a:t>
            </a:r>
            <a:r>
              <a:rPr kumimoji="1" lang="en-US" altLang="ja-JP" sz="1200" dirty="0">
                <a:solidFill>
                  <a:srgbClr val="000000"/>
                </a:solidFill>
                <a:latin typeface="+mn-ea"/>
              </a:rPr>
              <a:t>6</a:t>
            </a:r>
            <a:r>
              <a:rPr kumimoji="1" lang="ja-JP" altLang="en-US" sz="1200" dirty="0">
                <a:solidFill>
                  <a:srgbClr val="000000"/>
                </a:solidFill>
                <a:latin typeface="+mn-ea"/>
              </a:rPr>
              <a:t>年（</a:t>
            </a:r>
            <a:r>
              <a:rPr kumimoji="1" lang="en-US" altLang="ja-JP" sz="1200" dirty="0">
                <a:solidFill>
                  <a:srgbClr val="000000"/>
                </a:solidFill>
                <a:latin typeface="+mn-ea"/>
              </a:rPr>
              <a:t>2024</a:t>
            </a:r>
            <a:r>
              <a:rPr kumimoji="1" lang="ja-JP" altLang="en-US" sz="1200" dirty="0">
                <a:solidFill>
                  <a:srgbClr val="000000"/>
                </a:solidFill>
                <a:latin typeface="+mn-ea"/>
              </a:rPr>
              <a:t>年）</a:t>
            </a:r>
            <a:r>
              <a:rPr kumimoji="1" lang="en-US" altLang="ja-JP" sz="1200" dirty="0">
                <a:solidFill>
                  <a:srgbClr val="000000"/>
                </a:solidFill>
                <a:latin typeface="+mn-ea"/>
              </a:rPr>
              <a:t>9</a:t>
            </a:r>
            <a:r>
              <a:rPr kumimoji="1" lang="ja-JP" altLang="en-US" sz="1200" dirty="0">
                <a:solidFill>
                  <a:srgbClr val="000000"/>
                </a:solidFill>
                <a:latin typeface="+mn-ea"/>
              </a:rPr>
              <a:t>月に竣工予定である。その後、移転作業を行い、令和</a:t>
            </a:r>
            <a:r>
              <a:rPr kumimoji="1" lang="en-US" altLang="ja-JP" sz="1200" dirty="0">
                <a:solidFill>
                  <a:srgbClr val="000000"/>
                </a:solidFill>
                <a:latin typeface="+mn-ea"/>
              </a:rPr>
              <a:t>7</a:t>
            </a:r>
            <a:r>
              <a:rPr kumimoji="1" lang="ja-JP" altLang="en-US" sz="1200" dirty="0">
                <a:solidFill>
                  <a:srgbClr val="000000"/>
                </a:solidFill>
                <a:latin typeface="+mn-ea"/>
              </a:rPr>
              <a:t>年（</a:t>
            </a:r>
            <a:r>
              <a:rPr kumimoji="1" lang="en-US" altLang="ja-JP" sz="1200" dirty="0">
                <a:solidFill>
                  <a:srgbClr val="000000"/>
                </a:solidFill>
                <a:latin typeface="+mn-ea"/>
              </a:rPr>
              <a:t>2025</a:t>
            </a:r>
            <a:r>
              <a:rPr kumimoji="1" lang="ja-JP" altLang="en-US" sz="1200" dirty="0">
                <a:solidFill>
                  <a:srgbClr val="000000"/>
                </a:solidFill>
                <a:latin typeface="+mn-ea"/>
              </a:rPr>
              <a:t>年）</a:t>
            </a:r>
            <a:r>
              <a:rPr kumimoji="1" lang="en-US" altLang="ja-JP" sz="1200" dirty="0">
                <a:solidFill>
                  <a:srgbClr val="000000"/>
                </a:solidFill>
                <a:latin typeface="+mn-ea"/>
              </a:rPr>
              <a:t>1</a:t>
            </a:r>
            <a:r>
              <a:rPr kumimoji="1" lang="ja-JP" altLang="en-US" sz="1200" dirty="0">
                <a:solidFill>
                  <a:srgbClr val="000000"/>
                </a:solidFill>
                <a:latin typeface="+mn-ea"/>
              </a:rPr>
              <a:t>月供用開始予定である。</a:t>
            </a:r>
          </a:p>
        </p:txBody>
      </p:sp>
      <p:grpSp>
        <p:nvGrpSpPr>
          <p:cNvPr id="10" name="グループ化 9">
            <a:extLst>
              <a:ext uri="{FF2B5EF4-FFF2-40B4-BE49-F238E27FC236}">
                <a16:creationId xmlns:a16="http://schemas.microsoft.com/office/drawing/2014/main" id="{AE9F0D9A-2C0B-8FEC-E542-224C3FB6B9A8}"/>
              </a:ext>
            </a:extLst>
          </p:cNvPr>
          <p:cNvGrpSpPr/>
          <p:nvPr/>
        </p:nvGrpSpPr>
        <p:grpSpPr>
          <a:xfrm>
            <a:off x="503196" y="1368000"/>
            <a:ext cx="6552000" cy="252000"/>
            <a:chOff x="504000" y="5705617"/>
            <a:chExt cx="6552000" cy="252000"/>
          </a:xfrm>
        </p:grpSpPr>
        <p:sp>
          <p:nvSpPr>
            <p:cNvPr id="11" name="正方形/長方形 10">
              <a:extLst>
                <a:ext uri="{FF2B5EF4-FFF2-40B4-BE49-F238E27FC236}">
                  <a16:creationId xmlns:a16="http://schemas.microsoft.com/office/drawing/2014/main" id="{3C8F733D-7CB4-7728-E4D4-E0E201A7C051}"/>
                </a:ext>
              </a:extLst>
            </p:cNvPr>
            <p:cNvSpPr>
              <a:spLocks/>
            </p:cNvSpPr>
            <p:nvPr/>
          </p:nvSpPr>
          <p:spPr>
            <a:xfrm>
              <a:off x="504000" y="5705617"/>
              <a:ext cx="54000" cy="252000"/>
            </a:xfrm>
            <a:prstGeom prst="rect">
              <a:avLst/>
            </a:prstGeom>
            <a:solidFill>
              <a:srgbClr val="3192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6" name="テキスト ボックス 15">
              <a:extLst>
                <a:ext uri="{FF2B5EF4-FFF2-40B4-BE49-F238E27FC236}">
                  <a16:creationId xmlns:a16="http://schemas.microsoft.com/office/drawing/2014/main" id="{95BCE40C-7DFB-75F3-E8BF-65A85B6CC774}"/>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ja-JP" altLang="en-US" sz="1600" b="1" dirty="0">
                  <a:latin typeface="+mn-ea"/>
                </a:rPr>
                <a:t>庁舎建て替えのスケジュール</a:t>
              </a:r>
            </a:p>
          </p:txBody>
        </p:sp>
      </p:grpSp>
      <p:sp>
        <p:nvSpPr>
          <p:cNvPr id="30" name="テキスト ボックス 29">
            <a:extLst>
              <a:ext uri="{FF2B5EF4-FFF2-40B4-BE49-F238E27FC236}">
                <a16:creationId xmlns:a16="http://schemas.microsoft.com/office/drawing/2014/main" id="{9C5A50FC-A635-9D4B-FE91-350878E367A3}"/>
              </a:ext>
            </a:extLst>
          </p:cNvPr>
          <p:cNvSpPr txBox="1"/>
          <p:nvPr/>
        </p:nvSpPr>
        <p:spPr>
          <a:xfrm>
            <a:off x="503237" y="5274922"/>
            <a:ext cx="6568491" cy="984885"/>
          </a:xfrm>
          <a:prstGeom prst="rect">
            <a:avLst/>
          </a:prstGeom>
          <a:noFill/>
        </p:spPr>
        <p:txBody>
          <a:bodyPr wrap="square" lIns="0" tIns="0" rIns="0" bIns="0" rtlCol="0">
            <a:spAutoFit/>
          </a:bodyPr>
          <a:lstStyle/>
          <a:p>
            <a:r>
              <a:rPr kumimoji="1" lang="en-US" altLang="ja-JP" sz="800" dirty="0">
                <a:latin typeface="+mn-ea"/>
              </a:rPr>
              <a:t>*2 </a:t>
            </a:r>
            <a:r>
              <a:rPr kumimoji="1" lang="ja-JP" altLang="en-US" sz="800" dirty="0">
                <a:latin typeface="+mn-ea"/>
              </a:rPr>
              <a:t>以下の資料を基に作成</a:t>
            </a:r>
            <a:br>
              <a:rPr kumimoji="1" lang="en-US" altLang="ja-JP" sz="800" dirty="0">
                <a:latin typeface="+mn-ea"/>
              </a:rPr>
            </a:br>
            <a:r>
              <a:rPr kumimoji="1" lang="ja-JP" altLang="en-US" sz="800" dirty="0">
                <a:latin typeface="+mn-ea"/>
              </a:rPr>
              <a:t>「国分寺市新庁舎建設　実施設計の概要」</a:t>
            </a:r>
            <a:r>
              <a:rPr kumimoji="1" lang="en-US" altLang="ja-JP" sz="800" dirty="0">
                <a:latin typeface="+mn-ea"/>
              </a:rPr>
              <a:t>P2</a:t>
            </a:r>
            <a:r>
              <a:rPr kumimoji="1" lang="ja-JP" altLang="en-US" sz="800" dirty="0">
                <a:latin typeface="+mn-ea"/>
              </a:rPr>
              <a:t>、国分寺市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7"/>
              </a:rPr>
              <a:t>https://www.city.kokubunji.tokyo.jp/_res/projects/default_project/_page_/001/028/920/jisshisekkei.pdf</a:t>
            </a:r>
            <a:r>
              <a:rPr kumimoji="1" lang="ja-JP" altLang="en-US" sz="800" dirty="0">
                <a:latin typeface="+mn-ea"/>
              </a:rPr>
              <a:t>）</a:t>
            </a:r>
            <a:endParaRPr kumimoji="1" lang="en-US" altLang="ja-JP" sz="800" dirty="0">
              <a:latin typeface="+mn-ea"/>
            </a:endParaRPr>
          </a:p>
          <a:p>
            <a:r>
              <a:rPr kumimoji="1" lang="ja-JP" altLang="en-US" sz="800" dirty="0">
                <a:latin typeface="+mn-ea"/>
              </a:rPr>
              <a:t>「国分寺市新庁舎建設基本計画」</a:t>
            </a:r>
            <a:r>
              <a:rPr kumimoji="1" lang="en-US" altLang="ja-JP" sz="800" dirty="0">
                <a:latin typeface="+mn-ea"/>
              </a:rPr>
              <a:t>P31</a:t>
            </a:r>
            <a:r>
              <a:rPr kumimoji="1" lang="ja-JP" altLang="en-US" sz="800" dirty="0">
                <a:latin typeface="+mn-ea"/>
              </a:rPr>
              <a:t>、国分寺市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8"/>
              </a:rPr>
              <a:t>https://www.city.kokubunji.tokyo.jp/_res/projects/default_project/_page_/001/024/041/shinchousha-kihonkeikaku.pdf</a:t>
            </a:r>
            <a:r>
              <a:rPr kumimoji="1" lang="ja-JP" altLang="en-US" sz="800" dirty="0">
                <a:latin typeface="+mn-ea"/>
              </a:rPr>
              <a:t>）</a:t>
            </a:r>
            <a:endParaRPr kumimoji="1" lang="en-US" altLang="ja-JP" sz="800" dirty="0">
              <a:latin typeface="+mn-ea"/>
            </a:endParaRPr>
          </a:p>
          <a:p>
            <a:r>
              <a:rPr kumimoji="1" lang="ja-JP" altLang="en-US" sz="800" dirty="0">
                <a:latin typeface="+mn-ea"/>
              </a:rPr>
              <a:t>「新庁舎建設 これまでの経緯」国分寺市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endParaRPr kumimoji="1" lang="en-US" altLang="ja-JP" sz="800" dirty="0">
              <a:latin typeface="+mn-ea"/>
            </a:endParaRPr>
          </a:p>
          <a:p>
            <a:r>
              <a:rPr kumimoji="1" lang="ja-JP" altLang="en-US" sz="800" dirty="0">
                <a:latin typeface="+mn-ea"/>
              </a:rPr>
              <a:t>（</a:t>
            </a:r>
            <a:r>
              <a:rPr kumimoji="1" lang="en-US" altLang="ja-JP" sz="800" dirty="0">
                <a:latin typeface="+mn-ea"/>
                <a:hlinkClick r:id="rId9"/>
              </a:rPr>
              <a:t>https://www.city.kokubunji.tokyo.jp/shisei/torikumi/1018725/1025982.html</a:t>
            </a:r>
            <a:r>
              <a:rPr kumimoji="1" lang="ja-JP" altLang="en-US" sz="800" dirty="0">
                <a:latin typeface="+mn-ea"/>
              </a:rPr>
              <a:t>）</a:t>
            </a:r>
            <a:endParaRPr kumimoji="1" lang="en-US" altLang="ja-JP" sz="800" dirty="0">
              <a:latin typeface="+mn-ea"/>
            </a:endParaRPr>
          </a:p>
        </p:txBody>
      </p:sp>
      <p:sp>
        <p:nvSpPr>
          <p:cNvPr id="32" name="テキスト ボックス 31">
            <a:extLst>
              <a:ext uri="{FF2B5EF4-FFF2-40B4-BE49-F238E27FC236}">
                <a16:creationId xmlns:a16="http://schemas.microsoft.com/office/drawing/2014/main" id="{4CB5F0E7-67E6-BB1C-E3F6-0903EBA3D50E}"/>
              </a:ext>
            </a:extLst>
          </p:cNvPr>
          <p:cNvSpPr txBox="1"/>
          <p:nvPr/>
        </p:nvSpPr>
        <p:spPr>
          <a:xfrm>
            <a:off x="504000" y="5024187"/>
            <a:ext cx="1191032" cy="169277"/>
          </a:xfrm>
          <a:prstGeom prst="rect">
            <a:avLst/>
          </a:prstGeom>
          <a:noFill/>
        </p:spPr>
        <p:txBody>
          <a:bodyPr wrap="none" lIns="0" tIns="0" rIns="0" bIns="0" rtlCol="0">
            <a:spAutoFit/>
          </a:bodyPr>
          <a:lstStyle/>
          <a:p>
            <a:r>
              <a:rPr kumimoji="1" lang="ja-JP" altLang="en-US" sz="1100" dirty="0">
                <a:latin typeface="+mn-ea"/>
              </a:rPr>
              <a:t>全体スケジュール</a:t>
            </a:r>
            <a:r>
              <a:rPr kumimoji="1" lang="en-US" altLang="ja-JP" sz="1100" baseline="30000" dirty="0">
                <a:latin typeface="+mn-ea"/>
              </a:rPr>
              <a:t>*2</a:t>
            </a:r>
          </a:p>
        </p:txBody>
      </p:sp>
    </p:spTree>
    <p:extLst>
      <p:ext uri="{BB962C8B-B14F-4D97-AF65-F5344CB8AC3E}">
        <p14:creationId xmlns:p14="http://schemas.microsoft.com/office/powerpoint/2010/main" val="4333228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652E6D49-9704-22C2-7B99-92BE54B0C700}"/>
              </a:ext>
            </a:extLst>
          </p:cNvPr>
          <p:cNvGraphicFramePr>
            <a:graphicFrameLocks noChangeAspect="1"/>
          </p:cNvGraphicFramePr>
          <p:nvPr>
            <p:custDataLst>
              <p:tags r:id="rId2"/>
            </p:custDataLst>
          </p:nvPr>
        </p:nvGraphicFramePr>
        <p:xfrm>
          <a:off x="80539" y="1714"/>
          <a:ext cx="1714" cy="1714"/>
        </p:xfrm>
        <a:graphic>
          <a:graphicData uri="http://schemas.openxmlformats.org/presentationml/2006/ole">
            <mc:AlternateContent xmlns:mc="http://schemas.openxmlformats.org/markup-compatibility/2006">
              <mc:Choice xmlns:v="urn:schemas-microsoft-com:vml" Requires="v">
                <p:oleObj spid="_x0000_s112672" name="think-cell スライド" r:id="rId4" imgW="425" imgH="424" progId="TCLayout.ActiveDocument.1">
                  <p:embed/>
                </p:oleObj>
              </mc:Choice>
              <mc:Fallback>
                <p:oleObj name="think-cell スライド" r:id="rId4" imgW="425" imgH="424" progId="TCLayout.ActiveDocument.1">
                  <p:embed/>
                  <p:pic>
                    <p:nvPicPr>
                      <p:cNvPr id="41" name="think-cell data - do not delete" hidden="1">
                        <a:extLst>
                          <a:ext uri="{FF2B5EF4-FFF2-40B4-BE49-F238E27FC236}">
                            <a16:creationId xmlns:a16="http://schemas.microsoft.com/office/drawing/2014/main" id="{652E6D49-9704-22C2-7B99-92BE54B0C700}"/>
                          </a:ext>
                        </a:extLst>
                      </p:cNvPr>
                      <p:cNvPicPr/>
                      <p:nvPr/>
                    </p:nvPicPr>
                    <p:blipFill>
                      <a:blip r:embed="rId5"/>
                      <a:stretch>
                        <a:fillRect/>
                      </a:stretch>
                    </p:blipFill>
                    <p:spPr>
                      <a:xfrm>
                        <a:off x="80539" y="1714"/>
                        <a:ext cx="1714" cy="1714"/>
                      </a:xfrm>
                      <a:prstGeom prst="rect">
                        <a:avLst/>
                      </a:prstGeom>
                    </p:spPr>
                  </p:pic>
                </p:oleObj>
              </mc:Fallback>
            </mc:AlternateContent>
          </a:graphicData>
        </a:graphic>
      </p:graphicFrame>
      <p:sp>
        <p:nvSpPr>
          <p:cNvPr id="35" name="四角形: 角を丸くする 34">
            <a:extLst>
              <a:ext uri="{FF2B5EF4-FFF2-40B4-BE49-F238E27FC236}">
                <a16:creationId xmlns:a16="http://schemas.microsoft.com/office/drawing/2014/main" id="{164F1D27-6128-9103-3CD7-6A4EE9048DD0}"/>
              </a:ext>
            </a:extLst>
          </p:cNvPr>
          <p:cNvSpPr/>
          <p:nvPr/>
        </p:nvSpPr>
        <p:spPr>
          <a:xfrm>
            <a:off x="504000" y="1797030"/>
            <a:ext cx="720000" cy="252000"/>
          </a:xfrm>
          <a:prstGeom prst="roundRect">
            <a:avLst/>
          </a:prstGeom>
          <a:solidFill>
            <a:srgbClr val="227FBB"/>
          </a:solidFill>
          <a:ln/>
          <a:effectLst/>
        </p:spPr>
        <p:style>
          <a:lnRef idx="0">
            <a:schemeClr val="accent6"/>
          </a:lnRef>
          <a:fillRef idx="3">
            <a:schemeClr val="accent6"/>
          </a:fillRef>
          <a:effectRef idx="3">
            <a:schemeClr val="accent6"/>
          </a:effectRef>
          <a:fontRef idx="minor">
            <a:schemeClr val="lt1"/>
          </a:fontRef>
        </p:style>
        <p:txBody>
          <a:bodyPr lIns="0" tIns="0" rIns="0" bIns="0" rtlCol="0" anchor="ctr" anchorCtr="1"/>
          <a:lstStyle/>
          <a:p>
            <a:pPr algn="ctr" fontAlgn="ctr"/>
            <a:r>
              <a:rPr kumimoji="1" lang="ja-JP" altLang="en-US" sz="1100" b="1" dirty="0">
                <a:latin typeface="BIZ UDPゴシック" panose="020B0400000000000000" pitchFamily="50" charset="-128"/>
                <a:ea typeface="BIZ UDPゴシック" panose="020B0400000000000000" pitchFamily="50" charset="-128"/>
              </a:rPr>
              <a:t>戦略</a:t>
            </a:r>
            <a:r>
              <a:rPr kumimoji="1" lang="en-US" altLang="ja-JP" sz="1100" b="1" dirty="0">
                <a:latin typeface="BIZ UDPゴシック" panose="020B0400000000000000" pitchFamily="50" charset="-128"/>
                <a:ea typeface="BIZ UDPゴシック" panose="020B0400000000000000" pitchFamily="50" charset="-128"/>
              </a:rPr>
              <a:t>A</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14" name="スライド番号プレースホルダー 13">
            <a:extLst>
              <a:ext uri="{FF2B5EF4-FFF2-40B4-BE49-F238E27FC236}">
                <a16:creationId xmlns:a16="http://schemas.microsoft.com/office/drawing/2014/main" id="{106B289B-9DFD-5A5D-E220-53C516875D5B}"/>
              </a:ext>
            </a:extLst>
          </p:cNvPr>
          <p:cNvSpPr>
            <a:spLocks noGrp="1"/>
          </p:cNvSpPr>
          <p:nvPr>
            <p:ph type="sldNum" sz="quarter" idx="12"/>
          </p:nvPr>
        </p:nvSpPr>
        <p:spPr/>
        <p:txBody>
          <a:bodyPr/>
          <a:lstStyle/>
          <a:p>
            <a:fld id="{741C99BD-4CB3-4AB8-B45E-067A6B3414C4}" type="slidenum">
              <a:rPr kumimoji="1" lang="ja-JP" altLang="en-US" smtClean="0">
                <a:latin typeface="+mn-ea"/>
                <a:ea typeface="+mn-ea"/>
              </a:rPr>
              <a:pPr/>
              <a:t>99</a:t>
            </a:fld>
            <a:endParaRPr kumimoji="1" lang="ja-JP" altLang="en-US">
              <a:latin typeface="+mn-ea"/>
              <a:ea typeface="+mn-ea"/>
            </a:endParaRPr>
          </a:p>
        </p:txBody>
      </p:sp>
      <p:sp>
        <p:nvSpPr>
          <p:cNvPr id="7" name="テキスト プレースホルダー 6">
            <a:extLst>
              <a:ext uri="{FF2B5EF4-FFF2-40B4-BE49-F238E27FC236}">
                <a16:creationId xmlns:a16="http://schemas.microsoft.com/office/drawing/2014/main" id="{64884FD8-3AF1-2823-C652-A90F9E73E60D}"/>
              </a:ext>
            </a:extLst>
          </p:cNvPr>
          <p:cNvSpPr>
            <a:spLocks noGrp="1"/>
          </p:cNvSpPr>
          <p:nvPr>
            <p:ph type="body" sz="quarter" idx="14"/>
          </p:nvPr>
        </p:nvSpPr>
        <p:spPr/>
        <p:txBody>
          <a:bodyPr/>
          <a:lstStyle/>
          <a:p>
            <a:r>
              <a:rPr lang="en-US" altLang="ja-JP" dirty="0">
                <a:latin typeface="+mn-ea"/>
                <a:ea typeface="+mn-ea"/>
              </a:rPr>
              <a:t>(2) </a:t>
            </a:r>
            <a:r>
              <a:rPr lang="ja-JP" altLang="en-US" dirty="0">
                <a:latin typeface="+mn-ea"/>
                <a:ea typeface="+mn-ea"/>
              </a:rPr>
              <a:t>東京都国分寺市</a:t>
            </a:r>
          </a:p>
        </p:txBody>
      </p:sp>
      <p:grpSp>
        <p:nvGrpSpPr>
          <p:cNvPr id="10" name="グループ化 9">
            <a:extLst>
              <a:ext uri="{FF2B5EF4-FFF2-40B4-BE49-F238E27FC236}">
                <a16:creationId xmlns:a16="http://schemas.microsoft.com/office/drawing/2014/main" id="{AE9F0D9A-2C0B-8FEC-E542-224C3FB6B9A8}"/>
              </a:ext>
            </a:extLst>
          </p:cNvPr>
          <p:cNvGrpSpPr/>
          <p:nvPr/>
        </p:nvGrpSpPr>
        <p:grpSpPr>
          <a:xfrm>
            <a:off x="503196" y="1368000"/>
            <a:ext cx="6552000" cy="252000"/>
            <a:chOff x="504000" y="5705617"/>
            <a:chExt cx="6552000" cy="252000"/>
          </a:xfrm>
        </p:grpSpPr>
        <p:sp>
          <p:nvSpPr>
            <p:cNvPr id="11" name="正方形/長方形 10">
              <a:extLst>
                <a:ext uri="{FF2B5EF4-FFF2-40B4-BE49-F238E27FC236}">
                  <a16:creationId xmlns:a16="http://schemas.microsoft.com/office/drawing/2014/main" id="{3C8F733D-7CB4-7728-E4D4-E0E201A7C051}"/>
                </a:ext>
              </a:extLst>
            </p:cNvPr>
            <p:cNvSpPr>
              <a:spLocks/>
            </p:cNvSpPr>
            <p:nvPr/>
          </p:nvSpPr>
          <p:spPr>
            <a:xfrm>
              <a:off x="504000" y="5705617"/>
              <a:ext cx="54000" cy="252000"/>
            </a:xfrm>
            <a:prstGeom prst="rect">
              <a:avLst/>
            </a:prstGeom>
            <a:solidFill>
              <a:srgbClr val="3192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latin typeface="+mn-ea"/>
              </a:endParaRPr>
            </a:p>
          </p:txBody>
        </p:sp>
        <p:sp>
          <p:nvSpPr>
            <p:cNvPr id="16" name="テキスト ボックス 15">
              <a:extLst>
                <a:ext uri="{FF2B5EF4-FFF2-40B4-BE49-F238E27FC236}">
                  <a16:creationId xmlns:a16="http://schemas.microsoft.com/office/drawing/2014/main" id="{95BCE40C-7DFB-75F3-E8BF-65A85B6CC774}"/>
                </a:ext>
              </a:extLst>
            </p:cNvPr>
            <p:cNvSpPr txBox="1"/>
            <p:nvPr/>
          </p:nvSpPr>
          <p:spPr>
            <a:xfrm>
              <a:off x="612000" y="5708507"/>
              <a:ext cx="6444000" cy="246221"/>
            </a:xfrm>
            <a:prstGeom prst="rect">
              <a:avLst/>
            </a:prstGeom>
            <a:noFill/>
          </p:spPr>
          <p:txBody>
            <a:bodyPr wrap="square" lIns="0" tIns="0" rIns="0" bIns="0" rtlCol="0">
              <a:spAutoFit/>
            </a:bodyPr>
            <a:lstStyle/>
            <a:p>
              <a:pPr fontAlgn="ctr"/>
              <a:r>
                <a:rPr kumimoji="1" lang="en-US" altLang="ja-JP" sz="1600" b="1" dirty="0">
                  <a:solidFill>
                    <a:schemeClr val="tx1"/>
                  </a:solidFill>
                  <a:uFill>
                    <a:solidFill>
                      <a:srgbClr val="31926F"/>
                    </a:solidFill>
                  </a:uFill>
                  <a:latin typeface="+mn-ea"/>
                </a:rPr>
                <a:t>DX</a:t>
              </a:r>
              <a:r>
                <a:rPr kumimoji="1" lang="ja-JP" altLang="en-US" sz="1600" b="1" dirty="0">
                  <a:latin typeface="+mn-ea"/>
                </a:rPr>
                <a:t>推進に係る取組</a:t>
              </a:r>
              <a:endParaRPr kumimoji="1" lang="ja-JP" altLang="en-US" sz="1600" b="1" strike="sngStrike" dirty="0">
                <a:solidFill>
                  <a:srgbClr val="FF0000"/>
                </a:solidFill>
                <a:highlight>
                  <a:srgbClr val="FFFF00"/>
                </a:highlight>
                <a:latin typeface="+mn-ea"/>
              </a:endParaRPr>
            </a:p>
          </p:txBody>
        </p:sp>
      </p:grpSp>
      <p:sp>
        <p:nvSpPr>
          <p:cNvPr id="30" name="テキスト ボックス 29">
            <a:extLst>
              <a:ext uri="{FF2B5EF4-FFF2-40B4-BE49-F238E27FC236}">
                <a16:creationId xmlns:a16="http://schemas.microsoft.com/office/drawing/2014/main" id="{9C5A50FC-A635-9D4B-FE91-350878E367A3}"/>
              </a:ext>
            </a:extLst>
          </p:cNvPr>
          <p:cNvSpPr txBox="1"/>
          <p:nvPr/>
        </p:nvSpPr>
        <p:spPr>
          <a:xfrm>
            <a:off x="4125411" y="4613707"/>
            <a:ext cx="2888848" cy="615553"/>
          </a:xfrm>
          <a:prstGeom prst="rect">
            <a:avLst/>
          </a:prstGeom>
          <a:noFill/>
        </p:spPr>
        <p:txBody>
          <a:bodyPr wrap="square" lIns="0" tIns="0" rIns="0" bIns="0" rtlCol="0">
            <a:spAutoFit/>
          </a:bodyPr>
          <a:lstStyle/>
          <a:p>
            <a:r>
              <a:rPr kumimoji="1" lang="en-US" altLang="ja-JP" sz="800" dirty="0">
                <a:latin typeface="+mn-ea"/>
              </a:rPr>
              <a:t>*3 </a:t>
            </a:r>
            <a:r>
              <a:rPr kumimoji="1" lang="ja-JP" altLang="en-US" sz="800" dirty="0">
                <a:latin typeface="+mn-ea"/>
              </a:rPr>
              <a:t>「国分寺市新庁舎建設　実施設計の概要」</a:t>
            </a:r>
            <a:r>
              <a:rPr kumimoji="1" lang="en-US" altLang="ja-JP" sz="800" dirty="0">
                <a:latin typeface="+mn-ea"/>
              </a:rPr>
              <a:t>P22</a:t>
            </a:r>
            <a:r>
              <a:rPr kumimoji="1" lang="ja-JP" altLang="en-US" sz="800" dirty="0">
                <a:latin typeface="+mn-ea"/>
              </a:rPr>
              <a:t>、国分寺市</a:t>
            </a:r>
            <a:r>
              <a:rPr kumimoji="1" lang="en-US" altLang="ja-JP" sz="800" dirty="0">
                <a:latin typeface="+mn-ea"/>
              </a:rPr>
              <a:t>Web</a:t>
            </a:r>
            <a:r>
              <a:rPr kumimoji="1" lang="ja-JP" altLang="en-US" sz="800" dirty="0">
                <a:latin typeface="+mn-ea"/>
              </a:rPr>
              <a:t>ページ、令和</a:t>
            </a:r>
            <a:r>
              <a:rPr kumimoji="1" lang="en-US" altLang="ja-JP" sz="800" dirty="0">
                <a:latin typeface="+mn-ea"/>
              </a:rPr>
              <a:t>5</a:t>
            </a:r>
            <a:r>
              <a:rPr kumimoji="1" lang="ja-JP" altLang="en-US" sz="800" dirty="0">
                <a:latin typeface="+mn-ea"/>
              </a:rPr>
              <a:t>年</a:t>
            </a:r>
            <a:r>
              <a:rPr kumimoji="1" lang="en-US" altLang="ja-JP" sz="800" dirty="0">
                <a:latin typeface="+mn-ea"/>
              </a:rPr>
              <a:t>8</a:t>
            </a:r>
            <a:r>
              <a:rPr kumimoji="1" lang="ja-JP" altLang="en-US" sz="800" dirty="0">
                <a:latin typeface="+mn-ea"/>
              </a:rPr>
              <a:t>月</a:t>
            </a:r>
            <a:r>
              <a:rPr kumimoji="1" lang="en-US" altLang="ja-JP" sz="800" dirty="0">
                <a:latin typeface="+mn-ea"/>
              </a:rPr>
              <a:t>31</a:t>
            </a:r>
            <a:r>
              <a:rPr kumimoji="1" lang="ja-JP" altLang="en-US" sz="800" dirty="0">
                <a:latin typeface="+mn-ea"/>
              </a:rPr>
              <a:t>日閲覧（</a:t>
            </a:r>
            <a:r>
              <a:rPr kumimoji="1" lang="en-US" altLang="ja-JP" sz="800" dirty="0">
                <a:latin typeface="+mn-ea"/>
                <a:hlinkClick r:id="rId6"/>
              </a:rPr>
              <a:t>https://www.city.kokubunji.tokyo.jp/_res/projects/default_project/_page_/001/028/920/jisshisekkei.pdf</a:t>
            </a:r>
            <a:r>
              <a:rPr kumimoji="1" lang="ja-JP" altLang="en-US" sz="800" dirty="0">
                <a:latin typeface="+mn-ea"/>
              </a:rPr>
              <a:t>）</a:t>
            </a:r>
            <a:endParaRPr kumimoji="1" lang="en-US" altLang="ja-JP" sz="800" dirty="0">
              <a:latin typeface="+mn-ea"/>
            </a:endParaRPr>
          </a:p>
        </p:txBody>
      </p:sp>
      <p:sp>
        <p:nvSpPr>
          <p:cNvPr id="32" name="テキスト ボックス 31">
            <a:extLst>
              <a:ext uri="{FF2B5EF4-FFF2-40B4-BE49-F238E27FC236}">
                <a16:creationId xmlns:a16="http://schemas.microsoft.com/office/drawing/2014/main" id="{4CB5F0E7-67E6-BB1C-E3F6-0903EBA3D50E}"/>
              </a:ext>
            </a:extLst>
          </p:cNvPr>
          <p:cNvSpPr txBox="1"/>
          <p:nvPr/>
        </p:nvSpPr>
        <p:spPr>
          <a:xfrm>
            <a:off x="4125410" y="4395771"/>
            <a:ext cx="1766509" cy="169277"/>
          </a:xfrm>
          <a:prstGeom prst="rect">
            <a:avLst/>
          </a:prstGeom>
          <a:noFill/>
        </p:spPr>
        <p:txBody>
          <a:bodyPr wrap="none" lIns="0" tIns="0" rIns="0" bIns="0" rtlCol="0">
            <a:spAutoFit/>
          </a:bodyPr>
          <a:lstStyle/>
          <a:p>
            <a:r>
              <a:rPr kumimoji="1" lang="en-US" altLang="ja-JP" sz="1100" dirty="0">
                <a:latin typeface="+mn-ea"/>
              </a:rPr>
              <a:t>1F</a:t>
            </a:r>
            <a:r>
              <a:rPr kumimoji="1" lang="ja-JP" altLang="en-US" sz="1100" dirty="0">
                <a:latin typeface="+mn-ea"/>
              </a:rPr>
              <a:t>待合スペースのイメージ</a:t>
            </a:r>
            <a:r>
              <a:rPr kumimoji="1" lang="en-US" altLang="ja-JP" sz="1100" baseline="30000" dirty="0">
                <a:latin typeface="+mn-ea"/>
              </a:rPr>
              <a:t>*3</a:t>
            </a:r>
          </a:p>
        </p:txBody>
      </p:sp>
      <p:pic>
        <p:nvPicPr>
          <p:cNvPr id="17" name="図 16" descr="屋内, 天井, テーブル, 部屋 が含まれている画像&#10;&#10;自動的に生成された説明">
            <a:extLst>
              <a:ext uri="{FF2B5EF4-FFF2-40B4-BE49-F238E27FC236}">
                <a16:creationId xmlns:a16="http://schemas.microsoft.com/office/drawing/2014/main" id="{D36299CF-7E37-600A-CD9D-4BAABEBEB7A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3196" y="2915665"/>
            <a:ext cx="3547492" cy="2304000"/>
          </a:xfrm>
          <a:prstGeom prst="rect">
            <a:avLst/>
          </a:prstGeom>
        </p:spPr>
      </p:pic>
      <p:sp>
        <p:nvSpPr>
          <p:cNvPr id="33" name="正方形/長方形 32">
            <a:extLst>
              <a:ext uri="{FF2B5EF4-FFF2-40B4-BE49-F238E27FC236}">
                <a16:creationId xmlns:a16="http://schemas.microsoft.com/office/drawing/2014/main" id="{6DA220FA-96C7-3870-E7A7-0C81F520906F}"/>
              </a:ext>
            </a:extLst>
          </p:cNvPr>
          <p:cNvSpPr/>
          <p:nvPr/>
        </p:nvSpPr>
        <p:spPr>
          <a:xfrm>
            <a:off x="1341120" y="1799920"/>
            <a:ext cx="5714880" cy="246221"/>
          </a:xfrm>
          <a:prstGeom prst="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1320759" fontAlgn="ctr">
              <a:defRPr/>
            </a:pPr>
            <a:r>
              <a:rPr kumimoji="1" lang="zh-TW" altLang="en-US" sz="1600" b="1" dirty="0">
                <a:solidFill>
                  <a:schemeClr val="tx1"/>
                </a:solidFill>
                <a:latin typeface="BIZ UDPゴシック" panose="020B0400000000000000" pitchFamily="50" charset="-128"/>
                <a:ea typeface="BIZ UDPゴシック" panose="020B0400000000000000" pitchFamily="50" charset="-128"/>
              </a:rPr>
              <a:t>窓口業務改善</a:t>
            </a:r>
          </a:p>
        </p:txBody>
      </p:sp>
      <p:sp>
        <p:nvSpPr>
          <p:cNvPr id="34" name="コンテンツ プレースホルダー 17">
            <a:extLst>
              <a:ext uri="{FF2B5EF4-FFF2-40B4-BE49-F238E27FC236}">
                <a16:creationId xmlns:a16="http://schemas.microsoft.com/office/drawing/2014/main" id="{CDC26F00-95A6-593C-5874-75A4BB9A57AD}"/>
              </a:ext>
            </a:extLst>
          </p:cNvPr>
          <p:cNvSpPr txBox="1">
            <a:spLocks/>
          </p:cNvSpPr>
          <p:nvPr/>
        </p:nvSpPr>
        <p:spPr>
          <a:xfrm>
            <a:off x="503196" y="2165288"/>
            <a:ext cx="6552000" cy="664797"/>
          </a:xfrm>
          <a:prstGeom prst="rect">
            <a:avLst/>
          </a:prstGeom>
        </p:spPr>
        <p:txBody>
          <a:bodyPr vert="horz" wrap="square" lIns="0" tIns="0" rIns="0" bIns="0" rtlCol="0">
            <a:sp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1600" kern="1200">
                <a:solidFill>
                  <a:schemeClr val="tx1"/>
                </a:solidFill>
                <a:latin typeface="BIZ UDPゴシック" panose="020B0400000000000000" pitchFamily="50" charset="-128"/>
                <a:ea typeface="BIZ UDPゴシック" panose="020B0400000000000000" pitchFamily="50" charset="-128"/>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1400" kern="1200">
                <a:solidFill>
                  <a:schemeClr val="tx1"/>
                </a:solidFill>
                <a:latin typeface="BIZ UDPゴシック" panose="020B0400000000000000" pitchFamily="50" charset="-128"/>
                <a:ea typeface="BIZ UDPゴシック" panose="020B0400000000000000" pitchFamily="50" charset="-128"/>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144000" algn="just" fontAlgn="ctr">
              <a:lnSpc>
                <a:spcPct val="120000"/>
              </a:lnSpc>
              <a:spcBef>
                <a:spcPts val="0"/>
              </a:spcBef>
              <a:buNone/>
            </a:pPr>
            <a:r>
              <a:rPr lang="ja-JP" altLang="en-US" sz="1200" dirty="0">
                <a:latin typeface="+mn-ea"/>
                <a:ea typeface="+mn-ea"/>
              </a:rPr>
              <a:t>新庁舎では、市民の利便性向上のため、業務連携の発生しやすさに応じて部署配置を決定。また、利用者の多い窓口を低層階に集約し、市民にわかりやすい</a:t>
            </a:r>
            <a:r>
              <a:rPr kumimoji="1" lang="ja-JP" altLang="en-US" sz="1200" u="wavyHeavy" dirty="0">
                <a:solidFill>
                  <a:schemeClr val="tx1"/>
                </a:solidFill>
                <a:uFill>
                  <a:solidFill>
                    <a:srgbClr val="31926F"/>
                  </a:solidFill>
                </a:uFill>
                <a:latin typeface="+mn-ea"/>
                <a:ea typeface="+mn-ea"/>
              </a:rPr>
              <a:t>ワンストップサービス</a:t>
            </a:r>
            <a:r>
              <a:rPr lang="ja-JP" altLang="en-US" sz="1200" dirty="0">
                <a:latin typeface="+mn-ea"/>
                <a:ea typeface="+mn-ea"/>
              </a:rPr>
              <a:t>の導入等、充実した窓口サービスを提供できるように配慮</a:t>
            </a:r>
            <a:endParaRPr lang="ja-JP" altLang="en-US" sz="1200" strike="sngStrike" dirty="0">
              <a:solidFill>
                <a:srgbClr val="FF0000"/>
              </a:solidFill>
              <a:highlight>
                <a:srgbClr val="FFFF00"/>
              </a:highlight>
              <a:latin typeface="+mn-ea"/>
              <a:ea typeface="+mn-ea"/>
            </a:endParaRPr>
          </a:p>
        </p:txBody>
      </p:sp>
      <p:sp>
        <p:nvSpPr>
          <p:cNvPr id="19" name="正方形/長方形 18">
            <a:extLst>
              <a:ext uri="{FF2B5EF4-FFF2-40B4-BE49-F238E27FC236}">
                <a16:creationId xmlns:a16="http://schemas.microsoft.com/office/drawing/2014/main" id="{313626CE-E614-7B2A-C94A-C638A62F3AD9}"/>
              </a:ext>
            </a:extLst>
          </p:cNvPr>
          <p:cNvSpPr/>
          <p:nvPr/>
        </p:nvSpPr>
        <p:spPr>
          <a:xfrm>
            <a:off x="504000" y="5409952"/>
            <a:ext cx="6552000" cy="4622157"/>
          </a:xfrm>
          <a:prstGeom prst="rect">
            <a:avLst/>
          </a:prstGeom>
          <a:noFill/>
          <a:ln w="12700">
            <a:solidFill>
              <a:srgbClr val="31926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just" defTabSz="1425495" fontAlgn="ctr">
              <a:lnSpc>
                <a:spcPct val="120000"/>
              </a:lnSpc>
              <a:defRPr/>
            </a:pPr>
            <a:endParaRPr kumimoji="1" lang="ja-JP" altLang="en-US" sz="1100" dirty="0">
              <a:solidFill>
                <a:srgbClr val="000000"/>
              </a:solidFill>
              <a:latin typeface="BIZ UDPゴシック" panose="020B0400000000000000" pitchFamily="50" charset="-128"/>
              <a:ea typeface="BIZ UDPゴシック" panose="020B0400000000000000" pitchFamily="50" charset="-128"/>
            </a:endParaRPr>
          </a:p>
        </p:txBody>
      </p:sp>
      <p:grpSp>
        <p:nvGrpSpPr>
          <p:cNvPr id="20" name="グループ化 19">
            <a:extLst>
              <a:ext uri="{FF2B5EF4-FFF2-40B4-BE49-F238E27FC236}">
                <a16:creationId xmlns:a16="http://schemas.microsoft.com/office/drawing/2014/main" id="{FEA8DD8E-85CF-6CBC-13E3-BF23A05FDDDD}"/>
              </a:ext>
            </a:extLst>
          </p:cNvPr>
          <p:cNvGrpSpPr/>
          <p:nvPr/>
        </p:nvGrpSpPr>
        <p:grpSpPr>
          <a:xfrm>
            <a:off x="707715" y="5523369"/>
            <a:ext cx="6138340" cy="985486"/>
            <a:chOff x="707715" y="2447613"/>
            <a:chExt cx="6138340" cy="985486"/>
          </a:xfrm>
        </p:grpSpPr>
        <p:sp>
          <p:nvSpPr>
            <p:cNvPr id="21" name="テキスト ボックス 20">
              <a:extLst>
                <a:ext uri="{FF2B5EF4-FFF2-40B4-BE49-F238E27FC236}">
                  <a16:creationId xmlns:a16="http://schemas.microsoft.com/office/drawing/2014/main" id="{AA4E0B75-09D0-246F-A8F6-0913F1F43D49}"/>
                </a:ext>
              </a:extLst>
            </p:cNvPr>
            <p:cNvSpPr txBox="1"/>
            <p:nvPr/>
          </p:nvSpPr>
          <p:spPr>
            <a:xfrm>
              <a:off x="1554055" y="2481280"/>
              <a:ext cx="1572301" cy="184666"/>
            </a:xfrm>
            <a:prstGeom prst="rect">
              <a:avLst/>
            </a:prstGeom>
            <a:noFill/>
          </p:spPr>
          <p:txBody>
            <a:bodyPr wrap="square" lIns="0" tIns="0" rIns="0" bIns="0" rtlCol="0">
              <a:spAutoFit/>
            </a:bodyPr>
            <a:lstStyle/>
            <a:p>
              <a:pPr fontAlgn="ctr"/>
              <a:r>
                <a:rPr kumimoji="1" lang="ja-JP" altLang="en-US" sz="1200" b="1" dirty="0">
                  <a:solidFill>
                    <a:schemeClr val="tx1"/>
                  </a:solidFill>
                  <a:uFill>
                    <a:solidFill>
                      <a:srgbClr val="31926F"/>
                    </a:solidFill>
                  </a:uFill>
                  <a:latin typeface="+mn-ea"/>
                </a:rPr>
                <a:t>ワンストップサービス</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0D87E3D5-AD66-2CC9-ADA9-232CC806A477}"/>
                </a:ext>
              </a:extLst>
            </p:cNvPr>
            <p:cNvSpPr/>
            <p:nvPr/>
          </p:nvSpPr>
          <p:spPr>
            <a:xfrm>
              <a:off x="707715" y="2447613"/>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施策①</a:t>
              </a:r>
            </a:p>
          </p:txBody>
        </p:sp>
        <p:sp>
          <p:nvSpPr>
            <p:cNvPr id="23" name="テキスト ボックス 22">
              <a:extLst>
                <a:ext uri="{FF2B5EF4-FFF2-40B4-BE49-F238E27FC236}">
                  <a16:creationId xmlns:a16="http://schemas.microsoft.com/office/drawing/2014/main" id="{632A6944-E950-4090-DE3C-91FB2A6D17EF}"/>
                </a:ext>
              </a:extLst>
            </p:cNvPr>
            <p:cNvSpPr txBox="1"/>
            <p:nvPr/>
          </p:nvSpPr>
          <p:spPr>
            <a:xfrm>
              <a:off x="1554055" y="2755991"/>
              <a:ext cx="5292000" cy="677108"/>
            </a:xfrm>
            <a:prstGeom prst="rect">
              <a:avLst/>
            </a:prstGeom>
            <a:noFill/>
          </p:spPr>
          <p:txBody>
            <a:bodyPr wrap="square" lIns="0" tIns="0" rIns="0" bIns="0" rtlCol="0">
              <a:spAutoFit/>
            </a:bodyPr>
            <a:lstStyle/>
            <a:p>
              <a:pPr indent="144000" algn="just" fontAlgn="ctr"/>
              <a:r>
                <a:rPr kumimoji="1" lang="ja-JP" altLang="en-US" sz="1100" dirty="0">
                  <a:latin typeface="+mn-ea"/>
                </a:rPr>
                <a:t>ライフイベントに関する手続きを中心に</a:t>
              </a:r>
              <a:r>
                <a:rPr kumimoji="1" lang="ja-JP" altLang="en-US" sz="1100" u="wavyHeavy" dirty="0">
                  <a:solidFill>
                    <a:schemeClr val="tx1"/>
                  </a:solidFill>
                  <a:uFill>
                    <a:solidFill>
                      <a:srgbClr val="31926F"/>
                    </a:solidFill>
                  </a:uFill>
                  <a:latin typeface="+mn-ea"/>
                </a:rPr>
                <a:t>ワンストップサービス</a:t>
              </a:r>
              <a:r>
                <a:rPr kumimoji="1" lang="ja-JP" altLang="en-US" sz="1100" dirty="0">
                  <a:latin typeface="+mn-ea"/>
                </a:rPr>
                <a:t>を導入する方向で検討を進めている。現時点では、職員派遣方式（住民はローカウンターに座って動かず、職員が代わる代わる対応する）を想定している。関係する部署の職員が「対象の住民がどこで手続き中か」を把握できるシステムを導入する予定である。</a:t>
              </a:r>
            </a:p>
          </p:txBody>
        </p:sp>
      </p:grpSp>
      <p:grpSp>
        <p:nvGrpSpPr>
          <p:cNvPr id="44" name="グループ化 43">
            <a:extLst>
              <a:ext uri="{FF2B5EF4-FFF2-40B4-BE49-F238E27FC236}">
                <a16:creationId xmlns:a16="http://schemas.microsoft.com/office/drawing/2014/main" id="{2CE2BF3A-EEE0-19CE-81B6-D3F20E614ED4}"/>
              </a:ext>
            </a:extLst>
          </p:cNvPr>
          <p:cNvGrpSpPr/>
          <p:nvPr/>
        </p:nvGrpSpPr>
        <p:grpSpPr>
          <a:xfrm>
            <a:off x="707715" y="6671437"/>
            <a:ext cx="6138340" cy="646932"/>
            <a:chOff x="707715" y="6900550"/>
            <a:chExt cx="6138340" cy="646932"/>
          </a:xfrm>
        </p:grpSpPr>
        <p:sp>
          <p:nvSpPr>
            <p:cNvPr id="25" name="テキスト ボックス 24">
              <a:extLst>
                <a:ext uri="{FF2B5EF4-FFF2-40B4-BE49-F238E27FC236}">
                  <a16:creationId xmlns:a16="http://schemas.microsoft.com/office/drawing/2014/main" id="{7DBACD75-8F06-A27B-1EB0-F54E1F5DE4EA}"/>
                </a:ext>
              </a:extLst>
            </p:cNvPr>
            <p:cNvSpPr txBox="1"/>
            <p:nvPr/>
          </p:nvSpPr>
          <p:spPr>
            <a:xfrm>
              <a:off x="1554055" y="6934217"/>
              <a:ext cx="1684445"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混雑状況配信サービス</a:t>
              </a:r>
            </a:p>
          </p:txBody>
        </p:sp>
        <p:sp>
          <p:nvSpPr>
            <p:cNvPr id="26" name="四角形: 角を丸くする 25">
              <a:extLst>
                <a:ext uri="{FF2B5EF4-FFF2-40B4-BE49-F238E27FC236}">
                  <a16:creationId xmlns:a16="http://schemas.microsoft.com/office/drawing/2014/main" id="{27F54D8B-80CA-5833-BEA3-9C481334B769}"/>
                </a:ext>
              </a:extLst>
            </p:cNvPr>
            <p:cNvSpPr/>
            <p:nvPr/>
          </p:nvSpPr>
          <p:spPr>
            <a:xfrm>
              <a:off x="707715" y="6900550"/>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施策④</a:t>
              </a:r>
            </a:p>
          </p:txBody>
        </p:sp>
        <p:sp>
          <p:nvSpPr>
            <p:cNvPr id="27" name="テキスト ボックス 26">
              <a:extLst>
                <a:ext uri="{FF2B5EF4-FFF2-40B4-BE49-F238E27FC236}">
                  <a16:creationId xmlns:a16="http://schemas.microsoft.com/office/drawing/2014/main" id="{7470FBF4-1607-ACD3-A7B5-B60F59D5C348}"/>
                </a:ext>
              </a:extLst>
            </p:cNvPr>
            <p:cNvSpPr txBox="1"/>
            <p:nvPr/>
          </p:nvSpPr>
          <p:spPr>
            <a:xfrm>
              <a:off x="1554055" y="7208928"/>
              <a:ext cx="5292000" cy="338554"/>
            </a:xfrm>
            <a:prstGeom prst="rect">
              <a:avLst/>
            </a:prstGeom>
            <a:noFill/>
          </p:spPr>
          <p:txBody>
            <a:bodyPr wrap="square" lIns="0" tIns="0" rIns="0" bIns="0" rtlCol="0">
              <a:spAutoFit/>
            </a:bodyPr>
            <a:lstStyle/>
            <a:p>
              <a:pPr indent="144000" algn="just" fontAlgn="ctr"/>
              <a:r>
                <a:rPr kumimoji="1" lang="ja-JP" altLang="en-US" sz="1100" dirty="0">
                  <a:latin typeface="+mn-ea"/>
                </a:rPr>
                <a:t>混雑状況配信サービスについては、市民課窓口における各受付の現在の呼出番号・待ち人数を配信している。既に現庁舎でも運用中であり、新庁舎でも導入する予定である。</a:t>
              </a:r>
            </a:p>
          </p:txBody>
        </p:sp>
      </p:grpSp>
      <p:grpSp>
        <p:nvGrpSpPr>
          <p:cNvPr id="45" name="グループ化 44">
            <a:extLst>
              <a:ext uri="{FF2B5EF4-FFF2-40B4-BE49-F238E27FC236}">
                <a16:creationId xmlns:a16="http://schemas.microsoft.com/office/drawing/2014/main" id="{157B126C-11E9-3E8E-5A14-8FE4E446BF18}"/>
              </a:ext>
            </a:extLst>
          </p:cNvPr>
          <p:cNvGrpSpPr/>
          <p:nvPr/>
        </p:nvGrpSpPr>
        <p:grpSpPr>
          <a:xfrm>
            <a:off x="707715" y="7480445"/>
            <a:ext cx="6138340" cy="816209"/>
            <a:chOff x="707715" y="7518884"/>
            <a:chExt cx="6138340" cy="816209"/>
          </a:xfrm>
        </p:grpSpPr>
        <p:sp>
          <p:nvSpPr>
            <p:cNvPr id="39" name="テキスト ボックス 38">
              <a:extLst>
                <a:ext uri="{FF2B5EF4-FFF2-40B4-BE49-F238E27FC236}">
                  <a16:creationId xmlns:a16="http://schemas.microsoft.com/office/drawing/2014/main" id="{5AC7C92A-7CFA-D2A1-E676-5C9C1CB536B3}"/>
                </a:ext>
              </a:extLst>
            </p:cNvPr>
            <p:cNvSpPr txBox="1"/>
            <p:nvPr/>
          </p:nvSpPr>
          <p:spPr>
            <a:xfrm>
              <a:off x="1554055" y="7552551"/>
              <a:ext cx="197518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コンビニ交付サービス</a:t>
              </a:r>
            </a:p>
          </p:txBody>
        </p:sp>
        <p:sp>
          <p:nvSpPr>
            <p:cNvPr id="40" name="四角形: 角を丸くする 39">
              <a:extLst>
                <a:ext uri="{FF2B5EF4-FFF2-40B4-BE49-F238E27FC236}">
                  <a16:creationId xmlns:a16="http://schemas.microsoft.com/office/drawing/2014/main" id="{4C84A6D7-D58A-7F55-0CD8-666DC6EC45E5}"/>
                </a:ext>
              </a:extLst>
            </p:cNvPr>
            <p:cNvSpPr/>
            <p:nvPr/>
          </p:nvSpPr>
          <p:spPr>
            <a:xfrm>
              <a:off x="707715" y="7518884"/>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施策⑥</a:t>
              </a:r>
            </a:p>
          </p:txBody>
        </p:sp>
        <p:sp>
          <p:nvSpPr>
            <p:cNvPr id="42" name="テキスト ボックス 41">
              <a:extLst>
                <a:ext uri="{FF2B5EF4-FFF2-40B4-BE49-F238E27FC236}">
                  <a16:creationId xmlns:a16="http://schemas.microsoft.com/office/drawing/2014/main" id="{71F97C79-58A9-9FE1-F3CD-3856DF7FF8A1}"/>
                </a:ext>
              </a:extLst>
            </p:cNvPr>
            <p:cNvSpPr txBox="1"/>
            <p:nvPr/>
          </p:nvSpPr>
          <p:spPr>
            <a:xfrm>
              <a:off x="1554055" y="7827262"/>
              <a:ext cx="5292000" cy="507831"/>
            </a:xfrm>
            <a:prstGeom prst="rect">
              <a:avLst/>
            </a:prstGeom>
            <a:noFill/>
          </p:spPr>
          <p:txBody>
            <a:bodyPr wrap="square" lIns="0" tIns="0" rIns="0" bIns="0" rtlCol="0">
              <a:spAutoFit/>
            </a:bodyPr>
            <a:lstStyle/>
            <a:p>
              <a:pPr indent="144000" algn="just" fontAlgn="ctr"/>
              <a:r>
                <a:rPr kumimoji="1" lang="ja-JP" altLang="en-US" sz="1100" dirty="0">
                  <a:latin typeface="+mn-ea"/>
                </a:rPr>
                <a:t>現在運用中であるが、令和</a:t>
              </a:r>
              <a:r>
                <a:rPr kumimoji="1" lang="en-US" altLang="ja-JP" sz="1100" dirty="0">
                  <a:latin typeface="+mn-ea"/>
                </a:rPr>
                <a:t>7</a:t>
              </a:r>
              <a:r>
                <a:rPr kumimoji="1" lang="ja-JP" altLang="en-US" sz="1100" dirty="0">
                  <a:latin typeface="+mn-ea"/>
                </a:rPr>
                <a:t>年（</a:t>
              </a:r>
              <a:r>
                <a:rPr kumimoji="1" lang="en-US" altLang="ja-JP" sz="1100" dirty="0">
                  <a:latin typeface="+mn-ea"/>
                </a:rPr>
                <a:t>2025</a:t>
              </a:r>
              <a:r>
                <a:rPr kumimoji="1" lang="ja-JP" altLang="en-US" sz="1100" dirty="0">
                  <a:latin typeface="+mn-ea"/>
                </a:rPr>
                <a:t>年）に新しいシステムを導入する予定である。本籍が当市にあれば住民登録が当市でない場合であっても戸籍を取得できるように検討</a:t>
              </a:r>
              <a:endParaRPr kumimoji="1" lang="ja-JP" altLang="en-US" sz="1100" strike="sngStrike" dirty="0">
                <a:solidFill>
                  <a:srgbClr val="FF0000"/>
                </a:solidFill>
                <a:highlight>
                  <a:srgbClr val="FFFF00"/>
                </a:highlight>
                <a:latin typeface="+mn-ea"/>
              </a:endParaRPr>
            </a:p>
          </p:txBody>
        </p:sp>
      </p:grpSp>
      <p:grpSp>
        <p:nvGrpSpPr>
          <p:cNvPr id="46" name="グループ化 45">
            <a:extLst>
              <a:ext uri="{FF2B5EF4-FFF2-40B4-BE49-F238E27FC236}">
                <a16:creationId xmlns:a16="http://schemas.microsoft.com/office/drawing/2014/main" id="{C6A59671-2504-E97B-4221-E094AFE0418B}"/>
              </a:ext>
            </a:extLst>
          </p:cNvPr>
          <p:cNvGrpSpPr/>
          <p:nvPr/>
        </p:nvGrpSpPr>
        <p:grpSpPr>
          <a:xfrm>
            <a:off x="707715" y="8457572"/>
            <a:ext cx="6138340" cy="1493318"/>
            <a:chOff x="707715" y="7600048"/>
            <a:chExt cx="6138340" cy="1493318"/>
          </a:xfrm>
        </p:grpSpPr>
        <p:sp>
          <p:nvSpPr>
            <p:cNvPr id="47" name="テキスト ボックス 46">
              <a:extLst>
                <a:ext uri="{FF2B5EF4-FFF2-40B4-BE49-F238E27FC236}">
                  <a16:creationId xmlns:a16="http://schemas.microsoft.com/office/drawing/2014/main" id="{D05D8A61-8710-95C7-98AC-6EFF5CB7896F}"/>
                </a:ext>
              </a:extLst>
            </p:cNvPr>
            <p:cNvSpPr txBox="1"/>
            <p:nvPr/>
          </p:nvSpPr>
          <p:spPr>
            <a:xfrm>
              <a:off x="1554055" y="7633715"/>
              <a:ext cx="1975180" cy="184666"/>
            </a:xfrm>
            <a:prstGeom prst="rect">
              <a:avLst/>
            </a:prstGeom>
            <a:noFill/>
          </p:spPr>
          <p:txBody>
            <a:bodyPr wrap="square" lIns="0" tIns="0" rIns="0" bIns="0" rtlCol="0">
              <a:spAutoFit/>
            </a:bodyPr>
            <a:lstStyle/>
            <a:p>
              <a:pPr fontAlgn="ctr"/>
              <a:r>
                <a:rPr kumimoji="1" lang="ja-JP" altLang="en-US" sz="1200" b="1" dirty="0">
                  <a:latin typeface="BIZ UDPゴシック" panose="020B0400000000000000" pitchFamily="50" charset="-128"/>
                  <a:ea typeface="BIZ UDPゴシック" panose="020B0400000000000000" pitchFamily="50" charset="-128"/>
                </a:rPr>
                <a:t>決済方法</a:t>
              </a:r>
            </a:p>
          </p:txBody>
        </p:sp>
        <p:sp>
          <p:nvSpPr>
            <p:cNvPr id="48" name="四角形: 角を丸くする 47">
              <a:extLst>
                <a:ext uri="{FF2B5EF4-FFF2-40B4-BE49-F238E27FC236}">
                  <a16:creationId xmlns:a16="http://schemas.microsoft.com/office/drawing/2014/main" id="{2C962934-99EA-FC3E-02FA-19B76551CDA3}"/>
                </a:ext>
              </a:extLst>
            </p:cNvPr>
            <p:cNvSpPr/>
            <p:nvPr/>
          </p:nvSpPr>
          <p:spPr>
            <a:xfrm>
              <a:off x="707715" y="7600048"/>
              <a:ext cx="720000" cy="252000"/>
            </a:xfrm>
            <a:prstGeom prst="roundRect">
              <a:avLst/>
            </a:prstGeom>
            <a:solidFill>
              <a:schemeClr val="bg1"/>
            </a:solidFill>
            <a:ln>
              <a:solidFill>
                <a:srgbClr val="31926F"/>
              </a:solidFill>
            </a:ln>
            <a:effectLst/>
          </p:spPr>
          <p:style>
            <a:lnRef idx="0">
              <a:schemeClr val="dk1"/>
            </a:lnRef>
            <a:fillRef idx="3">
              <a:schemeClr val="dk1"/>
            </a:fillRef>
            <a:effectRef idx="3">
              <a:schemeClr val="dk1"/>
            </a:effectRef>
            <a:fontRef idx="minor">
              <a:schemeClr val="lt1"/>
            </a:fontRef>
          </p:style>
          <p:txBody>
            <a:bodyPr lIns="0" tIns="0" rIns="0" bIns="0" rtlCol="0" anchor="ctr" anchorCtr="1"/>
            <a:lstStyle/>
            <a:p>
              <a:pPr algn="ctr" fontAlgn="ctr"/>
              <a:r>
                <a:rPr kumimoji="1" lang="ja-JP" altLang="en-US" sz="1100" b="1" dirty="0">
                  <a:solidFill>
                    <a:srgbClr val="31926F"/>
                  </a:solidFill>
                  <a:latin typeface="BIZ UDPゴシック" panose="020B0400000000000000" pitchFamily="50" charset="-128"/>
                  <a:ea typeface="BIZ UDPゴシック" panose="020B0400000000000000" pitchFamily="50" charset="-128"/>
                </a:rPr>
                <a:t>施策⑧</a:t>
              </a:r>
            </a:p>
          </p:txBody>
        </p:sp>
        <p:sp>
          <p:nvSpPr>
            <p:cNvPr id="49" name="テキスト ボックス 48">
              <a:extLst>
                <a:ext uri="{FF2B5EF4-FFF2-40B4-BE49-F238E27FC236}">
                  <a16:creationId xmlns:a16="http://schemas.microsoft.com/office/drawing/2014/main" id="{B26B1E35-9977-D76D-9612-B14635A3C561}"/>
                </a:ext>
              </a:extLst>
            </p:cNvPr>
            <p:cNvSpPr txBox="1"/>
            <p:nvPr/>
          </p:nvSpPr>
          <p:spPr>
            <a:xfrm>
              <a:off x="1554055" y="7908426"/>
              <a:ext cx="5292000" cy="1184940"/>
            </a:xfrm>
            <a:prstGeom prst="rect">
              <a:avLst/>
            </a:prstGeom>
            <a:noFill/>
          </p:spPr>
          <p:txBody>
            <a:bodyPr wrap="square" lIns="0" tIns="0" rIns="0" bIns="0" rtlCol="0">
              <a:spAutoFit/>
            </a:bodyPr>
            <a:lstStyle/>
            <a:p>
              <a:pPr indent="144000" algn="just" fontAlgn="ctr"/>
              <a:r>
                <a:rPr kumimoji="1" lang="ja-JP" altLang="en-US" sz="1100" dirty="0">
                  <a:latin typeface="+mn-ea"/>
                </a:rPr>
                <a:t>コンビニ収納については、市民税・都民税、固定資産税・都市計画税、軽自動車税、国民健康保険税で利用可能</a:t>
              </a:r>
              <a:endParaRPr kumimoji="1" lang="ja-JP" altLang="en-US" sz="1100" strike="sngStrike" dirty="0">
                <a:solidFill>
                  <a:srgbClr val="FF0000"/>
                </a:solidFill>
                <a:highlight>
                  <a:srgbClr val="FFFF00"/>
                </a:highlight>
                <a:latin typeface="+mn-ea"/>
              </a:endParaRPr>
            </a:p>
            <a:p>
              <a:pPr indent="144000" algn="just" fontAlgn="ctr"/>
              <a:r>
                <a:rPr kumimoji="1" lang="ja-JP" altLang="en-US" sz="1100" dirty="0">
                  <a:latin typeface="+mn-ea"/>
                </a:rPr>
                <a:t>キャッシュレス決済は、市民課窓口において住民票等各種証明書手数料の支払いを行う場合に利用可能。対応している決済方法は、以下のとおり。</a:t>
              </a:r>
            </a:p>
            <a:p>
              <a:pPr algn="just" fontAlgn="ctr"/>
              <a:r>
                <a:rPr kumimoji="1" lang="ja-JP" altLang="en-US" sz="1100" dirty="0">
                  <a:latin typeface="+mn-ea"/>
                </a:rPr>
                <a:t>　・ クレジットカード</a:t>
              </a:r>
            </a:p>
            <a:p>
              <a:pPr algn="just" fontAlgn="ctr"/>
              <a:r>
                <a:rPr kumimoji="1" lang="ja-JP" altLang="en-US" sz="1100" dirty="0">
                  <a:latin typeface="+mn-ea"/>
                </a:rPr>
                <a:t>　・ 電子マネー</a:t>
              </a:r>
            </a:p>
            <a:p>
              <a:pPr algn="just" fontAlgn="ctr"/>
              <a:r>
                <a:rPr kumimoji="1" lang="ja-JP" altLang="en-US" sz="1100" dirty="0">
                  <a:latin typeface="+mn-ea"/>
                </a:rPr>
                <a:t>　・ コード決済</a:t>
              </a:r>
            </a:p>
          </p:txBody>
        </p:sp>
      </p:grpSp>
    </p:spTree>
    <p:extLst>
      <p:ext uri="{BB962C8B-B14F-4D97-AF65-F5344CB8AC3E}">
        <p14:creationId xmlns:p14="http://schemas.microsoft.com/office/powerpoint/2010/main" val="22064302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MRI_color">
      <a:dk1>
        <a:srgbClr val="000000"/>
      </a:dk1>
      <a:lt1>
        <a:srgbClr val="FFFFFF"/>
      </a:lt1>
      <a:dk2>
        <a:srgbClr val="3E5E84"/>
      </a:dk2>
      <a:lt2>
        <a:srgbClr val="E9EDF3"/>
      </a:lt2>
      <a:accent1>
        <a:srgbClr val="96A8C0"/>
      </a:accent1>
      <a:accent2>
        <a:srgbClr val="8AB6C1"/>
      </a:accent2>
      <a:accent3>
        <a:srgbClr val="89B8AA"/>
      </a:accent3>
      <a:accent4>
        <a:srgbClr val="A89FBC"/>
      </a:accent4>
      <a:accent5>
        <a:srgbClr val="C89E28"/>
      </a:accent5>
      <a:accent6>
        <a:srgbClr val="A92C1D"/>
      </a:accent6>
      <a:hlink>
        <a:srgbClr val="3E5E84"/>
      </a:hlink>
      <a:folHlink>
        <a:srgbClr val="D2E8BD"/>
      </a:folHlink>
    </a:clrScheme>
    <a:fontScheme name="MRI_2021_font">
      <a:majorFont>
        <a:latin typeface="Arial"/>
        <a:ea typeface="BIZ UDPゴシック"/>
        <a:cs typeface=""/>
      </a:majorFont>
      <a:minorFont>
        <a:latin typeface="Arial"/>
        <a:ea typeface="BIZ UDP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F4EA64EF-3092-473C-994A-576D3A4BF737}" vid="{6B0B758C-595F-4ABD-A941-E9F0C7E622A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73049F8FA4704459C972F8526B50DBA" ma:contentTypeVersion="4" ma:contentTypeDescription="新しいドキュメントを作成します。" ma:contentTypeScope="" ma:versionID="ec5ce249fe1521e0772f4dbcba7fb0fe">
  <xsd:schema xmlns:xsd="http://www.w3.org/2001/XMLSchema" xmlns:xs="http://www.w3.org/2001/XMLSchema" xmlns:p="http://schemas.microsoft.com/office/2006/metadata/properties" xmlns:ns2="bacfa822-d434-4600-9c70-5ec996064b50" targetNamespace="http://schemas.microsoft.com/office/2006/metadata/properties" ma:root="true" ma:fieldsID="108a7db10d5e1df25c7cc46a84e83e63" ns2:_="">
    <xsd:import namespace="bacfa822-d434-4600-9c70-5ec996064b5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cfa822-d434-4600-9c70-5ec996064b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CCB389-80BA-402E-B95B-6E8B45A3C3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cfa822-d434-4600-9c70-5ec996064b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9DEDFC-7CFD-4346-96B4-A8CCD08C1642}">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bacfa822-d434-4600-9c70-5ec996064b50"/>
    <ds:schemaRef ds:uri="http://www.w3.org/XML/1998/namespace"/>
  </ds:schemaRefs>
</ds:datastoreItem>
</file>

<file path=customXml/itemProps3.xml><?xml version="1.0" encoding="utf-8"?>
<ds:datastoreItem xmlns:ds="http://schemas.openxmlformats.org/officeDocument/2006/customXml" ds:itemID="{3B4A825E-27FB-442D-9D6E-E38A290839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53832</Words>
  <Application>Microsoft Office PowerPoint</Application>
  <PresentationFormat>ユーザー設定</PresentationFormat>
  <Paragraphs>4107</Paragraphs>
  <Slides>150</Slides>
  <Notes>2</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150</vt:i4>
      </vt:variant>
    </vt:vector>
  </HeadingPairs>
  <TitlesOfParts>
    <vt:vector size="157" baseType="lpstr">
      <vt:lpstr>BIZ UDPゴシック</vt:lpstr>
      <vt:lpstr>游ゴシック</vt:lpstr>
      <vt:lpstr>Arial</vt:lpstr>
      <vt:lpstr>Calibri</vt:lpstr>
      <vt:lpstr>Palatino Linotype</vt:lpstr>
      <vt:lpstr>Default Theme</vt:lpstr>
      <vt:lpstr>think-cell スライド</vt:lpstr>
      <vt:lpstr>PowerPoint プレゼンテーション</vt:lpstr>
      <vt:lpstr>PowerPoint プレゼンテーション</vt:lpstr>
      <vt:lpstr>目次</vt:lpstr>
      <vt:lpstr>目次</vt:lpstr>
      <vt:lpstr>1.はじめに</vt:lpstr>
      <vt:lpstr>1.はじめに</vt:lpstr>
      <vt:lpstr>PowerPoint プレゼンテーション</vt:lpstr>
      <vt:lpstr>1.はじめに</vt:lpstr>
      <vt:lpstr>PowerPoint プレゼンテーション</vt:lpstr>
      <vt:lpstr>PowerPoint プレゼンテーション</vt:lpstr>
      <vt:lpstr>PowerPoint プレゼンテーション</vt:lpstr>
      <vt:lpstr>PowerPoint プレゼンテーション</vt:lpstr>
      <vt:lpstr>1.はじめに</vt:lpstr>
      <vt:lpstr>2.自治体等事例</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2.自治体等事例</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2.自治体等事例</vt:lpstr>
      <vt:lpstr>PowerPoint プレゼンテーション</vt:lpstr>
      <vt:lpstr>PowerPoint プレゼンテーション</vt:lpstr>
      <vt:lpstr>2.自治体等事例</vt:lpstr>
      <vt:lpstr>PowerPoint プレゼンテーション</vt:lpstr>
      <vt:lpstr>PowerPoint プレゼンテーション</vt:lpstr>
      <vt:lpstr>PowerPoint プレゼンテーション</vt:lpstr>
      <vt:lpstr>用語集</vt:lpstr>
      <vt:lpstr>用語集</vt:lpstr>
      <vt:lpstr>用語集</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庁舎DX推進事例集</dc:title>
  <dc:creator/>
  <cp:lastModifiedBy/>
  <cp:revision>2</cp:revision>
  <dcterms:created xsi:type="dcterms:W3CDTF">2023-09-04T12:29:15Z</dcterms:created>
  <dcterms:modified xsi:type="dcterms:W3CDTF">2024-03-14T03:39:54Z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0x010100873049F8FA4704459C972F8526B50DBA</vt:lpwstr>
  </property>
  <property fmtid="{D5CDD505-2E9C-101B-9397-08002B2CF9AE}" pid="3" name="MediaServiceImageTags">
    <vt:lpwstr/>
  </property>
  <property fmtid="{D5CDD505-2E9C-101B-9397-08002B2CF9AE}" pid="4" name="MSIP_Label_4434c97d-8ab1-48ff-a40e-6511b83ece5b_Enabled">
    <vt:lpwstr>true</vt:lpwstr>
  </property>
  <property fmtid="{D5CDD505-2E9C-101B-9397-08002B2CF9AE}" pid="5" name="MSIP_Label_4434c97d-8ab1-48ff-a40e-6511b83ece5b_SetDate">
    <vt:lpwstr>2023-12-07T01:26:47Z</vt:lpwstr>
  </property>
  <property fmtid="{D5CDD505-2E9C-101B-9397-08002B2CF9AE}" pid="6" name="MSIP_Label_4434c97d-8ab1-48ff-a40e-6511b83ece5b_Method">
    <vt:lpwstr>Standard</vt:lpwstr>
  </property>
  <property fmtid="{D5CDD505-2E9C-101B-9397-08002B2CF9AE}" pid="7" name="MSIP_Label_4434c97d-8ab1-48ff-a40e-6511b83ece5b_Name">
    <vt:lpwstr>GTT Public</vt:lpwstr>
  </property>
  <property fmtid="{D5CDD505-2E9C-101B-9397-08002B2CF9AE}" pid="8" name="MSIP_Label_4434c97d-8ab1-48ff-a40e-6511b83ece5b_SiteId">
    <vt:lpwstr>9d3e2e69-df2b-4c53-bac1-dd09f0728a7d</vt:lpwstr>
  </property>
  <property fmtid="{D5CDD505-2E9C-101B-9397-08002B2CF9AE}" pid="9" name="MSIP_Label_4434c97d-8ab1-48ff-a40e-6511b83ece5b_ActionId">
    <vt:lpwstr>5384be63-7186-488f-8e8e-9fc70f54389e</vt:lpwstr>
  </property>
  <property fmtid="{D5CDD505-2E9C-101B-9397-08002B2CF9AE}" pid="10" name="MSIP_Label_4434c97d-8ab1-48ff-a40e-6511b83ece5b_ContentBits">
    <vt:lpwstr>0</vt:lpwstr>
  </property>
</Properties>
</file>