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12"/>
  </p:notesMasterIdLst>
  <p:handoutMasterIdLst>
    <p:handoutMasterId r:id="rId113"/>
  </p:handoutMasterIdLst>
  <p:sldIdLst>
    <p:sldId id="258" r:id="rId5"/>
    <p:sldId id="438" r:id="rId6"/>
    <p:sldId id="329" r:id="rId7"/>
    <p:sldId id="348" r:id="rId8"/>
    <p:sldId id="347" r:id="rId9"/>
    <p:sldId id="332" r:id="rId10"/>
    <p:sldId id="333" r:id="rId11"/>
    <p:sldId id="334" r:id="rId12"/>
    <p:sldId id="335" r:id="rId13"/>
    <p:sldId id="457" r:id="rId14"/>
    <p:sldId id="338" r:id="rId15"/>
    <p:sldId id="339" r:id="rId16"/>
    <p:sldId id="340" r:id="rId17"/>
    <p:sldId id="330" r:id="rId18"/>
    <p:sldId id="341" r:id="rId19"/>
    <p:sldId id="342" r:id="rId20"/>
    <p:sldId id="343" r:id="rId21"/>
    <p:sldId id="344" r:id="rId22"/>
    <p:sldId id="345" r:id="rId23"/>
    <p:sldId id="346" r:id="rId24"/>
    <p:sldId id="350" r:id="rId25"/>
    <p:sldId id="459" r:id="rId26"/>
    <p:sldId id="461" r:id="rId27"/>
    <p:sldId id="351"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446" r:id="rId49"/>
    <p:sldId id="447" r:id="rId50"/>
    <p:sldId id="448" r:id="rId51"/>
    <p:sldId id="449" r:id="rId52"/>
    <p:sldId id="450" r:id="rId53"/>
    <p:sldId id="382" r:id="rId54"/>
    <p:sldId id="383" r:id="rId55"/>
    <p:sldId id="454" r:id="rId56"/>
    <p:sldId id="384" r:id="rId57"/>
    <p:sldId id="385" r:id="rId58"/>
    <p:sldId id="386" r:id="rId59"/>
    <p:sldId id="387" r:id="rId60"/>
    <p:sldId id="388" r:id="rId61"/>
    <p:sldId id="390" r:id="rId62"/>
    <p:sldId id="391" r:id="rId63"/>
    <p:sldId id="392" r:id="rId64"/>
    <p:sldId id="393" r:id="rId65"/>
    <p:sldId id="394" r:id="rId66"/>
    <p:sldId id="377" r:id="rId67"/>
    <p:sldId id="395" r:id="rId68"/>
    <p:sldId id="397" r:id="rId69"/>
    <p:sldId id="398" r:id="rId70"/>
    <p:sldId id="396" r:id="rId71"/>
    <p:sldId id="399" r:id="rId72"/>
    <p:sldId id="400" r:id="rId73"/>
    <p:sldId id="401" r:id="rId74"/>
    <p:sldId id="463" r:id="rId75"/>
    <p:sldId id="403" r:id="rId76"/>
    <p:sldId id="404" r:id="rId77"/>
    <p:sldId id="405" r:id="rId78"/>
    <p:sldId id="406" r:id="rId79"/>
    <p:sldId id="407" r:id="rId80"/>
    <p:sldId id="408" r:id="rId81"/>
    <p:sldId id="410" r:id="rId82"/>
    <p:sldId id="411" r:id="rId83"/>
    <p:sldId id="464" r:id="rId84"/>
    <p:sldId id="413" r:id="rId85"/>
    <p:sldId id="414" r:id="rId86"/>
    <p:sldId id="456" r:id="rId87"/>
    <p:sldId id="415" r:id="rId88"/>
    <p:sldId id="416" r:id="rId89"/>
    <p:sldId id="417" r:id="rId90"/>
    <p:sldId id="418" r:id="rId91"/>
    <p:sldId id="419" r:id="rId92"/>
    <p:sldId id="470" r:id="rId93"/>
    <p:sldId id="421" r:id="rId94"/>
    <p:sldId id="422" r:id="rId95"/>
    <p:sldId id="423" r:id="rId96"/>
    <p:sldId id="352" r:id="rId97"/>
    <p:sldId id="378" r:id="rId98"/>
    <p:sldId id="379" r:id="rId99"/>
    <p:sldId id="380" r:id="rId100"/>
    <p:sldId id="381" r:id="rId101"/>
    <p:sldId id="425" r:id="rId102"/>
    <p:sldId id="426" r:id="rId103"/>
    <p:sldId id="428" r:id="rId104"/>
    <p:sldId id="468" r:id="rId105"/>
    <p:sldId id="469" r:id="rId106"/>
    <p:sldId id="434" r:id="rId107"/>
    <p:sldId id="466" r:id="rId108"/>
    <p:sldId id="467" r:id="rId109"/>
    <p:sldId id="462" r:id="rId110"/>
    <p:sldId id="471" r:id="rId111"/>
  </p:sldIdLst>
  <p:sldSz cx="7559675" cy="10691813"/>
  <p:notesSz cx="10234613" cy="7104063"/>
  <p:custDataLst>
    <p:tags r:id="rId114"/>
  </p:custDataLst>
  <p:defaultTex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D3E7016F-68D5-40D8-A385-BB67E351A91F}">
          <p14:sldIdLst>
            <p14:sldId id="258"/>
          </p14:sldIdLst>
        </p14:section>
        <p14:section name="本書の構成" id="{84B17D38-8884-4205-B75B-50BAB6C9860E}">
          <p14:sldIdLst>
            <p14:sldId id="438"/>
          </p14:sldIdLst>
        </p14:section>
        <p14:section name="目次" id="{944490E0-14D1-4F21-9FF4-B26A173498C2}">
          <p14:sldIdLst>
            <p14:sldId id="329"/>
            <p14:sldId id="348"/>
            <p14:sldId id="347"/>
          </p14:sldIdLst>
        </p14:section>
        <p14:section name="1. はじめに" id="{AAB64D54-D276-4410-A03A-7D62DF4EFBC6}">
          <p14:sldIdLst>
            <p14:sldId id="332"/>
          </p14:sldIdLst>
        </p14:section>
        <p14:section name="2. 庁舎建て替えを契機としたDX推進の準備" id="{62F02E48-4C3A-4AAE-A738-970A07F838BF}">
          <p14:sldIdLst>
            <p14:sldId id="333"/>
            <p14:sldId id="334"/>
            <p14:sldId id="335"/>
            <p14:sldId id="457"/>
            <p14:sldId id="338"/>
            <p14:sldId id="339"/>
            <p14:sldId id="340"/>
          </p14:sldIdLst>
        </p14:section>
        <p14:section name="3-1. 窓口業務改善" id="{E889EF1E-DED8-4702-B58D-E75F145B3DBF}">
          <p14:sldIdLst>
            <p14:sldId id="330"/>
            <p14:sldId id="341"/>
            <p14:sldId id="342"/>
            <p14:sldId id="343"/>
            <p14:sldId id="344"/>
            <p14:sldId id="345"/>
          </p14:sldIdLst>
        </p14:section>
        <p14:section name="3-2.柔軟な働き方" id="{E76F1E23-FB93-4469-BAD0-6FED0EBF4445}">
          <p14:sldIdLst>
            <p14:sldId id="346"/>
            <p14:sldId id="350"/>
            <p14:sldId id="459"/>
            <p14:sldId id="461"/>
            <p14:sldId id="351"/>
            <p14:sldId id="353"/>
            <p14:sldId id="354"/>
            <p14:sldId id="355"/>
            <p14:sldId id="356"/>
          </p14:sldIdLst>
        </p14:section>
        <p14:section name="3-3.ペーパーレス" id="{B9808513-A84C-49CA-946A-61158FA1A341}">
          <p14:sldIdLst>
            <p14:sldId id="357"/>
            <p14:sldId id="358"/>
            <p14:sldId id="359"/>
            <p14:sldId id="360"/>
            <p14:sldId id="361"/>
          </p14:sldIdLst>
        </p14:section>
        <p14:section name="3-4.環境・安全対策" id="{C2CEB4CF-653F-42D4-B49E-C6E23388F590}">
          <p14:sldIdLst>
            <p14:sldId id="362"/>
            <p14:sldId id="363"/>
            <p14:sldId id="364"/>
            <p14:sldId id="365"/>
            <p14:sldId id="366"/>
          </p14:sldIdLst>
        </p14:section>
        <p14:section name="3-5.IT基盤の見直し" id="{FB8DB4E7-7D28-4C08-B9A2-BADF34EBB15A}">
          <p14:sldIdLst>
            <p14:sldId id="367"/>
            <p14:sldId id="368"/>
            <p14:sldId id="369"/>
            <p14:sldId id="370"/>
            <p14:sldId id="371"/>
          </p14:sldIdLst>
        </p14:section>
        <p14:section name="4.DX推進に係る取組みの施策" id="{5E67ECAF-FA79-44BB-9BB6-AC8442AD1C69}">
          <p14:sldIdLst>
            <p14:sldId id="372"/>
            <p14:sldId id="446"/>
            <p14:sldId id="447"/>
            <p14:sldId id="448"/>
            <p14:sldId id="449"/>
            <p14:sldId id="450"/>
            <p14:sldId id="382"/>
            <p14:sldId id="383"/>
            <p14:sldId id="454"/>
            <p14:sldId id="384"/>
            <p14:sldId id="385"/>
            <p14:sldId id="386"/>
            <p14:sldId id="387"/>
            <p14:sldId id="388"/>
            <p14:sldId id="390"/>
            <p14:sldId id="391"/>
            <p14:sldId id="392"/>
            <p14:sldId id="393"/>
            <p14:sldId id="394"/>
            <p14:sldId id="377"/>
            <p14:sldId id="395"/>
            <p14:sldId id="397"/>
            <p14:sldId id="398"/>
            <p14:sldId id="396"/>
            <p14:sldId id="399"/>
            <p14:sldId id="400"/>
            <p14:sldId id="401"/>
            <p14:sldId id="463"/>
            <p14:sldId id="403"/>
            <p14:sldId id="404"/>
            <p14:sldId id="405"/>
            <p14:sldId id="406"/>
            <p14:sldId id="407"/>
            <p14:sldId id="408"/>
            <p14:sldId id="410"/>
            <p14:sldId id="411"/>
            <p14:sldId id="464"/>
            <p14:sldId id="413"/>
            <p14:sldId id="414"/>
            <p14:sldId id="456"/>
            <p14:sldId id="415"/>
            <p14:sldId id="416"/>
            <p14:sldId id="417"/>
            <p14:sldId id="418"/>
            <p14:sldId id="419"/>
            <p14:sldId id="470"/>
            <p14:sldId id="421"/>
            <p14:sldId id="422"/>
            <p14:sldId id="423"/>
            <p14:sldId id="352"/>
            <p14:sldId id="378"/>
            <p14:sldId id="379"/>
            <p14:sldId id="380"/>
            <p14:sldId id="381"/>
            <p14:sldId id="425"/>
            <p14:sldId id="426"/>
          </p14:sldIdLst>
        </p14:section>
        <p14:section name="5.未来に向けて" id="{3CA05857-4EBA-4AD8-A2C3-66AA6362A474}">
          <p14:sldIdLst>
            <p14:sldId id="428"/>
          </p14:sldIdLst>
        </p14:section>
        <p14:section name="参考資料" id="{D0476F78-F56D-4A97-922C-5D142B1F2651}">
          <p14:sldIdLst>
            <p14:sldId id="468"/>
            <p14:sldId id="469"/>
          </p14:sldIdLst>
        </p14:section>
        <p14:section name="用語集" id="{7944AFCD-2060-4C74-92AD-9C0546A2CE28}">
          <p14:sldIdLst>
            <p14:sldId id="434"/>
            <p14:sldId id="466"/>
            <p14:sldId id="467"/>
          </p14:sldIdLst>
        </p14:section>
        <p14:section name="謝辞" id="{38D341DB-3FFE-4AD4-8619-A9E4A7FB51B8}">
          <p14:sldIdLst>
            <p14:sldId id="462"/>
          </p14:sldIdLst>
        </p14:section>
        <p14:section name="裏表紙" id="{91475D7B-0AD2-4650-9D89-AEDA3CE472EA}">
          <p14:sldIdLst>
            <p14:sldId id="4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26F"/>
    <a:srgbClr val="466A4E"/>
    <a:srgbClr val="59A78B"/>
    <a:srgbClr val="80BCA6"/>
    <a:srgbClr val="FFFFFF"/>
    <a:srgbClr val="E8F09A"/>
    <a:srgbClr val="CDD6D5"/>
    <a:srgbClr val="E6E6E6"/>
    <a:srgbClr val="8FB737"/>
    <a:srgbClr val="E73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6353" autoAdjust="0"/>
  </p:normalViewPr>
  <p:slideViewPr>
    <p:cSldViewPr snapToGrid="0">
      <p:cViewPr>
        <p:scale>
          <a:sx n="100" d="100"/>
          <a:sy n="100" d="100"/>
        </p:scale>
        <p:origin x="1464" y="-6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848"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handoutMaster" Target="handoutMasters/handoutMaster1.xml"/><Relationship Id="rId118"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C5D0DC-9362-7ADC-E0E0-A91870028C82}"/>
              </a:ext>
            </a:extLst>
          </p:cNvPr>
          <p:cNvSpPr>
            <a:spLocks noGrp="1"/>
          </p:cNvSpPr>
          <p:nvPr>
            <p:ph type="hdr" sz="quarter"/>
          </p:nvPr>
        </p:nvSpPr>
        <p:spPr>
          <a:xfrm>
            <a:off x="2" y="1"/>
            <a:ext cx="4434680" cy="356281"/>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37343FE-DF6F-9A6E-A61E-B35C36F341B7}"/>
              </a:ext>
            </a:extLst>
          </p:cNvPr>
          <p:cNvSpPr>
            <a:spLocks noGrp="1"/>
          </p:cNvSpPr>
          <p:nvPr>
            <p:ph type="dt" sz="quarter" idx="1"/>
          </p:nvPr>
        </p:nvSpPr>
        <p:spPr>
          <a:xfrm>
            <a:off x="5797548" y="1"/>
            <a:ext cx="4434680" cy="356281"/>
          </a:xfrm>
          <a:prstGeom prst="rect">
            <a:avLst/>
          </a:prstGeom>
        </p:spPr>
        <p:txBody>
          <a:bodyPr vert="horz" lIns="94668" tIns="47334" rIns="94668" bIns="47334" rtlCol="0"/>
          <a:lstStyle>
            <a:lvl1pPr algn="r">
              <a:defRPr sz="1200"/>
            </a:lvl1pPr>
          </a:lstStyle>
          <a:p>
            <a:fld id="{5A658CA4-1F19-4C15-AC3E-B492259D1A31}" type="datetimeFigureOut">
              <a:rPr kumimoji="1" lang="ja-JP" altLang="en-US" smtClean="0"/>
              <a:t>2025/1/21</a:t>
            </a:fld>
            <a:endParaRPr kumimoji="1" lang="ja-JP" altLang="en-US"/>
          </a:p>
        </p:txBody>
      </p:sp>
      <p:sp>
        <p:nvSpPr>
          <p:cNvPr id="4" name="フッター プレースホルダー 3">
            <a:extLst>
              <a:ext uri="{FF2B5EF4-FFF2-40B4-BE49-F238E27FC236}">
                <a16:creationId xmlns:a16="http://schemas.microsoft.com/office/drawing/2014/main" id="{1886EF5D-D169-07C3-661D-3562C88523E0}"/>
              </a:ext>
            </a:extLst>
          </p:cNvPr>
          <p:cNvSpPr>
            <a:spLocks noGrp="1"/>
          </p:cNvSpPr>
          <p:nvPr>
            <p:ph type="ftr" sz="quarter" idx="2"/>
          </p:nvPr>
        </p:nvSpPr>
        <p:spPr>
          <a:xfrm>
            <a:off x="2" y="6747782"/>
            <a:ext cx="4434680" cy="356281"/>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17FD6A0-1FA7-A92E-DCDC-3FE2EEEBC1C1}"/>
              </a:ext>
            </a:extLst>
          </p:cNvPr>
          <p:cNvSpPr>
            <a:spLocks noGrp="1"/>
          </p:cNvSpPr>
          <p:nvPr>
            <p:ph type="sldNum" sz="quarter" idx="3"/>
          </p:nvPr>
        </p:nvSpPr>
        <p:spPr>
          <a:xfrm>
            <a:off x="5797548" y="6747782"/>
            <a:ext cx="4434680" cy="356281"/>
          </a:xfrm>
          <a:prstGeom prst="rect">
            <a:avLst/>
          </a:prstGeom>
        </p:spPr>
        <p:txBody>
          <a:bodyPr vert="horz" lIns="94668" tIns="47334" rIns="94668" bIns="47334" rtlCol="0" anchor="b"/>
          <a:lstStyle>
            <a:lvl1pPr algn="r">
              <a:defRPr sz="1200"/>
            </a:lvl1pPr>
          </a:lstStyle>
          <a:p>
            <a:fld id="{E2037008-52B0-4221-B70E-52C880940FC2}" type="slidenum">
              <a:rPr kumimoji="1" lang="ja-JP" altLang="en-US" smtClean="0"/>
              <a:t>‹#›</a:t>
            </a:fld>
            <a:endParaRPr kumimoji="1" lang="ja-JP" altLang="en-US"/>
          </a:p>
        </p:txBody>
      </p:sp>
    </p:spTree>
    <p:extLst>
      <p:ext uri="{BB962C8B-B14F-4D97-AF65-F5344CB8AC3E}">
        <p14:creationId xmlns:p14="http://schemas.microsoft.com/office/powerpoint/2010/main" val="2331411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5000" cy="356437"/>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6" y="0"/>
            <a:ext cx="4435000" cy="356437"/>
          </a:xfrm>
          <a:prstGeom prst="rect">
            <a:avLst/>
          </a:prstGeom>
        </p:spPr>
        <p:txBody>
          <a:bodyPr vert="horz" lIns="94668" tIns="47334" rIns="94668" bIns="47334" rtlCol="0"/>
          <a:lstStyle>
            <a:lvl1pPr algn="r">
              <a:defRPr sz="1200"/>
            </a:lvl1pPr>
          </a:lstStyle>
          <a:p>
            <a:fld id="{6D9B14E4-5677-475E-BCD0-6842CE6C3287}"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4270375" y="887413"/>
            <a:ext cx="1693863" cy="2397125"/>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7628"/>
            <a:ext cx="4435000" cy="356436"/>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6" y="6747628"/>
            <a:ext cx="4435000" cy="356436"/>
          </a:xfrm>
          <a:prstGeom prst="rect">
            <a:avLst/>
          </a:prstGeom>
        </p:spPr>
        <p:txBody>
          <a:bodyPr vert="horz" lIns="94668" tIns="47334" rIns="94668" bIns="47334" rtlCol="0" anchor="b"/>
          <a:lstStyle>
            <a:lvl1pPr algn="r">
              <a:defRPr sz="1200"/>
            </a:lvl1pPr>
          </a:lstStyle>
          <a:p>
            <a:fld id="{308CADEC-97E5-47FE-83A4-634D47476FFC}" type="slidenum">
              <a:rPr kumimoji="1" lang="ja-JP" altLang="en-US" smtClean="0"/>
              <a:t>‹#›</a:t>
            </a:fld>
            <a:endParaRPr kumimoji="1" lang="ja-JP" altLang="en-US"/>
          </a:p>
        </p:txBody>
      </p:sp>
    </p:spTree>
    <p:extLst>
      <p:ext uri="{BB962C8B-B14F-4D97-AF65-F5344CB8AC3E}">
        <p14:creationId xmlns:p14="http://schemas.microsoft.com/office/powerpoint/2010/main" val="1539063588"/>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8" userDrawn="1">
          <p15:clr>
            <a:srgbClr val="F26B43"/>
          </p15:clr>
        </p15:guide>
        <p15:guide id="2" pos="322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8CADEC-97E5-47FE-83A4-634D47476FFC}" type="slidenum">
              <a:rPr kumimoji="1" lang="ja-JP" altLang="en-US" smtClean="0"/>
              <a:t>27</a:t>
            </a:fld>
            <a:endParaRPr kumimoji="1" lang="ja-JP" altLang="en-US"/>
          </a:p>
        </p:txBody>
      </p:sp>
    </p:spTree>
    <p:extLst>
      <p:ext uri="{BB962C8B-B14F-4D97-AF65-F5344CB8AC3E}">
        <p14:creationId xmlns:p14="http://schemas.microsoft.com/office/powerpoint/2010/main" val="2281520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CC3A353-2616-9680-AE27-AAD097AB2D13}"/>
              </a:ext>
            </a:extLst>
          </p:cNvPr>
          <p:cNvGraphicFramePr>
            <a:graphicFrameLocks noChangeAspect="1"/>
          </p:cNvGraphicFramePr>
          <p:nvPr userDrawn="1">
            <p:custDataLst>
              <p:tags r:id="rId1"/>
            </p:custDataLst>
            <p:extLst>
              <p:ext uri="{D42A27DB-BD31-4B8C-83A1-F6EECF244321}">
                <p14:modId xmlns:p14="http://schemas.microsoft.com/office/powerpoint/2010/main" val="811230533"/>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8" name="think-cell data - do not delete" hidden="1">
                        <a:extLst>
                          <a:ext uri="{FF2B5EF4-FFF2-40B4-BE49-F238E27FC236}">
                            <a16:creationId xmlns:a16="http://schemas.microsoft.com/office/drawing/2014/main" id="{9CC3A353-2616-9680-AE27-AAD097AB2D13}"/>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ctrTitle" hasCustomPrompt="1"/>
          </p:nvPr>
        </p:nvSpPr>
        <p:spPr>
          <a:xfrm>
            <a:off x="1432856" y="4883666"/>
            <a:ext cx="4693963" cy="886397"/>
          </a:xfrm>
          <a:prstGeom prst="rect">
            <a:avLst/>
          </a:prstGeom>
        </p:spPr>
        <p:txBody>
          <a:bodyPr vert="horz" lIns="0" tIns="0" rIns="0" bIns="0" anchor="ctr" anchorCtr="0">
            <a:spAutoFit/>
          </a:bodyPr>
          <a:lstStyle>
            <a:lvl1pPr algn="ctr" fontAlgn="ctr">
              <a:lnSpc>
                <a:spcPct val="120000"/>
              </a:lnSpc>
              <a:spcBef>
                <a:spcPts val="0"/>
              </a:spcBef>
              <a:defRPr sz="4800" b="1">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3" name="Subtitle 2"/>
          <p:cNvSpPr>
            <a:spLocks noGrp="1"/>
          </p:cNvSpPr>
          <p:nvPr>
            <p:ph type="subTitle" idx="1" hasCustomPrompt="1"/>
          </p:nvPr>
        </p:nvSpPr>
        <p:spPr>
          <a:xfrm>
            <a:off x="1432855" y="2521961"/>
            <a:ext cx="4693962" cy="443198"/>
          </a:xfrm>
          <a:prstGeom prst="rect">
            <a:avLst/>
          </a:prstGeom>
        </p:spPr>
        <p:txBody>
          <a:bodyPr lIns="0" tIns="0" rIns="0" bIns="0" anchor="ctr" anchorCtr="0">
            <a:spAutoFit/>
          </a:bodyPr>
          <a:lstStyle>
            <a:lvl1pPr marL="0" indent="0" algn="ctr" fontAlgn="ctr">
              <a:lnSpc>
                <a:spcPct val="120000"/>
              </a:lnSpc>
              <a:spcBef>
                <a:spcPts val="0"/>
              </a:spcBef>
              <a:buNone/>
              <a:defRPr sz="2400">
                <a:solidFill>
                  <a:srgbClr val="31926F"/>
                </a:solidFill>
                <a:latin typeface="BIZ UDPゴシック" panose="020B0400000000000000" pitchFamily="50" charset="-128"/>
                <a:ea typeface="BIZ UDPゴシック" panose="020B0400000000000000" pitchFamily="50" charset="-128"/>
              </a:defRPr>
            </a:lvl1pPr>
            <a:lvl2pPr marL="712748" indent="0" algn="ctr">
              <a:buNone/>
              <a:defRPr sz="3118"/>
            </a:lvl2pPr>
            <a:lvl3pPr marL="1425495" indent="0" algn="ctr">
              <a:buNone/>
              <a:defRPr sz="2806"/>
            </a:lvl3pPr>
            <a:lvl4pPr marL="2138243" indent="0" algn="ctr">
              <a:buNone/>
              <a:defRPr sz="2494"/>
            </a:lvl4pPr>
            <a:lvl5pPr marL="2850991" indent="0" algn="ctr">
              <a:buNone/>
              <a:defRPr sz="2494"/>
            </a:lvl5pPr>
            <a:lvl6pPr marL="3563739" indent="0" algn="ctr">
              <a:buNone/>
              <a:defRPr sz="2494"/>
            </a:lvl6pPr>
            <a:lvl7pPr marL="4276487" indent="0" algn="ctr">
              <a:buNone/>
              <a:defRPr sz="2494"/>
            </a:lvl7pPr>
            <a:lvl8pPr marL="4989235" indent="0" algn="ctr">
              <a:buNone/>
              <a:defRPr sz="2494"/>
            </a:lvl8pPr>
            <a:lvl9pPr marL="5701982" indent="0" algn="ctr">
              <a:buNone/>
              <a:defRPr sz="2494"/>
            </a:lvl9pPr>
          </a:lstStyle>
          <a:p>
            <a:r>
              <a:rPr lang="ja-JP" altLang="en-US" dirty="0"/>
              <a:t>サブタイトル</a:t>
            </a:r>
            <a:endParaRPr lang="en-US" dirty="0"/>
          </a:p>
        </p:txBody>
      </p:sp>
      <p:sp>
        <p:nvSpPr>
          <p:cNvPr id="13" name="テキスト プレースホルダー 12">
            <a:extLst>
              <a:ext uri="{FF2B5EF4-FFF2-40B4-BE49-F238E27FC236}">
                <a16:creationId xmlns:a16="http://schemas.microsoft.com/office/drawing/2014/main" id="{058EE980-FD18-CF6A-7E93-1C4F6D70CDF9}"/>
              </a:ext>
            </a:extLst>
          </p:cNvPr>
          <p:cNvSpPr>
            <a:spLocks noGrp="1"/>
          </p:cNvSpPr>
          <p:nvPr>
            <p:ph type="body" sz="quarter" idx="13" hasCustomPrompt="1"/>
          </p:nvPr>
        </p:nvSpPr>
        <p:spPr>
          <a:xfrm>
            <a:off x="1432855" y="7888731"/>
            <a:ext cx="4693962" cy="295466"/>
          </a:xfrm>
          <a:prstGeom prst="rect">
            <a:avLst/>
          </a:prstGeom>
        </p:spPr>
        <p:txBody>
          <a:bodyPr lIns="0" tIns="0" rIns="0" bIns="0" anchor="ctr" anchorCtr="0">
            <a:spAutoFit/>
          </a:bodyPr>
          <a:lstStyle>
            <a:lvl1pPr marL="0" indent="0" algn="ctr" fontAlgn="ctr">
              <a:lnSpc>
                <a:spcPct val="120000"/>
              </a:lnSpc>
              <a:spcBef>
                <a:spcPts val="0"/>
              </a:spcBef>
              <a:buNone/>
              <a:defRPr sz="1600">
                <a:latin typeface="BIZ UDPゴシック" panose="020B0400000000000000" pitchFamily="50" charset="-128"/>
                <a:ea typeface="BIZ UDPゴシック" panose="020B0400000000000000" pitchFamily="50" charset="-128"/>
              </a:defRPr>
            </a:lvl1pPr>
          </a:lstStyle>
          <a:p>
            <a:pPr lvl="0"/>
            <a:r>
              <a:rPr kumimoji="1" lang="ja-JP" altLang="en-US" dirty="0"/>
              <a:t>版／年／・・・</a:t>
            </a:r>
          </a:p>
        </p:txBody>
      </p:sp>
    </p:spTree>
    <p:extLst>
      <p:ext uri="{BB962C8B-B14F-4D97-AF65-F5344CB8AC3E}">
        <p14:creationId xmlns:p14="http://schemas.microsoft.com/office/powerpoint/2010/main" val="39065917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用語集">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9293240A-CF84-82C8-0130-5F838823D689}"/>
              </a:ext>
            </a:extLst>
          </p:cNvPr>
          <p:cNvGrpSpPr/>
          <p:nvPr userDrawn="1"/>
        </p:nvGrpSpPr>
        <p:grpSpPr>
          <a:xfrm>
            <a:off x="7235206" y="830717"/>
            <a:ext cx="324794" cy="8496000"/>
            <a:chOff x="7235206" y="830717"/>
            <a:chExt cx="324794" cy="8496000"/>
          </a:xfrm>
        </p:grpSpPr>
        <p:grpSp>
          <p:nvGrpSpPr>
            <p:cNvPr id="8" name="グループ化 7">
              <a:extLst>
                <a:ext uri="{FF2B5EF4-FFF2-40B4-BE49-F238E27FC236}">
                  <a16:creationId xmlns:a16="http://schemas.microsoft.com/office/drawing/2014/main" id="{7D7E9FBF-CE55-A593-BC45-3A197025B3A3}"/>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ABE98C40-4A16-856B-45CD-2BF26D0E2F6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D980827E-1F7E-9950-DFC4-DCB887A3BC0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9C3287E4-C6CD-CBD2-3B11-DBDCCC9C651E}"/>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299E6581-AC7D-3825-94F5-D2448B67259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CE122F4A-7CB7-DF90-70B4-46BD70F20F2C}"/>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68310425-FC23-A946-B489-D209FF92660E}"/>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0BE25F29-9D0C-3A39-3FF9-1473BF480C0E}"/>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174C4D96-61D7-47E8-2D7D-042DBCC1E0D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DF07CF44-D4BE-B9CB-8A6D-167787ECF456}"/>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94CD49C0-BBBF-6C4C-6D83-5A4BB9B6AD37}"/>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D5EA2DBA-30B8-EDDA-06CB-220C508EA5AD}"/>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BAFEBCBD-E366-8A14-446B-96AE4E8243B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13A7A3CC-7CD6-73B4-49DE-E6FA36A61C1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44D57688-1A53-1648-5712-195BD9A744B6}"/>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2719D417-0F24-3FBC-4ECB-1C1754BD0DE4}"/>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C120252F-8DB5-1AB7-3635-3F5130865C4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5D713549-5B2B-7554-1592-8AF31185CDE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D33C3A76-661D-CEDA-E29B-F9F2178A97D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DAF0E679-94CF-B221-E2C8-F1F7BA6D98DD}"/>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4744BC63-73DE-B937-94CF-26BA09414782}"/>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4EAD3B8C-16DD-C4AC-51E7-AF7C14E24427}"/>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9A285A22-D4B6-8829-B75D-FDF2AC826946}"/>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2D36A6D5-80D9-F0FB-5C89-54539F9A1F62}"/>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7F75CEA7-CCA8-C5EB-6DD9-0AC3F274418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06E5CBEB-155C-7181-3EE6-5480D7930ADA}"/>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7FFEC464-C3C4-0691-0D23-B71E590BCAC3}"/>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77BFBF39-FF55-71F2-9299-474ED6D920B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1E94015A-4A29-B59B-520F-E8042A7BF465}"/>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818495951"/>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ツメ無し">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spTree>
    <p:extLst>
      <p:ext uri="{BB962C8B-B14F-4D97-AF65-F5344CB8AC3E}">
        <p14:creationId xmlns:p14="http://schemas.microsoft.com/office/powerpoint/2010/main" val="4263191984"/>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本書の構成">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2920420795"/>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59" name="グループ化 58">
            <a:extLst>
              <a:ext uri="{FF2B5EF4-FFF2-40B4-BE49-F238E27FC236}">
                <a16:creationId xmlns:a16="http://schemas.microsoft.com/office/drawing/2014/main" id="{BE8FA002-E15A-F680-386A-DB23D909A2C0}"/>
              </a:ext>
            </a:extLst>
          </p:cNvPr>
          <p:cNvGrpSpPr/>
          <p:nvPr userDrawn="1"/>
        </p:nvGrpSpPr>
        <p:grpSpPr>
          <a:xfrm>
            <a:off x="7235206" y="830717"/>
            <a:ext cx="324794" cy="8496000"/>
            <a:chOff x="7235206" y="830717"/>
            <a:chExt cx="324794" cy="8496000"/>
          </a:xfrm>
        </p:grpSpPr>
        <p:grpSp>
          <p:nvGrpSpPr>
            <p:cNvPr id="11" name="グループ化 10">
              <a:extLst>
                <a:ext uri="{FF2B5EF4-FFF2-40B4-BE49-F238E27FC236}">
                  <a16:creationId xmlns:a16="http://schemas.microsoft.com/office/drawing/2014/main" id="{735BED40-8AA5-23CA-8CE0-10E726045B3B}"/>
                </a:ext>
              </a:extLst>
            </p:cNvPr>
            <p:cNvGrpSpPr/>
            <p:nvPr userDrawn="1"/>
          </p:nvGrpSpPr>
          <p:grpSpPr>
            <a:xfrm>
              <a:off x="7236000" y="830717"/>
              <a:ext cx="324000" cy="702000"/>
              <a:chOff x="5844175" y="1542556"/>
              <a:chExt cx="374165" cy="1368000"/>
            </a:xfrm>
          </p:grpSpPr>
          <p:sp>
            <p:nvSpPr>
              <p:cNvPr id="35" name="グラフィックス 4">
                <a:extLst>
                  <a:ext uri="{FF2B5EF4-FFF2-40B4-BE49-F238E27FC236}">
                    <a16:creationId xmlns:a16="http://schemas.microsoft.com/office/drawing/2014/main" id="{B682E908-A3C3-6BF3-3548-C33EEC49D8B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6" name="正方形/長方形 35">
                <a:extLst>
                  <a:ext uri="{FF2B5EF4-FFF2-40B4-BE49-F238E27FC236}">
                    <a16:creationId xmlns:a16="http://schemas.microsoft.com/office/drawing/2014/main" id="{F5058F85-E257-E9C6-7A51-D4D26CF8C01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6" name="グループ化 15">
              <a:extLst>
                <a:ext uri="{FF2B5EF4-FFF2-40B4-BE49-F238E27FC236}">
                  <a16:creationId xmlns:a16="http://schemas.microsoft.com/office/drawing/2014/main" id="{ABED5139-7BAF-699F-CDA0-F054E98D65BA}"/>
                </a:ext>
              </a:extLst>
            </p:cNvPr>
            <p:cNvGrpSpPr/>
            <p:nvPr userDrawn="1"/>
          </p:nvGrpSpPr>
          <p:grpSpPr>
            <a:xfrm>
              <a:off x="7235206" y="2852162"/>
              <a:ext cx="324000" cy="1184590"/>
              <a:chOff x="5844175" y="1542556"/>
              <a:chExt cx="374165" cy="1368000"/>
            </a:xfrm>
          </p:grpSpPr>
          <p:sp>
            <p:nvSpPr>
              <p:cNvPr id="32" name="グラフィックス 4">
                <a:extLst>
                  <a:ext uri="{FF2B5EF4-FFF2-40B4-BE49-F238E27FC236}">
                    <a16:creationId xmlns:a16="http://schemas.microsoft.com/office/drawing/2014/main" id="{E8212B0D-7269-037E-ED4B-CA60441B369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3" name="正方形/長方形 32">
                <a:extLst>
                  <a:ext uri="{FF2B5EF4-FFF2-40B4-BE49-F238E27FC236}">
                    <a16:creationId xmlns:a16="http://schemas.microsoft.com/office/drawing/2014/main" id="{10139AD2-8425-F3B6-01CE-71A6875263F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34" name="正方形/長方形 33">
                <a:extLst>
                  <a:ext uri="{FF2B5EF4-FFF2-40B4-BE49-F238E27FC236}">
                    <a16:creationId xmlns:a16="http://schemas.microsoft.com/office/drawing/2014/main" id="{BA386BFE-DE2C-14CD-322B-48C10DEF2250}"/>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7" name="グループ化 16">
              <a:extLst>
                <a:ext uri="{FF2B5EF4-FFF2-40B4-BE49-F238E27FC236}">
                  <a16:creationId xmlns:a16="http://schemas.microsoft.com/office/drawing/2014/main" id="{929C2336-31C3-47D9-EB00-0341411D9720}"/>
                </a:ext>
              </a:extLst>
            </p:cNvPr>
            <p:cNvGrpSpPr/>
            <p:nvPr userDrawn="1"/>
          </p:nvGrpSpPr>
          <p:grpSpPr>
            <a:xfrm>
              <a:off x="7235206" y="4102198"/>
              <a:ext cx="324000" cy="1184590"/>
              <a:chOff x="5844175" y="1542556"/>
              <a:chExt cx="374165" cy="1368000"/>
            </a:xfrm>
          </p:grpSpPr>
          <p:sp>
            <p:nvSpPr>
              <p:cNvPr id="29" name="グラフィックス 4">
                <a:extLst>
                  <a:ext uri="{FF2B5EF4-FFF2-40B4-BE49-F238E27FC236}">
                    <a16:creationId xmlns:a16="http://schemas.microsoft.com/office/drawing/2014/main" id="{398CC914-BDAD-B5E8-BD14-A6AFB1DA6A9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0" name="正方形/長方形 29">
                <a:extLst>
                  <a:ext uri="{FF2B5EF4-FFF2-40B4-BE49-F238E27FC236}">
                    <a16:creationId xmlns:a16="http://schemas.microsoft.com/office/drawing/2014/main" id="{88C82676-5F32-9DFB-B149-518CFBF86869}"/>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31" name="正方形/長方形 30">
                <a:extLst>
                  <a:ext uri="{FF2B5EF4-FFF2-40B4-BE49-F238E27FC236}">
                    <a16:creationId xmlns:a16="http://schemas.microsoft.com/office/drawing/2014/main" id="{CB7F9064-F910-7D0C-CFFD-98A202E588DA}"/>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18" name="グループ化 17">
              <a:extLst>
                <a:ext uri="{FF2B5EF4-FFF2-40B4-BE49-F238E27FC236}">
                  <a16:creationId xmlns:a16="http://schemas.microsoft.com/office/drawing/2014/main" id="{BADE4905-B385-553A-7B2A-7A6C30D602E5}"/>
                </a:ext>
              </a:extLst>
            </p:cNvPr>
            <p:cNvGrpSpPr/>
            <p:nvPr userDrawn="1"/>
          </p:nvGrpSpPr>
          <p:grpSpPr>
            <a:xfrm>
              <a:off x="7235206" y="5352235"/>
              <a:ext cx="324000" cy="1184590"/>
              <a:chOff x="5844175" y="1542556"/>
              <a:chExt cx="374165" cy="1368000"/>
            </a:xfrm>
          </p:grpSpPr>
          <p:sp>
            <p:nvSpPr>
              <p:cNvPr id="25" name="グラフィックス 4">
                <a:extLst>
                  <a:ext uri="{FF2B5EF4-FFF2-40B4-BE49-F238E27FC236}">
                    <a16:creationId xmlns:a16="http://schemas.microsoft.com/office/drawing/2014/main" id="{3F94EF38-FB4D-82D3-193B-BC056842CA6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6" name="正方形/長方形 25">
                <a:extLst>
                  <a:ext uri="{FF2B5EF4-FFF2-40B4-BE49-F238E27FC236}">
                    <a16:creationId xmlns:a16="http://schemas.microsoft.com/office/drawing/2014/main" id="{03D0D326-3CC1-4187-2EFC-FECB2249749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28" name="正方形/長方形 27">
                <a:extLst>
                  <a:ext uri="{FF2B5EF4-FFF2-40B4-BE49-F238E27FC236}">
                    <a16:creationId xmlns:a16="http://schemas.microsoft.com/office/drawing/2014/main" id="{92A7DF44-A2AA-34E9-6B47-5336D75B2BC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20" name="グループ化 19">
              <a:extLst>
                <a:ext uri="{FF2B5EF4-FFF2-40B4-BE49-F238E27FC236}">
                  <a16:creationId xmlns:a16="http://schemas.microsoft.com/office/drawing/2014/main" id="{992CFAAC-B166-E8E0-E259-DC4885F771CC}"/>
                </a:ext>
              </a:extLst>
            </p:cNvPr>
            <p:cNvGrpSpPr/>
            <p:nvPr userDrawn="1"/>
          </p:nvGrpSpPr>
          <p:grpSpPr>
            <a:xfrm>
              <a:off x="7235206" y="6602272"/>
              <a:ext cx="324000" cy="1184590"/>
              <a:chOff x="5844175" y="1542556"/>
              <a:chExt cx="374165" cy="1368000"/>
            </a:xfrm>
          </p:grpSpPr>
          <p:sp>
            <p:nvSpPr>
              <p:cNvPr id="21" name="グラフィックス 4">
                <a:extLst>
                  <a:ext uri="{FF2B5EF4-FFF2-40B4-BE49-F238E27FC236}">
                    <a16:creationId xmlns:a16="http://schemas.microsoft.com/office/drawing/2014/main" id="{F18BF387-7E45-9EE4-30BF-CBCB5721E40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2" name="正方形/長方形 21">
                <a:extLst>
                  <a:ext uri="{FF2B5EF4-FFF2-40B4-BE49-F238E27FC236}">
                    <a16:creationId xmlns:a16="http://schemas.microsoft.com/office/drawing/2014/main" id="{35FB067D-2B7A-EEEE-D84E-EEEAB532577E}"/>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23" name="正方形/長方形 22">
                <a:extLst>
                  <a:ext uri="{FF2B5EF4-FFF2-40B4-BE49-F238E27FC236}">
                    <a16:creationId xmlns:a16="http://schemas.microsoft.com/office/drawing/2014/main" id="{72777C52-D76A-C813-5177-026EC705885D}"/>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7" name="グループ化 6">
              <a:extLst>
                <a:ext uri="{FF2B5EF4-FFF2-40B4-BE49-F238E27FC236}">
                  <a16:creationId xmlns:a16="http://schemas.microsoft.com/office/drawing/2014/main" id="{505EFE01-36FB-83F5-2BAD-EA50DC166B24}"/>
                </a:ext>
              </a:extLst>
            </p:cNvPr>
            <p:cNvGrpSpPr/>
            <p:nvPr userDrawn="1"/>
          </p:nvGrpSpPr>
          <p:grpSpPr>
            <a:xfrm>
              <a:off x="7235206" y="1602123"/>
              <a:ext cx="324000" cy="1184590"/>
              <a:chOff x="5844175" y="1542556"/>
              <a:chExt cx="374165" cy="1368000"/>
            </a:xfrm>
          </p:grpSpPr>
          <p:sp>
            <p:nvSpPr>
              <p:cNvPr id="53" name="グラフィックス 4">
                <a:extLst>
                  <a:ext uri="{FF2B5EF4-FFF2-40B4-BE49-F238E27FC236}">
                    <a16:creationId xmlns:a16="http://schemas.microsoft.com/office/drawing/2014/main" id="{AEC396F2-7AB1-8E23-84AC-A570C4FD2B3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4" name="正方形/長方形 53">
                <a:extLst>
                  <a:ext uri="{FF2B5EF4-FFF2-40B4-BE49-F238E27FC236}">
                    <a16:creationId xmlns:a16="http://schemas.microsoft.com/office/drawing/2014/main" id="{00714144-DF10-6D07-BBF0-B247720324D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5" name="正方形/長方形 54">
                <a:extLst>
                  <a:ext uri="{FF2B5EF4-FFF2-40B4-BE49-F238E27FC236}">
                    <a16:creationId xmlns:a16="http://schemas.microsoft.com/office/drawing/2014/main" id="{AE764295-9AC8-99FB-6C62-524DD68FA0A6}"/>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3" name="グループ化 2">
              <a:extLst>
                <a:ext uri="{FF2B5EF4-FFF2-40B4-BE49-F238E27FC236}">
                  <a16:creationId xmlns:a16="http://schemas.microsoft.com/office/drawing/2014/main" id="{5E169537-D75E-9631-8B26-71290EEBCD02}"/>
                </a:ext>
              </a:extLst>
            </p:cNvPr>
            <p:cNvGrpSpPr/>
            <p:nvPr userDrawn="1"/>
          </p:nvGrpSpPr>
          <p:grpSpPr>
            <a:xfrm>
              <a:off x="7235206" y="7852309"/>
              <a:ext cx="324000" cy="702000"/>
              <a:chOff x="5844175" y="1542556"/>
              <a:chExt cx="374165" cy="1368000"/>
            </a:xfrm>
          </p:grpSpPr>
          <p:sp>
            <p:nvSpPr>
              <p:cNvPr id="4" name="グラフィックス 4">
                <a:extLst>
                  <a:ext uri="{FF2B5EF4-FFF2-40B4-BE49-F238E27FC236}">
                    <a16:creationId xmlns:a16="http://schemas.microsoft.com/office/drawing/2014/main" id="{8032CDE5-94C9-2382-75D1-19CCB1FAB22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8" name="正方形/長方形 7">
                <a:extLst>
                  <a:ext uri="{FF2B5EF4-FFF2-40B4-BE49-F238E27FC236}">
                    <a16:creationId xmlns:a16="http://schemas.microsoft.com/office/drawing/2014/main" id="{33B0AA49-23B6-6A38-0B7C-466B760C050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4" name="グループ化 43">
              <a:extLst>
                <a:ext uri="{FF2B5EF4-FFF2-40B4-BE49-F238E27FC236}">
                  <a16:creationId xmlns:a16="http://schemas.microsoft.com/office/drawing/2014/main" id="{D25B347B-F79A-132F-FB6D-46FD321AA23A}"/>
                </a:ext>
              </a:extLst>
            </p:cNvPr>
            <p:cNvGrpSpPr/>
            <p:nvPr userDrawn="1"/>
          </p:nvGrpSpPr>
          <p:grpSpPr>
            <a:xfrm>
              <a:off x="7235675" y="8624717"/>
              <a:ext cx="324000" cy="702000"/>
              <a:chOff x="5844175" y="1542556"/>
              <a:chExt cx="374165" cy="1368000"/>
            </a:xfrm>
          </p:grpSpPr>
          <p:sp>
            <p:nvSpPr>
              <p:cNvPr id="45" name="グラフィックス 4">
                <a:extLst>
                  <a:ext uri="{FF2B5EF4-FFF2-40B4-BE49-F238E27FC236}">
                    <a16:creationId xmlns:a16="http://schemas.microsoft.com/office/drawing/2014/main" id="{9D8B947E-AFD6-99D6-D106-B1761322480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6" name="正方形/長方形 45">
                <a:extLst>
                  <a:ext uri="{FF2B5EF4-FFF2-40B4-BE49-F238E27FC236}">
                    <a16:creationId xmlns:a16="http://schemas.microsoft.com/office/drawing/2014/main" id="{39C10EE7-3EA6-2A23-4397-F9B00AAA006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991463562"/>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書の構成">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59" name="グループ化 58">
            <a:extLst>
              <a:ext uri="{FF2B5EF4-FFF2-40B4-BE49-F238E27FC236}">
                <a16:creationId xmlns:a16="http://schemas.microsoft.com/office/drawing/2014/main" id="{BE8FA002-E15A-F680-386A-DB23D909A2C0}"/>
              </a:ext>
            </a:extLst>
          </p:cNvPr>
          <p:cNvGrpSpPr/>
          <p:nvPr userDrawn="1"/>
        </p:nvGrpSpPr>
        <p:grpSpPr>
          <a:xfrm>
            <a:off x="7235206" y="830717"/>
            <a:ext cx="324794" cy="8496000"/>
            <a:chOff x="7235206" y="830717"/>
            <a:chExt cx="324794" cy="8496000"/>
          </a:xfrm>
        </p:grpSpPr>
        <p:grpSp>
          <p:nvGrpSpPr>
            <p:cNvPr id="11" name="グループ化 10">
              <a:extLst>
                <a:ext uri="{FF2B5EF4-FFF2-40B4-BE49-F238E27FC236}">
                  <a16:creationId xmlns:a16="http://schemas.microsoft.com/office/drawing/2014/main" id="{735BED40-8AA5-23CA-8CE0-10E726045B3B}"/>
                </a:ext>
              </a:extLst>
            </p:cNvPr>
            <p:cNvGrpSpPr/>
            <p:nvPr userDrawn="1"/>
          </p:nvGrpSpPr>
          <p:grpSpPr>
            <a:xfrm>
              <a:off x="7236000" y="830717"/>
              <a:ext cx="324000" cy="702000"/>
              <a:chOff x="5844175" y="1542556"/>
              <a:chExt cx="374165" cy="1368000"/>
            </a:xfrm>
          </p:grpSpPr>
          <p:sp>
            <p:nvSpPr>
              <p:cNvPr id="35" name="グラフィックス 4">
                <a:extLst>
                  <a:ext uri="{FF2B5EF4-FFF2-40B4-BE49-F238E27FC236}">
                    <a16:creationId xmlns:a16="http://schemas.microsoft.com/office/drawing/2014/main" id="{B682E908-A3C3-6BF3-3548-C33EEC49D8B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6" name="正方形/長方形 35">
                <a:extLst>
                  <a:ext uri="{FF2B5EF4-FFF2-40B4-BE49-F238E27FC236}">
                    <a16:creationId xmlns:a16="http://schemas.microsoft.com/office/drawing/2014/main" id="{F5058F85-E257-E9C6-7A51-D4D26CF8C01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6" name="グループ化 15">
              <a:extLst>
                <a:ext uri="{FF2B5EF4-FFF2-40B4-BE49-F238E27FC236}">
                  <a16:creationId xmlns:a16="http://schemas.microsoft.com/office/drawing/2014/main" id="{ABED5139-7BAF-699F-CDA0-F054E98D65BA}"/>
                </a:ext>
              </a:extLst>
            </p:cNvPr>
            <p:cNvGrpSpPr/>
            <p:nvPr userDrawn="1"/>
          </p:nvGrpSpPr>
          <p:grpSpPr>
            <a:xfrm>
              <a:off x="7235206" y="2852162"/>
              <a:ext cx="324000" cy="1184590"/>
              <a:chOff x="5844175" y="1542556"/>
              <a:chExt cx="374165" cy="1368000"/>
            </a:xfrm>
          </p:grpSpPr>
          <p:sp>
            <p:nvSpPr>
              <p:cNvPr id="32" name="グラフィックス 4">
                <a:extLst>
                  <a:ext uri="{FF2B5EF4-FFF2-40B4-BE49-F238E27FC236}">
                    <a16:creationId xmlns:a16="http://schemas.microsoft.com/office/drawing/2014/main" id="{E8212B0D-7269-037E-ED4B-CA60441B369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3" name="正方形/長方形 32">
                <a:extLst>
                  <a:ext uri="{FF2B5EF4-FFF2-40B4-BE49-F238E27FC236}">
                    <a16:creationId xmlns:a16="http://schemas.microsoft.com/office/drawing/2014/main" id="{10139AD2-8425-F3B6-01CE-71A6875263F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34" name="正方形/長方形 33">
                <a:extLst>
                  <a:ext uri="{FF2B5EF4-FFF2-40B4-BE49-F238E27FC236}">
                    <a16:creationId xmlns:a16="http://schemas.microsoft.com/office/drawing/2014/main" id="{BA386BFE-DE2C-14CD-322B-48C10DEF2250}"/>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7" name="グループ化 16">
              <a:extLst>
                <a:ext uri="{FF2B5EF4-FFF2-40B4-BE49-F238E27FC236}">
                  <a16:creationId xmlns:a16="http://schemas.microsoft.com/office/drawing/2014/main" id="{929C2336-31C3-47D9-EB00-0341411D9720}"/>
                </a:ext>
              </a:extLst>
            </p:cNvPr>
            <p:cNvGrpSpPr/>
            <p:nvPr userDrawn="1"/>
          </p:nvGrpSpPr>
          <p:grpSpPr>
            <a:xfrm>
              <a:off x="7235206" y="4102198"/>
              <a:ext cx="324000" cy="1184590"/>
              <a:chOff x="5844175" y="1542556"/>
              <a:chExt cx="374165" cy="1368000"/>
            </a:xfrm>
          </p:grpSpPr>
          <p:sp>
            <p:nvSpPr>
              <p:cNvPr id="29" name="グラフィックス 4">
                <a:extLst>
                  <a:ext uri="{FF2B5EF4-FFF2-40B4-BE49-F238E27FC236}">
                    <a16:creationId xmlns:a16="http://schemas.microsoft.com/office/drawing/2014/main" id="{398CC914-BDAD-B5E8-BD14-A6AFB1DA6A9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0" name="正方形/長方形 29">
                <a:extLst>
                  <a:ext uri="{FF2B5EF4-FFF2-40B4-BE49-F238E27FC236}">
                    <a16:creationId xmlns:a16="http://schemas.microsoft.com/office/drawing/2014/main" id="{88C82676-5F32-9DFB-B149-518CFBF86869}"/>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31" name="正方形/長方形 30">
                <a:extLst>
                  <a:ext uri="{FF2B5EF4-FFF2-40B4-BE49-F238E27FC236}">
                    <a16:creationId xmlns:a16="http://schemas.microsoft.com/office/drawing/2014/main" id="{CB7F9064-F910-7D0C-CFFD-98A202E588DA}"/>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18" name="グループ化 17">
              <a:extLst>
                <a:ext uri="{FF2B5EF4-FFF2-40B4-BE49-F238E27FC236}">
                  <a16:creationId xmlns:a16="http://schemas.microsoft.com/office/drawing/2014/main" id="{BADE4905-B385-553A-7B2A-7A6C30D602E5}"/>
                </a:ext>
              </a:extLst>
            </p:cNvPr>
            <p:cNvGrpSpPr/>
            <p:nvPr userDrawn="1"/>
          </p:nvGrpSpPr>
          <p:grpSpPr>
            <a:xfrm>
              <a:off x="7235206" y="5352235"/>
              <a:ext cx="324000" cy="1184590"/>
              <a:chOff x="5844175" y="1542556"/>
              <a:chExt cx="374165" cy="1368000"/>
            </a:xfrm>
          </p:grpSpPr>
          <p:sp>
            <p:nvSpPr>
              <p:cNvPr id="25" name="グラフィックス 4">
                <a:extLst>
                  <a:ext uri="{FF2B5EF4-FFF2-40B4-BE49-F238E27FC236}">
                    <a16:creationId xmlns:a16="http://schemas.microsoft.com/office/drawing/2014/main" id="{3F94EF38-FB4D-82D3-193B-BC056842CA6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6" name="正方形/長方形 25">
                <a:extLst>
                  <a:ext uri="{FF2B5EF4-FFF2-40B4-BE49-F238E27FC236}">
                    <a16:creationId xmlns:a16="http://schemas.microsoft.com/office/drawing/2014/main" id="{03D0D326-3CC1-4187-2EFC-FECB2249749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28" name="正方形/長方形 27">
                <a:extLst>
                  <a:ext uri="{FF2B5EF4-FFF2-40B4-BE49-F238E27FC236}">
                    <a16:creationId xmlns:a16="http://schemas.microsoft.com/office/drawing/2014/main" id="{92A7DF44-A2AA-34E9-6B47-5336D75B2BC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20" name="グループ化 19">
              <a:extLst>
                <a:ext uri="{FF2B5EF4-FFF2-40B4-BE49-F238E27FC236}">
                  <a16:creationId xmlns:a16="http://schemas.microsoft.com/office/drawing/2014/main" id="{992CFAAC-B166-E8E0-E259-DC4885F771CC}"/>
                </a:ext>
              </a:extLst>
            </p:cNvPr>
            <p:cNvGrpSpPr/>
            <p:nvPr userDrawn="1"/>
          </p:nvGrpSpPr>
          <p:grpSpPr>
            <a:xfrm>
              <a:off x="7235206" y="6602272"/>
              <a:ext cx="324000" cy="1184590"/>
              <a:chOff x="5844175" y="1542556"/>
              <a:chExt cx="374165" cy="1368000"/>
            </a:xfrm>
          </p:grpSpPr>
          <p:sp>
            <p:nvSpPr>
              <p:cNvPr id="21" name="グラフィックス 4">
                <a:extLst>
                  <a:ext uri="{FF2B5EF4-FFF2-40B4-BE49-F238E27FC236}">
                    <a16:creationId xmlns:a16="http://schemas.microsoft.com/office/drawing/2014/main" id="{F18BF387-7E45-9EE4-30BF-CBCB5721E40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2" name="正方形/長方形 21">
                <a:extLst>
                  <a:ext uri="{FF2B5EF4-FFF2-40B4-BE49-F238E27FC236}">
                    <a16:creationId xmlns:a16="http://schemas.microsoft.com/office/drawing/2014/main" id="{35FB067D-2B7A-EEEE-D84E-EEEAB532577E}"/>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23" name="正方形/長方形 22">
                <a:extLst>
                  <a:ext uri="{FF2B5EF4-FFF2-40B4-BE49-F238E27FC236}">
                    <a16:creationId xmlns:a16="http://schemas.microsoft.com/office/drawing/2014/main" id="{72777C52-D76A-C813-5177-026EC705885D}"/>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7" name="グループ化 6">
              <a:extLst>
                <a:ext uri="{FF2B5EF4-FFF2-40B4-BE49-F238E27FC236}">
                  <a16:creationId xmlns:a16="http://schemas.microsoft.com/office/drawing/2014/main" id="{505EFE01-36FB-83F5-2BAD-EA50DC166B24}"/>
                </a:ext>
              </a:extLst>
            </p:cNvPr>
            <p:cNvGrpSpPr/>
            <p:nvPr userDrawn="1"/>
          </p:nvGrpSpPr>
          <p:grpSpPr>
            <a:xfrm>
              <a:off x="7235206" y="1602123"/>
              <a:ext cx="324000" cy="1184590"/>
              <a:chOff x="5844175" y="1542556"/>
              <a:chExt cx="374165" cy="1368000"/>
            </a:xfrm>
          </p:grpSpPr>
          <p:sp>
            <p:nvSpPr>
              <p:cNvPr id="53" name="グラフィックス 4">
                <a:extLst>
                  <a:ext uri="{FF2B5EF4-FFF2-40B4-BE49-F238E27FC236}">
                    <a16:creationId xmlns:a16="http://schemas.microsoft.com/office/drawing/2014/main" id="{AEC396F2-7AB1-8E23-84AC-A570C4FD2B3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4" name="正方形/長方形 53">
                <a:extLst>
                  <a:ext uri="{FF2B5EF4-FFF2-40B4-BE49-F238E27FC236}">
                    <a16:creationId xmlns:a16="http://schemas.microsoft.com/office/drawing/2014/main" id="{00714144-DF10-6D07-BBF0-B247720324D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5" name="正方形/長方形 54">
                <a:extLst>
                  <a:ext uri="{FF2B5EF4-FFF2-40B4-BE49-F238E27FC236}">
                    <a16:creationId xmlns:a16="http://schemas.microsoft.com/office/drawing/2014/main" id="{AE764295-9AC8-99FB-6C62-524DD68FA0A6}"/>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3" name="グループ化 2">
              <a:extLst>
                <a:ext uri="{FF2B5EF4-FFF2-40B4-BE49-F238E27FC236}">
                  <a16:creationId xmlns:a16="http://schemas.microsoft.com/office/drawing/2014/main" id="{5E169537-D75E-9631-8B26-71290EEBCD02}"/>
                </a:ext>
              </a:extLst>
            </p:cNvPr>
            <p:cNvGrpSpPr/>
            <p:nvPr userDrawn="1"/>
          </p:nvGrpSpPr>
          <p:grpSpPr>
            <a:xfrm>
              <a:off x="7235206" y="7852309"/>
              <a:ext cx="324000" cy="702000"/>
              <a:chOff x="5844175" y="1542556"/>
              <a:chExt cx="374165" cy="1368000"/>
            </a:xfrm>
          </p:grpSpPr>
          <p:sp>
            <p:nvSpPr>
              <p:cNvPr id="4" name="グラフィックス 4">
                <a:extLst>
                  <a:ext uri="{FF2B5EF4-FFF2-40B4-BE49-F238E27FC236}">
                    <a16:creationId xmlns:a16="http://schemas.microsoft.com/office/drawing/2014/main" id="{8032CDE5-94C9-2382-75D1-19CCB1FAB22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8" name="正方形/長方形 7">
                <a:extLst>
                  <a:ext uri="{FF2B5EF4-FFF2-40B4-BE49-F238E27FC236}">
                    <a16:creationId xmlns:a16="http://schemas.microsoft.com/office/drawing/2014/main" id="{33B0AA49-23B6-6A38-0B7C-466B760C050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4" name="グループ化 43">
              <a:extLst>
                <a:ext uri="{FF2B5EF4-FFF2-40B4-BE49-F238E27FC236}">
                  <a16:creationId xmlns:a16="http://schemas.microsoft.com/office/drawing/2014/main" id="{D25B347B-F79A-132F-FB6D-46FD321AA23A}"/>
                </a:ext>
              </a:extLst>
            </p:cNvPr>
            <p:cNvGrpSpPr/>
            <p:nvPr userDrawn="1"/>
          </p:nvGrpSpPr>
          <p:grpSpPr>
            <a:xfrm>
              <a:off x="7235675" y="8624717"/>
              <a:ext cx="324000" cy="702000"/>
              <a:chOff x="5844175" y="1542556"/>
              <a:chExt cx="374165" cy="1368000"/>
            </a:xfrm>
          </p:grpSpPr>
          <p:sp>
            <p:nvSpPr>
              <p:cNvPr id="45" name="グラフィックス 4">
                <a:extLst>
                  <a:ext uri="{FF2B5EF4-FFF2-40B4-BE49-F238E27FC236}">
                    <a16:creationId xmlns:a16="http://schemas.microsoft.com/office/drawing/2014/main" id="{9D8B947E-AFD6-99D6-D106-B1761322480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6" name="正方形/長方形 45">
                <a:extLst>
                  <a:ext uri="{FF2B5EF4-FFF2-40B4-BE49-F238E27FC236}">
                    <a16:creationId xmlns:a16="http://schemas.microsoft.com/office/drawing/2014/main" id="{39C10EE7-3EA6-2A23-4397-F9B00AAA006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287760004"/>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はじめに">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987AED6A-4988-04C3-CFD2-702BDD4DA6A6}"/>
              </a:ext>
            </a:extLst>
          </p:cNvPr>
          <p:cNvGrpSpPr/>
          <p:nvPr userDrawn="1"/>
        </p:nvGrpSpPr>
        <p:grpSpPr>
          <a:xfrm>
            <a:off x="7235206" y="830717"/>
            <a:ext cx="324794" cy="8496000"/>
            <a:chOff x="7235206" y="830717"/>
            <a:chExt cx="324794" cy="8496000"/>
          </a:xfrm>
        </p:grpSpPr>
        <p:grpSp>
          <p:nvGrpSpPr>
            <p:cNvPr id="13" name="グループ化 12">
              <a:extLst>
                <a:ext uri="{FF2B5EF4-FFF2-40B4-BE49-F238E27FC236}">
                  <a16:creationId xmlns:a16="http://schemas.microsoft.com/office/drawing/2014/main" id="{BBD2FA89-74AF-6A59-01F5-006332B81639}"/>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FA2EED3E-72E8-2B47-C54B-1F5376C9BCF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0E1BC431-118A-73D9-FE3F-D07D8DE7EB2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196A1502-634A-AB6C-3AEE-AF57DF734007}"/>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AC6D29C2-88FE-B936-85AD-15485DC647A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1E10ABFA-9D4E-BE11-1153-D5B60457C798}"/>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D0D722CF-0DB8-1706-4DD9-E1BADDECC1B7}"/>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A794B4AE-1FE1-F835-FCC5-7E962C86141E}"/>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D0646CB1-AAA7-4F77-64C7-CE30817A707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5EE0ED79-2476-1E7F-403C-51642774508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BDC91328-1FF4-E491-FF9D-B10DA944BD63}"/>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DA0FCEB8-A1FC-9CA3-5C0B-D9AE05EA97B6}"/>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141E12A2-9F05-A6C9-64C8-D0A097368C9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09B00F65-DF4E-9B8C-AE45-6D7D3F32A31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4D3C1D97-3295-4EA5-10A3-BF14BAAA060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BA4AB2D8-DC67-2902-E83D-C0A22BE7F17F}"/>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E8EB0AFC-DA77-0EA5-15BE-AFEB1CC7325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49254560-E0CE-E3CB-FE07-7C2B093C796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AB52710D-5B69-73B4-5FCF-5EEE093F72F8}"/>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160C9C37-8CB0-4678-3AD1-B51C50ED819B}"/>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AABA9A94-E85C-EBF4-D91F-7F3FF358F14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03CBB224-602A-3426-662F-D0A0035CE5E5}"/>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0790F6BE-08F8-C2B4-9305-ECECED4CF731}"/>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22322270-DFFD-C04C-2979-ED04D58FC887}"/>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58EC7A96-E075-40E2-BC2A-113CC823B39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40F8E23A-1FF1-8938-6A74-301FDEDFF36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F86D70CD-8603-48A5-B80B-CC141637F7DD}"/>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5A945259-806D-77BA-9CC1-C0B43B652EE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1C577573-AFB6-E26F-3BE5-29D43F289DA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8728967"/>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3" name="グループ化 2">
            <a:extLst>
              <a:ext uri="{FF2B5EF4-FFF2-40B4-BE49-F238E27FC236}">
                <a16:creationId xmlns:a16="http://schemas.microsoft.com/office/drawing/2014/main" id="{E84E895D-459B-4615-98C7-B3AF4E9172B7}"/>
              </a:ext>
            </a:extLst>
          </p:cNvPr>
          <p:cNvGrpSpPr/>
          <p:nvPr userDrawn="1"/>
        </p:nvGrpSpPr>
        <p:grpSpPr>
          <a:xfrm>
            <a:off x="7235206" y="830717"/>
            <a:ext cx="324794" cy="8496000"/>
            <a:chOff x="7235206" y="830717"/>
            <a:chExt cx="324794" cy="8496000"/>
          </a:xfrm>
        </p:grpSpPr>
        <p:grpSp>
          <p:nvGrpSpPr>
            <p:cNvPr id="4" name="グループ化 3">
              <a:extLst>
                <a:ext uri="{FF2B5EF4-FFF2-40B4-BE49-F238E27FC236}">
                  <a16:creationId xmlns:a16="http://schemas.microsoft.com/office/drawing/2014/main" id="{8A4CDDE6-9917-C85E-B41C-9EA8007F1919}"/>
                </a:ext>
              </a:extLst>
            </p:cNvPr>
            <p:cNvGrpSpPr/>
            <p:nvPr userDrawn="1"/>
          </p:nvGrpSpPr>
          <p:grpSpPr>
            <a:xfrm>
              <a:off x="7236000" y="830717"/>
              <a:ext cx="324000" cy="702000"/>
              <a:chOff x="5844175" y="1542556"/>
              <a:chExt cx="374165" cy="1368000"/>
            </a:xfrm>
          </p:grpSpPr>
          <p:sp>
            <p:nvSpPr>
              <p:cNvPr id="47" name="グラフィックス 4">
                <a:extLst>
                  <a:ext uri="{FF2B5EF4-FFF2-40B4-BE49-F238E27FC236}">
                    <a16:creationId xmlns:a16="http://schemas.microsoft.com/office/drawing/2014/main" id="{AFD311F5-2723-99F4-4431-5019D2C1C49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48" name="正方形/長方形 47">
                <a:extLst>
                  <a:ext uri="{FF2B5EF4-FFF2-40B4-BE49-F238E27FC236}">
                    <a16:creationId xmlns:a16="http://schemas.microsoft.com/office/drawing/2014/main" id="{FC9D17B4-5C5B-85B2-0ED2-1FB902901D6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8" name="グループ化 17">
              <a:extLst>
                <a:ext uri="{FF2B5EF4-FFF2-40B4-BE49-F238E27FC236}">
                  <a16:creationId xmlns:a16="http://schemas.microsoft.com/office/drawing/2014/main" id="{0BFC77AD-CA66-3308-4DFB-DC13E21C4234}"/>
                </a:ext>
              </a:extLst>
            </p:cNvPr>
            <p:cNvGrpSpPr/>
            <p:nvPr userDrawn="1"/>
          </p:nvGrpSpPr>
          <p:grpSpPr>
            <a:xfrm>
              <a:off x="7235206" y="2852162"/>
              <a:ext cx="324000" cy="1184590"/>
              <a:chOff x="5844175" y="1542556"/>
              <a:chExt cx="374165" cy="1368000"/>
            </a:xfrm>
          </p:grpSpPr>
          <p:sp>
            <p:nvSpPr>
              <p:cNvPr id="44" name="グラフィックス 4">
                <a:extLst>
                  <a:ext uri="{FF2B5EF4-FFF2-40B4-BE49-F238E27FC236}">
                    <a16:creationId xmlns:a16="http://schemas.microsoft.com/office/drawing/2014/main" id="{5041A472-2DD5-AEFA-2867-F38312175E4F}"/>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2F25E9E3-8B26-6531-FC01-4936E10D58F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46" name="正方形/長方形 45">
                <a:extLst>
                  <a:ext uri="{FF2B5EF4-FFF2-40B4-BE49-F238E27FC236}">
                    <a16:creationId xmlns:a16="http://schemas.microsoft.com/office/drawing/2014/main" id="{8C44419B-C059-0CF5-2466-C6539F33C262}"/>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20" name="グループ化 19">
              <a:extLst>
                <a:ext uri="{FF2B5EF4-FFF2-40B4-BE49-F238E27FC236}">
                  <a16:creationId xmlns:a16="http://schemas.microsoft.com/office/drawing/2014/main" id="{A08CBF88-4872-0A33-5413-422326954171}"/>
                </a:ext>
              </a:extLst>
            </p:cNvPr>
            <p:cNvGrpSpPr/>
            <p:nvPr userDrawn="1"/>
          </p:nvGrpSpPr>
          <p:grpSpPr>
            <a:xfrm>
              <a:off x="7235206" y="4102198"/>
              <a:ext cx="324000" cy="1184590"/>
              <a:chOff x="5844175" y="1542556"/>
              <a:chExt cx="374165" cy="1368000"/>
            </a:xfrm>
          </p:grpSpPr>
          <p:sp>
            <p:nvSpPr>
              <p:cNvPr id="41" name="グラフィックス 4">
                <a:extLst>
                  <a:ext uri="{FF2B5EF4-FFF2-40B4-BE49-F238E27FC236}">
                    <a16:creationId xmlns:a16="http://schemas.microsoft.com/office/drawing/2014/main" id="{3E0F6ECB-EE06-BB92-C2EB-0C047066F1D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2" name="正方形/長方形 41">
                <a:extLst>
                  <a:ext uri="{FF2B5EF4-FFF2-40B4-BE49-F238E27FC236}">
                    <a16:creationId xmlns:a16="http://schemas.microsoft.com/office/drawing/2014/main" id="{921DA38E-7483-74EA-056E-37B7B5C10F6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43" name="正方形/長方形 42">
                <a:extLst>
                  <a:ext uri="{FF2B5EF4-FFF2-40B4-BE49-F238E27FC236}">
                    <a16:creationId xmlns:a16="http://schemas.microsoft.com/office/drawing/2014/main" id="{EBA710E0-98C3-7947-CBCD-56F39DD60FFB}"/>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1" name="グループ化 20">
              <a:extLst>
                <a:ext uri="{FF2B5EF4-FFF2-40B4-BE49-F238E27FC236}">
                  <a16:creationId xmlns:a16="http://schemas.microsoft.com/office/drawing/2014/main" id="{F2623D0C-DAE7-C53F-B37B-935C95DAE09A}"/>
                </a:ext>
              </a:extLst>
            </p:cNvPr>
            <p:cNvGrpSpPr/>
            <p:nvPr userDrawn="1"/>
          </p:nvGrpSpPr>
          <p:grpSpPr>
            <a:xfrm>
              <a:off x="7235206" y="5352235"/>
              <a:ext cx="324000" cy="1184590"/>
              <a:chOff x="5844175" y="1542556"/>
              <a:chExt cx="374165" cy="1368000"/>
            </a:xfrm>
          </p:grpSpPr>
          <p:sp>
            <p:nvSpPr>
              <p:cNvPr id="38" name="グラフィックス 4">
                <a:extLst>
                  <a:ext uri="{FF2B5EF4-FFF2-40B4-BE49-F238E27FC236}">
                    <a16:creationId xmlns:a16="http://schemas.microsoft.com/office/drawing/2014/main" id="{0BA447A2-A88C-964F-C87A-93C22300316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9" name="正方形/長方形 38">
                <a:extLst>
                  <a:ext uri="{FF2B5EF4-FFF2-40B4-BE49-F238E27FC236}">
                    <a16:creationId xmlns:a16="http://schemas.microsoft.com/office/drawing/2014/main" id="{8507027F-A1C3-0461-D672-1FA070B5F5F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40" name="正方形/長方形 39">
                <a:extLst>
                  <a:ext uri="{FF2B5EF4-FFF2-40B4-BE49-F238E27FC236}">
                    <a16:creationId xmlns:a16="http://schemas.microsoft.com/office/drawing/2014/main" id="{34B1D6F8-97C4-5C85-3E19-2E98BF34410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22" name="グループ化 21">
              <a:extLst>
                <a:ext uri="{FF2B5EF4-FFF2-40B4-BE49-F238E27FC236}">
                  <a16:creationId xmlns:a16="http://schemas.microsoft.com/office/drawing/2014/main" id="{FC1F566A-0110-2387-D488-B982E32D5B80}"/>
                </a:ext>
              </a:extLst>
            </p:cNvPr>
            <p:cNvGrpSpPr/>
            <p:nvPr userDrawn="1"/>
          </p:nvGrpSpPr>
          <p:grpSpPr>
            <a:xfrm>
              <a:off x="7235206" y="6602272"/>
              <a:ext cx="324000" cy="1184590"/>
              <a:chOff x="5844175" y="1542556"/>
              <a:chExt cx="374165" cy="1368000"/>
            </a:xfrm>
          </p:grpSpPr>
          <p:sp>
            <p:nvSpPr>
              <p:cNvPr id="35" name="グラフィックス 4">
                <a:extLst>
                  <a:ext uri="{FF2B5EF4-FFF2-40B4-BE49-F238E27FC236}">
                    <a16:creationId xmlns:a16="http://schemas.microsoft.com/office/drawing/2014/main" id="{FFE49EF6-60DA-91F3-C1E8-97CF027E6188}"/>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6" name="正方形/長方形 35">
                <a:extLst>
                  <a:ext uri="{FF2B5EF4-FFF2-40B4-BE49-F238E27FC236}">
                    <a16:creationId xmlns:a16="http://schemas.microsoft.com/office/drawing/2014/main" id="{DE487D3F-E0C0-8C2E-F086-5D5F7165624A}"/>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37" name="正方形/長方形 36">
                <a:extLst>
                  <a:ext uri="{FF2B5EF4-FFF2-40B4-BE49-F238E27FC236}">
                    <a16:creationId xmlns:a16="http://schemas.microsoft.com/office/drawing/2014/main" id="{1E18C26F-1B73-87E0-2253-27A4EDDF1899}"/>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23" name="グループ化 22">
              <a:extLst>
                <a:ext uri="{FF2B5EF4-FFF2-40B4-BE49-F238E27FC236}">
                  <a16:creationId xmlns:a16="http://schemas.microsoft.com/office/drawing/2014/main" id="{DA029C3B-1904-AA89-2B30-57A5258C45E8}"/>
                </a:ext>
              </a:extLst>
            </p:cNvPr>
            <p:cNvGrpSpPr/>
            <p:nvPr userDrawn="1"/>
          </p:nvGrpSpPr>
          <p:grpSpPr>
            <a:xfrm>
              <a:off x="7235206" y="1602123"/>
              <a:ext cx="324000" cy="1184590"/>
              <a:chOff x="5844175" y="1542556"/>
              <a:chExt cx="374165" cy="1368000"/>
            </a:xfrm>
          </p:grpSpPr>
          <p:sp>
            <p:nvSpPr>
              <p:cNvPr id="32" name="グラフィックス 4">
                <a:extLst>
                  <a:ext uri="{FF2B5EF4-FFF2-40B4-BE49-F238E27FC236}">
                    <a16:creationId xmlns:a16="http://schemas.microsoft.com/office/drawing/2014/main" id="{872733CE-103F-21D9-F0BA-347B46CCB9B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3" name="正方形/長方形 32">
                <a:extLst>
                  <a:ext uri="{FF2B5EF4-FFF2-40B4-BE49-F238E27FC236}">
                    <a16:creationId xmlns:a16="http://schemas.microsoft.com/office/drawing/2014/main" id="{D9FCB11E-0FCC-B308-2F2A-C6C9A67916FC}"/>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34" name="正方形/長方形 33">
                <a:extLst>
                  <a:ext uri="{FF2B5EF4-FFF2-40B4-BE49-F238E27FC236}">
                    <a16:creationId xmlns:a16="http://schemas.microsoft.com/office/drawing/2014/main" id="{13320B52-DBDF-539E-A9BD-4E757510ED9E}"/>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25" name="グループ化 24">
              <a:extLst>
                <a:ext uri="{FF2B5EF4-FFF2-40B4-BE49-F238E27FC236}">
                  <a16:creationId xmlns:a16="http://schemas.microsoft.com/office/drawing/2014/main" id="{D9FD7521-0C9F-1973-FF4B-750CF46202D1}"/>
                </a:ext>
              </a:extLst>
            </p:cNvPr>
            <p:cNvGrpSpPr/>
            <p:nvPr userDrawn="1"/>
          </p:nvGrpSpPr>
          <p:grpSpPr>
            <a:xfrm>
              <a:off x="7235206" y="7852309"/>
              <a:ext cx="324000" cy="702000"/>
              <a:chOff x="5844175" y="1542556"/>
              <a:chExt cx="374165" cy="1368000"/>
            </a:xfrm>
          </p:grpSpPr>
          <p:sp>
            <p:nvSpPr>
              <p:cNvPr id="30" name="グラフィックス 4">
                <a:extLst>
                  <a:ext uri="{FF2B5EF4-FFF2-40B4-BE49-F238E27FC236}">
                    <a16:creationId xmlns:a16="http://schemas.microsoft.com/office/drawing/2014/main" id="{0CD93248-781F-6B1D-255D-3A4697B55A1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1" name="正方形/長方形 30">
                <a:extLst>
                  <a:ext uri="{FF2B5EF4-FFF2-40B4-BE49-F238E27FC236}">
                    <a16:creationId xmlns:a16="http://schemas.microsoft.com/office/drawing/2014/main" id="{A5BF09B1-492B-E452-90CE-290CE99317F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26" name="グループ化 25">
              <a:extLst>
                <a:ext uri="{FF2B5EF4-FFF2-40B4-BE49-F238E27FC236}">
                  <a16:creationId xmlns:a16="http://schemas.microsoft.com/office/drawing/2014/main" id="{4F5967FF-1417-784D-7A96-6F4075472631}"/>
                </a:ext>
              </a:extLst>
            </p:cNvPr>
            <p:cNvGrpSpPr/>
            <p:nvPr userDrawn="1"/>
          </p:nvGrpSpPr>
          <p:grpSpPr>
            <a:xfrm>
              <a:off x="7235675" y="8624717"/>
              <a:ext cx="324000" cy="702000"/>
              <a:chOff x="5844175" y="1542556"/>
              <a:chExt cx="374165" cy="1368000"/>
            </a:xfrm>
          </p:grpSpPr>
          <p:sp>
            <p:nvSpPr>
              <p:cNvPr id="28" name="グラフィックス 4">
                <a:extLst>
                  <a:ext uri="{FF2B5EF4-FFF2-40B4-BE49-F238E27FC236}">
                    <a16:creationId xmlns:a16="http://schemas.microsoft.com/office/drawing/2014/main" id="{96D4BF49-AB72-4EB0-C24D-F2FB2AEA389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9" name="正方形/長方形 28">
                <a:extLst>
                  <a:ext uri="{FF2B5EF4-FFF2-40B4-BE49-F238E27FC236}">
                    <a16:creationId xmlns:a16="http://schemas.microsoft.com/office/drawing/2014/main" id="{FFBAC431-B1D3-C225-9DDF-4FB58154A614}"/>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3173827843"/>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DX推進に係る取組みの体制整備と基本方針">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0D3B4D1F-6EB5-77C9-7F37-04EB9AEB9A6F}"/>
              </a:ext>
            </a:extLst>
          </p:cNvPr>
          <p:cNvGrpSpPr/>
          <p:nvPr userDrawn="1"/>
        </p:nvGrpSpPr>
        <p:grpSpPr>
          <a:xfrm>
            <a:off x="7235206" y="830717"/>
            <a:ext cx="324794" cy="8496000"/>
            <a:chOff x="7235206" y="830717"/>
            <a:chExt cx="324794" cy="8496000"/>
          </a:xfrm>
        </p:grpSpPr>
        <p:grpSp>
          <p:nvGrpSpPr>
            <p:cNvPr id="13" name="グループ化 12">
              <a:extLst>
                <a:ext uri="{FF2B5EF4-FFF2-40B4-BE49-F238E27FC236}">
                  <a16:creationId xmlns:a16="http://schemas.microsoft.com/office/drawing/2014/main" id="{534F45CE-7BFE-62E2-C2B0-81C4EBE2796B}"/>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A490B637-1C49-1FBD-AA3B-68607D02013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EB89DDE9-5FFD-C0F8-0FC2-9339FA7AD59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514C385F-F928-2DFA-B1F9-DDB02ABD7ED2}"/>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591CE4B0-FA42-527B-9CDB-5864814BD84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ADBA322B-11C2-8CC9-C7F8-9C165BCDE493}"/>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5F65B8AD-A114-0627-4038-DCF7D08FB4C7}"/>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76E37D11-0DD2-C943-3A18-CB6777D894D0}"/>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BB07CBA0-B97B-542B-9294-A37557AA0CA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89952746-4D31-8E71-3707-9D6EBF5257D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D71523DC-32C2-6D31-81C0-8BF2DDE39D10}"/>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7A0D7BAE-650C-2DFE-A02C-51CE2F7AE018}"/>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D14C42F9-6C9E-E17E-EBE9-857819E7DF30}"/>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555E46FE-4C78-AE46-299A-82EB48F8435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8846EC8D-8E8C-55E7-D236-BB47383B822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D408F563-FA43-AF88-F55D-27F98DE72DAD}"/>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F207AD4B-B518-5AB5-21C6-2D3476C541E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77B43991-477C-9E80-B0CA-79772E5CE4C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763852D3-8E73-9B90-8F02-8C5FBA7605F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89C83D8E-DD27-212D-0DC1-DC7222F2D812}"/>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18575AFB-6364-D600-8891-F47DF030920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594F441B-B320-081F-F838-55C1A3FEC473}"/>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88DB3C40-44BA-E671-82E2-9D9CE400B628}"/>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8E65C38B-470A-8587-6908-9994BCD74EB1}"/>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0D6119BF-F574-87D5-61C0-6DAD07B6F0B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7A06967C-F741-CBFC-B6DD-F7A903639D0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048EEC5D-C771-BD85-C311-9C3E2712F429}"/>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4D6DB60C-793C-6D75-2949-6DADDF729AF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EF3D7DB3-9303-435D-7B0D-0D3C11AA173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499783326"/>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DX推進に係る取組みの戦略">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E822A9E0-ADA7-00BB-A243-6C621E68D2DC}"/>
              </a:ext>
            </a:extLst>
          </p:cNvPr>
          <p:cNvGrpSpPr/>
          <p:nvPr userDrawn="1"/>
        </p:nvGrpSpPr>
        <p:grpSpPr>
          <a:xfrm>
            <a:off x="7235206" y="830717"/>
            <a:ext cx="324794" cy="8496000"/>
            <a:chOff x="7235206" y="830717"/>
            <a:chExt cx="324794" cy="8496000"/>
          </a:xfrm>
        </p:grpSpPr>
        <p:grpSp>
          <p:nvGrpSpPr>
            <p:cNvPr id="9" name="グループ化 8">
              <a:extLst>
                <a:ext uri="{FF2B5EF4-FFF2-40B4-BE49-F238E27FC236}">
                  <a16:creationId xmlns:a16="http://schemas.microsoft.com/office/drawing/2014/main" id="{29226E60-0475-95C1-3070-5EF2FB69A416}"/>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700FE071-BCD1-682E-5AF1-AA181BA08AD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04963CFC-26D2-CBD8-6666-4B6565E1869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3F766CF3-9074-54E0-9D4C-6A8A756FAA06}"/>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2BE39AF4-2A12-FD39-538E-C3BE315EDE8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A0C4D6FF-3E89-74EB-6198-FB0BB4311695}"/>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3CBB2CB8-D82F-5406-5058-8DFC863455F3}"/>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8E4442F7-0D00-403B-8A17-61D60B8743ED}"/>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1B13030C-2EA0-0D4D-C493-7E153D0853D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BC543E2E-C8D7-24AC-36A0-E3E4C072C0F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2B7FB8E2-41C9-5812-3E2F-8B0780830FB4}"/>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50A46C43-34BE-598F-451E-3700E1F89F01}"/>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883CD286-2D68-51B9-066B-931AFFD742BE}"/>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D7FFDE83-3CF3-8E91-638B-9C5248BBA62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46630C0B-FEDD-60D0-D75A-2E054E89B609}"/>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5F6616FA-E309-082E-F85C-07B3A98A4DB7}"/>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F196AF84-6E49-C78C-6668-BB24F4503F5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4CEC31E9-9438-783D-2FC1-89A1CDCC8AE6}"/>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663501F9-70A2-6D15-A081-4AB989F76A9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81F6211D-02B7-7019-1354-23A2C786644A}"/>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B19FB5F3-2B5F-109D-CCD8-BEE96B962E22}"/>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3BCB5151-5533-51A5-57F9-1A53BE3FCB5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C2DE66E2-2446-4A9D-6C74-226FCC3C4BC2}"/>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7ED54D8A-4D62-FE37-55D8-FEC7F777835C}"/>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1631120F-FAC1-A098-1A42-913C7B7E418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AEE98BBD-DD0D-31F7-AF4F-EE0315AB3D0A}"/>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894DA113-B307-7BF1-2C75-B8BC4E54A4F3}"/>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59982E59-DF03-BCE0-E490-5CF960C98A18}"/>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793053E1-C45C-F4A6-6A73-E243D184D003}"/>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3694353188"/>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DX推進に係る取組みの施策">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2BC4269E-8F2B-E972-5AF0-E5D2294CB9B3}"/>
              </a:ext>
            </a:extLst>
          </p:cNvPr>
          <p:cNvGrpSpPr/>
          <p:nvPr userDrawn="1"/>
        </p:nvGrpSpPr>
        <p:grpSpPr>
          <a:xfrm>
            <a:off x="7235206" y="830717"/>
            <a:ext cx="324794" cy="8496000"/>
            <a:chOff x="7235206" y="830717"/>
            <a:chExt cx="324794" cy="8496000"/>
          </a:xfrm>
        </p:grpSpPr>
        <p:grpSp>
          <p:nvGrpSpPr>
            <p:cNvPr id="8" name="グループ化 7">
              <a:extLst>
                <a:ext uri="{FF2B5EF4-FFF2-40B4-BE49-F238E27FC236}">
                  <a16:creationId xmlns:a16="http://schemas.microsoft.com/office/drawing/2014/main" id="{02EE8D8A-D47A-ED4A-DBD5-D3BFCB19600B}"/>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B977BA2C-4ED2-240C-311C-12E0D3A6FE2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3196447B-2984-4997-0460-B41C40D14891}"/>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14" name="グループ化 13">
              <a:extLst>
                <a:ext uri="{FF2B5EF4-FFF2-40B4-BE49-F238E27FC236}">
                  <a16:creationId xmlns:a16="http://schemas.microsoft.com/office/drawing/2014/main" id="{96F9194D-83C7-785B-BFB0-D596A3ED1398}"/>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AABE2B9E-D1A9-4EA4-E05A-D0DAAEB701D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0EB15B8B-6B49-3A54-ED3C-E5CC0412CDD6}"/>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CB788711-48DF-1781-2A45-65D410761A3B}"/>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5" name="グループ化 14">
              <a:extLst>
                <a:ext uri="{FF2B5EF4-FFF2-40B4-BE49-F238E27FC236}">
                  <a16:creationId xmlns:a16="http://schemas.microsoft.com/office/drawing/2014/main" id="{BC8E25BB-CD13-FBF6-4F7A-F67EAD0E8963}"/>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6BD95CCD-72BA-9299-3B0E-E1DDDA68E53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7601CEA1-9AD0-A4AB-595D-B98AC593D05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F5F47AA2-449F-EEAA-3C23-8DE0AE1B6878}"/>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C2E42086-0AA6-3E54-3F2D-277281BA73D7}"/>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415609EC-C284-01E4-A5CA-4D57CE9D8F9C}"/>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8CA62241-7C40-D55C-0E3D-48111C02DFC0}"/>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B0C96F31-82F1-14E6-AB36-8BBC0AFB19D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F58EFCD7-9A23-CE09-4EC2-58E50F5D89EA}"/>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F8DF68E3-3B16-0FEB-8D42-DEBE18CCCA8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C0317417-CE50-2C34-6D1C-5CA5BE0E362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79C38398-6EE3-A7C1-12AE-DEA8521BACE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51CDD0FF-C940-CF99-E30C-A50EB39BB100}"/>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12A70602-50DD-7568-7237-71ACB12539D8}"/>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6F5C7FEC-C6AD-FB58-F1A3-A3C150FFA84A}"/>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30DD84EE-B7F2-FA39-41E9-FCFD274856AF}"/>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D3B0F8CA-94EE-C20C-9F98-92F775AE0442}"/>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3BE68925-A4A0-8E3C-DA66-C21DC84B94A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BA5028D5-EA1D-5AC5-D3BF-68C139380AB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4A421B95-4272-12A2-D6A6-D6412BB390B7}"/>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372AFB63-2D30-4014-5E81-667F1118C74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9206FF39-6EE0-746A-F31B-3425B519C1EB}"/>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1964144698"/>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おわりに">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4" name="グループ化 3">
            <a:extLst>
              <a:ext uri="{FF2B5EF4-FFF2-40B4-BE49-F238E27FC236}">
                <a16:creationId xmlns:a16="http://schemas.microsoft.com/office/drawing/2014/main" id="{E1282399-E9B5-8A58-240A-A4FBFF3906C3}"/>
              </a:ext>
            </a:extLst>
          </p:cNvPr>
          <p:cNvGrpSpPr/>
          <p:nvPr userDrawn="1"/>
        </p:nvGrpSpPr>
        <p:grpSpPr>
          <a:xfrm>
            <a:off x="7235206" y="830717"/>
            <a:ext cx="324794" cy="8496000"/>
            <a:chOff x="7235206" y="830717"/>
            <a:chExt cx="324794" cy="8496000"/>
          </a:xfrm>
        </p:grpSpPr>
        <p:grpSp>
          <p:nvGrpSpPr>
            <p:cNvPr id="8" name="グループ化 7">
              <a:extLst>
                <a:ext uri="{FF2B5EF4-FFF2-40B4-BE49-F238E27FC236}">
                  <a16:creationId xmlns:a16="http://schemas.microsoft.com/office/drawing/2014/main" id="{5B1C364E-D7FC-2AAA-4F41-9FFC62DF3E3F}"/>
                </a:ext>
              </a:extLst>
            </p:cNvPr>
            <p:cNvGrpSpPr/>
            <p:nvPr userDrawn="1"/>
          </p:nvGrpSpPr>
          <p:grpSpPr>
            <a:xfrm>
              <a:off x="7236000" y="830717"/>
              <a:ext cx="324000" cy="702000"/>
              <a:chOff x="5844175" y="1542556"/>
              <a:chExt cx="374165" cy="1368000"/>
            </a:xfrm>
          </p:grpSpPr>
          <p:sp>
            <p:nvSpPr>
              <p:cNvPr id="63" name="グラフィックス 4">
                <a:extLst>
                  <a:ext uri="{FF2B5EF4-FFF2-40B4-BE49-F238E27FC236}">
                    <a16:creationId xmlns:a16="http://schemas.microsoft.com/office/drawing/2014/main" id="{11273DCA-D5F1-2774-32D8-AAFC1452C084}"/>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4" name="正方形/長方形 63">
                <a:extLst>
                  <a:ext uri="{FF2B5EF4-FFF2-40B4-BE49-F238E27FC236}">
                    <a16:creationId xmlns:a16="http://schemas.microsoft.com/office/drawing/2014/main" id="{DC94F16D-613B-D0AA-A114-7110258DD8EA}"/>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9" name="グループ化 8">
              <a:extLst>
                <a:ext uri="{FF2B5EF4-FFF2-40B4-BE49-F238E27FC236}">
                  <a16:creationId xmlns:a16="http://schemas.microsoft.com/office/drawing/2014/main" id="{F75FE190-7527-9186-E00D-CCACF379515E}"/>
                </a:ext>
              </a:extLst>
            </p:cNvPr>
            <p:cNvGrpSpPr/>
            <p:nvPr userDrawn="1"/>
          </p:nvGrpSpPr>
          <p:grpSpPr>
            <a:xfrm>
              <a:off x="7235206" y="2852162"/>
              <a:ext cx="324000" cy="1184590"/>
              <a:chOff x="5844175" y="1542556"/>
              <a:chExt cx="374165" cy="1368000"/>
            </a:xfrm>
          </p:grpSpPr>
          <p:sp>
            <p:nvSpPr>
              <p:cNvPr id="60" name="グラフィックス 4">
                <a:extLst>
                  <a:ext uri="{FF2B5EF4-FFF2-40B4-BE49-F238E27FC236}">
                    <a16:creationId xmlns:a16="http://schemas.microsoft.com/office/drawing/2014/main" id="{6DE3B713-EDC3-7C16-12B2-38FCE23554E7}"/>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61" name="正方形/長方形 60">
                <a:extLst>
                  <a:ext uri="{FF2B5EF4-FFF2-40B4-BE49-F238E27FC236}">
                    <a16:creationId xmlns:a16="http://schemas.microsoft.com/office/drawing/2014/main" id="{0969B259-F618-65B3-1F67-F562B232400C}"/>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62" name="正方形/長方形 61">
                <a:extLst>
                  <a:ext uri="{FF2B5EF4-FFF2-40B4-BE49-F238E27FC236}">
                    <a16:creationId xmlns:a16="http://schemas.microsoft.com/office/drawing/2014/main" id="{8406250A-03A4-D90C-49AE-5E1E53D1ECC5}"/>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13" name="グループ化 12">
              <a:extLst>
                <a:ext uri="{FF2B5EF4-FFF2-40B4-BE49-F238E27FC236}">
                  <a16:creationId xmlns:a16="http://schemas.microsoft.com/office/drawing/2014/main" id="{D0634DEB-9DF6-0106-E51C-017909AC696E}"/>
                </a:ext>
              </a:extLst>
            </p:cNvPr>
            <p:cNvGrpSpPr/>
            <p:nvPr userDrawn="1"/>
          </p:nvGrpSpPr>
          <p:grpSpPr>
            <a:xfrm>
              <a:off x="7235206" y="4102198"/>
              <a:ext cx="324000" cy="1184590"/>
              <a:chOff x="5844175" y="1542556"/>
              <a:chExt cx="374165" cy="1368000"/>
            </a:xfrm>
          </p:grpSpPr>
          <p:sp>
            <p:nvSpPr>
              <p:cNvPr id="57" name="グラフィックス 4">
                <a:extLst>
                  <a:ext uri="{FF2B5EF4-FFF2-40B4-BE49-F238E27FC236}">
                    <a16:creationId xmlns:a16="http://schemas.microsoft.com/office/drawing/2014/main" id="{BF3D3667-AD0D-AB6C-AA6F-078EF74CA15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8" name="正方形/長方形 57">
                <a:extLst>
                  <a:ext uri="{FF2B5EF4-FFF2-40B4-BE49-F238E27FC236}">
                    <a16:creationId xmlns:a16="http://schemas.microsoft.com/office/drawing/2014/main" id="{D5A93B5A-91E2-6B32-8A37-65C4734E729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59" name="正方形/長方形 58">
                <a:extLst>
                  <a:ext uri="{FF2B5EF4-FFF2-40B4-BE49-F238E27FC236}">
                    <a16:creationId xmlns:a16="http://schemas.microsoft.com/office/drawing/2014/main" id="{A25DA1CC-536D-3483-7DDA-36EED9174842}"/>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24" name="グループ化 23">
              <a:extLst>
                <a:ext uri="{FF2B5EF4-FFF2-40B4-BE49-F238E27FC236}">
                  <a16:creationId xmlns:a16="http://schemas.microsoft.com/office/drawing/2014/main" id="{8573772D-A312-9F79-7C1D-B7290DE637CC}"/>
                </a:ext>
              </a:extLst>
            </p:cNvPr>
            <p:cNvGrpSpPr/>
            <p:nvPr userDrawn="1"/>
          </p:nvGrpSpPr>
          <p:grpSpPr>
            <a:xfrm>
              <a:off x="7235206" y="5352235"/>
              <a:ext cx="324000" cy="1184590"/>
              <a:chOff x="5844175" y="1542556"/>
              <a:chExt cx="374165" cy="1368000"/>
            </a:xfrm>
          </p:grpSpPr>
          <p:sp>
            <p:nvSpPr>
              <p:cNvPr id="54" name="グラフィックス 4">
                <a:extLst>
                  <a:ext uri="{FF2B5EF4-FFF2-40B4-BE49-F238E27FC236}">
                    <a16:creationId xmlns:a16="http://schemas.microsoft.com/office/drawing/2014/main" id="{DBF9245E-EE17-A94E-B2FA-E1745E27AC7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55" name="正方形/長方形 54">
                <a:extLst>
                  <a:ext uri="{FF2B5EF4-FFF2-40B4-BE49-F238E27FC236}">
                    <a16:creationId xmlns:a16="http://schemas.microsoft.com/office/drawing/2014/main" id="{FF1D6136-BCF2-AAF0-AA5F-6A71859CA62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56" name="正方形/長方形 55">
                <a:extLst>
                  <a:ext uri="{FF2B5EF4-FFF2-40B4-BE49-F238E27FC236}">
                    <a16:creationId xmlns:a16="http://schemas.microsoft.com/office/drawing/2014/main" id="{7950DC9C-3567-808B-7D36-9F8C7EBD5BD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40" name="グループ化 39">
              <a:extLst>
                <a:ext uri="{FF2B5EF4-FFF2-40B4-BE49-F238E27FC236}">
                  <a16:creationId xmlns:a16="http://schemas.microsoft.com/office/drawing/2014/main" id="{0C6548E6-A8E6-E6BD-A690-0D53E1B0B473}"/>
                </a:ext>
              </a:extLst>
            </p:cNvPr>
            <p:cNvGrpSpPr/>
            <p:nvPr userDrawn="1"/>
          </p:nvGrpSpPr>
          <p:grpSpPr>
            <a:xfrm>
              <a:off x="7235206" y="6602272"/>
              <a:ext cx="324000" cy="1184590"/>
              <a:chOff x="5844175" y="1542556"/>
              <a:chExt cx="374165" cy="1368000"/>
            </a:xfrm>
          </p:grpSpPr>
          <p:sp>
            <p:nvSpPr>
              <p:cNvPr id="51" name="グラフィックス 4">
                <a:extLst>
                  <a:ext uri="{FF2B5EF4-FFF2-40B4-BE49-F238E27FC236}">
                    <a16:creationId xmlns:a16="http://schemas.microsoft.com/office/drawing/2014/main" id="{E1525A53-C57E-607B-5F12-1E9D92015C8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52" name="正方形/長方形 51">
                <a:extLst>
                  <a:ext uri="{FF2B5EF4-FFF2-40B4-BE49-F238E27FC236}">
                    <a16:creationId xmlns:a16="http://schemas.microsoft.com/office/drawing/2014/main" id="{BBDC17F8-5FF2-25B3-A128-D1B210B1402D}"/>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53" name="正方形/長方形 52">
                <a:extLst>
                  <a:ext uri="{FF2B5EF4-FFF2-40B4-BE49-F238E27FC236}">
                    <a16:creationId xmlns:a16="http://schemas.microsoft.com/office/drawing/2014/main" id="{0FE57CB2-7CA5-3CA7-D530-CFD016DA24D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41" name="グループ化 40">
              <a:extLst>
                <a:ext uri="{FF2B5EF4-FFF2-40B4-BE49-F238E27FC236}">
                  <a16:creationId xmlns:a16="http://schemas.microsoft.com/office/drawing/2014/main" id="{67AF3B39-185A-D1FC-5E06-91DCB34CFB19}"/>
                </a:ext>
              </a:extLst>
            </p:cNvPr>
            <p:cNvGrpSpPr/>
            <p:nvPr userDrawn="1"/>
          </p:nvGrpSpPr>
          <p:grpSpPr>
            <a:xfrm>
              <a:off x="7235206" y="1602123"/>
              <a:ext cx="324000" cy="1184590"/>
              <a:chOff x="5844175" y="1542556"/>
              <a:chExt cx="374165" cy="1368000"/>
            </a:xfrm>
          </p:grpSpPr>
          <p:sp>
            <p:nvSpPr>
              <p:cNvPr id="48" name="グラフィックス 4">
                <a:extLst>
                  <a:ext uri="{FF2B5EF4-FFF2-40B4-BE49-F238E27FC236}">
                    <a16:creationId xmlns:a16="http://schemas.microsoft.com/office/drawing/2014/main" id="{CF991AD8-B8EB-0745-D376-78613AB77756}"/>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9" name="正方形/長方形 48">
                <a:extLst>
                  <a:ext uri="{FF2B5EF4-FFF2-40B4-BE49-F238E27FC236}">
                    <a16:creationId xmlns:a16="http://schemas.microsoft.com/office/drawing/2014/main" id="{4081CD20-91C9-FBD6-5BB5-B7D0FF898494}"/>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50" name="正方形/長方形 49">
                <a:extLst>
                  <a:ext uri="{FF2B5EF4-FFF2-40B4-BE49-F238E27FC236}">
                    <a16:creationId xmlns:a16="http://schemas.microsoft.com/office/drawing/2014/main" id="{F255D0A8-43CC-A069-6C2A-B33DF0068532}"/>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42" name="グループ化 41">
              <a:extLst>
                <a:ext uri="{FF2B5EF4-FFF2-40B4-BE49-F238E27FC236}">
                  <a16:creationId xmlns:a16="http://schemas.microsoft.com/office/drawing/2014/main" id="{2D236074-08F5-AFDB-DB1E-D7BAFF4E5DFE}"/>
                </a:ext>
              </a:extLst>
            </p:cNvPr>
            <p:cNvGrpSpPr/>
            <p:nvPr userDrawn="1"/>
          </p:nvGrpSpPr>
          <p:grpSpPr>
            <a:xfrm>
              <a:off x="7235206" y="7852309"/>
              <a:ext cx="324000" cy="702000"/>
              <a:chOff x="5844175" y="1542556"/>
              <a:chExt cx="374165" cy="1368000"/>
            </a:xfrm>
          </p:grpSpPr>
          <p:sp>
            <p:nvSpPr>
              <p:cNvPr id="46" name="グラフィックス 4">
                <a:extLst>
                  <a:ext uri="{FF2B5EF4-FFF2-40B4-BE49-F238E27FC236}">
                    <a16:creationId xmlns:a16="http://schemas.microsoft.com/office/drawing/2014/main" id="{CD8FB35A-A245-2250-E5FF-7DBB59A4262B}"/>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7" name="正方形/長方形 46">
                <a:extLst>
                  <a:ext uri="{FF2B5EF4-FFF2-40B4-BE49-F238E27FC236}">
                    <a16:creationId xmlns:a16="http://schemas.microsoft.com/office/drawing/2014/main" id="{7BBA61D3-DEDB-EF05-DD45-55D91F5D23C2}"/>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43" name="グループ化 42">
              <a:extLst>
                <a:ext uri="{FF2B5EF4-FFF2-40B4-BE49-F238E27FC236}">
                  <a16:creationId xmlns:a16="http://schemas.microsoft.com/office/drawing/2014/main" id="{E9354A00-3213-7D58-4098-A9828D111E50}"/>
                </a:ext>
              </a:extLst>
            </p:cNvPr>
            <p:cNvGrpSpPr/>
            <p:nvPr userDrawn="1"/>
          </p:nvGrpSpPr>
          <p:grpSpPr>
            <a:xfrm>
              <a:off x="7235675" y="8624717"/>
              <a:ext cx="324000" cy="702000"/>
              <a:chOff x="5844175" y="1542556"/>
              <a:chExt cx="374165" cy="1368000"/>
            </a:xfrm>
          </p:grpSpPr>
          <p:sp>
            <p:nvSpPr>
              <p:cNvPr id="44" name="グラフィックス 4">
                <a:extLst>
                  <a:ext uri="{FF2B5EF4-FFF2-40B4-BE49-F238E27FC236}">
                    <a16:creationId xmlns:a16="http://schemas.microsoft.com/office/drawing/2014/main" id="{2D54777A-93BD-7940-BAA0-0285BAA3D329}"/>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45" name="正方形/長方形 44">
                <a:extLst>
                  <a:ext uri="{FF2B5EF4-FFF2-40B4-BE49-F238E27FC236}">
                    <a16:creationId xmlns:a16="http://schemas.microsoft.com/office/drawing/2014/main" id="{A1B08EEB-4DE4-B46F-4C93-3D6B6C8881D0}"/>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3601567138"/>
      </p:ext>
    </p:extLst>
  </p:cSld>
  <p:clrMapOvr>
    <a:masterClrMapping/>
  </p:clrMapOvr>
  <p:extLst>
    <p:ext uri="{DCECCB84-F9BA-43D5-87BE-67443E8EF086}">
      <p15:sldGuideLst xmlns:p15="http://schemas.microsoft.com/office/powerpoint/2012/main">
        <p15:guide id="1" orient="horz" pos="69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参考資料">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D453F7-A15F-B4D7-90B1-597CC7F090E9}"/>
              </a:ext>
            </a:extLst>
          </p:cNvPr>
          <p:cNvGraphicFramePr>
            <a:graphicFrameLocks noChangeAspect="1"/>
          </p:cNvGraphicFramePr>
          <p:nvPr userDrawn="1">
            <p:custDataLst>
              <p:tags r:id="rId1"/>
            </p:custDataLst>
            <p:extLst>
              <p:ext uri="{D42A27DB-BD31-4B8C-83A1-F6EECF244321}">
                <p14:modId xmlns:p14="http://schemas.microsoft.com/office/powerpoint/2010/main" val="1591444657"/>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12" name="think-cell data - do not delete" hidden="1">
                        <a:extLst>
                          <a:ext uri="{FF2B5EF4-FFF2-40B4-BE49-F238E27FC236}">
                            <a16:creationId xmlns:a16="http://schemas.microsoft.com/office/drawing/2014/main" id="{AAD453F7-A15F-B4D7-90B1-597CC7F090E9}"/>
                          </a:ext>
                        </a:extLst>
                      </p:cNvPr>
                      <p:cNvPicPr/>
                      <p:nvPr/>
                    </p:nvPicPr>
                    <p:blipFill>
                      <a:blip r:embed="rId4"/>
                      <a:stretch>
                        <a:fillRect/>
                      </a:stretch>
                    </p:blipFill>
                    <p:spPr>
                      <a:xfrm>
                        <a:off x="1751" y="1714"/>
                        <a:ext cx="1750" cy="1714"/>
                      </a:xfrm>
                      <a:prstGeom prst="rect">
                        <a:avLst/>
                      </a:prstGeom>
                    </p:spPr>
                  </p:pic>
                </p:oleObj>
              </mc:Fallback>
            </mc:AlternateContent>
          </a:graphicData>
        </a:graphic>
      </p:graphicFrame>
      <p:sp>
        <p:nvSpPr>
          <p:cNvPr id="2" name="Title 1"/>
          <p:cNvSpPr>
            <a:spLocks noGrp="1"/>
          </p:cNvSpPr>
          <p:nvPr>
            <p:ph type="title" hasCustomPrompt="1"/>
          </p:nvPr>
        </p:nvSpPr>
        <p:spPr>
          <a:xfrm>
            <a:off x="519729" y="320440"/>
            <a:ext cx="6552000" cy="249299"/>
          </a:xfrm>
          <a:prstGeom prst="rect">
            <a:avLst/>
          </a:prstGeom>
        </p:spPr>
        <p:txBody>
          <a:bodyPr vert="horz" lIns="0" tIns="0" rIns="0" bIns="0">
            <a:spAutoFit/>
          </a:bodyPr>
          <a:lstStyle>
            <a:lvl1pPr>
              <a:defRPr sz="1800" b="1" spc="300">
                <a:solidFill>
                  <a:srgbClr val="31926F"/>
                </a:solidFill>
                <a:latin typeface="BIZ UDPゴシック" panose="020B0400000000000000" pitchFamily="50" charset="-128"/>
                <a:ea typeface="BIZ UDPゴシック" panose="020B0400000000000000" pitchFamily="50" charset="-128"/>
              </a:defRPr>
            </a:lvl1pPr>
          </a:lstStyle>
          <a:p>
            <a:r>
              <a:rPr lang="ja-JP" altLang="en-US" dirty="0"/>
              <a:t>タイトル</a:t>
            </a:r>
            <a:endParaRPr lang="en-US" dirty="0"/>
          </a:p>
        </p:txBody>
      </p:sp>
      <p:sp>
        <p:nvSpPr>
          <p:cNvPr id="6" name="Slide Number Placeholder 5"/>
          <p:cNvSpPr>
            <a:spLocks noGrp="1"/>
          </p:cNvSpPr>
          <p:nvPr>
            <p:ph type="sldNum" sz="quarter" idx="12"/>
          </p:nvPr>
        </p:nvSpPr>
        <p:spPr>
          <a:xfrm>
            <a:off x="2919453" y="10413491"/>
            <a:ext cx="1700927" cy="153888"/>
          </a:xfrm>
          <a:prstGeom prst="rect">
            <a:avLst/>
          </a:prstGeom>
        </p:spPr>
        <p:txBody>
          <a:bodyPr>
            <a:spAutoFit/>
          </a:bodyPr>
          <a:lstStyle>
            <a:lvl1pPr algn="ctr">
              <a:defRPr sz="1000">
                <a:solidFill>
                  <a:srgbClr val="0F591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98CC7199-FB28-B3D5-8C87-8DB5C9AD18F5}"/>
              </a:ext>
            </a:extLst>
          </p:cNvPr>
          <p:cNvCxnSpPr>
            <a:cxnSpLocks/>
          </p:cNvCxnSpPr>
          <p:nvPr userDrawn="1"/>
        </p:nvCxnSpPr>
        <p:spPr>
          <a:xfrm>
            <a:off x="503837" y="658902"/>
            <a:ext cx="6552000" cy="0"/>
          </a:xfrm>
          <a:prstGeom prst="line">
            <a:avLst/>
          </a:prstGeom>
          <a:ln w="19050">
            <a:solidFill>
              <a:srgbClr val="199332"/>
            </a:solidFill>
          </a:ln>
        </p:spPr>
        <p:style>
          <a:lnRef idx="1">
            <a:schemeClr val="accent1"/>
          </a:lnRef>
          <a:fillRef idx="0">
            <a:schemeClr val="accent1"/>
          </a:fillRef>
          <a:effectRef idx="0">
            <a:schemeClr val="accent1"/>
          </a:effectRef>
          <a:fontRef idx="minor">
            <a:schemeClr val="tx1"/>
          </a:fontRef>
        </p:style>
      </p:cxnSp>
      <p:sp>
        <p:nvSpPr>
          <p:cNvPr id="19" name="テキスト プレースホルダー 18">
            <a:extLst>
              <a:ext uri="{FF2B5EF4-FFF2-40B4-BE49-F238E27FC236}">
                <a16:creationId xmlns:a16="http://schemas.microsoft.com/office/drawing/2014/main" id="{C1E119B7-FED3-42AF-890C-8E8EACA65E64}"/>
              </a:ext>
            </a:extLst>
          </p:cNvPr>
          <p:cNvSpPr>
            <a:spLocks noGrp="1"/>
          </p:cNvSpPr>
          <p:nvPr>
            <p:ph type="body" sz="quarter" idx="13" hasCustomPrompt="1"/>
          </p:nvPr>
        </p:nvSpPr>
        <p:spPr>
          <a:xfrm>
            <a:off x="504000" y="830717"/>
            <a:ext cx="6552000" cy="276999"/>
          </a:xfrm>
          <a:prstGeom prst="rect">
            <a:avLst/>
          </a:prstGeom>
        </p:spPr>
        <p:txBody>
          <a:bodyPr lIns="0" tIns="0" rIns="0" bIns="0" anchor="t" anchorCtr="0">
            <a:spAutoFit/>
          </a:bodyPr>
          <a:lstStyle>
            <a:lvl1pPr marL="0" indent="0">
              <a:buNone/>
              <a:defRPr sz="2000">
                <a:solidFill>
                  <a:schemeClr val="tx1"/>
                </a:solidFill>
                <a:latin typeface="BIZ UDPゴシック" panose="020B0400000000000000" pitchFamily="50" charset="-128"/>
                <a:ea typeface="BIZ UDPゴシック" panose="020B0400000000000000" pitchFamily="50" charset="-128"/>
              </a:defRPr>
            </a:lvl1pPr>
          </a:lstStyle>
          <a:p>
            <a:pPr lvl="0"/>
            <a:r>
              <a:rPr kumimoji="1" lang="en-US" altLang="ja-JP" dirty="0"/>
              <a:t>1-1 </a:t>
            </a:r>
            <a:r>
              <a:rPr kumimoji="1" lang="ja-JP" altLang="en-US" dirty="0"/>
              <a:t>節タイトル</a:t>
            </a:r>
          </a:p>
        </p:txBody>
      </p:sp>
      <p:sp>
        <p:nvSpPr>
          <p:cNvPr id="27" name="テキスト プレースホルダー 26">
            <a:extLst>
              <a:ext uri="{FF2B5EF4-FFF2-40B4-BE49-F238E27FC236}">
                <a16:creationId xmlns:a16="http://schemas.microsoft.com/office/drawing/2014/main" id="{BB7EA00B-AE2C-2C31-4B2F-C1AFC172B9EC}"/>
              </a:ext>
            </a:extLst>
          </p:cNvPr>
          <p:cNvSpPr>
            <a:spLocks noGrp="1"/>
          </p:cNvSpPr>
          <p:nvPr>
            <p:ph type="body" sz="quarter" idx="14" hasCustomPrompt="1"/>
          </p:nvPr>
        </p:nvSpPr>
        <p:spPr>
          <a:xfrm>
            <a:off x="4986978" y="361990"/>
            <a:ext cx="2068859" cy="166198"/>
          </a:xfrm>
          <a:prstGeom prst="rect">
            <a:avLst/>
          </a:prstGeom>
        </p:spPr>
        <p:txBody>
          <a:bodyPr wrap="square" lIns="0" tIns="0" rIns="0" bIns="0" anchor="t" anchorCtr="0">
            <a:spAutoFit/>
          </a:bodyPr>
          <a:lstStyle>
            <a:lvl1pPr marL="0" indent="0" algn="r">
              <a:buNone/>
              <a:defRPr sz="1200" b="1">
                <a:solidFill>
                  <a:srgbClr val="31926F"/>
                </a:solidFill>
                <a:latin typeface="BIZ UDPゴシック" panose="020B0400000000000000" pitchFamily="50" charset="-128"/>
                <a:ea typeface="BIZ UDPゴシック" panose="020B0400000000000000" pitchFamily="50" charset="-128"/>
              </a:defRPr>
            </a:lvl1pPr>
            <a:lvl2pPr>
              <a:defRPr sz="1295"/>
            </a:lvl2pPr>
            <a:lvl3pPr>
              <a:defRPr sz="1295"/>
            </a:lvl3pPr>
            <a:lvl4pPr>
              <a:defRPr sz="1295"/>
            </a:lvl4pPr>
            <a:lvl5pPr>
              <a:defRPr sz="1295"/>
            </a:lvl5pPr>
          </a:lstStyle>
          <a:p>
            <a:pPr lvl="0"/>
            <a:r>
              <a:rPr kumimoji="1" lang="ja-JP" altLang="en-US" dirty="0"/>
              <a:t>節タイトル</a:t>
            </a:r>
          </a:p>
        </p:txBody>
      </p:sp>
      <p:grpSp>
        <p:nvGrpSpPr>
          <p:cNvPr id="3" name="グループ化 2">
            <a:extLst>
              <a:ext uri="{FF2B5EF4-FFF2-40B4-BE49-F238E27FC236}">
                <a16:creationId xmlns:a16="http://schemas.microsoft.com/office/drawing/2014/main" id="{B7096286-09BF-5A89-61CB-80D91523E78D}"/>
              </a:ext>
            </a:extLst>
          </p:cNvPr>
          <p:cNvGrpSpPr/>
          <p:nvPr userDrawn="1"/>
        </p:nvGrpSpPr>
        <p:grpSpPr>
          <a:xfrm>
            <a:off x="7235206" y="830717"/>
            <a:ext cx="324794" cy="8496000"/>
            <a:chOff x="7235206" y="830717"/>
            <a:chExt cx="324794" cy="8496000"/>
          </a:xfrm>
        </p:grpSpPr>
        <p:grpSp>
          <p:nvGrpSpPr>
            <p:cNvPr id="4" name="グループ化 3">
              <a:extLst>
                <a:ext uri="{FF2B5EF4-FFF2-40B4-BE49-F238E27FC236}">
                  <a16:creationId xmlns:a16="http://schemas.microsoft.com/office/drawing/2014/main" id="{D3335450-6D85-25EE-92F8-5A921EC0E34A}"/>
                </a:ext>
              </a:extLst>
            </p:cNvPr>
            <p:cNvGrpSpPr/>
            <p:nvPr userDrawn="1"/>
          </p:nvGrpSpPr>
          <p:grpSpPr>
            <a:xfrm>
              <a:off x="7236000" y="830717"/>
              <a:ext cx="324000" cy="702000"/>
              <a:chOff x="5844175" y="1542556"/>
              <a:chExt cx="374165" cy="1368000"/>
            </a:xfrm>
          </p:grpSpPr>
          <p:sp>
            <p:nvSpPr>
              <p:cNvPr id="36" name="グラフィックス 4">
                <a:extLst>
                  <a:ext uri="{FF2B5EF4-FFF2-40B4-BE49-F238E27FC236}">
                    <a16:creationId xmlns:a16="http://schemas.microsoft.com/office/drawing/2014/main" id="{F1F8A3E2-03CD-84F5-4993-5C1DA391BEB3}"/>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7" name="正方形/長方形 36">
                <a:extLst>
                  <a:ext uri="{FF2B5EF4-FFF2-40B4-BE49-F238E27FC236}">
                    <a16:creationId xmlns:a16="http://schemas.microsoft.com/office/drawing/2014/main" id="{C3B8349C-AE93-723E-7987-FA63157259CF}"/>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目次</a:t>
                </a:r>
                <a:endParaRPr kumimoji="1" lang="en-US" altLang="ja-JP" sz="900" b="1" dirty="0">
                  <a:latin typeface="+mn-ea"/>
                  <a:ea typeface="+mn-ea"/>
                </a:endParaRPr>
              </a:p>
            </p:txBody>
          </p:sp>
        </p:grpSp>
        <p:grpSp>
          <p:nvGrpSpPr>
            <p:cNvPr id="5" name="グループ化 4">
              <a:extLst>
                <a:ext uri="{FF2B5EF4-FFF2-40B4-BE49-F238E27FC236}">
                  <a16:creationId xmlns:a16="http://schemas.microsoft.com/office/drawing/2014/main" id="{6F647E51-9A71-4883-E502-42D703968B12}"/>
                </a:ext>
              </a:extLst>
            </p:cNvPr>
            <p:cNvGrpSpPr/>
            <p:nvPr userDrawn="1"/>
          </p:nvGrpSpPr>
          <p:grpSpPr>
            <a:xfrm>
              <a:off x="7235206" y="2852162"/>
              <a:ext cx="324000" cy="1184590"/>
              <a:chOff x="5844175" y="1542556"/>
              <a:chExt cx="374165" cy="1368000"/>
            </a:xfrm>
          </p:grpSpPr>
          <p:sp>
            <p:nvSpPr>
              <p:cNvPr id="33" name="グラフィックス 4">
                <a:extLst>
                  <a:ext uri="{FF2B5EF4-FFF2-40B4-BE49-F238E27FC236}">
                    <a16:creationId xmlns:a16="http://schemas.microsoft.com/office/drawing/2014/main" id="{B1C29BB8-DD81-AA28-ED28-C9071E832A2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4" name="正方形/長方形 33">
                <a:extLst>
                  <a:ext uri="{FF2B5EF4-FFF2-40B4-BE49-F238E27FC236}">
                    <a16:creationId xmlns:a16="http://schemas.microsoft.com/office/drawing/2014/main" id="{E30DA5AF-ADD8-9C1F-1571-3AC4D20579BF}"/>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2.</a:t>
                </a:r>
                <a:endParaRPr kumimoji="1" lang="ja-JP" altLang="en-US" sz="800" b="1" dirty="0">
                  <a:latin typeface="+mn-ea"/>
                  <a:ea typeface="+mn-ea"/>
                </a:endParaRPr>
              </a:p>
            </p:txBody>
          </p:sp>
          <p:sp>
            <p:nvSpPr>
              <p:cNvPr id="35" name="正方形/長方形 34">
                <a:extLst>
                  <a:ext uri="{FF2B5EF4-FFF2-40B4-BE49-F238E27FC236}">
                    <a16:creationId xmlns:a16="http://schemas.microsoft.com/office/drawing/2014/main" id="{B88FE368-55B7-10D9-5E79-8B5ECB082940}"/>
                  </a:ext>
                </a:extLst>
              </p:cNvPr>
              <p:cNvSpPr/>
              <p:nvPr userDrawn="1"/>
            </p:nvSpPr>
            <p:spPr>
              <a:xfrm>
                <a:off x="5887257" y="1757783"/>
                <a:ext cx="291017" cy="11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700" b="1" spc="-80" baseline="0" dirty="0">
                    <a:latin typeface="+mn-ea"/>
                    <a:ea typeface="+mn-ea"/>
                  </a:rPr>
                  <a:t>DX</a:t>
                </a:r>
                <a:r>
                  <a:rPr kumimoji="1" lang="ja-JP" altLang="en-US" sz="700" b="1" spc="-80" baseline="0" dirty="0">
                    <a:latin typeface="+mn-ea"/>
                    <a:ea typeface="+mn-ea"/>
                  </a:rPr>
                  <a:t>推進に係る取組の体制整備と基本方針</a:t>
                </a:r>
              </a:p>
            </p:txBody>
          </p:sp>
        </p:grpSp>
        <p:grpSp>
          <p:nvGrpSpPr>
            <p:cNvPr id="7" name="グループ化 6">
              <a:extLst>
                <a:ext uri="{FF2B5EF4-FFF2-40B4-BE49-F238E27FC236}">
                  <a16:creationId xmlns:a16="http://schemas.microsoft.com/office/drawing/2014/main" id="{17C59742-95BC-E4FF-0B6A-6F2A7D050AA3}"/>
                </a:ext>
              </a:extLst>
            </p:cNvPr>
            <p:cNvGrpSpPr/>
            <p:nvPr userDrawn="1"/>
          </p:nvGrpSpPr>
          <p:grpSpPr>
            <a:xfrm>
              <a:off x="7235206" y="4102198"/>
              <a:ext cx="324000" cy="1184590"/>
              <a:chOff x="5844175" y="1542556"/>
              <a:chExt cx="374165" cy="1368000"/>
            </a:xfrm>
          </p:grpSpPr>
          <p:sp>
            <p:nvSpPr>
              <p:cNvPr id="30" name="グラフィックス 4">
                <a:extLst>
                  <a:ext uri="{FF2B5EF4-FFF2-40B4-BE49-F238E27FC236}">
                    <a16:creationId xmlns:a16="http://schemas.microsoft.com/office/drawing/2014/main" id="{06798EA1-BCE5-20B8-178F-255F23C1400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31" name="正方形/長方形 30">
                <a:extLst>
                  <a:ext uri="{FF2B5EF4-FFF2-40B4-BE49-F238E27FC236}">
                    <a16:creationId xmlns:a16="http://schemas.microsoft.com/office/drawing/2014/main" id="{0AAFB21A-3AAB-EB72-5053-06D557BF5088}"/>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3.</a:t>
                </a:r>
                <a:endParaRPr kumimoji="1" lang="ja-JP" altLang="en-US" sz="800" b="1" dirty="0">
                  <a:latin typeface="+mn-ea"/>
                  <a:ea typeface="+mn-ea"/>
                </a:endParaRPr>
              </a:p>
            </p:txBody>
          </p:sp>
          <p:sp>
            <p:nvSpPr>
              <p:cNvPr id="32" name="正方形/長方形 31">
                <a:extLst>
                  <a:ext uri="{FF2B5EF4-FFF2-40B4-BE49-F238E27FC236}">
                    <a16:creationId xmlns:a16="http://schemas.microsoft.com/office/drawing/2014/main" id="{6311B446-93F0-43C0-F82E-4F5503824214}"/>
                  </a:ext>
                </a:extLst>
              </p:cNvPr>
              <p:cNvSpPr/>
              <p:nvPr userDrawn="1"/>
            </p:nvSpPr>
            <p:spPr>
              <a:xfrm>
                <a:off x="5887256" y="1757785"/>
                <a:ext cx="291017" cy="111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推進に係る取組の戦略</a:t>
                </a:r>
              </a:p>
            </p:txBody>
          </p:sp>
        </p:grpSp>
        <p:grpSp>
          <p:nvGrpSpPr>
            <p:cNvPr id="8" name="グループ化 7">
              <a:extLst>
                <a:ext uri="{FF2B5EF4-FFF2-40B4-BE49-F238E27FC236}">
                  <a16:creationId xmlns:a16="http://schemas.microsoft.com/office/drawing/2014/main" id="{514EB342-46B1-B68D-C8C5-BA0801F9041E}"/>
                </a:ext>
              </a:extLst>
            </p:cNvPr>
            <p:cNvGrpSpPr/>
            <p:nvPr userDrawn="1"/>
          </p:nvGrpSpPr>
          <p:grpSpPr>
            <a:xfrm>
              <a:off x="7235206" y="5352235"/>
              <a:ext cx="324000" cy="1184590"/>
              <a:chOff x="5844175" y="1542556"/>
              <a:chExt cx="374165" cy="1368000"/>
            </a:xfrm>
          </p:grpSpPr>
          <p:sp>
            <p:nvSpPr>
              <p:cNvPr id="26" name="グラフィックス 4">
                <a:extLst>
                  <a:ext uri="{FF2B5EF4-FFF2-40B4-BE49-F238E27FC236}">
                    <a16:creationId xmlns:a16="http://schemas.microsoft.com/office/drawing/2014/main" id="{F79A8FCB-7FB9-C36B-8337-634554A6730E}"/>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8" name="正方形/長方形 27">
                <a:extLst>
                  <a:ext uri="{FF2B5EF4-FFF2-40B4-BE49-F238E27FC236}">
                    <a16:creationId xmlns:a16="http://schemas.microsoft.com/office/drawing/2014/main" id="{B2117A1C-7AA4-B546-90C7-C7A4883E80C2}"/>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4.</a:t>
                </a:r>
                <a:endParaRPr kumimoji="1" lang="ja-JP" altLang="en-US" sz="800" b="1" dirty="0">
                  <a:latin typeface="+mn-ea"/>
                  <a:ea typeface="+mn-ea"/>
                </a:endParaRPr>
              </a:p>
            </p:txBody>
          </p:sp>
          <p:sp>
            <p:nvSpPr>
              <p:cNvPr id="29" name="正方形/長方形 28">
                <a:extLst>
                  <a:ext uri="{FF2B5EF4-FFF2-40B4-BE49-F238E27FC236}">
                    <a16:creationId xmlns:a16="http://schemas.microsoft.com/office/drawing/2014/main" id="{A2A115C8-0842-B624-645E-B43F76FE2AD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en-US" altLang="ja-JP" sz="900" b="1" dirty="0">
                    <a:latin typeface="+mn-ea"/>
                    <a:ea typeface="+mn-ea"/>
                  </a:rPr>
                  <a:t>DX</a:t>
                </a:r>
                <a:r>
                  <a:rPr kumimoji="1" lang="ja-JP" altLang="en-US" sz="900" b="1" dirty="0">
                    <a:latin typeface="+mn-ea"/>
                    <a:ea typeface="+mn-ea"/>
                  </a:rPr>
                  <a:t>推進に係る取組の施策</a:t>
                </a:r>
              </a:p>
            </p:txBody>
          </p:sp>
        </p:grpSp>
        <p:grpSp>
          <p:nvGrpSpPr>
            <p:cNvPr id="9" name="グループ化 8">
              <a:extLst>
                <a:ext uri="{FF2B5EF4-FFF2-40B4-BE49-F238E27FC236}">
                  <a16:creationId xmlns:a16="http://schemas.microsoft.com/office/drawing/2014/main" id="{3013CFD0-B3D6-1360-D854-226359428D9E}"/>
                </a:ext>
              </a:extLst>
            </p:cNvPr>
            <p:cNvGrpSpPr/>
            <p:nvPr userDrawn="1"/>
          </p:nvGrpSpPr>
          <p:grpSpPr>
            <a:xfrm>
              <a:off x="7235206" y="6602272"/>
              <a:ext cx="324000" cy="1184590"/>
              <a:chOff x="5844175" y="1542556"/>
              <a:chExt cx="374165" cy="1368000"/>
            </a:xfrm>
          </p:grpSpPr>
          <p:sp>
            <p:nvSpPr>
              <p:cNvPr id="23" name="グラフィックス 4">
                <a:extLst>
                  <a:ext uri="{FF2B5EF4-FFF2-40B4-BE49-F238E27FC236}">
                    <a16:creationId xmlns:a16="http://schemas.microsoft.com/office/drawing/2014/main" id="{50D7F223-2FD0-DEB2-069E-13989FA2216D}"/>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4" name="正方形/長方形 23">
                <a:extLst>
                  <a:ext uri="{FF2B5EF4-FFF2-40B4-BE49-F238E27FC236}">
                    <a16:creationId xmlns:a16="http://schemas.microsoft.com/office/drawing/2014/main" id="{129A4E98-3230-45E0-4EB7-9AFFDA58CACB}"/>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5.</a:t>
                </a:r>
                <a:endParaRPr kumimoji="1" lang="ja-JP" altLang="en-US" sz="800" b="1" dirty="0">
                  <a:latin typeface="+mn-ea"/>
                  <a:ea typeface="+mn-ea"/>
                </a:endParaRPr>
              </a:p>
            </p:txBody>
          </p:sp>
          <p:sp>
            <p:nvSpPr>
              <p:cNvPr id="25" name="正方形/長方形 24">
                <a:extLst>
                  <a:ext uri="{FF2B5EF4-FFF2-40B4-BE49-F238E27FC236}">
                    <a16:creationId xmlns:a16="http://schemas.microsoft.com/office/drawing/2014/main" id="{9CD7D3D9-D94B-D5F7-6BE1-C3B8777F651C}"/>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未来に向けて</a:t>
                </a:r>
              </a:p>
            </p:txBody>
          </p:sp>
        </p:grpSp>
        <p:grpSp>
          <p:nvGrpSpPr>
            <p:cNvPr id="11" name="グループ化 10">
              <a:extLst>
                <a:ext uri="{FF2B5EF4-FFF2-40B4-BE49-F238E27FC236}">
                  <a16:creationId xmlns:a16="http://schemas.microsoft.com/office/drawing/2014/main" id="{65A12EBD-2D3B-BB18-F8EF-135455B2493E}"/>
                </a:ext>
              </a:extLst>
            </p:cNvPr>
            <p:cNvGrpSpPr/>
            <p:nvPr userDrawn="1"/>
          </p:nvGrpSpPr>
          <p:grpSpPr>
            <a:xfrm>
              <a:off x="7235206" y="1602123"/>
              <a:ext cx="324000" cy="1184590"/>
              <a:chOff x="5844175" y="1542556"/>
              <a:chExt cx="374165" cy="1368000"/>
            </a:xfrm>
          </p:grpSpPr>
          <p:sp>
            <p:nvSpPr>
              <p:cNvPr id="20" name="グラフィックス 4">
                <a:extLst>
                  <a:ext uri="{FF2B5EF4-FFF2-40B4-BE49-F238E27FC236}">
                    <a16:creationId xmlns:a16="http://schemas.microsoft.com/office/drawing/2014/main" id="{912BB155-5E98-11EB-EE4B-344E554569B1}"/>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21" name="正方形/長方形 20">
                <a:extLst>
                  <a:ext uri="{FF2B5EF4-FFF2-40B4-BE49-F238E27FC236}">
                    <a16:creationId xmlns:a16="http://schemas.microsoft.com/office/drawing/2014/main" id="{1B30724F-521C-22B5-76DB-840F1B84C771}"/>
                  </a:ext>
                </a:extLst>
              </p:cNvPr>
              <p:cNvSpPr/>
              <p:nvPr userDrawn="1"/>
            </p:nvSpPr>
            <p:spPr>
              <a:xfrm>
                <a:off x="5905257" y="1595583"/>
                <a:ext cx="252000" cy="14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p>
                <a:pPr algn="ctr"/>
                <a:r>
                  <a:rPr kumimoji="1" lang="en-US" altLang="ja-JP" sz="800" b="1" dirty="0">
                    <a:latin typeface="+mn-ea"/>
                    <a:ea typeface="+mn-ea"/>
                  </a:rPr>
                  <a:t>1.</a:t>
                </a:r>
                <a:endParaRPr kumimoji="1" lang="ja-JP" altLang="en-US" sz="800" b="1" dirty="0">
                  <a:latin typeface="+mn-ea"/>
                  <a:ea typeface="+mn-ea"/>
                </a:endParaRPr>
              </a:p>
            </p:txBody>
          </p:sp>
          <p:sp>
            <p:nvSpPr>
              <p:cNvPr id="22" name="正方形/長方形 21">
                <a:extLst>
                  <a:ext uri="{FF2B5EF4-FFF2-40B4-BE49-F238E27FC236}">
                    <a16:creationId xmlns:a16="http://schemas.microsoft.com/office/drawing/2014/main" id="{E9D47449-AD9B-690A-21D3-92ECA0A0BF03}"/>
                  </a:ext>
                </a:extLst>
              </p:cNvPr>
              <p:cNvSpPr/>
              <p:nvPr userDrawn="1"/>
            </p:nvSpPr>
            <p:spPr>
              <a:xfrm>
                <a:off x="5887257"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mn-ea"/>
                    <a:ea typeface="+mn-ea"/>
                  </a:rPr>
                  <a:t>はじめに</a:t>
                </a:r>
              </a:p>
            </p:txBody>
          </p:sp>
        </p:grpSp>
        <p:grpSp>
          <p:nvGrpSpPr>
            <p:cNvPr id="13" name="グループ化 12">
              <a:extLst>
                <a:ext uri="{FF2B5EF4-FFF2-40B4-BE49-F238E27FC236}">
                  <a16:creationId xmlns:a16="http://schemas.microsoft.com/office/drawing/2014/main" id="{22919FC6-6D0F-9854-05DA-0A5DFDFFC838}"/>
                </a:ext>
              </a:extLst>
            </p:cNvPr>
            <p:cNvGrpSpPr/>
            <p:nvPr userDrawn="1"/>
          </p:nvGrpSpPr>
          <p:grpSpPr>
            <a:xfrm>
              <a:off x="7235206" y="7852309"/>
              <a:ext cx="324000" cy="702000"/>
              <a:chOff x="5844175" y="1542556"/>
              <a:chExt cx="374165" cy="1368000"/>
            </a:xfrm>
          </p:grpSpPr>
          <p:sp>
            <p:nvSpPr>
              <p:cNvPr id="17" name="グラフィックス 4">
                <a:extLst>
                  <a:ext uri="{FF2B5EF4-FFF2-40B4-BE49-F238E27FC236}">
                    <a16:creationId xmlns:a16="http://schemas.microsoft.com/office/drawing/2014/main" id="{02469CBA-23B2-0EB3-D618-62000556B90A}"/>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31926F"/>
              </a:solidFill>
              <a:ln w="14288" cap="flat">
                <a:noFill/>
                <a:prstDash val="solid"/>
                <a:round/>
              </a:ln>
            </p:spPr>
            <p:txBody>
              <a:bodyPr lIns="0" tIns="0" rIns="0" bIns="0" rtlCol="0" anchor="ctr"/>
              <a:lstStyle/>
              <a:p>
                <a:endParaRPr lang="ja-JP" altLang="en-US" b="1" dirty="0"/>
              </a:p>
            </p:txBody>
          </p:sp>
          <p:sp>
            <p:nvSpPr>
              <p:cNvPr id="18" name="正方形/長方形 17">
                <a:extLst>
                  <a:ext uri="{FF2B5EF4-FFF2-40B4-BE49-F238E27FC236}">
                    <a16:creationId xmlns:a16="http://schemas.microsoft.com/office/drawing/2014/main" id="{3E7FCBE6-DF8C-51CB-AF8A-2226FD5103B7}"/>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kumimoji="1" lang="ja-JP" altLang="en-US" sz="900" b="1" dirty="0">
                    <a:latin typeface="BIZ UDPゴシック" panose="020B0400000000000000" pitchFamily="50" charset="-128"/>
                    <a:ea typeface="BIZ UDPゴシック" panose="020B0400000000000000" pitchFamily="50" charset="-128"/>
                  </a:rPr>
                  <a:t>参考資料</a:t>
                </a:r>
                <a:endParaRPr kumimoji="1" lang="ja-JP" altLang="en-US" sz="900" b="1" dirty="0">
                  <a:latin typeface="+mn-ea"/>
                  <a:ea typeface="+mn-ea"/>
                </a:endParaRPr>
              </a:p>
            </p:txBody>
          </p:sp>
        </p:grpSp>
        <p:grpSp>
          <p:nvGrpSpPr>
            <p:cNvPr id="14" name="グループ化 13">
              <a:extLst>
                <a:ext uri="{FF2B5EF4-FFF2-40B4-BE49-F238E27FC236}">
                  <a16:creationId xmlns:a16="http://schemas.microsoft.com/office/drawing/2014/main" id="{A242CE14-96E8-AE45-F8BB-B241270ACEB3}"/>
                </a:ext>
              </a:extLst>
            </p:cNvPr>
            <p:cNvGrpSpPr/>
            <p:nvPr userDrawn="1"/>
          </p:nvGrpSpPr>
          <p:grpSpPr>
            <a:xfrm>
              <a:off x="7235675" y="8624717"/>
              <a:ext cx="324000" cy="702000"/>
              <a:chOff x="5844175" y="1542556"/>
              <a:chExt cx="374165" cy="1368000"/>
            </a:xfrm>
          </p:grpSpPr>
          <p:sp>
            <p:nvSpPr>
              <p:cNvPr id="15" name="グラフィックス 4">
                <a:extLst>
                  <a:ext uri="{FF2B5EF4-FFF2-40B4-BE49-F238E27FC236}">
                    <a16:creationId xmlns:a16="http://schemas.microsoft.com/office/drawing/2014/main" id="{B612287F-7290-6556-1C51-D61B14D82BF5}"/>
                  </a:ext>
                </a:extLst>
              </p:cNvPr>
              <p:cNvSpPr>
                <a:spLocks noChangeAspect="1"/>
              </p:cNvSpPr>
              <p:nvPr/>
            </p:nvSpPr>
            <p:spPr>
              <a:xfrm>
                <a:off x="5844175" y="1542556"/>
                <a:ext cx="374165" cy="1368000"/>
              </a:xfrm>
              <a:custGeom>
                <a:avLst/>
                <a:gdLst>
                  <a:gd name="connsiteX0" fmla="*/ 277559 w 277558"/>
                  <a:gd name="connsiteY0" fmla="*/ 1014794 h 1014793"/>
                  <a:gd name="connsiteX1" fmla="*/ 38100 w 277558"/>
                  <a:gd name="connsiteY1" fmla="*/ 1014794 h 1014793"/>
                  <a:gd name="connsiteX2" fmla="*/ 0 w 277558"/>
                  <a:gd name="connsiteY2" fmla="*/ 976694 h 1014793"/>
                  <a:gd name="connsiteX3" fmla="*/ 0 w 277558"/>
                  <a:gd name="connsiteY3" fmla="*/ 38100 h 1014793"/>
                  <a:gd name="connsiteX4" fmla="*/ 38100 w 277558"/>
                  <a:gd name="connsiteY4" fmla="*/ 0 h 1014793"/>
                  <a:gd name="connsiteX5" fmla="*/ 277559 w 277558"/>
                  <a:gd name="connsiteY5" fmla="*/ 0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58" h="1014793">
                    <a:moveTo>
                      <a:pt x="277559" y="1014794"/>
                    </a:moveTo>
                    <a:lnTo>
                      <a:pt x="38100" y="1014794"/>
                    </a:lnTo>
                    <a:cubicBezTo>
                      <a:pt x="17145" y="1014794"/>
                      <a:pt x="0" y="997649"/>
                      <a:pt x="0" y="976694"/>
                    </a:cubicBezTo>
                    <a:lnTo>
                      <a:pt x="0" y="38100"/>
                    </a:lnTo>
                    <a:cubicBezTo>
                      <a:pt x="0" y="17145"/>
                      <a:pt x="17145" y="0"/>
                      <a:pt x="38100" y="0"/>
                    </a:cubicBezTo>
                    <a:lnTo>
                      <a:pt x="277559" y="0"/>
                    </a:lnTo>
                  </a:path>
                </a:pathLst>
              </a:custGeom>
              <a:solidFill>
                <a:srgbClr val="CDD6D5"/>
              </a:solidFill>
              <a:ln w="14288" cap="flat">
                <a:noFill/>
                <a:prstDash val="solid"/>
                <a:round/>
              </a:ln>
            </p:spPr>
            <p:txBody>
              <a:bodyPr lIns="0" tIns="0" rIns="0" bIns="0" rtlCol="0" anchor="ctr"/>
              <a:lstStyle/>
              <a:p>
                <a:endParaRPr lang="ja-JP" altLang="en-US" b="1" dirty="0"/>
              </a:p>
            </p:txBody>
          </p:sp>
          <p:sp>
            <p:nvSpPr>
              <p:cNvPr id="16" name="正方形/長方形 15">
                <a:extLst>
                  <a:ext uri="{FF2B5EF4-FFF2-40B4-BE49-F238E27FC236}">
                    <a16:creationId xmlns:a16="http://schemas.microsoft.com/office/drawing/2014/main" id="{1D19A563-89BE-2A00-049A-E9FD5B192F9E}"/>
                  </a:ext>
                </a:extLst>
              </p:cNvPr>
              <p:cNvSpPr/>
              <p:nvPr userDrawn="1"/>
            </p:nvSpPr>
            <p:spPr>
              <a:xfrm>
                <a:off x="5887256" y="1757784"/>
                <a:ext cx="291017" cy="108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square" lIns="0" tIns="0" rIns="0" bIns="0" rtlCol="0" anchor="ctr" anchorCtr="0">
                <a:noAutofit/>
              </a:bodyPr>
              <a:lstStyle/>
              <a:p>
                <a:pPr algn="l"/>
                <a:r>
                  <a:rPr lang="ja-JP" altLang="en-US" sz="900" dirty="0">
                    <a:latin typeface="BIZ UDPゴシック" panose="020B0400000000000000" pitchFamily="50" charset="-128"/>
                    <a:ea typeface="BIZ UDPゴシック" panose="020B0400000000000000" pitchFamily="50" charset="-128"/>
                  </a:rPr>
                  <a:t>用語集</a:t>
                </a:r>
                <a:endParaRPr kumimoji="1" lang="ja-JP" altLang="en-US" sz="900" b="1" dirty="0">
                  <a:latin typeface="+mn-ea"/>
                  <a:ea typeface="+mn-ea"/>
                </a:endParaRPr>
              </a:p>
            </p:txBody>
          </p:sp>
        </p:grpSp>
      </p:grpSp>
    </p:spTree>
    <p:extLst>
      <p:ext uri="{BB962C8B-B14F-4D97-AF65-F5344CB8AC3E}">
        <p14:creationId xmlns:p14="http://schemas.microsoft.com/office/powerpoint/2010/main" val="2529056944"/>
      </p:ext>
    </p:extLst>
  </p:cSld>
  <p:clrMapOvr>
    <a:masterClrMapping/>
  </p:clrMapOvr>
  <p:extLst>
    <p:ext uri="{DCECCB84-F9BA-43D5-87BE-67443E8EF086}">
      <p15:sldGuideLst xmlns:p15="http://schemas.microsoft.com/office/powerpoint/2012/main">
        <p15:guide id="1" orient="horz" pos="6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C69026E2-9E55-086D-BE5D-9F76BEF2C13F}"/>
              </a:ext>
            </a:extLst>
          </p:cNvPr>
          <p:cNvGraphicFramePr>
            <a:graphicFrameLocks noChangeAspect="1"/>
          </p:cNvGraphicFramePr>
          <p:nvPr userDrawn="1">
            <p:custDataLst>
              <p:tags r:id="rId14"/>
            </p:custDataLst>
            <p:extLst>
              <p:ext uri="{D42A27DB-BD31-4B8C-83A1-F6EECF244321}">
                <p14:modId xmlns:p14="http://schemas.microsoft.com/office/powerpoint/2010/main" val="3384490410"/>
              </p:ext>
            </p:extLst>
          </p:nvPr>
        </p:nvGraphicFramePr>
        <p:xfrm>
          <a:off x="1751" y="1714"/>
          <a:ext cx="1750" cy="1714"/>
        </p:xfrm>
        <a:graphic>
          <a:graphicData uri="http://schemas.openxmlformats.org/presentationml/2006/ole">
            <mc:AlternateContent xmlns:mc="http://schemas.openxmlformats.org/markup-compatibility/2006">
              <mc:Choice xmlns:v="urn:schemas-microsoft-com:vml" Requires="v">
                <p:oleObj name="think-cell スライド" r:id="rId15" imgW="425" imgH="424" progId="TCLayout.ActiveDocument.1">
                  <p:embed/>
                </p:oleObj>
              </mc:Choice>
              <mc:Fallback>
                <p:oleObj name="think-cell スライド" r:id="rId15" imgW="425" imgH="424" progId="TCLayout.ActiveDocument.1">
                  <p:embed/>
                  <p:pic>
                    <p:nvPicPr>
                      <p:cNvPr id="34" name="think-cell data - do not delete" hidden="1">
                        <a:extLst>
                          <a:ext uri="{FF2B5EF4-FFF2-40B4-BE49-F238E27FC236}">
                            <a16:creationId xmlns:a16="http://schemas.microsoft.com/office/drawing/2014/main" id="{C69026E2-9E55-086D-BE5D-9F76BEF2C13F}"/>
                          </a:ext>
                        </a:extLst>
                      </p:cNvPr>
                      <p:cNvPicPr/>
                      <p:nvPr/>
                    </p:nvPicPr>
                    <p:blipFill>
                      <a:blip r:embed="rId16"/>
                      <a:stretch>
                        <a:fillRect/>
                      </a:stretch>
                    </p:blipFill>
                    <p:spPr>
                      <a:xfrm>
                        <a:off x="1751" y="1714"/>
                        <a:ext cx="1750" cy="1714"/>
                      </a:xfrm>
                      <a:prstGeom prst="rect">
                        <a:avLst/>
                      </a:prstGeom>
                    </p:spPr>
                  </p:pic>
                </p:oleObj>
              </mc:Fallback>
            </mc:AlternateContent>
          </a:graphicData>
        </a:graphic>
      </p:graphicFrame>
      <p:grpSp>
        <p:nvGrpSpPr>
          <p:cNvPr id="62" name="グループ化 61">
            <a:extLst>
              <a:ext uri="{FF2B5EF4-FFF2-40B4-BE49-F238E27FC236}">
                <a16:creationId xmlns:a16="http://schemas.microsoft.com/office/drawing/2014/main" id="{56DE8B5F-5369-79CE-0BFA-8A944C4667A6}"/>
              </a:ext>
            </a:extLst>
          </p:cNvPr>
          <p:cNvGrpSpPr/>
          <p:nvPr userDrawn="1"/>
        </p:nvGrpSpPr>
        <p:grpSpPr>
          <a:xfrm>
            <a:off x="-30574" y="-10279"/>
            <a:ext cx="7632483" cy="10702279"/>
            <a:chOff x="-30574" y="-10279"/>
            <a:chExt cx="7632483" cy="10702279"/>
          </a:xfrm>
        </p:grpSpPr>
        <p:grpSp>
          <p:nvGrpSpPr>
            <p:cNvPr id="61" name="グループ化 60">
              <a:extLst>
                <a:ext uri="{FF2B5EF4-FFF2-40B4-BE49-F238E27FC236}">
                  <a16:creationId xmlns:a16="http://schemas.microsoft.com/office/drawing/2014/main" id="{1E943607-CE68-327C-0FD5-DE906CCD4E34}"/>
                </a:ext>
              </a:extLst>
            </p:cNvPr>
            <p:cNvGrpSpPr/>
            <p:nvPr userDrawn="1"/>
          </p:nvGrpSpPr>
          <p:grpSpPr>
            <a:xfrm>
              <a:off x="-30574" y="-10279"/>
              <a:ext cx="7632483" cy="1498681"/>
              <a:chOff x="-30574" y="-10279"/>
              <a:chExt cx="7632483" cy="1498681"/>
            </a:xfrm>
          </p:grpSpPr>
          <p:grpSp>
            <p:nvGrpSpPr>
              <p:cNvPr id="60" name="グループ化 59">
                <a:extLst>
                  <a:ext uri="{FF2B5EF4-FFF2-40B4-BE49-F238E27FC236}">
                    <a16:creationId xmlns:a16="http://schemas.microsoft.com/office/drawing/2014/main" id="{92769C17-38E3-AB22-84CB-4E9B48BC8857}"/>
                  </a:ext>
                </a:extLst>
              </p:cNvPr>
              <p:cNvGrpSpPr/>
              <p:nvPr userDrawn="1"/>
            </p:nvGrpSpPr>
            <p:grpSpPr>
              <a:xfrm>
                <a:off x="-10151" y="-10279"/>
                <a:ext cx="7578000" cy="1498681"/>
                <a:chOff x="-10151" y="-10279"/>
                <a:chExt cx="7578000" cy="1498681"/>
              </a:xfrm>
            </p:grpSpPr>
            <p:sp>
              <p:nvSpPr>
                <p:cNvPr id="21" name="フリーフォーム 27">
                  <a:extLst>
                    <a:ext uri="{FF2B5EF4-FFF2-40B4-BE49-F238E27FC236}">
                      <a16:creationId xmlns:a16="http://schemas.microsoft.com/office/drawing/2014/main" id="{A697F355-977F-6662-D849-25D35A3D1022}"/>
                    </a:ext>
                  </a:extLst>
                </p:cNvPr>
                <p:cNvSpPr>
                  <a:spLocks/>
                </p:cNvSpPr>
                <p:nvPr/>
              </p:nvSpPr>
              <p:spPr bwMode="auto">
                <a:xfrm>
                  <a:off x="-10151" y="-10279"/>
                  <a:ext cx="7578000" cy="149868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8AB833">
                        <a:shade val="50000"/>
                        <a:alpha val="45000"/>
                        <a:satMod val="120000"/>
                      </a:srgbClr>
                    </a:gs>
                    <a:gs pos="100000">
                      <a:srgbClr val="C0CF3A">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sp>
              <p:nvSpPr>
                <p:cNvPr id="22" name="フリーフォーム 28">
                  <a:extLst>
                    <a:ext uri="{FF2B5EF4-FFF2-40B4-BE49-F238E27FC236}">
                      <a16:creationId xmlns:a16="http://schemas.microsoft.com/office/drawing/2014/main" id="{8C94F133-79A2-3B2A-ED66-1ED7250217F3}"/>
                    </a:ext>
                  </a:extLst>
                </p:cNvPr>
                <p:cNvSpPr>
                  <a:spLocks/>
                </p:cNvSpPr>
                <p:nvPr/>
              </p:nvSpPr>
              <p:spPr bwMode="auto">
                <a:xfrm>
                  <a:off x="3622669" y="-10279"/>
                  <a:ext cx="3937331" cy="91839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0CF3A">
                        <a:shade val="50000"/>
                        <a:alpha val="30000"/>
                        <a:satMod val="130000"/>
                      </a:srgbClr>
                    </a:gs>
                    <a:gs pos="80000">
                      <a:srgbClr val="8AB833">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grpSp>
          <p:grpSp>
            <p:nvGrpSpPr>
              <p:cNvPr id="23" name="グループ 30">
                <a:extLst>
                  <a:ext uri="{FF2B5EF4-FFF2-40B4-BE49-F238E27FC236}">
                    <a16:creationId xmlns:a16="http://schemas.microsoft.com/office/drawing/2014/main" id="{F795A810-6181-8BFD-4C4F-5022FE0DE0C5}"/>
                  </a:ext>
                </a:extLst>
              </p:cNvPr>
              <p:cNvGrpSpPr/>
              <p:nvPr/>
            </p:nvGrpSpPr>
            <p:grpSpPr>
              <a:xfrm>
                <a:off x="-30574" y="290541"/>
                <a:ext cx="7632483" cy="934300"/>
                <a:chOff x="-34256" y="216031"/>
                <a:chExt cx="9232066" cy="649224"/>
              </a:xfrm>
            </p:grpSpPr>
            <p:sp>
              <p:nvSpPr>
                <p:cNvPr id="24" name="フリーフォーム 31">
                  <a:extLst>
                    <a:ext uri="{FF2B5EF4-FFF2-40B4-BE49-F238E27FC236}">
                      <a16:creationId xmlns:a16="http://schemas.microsoft.com/office/drawing/2014/main" id="{48DF4138-868F-B61B-C263-97F97C356773}"/>
                    </a:ext>
                  </a:extLst>
                </p:cNvPr>
                <p:cNvSpPr>
                  <a:spLocks/>
                </p:cNvSpPr>
                <p:nvPr/>
              </p:nvSpPr>
              <p:spPr bwMode="auto">
                <a:xfrm rot="21435692">
                  <a:off x="-34256" y="216031"/>
                  <a:ext cx="9232066"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0CF3A">
                          <a:shade val="75000"/>
                        </a:srgbClr>
                      </a:gs>
                      <a:gs pos="86000">
                        <a:sysClr val="windowText" lastClr="000000">
                          <a:alpha val="29000"/>
                        </a:sysClr>
                      </a:gs>
                      <a:gs pos="16000">
                        <a:srgbClr val="8AB833">
                          <a:shade val="75000"/>
                          <a:alpha val="56000"/>
                        </a:srgbClr>
                      </a:gs>
                    </a:gsLst>
                    <a:lin ang="5400000" scaled="1"/>
                  </a:grad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sp>
              <p:nvSpPr>
                <p:cNvPr id="25" name="フリーフォーム 32">
                  <a:extLst>
                    <a:ext uri="{FF2B5EF4-FFF2-40B4-BE49-F238E27FC236}">
                      <a16:creationId xmlns:a16="http://schemas.microsoft.com/office/drawing/2014/main" id="{AAF4A3AE-BC35-705C-F686-89607EEE9301}"/>
                    </a:ext>
                  </a:extLst>
                </p:cNvPr>
                <p:cNvSpPr>
                  <a:spLocks/>
                </p:cNvSpPr>
                <p:nvPr/>
              </p:nvSpPr>
              <p:spPr bwMode="auto">
                <a:xfrm rot="21435692">
                  <a:off x="-27905" y="289896"/>
                  <a:ext cx="9210969"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029676"/>
                      </a:gs>
                      <a:gs pos="44000">
                        <a:srgbClr val="549E39"/>
                      </a:gs>
                      <a:gs pos="33000">
                        <a:srgbClr val="8AB833">
                          <a:alpha val="56000"/>
                        </a:srgbClr>
                      </a:gs>
                    </a:gsLst>
                    <a:lin ang="5400000" scaled="1"/>
                  </a:gradFill>
                  <a:prstDash val="solid"/>
                  <a:round/>
                  <a:headEnd type="none" w="med" len="med"/>
                  <a:tailEnd type="none" w="med" len="med"/>
                </a:ln>
                <a:effectLst/>
              </p:spPr>
              <p:txBody>
                <a:bodyPr vert="horz" wrap="square" lIns="91440" tIns="45720" rIns="91440" bIns="45720" rtlCol="0" anchor="t" compatLnSpc="1"/>
                <a:lstStyle/>
                <a:p>
                  <a:pPr marL="0" marR="0" lvl="0" indent="0"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endParaRPr>
                </a:p>
              </p:txBody>
            </p:sp>
          </p:grpSp>
        </p:grpSp>
        <p:sp>
          <p:nvSpPr>
            <p:cNvPr id="27" name="長方形 1">
              <a:extLst>
                <a:ext uri="{FF2B5EF4-FFF2-40B4-BE49-F238E27FC236}">
                  <a16:creationId xmlns:a16="http://schemas.microsoft.com/office/drawing/2014/main" id="{B9B7DD9E-1B53-75F5-D684-F60A8AEE1D41}"/>
                </a:ext>
              </a:extLst>
            </p:cNvPr>
            <p:cNvSpPr/>
            <p:nvPr/>
          </p:nvSpPr>
          <p:spPr>
            <a:xfrm>
              <a:off x="0" y="10296000"/>
              <a:ext cx="7560000" cy="396000"/>
            </a:xfrm>
            <a:prstGeom prst="rect">
              <a:avLst/>
            </a:prstGeom>
            <a:gradFill rotWithShape="1">
              <a:gsLst>
                <a:gs pos="0">
                  <a:srgbClr val="C0CF3A">
                    <a:lumMod val="110000"/>
                    <a:satMod val="105000"/>
                    <a:tint val="67000"/>
                  </a:srgbClr>
                </a:gs>
                <a:gs pos="50000">
                  <a:srgbClr val="C0CF3A">
                    <a:lumMod val="105000"/>
                    <a:satMod val="103000"/>
                    <a:tint val="73000"/>
                  </a:srgbClr>
                </a:gs>
                <a:gs pos="100000">
                  <a:srgbClr val="C0CF3A">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86912" eaLnBrk="1" fontAlgn="auto" latinLnBrk="0" hangingPunct="1">
                <a:lnSpc>
                  <a:spcPct val="100000"/>
                </a:lnSpc>
                <a:spcBef>
                  <a:spcPts val="0"/>
                </a:spcBef>
                <a:spcAft>
                  <a:spcPts val="0"/>
                </a:spcAft>
                <a:buClrTx/>
                <a:buSzTx/>
                <a:buFontTx/>
                <a:buNone/>
                <a:tabLst/>
                <a:defRPr/>
              </a:pPr>
              <a:endParaRPr kumimoji="0" lang="ja-JP" altLang="en-US" sz="1944" b="0" i="0" u="none" strike="noStrike" kern="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grpSp>
          <p:nvGrpSpPr>
            <p:cNvPr id="56" name="グループ化 55">
              <a:extLst>
                <a:ext uri="{FF2B5EF4-FFF2-40B4-BE49-F238E27FC236}">
                  <a16:creationId xmlns:a16="http://schemas.microsoft.com/office/drawing/2014/main" id="{F3D6C33E-BA32-C7AF-7076-C770A8419551}"/>
                </a:ext>
              </a:extLst>
            </p:cNvPr>
            <p:cNvGrpSpPr/>
            <p:nvPr userDrawn="1"/>
          </p:nvGrpSpPr>
          <p:grpSpPr>
            <a:xfrm>
              <a:off x="0" y="10296000"/>
              <a:ext cx="7560000" cy="36000"/>
              <a:chOff x="-1" y="9942721"/>
              <a:chExt cx="7560000" cy="42634"/>
            </a:xfrm>
          </p:grpSpPr>
          <p:cxnSp>
            <p:nvCxnSpPr>
              <p:cNvPr id="52" name="直線コネクタ 51">
                <a:extLst>
                  <a:ext uri="{FF2B5EF4-FFF2-40B4-BE49-F238E27FC236}">
                    <a16:creationId xmlns:a16="http://schemas.microsoft.com/office/drawing/2014/main" id="{837240B7-765C-9C6E-0A21-8443890C2E2F}"/>
                  </a:ext>
                </a:extLst>
              </p:cNvPr>
              <p:cNvCxnSpPr>
                <a:cxnSpLocks/>
              </p:cNvCxnSpPr>
              <p:nvPr/>
            </p:nvCxnSpPr>
            <p:spPr>
              <a:xfrm>
                <a:off x="-1" y="9942721"/>
                <a:ext cx="7560000" cy="0"/>
              </a:xfrm>
              <a:prstGeom prst="line">
                <a:avLst/>
              </a:prstGeom>
              <a:ln w="19050">
                <a:solidFill>
                  <a:srgbClr val="31926F"/>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EEB30EC-5E0E-F26A-8553-7AADF0CCA78A}"/>
                  </a:ext>
                </a:extLst>
              </p:cNvPr>
              <p:cNvCxnSpPr>
                <a:cxnSpLocks/>
              </p:cNvCxnSpPr>
              <p:nvPr/>
            </p:nvCxnSpPr>
            <p:spPr>
              <a:xfrm>
                <a:off x="-1" y="9985355"/>
                <a:ext cx="7560000" cy="0"/>
              </a:xfrm>
              <a:prstGeom prst="line">
                <a:avLst/>
              </a:prstGeom>
              <a:ln w="12700">
                <a:solidFill>
                  <a:srgbClr val="31926F"/>
                </a:solidFill>
              </a:ln>
            </p:spPr>
            <p:style>
              <a:lnRef idx="1">
                <a:schemeClr val="accent1"/>
              </a:lnRef>
              <a:fillRef idx="0">
                <a:schemeClr val="accent1"/>
              </a:fillRef>
              <a:effectRef idx="0">
                <a:schemeClr val="accent1"/>
              </a:effectRef>
              <a:fontRef idx="minor">
                <a:schemeClr val="tx1"/>
              </a:fontRef>
            </p:style>
          </p:cxnSp>
        </p:grpSp>
      </p:grpSp>
      <p:sp>
        <p:nvSpPr>
          <p:cNvPr id="57" name="Slide Number Placeholder 5">
            <a:extLst>
              <a:ext uri="{FF2B5EF4-FFF2-40B4-BE49-F238E27FC236}">
                <a16:creationId xmlns:a16="http://schemas.microsoft.com/office/drawing/2014/main" id="{CA730CE3-71C3-939B-03AC-64B004768C66}"/>
              </a:ext>
            </a:extLst>
          </p:cNvPr>
          <p:cNvSpPr>
            <a:spLocks noGrp="1"/>
          </p:cNvSpPr>
          <p:nvPr>
            <p:ph type="sldNum" sz="quarter" idx="4"/>
          </p:nvPr>
        </p:nvSpPr>
        <p:spPr>
          <a:xfrm>
            <a:off x="3491889" y="10345967"/>
            <a:ext cx="576222" cy="257967"/>
          </a:xfrm>
          <a:prstGeom prst="rect">
            <a:avLst/>
          </a:prstGeom>
        </p:spPr>
        <p:txBody>
          <a:bodyPr lIns="0" tIns="0" rIns="0" bIns="0" anchor="ctr" anchorCtr="1"/>
          <a:lstStyle>
            <a:lvl1pPr algn="ctr" fontAlgn="ctr">
              <a:defRPr sz="1000">
                <a:solidFill>
                  <a:srgbClr val="31926F"/>
                </a:solidFill>
                <a:latin typeface="BIZ UDPゴシック" panose="020B0400000000000000" pitchFamily="50" charset="-128"/>
                <a:ea typeface="BIZ UDPゴシック" panose="020B0400000000000000" pitchFamily="50" charset="-128"/>
              </a:defRPr>
            </a:lvl1pPr>
          </a:lstStyle>
          <a:p>
            <a:fld id="{741C99BD-4CB3-4AB8-B45E-067A6B3414C4}" type="slidenum">
              <a:rPr kumimoji="1" lang="ja-JP" altLang="en-US" smtClean="0"/>
              <a:pPr/>
              <a:t>‹#›</a:t>
            </a:fld>
            <a:endParaRPr kumimoji="1" lang="ja-JP" altLang="en-US" dirty="0"/>
          </a:p>
        </p:txBody>
      </p:sp>
    </p:spTree>
    <p:extLst>
      <p:ext uri="{BB962C8B-B14F-4D97-AF65-F5344CB8AC3E}">
        <p14:creationId xmlns:p14="http://schemas.microsoft.com/office/powerpoint/2010/main" val="35662231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2" r:id="rId4"/>
    <p:sldLayoutId id="2147483664" r:id="rId5"/>
    <p:sldLayoutId id="2147483665" r:id="rId6"/>
    <p:sldLayoutId id="2147483666" r:id="rId7"/>
    <p:sldLayoutId id="2147483667" r:id="rId8"/>
    <p:sldLayoutId id="2147483671" r:id="rId9"/>
    <p:sldLayoutId id="2147483669" r:id="rId10"/>
    <p:sldLayoutId id="2147483670" r:id="rId11"/>
    <p:sldLayoutId id="2147483672" r:id="rId12"/>
  </p:sldLayoutIdLst>
  <p:hf hdr="0" ftr="0" dt="0"/>
  <p:txStyles>
    <p:titleStyle>
      <a:lvl1pPr algn="l" defTabSz="1425495" rtl="0" eaLnBrk="1" latinLnBrk="0" hangingPunct="1">
        <a:lnSpc>
          <a:spcPct val="90000"/>
        </a:lnSpc>
        <a:spcBef>
          <a:spcPct val="0"/>
        </a:spcBef>
        <a:buNone/>
        <a:defRPr kumimoji="1" sz="6859" kern="1200">
          <a:solidFill>
            <a:schemeClr val="tx1"/>
          </a:solidFill>
          <a:latin typeface="+mj-lt"/>
          <a:ea typeface="+mj-ea"/>
          <a:cs typeface="+mj-cs"/>
        </a:defRPr>
      </a:lvl1pPr>
    </p:titleStyle>
    <p:body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495" rtl="0" eaLnBrk="1" latinLnBrk="0" hangingPunct="1">
        <a:defRPr kumimoji="1" sz="2806" kern="1200">
          <a:solidFill>
            <a:schemeClr val="tx1"/>
          </a:solidFill>
          <a:latin typeface="+mn-lt"/>
          <a:ea typeface="+mn-ea"/>
          <a:cs typeface="+mn-cs"/>
        </a:defRPr>
      </a:lvl1pPr>
      <a:lvl2pPr marL="712748" algn="l" defTabSz="1425495" rtl="0" eaLnBrk="1" latinLnBrk="0" hangingPunct="1">
        <a:defRPr kumimoji="1" sz="2806" kern="1200">
          <a:solidFill>
            <a:schemeClr val="tx1"/>
          </a:solidFill>
          <a:latin typeface="+mn-lt"/>
          <a:ea typeface="+mn-ea"/>
          <a:cs typeface="+mn-cs"/>
        </a:defRPr>
      </a:lvl2pPr>
      <a:lvl3pPr marL="1425495" algn="l" defTabSz="1425495" rtl="0" eaLnBrk="1" latinLnBrk="0" hangingPunct="1">
        <a:defRPr kumimoji="1" sz="2806" kern="1200">
          <a:solidFill>
            <a:schemeClr val="tx1"/>
          </a:solidFill>
          <a:latin typeface="+mn-lt"/>
          <a:ea typeface="+mn-ea"/>
          <a:cs typeface="+mn-cs"/>
        </a:defRPr>
      </a:lvl3pPr>
      <a:lvl4pPr marL="2138243" algn="l" defTabSz="1425495" rtl="0" eaLnBrk="1" latinLnBrk="0" hangingPunct="1">
        <a:defRPr kumimoji="1" sz="2806" kern="1200">
          <a:solidFill>
            <a:schemeClr val="tx1"/>
          </a:solidFill>
          <a:latin typeface="+mn-lt"/>
          <a:ea typeface="+mn-ea"/>
          <a:cs typeface="+mn-cs"/>
        </a:defRPr>
      </a:lvl4pPr>
      <a:lvl5pPr marL="2850991" algn="l" defTabSz="1425495" rtl="0" eaLnBrk="1" latinLnBrk="0" hangingPunct="1">
        <a:defRPr kumimoji="1" sz="2806" kern="1200">
          <a:solidFill>
            <a:schemeClr val="tx1"/>
          </a:solidFill>
          <a:latin typeface="+mn-lt"/>
          <a:ea typeface="+mn-ea"/>
          <a:cs typeface="+mn-cs"/>
        </a:defRPr>
      </a:lvl5pPr>
      <a:lvl6pPr marL="3563739" algn="l" defTabSz="1425495" rtl="0" eaLnBrk="1" latinLnBrk="0" hangingPunct="1">
        <a:defRPr kumimoji="1" sz="2806" kern="1200">
          <a:solidFill>
            <a:schemeClr val="tx1"/>
          </a:solidFill>
          <a:latin typeface="+mn-lt"/>
          <a:ea typeface="+mn-ea"/>
          <a:cs typeface="+mn-cs"/>
        </a:defRPr>
      </a:lvl6pPr>
      <a:lvl7pPr marL="4276487" algn="l" defTabSz="1425495" rtl="0" eaLnBrk="1" latinLnBrk="0" hangingPunct="1">
        <a:defRPr kumimoji="1" sz="2806" kern="1200">
          <a:solidFill>
            <a:schemeClr val="tx1"/>
          </a:solidFill>
          <a:latin typeface="+mn-lt"/>
          <a:ea typeface="+mn-ea"/>
          <a:cs typeface="+mn-cs"/>
        </a:defRPr>
      </a:lvl7pPr>
      <a:lvl8pPr marL="4989235" algn="l" defTabSz="1425495" rtl="0" eaLnBrk="1" latinLnBrk="0" hangingPunct="1">
        <a:defRPr kumimoji="1" sz="2806" kern="1200">
          <a:solidFill>
            <a:schemeClr val="tx1"/>
          </a:solidFill>
          <a:latin typeface="+mn-lt"/>
          <a:ea typeface="+mn-ea"/>
          <a:cs typeface="+mn-cs"/>
        </a:defRPr>
      </a:lvl8pPr>
      <a:lvl9pPr marL="5701982" algn="l" defTabSz="1425495" rtl="0" eaLnBrk="1" latinLnBrk="0" hangingPunct="1">
        <a:defRPr kumimoji="1"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0" userDrawn="1">
          <p15:clr>
            <a:srgbClr val="F26B43"/>
          </p15:clr>
        </p15:guide>
        <p15:guide id="2" pos="317" userDrawn="1">
          <p15:clr>
            <a:srgbClr val="F26B43"/>
          </p15:clr>
        </p15:guide>
        <p15:guide id="3" orient="horz" pos="6361" userDrawn="1">
          <p15:clr>
            <a:srgbClr val="F26B43"/>
          </p15:clr>
        </p15:guide>
        <p15:guide id="4" pos="44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hyperlink" Target="https://www.soumu.go.jp/main_sosiki/cybersecurity/wi-fi/index.html" TargetMode="External"/><Relationship Id="rId3" Type="http://schemas.openxmlformats.org/officeDocument/2006/relationships/oleObject" Target="../embeddings/oleObject7.bin"/><Relationship Id="rId7" Type="http://schemas.openxmlformats.org/officeDocument/2006/relationships/image" Target="../media/image68.svg"/><Relationship Id="rId12" Type="http://schemas.openxmlformats.org/officeDocument/2006/relationships/hyperlink" Target="https://www.lg-waps.go.jp/img/pages/pamphlet_konbini_jichitai_201909.pdf" TargetMode="External"/><Relationship Id="rId2" Type="http://schemas.openxmlformats.org/officeDocument/2006/relationships/slideLayout" Target="../slideLayouts/slideLayout9.xml"/><Relationship Id="rId1" Type="http://schemas.openxmlformats.org/officeDocument/2006/relationships/tags" Target="../tags/tag114.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1.emf"/><Relationship Id="rId9" Type="http://schemas.openxmlformats.org/officeDocument/2006/relationships/image" Target="../media/image70.svg"/><Relationship Id="rId14" Type="http://schemas.openxmlformats.org/officeDocument/2006/relationships/hyperlink" Target="https://www.digitalservice.metro.tokyo.lg.jp/tokyodatahighway/questionnaire.html" TargetMode="Externa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5.png"/><Relationship Id="rId2" Type="http://schemas.openxmlformats.org/officeDocument/2006/relationships/slideLayout" Target="../slideLayouts/slideLayout9.xml"/><Relationship Id="rId1" Type="http://schemas.openxmlformats.org/officeDocument/2006/relationships/tags" Target="../tags/tag115.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1.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tags" Target="../tags/tag116.xml"/><Relationship Id="rId4" Type="http://schemas.openxmlformats.org/officeDocument/2006/relationships/image" Target="../media/image1.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tags" Target="../tags/tag117.xml"/><Relationship Id="rId4" Type="http://schemas.openxmlformats.org/officeDocument/2006/relationships/image" Target="../media/image1.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hyperlink" Target="https://www.soumu.go.jp/main_content/000870997.pdf" TargetMode="External"/><Relationship Id="rId2" Type="http://schemas.openxmlformats.org/officeDocument/2006/relationships/slideLayout" Target="../slideLayouts/slideLayout10.xml"/><Relationship Id="rId1" Type="http://schemas.openxmlformats.org/officeDocument/2006/relationships/tags" Target="../tags/tag118.xml"/><Relationship Id="rId6" Type="http://schemas.openxmlformats.org/officeDocument/2006/relationships/hyperlink" Target="https://www.soumu.go.jp/soutsu/tokai/tool/yougo/yougo.html" TargetMode="External"/><Relationship Id="rId5" Type="http://schemas.openxmlformats.org/officeDocument/2006/relationships/hyperlink" Target="https://www.digital.go.jp/assets/contents/node/basic_page/field_ref_resources/e2a06143-ed29-4f1d-9c31-0f06fca67afc/83a1ac09/20230331_resources_standard_guidelines_glossary_03.pdf" TargetMode="External"/><Relationship Id="rId4" Type="http://schemas.openxmlformats.org/officeDocument/2006/relationships/image" Target="../media/image1.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119.xml"/><Relationship Id="rId6" Type="http://schemas.openxmlformats.org/officeDocument/2006/relationships/image" Target="../media/image76.png"/><Relationship Id="rId5" Type="http://schemas.openxmlformats.org/officeDocument/2006/relationships/hyperlink" Target="https://www.digitalservice.metro.tokyo.lg.jp/business/kushichoson-dx/building-dx" TargetMode="External"/><Relationship Id="rId4" Type="http://schemas.openxmlformats.org/officeDocument/2006/relationships/image" Target="../media/image1.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hyperlink" Target="https://www.digital.go.jp/policies/cs-dx/dxsaas" TargetMode="Externa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hyperlink" Target="https://www.soumu.go.jp/main_content/000746987.pdf" TargetMode="Externa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hyperlink" Target="https://www.bousai.go.jp/taisaku/keikaku/pdf/kihon_basicplan.pdf" TargetMode="Externa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hyperlink" Target="https://cata.kokuyo.com/iportal/oc.do?v=KKYF1401&amp;c=2023-SG" TargetMode="External"/><Relationship Id="rId5" Type="http://schemas.openxmlformats.org/officeDocument/2006/relationships/image" Target="../media/image3.jpg"/><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61.xml"/><Relationship Id="rId5" Type="http://schemas.openxmlformats.org/officeDocument/2006/relationships/hyperlink" Target="https://www.digital.go.jp/policies/cs-dx/dxsaas" TargetMode="Externa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6.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6.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69.xml"/><Relationship Id="rId5" Type="http://schemas.openxmlformats.org/officeDocument/2006/relationships/image" Target="../media/image6.png"/><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70.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hyperlink" Target="https://www.lg-waps.go.jp/img/pages/pamphlet_konbini_jichitai_201909.pdf" TargetMode="External"/><Relationship Id="rId5" Type="http://schemas.openxmlformats.org/officeDocument/2006/relationships/image" Target="../media/image15.tmp"/><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6.bin"/><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svg"/><Relationship Id="rId3" Type="http://schemas.openxmlformats.org/officeDocument/2006/relationships/oleObject" Target="../embeddings/oleObject5.bin"/><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3.xml"/><Relationship Id="rId6" Type="http://schemas.openxmlformats.org/officeDocument/2006/relationships/image" Target="../media/image18.png"/><Relationship Id="rId11" Type="http://schemas.openxmlformats.org/officeDocument/2006/relationships/hyperlink" Target="https://www8.cao.go.jp/kisei-kaikaku/kisei/imprint/i_index.html" TargetMode="External"/><Relationship Id="rId5" Type="http://schemas.openxmlformats.org/officeDocument/2006/relationships/hyperlink" Target="https://www.digital.go.jp/policies/priority-policy-program/#document" TargetMode="External"/><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21.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74.xml"/><Relationship Id="rId5" Type="http://schemas.openxmlformats.org/officeDocument/2006/relationships/image" Target="../media/image25.png"/><Relationship Id="rId4" Type="http://schemas.openxmlformats.org/officeDocument/2006/relationships/image" Target="../media/image2.emf"/></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5.bin"/><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5.xml"/><Relationship Id="rId6" Type="http://schemas.openxmlformats.org/officeDocument/2006/relationships/hyperlink" Target="https://www.meti.go.jp/press/2022/08/20220819002/20220819002-a.pdf" TargetMode="External"/><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76.xml"/><Relationship Id="rId5" Type="http://schemas.openxmlformats.org/officeDocument/2006/relationships/image" Target="../media/image6.png"/><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77.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79.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8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81.xml"/><Relationship Id="rId5" Type="http://schemas.openxmlformats.org/officeDocument/2006/relationships/image" Target="../media/image32.png"/><Relationship Id="rId4" Type="http://schemas.openxmlformats.org/officeDocument/2006/relationships/image" Target="../media/image2.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83.xml"/><Relationship Id="rId6" Type="http://schemas.openxmlformats.org/officeDocument/2006/relationships/hyperlink" Target="https://www.soumu.go.jp/main_sosiki/cybersecurity/wi-fi/index.html" TargetMode="External"/><Relationship Id="rId5" Type="http://schemas.openxmlformats.org/officeDocument/2006/relationships/hyperlink" Target="https://www.soumu.go.jp/main_sosiki/cybersecurity/kokumin/index.html" TargetMode="Externa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84.xml"/><Relationship Id="rId4" Type="http://schemas.openxmlformats.org/officeDocument/2006/relationships/image" Target="../media/image2.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image" Target="../media/image2.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86.xml"/><Relationship Id="rId4" Type="http://schemas.openxmlformats.org/officeDocument/2006/relationships/image" Target="../media/image2.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87.xml"/><Relationship Id="rId5" Type="http://schemas.openxmlformats.org/officeDocument/2006/relationships/hyperlink" Target="https://www.soumu.go.jp/main_content/000870997.pdf" TargetMode="External"/><Relationship Id="rId4" Type="http://schemas.openxmlformats.org/officeDocument/2006/relationships/image" Target="../media/image2.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88.xml"/><Relationship Id="rId5" Type="http://schemas.openxmlformats.org/officeDocument/2006/relationships/image" Target="../media/image34.png"/><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8" Type="http://schemas.openxmlformats.org/officeDocument/2006/relationships/hyperlink" Target="https://cata.kokuyo.com/iportal/oc.do?v=KKYF1401&amp;c=2023-SG" TargetMode="External"/><Relationship Id="rId3" Type="http://schemas.openxmlformats.org/officeDocument/2006/relationships/oleObject" Target="../embeddings/oleObject5.bin"/><Relationship Id="rId7" Type="http://schemas.openxmlformats.org/officeDocument/2006/relationships/image" Target="../media/image37.jpg"/><Relationship Id="rId2" Type="http://schemas.openxmlformats.org/officeDocument/2006/relationships/slideLayout" Target="../slideLayouts/slideLayout7.xml"/><Relationship Id="rId1" Type="http://schemas.openxmlformats.org/officeDocument/2006/relationships/tags" Target="../tags/tag89.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2.emf"/><Relationship Id="rId9" Type="http://schemas.openxmlformats.org/officeDocument/2006/relationships/hyperlink" Target="https://www.okamura.co.jp/catalog/sougou2023/"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okamura.co.jp/catalog/sougou2023/" TargetMode="External"/><Relationship Id="rId3" Type="http://schemas.openxmlformats.org/officeDocument/2006/relationships/oleObject" Target="../embeddings/oleObject6.bin"/><Relationship Id="rId7" Type="http://schemas.openxmlformats.org/officeDocument/2006/relationships/image" Target="../media/image40.jpg"/><Relationship Id="rId2" Type="http://schemas.openxmlformats.org/officeDocument/2006/relationships/slideLayout" Target="../slideLayouts/slideLayout7.xml"/><Relationship Id="rId1" Type="http://schemas.openxmlformats.org/officeDocument/2006/relationships/tags" Target="../tags/tag90.xml"/><Relationship Id="rId6" Type="http://schemas.openxmlformats.org/officeDocument/2006/relationships/image" Target="../media/image39.png"/><Relationship Id="rId5" Type="http://schemas.openxmlformats.org/officeDocument/2006/relationships/image" Target="../media/image38.jpg"/><Relationship Id="rId10" Type="http://schemas.openxmlformats.org/officeDocument/2006/relationships/hyperlink" Target="https://cata.kokuyo.com/iportal/oc.do?v=KKYF1401&amp;c=2023-SG" TargetMode="External"/><Relationship Id="rId4" Type="http://schemas.openxmlformats.org/officeDocument/2006/relationships/image" Target="../media/image2.emf"/><Relationship Id="rId9" Type="http://schemas.openxmlformats.org/officeDocument/2006/relationships/hyperlink" Target="https://www.kokuyo.co.jp/products/supplydock/"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okamura.co.jp/catalog/sougou2023/" TargetMode="External"/><Relationship Id="rId3" Type="http://schemas.openxmlformats.org/officeDocument/2006/relationships/oleObject" Target="../embeddings/oleObject6.bin"/><Relationship Id="rId7" Type="http://schemas.openxmlformats.org/officeDocument/2006/relationships/hyperlink" Target="https://cata.kokuyo.com/iportal/oc.do?v=KKYF1401&amp;c=2023-SG" TargetMode="External"/><Relationship Id="rId2" Type="http://schemas.openxmlformats.org/officeDocument/2006/relationships/slideLayout" Target="../slideLayouts/slideLayout7.xml"/><Relationship Id="rId1" Type="http://schemas.openxmlformats.org/officeDocument/2006/relationships/tags" Target="../tags/tag9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2.emf"/><Relationship Id="rId9" Type="http://schemas.openxmlformats.org/officeDocument/2006/relationships/image" Target="../media/image43.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92.xml"/><Relationship Id="rId4" Type="http://schemas.openxmlformats.org/officeDocument/2006/relationships/image" Target="../media/image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9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1.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94.xml"/><Relationship Id="rId5" Type="http://schemas.openxmlformats.org/officeDocument/2006/relationships/image" Target="../media/image47.png"/><Relationship Id="rId4" Type="http://schemas.openxmlformats.org/officeDocument/2006/relationships/image" Target="../media/image2.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95.xml"/><Relationship Id="rId4" Type="http://schemas.openxmlformats.org/officeDocument/2006/relationships/image" Target="../media/image2.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96.xml"/><Relationship Id="rId6" Type="http://schemas.openxmlformats.org/officeDocument/2006/relationships/image" Target="../media/image25.png"/><Relationship Id="rId5" Type="http://schemas.openxmlformats.org/officeDocument/2006/relationships/hyperlink" Target="https://cio.go.jp/sites/default/files/uploads/documents/denshikessai_housin.pdf" TargetMode="Externa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97.xml"/><Relationship Id="rId4" Type="http://schemas.openxmlformats.org/officeDocument/2006/relationships/image" Target="../media/image2.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98.xml"/><Relationship Id="rId6" Type="http://schemas.openxmlformats.org/officeDocument/2006/relationships/hyperlink" Target="https://cata.kokuyo.com/iportal/oc.do?v=KKYF1401&amp;c=2023-SG" TargetMode="External"/><Relationship Id="rId5" Type="http://schemas.openxmlformats.org/officeDocument/2006/relationships/image" Target="../media/image48.jpeg"/><Relationship Id="rId4" Type="http://schemas.openxmlformats.org/officeDocument/2006/relationships/image" Target="../media/image2.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99.xml"/><Relationship Id="rId6" Type="http://schemas.openxmlformats.org/officeDocument/2006/relationships/image" Target="../media/image9.png"/><Relationship Id="rId5" Type="http://schemas.openxmlformats.org/officeDocument/2006/relationships/image" Target="../media/image49.png"/><Relationship Id="rId4" Type="http://schemas.openxmlformats.org/officeDocument/2006/relationships/image" Target="../media/image2.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1.xml"/><Relationship Id="rId6" Type="http://schemas.openxmlformats.org/officeDocument/2006/relationships/hyperlink" Target="https://www.bousai.go.jp/taisaku/chihogyoumukeizoku/pdf/R5tebiki.pdf" TargetMode="External"/><Relationship Id="rId5" Type="http://schemas.openxmlformats.org/officeDocument/2006/relationships/hyperlink" Target="https://www.bousai.go.jp/taisaku/keikaku/pdf/kihon_basicplan.pdf" TargetMode="External"/><Relationship Id="rId4" Type="http://schemas.openxmlformats.org/officeDocument/2006/relationships/image" Target="../media/image2.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4.xml"/><Relationship Id="rId6" Type="http://schemas.openxmlformats.org/officeDocument/2006/relationships/image" Target="../media/image54.png"/><Relationship Id="rId5" Type="http://schemas.openxmlformats.org/officeDocument/2006/relationships/image" Target="../media/image34.png"/><Relationship Id="rId4" Type="http://schemas.openxmlformats.org/officeDocument/2006/relationships/image" Target="../media/image2.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5.xml"/><Relationship Id="rId4" Type="http://schemas.openxmlformats.org/officeDocument/2006/relationships/image" Target="../media/image2.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6.xml"/><Relationship Id="rId5" Type="http://schemas.openxmlformats.org/officeDocument/2006/relationships/image" Target="../media/image55.png"/><Relationship Id="rId4" Type="http://schemas.openxmlformats.org/officeDocument/2006/relationships/image" Target="../media/image2.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07.xml"/><Relationship Id="rId6" Type="http://schemas.openxmlformats.org/officeDocument/2006/relationships/image" Target="../media/image34.png"/><Relationship Id="rId5" Type="http://schemas.openxmlformats.org/officeDocument/2006/relationships/image" Target="../media/image56.png"/><Relationship Id="rId4" Type="http://schemas.openxmlformats.org/officeDocument/2006/relationships/image" Target="../media/image2.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2.emf"/></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www.soumu.go.jp/main_content/000777002.pdf" TargetMode="External"/><Relationship Id="rId2" Type="http://schemas.openxmlformats.org/officeDocument/2006/relationships/slideLayout" Target="../slideLayouts/slideLayout7.xml"/><Relationship Id="rId1" Type="http://schemas.openxmlformats.org/officeDocument/2006/relationships/tags" Target="../tags/tag109.x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10.xml"/><Relationship Id="rId6" Type="http://schemas.openxmlformats.org/officeDocument/2006/relationships/hyperlink" Target="https://www.soumu.go.jp/main_content/000777002.pdf" TargetMode="External"/><Relationship Id="rId5" Type="http://schemas.openxmlformats.org/officeDocument/2006/relationships/image" Target="../media/image59.tmp"/><Relationship Id="rId4" Type="http://schemas.openxmlformats.org/officeDocument/2006/relationships/image" Target="../media/image2.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111.xml"/><Relationship Id="rId4" Type="http://schemas.openxmlformats.org/officeDocument/2006/relationships/image" Target="../media/image2.emf"/></Relationships>
</file>

<file path=ppt/slides/_rels/slide9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5.bin"/><Relationship Id="rId7"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1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emf"/><Relationship Id="rId9" Type="http://schemas.openxmlformats.org/officeDocument/2006/relationships/image" Target="../media/image64.png"/></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tags" Target="../tags/tag113.xml"/><Relationship Id="rId6" Type="http://schemas.openxmlformats.org/officeDocument/2006/relationships/image" Target="../media/image62.png"/><Relationship Id="rId5" Type="http://schemas.openxmlformats.org/officeDocument/2006/relationships/image" Target="../media/image56.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E0395BB-F9D8-11A6-A116-B5CCEB787DFA}"/>
              </a:ext>
            </a:extLst>
          </p:cNvPr>
          <p:cNvGraphicFramePr>
            <a:graphicFrameLocks noChangeAspect="1"/>
          </p:cNvGraphicFramePr>
          <p:nvPr>
            <p:custDataLst>
              <p:tags r:id="rId1"/>
            </p:custDataLst>
            <p:extLst>
              <p:ext uri="{D42A27DB-BD31-4B8C-83A1-F6EECF244321}">
                <p14:modId xmlns:p14="http://schemas.microsoft.com/office/powerpoint/2010/main" val="36462155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2" name="think-cell data - do not delete" hidden="1">
                        <a:extLst>
                          <a:ext uri="{FF2B5EF4-FFF2-40B4-BE49-F238E27FC236}">
                            <a16:creationId xmlns:a16="http://schemas.microsoft.com/office/drawing/2014/main" id="{DE0395BB-F9D8-11A6-A116-B5CCEB787DFA}"/>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7" name="タイトル 1">
            <a:extLst>
              <a:ext uri="{FF2B5EF4-FFF2-40B4-BE49-F238E27FC236}">
                <a16:creationId xmlns:a16="http://schemas.microsoft.com/office/drawing/2014/main" id="{F03DC262-8603-2B02-B0B3-2F6396FA51CB}"/>
              </a:ext>
            </a:extLst>
          </p:cNvPr>
          <p:cNvSpPr>
            <a:spLocks noGrp="1"/>
          </p:cNvSpPr>
          <p:nvPr>
            <p:ph type="ctrTitle"/>
          </p:nvPr>
        </p:nvSpPr>
        <p:spPr>
          <a:xfrm>
            <a:off x="1648495" y="4315251"/>
            <a:ext cx="4327301" cy="923330"/>
          </a:xfrm>
        </p:spPr>
        <p:txBody>
          <a:bodyPr vert="horz" wrap="square" anchor="t" anchorCtr="0">
            <a:spAutoFit/>
          </a:bodyPr>
          <a:lstStyle/>
          <a:p>
            <a:pPr algn="dist">
              <a:lnSpc>
                <a:spcPct val="100000"/>
              </a:lnSpc>
            </a:pPr>
            <a:r>
              <a:rPr kumimoji="1" lang="ja-JP" altLang="en-US" sz="6000" dirty="0"/>
              <a:t>ガイドブック</a:t>
            </a:r>
            <a:endParaRPr kumimoji="1" lang="ja-JP" altLang="en-US" sz="6000" b="0" dirty="0"/>
          </a:p>
        </p:txBody>
      </p:sp>
      <p:sp>
        <p:nvSpPr>
          <p:cNvPr id="11" name="字幕 2">
            <a:extLst>
              <a:ext uri="{FF2B5EF4-FFF2-40B4-BE49-F238E27FC236}">
                <a16:creationId xmlns:a16="http://schemas.microsoft.com/office/drawing/2014/main" id="{4F959F77-34A0-4385-91B1-6515D29D6A0F}"/>
              </a:ext>
            </a:extLst>
          </p:cNvPr>
          <p:cNvSpPr txBox="1">
            <a:spLocks/>
          </p:cNvSpPr>
          <p:nvPr/>
        </p:nvSpPr>
        <p:spPr>
          <a:xfrm>
            <a:off x="1432856" y="3073802"/>
            <a:ext cx="4693962" cy="1107996"/>
          </a:xfrm>
          <a:prstGeom prst="rect">
            <a:avLst/>
          </a:prstGeom>
        </p:spPr>
        <p:txBody>
          <a:bodyPr wrap="square" lIns="0" tIns="0" rIns="0" bIns="0" anchor="ctr" anchorCtr="0">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2400" kern="1200">
                <a:solidFill>
                  <a:srgbClr val="31926F"/>
                </a:solidFill>
                <a:latin typeface="BIZ UDPゴシック" panose="020B0400000000000000" pitchFamily="50" charset="-128"/>
                <a:ea typeface="BIZ UDPゴシック" panose="020B0400000000000000" pitchFamily="50" charset="-128"/>
                <a:cs typeface="+mn-cs"/>
              </a:defRPr>
            </a:lvl1pPr>
            <a:lvl2pPr marL="712748" indent="0" algn="ctr" defTabSz="1425495" rtl="0" eaLnBrk="1" latinLnBrk="0" hangingPunct="1">
              <a:lnSpc>
                <a:spcPct val="90000"/>
              </a:lnSpc>
              <a:spcBef>
                <a:spcPts val="779"/>
              </a:spcBef>
              <a:buFont typeface="Arial" panose="020B0604020202020204" pitchFamily="34" charset="0"/>
              <a:buNone/>
              <a:defRPr kumimoji="1" sz="3118" kern="1200">
                <a:solidFill>
                  <a:schemeClr val="tx1"/>
                </a:solidFill>
                <a:latin typeface="+mn-lt"/>
                <a:ea typeface="+mn-ea"/>
                <a:cs typeface="+mn-cs"/>
              </a:defRPr>
            </a:lvl2pPr>
            <a:lvl3pPr marL="1425495" indent="0" algn="ctr" defTabSz="1425495" rtl="0" eaLnBrk="1" latinLnBrk="0" hangingPunct="1">
              <a:lnSpc>
                <a:spcPct val="90000"/>
              </a:lnSpc>
              <a:spcBef>
                <a:spcPts val="779"/>
              </a:spcBef>
              <a:buFont typeface="Arial" panose="020B0604020202020204" pitchFamily="34" charset="0"/>
              <a:buNone/>
              <a:defRPr kumimoji="1" sz="2806" kern="1200">
                <a:solidFill>
                  <a:schemeClr val="tx1"/>
                </a:solidFill>
                <a:latin typeface="+mn-lt"/>
                <a:ea typeface="+mn-ea"/>
                <a:cs typeface="+mn-cs"/>
              </a:defRPr>
            </a:lvl3pPr>
            <a:lvl4pPr marL="2138243"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4pPr>
            <a:lvl5pPr marL="2850991"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5pPr>
            <a:lvl6pPr marL="3563739"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6pPr>
            <a:lvl7pPr marL="4276487"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7pPr>
            <a:lvl8pPr marL="4989235"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8pPr>
            <a:lvl9pPr marL="5701982" indent="0" algn="ctr" defTabSz="1425495" rtl="0" eaLnBrk="1" latinLnBrk="0" hangingPunct="1">
              <a:lnSpc>
                <a:spcPct val="90000"/>
              </a:lnSpc>
              <a:spcBef>
                <a:spcPts val="779"/>
              </a:spcBef>
              <a:buFont typeface="Arial" panose="020B0604020202020204" pitchFamily="34" charset="0"/>
              <a:buNone/>
              <a:defRPr kumimoji="1" sz="2494" kern="1200">
                <a:solidFill>
                  <a:schemeClr val="tx1"/>
                </a:solidFill>
                <a:latin typeface="+mn-lt"/>
                <a:ea typeface="+mn-ea"/>
                <a:cs typeface="+mn-cs"/>
              </a:defRPr>
            </a:lvl9pPr>
          </a:lstStyle>
          <a:p>
            <a:r>
              <a:rPr lang="ja-JP" altLang="en-US" sz="6000" b="1" dirty="0"/>
              <a:t>庁舎</a:t>
            </a:r>
            <a:r>
              <a:rPr lang="en-US" altLang="ja-JP" sz="6000" b="1" dirty="0"/>
              <a:t>DX</a:t>
            </a:r>
            <a:r>
              <a:rPr lang="ja-JP" altLang="en-US" sz="6000" b="1" dirty="0"/>
              <a:t>推進</a:t>
            </a:r>
          </a:p>
        </p:txBody>
      </p:sp>
      <p:sp>
        <p:nvSpPr>
          <p:cNvPr id="14" name="テキスト プレースホルダー 3">
            <a:extLst>
              <a:ext uri="{FF2B5EF4-FFF2-40B4-BE49-F238E27FC236}">
                <a16:creationId xmlns:a16="http://schemas.microsoft.com/office/drawing/2014/main" id="{00FBD1FB-418E-4229-BBE7-BD6B8AD8E40E}"/>
              </a:ext>
            </a:extLst>
          </p:cNvPr>
          <p:cNvSpPr txBox="1">
            <a:spLocks/>
          </p:cNvSpPr>
          <p:nvPr/>
        </p:nvSpPr>
        <p:spPr>
          <a:xfrm>
            <a:off x="0" y="8930990"/>
            <a:ext cx="7559675" cy="199285"/>
          </a:xfrm>
          <a:prstGeom prst="rect">
            <a:avLst/>
          </a:prstGeom>
        </p:spPr>
        <p:txBody>
          <a:bodyPr wrap="square" lIns="0" tIns="0" rIns="0" bIns="0" anchor="ctr" anchorCtr="0">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a:lnSpc>
                <a:spcPct val="100000"/>
              </a:lnSpc>
            </a:pPr>
            <a:r>
              <a:rPr lang="ja-JP" altLang="en-US" sz="1295" dirty="0"/>
              <a:t>東京都デジタルサービス局　　</a:t>
            </a:r>
            <a:r>
              <a:rPr lang="en-US" altLang="ja-JP" sz="1295" dirty="0" err="1"/>
              <a:t>GovTech</a:t>
            </a:r>
            <a:r>
              <a:rPr lang="ja-JP" altLang="en-US" sz="1295" dirty="0"/>
              <a:t>東京</a:t>
            </a:r>
            <a:endParaRPr lang="en-US" altLang="ja-JP" sz="1295" dirty="0"/>
          </a:p>
        </p:txBody>
      </p:sp>
      <p:sp>
        <p:nvSpPr>
          <p:cNvPr id="6" name="タイトル 1">
            <a:extLst>
              <a:ext uri="{FF2B5EF4-FFF2-40B4-BE49-F238E27FC236}">
                <a16:creationId xmlns:a16="http://schemas.microsoft.com/office/drawing/2014/main" id="{ED2B0655-DD13-4BF6-8406-2FC5ECDA3582}"/>
              </a:ext>
            </a:extLst>
          </p:cNvPr>
          <p:cNvSpPr txBox="1">
            <a:spLocks/>
          </p:cNvSpPr>
          <p:nvPr/>
        </p:nvSpPr>
        <p:spPr>
          <a:xfrm>
            <a:off x="1432855" y="6140683"/>
            <a:ext cx="4693963" cy="369332"/>
          </a:xfrm>
          <a:prstGeom prst="rect">
            <a:avLst/>
          </a:prstGeom>
        </p:spPr>
        <p:txBody>
          <a:bodyPr vert="horz" wrap="square" lIns="0" tIns="0" rIns="0" bIns="0" anchor="t" anchorCtr="0">
            <a:spAutoFit/>
          </a:bodyPr>
          <a:lstStyle>
            <a:lvl1pPr algn="ctr" defTabSz="1425495" rtl="0" eaLnBrk="1" fontAlgn="ctr" latinLnBrk="0" hangingPunct="1">
              <a:lnSpc>
                <a:spcPct val="120000"/>
              </a:lnSpc>
              <a:spcBef>
                <a:spcPts val="0"/>
              </a:spcBef>
              <a:buNone/>
              <a:defRPr kumimoji="1" sz="4800" b="1" kern="1200">
                <a:solidFill>
                  <a:srgbClr val="31926F"/>
                </a:solidFill>
                <a:latin typeface="BIZ UDPゴシック" panose="020B0400000000000000" pitchFamily="50" charset="-128"/>
                <a:ea typeface="BIZ UDPゴシック" panose="020B0400000000000000" pitchFamily="50" charset="-128"/>
                <a:cs typeface="+mj-cs"/>
              </a:defRPr>
            </a:lvl1pPr>
          </a:lstStyle>
          <a:p>
            <a:pPr>
              <a:lnSpc>
                <a:spcPct val="100000"/>
              </a:lnSpc>
            </a:pPr>
            <a:r>
              <a:rPr lang="en-US" altLang="ja-JP" sz="2400" b="0" dirty="0"/>
              <a:t>1.0</a:t>
            </a:r>
            <a:r>
              <a:rPr lang="ja-JP" altLang="en-US" sz="2400" b="0" dirty="0"/>
              <a:t>版</a:t>
            </a:r>
            <a:endParaRPr lang="ja-JP" altLang="en-US" sz="6000" b="0" dirty="0"/>
          </a:p>
        </p:txBody>
      </p:sp>
    </p:spTree>
    <p:extLst>
      <p:ext uri="{BB962C8B-B14F-4D97-AF65-F5344CB8AC3E}">
        <p14:creationId xmlns:p14="http://schemas.microsoft.com/office/powerpoint/2010/main" val="132435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10</a:t>
            </a:fld>
            <a:endParaRPr kumimoji="1" lang="ja-JP" altLang="en-US"/>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847837"/>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【Ⅰ </a:t>
            </a:r>
            <a:r>
              <a:rPr lang="ja-JP" altLang="en-US" sz="1600" b="1" dirty="0"/>
              <a:t>住民サービス向上</a:t>
            </a:r>
            <a:r>
              <a:rPr lang="en-US" altLang="ja-JP" sz="1600" b="1" dirty="0"/>
              <a:t>】 </a:t>
            </a:r>
            <a:r>
              <a:rPr lang="ja-JP" altLang="en-US" sz="1600" b="1" dirty="0"/>
              <a:t>利便性、親しみやすさ</a:t>
            </a:r>
          </a:p>
        </p:txBody>
      </p:sp>
      <p:sp>
        <p:nvSpPr>
          <p:cNvPr id="18" name="テキスト ボックス 17">
            <a:extLst>
              <a:ext uri="{FF2B5EF4-FFF2-40B4-BE49-F238E27FC236}">
                <a16:creationId xmlns:a16="http://schemas.microsoft.com/office/drawing/2014/main" id="{2032D4C6-17D5-63A9-E3ED-DA67DDFED261}"/>
              </a:ext>
            </a:extLst>
          </p:cNvPr>
          <p:cNvSpPr txBox="1"/>
          <p:nvPr/>
        </p:nvSpPr>
        <p:spPr>
          <a:xfrm>
            <a:off x="928950" y="5688525"/>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19" name="テキスト ボックス 18">
            <a:extLst>
              <a:ext uri="{FF2B5EF4-FFF2-40B4-BE49-F238E27FC236}">
                <a16:creationId xmlns:a16="http://schemas.microsoft.com/office/drawing/2014/main" id="{15CC0B59-67DA-E32B-D400-51C541279F89}"/>
              </a:ext>
            </a:extLst>
          </p:cNvPr>
          <p:cNvSpPr txBox="1"/>
          <p:nvPr/>
        </p:nvSpPr>
        <p:spPr>
          <a:xfrm>
            <a:off x="3175800" y="5688525"/>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cxnSp>
        <p:nvCxnSpPr>
          <p:cNvPr id="22" name="直線コネクタ 21">
            <a:extLst>
              <a:ext uri="{FF2B5EF4-FFF2-40B4-BE49-F238E27FC236}">
                <a16:creationId xmlns:a16="http://schemas.microsoft.com/office/drawing/2014/main" id="{B2105061-29D6-C846-E9A4-57CFA1C9E5C3}"/>
              </a:ext>
            </a:extLst>
          </p:cNvPr>
          <p:cNvCxnSpPr>
            <a:cxnSpLocks/>
          </p:cNvCxnSpPr>
          <p:nvPr/>
        </p:nvCxnSpPr>
        <p:spPr>
          <a:xfrm>
            <a:off x="504000" y="6047445"/>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2D6073F-1F9A-D610-E2FF-CD7AF840C7AA}"/>
              </a:ext>
            </a:extLst>
          </p:cNvPr>
          <p:cNvSpPr txBox="1"/>
          <p:nvPr/>
        </p:nvSpPr>
        <p:spPr>
          <a:xfrm>
            <a:off x="5706932" y="5688525"/>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95" name="楕円 94">
            <a:extLst>
              <a:ext uri="{FF2B5EF4-FFF2-40B4-BE49-F238E27FC236}">
                <a16:creationId xmlns:a16="http://schemas.microsoft.com/office/drawing/2014/main" id="{DB1E0304-E173-940E-8729-D83B449F502E}"/>
              </a:ext>
            </a:extLst>
          </p:cNvPr>
          <p:cNvSpPr>
            <a:spLocks noChangeAspect="1"/>
          </p:cNvSpPr>
          <p:nvPr/>
        </p:nvSpPr>
        <p:spPr>
          <a:xfrm>
            <a:off x="3121336" y="509338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96" name="楕円 95">
            <a:extLst>
              <a:ext uri="{FF2B5EF4-FFF2-40B4-BE49-F238E27FC236}">
                <a16:creationId xmlns:a16="http://schemas.microsoft.com/office/drawing/2014/main" id="{6498CAD3-80CB-10B3-260C-BD0143CF1E35}"/>
              </a:ext>
            </a:extLst>
          </p:cNvPr>
          <p:cNvSpPr>
            <a:spLocks noChangeAspect="1"/>
          </p:cNvSpPr>
          <p:nvPr/>
        </p:nvSpPr>
        <p:spPr>
          <a:xfrm>
            <a:off x="5652468" y="509338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97" name="楕円 96">
            <a:extLst>
              <a:ext uri="{FF2B5EF4-FFF2-40B4-BE49-F238E27FC236}">
                <a16:creationId xmlns:a16="http://schemas.microsoft.com/office/drawing/2014/main" id="{AF5817D2-E461-01B8-2131-5B8D568225B5}"/>
              </a:ext>
            </a:extLst>
          </p:cNvPr>
          <p:cNvSpPr>
            <a:spLocks noChangeAspect="1"/>
          </p:cNvSpPr>
          <p:nvPr/>
        </p:nvSpPr>
        <p:spPr>
          <a:xfrm>
            <a:off x="1054022" y="509338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132" name="直線コネクタ 131">
            <a:extLst>
              <a:ext uri="{FF2B5EF4-FFF2-40B4-BE49-F238E27FC236}">
                <a16:creationId xmlns:a16="http://schemas.microsoft.com/office/drawing/2014/main" id="{BCC17966-C51F-3F66-B548-B9A0D29D78BA}"/>
              </a:ext>
            </a:extLst>
          </p:cNvPr>
          <p:cNvCxnSpPr>
            <a:cxnSpLocks/>
          </p:cNvCxnSpPr>
          <p:nvPr/>
        </p:nvCxnSpPr>
        <p:spPr>
          <a:xfrm>
            <a:off x="2318971" y="6047445"/>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50925AED-6C43-FE47-77C9-5722648F11A6}"/>
              </a:ext>
            </a:extLst>
          </p:cNvPr>
          <p:cNvCxnSpPr>
            <a:cxnSpLocks/>
          </p:cNvCxnSpPr>
          <p:nvPr/>
        </p:nvCxnSpPr>
        <p:spPr>
          <a:xfrm>
            <a:off x="4717740" y="6047445"/>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grpSp>
        <p:nvGrpSpPr>
          <p:cNvPr id="101" name="グループ化 100">
            <a:extLst>
              <a:ext uri="{FF2B5EF4-FFF2-40B4-BE49-F238E27FC236}">
                <a16:creationId xmlns:a16="http://schemas.microsoft.com/office/drawing/2014/main" id="{EC845B8A-DA99-2A4E-0C05-981248BE2FB6}"/>
              </a:ext>
            </a:extLst>
          </p:cNvPr>
          <p:cNvGrpSpPr/>
          <p:nvPr/>
        </p:nvGrpSpPr>
        <p:grpSpPr>
          <a:xfrm>
            <a:off x="2395731" y="7464446"/>
            <a:ext cx="1554279" cy="252000"/>
            <a:chOff x="2657052" y="7901216"/>
            <a:chExt cx="1554279" cy="252000"/>
          </a:xfrm>
        </p:grpSpPr>
        <p:sp>
          <p:nvSpPr>
            <p:cNvPr id="102" name="テキスト ボックス 101">
              <a:extLst>
                <a:ext uri="{FF2B5EF4-FFF2-40B4-BE49-F238E27FC236}">
                  <a16:creationId xmlns:a16="http://schemas.microsoft.com/office/drawing/2014/main" id="{24AEE1DE-3F12-4B81-92BD-61F75F2176CC}"/>
                </a:ext>
              </a:extLst>
            </p:cNvPr>
            <p:cNvSpPr txBox="1"/>
            <p:nvPr/>
          </p:nvSpPr>
          <p:spPr>
            <a:xfrm>
              <a:off x="3441890" y="7950272"/>
              <a:ext cx="769441"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窓口業務改善</a:t>
              </a:r>
            </a:p>
          </p:txBody>
        </p:sp>
        <p:sp>
          <p:nvSpPr>
            <p:cNvPr id="103" name="四角形: 角を丸くする 102">
              <a:extLst>
                <a:ext uri="{FF2B5EF4-FFF2-40B4-BE49-F238E27FC236}">
                  <a16:creationId xmlns:a16="http://schemas.microsoft.com/office/drawing/2014/main" id="{682C5074-1B0B-92EB-4935-766067A56037}"/>
                </a:ext>
              </a:extLst>
            </p:cNvPr>
            <p:cNvSpPr/>
            <p:nvPr/>
          </p:nvSpPr>
          <p:spPr>
            <a:xfrm>
              <a:off x="2657052" y="7901216"/>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104" name="矢印: 右 103">
            <a:extLst>
              <a:ext uri="{FF2B5EF4-FFF2-40B4-BE49-F238E27FC236}">
                <a16:creationId xmlns:a16="http://schemas.microsoft.com/office/drawing/2014/main" id="{5F18110F-049F-B084-ECE7-FDEB1D560084}"/>
              </a:ext>
            </a:extLst>
          </p:cNvPr>
          <p:cNvSpPr/>
          <p:nvPr/>
        </p:nvSpPr>
        <p:spPr>
          <a:xfrm>
            <a:off x="1928292" y="7450235"/>
            <a:ext cx="334490"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105" name="四角形: 角を丸くする 104">
            <a:extLst>
              <a:ext uri="{FF2B5EF4-FFF2-40B4-BE49-F238E27FC236}">
                <a16:creationId xmlns:a16="http://schemas.microsoft.com/office/drawing/2014/main" id="{AE4CE00A-96AE-02A5-9F77-B9E4805A342A}"/>
              </a:ext>
            </a:extLst>
          </p:cNvPr>
          <p:cNvSpPr/>
          <p:nvPr/>
        </p:nvSpPr>
        <p:spPr>
          <a:xfrm>
            <a:off x="517101" y="7392446"/>
            <a:ext cx="1441046" cy="396000"/>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Ⅰ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利便性、親しみやすさ</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6923F72A-35CF-4B5F-1C4E-01FBF1D1EE01}"/>
              </a:ext>
            </a:extLst>
          </p:cNvPr>
          <p:cNvSpPr txBox="1"/>
          <p:nvPr/>
        </p:nvSpPr>
        <p:spPr>
          <a:xfrm>
            <a:off x="5482895" y="6307278"/>
            <a:ext cx="1572301" cy="153888"/>
          </a:xfrm>
          <a:prstGeom prst="rect">
            <a:avLst/>
          </a:prstGeom>
          <a:noFill/>
        </p:spPr>
        <p:txBody>
          <a:bodyPr wrap="square" lIns="0" tIns="0" rIns="0" bIns="0" rtlCol="0">
            <a:spAutoFit/>
          </a:bodyPr>
          <a:lstStyle/>
          <a:p>
            <a:pPr fontAlgn="ctr"/>
            <a:r>
              <a:rPr kumimoji="1" lang="ja-JP" altLang="en-US" sz="1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0" name="四角形: 角を丸くする 99">
            <a:extLst>
              <a:ext uri="{FF2B5EF4-FFF2-40B4-BE49-F238E27FC236}">
                <a16:creationId xmlns:a16="http://schemas.microsoft.com/office/drawing/2014/main" id="{4E8A4685-C04E-C0D6-7584-037D91E611FC}"/>
              </a:ext>
            </a:extLst>
          </p:cNvPr>
          <p:cNvSpPr/>
          <p:nvPr/>
        </p:nvSpPr>
        <p:spPr>
          <a:xfrm>
            <a:off x="4717740" y="625597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109" name="四角形: 角を丸くする 108">
            <a:extLst>
              <a:ext uri="{FF2B5EF4-FFF2-40B4-BE49-F238E27FC236}">
                <a16:creationId xmlns:a16="http://schemas.microsoft.com/office/drawing/2014/main" id="{98587A8F-66A3-911F-1ED6-DA7DE659775F}"/>
              </a:ext>
            </a:extLst>
          </p:cNvPr>
          <p:cNvSpPr/>
          <p:nvPr/>
        </p:nvSpPr>
        <p:spPr>
          <a:xfrm>
            <a:off x="4717740" y="660191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111" name="テキスト ボックス 110">
            <a:extLst>
              <a:ext uri="{FF2B5EF4-FFF2-40B4-BE49-F238E27FC236}">
                <a16:creationId xmlns:a16="http://schemas.microsoft.com/office/drawing/2014/main" id="{0653665C-5E23-8DE6-C9D5-17BAB48AF7BE}"/>
              </a:ext>
            </a:extLst>
          </p:cNvPr>
          <p:cNvSpPr txBox="1"/>
          <p:nvPr/>
        </p:nvSpPr>
        <p:spPr>
          <a:xfrm>
            <a:off x="5482895" y="6656242"/>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書かない窓口</a:t>
            </a:r>
          </a:p>
        </p:txBody>
      </p:sp>
      <p:sp>
        <p:nvSpPr>
          <p:cNvPr id="112" name="四角形: 角を丸くする 111">
            <a:extLst>
              <a:ext uri="{FF2B5EF4-FFF2-40B4-BE49-F238E27FC236}">
                <a16:creationId xmlns:a16="http://schemas.microsoft.com/office/drawing/2014/main" id="{301133F1-4DC7-5378-B60A-7E71A42C52C6}"/>
              </a:ext>
            </a:extLst>
          </p:cNvPr>
          <p:cNvSpPr/>
          <p:nvPr/>
        </p:nvSpPr>
        <p:spPr>
          <a:xfrm>
            <a:off x="4717740" y="694784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114" name="テキスト ボックス 113">
            <a:extLst>
              <a:ext uri="{FF2B5EF4-FFF2-40B4-BE49-F238E27FC236}">
                <a16:creationId xmlns:a16="http://schemas.microsoft.com/office/drawing/2014/main" id="{F64E5ED8-F81C-3EA4-5919-B30C6F908E5B}"/>
              </a:ext>
            </a:extLst>
          </p:cNvPr>
          <p:cNvSpPr txBox="1"/>
          <p:nvPr/>
        </p:nvSpPr>
        <p:spPr>
          <a:xfrm>
            <a:off x="5482895" y="7002174"/>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デジタルサイネージ</a:t>
            </a:r>
          </a:p>
        </p:txBody>
      </p:sp>
      <p:sp>
        <p:nvSpPr>
          <p:cNvPr id="115" name="四角形: 角を丸くする 114">
            <a:extLst>
              <a:ext uri="{FF2B5EF4-FFF2-40B4-BE49-F238E27FC236}">
                <a16:creationId xmlns:a16="http://schemas.microsoft.com/office/drawing/2014/main" id="{72B85B31-9263-4FD8-2801-3FB95DC2E8EE}"/>
              </a:ext>
            </a:extLst>
          </p:cNvPr>
          <p:cNvSpPr/>
          <p:nvPr/>
        </p:nvSpPr>
        <p:spPr>
          <a:xfrm>
            <a:off x="4717740" y="729377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117" name="テキスト ボックス 116">
            <a:extLst>
              <a:ext uri="{FF2B5EF4-FFF2-40B4-BE49-F238E27FC236}">
                <a16:creationId xmlns:a16="http://schemas.microsoft.com/office/drawing/2014/main" id="{735D0839-6EFB-3086-2BF2-B7C83AFA626E}"/>
              </a:ext>
            </a:extLst>
          </p:cNvPr>
          <p:cNvSpPr txBox="1"/>
          <p:nvPr/>
        </p:nvSpPr>
        <p:spPr>
          <a:xfrm>
            <a:off x="5482895" y="7348106"/>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混雑状況配信サービス</a:t>
            </a:r>
          </a:p>
        </p:txBody>
      </p:sp>
      <p:sp>
        <p:nvSpPr>
          <p:cNvPr id="118" name="四角形: 角を丸くする 117">
            <a:extLst>
              <a:ext uri="{FF2B5EF4-FFF2-40B4-BE49-F238E27FC236}">
                <a16:creationId xmlns:a16="http://schemas.microsoft.com/office/drawing/2014/main" id="{422D821A-DABB-2ADB-BB47-66EFE3598FAD}"/>
              </a:ext>
            </a:extLst>
          </p:cNvPr>
          <p:cNvSpPr/>
          <p:nvPr/>
        </p:nvSpPr>
        <p:spPr>
          <a:xfrm>
            <a:off x="4717740" y="763970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120" name="テキスト ボックス 119">
            <a:extLst>
              <a:ext uri="{FF2B5EF4-FFF2-40B4-BE49-F238E27FC236}">
                <a16:creationId xmlns:a16="http://schemas.microsoft.com/office/drawing/2014/main" id="{064AC160-BEC6-F041-3E47-F219D41F0374}"/>
              </a:ext>
            </a:extLst>
          </p:cNvPr>
          <p:cNvSpPr txBox="1"/>
          <p:nvPr/>
        </p:nvSpPr>
        <p:spPr>
          <a:xfrm>
            <a:off x="5482895" y="7694038"/>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来庁予約サービス</a:t>
            </a:r>
          </a:p>
        </p:txBody>
      </p:sp>
      <p:sp>
        <p:nvSpPr>
          <p:cNvPr id="121" name="四角形: 角を丸くする 120">
            <a:extLst>
              <a:ext uri="{FF2B5EF4-FFF2-40B4-BE49-F238E27FC236}">
                <a16:creationId xmlns:a16="http://schemas.microsoft.com/office/drawing/2014/main" id="{95C71EF0-D9B0-AA79-DB20-CE7228A06466}"/>
              </a:ext>
            </a:extLst>
          </p:cNvPr>
          <p:cNvSpPr/>
          <p:nvPr/>
        </p:nvSpPr>
        <p:spPr>
          <a:xfrm>
            <a:off x="4717740" y="798563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123" name="テキスト ボックス 122">
            <a:extLst>
              <a:ext uri="{FF2B5EF4-FFF2-40B4-BE49-F238E27FC236}">
                <a16:creationId xmlns:a16="http://schemas.microsoft.com/office/drawing/2014/main" id="{FBED2BF3-DEF7-CAEA-E6AB-07B4A3CD3CA0}"/>
              </a:ext>
            </a:extLst>
          </p:cNvPr>
          <p:cNvSpPr txBox="1"/>
          <p:nvPr/>
        </p:nvSpPr>
        <p:spPr>
          <a:xfrm>
            <a:off x="5482895" y="8039970"/>
            <a:ext cx="1651328"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コンビニ交付サービス</a:t>
            </a:r>
          </a:p>
        </p:txBody>
      </p:sp>
      <p:sp>
        <p:nvSpPr>
          <p:cNvPr id="124" name="四角形: 角を丸くする 123">
            <a:extLst>
              <a:ext uri="{FF2B5EF4-FFF2-40B4-BE49-F238E27FC236}">
                <a16:creationId xmlns:a16="http://schemas.microsoft.com/office/drawing/2014/main" id="{375274F3-B3D0-DACC-F308-3C1041B2BB15}"/>
              </a:ext>
            </a:extLst>
          </p:cNvPr>
          <p:cNvSpPr/>
          <p:nvPr/>
        </p:nvSpPr>
        <p:spPr>
          <a:xfrm>
            <a:off x="4717740" y="833157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126" name="テキスト ボックス 125">
            <a:extLst>
              <a:ext uri="{FF2B5EF4-FFF2-40B4-BE49-F238E27FC236}">
                <a16:creationId xmlns:a16="http://schemas.microsoft.com/office/drawing/2014/main" id="{04B7B2E2-AD9C-8232-344E-EB51D74F2EB9}"/>
              </a:ext>
            </a:extLst>
          </p:cNvPr>
          <p:cNvSpPr txBox="1"/>
          <p:nvPr/>
        </p:nvSpPr>
        <p:spPr>
          <a:xfrm>
            <a:off x="5482895" y="8385902"/>
            <a:ext cx="1651326"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行政手続きのオンライン申請</a:t>
            </a:r>
          </a:p>
        </p:txBody>
      </p:sp>
      <p:sp>
        <p:nvSpPr>
          <p:cNvPr id="127" name="四角形: 角を丸くする 126">
            <a:extLst>
              <a:ext uri="{FF2B5EF4-FFF2-40B4-BE49-F238E27FC236}">
                <a16:creationId xmlns:a16="http://schemas.microsoft.com/office/drawing/2014/main" id="{EB510663-08D0-206D-4399-E9B89691BF6B}"/>
              </a:ext>
            </a:extLst>
          </p:cNvPr>
          <p:cNvSpPr/>
          <p:nvPr/>
        </p:nvSpPr>
        <p:spPr>
          <a:xfrm>
            <a:off x="4717740" y="867750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129" name="テキスト ボックス 128">
            <a:extLst>
              <a:ext uri="{FF2B5EF4-FFF2-40B4-BE49-F238E27FC236}">
                <a16:creationId xmlns:a16="http://schemas.microsoft.com/office/drawing/2014/main" id="{DD01FE34-4D5D-22C7-6F3C-30928D864E9F}"/>
              </a:ext>
            </a:extLst>
          </p:cNvPr>
          <p:cNvSpPr txBox="1"/>
          <p:nvPr/>
        </p:nvSpPr>
        <p:spPr>
          <a:xfrm>
            <a:off x="5482895" y="8731834"/>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決済方法</a:t>
            </a:r>
          </a:p>
        </p:txBody>
      </p:sp>
      <p:grpSp>
        <p:nvGrpSpPr>
          <p:cNvPr id="24" name="グループ化 23">
            <a:extLst>
              <a:ext uri="{FF2B5EF4-FFF2-40B4-BE49-F238E27FC236}">
                <a16:creationId xmlns:a16="http://schemas.microsoft.com/office/drawing/2014/main" id="{91A0E1E2-A933-1E0B-5B6F-156F7910DD86}"/>
              </a:ext>
            </a:extLst>
          </p:cNvPr>
          <p:cNvGrpSpPr/>
          <p:nvPr/>
        </p:nvGrpSpPr>
        <p:grpSpPr>
          <a:xfrm>
            <a:off x="4010025" y="6381034"/>
            <a:ext cx="647700" cy="2421996"/>
            <a:chOff x="4010025" y="5988605"/>
            <a:chExt cx="647700" cy="2421996"/>
          </a:xfrm>
        </p:grpSpPr>
        <p:cxnSp>
          <p:nvCxnSpPr>
            <p:cNvPr id="143" name="直線コネクタ 142">
              <a:extLst>
                <a:ext uri="{FF2B5EF4-FFF2-40B4-BE49-F238E27FC236}">
                  <a16:creationId xmlns:a16="http://schemas.microsoft.com/office/drawing/2014/main" id="{25962127-58DD-C320-AC7D-CD1EEEF25ED7}"/>
                </a:ext>
              </a:extLst>
            </p:cNvPr>
            <p:cNvCxnSpPr>
              <a:cxnSpLocks/>
            </p:cNvCxnSpPr>
            <p:nvPr/>
          </p:nvCxnSpPr>
          <p:spPr>
            <a:xfrm>
              <a:off x="4010025" y="7197545"/>
              <a:ext cx="265898" cy="0"/>
            </a:xfrm>
            <a:prstGeom prst="line">
              <a:avLst/>
            </a:prstGeom>
            <a:ln w="19050">
              <a:solidFill>
                <a:srgbClr val="227FBB"/>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87AE2CC7-D2A5-2ECE-6E4B-816A294C809A}"/>
                </a:ext>
              </a:extLst>
            </p:cNvPr>
            <p:cNvCxnSpPr>
              <a:cxnSpLocks/>
            </p:cNvCxnSpPr>
            <p:nvPr/>
          </p:nvCxnSpPr>
          <p:spPr>
            <a:xfrm>
              <a:off x="4275923" y="5988605"/>
              <a:ext cx="0" cy="2421996"/>
            </a:xfrm>
            <a:prstGeom prst="line">
              <a:avLst/>
            </a:prstGeom>
            <a:ln w="19050">
              <a:solidFill>
                <a:srgbClr val="227FBB"/>
              </a:solidFill>
            </a:ln>
          </p:spPr>
          <p:style>
            <a:lnRef idx="1">
              <a:schemeClr val="accent1"/>
            </a:lnRef>
            <a:fillRef idx="0">
              <a:schemeClr val="accent1"/>
            </a:fillRef>
            <a:effectRef idx="0">
              <a:schemeClr val="accent1"/>
            </a:effectRef>
            <a:fontRef idx="minor">
              <a:schemeClr val="tx1"/>
            </a:fontRef>
          </p:style>
        </p:cxnSp>
        <p:cxnSp>
          <p:nvCxnSpPr>
            <p:cNvPr id="139" name="直線矢印コネクタ 138">
              <a:extLst>
                <a:ext uri="{FF2B5EF4-FFF2-40B4-BE49-F238E27FC236}">
                  <a16:creationId xmlns:a16="http://schemas.microsoft.com/office/drawing/2014/main" id="{68CD910D-7EEE-FE84-B88C-453B23FFB368}"/>
                </a:ext>
              </a:extLst>
            </p:cNvPr>
            <p:cNvCxnSpPr>
              <a:cxnSpLocks/>
            </p:cNvCxnSpPr>
            <p:nvPr/>
          </p:nvCxnSpPr>
          <p:spPr>
            <a:xfrm>
              <a:off x="4275923" y="5989077"/>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3238F2D5-750B-C75A-312F-962A53EB1730}"/>
                </a:ext>
              </a:extLst>
            </p:cNvPr>
            <p:cNvCxnSpPr>
              <a:cxnSpLocks/>
            </p:cNvCxnSpPr>
            <p:nvPr/>
          </p:nvCxnSpPr>
          <p:spPr>
            <a:xfrm>
              <a:off x="4275923" y="6335009"/>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9BF9A74D-B121-5259-6AD1-6B001B85CA18}"/>
                </a:ext>
              </a:extLst>
            </p:cNvPr>
            <p:cNvCxnSpPr>
              <a:cxnSpLocks/>
            </p:cNvCxnSpPr>
            <p:nvPr/>
          </p:nvCxnSpPr>
          <p:spPr>
            <a:xfrm>
              <a:off x="4275923" y="6680941"/>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FEA34BC8-CC45-F54F-9370-7ABF9F038AD5}"/>
                </a:ext>
              </a:extLst>
            </p:cNvPr>
            <p:cNvCxnSpPr>
              <a:cxnSpLocks/>
            </p:cNvCxnSpPr>
            <p:nvPr/>
          </p:nvCxnSpPr>
          <p:spPr>
            <a:xfrm>
              <a:off x="4275923" y="7026873"/>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8C499486-B3FC-A2D2-DC13-DC21A8384F0C}"/>
                </a:ext>
              </a:extLst>
            </p:cNvPr>
            <p:cNvCxnSpPr>
              <a:cxnSpLocks/>
            </p:cNvCxnSpPr>
            <p:nvPr/>
          </p:nvCxnSpPr>
          <p:spPr>
            <a:xfrm>
              <a:off x="4275923" y="7372805"/>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CFE8DE84-ED42-BB26-4072-2BEEC9718899}"/>
                </a:ext>
              </a:extLst>
            </p:cNvPr>
            <p:cNvCxnSpPr>
              <a:cxnSpLocks/>
            </p:cNvCxnSpPr>
            <p:nvPr/>
          </p:nvCxnSpPr>
          <p:spPr>
            <a:xfrm>
              <a:off x="4275923" y="7718737"/>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8ABB1FF8-B8C0-A187-932A-027480B0F20F}"/>
                </a:ext>
              </a:extLst>
            </p:cNvPr>
            <p:cNvCxnSpPr>
              <a:cxnSpLocks/>
            </p:cNvCxnSpPr>
            <p:nvPr/>
          </p:nvCxnSpPr>
          <p:spPr>
            <a:xfrm>
              <a:off x="4275923" y="8064669"/>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D4E632ED-027C-EA67-90E2-01263FFAEEF6}"/>
                </a:ext>
              </a:extLst>
            </p:cNvPr>
            <p:cNvCxnSpPr>
              <a:cxnSpLocks/>
            </p:cNvCxnSpPr>
            <p:nvPr/>
          </p:nvCxnSpPr>
          <p:spPr>
            <a:xfrm>
              <a:off x="4275923" y="8410601"/>
              <a:ext cx="381802" cy="0"/>
            </a:xfrm>
            <a:prstGeom prst="straightConnector1">
              <a:avLst/>
            </a:prstGeom>
            <a:ln w="19050">
              <a:solidFill>
                <a:srgbClr val="227FBB"/>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B0D89C40-F941-7263-F629-33AB7487A49F}"/>
              </a:ext>
            </a:extLst>
          </p:cNvPr>
          <p:cNvGrpSpPr/>
          <p:nvPr/>
        </p:nvGrpSpPr>
        <p:grpSpPr>
          <a:xfrm>
            <a:off x="503196" y="1352720"/>
            <a:ext cx="6552000" cy="252000"/>
            <a:chOff x="504000" y="5705617"/>
            <a:chExt cx="6552000" cy="252000"/>
          </a:xfrm>
        </p:grpSpPr>
        <p:sp>
          <p:nvSpPr>
            <p:cNvPr id="32" name="正方形/長方形 31">
              <a:extLst>
                <a:ext uri="{FF2B5EF4-FFF2-40B4-BE49-F238E27FC236}">
                  <a16:creationId xmlns:a16="http://schemas.microsoft.com/office/drawing/2014/main" id="{8F132835-21BD-CDDD-4C36-4C88233A9CD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4" name="テキスト ボックス 33">
              <a:extLst>
                <a:ext uri="{FF2B5EF4-FFF2-40B4-BE49-F238E27FC236}">
                  <a16:creationId xmlns:a16="http://schemas.microsoft.com/office/drawing/2014/main" id="{DEB2C286-6C62-F4CE-68BA-BDF5FB1A5C9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基本方針と戦略及び施策との対応関係</a:t>
              </a:r>
            </a:p>
          </p:txBody>
        </p:sp>
      </p:grpSp>
      <p:sp>
        <p:nvSpPr>
          <p:cNvPr id="51" name="コンテンツ プレースホルダー 17">
            <a:extLst>
              <a:ext uri="{FF2B5EF4-FFF2-40B4-BE49-F238E27FC236}">
                <a16:creationId xmlns:a16="http://schemas.microsoft.com/office/drawing/2014/main" id="{D8054420-85F7-4412-8697-E82F4071B865}"/>
              </a:ext>
            </a:extLst>
          </p:cNvPr>
          <p:cNvSpPr txBox="1">
            <a:spLocks/>
          </p:cNvSpPr>
          <p:nvPr/>
        </p:nvSpPr>
        <p:spPr>
          <a:xfrm>
            <a:off x="503196" y="2187990"/>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「地元の住民から親しまれ、利用しやすい庁舎」「使いやすさに配慮した庁舎」等などの基本方針を包含して、「住民サービス向上」として分類した。</a:t>
            </a:r>
            <a:endParaRPr lang="en-US" altLang="ja-JP" sz="1200" dirty="0"/>
          </a:p>
          <a:p>
            <a:pPr marL="0" indent="0" algn="just" fontAlgn="ctr">
              <a:lnSpc>
                <a:spcPct val="120000"/>
              </a:lnSpc>
              <a:spcBef>
                <a:spcPts val="0"/>
              </a:spcBef>
              <a:buNone/>
            </a:pPr>
            <a:r>
              <a:rPr lang="ja-JP" altLang="en-US" sz="1200" dirty="0"/>
              <a:t>　これを実現するための取組としては、窓口機能や相談機能の整備、</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ユニバーサルデザイン</a:t>
            </a:r>
            <a:r>
              <a:rPr lang="ja-JP" altLang="en-US" sz="1200" dirty="0"/>
              <a:t>の採用、住民の交流のためのスペース設置、情報発信機能の整備等がある。その中で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推進の観点から「窓口業務改善」を検討すべき戦略として定義した。</a:t>
            </a:r>
            <a:endParaRPr lang="en-US" altLang="ja-JP" sz="1200" strike="sngStrike" dirty="0"/>
          </a:p>
          <a:p>
            <a:pPr marL="0" indent="0" algn="just" fontAlgn="ctr">
              <a:lnSpc>
                <a:spcPct val="120000"/>
              </a:lnSpc>
              <a:spcBef>
                <a:spcPts val="0"/>
              </a:spcBef>
              <a:buNone/>
            </a:pPr>
            <a:r>
              <a:rPr lang="ja-JP" altLang="en-US" sz="1200" dirty="0"/>
              <a:t>　この戦略を実践するために、調査結果に基づき下図のとおり</a:t>
            </a:r>
            <a:r>
              <a:rPr lang="en-US" altLang="ja-JP" sz="1200" dirty="0"/>
              <a:t>8</a:t>
            </a:r>
            <a:r>
              <a:rPr lang="ja-JP" altLang="en-US" sz="1200" dirty="0"/>
              <a:t>つの施策に整理した。例えば、これまで複数の手続きや担当部門で分かれていたサービスを</a:t>
            </a:r>
            <a:r>
              <a:rPr lang="en-US" altLang="ja-JP" sz="1200" dirty="0"/>
              <a:t>1</a:t>
            </a:r>
            <a:r>
              <a:rPr lang="ja-JP" altLang="en-US" sz="1200" dirty="0"/>
              <a:t>箇所の窓口や</a:t>
            </a:r>
            <a:r>
              <a:rPr lang="en-US" altLang="ja-JP" sz="1200" dirty="0"/>
              <a:t>1</a:t>
            </a:r>
            <a:r>
              <a:rPr lang="ja-JP" altLang="en-US" sz="1200" dirty="0"/>
              <a:t>回の手続きで一括して行える</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ワンストップサービス</a:t>
            </a:r>
            <a:r>
              <a:rPr lang="ja-JP" altLang="en-US" sz="1200" dirty="0"/>
              <a:t>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
        <p:nvSpPr>
          <p:cNvPr id="55" name="テキスト プレースホルダー 3">
            <a:extLst>
              <a:ext uri="{FF2B5EF4-FFF2-40B4-BE49-F238E27FC236}">
                <a16:creationId xmlns:a16="http://schemas.microsoft.com/office/drawing/2014/main" id="{5C4C0492-56AF-4E08-926C-2C680ED9AF56}"/>
              </a:ext>
            </a:extLst>
          </p:cNvPr>
          <p:cNvSpPr txBox="1">
            <a:spLocks/>
          </p:cNvSpPr>
          <p:nvPr/>
        </p:nvSpPr>
        <p:spPr>
          <a:xfrm>
            <a:off x="3779838" y="361990"/>
            <a:ext cx="3384000" cy="332399"/>
          </a:xfrm>
          <a:prstGeom prst="rect">
            <a:avLst/>
          </a:prstGeom>
        </p:spPr>
        <p:txBody>
          <a:bodyPr wrap="square" lIns="0" tIns="0" rIns="0" bIns="0" anchor="t" anchorCtr="0">
            <a:spAutoFit/>
          </a:bodyPr>
          <a:lstStyle>
            <a:lvl1pPr marL="0" indent="0" algn="r" defTabSz="1425495" rtl="0" eaLnBrk="1" latinLnBrk="0" hangingPunct="1">
              <a:lnSpc>
                <a:spcPct val="90000"/>
              </a:lnSpc>
              <a:spcBef>
                <a:spcPts val="1559"/>
              </a:spcBef>
              <a:buFont typeface="Arial" panose="020B0604020202020204" pitchFamily="34" charset="0"/>
              <a:buNone/>
              <a:defRPr kumimoji="1" sz="1200" b="1" kern="1200">
                <a:solidFill>
                  <a:srgbClr val="31926F"/>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1295"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r>
              <a:rPr lang="en-US" altLang="ja-JP"/>
              <a:t>2-2.</a:t>
            </a:r>
            <a:r>
              <a:rPr lang="ja-JP" altLang="en-US"/>
              <a:t> </a:t>
            </a:r>
            <a:r>
              <a:rPr lang="en-US" altLang="ja-JP">
                <a:uFill>
                  <a:solidFill>
                    <a:srgbClr val="31926F"/>
                  </a:solidFill>
                </a:uFill>
              </a:rPr>
              <a:t>DX</a:t>
            </a:r>
            <a:r>
              <a:rPr lang="ja-JP" altLang="en-US"/>
              <a:t>推進に当たり押さえておくべき基本方針</a:t>
            </a:r>
            <a:endParaRPr lang="ja-JP" altLang="en-US" dirty="0"/>
          </a:p>
        </p:txBody>
      </p:sp>
    </p:spTree>
    <p:extLst>
      <p:ext uri="{BB962C8B-B14F-4D97-AF65-F5344CB8AC3E}">
        <p14:creationId xmlns:p14="http://schemas.microsoft.com/office/powerpoint/2010/main" val="23125286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EF977-5190-60A1-2DFA-EC8C04DB22B9}"/>
              </a:ext>
            </a:extLst>
          </p:cNvPr>
          <p:cNvSpPr>
            <a:spLocks noGrp="1"/>
          </p:cNvSpPr>
          <p:nvPr>
            <p:ph type="title"/>
          </p:nvPr>
        </p:nvSpPr>
        <p:spPr/>
        <p:txBody>
          <a:bodyPr/>
          <a:lstStyle/>
          <a:p>
            <a:r>
              <a:rPr kumimoji="1" lang="en-US" altLang="ja-JP" dirty="0"/>
              <a:t>5. </a:t>
            </a:r>
            <a:r>
              <a:rPr kumimoji="1" lang="ja-JP" altLang="en-US" dirty="0"/>
              <a:t>未来に向けて</a:t>
            </a:r>
          </a:p>
        </p:txBody>
      </p:sp>
      <p:sp>
        <p:nvSpPr>
          <p:cNvPr id="3" name="スライド番号プレースホルダー 2">
            <a:extLst>
              <a:ext uri="{FF2B5EF4-FFF2-40B4-BE49-F238E27FC236}">
                <a16:creationId xmlns:a16="http://schemas.microsoft.com/office/drawing/2014/main" id="{63890C3A-D8F2-E6C2-53B8-208C27EB7CEC}"/>
              </a:ext>
            </a:extLst>
          </p:cNvPr>
          <p:cNvSpPr>
            <a:spLocks noGrp="1"/>
          </p:cNvSpPr>
          <p:nvPr>
            <p:ph type="sldNum" sz="quarter" idx="12"/>
          </p:nvPr>
        </p:nvSpPr>
        <p:spPr/>
        <p:txBody>
          <a:bodyPr/>
          <a:lstStyle/>
          <a:p>
            <a:fld id="{741C99BD-4CB3-4AB8-B45E-067A6B3414C4}" type="slidenum">
              <a:rPr kumimoji="1" lang="ja-JP" altLang="en-US" smtClean="0"/>
              <a:pPr/>
              <a:t>100</a:t>
            </a:fld>
            <a:endParaRPr kumimoji="1" lang="ja-JP" altLang="en-US" dirty="0"/>
          </a:p>
        </p:txBody>
      </p:sp>
      <p:sp>
        <p:nvSpPr>
          <p:cNvPr id="4" name="テキスト プレースホルダー 3">
            <a:extLst>
              <a:ext uri="{FF2B5EF4-FFF2-40B4-BE49-F238E27FC236}">
                <a16:creationId xmlns:a16="http://schemas.microsoft.com/office/drawing/2014/main" id="{B0879529-9300-F415-E7B0-08A69B598E10}"/>
              </a:ext>
            </a:extLst>
          </p:cNvPr>
          <p:cNvSpPr>
            <a:spLocks noGrp="1"/>
          </p:cNvSpPr>
          <p:nvPr>
            <p:ph type="body" sz="quarter" idx="13"/>
          </p:nvPr>
        </p:nvSpPr>
        <p:spPr>
          <a:xfrm>
            <a:off x="504000" y="830717"/>
            <a:ext cx="6552000" cy="276999"/>
          </a:xfrm>
        </p:spPr>
        <p:txBody>
          <a:bodyPr/>
          <a:lstStyle/>
          <a:p>
            <a:r>
              <a:rPr lang="en-US" altLang="ja-JP" dirty="0"/>
              <a:t>5</a:t>
            </a:r>
            <a:r>
              <a:rPr kumimoji="1" lang="en-US" altLang="ja-JP" dirty="0"/>
              <a:t>-1.</a:t>
            </a:r>
            <a:r>
              <a:rPr kumimoji="1" lang="ja-JP" altLang="en-US" dirty="0"/>
              <a:t> </a:t>
            </a:r>
            <a:r>
              <a:rPr lang="ja-JP" altLang="en-US" dirty="0"/>
              <a:t>未来を見据えた庁舎</a:t>
            </a:r>
            <a:endParaRPr kumimoji="1" lang="ja-JP" altLang="en-US" dirty="0"/>
          </a:p>
        </p:txBody>
      </p:sp>
      <p:sp>
        <p:nvSpPr>
          <p:cNvPr id="7" name="コンテンツ プレースホルダー 17">
            <a:extLst>
              <a:ext uri="{FF2B5EF4-FFF2-40B4-BE49-F238E27FC236}">
                <a16:creationId xmlns:a16="http://schemas.microsoft.com/office/drawing/2014/main" id="{BC8FD921-33F8-4D19-A12E-FBA38DCFDCBE}"/>
              </a:ext>
            </a:extLst>
          </p:cNvPr>
          <p:cNvSpPr txBox="1">
            <a:spLocks/>
          </p:cNvSpPr>
          <p:nvPr/>
        </p:nvSpPr>
        <p:spPr>
          <a:xfrm>
            <a:off x="503196" y="1368000"/>
            <a:ext cx="6552000" cy="664797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本ガイドブックを作成するに当たり、都内外の</a:t>
            </a:r>
            <a:r>
              <a:rPr lang="en-US" altLang="ja-JP" sz="1200" dirty="0"/>
              <a:t>22</a:t>
            </a:r>
            <a:r>
              <a:rPr lang="ja-JP" altLang="en-US" sz="1200" dirty="0"/>
              <a:t>の先進的な取組を行った自治体</a:t>
            </a:r>
            <a:r>
              <a:rPr lang="ja-JP" altLang="en-US" sz="1200" strike="sngStrike" dirty="0"/>
              <a:t>等</a:t>
            </a:r>
            <a:r>
              <a:rPr lang="ja-JP" altLang="en-US" sz="1200" dirty="0"/>
              <a:t>にヒアリング調査を行い（</a:t>
            </a:r>
            <a:r>
              <a:rPr lang="en-US" altLang="ja-JP" sz="1200" dirty="0"/>
              <a:t>※</a:t>
            </a:r>
            <a:r>
              <a:rPr lang="ja-JP" altLang="en-US" sz="1200" dirty="0"/>
              <a:t>事例集参照）、庁舎建て替えに携った職員の方々に、将来を見据えた庁舎建て替えのあり方、</a:t>
            </a:r>
            <a:r>
              <a:rPr kumimoji="1" lang="en-US" altLang="ja-JP" sz="1200" dirty="0">
                <a:uFill>
                  <a:solidFill>
                    <a:srgbClr val="31926F"/>
                  </a:solidFill>
                </a:uFill>
              </a:rPr>
              <a:t>DX</a:t>
            </a:r>
            <a:r>
              <a:rPr lang="ja-JP" altLang="en-US" sz="1200" dirty="0"/>
              <a:t>推進の方向性について貴重なご意見を伺うことができた。</a:t>
            </a:r>
            <a:endParaRPr lang="en-US" altLang="ja-JP" sz="1200" dirty="0"/>
          </a:p>
          <a:p>
            <a:pPr marL="0" indent="0" algn="just" fontAlgn="ctr">
              <a:lnSpc>
                <a:spcPct val="120000"/>
              </a:lnSpc>
              <a:spcBef>
                <a:spcPts val="0"/>
              </a:spcBef>
              <a:buNone/>
            </a:pPr>
            <a:endParaRPr lang="ja-JP" altLang="en-US" sz="1200" dirty="0"/>
          </a:p>
          <a:p>
            <a:pPr marL="0" indent="0" algn="just" fontAlgn="ctr">
              <a:lnSpc>
                <a:spcPct val="120000"/>
              </a:lnSpc>
              <a:spcBef>
                <a:spcPts val="0"/>
              </a:spcBef>
              <a:buNone/>
            </a:pPr>
            <a:r>
              <a:rPr lang="ja-JP" altLang="en-US" sz="1200" dirty="0"/>
              <a:t>　建設技術の進展により従来は</a:t>
            </a:r>
            <a:r>
              <a:rPr lang="en-US" altLang="ja-JP" sz="1200" dirty="0"/>
              <a:t>50</a:t>
            </a:r>
            <a:r>
              <a:rPr lang="ja-JP" altLang="en-US" sz="1200" dirty="0"/>
              <a:t>～</a:t>
            </a:r>
            <a:r>
              <a:rPr lang="en-US" altLang="ja-JP" sz="1200" dirty="0"/>
              <a:t>60</a:t>
            </a:r>
            <a:r>
              <a:rPr lang="ja-JP" altLang="en-US" sz="1200" dirty="0"/>
              <a:t>年程度であった庁舎の耐用年数は</a:t>
            </a:r>
            <a:r>
              <a:rPr lang="en-US" altLang="ja-JP" sz="1200" dirty="0"/>
              <a:t>80</a:t>
            </a:r>
            <a:r>
              <a:rPr lang="ja-JP" altLang="en-US" sz="1200" dirty="0"/>
              <a:t>年、</a:t>
            </a:r>
            <a:r>
              <a:rPr lang="en-US" altLang="ja-JP" sz="1200" dirty="0"/>
              <a:t>100</a:t>
            </a:r>
            <a:r>
              <a:rPr lang="ja-JP" altLang="en-US" sz="1200" dirty="0"/>
              <a:t>年と延長され、これまでよりも長い期間を使用し続けることを前提として整備が行われる傾向があり、住民サービスの変化や将来の働き方の変化に対し、庁舎規模やレイアウトをどのように考えるべきか悩んだという声が多かった。</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住民サービスの変化としては、将来的には申請・手続きのオンライン化が進み、来庁せずにいつでも、どこからでも手続きができるように変化していくことにより、窓口機能が縮小していくことが見込まれる。このため、窓口機能の縮小により創出された空間を住民の交流に活用できるようにするなど、レイアウトを変化できるように庁舎の可変性を高くすることが望ましい。</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働き方の変化に対しては、生産性の向上と職員確保の観点から対策を講じていくことが必要である。生産性向上のためには</a:t>
            </a:r>
            <a:r>
              <a:rPr lang="en-US" altLang="ja-JP" sz="1200" u="wavyHeavy" dirty="0">
                <a:uFill>
                  <a:solidFill>
                    <a:srgbClr val="31926F"/>
                  </a:solidFill>
                </a:uFill>
              </a:rPr>
              <a:t>BPR</a:t>
            </a:r>
            <a:r>
              <a:rPr lang="ja-JP" altLang="en-US" sz="1200" dirty="0"/>
              <a:t>を推進して業務を見直し、更に今後革新的に進化していくであろう</a:t>
            </a:r>
            <a:r>
              <a:rPr lang="en-US" altLang="ja-JP" sz="1200" dirty="0"/>
              <a:t>AI</a:t>
            </a:r>
            <a:r>
              <a:rPr lang="ja-JP" altLang="en-US" sz="1200" dirty="0"/>
              <a:t>等の活用を積極的に取り入れる姿勢が求められる。職員確保の観点からはテレワークなどを含めた柔軟に働くことができる環境を用意することが重要となる。</a:t>
            </a:r>
            <a:endParaRPr lang="en-US" altLang="ja-JP" sz="1200" dirty="0"/>
          </a:p>
          <a:p>
            <a:pPr marL="0" indent="0" algn="just" fontAlgn="ctr">
              <a:lnSpc>
                <a:spcPct val="120000"/>
              </a:lnSpc>
              <a:spcBef>
                <a:spcPts val="0"/>
              </a:spcBef>
              <a:buNone/>
            </a:pPr>
            <a:endParaRPr lang="ja-JP" altLang="en-US" sz="1200" dirty="0"/>
          </a:p>
          <a:p>
            <a:pPr marL="0" indent="0" algn="just" fontAlgn="ctr">
              <a:lnSpc>
                <a:spcPct val="120000"/>
              </a:lnSpc>
              <a:spcBef>
                <a:spcPts val="0"/>
              </a:spcBef>
              <a:buNone/>
            </a:pPr>
            <a:r>
              <a:rPr lang="ja-JP" altLang="en-US" sz="1200" dirty="0"/>
              <a:t>　また、ヒアリングでは、多くの自治体において、庁舎の防災拠点としての機能強化に積極的に取り組んでいることが明らかになった。免震構造の採用や非常用電源の確保、防災センター機能の充実、や非常用飲食料の備蓄など、大規模自然災害をはじめとする非常事態に対して、住民の安心と安全を支えるという普遍的な庁舎の役割に加え、今後は、デジタルの力を一層活用し、昨今の激甚化・頻発化する大規模災害に的確に対処できる機能を確保することが望まれ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さらに、新庁舎建設は省エネルギー対応の絶好の機会になるため、</a:t>
            </a:r>
            <a:r>
              <a:rPr lang="en-US" altLang="ja-JP" sz="1200" u="wavyHeavy" dirty="0">
                <a:uFill>
                  <a:solidFill>
                    <a:srgbClr val="31926F"/>
                  </a:solidFill>
                </a:uFill>
              </a:rPr>
              <a:t>ZEB</a:t>
            </a:r>
            <a:r>
              <a:rPr lang="ja-JP" altLang="en-US" sz="1200" dirty="0"/>
              <a:t>（</a:t>
            </a:r>
            <a:r>
              <a:rPr lang="en-US" altLang="ja-JP" sz="1200" dirty="0"/>
              <a:t>Net Zero Energy Building</a:t>
            </a:r>
            <a:r>
              <a:rPr lang="ja-JP" altLang="en-US" sz="1200" dirty="0"/>
              <a:t>：快適な室内環境を実現しながら、建物で消費する年間の一次エネルギーの収支をゼロにすることを目指した建物）をはじめとした施策を検討し、省エネによる環境負荷の低減のみならず光熱費の削減、生産性の向上等を実現できる庁舎が望まれる。</a:t>
            </a:r>
            <a:endParaRPr lang="en-US" altLang="ja-JP" sz="1200" dirty="0"/>
          </a:p>
        </p:txBody>
      </p:sp>
    </p:spTree>
    <p:extLst>
      <p:ext uri="{BB962C8B-B14F-4D97-AF65-F5344CB8AC3E}">
        <p14:creationId xmlns:p14="http://schemas.microsoft.com/office/powerpoint/2010/main" val="296157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404C23C-3104-A2B8-D80B-F9CDB9FFE7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9" name="think-cell data - do not delete" hidden="1">
                        <a:extLst>
                          <a:ext uri="{FF2B5EF4-FFF2-40B4-BE49-F238E27FC236}">
                            <a16:creationId xmlns:a16="http://schemas.microsoft.com/office/drawing/2014/main" id="{7404C23C-3104-A2B8-D80B-F9CDB9FFE7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C9BCF9DF-A7B5-2BE9-D18F-F66D069D3D1C}"/>
              </a:ext>
            </a:extLst>
          </p:cNvPr>
          <p:cNvSpPr>
            <a:spLocks noGrp="1"/>
          </p:cNvSpPr>
          <p:nvPr>
            <p:ph type="title"/>
          </p:nvPr>
        </p:nvSpPr>
        <p:spPr/>
        <p:txBody>
          <a:bodyPr vert="horz"/>
          <a:lstStyle/>
          <a:p>
            <a:r>
              <a:rPr lang="ja-JP" altLang="en-US" dirty="0"/>
              <a:t>参考資料</a:t>
            </a:r>
          </a:p>
        </p:txBody>
      </p:sp>
      <p:sp>
        <p:nvSpPr>
          <p:cNvPr id="3" name="スライド番号プレースホルダー 2">
            <a:extLst>
              <a:ext uri="{FF2B5EF4-FFF2-40B4-BE49-F238E27FC236}">
                <a16:creationId xmlns:a16="http://schemas.microsoft.com/office/drawing/2014/main" id="{1A71CF6F-9013-8A9D-6B09-813CD0B4D3EB}"/>
              </a:ext>
            </a:extLst>
          </p:cNvPr>
          <p:cNvSpPr>
            <a:spLocks noGrp="1"/>
          </p:cNvSpPr>
          <p:nvPr>
            <p:ph type="sldNum" sz="quarter" idx="12"/>
          </p:nvPr>
        </p:nvSpPr>
        <p:spPr/>
        <p:txBody>
          <a:bodyPr/>
          <a:lstStyle/>
          <a:p>
            <a:fld id="{741C99BD-4CB3-4AB8-B45E-067A6B3414C4}" type="slidenum">
              <a:rPr kumimoji="1" lang="ja-JP" altLang="en-US" smtClean="0"/>
              <a:pPr/>
              <a:t>101</a:t>
            </a:fld>
            <a:endParaRPr kumimoji="1" lang="ja-JP" altLang="en-US" dirty="0"/>
          </a:p>
        </p:txBody>
      </p:sp>
      <p:sp>
        <p:nvSpPr>
          <p:cNvPr id="7" name="テキスト プレースホルダー 6">
            <a:extLst>
              <a:ext uri="{FF2B5EF4-FFF2-40B4-BE49-F238E27FC236}">
                <a16:creationId xmlns:a16="http://schemas.microsoft.com/office/drawing/2014/main" id="{86397DC9-B5FC-218F-EC32-A6C447300D37}"/>
              </a:ext>
            </a:extLst>
          </p:cNvPr>
          <p:cNvSpPr>
            <a:spLocks noGrp="1"/>
          </p:cNvSpPr>
          <p:nvPr>
            <p:ph type="body" sz="quarter" idx="13"/>
          </p:nvPr>
        </p:nvSpPr>
        <p:spPr/>
        <p:txBody>
          <a:bodyPr/>
          <a:lstStyle/>
          <a:p>
            <a:r>
              <a:rPr lang="ja-JP" altLang="en-US" dirty="0"/>
              <a:t>来庁者向けフリー</a:t>
            </a:r>
            <a:r>
              <a:rPr lang="en-US" altLang="ja-JP" dirty="0"/>
              <a:t>Wi-Fi</a:t>
            </a:r>
            <a:r>
              <a:rPr lang="ja-JP" altLang="en-US" dirty="0"/>
              <a:t>の整備（</a:t>
            </a:r>
            <a:r>
              <a:rPr lang="en-US" altLang="ja-JP" dirty="0"/>
              <a:t>OpenRoaming</a:t>
            </a:r>
            <a:r>
              <a:rPr lang="ja-JP" altLang="en-US" dirty="0"/>
              <a:t>の推奨）</a:t>
            </a:r>
          </a:p>
        </p:txBody>
      </p:sp>
      <p:sp>
        <p:nvSpPr>
          <p:cNvPr id="10" name="コンテンツ プレースホルダー 17">
            <a:extLst>
              <a:ext uri="{FF2B5EF4-FFF2-40B4-BE49-F238E27FC236}">
                <a16:creationId xmlns:a16="http://schemas.microsoft.com/office/drawing/2014/main" id="{639DFF43-58A3-FAF5-66A5-E5D5373472C8}"/>
              </a:ext>
            </a:extLst>
          </p:cNvPr>
          <p:cNvSpPr txBox="1">
            <a:spLocks/>
          </p:cNvSpPr>
          <p:nvPr/>
        </p:nvSpPr>
        <p:spPr>
          <a:xfrm>
            <a:off x="504127" y="1368000"/>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来庁した住民や事業者等向けにフリー</a:t>
            </a:r>
            <a:r>
              <a:rPr lang="en-US" altLang="ja-JP" sz="1200" dirty="0"/>
              <a:t>Wi-Fi</a:t>
            </a:r>
            <a:r>
              <a:rPr lang="ja-JP" altLang="en-US" sz="1200" dirty="0"/>
              <a:t>のサービスを提供している自治体がある。</a:t>
            </a:r>
            <a:br>
              <a:rPr lang="ja-JP" altLang="en-US" sz="1200" dirty="0"/>
            </a:br>
            <a:r>
              <a:rPr lang="ja-JP" altLang="en-US" sz="1200" dirty="0"/>
              <a:t>フリー</a:t>
            </a:r>
            <a:r>
              <a:rPr lang="en-US" altLang="ja-JP" sz="1200" dirty="0"/>
              <a:t>Wi-Fi</a:t>
            </a:r>
            <a:r>
              <a:rPr lang="ja-JP" altLang="en-US" sz="1200" dirty="0"/>
              <a:t>を提供することで、公共施設としての利便性向上、災害時における通信手段の確保等といったメリットを享受できることが想定される。整備に当たっては、先に述べたセキュリティ対策に加え、庁舎</a:t>
            </a:r>
            <a:r>
              <a:rPr lang="en-US" altLang="ja-JP" sz="1200" dirty="0"/>
              <a:t>LAN</a:t>
            </a:r>
            <a:r>
              <a:rPr lang="ja-JP" altLang="en-US" sz="1200" dirty="0"/>
              <a:t>との分離、利用者情報の確認、アクセスログの取得について検討しておくことが重要である。</a:t>
            </a:r>
          </a:p>
          <a:p>
            <a:pPr marL="0" indent="0" algn="just" fontAlgn="ctr">
              <a:lnSpc>
                <a:spcPct val="120000"/>
              </a:lnSpc>
              <a:spcBef>
                <a:spcPts val="0"/>
              </a:spcBef>
              <a:buNone/>
            </a:pPr>
            <a:r>
              <a:rPr lang="ja-JP" altLang="en-US" sz="1200" dirty="0"/>
              <a:t>　</a:t>
            </a:r>
            <a:r>
              <a:rPr lang="en-US" altLang="ja-JP" sz="1200" dirty="0"/>
              <a:t>OpenRoaming</a:t>
            </a:r>
            <a:r>
              <a:rPr lang="ja-JP" altLang="en-US" sz="1200" dirty="0"/>
              <a:t>は、高い安全性と利便性を特長とし、一度の設定で国内・国外の</a:t>
            </a:r>
            <a:r>
              <a:rPr lang="en-US" altLang="ja-JP" sz="1200" dirty="0"/>
              <a:t>OpenRoaming</a:t>
            </a:r>
            <a:r>
              <a:rPr lang="ja-JP" altLang="en-US" sz="1200" dirty="0"/>
              <a:t>対応の</a:t>
            </a:r>
            <a:r>
              <a:rPr lang="en-US" altLang="ja-JP" sz="1200" dirty="0"/>
              <a:t>Wi-Fi</a:t>
            </a:r>
            <a:r>
              <a:rPr lang="ja-JP" altLang="en-US" sz="1200" dirty="0"/>
              <a:t>スポットに自動で接続することが可能。東京都は、令和</a:t>
            </a:r>
            <a:r>
              <a:rPr lang="en-US" altLang="ja-JP" sz="1200" dirty="0"/>
              <a:t>5</a:t>
            </a:r>
            <a:r>
              <a:rPr lang="ja-JP" altLang="en-US" sz="1200" dirty="0"/>
              <a:t>年</a:t>
            </a:r>
            <a:r>
              <a:rPr lang="en-US" altLang="ja-JP" sz="1200" dirty="0"/>
              <a:t>3</a:t>
            </a:r>
            <a:r>
              <a:rPr lang="ja-JP" altLang="en-US" sz="1200" dirty="0"/>
              <a:t>月より</a:t>
            </a:r>
            <a:r>
              <a:rPr lang="en-US" altLang="ja-JP" sz="1200" dirty="0"/>
              <a:t>OpenRoaming</a:t>
            </a:r>
            <a:r>
              <a:rPr lang="ja-JP" altLang="en-US" sz="1200" dirty="0"/>
              <a:t>基盤のサービスを開始</a:t>
            </a:r>
            <a:r>
              <a:rPr kumimoji="1" lang="ja-JP" altLang="en-US" sz="12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200" baseline="30000" dirty="0">
                <a:solidFill>
                  <a:srgbClr val="000000"/>
                </a:solidFill>
                <a:latin typeface="BIZ UDPゴシック" panose="020B0400000000000000" pitchFamily="50" charset="-128"/>
                <a:ea typeface="BIZ UDPゴシック" panose="020B0400000000000000" pitchFamily="50" charset="-128"/>
              </a:rPr>
              <a:t>1</a:t>
            </a:r>
            <a:r>
              <a:rPr lang="ja-JP" altLang="en-US" sz="1200" dirty="0"/>
              <a:t>し、都内自治体への導入支援を実施している。</a:t>
            </a:r>
          </a:p>
          <a:p>
            <a:pPr marL="0" indent="0" algn="just" fontAlgn="ctr">
              <a:lnSpc>
                <a:spcPct val="120000"/>
              </a:lnSpc>
              <a:spcBef>
                <a:spcPts val="0"/>
              </a:spcBef>
              <a:buNone/>
            </a:pPr>
            <a:r>
              <a:rPr lang="ja-JP" altLang="en-US" sz="1200" dirty="0"/>
              <a:t>　なお、自治体による</a:t>
            </a:r>
            <a:r>
              <a:rPr lang="en-US" altLang="ja-JP" sz="1200" dirty="0"/>
              <a:t>Wi-Fi</a:t>
            </a:r>
            <a:r>
              <a:rPr lang="ja-JP" altLang="en-US" sz="1200" dirty="0"/>
              <a:t>サービスの提供は、営利を目的としない場合であっても、「不特定かつ多数の者」が利用する場合は届出が必要となる。詳細は、総務省の「</a:t>
            </a:r>
            <a:r>
              <a:rPr lang="en-US" altLang="ja-JP" sz="1200" dirty="0"/>
              <a:t>Wi-Fi</a:t>
            </a:r>
            <a:r>
              <a:rPr lang="ja-JP" altLang="en-US" sz="1200" dirty="0"/>
              <a:t>提供者向けセキュリティ対策の手引き（令和</a:t>
            </a:r>
            <a:r>
              <a:rPr lang="en-US" altLang="ja-JP" sz="1200" dirty="0"/>
              <a:t>2</a:t>
            </a:r>
            <a:r>
              <a:rPr lang="ja-JP" altLang="en-US" sz="1200" dirty="0"/>
              <a:t>年</a:t>
            </a:r>
            <a:r>
              <a:rPr lang="en-US" altLang="ja-JP" sz="1200" dirty="0"/>
              <a:t>5</a:t>
            </a:r>
            <a:r>
              <a:rPr lang="ja-JP" altLang="en-US" sz="1200" dirty="0"/>
              <a:t>月版）」を参照されたい</a:t>
            </a:r>
            <a:r>
              <a:rPr lang="ja-JP" altLang="en-US" sz="1200" baseline="30000" dirty="0"/>
              <a:t>*</a:t>
            </a:r>
            <a:r>
              <a:rPr lang="en-US" altLang="ja-JP" sz="1200" baseline="30000" dirty="0"/>
              <a:t>2</a:t>
            </a:r>
            <a:r>
              <a:rPr lang="ja-JP" altLang="en-US" sz="1200" dirty="0"/>
              <a:t>。</a:t>
            </a:r>
          </a:p>
        </p:txBody>
      </p:sp>
      <p:sp>
        <p:nvSpPr>
          <p:cNvPr id="13" name="コンテンツ プレースホルダー 17">
            <a:extLst>
              <a:ext uri="{FF2B5EF4-FFF2-40B4-BE49-F238E27FC236}">
                <a16:creationId xmlns:a16="http://schemas.microsoft.com/office/drawing/2014/main" id="{6F827563-6D9E-BBCB-C33A-8F67A9DFA2A4}"/>
              </a:ext>
            </a:extLst>
          </p:cNvPr>
          <p:cNvSpPr txBox="1">
            <a:spLocks/>
          </p:cNvSpPr>
          <p:nvPr/>
        </p:nvSpPr>
        <p:spPr>
          <a:xfrm>
            <a:off x="503999" y="5030966"/>
            <a:ext cx="5580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都民の</a:t>
            </a:r>
            <a:r>
              <a:rPr lang="en-US" altLang="ja-JP" sz="1200" dirty="0"/>
              <a:t>Wi-Fi</a:t>
            </a:r>
            <a:r>
              <a:rPr lang="ja-JP" altLang="en-US" sz="1200" dirty="0"/>
              <a:t>利用時の不安は、「情報漏洩（</a:t>
            </a:r>
            <a:r>
              <a:rPr lang="en-US" altLang="ja-JP" sz="1200" dirty="0"/>
              <a:t>41%</a:t>
            </a:r>
            <a:r>
              <a:rPr lang="ja-JP" altLang="en-US" sz="1200" dirty="0"/>
              <a:t>）」が最も多く</a:t>
            </a:r>
            <a:r>
              <a:rPr lang="en-US" altLang="ja-JP" sz="1200" baseline="30000" dirty="0"/>
              <a:t>*3</a:t>
            </a:r>
            <a:r>
              <a:rPr lang="ja-JP" altLang="en-US" sz="1200" dirty="0"/>
              <a:t>、セキュリティの担保が課題である。また、施設</a:t>
            </a:r>
            <a:r>
              <a:rPr lang="en-US" altLang="ja-JP" sz="1200" dirty="0"/>
              <a:t>(SSID)</a:t>
            </a:r>
            <a:r>
              <a:rPr lang="ja-JP" altLang="en-US" sz="1200" dirty="0"/>
              <a:t>ごとに</a:t>
            </a:r>
            <a:r>
              <a:rPr lang="en-US" altLang="ja-JP" sz="1200" dirty="0"/>
              <a:t>Wi-Fi</a:t>
            </a:r>
            <a:r>
              <a:rPr lang="ja-JP" altLang="en-US" sz="1200" dirty="0"/>
              <a:t>を接続する必要があり、都度、</a:t>
            </a:r>
            <a:r>
              <a:rPr lang="en-US" altLang="ja-JP" sz="1200" dirty="0"/>
              <a:t>ID</a:t>
            </a:r>
            <a:r>
              <a:rPr lang="ja-JP" altLang="en-US" sz="1200" dirty="0"/>
              <a:t>と</a:t>
            </a:r>
            <a:r>
              <a:rPr lang="en-US" altLang="ja-JP" sz="1200" dirty="0"/>
              <a:t>PW</a:t>
            </a:r>
            <a:r>
              <a:rPr lang="ja-JP" altLang="en-US" sz="1200" dirty="0"/>
              <a:t>の入力や</a:t>
            </a:r>
            <a:r>
              <a:rPr lang="en-US" altLang="ja-JP" sz="1200" dirty="0"/>
              <a:t>SNS</a:t>
            </a:r>
            <a:r>
              <a:rPr lang="ja-JP" altLang="en-US" sz="1200" dirty="0"/>
              <a:t>のプロファイルを使った利用登録が必要となる場合もあるため、利用案内の方法についても検討する必要がある。</a:t>
            </a:r>
          </a:p>
        </p:txBody>
      </p:sp>
      <p:sp>
        <p:nvSpPr>
          <p:cNvPr id="17" name="コンテンツ プレースホルダー 17">
            <a:extLst>
              <a:ext uri="{FF2B5EF4-FFF2-40B4-BE49-F238E27FC236}">
                <a16:creationId xmlns:a16="http://schemas.microsoft.com/office/drawing/2014/main" id="{18458595-616B-059C-4A27-F2A574E012DC}"/>
              </a:ext>
            </a:extLst>
          </p:cNvPr>
          <p:cNvSpPr txBox="1">
            <a:spLocks/>
          </p:cNvSpPr>
          <p:nvPr/>
        </p:nvSpPr>
        <p:spPr>
          <a:xfrm>
            <a:off x="504000" y="6898185"/>
            <a:ext cx="6553242"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a:t>
            </a:r>
            <a:r>
              <a:rPr lang="en-US" altLang="ja-JP" sz="1200" dirty="0"/>
              <a:t>OpenRoaming</a:t>
            </a:r>
            <a:r>
              <a:rPr lang="ja-JP" altLang="en-US" sz="1200" dirty="0"/>
              <a:t>は、 </a:t>
            </a:r>
            <a:r>
              <a:rPr lang="en-US" altLang="ja-JP" sz="1200" dirty="0"/>
              <a:t>Wireless Broadband Alliance (WBA)</a:t>
            </a:r>
            <a:r>
              <a:rPr lang="ja-JP" altLang="en-US" sz="1200" dirty="0"/>
              <a:t>とその参加企業が共同開発した、国際的な無線</a:t>
            </a:r>
            <a:r>
              <a:rPr lang="en-US" altLang="ja-JP" sz="1200" dirty="0"/>
              <a:t>LAN</a:t>
            </a:r>
            <a:r>
              <a:rPr lang="ja-JP" altLang="en-US" sz="1200" dirty="0"/>
              <a:t>ローミング基盤であり、高いセキュリティと自動接続による利便性の向上が見込まれる。また、国際規格であるため、訪都外国人の利用も可能である。</a:t>
            </a:r>
          </a:p>
        </p:txBody>
      </p:sp>
      <p:pic>
        <p:nvPicPr>
          <p:cNvPr id="36" name="図 35">
            <a:extLst>
              <a:ext uri="{FF2B5EF4-FFF2-40B4-BE49-F238E27FC236}">
                <a16:creationId xmlns:a16="http://schemas.microsoft.com/office/drawing/2014/main" id="{F73011C0-9B3C-4FD5-E718-54C706A69896}"/>
              </a:ext>
            </a:extLst>
          </p:cNvPr>
          <p:cNvPicPr>
            <a:picLocks noChangeAspect="1"/>
          </p:cNvPicPr>
          <p:nvPr/>
        </p:nvPicPr>
        <p:blipFill>
          <a:blip r:embed="rId5"/>
          <a:stretch>
            <a:fillRect/>
          </a:stretch>
        </p:blipFill>
        <p:spPr>
          <a:xfrm>
            <a:off x="459825" y="8838114"/>
            <a:ext cx="1017719" cy="943473"/>
          </a:xfrm>
          <a:prstGeom prst="rect">
            <a:avLst/>
          </a:prstGeom>
        </p:spPr>
      </p:pic>
      <p:sp>
        <p:nvSpPr>
          <p:cNvPr id="37" name="コンテンツ プレースホルダー 17">
            <a:extLst>
              <a:ext uri="{FF2B5EF4-FFF2-40B4-BE49-F238E27FC236}">
                <a16:creationId xmlns:a16="http://schemas.microsoft.com/office/drawing/2014/main" id="{C7A9AEA1-62AC-28C7-9943-5B94453CA39D}"/>
              </a:ext>
            </a:extLst>
          </p:cNvPr>
          <p:cNvSpPr txBox="1">
            <a:spLocks/>
          </p:cNvSpPr>
          <p:nvPr/>
        </p:nvSpPr>
        <p:spPr>
          <a:xfrm>
            <a:off x="1666874" y="8838114"/>
            <a:ext cx="5390367"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都が提供する「</a:t>
            </a:r>
            <a:r>
              <a:rPr lang="en-US" altLang="ja-JP" sz="1200" dirty="0"/>
              <a:t>OpenRoaming</a:t>
            </a:r>
            <a:r>
              <a:rPr lang="ja-JP" altLang="en-US" sz="1200" dirty="0"/>
              <a:t>対応</a:t>
            </a:r>
            <a:r>
              <a:rPr lang="en-US" altLang="ja-JP" sz="1200" dirty="0"/>
              <a:t>TOKYO FREE Wi-Fi</a:t>
            </a:r>
            <a:r>
              <a:rPr lang="ja-JP" altLang="en-US" sz="1200" dirty="0"/>
              <a:t>」の利用可能場所には、左のステッカーを展開する。</a:t>
            </a:r>
            <a:r>
              <a:rPr lang="en-US" altLang="ja-JP" sz="1200" dirty="0"/>
              <a:t>QR</a:t>
            </a:r>
            <a:r>
              <a:rPr lang="ja-JP" altLang="en-US" sz="1200" dirty="0"/>
              <a:t>コードから端末に</a:t>
            </a:r>
            <a:r>
              <a:rPr lang="en-US" altLang="ja-JP" sz="1200" dirty="0"/>
              <a:t>OpenRoaming</a:t>
            </a:r>
            <a:r>
              <a:rPr lang="ja-JP" altLang="en-US" sz="1200" dirty="0"/>
              <a:t>のプロファイルをダウンロードすることで利用が可能になる。</a:t>
            </a:r>
          </a:p>
          <a:p>
            <a:pPr marL="0" indent="0" algn="just" fontAlgn="ctr">
              <a:lnSpc>
                <a:spcPct val="120000"/>
              </a:lnSpc>
              <a:spcBef>
                <a:spcPts val="0"/>
              </a:spcBef>
              <a:buNone/>
            </a:pPr>
            <a:r>
              <a:rPr lang="ja-JP" altLang="en-US" sz="1200" dirty="0"/>
              <a:t>　</a:t>
            </a:r>
            <a:r>
              <a:rPr lang="en-US" altLang="ja-JP" sz="1200" dirty="0"/>
              <a:t>2025</a:t>
            </a:r>
            <a:r>
              <a:rPr lang="ja-JP" altLang="en-US" sz="1200" dirty="0"/>
              <a:t>年度までに都有施設</a:t>
            </a:r>
            <a:r>
              <a:rPr lang="en-US" altLang="ja-JP" sz="1200" dirty="0"/>
              <a:t>1,300</a:t>
            </a:r>
            <a:r>
              <a:rPr lang="ja-JP" altLang="en-US" sz="1200" dirty="0"/>
              <a:t>箇所での整備を目指す。</a:t>
            </a:r>
          </a:p>
        </p:txBody>
      </p:sp>
      <p:grpSp>
        <p:nvGrpSpPr>
          <p:cNvPr id="38" name="グループ化 37">
            <a:extLst>
              <a:ext uri="{FF2B5EF4-FFF2-40B4-BE49-F238E27FC236}">
                <a16:creationId xmlns:a16="http://schemas.microsoft.com/office/drawing/2014/main" id="{06D762CD-C69A-6003-248D-44CC6019FD39}"/>
              </a:ext>
            </a:extLst>
          </p:cNvPr>
          <p:cNvGrpSpPr/>
          <p:nvPr/>
        </p:nvGrpSpPr>
        <p:grpSpPr>
          <a:xfrm>
            <a:off x="6234758" y="5079023"/>
            <a:ext cx="739694" cy="728038"/>
            <a:chOff x="2922152" y="5553756"/>
            <a:chExt cx="1130137" cy="1112329"/>
          </a:xfrm>
        </p:grpSpPr>
        <p:sp>
          <p:nvSpPr>
            <p:cNvPr id="39" name="フリーフォーム: 図形 38">
              <a:extLst>
                <a:ext uri="{FF2B5EF4-FFF2-40B4-BE49-F238E27FC236}">
                  <a16:creationId xmlns:a16="http://schemas.microsoft.com/office/drawing/2014/main" id="{10B3DAD4-41E5-D936-F0D8-36BD7933EECE}"/>
                </a:ext>
              </a:extLst>
            </p:cNvPr>
            <p:cNvSpPr/>
            <p:nvPr/>
          </p:nvSpPr>
          <p:spPr>
            <a:xfrm>
              <a:off x="2970807" y="5596904"/>
              <a:ext cx="1033113" cy="938783"/>
            </a:xfrm>
            <a:custGeom>
              <a:avLst/>
              <a:gdLst>
                <a:gd name="connsiteX0" fmla="*/ 379111 w 1033113"/>
                <a:gd name="connsiteY0" fmla="*/ 119634 h 938783"/>
                <a:gd name="connsiteX1" fmla="*/ 483410 w 1033113"/>
                <a:gd name="connsiteY1" fmla="*/ 15335 h 938783"/>
                <a:gd name="connsiteX2" fmla="*/ 516557 w 1033113"/>
                <a:gd name="connsiteY2" fmla="*/ 0 h 938783"/>
                <a:gd name="connsiteX3" fmla="*/ 549704 w 1033113"/>
                <a:gd name="connsiteY3" fmla="*/ 15335 h 938783"/>
                <a:gd name="connsiteX4" fmla="*/ 654002 w 1033113"/>
                <a:gd name="connsiteY4" fmla="*/ 119634 h 938783"/>
                <a:gd name="connsiteX5" fmla="*/ 691055 w 1033113"/>
                <a:gd name="connsiteY5" fmla="*/ 257747 h 938783"/>
                <a:gd name="connsiteX6" fmla="*/ 548846 w 1033113"/>
                <a:gd name="connsiteY6" fmla="*/ 211550 h 938783"/>
                <a:gd name="connsiteX7" fmla="*/ 516652 w 1033113"/>
                <a:gd name="connsiteY7" fmla="*/ 206407 h 938783"/>
                <a:gd name="connsiteX8" fmla="*/ 484457 w 1033113"/>
                <a:gd name="connsiteY8" fmla="*/ 211550 h 938783"/>
                <a:gd name="connsiteX9" fmla="*/ 342249 w 1033113"/>
                <a:gd name="connsiteY9" fmla="*/ 257747 h 938783"/>
                <a:gd name="connsiteX10" fmla="*/ 379301 w 1033113"/>
                <a:gd name="connsiteY10" fmla="*/ 119634 h 938783"/>
                <a:gd name="connsiteX11" fmla="*/ 192421 w 1033113"/>
                <a:gd name="connsiteY11" fmla="*/ 660749 h 938783"/>
                <a:gd name="connsiteX12" fmla="*/ 192421 w 1033113"/>
                <a:gd name="connsiteY12" fmla="*/ 938784 h 938783"/>
                <a:gd name="connsiteX13" fmla="*/ 93075 w 1033113"/>
                <a:gd name="connsiteY13" fmla="*/ 938784 h 938783"/>
                <a:gd name="connsiteX14" fmla="*/ 11827 w 1033113"/>
                <a:gd name="connsiteY14" fmla="*/ 899255 h 938783"/>
                <a:gd name="connsiteX15" fmla="*/ 15446 w 1033113"/>
                <a:gd name="connsiteY15" fmla="*/ 796290 h 938783"/>
                <a:gd name="connsiteX16" fmla="*/ 139271 w 1033113"/>
                <a:gd name="connsiteY16" fmla="*/ 553212 h 938783"/>
                <a:gd name="connsiteX17" fmla="*/ 314341 w 1033113"/>
                <a:gd name="connsiteY17" fmla="*/ 444627 h 938783"/>
                <a:gd name="connsiteX18" fmla="*/ 325104 w 1033113"/>
                <a:gd name="connsiteY18" fmla="*/ 442913 h 938783"/>
                <a:gd name="connsiteX19" fmla="*/ 410543 w 1033113"/>
                <a:gd name="connsiteY19" fmla="*/ 510540 h 938783"/>
                <a:gd name="connsiteX20" fmla="*/ 487505 w 1033113"/>
                <a:gd name="connsiteY20" fmla="*/ 631698 h 938783"/>
                <a:gd name="connsiteX21" fmla="*/ 221567 w 1033113"/>
                <a:gd name="connsiteY21" fmla="*/ 631698 h 938783"/>
                <a:gd name="connsiteX22" fmla="*/ 192421 w 1033113"/>
                <a:gd name="connsiteY22" fmla="*/ 660845 h 938783"/>
                <a:gd name="connsiteX23" fmla="*/ 581422 w 1033113"/>
                <a:gd name="connsiteY23" fmla="*/ 872014 h 938783"/>
                <a:gd name="connsiteX24" fmla="*/ 451787 w 1033113"/>
                <a:gd name="connsiteY24" fmla="*/ 872014 h 938783"/>
                <a:gd name="connsiteX25" fmla="*/ 451787 w 1033113"/>
                <a:gd name="connsiteY25" fmla="*/ 828770 h 938783"/>
                <a:gd name="connsiteX26" fmla="*/ 581422 w 1033113"/>
                <a:gd name="connsiteY26" fmla="*/ 828770 h 938783"/>
                <a:gd name="connsiteX27" fmla="*/ 581422 w 1033113"/>
                <a:gd name="connsiteY27" fmla="*/ 872014 h 938783"/>
                <a:gd name="connsiteX28" fmla="*/ 1021191 w 1033113"/>
                <a:gd name="connsiteY28" fmla="*/ 899160 h 938783"/>
                <a:gd name="connsiteX29" fmla="*/ 939943 w 1033113"/>
                <a:gd name="connsiteY29" fmla="*/ 938689 h 938783"/>
                <a:gd name="connsiteX30" fmla="*/ 840692 w 1033113"/>
                <a:gd name="connsiteY30" fmla="*/ 938689 h 938783"/>
                <a:gd name="connsiteX31" fmla="*/ 840692 w 1033113"/>
                <a:gd name="connsiteY31" fmla="*/ 660654 h 938783"/>
                <a:gd name="connsiteX32" fmla="*/ 811546 w 1033113"/>
                <a:gd name="connsiteY32" fmla="*/ 631508 h 938783"/>
                <a:gd name="connsiteX33" fmla="*/ 545608 w 1033113"/>
                <a:gd name="connsiteY33" fmla="*/ 631508 h 938783"/>
                <a:gd name="connsiteX34" fmla="*/ 622570 w 1033113"/>
                <a:gd name="connsiteY34" fmla="*/ 510350 h 938783"/>
                <a:gd name="connsiteX35" fmla="*/ 708009 w 1033113"/>
                <a:gd name="connsiteY35" fmla="*/ 442722 h 938783"/>
                <a:gd name="connsiteX36" fmla="*/ 718772 w 1033113"/>
                <a:gd name="connsiteY36" fmla="*/ 444437 h 938783"/>
                <a:gd name="connsiteX37" fmla="*/ 893842 w 1033113"/>
                <a:gd name="connsiteY37" fmla="*/ 553117 h 938783"/>
                <a:gd name="connsiteX38" fmla="*/ 1017667 w 1033113"/>
                <a:gd name="connsiteY38" fmla="*/ 796195 h 938783"/>
                <a:gd name="connsiteX39" fmla="*/ 1021286 w 1033113"/>
                <a:gd name="connsiteY39" fmla="*/ 899160 h 9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3113" h="938783">
                  <a:moveTo>
                    <a:pt x="379111" y="119634"/>
                  </a:moveTo>
                  <a:lnTo>
                    <a:pt x="483410" y="15335"/>
                  </a:lnTo>
                  <a:cubicBezTo>
                    <a:pt x="497126" y="1619"/>
                    <a:pt x="508937" y="0"/>
                    <a:pt x="516557" y="0"/>
                  </a:cubicBezTo>
                  <a:cubicBezTo>
                    <a:pt x="524177" y="0"/>
                    <a:pt x="535892" y="1619"/>
                    <a:pt x="549704" y="15335"/>
                  </a:cubicBezTo>
                  <a:lnTo>
                    <a:pt x="654002" y="119634"/>
                  </a:lnTo>
                  <a:lnTo>
                    <a:pt x="691055" y="257747"/>
                  </a:lnTo>
                  <a:cubicBezTo>
                    <a:pt x="641525" y="238792"/>
                    <a:pt x="555704" y="213360"/>
                    <a:pt x="548846" y="211550"/>
                  </a:cubicBezTo>
                  <a:cubicBezTo>
                    <a:pt x="538464" y="208788"/>
                    <a:pt x="526082" y="206407"/>
                    <a:pt x="516652" y="206407"/>
                  </a:cubicBezTo>
                  <a:cubicBezTo>
                    <a:pt x="507222" y="206407"/>
                    <a:pt x="494840" y="208788"/>
                    <a:pt x="484457" y="211550"/>
                  </a:cubicBezTo>
                  <a:cubicBezTo>
                    <a:pt x="477599" y="213360"/>
                    <a:pt x="391874" y="238697"/>
                    <a:pt x="342249" y="257747"/>
                  </a:cubicBezTo>
                  <a:lnTo>
                    <a:pt x="379301" y="119634"/>
                  </a:lnTo>
                  <a:close/>
                  <a:moveTo>
                    <a:pt x="192421" y="660749"/>
                  </a:moveTo>
                  <a:lnTo>
                    <a:pt x="192421" y="938784"/>
                  </a:lnTo>
                  <a:lnTo>
                    <a:pt x="93075" y="938784"/>
                  </a:lnTo>
                  <a:cubicBezTo>
                    <a:pt x="56309" y="938784"/>
                    <a:pt x="27448" y="924687"/>
                    <a:pt x="11827" y="899255"/>
                  </a:cubicBezTo>
                  <a:cubicBezTo>
                    <a:pt x="-5128" y="871633"/>
                    <a:pt x="-3794" y="834009"/>
                    <a:pt x="15446" y="796290"/>
                  </a:cubicBezTo>
                  <a:lnTo>
                    <a:pt x="139271" y="553212"/>
                  </a:lnTo>
                  <a:cubicBezTo>
                    <a:pt x="160131" y="512255"/>
                    <a:pt x="198898" y="462820"/>
                    <a:pt x="314341" y="444627"/>
                  </a:cubicBezTo>
                  <a:lnTo>
                    <a:pt x="325104" y="442913"/>
                  </a:lnTo>
                  <a:cubicBezTo>
                    <a:pt x="346440" y="465106"/>
                    <a:pt x="374348" y="487013"/>
                    <a:pt x="410543" y="510540"/>
                  </a:cubicBezTo>
                  <a:cubicBezTo>
                    <a:pt x="453596" y="538448"/>
                    <a:pt x="477409" y="569023"/>
                    <a:pt x="487505" y="631698"/>
                  </a:cubicBezTo>
                  <a:lnTo>
                    <a:pt x="221567" y="631698"/>
                  </a:lnTo>
                  <a:cubicBezTo>
                    <a:pt x="205470" y="631698"/>
                    <a:pt x="192421" y="644747"/>
                    <a:pt x="192421" y="660845"/>
                  </a:cubicBezTo>
                  <a:close/>
                  <a:moveTo>
                    <a:pt x="581422" y="872014"/>
                  </a:moveTo>
                  <a:lnTo>
                    <a:pt x="451787" y="872014"/>
                  </a:lnTo>
                  <a:lnTo>
                    <a:pt x="451787" y="828770"/>
                  </a:lnTo>
                  <a:lnTo>
                    <a:pt x="581422" y="828770"/>
                  </a:lnTo>
                  <a:lnTo>
                    <a:pt x="581422" y="872014"/>
                  </a:lnTo>
                  <a:close/>
                  <a:moveTo>
                    <a:pt x="1021191" y="899160"/>
                  </a:moveTo>
                  <a:cubicBezTo>
                    <a:pt x="1005570" y="924687"/>
                    <a:pt x="976709" y="938689"/>
                    <a:pt x="939943" y="938689"/>
                  </a:cubicBezTo>
                  <a:lnTo>
                    <a:pt x="840692" y="938689"/>
                  </a:lnTo>
                  <a:lnTo>
                    <a:pt x="840692" y="660654"/>
                  </a:lnTo>
                  <a:cubicBezTo>
                    <a:pt x="840692" y="644557"/>
                    <a:pt x="827643" y="631508"/>
                    <a:pt x="811546" y="631508"/>
                  </a:cubicBezTo>
                  <a:lnTo>
                    <a:pt x="545608" y="631508"/>
                  </a:lnTo>
                  <a:cubicBezTo>
                    <a:pt x="555704" y="568833"/>
                    <a:pt x="579517" y="538353"/>
                    <a:pt x="622570" y="510350"/>
                  </a:cubicBezTo>
                  <a:cubicBezTo>
                    <a:pt x="658765" y="486823"/>
                    <a:pt x="686673" y="464915"/>
                    <a:pt x="708009" y="442722"/>
                  </a:cubicBezTo>
                  <a:lnTo>
                    <a:pt x="718772" y="444437"/>
                  </a:lnTo>
                  <a:cubicBezTo>
                    <a:pt x="834215" y="462725"/>
                    <a:pt x="872887" y="512064"/>
                    <a:pt x="893842" y="553117"/>
                  </a:cubicBezTo>
                  <a:lnTo>
                    <a:pt x="1017667" y="796195"/>
                  </a:lnTo>
                  <a:cubicBezTo>
                    <a:pt x="1036907" y="833914"/>
                    <a:pt x="1038241" y="871442"/>
                    <a:pt x="1021286" y="899160"/>
                  </a:cubicBezTo>
                  <a:close/>
                </a:path>
              </a:pathLst>
            </a:custGeom>
            <a:solidFill>
              <a:srgbClr val="FFFFFF"/>
            </a:solidFill>
            <a:ln w="9525"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224C4E84-27B2-6238-1715-615316DC85A6}"/>
                </a:ext>
              </a:extLst>
            </p:cNvPr>
            <p:cNvSpPr/>
            <p:nvPr/>
          </p:nvSpPr>
          <p:spPr>
            <a:xfrm>
              <a:off x="2922152" y="5553756"/>
              <a:ext cx="1130137" cy="1112329"/>
            </a:xfrm>
            <a:custGeom>
              <a:avLst/>
              <a:gdLst>
                <a:gd name="connsiteX0" fmla="*/ 1109470 w 1130137"/>
                <a:gd name="connsiteY0" fmla="*/ 817340 h 1112329"/>
                <a:gd name="connsiteX1" fmla="*/ 985645 w 1130137"/>
                <a:gd name="connsiteY1" fmla="*/ 574262 h 1112329"/>
                <a:gd name="connsiteX2" fmla="*/ 789811 w 1130137"/>
                <a:gd name="connsiteY2" fmla="*/ 442341 h 1112329"/>
                <a:gd name="connsiteX3" fmla="*/ 794288 w 1130137"/>
                <a:gd name="connsiteY3" fmla="*/ 434054 h 1112329"/>
                <a:gd name="connsiteX4" fmla="*/ 800765 w 1130137"/>
                <a:gd name="connsiteY4" fmla="*/ 362712 h 1112329"/>
                <a:gd name="connsiteX5" fmla="*/ 747520 w 1130137"/>
                <a:gd name="connsiteY5" fmla="*/ 163925 h 1112329"/>
                <a:gd name="connsiteX6" fmla="*/ 724089 w 1130137"/>
                <a:gd name="connsiteY6" fmla="*/ 123253 h 1112329"/>
                <a:gd name="connsiteX7" fmla="*/ 628839 w 1130137"/>
                <a:gd name="connsiteY7" fmla="*/ 28004 h 1112329"/>
                <a:gd name="connsiteX8" fmla="*/ 565212 w 1130137"/>
                <a:gd name="connsiteY8" fmla="*/ 0 h 1112329"/>
                <a:gd name="connsiteX9" fmla="*/ 501585 w 1130137"/>
                <a:gd name="connsiteY9" fmla="*/ 28004 h 1112329"/>
                <a:gd name="connsiteX10" fmla="*/ 406335 w 1130137"/>
                <a:gd name="connsiteY10" fmla="*/ 123253 h 1112329"/>
                <a:gd name="connsiteX11" fmla="*/ 382903 w 1130137"/>
                <a:gd name="connsiteY11" fmla="*/ 163925 h 1112329"/>
                <a:gd name="connsiteX12" fmla="*/ 329658 w 1130137"/>
                <a:gd name="connsiteY12" fmla="*/ 362712 h 1112329"/>
                <a:gd name="connsiteX13" fmla="*/ 336135 w 1130137"/>
                <a:gd name="connsiteY13" fmla="*/ 434054 h 1112329"/>
                <a:gd name="connsiteX14" fmla="*/ 340612 w 1130137"/>
                <a:gd name="connsiteY14" fmla="*/ 442341 h 1112329"/>
                <a:gd name="connsiteX15" fmla="*/ 144778 w 1130137"/>
                <a:gd name="connsiteY15" fmla="*/ 574262 h 1112329"/>
                <a:gd name="connsiteX16" fmla="*/ 20763 w 1130137"/>
                <a:gd name="connsiteY16" fmla="*/ 817340 h 1112329"/>
                <a:gd name="connsiteX17" fmla="*/ 19048 w 1130137"/>
                <a:gd name="connsiteY17" fmla="*/ 967740 h 1112329"/>
                <a:gd name="connsiteX18" fmla="*/ 141730 w 1130137"/>
                <a:gd name="connsiteY18" fmla="*/ 1030510 h 1112329"/>
                <a:gd name="connsiteX19" fmla="*/ 240981 w 1130137"/>
                <a:gd name="connsiteY19" fmla="*/ 1030510 h 1112329"/>
                <a:gd name="connsiteX20" fmla="*/ 240981 w 1130137"/>
                <a:gd name="connsiteY20" fmla="*/ 1083183 h 1112329"/>
                <a:gd name="connsiteX21" fmla="*/ 270127 w 1130137"/>
                <a:gd name="connsiteY21" fmla="*/ 1112330 h 1112329"/>
                <a:gd name="connsiteX22" fmla="*/ 860010 w 1130137"/>
                <a:gd name="connsiteY22" fmla="*/ 1112330 h 1112329"/>
                <a:gd name="connsiteX23" fmla="*/ 889157 w 1130137"/>
                <a:gd name="connsiteY23" fmla="*/ 1083183 h 1112329"/>
                <a:gd name="connsiteX24" fmla="*/ 889157 w 1130137"/>
                <a:gd name="connsiteY24" fmla="*/ 1030510 h 1112329"/>
                <a:gd name="connsiteX25" fmla="*/ 988407 w 1130137"/>
                <a:gd name="connsiteY25" fmla="*/ 1030510 h 1112329"/>
                <a:gd name="connsiteX26" fmla="*/ 1111089 w 1130137"/>
                <a:gd name="connsiteY26" fmla="*/ 967740 h 1112329"/>
                <a:gd name="connsiteX27" fmla="*/ 1109375 w 1130137"/>
                <a:gd name="connsiteY27" fmla="*/ 817340 h 1112329"/>
                <a:gd name="connsiteX28" fmla="*/ 427766 w 1130137"/>
                <a:gd name="connsiteY28" fmla="*/ 162782 h 1112329"/>
                <a:gd name="connsiteX29" fmla="*/ 532065 w 1130137"/>
                <a:gd name="connsiteY29" fmla="*/ 58484 h 1112329"/>
                <a:gd name="connsiteX30" fmla="*/ 565212 w 1130137"/>
                <a:gd name="connsiteY30" fmla="*/ 43148 h 1112329"/>
                <a:gd name="connsiteX31" fmla="*/ 598359 w 1130137"/>
                <a:gd name="connsiteY31" fmla="*/ 58484 h 1112329"/>
                <a:gd name="connsiteX32" fmla="*/ 702657 w 1130137"/>
                <a:gd name="connsiteY32" fmla="*/ 162782 h 1112329"/>
                <a:gd name="connsiteX33" fmla="*/ 739710 w 1130137"/>
                <a:gd name="connsiteY33" fmla="*/ 300895 h 1112329"/>
                <a:gd name="connsiteX34" fmla="*/ 597501 w 1130137"/>
                <a:gd name="connsiteY34" fmla="*/ 254699 h 1112329"/>
                <a:gd name="connsiteX35" fmla="*/ 565307 w 1130137"/>
                <a:gd name="connsiteY35" fmla="*/ 249555 h 1112329"/>
                <a:gd name="connsiteX36" fmla="*/ 533112 w 1130137"/>
                <a:gd name="connsiteY36" fmla="*/ 254699 h 1112329"/>
                <a:gd name="connsiteX37" fmla="*/ 390904 w 1130137"/>
                <a:gd name="connsiteY37" fmla="*/ 300895 h 1112329"/>
                <a:gd name="connsiteX38" fmla="*/ 427956 w 1130137"/>
                <a:gd name="connsiteY38" fmla="*/ 162782 h 1112329"/>
                <a:gd name="connsiteX39" fmla="*/ 241076 w 1130137"/>
                <a:gd name="connsiteY39" fmla="*/ 703898 h 1112329"/>
                <a:gd name="connsiteX40" fmla="*/ 241076 w 1130137"/>
                <a:gd name="connsiteY40" fmla="*/ 981932 h 1112329"/>
                <a:gd name="connsiteX41" fmla="*/ 141730 w 1130137"/>
                <a:gd name="connsiteY41" fmla="*/ 981932 h 1112329"/>
                <a:gd name="connsiteX42" fmla="*/ 60482 w 1130137"/>
                <a:gd name="connsiteY42" fmla="*/ 942404 h 1112329"/>
                <a:gd name="connsiteX43" fmla="*/ 64101 w 1130137"/>
                <a:gd name="connsiteY43" fmla="*/ 839438 h 1112329"/>
                <a:gd name="connsiteX44" fmla="*/ 187926 w 1130137"/>
                <a:gd name="connsiteY44" fmla="*/ 596360 h 1112329"/>
                <a:gd name="connsiteX45" fmla="*/ 362996 w 1130137"/>
                <a:gd name="connsiteY45" fmla="*/ 487775 h 1112329"/>
                <a:gd name="connsiteX46" fmla="*/ 373759 w 1130137"/>
                <a:gd name="connsiteY46" fmla="*/ 486061 h 1112329"/>
                <a:gd name="connsiteX47" fmla="*/ 459198 w 1130137"/>
                <a:gd name="connsiteY47" fmla="*/ 553688 h 1112329"/>
                <a:gd name="connsiteX48" fmla="*/ 536160 w 1130137"/>
                <a:gd name="connsiteY48" fmla="*/ 674846 h 1112329"/>
                <a:gd name="connsiteX49" fmla="*/ 270222 w 1130137"/>
                <a:gd name="connsiteY49" fmla="*/ 674846 h 1112329"/>
                <a:gd name="connsiteX50" fmla="*/ 241076 w 1130137"/>
                <a:gd name="connsiteY50" fmla="*/ 703993 h 1112329"/>
                <a:gd name="connsiteX51" fmla="*/ 630077 w 1130137"/>
                <a:gd name="connsiteY51" fmla="*/ 915162 h 1112329"/>
                <a:gd name="connsiteX52" fmla="*/ 500442 w 1130137"/>
                <a:gd name="connsiteY52" fmla="*/ 915162 h 1112329"/>
                <a:gd name="connsiteX53" fmla="*/ 500442 w 1130137"/>
                <a:gd name="connsiteY53" fmla="*/ 871919 h 1112329"/>
                <a:gd name="connsiteX54" fmla="*/ 630077 w 1130137"/>
                <a:gd name="connsiteY54" fmla="*/ 871919 h 1112329"/>
                <a:gd name="connsiteX55" fmla="*/ 630077 w 1130137"/>
                <a:gd name="connsiteY55" fmla="*/ 915162 h 1112329"/>
                <a:gd name="connsiteX56" fmla="*/ 1069846 w 1130137"/>
                <a:gd name="connsiteY56" fmla="*/ 942308 h 1112329"/>
                <a:gd name="connsiteX57" fmla="*/ 988598 w 1130137"/>
                <a:gd name="connsiteY57" fmla="*/ 981837 h 1112329"/>
                <a:gd name="connsiteX58" fmla="*/ 889347 w 1130137"/>
                <a:gd name="connsiteY58" fmla="*/ 981837 h 1112329"/>
                <a:gd name="connsiteX59" fmla="*/ 889347 w 1130137"/>
                <a:gd name="connsiteY59" fmla="*/ 703802 h 1112329"/>
                <a:gd name="connsiteX60" fmla="*/ 860201 w 1130137"/>
                <a:gd name="connsiteY60" fmla="*/ 674656 h 1112329"/>
                <a:gd name="connsiteX61" fmla="*/ 594263 w 1130137"/>
                <a:gd name="connsiteY61" fmla="*/ 674656 h 1112329"/>
                <a:gd name="connsiteX62" fmla="*/ 671225 w 1130137"/>
                <a:gd name="connsiteY62" fmla="*/ 553498 h 1112329"/>
                <a:gd name="connsiteX63" fmla="*/ 756664 w 1130137"/>
                <a:gd name="connsiteY63" fmla="*/ 485870 h 1112329"/>
                <a:gd name="connsiteX64" fmla="*/ 767427 w 1130137"/>
                <a:gd name="connsiteY64" fmla="*/ 487585 h 1112329"/>
                <a:gd name="connsiteX65" fmla="*/ 942497 w 1130137"/>
                <a:gd name="connsiteY65" fmla="*/ 596265 h 1112329"/>
                <a:gd name="connsiteX66" fmla="*/ 1066322 w 1130137"/>
                <a:gd name="connsiteY66" fmla="*/ 839343 h 1112329"/>
                <a:gd name="connsiteX67" fmla="*/ 1069941 w 1130137"/>
                <a:gd name="connsiteY67" fmla="*/ 942308 h 111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0137" h="1112329">
                  <a:moveTo>
                    <a:pt x="1109470" y="817340"/>
                  </a:moveTo>
                  <a:lnTo>
                    <a:pt x="985645" y="574262"/>
                  </a:lnTo>
                  <a:cubicBezTo>
                    <a:pt x="949260" y="502825"/>
                    <a:pt x="886776" y="460629"/>
                    <a:pt x="789811" y="442341"/>
                  </a:cubicBezTo>
                  <a:cubicBezTo>
                    <a:pt x="791430" y="439579"/>
                    <a:pt x="792859" y="436817"/>
                    <a:pt x="794288" y="434054"/>
                  </a:cubicBezTo>
                  <a:cubicBezTo>
                    <a:pt x="804289" y="414338"/>
                    <a:pt x="807337" y="387191"/>
                    <a:pt x="800765" y="362712"/>
                  </a:cubicBezTo>
                  <a:lnTo>
                    <a:pt x="747520" y="163925"/>
                  </a:lnTo>
                  <a:cubicBezTo>
                    <a:pt x="744091" y="150971"/>
                    <a:pt x="733518" y="132683"/>
                    <a:pt x="724089" y="123253"/>
                  </a:cubicBezTo>
                  <a:cubicBezTo>
                    <a:pt x="724089" y="123253"/>
                    <a:pt x="642269" y="41434"/>
                    <a:pt x="628839" y="28004"/>
                  </a:cubicBezTo>
                  <a:cubicBezTo>
                    <a:pt x="612551" y="11811"/>
                    <a:pt x="591786" y="0"/>
                    <a:pt x="565212" y="0"/>
                  </a:cubicBezTo>
                  <a:cubicBezTo>
                    <a:pt x="538637" y="0"/>
                    <a:pt x="517777" y="11716"/>
                    <a:pt x="501585" y="28004"/>
                  </a:cubicBezTo>
                  <a:cubicBezTo>
                    <a:pt x="488154" y="41434"/>
                    <a:pt x="406335" y="123253"/>
                    <a:pt x="406335" y="123253"/>
                  </a:cubicBezTo>
                  <a:cubicBezTo>
                    <a:pt x="396905" y="132683"/>
                    <a:pt x="386332" y="150971"/>
                    <a:pt x="382903" y="163925"/>
                  </a:cubicBezTo>
                  <a:lnTo>
                    <a:pt x="329658" y="362712"/>
                  </a:lnTo>
                  <a:cubicBezTo>
                    <a:pt x="323086" y="387191"/>
                    <a:pt x="326039" y="414338"/>
                    <a:pt x="336135" y="434054"/>
                  </a:cubicBezTo>
                  <a:cubicBezTo>
                    <a:pt x="337564" y="436817"/>
                    <a:pt x="339088" y="439579"/>
                    <a:pt x="340612" y="442341"/>
                  </a:cubicBezTo>
                  <a:cubicBezTo>
                    <a:pt x="243743" y="460629"/>
                    <a:pt x="181259" y="502825"/>
                    <a:pt x="144778" y="574262"/>
                  </a:cubicBezTo>
                  <a:lnTo>
                    <a:pt x="20763" y="817340"/>
                  </a:lnTo>
                  <a:cubicBezTo>
                    <a:pt x="-6288" y="870490"/>
                    <a:pt x="-6955" y="925354"/>
                    <a:pt x="19048" y="967740"/>
                  </a:cubicBezTo>
                  <a:cubicBezTo>
                    <a:pt x="43527" y="1007650"/>
                    <a:pt x="88200" y="1030510"/>
                    <a:pt x="141730" y="1030510"/>
                  </a:cubicBezTo>
                  <a:lnTo>
                    <a:pt x="240981" y="1030510"/>
                  </a:lnTo>
                  <a:lnTo>
                    <a:pt x="240981" y="1083183"/>
                  </a:lnTo>
                  <a:cubicBezTo>
                    <a:pt x="240981" y="1099280"/>
                    <a:pt x="254030" y="1112330"/>
                    <a:pt x="270127" y="1112330"/>
                  </a:cubicBezTo>
                  <a:lnTo>
                    <a:pt x="860010" y="1112330"/>
                  </a:lnTo>
                  <a:cubicBezTo>
                    <a:pt x="876108" y="1112330"/>
                    <a:pt x="889157" y="1099280"/>
                    <a:pt x="889157" y="1083183"/>
                  </a:cubicBezTo>
                  <a:lnTo>
                    <a:pt x="889157" y="1030510"/>
                  </a:lnTo>
                  <a:lnTo>
                    <a:pt x="988407" y="1030510"/>
                  </a:lnTo>
                  <a:cubicBezTo>
                    <a:pt x="1041938" y="1030510"/>
                    <a:pt x="1086610" y="1007650"/>
                    <a:pt x="1111089" y="967740"/>
                  </a:cubicBezTo>
                  <a:cubicBezTo>
                    <a:pt x="1137093" y="925354"/>
                    <a:pt x="1136426" y="870490"/>
                    <a:pt x="1109375" y="817340"/>
                  </a:cubicBezTo>
                  <a:close/>
                  <a:moveTo>
                    <a:pt x="427766" y="162782"/>
                  </a:moveTo>
                  <a:lnTo>
                    <a:pt x="532065" y="58484"/>
                  </a:lnTo>
                  <a:cubicBezTo>
                    <a:pt x="545781" y="44768"/>
                    <a:pt x="557592" y="43148"/>
                    <a:pt x="565212" y="43148"/>
                  </a:cubicBezTo>
                  <a:cubicBezTo>
                    <a:pt x="572832" y="43148"/>
                    <a:pt x="584547" y="44768"/>
                    <a:pt x="598359" y="58484"/>
                  </a:cubicBezTo>
                  <a:lnTo>
                    <a:pt x="702657" y="162782"/>
                  </a:lnTo>
                  <a:lnTo>
                    <a:pt x="739710" y="300895"/>
                  </a:lnTo>
                  <a:cubicBezTo>
                    <a:pt x="690180" y="281940"/>
                    <a:pt x="604359" y="256508"/>
                    <a:pt x="597501" y="254699"/>
                  </a:cubicBezTo>
                  <a:cubicBezTo>
                    <a:pt x="587119" y="251936"/>
                    <a:pt x="574737" y="249555"/>
                    <a:pt x="565307" y="249555"/>
                  </a:cubicBezTo>
                  <a:cubicBezTo>
                    <a:pt x="555877" y="249555"/>
                    <a:pt x="543495" y="251936"/>
                    <a:pt x="533112" y="254699"/>
                  </a:cubicBezTo>
                  <a:cubicBezTo>
                    <a:pt x="526254" y="256508"/>
                    <a:pt x="440529" y="281845"/>
                    <a:pt x="390904" y="300895"/>
                  </a:cubicBezTo>
                  <a:lnTo>
                    <a:pt x="427956" y="162782"/>
                  </a:lnTo>
                  <a:close/>
                  <a:moveTo>
                    <a:pt x="241076" y="703898"/>
                  </a:moveTo>
                  <a:lnTo>
                    <a:pt x="241076" y="981932"/>
                  </a:lnTo>
                  <a:lnTo>
                    <a:pt x="141730" y="981932"/>
                  </a:lnTo>
                  <a:cubicBezTo>
                    <a:pt x="104964" y="981932"/>
                    <a:pt x="76103" y="967835"/>
                    <a:pt x="60482" y="942404"/>
                  </a:cubicBezTo>
                  <a:cubicBezTo>
                    <a:pt x="43527" y="914781"/>
                    <a:pt x="44861" y="877157"/>
                    <a:pt x="64101" y="839438"/>
                  </a:cubicBezTo>
                  <a:lnTo>
                    <a:pt x="187926" y="596360"/>
                  </a:lnTo>
                  <a:cubicBezTo>
                    <a:pt x="208786" y="555403"/>
                    <a:pt x="247553" y="505968"/>
                    <a:pt x="362996" y="487775"/>
                  </a:cubicBezTo>
                  <a:lnTo>
                    <a:pt x="373759" y="486061"/>
                  </a:lnTo>
                  <a:cubicBezTo>
                    <a:pt x="395095" y="508254"/>
                    <a:pt x="423003" y="530162"/>
                    <a:pt x="459198" y="553688"/>
                  </a:cubicBezTo>
                  <a:cubicBezTo>
                    <a:pt x="502251" y="581597"/>
                    <a:pt x="526064" y="612172"/>
                    <a:pt x="536160" y="674846"/>
                  </a:cubicBezTo>
                  <a:lnTo>
                    <a:pt x="270222" y="674846"/>
                  </a:lnTo>
                  <a:cubicBezTo>
                    <a:pt x="254125" y="674846"/>
                    <a:pt x="241076" y="687896"/>
                    <a:pt x="241076" y="703993"/>
                  </a:cubicBezTo>
                  <a:close/>
                  <a:moveTo>
                    <a:pt x="630077" y="915162"/>
                  </a:moveTo>
                  <a:lnTo>
                    <a:pt x="500442" y="915162"/>
                  </a:lnTo>
                  <a:lnTo>
                    <a:pt x="500442" y="871919"/>
                  </a:lnTo>
                  <a:lnTo>
                    <a:pt x="630077" y="871919"/>
                  </a:lnTo>
                  <a:lnTo>
                    <a:pt x="630077" y="915162"/>
                  </a:lnTo>
                  <a:close/>
                  <a:moveTo>
                    <a:pt x="1069846" y="942308"/>
                  </a:moveTo>
                  <a:cubicBezTo>
                    <a:pt x="1054225" y="967835"/>
                    <a:pt x="1025364" y="981837"/>
                    <a:pt x="988598" y="981837"/>
                  </a:cubicBezTo>
                  <a:lnTo>
                    <a:pt x="889347" y="981837"/>
                  </a:lnTo>
                  <a:lnTo>
                    <a:pt x="889347" y="703802"/>
                  </a:lnTo>
                  <a:cubicBezTo>
                    <a:pt x="889347" y="687705"/>
                    <a:pt x="876298" y="674656"/>
                    <a:pt x="860201" y="674656"/>
                  </a:cubicBezTo>
                  <a:lnTo>
                    <a:pt x="594263" y="674656"/>
                  </a:lnTo>
                  <a:cubicBezTo>
                    <a:pt x="604359" y="611981"/>
                    <a:pt x="628172" y="581501"/>
                    <a:pt x="671225" y="553498"/>
                  </a:cubicBezTo>
                  <a:cubicBezTo>
                    <a:pt x="707420" y="529971"/>
                    <a:pt x="735328" y="508064"/>
                    <a:pt x="756664" y="485870"/>
                  </a:cubicBezTo>
                  <a:lnTo>
                    <a:pt x="767427" y="487585"/>
                  </a:lnTo>
                  <a:cubicBezTo>
                    <a:pt x="882870" y="505873"/>
                    <a:pt x="921542" y="555212"/>
                    <a:pt x="942497" y="596265"/>
                  </a:cubicBezTo>
                  <a:lnTo>
                    <a:pt x="1066322" y="839343"/>
                  </a:lnTo>
                  <a:cubicBezTo>
                    <a:pt x="1085562" y="877062"/>
                    <a:pt x="1086896" y="914590"/>
                    <a:pt x="1069941" y="942308"/>
                  </a:cubicBezTo>
                  <a:close/>
                </a:path>
              </a:pathLst>
            </a:custGeom>
            <a:solidFill>
              <a:srgbClr val="31926F"/>
            </a:solidFill>
            <a:ln w="9525" cap="flat">
              <a:noFill/>
              <a:prstDash val="solid"/>
              <a:miter/>
            </a:ln>
          </p:spPr>
          <p:txBody>
            <a:bodyPr rtlCol="0" anchor="ctr"/>
            <a:lstStyle/>
            <a:p>
              <a:endParaRPr lang="ja-JP" altLang="en-US" dirty="0"/>
            </a:p>
          </p:txBody>
        </p:sp>
      </p:grpSp>
      <p:grpSp>
        <p:nvGrpSpPr>
          <p:cNvPr id="46" name="グループ化 45">
            <a:extLst>
              <a:ext uri="{FF2B5EF4-FFF2-40B4-BE49-F238E27FC236}">
                <a16:creationId xmlns:a16="http://schemas.microsoft.com/office/drawing/2014/main" id="{647C7C66-2CDD-1041-914D-1AE70787BD2C}"/>
              </a:ext>
            </a:extLst>
          </p:cNvPr>
          <p:cNvGrpSpPr/>
          <p:nvPr/>
        </p:nvGrpSpPr>
        <p:grpSpPr>
          <a:xfrm>
            <a:off x="504000" y="7704075"/>
            <a:ext cx="1108739" cy="989779"/>
            <a:chOff x="1374726" y="7157840"/>
            <a:chExt cx="1108739" cy="989779"/>
          </a:xfrm>
        </p:grpSpPr>
        <p:sp>
          <p:nvSpPr>
            <p:cNvPr id="20" name="テキスト ボックス 19">
              <a:extLst>
                <a:ext uri="{FF2B5EF4-FFF2-40B4-BE49-F238E27FC236}">
                  <a16:creationId xmlns:a16="http://schemas.microsoft.com/office/drawing/2014/main" id="{BBDECDCD-C271-E98E-5BB1-6578CA670608}"/>
                </a:ext>
              </a:extLst>
            </p:cNvPr>
            <p:cNvSpPr txBox="1"/>
            <p:nvPr/>
          </p:nvSpPr>
          <p:spPr>
            <a:xfrm>
              <a:off x="1374726" y="7157840"/>
              <a:ext cx="1108739" cy="184666"/>
            </a:xfrm>
            <a:prstGeom prst="rect">
              <a:avLst/>
            </a:prstGeom>
            <a:noFill/>
          </p:spPr>
          <p:txBody>
            <a:bodyPr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dirty="0">
                  <a:solidFill>
                    <a:srgbClr val="31926F"/>
                  </a:solidFill>
                </a:rPr>
                <a:t>特徴❶ セキュア</a:t>
              </a:r>
            </a:p>
          </p:txBody>
        </p:sp>
        <p:pic>
          <p:nvPicPr>
            <p:cNvPr id="42" name="グラフィックス 41">
              <a:extLst>
                <a:ext uri="{FF2B5EF4-FFF2-40B4-BE49-F238E27FC236}">
                  <a16:creationId xmlns:a16="http://schemas.microsoft.com/office/drawing/2014/main" id="{542698C3-CDCE-C188-B589-F86BC52D1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7633" y="7414194"/>
              <a:ext cx="542925" cy="733425"/>
            </a:xfrm>
            <a:prstGeom prst="rect">
              <a:avLst/>
            </a:prstGeom>
          </p:spPr>
        </p:pic>
      </p:grpSp>
      <p:grpSp>
        <p:nvGrpSpPr>
          <p:cNvPr id="47" name="グループ化 46">
            <a:extLst>
              <a:ext uri="{FF2B5EF4-FFF2-40B4-BE49-F238E27FC236}">
                <a16:creationId xmlns:a16="http://schemas.microsoft.com/office/drawing/2014/main" id="{944F1A33-B778-0E43-EC8C-85BA336E92F8}"/>
              </a:ext>
            </a:extLst>
          </p:cNvPr>
          <p:cNvGrpSpPr/>
          <p:nvPr/>
        </p:nvGrpSpPr>
        <p:grpSpPr>
          <a:xfrm>
            <a:off x="1985161" y="7704075"/>
            <a:ext cx="1332000" cy="962346"/>
            <a:chOff x="2768452" y="7157840"/>
            <a:chExt cx="1332000" cy="962346"/>
          </a:xfrm>
        </p:grpSpPr>
        <p:sp>
          <p:nvSpPr>
            <p:cNvPr id="27" name="テキスト ボックス 26">
              <a:extLst>
                <a:ext uri="{FF2B5EF4-FFF2-40B4-BE49-F238E27FC236}">
                  <a16:creationId xmlns:a16="http://schemas.microsoft.com/office/drawing/2014/main" id="{1F74423B-253C-BAC9-05CF-FC1EDE4ECE4D}"/>
                </a:ext>
              </a:extLst>
            </p:cNvPr>
            <p:cNvSpPr txBox="1"/>
            <p:nvPr/>
          </p:nvSpPr>
          <p:spPr>
            <a:xfrm>
              <a:off x="2768452" y="7157840"/>
              <a:ext cx="1332000" cy="184666"/>
            </a:xfrm>
            <a:prstGeom prst="rect">
              <a:avLst/>
            </a:prstGeom>
            <a:noFill/>
          </p:spPr>
          <p:txBody>
            <a:bodyPr wrap="square" lIns="0" tIns="0" rIns="0" bIns="0" rtlCol="0" anchor="ctr" anchorCtr="1">
              <a:spAutoFit/>
            </a:bodyPr>
            <a:lstStyle/>
            <a:p>
              <a:pPr algn="ctr" defTabSz="914400">
                <a:defRPr/>
              </a:pPr>
              <a:r>
                <a:rPr lang="ja-JP" altLang="en-US" sz="1200" b="1" dirty="0">
                  <a:solidFill>
                    <a:srgbClr val="31926F"/>
                  </a:solidFill>
                </a:rPr>
                <a:t>特徴❷ シームレス</a:t>
              </a:r>
            </a:p>
          </p:txBody>
        </p:sp>
        <p:pic>
          <p:nvPicPr>
            <p:cNvPr id="44" name="グラフィックス 43">
              <a:extLst>
                <a:ext uri="{FF2B5EF4-FFF2-40B4-BE49-F238E27FC236}">
                  <a16:creationId xmlns:a16="http://schemas.microsoft.com/office/drawing/2014/main" id="{235A1C77-CA25-34A3-1F9D-60BFCDF3A9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11329" y="7441627"/>
              <a:ext cx="646247" cy="678559"/>
            </a:xfrm>
            <a:prstGeom prst="rect">
              <a:avLst/>
            </a:prstGeom>
          </p:spPr>
        </p:pic>
      </p:grpSp>
      <p:grpSp>
        <p:nvGrpSpPr>
          <p:cNvPr id="48" name="グループ化 47">
            <a:extLst>
              <a:ext uri="{FF2B5EF4-FFF2-40B4-BE49-F238E27FC236}">
                <a16:creationId xmlns:a16="http://schemas.microsoft.com/office/drawing/2014/main" id="{190A28F2-BFA0-C6ED-64C3-CD901B3FF1D6}"/>
              </a:ext>
            </a:extLst>
          </p:cNvPr>
          <p:cNvGrpSpPr/>
          <p:nvPr/>
        </p:nvGrpSpPr>
        <p:grpSpPr>
          <a:xfrm>
            <a:off x="3689584" y="7704075"/>
            <a:ext cx="1332000" cy="1014574"/>
            <a:chOff x="4435661" y="7157840"/>
            <a:chExt cx="1332000" cy="1014574"/>
          </a:xfrm>
        </p:grpSpPr>
        <p:sp>
          <p:nvSpPr>
            <p:cNvPr id="33" name="テキスト ボックス 32">
              <a:extLst>
                <a:ext uri="{FF2B5EF4-FFF2-40B4-BE49-F238E27FC236}">
                  <a16:creationId xmlns:a16="http://schemas.microsoft.com/office/drawing/2014/main" id="{9E218F05-A39F-9E60-DE94-FE95938476AD}"/>
                </a:ext>
              </a:extLst>
            </p:cNvPr>
            <p:cNvSpPr txBox="1"/>
            <p:nvPr/>
          </p:nvSpPr>
          <p:spPr>
            <a:xfrm>
              <a:off x="4435661" y="7157840"/>
              <a:ext cx="1332000" cy="184666"/>
            </a:xfrm>
            <a:prstGeom prst="rect">
              <a:avLst/>
            </a:prstGeom>
            <a:noFill/>
          </p:spPr>
          <p:txBody>
            <a:bodyPr wrap="square" lIns="0" tIns="0" rIns="0" bIns="0" rtlCol="0" anchor="ctr" anchorCtr="1">
              <a:spAutoFit/>
            </a:bodyPr>
            <a:lstStyle/>
            <a:p>
              <a:pPr algn="ctr" defTabSz="914400">
                <a:defRPr/>
              </a:pPr>
              <a:r>
                <a:rPr lang="ja-JP" altLang="en-US" sz="1200" b="1" dirty="0">
                  <a:solidFill>
                    <a:srgbClr val="31926F"/>
                  </a:solidFill>
                </a:rPr>
                <a:t>特徴❸ グローバル</a:t>
              </a:r>
            </a:p>
          </p:txBody>
        </p:sp>
        <p:pic>
          <p:nvPicPr>
            <p:cNvPr id="45" name="グラフィックス 44" descr="地球: アジアとオーストラリア 単色塗りつぶし">
              <a:extLst>
                <a:ext uri="{FF2B5EF4-FFF2-40B4-BE49-F238E27FC236}">
                  <a16:creationId xmlns:a16="http://schemas.microsoft.com/office/drawing/2014/main" id="{053D0870-96B2-941C-8081-9D794F157F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0154" y="7389399"/>
              <a:ext cx="783015" cy="783015"/>
            </a:xfrm>
            <a:prstGeom prst="rect">
              <a:avLst/>
            </a:prstGeom>
          </p:spPr>
        </p:pic>
      </p:grpSp>
      <p:sp>
        <p:nvSpPr>
          <p:cNvPr id="11" name="テキスト ボックス 10">
            <a:extLst>
              <a:ext uri="{FF2B5EF4-FFF2-40B4-BE49-F238E27FC236}">
                <a16:creationId xmlns:a16="http://schemas.microsoft.com/office/drawing/2014/main" id="{383E954D-5D32-4E0F-FD95-03E92A2A4C75}"/>
              </a:ext>
            </a:extLst>
          </p:cNvPr>
          <p:cNvSpPr txBox="1"/>
          <p:nvPr/>
        </p:nvSpPr>
        <p:spPr>
          <a:xfrm>
            <a:off x="503237" y="3918702"/>
            <a:ext cx="5239787" cy="492443"/>
          </a:xfrm>
          <a:prstGeom prst="rect">
            <a:avLst/>
          </a:prstGeom>
          <a:noFill/>
        </p:spPr>
        <p:txBody>
          <a:bodyPr wrap="square" lIns="0" tIns="0" rIns="0" bIns="0">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 </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「地方公共団体向けパンフレット（第</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版）」</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P8</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、コンビニ交付情報サイト、令和</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8</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月</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31</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日閲覧</a:t>
            </a:r>
          </a:p>
          <a:p>
            <a:pPr marL="0" marR="0" lvl="0" indent="0" algn="l" defTabSz="497754"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hlinkClick r:id="rId12"/>
              </a:rPr>
              <a:t>https://www.lg-waps.go.jp/img/pages/pamphlet_konbini_jichitai_201909.pdf</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endPar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 </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「無線</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LAN</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Wi-Fi</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）の安全な利用（セキュリティ確保）について」、総務省</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Web</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ページ、令和</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8</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月</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31</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日閲覧</a:t>
            </a:r>
            <a:endPar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hlinkClick r:id="rId13"/>
              </a:rPr>
              <a:t>https://www.soumu.go.jp/main_sosiki/cybersecurity/wi-fi/index.html</a:t>
            </a:r>
            <a:r>
              <a:rPr kumimoji="0" lang="ja-JP"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A0816D43-0E24-58FC-AB9E-E94582EF291B}"/>
              </a:ext>
            </a:extLst>
          </p:cNvPr>
          <p:cNvSpPr txBox="1"/>
          <p:nvPr/>
        </p:nvSpPr>
        <p:spPr>
          <a:xfrm>
            <a:off x="503237" y="6012489"/>
            <a:ext cx="6499393"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*3</a:t>
            </a:r>
            <a:r>
              <a:rPr lang="en-US" altLang="ja-JP" sz="800" dirty="0"/>
              <a:t> </a:t>
            </a:r>
            <a:r>
              <a:rPr lang="ja-JP" altLang="en-US" sz="800" dirty="0"/>
              <a:t>「インターネット通信環境及びインターネット利用状況調査　令和</a:t>
            </a:r>
            <a:r>
              <a:rPr lang="en-US" altLang="ja-JP" sz="800" dirty="0"/>
              <a:t>4</a:t>
            </a:r>
            <a:r>
              <a:rPr lang="ja-JP" altLang="en-US" sz="800" dirty="0"/>
              <a:t>年度調査結果」、東京都</a:t>
            </a:r>
            <a:r>
              <a:rPr lang="en-US" altLang="ja-JP" sz="800" dirty="0"/>
              <a:t>Web</a:t>
            </a:r>
            <a:r>
              <a:rPr lang="ja-JP" altLang="en-US" sz="800" dirty="0"/>
              <a:t>ページ、</a:t>
            </a:r>
            <a:r>
              <a:rPr lang="ja-JP" altLang="en-US" dirty="0"/>
              <a:t>令和</a:t>
            </a:r>
            <a:r>
              <a:rPr lang="en-US" altLang="ja-JP" dirty="0"/>
              <a:t>5</a:t>
            </a:r>
            <a:r>
              <a:rPr lang="ja-JP" altLang="en-US" dirty="0"/>
              <a:t>年</a:t>
            </a:r>
            <a:r>
              <a:rPr lang="en-US" altLang="ja-JP" dirty="0"/>
              <a:t>9</a:t>
            </a:r>
            <a:r>
              <a:rPr lang="ja-JP" altLang="en-US" dirty="0"/>
              <a:t>月</a:t>
            </a:r>
            <a:r>
              <a:rPr lang="en-US" altLang="ja-JP" dirty="0"/>
              <a:t>15</a:t>
            </a:r>
            <a:r>
              <a:rPr lang="ja-JP" altLang="en-US" dirty="0"/>
              <a:t>日閲覧</a:t>
            </a:r>
            <a:endParaRPr lang="en-US" altLang="ja-JP" sz="800" dirty="0"/>
          </a:p>
          <a:p>
            <a:pPr marL="0" indent="0" algn="l">
              <a:spcAft>
                <a:spcPts val="0"/>
              </a:spcAft>
              <a:buNone/>
            </a:pPr>
            <a:r>
              <a:rPr lang="ja-JP" altLang="en-US" dirty="0"/>
              <a:t>（</a:t>
            </a:r>
            <a:r>
              <a:rPr lang="en-US" altLang="ja-JP" dirty="0">
                <a:hlinkClick r:id="rId14"/>
              </a:rPr>
              <a:t>https://www.digitalservice.metro.tokyo.lg.jp/tokyodatahighway/questionnaire.html</a:t>
            </a:r>
            <a:r>
              <a:rPr lang="ja-JP" altLang="en-US" dirty="0"/>
              <a:t>）</a:t>
            </a:r>
          </a:p>
        </p:txBody>
      </p:sp>
      <p:grpSp>
        <p:nvGrpSpPr>
          <p:cNvPr id="4" name="グループ化 3">
            <a:extLst>
              <a:ext uri="{FF2B5EF4-FFF2-40B4-BE49-F238E27FC236}">
                <a16:creationId xmlns:a16="http://schemas.microsoft.com/office/drawing/2014/main" id="{678C1E67-9AB5-ED1D-8304-032C42681354}"/>
              </a:ext>
            </a:extLst>
          </p:cNvPr>
          <p:cNvGrpSpPr/>
          <p:nvPr/>
        </p:nvGrpSpPr>
        <p:grpSpPr>
          <a:xfrm>
            <a:off x="503196" y="4675264"/>
            <a:ext cx="6552000" cy="252000"/>
            <a:chOff x="504000" y="5705617"/>
            <a:chExt cx="6552000" cy="252000"/>
          </a:xfrm>
        </p:grpSpPr>
        <p:sp>
          <p:nvSpPr>
            <p:cNvPr id="5" name="正方形/長方形 4">
              <a:extLst>
                <a:ext uri="{FF2B5EF4-FFF2-40B4-BE49-F238E27FC236}">
                  <a16:creationId xmlns:a16="http://schemas.microsoft.com/office/drawing/2014/main" id="{07592169-F67E-007E-AFC9-33203AE84582}"/>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B44F0220-DED9-D80E-84C1-DF46BE43218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フリー</a:t>
              </a:r>
              <a:r>
                <a:rPr kumimoji="1" lang="en-US" altLang="ja-JP" sz="1600" b="1" dirty="0">
                  <a:latin typeface="+mn-ea"/>
                </a:rPr>
                <a:t>Wi-Fi</a:t>
              </a:r>
              <a:r>
                <a:rPr kumimoji="1" lang="ja-JP" altLang="en-US" sz="1600" b="1" dirty="0">
                  <a:latin typeface="+mn-ea"/>
                </a:rPr>
                <a:t>の課題について</a:t>
              </a:r>
            </a:p>
          </p:txBody>
        </p:sp>
      </p:grpSp>
      <p:grpSp>
        <p:nvGrpSpPr>
          <p:cNvPr id="18" name="グループ化 17">
            <a:extLst>
              <a:ext uri="{FF2B5EF4-FFF2-40B4-BE49-F238E27FC236}">
                <a16:creationId xmlns:a16="http://schemas.microsoft.com/office/drawing/2014/main" id="{B7B46B62-34D2-4024-52CD-7D280CDD31F0}"/>
              </a:ext>
            </a:extLst>
          </p:cNvPr>
          <p:cNvGrpSpPr/>
          <p:nvPr/>
        </p:nvGrpSpPr>
        <p:grpSpPr>
          <a:xfrm>
            <a:off x="504438" y="6538777"/>
            <a:ext cx="6552000" cy="252000"/>
            <a:chOff x="504000" y="5705617"/>
            <a:chExt cx="6552000" cy="252000"/>
          </a:xfrm>
        </p:grpSpPr>
        <p:sp>
          <p:nvSpPr>
            <p:cNvPr id="21" name="正方形/長方形 20">
              <a:extLst>
                <a:ext uri="{FF2B5EF4-FFF2-40B4-BE49-F238E27FC236}">
                  <a16:creationId xmlns:a16="http://schemas.microsoft.com/office/drawing/2014/main" id="{52C5FAF5-7D02-BDC8-9FFC-154F1AC07D49}"/>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2F37E71F-8D20-896A-B0E5-A0748637FF3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en-US" altLang="ja-JP" sz="1600" b="1" dirty="0">
                  <a:latin typeface="+mn-ea"/>
                </a:rPr>
                <a:t>OpenRoaming</a:t>
              </a:r>
              <a:r>
                <a:rPr kumimoji="1" lang="ja-JP" altLang="en-US" sz="1600" b="1" dirty="0">
                  <a:latin typeface="+mn-ea"/>
                </a:rPr>
                <a:t>とは？</a:t>
              </a:r>
            </a:p>
          </p:txBody>
        </p:sp>
      </p:grpSp>
    </p:spTree>
    <p:extLst>
      <p:ext uri="{BB962C8B-B14F-4D97-AF65-F5344CB8AC3E}">
        <p14:creationId xmlns:p14="http://schemas.microsoft.com/office/powerpoint/2010/main" val="1578807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404C23C-3104-A2B8-D80B-F9CDB9FFE7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9" name="think-cell data - do not delete" hidden="1">
                        <a:extLst>
                          <a:ext uri="{FF2B5EF4-FFF2-40B4-BE49-F238E27FC236}">
                            <a16:creationId xmlns:a16="http://schemas.microsoft.com/office/drawing/2014/main" id="{7404C23C-3104-A2B8-D80B-F9CDB9FFE7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05" name="グループ化 304">
            <a:extLst>
              <a:ext uri="{FF2B5EF4-FFF2-40B4-BE49-F238E27FC236}">
                <a16:creationId xmlns:a16="http://schemas.microsoft.com/office/drawing/2014/main" id="{F1CDD259-3905-CE7F-79AF-0C88AF7E7B89}"/>
              </a:ext>
            </a:extLst>
          </p:cNvPr>
          <p:cNvGrpSpPr/>
          <p:nvPr/>
        </p:nvGrpSpPr>
        <p:grpSpPr>
          <a:xfrm>
            <a:off x="503196" y="7917115"/>
            <a:ext cx="6552000" cy="9322"/>
            <a:chOff x="503196" y="7825675"/>
            <a:chExt cx="6552000" cy="9322"/>
          </a:xfrm>
        </p:grpSpPr>
        <p:cxnSp>
          <p:nvCxnSpPr>
            <p:cNvPr id="194" name="直線矢印コネクタ 193">
              <a:extLst>
                <a:ext uri="{FF2B5EF4-FFF2-40B4-BE49-F238E27FC236}">
                  <a16:creationId xmlns:a16="http://schemas.microsoft.com/office/drawing/2014/main" id="{CE3FD3CC-BEB0-74D7-D24F-979016148BF4}"/>
                </a:ext>
              </a:extLst>
            </p:cNvPr>
            <p:cNvCxnSpPr>
              <a:cxnSpLocks/>
            </p:cNvCxnSpPr>
            <p:nvPr/>
          </p:nvCxnSpPr>
          <p:spPr>
            <a:xfrm>
              <a:off x="3305015" y="7834997"/>
              <a:ext cx="3750181" cy="0"/>
            </a:xfrm>
            <a:prstGeom prst="straightConnector1">
              <a:avLst/>
            </a:prstGeom>
            <a:ln w="38100">
              <a:solidFill>
                <a:srgbClr val="31926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3" name="直線矢印コネクタ 302">
              <a:extLst>
                <a:ext uri="{FF2B5EF4-FFF2-40B4-BE49-F238E27FC236}">
                  <a16:creationId xmlns:a16="http://schemas.microsoft.com/office/drawing/2014/main" id="{D4989F24-C62D-E07C-AF5E-9B11EFC7B30A}"/>
                </a:ext>
              </a:extLst>
            </p:cNvPr>
            <p:cNvCxnSpPr>
              <a:cxnSpLocks/>
            </p:cNvCxnSpPr>
            <p:nvPr/>
          </p:nvCxnSpPr>
          <p:spPr>
            <a:xfrm>
              <a:off x="503196" y="7825675"/>
              <a:ext cx="2828508" cy="0"/>
            </a:xfrm>
            <a:prstGeom prst="straightConnector1">
              <a:avLst/>
            </a:prstGeom>
            <a:ln w="38100">
              <a:solidFill>
                <a:srgbClr val="E73142"/>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13" name="コンテンツ プレースホルダー 17">
            <a:extLst>
              <a:ext uri="{FF2B5EF4-FFF2-40B4-BE49-F238E27FC236}">
                <a16:creationId xmlns:a16="http://schemas.microsoft.com/office/drawing/2014/main" id="{6F827563-6D9E-BBCB-C33A-8F67A9DFA2A4}"/>
              </a:ext>
            </a:extLst>
          </p:cNvPr>
          <p:cNvSpPr txBox="1">
            <a:spLocks/>
          </p:cNvSpPr>
          <p:nvPr/>
        </p:nvSpPr>
        <p:spPr>
          <a:xfrm>
            <a:off x="503999" y="1728001"/>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フリー</a:t>
            </a:r>
            <a:r>
              <a:rPr lang="en-US" altLang="ja-JP" sz="1200" dirty="0"/>
              <a:t>Wi-Fi</a:t>
            </a:r>
            <a:r>
              <a:rPr lang="ja-JP" altLang="en-US" sz="1200" dirty="0"/>
              <a:t>の品質を高めるには、設置場所や利用者数等の施設の特性と整備機器の仕様を想定し、</a:t>
            </a:r>
            <a:r>
              <a:rPr lang="en-US" altLang="ja-JP" sz="1200" dirty="0"/>
              <a:t>Wi-Fi</a:t>
            </a:r>
            <a:r>
              <a:rPr lang="ja-JP" altLang="en-US" sz="1200" dirty="0"/>
              <a:t>の整備設計を検討する必要がある。</a:t>
            </a:r>
            <a:r>
              <a:rPr lang="en-US" altLang="ja-JP" sz="1200" dirty="0"/>
              <a:t>OpenRoaming</a:t>
            </a:r>
            <a:r>
              <a:rPr lang="ja-JP" altLang="en-US" sz="1200" dirty="0"/>
              <a:t>に対応したフリー</a:t>
            </a:r>
            <a:r>
              <a:rPr lang="en-US" altLang="ja-JP" sz="1200" dirty="0"/>
              <a:t>Wi-Fi</a:t>
            </a:r>
            <a:r>
              <a:rPr lang="ja-JP" altLang="en-US" sz="1200" dirty="0"/>
              <a:t>を検討する場合、東京都デジタルサービス局では、区市町村に対して、調査員を派遣することで事前設計等における伴走型支援を実施している。</a:t>
            </a:r>
          </a:p>
        </p:txBody>
      </p:sp>
      <p:sp>
        <p:nvSpPr>
          <p:cNvPr id="37" name="タイトル 5">
            <a:extLst>
              <a:ext uri="{FF2B5EF4-FFF2-40B4-BE49-F238E27FC236}">
                <a16:creationId xmlns:a16="http://schemas.microsoft.com/office/drawing/2014/main" id="{57551D2A-FEA9-E430-C792-82D49244DBD3}"/>
              </a:ext>
            </a:extLst>
          </p:cNvPr>
          <p:cNvSpPr>
            <a:spLocks noGrp="1"/>
          </p:cNvSpPr>
          <p:nvPr>
            <p:ph type="title"/>
          </p:nvPr>
        </p:nvSpPr>
        <p:spPr/>
        <p:txBody>
          <a:bodyPr vert="horz"/>
          <a:lstStyle/>
          <a:p>
            <a:r>
              <a:rPr lang="ja-JP" altLang="en-US" dirty="0"/>
              <a:t>参考資料</a:t>
            </a:r>
          </a:p>
        </p:txBody>
      </p:sp>
      <p:sp>
        <p:nvSpPr>
          <p:cNvPr id="3" name="スライド番号プレースホルダー 2">
            <a:extLst>
              <a:ext uri="{FF2B5EF4-FFF2-40B4-BE49-F238E27FC236}">
                <a16:creationId xmlns:a16="http://schemas.microsoft.com/office/drawing/2014/main" id="{1A71CF6F-9013-8A9D-6B09-813CD0B4D3EB}"/>
              </a:ext>
            </a:extLst>
          </p:cNvPr>
          <p:cNvSpPr>
            <a:spLocks noGrp="1"/>
          </p:cNvSpPr>
          <p:nvPr>
            <p:ph type="sldNum" sz="quarter" idx="12"/>
          </p:nvPr>
        </p:nvSpPr>
        <p:spPr/>
        <p:txBody>
          <a:bodyPr/>
          <a:lstStyle/>
          <a:p>
            <a:fld id="{741C99BD-4CB3-4AB8-B45E-067A6B3414C4}" type="slidenum">
              <a:rPr kumimoji="1" lang="ja-JP" altLang="en-US" smtClean="0"/>
              <a:pPr/>
              <a:t>102</a:t>
            </a:fld>
            <a:endParaRPr kumimoji="1" lang="ja-JP" altLang="en-US" dirty="0"/>
          </a:p>
        </p:txBody>
      </p:sp>
      <p:cxnSp>
        <p:nvCxnSpPr>
          <p:cNvPr id="24" name="直線コネクタ 23">
            <a:extLst>
              <a:ext uri="{FF2B5EF4-FFF2-40B4-BE49-F238E27FC236}">
                <a16:creationId xmlns:a16="http://schemas.microsoft.com/office/drawing/2014/main" id="{899F22B4-B3C6-3209-06D8-2BC410C4CB7A}"/>
              </a:ext>
            </a:extLst>
          </p:cNvPr>
          <p:cNvCxnSpPr>
            <a:cxnSpLocks/>
          </p:cNvCxnSpPr>
          <p:nvPr/>
        </p:nvCxnSpPr>
        <p:spPr>
          <a:xfrm>
            <a:off x="3779999" y="2740065"/>
            <a:ext cx="0" cy="313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DEA8936-8E09-23B9-FC83-69AD21959994}"/>
              </a:ext>
            </a:extLst>
          </p:cNvPr>
          <p:cNvSpPr txBox="1"/>
          <p:nvPr/>
        </p:nvSpPr>
        <p:spPr>
          <a:xfrm>
            <a:off x="503999" y="2740066"/>
            <a:ext cx="871978" cy="184666"/>
          </a:xfrm>
          <a:prstGeom prst="rect">
            <a:avLst/>
          </a:prstGeom>
          <a:noFill/>
        </p:spPr>
        <p:txBody>
          <a:bodyPr wrap="square" lIns="0" tIns="0" rIns="0" bIns="0" rtlCol="0">
            <a:spAutoFit/>
          </a:bodyPr>
          <a:lstStyle/>
          <a:p>
            <a:pPr fontAlgn="ctr"/>
            <a:r>
              <a:rPr kumimoji="1" lang="ja-JP" altLang="en-US" sz="1200" b="1" dirty="0">
                <a:solidFill>
                  <a:srgbClr val="31926F"/>
                </a:solidFill>
              </a:rPr>
              <a:t>性質的要因</a:t>
            </a:r>
          </a:p>
        </p:txBody>
      </p:sp>
      <p:sp>
        <p:nvSpPr>
          <p:cNvPr id="31" name="テキスト ボックス 30">
            <a:extLst>
              <a:ext uri="{FF2B5EF4-FFF2-40B4-BE49-F238E27FC236}">
                <a16:creationId xmlns:a16="http://schemas.microsoft.com/office/drawing/2014/main" id="{10403B50-B30B-EB90-A7E0-BEF9781B1EA9}"/>
              </a:ext>
            </a:extLst>
          </p:cNvPr>
          <p:cNvSpPr txBox="1"/>
          <p:nvPr/>
        </p:nvSpPr>
        <p:spPr>
          <a:xfrm>
            <a:off x="503999" y="3050498"/>
            <a:ext cx="1716320" cy="153888"/>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要因①</a:t>
            </a:r>
            <a:r>
              <a:rPr kumimoji="1" lang="ja-JP" altLang="en-US" sz="1000" b="1" dirty="0">
                <a:latin typeface="+mn-ea"/>
              </a:rPr>
              <a:t>：</a:t>
            </a:r>
            <a:r>
              <a:rPr kumimoji="1" lang="en-US" altLang="ja-JP" sz="1000" b="1" dirty="0">
                <a:latin typeface="+mn-ea"/>
              </a:rPr>
              <a:t>AP</a:t>
            </a:r>
            <a:r>
              <a:rPr kumimoji="1" lang="ja-JP" altLang="en-US" sz="1000" b="1" dirty="0">
                <a:latin typeface="+mn-ea"/>
              </a:rPr>
              <a:t>との距離</a:t>
            </a:r>
          </a:p>
        </p:txBody>
      </p:sp>
      <p:sp>
        <p:nvSpPr>
          <p:cNvPr id="90" name="テキスト ボックス 89">
            <a:extLst>
              <a:ext uri="{FF2B5EF4-FFF2-40B4-BE49-F238E27FC236}">
                <a16:creationId xmlns:a16="http://schemas.microsoft.com/office/drawing/2014/main" id="{2A90BB2F-F8EE-C25C-B7F9-E4F18CBEE770}"/>
              </a:ext>
            </a:extLst>
          </p:cNvPr>
          <p:cNvSpPr txBox="1"/>
          <p:nvPr/>
        </p:nvSpPr>
        <p:spPr>
          <a:xfrm>
            <a:off x="5937208" y="5586331"/>
            <a:ext cx="1124884" cy="123111"/>
          </a:xfrm>
          <a:prstGeom prst="rect">
            <a:avLst/>
          </a:prstGeom>
          <a:noFill/>
        </p:spPr>
        <p:txBody>
          <a:bodyPr wrap="square" lIns="0" tIns="0" rIns="0" bIns="0" rtlCol="0">
            <a:spAutoFit/>
          </a:bodyPr>
          <a:lstStyle/>
          <a:p>
            <a:r>
              <a:rPr kumimoji="1" lang="ja-JP" altLang="en-US" sz="800" dirty="0">
                <a:latin typeface="+mn-ea"/>
              </a:rPr>
              <a:t>＊</a:t>
            </a:r>
            <a:r>
              <a:rPr kumimoji="1" lang="en-US" altLang="ja-JP" sz="800" dirty="0">
                <a:latin typeface="+mn-ea"/>
              </a:rPr>
              <a:t>AP</a:t>
            </a:r>
            <a:r>
              <a:rPr kumimoji="1" lang="ja-JP" altLang="en-US" sz="800" dirty="0">
                <a:latin typeface="+mn-ea"/>
              </a:rPr>
              <a:t>＝アクセスポイント</a:t>
            </a:r>
          </a:p>
        </p:txBody>
      </p:sp>
      <p:sp>
        <p:nvSpPr>
          <p:cNvPr id="94" name="テキスト ボックス 93">
            <a:extLst>
              <a:ext uri="{FF2B5EF4-FFF2-40B4-BE49-F238E27FC236}">
                <a16:creationId xmlns:a16="http://schemas.microsoft.com/office/drawing/2014/main" id="{CFA8C530-D382-832C-AB51-DD9A88A256F2}"/>
              </a:ext>
            </a:extLst>
          </p:cNvPr>
          <p:cNvSpPr txBox="1"/>
          <p:nvPr/>
        </p:nvSpPr>
        <p:spPr>
          <a:xfrm>
            <a:off x="4031999" y="4215053"/>
            <a:ext cx="3024000" cy="307777"/>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①</a:t>
            </a:r>
            <a:r>
              <a:rPr kumimoji="1" lang="ja-JP" altLang="en-US" sz="1000" b="1" dirty="0">
                <a:latin typeface="+mn-ea"/>
              </a:rPr>
              <a:t>　</a:t>
            </a:r>
            <a:r>
              <a:rPr kumimoji="1" lang="en-US" altLang="ja-JP" sz="1000" b="1" dirty="0">
                <a:latin typeface="+mn-ea"/>
              </a:rPr>
              <a:t>AP</a:t>
            </a:r>
            <a:r>
              <a:rPr kumimoji="1" lang="ja-JP" altLang="en-US" sz="1000" b="1" dirty="0">
                <a:latin typeface="+mn-ea"/>
              </a:rPr>
              <a:t>機器</a:t>
            </a:r>
            <a:endParaRPr kumimoji="1" lang="en-US" altLang="ja-JP" sz="1000" b="1" dirty="0">
              <a:latin typeface="+mn-ea"/>
            </a:endParaRPr>
          </a:p>
          <a:p>
            <a:pPr fontAlgn="ctr"/>
            <a:r>
              <a:rPr lang="ja-JP" altLang="en-US" sz="1000" dirty="0">
                <a:latin typeface="+mn-ea"/>
              </a:rPr>
              <a:t>⇒最大同時接続数の上限数が機器によって異なる</a:t>
            </a:r>
            <a:endParaRPr lang="en-US" altLang="ja-JP" sz="1000" dirty="0">
              <a:latin typeface="+mn-ea"/>
            </a:endParaRPr>
          </a:p>
        </p:txBody>
      </p:sp>
      <p:sp>
        <p:nvSpPr>
          <p:cNvPr id="97" name="テキスト ボックス 96">
            <a:extLst>
              <a:ext uri="{FF2B5EF4-FFF2-40B4-BE49-F238E27FC236}">
                <a16:creationId xmlns:a16="http://schemas.microsoft.com/office/drawing/2014/main" id="{5C7D83FE-6C20-955B-3005-B457DF14A2A8}"/>
              </a:ext>
            </a:extLst>
          </p:cNvPr>
          <p:cNvSpPr txBox="1"/>
          <p:nvPr/>
        </p:nvSpPr>
        <p:spPr>
          <a:xfrm>
            <a:off x="4031999" y="4637792"/>
            <a:ext cx="3024000" cy="307777"/>
          </a:xfrm>
          <a:prstGeom prst="rect">
            <a:avLst/>
          </a:prstGeom>
          <a:noFill/>
        </p:spPr>
        <p:txBody>
          <a:bodyPr wrap="square" lIns="0" tIns="0" rIns="0" bIns="0" rtlCol="0">
            <a:spAutoFit/>
          </a:bodyPr>
          <a:lstStyle/>
          <a:p>
            <a:pPr fontAlgn="ctr"/>
            <a:r>
              <a:rPr lang="ja-JP" altLang="en-US" sz="1000" b="1" dirty="0">
                <a:solidFill>
                  <a:srgbClr val="31926F"/>
                </a:solidFill>
                <a:latin typeface="+mn-ea"/>
              </a:rPr>
              <a:t>②</a:t>
            </a:r>
            <a:r>
              <a:rPr lang="ja-JP" altLang="en-US" sz="1000" b="1" dirty="0">
                <a:latin typeface="+mn-ea"/>
              </a:rPr>
              <a:t>　光回線</a:t>
            </a:r>
            <a:endParaRPr kumimoji="1" lang="en-US" altLang="ja-JP" sz="1000" b="1" dirty="0">
              <a:latin typeface="+mn-ea"/>
            </a:endParaRPr>
          </a:p>
          <a:p>
            <a:pPr fontAlgn="ctr"/>
            <a:r>
              <a:rPr lang="ja-JP" altLang="en-US" sz="1000" dirty="0">
                <a:latin typeface="+mn-ea"/>
              </a:rPr>
              <a:t>⇒保証容量等のスペックによって異なる</a:t>
            </a:r>
            <a:endParaRPr lang="en-US" altLang="ja-JP" sz="1000" dirty="0">
              <a:latin typeface="+mn-ea"/>
            </a:endParaRPr>
          </a:p>
        </p:txBody>
      </p:sp>
      <p:sp>
        <p:nvSpPr>
          <p:cNvPr id="99" name="テキスト ボックス 98">
            <a:extLst>
              <a:ext uri="{FF2B5EF4-FFF2-40B4-BE49-F238E27FC236}">
                <a16:creationId xmlns:a16="http://schemas.microsoft.com/office/drawing/2014/main" id="{2D00179C-CDB4-13AD-3F57-C9CB3A391299}"/>
              </a:ext>
            </a:extLst>
          </p:cNvPr>
          <p:cNvSpPr txBox="1"/>
          <p:nvPr/>
        </p:nvSpPr>
        <p:spPr>
          <a:xfrm>
            <a:off x="4031999" y="5104454"/>
            <a:ext cx="3024000" cy="461665"/>
          </a:xfrm>
          <a:prstGeom prst="rect">
            <a:avLst/>
          </a:prstGeom>
          <a:noFill/>
        </p:spPr>
        <p:txBody>
          <a:bodyPr wrap="square" lIns="0" tIns="0" rIns="0" bIns="0" rtlCol="0">
            <a:spAutoFit/>
          </a:bodyPr>
          <a:lstStyle/>
          <a:p>
            <a:pPr fontAlgn="ctr"/>
            <a:r>
              <a:rPr lang="ja-JP" altLang="en-US" sz="1000" b="1" dirty="0">
                <a:solidFill>
                  <a:srgbClr val="31926F"/>
                </a:solidFill>
                <a:latin typeface="+mn-ea"/>
              </a:rPr>
              <a:t>③</a:t>
            </a:r>
            <a:r>
              <a:rPr lang="ja-JP" altLang="en-US" sz="1000" b="1" dirty="0">
                <a:latin typeface="+mn-ea"/>
              </a:rPr>
              <a:t>　周波数帯</a:t>
            </a:r>
            <a:endParaRPr kumimoji="1" lang="en-US" altLang="ja-JP" sz="1000" b="1" dirty="0">
              <a:latin typeface="+mn-ea"/>
            </a:endParaRPr>
          </a:p>
          <a:p>
            <a:pPr fontAlgn="ctr"/>
            <a:r>
              <a:rPr lang="ja-JP" altLang="en-US" sz="1000" dirty="0">
                <a:latin typeface="+mn-ea"/>
              </a:rPr>
              <a:t>⇒周波数帯を変えることで速度は向上するが、カバーエリアが縮小する</a:t>
            </a:r>
            <a:endParaRPr lang="en-US" altLang="ja-JP" sz="1000" dirty="0">
              <a:latin typeface="+mn-ea"/>
            </a:endParaRPr>
          </a:p>
        </p:txBody>
      </p:sp>
      <p:grpSp>
        <p:nvGrpSpPr>
          <p:cNvPr id="177" name="グループ化 176">
            <a:extLst>
              <a:ext uri="{FF2B5EF4-FFF2-40B4-BE49-F238E27FC236}">
                <a16:creationId xmlns:a16="http://schemas.microsoft.com/office/drawing/2014/main" id="{EB232CAF-32E6-9278-7E4D-F933F943C425}"/>
              </a:ext>
            </a:extLst>
          </p:cNvPr>
          <p:cNvGrpSpPr/>
          <p:nvPr/>
        </p:nvGrpSpPr>
        <p:grpSpPr>
          <a:xfrm>
            <a:off x="503998" y="3230288"/>
            <a:ext cx="3024650" cy="576000"/>
            <a:chOff x="503998" y="3329644"/>
            <a:chExt cx="3024650" cy="576000"/>
          </a:xfrm>
        </p:grpSpPr>
        <p:grpSp>
          <p:nvGrpSpPr>
            <p:cNvPr id="162" name="グループ化 161">
              <a:extLst>
                <a:ext uri="{FF2B5EF4-FFF2-40B4-BE49-F238E27FC236}">
                  <a16:creationId xmlns:a16="http://schemas.microsoft.com/office/drawing/2014/main" id="{439736A5-A8CC-FBA7-FA09-36CA706787E3}"/>
                </a:ext>
              </a:extLst>
            </p:cNvPr>
            <p:cNvGrpSpPr/>
            <p:nvPr/>
          </p:nvGrpSpPr>
          <p:grpSpPr>
            <a:xfrm>
              <a:off x="2295525" y="3329644"/>
              <a:ext cx="1233123" cy="576000"/>
              <a:chOff x="2295525" y="3333256"/>
              <a:chExt cx="1233123" cy="576000"/>
            </a:xfrm>
          </p:grpSpPr>
          <p:sp>
            <p:nvSpPr>
              <p:cNvPr id="65" name="正方形/長方形 64">
                <a:extLst>
                  <a:ext uri="{FF2B5EF4-FFF2-40B4-BE49-F238E27FC236}">
                    <a16:creationId xmlns:a16="http://schemas.microsoft.com/office/drawing/2014/main" id="{4F3C5C64-563C-FB15-FC0C-15105BCBA2AD}"/>
                  </a:ext>
                </a:extLst>
              </p:cNvPr>
              <p:cNvSpPr/>
              <p:nvPr/>
            </p:nvSpPr>
            <p:spPr>
              <a:xfrm>
                <a:off x="2412648" y="3333256"/>
                <a:ext cx="1116000" cy="576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fontAlgn="ctr"/>
                <a:r>
                  <a:rPr kumimoji="1" lang="en-US" altLang="ja-JP" sz="1000" b="1" dirty="0">
                    <a:latin typeface="+mn-ea"/>
                  </a:rPr>
                  <a:t>AP</a:t>
                </a:r>
                <a:r>
                  <a:rPr kumimoji="1" lang="ja-JP" altLang="en-US" sz="1000" b="1" dirty="0">
                    <a:latin typeface="+mn-ea"/>
                  </a:rPr>
                  <a:t>からの</a:t>
                </a:r>
                <a:endParaRPr kumimoji="1" lang="en-US" altLang="ja-JP" sz="1000" b="1" dirty="0">
                  <a:latin typeface="+mn-ea"/>
                </a:endParaRPr>
              </a:p>
              <a:p>
                <a:pPr fontAlgn="ctr"/>
                <a:r>
                  <a:rPr kumimoji="1" lang="ja-JP" altLang="en-US" sz="1000" b="1" dirty="0">
                    <a:latin typeface="+mn-ea"/>
                  </a:rPr>
                  <a:t>距離が遠いほど、</a:t>
                </a:r>
                <a:endParaRPr kumimoji="1" lang="en-US" altLang="ja-JP" sz="1000" b="1" dirty="0">
                  <a:latin typeface="+mn-ea"/>
                </a:endParaRPr>
              </a:p>
              <a:p>
                <a:pPr fontAlgn="ctr"/>
                <a:r>
                  <a:rPr kumimoji="1" lang="ja-JP" altLang="en-US" sz="1000" b="1" dirty="0">
                    <a:latin typeface="+mn-ea"/>
                  </a:rPr>
                  <a:t>低速・不通</a:t>
                </a:r>
              </a:p>
            </p:txBody>
          </p:sp>
          <p:sp>
            <p:nvSpPr>
              <p:cNvPr id="66" name="二等辺三角形 65">
                <a:extLst>
                  <a:ext uri="{FF2B5EF4-FFF2-40B4-BE49-F238E27FC236}">
                    <a16:creationId xmlns:a16="http://schemas.microsoft.com/office/drawing/2014/main" id="{3C7BF21D-ED36-4E0C-2484-2523E06EC572}"/>
                  </a:ext>
                </a:extLst>
              </p:cNvPr>
              <p:cNvSpPr/>
              <p:nvPr/>
            </p:nvSpPr>
            <p:spPr>
              <a:xfrm rot="16200000">
                <a:off x="2316971" y="3555406"/>
                <a:ext cx="88810" cy="131702"/>
              </a:xfrm>
              <a:prstGeom prst="triangle">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137" name="グループ化 136">
              <a:extLst>
                <a:ext uri="{FF2B5EF4-FFF2-40B4-BE49-F238E27FC236}">
                  <a16:creationId xmlns:a16="http://schemas.microsoft.com/office/drawing/2014/main" id="{2EE39A36-B4A0-2808-AC5F-E9650BA45078}"/>
                </a:ext>
              </a:extLst>
            </p:cNvPr>
            <p:cNvGrpSpPr/>
            <p:nvPr/>
          </p:nvGrpSpPr>
          <p:grpSpPr>
            <a:xfrm>
              <a:off x="503998" y="3329644"/>
              <a:ext cx="1764000" cy="538989"/>
              <a:chOff x="503998" y="3329644"/>
              <a:chExt cx="1764000" cy="538989"/>
            </a:xfrm>
          </p:grpSpPr>
          <p:sp>
            <p:nvSpPr>
              <p:cNvPr id="21" name="フリーフォーム 169">
                <a:extLst>
                  <a:ext uri="{FF2B5EF4-FFF2-40B4-BE49-F238E27FC236}">
                    <a16:creationId xmlns:a16="http://schemas.microsoft.com/office/drawing/2014/main" id="{A4199116-AB04-3B1C-FD20-C9F57732FA3F}"/>
                  </a:ext>
                </a:extLst>
              </p:cNvPr>
              <p:cNvSpPr/>
              <p:nvPr/>
            </p:nvSpPr>
            <p:spPr>
              <a:xfrm>
                <a:off x="503998" y="3329644"/>
                <a:ext cx="1764000" cy="53898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フリーフォーム 170">
                <a:extLst>
                  <a:ext uri="{FF2B5EF4-FFF2-40B4-BE49-F238E27FC236}">
                    <a16:creationId xmlns:a16="http://schemas.microsoft.com/office/drawing/2014/main" id="{E7410B26-A905-5A5A-78BF-6ADC3F532187}"/>
                  </a:ext>
                </a:extLst>
              </p:cNvPr>
              <p:cNvSpPr/>
              <p:nvPr/>
            </p:nvSpPr>
            <p:spPr>
              <a:xfrm>
                <a:off x="503999" y="3329645"/>
                <a:ext cx="1069036"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フリーフォーム 171">
                <a:extLst>
                  <a:ext uri="{FF2B5EF4-FFF2-40B4-BE49-F238E27FC236}">
                    <a16:creationId xmlns:a16="http://schemas.microsoft.com/office/drawing/2014/main" id="{57473C92-6476-029B-8010-18469C7CDD87}"/>
                  </a:ext>
                </a:extLst>
              </p:cNvPr>
              <p:cNvSpPr/>
              <p:nvPr/>
            </p:nvSpPr>
            <p:spPr>
              <a:xfrm>
                <a:off x="503999" y="3329645"/>
                <a:ext cx="629695"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a:extLst>
                  <a:ext uri="{FF2B5EF4-FFF2-40B4-BE49-F238E27FC236}">
                    <a16:creationId xmlns:a16="http://schemas.microsoft.com/office/drawing/2014/main" id="{52570705-3134-EBBF-A40E-B1263C3D2511}"/>
                  </a:ext>
                </a:extLst>
              </p:cNvPr>
              <p:cNvSpPr/>
              <p:nvPr/>
            </p:nvSpPr>
            <p:spPr>
              <a:xfrm>
                <a:off x="503999" y="3332721"/>
                <a:ext cx="189242"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cxnSp>
          <p:nvCxnSpPr>
            <p:cNvPr id="30" name="直線コネクタ 29">
              <a:extLst>
                <a:ext uri="{FF2B5EF4-FFF2-40B4-BE49-F238E27FC236}">
                  <a16:creationId xmlns:a16="http://schemas.microsoft.com/office/drawing/2014/main" id="{5D0ADF68-7977-EE89-7EE5-D29C8B568FC9}"/>
                </a:ext>
              </a:extLst>
            </p:cNvPr>
            <p:cNvCxnSpPr>
              <a:cxnSpLocks/>
            </p:cNvCxnSpPr>
            <p:nvPr/>
          </p:nvCxnSpPr>
          <p:spPr>
            <a:xfrm flipV="1">
              <a:off x="503999" y="3857585"/>
              <a:ext cx="1764000" cy="13251"/>
            </a:xfrm>
            <a:prstGeom prst="line">
              <a:avLst/>
            </a:prstGeom>
            <a:ln w="38100">
              <a:solidFill>
                <a:srgbClr val="31926F"/>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08" name="グラフィックス 107">
              <a:extLst>
                <a:ext uri="{FF2B5EF4-FFF2-40B4-BE49-F238E27FC236}">
                  <a16:creationId xmlns:a16="http://schemas.microsoft.com/office/drawing/2014/main" id="{138C2B6A-D614-7A05-9A9F-36C05E0BD5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4273" y="3510128"/>
              <a:ext cx="114318" cy="273092"/>
            </a:xfrm>
            <a:prstGeom prst="rect">
              <a:avLst/>
            </a:prstGeom>
          </p:spPr>
        </p:pic>
        <p:sp>
          <p:nvSpPr>
            <p:cNvPr id="112" name="電波｜右">
              <a:extLst>
                <a:ext uri="{FF2B5EF4-FFF2-40B4-BE49-F238E27FC236}">
                  <a16:creationId xmlns:a16="http://schemas.microsoft.com/office/drawing/2014/main" id="{9128C5F2-DB5E-DB77-6572-2A3D9AA5DD96}"/>
                </a:ext>
              </a:extLst>
            </p:cNvPr>
            <p:cNvSpPr>
              <a:spLocks noEditPoints="1"/>
            </p:cNvSpPr>
            <p:nvPr/>
          </p:nvSpPr>
          <p:spPr bwMode="auto">
            <a:xfrm rot="5400000">
              <a:off x="701227" y="3434291"/>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16" name="テキスト ボックス 115">
            <a:extLst>
              <a:ext uri="{FF2B5EF4-FFF2-40B4-BE49-F238E27FC236}">
                <a16:creationId xmlns:a16="http://schemas.microsoft.com/office/drawing/2014/main" id="{616411CF-9116-D85B-C774-36888B11EF0D}"/>
              </a:ext>
            </a:extLst>
          </p:cNvPr>
          <p:cNvSpPr txBox="1"/>
          <p:nvPr/>
        </p:nvSpPr>
        <p:spPr>
          <a:xfrm>
            <a:off x="4031999" y="2740066"/>
            <a:ext cx="871978" cy="184666"/>
          </a:xfrm>
          <a:prstGeom prst="rect">
            <a:avLst/>
          </a:prstGeom>
          <a:noFill/>
        </p:spPr>
        <p:txBody>
          <a:bodyPr wrap="square" lIns="0" tIns="0" rIns="0" bIns="0" rtlCol="0">
            <a:spAutoFit/>
          </a:bodyPr>
          <a:lstStyle/>
          <a:p>
            <a:pPr fontAlgn="ctr"/>
            <a:r>
              <a:rPr kumimoji="1" lang="ja-JP" altLang="en-US" sz="1200" b="1" dirty="0">
                <a:solidFill>
                  <a:srgbClr val="31926F"/>
                </a:solidFill>
              </a:rPr>
              <a:t>設備的要因</a:t>
            </a:r>
          </a:p>
        </p:txBody>
      </p:sp>
      <p:grpSp>
        <p:nvGrpSpPr>
          <p:cNvPr id="179" name="グループ化 178">
            <a:extLst>
              <a:ext uri="{FF2B5EF4-FFF2-40B4-BE49-F238E27FC236}">
                <a16:creationId xmlns:a16="http://schemas.microsoft.com/office/drawing/2014/main" id="{45DDE1C9-0C7F-25FC-6926-2C8B239F9ABA}"/>
              </a:ext>
            </a:extLst>
          </p:cNvPr>
          <p:cNvGrpSpPr/>
          <p:nvPr/>
        </p:nvGrpSpPr>
        <p:grpSpPr>
          <a:xfrm>
            <a:off x="4031999" y="3050498"/>
            <a:ext cx="3024000" cy="1053261"/>
            <a:chOff x="4031999" y="3080742"/>
            <a:chExt cx="3024000" cy="1053261"/>
          </a:xfrm>
        </p:grpSpPr>
        <p:cxnSp>
          <p:nvCxnSpPr>
            <p:cNvPr id="18" name="直線コネクタ 17">
              <a:extLst>
                <a:ext uri="{FF2B5EF4-FFF2-40B4-BE49-F238E27FC236}">
                  <a16:creationId xmlns:a16="http://schemas.microsoft.com/office/drawing/2014/main" id="{319C346C-CAF1-3389-EEE0-6643DC153FDA}"/>
                </a:ext>
              </a:extLst>
            </p:cNvPr>
            <p:cNvCxnSpPr>
              <a:cxnSpLocks/>
            </p:cNvCxnSpPr>
            <p:nvPr/>
          </p:nvCxnSpPr>
          <p:spPr>
            <a:xfrm>
              <a:off x="4477359" y="3260742"/>
              <a:ext cx="264831" cy="1"/>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6745E3C-5990-80E1-BD30-F799E2CF5CD4}"/>
                </a:ext>
              </a:extLst>
            </p:cNvPr>
            <p:cNvCxnSpPr>
              <a:cxnSpLocks/>
            </p:cNvCxnSpPr>
            <p:nvPr/>
          </p:nvCxnSpPr>
          <p:spPr>
            <a:xfrm>
              <a:off x="4742180" y="3260742"/>
              <a:ext cx="1106266" cy="1"/>
            </a:xfrm>
            <a:prstGeom prst="line">
              <a:avLst/>
            </a:prstGeom>
            <a:ln w="25400">
              <a:solidFill>
                <a:srgbClr val="31926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591791C3-DF99-5AA4-7B53-8B85277BACCF}"/>
                </a:ext>
              </a:extLst>
            </p:cNvPr>
            <p:cNvSpPr/>
            <p:nvPr/>
          </p:nvSpPr>
          <p:spPr>
            <a:xfrm>
              <a:off x="4067997" y="3116742"/>
              <a:ext cx="516151" cy="288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kumimoji="1" lang="en-US" altLang="ja-JP" sz="900" b="1" dirty="0">
                  <a:latin typeface="+mn-ea"/>
                </a:rPr>
                <a:t>AP</a:t>
              </a:r>
              <a:endParaRPr kumimoji="1" lang="ja-JP" altLang="en-US" sz="900" b="1" dirty="0">
                <a:latin typeface="+mn-ea"/>
              </a:endParaRPr>
            </a:p>
          </p:txBody>
        </p:sp>
        <p:sp>
          <p:nvSpPr>
            <p:cNvPr id="85" name="正方形/長方形 84">
              <a:extLst>
                <a:ext uri="{FF2B5EF4-FFF2-40B4-BE49-F238E27FC236}">
                  <a16:creationId xmlns:a16="http://schemas.microsoft.com/office/drawing/2014/main" id="{4CF2BCBB-7B1F-5037-C36D-CC2D83591146}"/>
                </a:ext>
              </a:extLst>
            </p:cNvPr>
            <p:cNvSpPr/>
            <p:nvPr/>
          </p:nvSpPr>
          <p:spPr>
            <a:xfrm>
              <a:off x="4701811" y="3116742"/>
              <a:ext cx="288000" cy="288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kumimoji="1" lang="ja-JP" altLang="en-US" sz="800" b="1" dirty="0">
                  <a:solidFill>
                    <a:schemeClr val="bg1"/>
                  </a:solidFill>
                  <a:latin typeface="+mn-ea"/>
                </a:rPr>
                <a:t>周辺機器</a:t>
              </a:r>
            </a:p>
          </p:txBody>
        </p:sp>
        <p:sp>
          <p:nvSpPr>
            <p:cNvPr id="86" name="正方形/長方形 85">
              <a:extLst>
                <a:ext uri="{FF2B5EF4-FFF2-40B4-BE49-F238E27FC236}">
                  <a16:creationId xmlns:a16="http://schemas.microsoft.com/office/drawing/2014/main" id="{CC51DFEE-A5B8-989E-1ED8-084CFD93709E}"/>
                </a:ext>
              </a:extLst>
            </p:cNvPr>
            <p:cNvSpPr/>
            <p:nvPr/>
          </p:nvSpPr>
          <p:spPr>
            <a:xfrm>
              <a:off x="5848446" y="3116742"/>
              <a:ext cx="623531" cy="288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kumimoji="1" lang="ja-JP" altLang="en-US" sz="788" b="1" dirty="0">
                  <a:latin typeface="+mn-ea"/>
                </a:rPr>
                <a:t>サーバ</a:t>
              </a:r>
            </a:p>
          </p:txBody>
        </p:sp>
        <p:sp>
          <p:nvSpPr>
            <p:cNvPr id="88" name="正方形/長方形 87">
              <a:extLst>
                <a:ext uri="{FF2B5EF4-FFF2-40B4-BE49-F238E27FC236}">
                  <a16:creationId xmlns:a16="http://schemas.microsoft.com/office/drawing/2014/main" id="{AB027F4E-C378-8031-753D-7E7EF564314C}"/>
                </a:ext>
              </a:extLst>
            </p:cNvPr>
            <p:cNvSpPr/>
            <p:nvPr/>
          </p:nvSpPr>
          <p:spPr>
            <a:xfrm>
              <a:off x="5229905" y="3289187"/>
              <a:ext cx="378447"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kumimoji="1" lang="ja-JP" altLang="en-US" sz="800" b="1" dirty="0">
                  <a:solidFill>
                    <a:srgbClr val="31926F"/>
                  </a:solidFill>
                  <a:latin typeface="+mn-ea"/>
                </a:rPr>
                <a:t>光回線</a:t>
              </a:r>
            </a:p>
          </p:txBody>
        </p:sp>
        <p:sp>
          <p:nvSpPr>
            <p:cNvPr id="91" name="正方形/長方形 90">
              <a:extLst>
                <a:ext uri="{FF2B5EF4-FFF2-40B4-BE49-F238E27FC236}">
                  <a16:creationId xmlns:a16="http://schemas.microsoft.com/office/drawing/2014/main" id="{44729D50-FAAF-367C-F948-D7942ED40542}"/>
                </a:ext>
              </a:extLst>
            </p:cNvPr>
            <p:cNvSpPr/>
            <p:nvPr/>
          </p:nvSpPr>
          <p:spPr>
            <a:xfrm>
              <a:off x="4031999" y="3080742"/>
              <a:ext cx="576000" cy="360000"/>
            </a:xfrm>
            <a:prstGeom prst="rect">
              <a:avLst/>
            </a:prstGeom>
            <a:noFill/>
            <a:ln w="12700">
              <a:solidFill>
                <a:srgbClr val="E731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kumimoji="1" lang="ja-JP" altLang="en-US" sz="788" b="1" dirty="0">
                <a:latin typeface="+mn-ea"/>
              </a:endParaRPr>
            </a:p>
          </p:txBody>
        </p:sp>
        <p:sp>
          <p:nvSpPr>
            <p:cNvPr id="92" name="正方形/長方形 91">
              <a:extLst>
                <a:ext uri="{FF2B5EF4-FFF2-40B4-BE49-F238E27FC236}">
                  <a16:creationId xmlns:a16="http://schemas.microsoft.com/office/drawing/2014/main" id="{648083E8-C6B1-CC84-67CF-0ECFD135A315}"/>
                </a:ext>
              </a:extLst>
            </p:cNvPr>
            <p:cNvSpPr/>
            <p:nvPr/>
          </p:nvSpPr>
          <p:spPr>
            <a:xfrm>
              <a:off x="5083194" y="3080742"/>
              <a:ext cx="671869" cy="360000"/>
            </a:xfrm>
            <a:prstGeom prst="rect">
              <a:avLst/>
            </a:prstGeom>
            <a:noFill/>
            <a:ln w="12700">
              <a:solidFill>
                <a:srgbClr val="E731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kumimoji="1" lang="ja-JP" altLang="en-US" sz="788" b="1" dirty="0">
                <a:latin typeface="+mn-ea"/>
              </a:endParaRPr>
            </a:p>
          </p:txBody>
        </p:sp>
        <p:sp>
          <p:nvSpPr>
            <p:cNvPr id="95" name="正方形/長方形 94">
              <a:extLst>
                <a:ext uri="{FF2B5EF4-FFF2-40B4-BE49-F238E27FC236}">
                  <a16:creationId xmlns:a16="http://schemas.microsoft.com/office/drawing/2014/main" id="{18D7142D-0594-EDC2-FE51-ED6183ABCBF7}"/>
                </a:ext>
              </a:extLst>
            </p:cNvPr>
            <p:cNvSpPr/>
            <p:nvPr/>
          </p:nvSpPr>
          <p:spPr>
            <a:xfrm>
              <a:off x="4031999" y="3486320"/>
              <a:ext cx="3024000" cy="647683"/>
            </a:xfrm>
            <a:prstGeom prst="rect">
              <a:avLst/>
            </a:prstGeom>
            <a:noFill/>
            <a:ln w="12700">
              <a:solidFill>
                <a:srgbClr val="E731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kumimoji="1" lang="ja-JP" altLang="en-US" sz="788" b="1" dirty="0">
                <a:latin typeface="+mn-ea"/>
              </a:endParaRPr>
            </a:p>
          </p:txBody>
        </p:sp>
        <p:sp>
          <p:nvSpPr>
            <p:cNvPr id="100" name="正方形/長方形 99">
              <a:extLst>
                <a:ext uri="{FF2B5EF4-FFF2-40B4-BE49-F238E27FC236}">
                  <a16:creationId xmlns:a16="http://schemas.microsoft.com/office/drawing/2014/main" id="{86C2E430-05E2-71BC-344D-E7C3BF6DCA34}"/>
                </a:ext>
              </a:extLst>
            </p:cNvPr>
            <p:cNvSpPr/>
            <p:nvPr/>
          </p:nvSpPr>
          <p:spPr>
            <a:xfrm>
              <a:off x="5080420" y="3554648"/>
              <a:ext cx="463579"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kumimoji="1" lang="en-US" altLang="ja-JP" sz="800" b="1" dirty="0">
                  <a:solidFill>
                    <a:schemeClr val="tx1">
                      <a:lumMod val="95000"/>
                      <a:lumOff val="5000"/>
                    </a:schemeClr>
                  </a:solidFill>
                  <a:latin typeface="+mn-ea"/>
                </a:rPr>
                <a:t>2.4GH</a:t>
              </a:r>
              <a:r>
                <a:rPr kumimoji="1" lang="ja-JP" altLang="en-US" sz="800" b="1" dirty="0">
                  <a:solidFill>
                    <a:schemeClr val="tx1">
                      <a:lumMod val="95000"/>
                      <a:lumOff val="5000"/>
                    </a:schemeClr>
                  </a:solidFill>
                  <a:latin typeface="+mn-ea"/>
                </a:rPr>
                <a:t>ｚ</a:t>
              </a:r>
            </a:p>
          </p:txBody>
        </p:sp>
        <p:cxnSp>
          <p:nvCxnSpPr>
            <p:cNvPr id="101" name="直線コネクタ 100">
              <a:extLst>
                <a:ext uri="{FF2B5EF4-FFF2-40B4-BE49-F238E27FC236}">
                  <a16:creationId xmlns:a16="http://schemas.microsoft.com/office/drawing/2014/main" id="{DCFFB083-8E1B-DE8C-0454-753F96679E1B}"/>
                </a:ext>
              </a:extLst>
            </p:cNvPr>
            <p:cNvCxnSpPr>
              <a:cxnSpLocks/>
            </p:cNvCxnSpPr>
            <p:nvPr/>
          </p:nvCxnSpPr>
          <p:spPr>
            <a:xfrm>
              <a:off x="5083194" y="3810161"/>
              <a:ext cx="1823306" cy="0"/>
            </a:xfrm>
            <a:prstGeom prst="line">
              <a:avLst/>
            </a:prstGeom>
            <a:ln w="82550">
              <a:gradFill flip="none" rotWithShape="1">
                <a:gsLst>
                  <a:gs pos="100000">
                    <a:srgbClr val="8FB737">
                      <a:alpha val="70000"/>
                    </a:srgbClr>
                  </a:gs>
                  <a:gs pos="0">
                    <a:srgbClr val="31926F"/>
                  </a:gs>
                </a:gsLst>
                <a:lin ang="0" scaled="1"/>
                <a:tileRect/>
              </a:gra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2" name="正方形/長方形 101">
              <a:extLst>
                <a:ext uri="{FF2B5EF4-FFF2-40B4-BE49-F238E27FC236}">
                  <a16:creationId xmlns:a16="http://schemas.microsoft.com/office/drawing/2014/main" id="{B142168C-5974-166D-6C80-542CECD5761D}"/>
                </a:ext>
              </a:extLst>
            </p:cNvPr>
            <p:cNvSpPr/>
            <p:nvPr/>
          </p:nvSpPr>
          <p:spPr>
            <a:xfrm>
              <a:off x="6018586" y="3558748"/>
              <a:ext cx="33087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en-US" altLang="ja-JP" sz="800" b="1" dirty="0">
                  <a:solidFill>
                    <a:schemeClr val="tx1">
                      <a:lumMod val="95000"/>
                      <a:lumOff val="5000"/>
                    </a:schemeClr>
                  </a:solidFill>
                  <a:latin typeface="+mn-ea"/>
                </a:rPr>
                <a:t>5</a:t>
              </a:r>
              <a:r>
                <a:rPr kumimoji="1" lang="en-US" altLang="ja-JP" sz="800" b="1" dirty="0">
                  <a:solidFill>
                    <a:schemeClr val="tx1">
                      <a:lumMod val="95000"/>
                      <a:lumOff val="5000"/>
                    </a:schemeClr>
                  </a:solidFill>
                  <a:latin typeface="+mn-ea"/>
                </a:rPr>
                <a:t>GH</a:t>
              </a:r>
              <a:r>
                <a:rPr kumimoji="1" lang="ja-JP" altLang="en-US" sz="800" b="1" dirty="0">
                  <a:solidFill>
                    <a:schemeClr val="tx1">
                      <a:lumMod val="95000"/>
                      <a:lumOff val="5000"/>
                    </a:schemeClr>
                  </a:solidFill>
                  <a:latin typeface="+mn-ea"/>
                </a:rPr>
                <a:t>ｚ</a:t>
              </a:r>
            </a:p>
          </p:txBody>
        </p:sp>
        <p:sp>
          <p:nvSpPr>
            <p:cNvPr id="103" name="正方形/長方形 102">
              <a:extLst>
                <a:ext uri="{FF2B5EF4-FFF2-40B4-BE49-F238E27FC236}">
                  <a16:creationId xmlns:a16="http://schemas.microsoft.com/office/drawing/2014/main" id="{10122721-1BBC-300B-8B55-22502C5593FF}"/>
                </a:ext>
              </a:extLst>
            </p:cNvPr>
            <p:cNvSpPr/>
            <p:nvPr/>
          </p:nvSpPr>
          <p:spPr>
            <a:xfrm>
              <a:off x="6577361" y="3558748"/>
              <a:ext cx="33087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en-US" altLang="ja-JP" sz="800" b="1" dirty="0">
                  <a:solidFill>
                    <a:schemeClr val="tx1">
                      <a:lumMod val="95000"/>
                      <a:lumOff val="5000"/>
                    </a:schemeClr>
                  </a:solidFill>
                  <a:latin typeface="+mn-ea"/>
                </a:rPr>
                <a:t>6</a:t>
              </a:r>
              <a:r>
                <a:rPr kumimoji="1" lang="en-US" altLang="ja-JP" sz="800" b="1" dirty="0">
                  <a:solidFill>
                    <a:schemeClr val="tx1">
                      <a:lumMod val="95000"/>
                      <a:lumOff val="5000"/>
                    </a:schemeClr>
                  </a:solidFill>
                  <a:latin typeface="+mn-ea"/>
                </a:rPr>
                <a:t>GH</a:t>
              </a:r>
              <a:r>
                <a:rPr kumimoji="1" lang="ja-JP" altLang="en-US" sz="800" b="1" dirty="0">
                  <a:solidFill>
                    <a:schemeClr val="tx1">
                      <a:lumMod val="95000"/>
                      <a:lumOff val="5000"/>
                    </a:schemeClr>
                  </a:solidFill>
                  <a:latin typeface="+mn-ea"/>
                </a:rPr>
                <a:t>ｚ</a:t>
              </a:r>
            </a:p>
          </p:txBody>
        </p:sp>
        <p:sp>
          <p:nvSpPr>
            <p:cNvPr id="104" name="正方形/長方形 103">
              <a:extLst>
                <a:ext uri="{FF2B5EF4-FFF2-40B4-BE49-F238E27FC236}">
                  <a16:creationId xmlns:a16="http://schemas.microsoft.com/office/drawing/2014/main" id="{BC6C114E-9815-C3BC-64AF-2BB2444BCE69}"/>
                </a:ext>
              </a:extLst>
            </p:cNvPr>
            <p:cNvSpPr/>
            <p:nvPr/>
          </p:nvSpPr>
          <p:spPr>
            <a:xfrm>
              <a:off x="5061874" y="3928403"/>
              <a:ext cx="263064"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lang="ja-JP" altLang="en-US" sz="800" b="1" dirty="0">
                  <a:solidFill>
                    <a:srgbClr val="31926F"/>
                  </a:solidFill>
                  <a:latin typeface="+mn-ea"/>
                </a:rPr>
                <a:t>大</a:t>
              </a:r>
              <a:endParaRPr kumimoji="1" lang="ja-JP" altLang="en-US" sz="800" b="1" dirty="0">
                <a:solidFill>
                  <a:srgbClr val="31926F"/>
                </a:solidFill>
                <a:latin typeface="+mn-ea"/>
              </a:endParaRPr>
            </a:p>
          </p:txBody>
        </p:sp>
        <p:sp>
          <p:nvSpPr>
            <p:cNvPr id="105" name="正方形/長方形 104">
              <a:extLst>
                <a:ext uri="{FF2B5EF4-FFF2-40B4-BE49-F238E27FC236}">
                  <a16:creationId xmlns:a16="http://schemas.microsoft.com/office/drawing/2014/main" id="{21B15B43-5179-699A-1374-D4C8E1B4EBC4}"/>
                </a:ext>
              </a:extLst>
            </p:cNvPr>
            <p:cNvSpPr/>
            <p:nvPr/>
          </p:nvSpPr>
          <p:spPr>
            <a:xfrm>
              <a:off x="6685685" y="3928112"/>
              <a:ext cx="263064"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kumimoji="1" lang="ja-JP" altLang="en-US" sz="800" b="1" dirty="0">
                  <a:solidFill>
                    <a:srgbClr val="8FB737"/>
                  </a:solidFill>
                  <a:latin typeface="+mn-ea"/>
                </a:rPr>
                <a:t>小</a:t>
              </a:r>
            </a:p>
          </p:txBody>
        </p:sp>
        <p:sp>
          <p:nvSpPr>
            <p:cNvPr id="106" name="正方形/長方形 105">
              <a:extLst>
                <a:ext uri="{FF2B5EF4-FFF2-40B4-BE49-F238E27FC236}">
                  <a16:creationId xmlns:a16="http://schemas.microsoft.com/office/drawing/2014/main" id="{19D39349-BAF4-9031-AAFB-5090F22B0A49}"/>
                </a:ext>
              </a:extLst>
            </p:cNvPr>
            <p:cNvSpPr/>
            <p:nvPr/>
          </p:nvSpPr>
          <p:spPr>
            <a:xfrm>
              <a:off x="5628426" y="3936591"/>
              <a:ext cx="732842"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kumimoji="1" lang="ja-JP" altLang="en-US" sz="800" dirty="0">
                  <a:solidFill>
                    <a:schemeClr val="tx1">
                      <a:lumMod val="95000"/>
                      <a:lumOff val="5000"/>
                    </a:schemeClr>
                  </a:solidFill>
                  <a:latin typeface="+mn-ea"/>
                </a:rPr>
                <a:t>カバーエリア</a:t>
              </a:r>
            </a:p>
          </p:txBody>
        </p:sp>
        <p:sp>
          <p:nvSpPr>
            <p:cNvPr id="118" name="電波｜右">
              <a:extLst>
                <a:ext uri="{FF2B5EF4-FFF2-40B4-BE49-F238E27FC236}">
                  <a16:creationId xmlns:a16="http://schemas.microsoft.com/office/drawing/2014/main" id="{31817CE1-A44C-9693-ABC8-13C9583FF2AF}"/>
                </a:ext>
              </a:extLst>
            </p:cNvPr>
            <p:cNvSpPr>
              <a:spLocks noEditPoints="1"/>
            </p:cNvSpPr>
            <p:nvPr/>
          </p:nvSpPr>
          <p:spPr bwMode="auto">
            <a:xfrm rot="8100000">
              <a:off x="4194062" y="3707664"/>
              <a:ext cx="338138" cy="334963"/>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81" name="グループ化 180">
            <a:extLst>
              <a:ext uri="{FF2B5EF4-FFF2-40B4-BE49-F238E27FC236}">
                <a16:creationId xmlns:a16="http://schemas.microsoft.com/office/drawing/2014/main" id="{3539613A-B0F6-9402-11AB-A9BD32C4C09A}"/>
              </a:ext>
            </a:extLst>
          </p:cNvPr>
          <p:cNvGrpSpPr/>
          <p:nvPr/>
        </p:nvGrpSpPr>
        <p:grpSpPr>
          <a:xfrm>
            <a:off x="503998" y="3918089"/>
            <a:ext cx="3024650" cy="907678"/>
            <a:chOff x="503998" y="4087782"/>
            <a:chExt cx="3024650" cy="907678"/>
          </a:xfrm>
        </p:grpSpPr>
        <p:sp>
          <p:nvSpPr>
            <p:cNvPr id="32" name="テキスト ボックス 31">
              <a:extLst>
                <a:ext uri="{FF2B5EF4-FFF2-40B4-BE49-F238E27FC236}">
                  <a16:creationId xmlns:a16="http://schemas.microsoft.com/office/drawing/2014/main" id="{2B3122AD-C656-589F-024E-627D74759080}"/>
                </a:ext>
              </a:extLst>
            </p:cNvPr>
            <p:cNvSpPr txBox="1"/>
            <p:nvPr/>
          </p:nvSpPr>
          <p:spPr>
            <a:xfrm>
              <a:off x="503999" y="4087782"/>
              <a:ext cx="1716320" cy="153888"/>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要因②</a:t>
              </a:r>
              <a:r>
                <a:rPr kumimoji="1" lang="ja-JP" altLang="en-US" sz="1000" b="1" dirty="0">
                  <a:latin typeface="+mn-ea"/>
                </a:rPr>
                <a:t>：同時接続数</a:t>
              </a:r>
            </a:p>
          </p:txBody>
        </p:sp>
        <p:grpSp>
          <p:nvGrpSpPr>
            <p:cNvPr id="176" name="グループ化 175">
              <a:extLst>
                <a:ext uri="{FF2B5EF4-FFF2-40B4-BE49-F238E27FC236}">
                  <a16:creationId xmlns:a16="http://schemas.microsoft.com/office/drawing/2014/main" id="{B76898B1-5771-84F9-BC4C-84D1B42A30D1}"/>
                </a:ext>
              </a:extLst>
            </p:cNvPr>
            <p:cNvGrpSpPr/>
            <p:nvPr/>
          </p:nvGrpSpPr>
          <p:grpSpPr>
            <a:xfrm>
              <a:off x="503998" y="4275460"/>
              <a:ext cx="3024650" cy="720000"/>
              <a:chOff x="503998" y="4275460"/>
              <a:chExt cx="3024650" cy="720000"/>
            </a:xfrm>
          </p:grpSpPr>
          <p:grpSp>
            <p:nvGrpSpPr>
              <p:cNvPr id="135" name="グループ化 134">
                <a:extLst>
                  <a:ext uri="{FF2B5EF4-FFF2-40B4-BE49-F238E27FC236}">
                    <a16:creationId xmlns:a16="http://schemas.microsoft.com/office/drawing/2014/main" id="{511AEAA7-75D8-7D9B-A237-19C7910048A1}"/>
                  </a:ext>
                </a:extLst>
              </p:cNvPr>
              <p:cNvGrpSpPr/>
              <p:nvPr/>
            </p:nvGrpSpPr>
            <p:grpSpPr>
              <a:xfrm>
                <a:off x="503998" y="4275460"/>
                <a:ext cx="1764000" cy="565327"/>
                <a:chOff x="503998" y="4275460"/>
                <a:chExt cx="1764000" cy="565327"/>
              </a:xfrm>
            </p:grpSpPr>
            <p:sp>
              <p:nvSpPr>
                <p:cNvPr id="34" name="フリーフォーム 181">
                  <a:extLst>
                    <a:ext uri="{FF2B5EF4-FFF2-40B4-BE49-F238E27FC236}">
                      <a16:creationId xmlns:a16="http://schemas.microsoft.com/office/drawing/2014/main" id="{36DD6D2E-E6E8-D3D2-35AC-542A01B40157}"/>
                    </a:ext>
                  </a:extLst>
                </p:cNvPr>
                <p:cNvSpPr/>
                <p:nvPr/>
              </p:nvSpPr>
              <p:spPr>
                <a:xfrm>
                  <a:off x="503998" y="4275460"/>
                  <a:ext cx="1764000" cy="565327"/>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5" name="フリーフォーム 182">
                  <a:extLst>
                    <a:ext uri="{FF2B5EF4-FFF2-40B4-BE49-F238E27FC236}">
                      <a16:creationId xmlns:a16="http://schemas.microsoft.com/office/drawing/2014/main" id="{78B9D85B-11E8-A508-F124-26907784BA1D}"/>
                    </a:ext>
                  </a:extLst>
                </p:cNvPr>
                <p:cNvSpPr/>
                <p:nvPr/>
              </p:nvSpPr>
              <p:spPr>
                <a:xfrm>
                  <a:off x="503999" y="4275461"/>
                  <a:ext cx="1069036"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フリーフォーム 183">
                  <a:extLst>
                    <a:ext uri="{FF2B5EF4-FFF2-40B4-BE49-F238E27FC236}">
                      <a16:creationId xmlns:a16="http://schemas.microsoft.com/office/drawing/2014/main" id="{3CDBF51B-74B6-DC09-B926-C900255CC7D5}"/>
                    </a:ext>
                  </a:extLst>
                </p:cNvPr>
                <p:cNvSpPr/>
                <p:nvPr/>
              </p:nvSpPr>
              <p:spPr>
                <a:xfrm>
                  <a:off x="503999" y="4275461"/>
                  <a:ext cx="629695"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3" name="正方形/長方形 42">
                  <a:extLst>
                    <a:ext uri="{FF2B5EF4-FFF2-40B4-BE49-F238E27FC236}">
                      <a16:creationId xmlns:a16="http://schemas.microsoft.com/office/drawing/2014/main" id="{C5BF0544-630C-7823-E62C-1E038A0983FC}"/>
                    </a:ext>
                  </a:extLst>
                </p:cNvPr>
                <p:cNvSpPr/>
                <p:nvPr/>
              </p:nvSpPr>
              <p:spPr>
                <a:xfrm>
                  <a:off x="503999" y="4278537"/>
                  <a:ext cx="189242"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cxnSp>
            <p:nvCxnSpPr>
              <p:cNvPr id="62" name="直線コネクタ 61">
                <a:extLst>
                  <a:ext uri="{FF2B5EF4-FFF2-40B4-BE49-F238E27FC236}">
                    <a16:creationId xmlns:a16="http://schemas.microsoft.com/office/drawing/2014/main" id="{D5E9E1FE-EDBE-F04A-41CF-F4B73B5AF087}"/>
                  </a:ext>
                </a:extLst>
              </p:cNvPr>
              <p:cNvCxnSpPr>
                <a:cxnSpLocks/>
              </p:cNvCxnSpPr>
              <p:nvPr/>
            </p:nvCxnSpPr>
            <p:spPr>
              <a:xfrm>
                <a:off x="1500188" y="4944660"/>
                <a:ext cx="767811" cy="0"/>
              </a:xfrm>
              <a:prstGeom prst="line">
                <a:avLst/>
              </a:prstGeom>
              <a:ln w="38100">
                <a:solidFill>
                  <a:srgbClr val="31926F"/>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74" name="グループ化 173">
                <a:extLst>
                  <a:ext uri="{FF2B5EF4-FFF2-40B4-BE49-F238E27FC236}">
                    <a16:creationId xmlns:a16="http://schemas.microsoft.com/office/drawing/2014/main" id="{ABC7F047-1315-787C-F9DF-1815CAD3F574}"/>
                  </a:ext>
                </a:extLst>
              </p:cNvPr>
              <p:cNvGrpSpPr/>
              <p:nvPr/>
            </p:nvGrpSpPr>
            <p:grpSpPr>
              <a:xfrm>
                <a:off x="506881" y="4588638"/>
                <a:ext cx="1759561" cy="273441"/>
                <a:chOff x="506881" y="4603076"/>
                <a:chExt cx="1759561" cy="273441"/>
              </a:xfrm>
            </p:grpSpPr>
            <p:pic>
              <p:nvPicPr>
                <p:cNvPr id="121" name="グラフィックス 120">
                  <a:extLst>
                    <a:ext uri="{FF2B5EF4-FFF2-40B4-BE49-F238E27FC236}">
                      <a16:creationId xmlns:a16="http://schemas.microsoft.com/office/drawing/2014/main" id="{D39DBAFD-8836-4106-38A9-A2FCA2243B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881" y="4603076"/>
                  <a:ext cx="114318" cy="273092"/>
                </a:xfrm>
                <a:prstGeom prst="rect">
                  <a:avLst/>
                </a:prstGeom>
              </p:spPr>
            </p:pic>
            <p:pic>
              <p:nvPicPr>
                <p:cNvPr id="122" name="グラフィックス 121">
                  <a:extLst>
                    <a:ext uri="{FF2B5EF4-FFF2-40B4-BE49-F238E27FC236}">
                      <a16:creationId xmlns:a16="http://schemas.microsoft.com/office/drawing/2014/main" id="{AE175350-BBC0-F70E-7AE8-84C84AFD9E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731" y="4603076"/>
                  <a:ext cx="114318" cy="273092"/>
                </a:xfrm>
                <a:prstGeom prst="rect">
                  <a:avLst/>
                </a:prstGeom>
              </p:spPr>
            </p:pic>
            <p:pic>
              <p:nvPicPr>
                <p:cNvPr id="123" name="グラフィックス 122">
                  <a:extLst>
                    <a:ext uri="{FF2B5EF4-FFF2-40B4-BE49-F238E27FC236}">
                      <a16:creationId xmlns:a16="http://schemas.microsoft.com/office/drawing/2014/main" id="{9A8EE8F0-3562-1774-5EB3-88DA689F82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581" y="4603076"/>
                  <a:ext cx="114318" cy="273092"/>
                </a:xfrm>
                <a:prstGeom prst="rect">
                  <a:avLst/>
                </a:prstGeom>
              </p:spPr>
            </p:pic>
            <p:pic>
              <p:nvPicPr>
                <p:cNvPr id="124" name="グラフィックス 123">
                  <a:extLst>
                    <a:ext uri="{FF2B5EF4-FFF2-40B4-BE49-F238E27FC236}">
                      <a16:creationId xmlns:a16="http://schemas.microsoft.com/office/drawing/2014/main" id="{23AB97C7-C9AB-89F3-6885-92DE552651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431" y="4603076"/>
                  <a:ext cx="114318" cy="273092"/>
                </a:xfrm>
                <a:prstGeom prst="rect">
                  <a:avLst/>
                </a:prstGeom>
              </p:spPr>
            </p:pic>
            <p:pic>
              <p:nvPicPr>
                <p:cNvPr id="125" name="グラフィックス 124">
                  <a:extLst>
                    <a:ext uri="{FF2B5EF4-FFF2-40B4-BE49-F238E27FC236}">
                      <a16:creationId xmlns:a16="http://schemas.microsoft.com/office/drawing/2014/main" id="{89F6EA0E-B053-003A-73D2-9654D7E5E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0281" y="4603076"/>
                  <a:ext cx="114318" cy="273092"/>
                </a:xfrm>
                <a:prstGeom prst="rect">
                  <a:avLst/>
                </a:prstGeom>
              </p:spPr>
            </p:pic>
            <p:grpSp>
              <p:nvGrpSpPr>
                <p:cNvPr id="152" name="グループ化 151">
                  <a:extLst>
                    <a:ext uri="{FF2B5EF4-FFF2-40B4-BE49-F238E27FC236}">
                      <a16:creationId xmlns:a16="http://schemas.microsoft.com/office/drawing/2014/main" id="{421C919D-57E5-8848-5741-2AE707988BD7}"/>
                    </a:ext>
                  </a:extLst>
                </p:cNvPr>
                <p:cNvGrpSpPr/>
                <p:nvPr/>
              </p:nvGrpSpPr>
              <p:grpSpPr>
                <a:xfrm>
                  <a:off x="1536162" y="4603076"/>
                  <a:ext cx="112730" cy="273441"/>
                  <a:chOff x="1536162" y="4603076"/>
                  <a:chExt cx="112730" cy="273441"/>
                </a:xfrm>
              </p:grpSpPr>
              <p:sp>
                <p:nvSpPr>
                  <p:cNvPr id="141" name="フリーフォーム: 図形 140">
                    <a:extLst>
                      <a:ext uri="{FF2B5EF4-FFF2-40B4-BE49-F238E27FC236}">
                        <a16:creationId xmlns:a16="http://schemas.microsoft.com/office/drawing/2014/main" id="{23BB3043-8F68-A783-7A79-4E8869746F7F}"/>
                      </a:ext>
                    </a:extLst>
                  </p:cNvPr>
                  <p:cNvSpPr/>
                  <p:nvPr/>
                </p:nvSpPr>
                <p:spPr>
                  <a:xfrm>
                    <a:off x="153616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4C8F2D08-EE24-F100-DD1A-DD2B7D0C758E}"/>
                      </a:ext>
                    </a:extLst>
                  </p:cNvPr>
                  <p:cNvSpPr/>
                  <p:nvPr/>
                </p:nvSpPr>
                <p:spPr>
                  <a:xfrm>
                    <a:off x="156636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nvGrpSpPr>
                <p:cNvPr id="153" name="グループ化 152">
                  <a:extLst>
                    <a:ext uri="{FF2B5EF4-FFF2-40B4-BE49-F238E27FC236}">
                      <a16:creationId xmlns:a16="http://schemas.microsoft.com/office/drawing/2014/main" id="{925DC04D-4628-4676-9E7F-1BBA2371AFE6}"/>
                    </a:ext>
                  </a:extLst>
                </p:cNvPr>
                <p:cNvGrpSpPr/>
                <p:nvPr/>
              </p:nvGrpSpPr>
              <p:grpSpPr>
                <a:xfrm>
                  <a:off x="1742012" y="4603076"/>
                  <a:ext cx="112730" cy="273441"/>
                  <a:chOff x="1742012" y="4603076"/>
                  <a:chExt cx="112730" cy="273441"/>
                </a:xfrm>
              </p:grpSpPr>
              <p:sp>
                <p:nvSpPr>
                  <p:cNvPr id="144" name="フリーフォーム: 図形 143">
                    <a:extLst>
                      <a:ext uri="{FF2B5EF4-FFF2-40B4-BE49-F238E27FC236}">
                        <a16:creationId xmlns:a16="http://schemas.microsoft.com/office/drawing/2014/main" id="{122944EA-4692-F47A-1C39-5EA1734A871C}"/>
                      </a:ext>
                    </a:extLst>
                  </p:cNvPr>
                  <p:cNvSpPr/>
                  <p:nvPr/>
                </p:nvSpPr>
                <p:spPr>
                  <a:xfrm>
                    <a:off x="174201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45" name="フリーフォーム: 図形 144">
                    <a:extLst>
                      <a:ext uri="{FF2B5EF4-FFF2-40B4-BE49-F238E27FC236}">
                        <a16:creationId xmlns:a16="http://schemas.microsoft.com/office/drawing/2014/main" id="{8C5CDE38-F367-38F6-858B-B8B2AF5A50EB}"/>
                      </a:ext>
                    </a:extLst>
                  </p:cNvPr>
                  <p:cNvSpPr/>
                  <p:nvPr/>
                </p:nvSpPr>
                <p:spPr>
                  <a:xfrm>
                    <a:off x="177221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nvGrpSpPr>
                <p:cNvPr id="154" name="グループ化 153">
                  <a:extLst>
                    <a:ext uri="{FF2B5EF4-FFF2-40B4-BE49-F238E27FC236}">
                      <a16:creationId xmlns:a16="http://schemas.microsoft.com/office/drawing/2014/main" id="{AC010606-6DB5-8949-1107-8A05D4859F1C}"/>
                    </a:ext>
                  </a:extLst>
                </p:cNvPr>
                <p:cNvGrpSpPr/>
                <p:nvPr/>
              </p:nvGrpSpPr>
              <p:grpSpPr>
                <a:xfrm>
                  <a:off x="1947862" y="4603076"/>
                  <a:ext cx="112730" cy="273441"/>
                  <a:chOff x="1947862" y="4603076"/>
                  <a:chExt cx="112730" cy="273441"/>
                </a:xfrm>
              </p:grpSpPr>
              <p:sp>
                <p:nvSpPr>
                  <p:cNvPr id="147" name="フリーフォーム: 図形 146">
                    <a:extLst>
                      <a:ext uri="{FF2B5EF4-FFF2-40B4-BE49-F238E27FC236}">
                        <a16:creationId xmlns:a16="http://schemas.microsoft.com/office/drawing/2014/main" id="{AFB584C4-C7D3-15B7-4283-2B477ADFC92E}"/>
                      </a:ext>
                    </a:extLst>
                  </p:cNvPr>
                  <p:cNvSpPr/>
                  <p:nvPr/>
                </p:nvSpPr>
                <p:spPr>
                  <a:xfrm>
                    <a:off x="194786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5555F301-1B2D-3B45-6DBA-53A4CCD59736}"/>
                      </a:ext>
                    </a:extLst>
                  </p:cNvPr>
                  <p:cNvSpPr/>
                  <p:nvPr/>
                </p:nvSpPr>
                <p:spPr>
                  <a:xfrm>
                    <a:off x="197806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nvGrpSpPr>
                <p:cNvPr id="155" name="グループ化 154">
                  <a:extLst>
                    <a:ext uri="{FF2B5EF4-FFF2-40B4-BE49-F238E27FC236}">
                      <a16:creationId xmlns:a16="http://schemas.microsoft.com/office/drawing/2014/main" id="{CB5E659C-FDFA-A34C-E357-DEF2A9712E55}"/>
                    </a:ext>
                  </a:extLst>
                </p:cNvPr>
                <p:cNvGrpSpPr/>
                <p:nvPr/>
              </p:nvGrpSpPr>
              <p:grpSpPr>
                <a:xfrm>
                  <a:off x="2153712" y="4603076"/>
                  <a:ext cx="112730" cy="273441"/>
                  <a:chOff x="2153712" y="4603076"/>
                  <a:chExt cx="112730" cy="273441"/>
                </a:xfrm>
              </p:grpSpPr>
              <p:sp>
                <p:nvSpPr>
                  <p:cNvPr id="150" name="フリーフォーム: 図形 149">
                    <a:extLst>
                      <a:ext uri="{FF2B5EF4-FFF2-40B4-BE49-F238E27FC236}">
                        <a16:creationId xmlns:a16="http://schemas.microsoft.com/office/drawing/2014/main" id="{DC4C2ED6-1147-C768-5D5F-85FB592DB1A4}"/>
                      </a:ext>
                    </a:extLst>
                  </p:cNvPr>
                  <p:cNvSpPr/>
                  <p:nvPr/>
                </p:nvSpPr>
                <p:spPr>
                  <a:xfrm>
                    <a:off x="2153712" y="4662775"/>
                    <a:ext cx="112730" cy="213742"/>
                  </a:xfrm>
                  <a:custGeom>
                    <a:avLst/>
                    <a:gdLst>
                      <a:gd name="connsiteX0" fmla="*/ 12448 w 112730"/>
                      <a:gd name="connsiteY0" fmla="*/ 125273 h 213742"/>
                      <a:gd name="connsiteX1" fmla="*/ 25436 w 112730"/>
                      <a:gd name="connsiteY1" fmla="*/ 130227 h 213742"/>
                      <a:gd name="connsiteX2" fmla="*/ 30866 w 112730"/>
                      <a:gd name="connsiteY2" fmla="*/ 213742 h 213742"/>
                      <a:gd name="connsiteX3" fmla="*/ 83262 w 112730"/>
                      <a:gd name="connsiteY3" fmla="*/ 213742 h 213742"/>
                      <a:gd name="connsiteX4" fmla="*/ 87771 w 112730"/>
                      <a:gd name="connsiteY4" fmla="*/ 130227 h 213742"/>
                      <a:gd name="connsiteX5" fmla="*/ 100251 w 112730"/>
                      <a:gd name="connsiteY5" fmla="*/ 125273 h 213742"/>
                      <a:gd name="connsiteX6" fmla="*/ 112730 w 112730"/>
                      <a:gd name="connsiteY6" fmla="*/ 106950 h 213742"/>
                      <a:gd name="connsiteX7" fmla="*/ 112730 w 112730"/>
                      <a:gd name="connsiteY7" fmla="*/ 21276 h 213742"/>
                      <a:gd name="connsiteX8" fmla="*/ 95773 w 112730"/>
                      <a:gd name="connsiteY8" fmla="*/ 1969 h 213742"/>
                      <a:gd name="connsiteX9" fmla="*/ 75323 w 112730"/>
                      <a:gd name="connsiteY9" fmla="*/ 0 h 213742"/>
                      <a:gd name="connsiteX10" fmla="*/ 37407 w 112730"/>
                      <a:gd name="connsiteY10" fmla="*/ 0 h 213742"/>
                      <a:gd name="connsiteX11" fmla="*/ 16957 w 112730"/>
                      <a:gd name="connsiteY11" fmla="*/ 1969 h 213742"/>
                      <a:gd name="connsiteX12" fmla="*/ 0 w 112730"/>
                      <a:gd name="connsiteY12" fmla="*/ 21276 h 213742"/>
                      <a:gd name="connsiteX13" fmla="*/ 0 w 112730"/>
                      <a:gd name="connsiteY13" fmla="*/ 106950 h 213742"/>
                      <a:gd name="connsiteX14" fmla="*/ 12480 w 112730"/>
                      <a:gd name="connsiteY14" fmla="*/ 125273 h 21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730" h="213742">
                        <a:moveTo>
                          <a:pt x="12448" y="125273"/>
                        </a:moveTo>
                        <a:lnTo>
                          <a:pt x="25436" y="130227"/>
                        </a:lnTo>
                        <a:cubicBezTo>
                          <a:pt x="25436" y="130227"/>
                          <a:pt x="25436" y="116921"/>
                          <a:pt x="30866" y="213742"/>
                        </a:cubicBezTo>
                        <a:lnTo>
                          <a:pt x="83262" y="213742"/>
                        </a:lnTo>
                        <a:cubicBezTo>
                          <a:pt x="84500" y="191514"/>
                          <a:pt x="85993" y="164077"/>
                          <a:pt x="87771" y="130227"/>
                        </a:cubicBezTo>
                        <a:lnTo>
                          <a:pt x="100251" y="125273"/>
                        </a:lnTo>
                        <a:cubicBezTo>
                          <a:pt x="108221" y="122288"/>
                          <a:pt x="112730" y="116350"/>
                          <a:pt x="112730" y="106950"/>
                        </a:cubicBezTo>
                        <a:lnTo>
                          <a:pt x="112730" y="21276"/>
                        </a:lnTo>
                        <a:cubicBezTo>
                          <a:pt x="112730" y="10384"/>
                          <a:pt x="107745" y="3461"/>
                          <a:pt x="95773" y="1969"/>
                        </a:cubicBezTo>
                        <a:lnTo>
                          <a:pt x="75323" y="0"/>
                        </a:lnTo>
                        <a:lnTo>
                          <a:pt x="37407" y="0"/>
                        </a:lnTo>
                        <a:lnTo>
                          <a:pt x="16957" y="1969"/>
                        </a:lnTo>
                        <a:cubicBezTo>
                          <a:pt x="4986" y="3461"/>
                          <a:pt x="0" y="10384"/>
                          <a:pt x="0" y="21276"/>
                        </a:cubicBezTo>
                        <a:lnTo>
                          <a:pt x="0" y="106950"/>
                        </a:lnTo>
                        <a:cubicBezTo>
                          <a:pt x="0" y="116350"/>
                          <a:pt x="4477" y="122288"/>
                          <a:pt x="12480" y="125273"/>
                        </a:cubicBezTo>
                        <a:close/>
                      </a:path>
                    </a:pathLst>
                  </a:custGeom>
                  <a:solidFill>
                    <a:schemeClr val="bg1"/>
                  </a:solidFill>
                  <a:ln w="12700" cap="rnd">
                    <a:solidFill>
                      <a:srgbClr val="31926F"/>
                    </a:solidFill>
                    <a:prstDash val="solid"/>
                    <a:round/>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E746893B-8723-D136-877F-F2F116E4B194}"/>
                      </a:ext>
                    </a:extLst>
                  </p:cNvPr>
                  <p:cNvSpPr/>
                  <p:nvPr/>
                </p:nvSpPr>
                <p:spPr>
                  <a:xfrm>
                    <a:off x="2183911" y="4603076"/>
                    <a:ext cx="52268" cy="51823"/>
                  </a:xfrm>
                  <a:custGeom>
                    <a:avLst/>
                    <a:gdLst>
                      <a:gd name="connsiteX0" fmla="*/ 52269 w 52268"/>
                      <a:gd name="connsiteY0" fmla="*/ 25912 h 51823"/>
                      <a:gd name="connsiteX1" fmla="*/ 26134 w 52268"/>
                      <a:gd name="connsiteY1" fmla="*/ 51824 h 51823"/>
                      <a:gd name="connsiteX2" fmla="*/ 0 w 52268"/>
                      <a:gd name="connsiteY2" fmla="*/ 25912 h 51823"/>
                      <a:gd name="connsiteX3" fmla="*/ 26134 w 52268"/>
                      <a:gd name="connsiteY3" fmla="*/ 0 h 51823"/>
                      <a:gd name="connsiteX4" fmla="*/ 52269 w 52268"/>
                      <a:gd name="connsiteY4" fmla="*/ 25912 h 5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8" h="51823">
                        <a:moveTo>
                          <a:pt x="52269" y="25912"/>
                        </a:moveTo>
                        <a:cubicBezTo>
                          <a:pt x="52269" y="40223"/>
                          <a:pt x="40568" y="51824"/>
                          <a:pt x="26134" y="51824"/>
                        </a:cubicBezTo>
                        <a:cubicBezTo>
                          <a:pt x="11701" y="51824"/>
                          <a:pt x="0" y="40223"/>
                          <a:pt x="0" y="25912"/>
                        </a:cubicBezTo>
                        <a:cubicBezTo>
                          <a:pt x="0" y="11601"/>
                          <a:pt x="11701" y="0"/>
                          <a:pt x="26134" y="0"/>
                        </a:cubicBezTo>
                        <a:cubicBezTo>
                          <a:pt x="40568" y="0"/>
                          <a:pt x="52269" y="11601"/>
                          <a:pt x="52269" y="25912"/>
                        </a:cubicBezTo>
                        <a:close/>
                      </a:path>
                    </a:pathLst>
                  </a:custGeom>
                  <a:solidFill>
                    <a:schemeClr val="bg1"/>
                  </a:solidFill>
                  <a:ln w="12700" cap="rnd">
                    <a:solidFill>
                      <a:srgbClr val="31926F"/>
                    </a:solidFill>
                    <a:prstDash val="solid"/>
                    <a:round/>
                  </a:ln>
                </p:spPr>
                <p:txBody>
                  <a:bodyPr rtlCol="0" anchor="ctr"/>
                  <a:lstStyle/>
                  <a:p>
                    <a:endParaRPr lang="ja-JP" altLang="en-US"/>
                  </a:p>
                </p:txBody>
              </p:sp>
            </p:grpSp>
          </p:grpSp>
          <p:sp>
            <p:nvSpPr>
              <p:cNvPr id="130" name="電波｜右">
                <a:extLst>
                  <a:ext uri="{FF2B5EF4-FFF2-40B4-BE49-F238E27FC236}">
                    <a16:creationId xmlns:a16="http://schemas.microsoft.com/office/drawing/2014/main" id="{A6D3CDB5-87F4-3B22-73FA-FE0E33B13A8B}"/>
                  </a:ext>
                </a:extLst>
              </p:cNvPr>
              <p:cNvSpPr>
                <a:spLocks noEditPoints="1"/>
              </p:cNvSpPr>
              <p:nvPr/>
            </p:nvSpPr>
            <p:spPr bwMode="auto">
              <a:xfrm rot="5400000">
                <a:off x="701227" y="4381944"/>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161" name="グループ化 160">
                <a:extLst>
                  <a:ext uri="{FF2B5EF4-FFF2-40B4-BE49-F238E27FC236}">
                    <a16:creationId xmlns:a16="http://schemas.microsoft.com/office/drawing/2014/main" id="{327194DC-9EBE-4794-2ECC-E25381D5C164}"/>
                  </a:ext>
                </a:extLst>
              </p:cNvPr>
              <p:cNvGrpSpPr/>
              <p:nvPr/>
            </p:nvGrpSpPr>
            <p:grpSpPr>
              <a:xfrm>
                <a:off x="2295525" y="4275460"/>
                <a:ext cx="1233123" cy="720000"/>
                <a:chOff x="2295525" y="4275459"/>
                <a:chExt cx="1233123" cy="720000"/>
              </a:xfrm>
            </p:grpSpPr>
            <p:sp>
              <p:nvSpPr>
                <p:cNvPr id="159" name="正方形/長方形 158">
                  <a:extLst>
                    <a:ext uri="{FF2B5EF4-FFF2-40B4-BE49-F238E27FC236}">
                      <a16:creationId xmlns:a16="http://schemas.microsoft.com/office/drawing/2014/main" id="{FD2C01D2-7567-4940-E6A1-A5401777587C}"/>
                    </a:ext>
                  </a:extLst>
                </p:cNvPr>
                <p:cNvSpPr/>
                <p:nvPr/>
              </p:nvSpPr>
              <p:spPr>
                <a:xfrm>
                  <a:off x="2412648" y="4275459"/>
                  <a:ext cx="1116000" cy="720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fontAlgn="ctr"/>
                  <a:r>
                    <a:rPr kumimoji="1" lang="ja-JP" altLang="en-US" sz="1000" b="1" dirty="0">
                      <a:latin typeface="+mn-ea"/>
                    </a:rPr>
                    <a:t>同時に接続</a:t>
                  </a:r>
                  <a:endParaRPr kumimoji="1" lang="en-US" altLang="ja-JP" sz="1000" b="1" dirty="0">
                    <a:latin typeface="+mn-ea"/>
                  </a:endParaRPr>
                </a:p>
                <a:p>
                  <a:pPr fontAlgn="ctr"/>
                  <a:r>
                    <a:rPr kumimoji="1" lang="ja-JP" altLang="en-US" sz="1000" b="1" dirty="0">
                      <a:latin typeface="+mn-ea"/>
                    </a:rPr>
                    <a:t>できる上限数を</a:t>
                  </a:r>
                  <a:endParaRPr kumimoji="1" lang="en-US" altLang="ja-JP" sz="1000" b="1" dirty="0">
                    <a:latin typeface="+mn-ea"/>
                  </a:endParaRPr>
                </a:p>
                <a:p>
                  <a:pPr fontAlgn="ctr"/>
                  <a:r>
                    <a:rPr kumimoji="1" lang="ja-JP" altLang="en-US" sz="1000" b="1" dirty="0">
                      <a:latin typeface="+mn-ea"/>
                    </a:rPr>
                    <a:t>超えていると</a:t>
                  </a:r>
                  <a:endParaRPr kumimoji="1" lang="en-US" altLang="ja-JP" sz="1000" b="1" dirty="0">
                    <a:latin typeface="+mn-ea"/>
                  </a:endParaRPr>
                </a:p>
                <a:p>
                  <a:pPr fontAlgn="ctr"/>
                  <a:r>
                    <a:rPr kumimoji="1" lang="ja-JP" altLang="en-US" sz="1000" b="1" dirty="0">
                      <a:latin typeface="+mn-ea"/>
                    </a:rPr>
                    <a:t>低速・不通</a:t>
                  </a:r>
                </a:p>
              </p:txBody>
            </p:sp>
            <p:sp>
              <p:nvSpPr>
                <p:cNvPr id="160" name="二等辺三角形 159">
                  <a:extLst>
                    <a:ext uri="{FF2B5EF4-FFF2-40B4-BE49-F238E27FC236}">
                      <a16:creationId xmlns:a16="http://schemas.microsoft.com/office/drawing/2014/main" id="{3017A488-6F72-D090-9604-BA5BDC7A97A9}"/>
                    </a:ext>
                  </a:extLst>
                </p:cNvPr>
                <p:cNvSpPr/>
                <p:nvPr/>
              </p:nvSpPr>
              <p:spPr>
                <a:xfrm rot="16200000">
                  <a:off x="2316971" y="4569608"/>
                  <a:ext cx="88810" cy="131702"/>
                </a:xfrm>
                <a:prstGeom prst="triangle">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grpSp>
      <p:grpSp>
        <p:nvGrpSpPr>
          <p:cNvPr id="180" name="グループ化 179">
            <a:extLst>
              <a:ext uri="{FF2B5EF4-FFF2-40B4-BE49-F238E27FC236}">
                <a16:creationId xmlns:a16="http://schemas.microsoft.com/office/drawing/2014/main" id="{A67C4A41-0A80-365A-557A-40D9D3A1C237}"/>
              </a:ext>
            </a:extLst>
          </p:cNvPr>
          <p:cNvGrpSpPr/>
          <p:nvPr/>
        </p:nvGrpSpPr>
        <p:grpSpPr>
          <a:xfrm>
            <a:off x="503999" y="4937568"/>
            <a:ext cx="3024649" cy="912038"/>
            <a:chOff x="503999" y="5036924"/>
            <a:chExt cx="3024649" cy="912038"/>
          </a:xfrm>
        </p:grpSpPr>
        <p:sp>
          <p:nvSpPr>
            <p:cNvPr id="73" name="テキスト ボックス 72">
              <a:extLst>
                <a:ext uri="{FF2B5EF4-FFF2-40B4-BE49-F238E27FC236}">
                  <a16:creationId xmlns:a16="http://schemas.microsoft.com/office/drawing/2014/main" id="{F494A016-4CCC-F987-ECFC-500C97CBD9B0}"/>
                </a:ext>
              </a:extLst>
            </p:cNvPr>
            <p:cNvSpPr txBox="1"/>
            <p:nvPr/>
          </p:nvSpPr>
          <p:spPr>
            <a:xfrm>
              <a:off x="503999" y="5036924"/>
              <a:ext cx="1716320" cy="153888"/>
            </a:xfrm>
            <a:prstGeom prst="rect">
              <a:avLst/>
            </a:prstGeom>
            <a:noFill/>
          </p:spPr>
          <p:txBody>
            <a:bodyPr wrap="square" lIns="0" tIns="0" rIns="0" bIns="0" rtlCol="0">
              <a:spAutoFit/>
            </a:bodyPr>
            <a:lstStyle/>
            <a:p>
              <a:pPr fontAlgn="ctr"/>
              <a:r>
                <a:rPr kumimoji="1" lang="ja-JP" altLang="en-US" sz="1000" b="1" dirty="0">
                  <a:solidFill>
                    <a:srgbClr val="31926F"/>
                  </a:solidFill>
                  <a:latin typeface="+mn-ea"/>
                </a:rPr>
                <a:t>要因③</a:t>
              </a:r>
              <a:r>
                <a:rPr kumimoji="1" lang="ja-JP" altLang="en-US" sz="1000" b="1" dirty="0">
                  <a:latin typeface="+mn-ea"/>
                </a:rPr>
                <a:t>：電波干渉</a:t>
              </a:r>
            </a:p>
          </p:txBody>
        </p:sp>
        <p:grpSp>
          <p:nvGrpSpPr>
            <p:cNvPr id="175" name="グループ化 174">
              <a:extLst>
                <a:ext uri="{FF2B5EF4-FFF2-40B4-BE49-F238E27FC236}">
                  <a16:creationId xmlns:a16="http://schemas.microsoft.com/office/drawing/2014/main" id="{8AB877BF-9DA1-9519-B829-AA8E45DE4130}"/>
                </a:ext>
              </a:extLst>
            </p:cNvPr>
            <p:cNvGrpSpPr/>
            <p:nvPr/>
          </p:nvGrpSpPr>
          <p:grpSpPr>
            <a:xfrm>
              <a:off x="503999" y="5228962"/>
              <a:ext cx="3024649" cy="720000"/>
              <a:chOff x="503999" y="5228962"/>
              <a:chExt cx="3024649" cy="720000"/>
            </a:xfrm>
          </p:grpSpPr>
          <p:grpSp>
            <p:nvGrpSpPr>
              <p:cNvPr id="139" name="グループ化 138">
                <a:extLst>
                  <a:ext uri="{FF2B5EF4-FFF2-40B4-BE49-F238E27FC236}">
                    <a16:creationId xmlns:a16="http://schemas.microsoft.com/office/drawing/2014/main" id="{A2B8D7E2-AFE6-B74F-8FAF-66B9F2CB3AD8}"/>
                  </a:ext>
                </a:extLst>
              </p:cNvPr>
              <p:cNvGrpSpPr/>
              <p:nvPr/>
            </p:nvGrpSpPr>
            <p:grpSpPr>
              <a:xfrm>
                <a:off x="503999" y="5228962"/>
                <a:ext cx="1763999" cy="530815"/>
                <a:chOff x="503999" y="5228962"/>
                <a:chExt cx="1763999" cy="530815"/>
              </a:xfrm>
            </p:grpSpPr>
            <p:sp>
              <p:nvSpPr>
                <p:cNvPr id="8" name="フリーフォーム 164">
                  <a:extLst>
                    <a:ext uri="{FF2B5EF4-FFF2-40B4-BE49-F238E27FC236}">
                      <a16:creationId xmlns:a16="http://schemas.microsoft.com/office/drawing/2014/main" id="{65631F44-A03B-778C-5D55-D054FC7032BA}"/>
                    </a:ext>
                  </a:extLst>
                </p:cNvPr>
                <p:cNvSpPr/>
                <p:nvPr/>
              </p:nvSpPr>
              <p:spPr>
                <a:xfrm>
                  <a:off x="503999" y="5231836"/>
                  <a:ext cx="1109273" cy="52794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68" name="フリーフォーム 204">
                  <a:extLst>
                    <a:ext uri="{FF2B5EF4-FFF2-40B4-BE49-F238E27FC236}">
                      <a16:creationId xmlns:a16="http://schemas.microsoft.com/office/drawing/2014/main" id="{DC0496B8-910D-44AC-C79E-DC1CA270721E}"/>
                    </a:ext>
                  </a:extLst>
                </p:cNvPr>
                <p:cNvSpPr/>
                <p:nvPr/>
              </p:nvSpPr>
              <p:spPr>
                <a:xfrm>
                  <a:off x="503999" y="5231837"/>
                  <a:ext cx="694856"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69" name="フリーフォーム 205">
                  <a:extLst>
                    <a:ext uri="{FF2B5EF4-FFF2-40B4-BE49-F238E27FC236}">
                      <a16:creationId xmlns:a16="http://schemas.microsoft.com/office/drawing/2014/main" id="{164B9666-71C8-CA6B-F001-9B6612BBD861}"/>
                    </a:ext>
                  </a:extLst>
                </p:cNvPr>
                <p:cNvSpPr/>
                <p:nvPr/>
              </p:nvSpPr>
              <p:spPr>
                <a:xfrm>
                  <a:off x="503999" y="5231837"/>
                  <a:ext cx="409292"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0" name="正方形/長方形 69">
                  <a:extLst>
                    <a:ext uri="{FF2B5EF4-FFF2-40B4-BE49-F238E27FC236}">
                      <a16:creationId xmlns:a16="http://schemas.microsoft.com/office/drawing/2014/main" id="{D0FD7D82-0B51-F72B-AF49-C7F46A9B58D1}"/>
                    </a:ext>
                  </a:extLst>
                </p:cNvPr>
                <p:cNvSpPr/>
                <p:nvPr/>
              </p:nvSpPr>
              <p:spPr>
                <a:xfrm>
                  <a:off x="503999" y="5234913"/>
                  <a:ext cx="189242"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38" name="グループ化 137">
                  <a:extLst>
                    <a:ext uri="{FF2B5EF4-FFF2-40B4-BE49-F238E27FC236}">
                      <a16:creationId xmlns:a16="http://schemas.microsoft.com/office/drawing/2014/main" id="{A0753A21-CC4A-C78E-205D-2420DB890D37}"/>
                    </a:ext>
                  </a:extLst>
                </p:cNvPr>
                <p:cNvGrpSpPr/>
                <p:nvPr/>
              </p:nvGrpSpPr>
              <p:grpSpPr>
                <a:xfrm>
                  <a:off x="1254443" y="5228962"/>
                  <a:ext cx="1013555" cy="527941"/>
                  <a:chOff x="1243810" y="5228962"/>
                  <a:chExt cx="1013555" cy="527941"/>
                </a:xfrm>
              </p:grpSpPr>
              <p:sp>
                <p:nvSpPr>
                  <p:cNvPr id="11" name="フリーフォーム 165">
                    <a:extLst>
                      <a:ext uri="{FF2B5EF4-FFF2-40B4-BE49-F238E27FC236}">
                        <a16:creationId xmlns:a16="http://schemas.microsoft.com/office/drawing/2014/main" id="{7389AEDC-48C5-05A9-B16A-7A3E8D4F31BE}"/>
                      </a:ext>
                    </a:extLst>
                  </p:cNvPr>
                  <p:cNvSpPr/>
                  <p:nvPr/>
                </p:nvSpPr>
                <p:spPr>
                  <a:xfrm flipH="1">
                    <a:off x="1243810" y="5228962"/>
                    <a:ext cx="1013555" cy="52794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4" name="フリーフォーム 210">
                    <a:extLst>
                      <a:ext uri="{FF2B5EF4-FFF2-40B4-BE49-F238E27FC236}">
                        <a16:creationId xmlns:a16="http://schemas.microsoft.com/office/drawing/2014/main" id="{C8071085-FB59-AB16-5BDE-CB94494E2340}"/>
                      </a:ext>
                    </a:extLst>
                  </p:cNvPr>
                  <p:cNvSpPr/>
                  <p:nvPr/>
                </p:nvSpPr>
                <p:spPr>
                  <a:xfrm flipH="1">
                    <a:off x="1622467" y="5228963"/>
                    <a:ext cx="634898" cy="466181"/>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5" name="フリーフォーム 211">
                    <a:extLst>
                      <a:ext uri="{FF2B5EF4-FFF2-40B4-BE49-F238E27FC236}">
                        <a16:creationId xmlns:a16="http://schemas.microsoft.com/office/drawing/2014/main" id="{50163EF6-5E50-BEAC-DD7B-5BC11B5B552A}"/>
                      </a:ext>
                    </a:extLst>
                  </p:cNvPr>
                  <p:cNvSpPr/>
                  <p:nvPr/>
                </p:nvSpPr>
                <p:spPr>
                  <a:xfrm flipH="1">
                    <a:off x="1883391" y="5228963"/>
                    <a:ext cx="373974" cy="358199"/>
                  </a:xfrm>
                  <a:custGeom>
                    <a:avLst/>
                    <a:gdLst>
                      <a:gd name="connsiteX0" fmla="*/ 0 w 838022"/>
                      <a:gd name="connsiteY0" fmla="*/ 0 h 636799"/>
                      <a:gd name="connsiteX1" fmla="*/ 828713 w 838022"/>
                      <a:gd name="connsiteY1" fmla="*/ 0 h 636799"/>
                      <a:gd name="connsiteX2" fmla="*/ 838022 w 838022"/>
                      <a:gd name="connsiteY2" fmla="*/ 84349 h 636799"/>
                      <a:gd name="connsiteX3" fmla="*/ 233184 w 838022"/>
                      <a:gd name="connsiteY3" fmla="*/ 636799 h 636799"/>
                      <a:gd name="connsiteX4" fmla="*/ 111288 w 838022"/>
                      <a:gd name="connsiteY4" fmla="*/ 625575 h 636799"/>
                      <a:gd name="connsiteX5" fmla="*/ 0 w 838022"/>
                      <a:gd name="connsiteY5" fmla="*/ 594022 h 6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022" h="636799">
                        <a:moveTo>
                          <a:pt x="0" y="0"/>
                        </a:moveTo>
                        <a:lnTo>
                          <a:pt x="828713" y="0"/>
                        </a:lnTo>
                        <a:lnTo>
                          <a:pt x="838022" y="84349"/>
                        </a:lnTo>
                        <a:cubicBezTo>
                          <a:pt x="838022" y="389459"/>
                          <a:pt x="567227" y="636799"/>
                          <a:pt x="233184" y="636799"/>
                        </a:cubicBezTo>
                        <a:cubicBezTo>
                          <a:pt x="191429" y="636799"/>
                          <a:pt x="150662" y="632935"/>
                          <a:pt x="111288" y="625575"/>
                        </a:cubicBezTo>
                        <a:lnTo>
                          <a:pt x="0" y="594022"/>
                        </a:lnTo>
                        <a:close/>
                      </a:path>
                    </a:pathLst>
                  </a:cu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6" name="正方形/長方形 75">
                    <a:extLst>
                      <a:ext uri="{FF2B5EF4-FFF2-40B4-BE49-F238E27FC236}">
                        <a16:creationId xmlns:a16="http://schemas.microsoft.com/office/drawing/2014/main" id="{99BFE83D-9408-922D-9035-68175CF7DEE2}"/>
                      </a:ext>
                    </a:extLst>
                  </p:cNvPr>
                  <p:cNvSpPr/>
                  <p:nvPr/>
                </p:nvSpPr>
                <p:spPr>
                  <a:xfrm flipH="1">
                    <a:off x="2082420" y="5232039"/>
                    <a:ext cx="172913" cy="1019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32" name="電波｜右">
                  <a:extLst>
                    <a:ext uri="{FF2B5EF4-FFF2-40B4-BE49-F238E27FC236}">
                      <a16:creationId xmlns:a16="http://schemas.microsoft.com/office/drawing/2014/main" id="{6F14A107-FA63-1212-B176-6A869A31F5D2}"/>
                    </a:ext>
                  </a:extLst>
                </p:cNvPr>
                <p:cNvSpPr>
                  <a:spLocks noEditPoints="1"/>
                </p:cNvSpPr>
                <p:nvPr/>
              </p:nvSpPr>
              <p:spPr bwMode="auto">
                <a:xfrm rot="5400000">
                  <a:off x="701227" y="5329679"/>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133" name="電波｜右">
                  <a:extLst>
                    <a:ext uri="{FF2B5EF4-FFF2-40B4-BE49-F238E27FC236}">
                      <a16:creationId xmlns:a16="http://schemas.microsoft.com/office/drawing/2014/main" id="{B34366D8-49DA-639C-505F-278C126508F6}"/>
                    </a:ext>
                  </a:extLst>
                </p:cNvPr>
                <p:cNvSpPr>
                  <a:spLocks noEditPoints="1"/>
                </p:cNvSpPr>
                <p:nvPr/>
              </p:nvSpPr>
              <p:spPr bwMode="auto">
                <a:xfrm rot="16200000" flipH="1">
                  <a:off x="1918212" y="5329681"/>
                  <a:ext cx="172017" cy="170402"/>
                </a:xfrm>
                <a:custGeom>
                  <a:avLst/>
                  <a:gdLst>
                    <a:gd name="T0" fmla="*/ 56 w 137"/>
                    <a:gd name="T1" fmla="*/ 137 h 137"/>
                    <a:gd name="T2" fmla="*/ 35 w 137"/>
                    <a:gd name="T3" fmla="*/ 137 h 137"/>
                    <a:gd name="T4" fmla="*/ 0 w 137"/>
                    <a:gd name="T5" fmla="*/ 102 h 137"/>
                    <a:gd name="T6" fmla="*/ 0 w 137"/>
                    <a:gd name="T7" fmla="*/ 102 h 137"/>
                    <a:gd name="T8" fmla="*/ 0 w 137"/>
                    <a:gd name="T9" fmla="*/ 82 h 137"/>
                    <a:gd name="T10" fmla="*/ 0 w 137"/>
                    <a:gd name="T11" fmla="*/ 82 h 137"/>
                    <a:gd name="T12" fmla="*/ 56 w 137"/>
                    <a:gd name="T13" fmla="*/ 137 h 137"/>
                    <a:gd name="T14" fmla="*/ 137 w 137"/>
                    <a:gd name="T15" fmla="*/ 137 h 137"/>
                    <a:gd name="T16" fmla="*/ 0 w 137"/>
                    <a:gd name="T17" fmla="*/ 0 h 137"/>
                    <a:gd name="T18" fmla="*/ 0 w 137"/>
                    <a:gd name="T19" fmla="*/ 0 h 137"/>
                    <a:gd name="T20" fmla="*/ 0 w 137"/>
                    <a:gd name="T21" fmla="*/ 20 h 137"/>
                    <a:gd name="T22" fmla="*/ 0 w 137"/>
                    <a:gd name="T23" fmla="*/ 20 h 137"/>
                    <a:gd name="T24" fmla="*/ 117 w 137"/>
                    <a:gd name="T25" fmla="*/ 137 h 137"/>
                    <a:gd name="T26" fmla="*/ 137 w 137"/>
                    <a:gd name="T27" fmla="*/ 137 h 137"/>
                    <a:gd name="T28" fmla="*/ 0 w 137"/>
                    <a:gd name="T29" fmla="*/ 41 h 137"/>
                    <a:gd name="T30" fmla="*/ 0 w 137"/>
                    <a:gd name="T31" fmla="*/ 41 h 137"/>
                    <a:gd name="T32" fmla="*/ 0 w 137"/>
                    <a:gd name="T33" fmla="*/ 61 h 137"/>
                    <a:gd name="T34" fmla="*/ 0 w 137"/>
                    <a:gd name="T35" fmla="*/ 61 h 137"/>
                    <a:gd name="T36" fmla="*/ 76 w 137"/>
                    <a:gd name="T37" fmla="*/ 137 h 137"/>
                    <a:gd name="T38" fmla="*/ 96 w 137"/>
                    <a:gd name="T39" fmla="*/ 137 h 137"/>
                    <a:gd name="T40" fmla="*/ 0 w 137"/>
                    <a:gd name="T41"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56" y="137"/>
                      </a:moveTo>
                      <a:cubicBezTo>
                        <a:pt x="35" y="137"/>
                        <a:pt x="35" y="137"/>
                        <a:pt x="35" y="137"/>
                      </a:cubicBezTo>
                      <a:cubicBezTo>
                        <a:pt x="35" y="118"/>
                        <a:pt x="20" y="102"/>
                        <a:pt x="0" y="102"/>
                      </a:cubicBezTo>
                      <a:cubicBezTo>
                        <a:pt x="0" y="102"/>
                        <a:pt x="0" y="102"/>
                        <a:pt x="0" y="102"/>
                      </a:cubicBezTo>
                      <a:cubicBezTo>
                        <a:pt x="0" y="82"/>
                        <a:pt x="0" y="82"/>
                        <a:pt x="0" y="82"/>
                      </a:cubicBezTo>
                      <a:cubicBezTo>
                        <a:pt x="0" y="82"/>
                        <a:pt x="0" y="82"/>
                        <a:pt x="0" y="82"/>
                      </a:cubicBezTo>
                      <a:cubicBezTo>
                        <a:pt x="31" y="82"/>
                        <a:pt x="56" y="107"/>
                        <a:pt x="56" y="137"/>
                      </a:cubicBezTo>
                      <a:close/>
                      <a:moveTo>
                        <a:pt x="137" y="137"/>
                      </a:moveTo>
                      <a:cubicBezTo>
                        <a:pt x="137" y="62"/>
                        <a:pt x="76" y="0"/>
                        <a:pt x="0" y="0"/>
                      </a:cubicBezTo>
                      <a:cubicBezTo>
                        <a:pt x="0" y="0"/>
                        <a:pt x="0" y="0"/>
                        <a:pt x="0" y="0"/>
                      </a:cubicBezTo>
                      <a:cubicBezTo>
                        <a:pt x="0" y="20"/>
                        <a:pt x="0" y="20"/>
                        <a:pt x="0" y="20"/>
                      </a:cubicBezTo>
                      <a:cubicBezTo>
                        <a:pt x="0" y="20"/>
                        <a:pt x="0" y="20"/>
                        <a:pt x="0" y="20"/>
                      </a:cubicBezTo>
                      <a:cubicBezTo>
                        <a:pt x="65" y="20"/>
                        <a:pt x="117" y="73"/>
                        <a:pt x="117" y="137"/>
                      </a:cubicBezTo>
                      <a:lnTo>
                        <a:pt x="137" y="137"/>
                      </a:lnTo>
                      <a:close/>
                      <a:moveTo>
                        <a:pt x="0" y="41"/>
                      </a:moveTo>
                      <a:cubicBezTo>
                        <a:pt x="0" y="41"/>
                        <a:pt x="0" y="41"/>
                        <a:pt x="0" y="41"/>
                      </a:cubicBezTo>
                      <a:cubicBezTo>
                        <a:pt x="0" y="61"/>
                        <a:pt x="0" y="61"/>
                        <a:pt x="0" y="61"/>
                      </a:cubicBezTo>
                      <a:cubicBezTo>
                        <a:pt x="0" y="61"/>
                        <a:pt x="0" y="61"/>
                        <a:pt x="0" y="61"/>
                      </a:cubicBezTo>
                      <a:cubicBezTo>
                        <a:pt x="42" y="61"/>
                        <a:pt x="76" y="95"/>
                        <a:pt x="76" y="137"/>
                      </a:cubicBezTo>
                      <a:cubicBezTo>
                        <a:pt x="96" y="137"/>
                        <a:pt x="96" y="137"/>
                        <a:pt x="96" y="137"/>
                      </a:cubicBezTo>
                      <a:cubicBezTo>
                        <a:pt x="96" y="84"/>
                        <a:pt x="53" y="41"/>
                        <a:pt x="0" y="4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4" name="フリーフォーム 166">
                <a:extLst>
                  <a:ext uri="{FF2B5EF4-FFF2-40B4-BE49-F238E27FC236}">
                    <a16:creationId xmlns:a16="http://schemas.microsoft.com/office/drawing/2014/main" id="{9C94A547-EDAB-7970-87D3-AFE5767B0539}"/>
                  </a:ext>
                </a:extLst>
              </p:cNvPr>
              <p:cNvSpPr/>
              <p:nvPr/>
            </p:nvSpPr>
            <p:spPr>
              <a:xfrm>
                <a:off x="1227668" y="5230572"/>
                <a:ext cx="383109" cy="368637"/>
              </a:xfrm>
              <a:custGeom>
                <a:avLst/>
                <a:gdLst>
                  <a:gd name="connsiteX0" fmla="*/ 19193 w 681083"/>
                  <a:gd name="connsiteY0" fmla="*/ 0 h 655354"/>
                  <a:gd name="connsiteX1" fmla="*/ 659177 w 681083"/>
                  <a:gd name="connsiteY1" fmla="*/ 0 h 655354"/>
                  <a:gd name="connsiteX2" fmla="*/ 681083 w 681083"/>
                  <a:gd name="connsiteY2" fmla="*/ 124320 h 655354"/>
                  <a:gd name="connsiteX3" fmla="*/ 438004 w 681083"/>
                  <a:gd name="connsiteY3" fmla="*/ 579570 h 655354"/>
                  <a:gd name="connsiteX4" fmla="*/ 328705 w 681083"/>
                  <a:gd name="connsiteY4" fmla="*/ 655354 h 655354"/>
                  <a:gd name="connsiteX5" fmla="*/ 222104 w 681083"/>
                  <a:gd name="connsiteY5" fmla="*/ 574461 h 655354"/>
                  <a:gd name="connsiteX6" fmla="*/ 0 w 681083"/>
                  <a:gd name="connsiteY6" fmla="*/ 119211 h 6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083" h="655354">
                    <a:moveTo>
                      <a:pt x="19193" y="0"/>
                    </a:moveTo>
                    <a:lnTo>
                      <a:pt x="659177" y="0"/>
                    </a:lnTo>
                    <a:lnTo>
                      <a:pt x="681083" y="124320"/>
                    </a:lnTo>
                    <a:cubicBezTo>
                      <a:pt x="681083" y="292955"/>
                      <a:pt x="591472" y="449616"/>
                      <a:pt x="438004" y="579570"/>
                    </a:cubicBezTo>
                    <a:lnTo>
                      <a:pt x="328705" y="655354"/>
                    </a:lnTo>
                    <a:lnTo>
                      <a:pt x="222104" y="574461"/>
                    </a:lnTo>
                    <a:cubicBezTo>
                      <a:pt x="81879" y="444507"/>
                      <a:pt x="0" y="287846"/>
                      <a:pt x="0" y="119211"/>
                    </a:cubicBezTo>
                    <a:close/>
                  </a:path>
                </a:pathLst>
              </a:custGeom>
              <a:solidFill>
                <a:srgbClr val="E7314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cxnSp>
            <p:nvCxnSpPr>
              <p:cNvPr id="72" name="直線コネクタ 71">
                <a:extLst>
                  <a:ext uri="{FF2B5EF4-FFF2-40B4-BE49-F238E27FC236}">
                    <a16:creationId xmlns:a16="http://schemas.microsoft.com/office/drawing/2014/main" id="{DB0DABFC-2C38-CB1E-48C9-170CC4C5B58A}"/>
                  </a:ext>
                </a:extLst>
              </p:cNvPr>
              <p:cNvCxnSpPr>
                <a:cxnSpLocks/>
              </p:cNvCxnSpPr>
              <p:nvPr/>
            </p:nvCxnSpPr>
            <p:spPr>
              <a:xfrm flipV="1">
                <a:off x="503999" y="5891475"/>
                <a:ext cx="1764000" cy="13251"/>
              </a:xfrm>
              <a:prstGeom prst="line">
                <a:avLst/>
              </a:prstGeom>
              <a:ln w="38100">
                <a:solidFill>
                  <a:srgbClr val="31926F"/>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69" name="グループ化 168">
                <a:extLst>
                  <a:ext uri="{FF2B5EF4-FFF2-40B4-BE49-F238E27FC236}">
                    <a16:creationId xmlns:a16="http://schemas.microsoft.com/office/drawing/2014/main" id="{87776C83-83F0-B27A-DA94-F25881A503FD}"/>
                  </a:ext>
                </a:extLst>
              </p:cNvPr>
              <p:cNvGrpSpPr/>
              <p:nvPr/>
            </p:nvGrpSpPr>
            <p:grpSpPr>
              <a:xfrm>
                <a:off x="2295525" y="5228962"/>
                <a:ext cx="1233123" cy="720000"/>
                <a:chOff x="2295525" y="4275459"/>
                <a:chExt cx="1233123" cy="720000"/>
              </a:xfrm>
            </p:grpSpPr>
            <p:sp>
              <p:nvSpPr>
                <p:cNvPr id="170" name="正方形/長方形 169">
                  <a:extLst>
                    <a:ext uri="{FF2B5EF4-FFF2-40B4-BE49-F238E27FC236}">
                      <a16:creationId xmlns:a16="http://schemas.microsoft.com/office/drawing/2014/main" id="{33C5C22A-4BC8-F265-D1DC-BB276C932721}"/>
                    </a:ext>
                  </a:extLst>
                </p:cNvPr>
                <p:cNvSpPr/>
                <p:nvPr/>
              </p:nvSpPr>
              <p:spPr>
                <a:xfrm>
                  <a:off x="2412648" y="4275459"/>
                  <a:ext cx="1116000" cy="720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lstStyle/>
                <a:p>
                  <a:pPr fontAlgn="ctr"/>
                  <a:r>
                    <a:rPr kumimoji="1" lang="ja-JP" altLang="en-US" sz="1000" b="1" dirty="0">
                      <a:latin typeface="+mn-ea"/>
                    </a:rPr>
                    <a:t>電波干渉により、端末がつかむ電波が不安定になる</a:t>
                  </a:r>
                  <a:br>
                    <a:rPr kumimoji="1" lang="en-US" altLang="ja-JP" sz="1000" b="1" dirty="0">
                      <a:latin typeface="+mn-ea"/>
                    </a:rPr>
                  </a:br>
                  <a:r>
                    <a:rPr kumimoji="1" lang="ja-JP" altLang="en-US" sz="1000" b="1" dirty="0">
                      <a:latin typeface="+mn-ea"/>
                    </a:rPr>
                    <a:t>ため、低速・不通</a:t>
                  </a:r>
                </a:p>
              </p:txBody>
            </p:sp>
            <p:sp>
              <p:nvSpPr>
                <p:cNvPr id="171" name="二等辺三角形 170">
                  <a:extLst>
                    <a:ext uri="{FF2B5EF4-FFF2-40B4-BE49-F238E27FC236}">
                      <a16:creationId xmlns:a16="http://schemas.microsoft.com/office/drawing/2014/main" id="{E95D4BCC-2DAB-12A5-7DBF-B2FE901007F2}"/>
                    </a:ext>
                  </a:extLst>
                </p:cNvPr>
                <p:cNvSpPr/>
                <p:nvPr/>
              </p:nvSpPr>
              <p:spPr>
                <a:xfrm rot="16200000">
                  <a:off x="2316971" y="4569608"/>
                  <a:ext cx="88810" cy="131702"/>
                </a:xfrm>
                <a:prstGeom prst="triangle">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pic>
            <p:nvPicPr>
              <p:cNvPr id="172" name="グラフィックス 171">
                <a:extLst>
                  <a:ext uri="{FF2B5EF4-FFF2-40B4-BE49-F238E27FC236}">
                    <a16:creationId xmlns:a16="http://schemas.microsoft.com/office/drawing/2014/main" id="{8254DBAB-1962-6C50-27DB-8C59A39652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8984" y="5556441"/>
                <a:ext cx="114318" cy="273092"/>
              </a:xfrm>
              <a:prstGeom prst="rect">
                <a:avLst/>
              </a:prstGeom>
            </p:spPr>
          </p:pic>
        </p:grpSp>
      </p:grpSp>
      <p:grpSp>
        <p:nvGrpSpPr>
          <p:cNvPr id="182" name="グループ化 181">
            <a:extLst>
              <a:ext uri="{FF2B5EF4-FFF2-40B4-BE49-F238E27FC236}">
                <a16:creationId xmlns:a16="http://schemas.microsoft.com/office/drawing/2014/main" id="{BADAE913-7BDF-72B2-7B3C-959C53590178}"/>
              </a:ext>
            </a:extLst>
          </p:cNvPr>
          <p:cNvGrpSpPr/>
          <p:nvPr/>
        </p:nvGrpSpPr>
        <p:grpSpPr>
          <a:xfrm>
            <a:off x="503196" y="6182905"/>
            <a:ext cx="6553242" cy="1210397"/>
            <a:chOff x="503196" y="7182902"/>
            <a:chExt cx="6553242" cy="1210397"/>
          </a:xfrm>
        </p:grpSpPr>
        <p:sp>
          <p:nvSpPr>
            <p:cNvPr id="183" name="コンテンツ プレースホルダー 17">
              <a:extLst>
                <a:ext uri="{FF2B5EF4-FFF2-40B4-BE49-F238E27FC236}">
                  <a16:creationId xmlns:a16="http://schemas.microsoft.com/office/drawing/2014/main" id="{58189F9F-E321-7DFF-EAFF-EFEE4D6E9D04}"/>
                </a:ext>
              </a:extLst>
            </p:cNvPr>
            <p:cNvSpPr txBox="1">
              <a:spLocks/>
            </p:cNvSpPr>
            <p:nvPr/>
          </p:nvSpPr>
          <p:spPr>
            <a:xfrm>
              <a:off x="503196" y="7182902"/>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zh-TW" altLang="en-US" sz="1600" b="1" dirty="0"/>
                <a:t>伴走型技術支援</a:t>
              </a:r>
            </a:p>
          </p:txBody>
        </p:sp>
        <p:sp>
          <p:nvSpPr>
            <p:cNvPr id="184" name="コンテンツ プレースホルダー 17">
              <a:extLst>
                <a:ext uri="{FF2B5EF4-FFF2-40B4-BE49-F238E27FC236}">
                  <a16:creationId xmlns:a16="http://schemas.microsoft.com/office/drawing/2014/main" id="{5C42028E-4068-4B13-67D1-BA6C266EDBC6}"/>
                </a:ext>
              </a:extLst>
            </p:cNvPr>
            <p:cNvSpPr txBox="1">
              <a:spLocks/>
            </p:cNvSpPr>
            <p:nvPr/>
          </p:nvSpPr>
          <p:spPr>
            <a:xfrm>
              <a:off x="503196" y="7506902"/>
              <a:ext cx="655324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設置工程における、現地調査や計画について、都が調査会社へ委託して支援を実施。調査内容は、工事費や工事期間等の計画、施設の</a:t>
              </a:r>
              <a:r>
                <a:rPr lang="en-US" altLang="ja-JP" sz="1200" dirty="0"/>
                <a:t>Wi-Fi</a:t>
              </a:r>
              <a:r>
                <a:rPr lang="ja-JP" altLang="en-US" sz="1200" dirty="0"/>
                <a:t>の品質を担保するために必要な情報を取得することで、区市町村施設における</a:t>
              </a:r>
              <a:r>
                <a:rPr lang="en-US" altLang="ja-JP" sz="1200" dirty="0"/>
                <a:t>Wi-Fi</a:t>
              </a:r>
              <a:r>
                <a:rPr lang="ja-JP" altLang="en-US" sz="1200" dirty="0"/>
                <a:t>整備の作業工程の支援を実施する。</a:t>
              </a:r>
            </a:p>
            <a:p>
              <a:pPr marL="0" indent="0" algn="just" fontAlgn="ctr">
                <a:lnSpc>
                  <a:spcPct val="120000"/>
                </a:lnSpc>
                <a:spcBef>
                  <a:spcPts val="0"/>
                </a:spcBef>
                <a:buNone/>
              </a:pPr>
              <a:r>
                <a:rPr lang="ja-JP" altLang="en-US" sz="1200" dirty="0"/>
                <a:t> （相談先：東京都デジタルサービス局つながる東京推進課）</a:t>
              </a:r>
            </a:p>
          </p:txBody>
        </p:sp>
      </p:grpSp>
      <p:sp>
        <p:nvSpPr>
          <p:cNvPr id="186" name="正方形/長方形 185">
            <a:extLst>
              <a:ext uri="{FF2B5EF4-FFF2-40B4-BE49-F238E27FC236}">
                <a16:creationId xmlns:a16="http://schemas.microsoft.com/office/drawing/2014/main" id="{68457147-6129-72C8-A734-AE417FC0A6A2}"/>
              </a:ext>
            </a:extLst>
          </p:cNvPr>
          <p:cNvSpPr/>
          <p:nvPr/>
        </p:nvSpPr>
        <p:spPr>
          <a:xfrm>
            <a:off x="3708438" y="8083545"/>
            <a:ext cx="3348000" cy="2016000"/>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dirty="0">
              <a:solidFill>
                <a:prstClr val="white"/>
              </a:solidFill>
              <a:latin typeface="+mn-ea"/>
            </a:endParaRPr>
          </a:p>
        </p:txBody>
      </p:sp>
      <p:sp>
        <p:nvSpPr>
          <p:cNvPr id="187" name="正方形/長方形 186">
            <a:extLst>
              <a:ext uri="{FF2B5EF4-FFF2-40B4-BE49-F238E27FC236}">
                <a16:creationId xmlns:a16="http://schemas.microsoft.com/office/drawing/2014/main" id="{F1E625A7-C25D-8F2E-A456-322A9B4435DD}"/>
              </a:ext>
            </a:extLst>
          </p:cNvPr>
          <p:cNvSpPr/>
          <p:nvPr/>
        </p:nvSpPr>
        <p:spPr>
          <a:xfrm>
            <a:off x="503195" y="8083545"/>
            <a:ext cx="3132000" cy="2016000"/>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dirty="0">
              <a:solidFill>
                <a:prstClr val="white"/>
              </a:solidFill>
              <a:latin typeface="+mn-ea"/>
            </a:endParaRPr>
          </a:p>
        </p:txBody>
      </p:sp>
      <p:sp>
        <p:nvSpPr>
          <p:cNvPr id="195" name="楕円 194">
            <a:extLst>
              <a:ext uri="{FF2B5EF4-FFF2-40B4-BE49-F238E27FC236}">
                <a16:creationId xmlns:a16="http://schemas.microsoft.com/office/drawing/2014/main" id="{BE25ADEB-709E-1EAF-A98C-391DBF6FE5E5}"/>
              </a:ext>
            </a:extLst>
          </p:cNvPr>
          <p:cNvSpPr/>
          <p:nvPr/>
        </p:nvSpPr>
        <p:spPr>
          <a:xfrm>
            <a:off x="503196" y="7867776"/>
            <a:ext cx="108000" cy="108000"/>
          </a:xfrm>
          <a:prstGeom prst="ellipse">
            <a:avLst/>
          </a:prstGeom>
          <a:solidFill>
            <a:srgbClr val="E7314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6" name="楕円 195">
            <a:extLst>
              <a:ext uri="{FF2B5EF4-FFF2-40B4-BE49-F238E27FC236}">
                <a16:creationId xmlns:a16="http://schemas.microsoft.com/office/drawing/2014/main" id="{2F560EF4-2219-BAF9-62DD-4802404734F2}"/>
              </a:ext>
            </a:extLst>
          </p:cNvPr>
          <p:cNvSpPr/>
          <p:nvPr/>
        </p:nvSpPr>
        <p:spPr>
          <a:xfrm>
            <a:off x="1890450" y="7867776"/>
            <a:ext cx="108000" cy="108000"/>
          </a:xfrm>
          <a:prstGeom prst="ellipse">
            <a:avLst/>
          </a:prstGeom>
          <a:solidFill>
            <a:srgbClr val="E7314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7" name="楕円 196">
            <a:extLst>
              <a:ext uri="{FF2B5EF4-FFF2-40B4-BE49-F238E27FC236}">
                <a16:creationId xmlns:a16="http://schemas.microsoft.com/office/drawing/2014/main" id="{4C0818A4-F44A-0879-F342-F57FC36977F4}"/>
              </a:ext>
            </a:extLst>
          </p:cNvPr>
          <p:cNvSpPr/>
          <p:nvPr/>
        </p:nvSpPr>
        <p:spPr>
          <a:xfrm>
            <a:off x="3277704" y="7867776"/>
            <a:ext cx="108000" cy="108000"/>
          </a:xfrm>
          <a:prstGeom prst="ellipse">
            <a:avLst/>
          </a:prstGeom>
          <a:solidFill>
            <a:srgbClr val="31926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8" name="楕円 197">
            <a:extLst>
              <a:ext uri="{FF2B5EF4-FFF2-40B4-BE49-F238E27FC236}">
                <a16:creationId xmlns:a16="http://schemas.microsoft.com/office/drawing/2014/main" id="{38AA47C6-6685-EA2C-E9A2-029831C6C630}"/>
              </a:ext>
            </a:extLst>
          </p:cNvPr>
          <p:cNvSpPr/>
          <p:nvPr/>
        </p:nvSpPr>
        <p:spPr>
          <a:xfrm>
            <a:off x="4664958" y="7867776"/>
            <a:ext cx="108000" cy="108000"/>
          </a:xfrm>
          <a:prstGeom prst="ellipse">
            <a:avLst/>
          </a:prstGeom>
          <a:solidFill>
            <a:srgbClr val="31926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199" name="テキスト ボックス 198">
            <a:extLst>
              <a:ext uri="{FF2B5EF4-FFF2-40B4-BE49-F238E27FC236}">
                <a16:creationId xmlns:a16="http://schemas.microsoft.com/office/drawing/2014/main" id="{E3AE6387-AE8C-C586-FF5A-A6C5F2998544}"/>
              </a:ext>
            </a:extLst>
          </p:cNvPr>
          <p:cNvSpPr txBox="1"/>
          <p:nvPr/>
        </p:nvSpPr>
        <p:spPr>
          <a:xfrm>
            <a:off x="505180" y="7705536"/>
            <a:ext cx="512961"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現地調査</a:t>
            </a:r>
          </a:p>
        </p:txBody>
      </p:sp>
      <p:sp>
        <p:nvSpPr>
          <p:cNvPr id="201" name="テキスト ボックス 200">
            <a:extLst>
              <a:ext uri="{FF2B5EF4-FFF2-40B4-BE49-F238E27FC236}">
                <a16:creationId xmlns:a16="http://schemas.microsoft.com/office/drawing/2014/main" id="{BBC47E2C-8E2E-3644-A529-61CB5CEB8D3A}"/>
              </a:ext>
            </a:extLst>
          </p:cNvPr>
          <p:cNvSpPr txBox="1"/>
          <p:nvPr/>
        </p:nvSpPr>
        <p:spPr>
          <a:xfrm>
            <a:off x="1890450" y="7705536"/>
            <a:ext cx="641201"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計画の提示</a:t>
            </a:r>
          </a:p>
        </p:txBody>
      </p:sp>
      <p:sp>
        <p:nvSpPr>
          <p:cNvPr id="203" name="テキスト ボックス 202">
            <a:extLst>
              <a:ext uri="{FF2B5EF4-FFF2-40B4-BE49-F238E27FC236}">
                <a16:creationId xmlns:a16="http://schemas.microsoft.com/office/drawing/2014/main" id="{0E50CE6E-51E9-D74D-AA02-0376546B2838}"/>
              </a:ext>
            </a:extLst>
          </p:cNvPr>
          <p:cNvSpPr txBox="1"/>
          <p:nvPr/>
        </p:nvSpPr>
        <p:spPr>
          <a:xfrm>
            <a:off x="3277704" y="7700481"/>
            <a:ext cx="256480"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契約</a:t>
            </a:r>
          </a:p>
        </p:txBody>
      </p:sp>
      <p:sp>
        <p:nvSpPr>
          <p:cNvPr id="205" name="テキスト ボックス 204">
            <a:extLst>
              <a:ext uri="{FF2B5EF4-FFF2-40B4-BE49-F238E27FC236}">
                <a16:creationId xmlns:a16="http://schemas.microsoft.com/office/drawing/2014/main" id="{52022B6B-1EEA-A806-4F64-A8CE78A25BFF}"/>
              </a:ext>
            </a:extLst>
          </p:cNvPr>
          <p:cNvSpPr txBox="1"/>
          <p:nvPr/>
        </p:nvSpPr>
        <p:spPr>
          <a:xfrm>
            <a:off x="4664958" y="7700481"/>
            <a:ext cx="769441"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工事日程調整</a:t>
            </a:r>
          </a:p>
        </p:txBody>
      </p:sp>
      <p:sp>
        <p:nvSpPr>
          <p:cNvPr id="207" name="楕円 206">
            <a:extLst>
              <a:ext uri="{FF2B5EF4-FFF2-40B4-BE49-F238E27FC236}">
                <a16:creationId xmlns:a16="http://schemas.microsoft.com/office/drawing/2014/main" id="{54C7B73C-E6E9-7D7D-703C-54D65A2A5F35}"/>
              </a:ext>
            </a:extLst>
          </p:cNvPr>
          <p:cNvSpPr/>
          <p:nvPr/>
        </p:nvSpPr>
        <p:spPr>
          <a:xfrm>
            <a:off x="6052211" y="7867776"/>
            <a:ext cx="108000" cy="108000"/>
          </a:xfrm>
          <a:prstGeom prst="ellipse">
            <a:avLst/>
          </a:prstGeom>
          <a:solidFill>
            <a:srgbClr val="31926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208" name="テキスト ボックス 207">
            <a:extLst>
              <a:ext uri="{FF2B5EF4-FFF2-40B4-BE49-F238E27FC236}">
                <a16:creationId xmlns:a16="http://schemas.microsoft.com/office/drawing/2014/main" id="{90386B70-AB72-A073-B46C-C658C8702AAA}"/>
              </a:ext>
            </a:extLst>
          </p:cNvPr>
          <p:cNvSpPr txBox="1"/>
          <p:nvPr/>
        </p:nvSpPr>
        <p:spPr>
          <a:xfrm>
            <a:off x="6052211" y="7700481"/>
            <a:ext cx="256480" cy="153888"/>
          </a:xfrm>
          <a:prstGeom prst="rect">
            <a:avLst/>
          </a:prstGeom>
          <a:noFill/>
        </p:spPr>
        <p:txBody>
          <a:bodyPr wrap="square" lIns="0" tIns="0" rIns="0" bIns="0" rtlCol="0">
            <a:spAutoFit/>
          </a:bodyPr>
          <a:lstStyle/>
          <a:p>
            <a:pPr defTabSz="685814" fontAlgn="ctr">
              <a:defRPr/>
            </a:pPr>
            <a:r>
              <a:rPr lang="ja-JP" altLang="en-US" sz="1000" b="1" dirty="0">
                <a:solidFill>
                  <a:prstClr val="black"/>
                </a:solidFill>
                <a:latin typeface="+mn-ea"/>
              </a:rPr>
              <a:t>工事</a:t>
            </a:r>
          </a:p>
        </p:txBody>
      </p:sp>
      <p:sp>
        <p:nvSpPr>
          <p:cNvPr id="210" name="正方形/長方形 209">
            <a:extLst>
              <a:ext uri="{FF2B5EF4-FFF2-40B4-BE49-F238E27FC236}">
                <a16:creationId xmlns:a16="http://schemas.microsoft.com/office/drawing/2014/main" id="{5D317947-BAF0-81E9-4C22-AD7BE3CB46C6}"/>
              </a:ext>
            </a:extLst>
          </p:cNvPr>
          <p:cNvSpPr/>
          <p:nvPr/>
        </p:nvSpPr>
        <p:spPr>
          <a:xfrm>
            <a:off x="503195" y="7448009"/>
            <a:ext cx="62969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200" b="1" dirty="0">
                <a:solidFill>
                  <a:srgbClr val="31926F"/>
                </a:solidFill>
                <a:latin typeface="+mn-ea"/>
              </a:rPr>
              <a:t>整備工程</a:t>
            </a:r>
            <a:endParaRPr lang="en-US" altLang="ja-JP" sz="1200" b="1" dirty="0">
              <a:solidFill>
                <a:srgbClr val="31926F"/>
              </a:solidFill>
              <a:latin typeface="+mn-ea"/>
            </a:endParaRPr>
          </a:p>
        </p:txBody>
      </p:sp>
      <p:sp>
        <p:nvSpPr>
          <p:cNvPr id="220" name="正方形/長方形 219">
            <a:extLst>
              <a:ext uri="{FF2B5EF4-FFF2-40B4-BE49-F238E27FC236}">
                <a16:creationId xmlns:a16="http://schemas.microsoft.com/office/drawing/2014/main" id="{08A9E156-C65B-25D8-DAD0-CC2181B4D717}"/>
              </a:ext>
            </a:extLst>
          </p:cNvPr>
          <p:cNvSpPr/>
          <p:nvPr/>
        </p:nvSpPr>
        <p:spPr>
          <a:xfrm>
            <a:off x="5184230" y="8157956"/>
            <a:ext cx="1813414" cy="1867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8000" indent="-108000" defTabSz="685814"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既存</a:t>
            </a:r>
            <a:r>
              <a:rPr lang="en-US" altLang="ja-JP" sz="800" dirty="0">
                <a:solidFill>
                  <a:prstClr val="black"/>
                </a:solidFill>
                <a:latin typeface="+mn-ea"/>
              </a:rPr>
              <a:t>Wi-Fi</a:t>
            </a:r>
            <a:r>
              <a:rPr lang="ja-JP" altLang="en-US" sz="800" dirty="0">
                <a:solidFill>
                  <a:prstClr val="black"/>
                </a:solidFill>
                <a:latin typeface="+mn-ea"/>
              </a:rPr>
              <a:t>の契約内容や事業者の確認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en-US" altLang="ja-JP" sz="800" dirty="0">
                <a:solidFill>
                  <a:prstClr val="black"/>
                </a:solidFill>
                <a:latin typeface="+mn-ea"/>
              </a:rPr>
              <a:t>ONU</a:t>
            </a:r>
            <a:r>
              <a:rPr lang="ja-JP" altLang="en-US" sz="800" dirty="0">
                <a:solidFill>
                  <a:prstClr val="black"/>
                </a:solidFill>
                <a:latin typeface="+mn-ea"/>
              </a:rPr>
              <a:t>（光回線の接続口）の有無</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ルータ等のポートの空き確認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配線経路の確認、引き込み距離</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電波干渉の確認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室内の構造やパーテーション等の材質</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建屋の収容人数の確認</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アクセスポイントの設置場所</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アクセスポイント機器のスペック想定</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光回線の容量（速度）、契約</a:t>
            </a:r>
            <a:endParaRPr lang="en-US" altLang="ja-JP" sz="800" dirty="0">
              <a:solidFill>
                <a:prstClr val="black"/>
              </a:solidFill>
              <a:latin typeface="+mn-ea"/>
            </a:endParaRPr>
          </a:p>
          <a:p>
            <a:pPr marL="108000" indent="-108000" fontAlgn="ctr">
              <a:spcAft>
                <a:spcPts val="400"/>
              </a:spcAft>
              <a:buClr>
                <a:srgbClr val="31926F"/>
              </a:buClr>
              <a:buFont typeface="Wingdings" panose="05000000000000000000" pitchFamily="2" charset="2"/>
              <a:buChar char="p"/>
              <a:defRPr/>
            </a:pPr>
            <a:r>
              <a:rPr lang="ja-JP" altLang="en-US" sz="800" dirty="0">
                <a:solidFill>
                  <a:prstClr val="black"/>
                </a:solidFill>
                <a:latin typeface="+mn-ea"/>
              </a:rPr>
              <a:t>建物に対して光回線の引き込み有無</a:t>
            </a:r>
            <a:endParaRPr lang="en-US" altLang="ja-JP" sz="800" dirty="0">
              <a:solidFill>
                <a:prstClr val="black"/>
              </a:solidFill>
              <a:latin typeface="+mn-ea"/>
            </a:endParaRPr>
          </a:p>
        </p:txBody>
      </p:sp>
      <p:grpSp>
        <p:nvGrpSpPr>
          <p:cNvPr id="291" name="グループ化 290">
            <a:extLst>
              <a:ext uri="{FF2B5EF4-FFF2-40B4-BE49-F238E27FC236}">
                <a16:creationId xmlns:a16="http://schemas.microsoft.com/office/drawing/2014/main" id="{52718864-3917-8DCD-8EB3-E112903F3EF7}"/>
              </a:ext>
            </a:extLst>
          </p:cNvPr>
          <p:cNvGrpSpPr/>
          <p:nvPr/>
        </p:nvGrpSpPr>
        <p:grpSpPr>
          <a:xfrm>
            <a:off x="3783029" y="8646865"/>
            <a:ext cx="1343895" cy="1248579"/>
            <a:chOff x="3632014" y="8646865"/>
            <a:chExt cx="1343895" cy="1248579"/>
          </a:xfrm>
        </p:grpSpPr>
        <p:pic>
          <p:nvPicPr>
            <p:cNvPr id="189" name="図 188">
              <a:extLst>
                <a:ext uri="{FF2B5EF4-FFF2-40B4-BE49-F238E27FC236}">
                  <a16:creationId xmlns:a16="http://schemas.microsoft.com/office/drawing/2014/main" id="{F424F1F5-A1A7-D1F6-E7B7-3499B76FCA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35626" y="9022922"/>
              <a:ext cx="651579" cy="656270"/>
            </a:xfrm>
            <a:prstGeom prst="rect">
              <a:avLst/>
            </a:prstGeom>
          </p:spPr>
        </p:pic>
        <p:pic>
          <p:nvPicPr>
            <p:cNvPr id="190" name="図 189">
              <a:extLst>
                <a:ext uri="{FF2B5EF4-FFF2-40B4-BE49-F238E27FC236}">
                  <a16:creationId xmlns:a16="http://schemas.microsoft.com/office/drawing/2014/main" id="{135B65E9-5B57-9B9D-1867-EDF6C55716C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32014" y="8666536"/>
              <a:ext cx="651579" cy="656270"/>
            </a:xfrm>
            <a:prstGeom prst="rect">
              <a:avLst/>
            </a:prstGeom>
          </p:spPr>
        </p:pic>
        <p:pic>
          <p:nvPicPr>
            <p:cNvPr id="191" name="図 190">
              <a:extLst>
                <a:ext uri="{FF2B5EF4-FFF2-40B4-BE49-F238E27FC236}">
                  <a16:creationId xmlns:a16="http://schemas.microsoft.com/office/drawing/2014/main" id="{283C4E49-9066-325B-676C-B928392F1B8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24330" y="9031922"/>
              <a:ext cx="651579" cy="656270"/>
            </a:xfrm>
            <a:prstGeom prst="rect">
              <a:avLst/>
            </a:prstGeom>
          </p:spPr>
        </p:pic>
        <p:pic>
          <p:nvPicPr>
            <p:cNvPr id="192" name="図 191">
              <a:extLst>
                <a:ext uri="{FF2B5EF4-FFF2-40B4-BE49-F238E27FC236}">
                  <a16:creationId xmlns:a16="http://schemas.microsoft.com/office/drawing/2014/main" id="{1D360591-3A61-BD99-879D-F7B53BCB0EE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20717" y="8675536"/>
              <a:ext cx="651579" cy="656270"/>
            </a:xfrm>
            <a:prstGeom prst="rect">
              <a:avLst/>
            </a:prstGeom>
          </p:spPr>
        </p:pic>
        <p:cxnSp>
          <p:nvCxnSpPr>
            <p:cNvPr id="211" name="直線矢印コネクタ 210">
              <a:extLst>
                <a:ext uri="{FF2B5EF4-FFF2-40B4-BE49-F238E27FC236}">
                  <a16:creationId xmlns:a16="http://schemas.microsoft.com/office/drawing/2014/main" id="{C83E1EF3-5BE3-4137-FF11-A40827BFCB7D}"/>
                </a:ext>
              </a:extLst>
            </p:cNvPr>
            <p:cNvCxnSpPr>
              <a:cxnSpLocks/>
            </p:cNvCxnSpPr>
            <p:nvPr/>
          </p:nvCxnSpPr>
          <p:spPr>
            <a:xfrm>
              <a:off x="3962708" y="8675536"/>
              <a:ext cx="339446" cy="218111"/>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sp>
          <p:nvSpPr>
            <p:cNvPr id="212" name="楕円 211">
              <a:extLst>
                <a:ext uri="{FF2B5EF4-FFF2-40B4-BE49-F238E27FC236}">
                  <a16:creationId xmlns:a16="http://schemas.microsoft.com/office/drawing/2014/main" id="{5EAD1396-62C2-0136-F2A0-281D6F24AFB0}"/>
                </a:ext>
              </a:extLst>
            </p:cNvPr>
            <p:cNvSpPr/>
            <p:nvPr/>
          </p:nvSpPr>
          <p:spPr>
            <a:xfrm>
              <a:off x="3913798" y="8646865"/>
              <a:ext cx="95234" cy="97883"/>
            </a:xfrm>
            <a:prstGeom prst="ellipse">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cxnSp>
          <p:nvCxnSpPr>
            <p:cNvPr id="213" name="直線矢印コネクタ 212">
              <a:extLst>
                <a:ext uri="{FF2B5EF4-FFF2-40B4-BE49-F238E27FC236}">
                  <a16:creationId xmlns:a16="http://schemas.microsoft.com/office/drawing/2014/main" id="{95B6D88B-3C94-2EF3-34F7-AF6CC73458ED}"/>
                </a:ext>
              </a:extLst>
            </p:cNvPr>
            <p:cNvCxnSpPr>
              <a:cxnSpLocks/>
              <a:stCxn id="219" idx="3"/>
            </p:cNvCxnSpPr>
            <p:nvPr/>
          </p:nvCxnSpPr>
          <p:spPr>
            <a:xfrm>
              <a:off x="4297251" y="8880902"/>
              <a:ext cx="9026" cy="658156"/>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cxnSp>
          <p:nvCxnSpPr>
            <p:cNvPr id="214" name="直線矢印コネクタ 213">
              <a:extLst>
                <a:ext uri="{FF2B5EF4-FFF2-40B4-BE49-F238E27FC236}">
                  <a16:creationId xmlns:a16="http://schemas.microsoft.com/office/drawing/2014/main" id="{80046663-0098-1F33-3965-C47FFDA7958C}"/>
                </a:ext>
              </a:extLst>
            </p:cNvPr>
            <p:cNvCxnSpPr>
              <a:cxnSpLocks/>
            </p:cNvCxnSpPr>
            <p:nvPr/>
          </p:nvCxnSpPr>
          <p:spPr>
            <a:xfrm>
              <a:off x="4312471" y="9145478"/>
              <a:ext cx="170269" cy="112730"/>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94207C2D-9579-E6C5-BA7E-C04A39ECF838}"/>
                </a:ext>
              </a:extLst>
            </p:cNvPr>
            <p:cNvCxnSpPr>
              <a:cxnSpLocks/>
            </p:cNvCxnSpPr>
            <p:nvPr/>
          </p:nvCxnSpPr>
          <p:spPr>
            <a:xfrm>
              <a:off x="4300989" y="9539058"/>
              <a:ext cx="593700" cy="356386"/>
            </a:xfrm>
            <a:prstGeom prst="straightConnector1">
              <a:avLst/>
            </a:prstGeom>
            <a:ln w="34925">
              <a:solidFill>
                <a:srgbClr val="31926F"/>
              </a:solidFill>
              <a:tailEnd type="none"/>
            </a:ln>
          </p:spPr>
          <p:style>
            <a:lnRef idx="1">
              <a:schemeClr val="accent1"/>
            </a:lnRef>
            <a:fillRef idx="0">
              <a:schemeClr val="accent1"/>
            </a:fillRef>
            <a:effectRef idx="0">
              <a:schemeClr val="accent1"/>
            </a:effectRef>
            <a:fontRef idx="minor">
              <a:schemeClr val="tx1"/>
            </a:fontRef>
          </p:style>
        </p:cxnSp>
        <p:sp>
          <p:nvSpPr>
            <p:cNvPr id="216" name="正方形/長方形 215">
              <a:extLst>
                <a:ext uri="{FF2B5EF4-FFF2-40B4-BE49-F238E27FC236}">
                  <a16:creationId xmlns:a16="http://schemas.microsoft.com/office/drawing/2014/main" id="{9DA540BA-7F5A-3F0D-5E53-ED4DC22BE434}"/>
                </a:ext>
              </a:extLst>
            </p:cNvPr>
            <p:cNvSpPr/>
            <p:nvPr/>
          </p:nvSpPr>
          <p:spPr>
            <a:xfrm rot="16200000">
              <a:off x="4238656" y="9143950"/>
              <a:ext cx="117190" cy="75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a:solidFill>
                  <a:prstClr val="white"/>
                </a:solidFill>
                <a:latin typeface="+mn-ea"/>
              </a:endParaRPr>
            </a:p>
          </p:txBody>
        </p:sp>
        <p:cxnSp>
          <p:nvCxnSpPr>
            <p:cNvPr id="217" name="直線矢印コネクタ 216">
              <a:extLst>
                <a:ext uri="{FF2B5EF4-FFF2-40B4-BE49-F238E27FC236}">
                  <a16:creationId xmlns:a16="http://schemas.microsoft.com/office/drawing/2014/main" id="{69A81041-B2E7-E98D-4D61-B124DBF86355}"/>
                </a:ext>
              </a:extLst>
            </p:cNvPr>
            <p:cNvCxnSpPr>
              <a:cxnSpLocks/>
              <a:endCxn id="192" idx="0"/>
            </p:cNvCxnSpPr>
            <p:nvPr/>
          </p:nvCxnSpPr>
          <p:spPr>
            <a:xfrm flipV="1">
              <a:off x="4291839" y="8675536"/>
              <a:ext cx="354669" cy="205366"/>
            </a:xfrm>
            <a:prstGeom prst="straightConnector1">
              <a:avLst/>
            </a:prstGeom>
            <a:ln w="34925">
              <a:solidFill>
                <a:srgbClr val="31926F"/>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8" name="楕円 217">
              <a:extLst>
                <a:ext uri="{FF2B5EF4-FFF2-40B4-BE49-F238E27FC236}">
                  <a16:creationId xmlns:a16="http://schemas.microsoft.com/office/drawing/2014/main" id="{E545EDF7-0DA0-4B0E-23BB-08F645D5E817}"/>
                </a:ext>
              </a:extLst>
            </p:cNvPr>
            <p:cNvSpPr/>
            <p:nvPr/>
          </p:nvSpPr>
          <p:spPr>
            <a:xfrm>
              <a:off x="4616948" y="8648301"/>
              <a:ext cx="96895" cy="96448"/>
            </a:xfrm>
            <a:prstGeom prst="ellipse">
              <a:avLst/>
            </a:prstGeom>
            <a:solidFill>
              <a:schemeClr val="bg1">
                <a:lumMod val="85000"/>
              </a:schemeClr>
            </a:solidFill>
            <a:ln w="22225">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sp>
          <p:nvSpPr>
            <p:cNvPr id="219" name="正方形/長方形 218">
              <a:extLst>
                <a:ext uri="{FF2B5EF4-FFF2-40B4-BE49-F238E27FC236}">
                  <a16:creationId xmlns:a16="http://schemas.microsoft.com/office/drawing/2014/main" id="{DAABE3FE-F31B-DA64-FD6C-867A656EBCB8}"/>
                </a:ext>
              </a:extLst>
            </p:cNvPr>
            <p:cNvSpPr/>
            <p:nvPr/>
          </p:nvSpPr>
          <p:spPr>
            <a:xfrm rot="16200000">
              <a:off x="4238657" y="8901590"/>
              <a:ext cx="117190" cy="75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ja-JP" altLang="en-US" sz="1600">
                <a:solidFill>
                  <a:prstClr val="white"/>
                </a:solidFill>
                <a:latin typeface="+mn-ea"/>
              </a:endParaRPr>
            </a:p>
          </p:txBody>
        </p:sp>
        <p:sp>
          <p:nvSpPr>
            <p:cNvPr id="221" name="楕円 220">
              <a:extLst>
                <a:ext uri="{FF2B5EF4-FFF2-40B4-BE49-F238E27FC236}">
                  <a16:creationId xmlns:a16="http://schemas.microsoft.com/office/drawing/2014/main" id="{E365A8BC-7035-CB9B-A5B7-CA9C267A7CF3}"/>
                </a:ext>
              </a:extLst>
            </p:cNvPr>
            <p:cNvSpPr/>
            <p:nvPr/>
          </p:nvSpPr>
          <p:spPr>
            <a:xfrm>
              <a:off x="4433136" y="9209266"/>
              <a:ext cx="95234" cy="97883"/>
            </a:xfrm>
            <a:prstGeom prst="ellipse">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4" fontAlgn="ctr">
                <a:defRPr/>
              </a:pPr>
              <a:endParaRPr lang="ja-JP" altLang="en-US" sz="1100">
                <a:solidFill>
                  <a:prstClr val="white"/>
                </a:solidFill>
                <a:latin typeface="+mn-ea"/>
              </a:endParaRPr>
            </a:p>
          </p:txBody>
        </p:sp>
      </p:grpSp>
      <p:sp>
        <p:nvSpPr>
          <p:cNvPr id="222" name="正方形/長方形 221">
            <a:extLst>
              <a:ext uri="{FF2B5EF4-FFF2-40B4-BE49-F238E27FC236}">
                <a16:creationId xmlns:a16="http://schemas.microsoft.com/office/drawing/2014/main" id="{D33CD874-2046-AF62-D4A7-F11B50954C0C}"/>
              </a:ext>
            </a:extLst>
          </p:cNvPr>
          <p:cNvSpPr/>
          <p:nvPr/>
        </p:nvSpPr>
        <p:spPr>
          <a:xfrm>
            <a:off x="581259" y="8148449"/>
            <a:ext cx="920266"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200" b="1" dirty="0">
                <a:solidFill>
                  <a:schemeClr val="tx1"/>
                </a:solidFill>
                <a:latin typeface="+mn-ea"/>
              </a:rPr>
              <a:t>事業イメージ</a:t>
            </a:r>
            <a:endParaRPr lang="en-US" altLang="ja-JP" sz="1200" b="1" dirty="0">
              <a:solidFill>
                <a:schemeClr val="tx1"/>
              </a:solidFill>
              <a:latin typeface="+mn-ea"/>
            </a:endParaRPr>
          </a:p>
        </p:txBody>
      </p:sp>
      <p:sp>
        <p:nvSpPr>
          <p:cNvPr id="223" name="正方形/長方形 222">
            <a:extLst>
              <a:ext uri="{FF2B5EF4-FFF2-40B4-BE49-F238E27FC236}">
                <a16:creationId xmlns:a16="http://schemas.microsoft.com/office/drawing/2014/main" id="{BC642471-9E65-61D3-101E-1EB2D6944FAE}"/>
              </a:ext>
            </a:extLst>
          </p:cNvPr>
          <p:cNvSpPr/>
          <p:nvPr/>
        </p:nvSpPr>
        <p:spPr>
          <a:xfrm>
            <a:off x="3049496" y="8517785"/>
            <a:ext cx="173172"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800" b="1" dirty="0">
                <a:solidFill>
                  <a:prstClr val="black"/>
                </a:solidFill>
                <a:latin typeface="+mn-ea"/>
              </a:rPr>
              <a:t>都</a:t>
            </a:r>
            <a:endParaRPr lang="en-US" altLang="ja-JP" sz="800" b="1" dirty="0">
              <a:solidFill>
                <a:prstClr val="black"/>
              </a:solidFill>
              <a:latin typeface="+mn-ea"/>
            </a:endParaRPr>
          </a:p>
        </p:txBody>
      </p:sp>
      <p:cxnSp>
        <p:nvCxnSpPr>
          <p:cNvPr id="229" name="直線矢印コネクタ 228">
            <a:extLst>
              <a:ext uri="{FF2B5EF4-FFF2-40B4-BE49-F238E27FC236}">
                <a16:creationId xmlns:a16="http://schemas.microsoft.com/office/drawing/2014/main" id="{1F8F5AF7-BAA1-7F61-E7AC-B0D02B54476F}"/>
              </a:ext>
            </a:extLst>
          </p:cNvPr>
          <p:cNvCxnSpPr>
            <a:cxnSpLocks/>
          </p:cNvCxnSpPr>
          <p:nvPr/>
        </p:nvCxnSpPr>
        <p:spPr>
          <a:xfrm flipV="1">
            <a:off x="1585485" y="8656289"/>
            <a:ext cx="1152000" cy="6884"/>
          </a:xfrm>
          <a:prstGeom prst="straightConnector1">
            <a:avLst/>
          </a:prstGeom>
          <a:ln w="38100">
            <a:solidFill>
              <a:srgbClr val="31926F"/>
            </a:solidFill>
            <a:tailEnd type="triangle" w="med" len="sm"/>
          </a:ln>
        </p:spPr>
        <p:style>
          <a:lnRef idx="1">
            <a:schemeClr val="accent1"/>
          </a:lnRef>
          <a:fillRef idx="0">
            <a:schemeClr val="accent1"/>
          </a:fillRef>
          <a:effectRef idx="0">
            <a:schemeClr val="accent1"/>
          </a:effectRef>
          <a:fontRef idx="minor">
            <a:schemeClr val="tx1"/>
          </a:fontRef>
        </p:style>
      </p:cxnSp>
      <p:sp>
        <p:nvSpPr>
          <p:cNvPr id="230" name="正方形/長方形 229">
            <a:extLst>
              <a:ext uri="{FF2B5EF4-FFF2-40B4-BE49-F238E27FC236}">
                <a16:creationId xmlns:a16="http://schemas.microsoft.com/office/drawing/2014/main" id="{B551D0B9-BDA0-94AF-4927-526984B94044}"/>
              </a:ext>
            </a:extLst>
          </p:cNvPr>
          <p:cNvSpPr/>
          <p:nvPr/>
        </p:nvSpPr>
        <p:spPr>
          <a:xfrm>
            <a:off x="1609670" y="8712563"/>
            <a:ext cx="1103631"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1000" b="1" dirty="0">
                <a:solidFill>
                  <a:srgbClr val="31926F"/>
                </a:solidFill>
                <a:latin typeface="+mn-ea"/>
              </a:rPr>
              <a:t>②</a:t>
            </a:r>
            <a:r>
              <a:rPr lang="en-US" altLang="ja-JP" sz="1000" b="1" dirty="0">
                <a:solidFill>
                  <a:srgbClr val="31926F"/>
                </a:solidFill>
                <a:latin typeface="+mn-ea"/>
              </a:rPr>
              <a:t>Wi-Fi</a:t>
            </a:r>
            <a:r>
              <a:rPr lang="ja-JP" altLang="en-US" sz="1000" b="1" dirty="0">
                <a:solidFill>
                  <a:srgbClr val="31926F"/>
                </a:solidFill>
                <a:latin typeface="+mn-ea"/>
              </a:rPr>
              <a:t>相談、依頼</a:t>
            </a:r>
            <a:endParaRPr lang="en-US" altLang="ja-JP" sz="1000" b="1" dirty="0">
              <a:solidFill>
                <a:srgbClr val="31926F"/>
              </a:solidFill>
              <a:latin typeface="+mn-ea"/>
            </a:endParaRPr>
          </a:p>
        </p:txBody>
      </p:sp>
      <p:cxnSp>
        <p:nvCxnSpPr>
          <p:cNvPr id="231" name="直線矢印コネクタ 230">
            <a:extLst>
              <a:ext uri="{FF2B5EF4-FFF2-40B4-BE49-F238E27FC236}">
                <a16:creationId xmlns:a16="http://schemas.microsoft.com/office/drawing/2014/main" id="{0B1B273F-14CF-34C2-392D-C65CEAD9E68E}"/>
              </a:ext>
            </a:extLst>
          </p:cNvPr>
          <p:cNvCxnSpPr>
            <a:cxnSpLocks/>
          </p:cNvCxnSpPr>
          <p:nvPr/>
        </p:nvCxnSpPr>
        <p:spPr>
          <a:xfrm flipV="1">
            <a:off x="1585485" y="8564306"/>
            <a:ext cx="1152000" cy="6884"/>
          </a:xfrm>
          <a:prstGeom prst="straightConnector1">
            <a:avLst/>
          </a:prstGeom>
          <a:ln w="38100">
            <a:solidFill>
              <a:srgbClr val="31926F"/>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32" name="正方形/長方形 231">
            <a:extLst>
              <a:ext uri="{FF2B5EF4-FFF2-40B4-BE49-F238E27FC236}">
                <a16:creationId xmlns:a16="http://schemas.microsoft.com/office/drawing/2014/main" id="{2F5F9D71-8394-EF9D-7A36-83FAD41448CE}"/>
              </a:ext>
            </a:extLst>
          </p:cNvPr>
          <p:cNvSpPr/>
          <p:nvPr/>
        </p:nvSpPr>
        <p:spPr>
          <a:xfrm>
            <a:off x="1622016" y="8369035"/>
            <a:ext cx="107893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1000" b="1" dirty="0">
                <a:solidFill>
                  <a:srgbClr val="31926F"/>
                </a:solidFill>
                <a:latin typeface="+mn-ea"/>
              </a:rPr>
              <a:t>①ヒアリング、普及</a:t>
            </a:r>
            <a:endParaRPr lang="en-US" altLang="ja-JP" sz="1000" b="1" dirty="0">
              <a:solidFill>
                <a:srgbClr val="31926F"/>
              </a:solidFill>
              <a:latin typeface="+mn-ea"/>
            </a:endParaRPr>
          </a:p>
        </p:txBody>
      </p:sp>
      <p:sp>
        <p:nvSpPr>
          <p:cNvPr id="234" name="正方形/長方形 233">
            <a:extLst>
              <a:ext uri="{FF2B5EF4-FFF2-40B4-BE49-F238E27FC236}">
                <a16:creationId xmlns:a16="http://schemas.microsoft.com/office/drawing/2014/main" id="{A4BB4DD7-4242-F669-B616-EFA0EC43CC73}"/>
              </a:ext>
            </a:extLst>
          </p:cNvPr>
          <p:cNvSpPr/>
          <p:nvPr/>
        </p:nvSpPr>
        <p:spPr>
          <a:xfrm>
            <a:off x="3049496" y="9146263"/>
            <a:ext cx="434081"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800" b="1" dirty="0">
                <a:solidFill>
                  <a:prstClr val="black"/>
                </a:solidFill>
                <a:latin typeface="+mn-ea"/>
              </a:rPr>
              <a:t>都契約の</a:t>
            </a:r>
            <a:endParaRPr lang="en-US" altLang="ja-JP" sz="800" b="1" dirty="0">
              <a:solidFill>
                <a:prstClr val="black"/>
              </a:solidFill>
              <a:latin typeface="+mn-ea"/>
            </a:endParaRPr>
          </a:p>
          <a:p>
            <a:pPr fontAlgn="ctr"/>
            <a:r>
              <a:rPr lang="ja-JP" altLang="en-US" sz="800" b="1" dirty="0">
                <a:solidFill>
                  <a:prstClr val="black"/>
                </a:solidFill>
                <a:latin typeface="+mn-ea"/>
              </a:rPr>
              <a:t>調査会社</a:t>
            </a:r>
            <a:endParaRPr lang="en-US" altLang="ja-JP" sz="800" b="1" dirty="0">
              <a:solidFill>
                <a:prstClr val="black"/>
              </a:solidFill>
              <a:latin typeface="+mn-ea"/>
            </a:endParaRPr>
          </a:p>
        </p:txBody>
      </p:sp>
      <p:cxnSp>
        <p:nvCxnSpPr>
          <p:cNvPr id="235" name="直線矢印コネクタ 234">
            <a:extLst>
              <a:ext uri="{FF2B5EF4-FFF2-40B4-BE49-F238E27FC236}">
                <a16:creationId xmlns:a16="http://schemas.microsoft.com/office/drawing/2014/main" id="{C7DFC799-A1F7-F063-5D44-306257B3183D}"/>
              </a:ext>
            </a:extLst>
          </p:cNvPr>
          <p:cNvCxnSpPr>
            <a:cxnSpLocks/>
          </p:cNvCxnSpPr>
          <p:nvPr/>
        </p:nvCxnSpPr>
        <p:spPr>
          <a:xfrm>
            <a:off x="2901658" y="8788233"/>
            <a:ext cx="0" cy="235436"/>
          </a:xfrm>
          <a:prstGeom prst="straightConnector1">
            <a:avLst/>
          </a:prstGeom>
          <a:ln w="38100">
            <a:solidFill>
              <a:srgbClr val="31926F"/>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36" name="正方形/長方形 235">
            <a:extLst>
              <a:ext uri="{FF2B5EF4-FFF2-40B4-BE49-F238E27FC236}">
                <a16:creationId xmlns:a16="http://schemas.microsoft.com/office/drawing/2014/main" id="{3DC63E2A-A15D-90AB-70CE-BFACA2EE688B}"/>
              </a:ext>
            </a:extLst>
          </p:cNvPr>
          <p:cNvSpPr/>
          <p:nvPr/>
        </p:nvSpPr>
        <p:spPr>
          <a:xfrm>
            <a:off x="3049496" y="8751758"/>
            <a:ext cx="51103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000" b="1" dirty="0">
                <a:solidFill>
                  <a:srgbClr val="31926F"/>
                </a:solidFill>
                <a:latin typeface="+mn-ea"/>
              </a:rPr>
              <a:t>③</a:t>
            </a:r>
            <a:endParaRPr lang="en-US" altLang="ja-JP" sz="1000" b="1" dirty="0">
              <a:solidFill>
                <a:srgbClr val="31926F"/>
              </a:solidFill>
              <a:latin typeface="+mn-ea"/>
            </a:endParaRPr>
          </a:p>
          <a:p>
            <a:pPr fontAlgn="ctr"/>
            <a:r>
              <a:rPr lang="ja-JP" altLang="en-US" sz="1000" b="1" dirty="0">
                <a:solidFill>
                  <a:srgbClr val="31926F"/>
                </a:solidFill>
                <a:latin typeface="+mn-ea"/>
              </a:rPr>
              <a:t>調査依頼</a:t>
            </a:r>
            <a:endParaRPr lang="en-US" altLang="ja-JP" sz="1000" b="1" dirty="0">
              <a:solidFill>
                <a:srgbClr val="31926F"/>
              </a:solidFill>
              <a:latin typeface="+mn-ea"/>
            </a:endParaRPr>
          </a:p>
        </p:txBody>
      </p:sp>
      <p:cxnSp>
        <p:nvCxnSpPr>
          <p:cNvPr id="238" name="直線矢印コネクタ 237">
            <a:extLst>
              <a:ext uri="{FF2B5EF4-FFF2-40B4-BE49-F238E27FC236}">
                <a16:creationId xmlns:a16="http://schemas.microsoft.com/office/drawing/2014/main" id="{657B819E-60EE-DE55-E992-A3EC79ED8826}"/>
              </a:ext>
            </a:extLst>
          </p:cNvPr>
          <p:cNvCxnSpPr>
            <a:cxnSpLocks/>
          </p:cNvCxnSpPr>
          <p:nvPr/>
        </p:nvCxnSpPr>
        <p:spPr>
          <a:xfrm flipH="1">
            <a:off x="1585485" y="9295660"/>
            <a:ext cx="1152000" cy="10107"/>
          </a:xfrm>
          <a:prstGeom prst="straightConnector1">
            <a:avLst/>
          </a:prstGeom>
          <a:ln w="38100">
            <a:solidFill>
              <a:srgbClr val="31926F"/>
            </a:solidFill>
            <a:tailEnd type="triangle" w="med" len="sm"/>
          </a:ln>
        </p:spPr>
        <p:style>
          <a:lnRef idx="1">
            <a:schemeClr val="accent1"/>
          </a:lnRef>
          <a:fillRef idx="0">
            <a:schemeClr val="accent1"/>
          </a:fillRef>
          <a:effectRef idx="0">
            <a:schemeClr val="accent1"/>
          </a:effectRef>
          <a:fontRef idx="minor">
            <a:schemeClr val="tx1"/>
          </a:fontRef>
        </p:style>
      </p:cxnSp>
      <p:sp>
        <p:nvSpPr>
          <p:cNvPr id="239" name="正方形/長方形 238">
            <a:extLst>
              <a:ext uri="{FF2B5EF4-FFF2-40B4-BE49-F238E27FC236}">
                <a16:creationId xmlns:a16="http://schemas.microsoft.com/office/drawing/2014/main" id="{26C18DAB-EDF0-CAED-DBD1-CB854FCB6C34}"/>
              </a:ext>
            </a:extLst>
          </p:cNvPr>
          <p:cNvSpPr/>
          <p:nvPr/>
        </p:nvSpPr>
        <p:spPr>
          <a:xfrm>
            <a:off x="1885496" y="9099745"/>
            <a:ext cx="55197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fontAlgn="ctr"/>
            <a:r>
              <a:rPr lang="ja-JP" altLang="en-US" sz="1000" b="1" dirty="0">
                <a:solidFill>
                  <a:srgbClr val="31926F"/>
                </a:solidFill>
                <a:latin typeface="+mn-ea"/>
              </a:rPr>
              <a:t>④調査</a:t>
            </a:r>
            <a:endParaRPr lang="en-US" altLang="ja-JP" sz="1000" b="1" dirty="0">
              <a:solidFill>
                <a:srgbClr val="31926F"/>
              </a:solidFill>
              <a:latin typeface="+mn-ea"/>
            </a:endParaRPr>
          </a:p>
        </p:txBody>
      </p:sp>
      <p:sp>
        <p:nvSpPr>
          <p:cNvPr id="241" name="正方形/長方形 240">
            <a:extLst>
              <a:ext uri="{FF2B5EF4-FFF2-40B4-BE49-F238E27FC236}">
                <a16:creationId xmlns:a16="http://schemas.microsoft.com/office/drawing/2014/main" id="{20BFF478-D676-75F7-76C7-2792558CE289}"/>
              </a:ext>
            </a:extLst>
          </p:cNvPr>
          <p:cNvSpPr/>
          <p:nvPr/>
        </p:nvSpPr>
        <p:spPr>
          <a:xfrm>
            <a:off x="581259" y="9897942"/>
            <a:ext cx="83719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800" b="1" dirty="0">
                <a:solidFill>
                  <a:prstClr val="black"/>
                </a:solidFill>
                <a:latin typeface="+mn-ea"/>
              </a:rPr>
              <a:t>都契約の調査会社</a:t>
            </a:r>
            <a:endParaRPr lang="en-US" altLang="ja-JP" sz="800" b="1" dirty="0">
              <a:solidFill>
                <a:prstClr val="black"/>
              </a:solidFill>
              <a:latin typeface="+mn-ea"/>
            </a:endParaRPr>
          </a:p>
        </p:txBody>
      </p:sp>
      <p:sp>
        <p:nvSpPr>
          <p:cNvPr id="242" name="正方形/長方形 241">
            <a:extLst>
              <a:ext uri="{FF2B5EF4-FFF2-40B4-BE49-F238E27FC236}">
                <a16:creationId xmlns:a16="http://schemas.microsoft.com/office/drawing/2014/main" id="{8402077B-83D9-851E-2E1D-58D80C844357}"/>
              </a:ext>
            </a:extLst>
          </p:cNvPr>
          <p:cNvSpPr/>
          <p:nvPr/>
        </p:nvSpPr>
        <p:spPr>
          <a:xfrm>
            <a:off x="3815572" y="8148449"/>
            <a:ext cx="68895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ctr"/>
            <a:r>
              <a:rPr lang="ja-JP" altLang="en-US" sz="1200" b="1" dirty="0">
                <a:solidFill>
                  <a:schemeClr val="tx1"/>
                </a:solidFill>
                <a:latin typeface="+mn-ea"/>
              </a:rPr>
              <a:t>調査内容</a:t>
            </a:r>
            <a:endParaRPr lang="en-US" altLang="ja-JP" sz="1200" b="1" dirty="0">
              <a:solidFill>
                <a:schemeClr val="tx1"/>
              </a:solidFill>
              <a:latin typeface="+mn-ea"/>
            </a:endParaRPr>
          </a:p>
        </p:txBody>
      </p:sp>
      <p:cxnSp>
        <p:nvCxnSpPr>
          <p:cNvPr id="243" name="直線矢印コネクタ 242">
            <a:extLst>
              <a:ext uri="{FF2B5EF4-FFF2-40B4-BE49-F238E27FC236}">
                <a16:creationId xmlns:a16="http://schemas.microsoft.com/office/drawing/2014/main" id="{59CDB8B2-25C4-F603-386C-F2EDD6C976C8}"/>
              </a:ext>
            </a:extLst>
          </p:cNvPr>
          <p:cNvCxnSpPr>
            <a:cxnSpLocks/>
          </p:cNvCxnSpPr>
          <p:nvPr/>
        </p:nvCxnSpPr>
        <p:spPr>
          <a:xfrm>
            <a:off x="1124431" y="9743806"/>
            <a:ext cx="668425" cy="0"/>
          </a:xfrm>
          <a:prstGeom prst="straightConnector1">
            <a:avLst/>
          </a:prstGeom>
          <a:ln w="38100">
            <a:solidFill>
              <a:srgbClr val="31926F"/>
            </a:solidFill>
            <a:tailEnd type="triangle" w="med" len="sm"/>
          </a:ln>
        </p:spPr>
        <p:style>
          <a:lnRef idx="1">
            <a:schemeClr val="accent1"/>
          </a:lnRef>
          <a:fillRef idx="0">
            <a:schemeClr val="accent1"/>
          </a:fillRef>
          <a:effectRef idx="0">
            <a:schemeClr val="accent1"/>
          </a:effectRef>
          <a:fontRef idx="minor">
            <a:schemeClr val="tx1"/>
          </a:fontRef>
        </p:style>
      </p:cxnSp>
      <p:sp>
        <p:nvSpPr>
          <p:cNvPr id="244" name="正方形/長方形 243">
            <a:extLst>
              <a:ext uri="{FF2B5EF4-FFF2-40B4-BE49-F238E27FC236}">
                <a16:creationId xmlns:a16="http://schemas.microsoft.com/office/drawing/2014/main" id="{7E2CA8B4-D2FA-A235-B1B3-F406A2F18375}"/>
              </a:ext>
            </a:extLst>
          </p:cNvPr>
          <p:cNvSpPr/>
          <p:nvPr/>
        </p:nvSpPr>
        <p:spPr>
          <a:xfrm>
            <a:off x="1770615" y="9897942"/>
            <a:ext cx="307859"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800" b="1" dirty="0">
                <a:solidFill>
                  <a:prstClr val="black"/>
                </a:solidFill>
                <a:latin typeface="+mn-ea"/>
              </a:rPr>
              <a:t>都</a:t>
            </a:r>
            <a:endParaRPr lang="en-US" altLang="ja-JP" sz="800" b="1" dirty="0">
              <a:solidFill>
                <a:prstClr val="black"/>
              </a:solidFill>
              <a:latin typeface="+mn-ea"/>
            </a:endParaRPr>
          </a:p>
        </p:txBody>
      </p:sp>
      <p:sp>
        <p:nvSpPr>
          <p:cNvPr id="252" name="正方形/長方形 251">
            <a:extLst>
              <a:ext uri="{FF2B5EF4-FFF2-40B4-BE49-F238E27FC236}">
                <a16:creationId xmlns:a16="http://schemas.microsoft.com/office/drawing/2014/main" id="{1F2CCA21-0701-6D78-EA62-B455F1CFB946}"/>
              </a:ext>
            </a:extLst>
          </p:cNvPr>
          <p:cNvSpPr/>
          <p:nvPr/>
        </p:nvSpPr>
        <p:spPr>
          <a:xfrm>
            <a:off x="1153911" y="9524679"/>
            <a:ext cx="60946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fontAlgn="ctr"/>
            <a:r>
              <a:rPr lang="ja-JP" altLang="en-US" sz="1000" b="1" dirty="0">
                <a:solidFill>
                  <a:srgbClr val="31926F"/>
                </a:solidFill>
                <a:latin typeface="+mn-ea"/>
              </a:rPr>
              <a:t>⑤レポート</a:t>
            </a:r>
            <a:endParaRPr lang="en-US" altLang="ja-JP" sz="1000" b="1" dirty="0">
              <a:solidFill>
                <a:srgbClr val="31926F"/>
              </a:solidFill>
              <a:latin typeface="+mn-ea"/>
            </a:endParaRPr>
          </a:p>
        </p:txBody>
      </p:sp>
      <p:sp>
        <p:nvSpPr>
          <p:cNvPr id="188" name="四角形: 角を丸くする 187">
            <a:extLst>
              <a:ext uri="{FF2B5EF4-FFF2-40B4-BE49-F238E27FC236}">
                <a16:creationId xmlns:a16="http://schemas.microsoft.com/office/drawing/2014/main" id="{C58AC9A5-0E05-EF09-C08C-7DAA6B8ED207}"/>
              </a:ext>
            </a:extLst>
          </p:cNvPr>
          <p:cNvSpPr/>
          <p:nvPr/>
        </p:nvSpPr>
        <p:spPr>
          <a:xfrm>
            <a:off x="581259" y="8396600"/>
            <a:ext cx="939512" cy="1015316"/>
          </a:xfrm>
          <a:prstGeom prst="roundRect">
            <a:avLst>
              <a:gd name="adj" fmla="val 3748"/>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nchorCtr="0"/>
          <a:lstStyle/>
          <a:p>
            <a:pPr fontAlgn="ctr"/>
            <a:r>
              <a:rPr lang="ja-JP" altLang="en-US" sz="800" b="1" dirty="0">
                <a:solidFill>
                  <a:prstClr val="black"/>
                </a:solidFill>
                <a:latin typeface="+mn-ea"/>
              </a:rPr>
              <a:t>区市町村</a:t>
            </a:r>
            <a:endParaRPr lang="en-US" altLang="ja-JP" sz="800" b="1" dirty="0">
              <a:solidFill>
                <a:prstClr val="black"/>
              </a:solidFill>
              <a:latin typeface="+mn-ea"/>
            </a:endParaRPr>
          </a:p>
          <a:p>
            <a:pPr fontAlgn="ctr"/>
            <a:endParaRPr lang="en-US" altLang="ja-JP" sz="800" b="1" dirty="0">
              <a:solidFill>
                <a:prstClr val="white"/>
              </a:solidFill>
              <a:latin typeface="+mn-ea"/>
            </a:endParaRPr>
          </a:p>
        </p:txBody>
      </p:sp>
      <p:grpSp>
        <p:nvGrpSpPr>
          <p:cNvPr id="295" name="グループ化 294">
            <a:extLst>
              <a:ext uri="{FF2B5EF4-FFF2-40B4-BE49-F238E27FC236}">
                <a16:creationId xmlns:a16="http://schemas.microsoft.com/office/drawing/2014/main" id="{1E6C3C21-EE31-5053-B672-5E2162222FA4}"/>
              </a:ext>
            </a:extLst>
          </p:cNvPr>
          <p:cNvGrpSpPr/>
          <p:nvPr/>
        </p:nvGrpSpPr>
        <p:grpSpPr>
          <a:xfrm>
            <a:off x="701432" y="8748489"/>
            <a:ext cx="717025" cy="496308"/>
            <a:chOff x="701432" y="8595250"/>
            <a:chExt cx="717025" cy="496308"/>
          </a:xfrm>
        </p:grpSpPr>
        <p:grpSp>
          <p:nvGrpSpPr>
            <p:cNvPr id="254" name="学校">
              <a:extLst>
                <a:ext uri="{FF2B5EF4-FFF2-40B4-BE49-F238E27FC236}">
                  <a16:creationId xmlns:a16="http://schemas.microsoft.com/office/drawing/2014/main" id="{1F23C404-BA09-C381-BE67-36AF8FD8BD3C}"/>
                </a:ext>
              </a:extLst>
            </p:cNvPr>
            <p:cNvGrpSpPr>
              <a:grpSpLocks noChangeAspect="1"/>
            </p:cNvGrpSpPr>
            <p:nvPr/>
          </p:nvGrpSpPr>
          <p:grpSpPr bwMode="auto">
            <a:xfrm>
              <a:off x="812103" y="8595250"/>
              <a:ext cx="440727" cy="222598"/>
              <a:chOff x="5214" y="907"/>
              <a:chExt cx="1479" cy="747"/>
            </a:xfrm>
          </p:grpSpPr>
          <p:sp>
            <p:nvSpPr>
              <p:cNvPr id="255" name="Freeform 16">
                <a:extLst>
                  <a:ext uri="{FF2B5EF4-FFF2-40B4-BE49-F238E27FC236}">
                    <a16:creationId xmlns:a16="http://schemas.microsoft.com/office/drawing/2014/main" id="{4317D05D-9295-0C7E-0AD5-5EE524B74FED}"/>
                  </a:ext>
                </a:extLst>
              </p:cNvPr>
              <p:cNvSpPr>
                <a:spLocks noEditPoints="1"/>
              </p:cNvSpPr>
              <p:nvPr/>
            </p:nvSpPr>
            <p:spPr bwMode="auto">
              <a:xfrm>
                <a:off x="5284" y="937"/>
                <a:ext cx="1340" cy="688"/>
              </a:xfrm>
              <a:custGeom>
                <a:avLst/>
                <a:gdLst>
                  <a:gd name="T0" fmla="*/ 367 w 884"/>
                  <a:gd name="T1" fmla="*/ 374 h 452"/>
                  <a:gd name="T2" fmla="*/ 340 w 884"/>
                  <a:gd name="T3" fmla="*/ 374 h 452"/>
                  <a:gd name="T4" fmla="*/ 340 w 884"/>
                  <a:gd name="T5" fmla="*/ 452 h 452"/>
                  <a:gd name="T6" fmla="*/ 367 w 884"/>
                  <a:gd name="T7" fmla="*/ 452 h 452"/>
                  <a:gd name="T8" fmla="*/ 367 w 884"/>
                  <a:gd name="T9" fmla="*/ 374 h 452"/>
                  <a:gd name="T10" fmla="*/ 544 w 884"/>
                  <a:gd name="T11" fmla="*/ 374 h 452"/>
                  <a:gd name="T12" fmla="*/ 517 w 884"/>
                  <a:gd name="T13" fmla="*/ 374 h 452"/>
                  <a:gd name="T14" fmla="*/ 517 w 884"/>
                  <a:gd name="T15" fmla="*/ 452 h 452"/>
                  <a:gd name="T16" fmla="*/ 544 w 884"/>
                  <a:gd name="T17" fmla="*/ 452 h 452"/>
                  <a:gd name="T18" fmla="*/ 544 w 884"/>
                  <a:gd name="T19" fmla="*/ 374 h 452"/>
                  <a:gd name="T20" fmla="*/ 884 w 884"/>
                  <a:gd name="T21" fmla="*/ 126 h 452"/>
                  <a:gd name="T22" fmla="*/ 874 w 884"/>
                  <a:gd name="T23" fmla="*/ 116 h 452"/>
                  <a:gd name="T24" fmla="*/ 554 w 884"/>
                  <a:gd name="T25" fmla="*/ 116 h 452"/>
                  <a:gd name="T26" fmla="*/ 544 w 884"/>
                  <a:gd name="T27" fmla="*/ 105 h 452"/>
                  <a:gd name="T28" fmla="*/ 544 w 884"/>
                  <a:gd name="T29" fmla="*/ 10 h 452"/>
                  <a:gd name="T30" fmla="*/ 534 w 884"/>
                  <a:gd name="T31" fmla="*/ 0 h 452"/>
                  <a:gd name="T32" fmla="*/ 350 w 884"/>
                  <a:gd name="T33" fmla="*/ 0 h 452"/>
                  <a:gd name="T34" fmla="*/ 340 w 884"/>
                  <a:gd name="T35" fmla="*/ 10 h 452"/>
                  <a:gd name="T36" fmla="*/ 340 w 884"/>
                  <a:gd name="T37" fmla="*/ 105 h 452"/>
                  <a:gd name="T38" fmla="*/ 330 w 884"/>
                  <a:gd name="T39" fmla="*/ 116 h 452"/>
                  <a:gd name="T40" fmla="*/ 10 w 884"/>
                  <a:gd name="T41" fmla="*/ 116 h 452"/>
                  <a:gd name="T42" fmla="*/ 0 w 884"/>
                  <a:gd name="T43" fmla="*/ 126 h 452"/>
                  <a:gd name="T44" fmla="*/ 0 w 884"/>
                  <a:gd name="T45" fmla="*/ 452 h 452"/>
                  <a:gd name="T46" fmla="*/ 320 w 884"/>
                  <a:gd name="T47" fmla="*/ 452 h 452"/>
                  <a:gd name="T48" fmla="*/ 320 w 884"/>
                  <a:gd name="T49" fmla="*/ 418 h 452"/>
                  <a:gd name="T50" fmla="*/ 204 w 884"/>
                  <a:gd name="T51" fmla="*/ 418 h 452"/>
                  <a:gd name="T52" fmla="*/ 204 w 884"/>
                  <a:gd name="T53" fmla="*/ 351 h 452"/>
                  <a:gd name="T54" fmla="*/ 680 w 884"/>
                  <a:gd name="T55" fmla="*/ 351 h 452"/>
                  <a:gd name="T56" fmla="*/ 680 w 884"/>
                  <a:gd name="T57" fmla="*/ 418 h 452"/>
                  <a:gd name="T58" fmla="*/ 564 w 884"/>
                  <a:gd name="T59" fmla="*/ 418 h 452"/>
                  <a:gd name="T60" fmla="*/ 564 w 884"/>
                  <a:gd name="T61" fmla="*/ 452 h 452"/>
                  <a:gd name="T62" fmla="*/ 884 w 884"/>
                  <a:gd name="T63" fmla="*/ 452 h 452"/>
                  <a:gd name="T64" fmla="*/ 884 w 884"/>
                  <a:gd name="T65" fmla="*/ 12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4" h="452">
                    <a:moveTo>
                      <a:pt x="367" y="374"/>
                    </a:moveTo>
                    <a:cubicBezTo>
                      <a:pt x="340" y="374"/>
                      <a:pt x="340" y="374"/>
                      <a:pt x="340" y="374"/>
                    </a:cubicBezTo>
                    <a:cubicBezTo>
                      <a:pt x="340" y="452"/>
                      <a:pt x="340" y="452"/>
                      <a:pt x="340" y="452"/>
                    </a:cubicBezTo>
                    <a:cubicBezTo>
                      <a:pt x="367" y="452"/>
                      <a:pt x="367" y="452"/>
                      <a:pt x="367" y="452"/>
                    </a:cubicBezTo>
                    <a:lnTo>
                      <a:pt x="367" y="374"/>
                    </a:lnTo>
                    <a:close/>
                    <a:moveTo>
                      <a:pt x="544" y="374"/>
                    </a:moveTo>
                    <a:cubicBezTo>
                      <a:pt x="517" y="374"/>
                      <a:pt x="517" y="374"/>
                      <a:pt x="517" y="374"/>
                    </a:cubicBezTo>
                    <a:cubicBezTo>
                      <a:pt x="517" y="452"/>
                      <a:pt x="517" y="452"/>
                      <a:pt x="517" y="452"/>
                    </a:cubicBezTo>
                    <a:cubicBezTo>
                      <a:pt x="544" y="452"/>
                      <a:pt x="544" y="452"/>
                      <a:pt x="544" y="452"/>
                    </a:cubicBezTo>
                    <a:lnTo>
                      <a:pt x="544" y="374"/>
                    </a:lnTo>
                    <a:close/>
                    <a:moveTo>
                      <a:pt x="884" y="126"/>
                    </a:moveTo>
                    <a:cubicBezTo>
                      <a:pt x="884" y="120"/>
                      <a:pt x="880" y="116"/>
                      <a:pt x="874" y="116"/>
                    </a:cubicBezTo>
                    <a:cubicBezTo>
                      <a:pt x="554" y="116"/>
                      <a:pt x="554" y="116"/>
                      <a:pt x="554" y="116"/>
                    </a:cubicBezTo>
                    <a:cubicBezTo>
                      <a:pt x="549" y="116"/>
                      <a:pt x="544" y="111"/>
                      <a:pt x="544" y="105"/>
                    </a:cubicBezTo>
                    <a:cubicBezTo>
                      <a:pt x="544" y="10"/>
                      <a:pt x="544" y="10"/>
                      <a:pt x="544" y="10"/>
                    </a:cubicBezTo>
                    <a:cubicBezTo>
                      <a:pt x="544" y="5"/>
                      <a:pt x="539" y="0"/>
                      <a:pt x="534" y="0"/>
                    </a:cubicBezTo>
                    <a:cubicBezTo>
                      <a:pt x="350" y="0"/>
                      <a:pt x="350" y="0"/>
                      <a:pt x="350" y="0"/>
                    </a:cubicBezTo>
                    <a:cubicBezTo>
                      <a:pt x="345" y="0"/>
                      <a:pt x="340" y="5"/>
                      <a:pt x="340" y="10"/>
                    </a:cubicBezTo>
                    <a:cubicBezTo>
                      <a:pt x="340" y="105"/>
                      <a:pt x="340" y="105"/>
                      <a:pt x="340" y="105"/>
                    </a:cubicBezTo>
                    <a:cubicBezTo>
                      <a:pt x="340" y="111"/>
                      <a:pt x="335" y="116"/>
                      <a:pt x="330" y="116"/>
                    </a:cubicBezTo>
                    <a:cubicBezTo>
                      <a:pt x="10" y="116"/>
                      <a:pt x="10" y="116"/>
                      <a:pt x="10" y="116"/>
                    </a:cubicBezTo>
                    <a:cubicBezTo>
                      <a:pt x="4" y="116"/>
                      <a:pt x="0" y="120"/>
                      <a:pt x="0" y="126"/>
                    </a:cubicBezTo>
                    <a:cubicBezTo>
                      <a:pt x="0" y="452"/>
                      <a:pt x="0" y="452"/>
                      <a:pt x="0" y="452"/>
                    </a:cubicBezTo>
                    <a:cubicBezTo>
                      <a:pt x="320" y="452"/>
                      <a:pt x="320" y="452"/>
                      <a:pt x="320" y="452"/>
                    </a:cubicBezTo>
                    <a:cubicBezTo>
                      <a:pt x="320" y="418"/>
                      <a:pt x="320" y="418"/>
                      <a:pt x="320" y="418"/>
                    </a:cubicBezTo>
                    <a:cubicBezTo>
                      <a:pt x="204" y="418"/>
                      <a:pt x="204" y="418"/>
                      <a:pt x="204" y="418"/>
                    </a:cubicBezTo>
                    <a:cubicBezTo>
                      <a:pt x="204" y="351"/>
                      <a:pt x="204" y="351"/>
                      <a:pt x="204" y="351"/>
                    </a:cubicBezTo>
                    <a:cubicBezTo>
                      <a:pt x="680" y="351"/>
                      <a:pt x="680" y="351"/>
                      <a:pt x="680" y="351"/>
                    </a:cubicBezTo>
                    <a:cubicBezTo>
                      <a:pt x="680" y="418"/>
                      <a:pt x="680" y="418"/>
                      <a:pt x="680" y="418"/>
                    </a:cubicBezTo>
                    <a:cubicBezTo>
                      <a:pt x="564" y="418"/>
                      <a:pt x="564" y="418"/>
                      <a:pt x="564" y="418"/>
                    </a:cubicBezTo>
                    <a:cubicBezTo>
                      <a:pt x="564" y="452"/>
                      <a:pt x="564" y="452"/>
                      <a:pt x="564" y="452"/>
                    </a:cubicBezTo>
                    <a:cubicBezTo>
                      <a:pt x="884" y="452"/>
                      <a:pt x="884" y="452"/>
                      <a:pt x="884" y="452"/>
                    </a:cubicBezTo>
                    <a:lnTo>
                      <a:pt x="88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6" name="Freeform 17">
                <a:extLst>
                  <a:ext uri="{FF2B5EF4-FFF2-40B4-BE49-F238E27FC236}">
                    <a16:creationId xmlns:a16="http://schemas.microsoft.com/office/drawing/2014/main" id="{B35DED14-A55E-0B1F-C961-206F6BBADBC8}"/>
                  </a:ext>
                </a:extLst>
              </p:cNvPr>
              <p:cNvSpPr>
                <a:spLocks noEditPoints="1"/>
              </p:cNvSpPr>
              <p:nvPr/>
            </p:nvSpPr>
            <p:spPr bwMode="auto">
              <a:xfrm>
                <a:off x="5214" y="907"/>
                <a:ext cx="1479" cy="747"/>
              </a:xfrm>
              <a:custGeom>
                <a:avLst/>
                <a:gdLst>
                  <a:gd name="T0" fmla="*/ 386 w 975"/>
                  <a:gd name="T1" fmla="*/ 271 h 491"/>
                  <a:gd name="T2" fmla="*/ 250 w 975"/>
                  <a:gd name="T3" fmla="*/ 337 h 491"/>
                  <a:gd name="T4" fmla="*/ 250 w 975"/>
                  <a:gd name="T5" fmla="*/ 237 h 491"/>
                  <a:gd name="T6" fmla="*/ 386 w 975"/>
                  <a:gd name="T7" fmla="*/ 170 h 491"/>
                  <a:gd name="T8" fmla="*/ 250 w 975"/>
                  <a:gd name="T9" fmla="*/ 237 h 491"/>
                  <a:gd name="T10" fmla="*/ 216 w 975"/>
                  <a:gd name="T11" fmla="*/ 438 h 491"/>
                  <a:gd name="T12" fmla="*/ 80 w 975"/>
                  <a:gd name="T13" fmla="*/ 371 h 491"/>
                  <a:gd name="T14" fmla="*/ 80 w 975"/>
                  <a:gd name="T15" fmla="*/ 337 h 491"/>
                  <a:gd name="T16" fmla="*/ 216 w 975"/>
                  <a:gd name="T17" fmla="*/ 271 h 491"/>
                  <a:gd name="T18" fmla="*/ 80 w 975"/>
                  <a:gd name="T19" fmla="*/ 337 h 491"/>
                  <a:gd name="T20" fmla="*/ 216 w 975"/>
                  <a:gd name="T21" fmla="*/ 237 h 491"/>
                  <a:gd name="T22" fmla="*/ 80 w 975"/>
                  <a:gd name="T23" fmla="*/ 170 h 491"/>
                  <a:gd name="T24" fmla="*/ 590 w 975"/>
                  <a:gd name="T25" fmla="*/ 337 h 491"/>
                  <a:gd name="T26" fmla="*/ 726 w 975"/>
                  <a:gd name="T27" fmla="*/ 271 h 491"/>
                  <a:gd name="T28" fmla="*/ 590 w 975"/>
                  <a:gd name="T29" fmla="*/ 337 h 491"/>
                  <a:gd name="T30" fmla="*/ 726 w 975"/>
                  <a:gd name="T31" fmla="*/ 237 h 491"/>
                  <a:gd name="T32" fmla="*/ 590 w 975"/>
                  <a:gd name="T33" fmla="*/ 170 h 491"/>
                  <a:gd name="T34" fmla="*/ 760 w 975"/>
                  <a:gd name="T35" fmla="*/ 438 h 491"/>
                  <a:gd name="T36" fmla="*/ 896 w 975"/>
                  <a:gd name="T37" fmla="*/ 371 h 491"/>
                  <a:gd name="T38" fmla="*/ 760 w 975"/>
                  <a:gd name="T39" fmla="*/ 438 h 491"/>
                  <a:gd name="T40" fmla="*/ 896 w 975"/>
                  <a:gd name="T41" fmla="*/ 337 h 491"/>
                  <a:gd name="T42" fmla="*/ 760 w 975"/>
                  <a:gd name="T43" fmla="*/ 271 h 491"/>
                  <a:gd name="T44" fmla="*/ 760 w 975"/>
                  <a:gd name="T45" fmla="*/ 237 h 491"/>
                  <a:gd name="T46" fmla="*/ 896 w 975"/>
                  <a:gd name="T47" fmla="*/ 170 h 491"/>
                  <a:gd name="T48" fmla="*/ 760 w 975"/>
                  <a:gd name="T49" fmla="*/ 237 h 491"/>
                  <a:gd name="T50" fmla="*/ 449 w 975"/>
                  <a:gd name="T51" fmla="*/ 79 h 491"/>
                  <a:gd name="T52" fmla="*/ 527 w 975"/>
                  <a:gd name="T53" fmla="*/ 79 h 491"/>
                  <a:gd name="T54" fmla="*/ 511 w 975"/>
                  <a:gd name="T55" fmla="*/ 79 h 491"/>
                  <a:gd name="T56" fmla="*/ 465 w 975"/>
                  <a:gd name="T57" fmla="*/ 79 h 491"/>
                  <a:gd name="T58" fmla="*/ 511 w 975"/>
                  <a:gd name="T59" fmla="*/ 79 h 491"/>
                  <a:gd name="T60" fmla="*/ 478 w 975"/>
                  <a:gd name="T61" fmla="*/ 351 h 491"/>
                  <a:gd name="T62" fmla="*/ 420 w 975"/>
                  <a:gd name="T63" fmla="*/ 136 h 491"/>
                  <a:gd name="T64" fmla="*/ 498 w 975"/>
                  <a:gd name="T65" fmla="*/ 351 h 491"/>
                  <a:gd name="T66" fmla="*/ 556 w 975"/>
                  <a:gd name="T67" fmla="*/ 136 h 491"/>
                  <a:gd name="T68" fmla="*/ 498 w 975"/>
                  <a:gd name="T69" fmla="*/ 351 h 491"/>
                  <a:gd name="T70" fmla="*/ 0 w 975"/>
                  <a:gd name="T71" fmla="*/ 491 h 491"/>
                  <a:gd name="T72" fmla="*/ 10 w 975"/>
                  <a:gd name="T73" fmla="*/ 472 h 491"/>
                  <a:gd name="T74" fmla="*/ 25 w 975"/>
                  <a:gd name="T75" fmla="*/ 136 h 491"/>
                  <a:gd name="T76" fmla="*/ 366 w 975"/>
                  <a:gd name="T77" fmla="*/ 115 h 491"/>
                  <a:gd name="T78" fmla="*/ 386 w 975"/>
                  <a:gd name="T79" fmla="*/ 0 h 491"/>
                  <a:gd name="T80" fmla="*/ 610 w 975"/>
                  <a:gd name="T81" fmla="*/ 20 h 491"/>
                  <a:gd name="T82" fmla="*/ 930 w 975"/>
                  <a:gd name="T83" fmla="*/ 115 h 491"/>
                  <a:gd name="T84" fmla="*/ 951 w 975"/>
                  <a:gd name="T85" fmla="*/ 472 h 491"/>
                  <a:gd name="T86" fmla="*/ 975 w 975"/>
                  <a:gd name="T87" fmla="*/ 491 h 491"/>
                  <a:gd name="T88" fmla="*/ 386 w 975"/>
                  <a:gd name="T89" fmla="*/ 394 h 491"/>
                  <a:gd name="T90" fmla="*/ 413 w 975"/>
                  <a:gd name="T91" fmla="*/ 472 h 491"/>
                  <a:gd name="T92" fmla="*/ 590 w 975"/>
                  <a:gd name="T93" fmla="*/ 394 h 491"/>
                  <a:gd name="T94" fmla="*/ 563 w 975"/>
                  <a:gd name="T95" fmla="*/ 472 h 491"/>
                  <a:gd name="T96" fmla="*/ 590 w 975"/>
                  <a:gd name="T97" fmla="*/ 394 h 491"/>
                  <a:gd name="T98" fmla="*/ 920 w 975"/>
                  <a:gd name="T99" fmla="*/ 136 h 491"/>
                  <a:gd name="T100" fmla="*/ 590 w 975"/>
                  <a:gd name="T101" fmla="*/ 125 h 491"/>
                  <a:gd name="T102" fmla="*/ 580 w 975"/>
                  <a:gd name="T103" fmla="*/ 20 h 491"/>
                  <a:gd name="T104" fmla="*/ 386 w 975"/>
                  <a:gd name="T105" fmla="*/ 30 h 491"/>
                  <a:gd name="T106" fmla="*/ 376 w 975"/>
                  <a:gd name="T107" fmla="*/ 136 h 491"/>
                  <a:gd name="T108" fmla="*/ 46 w 975"/>
                  <a:gd name="T109" fmla="*/ 146 h 491"/>
                  <a:gd name="T110" fmla="*/ 366 w 975"/>
                  <a:gd name="T111" fmla="*/ 472 h 491"/>
                  <a:gd name="T112" fmla="*/ 250 w 975"/>
                  <a:gd name="T113" fmla="*/ 438 h 491"/>
                  <a:gd name="T114" fmla="*/ 726 w 975"/>
                  <a:gd name="T115" fmla="*/ 371 h 491"/>
                  <a:gd name="T116" fmla="*/ 610 w 975"/>
                  <a:gd name="T117" fmla="*/ 438 h 491"/>
                  <a:gd name="T118" fmla="*/ 930 w 975"/>
                  <a:gd name="T119" fmla="*/ 47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5" h="491">
                    <a:moveTo>
                      <a:pt x="250" y="271"/>
                    </a:moveTo>
                    <a:cubicBezTo>
                      <a:pt x="386" y="271"/>
                      <a:pt x="386" y="271"/>
                      <a:pt x="386" y="271"/>
                    </a:cubicBezTo>
                    <a:cubicBezTo>
                      <a:pt x="386" y="337"/>
                      <a:pt x="386" y="337"/>
                      <a:pt x="386" y="337"/>
                    </a:cubicBezTo>
                    <a:cubicBezTo>
                      <a:pt x="250" y="337"/>
                      <a:pt x="250" y="337"/>
                      <a:pt x="250" y="337"/>
                    </a:cubicBezTo>
                    <a:lnTo>
                      <a:pt x="250" y="271"/>
                    </a:lnTo>
                    <a:close/>
                    <a:moveTo>
                      <a:pt x="250" y="237"/>
                    </a:moveTo>
                    <a:cubicBezTo>
                      <a:pt x="386" y="237"/>
                      <a:pt x="386" y="237"/>
                      <a:pt x="386" y="237"/>
                    </a:cubicBezTo>
                    <a:cubicBezTo>
                      <a:pt x="386" y="170"/>
                      <a:pt x="386" y="170"/>
                      <a:pt x="386" y="170"/>
                    </a:cubicBezTo>
                    <a:cubicBezTo>
                      <a:pt x="250" y="170"/>
                      <a:pt x="250" y="170"/>
                      <a:pt x="250" y="170"/>
                    </a:cubicBezTo>
                    <a:lnTo>
                      <a:pt x="250" y="237"/>
                    </a:lnTo>
                    <a:close/>
                    <a:moveTo>
                      <a:pt x="80" y="438"/>
                    </a:moveTo>
                    <a:cubicBezTo>
                      <a:pt x="216" y="438"/>
                      <a:pt x="216" y="438"/>
                      <a:pt x="216" y="438"/>
                    </a:cubicBezTo>
                    <a:cubicBezTo>
                      <a:pt x="216" y="371"/>
                      <a:pt x="216" y="371"/>
                      <a:pt x="216" y="371"/>
                    </a:cubicBezTo>
                    <a:cubicBezTo>
                      <a:pt x="80" y="371"/>
                      <a:pt x="80" y="371"/>
                      <a:pt x="80" y="371"/>
                    </a:cubicBezTo>
                    <a:lnTo>
                      <a:pt x="80" y="438"/>
                    </a:lnTo>
                    <a:close/>
                    <a:moveTo>
                      <a:pt x="80" y="337"/>
                    </a:moveTo>
                    <a:cubicBezTo>
                      <a:pt x="216" y="337"/>
                      <a:pt x="216" y="337"/>
                      <a:pt x="216" y="337"/>
                    </a:cubicBezTo>
                    <a:cubicBezTo>
                      <a:pt x="216" y="271"/>
                      <a:pt x="216" y="271"/>
                      <a:pt x="216" y="271"/>
                    </a:cubicBezTo>
                    <a:cubicBezTo>
                      <a:pt x="80" y="271"/>
                      <a:pt x="80" y="271"/>
                      <a:pt x="80" y="271"/>
                    </a:cubicBezTo>
                    <a:lnTo>
                      <a:pt x="80" y="337"/>
                    </a:lnTo>
                    <a:close/>
                    <a:moveTo>
                      <a:pt x="80" y="237"/>
                    </a:moveTo>
                    <a:cubicBezTo>
                      <a:pt x="216" y="237"/>
                      <a:pt x="216" y="237"/>
                      <a:pt x="216" y="237"/>
                    </a:cubicBezTo>
                    <a:cubicBezTo>
                      <a:pt x="216" y="170"/>
                      <a:pt x="216" y="170"/>
                      <a:pt x="216" y="170"/>
                    </a:cubicBezTo>
                    <a:cubicBezTo>
                      <a:pt x="80" y="170"/>
                      <a:pt x="80" y="170"/>
                      <a:pt x="80" y="170"/>
                    </a:cubicBezTo>
                    <a:lnTo>
                      <a:pt x="80" y="237"/>
                    </a:lnTo>
                    <a:close/>
                    <a:moveTo>
                      <a:pt x="590" y="337"/>
                    </a:moveTo>
                    <a:cubicBezTo>
                      <a:pt x="726" y="337"/>
                      <a:pt x="726" y="337"/>
                      <a:pt x="726" y="337"/>
                    </a:cubicBezTo>
                    <a:cubicBezTo>
                      <a:pt x="726" y="271"/>
                      <a:pt x="726" y="271"/>
                      <a:pt x="726" y="271"/>
                    </a:cubicBezTo>
                    <a:cubicBezTo>
                      <a:pt x="590" y="271"/>
                      <a:pt x="590" y="271"/>
                      <a:pt x="590" y="271"/>
                    </a:cubicBezTo>
                    <a:lnTo>
                      <a:pt x="590" y="337"/>
                    </a:lnTo>
                    <a:close/>
                    <a:moveTo>
                      <a:pt x="590" y="237"/>
                    </a:moveTo>
                    <a:cubicBezTo>
                      <a:pt x="726" y="237"/>
                      <a:pt x="726" y="237"/>
                      <a:pt x="726" y="237"/>
                    </a:cubicBezTo>
                    <a:cubicBezTo>
                      <a:pt x="726" y="170"/>
                      <a:pt x="726" y="170"/>
                      <a:pt x="726" y="170"/>
                    </a:cubicBezTo>
                    <a:cubicBezTo>
                      <a:pt x="590" y="170"/>
                      <a:pt x="590" y="170"/>
                      <a:pt x="590" y="170"/>
                    </a:cubicBezTo>
                    <a:lnTo>
                      <a:pt x="590" y="237"/>
                    </a:lnTo>
                    <a:close/>
                    <a:moveTo>
                      <a:pt x="760" y="438"/>
                    </a:moveTo>
                    <a:cubicBezTo>
                      <a:pt x="896" y="438"/>
                      <a:pt x="896" y="438"/>
                      <a:pt x="896" y="438"/>
                    </a:cubicBezTo>
                    <a:cubicBezTo>
                      <a:pt x="896" y="371"/>
                      <a:pt x="896" y="371"/>
                      <a:pt x="896" y="371"/>
                    </a:cubicBezTo>
                    <a:cubicBezTo>
                      <a:pt x="760" y="371"/>
                      <a:pt x="760" y="371"/>
                      <a:pt x="760" y="371"/>
                    </a:cubicBezTo>
                    <a:lnTo>
                      <a:pt x="760" y="438"/>
                    </a:lnTo>
                    <a:close/>
                    <a:moveTo>
                      <a:pt x="760" y="337"/>
                    </a:moveTo>
                    <a:cubicBezTo>
                      <a:pt x="896" y="337"/>
                      <a:pt x="896" y="337"/>
                      <a:pt x="896" y="337"/>
                    </a:cubicBezTo>
                    <a:cubicBezTo>
                      <a:pt x="896" y="271"/>
                      <a:pt x="896" y="271"/>
                      <a:pt x="896" y="271"/>
                    </a:cubicBezTo>
                    <a:cubicBezTo>
                      <a:pt x="760" y="271"/>
                      <a:pt x="760" y="271"/>
                      <a:pt x="760" y="271"/>
                    </a:cubicBezTo>
                    <a:lnTo>
                      <a:pt x="760" y="337"/>
                    </a:lnTo>
                    <a:close/>
                    <a:moveTo>
                      <a:pt x="760" y="237"/>
                    </a:moveTo>
                    <a:cubicBezTo>
                      <a:pt x="896" y="237"/>
                      <a:pt x="896" y="237"/>
                      <a:pt x="896" y="237"/>
                    </a:cubicBezTo>
                    <a:cubicBezTo>
                      <a:pt x="896" y="170"/>
                      <a:pt x="896" y="170"/>
                      <a:pt x="896" y="170"/>
                    </a:cubicBezTo>
                    <a:cubicBezTo>
                      <a:pt x="760" y="170"/>
                      <a:pt x="760" y="170"/>
                      <a:pt x="760" y="170"/>
                    </a:cubicBezTo>
                    <a:lnTo>
                      <a:pt x="760" y="237"/>
                    </a:lnTo>
                    <a:close/>
                    <a:moveTo>
                      <a:pt x="488" y="117"/>
                    </a:moveTo>
                    <a:cubicBezTo>
                      <a:pt x="467" y="117"/>
                      <a:pt x="449" y="100"/>
                      <a:pt x="449" y="79"/>
                    </a:cubicBezTo>
                    <a:cubicBezTo>
                      <a:pt x="449" y="58"/>
                      <a:pt x="467" y="40"/>
                      <a:pt x="488" y="40"/>
                    </a:cubicBezTo>
                    <a:cubicBezTo>
                      <a:pt x="509" y="40"/>
                      <a:pt x="527" y="58"/>
                      <a:pt x="527" y="79"/>
                    </a:cubicBezTo>
                    <a:cubicBezTo>
                      <a:pt x="527" y="100"/>
                      <a:pt x="509" y="117"/>
                      <a:pt x="488" y="117"/>
                    </a:cubicBezTo>
                    <a:close/>
                    <a:moveTo>
                      <a:pt x="511" y="79"/>
                    </a:moveTo>
                    <a:cubicBezTo>
                      <a:pt x="511" y="66"/>
                      <a:pt x="501" y="56"/>
                      <a:pt x="488" y="56"/>
                    </a:cubicBezTo>
                    <a:cubicBezTo>
                      <a:pt x="475" y="56"/>
                      <a:pt x="465" y="66"/>
                      <a:pt x="465" y="79"/>
                    </a:cubicBezTo>
                    <a:cubicBezTo>
                      <a:pt x="465" y="91"/>
                      <a:pt x="475" y="102"/>
                      <a:pt x="488" y="102"/>
                    </a:cubicBezTo>
                    <a:cubicBezTo>
                      <a:pt x="501" y="102"/>
                      <a:pt x="511" y="91"/>
                      <a:pt x="511" y="79"/>
                    </a:cubicBezTo>
                    <a:close/>
                    <a:moveTo>
                      <a:pt x="420" y="351"/>
                    </a:moveTo>
                    <a:cubicBezTo>
                      <a:pt x="478" y="351"/>
                      <a:pt x="478" y="351"/>
                      <a:pt x="478" y="351"/>
                    </a:cubicBezTo>
                    <a:cubicBezTo>
                      <a:pt x="478" y="136"/>
                      <a:pt x="478" y="136"/>
                      <a:pt x="478" y="136"/>
                    </a:cubicBezTo>
                    <a:cubicBezTo>
                      <a:pt x="420" y="136"/>
                      <a:pt x="420" y="136"/>
                      <a:pt x="420" y="136"/>
                    </a:cubicBezTo>
                    <a:lnTo>
                      <a:pt x="420" y="351"/>
                    </a:lnTo>
                    <a:close/>
                    <a:moveTo>
                      <a:pt x="498" y="351"/>
                    </a:moveTo>
                    <a:cubicBezTo>
                      <a:pt x="556" y="351"/>
                      <a:pt x="556" y="351"/>
                      <a:pt x="556" y="351"/>
                    </a:cubicBezTo>
                    <a:cubicBezTo>
                      <a:pt x="556" y="136"/>
                      <a:pt x="556" y="136"/>
                      <a:pt x="556" y="136"/>
                    </a:cubicBezTo>
                    <a:cubicBezTo>
                      <a:pt x="498" y="136"/>
                      <a:pt x="498" y="136"/>
                      <a:pt x="498" y="136"/>
                    </a:cubicBezTo>
                    <a:lnTo>
                      <a:pt x="498" y="351"/>
                    </a:lnTo>
                    <a:close/>
                    <a:moveTo>
                      <a:pt x="975" y="491"/>
                    </a:moveTo>
                    <a:cubicBezTo>
                      <a:pt x="0" y="491"/>
                      <a:pt x="0" y="491"/>
                      <a:pt x="0" y="491"/>
                    </a:cubicBezTo>
                    <a:cubicBezTo>
                      <a:pt x="0" y="491"/>
                      <a:pt x="0" y="491"/>
                      <a:pt x="0" y="491"/>
                    </a:cubicBezTo>
                    <a:cubicBezTo>
                      <a:pt x="10" y="472"/>
                      <a:pt x="10" y="472"/>
                      <a:pt x="10" y="472"/>
                    </a:cubicBezTo>
                    <a:cubicBezTo>
                      <a:pt x="25" y="472"/>
                      <a:pt x="25" y="472"/>
                      <a:pt x="25" y="472"/>
                    </a:cubicBezTo>
                    <a:cubicBezTo>
                      <a:pt x="25" y="136"/>
                      <a:pt x="25" y="136"/>
                      <a:pt x="25" y="136"/>
                    </a:cubicBezTo>
                    <a:cubicBezTo>
                      <a:pt x="25" y="124"/>
                      <a:pt x="35" y="115"/>
                      <a:pt x="46" y="115"/>
                    </a:cubicBezTo>
                    <a:cubicBezTo>
                      <a:pt x="366" y="115"/>
                      <a:pt x="366" y="115"/>
                      <a:pt x="366" y="115"/>
                    </a:cubicBezTo>
                    <a:cubicBezTo>
                      <a:pt x="366" y="20"/>
                      <a:pt x="366" y="20"/>
                      <a:pt x="366" y="20"/>
                    </a:cubicBezTo>
                    <a:cubicBezTo>
                      <a:pt x="366" y="9"/>
                      <a:pt x="375" y="0"/>
                      <a:pt x="386" y="0"/>
                    </a:cubicBezTo>
                    <a:cubicBezTo>
                      <a:pt x="590" y="0"/>
                      <a:pt x="590" y="0"/>
                      <a:pt x="590" y="0"/>
                    </a:cubicBezTo>
                    <a:cubicBezTo>
                      <a:pt x="601" y="0"/>
                      <a:pt x="610" y="9"/>
                      <a:pt x="610" y="20"/>
                    </a:cubicBezTo>
                    <a:cubicBezTo>
                      <a:pt x="610" y="115"/>
                      <a:pt x="610" y="115"/>
                      <a:pt x="610" y="115"/>
                    </a:cubicBezTo>
                    <a:cubicBezTo>
                      <a:pt x="930" y="115"/>
                      <a:pt x="930" y="115"/>
                      <a:pt x="930" y="115"/>
                    </a:cubicBezTo>
                    <a:cubicBezTo>
                      <a:pt x="941" y="115"/>
                      <a:pt x="951" y="124"/>
                      <a:pt x="951" y="136"/>
                    </a:cubicBezTo>
                    <a:cubicBezTo>
                      <a:pt x="951" y="472"/>
                      <a:pt x="951" y="472"/>
                      <a:pt x="951" y="472"/>
                    </a:cubicBezTo>
                    <a:cubicBezTo>
                      <a:pt x="965" y="472"/>
                      <a:pt x="965" y="472"/>
                      <a:pt x="965" y="472"/>
                    </a:cubicBezTo>
                    <a:lnTo>
                      <a:pt x="975" y="491"/>
                    </a:lnTo>
                    <a:close/>
                    <a:moveTo>
                      <a:pt x="413" y="394"/>
                    </a:moveTo>
                    <a:cubicBezTo>
                      <a:pt x="386" y="394"/>
                      <a:pt x="386" y="394"/>
                      <a:pt x="386" y="394"/>
                    </a:cubicBezTo>
                    <a:cubicBezTo>
                      <a:pt x="386" y="472"/>
                      <a:pt x="386" y="472"/>
                      <a:pt x="386" y="472"/>
                    </a:cubicBezTo>
                    <a:cubicBezTo>
                      <a:pt x="413" y="472"/>
                      <a:pt x="413" y="472"/>
                      <a:pt x="413" y="472"/>
                    </a:cubicBezTo>
                    <a:lnTo>
                      <a:pt x="413" y="394"/>
                    </a:lnTo>
                    <a:close/>
                    <a:moveTo>
                      <a:pt x="590" y="394"/>
                    </a:moveTo>
                    <a:cubicBezTo>
                      <a:pt x="563" y="394"/>
                      <a:pt x="563" y="394"/>
                      <a:pt x="563" y="394"/>
                    </a:cubicBezTo>
                    <a:cubicBezTo>
                      <a:pt x="563" y="472"/>
                      <a:pt x="563" y="472"/>
                      <a:pt x="563" y="472"/>
                    </a:cubicBezTo>
                    <a:cubicBezTo>
                      <a:pt x="590" y="472"/>
                      <a:pt x="590" y="472"/>
                      <a:pt x="590" y="472"/>
                    </a:cubicBezTo>
                    <a:lnTo>
                      <a:pt x="590" y="394"/>
                    </a:lnTo>
                    <a:close/>
                    <a:moveTo>
                      <a:pt x="930" y="146"/>
                    </a:moveTo>
                    <a:cubicBezTo>
                      <a:pt x="930" y="140"/>
                      <a:pt x="926" y="136"/>
                      <a:pt x="920" y="136"/>
                    </a:cubicBezTo>
                    <a:cubicBezTo>
                      <a:pt x="600" y="136"/>
                      <a:pt x="600" y="136"/>
                      <a:pt x="600" y="136"/>
                    </a:cubicBezTo>
                    <a:cubicBezTo>
                      <a:pt x="595" y="136"/>
                      <a:pt x="590" y="131"/>
                      <a:pt x="590" y="125"/>
                    </a:cubicBezTo>
                    <a:cubicBezTo>
                      <a:pt x="590" y="30"/>
                      <a:pt x="590" y="30"/>
                      <a:pt x="590" y="30"/>
                    </a:cubicBezTo>
                    <a:cubicBezTo>
                      <a:pt x="590" y="25"/>
                      <a:pt x="585" y="20"/>
                      <a:pt x="580" y="20"/>
                    </a:cubicBezTo>
                    <a:cubicBezTo>
                      <a:pt x="396" y="20"/>
                      <a:pt x="396" y="20"/>
                      <a:pt x="396" y="20"/>
                    </a:cubicBezTo>
                    <a:cubicBezTo>
                      <a:pt x="391" y="20"/>
                      <a:pt x="386" y="25"/>
                      <a:pt x="386" y="30"/>
                    </a:cubicBezTo>
                    <a:cubicBezTo>
                      <a:pt x="386" y="125"/>
                      <a:pt x="386" y="125"/>
                      <a:pt x="386" y="125"/>
                    </a:cubicBezTo>
                    <a:cubicBezTo>
                      <a:pt x="386" y="131"/>
                      <a:pt x="381" y="136"/>
                      <a:pt x="376" y="136"/>
                    </a:cubicBezTo>
                    <a:cubicBezTo>
                      <a:pt x="56" y="136"/>
                      <a:pt x="56" y="136"/>
                      <a:pt x="56" y="136"/>
                    </a:cubicBezTo>
                    <a:cubicBezTo>
                      <a:pt x="50" y="136"/>
                      <a:pt x="46" y="140"/>
                      <a:pt x="46" y="146"/>
                    </a:cubicBezTo>
                    <a:cubicBezTo>
                      <a:pt x="46" y="472"/>
                      <a:pt x="46" y="472"/>
                      <a:pt x="46" y="472"/>
                    </a:cubicBezTo>
                    <a:cubicBezTo>
                      <a:pt x="366" y="472"/>
                      <a:pt x="366" y="472"/>
                      <a:pt x="366" y="472"/>
                    </a:cubicBezTo>
                    <a:cubicBezTo>
                      <a:pt x="366" y="438"/>
                      <a:pt x="366" y="438"/>
                      <a:pt x="366" y="438"/>
                    </a:cubicBezTo>
                    <a:cubicBezTo>
                      <a:pt x="250" y="438"/>
                      <a:pt x="250" y="438"/>
                      <a:pt x="250" y="438"/>
                    </a:cubicBezTo>
                    <a:cubicBezTo>
                      <a:pt x="250" y="371"/>
                      <a:pt x="250" y="371"/>
                      <a:pt x="250" y="371"/>
                    </a:cubicBezTo>
                    <a:cubicBezTo>
                      <a:pt x="726" y="371"/>
                      <a:pt x="726" y="371"/>
                      <a:pt x="726" y="371"/>
                    </a:cubicBezTo>
                    <a:cubicBezTo>
                      <a:pt x="726" y="438"/>
                      <a:pt x="726" y="438"/>
                      <a:pt x="726" y="438"/>
                    </a:cubicBezTo>
                    <a:cubicBezTo>
                      <a:pt x="610" y="438"/>
                      <a:pt x="610" y="438"/>
                      <a:pt x="610" y="438"/>
                    </a:cubicBezTo>
                    <a:cubicBezTo>
                      <a:pt x="610" y="472"/>
                      <a:pt x="610" y="472"/>
                      <a:pt x="610" y="472"/>
                    </a:cubicBezTo>
                    <a:cubicBezTo>
                      <a:pt x="930" y="472"/>
                      <a:pt x="930" y="472"/>
                      <a:pt x="930" y="472"/>
                    </a:cubicBezTo>
                    <a:lnTo>
                      <a:pt x="930" y="146"/>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57" name="病院">
              <a:extLst>
                <a:ext uri="{FF2B5EF4-FFF2-40B4-BE49-F238E27FC236}">
                  <a16:creationId xmlns:a16="http://schemas.microsoft.com/office/drawing/2014/main" id="{D29A631B-EE9B-EFA4-6F20-72FD7D64879B}"/>
                </a:ext>
              </a:extLst>
            </p:cNvPr>
            <p:cNvGrpSpPr>
              <a:grpSpLocks noChangeAspect="1"/>
            </p:cNvGrpSpPr>
            <p:nvPr/>
          </p:nvGrpSpPr>
          <p:grpSpPr bwMode="auto">
            <a:xfrm>
              <a:off x="978028" y="8885647"/>
              <a:ext cx="440429" cy="205911"/>
              <a:chOff x="5216" y="2101"/>
              <a:chExt cx="1478" cy="691"/>
            </a:xfrm>
          </p:grpSpPr>
          <p:sp>
            <p:nvSpPr>
              <p:cNvPr id="258" name="Freeform 32">
                <a:extLst>
                  <a:ext uri="{FF2B5EF4-FFF2-40B4-BE49-F238E27FC236}">
                    <a16:creationId xmlns:a16="http://schemas.microsoft.com/office/drawing/2014/main" id="{C8A07BEC-CB66-AF40-7F5A-2A17381D4622}"/>
                  </a:ext>
                </a:extLst>
              </p:cNvPr>
              <p:cNvSpPr>
                <a:spLocks noEditPoints="1"/>
              </p:cNvSpPr>
              <p:nvPr/>
            </p:nvSpPr>
            <p:spPr bwMode="auto">
              <a:xfrm>
                <a:off x="5286" y="2133"/>
                <a:ext cx="1340" cy="631"/>
              </a:xfrm>
              <a:custGeom>
                <a:avLst/>
                <a:gdLst>
                  <a:gd name="T0" fmla="*/ 371 w 884"/>
                  <a:gd name="T1" fmla="*/ 21 h 415"/>
                  <a:gd name="T2" fmla="*/ 664 w 884"/>
                  <a:gd name="T3" fmla="*/ 21 h 415"/>
                  <a:gd name="T4" fmla="*/ 672 w 884"/>
                  <a:gd name="T5" fmla="*/ 29 h 415"/>
                  <a:gd name="T6" fmla="*/ 672 w 884"/>
                  <a:gd name="T7" fmla="*/ 59 h 415"/>
                  <a:gd name="T8" fmla="*/ 371 w 884"/>
                  <a:gd name="T9" fmla="*/ 59 h 415"/>
                  <a:gd name="T10" fmla="*/ 371 w 884"/>
                  <a:gd name="T11" fmla="*/ 21 h 415"/>
                  <a:gd name="T12" fmla="*/ 884 w 884"/>
                  <a:gd name="T13" fmla="*/ 272 h 415"/>
                  <a:gd name="T14" fmla="*/ 361 w 884"/>
                  <a:gd name="T15" fmla="*/ 272 h 415"/>
                  <a:gd name="T16" fmla="*/ 351 w 884"/>
                  <a:gd name="T17" fmla="*/ 282 h 415"/>
                  <a:gd name="T18" fmla="*/ 351 w 884"/>
                  <a:gd name="T19" fmla="*/ 415 h 415"/>
                  <a:gd name="T20" fmla="*/ 0 w 884"/>
                  <a:gd name="T21" fmla="*/ 415 h 415"/>
                  <a:gd name="T22" fmla="*/ 0 w 884"/>
                  <a:gd name="T23" fmla="*/ 10 h 415"/>
                  <a:gd name="T24" fmla="*/ 10 w 884"/>
                  <a:gd name="T25" fmla="*/ 0 h 415"/>
                  <a:gd name="T26" fmla="*/ 341 w 884"/>
                  <a:gd name="T27" fmla="*/ 0 h 415"/>
                  <a:gd name="T28" fmla="*/ 351 w 884"/>
                  <a:gd name="T29" fmla="*/ 10 h 415"/>
                  <a:gd name="T30" fmla="*/ 351 w 884"/>
                  <a:gd name="T31" fmla="*/ 69 h 415"/>
                  <a:gd name="T32" fmla="*/ 361 w 884"/>
                  <a:gd name="T33" fmla="*/ 79 h 415"/>
                  <a:gd name="T34" fmla="*/ 371 w 884"/>
                  <a:gd name="T35" fmla="*/ 79 h 415"/>
                  <a:gd name="T36" fmla="*/ 711 w 884"/>
                  <a:gd name="T37" fmla="*/ 79 h 415"/>
                  <a:gd name="T38" fmla="*/ 721 w 884"/>
                  <a:gd name="T39" fmla="*/ 89 h 415"/>
                  <a:gd name="T40" fmla="*/ 721 w 884"/>
                  <a:gd name="T41" fmla="*/ 215 h 415"/>
                  <a:gd name="T42" fmla="*/ 721 w 884"/>
                  <a:gd name="T43" fmla="*/ 225 h 415"/>
                  <a:gd name="T44" fmla="*/ 731 w 884"/>
                  <a:gd name="T45" fmla="*/ 236 h 415"/>
                  <a:gd name="T46" fmla="*/ 741 w 884"/>
                  <a:gd name="T47" fmla="*/ 236 h 415"/>
                  <a:gd name="T48" fmla="*/ 874 w 884"/>
                  <a:gd name="T49" fmla="*/ 236 h 415"/>
                  <a:gd name="T50" fmla="*/ 884 w 884"/>
                  <a:gd name="T51" fmla="*/ 246 h 415"/>
                  <a:gd name="T52" fmla="*/ 884 w 884"/>
                  <a:gd name="T53" fmla="*/ 272 h 415"/>
                  <a:gd name="T54" fmla="*/ 659 w 884"/>
                  <a:gd name="T55" fmla="*/ 415 h 415"/>
                  <a:gd name="T56" fmla="*/ 628 w 884"/>
                  <a:gd name="T57" fmla="*/ 415 h 415"/>
                  <a:gd name="T58" fmla="*/ 628 w 884"/>
                  <a:gd name="T59" fmla="*/ 335 h 415"/>
                  <a:gd name="T60" fmla="*/ 659 w 884"/>
                  <a:gd name="T61" fmla="*/ 335 h 415"/>
                  <a:gd name="T62" fmla="*/ 659 w 884"/>
                  <a:gd name="T63" fmla="*/ 415 h 415"/>
                  <a:gd name="T64" fmla="*/ 868 w 884"/>
                  <a:gd name="T65" fmla="*/ 415 h 415"/>
                  <a:gd name="T66" fmla="*/ 836 w 884"/>
                  <a:gd name="T67" fmla="*/ 415 h 415"/>
                  <a:gd name="T68" fmla="*/ 836 w 884"/>
                  <a:gd name="T69" fmla="*/ 335 h 415"/>
                  <a:gd name="T70" fmla="*/ 868 w 884"/>
                  <a:gd name="T71" fmla="*/ 335 h 415"/>
                  <a:gd name="T72" fmla="*/ 868 w 884"/>
                  <a:gd name="T73" fmla="*/ 415 h 415"/>
                  <a:gd name="T74" fmla="*/ 884 w 884"/>
                  <a:gd name="T75" fmla="*/ 309 h 415"/>
                  <a:gd name="T76" fmla="*/ 874 w 884"/>
                  <a:gd name="T77" fmla="*/ 320 h 415"/>
                  <a:gd name="T78" fmla="*/ 622 w 884"/>
                  <a:gd name="T79" fmla="*/ 320 h 415"/>
                  <a:gd name="T80" fmla="*/ 612 w 884"/>
                  <a:gd name="T81" fmla="*/ 309 h 415"/>
                  <a:gd name="T82" fmla="*/ 612 w 884"/>
                  <a:gd name="T83" fmla="*/ 309 h 415"/>
                  <a:gd name="T84" fmla="*/ 622 w 884"/>
                  <a:gd name="T85" fmla="*/ 299 h 415"/>
                  <a:gd name="T86" fmla="*/ 874 w 884"/>
                  <a:gd name="T87" fmla="*/ 299 h 415"/>
                  <a:gd name="T88" fmla="*/ 884 w 884"/>
                  <a:gd name="T8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4" h="415">
                    <a:moveTo>
                      <a:pt x="371" y="21"/>
                    </a:moveTo>
                    <a:cubicBezTo>
                      <a:pt x="664" y="21"/>
                      <a:pt x="664" y="21"/>
                      <a:pt x="664" y="21"/>
                    </a:cubicBezTo>
                    <a:cubicBezTo>
                      <a:pt x="668" y="21"/>
                      <a:pt x="672" y="25"/>
                      <a:pt x="672" y="29"/>
                    </a:cubicBezTo>
                    <a:cubicBezTo>
                      <a:pt x="672" y="59"/>
                      <a:pt x="672" y="59"/>
                      <a:pt x="672" y="59"/>
                    </a:cubicBezTo>
                    <a:cubicBezTo>
                      <a:pt x="371" y="59"/>
                      <a:pt x="371" y="59"/>
                      <a:pt x="371" y="59"/>
                    </a:cubicBezTo>
                    <a:lnTo>
                      <a:pt x="371" y="21"/>
                    </a:lnTo>
                    <a:close/>
                    <a:moveTo>
                      <a:pt x="884" y="272"/>
                    </a:moveTo>
                    <a:cubicBezTo>
                      <a:pt x="361" y="272"/>
                      <a:pt x="361" y="272"/>
                      <a:pt x="361" y="272"/>
                    </a:cubicBezTo>
                    <a:cubicBezTo>
                      <a:pt x="356" y="272"/>
                      <a:pt x="351" y="277"/>
                      <a:pt x="351" y="282"/>
                    </a:cubicBezTo>
                    <a:cubicBezTo>
                      <a:pt x="351" y="415"/>
                      <a:pt x="351" y="415"/>
                      <a:pt x="351" y="415"/>
                    </a:cubicBezTo>
                    <a:cubicBezTo>
                      <a:pt x="0" y="415"/>
                      <a:pt x="0" y="415"/>
                      <a:pt x="0" y="415"/>
                    </a:cubicBezTo>
                    <a:cubicBezTo>
                      <a:pt x="0" y="10"/>
                      <a:pt x="0" y="10"/>
                      <a:pt x="0" y="10"/>
                    </a:cubicBezTo>
                    <a:cubicBezTo>
                      <a:pt x="0" y="4"/>
                      <a:pt x="4" y="0"/>
                      <a:pt x="10" y="0"/>
                    </a:cubicBezTo>
                    <a:cubicBezTo>
                      <a:pt x="341" y="0"/>
                      <a:pt x="341" y="0"/>
                      <a:pt x="341" y="0"/>
                    </a:cubicBezTo>
                    <a:cubicBezTo>
                      <a:pt x="347" y="0"/>
                      <a:pt x="351" y="4"/>
                      <a:pt x="351" y="10"/>
                    </a:cubicBezTo>
                    <a:cubicBezTo>
                      <a:pt x="351" y="69"/>
                      <a:pt x="351" y="69"/>
                      <a:pt x="351" y="69"/>
                    </a:cubicBezTo>
                    <a:cubicBezTo>
                      <a:pt x="351" y="75"/>
                      <a:pt x="356" y="79"/>
                      <a:pt x="361" y="79"/>
                    </a:cubicBezTo>
                    <a:cubicBezTo>
                      <a:pt x="371" y="79"/>
                      <a:pt x="371" y="79"/>
                      <a:pt x="371" y="79"/>
                    </a:cubicBezTo>
                    <a:cubicBezTo>
                      <a:pt x="711" y="79"/>
                      <a:pt x="711" y="79"/>
                      <a:pt x="711" y="79"/>
                    </a:cubicBezTo>
                    <a:cubicBezTo>
                      <a:pt x="716" y="79"/>
                      <a:pt x="721" y="84"/>
                      <a:pt x="721" y="89"/>
                    </a:cubicBezTo>
                    <a:cubicBezTo>
                      <a:pt x="721" y="215"/>
                      <a:pt x="721" y="215"/>
                      <a:pt x="721" y="215"/>
                    </a:cubicBezTo>
                    <a:cubicBezTo>
                      <a:pt x="721" y="225"/>
                      <a:pt x="721" y="225"/>
                      <a:pt x="721" y="225"/>
                    </a:cubicBezTo>
                    <a:cubicBezTo>
                      <a:pt x="721" y="231"/>
                      <a:pt x="725" y="236"/>
                      <a:pt x="731" y="236"/>
                    </a:cubicBezTo>
                    <a:cubicBezTo>
                      <a:pt x="741" y="236"/>
                      <a:pt x="741" y="236"/>
                      <a:pt x="741" y="236"/>
                    </a:cubicBezTo>
                    <a:cubicBezTo>
                      <a:pt x="874" y="236"/>
                      <a:pt x="874" y="236"/>
                      <a:pt x="874" y="236"/>
                    </a:cubicBezTo>
                    <a:cubicBezTo>
                      <a:pt x="879" y="236"/>
                      <a:pt x="884" y="240"/>
                      <a:pt x="884" y="246"/>
                    </a:cubicBezTo>
                    <a:lnTo>
                      <a:pt x="884" y="272"/>
                    </a:lnTo>
                    <a:close/>
                    <a:moveTo>
                      <a:pt x="659" y="415"/>
                    </a:moveTo>
                    <a:cubicBezTo>
                      <a:pt x="628" y="415"/>
                      <a:pt x="628" y="415"/>
                      <a:pt x="628" y="415"/>
                    </a:cubicBezTo>
                    <a:cubicBezTo>
                      <a:pt x="628" y="335"/>
                      <a:pt x="628" y="335"/>
                      <a:pt x="628" y="335"/>
                    </a:cubicBezTo>
                    <a:cubicBezTo>
                      <a:pt x="659" y="335"/>
                      <a:pt x="659" y="335"/>
                      <a:pt x="659" y="335"/>
                    </a:cubicBezTo>
                    <a:lnTo>
                      <a:pt x="659" y="415"/>
                    </a:lnTo>
                    <a:close/>
                    <a:moveTo>
                      <a:pt x="868" y="415"/>
                    </a:moveTo>
                    <a:cubicBezTo>
                      <a:pt x="836" y="415"/>
                      <a:pt x="836" y="415"/>
                      <a:pt x="836" y="415"/>
                    </a:cubicBezTo>
                    <a:cubicBezTo>
                      <a:pt x="836" y="335"/>
                      <a:pt x="836" y="335"/>
                      <a:pt x="836" y="335"/>
                    </a:cubicBezTo>
                    <a:cubicBezTo>
                      <a:pt x="868" y="335"/>
                      <a:pt x="868" y="335"/>
                      <a:pt x="868" y="335"/>
                    </a:cubicBezTo>
                    <a:lnTo>
                      <a:pt x="868" y="415"/>
                    </a:lnTo>
                    <a:close/>
                    <a:moveTo>
                      <a:pt x="884" y="309"/>
                    </a:moveTo>
                    <a:cubicBezTo>
                      <a:pt x="884" y="315"/>
                      <a:pt x="879" y="320"/>
                      <a:pt x="874" y="320"/>
                    </a:cubicBezTo>
                    <a:cubicBezTo>
                      <a:pt x="622" y="320"/>
                      <a:pt x="622" y="320"/>
                      <a:pt x="622" y="320"/>
                    </a:cubicBezTo>
                    <a:cubicBezTo>
                      <a:pt x="616" y="320"/>
                      <a:pt x="612" y="315"/>
                      <a:pt x="612" y="309"/>
                    </a:cubicBezTo>
                    <a:cubicBezTo>
                      <a:pt x="612" y="309"/>
                      <a:pt x="612" y="309"/>
                      <a:pt x="612" y="309"/>
                    </a:cubicBezTo>
                    <a:cubicBezTo>
                      <a:pt x="612" y="304"/>
                      <a:pt x="616" y="299"/>
                      <a:pt x="622" y="299"/>
                    </a:cubicBezTo>
                    <a:cubicBezTo>
                      <a:pt x="874" y="299"/>
                      <a:pt x="874" y="299"/>
                      <a:pt x="874" y="299"/>
                    </a:cubicBezTo>
                    <a:cubicBezTo>
                      <a:pt x="879" y="299"/>
                      <a:pt x="884" y="304"/>
                      <a:pt x="884" y="3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9" name="Freeform 33">
                <a:extLst>
                  <a:ext uri="{FF2B5EF4-FFF2-40B4-BE49-F238E27FC236}">
                    <a16:creationId xmlns:a16="http://schemas.microsoft.com/office/drawing/2014/main" id="{C8207D13-3688-6375-47FF-0B7EBDAC8B96}"/>
                  </a:ext>
                </a:extLst>
              </p:cNvPr>
              <p:cNvSpPr>
                <a:spLocks noEditPoints="1"/>
              </p:cNvSpPr>
              <p:nvPr/>
            </p:nvSpPr>
            <p:spPr bwMode="auto">
              <a:xfrm>
                <a:off x="5216" y="2101"/>
                <a:ext cx="1478" cy="691"/>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60" name="一軒家">
              <a:extLst>
                <a:ext uri="{FF2B5EF4-FFF2-40B4-BE49-F238E27FC236}">
                  <a16:creationId xmlns:a16="http://schemas.microsoft.com/office/drawing/2014/main" id="{F5CA63BB-6D1F-512C-1F52-5A9DDB07B664}"/>
                </a:ext>
              </a:extLst>
            </p:cNvPr>
            <p:cNvGrpSpPr>
              <a:grpSpLocks noChangeAspect="1"/>
            </p:cNvGrpSpPr>
            <p:nvPr/>
          </p:nvGrpSpPr>
          <p:grpSpPr bwMode="auto">
            <a:xfrm>
              <a:off x="701432" y="8899653"/>
              <a:ext cx="205613" cy="191905"/>
              <a:chOff x="680" y="1020"/>
              <a:chExt cx="690" cy="644"/>
            </a:xfrm>
          </p:grpSpPr>
          <p:sp>
            <p:nvSpPr>
              <p:cNvPr id="261" name="Freeform 5">
                <a:extLst>
                  <a:ext uri="{FF2B5EF4-FFF2-40B4-BE49-F238E27FC236}">
                    <a16:creationId xmlns:a16="http://schemas.microsoft.com/office/drawing/2014/main" id="{34CBD2A5-0004-3492-062D-2FF863DDDB50}"/>
                  </a:ext>
                </a:extLst>
              </p:cNvPr>
              <p:cNvSpPr>
                <a:spLocks noEditPoints="1"/>
              </p:cNvSpPr>
              <p:nvPr/>
            </p:nvSpPr>
            <p:spPr bwMode="auto">
              <a:xfrm>
                <a:off x="767" y="1095"/>
                <a:ext cx="518" cy="541"/>
              </a:xfrm>
              <a:custGeom>
                <a:avLst/>
                <a:gdLst>
                  <a:gd name="T0" fmla="*/ 518 w 518"/>
                  <a:gd name="T1" fmla="*/ 241 h 541"/>
                  <a:gd name="T2" fmla="*/ 518 w 518"/>
                  <a:gd name="T3" fmla="*/ 541 h 541"/>
                  <a:gd name="T4" fmla="*/ 335 w 518"/>
                  <a:gd name="T5" fmla="*/ 541 h 541"/>
                  <a:gd name="T6" fmla="*/ 335 w 518"/>
                  <a:gd name="T7" fmla="*/ 314 h 541"/>
                  <a:gd name="T8" fmla="*/ 183 w 518"/>
                  <a:gd name="T9" fmla="*/ 314 h 541"/>
                  <a:gd name="T10" fmla="*/ 183 w 518"/>
                  <a:gd name="T11" fmla="*/ 541 h 541"/>
                  <a:gd name="T12" fmla="*/ 0 w 518"/>
                  <a:gd name="T13" fmla="*/ 541 h 541"/>
                  <a:gd name="T14" fmla="*/ 0 w 518"/>
                  <a:gd name="T15" fmla="*/ 241 h 541"/>
                  <a:gd name="T16" fmla="*/ 131 w 518"/>
                  <a:gd name="T17" fmla="*/ 241 h 541"/>
                  <a:gd name="T18" fmla="*/ 131 w 518"/>
                  <a:gd name="T19" fmla="*/ 128 h 541"/>
                  <a:gd name="T20" fmla="*/ 259 w 518"/>
                  <a:gd name="T21" fmla="*/ 0 h 541"/>
                  <a:gd name="T22" fmla="*/ 387 w 518"/>
                  <a:gd name="T23" fmla="*/ 128 h 541"/>
                  <a:gd name="T24" fmla="*/ 387 w 518"/>
                  <a:gd name="T25" fmla="*/ 241 h 541"/>
                  <a:gd name="T26" fmla="*/ 518 w 518"/>
                  <a:gd name="T27" fmla="*/ 241 h 541"/>
                  <a:gd name="T28" fmla="*/ 216 w 518"/>
                  <a:gd name="T29" fmla="*/ 477 h 541"/>
                  <a:gd name="T30" fmla="*/ 240 w 518"/>
                  <a:gd name="T31" fmla="*/ 477 h 541"/>
                  <a:gd name="T32" fmla="*/ 240 w 518"/>
                  <a:gd name="T33" fmla="*/ 384 h 541"/>
                  <a:gd name="T34" fmla="*/ 216 w 518"/>
                  <a:gd name="T35" fmla="*/ 384 h 541"/>
                  <a:gd name="T36" fmla="*/ 216 w 518"/>
                  <a:gd name="T37" fmla="*/ 47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41">
                    <a:moveTo>
                      <a:pt x="518" y="241"/>
                    </a:moveTo>
                    <a:lnTo>
                      <a:pt x="518" y="541"/>
                    </a:lnTo>
                    <a:lnTo>
                      <a:pt x="335" y="541"/>
                    </a:lnTo>
                    <a:lnTo>
                      <a:pt x="335" y="314"/>
                    </a:lnTo>
                    <a:lnTo>
                      <a:pt x="183" y="314"/>
                    </a:lnTo>
                    <a:lnTo>
                      <a:pt x="183" y="541"/>
                    </a:lnTo>
                    <a:lnTo>
                      <a:pt x="0" y="541"/>
                    </a:lnTo>
                    <a:lnTo>
                      <a:pt x="0" y="241"/>
                    </a:lnTo>
                    <a:lnTo>
                      <a:pt x="131" y="241"/>
                    </a:lnTo>
                    <a:lnTo>
                      <a:pt x="131" y="128"/>
                    </a:lnTo>
                    <a:lnTo>
                      <a:pt x="259" y="0"/>
                    </a:lnTo>
                    <a:lnTo>
                      <a:pt x="387" y="128"/>
                    </a:lnTo>
                    <a:lnTo>
                      <a:pt x="387" y="241"/>
                    </a:lnTo>
                    <a:lnTo>
                      <a:pt x="518" y="241"/>
                    </a:lnTo>
                    <a:close/>
                    <a:moveTo>
                      <a:pt x="216" y="477"/>
                    </a:moveTo>
                    <a:lnTo>
                      <a:pt x="240" y="477"/>
                    </a:lnTo>
                    <a:lnTo>
                      <a:pt x="240" y="384"/>
                    </a:lnTo>
                    <a:lnTo>
                      <a:pt x="216" y="384"/>
                    </a:lnTo>
                    <a:lnTo>
                      <a:pt x="216"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62" name="Freeform 6">
                <a:extLst>
                  <a:ext uri="{FF2B5EF4-FFF2-40B4-BE49-F238E27FC236}">
                    <a16:creationId xmlns:a16="http://schemas.microsoft.com/office/drawing/2014/main" id="{C40BBD16-C7A3-DEA2-4FC6-7023AA0F3461}"/>
                  </a:ext>
                </a:extLst>
              </p:cNvPr>
              <p:cNvSpPr>
                <a:spLocks noEditPoints="1"/>
              </p:cNvSpPr>
              <p:nvPr/>
            </p:nvSpPr>
            <p:spPr bwMode="auto">
              <a:xfrm>
                <a:off x="680" y="1020"/>
                <a:ext cx="690" cy="644"/>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grpSp>
        <p:nvGrpSpPr>
          <p:cNvPr id="263" name="ビル｜4｜中">
            <a:extLst>
              <a:ext uri="{FF2B5EF4-FFF2-40B4-BE49-F238E27FC236}">
                <a16:creationId xmlns:a16="http://schemas.microsoft.com/office/drawing/2014/main" id="{EAE5B9CB-3C3E-F682-619D-6B6AEC729F8C}"/>
              </a:ext>
            </a:extLst>
          </p:cNvPr>
          <p:cNvGrpSpPr>
            <a:grpSpLocks noChangeAspect="1"/>
          </p:cNvGrpSpPr>
          <p:nvPr/>
        </p:nvGrpSpPr>
        <p:grpSpPr bwMode="auto">
          <a:xfrm>
            <a:off x="843879" y="9505492"/>
            <a:ext cx="221352" cy="368065"/>
            <a:chOff x="1780" y="2782"/>
            <a:chExt cx="691" cy="1149"/>
          </a:xfrm>
        </p:grpSpPr>
        <p:sp>
          <p:nvSpPr>
            <p:cNvPr id="264" name="Freeform 32">
              <a:extLst>
                <a:ext uri="{FF2B5EF4-FFF2-40B4-BE49-F238E27FC236}">
                  <a16:creationId xmlns:a16="http://schemas.microsoft.com/office/drawing/2014/main" id="{841A00E7-DD2E-51AD-F21A-5F74FC11C606}"/>
                </a:ext>
              </a:extLst>
            </p:cNvPr>
            <p:cNvSpPr>
              <a:spLocks noEditPoints="1"/>
            </p:cNvSpPr>
            <p:nvPr/>
          </p:nvSpPr>
          <p:spPr bwMode="auto">
            <a:xfrm>
              <a:off x="1927" y="2845"/>
              <a:ext cx="397" cy="1059"/>
            </a:xfrm>
            <a:custGeom>
              <a:avLst/>
              <a:gdLst>
                <a:gd name="T0" fmla="*/ 275 w 397"/>
                <a:gd name="T1" fmla="*/ 1059 h 1059"/>
                <a:gd name="T2" fmla="*/ 120 w 397"/>
                <a:gd name="T3" fmla="*/ 1059 h 1059"/>
                <a:gd name="T4" fmla="*/ 120 w 397"/>
                <a:gd name="T5" fmla="*/ 983 h 1059"/>
                <a:gd name="T6" fmla="*/ 275 w 397"/>
                <a:gd name="T7" fmla="*/ 983 h 1059"/>
                <a:gd name="T8" fmla="*/ 275 w 397"/>
                <a:gd name="T9" fmla="*/ 1059 h 1059"/>
                <a:gd name="T10" fmla="*/ 397 w 397"/>
                <a:gd name="T11" fmla="*/ 932 h 1059"/>
                <a:gd name="T12" fmla="*/ 0 w 397"/>
                <a:gd name="T13" fmla="*/ 932 h 1059"/>
                <a:gd name="T14" fmla="*/ 0 w 397"/>
                <a:gd name="T15" fmla="*/ 842 h 1059"/>
                <a:gd name="T16" fmla="*/ 397 w 397"/>
                <a:gd name="T17" fmla="*/ 842 h 1059"/>
                <a:gd name="T18" fmla="*/ 397 w 397"/>
                <a:gd name="T19" fmla="*/ 932 h 1059"/>
                <a:gd name="T20" fmla="*/ 397 w 397"/>
                <a:gd name="T21" fmla="*/ 812 h 1059"/>
                <a:gd name="T22" fmla="*/ 0 w 397"/>
                <a:gd name="T23" fmla="*/ 812 h 1059"/>
                <a:gd name="T24" fmla="*/ 0 w 397"/>
                <a:gd name="T25" fmla="*/ 722 h 1059"/>
                <a:gd name="T26" fmla="*/ 397 w 397"/>
                <a:gd name="T27" fmla="*/ 722 h 1059"/>
                <a:gd name="T28" fmla="*/ 397 w 397"/>
                <a:gd name="T29" fmla="*/ 812 h 1059"/>
                <a:gd name="T30" fmla="*/ 397 w 397"/>
                <a:gd name="T31" fmla="*/ 692 h 1059"/>
                <a:gd name="T32" fmla="*/ 0 w 397"/>
                <a:gd name="T33" fmla="*/ 692 h 1059"/>
                <a:gd name="T34" fmla="*/ 0 w 397"/>
                <a:gd name="T35" fmla="*/ 602 h 1059"/>
                <a:gd name="T36" fmla="*/ 397 w 397"/>
                <a:gd name="T37" fmla="*/ 602 h 1059"/>
                <a:gd name="T38" fmla="*/ 397 w 397"/>
                <a:gd name="T39" fmla="*/ 692 h 1059"/>
                <a:gd name="T40" fmla="*/ 397 w 397"/>
                <a:gd name="T41" fmla="*/ 570 h 1059"/>
                <a:gd name="T42" fmla="*/ 0 w 397"/>
                <a:gd name="T43" fmla="*/ 570 h 1059"/>
                <a:gd name="T44" fmla="*/ 0 w 397"/>
                <a:gd name="T45" fmla="*/ 481 h 1059"/>
                <a:gd name="T46" fmla="*/ 397 w 397"/>
                <a:gd name="T47" fmla="*/ 481 h 1059"/>
                <a:gd name="T48" fmla="*/ 397 w 397"/>
                <a:gd name="T49" fmla="*/ 570 h 1059"/>
                <a:gd name="T50" fmla="*/ 397 w 397"/>
                <a:gd name="T51" fmla="*/ 450 h 1059"/>
                <a:gd name="T52" fmla="*/ 0 w 397"/>
                <a:gd name="T53" fmla="*/ 450 h 1059"/>
                <a:gd name="T54" fmla="*/ 0 w 397"/>
                <a:gd name="T55" fmla="*/ 361 h 1059"/>
                <a:gd name="T56" fmla="*/ 397 w 397"/>
                <a:gd name="T57" fmla="*/ 361 h 1059"/>
                <a:gd name="T58" fmla="*/ 397 w 397"/>
                <a:gd name="T59" fmla="*/ 450 h 1059"/>
                <a:gd name="T60" fmla="*/ 397 w 397"/>
                <a:gd name="T61" fmla="*/ 331 h 1059"/>
                <a:gd name="T62" fmla="*/ 0 w 397"/>
                <a:gd name="T63" fmla="*/ 331 h 1059"/>
                <a:gd name="T64" fmla="*/ 0 w 397"/>
                <a:gd name="T65" fmla="*/ 241 h 1059"/>
                <a:gd name="T66" fmla="*/ 397 w 397"/>
                <a:gd name="T67" fmla="*/ 241 h 1059"/>
                <a:gd name="T68" fmla="*/ 397 w 397"/>
                <a:gd name="T69" fmla="*/ 331 h 1059"/>
                <a:gd name="T70" fmla="*/ 397 w 397"/>
                <a:gd name="T71" fmla="*/ 209 h 1059"/>
                <a:gd name="T72" fmla="*/ 0 w 397"/>
                <a:gd name="T73" fmla="*/ 209 h 1059"/>
                <a:gd name="T74" fmla="*/ 0 w 397"/>
                <a:gd name="T75" fmla="*/ 120 h 1059"/>
                <a:gd name="T76" fmla="*/ 397 w 397"/>
                <a:gd name="T77" fmla="*/ 120 h 1059"/>
                <a:gd name="T78" fmla="*/ 397 w 397"/>
                <a:gd name="T79" fmla="*/ 209 h 1059"/>
                <a:gd name="T80" fmla="*/ 397 w 397"/>
                <a:gd name="T81" fmla="*/ 89 h 1059"/>
                <a:gd name="T82" fmla="*/ 0 w 397"/>
                <a:gd name="T83" fmla="*/ 89 h 1059"/>
                <a:gd name="T84" fmla="*/ 0 w 397"/>
                <a:gd name="T85" fmla="*/ 0 h 1059"/>
                <a:gd name="T86" fmla="*/ 397 w 397"/>
                <a:gd name="T87" fmla="*/ 0 h 1059"/>
                <a:gd name="T88" fmla="*/ 397 w 397"/>
                <a:gd name="T89" fmla="*/ 8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059">
                  <a:moveTo>
                    <a:pt x="275" y="1059"/>
                  </a:moveTo>
                  <a:lnTo>
                    <a:pt x="120" y="1059"/>
                  </a:lnTo>
                  <a:lnTo>
                    <a:pt x="120" y="983"/>
                  </a:lnTo>
                  <a:lnTo>
                    <a:pt x="275" y="983"/>
                  </a:lnTo>
                  <a:lnTo>
                    <a:pt x="275" y="1059"/>
                  </a:lnTo>
                  <a:close/>
                  <a:moveTo>
                    <a:pt x="397" y="932"/>
                  </a:moveTo>
                  <a:lnTo>
                    <a:pt x="0" y="932"/>
                  </a:lnTo>
                  <a:lnTo>
                    <a:pt x="0" y="842"/>
                  </a:lnTo>
                  <a:lnTo>
                    <a:pt x="397" y="842"/>
                  </a:lnTo>
                  <a:lnTo>
                    <a:pt x="397" y="932"/>
                  </a:lnTo>
                  <a:close/>
                  <a:moveTo>
                    <a:pt x="397" y="812"/>
                  </a:moveTo>
                  <a:lnTo>
                    <a:pt x="0" y="812"/>
                  </a:lnTo>
                  <a:lnTo>
                    <a:pt x="0" y="722"/>
                  </a:lnTo>
                  <a:lnTo>
                    <a:pt x="397" y="722"/>
                  </a:lnTo>
                  <a:lnTo>
                    <a:pt x="397" y="812"/>
                  </a:lnTo>
                  <a:close/>
                  <a:moveTo>
                    <a:pt x="397" y="692"/>
                  </a:moveTo>
                  <a:lnTo>
                    <a:pt x="0" y="692"/>
                  </a:lnTo>
                  <a:lnTo>
                    <a:pt x="0" y="602"/>
                  </a:lnTo>
                  <a:lnTo>
                    <a:pt x="397" y="602"/>
                  </a:lnTo>
                  <a:lnTo>
                    <a:pt x="397" y="692"/>
                  </a:lnTo>
                  <a:close/>
                  <a:moveTo>
                    <a:pt x="397" y="570"/>
                  </a:moveTo>
                  <a:lnTo>
                    <a:pt x="0" y="570"/>
                  </a:lnTo>
                  <a:lnTo>
                    <a:pt x="0" y="481"/>
                  </a:lnTo>
                  <a:lnTo>
                    <a:pt x="397" y="481"/>
                  </a:lnTo>
                  <a:lnTo>
                    <a:pt x="397" y="570"/>
                  </a:lnTo>
                  <a:close/>
                  <a:moveTo>
                    <a:pt x="397" y="450"/>
                  </a:moveTo>
                  <a:lnTo>
                    <a:pt x="0" y="450"/>
                  </a:lnTo>
                  <a:lnTo>
                    <a:pt x="0" y="361"/>
                  </a:lnTo>
                  <a:lnTo>
                    <a:pt x="397" y="361"/>
                  </a:lnTo>
                  <a:lnTo>
                    <a:pt x="397" y="450"/>
                  </a:lnTo>
                  <a:close/>
                  <a:moveTo>
                    <a:pt x="397" y="331"/>
                  </a:moveTo>
                  <a:lnTo>
                    <a:pt x="0" y="331"/>
                  </a:lnTo>
                  <a:lnTo>
                    <a:pt x="0" y="241"/>
                  </a:lnTo>
                  <a:lnTo>
                    <a:pt x="397" y="241"/>
                  </a:lnTo>
                  <a:lnTo>
                    <a:pt x="397" y="331"/>
                  </a:lnTo>
                  <a:close/>
                  <a:moveTo>
                    <a:pt x="397" y="209"/>
                  </a:moveTo>
                  <a:lnTo>
                    <a:pt x="0" y="209"/>
                  </a:lnTo>
                  <a:lnTo>
                    <a:pt x="0" y="120"/>
                  </a:lnTo>
                  <a:lnTo>
                    <a:pt x="397" y="120"/>
                  </a:lnTo>
                  <a:lnTo>
                    <a:pt x="397" y="209"/>
                  </a:lnTo>
                  <a:close/>
                  <a:moveTo>
                    <a:pt x="397" y="89"/>
                  </a:moveTo>
                  <a:lnTo>
                    <a:pt x="0" y="89"/>
                  </a:lnTo>
                  <a:lnTo>
                    <a:pt x="0" y="0"/>
                  </a:lnTo>
                  <a:lnTo>
                    <a:pt x="397" y="0"/>
                  </a:lnTo>
                  <a:lnTo>
                    <a:pt x="397"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33">
              <a:extLst>
                <a:ext uri="{FF2B5EF4-FFF2-40B4-BE49-F238E27FC236}">
                  <a16:creationId xmlns:a16="http://schemas.microsoft.com/office/drawing/2014/main" id="{D83119AB-CF61-8B9A-D383-C713A8C3DFF9}"/>
                </a:ext>
              </a:extLst>
            </p:cNvPr>
            <p:cNvSpPr>
              <a:spLocks noEditPoints="1"/>
            </p:cNvSpPr>
            <p:nvPr/>
          </p:nvSpPr>
          <p:spPr bwMode="auto">
            <a:xfrm>
              <a:off x="1780" y="2782"/>
              <a:ext cx="691" cy="1149"/>
            </a:xfrm>
            <a:custGeom>
              <a:avLst/>
              <a:gdLst>
                <a:gd name="T0" fmla="*/ 379 w 453"/>
                <a:gd name="T1" fmla="*/ 20 h 757"/>
                <a:gd name="T2" fmla="*/ 361 w 453"/>
                <a:gd name="T3" fmla="*/ 0 h 757"/>
                <a:gd name="T4" fmla="*/ 92 w 453"/>
                <a:gd name="T5" fmla="*/ 0 h 757"/>
                <a:gd name="T6" fmla="*/ 73 w 453"/>
                <a:gd name="T7" fmla="*/ 20 h 757"/>
                <a:gd name="T8" fmla="*/ 73 w 453"/>
                <a:gd name="T9" fmla="*/ 739 h 757"/>
                <a:gd name="T10" fmla="*/ 9 w 453"/>
                <a:gd name="T11" fmla="*/ 739 h 757"/>
                <a:gd name="T12" fmla="*/ 0 w 453"/>
                <a:gd name="T13" fmla="*/ 757 h 757"/>
                <a:gd name="T14" fmla="*/ 453 w 453"/>
                <a:gd name="T15" fmla="*/ 757 h 757"/>
                <a:gd name="T16" fmla="*/ 453 w 453"/>
                <a:gd name="T17" fmla="*/ 757 h 757"/>
                <a:gd name="T18" fmla="*/ 444 w 453"/>
                <a:gd name="T19" fmla="*/ 739 h 757"/>
                <a:gd name="T20" fmla="*/ 379 w 453"/>
                <a:gd name="T21" fmla="*/ 739 h 757"/>
                <a:gd name="T22" fmla="*/ 379 w 453"/>
                <a:gd name="T23" fmla="*/ 20 h 757"/>
                <a:gd name="T24" fmla="*/ 277 w 453"/>
                <a:gd name="T25" fmla="*/ 739 h 757"/>
                <a:gd name="T26" fmla="*/ 175 w 453"/>
                <a:gd name="T27" fmla="*/ 739 h 757"/>
                <a:gd name="T28" fmla="*/ 175 w 453"/>
                <a:gd name="T29" fmla="*/ 689 h 757"/>
                <a:gd name="T30" fmla="*/ 277 w 453"/>
                <a:gd name="T31" fmla="*/ 689 h 757"/>
                <a:gd name="T32" fmla="*/ 277 w 453"/>
                <a:gd name="T33" fmla="*/ 739 h 757"/>
                <a:gd name="T34" fmla="*/ 357 w 453"/>
                <a:gd name="T35" fmla="*/ 655 h 757"/>
                <a:gd name="T36" fmla="*/ 96 w 453"/>
                <a:gd name="T37" fmla="*/ 655 h 757"/>
                <a:gd name="T38" fmla="*/ 96 w 453"/>
                <a:gd name="T39" fmla="*/ 596 h 757"/>
                <a:gd name="T40" fmla="*/ 357 w 453"/>
                <a:gd name="T41" fmla="*/ 596 h 757"/>
                <a:gd name="T42" fmla="*/ 357 w 453"/>
                <a:gd name="T43" fmla="*/ 655 h 757"/>
                <a:gd name="T44" fmla="*/ 357 w 453"/>
                <a:gd name="T45" fmla="*/ 576 h 757"/>
                <a:gd name="T46" fmla="*/ 96 w 453"/>
                <a:gd name="T47" fmla="*/ 576 h 757"/>
                <a:gd name="T48" fmla="*/ 96 w 453"/>
                <a:gd name="T49" fmla="*/ 517 h 757"/>
                <a:gd name="T50" fmla="*/ 357 w 453"/>
                <a:gd name="T51" fmla="*/ 517 h 757"/>
                <a:gd name="T52" fmla="*/ 357 w 453"/>
                <a:gd name="T53" fmla="*/ 576 h 757"/>
                <a:gd name="T54" fmla="*/ 357 w 453"/>
                <a:gd name="T55" fmla="*/ 497 h 757"/>
                <a:gd name="T56" fmla="*/ 96 w 453"/>
                <a:gd name="T57" fmla="*/ 497 h 757"/>
                <a:gd name="T58" fmla="*/ 96 w 453"/>
                <a:gd name="T59" fmla="*/ 438 h 757"/>
                <a:gd name="T60" fmla="*/ 357 w 453"/>
                <a:gd name="T61" fmla="*/ 438 h 757"/>
                <a:gd name="T62" fmla="*/ 357 w 453"/>
                <a:gd name="T63" fmla="*/ 497 h 757"/>
                <a:gd name="T64" fmla="*/ 357 w 453"/>
                <a:gd name="T65" fmla="*/ 417 h 757"/>
                <a:gd name="T66" fmla="*/ 96 w 453"/>
                <a:gd name="T67" fmla="*/ 417 h 757"/>
                <a:gd name="T68" fmla="*/ 96 w 453"/>
                <a:gd name="T69" fmla="*/ 358 h 757"/>
                <a:gd name="T70" fmla="*/ 357 w 453"/>
                <a:gd name="T71" fmla="*/ 358 h 757"/>
                <a:gd name="T72" fmla="*/ 357 w 453"/>
                <a:gd name="T73" fmla="*/ 417 h 757"/>
                <a:gd name="T74" fmla="*/ 357 w 453"/>
                <a:gd name="T75" fmla="*/ 338 h 757"/>
                <a:gd name="T76" fmla="*/ 96 w 453"/>
                <a:gd name="T77" fmla="*/ 338 h 757"/>
                <a:gd name="T78" fmla="*/ 96 w 453"/>
                <a:gd name="T79" fmla="*/ 279 h 757"/>
                <a:gd name="T80" fmla="*/ 357 w 453"/>
                <a:gd name="T81" fmla="*/ 279 h 757"/>
                <a:gd name="T82" fmla="*/ 357 w 453"/>
                <a:gd name="T83" fmla="*/ 338 h 757"/>
                <a:gd name="T84" fmla="*/ 357 w 453"/>
                <a:gd name="T85" fmla="*/ 259 h 757"/>
                <a:gd name="T86" fmla="*/ 96 w 453"/>
                <a:gd name="T87" fmla="*/ 259 h 757"/>
                <a:gd name="T88" fmla="*/ 96 w 453"/>
                <a:gd name="T89" fmla="*/ 200 h 757"/>
                <a:gd name="T90" fmla="*/ 357 w 453"/>
                <a:gd name="T91" fmla="*/ 200 h 757"/>
                <a:gd name="T92" fmla="*/ 357 w 453"/>
                <a:gd name="T93" fmla="*/ 259 h 757"/>
                <a:gd name="T94" fmla="*/ 357 w 453"/>
                <a:gd name="T95" fmla="*/ 179 h 757"/>
                <a:gd name="T96" fmla="*/ 96 w 453"/>
                <a:gd name="T97" fmla="*/ 179 h 757"/>
                <a:gd name="T98" fmla="*/ 96 w 453"/>
                <a:gd name="T99" fmla="*/ 120 h 757"/>
                <a:gd name="T100" fmla="*/ 357 w 453"/>
                <a:gd name="T101" fmla="*/ 120 h 757"/>
                <a:gd name="T102" fmla="*/ 357 w 453"/>
                <a:gd name="T103" fmla="*/ 179 h 757"/>
                <a:gd name="T104" fmla="*/ 357 w 453"/>
                <a:gd name="T105" fmla="*/ 100 h 757"/>
                <a:gd name="T106" fmla="*/ 96 w 453"/>
                <a:gd name="T107" fmla="*/ 100 h 757"/>
                <a:gd name="T108" fmla="*/ 96 w 453"/>
                <a:gd name="T109" fmla="*/ 41 h 757"/>
                <a:gd name="T110" fmla="*/ 357 w 453"/>
                <a:gd name="T111" fmla="*/ 41 h 757"/>
                <a:gd name="T112" fmla="*/ 357 w 453"/>
                <a:gd name="T113" fmla="*/ 10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 h="757">
                  <a:moveTo>
                    <a:pt x="379" y="20"/>
                  </a:moveTo>
                  <a:cubicBezTo>
                    <a:pt x="379" y="10"/>
                    <a:pt x="371" y="1"/>
                    <a:pt x="361" y="0"/>
                  </a:cubicBezTo>
                  <a:cubicBezTo>
                    <a:pt x="92" y="0"/>
                    <a:pt x="92" y="0"/>
                    <a:pt x="92" y="0"/>
                  </a:cubicBezTo>
                  <a:cubicBezTo>
                    <a:pt x="81" y="1"/>
                    <a:pt x="73" y="10"/>
                    <a:pt x="73" y="20"/>
                  </a:cubicBezTo>
                  <a:cubicBezTo>
                    <a:pt x="73" y="739"/>
                    <a:pt x="73" y="739"/>
                    <a:pt x="73" y="739"/>
                  </a:cubicBezTo>
                  <a:cubicBezTo>
                    <a:pt x="9" y="739"/>
                    <a:pt x="9" y="739"/>
                    <a:pt x="9" y="739"/>
                  </a:cubicBezTo>
                  <a:cubicBezTo>
                    <a:pt x="0" y="757"/>
                    <a:pt x="0" y="757"/>
                    <a:pt x="0" y="757"/>
                  </a:cubicBezTo>
                  <a:cubicBezTo>
                    <a:pt x="453" y="757"/>
                    <a:pt x="453" y="757"/>
                    <a:pt x="453" y="757"/>
                  </a:cubicBezTo>
                  <a:cubicBezTo>
                    <a:pt x="453" y="757"/>
                    <a:pt x="453" y="757"/>
                    <a:pt x="453" y="757"/>
                  </a:cubicBezTo>
                  <a:cubicBezTo>
                    <a:pt x="444" y="739"/>
                    <a:pt x="444" y="739"/>
                    <a:pt x="444" y="739"/>
                  </a:cubicBezTo>
                  <a:cubicBezTo>
                    <a:pt x="379" y="739"/>
                    <a:pt x="379" y="739"/>
                    <a:pt x="379" y="739"/>
                  </a:cubicBezTo>
                  <a:lnTo>
                    <a:pt x="379" y="20"/>
                  </a:lnTo>
                  <a:close/>
                  <a:moveTo>
                    <a:pt x="277" y="739"/>
                  </a:moveTo>
                  <a:cubicBezTo>
                    <a:pt x="175" y="739"/>
                    <a:pt x="175" y="739"/>
                    <a:pt x="175" y="739"/>
                  </a:cubicBezTo>
                  <a:cubicBezTo>
                    <a:pt x="175" y="689"/>
                    <a:pt x="175" y="689"/>
                    <a:pt x="175" y="689"/>
                  </a:cubicBezTo>
                  <a:cubicBezTo>
                    <a:pt x="277" y="689"/>
                    <a:pt x="277" y="689"/>
                    <a:pt x="277" y="689"/>
                  </a:cubicBezTo>
                  <a:lnTo>
                    <a:pt x="277" y="739"/>
                  </a:lnTo>
                  <a:close/>
                  <a:moveTo>
                    <a:pt x="357" y="655"/>
                  </a:moveTo>
                  <a:cubicBezTo>
                    <a:pt x="96" y="655"/>
                    <a:pt x="96" y="655"/>
                    <a:pt x="96" y="655"/>
                  </a:cubicBezTo>
                  <a:cubicBezTo>
                    <a:pt x="96" y="596"/>
                    <a:pt x="96" y="596"/>
                    <a:pt x="96" y="596"/>
                  </a:cubicBezTo>
                  <a:cubicBezTo>
                    <a:pt x="357" y="596"/>
                    <a:pt x="357" y="596"/>
                    <a:pt x="357" y="596"/>
                  </a:cubicBezTo>
                  <a:lnTo>
                    <a:pt x="357" y="655"/>
                  </a:lnTo>
                  <a:close/>
                  <a:moveTo>
                    <a:pt x="357" y="576"/>
                  </a:moveTo>
                  <a:cubicBezTo>
                    <a:pt x="96" y="576"/>
                    <a:pt x="96" y="576"/>
                    <a:pt x="96" y="576"/>
                  </a:cubicBezTo>
                  <a:cubicBezTo>
                    <a:pt x="96" y="517"/>
                    <a:pt x="96" y="517"/>
                    <a:pt x="96" y="517"/>
                  </a:cubicBezTo>
                  <a:cubicBezTo>
                    <a:pt x="357" y="517"/>
                    <a:pt x="357" y="517"/>
                    <a:pt x="357" y="517"/>
                  </a:cubicBezTo>
                  <a:lnTo>
                    <a:pt x="357" y="576"/>
                  </a:lnTo>
                  <a:close/>
                  <a:moveTo>
                    <a:pt x="357" y="497"/>
                  </a:moveTo>
                  <a:cubicBezTo>
                    <a:pt x="96" y="497"/>
                    <a:pt x="96" y="497"/>
                    <a:pt x="96" y="497"/>
                  </a:cubicBezTo>
                  <a:cubicBezTo>
                    <a:pt x="96" y="438"/>
                    <a:pt x="96" y="438"/>
                    <a:pt x="96" y="438"/>
                  </a:cubicBezTo>
                  <a:cubicBezTo>
                    <a:pt x="357" y="438"/>
                    <a:pt x="357" y="438"/>
                    <a:pt x="357" y="438"/>
                  </a:cubicBezTo>
                  <a:lnTo>
                    <a:pt x="357" y="497"/>
                  </a:lnTo>
                  <a:close/>
                  <a:moveTo>
                    <a:pt x="357" y="417"/>
                  </a:moveTo>
                  <a:cubicBezTo>
                    <a:pt x="96" y="417"/>
                    <a:pt x="96" y="417"/>
                    <a:pt x="96" y="417"/>
                  </a:cubicBezTo>
                  <a:cubicBezTo>
                    <a:pt x="96" y="358"/>
                    <a:pt x="96" y="358"/>
                    <a:pt x="96" y="358"/>
                  </a:cubicBezTo>
                  <a:cubicBezTo>
                    <a:pt x="357" y="358"/>
                    <a:pt x="357" y="358"/>
                    <a:pt x="357" y="358"/>
                  </a:cubicBezTo>
                  <a:lnTo>
                    <a:pt x="357" y="417"/>
                  </a:lnTo>
                  <a:close/>
                  <a:moveTo>
                    <a:pt x="357" y="338"/>
                  </a:moveTo>
                  <a:cubicBezTo>
                    <a:pt x="96" y="338"/>
                    <a:pt x="96" y="338"/>
                    <a:pt x="96" y="338"/>
                  </a:cubicBezTo>
                  <a:cubicBezTo>
                    <a:pt x="96" y="279"/>
                    <a:pt x="96" y="279"/>
                    <a:pt x="96" y="279"/>
                  </a:cubicBezTo>
                  <a:cubicBezTo>
                    <a:pt x="357" y="279"/>
                    <a:pt x="357" y="279"/>
                    <a:pt x="357" y="279"/>
                  </a:cubicBezTo>
                  <a:lnTo>
                    <a:pt x="357" y="338"/>
                  </a:lnTo>
                  <a:close/>
                  <a:moveTo>
                    <a:pt x="357" y="259"/>
                  </a:moveTo>
                  <a:cubicBezTo>
                    <a:pt x="96" y="259"/>
                    <a:pt x="96" y="259"/>
                    <a:pt x="96" y="259"/>
                  </a:cubicBezTo>
                  <a:cubicBezTo>
                    <a:pt x="96" y="200"/>
                    <a:pt x="96" y="200"/>
                    <a:pt x="96" y="200"/>
                  </a:cubicBezTo>
                  <a:cubicBezTo>
                    <a:pt x="357" y="200"/>
                    <a:pt x="357" y="200"/>
                    <a:pt x="357" y="200"/>
                  </a:cubicBezTo>
                  <a:lnTo>
                    <a:pt x="357" y="259"/>
                  </a:lnTo>
                  <a:close/>
                  <a:moveTo>
                    <a:pt x="357" y="179"/>
                  </a:moveTo>
                  <a:cubicBezTo>
                    <a:pt x="96" y="179"/>
                    <a:pt x="96" y="179"/>
                    <a:pt x="96" y="179"/>
                  </a:cubicBezTo>
                  <a:cubicBezTo>
                    <a:pt x="96" y="120"/>
                    <a:pt x="96" y="120"/>
                    <a:pt x="96" y="120"/>
                  </a:cubicBezTo>
                  <a:cubicBezTo>
                    <a:pt x="357" y="120"/>
                    <a:pt x="357" y="120"/>
                    <a:pt x="357" y="120"/>
                  </a:cubicBezTo>
                  <a:lnTo>
                    <a:pt x="357" y="179"/>
                  </a:lnTo>
                  <a:close/>
                  <a:moveTo>
                    <a:pt x="357" y="100"/>
                  </a:moveTo>
                  <a:cubicBezTo>
                    <a:pt x="96" y="100"/>
                    <a:pt x="96" y="100"/>
                    <a:pt x="96" y="100"/>
                  </a:cubicBezTo>
                  <a:cubicBezTo>
                    <a:pt x="96" y="41"/>
                    <a:pt x="96" y="41"/>
                    <a:pt x="96" y="41"/>
                  </a:cubicBezTo>
                  <a:cubicBezTo>
                    <a:pt x="357" y="41"/>
                    <a:pt x="357" y="41"/>
                    <a:pt x="357" y="41"/>
                  </a:cubicBezTo>
                  <a:lnTo>
                    <a:pt x="357" y="100"/>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66" name="ビル｜3｜中">
            <a:extLst>
              <a:ext uri="{FF2B5EF4-FFF2-40B4-BE49-F238E27FC236}">
                <a16:creationId xmlns:a16="http://schemas.microsoft.com/office/drawing/2014/main" id="{ACC15464-7C5A-C03B-5CAF-067BD107575F}"/>
              </a:ext>
            </a:extLst>
          </p:cNvPr>
          <p:cNvGrpSpPr>
            <a:grpSpLocks noChangeAspect="1"/>
          </p:cNvGrpSpPr>
          <p:nvPr/>
        </p:nvGrpSpPr>
        <p:grpSpPr bwMode="auto">
          <a:xfrm>
            <a:off x="2790982" y="8396600"/>
            <a:ext cx="221352" cy="358456"/>
            <a:chOff x="651" y="2812"/>
            <a:chExt cx="691" cy="1119"/>
          </a:xfrm>
        </p:grpSpPr>
        <p:sp>
          <p:nvSpPr>
            <p:cNvPr id="267" name="Freeform 26">
              <a:extLst>
                <a:ext uri="{FF2B5EF4-FFF2-40B4-BE49-F238E27FC236}">
                  <a16:creationId xmlns:a16="http://schemas.microsoft.com/office/drawing/2014/main" id="{291EDBD3-F76D-9189-D4B3-E48E49DF144A}"/>
                </a:ext>
              </a:extLst>
            </p:cNvPr>
            <p:cNvSpPr>
              <a:spLocks noEditPoints="1"/>
            </p:cNvSpPr>
            <p:nvPr/>
          </p:nvSpPr>
          <p:spPr bwMode="auto">
            <a:xfrm>
              <a:off x="764" y="2933"/>
              <a:ext cx="465" cy="875"/>
            </a:xfrm>
            <a:custGeom>
              <a:avLst/>
              <a:gdLst>
                <a:gd name="T0" fmla="*/ 0 w 465"/>
                <a:gd name="T1" fmla="*/ 844 h 875"/>
                <a:gd name="T2" fmla="*/ 465 w 465"/>
                <a:gd name="T3" fmla="*/ 844 h 875"/>
                <a:gd name="T4" fmla="*/ 465 w 465"/>
                <a:gd name="T5" fmla="*/ 875 h 875"/>
                <a:gd name="T6" fmla="*/ 0 w 465"/>
                <a:gd name="T7" fmla="*/ 875 h 875"/>
                <a:gd name="T8" fmla="*/ 0 w 465"/>
                <a:gd name="T9" fmla="*/ 844 h 875"/>
                <a:gd name="T10" fmla="*/ 0 w 465"/>
                <a:gd name="T11" fmla="*/ 724 h 875"/>
                <a:gd name="T12" fmla="*/ 0 w 465"/>
                <a:gd name="T13" fmla="*/ 754 h 875"/>
                <a:gd name="T14" fmla="*/ 465 w 465"/>
                <a:gd name="T15" fmla="*/ 754 h 875"/>
                <a:gd name="T16" fmla="*/ 465 w 465"/>
                <a:gd name="T17" fmla="*/ 724 h 875"/>
                <a:gd name="T18" fmla="*/ 0 w 465"/>
                <a:gd name="T19" fmla="*/ 724 h 875"/>
                <a:gd name="T20" fmla="*/ 0 w 465"/>
                <a:gd name="T21" fmla="*/ 604 h 875"/>
                <a:gd name="T22" fmla="*/ 0 w 465"/>
                <a:gd name="T23" fmla="*/ 634 h 875"/>
                <a:gd name="T24" fmla="*/ 465 w 465"/>
                <a:gd name="T25" fmla="*/ 634 h 875"/>
                <a:gd name="T26" fmla="*/ 465 w 465"/>
                <a:gd name="T27" fmla="*/ 604 h 875"/>
                <a:gd name="T28" fmla="*/ 0 w 465"/>
                <a:gd name="T29" fmla="*/ 604 h 875"/>
                <a:gd name="T30" fmla="*/ 0 w 465"/>
                <a:gd name="T31" fmla="*/ 482 h 875"/>
                <a:gd name="T32" fmla="*/ 0 w 465"/>
                <a:gd name="T33" fmla="*/ 514 h 875"/>
                <a:gd name="T34" fmla="*/ 465 w 465"/>
                <a:gd name="T35" fmla="*/ 514 h 875"/>
                <a:gd name="T36" fmla="*/ 465 w 465"/>
                <a:gd name="T37" fmla="*/ 482 h 875"/>
                <a:gd name="T38" fmla="*/ 0 w 465"/>
                <a:gd name="T39" fmla="*/ 482 h 875"/>
                <a:gd name="T40" fmla="*/ 0 w 465"/>
                <a:gd name="T41" fmla="*/ 362 h 875"/>
                <a:gd name="T42" fmla="*/ 0 w 465"/>
                <a:gd name="T43" fmla="*/ 392 h 875"/>
                <a:gd name="T44" fmla="*/ 465 w 465"/>
                <a:gd name="T45" fmla="*/ 392 h 875"/>
                <a:gd name="T46" fmla="*/ 465 w 465"/>
                <a:gd name="T47" fmla="*/ 362 h 875"/>
                <a:gd name="T48" fmla="*/ 0 w 465"/>
                <a:gd name="T49" fmla="*/ 362 h 875"/>
                <a:gd name="T50" fmla="*/ 0 w 465"/>
                <a:gd name="T51" fmla="*/ 242 h 875"/>
                <a:gd name="T52" fmla="*/ 0 w 465"/>
                <a:gd name="T53" fmla="*/ 272 h 875"/>
                <a:gd name="T54" fmla="*/ 465 w 465"/>
                <a:gd name="T55" fmla="*/ 272 h 875"/>
                <a:gd name="T56" fmla="*/ 465 w 465"/>
                <a:gd name="T57" fmla="*/ 242 h 875"/>
                <a:gd name="T58" fmla="*/ 0 w 465"/>
                <a:gd name="T59" fmla="*/ 242 h 875"/>
                <a:gd name="T60" fmla="*/ 0 w 465"/>
                <a:gd name="T61" fmla="*/ 120 h 875"/>
                <a:gd name="T62" fmla="*/ 0 w 465"/>
                <a:gd name="T63" fmla="*/ 152 h 875"/>
                <a:gd name="T64" fmla="*/ 465 w 465"/>
                <a:gd name="T65" fmla="*/ 152 h 875"/>
                <a:gd name="T66" fmla="*/ 465 w 465"/>
                <a:gd name="T67" fmla="*/ 120 h 875"/>
                <a:gd name="T68" fmla="*/ 0 w 465"/>
                <a:gd name="T69" fmla="*/ 120 h 875"/>
                <a:gd name="T70" fmla="*/ 278 w 465"/>
                <a:gd name="T71" fmla="*/ 0 h 875"/>
                <a:gd name="T72" fmla="*/ 0 w 465"/>
                <a:gd name="T73" fmla="*/ 0 h 875"/>
                <a:gd name="T74" fmla="*/ 0 w 465"/>
                <a:gd name="T75" fmla="*/ 31 h 875"/>
                <a:gd name="T76" fmla="*/ 309 w 465"/>
                <a:gd name="T77" fmla="*/ 31 h 875"/>
                <a:gd name="T78" fmla="*/ 278 w 465"/>
                <a:gd name="T79"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 h="875">
                  <a:moveTo>
                    <a:pt x="0" y="844"/>
                  </a:moveTo>
                  <a:lnTo>
                    <a:pt x="465" y="844"/>
                  </a:lnTo>
                  <a:lnTo>
                    <a:pt x="465" y="875"/>
                  </a:lnTo>
                  <a:lnTo>
                    <a:pt x="0" y="875"/>
                  </a:lnTo>
                  <a:lnTo>
                    <a:pt x="0" y="844"/>
                  </a:lnTo>
                  <a:close/>
                  <a:moveTo>
                    <a:pt x="0" y="724"/>
                  </a:moveTo>
                  <a:lnTo>
                    <a:pt x="0" y="754"/>
                  </a:lnTo>
                  <a:lnTo>
                    <a:pt x="465" y="754"/>
                  </a:lnTo>
                  <a:lnTo>
                    <a:pt x="465" y="724"/>
                  </a:lnTo>
                  <a:lnTo>
                    <a:pt x="0" y="724"/>
                  </a:lnTo>
                  <a:close/>
                  <a:moveTo>
                    <a:pt x="0" y="604"/>
                  </a:moveTo>
                  <a:lnTo>
                    <a:pt x="0" y="634"/>
                  </a:lnTo>
                  <a:lnTo>
                    <a:pt x="465" y="634"/>
                  </a:lnTo>
                  <a:lnTo>
                    <a:pt x="465" y="604"/>
                  </a:lnTo>
                  <a:lnTo>
                    <a:pt x="0" y="604"/>
                  </a:lnTo>
                  <a:close/>
                  <a:moveTo>
                    <a:pt x="0" y="482"/>
                  </a:moveTo>
                  <a:lnTo>
                    <a:pt x="0" y="514"/>
                  </a:lnTo>
                  <a:lnTo>
                    <a:pt x="465" y="514"/>
                  </a:lnTo>
                  <a:lnTo>
                    <a:pt x="465" y="482"/>
                  </a:lnTo>
                  <a:lnTo>
                    <a:pt x="0" y="482"/>
                  </a:lnTo>
                  <a:close/>
                  <a:moveTo>
                    <a:pt x="0" y="362"/>
                  </a:moveTo>
                  <a:lnTo>
                    <a:pt x="0" y="392"/>
                  </a:lnTo>
                  <a:lnTo>
                    <a:pt x="465" y="392"/>
                  </a:lnTo>
                  <a:lnTo>
                    <a:pt x="465" y="362"/>
                  </a:lnTo>
                  <a:lnTo>
                    <a:pt x="0" y="362"/>
                  </a:lnTo>
                  <a:close/>
                  <a:moveTo>
                    <a:pt x="0" y="242"/>
                  </a:moveTo>
                  <a:lnTo>
                    <a:pt x="0" y="272"/>
                  </a:lnTo>
                  <a:lnTo>
                    <a:pt x="465" y="272"/>
                  </a:lnTo>
                  <a:lnTo>
                    <a:pt x="465" y="242"/>
                  </a:lnTo>
                  <a:lnTo>
                    <a:pt x="0" y="242"/>
                  </a:lnTo>
                  <a:close/>
                  <a:moveTo>
                    <a:pt x="0" y="120"/>
                  </a:moveTo>
                  <a:lnTo>
                    <a:pt x="0" y="152"/>
                  </a:lnTo>
                  <a:lnTo>
                    <a:pt x="465" y="152"/>
                  </a:lnTo>
                  <a:lnTo>
                    <a:pt x="465" y="120"/>
                  </a:lnTo>
                  <a:lnTo>
                    <a:pt x="0" y="120"/>
                  </a:lnTo>
                  <a:close/>
                  <a:moveTo>
                    <a:pt x="278" y="0"/>
                  </a:moveTo>
                  <a:lnTo>
                    <a:pt x="0" y="0"/>
                  </a:lnTo>
                  <a:lnTo>
                    <a:pt x="0" y="31"/>
                  </a:lnTo>
                  <a:lnTo>
                    <a:pt x="309" y="31"/>
                  </a:lnTo>
                  <a:lnTo>
                    <a:pt x="2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7">
              <a:extLst>
                <a:ext uri="{FF2B5EF4-FFF2-40B4-BE49-F238E27FC236}">
                  <a16:creationId xmlns:a16="http://schemas.microsoft.com/office/drawing/2014/main" id="{718A6428-52B6-2FB9-4EFF-DA3BE36BE9CE}"/>
                </a:ext>
              </a:extLst>
            </p:cNvPr>
            <p:cNvSpPr>
              <a:spLocks noEditPoints="1"/>
            </p:cNvSpPr>
            <p:nvPr/>
          </p:nvSpPr>
          <p:spPr bwMode="auto">
            <a:xfrm>
              <a:off x="651" y="2812"/>
              <a:ext cx="691" cy="1119"/>
            </a:xfrm>
            <a:custGeom>
              <a:avLst/>
              <a:gdLst>
                <a:gd name="T0" fmla="*/ 380 w 454"/>
                <a:gd name="T1" fmla="*/ 635 h 737"/>
                <a:gd name="T2" fmla="*/ 74 w 454"/>
                <a:gd name="T3" fmla="*/ 635 h 737"/>
                <a:gd name="T4" fmla="*/ 74 w 454"/>
                <a:gd name="T5" fmla="*/ 576 h 737"/>
                <a:gd name="T6" fmla="*/ 380 w 454"/>
                <a:gd name="T7" fmla="*/ 576 h 737"/>
                <a:gd name="T8" fmla="*/ 380 w 454"/>
                <a:gd name="T9" fmla="*/ 635 h 737"/>
                <a:gd name="T10" fmla="*/ 380 w 454"/>
                <a:gd name="T11" fmla="*/ 497 h 737"/>
                <a:gd name="T12" fmla="*/ 74 w 454"/>
                <a:gd name="T13" fmla="*/ 497 h 737"/>
                <a:gd name="T14" fmla="*/ 74 w 454"/>
                <a:gd name="T15" fmla="*/ 556 h 737"/>
                <a:gd name="T16" fmla="*/ 380 w 454"/>
                <a:gd name="T17" fmla="*/ 556 h 737"/>
                <a:gd name="T18" fmla="*/ 380 w 454"/>
                <a:gd name="T19" fmla="*/ 497 h 737"/>
                <a:gd name="T20" fmla="*/ 380 w 454"/>
                <a:gd name="T21" fmla="*/ 418 h 737"/>
                <a:gd name="T22" fmla="*/ 74 w 454"/>
                <a:gd name="T23" fmla="*/ 418 h 737"/>
                <a:gd name="T24" fmla="*/ 74 w 454"/>
                <a:gd name="T25" fmla="*/ 477 h 737"/>
                <a:gd name="T26" fmla="*/ 380 w 454"/>
                <a:gd name="T27" fmla="*/ 477 h 737"/>
                <a:gd name="T28" fmla="*/ 380 w 454"/>
                <a:gd name="T29" fmla="*/ 418 h 737"/>
                <a:gd name="T30" fmla="*/ 380 w 454"/>
                <a:gd name="T31" fmla="*/ 338 h 737"/>
                <a:gd name="T32" fmla="*/ 74 w 454"/>
                <a:gd name="T33" fmla="*/ 338 h 737"/>
                <a:gd name="T34" fmla="*/ 74 w 454"/>
                <a:gd name="T35" fmla="*/ 397 h 737"/>
                <a:gd name="T36" fmla="*/ 380 w 454"/>
                <a:gd name="T37" fmla="*/ 397 h 737"/>
                <a:gd name="T38" fmla="*/ 380 w 454"/>
                <a:gd name="T39" fmla="*/ 338 h 737"/>
                <a:gd name="T40" fmla="*/ 380 w 454"/>
                <a:gd name="T41" fmla="*/ 259 h 737"/>
                <a:gd name="T42" fmla="*/ 74 w 454"/>
                <a:gd name="T43" fmla="*/ 259 h 737"/>
                <a:gd name="T44" fmla="*/ 74 w 454"/>
                <a:gd name="T45" fmla="*/ 318 h 737"/>
                <a:gd name="T46" fmla="*/ 380 w 454"/>
                <a:gd name="T47" fmla="*/ 318 h 737"/>
                <a:gd name="T48" fmla="*/ 380 w 454"/>
                <a:gd name="T49" fmla="*/ 259 h 737"/>
                <a:gd name="T50" fmla="*/ 380 w 454"/>
                <a:gd name="T51" fmla="*/ 180 h 737"/>
                <a:gd name="T52" fmla="*/ 74 w 454"/>
                <a:gd name="T53" fmla="*/ 180 h 737"/>
                <a:gd name="T54" fmla="*/ 74 w 454"/>
                <a:gd name="T55" fmla="*/ 239 h 737"/>
                <a:gd name="T56" fmla="*/ 380 w 454"/>
                <a:gd name="T57" fmla="*/ 239 h 737"/>
                <a:gd name="T58" fmla="*/ 380 w 454"/>
                <a:gd name="T59" fmla="*/ 180 h 737"/>
                <a:gd name="T60" fmla="*/ 380 w 454"/>
                <a:gd name="T61" fmla="*/ 121 h 737"/>
                <a:gd name="T62" fmla="*/ 360 w 454"/>
                <a:gd name="T63" fmla="*/ 100 h 737"/>
                <a:gd name="T64" fmla="*/ 74 w 454"/>
                <a:gd name="T65" fmla="*/ 100 h 737"/>
                <a:gd name="T66" fmla="*/ 74 w 454"/>
                <a:gd name="T67" fmla="*/ 159 h 737"/>
                <a:gd name="T68" fmla="*/ 380 w 454"/>
                <a:gd name="T69" fmla="*/ 159 h 737"/>
                <a:gd name="T70" fmla="*/ 380 w 454"/>
                <a:gd name="T71" fmla="*/ 121 h 737"/>
                <a:gd name="T72" fmla="*/ 177 w 454"/>
                <a:gd name="T73" fmla="*/ 0 h 737"/>
                <a:gd name="T74" fmla="*/ 94 w 454"/>
                <a:gd name="T75" fmla="*/ 0 h 737"/>
                <a:gd name="T76" fmla="*/ 74 w 454"/>
                <a:gd name="T77" fmla="*/ 21 h 737"/>
                <a:gd name="T78" fmla="*/ 74 w 454"/>
                <a:gd name="T79" fmla="*/ 80 h 737"/>
                <a:gd name="T80" fmla="*/ 257 w 454"/>
                <a:gd name="T81" fmla="*/ 80 h 737"/>
                <a:gd name="T82" fmla="*/ 177 w 454"/>
                <a:gd name="T83" fmla="*/ 0 h 737"/>
                <a:gd name="T84" fmla="*/ 445 w 454"/>
                <a:gd name="T85" fmla="*/ 719 h 737"/>
                <a:gd name="T86" fmla="*/ 380 w 454"/>
                <a:gd name="T87" fmla="*/ 719 h 737"/>
                <a:gd name="T88" fmla="*/ 380 w 454"/>
                <a:gd name="T89" fmla="*/ 656 h 737"/>
                <a:gd name="T90" fmla="*/ 74 w 454"/>
                <a:gd name="T91" fmla="*/ 656 h 737"/>
                <a:gd name="T92" fmla="*/ 74 w 454"/>
                <a:gd name="T93" fmla="*/ 719 h 737"/>
                <a:gd name="T94" fmla="*/ 10 w 454"/>
                <a:gd name="T95" fmla="*/ 719 h 737"/>
                <a:gd name="T96" fmla="*/ 0 w 454"/>
                <a:gd name="T97" fmla="*/ 737 h 737"/>
                <a:gd name="T98" fmla="*/ 0 w 454"/>
                <a:gd name="T99" fmla="*/ 737 h 737"/>
                <a:gd name="T100" fmla="*/ 454 w 454"/>
                <a:gd name="T101" fmla="*/ 737 h 737"/>
                <a:gd name="T102" fmla="*/ 454 w 454"/>
                <a:gd name="T103" fmla="*/ 737 h 737"/>
                <a:gd name="T104" fmla="*/ 445 w 454"/>
                <a:gd name="T105" fmla="*/ 71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4" h="737">
                  <a:moveTo>
                    <a:pt x="380" y="635"/>
                  </a:moveTo>
                  <a:cubicBezTo>
                    <a:pt x="74" y="635"/>
                    <a:pt x="74" y="635"/>
                    <a:pt x="74" y="635"/>
                  </a:cubicBezTo>
                  <a:cubicBezTo>
                    <a:pt x="74" y="576"/>
                    <a:pt x="74" y="576"/>
                    <a:pt x="74" y="576"/>
                  </a:cubicBezTo>
                  <a:cubicBezTo>
                    <a:pt x="380" y="576"/>
                    <a:pt x="380" y="576"/>
                    <a:pt x="380" y="576"/>
                  </a:cubicBezTo>
                  <a:lnTo>
                    <a:pt x="380" y="635"/>
                  </a:lnTo>
                  <a:close/>
                  <a:moveTo>
                    <a:pt x="380" y="497"/>
                  </a:moveTo>
                  <a:cubicBezTo>
                    <a:pt x="74" y="497"/>
                    <a:pt x="74" y="497"/>
                    <a:pt x="74" y="497"/>
                  </a:cubicBezTo>
                  <a:cubicBezTo>
                    <a:pt x="74" y="556"/>
                    <a:pt x="74" y="556"/>
                    <a:pt x="74" y="556"/>
                  </a:cubicBezTo>
                  <a:cubicBezTo>
                    <a:pt x="380" y="556"/>
                    <a:pt x="380" y="556"/>
                    <a:pt x="380" y="556"/>
                  </a:cubicBezTo>
                  <a:lnTo>
                    <a:pt x="380" y="497"/>
                  </a:lnTo>
                  <a:close/>
                  <a:moveTo>
                    <a:pt x="380" y="418"/>
                  </a:moveTo>
                  <a:cubicBezTo>
                    <a:pt x="74" y="418"/>
                    <a:pt x="74" y="418"/>
                    <a:pt x="74" y="418"/>
                  </a:cubicBezTo>
                  <a:cubicBezTo>
                    <a:pt x="74" y="477"/>
                    <a:pt x="74" y="477"/>
                    <a:pt x="74" y="477"/>
                  </a:cubicBezTo>
                  <a:cubicBezTo>
                    <a:pt x="380" y="477"/>
                    <a:pt x="380" y="477"/>
                    <a:pt x="380" y="477"/>
                  </a:cubicBezTo>
                  <a:lnTo>
                    <a:pt x="380" y="418"/>
                  </a:lnTo>
                  <a:close/>
                  <a:moveTo>
                    <a:pt x="380" y="338"/>
                  </a:moveTo>
                  <a:cubicBezTo>
                    <a:pt x="74" y="338"/>
                    <a:pt x="74" y="338"/>
                    <a:pt x="74" y="338"/>
                  </a:cubicBezTo>
                  <a:cubicBezTo>
                    <a:pt x="74" y="397"/>
                    <a:pt x="74" y="397"/>
                    <a:pt x="74" y="397"/>
                  </a:cubicBezTo>
                  <a:cubicBezTo>
                    <a:pt x="380" y="397"/>
                    <a:pt x="380" y="397"/>
                    <a:pt x="380" y="397"/>
                  </a:cubicBezTo>
                  <a:lnTo>
                    <a:pt x="380" y="338"/>
                  </a:lnTo>
                  <a:close/>
                  <a:moveTo>
                    <a:pt x="380" y="259"/>
                  </a:moveTo>
                  <a:cubicBezTo>
                    <a:pt x="74" y="259"/>
                    <a:pt x="74" y="259"/>
                    <a:pt x="74" y="259"/>
                  </a:cubicBezTo>
                  <a:cubicBezTo>
                    <a:pt x="74" y="318"/>
                    <a:pt x="74" y="318"/>
                    <a:pt x="74" y="318"/>
                  </a:cubicBezTo>
                  <a:cubicBezTo>
                    <a:pt x="380" y="318"/>
                    <a:pt x="380" y="318"/>
                    <a:pt x="380" y="318"/>
                  </a:cubicBezTo>
                  <a:lnTo>
                    <a:pt x="380" y="259"/>
                  </a:lnTo>
                  <a:close/>
                  <a:moveTo>
                    <a:pt x="380" y="180"/>
                  </a:moveTo>
                  <a:cubicBezTo>
                    <a:pt x="74" y="180"/>
                    <a:pt x="74" y="180"/>
                    <a:pt x="74" y="180"/>
                  </a:cubicBezTo>
                  <a:cubicBezTo>
                    <a:pt x="74" y="239"/>
                    <a:pt x="74" y="239"/>
                    <a:pt x="74" y="239"/>
                  </a:cubicBezTo>
                  <a:cubicBezTo>
                    <a:pt x="380" y="239"/>
                    <a:pt x="380" y="239"/>
                    <a:pt x="380" y="239"/>
                  </a:cubicBezTo>
                  <a:lnTo>
                    <a:pt x="380" y="180"/>
                  </a:lnTo>
                  <a:close/>
                  <a:moveTo>
                    <a:pt x="380" y="121"/>
                  </a:moveTo>
                  <a:cubicBezTo>
                    <a:pt x="380" y="109"/>
                    <a:pt x="371" y="100"/>
                    <a:pt x="360" y="100"/>
                  </a:cubicBezTo>
                  <a:cubicBezTo>
                    <a:pt x="74" y="100"/>
                    <a:pt x="74" y="100"/>
                    <a:pt x="74" y="100"/>
                  </a:cubicBezTo>
                  <a:cubicBezTo>
                    <a:pt x="74" y="159"/>
                    <a:pt x="74" y="159"/>
                    <a:pt x="74" y="159"/>
                  </a:cubicBezTo>
                  <a:cubicBezTo>
                    <a:pt x="380" y="159"/>
                    <a:pt x="380" y="159"/>
                    <a:pt x="380" y="159"/>
                  </a:cubicBezTo>
                  <a:lnTo>
                    <a:pt x="380" y="121"/>
                  </a:lnTo>
                  <a:close/>
                  <a:moveTo>
                    <a:pt x="177" y="0"/>
                  </a:moveTo>
                  <a:cubicBezTo>
                    <a:pt x="94" y="0"/>
                    <a:pt x="94" y="0"/>
                    <a:pt x="94" y="0"/>
                  </a:cubicBezTo>
                  <a:cubicBezTo>
                    <a:pt x="83" y="0"/>
                    <a:pt x="74" y="10"/>
                    <a:pt x="74" y="21"/>
                  </a:cubicBezTo>
                  <a:cubicBezTo>
                    <a:pt x="74" y="80"/>
                    <a:pt x="74" y="80"/>
                    <a:pt x="74" y="80"/>
                  </a:cubicBezTo>
                  <a:cubicBezTo>
                    <a:pt x="257" y="80"/>
                    <a:pt x="257" y="80"/>
                    <a:pt x="257" y="80"/>
                  </a:cubicBezTo>
                  <a:lnTo>
                    <a:pt x="177" y="0"/>
                  </a:lnTo>
                  <a:close/>
                  <a:moveTo>
                    <a:pt x="445" y="719"/>
                  </a:moveTo>
                  <a:cubicBezTo>
                    <a:pt x="380" y="719"/>
                    <a:pt x="380" y="719"/>
                    <a:pt x="380" y="719"/>
                  </a:cubicBezTo>
                  <a:cubicBezTo>
                    <a:pt x="380" y="656"/>
                    <a:pt x="380" y="656"/>
                    <a:pt x="380" y="656"/>
                  </a:cubicBezTo>
                  <a:cubicBezTo>
                    <a:pt x="74" y="656"/>
                    <a:pt x="74" y="656"/>
                    <a:pt x="74" y="656"/>
                  </a:cubicBezTo>
                  <a:cubicBezTo>
                    <a:pt x="74" y="719"/>
                    <a:pt x="74" y="719"/>
                    <a:pt x="74" y="719"/>
                  </a:cubicBezTo>
                  <a:cubicBezTo>
                    <a:pt x="10" y="719"/>
                    <a:pt x="10" y="719"/>
                    <a:pt x="10" y="719"/>
                  </a:cubicBezTo>
                  <a:cubicBezTo>
                    <a:pt x="0" y="737"/>
                    <a:pt x="0" y="737"/>
                    <a:pt x="0" y="737"/>
                  </a:cubicBezTo>
                  <a:cubicBezTo>
                    <a:pt x="0" y="737"/>
                    <a:pt x="0" y="737"/>
                    <a:pt x="0" y="737"/>
                  </a:cubicBezTo>
                  <a:cubicBezTo>
                    <a:pt x="454" y="737"/>
                    <a:pt x="454" y="737"/>
                    <a:pt x="454" y="737"/>
                  </a:cubicBezTo>
                  <a:cubicBezTo>
                    <a:pt x="454" y="737"/>
                    <a:pt x="454" y="737"/>
                    <a:pt x="454" y="737"/>
                  </a:cubicBezTo>
                  <a:lnTo>
                    <a:pt x="445" y="719"/>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69" name="ビル｜3｜中">
            <a:extLst>
              <a:ext uri="{FF2B5EF4-FFF2-40B4-BE49-F238E27FC236}">
                <a16:creationId xmlns:a16="http://schemas.microsoft.com/office/drawing/2014/main" id="{F48891E2-DD85-E55B-AD60-E67A7E796518}"/>
              </a:ext>
            </a:extLst>
          </p:cNvPr>
          <p:cNvGrpSpPr>
            <a:grpSpLocks noChangeAspect="1"/>
          </p:cNvGrpSpPr>
          <p:nvPr/>
        </p:nvGrpSpPr>
        <p:grpSpPr bwMode="auto">
          <a:xfrm>
            <a:off x="1813868" y="9505492"/>
            <a:ext cx="221352" cy="358456"/>
            <a:chOff x="651" y="2812"/>
            <a:chExt cx="691" cy="1119"/>
          </a:xfrm>
        </p:grpSpPr>
        <p:sp>
          <p:nvSpPr>
            <p:cNvPr id="270" name="Freeform 26">
              <a:extLst>
                <a:ext uri="{FF2B5EF4-FFF2-40B4-BE49-F238E27FC236}">
                  <a16:creationId xmlns:a16="http://schemas.microsoft.com/office/drawing/2014/main" id="{5E01AD63-3282-4417-6CD0-A764A3AB7D5F}"/>
                </a:ext>
              </a:extLst>
            </p:cNvPr>
            <p:cNvSpPr>
              <a:spLocks noEditPoints="1"/>
            </p:cNvSpPr>
            <p:nvPr/>
          </p:nvSpPr>
          <p:spPr bwMode="auto">
            <a:xfrm>
              <a:off x="764" y="2933"/>
              <a:ext cx="465" cy="875"/>
            </a:xfrm>
            <a:custGeom>
              <a:avLst/>
              <a:gdLst>
                <a:gd name="T0" fmla="*/ 0 w 465"/>
                <a:gd name="T1" fmla="*/ 844 h 875"/>
                <a:gd name="T2" fmla="*/ 465 w 465"/>
                <a:gd name="T3" fmla="*/ 844 h 875"/>
                <a:gd name="T4" fmla="*/ 465 w 465"/>
                <a:gd name="T5" fmla="*/ 875 h 875"/>
                <a:gd name="T6" fmla="*/ 0 w 465"/>
                <a:gd name="T7" fmla="*/ 875 h 875"/>
                <a:gd name="T8" fmla="*/ 0 w 465"/>
                <a:gd name="T9" fmla="*/ 844 h 875"/>
                <a:gd name="T10" fmla="*/ 0 w 465"/>
                <a:gd name="T11" fmla="*/ 724 h 875"/>
                <a:gd name="T12" fmla="*/ 0 w 465"/>
                <a:gd name="T13" fmla="*/ 754 h 875"/>
                <a:gd name="T14" fmla="*/ 465 w 465"/>
                <a:gd name="T15" fmla="*/ 754 h 875"/>
                <a:gd name="T16" fmla="*/ 465 w 465"/>
                <a:gd name="T17" fmla="*/ 724 h 875"/>
                <a:gd name="T18" fmla="*/ 0 w 465"/>
                <a:gd name="T19" fmla="*/ 724 h 875"/>
                <a:gd name="T20" fmla="*/ 0 w 465"/>
                <a:gd name="T21" fmla="*/ 604 h 875"/>
                <a:gd name="T22" fmla="*/ 0 w 465"/>
                <a:gd name="T23" fmla="*/ 634 h 875"/>
                <a:gd name="T24" fmla="*/ 465 w 465"/>
                <a:gd name="T25" fmla="*/ 634 h 875"/>
                <a:gd name="T26" fmla="*/ 465 w 465"/>
                <a:gd name="T27" fmla="*/ 604 h 875"/>
                <a:gd name="T28" fmla="*/ 0 w 465"/>
                <a:gd name="T29" fmla="*/ 604 h 875"/>
                <a:gd name="T30" fmla="*/ 0 w 465"/>
                <a:gd name="T31" fmla="*/ 482 h 875"/>
                <a:gd name="T32" fmla="*/ 0 w 465"/>
                <a:gd name="T33" fmla="*/ 514 h 875"/>
                <a:gd name="T34" fmla="*/ 465 w 465"/>
                <a:gd name="T35" fmla="*/ 514 h 875"/>
                <a:gd name="T36" fmla="*/ 465 w 465"/>
                <a:gd name="T37" fmla="*/ 482 h 875"/>
                <a:gd name="T38" fmla="*/ 0 w 465"/>
                <a:gd name="T39" fmla="*/ 482 h 875"/>
                <a:gd name="T40" fmla="*/ 0 w 465"/>
                <a:gd name="T41" fmla="*/ 362 h 875"/>
                <a:gd name="T42" fmla="*/ 0 w 465"/>
                <a:gd name="T43" fmla="*/ 392 h 875"/>
                <a:gd name="T44" fmla="*/ 465 w 465"/>
                <a:gd name="T45" fmla="*/ 392 h 875"/>
                <a:gd name="T46" fmla="*/ 465 w 465"/>
                <a:gd name="T47" fmla="*/ 362 h 875"/>
                <a:gd name="T48" fmla="*/ 0 w 465"/>
                <a:gd name="T49" fmla="*/ 362 h 875"/>
                <a:gd name="T50" fmla="*/ 0 w 465"/>
                <a:gd name="T51" fmla="*/ 242 h 875"/>
                <a:gd name="T52" fmla="*/ 0 w 465"/>
                <a:gd name="T53" fmla="*/ 272 h 875"/>
                <a:gd name="T54" fmla="*/ 465 w 465"/>
                <a:gd name="T55" fmla="*/ 272 h 875"/>
                <a:gd name="T56" fmla="*/ 465 w 465"/>
                <a:gd name="T57" fmla="*/ 242 h 875"/>
                <a:gd name="T58" fmla="*/ 0 w 465"/>
                <a:gd name="T59" fmla="*/ 242 h 875"/>
                <a:gd name="T60" fmla="*/ 0 w 465"/>
                <a:gd name="T61" fmla="*/ 120 h 875"/>
                <a:gd name="T62" fmla="*/ 0 w 465"/>
                <a:gd name="T63" fmla="*/ 152 h 875"/>
                <a:gd name="T64" fmla="*/ 465 w 465"/>
                <a:gd name="T65" fmla="*/ 152 h 875"/>
                <a:gd name="T66" fmla="*/ 465 w 465"/>
                <a:gd name="T67" fmla="*/ 120 h 875"/>
                <a:gd name="T68" fmla="*/ 0 w 465"/>
                <a:gd name="T69" fmla="*/ 120 h 875"/>
                <a:gd name="T70" fmla="*/ 278 w 465"/>
                <a:gd name="T71" fmla="*/ 0 h 875"/>
                <a:gd name="T72" fmla="*/ 0 w 465"/>
                <a:gd name="T73" fmla="*/ 0 h 875"/>
                <a:gd name="T74" fmla="*/ 0 w 465"/>
                <a:gd name="T75" fmla="*/ 31 h 875"/>
                <a:gd name="T76" fmla="*/ 309 w 465"/>
                <a:gd name="T77" fmla="*/ 31 h 875"/>
                <a:gd name="T78" fmla="*/ 278 w 465"/>
                <a:gd name="T79"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 h="875">
                  <a:moveTo>
                    <a:pt x="0" y="844"/>
                  </a:moveTo>
                  <a:lnTo>
                    <a:pt x="465" y="844"/>
                  </a:lnTo>
                  <a:lnTo>
                    <a:pt x="465" y="875"/>
                  </a:lnTo>
                  <a:lnTo>
                    <a:pt x="0" y="875"/>
                  </a:lnTo>
                  <a:lnTo>
                    <a:pt x="0" y="844"/>
                  </a:lnTo>
                  <a:close/>
                  <a:moveTo>
                    <a:pt x="0" y="724"/>
                  </a:moveTo>
                  <a:lnTo>
                    <a:pt x="0" y="754"/>
                  </a:lnTo>
                  <a:lnTo>
                    <a:pt x="465" y="754"/>
                  </a:lnTo>
                  <a:lnTo>
                    <a:pt x="465" y="724"/>
                  </a:lnTo>
                  <a:lnTo>
                    <a:pt x="0" y="724"/>
                  </a:lnTo>
                  <a:close/>
                  <a:moveTo>
                    <a:pt x="0" y="604"/>
                  </a:moveTo>
                  <a:lnTo>
                    <a:pt x="0" y="634"/>
                  </a:lnTo>
                  <a:lnTo>
                    <a:pt x="465" y="634"/>
                  </a:lnTo>
                  <a:lnTo>
                    <a:pt x="465" y="604"/>
                  </a:lnTo>
                  <a:lnTo>
                    <a:pt x="0" y="604"/>
                  </a:lnTo>
                  <a:close/>
                  <a:moveTo>
                    <a:pt x="0" y="482"/>
                  </a:moveTo>
                  <a:lnTo>
                    <a:pt x="0" y="514"/>
                  </a:lnTo>
                  <a:lnTo>
                    <a:pt x="465" y="514"/>
                  </a:lnTo>
                  <a:lnTo>
                    <a:pt x="465" y="482"/>
                  </a:lnTo>
                  <a:lnTo>
                    <a:pt x="0" y="482"/>
                  </a:lnTo>
                  <a:close/>
                  <a:moveTo>
                    <a:pt x="0" y="362"/>
                  </a:moveTo>
                  <a:lnTo>
                    <a:pt x="0" y="392"/>
                  </a:lnTo>
                  <a:lnTo>
                    <a:pt x="465" y="392"/>
                  </a:lnTo>
                  <a:lnTo>
                    <a:pt x="465" y="362"/>
                  </a:lnTo>
                  <a:lnTo>
                    <a:pt x="0" y="362"/>
                  </a:lnTo>
                  <a:close/>
                  <a:moveTo>
                    <a:pt x="0" y="242"/>
                  </a:moveTo>
                  <a:lnTo>
                    <a:pt x="0" y="272"/>
                  </a:lnTo>
                  <a:lnTo>
                    <a:pt x="465" y="272"/>
                  </a:lnTo>
                  <a:lnTo>
                    <a:pt x="465" y="242"/>
                  </a:lnTo>
                  <a:lnTo>
                    <a:pt x="0" y="242"/>
                  </a:lnTo>
                  <a:close/>
                  <a:moveTo>
                    <a:pt x="0" y="120"/>
                  </a:moveTo>
                  <a:lnTo>
                    <a:pt x="0" y="152"/>
                  </a:lnTo>
                  <a:lnTo>
                    <a:pt x="465" y="152"/>
                  </a:lnTo>
                  <a:lnTo>
                    <a:pt x="465" y="120"/>
                  </a:lnTo>
                  <a:lnTo>
                    <a:pt x="0" y="120"/>
                  </a:lnTo>
                  <a:close/>
                  <a:moveTo>
                    <a:pt x="278" y="0"/>
                  </a:moveTo>
                  <a:lnTo>
                    <a:pt x="0" y="0"/>
                  </a:lnTo>
                  <a:lnTo>
                    <a:pt x="0" y="31"/>
                  </a:lnTo>
                  <a:lnTo>
                    <a:pt x="309" y="31"/>
                  </a:lnTo>
                  <a:lnTo>
                    <a:pt x="2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7">
              <a:extLst>
                <a:ext uri="{FF2B5EF4-FFF2-40B4-BE49-F238E27FC236}">
                  <a16:creationId xmlns:a16="http://schemas.microsoft.com/office/drawing/2014/main" id="{2D63E2F3-B44F-E36C-17D4-1C9E168898B4}"/>
                </a:ext>
              </a:extLst>
            </p:cNvPr>
            <p:cNvSpPr>
              <a:spLocks noEditPoints="1"/>
            </p:cNvSpPr>
            <p:nvPr/>
          </p:nvSpPr>
          <p:spPr bwMode="auto">
            <a:xfrm>
              <a:off x="651" y="2812"/>
              <a:ext cx="691" cy="1119"/>
            </a:xfrm>
            <a:custGeom>
              <a:avLst/>
              <a:gdLst>
                <a:gd name="T0" fmla="*/ 380 w 454"/>
                <a:gd name="T1" fmla="*/ 635 h 737"/>
                <a:gd name="T2" fmla="*/ 74 w 454"/>
                <a:gd name="T3" fmla="*/ 635 h 737"/>
                <a:gd name="T4" fmla="*/ 74 w 454"/>
                <a:gd name="T5" fmla="*/ 576 h 737"/>
                <a:gd name="T6" fmla="*/ 380 w 454"/>
                <a:gd name="T7" fmla="*/ 576 h 737"/>
                <a:gd name="T8" fmla="*/ 380 w 454"/>
                <a:gd name="T9" fmla="*/ 635 h 737"/>
                <a:gd name="T10" fmla="*/ 380 w 454"/>
                <a:gd name="T11" fmla="*/ 497 h 737"/>
                <a:gd name="T12" fmla="*/ 74 w 454"/>
                <a:gd name="T13" fmla="*/ 497 h 737"/>
                <a:gd name="T14" fmla="*/ 74 w 454"/>
                <a:gd name="T15" fmla="*/ 556 h 737"/>
                <a:gd name="T16" fmla="*/ 380 w 454"/>
                <a:gd name="T17" fmla="*/ 556 h 737"/>
                <a:gd name="T18" fmla="*/ 380 w 454"/>
                <a:gd name="T19" fmla="*/ 497 h 737"/>
                <a:gd name="T20" fmla="*/ 380 w 454"/>
                <a:gd name="T21" fmla="*/ 418 h 737"/>
                <a:gd name="T22" fmla="*/ 74 w 454"/>
                <a:gd name="T23" fmla="*/ 418 h 737"/>
                <a:gd name="T24" fmla="*/ 74 w 454"/>
                <a:gd name="T25" fmla="*/ 477 h 737"/>
                <a:gd name="T26" fmla="*/ 380 w 454"/>
                <a:gd name="T27" fmla="*/ 477 h 737"/>
                <a:gd name="T28" fmla="*/ 380 w 454"/>
                <a:gd name="T29" fmla="*/ 418 h 737"/>
                <a:gd name="T30" fmla="*/ 380 w 454"/>
                <a:gd name="T31" fmla="*/ 338 h 737"/>
                <a:gd name="T32" fmla="*/ 74 w 454"/>
                <a:gd name="T33" fmla="*/ 338 h 737"/>
                <a:gd name="T34" fmla="*/ 74 w 454"/>
                <a:gd name="T35" fmla="*/ 397 h 737"/>
                <a:gd name="T36" fmla="*/ 380 w 454"/>
                <a:gd name="T37" fmla="*/ 397 h 737"/>
                <a:gd name="T38" fmla="*/ 380 w 454"/>
                <a:gd name="T39" fmla="*/ 338 h 737"/>
                <a:gd name="T40" fmla="*/ 380 w 454"/>
                <a:gd name="T41" fmla="*/ 259 h 737"/>
                <a:gd name="T42" fmla="*/ 74 w 454"/>
                <a:gd name="T43" fmla="*/ 259 h 737"/>
                <a:gd name="T44" fmla="*/ 74 w 454"/>
                <a:gd name="T45" fmla="*/ 318 h 737"/>
                <a:gd name="T46" fmla="*/ 380 w 454"/>
                <a:gd name="T47" fmla="*/ 318 h 737"/>
                <a:gd name="T48" fmla="*/ 380 w 454"/>
                <a:gd name="T49" fmla="*/ 259 h 737"/>
                <a:gd name="T50" fmla="*/ 380 w 454"/>
                <a:gd name="T51" fmla="*/ 180 h 737"/>
                <a:gd name="T52" fmla="*/ 74 w 454"/>
                <a:gd name="T53" fmla="*/ 180 h 737"/>
                <a:gd name="T54" fmla="*/ 74 w 454"/>
                <a:gd name="T55" fmla="*/ 239 h 737"/>
                <a:gd name="T56" fmla="*/ 380 w 454"/>
                <a:gd name="T57" fmla="*/ 239 h 737"/>
                <a:gd name="T58" fmla="*/ 380 w 454"/>
                <a:gd name="T59" fmla="*/ 180 h 737"/>
                <a:gd name="T60" fmla="*/ 380 w 454"/>
                <a:gd name="T61" fmla="*/ 121 h 737"/>
                <a:gd name="T62" fmla="*/ 360 w 454"/>
                <a:gd name="T63" fmla="*/ 100 h 737"/>
                <a:gd name="T64" fmla="*/ 74 w 454"/>
                <a:gd name="T65" fmla="*/ 100 h 737"/>
                <a:gd name="T66" fmla="*/ 74 w 454"/>
                <a:gd name="T67" fmla="*/ 159 h 737"/>
                <a:gd name="T68" fmla="*/ 380 w 454"/>
                <a:gd name="T69" fmla="*/ 159 h 737"/>
                <a:gd name="T70" fmla="*/ 380 w 454"/>
                <a:gd name="T71" fmla="*/ 121 h 737"/>
                <a:gd name="T72" fmla="*/ 177 w 454"/>
                <a:gd name="T73" fmla="*/ 0 h 737"/>
                <a:gd name="T74" fmla="*/ 94 w 454"/>
                <a:gd name="T75" fmla="*/ 0 h 737"/>
                <a:gd name="T76" fmla="*/ 74 w 454"/>
                <a:gd name="T77" fmla="*/ 21 h 737"/>
                <a:gd name="T78" fmla="*/ 74 w 454"/>
                <a:gd name="T79" fmla="*/ 80 h 737"/>
                <a:gd name="T80" fmla="*/ 257 w 454"/>
                <a:gd name="T81" fmla="*/ 80 h 737"/>
                <a:gd name="T82" fmla="*/ 177 w 454"/>
                <a:gd name="T83" fmla="*/ 0 h 737"/>
                <a:gd name="T84" fmla="*/ 445 w 454"/>
                <a:gd name="T85" fmla="*/ 719 h 737"/>
                <a:gd name="T86" fmla="*/ 380 w 454"/>
                <a:gd name="T87" fmla="*/ 719 h 737"/>
                <a:gd name="T88" fmla="*/ 380 w 454"/>
                <a:gd name="T89" fmla="*/ 656 h 737"/>
                <a:gd name="T90" fmla="*/ 74 w 454"/>
                <a:gd name="T91" fmla="*/ 656 h 737"/>
                <a:gd name="T92" fmla="*/ 74 w 454"/>
                <a:gd name="T93" fmla="*/ 719 h 737"/>
                <a:gd name="T94" fmla="*/ 10 w 454"/>
                <a:gd name="T95" fmla="*/ 719 h 737"/>
                <a:gd name="T96" fmla="*/ 0 w 454"/>
                <a:gd name="T97" fmla="*/ 737 h 737"/>
                <a:gd name="T98" fmla="*/ 0 w 454"/>
                <a:gd name="T99" fmla="*/ 737 h 737"/>
                <a:gd name="T100" fmla="*/ 454 w 454"/>
                <a:gd name="T101" fmla="*/ 737 h 737"/>
                <a:gd name="T102" fmla="*/ 454 w 454"/>
                <a:gd name="T103" fmla="*/ 737 h 737"/>
                <a:gd name="T104" fmla="*/ 445 w 454"/>
                <a:gd name="T105" fmla="*/ 71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4" h="737">
                  <a:moveTo>
                    <a:pt x="380" y="635"/>
                  </a:moveTo>
                  <a:cubicBezTo>
                    <a:pt x="74" y="635"/>
                    <a:pt x="74" y="635"/>
                    <a:pt x="74" y="635"/>
                  </a:cubicBezTo>
                  <a:cubicBezTo>
                    <a:pt x="74" y="576"/>
                    <a:pt x="74" y="576"/>
                    <a:pt x="74" y="576"/>
                  </a:cubicBezTo>
                  <a:cubicBezTo>
                    <a:pt x="380" y="576"/>
                    <a:pt x="380" y="576"/>
                    <a:pt x="380" y="576"/>
                  </a:cubicBezTo>
                  <a:lnTo>
                    <a:pt x="380" y="635"/>
                  </a:lnTo>
                  <a:close/>
                  <a:moveTo>
                    <a:pt x="380" y="497"/>
                  </a:moveTo>
                  <a:cubicBezTo>
                    <a:pt x="74" y="497"/>
                    <a:pt x="74" y="497"/>
                    <a:pt x="74" y="497"/>
                  </a:cubicBezTo>
                  <a:cubicBezTo>
                    <a:pt x="74" y="556"/>
                    <a:pt x="74" y="556"/>
                    <a:pt x="74" y="556"/>
                  </a:cubicBezTo>
                  <a:cubicBezTo>
                    <a:pt x="380" y="556"/>
                    <a:pt x="380" y="556"/>
                    <a:pt x="380" y="556"/>
                  </a:cubicBezTo>
                  <a:lnTo>
                    <a:pt x="380" y="497"/>
                  </a:lnTo>
                  <a:close/>
                  <a:moveTo>
                    <a:pt x="380" y="418"/>
                  </a:moveTo>
                  <a:cubicBezTo>
                    <a:pt x="74" y="418"/>
                    <a:pt x="74" y="418"/>
                    <a:pt x="74" y="418"/>
                  </a:cubicBezTo>
                  <a:cubicBezTo>
                    <a:pt x="74" y="477"/>
                    <a:pt x="74" y="477"/>
                    <a:pt x="74" y="477"/>
                  </a:cubicBezTo>
                  <a:cubicBezTo>
                    <a:pt x="380" y="477"/>
                    <a:pt x="380" y="477"/>
                    <a:pt x="380" y="477"/>
                  </a:cubicBezTo>
                  <a:lnTo>
                    <a:pt x="380" y="418"/>
                  </a:lnTo>
                  <a:close/>
                  <a:moveTo>
                    <a:pt x="380" y="338"/>
                  </a:moveTo>
                  <a:cubicBezTo>
                    <a:pt x="74" y="338"/>
                    <a:pt x="74" y="338"/>
                    <a:pt x="74" y="338"/>
                  </a:cubicBezTo>
                  <a:cubicBezTo>
                    <a:pt x="74" y="397"/>
                    <a:pt x="74" y="397"/>
                    <a:pt x="74" y="397"/>
                  </a:cubicBezTo>
                  <a:cubicBezTo>
                    <a:pt x="380" y="397"/>
                    <a:pt x="380" y="397"/>
                    <a:pt x="380" y="397"/>
                  </a:cubicBezTo>
                  <a:lnTo>
                    <a:pt x="380" y="338"/>
                  </a:lnTo>
                  <a:close/>
                  <a:moveTo>
                    <a:pt x="380" y="259"/>
                  </a:moveTo>
                  <a:cubicBezTo>
                    <a:pt x="74" y="259"/>
                    <a:pt x="74" y="259"/>
                    <a:pt x="74" y="259"/>
                  </a:cubicBezTo>
                  <a:cubicBezTo>
                    <a:pt x="74" y="318"/>
                    <a:pt x="74" y="318"/>
                    <a:pt x="74" y="318"/>
                  </a:cubicBezTo>
                  <a:cubicBezTo>
                    <a:pt x="380" y="318"/>
                    <a:pt x="380" y="318"/>
                    <a:pt x="380" y="318"/>
                  </a:cubicBezTo>
                  <a:lnTo>
                    <a:pt x="380" y="259"/>
                  </a:lnTo>
                  <a:close/>
                  <a:moveTo>
                    <a:pt x="380" y="180"/>
                  </a:moveTo>
                  <a:cubicBezTo>
                    <a:pt x="74" y="180"/>
                    <a:pt x="74" y="180"/>
                    <a:pt x="74" y="180"/>
                  </a:cubicBezTo>
                  <a:cubicBezTo>
                    <a:pt x="74" y="239"/>
                    <a:pt x="74" y="239"/>
                    <a:pt x="74" y="239"/>
                  </a:cubicBezTo>
                  <a:cubicBezTo>
                    <a:pt x="380" y="239"/>
                    <a:pt x="380" y="239"/>
                    <a:pt x="380" y="239"/>
                  </a:cubicBezTo>
                  <a:lnTo>
                    <a:pt x="380" y="180"/>
                  </a:lnTo>
                  <a:close/>
                  <a:moveTo>
                    <a:pt x="380" y="121"/>
                  </a:moveTo>
                  <a:cubicBezTo>
                    <a:pt x="380" y="109"/>
                    <a:pt x="371" y="100"/>
                    <a:pt x="360" y="100"/>
                  </a:cubicBezTo>
                  <a:cubicBezTo>
                    <a:pt x="74" y="100"/>
                    <a:pt x="74" y="100"/>
                    <a:pt x="74" y="100"/>
                  </a:cubicBezTo>
                  <a:cubicBezTo>
                    <a:pt x="74" y="159"/>
                    <a:pt x="74" y="159"/>
                    <a:pt x="74" y="159"/>
                  </a:cubicBezTo>
                  <a:cubicBezTo>
                    <a:pt x="380" y="159"/>
                    <a:pt x="380" y="159"/>
                    <a:pt x="380" y="159"/>
                  </a:cubicBezTo>
                  <a:lnTo>
                    <a:pt x="380" y="121"/>
                  </a:lnTo>
                  <a:close/>
                  <a:moveTo>
                    <a:pt x="177" y="0"/>
                  </a:moveTo>
                  <a:cubicBezTo>
                    <a:pt x="94" y="0"/>
                    <a:pt x="94" y="0"/>
                    <a:pt x="94" y="0"/>
                  </a:cubicBezTo>
                  <a:cubicBezTo>
                    <a:pt x="83" y="0"/>
                    <a:pt x="74" y="10"/>
                    <a:pt x="74" y="21"/>
                  </a:cubicBezTo>
                  <a:cubicBezTo>
                    <a:pt x="74" y="80"/>
                    <a:pt x="74" y="80"/>
                    <a:pt x="74" y="80"/>
                  </a:cubicBezTo>
                  <a:cubicBezTo>
                    <a:pt x="257" y="80"/>
                    <a:pt x="257" y="80"/>
                    <a:pt x="257" y="80"/>
                  </a:cubicBezTo>
                  <a:lnTo>
                    <a:pt x="177" y="0"/>
                  </a:lnTo>
                  <a:close/>
                  <a:moveTo>
                    <a:pt x="445" y="719"/>
                  </a:moveTo>
                  <a:cubicBezTo>
                    <a:pt x="380" y="719"/>
                    <a:pt x="380" y="719"/>
                    <a:pt x="380" y="719"/>
                  </a:cubicBezTo>
                  <a:cubicBezTo>
                    <a:pt x="380" y="656"/>
                    <a:pt x="380" y="656"/>
                    <a:pt x="380" y="656"/>
                  </a:cubicBezTo>
                  <a:cubicBezTo>
                    <a:pt x="74" y="656"/>
                    <a:pt x="74" y="656"/>
                    <a:pt x="74" y="656"/>
                  </a:cubicBezTo>
                  <a:cubicBezTo>
                    <a:pt x="74" y="719"/>
                    <a:pt x="74" y="719"/>
                    <a:pt x="74" y="719"/>
                  </a:cubicBezTo>
                  <a:cubicBezTo>
                    <a:pt x="10" y="719"/>
                    <a:pt x="10" y="719"/>
                    <a:pt x="10" y="719"/>
                  </a:cubicBezTo>
                  <a:cubicBezTo>
                    <a:pt x="0" y="737"/>
                    <a:pt x="0" y="737"/>
                    <a:pt x="0" y="737"/>
                  </a:cubicBezTo>
                  <a:cubicBezTo>
                    <a:pt x="0" y="737"/>
                    <a:pt x="0" y="737"/>
                    <a:pt x="0" y="737"/>
                  </a:cubicBezTo>
                  <a:cubicBezTo>
                    <a:pt x="454" y="737"/>
                    <a:pt x="454" y="737"/>
                    <a:pt x="454" y="737"/>
                  </a:cubicBezTo>
                  <a:cubicBezTo>
                    <a:pt x="454" y="737"/>
                    <a:pt x="454" y="737"/>
                    <a:pt x="454" y="737"/>
                  </a:cubicBezTo>
                  <a:lnTo>
                    <a:pt x="445" y="719"/>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72" name="ビル｜4｜中">
            <a:extLst>
              <a:ext uri="{FF2B5EF4-FFF2-40B4-BE49-F238E27FC236}">
                <a16:creationId xmlns:a16="http://schemas.microsoft.com/office/drawing/2014/main" id="{4E7E0B65-6799-8104-0869-787E58FF2326}"/>
              </a:ext>
            </a:extLst>
          </p:cNvPr>
          <p:cNvGrpSpPr>
            <a:grpSpLocks noChangeAspect="1"/>
          </p:cNvGrpSpPr>
          <p:nvPr/>
        </p:nvGrpSpPr>
        <p:grpSpPr bwMode="auto">
          <a:xfrm>
            <a:off x="2790982" y="9060097"/>
            <a:ext cx="221352" cy="368065"/>
            <a:chOff x="1780" y="2782"/>
            <a:chExt cx="691" cy="1149"/>
          </a:xfrm>
        </p:grpSpPr>
        <p:sp>
          <p:nvSpPr>
            <p:cNvPr id="273" name="Freeform 32">
              <a:extLst>
                <a:ext uri="{FF2B5EF4-FFF2-40B4-BE49-F238E27FC236}">
                  <a16:creationId xmlns:a16="http://schemas.microsoft.com/office/drawing/2014/main" id="{327D2836-5500-9275-4A85-D84CBFF0A800}"/>
                </a:ext>
              </a:extLst>
            </p:cNvPr>
            <p:cNvSpPr>
              <a:spLocks noEditPoints="1"/>
            </p:cNvSpPr>
            <p:nvPr/>
          </p:nvSpPr>
          <p:spPr bwMode="auto">
            <a:xfrm>
              <a:off x="1927" y="2845"/>
              <a:ext cx="397" cy="1059"/>
            </a:xfrm>
            <a:custGeom>
              <a:avLst/>
              <a:gdLst>
                <a:gd name="T0" fmla="*/ 275 w 397"/>
                <a:gd name="T1" fmla="*/ 1059 h 1059"/>
                <a:gd name="T2" fmla="*/ 120 w 397"/>
                <a:gd name="T3" fmla="*/ 1059 h 1059"/>
                <a:gd name="T4" fmla="*/ 120 w 397"/>
                <a:gd name="T5" fmla="*/ 983 h 1059"/>
                <a:gd name="T6" fmla="*/ 275 w 397"/>
                <a:gd name="T7" fmla="*/ 983 h 1059"/>
                <a:gd name="T8" fmla="*/ 275 w 397"/>
                <a:gd name="T9" fmla="*/ 1059 h 1059"/>
                <a:gd name="T10" fmla="*/ 397 w 397"/>
                <a:gd name="T11" fmla="*/ 932 h 1059"/>
                <a:gd name="T12" fmla="*/ 0 w 397"/>
                <a:gd name="T13" fmla="*/ 932 h 1059"/>
                <a:gd name="T14" fmla="*/ 0 w 397"/>
                <a:gd name="T15" fmla="*/ 842 h 1059"/>
                <a:gd name="T16" fmla="*/ 397 w 397"/>
                <a:gd name="T17" fmla="*/ 842 h 1059"/>
                <a:gd name="T18" fmla="*/ 397 w 397"/>
                <a:gd name="T19" fmla="*/ 932 h 1059"/>
                <a:gd name="T20" fmla="*/ 397 w 397"/>
                <a:gd name="T21" fmla="*/ 812 h 1059"/>
                <a:gd name="T22" fmla="*/ 0 w 397"/>
                <a:gd name="T23" fmla="*/ 812 h 1059"/>
                <a:gd name="T24" fmla="*/ 0 w 397"/>
                <a:gd name="T25" fmla="*/ 722 h 1059"/>
                <a:gd name="T26" fmla="*/ 397 w 397"/>
                <a:gd name="T27" fmla="*/ 722 h 1059"/>
                <a:gd name="T28" fmla="*/ 397 w 397"/>
                <a:gd name="T29" fmla="*/ 812 h 1059"/>
                <a:gd name="T30" fmla="*/ 397 w 397"/>
                <a:gd name="T31" fmla="*/ 692 h 1059"/>
                <a:gd name="T32" fmla="*/ 0 w 397"/>
                <a:gd name="T33" fmla="*/ 692 h 1059"/>
                <a:gd name="T34" fmla="*/ 0 w 397"/>
                <a:gd name="T35" fmla="*/ 602 h 1059"/>
                <a:gd name="T36" fmla="*/ 397 w 397"/>
                <a:gd name="T37" fmla="*/ 602 h 1059"/>
                <a:gd name="T38" fmla="*/ 397 w 397"/>
                <a:gd name="T39" fmla="*/ 692 h 1059"/>
                <a:gd name="T40" fmla="*/ 397 w 397"/>
                <a:gd name="T41" fmla="*/ 570 h 1059"/>
                <a:gd name="T42" fmla="*/ 0 w 397"/>
                <a:gd name="T43" fmla="*/ 570 h 1059"/>
                <a:gd name="T44" fmla="*/ 0 w 397"/>
                <a:gd name="T45" fmla="*/ 481 h 1059"/>
                <a:gd name="T46" fmla="*/ 397 w 397"/>
                <a:gd name="T47" fmla="*/ 481 h 1059"/>
                <a:gd name="T48" fmla="*/ 397 w 397"/>
                <a:gd name="T49" fmla="*/ 570 h 1059"/>
                <a:gd name="T50" fmla="*/ 397 w 397"/>
                <a:gd name="T51" fmla="*/ 450 h 1059"/>
                <a:gd name="T52" fmla="*/ 0 w 397"/>
                <a:gd name="T53" fmla="*/ 450 h 1059"/>
                <a:gd name="T54" fmla="*/ 0 w 397"/>
                <a:gd name="T55" fmla="*/ 361 h 1059"/>
                <a:gd name="T56" fmla="*/ 397 w 397"/>
                <a:gd name="T57" fmla="*/ 361 h 1059"/>
                <a:gd name="T58" fmla="*/ 397 w 397"/>
                <a:gd name="T59" fmla="*/ 450 h 1059"/>
                <a:gd name="T60" fmla="*/ 397 w 397"/>
                <a:gd name="T61" fmla="*/ 331 h 1059"/>
                <a:gd name="T62" fmla="*/ 0 w 397"/>
                <a:gd name="T63" fmla="*/ 331 h 1059"/>
                <a:gd name="T64" fmla="*/ 0 w 397"/>
                <a:gd name="T65" fmla="*/ 241 h 1059"/>
                <a:gd name="T66" fmla="*/ 397 w 397"/>
                <a:gd name="T67" fmla="*/ 241 h 1059"/>
                <a:gd name="T68" fmla="*/ 397 w 397"/>
                <a:gd name="T69" fmla="*/ 331 h 1059"/>
                <a:gd name="T70" fmla="*/ 397 w 397"/>
                <a:gd name="T71" fmla="*/ 209 h 1059"/>
                <a:gd name="T72" fmla="*/ 0 w 397"/>
                <a:gd name="T73" fmla="*/ 209 h 1059"/>
                <a:gd name="T74" fmla="*/ 0 w 397"/>
                <a:gd name="T75" fmla="*/ 120 h 1059"/>
                <a:gd name="T76" fmla="*/ 397 w 397"/>
                <a:gd name="T77" fmla="*/ 120 h 1059"/>
                <a:gd name="T78" fmla="*/ 397 w 397"/>
                <a:gd name="T79" fmla="*/ 209 h 1059"/>
                <a:gd name="T80" fmla="*/ 397 w 397"/>
                <a:gd name="T81" fmla="*/ 89 h 1059"/>
                <a:gd name="T82" fmla="*/ 0 w 397"/>
                <a:gd name="T83" fmla="*/ 89 h 1059"/>
                <a:gd name="T84" fmla="*/ 0 w 397"/>
                <a:gd name="T85" fmla="*/ 0 h 1059"/>
                <a:gd name="T86" fmla="*/ 397 w 397"/>
                <a:gd name="T87" fmla="*/ 0 h 1059"/>
                <a:gd name="T88" fmla="*/ 397 w 397"/>
                <a:gd name="T89" fmla="*/ 8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059">
                  <a:moveTo>
                    <a:pt x="275" y="1059"/>
                  </a:moveTo>
                  <a:lnTo>
                    <a:pt x="120" y="1059"/>
                  </a:lnTo>
                  <a:lnTo>
                    <a:pt x="120" y="983"/>
                  </a:lnTo>
                  <a:lnTo>
                    <a:pt x="275" y="983"/>
                  </a:lnTo>
                  <a:lnTo>
                    <a:pt x="275" y="1059"/>
                  </a:lnTo>
                  <a:close/>
                  <a:moveTo>
                    <a:pt x="397" y="932"/>
                  </a:moveTo>
                  <a:lnTo>
                    <a:pt x="0" y="932"/>
                  </a:lnTo>
                  <a:lnTo>
                    <a:pt x="0" y="842"/>
                  </a:lnTo>
                  <a:lnTo>
                    <a:pt x="397" y="842"/>
                  </a:lnTo>
                  <a:lnTo>
                    <a:pt x="397" y="932"/>
                  </a:lnTo>
                  <a:close/>
                  <a:moveTo>
                    <a:pt x="397" y="812"/>
                  </a:moveTo>
                  <a:lnTo>
                    <a:pt x="0" y="812"/>
                  </a:lnTo>
                  <a:lnTo>
                    <a:pt x="0" y="722"/>
                  </a:lnTo>
                  <a:lnTo>
                    <a:pt x="397" y="722"/>
                  </a:lnTo>
                  <a:lnTo>
                    <a:pt x="397" y="812"/>
                  </a:lnTo>
                  <a:close/>
                  <a:moveTo>
                    <a:pt x="397" y="692"/>
                  </a:moveTo>
                  <a:lnTo>
                    <a:pt x="0" y="692"/>
                  </a:lnTo>
                  <a:lnTo>
                    <a:pt x="0" y="602"/>
                  </a:lnTo>
                  <a:lnTo>
                    <a:pt x="397" y="602"/>
                  </a:lnTo>
                  <a:lnTo>
                    <a:pt x="397" y="692"/>
                  </a:lnTo>
                  <a:close/>
                  <a:moveTo>
                    <a:pt x="397" y="570"/>
                  </a:moveTo>
                  <a:lnTo>
                    <a:pt x="0" y="570"/>
                  </a:lnTo>
                  <a:lnTo>
                    <a:pt x="0" y="481"/>
                  </a:lnTo>
                  <a:lnTo>
                    <a:pt x="397" y="481"/>
                  </a:lnTo>
                  <a:lnTo>
                    <a:pt x="397" y="570"/>
                  </a:lnTo>
                  <a:close/>
                  <a:moveTo>
                    <a:pt x="397" y="450"/>
                  </a:moveTo>
                  <a:lnTo>
                    <a:pt x="0" y="450"/>
                  </a:lnTo>
                  <a:lnTo>
                    <a:pt x="0" y="361"/>
                  </a:lnTo>
                  <a:lnTo>
                    <a:pt x="397" y="361"/>
                  </a:lnTo>
                  <a:lnTo>
                    <a:pt x="397" y="450"/>
                  </a:lnTo>
                  <a:close/>
                  <a:moveTo>
                    <a:pt x="397" y="331"/>
                  </a:moveTo>
                  <a:lnTo>
                    <a:pt x="0" y="331"/>
                  </a:lnTo>
                  <a:lnTo>
                    <a:pt x="0" y="241"/>
                  </a:lnTo>
                  <a:lnTo>
                    <a:pt x="397" y="241"/>
                  </a:lnTo>
                  <a:lnTo>
                    <a:pt x="397" y="331"/>
                  </a:lnTo>
                  <a:close/>
                  <a:moveTo>
                    <a:pt x="397" y="209"/>
                  </a:moveTo>
                  <a:lnTo>
                    <a:pt x="0" y="209"/>
                  </a:lnTo>
                  <a:lnTo>
                    <a:pt x="0" y="120"/>
                  </a:lnTo>
                  <a:lnTo>
                    <a:pt x="397" y="120"/>
                  </a:lnTo>
                  <a:lnTo>
                    <a:pt x="397" y="209"/>
                  </a:lnTo>
                  <a:close/>
                  <a:moveTo>
                    <a:pt x="397" y="89"/>
                  </a:moveTo>
                  <a:lnTo>
                    <a:pt x="0" y="89"/>
                  </a:lnTo>
                  <a:lnTo>
                    <a:pt x="0" y="0"/>
                  </a:lnTo>
                  <a:lnTo>
                    <a:pt x="397" y="0"/>
                  </a:lnTo>
                  <a:lnTo>
                    <a:pt x="397"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33">
              <a:extLst>
                <a:ext uri="{FF2B5EF4-FFF2-40B4-BE49-F238E27FC236}">
                  <a16:creationId xmlns:a16="http://schemas.microsoft.com/office/drawing/2014/main" id="{0CDA58AB-EF65-221E-6146-4938C61FEEBB}"/>
                </a:ext>
              </a:extLst>
            </p:cNvPr>
            <p:cNvSpPr>
              <a:spLocks noEditPoints="1"/>
            </p:cNvSpPr>
            <p:nvPr/>
          </p:nvSpPr>
          <p:spPr bwMode="auto">
            <a:xfrm>
              <a:off x="1780" y="2782"/>
              <a:ext cx="691" cy="1149"/>
            </a:xfrm>
            <a:custGeom>
              <a:avLst/>
              <a:gdLst>
                <a:gd name="T0" fmla="*/ 379 w 453"/>
                <a:gd name="T1" fmla="*/ 20 h 757"/>
                <a:gd name="T2" fmla="*/ 361 w 453"/>
                <a:gd name="T3" fmla="*/ 0 h 757"/>
                <a:gd name="T4" fmla="*/ 92 w 453"/>
                <a:gd name="T5" fmla="*/ 0 h 757"/>
                <a:gd name="T6" fmla="*/ 73 w 453"/>
                <a:gd name="T7" fmla="*/ 20 h 757"/>
                <a:gd name="T8" fmla="*/ 73 w 453"/>
                <a:gd name="T9" fmla="*/ 739 h 757"/>
                <a:gd name="T10" fmla="*/ 9 w 453"/>
                <a:gd name="T11" fmla="*/ 739 h 757"/>
                <a:gd name="T12" fmla="*/ 0 w 453"/>
                <a:gd name="T13" fmla="*/ 757 h 757"/>
                <a:gd name="T14" fmla="*/ 453 w 453"/>
                <a:gd name="T15" fmla="*/ 757 h 757"/>
                <a:gd name="T16" fmla="*/ 453 w 453"/>
                <a:gd name="T17" fmla="*/ 757 h 757"/>
                <a:gd name="T18" fmla="*/ 444 w 453"/>
                <a:gd name="T19" fmla="*/ 739 h 757"/>
                <a:gd name="T20" fmla="*/ 379 w 453"/>
                <a:gd name="T21" fmla="*/ 739 h 757"/>
                <a:gd name="T22" fmla="*/ 379 w 453"/>
                <a:gd name="T23" fmla="*/ 20 h 757"/>
                <a:gd name="T24" fmla="*/ 277 w 453"/>
                <a:gd name="T25" fmla="*/ 739 h 757"/>
                <a:gd name="T26" fmla="*/ 175 w 453"/>
                <a:gd name="T27" fmla="*/ 739 h 757"/>
                <a:gd name="T28" fmla="*/ 175 w 453"/>
                <a:gd name="T29" fmla="*/ 689 h 757"/>
                <a:gd name="T30" fmla="*/ 277 w 453"/>
                <a:gd name="T31" fmla="*/ 689 h 757"/>
                <a:gd name="T32" fmla="*/ 277 w 453"/>
                <a:gd name="T33" fmla="*/ 739 h 757"/>
                <a:gd name="T34" fmla="*/ 357 w 453"/>
                <a:gd name="T35" fmla="*/ 655 h 757"/>
                <a:gd name="T36" fmla="*/ 96 w 453"/>
                <a:gd name="T37" fmla="*/ 655 h 757"/>
                <a:gd name="T38" fmla="*/ 96 w 453"/>
                <a:gd name="T39" fmla="*/ 596 h 757"/>
                <a:gd name="T40" fmla="*/ 357 w 453"/>
                <a:gd name="T41" fmla="*/ 596 h 757"/>
                <a:gd name="T42" fmla="*/ 357 w 453"/>
                <a:gd name="T43" fmla="*/ 655 h 757"/>
                <a:gd name="T44" fmla="*/ 357 w 453"/>
                <a:gd name="T45" fmla="*/ 576 h 757"/>
                <a:gd name="T46" fmla="*/ 96 w 453"/>
                <a:gd name="T47" fmla="*/ 576 h 757"/>
                <a:gd name="T48" fmla="*/ 96 w 453"/>
                <a:gd name="T49" fmla="*/ 517 h 757"/>
                <a:gd name="T50" fmla="*/ 357 w 453"/>
                <a:gd name="T51" fmla="*/ 517 h 757"/>
                <a:gd name="T52" fmla="*/ 357 w 453"/>
                <a:gd name="T53" fmla="*/ 576 h 757"/>
                <a:gd name="T54" fmla="*/ 357 w 453"/>
                <a:gd name="T55" fmla="*/ 497 h 757"/>
                <a:gd name="T56" fmla="*/ 96 w 453"/>
                <a:gd name="T57" fmla="*/ 497 h 757"/>
                <a:gd name="T58" fmla="*/ 96 w 453"/>
                <a:gd name="T59" fmla="*/ 438 h 757"/>
                <a:gd name="T60" fmla="*/ 357 w 453"/>
                <a:gd name="T61" fmla="*/ 438 h 757"/>
                <a:gd name="T62" fmla="*/ 357 w 453"/>
                <a:gd name="T63" fmla="*/ 497 h 757"/>
                <a:gd name="T64" fmla="*/ 357 w 453"/>
                <a:gd name="T65" fmla="*/ 417 h 757"/>
                <a:gd name="T66" fmla="*/ 96 w 453"/>
                <a:gd name="T67" fmla="*/ 417 h 757"/>
                <a:gd name="T68" fmla="*/ 96 w 453"/>
                <a:gd name="T69" fmla="*/ 358 h 757"/>
                <a:gd name="T70" fmla="*/ 357 w 453"/>
                <a:gd name="T71" fmla="*/ 358 h 757"/>
                <a:gd name="T72" fmla="*/ 357 w 453"/>
                <a:gd name="T73" fmla="*/ 417 h 757"/>
                <a:gd name="T74" fmla="*/ 357 w 453"/>
                <a:gd name="T75" fmla="*/ 338 h 757"/>
                <a:gd name="T76" fmla="*/ 96 w 453"/>
                <a:gd name="T77" fmla="*/ 338 h 757"/>
                <a:gd name="T78" fmla="*/ 96 w 453"/>
                <a:gd name="T79" fmla="*/ 279 h 757"/>
                <a:gd name="T80" fmla="*/ 357 w 453"/>
                <a:gd name="T81" fmla="*/ 279 h 757"/>
                <a:gd name="T82" fmla="*/ 357 w 453"/>
                <a:gd name="T83" fmla="*/ 338 h 757"/>
                <a:gd name="T84" fmla="*/ 357 w 453"/>
                <a:gd name="T85" fmla="*/ 259 h 757"/>
                <a:gd name="T86" fmla="*/ 96 w 453"/>
                <a:gd name="T87" fmla="*/ 259 h 757"/>
                <a:gd name="T88" fmla="*/ 96 w 453"/>
                <a:gd name="T89" fmla="*/ 200 h 757"/>
                <a:gd name="T90" fmla="*/ 357 w 453"/>
                <a:gd name="T91" fmla="*/ 200 h 757"/>
                <a:gd name="T92" fmla="*/ 357 w 453"/>
                <a:gd name="T93" fmla="*/ 259 h 757"/>
                <a:gd name="T94" fmla="*/ 357 w 453"/>
                <a:gd name="T95" fmla="*/ 179 h 757"/>
                <a:gd name="T96" fmla="*/ 96 w 453"/>
                <a:gd name="T97" fmla="*/ 179 h 757"/>
                <a:gd name="T98" fmla="*/ 96 w 453"/>
                <a:gd name="T99" fmla="*/ 120 h 757"/>
                <a:gd name="T100" fmla="*/ 357 w 453"/>
                <a:gd name="T101" fmla="*/ 120 h 757"/>
                <a:gd name="T102" fmla="*/ 357 w 453"/>
                <a:gd name="T103" fmla="*/ 179 h 757"/>
                <a:gd name="T104" fmla="*/ 357 w 453"/>
                <a:gd name="T105" fmla="*/ 100 h 757"/>
                <a:gd name="T106" fmla="*/ 96 w 453"/>
                <a:gd name="T107" fmla="*/ 100 h 757"/>
                <a:gd name="T108" fmla="*/ 96 w 453"/>
                <a:gd name="T109" fmla="*/ 41 h 757"/>
                <a:gd name="T110" fmla="*/ 357 w 453"/>
                <a:gd name="T111" fmla="*/ 41 h 757"/>
                <a:gd name="T112" fmla="*/ 357 w 453"/>
                <a:gd name="T113" fmla="*/ 10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 h="757">
                  <a:moveTo>
                    <a:pt x="379" y="20"/>
                  </a:moveTo>
                  <a:cubicBezTo>
                    <a:pt x="379" y="10"/>
                    <a:pt x="371" y="1"/>
                    <a:pt x="361" y="0"/>
                  </a:cubicBezTo>
                  <a:cubicBezTo>
                    <a:pt x="92" y="0"/>
                    <a:pt x="92" y="0"/>
                    <a:pt x="92" y="0"/>
                  </a:cubicBezTo>
                  <a:cubicBezTo>
                    <a:pt x="81" y="1"/>
                    <a:pt x="73" y="10"/>
                    <a:pt x="73" y="20"/>
                  </a:cubicBezTo>
                  <a:cubicBezTo>
                    <a:pt x="73" y="739"/>
                    <a:pt x="73" y="739"/>
                    <a:pt x="73" y="739"/>
                  </a:cubicBezTo>
                  <a:cubicBezTo>
                    <a:pt x="9" y="739"/>
                    <a:pt x="9" y="739"/>
                    <a:pt x="9" y="739"/>
                  </a:cubicBezTo>
                  <a:cubicBezTo>
                    <a:pt x="0" y="757"/>
                    <a:pt x="0" y="757"/>
                    <a:pt x="0" y="757"/>
                  </a:cubicBezTo>
                  <a:cubicBezTo>
                    <a:pt x="453" y="757"/>
                    <a:pt x="453" y="757"/>
                    <a:pt x="453" y="757"/>
                  </a:cubicBezTo>
                  <a:cubicBezTo>
                    <a:pt x="453" y="757"/>
                    <a:pt x="453" y="757"/>
                    <a:pt x="453" y="757"/>
                  </a:cubicBezTo>
                  <a:cubicBezTo>
                    <a:pt x="444" y="739"/>
                    <a:pt x="444" y="739"/>
                    <a:pt x="444" y="739"/>
                  </a:cubicBezTo>
                  <a:cubicBezTo>
                    <a:pt x="379" y="739"/>
                    <a:pt x="379" y="739"/>
                    <a:pt x="379" y="739"/>
                  </a:cubicBezTo>
                  <a:lnTo>
                    <a:pt x="379" y="20"/>
                  </a:lnTo>
                  <a:close/>
                  <a:moveTo>
                    <a:pt x="277" y="739"/>
                  </a:moveTo>
                  <a:cubicBezTo>
                    <a:pt x="175" y="739"/>
                    <a:pt x="175" y="739"/>
                    <a:pt x="175" y="739"/>
                  </a:cubicBezTo>
                  <a:cubicBezTo>
                    <a:pt x="175" y="689"/>
                    <a:pt x="175" y="689"/>
                    <a:pt x="175" y="689"/>
                  </a:cubicBezTo>
                  <a:cubicBezTo>
                    <a:pt x="277" y="689"/>
                    <a:pt x="277" y="689"/>
                    <a:pt x="277" y="689"/>
                  </a:cubicBezTo>
                  <a:lnTo>
                    <a:pt x="277" y="739"/>
                  </a:lnTo>
                  <a:close/>
                  <a:moveTo>
                    <a:pt x="357" y="655"/>
                  </a:moveTo>
                  <a:cubicBezTo>
                    <a:pt x="96" y="655"/>
                    <a:pt x="96" y="655"/>
                    <a:pt x="96" y="655"/>
                  </a:cubicBezTo>
                  <a:cubicBezTo>
                    <a:pt x="96" y="596"/>
                    <a:pt x="96" y="596"/>
                    <a:pt x="96" y="596"/>
                  </a:cubicBezTo>
                  <a:cubicBezTo>
                    <a:pt x="357" y="596"/>
                    <a:pt x="357" y="596"/>
                    <a:pt x="357" y="596"/>
                  </a:cubicBezTo>
                  <a:lnTo>
                    <a:pt x="357" y="655"/>
                  </a:lnTo>
                  <a:close/>
                  <a:moveTo>
                    <a:pt x="357" y="576"/>
                  </a:moveTo>
                  <a:cubicBezTo>
                    <a:pt x="96" y="576"/>
                    <a:pt x="96" y="576"/>
                    <a:pt x="96" y="576"/>
                  </a:cubicBezTo>
                  <a:cubicBezTo>
                    <a:pt x="96" y="517"/>
                    <a:pt x="96" y="517"/>
                    <a:pt x="96" y="517"/>
                  </a:cubicBezTo>
                  <a:cubicBezTo>
                    <a:pt x="357" y="517"/>
                    <a:pt x="357" y="517"/>
                    <a:pt x="357" y="517"/>
                  </a:cubicBezTo>
                  <a:lnTo>
                    <a:pt x="357" y="576"/>
                  </a:lnTo>
                  <a:close/>
                  <a:moveTo>
                    <a:pt x="357" y="497"/>
                  </a:moveTo>
                  <a:cubicBezTo>
                    <a:pt x="96" y="497"/>
                    <a:pt x="96" y="497"/>
                    <a:pt x="96" y="497"/>
                  </a:cubicBezTo>
                  <a:cubicBezTo>
                    <a:pt x="96" y="438"/>
                    <a:pt x="96" y="438"/>
                    <a:pt x="96" y="438"/>
                  </a:cubicBezTo>
                  <a:cubicBezTo>
                    <a:pt x="357" y="438"/>
                    <a:pt x="357" y="438"/>
                    <a:pt x="357" y="438"/>
                  </a:cubicBezTo>
                  <a:lnTo>
                    <a:pt x="357" y="497"/>
                  </a:lnTo>
                  <a:close/>
                  <a:moveTo>
                    <a:pt x="357" y="417"/>
                  </a:moveTo>
                  <a:cubicBezTo>
                    <a:pt x="96" y="417"/>
                    <a:pt x="96" y="417"/>
                    <a:pt x="96" y="417"/>
                  </a:cubicBezTo>
                  <a:cubicBezTo>
                    <a:pt x="96" y="358"/>
                    <a:pt x="96" y="358"/>
                    <a:pt x="96" y="358"/>
                  </a:cubicBezTo>
                  <a:cubicBezTo>
                    <a:pt x="357" y="358"/>
                    <a:pt x="357" y="358"/>
                    <a:pt x="357" y="358"/>
                  </a:cubicBezTo>
                  <a:lnTo>
                    <a:pt x="357" y="417"/>
                  </a:lnTo>
                  <a:close/>
                  <a:moveTo>
                    <a:pt x="357" y="338"/>
                  </a:moveTo>
                  <a:cubicBezTo>
                    <a:pt x="96" y="338"/>
                    <a:pt x="96" y="338"/>
                    <a:pt x="96" y="338"/>
                  </a:cubicBezTo>
                  <a:cubicBezTo>
                    <a:pt x="96" y="279"/>
                    <a:pt x="96" y="279"/>
                    <a:pt x="96" y="279"/>
                  </a:cubicBezTo>
                  <a:cubicBezTo>
                    <a:pt x="357" y="279"/>
                    <a:pt x="357" y="279"/>
                    <a:pt x="357" y="279"/>
                  </a:cubicBezTo>
                  <a:lnTo>
                    <a:pt x="357" y="338"/>
                  </a:lnTo>
                  <a:close/>
                  <a:moveTo>
                    <a:pt x="357" y="259"/>
                  </a:moveTo>
                  <a:cubicBezTo>
                    <a:pt x="96" y="259"/>
                    <a:pt x="96" y="259"/>
                    <a:pt x="96" y="259"/>
                  </a:cubicBezTo>
                  <a:cubicBezTo>
                    <a:pt x="96" y="200"/>
                    <a:pt x="96" y="200"/>
                    <a:pt x="96" y="200"/>
                  </a:cubicBezTo>
                  <a:cubicBezTo>
                    <a:pt x="357" y="200"/>
                    <a:pt x="357" y="200"/>
                    <a:pt x="357" y="200"/>
                  </a:cubicBezTo>
                  <a:lnTo>
                    <a:pt x="357" y="259"/>
                  </a:lnTo>
                  <a:close/>
                  <a:moveTo>
                    <a:pt x="357" y="179"/>
                  </a:moveTo>
                  <a:cubicBezTo>
                    <a:pt x="96" y="179"/>
                    <a:pt x="96" y="179"/>
                    <a:pt x="96" y="179"/>
                  </a:cubicBezTo>
                  <a:cubicBezTo>
                    <a:pt x="96" y="120"/>
                    <a:pt x="96" y="120"/>
                    <a:pt x="96" y="120"/>
                  </a:cubicBezTo>
                  <a:cubicBezTo>
                    <a:pt x="357" y="120"/>
                    <a:pt x="357" y="120"/>
                    <a:pt x="357" y="120"/>
                  </a:cubicBezTo>
                  <a:lnTo>
                    <a:pt x="357" y="179"/>
                  </a:lnTo>
                  <a:close/>
                  <a:moveTo>
                    <a:pt x="357" y="100"/>
                  </a:moveTo>
                  <a:cubicBezTo>
                    <a:pt x="96" y="100"/>
                    <a:pt x="96" y="100"/>
                    <a:pt x="96" y="100"/>
                  </a:cubicBezTo>
                  <a:cubicBezTo>
                    <a:pt x="96" y="41"/>
                    <a:pt x="96" y="41"/>
                    <a:pt x="96" y="41"/>
                  </a:cubicBezTo>
                  <a:cubicBezTo>
                    <a:pt x="357" y="41"/>
                    <a:pt x="357" y="41"/>
                    <a:pt x="357" y="41"/>
                  </a:cubicBezTo>
                  <a:lnTo>
                    <a:pt x="357" y="100"/>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293" name="グループ化 292">
            <a:extLst>
              <a:ext uri="{FF2B5EF4-FFF2-40B4-BE49-F238E27FC236}">
                <a16:creationId xmlns:a16="http://schemas.microsoft.com/office/drawing/2014/main" id="{CBDD2750-A1A0-3D0D-A9C4-F902F7911748}"/>
              </a:ext>
            </a:extLst>
          </p:cNvPr>
          <p:cNvGrpSpPr/>
          <p:nvPr/>
        </p:nvGrpSpPr>
        <p:grpSpPr>
          <a:xfrm>
            <a:off x="2145245" y="9502897"/>
            <a:ext cx="1414826" cy="514285"/>
            <a:chOff x="2230327" y="9541551"/>
            <a:chExt cx="1414826" cy="514285"/>
          </a:xfrm>
        </p:grpSpPr>
        <p:sp>
          <p:nvSpPr>
            <p:cNvPr id="277" name="四角形: 角を丸くする 276">
              <a:extLst>
                <a:ext uri="{FF2B5EF4-FFF2-40B4-BE49-F238E27FC236}">
                  <a16:creationId xmlns:a16="http://schemas.microsoft.com/office/drawing/2014/main" id="{1487AB51-2852-D732-ACFF-E560C1802A8C}"/>
                </a:ext>
              </a:extLst>
            </p:cNvPr>
            <p:cNvSpPr/>
            <p:nvPr/>
          </p:nvSpPr>
          <p:spPr>
            <a:xfrm>
              <a:off x="2230327" y="9541551"/>
              <a:ext cx="1414826" cy="514285"/>
            </a:xfrm>
            <a:prstGeom prst="roundRect">
              <a:avLst>
                <a:gd name="adj" fmla="val 3748"/>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nchorCtr="0"/>
            <a:lstStyle/>
            <a:p>
              <a:pPr fontAlgn="ctr"/>
              <a:r>
                <a:rPr lang="ja-JP" altLang="en-US" sz="800" b="1" dirty="0">
                  <a:solidFill>
                    <a:prstClr val="black"/>
                  </a:solidFill>
                  <a:latin typeface="+mn-ea"/>
                </a:rPr>
                <a:t>区市町村</a:t>
              </a:r>
              <a:endParaRPr lang="en-US" altLang="ja-JP" sz="800" b="1" dirty="0">
                <a:solidFill>
                  <a:prstClr val="black"/>
                </a:solidFill>
                <a:latin typeface="+mn-ea"/>
              </a:endParaRPr>
            </a:p>
            <a:p>
              <a:pPr fontAlgn="ctr"/>
              <a:endParaRPr lang="en-US" altLang="ja-JP" sz="800" b="1" dirty="0">
                <a:solidFill>
                  <a:prstClr val="white"/>
                </a:solidFill>
                <a:latin typeface="+mn-ea"/>
              </a:endParaRPr>
            </a:p>
          </p:txBody>
        </p:sp>
        <p:grpSp>
          <p:nvGrpSpPr>
            <p:cNvPr id="278" name="学校">
              <a:extLst>
                <a:ext uri="{FF2B5EF4-FFF2-40B4-BE49-F238E27FC236}">
                  <a16:creationId xmlns:a16="http://schemas.microsoft.com/office/drawing/2014/main" id="{3E4FD675-B050-E834-FD78-344D520ED3F0}"/>
                </a:ext>
              </a:extLst>
            </p:cNvPr>
            <p:cNvGrpSpPr>
              <a:grpSpLocks noChangeAspect="1"/>
            </p:cNvGrpSpPr>
            <p:nvPr/>
          </p:nvGrpSpPr>
          <p:grpSpPr bwMode="auto">
            <a:xfrm>
              <a:off x="2616620" y="9771988"/>
              <a:ext cx="440727" cy="222598"/>
              <a:chOff x="5214" y="907"/>
              <a:chExt cx="1479" cy="747"/>
            </a:xfrm>
          </p:grpSpPr>
          <p:sp>
            <p:nvSpPr>
              <p:cNvPr id="279" name="Freeform 16">
                <a:extLst>
                  <a:ext uri="{FF2B5EF4-FFF2-40B4-BE49-F238E27FC236}">
                    <a16:creationId xmlns:a16="http://schemas.microsoft.com/office/drawing/2014/main" id="{3B15EBD1-818D-3170-6709-11161BF20263}"/>
                  </a:ext>
                </a:extLst>
              </p:cNvPr>
              <p:cNvSpPr>
                <a:spLocks noEditPoints="1"/>
              </p:cNvSpPr>
              <p:nvPr/>
            </p:nvSpPr>
            <p:spPr bwMode="auto">
              <a:xfrm>
                <a:off x="5284" y="937"/>
                <a:ext cx="1340" cy="688"/>
              </a:xfrm>
              <a:custGeom>
                <a:avLst/>
                <a:gdLst>
                  <a:gd name="T0" fmla="*/ 367 w 884"/>
                  <a:gd name="T1" fmla="*/ 374 h 452"/>
                  <a:gd name="T2" fmla="*/ 340 w 884"/>
                  <a:gd name="T3" fmla="*/ 374 h 452"/>
                  <a:gd name="T4" fmla="*/ 340 w 884"/>
                  <a:gd name="T5" fmla="*/ 452 h 452"/>
                  <a:gd name="T6" fmla="*/ 367 w 884"/>
                  <a:gd name="T7" fmla="*/ 452 h 452"/>
                  <a:gd name="T8" fmla="*/ 367 w 884"/>
                  <a:gd name="T9" fmla="*/ 374 h 452"/>
                  <a:gd name="T10" fmla="*/ 544 w 884"/>
                  <a:gd name="T11" fmla="*/ 374 h 452"/>
                  <a:gd name="T12" fmla="*/ 517 w 884"/>
                  <a:gd name="T13" fmla="*/ 374 h 452"/>
                  <a:gd name="T14" fmla="*/ 517 w 884"/>
                  <a:gd name="T15" fmla="*/ 452 h 452"/>
                  <a:gd name="T16" fmla="*/ 544 w 884"/>
                  <a:gd name="T17" fmla="*/ 452 h 452"/>
                  <a:gd name="T18" fmla="*/ 544 w 884"/>
                  <a:gd name="T19" fmla="*/ 374 h 452"/>
                  <a:gd name="T20" fmla="*/ 884 w 884"/>
                  <a:gd name="T21" fmla="*/ 126 h 452"/>
                  <a:gd name="T22" fmla="*/ 874 w 884"/>
                  <a:gd name="T23" fmla="*/ 116 h 452"/>
                  <a:gd name="T24" fmla="*/ 554 w 884"/>
                  <a:gd name="T25" fmla="*/ 116 h 452"/>
                  <a:gd name="T26" fmla="*/ 544 w 884"/>
                  <a:gd name="T27" fmla="*/ 105 h 452"/>
                  <a:gd name="T28" fmla="*/ 544 w 884"/>
                  <a:gd name="T29" fmla="*/ 10 h 452"/>
                  <a:gd name="T30" fmla="*/ 534 w 884"/>
                  <a:gd name="T31" fmla="*/ 0 h 452"/>
                  <a:gd name="T32" fmla="*/ 350 w 884"/>
                  <a:gd name="T33" fmla="*/ 0 h 452"/>
                  <a:gd name="T34" fmla="*/ 340 w 884"/>
                  <a:gd name="T35" fmla="*/ 10 h 452"/>
                  <a:gd name="T36" fmla="*/ 340 w 884"/>
                  <a:gd name="T37" fmla="*/ 105 h 452"/>
                  <a:gd name="T38" fmla="*/ 330 w 884"/>
                  <a:gd name="T39" fmla="*/ 116 h 452"/>
                  <a:gd name="T40" fmla="*/ 10 w 884"/>
                  <a:gd name="T41" fmla="*/ 116 h 452"/>
                  <a:gd name="T42" fmla="*/ 0 w 884"/>
                  <a:gd name="T43" fmla="*/ 126 h 452"/>
                  <a:gd name="T44" fmla="*/ 0 w 884"/>
                  <a:gd name="T45" fmla="*/ 452 h 452"/>
                  <a:gd name="T46" fmla="*/ 320 w 884"/>
                  <a:gd name="T47" fmla="*/ 452 h 452"/>
                  <a:gd name="T48" fmla="*/ 320 w 884"/>
                  <a:gd name="T49" fmla="*/ 418 h 452"/>
                  <a:gd name="T50" fmla="*/ 204 w 884"/>
                  <a:gd name="T51" fmla="*/ 418 h 452"/>
                  <a:gd name="T52" fmla="*/ 204 w 884"/>
                  <a:gd name="T53" fmla="*/ 351 h 452"/>
                  <a:gd name="T54" fmla="*/ 680 w 884"/>
                  <a:gd name="T55" fmla="*/ 351 h 452"/>
                  <a:gd name="T56" fmla="*/ 680 w 884"/>
                  <a:gd name="T57" fmla="*/ 418 h 452"/>
                  <a:gd name="T58" fmla="*/ 564 w 884"/>
                  <a:gd name="T59" fmla="*/ 418 h 452"/>
                  <a:gd name="T60" fmla="*/ 564 w 884"/>
                  <a:gd name="T61" fmla="*/ 452 h 452"/>
                  <a:gd name="T62" fmla="*/ 884 w 884"/>
                  <a:gd name="T63" fmla="*/ 452 h 452"/>
                  <a:gd name="T64" fmla="*/ 884 w 884"/>
                  <a:gd name="T65" fmla="*/ 12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4" h="452">
                    <a:moveTo>
                      <a:pt x="367" y="374"/>
                    </a:moveTo>
                    <a:cubicBezTo>
                      <a:pt x="340" y="374"/>
                      <a:pt x="340" y="374"/>
                      <a:pt x="340" y="374"/>
                    </a:cubicBezTo>
                    <a:cubicBezTo>
                      <a:pt x="340" y="452"/>
                      <a:pt x="340" y="452"/>
                      <a:pt x="340" y="452"/>
                    </a:cubicBezTo>
                    <a:cubicBezTo>
                      <a:pt x="367" y="452"/>
                      <a:pt x="367" y="452"/>
                      <a:pt x="367" y="452"/>
                    </a:cubicBezTo>
                    <a:lnTo>
                      <a:pt x="367" y="374"/>
                    </a:lnTo>
                    <a:close/>
                    <a:moveTo>
                      <a:pt x="544" y="374"/>
                    </a:moveTo>
                    <a:cubicBezTo>
                      <a:pt x="517" y="374"/>
                      <a:pt x="517" y="374"/>
                      <a:pt x="517" y="374"/>
                    </a:cubicBezTo>
                    <a:cubicBezTo>
                      <a:pt x="517" y="452"/>
                      <a:pt x="517" y="452"/>
                      <a:pt x="517" y="452"/>
                    </a:cubicBezTo>
                    <a:cubicBezTo>
                      <a:pt x="544" y="452"/>
                      <a:pt x="544" y="452"/>
                      <a:pt x="544" y="452"/>
                    </a:cubicBezTo>
                    <a:lnTo>
                      <a:pt x="544" y="374"/>
                    </a:lnTo>
                    <a:close/>
                    <a:moveTo>
                      <a:pt x="884" y="126"/>
                    </a:moveTo>
                    <a:cubicBezTo>
                      <a:pt x="884" y="120"/>
                      <a:pt x="880" y="116"/>
                      <a:pt x="874" y="116"/>
                    </a:cubicBezTo>
                    <a:cubicBezTo>
                      <a:pt x="554" y="116"/>
                      <a:pt x="554" y="116"/>
                      <a:pt x="554" y="116"/>
                    </a:cubicBezTo>
                    <a:cubicBezTo>
                      <a:pt x="549" y="116"/>
                      <a:pt x="544" y="111"/>
                      <a:pt x="544" y="105"/>
                    </a:cubicBezTo>
                    <a:cubicBezTo>
                      <a:pt x="544" y="10"/>
                      <a:pt x="544" y="10"/>
                      <a:pt x="544" y="10"/>
                    </a:cubicBezTo>
                    <a:cubicBezTo>
                      <a:pt x="544" y="5"/>
                      <a:pt x="539" y="0"/>
                      <a:pt x="534" y="0"/>
                    </a:cubicBezTo>
                    <a:cubicBezTo>
                      <a:pt x="350" y="0"/>
                      <a:pt x="350" y="0"/>
                      <a:pt x="350" y="0"/>
                    </a:cubicBezTo>
                    <a:cubicBezTo>
                      <a:pt x="345" y="0"/>
                      <a:pt x="340" y="5"/>
                      <a:pt x="340" y="10"/>
                    </a:cubicBezTo>
                    <a:cubicBezTo>
                      <a:pt x="340" y="105"/>
                      <a:pt x="340" y="105"/>
                      <a:pt x="340" y="105"/>
                    </a:cubicBezTo>
                    <a:cubicBezTo>
                      <a:pt x="340" y="111"/>
                      <a:pt x="335" y="116"/>
                      <a:pt x="330" y="116"/>
                    </a:cubicBezTo>
                    <a:cubicBezTo>
                      <a:pt x="10" y="116"/>
                      <a:pt x="10" y="116"/>
                      <a:pt x="10" y="116"/>
                    </a:cubicBezTo>
                    <a:cubicBezTo>
                      <a:pt x="4" y="116"/>
                      <a:pt x="0" y="120"/>
                      <a:pt x="0" y="126"/>
                    </a:cubicBezTo>
                    <a:cubicBezTo>
                      <a:pt x="0" y="452"/>
                      <a:pt x="0" y="452"/>
                      <a:pt x="0" y="452"/>
                    </a:cubicBezTo>
                    <a:cubicBezTo>
                      <a:pt x="320" y="452"/>
                      <a:pt x="320" y="452"/>
                      <a:pt x="320" y="452"/>
                    </a:cubicBezTo>
                    <a:cubicBezTo>
                      <a:pt x="320" y="418"/>
                      <a:pt x="320" y="418"/>
                      <a:pt x="320" y="418"/>
                    </a:cubicBezTo>
                    <a:cubicBezTo>
                      <a:pt x="204" y="418"/>
                      <a:pt x="204" y="418"/>
                      <a:pt x="204" y="418"/>
                    </a:cubicBezTo>
                    <a:cubicBezTo>
                      <a:pt x="204" y="351"/>
                      <a:pt x="204" y="351"/>
                      <a:pt x="204" y="351"/>
                    </a:cubicBezTo>
                    <a:cubicBezTo>
                      <a:pt x="680" y="351"/>
                      <a:pt x="680" y="351"/>
                      <a:pt x="680" y="351"/>
                    </a:cubicBezTo>
                    <a:cubicBezTo>
                      <a:pt x="680" y="418"/>
                      <a:pt x="680" y="418"/>
                      <a:pt x="680" y="418"/>
                    </a:cubicBezTo>
                    <a:cubicBezTo>
                      <a:pt x="564" y="418"/>
                      <a:pt x="564" y="418"/>
                      <a:pt x="564" y="418"/>
                    </a:cubicBezTo>
                    <a:cubicBezTo>
                      <a:pt x="564" y="452"/>
                      <a:pt x="564" y="452"/>
                      <a:pt x="564" y="452"/>
                    </a:cubicBezTo>
                    <a:cubicBezTo>
                      <a:pt x="884" y="452"/>
                      <a:pt x="884" y="452"/>
                      <a:pt x="884" y="452"/>
                    </a:cubicBezTo>
                    <a:lnTo>
                      <a:pt x="88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0" name="Freeform 17">
                <a:extLst>
                  <a:ext uri="{FF2B5EF4-FFF2-40B4-BE49-F238E27FC236}">
                    <a16:creationId xmlns:a16="http://schemas.microsoft.com/office/drawing/2014/main" id="{A9952E01-C4CE-C036-7C2F-36F1825A466E}"/>
                  </a:ext>
                </a:extLst>
              </p:cNvPr>
              <p:cNvSpPr>
                <a:spLocks noEditPoints="1"/>
              </p:cNvSpPr>
              <p:nvPr/>
            </p:nvSpPr>
            <p:spPr bwMode="auto">
              <a:xfrm>
                <a:off x="5214" y="907"/>
                <a:ext cx="1479" cy="747"/>
              </a:xfrm>
              <a:custGeom>
                <a:avLst/>
                <a:gdLst>
                  <a:gd name="T0" fmla="*/ 386 w 975"/>
                  <a:gd name="T1" fmla="*/ 271 h 491"/>
                  <a:gd name="T2" fmla="*/ 250 w 975"/>
                  <a:gd name="T3" fmla="*/ 337 h 491"/>
                  <a:gd name="T4" fmla="*/ 250 w 975"/>
                  <a:gd name="T5" fmla="*/ 237 h 491"/>
                  <a:gd name="T6" fmla="*/ 386 w 975"/>
                  <a:gd name="T7" fmla="*/ 170 h 491"/>
                  <a:gd name="T8" fmla="*/ 250 w 975"/>
                  <a:gd name="T9" fmla="*/ 237 h 491"/>
                  <a:gd name="T10" fmla="*/ 216 w 975"/>
                  <a:gd name="T11" fmla="*/ 438 h 491"/>
                  <a:gd name="T12" fmla="*/ 80 w 975"/>
                  <a:gd name="T13" fmla="*/ 371 h 491"/>
                  <a:gd name="T14" fmla="*/ 80 w 975"/>
                  <a:gd name="T15" fmla="*/ 337 h 491"/>
                  <a:gd name="T16" fmla="*/ 216 w 975"/>
                  <a:gd name="T17" fmla="*/ 271 h 491"/>
                  <a:gd name="T18" fmla="*/ 80 w 975"/>
                  <a:gd name="T19" fmla="*/ 337 h 491"/>
                  <a:gd name="T20" fmla="*/ 216 w 975"/>
                  <a:gd name="T21" fmla="*/ 237 h 491"/>
                  <a:gd name="T22" fmla="*/ 80 w 975"/>
                  <a:gd name="T23" fmla="*/ 170 h 491"/>
                  <a:gd name="T24" fmla="*/ 590 w 975"/>
                  <a:gd name="T25" fmla="*/ 337 h 491"/>
                  <a:gd name="T26" fmla="*/ 726 w 975"/>
                  <a:gd name="T27" fmla="*/ 271 h 491"/>
                  <a:gd name="T28" fmla="*/ 590 w 975"/>
                  <a:gd name="T29" fmla="*/ 337 h 491"/>
                  <a:gd name="T30" fmla="*/ 726 w 975"/>
                  <a:gd name="T31" fmla="*/ 237 h 491"/>
                  <a:gd name="T32" fmla="*/ 590 w 975"/>
                  <a:gd name="T33" fmla="*/ 170 h 491"/>
                  <a:gd name="T34" fmla="*/ 760 w 975"/>
                  <a:gd name="T35" fmla="*/ 438 h 491"/>
                  <a:gd name="T36" fmla="*/ 896 w 975"/>
                  <a:gd name="T37" fmla="*/ 371 h 491"/>
                  <a:gd name="T38" fmla="*/ 760 w 975"/>
                  <a:gd name="T39" fmla="*/ 438 h 491"/>
                  <a:gd name="T40" fmla="*/ 896 w 975"/>
                  <a:gd name="T41" fmla="*/ 337 h 491"/>
                  <a:gd name="T42" fmla="*/ 760 w 975"/>
                  <a:gd name="T43" fmla="*/ 271 h 491"/>
                  <a:gd name="T44" fmla="*/ 760 w 975"/>
                  <a:gd name="T45" fmla="*/ 237 h 491"/>
                  <a:gd name="T46" fmla="*/ 896 w 975"/>
                  <a:gd name="T47" fmla="*/ 170 h 491"/>
                  <a:gd name="T48" fmla="*/ 760 w 975"/>
                  <a:gd name="T49" fmla="*/ 237 h 491"/>
                  <a:gd name="T50" fmla="*/ 449 w 975"/>
                  <a:gd name="T51" fmla="*/ 79 h 491"/>
                  <a:gd name="T52" fmla="*/ 527 w 975"/>
                  <a:gd name="T53" fmla="*/ 79 h 491"/>
                  <a:gd name="T54" fmla="*/ 511 w 975"/>
                  <a:gd name="T55" fmla="*/ 79 h 491"/>
                  <a:gd name="T56" fmla="*/ 465 w 975"/>
                  <a:gd name="T57" fmla="*/ 79 h 491"/>
                  <a:gd name="T58" fmla="*/ 511 w 975"/>
                  <a:gd name="T59" fmla="*/ 79 h 491"/>
                  <a:gd name="T60" fmla="*/ 478 w 975"/>
                  <a:gd name="T61" fmla="*/ 351 h 491"/>
                  <a:gd name="T62" fmla="*/ 420 w 975"/>
                  <a:gd name="T63" fmla="*/ 136 h 491"/>
                  <a:gd name="T64" fmla="*/ 498 w 975"/>
                  <a:gd name="T65" fmla="*/ 351 h 491"/>
                  <a:gd name="T66" fmla="*/ 556 w 975"/>
                  <a:gd name="T67" fmla="*/ 136 h 491"/>
                  <a:gd name="T68" fmla="*/ 498 w 975"/>
                  <a:gd name="T69" fmla="*/ 351 h 491"/>
                  <a:gd name="T70" fmla="*/ 0 w 975"/>
                  <a:gd name="T71" fmla="*/ 491 h 491"/>
                  <a:gd name="T72" fmla="*/ 10 w 975"/>
                  <a:gd name="T73" fmla="*/ 472 h 491"/>
                  <a:gd name="T74" fmla="*/ 25 w 975"/>
                  <a:gd name="T75" fmla="*/ 136 h 491"/>
                  <a:gd name="T76" fmla="*/ 366 w 975"/>
                  <a:gd name="T77" fmla="*/ 115 h 491"/>
                  <a:gd name="T78" fmla="*/ 386 w 975"/>
                  <a:gd name="T79" fmla="*/ 0 h 491"/>
                  <a:gd name="T80" fmla="*/ 610 w 975"/>
                  <a:gd name="T81" fmla="*/ 20 h 491"/>
                  <a:gd name="T82" fmla="*/ 930 w 975"/>
                  <a:gd name="T83" fmla="*/ 115 h 491"/>
                  <a:gd name="T84" fmla="*/ 951 w 975"/>
                  <a:gd name="T85" fmla="*/ 472 h 491"/>
                  <a:gd name="T86" fmla="*/ 975 w 975"/>
                  <a:gd name="T87" fmla="*/ 491 h 491"/>
                  <a:gd name="T88" fmla="*/ 386 w 975"/>
                  <a:gd name="T89" fmla="*/ 394 h 491"/>
                  <a:gd name="T90" fmla="*/ 413 w 975"/>
                  <a:gd name="T91" fmla="*/ 472 h 491"/>
                  <a:gd name="T92" fmla="*/ 590 w 975"/>
                  <a:gd name="T93" fmla="*/ 394 h 491"/>
                  <a:gd name="T94" fmla="*/ 563 w 975"/>
                  <a:gd name="T95" fmla="*/ 472 h 491"/>
                  <a:gd name="T96" fmla="*/ 590 w 975"/>
                  <a:gd name="T97" fmla="*/ 394 h 491"/>
                  <a:gd name="T98" fmla="*/ 920 w 975"/>
                  <a:gd name="T99" fmla="*/ 136 h 491"/>
                  <a:gd name="T100" fmla="*/ 590 w 975"/>
                  <a:gd name="T101" fmla="*/ 125 h 491"/>
                  <a:gd name="T102" fmla="*/ 580 w 975"/>
                  <a:gd name="T103" fmla="*/ 20 h 491"/>
                  <a:gd name="T104" fmla="*/ 386 w 975"/>
                  <a:gd name="T105" fmla="*/ 30 h 491"/>
                  <a:gd name="T106" fmla="*/ 376 w 975"/>
                  <a:gd name="T107" fmla="*/ 136 h 491"/>
                  <a:gd name="T108" fmla="*/ 46 w 975"/>
                  <a:gd name="T109" fmla="*/ 146 h 491"/>
                  <a:gd name="T110" fmla="*/ 366 w 975"/>
                  <a:gd name="T111" fmla="*/ 472 h 491"/>
                  <a:gd name="T112" fmla="*/ 250 w 975"/>
                  <a:gd name="T113" fmla="*/ 438 h 491"/>
                  <a:gd name="T114" fmla="*/ 726 w 975"/>
                  <a:gd name="T115" fmla="*/ 371 h 491"/>
                  <a:gd name="T116" fmla="*/ 610 w 975"/>
                  <a:gd name="T117" fmla="*/ 438 h 491"/>
                  <a:gd name="T118" fmla="*/ 930 w 975"/>
                  <a:gd name="T119" fmla="*/ 47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5" h="491">
                    <a:moveTo>
                      <a:pt x="250" y="271"/>
                    </a:moveTo>
                    <a:cubicBezTo>
                      <a:pt x="386" y="271"/>
                      <a:pt x="386" y="271"/>
                      <a:pt x="386" y="271"/>
                    </a:cubicBezTo>
                    <a:cubicBezTo>
                      <a:pt x="386" y="337"/>
                      <a:pt x="386" y="337"/>
                      <a:pt x="386" y="337"/>
                    </a:cubicBezTo>
                    <a:cubicBezTo>
                      <a:pt x="250" y="337"/>
                      <a:pt x="250" y="337"/>
                      <a:pt x="250" y="337"/>
                    </a:cubicBezTo>
                    <a:lnTo>
                      <a:pt x="250" y="271"/>
                    </a:lnTo>
                    <a:close/>
                    <a:moveTo>
                      <a:pt x="250" y="237"/>
                    </a:moveTo>
                    <a:cubicBezTo>
                      <a:pt x="386" y="237"/>
                      <a:pt x="386" y="237"/>
                      <a:pt x="386" y="237"/>
                    </a:cubicBezTo>
                    <a:cubicBezTo>
                      <a:pt x="386" y="170"/>
                      <a:pt x="386" y="170"/>
                      <a:pt x="386" y="170"/>
                    </a:cubicBezTo>
                    <a:cubicBezTo>
                      <a:pt x="250" y="170"/>
                      <a:pt x="250" y="170"/>
                      <a:pt x="250" y="170"/>
                    </a:cubicBezTo>
                    <a:lnTo>
                      <a:pt x="250" y="237"/>
                    </a:lnTo>
                    <a:close/>
                    <a:moveTo>
                      <a:pt x="80" y="438"/>
                    </a:moveTo>
                    <a:cubicBezTo>
                      <a:pt x="216" y="438"/>
                      <a:pt x="216" y="438"/>
                      <a:pt x="216" y="438"/>
                    </a:cubicBezTo>
                    <a:cubicBezTo>
                      <a:pt x="216" y="371"/>
                      <a:pt x="216" y="371"/>
                      <a:pt x="216" y="371"/>
                    </a:cubicBezTo>
                    <a:cubicBezTo>
                      <a:pt x="80" y="371"/>
                      <a:pt x="80" y="371"/>
                      <a:pt x="80" y="371"/>
                    </a:cubicBezTo>
                    <a:lnTo>
                      <a:pt x="80" y="438"/>
                    </a:lnTo>
                    <a:close/>
                    <a:moveTo>
                      <a:pt x="80" y="337"/>
                    </a:moveTo>
                    <a:cubicBezTo>
                      <a:pt x="216" y="337"/>
                      <a:pt x="216" y="337"/>
                      <a:pt x="216" y="337"/>
                    </a:cubicBezTo>
                    <a:cubicBezTo>
                      <a:pt x="216" y="271"/>
                      <a:pt x="216" y="271"/>
                      <a:pt x="216" y="271"/>
                    </a:cubicBezTo>
                    <a:cubicBezTo>
                      <a:pt x="80" y="271"/>
                      <a:pt x="80" y="271"/>
                      <a:pt x="80" y="271"/>
                    </a:cubicBezTo>
                    <a:lnTo>
                      <a:pt x="80" y="337"/>
                    </a:lnTo>
                    <a:close/>
                    <a:moveTo>
                      <a:pt x="80" y="237"/>
                    </a:moveTo>
                    <a:cubicBezTo>
                      <a:pt x="216" y="237"/>
                      <a:pt x="216" y="237"/>
                      <a:pt x="216" y="237"/>
                    </a:cubicBezTo>
                    <a:cubicBezTo>
                      <a:pt x="216" y="170"/>
                      <a:pt x="216" y="170"/>
                      <a:pt x="216" y="170"/>
                    </a:cubicBezTo>
                    <a:cubicBezTo>
                      <a:pt x="80" y="170"/>
                      <a:pt x="80" y="170"/>
                      <a:pt x="80" y="170"/>
                    </a:cubicBezTo>
                    <a:lnTo>
                      <a:pt x="80" y="237"/>
                    </a:lnTo>
                    <a:close/>
                    <a:moveTo>
                      <a:pt x="590" y="337"/>
                    </a:moveTo>
                    <a:cubicBezTo>
                      <a:pt x="726" y="337"/>
                      <a:pt x="726" y="337"/>
                      <a:pt x="726" y="337"/>
                    </a:cubicBezTo>
                    <a:cubicBezTo>
                      <a:pt x="726" y="271"/>
                      <a:pt x="726" y="271"/>
                      <a:pt x="726" y="271"/>
                    </a:cubicBezTo>
                    <a:cubicBezTo>
                      <a:pt x="590" y="271"/>
                      <a:pt x="590" y="271"/>
                      <a:pt x="590" y="271"/>
                    </a:cubicBezTo>
                    <a:lnTo>
                      <a:pt x="590" y="337"/>
                    </a:lnTo>
                    <a:close/>
                    <a:moveTo>
                      <a:pt x="590" y="237"/>
                    </a:moveTo>
                    <a:cubicBezTo>
                      <a:pt x="726" y="237"/>
                      <a:pt x="726" y="237"/>
                      <a:pt x="726" y="237"/>
                    </a:cubicBezTo>
                    <a:cubicBezTo>
                      <a:pt x="726" y="170"/>
                      <a:pt x="726" y="170"/>
                      <a:pt x="726" y="170"/>
                    </a:cubicBezTo>
                    <a:cubicBezTo>
                      <a:pt x="590" y="170"/>
                      <a:pt x="590" y="170"/>
                      <a:pt x="590" y="170"/>
                    </a:cubicBezTo>
                    <a:lnTo>
                      <a:pt x="590" y="237"/>
                    </a:lnTo>
                    <a:close/>
                    <a:moveTo>
                      <a:pt x="760" y="438"/>
                    </a:moveTo>
                    <a:cubicBezTo>
                      <a:pt x="896" y="438"/>
                      <a:pt x="896" y="438"/>
                      <a:pt x="896" y="438"/>
                    </a:cubicBezTo>
                    <a:cubicBezTo>
                      <a:pt x="896" y="371"/>
                      <a:pt x="896" y="371"/>
                      <a:pt x="896" y="371"/>
                    </a:cubicBezTo>
                    <a:cubicBezTo>
                      <a:pt x="760" y="371"/>
                      <a:pt x="760" y="371"/>
                      <a:pt x="760" y="371"/>
                    </a:cubicBezTo>
                    <a:lnTo>
                      <a:pt x="760" y="438"/>
                    </a:lnTo>
                    <a:close/>
                    <a:moveTo>
                      <a:pt x="760" y="337"/>
                    </a:moveTo>
                    <a:cubicBezTo>
                      <a:pt x="896" y="337"/>
                      <a:pt x="896" y="337"/>
                      <a:pt x="896" y="337"/>
                    </a:cubicBezTo>
                    <a:cubicBezTo>
                      <a:pt x="896" y="271"/>
                      <a:pt x="896" y="271"/>
                      <a:pt x="896" y="271"/>
                    </a:cubicBezTo>
                    <a:cubicBezTo>
                      <a:pt x="760" y="271"/>
                      <a:pt x="760" y="271"/>
                      <a:pt x="760" y="271"/>
                    </a:cubicBezTo>
                    <a:lnTo>
                      <a:pt x="760" y="337"/>
                    </a:lnTo>
                    <a:close/>
                    <a:moveTo>
                      <a:pt x="760" y="237"/>
                    </a:moveTo>
                    <a:cubicBezTo>
                      <a:pt x="896" y="237"/>
                      <a:pt x="896" y="237"/>
                      <a:pt x="896" y="237"/>
                    </a:cubicBezTo>
                    <a:cubicBezTo>
                      <a:pt x="896" y="170"/>
                      <a:pt x="896" y="170"/>
                      <a:pt x="896" y="170"/>
                    </a:cubicBezTo>
                    <a:cubicBezTo>
                      <a:pt x="760" y="170"/>
                      <a:pt x="760" y="170"/>
                      <a:pt x="760" y="170"/>
                    </a:cubicBezTo>
                    <a:lnTo>
                      <a:pt x="760" y="237"/>
                    </a:lnTo>
                    <a:close/>
                    <a:moveTo>
                      <a:pt x="488" y="117"/>
                    </a:moveTo>
                    <a:cubicBezTo>
                      <a:pt x="467" y="117"/>
                      <a:pt x="449" y="100"/>
                      <a:pt x="449" y="79"/>
                    </a:cubicBezTo>
                    <a:cubicBezTo>
                      <a:pt x="449" y="58"/>
                      <a:pt x="467" y="40"/>
                      <a:pt x="488" y="40"/>
                    </a:cubicBezTo>
                    <a:cubicBezTo>
                      <a:pt x="509" y="40"/>
                      <a:pt x="527" y="58"/>
                      <a:pt x="527" y="79"/>
                    </a:cubicBezTo>
                    <a:cubicBezTo>
                      <a:pt x="527" y="100"/>
                      <a:pt x="509" y="117"/>
                      <a:pt x="488" y="117"/>
                    </a:cubicBezTo>
                    <a:close/>
                    <a:moveTo>
                      <a:pt x="511" y="79"/>
                    </a:moveTo>
                    <a:cubicBezTo>
                      <a:pt x="511" y="66"/>
                      <a:pt x="501" y="56"/>
                      <a:pt x="488" y="56"/>
                    </a:cubicBezTo>
                    <a:cubicBezTo>
                      <a:pt x="475" y="56"/>
                      <a:pt x="465" y="66"/>
                      <a:pt x="465" y="79"/>
                    </a:cubicBezTo>
                    <a:cubicBezTo>
                      <a:pt x="465" y="91"/>
                      <a:pt x="475" y="102"/>
                      <a:pt x="488" y="102"/>
                    </a:cubicBezTo>
                    <a:cubicBezTo>
                      <a:pt x="501" y="102"/>
                      <a:pt x="511" y="91"/>
                      <a:pt x="511" y="79"/>
                    </a:cubicBezTo>
                    <a:close/>
                    <a:moveTo>
                      <a:pt x="420" y="351"/>
                    </a:moveTo>
                    <a:cubicBezTo>
                      <a:pt x="478" y="351"/>
                      <a:pt x="478" y="351"/>
                      <a:pt x="478" y="351"/>
                    </a:cubicBezTo>
                    <a:cubicBezTo>
                      <a:pt x="478" y="136"/>
                      <a:pt x="478" y="136"/>
                      <a:pt x="478" y="136"/>
                    </a:cubicBezTo>
                    <a:cubicBezTo>
                      <a:pt x="420" y="136"/>
                      <a:pt x="420" y="136"/>
                      <a:pt x="420" y="136"/>
                    </a:cubicBezTo>
                    <a:lnTo>
                      <a:pt x="420" y="351"/>
                    </a:lnTo>
                    <a:close/>
                    <a:moveTo>
                      <a:pt x="498" y="351"/>
                    </a:moveTo>
                    <a:cubicBezTo>
                      <a:pt x="556" y="351"/>
                      <a:pt x="556" y="351"/>
                      <a:pt x="556" y="351"/>
                    </a:cubicBezTo>
                    <a:cubicBezTo>
                      <a:pt x="556" y="136"/>
                      <a:pt x="556" y="136"/>
                      <a:pt x="556" y="136"/>
                    </a:cubicBezTo>
                    <a:cubicBezTo>
                      <a:pt x="498" y="136"/>
                      <a:pt x="498" y="136"/>
                      <a:pt x="498" y="136"/>
                    </a:cubicBezTo>
                    <a:lnTo>
                      <a:pt x="498" y="351"/>
                    </a:lnTo>
                    <a:close/>
                    <a:moveTo>
                      <a:pt x="975" y="491"/>
                    </a:moveTo>
                    <a:cubicBezTo>
                      <a:pt x="0" y="491"/>
                      <a:pt x="0" y="491"/>
                      <a:pt x="0" y="491"/>
                    </a:cubicBezTo>
                    <a:cubicBezTo>
                      <a:pt x="0" y="491"/>
                      <a:pt x="0" y="491"/>
                      <a:pt x="0" y="491"/>
                    </a:cubicBezTo>
                    <a:cubicBezTo>
                      <a:pt x="10" y="472"/>
                      <a:pt x="10" y="472"/>
                      <a:pt x="10" y="472"/>
                    </a:cubicBezTo>
                    <a:cubicBezTo>
                      <a:pt x="25" y="472"/>
                      <a:pt x="25" y="472"/>
                      <a:pt x="25" y="472"/>
                    </a:cubicBezTo>
                    <a:cubicBezTo>
                      <a:pt x="25" y="136"/>
                      <a:pt x="25" y="136"/>
                      <a:pt x="25" y="136"/>
                    </a:cubicBezTo>
                    <a:cubicBezTo>
                      <a:pt x="25" y="124"/>
                      <a:pt x="35" y="115"/>
                      <a:pt x="46" y="115"/>
                    </a:cubicBezTo>
                    <a:cubicBezTo>
                      <a:pt x="366" y="115"/>
                      <a:pt x="366" y="115"/>
                      <a:pt x="366" y="115"/>
                    </a:cubicBezTo>
                    <a:cubicBezTo>
                      <a:pt x="366" y="20"/>
                      <a:pt x="366" y="20"/>
                      <a:pt x="366" y="20"/>
                    </a:cubicBezTo>
                    <a:cubicBezTo>
                      <a:pt x="366" y="9"/>
                      <a:pt x="375" y="0"/>
                      <a:pt x="386" y="0"/>
                    </a:cubicBezTo>
                    <a:cubicBezTo>
                      <a:pt x="590" y="0"/>
                      <a:pt x="590" y="0"/>
                      <a:pt x="590" y="0"/>
                    </a:cubicBezTo>
                    <a:cubicBezTo>
                      <a:pt x="601" y="0"/>
                      <a:pt x="610" y="9"/>
                      <a:pt x="610" y="20"/>
                    </a:cubicBezTo>
                    <a:cubicBezTo>
                      <a:pt x="610" y="115"/>
                      <a:pt x="610" y="115"/>
                      <a:pt x="610" y="115"/>
                    </a:cubicBezTo>
                    <a:cubicBezTo>
                      <a:pt x="930" y="115"/>
                      <a:pt x="930" y="115"/>
                      <a:pt x="930" y="115"/>
                    </a:cubicBezTo>
                    <a:cubicBezTo>
                      <a:pt x="941" y="115"/>
                      <a:pt x="951" y="124"/>
                      <a:pt x="951" y="136"/>
                    </a:cubicBezTo>
                    <a:cubicBezTo>
                      <a:pt x="951" y="472"/>
                      <a:pt x="951" y="472"/>
                      <a:pt x="951" y="472"/>
                    </a:cubicBezTo>
                    <a:cubicBezTo>
                      <a:pt x="965" y="472"/>
                      <a:pt x="965" y="472"/>
                      <a:pt x="965" y="472"/>
                    </a:cubicBezTo>
                    <a:lnTo>
                      <a:pt x="975" y="491"/>
                    </a:lnTo>
                    <a:close/>
                    <a:moveTo>
                      <a:pt x="413" y="394"/>
                    </a:moveTo>
                    <a:cubicBezTo>
                      <a:pt x="386" y="394"/>
                      <a:pt x="386" y="394"/>
                      <a:pt x="386" y="394"/>
                    </a:cubicBezTo>
                    <a:cubicBezTo>
                      <a:pt x="386" y="472"/>
                      <a:pt x="386" y="472"/>
                      <a:pt x="386" y="472"/>
                    </a:cubicBezTo>
                    <a:cubicBezTo>
                      <a:pt x="413" y="472"/>
                      <a:pt x="413" y="472"/>
                      <a:pt x="413" y="472"/>
                    </a:cubicBezTo>
                    <a:lnTo>
                      <a:pt x="413" y="394"/>
                    </a:lnTo>
                    <a:close/>
                    <a:moveTo>
                      <a:pt x="590" y="394"/>
                    </a:moveTo>
                    <a:cubicBezTo>
                      <a:pt x="563" y="394"/>
                      <a:pt x="563" y="394"/>
                      <a:pt x="563" y="394"/>
                    </a:cubicBezTo>
                    <a:cubicBezTo>
                      <a:pt x="563" y="472"/>
                      <a:pt x="563" y="472"/>
                      <a:pt x="563" y="472"/>
                    </a:cubicBezTo>
                    <a:cubicBezTo>
                      <a:pt x="590" y="472"/>
                      <a:pt x="590" y="472"/>
                      <a:pt x="590" y="472"/>
                    </a:cubicBezTo>
                    <a:lnTo>
                      <a:pt x="590" y="394"/>
                    </a:lnTo>
                    <a:close/>
                    <a:moveTo>
                      <a:pt x="930" y="146"/>
                    </a:moveTo>
                    <a:cubicBezTo>
                      <a:pt x="930" y="140"/>
                      <a:pt x="926" y="136"/>
                      <a:pt x="920" y="136"/>
                    </a:cubicBezTo>
                    <a:cubicBezTo>
                      <a:pt x="600" y="136"/>
                      <a:pt x="600" y="136"/>
                      <a:pt x="600" y="136"/>
                    </a:cubicBezTo>
                    <a:cubicBezTo>
                      <a:pt x="595" y="136"/>
                      <a:pt x="590" y="131"/>
                      <a:pt x="590" y="125"/>
                    </a:cubicBezTo>
                    <a:cubicBezTo>
                      <a:pt x="590" y="30"/>
                      <a:pt x="590" y="30"/>
                      <a:pt x="590" y="30"/>
                    </a:cubicBezTo>
                    <a:cubicBezTo>
                      <a:pt x="590" y="25"/>
                      <a:pt x="585" y="20"/>
                      <a:pt x="580" y="20"/>
                    </a:cubicBezTo>
                    <a:cubicBezTo>
                      <a:pt x="396" y="20"/>
                      <a:pt x="396" y="20"/>
                      <a:pt x="396" y="20"/>
                    </a:cubicBezTo>
                    <a:cubicBezTo>
                      <a:pt x="391" y="20"/>
                      <a:pt x="386" y="25"/>
                      <a:pt x="386" y="30"/>
                    </a:cubicBezTo>
                    <a:cubicBezTo>
                      <a:pt x="386" y="125"/>
                      <a:pt x="386" y="125"/>
                      <a:pt x="386" y="125"/>
                    </a:cubicBezTo>
                    <a:cubicBezTo>
                      <a:pt x="386" y="131"/>
                      <a:pt x="381" y="136"/>
                      <a:pt x="376" y="136"/>
                    </a:cubicBezTo>
                    <a:cubicBezTo>
                      <a:pt x="56" y="136"/>
                      <a:pt x="56" y="136"/>
                      <a:pt x="56" y="136"/>
                    </a:cubicBezTo>
                    <a:cubicBezTo>
                      <a:pt x="50" y="136"/>
                      <a:pt x="46" y="140"/>
                      <a:pt x="46" y="146"/>
                    </a:cubicBezTo>
                    <a:cubicBezTo>
                      <a:pt x="46" y="472"/>
                      <a:pt x="46" y="472"/>
                      <a:pt x="46" y="472"/>
                    </a:cubicBezTo>
                    <a:cubicBezTo>
                      <a:pt x="366" y="472"/>
                      <a:pt x="366" y="472"/>
                      <a:pt x="366" y="472"/>
                    </a:cubicBezTo>
                    <a:cubicBezTo>
                      <a:pt x="366" y="438"/>
                      <a:pt x="366" y="438"/>
                      <a:pt x="366" y="438"/>
                    </a:cubicBezTo>
                    <a:cubicBezTo>
                      <a:pt x="250" y="438"/>
                      <a:pt x="250" y="438"/>
                      <a:pt x="250" y="438"/>
                    </a:cubicBezTo>
                    <a:cubicBezTo>
                      <a:pt x="250" y="371"/>
                      <a:pt x="250" y="371"/>
                      <a:pt x="250" y="371"/>
                    </a:cubicBezTo>
                    <a:cubicBezTo>
                      <a:pt x="726" y="371"/>
                      <a:pt x="726" y="371"/>
                      <a:pt x="726" y="371"/>
                    </a:cubicBezTo>
                    <a:cubicBezTo>
                      <a:pt x="726" y="438"/>
                      <a:pt x="726" y="438"/>
                      <a:pt x="726" y="438"/>
                    </a:cubicBezTo>
                    <a:cubicBezTo>
                      <a:pt x="610" y="438"/>
                      <a:pt x="610" y="438"/>
                      <a:pt x="610" y="438"/>
                    </a:cubicBezTo>
                    <a:cubicBezTo>
                      <a:pt x="610" y="472"/>
                      <a:pt x="610" y="472"/>
                      <a:pt x="610" y="472"/>
                    </a:cubicBezTo>
                    <a:cubicBezTo>
                      <a:pt x="930" y="472"/>
                      <a:pt x="930" y="472"/>
                      <a:pt x="930" y="472"/>
                    </a:cubicBezTo>
                    <a:lnTo>
                      <a:pt x="930" y="146"/>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81" name="病院">
              <a:extLst>
                <a:ext uri="{FF2B5EF4-FFF2-40B4-BE49-F238E27FC236}">
                  <a16:creationId xmlns:a16="http://schemas.microsoft.com/office/drawing/2014/main" id="{2A234C94-756D-ADBA-2CAB-C5BD34306649}"/>
                </a:ext>
              </a:extLst>
            </p:cNvPr>
            <p:cNvGrpSpPr>
              <a:grpSpLocks noChangeAspect="1"/>
            </p:cNvGrpSpPr>
            <p:nvPr/>
          </p:nvGrpSpPr>
          <p:grpSpPr bwMode="auto">
            <a:xfrm>
              <a:off x="3109045" y="9788675"/>
              <a:ext cx="440429" cy="205911"/>
              <a:chOff x="5216" y="2101"/>
              <a:chExt cx="1478" cy="691"/>
            </a:xfrm>
          </p:grpSpPr>
          <p:sp>
            <p:nvSpPr>
              <p:cNvPr id="282" name="Freeform 32">
                <a:extLst>
                  <a:ext uri="{FF2B5EF4-FFF2-40B4-BE49-F238E27FC236}">
                    <a16:creationId xmlns:a16="http://schemas.microsoft.com/office/drawing/2014/main" id="{5C1B204E-12D4-3E66-166A-39EFBDABBDC0}"/>
                  </a:ext>
                </a:extLst>
              </p:cNvPr>
              <p:cNvSpPr>
                <a:spLocks noEditPoints="1"/>
              </p:cNvSpPr>
              <p:nvPr/>
            </p:nvSpPr>
            <p:spPr bwMode="auto">
              <a:xfrm>
                <a:off x="5286" y="2133"/>
                <a:ext cx="1340" cy="631"/>
              </a:xfrm>
              <a:custGeom>
                <a:avLst/>
                <a:gdLst>
                  <a:gd name="T0" fmla="*/ 371 w 884"/>
                  <a:gd name="T1" fmla="*/ 21 h 415"/>
                  <a:gd name="T2" fmla="*/ 664 w 884"/>
                  <a:gd name="T3" fmla="*/ 21 h 415"/>
                  <a:gd name="T4" fmla="*/ 672 w 884"/>
                  <a:gd name="T5" fmla="*/ 29 h 415"/>
                  <a:gd name="T6" fmla="*/ 672 w 884"/>
                  <a:gd name="T7" fmla="*/ 59 h 415"/>
                  <a:gd name="T8" fmla="*/ 371 w 884"/>
                  <a:gd name="T9" fmla="*/ 59 h 415"/>
                  <a:gd name="T10" fmla="*/ 371 w 884"/>
                  <a:gd name="T11" fmla="*/ 21 h 415"/>
                  <a:gd name="T12" fmla="*/ 884 w 884"/>
                  <a:gd name="T13" fmla="*/ 272 h 415"/>
                  <a:gd name="T14" fmla="*/ 361 w 884"/>
                  <a:gd name="T15" fmla="*/ 272 h 415"/>
                  <a:gd name="T16" fmla="*/ 351 w 884"/>
                  <a:gd name="T17" fmla="*/ 282 h 415"/>
                  <a:gd name="T18" fmla="*/ 351 w 884"/>
                  <a:gd name="T19" fmla="*/ 415 h 415"/>
                  <a:gd name="T20" fmla="*/ 0 w 884"/>
                  <a:gd name="T21" fmla="*/ 415 h 415"/>
                  <a:gd name="T22" fmla="*/ 0 w 884"/>
                  <a:gd name="T23" fmla="*/ 10 h 415"/>
                  <a:gd name="T24" fmla="*/ 10 w 884"/>
                  <a:gd name="T25" fmla="*/ 0 h 415"/>
                  <a:gd name="T26" fmla="*/ 341 w 884"/>
                  <a:gd name="T27" fmla="*/ 0 h 415"/>
                  <a:gd name="T28" fmla="*/ 351 w 884"/>
                  <a:gd name="T29" fmla="*/ 10 h 415"/>
                  <a:gd name="T30" fmla="*/ 351 w 884"/>
                  <a:gd name="T31" fmla="*/ 69 h 415"/>
                  <a:gd name="T32" fmla="*/ 361 w 884"/>
                  <a:gd name="T33" fmla="*/ 79 h 415"/>
                  <a:gd name="T34" fmla="*/ 371 w 884"/>
                  <a:gd name="T35" fmla="*/ 79 h 415"/>
                  <a:gd name="T36" fmla="*/ 711 w 884"/>
                  <a:gd name="T37" fmla="*/ 79 h 415"/>
                  <a:gd name="T38" fmla="*/ 721 w 884"/>
                  <a:gd name="T39" fmla="*/ 89 h 415"/>
                  <a:gd name="T40" fmla="*/ 721 w 884"/>
                  <a:gd name="T41" fmla="*/ 215 h 415"/>
                  <a:gd name="T42" fmla="*/ 721 w 884"/>
                  <a:gd name="T43" fmla="*/ 225 h 415"/>
                  <a:gd name="T44" fmla="*/ 731 w 884"/>
                  <a:gd name="T45" fmla="*/ 236 h 415"/>
                  <a:gd name="T46" fmla="*/ 741 w 884"/>
                  <a:gd name="T47" fmla="*/ 236 h 415"/>
                  <a:gd name="T48" fmla="*/ 874 w 884"/>
                  <a:gd name="T49" fmla="*/ 236 h 415"/>
                  <a:gd name="T50" fmla="*/ 884 w 884"/>
                  <a:gd name="T51" fmla="*/ 246 h 415"/>
                  <a:gd name="T52" fmla="*/ 884 w 884"/>
                  <a:gd name="T53" fmla="*/ 272 h 415"/>
                  <a:gd name="T54" fmla="*/ 659 w 884"/>
                  <a:gd name="T55" fmla="*/ 415 h 415"/>
                  <a:gd name="T56" fmla="*/ 628 w 884"/>
                  <a:gd name="T57" fmla="*/ 415 h 415"/>
                  <a:gd name="T58" fmla="*/ 628 w 884"/>
                  <a:gd name="T59" fmla="*/ 335 h 415"/>
                  <a:gd name="T60" fmla="*/ 659 w 884"/>
                  <a:gd name="T61" fmla="*/ 335 h 415"/>
                  <a:gd name="T62" fmla="*/ 659 w 884"/>
                  <a:gd name="T63" fmla="*/ 415 h 415"/>
                  <a:gd name="T64" fmla="*/ 868 w 884"/>
                  <a:gd name="T65" fmla="*/ 415 h 415"/>
                  <a:gd name="T66" fmla="*/ 836 w 884"/>
                  <a:gd name="T67" fmla="*/ 415 h 415"/>
                  <a:gd name="T68" fmla="*/ 836 w 884"/>
                  <a:gd name="T69" fmla="*/ 335 h 415"/>
                  <a:gd name="T70" fmla="*/ 868 w 884"/>
                  <a:gd name="T71" fmla="*/ 335 h 415"/>
                  <a:gd name="T72" fmla="*/ 868 w 884"/>
                  <a:gd name="T73" fmla="*/ 415 h 415"/>
                  <a:gd name="T74" fmla="*/ 884 w 884"/>
                  <a:gd name="T75" fmla="*/ 309 h 415"/>
                  <a:gd name="T76" fmla="*/ 874 w 884"/>
                  <a:gd name="T77" fmla="*/ 320 h 415"/>
                  <a:gd name="T78" fmla="*/ 622 w 884"/>
                  <a:gd name="T79" fmla="*/ 320 h 415"/>
                  <a:gd name="T80" fmla="*/ 612 w 884"/>
                  <a:gd name="T81" fmla="*/ 309 h 415"/>
                  <a:gd name="T82" fmla="*/ 612 w 884"/>
                  <a:gd name="T83" fmla="*/ 309 h 415"/>
                  <a:gd name="T84" fmla="*/ 622 w 884"/>
                  <a:gd name="T85" fmla="*/ 299 h 415"/>
                  <a:gd name="T86" fmla="*/ 874 w 884"/>
                  <a:gd name="T87" fmla="*/ 299 h 415"/>
                  <a:gd name="T88" fmla="*/ 884 w 884"/>
                  <a:gd name="T8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4" h="415">
                    <a:moveTo>
                      <a:pt x="371" y="21"/>
                    </a:moveTo>
                    <a:cubicBezTo>
                      <a:pt x="664" y="21"/>
                      <a:pt x="664" y="21"/>
                      <a:pt x="664" y="21"/>
                    </a:cubicBezTo>
                    <a:cubicBezTo>
                      <a:pt x="668" y="21"/>
                      <a:pt x="672" y="25"/>
                      <a:pt x="672" y="29"/>
                    </a:cubicBezTo>
                    <a:cubicBezTo>
                      <a:pt x="672" y="59"/>
                      <a:pt x="672" y="59"/>
                      <a:pt x="672" y="59"/>
                    </a:cubicBezTo>
                    <a:cubicBezTo>
                      <a:pt x="371" y="59"/>
                      <a:pt x="371" y="59"/>
                      <a:pt x="371" y="59"/>
                    </a:cubicBezTo>
                    <a:lnTo>
                      <a:pt x="371" y="21"/>
                    </a:lnTo>
                    <a:close/>
                    <a:moveTo>
                      <a:pt x="884" y="272"/>
                    </a:moveTo>
                    <a:cubicBezTo>
                      <a:pt x="361" y="272"/>
                      <a:pt x="361" y="272"/>
                      <a:pt x="361" y="272"/>
                    </a:cubicBezTo>
                    <a:cubicBezTo>
                      <a:pt x="356" y="272"/>
                      <a:pt x="351" y="277"/>
                      <a:pt x="351" y="282"/>
                    </a:cubicBezTo>
                    <a:cubicBezTo>
                      <a:pt x="351" y="415"/>
                      <a:pt x="351" y="415"/>
                      <a:pt x="351" y="415"/>
                    </a:cubicBezTo>
                    <a:cubicBezTo>
                      <a:pt x="0" y="415"/>
                      <a:pt x="0" y="415"/>
                      <a:pt x="0" y="415"/>
                    </a:cubicBezTo>
                    <a:cubicBezTo>
                      <a:pt x="0" y="10"/>
                      <a:pt x="0" y="10"/>
                      <a:pt x="0" y="10"/>
                    </a:cubicBezTo>
                    <a:cubicBezTo>
                      <a:pt x="0" y="4"/>
                      <a:pt x="4" y="0"/>
                      <a:pt x="10" y="0"/>
                    </a:cubicBezTo>
                    <a:cubicBezTo>
                      <a:pt x="341" y="0"/>
                      <a:pt x="341" y="0"/>
                      <a:pt x="341" y="0"/>
                    </a:cubicBezTo>
                    <a:cubicBezTo>
                      <a:pt x="347" y="0"/>
                      <a:pt x="351" y="4"/>
                      <a:pt x="351" y="10"/>
                    </a:cubicBezTo>
                    <a:cubicBezTo>
                      <a:pt x="351" y="69"/>
                      <a:pt x="351" y="69"/>
                      <a:pt x="351" y="69"/>
                    </a:cubicBezTo>
                    <a:cubicBezTo>
                      <a:pt x="351" y="75"/>
                      <a:pt x="356" y="79"/>
                      <a:pt x="361" y="79"/>
                    </a:cubicBezTo>
                    <a:cubicBezTo>
                      <a:pt x="371" y="79"/>
                      <a:pt x="371" y="79"/>
                      <a:pt x="371" y="79"/>
                    </a:cubicBezTo>
                    <a:cubicBezTo>
                      <a:pt x="711" y="79"/>
                      <a:pt x="711" y="79"/>
                      <a:pt x="711" y="79"/>
                    </a:cubicBezTo>
                    <a:cubicBezTo>
                      <a:pt x="716" y="79"/>
                      <a:pt x="721" y="84"/>
                      <a:pt x="721" y="89"/>
                    </a:cubicBezTo>
                    <a:cubicBezTo>
                      <a:pt x="721" y="215"/>
                      <a:pt x="721" y="215"/>
                      <a:pt x="721" y="215"/>
                    </a:cubicBezTo>
                    <a:cubicBezTo>
                      <a:pt x="721" y="225"/>
                      <a:pt x="721" y="225"/>
                      <a:pt x="721" y="225"/>
                    </a:cubicBezTo>
                    <a:cubicBezTo>
                      <a:pt x="721" y="231"/>
                      <a:pt x="725" y="236"/>
                      <a:pt x="731" y="236"/>
                    </a:cubicBezTo>
                    <a:cubicBezTo>
                      <a:pt x="741" y="236"/>
                      <a:pt x="741" y="236"/>
                      <a:pt x="741" y="236"/>
                    </a:cubicBezTo>
                    <a:cubicBezTo>
                      <a:pt x="874" y="236"/>
                      <a:pt x="874" y="236"/>
                      <a:pt x="874" y="236"/>
                    </a:cubicBezTo>
                    <a:cubicBezTo>
                      <a:pt x="879" y="236"/>
                      <a:pt x="884" y="240"/>
                      <a:pt x="884" y="246"/>
                    </a:cubicBezTo>
                    <a:lnTo>
                      <a:pt x="884" y="272"/>
                    </a:lnTo>
                    <a:close/>
                    <a:moveTo>
                      <a:pt x="659" y="415"/>
                    </a:moveTo>
                    <a:cubicBezTo>
                      <a:pt x="628" y="415"/>
                      <a:pt x="628" y="415"/>
                      <a:pt x="628" y="415"/>
                    </a:cubicBezTo>
                    <a:cubicBezTo>
                      <a:pt x="628" y="335"/>
                      <a:pt x="628" y="335"/>
                      <a:pt x="628" y="335"/>
                    </a:cubicBezTo>
                    <a:cubicBezTo>
                      <a:pt x="659" y="335"/>
                      <a:pt x="659" y="335"/>
                      <a:pt x="659" y="335"/>
                    </a:cubicBezTo>
                    <a:lnTo>
                      <a:pt x="659" y="415"/>
                    </a:lnTo>
                    <a:close/>
                    <a:moveTo>
                      <a:pt x="868" y="415"/>
                    </a:moveTo>
                    <a:cubicBezTo>
                      <a:pt x="836" y="415"/>
                      <a:pt x="836" y="415"/>
                      <a:pt x="836" y="415"/>
                    </a:cubicBezTo>
                    <a:cubicBezTo>
                      <a:pt x="836" y="335"/>
                      <a:pt x="836" y="335"/>
                      <a:pt x="836" y="335"/>
                    </a:cubicBezTo>
                    <a:cubicBezTo>
                      <a:pt x="868" y="335"/>
                      <a:pt x="868" y="335"/>
                      <a:pt x="868" y="335"/>
                    </a:cubicBezTo>
                    <a:lnTo>
                      <a:pt x="868" y="415"/>
                    </a:lnTo>
                    <a:close/>
                    <a:moveTo>
                      <a:pt x="884" y="309"/>
                    </a:moveTo>
                    <a:cubicBezTo>
                      <a:pt x="884" y="315"/>
                      <a:pt x="879" y="320"/>
                      <a:pt x="874" y="320"/>
                    </a:cubicBezTo>
                    <a:cubicBezTo>
                      <a:pt x="622" y="320"/>
                      <a:pt x="622" y="320"/>
                      <a:pt x="622" y="320"/>
                    </a:cubicBezTo>
                    <a:cubicBezTo>
                      <a:pt x="616" y="320"/>
                      <a:pt x="612" y="315"/>
                      <a:pt x="612" y="309"/>
                    </a:cubicBezTo>
                    <a:cubicBezTo>
                      <a:pt x="612" y="309"/>
                      <a:pt x="612" y="309"/>
                      <a:pt x="612" y="309"/>
                    </a:cubicBezTo>
                    <a:cubicBezTo>
                      <a:pt x="612" y="304"/>
                      <a:pt x="616" y="299"/>
                      <a:pt x="622" y="299"/>
                    </a:cubicBezTo>
                    <a:cubicBezTo>
                      <a:pt x="874" y="299"/>
                      <a:pt x="874" y="299"/>
                      <a:pt x="874" y="299"/>
                    </a:cubicBezTo>
                    <a:cubicBezTo>
                      <a:pt x="879" y="299"/>
                      <a:pt x="884" y="304"/>
                      <a:pt x="884" y="3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3" name="Freeform 33">
                <a:extLst>
                  <a:ext uri="{FF2B5EF4-FFF2-40B4-BE49-F238E27FC236}">
                    <a16:creationId xmlns:a16="http://schemas.microsoft.com/office/drawing/2014/main" id="{C4E86E90-88DC-D910-AEB6-645F06A139D1}"/>
                  </a:ext>
                </a:extLst>
              </p:cNvPr>
              <p:cNvSpPr>
                <a:spLocks noEditPoints="1"/>
              </p:cNvSpPr>
              <p:nvPr/>
            </p:nvSpPr>
            <p:spPr bwMode="auto">
              <a:xfrm>
                <a:off x="5216" y="2101"/>
                <a:ext cx="1478" cy="691"/>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84" name="一軒家">
              <a:extLst>
                <a:ext uri="{FF2B5EF4-FFF2-40B4-BE49-F238E27FC236}">
                  <a16:creationId xmlns:a16="http://schemas.microsoft.com/office/drawing/2014/main" id="{140A3A15-4845-3346-8FE0-5AC8CF287829}"/>
                </a:ext>
              </a:extLst>
            </p:cNvPr>
            <p:cNvGrpSpPr>
              <a:grpSpLocks noChangeAspect="1"/>
            </p:cNvGrpSpPr>
            <p:nvPr/>
          </p:nvGrpSpPr>
          <p:grpSpPr bwMode="auto">
            <a:xfrm>
              <a:off x="2338815" y="9802681"/>
              <a:ext cx="205613" cy="191905"/>
              <a:chOff x="680" y="1020"/>
              <a:chExt cx="690" cy="644"/>
            </a:xfrm>
          </p:grpSpPr>
          <p:sp>
            <p:nvSpPr>
              <p:cNvPr id="285" name="Freeform 5">
                <a:extLst>
                  <a:ext uri="{FF2B5EF4-FFF2-40B4-BE49-F238E27FC236}">
                    <a16:creationId xmlns:a16="http://schemas.microsoft.com/office/drawing/2014/main" id="{38D28807-3E91-9B71-C961-1FC5E288F81E}"/>
                  </a:ext>
                </a:extLst>
              </p:cNvPr>
              <p:cNvSpPr>
                <a:spLocks noEditPoints="1"/>
              </p:cNvSpPr>
              <p:nvPr/>
            </p:nvSpPr>
            <p:spPr bwMode="auto">
              <a:xfrm>
                <a:off x="767" y="1095"/>
                <a:ext cx="518" cy="541"/>
              </a:xfrm>
              <a:custGeom>
                <a:avLst/>
                <a:gdLst>
                  <a:gd name="T0" fmla="*/ 518 w 518"/>
                  <a:gd name="T1" fmla="*/ 241 h 541"/>
                  <a:gd name="T2" fmla="*/ 518 w 518"/>
                  <a:gd name="T3" fmla="*/ 541 h 541"/>
                  <a:gd name="T4" fmla="*/ 335 w 518"/>
                  <a:gd name="T5" fmla="*/ 541 h 541"/>
                  <a:gd name="T6" fmla="*/ 335 w 518"/>
                  <a:gd name="T7" fmla="*/ 314 h 541"/>
                  <a:gd name="T8" fmla="*/ 183 w 518"/>
                  <a:gd name="T9" fmla="*/ 314 h 541"/>
                  <a:gd name="T10" fmla="*/ 183 w 518"/>
                  <a:gd name="T11" fmla="*/ 541 h 541"/>
                  <a:gd name="T12" fmla="*/ 0 w 518"/>
                  <a:gd name="T13" fmla="*/ 541 h 541"/>
                  <a:gd name="T14" fmla="*/ 0 w 518"/>
                  <a:gd name="T15" fmla="*/ 241 h 541"/>
                  <a:gd name="T16" fmla="*/ 131 w 518"/>
                  <a:gd name="T17" fmla="*/ 241 h 541"/>
                  <a:gd name="T18" fmla="*/ 131 w 518"/>
                  <a:gd name="T19" fmla="*/ 128 h 541"/>
                  <a:gd name="T20" fmla="*/ 259 w 518"/>
                  <a:gd name="T21" fmla="*/ 0 h 541"/>
                  <a:gd name="T22" fmla="*/ 387 w 518"/>
                  <a:gd name="T23" fmla="*/ 128 h 541"/>
                  <a:gd name="T24" fmla="*/ 387 w 518"/>
                  <a:gd name="T25" fmla="*/ 241 h 541"/>
                  <a:gd name="T26" fmla="*/ 518 w 518"/>
                  <a:gd name="T27" fmla="*/ 241 h 541"/>
                  <a:gd name="T28" fmla="*/ 216 w 518"/>
                  <a:gd name="T29" fmla="*/ 477 h 541"/>
                  <a:gd name="T30" fmla="*/ 240 w 518"/>
                  <a:gd name="T31" fmla="*/ 477 h 541"/>
                  <a:gd name="T32" fmla="*/ 240 w 518"/>
                  <a:gd name="T33" fmla="*/ 384 h 541"/>
                  <a:gd name="T34" fmla="*/ 216 w 518"/>
                  <a:gd name="T35" fmla="*/ 384 h 541"/>
                  <a:gd name="T36" fmla="*/ 216 w 518"/>
                  <a:gd name="T37" fmla="*/ 47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41">
                    <a:moveTo>
                      <a:pt x="518" y="241"/>
                    </a:moveTo>
                    <a:lnTo>
                      <a:pt x="518" y="541"/>
                    </a:lnTo>
                    <a:lnTo>
                      <a:pt x="335" y="541"/>
                    </a:lnTo>
                    <a:lnTo>
                      <a:pt x="335" y="314"/>
                    </a:lnTo>
                    <a:lnTo>
                      <a:pt x="183" y="314"/>
                    </a:lnTo>
                    <a:lnTo>
                      <a:pt x="183" y="541"/>
                    </a:lnTo>
                    <a:lnTo>
                      <a:pt x="0" y="541"/>
                    </a:lnTo>
                    <a:lnTo>
                      <a:pt x="0" y="241"/>
                    </a:lnTo>
                    <a:lnTo>
                      <a:pt x="131" y="241"/>
                    </a:lnTo>
                    <a:lnTo>
                      <a:pt x="131" y="128"/>
                    </a:lnTo>
                    <a:lnTo>
                      <a:pt x="259" y="0"/>
                    </a:lnTo>
                    <a:lnTo>
                      <a:pt x="387" y="128"/>
                    </a:lnTo>
                    <a:lnTo>
                      <a:pt x="387" y="241"/>
                    </a:lnTo>
                    <a:lnTo>
                      <a:pt x="518" y="241"/>
                    </a:lnTo>
                    <a:close/>
                    <a:moveTo>
                      <a:pt x="216" y="477"/>
                    </a:moveTo>
                    <a:lnTo>
                      <a:pt x="240" y="477"/>
                    </a:lnTo>
                    <a:lnTo>
                      <a:pt x="240" y="384"/>
                    </a:lnTo>
                    <a:lnTo>
                      <a:pt x="216" y="384"/>
                    </a:lnTo>
                    <a:lnTo>
                      <a:pt x="216"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6" name="Freeform 6">
                <a:extLst>
                  <a:ext uri="{FF2B5EF4-FFF2-40B4-BE49-F238E27FC236}">
                    <a16:creationId xmlns:a16="http://schemas.microsoft.com/office/drawing/2014/main" id="{D9404ADA-00E8-E243-35A8-843A0120D25B}"/>
                  </a:ext>
                </a:extLst>
              </p:cNvPr>
              <p:cNvSpPr>
                <a:spLocks noEditPoints="1"/>
              </p:cNvSpPr>
              <p:nvPr/>
            </p:nvSpPr>
            <p:spPr bwMode="auto">
              <a:xfrm>
                <a:off x="680" y="1020"/>
                <a:ext cx="690" cy="644"/>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sp>
        <p:nvSpPr>
          <p:cNvPr id="4" name="矢印: 右 3">
            <a:extLst>
              <a:ext uri="{FF2B5EF4-FFF2-40B4-BE49-F238E27FC236}">
                <a16:creationId xmlns:a16="http://schemas.microsoft.com/office/drawing/2014/main" id="{6A287000-830F-2260-64C4-C8D8CBADB9AD}"/>
              </a:ext>
            </a:extLst>
          </p:cNvPr>
          <p:cNvSpPr/>
          <p:nvPr/>
        </p:nvSpPr>
        <p:spPr>
          <a:xfrm rot="5400000">
            <a:off x="3599998" y="5579948"/>
            <a:ext cx="360001" cy="1116001"/>
          </a:xfrm>
          <a:prstGeom prst="rightArrow">
            <a:avLst>
              <a:gd name="adj1" fmla="val 71745"/>
              <a:gd name="adj2" fmla="val 61820"/>
            </a:avLst>
          </a:prstGeom>
          <a:solidFill>
            <a:srgbClr val="31926F"/>
          </a:solidFill>
          <a:ln w="19050" cap="flat" cmpd="sng" algn="ctr">
            <a:solidFill>
              <a:srgbClr val="31926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a:solidFill>
                <a:schemeClr val="bg1"/>
              </a:solidFill>
            </a:endParaRPr>
          </a:p>
        </p:txBody>
      </p:sp>
      <p:grpSp>
        <p:nvGrpSpPr>
          <p:cNvPr id="17" name="グループ化 16">
            <a:extLst>
              <a:ext uri="{FF2B5EF4-FFF2-40B4-BE49-F238E27FC236}">
                <a16:creationId xmlns:a16="http://schemas.microsoft.com/office/drawing/2014/main" id="{4DE7159E-433C-E97B-1833-8BC3D70E31A2}"/>
              </a:ext>
            </a:extLst>
          </p:cNvPr>
          <p:cNvGrpSpPr/>
          <p:nvPr/>
        </p:nvGrpSpPr>
        <p:grpSpPr>
          <a:xfrm>
            <a:off x="503195" y="1371600"/>
            <a:ext cx="6552000" cy="252000"/>
            <a:chOff x="504000" y="5705617"/>
            <a:chExt cx="6552000" cy="252000"/>
          </a:xfrm>
        </p:grpSpPr>
        <p:sp>
          <p:nvSpPr>
            <p:cNvPr id="20" name="正方形/長方形 19">
              <a:extLst>
                <a:ext uri="{FF2B5EF4-FFF2-40B4-BE49-F238E27FC236}">
                  <a16:creationId xmlns:a16="http://schemas.microsoft.com/office/drawing/2014/main" id="{34ACA68F-4514-7900-DF5C-911FB758A9C5}"/>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9E5DF3EB-BD99-FAAF-594F-89CB8B39B75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導入における都の支援について</a:t>
              </a:r>
            </a:p>
          </p:txBody>
        </p:sp>
      </p:grpSp>
    </p:spTree>
    <p:extLst>
      <p:ext uri="{BB962C8B-B14F-4D97-AF65-F5344CB8AC3E}">
        <p14:creationId xmlns:p14="http://schemas.microsoft.com/office/powerpoint/2010/main" val="3126322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lang="ja-JP" altLang="en-US" dirty="0"/>
              <a:t>用語集</a:t>
            </a:r>
            <a:endParaRPr kumimoji="1" lang="ja-JP" altLang="en-US" dirty="0"/>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103</a:t>
            </a:fld>
            <a:endParaRPr kumimoji="1" lang="ja-JP" altLang="en-US" dirty="0"/>
          </a:p>
        </p:txBody>
      </p:sp>
      <p:graphicFrame>
        <p:nvGraphicFramePr>
          <p:cNvPr id="3" name="表 38">
            <a:extLst>
              <a:ext uri="{FF2B5EF4-FFF2-40B4-BE49-F238E27FC236}">
                <a16:creationId xmlns:a16="http://schemas.microsoft.com/office/drawing/2014/main" id="{12FAAD52-36E0-37EC-773D-85DFE1808357}"/>
              </a:ext>
            </a:extLst>
          </p:cNvPr>
          <p:cNvGraphicFramePr>
            <a:graphicFrameLocks noGrp="1"/>
          </p:cNvGraphicFramePr>
          <p:nvPr>
            <p:extLst>
              <p:ext uri="{D42A27DB-BD31-4B8C-83A1-F6EECF244321}">
                <p14:modId xmlns:p14="http://schemas.microsoft.com/office/powerpoint/2010/main" val="468451857"/>
              </p:ext>
            </p:extLst>
          </p:nvPr>
        </p:nvGraphicFramePr>
        <p:xfrm>
          <a:off x="504000" y="1368001"/>
          <a:ext cx="6552000" cy="7080511"/>
        </p:xfrm>
        <a:graphic>
          <a:graphicData uri="http://schemas.openxmlformats.org/drawingml/2006/table">
            <a:tbl>
              <a:tblPr firstRow="1" bandRow="1">
                <a:tableStyleId>{5940675A-B579-460E-94D1-54222C63F5DA}</a:tableStyleId>
              </a:tblPr>
              <a:tblGrid>
                <a:gridCol w="174873">
                  <a:extLst>
                    <a:ext uri="{9D8B030D-6E8A-4147-A177-3AD203B41FA5}">
                      <a16:colId xmlns:a16="http://schemas.microsoft.com/office/drawing/2014/main" val="1590300191"/>
                    </a:ext>
                  </a:extLst>
                </a:gridCol>
                <a:gridCol w="1553127">
                  <a:extLst>
                    <a:ext uri="{9D8B030D-6E8A-4147-A177-3AD203B41FA5}">
                      <a16:colId xmlns:a16="http://schemas.microsoft.com/office/drawing/2014/main" val="1670877363"/>
                    </a:ext>
                  </a:extLst>
                </a:gridCol>
                <a:gridCol w="4824000">
                  <a:extLst>
                    <a:ext uri="{9D8B030D-6E8A-4147-A177-3AD203B41FA5}">
                      <a16:colId xmlns:a16="http://schemas.microsoft.com/office/drawing/2014/main" val="1614557819"/>
                    </a:ext>
                  </a:extLst>
                </a:gridCol>
              </a:tblGrid>
              <a:tr h="254188">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A</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ABW</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Activity Based Working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の略。仕事の内容に合わせて、働く場所を自由に選択する働き方</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609577"/>
                  </a:ext>
                </a:extLst>
              </a:tr>
              <a:tr h="428671">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API</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Application Program Interface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OS</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やミドルウェア向けのソフトウェアを開発する際に使用できる命令や関数。また、それらを利用するためのプログラム上の仕様やインターフェイス＜総務省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090227"/>
                  </a:ext>
                </a:extLst>
              </a:tr>
              <a:tr h="428671">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B</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BEMS</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Building and Energy Management System</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（ビル・エネルギー管理システム）の略。建物におけるエネルギー使用量のデータを収集し「見える化」するとともに、空調や照明設備等を最適化するための制御システム</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34475"/>
                  </a:ext>
                </a:extLst>
              </a:tr>
              <a:tr h="309660">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BPR</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Business Process Re-engineering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の略であり、現在の業務内容やフロー、組織の構造などを根本的に見直し、再設計することを指す。</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919998"/>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F</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FMC</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Fixed-Mobile Convergence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の略。固定電話（</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Fixed</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）と移動電話（</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Mobile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）を収束（</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Convergence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）させるサービス。利用者は固定通信網と移動通信網を意識することなく利用できる。＜総務省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400657"/>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I</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ICT</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Information and Communication Technology</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の略。日本語では「情報通信技術」と訳され、インターネット、</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Wi-Fi</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、クラウドなどを利活用したサービス全般のこと</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580826"/>
                  </a:ext>
                </a:extLst>
              </a:tr>
              <a:tr h="547683">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L</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LGWAN</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Local Government Wide Area Network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の略。総合行政ネットワークのこと。地方公共団体間を相互に接続する行政専用ネットワーク</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であり、</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平成</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2001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年度）までに都道府県・政令指定都市、平成</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2003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年度）中に全ての市町村が参加。国のネットワークである霞が関</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とも接続＜総務省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49561"/>
                  </a:ext>
                </a:extLst>
              </a:tr>
              <a:tr h="547683">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接続系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に接続された情報システム及びその情報システムで取り扱うデータ（マイナンバー利用事務系を除く。）</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情報セキュリティ基本方針（例文）＞</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085424"/>
                  </a:ext>
                </a:extLst>
              </a:tr>
              <a:tr h="309660">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LTE</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000000"/>
                          </a:solidFill>
                          <a:effectLst/>
                          <a:latin typeface="BIZ UDPゴシック" panose="020B0400000000000000" pitchFamily="50" charset="-128"/>
                          <a:ea typeface="BIZ UDPゴシック" panose="020B0400000000000000" pitchFamily="50" charset="-128"/>
                        </a:rPr>
                        <a:t>Long Term Evolution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の略。移動体通信における技術規格のひとつで、第</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世代移動通信システム（</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）の技術を高度化させて、音声通話のデータへの統合やデータ通信の高速化を図ったもの</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98855"/>
                  </a:ext>
                </a:extLst>
              </a:tr>
              <a:tr h="309660">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M</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altLang="ja-JP" sz="1000" b="1" i="0" u="none" strike="noStrike" dirty="0">
                          <a:solidFill>
                            <a:srgbClr val="000000"/>
                          </a:solidFill>
                          <a:effectLst/>
                          <a:latin typeface="BIZ UDPゴシック" panose="020B0400000000000000" pitchFamily="50" charset="-128"/>
                          <a:ea typeface="BIZ UDPゴシック" panose="020B0400000000000000" pitchFamily="50" charset="-128"/>
                        </a:rPr>
                        <a:t>MDM</a:t>
                      </a:r>
                      <a:endParaRPr 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Mobile Device Management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の略。主に企業や組織などで、スマートフォンやタブレット端末などの携帯端末を安全に管理する仕組み</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7213453"/>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O</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ONU</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Optical Network Unit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（光回線終端装置）の略。光ファイバーから送られて来る光信号をデジタル信号に変換する機器</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589454"/>
                  </a:ext>
                </a:extLst>
              </a:tr>
              <a:tr h="30966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P</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PBX</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Private Branch eXchange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（構内交換機）の略。構内に敷かれた複数の電話回線を集約し、内線同士の接続や外線と内線の接続を制御する機器</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213995"/>
                  </a:ext>
                </a:extLst>
              </a:tr>
              <a:tr h="428671">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R</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RFI</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Request For Information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の略。資料提供依頼のこと。政府情報システムの整備及び管理並びにこれらに伴うサービス・業務改革に関し、企業から情報の提供を求めること</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＜デジタル庁 標準ガイドライン群用語集＞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95562"/>
                  </a:ext>
                </a:extLst>
              </a:tr>
              <a:tr h="309660">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RFP</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Request For Proposal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の略。提案依頼又は提案依頼書のこと。調達に関し審査をするため、入札する事業者から提案を受けること＜デジタル庁 標準ガイドライン群用語集＞</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576895"/>
                  </a:ext>
                </a:extLst>
              </a:tr>
              <a:tr h="254188">
                <a:tc>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RPA</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Robotic Process Automation </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の略であり事務系の定型作業を自動化・代行するツール</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77887"/>
                  </a:ext>
                </a:extLst>
              </a:tr>
              <a:tr h="0">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S</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SIM</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Subscriber Identity Module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の略。契約者（利用者）の識別番号や電話番号等の情報が記録されている小型の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カード</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790759"/>
                  </a:ext>
                </a:extLst>
              </a:tr>
              <a:tr h="309660">
                <a:tc rowSpan="2">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V</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VDI</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Virtual Desktop Infrastructure</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の略。各パソコンのデスクトップ環境を仮想化によりサーバ上に集約し、サーバ上で稼働させる仕組み</a:t>
                      </a:r>
                    </a:p>
                  </a:txBody>
                  <a:tcPr marL="36694" marR="36694"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3056192"/>
                  </a:ext>
                </a:extLst>
              </a:tr>
              <a:tr h="309660">
                <a:tc vMerge="1">
                  <a:txBody>
                    <a:bodyPr/>
                    <a:lstStyle/>
                    <a:p>
                      <a:pPr algn="ctr" fontAlgn="ct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VPN</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Virtual Private Network</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の略。暗号技術等を利用し、インターネット等の公衆回線を仮想的な専用回線として利用するための技術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用語集＞</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702292"/>
                  </a:ext>
                </a:extLst>
              </a:tr>
            </a:tbl>
          </a:graphicData>
        </a:graphic>
      </p:graphicFrame>
    </p:spTree>
    <p:extLst>
      <p:ext uri="{BB962C8B-B14F-4D97-AF65-F5344CB8AC3E}">
        <p14:creationId xmlns:p14="http://schemas.microsoft.com/office/powerpoint/2010/main" val="2232217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104</a:t>
            </a:fld>
            <a:endParaRPr kumimoji="1" lang="ja-JP" altLang="en-US" dirty="0"/>
          </a:p>
        </p:txBody>
      </p:sp>
      <p:graphicFrame>
        <p:nvGraphicFramePr>
          <p:cNvPr id="5" name="表 38">
            <a:extLst>
              <a:ext uri="{FF2B5EF4-FFF2-40B4-BE49-F238E27FC236}">
                <a16:creationId xmlns:a16="http://schemas.microsoft.com/office/drawing/2014/main" id="{42E43366-9266-3BAB-1DA2-1C9FAC729AB8}"/>
              </a:ext>
            </a:extLst>
          </p:cNvPr>
          <p:cNvGraphicFramePr>
            <a:graphicFrameLocks noGrp="1"/>
          </p:cNvGraphicFramePr>
          <p:nvPr>
            <p:extLst>
              <p:ext uri="{D42A27DB-BD31-4B8C-83A1-F6EECF244321}">
                <p14:modId xmlns:p14="http://schemas.microsoft.com/office/powerpoint/2010/main" val="1836187195"/>
              </p:ext>
            </p:extLst>
          </p:nvPr>
        </p:nvGraphicFramePr>
        <p:xfrm>
          <a:off x="504000" y="1368000"/>
          <a:ext cx="6552000" cy="709020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590300191"/>
                    </a:ext>
                  </a:extLst>
                </a:gridCol>
                <a:gridCol w="1512000">
                  <a:extLst>
                    <a:ext uri="{9D8B030D-6E8A-4147-A177-3AD203B41FA5}">
                      <a16:colId xmlns:a16="http://schemas.microsoft.com/office/drawing/2014/main" val="1670877363"/>
                    </a:ext>
                  </a:extLst>
                </a:gridCol>
                <a:gridCol w="4824000">
                  <a:extLst>
                    <a:ext uri="{9D8B030D-6E8A-4147-A177-3AD203B41FA5}">
                      <a16:colId xmlns:a16="http://schemas.microsoft.com/office/drawing/2014/main" val="1614557819"/>
                    </a:ext>
                  </a:extLst>
                </a:gridCol>
              </a:tblGrid>
              <a:tr h="491314">
                <a:tc>
                  <a:txBody>
                    <a:bodyPr/>
                    <a:lstStyle/>
                    <a:p>
                      <a:pPr algn="ctr" fontAlgn="ctr"/>
                      <a:r>
                        <a:rPr lang="en-US" sz="1000" b="1" i="0" u="none" strike="noStrike" dirty="0">
                          <a:solidFill>
                            <a:schemeClr val="bg1"/>
                          </a:solidFill>
                          <a:effectLst/>
                          <a:latin typeface="BIZ UDPゴシック" panose="020B0400000000000000" pitchFamily="50" charset="-128"/>
                          <a:ea typeface="BIZ UDPゴシック" panose="020B0400000000000000" pitchFamily="50" charset="-128"/>
                        </a:rPr>
                        <a:t>Z</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ZEB</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Net Zero Energy Building</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の略。快適な室内環境を実現しながら、建物で消費する年間の一次エネルギーの収支をゼロにすることを目指した建物のこと。ゼロエネルギーの達成状況に応じて、「</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ZEB Ready</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Nearly ZEB</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ZEB</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段階が定められている。</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30912"/>
                  </a:ext>
                </a:extLst>
              </a:tr>
              <a:tr h="270048">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α</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l-GR" sz="1000" b="1" i="0" u="none" strike="noStrike" dirty="0">
                          <a:solidFill>
                            <a:srgbClr val="000000"/>
                          </a:solidFill>
                          <a:effectLst/>
                          <a:latin typeface="BIZ UDPゴシック" panose="020B0400000000000000" pitchFamily="50" charset="-128"/>
                          <a:ea typeface="BIZ UDPゴシック" panose="020B0400000000000000" pitchFamily="50" charset="-128"/>
                        </a:rPr>
                        <a:t>α</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「強靱化モデル」のうち、業務端末を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接続系に配置した従来モデル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090227"/>
                  </a:ext>
                </a:extLst>
              </a:tr>
              <a:tr h="364876">
                <a:tc>
                  <a:txBody>
                    <a:bodyPr/>
                    <a:lstStyle/>
                    <a:p>
                      <a:pPr algn="ctr" fontAlgn="ctr"/>
                      <a:r>
                        <a:rPr lang="en-US" altLang="ja-JP" sz="1000" b="1" i="0" u="none" strike="noStrike" dirty="0">
                          <a:solidFill>
                            <a:schemeClr val="bg1"/>
                          </a:solidFill>
                          <a:effectLst/>
                          <a:latin typeface="BIZ UDPゴシック" panose="020B0400000000000000" pitchFamily="50" charset="-128"/>
                          <a:ea typeface="BIZ UDPゴシック" panose="020B0400000000000000" pitchFamily="50" charset="-128"/>
                        </a:rPr>
                        <a:t>β</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l-GR" sz="1000" b="1"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「強靱化モデル」のうち、業務システムを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接続系に残しつつ、業務端末をインターネット接続系に移行し、画面転送により</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接続系業務システムを利用するモデル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93805"/>
                  </a:ext>
                </a:extLst>
              </a:tr>
              <a:tr h="364876">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el-GR" sz="1000" b="1"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「強靱化モデル」のひとつである「</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モデル」に対して、さらに文書管理、人事給与、財務会計等の業務システム（マイナンバー利用事務系を除く）をインターネット接続系に移行し、業務の効率性を改善したモデル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34475"/>
                  </a:ext>
                </a:extLst>
              </a:tr>
              <a:tr h="617751">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い</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インターネット接続系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インターネットメール、ホームページ管理システム等に関わるインターネットに接続された情報システム及びその情報システムで取り扱うデータ</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情報セキュリティ基本方針（例文）＞</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919998"/>
                  </a:ext>
                </a:extLst>
              </a:tr>
              <a:tr h="870625">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き</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強靱化モデル</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総務省が発表した「自治体情報システム強靱性向上モデル」のこと。平成</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2018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に改定された「地方公共団体における情報セキュリティポリシーガイドライン」において、「情報システム全体の強靱性の向上を図るため、情報セキュリティ対策の抜本的強化が必要であり、これを実現させる手法」として、現在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α</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モデルが提示された。その後、令和</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月に「地方公共団体における情報セキュリティポリシーガイドライン」が再度改定され、効率性・利便性を高めインターネット接続系に業務端末・システムを配置した</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β'</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モデルが追加されている。</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916879"/>
                  </a:ext>
                </a:extLst>
              </a:tr>
              <a:tr h="318341">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ぐ</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グループアドレス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部署やチームのような単位でエリアを設定し、その範囲内において自分の好きな席で働くワークスタイル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190321"/>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さ</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サイン計画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建物内における案内表示の設置位置、表示内容、大きさ等について検討した計画</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400657"/>
                  </a:ext>
                </a:extLst>
              </a:tr>
              <a:tr h="617751">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三層の対策</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自治体のネットワークを、住民基本台帳ネットワークシステム（住基ネット）に接続して個人情報等を扱う「マイナンバー利用事務系ネットワーク」、日々の業務を行う「</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LGWAN</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接続系ネットワーク」、インターネット利用時に限定して用いる「インターネット接続系ネットワーク」の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つに分離して、セキュリティを高める仕組みや考え方。「強靱化モデル」における各モデルの考え方のベースとなっている。</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580826"/>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し</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ショルダーハック</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パスワードなどの重要な情報を入力しているところを後ろから近づいて、覗き見る方法</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636456"/>
                  </a:ext>
                </a:extLst>
              </a:tr>
              <a:tr h="364876">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シンクライアント</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ユーザが使うクライアント端末にはデータやアプリケーションなどを保存せずに必要最小限の処理を行わせて、大部分の処理をサーバ側に集中して行わせる仕組みのこと。あるいはそのような仕組みを持った端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44085"/>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せ</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セキュリティポリシー</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企業等において、情報セキュリティを確保するための対策や体制等を定めた基本方針</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ICT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用語集＞</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49561"/>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の</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ノーコード</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プログラムコードの記述を全く行わずに、アプリケーションやシステムの開発を可能にするプラットフォーム（ツール）や手法</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589454"/>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ぱ</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パッシブデザイン</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自然エネルギーを機器設備に頼らず最大限に活用する設計手法</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213995"/>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ぴ</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ぴったりサービス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マイナポータルのサービス検索・電子申請機能を利用し、行政手続きをオンラインで行うことができるサービス</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95562"/>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ふ</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フリーアドレス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オフィスの中で固定席を持たずに、自分の好きな席で働くワークスタイル</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576895"/>
                  </a:ext>
                </a:extLst>
              </a:tr>
              <a:tr h="270048">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べ</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ベンダー</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販売会社や情報システム開発会社＜デジタル庁 標準ガイドライン群用語集＞</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77887"/>
                  </a:ext>
                </a:extLst>
              </a:tr>
              <a:tr h="364876">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ぺ</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ペーパーレス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紙資料を電子化して、データとして活用・保存すること。若しくは、そういった活用・保存により新たな紙資料が発生するのを抑えること</a:t>
                      </a:r>
                    </a:p>
                  </a:txBody>
                  <a:tcPr marL="36603" marR="36603"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790759"/>
                  </a:ext>
                </a:extLst>
              </a:tr>
            </a:tbl>
          </a:graphicData>
        </a:graphic>
      </p:graphicFrame>
      <p:sp>
        <p:nvSpPr>
          <p:cNvPr id="12" name="タイトル 1">
            <a:extLst>
              <a:ext uri="{FF2B5EF4-FFF2-40B4-BE49-F238E27FC236}">
                <a16:creationId xmlns:a16="http://schemas.microsoft.com/office/drawing/2014/main" id="{A5DB5F2E-79B0-8AE5-A59A-400E84628EC5}"/>
              </a:ext>
            </a:extLst>
          </p:cNvPr>
          <p:cNvSpPr>
            <a:spLocks noGrp="1"/>
          </p:cNvSpPr>
          <p:nvPr>
            <p:ph type="title"/>
          </p:nvPr>
        </p:nvSpPr>
        <p:spPr>
          <a:xfrm>
            <a:off x="519729" y="320440"/>
            <a:ext cx="6552000" cy="249299"/>
          </a:xfrm>
        </p:spPr>
        <p:txBody>
          <a:bodyPr vert="horz"/>
          <a:lstStyle/>
          <a:p>
            <a:r>
              <a:rPr lang="ja-JP" altLang="en-US" dirty="0"/>
              <a:t>用語集</a:t>
            </a:r>
            <a:endParaRPr kumimoji="1" lang="ja-JP" altLang="en-US" dirty="0"/>
          </a:p>
        </p:txBody>
      </p:sp>
    </p:spTree>
    <p:extLst>
      <p:ext uri="{BB962C8B-B14F-4D97-AF65-F5344CB8AC3E}">
        <p14:creationId xmlns:p14="http://schemas.microsoft.com/office/powerpoint/2010/main" val="17201227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solidFill>
                  <a:srgbClr val="466A4E"/>
                </a:solidFill>
              </a:rPr>
              <a:pPr/>
              <a:t>105</a:t>
            </a:fld>
            <a:endParaRPr kumimoji="1" lang="ja-JP" altLang="en-US" dirty="0">
              <a:solidFill>
                <a:srgbClr val="466A4E"/>
              </a:solidFill>
            </a:endParaRPr>
          </a:p>
        </p:txBody>
      </p:sp>
      <p:graphicFrame>
        <p:nvGraphicFramePr>
          <p:cNvPr id="3" name="表 2">
            <a:extLst>
              <a:ext uri="{FF2B5EF4-FFF2-40B4-BE49-F238E27FC236}">
                <a16:creationId xmlns:a16="http://schemas.microsoft.com/office/drawing/2014/main" id="{A1B7358A-C3DC-25DF-8DB7-00356D2A8754}"/>
              </a:ext>
            </a:extLst>
          </p:cNvPr>
          <p:cNvGraphicFramePr>
            <a:graphicFrameLocks noGrp="1"/>
          </p:cNvGraphicFramePr>
          <p:nvPr>
            <p:extLst>
              <p:ext uri="{D42A27DB-BD31-4B8C-83A1-F6EECF244321}">
                <p14:modId xmlns:p14="http://schemas.microsoft.com/office/powerpoint/2010/main" val="3298231324"/>
              </p:ext>
            </p:extLst>
          </p:nvPr>
        </p:nvGraphicFramePr>
        <p:xfrm>
          <a:off x="519113" y="1349376"/>
          <a:ext cx="6552000" cy="2936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638885939"/>
                    </a:ext>
                  </a:extLst>
                </a:gridCol>
                <a:gridCol w="1512000">
                  <a:extLst>
                    <a:ext uri="{9D8B030D-6E8A-4147-A177-3AD203B41FA5}">
                      <a16:colId xmlns:a16="http://schemas.microsoft.com/office/drawing/2014/main" val="4219320607"/>
                    </a:ext>
                  </a:extLst>
                </a:gridCol>
                <a:gridCol w="4824000">
                  <a:extLst>
                    <a:ext uri="{9D8B030D-6E8A-4147-A177-3AD203B41FA5}">
                      <a16:colId xmlns:a16="http://schemas.microsoft.com/office/drawing/2014/main" val="2135287839"/>
                    </a:ext>
                  </a:extLst>
                </a:gridCol>
              </a:tblGrid>
              <a:tr h="210999">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ま</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マイナンバー利用事務系</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個人番号利用事務（社会保障、地方税若しくは防災に関する事務）又は戸籍事務等に関わる情報システム及びデータ</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＜総務省 地方公共団体における情報セキュリティポリシーに関するガイドライン 情報セキュリティ基本方針（例文）＞</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6753838"/>
                  </a:ext>
                </a:extLst>
              </a:tr>
              <a:tr h="210999">
                <a:tc>
                  <a:txBody>
                    <a:bodyPr/>
                    <a:lstStyle/>
                    <a:p>
                      <a:pPr algn="ctr"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マグネットスペース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自然と人が集まるようなスペースのこと。オフィスで言えば、リフレッシュスペース、コピーコーナー、喫煙室等が該当する。</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240138"/>
                  </a:ext>
                </a:extLst>
              </a:tr>
              <a:tr h="210999">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ゆ</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ユニバーサルデザイン</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年齢・性別・文化の違い・障害の有無等に関係無く、誰にとってもわかりやすく使いやすい設計</a:t>
                      </a:r>
                    </a:p>
                  </a:txBody>
                  <a:tcPr marL="54000" marR="0" marT="54000" marB="54000">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14900"/>
                  </a:ext>
                </a:extLst>
              </a:tr>
              <a:tr h="210999">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り</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リモートワイプ</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スマートフォンやノートパソコンなどのモバイル端末に記録されているデータを、通信回線を介して遠隔操作することにより消去する機能やサービス</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2491062"/>
                  </a:ext>
                </a:extLst>
              </a:tr>
              <a:tr h="257620">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ろ</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ローコード</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プログラムコードの記述を極力行わずに、アプリケーションやシステムの開発を可能にするプラットフォーム（ツール）や手法</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527702"/>
                  </a:ext>
                </a:extLst>
              </a:tr>
              <a:tr h="257620">
                <a:tc>
                  <a:txBody>
                    <a:bodyPr/>
                    <a:lstStyle/>
                    <a:p>
                      <a:pPr algn="l"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わ</a:t>
                      </a: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ワンスオンリー</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一度提出した情報は、二度提出することを不要とすること</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1926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42247"/>
                  </a:ext>
                </a:extLst>
              </a:tr>
              <a:tr h="210999">
                <a:tc>
                  <a:txBody>
                    <a:bodyPr/>
                    <a:lstStyle/>
                    <a:p>
                      <a:pPr algn="l"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ワンストップ（サービス）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これまで複数の場所や担当者に分散していた手続きやサービス等を、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箇所でまとめて提供できるようにすること</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542482"/>
                  </a:ext>
                </a:extLst>
              </a:tr>
              <a:tr h="334487">
                <a:tc>
                  <a:txBody>
                    <a:bodyPr/>
                    <a:lstStyle/>
                    <a:p>
                      <a:pPr algn="l" fontAlgn="ct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54000" marB="54000"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algn="l"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ワンフロアストップ</a:t>
                      </a:r>
                      <a:br>
                        <a:rPr lang="en-US" altLang="ja-JP" sz="10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（サービス）</a:t>
                      </a:r>
                    </a:p>
                  </a:txBody>
                  <a:tcPr marL="54000" marR="0" marT="54000" marB="54000">
                    <a:lnL w="6350" cap="flat" cmpd="sng" algn="ctr">
                      <a:noFill/>
                      <a:prstDash val="solid"/>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これまで複数の場所や担当者に分散していた手続きやサービス等を、同一フロアでまとめて提供できるようにすること</a:t>
                      </a:r>
                    </a:p>
                  </a:txBody>
                  <a:tcPr marL="37048" marR="0" marT="54000" marB="54000" anchor="ctr">
                    <a:lnL w="3175" cap="flat" cmpd="sng" algn="ctr">
                      <a:solidFill>
                        <a:schemeClr val="tx1"/>
                      </a:solidFill>
                      <a:prstDash val="lg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01451"/>
                  </a:ext>
                </a:extLst>
              </a:tr>
            </a:tbl>
          </a:graphicData>
        </a:graphic>
      </p:graphicFrame>
      <p:sp>
        <p:nvSpPr>
          <p:cNvPr id="6" name="テキスト ボックス 5">
            <a:extLst>
              <a:ext uri="{FF2B5EF4-FFF2-40B4-BE49-F238E27FC236}">
                <a16:creationId xmlns:a16="http://schemas.microsoft.com/office/drawing/2014/main" id="{C105D91D-CD18-7AFD-7846-854436178FE3}"/>
              </a:ext>
            </a:extLst>
          </p:cNvPr>
          <p:cNvSpPr txBox="1"/>
          <p:nvPr/>
        </p:nvSpPr>
        <p:spPr>
          <a:xfrm>
            <a:off x="503837" y="4427101"/>
            <a:ext cx="6552000" cy="1138773"/>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buNone/>
            </a:pPr>
            <a:r>
              <a:rPr lang="en-US" altLang="ja-JP" dirty="0"/>
              <a:t>【</a:t>
            </a:r>
            <a:r>
              <a:rPr lang="ja-JP" altLang="en-US" dirty="0"/>
              <a:t>引用元詳細</a:t>
            </a:r>
            <a:r>
              <a:rPr lang="en-US" altLang="ja-JP" dirty="0"/>
              <a:t>】</a:t>
            </a:r>
          </a:p>
          <a:p>
            <a:pPr marL="0" indent="0" algn="l"/>
            <a:r>
              <a:rPr lang="ja-JP" altLang="en-US" dirty="0"/>
              <a:t>デジタル庁 標準ガイドライン群用語集</a:t>
            </a:r>
            <a:br>
              <a:rPr lang="ja-JP" altLang="en-US" dirty="0"/>
            </a:br>
            <a:r>
              <a:rPr lang="ja-JP" altLang="en-US" dirty="0"/>
              <a:t>（</a:t>
            </a:r>
            <a:r>
              <a:rPr lang="en-US" altLang="ja-JP" dirty="0">
                <a:hlinkClick r:id="rId5"/>
              </a:rPr>
              <a:t>https://www.digital.go.jp/assets/contents/node/basic_page/field_ref_resources/e2a06143-ed29-4f1d-9c31-0f06fca67afc/83a1ac09/20230331_resources_standard_guidelines_glossary_03.pdf</a:t>
            </a:r>
            <a:r>
              <a:rPr lang="ja-JP" altLang="en-US" dirty="0"/>
              <a:t>）</a:t>
            </a:r>
          </a:p>
          <a:p>
            <a:pPr marL="0" indent="0" algn="l"/>
            <a:r>
              <a:rPr lang="ja-JP" altLang="en-US" dirty="0"/>
              <a:t>総務省 </a:t>
            </a:r>
            <a:r>
              <a:rPr lang="en-US" altLang="ja-JP" dirty="0"/>
              <a:t>ICT</a:t>
            </a:r>
            <a:r>
              <a:rPr lang="ja-JP" altLang="en-US" dirty="0"/>
              <a:t>用語集</a:t>
            </a:r>
            <a:br>
              <a:rPr lang="en-US" altLang="ja-JP" dirty="0"/>
            </a:br>
            <a:r>
              <a:rPr lang="ja-JP" altLang="en-US" dirty="0"/>
              <a:t>（</a:t>
            </a:r>
            <a:r>
              <a:rPr lang="en-US" altLang="ja-JP" dirty="0">
                <a:hlinkClick r:id="rId6"/>
              </a:rPr>
              <a:t>https://www.soumu.go.jp/soutsu/tokai/tool/yougo/yougo.html</a:t>
            </a:r>
            <a:r>
              <a:rPr lang="ja-JP" altLang="en-US" dirty="0"/>
              <a:t>）</a:t>
            </a:r>
          </a:p>
          <a:p>
            <a:pPr marL="0" indent="0" algn="l"/>
            <a:r>
              <a:rPr lang="ja-JP" altLang="en-US" dirty="0"/>
              <a:t>総務省 地方公共団体における情報セキュリティポリシーに関するガイドライン（令和</a:t>
            </a:r>
            <a:r>
              <a:rPr lang="en-US" altLang="ja-JP" dirty="0"/>
              <a:t>5</a:t>
            </a:r>
            <a:r>
              <a:rPr lang="ja-JP" altLang="en-US" dirty="0"/>
              <a:t>年</a:t>
            </a:r>
            <a:r>
              <a:rPr lang="en-US" altLang="ja-JP" dirty="0"/>
              <a:t>3</a:t>
            </a:r>
            <a:r>
              <a:rPr lang="ja-JP" altLang="en-US" dirty="0"/>
              <a:t>月版）</a:t>
            </a:r>
            <a:br>
              <a:rPr lang="en-US" altLang="ja-JP" dirty="0"/>
            </a:br>
            <a:r>
              <a:rPr lang="ja-JP" altLang="en-US" dirty="0"/>
              <a:t>（</a:t>
            </a:r>
            <a:r>
              <a:rPr kumimoji="1" lang="en-US" altLang="ja-JP" sz="800" dirty="0">
                <a:latin typeface="BIZ UDPゴシック" panose="020B0400000000000000" pitchFamily="50" charset="-128"/>
                <a:ea typeface="BIZ UDPゴシック" panose="020B0400000000000000" pitchFamily="50" charset="-128"/>
                <a:hlinkClick r:id="rId7"/>
              </a:rPr>
              <a:t>https://www.soumu.go.jp/main_content/000870997.pdf</a:t>
            </a:r>
            <a:r>
              <a:rPr lang="ja-JP" altLang="en-US" dirty="0"/>
              <a:t>）</a:t>
            </a:r>
          </a:p>
        </p:txBody>
      </p:sp>
      <p:sp>
        <p:nvSpPr>
          <p:cNvPr id="10" name="タイトル 1">
            <a:extLst>
              <a:ext uri="{FF2B5EF4-FFF2-40B4-BE49-F238E27FC236}">
                <a16:creationId xmlns:a16="http://schemas.microsoft.com/office/drawing/2014/main" id="{4F7344DE-75E7-5275-0C32-F3251362E205}"/>
              </a:ext>
            </a:extLst>
          </p:cNvPr>
          <p:cNvSpPr>
            <a:spLocks noGrp="1"/>
          </p:cNvSpPr>
          <p:nvPr>
            <p:ph type="title"/>
          </p:nvPr>
        </p:nvSpPr>
        <p:spPr>
          <a:xfrm>
            <a:off x="519729" y="320440"/>
            <a:ext cx="6552000" cy="249299"/>
          </a:xfrm>
        </p:spPr>
        <p:txBody>
          <a:bodyPr vert="horz"/>
          <a:lstStyle/>
          <a:p>
            <a:r>
              <a:rPr lang="ja-JP" altLang="en-US" dirty="0"/>
              <a:t>用語集</a:t>
            </a:r>
            <a:endParaRPr kumimoji="1" lang="ja-JP" altLang="en-US" dirty="0"/>
          </a:p>
        </p:txBody>
      </p:sp>
    </p:spTree>
    <p:extLst>
      <p:ext uri="{BB962C8B-B14F-4D97-AF65-F5344CB8AC3E}">
        <p14:creationId xmlns:p14="http://schemas.microsoft.com/office/powerpoint/2010/main" val="24976996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4294967295"/>
          </p:nvPr>
        </p:nvSpPr>
        <p:spPr>
          <a:xfrm>
            <a:off x="2929089" y="10431145"/>
            <a:ext cx="1700213" cy="153988"/>
          </a:xfrm>
        </p:spPr>
        <p:txBody>
          <a:bodyPr/>
          <a:lstStyle/>
          <a:p>
            <a:fld id="{741C99BD-4CB3-4AB8-B45E-067A6B3414C4}" type="slidenum">
              <a:rPr lang="ja-JP" altLang="en-US" smtClean="0">
                <a:solidFill>
                  <a:srgbClr val="466A4E"/>
                </a:solidFill>
              </a:rPr>
              <a:pPr/>
              <a:t>106</a:t>
            </a:fld>
            <a:endParaRPr lang="ja-JP" altLang="en-US" dirty="0">
              <a:solidFill>
                <a:srgbClr val="466A4E"/>
              </a:solidFill>
            </a:endParaRPr>
          </a:p>
        </p:txBody>
      </p:sp>
      <p:sp>
        <p:nvSpPr>
          <p:cNvPr id="17" name="正方形/長方形 16">
            <a:extLst>
              <a:ext uri="{FF2B5EF4-FFF2-40B4-BE49-F238E27FC236}">
                <a16:creationId xmlns:a16="http://schemas.microsoft.com/office/drawing/2014/main" id="{222B003F-6E08-F9A6-313A-38AD3FEE9221}"/>
              </a:ext>
            </a:extLst>
          </p:cNvPr>
          <p:cNvSpPr/>
          <p:nvPr/>
        </p:nvSpPr>
        <p:spPr>
          <a:xfrm>
            <a:off x="504000" y="1829857"/>
            <a:ext cx="6552000" cy="19943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本書の作成に当たり、ヒアリング調査のご協力をいただいた、全国自治体、都内自治体、並びに民間企業の皆様に感謝申し上げます。</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また、本書の構成及び方向性を検討していくに当たり、複数回にわたるワークショップでの議論を通じて貴重なご意見を頂戴した都内自治体の皆様にも感謝申し上げます。</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marR="0" lvl="0" indent="144000" algn="just" defTabSz="1425495" rtl="0" eaLnBrk="1" fontAlgn="ctr"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本書に関してのご意見・ご感想はこちらからお願いします。</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indent="144000" algn="just" defTabSz="1425495" fontAlgn="ctr">
              <a:lnSpc>
                <a:spcPct val="120000"/>
              </a:lnSpc>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（所管部署：デジタルサービス局戦略部区市町村</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協働課）</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marR="0" lvl="0" indent="144000" algn="just" defTabSz="1425495" rtl="0" eaLnBrk="1" fontAlgn="ctr" latinLnBrk="0" hangingPunct="1">
              <a:lnSpc>
                <a:spcPct val="120000"/>
              </a:lnSpc>
              <a:spcBef>
                <a:spcPts val="0"/>
              </a:spcBef>
              <a:spcAft>
                <a:spcPts val="0"/>
              </a:spcAft>
              <a:buClrTx/>
              <a:buSzTx/>
              <a:buFontTx/>
              <a:buNone/>
              <a:tabLst/>
              <a:defRPr/>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18" name="コンテンツ プレースホルダー 17">
            <a:extLst>
              <a:ext uri="{FF2B5EF4-FFF2-40B4-BE49-F238E27FC236}">
                <a16:creationId xmlns:a16="http://schemas.microsoft.com/office/drawing/2014/main" id="{94B431AF-D159-21AE-E595-2401E2441510}"/>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謝辞</a:t>
            </a:r>
            <a:endParaRPr lang="en-US" altLang="ja-JP" sz="1600" b="1" dirty="0"/>
          </a:p>
        </p:txBody>
      </p:sp>
      <p:sp>
        <p:nvSpPr>
          <p:cNvPr id="7" name="テキスト ボックス 6">
            <a:extLst>
              <a:ext uri="{FF2B5EF4-FFF2-40B4-BE49-F238E27FC236}">
                <a16:creationId xmlns:a16="http://schemas.microsoft.com/office/drawing/2014/main" id="{BEAFC466-48E3-4FD4-8233-663C06755FBB}"/>
              </a:ext>
            </a:extLst>
          </p:cNvPr>
          <p:cNvSpPr txBox="1"/>
          <p:nvPr/>
        </p:nvSpPr>
        <p:spPr>
          <a:xfrm>
            <a:off x="244699" y="3606526"/>
            <a:ext cx="7314976"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hlinkClick r:id="rId5"/>
              </a:rPr>
              <a:t>https://www.digitalservice.metro.tokyo.lg.jp/business/kushichoson-dx/building-dx</a:t>
            </a:r>
            <a:r>
              <a:rPr kumimoji="1" lang="ja-JP" altLang="en-US" sz="1100" dirty="0">
                <a:latin typeface="BIZ UDPゴシック" panose="020B0400000000000000" pitchFamily="50" charset="-128"/>
                <a:ea typeface="BIZ UDPゴシック" panose="020B0400000000000000" pitchFamily="50" charset="-128"/>
              </a:rPr>
              <a:t>）</a:t>
            </a:r>
          </a:p>
        </p:txBody>
      </p:sp>
      <p:pic>
        <p:nvPicPr>
          <p:cNvPr id="120852" name="Picture 20">
            <a:extLst>
              <a:ext uri="{FF2B5EF4-FFF2-40B4-BE49-F238E27FC236}">
                <a16:creationId xmlns:a16="http://schemas.microsoft.com/office/drawing/2014/main" id="{5873D426-803C-4AF4-A818-1EBD9B7FC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866" y="3951966"/>
            <a:ext cx="1132330" cy="11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09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8496415-18C8-4E34-B0C5-8D25B8DC55A1}"/>
              </a:ext>
            </a:extLst>
          </p:cNvPr>
          <p:cNvSpPr>
            <a:spLocks noGrp="1"/>
          </p:cNvSpPr>
          <p:nvPr>
            <p:ph type="sldNum" sz="quarter" idx="4294967295"/>
          </p:nvPr>
        </p:nvSpPr>
        <p:spPr>
          <a:xfrm>
            <a:off x="2929730" y="10414000"/>
            <a:ext cx="1700213" cy="153988"/>
          </a:xfrm>
        </p:spPr>
        <p:txBody>
          <a:bodyPr/>
          <a:lstStyle/>
          <a:p>
            <a:fld id="{741C99BD-4CB3-4AB8-B45E-067A6B3414C4}" type="slidenum">
              <a:rPr kumimoji="1" lang="ja-JP" altLang="en-US" smtClean="0">
                <a:solidFill>
                  <a:srgbClr val="466A4E"/>
                </a:solidFill>
              </a:rPr>
              <a:pPr/>
              <a:t>107</a:t>
            </a:fld>
            <a:endParaRPr kumimoji="1" lang="ja-JP" altLang="en-US" dirty="0">
              <a:solidFill>
                <a:srgbClr val="466A4E"/>
              </a:solidFill>
            </a:endParaRPr>
          </a:p>
        </p:txBody>
      </p:sp>
      <p:sp>
        <p:nvSpPr>
          <p:cNvPr id="16" name="テキスト プレースホルダー 3">
            <a:extLst>
              <a:ext uri="{FF2B5EF4-FFF2-40B4-BE49-F238E27FC236}">
                <a16:creationId xmlns:a16="http://schemas.microsoft.com/office/drawing/2014/main" id="{88AC0D25-72DC-45BE-BFBB-8BE4A7E20D8A}"/>
              </a:ext>
            </a:extLst>
          </p:cNvPr>
          <p:cNvSpPr txBox="1">
            <a:spLocks/>
          </p:cNvSpPr>
          <p:nvPr/>
        </p:nvSpPr>
        <p:spPr>
          <a:xfrm>
            <a:off x="2019331" y="9635710"/>
            <a:ext cx="684000" cy="216000"/>
          </a:xfrm>
          <a:prstGeom prst="rect">
            <a:avLst/>
          </a:prstGeom>
          <a:ln w="6350">
            <a:solidFill>
              <a:schemeClr val="tx1"/>
            </a:solidFill>
          </a:ln>
        </p:spPr>
        <p:txBody>
          <a:bodyPr wrap="square" lIns="36000" tIns="36000" rIns="36000" bIns="36000" anchor="ctr" anchorCtr="1">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algn="l">
              <a:lnSpc>
                <a:spcPct val="100000"/>
              </a:lnSpc>
            </a:pPr>
            <a:r>
              <a:rPr lang="ja-JP" altLang="en-US" sz="1200" dirty="0"/>
              <a:t>実施年度</a:t>
            </a:r>
          </a:p>
        </p:txBody>
      </p:sp>
      <p:sp>
        <p:nvSpPr>
          <p:cNvPr id="17" name="テキスト プレースホルダー 3">
            <a:extLst>
              <a:ext uri="{FF2B5EF4-FFF2-40B4-BE49-F238E27FC236}">
                <a16:creationId xmlns:a16="http://schemas.microsoft.com/office/drawing/2014/main" id="{D6D62ABC-EE1B-4980-8269-69DA2AE33E25}"/>
              </a:ext>
            </a:extLst>
          </p:cNvPr>
          <p:cNvSpPr txBox="1">
            <a:spLocks/>
          </p:cNvSpPr>
          <p:nvPr/>
        </p:nvSpPr>
        <p:spPr>
          <a:xfrm>
            <a:off x="110836" y="9635710"/>
            <a:ext cx="7448839" cy="199285"/>
          </a:xfrm>
          <a:prstGeom prst="rect">
            <a:avLst/>
          </a:prstGeom>
        </p:spPr>
        <p:txBody>
          <a:bodyPr wrap="square" lIns="0" tIns="0" rIns="0" bIns="0" anchor="ctr" anchorCtr="0">
            <a:spAutoFit/>
          </a:bodyPr>
          <a:lstStyle>
            <a:lvl1pPr marL="0" indent="0" algn="ctr" defTabSz="1425495" rtl="0" eaLnBrk="1" fontAlgn="ctr" latinLnBrk="0" hangingPunct="1">
              <a:lnSpc>
                <a:spcPct val="120000"/>
              </a:lnSpc>
              <a:spcBef>
                <a:spcPts val="0"/>
              </a:spcBef>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a:lnSpc>
                <a:spcPct val="100000"/>
              </a:lnSpc>
            </a:pPr>
            <a:r>
              <a:rPr lang="ja-JP" altLang="en-US" sz="1295" dirty="0"/>
              <a:t>令和</a:t>
            </a:r>
            <a:r>
              <a:rPr lang="en-US" altLang="ja-JP" sz="1295" dirty="0"/>
              <a:t>5</a:t>
            </a:r>
            <a:r>
              <a:rPr lang="ja-JP" altLang="en-US" sz="1295" dirty="0"/>
              <a:t>年度（</a:t>
            </a:r>
            <a:r>
              <a:rPr lang="en-US" altLang="ja-JP" sz="1295" dirty="0"/>
              <a:t>2023</a:t>
            </a:r>
            <a:r>
              <a:rPr lang="ja-JP" altLang="en-US" sz="1295" dirty="0"/>
              <a:t>年度）</a:t>
            </a:r>
            <a:endParaRPr lang="en-US" altLang="ja-JP" sz="1295" dirty="0"/>
          </a:p>
        </p:txBody>
      </p:sp>
    </p:spTree>
    <p:extLst>
      <p:ext uri="{BB962C8B-B14F-4D97-AF65-F5344CB8AC3E}">
        <p14:creationId xmlns:p14="http://schemas.microsoft.com/office/powerpoint/2010/main" val="297506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11</a:t>
            </a:fld>
            <a:endParaRPr kumimoji="1" lang="ja-JP" altLang="en-US"/>
          </a:p>
        </p:txBody>
      </p:sp>
      <p:sp>
        <p:nvSpPr>
          <p:cNvPr id="4" name="テキスト プレースホルダー 3">
            <a:extLst>
              <a:ext uri="{FF2B5EF4-FFF2-40B4-BE49-F238E27FC236}">
                <a16:creationId xmlns:a16="http://schemas.microsoft.com/office/drawing/2014/main" id="{8E0BD93E-3CFA-D0A5-AEBA-8EA827D25141}"/>
              </a:ext>
            </a:extLst>
          </p:cNvPr>
          <p:cNvSpPr>
            <a:spLocks noGrp="1"/>
          </p:cNvSpPr>
          <p:nvPr>
            <p:ph type="body" sz="quarter" idx="14"/>
          </p:nvPr>
        </p:nvSpPr>
        <p:spPr>
          <a:xfrm>
            <a:off x="3779838" y="361990"/>
            <a:ext cx="3384000" cy="332399"/>
          </a:xfrm>
        </p:spPr>
        <p:txBody>
          <a:bodyPr/>
          <a:lstStyle/>
          <a:p>
            <a:r>
              <a:rPr lang="en-US" altLang="ja-JP" dirty="0"/>
              <a:t>2-2.</a:t>
            </a:r>
            <a:r>
              <a:rPr lang="ja-JP" altLang="en-US" dirty="0"/>
              <a:t> </a:t>
            </a:r>
            <a:r>
              <a:rPr lang="en-US" altLang="ja-JP" dirty="0">
                <a:uFill>
                  <a:solidFill>
                    <a:srgbClr val="31926F"/>
                  </a:solidFill>
                </a:uFill>
              </a:rPr>
              <a:t>DX</a:t>
            </a:r>
            <a:r>
              <a:rPr lang="ja-JP" altLang="en-US" dirty="0"/>
              <a:t>推進に当たり押さえておくべき基本方針</a:t>
            </a:r>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【Ⅱ </a:t>
            </a:r>
            <a:r>
              <a:rPr lang="ja-JP" altLang="en-US" sz="1600" b="1" dirty="0"/>
              <a:t>職員の生産性向上</a:t>
            </a:r>
            <a:r>
              <a:rPr lang="en-US" altLang="ja-JP" sz="1600" b="1" dirty="0"/>
              <a:t>】 </a:t>
            </a:r>
            <a:r>
              <a:rPr lang="ja-JP" altLang="en-US" sz="1600" b="1" dirty="0"/>
              <a:t>機能性・効率性</a:t>
            </a:r>
          </a:p>
        </p:txBody>
      </p:sp>
      <p:cxnSp>
        <p:nvCxnSpPr>
          <p:cNvPr id="17" name="直線コネクタ 16">
            <a:extLst>
              <a:ext uri="{FF2B5EF4-FFF2-40B4-BE49-F238E27FC236}">
                <a16:creationId xmlns:a16="http://schemas.microsoft.com/office/drawing/2014/main" id="{7231F406-782A-CD90-2EC1-E76C6DAB7A76}"/>
              </a:ext>
            </a:extLst>
          </p:cNvPr>
          <p:cNvCxnSpPr>
            <a:cxnSpLocks/>
          </p:cNvCxnSpPr>
          <p:nvPr/>
        </p:nvCxnSpPr>
        <p:spPr>
          <a:xfrm>
            <a:off x="504000" y="5801377"/>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96F04144-4781-64E4-C13C-F73F10C309A4}"/>
              </a:ext>
            </a:extLst>
          </p:cNvPr>
          <p:cNvSpPr>
            <a:spLocks noChangeAspect="1"/>
          </p:cNvSpPr>
          <p:nvPr/>
        </p:nvSpPr>
        <p:spPr>
          <a:xfrm>
            <a:off x="3121336" y="485547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19" name="楕円 18">
            <a:extLst>
              <a:ext uri="{FF2B5EF4-FFF2-40B4-BE49-F238E27FC236}">
                <a16:creationId xmlns:a16="http://schemas.microsoft.com/office/drawing/2014/main" id="{6BFFC6E1-52AD-259B-425E-36EA29E3E97C}"/>
              </a:ext>
            </a:extLst>
          </p:cNvPr>
          <p:cNvSpPr>
            <a:spLocks noChangeAspect="1"/>
          </p:cNvSpPr>
          <p:nvPr/>
        </p:nvSpPr>
        <p:spPr>
          <a:xfrm>
            <a:off x="5652468" y="485547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0" name="楕円 19">
            <a:extLst>
              <a:ext uri="{FF2B5EF4-FFF2-40B4-BE49-F238E27FC236}">
                <a16:creationId xmlns:a16="http://schemas.microsoft.com/office/drawing/2014/main" id="{94D0C269-9188-2E4F-D1FD-FA63D141E27B}"/>
              </a:ext>
            </a:extLst>
          </p:cNvPr>
          <p:cNvSpPr>
            <a:spLocks noChangeAspect="1"/>
          </p:cNvSpPr>
          <p:nvPr/>
        </p:nvSpPr>
        <p:spPr>
          <a:xfrm>
            <a:off x="1054022" y="485547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21" name="直線コネクタ 20">
            <a:extLst>
              <a:ext uri="{FF2B5EF4-FFF2-40B4-BE49-F238E27FC236}">
                <a16:creationId xmlns:a16="http://schemas.microsoft.com/office/drawing/2014/main" id="{8E0AF29A-BD19-0507-3649-7BA50793211A}"/>
              </a:ext>
            </a:extLst>
          </p:cNvPr>
          <p:cNvCxnSpPr>
            <a:cxnSpLocks/>
          </p:cNvCxnSpPr>
          <p:nvPr/>
        </p:nvCxnSpPr>
        <p:spPr>
          <a:xfrm>
            <a:off x="2318971" y="5801377"/>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95C38A8-8A35-C770-22DA-B95295A93877}"/>
              </a:ext>
            </a:extLst>
          </p:cNvPr>
          <p:cNvCxnSpPr>
            <a:cxnSpLocks/>
          </p:cNvCxnSpPr>
          <p:nvPr/>
        </p:nvCxnSpPr>
        <p:spPr>
          <a:xfrm>
            <a:off x="4717740" y="5801377"/>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03AB8CED-06CD-7C10-6BEB-D2E585362A63}"/>
              </a:ext>
            </a:extLst>
          </p:cNvPr>
          <p:cNvSpPr txBox="1"/>
          <p:nvPr/>
        </p:nvSpPr>
        <p:spPr>
          <a:xfrm>
            <a:off x="5482895" y="5983009"/>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オンライン会議</a:t>
            </a:r>
          </a:p>
        </p:txBody>
      </p:sp>
      <p:sp>
        <p:nvSpPr>
          <p:cNvPr id="24" name="四角形: 角を丸くする 23">
            <a:extLst>
              <a:ext uri="{FF2B5EF4-FFF2-40B4-BE49-F238E27FC236}">
                <a16:creationId xmlns:a16="http://schemas.microsoft.com/office/drawing/2014/main" id="{A70ABF08-40B6-81E9-760C-5DD8BBD112F2}"/>
              </a:ext>
            </a:extLst>
          </p:cNvPr>
          <p:cNvSpPr/>
          <p:nvPr/>
        </p:nvSpPr>
        <p:spPr>
          <a:xfrm>
            <a:off x="4717740" y="593170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
        <p:nvSpPr>
          <p:cNvPr id="25" name="テキスト ボックス 24">
            <a:extLst>
              <a:ext uri="{FF2B5EF4-FFF2-40B4-BE49-F238E27FC236}">
                <a16:creationId xmlns:a16="http://schemas.microsoft.com/office/drawing/2014/main" id="{875A730F-9A26-CF47-3DF5-896959421836}"/>
              </a:ext>
            </a:extLst>
          </p:cNvPr>
          <p:cNvSpPr txBox="1"/>
          <p:nvPr/>
        </p:nvSpPr>
        <p:spPr>
          <a:xfrm>
            <a:off x="5482895" y="6326406"/>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コミュニケーションツール</a:t>
            </a:r>
          </a:p>
        </p:txBody>
      </p:sp>
      <p:sp>
        <p:nvSpPr>
          <p:cNvPr id="26" name="四角形: 角を丸くする 25">
            <a:extLst>
              <a:ext uri="{FF2B5EF4-FFF2-40B4-BE49-F238E27FC236}">
                <a16:creationId xmlns:a16="http://schemas.microsoft.com/office/drawing/2014/main" id="{F9B33CDF-2A8A-3890-586D-48BDC2E8906F}"/>
              </a:ext>
            </a:extLst>
          </p:cNvPr>
          <p:cNvSpPr/>
          <p:nvPr/>
        </p:nvSpPr>
        <p:spPr>
          <a:xfrm>
            <a:off x="4717740" y="627510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27" name="テキスト ボックス 26">
            <a:extLst>
              <a:ext uri="{FF2B5EF4-FFF2-40B4-BE49-F238E27FC236}">
                <a16:creationId xmlns:a16="http://schemas.microsoft.com/office/drawing/2014/main" id="{6C6EA243-25AC-008E-7952-43406E5E692B}"/>
              </a:ext>
            </a:extLst>
          </p:cNvPr>
          <p:cNvSpPr txBox="1"/>
          <p:nvPr/>
        </p:nvSpPr>
        <p:spPr>
          <a:xfrm>
            <a:off x="5482895" y="6669803"/>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モバイル、タブレット端末</a:t>
            </a:r>
          </a:p>
        </p:txBody>
      </p:sp>
      <p:sp>
        <p:nvSpPr>
          <p:cNvPr id="28" name="四角形: 角を丸くする 27">
            <a:extLst>
              <a:ext uri="{FF2B5EF4-FFF2-40B4-BE49-F238E27FC236}">
                <a16:creationId xmlns:a16="http://schemas.microsoft.com/office/drawing/2014/main" id="{68B12D2A-02C6-13D6-2432-667FF83FC229}"/>
              </a:ext>
            </a:extLst>
          </p:cNvPr>
          <p:cNvSpPr/>
          <p:nvPr/>
        </p:nvSpPr>
        <p:spPr>
          <a:xfrm>
            <a:off x="4717740" y="661850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29" name="テキスト ボックス 28">
            <a:extLst>
              <a:ext uri="{FF2B5EF4-FFF2-40B4-BE49-F238E27FC236}">
                <a16:creationId xmlns:a16="http://schemas.microsoft.com/office/drawing/2014/main" id="{207506E4-0C46-649F-B78D-071B0F7B57C1}"/>
              </a:ext>
            </a:extLst>
          </p:cNvPr>
          <p:cNvSpPr txBox="1"/>
          <p:nvPr/>
        </p:nvSpPr>
        <p:spPr>
          <a:xfrm>
            <a:off x="5482895" y="7013200"/>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庁内向け無線</a:t>
            </a:r>
            <a:r>
              <a:rPr kumimoji="1" lang="en-US" altLang="ja-JP" sz="1000" dirty="0">
                <a:latin typeface="BIZ UDPゴシック" panose="020B0400000000000000" pitchFamily="50" charset="-128"/>
                <a:ea typeface="BIZ UDPゴシック" panose="020B0400000000000000" pitchFamily="50" charset="-128"/>
              </a:rPr>
              <a:t>LAN</a:t>
            </a:r>
          </a:p>
        </p:txBody>
      </p:sp>
      <p:sp>
        <p:nvSpPr>
          <p:cNvPr id="30" name="四角形: 角を丸くする 29">
            <a:extLst>
              <a:ext uri="{FF2B5EF4-FFF2-40B4-BE49-F238E27FC236}">
                <a16:creationId xmlns:a16="http://schemas.microsoft.com/office/drawing/2014/main" id="{1088CA58-4A8B-EF57-FC9B-9F2DA247CCCF}"/>
              </a:ext>
            </a:extLst>
          </p:cNvPr>
          <p:cNvSpPr/>
          <p:nvPr/>
        </p:nvSpPr>
        <p:spPr>
          <a:xfrm>
            <a:off x="4717740" y="696190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31" name="テキスト ボックス 30">
            <a:extLst>
              <a:ext uri="{FF2B5EF4-FFF2-40B4-BE49-F238E27FC236}">
                <a16:creationId xmlns:a16="http://schemas.microsoft.com/office/drawing/2014/main" id="{D4A2A5E4-95CF-6FAA-55D6-22F261797039}"/>
              </a:ext>
            </a:extLst>
          </p:cNvPr>
          <p:cNvSpPr txBox="1"/>
          <p:nvPr/>
        </p:nvSpPr>
        <p:spPr>
          <a:xfrm>
            <a:off x="5482895" y="7356597"/>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電話システム</a:t>
            </a:r>
          </a:p>
        </p:txBody>
      </p:sp>
      <p:sp>
        <p:nvSpPr>
          <p:cNvPr id="32" name="四角形: 角を丸くする 31">
            <a:extLst>
              <a:ext uri="{FF2B5EF4-FFF2-40B4-BE49-F238E27FC236}">
                <a16:creationId xmlns:a16="http://schemas.microsoft.com/office/drawing/2014/main" id="{CFECD7A9-AA22-B913-788D-AB989BD7EEC5}"/>
              </a:ext>
            </a:extLst>
          </p:cNvPr>
          <p:cNvSpPr/>
          <p:nvPr/>
        </p:nvSpPr>
        <p:spPr>
          <a:xfrm>
            <a:off x="4717740" y="730529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33" name="テキスト ボックス 32">
            <a:extLst>
              <a:ext uri="{FF2B5EF4-FFF2-40B4-BE49-F238E27FC236}">
                <a16:creationId xmlns:a16="http://schemas.microsoft.com/office/drawing/2014/main" id="{48A53BAF-E3BE-C158-B98B-5F1EB0DD643E}"/>
              </a:ext>
            </a:extLst>
          </p:cNvPr>
          <p:cNvSpPr txBox="1"/>
          <p:nvPr/>
        </p:nvSpPr>
        <p:spPr>
          <a:xfrm>
            <a:off x="5482895" y="7620119"/>
            <a:ext cx="1572301" cy="307777"/>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柔軟な働き方を行うためのルール、在席管理、勤怠管理</a:t>
            </a:r>
          </a:p>
        </p:txBody>
      </p:sp>
      <p:sp>
        <p:nvSpPr>
          <p:cNvPr id="34" name="四角形: 角を丸くする 33">
            <a:extLst>
              <a:ext uri="{FF2B5EF4-FFF2-40B4-BE49-F238E27FC236}">
                <a16:creationId xmlns:a16="http://schemas.microsoft.com/office/drawing/2014/main" id="{755B7931-3A6B-F815-968C-C2F02752FBE2}"/>
              </a:ext>
            </a:extLst>
          </p:cNvPr>
          <p:cNvSpPr/>
          <p:nvPr/>
        </p:nvSpPr>
        <p:spPr>
          <a:xfrm>
            <a:off x="4717740" y="764869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35" name="テキスト ボックス 34">
            <a:extLst>
              <a:ext uri="{FF2B5EF4-FFF2-40B4-BE49-F238E27FC236}">
                <a16:creationId xmlns:a16="http://schemas.microsoft.com/office/drawing/2014/main" id="{C6BADF74-D24A-F9FD-0415-58C7E6CBB8D7}"/>
              </a:ext>
            </a:extLst>
          </p:cNvPr>
          <p:cNvSpPr txBox="1"/>
          <p:nvPr/>
        </p:nvSpPr>
        <p:spPr>
          <a:xfrm>
            <a:off x="5482895" y="8043391"/>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什器、モバイル電源</a:t>
            </a:r>
          </a:p>
        </p:txBody>
      </p:sp>
      <p:sp>
        <p:nvSpPr>
          <p:cNvPr id="36" name="四角形: 角を丸くする 35">
            <a:extLst>
              <a:ext uri="{FF2B5EF4-FFF2-40B4-BE49-F238E27FC236}">
                <a16:creationId xmlns:a16="http://schemas.microsoft.com/office/drawing/2014/main" id="{3D865BFF-D89C-8F2F-895D-F765FBC7C38E}"/>
              </a:ext>
            </a:extLst>
          </p:cNvPr>
          <p:cNvSpPr/>
          <p:nvPr/>
        </p:nvSpPr>
        <p:spPr>
          <a:xfrm>
            <a:off x="4717740" y="799209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
        <p:nvSpPr>
          <p:cNvPr id="37" name="テキスト ボックス 36">
            <a:extLst>
              <a:ext uri="{FF2B5EF4-FFF2-40B4-BE49-F238E27FC236}">
                <a16:creationId xmlns:a16="http://schemas.microsoft.com/office/drawing/2014/main" id="{E7CE2311-B24B-8DF0-4DDF-5B1C8C731975}"/>
              </a:ext>
            </a:extLst>
          </p:cNvPr>
          <p:cNvSpPr txBox="1"/>
          <p:nvPr/>
        </p:nvSpPr>
        <p:spPr>
          <a:xfrm>
            <a:off x="5482895" y="8386788"/>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リモートアクセス実施方法</a:t>
            </a:r>
          </a:p>
        </p:txBody>
      </p:sp>
      <p:sp>
        <p:nvSpPr>
          <p:cNvPr id="38" name="四角形: 角を丸くする 37">
            <a:extLst>
              <a:ext uri="{FF2B5EF4-FFF2-40B4-BE49-F238E27FC236}">
                <a16:creationId xmlns:a16="http://schemas.microsoft.com/office/drawing/2014/main" id="{1D548E37-3DB2-3163-EE27-A9CFE9E87615}"/>
              </a:ext>
            </a:extLst>
          </p:cNvPr>
          <p:cNvSpPr/>
          <p:nvPr/>
        </p:nvSpPr>
        <p:spPr>
          <a:xfrm>
            <a:off x="4717740" y="833548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39" name="テキスト ボックス 38">
            <a:extLst>
              <a:ext uri="{FF2B5EF4-FFF2-40B4-BE49-F238E27FC236}">
                <a16:creationId xmlns:a16="http://schemas.microsoft.com/office/drawing/2014/main" id="{40BE1640-D196-F834-80BA-4FD01492E838}"/>
              </a:ext>
            </a:extLst>
          </p:cNvPr>
          <p:cNvSpPr txBox="1"/>
          <p:nvPr/>
        </p:nvSpPr>
        <p:spPr>
          <a:xfrm>
            <a:off x="5482895" y="8730185"/>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文書管理・電子決裁システム</a:t>
            </a:r>
          </a:p>
        </p:txBody>
      </p:sp>
      <p:sp>
        <p:nvSpPr>
          <p:cNvPr id="40" name="四角形: 角を丸くする 39">
            <a:extLst>
              <a:ext uri="{FF2B5EF4-FFF2-40B4-BE49-F238E27FC236}">
                <a16:creationId xmlns:a16="http://schemas.microsoft.com/office/drawing/2014/main" id="{12799735-B48D-41C5-B923-F699F40D066B}"/>
              </a:ext>
            </a:extLst>
          </p:cNvPr>
          <p:cNvSpPr/>
          <p:nvPr/>
        </p:nvSpPr>
        <p:spPr>
          <a:xfrm>
            <a:off x="4717740" y="867888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sp>
        <p:nvSpPr>
          <p:cNvPr id="42" name="テキスト ボックス 41">
            <a:extLst>
              <a:ext uri="{FF2B5EF4-FFF2-40B4-BE49-F238E27FC236}">
                <a16:creationId xmlns:a16="http://schemas.microsoft.com/office/drawing/2014/main" id="{F4E6C309-83AD-8D74-FD7B-14FC2B510D3E}"/>
              </a:ext>
            </a:extLst>
          </p:cNvPr>
          <p:cNvSpPr txBox="1"/>
          <p:nvPr/>
        </p:nvSpPr>
        <p:spPr>
          <a:xfrm>
            <a:off x="5482895" y="9073582"/>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会議室設備</a:t>
            </a:r>
          </a:p>
        </p:txBody>
      </p:sp>
      <p:sp>
        <p:nvSpPr>
          <p:cNvPr id="43" name="四角形: 角を丸くする 42">
            <a:extLst>
              <a:ext uri="{FF2B5EF4-FFF2-40B4-BE49-F238E27FC236}">
                <a16:creationId xmlns:a16="http://schemas.microsoft.com/office/drawing/2014/main" id="{D0E0E2C2-02E9-112F-E23A-B09B6EBB7C6A}"/>
              </a:ext>
            </a:extLst>
          </p:cNvPr>
          <p:cNvSpPr/>
          <p:nvPr/>
        </p:nvSpPr>
        <p:spPr>
          <a:xfrm>
            <a:off x="4717740" y="902228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sp>
        <p:nvSpPr>
          <p:cNvPr id="44" name="テキスト ボックス 43">
            <a:extLst>
              <a:ext uri="{FF2B5EF4-FFF2-40B4-BE49-F238E27FC236}">
                <a16:creationId xmlns:a16="http://schemas.microsoft.com/office/drawing/2014/main" id="{9EEFE013-207A-FDC6-7EF5-E20BAF4E8FF6}"/>
              </a:ext>
            </a:extLst>
          </p:cNvPr>
          <p:cNvSpPr txBox="1"/>
          <p:nvPr/>
        </p:nvSpPr>
        <p:spPr>
          <a:xfrm>
            <a:off x="5482895" y="9416979"/>
            <a:ext cx="1572301" cy="153888"/>
          </a:xfrm>
          <a:prstGeom prst="rect">
            <a:avLst/>
          </a:prstGeom>
          <a:noFill/>
        </p:spPr>
        <p:txBody>
          <a:bodyPr wrap="square" lIns="0" tIns="0" rIns="0" bIns="0" rtlCol="0">
            <a:spAutoFit/>
          </a:bodyPr>
          <a:lstStyle/>
          <a:p>
            <a:pPr fontAlgn="ctr"/>
            <a:r>
              <a:rPr kumimoji="1" lang="zh-TW" altLang="en-US" sz="1000" dirty="0">
                <a:latin typeface="BIZ UDPゴシック" panose="020B0400000000000000" pitchFamily="50" charset="-128"/>
                <a:ea typeface="BIZ UDPゴシック" panose="020B0400000000000000" pitchFamily="50" charset="-128"/>
              </a:rPr>
              <a:t>複合機配置適正化</a:t>
            </a:r>
          </a:p>
        </p:txBody>
      </p:sp>
      <p:sp>
        <p:nvSpPr>
          <p:cNvPr id="45" name="四角形: 角を丸くする 44">
            <a:extLst>
              <a:ext uri="{FF2B5EF4-FFF2-40B4-BE49-F238E27FC236}">
                <a16:creationId xmlns:a16="http://schemas.microsoft.com/office/drawing/2014/main" id="{CFEE745A-143C-161E-5B56-3B7EDFE9EC0A}"/>
              </a:ext>
            </a:extLst>
          </p:cNvPr>
          <p:cNvSpPr/>
          <p:nvPr/>
        </p:nvSpPr>
        <p:spPr>
          <a:xfrm>
            <a:off x="4717740" y="936567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sp>
        <p:nvSpPr>
          <p:cNvPr id="46" name="テキスト ボックス 45">
            <a:extLst>
              <a:ext uri="{FF2B5EF4-FFF2-40B4-BE49-F238E27FC236}">
                <a16:creationId xmlns:a16="http://schemas.microsoft.com/office/drawing/2014/main" id="{ED744E12-5F04-9C40-B632-2E5726F29654}"/>
              </a:ext>
            </a:extLst>
          </p:cNvPr>
          <p:cNvSpPr txBox="1"/>
          <p:nvPr/>
        </p:nvSpPr>
        <p:spPr>
          <a:xfrm>
            <a:off x="5482895" y="9760376"/>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書庫</a:t>
            </a:r>
          </a:p>
        </p:txBody>
      </p:sp>
      <p:sp>
        <p:nvSpPr>
          <p:cNvPr id="47" name="四角形: 角を丸くする 46">
            <a:extLst>
              <a:ext uri="{FF2B5EF4-FFF2-40B4-BE49-F238E27FC236}">
                <a16:creationId xmlns:a16="http://schemas.microsoft.com/office/drawing/2014/main" id="{04707E7F-B083-5372-8C64-1DAA07083184}"/>
              </a:ext>
            </a:extLst>
          </p:cNvPr>
          <p:cNvSpPr/>
          <p:nvPr/>
        </p:nvSpPr>
        <p:spPr>
          <a:xfrm>
            <a:off x="4717740" y="970907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cxnSp>
        <p:nvCxnSpPr>
          <p:cNvPr id="48" name="直線コネクタ 47">
            <a:extLst>
              <a:ext uri="{FF2B5EF4-FFF2-40B4-BE49-F238E27FC236}">
                <a16:creationId xmlns:a16="http://schemas.microsoft.com/office/drawing/2014/main" id="{049F1E2B-1A9F-EF23-7F39-E7EA1FC9ABC6}"/>
              </a:ext>
            </a:extLst>
          </p:cNvPr>
          <p:cNvCxnSpPr>
            <a:cxnSpLocks/>
          </p:cNvCxnSpPr>
          <p:nvPr/>
        </p:nvCxnSpPr>
        <p:spPr>
          <a:xfrm>
            <a:off x="4441725" y="5979038"/>
            <a:ext cx="0" cy="2748762"/>
          </a:xfrm>
          <a:prstGeom prst="line">
            <a:avLst/>
          </a:prstGeom>
          <a:ln w="19050">
            <a:solidFill>
              <a:srgbClr val="8FB737"/>
            </a:solidFill>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B1518C3-5866-FC19-57FB-564F95523137}"/>
              </a:ext>
            </a:extLst>
          </p:cNvPr>
          <p:cNvCxnSpPr>
            <a:cxnSpLocks/>
          </p:cNvCxnSpPr>
          <p:nvPr/>
        </p:nvCxnSpPr>
        <p:spPr>
          <a:xfrm>
            <a:off x="4441725" y="6401106"/>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A68F8191-8F55-AC74-64B7-50DC1EA3CF39}"/>
              </a:ext>
            </a:extLst>
          </p:cNvPr>
          <p:cNvCxnSpPr>
            <a:cxnSpLocks/>
          </p:cNvCxnSpPr>
          <p:nvPr/>
        </p:nvCxnSpPr>
        <p:spPr>
          <a:xfrm>
            <a:off x="4441725" y="7087900"/>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B3481CFB-913B-7D28-E6F5-B5A9F58EB9B1}"/>
              </a:ext>
            </a:extLst>
          </p:cNvPr>
          <p:cNvCxnSpPr>
            <a:cxnSpLocks/>
          </p:cNvCxnSpPr>
          <p:nvPr/>
        </p:nvCxnSpPr>
        <p:spPr>
          <a:xfrm>
            <a:off x="4441725" y="7431297"/>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D6404882-FACB-06F4-B980-1809CCFEC5FB}"/>
              </a:ext>
            </a:extLst>
          </p:cNvPr>
          <p:cNvCxnSpPr>
            <a:cxnSpLocks/>
          </p:cNvCxnSpPr>
          <p:nvPr/>
        </p:nvCxnSpPr>
        <p:spPr>
          <a:xfrm>
            <a:off x="4441725" y="7786897"/>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CDF1AB8-3494-503F-C17F-C06A893A521F}"/>
              </a:ext>
            </a:extLst>
          </p:cNvPr>
          <p:cNvCxnSpPr>
            <a:cxnSpLocks/>
          </p:cNvCxnSpPr>
          <p:nvPr/>
        </p:nvCxnSpPr>
        <p:spPr>
          <a:xfrm>
            <a:off x="4441725" y="8461488"/>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7FA3CA39-92FB-CC63-E162-DA2241974B3C}"/>
              </a:ext>
            </a:extLst>
          </p:cNvPr>
          <p:cNvCxnSpPr>
            <a:cxnSpLocks/>
          </p:cNvCxnSpPr>
          <p:nvPr/>
        </p:nvCxnSpPr>
        <p:spPr>
          <a:xfrm>
            <a:off x="4441725" y="8039484"/>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D0FAA55-4DB0-8BF6-67C7-483713922967}"/>
              </a:ext>
            </a:extLst>
          </p:cNvPr>
          <p:cNvCxnSpPr>
            <a:cxnSpLocks/>
          </p:cNvCxnSpPr>
          <p:nvPr/>
        </p:nvCxnSpPr>
        <p:spPr>
          <a:xfrm>
            <a:off x="4441725" y="6665896"/>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2F56E38C-7CEA-4FDC-2672-F3E3D8387D24}"/>
              </a:ext>
            </a:extLst>
          </p:cNvPr>
          <p:cNvCxnSpPr>
            <a:cxnSpLocks/>
          </p:cNvCxnSpPr>
          <p:nvPr/>
        </p:nvCxnSpPr>
        <p:spPr>
          <a:xfrm>
            <a:off x="4441725" y="9148282"/>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B2E55FEF-D898-4812-1C5C-5A0E16A54E3D}"/>
              </a:ext>
            </a:extLst>
          </p:cNvPr>
          <p:cNvCxnSpPr>
            <a:cxnSpLocks/>
          </p:cNvCxnSpPr>
          <p:nvPr/>
        </p:nvCxnSpPr>
        <p:spPr>
          <a:xfrm>
            <a:off x="4441725" y="9491679"/>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E90AC395-1D34-BE74-6FF3-9ED1C51C987C}"/>
              </a:ext>
            </a:extLst>
          </p:cNvPr>
          <p:cNvCxnSpPr>
            <a:cxnSpLocks/>
          </p:cNvCxnSpPr>
          <p:nvPr/>
        </p:nvCxnSpPr>
        <p:spPr>
          <a:xfrm>
            <a:off x="4441725" y="9835076"/>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C3C443B-C1E0-DFD5-C7C3-0F5F7D06E7DF}"/>
              </a:ext>
            </a:extLst>
          </p:cNvPr>
          <p:cNvCxnSpPr>
            <a:cxnSpLocks/>
          </p:cNvCxnSpPr>
          <p:nvPr/>
        </p:nvCxnSpPr>
        <p:spPr>
          <a:xfrm>
            <a:off x="4441725" y="8881085"/>
            <a:ext cx="0" cy="953991"/>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F14226B-2B38-8664-25CB-AABCCC39954E}"/>
              </a:ext>
            </a:extLst>
          </p:cNvPr>
          <p:cNvCxnSpPr>
            <a:cxnSpLocks/>
          </p:cNvCxnSpPr>
          <p:nvPr/>
        </p:nvCxnSpPr>
        <p:spPr>
          <a:xfrm>
            <a:off x="3997498" y="7251735"/>
            <a:ext cx="445898" cy="0"/>
          </a:xfrm>
          <a:prstGeom prst="line">
            <a:avLst/>
          </a:prstGeom>
          <a:ln w="19050">
            <a:solidFill>
              <a:srgbClr val="8FB737"/>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D84FBC62-FBBE-77C1-8E49-C3B8B2A977A8}"/>
              </a:ext>
            </a:extLst>
          </p:cNvPr>
          <p:cNvCxnSpPr>
            <a:cxnSpLocks/>
          </p:cNvCxnSpPr>
          <p:nvPr/>
        </p:nvCxnSpPr>
        <p:spPr>
          <a:xfrm>
            <a:off x="4365197" y="8996638"/>
            <a:ext cx="78199" cy="0"/>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04B4CD27-FF08-3E12-1747-560D69702ADC}"/>
              </a:ext>
            </a:extLst>
          </p:cNvPr>
          <p:cNvGrpSpPr/>
          <p:nvPr/>
        </p:nvGrpSpPr>
        <p:grpSpPr>
          <a:xfrm>
            <a:off x="4365315" y="6760636"/>
            <a:ext cx="292410" cy="72000"/>
            <a:chOff x="4365315" y="3280311"/>
            <a:chExt cx="292410" cy="72000"/>
          </a:xfrm>
        </p:grpSpPr>
        <p:cxnSp>
          <p:nvCxnSpPr>
            <p:cNvPr id="63" name="直線矢印コネクタ 62">
              <a:extLst>
                <a:ext uri="{FF2B5EF4-FFF2-40B4-BE49-F238E27FC236}">
                  <a16:creationId xmlns:a16="http://schemas.microsoft.com/office/drawing/2014/main" id="{6C7AFADB-194E-A95D-ECFC-AC58F4978068}"/>
                </a:ext>
              </a:extLst>
            </p:cNvPr>
            <p:cNvCxnSpPr>
              <a:cxnSpLocks/>
            </p:cNvCxnSpPr>
            <p:nvPr/>
          </p:nvCxnSpPr>
          <p:spPr>
            <a:xfrm>
              <a:off x="4513725" y="3342786"/>
              <a:ext cx="144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グラフィックス 233">
              <a:extLst>
                <a:ext uri="{FF2B5EF4-FFF2-40B4-BE49-F238E27FC236}">
                  <a16:creationId xmlns:a16="http://schemas.microsoft.com/office/drawing/2014/main" id="{B4713FAD-9B13-9C99-DBFC-CC46B841EB6F}"/>
                </a:ext>
              </a:extLst>
            </p:cNvPr>
            <p:cNvSpPr>
              <a:spLocks noChangeAspect="1"/>
            </p:cNvSpPr>
            <p:nvPr/>
          </p:nvSpPr>
          <p:spPr>
            <a:xfrm>
              <a:off x="4365315" y="3280311"/>
              <a:ext cx="144000" cy="72000"/>
            </a:xfrm>
            <a:custGeom>
              <a:avLst/>
              <a:gdLst>
                <a:gd name="connsiteX0" fmla="*/ 0 w 558355"/>
                <a:gd name="connsiteY0" fmla="*/ 279178 h 279177"/>
                <a:gd name="connsiteX1" fmla="*/ 279178 w 558355"/>
                <a:gd name="connsiteY1" fmla="*/ 0 h 279177"/>
                <a:gd name="connsiteX2" fmla="*/ 558356 w 558355"/>
                <a:gd name="connsiteY2" fmla="*/ 279178 h 279177"/>
              </a:gdLst>
              <a:ahLst/>
              <a:cxnLst>
                <a:cxn ang="0">
                  <a:pos x="connsiteX0" y="connsiteY0"/>
                </a:cxn>
                <a:cxn ang="0">
                  <a:pos x="connsiteX1" y="connsiteY1"/>
                </a:cxn>
                <a:cxn ang="0">
                  <a:pos x="connsiteX2" y="connsiteY2"/>
                </a:cxn>
              </a:cxnLst>
              <a:rect l="l" t="t" r="r" b="b"/>
              <a:pathLst>
                <a:path w="558355" h="279177">
                  <a:moveTo>
                    <a:pt x="0" y="279178"/>
                  </a:moveTo>
                  <a:cubicBezTo>
                    <a:pt x="0" y="124968"/>
                    <a:pt x="124968" y="0"/>
                    <a:pt x="279178" y="0"/>
                  </a:cubicBezTo>
                  <a:cubicBezTo>
                    <a:pt x="433388" y="0"/>
                    <a:pt x="558356" y="124968"/>
                    <a:pt x="558356" y="279178"/>
                  </a:cubicBezTo>
                </a:path>
              </a:pathLst>
            </a:custGeom>
            <a:noFill/>
            <a:ln w="19050" cap="flat">
              <a:solidFill>
                <a:srgbClr val="ED695F"/>
              </a:solidFill>
              <a:prstDash val="solid"/>
              <a:miter/>
            </a:ln>
          </p:spPr>
          <p:txBody>
            <a:bodyPr rtlCol="0" anchor="ctr"/>
            <a:lstStyle/>
            <a:p>
              <a:endParaRPr lang="ja-JP" altLang="en-US"/>
            </a:p>
          </p:txBody>
        </p:sp>
      </p:grpSp>
      <p:grpSp>
        <p:nvGrpSpPr>
          <p:cNvPr id="65" name="グループ化 64">
            <a:extLst>
              <a:ext uri="{FF2B5EF4-FFF2-40B4-BE49-F238E27FC236}">
                <a16:creationId xmlns:a16="http://schemas.microsoft.com/office/drawing/2014/main" id="{515EA86E-471C-DC74-E797-178EF3BFCFB6}"/>
              </a:ext>
            </a:extLst>
          </p:cNvPr>
          <p:cNvGrpSpPr/>
          <p:nvPr/>
        </p:nvGrpSpPr>
        <p:grpSpPr>
          <a:xfrm>
            <a:off x="4364797" y="8134224"/>
            <a:ext cx="292928" cy="72000"/>
            <a:chOff x="4364797" y="4653899"/>
            <a:chExt cx="292928" cy="72000"/>
          </a:xfrm>
        </p:grpSpPr>
        <p:cxnSp>
          <p:nvCxnSpPr>
            <p:cNvPr id="66" name="直線矢印コネクタ 65">
              <a:extLst>
                <a:ext uri="{FF2B5EF4-FFF2-40B4-BE49-F238E27FC236}">
                  <a16:creationId xmlns:a16="http://schemas.microsoft.com/office/drawing/2014/main" id="{F012B337-A09D-D443-3308-7319D84DE194}"/>
                </a:ext>
              </a:extLst>
            </p:cNvPr>
            <p:cNvCxnSpPr>
              <a:cxnSpLocks/>
            </p:cNvCxnSpPr>
            <p:nvPr/>
          </p:nvCxnSpPr>
          <p:spPr>
            <a:xfrm>
              <a:off x="4513725" y="4716374"/>
              <a:ext cx="144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グラフィックス 233">
              <a:extLst>
                <a:ext uri="{FF2B5EF4-FFF2-40B4-BE49-F238E27FC236}">
                  <a16:creationId xmlns:a16="http://schemas.microsoft.com/office/drawing/2014/main" id="{1063930A-CC26-6BE3-CCB9-24C1FB5F1E56}"/>
                </a:ext>
              </a:extLst>
            </p:cNvPr>
            <p:cNvSpPr>
              <a:spLocks noChangeAspect="1"/>
            </p:cNvSpPr>
            <p:nvPr/>
          </p:nvSpPr>
          <p:spPr>
            <a:xfrm>
              <a:off x="4364797" y="4653899"/>
              <a:ext cx="144000" cy="72000"/>
            </a:xfrm>
            <a:custGeom>
              <a:avLst/>
              <a:gdLst>
                <a:gd name="connsiteX0" fmla="*/ 0 w 558355"/>
                <a:gd name="connsiteY0" fmla="*/ 279178 h 279177"/>
                <a:gd name="connsiteX1" fmla="*/ 279178 w 558355"/>
                <a:gd name="connsiteY1" fmla="*/ 0 h 279177"/>
                <a:gd name="connsiteX2" fmla="*/ 558356 w 558355"/>
                <a:gd name="connsiteY2" fmla="*/ 279178 h 279177"/>
              </a:gdLst>
              <a:ahLst/>
              <a:cxnLst>
                <a:cxn ang="0">
                  <a:pos x="connsiteX0" y="connsiteY0"/>
                </a:cxn>
                <a:cxn ang="0">
                  <a:pos x="connsiteX1" y="connsiteY1"/>
                </a:cxn>
                <a:cxn ang="0">
                  <a:pos x="connsiteX2" y="connsiteY2"/>
                </a:cxn>
              </a:cxnLst>
              <a:rect l="l" t="t" r="r" b="b"/>
              <a:pathLst>
                <a:path w="558355" h="279177">
                  <a:moveTo>
                    <a:pt x="0" y="279178"/>
                  </a:moveTo>
                  <a:cubicBezTo>
                    <a:pt x="0" y="124968"/>
                    <a:pt x="124968" y="0"/>
                    <a:pt x="279178" y="0"/>
                  </a:cubicBezTo>
                  <a:cubicBezTo>
                    <a:pt x="433388" y="0"/>
                    <a:pt x="558356" y="124968"/>
                    <a:pt x="558356" y="279178"/>
                  </a:cubicBezTo>
                </a:path>
              </a:pathLst>
            </a:custGeom>
            <a:noFill/>
            <a:ln w="19050" cap="flat">
              <a:solidFill>
                <a:srgbClr val="ED695F"/>
              </a:solidFill>
              <a:prstDash val="solid"/>
              <a:miter/>
            </a:ln>
          </p:spPr>
          <p:txBody>
            <a:bodyPr rtlCol="0" anchor="ctr"/>
            <a:lstStyle/>
            <a:p>
              <a:endParaRPr lang="ja-JP" altLang="en-US"/>
            </a:p>
          </p:txBody>
        </p:sp>
      </p:grpSp>
      <p:cxnSp>
        <p:nvCxnSpPr>
          <p:cNvPr id="68" name="直線コネクタ 67">
            <a:extLst>
              <a:ext uri="{FF2B5EF4-FFF2-40B4-BE49-F238E27FC236}">
                <a16:creationId xmlns:a16="http://schemas.microsoft.com/office/drawing/2014/main" id="{BB46A964-5902-573C-F8AB-C19FCDE3A18A}"/>
              </a:ext>
            </a:extLst>
          </p:cNvPr>
          <p:cNvCxnSpPr>
            <a:cxnSpLocks/>
            <a:stCxn id="7" idx="0"/>
          </p:cNvCxnSpPr>
          <p:nvPr/>
        </p:nvCxnSpPr>
        <p:spPr>
          <a:xfrm>
            <a:off x="4362592" y="6156977"/>
            <a:ext cx="2723" cy="2839661"/>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07E25B5-9101-2DA1-9721-D60B3225F736}"/>
              </a:ext>
            </a:extLst>
          </p:cNvPr>
          <p:cNvCxnSpPr>
            <a:cxnSpLocks/>
          </p:cNvCxnSpPr>
          <p:nvPr/>
        </p:nvCxnSpPr>
        <p:spPr>
          <a:xfrm>
            <a:off x="3997498" y="7993151"/>
            <a:ext cx="367299" cy="0"/>
          </a:xfrm>
          <a:prstGeom prst="line">
            <a:avLst/>
          </a:prstGeom>
          <a:ln w="19050">
            <a:solidFill>
              <a:srgbClr val="ED695F"/>
            </a:solidFill>
          </a:ln>
        </p:spPr>
        <p:style>
          <a:lnRef idx="1">
            <a:schemeClr val="accent1"/>
          </a:lnRef>
          <a:fillRef idx="0">
            <a:schemeClr val="accent1"/>
          </a:fillRef>
          <a:effectRef idx="0">
            <a:schemeClr val="accent1"/>
          </a:effectRef>
          <a:fontRef idx="minor">
            <a:schemeClr val="tx1"/>
          </a:fontRef>
        </p:style>
      </p:cxnSp>
      <p:grpSp>
        <p:nvGrpSpPr>
          <p:cNvPr id="70" name="グループ化 69">
            <a:extLst>
              <a:ext uri="{FF2B5EF4-FFF2-40B4-BE49-F238E27FC236}">
                <a16:creationId xmlns:a16="http://schemas.microsoft.com/office/drawing/2014/main" id="{D33690AE-2A67-A90B-5B8E-062C14926AB2}"/>
              </a:ext>
            </a:extLst>
          </p:cNvPr>
          <p:cNvGrpSpPr/>
          <p:nvPr/>
        </p:nvGrpSpPr>
        <p:grpSpPr>
          <a:xfrm>
            <a:off x="1928291" y="7112491"/>
            <a:ext cx="2015307" cy="280423"/>
            <a:chOff x="1928291" y="3655006"/>
            <a:chExt cx="2015307" cy="280423"/>
          </a:xfrm>
        </p:grpSpPr>
        <p:grpSp>
          <p:nvGrpSpPr>
            <p:cNvPr id="71" name="グループ化 70">
              <a:extLst>
                <a:ext uri="{FF2B5EF4-FFF2-40B4-BE49-F238E27FC236}">
                  <a16:creationId xmlns:a16="http://schemas.microsoft.com/office/drawing/2014/main" id="{E496F12C-D3BB-454A-15F4-3A358A3ECE48}"/>
                </a:ext>
              </a:extLst>
            </p:cNvPr>
            <p:cNvGrpSpPr/>
            <p:nvPr/>
          </p:nvGrpSpPr>
          <p:grpSpPr>
            <a:xfrm>
              <a:off x="2395731" y="3669217"/>
              <a:ext cx="1547867" cy="252000"/>
              <a:chOff x="2777812" y="8455118"/>
              <a:chExt cx="1547867" cy="252000"/>
            </a:xfrm>
          </p:grpSpPr>
          <p:sp>
            <p:nvSpPr>
              <p:cNvPr id="73" name="テキスト ボックス 72">
                <a:extLst>
                  <a:ext uri="{FF2B5EF4-FFF2-40B4-BE49-F238E27FC236}">
                    <a16:creationId xmlns:a16="http://schemas.microsoft.com/office/drawing/2014/main" id="{B0343385-DB28-7E5E-02DB-920B8BFBC0DF}"/>
                  </a:ext>
                </a:extLst>
              </p:cNvPr>
              <p:cNvSpPr txBox="1"/>
              <p:nvPr/>
            </p:nvSpPr>
            <p:spPr>
              <a:xfrm>
                <a:off x="3562650" y="8504174"/>
                <a:ext cx="763029"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柔軟な働き方</a:t>
                </a:r>
              </a:p>
            </p:txBody>
          </p:sp>
          <p:sp>
            <p:nvSpPr>
              <p:cNvPr id="74" name="四角形: 角を丸くする 73">
                <a:extLst>
                  <a:ext uri="{FF2B5EF4-FFF2-40B4-BE49-F238E27FC236}">
                    <a16:creationId xmlns:a16="http://schemas.microsoft.com/office/drawing/2014/main" id="{27D1E119-0C90-837E-68F6-1194A45C0C65}"/>
                  </a:ext>
                </a:extLst>
              </p:cNvPr>
              <p:cNvSpPr/>
              <p:nvPr/>
            </p:nvSpPr>
            <p:spPr>
              <a:xfrm>
                <a:off x="2777812" y="8455118"/>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72" name="矢印: 右 71">
              <a:extLst>
                <a:ext uri="{FF2B5EF4-FFF2-40B4-BE49-F238E27FC236}">
                  <a16:creationId xmlns:a16="http://schemas.microsoft.com/office/drawing/2014/main" id="{BDDBA3F3-5545-9728-691C-E97FE0B4316D}"/>
                </a:ext>
              </a:extLst>
            </p:cNvPr>
            <p:cNvSpPr/>
            <p:nvPr/>
          </p:nvSpPr>
          <p:spPr>
            <a:xfrm>
              <a:off x="1928291" y="3655006"/>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grpSp>
        <p:nvGrpSpPr>
          <p:cNvPr id="75" name="グループ化 74">
            <a:extLst>
              <a:ext uri="{FF2B5EF4-FFF2-40B4-BE49-F238E27FC236}">
                <a16:creationId xmlns:a16="http://schemas.microsoft.com/office/drawing/2014/main" id="{C9D1B43A-D362-5A03-B1CF-02C103F2D0EE}"/>
              </a:ext>
            </a:extLst>
          </p:cNvPr>
          <p:cNvGrpSpPr/>
          <p:nvPr/>
        </p:nvGrpSpPr>
        <p:grpSpPr>
          <a:xfrm>
            <a:off x="1928291" y="7852940"/>
            <a:ext cx="2072374" cy="280423"/>
            <a:chOff x="1928291" y="4372615"/>
            <a:chExt cx="2072374" cy="280423"/>
          </a:xfrm>
        </p:grpSpPr>
        <p:grpSp>
          <p:nvGrpSpPr>
            <p:cNvPr id="76" name="グループ化 75">
              <a:extLst>
                <a:ext uri="{FF2B5EF4-FFF2-40B4-BE49-F238E27FC236}">
                  <a16:creationId xmlns:a16="http://schemas.microsoft.com/office/drawing/2014/main" id="{A82A899B-AEAF-4673-A5ED-6BD2ADA89539}"/>
                </a:ext>
              </a:extLst>
            </p:cNvPr>
            <p:cNvGrpSpPr/>
            <p:nvPr/>
          </p:nvGrpSpPr>
          <p:grpSpPr>
            <a:xfrm>
              <a:off x="2395731" y="4386826"/>
              <a:ext cx="1604934" cy="252000"/>
              <a:chOff x="2777812" y="8825982"/>
              <a:chExt cx="1604934" cy="252000"/>
            </a:xfrm>
          </p:grpSpPr>
          <p:sp>
            <p:nvSpPr>
              <p:cNvPr id="78" name="テキスト ボックス 77">
                <a:extLst>
                  <a:ext uri="{FF2B5EF4-FFF2-40B4-BE49-F238E27FC236}">
                    <a16:creationId xmlns:a16="http://schemas.microsoft.com/office/drawing/2014/main" id="{29BEE42D-3528-1115-63E6-F5A05269EAD4}"/>
                  </a:ext>
                </a:extLst>
              </p:cNvPr>
              <p:cNvSpPr txBox="1"/>
              <p:nvPr/>
            </p:nvSpPr>
            <p:spPr>
              <a:xfrm>
                <a:off x="3562650" y="8875038"/>
                <a:ext cx="820096" cy="153888"/>
              </a:xfrm>
              <a:prstGeom prst="rect">
                <a:avLst/>
              </a:prstGeom>
              <a:noFill/>
            </p:spPr>
            <p:txBody>
              <a:bodyPr wrap="none" lIns="0" tIns="0" bIns="0" rtlCol="0">
                <a:spAutoFit/>
              </a:bodyPr>
              <a:lstStyle/>
              <a:p>
                <a:pPr fontAlgn="ctr"/>
                <a:r>
                  <a:rPr kumimoji="1" lang="ja-JP" altLang="en-US" sz="1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D5A420D8-E27C-C3B8-9E9B-436A893714A5}"/>
                  </a:ext>
                </a:extLst>
              </p:cNvPr>
              <p:cNvSpPr/>
              <p:nvPr/>
            </p:nvSpPr>
            <p:spPr>
              <a:xfrm>
                <a:off x="2777812" y="882598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77" name="矢印: 右 76">
              <a:extLst>
                <a:ext uri="{FF2B5EF4-FFF2-40B4-BE49-F238E27FC236}">
                  <a16:creationId xmlns:a16="http://schemas.microsoft.com/office/drawing/2014/main" id="{97EB382A-F9BE-4883-BDF0-0D7DD838009B}"/>
                </a:ext>
              </a:extLst>
            </p:cNvPr>
            <p:cNvSpPr/>
            <p:nvPr/>
          </p:nvSpPr>
          <p:spPr>
            <a:xfrm>
              <a:off x="1928291" y="4372615"/>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sp>
        <p:nvSpPr>
          <p:cNvPr id="80" name="四角形: 角を丸くする 79">
            <a:extLst>
              <a:ext uri="{FF2B5EF4-FFF2-40B4-BE49-F238E27FC236}">
                <a16:creationId xmlns:a16="http://schemas.microsoft.com/office/drawing/2014/main" id="{55FC1DB9-DAD6-2945-D886-75114CC6F436}"/>
              </a:ext>
            </a:extLst>
          </p:cNvPr>
          <p:cNvSpPr/>
          <p:nvPr/>
        </p:nvSpPr>
        <p:spPr>
          <a:xfrm>
            <a:off x="504000" y="7112491"/>
            <a:ext cx="1441046" cy="1020872"/>
          </a:xfrm>
          <a:prstGeom prst="roundRect">
            <a:avLst>
              <a:gd name="adj" fmla="val 30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Ⅱ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職員の生産性向上</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機能性・効率性</a:t>
            </a:r>
            <a:endParaRPr kumimoji="1" lang="en-US" altLang="ja-JP" sz="1000" dirty="0">
              <a:latin typeface="BIZ UDPゴシック" panose="020B0400000000000000" pitchFamily="50" charset="-128"/>
              <a:ea typeface="BIZ UDPゴシック" panose="020B0400000000000000" pitchFamily="50" charset="-128"/>
            </a:endParaRPr>
          </a:p>
        </p:txBody>
      </p:sp>
      <p:cxnSp>
        <p:nvCxnSpPr>
          <p:cNvPr id="81" name="直線矢印コネクタ 80">
            <a:extLst>
              <a:ext uri="{FF2B5EF4-FFF2-40B4-BE49-F238E27FC236}">
                <a16:creationId xmlns:a16="http://schemas.microsoft.com/office/drawing/2014/main" id="{CEB5F4DF-1694-B358-3A77-D3B1D4398AC5}"/>
              </a:ext>
            </a:extLst>
          </p:cNvPr>
          <p:cNvCxnSpPr>
            <a:cxnSpLocks/>
          </p:cNvCxnSpPr>
          <p:nvPr/>
        </p:nvCxnSpPr>
        <p:spPr>
          <a:xfrm>
            <a:off x="4441607" y="5979038"/>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A4401C03-3FC7-CDD5-9E8A-A59391C634E7}"/>
              </a:ext>
            </a:extLst>
          </p:cNvPr>
          <p:cNvCxnSpPr>
            <a:cxnSpLocks/>
          </p:cNvCxnSpPr>
          <p:nvPr/>
        </p:nvCxnSpPr>
        <p:spPr>
          <a:xfrm>
            <a:off x="4441725" y="8881085"/>
            <a:ext cx="216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8DBD2384-6C61-EE54-2E1C-5D614D4C875C}"/>
              </a:ext>
            </a:extLst>
          </p:cNvPr>
          <p:cNvCxnSpPr>
            <a:cxnSpLocks/>
          </p:cNvCxnSpPr>
          <p:nvPr/>
        </p:nvCxnSpPr>
        <p:spPr>
          <a:xfrm>
            <a:off x="4440372" y="8727800"/>
            <a:ext cx="216000" cy="0"/>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4837257C-0265-A00C-9A82-2895A5591573}"/>
              </a:ext>
            </a:extLst>
          </p:cNvPr>
          <p:cNvSpPr txBox="1"/>
          <p:nvPr/>
        </p:nvSpPr>
        <p:spPr>
          <a:xfrm>
            <a:off x="928950" y="5449069"/>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86" name="テキスト ボックス 85">
            <a:extLst>
              <a:ext uri="{FF2B5EF4-FFF2-40B4-BE49-F238E27FC236}">
                <a16:creationId xmlns:a16="http://schemas.microsoft.com/office/drawing/2014/main" id="{2B3DF4D8-691F-813E-0410-ECEC7DB322DA}"/>
              </a:ext>
            </a:extLst>
          </p:cNvPr>
          <p:cNvSpPr txBox="1"/>
          <p:nvPr/>
        </p:nvSpPr>
        <p:spPr>
          <a:xfrm>
            <a:off x="3175800" y="5449069"/>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065F616D-5E32-0492-513C-531C331F3982}"/>
              </a:ext>
            </a:extLst>
          </p:cNvPr>
          <p:cNvSpPr txBox="1"/>
          <p:nvPr/>
        </p:nvSpPr>
        <p:spPr>
          <a:xfrm>
            <a:off x="5706932" y="5449069"/>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E3502C5-9B81-AB73-2ADD-68C60EA4C38F}"/>
              </a:ext>
            </a:extLst>
          </p:cNvPr>
          <p:cNvGrpSpPr/>
          <p:nvPr/>
        </p:nvGrpSpPr>
        <p:grpSpPr>
          <a:xfrm>
            <a:off x="4362592" y="6084977"/>
            <a:ext cx="292410" cy="72000"/>
            <a:chOff x="4365315" y="3280311"/>
            <a:chExt cx="292410" cy="72000"/>
          </a:xfrm>
        </p:grpSpPr>
        <p:cxnSp>
          <p:nvCxnSpPr>
            <p:cNvPr id="6" name="直線矢印コネクタ 5">
              <a:extLst>
                <a:ext uri="{FF2B5EF4-FFF2-40B4-BE49-F238E27FC236}">
                  <a16:creationId xmlns:a16="http://schemas.microsoft.com/office/drawing/2014/main" id="{018BB12D-9E73-B13E-4EF0-1BF4C74A93F1}"/>
                </a:ext>
              </a:extLst>
            </p:cNvPr>
            <p:cNvCxnSpPr>
              <a:cxnSpLocks/>
            </p:cNvCxnSpPr>
            <p:nvPr/>
          </p:nvCxnSpPr>
          <p:spPr>
            <a:xfrm>
              <a:off x="4513725" y="3342786"/>
              <a:ext cx="144000" cy="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グラフィックス 233">
              <a:extLst>
                <a:ext uri="{FF2B5EF4-FFF2-40B4-BE49-F238E27FC236}">
                  <a16:creationId xmlns:a16="http://schemas.microsoft.com/office/drawing/2014/main" id="{9BF3206D-AEBB-862F-4BC7-A68F7BB28B1C}"/>
                </a:ext>
              </a:extLst>
            </p:cNvPr>
            <p:cNvSpPr>
              <a:spLocks noChangeAspect="1"/>
            </p:cNvSpPr>
            <p:nvPr/>
          </p:nvSpPr>
          <p:spPr>
            <a:xfrm>
              <a:off x="4365315" y="3280311"/>
              <a:ext cx="144000" cy="72000"/>
            </a:xfrm>
            <a:custGeom>
              <a:avLst/>
              <a:gdLst>
                <a:gd name="connsiteX0" fmla="*/ 0 w 558355"/>
                <a:gd name="connsiteY0" fmla="*/ 279178 h 279177"/>
                <a:gd name="connsiteX1" fmla="*/ 279178 w 558355"/>
                <a:gd name="connsiteY1" fmla="*/ 0 h 279177"/>
                <a:gd name="connsiteX2" fmla="*/ 558356 w 558355"/>
                <a:gd name="connsiteY2" fmla="*/ 279178 h 279177"/>
              </a:gdLst>
              <a:ahLst/>
              <a:cxnLst>
                <a:cxn ang="0">
                  <a:pos x="connsiteX0" y="connsiteY0"/>
                </a:cxn>
                <a:cxn ang="0">
                  <a:pos x="connsiteX1" y="connsiteY1"/>
                </a:cxn>
                <a:cxn ang="0">
                  <a:pos x="connsiteX2" y="connsiteY2"/>
                </a:cxn>
              </a:cxnLst>
              <a:rect l="l" t="t" r="r" b="b"/>
              <a:pathLst>
                <a:path w="558355" h="279177">
                  <a:moveTo>
                    <a:pt x="0" y="279178"/>
                  </a:moveTo>
                  <a:cubicBezTo>
                    <a:pt x="0" y="124968"/>
                    <a:pt x="124968" y="0"/>
                    <a:pt x="279178" y="0"/>
                  </a:cubicBezTo>
                  <a:cubicBezTo>
                    <a:pt x="433388" y="0"/>
                    <a:pt x="558356" y="124968"/>
                    <a:pt x="558356" y="279178"/>
                  </a:cubicBezTo>
                </a:path>
              </a:pathLst>
            </a:custGeom>
            <a:noFill/>
            <a:ln w="19050" cap="flat">
              <a:solidFill>
                <a:srgbClr val="ED695F"/>
              </a:solidFill>
              <a:prstDash val="solid"/>
              <a:miter/>
            </a:ln>
          </p:spPr>
          <p:txBody>
            <a:bodyPr rtlCol="0" anchor="ctr"/>
            <a:lstStyle/>
            <a:p>
              <a:endParaRPr lang="ja-JP" altLang="en-US"/>
            </a:p>
          </p:txBody>
        </p:sp>
      </p:grpSp>
      <p:cxnSp>
        <p:nvCxnSpPr>
          <p:cNvPr id="12" name="直線矢印コネクタ 11">
            <a:extLst>
              <a:ext uri="{FF2B5EF4-FFF2-40B4-BE49-F238E27FC236}">
                <a16:creationId xmlns:a16="http://schemas.microsoft.com/office/drawing/2014/main" id="{C6138BDC-CB7C-B6FF-D90C-6C03DBF3D82E}"/>
              </a:ext>
            </a:extLst>
          </p:cNvPr>
          <p:cNvCxnSpPr>
            <a:cxnSpLocks/>
          </p:cNvCxnSpPr>
          <p:nvPr/>
        </p:nvCxnSpPr>
        <p:spPr>
          <a:xfrm>
            <a:off x="3519888" y="7445151"/>
            <a:ext cx="0" cy="341746"/>
          </a:xfrm>
          <a:prstGeom prst="straightConnector1">
            <a:avLst/>
          </a:prstGeom>
          <a:ln w="19050">
            <a:solidFill>
              <a:srgbClr val="8FB737"/>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33AB9D2-1032-4DA0-E20E-4B4715DDAF2E}"/>
              </a:ext>
            </a:extLst>
          </p:cNvPr>
          <p:cNvCxnSpPr>
            <a:cxnSpLocks/>
          </p:cNvCxnSpPr>
          <p:nvPr/>
        </p:nvCxnSpPr>
        <p:spPr>
          <a:xfrm flipV="1">
            <a:off x="3618275" y="7425510"/>
            <a:ext cx="0" cy="355600"/>
          </a:xfrm>
          <a:prstGeom prst="straightConnector1">
            <a:avLst/>
          </a:prstGeom>
          <a:ln w="19050">
            <a:solidFill>
              <a:srgbClr val="ED695F"/>
            </a:solidFill>
            <a:tailEnd type="triangle" w="lg" len="med"/>
          </a:ln>
        </p:spPr>
        <p:style>
          <a:lnRef idx="1">
            <a:schemeClr val="accent1"/>
          </a:lnRef>
          <a:fillRef idx="0">
            <a:schemeClr val="accent1"/>
          </a:fillRef>
          <a:effectRef idx="0">
            <a:schemeClr val="accent1"/>
          </a:effectRef>
          <a:fontRef idx="minor">
            <a:schemeClr val="tx1"/>
          </a:fontRef>
        </p:style>
      </p:cxnSp>
      <p:sp>
        <p:nvSpPr>
          <p:cNvPr id="82" name="コンテンツ プレースホルダー 17">
            <a:extLst>
              <a:ext uri="{FF2B5EF4-FFF2-40B4-BE49-F238E27FC236}">
                <a16:creationId xmlns:a16="http://schemas.microsoft.com/office/drawing/2014/main" id="{0919BFAF-80E0-4A45-B8C7-D9769CDAEFB1}"/>
              </a:ext>
            </a:extLst>
          </p:cNvPr>
          <p:cNvSpPr txBox="1">
            <a:spLocks/>
          </p:cNvSpPr>
          <p:nvPr/>
        </p:nvSpPr>
        <p:spPr>
          <a:xfrm>
            <a:off x="503196" y="1743870"/>
            <a:ext cx="6552000" cy="288078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「機能的で職員が働きやすい庁舎」「業務の効率化、職員の多様な働き方に対応した庁舎」等の基本方針を包含して、「職員の生産性向上」として分類した。</a:t>
            </a:r>
            <a:endParaRPr kumimoji="1" lang="en-US" altLang="ja-JP" sz="1200" dirty="0">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これを実現するための取組としては、柔軟な働き方の実現、執務空間や会議室の環境整備、業務プロセスの見直し、</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latin typeface="BIZ UDPゴシック" panose="020B0400000000000000" pitchFamily="50" charset="-128"/>
                <a:ea typeface="BIZ UDPゴシック" panose="020B0400000000000000" pitchFamily="50" charset="-128"/>
              </a:rPr>
              <a:t>の推進等がある。</a:t>
            </a:r>
            <a:endParaRPr kumimoji="1" lang="en-US" altLang="ja-JP" sz="1200" strike="sngStrike" dirty="0">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t>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推進の観点から「柔軟な働き方」と「</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」を検討すべき戦略として定義した。「柔軟な働き方」は、職員が業務の内容や目的に応じてそれに適した場所や時間を自由に選択可能とする取組である。「</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」は、紙媒体の書類・資料を電子化してデータとして活用・保管する取組で、書類の保管場所や倉庫のスペース確保に係るコスト削減はもとより、環境保護にも資する取組である。</a:t>
            </a:r>
            <a:endParaRPr lang="en-US" altLang="ja-JP" sz="1200" dirty="0"/>
          </a:p>
          <a:p>
            <a:pPr marL="0" indent="0" algn="just" fontAlgn="ctr">
              <a:lnSpc>
                <a:spcPct val="120000"/>
              </a:lnSpc>
              <a:spcBef>
                <a:spcPts val="0"/>
              </a:spcBef>
              <a:buNone/>
            </a:pPr>
            <a:r>
              <a:rPr lang="ja-JP" altLang="en-US" sz="1200" dirty="0"/>
              <a:t>　これらの戦略を実践するために、調査結果に基づき下図のとおり</a:t>
            </a:r>
            <a:r>
              <a:rPr lang="en-US" altLang="ja-JP" sz="1200" dirty="0"/>
              <a:t>12</a:t>
            </a:r>
            <a:r>
              <a:rPr lang="ja-JP" altLang="en-US" sz="1200" dirty="0"/>
              <a:t>の施策に整理した。例えば、職員</a:t>
            </a:r>
            <a:r>
              <a:rPr lang="en-US" altLang="ja-JP" sz="1200" dirty="0"/>
              <a:t>1</a:t>
            </a:r>
            <a:r>
              <a:rPr lang="ja-JP" altLang="en-US" sz="1200" dirty="0"/>
              <a:t>人</a:t>
            </a:r>
            <a:r>
              <a:rPr lang="en-US" altLang="ja-JP" sz="1200" dirty="0"/>
              <a:t>1</a:t>
            </a:r>
            <a:r>
              <a:rPr lang="ja-JP" altLang="en-US" sz="1200" dirty="0"/>
              <a:t>人がリモート参加することも想定したオンライン会議はそのひとつである。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Tree>
    <p:extLst>
      <p:ext uri="{BB962C8B-B14F-4D97-AF65-F5344CB8AC3E}">
        <p14:creationId xmlns:p14="http://schemas.microsoft.com/office/powerpoint/2010/main" val="223892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348755912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12</a:t>
            </a:fld>
            <a:endParaRPr kumimoji="1" lang="ja-JP" altLang="en-US"/>
          </a:p>
        </p:txBody>
      </p:sp>
      <p:sp>
        <p:nvSpPr>
          <p:cNvPr id="4" name="テキスト プレースホルダー 3">
            <a:extLst>
              <a:ext uri="{FF2B5EF4-FFF2-40B4-BE49-F238E27FC236}">
                <a16:creationId xmlns:a16="http://schemas.microsoft.com/office/drawing/2014/main" id="{8E0BD93E-3CFA-D0A5-AEBA-8EA827D25141}"/>
              </a:ext>
            </a:extLst>
          </p:cNvPr>
          <p:cNvSpPr>
            <a:spLocks noGrp="1"/>
          </p:cNvSpPr>
          <p:nvPr>
            <p:ph type="body" sz="quarter" idx="14"/>
          </p:nvPr>
        </p:nvSpPr>
        <p:spPr>
          <a:xfrm>
            <a:off x="3779838" y="361990"/>
            <a:ext cx="3384000" cy="332399"/>
          </a:xfrm>
        </p:spPr>
        <p:txBody>
          <a:bodyPr/>
          <a:lstStyle/>
          <a:p>
            <a:r>
              <a:rPr lang="en-US" altLang="ja-JP" dirty="0"/>
              <a:t>2-2.</a:t>
            </a:r>
            <a:r>
              <a:rPr lang="ja-JP" altLang="en-US" dirty="0"/>
              <a:t> </a:t>
            </a:r>
            <a:r>
              <a:rPr lang="en-US" altLang="ja-JP" dirty="0">
                <a:uFill>
                  <a:solidFill>
                    <a:srgbClr val="31926F"/>
                  </a:solidFill>
                </a:uFill>
              </a:rPr>
              <a:t>DX</a:t>
            </a:r>
            <a:r>
              <a:rPr lang="ja-JP" altLang="en-US" dirty="0"/>
              <a:t>推進に当たり押さえておくべき基本方針</a:t>
            </a:r>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【Ⅲ </a:t>
            </a:r>
            <a:r>
              <a:rPr lang="ja-JP" altLang="en-US" sz="1600" b="1" dirty="0"/>
              <a:t>環境性能向上</a:t>
            </a:r>
            <a:r>
              <a:rPr lang="en-US" altLang="ja-JP" sz="1600" b="1" dirty="0"/>
              <a:t>】 </a:t>
            </a:r>
            <a:r>
              <a:rPr lang="ja-JP" altLang="en-US" sz="1600" b="1" dirty="0"/>
              <a:t>ライフサイクルコスト、環境性能</a:t>
            </a:r>
          </a:p>
        </p:txBody>
      </p:sp>
      <p:grpSp>
        <p:nvGrpSpPr>
          <p:cNvPr id="3" name="グループ化 2">
            <a:extLst>
              <a:ext uri="{FF2B5EF4-FFF2-40B4-BE49-F238E27FC236}">
                <a16:creationId xmlns:a16="http://schemas.microsoft.com/office/drawing/2014/main" id="{8CB9056E-7446-2F21-7898-514EC3279B4E}"/>
              </a:ext>
            </a:extLst>
          </p:cNvPr>
          <p:cNvGrpSpPr/>
          <p:nvPr/>
        </p:nvGrpSpPr>
        <p:grpSpPr>
          <a:xfrm>
            <a:off x="504000" y="4653157"/>
            <a:ext cx="6677845" cy="3388616"/>
            <a:chOff x="504000" y="5899525"/>
            <a:chExt cx="6677845" cy="3388616"/>
          </a:xfrm>
        </p:grpSpPr>
        <p:cxnSp>
          <p:nvCxnSpPr>
            <p:cNvPr id="20" name="直線コネクタ 19">
              <a:extLst>
                <a:ext uri="{FF2B5EF4-FFF2-40B4-BE49-F238E27FC236}">
                  <a16:creationId xmlns:a16="http://schemas.microsoft.com/office/drawing/2014/main" id="{C91B7999-E70C-2970-D25B-BF30AAE92E23}"/>
                </a:ext>
              </a:extLst>
            </p:cNvPr>
            <p:cNvCxnSpPr>
              <a:cxnSpLocks/>
            </p:cNvCxnSpPr>
            <p:nvPr/>
          </p:nvCxnSpPr>
          <p:spPr>
            <a:xfrm>
              <a:off x="504000" y="6845427"/>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ECAF85B7-5AA5-4B47-DE23-7CABC3B2CA41}"/>
                </a:ext>
              </a:extLst>
            </p:cNvPr>
            <p:cNvSpPr>
              <a:spLocks noChangeAspect="1"/>
            </p:cNvSpPr>
            <p:nvPr/>
          </p:nvSpPr>
          <p:spPr>
            <a:xfrm>
              <a:off x="3121336" y="589952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5" name="楕円 24">
              <a:extLst>
                <a:ext uri="{FF2B5EF4-FFF2-40B4-BE49-F238E27FC236}">
                  <a16:creationId xmlns:a16="http://schemas.microsoft.com/office/drawing/2014/main" id="{52E6D333-F8CE-E0E8-540E-2A9E7C12F4A6}"/>
                </a:ext>
              </a:extLst>
            </p:cNvPr>
            <p:cNvSpPr>
              <a:spLocks noChangeAspect="1"/>
            </p:cNvSpPr>
            <p:nvPr/>
          </p:nvSpPr>
          <p:spPr>
            <a:xfrm>
              <a:off x="5652468" y="589952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6" name="楕円 25">
              <a:extLst>
                <a:ext uri="{FF2B5EF4-FFF2-40B4-BE49-F238E27FC236}">
                  <a16:creationId xmlns:a16="http://schemas.microsoft.com/office/drawing/2014/main" id="{267D734E-8D9F-37A7-7832-9B85617885E4}"/>
                </a:ext>
              </a:extLst>
            </p:cNvPr>
            <p:cNvSpPr>
              <a:spLocks noChangeAspect="1"/>
            </p:cNvSpPr>
            <p:nvPr/>
          </p:nvSpPr>
          <p:spPr>
            <a:xfrm>
              <a:off x="1054022" y="5899525"/>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27" name="直線コネクタ 26">
              <a:extLst>
                <a:ext uri="{FF2B5EF4-FFF2-40B4-BE49-F238E27FC236}">
                  <a16:creationId xmlns:a16="http://schemas.microsoft.com/office/drawing/2014/main" id="{5971D65D-84E1-CEA5-199F-C929B7BFF228}"/>
                </a:ext>
              </a:extLst>
            </p:cNvPr>
            <p:cNvCxnSpPr>
              <a:cxnSpLocks/>
            </p:cNvCxnSpPr>
            <p:nvPr/>
          </p:nvCxnSpPr>
          <p:spPr>
            <a:xfrm>
              <a:off x="2318971" y="6845427"/>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9442FF8-9E06-77AC-CB06-AC575400BB72}"/>
                </a:ext>
              </a:extLst>
            </p:cNvPr>
            <p:cNvCxnSpPr>
              <a:cxnSpLocks/>
            </p:cNvCxnSpPr>
            <p:nvPr/>
          </p:nvCxnSpPr>
          <p:spPr>
            <a:xfrm>
              <a:off x="4717740" y="6845427"/>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8A105EF-15AD-F550-828D-0AB0240E8F7F}"/>
                </a:ext>
              </a:extLst>
            </p:cNvPr>
            <p:cNvSpPr txBox="1"/>
            <p:nvPr/>
          </p:nvSpPr>
          <p:spPr>
            <a:xfrm>
              <a:off x="5482895" y="7027059"/>
              <a:ext cx="1572301" cy="153888"/>
            </a:xfrm>
            <a:prstGeom prst="rect">
              <a:avLst/>
            </a:prstGeom>
            <a:noFill/>
          </p:spPr>
          <p:txBody>
            <a:bodyPr wrap="square" lIns="0" tIns="0" rIns="0" bIns="0" rtlCol="0">
              <a:spAutoFit/>
            </a:bodyPr>
            <a:lstStyle/>
            <a:p>
              <a:pPr fontAlgn="ctr"/>
              <a:r>
                <a:rPr kumimoji="1" lang="zh-TW" altLang="en-US" sz="1000" dirty="0">
                  <a:latin typeface="BIZ UDPゴシック" panose="020B0400000000000000" pitchFamily="50" charset="-128"/>
                  <a:ea typeface="BIZ UDPゴシック" panose="020B0400000000000000" pitchFamily="50" charset="-128"/>
                </a:rPr>
                <a:t>非常用電源設備</a:t>
              </a:r>
            </a:p>
          </p:txBody>
        </p:sp>
        <p:sp>
          <p:nvSpPr>
            <p:cNvPr id="31" name="四角形: 角を丸くする 30">
              <a:extLst>
                <a:ext uri="{FF2B5EF4-FFF2-40B4-BE49-F238E27FC236}">
                  <a16:creationId xmlns:a16="http://schemas.microsoft.com/office/drawing/2014/main" id="{4BA72AC3-0B82-FC8E-37BC-6B31148C96D7}"/>
                </a:ext>
              </a:extLst>
            </p:cNvPr>
            <p:cNvSpPr/>
            <p:nvPr/>
          </p:nvSpPr>
          <p:spPr>
            <a:xfrm>
              <a:off x="4717740" y="697575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34" name="テキスト ボックス 33">
              <a:extLst>
                <a:ext uri="{FF2B5EF4-FFF2-40B4-BE49-F238E27FC236}">
                  <a16:creationId xmlns:a16="http://schemas.microsoft.com/office/drawing/2014/main" id="{E7ADE693-CE2C-92C5-368F-49989C37937D}"/>
                </a:ext>
              </a:extLst>
            </p:cNvPr>
            <p:cNvSpPr txBox="1"/>
            <p:nvPr/>
          </p:nvSpPr>
          <p:spPr>
            <a:xfrm>
              <a:off x="5482895" y="7370456"/>
              <a:ext cx="1572301" cy="153888"/>
            </a:xfrm>
            <a:prstGeom prst="rect">
              <a:avLst/>
            </a:prstGeom>
            <a:noFill/>
          </p:spPr>
          <p:txBody>
            <a:bodyPr wrap="square" lIns="0" tIns="0" rIns="0" bIns="0" rtlCol="0">
              <a:spAutoFit/>
            </a:bodyPr>
            <a:lstStyle/>
            <a:p>
              <a:pPr fontAlgn="ctr"/>
              <a:r>
                <a:rPr kumimoji="1" lang="en-US" altLang="ja-JP" sz="1000" dirty="0">
                  <a:uFill>
                    <a:solidFill>
                      <a:srgbClr val="31926F"/>
                    </a:solidFill>
                  </a:uFill>
                  <a:latin typeface="BIZ UDPゴシック" panose="020B0400000000000000" pitchFamily="50" charset="-128"/>
                  <a:ea typeface="BIZ UDPゴシック" panose="020B0400000000000000" pitchFamily="50" charset="-128"/>
                </a:rPr>
                <a:t>BEMS</a:t>
              </a:r>
            </a:p>
          </p:txBody>
        </p:sp>
        <p:sp>
          <p:nvSpPr>
            <p:cNvPr id="35" name="四角形: 角を丸くする 34">
              <a:extLst>
                <a:ext uri="{FF2B5EF4-FFF2-40B4-BE49-F238E27FC236}">
                  <a16:creationId xmlns:a16="http://schemas.microsoft.com/office/drawing/2014/main" id="{D5D6C642-A137-540A-6A22-8C25BF65A8D8}"/>
                </a:ext>
              </a:extLst>
            </p:cNvPr>
            <p:cNvSpPr/>
            <p:nvPr/>
          </p:nvSpPr>
          <p:spPr>
            <a:xfrm>
              <a:off x="4717740" y="731915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37" name="テキスト ボックス 36">
              <a:extLst>
                <a:ext uri="{FF2B5EF4-FFF2-40B4-BE49-F238E27FC236}">
                  <a16:creationId xmlns:a16="http://schemas.microsoft.com/office/drawing/2014/main" id="{C989CAC7-9329-9498-0678-1484B93FE251}"/>
                </a:ext>
              </a:extLst>
            </p:cNvPr>
            <p:cNvSpPr txBox="1"/>
            <p:nvPr/>
          </p:nvSpPr>
          <p:spPr>
            <a:xfrm>
              <a:off x="5482895" y="7713853"/>
              <a:ext cx="1698950"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デマンドコントロールシステム</a:t>
              </a:r>
            </a:p>
          </p:txBody>
        </p:sp>
        <p:sp>
          <p:nvSpPr>
            <p:cNvPr id="38" name="四角形: 角を丸くする 37">
              <a:extLst>
                <a:ext uri="{FF2B5EF4-FFF2-40B4-BE49-F238E27FC236}">
                  <a16:creationId xmlns:a16="http://schemas.microsoft.com/office/drawing/2014/main" id="{C275444C-AF96-74F8-298F-C9D72CF95D85}"/>
                </a:ext>
              </a:extLst>
            </p:cNvPr>
            <p:cNvSpPr/>
            <p:nvPr/>
          </p:nvSpPr>
          <p:spPr>
            <a:xfrm>
              <a:off x="4717740" y="766255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40" name="テキスト ボックス 39">
              <a:extLst>
                <a:ext uri="{FF2B5EF4-FFF2-40B4-BE49-F238E27FC236}">
                  <a16:creationId xmlns:a16="http://schemas.microsoft.com/office/drawing/2014/main" id="{9E9EF93D-E1ED-0A63-2BBC-EED721E8C954}"/>
                </a:ext>
              </a:extLst>
            </p:cNvPr>
            <p:cNvSpPr txBox="1"/>
            <p:nvPr/>
          </p:nvSpPr>
          <p:spPr>
            <a:xfrm>
              <a:off x="5482895" y="8057250"/>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入退室管理システム</a:t>
              </a:r>
            </a:p>
          </p:txBody>
        </p:sp>
        <p:sp>
          <p:nvSpPr>
            <p:cNvPr id="42" name="四角形: 角を丸くする 41">
              <a:extLst>
                <a:ext uri="{FF2B5EF4-FFF2-40B4-BE49-F238E27FC236}">
                  <a16:creationId xmlns:a16="http://schemas.microsoft.com/office/drawing/2014/main" id="{C286E10C-EFBC-3438-05C6-E2752D0D985D}"/>
                </a:ext>
              </a:extLst>
            </p:cNvPr>
            <p:cNvSpPr/>
            <p:nvPr/>
          </p:nvSpPr>
          <p:spPr>
            <a:xfrm>
              <a:off x="4717740" y="800595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44" name="テキスト ボックス 43">
              <a:extLst>
                <a:ext uri="{FF2B5EF4-FFF2-40B4-BE49-F238E27FC236}">
                  <a16:creationId xmlns:a16="http://schemas.microsoft.com/office/drawing/2014/main" id="{FCDA9724-5E2B-7C85-94AC-2A21D249A0E7}"/>
                </a:ext>
              </a:extLst>
            </p:cNvPr>
            <p:cNvSpPr txBox="1"/>
            <p:nvPr/>
          </p:nvSpPr>
          <p:spPr>
            <a:xfrm>
              <a:off x="5482895" y="8400647"/>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サーバ室最適化</a:t>
              </a:r>
            </a:p>
          </p:txBody>
        </p:sp>
        <p:sp>
          <p:nvSpPr>
            <p:cNvPr id="45" name="四角形: 角を丸くする 44">
              <a:extLst>
                <a:ext uri="{FF2B5EF4-FFF2-40B4-BE49-F238E27FC236}">
                  <a16:creationId xmlns:a16="http://schemas.microsoft.com/office/drawing/2014/main" id="{44F4D5C8-5428-3DF5-9667-D7B9659F98A9}"/>
                </a:ext>
              </a:extLst>
            </p:cNvPr>
            <p:cNvSpPr/>
            <p:nvPr/>
          </p:nvSpPr>
          <p:spPr>
            <a:xfrm>
              <a:off x="4717740" y="834934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47" name="テキスト ボックス 46">
              <a:extLst>
                <a:ext uri="{FF2B5EF4-FFF2-40B4-BE49-F238E27FC236}">
                  <a16:creationId xmlns:a16="http://schemas.microsoft.com/office/drawing/2014/main" id="{D722BC10-1462-A6B1-4AFA-359DA3D8202C}"/>
                </a:ext>
              </a:extLst>
            </p:cNvPr>
            <p:cNvSpPr txBox="1"/>
            <p:nvPr/>
          </p:nvSpPr>
          <p:spPr>
            <a:xfrm>
              <a:off x="5482895" y="8744044"/>
              <a:ext cx="1572301" cy="153888"/>
            </a:xfrm>
            <a:prstGeom prst="rect">
              <a:avLst/>
            </a:prstGeom>
            <a:noFill/>
          </p:spPr>
          <p:txBody>
            <a:bodyPr wrap="square" lIns="0" tIns="0" rIns="0" bIns="0" rtlCol="0">
              <a:spAutoFit/>
            </a:bodyPr>
            <a:lstStyle/>
            <a:p>
              <a:pPr fontAlgn="ctr"/>
              <a:r>
                <a:rPr kumimoji="1" lang="ja-JP" altLang="en-US" sz="1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8D54208B-9499-60C9-F940-9FA485F6A9A1}"/>
                </a:ext>
              </a:extLst>
            </p:cNvPr>
            <p:cNvSpPr/>
            <p:nvPr/>
          </p:nvSpPr>
          <p:spPr>
            <a:xfrm>
              <a:off x="4717740" y="869274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50" name="テキスト ボックス 49">
              <a:extLst>
                <a:ext uri="{FF2B5EF4-FFF2-40B4-BE49-F238E27FC236}">
                  <a16:creationId xmlns:a16="http://schemas.microsoft.com/office/drawing/2014/main" id="{C0EDD2D7-EB28-544B-3691-2F96FC19B956}"/>
                </a:ext>
              </a:extLst>
            </p:cNvPr>
            <p:cNvSpPr txBox="1"/>
            <p:nvPr/>
          </p:nvSpPr>
          <p:spPr>
            <a:xfrm>
              <a:off x="5482895" y="9087441"/>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情報基盤</a:t>
              </a:r>
            </a:p>
          </p:txBody>
        </p:sp>
        <p:sp>
          <p:nvSpPr>
            <p:cNvPr id="51" name="四角形: 角を丸くする 50">
              <a:extLst>
                <a:ext uri="{FF2B5EF4-FFF2-40B4-BE49-F238E27FC236}">
                  <a16:creationId xmlns:a16="http://schemas.microsoft.com/office/drawing/2014/main" id="{8C5DEF35-15F8-3553-D451-B230BEDCCAC9}"/>
                </a:ext>
              </a:extLst>
            </p:cNvPr>
            <p:cNvSpPr/>
            <p:nvPr/>
          </p:nvSpPr>
          <p:spPr>
            <a:xfrm>
              <a:off x="4717740" y="903614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grpSp>
          <p:nvGrpSpPr>
            <p:cNvPr id="172" name="グループ化 171">
              <a:extLst>
                <a:ext uri="{FF2B5EF4-FFF2-40B4-BE49-F238E27FC236}">
                  <a16:creationId xmlns:a16="http://schemas.microsoft.com/office/drawing/2014/main" id="{3A2B2A81-8EBF-A873-03EE-7C120DF6D5FE}"/>
                </a:ext>
              </a:extLst>
            </p:cNvPr>
            <p:cNvGrpSpPr/>
            <p:nvPr/>
          </p:nvGrpSpPr>
          <p:grpSpPr>
            <a:xfrm>
              <a:off x="4117725" y="7100815"/>
              <a:ext cx="548151" cy="1031135"/>
              <a:chOff x="4261725" y="7100815"/>
              <a:chExt cx="548151" cy="1031135"/>
            </a:xfrm>
          </p:grpSpPr>
          <p:grpSp>
            <p:nvGrpSpPr>
              <p:cNvPr id="171" name="グループ化 170">
                <a:extLst>
                  <a:ext uri="{FF2B5EF4-FFF2-40B4-BE49-F238E27FC236}">
                    <a16:creationId xmlns:a16="http://schemas.microsoft.com/office/drawing/2014/main" id="{8E03AADB-901F-F49B-4CA1-1DD2208A6CCE}"/>
                  </a:ext>
                </a:extLst>
              </p:cNvPr>
              <p:cNvGrpSpPr/>
              <p:nvPr/>
            </p:nvGrpSpPr>
            <p:grpSpPr>
              <a:xfrm>
                <a:off x="4449876" y="7100815"/>
                <a:ext cx="360000" cy="1031135"/>
                <a:chOff x="7411026" y="7100815"/>
                <a:chExt cx="360000" cy="1031135"/>
              </a:xfrm>
            </p:grpSpPr>
            <p:cxnSp>
              <p:nvCxnSpPr>
                <p:cNvPr id="71" name="直線コネクタ 70">
                  <a:extLst>
                    <a:ext uri="{FF2B5EF4-FFF2-40B4-BE49-F238E27FC236}">
                      <a16:creationId xmlns:a16="http://schemas.microsoft.com/office/drawing/2014/main" id="{AA265F1A-63EF-4B5C-0E05-CA25093CE997}"/>
                    </a:ext>
                  </a:extLst>
                </p:cNvPr>
                <p:cNvCxnSpPr>
                  <a:cxnSpLocks/>
                </p:cNvCxnSpPr>
                <p:nvPr/>
              </p:nvCxnSpPr>
              <p:spPr>
                <a:xfrm>
                  <a:off x="7411026" y="7100815"/>
                  <a:ext cx="0" cy="102960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162" name="グループ化 161">
                  <a:extLst>
                    <a:ext uri="{FF2B5EF4-FFF2-40B4-BE49-F238E27FC236}">
                      <a16:creationId xmlns:a16="http://schemas.microsoft.com/office/drawing/2014/main" id="{9573974D-0175-DD66-17D7-3A6648EBC6FD}"/>
                    </a:ext>
                  </a:extLst>
                </p:cNvPr>
                <p:cNvGrpSpPr/>
                <p:nvPr/>
              </p:nvGrpSpPr>
              <p:grpSpPr>
                <a:xfrm>
                  <a:off x="7411026" y="7101287"/>
                  <a:ext cx="360000" cy="1030663"/>
                  <a:chOff x="7411026" y="7101287"/>
                  <a:chExt cx="360000" cy="1030663"/>
                </a:xfrm>
              </p:grpSpPr>
              <p:cxnSp>
                <p:nvCxnSpPr>
                  <p:cNvPr id="72" name="直線矢印コネクタ 71">
                    <a:extLst>
                      <a:ext uri="{FF2B5EF4-FFF2-40B4-BE49-F238E27FC236}">
                        <a16:creationId xmlns:a16="http://schemas.microsoft.com/office/drawing/2014/main" id="{443353E2-798C-6AA0-FA71-358C7F9F4AE7}"/>
                      </a:ext>
                    </a:extLst>
                  </p:cNvPr>
                  <p:cNvCxnSpPr>
                    <a:cxnSpLocks/>
                  </p:cNvCxnSpPr>
                  <p:nvPr/>
                </p:nvCxnSpPr>
                <p:spPr>
                  <a:xfrm>
                    <a:off x="7411026" y="7445156"/>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F50A2A56-9CEC-40BD-EA4D-4BEC82A7BF64}"/>
                      </a:ext>
                    </a:extLst>
                  </p:cNvPr>
                  <p:cNvCxnSpPr>
                    <a:cxnSpLocks/>
                  </p:cNvCxnSpPr>
                  <p:nvPr/>
                </p:nvCxnSpPr>
                <p:spPr>
                  <a:xfrm>
                    <a:off x="7411026" y="8131950"/>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2B20C5C2-9A54-694C-8391-FE5E119AFFB1}"/>
                      </a:ext>
                    </a:extLst>
                  </p:cNvPr>
                  <p:cNvCxnSpPr>
                    <a:cxnSpLocks/>
                  </p:cNvCxnSpPr>
                  <p:nvPr/>
                </p:nvCxnSpPr>
                <p:spPr>
                  <a:xfrm>
                    <a:off x="7411026" y="7101287"/>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072C7BF6-C9A4-9803-BACB-ED27C379CA98}"/>
                      </a:ext>
                    </a:extLst>
                  </p:cNvPr>
                  <p:cNvCxnSpPr>
                    <a:cxnSpLocks/>
                  </p:cNvCxnSpPr>
                  <p:nvPr/>
                </p:nvCxnSpPr>
                <p:spPr>
                  <a:xfrm>
                    <a:off x="7411026" y="7788553"/>
                    <a:ext cx="360000"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144" name="直線コネクタ 143">
                <a:extLst>
                  <a:ext uri="{FF2B5EF4-FFF2-40B4-BE49-F238E27FC236}">
                    <a16:creationId xmlns:a16="http://schemas.microsoft.com/office/drawing/2014/main" id="{42993C9A-E9C5-EAF2-3BDE-14509B66A749}"/>
                  </a:ext>
                </a:extLst>
              </p:cNvPr>
              <p:cNvCxnSpPr>
                <a:cxnSpLocks/>
              </p:cNvCxnSpPr>
              <p:nvPr/>
            </p:nvCxnSpPr>
            <p:spPr>
              <a:xfrm>
                <a:off x="4261725" y="7615615"/>
                <a:ext cx="180000" cy="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sp>
          <p:nvSpPr>
            <p:cNvPr id="147" name="矢印: 右 146">
              <a:extLst>
                <a:ext uri="{FF2B5EF4-FFF2-40B4-BE49-F238E27FC236}">
                  <a16:creationId xmlns:a16="http://schemas.microsoft.com/office/drawing/2014/main" id="{71A310FE-7973-1AB8-2B17-E67FE18498EC}"/>
                </a:ext>
              </a:extLst>
            </p:cNvPr>
            <p:cNvSpPr/>
            <p:nvPr/>
          </p:nvSpPr>
          <p:spPr>
            <a:xfrm>
              <a:off x="1928291" y="7476171"/>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152" name="矢印: 右 151">
              <a:extLst>
                <a:ext uri="{FF2B5EF4-FFF2-40B4-BE49-F238E27FC236}">
                  <a16:creationId xmlns:a16="http://schemas.microsoft.com/office/drawing/2014/main" id="{FD06042A-16C1-722A-C671-7D38F1E46643}"/>
                </a:ext>
              </a:extLst>
            </p:cNvPr>
            <p:cNvSpPr/>
            <p:nvPr/>
          </p:nvSpPr>
          <p:spPr>
            <a:xfrm>
              <a:off x="1928291" y="8678130"/>
              <a:ext cx="390677"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nvGrpSpPr>
            <p:cNvPr id="160" name="グループ化 159">
              <a:extLst>
                <a:ext uri="{FF2B5EF4-FFF2-40B4-BE49-F238E27FC236}">
                  <a16:creationId xmlns:a16="http://schemas.microsoft.com/office/drawing/2014/main" id="{C6F5B475-8185-EE88-96EF-9A55C3E99830}"/>
                </a:ext>
              </a:extLst>
            </p:cNvPr>
            <p:cNvGrpSpPr/>
            <p:nvPr/>
          </p:nvGrpSpPr>
          <p:grpSpPr>
            <a:xfrm>
              <a:off x="2395731" y="7490382"/>
              <a:ext cx="1710732" cy="252000"/>
              <a:chOff x="-1566270" y="8838063"/>
              <a:chExt cx="1710732" cy="252000"/>
            </a:xfrm>
          </p:grpSpPr>
          <p:sp>
            <p:nvSpPr>
              <p:cNvPr id="156" name="テキスト ボックス 155">
                <a:extLst>
                  <a:ext uri="{FF2B5EF4-FFF2-40B4-BE49-F238E27FC236}">
                    <a16:creationId xmlns:a16="http://schemas.microsoft.com/office/drawing/2014/main" id="{08AE5A59-ADD8-16BD-C783-6E21EB4A2A0C}"/>
                  </a:ext>
                </a:extLst>
              </p:cNvPr>
              <p:cNvSpPr txBox="1"/>
              <p:nvPr/>
            </p:nvSpPr>
            <p:spPr>
              <a:xfrm>
                <a:off x="-781432" y="8887119"/>
                <a:ext cx="925894" cy="153888"/>
              </a:xfrm>
              <a:prstGeom prst="rect">
                <a:avLst/>
              </a:prstGeom>
              <a:noFill/>
            </p:spPr>
            <p:txBody>
              <a:bodyPr wrap="none" lIns="0" t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環境・安全対策</a:t>
                </a:r>
              </a:p>
            </p:txBody>
          </p:sp>
          <p:sp>
            <p:nvSpPr>
              <p:cNvPr id="157" name="四角形: 角を丸くする 156">
                <a:extLst>
                  <a:ext uri="{FF2B5EF4-FFF2-40B4-BE49-F238E27FC236}">
                    <a16:creationId xmlns:a16="http://schemas.microsoft.com/office/drawing/2014/main" id="{D5DB2783-F86A-FD15-A8FE-CCF324D6F8C7}"/>
                  </a:ext>
                </a:extLst>
              </p:cNvPr>
              <p:cNvSpPr/>
              <p:nvPr/>
            </p:nvSpPr>
            <p:spPr>
              <a:xfrm>
                <a:off x="-1566270" y="8838063"/>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61" name="グループ化 160">
              <a:extLst>
                <a:ext uri="{FF2B5EF4-FFF2-40B4-BE49-F238E27FC236}">
                  <a16:creationId xmlns:a16="http://schemas.microsoft.com/office/drawing/2014/main" id="{356A9836-92A7-FCB7-9D98-946614F04440}"/>
                </a:ext>
              </a:extLst>
            </p:cNvPr>
            <p:cNvGrpSpPr/>
            <p:nvPr/>
          </p:nvGrpSpPr>
          <p:grpSpPr>
            <a:xfrm>
              <a:off x="2395731" y="8692341"/>
              <a:ext cx="1679314" cy="252000"/>
              <a:chOff x="-1566270" y="9208926"/>
              <a:chExt cx="1679314" cy="252000"/>
            </a:xfrm>
          </p:grpSpPr>
          <p:sp>
            <p:nvSpPr>
              <p:cNvPr id="158" name="テキスト ボックス 157">
                <a:extLst>
                  <a:ext uri="{FF2B5EF4-FFF2-40B4-BE49-F238E27FC236}">
                    <a16:creationId xmlns:a16="http://schemas.microsoft.com/office/drawing/2014/main" id="{7CC0238B-15AB-2F33-3512-1AFA660FEE11}"/>
                  </a:ext>
                </a:extLst>
              </p:cNvPr>
              <p:cNvSpPr txBox="1"/>
              <p:nvPr/>
            </p:nvSpPr>
            <p:spPr>
              <a:xfrm>
                <a:off x="-781432" y="9257982"/>
                <a:ext cx="894476" cy="153888"/>
              </a:xfrm>
              <a:prstGeom prst="rect">
                <a:avLst/>
              </a:prstGeom>
              <a:noFill/>
            </p:spPr>
            <p:txBody>
              <a:bodyPr wrap="none" lIns="0" tIns="0" rIns="0" bIns="0" rtlCol="0">
                <a:spAutoFit/>
              </a:bodyPr>
              <a:lstStyle/>
              <a:p>
                <a:pPr fontAlgn="ctr"/>
                <a:r>
                  <a:rPr kumimoji="1" lang="en-US" altLang="ja-JP" sz="1000" dirty="0">
                    <a:latin typeface="BIZ UDPゴシック" panose="020B0400000000000000" pitchFamily="50" charset="-128"/>
                    <a:ea typeface="BIZ UDPゴシック" panose="020B0400000000000000" pitchFamily="50" charset="-128"/>
                  </a:rPr>
                  <a:t>IT</a:t>
                </a:r>
                <a:r>
                  <a:rPr kumimoji="1" lang="ja-JP" altLang="en-US" sz="1000" dirty="0">
                    <a:latin typeface="BIZ UDPゴシック" panose="020B0400000000000000" pitchFamily="50" charset="-128"/>
                    <a:ea typeface="BIZ UDPゴシック" panose="020B0400000000000000" pitchFamily="50" charset="-128"/>
                  </a:rPr>
                  <a:t>基盤の見直し</a:t>
                </a:r>
              </a:p>
            </p:txBody>
          </p:sp>
          <p:sp>
            <p:nvSpPr>
              <p:cNvPr id="159" name="四角形: 角を丸くする 158">
                <a:extLst>
                  <a:ext uri="{FF2B5EF4-FFF2-40B4-BE49-F238E27FC236}">
                    <a16:creationId xmlns:a16="http://schemas.microsoft.com/office/drawing/2014/main" id="{4EFE1FF1-11D9-7155-FED3-D71BF7B61125}"/>
                  </a:ext>
                </a:extLst>
              </p:cNvPr>
              <p:cNvSpPr/>
              <p:nvPr/>
            </p:nvSpPr>
            <p:spPr>
              <a:xfrm>
                <a:off x="-1566270" y="9208926"/>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70" name="グループ化 169">
              <a:extLst>
                <a:ext uri="{FF2B5EF4-FFF2-40B4-BE49-F238E27FC236}">
                  <a16:creationId xmlns:a16="http://schemas.microsoft.com/office/drawing/2014/main" id="{D3E06744-1181-B3F4-39C0-418F6BBE62A3}"/>
                </a:ext>
              </a:extLst>
            </p:cNvPr>
            <p:cNvGrpSpPr/>
            <p:nvPr/>
          </p:nvGrpSpPr>
          <p:grpSpPr>
            <a:xfrm>
              <a:off x="4117725" y="8474541"/>
              <a:ext cx="540000" cy="687600"/>
              <a:chOff x="4261725" y="8474541"/>
              <a:chExt cx="540000" cy="687600"/>
            </a:xfrm>
          </p:grpSpPr>
          <p:grpSp>
            <p:nvGrpSpPr>
              <p:cNvPr id="163" name="グループ化 162">
                <a:extLst>
                  <a:ext uri="{FF2B5EF4-FFF2-40B4-BE49-F238E27FC236}">
                    <a16:creationId xmlns:a16="http://schemas.microsoft.com/office/drawing/2014/main" id="{E8AF6663-B675-1F86-7353-0F0D74BB5EC0}"/>
                  </a:ext>
                </a:extLst>
              </p:cNvPr>
              <p:cNvGrpSpPr/>
              <p:nvPr/>
            </p:nvGrpSpPr>
            <p:grpSpPr>
              <a:xfrm>
                <a:off x="4441725" y="8475347"/>
                <a:ext cx="360000" cy="686794"/>
                <a:chOff x="4441725" y="8475347"/>
                <a:chExt cx="216000" cy="686794"/>
              </a:xfrm>
            </p:grpSpPr>
            <p:cxnSp>
              <p:nvCxnSpPr>
                <p:cNvPr id="74" name="直線矢印コネクタ 73">
                  <a:extLst>
                    <a:ext uri="{FF2B5EF4-FFF2-40B4-BE49-F238E27FC236}">
                      <a16:creationId xmlns:a16="http://schemas.microsoft.com/office/drawing/2014/main" id="{5E06DFD9-D9DC-8E92-3BD6-BBF491DE850D}"/>
                    </a:ext>
                  </a:extLst>
                </p:cNvPr>
                <p:cNvCxnSpPr>
                  <a:cxnSpLocks/>
                </p:cNvCxnSpPr>
                <p:nvPr/>
              </p:nvCxnSpPr>
              <p:spPr>
                <a:xfrm>
                  <a:off x="4441725" y="8475347"/>
                  <a:ext cx="216000" cy="0"/>
                </a:xfrm>
                <a:prstGeom prst="straightConnector1">
                  <a:avLst/>
                </a:prstGeom>
                <a:ln w="19050">
                  <a:solidFill>
                    <a:srgbClr val="87755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4C40AF08-5686-4762-C9B9-41DF39B6DDCB}"/>
                    </a:ext>
                  </a:extLst>
                </p:cNvPr>
                <p:cNvCxnSpPr>
                  <a:cxnSpLocks/>
                </p:cNvCxnSpPr>
                <p:nvPr/>
              </p:nvCxnSpPr>
              <p:spPr>
                <a:xfrm>
                  <a:off x="4441725" y="8818744"/>
                  <a:ext cx="216000" cy="0"/>
                </a:xfrm>
                <a:prstGeom prst="straightConnector1">
                  <a:avLst/>
                </a:prstGeom>
                <a:ln w="19050">
                  <a:solidFill>
                    <a:srgbClr val="87755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06F03863-5366-C875-1055-6C8D5194FB9F}"/>
                    </a:ext>
                  </a:extLst>
                </p:cNvPr>
                <p:cNvCxnSpPr>
                  <a:cxnSpLocks/>
                </p:cNvCxnSpPr>
                <p:nvPr/>
              </p:nvCxnSpPr>
              <p:spPr>
                <a:xfrm>
                  <a:off x="4441725" y="9162141"/>
                  <a:ext cx="216000" cy="0"/>
                </a:xfrm>
                <a:prstGeom prst="straightConnector1">
                  <a:avLst/>
                </a:prstGeom>
                <a:ln w="19050">
                  <a:solidFill>
                    <a:srgbClr val="87755B"/>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42" name="直線コネクタ 141">
                <a:extLst>
                  <a:ext uri="{FF2B5EF4-FFF2-40B4-BE49-F238E27FC236}">
                    <a16:creationId xmlns:a16="http://schemas.microsoft.com/office/drawing/2014/main" id="{3035BE72-FC18-5C88-6430-02D485103B00}"/>
                  </a:ext>
                </a:extLst>
              </p:cNvPr>
              <p:cNvCxnSpPr>
                <a:cxnSpLocks/>
              </p:cNvCxnSpPr>
              <p:nvPr/>
            </p:nvCxnSpPr>
            <p:spPr>
              <a:xfrm>
                <a:off x="4261725" y="8818341"/>
                <a:ext cx="180000" cy="0"/>
              </a:xfrm>
              <a:prstGeom prst="line">
                <a:avLst/>
              </a:prstGeom>
              <a:ln w="19050">
                <a:solidFill>
                  <a:srgbClr val="87755B"/>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B09F2B48-5036-F118-4D41-6DAC22A4807E}"/>
                  </a:ext>
                </a:extLst>
              </p:cNvPr>
              <p:cNvCxnSpPr>
                <a:cxnSpLocks/>
              </p:cNvCxnSpPr>
              <p:nvPr/>
            </p:nvCxnSpPr>
            <p:spPr>
              <a:xfrm>
                <a:off x="4441725" y="8474541"/>
                <a:ext cx="0" cy="687600"/>
              </a:xfrm>
              <a:prstGeom prst="line">
                <a:avLst/>
              </a:prstGeom>
              <a:ln w="19050">
                <a:solidFill>
                  <a:srgbClr val="87755B"/>
                </a:solidFill>
              </a:ln>
            </p:spPr>
            <p:style>
              <a:lnRef idx="1">
                <a:schemeClr val="accent1"/>
              </a:lnRef>
              <a:fillRef idx="0">
                <a:schemeClr val="accent1"/>
              </a:fillRef>
              <a:effectRef idx="0">
                <a:schemeClr val="accent1"/>
              </a:effectRef>
              <a:fontRef idx="minor">
                <a:schemeClr val="tx1"/>
              </a:fontRef>
            </p:style>
          </p:cxnSp>
        </p:grpSp>
        <p:sp>
          <p:nvSpPr>
            <p:cNvPr id="155" name="四角形: 角を丸くする 154">
              <a:extLst>
                <a:ext uri="{FF2B5EF4-FFF2-40B4-BE49-F238E27FC236}">
                  <a16:creationId xmlns:a16="http://schemas.microsoft.com/office/drawing/2014/main" id="{ADF32982-C729-4444-F2F2-A9D15B7B3186}"/>
                </a:ext>
              </a:extLst>
            </p:cNvPr>
            <p:cNvSpPr/>
            <p:nvPr/>
          </p:nvSpPr>
          <p:spPr>
            <a:xfrm>
              <a:off x="504000" y="7490383"/>
              <a:ext cx="1441046" cy="1453958"/>
            </a:xfrm>
            <a:prstGeom prst="roundRect">
              <a:avLst>
                <a:gd name="adj" fmla="val 271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Ⅲ</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000" b="1" dirty="0">
                  <a:solidFill>
                    <a:srgbClr val="31926F"/>
                  </a:solidFill>
                  <a:latin typeface="BIZ UDPゴシック" panose="020B0400000000000000" pitchFamily="50" charset="-128"/>
                  <a:ea typeface="BIZ UDPゴシック" panose="020B0400000000000000" pitchFamily="50" charset="-128"/>
                </a:rPr>
                <a:t>環境性能向上</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ライフサイクルコスト</a:t>
              </a:r>
              <a:endParaRPr kumimoji="1" lang="en-US" altLang="zh-TW" sz="1000" dirty="0">
                <a:latin typeface="BIZ UDPゴシック" panose="020B0400000000000000" pitchFamily="50" charset="-128"/>
                <a:ea typeface="BIZ UDPゴシック" panose="020B0400000000000000" pitchFamily="50" charset="-128"/>
              </a:endParaRPr>
            </a:p>
            <a:p>
              <a:pPr algn="ctr" fontAlgn="ctr"/>
              <a:r>
                <a:rPr kumimoji="1" lang="zh-TW" altLang="en-US" sz="1000" dirty="0">
                  <a:latin typeface="BIZ UDPゴシック" panose="020B0400000000000000" pitchFamily="50" charset="-128"/>
                  <a:ea typeface="BIZ UDPゴシック" panose="020B0400000000000000" pitchFamily="50" charset="-128"/>
                </a:rPr>
                <a:t>環境性能</a:t>
              </a:r>
            </a:p>
          </p:txBody>
        </p:sp>
      </p:grpSp>
      <p:sp>
        <p:nvSpPr>
          <p:cNvPr id="6" name="テキスト ボックス 5">
            <a:extLst>
              <a:ext uri="{FF2B5EF4-FFF2-40B4-BE49-F238E27FC236}">
                <a16:creationId xmlns:a16="http://schemas.microsoft.com/office/drawing/2014/main" id="{C11BB913-1C09-76E2-1E72-E2672EBAE425}"/>
              </a:ext>
            </a:extLst>
          </p:cNvPr>
          <p:cNvSpPr txBox="1"/>
          <p:nvPr/>
        </p:nvSpPr>
        <p:spPr>
          <a:xfrm>
            <a:off x="928950" y="5240890"/>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7" name="テキスト ボックス 6">
            <a:extLst>
              <a:ext uri="{FF2B5EF4-FFF2-40B4-BE49-F238E27FC236}">
                <a16:creationId xmlns:a16="http://schemas.microsoft.com/office/drawing/2014/main" id="{A5EDB068-F52C-355F-7A00-5E398D66585A}"/>
              </a:ext>
            </a:extLst>
          </p:cNvPr>
          <p:cNvSpPr txBox="1"/>
          <p:nvPr/>
        </p:nvSpPr>
        <p:spPr>
          <a:xfrm>
            <a:off x="3175800" y="5240890"/>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8D5E9EC-7F1A-C1D0-532F-D14733098455}"/>
              </a:ext>
            </a:extLst>
          </p:cNvPr>
          <p:cNvSpPr txBox="1"/>
          <p:nvPr/>
        </p:nvSpPr>
        <p:spPr>
          <a:xfrm>
            <a:off x="5706932" y="5240890"/>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6" name="コンテンツ プレースホルダー 17">
            <a:extLst>
              <a:ext uri="{FF2B5EF4-FFF2-40B4-BE49-F238E27FC236}">
                <a16:creationId xmlns:a16="http://schemas.microsoft.com/office/drawing/2014/main" id="{E2EEE7F1-4CF4-4696-A16A-435E190039DF}"/>
              </a:ext>
            </a:extLst>
          </p:cNvPr>
          <p:cNvSpPr txBox="1">
            <a:spLocks/>
          </p:cNvSpPr>
          <p:nvPr/>
        </p:nvSpPr>
        <p:spPr>
          <a:xfrm>
            <a:off x="503196" y="1720472"/>
            <a:ext cx="6552000" cy="288078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「人や環境にやさしい庁舎」「</a:t>
            </a:r>
            <a:r>
              <a:rPr lang="en-US" altLang="ja-JP" sz="1200" dirty="0"/>
              <a:t>SDGs</a:t>
            </a:r>
            <a:r>
              <a:rPr lang="ja-JP" altLang="en-US" sz="1200" dirty="0"/>
              <a:t>に配慮した庁舎」等の基本方針を包含して、「環境性能向上」として分類した。</a:t>
            </a:r>
            <a:endParaRPr lang="en-US" altLang="ja-JP" sz="1200" strike="sngStrike" dirty="0"/>
          </a:p>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これを実現するための取組としては、</a:t>
            </a:r>
            <a:r>
              <a:rPr lang="ja-JP" altLang="en-US" sz="1200" dirty="0"/>
              <a:t>環境・安全対策、</a:t>
            </a:r>
            <a:r>
              <a:rPr lang="en-US" altLang="ja-JP" sz="1200" dirty="0"/>
              <a:t>IT</a:t>
            </a:r>
            <a:r>
              <a:rPr lang="ja-JP" altLang="en-US" sz="1200" dirty="0"/>
              <a:t>基盤の見直し、庁舎敷地の周辺環境への対応</a:t>
            </a:r>
            <a:r>
              <a:rPr kumimoji="1" lang="ja-JP" altLang="en-US" sz="1200" dirty="0">
                <a:latin typeface="BIZ UDPゴシック" panose="020B0400000000000000" pitchFamily="50" charset="-128"/>
                <a:ea typeface="BIZ UDPゴシック" panose="020B0400000000000000" pitchFamily="50" charset="-128"/>
              </a:rPr>
              <a:t>等がある。</a:t>
            </a:r>
            <a:endParaRPr kumimoji="1" lang="en-US" altLang="ja-JP" sz="1200" strike="sngStrike" dirty="0">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lang="ja-JP" altLang="en-US" sz="1200" dirty="0"/>
              <a:t>　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推進の観点から「環境・安全対策」と「</a:t>
            </a:r>
            <a:r>
              <a:rPr lang="en-US" altLang="ja-JP" sz="1200" dirty="0"/>
              <a:t>IT</a:t>
            </a:r>
            <a:r>
              <a:rPr lang="ja-JP" altLang="en-US" sz="1200" dirty="0"/>
              <a:t>基盤の見直し」を検討すべき戦略として定義した。「環境・安全対策」は、建物のライフサイクルを通じた環境負荷の低減、省エネや省資源への対応といった取組である。「</a:t>
            </a:r>
            <a:r>
              <a:rPr lang="en-US" altLang="ja-JP" sz="1200" dirty="0"/>
              <a:t>IT</a:t>
            </a:r>
            <a:r>
              <a:rPr lang="ja-JP" altLang="en-US" sz="1200" dirty="0"/>
              <a:t>基盤の見直し」は、社会のセキュリティに対する要求、情報システムの老朽化や複雑化、それらを管理していくためのコストを可能な限り削減することにより、環境性能の向上に寄与していくための取組である。</a:t>
            </a:r>
            <a:endParaRPr lang="en-US" altLang="ja-JP" sz="1200" dirty="0"/>
          </a:p>
          <a:p>
            <a:pPr marL="0" indent="0" algn="just" fontAlgn="ctr">
              <a:lnSpc>
                <a:spcPct val="120000"/>
              </a:lnSpc>
              <a:spcBef>
                <a:spcPts val="0"/>
              </a:spcBef>
              <a:buNone/>
            </a:pPr>
            <a:r>
              <a:rPr lang="ja-JP" altLang="en-US" sz="1200" dirty="0"/>
              <a:t>　これらの戦略を実践するために、調査結果に基づき下図のとおり</a:t>
            </a:r>
            <a:r>
              <a:rPr lang="en-US" altLang="ja-JP" sz="1200" dirty="0"/>
              <a:t>7</a:t>
            </a:r>
            <a:r>
              <a:rPr lang="ja-JP" altLang="en-US" sz="1200" dirty="0"/>
              <a:t>つの施策に整理した。例えば、仮想化基盤やサーバラック設置の検討等を含めたサーバ室の最適化はそのひとつである。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Tree>
    <p:extLst>
      <p:ext uri="{BB962C8B-B14F-4D97-AF65-F5344CB8AC3E}">
        <p14:creationId xmlns:p14="http://schemas.microsoft.com/office/powerpoint/2010/main" val="255948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393730585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13</a:t>
            </a:fld>
            <a:endParaRPr kumimoji="1" lang="ja-JP" altLang="en-US"/>
          </a:p>
        </p:txBody>
      </p:sp>
      <p:sp>
        <p:nvSpPr>
          <p:cNvPr id="4" name="テキスト プレースホルダー 3">
            <a:extLst>
              <a:ext uri="{FF2B5EF4-FFF2-40B4-BE49-F238E27FC236}">
                <a16:creationId xmlns:a16="http://schemas.microsoft.com/office/drawing/2014/main" id="{8E0BD93E-3CFA-D0A5-AEBA-8EA827D25141}"/>
              </a:ext>
            </a:extLst>
          </p:cNvPr>
          <p:cNvSpPr>
            <a:spLocks noGrp="1"/>
          </p:cNvSpPr>
          <p:nvPr>
            <p:ph type="body" sz="quarter" idx="14"/>
          </p:nvPr>
        </p:nvSpPr>
        <p:spPr>
          <a:xfrm>
            <a:off x="3779838" y="361990"/>
            <a:ext cx="3384000" cy="332399"/>
          </a:xfrm>
        </p:spPr>
        <p:txBody>
          <a:bodyPr/>
          <a:lstStyle/>
          <a:p>
            <a:r>
              <a:rPr lang="en-US" altLang="ja-JP" dirty="0"/>
              <a:t>2-2.</a:t>
            </a:r>
            <a:r>
              <a:rPr lang="ja-JP" altLang="en-US" dirty="0"/>
              <a:t> </a:t>
            </a:r>
            <a:r>
              <a:rPr lang="en-US" altLang="ja-JP" dirty="0">
                <a:uFill>
                  <a:solidFill>
                    <a:srgbClr val="31926F"/>
                  </a:solidFill>
                </a:uFill>
              </a:rPr>
              <a:t>DX</a:t>
            </a:r>
            <a:r>
              <a:rPr lang="ja-JP" altLang="en-US" dirty="0"/>
              <a:t>推進に当たり押さえておくべき基本方針</a:t>
            </a:r>
          </a:p>
        </p:txBody>
      </p:sp>
      <p:sp>
        <p:nvSpPr>
          <p:cNvPr id="9" name="コンテンツ プレースホルダー 17">
            <a:extLst>
              <a:ext uri="{FF2B5EF4-FFF2-40B4-BE49-F238E27FC236}">
                <a16:creationId xmlns:a16="http://schemas.microsoft.com/office/drawing/2014/main" id="{B2347E0E-7716-A643-98C0-6BA67911838F}"/>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600" b="1" dirty="0"/>
              <a:t>【Ⅳ </a:t>
            </a:r>
            <a:r>
              <a:rPr lang="ja-JP" altLang="en-US" sz="1600" b="1" dirty="0"/>
              <a:t>防災拠点の機能拡充</a:t>
            </a:r>
            <a:r>
              <a:rPr lang="en-US" altLang="ja-JP" sz="1600" b="1" dirty="0"/>
              <a:t>】 </a:t>
            </a:r>
            <a:r>
              <a:rPr lang="ja-JP" altLang="en-US" sz="1600" b="1" dirty="0"/>
              <a:t>安全・安心</a:t>
            </a:r>
          </a:p>
        </p:txBody>
      </p:sp>
      <p:grpSp>
        <p:nvGrpSpPr>
          <p:cNvPr id="7" name="グループ化 6">
            <a:extLst>
              <a:ext uri="{FF2B5EF4-FFF2-40B4-BE49-F238E27FC236}">
                <a16:creationId xmlns:a16="http://schemas.microsoft.com/office/drawing/2014/main" id="{169BE84A-FB34-96FE-D7E6-B10898C34387}"/>
              </a:ext>
            </a:extLst>
          </p:cNvPr>
          <p:cNvGrpSpPr/>
          <p:nvPr/>
        </p:nvGrpSpPr>
        <p:grpSpPr>
          <a:xfrm>
            <a:off x="503196" y="5562687"/>
            <a:ext cx="6649269" cy="2366030"/>
            <a:chOff x="504000" y="4536020"/>
            <a:chExt cx="6649269" cy="2366030"/>
          </a:xfrm>
        </p:grpSpPr>
        <p:grpSp>
          <p:nvGrpSpPr>
            <p:cNvPr id="3" name="グループ化 2">
              <a:extLst>
                <a:ext uri="{FF2B5EF4-FFF2-40B4-BE49-F238E27FC236}">
                  <a16:creationId xmlns:a16="http://schemas.microsoft.com/office/drawing/2014/main" id="{E74D957C-5EAF-E35B-6ADF-3410D09E645B}"/>
                </a:ext>
              </a:extLst>
            </p:cNvPr>
            <p:cNvGrpSpPr/>
            <p:nvPr/>
          </p:nvGrpSpPr>
          <p:grpSpPr>
            <a:xfrm>
              <a:off x="2395731" y="6129710"/>
              <a:ext cx="1618400" cy="252000"/>
              <a:chOff x="2657052" y="7901216"/>
              <a:chExt cx="1618400" cy="252000"/>
            </a:xfrm>
          </p:grpSpPr>
          <p:sp>
            <p:nvSpPr>
              <p:cNvPr id="92" name="テキスト ボックス 91">
                <a:extLst>
                  <a:ext uri="{FF2B5EF4-FFF2-40B4-BE49-F238E27FC236}">
                    <a16:creationId xmlns:a16="http://schemas.microsoft.com/office/drawing/2014/main" id="{BBE01AD9-7A69-2FFF-AB0D-B0F0C37107D0}"/>
                  </a:ext>
                </a:extLst>
              </p:cNvPr>
              <p:cNvSpPr txBox="1"/>
              <p:nvPr/>
            </p:nvSpPr>
            <p:spPr>
              <a:xfrm>
                <a:off x="3441890" y="7950272"/>
                <a:ext cx="833562"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環境・安全対策</a:t>
                </a:r>
              </a:p>
            </p:txBody>
          </p:sp>
          <p:sp>
            <p:nvSpPr>
              <p:cNvPr id="93" name="四角形: 角を丸くする 92">
                <a:extLst>
                  <a:ext uri="{FF2B5EF4-FFF2-40B4-BE49-F238E27FC236}">
                    <a16:creationId xmlns:a16="http://schemas.microsoft.com/office/drawing/2014/main" id="{E9DFC236-A71F-FB84-961C-3AF15CD129C0}"/>
                  </a:ext>
                </a:extLst>
              </p:cNvPr>
              <p:cNvSpPr/>
              <p:nvPr/>
            </p:nvSpPr>
            <p:spPr>
              <a:xfrm>
                <a:off x="2657052" y="7901216"/>
                <a:ext cx="720000" cy="252000"/>
              </a:xfrm>
              <a:prstGeom prst="roundRect">
                <a:avLst/>
              </a:prstGeom>
              <a:solidFill>
                <a:srgbClr val="EEB500"/>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矢印: 右 4">
              <a:extLst>
                <a:ext uri="{FF2B5EF4-FFF2-40B4-BE49-F238E27FC236}">
                  <a16:creationId xmlns:a16="http://schemas.microsoft.com/office/drawing/2014/main" id="{B7EB542C-072B-6709-95FC-B767CF83D500}"/>
                </a:ext>
              </a:extLst>
            </p:cNvPr>
            <p:cNvSpPr/>
            <p:nvPr/>
          </p:nvSpPr>
          <p:spPr>
            <a:xfrm>
              <a:off x="1928292" y="6115499"/>
              <a:ext cx="334490" cy="280423"/>
            </a:xfrm>
            <a:prstGeom prst="rightArrow">
              <a:avLst>
                <a:gd name="adj1" fmla="val 46383"/>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6" name="四角形: 角を丸くする 5">
              <a:extLst>
                <a:ext uri="{FF2B5EF4-FFF2-40B4-BE49-F238E27FC236}">
                  <a16:creationId xmlns:a16="http://schemas.microsoft.com/office/drawing/2014/main" id="{FCB918F6-C511-1526-A45A-0DA356BF8E56}"/>
                </a:ext>
              </a:extLst>
            </p:cNvPr>
            <p:cNvSpPr/>
            <p:nvPr/>
          </p:nvSpPr>
          <p:spPr>
            <a:xfrm>
              <a:off x="504000" y="6057710"/>
              <a:ext cx="1441046" cy="396000"/>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0" tIns="36000" rIns="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Ⅳ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安全・安心</a:t>
              </a:r>
            </a:p>
          </p:txBody>
        </p:sp>
        <p:grpSp>
          <p:nvGrpSpPr>
            <p:cNvPr id="57" name="グループ化 56">
              <a:extLst>
                <a:ext uri="{FF2B5EF4-FFF2-40B4-BE49-F238E27FC236}">
                  <a16:creationId xmlns:a16="http://schemas.microsoft.com/office/drawing/2014/main" id="{3639552E-88DE-4992-25EA-6524429FF98A}"/>
                </a:ext>
              </a:extLst>
            </p:cNvPr>
            <p:cNvGrpSpPr/>
            <p:nvPr/>
          </p:nvGrpSpPr>
          <p:grpSpPr>
            <a:xfrm>
              <a:off x="4717740" y="5612254"/>
              <a:ext cx="2337456" cy="252000"/>
              <a:chOff x="5209604" y="7883229"/>
              <a:chExt cx="2337456" cy="252000"/>
            </a:xfrm>
          </p:grpSpPr>
          <p:sp>
            <p:nvSpPr>
              <p:cNvPr id="90" name="テキスト ボックス 89">
                <a:extLst>
                  <a:ext uri="{FF2B5EF4-FFF2-40B4-BE49-F238E27FC236}">
                    <a16:creationId xmlns:a16="http://schemas.microsoft.com/office/drawing/2014/main" id="{7AB157FF-4D14-3B76-54BB-3FA9D3B7826C}"/>
                  </a:ext>
                </a:extLst>
              </p:cNvPr>
              <p:cNvSpPr txBox="1"/>
              <p:nvPr/>
            </p:nvSpPr>
            <p:spPr>
              <a:xfrm>
                <a:off x="5974759" y="7934529"/>
                <a:ext cx="1572301" cy="153888"/>
              </a:xfrm>
              <a:prstGeom prst="rect">
                <a:avLst/>
              </a:prstGeom>
              <a:noFill/>
            </p:spPr>
            <p:txBody>
              <a:bodyPr wrap="square" lIns="0" tIns="0" rIns="0" bIns="0" rtlCol="0">
                <a:spAutoFit/>
              </a:bodyPr>
              <a:lstStyle/>
              <a:p>
                <a:pPr fontAlgn="ctr"/>
                <a:r>
                  <a:rPr kumimoji="1" lang="zh-TW" altLang="en-US" sz="1000" dirty="0">
                    <a:latin typeface="BIZ UDPゴシック" panose="020B0400000000000000" pitchFamily="50" charset="-128"/>
                    <a:ea typeface="BIZ UDPゴシック" panose="020B0400000000000000" pitchFamily="50" charset="-128"/>
                  </a:rPr>
                  <a:t>非常用電源設備</a:t>
                </a:r>
              </a:p>
            </p:txBody>
          </p:sp>
          <p:sp>
            <p:nvSpPr>
              <p:cNvPr id="91" name="四角形: 角を丸くする 90">
                <a:extLst>
                  <a:ext uri="{FF2B5EF4-FFF2-40B4-BE49-F238E27FC236}">
                    <a16:creationId xmlns:a16="http://schemas.microsoft.com/office/drawing/2014/main" id="{B98DEED8-AE2B-F66F-0956-72F77B2AC353}"/>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grpSp>
        <p:grpSp>
          <p:nvGrpSpPr>
            <p:cNvPr id="58" name="グループ化 57">
              <a:extLst>
                <a:ext uri="{FF2B5EF4-FFF2-40B4-BE49-F238E27FC236}">
                  <a16:creationId xmlns:a16="http://schemas.microsoft.com/office/drawing/2014/main" id="{B622C17B-17DB-7B27-5502-CCD3F7E9728F}"/>
                </a:ext>
              </a:extLst>
            </p:cNvPr>
            <p:cNvGrpSpPr/>
            <p:nvPr/>
          </p:nvGrpSpPr>
          <p:grpSpPr>
            <a:xfrm>
              <a:off x="4717740" y="5958186"/>
              <a:ext cx="2337456" cy="252000"/>
              <a:chOff x="5209604" y="7883229"/>
              <a:chExt cx="2337456" cy="252000"/>
            </a:xfrm>
          </p:grpSpPr>
          <p:sp>
            <p:nvSpPr>
              <p:cNvPr id="88" name="テキスト ボックス 87">
                <a:extLst>
                  <a:ext uri="{FF2B5EF4-FFF2-40B4-BE49-F238E27FC236}">
                    <a16:creationId xmlns:a16="http://schemas.microsoft.com/office/drawing/2014/main" id="{065A8524-189F-158C-0A7B-9494D1B1E078}"/>
                  </a:ext>
                </a:extLst>
              </p:cNvPr>
              <p:cNvSpPr txBox="1"/>
              <p:nvPr/>
            </p:nvSpPr>
            <p:spPr>
              <a:xfrm>
                <a:off x="5974759" y="7934529"/>
                <a:ext cx="1572301" cy="153888"/>
              </a:xfrm>
              <a:prstGeom prst="rect">
                <a:avLst/>
              </a:prstGeom>
              <a:noFill/>
            </p:spPr>
            <p:txBody>
              <a:bodyPr wrap="square" lIns="0" tIns="0" rIns="0" bIns="0" rtlCol="0">
                <a:spAutoFit/>
              </a:bodyPr>
              <a:lstStyle/>
              <a:p>
                <a:pPr fontAlgn="ctr"/>
                <a:r>
                  <a:rPr kumimoji="1" lang="en-US" altLang="ja-JP" sz="1000" dirty="0">
                    <a:uFill>
                      <a:solidFill>
                        <a:srgbClr val="31926F"/>
                      </a:solidFill>
                    </a:uFill>
                    <a:latin typeface="BIZ UDPゴシック" panose="020B0400000000000000" pitchFamily="50" charset="-128"/>
                    <a:ea typeface="BIZ UDPゴシック" panose="020B0400000000000000" pitchFamily="50" charset="-128"/>
                  </a:rPr>
                  <a:t>BEMS</a:t>
                </a:r>
              </a:p>
            </p:txBody>
          </p:sp>
          <p:sp>
            <p:nvSpPr>
              <p:cNvPr id="89" name="四角形: 角を丸くする 88">
                <a:extLst>
                  <a:ext uri="{FF2B5EF4-FFF2-40B4-BE49-F238E27FC236}">
                    <a16:creationId xmlns:a16="http://schemas.microsoft.com/office/drawing/2014/main" id="{72F11C0D-4369-CF21-5A0E-2E96B162F352}"/>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grpSp>
        <p:grpSp>
          <p:nvGrpSpPr>
            <p:cNvPr id="59" name="グループ化 58">
              <a:extLst>
                <a:ext uri="{FF2B5EF4-FFF2-40B4-BE49-F238E27FC236}">
                  <a16:creationId xmlns:a16="http://schemas.microsoft.com/office/drawing/2014/main" id="{835B6357-76B9-EDA1-E504-19CBB3961CD7}"/>
                </a:ext>
              </a:extLst>
            </p:cNvPr>
            <p:cNvGrpSpPr/>
            <p:nvPr/>
          </p:nvGrpSpPr>
          <p:grpSpPr>
            <a:xfrm>
              <a:off x="4717740" y="6304118"/>
              <a:ext cx="2435529" cy="252000"/>
              <a:chOff x="5209604" y="7883229"/>
              <a:chExt cx="2435529" cy="252000"/>
            </a:xfrm>
          </p:grpSpPr>
          <p:sp>
            <p:nvSpPr>
              <p:cNvPr id="86" name="テキスト ボックス 85">
                <a:extLst>
                  <a:ext uri="{FF2B5EF4-FFF2-40B4-BE49-F238E27FC236}">
                    <a16:creationId xmlns:a16="http://schemas.microsoft.com/office/drawing/2014/main" id="{DC90EC77-2365-C05E-3F88-209A4EB0624D}"/>
                  </a:ext>
                </a:extLst>
              </p:cNvPr>
              <p:cNvSpPr txBox="1"/>
              <p:nvPr/>
            </p:nvSpPr>
            <p:spPr>
              <a:xfrm>
                <a:off x="5974759" y="7934529"/>
                <a:ext cx="1670374"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デマンドコントロールシステム</a:t>
                </a:r>
              </a:p>
            </p:txBody>
          </p:sp>
          <p:sp>
            <p:nvSpPr>
              <p:cNvPr id="87" name="四角形: 角を丸くする 86">
                <a:extLst>
                  <a:ext uri="{FF2B5EF4-FFF2-40B4-BE49-F238E27FC236}">
                    <a16:creationId xmlns:a16="http://schemas.microsoft.com/office/drawing/2014/main" id="{79827404-E9D3-9619-1616-ABA4849594D5}"/>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grpSp>
        <p:grpSp>
          <p:nvGrpSpPr>
            <p:cNvPr id="60" name="グループ化 59">
              <a:extLst>
                <a:ext uri="{FF2B5EF4-FFF2-40B4-BE49-F238E27FC236}">
                  <a16:creationId xmlns:a16="http://schemas.microsoft.com/office/drawing/2014/main" id="{54D30380-505F-2738-98B7-14F25076E616}"/>
                </a:ext>
              </a:extLst>
            </p:cNvPr>
            <p:cNvGrpSpPr/>
            <p:nvPr/>
          </p:nvGrpSpPr>
          <p:grpSpPr>
            <a:xfrm>
              <a:off x="4717740" y="6650050"/>
              <a:ext cx="2337456" cy="252000"/>
              <a:chOff x="5209604" y="7883229"/>
              <a:chExt cx="2337456" cy="252000"/>
            </a:xfrm>
          </p:grpSpPr>
          <p:sp>
            <p:nvSpPr>
              <p:cNvPr id="84" name="テキスト ボックス 83">
                <a:extLst>
                  <a:ext uri="{FF2B5EF4-FFF2-40B4-BE49-F238E27FC236}">
                    <a16:creationId xmlns:a16="http://schemas.microsoft.com/office/drawing/2014/main" id="{E12810D0-7D3A-5AD3-B760-DC074AB754FA}"/>
                  </a:ext>
                </a:extLst>
              </p:cNvPr>
              <p:cNvSpPr txBox="1"/>
              <p:nvPr/>
            </p:nvSpPr>
            <p:spPr>
              <a:xfrm>
                <a:off x="5974759" y="7934529"/>
                <a:ext cx="1572301" cy="153888"/>
              </a:xfrm>
              <a:prstGeom prst="rect">
                <a:avLst/>
              </a:prstGeom>
              <a:noFill/>
            </p:spPr>
            <p:txBody>
              <a:bodyPr wrap="squar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入退室管理システム</a:t>
                </a:r>
              </a:p>
            </p:txBody>
          </p:sp>
          <p:sp>
            <p:nvSpPr>
              <p:cNvPr id="85" name="四角形: 角を丸くする 84">
                <a:extLst>
                  <a:ext uri="{FF2B5EF4-FFF2-40B4-BE49-F238E27FC236}">
                    <a16:creationId xmlns:a16="http://schemas.microsoft.com/office/drawing/2014/main" id="{549EFC3D-F3F2-ECBA-FAC8-3F902792A3A6}"/>
                  </a:ext>
                </a:extLst>
              </p:cNvPr>
              <p:cNvSpPr/>
              <p:nvPr/>
            </p:nvSpPr>
            <p:spPr>
              <a:xfrm>
                <a:off x="5209604" y="78832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grpSp>
        <p:cxnSp>
          <p:nvCxnSpPr>
            <p:cNvPr id="10" name="直線コネクタ 9">
              <a:extLst>
                <a:ext uri="{FF2B5EF4-FFF2-40B4-BE49-F238E27FC236}">
                  <a16:creationId xmlns:a16="http://schemas.microsoft.com/office/drawing/2014/main" id="{EBE609DE-0DFD-19A9-8BF0-83BF683DC3A9}"/>
                </a:ext>
              </a:extLst>
            </p:cNvPr>
            <p:cNvCxnSpPr>
              <a:cxnSpLocks/>
            </p:cNvCxnSpPr>
            <p:nvPr/>
          </p:nvCxnSpPr>
          <p:spPr>
            <a:xfrm>
              <a:off x="4059923" y="6255710"/>
              <a:ext cx="216000" cy="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95" name="グループ化 94">
              <a:extLst>
                <a:ext uri="{FF2B5EF4-FFF2-40B4-BE49-F238E27FC236}">
                  <a16:creationId xmlns:a16="http://schemas.microsoft.com/office/drawing/2014/main" id="{0C5E8513-5974-1C95-C24C-4E75EC33E35B}"/>
                </a:ext>
              </a:extLst>
            </p:cNvPr>
            <p:cNvGrpSpPr/>
            <p:nvPr/>
          </p:nvGrpSpPr>
          <p:grpSpPr>
            <a:xfrm>
              <a:off x="4275923" y="5737310"/>
              <a:ext cx="381802" cy="1038268"/>
              <a:chOff x="4275923" y="5737310"/>
              <a:chExt cx="381802" cy="1038268"/>
            </a:xfrm>
          </p:grpSpPr>
          <p:cxnSp>
            <p:nvCxnSpPr>
              <p:cNvPr id="12" name="直線コネクタ 11">
                <a:extLst>
                  <a:ext uri="{FF2B5EF4-FFF2-40B4-BE49-F238E27FC236}">
                    <a16:creationId xmlns:a16="http://schemas.microsoft.com/office/drawing/2014/main" id="{0AE79CAB-7494-0D78-3AA3-6539E90C03B7}"/>
                  </a:ext>
                </a:extLst>
              </p:cNvPr>
              <p:cNvCxnSpPr>
                <a:cxnSpLocks/>
              </p:cNvCxnSpPr>
              <p:nvPr/>
            </p:nvCxnSpPr>
            <p:spPr>
              <a:xfrm>
                <a:off x="4275923" y="5737310"/>
                <a:ext cx="0" cy="1036800"/>
              </a:xfrm>
              <a:prstGeom prst="line">
                <a:avLst/>
              </a:prstGeom>
              <a:ln w="19050">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94" name="グループ化 93">
                <a:extLst>
                  <a:ext uri="{FF2B5EF4-FFF2-40B4-BE49-F238E27FC236}">
                    <a16:creationId xmlns:a16="http://schemas.microsoft.com/office/drawing/2014/main" id="{C53D9924-E3A5-E62C-87B9-5E7D874F8FA3}"/>
                  </a:ext>
                </a:extLst>
              </p:cNvPr>
              <p:cNvGrpSpPr/>
              <p:nvPr/>
            </p:nvGrpSpPr>
            <p:grpSpPr>
              <a:xfrm>
                <a:off x="4275923" y="5737782"/>
                <a:ext cx="381802" cy="1037796"/>
                <a:chOff x="4275923" y="5737782"/>
                <a:chExt cx="381802" cy="1037796"/>
              </a:xfrm>
            </p:grpSpPr>
            <p:cxnSp>
              <p:nvCxnSpPr>
                <p:cNvPr id="18" name="直線矢印コネクタ 17">
                  <a:extLst>
                    <a:ext uri="{FF2B5EF4-FFF2-40B4-BE49-F238E27FC236}">
                      <a16:creationId xmlns:a16="http://schemas.microsoft.com/office/drawing/2014/main" id="{C343509F-9C4E-0E93-5332-A0A1B5F34686}"/>
                    </a:ext>
                  </a:extLst>
                </p:cNvPr>
                <p:cNvCxnSpPr>
                  <a:cxnSpLocks/>
                </p:cNvCxnSpPr>
                <p:nvPr/>
              </p:nvCxnSpPr>
              <p:spPr>
                <a:xfrm>
                  <a:off x="4275923" y="5737782"/>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57A2FEA-EFC7-C82E-4C12-14A4BE9A9FD3}"/>
                    </a:ext>
                  </a:extLst>
                </p:cNvPr>
                <p:cNvCxnSpPr>
                  <a:cxnSpLocks/>
                </p:cNvCxnSpPr>
                <p:nvPr/>
              </p:nvCxnSpPr>
              <p:spPr>
                <a:xfrm>
                  <a:off x="4275923" y="6083714"/>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6C71D0E-451F-C980-6D8B-360F155EC61E}"/>
                    </a:ext>
                  </a:extLst>
                </p:cNvPr>
                <p:cNvCxnSpPr>
                  <a:cxnSpLocks/>
                </p:cNvCxnSpPr>
                <p:nvPr/>
              </p:nvCxnSpPr>
              <p:spPr>
                <a:xfrm>
                  <a:off x="4275923" y="6429646"/>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994E1AD-154E-A273-5B35-B64E02D4C30E}"/>
                    </a:ext>
                  </a:extLst>
                </p:cNvPr>
                <p:cNvCxnSpPr>
                  <a:cxnSpLocks/>
                </p:cNvCxnSpPr>
                <p:nvPr/>
              </p:nvCxnSpPr>
              <p:spPr>
                <a:xfrm>
                  <a:off x="4275923" y="6775578"/>
                  <a:ext cx="381802" cy="0"/>
                </a:xfrm>
                <a:prstGeom prst="straightConnector1">
                  <a:avLst/>
                </a:prstGeom>
                <a:ln w="19050">
                  <a:solidFill>
                    <a:srgbClr val="EEB500"/>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0" name="直線コネクタ 19">
              <a:extLst>
                <a:ext uri="{FF2B5EF4-FFF2-40B4-BE49-F238E27FC236}">
                  <a16:creationId xmlns:a16="http://schemas.microsoft.com/office/drawing/2014/main" id="{C91B7999-E70C-2970-D25B-BF30AAE92E23}"/>
                </a:ext>
              </a:extLst>
            </p:cNvPr>
            <p:cNvCxnSpPr>
              <a:cxnSpLocks/>
            </p:cNvCxnSpPr>
            <p:nvPr/>
          </p:nvCxnSpPr>
          <p:spPr>
            <a:xfrm>
              <a:off x="504000" y="5481922"/>
              <a:ext cx="1568045"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ECAF85B7-5AA5-4B47-DE23-7CABC3B2CA41}"/>
                </a:ext>
              </a:extLst>
            </p:cNvPr>
            <p:cNvSpPr>
              <a:spLocks noChangeAspect="1"/>
            </p:cNvSpPr>
            <p:nvPr/>
          </p:nvSpPr>
          <p:spPr>
            <a:xfrm>
              <a:off x="3121336" y="453602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5" name="楕円 24">
              <a:extLst>
                <a:ext uri="{FF2B5EF4-FFF2-40B4-BE49-F238E27FC236}">
                  <a16:creationId xmlns:a16="http://schemas.microsoft.com/office/drawing/2014/main" id="{52E6D333-F8CE-E0E8-540E-2A9E7C12F4A6}"/>
                </a:ext>
              </a:extLst>
            </p:cNvPr>
            <p:cNvSpPr>
              <a:spLocks noChangeAspect="1"/>
            </p:cNvSpPr>
            <p:nvPr/>
          </p:nvSpPr>
          <p:spPr>
            <a:xfrm>
              <a:off x="5652468" y="453602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26" name="楕円 25">
              <a:extLst>
                <a:ext uri="{FF2B5EF4-FFF2-40B4-BE49-F238E27FC236}">
                  <a16:creationId xmlns:a16="http://schemas.microsoft.com/office/drawing/2014/main" id="{267D734E-8D9F-37A7-7832-9B85617885E4}"/>
                </a:ext>
              </a:extLst>
            </p:cNvPr>
            <p:cNvSpPr>
              <a:spLocks noChangeAspect="1"/>
            </p:cNvSpPr>
            <p:nvPr/>
          </p:nvSpPr>
          <p:spPr>
            <a:xfrm>
              <a:off x="1054022" y="453602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cxnSp>
          <p:nvCxnSpPr>
            <p:cNvPr id="27" name="直線コネクタ 26">
              <a:extLst>
                <a:ext uri="{FF2B5EF4-FFF2-40B4-BE49-F238E27FC236}">
                  <a16:creationId xmlns:a16="http://schemas.microsoft.com/office/drawing/2014/main" id="{5971D65D-84E1-CEA5-199F-C929B7BFF228}"/>
                </a:ext>
              </a:extLst>
            </p:cNvPr>
            <p:cNvCxnSpPr>
              <a:cxnSpLocks/>
            </p:cNvCxnSpPr>
            <p:nvPr/>
          </p:nvCxnSpPr>
          <p:spPr>
            <a:xfrm>
              <a:off x="2318971" y="5481922"/>
              <a:ext cx="2072730"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9442FF8-9E06-77AC-CB06-AC575400BB72}"/>
                </a:ext>
              </a:extLst>
            </p:cNvPr>
            <p:cNvCxnSpPr>
              <a:cxnSpLocks/>
            </p:cNvCxnSpPr>
            <p:nvPr/>
          </p:nvCxnSpPr>
          <p:spPr>
            <a:xfrm>
              <a:off x="4717740" y="5481922"/>
              <a:ext cx="2337456" cy="0"/>
            </a:xfrm>
            <a:prstGeom prst="line">
              <a:avLst/>
            </a:prstGeom>
            <a:ln>
              <a:solidFill>
                <a:srgbClr val="199332"/>
              </a:solidFill>
              <a:prstDash val="lgDash"/>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11D46B16-69D2-D98D-B453-29A3A86C5ADB}"/>
              </a:ext>
            </a:extLst>
          </p:cNvPr>
          <p:cNvSpPr txBox="1"/>
          <p:nvPr/>
        </p:nvSpPr>
        <p:spPr>
          <a:xfrm>
            <a:off x="928145" y="6163746"/>
            <a:ext cx="718145"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基本方針</a:t>
            </a:r>
          </a:p>
        </p:txBody>
      </p:sp>
      <p:sp>
        <p:nvSpPr>
          <p:cNvPr id="29" name="テキスト ボックス 28">
            <a:extLst>
              <a:ext uri="{FF2B5EF4-FFF2-40B4-BE49-F238E27FC236}">
                <a16:creationId xmlns:a16="http://schemas.microsoft.com/office/drawing/2014/main" id="{826194EE-BF8E-A127-7505-1715DE7A77CD}"/>
              </a:ext>
            </a:extLst>
          </p:cNvPr>
          <p:cNvSpPr txBox="1"/>
          <p:nvPr/>
        </p:nvSpPr>
        <p:spPr>
          <a:xfrm>
            <a:off x="3174995" y="6181272"/>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戦略</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FD8A29A-0CE0-0B01-E3C4-27EB1682D5E9}"/>
              </a:ext>
            </a:extLst>
          </p:cNvPr>
          <p:cNvSpPr txBox="1"/>
          <p:nvPr/>
        </p:nvSpPr>
        <p:spPr>
          <a:xfrm>
            <a:off x="5706127" y="6166216"/>
            <a:ext cx="359073" cy="215444"/>
          </a:xfrm>
          <a:prstGeom prst="rect">
            <a:avLst/>
          </a:prstGeom>
          <a:noFill/>
          <a:effectLst/>
        </p:spPr>
        <p:txBody>
          <a:bodyPr wrap="none" lIns="0" tIns="0" rIns="0" bIns="0" rtlCol="0">
            <a:spAutoFit/>
          </a:bodyPr>
          <a:lstStyle/>
          <a:p>
            <a:pPr algn="ctr" fontAlgn="ctr"/>
            <a:r>
              <a:rPr kumimoji="1" lang="ja-JP" altLang="en-US" sz="1400" b="1" dirty="0">
                <a:latin typeface="BIZ UDPゴシック" panose="020B0400000000000000" pitchFamily="50" charset="-128"/>
                <a:ea typeface="BIZ UDPゴシック" panose="020B0400000000000000" pitchFamily="50" charset="-128"/>
              </a:rPr>
              <a:t>施策</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2" name="コンテンツ プレースホルダー 17">
            <a:extLst>
              <a:ext uri="{FF2B5EF4-FFF2-40B4-BE49-F238E27FC236}">
                <a16:creationId xmlns:a16="http://schemas.microsoft.com/office/drawing/2014/main" id="{19F30D31-B016-4FA8-8894-D0048E6E3D69}"/>
              </a:ext>
            </a:extLst>
          </p:cNvPr>
          <p:cNvSpPr txBox="1">
            <a:spLocks/>
          </p:cNvSpPr>
          <p:nvPr/>
        </p:nvSpPr>
        <p:spPr>
          <a:xfrm>
            <a:off x="493916" y="1680872"/>
            <a:ext cx="6552000" cy="354558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「防災中枢拠点として対応できる庁舎」等の基本方針を包含して、「防災拠点の機能拡充」として分類した。</a:t>
            </a:r>
            <a:endParaRPr lang="en-US" altLang="ja-JP" sz="1200" dirty="0"/>
          </a:p>
          <a:p>
            <a:pPr marL="0" indent="0" algn="just" fontAlgn="ctr">
              <a:lnSpc>
                <a:spcPct val="120000"/>
              </a:lnSpc>
              <a:spcBef>
                <a:spcPts val="0"/>
              </a:spcBef>
              <a:buNone/>
            </a:pPr>
            <a:r>
              <a:rPr lang="ja-JP" altLang="en-US" sz="1200" dirty="0"/>
              <a:t>　大規模災害発生時は、行政庁舎が損壊し、その機能を損なうおそれがある。また、建物は損壊していなくても、電力や通信の途絶により、サーバーやネットワークが機能しなくなることも想定される。</a:t>
            </a:r>
            <a:endParaRPr lang="en-US" altLang="ja-JP" sz="1200" dirty="0"/>
          </a:p>
          <a:p>
            <a:pPr marL="0" indent="0" algn="just" fontAlgn="ctr">
              <a:lnSpc>
                <a:spcPct val="120000"/>
              </a:lnSpc>
              <a:spcBef>
                <a:spcPts val="0"/>
              </a:spcBef>
              <a:buNone/>
            </a:pPr>
            <a:r>
              <a:rPr lang="ja-JP" altLang="en-US" sz="1200" dirty="0"/>
              <a:t>　災害対策本部が置かれる行政庁舎は、このような非常事態においても、その機能を維持し、住民の生命と安全を守るため、防災拠点としての機能を維持し続ける必要がある。</a:t>
            </a:r>
            <a:endParaRPr lang="en-US" altLang="ja-JP" sz="1200" dirty="0"/>
          </a:p>
          <a:p>
            <a:pPr marL="0" indent="0" algn="just" fontAlgn="ctr">
              <a:lnSpc>
                <a:spcPct val="120000"/>
              </a:lnSpc>
              <a:spcBef>
                <a:spcPts val="0"/>
              </a:spcBef>
              <a:buNone/>
            </a:pPr>
            <a:r>
              <a:rPr lang="ja-JP" altLang="en-US" sz="1200" dirty="0"/>
              <a:t>　これを実現するための取組としては、災害対策本部機能の整備、環境・安全対策、耐震・免震等がある。</a:t>
            </a:r>
            <a:endParaRPr lang="en-US" altLang="ja-JP" sz="1200" strike="sngStrike" dirty="0"/>
          </a:p>
          <a:p>
            <a:pPr marL="0" indent="0" algn="just" fontAlgn="ctr">
              <a:lnSpc>
                <a:spcPct val="120000"/>
              </a:lnSpc>
              <a:spcBef>
                <a:spcPts val="0"/>
              </a:spcBef>
              <a:buNone/>
            </a:pPr>
            <a:r>
              <a:rPr lang="ja-JP" altLang="en-US" sz="1200" dirty="0"/>
              <a:t>　その中で</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推進の観点から「環境・安全対策」を検討すべき戦略として定義した。「環境・安全対策」は、防災や電源バックアップ機能の整備、ゾーニングによるセキュリティの向上といった取組である。</a:t>
            </a:r>
            <a:endParaRPr lang="en-US" altLang="ja-JP" sz="1200" dirty="0"/>
          </a:p>
          <a:p>
            <a:pPr marL="0" indent="0" algn="just" fontAlgn="ctr">
              <a:lnSpc>
                <a:spcPct val="120000"/>
              </a:lnSpc>
              <a:spcBef>
                <a:spcPts val="0"/>
              </a:spcBef>
              <a:buNone/>
            </a:pPr>
            <a:r>
              <a:rPr lang="ja-JP" altLang="en-US" sz="1200" dirty="0"/>
              <a:t>　この戦略を実践するために、調査結果に基づき下図のとおり</a:t>
            </a:r>
            <a:r>
              <a:rPr lang="en-US" altLang="ja-JP" sz="1200" dirty="0"/>
              <a:t>4</a:t>
            </a:r>
            <a:r>
              <a:rPr lang="ja-JP" altLang="en-US" sz="1200" dirty="0"/>
              <a:t>つの施策に整理した。例えば、人命救助（</a:t>
            </a:r>
            <a:r>
              <a:rPr lang="en-US" altLang="ja-JP" sz="1200" dirty="0"/>
              <a:t>72</a:t>
            </a:r>
            <a:r>
              <a:rPr lang="ja-JP" altLang="en-US" sz="1200" dirty="0"/>
              <a:t>時間（</a:t>
            </a:r>
            <a:r>
              <a:rPr lang="en-US" altLang="ja-JP" sz="1200" dirty="0"/>
              <a:t>3</a:t>
            </a:r>
            <a:r>
              <a:rPr lang="ja-JP" altLang="en-US" sz="1200" dirty="0"/>
              <a:t>日間）目途）やライフライン復旧（</a:t>
            </a:r>
            <a:r>
              <a:rPr lang="en-US" altLang="ja-JP" sz="1200" dirty="0"/>
              <a:t>168</a:t>
            </a:r>
            <a:r>
              <a:rPr lang="ja-JP" altLang="en-US" sz="1200" dirty="0"/>
              <a:t>時間（</a:t>
            </a:r>
            <a:r>
              <a:rPr lang="en-US" altLang="ja-JP" sz="1200" dirty="0"/>
              <a:t>7</a:t>
            </a:r>
            <a:r>
              <a:rPr lang="ja-JP" altLang="en-US" sz="1200" dirty="0"/>
              <a:t>日間）目途）を想定した非常用電源設備の整備とその運用検討はそのひとつである。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lang="ja-JP" altLang="en-US" sz="1200" dirty="0"/>
              <a:t>　戦略と施策の詳細については、それぞれ</a:t>
            </a:r>
            <a:r>
              <a:rPr lang="en-US" altLang="ja-JP" sz="1200" dirty="0"/>
              <a:t>3</a:t>
            </a:r>
            <a:r>
              <a:rPr lang="ja-JP" altLang="en-US" sz="1200" dirty="0"/>
              <a:t>章及び</a:t>
            </a:r>
            <a:r>
              <a:rPr lang="en-US" altLang="ja-JP" sz="1200" dirty="0"/>
              <a:t>4</a:t>
            </a:r>
            <a:r>
              <a:rPr lang="ja-JP" altLang="en-US" sz="1200" dirty="0"/>
              <a:t>章で解説する。</a:t>
            </a:r>
          </a:p>
        </p:txBody>
      </p:sp>
    </p:spTree>
    <p:extLst>
      <p:ext uri="{BB962C8B-B14F-4D97-AF65-F5344CB8AC3E}">
        <p14:creationId xmlns:p14="http://schemas.microsoft.com/office/powerpoint/2010/main" val="272058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1154506150"/>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a:t>
            </a:r>
            <a:r>
              <a:rPr kumimoji="1" lang="en-US" altLang="ja-JP" dirty="0">
                <a:uFill>
                  <a:solidFill>
                    <a:srgbClr val="31926F"/>
                  </a:solidFill>
                </a:uFill>
                <a:latin typeface="+mn-ea"/>
                <a:ea typeface="+mn-ea"/>
              </a:rPr>
              <a:t>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14</a:t>
            </a:fld>
            <a:endParaRPr kumimoji="1" lang="ja-JP" altLang="en-US">
              <a:latin typeface="+mn-ea"/>
              <a:ea typeface="+mn-ea"/>
            </a:endParaRPr>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3-1.</a:t>
            </a:r>
            <a:r>
              <a:rPr lang="zh-TW" altLang="en-US" dirty="0">
                <a:latin typeface="+mn-ea"/>
                <a:ea typeface="+mn-ea"/>
              </a:rPr>
              <a:t>　　　　　 窓口業務改善</a:t>
            </a:r>
          </a:p>
        </p:txBody>
      </p:sp>
      <p:sp>
        <p:nvSpPr>
          <p:cNvPr id="36" name="四角形: 角を丸くする 35">
            <a:extLst>
              <a:ext uri="{FF2B5EF4-FFF2-40B4-BE49-F238E27FC236}">
                <a16:creationId xmlns:a16="http://schemas.microsoft.com/office/drawing/2014/main" id="{BE62E306-17D4-A795-833F-1FD115AA3289}"/>
              </a:ext>
            </a:extLst>
          </p:cNvPr>
          <p:cNvSpPr/>
          <p:nvPr/>
        </p:nvSpPr>
        <p:spPr>
          <a:xfrm>
            <a:off x="1188000" y="843216"/>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0D667020-88EA-1B99-96FE-2F2AC87885A3}"/>
              </a:ext>
            </a:extLst>
          </p:cNvPr>
          <p:cNvGrpSpPr/>
          <p:nvPr/>
        </p:nvGrpSpPr>
        <p:grpSpPr>
          <a:xfrm>
            <a:off x="503196" y="3290028"/>
            <a:ext cx="6552000" cy="252000"/>
            <a:chOff x="504000" y="5705617"/>
            <a:chExt cx="6552000" cy="252000"/>
          </a:xfrm>
        </p:grpSpPr>
        <p:sp>
          <p:nvSpPr>
            <p:cNvPr id="5" name="正方形/長方形 4">
              <a:extLst>
                <a:ext uri="{FF2B5EF4-FFF2-40B4-BE49-F238E27FC236}">
                  <a16:creationId xmlns:a16="http://schemas.microsoft.com/office/drawing/2014/main" id="{5853B22C-D0D6-D48B-9DA1-45EA606665B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 name="テキスト ボックス 5">
              <a:extLst>
                <a:ext uri="{FF2B5EF4-FFF2-40B4-BE49-F238E27FC236}">
                  <a16:creationId xmlns:a16="http://schemas.microsoft.com/office/drawing/2014/main" id="{D17CE0DC-09ED-FDC7-E454-ED5026A6AD0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1" name="コンテンツ プレースホルダー 17">
            <a:extLst>
              <a:ext uri="{FF2B5EF4-FFF2-40B4-BE49-F238E27FC236}">
                <a16:creationId xmlns:a16="http://schemas.microsoft.com/office/drawing/2014/main" id="{C4157F4D-69D3-086E-3110-9DAECA6FE710}"/>
              </a:ext>
            </a:extLst>
          </p:cNvPr>
          <p:cNvSpPr txBox="1">
            <a:spLocks/>
          </p:cNvSpPr>
          <p:nvPr/>
        </p:nvSpPr>
        <p:spPr>
          <a:xfrm>
            <a:off x="503196" y="494975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住民の利便性向上</a:t>
            </a:r>
          </a:p>
        </p:txBody>
      </p:sp>
      <p:sp>
        <p:nvSpPr>
          <p:cNvPr id="19" name="コンテンツ プレースホルダー 17">
            <a:extLst>
              <a:ext uri="{FF2B5EF4-FFF2-40B4-BE49-F238E27FC236}">
                <a16:creationId xmlns:a16="http://schemas.microsoft.com/office/drawing/2014/main" id="{71E9255D-DBB3-4B99-3172-4755F8865FF0}"/>
              </a:ext>
            </a:extLst>
          </p:cNvPr>
          <p:cNvSpPr txBox="1">
            <a:spLocks/>
          </p:cNvSpPr>
          <p:nvPr/>
        </p:nvSpPr>
        <p:spPr>
          <a:xfrm>
            <a:off x="504438" y="6412025"/>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職員の業務効率化</a:t>
            </a:r>
          </a:p>
        </p:txBody>
      </p:sp>
      <p:sp>
        <p:nvSpPr>
          <p:cNvPr id="21" name="コンテンツ プレースホルダー 17">
            <a:extLst>
              <a:ext uri="{FF2B5EF4-FFF2-40B4-BE49-F238E27FC236}">
                <a16:creationId xmlns:a16="http://schemas.microsoft.com/office/drawing/2014/main" id="{CE5F15C1-9256-4A1C-AA94-6D8C23721AD6}"/>
              </a:ext>
            </a:extLst>
          </p:cNvPr>
          <p:cNvSpPr txBox="1">
            <a:spLocks/>
          </p:cNvSpPr>
          <p:nvPr/>
        </p:nvSpPr>
        <p:spPr>
          <a:xfrm>
            <a:off x="503196" y="1368000"/>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住民にとって行政手続きは複雑であり、書類の不備や手続き漏れにより、何度も手続きを往復することがあった。しかし、書かない窓口や、来庁予約サービス等の導入により、より簡単かつ短時間で済ませることができるようになってきている。</a:t>
            </a:r>
          </a:p>
          <a:p>
            <a:pPr marL="0" indent="0" algn="just" fontAlgn="ctr">
              <a:lnSpc>
                <a:spcPct val="120000"/>
              </a:lnSpc>
              <a:spcBef>
                <a:spcPts val="0"/>
              </a:spcBef>
              <a:buNone/>
            </a:pPr>
            <a:r>
              <a:rPr lang="ja-JP" altLang="en-US" sz="1200" dirty="0"/>
              <a:t>　また、住民のニーズが多様化し、職員に求められる業務知識や住民対応が幅広くなっており、窓口業務改善による職員の負担軽減も求められている。</a:t>
            </a:r>
          </a:p>
          <a:p>
            <a:pPr marL="0" indent="0" algn="just" fontAlgn="ctr">
              <a:lnSpc>
                <a:spcPct val="120000"/>
              </a:lnSpc>
              <a:spcBef>
                <a:spcPts val="0"/>
              </a:spcBef>
              <a:buNone/>
            </a:pPr>
            <a:r>
              <a:rPr lang="ja-JP" altLang="en-US" sz="1200" dirty="0"/>
              <a:t>　ここでは、窓口業務改善に関連性が高い</a:t>
            </a:r>
            <a:r>
              <a:rPr lang="en-US" altLang="ja-JP" sz="1200" dirty="0">
                <a:uFill>
                  <a:solidFill>
                    <a:srgbClr val="31926F"/>
                  </a:solidFill>
                </a:uFill>
              </a:rPr>
              <a:t>DX</a:t>
            </a:r>
            <a:r>
              <a:rPr lang="ja-JP" altLang="en-US" sz="1200" dirty="0"/>
              <a:t>施策について、導入のねらいと、各フェーズで検討すべき項目について記載する。</a:t>
            </a:r>
          </a:p>
        </p:txBody>
      </p:sp>
      <p:grpSp>
        <p:nvGrpSpPr>
          <p:cNvPr id="22" name="グループ化 21">
            <a:extLst>
              <a:ext uri="{FF2B5EF4-FFF2-40B4-BE49-F238E27FC236}">
                <a16:creationId xmlns:a16="http://schemas.microsoft.com/office/drawing/2014/main" id="{223E921B-7661-43AA-9CA7-3B33411D2BFD}"/>
              </a:ext>
            </a:extLst>
          </p:cNvPr>
          <p:cNvGrpSpPr/>
          <p:nvPr/>
        </p:nvGrpSpPr>
        <p:grpSpPr>
          <a:xfrm>
            <a:off x="503196" y="3698051"/>
            <a:ext cx="6552000" cy="1036628"/>
            <a:chOff x="503196" y="1368000"/>
            <a:chExt cx="6552000" cy="1036628"/>
          </a:xfrm>
        </p:grpSpPr>
        <p:sp>
          <p:nvSpPr>
            <p:cNvPr id="23" name="コンテンツ プレースホルダー 17">
              <a:extLst>
                <a:ext uri="{FF2B5EF4-FFF2-40B4-BE49-F238E27FC236}">
                  <a16:creationId xmlns:a16="http://schemas.microsoft.com/office/drawing/2014/main" id="{B99E3BC8-6449-4566-914C-73FB4E229544}"/>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住民の手続きの簡略化</a:t>
              </a:r>
            </a:p>
          </p:txBody>
        </p:sp>
        <p:sp>
          <p:nvSpPr>
            <p:cNvPr id="24" name="コンテンツ プレースホルダー 17">
              <a:extLst>
                <a:ext uri="{FF2B5EF4-FFF2-40B4-BE49-F238E27FC236}">
                  <a16:creationId xmlns:a16="http://schemas.microsoft.com/office/drawing/2014/main" id="{F7A07763-C74F-4852-9CBE-64B08172ECEF}"/>
                </a:ext>
              </a:extLst>
            </p:cNvPr>
            <p:cNvSpPr txBox="1">
              <a:spLocks/>
            </p:cNvSpPr>
            <p:nvPr/>
          </p:nvSpPr>
          <p:spPr>
            <a:xfrm>
              <a:off x="503196" y="17398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複数の部署に渡る手続きを一元化し、申請書をまとめることで、住民の申請手続きが最小限となる。これにより様々な部署を往復する必要が無くなるため、庁舎内で迷わず、手続き漏れが無くなり、簡潔な手続きを実現することが可能である。</a:t>
              </a:r>
            </a:p>
          </p:txBody>
        </p:sp>
      </p:grpSp>
      <p:sp>
        <p:nvSpPr>
          <p:cNvPr id="25" name="コンテンツ プレースホルダー 17">
            <a:extLst>
              <a:ext uri="{FF2B5EF4-FFF2-40B4-BE49-F238E27FC236}">
                <a16:creationId xmlns:a16="http://schemas.microsoft.com/office/drawing/2014/main" id="{E87D082F-83FD-4753-A706-6E3E14DEB2AC}"/>
              </a:ext>
            </a:extLst>
          </p:cNvPr>
          <p:cNvSpPr txBox="1">
            <a:spLocks/>
          </p:cNvSpPr>
          <p:nvPr/>
        </p:nvSpPr>
        <p:spPr>
          <a:xfrm>
            <a:off x="503196" y="5321581"/>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手続きの簡略化により、手続きにかかっていた時間を削減することが可能となる。開庁時間に都合が付けられない場合でも、オンライン申請等の、庁舎外での手続きを充実させることで、時間も場所も選ばずに手続きができ、住民が来庁するための時間も不要となる。これまで行政手続きのために割いていた時間や労力が大幅に削減されるため、住民の利便性向上を図ることが可能である。</a:t>
            </a:r>
          </a:p>
        </p:txBody>
      </p:sp>
      <p:sp>
        <p:nvSpPr>
          <p:cNvPr id="26" name="コンテンツ プレースホルダー 17">
            <a:extLst>
              <a:ext uri="{FF2B5EF4-FFF2-40B4-BE49-F238E27FC236}">
                <a16:creationId xmlns:a16="http://schemas.microsoft.com/office/drawing/2014/main" id="{D6720E2F-0944-4529-B113-87FA5FE81326}"/>
              </a:ext>
            </a:extLst>
          </p:cNvPr>
          <p:cNvSpPr txBox="1">
            <a:spLocks/>
          </p:cNvSpPr>
          <p:nvPr/>
        </p:nvSpPr>
        <p:spPr>
          <a:xfrm>
            <a:off x="504438" y="6783856"/>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データ連携や、処理の自動化により、手作業による事務処理の省力化が可能である。また、業務においては幅広い知識を求められるが、書かない窓口のように、職員が住民に申請内容を確認しながら進めることで、申請書のチェック作業や申請内容の訂正作業が省略化できるため、職員の負担軽減を図ることが可能である。これにより手続きが迅速化し、来庁者の相談対応へより多くの時間を割くことができるようになり、より住民に寄り添った窓口対応に繋がる。</a:t>
            </a:r>
          </a:p>
        </p:txBody>
      </p:sp>
    </p:spTree>
    <p:extLst>
      <p:ext uri="{BB962C8B-B14F-4D97-AF65-F5344CB8AC3E}">
        <p14:creationId xmlns:p14="http://schemas.microsoft.com/office/powerpoint/2010/main" val="3643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76424871"/>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grpSp>
        <p:nvGrpSpPr>
          <p:cNvPr id="75" name="グループ化 74">
            <a:extLst>
              <a:ext uri="{FF2B5EF4-FFF2-40B4-BE49-F238E27FC236}">
                <a16:creationId xmlns:a16="http://schemas.microsoft.com/office/drawing/2014/main" id="{487C9D40-7899-E709-A018-50D969D097B3}"/>
              </a:ext>
            </a:extLst>
          </p:cNvPr>
          <p:cNvGrpSpPr/>
          <p:nvPr/>
        </p:nvGrpSpPr>
        <p:grpSpPr>
          <a:xfrm>
            <a:off x="503196" y="2601454"/>
            <a:ext cx="1714224" cy="5987467"/>
            <a:chOff x="3508375" y="4026694"/>
            <a:chExt cx="539972" cy="2639663"/>
          </a:xfrm>
          <a:solidFill>
            <a:srgbClr val="31926F"/>
          </a:solidFill>
        </p:grpSpPr>
        <p:sp>
          <p:nvSpPr>
            <p:cNvPr id="69" name="フリーフォーム: 図形 68">
              <a:extLst>
                <a:ext uri="{FF2B5EF4-FFF2-40B4-BE49-F238E27FC236}">
                  <a16:creationId xmlns:a16="http://schemas.microsoft.com/office/drawing/2014/main" id="{56375030-74E0-CCFD-D74C-B09039B1ED0E}"/>
                </a:ext>
              </a:extLst>
            </p:cNvPr>
            <p:cNvSpPr/>
            <p:nvPr/>
          </p:nvSpPr>
          <p:spPr>
            <a:xfrm>
              <a:off x="3508375" y="6110097"/>
              <a:ext cx="539972" cy="556260"/>
            </a:xfrm>
            <a:custGeom>
              <a:avLst/>
              <a:gdLst>
                <a:gd name="connsiteX0" fmla="*/ 0 w 539972"/>
                <a:gd name="connsiteY0" fmla="*/ 0 h 556260"/>
                <a:gd name="connsiteX1" fmla="*/ 0 w 539972"/>
                <a:gd name="connsiteY1" fmla="*/ 405003 h 556260"/>
                <a:gd name="connsiteX2" fmla="*/ 270034 w 539972"/>
                <a:gd name="connsiteY2" fmla="*/ 556260 h 556260"/>
                <a:gd name="connsiteX3" fmla="*/ 539972 w 539972"/>
                <a:gd name="connsiteY3" fmla="*/ 405003 h 556260"/>
                <a:gd name="connsiteX4" fmla="*/ 539972 w 539972"/>
                <a:gd name="connsiteY4" fmla="*/ 0 h 556260"/>
                <a:gd name="connsiteX5" fmla="*/ 270034 w 539972"/>
                <a:gd name="connsiteY5" fmla="*/ 151257 h 556260"/>
                <a:gd name="connsiteX6" fmla="*/ 0 w 539972"/>
                <a:gd name="connsiteY6"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60">
                  <a:moveTo>
                    <a:pt x="0" y="0"/>
                  </a:moveTo>
                  <a:lnTo>
                    <a:pt x="0" y="405003"/>
                  </a:lnTo>
                  <a:lnTo>
                    <a:pt x="270034" y="556260"/>
                  </a:lnTo>
                  <a:lnTo>
                    <a:pt x="539972" y="405003"/>
                  </a:lnTo>
                  <a:lnTo>
                    <a:pt x="539972" y="0"/>
                  </a:lnTo>
                  <a:lnTo>
                    <a:pt x="270034" y="151257"/>
                  </a:lnTo>
                  <a:lnTo>
                    <a:pt x="0" y="0"/>
                  </a:lnTo>
                  <a:close/>
                </a:path>
              </a:pathLst>
            </a:custGeom>
            <a:grpFill/>
            <a:ln w="9525" cap="flat">
              <a:no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B9E5A830-A771-4E69-1C27-7EEFF2584CFB}"/>
                </a:ext>
              </a:extLst>
            </p:cNvPr>
            <p:cNvSpPr/>
            <p:nvPr/>
          </p:nvSpPr>
          <p:spPr>
            <a:xfrm>
              <a:off x="3508375" y="5690235"/>
              <a:ext cx="539972" cy="556164"/>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grpFill/>
            <a:ln w="9525" cap="flat">
              <a:no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DB0944F3-C24E-8333-07A9-FB5F6F3794F2}"/>
                </a:ext>
              </a:extLst>
            </p:cNvPr>
            <p:cNvSpPr/>
            <p:nvPr/>
          </p:nvSpPr>
          <p:spPr>
            <a:xfrm>
              <a:off x="3508375" y="5270277"/>
              <a:ext cx="539972" cy="556164"/>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grp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9EA37547-FBF7-FFB9-84FB-93391FF60C71}"/>
                </a:ext>
              </a:extLst>
            </p:cNvPr>
            <p:cNvSpPr/>
            <p:nvPr/>
          </p:nvSpPr>
          <p:spPr>
            <a:xfrm>
              <a:off x="3508375" y="4850320"/>
              <a:ext cx="539972" cy="556259"/>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grp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79A1EF9C-5BBF-97CA-4B0F-20391BAE38D0}"/>
                </a:ext>
              </a:extLst>
            </p:cNvPr>
            <p:cNvSpPr/>
            <p:nvPr/>
          </p:nvSpPr>
          <p:spPr>
            <a:xfrm>
              <a:off x="3508375" y="4430363"/>
              <a:ext cx="539972" cy="556259"/>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grp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17379D19-94A1-0AE8-D53E-22DD05E85148}"/>
                </a:ext>
              </a:extLst>
            </p:cNvPr>
            <p:cNvSpPr/>
            <p:nvPr/>
          </p:nvSpPr>
          <p:spPr>
            <a:xfrm>
              <a:off x="3508375" y="4026694"/>
              <a:ext cx="539972" cy="539972"/>
            </a:xfrm>
            <a:custGeom>
              <a:avLst/>
              <a:gdLst>
                <a:gd name="connsiteX0" fmla="*/ 0 w 539972"/>
                <a:gd name="connsiteY0" fmla="*/ 0 h 539972"/>
                <a:gd name="connsiteX1" fmla="*/ 0 w 539972"/>
                <a:gd name="connsiteY1" fmla="*/ 388811 h 539972"/>
                <a:gd name="connsiteX2" fmla="*/ 270034 w 539972"/>
                <a:gd name="connsiteY2" fmla="*/ 539972 h 539972"/>
                <a:gd name="connsiteX3" fmla="*/ 539972 w 539972"/>
                <a:gd name="connsiteY3" fmla="*/ 388811 h 539972"/>
                <a:gd name="connsiteX4" fmla="*/ 539972 w 539972"/>
                <a:gd name="connsiteY4" fmla="*/ 0 h 539972"/>
                <a:gd name="connsiteX5" fmla="*/ 0 w 539972"/>
                <a:gd name="connsiteY5" fmla="*/ 0 h 5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72" h="539972">
                  <a:moveTo>
                    <a:pt x="0" y="0"/>
                  </a:moveTo>
                  <a:lnTo>
                    <a:pt x="0" y="388811"/>
                  </a:lnTo>
                  <a:lnTo>
                    <a:pt x="270034" y="539972"/>
                  </a:lnTo>
                  <a:lnTo>
                    <a:pt x="539972" y="388811"/>
                  </a:lnTo>
                  <a:lnTo>
                    <a:pt x="539972" y="0"/>
                  </a:lnTo>
                  <a:lnTo>
                    <a:pt x="0" y="0"/>
                  </a:lnTo>
                  <a:close/>
                </a:path>
              </a:pathLst>
            </a:custGeom>
            <a:grpFill/>
            <a:ln w="9525" cap="flat">
              <a:noFill/>
              <a:prstDash val="solid"/>
              <a:miter/>
            </a:ln>
          </p:spPr>
          <p:txBody>
            <a:bodyPr rtlCol="0" anchor="ctr"/>
            <a:lstStyle/>
            <a:p>
              <a:endParaRPr lang="ja-JP" altLang="en-US"/>
            </a:p>
          </p:txBody>
        </p:sp>
      </p:gr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15</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4" name="グループ化 43">
            <a:extLst>
              <a:ext uri="{FF2B5EF4-FFF2-40B4-BE49-F238E27FC236}">
                <a16:creationId xmlns:a16="http://schemas.microsoft.com/office/drawing/2014/main" id="{F81B2B9E-4342-E2B0-60E6-D7AD98C4F736}"/>
              </a:ext>
            </a:extLst>
          </p:cNvPr>
          <p:cNvGrpSpPr/>
          <p:nvPr/>
        </p:nvGrpSpPr>
        <p:grpSpPr>
          <a:xfrm>
            <a:off x="503196" y="1368000"/>
            <a:ext cx="6552001" cy="1059373"/>
            <a:chOff x="656400" y="4356560"/>
            <a:chExt cx="6552001" cy="1059373"/>
          </a:xfrm>
        </p:grpSpPr>
        <p:sp>
          <p:nvSpPr>
            <p:cNvPr id="39" name="コンテンツ プレースホルダー 17">
              <a:extLst>
                <a:ext uri="{FF2B5EF4-FFF2-40B4-BE49-F238E27FC236}">
                  <a16:creationId xmlns:a16="http://schemas.microsoft.com/office/drawing/2014/main" id="{131CAB7D-AF0D-62C4-B104-A3193E49A598}"/>
                </a:ext>
              </a:extLst>
            </p:cNvPr>
            <p:cNvSpPr txBox="1">
              <a:spLocks/>
            </p:cNvSpPr>
            <p:nvPr/>
          </p:nvSpPr>
          <p:spPr>
            <a:xfrm>
              <a:off x="656401" y="4751136"/>
              <a:ext cx="6552000" cy="664797"/>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144000" algn="just" fontAlgn="ctr">
                <a:lnSpc>
                  <a:spcPct val="120000"/>
                </a:lnSpc>
                <a:spcBef>
                  <a:spcPts val="0"/>
                </a:spcBef>
                <a:buFont typeface="Arial" panose="020B0604020202020204" pitchFamily="34" charset="0"/>
                <a:buNone/>
              </a:pPr>
              <a:r>
                <a:rPr lang="ja-JP" altLang="en-US" sz="1200" dirty="0">
                  <a:latin typeface="+mn-ea"/>
                </a:rPr>
                <a:t>「窓口業務改善」の取組を、庁舎建て替え等と併せて実施する場合の主な手順は以下のとおりとなる。</a:t>
              </a:r>
            </a:p>
            <a:p>
              <a:pPr marL="0" indent="144000" algn="just" fontAlgn="ctr">
                <a:lnSpc>
                  <a:spcPct val="120000"/>
                </a:lnSpc>
                <a:spcBef>
                  <a:spcPts val="0"/>
                </a:spcBef>
                <a:buFont typeface="Arial" panose="020B0604020202020204" pitchFamily="34" charset="0"/>
                <a:buNone/>
              </a:pPr>
              <a:r>
                <a:rPr lang="ja-JP" altLang="en-US" sz="1200" dirty="0">
                  <a:latin typeface="+mn-ea"/>
                </a:rPr>
                <a:t>建て替えだけでなく、改修やレイアウト変更等と合わせて実施することも想定される。</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656400" y="435656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grpSp>
      <p:sp>
        <p:nvSpPr>
          <p:cNvPr id="10" name="正方形/長方形 9">
            <a:extLst>
              <a:ext uri="{FF2B5EF4-FFF2-40B4-BE49-F238E27FC236}">
                <a16:creationId xmlns:a16="http://schemas.microsoft.com/office/drawing/2014/main" id="{06C15608-9E16-216D-E10C-C40B6F73C1A3}"/>
              </a:ext>
            </a:extLst>
          </p:cNvPr>
          <p:cNvSpPr/>
          <p:nvPr/>
        </p:nvSpPr>
        <p:spPr>
          <a:xfrm>
            <a:off x="2375197" y="7683427"/>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en-US" altLang="zh-TW" sz="14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BPR</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の継続的な実施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63789DD-3E5F-3129-D206-015F82514AD0}"/>
              </a:ext>
            </a:extLst>
          </p:cNvPr>
          <p:cNvSpPr txBox="1"/>
          <p:nvPr/>
        </p:nvSpPr>
        <p:spPr>
          <a:xfrm>
            <a:off x="1155123" y="7914468"/>
            <a:ext cx="410370"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5FCAA590-1A9F-0BB0-C73F-4A8E131D3BCE}"/>
              </a:ext>
            </a:extLst>
          </p:cNvPr>
          <p:cNvSpPr/>
          <p:nvPr/>
        </p:nvSpPr>
        <p:spPr>
          <a:xfrm>
            <a:off x="2375197" y="6522132"/>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窓口システムや発券機等の予算確保と調達</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窓口オペレーションの確認、シミュレーション</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C4F6947-B811-392A-519A-7229496DEB0F}"/>
              </a:ext>
            </a:extLst>
          </p:cNvPr>
          <p:cNvSpPr txBox="1"/>
          <p:nvPr/>
        </p:nvSpPr>
        <p:spPr>
          <a:xfrm>
            <a:off x="926144" y="7005578"/>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工事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FDDA12-FCEF-9841-A237-71BB9D5153D8}"/>
              </a:ext>
            </a:extLst>
          </p:cNvPr>
          <p:cNvSpPr txBox="1"/>
          <p:nvPr/>
        </p:nvSpPr>
        <p:spPr>
          <a:xfrm>
            <a:off x="949939" y="293529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21" name="正方形/長方形 20">
            <a:extLst>
              <a:ext uri="{FF2B5EF4-FFF2-40B4-BE49-F238E27FC236}">
                <a16:creationId xmlns:a16="http://schemas.microsoft.com/office/drawing/2014/main" id="{EE0C7C94-C44F-CC54-5342-AB52AF6B5B0D}"/>
              </a:ext>
            </a:extLst>
          </p:cNvPr>
          <p:cNvSpPr/>
          <p:nvPr/>
        </p:nvSpPr>
        <p:spPr>
          <a:xfrm>
            <a:off x="2375197" y="3619152"/>
            <a:ext cx="4680000" cy="8002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目的に沿った庁舎機能や</a:t>
            </a:r>
            <a:r>
              <a:rPr kumimoji="1" lang="en-US" altLang="ja-JP" sz="14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400" dirty="0">
                <a:solidFill>
                  <a:schemeClr val="tx1"/>
                </a:solidFill>
                <a:latin typeface="BIZ UDPゴシック" panose="020B0400000000000000" pitchFamily="50" charset="-128"/>
                <a:ea typeface="BIZ UDPゴシック" panose="020B0400000000000000" pitchFamily="50" charset="-128"/>
              </a:rPr>
              <a:t>施策の組み込み</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ネットワーク環境の検討</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窓口システムの連携の検討</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974ADCE-632F-FFB4-4050-FE7BFF3CA641}"/>
              </a:ext>
            </a:extLst>
          </p:cNvPr>
          <p:cNvSpPr/>
          <p:nvPr/>
        </p:nvSpPr>
        <p:spPr>
          <a:xfrm>
            <a:off x="2375197" y="4686019"/>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職員の動線の想定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来庁者の動線の想定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30D0479-9BAB-CF73-9A47-167C695D3F9C}"/>
              </a:ext>
            </a:extLst>
          </p:cNvPr>
          <p:cNvSpPr/>
          <p:nvPr/>
        </p:nvSpPr>
        <p:spPr>
          <a:xfrm>
            <a:off x="2375197" y="5591029"/>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窓口システムや発券機の選定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什器の選定、配線の確認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52D8F850-D1C7-D10D-7FCD-AE5BDFE5F208}"/>
              </a:ext>
            </a:extLst>
          </p:cNvPr>
          <p:cNvSpPr/>
          <p:nvPr/>
        </p:nvSpPr>
        <p:spPr>
          <a:xfrm>
            <a:off x="2375197" y="2626479"/>
            <a:ext cx="4680000" cy="8002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検討体制の構築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住民や職員の窓口に対するニーズの把握、目的明確化</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庁舎外の手続きの推進</a:t>
            </a:r>
          </a:p>
        </p:txBody>
      </p:sp>
      <p:sp>
        <p:nvSpPr>
          <p:cNvPr id="25" name="テキスト ボックス 24">
            <a:extLst>
              <a:ext uri="{FF2B5EF4-FFF2-40B4-BE49-F238E27FC236}">
                <a16:creationId xmlns:a16="http://schemas.microsoft.com/office/drawing/2014/main" id="{99D5AC0C-9A5A-1559-0149-4B1EEE29FA9C}"/>
              </a:ext>
            </a:extLst>
          </p:cNvPr>
          <p:cNvSpPr txBox="1"/>
          <p:nvPr/>
        </p:nvSpPr>
        <p:spPr>
          <a:xfrm>
            <a:off x="949939" y="410460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38" name="テキスト ボックス 37">
            <a:extLst>
              <a:ext uri="{FF2B5EF4-FFF2-40B4-BE49-F238E27FC236}">
                <a16:creationId xmlns:a16="http://schemas.microsoft.com/office/drawing/2014/main" id="{0A5784B1-F06B-8C5E-F5C7-4AA9C026F333}"/>
              </a:ext>
            </a:extLst>
          </p:cNvPr>
          <p:cNvSpPr txBox="1"/>
          <p:nvPr/>
        </p:nvSpPr>
        <p:spPr>
          <a:xfrm>
            <a:off x="949939" y="5054928"/>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5" name="テキスト ボックス 44">
            <a:extLst>
              <a:ext uri="{FF2B5EF4-FFF2-40B4-BE49-F238E27FC236}">
                <a16:creationId xmlns:a16="http://schemas.microsoft.com/office/drawing/2014/main" id="{D6F6C57A-D403-3CD6-FCF4-E7D39483237B}"/>
              </a:ext>
            </a:extLst>
          </p:cNvPr>
          <p:cNvSpPr txBox="1"/>
          <p:nvPr/>
        </p:nvSpPr>
        <p:spPr>
          <a:xfrm>
            <a:off x="949939" y="6007506"/>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014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94847609"/>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検討体制の構築</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窓口業務の検討には、窓口業務に従事し</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、日常的に住民と接している職員の意見が特に重要である。早い段階からこうした職員も参加するワーキンググループ</a:t>
            </a:r>
            <a:r>
              <a:rPr kumimoji="1" lang="ja-JP" altLang="en-US" sz="1200" dirty="0">
                <a:solidFill>
                  <a:srgbClr val="000000"/>
                </a:solidFill>
                <a:latin typeface="BIZ UDPゴシック" panose="020B0400000000000000" pitchFamily="50" charset="-128"/>
                <a:ea typeface="BIZ UDPゴシック" panose="020B0400000000000000" pitchFamily="50" charset="-128"/>
              </a:rPr>
              <a:t>等の検討体制を構築することで、より中身の伴った議論や、具体的な決定を示すことが可能となる。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16</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sp>
        <p:nvSpPr>
          <p:cNvPr id="8" name="正方形/長方形 7">
            <a:extLst>
              <a:ext uri="{FF2B5EF4-FFF2-40B4-BE49-F238E27FC236}">
                <a16:creationId xmlns:a16="http://schemas.microsoft.com/office/drawing/2014/main" id="{CB1FA813-629F-585F-0D76-25D768EE90A0}"/>
              </a:ext>
            </a:extLst>
          </p:cNvPr>
          <p:cNvSpPr/>
          <p:nvPr/>
        </p:nvSpPr>
        <p:spPr>
          <a:xfrm>
            <a:off x="503238" y="6004205"/>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目的に沿った庁舎機能や施策の組み込み</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コンセプトを実現するために必要となる庁舎機能や施策を洗い出し、基本計画の段階から組み込んでおくことが重要である。ただし、庁舎建て替えは長期にわたり、進めていく中で新たな課題や新しい技術が普及することも考えられるため、基本計画段階以降も調査や情報収集は必要である。</a:t>
            </a:r>
          </a:p>
        </p:txBody>
      </p:sp>
      <p:grpSp>
        <p:nvGrpSpPr>
          <p:cNvPr id="9" name="グループ化 8">
            <a:extLst>
              <a:ext uri="{FF2B5EF4-FFF2-40B4-BE49-F238E27FC236}">
                <a16:creationId xmlns:a16="http://schemas.microsoft.com/office/drawing/2014/main" id="{B969677E-2AFF-2CF8-E37A-39C8751E6025}"/>
              </a:ext>
            </a:extLst>
          </p:cNvPr>
          <p:cNvGrpSpPr/>
          <p:nvPr/>
        </p:nvGrpSpPr>
        <p:grpSpPr>
          <a:xfrm>
            <a:off x="493316" y="5609829"/>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sp>
        <p:nvSpPr>
          <p:cNvPr id="19" name="正方形/長方形 18">
            <a:extLst>
              <a:ext uri="{FF2B5EF4-FFF2-40B4-BE49-F238E27FC236}">
                <a16:creationId xmlns:a16="http://schemas.microsoft.com/office/drawing/2014/main" id="{7AB1333E-6875-B906-0F47-CB7E5E4657AE}"/>
              </a:ext>
            </a:extLst>
          </p:cNvPr>
          <p:cNvSpPr/>
          <p:nvPr/>
        </p:nvSpPr>
        <p:spPr>
          <a:xfrm>
            <a:off x="493316" y="7254577"/>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ネットワーク環境の検討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一般的にはネットワーク更改のタイミングと、庁舎移転のタイミングは異なるため、自治体によって検討するフェーズは異なる。そのため、ネットワーク環境の整備が間に合うよう、新庁舎整備担当と</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推進担当</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の間</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で情報共有が必要がある。また、新庁舎の目的に沿った庁舎機能や施策を導入するために、必要なネットワーク環境を検討しておくことが重要である。</a:t>
            </a:r>
          </a:p>
        </p:txBody>
      </p:sp>
      <p:sp>
        <p:nvSpPr>
          <p:cNvPr id="36" name="正方形/長方形 35">
            <a:extLst>
              <a:ext uri="{FF2B5EF4-FFF2-40B4-BE49-F238E27FC236}">
                <a16:creationId xmlns:a16="http://schemas.microsoft.com/office/drawing/2014/main" id="{04C6E5EB-5C56-1187-48EE-4F3BD550A555}"/>
              </a:ext>
            </a:extLst>
          </p:cNvPr>
          <p:cNvSpPr/>
          <p:nvPr/>
        </p:nvSpPr>
        <p:spPr>
          <a:xfrm>
            <a:off x="503237" y="8504949"/>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窓口システムの連携の検討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新たに窓口システムを導入する場合、既存の窓口システムや基幹システムとの連携について検討する必要がある。複数課で導入する場合は、各課の既存のシステムとの連携についても考慮する必要がある。そのため、既存のシステムの更改タイミングを把握しておき、新たに導入する窓口システムとの連携を見据えて、検討を進めていく</a:t>
            </a:r>
            <a:r>
              <a:rPr kumimoji="1" lang="ja-JP" altLang="en-US" sz="1200" dirty="0">
                <a:solidFill>
                  <a:schemeClr val="tx1"/>
                </a:solidFill>
                <a:latin typeface="BIZ UDPゴシック" panose="020B0400000000000000" pitchFamily="50" charset="-128"/>
                <a:ea typeface="BIZ UDPゴシック" panose="020B0400000000000000" pitchFamily="50" charset="-128"/>
              </a:rPr>
              <a:t>ことが望ましい。それにより、</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ワンスオンリー</a:t>
            </a:r>
            <a:r>
              <a:rPr kumimoji="1" lang="ja-JP" altLang="en-US" sz="1200" dirty="0">
                <a:solidFill>
                  <a:schemeClr val="tx1"/>
                </a:solidFill>
                <a:latin typeface="BIZ UDPゴシック" panose="020B0400000000000000" pitchFamily="50" charset="-128"/>
                <a:ea typeface="BIZ UDPゴシック" panose="020B0400000000000000" pitchFamily="50" charset="-128"/>
              </a:rPr>
              <a:t>サービスの実現に繋げることが可能となる。システム間で直接連携することが難しい場合は、</a:t>
            </a:r>
            <a:r>
              <a:rPr kumimoji="1" lang="en-US" altLang="ja-JP"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RPA</a:t>
            </a:r>
            <a:r>
              <a:rPr kumimoji="1" lang="ja-JP" altLang="en-US" sz="1200" dirty="0">
                <a:solidFill>
                  <a:srgbClr val="000000"/>
                </a:solidFill>
                <a:latin typeface="BIZ UDPゴシック" panose="020B0400000000000000" pitchFamily="50" charset="-128"/>
                <a:ea typeface="BIZ UDPゴシック" panose="020B0400000000000000" pitchFamily="50" charset="-128"/>
              </a:rPr>
              <a:t>等の活用についても、視野に入れておく必要がある。</a:t>
            </a:r>
          </a:p>
        </p:txBody>
      </p:sp>
      <p:sp>
        <p:nvSpPr>
          <p:cNvPr id="17" name="正方形/長方形 16">
            <a:extLst>
              <a:ext uri="{FF2B5EF4-FFF2-40B4-BE49-F238E27FC236}">
                <a16:creationId xmlns:a16="http://schemas.microsoft.com/office/drawing/2014/main" id="{21DEAE62-7E27-4B01-BC6B-AA8B3FCF652A}"/>
              </a:ext>
            </a:extLst>
          </p:cNvPr>
          <p:cNvSpPr/>
          <p:nvPr/>
        </p:nvSpPr>
        <p:spPr>
          <a:xfrm>
            <a:off x="493316" y="2842679"/>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住民や職員の窓口に対するニーズの把握、目的明確化</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コンセプトが明確でないまま検討を進めてしまうと、方針が揺らぎやすくなる。そのため、窓口部署においては、前もって業務を見直し、課題を洗い出すことや住民の窓口利用満足度調査結果、ワークショップ等における窓口部署の職員の意見等を踏まえ、求められる窓口について検討し、コンセプトを明確にしておくことが重要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57CE681-EF6C-4B70-9B3E-956284DD62C0}"/>
              </a:ext>
            </a:extLst>
          </p:cNvPr>
          <p:cNvSpPr/>
          <p:nvPr/>
        </p:nvSpPr>
        <p:spPr>
          <a:xfrm>
            <a:off x="493316" y="4194547"/>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庁舎外の手続きの推進</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限られた庁舎スペースを有効に活用し、真に必要な機能のみを組み込んだ新庁舎とするために、オンライン申請や、コンビニ証明書発行サービス等の、住民が庁舎外でできる手続きについては、基本構想段階から推進や拡充の方針を明らかにしておくことが望ましい。</a:t>
            </a:r>
            <a:endParaRPr kumimoji="1" lang="ja-JP" altLang="en-US" sz="1200" strike="sngStrike"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8059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職員の動線の想定</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複数の手続きが必要な来庁者に対する、職員の窓口対応方法を決定する。その方法に応じて、来庁者が必要な手続きを、迷わず漏れなく対応できるように、</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サイン計画</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を立てる必要がある。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17</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sp>
        <p:nvSpPr>
          <p:cNvPr id="8" name="正方形/長方形 7">
            <a:extLst>
              <a:ext uri="{FF2B5EF4-FFF2-40B4-BE49-F238E27FC236}">
                <a16:creationId xmlns:a16="http://schemas.microsoft.com/office/drawing/2014/main" id="{CB1FA813-629F-585F-0D76-25D768EE90A0}"/>
              </a:ext>
            </a:extLst>
          </p:cNvPr>
          <p:cNvSpPr/>
          <p:nvPr/>
        </p:nvSpPr>
        <p:spPr>
          <a:xfrm>
            <a:off x="503238" y="4686807"/>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窓口システムや発券機の選定</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窓口システムによって、窓口オペレーションが大きく異なる可能性があるため、早めに</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RFI</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RFP</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の検討をしておくことが望ましい。選定に当たっては、デジタル庁が推進している「自治体窓口</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en-US" altLang="ja-JP" sz="1200" dirty="0">
                <a:solidFill>
                  <a:srgbClr val="000000"/>
                </a:solidFill>
                <a:latin typeface="BIZ UDPゴシック" panose="020B0400000000000000" pitchFamily="50" charset="-128"/>
                <a:ea typeface="BIZ UDPゴシック" panose="020B0400000000000000" pitchFamily="50" charset="-128"/>
              </a:rPr>
              <a:t>SaaS</a:t>
            </a:r>
            <a:r>
              <a:rPr kumimoji="1" lang="en-US" altLang="ja-JP" sz="1200" baseline="30000" dirty="0">
                <a:solidFill>
                  <a:srgbClr val="000000"/>
                </a:solidFill>
                <a:latin typeface="BIZ UDPゴシック" panose="020B0400000000000000" pitchFamily="50" charset="-128"/>
                <a:ea typeface="BIZ UDPゴシック" panose="020B0400000000000000" pitchFamily="50" charset="-128"/>
              </a:rPr>
              <a:t>*1</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」も候補として考えられる。発券機については、デジタルサイネージとの連動や、混雑状況配信サービスとの機能連携等を併せて検討することで、より多くの効果が期待できる。</a:t>
            </a:r>
          </a:p>
        </p:txBody>
      </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4292231"/>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sp>
        <p:nvSpPr>
          <p:cNvPr id="19" name="正方形/長方形 18">
            <a:extLst>
              <a:ext uri="{FF2B5EF4-FFF2-40B4-BE49-F238E27FC236}">
                <a16:creationId xmlns:a16="http://schemas.microsoft.com/office/drawing/2014/main" id="{7AB1333E-6875-B906-0F47-CB7E5E4657AE}"/>
              </a:ext>
            </a:extLst>
          </p:cNvPr>
          <p:cNvSpPr/>
          <p:nvPr/>
        </p:nvSpPr>
        <p:spPr>
          <a:xfrm>
            <a:off x="503238" y="5947318"/>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什器の選定、配線の確認</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窓口に合わせた什器を選定し、配置場所を決める必要がある。年配の方や障害者が多く訪れる部署、証明書発行のような短時間で終わる手続き</a:t>
            </a:r>
            <a:r>
              <a:rPr kumimoji="1" lang="ja-JP" altLang="en-US" sz="1200" dirty="0">
                <a:solidFill>
                  <a:schemeClr val="tx1"/>
                </a:solidFill>
                <a:latin typeface="BIZ UDPゴシック" panose="020B0400000000000000" pitchFamily="50" charset="-128"/>
                <a:ea typeface="BIZ UDPゴシック" panose="020B0400000000000000" pitchFamily="50" charset="-128"/>
              </a:rPr>
              <a:t>など、各窓口の来庁者層や手続きの特徴を、担当</a:t>
            </a:r>
            <a:r>
              <a:rPr kumimoji="1" lang="ja-JP" altLang="en-US" sz="1200" dirty="0">
                <a:solidFill>
                  <a:srgbClr val="000000"/>
                </a:solidFill>
                <a:latin typeface="BIZ UDPゴシック" panose="020B0400000000000000" pitchFamily="50" charset="-128"/>
                <a:ea typeface="BIZ UDPゴシック" panose="020B0400000000000000" pitchFamily="50" charset="-128"/>
              </a:rPr>
              <a:t>部署と連携して把握する必要がある。また、導入する窓口システムや発券機の設置場所を想定し、電源ケーブル等の配線についても検討しておく必要がある。</a:t>
            </a:r>
          </a:p>
        </p:txBody>
      </p:sp>
      <p:sp>
        <p:nvSpPr>
          <p:cNvPr id="10" name="正方形/長方形 9">
            <a:extLst>
              <a:ext uri="{FF2B5EF4-FFF2-40B4-BE49-F238E27FC236}">
                <a16:creationId xmlns:a16="http://schemas.microsoft.com/office/drawing/2014/main" id="{7F34D8D4-4FEF-C645-7FE5-F8DAE668346C}"/>
              </a:ext>
            </a:extLst>
          </p:cNvPr>
          <p:cNvSpPr/>
          <p:nvPr/>
        </p:nvSpPr>
        <p:spPr>
          <a:xfrm>
            <a:off x="503238" y="8075928"/>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窓口システムや発券機等の予算確保と調達</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導入するシステムの予算確保と調達が必要である。</a:t>
            </a:r>
          </a:p>
        </p:txBody>
      </p:sp>
      <p:grpSp>
        <p:nvGrpSpPr>
          <p:cNvPr id="11" name="グループ化 10">
            <a:extLst>
              <a:ext uri="{FF2B5EF4-FFF2-40B4-BE49-F238E27FC236}">
                <a16:creationId xmlns:a16="http://schemas.microsoft.com/office/drawing/2014/main" id="{E9A80F02-D480-B870-198B-EDED5D3DAE7B}"/>
              </a:ext>
            </a:extLst>
          </p:cNvPr>
          <p:cNvGrpSpPr/>
          <p:nvPr/>
        </p:nvGrpSpPr>
        <p:grpSpPr>
          <a:xfrm>
            <a:off x="503196" y="7681352"/>
            <a:ext cx="6552000" cy="252000"/>
            <a:chOff x="504000" y="5705617"/>
            <a:chExt cx="6552000" cy="252000"/>
          </a:xfrm>
        </p:grpSpPr>
        <p:sp>
          <p:nvSpPr>
            <p:cNvPr id="13" name="正方形/長方形 12">
              <a:extLst>
                <a:ext uri="{FF2B5EF4-FFF2-40B4-BE49-F238E27FC236}">
                  <a16:creationId xmlns:a16="http://schemas.microsoft.com/office/drawing/2014/main" id="{916A703A-1D37-9CE0-1881-968B3998B842}"/>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90402651-6289-9FAC-060A-36CCCD7D097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工事でやるべきこと</a:t>
              </a:r>
            </a:p>
          </p:txBody>
        </p:sp>
      </p:grpSp>
      <p:sp>
        <p:nvSpPr>
          <p:cNvPr id="6" name="テキスト ボックス 5">
            <a:extLst>
              <a:ext uri="{FF2B5EF4-FFF2-40B4-BE49-F238E27FC236}">
                <a16:creationId xmlns:a16="http://schemas.microsoft.com/office/drawing/2014/main" id="{662BDF43-0637-828C-0E9D-FF62267906B2}"/>
              </a:ext>
            </a:extLst>
          </p:cNvPr>
          <p:cNvSpPr txBox="1"/>
          <p:nvPr/>
        </p:nvSpPr>
        <p:spPr>
          <a:xfrm>
            <a:off x="501954" y="7107156"/>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「自治体窓口</a:t>
            </a:r>
            <a:r>
              <a:rPr kumimoji="1" lang="en-US" altLang="ja-JP" sz="8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en-US" altLang="ja-JP" dirty="0"/>
              <a:t>SaaS</a:t>
            </a:r>
            <a:r>
              <a:rPr lang="ja-JP" altLang="en-US" dirty="0"/>
              <a:t>」、デジタル庁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5"/>
              </a:rPr>
              <a:t>https://www.digital.go.jp/policies/cs-dx/dxsaas</a:t>
            </a:r>
            <a:r>
              <a:rPr lang="ja-JP" altLang="en-US" dirty="0"/>
              <a:t>）</a:t>
            </a:r>
            <a:endParaRPr lang="en-US" altLang="ja-JP" dirty="0"/>
          </a:p>
        </p:txBody>
      </p:sp>
      <p:sp>
        <p:nvSpPr>
          <p:cNvPr id="21" name="正方形/長方形 20">
            <a:extLst>
              <a:ext uri="{FF2B5EF4-FFF2-40B4-BE49-F238E27FC236}">
                <a16:creationId xmlns:a16="http://schemas.microsoft.com/office/drawing/2014/main" id="{3DA37E3B-E703-4B9B-B7B4-2FD8730C9A91}"/>
              </a:ext>
            </a:extLst>
          </p:cNvPr>
          <p:cNvSpPr/>
          <p:nvPr/>
        </p:nvSpPr>
        <p:spPr>
          <a:xfrm>
            <a:off x="503238" y="2611089"/>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来庁者の動線の想定</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来庁者が行う手続き等の流れを想定した動線を基に、窓口部署の配置やセキュリティゾーニングを設定する。手続きの繁忙期に来庁者数が増加しても、来庁者が滞留しないように、多目的スペースを併設する等、混雑の可能性も考慮した設計とすることが望ましい。証明書の交付や手数料を支払うカウンターについては、決済方法や要する時間を想定し、必要なカウンター数を設計する必要がある。</a:t>
            </a:r>
          </a:p>
        </p:txBody>
      </p:sp>
      <p:sp>
        <p:nvSpPr>
          <p:cNvPr id="22" name="正方形/長方形 21">
            <a:extLst>
              <a:ext uri="{FF2B5EF4-FFF2-40B4-BE49-F238E27FC236}">
                <a16:creationId xmlns:a16="http://schemas.microsoft.com/office/drawing/2014/main" id="{104A3266-FFE9-4C0B-BB5A-3A28CB51680F}"/>
              </a:ext>
            </a:extLst>
          </p:cNvPr>
          <p:cNvSpPr/>
          <p:nvPr/>
        </p:nvSpPr>
        <p:spPr>
          <a:xfrm>
            <a:off x="503238" y="8690520"/>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窓口オペレーションの確認、シミュレーション</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新庁舎移転後は、従前の窓口オペレーションと大きく異なる可能性があるため、移転前に、職員同士でロールプレイングを行うなど、窓口オペレーションをシミュレーションしておくことで、移転後の円滑な運用が期待できる。また、このシミュレーションで判明した課題を踏まえ、新庁舎のレイアウトを修正することで、移転前に対処することが可能になる。</a:t>
            </a:r>
          </a:p>
        </p:txBody>
      </p:sp>
    </p:spTree>
    <p:extLst>
      <p:ext uri="{BB962C8B-B14F-4D97-AF65-F5344CB8AC3E}">
        <p14:creationId xmlns:p14="http://schemas.microsoft.com/office/powerpoint/2010/main" val="68426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BPR</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の継続的な実施</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住民の窓口利用満足度調査や、窓口担当職員によるワークショップ等により、継続的に意見を吸い上げ、窓口のコンセプトを実現できているか、運用を通して評価する必要がある。旧庁舎と新庁舎で、意見の変化を捉えることも効果的である。評価を踏まえて新たな課題を抽出し、より窓口サービスを充実化する</a:t>
            </a:r>
            <a:r>
              <a:rPr kumimoji="1" lang="en-US" altLang="ja-JP" sz="1200" dirty="0">
                <a:solidFill>
                  <a:srgbClr val="000000"/>
                </a:solidFill>
                <a:latin typeface="BIZ UDPゴシック" panose="020B0400000000000000" pitchFamily="50" charset="-128"/>
                <a:ea typeface="BIZ UDPゴシック" panose="020B0400000000000000" pitchFamily="50" charset="-128"/>
              </a:rPr>
              <a:t>PDCA</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サイクルを繰り返していくことで、自治体と住民が相互に目指す窓口の実現が可能となる。</a:t>
            </a:r>
          </a:p>
          <a:p>
            <a:pPr algn="just" defTabSz="1425495" fontAlgn="ctr">
              <a:lnSpc>
                <a:spcPct val="120000"/>
              </a:lnSpc>
              <a:defRPr/>
            </a:pP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18</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3226390"/>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より効果を引き出すために</a:t>
              </a:r>
            </a:p>
          </p:txBody>
        </p:sp>
      </p:grpSp>
      <p:sp>
        <p:nvSpPr>
          <p:cNvPr id="13" name="正方形/長方形 12">
            <a:extLst>
              <a:ext uri="{FF2B5EF4-FFF2-40B4-BE49-F238E27FC236}">
                <a16:creationId xmlns:a16="http://schemas.microsoft.com/office/drawing/2014/main" id="{99D548F3-BE70-41D2-8988-095F416FFC91}"/>
              </a:ext>
            </a:extLst>
          </p:cNvPr>
          <p:cNvSpPr/>
          <p:nvPr/>
        </p:nvSpPr>
        <p:spPr>
          <a:xfrm>
            <a:off x="503238" y="3620966"/>
            <a:ext cx="6553200" cy="1772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システムを連携し、全体最適化を図る</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システムを導入する際には、既存システムとの連携を見据える必要がある。昨今では、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Web</a:t>
            </a:r>
            <a:r>
              <a:rPr kumimoji="1" lang="ja-JP" altLang="en-US" sz="1200" dirty="0">
                <a:solidFill>
                  <a:schemeClr val="tx1"/>
                </a:solidFill>
                <a:latin typeface="BIZ UDPゴシック" panose="020B0400000000000000" pitchFamily="50" charset="-128"/>
                <a:ea typeface="BIZ UDPゴシック" panose="020B0400000000000000" pitchFamily="50" charset="-128"/>
              </a:rPr>
              <a:t>上で申請フォームを開設可能な</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ノーコード</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ローコード</a:t>
            </a:r>
            <a:r>
              <a:rPr kumimoji="1" lang="ja-JP" altLang="en-US" sz="1200" dirty="0">
                <a:solidFill>
                  <a:schemeClr val="tx1"/>
                </a:solidFill>
                <a:latin typeface="BIZ UDPゴシック" panose="020B0400000000000000" pitchFamily="50" charset="-128"/>
                <a:ea typeface="BIZ UDPゴシック" panose="020B0400000000000000" pitchFamily="50" charset="-128"/>
              </a:rPr>
              <a:t>ツール等、住民の幅広いニーズに対応するための効果的なサービスが数多く提供されている。しかし、システムの導入が目的化してしまうと、連携の検討が疎かになり、メリットが限定的になる。手続きの始まりから終わりまで、一連の手続きをデータ連携し、全体最適化を図ることで、住民の待ち時間減少や、より手厚い相談対応等、住民の利便性向上効果を最大限発揮することが可能となる。システム間の連携が難しい場合には、</a:t>
            </a:r>
            <a:r>
              <a:rPr kumimoji="1" lang="en-US" altLang="ja-JP"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RPA</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による自動処理についても検討の余地がある。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799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窓口業務改善を推進するに当たっては、当該戦略と関連性が高い以下の各施策についても参照されたい。</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19</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zh-TW" dirty="0"/>
              <a:t>3-1.</a:t>
            </a:r>
            <a:r>
              <a:rPr lang="zh-TW" altLang="en-US" dirty="0"/>
              <a:t> 窓口業務改善</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4" name="正方形/長方形 3">
            <a:extLst>
              <a:ext uri="{FF2B5EF4-FFF2-40B4-BE49-F238E27FC236}">
                <a16:creationId xmlns:a16="http://schemas.microsoft.com/office/drawing/2014/main" id="{9C89B92E-1B69-64E5-671B-1F6DA3B78243}"/>
              </a:ext>
            </a:extLst>
          </p:cNvPr>
          <p:cNvSpPr/>
          <p:nvPr/>
        </p:nvSpPr>
        <p:spPr>
          <a:xfrm>
            <a:off x="504000" y="2279693"/>
            <a:ext cx="6552000" cy="5682739"/>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E7D5F92-D5D9-45EC-5519-A366854B4E09}"/>
              </a:ext>
            </a:extLst>
          </p:cNvPr>
          <p:cNvGrpSpPr/>
          <p:nvPr/>
        </p:nvGrpSpPr>
        <p:grpSpPr>
          <a:xfrm>
            <a:off x="707715" y="2447613"/>
            <a:ext cx="6138340" cy="477655"/>
            <a:chOff x="707715" y="2447613"/>
            <a:chExt cx="6138340" cy="477655"/>
          </a:xfrm>
        </p:grpSpPr>
        <p:sp>
          <p:nvSpPr>
            <p:cNvPr id="6" name="テキスト ボックス 5">
              <a:extLst>
                <a:ext uri="{FF2B5EF4-FFF2-40B4-BE49-F238E27FC236}">
                  <a16:creationId xmlns:a16="http://schemas.microsoft.com/office/drawing/2014/main" id="{7651C799-7875-CEE7-FC23-042454702589}"/>
                </a:ext>
              </a:extLst>
            </p:cNvPr>
            <p:cNvSpPr txBox="1"/>
            <p:nvPr/>
          </p:nvSpPr>
          <p:spPr>
            <a:xfrm>
              <a:off x="1554055" y="2481280"/>
              <a:ext cx="1572301" cy="184666"/>
            </a:xfrm>
            <a:prstGeom prst="rect">
              <a:avLst/>
            </a:prstGeom>
            <a:noFill/>
          </p:spPr>
          <p:txBody>
            <a:bodyPr wrap="square" lIns="0" tIns="0" rIns="0" bIns="0" rtlCol="0">
              <a:spAutoFit/>
            </a:bodyPr>
            <a:lstStyle/>
            <a:p>
              <a:pPr fontAlgn="ct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F45C803-B8D6-D0A1-25E2-F0DCF1F58001}"/>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39" name="テキスト ボックス 38">
              <a:extLst>
                <a:ext uri="{FF2B5EF4-FFF2-40B4-BE49-F238E27FC236}">
                  <a16:creationId xmlns:a16="http://schemas.microsoft.com/office/drawing/2014/main" id="{406D6BFC-B86A-FF3C-F845-66411E59773F}"/>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複数部署にわたる手続きを、最小限の移動で済ませる。</a:t>
              </a:r>
            </a:p>
          </p:txBody>
        </p:sp>
      </p:grpSp>
      <p:grpSp>
        <p:nvGrpSpPr>
          <p:cNvPr id="65" name="グループ化 64">
            <a:extLst>
              <a:ext uri="{FF2B5EF4-FFF2-40B4-BE49-F238E27FC236}">
                <a16:creationId xmlns:a16="http://schemas.microsoft.com/office/drawing/2014/main" id="{C5D695F2-D168-D1A5-E11F-C08BD24A2925}"/>
              </a:ext>
            </a:extLst>
          </p:cNvPr>
          <p:cNvGrpSpPr/>
          <p:nvPr/>
        </p:nvGrpSpPr>
        <p:grpSpPr>
          <a:xfrm>
            <a:off x="707715" y="3094127"/>
            <a:ext cx="6138340" cy="646932"/>
            <a:chOff x="707715" y="2447613"/>
            <a:chExt cx="6138340" cy="646932"/>
          </a:xfrm>
        </p:grpSpPr>
        <p:sp>
          <p:nvSpPr>
            <p:cNvPr id="66" name="テキスト ボックス 65">
              <a:extLst>
                <a:ext uri="{FF2B5EF4-FFF2-40B4-BE49-F238E27FC236}">
                  <a16:creationId xmlns:a16="http://schemas.microsoft.com/office/drawing/2014/main" id="{6C4FB070-A474-FC01-9912-0C7D4CE0BB81}"/>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書かない窓口</a:t>
              </a:r>
            </a:p>
          </p:txBody>
        </p:sp>
        <p:sp>
          <p:nvSpPr>
            <p:cNvPr id="67" name="四角形: 角を丸くする 66">
              <a:extLst>
                <a:ext uri="{FF2B5EF4-FFF2-40B4-BE49-F238E27FC236}">
                  <a16:creationId xmlns:a16="http://schemas.microsoft.com/office/drawing/2014/main" id="{DF60FA87-E79A-4A4E-2C17-24D85A53E4B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68" name="テキスト ボックス 67">
              <a:extLst>
                <a:ext uri="{FF2B5EF4-FFF2-40B4-BE49-F238E27FC236}">
                  <a16:creationId xmlns:a16="http://schemas.microsoft.com/office/drawing/2014/main" id="{693C96ED-5C5B-D7E4-44BE-CF554D4B29AD}"/>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申請書作成を支援し、書く手間を無くす。ひいては、デジタル化により、事務処理の効率化を図る。</a:t>
              </a:r>
            </a:p>
          </p:txBody>
        </p:sp>
      </p:grpSp>
      <p:grpSp>
        <p:nvGrpSpPr>
          <p:cNvPr id="69" name="グループ化 68">
            <a:extLst>
              <a:ext uri="{FF2B5EF4-FFF2-40B4-BE49-F238E27FC236}">
                <a16:creationId xmlns:a16="http://schemas.microsoft.com/office/drawing/2014/main" id="{67C9A3FA-FAD1-7215-EBFC-1FD36DA19817}"/>
              </a:ext>
            </a:extLst>
          </p:cNvPr>
          <p:cNvGrpSpPr/>
          <p:nvPr/>
        </p:nvGrpSpPr>
        <p:grpSpPr>
          <a:xfrm>
            <a:off x="707715" y="3910511"/>
            <a:ext cx="6138340" cy="646932"/>
            <a:chOff x="707715" y="2447613"/>
            <a:chExt cx="6138340" cy="646932"/>
          </a:xfrm>
        </p:grpSpPr>
        <p:sp>
          <p:nvSpPr>
            <p:cNvPr id="70" name="テキスト ボックス 69">
              <a:extLst>
                <a:ext uri="{FF2B5EF4-FFF2-40B4-BE49-F238E27FC236}">
                  <a16:creationId xmlns:a16="http://schemas.microsoft.com/office/drawing/2014/main" id="{37622D19-3DA4-BA00-EFF2-384465486A9D}"/>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デジタルサイネージ</a:t>
              </a:r>
            </a:p>
          </p:txBody>
        </p:sp>
        <p:sp>
          <p:nvSpPr>
            <p:cNvPr id="71" name="四角形: 角を丸くする 70">
              <a:extLst>
                <a:ext uri="{FF2B5EF4-FFF2-40B4-BE49-F238E27FC236}">
                  <a16:creationId xmlns:a16="http://schemas.microsoft.com/office/drawing/2014/main" id="{B72D916F-54F7-987E-67E3-DE57F77417D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72" name="テキスト ボックス 71">
              <a:extLst>
                <a:ext uri="{FF2B5EF4-FFF2-40B4-BE49-F238E27FC236}">
                  <a16:creationId xmlns:a16="http://schemas.microsoft.com/office/drawing/2014/main" id="{DE62B966-EBC2-2E70-AA2C-047D5030A68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わかりやすいサイン表示や、発券機と連動した呼出案内を行い、来庁者の待ち時間短縮や、円滑な窓口運用を図る。</a:t>
              </a:r>
            </a:p>
          </p:txBody>
        </p:sp>
      </p:grpSp>
      <p:grpSp>
        <p:nvGrpSpPr>
          <p:cNvPr id="73" name="グループ化 72">
            <a:extLst>
              <a:ext uri="{FF2B5EF4-FFF2-40B4-BE49-F238E27FC236}">
                <a16:creationId xmlns:a16="http://schemas.microsoft.com/office/drawing/2014/main" id="{CF94D3C8-43AC-C088-2C41-9CFB8C58AC7F}"/>
              </a:ext>
            </a:extLst>
          </p:cNvPr>
          <p:cNvGrpSpPr/>
          <p:nvPr/>
        </p:nvGrpSpPr>
        <p:grpSpPr>
          <a:xfrm>
            <a:off x="707715" y="4726895"/>
            <a:ext cx="6138340" cy="477655"/>
            <a:chOff x="707715" y="2447613"/>
            <a:chExt cx="6138340" cy="477655"/>
          </a:xfrm>
        </p:grpSpPr>
        <p:sp>
          <p:nvSpPr>
            <p:cNvPr id="74" name="テキスト ボックス 73">
              <a:extLst>
                <a:ext uri="{FF2B5EF4-FFF2-40B4-BE49-F238E27FC236}">
                  <a16:creationId xmlns:a16="http://schemas.microsoft.com/office/drawing/2014/main" id="{D46D7BED-ADA5-3D7F-C611-A726B1C58D32}"/>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混雑状況配信サービス</a:t>
              </a:r>
            </a:p>
          </p:txBody>
        </p:sp>
        <p:sp>
          <p:nvSpPr>
            <p:cNvPr id="75" name="四角形: 角を丸くする 74">
              <a:extLst>
                <a:ext uri="{FF2B5EF4-FFF2-40B4-BE49-F238E27FC236}">
                  <a16:creationId xmlns:a16="http://schemas.microsoft.com/office/drawing/2014/main" id="{DFF551CE-E1F7-2B42-7A80-33B336E84EC7}"/>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76" name="テキスト ボックス 75">
              <a:extLst>
                <a:ext uri="{FF2B5EF4-FFF2-40B4-BE49-F238E27FC236}">
                  <a16:creationId xmlns:a16="http://schemas.microsoft.com/office/drawing/2014/main" id="{44035BD2-E373-9A56-4DC7-20B48D7BD9C7}"/>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来庁者の待ち時間削減、混雑緩和</a:t>
              </a:r>
            </a:p>
          </p:txBody>
        </p:sp>
      </p:grpSp>
      <p:grpSp>
        <p:nvGrpSpPr>
          <p:cNvPr id="77" name="グループ化 76">
            <a:extLst>
              <a:ext uri="{FF2B5EF4-FFF2-40B4-BE49-F238E27FC236}">
                <a16:creationId xmlns:a16="http://schemas.microsoft.com/office/drawing/2014/main" id="{9C2D68A0-8F88-907F-8A6F-E943292B06D9}"/>
              </a:ext>
            </a:extLst>
          </p:cNvPr>
          <p:cNvGrpSpPr/>
          <p:nvPr/>
        </p:nvGrpSpPr>
        <p:grpSpPr>
          <a:xfrm>
            <a:off x="707715" y="5374002"/>
            <a:ext cx="6138340" cy="477655"/>
            <a:chOff x="707715" y="2447613"/>
            <a:chExt cx="6138340" cy="477655"/>
          </a:xfrm>
        </p:grpSpPr>
        <p:sp>
          <p:nvSpPr>
            <p:cNvPr id="78" name="テキスト ボックス 77">
              <a:extLst>
                <a:ext uri="{FF2B5EF4-FFF2-40B4-BE49-F238E27FC236}">
                  <a16:creationId xmlns:a16="http://schemas.microsoft.com/office/drawing/2014/main" id="{E827A6A8-B1D2-EFF7-195F-FE2F72A29DD3}"/>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事前予約サービス</a:t>
              </a:r>
            </a:p>
          </p:txBody>
        </p:sp>
        <p:sp>
          <p:nvSpPr>
            <p:cNvPr id="79" name="四角形: 角を丸くする 78">
              <a:extLst>
                <a:ext uri="{FF2B5EF4-FFF2-40B4-BE49-F238E27FC236}">
                  <a16:creationId xmlns:a16="http://schemas.microsoft.com/office/drawing/2014/main" id="{A0EF354B-D005-79FE-C55C-CEF77AD910CA}"/>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80" name="テキスト ボックス 79">
              <a:extLst>
                <a:ext uri="{FF2B5EF4-FFF2-40B4-BE49-F238E27FC236}">
                  <a16:creationId xmlns:a16="http://schemas.microsoft.com/office/drawing/2014/main" id="{B5F7FE12-DC81-8FF5-3067-A94F3AC5D65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来庁者の待ち時間及び手続き時間削減、混雑緩和</a:t>
              </a:r>
            </a:p>
          </p:txBody>
        </p:sp>
      </p:grpSp>
      <p:grpSp>
        <p:nvGrpSpPr>
          <p:cNvPr id="81" name="グループ化 80">
            <a:extLst>
              <a:ext uri="{FF2B5EF4-FFF2-40B4-BE49-F238E27FC236}">
                <a16:creationId xmlns:a16="http://schemas.microsoft.com/office/drawing/2014/main" id="{D38F8414-FD04-4FDD-69AB-0741031230FB}"/>
              </a:ext>
            </a:extLst>
          </p:cNvPr>
          <p:cNvGrpSpPr/>
          <p:nvPr/>
        </p:nvGrpSpPr>
        <p:grpSpPr>
          <a:xfrm>
            <a:off x="707715" y="6021109"/>
            <a:ext cx="6138340" cy="477655"/>
            <a:chOff x="707715" y="2447613"/>
            <a:chExt cx="6138340" cy="477655"/>
          </a:xfrm>
        </p:grpSpPr>
        <p:sp>
          <p:nvSpPr>
            <p:cNvPr id="82" name="テキスト ボックス 81">
              <a:extLst>
                <a:ext uri="{FF2B5EF4-FFF2-40B4-BE49-F238E27FC236}">
                  <a16:creationId xmlns:a16="http://schemas.microsoft.com/office/drawing/2014/main" id="{7C5624BC-FCAB-C8DE-0FB3-CF543B2E7562}"/>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コンビニ交付サービス</a:t>
              </a:r>
            </a:p>
          </p:txBody>
        </p:sp>
        <p:sp>
          <p:nvSpPr>
            <p:cNvPr id="83" name="四角形: 角を丸くする 82">
              <a:extLst>
                <a:ext uri="{FF2B5EF4-FFF2-40B4-BE49-F238E27FC236}">
                  <a16:creationId xmlns:a16="http://schemas.microsoft.com/office/drawing/2014/main" id="{06985CC7-1551-FEDC-E347-B20B6EB926BF}"/>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84" name="テキスト ボックス 83">
              <a:extLst>
                <a:ext uri="{FF2B5EF4-FFF2-40B4-BE49-F238E27FC236}">
                  <a16:creationId xmlns:a16="http://schemas.microsoft.com/office/drawing/2014/main" id="{2F83E5FD-7255-84EC-003D-61821FB00A09}"/>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庁舎以外の場所でも、いつでも手続きが可能</a:t>
              </a:r>
            </a:p>
          </p:txBody>
        </p:sp>
      </p:grpSp>
      <p:grpSp>
        <p:nvGrpSpPr>
          <p:cNvPr id="85" name="グループ化 84">
            <a:extLst>
              <a:ext uri="{FF2B5EF4-FFF2-40B4-BE49-F238E27FC236}">
                <a16:creationId xmlns:a16="http://schemas.microsoft.com/office/drawing/2014/main" id="{D577981B-414C-9B25-CA99-E601118CAFA4}"/>
              </a:ext>
            </a:extLst>
          </p:cNvPr>
          <p:cNvGrpSpPr/>
          <p:nvPr/>
        </p:nvGrpSpPr>
        <p:grpSpPr>
          <a:xfrm>
            <a:off x="707715" y="6668216"/>
            <a:ext cx="6138340" cy="477655"/>
            <a:chOff x="707715" y="2447613"/>
            <a:chExt cx="6138340" cy="477655"/>
          </a:xfrm>
        </p:grpSpPr>
        <p:sp>
          <p:nvSpPr>
            <p:cNvPr id="86" name="テキスト ボックス 85">
              <a:extLst>
                <a:ext uri="{FF2B5EF4-FFF2-40B4-BE49-F238E27FC236}">
                  <a16:creationId xmlns:a16="http://schemas.microsoft.com/office/drawing/2014/main" id="{3A89E869-E36F-0913-028C-D615477CDC50}"/>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オンライン申請</a:t>
              </a:r>
            </a:p>
          </p:txBody>
        </p:sp>
        <p:sp>
          <p:nvSpPr>
            <p:cNvPr id="87" name="四角形: 角を丸くする 86">
              <a:extLst>
                <a:ext uri="{FF2B5EF4-FFF2-40B4-BE49-F238E27FC236}">
                  <a16:creationId xmlns:a16="http://schemas.microsoft.com/office/drawing/2014/main" id="{BBF0408E-EBDE-6CFC-E21D-7A0B82016AC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88" name="テキスト ボックス 87">
              <a:extLst>
                <a:ext uri="{FF2B5EF4-FFF2-40B4-BE49-F238E27FC236}">
                  <a16:creationId xmlns:a16="http://schemas.microsoft.com/office/drawing/2014/main" id="{99EADBC7-530E-2B05-CA14-95D87D9A2BD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時間や場所に捉われない手続きの実現</a:t>
              </a:r>
            </a:p>
          </p:txBody>
        </p:sp>
      </p:grpSp>
      <p:grpSp>
        <p:nvGrpSpPr>
          <p:cNvPr id="89" name="グループ化 88">
            <a:extLst>
              <a:ext uri="{FF2B5EF4-FFF2-40B4-BE49-F238E27FC236}">
                <a16:creationId xmlns:a16="http://schemas.microsoft.com/office/drawing/2014/main" id="{A45D85EB-9157-0B30-BFC4-31EF4A996B63}"/>
              </a:ext>
            </a:extLst>
          </p:cNvPr>
          <p:cNvGrpSpPr/>
          <p:nvPr/>
        </p:nvGrpSpPr>
        <p:grpSpPr>
          <a:xfrm>
            <a:off x="707715" y="7315324"/>
            <a:ext cx="6138340" cy="477655"/>
            <a:chOff x="707715" y="2447613"/>
            <a:chExt cx="6138340" cy="477655"/>
          </a:xfrm>
        </p:grpSpPr>
        <p:sp>
          <p:nvSpPr>
            <p:cNvPr id="90" name="テキスト ボックス 89">
              <a:extLst>
                <a:ext uri="{FF2B5EF4-FFF2-40B4-BE49-F238E27FC236}">
                  <a16:creationId xmlns:a16="http://schemas.microsoft.com/office/drawing/2014/main" id="{E3968F59-34C5-6BED-5EB6-70C3B704E144}"/>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決済方法</a:t>
              </a:r>
            </a:p>
          </p:txBody>
        </p:sp>
        <p:sp>
          <p:nvSpPr>
            <p:cNvPr id="91" name="四角形: 角を丸くする 90">
              <a:extLst>
                <a:ext uri="{FF2B5EF4-FFF2-40B4-BE49-F238E27FC236}">
                  <a16:creationId xmlns:a16="http://schemas.microsoft.com/office/drawing/2014/main" id="{448537E6-977E-707B-04E6-A2A503DFEA79}"/>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92" name="テキスト ボックス 91">
              <a:extLst>
                <a:ext uri="{FF2B5EF4-FFF2-40B4-BE49-F238E27FC236}">
                  <a16:creationId xmlns:a16="http://schemas.microsoft.com/office/drawing/2014/main" id="{735B05D2-7D2F-2BAC-75D8-AF314C01B96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支払い方法の選択肢を増やすことにより、来庁者の利便性向上を図る。</a:t>
              </a:r>
            </a:p>
          </p:txBody>
        </p:sp>
      </p:grpSp>
    </p:spTree>
    <p:extLst>
      <p:ext uri="{BB962C8B-B14F-4D97-AF65-F5344CB8AC3E}">
        <p14:creationId xmlns:p14="http://schemas.microsoft.com/office/powerpoint/2010/main" val="422771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hink-cell data - do not delete" hidden="1">
            <a:extLst>
              <a:ext uri="{FF2B5EF4-FFF2-40B4-BE49-F238E27FC236}">
                <a16:creationId xmlns:a16="http://schemas.microsoft.com/office/drawing/2014/main" id="{62B17AEB-482C-EA59-BFB1-9FF3231B4DF5}"/>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73" name="think-cell data - do not delete" hidden="1">
                        <a:extLst>
                          <a:ext uri="{FF2B5EF4-FFF2-40B4-BE49-F238E27FC236}">
                            <a16:creationId xmlns:a16="http://schemas.microsoft.com/office/drawing/2014/main" id="{62B17AEB-482C-EA59-BFB1-9FF3231B4DF5}"/>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2</a:t>
            </a:fld>
            <a:endParaRPr kumimoji="1" lang="ja-JP" altLang="en-US"/>
          </a:p>
        </p:txBody>
      </p:sp>
      <p:sp>
        <p:nvSpPr>
          <p:cNvPr id="26" name="コンテンツ プレースホルダー 17">
            <a:extLst>
              <a:ext uri="{FF2B5EF4-FFF2-40B4-BE49-F238E27FC236}">
                <a16:creationId xmlns:a16="http://schemas.microsoft.com/office/drawing/2014/main" id="{8D31E33A-FA25-01CD-A4F4-DF9C47782C2D}"/>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本書の構成</a:t>
            </a:r>
            <a:endParaRPr lang="en-US" altLang="ja-JP" sz="1600" b="1" dirty="0"/>
          </a:p>
        </p:txBody>
      </p:sp>
      <p:sp>
        <p:nvSpPr>
          <p:cNvPr id="6" name="正方形/長方形 5">
            <a:extLst>
              <a:ext uri="{FF2B5EF4-FFF2-40B4-BE49-F238E27FC236}">
                <a16:creationId xmlns:a16="http://schemas.microsoft.com/office/drawing/2014/main" id="{8CF452A0-2205-6F9D-B3C7-D83BC55C4765}"/>
              </a:ext>
            </a:extLst>
          </p:cNvPr>
          <p:cNvSpPr/>
          <p:nvPr/>
        </p:nvSpPr>
        <p:spPr>
          <a:xfrm>
            <a:off x="504000" y="2067250"/>
            <a:ext cx="6552000" cy="472337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1</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はじめに</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1</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章では、本書の位置づけとして、本書の使い方、想定する読み手、並びに本書の構成について説明している。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2</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推進に係る取組の体制整備と基本方針</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2</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章では、庁舎建て替え等における体制整備の</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重要性</a:t>
            </a:r>
            <a:r>
              <a:rPr kumimoji="1" lang="ja-JP" altLang="en-US" sz="1100" dirty="0">
                <a:solidFill>
                  <a:schemeClr val="tx1"/>
                </a:solidFill>
                <a:latin typeface="BIZ UDPゴシック" panose="020B0400000000000000" pitchFamily="50" charset="-128"/>
                <a:ea typeface="BIZ UDPゴシック" panose="020B0400000000000000" pitchFamily="50" charset="-128"/>
              </a:rPr>
              <a:t>及び</a:t>
            </a:r>
            <a:r>
              <a:rPr kumimoji="1" lang="en-US" altLang="ja-JP" sz="1100" dirty="0">
                <a:solidFill>
                  <a:schemeClr val="tx1"/>
                </a:solidFill>
                <a:highlight>
                  <a:srgbClr val="FFFFFF"/>
                </a:highlight>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推進の視点から留意すべきポイントを「戦略」と「施策」の</a:t>
            </a:r>
            <a:r>
              <a:rPr kumimoji="1" lang="en-US" altLang="ja-JP" sz="1100" dirty="0">
                <a:solidFill>
                  <a:schemeClr val="tx1"/>
                </a:solidFill>
                <a:highlight>
                  <a:srgbClr val="FFFFFF"/>
                </a:highlight>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層構成で整理していくことを示し、</a:t>
            </a:r>
            <a:r>
              <a:rPr kumimoji="1" lang="ja-JP" altLang="en-US" sz="1100" dirty="0">
                <a:solidFill>
                  <a:schemeClr val="tx1"/>
                </a:solidFill>
                <a:latin typeface="BIZ UDPゴシック" panose="020B0400000000000000" pitchFamily="50" charset="-128"/>
                <a:ea typeface="BIZ UDPゴシック" panose="020B0400000000000000" pitchFamily="50" charset="-128"/>
              </a:rPr>
              <a:t>各自治体が庁舎建て替えに際して定める</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基本</a:t>
            </a:r>
            <a:r>
              <a:rPr kumimoji="1" lang="ja-JP" altLang="en-US" sz="1100" dirty="0">
                <a:solidFill>
                  <a:srgbClr val="000000"/>
                </a:solidFill>
                <a:latin typeface="BIZ UDPゴシック" panose="020B0400000000000000" pitchFamily="50" charset="-128"/>
                <a:ea typeface="BIZ UDPゴシック" panose="020B0400000000000000" pitchFamily="50" charset="-128"/>
              </a:rPr>
              <a:t>方針と「戦略」及び「施策」の関係性について整理している。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3</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推進に係る取組の戦略</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3</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取り組むべき「戦略」について、その概要と期待効果、庁舎建て替え等のフェーズ（基本構想、基本計画、基本設計、実施設計、運用）において検討すべき内容、より効果を引き出すためのポイント、関連性が高い「施策」について説明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4</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推進に係る取組の施策</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4</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章では、「戦略」に対する具体的な</a:t>
            </a:r>
            <a:r>
              <a:rPr kumimoji="1" lang="ja-JP" altLang="en-US" sz="1100" dirty="0">
                <a:solidFill>
                  <a:schemeClr val="tx1"/>
                </a:solidFill>
                <a:latin typeface="BIZ UDPゴシック" panose="020B0400000000000000" pitchFamily="50" charset="-128"/>
                <a:ea typeface="BIZ UDPゴシック" panose="020B0400000000000000" pitchFamily="50" charset="-128"/>
              </a:rPr>
              <a:t>手段</a:t>
            </a:r>
            <a:r>
              <a:rPr kumimoji="1" lang="ja-JP" altLang="en-US" sz="1100" dirty="0">
                <a:solidFill>
                  <a:schemeClr val="tx1"/>
                </a:solidFill>
                <a:highlight>
                  <a:srgbClr val="FFFFFF"/>
                </a:highlight>
                <a:latin typeface="BIZ UDPゴシック" panose="020B0400000000000000" pitchFamily="50" charset="-128"/>
                <a:ea typeface="BIZ UDPゴシック" panose="020B0400000000000000" pitchFamily="50" charset="-128"/>
              </a:rPr>
              <a:t>と</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しての「施策」について、その概要、今回実施したヒアリング調査結果に基づいた推進事例、導入に当たっての留意点、その他各自治体独自の取組について説明している。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en-US" altLang="ja-JP" sz="1100" b="1" dirty="0">
                <a:solidFill>
                  <a:srgbClr val="31926F"/>
                </a:solidFill>
                <a:latin typeface="BIZ UDPゴシック" panose="020B0400000000000000" pitchFamily="50" charset="-128"/>
                <a:ea typeface="BIZ UDPゴシック" panose="020B0400000000000000" pitchFamily="50" charset="-128"/>
              </a:rPr>
              <a:t>5</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 未来に向けて</a:t>
            </a:r>
            <a:endParaRPr kumimoji="1" lang="en-US" altLang="ja-JP" sz="11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章では、庁舎建て替え等を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実施後の数</a:t>
            </a:r>
            <a:r>
              <a:rPr kumimoji="1" lang="ja-JP" altLang="en-US" sz="1100" dirty="0">
                <a:solidFill>
                  <a:srgbClr val="000000"/>
                </a:solidFill>
                <a:highlight>
                  <a:srgbClr val="FFFFFF"/>
                </a:highlight>
                <a:latin typeface="BIZ UDPゴシック" panose="020B0400000000000000" pitchFamily="50" charset="-128"/>
                <a:ea typeface="BIZ UDPゴシック" panose="020B0400000000000000" pitchFamily="50" charset="-128"/>
              </a:rPr>
              <a:t>十年間</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を見据えた職員・住民を含めた環境変化への対応、庁舎の目指すべき方向性について整理している。</a:t>
            </a:r>
          </a:p>
        </p:txBody>
      </p:sp>
      <p:sp>
        <p:nvSpPr>
          <p:cNvPr id="75" name="コンテンツ プレースホルダー 17">
            <a:extLst>
              <a:ext uri="{FF2B5EF4-FFF2-40B4-BE49-F238E27FC236}">
                <a16:creationId xmlns:a16="http://schemas.microsoft.com/office/drawing/2014/main" id="{3D83236C-5BA8-ABF8-91D4-5442CDB72A49}"/>
              </a:ext>
            </a:extLst>
          </p:cNvPr>
          <p:cNvSpPr txBox="1">
            <a:spLocks/>
          </p:cNvSpPr>
          <p:nvPr/>
        </p:nvSpPr>
        <p:spPr>
          <a:xfrm>
            <a:off x="503196" y="1739831"/>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fontAlgn="ctr">
              <a:lnSpc>
                <a:spcPct val="120000"/>
              </a:lnSpc>
              <a:spcBef>
                <a:spcPts val="0"/>
              </a:spcBef>
              <a:buNone/>
            </a:pPr>
            <a:r>
              <a:rPr lang="ja-JP" altLang="en-US" sz="1200" dirty="0"/>
              <a:t>本書は以下のとおり</a:t>
            </a:r>
            <a:r>
              <a:rPr lang="en-US" altLang="ja-JP" sz="1200" dirty="0"/>
              <a:t>5</a:t>
            </a:r>
            <a:r>
              <a:rPr lang="ja-JP" altLang="en-US" sz="1200" dirty="0"/>
              <a:t>つの章で構成されている。</a:t>
            </a:r>
          </a:p>
        </p:txBody>
      </p:sp>
      <p:sp>
        <p:nvSpPr>
          <p:cNvPr id="60" name="正方形/長方形 59">
            <a:extLst>
              <a:ext uri="{FF2B5EF4-FFF2-40B4-BE49-F238E27FC236}">
                <a16:creationId xmlns:a16="http://schemas.microsoft.com/office/drawing/2014/main" id="{B34BC195-8018-AE13-0D3D-EDD13C853A08}"/>
              </a:ext>
            </a:extLst>
          </p:cNvPr>
          <p:cNvSpPr/>
          <p:nvPr/>
        </p:nvSpPr>
        <p:spPr>
          <a:xfrm>
            <a:off x="501996" y="7040791"/>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本書に記載している内容は、特に明示が無い限り令和</a:t>
            </a:r>
            <a:r>
              <a:rPr kumimoji="1" lang="en-US" altLang="ja-JP" sz="1200" dirty="0">
                <a:solidFill>
                  <a:srgbClr val="000000"/>
                </a:solidFill>
                <a:latin typeface="BIZ UDPゴシック" panose="020B0400000000000000" pitchFamily="50" charset="-128"/>
                <a:ea typeface="BIZ UDPゴシック" panose="020B0400000000000000" pitchFamily="50" charset="-128"/>
              </a:rPr>
              <a:t>5</a:t>
            </a:r>
            <a:r>
              <a:rPr kumimoji="1" lang="ja-JP" altLang="en-US" sz="12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200" dirty="0">
                <a:solidFill>
                  <a:srgbClr val="000000"/>
                </a:solidFill>
                <a:latin typeface="BIZ UDPゴシック" panose="020B0400000000000000" pitchFamily="50" charset="-128"/>
                <a:ea typeface="BIZ UDPゴシック" panose="020B0400000000000000" pitchFamily="50" charset="-128"/>
              </a:rPr>
              <a:t>2023</a:t>
            </a:r>
            <a:r>
              <a:rPr kumimoji="1" lang="ja-JP" altLang="en-US" sz="12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200" dirty="0">
                <a:solidFill>
                  <a:srgbClr val="000000"/>
                </a:solidFill>
                <a:latin typeface="BIZ UDPゴシック" panose="020B0400000000000000" pitchFamily="50" charset="-128"/>
                <a:ea typeface="BIZ UDPゴシック" panose="020B0400000000000000" pitchFamily="50" charset="-128"/>
              </a:rPr>
              <a:t>9</a:t>
            </a:r>
            <a:r>
              <a:rPr kumimoji="1" lang="ja-JP" altLang="en-US" sz="1200" dirty="0">
                <a:solidFill>
                  <a:srgbClr val="000000"/>
                </a:solidFill>
                <a:latin typeface="BIZ UDPゴシック" panose="020B0400000000000000" pitchFamily="50" charset="-128"/>
                <a:ea typeface="BIZ UDPゴシック" panose="020B0400000000000000" pitchFamily="50" charset="-128"/>
              </a:rPr>
              <a:t>月末時点のものであり、将来的な状況に応じて、改訂される可能性がある。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なお、本書は画像を除き、著作権法の範囲内で、文章の引用・転載等に自由に利用可能である。</a:t>
            </a:r>
          </a:p>
          <a:p>
            <a:pPr indent="144000" algn="just" defTabSz="1425495" fontAlgn="ctr">
              <a:lnSpc>
                <a:spcPct val="120000"/>
              </a:lnSpc>
              <a:defRPr/>
            </a:pP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335D1AF0-59BD-059E-CD4F-87DFAC8CDFB6}"/>
              </a:ext>
            </a:extLst>
          </p:cNvPr>
          <p:cNvSpPr txBox="1"/>
          <p:nvPr/>
        </p:nvSpPr>
        <p:spPr>
          <a:xfrm>
            <a:off x="526229" y="8591985"/>
            <a:ext cx="6528967" cy="1241365"/>
          </a:xfrm>
          <a:prstGeom prst="rect">
            <a:avLst/>
          </a:prstGeom>
          <a:solidFill>
            <a:schemeClr val="bg1"/>
          </a:solidFill>
          <a:ln>
            <a:noFill/>
            <a:prstDash val="lgDashDot"/>
          </a:ln>
        </p:spPr>
        <p:txBody>
          <a:bodyPr wrap="square" lIns="0" tIns="0" rIns="0" bIns="0" rtlCol="0">
            <a:spAutoFit/>
          </a:bodyPr>
          <a:lstStyle/>
          <a:p>
            <a:pPr marL="72000" indent="-72000" algn="just" fontAlgn="ctr">
              <a:spcAft>
                <a:spcPts val="400"/>
              </a:spcAft>
              <a:buFont typeface="Arial" panose="020B0604020202020204" pitchFamily="34" charset="0"/>
              <a:buChar char="•"/>
            </a:pPr>
            <a:r>
              <a:rPr kumimoji="1" lang="ja-JP" altLang="en-US" sz="800" dirty="0">
                <a:latin typeface="BIZ UDPゴシック" panose="020B0400000000000000" pitchFamily="50" charset="-128"/>
                <a:ea typeface="BIZ UDPゴシック" panose="020B0400000000000000" pitchFamily="50" charset="-128"/>
              </a:rPr>
              <a:t>本書に記載されているシステム名、製品名などには必ずしも商標表示（Ⓡ、</a:t>
            </a:r>
            <a:r>
              <a:rPr kumimoji="1" lang="en-US" altLang="ja-JP" sz="800" dirty="0">
                <a:latin typeface="BIZ UDPゴシック" panose="020B0400000000000000" pitchFamily="50" charset="-128"/>
                <a:ea typeface="BIZ UDPゴシック" panose="020B0400000000000000" pitchFamily="50" charset="-128"/>
              </a:rPr>
              <a:t>TM</a:t>
            </a:r>
            <a:r>
              <a:rPr kumimoji="1" lang="ja-JP" altLang="en-US" sz="800" dirty="0">
                <a:latin typeface="BIZ UDPゴシック" panose="020B0400000000000000" pitchFamily="50" charset="-128"/>
                <a:ea typeface="BIZ UDPゴシック" panose="020B0400000000000000" pitchFamily="50" charset="-128"/>
              </a:rPr>
              <a:t>）を付記していません。</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Microsoft</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Windows</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Excel</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PowerPoint</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Word</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Internet Explorer</a:t>
            </a:r>
            <a:r>
              <a:rPr kumimoji="1" lang="ja-JP" altLang="en-US" sz="800" dirty="0">
                <a:latin typeface="BIZ UDPゴシック" panose="020B0400000000000000" pitchFamily="50" charset="-128"/>
                <a:ea typeface="BIZ UDPゴシック" panose="020B0400000000000000" pitchFamily="50" charset="-128"/>
              </a:rPr>
              <a:t>は、</a:t>
            </a:r>
            <a:r>
              <a:rPr kumimoji="1" lang="en-US" altLang="ja-JP" sz="800" dirty="0">
                <a:latin typeface="BIZ UDPゴシック" panose="020B0400000000000000" pitchFamily="50" charset="-128"/>
                <a:ea typeface="BIZ UDPゴシック" panose="020B0400000000000000" pitchFamily="50" charset="-128"/>
              </a:rPr>
              <a:t>Microsoft Corporation</a:t>
            </a:r>
            <a:r>
              <a:rPr kumimoji="1" lang="ja-JP" altLang="en-US" sz="800" dirty="0">
                <a:latin typeface="BIZ UDPゴシック" panose="020B0400000000000000" pitchFamily="50" charset="-128"/>
                <a:ea typeface="BIZ UDPゴシック" panose="020B0400000000000000" pitchFamily="50" charset="-128"/>
              </a:rPr>
              <a:t>の米国及びその他の国における商標又は登録商標です。</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Apple</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Apple</a:t>
            </a:r>
            <a:r>
              <a:rPr kumimoji="1" lang="ja-JP" altLang="en-US" sz="800" dirty="0">
                <a:latin typeface="BIZ UDPゴシック" panose="020B0400000000000000" pitchFamily="50" charset="-128"/>
                <a:ea typeface="BIZ UDPゴシック" panose="020B0400000000000000" pitchFamily="50" charset="-128"/>
              </a:rPr>
              <a:t>ロゴ、</a:t>
            </a:r>
            <a:r>
              <a:rPr kumimoji="1" lang="en-US" altLang="ja-JP" sz="800" dirty="0">
                <a:latin typeface="BIZ UDPゴシック" panose="020B0400000000000000" pitchFamily="50" charset="-128"/>
                <a:ea typeface="BIZ UDPゴシック" panose="020B0400000000000000" pitchFamily="50" charset="-128"/>
              </a:rPr>
              <a:t>iPhone</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Safari</a:t>
            </a:r>
            <a:r>
              <a:rPr kumimoji="1" lang="ja-JP" altLang="en-US" sz="800" dirty="0">
                <a:latin typeface="BIZ UDPゴシック" panose="020B0400000000000000" pitchFamily="50" charset="-128"/>
                <a:ea typeface="BIZ UDPゴシック" panose="020B0400000000000000" pitchFamily="50" charset="-128"/>
              </a:rPr>
              <a:t>は米国及び他の国で登録された</a:t>
            </a:r>
            <a:r>
              <a:rPr kumimoji="1" lang="en-US" altLang="ja-JP" sz="800" dirty="0">
                <a:latin typeface="BIZ UDPゴシック" panose="020B0400000000000000" pitchFamily="50" charset="-128"/>
                <a:ea typeface="BIZ UDPゴシック" panose="020B0400000000000000" pitchFamily="50" charset="-128"/>
              </a:rPr>
              <a:t>Apple Inc.</a:t>
            </a:r>
            <a:r>
              <a:rPr kumimoji="1" lang="ja-JP" altLang="en-US" sz="800" dirty="0">
                <a:latin typeface="BIZ UDPゴシック" panose="020B0400000000000000" pitchFamily="50" charset="-128"/>
                <a:ea typeface="BIZ UDPゴシック" panose="020B0400000000000000" pitchFamily="50" charset="-128"/>
              </a:rPr>
              <a:t>の商標です。</a:t>
            </a:r>
            <a:r>
              <a:rPr kumimoji="1" lang="en-US" altLang="ja-JP" sz="800" dirty="0">
                <a:latin typeface="BIZ UDPゴシック" panose="020B0400000000000000" pitchFamily="50" charset="-128"/>
                <a:ea typeface="BIZ UDPゴシック" panose="020B0400000000000000" pitchFamily="50" charset="-128"/>
              </a:rPr>
              <a:t>iPhone</a:t>
            </a:r>
            <a:r>
              <a:rPr kumimoji="1" lang="ja-JP" altLang="en-US" sz="800" dirty="0">
                <a:latin typeface="BIZ UDPゴシック" panose="020B0400000000000000" pitchFamily="50" charset="-128"/>
                <a:ea typeface="BIZ UDPゴシック" panose="020B0400000000000000" pitchFamily="50" charset="-128"/>
              </a:rPr>
              <a:t>の商標は、アイホン株式会社のライセンスに基づき使用されています。</a:t>
            </a:r>
            <a:r>
              <a:rPr kumimoji="1" lang="en-US" altLang="ja-JP" sz="800" dirty="0">
                <a:latin typeface="BIZ UDPゴシック" panose="020B0400000000000000" pitchFamily="50" charset="-128"/>
                <a:ea typeface="BIZ UDPゴシック" panose="020B0400000000000000" pitchFamily="50" charset="-128"/>
              </a:rPr>
              <a:t>App Store</a:t>
            </a:r>
            <a:r>
              <a:rPr kumimoji="1" lang="ja-JP" altLang="en-US" sz="800" dirty="0">
                <a:latin typeface="BIZ UDPゴシック" panose="020B0400000000000000" pitchFamily="50" charset="-128"/>
                <a:ea typeface="BIZ UDPゴシック" panose="020B0400000000000000" pitchFamily="50" charset="-128"/>
              </a:rPr>
              <a:t>は、</a:t>
            </a:r>
            <a:r>
              <a:rPr kumimoji="1" lang="en-US" altLang="ja-JP" sz="800" dirty="0">
                <a:latin typeface="BIZ UDPゴシック" panose="020B0400000000000000" pitchFamily="50" charset="-128"/>
                <a:ea typeface="BIZ UDPゴシック" panose="020B0400000000000000" pitchFamily="50" charset="-128"/>
              </a:rPr>
              <a:t>Apple Inc.</a:t>
            </a:r>
            <a:r>
              <a:rPr kumimoji="1" lang="ja-JP" altLang="en-US" sz="800" dirty="0">
                <a:latin typeface="BIZ UDPゴシック" panose="020B0400000000000000" pitchFamily="50" charset="-128"/>
                <a:ea typeface="BIZ UDPゴシック" panose="020B0400000000000000" pitchFamily="50" charset="-128"/>
              </a:rPr>
              <a:t>のサービスマークです。</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LINE</a:t>
            </a:r>
            <a:r>
              <a:rPr kumimoji="1" lang="ja-JP" altLang="en-US" sz="800" dirty="0">
                <a:latin typeface="BIZ UDPゴシック" panose="020B0400000000000000" pitchFamily="50" charset="-128"/>
                <a:ea typeface="BIZ UDPゴシック" panose="020B0400000000000000" pitchFamily="50" charset="-128"/>
              </a:rPr>
              <a:t>は、</a:t>
            </a:r>
            <a:r>
              <a:rPr kumimoji="1" lang="en-US" altLang="ja-JP" sz="800" dirty="0">
                <a:latin typeface="BIZ UDPゴシック" panose="020B0400000000000000" pitchFamily="50" charset="-128"/>
                <a:ea typeface="BIZ UDPゴシック" panose="020B0400000000000000" pitchFamily="50" charset="-128"/>
              </a:rPr>
              <a:t>LINE</a:t>
            </a:r>
            <a:r>
              <a:rPr kumimoji="1" lang="ja-JP" altLang="en-US" sz="800" dirty="0">
                <a:latin typeface="BIZ UDPゴシック" panose="020B0400000000000000" pitchFamily="50" charset="-128"/>
                <a:ea typeface="BIZ UDPゴシック" panose="020B0400000000000000" pitchFamily="50" charset="-128"/>
              </a:rPr>
              <a:t>株式会社の商標又は登録商標です。</a:t>
            </a:r>
          </a:p>
          <a:p>
            <a:pPr marL="72000" indent="-72000" algn="just" fontAlgn="ctr">
              <a:spcAft>
                <a:spcPts val="400"/>
              </a:spcAft>
              <a:buFont typeface="Arial" panose="020B0604020202020204" pitchFamily="34" charset="0"/>
              <a:buChar char="•"/>
            </a:pPr>
            <a:r>
              <a:rPr kumimoji="1" lang="en-US" altLang="ja-JP" sz="800" dirty="0">
                <a:latin typeface="BIZ UDPゴシック" panose="020B0400000000000000" pitchFamily="50" charset="-128"/>
                <a:ea typeface="BIZ UDPゴシック" panose="020B0400000000000000" pitchFamily="50" charset="-128"/>
              </a:rPr>
              <a:t>QR</a:t>
            </a:r>
            <a:r>
              <a:rPr kumimoji="1" lang="ja-JP" altLang="en-US" sz="800" dirty="0">
                <a:latin typeface="BIZ UDPゴシック" panose="020B0400000000000000" pitchFamily="50" charset="-128"/>
                <a:ea typeface="BIZ UDPゴシック" panose="020B0400000000000000" pitchFamily="50" charset="-128"/>
              </a:rPr>
              <a:t>コードは、株式会社デンソーウェーブの商標又は登録商標です。</a:t>
            </a:r>
          </a:p>
          <a:p>
            <a:pPr marL="72000" indent="-72000" algn="just" fontAlgn="ctr">
              <a:spcAft>
                <a:spcPts val="400"/>
              </a:spcAft>
              <a:buFont typeface="Arial" panose="020B0604020202020204" pitchFamily="34" charset="0"/>
              <a:buChar char="•"/>
            </a:pPr>
            <a:r>
              <a:rPr kumimoji="1" lang="ja-JP" altLang="en-US" sz="800" dirty="0">
                <a:latin typeface="BIZ UDPゴシック" panose="020B0400000000000000" pitchFamily="50" charset="-128"/>
                <a:ea typeface="BIZ UDPゴシック" panose="020B0400000000000000" pitchFamily="50" charset="-128"/>
              </a:rPr>
              <a:t>その他の会社名及び製品名・ロゴマークは各社の商号、商標又は登録商標です。</a:t>
            </a:r>
          </a:p>
        </p:txBody>
      </p:sp>
    </p:spTree>
    <p:extLst>
      <p:ext uri="{BB962C8B-B14F-4D97-AF65-F5344CB8AC3E}">
        <p14:creationId xmlns:p14="http://schemas.microsoft.com/office/powerpoint/2010/main" val="72652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287346792"/>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a:t>
            </a:r>
            <a:r>
              <a:rPr kumimoji="1" lang="en-US" altLang="ja-JP" dirty="0">
                <a:uFill>
                  <a:solidFill>
                    <a:srgbClr val="31926F"/>
                  </a:solidFill>
                </a:uFill>
                <a:latin typeface="+mn-ea"/>
                <a:ea typeface="+mn-ea"/>
              </a:rPr>
              <a:t>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20</a:t>
            </a:fld>
            <a:endParaRPr kumimoji="1" lang="ja-JP" altLang="en-US">
              <a:latin typeface="+mn-ea"/>
              <a:ea typeface="+mn-ea"/>
            </a:endParaRPr>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a:t>
            </a:r>
            <a:r>
              <a:rPr lang="en-US" altLang="ja-JP" dirty="0">
                <a:latin typeface="+mn-ea"/>
                <a:ea typeface="+mn-ea"/>
              </a:rPr>
              <a:t>2</a:t>
            </a:r>
            <a:r>
              <a:rPr lang="en-US" altLang="zh-TW" dirty="0">
                <a:latin typeface="+mn-ea"/>
                <a:ea typeface="+mn-ea"/>
              </a:rPr>
              <a:t>.</a:t>
            </a:r>
            <a:r>
              <a:rPr lang="zh-TW" altLang="en-US" dirty="0">
                <a:latin typeface="+mn-ea"/>
                <a:ea typeface="+mn-ea"/>
              </a:rPr>
              <a:t>　　　　　 </a:t>
            </a:r>
            <a:r>
              <a:rPr lang="ja-JP" altLang="en-US" dirty="0">
                <a:latin typeface="+mn-ea"/>
                <a:ea typeface="+mn-ea"/>
              </a:rPr>
              <a:t>柔軟な働き方</a:t>
            </a:r>
            <a:endParaRPr lang="zh-TW" altLang="en-US" dirty="0">
              <a:latin typeface="+mn-ea"/>
              <a:ea typeface="+mn-ea"/>
            </a:endParaRPr>
          </a:p>
        </p:txBody>
      </p:sp>
      <p:sp>
        <p:nvSpPr>
          <p:cNvPr id="37" name="コンテンツ プレースホルダー 17">
            <a:extLst>
              <a:ext uri="{FF2B5EF4-FFF2-40B4-BE49-F238E27FC236}">
                <a16:creationId xmlns:a16="http://schemas.microsoft.com/office/drawing/2014/main" id="{1949D9D8-3365-485B-CBE0-E273C8B52194}"/>
              </a:ext>
            </a:extLst>
          </p:cNvPr>
          <p:cNvSpPr txBox="1">
            <a:spLocks/>
          </p:cNvSpPr>
          <p:nvPr/>
        </p:nvSpPr>
        <p:spPr>
          <a:xfrm>
            <a:off x="503196" y="1368000"/>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人口減少・少子高齢化の急速な進行により労働力の減少が予想される中、職員の心身の健康維持、働く意欲の増進、知的生産性の向上を図ることが課題となっている。また、情報通信技術の発達に伴い、ワークスペースやワークスタイルの多様化が進んでいる。</a:t>
            </a:r>
          </a:p>
          <a:p>
            <a:pPr marL="0" indent="144000" algn="just" fontAlgn="ctr">
              <a:lnSpc>
                <a:spcPct val="120000"/>
              </a:lnSpc>
              <a:spcBef>
                <a:spcPts val="0"/>
              </a:spcBef>
              <a:buNone/>
            </a:pPr>
            <a:r>
              <a:rPr lang="ja-JP" altLang="en-US" sz="1200" dirty="0"/>
              <a:t>知的生産性を高める働き方として、</a:t>
            </a:r>
            <a:r>
              <a:rPr lang="en-US" altLang="ja-JP" sz="1200" dirty="0"/>
              <a:t>Activity Based Working</a:t>
            </a:r>
            <a:r>
              <a:rPr lang="ja-JP" altLang="en-US" sz="1200" dirty="0"/>
              <a:t>（</a:t>
            </a:r>
            <a:r>
              <a:rPr lang="en-US" altLang="ja-JP" sz="1200" u="wavyHeavy" dirty="0">
                <a:uFill>
                  <a:solidFill>
                    <a:srgbClr val="31926F"/>
                  </a:solidFill>
                </a:uFill>
              </a:rPr>
              <a:t>ABW</a:t>
            </a:r>
            <a:r>
              <a:rPr lang="ja-JP" altLang="en-US" sz="1200" dirty="0"/>
              <a:t>）の導入が広がっている。</a:t>
            </a:r>
            <a:r>
              <a:rPr lang="en-US" altLang="ja-JP" sz="1200" u="wavyHeavy" dirty="0">
                <a:uFill>
                  <a:solidFill>
                    <a:srgbClr val="31926F"/>
                  </a:solidFill>
                </a:uFill>
              </a:rPr>
              <a:t>ABW</a:t>
            </a:r>
            <a:r>
              <a:rPr lang="ja-JP" altLang="en-US" sz="1200" dirty="0"/>
              <a:t>とは、多様なワークスペースから職員自らが業務内容等から最適な場所を自由に選択する働き方である。</a:t>
            </a:r>
          </a:p>
          <a:p>
            <a:pPr marL="0" indent="144000" algn="just" fontAlgn="ctr">
              <a:lnSpc>
                <a:spcPct val="120000"/>
              </a:lnSpc>
              <a:spcBef>
                <a:spcPts val="0"/>
              </a:spcBef>
              <a:buNone/>
            </a:pPr>
            <a:r>
              <a:rPr lang="ja-JP" altLang="en-US" sz="1200" dirty="0"/>
              <a:t>ここでは、</a:t>
            </a:r>
            <a:r>
              <a:rPr lang="en-US" altLang="ja-JP" sz="1200" u="wavyHeavy" dirty="0">
                <a:uFill>
                  <a:solidFill>
                    <a:srgbClr val="31926F"/>
                  </a:solidFill>
                </a:uFill>
              </a:rPr>
              <a:t>ABW</a:t>
            </a:r>
            <a:r>
              <a:rPr lang="ja-JP" altLang="en-US" sz="1200" dirty="0"/>
              <a:t>を可能とするワークスタイルとして、固定席を持たない「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」と、執務室から離れた場所で働くワークスタイルである「リモートワーク」について整理する。</a:t>
            </a:r>
          </a:p>
        </p:txBody>
      </p:sp>
      <p:sp>
        <p:nvSpPr>
          <p:cNvPr id="3" name="四角形: 角を丸くする 2">
            <a:extLst>
              <a:ext uri="{FF2B5EF4-FFF2-40B4-BE49-F238E27FC236}">
                <a16:creationId xmlns:a16="http://schemas.microsoft.com/office/drawing/2014/main" id="{82A8246C-3E0C-FB91-E3C0-3854C1E3D32C}"/>
              </a:ext>
            </a:extLst>
          </p:cNvPr>
          <p:cNvSpPr/>
          <p:nvPr/>
        </p:nvSpPr>
        <p:spPr>
          <a:xfrm>
            <a:off x="1226100" y="843216"/>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nvGrpSpPr>
          <p:cNvPr id="67" name="グループ化 66">
            <a:extLst>
              <a:ext uri="{FF2B5EF4-FFF2-40B4-BE49-F238E27FC236}">
                <a16:creationId xmlns:a16="http://schemas.microsoft.com/office/drawing/2014/main" id="{B62D369D-F8E9-D7FD-5DE5-A43A398A87D7}"/>
              </a:ext>
            </a:extLst>
          </p:cNvPr>
          <p:cNvGrpSpPr/>
          <p:nvPr/>
        </p:nvGrpSpPr>
        <p:grpSpPr>
          <a:xfrm>
            <a:off x="520502" y="3510293"/>
            <a:ext cx="6552000" cy="252000"/>
            <a:chOff x="504000" y="5705617"/>
            <a:chExt cx="6552000" cy="252000"/>
          </a:xfrm>
        </p:grpSpPr>
        <p:sp>
          <p:nvSpPr>
            <p:cNvPr id="68" name="正方形/長方形 67">
              <a:extLst>
                <a:ext uri="{FF2B5EF4-FFF2-40B4-BE49-F238E27FC236}">
                  <a16:creationId xmlns:a16="http://schemas.microsoft.com/office/drawing/2014/main" id="{D4B18CEE-4C1C-FC0C-B096-867BFFCB040F}"/>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9" name="テキスト ボックス 68">
              <a:extLst>
                <a:ext uri="{FF2B5EF4-FFF2-40B4-BE49-F238E27FC236}">
                  <a16:creationId xmlns:a16="http://schemas.microsoft.com/office/drawing/2014/main" id="{04180F4A-15BA-FE9A-435E-865669CF8BC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grpSp>
        <p:nvGrpSpPr>
          <p:cNvPr id="70" name="グループ化 69">
            <a:extLst>
              <a:ext uri="{FF2B5EF4-FFF2-40B4-BE49-F238E27FC236}">
                <a16:creationId xmlns:a16="http://schemas.microsoft.com/office/drawing/2014/main" id="{B9DE8067-25C9-4B4D-0562-A170BA1132CD}"/>
              </a:ext>
            </a:extLst>
          </p:cNvPr>
          <p:cNvGrpSpPr/>
          <p:nvPr/>
        </p:nvGrpSpPr>
        <p:grpSpPr>
          <a:xfrm>
            <a:off x="520502" y="3904869"/>
            <a:ext cx="6552000" cy="815029"/>
            <a:chOff x="503196" y="1368000"/>
            <a:chExt cx="6552000" cy="815029"/>
          </a:xfrm>
        </p:grpSpPr>
        <p:sp>
          <p:nvSpPr>
            <p:cNvPr id="71" name="コンテンツ プレースホルダー 17">
              <a:extLst>
                <a:ext uri="{FF2B5EF4-FFF2-40B4-BE49-F238E27FC236}">
                  <a16:creationId xmlns:a16="http://schemas.microsoft.com/office/drawing/2014/main" id="{1A5F8230-94D5-88BB-5447-3BE9BA7FD73B}"/>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部署を越えたコミュニケーション促進</a:t>
              </a:r>
            </a:p>
          </p:txBody>
        </p:sp>
        <p:sp>
          <p:nvSpPr>
            <p:cNvPr id="72" name="コンテンツ プレースホルダー 17">
              <a:extLst>
                <a:ext uri="{FF2B5EF4-FFF2-40B4-BE49-F238E27FC236}">
                  <a16:creationId xmlns:a16="http://schemas.microsoft.com/office/drawing/2014/main" id="{B68B5DCC-41B1-33DB-4E40-03FF8D5EEA43}"/>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を導入して座席を自由選択できるようにすることで、これまで顔を合わせる機会がなかった他部署の職員と交流しやすくなることを狙う。</a:t>
              </a:r>
            </a:p>
          </p:txBody>
        </p:sp>
      </p:grpSp>
      <p:sp>
        <p:nvSpPr>
          <p:cNvPr id="136" name="コンテンツ プレースホルダー 17">
            <a:extLst>
              <a:ext uri="{FF2B5EF4-FFF2-40B4-BE49-F238E27FC236}">
                <a16:creationId xmlns:a16="http://schemas.microsoft.com/office/drawing/2014/main" id="{46D4801A-222C-0E0B-527A-32E190A4D5BA}"/>
              </a:ext>
            </a:extLst>
          </p:cNvPr>
          <p:cNvSpPr txBox="1">
            <a:spLocks/>
          </p:cNvSpPr>
          <p:nvPr/>
        </p:nvSpPr>
        <p:spPr>
          <a:xfrm>
            <a:off x="503196" y="62575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省スペース化</a:t>
            </a:r>
          </a:p>
        </p:txBody>
      </p:sp>
      <p:sp>
        <p:nvSpPr>
          <p:cNvPr id="138" name="コンテンツ プレースホルダー 17">
            <a:extLst>
              <a:ext uri="{FF2B5EF4-FFF2-40B4-BE49-F238E27FC236}">
                <a16:creationId xmlns:a16="http://schemas.microsoft.com/office/drawing/2014/main" id="{577D5B22-5A67-C4C5-AE43-C1A9845BFB9E}"/>
              </a:ext>
            </a:extLst>
          </p:cNvPr>
          <p:cNvSpPr txBox="1">
            <a:spLocks/>
          </p:cNvSpPr>
          <p:nvPr/>
        </p:nvSpPr>
        <p:spPr>
          <a:xfrm>
            <a:off x="503196" y="66293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日常的に外回りをしている職員がいるなど、座席稼働率が常に</a:t>
            </a:r>
            <a:r>
              <a:rPr lang="en-US" altLang="ja-JP" sz="1200" dirty="0"/>
              <a:t>100%</a:t>
            </a:r>
            <a:r>
              <a:rPr lang="ja-JP" altLang="en-US" sz="1200" dirty="0"/>
              <a:t>を下回っているような職場では、</a:t>
            </a:r>
            <a:r>
              <a:rPr lang="en-US" altLang="ja-JP" sz="1200" dirty="0"/>
              <a:t>1</a:t>
            </a:r>
            <a:r>
              <a:rPr lang="ja-JP" altLang="en-US" sz="1200" dirty="0"/>
              <a:t>人につき</a:t>
            </a:r>
            <a:r>
              <a:rPr lang="en-US" altLang="ja-JP" sz="1200" dirty="0"/>
              <a:t>1</a:t>
            </a:r>
            <a:r>
              <a:rPr lang="ja-JP" altLang="en-US" sz="1200" dirty="0"/>
              <a:t>台デスクを用意する必要が無くなる。そうした職場では、</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を採用することで、庁舎の省スペース化が可能となる。</a:t>
            </a:r>
          </a:p>
        </p:txBody>
      </p:sp>
      <p:sp>
        <p:nvSpPr>
          <p:cNvPr id="142" name="正方形/長方形 141">
            <a:extLst>
              <a:ext uri="{FF2B5EF4-FFF2-40B4-BE49-F238E27FC236}">
                <a16:creationId xmlns:a16="http://schemas.microsoft.com/office/drawing/2014/main" id="{6B5B3BCD-5A2B-9903-F792-E126C63DDD6F}"/>
              </a:ext>
            </a:extLst>
          </p:cNvPr>
          <p:cNvSpPr/>
          <p:nvPr/>
        </p:nvSpPr>
        <p:spPr>
          <a:xfrm>
            <a:off x="504000" y="7465358"/>
            <a:ext cx="3240000" cy="176400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defTabSz="1425495" fontAlgn="ctr">
              <a:lnSpc>
                <a:spcPct val="120000"/>
              </a:lnSpc>
              <a:spcAft>
                <a:spcPts val="600"/>
              </a:spcAft>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144" name="コンテンツ プレースホルダー 17">
            <a:extLst>
              <a:ext uri="{FF2B5EF4-FFF2-40B4-BE49-F238E27FC236}">
                <a16:creationId xmlns:a16="http://schemas.microsoft.com/office/drawing/2014/main" id="{C39EC21E-2D1F-FEC7-8987-58A9DA418657}"/>
              </a:ext>
            </a:extLst>
          </p:cNvPr>
          <p:cNvSpPr txBox="1">
            <a:spLocks/>
          </p:cNvSpPr>
          <p:nvPr/>
        </p:nvSpPr>
        <p:spPr>
          <a:xfrm>
            <a:off x="666000" y="7811564"/>
            <a:ext cx="2916000" cy="18466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200" dirty="0"/>
              <a:t>必要な席の数が人数ベースで決まる</a:t>
            </a:r>
          </a:p>
        </p:txBody>
      </p:sp>
      <p:sp>
        <p:nvSpPr>
          <p:cNvPr id="156" name="矢印: 下 155">
            <a:extLst>
              <a:ext uri="{FF2B5EF4-FFF2-40B4-BE49-F238E27FC236}">
                <a16:creationId xmlns:a16="http://schemas.microsoft.com/office/drawing/2014/main" id="{21655668-24A1-5FF0-9038-7D27F7CF74E9}"/>
              </a:ext>
            </a:extLst>
          </p:cNvPr>
          <p:cNvSpPr/>
          <p:nvPr/>
        </p:nvSpPr>
        <p:spPr>
          <a:xfrm>
            <a:off x="1806045" y="8036316"/>
            <a:ext cx="635911" cy="321227"/>
          </a:xfrm>
          <a:prstGeom prst="downArrow">
            <a:avLst>
              <a:gd name="adj1" fmla="val 57666"/>
              <a:gd name="adj2" fmla="val 70749"/>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コンテンツ プレースホルダー 17">
            <a:extLst>
              <a:ext uri="{FF2B5EF4-FFF2-40B4-BE49-F238E27FC236}">
                <a16:creationId xmlns:a16="http://schemas.microsoft.com/office/drawing/2014/main" id="{F6C573DE-B00F-D4E6-D2B3-05D4AFB0EF16}"/>
              </a:ext>
            </a:extLst>
          </p:cNvPr>
          <p:cNvSpPr txBox="1">
            <a:spLocks/>
          </p:cNvSpPr>
          <p:nvPr/>
        </p:nvSpPr>
        <p:spPr>
          <a:xfrm>
            <a:off x="666000" y="8382568"/>
            <a:ext cx="2916000" cy="492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dirty="0"/>
              <a:t>職員が</a:t>
            </a:r>
            <a:r>
              <a:rPr lang="en-US" altLang="ja-JP" sz="1600" dirty="0"/>
              <a:t>100</a:t>
            </a:r>
            <a:r>
              <a:rPr lang="ja-JP" altLang="en-US" sz="1600" dirty="0"/>
              <a:t>人いたら</a:t>
            </a:r>
            <a:br>
              <a:rPr lang="en-US" altLang="ja-JP" sz="1600" dirty="0"/>
            </a:br>
            <a:r>
              <a:rPr lang="en-US" altLang="ja-JP" sz="1600" b="1" dirty="0">
                <a:solidFill>
                  <a:srgbClr val="31926F"/>
                </a:solidFill>
              </a:rPr>
              <a:t>100</a:t>
            </a:r>
            <a:r>
              <a:rPr lang="ja-JP" altLang="en-US" sz="1600" b="1" dirty="0">
                <a:solidFill>
                  <a:srgbClr val="31926F"/>
                </a:solidFill>
              </a:rPr>
              <a:t>席必要</a:t>
            </a:r>
          </a:p>
        </p:txBody>
      </p:sp>
      <p:sp>
        <p:nvSpPr>
          <p:cNvPr id="158" name="グラフィックス 19">
            <a:extLst>
              <a:ext uri="{FF2B5EF4-FFF2-40B4-BE49-F238E27FC236}">
                <a16:creationId xmlns:a16="http://schemas.microsoft.com/office/drawing/2014/main" id="{1A54B10C-AC5F-02B7-B5F8-A08BFF3269BD}"/>
              </a:ext>
            </a:extLst>
          </p:cNvPr>
          <p:cNvSpPr>
            <a:spLocks noChangeAspect="1"/>
          </p:cNvSpPr>
          <p:nvPr/>
        </p:nvSpPr>
        <p:spPr>
          <a:xfrm>
            <a:off x="1021122" y="7465358"/>
            <a:ext cx="2205757" cy="252000"/>
          </a:xfrm>
          <a:custGeom>
            <a:avLst/>
            <a:gdLst>
              <a:gd name="connsiteX0" fmla="*/ 0 w 1890045"/>
              <a:gd name="connsiteY0" fmla="*/ 0 h 215931"/>
              <a:gd name="connsiteX1" fmla="*/ 200692 w 1890045"/>
              <a:gd name="connsiteY1" fmla="*/ 200692 h 215931"/>
              <a:gd name="connsiteX2" fmla="*/ 237554 w 1890045"/>
              <a:gd name="connsiteY2" fmla="*/ 215932 h 215931"/>
              <a:gd name="connsiteX3" fmla="*/ 1652397 w 1890045"/>
              <a:gd name="connsiteY3" fmla="*/ 215932 h 215931"/>
              <a:gd name="connsiteX4" fmla="*/ 1689259 w 1890045"/>
              <a:gd name="connsiteY4" fmla="*/ 200692 h 215931"/>
              <a:gd name="connsiteX5" fmla="*/ 1890046 w 1890045"/>
              <a:gd name="connsiteY5" fmla="*/ 0 h 21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045" h="215931">
                <a:moveTo>
                  <a:pt x="0" y="0"/>
                </a:moveTo>
                <a:lnTo>
                  <a:pt x="200692" y="200692"/>
                </a:lnTo>
                <a:cubicBezTo>
                  <a:pt x="209074" y="209074"/>
                  <a:pt x="225647" y="215932"/>
                  <a:pt x="237554" y="215932"/>
                </a:cubicBezTo>
                <a:lnTo>
                  <a:pt x="1652397" y="215932"/>
                </a:lnTo>
                <a:cubicBezTo>
                  <a:pt x="1664303" y="215932"/>
                  <a:pt x="1680877" y="209074"/>
                  <a:pt x="1689259" y="200692"/>
                </a:cubicBezTo>
                <a:lnTo>
                  <a:pt x="1890046" y="0"/>
                </a:lnTo>
              </a:path>
            </a:pathLst>
          </a:custGeom>
          <a:solidFill>
            <a:srgbClr val="2F8D6B"/>
          </a:solidFill>
          <a:ln w="9525" cap="flat">
            <a:noFill/>
            <a:prstDash val="solid"/>
            <a:miter/>
          </a:ln>
        </p:spPr>
        <p:txBody>
          <a:bodyPr lIns="0" tIns="0" rIns="0" bIns="0" rtlCol="0" anchor="ctr" anchorCtr="1"/>
          <a:lstStyle/>
          <a:p>
            <a:r>
              <a:rPr lang="ja-JP" altLang="en-US" sz="1200" b="1" dirty="0">
                <a:solidFill>
                  <a:schemeClr val="bg1"/>
                </a:solidFill>
              </a:rPr>
              <a:t>従来の働き方の場合</a:t>
            </a:r>
          </a:p>
        </p:txBody>
      </p:sp>
      <p:sp>
        <p:nvSpPr>
          <p:cNvPr id="159" name="正方形/長方形 158">
            <a:extLst>
              <a:ext uri="{FF2B5EF4-FFF2-40B4-BE49-F238E27FC236}">
                <a16:creationId xmlns:a16="http://schemas.microsoft.com/office/drawing/2014/main" id="{F2E8D4C5-4991-8491-CE94-5C82C8ECEB67}"/>
              </a:ext>
            </a:extLst>
          </p:cNvPr>
          <p:cNvSpPr/>
          <p:nvPr/>
        </p:nvSpPr>
        <p:spPr>
          <a:xfrm>
            <a:off x="3815196" y="7465358"/>
            <a:ext cx="3240000" cy="176400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defTabSz="1425495" fontAlgn="ctr">
              <a:lnSpc>
                <a:spcPct val="120000"/>
              </a:lnSpc>
              <a:spcAft>
                <a:spcPts val="600"/>
              </a:spcAft>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160" name="コンテンツ プレースホルダー 17">
            <a:extLst>
              <a:ext uri="{FF2B5EF4-FFF2-40B4-BE49-F238E27FC236}">
                <a16:creationId xmlns:a16="http://schemas.microsoft.com/office/drawing/2014/main" id="{66357286-DE43-B93B-0CE9-86C83A2E0FC2}"/>
              </a:ext>
            </a:extLst>
          </p:cNvPr>
          <p:cNvSpPr txBox="1">
            <a:spLocks/>
          </p:cNvSpPr>
          <p:nvPr/>
        </p:nvSpPr>
        <p:spPr>
          <a:xfrm>
            <a:off x="3977196" y="7811564"/>
            <a:ext cx="2916000" cy="18466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200" dirty="0"/>
              <a:t>必要な席の数が座席稼働率ベースで決まる</a:t>
            </a:r>
          </a:p>
        </p:txBody>
      </p:sp>
      <p:sp>
        <p:nvSpPr>
          <p:cNvPr id="161" name="矢印: 下 160">
            <a:extLst>
              <a:ext uri="{FF2B5EF4-FFF2-40B4-BE49-F238E27FC236}">
                <a16:creationId xmlns:a16="http://schemas.microsoft.com/office/drawing/2014/main" id="{4C75E7A8-3E9E-73DB-B02F-2138A07FB36D}"/>
              </a:ext>
            </a:extLst>
          </p:cNvPr>
          <p:cNvSpPr/>
          <p:nvPr/>
        </p:nvSpPr>
        <p:spPr>
          <a:xfrm>
            <a:off x="5117241" y="8036316"/>
            <a:ext cx="635911" cy="321227"/>
          </a:xfrm>
          <a:prstGeom prst="downArrow">
            <a:avLst>
              <a:gd name="adj1" fmla="val 57666"/>
              <a:gd name="adj2" fmla="val 70749"/>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コンテンツ プレースホルダー 17">
            <a:extLst>
              <a:ext uri="{FF2B5EF4-FFF2-40B4-BE49-F238E27FC236}">
                <a16:creationId xmlns:a16="http://schemas.microsoft.com/office/drawing/2014/main" id="{2FD45740-921E-1AD6-818C-3DAE04978E47}"/>
              </a:ext>
            </a:extLst>
          </p:cNvPr>
          <p:cNvSpPr txBox="1">
            <a:spLocks/>
          </p:cNvSpPr>
          <p:nvPr/>
        </p:nvSpPr>
        <p:spPr>
          <a:xfrm>
            <a:off x="3977196" y="8382568"/>
            <a:ext cx="2916000" cy="73866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dirty="0"/>
              <a:t>職員</a:t>
            </a:r>
            <a:r>
              <a:rPr lang="en-US" altLang="ja-JP" sz="1600" dirty="0"/>
              <a:t>100</a:t>
            </a:r>
            <a:r>
              <a:rPr lang="ja-JP" altLang="en-US" sz="1600" dirty="0"/>
              <a:t>人中</a:t>
            </a:r>
            <a:r>
              <a:rPr lang="en-US" altLang="ja-JP" sz="1600" dirty="0"/>
              <a:t>20</a:t>
            </a:r>
            <a:r>
              <a:rPr lang="ja-JP" altLang="en-US" sz="1600" dirty="0"/>
              <a:t>人は</a:t>
            </a:r>
            <a:br>
              <a:rPr lang="en-US" altLang="ja-JP" sz="1600" dirty="0"/>
            </a:br>
            <a:r>
              <a:rPr lang="ja-JP" altLang="en-US" sz="1600" dirty="0"/>
              <a:t>日常的に外回りをしている場合</a:t>
            </a:r>
            <a:br>
              <a:rPr lang="en-US" altLang="ja-JP" sz="1600" dirty="0"/>
            </a:br>
            <a:r>
              <a:rPr lang="en-US" altLang="ja-JP" sz="1600" b="1" dirty="0">
                <a:solidFill>
                  <a:srgbClr val="31926F"/>
                </a:solidFill>
              </a:rPr>
              <a:t>80</a:t>
            </a:r>
            <a:r>
              <a:rPr lang="ja-JP" altLang="en-US" sz="1600" b="1" dirty="0">
                <a:solidFill>
                  <a:srgbClr val="31926F"/>
                </a:solidFill>
              </a:rPr>
              <a:t>席必要</a:t>
            </a:r>
          </a:p>
        </p:txBody>
      </p:sp>
      <p:sp>
        <p:nvSpPr>
          <p:cNvPr id="163" name="グラフィックス 19">
            <a:extLst>
              <a:ext uri="{FF2B5EF4-FFF2-40B4-BE49-F238E27FC236}">
                <a16:creationId xmlns:a16="http://schemas.microsoft.com/office/drawing/2014/main" id="{1F6D5716-D55C-7805-CC83-542242D907B3}"/>
              </a:ext>
            </a:extLst>
          </p:cNvPr>
          <p:cNvSpPr>
            <a:spLocks noChangeAspect="1"/>
          </p:cNvSpPr>
          <p:nvPr/>
        </p:nvSpPr>
        <p:spPr>
          <a:xfrm>
            <a:off x="4332318" y="7465358"/>
            <a:ext cx="2205757" cy="252000"/>
          </a:xfrm>
          <a:custGeom>
            <a:avLst/>
            <a:gdLst>
              <a:gd name="connsiteX0" fmla="*/ 0 w 1890045"/>
              <a:gd name="connsiteY0" fmla="*/ 0 h 215931"/>
              <a:gd name="connsiteX1" fmla="*/ 200692 w 1890045"/>
              <a:gd name="connsiteY1" fmla="*/ 200692 h 215931"/>
              <a:gd name="connsiteX2" fmla="*/ 237554 w 1890045"/>
              <a:gd name="connsiteY2" fmla="*/ 215932 h 215931"/>
              <a:gd name="connsiteX3" fmla="*/ 1652397 w 1890045"/>
              <a:gd name="connsiteY3" fmla="*/ 215932 h 215931"/>
              <a:gd name="connsiteX4" fmla="*/ 1689259 w 1890045"/>
              <a:gd name="connsiteY4" fmla="*/ 200692 h 215931"/>
              <a:gd name="connsiteX5" fmla="*/ 1890046 w 1890045"/>
              <a:gd name="connsiteY5" fmla="*/ 0 h 21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045" h="215931">
                <a:moveTo>
                  <a:pt x="0" y="0"/>
                </a:moveTo>
                <a:lnTo>
                  <a:pt x="200692" y="200692"/>
                </a:lnTo>
                <a:cubicBezTo>
                  <a:pt x="209074" y="209074"/>
                  <a:pt x="225647" y="215932"/>
                  <a:pt x="237554" y="215932"/>
                </a:cubicBezTo>
                <a:lnTo>
                  <a:pt x="1652397" y="215932"/>
                </a:lnTo>
                <a:cubicBezTo>
                  <a:pt x="1664303" y="215932"/>
                  <a:pt x="1680877" y="209074"/>
                  <a:pt x="1689259" y="200692"/>
                </a:cubicBezTo>
                <a:lnTo>
                  <a:pt x="1890046" y="0"/>
                </a:lnTo>
              </a:path>
            </a:pathLst>
          </a:custGeom>
          <a:solidFill>
            <a:srgbClr val="2F8D6B"/>
          </a:solidFill>
          <a:ln w="9525" cap="flat">
            <a:noFill/>
            <a:prstDash val="solid"/>
            <a:miter/>
          </a:ln>
        </p:spPr>
        <p:txBody>
          <a:bodyPr lIns="0" tIns="0" rIns="0" bIns="0" rtlCol="0" anchor="ctr" anchorCtr="1"/>
          <a:lstStyle/>
          <a:p>
            <a:r>
              <a:rPr lang="ja-JP" altLang="en-US" sz="1200" b="1" dirty="0">
                <a:solidFill>
                  <a:schemeClr val="bg1"/>
                </a:solidFill>
                <a:uFill>
                  <a:solidFill>
                    <a:srgbClr val="31926F"/>
                  </a:solidFill>
                </a:uFill>
              </a:rPr>
              <a:t>フリーアドレス</a:t>
            </a:r>
            <a:r>
              <a:rPr lang="ja-JP" altLang="en-US" sz="1200" b="1" dirty="0">
                <a:solidFill>
                  <a:schemeClr val="bg1"/>
                </a:solidFill>
              </a:rPr>
              <a:t>の場合</a:t>
            </a:r>
          </a:p>
        </p:txBody>
      </p:sp>
      <p:grpSp>
        <p:nvGrpSpPr>
          <p:cNvPr id="29" name="グループ化 28">
            <a:extLst>
              <a:ext uri="{FF2B5EF4-FFF2-40B4-BE49-F238E27FC236}">
                <a16:creationId xmlns:a16="http://schemas.microsoft.com/office/drawing/2014/main" id="{EB8BFEBC-DD25-4079-994D-A6E587ACFBDB}"/>
              </a:ext>
            </a:extLst>
          </p:cNvPr>
          <p:cNvGrpSpPr/>
          <p:nvPr/>
        </p:nvGrpSpPr>
        <p:grpSpPr>
          <a:xfrm>
            <a:off x="503196" y="4966866"/>
            <a:ext cx="6552000" cy="1036628"/>
            <a:chOff x="503196" y="1368000"/>
            <a:chExt cx="6552000" cy="1036628"/>
          </a:xfrm>
        </p:grpSpPr>
        <p:sp>
          <p:nvSpPr>
            <p:cNvPr id="30" name="コンテンツ プレースホルダー 17">
              <a:extLst>
                <a:ext uri="{FF2B5EF4-FFF2-40B4-BE49-F238E27FC236}">
                  <a16:creationId xmlns:a16="http://schemas.microsoft.com/office/drawing/2014/main" id="{15F75D61-41BB-4508-88E3-32AD2A931738}"/>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職員一人一人の多様な働き方への対応</a:t>
              </a:r>
              <a:endParaRPr lang="ja-JP" altLang="en-US" sz="1600" b="1" strike="sngStrike" dirty="0">
                <a:highlight>
                  <a:srgbClr val="FFFF00"/>
                </a:highlight>
              </a:endParaRPr>
            </a:p>
          </p:txBody>
        </p:sp>
        <p:sp>
          <p:nvSpPr>
            <p:cNvPr id="31" name="コンテンツ プレースホルダー 17">
              <a:extLst>
                <a:ext uri="{FF2B5EF4-FFF2-40B4-BE49-F238E27FC236}">
                  <a16:creationId xmlns:a16="http://schemas.microsoft.com/office/drawing/2014/main" id="{9E78733D-5FB6-4E70-A3CD-DF03486EA37C}"/>
                </a:ext>
              </a:extLst>
            </p:cNvPr>
            <p:cNvSpPr txBox="1">
              <a:spLocks/>
            </p:cNvSpPr>
            <p:nvPr/>
          </p:nvSpPr>
          <p:spPr>
            <a:xfrm>
              <a:off x="503196" y="17398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誰にも邪魔されず集中したい時、コミュニケーションを取りたい時など、職員一人一人が自分の働き方に向き合い、状況に見合った場所を自由に選択することで、多様な働き方に対応した執務環境を確保することを狙う。</a:t>
              </a:r>
            </a:p>
          </p:txBody>
        </p:sp>
      </p:grpSp>
    </p:spTree>
    <p:extLst>
      <p:ext uri="{BB962C8B-B14F-4D97-AF65-F5344CB8AC3E}">
        <p14:creationId xmlns:p14="http://schemas.microsoft.com/office/powerpoint/2010/main" val="2715289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21</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AED8B1DE-EB2F-FEF2-C91C-BB442D3CB2DC}"/>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sp>
        <p:nvSpPr>
          <p:cNvPr id="5" name="コンテンツ プレースホルダー 17">
            <a:extLst>
              <a:ext uri="{FF2B5EF4-FFF2-40B4-BE49-F238E27FC236}">
                <a16:creationId xmlns:a16="http://schemas.microsoft.com/office/drawing/2014/main" id="{E89D6B87-41DD-889B-4531-1311E5248B81}"/>
              </a:ext>
            </a:extLst>
          </p:cNvPr>
          <p:cNvSpPr txBox="1">
            <a:spLocks/>
          </p:cNvSpPr>
          <p:nvPr/>
        </p:nvSpPr>
        <p:spPr>
          <a:xfrm>
            <a:off x="503196" y="177195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リモートワークを推進することで、さらにオフィスで働く職員が減るため、より省スペース化が可能となる。また、通勤の必要が無い職員が増えるため、通勤手当や職員の通勤時間の削減効果も期待できる。</a:t>
            </a:r>
          </a:p>
        </p:txBody>
      </p:sp>
      <p:sp>
        <p:nvSpPr>
          <p:cNvPr id="39" name="コンテンツ プレースホルダー 17">
            <a:extLst>
              <a:ext uri="{FF2B5EF4-FFF2-40B4-BE49-F238E27FC236}">
                <a16:creationId xmlns:a16="http://schemas.microsoft.com/office/drawing/2014/main" id="{2AAE1ED3-7483-DDF0-F502-172E7EBFC6E8}"/>
              </a:ext>
            </a:extLst>
          </p:cNvPr>
          <p:cNvSpPr txBox="1">
            <a:spLocks/>
          </p:cNvSpPr>
          <p:nvPr/>
        </p:nvSpPr>
        <p:spPr>
          <a:xfrm>
            <a:off x="503196" y="2575716"/>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組織変更への柔軟な対応</a:t>
            </a:r>
          </a:p>
        </p:txBody>
      </p:sp>
      <p:sp>
        <p:nvSpPr>
          <p:cNvPr id="40" name="コンテンツ プレースホルダー 17">
            <a:extLst>
              <a:ext uri="{FF2B5EF4-FFF2-40B4-BE49-F238E27FC236}">
                <a16:creationId xmlns:a16="http://schemas.microsoft.com/office/drawing/2014/main" id="{8A2A54C1-5CD7-63D4-8DBD-67F000849926}"/>
              </a:ext>
            </a:extLst>
          </p:cNvPr>
          <p:cNvSpPr txBox="1">
            <a:spLocks/>
          </p:cNvSpPr>
          <p:nvPr/>
        </p:nvSpPr>
        <p:spPr>
          <a:xfrm>
            <a:off x="503196" y="294754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新しい部署を設立したり、特定の部署のメンバーを大幅に増員する等、組織変更があった際も、部署ごとに人数分のデスク等を用意する必要がなく、柔軟に対応できる。</a:t>
            </a:r>
          </a:p>
        </p:txBody>
      </p:sp>
      <p:sp>
        <p:nvSpPr>
          <p:cNvPr id="46" name="コンテンツ プレースホルダー 17">
            <a:extLst>
              <a:ext uri="{FF2B5EF4-FFF2-40B4-BE49-F238E27FC236}">
                <a16:creationId xmlns:a16="http://schemas.microsoft.com/office/drawing/2014/main" id="{A9177A93-A483-8BE4-7241-7487B078C63B}"/>
              </a:ext>
            </a:extLst>
          </p:cNvPr>
          <p:cNvSpPr txBox="1">
            <a:spLocks/>
          </p:cNvSpPr>
          <p:nvPr/>
        </p:nvSpPr>
        <p:spPr>
          <a:xfrm>
            <a:off x="503196" y="3748631"/>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ワークライフバランスの充実</a:t>
            </a:r>
          </a:p>
        </p:txBody>
      </p:sp>
      <p:sp>
        <p:nvSpPr>
          <p:cNvPr id="47" name="コンテンツ プレースホルダー 17">
            <a:extLst>
              <a:ext uri="{FF2B5EF4-FFF2-40B4-BE49-F238E27FC236}">
                <a16:creationId xmlns:a16="http://schemas.microsoft.com/office/drawing/2014/main" id="{A673C10D-20DC-753A-8BCB-16A26941A511}"/>
              </a:ext>
            </a:extLst>
          </p:cNvPr>
          <p:cNvSpPr txBox="1">
            <a:spLocks/>
          </p:cNvSpPr>
          <p:nvPr/>
        </p:nvSpPr>
        <p:spPr>
          <a:xfrm>
            <a:off x="503196" y="4120462"/>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介護や育児などの事情で通勤が困難な状況であっても、リモートワークを活用することで、就業を継続しやすくなる。また、職員のワークライフバランスが整うことで、ストレス軽減、心身の健康維持が期待できる。</a:t>
            </a:r>
          </a:p>
        </p:txBody>
      </p:sp>
      <p:sp>
        <p:nvSpPr>
          <p:cNvPr id="48" name="コンテンツ プレースホルダー 17">
            <a:extLst>
              <a:ext uri="{FF2B5EF4-FFF2-40B4-BE49-F238E27FC236}">
                <a16:creationId xmlns:a16="http://schemas.microsoft.com/office/drawing/2014/main" id="{697D01D1-6AD5-5A14-E1E7-8A46696D09A7}"/>
              </a:ext>
            </a:extLst>
          </p:cNvPr>
          <p:cNvSpPr txBox="1">
            <a:spLocks/>
          </p:cNvSpPr>
          <p:nvPr/>
        </p:nvSpPr>
        <p:spPr>
          <a:xfrm>
            <a:off x="503196" y="5145259"/>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事業継続性の確保</a:t>
            </a:r>
          </a:p>
        </p:txBody>
      </p:sp>
      <p:sp>
        <p:nvSpPr>
          <p:cNvPr id="49" name="コンテンツ プレースホルダー 17">
            <a:extLst>
              <a:ext uri="{FF2B5EF4-FFF2-40B4-BE49-F238E27FC236}">
                <a16:creationId xmlns:a16="http://schemas.microsoft.com/office/drawing/2014/main" id="{E15059D9-D849-1334-6F53-06B07322A805}"/>
              </a:ext>
            </a:extLst>
          </p:cNvPr>
          <p:cNvSpPr txBox="1">
            <a:spLocks/>
          </p:cNvSpPr>
          <p:nvPr/>
        </p:nvSpPr>
        <p:spPr>
          <a:xfrm>
            <a:off x="503196" y="551709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日頃からリモートワークを活用し、職員が庁舎以外の場所から働ける環境を整備しておくことで、大規模感染症や自然災害の発生などの緊急時にも持続的な対応が可能となる。</a:t>
            </a:r>
          </a:p>
        </p:txBody>
      </p:sp>
      <p:sp>
        <p:nvSpPr>
          <p:cNvPr id="9" name="コンテンツ プレースホルダー 17">
            <a:extLst>
              <a:ext uri="{FF2B5EF4-FFF2-40B4-BE49-F238E27FC236}">
                <a16:creationId xmlns:a16="http://schemas.microsoft.com/office/drawing/2014/main" id="{15C894F2-6F84-F680-F295-B5C413FFD4EC}"/>
              </a:ext>
            </a:extLst>
          </p:cNvPr>
          <p:cNvSpPr txBox="1">
            <a:spLocks/>
          </p:cNvSpPr>
          <p:nvPr/>
        </p:nvSpPr>
        <p:spPr>
          <a:xfrm>
            <a:off x="539196" y="1367848"/>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コスト削減</a:t>
            </a:r>
          </a:p>
        </p:txBody>
      </p:sp>
    </p:spTree>
    <p:extLst>
      <p:ext uri="{BB962C8B-B14F-4D97-AF65-F5344CB8AC3E}">
        <p14:creationId xmlns:p14="http://schemas.microsoft.com/office/powerpoint/2010/main" val="275013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表 80">
            <a:extLst>
              <a:ext uri="{FF2B5EF4-FFF2-40B4-BE49-F238E27FC236}">
                <a16:creationId xmlns:a16="http://schemas.microsoft.com/office/drawing/2014/main" id="{F391BA7E-4167-CD80-8F4F-40806E808B69}"/>
              </a:ext>
            </a:extLst>
          </p:cNvPr>
          <p:cNvGraphicFramePr>
            <a:graphicFrameLocks noGrp="1"/>
          </p:cNvGraphicFramePr>
          <p:nvPr>
            <p:extLst>
              <p:ext uri="{D42A27DB-BD31-4B8C-83A1-F6EECF244321}">
                <p14:modId xmlns:p14="http://schemas.microsoft.com/office/powerpoint/2010/main" val="2563833081"/>
              </p:ext>
            </p:extLst>
          </p:nvPr>
        </p:nvGraphicFramePr>
        <p:xfrm>
          <a:off x="503238" y="2573298"/>
          <a:ext cx="6553200" cy="7245429"/>
        </p:xfrm>
        <a:graphic>
          <a:graphicData uri="http://schemas.openxmlformats.org/drawingml/2006/table">
            <a:tbl>
              <a:tblPr firstRow="1" firstCol="1">
                <a:tableStyleId>{F5AB1C69-6EDB-4FF4-983F-18BD219EF322}</a:tableStyleId>
              </a:tblPr>
              <a:tblGrid>
                <a:gridCol w="395895">
                  <a:extLst>
                    <a:ext uri="{9D8B030D-6E8A-4147-A177-3AD203B41FA5}">
                      <a16:colId xmlns:a16="http://schemas.microsoft.com/office/drawing/2014/main" val="1463933327"/>
                    </a:ext>
                  </a:extLst>
                </a:gridCol>
                <a:gridCol w="2052435">
                  <a:extLst>
                    <a:ext uri="{9D8B030D-6E8A-4147-A177-3AD203B41FA5}">
                      <a16:colId xmlns:a16="http://schemas.microsoft.com/office/drawing/2014/main" val="3349740182"/>
                    </a:ext>
                  </a:extLst>
                </a:gridCol>
                <a:gridCol w="2052435">
                  <a:extLst>
                    <a:ext uri="{9D8B030D-6E8A-4147-A177-3AD203B41FA5}">
                      <a16:colId xmlns:a16="http://schemas.microsoft.com/office/drawing/2014/main" val="543356180"/>
                    </a:ext>
                  </a:extLst>
                </a:gridCol>
                <a:gridCol w="2052435">
                  <a:extLst>
                    <a:ext uri="{9D8B030D-6E8A-4147-A177-3AD203B41FA5}">
                      <a16:colId xmlns:a16="http://schemas.microsoft.com/office/drawing/2014/main" val="2092716205"/>
                    </a:ext>
                  </a:extLst>
                </a:gridCol>
              </a:tblGrid>
              <a:tr h="262020">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B w="12700" cap="flat" cmpd="sng" algn="ctr">
                      <a:solidFill>
                        <a:schemeClr val="bg1"/>
                      </a:solidFill>
                      <a:prstDash val="solid"/>
                      <a:round/>
                      <a:headEnd type="none" w="med" len="med"/>
                      <a:tailEnd type="none" w="med" len="med"/>
                    </a:lnB>
                    <a:solidFill>
                      <a:srgbClr val="31926F"/>
                    </a:solidFill>
                  </a:tcPr>
                </a:tc>
                <a:tc>
                  <a:txBody>
                    <a:bodyPr/>
                    <a:lstStyle/>
                    <a:p>
                      <a:r>
                        <a:rPr kumimoji="1" lang="ja-JP" altLang="en-US" sz="1200" u="none" baseline="0" dirty="0">
                          <a:uFill>
                            <a:solidFill>
                              <a:srgbClr val="31926F"/>
                            </a:solidFill>
                          </a:uFill>
                          <a:latin typeface="BIZ UDPゴシック" panose="020B0400000000000000" pitchFamily="50" charset="-128"/>
                          <a:ea typeface="BIZ UDPゴシック" panose="020B0400000000000000" pitchFamily="50" charset="-128"/>
                        </a:rPr>
                        <a:t>フリーアドレス</a:t>
                      </a:r>
                    </a:p>
                  </a:txBody>
                  <a:tcPr marL="98694" marR="98694" marT="49347" marB="49347">
                    <a:lnB w="38100" cmpd="sng">
                      <a:noFill/>
                    </a:lnB>
                    <a:solidFill>
                      <a:srgbClr val="31926F"/>
                    </a:solidFill>
                  </a:tcPr>
                </a:tc>
                <a:tc>
                  <a:txBody>
                    <a:bodyPr/>
                    <a:lstStyle/>
                    <a:p>
                      <a:r>
                        <a:rPr kumimoji="1" lang="ja-JP" altLang="en-US" sz="1200" u="none" baseline="0" dirty="0">
                          <a:uFill>
                            <a:solidFill>
                              <a:srgbClr val="31926F"/>
                            </a:solidFill>
                          </a:uFill>
                          <a:latin typeface="BIZ UDPゴシック" panose="020B0400000000000000" pitchFamily="50" charset="-128"/>
                          <a:ea typeface="BIZ UDPゴシック" panose="020B0400000000000000" pitchFamily="50" charset="-128"/>
                        </a:rPr>
                        <a:t>グループアドレス</a:t>
                      </a:r>
                    </a:p>
                  </a:txBody>
                  <a:tcPr marL="98694" marR="98694" marT="49347" marB="49347">
                    <a:lnB w="38100" cmpd="sng">
                      <a:noFill/>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固定席</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2789779">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特徴</a:t>
                      </a:r>
                    </a:p>
                  </a:txBody>
                  <a:tcPr marL="98694" marR="98694" marT="49347" marB="49347" vert="eaVert">
                    <a:lnR w="12700" cmpd="sng">
                      <a:noFill/>
                    </a:lnR>
                    <a:lnT w="12700" cap="flat" cmpd="sng" algn="ctr">
                      <a:solidFill>
                        <a:schemeClr val="bg1"/>
                      </a:solidFill>
                      <a:prstDash val="solid"/>
                      <a:round/>
                      <a:headEnd type="none" w="med" len="med"/>
                      <a:tailEnd type="none" w="med" len="med"/>
                    </a:lnT>
                    <a:solidFill>
                      <a:srgbClr val="E8F09A"/>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0" marR="0" lvl="0" indent="144000" algn="l" defTabSz="1425495"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部署を問わず、好きな席を自由に移動できる。</a:t>
                      </a:r>
                    </a:p>
                  </a:txBody>
                  <a:tcPr marL="98694" marR="98694" marT="49347" marB="49347">
                    <a:lnL w="12700" cmpd="sng">
                      <a:noFill/>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indent="144000" fontAlgn="ctr"/>
                      <a:r>
                        <a:rPr kumimoji="1" lang="ja-JP" altLang="en-US" sz="1200" dirty="0">
                          <a:latin typeface="BIZ UDPゴシック" panose="020B0400000000000000" pitchFamily="50" charset="-128"/>
                          <a:ea typeface="BIZ UDPゴシック" panose="020B0400000000000000" pitchFamily="50" charset="-128"/>
                        </a:rPr>
                        <a:t>部署内で好きな席を自由に移動できる。</a:t>
                      </a:r>
                    </a:p>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0" marR="0" lvl="0" indent="144000" algn="l" defTabSz="1425495"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固定席で部署ごとにまとまりを作り、端部にリーダーを配置する。</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71246499"/>
                  </a:ext>
                </a:extLst>
              </a:tr>
              <a:tr h="2642822">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solidFill>
                      <a:srgbClr val="E8F09A"/>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他部署の職員間のコミュニケーションの活性化が期待できる。</a:t>
                      </a:r>
                    </a:p>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クリアデスク促進効果がある。</a:t>
                      </a:r>
                    </a:p>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庁舎スペースを有効活用できる。</a:t>
                      </a:r>
                    </a:p>
                    <a:p>
                      <a:pPr marL="171450" indent="-171450">
                        <a:spcAft>
                          <a:spcPts val="600"/>
                        </a:spcAft>
                        <a:buClr>
                          <a:srgbClr val="31926F"/>
                        </a:buClr>
                        <a:buFont typeface="Wingdings" panose="05000000000000000000" pitchFamily="2" charset="2"/>
                        <a:buChar char="l"/>
                      </a:pPr>
                      <a:r>
                        <a:rPr kumimoji="1" lang="ja-JP" altLang="en-US" sz="1200">
                          <a:solidFill>
                            <a:schemeClr val="tx1"/>
                          </a:solidFill>
                          <a:latin typeface="BIZ UDPゴシック" panose="020B0400000000000000" pitchFamily="50" charset="-128"/>
                          <a:ea typeface="BIZ UDPゴシック" panose="020B0400000000000000" pitchFamily="50" charset="-128"/>
                        </a:rPr>
                        <a:t>窓口の定型業務等がなく、外勤の多い部署等に適している。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部署内の職員間のコミュニケーションの活性化が期待できる。</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クリアデスク促進効果がある。</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職員の様子を把握しやすく、労務管理が容易。職員間のフォローが容易</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部署としての役割を発揮しやすい。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marR="0" lvl="0" indent="-17145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秘匿性が高い業務に向いている。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職員の様子を把握しやすく、労務管理が容易。職員間のフォローが容易</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部署としての役割を発揮しやすい。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943585">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デメリット</a:t>
                      </a:r>
                    </a:p>
                  </a:txBody>
                  <a:tcPr marL="98694" marR="98694" marT="49347" marB="49347" vert="eaVert">
                    <a:lnR w="12700" cmpd="sng">
                      <a:noFill/>
                    </a:lnR>
                    <a:solidFill>
                      <a:srgbClr val="E8F09A"/>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職員同士の顔と名前の把握が難しくなり、交流が希薄になる可能性がある</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職員の様子を把握しにくく、労務管理が困難</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spcAft>
                          <a:spcPts val="600"/>
                        </a:spcAft>
                        <a:buClr>
                          <a:srgbClr val="31926F"/>
                        </a:buClr>
                        <a:buFont typeface="Wingdings" panose="05000000000000000000" pitchFamily="2" charset="2"/>
                        <a:buNone/>
                      </a:pP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対策は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P</a:t>
                      </a:r>
                      <a:r>
                        <a:rPr kumimoji="1" lang="ja-JP" altLang="en-US" sz="1200" dirty="0">
                          <a:solidFill>
                            <a:schemeClr val="tx1"/>
                          </a:solidFill>
                          <a:latin typeface="BIZ UDPゴシック" panose="020B0400000000000000" pitchFamily="50" charset="-128"/>
                          <a:ea typeface="BIZ UDPゴシック" panose="020B0400000000000000" pitchFamily="50" charset="-128"/>
                        </a:rPr>
                        <a:t>２１の効果促進　　　　ツールを参照</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a:solidFill>
                            <a:schemeClr val="tx1"/>
                          </a:solidFill>
                          <a:latin typeface="BIZ UDPゴシック" panose="020B0400000000000000" pitchFamily="50" charset="-128"/>
                          <a:ea typeface="BIZ UDPゴシック" panose="020B0400000000000000" pitchFamily="50" charset="-128"/>
                        </a:rPr>
                        <a:t>グループの規模や配置によって、デッドスペースが生まれる可能性がある。</a:t>
                      </a:r>
                    </a:p>
                    <a:p>
                      <a:pPr marL="171450" indent="-171450">
                        <a:buFont typeface="Wingdings" panose="05000000000000000000"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業務の遂行上関わりの少ない人とのコミュニケーションが少ない。</a:t>
                      </a:r>
                    </a:p>
                    <a:p>
                      <a:pPr marL="171450" indent="-171450">
                        <a:buFont typeface="Wingdings" panose="05000000000000000000" pitchFamily="2" charset="2"/>
                        <a:buChar char="l"/>
                      </a:pP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391375244"/>
                  </a:ext>
                </a:extLst>
              </a:tr>
            </a:tbl>
          </a:graphicData>
        </a:graphic>
      </p:graphicFrame>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22</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AED8B1DE-EB2F-FEF2-C91C-BB442D3CB2DC}"/>
              </a:ext>
            </a:extLst>
          </p:cNvPr>
          <p:cNvSpPr>
            <a:spLocks noGrp="1"/>
          </p:cNvSpPr>
          <p:nvPr>
            <p:ph type="body" sz="quarter" idx="14"/>
          </p:nvPr>
        </p:nvSpPr>
        <p:spPr>
          <a:xfrm>
            <a:off x="4986978" y="361990"/>
            <a:ext cx="2068859" cy="166199"/>
          </a:xfrm>
        </p:spPr>
        <p:txBody>
          <a:bodyPr/>
          <a:lstStyle/>
          <a:p>
            <a:r>
              <a:rPr lang="en-US" altLang="ja-JP" dirty="0"/>
              <a:t>3-2. </a:t>
            </a:r>
            <a:r>
              <a:rPr lang="ja-JP" altLang="en-US" dirty="0"/>
              <a:t>柔軟な働き方</a:t>
            </a:r>
          </a:p>
        </p:txBody>
      </p:sp>
      <p:sp>
        <p:nvSpPr>
          <p:cNvPr id="42" name="コンテンツ プレースホルダー 17">
            <a:extLst>
              <a:ext uri="{FF2B5EF4-FFF2-40B4-BE49-F238E27FC236}">
                <a16:creationId xmlns:a16="http://schemas.microsoft.com/office/drawing/2014/main" id="{4390AE6C-7D4B-399A-BDE1-1D364F9080EA}"/>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600" b="1" dirty="0"/>
              <a:t>・</a:t>
            </a: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600" b="1" dirty="0"/>
              <a:t>・固定席の特徴</a:t>
            </a:r>
          </a:p>
        </p:txBody>
      </p:sp>
      <p:sp>
        <p:nvSpPr>
          <p:cNvPr id="5" name="コンテンツ プレースホルダー 17">
            <a:extLst>
              <a:ext uri="{FF2B5EF4-FFF2-40B4-BE49-F238E27FC236}">
                <a16:creationId xmlns:a16="http://schemas.microsoft.com/office/drawing/2014/main" id="{5946A197-CDBE-010B-246C-44A9EBD84767}"/>
              </a:ext>
            </a:extLst>
          </p:cNvPr>
          <p:cNvSpPr txBox="1">
            <a:spLocks/>
          </p:cNvSpPr>
          <p:nvPr/>
        </p:nvSpPr>
        <p:spPr>
          <a:xfrm>
            <a:off x="503196" y="1758706"/>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は部署を超えたコミュニケーションの活性化が期待できる一方で、部署内での職員の様子が把握しにくくなるといったデメリットもあるため、</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200" dirty="0"/>
              <a:t>や固定席と比較検討した上で、庁舎スペースや業務の性質等を踏まえた検討を行うこと重要である。</a:t>
            </a:r>
          </a:p>
        </p:txBody>
      </p:sp>
      <p:grpSp>
        <p:nvGrpSpPr>
          <p:cNvPr id="128" name="グループ化 127">
            <a:extLst>
              <a:ext uri="{FF2B5EF4-FFF2-40B4-BE49-F238E27FC236}">
                <a16:creationId xmlns:a16="http://schemas.microsoft.com/office/drawing/2014/main" id="{D637201B-F7D5-803F-F86B-C65F61F7F5CF}"/>
              </a:ext>
            </a:extLst>
          </p:cNvPr>
          <p:cNvGrpSpPr/>
          <p:nvPr/>
        </p:nvGrpSpPr>
        <p:grpSpPr>
          <a:xfrm>
            <a:off x="1001925" y="2980073"/>
            <a:ext cx="1833873" cy="1488538"/>
            <a:chOff x="2232482" y="4674690"/>
            <a:chExt cx="1224000" cy="980819"/>
          </a:xfrm>
        </p:grpSpPr>
        <p:grpSp>
          <p:nvGrpSpPr>
            <p:cNvPr id="129" name="グループ化 128">
              <a:extLst>
                <a:ext uri="{FF2B5EF4-FFF2-40B4-BE49-F238E27FC236}">
                  <a16:creationId xmlns:a16="http://schemas.microsoft.com/office/drawing/2014/main" id="{537A4DCB-DBD7-86BB-C56B-6B6482946AD8}"/>
                </a:ext>
              </a:extLst>
            </p:cNvPr>
            <p:cNvGrpSpPr/>
            <p:nvPr/>
          </p:nvGrpSpPr>
          <p:grpSpPr>
            <a:xfrm>
              <a:off x="2232482" y="4674690"/>
              <a:ext cx="1224000" cy="216000"/>
              <a:chOff x="2232482" y="4674690"/>
              <a:chExt cx="1224000" cy="216000"/>
            </a:xfrm>
          </p:grpSpPr>
          <p:sp>
            <p:nvSpPr>
              <p:cNvPr id="151" name="正方形/長方形 150">
                <a:extLst>
                  <a:ext uri="{FF2B5EF4-FFF2-40B4-BE49-F238E27FC236}">
                    <a16:creationId xmlns:a16="http://schemas.microsoft.com/office/drawing/2014/main" id="{3679704F-18AA-A3E5-83EC-86EC4F2F1FCE}"/>
                  </a:ext>
                </a:extLst>
              </p:cNvPr>
              <p:cNvSpPr/>
              <p:nvPr/>
            </p:nvSpPr>
            <p:spPr>
              <a:xfrm>
                <a:off x="2232482" y="4674690"/>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52" name="グループ化 151">
                <a:extLst>
                  <a:ext uri="{FF2B5EF4-FFF2-40B4-BE49-F238E27FC236}">
                    <a16:creationId xmlns:a16="http://schemas.microsoft.com/office/drawing/2014/main" id="{7154CF9C-92A3-85DE-C3DA-7C1B39654F8A}"/>
                  </a:ext>
                </a:extLst>
              </p:cNvPr>
              <p:cNvGrpSpPr/>
              <p:nvPr/>
            </p:nvGrpSpPr>
            <p:grpSpPr>
              <a:xfrm>
                <a:off x="2331077" y="4700459"/>
                <a:ext cx="1026811" cy="164463"/>
                <a:chOff x="2335504" y="4700459"/>
                <a:chExt cx="1026811" cy="164463"/>
              </a:xfrm>
            </p:grpSpPr>
            <p:sp>
              <p:nvSpPr>
                <p:cNvPr id="153" name="楕円 152">
                  <a:extLst>
                    <a:ext uri="{FF2B5EF4-FFF2-40B4-BE49-F238E27FC236}">
                      <a16:creationId xmlns:a16="http://schemas.microsoft.com/office/drawing/2014/main" id="{193CA8FA-4AA2-75DF-59E2-E734C4E5241B}"/>
                    </a:ext>
                  </a:extLst>
                </p:cNvPr>
                <p:cNvSpPr>
                  <a:spLocks noChangeAspect="1"/>
                </p:cNvSpPr>
                <p:nvPr/>
              </p:nvSpPr>
              <p:spPr>
                <a:xfrm>
                  <a:off x="2335504"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a:extLst>
                    <a:ext uri="{FF2B5EF4-FFF2-40B4-BE49-F238E27FC236}">
                      <a16:creationId xmlns:a16="http://schemas.microsoft.com/office/drawing/2014/main" id="{A3F996CA-11B4-F50E-8401-765F25513096}"/>
                    </a:ext>
                  </a:extLst>
                </p:cNvPr>
                <p:cNvSpPr>
                  <a:spLocks noChangeAspect="1"/>
                </p:cNvSpPr>
                <p:nvPr/>
              </p:nvSpPr>
              <p:spPr>
                <a:xfrm>
                  <a:off x="2622953" y="4700459"/>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54">
                  <a:extLst>
                    <a:ext uri="{FF2B5EF4-FFF2-40B4-BE49-F238E27FC236}">
                      <a16:creationId xmlns:a16="http://schemas.microsoft.com/office/drawing/2014/main" id="{4C66E7CE-944D-EF48-6BAF-7FF4C0F4DD8A}"/>
                    </a:ext>
                  </a:extLst>
                </p:cNvPr>
                <p:cNvSpPr>
                  <a:spLocks noChangeAspect="1"/>
                </p:cNvSpPr>
                <p:nvPr/>
              </p:nvSpPr>
              <p:spPr>
                <a:xfrm>
                  <a:off x="2910402"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楕円 155">
                  <a:extLst>
                    <a:ext uri="{FF2B5EF4-FFF2-40B4-BE49-F238E27FC236}">
                      <a16:creationId xmlns:a16="http://schemas.microsoft.com/office/drawing/2014/main" id="{0EDC0BF8-9121-FE5A-17DF-50EE5B0A0C90}"/>
                    </a:ext>
                  </a:extLst>
                </p:cNvPr>
                <p:cNvSpPr>
                  <a:spLocks noChangeAspect="1"/>
                </p:cNvSpPr>
                <p:nvPr/>
              </p:nvSpPr>
              <p:spPr>
                <a:xfrm>
                  <a:off x="3197852" y="4700459"/>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0" name="グループ化 129">
              <a:extLst>
                <a:ext uri="{FF2B5EF4-FFF2-40B4-BE49-F238E27FC236}">
                  <a16:creationId xmlns:a16="http://schemas.microsoft.com/office/drawing/2014/main" id="{DEF9E313-6495-6E04-9257-D2F385329C09}"/>
                </a:ext>
              </a:extLst>
            </p:cNvPr>
            <p:cNvGrpSpPr/>
            <p:nvPr/>
          </p:nvGrpSpPr>
          <p:grpSpPr>
            <a:xfrm>
              <a:off x="2232482" y="4929630"/>
              <a:ext cx="1224000" cy="216000"/>
              <a:chOff x="2232482" y="4917541"/>
              <a:chExt cx="1224000" cy="216000"/>
            </a:xfrm>
          </p:grpSpPr>
          <p:sp>
            <p:nvSpPr>
              <p:cNvPr id="145" name="正方形/長方形 144">
                <a:extLst>
                  <a:ext uri="{FF2B5EF4-FFF2-40B4-BE49-F238E27FC236}">
                    <a16:creationId xmlns:a16="http://schemas.microsoft.com/office/drawing/2014/main" id="{98118DAC-F30F-AFA4-EC3E-95AEB35124B9}"/>
                  </a:ext>
                </a:extLst>
              </p:cNvPr>
              <p:cNvSpPr/>
              <p:nvPr/>
            </p:nvSpPr>
            <p:spPr>
              <a:xfrm>
                <a:off x="2232482" y="4917541"/>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46" name="グループ化 145">
                <a:extLst>
                  <a:ext uri="{FF2B5EF4-FFF2-40B4-BE49-F238E27FC236}">
                    <a16:creationId xmlns:a16="http://schemas.microsoft.com/office/drawing/2014/main" id="{9C52AB6A-DCF6-C57A-8D0E-044EED1083A2}"/>
                  </a:ext>
                </a:extLst>
              </p:cNvPr>
              <p:cNvGrpSpPr/>
              <p:nvPr/>
            </p:nvGrpSpPr>
            <p:grpSpPr>
              <a:xfrm>
                <a:off x="2331077" y="4943310"/>
                <a:ext cx="1026811" cy="164463"/>
                <a:chOff x="2335504" y="4943310"/>
                <a:chExt cx="1026811" cy="164463"/>
              </a:xfrm>
            </p:grpSpPr>
            <p:sp>
              <p:nvSpPr>
                <p:cNvPr id="147" name="楕円 146">
                  <a:extLst>
                    <a:ext uri="{FF2B5EF4-FFF2-40B4-BE49-F238E27FC236}">
                      <a16:creationId xmlns:a16="http://schemas.microsoft.com/office/drawing/2014/main" id="{6D744A82-F807-3FF6-3DA9-C25200D9B28B}"/>
                    </a:ext>
                  </a:extLst>
                </p:cNvPr>
                <p:cNvSpPr>
                  <a:spLocks noChangeAspect="1"/>
                </p:cNvSpPr>
                <p:nvPr/>
              </p:nvSpPr>
              <p:spPr>
                <a:xfrm>
                  <a:off x="2335504"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AAE834C9-7A67-9F51-D85C-1CB9E3657949}"/>
                    </a:ext>
                  </a:extLst>
                </p:cNvPr>
                <p:cNvSpPr>
                  <a:spLocks noChangeAspect="1"/>
                </p:cNvSpPr>
                <p:nvPr/>
              </p:nvSpPr>
              <p:spPr>
                <a:xfrm>
                  <a:off x="2622953"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2B3BFA5C-FB0C-3B8B-46FC-05C31B5B2386}"/>
                    </a:ext>
                  </a:extLst>
                </p:cNvPr>
                <p:cNvSpPr>
                  <a:spLocks noChangeAspect="1"/>
                </p:cNvSpPr>
                <p:nvPr/>
              </p:nvSpPr>
              <p:spPr>
                <a:xfrm>
                  <a:off x="2910402" y="4943310"/>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楕円 149">
                  <a:extLst>
                    <a:ext uri="{FF2B5EF4-FFF2-40B4-BE49-F238E27FC236}">
                      <a16:creationId xmlns:a16="http://schemas.microsoft.com/office/drawing/2014/main" id="{F844D240-FF65-A63E-21B4-DC850E46D7A8}"/>
                    </a:ext>
                  </a:extLst>
                </p:cNvPr>
                <p:cNvSpPr>
                  <a:spLocks noChangeAspect="1"/>
                </p:cNvSpPr>
                <p:nvPr/>
              </p:nvSpPr>
              <p:spPr>
                <a:xfrm>
                  <a:off x="3197852"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1" name="グループ化 130">
              <a:extLst>
                <a:ext uri="{FF2B5EF4-FFF2-40B4-BE49-F238E27FC236}">
                  <a16:creationId xmlns:a16="http://schemas.microsoft.com/office/drawing/2014/main" id="{73E74DB9-0C0E-69E8-8452-27B299554818}"/>
                </a:ext>
              </a:extLst>
            </p:cNvPr>
            <p:cNvGrpSpPr/>
            <p:nvPr/>
          </p:nvGrpSpPr>
          <p:grpSpPr>
            <a:xfrm>
              <a:off x="2232482" y="5184570"/>
              <a:ext cx="1224000" cy="216000"/>
              <a:chOff x="2232482" y="5196658"/>
              <a:chExt cx="1224000" cy="216000"/>
            </a:xfrm>
          </p:grpSpPr>
          <p:sp>
            <p:nvSpPr>
              <p:cNvPr id="139" name="正方形/長方形 138">
                <a:extLst>
                  <a:ext uri="{FF2B5EF4-FFF2-40B4-BE49-F238E27FC236}">
                    <a16:creationId xmlns:a16="http://schemas.microsoft.com/office/drawing/2014/main" id="{CD6323CD-D9AE-DE40-D8C8-9FF2DB6E87C7}"/>
                  </a:ext>
                </a:extLst>
              </p:cNvPr>
              <p:cNvSpPr/>
              <p:nvPr/>
            </p:nvSpPr>
            <p:spPr>
              <a:xfrm>
                <a:off x="2232482" y="5196658"/>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40" name="グループ化 139">
                <a:extLst>
                  <a:ext uri="{FF2B5EF4-FFF2-40B4-BE49-F238E27FC236}">
                    <a16:creationId xmlns:a16="http://schemas.microsoft.com/office/drawing/2014/main" id="{2D7EAA10-C4C5-C5DC-234A-C5ED764E2918}"/>
                  </a:ext>
                </a:extLst>
              </p:cNvPr>
              <p:cNvGrpSpPr/>
              <p:nvPr/>
            </p:nvGrpSpPr>
            <p:grpSpPr>
              <a:xfrm>
                <a:off x="2331077" y="5222427"/>
                <a:ext cx="1026811" cy="164463"/>
                <a:chOff x="2335504" y="5222427"/>
                <a:chExt cx="1026811" cy="164463"/>
              </a:xfrm>
            </p:grpSpPr>
            <p:sp>
              <p:nvSpPr>
                <p:cNvPr id="141" name="楕円 140">
                  <a:extLst>
                    <a:ext uri="{FF2B5EF4-FFF2-40B4-BE49-F238E27FC236}">
                      <a16:creationId xmlns:a16="http://schemas.microsoft.com/office/drawing/2014/main" id="{C577FEE5-1B2A-FF12-9DD3-D2270E21A0DD}"/>
                    </a:ext>
                  </a:extLst>
                </p:cNvPr>
                <p:cNvSpPr>
                  <a:spLocks noChangeAspect="1"/>
                </p:cNvSpPr>
                <p:nvPr/>
              </p:nvSpPr>
              <p:spPr>
                <a:xfrm>
                  <a:off x="2335504"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a:extLst>
                    <a:ext uri="{FF2B5EF4-FFF2-40B4-BE49-F238E27FC236}">
                      <a16:creationId xmlns:a16="http://schemas.microsoft.com/office/drawing/2014/main" id="{945A5116-1D8C-F0F4-03AC-7B9DD070573C}"/>
                    </a:ext>
                  </a:extLst>
                </p:cNvPr>
                <p:cNvSpPr>
                  <a:spLocks noChangeAspect="1"/>
                </p:cNvSpPr>
                <p:nvPr/>
              </p:nvSpPr>
              <p:spPr>
                <a:xfrm>
                  <a:off x="2622953" y="5222427"/>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142">
                  <a:extLst>
                    <a:ext uri="{FF2B5EF4-FFF2-40B4-BE49-F238E27FC236}">
                      <a16:creationId xmlns:a16="http://schemas.microsoft.com/office/drawing/2014/main" id="{6BE626DB-F337-8131-76BD-4BC5A8866285}"/>
                    </a:ext>
                  </a:extLst>
                </p:cNvPr>
                <p:cNvSpPr>
                  <a:spLocks noChangeAspect="1"/>
                </p:cNvSpPr>
                <p:nvPr/>
              </p:nvSpPr>
              <p:spPr>
                <a:xfrm>
                  <a:off x="291040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143">
                  <a:extLst>
                    <a:ext uri="{FF2B5EF4-FFF2-40B4-BE49-F238E27FC236}">
                      <a16:creationId xmlns:a16="http://schemas.microsoft.com/office/drawing/2014/main" id="{5F86B679-6F55-E216-8601-CB488A05AE49}"/>
                    </a:ext>
                  </a:extLst>
                </p:cNvPr>
                <p:cNvSpPr>
                  <a:spLocks noChangeAspect="1"/>
                </p:cNvSpPr>
                <p:nvPr/>
              </p:nvSpPr>
              <p:spPr>
                <a:xfrm>
                  <a:off x="319785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2" name="グループ化 131">
              <a:extLst>
                <a:ext uri="{FF2B5EF4-FFF2-40B4-BE49-F238E27FC236}">
                  <a16:creationId xmlns:a16="http://schemas.microsoft.com/office/drawing/2014/main" id="{EB099F67-DD96-8992-1276-2787027F3E9A}"/>
                </a:ext>
              </a:extLst>
            </p:cNvPr>
            <p:cNvGrpSpPr/>
            <p:nvPr/>
          </p:nvGrpSpPr>
          <p:grpSpPr>
            <a:xfrm>
              <a:off x="2232482" y="5439509"/>
              <a:ext cx="1224000" cy="216000"/>
              <a:chOff x="2232482" y="5439509"/>
              <a:chExt cx="1224000" cy="216000"/>
            </a:xfrm>
          </p:grpSpPr>
          <p:sp>
            <p:nvSpPr>
              <p:cNvPr id="133" name="正方形/長方形 132">
                <a:extLst>
                  <a:ext uri="{FF2B5EF4-FFF2-40B4-BE49-F238E27FC236}">
                    <a16:creationId xmlns:a16="http://schemas.microsoft.com/office/drawing/2014/main" id="{971CC07F-7E2F-E7E4-754D-9AF8FB2EC2DC}"/>
                  </a:ext>
                </a:extLst>
              </p:cNvPr>
              <p:cNvSpPr/>
              <p:nvPr/>
            </p:nvSpPr>
            <p:spPr>
              <a:xfrm>
                <a:off x="2232482" y="5439509"/>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34" name="グループ化 133">
                <a:extLst>
                  <a:ext uri="{FF2B5EF4-FFF2-40B4-BE49-F238E27FC236}">
                    <a16:creationId xmlns:a16="http://schemas.microsoft.com/office/drawing/2014/main" id="{7D742697-A8B1-E3A7-99E3-FF7C7B95CC71}"/>
                  </a:ext>
                </a:extLst>
              </p:cNvPr>
              <p:cNvGrpSpPr/>
              <p:nvPr/>
            </p:nvGrpSpPr>
            <p:grpSpPr>
              <a:xfrm>
                <a:off x="2331077" y="5465278"/>
                <a:ext cx="1026811" cy="164463"/>
                <a:chOff x="2335504" y="5465278"/>
                <a:chExt cx="1026811" cy="164463"/>
              </a:xfrm>
            </p:grpSpPr>
            <p:sp>
              <p:nvSpPr>
                <p:cNvPr id="135" name="楕円 134">
                  <a:extLst>
                    <a:ext uri="{FF2B5EF4-FFF2-40B4-BE49-F238E27FC236}">
                      <a16:creationId xmlns:a16="http://schemas.microsoft.com/office/drawing/2014/main" id="{1B10209D-BC3C-3CD2-B073-E21616FB784E}"/>
                    </a:ext>
                  </a:extLst>
                </p:cNvPr>
                <p:cNvSpPr>
                  <a:spLocks noChangeAspect="1"/>
                </p:cNvSpPr>
                <p:nvPr/>
              </p:nvSpPr>
              <p:spPr>
                <a:xfrm>
                  <a:off x="2335504" y="5465278"/>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2505D5F4-52EA-8518-C374-78398742043E}"/>
                    </a:ext>
                  </a:extLst>
                </p:cNvPr>
                <p:cNvSpPr>
                  <a:spLocks noChangeAspect="1"/>
                </p:cNvSpPr>
                <p:nvPr/>
              </p:nvSpPr>
              <p:spPr>
                <a:xfrm>
                  <a:off x="2622953"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a:extLst>
                    <a:ext uri="{FF2B5EF4-FFF2-40B4-BE49-F238E27FC236}">
                      <a16:creationId xmlns:a16="http://schemas.microsoft.com/office/drawing/2014/main" id="{6178865D-BA56-2E33-28BE-4A41291E1EEF}"/>
                    </a:ext>
                  </a:extLst>
                </p:cNvPr>
                <p:cNvSpPr>
                  <a:spLocks noChangeAspect="1"/>
                </p:cNvSpPr>
                <p:nvPr/>
              </p:nvSpPr>
              <p:spPr>
                <a:xfrm>
                  <a:off x="2910402" y="5465278"/>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B412D420-80BB-B369-808F-ED5BD714A8CC}"/>
                    </a:ext>
                  </a:extLst>
                </p:cNvPr>
                <p:cNvSpPr>
                  <a:spLocks noChangeAspect="1"/>
                </p:cNvSpPr>
                <p:nvPr/>
              </p:nvSpPr>
              <p:spPr>
                <a:xfrm>
                  <a:off x="3197852"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86" name="グループ化 185">
            <a:extLst>
              <a:ext uri="{FF2B5EF4-FFF2-40B4-BE49-F238E27FC236}">
                <a16:creationId xmlns:a16="http://schemas.microsoft.com/office/drawing/2014/main" id="{2265048D-73F5-1C00-AF2E-C69DE09E6361}"/>
              </a:ext>
            </a:extLst>
          </p:cNvPr>
          <p:cNvGrpSpPr/>
          <p:nvPr/>
        </p:nvGrpSpPr>
        <p:grpSpPr>
          <a:xfrm>
            <a:off x="5105205" y="2980090"/>
            <a:ext cx="1832399" cy="1488540"/>
            <a:chOff x="2233995" y="8574242"/>
            <a:chExt cx="1260000" cy="1024410"/>
          </a:xfrm>
        </p:grpSpPr>
        <p:sp>
          <p:nvSpPr>
            <p:cNvPr id="187" name="正方形/長方形 186">
              <a:extLst>
                <a:ext uri="{FF2B5EF4-FFF2-40B4-BE49-F238E27FC236}">
                  <a16:creationId xmlns:a16="http://schemas.microsoft.com/office/drawing/2014/main" id="{53154005-A25A-43BC-DD0E-013D7C8000E0}"/>
                </a:ext>
              </a:extLst>
            </p:cNvPr>
            <p:cNvSpPr/>
            <p:nvPr/>
          </p:nvSpPr>
          <p:spPr>
            <a:xfrm>
              <a:off x="2557995" y="8598977"/>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88" name="楕円 187">
              <a:extLst>
                <a:ext uri="{FF2B5EF4-FFF2-40B4-BE49-F238E27FC236}">
                  <a16:creationId xmlns:a16="http://schemas.microsoft.com/office/drawing/2014/main" id="{D50EE584-5594-F45A-24B5-CD2B0279538E}"/>
                </a:ext>
              </a:extLst>
            </p:cNvPr>
            <p:cNvSpPr>
              <a:spLocks noChangeAspect="1"/>
            </p:cNvSpPr>
            <p:nvPr/>
          </p:nvSpPr>
          <p:spPr>
            <a:xfrm>
              <a:off x="2656590" y="862474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楕円 188">
              <a:extLst>
                <a:ext uri="{FF2B5EF4-FFF2-40B4-BE49-F238E27FC236}">
                  <a16:creationId xmlns:a16="http://schemas.microsoft.com/office/drawing/2014/main" id="{90C9A723-2BEB-192D-34E1-76A65E01F063}"/>
                </a:ext>
              </a:extLst>
            </p:cNvPr>
            <p:cNvSpPr>
              <a:spLocks noChangeAspect="1"/>
            </p:cNvSpPr>
            <p:nvPr/>
          </p:nvSpPr>
          <p:spPr>
            <a:xfrm>
              <a:off x="2944039" y="862474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楕円 189">
              <a:extLst>
                <a:ext uri="{FF2B5EF4-FFF2-40B4-BE49-F238E27FC236}">
                  <a16:creationId xmlns:a16="http://schemas.microsoft.com/office/drawing/2014/main" id="{D09425D0-30F8-8102-F07E-0C1320F5576A}"/>
                </a:ext>
              </a:extLst>
            </p:cNvPr>
            <p:cNvSpPr>
              <a:spLocks noChangeAspect="1"/>
            </p:cNvSpPr>
            <p:nvPr/>
          </p:nvSpPr>
          <p:spPr>
            <a:xfrm>
              <a:off x="3231488" y="862474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29D56DF7-44E3-4834-D3FD-4E0366859AA0}"/>
                </a:ext>
              </a:extLst>
            </p:cNvPr>
            <p:cNvSpPr/>
            <p:nvPr/>
          </p:nvSpPr>
          <p:spPr>
            <a:xfrm>
              <a:off x="2557995" y="8853917"/>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92" name="楕円 191">
              <a:extLst>
                <a:ext uri="{FF2B5EF4-FFF2-40B4-BE49-F238E27FC236}">
                  <a16:creationId xmlns:a16="http://schemas.microsoft.com/office/drawing/2014/main" id="{B685D829-6C35-A48B-93F8-ECB6A1CC8339}"/>
                </a:ext>
              </a:extLst>
            </p:cNvPr>
            <p:cNvSpPr>
              <a:spLocks noChangeAspect="1"/>
            </p:cNvSpPr>
            <p:nvPr/>
          </p:nvSpPr>
          <p:spPr>
            <a:xfrm>
              <a:off x="2656590" y="887968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楕円 192">
              <a:extLst>
                <a:ext uri="{FF2B5EF4-FFF2-40B4-BE49-F238E27FC236}">
                  <a16:creationId xmlns:a16="http://schemas.microsoft.com/office/drawing/2014/main" id="{8F73A0EB-A038-5F0F-5961-7B394288A19E}"/>
                </a:ext>
              </a:extLst>
            </p:cNvPr>
            <p:cNvSpPr>
              <a:spLocks noChangeAspect="1"/>
            </p:cNvSpPr>
            <p:nvPr/>
          </p:nvSpPr>
          <p:spPr>
            <a:xfrm>
              <a:off x="2944039" y="887968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193">
              <a:extLst>
                <a:ext uri="{FF2B5EF4-FFF2-40B4-BE49-F238E27FC236}">
                  <a16:creationId xmlns:a16="http://schemas.microsoft.com/office/drawing/2014/main" id="{C0467523-6037-451B-3553-B203C068C0CE}"/>
                </a:ext>
              </a:extLst>
            </p:cNvPr>
            <p:cNvSpPr>
              <a:spLocks noChangeAspect="1"/>
            </p:cNvSpPr>
            <p:nvPr/>
          </p:nvSpPr>
          <p:spPr>
            <a:xfrm>
              <a:off x="3231488" y="8879686"/>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a:extLst>
                <a:ext uri="{FF2B5EF4-FFF2-40B4-BE49-F238E27FC236}">
                  <a16:creationId xmlns:a16="http://schemas.microsoft.com/office/drawing/2014/main" id="{9103EE25-EE8A-E2CC-0712-2D00D82494C9}"/>
                </a:ext>
              </a:extLst>
            </p:cNvPr>
            <p:cNvSpPr/>
            <p:nvPr/>
          </p:nvSpPr>
          <p:spPr>
            <a:xfrm>
              <a:off x="2557995" y="9108857"/>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96" name="楕円 195">
              <a:extLst>
                <a:ext uri="{FF2B5EF4-FFF2-40B4-BE49-F238E27FC236}">
                  <a16:creationId xmlns:a16="http://schemas.microsoft.com/office/drawing/2014/main" id="{E272A419-4101-EAB4-501C-9AE8D6A6D981}"/>
                </a:ext>
              </a:extLst>
            </p:cNvPr>
            <p:cNvSpPr>
              <a:spLocks noChangeAspect="1"/>
            </p:cNvSpPr>
            <p:nvPr/>
          </p:nvSpPr>
          <p:spPr>
            <a:xfrm>
              <a:off x="2656590" y="9134626"/>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196">
              <a:extLst>
                <a:ext uri="{FF2B5EF4-FFF2-40B4-BE49-F238E27FC236}">
                  <a16:creationId xmlns:a16="http://schemas.microsoft.com/office/drawing/2014/main" id="{73D06727-703E-C08B-011E-BD7E4CA7238D}"/>
                </a:ext>
              </a:extLst>
            </p:cNvPr>
            <p:cNvSpPr>
              <a:spLocks noChangeAspect="1"/>
            </p:cNvSpPr>
            <p:nvPr/>
          </p:nvSpPr>
          <p:spPr>
            <a:xfrm>
              <a:off x="2944039" y="9134626"/>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楕円 197">
              <a:extLst>
                <a:ext uri="{FF2B5EF4-FFF2-40B4-BE49-F238E27FC236}">
                  <a16:creationId xmlns:a16="http://schemas.microsoft.com/office/drawing/2014/main" id="{150563AA-DC50-ADBA-2894-5C123A3FE14C}"/>
                </a:ext>
              </a:extLst>
            </p:cNvPr>
            <p:cNvSpPr>
              <a:spLocks noChangeAspect="1"/>
            </p:cNvSpPr>
            <p:nvPr/>
          </p:nvSpPr>
          <p:spPr>
            <a:xfrm>
              <a:off x="3231488" y="9134626"/>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a:extLst>
                <a:ext uri="{FF2B5EF4-FFF2-40B4-BE49-F238E27FC236}">
                  <a16:creationId xmlns:a16="http://schemas.microsoft.com/office/drawing/2014/main" id="{ACF5EF73-3439-D800-9372-C379F91D5021}"/>
                </a:ext>
              </a:extLst>
            </p:cNvPr>
            <p:cNvSpPr/>
            <p:nvPr/>
          </p:nvSpPr>
          <p:spPr>
            <a:xfrm>
              <a:off x="2557995" y="9363796"/>
              <a:ext cx="936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0" name="楕円 199">
              <a:extLst>
                <a:ext uri="{FF2B5EF4-FFF2-40B4-BE49-F238E27FC236}">
                  <a16:creationId xmlns:a16="http://schemas.microsoft.com/office/drawing/2014/main" id="{897C3373-688B-DD03-BDD3-278A8DC2DB5D}"/>
                </a:ext>
              </a:extLst>
            </p:cNvPr>
            <p:cNvSpPr>
              <a:spLocks noChangeAspect="1"/>
            </p:cNvSpPr>
            <p:nvPr/>
          </p:nvSpPr>
          <p:spPr>
            <a:xfrm>
              <a:off x="2656590" y="9389565"/>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楕円 200">
              <a:extLst>
                <a:ext uri="{FF2B5EF4-FFF2-40B4-BE49-F238E27FC236}">
                  <a16:creationId xmlns:a16="http://schemas.microsoft.com/office/drawing/2014/main" id="{5AA95F6D-2D37-C35F-4DEF-0EFC248C00DD}"/>
                </a:ext>
              </a:extLst>
            </p:cNvPr>
            <p:cNvSpPr>
              <a:spLocks noChangeAspect="1"/>
            </p:cNvSpPr>
            <p:nvPr/>
          </p:nvSpPr>
          <p:spPr>
            <a:xfrm>
              <a:off x="2944039" y="9389565"/>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201">
              <a:extLst>
                <a:ext uri="{FF2B5EF4-FFF2-40B4-BE49-F238E27FC236}">
                  <a16:creationId xmlns:a16="http://schemas.microsoft.com/office/drawing/2014/main" id="{D41DD00F-8BD1-F63C-F337-22E22AB1CBB1}"/>
                </a:ext>
              </a:extLst>
            </p:cNvPr>
            <p:cNvSpPr>
              <a:spLocks noChangeAspect="1"/>
            </p:cNvSpPr>
            <p:nvPr/>
          </p:nvSpPr>
          <p:spPr>
            <a:xfrm>
              <a:off x="3231488" y="9389565"/>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a:extLst>
                <a:ext uri="{FF2B5EF4-FFF2-40B4-BE49-F238E27FC236}">
                  <a16:creationId xmlns:a16="http://schemas.microsoft.com/office/drawing/2014/main" id="{3A93796B-5CF5-EA82-AE7D-9BD799F20C56}"/>
                </a:ext>
              </a:extLst>
            </p:cNvPr>
            <p:cNvSpPr/>
            <p:nvPr/>
          </p:nvSpPr>
          <p:spPr>
            <a:xfrm>
              <a:off x="2249748" y="8598977"/>
              <a:ext cx="285535" cy="47094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4" name="正方形/長方形 203">
              <a:extLst>
                <a:ext uri="{FF2B5EF4-FFF2-40B4-BE49-F238E27FC236}">
                  <a16:creationId xmlns:a16="http://schemas.microsoft.com/office/drawing/2014/main" id="{9BA917E7-E127-EB9F-25C2-9C421DB659A1}"/>
                </a:ext>
              </a:extLst>
            </p:cNvPr>
            <p:cNvSpPr/>
            <p:nvPr/>
          </p:nvSpPr>
          <p:spPr>
            <a:xfrm>
              <a:off x="2249748" y="9110696"/>
              <a:ext cx="285535" cy="47094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5" name="楕円 204">
              <a:extLst>
                <a:ext uri="{FF2B5EF4-FFF2-40B4-BE49-F238E27FC236}">
                  <a16:creationId xmlns:a16="http://schemas.microsoft.com/office/drawing/2014/main" id="{95046E0B-4E42-6009-9227-1437F3ABA27E}"/>
                </a:ext>
              </a:extLst>
            </p:cNvPr>
            <p:cNvSpPr>
              <a:spLocks noChangeAspect="1"/>
            </p:cNvSpPr>
            <p:nvPr/>
          </p:nvSpPr>
          <p:spPr>
            <a:xfrm>
              <a:off x="2307565" y="8752215"/>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楕円 205">
              <a:extLst>
                <a:ext uri="{FF2B5EF4-FFF2-40B4-BE49-F238E27FC236}">
                  <a16:creationId xmlns:a16="http://schemas.microsoft.com/office/drawing/2014/main" id="{8B64179F-B2CB-1E83-6095-507D6C94F800}"/>
                </a:ext>
              </a:extLst>
            </p:cNvPr>
            <p:cNvSpPr>
              <a:spLocks noChangeAspect="1"/>
            </p:cNvSpPr>
            <p:nvPr/>
          </p:nvSpPr>
          <p:spPr>
            <a:xfrm>
              <a:off x="2307564" y="9263934"/>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a:extLst>
                <a:ext uri="{FF2B5EF4-FFF2-40B4-BE49-F238E27FC236}">
                  <a16:creationId xmlns:a16="http://schemas.microsoft.com/office/drawing/2014/main" id="{4EB399D6-D553-588A-C2EE-D9485BBE5DD7}"/>
                </a:ext>
              </a:extLst>
            </p:cNvPr>
            <p:cNvSpPr/>
            <p:nvPr/>
          </p:nvSpPr>
          <p:spPr>
            <a:xfrm>
              <a:off x="2233995" y="8574242"/>
              <a:ext cx="1260000" cy="504000"/>
            </a:xfrm>
            <a:prstGeom prst="rect">
              <a:avLst/>
            </a:prstGeom>
            <a:noFill/>
            <a:ln w="6350">
              <a:solidFill>
                <a:srgbClr val="ED695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FC53165C-A6F0-D5AF-EECA-D30BDD1E525A}"/>
                </a:ext>
              </a:extLst>
            </p:cNvPr>
            <p:cNvSpPr/>
            <p:nvPr/>
          </p:nvSpPr>
          <p:spPr>
            <a:xfrm>
              <a:off x="2233995" y="9094652"/>
              <a:ext cx="1260000" cy="504000"/>
            </a:xfrm>
            <a:prstGeom prst="rect">
              <a:avLst/>
            </a:prstGeom>
            <a:noFill/>
            <a:ln w="6350">
              <a:solidFill>
                <a:srgbClr val="227F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9" name="グループ化 208">
            <a:extLst>
              <a:ext uri="{FF2B5EF4-FFF2-40B4-BE49-F238E27FC236}">
                <a16:creationId xmlns:a16="http://schemas.microsoft.com/office/drawing/2014/main" id="{58D53881-9515-A2BC-BA69-0A3159AE6673}"/>
              </a:ext>
            </a:extLst>
          </p:cNvPr>
          <p:cNvGrpSpPr/>
          <p:nvPr/>
        </p:nvGrpSpPr>
        <p:grpSpPr>
          <a:xfrm>
            <a:off x="3062420" y="2980078"/>
            <a:ext cx="1833872" cy="1488539"/>
            <a:chOff x="2233995" y="4877072"/>
            <a:chExt cx="1260000" cy="1018325"/>
          </a:xfrm>
        </p:grpSpPr>
        <p:grpSp>
          <p:nvGrpSpPr>
            <p:cNvPr id="210" name="グループ化 209">
              <a:extLst>
                <a:ext uri="{FF2B5EF4-FFF2-40B4-BE49-F238E27FC236}">
                  <a16:creationId xmlns:a16="http://schemas.microsoft.com/office/drawing/2014/main" id="{3043E9B5-9398-B933-42BB-7A8731C5B226}"/>
                </a:ext>
              </a:extLst>
            </p:cNvPr>
            <p:cNvGrpSpPr/>
            <p:nvPr/>
          </p:nvGrpSpPr>
          <p:grpSpPr>
            <a:xfrm>
              <a:off x="2251994" y="4897686"/>
              <a:ext cx="1224000" cy="980819"/>
              <a:chOff x="2232482" y="4674690"/>
              <a:chExt cx="1224000" cy="980819"/>
            </a:xfrm>
          </p:grpSpPr>
          <p:grpSp>
            <p:nvGrpSpPr>
              <p:cNvPr id="213" name="グループ化 212">
                <a:extLst>
                  <a:ext uri="{FF2B5EF4-FFF2-40B4-BE49-F238E27FC236}">
                    <a16:creationId xmlns:a16="http://schemas.microsoft.com/office/drawing/2014/main" id="{82B977B6-95FB-0C5E-37C1-9DC07697904F}"/>
                  </a:ext>
                </a:extLst>
              </p:cNvPr>
              <p:cNvGrpSpPr/>
              <p:nvPr/>
            </p:nvGrpSpPr>
            <p:grpSpPr>
              <a:xfrm>
                <a:off x="2232482" y="4674690"/>
                <a:ext cx="1224000" cy="216000"/>
                <a:chOff x="2232482" y="4674690"/>
                <a:chExt cx="1224000" cy="216000"/>
              </a:xfrm>
            </p:grpSpPr>
            <p:sp>
              <p:nvSpPr>
                <p:cNvPr id="235" name="正方形/長方形 234">
                  <a:extLst>
                    <a:ext uri="{FF2B5EF4-FFF2-40B4-BE49-F238E27FC236}">
                      <a16:creationId xmlns:a16="http://schemas.microsoft.com/office/drawing/2014/main" id="{E3732172-05D5-6F05-AEC6-5ECC6CF14C4E}"/>
                    </a:ext>
                  </a:extLst>
                </p:cNvPr>
                <p:cNvSpPr/>
                <p:nvPr/>
              </p:nvSpPr>
              <p:spPr>
                <a:xfrm>
                  <a:off x="2232482" y="4674690"/>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36" name="グループ化 235">
                  <a:extLst>
                    <a:ext uri="{FF2B5EF4-FFF2-40B4-BE49-F238E27FC236}">
                      <a16:creationId xmlns:a16="http://schemas.microsoft.com/office/drawing/2014/main" id="{BF185D34-BDB7-B720-91C4-BCD7F9844CC0}"/>
                    </a:ext>
                  </a:extLst>
                </p:cNvPr>
                <p:cNvGrpSpPr/>
                <p:nvPr/>
              </p:nvGrpSpPr>
              <p:grpSpPr>
                <a:xfrm>
                  <a:off x="2331077" y="4700459"/>
                  <a:ext cx="1026811" cy="164463"/>
                  <a:chOff x="2335504" y="4700459"/>
                  <a:chExt cx="1026811" cy="164463"/>
                </a:xfrm>
              </p:grpSpPr>
              <p:sp>
                <p:nvSpPr>
                  <p:cNvPr id="237" name="楕円 236">
                    <a:extLst>
                      <a:ext uri="{FF2B5EF4-FFF2-40B4-BE49-F238E27FC236}">
                        <a16:creationId xmlns:a16="http://schemas.microsoft.com/office/drawing/2014/main" id="{A3090CAF-9EE7-853B-BC96-8A9589B2F01E}"/>
                      </a:ext>
                    </a:extLst>
                  </p:cNvPr>
                  <p:cNvSpPr>
                    <a:spLocks noChangeAspect="1"/>
                  </p:cNvSpPr>
                  <p:nvPr/>
                </p:nvSpPr>
                <p:spPr>
                  <a:xfrm>
                    <a:off x="2335504"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楕円 237">
                    <a:extLst>
                      <a:ext uri="{FF2B5EF4-FFF2-40B4-BE49-F238E27FC236}">
                        <a16:creationId xmlns:a16="http://schemas.microsoft.com/office/drawing/2014/main" id="{9BE74D9B-5E39-704C-B909-93DFB81B096A}"/>
                      </a:ext>
                    </a:extLst>
                  </p:cNvPr>
                  <p:cNvSpPr>
                    <a:spLocks noChangeAspect="1"/>
                  </p:cNvSpPr>
                  <p:nvPr/>
                </p:nvSpPr>
                <p:spPr>
                  <a:xfrm>
                    <a:off x="2622953"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楕円 238">
                    <a:extLst>
                      <a:ext uri="{FF2B5EF4-FFF2-40B4-BE49-F238E27FC236}">
                        <a16:creationId xmlns:a16="http://schemas.microsoft.com/office/drawing/2014/main" id="{125D96B7-1C22-C65D-639B-C9A9D3CE2251}"/>
                      </a:ext>
                    </a:extLst>
                  </p:cNvPr>
                  <p:cNvSpPr>
                    <a:spLocks noChangeAspect="1"/>
                  </p:cNvSpPr>
                  <p:nvPr/>
                </p:nvSpPr>
                <p:spPr>
                  <a:xfrm>
                    <a:off x="2910402"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楕円 239">
                    <a:extLst>
                      <a:ext uri="{FF2B5EF4-FFF2-40B4-BE49-F238E27FC236}">
                        <a16:creationId xmlns:a16="http://schemas.microsoft.com/office/drawing/2014/main" id="{059D23A9-1DF3-C12F-65D8-2983563D99FF}"/>
                      </a:ext>
                    </a:extLst>
                  </p:cNvPr>
                  <p:cNvSpPr>
                    <a:spLocks noChangeAspect="1"/>
                  </p:cNvSpPr>
                  <p:nvPr/>
                </p:nvSpPr>
                <p:spPr>
                  <a:xfrm>
                    <a:off x="3197852" y="4700459"/>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4" name="グループ化 213">
                <a:extLst>
                  <a:ext uri="{FF2B5EF4-FFF2-40B4-BE49-F238E27FC236}">
                    <a16:creationId xmlns:a16="http://schemas.microsoft.com/office/drawing/2014/main" id="{0AAF24B6-B5CA-B45C-F9CD-14B3E6DAFE63}"/>
                  </a:ext>
                </a:extLst>
              </p:cNvPr>
              <p:cNvGrpSpPr/>
              <p:nvPr/>
            </p:nvGrpSpPr>
            <p:grpSpPr>
              <a:xfrm>
                <a:off x="2232482" y="4929630"/>
                <a:ext cx="1224000" cy="216000"/>
                <a:chOff x="2232482" y="4917541"/>
                <a:chExt cx="1224000" cy="216000"/>
              </a:xfrm>
            </p:grpSpPr>
            <p:sp>
              <p:nvSpPr>
                <p:cNvPr id="229" name="正方形/長方形 228">
                  <a:extLst>
                    <a:ext uri="{FF2B5EF4-FFF2-40B4-BE49-F238E27FC236}">
                      <a16:creationId xmlns:a16="http://schemas.microsoft.com/office/drawing/2014/main" id="{DEE0B60A-A86F-5CA0-A246-8F49B4E752E4}"/>
                    </a:ext>
                  </a:extLst>
                </p:cNvPr>
                <p:cNvSpPr/>
                <p:nvPr/>
              </p:nvSpPr>
              <p:spPr>
                <a:xfrm>
                  <a:off x="2232482" y="4917541"/>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30" name="グループ化 229">
                  <a:extLst>
                    <a:ext uri="{FF2B5EF4-FFF2-40B4-BE49-F238E27FC236}">
                      <a16:creationId xmlns:a16="http://schemas.microsoft.com/office/drawing/2014/main" id="{F58B22D0-375C-3ACE-0900-E5ABE6813A75}"/>
                    </a:ext>
                  </a:extLst>
                </p:cNvPr>
                <p:cNvGrpSpPr/>
                <p:nvPr/>
              </p:nvGrpSpPr>
              <p:grpSpPr>
                <a:xfrm>
                  <a:off x="2331077" y="4943310"/>
                  <a:ext cx="1026811" cy="164463"/>
                  <a:chOff x="2335504" y="4943310"/>
                  <a:chExt cx="1026811" cy="164463"/>
                </a:xfrm>
              </p:grpSpPr>
              <p:sp>
                <p:nvSpPr>
                  <p:cNvPr id="231" name="楕円 230">
                    <a:extLst>
                      <a:ext uri="{FF2B5EF4-FFF2-40B4-BE49-F238E27FC236}">
                        <a16:creationId xmlns:a16="http://schemas.microsoft.com/office/drawing/2014/main" id="{831FEB85-5E41-3ED9-F3DC-45E569E68E09}"/>
                      </a:ext>
                    </a:extLst>
                  </p:cNvPr>
                  <p:cNvSpPr>
                    <a:spLocks noChangeAspect="1"/>
                  </p:cNvSpPr>
                  <p:nvPr/>
                </p:nvSpPr>
                <p:spPr>
                  <a:xfrm>
                    <a:off x="2335504"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楕円 231">
                    <a:extLst>
                      <a:ext uri="{FF2B5EF4-FFF2-40B4-BE49-F238E27FC236}">
                        <a16:creationId xmlns:a16="http://schemas.microsoft.com/office/drawing/2014/main" id="{4F168C39-4763-159F-2620-631BB5157847}"/>
                      </a:ext>
                    </a:extLst>
                  </p:cNvPr>
                  <p:cNvSpPr>
                    <a:spLocks noChangeAspect="1"/>
                  </p:cNvSpPr>
                  <p:nvPr/>
                </p:nvSpPr>
                <p:spPr>
                  <a:xfrm>
                    <a:off x="2622953"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楕円 232">
                    <a:extLst>
                      <a:ext uri="{FF2B5EF4-FFF2-40B4-BE49-F238E27FC236}">
                        <a16:creationId xmlns:a16="http://schemas.microsoft.com/office/drawing/2014/main" id="{8AEBAEDB-110B-E5F6-F1C3-724CAABA817A}"/>
                      </a:ext>
                    </a:extLst>
                  </p:cNvPr>
                  <p:cNvSpPr>
                    <a:spLocks noChangeAspect="1"/>
                  </p:cNvSpPr>
                  <p:nvPr/>
                </p:nvSpPr>
                <p:spPr>
                  <a:xfrm>
                    <a:off x="2910402"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楕円 233">
                    <a:extLst>
                      <a:ext uri="{FF2B5EF4-FFF2-40B4-BE49-F238E27FC236}">
                        <a16:creationId xmlns:a16="http://schemas.microsoft.com/office/drawing/2014/main" id="{F52D23DA-7480-E389-4221-A12DC05F4060}"/>
                      </a:ext>
                    </a:extLst>
                  </p:cNvPr>
                  <p:cNvSpPr>
                    <a:spLocks noChangeAspect="1"/>
                  </p:cNvSpPr>
                  <p:nvPr/>
                </p:nvSpPr>
                <p:spPr>
                  <a:xfrm>
                    <a:off x="3197852" y="4943310"/>
                    <a:ext cx="164463" cy="164463"/>
                  </a:xfrm>
                  <a:prstGeom prst="ellipse">
                    <a:avLst/>
                  </a:prstGeom>
                  <a:solidFill>
                    <a:srgbClr val="ED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5" name="グループ化 214">
                <a:extLst>
                  <a:ext uri="{FF2B5EF4-FFF2-40B4-BE49-F238E27FC236}">
                    <a16:creationId xmlns:a16="http://schemas.microsoft.com/office/drawing/2014/main" id="{AEF55984-2175-03B3-3576-5A1216E0F052}"/>
                  </a:ext>
                </a:extLst>
              </p:cNvPr>
              <p:cNvGrpSpPr/>
              <p:nvPr/>
            </p:nvGrpSpPr>
            <p:grpSpPr>
              <a:xfrm>
                <a:off x="2232482" y="5184570"/>
                <a:ext cx="1224000" cy="216000"/>
                <a:chOff x="2232482" y="5196658"/>
                <a:chExt cx="1224000" cy="216000"/>
              </a:xfrm>
            </p:grpSpPr>
            <p:sp>
              <p:nvSpPr>
                <p:cNvPr id="223" name="正方形/長方形 222">
                  <a:extLst>
                    <a:ext uri="{FF2B5EF4-FFF2-40B4-BE49-F238E27FC236}">
                      <a16:creationId xmlns:a16="http://schemas.microsoft.com/office/drawing/2014/main" id="{E96E521B-F36C-CFF7-9518-1B5BC42BCEB1}"/>
                    </a:ext>
                  </a:extLst>
                </p:cNvPr>
                <p:cNvSpPr/>
                <p:nvPr/>
              </p:nvSpPr>
              <p:spPr>
                <a:xfrm>
                  <a:off x="2232482" y="5196658"/>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24" name="グループ化 223">
                  <a:extLst>
                    <a:ext uri="{FF2B5EF4-FFF2-40B4-BE49-F238E27FC236}">
                      <a16:creationId xmlns:a16="http://schemas.microsoft.com/office/drawing/2014/main" id="{4B4F25A8-7002-D3FB-AC93-0362E8A5D6A5}"/>
                    </a:ext>
                  </a:extLst>
                </p:cNvPr>
                <p:cNvGrpSpPr/>
                <p:nvPr/>
              </p:nvGrpSpPr>
              <p:grpSpPr>
                <a:xfrm>
                  <a:off x="2331077" y="5222427"/>
                  <a:ext cx="1026811" cy="164463"/>
                  <a:chOff x="2335504" y="5222427"/>
                  <a:chExt cx="1026811" cy="164463"/>
                </a:xfrm>
              </p:grpSpPr>
              <p:sp>
                <p:nvSpPr>
                  <p:cNvPr id="225" name="楕円 224">
                    <a:extLst>
                      <a:ext uri="{FF2B5EF4-FFF2-40B4-BE49-F238E27FC236}">
                        <a16:creationId xmlns:a16="http://schemas.microsoft.com/office/drawing/2014/main" id="{7826F251-C41B-4AA2-E7AA-4CE684717FAA}"/>
                      </a:ext>
                    </a:extLst>
                  </p:cNvPr>
                  <p:cNvSpPr>
                    <a:spLocks noChangeAspect="1"/>
                  </p:cNvSpPr>
                  <p:nvPr/>
                </p:nvSpPr>
                <p:spPr>
                  <a:xfrm>
                    <a:off x="2335504"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楕円 225">
                    <a:extLst>
                      <a:ext uri="{FF2B5EF4-FFF2-40B4-BE49-F238E27FC236}">
                        <a16:creationId xmlns:a16="http://schemas.microsoft.com/office/drawing/2014/main" id="{5EB7ABCC-8332-42EB-DAF0-BE8D1A11B251}"/>
                      </a:ext>
                    </a:extLst>
                  </p:cNvPr>
                  <p:cNvSpPr>
                    <a:spLocks noChangeAspect="1"/>
                  </p:cNvSpPr>
                  <p:nvPr/>
                </p:nvSpPr>
                <p:spPr>
                  <a:xfrm>
                    <a:off x="2622953"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楕円 226">
                    <a:extLst>
                      <a:ext uri="{FF2B5EF4-FFF2-40B4-BE49-F238E27FC236}">
                        <a16:creationId xmlns:a16="http://schemas.microsoft.com/office/drawing/2014/main" id="{46815ACA-387A-BAB8-CCAF-C303ECA41AA1}"/>
                      </a:ext>
                    </a:extLst>
                  </p:cNvPr>
                  <p:cNvSpPr>
                    <a:spLocks noChangeAspect="1"/>
                  </p:cNvSpPr>
                  <p:nvPr/>
                </p:nvSpPr>
                <p:spPr>
                  <a:xfrm>
                    <a:off x="291040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楕円 227">
                    <a:extLst>
                      <a:ext uri="{FF2B5EF4-FFF2-40B4-BE49-F238E27FC236}">
                        <a16:creationId xmlns:a16="http://schemas.microsoft.com/office/drawing/2014/main" id="{0B6E167A-70D4-283E-A69B-636626B2769B}"/>
                      </a:ext>
                    </a:extLst>
                  </p:cNvPr>
                  <p:cNvSpPr>
                    <a:spLocks noChangeAspect="1"/>
                  </p:cNvSpPr>
                  <p:nvPr/>
                </p:nvSpPr>
                <p:spPr>
                  <a:xfrm>
                    <a:off x="3197852" y="5222427"/>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6" name="グループ化 215">
                <a:extLst>
                  <a:ext uri="{FF2B5EF4-FFF2-40B4-BE49-F238E27FC236}">
                    <a16:creationId xmlns:a16="http://schemas.microsoft.com/office/drawing/2014/main" id="{728D9AA5-1BD1-07D6-3B98-83FA8DFD14F6}"/>
                  </a:ext>
                </a:extLst>
              </p:cNvPr>
              <p:cNvGrpSpPr/>
              <p:nvPr/>
            </p:nvGrpSpPr>
            <p:grpSpPr>
              <a:xfrm>
                <a:off x="2232482" y="5439509"/>
                <a:ext cx="1224000" cy="216000"/>
                <a:chOff x="2232482" y="5439509"/>
                <a:chExt cx="1224000" cy="216000"/>
              </a:xfrm>
            </p:grpSpPr>
            <p:sp>
              <p:nvSpPr>
                <p:cNvPr id="217" name="正方形/長方形 216">
                  <a:extLst>
                    <a:ext uri="{FF2B5EF4-FFF2-40B4-BE49-F238E27FC236}">
                      <a16:creationId xmlns:a16="http://schemas.microsoft.com/office/drawing/2014/main" id="{B26E3666-43D3-9019-3BAB-76931ADAC405}"/>
                    </a:ext>
                  </a:extLst>
                </p:cNvPr>
                <p:cNvSpPr/>
                <p:nvPr/>
              </p:nvSpPr>
              <p:spPr>
                <a:xfrm>
                  <a:off x="2232482" y="5439509"/>
                  <a:ext cx="1224000" cy="216000"/>
                </a:xfrm>
                <a:prstGeom prst="rect">
                  <a:avLst/>
                </a:prstGeom>
                <a:solidFill>
                  <a:srgbClr val="E8F0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18" name="グループ化 217">
                  <a:extLst>
                    <a:ext uri="{FF2B5EF4-FFF2-40B4-BE49-F238E27FC236}">
                      <a16:creationId xmlns:a16="http://schemas.microsoft.com/office/drawing/2014/main" id="{3535263C-592D-3AE4-CC3C-701F24BEA378}"/>
                    </a:ext>
                  </a:extLst>
                </p:cNvPr>
                <p:cNvGrpSpPr/>
                <p:nvPr/>
              </p:nvGrpSpPr>
              <p:grpSpPr>
                <a:xfrm>
                  <a:off x="2331077" y="5465278"/>
                  <a:ext cx="1026811" cy="164463"/>
                  <a:chOff x="2335504" y="5465278"/>
                  <a:chExt cx="1026811" cy="164463"/>
                </a:xfrm>
              </p:grpSpPr>
              <p:sp>
                <p:nvSpPr>
                  <p:cNvPr id="219" name="楕円 218">
                    <a:extLst>
                      <a:ext uri="{FF2B5EF4-FFF2-40B4-BE49-F238E27FC236}">
                        <a16:creationId xmlns:a16="http://schemas.microsoft.com/office/drawing/2014/main" id="{0C0CD8ED-C7E4-2291-75CA-AD7FF5B63081}"/>
                      </a:ext>
                    </a:extLst>
                  </p:cNvPr>
                  <p:cNvSpPr>
                    <a:spLocks noChangeAspect="1"/>
                  </p:cNvSpPr>
                  <p:nvPr/>
                </p:nvSpPr>
                <p:spPr>
                  <a:xfrm>
                    <a:off x="2335504"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楕円 219">
                    <a:extLst>
                      <a:ext uri="{FF2B5EF4-FFF2-40B4-BE49-F238E27FC236}">
                        <a16:creationId xmlns:a16="http://schemas.microsoft.com/office/drawing/2014/main" id="{58F71D03-C6F4-57B5-3D39-38BCF8966848}"/>
                      </a:ext>
                    </a:extLst>
                  </p:cNvPr>
                  <p:cNvSpPr>
                    <a:spLocks noChangeAspect="1"/>
                  </p:cNvSpPr>
                  <p:nvPr/>
                </p:nvSpPr>
                <p:spPr>
                  <a:xfrm>
                    <a:off x="2622953"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楕円 220">
                    <a:extLst>
                      <a:ext uri="{FF2B5EF4-FFF2-40B4-BE49-F238E27FC236}">
                        <a16:creationId xmlns:a16="http://schemas.microsoft.com/office/drawing/2014/main" id="{05A2133B-ADF3-A7E6-A27D-4C5D680995DA}"/>
                      </a:ext>
                    </a:extLst>
                  </p:cNvPr>
                  <p:cNvSpPr>
                    <a:spLocks noChangeAspect="1"/>
                  </p:cNvSpPr>
                  <p:nvPr/>
                </p:nvSpPr>
                <p:spPr>
                  <a:xfrm>
                    <a:off x="2910402"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楕円 221">
                    <a:extLst>
                      <a:ext uri="{FF2B5EF4-FFF2-40B4-BE49-F238E27FC236}">
                        <a16:creationId xmlns:a16="http://schemas.microsoft.com/office/drawing/2014/main" id="{9CF8035B-5B50-A6A6-CF17-C29308703AD9}"/>
                      </a:ext>
                    </a:extLst>
                  </p:cNvPr>
                  <p:cNvSpPr>
                    <a:spLocks noChangeAspect="1"/>
                  </p:cNvSpPr>
                  <p:nvPr/>
                </p:nvSpPr>
                <p:spPr>
                  <a:xfrm>
                    <a:off x="3197852" y="5465278"/>
                    <a:ext cx="164463" cy="164463"/>
                  </a:xfrm>
                  <a:prstGeom prst="ellipse">
                    <a:avLst/>
                  </a:prstGeom>
                  <a:solidFill>
                    <a:srgbClr val="22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11" name="正方形/長方形 210">
              <a:extLst>
                <a:ext uri="{FF2B5EF4-FFF2-40B4-BE49-F238E27FC236}">
                  <a16:creationId xmlns:a16="http://schemas.microsoft.com/office/drawing/2014/main" id="{EAA7D4D5-BB99-E862-D760-8969C4D56256}"/>
                </a:ext>
              </a:extLst>
            </p:cNvPr>
            <p:cNvSpPr/>
            <p:nvPr/>
          </p:nvSpPr>
          <p:spPr>
            <a:xfrm>
              <a:off x="2233995" y="4877072"/>
              <a:ext cx="1260000" cy="504000"/>
            </a:xfrm>
            <a:prstGeom prst="rect">
              <a:avLst/>
            </a:prstGeom>
            <a:noFill/>
            <a:ln w="6350">
              <a:solidFill>
                <a:srgbClr val="ED695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a:extLst>
                <a:ext uri="{FF2B5EF4-FFF2-40B4-BE49-F238E27FC236}">
                  <a16:creationId xmlns:a16="http://schemas.microsoft.com/office/drawing/2014/main" id="{4B4435A0-81B6-5590-0CDB-5B9E0AA24865}"/>
                </a:ext>
              </a:extLst>
            </p:cNvPr>
            <p:cNvSpPr/>
            <p:nvPr/>
          </p:nvSpPr>
          <p:spPr>
            <a:xfrm>
              <a:off x="2233995" y="5391397"/>
              <a:ext cx="1260000" cy="504000"/>
            </a:xfrm>
            <a:prstGeom prst="rect">
              <a:avLst/>
            </a:prstGeom>
            <a:noFill/>
            <a:ln w="6350">
              <a:solidFill>
                <a:srgbClr val="227F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0" name="テキスト ボックス 269">
            <a:extLst>
              <a:ext uri="{FF2B5EF4-FFF2-40B4-BE49-F238E27FC236}">
                <a16:creationId xmlns:a16="http://schemas.microsoft.com/office/drawing/2014/main" id="{E6322878-C8A9-FF64-B4CB-A51D27ABB519}"/>
              </a:ext>
            </a:extLst>
          </p:cNvPr>
          <p:cNvSpPr txBox="1"/>
          <p:nvPr/>
        </p:nvSpPr>
        <p:spPr>
          <a:xfrm>
            <a:off x="1580320" y="4582919"/>
            <a:ext cx="1431106" cy="161583"/>
          </a:xfrm>
          <a:prstGeom prst="rect">
            <a:avLst/>
          </a:prstGeom>
          <a:noFill/>
        </p:spPr>
        <p:txBody>
          <a:bodyPr wrap="square" lIns="0" tIns="0" rIns="0" bIns="0" rtlCol="0">
            <a:spAutoFit/>
          </a:bodyPr>
          <a:lstStyle/>
          <a:p>
            <a:pPr fontAlgn="ctr"/>
            <a:r>
              <a:rPr kumimoji="1" lang="ja-JP" altLang="en-US" sz="1050" dirty="0">
                <a:solidFill>
                  <a:srgbClr val="ED695F"/>
                </a:solidFill>
                <a:latin typeface="BIZ UDPゴシック" panose="020B0400000000000000" pitchFamily="50" charset="-128"/>
                <a:ea typeface="BIZ UDPゴシック" panose="020B0400000000000000" pitchFamily="50" charset="-128"/>
              </a:rPr>
              <a:t>●</a:t>
            </a:r>
            <a:r>
              <a:rPr kumimoji="1" lang="ja-JP" altLang="en-US" sz="1050" dirty="0">
                <a:solidFill>
                  <a:srgbClr val="FF6699"/>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事務系　</a:t>
            </a:r>
            <a:r>
              <a:rPr kumimoji="1" lang="ja-JP" altLang="en-US" sz="1050" dirty="0">
                <a:solidFill>
                  <a:srgbClr val="227FBB"/>
                </a:solidFill>
                <a:latin typeface="BIZ UDPゴシック" panose="020B0400000000000000" pitchFamily="50" charset="-128"/>
                <a:ea typeface="BIZ UDPゴシック" panose="020B0400000000000000" pitchFamily="50" charset="-128"/>
              </a:rPr>
              <a:t>●</a:t>
            </a:r>
            <a:r>
              <a:rPr kumimoji="1" lang="ja-JP" altLang="en-US" sz="1050" dirty="0">
                <a:solidFill>
                  <a:srgbClr val="FFCC00"/>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技術系</a:t>
            </a:r>
          </a:p>
        </p:txBody>
      </p:sp>
      <p:sp>
        <p:nvSpPr>
          <p:cNvPr id="271" name="テキスト ボックス 270">
            <a:extLst>
              <a:ext uri="{FF2B5EF4-FFF2-40B4-BE49-F238E27FC236}">
                <a16:creationId xmlns:a16="http://schemas.microsoft.com/office/drawing/2014/main" id="{E7B4D72D-333D-9533-8B76-3FCBBCD42334}"/>
              </a:ext>
            </a:extLst>
          </p:cNvPr>
          <p:cNvSpPr txBox="1"/>
          <p:nvPr/>
        </p:nvSpPr>
        <p:spPr>
          <a:xfrm>
            <a:off x="3602826" y="4582919"/>
            <a:ext cx="1431106" cy="161583"/>
          </a:xfrm>
          <a:prstGeom prst="rect">
            <a:avLst/>
          </a:prstGeom>
          <a:noFill/>
        </p:spPr>
        <p:txBody>
          <a:bodyPr wrap="square" lIns="0" tIns="0" rIns="0" bIns="0" rtlCol="0">
            <a:spAutoFit/>
          </a:bodyPr>
          <a:lstStyle/>
          <a:p>
            <a:pPr fontAlgn="ctr"/>
            <a:r>
              <a:rPr kumimoji="1" lang="ja-JP" altLang="en-US" sz="1050" dirty="0">
                <a:solidFill>
                  <a:srgbClr val="ED695F"/>
                </a:solidFill>
                <a:latin typeface="BIZ UDPゴシック" panose="020B0400000000000000" pitchFamily="50" charset="-128"/>
                <a:ea typeface="BIZ UDPゴシック" panose="020B0400000000000000" pitchFamily="50" charset="-128"/>
              </a:rPr>
              <a:t>●</a:t>
            </a:r>
            <a:r>
              <a:rPr kumimoji="1" lang="ja-JP" altLang="en-US" sz="1050" dirty="0">
                <a:solidFill>
                  <a:srgbClr val="FF6699"/>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事務系　</a:t>
            </a:r>
            <a:r>
              <a:rPr kumimoji="1" lang="ja-JP" altLang="en-US" sz="1050" dirty="0">
                <a:solidFill>
                  <a:srgbClr val="227FBB"/>
                </a:solidFill>
                <a:latin typeface="BIZ UDPゴシック" panose="020B0400000000000000" pitchFamily="50" charset="-128"/>
                <a:ea typeface="BIZ UDPゴシック" panose="020B0400000000000000" pitchFamily="50" charset="-128"/>
              </a:rPr>
              <a:t>●</a:t>
            </a:r>
            <a:r>
              <a:rPr kumimoji="1" lang="ja-JP" altLang="en-US" sz="1050" dirty="0">
                <a:solidFill>
                  <a:srgbClr val="FFCC00"/>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技術系</a:t>
            </a:r>
          </a:p>
        </p:txBody>
      </p:sp>
      <p:sp>
        <p:nvSpPr>
          <p:cNvPr id="272" name="テキスト ボックス 271">
            <a:extLst>
              <a:ext uri="{FF2B5EF4-FFF2-40B4-BE49-F238E27FC236}">
                <a16:creationId xmlns:a16="http://schemas.microsoft.com/office/drawing/2014/main" id="{70A48DD4-BD3B-9683-4A3A-BBF4388AEBD7}"/>
              </a:ext>
            </a:extLst>
          </p:cNvPr>
          <p:cNvSpPr txBox="1"/>
          <p:nvPr/>
        </p:nvSpPr>
        <p:spPr>
          <a:xfrm>
            <a:off x="5666031" y="4582919"/>
            <a:ext cx="1431106" cy="161583"/>
          </a:xfrm>
          <a:prstGeom prst="rect">
            <a:avLst/>
          </a:prstGeom>
          <a:noFill/>
        </p:spPr>
        <p:txBody>
          <a:bodyPr wrap="square" lIns="0" tIns="0" rIns="0" bIns="0" rtlCol="0">
            <a:spAutoFit/>
          </a:bodyPr>
          <a:lstStyle/>
          <a:p>
            <a:pPr fontAlgn="ctr"/>
            <a:r>
              <a:rPr kumimoji="1" lang="ja-JP" altLang="en-US" sz="1050" dirty="0">
                <a:solidFill>
                  <a:srgbClr val="ED695F"/>
                </a:solidFill>
                <a:latin typeface="BIZ UDPゴシック" panose="020B0400000000000000" pitchFamily="50" charset="-128"/>
                <a:ea typeface="BIZ UDPゴシック" panose="020B0400000000000000" pitchFamily="50" charset="-128"/>
              </a:rPr>
              <a:t>●</a:t>
            </a:r>
            <a:r>
              <a:rPr kumimoji="1" lang="ja-JP" altLang="en-US" sz="1050" dirty="0">
                <a:solidFill>
                  <a:srgbClr val="FF6699"/>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事務系　</a:t>
            </a:r>
            <a:r>
              <a:rPr kumimoji="1" lang="ja-JP" altLang="en-US" sz="1050" dirty="0">
                <a:solidFill>
                  <a:srgbClr val="227FBB"/>
                </a:solidFill>
                <a:latin typeface="BIZ UDPゴシック" panose="020B0400000000000000" pitchFamily="50" charset="-128"/>
                <a:ea typeface="BIZ UDPゴシック" panose="020B0400000000000000" pitchFamily="50" charset="-128"/>
              </a:rPr>
              <a:t>●</a:t>
            </a:r>
            <a:r>
              <a:rPr kumimoji="1" lang="ja-JP" altLang="en-US" sz="1050" dirty="0">
                <a:solidFill>
                  <a:srgbClr val="FFCC00"/>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技術系</a:t>
            </a:r>
          </a:p>
        </p:txBody>
      </p:sp>
    </p:spTree>
    <p:extLst>
      <p:ext uri="{BB962C8B-B14F-4D97-AF65-F5344CB8AC3E}">
        <p14:creationId xmlns:p14="http://schemas.microsoft.com/office/powerpoint/2010/main" val="316799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23</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AED8B1DE-EB2F-FEF2-C91C-BB442D3CB2DC}"/>
              </a:ext>
            </a:extLst>
          </p:cNvPr>
          <p:cNvSpPr>
            <a:spLocks noGrp="1"/>
          </p:cNvSpPr>
          <p:nvPr>
            <p:ph type="body" sz="quarter" idx="14"/>
          </p:nvPr>
        </p:nvSpPr>
        <p:spPr>
          <a:xfrm>
            <a:off x="4986978" y="361990"/>
            <a:ext cx="2068859" cy="166199"/>
          </a:xfrm>
        </p:spPr>
        <p:txBody>
          <a:bodyPr/>
          <a:lstStyle/>
          <a:p>
            <a:r>
              <a:rPr lang="en-US" altLang="ja-JP" dirty="0"/>
              <a:t>3-2. </a:t>
            </a:r>
            <a:r>
              <a:rPr lang="ja-JP" altLang="en-US" dirty="0"/>
              <a:t>柔軟な働き方</a:t>
            </a:r>
          </a:p>
        </p:txBody>
      </p:sp>
      <p:sp>
        <p:nvSpPr>
          <p:cNvPr id="42" name="コンテンツ プレースホルダー 17">
            <a:extLst>
              <a:ext uri="{FF2B5EF4-FFF2-40B4-BE49-F238E27FC236}">
                <a16:creationId xmlns:a16="http://schemas.microsoft.com/office/drawing/2014/main" id="{4390AE6C-7D4B-399A-BDE1-1D364F9080EA}"/>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リモートワーク</a:t>
            </a:r>
          </a:p>
        </p:txBody>
      </p:sp>
      <p:sp>
        <p:nvSpPr>
          <p:cNvPr id="9" name="コンテンツ プレースホルダー 17">
            <a:extLst>
              <a:ext uri="{FF2B5EF4-FFF2-40B4-BE49-F238E27FC236}">
                <a16:creationId xmlns:a16="http://schemas.microsoft.com/office/drawing/2014/main" id="{DACA0BBC-FDC0-969F-D806-9C8BBB1F0D18}"/>
              </a:ext>
            </a:extLst>
          </p:cNvPr>
          <p:cNvSpPr txBox="1">
            <a:spLocks/>
          </p:cNvSpPr>
          <p:nvPr/>
        </p:nvSpPr>
        <p:spPr>
          <a:xfrm>
            <a:off x="394569" y="6794478"/>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リモートワークの推進に当たっては、総務省より、「地方公共団体におけるテレワーク推進のための手引き</a:t>
            </a:r>
            <a:r>
              <a:rPr lang="en-US" altLang="ja-JP" sz="1200" baseline="30000" dirty="0"/>
              <a:t>*1</a:t>
            </a:r>
            <a:r>
              <a:rPr lang="ja-JP" altLang="en-US" sz="1200" dirty="0"/>
              <a:t>」が示されているため、参考にされたい。</a:t>
            </a:r>
          </a:p>
        </p:txBody>
      </p:sp>
      <p:sp>
        <p:nvSpPr>
          <p:cNvPr id="10" name="テキスト ボックス 9">
            <a:extLst>
              <a:ext uri="{FF2B5EF4-FFF2-40B4-BE49-F238E27FC236}">
                <a16:creationId xmlns:a16="http://schemas.microsoft.com/office/drawing/2014/main" id="{C775275A-F0FF-6912-54BE-1BE594886020}"/>
              </a:ext>
            </a:extLst>
          </p:cNvPr>
          <p:cNvSpPr txBox="1"/>
          <p:nvPr/>
        </p:nvSpPr>
        <p:spPr>
          <a:xfrm>
            <a:off x="503196" y="7374893"/>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「地方公共団体におけるテレワーク推進のための手引き」総務省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5"/>
              </a:rPr>
              <a:t>https://www.soumu.go.jp/main_content/000746987.pdf</a:t>
            </a:r>
            <a:r>
              <a:rPr lang="ja-JP" altLang="en-US" dirty="0"/>
              <a:t>）</a:t>
            </a:r>
            <a:endParaRPr lang="en-US" altLang="ja-JP" dirty="0"/>
          </a:p>
        </p:txBody>
      </p:sp>
      <p:sp>
        <p:nvSpPr>
          <p:cNvPr id="12" name="コンテンツ プレースホルダー 17">
            <a:extLst>
              <a:ext uri="{FF2B5EF4-FFF2-40B4-BE49-F238E27FC236}">
                <a16:creationId xmlns:a16="http://schemas.microsoft.com/office/drawing/2014/main" id="{ACB208CD-4CEE-45A2-9C37-3505A9FED934}"/>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リモートワークは、主に以下の</a:t>
            </a:r>
            <a:r>
              <a:rPr lang="en-US" altLang="ja-JP" sz="1200" dirty="0"/>
              <a:t>3</a:t>
            </a:r>
            <a:r>
              <a:rPr lang="ja-JP" altLang="en-US" sz="1200" dirty="0"/>
              <a:t>つに分類することができる。職員一人ひとりの業務の性質や状況に応じた、多様な働き方に対応できることが望ましい。</a:t>
            </a:r>
          </a:p>
        </p:txBody>
      </p:sp>
      <p:sp>
        <p:nvSpPr>
          <p:cNvPr id="13" name="正方形/長方形 12">
            <a:extLst>
              <a:ext uri="{FF2B5EF4-FFF2-40B4-BE49-F238E27FC236}">
                <a16:creationId xmlns:a16="http://schemas.microsoft.com/office/drawing/2014/main" id="{74B0E3EF-AE1C-43FD-AB83-AB24E6C171EF}"/>
              </a:ext>
            </a:extLst>
          </p:cNvPr>
          <p:cNvSpPr/>
          <p:nvPr/>
        </p:nvSpPr>
        <p:spPr>
          <a:xfrm>
            <a:off x="504000" y="2557596"/>
            <a:ext cx="2124000" cy="397655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サテライトオフィス勤務</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支所や、サテライトオフィス、コワーキングスペースなどの施設を利用して仕事をする働き方である。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メリットは、自宅では仕事をする上で必要な設備が確保できない場合などに有効である。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デメリットは、オフィスの利用料などが発生することと、</a:t>
            </a:r>
            <a:r>
              <a:rPr kumimoji="1" lang="ja-JP" altLang="en-US" sz="11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ショルダーハック</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等による情報漏洩の対策が必要となる。</a:t>
            </a:r>
          </a:p>
        </p:txBody>
      </p:sp>
      <p:sp>
        <p:nvSpPr>
          <p:cNvPr id="15" name="正方形/長方形 14">
            <a:extLst>
              <a:ext uri="{FF2B5EF4-FFF2-40B4-BE49-F238E27FC236}">
                <a16:creationId xmlns:a16="http://schemas.microsoft.com/office/drawing/2014/main" id="{3839383E-A55A-4F6F-8963-85856B052632}"/>
              </a:ext>
            </a:extLst>
          </p:cNvPr>
          <p:cNvSpPr/>
          <p:nvPr/>
        </p:nvSpPr>
        <p:spPr>
          <a:xfrm>
            <a:off x="2717598" y="2557595"/>
            <a:ext cx="2124000" cy="3976553"/>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在宅勤務</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自宅を就労場所とする働き方である。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メリットは、通勤時間の削減により、時間の有効活用が期待できる。介護や育児などの事情で通勤が困難な状況であっても仕事ができる。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デメリットは、作業スペースが狭い、家庭内の雑事に気をとられることがあるなど、業務遂行が阻まれることがある。</a:t>
            </a:r>
          </a:p>
        </p:txBody>
      </p:sp>
      <p:sp>
        <p:nvSpPr>
          <p:cNvPr id="16" name="正方形/長方形 15">
            <a:extLst>
              <a:ext uri="{FF2B5EF4-FFF2-40B4-BE49-F238E27FC236}">
                <a16:creationId xmlns:a16="http://schemas.microsoft.com/office/drawing/2014/main" id="{1CC8702A-B39B-40E2-8DB4-6CCDD085F663}"/>
              </a:ext>
            </a:extLst>
          </p:cNvPr>
          <p:cNvSpPr/>
          <p:nvPr/>
        </p:nvSpPr>
        <p:spPr>
          <a:xfrm>
            <a:off x="4931196" y="2557598"/>
            <a:ext cx="2124000" cy="397655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モバイル勤務</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訪問先や移動中の電車や飛行機内、カフェ等で仕事をする働き方である。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メリットは、移動時間やすき間時間を有効活用することができる。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buClr>
                <a:srgbClr val="31926F"/>
              </a:buClr>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デメリットは、</a:t>
            </a:r>
            <a:r>
              <a:rPr kumimoji="1" lang="ja-JP" altLang="en-US" sz="11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ショルダーハック</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等による情報漏洩の対策が必要となる。</a:t>
            </a:r>
          </a:p>
        </p:txBody>
      </p:sp>
    </p:spTree>
    <p:extLst>
      <p:ext uri="{BB962C8B-B14F-4D97-AF65-F5344CB8AC3E}">
        <p14:creationId xmlns:p14="http://schemas.microsoft.com/office/powerpoint/2010/main" val="302544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2231690940"/>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grpSp>
        <p:nvGrpSpPr>
          <p:cNvPr id="19" name="グループ化 18">
            <a:extLst>
              <a:ext uri="{FF2B5EF4-FFF2-40B4-BE49-F238E27FC236}">
                <a16:creationId xmlns:a16="http://schemas.microsoft.com/office/drawing/2014/main" id="{9297934E-9FE1-DC0B-9142-6DB94E7914AE}"/>
              </a:ext>
            </a:extLst>
          </p:cNvPr>
          <p:cNvGrpSpPr>
            <a:grpSpLocks noChangeAspect="1"/>
          </p:cNvGrpSpPr>
          <p:nvPr/>
        </p:nvGrpSpPr>
        <p:grpSpPr>
          <a:xfrm>
            <a:off x="503196" y="2601454"/>
            <a:ext cx="1713600" cy="5752238"/>
            <a:chOff x="3136900" y="3188494"/>
            <a:chExt cx="1285875" cy="4316444"/>
          </a:xfrm>
          <a:solidFill>
            <a:srgbClr val="31926F"/>
          </a:solidFill>
        </p:grpSpPr>
        <p:sp>
          <p:nvSpPr>
            <p:cNvPr id="8" name="フリーフォーム: 図形 7">
              <a:extLst>
                <a:ext uri="{FF2B5EF4-FFF2-40B4-BE49-F238E27FC236}">
                  <a16:creationId xmlns:a16="http://schemas.microsoft.com/office/drawing/2014/main" id="{3F4027FC-D1DC-01F2-A56C-3099A3F725F2}"/>
                </a:ext>
              </a:extLst>
            </p:cNvPr>
            <p:cNvSpPr/>
            <p:nvPr/>
          </p:nvSpPr>
          <p:spPr>
            <a:xfrm>
              <a:off x="3136900" y="6423565"/>
              <a:ext cx="1285875" cy="1081373"/>
            </a:xfrm>
            <a:custGeom>
              <a:avLst/>
              <a:gdLst>
                <a:gd name="connsiteX0" fmla="*/ 0 w 1285875"/>
                <a:gd name="connsiteY0" fmla="*/ 0 h 1081373"/>
                <a:gd name="connsiteX1" fmla="*/ 0 w 1285875"/>
                <a:gd name="connsiteY1" fmla="*/ 824198 h 1081373"/>
                <a:gd name="connsiteX2" fmla="*/ 643033 w 1285875"/>
                <a:gd name="connsiteY2" fmla="*/ 1081373 h 1081373"/>
                <a:gd name="connsiteX3" fmla="*/ 1285875 w 1285875"/>
                <a:gd name="connsiteY3" fmla="*/ 824198 h 1081373"/>
                <a:gd name="connsiteX4" fmla="*/ 1285875 w 1285875"/>
                <a:gd name="connsiteY4" fmla="*/ 0 h 1081373"/>
                <a:gd name="connsiteX5" fmla="*/ 643033 w 1285875"/>
                <a:gd name="connsiteY5" fmla="*/ 257270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98"/>
                  </a:lnTo>
                  <a:lnTo>
                    <a:pt x="643033" y="1081373"/>
                  </a:lnTo>
                  <a:lnTo>
                    <a:pt x="1285875" y="824198"/>
                  </a:lnTo>
                  <a:lnTo>
                    <a:pt x="1285875" y="0"/>
                  </a:lnTo>
                  <a:lnTo>
                    <a:pt x="643033" y="257270"/>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2BA0B06B-D6AD-EA90-A185-32FC2578E89C}"/>
                </a:ext>
              </a:extLst>
            </p:cNvPr>
            <p:cNvSpPr/>
            <p:nvPr/>
          </p:nvSpPr>
          <p:spPr>
            <a:xfrm>
              <a:off x="3136900" y="5574220"/>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17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17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7C29AF5E-9FDF-D9AC-7418-53C35E4A404C}"/>
                </a:ext>
              </a:extLst>
            </p:cNvPr>
            <p:cNvSpPr/>
            <p:nvPr/>
          </p:nvSpPr>
          <p:spPr>
            <a:xfrm>
              <a:off x="3136900" y="4724781"/>
              <a:ext cx="1285875" cy="1081468"/>
            </a:xfrm>
            <a:custGeom>
              <a:avLst/>
              <a:gdLst>
                <a:gd name="connsiteX0" fmla="*/ 0 w 1285875"/>
                <a:gd name="connsiteY0" fmla="*/ 0 h 1081468"/>
                <a:gd name="connsiteX1" fmla="*/ 0 w 1285875"/>
                <a:gd name="connsiteY1" fmla="*/ 824103 h 1081468"/>
                <a:gd name="connsiteX2" fmla="*/ 643033 w 1285875"/>
                <a:gd name="connsiteY2" fmla="*/ 1081468 h 1081468"/>
                <a:gd name="connsiteX3" fmla="*/ 1285875 w 1285875"/>
                <a:gd name="connsiteY3" fmla="*/ 824103 h 1081468"/>
                <a:gd name="connsiteX4" fmla="*/ 1285875 w 1285875"/>
                <a:gd name="connsiteY4" fmla="*/ 0 h 1081468"/>
                <a:gd name="connsiteX5" fmla="*/ 643033 w 1285875"/>
                <a:gd name="connsiteY5" fmla="*/ 257366 h 1081468"/>
                <a:gd name="connsiteX6" fmla="*/ 0 w 1285875"/>
                <a:gd name="connsiteY6" fmla="*/ 0 h 1081468"/>
                <a:gd name="connsiteX7" fmla="*/ 0 w 1285875"/>
                <a:gd name="connsiteY7" fmla="*/ 0 h 1081468"/>
                <a:gd name="connsiteX8" fmla="*/ 0 w 1285875"/>
                <a:gd name="connsiteY8" fmla="*/ 0 h 10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468">
                  <a:moveTo>
                    <a:pt x="0" y="0"/>
                  </a:moveTo>
                  <a:lnTo>
                    <a:pt x="0" y="824103"/>
                  </a:lnTo>
                  <a:lnTo>
                    <a:pt x="643033" y="1081468"/>
                  </a:lnTo>
                  <a:lnTo>
                    <a:pt x="1285875" y="824103"/>
                  </a:lnTo>
                  <a:lnTo>
                    <a:pt x="1285875" y="0"/>
                  </a:lnTo>
                  <a:lnTo>
                    <a:pt x="643033" y="257366"/>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023F1F37-0A9C-C94A-56AB-699BBCEF9CC3}"/>
                </a:ext>
              </a:extLst>
            </p:cNvPr>
            <p:cNvSpPr/>
            <p:nvPr/>
          </p:nvSpPr>
          <p:spPr>
            <a:xfrm>
              <a:off x="3136900" y="3875437"/>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36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36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B829EA2F-8764-8567-FFBB-A8922ECDF9E9}"/>
                </a:ext>
              </a:extLst>
            </p:cNvPr>
            <p:cNvSpPr/>
            <p:nvPr/>
          </p:nvSpPr>
          <p:spPr>
            <a:xfrm>
              <a:off x="3136900" y="3188494"/>
              <a:ext cx="1285875" cy="918972"/>
            </a:xfrm>
            <a:custGeom>
              <a:avLst/>
              <a:gdLst>
                <a:gd name="connsiteX0" fmla="*/ 0 w 1285875"/>
                <a:gd name="connsiteY0" fmla="*/ 0 h 918972"/>
                <a:gd name="connsiteX1" fmla="*/ 0 w 1285875"/>
                <a:gd name="connsiteY1" fmla="*/ 661702 h 918972"/>
                <a:gd name="connsiteX2" fmla="*/ 643033 w 1285875"/>
                <a:gd name="connsiteY2" fmla="*/ 918972 h 918972"/>
                <a:gd name="connsiteX3" fmla="*/ 1285875 w 1285875"/>
                <a:gd name="connsiteY3" fmla="*/ 661702 h 918972"/>
                <a:gd name="connsiteX4" fmla="*/ 1285875 w 1285875"/>
                <a:gd name="connsiteY4" fmla="*/ 0 h 918972"/>
                <a:gd name="connsiteX5" fmla="*/ 0 w 1285875"/>
                <a:gd name="connsiteY5" fmla="*/ 0 h 918972"/>
                <a:gd name="connsiteX6" fmla="*/ 0 w 1285875"/>
                <a:gd name="connsiteY6" fmla="*/ 0 h 918972"/>
                <a:gd name="connsiteX7" fmla="*/ 0 w 1285875"/>
                <a:gd name="connsiteY7" fmla="*/ 0 h 91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 h="918972">
                  <a:moveTo>
                    <a:pt x="0" y="0"/>
                  </a:moveTo>
                  <a:lnTo>
                    <a:pt x="0" y="661702"/>
                  </a:lnTo>
                  <a:lnTo>
                    <a:pt x="643033" y="918972"/>
                  </a:lnTo>
                  <a:lnTo>
                    <a:pt x="1285875" y="661702"/>
                  </a:lnTo>
                  <a:lnTo>
                    <a:pt x="1285875" y="0"/>
                  </a:lnTo>
                  <a:lnTo>
                    <a:pt x="0" y="0"/>
                  </a:lnTo>
                  <a:lnTo>
                    <a:pt x="0" y="0"/>
                  </a:lnTo>
                  <a:lnTo>
                    <a:pt x="0" y="0"/>
                  </a:lnTo>
                  <a:close/>
                </a:path>
              </a:pathLst>
            </a:custGeom>
            <a:grpFill/>
            <a:ln w="9525" cap="flat">
              <a:noFill/>
              <a:prstDash val="solid"/>
              <a:miter/>
            </a:ln>
          </p:spPr>
          <p:txBody>
            <a:bodyPr rtlCol="0" anchor="ctr"/>
            <a:lstStyle/>
            <a:p>
              <a:endParaRPr lang="ja-JP" altLang="en-US"/>
            </a:p>
          </p:txBody>
        </p:sp>
      </p:gr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24</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p:txBody>
          <a:bodyPr/>
          <a:lstStyle/>
          <a:p>
            <a:r>
              <a:rPr lang="en-US" altLang="ja-JP" dirty="0"/>
              <a:t>3-2.</a:t>
            </a:r>
            <a:r>
              <a:rPr lang="ja-JP" altLang="en-US" dirty="0"/>
              <a:t> 柔軟な働き方</a:t>
            </a:r>
          </a:p>
        </p:txBody>
      </p:sp>
      <p:grpSp>
        <p:nvGrpSpPr>
          <p:cNvPr id="44" name="グループ化 43">
            <a:extLst>
              <a:ext uri="{FF2B5EF4-FFF2-40B4-BE49-F238E27FC236}">
                <a16:creationId xmlns:a16="http://schemas.microsoft.com/office/drawing/2014/main" id="{F81B2B9E-4342-E2B0-60E6-D7AD98C4F736}"/>
              </a:ext>
            </a:extLst>
          </p:cNvPr>
          <p:cNvGrpSpPr/>
          <p:nvPr/>
        </p:nvGrpSpPr>
        <p:grpSpPr>
          <a:xfrm>
            <a:off x="503196" y="1368000"/>
            <a:ext cx="6552001" cy="1059373"/>
            <a:chOff x="656400" y="4356560"/>
            <a:chExt cx="6552001" cy="1059373"/>
          </a:xfrm>
        </p:grpSpPr>
        <p:sp>
          <p:nvSpPr>
            <p:cNvPr id="39" name="コンテンツ プレースホルダー 17">
              <a:extLst>
                <a:ext uri="{FF2B5EF4-FFF2-40B4-BE49-F238E27FC236}">
                  <a16:creationId xmlns:a16="http://schemas.microsoft.com/office/drawing/2014/main" id="{131CAB7D-AF0D-62C4-B104-A3193E49A598}"/>
                </a:ext>
              </a:extLst>
            </p:cNvPr>
            <p:cNvSpPr txBox="1">
              <a:spLocks/>
            </p:cNvSpPr>
            <p:nvPr/>
          </p:nvSpPr>
          <p:spPr>
            <a:xfrm>
              <a:off x="656401" y="4751136"/>
              <a:ext cx="6552000" cy="664797"/>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144000" algn="just" fontAlgn="ctr">
                <a:lnSpc>
                  <a:spcPct val="120000"/>
                </a:lnSpc>
                <a:spcBef>
                  <a:spcPts val="0"/>
                </a:spcBef>
                <a:buFont typeface="Arial" panose="020B0604020202020204" pitchFamily="34" charset="0"/>
                <a:buNone/>
              </a:pPr>
              <a:r>
                <a:rPr lang="ja-JP" altLang="en-US" sz="1200" dirty="0">
                  <a:latin typeface="+mn-ea"/>
                </a:rPr>
                <a:t>「柔軟な働き方」の取組を、庁舎建て替え等と併せて実施する場合の主な手順は以下のとおりとなる。</a:t>
              </a:r>
            </a:p>
            <a:p>
              <a:pPr marL="0" indent="144000" algn="just" fontAlgn="ctr">
                <a:lnSpc>
                  <a:spcPct val="120000"/>
                </a:lnSpc>
                <a:spcBef>
                  <a:spcPts val="0"/>
                </a:spcBef>
                <a:buFont typeface="Arial" panose="020B0604020202020204" pitchFamily="34" charset="0"/>
                <a:buNone/>
              </a:pPr>
              <a:r>
                <a:rPr lang="ja-JP" altLang="en-US" sz="1200" dirty="0">
                  <a:latin typeface="+mn-ea"/>
                </a:rPr>
                <a:t>建て替えだけでなく、改修やレイアウト変更等と合わせて実施することも想定される。</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656400" y="435656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grpSp>
      <p:sp>
        <p:nvSpPr>
          <p:cNvPr id="13" name="正方形/長方形 12">
            <a:extLst>
              <a:ext uri="{FF2B5EF4-FFF2-40B4-BE49-F238E27FC236}">
                <a16:creationId xmlns:a16="http://schemas.microsoft.com/office/drawing/2014/main" id="{5FCAA590-1A9F-0BB0-C73F-4A8E131D3BCE}"/>
              </a:ext>
            </a:extLst>
          </p:cNvPr>
          <p:cNvSpPr/>
          <p:nvPr/>
        </p:nvSpPr>
        <p:spPr>
          <a:xfrm>
            <a:off x="2375197" y="7228481"/>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導入ルールの整備、利用促進策の推進</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実運用開始、効果検証</a:t>
            </a:r>
          </a:p>
        </p:txBody>
      </p:sp>
      <p:sp>
        <p:nvSpPr>
          <p:cNvPr id="15" name="テキスト ボックス 14">
            <a:extLst>
              <a:ext uri="{FF2B5EF4-FFF2-40B4-BE49-F238E27FC236}">
                <a16:creationId xmlns:a16="http://schemas.microsoft.com/office/drawing/2014/main" id="{3C4F6947-B811-392A-519A-7229496DEB0F}"/>
              </a:ext>
            </a:extLst>
          </p:cNvPr>
          <p:cNvSpPr txBox="1"/>
          <p:nvPr/>
        </p:nvSpPr>
        <p:spPr>
          <a:xfrm>
            <a:off x="926144" y="7578991"/>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FDDA12-FCEF-9841-A237-71BB9D5153D8}"/>
              </a:ext>
            </a:extLst>
          </p:cNvPr>
          <p:cNvSpPr txBox="1"/>
          <p:nvPr/>
        </p:nvSpPr>
        <p:spPr>
          <a:xfrm>
            <a:off x="949939" y="293529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21" name="正方形/長方形 20">
            <a:extLst>
              <a:ext uri="{FF2B5EF4-FFF2-40B4-BE49-F238E27FC236}">
                <a16:creationId xmlns:a16="http://schemas.microsoft.com/office/drawing/2014/main" id="{EE0C7C94-C44F-CC54-5342-AB52AF6B5B0D}"/>
              </a:ext>
            </a:extLst>
          </p:cNvPr>
          <p:cNvSpPr/>
          <p:nvPr/>
        </p:nvSpPr>
        <p:spPr>
          <a:xfrm>
            <a:off x="2375197" y="3703953"/>
            <a:ext cx="4680000" cy="8002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導入方針の決定</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ネットワーク環境や</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機器等の検討</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制度設計</a:t>
            </a:r>
          </a:p>
        </p:txBody>
      </p:sp>
      <p:sp>
        <p:nvSpPr>
          <p:cNvPr id="22" name="正方形/長方形 21">
            <a:extLst>
              <a:ext uri="{FF2B5EF4-FFF2-40B4-BE49-F238E27FC236}">
                <a16:creationId xmlns:a16="http://schemas.microsoft.com/office/drawing/2014/main" id="{A974ADCE-632F-FFB4-4050-FE7BFF3CA641}"/>
              </a:ext>
            </a:extLst>
          </p:cNvPr>
          <p:cNvSpPr/>
          <p:nvPr/>
        </p:nvSpPr>
        <p:spPr>
          <a:xfrm>
            <a:off x="2375197" y="4688145"/>
            <a:ext cx="4680000" cy="10926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導入対象業務の選定</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レイアウトの設計</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効果促進ツールの設計</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職員への周知・合意形成</a:t>
            </a:r>
          </a:p>
        </p:txBody>
      </p:sp>
      <p:sp>
        <p:nvSpPr>
          <p:cNvPr id="23" name="正方形/長方形 22">
            <a:extLst>
              <a:ext uri="{FF2B5EF4-FFF2-40B4-BE49-F238E27FC236}">
                <a16:creationId xmlns:a16="http://schemas.microsoft.com/office/drawing/2014/main" id="{230D0479-9BAB-CF73-9A47-167C695D3F9C}"/>
              </a:ext>
            </a:extLst>
          </p:cNvPr>
          <p:cNvSpPr/>
          <p:nvPr/>
        </p:nvSpPr>
        <p:spPr>
          <a:xfrm>
            <a:off x="2375197" y="6276508"/>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什器備品・</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p:txBody>
      </p:sp>
      <p:sp>
        <p:nvSpPr>
          <p:cNvPr id="24" name="正方形/長方形 23">
            <a:extLst>
              <a:ext uri="{FF2B5EF4-FFF2-40B4-BE49-F238E27FC236}">
                <a16:creationId xmlns:a16="http://schemas.microsoft.com/office/drawing/2014/main" id="{52D8F850-D1C7-D10D-7FCD-AE5BDFE5F208}"/>
              </a:ext>
            </a:extLst>
          </p:cNvPr>
          <p:cNvSpPr/>
          <p:nvPr/>
        </p:nvSpPr>
        <p:spPr>
          <a:xfrm>
            <a:off x="2375197" y="2763413"/>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検討体制の構築</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試験導入による検討</a:t>
            </a:r>
          </a:p>
        </p:txBody>
      </p:sp>
      <p:sp>
        <p:nvSpPr>
          <p:cNvPr id="25" name="テキスト ボックス 24">
            <a:extLst>
              <a:ext uri="{FF2B5EF4-FFF2-40B4-BE49-F238E27FC236}">
                <a16:creationId xmlns:a16="http://schemas.microsoft.com/office/drawing/2014/main" id="{99D5AC0C-9A5A-1559-0149-4B1EEE29FA9C}"/>
              </a:ext>
            </a:extLst>
          </p:cNvPr>
          <p:cNvSpPr txBox="1"/>
          <p:nvPr/>
        </p:nvSpPr>
        <p:spPr>
          <a:xfrm>
            <a:off x="949939" y="4114261"/>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38" name="テキスト ボックス 37">
            <a:extLst>
              <a:ext uri="{FF2B5EF4-FFF2-40B4-BE49-F238E27FC236}">
                <a16:creationId xmlns:a16="http://schemas.microsoft.com/office/drawing/2014/main" id="{0A5784B1-F06B-8C5E-F5C7-4AA9C026F333}"/>
              </a:ext>
            </a:extLst>
          </p:cNvPr>
          <p:cNvSpPr txBox="1"/>
          <p:nvPr/>
        </p:nvSpPr>
        <p:spPr>
          <a:xfrm>
            <a:off x="949939" y="530163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5" name="テキスト ボックス 44">
            <a:extLst>
              <a:ext uri="{FF2B5EF4-FFF2-40B4-BE49-F238E27FC236}">
                <a16:creationId xmlns:a16="http://schemas.microsoft.com/office/drawing/2014/main" id="{D6F6C57A-D403-3CD6-FCF4-E7D39483237B}"/>
              </a:ext>
            </a:extLst>
          </p:cNvPr>
          <p:cNvSpPr txBox="1"/>
          <p:nvPr/>
        </p:nvSpPr>
        <p:spPr>
          <a:xfrm>
            <a:off x="949939" y="643234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165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25</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23586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5724337"/>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sp>
        <p:nvSpPr>
          <p:cNvPr id="4" name="正方形/長方形 3">
            <a:extLst>
              <a:ext uri="{FF2B5EF4-FFF2-40B4-BE49-F238E27FC236}">
                <a16:creationId xmlns:a16="http://schemas.microsoft.com/office/drawing/2014/main" id="{41681519-511E-A10B-352C-F2CAB41C528F}"/>
              </a:ext>
            </a:extLst>
          </p:cNvPr>
          <p:cNvSpPr/>
          <p:nvPr/>
        </p:nvSpPr>
        <p:spPr>
          <a:xfrm>
            <a:off x="501996" y="7301001"/>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ネットワーク環境や</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機器等の検討</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一般的にはネットワークやシステムの更改タイミングと、庁舎移転のタイミングは異なるため、自治体によって検討するフェーズは異なる。</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では、持ち運びしやすく、無線</a:t>
            </a:r>
            <a:r>
              <a:rPr kumimoji="1" lang="en-US" altLang="ja-JP" sz="12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に対応したノートパソコン等の小型の端末の導入が必要になるが、庁舎移転時に無線</a:t>
            </a:r>
            <a:r>
              <a:rPr kumimoji="1" lang="en-US" altLang="ja-JP" sz="12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環境の整備が間に合わない、デスクトップパソコン等携帯性の低い端末のままとなるといった状況にならないように検討を進める必要がある。</a:t>
            </a:r>
          </a:p>
        </p:txBody>
      </p:sp>
      <p:sp>
        <p:nvSpPr>
          <p:cNvPr id="6" name="正方形/長方形 5">
            <a:extLst>
              <a:ext uri="{FF2B5EF4-FFF2-40B4-BE49-F238E27FC236}">
                <a16:creationId xmlns:a16="http://schemas.microsoft.com/office/drawing/2014/main" id="{40D99F71-B4CF-033C-0961-F53668884997}"/>
              </a:ext>
            </a:extLst>
          </p:cNvPr>
          <p:cNvSpPr/>
          <p:nvPr/>
        </p:nvSpPr>
        <p:spPr>
          <a:xfrm>
            <a:off x="501996" y="8926231"/>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制度設計</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やリモートワークの導入に当たって、柔軟な働き方を行うためのルール、在席管理、勤怠管理等を制度としてあらかじめ定めておくことが必要である。</a:t>
            </a:r>
          </a:p>
        </p:txBody>
      </p:sp>
      <p:sp>
        <p:nvSpPr>
          <p:cNvPr id="11" name="正方形/長方形 10">
            <a:extLst>
              <a:ext uri="{FF2B5EF4-FFF2-40B4-BE49-F238E27FC236}">
                <a16:creationId xmlns:a16="http://schemas.microsoft.com/office/drawing/2014/main" id="{9EB3C835-FEC5-2909-686B-F43BF55DC855}"/>
              </a:ext>
            </a:extLst>
          </p:cNvPr>
          <p:cNvSpPr/>
          <p:nvPr/>
        </p:nvSpPr>
        <p:spPr>
          <a:xfrm>
            <a:off x="517496" y="1354969"/>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やリモートワークは、庁舎の建て替えに依らず導入することが可能であるが、ここでは、庁舎建て替えに伴って導入する場合を想定して、各フェーズで取り組むことが望ましい事項について</a:t>
            </a:r>
            <a:r>
              <a:rPr kumimoji="1" lang="ja-JP" altLang="en-US" sz="1200" dirty="0">
                <a:solidFill>
                  <a:schemeClr val="tx1"/>
                </a:solidFill>
                <a:latin typeface="BIZ UDPゴシック" panose="020B0400000000000000" pitchFamily="50" charset="-128"/>
                <a:ea typeface="BIZ UDPゴシック" panose="020B0400000000000000" pitchFamily="50" charset="-128"/>
              </a:rPr>
              <a:t>整理</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する。</a:t>
            </a:r>
          </a:p>
        </p:txBody>
      </p:sp>
      <p:sp>
        <p:nvSpPr>
          <p:cNvPr id="17" name="正方形/長方形 16">
            <a:extLst>
              <a:ext uri="{FF2B5EF4-FFF2-40B4-BE49-F238E27FC236}">
                <a16:creationId xmlns:a16="http://schemas.microsoft.com/office/drawing/2014/main" id="{BB5EC889-6BF9-4F30-9071-A2E3D225659D}"/>
              </a:ext>
            </a:extLst>
          </p:cNvPr>
          <p:cNvSpPr/>
          <p:nvPr/>
        </p:nvSpPr>
        <p:spPr>
          <a:xfrm>
            <a:off x="503238" y="2753176"/>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検討体制の構築</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やリモートワークの導入検討に当たっては、建物や情報システムだけでなく、仕組みやルール、制度設計が必要となる。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また、全庁で画一的に導入するのではなく、各部署の特性に応じた対応が必要となることから、各部署との調整・連携が欠かせないため、関係部署を巻き込んだ検討</a:t>
            </a:r>
            <a:r>
              <a:rPr kumimoji="1" lang="ja-JP" altLang="en-US" sz="1200" dirty="0">
                <a:solidFill>
                  <a:srgbClr val="000000"/>
                </a:solidFill>
                <a:latin typeface="BIZ UDPゴシック" panose="020B0400000000000000" pitchFamily="50" charset="-128"/>
                <a:ea typeface="BIZ UDPゴシック" panose="020B0400000000000000" pitchFamily="50" charset="-128"/>
              </a:rPr>
              <a:t>体制の構築が必要である。</a:t>
            </a:r>
          </a:p>
        </p:txBody>
      </p:sp>
      <p:sp>
        <p:nvSpPr>
          <p:cNvPr id="18" name="正方形/長方形 17">
            <a:extLst>
              <a:ext uri="{FF2B5EF4-FFF2-40B4-BE49-F238E27FC236}">
                <a16:creationId xmlns:a16="http://schemas.microsoft.com/office/drawing/2014/main" id="{EE266AF0-4C4C-4AEC-8A63-0984C590C254}"/>
              </a:ext>
            </a:extLst>
          </p:cNvPr>
          <p:cNvSpPr/>
          <p:nvPr/>
        </p:nvSpPr>
        <p:spPr>
          <a:xfrm>
            <a:off x="503238" y="4050485"/>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試験導入による検討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総務部門や情報部門など、</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リモートワークを比較的実施しやすい部署で試験導入を行う。実際に運用することで、期待される効果、あるいは解決すべき課題対応等を検証することが可能となる。導入のねらいや期待する効果が達成できているか、検証結果を整理する。　</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やリモートワークの導入に当たっては、文書管理・電子決裁システムの導入等による</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の推進が欠かせないため、併せて推進することが望ましい。</a:t>
            </a:r>
          </a:p>
        </p:txBody>
      </p:sp>
      <p:sp>
        <p:nvSpPr>
          <p:cNvPr id="20" name="正方形/長方形 19">
            <a:extLst>
              <a:ext uri="{FF2B5EF4-FFF2-40B4-BE49-F238E27FC236}">
                <a16:creationId xmlns:a16="http://schemas.microsoft.com/office/drawing/2014/main" id="{9AEB43A7-24B3-4A15-8F4F-C4C2521E7626}"/>
              </a:ext>
            </a:extLst>
          </p:cNvPr>
          <p:cNvSpPr/>
          <p:nvPr/>
        </p:nvSpPr>
        <p:spPr>
          <a:xfrm>
            <a:off x="503238" y="6118913"/>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導入方針の決定</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やリモートワークの導入方針を決定し、基本計画に組み込む。環境整備やオンライン会議、コミュニケーションツール等の導入</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により、コミュニケーションロスを低減することができるため、</a:t>
            </a:r>
            <a:r>
              <a:rPr kumimoji="1" lang="en-US" altLang="ja-JP" sz="1200"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dirty="0">
                <a:solidFill>
                  <a:schemeClr val="tx1"/>
                </a:solidFill>
                <a:latin typeface="BIZ UDPゴシック" panose="020B0400000000000000" pitchFamily="50" charset="-128"/>
                <a:ea typeface="BIZ UDPゴシック" panose="020B0400000000000000" pitchFamily="50" charset="-128"/>
              </a:rPr>
              <a:t>機器等のリース期限に留意しつつ、早期に方</a:t>
            </a:r>
            <a:r>
              <a:rPr kumimoji="1" lang="ja-JP" altLang="en-US" sz="1200" dirty="0">
                <a:solidFill>
                  <a:srgbClr val="000000"/>
                </a:solidFill>
                <a:latin typeface="BIZ UDPゴシック" panose="020B0400000000000000" pitchFamily="50" charset="-128"/>
                <a:ea typeface="BIZ UDPゴシック" panose="020B0400000000000000" pitchFamily="50" charset="-128"/>
              </a:rPr>
              <a:t>針を決めておくことが望ましい。</a:t>
            </a:r>
          </a:p>
        </p:txBody>
      </p:sp>
    </p:spTree>
    <p:extLst>
      <p:ext uri="{BB962C8B-B14F-4D97-AF65-F5344CB8AC3E}">
        <p14:creationId xmlns:p14="http://schemas.microsoft.com/office/powerpoint/2010/main" val="308745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26</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36" name="グループ化 35">
            <a:extLst>
              <a:ext uri="{FF2B5EF4-FFF2-40B4-BE49-F238E27FC236}">
                <a16:creationId xmlns:a16="http://schemas.microsoft.com/office/drawing/2014/main" id="{0D096961-549F-3CFC-BBBD-A828F8531899}"/>
              </a:ext>
            </a:extLst>
          </p:cNvPr>
          <p:cNvGrpSpPr/>
          <p:nvPr/>
        </p:nvGrpSpPr>
        <p:grpSpPr>
          <a:xfrm>
            <a:off x="503196" y="6343832"/>
            <a:ext cx="6553242" cy="1907670"/>
            <a:chOff x="503196" y="5913922"/>
            <a:chExt cx="6553242" cy="1907670"/>
          </a:xfrm>
        </p:grpSpPr>
        <p:sp>
          <p:nvSpPr>
            <p:cNvPr id="8" name="正方形/長方形 7">
              <a:extLst>
                <a:ext uri="{FF2B5EF4-FFF2-40B4-BE49-F238E27FC236}">
                  <a16:creationId xmlns:a16="http://schemas.microsoft.com/office/drawing/2014/main" id="{CB1FA813-629F-585F-0D76-25D768EE90A0}"/>
                </a:ext>
              </a:extLst>
            </p:cNvPr>
            <p:cNvSpPr/>
            <p:nvPr/>
          </p:nvSpPr>
          <p:spPr>
            <a:xfrm>
              <a:off x="503238" y="6270398"/>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什器備品・</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レイアウト及びツールについて詳細設計を行い、目的に応じた什器備品や</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機器の選定・調達を行う。また、オンライン会議に対応した会議室設備についても検討し、調達を行う。</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コミュニケーションツール等の各種ツールは、職員が使い慣れるまでに少し時間がかかる。日常的に利用するものでもあるため、庁舎移転と同時に新しいツールを使い始めるのは、職員の負担になりやすい。可能であれば、庁舎移転前から調達・導入し、職員に使い方を浸透させておくことで、庁舎移転後も円滑に業務を継続することができる。</a:t>
              </a:r>
            </a:p>
          </p:txBody>
        </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5913922"/>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grpSp>
      <p:sp>
        <p:nvSpPr>
          <p:cNvPr id="2" name="正方形/長方形 1">
            <a:extLst>
              <a:ext uri="{FF2B5EF4-FFF2-40B4-BE49-F238E27FC236}">
                <a16:creationId xmlns:a16="http://schemas.microsoft.com/office/drawing/2014/main" id="{C35E91AC-8F5B-3607-8A23-26FAC4012F0C}"/>
              </a:ext>
            </a:extLst>
          </p:cNvPr>
          <p:cNvSpPr/>
          <p:nvPr/>
        </p:nvSpPr>
        <p:spPr>
          <a:xfrm>
            <a:off x="503238" y="1734001"/>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導入対象業務の選定</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部署ごとの現状の業務分析や、職員に対するアンケート調査等を実施。</a:t>
            </a:r>
            <a:r>
              <a:rPr kumimoji="1" lang="ja-JP" altLang="en-US" sz="1200" dirty="0">
                <a:solidFill>
                  <a:schemeClr val="tx1"/>
                </a:solidFill>
                <a:latin typeface="BIZ UDPゴシック" panose="020B0400000000000000" pitchFamily="50" charset="-128"/>
                <a:ea typeface="BIZ UDPゴシック" panose="020B0400000000000000" pitchFamily="50" charset="-128"/>
              </a:rPr>
              <a:t>調査結果を分析し、導入による費用対効果等を考慮した上で、</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やリモートワークを導入する業務を選定する。</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sp>
        <p:nvSpPr>
          <p:cNvPr id="5" name="正方形/長方形 4">
            <a:extLst>
              <a:ext uri="{FF2B5EF4-FFF2-40B4-BE49-F238E27FC236}">
                <a16:creationId xmlns:a16="http://schemas.microsoft.com/office/drawing/2014/main" id="{6B139C1D-9908-2014-4652-CDE426BD9855}"/>
              </a:ext>
            </a:extLst>
          </p:cNvPr>
          <p:cNvSpPr/>
          <p:nvPr/>
        </p:nvSpPr>
        <p:spPr>
          <a:xfrm>
            <a:off x="503238" y="2512799"/>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レイアウトの設計</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導入に向けて、執務空間レイアウトの検討を行う。執務机の寸法高さ、席間の間隔等の検討、在席率に応じた必要席数の算定、執務スペース、打合せスペース、その他共用スペース、通路等の配置、動線を計画する。現場</a:t>
            </a:r>
            <a:r>
              <a:rPr kumimoji="1" lang="ja-JP" altLang="en-US" sz="1200" dirty="0">
                <a:solidFill>
                  <a:schemeClr val="tx1"/>
                </a:solidFill>
                <a:latin typeface="BIZ UDPゴシック" panose="020B0400000000000000" pitchFamily="50" charset="-128"/>
                <a:ea typeface="BIZ UDPゴシック" panose="020B0400000000000000" pitchFamily="50" charset="-128"/>
              </a:rPr>
              <a:t>での実際の運用を見据え、設計事業者と現場職員との間で密接なコミュニケーションを図ること重要となる。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また、リモートワークの導入に当たっても、必要席数やオンライン会議に対応した会議室の数等の検討が必要である。</a:t>
            </a:r>
          </a:p>
        </p:txBody>
      </p:sp>
      <p:sp>
        <p:nvSpPr>
          <p:cNvPr id="11" name="正方形/長方形 10">
            <a:extLst>
              <a:ext uri="{FF2B5EF4-FFF2-40B4-BE49-F238E27FC236}">
                <a16:creationId xmlns:a16="http://schemas.microsoft.com/office/drawing/2014/main" id="{DAB3A7C5-F8F6-F1A0-632C-EFAD43BF0A5E}"/>
              </a:ext>
            </a:extLst>
          </p:cNvPr>
          <p:cNvSpPr/>
          <p:nvPr/>
        </p:nvSpPr>
        <p:spPr>
          <a:xfrm>
            <a:off x="503238" y="4172422"/>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効果促進ツールの検討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電話システムやオンライン会議のツール、コミュニケーションツール等の、</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ICT</a:t>
            </a: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環境の整備に必要となる事項を検討する。</a:t>
            </a:r>
          </a:p>
        </p:txBody>
      </p:sp>
      <p:sp>
        <p:nvSpPr>
          <p:cNvPr id="17" name="正方形/長方形 16">
            <a:extLst>
              <a:ext uri="{FF2B5EF4-FFF2-40B4-BE49-F238E27FC236}">
                <a16:creationId xmlns:a16="http://schemas.microsoft.com/office/drawing/2014/main" id="{8C5E689F-40E1-F764-44FB-CD9A717204E1}"/>
              </a:ext>
            </a:extLst>
          </p:cNvPr>
          <p:cNvSpPr/>
          <p:nvPr/>
        </p:nvSpPr>
        <p:spPr>
          <a:xfrm>
            <a:off x="503238" y="4936859"/>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職員への周知・合意形成</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やリモートワークの導入が具体的になったところで、職員に周知し、ボトムアップで合意形成を図っておくことが重要である。「自分の座席が無くなる」「業務効率が下がる」と</a:t>
            </a:r>
            <a:r>
              <a:rPr kumimoji="1" lang="ja-JP" altLang="en-US" sz="1200" dirty="0">
                <a:solidFill>
                  <a:schemeClr val="tx1"/>
                </a:solidFill>
                <a:latin typeface="BIZ UDPゴシック" panose="020B0400000000000000" pitchFamily="50" charset="-128"/>
                <a:ea typeface="BIZ UDPゴシック" panose="020B0400000000000000" pitchFamily="50" charset="-128"/>
              </a:rPr>
              <a:t>いった不安を持つ職員もいるため、目指すべき目的や目標の共有を図るとともに、職員や各部署へのメリットの提示を行いつつ、具体的にどのように運用していくのかを明確に示す機会を設ける必要がある。</a:t>
            </a:r>
          </a:p>
        </p:txBody>
      </p:sp>
    </p:spTree>
    <p:extLst>
      <p:ext uri="{BB962C8B-B14F-4D97-AF65-F5344CB8AC3E}">
        <p14:creationId xmlns:p14="http://schemas.microsoft.com/office/powerpoint/2010/main" val="186393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1448141886"/>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4" imgW="425" imgH="424" progId="TCLayout.ActiveDocument.1">
                  <p:embed/>
                </p:oleObj>
              </mc:Choice>
              <mc:Fallback>
                <p:oleObj name="think-cell スライド" r:id="rId4"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5"/>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27</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377902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solidFill>
                  <a:srgbClr val="31926F"/>
                </a:solidFill>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より効果を引き出すために</a:t>
              </a:r>
            </a:p>
          </p:txBody>
        </p:sp>
      </p:grpSp>
      <p:sp>
        <p:nvSpPr>
          <p:cNvPr id="50" name="正方形/長方形 49">
            <a:extLst>
              <a:ext uri="{FF2B5EF4-FFF2-40B4-BE49-F238E27FC236}">
                <a16:creationId xmlns:a16="http://schemas.microsoft.com/office/drawing/2014/main" id="{B78DBE2B-C53B-98B7-8E0B-796D82A565A9}"/>
              </a:ext>
            </a:extLst>
          </p:cNvPr>
          <p:cNvSpPr/>
          <p:nvPr/>
        </p:nvSpPr>
        <p:spPr>
          <a:xfrm>
            <a:off x="503238" y="6215592"/>
            <a:ext cx="65520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間仕切り壁の少ない開放的な庁舎設計</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壁が少ないことで、大規模な組織変更にも対応しやすくなるが、柔軟な対応がしやすい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と親和性が高い。庁舎を長期にわたって利用するという観点から、併せて検討する余地がある。</a:t>
            </a:r>
          </a:p>
        </p:txBody>
      </p:sp>
      <p:grpSp>
        <p:nvGrpSpPr>
          <p:cNvPr id="21" name="グループ化 20">
            <a:extLst>
              <a:ext uri="{FF2B5EF4-FFF2-40B4-BE49-F238E27FC236}">
                <a16:creationId xmlns:a16="http://schemas.microsoft.com/office/drawing/2014/main" id="{E40C510B-629E-ADFB-53ED-7B3975C6564F}"/>
              </a:ext>
            </a:extLst>
          </p:cNvPr>
          <p:cNvGrpSpPr/>
          <p:nvPr/>
        </p:nvGrpSpPr>
        <p:grpSpPr>
          <a:xfrm>
            <a:off x="503196" y="1374631"/>
            <a:ext cx="6553242" cy="2029331"/>
            <a:chOff x="503196" y="8318356"/>
            <a:chExt cx="6553242" cy="2029331"/>
          </a:xfrm>
        </p:grpSpPr>
        <p:sp>
          <p:nvSpPr>
            <p:cNvPr id="26" name="正方形/長方形 25">
              <a:extLst>
                <a:ext uri="{FF2B5EF4-FFF2-40B4-BE49-F238E27FC236}">
                  <a16:creationId xmlns:a16="http://schemas.microsoft.com/office/drawing/2014/main" id="{7F33254D-9530-A4B4-BE93-CC7519194E5C}"/>
                </a:ext>
              </a:extLst>
            </p:cNvPr>
            <p:cNvSpPr/>
            <p:nvPr/>
          </p:nvSpPr>
          <p:spPr>
            <a:xfrm>
              <a:off x="503238" y="8674832"/>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導入ルールの整備、利用促進策の推進</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運用開始前に、明確な運用ルールを決めて、職員へ周知する。運用開始後も、適宜再周知を行う。運用ルールが遵守されているかモニタリングを行う。</a:t>
              </a:r>
            </a:p>
          </p:txBody>
        </p:sp>
        <p:sp>
          <p:nvSpPr>
            <p:cNvPr id="27" name="正方形/長方形 26">
              <a:extLst>
                <a:ext uri="{FF2B5EF4-FFF2-40B4-BE49-F238E27FC236}">
                  <a16:creationId xmlns:a16="http://schemas.microsoft.com/office/drawing/2014/main" id="{19923566-D1D8-74D3-FF05-57E42A7D3C52}"/>
                </a:ext>
              </a:extLst>
            </p:cNvPr>
            <p:cNvSpPr/>
            <p:nvPr/>
          </p:nvSpPr>
          <p:spPr>
            <a:xfrm>
              <a:off x="503238" y="9461290"/>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実運用開始、効果検証</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を導入し一定の期間経過後、予測した効果が得られているかの検証を行う。定量評価では残業時間や会議時間・頻度、定性評価では業務の質などを調査し、導入目的に照らして必要に応じて改善を行う。</a:t>
              </a:r>
            </a:p>
          </p:txBody>
        </p:sp>
        <p:grpSp>
          <p:nvGrpSpPr>
            <p:cNvPr id="28" name="グループ化 27">
              <a:extLst>
                <a:ext uri="{FF2B5EF4-FFF2-40B4-BE49-F238E27FC236}">
                  <a16:creationId xmlns:a16="http://schemas.microsoft.com/office/drawing/2014/main" id="{B543F097-6DEA-99BE-A510-4706C1721789}"/>
                </a:ext>
              </a:extLst>
            </p:cNvPr>
            <p:cNvGrpSpPr/>
            <p:nvPr/>
          </p:nvGrpSpPr>
          <p:grpSpPr>
            <a:xfrm>
              <a:off x="503196" y="8318356"/>
              <a:ext cx="6552000" cy="252000"/>
              <a:chOff x="504000" y="5705617"/>
              <a:chExt cx="6552000" cy="252000"/>
            </a:xfrm>
          </p:grpSpPr>
          <p:sp>
            <p:nvSpPr>
              <p:cNvPr id="29" name="正方形/長方形 28">
                <a:extLst>
                  <a:ext uri="{FF2B5EF4-FFF2-40B4-BE49-F238E27FC236}">
                    <a16:creationId xmlns:a16="http://schemas.microsoft.com/office/drawing/2014/main" id="{0957DC08-816C-5840-2ECD-11B96F46728B}"/>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0" name="テキスト ボックス 29">
                <a:extLst>
                  <a:ext uri="{FF2B5EF4-FFF2-40B4-BE49-F238E27FC236}">
                    <a16:creationId xmlns:a16="http://schemas.microsoft.com/office/drawing/2014/main" id="{CE5237E0-B525-F61C-B38A-9D3DD629BEE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grpSp>
      <p:sp>
        <p:nvSpPr>
          <p:cNvPr id="17" name="正方形/長方形 16">
            <a:extLst>
              <a:ext uri="{FF2B5EF4-FFF2-40B4-BE49-F238E27FC236}">
                <a16:creationId xmlns:a16="http://schemas.microsoft.com/office/drawing/2014/main" id="{2E8AF536-6BB2-4B4F-8BB7-54A8C8B71BCC}"/>
              </a:ext>
            </a:extLst>
          </p:cNvPr>
          <p:cNvSpPr/>
          <p:nvPr/>
        </p:nvSpPr>
        <p:spPr>
          <a:xfrm>
            <a:off x="503238" y="4173547"/>
            <a:ext cx="65520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導入対象範囲の見極め</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やリモートワークの導入は、部署によっては業務に支障をきたす場合もある。導入に先立って、庁内でどのような業務が行われているか分析し、効果を十分に享受できる部署を把握する</a:t>
            </a:r>
            <a:r>
              <a:rPr kumimoji="1" lang="ja-JP" altLang="en-US" sz="1200" dirty="0">
                <a:solidFill>
                  <a:schemeClr val="tx1"/>
                </a:solidFill>
                <a:latin typeface="BIZ UDPゴシック" panose="020B0400000000000000" pitchFamily="50" charset="-128"/>
                <a:ea typeface="BIZ UDPゴシック" panose="020B0400000000000000" pitchFamily="50" charset="-128"/>
              </a:rPr>
              <a:t>必要がある</a:t>
            </a:r>
            <a:r>
              <a:rPr kumimoji="1" lang="ja-JP" altLang="en-US" sz="1200" dirty="0">
                <a:solidFill>
                  <a:srgbClr val="000000"/>
                </a:solidFill>
                <a:latin typeface="BIZ UDPゴシック" panose="020B0400000000000000" pitchFamily="50" charset="-128"/>
                <a:ea typeface="BIZ UDPゴシック" panose="020B0400000000000000" pitchFamily="50" charset="-128"/>
              </a:rPr>
              <a:t>。例えば、秘匿性の高い業務を行う部署では、情報漏洩等のリスクを考慮して対象外とすることが望ましい。</a:t>
            </a:r>
          </a:p>
        </p:txBody>
      </p:sp>
      <p:sp>
        <p:nvSpPr>
          <p:cNvPr id="19" name="正方形/長方形 18">
            <a:extLst>
              <a:ext uri="{FF2B5EF4-FFF2-40B4-BE49-F238E27FC236}">
                <a16:creationId xmlns:a16="http://schemas.microsoft.com/office/drawing/2014/main" id="{DE68C3C5-8886-4F20-A0F9-B83D70B41281}"/>
              </a:ext>
            </a:extLst>
          </p:cNvPr>
          <p:cNvSpPr/>
          <p:nvPr/>
        </p:nvSpPr>
        <p:spPr>
          <a:xfrm>
            <a:off x="493916" y="5416169"/>
            <a:ext cx="65520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導入目的の周知徹底</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u="wavyHeavy"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は、</a:t>
            </a:r>
            <a:r>
              <a:rPr kumimoji="1" lang="ja-JP" altLang="en-US" sz="1200" dirty="0">
                <a:solidFill>
                  <a:schemeClr val="tx1"/>
                </a:solidFill>
                <a:latin typeface="BIZ UDPゴシック" panose="020B0400000000000000" pitchFamily="50" charset="-128"/>
                <a:ea typeface="BIZ UDPゴシック" panose="020B0400000000000000" pitchFamily="50" charset="-128"/>
              </a:rPr>
              <a:t>導入目的を周知徹底することにより、期待した効果を十分に発揮できるため、導入前はもとより、導入後も継続的に目的を理解してもらうことが重要である。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910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3020107979"/>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柔軟な働き方を推進するに当たっては、当該戦略と関連性が高い以下の各戦略、各施策についても参照されたい。</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28</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3-2.</a:t>
            </a:r>
            <a:r>
              <a:rPr lang="ja-JP" altLang="en-US" dirty="0"/>
              <a:t> 柔軟な働き方</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4" name="正方形/長方形 3">
            <a:extLst>
              <a:ext uri="{FF2B5EF4-FFF2-40B4-BE49-F238E27FC236}">
                <a16:creationId xmlns:a16="http://schemas.microsoft.com/office/drawing/2014/main" id="{9C89B92E-1B69-64E5-671B-1F6DA3B78243}"/>
              </a:ext>
            </a:extLst>
          </p:cNvPr>
          <p:cNvSpPr/>
          <p:nvPr/>
        </p:nvSpPr>
        <p:spPr>
          <a:xfrm>
            <a:off x="504000" y="2279690"/>
            <a:ext cx="6552000" cy="7797345"/>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6F6504DF-E563-C960-5C9A-D1C9A68A7208}"/>
              </a:ext>
            </a:extLst>
          </p:cNvPr>
          <p:cNvGrpSpPr/>
          <p:nvPr/>
        </p:nvGrpSpPr>
        <p:grpSpPr>
          <a:xfrm>
            <a:off x="707715" y="3094720"/>
            <a:ext cx="6138340" cy="646932"/>
            <a:chOff x="707715" y="2447613"/>
            <a:chExt cx="6138340" cy="646932"/>
          </a:xfrm>
        </p:grpSpPr>
        <p:sp>
          <p:nvSpPr>
            <p:cNvPr id="46" name="テキスト ボックス 45">
              <a:extLst>
                <a:ext uri="{FF2B5EF4-FFF2-40B4-BE49-F238E27FC236}">
                  <a16:creationId xmlns:a16="http://schemas.microsoft.com/office/drawing/2014/main" id="{607F3F34-F466-3B88-D2A7-F2A28F5A6EB0}"/>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オンライン会議</a:t>
              </a:r>
            </a:p>
          </p:txBody>
        </p:sp>
        <p:sp>
          <p:nvSpPr>
            <p:cNvPr id="47" name="四角形: 角を丸くする 46">
              <a:extLst>
                <a:ext uri="{FF2B5EF4-FFF2-40B4-BE49-F238E27FC236}">
                  <a16:creationId xmlns:a16="http://schemas.microsoft.com/office/drawing/2014/main" id="{F08B2B59-B3DB-1654-6FF0-BA731420D8B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
          <p:nvSpPr>
            <p:cNvPr id="48" name="テキスト ボックス 47">
              <a:extLst>
                <a:ext uri="{FF2B5EF4-FFF2-40B4-BE49-F238E27FC236}">
                  <a16:creationId xmlns:a16="http://schemas.microsoft.com/office/drawing/2014/main" id="{879791C8-78CE-534E-7C50-A970657A014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インターネットを通して会議。インターネットが繋がれば、どこからでも会議に参加することが可能</a:t>
              </a:r>
            </a:p>
          </p:txBody>
        </p:sp>
      </p:grpSp>
      <p:grpSp>
        <p:nvGrpSpPr>
          <p:cNvPr id="65" name="グループ化 64">
            <a:extLst>
              <a:ext uri="{FF2B5EF4-FFF2-40B4-BE49-F238E27FC236}">
                <a16:creationId xmlns:a16="http://schemas.microsoft.com/office/drawing/2014/main" id="{C5D695F2-D168-D1A5-E11F-C08BD24A2925}"/>
              </a:ext>
            </a:extLst>
          </p:cNvPr>
          <p:cNvGrpSpPr/>
          <p:nvPr/>
        </p:nvGrpSpPr>
        <p:grpSpPr>
          <a:xfrm>
            <a:off x="707715" y="3905898"/>
            <a:ext cx="6138340" cy="646932"/>
            <a:chOff x="707715" y="2447613"/>
            <a:chExt cx="6138340" cy="646932"/>
          </a:xfrm>
        </p:grpSpPr>
        <p:sp>
          <p:nvSpPr>
            <p:cNvPr id="66" name="テキスト ボックス 65">
              <a:extLst>
                <a:ext uri="{FF2B5EF4-FFF2-40B4-BE49-F238E27FC236}">
                  <a16:creationId xmlns:a16="http://schemas.microsoft.com/office/drawing/2014/main" id="{6C4FB070-A474-FC01-9912-0C7D4CE0BB81}"/>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コミュニケーションツール</a:t>
              </a:r>
            </a:p>
          </p:txBody>
        </p:sp>
        <p:sp>
          <p:nvSpPr>
            <p:cNvPr id="67" name="四角形: 角を丸くする 66">
              <a:extLst>
                <a:ext uri="{FF2B5EF4-FFF2-40B4-BE49-F238E27FC236}">
                  <a16:creationId xmlns:a16="http://schemas.microsoft.com/office/drawing/2014/main" id="{DF60FA87-E79A-4A4E-2C17-24D85A53E4B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68" name="テキスト ボックス 67">
              <a:extLst>
                <a:ext uri="{FF2B5EF4-FFF2-40B4-BE49-F238E27FC236}">
                  <a16:creationId xmlns:a16="http://schemas.microsoft.com/office/drawing/2014/main" id="{693C96ED-5C5B-D7E4-44BE-CF554D4B29AD}"/>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職員同士のやり取りをスムーズにするためのツール。チャット機能や通話機能だけでなく、ストレージやスケジュール機能を含むものもある。</a:t>
              </a:r>
            </a:p>
          </p:txBody>
        </p:sp>
      </p:grpSp>
      <p:grpSp>
        <p:nvGrpSpPr>
          <p:cNvPr id="69" name="グループ化 68">
            <a:extLst>
              <a:ext uri="{FF2B5EF4-FFF2-40B4-BE49-F238E27FC236}">
                <a16:creationId xmlns:a16="http://schemas.microsoft.com/office/drawing/2014/main" id="{67C9A3FA-FAD1-7215-EBFC-1FD36DA19817}"/>
              </a:ext>
            </a:extLst>
          </p:cNvPr>
          <p:cNvGrpSpPr/>
          <p:nvPr/>
        </p:nvGrpSpPr>
        <p:grpSpPr>
          <a:xfrm>
            <a:off x="707715" y="4717076"/>
            <a:ext cx="6138340" cy="646932"/>
            <a:chOff x="707715" y="2447613"/>
            <a:chExt cx="6138340" cy="646932"/>
          </a:xfrm>
        </p:grpSpPr>
        <p:sp>
          <p:nvSpPr>
            <p:cNvPr id="70" name="テキスト ボックス 69">
              <a:extLst>
                <a:ext uri="{FF2B5EF4-FFF2-40B4-BE49-F238E27FC236}">
                  <a16:creationId xmlns:a16="http://schemas.microsoft.com/office/drawing/2014/main" id="{37622D19-3DA4-BA00-EFF2-384465486A9D}"/>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モバイル、タブレット端末</a:t>
              </a:r>
            </a:p>
          </p:txBody>
        </p:sp>
        <p:sp>
          <p:nvSpPr>
            <p:cNvPr id="71" name="四角形: 角を丸くする 70">
              <a:extLst>
                <a:ext uri="{FF2B5EF4-FFF2-40B4-BE49-F238E27FC236}">
                  <a16:creationId xmlns:a16="http://schemas.microsoft.com/office/drawing/2014/main" id="{B72D916F-54F7-987E-67E3-DE57F77417D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72" name="テキスト ボックス 71">
              <a:extLst>
                <a:ext uri="{FF2B5EF4-FFF2-40B4-BE49-F238E27FC236}">
                  <a16:creationId xmlns:a16="http://schemas.microsoft.com/office/drawing/2014/main" id="{DE62B966-EBC2-2E70-AA2C-047D5030A68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柔軟な働き方に必要な、ノートパソコンやタブレット端末、スマートフォンなどのモバイル機器</a:t>
              </a:r>
            </a:p>
          </p:txBody>
        </p:sp>
      </p:grpSp>
      <p:grpSp>
        <p:nvGrpSpPr>
          <p:cNvPr id="73" name="グループ化 72">
            <a:extLst>
              <a:ext uri="{FF2B5EF4-FFF2-40B4-BE49-F238E27FC236}">
                <a16:creationId xmlns:a16="http://schemas.microsoft.com/office/drawing/2014/main" id="{CF94D3C8-43AC-C088-2C41-9CFB8C58AC7F}"/>
              </a:ext>
            </a:extLst>
          </p:cNvPr>
          <p:cNvGrpSpPr/>
          <p:nvPr/>
        </p:nvGrpSpPr>
        <p:grpSpPr>
          <a:xfrm>
            <a:off x="707715" y="5528254"/>
            <a:ext cx="6138340" cy="646932"/>
            <a:chOff x="707715" y="2447613"/>
            <a:chExt cx="6138340" cy="646932"/>
          </a:xfrm>
        </p:grpSpPr>
        <p:sp>
          <p:nvSpPr>
            <p:cNvPr id="74" name="テキスト ボックス 73">
              <a:extLst>
                <a:ext uri="{FF2B5EF4-FFF2-40B4-BE49-F238E27FC236}">
                  <a16:creationId xmlns:a16="http://schemas.microsoft.com/office/drawing/2014/main" id="{D46D7BED-ADA5-3D7F-C611-A726B1C58D32}"/>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庁内向け無線</a:t>
              </a:r>
              <a:r>
                <a:rPr kumimoji="1" lang="en-US" altLang="ja-JP" sz="1200" b="1" dirty="0">
                  <a:latin typeface="BIZ UDPゴシック" panose="020B0400000000000000" pitchFamily="50" charset="-128"/>
                  <a:ea typeface="BIZ UDPゴシック" panose="020B0400000000000000" pitchFamily="50" charset="-128"/>
                </a:rPr>
                <a:t>LAN</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5" name="四角形: 角を丸くする 74">
              <a:extLst>
                <a:ext uri="{FF2B5EF4-FFF2-40B4-BE49-F238E27FC236}">
                  <a16:creationId xmlns:a16="http://schemas.microsoft.com/office/drawing/2014/main" id="{DFF551CE-E1F7-2B42-7A80-33B336E84EC7}"/>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76" name="テキスト ボックス 75">
              <a:extLst>
                <a:ext uri="{FF2B5EF4-FFF2-40B4-BE49-F238E27FC236}">
                  <a16:creationId xmlns:a16="http://schemas.microsoft.com/office/drawing/2014/main" id="{44035BD2-E373-9A56-4DC7-20B48D7BD9C7}"/>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kumimoji="1" lang="ja-JP" altLang="en-US" sz="1100" dirty="0">
                  <a:latin typeface="BIZ UDPゴシック" panose="020B0400000000000000" pitchFamily="50" charset="-128"/>
                  <a:ea typeface="BIZ UDPゴシック" panose="020B0400000000000000" pitchFamily="50" charset="-128"/>
                </a:rPr>
                <a:t>において、庁内で自由に場所を選択できるように、無線</a:t>
              </a:r>
              <a:r>
                <a:rPr kumimoji="1" lang="en-US" altLang="ja-JP" sz="1100" dirty="0">
                  <a:latin typeface="BIZ UDPゴシック" panose="020B0400000000000000" pitchFamily="50" charset="-128"/>
                  <a:ea typeface="BIZ UDPゴシック" panose="020B0400000000000000" pitchFamily="50" charset="-128"/>
                </a:rPr>
                <a:t>LAN</a:t>
              </a:r>
              <a:r>
                <a:rPr kumimoji="1" lang="ja-JP" altLang="en-US" sz="1100" dirty="0">
                  <a:latin typeface="BIZ UDPゴシック" panose="020B0400000000000000" pitchFamily="50" charset="-128"/>
                  <a:ea typeface="BIZ UDPゴシック" panose="020B0400000000000000" pitchFamily="50" charset="-128"/>
                </a:rPr>
                <a:t>の導入が望ましい。</a:t>
              </a:r>
            </a:p>
          </p:txBody>
        </p:sp>
      </p:grpSp>
      <p:grpSp>
        <p:nvGrpSpPr>
          <p:cNvPr id="77" name="グループ化 76">
            <a:extLst>
              <a:ext uri="{FF2B5EF4-FFF2-40B4-BE49-F238E27FC236}">
                <a16:creationId xmlns:a16="http://schemas.microsoft.com/office/drawing/2014/main" id="{9C2D68A0-8F88-907F-8A6F-E943292B06D9}"/>
              </a:ext>
            </a:extLst>
          </p:cNvPr>
          <p:cNvGrpSpPr/>
          <p:nvPr/>
        </p:nvGrpSpPr>
        <p:grpSpPr>
          <a:xfrm>
            <a:off x="707715" y="6339432"/>
            <a:ext cx="6138340" cy="646932"/>
            <a:chOff x="707715" y="2447613"/>
            <a:chExt cx="6138340" cy="646932"/>
          </a:xfrm>
        </p:grpSpPr>
        <p:sp>
          <p:nvSpPr>
            <p:cNvPr id="78" name="テキスト ボックス 77">
              <a:extLst>
                <a:ext uri="{FF2B5EF4-FFF2-40B4-BE49-F238E27FC236}">
                  <a16:creationId xmlns:a16="http://schemas.microsoft.com/office/drawing/2014/main" id="{E827A6A8-B1D2-EFF7-195F-FE2F72A29DD3}"/>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電話システム</a:t>
              </a:r>
            </a:p>
          </p:txBody>
        </p:sp>
        <p:sp>
          <p:nvSpPr>
            <p:cNvPr id="79" name="四角形: 角を丸くする 78">
              <a:extLst>
                <a:ext uri="{FF2B5EF4-FFF2-40B4-BE49-F238E27FC236}">
                  <a16:creationId xmlns:a16="http://schemas.microsoft.com/office/drawing/2014/main" id="{A0EF354B-D005-79FE-C55C-CEF77AD910CA}"/>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80" name="テキスト ボックス 79">
              <a:extLst>
                <a:ext uri="{FF2B5EF4-FFF2-40B4-BE49-F238E27FC236}">
                  <a16:creationId xmlns:a16="http://schemas.microsoft.com/office/drawing/2014/main" id="{B5F7FE12-DC81-8FF5-3067-A94F3AC5D655}"/>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従来型（多機能電話機）の場合、電話の取り次ぎが難しくなることからスマートフォン等のモバイルデバイスで内線が利用できるようにすることが望ましい。</a:t>
              </a:r>
            </a:p>
          </p:txBody>
        </p:sp>
      </p:grpSp>
      <p:grpSp>
        <p:nvGrpSpPr>
          <p:cNvPr id="81" name="グループ化 80">
            <a:extLst>
              <a:ext uri="{FF2B5EF4-FFF2-40B4-BE49-F238E27FC236}">
                <a16:creationId xmlns:a16="http://schemas.microsoft.com/office/drawing/2014/main" id="{D38F8414-FD04-4FDD-69AB-0741031230FB}"/>
              </a:ext>
            </a:extLst>
          </p:cNvPr>
          <p:cNvGrpSpPr/>
          <p:nvPr/>
        </p:nvGrpSpPr>
        <p:grpSpPr>
          <a:xfrm>
            <a:off x="707715" y="7150610"/>
            <a:ext cx="6138340" cy="646932"/>
            <a:chOff x="707715" y="2447613"/>
            <a:chExt cx="6138340" cy="646932"/>
          </a:xfrm>
        </p:grpSpPr>
        <p:sp>
          <p:nvSpPr>
            <p:cNvPr id="82" name="テキスト ボックス 81">
              <a:extLst>
                <a:ext uri="{FF2B5EF4-FFF2-40B4-BE49-F238E27FC236}">
                  <a16:creationId xmlns:a16="http://schemas.microsoft.com/office/drawing/2014/main" id="{7C5624BC-FCAB-C8DE-0FB3-CF543B2E7562}"/>
                </a:ext>
              </a:extLst>
            </p:cNvPr>
            <p:cNvSpPr txBox="1"/>
            <p:nvPr/>
          </p:nvSpPr>
          <p:spPr>
            <a:xfrm>
              <a:off x="1554055" y="2481280"/>
              <a:ext cx="37545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柔軟な働き方を行うためのルール、在席管理、勤怠管理</a:t>
              </a:r>
            </a:p>
          </p:txBody>
        </p:sp>
        <p:sp>
          <p:nvSpPr>
            <p:cNvPr id="83" name="四角形: 角を丸くする 82">
              <a:extLst>
                <a:ext uri="{FF2B5EF4-FFF2-40B4-BE49-F238E27FC236}">
                  <a16:creationId xmlns:a16="http://schemas.microsoft.com/office/drawing/2014/main" id="{06985CC7-1551-FEDC-E347-B20B6EB926BF}"/>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84" name="テキスト ボックス 83">
              <a:extLst>
                <a:ext uri="{FF2B5EF4-FFF2-40B4-BE49-F238E27FC236}">
                  <a16:creationId xmlns:a16="http://schemas.microsoft.com/office/drawing/2014/main" id="{2F83E5FD-7255-84EC-003D-61821FB00A0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従来の働き方に比べて、職員の状況の把握が難しくなるため、ルール、在席管理に、勤怠管理の方法を見直す必要がある。</a:t>
              </a:r>
            </a:p>
          </p:txBody>
        </p:sp>
      </p:grpSp>
      <p:grpSp>
        <p:nvGrpSpPr>
          <p:cNvPr id="85" name="グループ化 84">
            <a:extLst>
              <a:ext uri="{FF2B5EF4-FFF2-40B4-BE49-F238E27FC236}">
                <a16:creationId xmlns:a16="http://schemas.microsoft.com/office/drawing/2014/main" id="{D577981B-414C-9B25-CA99-E601118CAFA4}"/>
              </a:ext>
            </a:extLst>
          </p:cNvPr>
          <p:cNvGrpSpPr/>
          <p:nvPr/>
        </p:nvGrpSpPr>
        <p:grpSpPr>
          <a:xfrm>
            <a:off x="707715" y="7961788"/>
            <a:ext cx="6138340" cy="816209"/>
            <a:chOff x="707715" y="2447613"/>
            <a:chExt cx="6138340" cy="816209"/>
          </a:xfrm>
        </p:grpSpPr>
        <p:sp>
          <p:nvSpPr>
            <p:cNvPr id="86" name="テキスト ボックス 85">
              <a:extLst>
                <a:ext uri="{FF2B5EF4-FFF2-40B4-BE49-F238E27FC236}">
                  <a16:creationId xmlns:a16="http://schemas.microsoft.com/office/drawing/2014/main" id="{3A89E869-E36F-0913-028C-D615477CDC50}"/>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什器、モバイル電源</a:t>
              </a:r>
            </a:p>
          </p:txBody>
        </p:sp>
        <p:sp>
          <p:nvSpPr>
            <p:cNvPr id="87" name="四角形: 角を丸くする 86">
              <a:extLst>
                <a:ext uri="{FF2B5EF4-FFF2-40B4-BE49-F238E27FC236}">
                  <a16:creationId xmlns:a16="http://schemas.microsoft.com/office/drawing/2014/main" id="{BBF0408E-EBDE-6CFC-E21D-7A0B82016AC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
          <p:nvSpPr>
            <p:cNvPr id="88" name="テキスト ボックス 87">
              <a:extLst>
                <a:ext uri="{FF2B5EF4-FFF2-40B4-BE49-F238E27FC236}">
                  <a16:creationId xmlns:a16="http://schemas.microsoft.com/office/drawing/2014/main" id="{99EADBC7-530E-2B05-CA14-95D87D9A2BD5}"/>
                </a:ext>
              </a:extLst>
            </p:cNvPr>
            <p:cNvSpPr txBox="1"/>
            <p:nvPr/>
          </p:nvSpPr>
          <p:spPr>
            <a:xfrm>
              <a:off x="1554055" y="2755991"/>
              <a:ext cx="5292000" cy="507831"/>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パーソナルロッカーや業務内容に応じた多様なデスクやミーティングスペース、電源コンセントの無い場所でも作業可能になるポータブルバッテリー等の導入が望ましい。</a:t>
              </a:r>
            </a:p>
            <a:p>
              <a:pPr fontAlgn="ct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89" name="グループ化 88">
            <a:extLst>
              <a:ext uri="{FF2B5EF4-FFF2-40B4-BE49-F238E27FC236}">
                <a16:creationId xmlns:a16="http://schemas.microsoft.com/office/drawing/2014/main" id="{A45D85EB-9157-0B30-BFC4-31EF4A996B63}"/>
              </a:ext>
            </a:extLst>
          </p:cNvPr>
          <p:cNvGrpSpPr/>
          <p:nvPr/>
        </p:nvGrpSpPr>
        <p:grpSpPr>
          <a:xfrm>
            <a:off x="707715" y="8772964"/>
            <a:ext cx="6138340" cy="477655"/>
            <a:chOff x="707715" y="2447613"/>
            <a:chExt cx="6138340" cy="477655"/>
          </a:xfrm>
        </p:grpSpPr>
        <p:sp>
          <p:nvSpPr>
            <p:cNvPr id="90" name="テキスト ボックス 89">
              <a:extLst>
                <a:ext uri="{FF2B5EF4-FFF2-40B4-BE49-F238E27FC236}">
                  <a16:creationId xmlns:a16="http://schemas.microsoft.com/office/drawing/2014/main" id="{E3968F59-34C5-6BED-5EB6-70C3B704E144}"/>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リモートアクセス実施方法</a:t>
              </a:r>
            </a:p>
          </p:txBody>
        </p:sp>
        <p:sp>
          <p:nvSpPr>
            <p:cNvPr id="91" name="四角形: 角を丸くする 90">
              <a:extLst>
                <a:ext uri="{FF2B5EF4-FFF2-40B4-BE49-F238E27FC236}">
                  <a16:creationId xmlns:a16="http://schemas.microsoft.com/office/drawing/2014/main" id="{448537E6-977E-707B-04E6-A2A503DFEA79}"/>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92" name="テキスト ボックス 91">
              <a:extLst>
                <a:ext uri="{FF2B5EF4-FFF2-40B4-BE49-F238E27FC236}">
                  <a16:creationId xmlns:a16="http://schemas.microsoft.com/office/drawing/2014/main" id="{735B05D2-7D2F-2BAC-75D8-AF314C01B965}"/>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リモートワーク環境の構築方法</a:t>
              </a:r>
            </a:p>
          </p:txBody>
        </p:sp>
      </p:grpSp>
      <p:sp>
        <p:nvSpPr>
          <p:cNvPr id="12" name="テキスト プレースホルダー 3">
            <a:extLst>
              <a:ext uri="{FF2B5EF4-FFF2-40B4-BE49-F238E27FC236}">
                <a16:creationId xmlns:a16="http://schemas.microsoft.com/office/drawing/2014/main" id="{6205079D-8424-7AB8-EB0A-090C86B38F7F}"/>
              </a:ext>
            </a:extLst>
          </p:cNvPr>
          <p:cNvSpPr txBox="1">
            <a:spLocks/>
          </p:cNvSpPr>
          <p:nvPr/>
        </p:nvSpPr>
        <p:spPr>
          <a:xfrm>
            <a:off x="1568251" y="2497912"/>
            <a:ext cx="1684445" cy="166199"/>
          </a:xfrm>
          <a:prstGeom prst="rect">
            <a:avLst/>
          </a:prstGeom>
        </p:spPr>
        <p:txBody>
          <a:bodyPr lIns="0" tIns="0" rIns="0" bIns="0" anchor="t" anchorCtr="0">
            <a:spAutoFit/>
          </a:bodyPr>
          <a:lstStyle>
            <a:lvl1pPr marL="0" indent="0" algn="l" defTabSz="1425495" rtl="0" eaLnBrk="1" latinLnBrk="0" hangingPunct="1">
              <a:lnSpc>
                <a:spcPct val="90000"/>
              </a:lnSpc>
              <a:spcBef>
                <a:spcPts val="1559"/>
              </a:spcBef>
              <a:buFont typeface="Arial" panose="020B0604020202020204" pitchFamily="34" charset="0"/>
              <a:buNone/>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lang="zh-TW" altLang="en-US" sz="1200" b="1" dirty="0">
              <a:latin typeface="+mn-ea"/>
              <a:ea typeface="+mn-ea"/>
            </a:endParaRPr>
          </a:p>
        </p:txBody>
      </p:sp>
      <p:sp>
        <p:nvSpPr>
          <p:cNvPr id="13" name="四角形: 角を丸くする 12">
            <a:extLst>
              <a:ext uri="{FF2B5EF4-FFF2-40B4-BE49-F238E27FC236}">
                <a16:creationId xmlns:a16="http://schemas.microsoft.com/office/drawing/2014/main" id="{C0340F43-CD0A-9885-7D59-BBE139258198}"/>
              </a:ext>
            </a:extLst>
          </p:cNvPr>
          <p:cNvSpPr/>
          <p:nvPr/>
        </p:nvSpPr>
        <p:spPr>
          <a:xfrm>
            <a:off x="707715" y="2447613"/>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947E9A37-B1F1-4B6F-46FB-9ACD03DBD816}"/>
              </a:ext>
            </a:extLst>
          </p:cNvPr>
          <p:cNvGrpSpPr/>
          <p:nvPr/>
        </p:nvGrpSpPr>
        <p:grpSpPr>
          <a:xfrm>
            <a:off x="700746" y="9422826"/>
            <a:ext cx="6138340" cy="477655"/>
            <a:chOff x="707715" y="2447613"/>
            <a:chExt cx="6138340" cy="477655"/>
          </a:xfrm>
        </p:grpSpPr>
        <p:sp>
          <p:nvSpPr>
            <p:cNvPr id="10" name="テキスト ボックス 9">
              <a:extLst>
                <a:ext uri="{FF2B5EF4-FFF2-40B4-BE49-F238E27FC236}">
                  <a16:creationId xmlns:a16="http://schemas.microsoft.com/office/drawing/2014/main" id="{84D055FF-CEA3-AD48-0460-EE8E326A9871}"/>
                </a:ext>
              </a:extLst>
            </p:cNvPr>
            <p:cNvSpPr txBox="1"/>
            <p:nvPr/>
          </p:nvSpPr>
          <p:spPr>
            <a:xfrm>
              <a:off x="1554055" y="2481280"/>
              <a:ext cx="19511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文書管理・電子決裁システム</a:t>
              </a:r>
            </a:p>
          </p:txBody>
        </p:sp>
        <p:sp>
          <p:nvSpPr>
            <p:cNvPr id="11" name="四角形: 角を丸くする 10">
              <a:extLst>
                <a:ext uri="{FF2B5EF4-FFF2-40B4-BE49-F238E27FC236}">
                  <a16:creationId xmlns:a16="http://schemas.microsoft.com/office/drawing/2014/main" id="{B93B48F9-F817-4476-ACED-9FB8C56CAB33}"/>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sp>
          <p:nvSpPr>
            <p:cNvPr id="15" name="テキスト ボックス 14">
              <a:extLst>
                <a:ext uri="{FF2B5EF4-FFF2-40B4-BE49-F238E27FC236}">
                  <a16:creationId xmlns:a16="http://schemas.microsoft.com/office/drawing/2014/main" id="{20762869-1153-1A7D-7232-D04D4578129C}"/>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紙文書を電子データで検索可能になり、対面に依らず、円滑な決裁が可能になる。</a:t>
              </a:r>
            </a:p>
          </p:txBody>
        </p:sp>
      </p:grpSp>
      <p:sp>
        <p:nvSpPr>
          <p:cNvPr id="18" name="テキスト ボックス 17">
            <a:extLst>
              <a:ext uri="{FF2B5EF4-FFF2-40B4-BE49-F238E27FC236}">
                <a16:creationId xmlns:a16="http://schemas.microsoft.com/office/drawing/2014/main" id="{4BE6024A-9EDF-C597-0329-1727C83F7E96}"/>
              </a:ext>
            </a:extLst>
          </p:cNvPr>
          <p:cNvSpPr txBox="1"/>
          <p:nvPr/>
        </p:nvSpPr>
        <p:spPr>
          <a:xfrm>
            <a:off x="1555551" y="2767570"/>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紙文書が無くなることで、場所にとらわれず、柔軟な働き方の推進に繋がる。</a:t>
            </a:r>
          </a:p>
        </p:txBody>
      </p:sp>
    </p:spTree>
    <p:extLst>
      <p:ext uri="{BB962C8B-B14F-4D97-AF65-F5344CB8AC3E}">
        <p14:creationId xmlns:p14="http://schemas.microsoft.com/office/powerpoint/2010/main" val="416257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3009888445"/>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5" name="四角形: 角を丸くする 4">
            <a:extLst>
              <a:ext uri="{FF2B5EF4-FFF2-40B4-BE49-F238E27FC236}">
                <a16:creationId xmlns:a16="http://schemas.microsoft.com/office/drawing/2014/main" id="{FD12E9F4-544E-73D8-E275-9FDF0A0C1496}"/>
              </a:ext>
            </a:extLst>
          </p:cNvPr>
          <p:cNvSpPr/>
          <p:nvPr/>
        </p:nvSpPr>
        <p:spPr>
          <a:xfrm>
            <a:off x="1226100" y="843216"/>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a:t>
            </a:r>
            <a:r>
              <a:rPr kumimoji="1" lang="en-US" altLang="ja-JP" dirty="0">
                <a:uFill>
                  <a:solidFill>
                    <a:srgbClr val="31926F"/>
                  </a:solidFill>
                </a:uFill>
                <a:latin typeface="+mn-ea"/>
                <a:ea typeface="+mn-ea"/>
              </a:rPr>
              <a:t>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29</a:t>
            </a:fld>
            <a:endParaRPr kumimoji="1" lang="ja-JP" altLang="en-US">
              <a:latin typeface="+mn-ea"/>
              <a:ea typeface="+mn-ea"/>
            </a:endParaRPr>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a:t>
            </a:r>
            <a:r>
              <a:rPr lang="en-US" altLang="ja-JP" dirty="0">
                <a:latin typeface="+mn-ea"/>
                <a:ea typeface="+mn-ea"/>
              </a:rPr>
              <a:t>3</a:t>
            </a:r>
            <a:r>
              <a:rPr lang="en-US" altLang="zh-TW" dirty="0">
                <a:latin typeface="+mn-ea"/>
                <a:ea typeface="+mn-ea"/>
              </a:rPr>
              <a:t>.</a:t>
            </a:r>
            <a:r>
              <a:rPr lang="zh-TW" altLang="en-US" dirty="0">
                <a:latin typeface="+mn-ea"/>
                <a:ea typeface="+mn-ea"/>
              </a:rPr>
              <a:t>　　　　　 </a:t>
            </a:r>
            <a:r>
              <a:rPr kumimoji="1" lang="ja-JP" altLang="en-US"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lang="zh-TW" altLang="en-US" dirty="0">
              <a:latin typeface="+mn-ea"/>
              <a:ea typeface="+mn-ea"/>
            </a:endParaRPr>
          </a:p>
        </p:txBody>
      </p:sp>
      <p:sp>
        <p:nvSpPr>
          <p:cNvPr id="37" name="コンテンツ プレースホルダー 17">
            <a:extLst>
              <a:ext uri="{FF2B5EF4-FFF2-40B4-BE49-F238E27FC236}">
                <a16:creationId xmlns:a16="http://schemas.microsoft.com/office/drawing/2014/main" id="{1949D9D8-3365-485B-CBE0-E273C8B52194}"/>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を推進するためには、既に保管されている紙文書である「ストック」と、会議資料などの新たに作成したり収受する紙文書である「フロー」の両方を削減する必要がある。</a:t>
            </a:r>
          </a:p>
          <a:p>
            <a:pPr marL="0" indent="144000" algn="just" fontAlgn="ctr">
              <a:lnSpc>
                <a:spcPct val="120000"/>
              </a:lnSpc>
              <a:spcBef>
                <a:spcPts val="0"/>
              </a:spcBef>
              <a:buNone/>
            </a:pPr>
            <a:r>
              <a:rPr lang="ja-JP" altLang="en-US" sz="1200" dirty="0"/>
              <a:t>旧庁舎から新庁舎への移転をきっかけに「ストック」を減らすとともに、新庁舎に移転後も紙資料を増やさないための「フロー」の管理が重要である</a:t>
            </a:r>
            <a:r>
              <a:rPr lang="en-US" altLang="ja-JP" sz="1200" dirty="0"/>
              <a:t>.</a:t>
            </a:r>
          </a:p>
          <a:p>
            <a:pPr marL="0" indent="144000" algn="just" fontAlgn="ctr">
              <a:lnSpc>
                <a:spcPct val="120000"/>
              </a:lnSpc>
              <a:spcBef>
                <a:spcPts val="0"/>
              </a:spcBef>
              <a:buNone/>
            </a:pPr>
            <a:r>
              <a:rPr lang="ja-JP" altLang="en-US" sz="1200" dirty="0"/>
              <a:t>ここでは、</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の導入のねらいと、各フェーズで検討すべき項目について記載する。</a:t>
            </a:r>
            <a:endParaRPr lang="en-US" altLang="ja-JP" sz="1200" dirty="0"/>
          </a:p>
        </p:txBody>
      </p:sp>
      <p:grpSp>
        <p:nvGrpSpPr>
          <p:cNvPr id="39" name="グループ化 38">
            <a:extLst>
              <a:ext uri="{FF2B5EF4-FFF2-40B4-BE49-F238E27FC236}">
                <a16:creationId xmlns:a16="http://schemas.microsoft.com/office/drawing/2014/main" id="{79F26E2E-E323-0F9B-BBFB-8EC82437D008}"/>
              </a:ext>
            </a:extLst>
          </p:cNvPr>
          <p:cNvGrpSpPr/>
          <p:nvPr/>
        </p:nvGrpSpPr>
        <p:grpSpPr>
          <a:xfrm>
            <a:off x="503196" y="2804250"/>
            <a:ext cx="6552000" cy="252000"/>
            <a:chOff x="504000" y="5705617"/>
            <a:chExt cx="6552000" cy="252000"/>
          </a:xfrm>
        </p:grpSpPr>
        <p:sp>
          <p:nvSpPr>
            <p:cNvPr id="40" name="正方形/長方形 39">
              <a:extLst>
                <a:ext uri="{FF2B5EF4-FFF2-40B4-BE49-F238E27FC236}">
                  <a16:creationId xmlns:a16="http://schemas.microsoft.com/office/drawing/2014/main" id="{A6F4C87B-F107-BE12-98E6-0BB07FCA171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2" name="テキスト ボックス 41">
              <a:extLst>
                <a:ext uri="{FF2B5EF4-FFF2-40B4-BE49-F238E27FC236}">
                  <a16:creationId xmlns:a16="http://schemas.microsoft.com/office/drawing/2014/main" id="{B3B7DABC-8196-813E-8790-2CA9CBEF573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0" name="正方形/長方形 9">
            <a:extLst>
              <a:ext uri="{FF2B5EF4-FFF2-40B4-BE49-F238E27FC236}">
                <a16:creationId xmlns:a16="http://schemas.microsoft.com/office/drawing/2014/main" id="{FA79A2C1-25DD-F9E7-9033-963619EBD335}"/>
              </a:ext>
            </a:extLst>
          </p:cNvPr>
          <p:cNvSpPr/>
          <p:nvPr/>
        </p:nvSpPr>
        <p:spPr>
          <a:xfrm>
            <a:off x="503196" y="3244855"/>
            <a:ext cx="3168000" cy="4714914"/>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55" name="直線コネクタ 54">
            <a:extLst>
              <a:ext uri="{FF2B5EF4-FFF2-40B4-BE49-F238E27FC236}">
                <a16:creationId xmlns:a16="http://schemas.microsoft.com/office/drawing/2014/main" id="{8859758E-A876-0BCD-FBB8-790042CD641C}"/>
              </a:ext>
            </a:extLst>
          </p:cNvPr>
          <p:cNvCxnSpPr>
            <a:cxnSpLocks/>
          </p:cNvCxnSpPr>
          <p:nvPr/>
        </p:nvCxnSpPr>
        <p:spPr>
          <a:xfrm>
            <a:off x="503196" y="3244856"/>
            <a:ext cx="3168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58" name="グラフィックス 56">
            <a:extLst>
              <a:ext uri="{FF2B5EF4-FFF2-40B4-BE49-F238E27FC236}">
                <a16:creationId xmlns:a16="http://schemas.microsoft.com/office/drawing/2014/main" id="{3FC3F214-ED75-7E7E-8297-6D6B625D5EFF}"/>
              </a:ext>
            </a:extLst>
          </p:cNvPr>
          <p:cNvSpPr>
            <a:spLocks noChangeAspect="1"/>
          </p:cNvSpPr>
          <p:nvPr/>
        </p:nvSpPr>
        <p:spPr>
          <a:xfrm>
            <a:off x="1439759" y="32448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grpSp>
        <p:nvGrpSpPr>
          <p:cNvPr id="62" name="グループ化 61">
            <a:extLst>
              <a:ext uri="{FF2B5EF4-FFF2-40B4-BE49-F238E27FC236}">
                <a16:creationId xmlns:a16="http://schemas.microsoft.com/office/drawing/2014/main" id="{F88722D4-A03B-AA01-586C-C1C1F8CB4326}"/>
              </a:ext>
            </a:extLst>
          </p:cNvPr>
          <p:cNvGrpSpPr/>
          <p:nvPr/>
        </p:nvGrpSpPr>
        <p:grpSpPr>
          <a:xfrm>
            <a:off x="683196" y="3899823"/>
            <a:ext cx="2808000" cy="1258424"/>
            <a:chOff x="647196" y="3644284"/>
            <a:chExt cx="2880000" cy="1258424"/>
          </a:xfrm>
        </p:grpSpPr>
        <p:sp>
          <p:nvSpPr>
            <p:cNvPr id="43" name="正方形/長方形 42">
              <a:extLst>
                <a:ext uri="{FF2B5EF4-FFF2-40B4-BE49-F238E27FC236}">
                  <a16:creationId xmlns:a16="http://schemas.microsoft.com/office/drawing/2014/main" id="{4515420E-BAD7-03C5-9910-1A1B684001F7}"/>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スペースコストの削減</a:t>
              </a: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6540A62F-3637-1A57-8587-ABF014762231}"/>
                </a:ext>
              </a:extLst>
            </p:cNvPr>
            <p:cNvSpPr/>
            <p:nvPr/>
          </p:nvSpPr>
          <p:spPr>
            <a:xfrm>
              <a:off x="647196" y="4016311"/>
              <a:ext cx="28800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これまで紙でファイリングしてキャビネット等に保管していた資料を電子データ化することで、保管のためのスペースを削減することが可能である。</a:t>
              </a:r>
            </a:p>
          </p:txBody>
        </p:sp>
        <p:cxnSp>
          <p:nvCxnSpPr>
            <p:cNvPr id="61" name="直線コネクタ 60">
              <a:extLst>
                <a:ext uri="{FF2B5EF4-FFF2-40B4-BE49-F238E27FC236}">
                  <a16:creationId xmlns:a16="http://schemas.microsoft.com/office/drawing/2014/main" id="{A02E4765-5A35-2F21-D005-401B852BAB9B}"/>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a:extLst>
              <a:ext uri="{FF2B5EF4-FFF2-40B4-BE49-F238E27FC236}">
                <a16:creationId xmlns:a16="http://schemas.microsoft.com/office/drawing/2014/main" id="{CDF33C1D-2FD1-D554-AD0C-9314F0751E98}"/>
              </a:ext>
            </a:extLst>
          </p:cNvPr>
          <p:cNvGrpSpPr/>
          <p:nvPr/>
        </p:nvGrpSpPr>
        <p:grpSpPr>
          <a:xfrm>
            <a:off x="683196" y="5433801"/>
            <a:ext cx="2808000" cy="2366419"/>
            <a:chOff x="647196" y="3596659"/>
            <a:chExt cx="2880000" cy="2366419"/>
          </a:xfrm>
        </p:grpSpPr>
        <p:sp>
          <p:nvSpPr>
            <p:cNvPr id="64" name="正方形/長方形 63">
              <a:extLst>
                <a:ext uri="{FF2B5EF4-FFF2-40B4-BE49-F238E27FC236}">
                  <a16:creationId xmlns:a16="http://schemas.microsoft.com/office/drawing/2014/main" id="{1D95554C-ED58-1C49-0891-A29B0540F6F2}"/>
                </a:ext>
              </a:extLst>
            </p:cNvPr>
            <p:cNvSpPr/>
            <p:nvPr/>
          </p:nvSpPr>
          <p:spPr>
            <a:xfrm>
              <a:off x="647196" y="3596659"/>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情報管理の容易さ</a:t>
              </a:r>
            </a:p>
          </p:txBody>
        </p:sp>
        <p:sp>
          <p:nvSpPr>
            <p:cNvPr id="65" name="正方形/長方形 64">
              <a:extLst>
                <a:ext uri="{FF2B5EF4-FFF2-40B4-BE49-F238E27FC236}">
                  <a16:creationId xmlns:a16="http://schemas.microsoft.com/office/drawing/2014/main" id="{CB86FB2B-F829-9210-A569-7B40E264B912}"/>
                </a:ext>
              </a:extLst>
            </p:cNvPr>
            <p:cNvSpPr/>
            <p:nvPr/>
          </p:nvSpPr>
          <p:spPr>
            <a:xfrm>
              <a:off x="647196" y="3968686"/>
              <a:ext cx="2880000" cy="1994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電子データは閲覧やアクセスに個別制限を設けることができ、取扱履歴も把握することができるため、情報管理がしやすくなる。なお、適切に情報管理をするために、定期的にアクセス権の点検を行うことが望ましい。</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また、電子データをファイル共有サーバ上に保管することで、災害発生時等にもデータの破損や紛失を防ぐことができる。</a:t>
              </a:r>
            </a:p>
          </p:txBody>
        </p:sp>
        <p:cxnSp>
          <p:nvCxnSpPr>
            <p:cNvPr id="66" name="直線コネクタ 65">
              <a:extLst>
                <a:ext uri="{FF2B5EF4-FFF2-40B4-BE49-F238E27FC236}">
                  <a16:creationId xmlns:a16="http://schemas.microsoft.com/office/drawing/2014/main" id="{E9724D6B-5539-AD4F-5BDE-457CD48646BC}"/>
                </a:ext>
              </a:extLst>
            </p:cNvPr>
            <p:cNvCxnSpPr>
              <a:cxnSpLocks/>
            </p:cNvCxnSpPr>
            <p:nvPr/>
          </p:nvCxnSpPr>
          <p:spPr>
            <a:xfrm>
              <a:off x="647196" y="3861435"/>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sp>
        <p:nvSpPr>
          <p:cNvPr id="147" name="正方形/長方形 146">
            <a:extLst>
              <a:ext uri="{FF2B5EF4-FFF2-40B4-BE49-F238E27FC236}">
                <a16:creationId xmlns:a16="http://schemas.microsoft.com/office/drawing/2014/main" id="{CD0C2DF3-4282-4FB1-0595-C0829E18C405}"/>
              </a:ext>
            </a:extLst>
          </p:cNvPr>
          <p:cNvSpPr/>
          <p:nvPr/>
        </p:nvSpPr>
        <p:spPr>
          <a:xfrm>
            <a:off x="3887196" y="3244854"/>
            <a:ext cx="3168000" cy="6853234"/>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148" name="直線コネクタ 147">
            <a:extLst>
              <a:ext uri="{FF2B5EF4-FFF2-40B4-BE49-F238E27FC236}">
                <a16:creationId xmlns:a16="http://schemas.microsoft.com/office/drawing/2014/main" id="{C477AF14-E89A-F33B-65AE-73AA7444A28F}"/>
              </a:ext>
            </a:extLst>
          </p:cNvPr>
          <p:cNvCxnSpPr>
            <a:cxnSpLocks/>
          </p:cNvCxnSpPr>
          <p:nvPr/>
        </p:nvCxnSpPr>
        <p:spPr>
          <a:xfrm>
            <a:off x="3887196" y="3244856"/>
            <a:ext cx="3168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49" name="グラフィックス 56">
            <a:extLst>
              <a:ext uri="{FF2B5EF4-FFF2-40B4-BE49-F238E27FC236}">
                <a16:creationId xmlns:a16="http://schemas.microsoft.com/office/drawing/2014/main" id="{D7BD72C7-FB00-231A-AC6D-071288E85B20}"/>
              </a:ext>
            </a:extLst>
          </p:cNvPr>
          <p:cNvSpPr>
            <a:spLocks noChangeAspect="1"/>
          </p:cNvSpPr>
          <p:nvPr/>
        </p:nvSpPr>
        <p:spPr>
          <a:xfrm>
            <a:off x="4823759" y="32448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grpSp>
        <p:nvGrpSpPr>
          <p:cNvPr id="150" name="グループ化 149">
            <a:extLst>
              <a:ext uri="{FF2B5EF4-FFF2-40B4-BE49-F238E27FC236}">
                <a16:creationId xmlns:a16="http://schemas.microsoft.com/office/drawing/2014/main" id="{B2ED777F-263F-9543-75EF-003ABA0EBA3F}"/>
              </a:ext>
            </a:extLst>
          </p:cNvPr>
          <p:cNvGrpSpPr/>
          <p:nvPr/>
        </p:nvGrpSpPr>
        <p:grpSpPr>
          <a:xfrm>
            <a:off x="4067196" y="3899823"/>
            <a:ext cx="2808000" cy="1036824"/>
            <a:chOff x="647196" y="3644284"/>
            <a:chExt cx="2880000" cy="1036824"/>
          </a:xfrm>
        </p:grpSpPr>
        <p:sp>
          <p:nvSpPr>
            <p:cNvPr id="155" name="正方形/長方形 154">
              <a:extLst>
                <a:ext uri="{FF2B5EF4-FFF2-40B4-BE49-F238E27FC236}">
                  <a16:creationId xmlns:a16="http://schemas.microsoft.com/office/drawing/2014/main" id="{DC44FA03-65AC-6C29-72E3-C970517A4732}"/>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業務効率化</a:t>
              </a:r>
            </a:p>
          </p:txBody>
        </p:sp>
        <p:sp>
          <p:nvSpPr>
            <p:cNvPr id="156" name="正方形/長方形 155">
              <a:extLst>
                <a:ext uri="{FF2B5EF4-FFF2-40B4-BE49-F238E27FC236}">
                  <a16:creationId xmlns:a16="http://schemas.microsoft.com/office/drawing/2014/main" id="{ACDBA35E-FB52-3296-398B-57DC4BA420B4}"/>
                </a:ext>
              </a:extLst>
            </p:cNvPr>
            <p:cNvSpPr/>
            <p:nvPr/>
          </p:nvSpPr>
          <p:spPr>
            <a:xfrm>
              <a:off x="647196" y="4016311"/>
              <a:ext cx="28800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会議資料等を紙資料から電子データにすることで、印刷にかかる工数を削減することができる。</a:t>
              </a:r>
            </a:p>
          </p:txBody>
        </p:sp>
        <p:cxnSp>
          <p:nvCxnSpPr>
            <p:cNvPr id="157" name="直線コネクタ 156">
              <a:extLst>
                <a:ext uri="{FF2B5EF4-FFF2-40B4-BE49-F238E27FC236}">
                  <a16:creationId xmlns:a16="http://schemas.microsoft.com/office/drawing/2014/main" id="{A156BBAE-5409-8F39-E21F-1871C2A73A99}"/>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grpSp>
        <p:nvGrpSpPr>
          <p:cNvPr id="151" name="グループ化 150">
            <a:extLst>
              <a:ext uri="{FF2B5EF4-FFF2-40B4-BE49-F238E27FC236}">
                <a16:creationId xmlns:a16="http://schemas.microsoft.com/office/drawing/2014/main" id="{6C882FC9-A2AF-76E0-6EFF-963624C67B19}"/>
              </a:ext>
            </a:extLst>
          </p:cNvPr>
          <p:cNvGrpSpPr/>
          <p:nvPr/>
        </p:nvGrpSpPr>
        <p:grpSpPr>
          <a:xfrm>
            <a:off x="4067196" y="6731195"/>
            <a:ext cx="2808000" cy="1480023"/>
            <a:chOff x="647196" y="3644284"/>
            <a:chExt cx="2880000" cy="1480023"/>
          </a:xfrm>
        </p:grpSpPr>
        <p:sp>
          <p:nvSpPr>
            <p:cNvPr id="152" name="正方形/長方形 151">
              <a:extLst>
                <a:ext uri="{FF2B5EF4-FFF2-40B4-BE49-F238E27FC236}">
                  <a16:creationId xmlns:a16="http://schemas.microsoft.com/office/drawing/2014/main" id="{6F6794B9-9726-4506-A08C-D5FDDC6270C4}"/>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印刷コストの削減</a:t>
              </a:r>
            </a:p>
          </p:txBody>
        </p:sp>
        <p:sp>
          <p:nvSpPr>
            <p:cNvPr id="153" name="正方形/長方形 152">
              <a:extLst>
                <a:ext uri="{FF2B5EF4-FFF2-40B4-BE49-F238E27FC236}">
                  <a16:creationId xmlns:a16="http://schemas.microsoft.com/office/drawing/2014/main" id="{4AE25112-4723-16A1-28A4-3AA1921A72DE}"/>
                </a:ext>
              </a:extLst>
            </p:cNvPr>
            <p:cNvSpPr/>
            <p:nvPr/>
          </p:nvSpPr>
          <p:spPr>
            <a:xfrm>
              <a:off x="647196" y="4016311"/>
              <a:ext cx="28800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資料を紙に印刷する必要が無くなるため、印刷に伴うコストを削減することが可能である。具体的には、印刷枚数に応じて発生する印刷料、紙の購入費の削減、プリンタ台数の削減ができる。</a:t>
              </a:r>
            </a:p>
          </p:txBody>
        </p:sp>
        <p:cxnSp>
          <p:nvCxnSpPr>
            <p:cNvPr id="154" name="直線コネクタ 153">
              <a:extLst>
                <a:ext uri="{FF2B5EF4-FFF2-40B4-BE49-F238E27FC236}">
                  <a16:creationId xmlns:a16="http://schemas.microsoft.com/office/drawing/2014/main" id="{0999DCB0-4A28-4652-6AD2-913638580473}"/>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6ED45405-E87D-F13C-4383-AA07F95D30C4}"/>
              </a:ext>
            </a:extLst>
          </p:cNvPr>
          <p:cNvGrpSpPr/>
          <p:nvPr/>
        </p:nvGrpSpPr>
        <p:grpSpPr>
          <a:xfrm>
            <a:off x="4067196" y="8450341"/>
            <a:ext cx="2808000" cy="1480023"/>
            <a:chOff x="647196" y="3644284"/>
            <a:chExt cx="2880000" cy="1480023"/>
          </a:xfrm>
        </p:grpSpPr>
        <p:sp>
          <p:nvSpPr>
            <p:cNvPr id="160" name="正方形/長方形 159">
              <a:extLst>
                <a:ext uri="{FF2B5EF4-FFF2-40B4-BE49-F238E27FC236}">
                  <a16:creationId xmlns:a16="http://schemas.microsoft.com/office/drawing/2014/main" id="{9D8A22A6-E721-8EC2-B22F-5B338309F4AB}"/>
                </a:ext>
              </a:extLst>
            </p:cNvPr>
            <p:cNvSpPr/>
            <p:nvPr/>
          </p:nvSpPr>
          <p:spPr>
            <a:xfrm>
              <a:off x="647196" y="3644284"/>
              <a:ext cx="288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環境負荷の軽減</a:t>
              </a:r>
            </a:p>
          </p:txBody>
        </p:sp>
        <p:sp>
          <p:nvSpPr>
            <p:cNvPr id="161" name="正方形/長方形 160">
              <a:extLst>
                <a:ext uri="{FF2B5EF4-FFF2-40B4-BE49-F238E27FC236}">
                  <a16:creationId xmlns:a16="http://schemas.microsoft.com/office/drawing/2014/main" id="{8FC336BF-D7AE-FCB3-B1B9-AA0741BF8532}"/>
                </a:ext>
              </a:extLst>
            </p:cNvPr>
            <p:cNvSpPr/>
            <p:nvPr/>
          </p:nvSpPr>
          <p:spPr>
            <a:xfrm>
              <a:off x="647196" y="4016311"/>
              <a:ext cx="28800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資料を紙に印刷する必要が無くなるため、紙の使用量を削減することができる。これにより、森林保全ひいては地球温暖化の防止に繋がり、</a:t>
              </a:r>
              <a:r>
                <a:rPr kumimoji="1" lang="en-US" altLang="ja-JP" sz="1200" dirty="0">
                  <a:solidFill>
                    <a:srgbClr val="000000"/>
                  </a:solidFill>
                  <a:latin typeface="BIZ UDPゴシック" panose="020B0400000000000000" pitchFamily="50" charset="-128"/>
                  <a:ea typeface="BIZ UDPゴシック" panose="020B0400000000000000" pitchFamily="50" charset="-128"/>
                </a:rPr>
                <a:t>SDGs</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に貢献することが可能である。</a:t>
              </a:r>
            </a:p>
          </p:txBody>
        </p:sp>
        <p:cxnSp>
          <p:nvCxnSpPr>
            <p:cNvPr id="162" name="直線コネクタ 161">
              <a:extLst>
                <a:ext uri="{FF2B5EF4-FFF2-40B4-BE49-F238E27FC236}">
                  <a16:creationId xmlns:a16="http://schemas.microsoft.com/office/drawing/2014/main" id="{167B4171-704C-D76C-920C-755EE59F6577}"/>
                </a:ext>
              </a:extLst>
            </p:cNvPr>
            <p:cNvCxnSpPr>
              <a:cxnSpLocks/>
            </p:cNvCxnSpPr>
            <p:nvPr/>
          </p:nvCxnSpPr>
          <p:spPr>
            <a:xfrm>
              <a:off x="647196" y="3909060"/>
              <a:ext cx="2880000" cy="0"/>
            </a:xfrm>
            <a:prstGeom prst="line">
              <a:avLst/>
            </a:prstGeom>
            <a:ln>
              <a:solidFill>
                <a:srgbClr val="31926F"/>
              </a:solidFill>
            </a:ln>
          </p:spPr>
          <p:style>
            <a:lnRef idx="1">
              <a:schemeClr val="accent1"/>
            </a:lnRef>
            <a:fillRef idx="0">
              <a:schemeClr val="accent1"/>
            </a:fillRef>
            <a:effectRef idx="0">
              <a:schemeClr val="accent1"/>
            </a:effectRef>
            <a:fontRef idx="minor">
              <a:schemeClr val="tx1"/>
            </a:fontRef>
          </p:style>
        </p:cxnSp>
      </p:grpSp>
      <p:cxnSp>
        <p:nvCxnSpPr>
          <p:cNvPr id="11" name="直線コネクタ 10">
            <a:extLst>
              <a:ext uri="{FF2B5EF4-FFF2-40B4-BE49-F238E27FC236}">
                <a16:creationId xmlns:a16="http://schemas.microsoft.com/office/drawing/2014/main" id="{48345919-AEDF-EB9B-6466-1B8E3CFB5720}"/>
              </a:ext>
            </a:extLst>
          </p:cNvPr>
          <p:cNvCxnSpPr>
            <a:cxnSpLocks/>
          </p:cNvCxnSpPr>
          <p:nvPr/>
        </p:nvCxnSpPr>
        <p:spPr>
          <a:xfrm>
            <a:off x="4067196" y="5078999"/>
            <a:ext cx="2808000" cy="0"/>
          </a:xfrm>
          <a:prstGeom prst="line">
            <a:avLst/>
          </a:prstGeom>
          <a:ln>
            <a:solidFill>
              <a:srgbClr val="31926F"/>
            </a:solidFill>
            <a:prstDash val="lgDash"/>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4DD2346B-1C14-152B-5308-EBFCCF912F00}"/>
              </a:ext>
            </a:extLst>
          </p:cNvPr>
          <p:cNvSpPr/>
          <p:nvPr/>
        </p:nvSpPr>
        <p:spPr>
          <a:xfrm>
            <a:off x="4067196" y="5191600"/>
            <a:ext cx="28080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電子決裁システムを導入することで、庁内にいなくてもシステム上で確認・承認をすることができ、決裁にかかる時間の削減が可能である。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また、修正履歴等も確認することができるため、確認作業の効率化に繋がる。</a:t>
            </a:r>
          </a:p>
        </p:txBody>
      </p:sp>
    </p:spTree>
    <p:extLst>
      <p:ext uri="{BB962C8B-B14F-4D97-AF65-F5344CB8AC3E}">
        <p14:creationId xmlns:p14="http://schemas.microsoft.com/office/powerpoint/2010/main" val="242568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extLst>
              <p:ext uri="{D42A27DB-BD31-4B8C-83A1-F6EECF244321}">
                <p14:modId xmlns:p14="http://schemas.microsoft.com/office/powerpoint/2010/main" val="594404471"/>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70" name="テキスト ボックス 69">
            <a:extLst>
              <a:ext uri="{FF2B5EF4-FFF2-40B4-BE49-F238E27FC236}">
                <a16:creationId xmlns:a16="http://schemas.microsoft.com/office/drawing/2014/main" id="{01D93CE3-032F-4BB6-7CBD-EBE707EE7290}"/>
              </a:ext>
            </a:extLst>
          </p:cNvPr>
          <p:cNvSpPr txBox="1"/>
          <p:nvPr/>
        </p:nvSpPr>
        <p:spPr>
          <a:xfrm>
            <a:off x="503238" y="1368000"/>
            <a:ext cx="5724000" cy="8712000"/>
          </a:xfrm>
          <a:prstGeom prst="rect">
            <a:avLst/>
          </a:prstGeom>
          <a:noFill/>
        </p:spPr>
        <p:txBody>
          <a:bodyPr wrap="square" lIns="0" tIns="0" rIns="0" bIns="0" rtlCol="0">
            <a:noAutofit/>
          </a:bodyPr>
          <a:lstStyle/>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1. </a:t>
            </a:r>
            <a:r>
              <a:rPr kumimoji="0" lang="ja-JP" altLang="en-US" sz="1800" b="1" i="0" u="none" strike="noStrike" kern="1200" cap="none" spc="0" normalizeH="0" baseline="0" noProof="0" dirty="0">
                <a:ln>
                  <a:noFill/>
                </a:ln>
                <a:solidFill>
                  <a:srgbClr val="000000"/>
                </a:solidFill>
                <a:effectLst/>
                <a:uLnTx/>
                <a:uFillTx/>
                <a:latin typeface="BIZ UDPゴシック"/>
                <a:ea typeface="BIZ UDPゴシック"/>
                <a:cs typeface="+mn-cs"/>
              </a:rPr>
              <a:t>はじめに</a:t>
            </a:r>
            <a:endParaRPr kumimoji="0" lang="en-US" altLang="ja-JP" sz="1800" b="1"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defTabSz="496888" rtl="0" eaLnBrk="1" fontAlgn="ctr" latinLnBrk="0" hangingPunct="1">
              <a:lnSpc>
                <a:spcPct val="130000"/>
              </a:lnSpc>
              <a:spcBef>
                <a:spcPts val="0"/>
              </a:spcBef>
              <a:spcAft>
                <a:spcPts val="0"/>
              </a:spcAft>
              <a:buClrTx/>
              <a:buSzTx/>
              <a:buFont typeface="Arial" panose="020B0604020202020204" pitchFamily="34" charset="0"/>
              <a:buNone/>
              <a:tabLst>
                <a:tab pos="5436000"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1-1.</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本書の位置づけ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6</a:t>
            </a:r>
            <a:endPar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660380"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tab pos="5286375" algn="l"/>
              </a:tabLst>
              <a:defRPr/>
            </a:pPr>
            <a:endPar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2. </a:t>
            </a:r>
            <a:r>
              <a:rPr kumimoji="0" lang="en-US" altLang="ja-JP" sz="1800" b="1" i="0" strike="noStrike" kern="1200" cap="none" spc="0" normalizeH="0" noProof="0" dirty="0">
                <a:ln>
                  <a:noFill/>
                </a:ln>
                <a:effectLst/>
                <a:uLnTx/>
                <a:uFill>
                  <a:solidFill>
                    <a:srgbClr val="31926F"/>
                  </a:solidFill>
                </a:uFill>
                <a:latin typeface="BIZ UDPゴシック"/>
                <a:ea typeface="BIZ UDPゴシック"/>
                <a:cs typeface="+mn-cs"/>
              </a:rPr>
              <a:t>DX</a:t>
            </a:r>
            <a:r>
              <a:rPr kumimoji="0" lang="ja-JP" altLang="en-US" sz="1800" b="1" i="0" strike="noStrike" kern="1200" cap="none" spc="0" normalizeH="0" baseline="0" noProof="0" dirty="0">
                <a:ln>
                  <a:noFill/>
                </a:ln>
                <a:effectLst/>
                <a:uLnTx/>
                <a:uFillTx/>
                <a:latin typeface="BIZ UDPゴシック"/>
                <a:ea typeface="BIZ UDPゴシック"/>
                <a:cs typeface="+mn-cs"/>
              </a:rPr>
              <a:t>推進に係る取組の体制整備と基本方針</a:t>
            </a:r>
            <a:endParaRPr kumimoji="0" lang="en-US" altLang="ja-JP" sz="1800" b="1" i="0" strike="noStrike" kern="1200" cap="none" spc="0" normalizeH="0" baseline="0" noProof="0" dirty="0">
              <a:ln>
                <a:noFill/>
              </a:ln>
              <a:effectLst/>
              <a:uLnTx/>
              <a:uFillTx/>
              <a:latin typeface="BIZ UDPゴシック"/>
              <a:ea typeface="BIZ UDPゴシック"/>
              <a:cs typeface="+mn-cs"/>
            </a:endParaRPr>
          </a:p>
          <a:p>
            <a:pPr marL="357188"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tab pos="54360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2-1.</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庁舎建て替えに係る体制整備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7</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1762125" rtl="0" eaLnBrk="1" fontAlgn="ctr" latinLnBrk="0" hangingPunct="1">
              <a:lnSpc>
                <a:spcPct val="130000"/>
              </a:lnSpc>
              <a:spcBef>
                <a:spcPts val="0"/>
              </a:spcBef>
              <a:spcAft>
                <a:spcPts val="0"/>
              </a:spcAft>
              <a:buClrTx/>
              <a:buSzTx/>
              <a:buFont typeface="Arial" panose="020B0604020202020204" pitchFamily="34" charset="0"/>
              <a:buNone/>
              <a:tabLst>
                <a:tab pos="54360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2-2.</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1" lang="en-US" altLang="ja-JP" sz="16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推進に当たり押さえておくべき基本方針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9</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660380"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strike="noStrike" kern="1200" cap="none" spc="0" normalizeH="0" baseline="0" noProof="0" dirty="0">
                <a:ln>
                  <a:noFill/>
                </a:ln>
                <a:solidFill>
                  <a:srgbClr val="31926F"/>
                </a:solidFill>
                <a:effectLst/>
                <a:uLnTx/>
                <a:uFillTx/>
                <a:latin typeface="BIZ UDPゴシック"/>
                <a:ea typeface="BIZ UDPゴシック"/>
                <a:cs typeface="+mn-cs"/>
              </a:rPr>
              <a:t>3. </a:t>
            </a:r>
            <a:r>
              <a:rPr kumimoji="1" lang="en-US" altLang="ja-JP" sz="18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800" b="1" i="0" strike="noStrike" kern="1200" cap="none" spc="0" normalizeH="0" baseline="0" noProof="0" dirty="0">
                <a:ln>
                  <a:noFill/>
                </a:ln>
                <a:solidFill>
                  <a:srgbClr val="000000"/>
                </a:solidFill>
                <a:effectLst/>
                <a:uLnTx/>
                <a:uFillTx/>
                <a:latin typeface="BIZ UDPゴシック"/>
                <a:ea typeface="BIZ UDPゴシック"/>
                <a:cs typeface="+mn-cs"/>
              </a:rPr>
              <a:t>推進に係る取組の戦略</a:t>
            </a:r>
            <a:endParaRPr kumimoji="0" lang="en-US" altLang="ja-JP" sz="1800" b="1"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4927600" rtl="0" eaLnBrk="1" fontAlgn="ctr" latinLnBrk="0" hangingPunct="1">
              <a:lnSpc>
                <a:spcPct val="130000"/>
              </a:lnSpc>
              <a:spcBef>
                <a:spcPts val="0"/>
              </a:spcBef>
              <a:spcAft>
                <a:spcPts val="0"/>
              </a:spcAft>
              <a:buClrTx/>
              <a:buSzTx/>
              <a:buFont typeface="Arial" panose="020B0604020202020204" pitchFamily="34" charset="0"/>
              <a:buNone/>
              <a:tabLst>
                <a:tab pos="1800000" algn="l"/>
                <a:tab pos="53100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3-1.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窓口業務改善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14</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92725"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3-2.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柔軟な働き方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20</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3-3. 	</a:t>
            </a:r>
            <a:r>
              <a:rPr kumimoji="0" lang="ja-JP" altLang="en-US"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ペーパーレス</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29</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7950"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3-4.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環境・安全対策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34</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3-5. 	IT</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基盤の見直し</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39</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660380" marR="0" lvl="1"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strike="noStrike" kern="1200" cap="none" spc="0" normalizeH="0" baseline="0" noProof="0" dirty="0">
                <a:ln>
                  <a:noFill/>
                </a:ln>
                <a:solidFill>
                  <a:srgbClr val="31926F"/>
                </a:solidFill>
                <a:effectLst/>
                <a:uLnTx/>
                <a:uFillTx/>
                <a:latin typeface="BIZ UDPゴシック"/>
                <a:ea typeface="BIZ UDPゴシック"/>
                <a:cs typeface="+mn-cs"/>
              </a:rPr>
              <a:t>4. </a:t>
            </a:r>
            <a:r>
              <a:rPr kumimoji="1" lang="en-US" altLang="ja-JP" sz="18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800" b="1" i="0" strike="noStrike" kern="1200" cap="none" spc="0" normalizeH="0" baseline="0" noProof="0" dirty="0">
                <a:ln>
                  <a:noFill/>
                </a:ln>
                <a:solidFill>
                  <a:srgbClr val="000000"/>
                </a:solidFill>
                <a:effectLst/>
                <a:uLnTx/>
                <a:uFillTx/>
                <a:latin typeface="BIZ UDPゴシック"/>
                <a:ea typeface="BIZ UDPゴシック"/>
                <a:cs typeface="+mn-cs"/>
              </a:rPr>
              <a:t>推進に係る取組の施策</a:t>
            </a:r>
            <a:endParaRPr kumimoji="0" lang="en-US" altLang="ja-JP" sz="1800" b="1"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4-1. 	</a:t>
            </a:r>
            <a:r>
              <a:rPr kumimoji="0" lang="ja-JP" altLang="en-US"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ワンストップサービス</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44</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4-2.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書かない窓口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47</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4-3.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デジタルサイネージ</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50</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4-4.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混雑状況配信サービス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53</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4-5. 	</a:t>
            </a:r>
            <a:r>
              <a:rPr lang="ja-JP" altLang="en-US" sz="1600" dirty="0">
                <a:solidFill>
                  <a:srgbClr val="000000"/>
                </a:solidFill>
                <a:latin typeface="BIZ UDPゴシック"/>
                <a:ea typeface="BIZ UDPゴシック"/>
              </a:rPr>
              <a:t>来庁</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予約サービス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55</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4-6.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コンビニ交付サービス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57</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4-7.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行政手続きのオンライン申請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59</a:t>
            </a:r>
            <a:endPar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4-8.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決済方法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61</a:t>
            </a:r>
            <a:endPar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2643188" rtl="0" eaLnBrk="1" fontAlgn="ctr" latinLnBrk="0" hangingPunct="1">
              <a:lnSpc>
                <a:spcPct val="130000"/>
              </a:lnSpc>
              <a:spcBef>
                <a:spcPts val="0"/>
              </a:spcBef>
              <a:spcAft>
                <a:spcPts val="0"/>
              </a:spcAft>
              <a:buClrTx/>
              <a:buSzTx/>
              <a:buFont typeface="Arial" panose="020B0604020202020204" pitchFamily="34" charset="0"/>
              <a:buNone/>
              <a:tabLst>
                <a:tab pos="1790700" algn="l"/>
              </a:tabLst>
              <a:defRPr/>
            </a:pPr>
            <a:r>
              <a:rPr kumimoji="0" lang="en-US" altLang="ja-JP" sz="1600" b="0" i="0" strike="noStrike" kern="1200" cap="none" spc="0" normalizeH="0" baseline="0" noProof="0" dirty="0">
                <a:ln>
                  <a:noFill/>
                </a:ln>
                <a:solidFill>
                  <a:srgbClr val="000000"/>
                </a:solidFill>
                <a:effectLst/>
                <a:uLnTx/>
                <a:uFillTx/>
                <a:latin typeface="BIZ UDPゴシック"/>
                <a:ea typeface="BIZ UDPゴシック"/>
                <a:cs typeface="+mn-cs"/>
              </a:rPr>
              <a:t>4-9.	</a:t>
            </a:r>
            <a:r>
              <a:rPr kumimoji="0" lang="ja-JP" altLang="en-US" sz="1600" b="0" i="0" strike="noStrike" kern="1200" cap="none" spc="0" normalizeH="0" baseline="0" noProof="0" dirty="0">
                <a:ln>
                  <a:noFill/>
                </a:ln>
                <a:solidFill>
                  <a:srgbClr val="000000"/>
                </a:solidFill>
                <a:effectLst/>
                <a:uLnTx/>
                <a:uFillTx/>
                <a:latin typeface="BIZ UDPゴシック"/>
                <a:ea typeface="BIZ UDPゴシック"/>
                <a:cs typeface="+mn-cs"/>
              </a:rPr>
              <a:t>オンライン会議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lang="en-US" altLang="ja-JP" sz="1600" dirty="0">
                <a:solidFill>
                  <a:srgbClr val="000000"/>
                </a:solidFill>
                <a:latin typeface="BIZ UDPゴシック"/>
                <a:ea typeface="BIZ UDPゴシック"/>
              </a:rPr>
              <a:t>63</a:t>
            </a:r>
            <a:endPar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kumimoji="1" lang="ja-JP" altLang="en-US" dirty="0"/>
              <a:t>目次</a:t>
            </a:r>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3</a:t>
            </a:fld>
            <a:endParaRPr kumimoji="1" lang="ja-JP" altLang="en-US" dirty="0"/>
          </a:p>
        </p:txBody>
      </p:sp>
      <p:sp>
        <p:nvSpPr>
          <p:cNvPr id="55" name="四角形: 角を丸くする 54">
            <a:extLst>
              <a:ext uri="{FF2B5EF4-FFF2-40B4-BE49-F238E27FC236}">
                <a16:creationId xmlns:a16="http://schemas.microsoft.com/office/drawing/2014/main" id="{85D1D97F-F1E3-8352-E44E-6AB6284A52D3}"/>
              </a:ext>
            </a:extLst>
          </p:cNvPr>
          <p:cNvSpPr/>
          <p:nvPr/>
        </p:nvSpPr>
        <p:spPr>
          <a:xfrm>
            <a:off x="1422856" y="4101085"/>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83967825-8BF6-7A58-D30C-DE06ACC6D7EF}"/>
              </a:ext>
            </a:extLst>
          </p:cNvPr>
          <p:cNvSpPr/>
          <p:nvPr/>
        </p:nvSpPr>
        <p:spPr>
          <a:xfrm>
            <a:off x="1422856" y="4415523"/>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7" name="四角形: 角を丸くする 56">
            <a:extLst>
              <a:ext uri="{FF2B5EF4-FFF2-40B4-BE49-F238E27FC236}">
                <a16:creationId xmlns:a16="http://schemas.microsoft.com/office/drawing/2014/main" id="{6BF639A4-D700-9F4F-86FF-01ECAB796241}"/>
              </a:ext>
            </a:extLst>
          </p:cNvPr>
          <p:cNvSpPr/>
          <p:nvPr/>
        </p:nvSpPr>
        <p:spPr>
          <a:xfrm>
            <a:off x="1422856" y="4729961"/>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2202BE88-28A6-3B7D-819F-1A3C75CE8127}"/>
              </a:ext>
            </a:extLst>
          </p:cNvPr>
          <p:cNvSpPr/>
          <p:nvPr/>
        </p:nvSpPr>
        <p:spPr>
          <a:xfrm>
            <a:off x="1422856" y="5044399"/>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9" name="四角形: 角を丸くする 58">
            <a:extLst>
              <a:ext uri="{FF2B5EF4-FFF2-40B4-BE49-F238E27FC236}">
                <a16:creationId xmlns:a16="http://schemas.microsoft.com/office/drawing/2014/main" id="{9AF34998-CD54-97C3-19F4-F7AEB6530176}"/>
              </a:ext>
            </a:extLst>
          </p:cNvPr>
          <p:cNvSpPr/>
          <p:nvPr/>
        </p:nvSpPr>
        <p:spPr>
          <a:xfrm>
            <a:off x="1422856" y="5358837"/>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A070A577-7E4D-ADCE-C911-9850C6EA8320}"/>
              </a:ext>
            </a:extLst>
          </p:cNvPr>
          <p:cNvSpPr/>
          <p:nvPr/>
        </p:nvSpPr>
        <p:spPr>
          <a:xfrm>
            <a:off x="1422856" y="634597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61" name="四角形: 角を丸くする 60">
            <a:extLst>
              <a:ext uri="{FF2B5EF4-FFF2-40B4-BE49-F238E27FC236}">
                <a16:creationId xmlns:a16="http://schemas.microsoft.com/office/drawing/2014/main" id="{00DDA377-DAF6-7FB8-C3E9-06C8EEF64831}"/>
              </a:ext>
            </a:extLst>
          </p:cNvPr>
          <p:cNvSpPr/>
          <p:nvPr/>
        </p:nvSpPr>
        <p:spPr>
          <a:xfrm>
            <a:off x="1422856" y="666354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62" name="四角形: 角を丸くする 61">
            <a:extLst>
              <a:ext uri="{FF2B5EF4-FFF2-40B4-BE49-F238E27FC236}">
                <a16:creationId xmlns:a16="http://schemas.microsoft.com/office/drawing/2014/main" id="{711FDC72-3393-031A-D719-8D3052C1E723}"/>
              </a:ext>
            </a:extLst>
          </p:cNvPr>
          <p:cNvSpPr/>
          <p:nvPr/>
        </p:nvSpPr>
        <p:spPr>
          <a:xfrm>
            <a:off x="1422856" y="698111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63" name="四角形: 角を丸くする 62">
            <a:extLst>
              <a:ext uri="{FF2B5EF4-FFF2-40B4-BE49-F238E27FC236}">
                <a16:creationId xmlns:a16="http://schemas.microsoft.com/office/drawing/2014/main" id="{CB48AC3D-1775-66F6-3AF6-56D227FE0270}"/>
              </a:ext>
            </a:extLst>
          </p:cNvPr>
          <p:cNvSpPr/>
          <p:nvPr/>
        </p:nvSpPr>
        <p:spPr>
          <a:xfrm>
            <a:off x="1422856" y="729869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64" name="四角形: 角を丸くする 63">
            <a:extLst>
              <a:ext uri="{FF2B5EF4-FFF2-40B4-BE49-F238E27FC236}">
                <a16:creationId xmlns:a16="http://schemas.microsoft.com/office/drawing/2014/main" id="{7B0B71AF-FB18-F5A4-1BFF-E7F6768809EF}"/>
              </a:ext>
            </a:extLst>
          </p:cNvPr>
          <p:cNvSpPr/>
          <p:nvPr/>
        </p:nvSpPr>
        <p:spPr>
          <a:xfrm>
            <a:off x="1422856" y="761626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65" name="四角形: 角を丸くする 64">
            <a:extLst>
              <a:ext uri="{FF2B5EF4-FFF2-40B4-BE49-F238E27FC236}">
                <a16:creationId xmlns:a16="http://schemas.microsoft.com/office/drawing/2014/main" id="{291D837F-5A16-F98A-3643-09F22AF5A7C2}"/>
              </a:ext>
            </a:extLst>
          </p:cNvPr>
          <p:cNvSpPr/>
          <p:nvPr/>
        </p:nvSpPr>
        <p:spPr>
          <a:xfrm>
            <a:off x="1422856" y="793383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66" name="四角形: 角を丸くする 65">
            <a:extLst>
              <a:ext uri="{FF2B5EF4-FFF2-40B4-BE49-F238E27FC236}">
                <a16:creationId xmlns:a16="http://schemas.microsoft.com/office/drawing/2014/main" id="{4F4F8887-0E35-6E11-3655-848B65E802BA}"/>
              </a:ext>
            </a:extLst>
          </p:cNvPr>
          <p:cNvSpPr/>
          <p:nvPr/>
        </p:nvSpPr>
        <p:spPr>
          <a:xfrm>
            <a:off x="1422856" y="825140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67" name="四角形: 角を丸くする 66">
            <a:extLst>
              <a:ext uri="{FF2B5EF4-FFF2-40B4-BE49-F238E27FC236}">
                <a16:creationId xmlns:a16="http://schemas.microsoft.com/office/drawing/2014/main" id="{C62E439B-26DC-1B7E-898C-BE7CCB9E6CB2}"/>
              </a:ext>
            </a:extLst>
          </p:cNvPr>
          <p:cNvSpPr/>
          <p:nvPr/>
        </p:nvSpPr>
        <p:spPr>
          <a:xfrm>
            <a:off x="1422856" y="8568982"/>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68" name="四角形: 角を丸くする 67">
            <a:extLst>
              <a:ext uri="{FF2B5EF4-FFF2-40B4-BE49-F238E27FC236}">
                <a16:creationId xmlns:a16="http://schemas.microsoft.com/office/drawing/2014/main" id="{384F3B75-E7C6-0300-45E9-BC3A04871BCC}"/>
              </a:ext>
            </a:extLst>
          </p:cNvPr>
          <p:cNvSpPr/>
          <p:nvPr/>
        </p:nvSpPr>
        <p:spPr>
          <a:xfrm>
            <a:off x="1422856" y="8886558"/>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Tree>
    <p:extLst>
      <p:ext uri="{BB962C8B-B14F-4D97-AF65-F5344CB8AC3E}">
        <p14:creationId xmlns:p14="http://schemas.microsoft.com/office/powerpoint/2010/main" val="335425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3545098812"/>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grpSp>
        <p:nvGrpSpPr>
          <p:cNvPr id="90" name="グループ化 89">
            <a:extLst>
              <a:ext uri="{FF2B5EF4-FFF2-40B4-BE49-F238E27FC236}">
                <a16:creationId xmlns:a16="http://schemas.microsoft.com/office/drawing/2014/main" id="{515AB491-A5DC-F277-684E-DA03612658E5}"/>
              </a:ext>
            </a:extLst>
          </p:cNvPr>
          <p:cNvGrpSpPr>
            <a:grpSpLocks/>
          </p:cNvGrpSpPr>
          <p:nvPr/>
        </p:nvGrpSpPr>
        <p:grpSpPr>
          <a:xfrm>
            <a:off x="503196" y="2883155"/>
            <a:ext cx="1476000" cy="5803573"/>
            <a:chOff x="-2554288" y="4511625"/>
            <a:chExt cx="968120" cy="4335303"/>
          </a:xfrm>
        </p:grpSpPr>
        <p:sp>
          <p:nvSpPr>
            <p:cNvPr id="85" name="フリーフォーム: 図形 84">
              <a:extLst>
                <a:ext uri="{FF2B5EF4-FFF2-40B4-BE49-F238E27FC236}">
                  <a16:creationId xmlns:a16="http://schemas.microsoft.com/office/drawing/2014/main" id="{1C3B98AC-6750-48E9-FD51-F5727319B09D}"/>
                </a:ext>
              </a:extLst>
            </p:cNvPr>
            <p:cNvSpPr/>
            <p:nvPr/>
          </p:nvSpPr>
          <p:spPr>
            <a:xfrm>
              <a:off x="-2554288" y="7782986"/>
              <a:ext cx="968120" cy="1063942"/>
            </a:xfrm>
            <a:custGeom>
              <a:avLst/>
              <a:gdLst>
                <a:gd name="connsiteX0" fmla="*/ 0 w 968120"/>
                <a:gd name="connsiteY0" fmla="*/ 0 h 1063942"/>
                <a:gd name="connsiteX1" fmla="*/ 0 w 968120"/>
                <a:gd name="connsiteY1" fmla="*/ 807053 h 1063942"/>
                <a:gd name="connsiteX2" fmla="*/ 484156 w 968120"/>
                <a:gd name="connsiteY2" fmla="*/ 1063942 h 1063942"/>
                <a:gd name="connsiteX3" fmla="*/ 968121 w 968120"/>
                <a:gd name="connsiteY3" fmla="*/ 807053 h 1063942"/>
                <a:gd name="connsiteX4" fmla="*/ 968121 w 968120"/>
                <a:gd name="connsiteY4" fmla="*/ 0 h 1063942"/>
                <a:gd name="connsiteX5" fmla="*/ 484156 w 968120"/>
                <a:gd name="connsiteY5" fmla="*/ 256984 h 1063942"/>
                <a:gd name="connsiteX6" fmla="*/ 0 w 968120"/>
                <a:gd name="connsiteY6" fmla="*/ 0 h 1063942"/>
                <a:gd name="connsiteX7" fmla="*/ 0 w 968120"/>
                <a:gd name="connsiteY7" fmla="*/ 0 h 1063942"/>
                <a:gd name="connsiteX8" fmla="*/ 0 w 968120"/>
                <a:gd name="connsiteY8" fmla="*/ 0 h 1063942"/>
                <a:gd name="connsiteX9" fmla="*/ 0 w 968120"/>
                <a:gd name="connsiteY9" fmla="*/ 0 h 1063942"/>
                <a:gd name="connsiteX10" fmla="*/ 0 w 968120"/>
                <a:gd name="connsiteY10" fmla="*/ 0 h 10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63942">
                  <a:moveTo>
                    <a:pt x="0" y="0"/>
                  </a:moveTo>
                  <a:lnTo>
                    <a:pt x="0" y="807053"/>
                  </a:lnTo>
                  <a:lnTo>
                    <a:pt x="484156" y="1063942"/>
                  </a:lnTo>
                  <a:lnTo>
                    <a:pt x="968121" y="807053"/>
                  </a:lnTo>
                  <a:lnTo>
                    <a:pt x="968121" y="0"/>
                  </a:lnTo>
                  <a:lnTo>
                    <a:pt x="484156" y="256984"/>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CBF0C3EC-8076-FCEB-A17B-256B80EFF32C}"/>
                </a:ext>
              </a:extLst>
            </p:cNvPr>
            <p:cNvSpPr/>
            <p:nvPr/>
          </p:nvSpPr>
          <p:spPr>
            <a:xfrm>
              <a:off x="-2554288" y="6955358"/>
              <a:ext cx="968120" cy="1059656"/>
            </a:xfrm>
            <a:custGeom>
              <a:avLst/>
              <a:gdLst>
                <a:gd name="connsiteX0" fmla="*/ 0 w 968120"/>
                <a:gd name="connsiteY0" fmla="*/ 0 h 1059656"/>
                <a:gd name="connsiteX1" fmla="*/ 0 w 968120"/>
                <a:gd name="connsiteY1" fmla="*/ 802386 h 1059656"/>
                <a:gd name="connsiteX2" fmla="*/ 484156 w 968120"/>
                <a:gd name="connsiteY2" fmla="*/ 1059656 h 1059656"/>
                <a:gd name="connsiteX3" fmla="*/ 968121 w 968120"/>
                <a:gd name="connsiteY3" fmla="*/ 802386 h 1059656"/>
                <a:gd name="connsiteX4" fmla="*/ 968121 w 968120"/>
                <a:gd name="connsiteY4" fmla="*/ 0 h 1059656"/>
                <a:gd name="connsiteX5" fmla="*/ 484156 w 968120"/>
                <a:gd name="connsiteY5" fmla="*/ 257080 h 1059656"/>
                <a:gd name="connsiteX6" fmla="*/ 0 w 968120"/>
                <a:gd name="connsiteY6" fmla="*/ 0 h 1059656"/>
                <a:gd name="connsiteX7" fmla="*/ 0 w 968120"/>
                <a:gd name="connsiteY7" fmla="*/ 0 h 1059656"/>
                <a:gd name="connsiteX8" fmla="*/ 0 w 968120"/>
                <a:gd name="connsiteY8" fmla="*/ 0 h 1059656"/>
                <a:gd name="connsiteX9" fmla="*/ 0 w 968120"/>
                <a:gd name="connsiteY9" fmla="*/ 0 h 1059656"/>
                <a:gd name="connsiteX10" fmla="*/ 0 w 968120"/>
                <a:gd name="connsiteY10"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59656">
                  <a:moveTo>
                    <a:pt x="0" y="0"/>
                  </a:moveTo>
                  <a:lnTo>
                    <a:pt x="0" y="802386"/>
                  </a:lnTo>
                  <a:lnTo>
                    <a:pt x="484156" y="1059656"/>
                  </a:lnTo>
                  <a:lnTo>
                    <a:pt x="968121" y="802386"/>
                  </a:lnTo>
                  <a:lnTo>
                    <a:pt x="968121" y="0"/>
                  </a:lnTo>
                  <a:lnTo>
                    <a:pt x="484156" y="257080"/>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071C2EE5-0016-D7A3-2D00-BD65F6A298B9}"/>
                </a:ext>
              </a:extLst>
            </p:cNvPr>
            <p:cNvSpPr/>
            <p:nvPr/>
          </p:nvSpPr>
          <p:spPr>
            <a:xfrm>
              <a:off x="-2554288" y="6127636"/>
              <a:ext cx="968120" cy="1059751"/>
            </a:xfrm>
            <a:custGeom>
              <a:avLst/>
              <a:gdLst>
                <a:gd name="connsiteX0" fmla="*/ 0 w 968120"/>
                <a:gd name="connsiteY0" fmla="*/ 0 h 1059751"/>
                <a:gd name="connsiteX1" fmla="*/ 0 w 968120"/>
                <a:gd name="connsiteY1" fmla="*/ 802386 h 1059751"/>
                <a:gd name="connsiteX2" fmla="*/ 484156 w 968120"/>
                <a:gd name="connsiteY2" fmla="*/ 1059752 h 1059751"/>
                <a:gd name="connsiteX3" fmla="*/ 968121 w 968120"/>
                <a:gd name="connsiteY3" fmla="*/ 802386 h 1059751"/>
                <a:gd name="connsiteX4" fmla="*/ 968121 w 968120"/>
                <a:gd name="connsiteY4" fmla="*/ 0 h 1059751"/>
                <a:gd name="connsiteX5" fmla="*/ 484156 w 968120"/>
                <a:gd name="connsiteY5" fmla="*/ 257365 h 1059751"/>
                <a:gd name="connsiteX6" fmla="*/ 0 w 968120"/>
                <a:gd name="connsiteY6" fmla="*/ 0 h 1059751"/>
                <a:gd name="connsiteX7" fmla="*/ 0 w 968120"/>
                <a:gd name="connsiteY7" fmla="*/ 0 h 1059751"/>
                <a:gd name="connsiteX8" fmla="*/ 0 w 968120"/>
                <a:gd name="connsiteY8" fmla="*/ 0 h 1059751"/>
                <a:gd name="connsiteX9" fmla="*/ 0 w 968120"/>
                <a:gd name="connsiteY9" fmla="*/ 0 h 1059751"/>
                <a:gd name="connsiteX10" fmla="*/ 0 w 968120"/>
                <a:gd name="connsiteY10" fmla="*/ 0 h 105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59751">
                  <a:moveTo>
                    <a:pt x="0" y="0"/>
                  </a:moveTo>
                  <a:lnTo>
                    <a:pt x="0" y="802386"/>
                  </a:lnTo>
                  <a:lnTo>
                    <a:pt x="484156" y="1059752"/>
                  </a:lnTo>
                  <a:lnTo>
                    <a:pt x="968121" y="802386"/>
                  </a:lnTo>
                  <a:lnTo>
                    <a:pt x="968121" y="0"/>
                  </a:lnTo>
                  <a:lnTo>
                    <a:pt x="484156" y="257365"/>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2B6428FD-2E36-C38E-5355-6C2C07A2A647}"/>
                </a:ext>
              </a:extLst>
            </p:cNvPr>
            <p:cNvSpPr/>
            <p:nvPr/>
          </p:nvSpPr>
          <p:spPr>
            <a:xfrm>
              <a:off x="-2554288" y="5295722"/>
              <a:ext cx="968120" cy="1063942"/>
            </a:xfrm>
            <a:custGeom>
              <a:avLst/>
              <a:gdLst>
                <a:gd name="connsiteX0" fmla="*/ 0 w 968120"/>
                <a:gd name="connsiteY0" fmla="*/ 0 h 1063942"/>
                <a:gd name="connsiteX1" fmla="*/ 0 w 968120"/>
                <a:gd name="connsiteY1" fmla="*/ 806958 h 1063942"/>
                <a:gd name="connsiteX2" fmla="*/ 484156 w 968120"/>
                <a:gd name="connsiteY2" fmla="*/ 1063943 h 1063942"/>
                <a:gd name="connsiteX3" fmla="*/ 968121 w 968120"/>
                <a:gd name="connsiteY3" fmla="*/ 806958 h 1063942"/>
                <a:gd name="connsiteX4" fmla="*/ 968121 w 968120"/>
                <a:gd name="connsiteY4" fmla="*/ 0 h 1063942"/>
                <a:gd name="connsiteX5" fmla="*/ 484156 w 968120"/>
                <a:gd name="connsiteY5" fmla="*/ 257080 h 1063942"/>
                <a:gd name="connsiteX6" fmla="*/ 0 w 968120"/>
                <a:gd name="connsiteY6" fmla="*/ 0 h 1063942"/>
                <a:gd name="connsiteX7" fmla="*/ 0 w 968120"/>
                <a:gd name="connsiteY7" fmla="*/ 0 h 1063942"/>
                <a:gd name="connsiteX8" fmla="*/ 0 w 968120"/>
                <a:gd name="connsiteY8" fmla="*/ 0 h 1063942"/>
                <a:gd name="connsiteX9" fmla="*/ 0 w 968120"/>
                <a:gd name="connsiteY9" fmla="*/ 0 h 1063942"/>
                <a:gd name="connsiteX10" fmla="*/ 0 w 968120"/>
                <a:gd name="connsiteY10" fmla="*/ 0 h 10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120" h="1063942">
                  <a:moveTo>
                    <a:pt x="0" y="0"/>
                  </a:moveTo>
                  <a:lnTo>
                    <a:pt x="0" y="806958"/>
                  </a:lnTo>
                  <a:lnTo>
                    <a:pt x="484156" y="1063943"/>
                  </a:lnTo>
                  <a:lnTo>
                    <a:pt x="968121" y="806958"/>
                  </a:lnTo>
                  <a:lnTo>
                    <a:pt x="968121" y="0"/>
                  </a:lnTo>
                  <a:lnTo>
                    <a:pt x="484156" y="257080"/>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93119403-663E-D010-EC47-FA259E5738D8}"/>
                </a:ext>
              </a:extLst>
            </p:cNvPr>
            <p:cNvSpPr/>
            <p:nvPr/>
          </p:nvSpPr>
          <p:spPr>
            <a:xfrm>
              <a:off x="-2554288" y="4511625"/>
              <a:ext cx="968120" cy="1016127"/>
            </a:xfrm>
            <a:custGeom>
              <a:avLst/>
              <a:gdLst>
                <a:gd name="connsiteX0" fmla="*/ 0 w 968120"/>
                <a:gd name="connsiteY0" fmla="*/ 0 h 1016127"/>
                <a:gd name="connsiteX1" fmla="*/ 0 w 968120"/>
                <a:gd name="connsiteY1" fmla="*/ 758857 h 1016127"/>
                <a:gd name="connsiteX2" fmla="*/ 484156 w 968120"/>
                <a:gd name="connsiteY2" fmla="*/ 1016127 h 1016127"/>
                <a:gd name="connsiteX3" fmla="*/ 968121 w 968120"/>
                <a:gd name="connsiteY3" fmla="*/ 758857 h 1016127"/>
                <a:gd name="connsiteX4" fmla="*/ 968121 w 968120"/>
                <a:gd name="connsiteY4" fmla="*/ 0 h 1016127"/>
                <a:gd name="connsiteX5" fmla="*/ 0 w 968120"/>
                <a:gd name="connsiteY5" fmla="*/ 0 h 1016127"/>
                <a:gd name="connsiteX6" fmla="*/ 0 w 968120"/>
                <a:gd name="connsiteY6" fmla="*/ 0 h 1016127"/>
                <a:gd name="connsiteX7" fmla="*/ 0 w 968120"/>
                <a:gd name="connsiteY7" fmla="*/ 0 h 1016127"/>
                <a:gd name="connsiteX8" fmla="*/ 0 w 968120"/>
                <a:gd name="connsiteY8" fmla="*/ 0 h 1016127"/>
                <a:gd name="connsiteX9" fmla="*/ 0 w 968120"/>
                <a:gd name="connsiteY9" fmla="*/ 0 h 10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120" h="1016127">
                  <a:moveTo>
                    <a:pt x="0" y="0"/>
                  </a:moveTo>
                  <a:lnTo>
                    <a:pt x="0" y="758857"/>
                  </a:lnTo>
                  <a:lnTo>
                    <a:pt x="484156" y="1016127"/>
                  </a:lnTo>
                  <a:lnTo>
                    <a:pt x="968121" y="758857"/>
                  </a:lnTo>
                  <a:lnTo>
                    <a:pt x="968121" y="0"/>
                  </a:lnTo>
                  <a:lnTo>
                    <a:pt x="0" y="0"/>
                  </a:lnTo>
                  <a:lnTo>
                    <a:pt x="0" y="0"/>
                  </a:lnTo>
                  <a:lnTo>
                    <a:pt x="0" y="0"/>
                  </a:lnTo>
                  <a:lnTo>
                    <a:pt x="0" y="0"/>
                  </a:lnTo>
                  <a:lnTo>
                    <a:pt x="0" y="0"/>
                  </a:lnTo>
                  <a:close/>
                </a:path>
              </a:pathLst>
            </a:custGeom>
            <a:solidFill>
              <a:srgbClr val="31926F"/>
            </a:solidFill>
            <a:ln w="9525" cap="flat">
              <a:noFill/>
              <a:prstDash val="solid"/>
              <a:miter/>
            </a:ln>
          </p:spPr>
          <p:txBody>
            <a:bodyPr rtlCol="0" anchor="ctr"/>
            <a:lstStyle/>
            <a:p>
              <a:endParaRPr lang="ja-JP" altLang="en-US"/>
            </a:p>
          </p:txBody>
        </p:sp>
      </p:gr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30</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823868B6-F634-4EF2-37FF-9AC4CCCE4708}"/>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11" name="正方形/長方形 10">
            <a:extLst>
              <a:ext uri="{FF2B5EF4-FFF2-40B4-BE49-F238E27FC236}">
                <a16:creationId xmlns:a16="http://schemas.microsoft.com/office/drawing/2014/main" id="{89D55AFC-B5E7-8286-8560-377A436B09E5}"/>
              </a:ext>
            </a:extLst>
          </p:cNvPr>
          <p:cNvSpPr/>
          <p:nvPr/>
        </p:nvSpPr>
        <p:spPr>
          <a:xfrm>
            <a:off x="503238" y="1762576"/>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」の取組を、庁舎建て替え等と併せて実施</a:t>
            </a:r>
            <a:r>
              <a:rPr kumimoji="1" lang="ja-JP" altLang="en-US" sz="1200" dirty="0">
                <a:solidFill>
                  <a:schemeClr val="tx1"/>
                </a:solidFill>
                <a:latin typeface="BIZ UDPゴシック" panose="020B0400000000000000" pitchFamily="50" charset="-128"/>
                <a:ea typeface="BIZ UDPゴシック" panose="020B0400000000000000" pitchFamily="50" charset="-128"/>
              </a:rPr>
              <a:t>する場合の主な</a:t>
            </a:r>
            <a:r>
              <a:rPr kumimoji="1" lang="ja-JP" altLang="en-US" sz="1200" dirty="0">
                <a:solidFill>
                  <a:srgbClr val="000000"/>
                </a:solidFill>
                <a:latin typeface="BIZ UDPゴシック" panose="020B0400000000000000" pitchFamily="50" charset="-128"/>
                <a:ea typeface="BIZ UDPゴシック" panose="020B0400000000000000" pitchFamily="50" charset="-128"/>
              </a:rPr>
              <a:t>手順は以下のとおりとなる。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建て替えだけでなく、改修やレイアウト変更等と合わせて実施する場合や、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のみ推進する場合にも、下記の手順を参考にされたい。</a:t>
            </a:r>
          </a:p>
        </p:txBody>
      </p:sp>
      <p:grpSp>
        <p:nvGrpSpPr>
          <p:cNvPr id="12" name="グループ化 11">
            <a:extLst>
              <a:ext uri="{FF2B5EF4-FFF2-40B4-BE49-F238E27FC236}">
                <a16:creationId xmlns:a16="http://schemas.microsoft.com/office/drawing/2014/main" id="{67BD0742-5D1C-9994-2814-08168FA476D0}"/>
              </a:ext>
            </a:extLst>
          </p:cNvPr>
          <p:cNvGrpSpPr/>
          <p:nvPr/>
        </p:nvGrpSpPr>
        <p:grpSpPr>
          <a:xfrm>
            <a:off x="503196" y="1368000"/>
            <a:ext cx="6552000" cy="252000"/>
            <a:chOff x="504000" y="5705617"/>
            <a:chExt cx="6552000" cy="252000"/>
          </a:xfrm>
        </p:grpSpPr>
        <p:sp>
          <p:nvSpPr>
            <p:cNvPr id="13" name="正方形/長方形 12">
              <a:extLst>
                <a:ext uri="{FF2B5EF4-FFF2-40B4-BE49-F238E27FC236}">
                  <a16:creationId xmlns:a16="http://schemas.microsoft.com/office/drawing/2014/main" id="{83712C27-0A09-3BC4-5D92-061CBEDAF0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DA0860F1-0CB1-5DA3-BA3C-EA860BC5C4D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sp>
        <p:nvSpPr>
          <p:cNvPr id="23" name="テキスト ボックス 22">
            <a:extLst>
              <a:ext uri="{FF2B5EF4-FFF2-40B4-BE49-F238E27FC236}">
                <a16:creationId xmlns:a16="http://schemas.microsoft.com/office/drawing/2014/main" id="{F1303A36-7C32-E2EE-1905-AF7E12970729}"/>
              </a:ext>
            </a:extLst>
          </p:cNvPr>
          <p:cNvSpPr txBox="1"/>
          <p:nvPr/>
        </p:nvSpPr>
        <p:spPr>
          <a:xfrm>
            <a:off x="807032" y="7860690"/>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A5AFFC3-C85F-E7B6-7DAE-E5C0BF779DA4}"/>
              </a:ext>
            </a:extLst>
          </p:cNvPr>
          <p:cNvSpPr txBox="1"/>
          <p:nvPr/>
        </p:nvSpPr>
        <p:spPr>
          <a:xfrm>
            <a:off x="830827" y="3352993"/>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45" name="テキスト ボックス 44">
            <a:extLst>
              <a:ext uri="{FF2B5EF4-FFF2-40B4-BE49-F238E27FC236}">
                <a16:creationId xmlns:a16="http://schemas.microsoft.com/office/drawing/2014/main" id="{256FA2B8-5A65-8DEC-D0E4-4F847D6F0480}"/>
              </a:ext>
            </a:extLst>
          </p:cNvPr>
          <p:cNvSpPr txBox="1"/>
          <p:nvPr/>
        </p:nvSpPr>
        <p:spPr>
          <a:xfrm>
            <a:off x="830827" y="4533353"/>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46" name="テキスト ボックス 45">
            <a:extLst>
              <a:ext uri="{FF2B5EF4-FFF2-40B4-BE49-F238E27FC236}">
                <a16:creationId xmlns:a16="http://schemas.microsoft.com/office/drawing/2014/main" id="{A053E4E4-F9A2-6447-F28D-B604EB5D8D32}"/>
              </a:ext>
            </a:extLst>
          </p:cNvPr>
          <p:cNvSpPr txBox="1"/>
          <p:nvPr/>
        </p:nvSpPr>
        <p:spPr>
          <a:xfrm>
            <a:off x="830827" y="565939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7" name="テキスト ボックス 46">
            <a:extLst>
              <a:ext uri="{FF2B5EF4-FFF2-40B4-BE49-F238E27FC236}">
                <a16:creationId xmlns:a16="http://schemas.microsoft.com/office/drawing/2014/main" id="{7BDB6F6F-EEDC-C924-F76F-BC1C3BC5FC5F}"/>
              </a:ext>
            </a:extLst>
          </p:cNvPr>
          <p:cNvSpPr txBox="1"/>
          <p:nvPr/>
        </p:nvSpPr>
        <p:spPr>
          <a:xfrm>
            <a:off x="830827" y="678089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6BEBCBA1-AE32-0DC1-E126-996F5B636B6C}"/>
              </a:ext>
            </a:extLst>
          </p:cNvPr>
          <p:cNvSpPr/>
          <p:nvPr/>
        </p:nvSpPr>
        <p:spPr>
          <a:xfrm>
            <a:off x="4716438" y="2883153"/>
            <a:ext cx="2340000" cy="3258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63" name="グループ化 62">
            <a:extLst>
              <a:ext uri="{FF2B5EF4-FFF2-40B4-BE49-F238E27FC236}">
                <a16:creationId xmlns:a16="http://schemas.microsoft.com/office/drawing/2014/main" id="{B30ED92F-ED7D-426F-E12E-24E293AEDA2D}"/>
              </a:ext>
            </a:extLst>
          </p:cNvPr>
          <p:cNvGrpSpPr/>
          <p:nvPr/>
        </p:nvGrpSpPr>
        <p:grpSpPr>
          <a:xfrm>
            <a:off x="4716438" y="2883155"/>
            <a:ext cx="2340000" cy="504000"/>
            <a:chOff x="4716438" y="2601456"/>
            <a:chExt cx="2340000" cy="504000"/>
          </a:xfrm>
        </p:grpSpPr>
        <p:cxnSp>
          <p:nvCxnSpPr>
            <p:cNvPr id="69" name="直線コネクタ 68">
              <a:extLst>
                <a:ext uri="{FF2B5EF4-FFF2-40B4-BE49-F238E27FC236}">
                  <a16:creationId xmlns:a16="http://schemas.microsoft.com/office/drawing/2014/main" id="{47ECFE20-C756-6282-9FA1-D89A0DAA65C1}"/>
                </a:ext>
              </a:extLst>
            </p:cNvPr>
            <p:cNvCxnSpPr>
              <a:cxnSpLocks/>
            </p:cNvCxnSpPr>
            <p:nvPr/>
          </p:nvCxnSpPr>
          <p:spPr>
            <a:xfrm>
              <a:off x="4716438" y="2601456"/>
              <a:ext cx="234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70" name="グラフィックス 56">
              <a:extLst>
                <a:ext uri="{FF2B5EF4-FFF2-40B4-BE49-F238E27FC236}">
                  <a16:creationId xmlns:a16="http://schemas.microsoft.com/office/drawing/2014/main" id="{DD55486C-070A-8113-3D84-8165200E2499}"/>
                </a:ext>
              </a:extLst>
            </p:cNvPr>
            <p:cNvSpPr>
              <a:spLocks noChangeAspect="1"/>
            </p:cNvSpPr>
            <p:nvPr/>
          </p:nvSpPr>
          <p:spPr>
            <a:xfrm>
              <a:off x="5239001" y="26014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grpSp>
      <p:sp>
        <p:nvSpPr>
          <p:cNvPr id="40" name="正方形/長方形 39">
            <a:extLst>
              <a:ext uri="{FF2B5EF4-FFF2-40B4-BE49-F238E27FC236}">
                <a16:creationId xmlns:a16="http://schemas.microsoft.com/office/drawing/2014/main" id="{096B288E-623C-AE9D-6ADC-D200416A7295}"/>
              </a:ext>
            </a:extLst>
          </p:cNvPr>
          <p:cNvSpPr/>
          <p:nvPr/>
        </p:nvSpPr>
        <p:spPr>
          <a:xfrm>
            <a:off x="4716438" y="6133170"/>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CF35DFA1-FC3F-19C0-2BC2-709539D3F0BB}"/>
              </a:ext>
            </a:extLst>
          </p:cNvPr>
          <p:cNvSpPr/>
          <p:nvPr/>
        </p:nvSpPr>
        <p:spPr>
          <a:xfrm>
            <a:off x="2215143" y="2883153"/>
            <a:ext cx="2340000" cy="1116222"/>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EDC03594-06C4-667E-C47A-61D8DCCE21B5}"/>
              </a:ext>
            </a:extLst>
          </p:cNvPr>
          <p:cNvSpPr/>
          <p:nvPr/>
        </p:nvSpPr>
        <p:spPr>
          <a:xfrm>
            <a:off x="2215143" y="3990640"/>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64" name="グループ化 63">
            <a:extLst>
              <a:ext uri="{FF2B5EF4-FFF2-40B4-BE49-F238E27FC236}">
                <a16:creationId xmlns:a16="http://schemas.microsoft.com/office/drawing/2014/main" id="{2D5347FF-7DC7-81C1-7C38-B5C236A280E9}"/>
              </a:ext>
            </a:extLst>
          </p:cNvPr>
          <p:cNvGrpSpPr/>
          <p:nvPr/>
        </p:nvGrpSpPr>
        <p:grpSpPr>
          <a:xfrm>
            <a:off x="2215143" y="2883155"/>
            <a:ext cx="2340000" cy="504000"/>
            <a:chOff x="2035144" y="2601456"/>
            <a:chExt cx="2340000" cy="504000"/>
          </a:xfrm>
        </p:grpSpPr>
        <p:cxnSp>
          <p:nvCxnSpPr>
            <p:cNvPr id="49" name="直線コネクタ 48">
              <a:extLst>
                <a:ext uri="{FF2B5EF4-FFF2-40B4-BE49-F238E27FC236}">
                  <a16:creationId xmlns:a16="http://schemas.microsoft.com/office/drawing/2014/main" id="{2C56E93F-D3E3-91BF-DBB9-C63DD112E39E}"/>
                </a:ext>
              </a:extLst>
            </p:cNvPr>
            <p:cNvCxnSpPr>
              <a:cxnSpLocks/>
            </p:cNvCxnSpPr>
            <p:nvPr/>
          </p:nvCxnSpPr>
          <p:spPr>
            <a:xfrm>
              <a:off x="2035144" y="2601456"/>
              <a:ext cx="234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50" name="グラフィックス 56">
              <a:extLst>
                <a:ext uri="{FF2B5EF4-FFF2-40B4-BE49-F238E27FC236}">
                  <a16:creationId xmlns:a16="http://schemas.microsoft.com/office/drawing/2014/main" id="{8B17C652-5197-6B35-8121-0747C7C4F521}"/>
                </a:ext>
              </a:extLst>
            </p:cNvPr>
            <p:cNvSpPr>
              <a:spLocks noChangeAspect="1"/>
            </p:cNvSpPr>
            <p:nvPr/>
          </p:nvSpPr>
          <p:spPr>
            <a:xfrm>
              <a:off x="2557707" y="2601456"/>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grpSp>
      <p:sp>
        <p:nvSpPr>
          <p:cNvPr id="84" name="正方形/長方形 83">
            <a:extLst>
              <a:ext uri="{FF2B5EF4-FFF2-40B4-BE49-F238E27FC236}">
                <a16:creationId xmlns:a16="http://schemas.microsoft.com/office/drawing/2014/main" id="{BA72E78F-F819-3DBC-FCD2-AFCD17F69AF7}"/>
              </a:ext>
            </a:extLst>
          </p:cNvPr>
          <p:cNvSpPr/>
          <p:nvPr/>
        </p:nvSpPr>
        <p:spPr>
          <a:xfrm>
            <a:off x="2395143" y="3538122"/>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文書量調査</a:t>
            </a:r>
          </a:p>
        </p:txBody>
      </p:sp>
      <p:sp>
        <p:nvSpPr>
          <p:cNvPr id="2" name="正方形/長方形 1">
            <a:extLst>
              <a:ext uri="{FF2B5EF4-FFF2-40B4-BE49-F238E27FC236}">
                <a16:creationId xmlns:a16="http://schemas.microsoft.com/office/drawing/2014/main" id="{B12104F0-5BB6-8EB7-6CFE-CC6459376EC9}"/>
              </a:ext>
            </a:extLst>
          </p:cNvPr>
          <p:cNvSpPr/>
          <p:nvPr/>
        </p:nvSpPr>
        <p:spPr>
          <a:xfrm>
            <a:off x="2395143" y="4422918"/>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対象文書の選定</a:t>
            </a:r>
          </a:p>
        </p:txBody>
      </p:sp>
      <p:sp>
        <p:nvSpPr>
          <p:cNvPr id="8" name="正方形/長方形 7">
            <a:extLst>
              <a:ext uri="{FF2B5EF4-FFF2-40B4-BE49-F238E27FC236}">
                <a16:creationId xmlns:a16="http://schemas.microsoft.com/office/drawing/2014/main" id="{CEB134A0-226E-A979-8646-406A74ED8597}"/>
              </a:ext>
            </a:extLst>
          </p:cNvPr>
          <p:cNvSpPr/>
          <p:nvPr/>
        </p:nvSpPr>
        <p:spPr>
          <a:xfrm>
            <a:off x="2215143" y="5061905"/>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23238EB-68AD-E423-5CF3-C429F0BB786E}"/>
              </a:ext>
            </a:extLst>
          </p:cNvPr>
          <p:cNvSpPr/>
          <p:nvPr/>
        </p:nvSpPr>
        <p:spPr>
          <a:xfrm>
            <a:off x="2215143" y="6133170"/>
            <a:ext cx="2340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A38B14E1-7990-4772-17BE-12FA6EA5ABC3}"/>
              </a:ext>
            </a:extLst>
          </p:cNvPr>
          <p:cNvSpPr/>
          <p:nvPr/>
        </p:nvSpPr>
        <p:spPr>
          <a:xfrm>
            <a:off x="2395143" y="5494183"/>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レイアウトの設計</a:t>
            </a:r>
          </a:p>
        </p:txBody>
      </p:sp>
      <p:sp>
        <p:nvSpPr>
          <p:cNvPr id="51" name="正方形/長方形 50">
            <a:extLst>
              <a:ext uri="{FF2B5EF4-FFF2-40B4-BE49-F238E27FC236}">
                <a16:creationId xmlns:a16="http://schemas.microsoft.com/office/drawing/2014/main" id="{1E6A2647-B7EE-97C4-6DA8-BA8C84AA564B}"/>
              </a:ext>
            </a:extLst>
          </p:cNvPr>
          <p:cNvSpPr/>
          <p:nvPr/>
        </p:nvSpPr>
        <p:spPr>
          <a:xfrm>
            <a:off x="2395143" y="6565448"/>
            <a:ext cx="1871718"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zh-TW" altLang="en-US" sz="1400" dirty="0">
                <a:solidFill>
                  <a:schemeClr val="tx1"/>
                </a:solidFill>
                <a:latin typeface="BIZ UDPゴシック" panose="020B0400000000000000" pitchFamily="50" charset="-128"/>
                <a:ea typeface="BIZ UDPゴシック" panose="020B0400000000000000" pitchFamily="50" charset="-128"/>
              </a:rPr>
              <a:t>什器備品調達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E340044A-6DCC-80C1-98FB-B8AB30E300D0}"/>
              </a:ext>
            </a:extLst>
          </p:cNvPr>
          <p:cNvSpPr/>
          <p:nvPr/>
        </p:nvSpPr>
        <p:spPr>
          <a:xfrm>
            <a:off x="4863153" y="4404431"/>
            <a:ext cx="2043431"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文書管理ルールの策定</a:t>
            </a:r>
          </a:p>
        </p:txBody>
      </p:sp>
      <p:sp>
        <p:nvSpPr>
          <p:cNvPr id="54" name="正方形/長方形 53">
            <a:extLst>
              <a:ext uri="{FF2B5EF4-FFF2-40B4-BE49-F238E27FC236}">
                <a16:creationId xmlns:a16="http://schemas.microsoft.com/office/drawing/2014/main" id="{53BAF741-50FD-6A11-4E48-F7349EDDB462}"/>
              </a:ext>
            </a:extLst>
          </p:cNvPr>
          <p:cNvSpPr/>
          <p:nvPr/>
        </p:nvSpPr>
        <p:spPr>
          <a:xfrm>
            <a:off x="4863153" y="6565448"/>
            <a:ext cx="2043431"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システム・</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p:txBody>
      </p:sp>
      <p:sp>
        <p:nvSpPr>
          <p:cNvPr id="58" name="正方形/長方形 57">
            <a:extLst>
              <a:ext uri="{FF2B5EF4-FFF2-40B4-BE49-F238E27FC236}">
                <a16:creationId xmlns:a16="http://schemas.microsoft.com/office/drawing/2014/main" id="{FB40616A-97E6-3731-22C8-4471BD8481A3}"/>
              </a:ext>
            </a:extLst>
          </p:cNvPr>
          <p:cNvSpPr/>
          <p:nvPr/>
        </p:nvSpPr>
        <p:spPr>
          <a:xfrm>
            <a:off x="2215143" y="7204436"/>
            <a:ext cx="4842000" cy="1080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37753082-2D74-DBFB-9E93-42B72EDBF214}"/>
              </a:ext>
            </a:extLst>
          </p:cNvPr>
          <p:cNvSpPr/>
          <p:nvPr/>
        </p:nvSpPr>
        <p:spPr>
          <a:xfrm>
            <a:off x="2395143" y="7490521"/>
            <a:ext cx="3448239"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ルールの遵守と管理・監視、適宜見直し</a:t>
            </a:r>
          </a:p>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実運用開始、効果検証</a:t>
            </a:r>
          </a:p>
        </p:txBody>
      </p:sp>
    </p:spTree>
    <p:extLst>
      <p:ext uri="{BB962C8B-B14F-4D97-AF65-F5344CB8AC3E}">
        <p14:creationId xmlns:p14="http://schemas.microsoft.com/office/powerpoint/2010/main" val="295706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3701548815"/>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60" name="正方形/長方形 159">
            <a:extLst>
              <a:ext uri="{FF2B5EF4-FFF2-40B4-BE49-F238E27FC236}">
                <a16:creationId xmlns:a16="http://schemas.microsoft.com/office/drawing/2014/main" id="{43B1609F-41FE-3C81-D35E-FFA8099D7535}"/>
              </a:ext>
            </a:extLst>
          </p:cNvPr>
          <p:cNvSpPr/>
          <p:nvPr/>
        </p:nvSpPr>
        <p:spPr>
          <a:xfrm>
            <a:off x="4550479" y="8444216"/>
            <a:ext cx="2520000" cy="1653871"/>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9" name="正方形/長方形 158">
            <a:extLst>
              <a:ext uri="{FF2B5EF4-FFF2-40B4-BE49-F238E27FC236}">
                <a16:creationId xmlns:a16="http://schemas.microsoft.com/office/drawing/2014/main" id="{37A9A647-E22E-8029-1DCE-4D6DA451F0C0}"/>
              </a:ext>
            </a:extLst>
          </p:cNvPr>
          <p:cNvSpPr/>
          <p:nvPr/>
        </p:nvSpPr>
        <p:spPr>
          <a:xfrm>
            <a:off x="1944188" y="8444216"/>
            <a:ext cx="2520000" cy="1653871"/>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8" name="正方形/長方形 157">
            <a:extLst>
              <a:ext uri="{FF2B5EF4-FFF2-40B4-BE49-F238E27FC236}">
                <a16:creationId xmlns:a16="http://schemas.microsoft.com/office/drawing/2014/main" id="{316BB329-1938-8660-2E31-76B3BEE40F20}"/>
              </a:ext>
            </a:extLst>
          </p:cNvPr>
          <p:cNvSpPr/>
          <p:nvPr/>
        </p:nvSpPr>
        <p:spPr>
          <a:xfrm>
            <a:off x="1944188" y="5967462"/>
            <a:ext cx="2520000" cy="2479578"/>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7" name="正方形/長方形 156">
            <a:extLst>
              <a:ext uri="{FF2B5EF4-FFF2-40B4-BE49-F238E27FC236}">
                <a16:creationId xmlns:a16="http://schemas.microsoft.com/office/drawing/2014/main" id="{814D6218-77BA-D206-318C-EA22226CA6B8}"/>
              </a:ext>
            </a:extLst>
          </p:cNvPr>
          <p:cNvSpPr/>
          <p:nvPr/>
        </p:nvSpPr>
        <p:spPr>
          <a:xfrm>
            <a:off x="1944188" y="4179501"/>
            <a:ext cx="2520000" cy="1793183"/>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9" name="正方形/長方形 148">
            <a:extLst>
              <a:ext uri="{FF2B5EF4-FFF2-40B4-BE49-F238E27FC236}">
                <a16:creationId xmlns:a16="http://schemas.microsoft.com/office/drawing/2014/main" id="{63D5D971-FD08-605D-A3E6-D758E3C9898D}"/>
              </a:ext>
            </a:extLst>
          </p:cNvPr>
          <p:cNvSpPr/>
          <p:nvPr/>
        </p:nvSpPr>
        <p:spPr>
          <a:xfrm>
            <a:off x="4550479" y="1349372"/>
            <a:ext cx="2520000" cy="7094844"/>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3" name="正方形/長方形 152">
            <a:extLst>
              <a:ext uri="{FF2B5EF4-FFF2-40B4-BE49-F238E27FC236}">
                <a16:creationId xmlns:a16="http://schemas.microsoft.com/office/drawing/2014/main" id="{B6ED86B6-E793-8374-429C-4EC8E1B517A9}"/>
              </a:ext>
            </a:extLst>
          </p:cNvPr>
          <p:cNvSpPr/>
          <p:nvPr/>
        </p:nvSpPr>
        <p:spPr>
          <a:xfrm>
            <a:off x="1944188" y="1349373"/>
            <a:ext cx="2520000" cy="2833925"/>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31</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503196" y="2001067"/>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基本構想で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40" name="正方形/長方形 139">
            <a:extLst>
              <a:ext uri="{FF2B5EF4-FFF2-40B4-BE49-F238E27FC236}">
                <a16:creationId xmlns:a16="http://schemas.microsoft.com/office/drawing/2014/main" id="{AF33A2ED-3AF8-244B-A5BA-F054C338AA93}"/>
              </a:ext>
            </a:extLst>
          </p:cNvPr>
          <p:cNvSpPr/>
          <p:nvPr/>
        </p:nvSpPr>
        <p:spPr>
          <a:xfrm>
            <a:off x="2088188" y="6095562"/>
            <a:ext cx="2232000" cy="2289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レイアウトの設計</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使用頻度の高い資料や紙での保存の必要性がある資料について、保管スペースの検討を行う。業務フロー等に配慮した場所での保管スペースを確保する。</a:t>
            </a: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なお、敷地等の制約から保管スペースに利用できる面積が不足する場合には、紙での保存が必要で使用頻度の低い資料について外部倉庫を活用する方法もある。</a:t>
            </a:r>
          </a:p>
        </p:txBody>
      </p:sp>
      <p:sp>
        <p:nvSpPr>
          <p:cNvPr id="144" name="正方形/長方形 143">
            <a:extLst>
              <a:ext uri="{FF2B5EF4-FFF2-40B4-BE49-F238E27FC236}">
                <a16:creationId xmlns:a16="http://schemas.microsoft.com/office/drawing/2014/main" id="{3005C159-4234-FB70-29DF-32D5946C14D3}"/>
              </a:ext>
            </a:extLst>
          </p:cNvPr>
          <p:cNvSpPr/>
          <p:nvPr/>
        </p:nvSpPr>
        <p:spPr>
          <a:xfrm>
            <a:off x="2111759" y="8557406"/>
            <a:ext cx="223200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什器備品の調達</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保管する資料の量や大きさに応じた書庫の詳細設計を行い、目的に応じた什器備品の選定・調達を行う。</a:t>
            </a:r>
          </a:p>
        </p:txBody>
      </p:sp>
      <p:sp>
        <p:nvSpPr>
          <p:cNvPr id="145" name="正方形/長方形 144">
            <a:extLst>
              <a:ext uri="{FF2B5EF4-FFF2-40B4-BE49-F238E27FC236}">
                <a16:creationId xmlns:a16="http://schemas.microsoft.com/office/drawing/2014/main" id="{98C9CC5A-6FFE-461C-5F5F-6CF68FE2C4FA}"/>
              </a:ext>
            </a:extLst>
          </p:cNvPr>
          <p:cNvSpPr/>
          <p:nvPr/>
        </p:nvSpPr>
        <p:spPr>
          <a:xfrm>
            <a:off x="4715196" y="8557406"/>
            <a:ext cx="2232000" cy="144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システム・</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を推進するため、文書管理システムや電子決裁システムの導入が挙げられる。また、</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会議を開催するための会議室設備や電子データ化のための複合機についても検討が必要である。</a:t>
            </a:r>
          </a:p>
        </p:txBody>
      </p:sp>
      <p:cxnSp>
        <p:nvCxnSpPr>
          <p:cNvPr id="151" name="直線コネクタ 150">
            <a:extLst>
              <a:ext uri="{FF2B5EF4-FFF2-40B4-BE49-F238E27FC236}">
                <a16:creationId xmlns:a16="http://schemas.microsoft.com/office/drawing/2014/main" id="{7DBEF778-FDBB-7011-5EC5-15D07BE9ADDA}"/>
              </a:ext>
            </a:extLst>
          </p:cNvPr>
          <p:cNvCxnSpPr>
            <a:cxnSpLocks/>
          </p:cNvCxnSpPr>
          <p:nvPr/>
        </p:nvCxnSpPr>
        <p:spPr>
          <a:xfrm>
            <a:off x="4550479"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2" name="グラフィックス 56">
            <a:extLst>
              <a:ext uri="{FF2B5EF4-FFF2-40B4-BE49-F238E27FC236}">
                <a16:creationId xmlns:a16="http://schemas.microsoft.com/office/drawing/2014/main" id="{8FB2C752-0533-80B2-60CC-74ACA538592E}"/>
              </a:ext>
            </a:extLst>
          </p:cNvPr>
          <p:cNvSpPr>
            <a:spLocks noChangeAspect="1"/>
          </p:cNvSpPr>
          <p:nvPr/>
        </p:nvSpPr>
        <p:spPr>
          <a:xfrm>
            <a:off x="5163042"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cxnSp>
        <p:nvCxnSpPr>
          <p:cNvPr id="155" name="直線コネクタ 154">
            <a:extLst>
              <a:ext uri="{FF2B5EF4-FFF2-40B4-BE49-F238E27FC236}">
                <a16:creationId xmlns:a16="http://schemas.microsoft.com/office/drawing/2014/main" id="{D4F45359-91E4-4647-52C6-14F161C7B560}"/>
              </a:ext>
            </a:extLst>
          </p:cNvPr>
          <p:cNvCxnSpPr>
            <a:cxnSpLocks/>
          </p:cNvCxnSpPr>
          <p:nvPr/>
        </p:nvCxnSpPr>
        <p:spPr>
          <a:xfrm>
            <a:off x="1944188"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6" name="グラフィックス 56">
            <a:extLst>
              <a:ext uri="{FF2B5EF4-FFF2-40B4-BE49-F238E27FC236}">
                <a16:creationId xmlns:a16="http://schemas.microsoft.com/office/drawing/2014/main" id="{F8DB6AF6-46F1-B9A4-7C55-04AC56BFCEC8}"/>
              </a:ext>
            </a:extLst>
          </p:cNvPr>
          <p:cNvSpPr>
            <a:spLocks noChangeAspect="1"/>
          </p:cNvSpPr>
          <p:nvPr/>
        </p:nvSpPr>
        <p:spPr>
          <a:xfrm>
            <a:off x="2556751"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sp>
        <p:nvSpPr>
          <p:cNvPr id="161" name="テキスト ボックス 160">
            <a:extLst>
              <a:ext uri="{FF2B5EF4-FFF2-40B4-BE49-F238E27FC236}">
                <a16:creationId xmlns:a16="http://schemas.microsoft.com/office/drawing/2014/main" id="{ABA54A60-0E5E-B25F-19C6-D4D5BFA557EA}"/>
              </a:ext>
            </a:extLst>
          </p:cNvPr>
          <p:cNvSpPr txBox="1"/>
          <p:nvPr/>
        </p:nvSpPr>
        <p:spPr>
          <a:xfrm>
            <a:off x="503196" y="4289988"/>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基本計画で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62" name="テキスト ボックス 161">
            <a:extLst>
              <a:ext uri="{FF2B5EF4-FFF2-40B4-BE49-F238E27FC236}">
                <a16:creationId xmlns:a16="http://schemas.microsoft.com/office/drawing/2014/main" id="{99D84243-16A5-CB1A-F0DD-96951C9856CB}"/>
              </a:ext>
            </a:extLst>
          </p:cNvPr>
          <p:cNvSpPr txBox="1"/>
          <p:nvPr/>
        </p:nvSpPr>
        <p:spPr>
          <a:xfrm>
            <a:off x="503196" y="6032062"/>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基本設計で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63" name="テキスト ボックス 162">
            <a:extLst>
              <a:ext uri="{FF2B5EF4-FFF2-40B4-BE49-F238E27FC236}">
                <a16:creationId xmlns:a16="http://schemas.microsoft.com/office/drawing/2014/main" id="{34672A84-C1EF-F48A-249C-A75C80AC347E}"/>
              </a:ext>
            </a:extLst>
          </p:cNvPr>
          <p:cNvSpPr txBox="1"/>
          <p:nvPr/>
        </p:nvSpPr>
        <p:spPr>
          <a:xfrm>
            <a:off x="503196" y="8557406"/>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実施設計で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26" name="正方形/長方形 25">
            <a:extLst>
              <a:ext uri="{FF2B5EF4-FFF2-40B4-BE49-F238E27FC236}">
                <a16:creationId xmlns:a16="http://schemas.microsoft.com/office/drawing/2014/main" id="{414F7CD2-A690-4853-9669-EDA201025E9A}"/>
              </a:ext>
            </a:extLst>
          </p:cNvPr>
          <p:cNvSpPr/>
          <p:nvPr/>
        </p:nvSpPr>
        <p:spPr>
          <a:xfrm>
            <a:off x="4715196" y="1953313"/>
            <a:ext cx="2232000" cy="2659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文書管理ルールの策定</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会議資料等これから発生する資料について、文書管理ルールを策定し、</a:t>
            </a:r>
            <a:r>
              <a:rPr kumimoji="1" lang="ja-JP" altLang="en-US" sz="1100" dirty="0">
                <a:solidFill>
                  <a:schemeClr val="tx1"/>
                </a:solidFill>
                <a:latin typeface="BIZ UDPゴシック" panose="020B0400000000000000" pitchFamily="50" charset="-128"/>
                <a:ea typeface="BIZ UDPゴシック" panose="020B0400000000000000" pitchFamily="50" charset="-128"/>
              </a:rPr>
              <a:t>ペーパレス会議や電子決裁を原則とするなど、できる限り紙資料の増加を防ぐ必要がある。</a:t>
            </a: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紙資料の発生枚数（全量）を調査し、そのうち本当に印刷が必要なものと、不要なものに仕分けし、発生枚数をベースに紙資料の削減目標を定め、その目標を到達するために運用時における文書管理ルールを策定し、周知を行う。</a:t>
            </a:r>
          </a:p>
        </p:txBody>
      </p:sp>
      <p:sp>
        <p:nvSpPr>
          <p:cNvPr id="27" name="正方形/長方形 26">
            <a:extLst>
              <a:ext uri="{FF2B5EF4-FFF2-40B4-BE49-F238E27FC236}">
                <a16:creationId xmlns:a16="http://schemas.microsoft.com/office/drawing/2014/main" id="{61445C13-52EB-4779-839D-AC0A843A9E99}"/>
              </a:ext>
            </a:extLst>
          </p:cNvPr>
          <p:cNvSpPr/>
          <p:nvPr/>
        </p:nvSpPr>
        <p:spPr>
          <a:xfrm>
            <a:off x="2111759" y="4219835"/>
            <a:ext cx="2232000" cy="164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対象文書の選定</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文書量調査で把握した資料のうち、廃棄可能な文書は廃棄する。また、紙保存が不要な文書は電子データ化を検討し、検索性を高めるため、ファイル名の命名ルールを設定する。</a:t>
            </a:r>
          </a:p>
          <a:p>
            <a:pPr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目標となる文書量を把握し、必要となる書庫の規模を検討する。</a:t>
            </a:r>
          </a:p>
        </p:txBody>
      </p:sp>
      <p:sp>
        <p:nvSpPr>
          <p:cNvPr id="28" name="正方形/長方形 27">
            <a:extLst>
              <a:ext uri="{FF2B5EF4-FFF2-40B4-BE49-F238E27FC236}">
                <a16:creationId xmlns:a16="http://schemas.microsoft.com/office/drawing/2014/main" id="{DC1181A2-AB0D-479A-A431-1634CD69859B}"/>
              </a:ext>
            </a:extLst>
          </p:cNvPr>
          <p:cNvSpPr/>
          <p:nvPr/>
        </p:nvSpPr>
        <p:spPr>
          <a:xfrm>
            <a:off x="2111759" y="1926577"/>
            <a:ext cx="2232000" cy="2252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文書量調査</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デスク脇机、袖机などの什器内、収納庫内、什器に収納されていない資料を含めて、文書量の調査を実施する。</a:t>
            </a: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使用頻度、紙での保存の要否、廃棄の可否の観点から資料を分類することで、紙資料の削減目標を設定</a:t>
            </a:r>
            <a:r>
              <a:rPr kumimoji="1" lang="ja-JP" altLang="en-US" sz="1100" dirty="0">
                <a:solidFill>
                  <a:schemeClr val="tx1"/>
                </a:solidFill>
                <a:latin typeface="BIZ UDPゴシック" panose="020B0400000000000000" pitchFamily="50" charset="-128"/>
                <a:ea typeface="BIZ UDPゴシック" panose="020B0400000000000000" pitchFamily="50" charset="-128"/>
              </a:rPr>
              <a:t>することが重要である。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この調査を将来的</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に必要となる保管スペースの検討に活用する。</a:t>
            </a:r>
          </a:p>
        </p:txBody>
      </p:sp>
    </p:spTree>
    <p:extLst>
      <p:ext uri="{BB962C8B-B14F-4D97-AF65-F5344CB8AC3E}">
        <p14:creationId xmlns:p14="http://schemas.microsoft.com/office/powerpoint/2010/main" val="410470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40126421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57" name="正方形/長方形 156">
            <a:extLst>
              <a:ext uri="{FF2B5EF4-FFF2-40B4-BE49-F238E27FC236}">
                <a16:creationId xmlns:a16="http://schemas.microsoft.com/office/drawing/2014/main" id="{814D6218-77BA-D206-318C-EA22226CA6B8}"/>
              </a:ext>
            </a:extLst>
          </p:cNvPr>
          <p:cNvSpPr/>
          <p:nvPr/>
        </p:nvSpPr>
        <p:spPr>
          <a:xfrm>
            <a:off x="1944188" y="4188503"/>
            <a:ext cx="2520000" cy="431946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9" name="正方形/長方形 148">
            <a:extLst>
              <a:ext uri="{FF2B5EF4-FFF2-40B4-BE49-F238E27FC236}">
                <a16:creationId xmlns:a16="http://schemas.microsoft.com/office/drawing/2014/main" id="{63D5D971-FD08-605D-A3E6-D758E3C9898D}"/>
              </a:ext>
            </a:extLst>
          </p:cNvPr>
          <p:cNvSpPr/>
          <p:nvPr/>
        </p:nvSpPr>
        <p:spPr>
          <a:xfrm>
            <a:off x="4550479" y="1349372"/>
            <a:ext cx="2520000" cy="576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53" name="正方形/長方形 152">
            <a:extLst>
              <a:ext uri="{FF2B5EF4-FFF2-40B4-BE49-F238E27FC236}">
                <a16:creationId xmlns:a16="http://schemas.microsoft.com/office/drawing/2014/main" id="{B6ED86B6-E793-8374-429C-4EC8E1B517A9}"/>
              </a:ext>
            </a:extLst>
          </p:cNvPr>
          <p:cNvSpPr/>
          <p:nvPr/>
        </p:nvSpPr>
        <p:spPr>
          <a:xfrm>
            <a:off x="1944188" y="1349374"/>
            <a:ext cx="2520000" cy="576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32</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503196" y="2001067"/>
            <a:ext cx="1294874" cy="492443"/>
          </a:xfrm>
          <a:prstGeom prst="rect">
            <a:avLst/>
          </a:prstGeom>
          <a:noFill/>
        </p:spPr>
        <p:txBody>
          <a:bodyPr wrap="square" lIns="0" tIns="0" rIns="0" bIns="0" rtlCol="0">
            <a:spAutoFit/>
          </a:bodyPr>
          <a:lstStyle/>
          <a:p>
            <a:pPr fontAlgn="ctr"/>
            <a:r>
              <a:rPr kumimoji="1" lang="ja-JP" altLang="en-US" sz="1600" b="1" dirty="0">
                <a:solidFill>
                  <a:srgbClr val="31926F"/>
                </a:solidFill>
                <a:latin typeface="+mn-ea"/>
              </a:rPr>
              <a:t>運用で</a:t>
            </a:r>
            <a:endParaRPr kumimoji="1" lang="en-US" altLang="ja-JP" sz="1600" b="1" dirty="0">
              <a:solidFill>
                <a:srgbClr val="31926F"/>
              </a:solidFill>
              <a:latin typeface="+mn-ea"/>
            </a:endParaRPr>
          </a:p>
          <a:p>
            <a:pPr fontAlgn="ctr"/>
            <a:r>
              <a:rPr kumimoji="1" lang="ja-JP" altLang="en-US" sz="1600" b="1" dirty="0">
                <a:solidFill>
                  <a:srgbClr val="31926F"/>
                </a:solidFill>
                <a:latin typeface="+mn-ea"/>
              </a:rPr>
              <a:t>やるべきこと</a:t>
            </a:r>
          </a:p>
        </p:txBody>
      </p:sp>
      <p:sp>
        <p:nvSpPr>
          <p:cNvPr id="136" name="正方形/長方形 135">
            <a:extLst>
              <a:ext uri="{FF2B5EF4-FFF2-40B4-BE49-F238E27FC236}">
                <a16:creationId xmlns:a16="http://schemas.microsoft.com/office/drawing/2014/main" id="{B35E9785-2536-531F-4663-E2046A05ED99}"/>
              </a:ext>
            </a:extLst>
          </p:cNvPr>
          <p:cNvSpPr/>
          <p:nvPr/>
        </p:nvSpPr>
        <p:spPr>
          <a:xfrm>
            <a:off x="2111759" y="4326672"/>
            <a:ext cx="2232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職員への研修</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の導入の目的を職員と共有することで、慣習的に紙で保管をしている文書について廃棄を促進していくことが望ましい。</a:t>
            </a:r>
          </a:p>
        </p:txBody>
      </p:sp>
      <p:cxnSp>
        <p:nvCxnSpPr>
          <p:cNvPr id="151" name="直線コネクタ 150">
            <a:extLst>
              <a:ext uri="{FF2B5EF4-FFF2-40B4-BE49-F238E27FC236}">
                <a16:creationId xmlns:a16="http://schemas.microsoft.com/office/drawing/2014/main" id="{7DBEF778-FDBB-7011-5EC5-15D07BE9ADDA}"/>
              </a:ext>
            </a:extLst>
          </p:cNvPr>
          <p:cNvCxnSpPr>
            <a:cxnSpLocks/>
          </p:cNvCxnSpPr>
          <p:nvPr/>
        </p:nvCxnSpPr>
        <p:spPr>
          <a:xfrm>
            <a:off x="4550479"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2" name="グラフィックス 56">
            <a:extLst>
              <a:ext uri="{FF2B5EF4-FFF2-40B4-BE49-F238E27FC236}">
                <a16:creationId xmlns:a16="http://schemas.microsoft.com/office/drawing/2014/main" id="{8FB2C752-0533-80B2-60CC-74ACA538592E}"/>
              </a:ext>
            </a:extLst>
          </p:cNvPr>
          <p:cNvSpPr>
            <a:spLocks noChangeAspect="1"/>
          </p:cNvSpPr>
          <p:nvPr/>
        </p:nvSpPr>
        <p:spPr>
          <a:xfrm>
            <a:off x="5163042"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cxnSp>
        <p:nvCxnSpPr>
          <p:cNvPr id="155" name="直線コネクタ 154">
            <a:extLst>
              <a:ext uri="{FF2B5EF4-FFF2-40B4-BE49-F238E27FC236}">
                <a16:creationId xmlns:a16="http://schemas.microsoft.com/office/drawing/2014/main" id="{D4F45359-91E4-4647-52C6-14F161C7B560}"/>
              </a:ext>
            </a:extLst>
          </p:cNvPr>
          <p:cNvCxnSpPr>
            <a:cxnSpLocks/>
          </p:cNvCxnSpPr>
          <p:nvPr/>
        </p:nvCxnSpPr>
        <p:spPr>
          <a:xfrm>
            <a:off x="1944188" y="1349375"/>
            <a:ext cx="2520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56" name="グラフィックス 56">
            <a:extLst>
              <a:ext uri="{FF2B5EF4-FFF2-40B4-BE49-F238E27FC236}">
                <a16:creationId xmlns:a16="http://schemas.microsoft.com/office/drawing/2014/main" id="{F8DB6AF6-46F1-B9A4-7C55-04AC56BFCEC8}"/>
              </a:ext>
            </a:extLst>
          </p:cNvPr>
          <p:cNvSpPr>
            <a:spLocks noChangeAspect="1"/>
          </p:cNvSpPr>
          <p:nvPr/>
        </p:nvSpPr>
        <p:spPr>
          <a:xfrm>
            <a:off x="2556751" y="1349375"/>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sp>
        <p:nvSpPr>
          <p:cNvPr id="161" name="テキスト ボックス 160">
            <a:extLst>
              <a:ext uri="{FF2B5EF4-FFF2-40B4-BE49-F238E27FC236}">
                <a16:creationId xmlns:a16="http://schemas.microsoft.com/office/drawing/2014/main" id="{ABA54A60-0E5E-B25F-19C6-D4D5BFA557EA}"/>
              </a:ext>
            </a:extLst>
          </p:cNvPr>
          <p:cNvSpPr txBox="1"/>
          <p:nvPr/>
        </p:nvSpPr>
        <p:spPr>
          <a:xfrm>
            <a:off x="503195" y="4326672"/>
            <a:ext cx="1440883" cy="492443"/>
          </a:xfrm>
          <a:prstGeom prst="rect">
            <a:avLst/>
          </a:prstGeom>
          <a:noFill/>
        </p:spPr>
        <p:txBody>
          <a:bodyPr wrap="square" lIns="0" tIns="0" rIns="0" bIns="0" rtlCol="0">
            <a:spAutoFit/>
          </a:bodyPr>
          <a:lstStyle/>
          <a:p>
            <a:pPr fontAlgn="ctr"/>
            <a:r>
              <a:rPr kumimoji="1" lang="ja-JP" altLang="en-US" sz="1600" b="1" spc="-100" dirty="0">
                <a:solidFill>
                  <a:srgbClr val="31926F"/>
                </a:solidFill>
                <a:latin typeface="+mn-ea"/>
              </a:rPr>
              <a:t>より</a:t>
            </a:r>
            <a:r>
              <a:rPr kumimoji="1" lang="ja-JP" altLang="en-US" sz="1600" b="1" dirty="0">
                <a:solidFill>
                  <a:srgbClr val="31926F"/>
                </a:solidFill>
                <a:latin typeface="+mn-ea"/>
              </a:rPr>
              <a:t>効果を</a:t>
            </a:r>
            <a:endParaRPr kumimoji="1" lang="en-US" altLang="ja-JP" sz="1600" b="1" dirty="0">
              <a:solidFill>
                <a:srgbClr val="31926F"/>
              </a:solidFill>
              <a:latin typeface="+mn-ea"/>
            </a:endParaRPr>
          </a:p>
          <a:p>
            <a:pPr fontAlgn="ctr"/>
            <a:r>
              <a:rPr kumimoji="1" lang="ja-JP" altLang="en-US" sz="1600" b="1" spc="-100" dirty="0">
                <a:solidFill>
                  <a:srgbClr val="31926F"/>
                </a:solidFill>
                <a:latin typeface="+mn-ea"/>
              </a:rPr>
              <a:t>引き出すために</a:t>
            </a:r>
          </a:p>
        </p:txBody>
      </p:sp>
      <p:sp>
        <p:nvSpPr>
          <p:cNvPr id="2" name="正方形/長方形 1">
            <a:extLst>
              <a:ext uri="{FF2B5EF4-FFF2-40B4-BE49-F238E27FC236}">
                <a16:creationId xmlns:a16="http://schemas.microsoft.com/office/drawing/2014/main" id="{03B524E3-DF71-4861-1796-964EBB0B6D26}"/>
              </a:ext>
            </a:extLst>
          </p:cNvPr>
          <p:cNvSpPr/>
          <p:nvPr/>
        </p:nvSpPr>
        <p:spPr>
          <a:xfrm>
            <a:off x="1944079" y="1920504"/>
            <a:ext cx="5126400" cy="2268000"/>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6722A29E-FD81-3725-3DF8-792F8E589138}"/>
              </a:ext>
            </a:extLst>
          </p:cNvPr>
          <p:cNvSpPr/>
          <p:nvPr/>
        </p:nvSpPr>
        <p:spPr>
          <a:xfrm>
            <a:off x="2111649" y="1991542"/>
            <a:ext cx="4788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ルールの遵守と管理・監視、適宜見直し</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新たに策定した文書管理ルールについて職員に周知する。運用開始後も、適宜再周知を行い、ルールが遵守されているか確認し、適切に管理・監視を行う。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文書管理ルールについて、運用する中で実態に合わない部分が出てきた場合は、運用実態に即した形に適宜見直しを行う。</a:t>
            </a:r>
          </a:p>
        </p:txBody>
      </p:sp>
      <p:sp>
        <p:nvSpPr>
          <p:cNvPr id="5" name="正方形/長方形 4">
            <a:extLst>
              <a:ext uri="{FF2B5EF4-FFF2-40B4-BE49-F238E27FC236}">
                <a16:creationId xmlns:a16="http://schemas.microsoft.com/office/drawing/2014/main" id="{A5C74389-666A-9C09-ED25-45626051A2F3}"/>
              </a:ext>
            </a:extLst>
          </p:cNvPr>
          <p:cNvSpPr/>
          <p:nvPr/>
        </p:nvSpPr>
        <p:spPr>
          <a:xfrm>
            <a:off x="2111649" y="3203757"/>
            <a:ext cx="478800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chemeClr val="tx1"/>
                </a:solidFill>
                <a:latin typeface="BIZ UDPゴシック" panose="020B0400000000000000" pitchFamily="50" charset="-128"/>
                <a:ea typeface="BIZ UDPゴシック" panose="020B0400000000000000" pitchFamily="50" charset="-128"/>
              </a:rPr>
              <a:t>実運用開始、効果検証</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を導入し一定の期間経過後、当初設定した削減目標の達成状況や、文書管理ルールに沿った運用がされているか検証を行う。導入目的に照らして必要に応じて改善を行う。</a:t>
            </a:r>
          </a:p>
        </p:txBody>
      </p:sp>
      <p:sp>
        <p:nvSpPr>
          <p:cNvPr id="6" name="正方形/長方形 5">
            <a:extLst>
              <a:ext uri="{FF2B5EF4-FFF2-40B4-BE49-F238E27FC236}">
                <a16:creationId xmlns:a16="http://schemas.microsoft.com/office/drawing/2014/main" id="{B4ADE52B-BF2B-CC58-AA87-7FCB042A65A3}"/>
              </a:ext>
            </a:extLst>
          </p:cNvPr>
          <p:cNvSpPr/>
          <p:nvPr/>
        </p:nvSpPr>
        <p:spPr>
          <a:xfrm>
            <a:off x="2111759" y="5531922"/>
            <a:ext cx="2232000" cy="164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進捗状況の可視化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部署ごとの目標達成度を可視化して紙資料削減の機運醸成を図る方法がある。</a:t>
            </a: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また、各部署から</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を推進する委員を選定して取組状況のモニタリングをすることも有効である。</a:t>
            </a:r>
          </a:p>
        </p:txBody>
      </p:sp>
      <p:sp>
        <p:nvSpPr>
          <p:cNvPr id="7" name="正方形/長方形 6">
            <a:extLst>
              <a:ext uri="{FF2B5EF4-FFF2-40B4-BE49-F238E27FC236}">
                <a16:creationId xmlns:a16="http://schemas.microsoft.com/office/drawing/2014/main" id="{178B4D00-7C0B-8969-4A69-DB8FF73DFE5F}"/>
              </a:ext>
            </a:extLst>
          </p:cNvPr>
          <p:cNvSpPr/>
          <p:nvPr/>
        </p:nvSpPr>
        <p:spPr>
          <a:xfrm>
            <a:off x="2111759" y="7318316"/>
            <a:ext cx="2232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専門コンサルタントの活用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文書量調査や運用開始後の評価、改善提案など、専門コンサルタントに他自治体での知見を活かして支援してもらうことも有効である。</a:t>
            </a:r>
          </a:p>
        </p:txBody>
      </p:sp>
      <p:sp>
        <p:nvSpPr>
          <p:cNvPr id="8" name="正方形/長方形 7">
            <a:extLst>
              <a:ext uri="{FF2B5EF4-FFF2-40B4-BE49-F238E27FC236}">
                <a16:creationId xmlns:a16="http://schemas.microsoft.com/office/drawing/2014/main" id="{B1D2BB54-C60A-9091-B7CA-8E58EB836BA5}"/>
              </a:ext>
            </a:extLst>
          </p:cNvPr>
          <p:cNvSpPr/>
          <p:nvPr/>
        </p:nvSpPr>
        <p:spPr>
          <a:xfrm>
            <a:off x="4552108" y="4188503"/>
            <a:ext cx="2520000" cy="4319459"/>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77A526B-E9D7-6188-6F79-17DD0D0ACB76}"/>
              </a:ext>
            </a:extLst>
          </p:cNvPr>
          <p:cNvSpPr/>
          <p:nvPr/>
        </p:nvSpPr>
        <p:spPr>
          <a:xfrm>
            <a:off x="4719679" y="4326672"/>
            <a:ext cx="2232000" cy="144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業務プロセスの見直し</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業務プロセスの中で慣習的に紙資料が使われているものについて洗い出し、本当に紙資料が必要なのか検討し、プロセスの改善を行うことで、新たな紙資料の増加を抑えることが期待できる。</a:t>
            </a:r>
          </a:p>
        </p:txBody>
      </p:sp>
      <p:sp>
        <p:nvSpPr>
          <p:cNvPr id="4" name="正方形/長方形 3">
            <a:extLst>
              <a:ext uri="{FF2B5EF4-FFF2-40B4-BE49-F238E27FC236}">
                <a16:creationId xmlns:a16="http://schemas.microsoft.com/office/drawing/2014/main" id="{502A9512-C76E-9507-51EE-B8847A558602}"/>
              </a:ext>
            </a:extLst>
          </p:cNvPr>
          <p:cNvSpPr/>
          <p:nvPr/>
        </p:nvSpPr>
        <p:spPr>
          <a:xfrm>
            <a:off x="4719679" y="5948778"/>
            <a:ext cx="2232000" cy="103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進捗状況の可視化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部署や個人がどの程度印刷をしているか可視化し、目標達成度をモニタリングすることで、紙資料削減の機運醸成を図る方法がある。</a:t>
            </a:r>
          </a:p>
        </p:txBody>
      </p:sp>
    </p:spTree>
    <p:extLst>
      <p:ext uri="{BB962C8B-B14F-4D97-AF65-F5344CB8AC3E}">
        <p14:creationId xmlns:p14="http://schemas.microsoft.com/office/powerpoint/2010/main" val="81982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A0D6646C-AF49-10F1-2DE0-7D4A39D5BA2B}"/>
              </a:ext>
            </a:extLst>
          </p:cNvPr>
          <p:cNvSpPr/>
          <p:nvPr/>
        </p:nvSpPr>
        <p:spPr>
          <a:xfrm>
            <a:off x="503196" y="3182856"/>
            <a:ext cx="6552000" cy="5509589"/>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996770146"/>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33</a:t>
            </a:fld>
            <a:endParaRPr kumimoji="1" lang="ja-JP" altLang="en-US">
              <a:latin typeface="+mn-ea"/>
              <a:ea typeface="+mn-ea"/>
            </a:endParaRPr>
          </a:p>
        </p:txBody>
      </p:sp>
      <p:sp>
        <p:nvSpPr>
          <p:cNvPr id="13" name="テキスト プレースホルダー 12">
            <a:extLst>
              <a:ext uri="{FF2B5EF4-FFF2-40B4-BE49-F238E27FC236}">
                <a16:creationId xmlns:a16="http://schemas.microsoft.com/office/drawing/2014/main" id="{899057B0-5701-D434-4164-44DE18790678}"/>
              </a:ext>
            </a:extLst>
          </p:cNvPr>
          <p:cNvSpPr>
            <a:spLocks noGrp="1"/>
          </p:cNvSpPr>
          <p:nvPr>
            <p:ph type="body" sz="quarter" idx="14"/>
          </p:nvPr>
        </p:nvSpPr>
        <p:spPr>
          <a:xfrm>
            <a:off x="4986978" y="361990"/>
            <a:ext cx="2068859" cy="166199"/>
          </a:xfrm>
        </p:spPr>
        <p:txBody>
          <a:bodyPr/>
          <a:lstStyle/>
          <a:p>
            <a:r>
              <a:rPr lang="en-US" altLang="ja-JP" dirty="0"/>
              <a:t>3-3.</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ペーパーレス</a:t>
            </a:r>
            <a:endParaRPr lang="ja-JP" altLang="en-US" dirty="0"/>
          </a:p>
        </p:txBody>
      </p:sp>
      <p:sp>
        <p:nvSpPr>
          <p:cNvPr id="7" name="正方形/長方形 6">
            <a:extLst>
              <a:ext uri="{FF2B5EF4-FFF2-40B4-BE49-F238E27FC236}">
                <a16:creationId xmlns:a16="http://schemas.microsoft.com/office/drawing/2014/main" id="{76B10CE2-5375-A790-7AA9-FD1B5FD9D03A}"/>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を推進するに当たっては、当該戦略と関連性が高い以下の各戦略、各施策についても参照されたい。</a:t>
            </a:r>
          </a:p>
        </p:txBody>
      </p:sp>
      <p:grpSp>
        <p:nvGrpSpPr>
          <p:cNvPr id="8" name="グループ化 7">
            <a:extLst>
              <a:ext uri="{FF2B5EF4-FFF2-40B4-BE49-F238E27FC236}">
                <a16:creationId xmlns:a16="http://schemas.microsoft.com/office/drawing/2014/main" id="{4FD0E37F-90F6-1B74-D8BA-F0FC70E46DA8}"/>
              </a:ext>
            </a:extLst>
          </p:cNvPr>
          <p:cNvGrpSpPr/>
          <p:nvPr/>
        </p:nvGrpSpPr>
        <p:grpSpPr>
          <a:xfrm>
            <a:off x="503196" y="1368000"/>
            <a:ext cx="6552000" cy="252000"/>
            <a:chOff x="504000" y="5705617"/>
            <a:chExt cx="6552000" cy="252000"/>
          </a:xfrm>
        </p:grpSpPr>
        <p:sp>
          <p:nvSpPr>
            <p:cNvPr id="9" name="正方形/長方形 8">
              <a:extLst>
                <a:ext uri="{FF2B5EF4-FFF2-40B4-BE49-F238E27FC236}">
                  <a16:creationId xmlns:a16="http://schemas.microsoft.com/office/drawing/2014/main" id="{4E00BD6C-0912-7C29-3277-AF677F9B996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1" name="テキスト ボックス 10">
              <a:extLst>
                <a:ext uri="{FF2B5EF4-FFF2-40B4-BE49-F238E27FC236}">
                  <a16:creationId xmlns:a16="http://schemas.microsoft.com/office/drawing/2014/main" id="{1D44E88D-950B-9542-DFC1-2E4E621896E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147" name="正方形/長方形 146">
            <a:extLst>
              <a:ext uri="{FF2B5EF4-FFF2-40B4-BE49-F238E27FC236}">
                <a16:creationId xmlns:a16="http://schemas.microsoft.com/office/drawing/2014/main" id="{CD0C2DF3-4282-4FB1-0595-C0829E18C405}"/>
              </a:ext>
            </a:extLst>
          </p:cNvPr>
          <p:cNvSpPr/>
          <p:nvPr/>
        </p:nvSpPr>
        <p:spPr>
          <a:xfrm>
            <a:off x="503196" y="2373298"/>
            <a:ext cx="6552000" cy="747847"/>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148" name="直線コネクタ 147">
            <a:extLst>
              <a:ext uri="{FF2B5EF4-FFF2-40B4-BE49-F238E27FC236}">
                <a16:creationId xmlns:a16="http://schemas.microsoft.com/office/drawing/2014/main" id="{C477AF14-E89A-F33B-65AE-73AA7444A28F}"/>
              </a:ext>
            </a:extLst>
          </p:cNvPr>
          <p:cNvCxnSpPr>
            <a:cxnSpLocks/>
          </p:cNvCxnSpPr>
          <p:nvPr/>
        </p:nvCxnSpPr>
        <p:spPr>
          <a:xfrm>
            <a:off x="503238" y="2344964"/>
            <a:ext cx="6552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149" name="グラフィックス 56">
            <a:extLst>
              <a:ext uri="{FF2B5EF4-FFF2-40B4-BE49-F238E27FC236}">
                <a16:creationId xmlns:a16="http://schemas.microsoft.com/office/drawing/2014/main" id="{D7BD72C7-FB00-231A-AC6D-071288E85B20}"/>
              </a:ext>
            </a:extLst>
          </p:cNvPr>
          <p:cNvSpPr>
            <a:spLocks noChangeAspect="1"/>
          </p:cNvSpPr>
          <p:nvPr/>
        </p:nvSpPr>
        <p:spPr>
          <a:xfrm>
            <a:off x="3131801" y="3175148"/>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フロー</a:t>
            </a:r>
          </a:p>
        </p:txBody>
      </p:sp>
      <p:grpSp>
        <p:nvGrpSpPr>
          <p:cNvPr id="76" name="グループ化 75">
            <a:extLst>
              <a:ext uri="{FF2B5EF4-FFF2-40B4-BE49-F238E27FC236}">
                <a16:creationId xmlns:a16="http://schemas.microsoft.com/office/drawing/2014/main" id="{C291CF99-7E62-9D76-CC6E-5D08FC9F787D}"/>
              </a:ext>
            </a:extLst>
          </p:cNvPr>
          <p:cNvGrpSpPr/>
          <p:nvPr/>
        </p:nvGrpSpPr>
        <p:grpSpPr>
          <a:xfrm>
            <a:off x="692068" y="3744390"/>
            <a:ext cx="6138340" cy="477655"/>
            <a:chOff x="692068" y="3114781"/>
            <a:chExt cx="6138340" cy="477655"/>
          </a:xfrm>
        </p:grpSpPr>
        <p:grpSp>
          <p:nvGrpSpPr>
            <p:cNvPr id="21" name="グループ化 20">
              <a:extLst>
                <a:ext uri="{FF2B5EF4-FFF2-40B4-BE49-F238E27FC236}">
                  <a16:creationId xmlns:a16="http://schemas.microsoft.com/office/drawing/2014/main" id="{503DCF3F-8ABF-FDA6-3E25-CC9CA1A76210}"/>
                </a:ext>
              </a:extLst>
            </p:cNvPr>
            <p:cNvGrpSpPr/>
            <p:nvPr/>
          </p:nvGrpSpPr>
          <p:grpSpPr>
            <a:xfrm>
              <a:off x="692068" y="3114781"/>
              <a:ext cx="2790339" cy="252000"/>
              <a:chOff x="7880040" y="3920581"/>
              <a:chExt cx="2790339" cy="252000"/>
            </a:xfrm>
          </p:grpSpPr>
          <p:sp>
            <p:nvSpPr>
              <p:cNvPr id="18" name="テキスト ボックス 17">
                <a:extLst>
                  <a:ext uri="{FF2B5EF4-FFF2-40B4-BE49-F238E27FC236}">
                    <a16:creationId xmlns:a16="http://schemas.microsoft.com/office/drawing/2014/main" id="{6FC4C16A-E199-6430-18B1-22A1F3E1E7A2}"/>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オンライン会議</a:t>
                </a:r>
              </a:p>
            </p:txBody>
          </p:sp>
          <p:sp>
            <p:nvSpPr>
              <p:cNvPr id="19" name="四角形: 角を丸くする 18">
                <a:extLst>
                  <a:ext uri="{FF2B5EF4-FFF2-40B4-BE49-F238E27FC236}">
                    <a16:creationId xmlns:a16="http://schemas.microsoft.com/office/drawing/2014/main" id="{B5E1FF24-4472-EAE6-1AAA-2BFBBB9D4A14}"/>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grpSp>
        <p:sp>
          <p:nvSpPr>
            <p:cNvPr id="20" name="テキスト ボックス 19">
              <a:extLst>
                <a:ext uri="{FF2B5EF4-FFF2-40B4-BE49-F238E27FC236}">
                  <a16:creationId xmlns:a16="http://schemas.microsoft.com/office/drawing/2014/main" id="{EF8167B0-053A-9183-BAF7-761B3C9B6B0F}"/>
                </a:ext>
              </a:extLst>
            </p:cNvPr>
            <p:cNvSpPr txBox="1"/>
            <p:nvPr/>
          </p:nvSpPr>
          <p:spPr>
            <a:xfrm>
              <a:off x="1538408" y="3423159"/>
              <a:ext cx="5292000" cy="169277"/>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インターネットを通して会議。手元のモニターで資料を確認することができる。</a:t>
              </a:r>
            </a:p>
          </p:txBody>
        </p:sp>
      </p:grpSp>
      <p:grpSp>
        <p:nvGrpSpPr>
          <p:cNvPr id="75" name="グループ化 74">
            <a:extLst>
              <a:ext uri="{FF2B5EF4-FFF2-40B4-BE49-F238E27FC236}">
                <a16:creationId xmlns:a16="http://schemas.microsoft.com/office/drawing/2014/main" id="{F2B8EEFC-1FF1-6F8A-1864-4A9D23F9663F}"/>
              </a:ext>
            </a:extLst>
          </p:cNvPr>
          <p:cNvGrpSpPr/>
          <p:nvPr/>
        </p:nvGrpSpPr>
        <p:grpSpPr>
          <a:xfrm>
            <a:off x="692068" y="7024396"/>
            <a:ext cx="6138340" cy="646932"/>
            <a:chOff x="692068" y="4851574"/>
            <a:chExt cx="6138340" cy="646932"/>
          </a:xfrm>
        </p:grpSpPr>
        <p:grpSp>
          <p:nvGrpSpPr>
            <p:cNvPr id="46" name="グループ化 45">
              <a:extLst>
                <a:ext uri="{FF2B5EF4-FFF2-40B4-BE49-F238E27FC236}">
                  <a16:creationId xmlns:a16="http://schemas.microsoft.com/office/drawing/2014/main" id="{FE456886-16E8-3A4E-4DD8-0D34CACB0E5D}"/>
                </a:ext>
              </a:extLst>
            </p:cNvPr>
            <p:cNvGrpSpPr/>
            <p:nvPr/>
          </p:nvGrpSpPr>
          <p:grpSpPr>
            <a:xfrm>
              <a:off x="692068" y="4851574"/>
              <a:ext cx="2790339" cy="252000"/>
              <a:chOff x="7880040" y="3920581"/>
              <a:chExt cx="2790339" cy="252000"/>
            </a:xfrm>
          </p:grpSpPr>
          <p:sp>
            <p:nvSpPr>
              <p:cNvPr id="48" name="テキスト ボックス 47">
                <a:extLst>
                  <a:ext uri="{FF2B5EF4-FFF2-40B4-BE49-F238E27FC236}">
                    <a16:creationId xmlns:a16="http://schemas.microsoft.com/office/drawing/2014/main" id="{7562135B-FFDB-5554-ACA9-4C5EA924658A}"/>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会議室設備</a:t>
                </a:r>
              </a:p>
            </p:txBody>
          </p:sp>
          <p:sp>
            <p:nvSpPr>
              <p:cNvPr id="49" name="四角形: 角を丸くする 48">
                <a:extLst>
                  <a:ext uri="{FF2B5EF4-FFF2-40B4-BE49-F238E27FC236}">
                    <a16:creationId xmlns:a16="http://schemas.microsoft.com/office/drawing/2014/main" id="{62B1BFAD-F52D-1400-E69D-6C4D705AC061}"/>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grpSp>
        <p:sp>
          <p:nvSpPr>
            <p:cNvPr id="47" name="テキスト ボックス 46">
              <a:extLst>
                <a:ext uri="{FF2B5EF4-FFF2-40B4-BE49-F238E27FC236}">
                  <a16:creationId xmlns:a16="http://schemas.microsoft.com/office/drawing/2014/main" id="{8039C53C-54D1-F7CA-D62D-D0942812936D}"/>
                </a:ext>
              </a:extLst>
            </p:cNvPr>
            <p:cNvSpPr txBox="1"/>
            <p:nvPr/>
          </p:nvSpPr>
          <p:spPr>
            <a:xfrm>
              <a:off x="1538408" y="5159952"/>
              <a:ext cx="5292000" cy="338554"/>
            </a:xfrm>
            <a:prstGeom prst="rect">
              <a:avLst/>
            </a:prstGeom>
            <a:noFill/>
          </p:spPr>
          <p:txBody>
            <a:bodyPr wrap="square" lIns="0" tIns="0" rIns="0" bIns="0" rtlCol="0">
              <a:spAutoFit/>
            </a:bodyPr>
            <a:lstStyle/>
            <a:p>
              <a:pPr indent="144000" algn="just" fontAlgn="ct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で会議を行うため、情報共有のためのディスプレイや、記録・保存・共有ができるデジタルホワイトボードの導入が望ましい。</a:t>
              </a:r>
            </a:p>
          </p:txBody>
        </p:sp>
      </p:grpSp>
      <p:grpSp>
        <p:nvGrpSpPr>
          <p:cNvPr id="72" name="グループ化 71">
            <a:extLst>
              <a:ext uri="{FF2B5EF4-FFF2-40B4-BE49-F238E27FC236}">
                <a16:creationId xmlns:a16="http://schemas.microsoft.com/office/drawing/2014/main" id="{DDF851D4-8F58-8DAD-52DC-72D3B3849C4F}"/>
              </a:ext>
            </a:extLst>
          </p:cNvPr>
          <p:cNvGrpSpPr/>
          <p:nvPr/>
        </p:nvGrpSpPr>
        <p:grpSpPr>
          <a:xfrm>
            <a:off x="692068" y="7819013"/>
            <a:ext cx="6138340" cy="773658"/>
            <a:chOff x="692068" y="6143163"/>
            <a:chExt cx="6138340" cy="646932"/>
          </a:xfrm>
        </p:grpSpPr>
        <p:grpSp>
          <p:nvGrpSpPr>
            <p:cNvPr id="51" name="グループ化 50">
              <a:extLst>
                <a:ext uri="{FF2B5EF4-FFF2-40B4-BE49-F238E27FC236}">
                  <a16:creationId xmlns:a16="http://schemas.microsoft.com/office/drawing/2014/main" id="{76DDE343-DDE3-8CE8-B201-952FD9AF81AF}"/>
                </a:ext>
              </a:extLst>
            </p:cNvPr>
            <p:cNvGrpSpPr/>
            <p:nvPr/>
          </p:nvGrpSpPr>
          <p:grpSpPr>
            <a:xfrm>
              <a:off x="692068" y="6143163"/>
              <a:ext cx="2790339" cy="252000"/>
              <a:chOff x="7880040" y="3920581"/>
              <a:chExt cx="2790339" cy="252000"/>
            </a:xfrm>
          </p:grpSpPr>
          <p:sp>
            <p:nvSpPr>
              <p:cNvPr id="53" name="テキスト ボックス 52">
                <a:extLst>
                  <a:ext uri="{FF2B5EF4-FFF2-40B4-BE49-F238E27FC236}">
                    <a16:creationId xmlns:a16="http://schemas.microsoft.com/office/drawing/2014/main" id="{12D074D1-8E68-F8AA-DB11-199BBA569BD0}"/>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zh-TW" altLang="en-US" sz="1200" b="1" dirty="0">
                    <a:latin typeface="BIZ UDPゴシック" panose="020B0400000000000000" pitchFamily="50" charset="-128"/>
                    <a:ea typeface="BIZ UDPゴシック" panose="020B0400000000000000" pitchFamily="50" charset="-128"/>
                  </a:rPr>
                  <a:t>複合機配置適正化</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64A204BA-F962-5662-30E0-7D46137C2974}"/>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grpSp>
        <p:sp>
          <p:nvSpPr>
            <p:cNvPr id="52" name="テキスト ボックス 51">
              <a:extLst>
                <a:ext uri="{FF2B5EF4-FFF2-40B4-BE49-F238E27FC236}">
                  <a16:creationId xmlns:a16="http://schemas.microsoft.com/office/drawing/2014/main" id="{D8AAFB26-1474-755B-BA52-17B35DD5E14B}"/>
                </a:ext>
              </a:extLst>
            </p:cNvPr>
            <p:cNvSpPr txBox="1"/>
            <p:nvPr/>
          </p:nvSpPr>
          <p:spPr>
            <a:xfrm>
              <a:off x="1538408" y="6451541"/>
              <a:ext cx="5292000" cy="338554"/>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紙資料の印刷頻度や資料の電子データ化の頻度に加え、コミュニケーションの観点も踏まえた複合機の台数、配置の検討が望ましい。</a:t>
              </a:r>
            </a:p>
          </p:txBody>
        </p:sp>
      </p:grpSp>
      <p:sp>
        <p:nvSpPr>
          <p:cNvPr id="10" name="正方形/長方形 9">
            <a:extLst>
              <a:ext uri="{FF2B5EF4-FFF2-40B4-BE49-F238E27FC236}">
                <a16:creationId xmlns:a16="http://schemas.microsoft.com/office/drawing/2014/main" id="{FA79A2C1-25DD-F9E7-9033-963619EBD335}"/>
              </a:ext>
            </a:extLst>
          </p:cNvPr>
          <p:cNvSpPr/>
          <p:nvPr/>
        </p:nvSpPr>
        <p:spPr>
          <a:xfrm>
            <a:off x="503238" y="8777909"/>
            <a:ext cx="6552000" cy="1219693"/>
          </a:xfrm>
          <a:prstGeom prst="rect">
            <a:avLst/>
          </a:prstGeom>
          <a:solidFill>
            <a:schemeClr val="bg1"/>
          </a:solidFill>
          <a:ln w="635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55" name="直線コネクタ 54">
            <a:extLst>
              <a:ext uri="{FF2B5EF4-FFF2-40B4-BE49-F238E27FC236}">
                <a16:creationId xmlns:a16="http://schemas.microsoft.com/office/drawing/2014/main" id="{8859758E-A876-0BCD-FBB8-790042CD641C}"/>
              </a:ext>
            </a:extLst>
          </p:cNvPr>
          <p:cNvCxnSpPr>
            <a:cxnSpLocks/>
          </p:cNvCxnSpPr>
          <p:nvPr/>
        </p:nvCxnSpPr>
        <p:spPr>
          <a:xfrm>
            <a:off x="503238" y="8777909"/>
            <a:ext cx="6552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
        <p:nvSpPr>
          <p:cNvPr id="58" name="グラフィックス 56">
            <a:extLst>
              <a:ext uri="{FF2B5EF4-FFF2-40B4-BE49-F238E27FC236}">
                <a16:creationId xmlns:a16="http://schemas.microsoft.com/office/drawing/2014/main" id="{3FC3F214-ED75-7E7E-8297-6D6B625D5EFF}"/>
              </a:ext>
            </a:extLst>
          </p:cNvPr>
          <p:cNvSpPr>
            <a:spLocks noChangeAspect="1"/>
          </p:cNvSpPr>
          <p:nvPr/>
        </p:nvSpPr>
        <p:spPr>
          <a:xfrm>
            <a:off x="3131801" y="8777909"/>
            <a:ext cx="1294874" cy="504000"/>
          </a:xfrm>
          <a:custGeom>
            <a:avLst/>
            <a:gdLst>
              <a:gd name="connsiteX0" fmla="*/ 0 w 1499616"/>
              <a:gd name="connsiteY0" fmla="*/ 0 h 583691"/>
              <a:gd name="connsiteX1" fmla="*/ 749808 w 1499616"/>
              <a:gd name="connsiteY1" fmla="*/ 583692 h 583691"/>
              <a:gd name="connsiteX2" fmla="*/ 1499616 w 1499616"/>
              <a:gd name="connsiteY2" fmla="*/ 0 h 583691"/>
              <a:gd name="connsiteX3" fmla="*/ 0 w 1499616"/>
              <a:gd name="connsiteY3" fmla="*/ 0 h 583691"/>
            </a:gdLst>
            <a:ahLst/>
            <a:cxnLst>
              <a:cxn ang="0">
                <a:pos x="connsiteX0" y="connsiteY0"/>
              </a:cxn>
              <a:cxn ang="0">
                <a:pos x="connsiteX1" y="connsiteY1"/>
              </a:cxn>
              <a:cxn ang="0">
                <a:pos x="connsiteX2" y="connsiteY2"/>
              </a:cxn>
              <a:cxn ang="0">
                <a:pos x="connsiteX3" y="connsiteY3"/>
              </a:cxn>
            </a:cxnLst>
            <a:rect l="l" t="t" r="r" b="b"/>
            <a:pathLst>
              <a:path w="1499616" h="583691">
                <a:moveTo>
                  <a:pt x="0" y="0"/>
                </a:moveTo>
                <a:cubicBezTo>
                  <a:pt x="84582" y="335375"/>
                  <a:pt x="388144" y="583692"/>
                  <a:pt x="749808" y="583692"/>
                </a:cubicBezTo>
                <a:cubicBezTo>
                  <a:pt x="1111472" y="583692"/>
                  <a:pt x="1415034" y="335375"/>
                  <a:pt x="1499616" y="0"/>
                </a:cubicBezTo>
                <a:lnTo>
                  <a:pt x="0" y="0"/>
                </a:lnTo>
                <a:close/>
              </a:path>
            </a:pathLst>
          </a:custGeom>
          <a:solidFill>
            <a:srgbClr val="31926F"/>
          </a:solidFill>
          <a:ln w="9525" cap="flat">
            <a:noFill/>
            <a:prstDash val="solid"/>
            <a:miter/>
          </a:ln>
        </p:spPr>
        <p:txBody>
          <a:bodyPr lIns="0" tIns="0" rIns="0" bIns="72000" rtlCol="0" anchor="ctr" anchorCtr="1"/>
          <a:lstStyle/>
          <a:p>
            <a:pPr algn="ctr"/>
            <a:r>
              <a:rPr lang="ja-JP" altLang="en-US" sz="1600" b="1" dirty="0">
                <a:solidFill>
                  <a:schemeClr val="bg1"/>
                </a:solidFill>
              </a:rPr>
              <a:t>ストック</a:t>
            </a:r>
          </a:p>
        </p:txBody>
      </p:sp>
      <p:grpSp>
        <p:nvGrpSpPr>
          <p:cNvPr id="56" name="グループ化 55">
            <a:extLst>
              <a:ext uri="{FF2B5EF4-FFF2-40B4-BE49-F238E27FC236}">
                <a16:creationId xmlns:a16="http://schemas.microsoft.com/office/drawing/2014/main" id="{77077378-5C8A-22F0-A670-92607BBD1733}"/>
              </a:ext>
            </a:extLst>
          </p:cNvPr>
          <p:cNvGrpSpPr/>
          <p:nvPr/>
        </p:nvGrpSpPr>
        <p:grpSpPr>
          <a:xfrm>
            <a:off x="692068" y="9347151"/>
            <a:ext cx="6138340" cy="477655"/>
            <a:chOff x="7880040" y="3920581"/>
            <a:chExt cx="6138340" cy="477655"/>
          </a:xfrm>
        </p:grpSpPr>
        <p:grpSp>
          <p:nvGrpSpPr>
            <p:cNvPr id="57" name="グループ化 56">
              <a:extLst>
                <a:ext uri="{FF2B5EF4-FFF2-40B4-BE49-F238E27FC236}">
                  <a16:creationId xmlns:a16="http://schemas.microsoft.com/office/drawing/2014/main" id="{C501FE22-43AC-6C1B-5922-92F8CE49AE51}"/>
                </a:ext>
              </a:extLst>
            </p:cNvPr>
            <p:cNvGrpSpPr/>
            <p:nvPr/>
          </p:nvGrpSpPr>
          <p:grpSpPr>
            <a:xfrm>
              <a:off x="7880040" y="3920581"/>
              <a:ext cx="2790339" cy="252000"/>
              <a:chOff x="7880040" y="3920581"/>
              <a:chExt cx="2790339" cy="252000"/>
            </a:xfrm>
          </p:grpSpPr>
          <p:sp>
            <p:nvSpPr>
              <p:cNvPr id="67" name="テキスト ボックス 66">
                <a:extLst>
                  <a:ext uri="{FF2B5EF4-FFF2-40B4-BE49-F238E27FC236}">
                    <a16:creationId xmlns:a16="http://schemas.microsoft.com/office/drawing/2014/main" id="{4A8C2F27-7CA4-FC9B-330A-F95DD679C469}"/>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書庫</a:t>
                </a:r>
              </a:p>
            </p:txBody>
          </p:sp>
          <p:sp>
            <p:nvSpPr>
              <p:cNvPr id="68" name="四角形: 角を丸くする 67">
                <a:extLst>
                  <a:ext uri="{FF2B5EF4-FFF2-40B4-BE49-F238E27FC236}">
                    <a16:creationId xmlns:a16="http://schemas.microsoft.com/office/drawing/2014/main" id="{ECAEF877-F37F-52CA-8EB9-A59BCE958472}"/>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grpSp>
        <p:sp>
          <p:nvSpPr>
            <p:cNvPr id="60" name="テキスト ボックス 59">
              <a:extLst>
                <a:ext uri="{FF2B5EF4-FFF2-40B4-BE49-F238E27FC236}">
                  <a16:creationId xmlns:a16="http://schemas.microsoft.com/office/drawing/2014/main" id="{EDE5FFA0-2ABB-7F55-2A4D-F97421124D05}"/>
                </a:ext>
              </a:extLst>
            </p:cNvPr>
            <p:cNvSpPr txBox="1"/>
            <p:nvPr/>
          </p:nvSpPr>
          <p:spPr>
            <a:xfrm>
              <a:off x="8726380" y="4228959"/>
              <a:ext cx="5292000" cy="169277"/>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保存する資料の量や大きさに応じた、書庫の選定が必要</a:t>
              </a:r>
            </a:p>
          </p:txBody>
        </p:sp>
      </p:grpSp>
      <p:grpSp>
        <p:nvGrpSpPr>
          <p:cNvPr id="6" name="グループ化 5">
            <a:extLst>
              <a:ext uri="{FF2B5EF4-FFF2-40B4-BE49-F238E27FC236}">
                <a16:creationId xmlns:a16="http://schemas.microsoft.com/office/drawing/2014/main" id="{0F42ADC2-1228-CBB7-44B6-490D7A004C02}"/>
              </a:ext>
            </a:extLst>
          </p:cNvPr>
          <p:cNvGrpSpPr/>
          <p:nvPr/>
        </p:nvGrpSpPr>
        <p:grpSpPr>
          <a:xfrm>
            <a:off x="684626" y="6053118"/>
            <a:ext cx="6138340" cy="816209"/>
            <a:chOff x="692068" y="3114781"/>
            <a:chExt cx="6138340" cy="816209"/>
          </a:xfrm>
        </p:grpSpPr>
        <p:grpSp>
          <p:nvGrpSpPr>
            <p:cNvPr id="12" name="グループ化 11">
              <a:extLst>
                <a:ext uri="{FF2B5EF4-FFF2-40B4-BE49-F238E27FC236}">
                  <a16:creationId xmlns:a16="http://schemas.microsoft.com/office/drawing/2014/main" id="{0F9F4BA8-E5A7-3758-4062-F7F8DBFEE355}"/>
                </a:ext>
              </a:extLst>
            </p:cNvPr>
            <p:cNvGrpSpPr/>
            <p:nvPr/>
          </p:nvGrpSpPr>
          <p:grpSpPr>
            <a:xfrm>
              <a:off x="692068" y="3114781"/>
              <a:ext cx="2790339" cy="252000"/>
              <a:chOff x="7880040" y="3920581"/>
              <a:chExt cx="2790339" cy="252000"/>
            </a:xfrm>
          </p:grpSpPr>
          <p:sp>
            <p:nvSpPr>
              <p:cNvPr id="16" name="テキスト ボックス 15">
                <a:extLst>
                  <a:ext uri="{FF2B5EF4-FFF2-40B4-BE49-F238E27FC236}">
                    <a16:creationId xmlns:a16="http://schemas.microsoft.com/office/drawing/2014/main" id="{F9ADC5E3-DCEC-A85A-32C0-C6A9508F63B2}"/>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文書管理・電子決裁システム</a:t>
                </a:r>
              </a:p>
            </p:txBody>
          </p:sp>
          <p:sp>
            <p:nvSpPr>
              <p:cNvPr id="17" name="四角形: 角を丸くする 16">
                <a:extLst>
                  <a:ext uri="{FF2B5EF4-FFF2-40B4-BE49-F238E27FC236}">
                    <a16:creationId xmlns:a16="http://schemas.microsoft.com/office/drawing/2014/main" id="{CC0AA3D5-8CDE-2861-F465-0F064546A630}"/>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grpSp>
        <p:sp>
          <p:nvSpPr>
            <p:cNvPr id="15" name="テキスト ボックス 14">
              <a:extLst>
                <a:ext uri="{FF2B5EF4-FFF2-40B4-BE49-F238E27FC236}">
                  <a16:creationId xmlns:a16="http://schemas.microsoft.com/office/drawing/2014/main" id="{0721870B-6BB0-948A-C1F9-3AB8B02CA5E4}"/>
                </a:ext>
              </a:extLst>
            </p:cNvPr>
            <p:cNvSpPr txBox="1"/>
            <p:nvPr/>
          </p:nvSpPr>
          <p:spPr>
            <a:xfrm>
              <a:off x="1538408" y="3423159"/>
              <a:ext cx="5292000" cy="507831"/>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文書管理システムは、電子データの保存・活用・廃棄までを一括管理できるシステム。電子決裁システムは、稟議書作成・起案・承認までの一連の作業を電子化するためのシステム</a:t>
              </a:r>
            </a:p>
          </p:txBody>
        </p:sp>
      </p:grpSp>
      <p:grpSp>
        <p:nvGrpSpPr>
          <p:cNvPr id="3" name="グループ化 2">
            <a:extLst>
              <a:ext uri="{FF2B5EF4-FFF2-40B4-BE49-F238E27FC236}">
                <a16:creationId xmlns:a16="http://schemas.microsoft.com/office/drawing/2014/main" id="{F8C62D06-8803-2582-56E7-47264495019C}"/>
              </a:ext>
            </a:extLst>
          </p:cNvPr>
          <p:cNvGrpSpPr/>
          <p:nvPr/>
        </p:nvGrpSpPr>
        <p:grpSpPr>
          <a:xfrm>
            <a:off x="684626" y="4386153"/>
            <a:ext cx="6138340" cy="646932"/>
            <a:chOff x="692068" y="3114781"/>
            <a:chExt cx="6138340" cy="646932"/>
          </a:xfrm>
        </p:grpSpPr>
        <p:grpSp>
          <p:nvGrpSpPr>
            <p:cNvPr id="4" name="グループ化 3">
              <a:extLst>
                <a:ext uri="{FF2B5EF4-FFF2-40B4-BE49-F238E27FC236}">
                  <a16:creationId xmlns:a16="http://schemas.microsoft.com/office/drawing/2014/main" id="{5430BC41-12D3-8F29-5243-037A03BE8D28}"/>
                </a:ext>
              </a:extLst>
            </p:cNvPr>
            <p:cNvGrpSpPr/>
            <p:nvPr/>
          </p:nvGrpSpPr>
          <p:grpSpPr>
            <a:xfrm>
              <a:off x="692068" y="3114781"/>
              <a:ext cx="2790339" cy="252000"/>
              <a:chOff x="7880040" y="3920581"/>
              <a:chExt cx="2790339" cy="252000"/>
            </a:xfrm>
          </p:grpSpPr>
          <p:sp>
            <p:nvSpPr>
              <p:cNvPr id="22" name="テキスト ボックス 21">
                <a:extLst>
                  <a:ext uri="{FF2B5EF4-FFF2-40B4-BE49-F238E27FC236}">
                    <a16:creationId xmlns:a16="http://schemas.microsoft.com/office/drawing/2014/main" id="{3C401372-6365-6DAB-6EDB-167410E3DBA3}"/>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モバイル、タブレット端末</a:t>
                </a:r>
              </a:p>
            </p:txBody>
          </p:sp>
          <p:sp>
            <p:nvSpPr>
              <p:cNvPr id="23" name="四角形: 角を丸くする 22">
                <a:extLst>
                  <a:ext uri="{FF2B5EF4-FFF2-40B4-BE49-F238E27FC236}">
                    <a16:creationId xmlns:a16="http://schemas.microsoft.com/office/drawing/2014/main" id="{B4CE25BE-60D5-1343-757A-402BBD2A03DD}"/>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grpSp>
        <p:sp>
          <p:nvSpPr>
            <p:cNvPr id="5" name="テキスト ボックス 4">
              <a:extLst>
                <a:ext uri="{FF2B5EF4-FFF2-40B4-BE49-F238E27FC236}">
                  <a16:creationId xmlns:a16="http://schemas.microsoft.com/office/drawing/2014/main" id="{84C11C0F-8762-FFD8-FD56-276F8D017671}"/>
                </a:ext>
              </a:extLst>
            </p:cNvPr>
            <p:cNvSpPr txBox="1"/>
            <p:nvPr/>
          </p:nvSpPr>
          <p:spPr>
            <a:xfrm>
              <a:off x="1538408" y="3423159"/>
              <a:ext cx="5292000" cy="338554"/>
            </a:xfrm>
            <a:prstGeom prst="rect">
              <a:avLst/>
            </a:prstGeom>
            <a:noFill/>
          </p:spPr>
          <p:txBody>
            <a:bodyPr wrap="square" lIns="0" tIns="0" rIns="0" bIns="0" rtlCol="0">
              <a:spAutoFit/>
            </a:bodyPr>
            <a:lstStyle/>
            <a:p>
              <a:pPr indent="144000" algn="just" fontAlgn="ct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に必要な、ノートパソコンやタブレット端末、スマートフォンなどのモバイル機器</a:t>
              </a:r>
            </a:p>
          </p:txBody>
        </p:sp>
      </p:grpSp>
      <p:grpSp>
        <p:nvGrpSpPr>
          <p:cNvPr id="24" name="グループ化 23">
            <a:extLst>
              <a:ext uri="{FF2B5EF4-FFF2-40B4-BE49-F238E27FC236}">
                <a16:creationId xmlns:a16="http://schemas.microsoft.com/office/drawing/2014/main" id="{8F640B46-276A-16C1-8A0A-06D997FD7816}"/>
              </a:ext>
            </a:extLst>
          </p:cNvPr>
          <p:cNvGrpSpPr/>
          <p:nvPr/>
        </p:nvGrpSpPr>
        <p:grpSpPr>
          <a:xfrm>
            <a:off x="684626" y="5215560"/>
            <a:ext cx="6138340" cy="646932"/>
            <a:chOff x="692068" y="3114781"/>
            <a:chExt cx="6138340" cy="646932"/>
          </a:xfrm>
        </p:grpSpPr>
        <p:grpSp>
          <p:nvGrpSpPr>
            <p:cNvPr id="25" name="グループ化 24">
              <a:extLst>
                <a:ext uri="{FF2B5EF4-FFF2-40B4-BE49-F238E27FC236}">
                  <a16:creationId xmlns:a16="http://schemas.microsoft.com/office/drawing/2014/main" id="{6286D474-2C48-8380-DAE7-3E6989D36B9B}"/>
                </a:ext>
              </a:extLst>
            </p:cNvPr>
            <p:cNvGrpSpPr/>
            <p:nvPr/>
          </p:nvGrpSpPr>
          <p:grpSpPr>
            <a:xfrm>
              <a:off x="692068" y="3114781"/>
              <a:ext cx="2790339" cy="252000"/>
              <a:chOff x="7880040" y="3920581"/>
              <a:chExt cx="2790339" cy="252000"/>
            </a:xfrm>
          </p:grpSpPr>
          <p:sp>
            <p:nvSpPr>
              <p:cNvPr id="28" name="テキスト ボックス 27">
                <a:extLst>
                  <a:ext uri="{FF2B5EF4-FFF2-40B4-BE49-F238E27FC236}">
                    <a16:creationId xmlns:a16="http://schemas.microsoft.com/office/drawing/2014/main" id="{DE4F6FF3-F76A-2F53-4664-EC88705C2411}"/>
                  </a:ext>
                </a:extLst>
              </p:cNvPr>
              <p:cNvSpPr txBox="1"/>
              <p:nvPr/>
            </p:nvSpPr>
            <p:spPr>
              <a:xfrm>
                <a:off x="8726379" y="3954248"/>
                <a:ext cx="1944000"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什器、モバイル電源</a:t>
                </a:r>
              </a:p>
            </p:txBody>
          </p:sp>
          <p:sp>
            <p:nvSpPr>
              <p:cNvPr id="29" name="四角形: 角を丸くする 28">
                <a:extLst>
                  <a:ext uri="{FF2B5EF4-FFF2-40B4-BE49-F238E27FC236}">
                    <a16:creationId xmlns:a16="http://schemas.microsoft.com/office/drawing/2014/main" id="{899CBB1C-0230-43AB-059E-3245BDA9A6AB}"/>
                  </a:ext>
                </a:extLst>
              </p:cNvPr>
              <p:cNvSpPr/>
              <p:nvPr/>
            </p:nvSpPr>
            <p:spPr>
              <a:xfrm>
                <a:off x="7880040" y="39205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grpSp>
        <p:sp>
          <p:nvSpPr>
            <p:cNvPr id="26" name="テキスト ボックス 25">
              <a:extLst>
                <a:ext uri="{FF2B5EF4-FFF2-40B4-BE49-F238E27FC236}">
                  <a16:creationId xmlns:a16="http://schemas.microsoft.com/office/drawing/2014/main" id="{5866C0BB-2CDB-2FA9-4325-EB8A3C57B8E2}"/>
                </a:ext>
              </a:extLst>
            </p:cNvPr>
            <p:cNvSpPr txBox="1"/>
            <p:nvPr/>
          </p:nvSpPr>
          <p:spPr>
            <a:xfrm>
              <a:off x="1538408" y="3423159"/>
              <a:ext cx="5292000" cy="338554"/>
            </a:xfrm>
            <a:prstGeom prst="rect">
              <a:avLst/>
            </a:prstGeom>
            <a:noFill/>
          </p:spPr>
          <p:txBody>
            <a:bodyPr wrap="square" lIns="0" tIns="0" rIns="0" bIns="0" rtlCol="0">
              <a:spAutoFit/>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共有管理に適した什器や、電源コンセントの無い場所でも</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で作業や会議が可能になるポータブルバッテリー等の導入が望ましい。</a:t>
              </a:r>
            </a:p>
          </p:txBody>
        </p:sp>
      </p:grpSp>
      <p:sp>
        <p:nvSpPr>
          <p:cNvPr id="31" name="テキスト プレースホルダー 3">
            <a:extLst>
              <a:ext uri="{FF2B5EF4-FFF2-40B4-BE49-F238E27FC236}">
                <a16:creationId xmlns:a16="http://schemas.microsoft.com/office/drawing/2014/main" id="{E376A1F1-3BDB-0ADB-B553-34B25C92F720}"/>
              </a:ext>
            </a:extLst>
          </p:cNvPr>
          <p:cNvSpPr txBox="1">
            <a:spLocks/>
          </p:cNvSpPr>
          <p:nvPr/>
        </p:nvSpPr>
        <p:spPr>
          <a:xfrm>
            <a:off x="1568251" y="2497912"/>
            <a:ext cx="1684445" cy="166199"/>
          </a:xfrm>
          <a:prstGeom prst="rect">
            <a:avLst/>
          </a:prstGeom>
        </p:spPr>
        <p:txBody>
          <a:bodyPr lIns="0" tIns="0" rIns="0" bIns="0" anchor="t" anchorCtr="0">
            <a:spAutoFit/>
          </a:bodyPr>
          <a:lstStyle>
            <a:lvl1pPr marL="0" indent="0" algn="l" defTabSz="1425495" rtl="0" eaLnBrk="1" latinLnBrk="0" hangingPunct="1">
              <a:lnSpc>
                <a:spcPct val="90000"/>
              </a:lnSpc>
              <a:spcBef>
                <a:spcPts val="1559"/>
              </a:spcBef>
              <a:buFont typeface="Arial" panose="020B0604020202020204" pitchFamily="34" charset="0"/>
              <a:buNone/>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r>
              <a:rPr lang="ja-JP" altLang="en-US" sz="1200" b="1" dirty="0">
                <a:latin typeface="+mn-ea"/>
                <a:ea typeface="+mn-ea"/>
              </a:rPr>
              <a:t>柔軟な働き方</a:t>
            </a:r>
            <a:endParaRPr lang="zh-TW" altLang="en-US" sz="1200" b="1" dirty="0">
              <a:latin typeface="+mn-ea"/>
              <a:ea typeface="+mn-ea"/>
            </a:endParaRPr>
          </a:p>
        </p:txBody>
      </p:sp>
      <p:sp>
        <p:nvSpPr>
          <p:cNvPr id="32" name="四角形: 角を丸くする 31">
            <a:extLst>
              <a:ext uri="{FF2B5EF4-FFF2-40B4-BE49-F238E27FC236}">
                <a16:creationId xmlns:a16="http://schemas.microsoft.com/office/drawing/2014/main" id="{270C12A8-D94F-966E-4C83-8D1135009786}"/>
              </a:ext>
            </a:extLst>
          </p:cNvPr>
          <p:cNvSpPr/>
          <p:nvPr/>
        </p:nvSpPr>
        <p:spPr>
          <a:xfrm>
            <a:off x="707715" y="2447613"/>
            <a:ext cx="720000" cy="252000"/>
          </a:xfrm>
          <a:prstGeom prst="roundRect">
            <a:avLst/>
          </a:prstGeom>
          <a:solidFill>
            <a:srgbClr val="8FB737"/>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C242B75A-2B11-B37E-0CF0-17C1BF014F65}"/>
              </a:ext>
            </a:extLst>
          </p:cNvPr>
          <p:cNvSpPr txBox="1"/>
          <p:nvPr/>
        </p:nvSpPr>
        <p:spPr>
          <a:xfrm>
            <a:off x="1555551" y="2767570"/>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柔軟な働き方の導入に合わせて</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latin typeface="BIZ UDPゴシック" panose="020B0400000000000000" pitchFamily="50" charset="-128"/>
                <a:ea typeface="BIZ UDPゴシック" panose="020B0400000000000000" pitchFamily="50" charset="-128"/>
              </a:rPr>
              <a:t>を推進するとより効果的である。</a:t>
            </a:r>
          </a:p>
        </p:txBody>
      </p:sp>
      <p:cxnSp>
        <p:nvCxnSpPr>
          <p:cNvPr id="34" name="直線コネクタ 33">
            <a:extLst>
              <a:ext uri="{FF2B5EF4-FFF2-40B4-BE49-F238E27FC236}">
                <a16:creationId xmlns:a16="http://schemas.microsoft.com/office/drawing/2014/main" id="{2C94B6A8-D901-75B0-49F8-053F8F30BAD1}"/>
              </a:ext>
            </a:extLst>
          </p:cNvPr>
          <p:cNvCxnSpPr>
            <a:cxnSpLocks/>
          </p:cNvCxnSpPr>
          <p:nvPr/>
        </p:nvCxnSpPr>
        <p:spPr>
          <a:xfrm>
            <a:off x="503196" y="3182856"/>
            <a:ext cx="6552000" cy="0"/>
          </a:xfrm>
          <a:prstGeom prst="line">
            <a:avLst/>
          </a:prstGeom>
          <a:ln w="25400">
            <a:solidFill>
              <a:srgbClr val="3192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031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2319231271"/>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zh-TW" dirty="0">
                <a:latin typeface="+mn-ea"/>
                <a:ea typeface="+mn-ea"/>
              </a:rPr>
              <a:t>3-</a:t>
            </a:r>
            <a:r>
              <a:rPr lang="en-US" altLang="ja-JP" dirty="0">
                <a:latin typeface="+mn-ea"/>
                <a:ea typeface="+mn-ea"/>
              </a:rPr>
              <a:t>4</a:t>
            </a:r>
            <a:r>
              <a:rPr lang="en-US" altLang="zh-TW" dirty="0">
                <a:latin typeface="+mn-ea"/>
                <a:ea typeface="+mn-ea"/>
              </a:rPr>
              <a:t>.</a:t>
            </a:r>
            <a:r>
              <a:rPr lang="zh-TW" altLang="en-US" dirty="0">
                <a:latin typeface="+mn-ea"/>
                <a:ea typeface="+mn-ea"/>
              </a:rPr>
              <a:t>　　　　　 </a:t>
            </a:r>
            <a:r>
              <a:rPr lang="ja-JP" altLang="en-US" dirty="0">
                <a:latin typeface="+mn-ea"/>
                <a:ea typeface="+mn-ea"/>
              </a:rPr>
              <a:t>環境・安全対策</a:t>
            </a:r>
            <a:endParaRPr lang="zh-TW" altLang="en-US" dirty="0">
              <a:latin typeface="+mn-ea"/>
              <a:ea typeface="+mn-ea"/>
            </a:endParaRPr>
          </a:p>
        </p:txBody>
      </p:sp>
      <p:sp>
        <p:nvSpPr>
          <p:cNvPr id="3" name="四角形: 角を丸くする 2">
            <a:extLst>
              <a:ext uri="{FF2B5EF4-FFF2-40B4-BE49-F238E27FC236}">
                <a16:creationId xmlns:a16="http://schemas.microsoft.com/office/drawing/2014/main" id="{232FA7DD-D0CA-E8AB-9337-EAADAE67C9B0}"/>
              </a:ext>
            </a:extLst>
          </p:cNvPr>
          <p:cNvSpPr/>
          <p:nvPr/>
        </p:nvSpPr>
        <p:spPr>
          <a:xfrm>
            <a:off x="1226100" y="843216"/>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3. DX</a:t>
            </a:r>
            <a:r>
              <a:rPr kumimoji="1" lang="ja-JP" altLang="en-US" dirty="0">
                <a:latin typeface="+mn-ea"/>
                <a:ea typeface="+mn-ea"/>
              </a:rPr>
              <a:t>推進に係る取組の戦略</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34</a:t>
            </a:fld>
            <a:endParaRPr kumimoji="1" lang="ja-JP" altLang="en-US">
              <a:latin typeface="+mn-ea"/>
              <a:ea typeface="+mn-ea"/>
            </a:endParaRPr>
          </a:p>
        </p:txBody>
      </p:sp>
      <p:sp>
        <p:nvSpPr>
          <p:cNvPr id="37" name="コンテンツ プレースホルダー 17">
            <a:extLst>
              <a:ext uri="{FF2B5EF4-FFF2-40B4-BE49-F238E27FC236}">
                <a16:creationId xmlns:a16="http://schemas.microsoft.com/office/drawing/2014/main" id="{1949D9D8-3365-485B-CBE0-E273C8B52194}"/>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ZEB</a:t>
            </a:r>
            <a:r>
              <a:rPr lang="ja-JP" altLang="en-US" sz="1200" dirty="0"/>
              <a:t>（</a:t>
            </a:r>
            <a:r>
              <a:rPr lang="en-US" altLang="ja-JP" sz="1200" dirty="0"/>
              <a:t>Net Zero Energy Building</a:t>
            </a:r>
            <a:r>
              <a:rPr lang="ja-JP" altLang="en-US" sz="1200" dirty="0"/>
              <a:t>）をはじめとした建築物の省エネルギー、環境に配慮した民間建築物が増えており、公共建築物においても率先した取組が求められている。</a:t>
            </a:r>
          </a:p>
          <a:p>
            <a:pPr marL="0" indent="144000" algn="just" fontAlgn="ctr">
              <a:lnSpc>
                <a:spcPct val="120000"/>
              </a:lnSpc>
              <a:spcBef>
                <a:spcPts val="0"/>
              </a:spcBef>
              <a:buNone/>
            </a:pPr>
            <a:r>
              <a:rPr lang="ja-JP" altLang="en-US" sz="1200" dirty="0"/>
              <a:t>また、近年激甚化する災害への対応、人為的・突発的な事故や物理的なセキュリティ対策も不可欠になっており、建物の強靱化のみならず、設備等の充実・強化の対応も求められている。</a:t>
            </a:r>
          </a:p>
          <a:p>
            <a:pPr marL="0" indent="144000" algn="just" fontAlgn="ctr">
              <a:lnSpc>
                <a:spcPct val="120000"/>
              </a:lnSpc>
              <a:spcBef>
                <a:spcPts val="0"/>
              </a:spcBef>
              <a:buNone/>
            </a:pPr>
            <a:r>
              <a:rPr lang="ja-JP" altLang="en-US" sz="1200" dirty="0"/>
              <a:t>ここでは、環境・安全対策に関連性が高い</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施策について、導入のねらいと、各フェーズで検討すべき項目について記載する。</a:t>
            </a:r>
          </a:p>
        </p:txBody>
      </p:sp>
      <p:grpSp>
        <p:nvGrpSpPr>
          <p:cNvPr id="7" name="グループ化 6">
            <a:extLst>
              <a:ext uri="{FF2B5EF4-FFF2-40B4-BE49-F238E27FC236}">
                <a16:creationId xmlns:a16="http://schemas.microsoft.com/office/drawing/2014/main" id="{2556F19E-0E20-14F2-3482-D7045AA4A66B}"/>
              </a:ext>
            </a:extLst>
          </p:cNvPr>
          <p:cNvGrpSpPr/>
          <p:nvPr/>
        </p:nvGrpSpPr>
        <p:grpSpPr>
          <a:xfrm>
            <a:off x="503196" y="2945017"/>
            <a:ext cx="6552000" cy="252000"/>
            <a:chOff x="504000" y="5705617"/>
            <a:chExt cx="6552000" cy="252000"/>
          </a:xfrm>
        </p:grpSpPr>
        <p:sp>
          <p:nvSpPr>
            <p:cNvPr id="8" name="正方形/長方形 7">
              <a:extLst>
                <a:ext uri="{FF2B5EF4-FFF2-40B4-BE49-F238E27FC236}">
                  <a16:creationId xmlns:a16="http://schemas.microsoft.com/office/drawing/2014/main" id="{5AA70941-E509-EFA4-4E63-D7F5DF8DC55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A47C6E5D-5F72-C947-6A0F-1241D8A3F3CB}"/>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2" name="コンテンツ プレースホルダー 17">
            <a:extLst>
              <a:ext uri="{FF2B5EF4-FFF2-40B4-BE49-F238E27FC236}">
                <a16:creationId xmlns:a16="http://schemas.microsoft.com/office/drawing/2014/main" id="{6A16C073-14D6-B29C-5208-10383106F72E}"/>
              </a:ext>
            </a:extLst>
          </p:cNvPr>
          <p:cNvSpPr txBox="1">
            <a:spLocks/>
          </p:cNvSpPr>
          <p:nvPr/>
        </p:nvSpPr>
        <p:spPr>
          <a:xfrm>
            <a:off x="503196" y="3339593"/>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事業継続性の向上</a:t>
            </a:r>
          </a:p>
        </p:txBody>
      </p:sp>
      <p:sp>
        <p:nvSpPr>
          <p:cNvPr id="18" name="正方形/長方形 17">
            <a:extLst>
              <a:ext uri="{FF2B5EF4-FFF2-40B4-BE49-F238E27FC236}">
                <a16:creationId xmlns:a16="http://schemas.microsoft.com/office/drawing/2014/main" id="{8155FE82-8C70-4D5F-11F6-6A007BB33627}"/>
              </a:ext>
            </a:extLst>
          </p:cNvPr>
          <p:cNvSpPr/>
          <p:nvPr/>
        </p:nvSpPr>
        <p:spPr>
          <a:xfrm>
            <a:off x="504000" y="6402549"/>
            <a:ext cx="6552000" cy="13470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algn="just" defTabSz="1425495" fontAlgn="ctr">
              <a:lnSpc>
                <a:spcPct val="120000"/>
              </a:lnSpc>
              <a:spcAft>
                <a:spcPts val="600"/>
              </a:spcAf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防災基本計画（令和</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月）</a:t>
            </a:r>
            <a:r>
              <a:rPr kumimoji="1" lang="ja-JP" altLang="en-US" sz="11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baseline="30000" dirty="0">
                <a:solidFill>
                  <a:srgbClr val="000000"/>
                </a:solidFill>
                <a:latin typeface="BIZ UDPゴシック" panose="020B0400000000000000" pitchFamily="50" charset="-128"/>
                <a:ea typeface="BIZ UDPゴシック" panose="020B0400000000000000" pitchFamily="50" charset="-128"/>
              </a:rPr>
              <a:t>1</a:t>
            </a: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spcAft>
                <a:spcPts val="600"/>
              </a:spcAf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「国，公共機関，地方公共団体及び災害拠点病院等災害応急対策に係る機関は，保有する施設・設備について，再生可能エネルギー等の代替エネルギーシステムや電動車の活用を含め自家発電設備，</a:t>
            </a:r>
            <a:r>
              <a:rPr kumimoji="1" lang="en-US" altLang="ja-JP" sz="1100" dirty="0">
                <a:solidFill>
                  <a:srgbClr val="000000"/>
                </a:solidFill>
                <a:latin typeface="BIZ UDPゴシック" panose="020B0400000000000000" pitchFamily="50" charset="-128"/>
                <a:ea typeface="BIZ UDPゴシック" panose="020B0400000000000000" pitchFamily="50" charset="-128"/>
              </a:rPr>
              <a:t>LP</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ガス災害用バルク，燃料貯蔵設備等の整備を図り，十分な期間（最低</a:t>
            </a:r>
            <a:r>
              <a:rPr kumimoji="1" lang="en-US" altLang="ja-JP" sz="1100" dirty="0">
                <a:solidFill>
                  <a:srgbClr val="000000"/>
                </a:solidFill>
                <a:latin typeface="BIZ UDPゴシック" panose="020B0400000000000000" pitchFamily="50" charset="-128"/>
                <a:ea typeface="BIZ UDPゴシック" panose="020B0400000000000000" pitchFamily="50" charset="-128"/>
              </a:rPr>
              <a:t>3</a:t>
            </a:r>
            <a:r>
              <a:rPr kumimoji="1" lang="ja-JP" altLang="en-US" sz="1100" dirty="0">
                <a:solidFill>
                  <a:srgbClr val="000000"/>
                </a:solidFill>
                <a:latin typeface="BIZ UDPゴシック" panose="020B0400000000000000" pitchFamily="50" charset="-128"/>
                <a:ea typeface="BIZ UDPゴシック" panose="020B0400000000000000" pitchFamily="50" charset="-128"/>
              </a:rPr>
              <a:t>日間）の発電が可能となるような燃料の備蓄等を行い，平常時から点検，訓練等に努めるものとする。」</a:t>
            </a:r>
          </a:p>
        </p:txBody>
      </p:sp>
      <p:grpSp>
        <p:nvGrpSpPr>
          <p:cNvPr id="20" name="グループ化 19">
            <a:extLst>
              <a:ext uri="{FF2B5EF4-FFF2-40B4-BE49-F238E27FC236}">
                <a16:creationId xmlns:a16="http://schemas.microsoft.com/office/drawing/2014/main" id="{51FA1D7C-B920-FC12-5D7D-D4F0B605D2A9}"/>
              </a:ext>
            </a:extLst>
          </p:cNvPr>
          <p:cNvGrpSpPr/>
          <p:nvPr/>
        </p:nvGrpSpPr>
        <p:grpSpPr>
          <a:xfrm>
            <a:off x="503196" y="8280523"/>
            <a:ext cx="6552000" cy="815029"/>
            <a:chOff x="503196" y="1368000"/>
            <a:chExt cx="6552000" cy="815029"/>
          </a:xfrm>
        </p:grpSpPr>
        <p:sp>
          <p:nvSpPr>
            <p:cNvPr id="21" name="コンテンツ プレースホルダー 17">
              <a:extLst>
                <a:ext uri="{FF2B5EF4-FFF2-40B4-BE49-F238E27FC236}">
                  <a16:creationId xmlns:a16="http://schemas.microsoft.com/office/drawing/2014/main" id="{4D6CFDB1-B087-B0DB-F6D6-6BB150087911}"/>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ライフサイクルコストの低減</a:t>
              </a:r>
            </a:p>
          </p:txBody>
        </p:sp>
        <p:sp>
          <p:nvSpPr>
            <p:cNvPr id="22" name="コンテンツ プレースホルダー 17">
              <a:extLst>
                <a:ext uri="{FF2B5EF4-FFF2-40B4-BE49-F238E27FC236}">
                  <a16:creationId xmlns:a16="http://schemas.microsoft.com/office/drawing/2014/main" id="{58FB8ED2-3DF2-0144-FD55-F91631950154}"/>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高効率な機器の導入や、建物周辺の環境を活かした</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パッシブデザイン</a:t>
              </a:r>
              <a:r>
                <a:rPr lang="ja-JP" altLang="en-US" sz="1200" dirty="0"/>
                <a:t>によるエネルギー使用量の削減、創エネ技術の導入により、環境負荷の低減に加えて、ライフサイクルコストの削減が期待できる。</a:t>
              </a:r>
            </a:p>
          </p:txBody>
        </p:sp>
      </p:grpSp>
      <p:grpSp>
        <p:nvGrpSpPr>
          <p:cNvPr id="23" name="グループ化 22">
            <a:extLst>
              <a:ext uri="{FF2B5EF4-FFF2-40B4-BE49-F238E27FC236}">
                <a16:creationId xmlns:a16="http://schemas.microsoft.com/office/drawing/2014/main" id="{7257D902-CACC-6CEC-CCAB-0507225C708C}"/>
              </a:ext>
            </a:extLst>
          </p:cNvPr>
          <p:cNvGrpSpPr/>
          <p:nvPr/>
        </p:nvGrpSpPr>
        <p:grpSpPr>
          <a:xfrm>
            <a:off x="503196" y="9328093"/>
            <a:ext cx="6552000" cy="815029"/>
            <a:chOff x="503196" y="1368000"/>
            <a:chExt cx="6552000" cy="815029"/>
          </a:xfrm>
        </p:grpSpPr>
        <p:sp>
          <p:nvSpPr>
            <p:cNvPr id="26" name="コンテンツ プレースホルダー 17">
              <a:extLst>
                <a:ext uri="{FF2B5EF4-FFF2-40B4-BE49-F238E27FC236}">
                  <a16:creationId xmlns:a16="http://schemas.microsoft.com/office/drawing/2014/main" id="{0A6CAC7B-0E30-FE4C-DB4A-72FBDBD2A422}"/>
                </a:ext>
              </a:extLst>
            </p:cNvPr>
            <p:cNvSpPr txBox="1">
              <a:spLocks/>
            </p:cNvSpPr>
            <p:nvPr/>
          </p:nvSpPr>
          <p:spPr>
            <a:xfrm>
              <a:off x="503196"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セキュリティの向上</a:t>
              </a:r>
            </a:p>
          </p:txBody>
        </p:sp>
        <p:sp>
          <p:nvSpPr>
            <p:cNvPr id="27" name="コンテンツ プレースホルダー 17">
              <a:extLst>
                <a:ext uri="{FF2B5EF4-FFF2-40B4-BE49-F238E27FC236}">
                  <a16:creationId xmlns:a16="http://schemas.microsoft.com/office/drawing/2014/main" id="{C34C6C84-D5A2-1A33-ECEB-ADA62A5D5991}"/>
                </a:ext>
              </a:extLst>
            </p:cNvPr>
            <p:cNvSpPr txBox="1">
              <a:spLocks/>
            </p:cNvSpPr>
            <p:nvPr/>
          </p:nvSpPr>
          <p:spPr>
            <a:xfrm>
              <a:off x="503196" y="173983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セキュリティのレベルに合わせてレイアウトを検討し、入退室管理システム等で管理することで、許可された人以外の侵入を防ぎ、機密情報等の漏洩防止が期待できる。</a:t>
              </a:r>
            </a:p>
          </p:txBody>
        </p:sp>
      </p:grpSp>
      <p:sp>
        <p:nvSpPr>
          <p:cNvPr id="28" name="テキスト ボックス 27">
            <a:extLst>
              <a:ext uri="{FF2B5EF4-FFF2-40B4-BE49-F238E27FC236}">
                <a16:creationId xmlns:a16="http://schemas.microsoft.com/office/drawing/2014/main" id="{C67597BB-2852-E598-41C2-1A72E3B743FF}"/>
              </a:ext>
            </a:extLst>
          </p:cNvPr>
          <p:cNvSpPr txBox="1"/>
          <p:nvPr/>
        </p:nvSpPr>
        <p:spPr>
          <a:xfrm>
            <a:off x="509025" y="7791448"/>
            <a:ext cx="4135700"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「防災基本計画（令和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P31</a:t>
            </a:r>
            <a:r>
              <a:rPr kumimoji="1" lang="ja-JP" altLang="en-US" sz="800" dirty="0">
                <a:latin typeface="BIZ UDPゴシック" panose="020B0400000000000000" pitchFamily="50" charset="-128"/>
                <a:ea typeface="BIZ UDPゴシック" panose="020B0400000000000000" pitchFamily="50" charset="-128"/>
              </a:rPr>
              <a:t>、内閣府</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ページ、令和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日閲覧</a:t>
            </a:r>
          </a:p>
          <a:p>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hlinkClick r:id="rId5"/>
              </a:rPr>
              <a:t>https://www.bousai.go.jp/taisaku/keikaku/pdf/kihon_basicplan.pdf</a:t>
            </a:r>
            <a:r>
              <a:rPr kumimoji="1" lang="ja-JP" altLang="en-US" sz="800" dirty="0">
                <a:latin typeface="BIZ UDPゴシック" panose="020B0400000000000000" pitchFamily="50" charset="-128"/>
                <a:ea typeface="BIZ UDPゴシック" panose="020B0400000000000000" pitchFamily="50" charset="-128"/>
              </a:rPr>
              <a:t>）</a:t>
            </a:r>
          </a:p>
        </p:txBody>
      </p:sp>
      <p:sp>
        <p:nvSpPr>
          <p:cNvPr id="24" name="コンテンツ プレースホルダー 17">
            <a:extLst>
              <a:ext uri="{FF2B5EF4-FFF2-40B4-BE49-F238E27FC236}">
                <a16:creationId xmlns:a16="http://schemas.microsoft.com/office/drawing/2014/main" id="{21FEB413-DFA5-43A7-ADD1-AA531691E868}"/>
              </a:ext>
            </a:extLst>
          </p:cNvPr>
          <p:cNvSpPr txBox="1">
            <a:spLocks/>
          </p:cNvSpPr>
          <p:nvPr/>
        </p:nvSpPr>
        <p:spPr>
          <a:xfrm>
            <a:off x="434715" y="3687580"/>
            <a:ext cx="6620481" cy="26591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防災基本計画により、行政庁舎は災害発生時に災害対策の拠点としての機能が求められる。</a:t>
            </a:r>
            <a:endParaRPr lang="en-US" altLang="ja-JP" sz="1200" dirty="0"/>
          </a:p>
          <a:p>
            <a:pPr marL="0" indent="0" algn="just" fontAlgn="ctr">
              <a:lnSpc>
                <a:spcPct val="120000"/>
              </a:lnSpc>
              <a:spcBef>
                <a:spcPts val="0"/>
              </a:spcBef>
              <a:buNone/>
            </a:pPr>
            <a:r>
              <a:rPr lang="ja-JP" altLang="en-US" sz="1200" dirty="0"/>
              <a:t>　このため、大規模災害時においても、庁舎機能を維持・継続できるよう、地盤の状況や被害想定などを踏まえ、免震構造や制震構造の採用を検討するなど、庁舎建物の強靭化を図る必要がある。</a:t>
            </a:r>
            <a:endParaRPr lang="en-US" altLang="ja-JP" sz="1200" dirty="0"/>
          </a:p>
          <a:p>
            <a:pPr marL="0" indent="0" algn="just" fontAlgn="ctr">
              <a:lnSpc>
                <a:spcPct val="120000"/>
              </a:lnSpc>
              <a:spcBef>
                <a:spcPts val="0"/>
              </a:spcBef>
              <a:buNone/>
            </a:pPr>
            <a:r>
              <a:rPr lang="ja-JP" altLang="en-US" sz="1200" dirty="0"/>
              <a:t>　また、電力供給の停止や通信途絶の長期化なども見据え、災害時の非常用電源の確保や通信の多重化などを図ることで、事業継続性の向上に努めなければならない。</a:t>
            </a:r>
            <a:endParaRPr lang="en-US" altLang="ja-JP" sz="1200" dirty="0"/>
          </a:p>
          <a:p>
            <a:pPr marL="0" indent="0" algn="just" fontAlgn="ctr">
              <a:lnSpc>
                <a:spcPct val="120000"/>
              </a:lnSpc>
              <a:spcBef>
                <a:spcPts val="0"/>
              </a:spcBef>
              <a:buNone/>
            </a:pPr>
            <a:r>
              <a:rPr lang="ja-JP" altLang="en-US" sz="1200" dirty="0"/>
              <a:t>　さらに、浸水リスクの高い地域では、電力や通信などの重要設備を浸水のおそれがない上階に配置するなど、各地域の抱えるリスクを踏まえた対応を講じる必要がある。</a:t>
            </a:r>
            <a:endParaRPr lang="en-US" altLang="ja-JP" sz="1200" dirty="0"/>
          </a:p>
          <a:p>
            <a:pPr marL="0" indent="0" algn="just" fontAlgn="ctr">
              <a:lnSpc>
                <a:spcPct val="120000"/>
              </a:lnSpc>
              <a:spcBef>
                <a:spcPts val="0"/>
              </a:spcBef>
              <a:buNone/>
            </a:pPr>
            <a:r>
              <a:rPr lang="ja-JP" altLang="en-US" sz="1200" dirty="0"/>
              <a:t>　一方、運用面でも、大規模災害発生直後から、災害対応や被災者支援に欠かせない情報システムを安定的に稼働できるようにしておくことも重要である。そのため、平時より、</a:t>
            </a:r>
            <a:r>
              <a:rPr lang="en-US" altLang="zh-TW" sz="1200" dirty="0"/>
              <a:t>ICT</a:t>
            </a:r>
            <a:r>
              <a:rPr lang="zh-TW" altLang="en-US" sz="1200" dirty="0"/>
              <a:t>部門</a:t>
            </a:r>
            <a:r>
              <a:rPr lang="ja-JP" altLang="en-US" sz="1200" dirty="0"/>
              <a:t>における</a:t>
            </a:r>
            <a:r>
              <a:rPr lang="zh-TW" altLang="en-US" sz="1200" dirty="0"/>
              <a:t>業務継続計画</a:t>
            </a:r>
            <a:r>
              <a:rPr lang="ja-JP" altLang="en-US" sz="1200" dirty="0"/>
              <a:t>（</a:t>
            </a:r>
            <a:r>
              <a:rPr lang="en-US" altLang="ja-JP" sz="1200" dirty="0"/>
              <a:t>ICT-BCP</a:t>
            </a:r>
            <a:r>
              <a:rPr lang="ja-JP" altLang="en-US" sz="1200" dirty="0"/>
              <a:t>）を整備し、発災時の</a:t>
            </a:r>
            <a:r>
              <a:rPr lang="en-US" altLang="ja-JP" sz="1200" dirty="0"/>
              <a:t>ICT</a:t>
            </a:r>
            <a:r>
              <a:rPr lang="ja-JP" altLang="en-US" sz="1200" dirty="0"/>
              <a:t>部門における対応の方針や初動業務の洗い出しなどを行うこと、発災後の職員の参集状況を把握できるようにすることで、その状況に応じた適切な対応ができるようにするなど、事業継続性をより高めておくことが重要である。</a:t>
            </a:r>
          </a:p>
        </p:txBody>
      </p:sp>
    </p:spTree>
    <p:extLst>
      <p:ext uri="{BB962C8B-B14F-4D97-AF65-F5344CB8AC3E}">
        <p14:creationId xmlns:p14="http://schemas.microsoft.com/office/powerpoint/2010/main" val="375375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4265102096"/>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35</a:t>
            </a:fld>
            <a:endParaRPr kumimoji="1" lang="ja-JP" altLang="en-US">
              <a:latin typeface="+mn-ea"/>
              <a:ea typeface="+mn-ea"/>
            </a:endParaRPr>
          </a:p>
        </p:txBody>
      </p:sp>
      <p:sp>
        <p:nvSpPr>
          <p:cNvPr id="5" name="テキスト プレースホルダー 4">
            <a:extLst>
              <a:ext uri="{FF2B5EF4-FFF2-40B4-BE49-F238E27FC236}">
                <a16:creationId xmlns:a16="http://schemas.microsoft.com/office/drawing/2014/main" id="{B013C1A7-3C8F-9F8D-558E-43F8649EF484}"/>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21" name="グループ化 20">
            <a:extLst>
              <a:ext uri="{FF2B5EF4-FFF2-40B4-BE49-F238E27FC236}">
                <a16:creationId xmlns:a16="http://schemas.microsoft.com/office/drawing/2014/main" id="{8C8AD392-2DCD-1AB7-9BC6-5C71BA95FB00}"/>
              </a:ext>
            </a:extLst>
          </p:cNvPr>
          <p:cNvGrpSpPr>
            <a:grpSpLocks noChangeAspect="1"/>
          </p:cNvGrpSpPr>
          <p:nvPr/>
        </p:nvGrpSpPr>
        <p:grpSpPr>
          <a:xfrm>
            <a:off x="503196" y="3125734"/>
            <a:ext cx="1713600" cy="5752238"/>
            <a:chOff x="3136900" y="3188494"/>
            <a:chExt cx="1285875" cy="4316444"/>
          </a:xfrm>
          <a:solidFill>
            <a:srgbClr val="31926F"/>
          </a:solidFill>
        </p:grpSpPr>
        <p:sp>
          <p:nvSpPr>
            <p:cNvPr id="22" name="フリーフォーム: 図形 21">
              <a:extLst>
                <a:ext uri="{FF2B5EF4-FFF2-40B4-BE49-F238E27FC236}">
                  <a16:creationId xmlns:a16="http://schemas.microsoft.com/office/drawing/2014/main" id="{2F6DB34D-847E-1712-5800-B6F101FF5E30}"/>
                </a:ext>
              </a:extLst>
            </p:cNvPr>
            <p:cNvSpPr/>
            <p:nvPr/>
          </p:nvSpPr>
          <p:spPr>
            <a:xfrm>
              <a:off x="3136900" y="6423565"/>
              <a:ext cx="1285875" cy="1081373"/>
            </a:xfrm>
            <a:custGeom>
              <a:avLst/>
              <a:gdLst>
                <a:gd name="connsiteX0" fmla="*/ 0 w 1285875"/>
                <a:gd name="connsiteY0" fmla="*/ 0 h 1081373"/>
                <a:gd name="connsiteX1" fmla="*/ 0 w 1285875"/>
                <a:gd name="connsiteY1" fmla="*/ 824198 h 1081373"/>
                <a:gd name="connsiteX2" fmla="*/ 643033 w 1285875"/>
                <a:gd name="connsiteY2" fmla="*/ 1081373 h 1081373"/>
                <a:gd name="connsiteX3" fmla="*/ 1285875 w 1285875"/>
                <a:gd name="connsiteY3" fmla="*/ 824198 h 1081373"/>
                <a:gd name="connsiteX4" fmla="*/ 1285875 w 1285875"/>
                <a:gd name="connsiteY4" fmla="*/ 0 h 1081373"/>
                <a:gd name="connsiteX5" fmla="*/ 643033 w 1285875"/>
                <a:gd name="connsiteY5" fmla="*/ 257270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98"/>
                  </a:lnTo>
                  <a:lnTo>
                    <a:pt x="643033" y="1081373"/>
                  </a:lnTo>
                  <a:lnTo>
                    <a:pt x="1285875" y="824198"/>
                  </a:lnTo>
                  <a:lnTo>
                    <a:pt x="1285875" y="0"/>
                  </a:lnTo>
                  <a:lnTo>
                    <a:pt x="643033" y="257270"/>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069E564-DF80-8DED-CD57-48B5E93CD602}"/>
                </a:ext>
              </a:extLst>
            </p:cNvPr>
            <p:cNvSpPr/>
            <p:nvPr/>
          </p:nvSpPr>
          <p:spPr>
            <a:xfrm>
              <a:off x="3136900" y="5574220"/>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17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17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ACADBEBD-CD7C-0397-5DF6-B5B94067924A}"/>
                </a:ext>
              </a:extLst>
            </p:cNvPr>
            <p:cNvSpPr/>
            <p:nvPr/>
          </p:nvSpPr>
          <p:spPr>
            <a:xfrm>
              <a:off x="3136900" y="4724781"/>
              <a:ext cx="1285875" cy="1081468"/>
            </a:xfrm>
            <a:custGeom>
              <a:avLst/>
              <a:gdLst>
                <a:gd name="connsiteX0" fmla="*/ 0 w 1285875"/>
                <a:gd name="connsiteY0" fmla="*/ 0 h 1081468"/>
                <a:gd name="connsiteX1" fmla="*/ 0 w 1285875"/>
                <a:gd name="connsiteY1" fmla="*/ 824103 h 1081468"/>
                <a:gd name="connsiteX2" fmla="*/ 643033 w 1285875"/>
                <a:gd name="connsiteY2" fmla="*/ 1081468 h 1081468"/>
                <a:gd name="connsiteX3" fmla="*/ 1285875 w 1285875"/>
                <a:gd name="connsiteY3" fmla="*/ 824103 h 1081468"/>
                <a:gd name="connsiteX4" fmla="*/ 1285875 w 1285875"/>
                <a:gd name="connsiteY4" fmla="*/ 0 h 1081468"/>
                <a:gd name="connsiteX5" fmla="*/ 643033 w 1285875"/>
                <a:gd name="connsiteY5" fmla="*/ 257366 h 1081468"/>
                <a:gd name="connsiteX6" fmla="*/ 0 w 1285875"/>
                <a:gd name="connsiteY6" fmla="*/ 0 h 1081468"/>
                <a:gd name="connsiteX7" fmla="*/ 0 w 1285875"/>
                <a:gd name="connsiteY7" fmla="*/ 0 h 1081468"/>
                <a:gd name="connsiteX8" fmla="*/ 0 w 1285875"/>
                <a:gd name="connsiteY8" fmla="*/ 0 h 10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468">
                  <a:moveTo>
                    <a:pt x="0" y="0"/>
                  </a:moveTo>
                  <a:lnTo>
                    <a:pt x="0" y="824103"/>
                  </a:lnTo>
                  <a:lnTo>
                    <a:pt x="643033" y="1081468"/>
                  </a:lnTo>
                  <a:lnTo>
                    <a:pt x="1285875" y="824103"/>
                  </a:lnTo>
                  <a:lnTo>
                    <a:pt x="1285875" y="0"/>
                  </a:lnTo>
                  <a:lnTo>
                    <a:pt x="643033" y="257366"/>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E1508A61-61BD-3B47-94F5-0CBDBEC614BF}"/>
                </a:ext>
              </a:extLst>
            </p:cNvPr>
            <p:cNvSpPr/>
            <p:nvPr/>
          </p:nvSpPr>
          <p:spPr>
            <a:xfrm>
              <a:off x="3136900" y="3875437"/>
              <a:ext cx="1285875" cy="1081373"/>
            </a:xfrm>
            <a:custGeom>
              <a:avLst/>
              <a:gdLst>
                <a:gd name="connsiteX0" fmla="*/ 0 w 1285875"/>
                <a:gd name="connsiteY0" fmla="*/ 0 h 1081373"/>
                <a:gd name="connsiteX1" fmla="*/ 0 w 1285875"/>
                <a:gd name="connsiteY1" fmla="*/ 824103 h 1081373"/>
                <a:gd name="connsiteX2" fmla="*/ 643033 w 1285875"/>
                <a:gd name="connsiteY2" fmla="*/ 1081373 h 1081373"/>
                <a:gd name="connsiteX3" fmla="*/ 1285875 w 1285875"/>
                <a:gd name="connsiteY3" fmla="*/ 824103 h 1081373"/>
                <a:gd name="connsiteX4" fmla="*/ 1285875 w 1285875"/>
                <a:gd name="connsiteY4" fmla="*/ 0 h 1081373"/>
                <a:gd name="connsiteX5" fmla="*/ 643033 w 1285875"/>
                <a:gd name="connsiteY5" fmla="*/ 257365 h 1081373"/>
                <a:gd name="connsiteX6" fmla="*/ 0 w 1285875"/>
                <a:gd name="connsiteY6" fmla="*/ 0 h 1081373"/>
                <a:gd name="connsiteX7" fmla="*/ 0 w 1285875"/>
                <a:gd name="connsiteY7" fmla="*/ 0 h 1081373"/>
                <a:gd name="connsiteX8" fmla="*/ 0 w 1285875"/>
                <a:gd name="connsiteY8" fmla="*/ 0 h 10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081373">
                  <a:moveTo>
                    <a:pt x="0" y="0"/>
                  </a:moveTo>
                  <a:lnTo>
                    <a:pt x="0" y="824103"/>
                  </a:lnTo>
                  <a:lnTo>
                    <a:pt x="643033" y="1081373"/>
                  </a:lnTo>
                  <a:lnTo>
                    <a:pt x="1285875" y="824103"/>
                  </a:lnTo>
                  <a:lnTo>
                    <a:pt x="1285875" y="0"/>
                  </a:lnTo>
                  <a:lnTo>
                    <a:pt x="643033" y="257365"/>
                  </a:lnTo>
                  <a:lnTo>
                    <a:pt x="0" y="0"/>
                  </a:lnTo>
                  <a:lnTo>
                    <a:pt x="0" y="0"/>
                  </a:lnTo>
                  <a:lnTo>
                    <a:pt x="0" y="0"/>
                  </a:lnTo>
                  <a:close/>
                </a:path>
              </a:pathLst>
            </a:custGeom>
            <a:grpFill/>
            <a:ln w="9525"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B06B121C-D249-99ED-AB48-406EB3BBF1D1}"/>
                </a:ext>
              </a:extLst>
            </p:cNvPr>
            <p:cNvSpPr/>
            <p:nvPr/>
          </p:nvSpPr>
          <p:spPr>
            <a:xfrm>
              <a:off x="3136900" y="3188494"/>
              <a:ext cx="1285875" cy="918972"/>
            </a:xfrm>
            <a:custGeom>
              <a:avLst/>
              <a:gdLst>
                <a:gd name="connsiteX0" fmla="*/ 0 w 1285875"/>
                <a:gd name="connsiteY0" fmla="*/ 0 h 918972"/>
                <a:gd name="connsiteX1" fmla="*/ 0 w 1285875"/>
                <a:gd name="connsiteY1" fmla="*/ 661702 h 918972"/>
                <a:gd name="connsiteX2" fmla="*/ 643033 w 1285875"/>
                <a:gd name="connsiteY2" fmla="*/ 918972 h 918972"/>
                <a:gd name="connsiteX3" fmla="*/ 1285875 w 1285875"/>
                <a:gd name="connsiteY3" fmla="*/ 661702 h 918972"/>
                <a:gd name="connsiteX4" fmla="*/ 1285875 w 1285875"/>
                <a:gd name="connsiteY4" fmla="*/ 0 h 918972"/>
                <a:gd name="connsiteX5" fmla="*/ 0 w 1285875"/>
                <a:gd name="connsiteY5" fmla="*/ 0 h 918972"/>
                <a:gd name="connsiteX6" fmla="*/ 0 w 1285875"/>
                <a:gd name="connsiteY6" fmla="*/ 0 h 918972"/>
                <a:gd name="connsiteX7" fmla="*/ 0 w 1285875"/>
                <a:gd name="connsiteY7" fmla="*/ 0 h 91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5" h="918972">
                  <a:moveTo>
                    <a:pt x="0" y="0"/>
                  </a:moveTo>
                  <a:lnTo>
                    <a:pt x="0" y="661702"/>
                  </a:lnTo>
                  <a:lnTo>
                    <a:pt x="643033" y="918972"/>
                  </a:lnTo>
                  <a:lnTo>
                    <a:pt x="1285875" y="661702"/>
                  </a:lnTo>
                  <a:lnTo>
                    <a:pt x="1285875" y="0"/>
                  </a:lnTo>
                  <a:lnTo>
                    <a:pt x="0" y="0"/>
                  </a:lnTo>
                  <a:lnTo>
                    <a:pt x="0" y="0"/>
                  </a:lnTo>
                  <a:lnTo>
                    <a:pt x="0" y="0"/>
                  </a:lnTo>
                  <a:close/>
                </a:path>
              </a:pathLst>
            </a:custGeom>
            <a:grpFill/>
            <a:ln w="9525" cap="flat">
              <a:noFill/>
              <a:prstDash val="solid"/>
              <a:miter/>
            </a:ln>
          </p:spPr>
          <p:txBody>
            <a:bodyPr rtlCol="0" anchor="ctr"/>
            <a:lstStyle/>
            <a:p>
              <a:endParaRPr lang="ja-JP" altLang="en-US"/>
            </a:p>
          </p:txBody>
        </p:sp>
      </p:grpSp>
      <p:grpSp>
        <p:nvGrpSpPr>
          <p:cNvPr id="40" name="グループ化 39">
            <a:extLst>
              <a:ext uri="{FF2B5EF4-FFF2-40B4-BE49-F238E27FC236}">
                <a16:creationId xmlns:a16="http://schemas.microsoft.com/office/drawing/2014/main" id="{9BC71820-776F-B069-E669-44F2BB69D641}"/>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E75039B7-CEAE-BFD5-6357-436746929D2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9504A148-805F-0DA8-F002-099CEA94F6A8}"/>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sp>
        <p:nvSpPr>
          <p:cNvPr id="44" name="正方形/長方形 43">
            <a:extLst>
              <a:ext uri="{FF2B5EF4-FFF2-40B4-BE49-F238E27FC236}">
                <a16:creationId xmlns:a16="http://schemas.microsoft.com/office/drawing/2014/main" id="{48146C99-5FFA-23BC-2B61-D47B697A7667}"/>
              </a:ext>
            </a:extLst>
          </p:cNvPr>
          <p:cNvSpPr/>
          <p:nvPr/>
        </p:nvSpPr>
        <p:spPr>
          <a:xfrm>
            <a:off x="2375197" y="8027219"/>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zh-TW" altLang="en-US" sz="1400" dirty="0">
                <a:solidFill>
                  <a:schemeClr val="tx1"/>
                </a:solidFill>
                <a:latin typeface="BIZ UDPゴシック" panose="020B0400000000000000" pitchFamily="50" charset="-128"/>
                <a:ea typeface="BIZ UDPゴシック" panose="020B0400000000000000" pitchFamily="50" charset="-128"/>
              </a:rPr>
              <a:t>実運用開始、効果検証</a:t>
            </a:r>
          </a:p>
        </p:txBody>
      </p:sp>
      <p:sp>
        <p:nvSpPr>
          <p:cNvPr id="45" name="テキスト ボックス 44">
            <a:extLst>
              <a:ext uri="{FF2B5EF4-FFF2-40B4-BE49-F238E27FC236}">
                <a16:creationId xmlns:a16="http://schemas.microsoft.com/office/drawing/2014/main" id="{B522D433-5F7F-3603-F15E-43D5CB8C6DAE}"/>
              </a:ext>
            </a:extLst>
          </p:cNvPr>
          <p:cNvSpPr txBox="1"/>
          <p:nvPr/>
        </p:nvSpPr>
        <p:spPr>
          <a:xfrm>
            <a:off x="926144" y="8011831"/>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5A03C9E-3FCC-CF32-0AB9-1755B71292E4}"/>
              </a:ext>
            </a:extLst>
          </p:cNvPr>
          <p:cNvSpPr txBox="1"/>
          <p:nvPr/>
        </p:nvSpPr>
        <p:spPr>
          <a:xfrm>
            <a:off x="949939" y="345957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47" name="正方形/長方形 46">
            <a:extLst>
              <a:ext uri="{FF2B5EF4-FFF2-40B4-BE49-F238E27FC236}">
                <a16:creationId xmlns:a16="http://schemas.microsoft.com/office/drawing/2014/main" id="{1BBA248F-E742-6E3A-07FF-BFC01CEC1B23}"/>
              </a:ext>
            </a:extLst>
          </p:cNvPr>
          <p:cNvSpPr/>
          <p:nvPr/>
        </p:nvSpPr>
        <p:spPr>
          <a:xfrm>
            <a:off x="2375197" y="4644270"/>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環境・安全対策の基本的な考え方の整理</a:t>
            </a:r>
          </a:p>
        </p:txBody>
      </p:sp>
      <p:sp>
        <p:nvSpPr>
          <p:cNvPr id="48" name="正方形/長方形 47">
            <a:extLst>
              <a:ext uri="{FF2B5EF4-FFF2-40B4-BE49-F238E27FC236}">
                <a16:creationId xmlns:a16="http://schemas.microsoft.com/office/drawing/2014/main" id="{708B721A-CEEB-6068-23D0-F4762C5BC83E}"/>
              </a:ext>
            </a:extLst>
          </p:cNvPr>
          <p:cNvSpPr/>
          <p:nvPr/>
        </p:nvSpPr>
        <p:spPr>
          <a:xfrm>
            <a:off x="2375197" y="5800662"/>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環境・安全対策の詳細検討</a:t>
            </a:r>
          </a:p>
        </p:txBody>
      </p:sp>
      <p:sp>
        <p:nvSpPr>
          <p:cNvPr id="49" name="正方形/長方形 48">
            <a:extLst>
              <a:ext uri="{FF2B5EF4-FFF2-40B4-BE49-F238E27FC236}">
                <a16:creationId xmlns:a16="http://schemas.microsoft.com/office/drawing/2014/main" id="{A34C971A-E430-A70B-D804-2067E5054ECE}"/>
              </a:ext>
            </a:extLst>
          </p:cNvPr>
          <p:cNvSpPr/>
          <p:nvPr/>
        </p:nvSpPr>
        <p:spPr>
          <a:xfrm>
            <a:off x="2375197" y="6931370"/>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p:txBody>
      </p:sp>
      <p:sp>
        <p:nvSpPr>
          <p:cNvPr id="50" name="正方形/長方形 49">
            <a:extLst>
              <a:ext uri="{FF2B5EF4-FFF2-40B4-BE49-F238E27FC236}">
                <a16:creationId xmlns:a16="http://schemas.microsoft.com/office/drawing/2014/main" id="{5B5A9512-420B-D2A0-8884-4E2051350DF5}"/>
              </a:ext>
            </a:extLst>
          </p:cNvPr>
          <p:cNvSpPr/>
          <p:nvPr/>
        </p:nvSpPr>
        <p:spPr>
          <a:xfrm>
            <a:off x="2375197" y="3474962"/>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000" indent="-180000"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導入方針の判断</a:t>
            </a:r>
          </a:p>
        </p:txBody>
      </p:sp>
      <p:sp>
        <p:nvSpPr>
          <p:cNvPr id="51" name="テキスト ボックス 50">
            <a:extLst>
              <a:ext uri="{FF2B5EF4-FFF2-40B4-BE49-F238E27FC236}">
                <a16:creationId xmlns:a16="http://schemas.microsoft.com/office/drawing/2014/main" id="{1CD88375-0FCF-72D9-67A5-699FB2D804F1}"/>
              </a:ext>
            </a:extLst>
          </p:cNvPr>
          <p:cNvSpPr txBox="1"/>
          <p:nvPr/>
        </p:nvSpPr>
        <p:spPr>
          <a:xfrm>
            <a:off x="949939" y="462888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52" name="テキスト ボックス 51">
            <a:extLst>
              <a:ext uri="{FF2B5EF4-FFF2-40B4-BE49-F238E27FC236}">
                <a16:creationId xmlns:a16="http://schemas.microsoft.com/office/drawing/2014/main" id="{43DCB4A3-6A41-5A78-8A68-3F52FB6CCA6F}"/>
              </a:ext>
            </a:extLst>
          </p:cNvPr>
          <p:cNvSpPr txBox="1"/>
          <p:nvPr/>
        </p:nvSpPr>
        <p:spPr>
          <a:xfrm>
            <a:off x="949939" y="5785274"/>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53" name="テキスト ボックス 52">
            <a:extLst>
              <a:ext uri="{FF2B5EF4-FFF2-40B4-BE49-F238E27FC236}">
                <a16:creationId xmlns:a16="http://schemas.microsoft.com/office/drawing/2014/main" id="{BEBDAB71-7819-263C-F77C-F6174F8B8846}"/>
              </a:ext>
            </a:extLst>
          </p:cNvPr>
          <p:cNvSpPr txBox="1"/>
          <p:nvPr/>
        </p:nvSpPr>
        <p:spPr>
          <a:xfrm>
            <a:off x="949939" y="6915982"/>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6" name="コンテンツ プレースホルダー 17">
            <a:extLst>
              <a:ext uri="{FF2B5EF4-FFF2-40B4-BE49-F238E27FC236}">
                <a16:creationId xmlns:a16="http://schemas.microsoft.com/office/drawing/2014/main" id="{C204D0B1-EF2E-478F-90C6-590DE41CE5D3}"/>
              </a:ext>
            </a:extLst>
          </p:cNvPr>
          <p:cNvSpPr txBox="1">
            <a:spLocks/>
          </p:cNvSpPr>
          <p:nvPr/>
        </p:nvSpPr>
        <p:spPr>
          <a:xfrm>
            <a:off x="503197" y="1762576"/>
            <a:ext cx="6552000" cy="886397"/>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0" algn="just" fontAlgn="ctr">
              <a:lnSpc>
                <a:spcPct val="120000"/>
              </a:lnSpc>
              <a:spcBef>
                <a:spcPts val="0"/>
              </a:spcBef>
              <a:buFont typeface="Arial" panose="020B0604020202020204" pitchFamily="34" charset="0"/>
              <a:buNone/>
            </a:pPr>
            <a:r>
              <a:rPr lang="ja-JP" altLang="en-US" sz="1200" dirty="0">
                <a:latin typeface="+mn-ea"/>
              </a:rPr>
              <a:t>　「環境・安全対策」の取組を、庁舎建て替え等と併せて</a:t>
            </a:r>
            <a:r>
              <a:rPr kumimoji="1" lang="ja-JP" altLang="en-US" sz="1200" dirty="0">
                <a:solidFill>
                  <a:srgbClr val="000000"/>
                </a:solidFill>
                <a:latin typeface="BIZ UDPゴシック" panose="020B0400000000000000" pitchFamily="50" charset="-128"/>
                <a:ea typeface="BIZ UDPゴシック" panose="020B0400000000000000" pitchFamily="50" charset="-128"/>
              </a:rPr>
              <a:t>実施</a:t>
            </a:r>
            <a:r>
              <a:rPr lang="ja-JP" altLang="en-US" sz="1200" dirty="0">
                <a:latin typeface="+mn-ea"/>
              </a:rPr>
              <a:t>する場合の主な手順は</a:t>
            </a:r>
            <a:r>
              <a:rPr lang="ja-JP" altLang="en-US" sz="1200" dirty="0">
                <a:solidFill>
                  <a:schemeClr val="tx1"/>
                </a:solidFill>
                <a:latin typeface="+mn-ea"/>
              </a:rPr>
              <a:t>以下のとおりとなる。</a:t>
            </a:r>
            <a:endParaRPr lang="en-US" altLang="ja-JP" sz="1200" dirty="0">
              <a:latin typeface="+mn-ea"/>
            </a:endParaRPr>
          </a:p>
          <a:p>
            <a:pPr marL="0" indent="0" algn="just" fontAlgn="ctr">
              <a:lnSpc>
                <a:spcPct val="120000"/>
              </a:lnSpc>
              <a:spcBef>
                <a:spcPts val="0"/>
              </a:spcBef>
              <a:buFont typeface="Arial" panose="020B0604020202020204" pitchFamily="34" charset="0"/>
              <a:buNone/>
            </a:pPr>
            <a:r>
              <a:rPr lang="ja-JP" altLang="en-US" sz="1200" dirty="0">
                <a:latin typeface="+mn-ea"/>
              </a:rPr>
              <a:t>　なお、本戦略については、物理的な大型設備の導入や大型工事が伴うため、庁舎の建て替え、又は大規模なリニューアルのタイミングで検討することが現実的である。</a:t>
            </a:r>
          </a:p>
        </p:txBody>
      </p:sp>
    </p:spTree>
    <p:extLst>
      <p:ext uri="{BB962C8B-B14F-4D97-AF65-F5344CB8AC3E}">
        <p14:creationId xmlns:p14="http://schemas.microsoft.com/office/powerpoint/2010/main" val="40388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導入方針の判断</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敷地条件や周辺環境、災害リスク等を踏まえ、免震・制震構造等の建物躯体の耐震性を高める構造の採用の要否や費用対効果等の検討を行う。また、</a:t>
            </a:r>
            <a:r>
              <a:rPr kumimoji="1" lang="ja-JP" altLang="en-US" sz="1200" dirty="0">
                <a:solidFill>
                  <a:srgbClr val="000000"/>
                </a:solidFill>
                <a:latin typeface="BIZ UDPゴシック" panose="020B0400000000000000" pitchFamily="50" charset="-128"/>
                <a:ea typeface="BIZ UDPゴシック" panose="020B0400000000000000" pitchFamily="50" charset="-128"/>
              </a:rPr>
              <a:t>自然エネルギーの導入ポテンシャルや規制、省エネ・創エネ技術について整理し、導入効果の比較検討を行う。</a:t>
            </a:r>
            <a:r>
              <a:rPr kumimoji="1" lang="ja-JP" altLang="en-US" sz="1200" dirty="0">
                <a:solidFill>
                  <a:schemeClr val="tx1"/>
                </a:solidFill>
                <a:latin typeface="BIZ UDPゴシック" panose="020B0400000000000000" pitchFamily="50" charset="-128"/>
                <a:ea typeface="BIZ UDPゴシック" panose="020B0400000000000000" pitchFamily="50" charset="-128"/>
              </a:rPr>
              <a:t>さらに</a:t>
            </a:r>
            <a:r>
              <a:rPr kumimoji="1" lang="ja-JP" altLang="en-US" sz="1200" dirty="0">
                <a:solidFill>
                  <a:srgbClr val="000000"/>
                </a:solidFill>
                <a:latin typeface="BIZ UDPゴシック" panose="020B0400000000000000" pitchFamily="50" charset="-128"/>
                <a:ea typeface="BIZ UDPゴシック" panose="020B0400000000000000" pitchFamily="50" charset="-128"/>
              </a:rPr>
              <a:t>必要に応じて、周辺環境・近隣住民への影響調査や、条例による環境アセスメントの要否についても確認する。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36</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grpSp>
        <p:nvGrpSpPr>
          <p:cNvPr id="25" name="グループ化 24">
            <a:extLst>
              <a:ext uri="{FF2B5EF4-FFF2-40B4-BE49-F238E27FC236}">
                <a16:creationId xmlns:a16="http://schemas.microsoft.com/office/drawing/2014/main" id="{5A35C101-90A5-E697-58CC-F879A88DC9B8}"/>
              </a:ext>
            </a:extLst>
          </p:cNvPr>
          <p:cNvGrpSpPr/>
          <p:nvPr/>
        </p:nvGrpSpPr>
        <p:grpSpPr>
          <a:xfrm>
            <a:off x="503196" y="3183557"/>
            <a:ext cx="6553242" cy="1945770"/>
            <a:chOff x="503196" y="2989576"/>
            <a:chExt cx="6553242" cy="1945770"/>
          </a:xfrm>
        </p:grpSpPr>
        <p:sp>
          <p:nvSpPr>
            <p:cNvPr id="7" name="正方形/長方形 6">
              <a:extLst>
                <a:ext uri="{FF2B5EF4-FFF2-40B4-BE49-F238E27FC236}">
                  <a16:creationId xmlns:a16="http://schemas.microsoft.com/office/drawing/2014/main" id="{7A281B37-C5AB-FDB3-16A2-C99DF4E6DA79}"/>
                </a:ext>
              </a:extLst>
            </p:cNvPr>
            <p:cNvSpPr/>
            <p:nvPr/>
          </p:nvSpPr>
          <p:spPr>
            <a:xfrm>
              <a:off x="503238" y="3384152"/>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環境・安全対策の基本的な考え方の整理</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安全対策や環境性能</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について庁舎で求める目標設定を検討する。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環境負荷低減に向けた、再生可能エネルギーの活用や、各種技術の導入による</a:t>
              </a:r>
              <a:r>
                <a:rPr kumimoji="1" lang="en-US" altLang="ja-JP" sz="1200" dirty="0">
                  <a:solidFill>
                    <a:srgbClr val="000000"/>
                  </a:solidFill>
                  <a:latin typeface="BIZ UDPゴシック" panose="020B0400000000000000" pitchFamily="50" charset="-128"/>
                  <a:ea typeface="BIZ UDPゴシック" panose="020B0400000000000000" pitchFamily="50" charset="-128"/>
                </a:rPr>
                <a:t>CO2</a:t>
              </a:r>
              <a:r>
                <a:rPr kumimoji="1" lang="ja-JP" altLang="en-US" sz="1200" dirty="0">
                  <a:solidFill>
                    <a:srgbClr val="000000"/>
                  </a:solidFill>
                  <a:latin typeface="BIZ UDPゴシック" panose="020B0400000000000000" pitchFamily="50" charset="-128"/>
                  <a:ea typeface="BIZ UDPゴシック" panose="020B0400000000000000" pitchFamily="50" charset="-128"/>
                </a:rPr>
                <a:t>削減目標等について整理する。</a:t>
              </a:r>
            </a:p>
            <a:p>
              <a:pPr indent="144000"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また、事業継続性の観点から、災害発生時に維持すべき機能の整理及び必要な電源設備の容量の算出を行い、非常用電源設備のスペックや燃料備蓄期間、燃料供給源の多重化などを検討する。</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セキュリティの観点から、庁舎内のエリアごとのセキュリティレベルの考え方を整理する。</a:t>
              </a:r>
            </a:p>
          </p:txBody>
        </p:sp>
        <p:grpSp>
          <p:nvGrpSpPr>
            <p:cNvPr id="10" name="グループ化 9">
              <a:extLst>
                <a:ext uri="{FF2B5EF4-FFF2-40B4-BE49-F238E27FC236}">
                  <a16:creationId xmlns:a16="http://schemas.microsoft.com/office/drawing/2014/main" id="{BB016629-BFBE-579E-4E06-12B1592FFD96}"/>
                </a:ext>
              </a:extLst>
            </p:cNvPr>
            <p:cNvGrpSpPr/>
            <p:nvPr/>
          </p:nvGrpSpPr>
          <p:grpSpPr>
            <a:xfrm>
              <a:off x="503196" y="2989576"/>
              <a:ext cx="6552000" cy="252000"/>
              <a:chOff x="504000" y="5705617"/>
              <a:chExt cx="6552000" cy="252000"/>
            </a:xfrm>
          </p:grpSpPr>
          <p:sp>
            <p:nvSpPr>
              <p:cNvPr id="11" name="正方形/長方形 10">
                <a:extLst>
                  <a:ext uri="{FF2B5EF4-FFF2-40B4-BE49-F238E27FC236}">
                    <a16:creationId xmlns:a16="http://schemas.microsoft.com/office/drawing/2014/main" id="{C52A6B58-3FCC-5DA5-6A01-0B168C63A6B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A6A7C88D-0A31-D026-F150-FB4AB72E556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grpSp>
      <p:grpSp>
        <p:nvGrpSpPr>
          <p:cNvPr id="17" name="グループ化 16">
            <a:extLst>
              <a:ext uri="{FF2B5EF4-FFF2-40B4-BE49-F238E27FC236}">
                <a16:creationId xmlns:a16="http://schemas.microsoft.com/office/drawing/2014/main" id="{43554529-C49E-B769-740B-D6A3A9D82BA8}"/>
              </a:ext>
            </a:extLst>
          </p:cNvPr>
          <p:cNvGrpSpPr/>
          <p:nvPr/>
        </p:nvGrpSpPr>
        <p:grpSpPr>
          <a:xfrm>
            <a:off x="503196" y="5469041"/>
            <a:ext cx="6552000" cy="252000"/>
            <a:chOff x="504000" y="5705617"/>
            <a:chExt cx="6552000" cy="252000"/>
          </a:xfrm>
        </p:grpSpPr>
        <p:sp>
          <p:nvSpPr>
            <p:cNvPr id="18" name="正方形/長方形 17">
              <a:extLst>
                <a:ext uri="{FF2B5EF4-FFF2-40B4-BE49-F238E27FC236}">
                  <a16:creationId xmlns:a16="http://schemas.microsoft.com/office/drawing/2014/main" id="{EE80B207-0C7B-64A3-B3C6-2210E775D0C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9" name="テキスト ボックス 18">
              <a:extLst>
                <a:ext uri="{FF2B5EF4-FFF2-40B4-BE49-F238E27FC236}">
                  <a16:creationId xmlns:a16="http://schemas.microsoft.com/office/drawing/2014/main" id="{ED0DAF1C-D7E5-E798-A61B-25CE4236549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grpSp>
        <p:nvGrpSpPr>
          <p:cNvPr id="37" name="グループ化 36">
            <a:extLst>
              <a:ext uri="{FF2B5EF4-FFF2-40B4-BE49-F238E27FC236}">
                <a16:creationId xmlns:a16="http://schemas.microsoft.com/office/drawing/2014/main" id="{3CDA16F2-ADC0-BE00-7ECB-7DAA2F602304}"/>
              </a:ext>
            </a:extLst>
          </p:cNvPr>
          <p:cNvGrpSpPr/>
          <p:nvPr/>
        </p:nvGrpSpPr>
        <p:grpSpPr>
          <a:xfrm>
            <a:off x="503196" y="7663006"/>
            <a:ext cx="6553242" cy="1059373"/>
            <a:chOff x="503196" y="6929700"/>
            <a:chExt cx="6553242" cy="1059373"/>
          </a:xfrm>
        </p:grpSpPr>
        <p:sp>
          <p:nvSpPr>
            <p:cNvPr id="20" name="正方形/長方形 19">
              <a:extLst>
                <a:ext uri="{FF2B5EF4-FFF2-40B4-BE49-F238E27FC236}">
                  <a16:creationId xmlns:a16="http://schemas.microsoft.com/office/drawing/2014/main" id="{7F3E5BF1-3B8C-FE41-D513-81AD9366E6FD}"/>
                </a:ext>
              </a:extLst>
            </p:cNvPr>
            <p:cNvSpPr/>
            <p:nvPr/>
          </p:nvSpPr>
          <p:spPr>
            <a:xfrm>
              <a:off x="503238" y="7324276"/>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環境・安全対策を推進するために必要な設備やシステムの選定・調達を行う。</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環境性能については、設計段階で一次エネルギー消費量等について算出する。</a:t>
              </a:r>
            </a:p>
          </p:txBody>
        </p:sp>
        <p:grpSp>
          <p:nvGrpSpPr>
            <p:cNvPr id="21" name="グループ化 20">
              <a:extLst>
                <a:ext uri="{FF2B5EF4-FFF2-40B4-BE49-F238E27FC236}">
                  <a16:creationId xmlns:a16="http://schemas.microsoft.com/office/drawing/2014/main" id="{FA5AE0EA-09E3-F574-14A0-9B1A2872CED5}"/>
                </a:ext>
              </a:extLst>
            </p:cNvPr>
            <p:cNvGrpSpPr/>
            <p:nvPr/>
          </p:nvGrpSpPr>
          <p:grpSpPr>
            <a:xfrm>
              <a:off x="503196" y="6929700"/>
              <a:ext cx="6552000" cy="252000"/>
              <a:chOff x="504000" y="5705617"/>
              <a:chExt cx="6552000" cy="252000"/>
            </a:xfrm>
          </p:grpSpPr>
          <p:sp>
            <p:nvSpPr>
              <p:cNvPr id="22" name="正方形/長方形 21">
                <a:extLst>
                  <a:ext uri="{FF2B5EF4-FFF2-40B4-BE49-F238E27FC236}">
                    <a16:creationId xmlns:a16="http://schemas.microsoft.com/office/drawing/2014/main" id="{80229398-3F0A-EE71-EEFB-3B43BE4A035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3" name="テキスト ボックス 22">
                <a:extLst>
                  <a:ext uri="{FF2B5EF4-FFF2-40B4-BE49-F238E27FC236}">
                    <a16:creationId xmlns:a16="http://schemas.microsoft.com/office/drawing/2014/main" id="{9B6E6A08-DDD0-7539-E8D3-FD7737A24EC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grpSp>
      <p:sp>
        <p:nvSpPr>
          <p:cNvPr id="24" name="正方形/長方形 23">
            <a:extLst>
              <a:ext uri="{FF2B5EF4-FFF2-40B4-BE49-F238E27FC236}">
                <a16:creationId xmlns:a16="http://schemas.microsoft.com/office/drawing/2014/main" id="{892C4742-412C-4FAD-B567-954DD1F7F057}"/>
              </a:ext>
            </a:extLst>
          </p:cNvPr>
          <p:cNvSpPr/>
          <p:nvPr/>
        </p:nvSpPr>
        <p:spPr>
          <a:xfrm>
            <a:off x="503238" y="5863617"/>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環境・安全対策の詳細検討</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環境・安全対策の基本的な考え方や庁舎の基本計画を踏まえて、導入する技術、設備を選択し、設備計画に反映する。</a:t>
            </a: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設計に当たっては、地盤の揺れやすさや浸水、洪水、土砂災害等自然災害のリスクを考慮した配置とする必要がある。また、非常電源設備などの点検・更新のためのスペースの確保にも配慮することが望まし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セキュリティレベルの考え方を踏まえ、各諸室の配置や動線を計画する。</a:t>
            </a:r>
          </a:p>
        </p:txBody>
      </p:sp>
    </p:spTree>
    <p:extLst>
      <p:ext uri="{BB962C8B-B14F-4D97-AF65-F5344CB8AC3E}">
        <p14:creationId xmlns:p14="http://schemas.microsoft.com/office/powerpoint/2010/main" val="23862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37</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grpSp>
        <p:nvGrpSpPr>
          <p:cNvPr id="10" name="グループ化 9">
            <a:extLst>
              <a:ext uri="{FF2B5EF4-FFF2-40B4-BE49-F238E27FC236}">
                <a16:creationId xmlns:a16="http://schemas.microsoft.com/office/drawing/2014/main" id="{BB016629-BFBE-579E-4E06-12B1592FFD96}"/>
              </a:ext>
            </a:extLst>
          </p:cNvPr>
          <p:cNvGrpSpPr/>
          <p:nvPr/>
        </p:nvGrpSpPr>
        <p:grpSpPr>
          <a:xfrm>
            <a:off x="503196" y="3885480"/>
            <a:ext cx="6552000" cy="252000"/>
            <a:chOff x="504000" y="5705617"/>
            <a:chExt cx="6552000" cy="252000"/>
          </a:xfrm>
        </p:grpSpPr>
        <p:sp>
          <p:nvSpPr>
            <p:cNvPr id="11" name="正方形/長方形 10">
              <a:extLst>
                <a:ext uri="{FF2B5EF4-FFF2-40B4-BE49-F238E27FC236}">
                  <a16:creationId xmlns:a16="http://schemas.microsoft.com/office/drawing/2014/main" id="{C52A6B58-3FCC-5DA5-6A01-0B168C63A6B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A6A7C88D-0A31-D026-F150-FB4AB72E5560}"/>
                </a:ext>
              </a:extLst>
            </p:cNvPr>
            <p:cNvSpPr txBox="1"/>
            <p:nvPr/>
          </p:nvSpPr>
          <p:spPr>
            <a:xfrm>
              <a:off x="612000" y="5711396"/>
              <a:ext cx="6444000" cy="246221"/>
            </a:xfrm>
            <a:prstGeom prst="rect">
              <a:avLst/>
            </a:prstGeom>
            <a:noFill/>
          </p:spPr>
          <p:txBody>
            <a:bodyPr wrap="square" lIns="0" tIns="0" rIns="0" bIns="0" rtlCol="0">
              <a:spAutoFit/>
            </a:bodyPr>
            <a:lstStyle/>
            <a:p>
              <a:pPr fontAlgn="ctr"/>
              <a:r>
                <a:rPr kumimoji="1" lang="ja-JP" altLang="en-US" sz="1600" b="1" dirty="0">
                  <a:latin typeface="+mn-ea"/>
                </a:rPr>
                <a:t>より効果を引き出すために</a:t>
              </a:r>
            </a:p>
          </p:txBody>
        </p:sp>
      </p:grpSp>
      <p:sp>
        <p:nvSpPr>
          <p:cNvPr id="4" name="正方形/長方形 3">
            <a:extLst>
              <a:ext uri="{FF2B5EF4-FFF2-40B4-BE49-F238E27FC236}">
                <a16:creationId xmlns:a16="http://schemas.microsoft.com/office/drawing/2014/main" id="{4D559CF1-BB9E-B164-EA09-1DA13B8D725B}"/>
              </a:ext>
            </a:extLst>
          </p:cNvPr>
          <p:cNvSpPr/>
          <p:nvPr/>
        </p:nvSpPr>
        <p:spPr>
          <a:xfrm>
            <a:off x="503237" y="4236289"/>
            <a:ext cx="655320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関係機関との連携</a:t>
            </a: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大規模災害の発生時には、国、都、区市町村、消防署、警察署等と連携して対応する必要があるため、災害対策活動ができるようなスペースの確保及び</a:t>
            </a:r>
            <a:r>
              <a:rPr kumimoji="1" lang="ja-JP" altLang="en-US" sz="1200" dirty="0">
                <a:solidFill>
                  <a:schemeClr val="tx1"/>
                </a:solidFill>
                <a:latin typeface="BIZ UDPゴシック" panose="020B0400000000000000" pitchFamily="50" charset="-128"/>
                <a:ea typeface="BIZ UDPゴシック" panose="020B0400000000000000" pitchFamily="50" charset="-128"/>
              </a:rPr>
              <a:t>災害時も寸断しないネットワーク</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の構築についても考慮が必要である。</a:t>
            </a:r>
          </a:p>
        </p:txBody>
      </p:sp>
      <p:sp>
        <p:nvSpPr>
          <p:cNvPr id="15" name="正方形/長方形 14">
            <a:extLst>
              <a:ext uri="{FF2B5EF4-FFF2-40B4-BE49-F238E27FC236}">
                <a16:creationId xmlns:a16="http://schemas.microsoft.com/office/drawing/2014/main" id="{0AFF343E-070C-4036-A1C6-14BE53584065}"/>
              </a:ext>
            </a:extLst>
          </p:cNvPr>
          <p:cNvSpPr/>
          <p:nvPr/>
        </p:nvSpPr>
        <p:spPr>
          <a:xfrm>
            <a:off x="503238" y="1762576"/>
            <a:ext cx="6553200" cy="1772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実運用開始、効果検証</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導入した各設備やシステムを適切に運用し、消費電力量の削減などの効果を最大化するために、</a:t>
            </a:r>
            <a:r>
              <a:rPr kumimoji="1" lang="en-US" altLang="ja-JP" sz="1200" dirty="0">
                <a:solidFill>
                  <a:schemeClr val="tx1"/>
                </a:solidFill>
                <a:latin typeface="BIZ UDPゴシック" panose="020B0400000000000000" pitchFamily="50" charset="-128"/>
                <a:ea typeface="BIZ UDPゴシック" panose="020B0400000000000000" pitchFamily="50" charset="-128"/>
              </a:rPr>
              <a:t>PDCA</a:t>
            </a:r>
            <a:r>
              <a:rPr kumimoji="1" lang="ja-JP" altLang="en-US" sz="1200" dirty="0">
                <a:solidFill>
                  <a:schemeClr val="tx1"/>
                </a:solidFill>
                <a:latin typeface="BIZ UDPゴシック" panose="020B0400000000000000" pitchFamily="50" charset="-128"/>
                <a:ea typeface="BIZ UDPゴシック" panose="020B0400000000000000" pitchFamily="50" charset="-128"/>
              </a:rPr>
              <a:t>サイクルに基づく管理が必要不可欠である。試運転を行い、目標達成状況を確認した上で調整、運用データを収集・分析し、運用改善や目標の見直しを実施することが重要である。</a:t>
            </a: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また、災害時に想定通りの機能が発揮されるように、日頃からの点検や整備が必要である。さらに</a:t>
            </a:r>
            <a:r>
              <a:rPr kumimoji="1" lang="en-US" altLang="ja-JP" sz="1200" dirty="0">
                <a:solidFill>
                  <a:schemeClr val="tx1"/>
                </a:solidFill>
                <a:latin typeface="BIZ UDPゴシック" panose="020B0400000000000000" pitchFamily="50" charset="-128"/>
                <a:ea typeface="BIZ UDPゴシック" panose="020B0400000000000000" pitchFamily="50" charset="-128"/>
              </a:rPr>
              <a:t>ICT</a:t>
            </a:r>
            <a:r>
              <a:rPr kumimoji="1" lang="ja-JP" altLang="en-US" sz="1200" dirty="0">
                <a:solidFill>
                  <a:schemeClr val="tx1"/>
                </a:solidFill>
                <a:latin typeface="BIZ UDPゴシック" panose="020B0400000000000000" pitchFamily="50" charset="-128"/>
                <a:ea typeface="BIZ UDPゴシック" panose="020B0400000000000000" pitchFamily="50" charset="-128"/>
              </a:rPr>
              <a:t>部門における庁内ネットワークの復旧訓練や住民情報システムにおけるバックアップサーバへの切り替えテスト、罹災証明書発行業務の運用テストを実施するなど、情報システムに関する点検や訓練も重要である。</a:t>
            </a:r>
          </a:p>
        </p:txBody>
      </p:sp>
      <p:sp>
        <p:nvSpPr>
          <p:cNvPr id="16" name="正方形/長方形 15">
            <a:extLst>
              <a:ext uri="{FF2B5EF4-FFF2-40B4-BE49-F238E27FC236}">
                <a16:creationId xmlns:a16="http://schemas.microsoft.com/office/drawing/2014/main" id="{1F2FD67B-B64D-4409-980A-D1E54EF042CD}"/>
              </a:ext>
            </a:extLst>
          </p:cNvPr>
          <p:cNvSpPr/>
          <p:nvPr/>
        </p:nvSpPr>
        <p:spPr>
          <a:xfrm>
            <a:off x="503237" y="6851742"/>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消費エネルギーの見える化</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省エネルギー、環境性能については、建物管理者が設備やシステムについて適切な管理を行うが、建物の利用者にもわかりやすくエネルギー性能を示し、目標を共有することで、省エネ意識を高め行動変容につなげることが重要である。</a:t>
            </a: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デジタルサイネージやインターネット上で、消費エネルギーや発電量の情報をリアルタイム公開するなど、気軽にアクセスできる仕組みの導入により、エネルギーの見える化が進むと考えられる。</a:t>
            </a:r>
          </a:p>
        </p:txBody>
      </p:sp>
      <p:sp>
        <p:nvSpPr>
          <p:cNvPr id="17" name="正方形/長方形 16">
            <a:extLst>
              <a:ext uri="{FF2B5EF4-FFF2-40B4-BE49-F238E27FC236}">
                <a16:creationId xmlns:a16="http://schemas.microsoft.com/office/drawing/2014/main" id="{45B060FD-C43F-4482-BC84-CA08398CBC47}"/>
              </a:ext>
            </a:extLst>
          </p:cNvPr>
          <p:cNvSpPr/>
          <p:nvPr/>
        </p:nvSpPr>
        <p:spPr>
          <a:xfrm>
            <a:off x="503237" y="5502296"/>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環境・安全対策のための設備等の多重化</a:t>
            </a: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近年の災害が激甚化し、復旧に要する期間が長期化していることなども踏まえ、非常用電源設備の燃料備蓄の想定期間を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長期間化するほか、</a:t>
            </a:r>
            <a:r>
              <a:rPr kumimoji="1" lang="ja-JP" altLang="en-US" sz="1200" dirty="0">
                <a:solidFill>
                  <a:schemeClr val="tx1"/>
                </a:solidFill>
                <a:latin typeface="BIZ UDPゴシック" panose="020B0400000000000000" pitchFamily="50" charset="-128"/>
                <a:ea typeface="BIZ UDPゴシック" panose="020B0400000000000000" pitchFamily="50" charset="-128"/>
              </a:rPr>
              <a:t>耐災害性が比較的高いとされる都市ガスの中圧供給や太陽光パネル等の再生可能エネルギーとの併用など多重化を図ることで、電力供給が途絶しないよう工夫する必要がある。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7227436-7891-4E4D-9BBB-B10EE27B31F6}"/>
              </a:ext>
            </a:extLst>
          </p:cNvPr>
          <p:cNvSpPr/>
          <p:nvPr/>
        </p:nvSpPr>
        <p:spPr>
          <a:xfrm>
            <a:off x="503237" y="8380729"/>
            <a:ext cx="6553200" cy="1772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安否確認・参集システムの活用</a:t>
            </a: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大規模災害発生時は、自治体職員も被災者となる。このため、職員の安否や参集状況を速やかに把握し、限られた体制の中で、より優先すべき業務を遅滞なく実施する必要がある。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現状では、電話による連絡網やメールを活用した一斉送信が多く採用されているが、安否確認や参集状況の集計に手間と時間がかかる場合がある。そこで、安否確認・参集システムを導入することで、安否確認の状況と参集状況をより効率的に把握することができるようにな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こうした情報伝達基盤を整備することにより、発災直後の脆弱な体制の中にあっても、限られた人員を有効に活用し、災害対応力を高めることが可能となる。</a:t>
            </a:r>
          </a:p>
        </p:txBody>
      </p:sp>
    </p:spTree>
    <p:extLst>
      <p:ext uri="{BB962C8B-B14F-4D97-AF65-F5344CB8AC3E}">
        <p14:creationId xmlns:p14="http://schemas.microsoft.com/office/powerpoint/2010/main" val="2604047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環境・安全対策を推進するに当たっては、当該戦略と関連性が高い以下の各戦略、各施策についても参照されたい。</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38</a:t>
            </a:fld>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6E0389A4-44AB-90DE-B179-495450B29C1D}"/>
              </a:ext>
            </a:extLst>
          </p:cNvPr>
          <p:cNvSpPr>
            <a:spLocks noGrp="1"/>
          </p:cNvSpPr>
          <p:nvPr>
            <p:ph type="body" sz="quarter" idx="14"/>
          </p:nvPr>
        </p:nvSpPr>
        <p:spPr>
          <a:xfrm>
            <a:off x="4986978" y="361990"/>
            <a:ext cx="2068859" cy="166199"/>
          </a:xfrm>
        </p:spPr>
        <p:txBody>
          <a:bodyPr/>
          <a:lstStyle/>
          <a:p>
            <a:r>
              <a:rPr lang="en-US" altLang="ja-JP" dirty="0"/>
              <a:t>3-4.</a:t>
            </a:r>
            <a:r>
              <a:rPr lang="ja-JP" altLang="en-US" dirty="0"/>
              <a:t> 環境・安全対策</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4" name="正方形/長方形 3">
            <a:extLst>
              <a:ext uri="{FF2B5EF4-FFF2-40B4-BE49-F238E27FC236}">
                <a16:creationId xmlns:a16="http://schemas.microsoft.com/office/drawing/2014/main" id="{9C89B92E-1B69-64E5-671B-1F6DA3B78243}"/>
              </a:ext>
            </a:extLst>
          </p:cNvPr>
          <p:cNvSpPr/>
          <p:nvPr/>
        </p:nvSpPr>
        <p:spPr>
          <a:xfrm>
            <a:off x="504000" y="2279693"/>
            <a:ext cx="6552000" cy="327600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E7D5F92-D5D9-45EC-5519-A366854B4E09}"/>
              </a:ext>
            </a:extLst>
          </p:cNvPr>
          <p:cNvGrpSpPr/>
          <p:nvPr/>
        </p:nvGrpSpPr>
        <p:grpSpPr>
          <a:xfrm>
            <a:off x="707715" y="2447613"/>
            <a:ext cx="6138340" cy="477655"/>
            <a:chOff x="707715" y="2447613"/>
            <a:chExt cx="6138340" cy="477655"/>
          </a:xfrm>
        </p:grpSpPr>
        <p:sp>
          <p:nvSpPr>
            <p:cNvPr id="6" name="テキスト ボックス 5">
              <a:extLst>
                <a:ext uri="{FF2B5EF4-FFF2-40B4-BE49-F238E27FC236}">
                  <a16:creationId xmlns:a16="http://schemas.microsoft.com/office/drawing/2014/main" id="{7651C799-7875-CEE7-FC23-042454702589}"/>
                </a:ext>
              </a:extLst>
            </p:cNvPr>
            <p:cNvSpPr txBox="1"/>
            <p:nvPr/>
          </p:nvSpPr>
          <p:spPr>
            <a:xfrm>
              <a:off x="1554055" y="2481280"/>
              <a:ext cx="1572301" cy="184666"/>
            </a:xfrm>
            <a:prstGeom prst="rect">
              <a:avLst/>
            </a:prstGeom>
            <a:noFill/>
          </p:spPr>
          <p:txBody>
            <a:bodyPr wrap="square" lIns="0" tIns="0" rIns="0" bIns="0" rtlCol="0">
              <a:spAutoFit/>
            </a:bodyPr>
            <a:lstStyle/>
            <a:p>
              <a:pPr fontAlgn="ctr"/>
              <a:r>
                <a:rPr kumimoji="1" lang="zh-TW" altLang="en-US" sz="1200" b="1" dirty="0">
                  <a:latin typeface="BIZ UDPゴシック" panose="020B0400000000000000" pitchFamily="50" charset="-128"/>
                  <a:ea typeface="BIZ UDPゴシック" panose="020B0400000000000000" pitchFamily="50" charset="-128"/>
                </a:rPr>
                <a:t>非常用電源設備</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F45C803-B8D6-D0A1-25E2-F0DCF1F58001}"/>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39" name="テキスト ボックス 38">
              <a:extLst>
                <a:ext uri="{FF2B5EF4-FFF2-40B4-BE49-F238E27FC236}">
                  <a16:creationId xmlns:a16="http://schemas.microsoft.com/office/drawing/2014/main" id="{406D6BFC-B86A-FF3C-F845-66411E59773F}"/>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燃料の備蓄等により、外部からの電力供給なしで非常用電力を確保するための設備</a:t>
              </a:r>
            </a:p>
          </p:txBody>
        </p:sp>
      </p:grpSp>
      <p:grpSp>
        <p:nvGrpSpPr>
          <p:cNvPr id="45" name="グループ化 44">
            <a:extLst>
              <a:ext uri="{FF2B5EF4-FFF2-40B4-BE49-F238E27FC236}">
                <a16:creationId xmlns:a16="http://schemas.microsoft.com/office/drawing/2014/main" id="{6F6504DF-E563-C960-5C9A-D1C9A68A7208}"/>
              </a:ext>
            </a:extLst>
          </p:cNvPr>
          <p:cNvGrpSpPr/>
          <p:nvPr/>
        </p:nvGrpSpPr>
        <p:grpSpPr>
          <a:xfrm>
            <a:off x="707715" y="3091771"/>
            <a:ext cx="6138340" cy="816209"/>
            <a:chOff x="707715" y="2447613"/>
            <a:chExt cx="6138340" cy="816209"/>
          </a:xfrm>
        </p:grpSpPr>
        <p:sp>
          <p:nvSpPr>
            <p:cNvPr id="46" name="テキスト ボックス 45">
              <a:extLst>
                <a:ext uri="{FF2B5EF4-FFF2-40B4-BE49-F238E27FC236}">
                  <a16:creationId xmlns:a16="http://schemas.microsoft.com/office/drawing/2014/main" id="{607F3F34-F466-3B88-D2A7-F2A28F5A6EB0}"/>
                </a:ext>
              </a:extLst>
            </p:cNvPr>
            <p:cNvSpPr txBox="1"/>
            <p:nvPr/>
          </p:nvSpPr>
          <p:spPr>
            <a:xfrm>
              <a:off x="1554055" y="2481280"/>
              <a:ext cx="5292000" cy="184666"/>
            </a:xfrm>
            <a:prstGeom prst="rect">
              <a:avLst/>
            </a:prstGeom>
            <a:noFill/>
          </p:spPr>
          <p:txBody>
            <a:bodyPr wrap="square" lIns="0" tIns="0" rIns="0" bIns="0" rtlCol="0">
              <a:spAutoFit/>
            </a:bodyPr>
            <a:lstStyle/>
            <a:p>
              <a:pPr fontAlgn="ctr"/>
              <a:r>
                <a:rPr kumimoji="1" lang="en-US" altLang="ja-JP" sz="1200" b="1" dirty="0">
                  <a:uFill>
                    <a:solidFill>
                      <a:srgbClr val="31926F"/>
                    </a:solidFill>
                  </a:uFill>
                  <a:latin typeface="BIZ UDPゴシック" panose="020B0400000000000000" pitchFamily="50" charset="-128"/>
                  <a:ea typeface="BIZ UDPゴシック" panose="020B0400000000000000" pitchFamily="50" charset="-128"/>
                </a:rPr>
                <a:t>BEMS</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Building Energy Management System</a:t>
              </a:r>
              <a:r>
                <a:rPr kumimoji="1" lang="ja-JP" altLang="en-US" sz="1200" b="1" dirty="0">
                  <a:latin typeface="BIZ UDPゴシック" panose="020B0400000000000000" pitchFamily="50" charset="-128"/>
                  <a:ea typeface="BIZ UDPゴシック" panose="020B0400000000000000" pitchFamily="50" charset="-128"/>
                </a:rPr>
                <a:t>）</a:t>
              </a:r>
            </a:p>
          </p:txBody>
        </p:sp>
        <p:sp>
          <p:nvSpPr>
            <p:cNvPr id="47" name="四角形: 角を丸くする 46">
              <a:extLst>
                <a:ext uri="{FF2B5EF4-FFF2-40B4-BE49-F238E27FC236}">
                  <a16:creationId xmlns:a16="http://schemas.microsoft.com/office/drawing/2014/main" id="{F08B2B59-B3DB-1654-6FF0-BA731420D8BD}"/>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48" name="テキスト ボックス 47">
              <a:extLst>
                <a:ext uri="{FF2B5EF4-FFF2-40B4-BE49-F238E27FC236}">
                  <a16:creationId xmlns:a16="http://schemas.microsoft.com/office/drawing/2014/main" id="{879791C8-78CE-534E-7C50-A970657A0149}"/>
                </a:ext>
              </a:extLst>
            </p:cNvPr>
            <p:cNvSpPr txBox="1"/>
            <p:nvPr/>
          </p:nvSpPr>
          <p:spPr>
            <a:xfrm>
              <a:off x="1554055" y="2755991"/>
              <a:ext cx="5292000" cy="507831"/>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建物内で使用する電力使用量等を計測蓄積し、見える化を図り、空調・照明設備等の接続機器の制御やデマンドピークを抑制・制御する機能等を有するエネルギー管理システム</a:t>
              </a:r>
            </a:p>
          </p:txBody>
        </p:sp>
      </p:grpSp>
      <p:grpSp>
        <p:nvGrpSpPr>
          <p:cNvPr id="65" name="グループ化 64">
            <a:extLst>
              <a:ext uri="{FF2B5EF4-FFF2-40B4-BE49-F238E27FC236}">
                <a16:creationId xmlns:a16="http://schemas.microsoft.com/office/drawing/2014/main" id="{C5D695F2-D168-D1A5-E11F-C08BD24A2925}"/>
              </a:ext>
            </a:extLst>
          </p:cNvPr>
          <p:cNvGrpSpPr/>
          <p:nvPr/>
        </p:nvGrpSpPr>
        <p:grpSpPr>
          <a:xfrm>
            <a:off x="707715" y="4074483"/>
            <a:ext cx="6138340" cy="477655"/>
            <a:chOff x="707715" y="2447613"/>
            <a:chExt cx="6138340" cy="477655"/>
          </a:xfrm>
        </p:grpSpPr>
        <p:sp>
          <p:nvSpPr>
            <p:cNvPr id="66" name="テキスト ボックス 65">
              <a:extLst>
                <a:ext uri="{FF2B5EF4-FFF2-40B4-BE49-F238E27FC236}">
                  <a16:creationId xmlns:a16="http://schemas.microsoft.com/office/drawing/2014/main" id="{6C4FB070-A474-FC01-9912-0C7D4CE0BB81}"/>
                </a:ext>
              </a:extLst>
            </p:cNvPr>
            <p:cNvSpPr txBox="1"/>
            <p:nvPr/>
          </p:nvSpPr>
          <p:spPr>
            <a:xfrm>
              <a:off x="1554055" y="2481280"/>
              <a:ext cx="204258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デマンドコントロールシステム</a:t>
              </a:r>
            </a:p>
          </p:txBody>
        </p:sp>
        <p:sp>
          <p:nvSpPr>
            <p:cNvPr id="67" name="四角形: 角を丸くする 66">
              <a:extLst>
                <a:ext uri="{FF2B5EF4-FFF2-40B4-BE49-F238E27FC236}">
                  <a16:creationId xmlns:a16="http://schemas.microsoft.com/office/drawing/2014/main" id="{DF60FA87-E79A-4A4E-2C17-24D85A53E4B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68" name="テキスト ボックス 67">
              <a:extLst>
                <a:ext uri="{FF2B5EF4-FFF2-40B4-BE49-F238E27FC236}">
                  <a16:creationId xmlns:a16="http://schemas.microsoft.com/office/drawing/2014/main" id="{693C96ED-5C5B-D7E4-44BE-CF554D4B29AD}"/>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電力量の監視・調整を通じて、消費電力量をコントロールする仕組み</a:t>
              </a:r>
            </a:p>
          </p:txBody>
        </p:sp>
      </p:grpSp>
      <p:grpSp>
        <p:nvGrpSpPr>
          <p:cNvPr id="69" name="グループ化 68">
            <a:extLst>
              <a:ext uri="{FF2B5EF4-FFF2-40B4-BE49-F238E27FC236}">
                <a16:creationId xmlns:a16="http://schemas.microsoft.com/office/drawing/2014/main" id="{67C9A3FA-FAD1-7215-EBFC-1FD36DA19817}"/>
              </a:ext>
            </a:extLst>
          </p:cNvPr>
          <p:cNvGrpSpPr/>
          <p:nvPr/>
        </p:nvGrpSpPr>
        <p:grpSpPr>
          <a:xfrm>
            <a:off x="707715" y="4718642"/>
            <a:ext cx="6138340" cy="646932"/>
            <a:chOff x="707715" y="2447613"/>
            <a:chExt cx="6138340" cy="646932"/>
          </a:xfrm>
        </p:grpSpPr>
        <p:sp>
          <p:nvSpPr>
            <p:cNvPr id="70" name="テキスト ボックス 69">
              <a:extLst>
                <a:ext uri="{FF2B5EF4-FFF2-40B4-BE49-F238E27FC236}">
                  <a16:creationId xmlns:a16="http://schemas.microsoft.com/office/drawing/2014/main" id="{37622D19-3DA4-BA00-EFF2-384465486A9D}"/>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入退室管理システム</a:t>
              </a:r>
            </a:p>
          </p:txBody>
        </p:sp>
        <p:sp>
          <p:nvSpPr>
            <p:cNvPr id="71" name="四角形: 角を丸くする 70">
              <a:extLst>
                <a:ext uri="{FF2B5EF4-FFF2-40B4-BE49-F238E27FC236}">
                  <a16:creationId xmlns:a16="http://schemas.microsoft.com/office/drawing/2014/main" id="{B72D916F-54F7-987E-67E3-DE57F77417D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72" name="テキスト ボックス 71">
              <a:extLst>
                <a:ext uri="{FF2B5EF4-FFF2-40B4-BE49-F238E27FC236}">
                  <a16:creationId xmlns:a16="http://schemas.microsoft.com/office/drawing/2014/main" id="{DE62B966-EBC2-2E70-AA2C-047D5030A689}"/>
                </a:ext>
              </a:extLst>
            </p:cNvPr>
            <p:cNvSpPr txBox="1"/>
            <p:nvPr/>
          </p:nvSpPr>
          <p:spPr>
            <a:xfrm>
              <a:off x="1554055" y="2755991"/>
              <a:ext cx="5292000" cy="338554"/>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いつ、どこに、誰が入退室したか管理するシステム。入退室の際には、認証システムによる個人の特定を行い、入退室履歴を記録することができる。</a:t>
              </a:r>
            </a:p>
          </p:txBody>
        </p:sp>
      </p:grpSp>
    </p:spTree>
    <p:extLst>
      <p:ext uri="{BB962C8B-B14F-4D97-AF65-F5344CB8AC3E}">
        <p14:creationId xmlns:p14="http://schemas.microsoft.com/office/powerpoint/2010/main" val="208463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3. </a:t>
            </a:r>
            <a:r>
              <a:rPr kumimoji="1" lang="en-US" altLang="ja-JP" dirty="0">
                <a:uFill>
                  <a:solidFill>
                    <a:srgbClr val="31926F"/>
                  </a:solidFill>
                </a:uFill>
              </a:rPr>
              <a:t>DX</a:t>
            </a:r>
            <a:r>
              <a:rPr kumimoji="1" lang="ja-JP" altLang="en-US" dirty="0"/>
              <a:t>推進に係る取組の戦略</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a:xfrm>
            <a:off x="2919453" y="10864427"/>
            <a:ext cx="1700927" cy="153888"/>
          </a:xfrm>
        </p:spPr>
        <p:txBody>
          <a:bodyPr/>
          <a:lstStyle/>
          <a:p>
            <a:fld id="{741C99BD-4CB3-4AB8-B45E-067A6B3414C4}" type="slidenum">
              <a:rPr kumimoji="1" lang="ja-JP" altLang="en-US" smtClean="0"/>
              <a:pPr/>
              <a:t>39</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3-5.</a:t>
            </a:r>
            <a:r>
              <a:rPr kumimoji="1" lang="ja-JP" altLang="en-US" dirty="0"/>
              <a:t>　　　　　 </a:t>
            </a:r>
            <a:r>
              <a:rPr kumimoji="1" lang="en-US" altLang="ja-JP" dirty="0"/>
              <a:t>IT</a:t>
            </a:r>
            <a:r>
              <a:rPr kumimoji="1" lang="ja-JP" altLang="en-US" dirty="0"/>
              <a:t>基盤の見直し</a:t>
            </a:r>
          </a:p>
        </p:txBody>
      </p:sp>
      <p:grpSp>
        <p:nvGrpSpPr>
          <p:cNvPr id="14" name="グループ化 13">
            <a:extLst>
              <a:ext uri="{FF2B5EF4-FFF2-40B4-BE49-F238E27FC236}">
                <a16:creationId xmlns:a16="http://schemas.microsoft.com/office/drawing/2014/main" id="{651D0D83-8070-7F68-81E8-13C1F429D2FF}"/>
              </a:ext>
            </a:extLst>
          </p:cNvPr>
          <p:cNvGrpSpPr/>
          <p:nvPr/>
        </p:nvGrpSpPr>
        <p:grpSpPr>
          <a:xfrm>
            <a:off x="503196" y="3718760"/>
            <a:ext cx="6552000" cy="252000"/>
            <a:chOff x="504000" y="5705617"/>
            <a:chExt cx="6552000" cy="252000"/>
          </a:xfrm>
        </p:grpSpPr>
        <p:sp>
          <p:nvSpPr>
            <p:cNvPr id="15" name="正方形/長方形 14">
              <a:extLst>
                <a:ext uri="{FF2B5EF4-FFF2-40B4-BE49-F238E27FC236}">
                  <a16:creationId xmlns:a16="http://schemas.microsoft.com/office/drawing/2014/main" id="{B515414B-730A-BADD-69FF-631A9EE73A05}"/>
                </a:ext>
              </a:extLst>
            </p:cNvPr>
            <p:cNvSpPr>
              <a:spLocks/>
            </p:cNvSpPr>
            <p:nvPr/>
          </p:nvSpPr>
          <p:spPr>
            <a:xfrm>
              <a:off x="504000" y="5705617"/>
              <a:ext cx="54000" cy="252000"/>
            </a:xfrm>
            <a:prstGeom prst="rect">
              <a:avLst/>
            </a:prstGeom>
            <a:solidFill>
              <a:srgbClr val="1993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8699F880-DCC4-5160-571B-4DD507DA922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導入のねらい</a:t>
              </a:r>
            </a:p>
          </p:txBody>
        </p:sp>
      </p:grpSp>
      <p:sp>
        <p:nvSpPr>
          <p:cNvPr id="18" name="コンテンツ プレースホルダー 17">
            <a:extLst>
              <a:ext uri="{FF2B5EF4-FFF2-40B4-BE49-F238E27FC236}">
                <a16:creationId xmlns:a16="http://schemas.microsoft.com/office/drawing/2014/main" id="{7EBCC7E9-C9F2-1873-9066-8EF71F7674D4}"/>
              </a:ext>
            </a:extLst>
          </p:cNvPr>
          <p:cNvSpPr txBox="1">
            <a:spLocks/>
          </p:cNvSpPr>
          <p:nvPr/>
        </p:nvSpPr>
        <p:spPr>
          <a:xfrm>
            <a:off x="503196" y="4114914"/>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庁内全体の情報機器の把握</a:t>
            </a:r>
          </a:p>
        </p:txBody>
      </p:sp>
      <p:sp>
        <p:nvSpPr>
          <p:cNvPr id="6" name="四角形: 角を丸くする 5">
            <a:extLst>
              <a:ext uri="{FF2B5EF4-FFF2-40B4-BE49-F238E27FC236}">
                <a16:creationId xmlns:a16="http://schemas.microsoft.com/office/drawing/2014/main" id="{FCE9E2B9-A048-982C-D602-39238E5A007E}"/>
              </a:ext>
            </a:extLst>
          </p:cNvPr>
          <p:cNvSpPr/>
          <p:nvPr/>
        </p:nvSpPr>
        <p:spPr>
          <a:xfrm>
            <a:off x="1226100" y="843216"/>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2" name="コンテンツ プレースホルダー 17">
            <a:extLst>
              <a:ext uri="{FF2B5EF4-FFF2-40B4-BE49-F238E27FC236}">
                <a16:creationId xmlns:a16="http://schemas.microsoft.com/office/drawing/2014/main" id="{FC3BAB06-E976-F1D6-7FFB-2B8482826519}"/>
              </a:ext>
            </a:extLst>
          </p:cNvPr>
          <p:cNvSpPr txBox="1">
            <a:spLocks/>
          </p:cNvSpPr>
          <p:nvPr/>
        </p:nvSpPr>
        <p:spPr>
          <a:xfrm>
            <a:off x="503196" y="5855833"/>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コストの見直し</a:t>
            </a:r>
          </a:p>
        </p:txBody>
      </p:sp>
      <p:sp>
        <p:nvSpPr>
          <p:cNvPr id="13" name="コンテンツ プレースホルダー 17">
            <a:extLst>
              <a:ext uri="{FF2B5EF4-FFF2-40B4-BE49-F238E27FC236}">
                <a16:creationId xmlns:a16="http://schemas.microsoft.com/office/drawing/2014/main" id="{CE828957-2AFA-6FC2-B100-B3FBB72FA452}"/>
              </a:ext>
            </a:extLst>
          </p:cNvPr>
          <p:cNvSpPr txBox="1">
            <a:spLocks/>
          </p:cNvSpPr>
          <p:nvPr/>
        </p:nvSpPr>
        <p:spPr>
          <a:xfrm>
            <a:off x="503195" y="6214692"/>
            <a:ext cx="6552001"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庁内全体の情報機器の状況を把握した上で、仮想化による物理サーバの集約のように、全体最適化を図ることで、コストを削減できる可能性がある。</a:t>
            </a:r>
          </a:p>
        </p:txBody>
      </p:sp>
      <p:sp>
        <p:nvSpPr>
          <p:cNvPr id="5" name="コンテンツ プレースホルダー 17">
            <a:extLst>
              <a:ext uri="{FF2B5EF4-FFF2-40B4-BE49-F238E27FC236}">
                <a16:creationId xmlns:a16="http://schemas.microsoft.com/office/drawing/2014/main" id="{9C59050E-6CDB-8FBD-0804-F2E40D583329}"/>
              </a:ext>
            </a:extLst>
          </p:cNvPr>
          <p:cNvSpPr txBox="1">
            <a:spLocks/>
          </p:cNvSpPr>
          <p:nvPr/>
        </p:nvSpPr>
        <p:spPr>
          <a:xfrm>
            <a:off x="493915" y="694834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ネットワーク機器の円滑な庁舎移転</a:t>
            </a:r>
          </a:p>
        </p:txBody>
      </p:sp>
      <p:sp>
        <p:nvSpPr>
          <p:cNvPr id="9" name="スライド番号プレースホルダー 13">
            <a:extLst>
              <a:ext uri="{FF2B5EF4-FFF2-40B4-BE49-F238E27FC236}">
                <a16:creationId xmlns:a16="http://schemas.microsoft.com/office/drawing/2014/main" id="{007462F1-CF37-E6B8-36DC-34B98EC67AA5}"/>
              </a:ext>
            </a:extLst>
          </p:cNvPr>
          <p:cNvSpPr txBox="1">
            <a:spLocks/>
          </p:cNvSpPr>
          <p:nvPr/>
        </p:nvSpPr>
        <p:spPr>
          <a:xfrm>
            <a:off x="2919453" y="10413491"/>
            <a:ext cx="1700927" cy="153888"/>
          </a:xfrm>
          <a:prstGeom prst="rect">
            <a:avLst/>
          </a:prstGeom>
        </p:spPr>
        <p:txBody>
          <a:bodyPr lIns="0" tIns="0" rIns="0" bIns="0" anchor="ctr" anchorCtr="1">
            <a:spAutoFit/>
          </a:bodyPr>
          <a:lstStyle>
            <a:defPPr>
              <a:defRPr lang="en-US"/>
            </a:defPPr>
            <a:lvl1pPr marL="0" algn="ctr" defTabSz="497754" rtl="0" eaLnBrk="1" fontAlgn="ctr" latinLnBrk="0" hangingPunct="1">
              <a:defRPr sz="1000" kern="1200">
                <a:solidFill>
                  <a:srgbClr val="0F591F"/>
                </a:solidFill>
                <a:latin typeface="BIZ UDPゴシック" panose="020B0400000000000000" pitchFamily="50" charset="-128"/>
                <a:ea typeface="BIZ UDPゴシック" panose="020B0400000000000000" pitchFamily="50" charset="-128"/>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fld id="{741C99BD-4CB3-4AB8-B45E-067A6B3414C4}" type="slidenum">
              <a:rPr kumimoji="1" lang="ja-JP" altLang="en-US" smtClean="0">
                <a:latin typeface="+mn-ea"/>
                <a:ea typeface="+mn-ea"/>
              </a:rPr>
              <a:pPr/>
              <a:t>39</a:t>
            </a:fld>
            <a:endParaRPr kumimoji="1" lang="ja-JP" altLang="en-US" dirty="0">
              <a:latin typeface="+mn-ea"/>
              <a:ea typeface="+mn-ea"/>
            </a:endParaRPr>
          </a:p>
        </p:txBody>
      </p:sp>
      <p:sp>
        <p:nvSpPr>
          <p:cNvPr id="20" name="コンテンツ プレースホルダー 17">
            <a:extLst>
              <a:ext uri="{FF2B5EF4-FFF2-40B4-BE49-F238E27FC236}">
                <a16:creationId xmlns:a16="http://schemas.microsoft.com/office/drawing/2014/main" id="{2AFF85FB-2903-494D-A198-B34CCD16C7AE}"/>
              </a:ext>
            </a:extLst>
          </p:cNvPr>
          <p:cNvSpPr txBox="1">
            <a:spLocks/>
          </p:cNvSpPr>
          <p:nvPr/>
        </p:nvSpPr>
        <p:spPr>
          <a:xfrm>
            <a:off x="493916" y="1368694"/>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a:t>
            </a:r>
            <a:r>
              <a:rPr lang="en-US" altLang="ja-JP" sz="1200" dirty="0"/>
              <a:t>IT</a:t>
            </a:r>
            <a:r>
              <a:rPr lang="ja-JP" altLang="en-US" sz="1200" dirty="0"/>
              <a:t>基盤と庁舎設計の検討が別々にされ、それぞれの担当部署間での情報共有が十分にされないまま、</a:t>
            </a:r>
            <a:r>
              <a:rPr lang="ja-JP" altLang="en-US" sz="1200" strike="sngStrike" dirty="0"/>
              <a:t>建築</a:t>
            </a:r>
            <a:r>
              <a:rPr lang="ja-JP" altLang="en-US" sz="1200" dirty="0"/>
              <a:t>設計が進んでしまい、その結果、工事段階で問題が顕在化してしまうことがある。例えば、敷設するケーブル数や空配管、電源容量などが足りず、追加工事が必要となり、更なるコストが生じる場合がある。</a:t>
            </a:r>
            <a:endParaRPr lang="en-US" altLang="ja-JP" sz="1200" dirty="0"/>
          </a:p>
          <a:p>
            <a:pPr marL="0" indent="0" algn="just" fontAlgn="ctr">
              <a:lnSpc>
                <a:spcPct val="120000"/>
              </a:lnSpc>
              <a:spcBef>
                <a:spcPts val="0"/>
              </a:spcBef>
              <a:buNone/>
            </a:pPr>
            <a:r>
              <a:rPr lang="ja-JP" altLang="en-US" sz="1200" dirty="0"/>
              <a:t>　また、新庁舎への移転に合わせて、新しい</a:t>
            </a:r>
            <a:r>
              <a:rPr lang="en-US" altLang="ja-JP" sz="1200" dirty="0"/>
              <a:t>IT</a:t>
            </a:r>
            <a:r>
              <a:rPr lang="ja-JP" altLang="en-US" sz="1200" dirty="0"/>
              <a:t>基盤を用意するのが一般的であるが、旧庁舎で利用している</a:t>
            </a:r>
            <a:r>
              <a:rPr lang="en-US" altLang="ja-JP" sz="1200" dirty="0"/>
              <a:t>IT</a:t>
            </a:r>
            <a:r>
              <a:rPr lang="ja-JP" altLang="en-US" sz="1200" dirty="0"/>
              <a:t>基盤の更改タイミングが、移転の直前だった場合、長期契約で更改してしまうと無駄なコストが発生してしまう。このように</a:t>
            </a:r>
            <a:r>
              <a:rPr lang="en-US" altLang="ja-JP" sz="1200" dirty="0"/>
              <a:t>IT</a:t>
            </a:r>
            <a:r>
              <a:rPr lang="ja-JP" altLang="en-US" sz="1200" dirty="0"/>
              <a:t>基盤は、建物と設備に跨る検討事項が多いため、検討段階から関係部署が情報共有を図り、協力しながら検討を進めることが重要である。</a:t>
            </a:r>
            <a:endParaRPr lang="en-US" altLang="ja-JP" sz="1200" dirty="0"/>
          </a:p>
          <a:p>
            <a:pPr marL="0" indent="0" algn="just" fontAlgn="ctr">
              <a:lnSpc>
                <a:spcPct val="120000"/>
              </a:lnSpc>
              <a:spcBef>
                <a:spcPts val="0"/>
              </a:spcBef>
              <a:buNone/>
            </a:pPr>
            <a:r>
              <a:rPr lang="ja-JP" altLang="en-US" sz="1200" dirty="0"/>
              <a:t>　ここでは、</a:t>
            </a:r>
            <a:r>
              <a:rPr lang="en-US" altLang="ja-JP" sz="1200" dirty="0"/>
              <a:t>IT</a:t>
            </a:r>
            <a:r>
              <a:rPr lang="ja-JP" altLang="en-US" sz="1200" dirty="0"/>
              <a:t>基盤の見直しに関連性が高い</a:t>
            </a:r>
            <a:r>
              <a:rPr kumimoji="1" lang="en-US" altLang="ja-JP" sz="1200" dirty="0">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施策について、導入のねらいと、各フェーズで検討すべき項目について記載する。</a:t>
            </a:r>
          </a:p>
        </p:txBody>
      </p:sp>
      <p:sp>
        <p:nvSpPr>
          <p:cNvPr id="21" name="コンテンツ プレースホルダー 17">
            <a:extLst>
              <a:ext uri="{FF2B5EF4-FFF2-40B4-BE49-F238E27FC236}">
                <a16:creationId xmlns:a16="http://schemas.microsoft.com/office/drawing/2014/main" id="{34D0236B-7796-46B7-9488-2A321F0A738A}"/>
              </a:ext>
            </a:extLst>
          </p:cNvPr>
          <p:cNvSpPr txBox="1">
            <a:spLocks/>
          </p:cNvSpPr>
          <p:nvPr/>
        </p:nvSpPr>
        <p:spPr>
          <a:xfrm>
            <a:off x="493915" y="4413601"/>
            <a:ext cx="6552001"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サーバ室に入りきらず、やむを得ず各部署で管理・運用していることや、そもそも各部署で調達から管理・運用まで行っている等、様々な理由で、サーバや</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ONU</a:t>
            </a:r>
            <a:r>
              <a:rPr lang="zh-TW" altLang="en-US" sz="1200" dirty="0"/>
              <a:t>（光回線終端装置）</a:t>
            </a:r>
            <a:r>
              <a:rPr lang="ja-JP" altLang="en-US" sz="1200" dirty="0"/>
              <a:t>を各部署で管理している場合があるが、安全面、セキュリティ面、管理・運用面、回線費用から考えると望ましい状態ではない。サーバの全体最適化方針を明確にし、庁舎移転を機に、庁内全体の情報機器の状況を把握すると同時に、管理方法について確認しておくことで、セキュリティ水準の統一や、誤った運用方法の見直しを図ることが重要である。</a:t>
            </a:r>
          </a:p>
        </p:txBody>
      </p:sp>
      <p:sp>
        <p:nvSpPr>
          <p:cNvPr id="22" name="コンテンツ プレースホルダー 17">
            <a:extLst>
              <a:ext uri="{FF2B5EF4-FFF2-40B4-BE49-F238E27FC236}">
                <a16:creationId xmlns:a16="http://schemas.microsoft.com/office/drawing/2014/main" id="{AA4D9154-C884-4B1B-BAD1-808B87F2D2C2}"/>
              </a:ext>
            </a:extLst>
          </p:cNvPr>
          <p:cNvSpPr txBox="1">
            <a:spLocks/>
          </p:cNvSpPr>
          <p:nvPr/>
        </p:nvSpPr>
        <p:spPr>
          <a:xfrm>
            <a:off x="493915" y="7307198"/>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dirty="0">
                <a:latin typeface="BIZ UDPゴシック" panose="020B0400000000000000" pitchFamily="50" charset="-128"/>
                <a:ea typeface="BIZ UDPゴシック" panose="020B0400000000000000" pitchFamily="50" charset="-128"/>
              </a:rPr>
              <a:t>　サーバやネットワーク機器の設置に、</a:t>
            </a:r>
            <a:r>
              <a:rPr lang="ja-JP" altLang="en-US" sz="1200" dirty="0"/>
              <a:t>必要十分なサーバ室の面積を確保し、無理のない移転計画を策定し、円滑な庁舎移転を図ることが重要である。</a:t>
            </a:r>
            <a:endParaRPr lang="en-US" altLang="ja-JP" sz="1200" dirty="0"/>
          </a:p>
        </p:txBody>
      </p:sp>
    </p:spTree>
    <p:extLst>
      <p:ext uri="{BB962C8B-B14F-4D97-AF65-F5344CB8AC3E}">
        <p14:creationId xmlns:p14="http://schemas.microsoft.com/office/powerpoint/2010/main" val="147484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70" name="テキスト ボックス 69">
            <a:extLst>
              <a:ext uri="{FF2B5EF4-FFF2-40B4-BE49-F238E27FC236}">
                <a16:creationId xmlns:a16="http://schemas.microsoft.com/office/drawing/2014/main" id="{01D93CE3-032F-4BB6-7CBD-EBE707EE7290}"/>
              </a:ext>
            </a:extLst>
          </p:cNvPr>
          <p:cNvSpPr txBox="1"/>
          <p:nvPr/>
        </p:nvSpPr>
        <p:spPr>
          <a:xfrm>
            <a:off x="503238" y="1368000"/>
            <a:ext cx="5724000" cy="8712000"/>
          </a:xfrm>
          <a:prstGeom prst="rect">
            <a:avLst/>
          </a:prstGeom>
          <a:noFill/>
        </p:spPr>
        <p:txBody>
          <a:bodyPr wrap="square" lIns="0" tIns="0" rIns="0" bIns="0" rtlCol="0">
            <a:noAutofit/>
          </a:bodyPr>
          <a:lstStyle/>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4. </a:t>
            </a:r>
            <a:r>
              <a:rPr kumimoji="1" lang="en-US" altLang="ja-JP" sz="18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0" lang="ja-JP" altLang="en-US" sz="1800" b="1" i="0" u="none" strike="noStrike" kern="1200" cap="none" spc="0" normalizeH="0" baseline="0" noProof="0" dirty="0">
                <a:ln>
                  <a:noFill/>
                </a:ln>
                <a:solidFill>
                  <a:srgbClr val="000000"/>
                </a:solidFill>
                <a:effectLst/>
                <a:uLnTx/>
                <a:uFillTx/>
                <a:latin typeface="BIZ UDPゴシック"/>
                <a:ea typeface="BIZ UDPゴシック"/>
                <a:cs typeface="+mn-cs"/>
              </a:rPr>
              <a:t>推進に係る取組の施策</a:t>
            </a:r>
            <a:endParaRPr kumimoji="0" lang="en-US" altLang="ja-JP" sz="1800" b="1"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4-10.</a:t>
            </a:r>
            <a:r>
              <a:rPr lang="en-US" altLang="ja-JP" sz="1600" dirty="0">
                <a:solidFill>
                  <a:srgbClr val="000000"/>
                </a:solidFill>
                <a:latin typeface="BIZ UDPゴシック"/>
                <a:ea typeface="BIZ UDPゴシック"/>
              </a:rPr>
              <a:t>	</a:t>
            </a:r>
            <a:r>
              <a:rPr lang="ja-JP" altLang="en-US" sz="1600" dirty="0">
                <a:solidFill>
                  <a:srgbClr val="000000"/>
                </a:solidFill>
                <a:latin typeface="BIZ UDPゴシック"/>
                <a:ea typeface="BIZ UDPゴシック"/>
              </a:rPr>
              <a:t>コミュニケーションツール</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65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4-11.</a:t>
            </a:r>
            <a:r>
              <a:rPr lang="en-US" altLang="ja-JP" sz="1600" dirty="0">
                <a:solidFill>
                  <a:srgbClr val="000000"/>
                </a:solidFill>
                <a:latin typeface="BIZ UDPゴシック"/>
                <a:ea typeface="BIZ UDPゴシック"/>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モバイル、タブレット端末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67</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4-12.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庁内向け無線</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LAN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69</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4-13.	</a:t>
            </a:r>
            <a:r>
              <a:rPr lang="ja-JP" altLang="en-US" sz="1600" dirty="0">
                <a:solidFill>
                  <a:srgbClr val="000000"/>
                </a:solidFill>
                <a:latin typeface="BIZ UDPゴシック"/>
                <a:ea typeface="BIZ UDPゴシック"/>
              </a:rPr>
              <a:t>電話システム</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71</a:t>
            </a: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4-14.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柔軟な働き方を行うためのルール、</a:t>
            </a:r>
            <a:b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b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在席管理、勤怠管理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73</a:t>
            </a:r>
            <a:b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b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4-15.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什器、モバイル電源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75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4-16.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リモートアクセス</a:t>
            </a:r>
            <a:r>
              <a:rPr lang="ja-JP" altLang="en-US" sz="1600" dirty="0">
                <a:solidFill>
                  <a:srgbClr val="000000"/>
                </a:solidFill>
                <a:latin typeface="BIZ UDPゴシック"/>
                <a:ea typeface="BIZ UDPゴシック"/>
              </a:rPr>
              <a:t>実施方法</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79</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4-17.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文書管理・電子決裁システム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82</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4-18.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会議室設備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84</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4-19.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複合機配置適正化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4-20.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書庫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86</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4-21.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非常用電源設備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87</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4-22.	</a:t>
            </a:r>
            <a:r>
              <a:rPr kumimoji="0" lang="en-US" altLang="ja-JP"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BEMS</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 90</a:t>
            </a: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4-23.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デマンドコントロールシステム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91</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4-24.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入退室管理システム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92</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4-25.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サーバ室最適化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93</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4-26.	</a:t>
            </a:r>
            <a:r>
              <a:rPr kumimoji="0" lang="ja-JP" altLang="en-US" sz="1600" b="0" i="0" strike="noStrike" kern="1200" cap="none" spc="0" normalizeH="0" noProof="0" dirty="0">
                <a:ln>
                  <a:noFill/>
                </a:ln>
                <a:solidFill>
                  <a:srgbClr val="000000"/>
                </a:solidFill>
                <a:effectLst/>
                <a:uLnTx/>
                <a:uFill>
                  <a:solidFill>
                    <a:srgbClr val="31926F"/>
                  </a:solidFill>
                </a:uFill>
                <a:latin typeface="BIZ UDPゴシック"/>
                <a:ea typeface="BIZ UDPゴシック"/>
                <a:cs typeface="+mn-cs"/>
              </a:rPr>
              <a:t>強靱化モデル</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95</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marR="0" lvl="1" indent="0" algn="l" defTabSz="5287963" rtl="0" eaLnBrk="1" fontAlgn="ctr" latinLnBrk="0" hangingPunct="1">
              <a:lnSpc>
                <a:spcPct val="130000"/>
              </a:lnSpc>
              <a:spcBef>
                <a:spcPts val="0"/>
              </a:spcBef>
              <a:spcAft>
                <a:spcPts val="0"/>
              </a:spcAft>
              <a:buClrTx/>
              <a:buSzTx/>
              <a:buFont typeface="Arial" panose="020B0604020202020204" pitchFamily="34" charset="0"/>
              <a:buNone/>
              <a:tabLst>
                <a:tab pos="1882775" algn="l"/>
              </a:tabLst>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4-27.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情報基盤 </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98</a:t>
            </a:r>
            <a:endPar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kumimoji="1" lang="ja-JP" altLang="en-US" dirty="0"/>
              <a:t>目次</a:t>
            </a:r>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4</a:t>
            </a:fld>
            <a:endParaRPr kumimoji="1" lang="ja-JP" altLang="en-US" dirty="0"/>
          </a:p>
        </p:txBody>
      </p:sp>
      <p:sp>
        <p:nvSpPr>
          <p:cNvPr id="60" name="四角形: 角を丸くする 59">
            <a:extLst>
              <a:ext uri="{FF2B5EF4-FFF2-40B4-BE49-F238E27FC236}">
                <a16:creationId xmlns:a16="http://schemas.microsoft.com/office/drawing/2014/main" id="{A070A577-7E4D-ADCE-C911-9850C6EA8320}"/>
              </a:ext>
            </a:extLst>
          </p:cNvPr>
          <p:cNvSpPr/>
          <p:nvPr/>
        </p:nvSpPr>
        <p:spPr>
          <a:xfrm>
            <a:off x="1570246" y="179556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61" name="四角形: 角を丸くする 60">
            <a:extLst>
              <a:ext uri="{FF2B5EF4-FFF2-40B4-BE49-F238E27FC236}">
                <a16:creationId xmlns:a16="http://schemas.microsoft.com/office/drawing/2014/main" id="{00DDA377-DAF6-7FB8-C3E9-06C8EEF64831}"/>
              </a:ext>
            </a:extLst>
          </p:cNvPr>
          <p:cNvSpPr/>
          <p:nvPr/>
        </p:nvSpPr>
        <p:spPr>
          <a:xfrm>
            <a:off x="1570246" y="211252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62" name="四角形: 角を丸くする 61">
            <a:extLst>
              <a:ext uri="{FF2B5EF4-FFF2-40B4-BE49-F238E27FC236}">
                <a16:creationId xmlns:a16="http://schemas.microsoft.com/office/drawing/2014/main" id="{711FDC72-3393-031A-D719-8D3052C1E723}"/>
              </a:ext>
            </a:extLst>
          </p:cNvPr>
          <p:cNvSpPr/>
          <p:nvPr/>
        </p:nvSpPr>
        <p:spPr>
          <a:xfrm>
            <a:off x="1570246" y="242948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63" name="四角形: 角を丸くする 62">
            <a:extLst>
              <a:ext uri="{FF2B5EF4-FFF2-40B4-BE49-F238E27FC236}">
                <a16:creationId xmlns:a16="http://schemas.microsoft.com/office/drawing/2014/main" id="{CB48AC3D-1775-66F6-3AF6-56D227FE0270}"/>
              </a:ext>
            </a:extLst>
          </p:cNvPr>
          <p:cNvSpPr/>
          <p:nvPr/>
        </p:nvSpPr>
        <p:spPr>
          <a:xfrm>
            <a:off x="1570246" y="274644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64" name="四角形: 角を丸くする 63">
            <a:extLst>
              <a:ext uri="{FF2B5EF4-FFF2-40B4-BE49-F238E27FC236}">
                <a16:creationId xmlns:a16="http://schemas.microsoft.com/office/drawing/2014/main" id="{7B0B71AF-FB18-F5A4-1BFF-E7F6768809EF}"/>
              </a:ext>
            </a:extLst>
          </p:cNvPr>
          <p:cNvSpPr/>
          <p:nvPr/>
        </p:nvSpPr>
        <p:spPr>
          <a:xfrm>
            <a:off x="1570246" y="306340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67" name="四角形: 角を丸くする 66">
            <a:extLst>
              <a:ext uri="{FF2B5EF4-FFF2-40B4-BE49-F238E27FC236}">
                <a16:creationId xmlns:a16="http://schemas.microsoft.com/office/drawing/2014/main" id="{C62E439B-26DC-1B7E-898C-BE7CCB9E6CB2}"/>
              </a:ext>
            </a:extLst>
          </p:cNvPr>
          <p:cNvSpPr/>
          <p:nvPr/>
        </p:nvSpPr>
        <p:spPr>
          <a:xfrm>
            <a:off x="1570246" y="401429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68" name="四角形: 角を丸くする 67">
            <a:extLst>
              <a:ext uri="{FF2B5EF4-FFF2-40B4-BE49-F238E27FC236}">
                <a16:creationId xmlns:a16="http://schemas.microsoft.com/office/drawing/2014/main" id="{384F3B75-E7C6-0300-45E9-BC3A04871BCC}"/>
              </a:ext>
            </a:extLst>
          </p:cNvPr>
          <p:cNvSpPr/>
          <p:nvPr/>
        </p:nvSpPr>
        <p:spPr>
          <a:xfrm>
            <a:off x="1570246" y="433125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sp>
        <p:nvSpPr>
          <p:cNvPr id="3" name="四角形: 角を丸くする 2">
            <a:extLst>
              <a:ext uri="{FF2B5EF4-FFF2-40B4-BE49-F238E27FC236}">
                <a16:creationId xmlns:a16="http://schemas.microsoft.com/office/drawing/2014/main" id="{C1BFCD93-D20F-C3FB-7C13-3C629779B507}"/>
              </a:ext>
            </a:extLst>
          </p:cNvPr>
          <p:cNvSpPr/>
          <p:nvPr/>
        </p:nvSpPr>
        <p:spPr>
          <a:xfrm>
            <a:off x="1570246" y="464821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sp>
        <p:nvSpPr>
          <p:cNvPr id="5" name="四角形: 角を丸くする 4">
            <a:extLst>
              <a:ext uri="{FF2B5EF4-FFF2-40B4-BE49-F238E27FC236}">
                <a16:creationId xmlns:a16="http://schemas.microsoft.com/office/drawing/2014/main" id="{09C62041-1368-BF25-C490-2FFA796BAA49}"/>
              </a:ext>
            </a:extLst>
          </p:cNvPr>
          <p:cNvSpPr/>
          <p:nvPr/>
        </p:nvSpPr>
        <p:spPr>
          <a:xfrm>
            <a:off x="1570246" y="496518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sp>
        <p:nvSpPr>
          <p:cNvPr id="6" name="四角形: 角を丸くする 5">
            <a:extLst>
              <a:ext uri="{FF2B5EF4-FFF2-40B4-BE49-F238E27FC236}">
                <a16:creationId xmlns:a16="http://schemas.microsoft.com/office/drawing/2014/main" id="{20BB41E4-61B1-C228-9677-31F4F172B3DE}"/>
              </a:ext>
            </a:extLst>
          </p:cNvPr>
          <p:cNvSpPr/>
          <p:nvPr/>
        </p:nvSpPr>
        <p:spPr>
          <a:xfrm>
            <a:off x="1570246" y="528214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sp>
        <p:nvSpPr>
          <p:cNvPr id="7" name="四角形: 角を丸くする 6">
            <a:extLst>
              <a:ext uri="{FF2B5EF4-FFF2-40B4-BE49-F238E27FC236}">
                <a16:creationId xmlns:a16="http://schemas.microsoft.com/office/drawing/2014/main" id="{703ACE9B-FEC5-8AED-8703-CD617CB2EAE2}"/>
              </a:ext>
            </a:extLst>
          </p:cNvPr>
          <p:cNvSpPr/>
          <p:nvPr/>
        </p:nvSpPr>
        <p:spPr>
          <a:xfrm>
            <a:off x="1570246" y="559910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8" name="四角形: 角を丸くする 7">
            <a:extLst>
              <a:ext uri="{FF2B5EF4-FFF2-40B4-BE49-F238E27FC236}">
                <a16:creationId xmlns:a16="http://schemas.microsoft.com/office/drawing/2014/main" id="{575E0F54-C130-E959-252D-8FE79EDE7CCD}"/>
              </a:ext>
            </a:extLst>
          </p:cNvPr>
          <p:cNvSpPr/>
          <p:nvPr/>
        </p:nvSpPr>
        <p:spPr>
          <a:xfrm>
            <a:off x="1570246" y="591606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9" name="四角形: 角を丸くする 8">
            <a:extLst>
              <a:ext uri="{FF2B5EF4-FFF2-40B4-BE49-F238E27FC236}">
                <a16:creationId xmlns:a16="http://schemas.microsoft.com/office/drawing/2014/main" id="{4C590BFC-7D21-84D3-7E74-369C0FCEE734}"/>
              </a:ext>
            </a:extLst>
          </p:cNvPr>
          <p:cNvSpPr/>
          <p:nvPr/>
        </p:nvSpPr>
        <p:spPr>
          <a:xfrm>
            <a:off x="1570246" y="62330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10" name="四角形: 角を丸くする 9">
            <a:extLst>
              <a:ext uri="{FF2B5EF4-FFF2-40B4-BE49-F238E27FC236}">
                <a16:creationId xmlns:a16="http://schemas.microsoft.com/office/drawing/2014/main" id="{4B999DE8-CA56-1563-9896-F5C7D4049BE7}"/>
              </a:ext>
            </a:extLst>
          </p:cNvPr>
          <p:cNvSpPr/>
          <p:nvPr/>
        </p:nvSpPr>
        <p:spPr>
          <a:xfrm>
            <a:off x="1570246" y="6549991"/>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11" name="四角形: 角を丸くする 10">
            <a:extLst>
              <a:ext uri="{FF2B5EF4-FFF2-40B4-BE49-F238E27FC236}">
                <a16:creationId xmlns:a16="http://schemas.microsoft.com/office/drawing/2014/main" id="{DBE0CEA4-FF0C-12E3-5736-4D7D0EC873D9}"/>
              </a:ext>
            </a:extLst>
          </p:cNvPr>
          <p:cNvSpPr/>
          <p:nvPr/>
        </p:nvSpPr>
        <p:spPr>
          <a:xfrm>
            <a:off x="1570246" y="686695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12" name="四角形: 角を丸くする 11">
            <a:extLst>
              <a:ext uri="{FF2B5EF4-FFF2-40B4-BE49-F238E27FC236}">
                <a16:creationId xmlns:a16="http://schemas.microsoft.com/office/drawing/2014/main" id="{E9F220C1-1504-56F3-F4AD-14A5BA019A53}"/>
              </a:ext>
            </a:extLst>
          </p:cNvPr>
          <p:cNvSpPr/>
          <p:nvPr/>
        </p:nvSpPr>
        <p:spPr>
          <a:xfrm>
            <a:off x="1570246" y="7183915"/>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13" name="四角形: 角を丸くする 12">
            <a:extLst>
              <a:ext uri="{FF2B5EF4-FFF2-40B4-BE49-F238E27FC236}">
                <a16:creationId xmlns:a16="http://schemas.microsoft.com/office/drawing/2014/main" id="{ADC932C9-52F5-3D51-ACE0-2D55C95762E9}"/>
              </a:ext>
            </a:extLst>
          </p:cNvPr>
          <p:cNvSpPr/>
          <p:nvPr/>
        </p:nvSpPr>
        <p:spPr>
          <a:xfrm>
            <a:off x="1570246" y="750087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sp>
        <p:nvSpPr>
          <p:cNvPr id="16" name="四角形: 角を丸くする 15">
            <a:extLst>
              <a:ext uri="{FF2B5EF4-FFF2-40B4-BE49-F238E27FC236}">
                <a16:creationId xmlns:a16="http://schemas.microsoft.com/office/drawing/2014/main" id="{18199AFD-F465-8B74-C013-2DC64E507B5E}"/>
              </a:ext>
            </a:extLst>
          </p:cNvPr>
          <p:cNvSpPr/>
          <p:nvPr/>
        </p:nvSpPr>
        <p:spPr>
          <a:xfrm>
            <a:off x="1570246" y="369732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Tree>
    <p:extLst>
      <p:ext uri="{BB962C8B-B14F-4D97-AF65-F5344CB8AC3E}">
        <p14:creationId xmlns:p14="http://schemas.microsoft.com/office/powerpoint/2010/main" val="73759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40</a:t>
            </a:fld>
            <a:endParaRPr kumimoji="1" lang="ja-JP" altLang="en-US" dirty="0">
              <a:latin typeface="+mn-ea"/>
              <a:ea typeface="+mn-ea"/>
            </a:endParaRPr>
          </a:p>
        </p:txBody>
      </p:sp>
      <p:sp>
        <p:nvSpPr>
          <p:cNvPr id="4" name="テキスト プレースホルダー 3">
            <a:extLst>
              <a:ext uri="{FF2B5EF4-FFF2-40B4-BE49-F238E27FC236}">
                <a16:creationId xmlns:a16="http://schemas.microsoft.com/office/drawing/2014/main" id="{5FAA479A-DE91-B73C-06DC-FEBEF64417CB}"/>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各フェーズでやるべきこと</a:t>
              </a:r>
            </a:p>
          </p:txBody>
        </p:sp>
      </p:grpSp>
      <p:sp>
        <p:nvSpPr>
          <p:cNvPr id="10" name="正方形/長方形 9">
            <a:extLst>
              <a:ext uri="{FF2B5EF4-FFF2-40B4-BE49-F238E27FC236}">
                <a16:creationId xmlns:a16="http://schemas.microsoft.com/office/drawing/2014/main" id="{06C15608-9E16-216D-E10C-C40B6F73C1A3}"/>
              </a:ext>
            </a:extLst>
          </p:cNvPr>
          <p:cNvSpPr/>
          <p:nvPr/>
        </p:nvSpPr>
        <p:spPr>
          <a:xfrm>
            <a:off x="2375197" y="7745330"/>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設備・機器の適切な管理</a:t>
            </a:r>
            <a:endParaRPr kumimoji="1" lang="en-US" altLang="zh-TW"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5FCAA590-1A9F-0BB0-C73F-4A8E131D3BCE}"/>
              </a:ext>
            </a:extLst>
          </p:cNvPr>
          <p:cNvSpPr/>
          <p:nvPr/>
        </p:nvSpPr>
        <p:spPr>
          <a:xfrm>
            <a:off x="2375197" y="6588825"/>
            <a:ext cx="4680000" cy="5078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a:t>
            </a:r>
          </a:p>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竣工後に旧庁舎から新庁舎へ移設</a:t>
            </a:r>
          </a:p>
        </p:txBody>
      </p:sp>
      <p:sp>
        <p:nvSpPr>
          <p:cNvPr id="21" name="正方形/長方形 20">
            <a:extLst>
              <a:ext uri="{FF2B5EF4-FFF2-40B4-BE49-F238E27FC236}">
                <a16:creationId xmlns:a16="http://schemas.microsoft.com/office/drawing/2014/main" id="{EE0C7C94-C44F-CC54-5342-AB52AF6B5B0D}"/>
              </a:ext>
            </a:extLst>
          </p:cNvPr>
          <p:cNvSpPr/>
          <p:nvPr/>
        </p:nvSpPr>
        <p:spPr>
          <a:xfrm>
            <a:off x="2375197" y="3928763"/>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en-US" altLang="ja-JP" sz="14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400" dirty="0">
                <a:solidFill>
                  <a:schemeClr val="tx1"/>
                </a:solidFill>
                <a:latin typeface="BIZ UDPゴシック" panose="020B0400000000000000" pitchFamily="50" charset="-128"/>
                <a:ea typeface="BIZ UDPゴシック" panose="020B0400000000000000" pitchFamily="50" charset="-128"/>
              </a:rPr>
              <a:t>推進方針の明確化</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974ADCE-632F-FFB4-4050-FE7BFF3CA641}"/>
              </a:ext>
            </a:extLst>
          </p:cNvPr>
          <p:cNvSpPr/>
          <p:nvPr/>
        </p:nvSpPr>
        <p:spPr>
          <a:xfrm>
            <a:off x="2375197" y="4883195"/>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サーバ室の設計</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30D0479-9BAB-CF73-9A47-167C695D3F9C}"/>
              </a:ext>
            </a:extLst>
          </p:cNvPr>
          <p:cNvSpPr/>
          <p:nvPr/>
        </p:nvSpPr>
        <p:spPr>
          <a:xfrm>
            <a:off x="2375197" y="5827264"/>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設備・</a:t>
            </a:r>
            <a:r>
              <a:rPr kumimoji="1" lang="en-US" altLang="ja-JP" sz="1400" dirty="0">
                <a:solidFill>
                  <a:schemeClr val="tx1"/>
                </a:solidFill>
                <a:latin typeface="BIZ UDPゴシック" panose="020B0400000000000000" pitchFamily="50" charset="-128"/>
                <a:ea typeface="BIZ UDPゴシック" panose="020B0400000000000000" pitchFamily="50" charset="-128"/>
              </a:rPr>
              <a:t>IT</a:t>
            </a:r>
            <a:r>
              <a:rPr kumimoji="1" lang="ja-JP" altLang="en-US" sz="1400" dirty="0">
                <a:solidFill>
                  <a:schemeClr val="tx1"/>
                </a:solidFill>
                <a:latin typeface="BIZ UDPゴシック" panose="020B0400000000000000" pitchFamily="50" charset="-128"/>
                <a:ea typeface="BIZ UDPゴシック" panose="020B0400000000000000" pitchFamily="50" charset="-128"/>
              </a:rPr>
              <a:t>機器の調達に向けた計画の策定、予算確保</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52D8F850-D1C7-D10D-7FCD-AE5BDFE5F208}"/>
              </a:ext>
            </a:extLst>
          </p:cNvPr>
          <p:cNvSpPr/>
          <p:nvPr/>
        </p:nvSpPr>
        <p:spPr>
          <a:xfrm>
            <a:off x="2375197" y="2872494"/>
            <a:ext cx="4680000" cy="2154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0975" indent="-180975" fontAlgn="ctr">
              <a:spcAft>
                <a:spcPts val="600"/>
              </a:spcAft>
              <a:buClr>
                <a:srgbClr val="31926F"/>
              </a:buClr>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検討体制の構築</a:t>
            </a:r>
          </a:p>
        </p:txBody>
      </p:sp>
      <p:sp>
        <p:nvSpPr>
          <p:cNvPr id="69" name="フリーフォーム: 図形 68">
            <a:extLst>
              <a:ext uri="{FF2B5EF4-FFF2-40B4-BE49-F238E27FC236}">
                <a16:creationId xmlns:a16="http://schemas.microsoft.com/office/drawing/2014/main" id="{56375030-74E0-CCFD-D74C-B09039B1ED0E}"/>
              </a:ext>
            </a:extLst>
          </p:cNvPr>
          <p:cNvSpPr/>
          <p:nvPr/>
        </p:nvSpPr>
        <p:spPr>
          <a:xfrm>
            <a:off x="503196" y="7174773"/>
            <a:ext cx="1714224" cy="1261748"/>
          </a:xfrm>
          <a:custGeom>
            <a:avLst/>
            <a:gdLst>
              <a:gd name="connsiteX0" fmla="*/ 0 w 539972"/>
              <a:gd name="connsiteY0" fmla="*/ 0 h 556260"/>
              <a:gd name="connsiteX1" fmla="*/ 0 w 539972"/>
              <a:gd name="connsiteY1" fmla="*/ 405003 h 556260"/>
              <a:gd name="connsiteX2" fmla="*/ 270034 w 539972"/>
              <a:gd name="connsiteY2" fmla="*/ 556260 h 556260"/>
              <a:gd name="connsiteX3" fmla="*/ 539972 w 539972"/>
              <a:gd name="connsiteY3" fmla="*/ 405003 h 556260"/>
              <a:gd name="connsiteX4" fmla="*/ 539972 w 539972"/>
              <a:gd name="connsiteY4" fmla="*/ 0 h 556260"/>
              <a:gd name="connsiteX5" fmla="*/ 270034 w 539972"/>
              <a:gd name="connsiteY5" fmla="*/ 151257 h 556260"/>
              <a:gd name="connsiteX6" fmla="*/ 0 w 539972"/>
              <a:gd name="connsiteY6"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60">
                <a:moveTo>
                  <a:pt x="0" y="0"/>
                </a:moveTo>
                <a:lnTo>
                  <a:pt x="0" y="405003"/>
                </a:lnTo>
                <a:lnTo>
                  <a:pt x="270034" y="556260"/>
                </a:lnTo>
                <a:lnTo>
                  <a:pt x="539972" y="405003"/>
                </a:lnTo>
                <a:lnTo>
                  <a:pt x="539972" y="0"/>
                </a:lnTo>
                <a:lnTo>
                  <a:pt x="270034" y="151257"/>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B9E5A830-A771-4E69-1C27-7EEFF2584CFB}"/>
              </a:ext>
            </a:extLst>
          </p:cNvPr>
          <p:cNvSpPr/>
          <p:nvPr/>
        </p:nvSpPr>
        <p:spPr>
          <a:xfrm>
            <a:off x="503196" y="6222413"/>
            <a:ext cx="1714224" cy="1261530"/>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DB0944F3-C24E-8333-07A9-FB5F6F3794F2}"/>
              </a:ext>
            </a:extLst>
          </p:cNvPr>
          <p:cNvSpPr/>
          <p:nvPr/>
        </p:nvSpPr>
        <p:spPr>
          <a:xfrm>
            <a:off x="503196" y="5269835"/>
            <a:ext cx="1714224" cy="1261530"/>
          </a:xfrm>
          <a:custGeom>
            <a:avLst/>
            <a:gdLst>
              <a:gd name="connsiteX0" fmla="*/ 0 w 539972"/>
              <a:gd name="connsiteY0" fmla="*/ 0 h 556164"/>
              <a:gd name="connsiteX1" fmla="*/ 0 w 539972"/>
              <a:gd name="connsiteY1" fmla="*/ 405003 h 556164"/>
              <a:gd name="connsiteX2" fmla="*/ 270034 w 539972"/>
              <a:gd name="connsiteY2" fmla="*/ 556165 h 556164"/>
              <a:gd name="connsiteX3" fmla="*/ 539972 w 539972"/>
              <a:gd name="connsiteY3" fmla="*/ 405003 h 556164"/>
              <a:gd name="connsiteX4" fmla="*/ 539972 w 539972"/>
              <a:gd name="connsiteY4" fmla="*/ 0 h 556164"/>
              <a:gd name="connsiteX5" fmla="*/ 270034 w 539972"/>
              <a:gd name="connsiteY5" fmla="*/ 151162 h 556164"/>
              <a:gd name="connsiteX6" fmla="*/ 0 w 539972"/>
              <a:gd name="connsiteY6" fmla="*/ 0 h 55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164">
                <a:moveTo>
                  <a:pt x="0" y="0"/>
                </a:moveTo>
                <a:lnTo>
                  <a:pt x="0" y="405003"/>
                </a:lnTo>
                <a:lnTo>
                  <a:pt x="270034" y="556165"/>
                </a:lnTo>
                <a:lnTo>
                  <a:pt x="539972" y="405003"/>
                </a:lnTo>
                <a:lnTo>
                  <a:pt x="539972" y="0"/>
                </a:lnTo>
                <a:lnTo>
                  <a:pt x="270034" y="151162"/>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9EA37547-FBF7-FFB9-84FB-93391FF60C71}"/>
              </a:ext>
            </a:extLst>
          </p:cNvPr>
          <p:cNvSpPr/>
          <p:nvPr/>
        </p:nvSpPr>
        <p:spPr>
          <a:xfrm>
            <a:off x="503196" y="4317260"/>
            <a:ext cx="1714224" cy="1261745"/>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79A1EF9C-5BBF-97CA-4B0F-20391BAE38D0}"/>
              </a:ext>
            </a:extLst>
          </p:cNvPr>
          <p:cNvSpPr/>
          <p:nvPr/>
        </p:nvSpPr>
        <p:spPr>
          <a:xfrm>
            <a:off x="503196" y="3364684"/>
            <a:ext cx="1714224" cy="1261745"/>
          </a:xfrm>
          <a:custGeom>
            <a:avLst/>
            <a:gdLst>
              <a:gd name="connsiteX0" fmla="*/ 0 w 539972"/>
              <a:gd name="connsiteY0" fmla="*/ 0 h 556259"/>
              <a:gd name="connsiteX1" fmla="*/ 0 w 539972"/>
              <a:gd name="connsiteY1" fmla="*/ 405003 h 556259"/>
              <a:gd name="connsiteX2" fmla="*/ 270034 w 539972"/>
              <a:gd name="connsiteY2" fmla="*/ 556260 h 556259"/>
              <a:gd name="connsiteX3" fmla="*/ 539972 w 539972"/>
              <a:gd name="connsiteY3" fmla="*/ 405003 h 556259"/>
              <a:gd name="connsiteX4" fmla="*/ 539972 w 539972"/>
              <a:gd name="connsiteY4" fmla="*/ 0 h 556259"/>
              <a:gd name="connsiteX5" fmla="*/ 270034 w 539972"/>
              <a:gd name="connsiteY5" fmla="*/ 151257 h 556259"/>
              <a:gd name="connsiteX6" fmla="*/ 0 w 539972"/>
              <a:gd name="connsiteY6"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72" h="556259">
                <a:moveTo>
                  <a:pt x="0" y="0"/>
                </a:moveTo>
                <a:lnTo>
                  <a:pt x="0" y="405003"/>
                </a:lnTo>
                <a:lnTo>
                  <a:pt x="270034" y="556260"/>
                </a:lnTo>
                <a:lnTo>
                  <a:pt x="539972" y="405003"/>
                </a:lnTo>
                <a:lnTo>
                  <a:pt x="539972" y="0"/>
                </a:lnTo>
                <a:lnTo>
                  <a:pt x="270034" y="151257"/>
                </a:lnTo>
                <a:lnTo>
                  <a:pt x="0" y="0"/>
                </a:lnTo>
                <a:close/>
              </a:path>
            </a:pathLst>
          </a:custGeom>
          <a:solidFill>
            <a:srgbClr val="31926F"/>
          </a:solid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17379D19-94A1-0AE8-D53E-22DD05E85148}"/>
              </a:ext>
            </a:extLst>
          </p:cNvPr>
          <p:cNvSpPr/>
          <p:nvPr/>
        </p:nvSpPr>
        <p:spPr>
          <a:xfrm>
            <a:off x="503196" y="2449054"/>
            <a:ext cx="1714224" cy="1224802"/>
          </a:xfrm>
          <a:custGeom>
            <a:avLst/>
            <a:gdLst>
              <a:gd name="connsiteX0" fmla="*/ 0 w 539972"/>
              <a:gd name="connsiteY0" fmla="*/ 0 h 539972"/>
              <a:gd name="connsiteX1" fmla="*/ 0 w 539972"/>
              <a:gd name="connsiteY1" fmla="*/ 388811 h 539972"/>
              <a:gd name="connsiteX2" fmla="*/ 270034 w 539972"/>
              <a:gd name="connsiteY2" fmla="*/ 539972 h 539972"/>
              <a:gd name="connsiteX3" fmla="*/ 539972 w 539972"/>
              <a:gd name="connsiteY3" fmla="*/ 388811 h 539972"/>
              <a:gd name="connsiteX4" fmla="*/ 539972 w 539972"/>
              <a:gd name="connsiteY4" fmla="*/ 0 h 539972"/>
              <a:gd name="connsiteX5" fmla="*/ 0 w 539972"/>
              <a:gd name="connsiteY5" fmla="*/ 0 h 5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72" h="539972">
                <a:moveTo>
                  <a:pt x="0" y="0"/>
                </a:moveTo>
                <a:lnTo>
                  <a:pt x="0" y="388811"/>
                </a:lnTo>
                <a:lnTo>
                  <a:pt x="270034" y="539972"/>
                </a:lnTo>
                <a:lnTo>
                  <a:pt x="539972" y="388811"/>
                </a:lnTo>
                <a:lnTo>
                  <a:pt x="539972" y="0"/>
                </a:lnTo>
                <a:lnTo>
                  <a:pt x="0" y="0"/>
                </a:lnTo>
                <a:close/>
              </a:path>
            </a:pathLst>
          </a:custGeom>
          <a:solidFill>
            <a:srgbClr val="31926F"/>
          </a:solidFill>
          <a:ln w="9525" cap="flat">
            <a:noFill/>
            <a:prstDash val="solid"/>
            <a:miter/>
          </a:ln>
        </p:spPr>
        <p:txBody>
          <a:bodyPr rtlCol="0" anchor="ctr"/>
          <a:lstStyle/>
          <a:p>
            <a:endParaRPr lang="ja-JP" altLang="en-US" dirty="0"/>
          </a:p>
        </p:txBody>
      </p:sp>
      <p:sp>
        <p:nvSpPr>
          <p:cNvPr id="11" name="テキスト ボックス 10">
            <a:extLst>
              <a:ext uri="{FF2B5EF4-FFF2-40B4-BE49-F238E27FC236}">
                <a16:creationId xmlns:a16="http://schemas.microsoft.com/office/drawing/2014/main" id="{263789DD-3E5F-3129-D206-015F82514AD0}"/>
              </a:ext>
            </a:extLst>
          </p:cNvPr>
          <p:cNvSpPr txBox="1"/>
          <p:nvPr/>
        </p:nvSpPr>
        <p:spPr>
          <a:xfrm>
            <a:off x="1155123" y="7729942"/>
            <a:ext cx="410370"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運用</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C4F6947-B811-392A-519A-7229496DEB0F}"/>
              </a:ext>
            </a:extLst>
          </p:cNvPr>
          <p:cNvSpPr txBox="1"/>
          <p:nvPr/>
        </p:nvSpPr>
        <p:spPr>
          <a:xfrm>
            <a:off x="926144" y="6719630"/>
            <a:ext cx="868328" cy="246221"/>
          </a:xfrm>
          <a:prstGeom prst="rect">
            <a:avLst/>
          </a:prstGeom>
          <a:noFill/>
        </p:spPr>
        <p:txBody>
          <a:bodyPr vert="horz" wrap="squar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工事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FDDA12-FCEF-9841-A237-71BB9D5153D8}"/>
              </a:ext>
            </a:extLst>
          </p:cNvPr>
          <p:cNvSpPr txBox="1"/>
          <p:nvPr/>
        </p:nvSpPr>
        <p:spPr>
          <a:xfrm>
            <a:off x="949939" y="2857106"/>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基本構想</a:t>
            </a:r>
          </a:p>
        </p:txBody>
      </p:sp>
      <p:sp>
        <p:nvSpPr>
          <p:cNvPr id="25" name="テキスト ボックス 24">
            <a:extLst>
              <a:ext uri="{FF2B5EF4-FFF2-40B4-BE49-F238E27FC236}">
                <a16:creationId xmlns:a16="http://schemas.microsoft.com/office/drawing/2014/main" id="{99D5AC0C-9A5A-1559-0149-4B1EEE29FA9C}"/>
              </a:ext>
            </a:extLst>
          </p:cNvPr>
          <p:cNvSpPr txBox="1"/>
          <p:nvPr/>
        </p:nvSpPr>
        <p:spPr>
          <a:xfrm>
            <a:off x="949939" y="3913375"/>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基本計画</a:t>
            </a:r>
          </a:p>
        </p:txBody>
      </p:sp>
      <p:sp>
        <p:nvSpPr>
          <p:cNvPr id="38" name="テキスト ボックス 37">
            <a:extLst>
              <a:ext uri="{FF2B5EF4-FFF2-40B4-BE49-F238E27FC236}">
                <a16:creationId xmlns:a16="http://schemas.microsoft.com/office/drawing/2014/main" id="{0A5784B1-F06B-8C5E-F5C7-4AA9C026F333}"/>
              </a:ext>
            </a:extLst>
          </p:cNvPr>
          <p:cNvSpPr txBox="1"/>
          <p:nvPr/>
        </p:nvSpPr>
        <p:spPr>
          <a:xfrm>
            <a:off x="949939" y="4867807"/>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基本設計</a:t>
            </a:r>
          </a:p>
        </p:txBody>
      </p:sp>
      <p:sp>
        <p:nvSpPr>
          <p:cNvPr id="45" name="テキスト ボックス 44">
            <a:extLst>
              <a:ext uri="{FF2B5EF4-FFF2-40B4-BE49-F238E27FC236}">
                <a16:creationId xmlns:a16="http://schemas.microsoft.com/office/drawing/2014/main" id="{D6F6C57A-D403-3CD6-FCF4-E7D39483237B}"/>
              </a:ext>
            </a:extLst>
          </p:cNvPr>
          <p:cNvSpPr txBox="1"/>
          <p:nvPr/>
        </p:nvSpPr>
        <p:spPr>
          <a:xfrm>
            <a:off x="949939" y="5811876"/>
            <a:ext cx="820738" cy="246221"/>
          </a:xfrm>
          <a:prstGeom prst="rect">
            <a:avLst/>
          </a:prstGeom>
          <a:noFill/>
        </p:spPr>
        <p:txBody>
          <a:bodyPr vert="horz" wrap="none" lIns="0" tIns="0" rIns="0" bIns="0" rtlCol="0" anchor="ctr" anchorCtr="1">
            <a:spAutoFit/>
          </a:bodyPr>
          <a:lstStyle/>
          <a:p>
            <a:pPr algn="ctr" font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実施設計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8" name="コンテンツ プレースホルダー 17">
            <a:extLst>
              <a:ext uri="{FF2B5EF4-FFF2-40B4-BE49-F238E27FC236}">
                <a16:creationId xmlns:a16="http://schemas.microsoft.com/office/drawing/2014/main" id="{525ED02E-3947-448E-864C-1535A2B40F8B}"/>
              </a:ext>
            </a:extLst>
          </p:cNvPr>
          <p:cNvSpPr txBox="1">
            <a:spLocks/>
          </p:cNvSpPr>
          <p:nvPr/>
        </p:nvSpPr>
        <p:spPr>
          <a:xfrm>
            <a:off x="503197" y="1762576"/>
            <a:ext cx="6552000" cy="443198"/>
          </a:xfrm>
          <a:prstGeom prst="rect">
            <a:avLst/>
          </a:prstGeom>
        </p:spPr>
        <p:txBody>
          <a:bodyPr wrap="square" lIns="0" tIns="0" rIns="0" bIns="0">
            <a:spAutoFit/>
          </a:bodyPr>
          <a:lstStyle>
            <a:lvl1pPr marL="356374" indent="-356374" algn="l" defTabSz="1425495"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22" indent="-356374" algn="l" defTabSz="1425495" rtl="0" eaLnBrk="1" latinLnBrk="0" hangingPunct="1">
              <a:lnSpc>
                <a:spcPct val="90000"/>
              </a:lnSpc>
              <a:spcBef>
                <a:spcPts val="779"/>
              </a:spcBef>
              <a:buFont typeface="Arial" panose="020B0604020202020204" pitchFamily="34" charset="0"/>
              <a:buChar char="•"/>
              <a:defRPr kumimoji="1" sz="3742" kern="1200">
                <a:solidFill>
                  <a:schemeClr val="tx1"/>
                </a:solidFill>
                <a:latin typeface="+mn-lt"/>
                <a:ea typeface="+mn-ea"/>
                <a:cs typeface="+mn-cs"/>
              </a:defRPr>
            </a:lvl2pPr>
            <a:lvl3pPr marL="1781869" indent="-356374" algn="l" defTabSz="1425495" rtl="0" eaLnBrk="1" latinLnBrk="0" hangingPunct="1">
              <a:lnSpc>
                <a:spcPct val="90000"/>
              </a:lnSpc>
              <a:spcBef>
                <a:spcPts val="779"/>
              </a:spcBef>
              <a:buFont typeface="Arial" panose="020B0604020202020204" pitchFamily="34" charset="0"/>
              <a:buChar char="•"/>
              <a:defRPr kumimoji="1" sz="3118" kern="1200">
                <a:solidFill>
                  <a:schemeClr val="tx1"/>
                </a:solidFill>
                <a:latin typeface="+mn-lt"/>
                <a:ea typeface="+mn-ea"/>
                <a:cs typeface="+mn-cs"/>
              </a:defRPr>
            </a:lvl3pPr>
            <a:lvl4pPr marL="2494617"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kumimoji="1" sz="2806" kern="1200">
                <a:solidFill>
                  <a:schemeClr val="tx1"/>
                </a:solidFill>
                <a:latin typeface="+mn-lt"/>
                <a:ea typeface="+mn-ea"/>
                <a:cs typeface="+mn-cs"/>
              </a:defRPr>
            </a:lvl9pPr>
          </a:lstStyle>
          <a:p>
            <a:pPr marL="0" indent="0" algn="just" fontAlgn="ctr">
              <a:lnSpc>
                <a:spcPct val="120000"/>
              </a:lnSpc>
              <a:spcBef>
                <a:spcPts val="0"/>
              </a:spcBef>
              <a:buFont typeface="Arial" panose="020B0604020202020204" pitchFamily="34" charset="0"/>
              <a:buNone/>
            </a:pPr>
            <a:r>
              <a:rPr lang="ja-JP" altLang="en-US" sz="1200" dirty="0">
                <a:latin typeface="+mn-ea"/>
              </a:rPr>
              <a:t>　「</a:t>
            </a:r>
            <a:r>
              <a:rPr lang="en-US" altLang="ja-JP" sz="1200" dirty="0">
                <a:latin typeface="+mn-ea"/>
              </a:rPr>
              <a:t>IT</a:t>
            </a:r>
            <a:r>
              <a:rPr lang="ja-JP" altLang="en-US" sz="1200" dirty="0">
                <a:latin typeface="+mn-ea"/>
              </a:rPr>
              <a:t>基盤の見直し」の取組を、庁舎建て替え等と併せて実施する場合の主な手順は</a:t>
            </a:r>
            <a:r>
              <a:rPr lang="ja-JP" altLang="en-US" sz="1200" dirty="0">
                <a:solidFill>
                  <a:schemeClr val="tx1"/>
                </a:solidFill>
                <a:latin typeface="+mn-ea"/>
              </a:rPr>
              <a:t>以下のとおりとなる。</a:t>
            </a:r>
            <a:endParaRPr lang="ja-JP" altLang="en-US" sz="1200" dirty="0">
              <a:latin typeface="+mn-ea"/>
            </a:endParaRPr>
          </a:p>
        </p:txBody>
      </p:sp>
    </p:spTree>
    <p:extLst>
      <p:ext uri="{BB962C8B-B14F-4D97-AF65-F5344CB8AC3E}">
        <p14:creationId xmlns:p14="http://schemas.microsoft.com/office/powerpoint/2010/main" val="1555786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41</a:t>
            </a:fld>
            <a:endParaRPr kumimoji="1" lang="ja-JP" altLang="en-US">
              <a:latin typeface="+mn-ea"/>
              <a:ea typeface="+mn-ea"/>
            </a:endParaRPr>
          </a:p>
        </p:txBody>
      </p:sp>
      <p:sp>
        <p:nvSpPr>
          <p:cNvPr id="10" name="テキスト プレースホルダー 9">
            <a:extLst>
              <a:ext uri="{FF2B5EF4-FFF2-40B4-BE49-F238E27FC236}">
                <a16:creationId xmlns:a16="http://schemas.microsoft.com/office/drawing/2014/main" id="{BADF3C25-1B45-1458-7237-9EE61ED7EF03}"/>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4" name="グループ化 3">
            <a:extLst>
              <a:ext uri="{FF2B5EF4-FFF2-40B4-BE49-F238E27FC236}">
                <a16:creationId xmlns:a16="http://schemas.microsoft.com/office/drawing/2014/main" id="{DFBDA71E-7C00-3B5A-2E4E-54C2360FC335}"/>
              </a:ext>
            </a:extLst>
          </p:cNvPr>
          <p:cNvGrpSpPr/>
          <p:nvPr/>
        </p:nvGrpSpPr>
        <p:grpSpPr>
          <a:xfrm>
            <a:off x="503196" y="1368000"/>
            <a:ext cx="6552000" cy="252000"/>
            <a:chOff x="503196" y="1368000"/>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3196" y="1368000"/>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1196" y="1370890"/>
              <a:ext cx="6444000" cy="246221"/>
            </a:xfrm>
            <a:prstGeom prst="rect">
              <a:avLst/>
            </a:prstGeom>
            <a:noFill/>
          </p:spPr>
          <p:txBody>
            <a:bodyPr wrap="square" lIns="0" tIns="0" rIns="0" bIns="0" rtlCol="0">
              <a:spAutoFit/>
            </a:bodyPr>
            <a:lstStyle/>
            <a:p>
              <a:pPr fontAlgn="ctr"/>
              <a:r>
                <a:rPr kumimoji="1" lang="ja-JP" altLang="en-US" sz="1600" b="1" dirty="0">
                  <a:latin typeface="+mn-ea"/>
                </a:rPr>
                <a:t>基本構想でやるべきこと</a:t>
              </a:r>
            </a:p>
          </p:txBody>
        </p:sp>
      </p:grpSp>
      <p:grpSp>
        <p:nvGrpSpPr>
          <p:cNvPr id="5" name="グループ化 4">
            <a:extLst>
              <a:ext uri="{FF2B5EF4-FFF2-40B4-BE49-F238E27FC236}">
                <a16:creationId xmlns:a16="http://schemas.microsoft.com/office/drawing/2014/main" id="{304DCD9C-EB34-373E-4349-04D05A267B0D}"/>
              </a:ext>
            </a:extLst>
          </p:cNvPr>
          <p:cNvGrpSpPr/>
          <p:nvPr/>
        </p:nvGrpSpPr>
        <p:grpSpPr>
          <a:xfrm>
            <a:off x="503196" y="3188717"/>
            <a:ext cx="6552000" cy="252000"/>
            <a:chOff x="503196" y="31887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3196" y="31887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1196" y="3191607"/>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基本計画でやるべきこと</a:t>
              </a:r>
            </a:p>
          </p:txBody>
        </p:sp>
      </p:grpSp>
      <p:grpSp>
        <p:nvGrpSpPr>
          <p:cNvPr id="6" name="グループ化 5">
            <a:extLst>
              <a:ext uri="{FF2B5EF4-FFF2-40B4-BE49-F238E27FC236}">
                <a16:creationId xmlns:a16="http://schemas.microsoft.com/office/drawing/2014/main" id="{FB78987A-7154-CA5C-E2C2-B7639DEE6B2E}"/>
              </a:ext>
            </a:extLst>
          </p:cNvPr>
          <p:cNvGrpSpPr/>
          <p:nvPr/>
        </p:nvGrpSpPr>
        <p:grpSpPr>
          <a:xfrm>
            <a:off x="503196" y="5241134"/>
            <a:ext cx="6552000" cy="252000"/>
            <a:chOff x="503196" y="5241134"/>
            <a:chExt cx="6552000" cy="252000"/>
          </a:xfrm>
        </p:grpSpPr>
        <p:sp>
          <p:nvSpPr>
            <p:cNvPr id="11" name="正方形/長方形 10">
              <a:extLst>
                <a:ext uri="{FF2B5EF4-FFF2-40B4-BE49-F238E27FC236}">
                  <a16:creationId xmlns:a16="http://schemas.microsoft.com/office/drawing/2014/main" id="{1C6BA5AE-D3B3-5B68-7B58-D86B4D6804A2}"/>
                </a:ext>
              </a:extLst>
            </p:cNvPr>
            <p:cNvSpPr>
              <a:spLocks/>
            </p:cNvSpPr>
            <p:nvPr/>
          </p:nvSpPr>
          <p:spPr>
            <a:xfrm>
              <a:off x="503196" y="5241134"/>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E358D066-99A8-EB72-3937-A2E50EFA6838}"/>
                </a:ext>
              </a:extLst>
            </p:cNvPr>
            <p:cNvSpPr txBox="1"/>
            <p:nvPr/>
          </p:nvSpPr>
          <p:spPr>
            <a:xfrm>
              <a:off x="611196" y="5244024"/>
              <a:ext cx="6444000" cy="246221"/>
            </a:xfrm>
            <a:prstGeom prst="rect">
              <a:avLst/>
            </a:prstGeom>
            <a:noFill/>
          </p:spPr>
          <p:txBody>
            <a:bodyPr wrap="square" lIns="0" tIns="0" rIns="0" bIns="0" rtlCol="0">
              <a:spAutoFit/>
            </a:bodyPr>
            <a:lstStyle/>
            <a:p>
              <a:pPr fontAlgn="ctr"/>
              <a:r>
                <a:rPr kumimoji="1" lang="ja-JP" altLang="en-US" sz="1600" b="1" dirty="0">
                  <a:latin typeface="+mn-ea"/>
                </a:rPr>
                <a:t>基本設計でやるべきこと</a:t>
              </a:r>
            </a:p>
          </p:txBody>
        </p:sp>
      </p:grpSp>
      <p:sp>
        <p:nvSpPr>
          <p:cNvPr id="17" name="正方形/長方形 16">
            <a:extLst>
              <a:ext uri="{FF2B5EF4-FFF2-40B4-BE49-F238E27FC236}">
                <a16:creationId xmlns:a16="http://schemas.microsoft.com/office/drawing/2014/main" id="{E44B6308-BFCA-6E8B-E09A-46540E83AC11}"/>
              </a:ext>
            </a:extLst>
          </p:cNvPr>
          <p:cNvSpPr/>
          <p:nvPr/>
        </p:nvSpPr>
        <p:spPr>
          <a:xfrm>
            <a:off x="503238" y="7030543"/>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機器の調達に向けた計画の策定、予算確保</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サーバラックや周辺機器等、</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基盤の整備に必要な設備の選定を行い、予算を確保する。併せて、旧庁舎から移設するものについては、移設の計画を立てる。</a:t>
            </a:r>
          </a:p>
        </p:txBody>
      </p:sp>
      <p:grpSp>
        <p:nvGrpSpPr>
          <p:cNvPr id="15" name="グループ化 14">
            <a:extLst>
              <a:ext uri="{FF2B5EF4-FFF2-40B4-BE49-F238E27FC236}">
                <a16:creationId xmlns:a16="http://schemas.microsoft.com/office/drawing/2014/main" id="{20D59FF3-0AB3-5773-56C1-A4A52988BEB9}"/>
              </a:ext>
            </a:extLst>
          </p:cNvPr>
          <p:cNvGrpSpPr/>
          <p:nvPr/>
        </p:nvGrpSpPr>
        <p:grpSpPr>
          <a:xfrm>
            <a:off x="503196" y="6635967"/>
            <a:ext cx="6552000" cy="252000"/>
            <a:chOff x="503196" y="6635967"/>
            <a:chExt cx="6552000" cy="252000"/>
          </a:xfrm>
        </p:grpSpPr>
        <p:sp>
          <p:nvSpPr>
            <p:cNvPr id="19" name="正方形/長方形 18">
              <a:extLst>
                <a:ext uri="{FF2B5EF4-FFF2-40B4-BE49-F238E27FC236}">
                  <a16:creationId xmlns:a16="http://schemas.microsoft.com/office/drawing/2014/main" id="{997C632C-5BD7-13F8-9951-71132E669955}"/>
                </a:ext>
              </a:extLst>
            </p:cNvPr>
            <p:cNvSpPr>
              <a:spLocks/>
            </p:cNvSpPr>
            <p:nvPr/>
          </p:nvSpPr>
          <p:spPr>
            <a:xfrm>
              <a:off x="503196" y="663596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0" name="テキスト ボックス 19">
              <a:extLst>
                <a:ext uri="{FF2B5EF4-FFF2-40B4-BE49-F238E27FC236}">
                  <a16:creationId xmlns:a16="http://schemas.microsoft.com/office/drawing/2014/main" id="{24929E6E-110D-DDB1-DE98-8280AD2E1FFB}"/>
                </a:ext>
              </a:extLst>
            </p:cNvPr>
            <p:cNvSpPr txBox="1"/>
            <p:nvPr/>
          </p:nvSpPr>
          <p:spPr>
            <a:xfrm>
              <a:off x="611196" y="6638857"/>
              <a:ext cx="6444000" cy="246221"/>
            </a:xfrm>
            <a:prstGeom prst="rect">
              <a:avLst/>
            </a:prstGeom>
            <a:noFill/>
          </p:spPr>
          <p:txBody>
            <a:bodyPr wrap="square" lIns="0" tIns="0" rIns="0" bIns="0" rtlCol="0">
              <a:spAutoFit/>
            </a:bodyPr>
            <a:lstStyle/>
            <a:p>
              <a:pPr fontAlgn="ctr"/>
              <a:r>
                <a:rPr kumimoji="1" lang="ja-JP" altLang="en-US" sz="1600" b="1" dirty="0">
                  <a:latin typeface="+mn-ea"/>
                </a:rPr>
                <a:t>実施設計でやるべきこと</a:t>
              </a:r>
            </a:p>
          </p:txBody>
        </p:sp>
      </p:grpSp>
      <p:sp>
        <p:nvSpPr>
          <p:cNvPr id="21" name="正方形/長方形 20">
            <a:extLst>
              <a:ext uri="{FF2B5EF4-FFF2-40B4-BE49-F238E27FC236}">
                <a16:creationId xmlns:a16="http://schemas.microsoft.com/office/drawing/2014/main" id="{B67C8BAC-BB5A-42B3-AAC1-63C6598F5F3C}"/>
              </a:ext>
            </a:extLst>
          </p:cNvPr>
          <p:cNvSpPr/>
          <p:nvPr/>
        </p:nvSpPr>
        <p:spPr>
          <a:xfrm>
            <a:off x="503238" y="1762576"/>
            <a:ext cx="655320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検討体制の構築</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一般的に、ネットワーク更改のタイミングや、</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機器のリース期限が、新庁舎移転のタイミングとは異なるため、検討タイミングを逃すことのないように、ネットワーク更改計画や</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機器のリース期限の把握、</a:t>
            </a:r>
            <a:r>
              <a:rPr kumimoji="1" lang="ja-JP" altLang="en-US" sz="1200" dirty="0">
                <a:solidFill>
                  <a:schemeClr val="tx1"/>
                </a:solidFill>
                <a:latin typeface="BIZ UDPゴシック" panose="020B0400000000000000" pitchFamily="50" charset="-128"/>
                <a:ea typeface="BIZ UDPゴシック" panose="020B0400000000000000" pitchFamily="50" charset="-128"/>
              </a:rPr>
              <a:t>再リース計画の整理などをする必要がある。また、敷設するケーブル数や空配管の場所、電源容量の担当が明確に決まっていない検討事項についても、関係部署間で検討できる体制</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を構築することが重要である。</a:t>
            </a:r>
          </a:p>
        </p:txBody>
      </p:sp>
      <p:sp>
        <p:nvSpPr>
          <p:cNvPr id="22" name="正方形/長方形 21">
            <a:extLst>
              <a:ext uri="{FF2B5EF4-FFF2-40B4-BE49-F238E27FC236}">
                <a16:creationId xmlns:a16="http://schemas.microsoft.com/office/drawing/2014/main" id="{2D142B1D-9CCB-432B-BB7B-A2E9F0DCFE31}"/>
              </a:ext>
            </a:extLst>
          </p:cNvPr>
          <p:cNvSpPr/>
          <p:nvPr/>
        </p:nvSpPr>
        <p:spPr>
          <a:xfrm>
            <a:off x="503238" y="3583293"/>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推進方針の明確化</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庁内全体の</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機器の管理・運用状況を把握する。併せて、物理サーバの庁内保管の適否について、方針を明確にし、新庁舎移転に向けて、方針に沿った更改の計画を立てる。また、</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やネットワークについても同様に検討を行い計画を立てることで、庁舎移転に向けた検討も、方針に沿って進めることが可能となる。</a:t>
            </a: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また、新庁舎建設基本計画と</a:t>
            </a:r>
            <a:r>
              <a:rPr kumimoji="1" lang="ja-JP" altLang="en-US" sz="1200" dirty="0">
                <a:solidFill>
                  <a:schemeClr val="tx1"/>
                </a:solidFill>
                <a:latin typeface="BIZ UDPゴシック" panose="020B0400000000000000" pitchFamily="50" charset="-128"/>
                <a:ea typeface="BIZ UDPゴシック" panose="020B0400000000000000" pitchFamily="50" charset="-128"/>
              </a:rPr>
              <a:t>庁内の</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推進計画等との方針の整合性を図る</a:t>
            </a:r>
            <a:r>
              <a:rPr kumimoji="1" lang="ja-JP" altLang="en-US" sz="1200" dirty="0">
                <a:solidFill>
                  <a:srgbClr val="000000"/>
                </a:solidFill>
                <a:latin typeface="BIZ UDPゴシック" panose="020B0400000000000000" pitchFamily="50" charset="-128"/>
                <a:ea typeface="BIZ UDPゴシック" panose="020B0400000000000000" pitchFamily="50" charset="-128"/>
              </a:rPr>
              <a:t>必要があることに留意する。</a:t>
            </a:r>
          </a:p>
        </p:txBody>
      </p:sp>
      <p:sp>
        <p:nvSpPr>
          <p:cNvPr id="23" name="正方形/長方形 22">
            <a:extLst>
              <a:ext uri="{FF2B5EF4-FFF2-40B4-BE49-F238E27FC236}">
                <a16:creationId xmlns:a16="http://schemas.microsoft.com/office/drawing/2014/main" id="{641846EC-7BC9-47F5-990B-4CDC9440ECDB}"/>
              </a:ext>
            </a:extLst>
          </p:cNvPr>
          <p:cNvSpPr/>
          <p:nvPr/>
        </p:nvSpPr>
        <p:spPr>
          <a:xfrm>
            <a:off x="503238" y="5635710"/>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サーバ室の設計</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サーバの全体最適化方針</a:t>
            </a:r>
            <a:r>
              <a:rPr kumimoji="1" lang="ja-JP" altLang="en-US" sz="1200" dirty="0">
                <a:solidFill>
                  <a:srgbClr val="000000"/>
                </a:solidFill>
                <a:latin typeface="BIZ UDPゴシック" panose="020B0400000000000000" pitchFamily="50" charset="-128"/>
                <a:ea typeface="BIZ UDPゴシック" panose="020B0400000000000000" pitchFamily="50" charset="-128"/>
              </a:rPr>
              <a:t>を基に、サーバ室に必要な面積を確保する。サーバラックを引き出した際の作業スペースや、扉等の搬入経路についても加味する必要がある。</a:t>
            </a:r>
          </a:p>
        </p:txBody>
      </p:sp>
    </p:spTree>
    <p:extLst>
      <p:ext uri="{BB962C8B-B14F-4D97-AF65-F5344CB8AC3E}">
        <p14:creationId xmlns:p14="http://schemas.microsoft.com/office/powerpoint/2010/main" val="1230587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C35E91AC-8F5B-3607-8A23-26FAC4012F0C}"/>
              </a:ext>
            </a:extLst>
          </p:cNvPr>
          <p:cNvSpPr/>
          <p:nvPr/>
        </p:nvSpPr>
        <p:spPr>
          <a:xfrm>
            <a:off x="503238" y="1762576"/>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IT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機器の調達</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サーバラックや周辺機器等、</a:t>
            </a:r>
            <a:r>
              <a:rPr kumimoji="1" lang="en-US" altLang="ja-JP" sz="1200" dirty="0">
                <a:solidFill>
                  <a:srgbClr val="000000"/>
                </a:solidFill>
                <a:latin typeface="BIZ UDPゴシック" panose="020B0400000000000000" pitchFamily="50" charset="-128"/>
                <a:ea typeface="BIZ UDPゴシック" panose="020B0400000000000000" pitchFamily="50" charset="-128"/>
              </a:rPr>
              <a:t>IT</a:t>
            </a:r>
            <a:r>
              <a:rPr kumimoji="1" lang="ja-JP" altLang="en-US" sz="1200" dirty="0">
                <a:solidFill>
                  <a:srgbClr val="000000"/>
                </a:solidFill>
                <a:latin typeface="BIZ UDPゴシック" panose="020B0400000000000000" pitchFamily="50" charset="-128"/>
                <a:ea typeface="BIZ UDPゴシック" panose="020B0400000000000000" pitchFamily="50" charset="-128"/>
              </a:rPr>
              <a:t>基盤の整備に必要な設備の調達を実施する。</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42</a:t>
            </a:fld>
            <a:endParaRPr kumimoji="1" lang="ja-JP" altLang="en-US">
              <a:latin typeface="+mn-ea"/>
              <a:ea typeface="+mn-ea"/>
            </a:endParaRPr>
          </a:p>
        </p:txBody>
      </p:sp>
      <p:sp>
        <p:nvSpPr>
          <p:cNvPr id="6" name="テキスト プレースホルダー 5">
            <a:extLst>
              <a:ext uri="{FF2B5EF4-FFF2-40B4-BE49-F238E27FC236}">
                <a16:creationId xmlns:a16="http://schemas.microsoft.com/office/drawing/2014/main" id="{0A195AF1-9B58-FEBE-587E-E5A76483B6E8}"/>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40" name="グループ化 39">
            <a:extLst>
              <a:ext uri="{FF2B5EF4-FFF2-40B4-BE49-F238E27FC236}">
                <a16:creationId xmlns:a16="http://schemas.microsoft.com/office/drawing/2014/main" id="{8D2AE3EC-4244-0C7F-B94A-0502D4AD6195}"/>
              </a:ext>
            </a:extLst>
          </p:cNvPr>
          <p:cNvGrpSpPr/>
          <p:nvPr/>
        </p:nvGrpSpPr>
        <p:grpSpPr>
          <a:xfrm>
            <a:off x="503196" y="1368000"/>
            <a:ext cx="6552000" cy="252000"/>
            <a:chOff x="504000" y="5705617"/>
            <a:chExt cx="6552000" cy="252000"/>
          </a:xfrm>
        </p:grpSpPr>
        <p:sp>
          <p:nvSpPr>
            <p:cNvPr id="42" name="正方形/長方形 41">
              <a:extLst>
                <a:ext uri="{FF2B5EF4-FFF2-40B4-BE49-F238E27FC236}">
                  <a16:creationId xmlns:a16="http://schemas.microsoft.com/office/drawing/2014/main" id="{99AED21B-99F8-D786-DD2F-22FD7702186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3" name="テキスト ボックス 42">
              <a:extLst>
                <a:ext uri="{FF2B5EF4-FFF2-40B4-BE49-F238E27FC236}">
                  <a16:creationId xmlns:a16="http://schemas.microsoft.com/office/drawing/2014/main" id="{872A50D7-6D32-CA86-6564-F4440D0771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工事でやるべきこと</a:t>
              </a:r>
            </a:p>
          </p:txBody>
        </p:sp>
      </p:grpSp>
      <p:grpSp>
        <p:nvGrpSpPr>
          <p:cNvPr id="9" name="グループ化 8">
            <a:extLst>
              <a:ext uri="{FF2B5EF4-FFF2-40B4-BE49-F238E27FC236}">
                <a16:creationId xmlns:a16="http://schemas.microsoft.com/office/drawing/2014/main" id="{B969677E-2AFF-2CF8-E37A-39C8751E6025}"/>
              </a:ext>
            </a:extLst>
          </p:cNvPr>
          <p:cNvGrpSpPr/>
          <p:nvPr/>
        </p:nvGrpSpPr>
        <p:grpSpPr>
          <a:xfrm>
            <a:off x="503196" y="3188717"/>
            <a:ext cx="6552000" cy="252000"/>
            <a:chOff x="504000" y="5705617"/>
            <a:chExt cx="6552000" cy="252000"/>
          </a:xfrm>
        </p:grpSpPr>
        <p:sp>
          <p:nvSpPr>
            <p:cNvPr id="12" name="正方形/長方形 11">
              <a:extLst>
                <a:ext uri="{FF2B5EF4-FFF2-40B4-BE49-F238E27FC236}">
                  <a16:creationId xmlns:a16="http://schemas.microsoft.com/office/drawing/2014/main" id="{C4939D6D-E9D4-0761-7B71-79B3D65ED1A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F598D751-34A1-5DBF-FD75-4E05CB9B9B5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運用でやるべきこと</a:t>
              </a:r>
            </a:p>
          </p:txBody>
        </p:sp>
      </p:grpSp>
      <p:sp>
        <p:nvSpPr>
          <p:cNvPr id="5" name="正方形/長方形 4">
            <a:extLst>
              <a:ext uri="{FF2B5EF4-FFF2-40B4-BE49-F238E27FC236}">
                <a16:creationId xmlns:a16="http://schemas.microsoft.com/office/drawing/2014/main" id="{8A518BBD-5CA7-E672-5BD9-27E5E854D169}"/>
              </a:ext>
            </a:extLst>
          </p:cNvPr>
          <p:cNvSpPr/>
          <p:nvPr/>
        </p:nvSpPr>
        <p:spPr>
          <a:xfrm>
            <a:off x="503238" y="2371903"/>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竣工後に旧庁舎から新庁舎へ移設</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移設の計画を基に、搬入を行う。</a:t>
            </a:r>
          </a:p>
        </p:txBody>
      </p:sp>
      <p:sp>
        <p:nvSpPr>
          <p:cNvPr id="15" name="正方形/長方形 14">
            <a:extLst>
              <a:ext uri="{FF2B5EF4-FFF2-40B4-BE49-F238E27FC236}">
                <a16:creationId xmlns:a16="http://schemas.microsoft.com/office/drawing/2014/main" id="{2EE6A483-8D22-439C-91B3-BE0445C60803}"/>
              </a:ext>
            </a:extLst>
          </p:cNvPr>
          <p:cNvSpPr/>
          <p:nvPr/>
        </p:nvSpPr>
        <p:spPr>
          <a:xfrm>
            <a:off x="503238" y="3583293"/>
            <a:ext cx="6553200"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設備・機器の適切な管理</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庁舎全体の設備・機器を把握し、適切な管理を推進していく必要がある。庁舎移転を通して顕在化した課題（各事業所管部署で独自にシステムを導入しており、全庁的な把握・管理ができていないことが分かった場合など）については、管理・運用方針を明確にし、再発防止策を講じることが重要である。</a:t>
            </a:r>
          </a:p>
        </p:txBody>
      </p:sp>
    </p:spTree>
    <p:extLst>
      <p:ext uri="{BB962C8B-B14F-4D97-AF65-F5344CB8AC3E}">
        <p14:creationId xmlns:p14="http://schemas.microsoft.com/office/powerpoint/2010/main" val="4023706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BD08EEF2-52CC-56C0-6F5F-90F537EC7150}"/>
              </a:ext>
            </a:extLst>
          </p:cNvPr>
          <p:cNvSpPr/>
          <p:nvPr/>
        </p:nvSpPr>
        <p:spPr>
          <a:xfrm>
            <a:off x="504000" y="2311915"/>
            <a:ext cx="6552000" cy="2082654"/>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noAutofit/>
          </a:bodyPr>
          <a:lstStyle/>
          <a:p>
            <a:pPr marL="901700" algn="just" defTabSz="1425495" fontAlgn="ctr">
              <a:lnSpc>
                <a:spcPct val="120000"/>
              </a:lnSpc>
              <a:defRPr/>
            </a:pPr>
            <a:endParaRPr kumimoji="1" lang="zh-TW"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43</a:t>
            </a:fld>
            <a:endParaRPr kumimoji="1" lang="ja-JP" altLang="en-US">
              <a:latin typeface="+mn-ea"/>
              <a:ea typeface="+mn-ea"/>
            </a:endParaRPr>
          </a:p>
        </p:txBody>
      </p:sp>
      <p:sp>
        <p:nvSpPr>
          <p:cNvPr id="5" name="テキスト プレースホルダー 4">
            <a:extLst>
              <a:ext uri="{FF2B5EF4-FFF2-40B4-BE49-F238E27FC236}">
                <a16:creationId xmlns:a16="http://schemas.microsoft.com/office/drawing/2014/main" id="{C96C779F-0739-B913-5A75-2613E310EF18}"/>
              </a:ext>
            </a:extLst>
          </p:cNvPr>
          <p:cNvSpPr>
            <a:spLocks noGrp="1"/>
          </p:cNvSpPr>
          <p:nvPr>
            <p:ph type="body" sz="quarter" idx="14"/>
          </p:nvPr>
        </p:nvSpPr>
        <p:spPr>
          <a:xfrm>
            <a:off x="4986978" y="361990"/>
            <a:ext cx="2068859" cy="166199"/>
          </a:xfrm>
        </p:spPr>
        <p:txBody>
          <a:bodyPr/>
          <a:lstStyle/>
          <a:p>
            <a:r>
              <a:rPr lang="en-US" altLang="ja-JP" dirty="0"/>
              <a:t>3-5.</a:t>
            </a:r>
            <a:r>
              <a:rPr lang="ja-JP" altLang="en-US" dirty="0"/>
              <a:t> </a:t>
            </a:r>
            <a:r>
              <a:rPr lang="en-US" altLang="ja-JP" dirty="0"/>
              <a:t>IT</a:t>
            </a:r>
            <a:r>
              <a:rPr lang="ja-JP" altLang="en-US" dirty="0"/>
              <a:t>基盤の見直し</a:t>
            </a:r>
          </a:p>
        </p:txBody>
      </p:sp>
      <p:grpSp>
        <p:nvGrpSpPr>
          <p:cNvPr id="7" name="グループ化 6">
            <a:extLst>
              <a:ext uri="{FF2B5EF4-FFF2-40B4-BE49-F238E27FC236}">
                <a16:creationId xmlns:a16="http://schemas.microsoft.com/office/drawing/2014/main" id="{A9C24A7E-6BEA-1B4C-8B89-762875E0470D}"/>
              </a:ext>
            </a:extLst>
          </p:cNvPr>
          <p:cNvGrpSpPr/>
          <p:nvPr/>
        </p:nvGrpSpPr>
        <p:grpSpPr>
          <a:xfrm>
            <a:off x="503196" y="1368000"/>
            <a:ext cx="6552000" cy="252000"/>
            <a:chOff x="504000" y="5705617"/>
            <a:chExt cx="6552000" cy="252000"/>
          </a:xfrm>
        </p:grpSpPr>
        <p:sp>
          <p:nvSpPr>
            <p:cNvPr id="10" name="正方形/長方形 9">
              <a:extLst>
                <a:ext uri="{FF2B5EF4-FFF2-40B4-BE49-F238E27FC236}">
                  <a16:creationId xmlns:a16="http://schemas.microsoft.com/office/drawing/2014/main" id="{B8E01856-D163-B90D-01C9-A215C0DC2F4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1" name="テキスト ボックス 10">
              <a:extLst>
                <a:ext uri="{FF2B5EF4-FFF2-40B4-BE49-F238E27FC236}">
                  <a16:creationId xmlns:a16="http://schemas.microsoft.com/office/drawing/2014/main" id="{D3A5BCBE-9874-CE28-3526-4E227F059C8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関連性が高い他の戦略、施策</a:t>
              </a:r>
            </a:p>
          </p:txBody>
        </p:sp>
      </p:grpSp>
      <p:sp>
        <p:nvSpPr>
          <p:cNvPr id="13" name="コンテンツ プレースホルダー 17">
            <a:extLst>
              <a:ext uri="{FF2B5EF4-FFF2-40B4-BE49-F238E27FC236}">
                <a16:creationId xmlns:a16="http://schemas.microsoft.com/office/drawing/2014/main" id="{D4E965A3-17D8-5FD5-BAA6-EC6BD47089E4}"/>
              </a:ext>
            </a:extLst>
          </p:cNvPr>
          <p:cNvSpPr txBox="1">
            <a:spLocks/>
          </p:cNvSpPr>
          <p:nvPr/>
        </p:nvSpPr>
        <p:spPr>
          <a:xfrm>
            <a:off x="503196" y="1737274"/>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dirty="0"/>
              <a:t>IT</a:t>
            </a:r>
            <a:r>
              <a:rPr lang="ja-JP" altLang="en-US" sz="1200" dirty="0"/>
              <a:t>基盤の見直しを推進するに当たっては、当該戦略と関連性が高い以下の各施策についても参照されたい。</a:t>
            </a:r>
          </a:p>
        </p:txBody>
      </p:sp>
      <p:grpSp>
        <p:nvGrpSpPr>
          <p:cNvPr id="61" name="グループ化 60">
            <a:extLst>
              <a:ext uri="{FF2B5EF4-FFF2-40B4-BE49-F238E27FC236}">
                <a16:creationId xmlns:a16="http://schemas.microsoft.com/office/drawing/2014/main" id="{1774DF17-6EB8-CA9D-DE5C-F7E34E47124C}"/>
              </a:ext>
            </a:extLst>
          </p:cNvPr>
          <p:cNvGrpSpPr/>
          <p:nvPr/>
        </p:nvGrpSpPr>
        <p:grpSpPr>
          <a:xfrm>
            <a:off x="707715" y="2446805"/>
            <a:ext cx="6138340" cy="1770483"/>
            <a:chOff x="707715" y="5374595"/>
            <a:chExt cx="6138340" cy="1770483"/>
          </a:xfrm>
        </p:grpSpPr>
        <p:grpSp>
          <p:nvGrpSpPr>
            <p:cNvPr id="23" name="グループ化 22">
              <a:extLst>
                <a:ext uri="{FF2B5EF4-FFF2-40B4-BE49-F238E27FC236}">
                  <a16:creationId xmlns:a16="http://schemas.microsoft.com/office/drawing/2014/main" id="{767A8AD4-7117-E081-1F45-90A7F409AA78}"/>
                </a:ext>
              </a:extLst>
            </p:cNvPr>
            <p:cNvGrpSpPr/>
            <p:nvPr/>
          </p:nvGrpSpPr>
          <p:grpSpPr>
            <a:xfrm>
              <a:off x="707715" y="5374595"/>
              <a:ext cx="6138340" cy="477655"/>
              <a:chOff x="707715" y="2447613"/>
              <a:chExt cx="6138340" cy="477655"/>
            </a:xfrm>
          </p:grpSpPr>
          <p:sp>
            <p:nvSpPr>
              <p:cNvPr id="24" name="テキスト ボックス 23">
                <a:extLst>
                  <a:ext uri="{FF2B5EF4-FFF2-40B4-BE49-F238E27FC236}">
                    <a16:creationId xmlns:a16="http://schemas.microsoft.com/office/drawing/2014/main" id="{C0C950B8-1485-718F-B9F4-FBD31585B455}"/>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サーバ室最適化</a:t>
                </a:r>
              </a:p>
            </p:txBody>
          </p:sp>
          <p:sp>
            <p:nvSpPr>
              <p:cNvPr id="25" name="四角形: 角を丸くする 24">
                <a:extLst>
                  <a:ext uri="{FF2B5EF4-FFF2-40B4-BE49-F238E27FC236}">
                    <a16:creationId xmlns:a16="http://schemas.microsoft.com/office/drawing/2014/main" id="{6FE4D62F-7823-51CF-0B1B-8AAD0CE38F2C}"/>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36" name="テキスト ボックス 35">
                <a:extLst>
                  <a:ext uri="{FF2B5EF4-FFF2-40B4-BE49-F238E27FC236}">
                    <a16:creationId xmlns:a16="http://schemas.microsoft.com/office/drawing/2014/main" id="{BB113959-E6AF-5225-9A4F-22A5CD45F7E2}"/>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サーバの保管方針を決め、サーバ室に必要な面積の確保する</a:t>
                </a:r>
              </a:p>
            </p:txBody>
          </p:sp>
        </p:grpSp>
        <p:grpSp>
          <p:nvGrpSpPr>
            <p:cNvPr id="45" name="グループ化 44">
              <a:extLst>
                <a:ext uri="{FF2B5EF4-FFF2-40B4-BE49-F238E27FC236}">
                  <a16:creationId xmlns:a16="http://schemas.microsoft.com/office/drawing/2014/main" id="{02EDC6A2-1D38-FAD1-AEAE-12B98EE3AA99}"/>
                </a:ext>
              </a:extLst>
            </p:cNvPr>
            <p:cNvGrpSpPr/>
            <p:nvPr/>
          </p:nvGrpSpPr>
          <p:grpSpPr>
            <a:xfrm>
              <a:off x="707715" y="6021702"/>
              <a:ext cx="6138340" cy="477655"/>
              <a:chOff x="707715" y="2447613"/>
              <a:chExt cx="6138340" cy="477655"/>
            </a:xfrm>
          </p:grpSpPr>
          <p:sp>
            <p:nvSpPr>
              <p:cNvPr id="46" name="テキスト ボックス 45">
                <a:extLst>
                  <a:ext uri="{FF2B5EF4-FFF2-40B4-BE49-F238E27FC236}">
                    <a16:creationId xmlns:a16="http://schemas.microsoft.com/office/drawing/2014/main" id="{FD2FAE01-40B9-67A6-6073-A3EF28B60385}"/>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uFill>
                      <a:solidFill>
                        <a:srgbClr val="31926F"/>
                      </a:solidFill>
                    </a:uFill>
                    <a:latin typeface="BIZ UDPゴシック" panose="020B0400000000000000" pitchFamily="50" charset="-128"/>
                    <a:ea typeface="BIZ UDPゴシック" panose="020B0400000000000000" pitchFamily="50" charset="-128"/>
                  </a:rPr>
                  <a:t>強靱化モデル</a:t>
                </a:r>
              </a:p>
            </p:txBody>
          </p:sp>
          <p:sp>
            <p:nvSpPr>
              <p:cNvPr id="47" name="四角形: 角を丸くする 46">
                <a:extLst>
                  <a:ext uri="{FF2B5EF4-FFF2-40B4-BE49-F238E27FC236}">
                    <a16:creationId xmlns:a16="http://schemas.microsoft.com/office/drawing/2014/main" id="{C9A33EF7-6C7E-AC4A-4D34-1983E56AD683}"/>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48" name="テキスト ボックス 47">
                <a:extLst>
                  <a:ext uri="{FF2B5EF4-FFF2-40B4-BE49-F238E27FC236}">
                    <a16:creationId xmlns:a16="http://schemas.microsoft.com/office/drawing/2014/main" id="{2B0451DA-5450-353F-9D84-F042A022CC41}"/>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en-US" altLang="ja-JP" sz="11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100" dirty="0">
                    <a:latin typeface="BIZ UDPゴシック" panose="020B0400000000000000" pitchFamily="50" charset="-128"/>
                    <a:ea typeface="BIZ UDPゴシック" panose="020B0400000000000000" pitchFamily="50" charset="-128"/>
                  </a:rPr>
                  <a:t>施策を進める上での基礎となる、ネットワーク検討事項</a:t>
                </a:r>
              </a:p>
            </p:txBody>
          </p:sp>
        </p:grpSp>
        <p:grpSp>
          <p:nvGrpSpPr>
            <p:cNvPr id="57" name="グループ化 56">
              <a:extLst>
                <a:ext uri="{FF2B5EF4-FFF2-40B4-BE49-F238E27FC236}">
                  <a16:creationId xmlns:a16="http://schemas.microsoft.com/office/drawing/2014/main" id="{18A3A3DD-75B9-553E-B3AE-8AF9647283AA}"/>
                </a:ext>
              </a:extLst>
            </p:cNvPr>
            <p:cNvGrpSpPr/>
            <p:nvPr/>
          </p:nvGrpSpPr>
          <p:grpSpPr>
            <a:xfrm>
              <a:off x="707715" y="6667423"/>
              <a:ext cx="6138340" cy="477655"/>
              <a:chOff x="707715" y="2447613"/>
              <a:chExt cx="6138340" cy="477655"/>
            </a:xfrm>
          </p:grpSpPr>
          <p:sp>
            <p:nvSpPr>
              <p:cNvPr id="58" name="テキスト ボックス 57">
                <a:extLst>
                  <a:ext uri="{FF2B5EF4-FFF2-40B4-BE49-F238E27FC236}">
                    <a16:creationId xmlns:a16="http://schemas.microsoft.com/office/drawing/2014/main" id="{7D2E29D3-34B1-4CFB-961E-47C5FDE3DF0F}"/>
                  </a:ext>
                </a:extLst>
              </p:cNvPr>
              <p:cNvSpPr txBox="1"/>
              <p:nvPr/>
            </p:nvSpPr>
            <p:spPr>
              <a:xfrm>
                <a:off x="1554055" y="2481280"/>
                <a:ext cx="168444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情報基盤</a:t>
                </a:r>
              </a:p>
            </p:txBody>
          </p:sp>
          <p:sp>
            <p:nvSpPr>
              <p:cNvPr id="59" name="四角形: 角を丸くする 58">
                <a:extLst>
                  <a:ext uri="{FF2B5EF4-FFF2-40B4-BE49-F238E27FC236}">
                    <a16:creationId xmlns:a16="http://schemas.microsoft.com/office/drawing/2014/main" id="{73568773-CF3C-577F-BF24-3E6CE4453032}"/>
                  </a:ext>
                </a:extLst>
              </p:cNvPr>
              <p:cNvSpPr/>
              <p:nvPr/>
            </p:nvSpPr>
            <p:spPr>
              <a:xfrm>
                <a:off x="707715" y="2447613"/>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sp>
            <p:nvSpPr>
              <p:cNvPr id="60" name="テキスト ボックス 59">
                <a:extLst>
                  <a:ext uri="{FF2B5EF4-FFF2-40B4-BE49-F238E27FC236}">
                    <a16:creationId xmlns:a16="http://schemas.microsoft.com/office/drawing/2014/main" id="{19724791-7073-485B-FE8F-FA56FC407CB1}"/>
                  </a:ext>
                </a:extLst>
              </p:cNvPr>
              <p:cNvSpPr txBox="1"/>
              <p:nvPr/>
            </p:nvSpPr>
            <p:spPr>
              <a:xfrm>
                <a:off x="1554055" y="2755991"/>
                <a:ext cx="5292000" cy="169277"/>
              </a:xfrm>
              <a:prstGeom prst="rect">
                <a:avLst/>
              </a:prstGeom>
              <a:noFill/>
            </p:spPr>
            <p:txBody>
              <a:bodyPr wrap="square" lIns="0" tIns="0" rIns="0" bIns="0" rtlCol="0">
                <a:spAutoFit/>
              </a:bodyPr>
              <a:lstStyle/>
              <a:p>
                <a:pPr indent="144000" fontAlgn="ctr"/>
                <a:r>
                  <a:rPr kumimoji="1" lang="ja-JP" altLang="en-US" sz="1100" dirty="0">
                    <a:latin typeface="BIZ UDPゴシック" panose="020B0400000000000000" pitchFamily="50" charset="-128"/>
                    <a:ea typeface="BIZ UDPゴシック" panose="020B0400000000000000" pitchFamily="50" charset="-128"/>
                  </a:rPr>
                  <a:t>庁舎整備を進める上での、情報機器に関する留意点</a:t>
                </a:r>
              </a:p>
            </p:txBody>
          </p:sp>
        </p:grpSp>
      </p:grpSp>
    </p:spTree>
    <p:extLst>
      <p:ext uri="{BB962C8B-B14F-4D97-AF65-F5344CB8AC3E}">
        <p14:creationId xmlns:p14="http://schemas.microsoft.com/office/powerpoint/2010/main" val="233183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44</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 </a:t>
            </a:r>
            <a:r>
              <a:rPr kumimoji="1" lang="ja-JP" altLang="en-US" dirty="0"/>
              <a:t>　　　　　</a:t>
            </a:r>
            <a:r>
              <a:rPr kumimoji="1" lang="ja-JP" altLang="en-US"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複数の部署や窓口に分かれていた手続きを一元化することで、来庁者にとってわかりやすくなり、様々な部署に足を運ぶ必要が無くなるため、利便性向上が期待できる。一元化の程度、方法は複数あるため、ここでは主に、職員派遣方式、総合窓口方式、</a:t>
            </a:r>
            <a:r>
              <a:rPr lang="ja-JP" altLang="en-US" sz="1200" u="wavyHeavy" dirty="0">
                <a:uFill>
                  <a:solidFill>
                    <a:srgbClr val="31926F"/>
                  </a:solidFill>
                </a:uFill>
              </a:rPr>
              <a:t>ワンフロアストップ</a:t>
            </a:r>
            <a:r>
              <a:rPr lang="ja-JP" altLang="en-US" sz="1200" dirty="0"/>
              <a:t>方式の</a:t>
            </a:r>
            <a:r>
              <a:rPr lang="en-US" altLang="ja-JP" sz="1200" dirty="0"/>
              <a:t>3</a:t>
            </a:r>
            <a:r>
              <a:rPr lang="ja-JP" altLang="en-US" sz="1200" dirty="0"/>
              <a:t>つの方式について、特徴を記載する。</a:t>
            </a:r>
          </a:p>
        </p:txBody>
      </p:sp>
      <p:graphicFrame>
        <p:nvGraphicFramePr>
          <p:cNvPr id="9" name="表 80">
            <a:extLst>
              <a:ext uri="{FF2B5EF4-FFF2-40B4-BE49-F238E27FC236}">
                <a16:creationId xmlns:a16="http://schemas.microsoft.com/office/drawing/2014/main" id="{E057E7AD-84DE-2D97-1795-A0ACCD480099}"/>
              </a:ext>
            </a:extLst>
          </p:cNvPr>
          <p:cNvGraphicFramePr>
            <a:graphicFrameLocks noGrp="1"/>
          </p:cNvGraphicFramePr>
          <p:nvPr>
            <p:extLst>
              <p:ext uri="{D42A27DB-BD31-4B8C-83A1-F6EECF244321}">
                <p14:modId xmlns:p14="http://schemas.microsoft.com/office/powerpoint/2010/main" val="795480318"/>
              </p:ext>
            </p:extLst>
          </p:nvPr>
        </p:nvGraphicFramePr>
        <p:xfrm>
          <a:off x="503238" y="2369821"/>
          <a:ext cx="6553200" cy="7734079"/>
        </p:xfrm>
        <a:graphic>
          <a:graphicData uri="http://schemas.openxmlformats.org/drawingml/2006/table">
            <a:tbl>
              <a:tblPr firstRow="1" firstCol="1">
                <a:tableStyleId>{F5AB1C69-6EDB-4FF4-983F-18BD219EF322}</a:tableStyleId>
              </a:tblPr>
              <a:tblGrid>
                <a:gridCol w="395895">
                  <a:extLst>
                    <a:ext uri="{9D8B030D-6E8A-4147-A177-3AD203B41FA5}">
                      <a16:colId xmlns:a16="http://schemas.microsoft.com/office/drawing/2014/main" val="1463933327"/>
                    </a:ext>
                  </a:extLst>
                </a:gridCol>
                <a:gridCol w="2052435">
                  <a:extLst>
                    <a:ext uri="{9D8B030D-6E8A-4147-A177-3AD203B41FA5}">
                      <a16:colId xmlns:a16="http://schemas.microsoft.com/office/drawing/2014/main" val="3349740182"/>
                    </a:ext>
                  </a:extLst>
                </a:gridCol>
                <a:gridCol w="2052435">
                  <a:extLst>
                    <a:ext uri="{9D8B030D-6E8A-4147-A177-3AD203B41FA5}">
                      <a16:colId xmlns:a16="http://schemas.microsoft.com/office/drawing/2014/main" val="543356180"/>
                    </a:ext>
                  </a:extLst>
                </a:gridCol>
                <a:gridCol w="2052435">
                  <a:extLst>
                    <a:ext uri="{9D8B030D-6E8A-4147-A177-3AD203B41FA5}">
                      <a16:colId xmlns:a16="http://schemas.microsoft.com/office/drawing/2014/main" val="2092716205"/>
                    </a:ext>
                  </a:extLst>
                </a:gridCol>
              </a:tblGrid>
              <a:tr h="300431">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B w="12700" cap="flat" cmpd="sng" algn="ctr">
                      <a:noFill/>
                      <a:prstDash val="solid"/>
                      <a:round/>
                      <a:headEnd type="none" w="med" len="med"/>
                      <a:tailEnd type="none" w="med" len="med"/>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職員派遣方式</a:t>
                      </a:r>
                    </a:p>
                  </a:txBody>
                  <a:tcPr marL="98694" marR="98694" marT="49347" marB="49347">
                    <a:lnB w="38100" cmpd="sng">
                      <a:noFill/>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総合窓口方式</a:t>
                      </a:r>
                    </a:p>
                  </a:txBody>
                  <a:tcPr marL="98694" marR="98694" marT="49347" marB="49347">
                    <a:lnB w="38100" cmpd="sng">
                      <a:noFill/>
                    </a:lnB>
                    <a:solidFill>
                      <a:srgbClr val="31926F"/>
                    </a:solidFill>
                  </a:tcPr>
                </a:tc>
                <a:tc>
                  <a:txBody>
                    <a:bodyPr/>
                    <a:lstStyle/>
                    <a:p>
                      <a:r>
                        <a:rPr kumimoji="1" lang="ja-JP" altLang="en-US" sz="1200" u="none" baseline="0" dirty="0">
                          <a:uFill>
                            <a:solidFill>
                              <a:srgbClr val="31926F"/>
                            </a:solidFill>
                          </a:uFill>
                          <a:latin typeface="BIZ UDPゴシック" panose="020B0400000000000000" pitchFamily="50" charset="-128"/>
                          <a:ea typeface="BIZ UDPゴシック" panose="020B0400000000000000" pitchFamily="50" charset="-128"/>
                        </a:rPr>
                        <a:t>ワンフロアストップ</a:t>
                      </a:r>
                      <a:r>
                        <a:rPr kumimoji="1" lang="ja-JP" altLang="en-US" sz="1200" dirty="0">
                          <a:latin typeface="BIZ UDPゴシック" panose="020B0400000000000000" pitchFamily="50" charset="-128"/>
                          <a:ea typeface="BIZ UDPゴシック" panose="020B0400000000000000" pitchFamily="50" charset="-128"/>
                        </a:rPr>
                        <a:t>方式</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3540628">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特徴</a:t>
                      </a:r>
                    </a:p>
                  </a:txBody>
                  <a:tcPr marL="98694" marR="98694" marT="49347" marB="49347" vert="eaVert">
                    <a:lnR w="12700" cmpd="sng">
                      <a:noFill/>
                    </a:lnR>
                    <a:lnT w="12700" cap="flat" cmpd="sng" algn="ctr">
                      <a:noFill/>
                      <a:prstDash val="solid"/>
                      <a:round/>
                      <a:headEnd type="none" w="med" len="med"/>
                      <a:tailEnd type="none" w="med" len="med"/>
                    </a:lnT>
                    <a:solidFill>
                      <a:srgbClr val="E8F09A"/>
                    </a:solidFill>
                  </a:tcPr>
                </a:tc>
                <a:tc>
                  <a:txBody>
                    <a:bodyPr/>
                    <a:lstStyle/>
                    <a:p>
                      <a:pPr indent="144000"/>
                      <a:r>
                        <a:rPr kumimoji="1" lang="ja-JP" altLang="en-US" sz="1100" dirty="0">
                          <a:latin typeface="BIZ UDPゴシック" panose="020B0400000000000000" pitchFamily="50" charset="-128"/>
                          <a:ea typeface="BIZ UDPゴシック" panose="020B0400000000000000" pitchFamily="50" charset="-128"/>
                        </a:rPr>
                        <a:t>部署は別々のまま、各部署の窓口を共通化。発行業務はカウンター、相談業務はテーブルで対応する。来庁者は動かず、手続きに応じて各部署の職員が交代で対応</a:t>
                      </a:r>
                    </a:p>
                  </a:txBody>
                  <a:tcPr marL="98694" marR="98694" marT="49347" marB="49347">
                    <a:lnL w="12700" cmpd="sng">
                      <a:noFill/>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複数の部署を集約した総合窓口を新設。ひとつの部署で</a:t>
                      </a:r>
                      <a:r>
                        <a:rPr kumimoji="1" lang="ja-JP" altLang="en-US" sz="1200" b="0" dirty="0">
                          <a:latin typeface="BIZ UDPゴシック" panose="020B0400000000000000" pitchFamily="50" charset="-128"/>
                          <a:ea typeface="BIZ UDPゴシック" panose="020B0400000000000000" pitchFamily="50" charset="-128"/>
                        </a:rPr>
                        <a:t>複数の手続きを</a:t>
                      </a:r>
                      <a:r>
                        <a:rPr kumimoji="1" lang="ja-JP" altLang="en-US" sz="1200" dirty="0">
                          <a:latin typeface="BIZ UDPゴシック" panose="020B0400000000000000" pitchFamily="50" charset="-128"/>
                          <a:ea typeface="BIZ UDPゴシック" panose="020B0400000000000000" pitchFamily="50" charset="-128"/>
                        </a:rPr>
                        <a:t>受付</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ワンフロアに関係部署を集約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71246499"/>
                  </a:ext>
                </a:extLst>
              </a:tr>
              <a:tr h="2470322">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来庁者が移動不要</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部署ごとの機構や事務分掌を、従来の窓口のまま導入が可能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各部署の窓口が共用のため、混雑時でも空いている窓口を効率的に活用でき、総合窓口方式よりも省スペース</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職員が交代する際に、自然と申し送りをするため、来庁者が同じ説明をしないで済む。</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来庁者の移動が少ない。</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関連する手続きを続けて対応するため、来庁者の待ち時間が短縮</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部署が集約されるため、</a:t>
                      </a:r>
                      <a:r>
                        <a:rPr kumimoji="1" lang="ja-JP" altLang="en-US" sz="1200" u="wavyHeavy" baseline="0" dirty="0">
                          <a:uFill>
                            <a:solidFill>
                              <a:srgbClr val="31926F"/>
                            </a:solidFill>
                          </a:uFill>
                          <a:latin typeface="BIZ UDPゴシック" panose="020B0400000000000000" pitchFamily="50" charset="-128"/>
                          <a:ea typeface="BIZ UDPゴシック" panose="020B0400000000000000" pitchFamily="50" charset="-128"/>
                        </a:rPr>
                        <a:t>ワンフロア</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ストップ</a:t>
                      </a:r>
                      <a:r>
                        <a:rPr kumimoji="1" lang="ja-JP" altLang="en-US" sz="1200" dirty="0">
                          <a:latin typeface="BIZ UDPゴシック" panose="020B0400000000000000" pitchFamily="50" charset="-128"/>
                          <a:ea typeface="BIZ UDPゴシック" panose="020B0400000000000000" pitchFamily="50" charset="-128"/>
                        </a:rPr>
                        <a:t>方式よりも省スペース</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部署が集約されるため、組織内の連携が強まる。</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来庁者のフロア移動（上下移動）が不要になる。</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部署ごとの機構や事務分掌を、従来の窓口のまま導入が可能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移行による職員の負担が最も小さい。</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来庁者が多く、混雑しやすい場合でも、住民が流れていくため、滞留しにくい。</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1416886">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適した窓口・庁舎</a:t>
                      </a:r>
                    </a:p>
                  </a:txBody>
                  <a:tcPr marL="98694" marR="98694" marT="49347" marB="49347" vert="eaVert">
                    <a:lnR w="12700" cmpd="sng">
                      <a:noFill/>
                    </a:lnR>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相談受付や説明等、手続きに時間を要する窓口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足が不自由な方等、移動が難しい方が比較的多く訪れる窓口</a:t>
                      </a:r>
                      <a:endParaRPr kumimoji="1" lang="en-US" altLang="ja-JP" sz="1200" dirty="0">
                        <a:latin typeface="BIZ UDPゴシック" panose="020B0400000000000000" pitchFamily="50" charset="-128"/>
                        <a:ea typeface="BIZ UDPゴシック" panose="020B0400000000000000" pitchFamily="50" charset="-128"/>
                      </a:endParaRPr>
                    </a:p>
                    <a:p>
                      <a:pPr marL="173038"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Char char="⇒"/>
                        <a:tabLst/>
                        <a:defRPr/>
                      </a:pPr>
                      <a:r>
                        <a:rPr kumimoji="1" lang="zh-TW" altLang="en-US" sz="1200" b="0" i="0"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0" i="0" dirty="0">
                          <a:solidFill>
                            <a:srgbClr val="31926F"/>
                          </a:solidFill>
                          <a:latin typeface="BIZ UDPゴシック" panose="020B0400000000000000" pitchFamily="50" charset="-128"/>
                          <a:ea typeface="BIZ UDPゴシック" panose="020B0400000000000000" pitchFamily="50" charset="-128"/>
                        </a:rPr>
                        <a:t>2-1.(4)</a:t>
                      </a:r>
                    </a:p>
                    <a:p>
                      <a:pPr marL="0"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None/>
                        <a:tabLst/>
                        <a:defRPr/>
                      </a:pPr>
                      <a:r>
                        <a:rPr kumimoji="1" lang="zh-TW" altLang="en-US" sz="1200" b="0" i="0" dirty="0">
                          <a:solidFill>
                            <a:srgbClr val="31926F"/>
                          </a:solidFill>
                          <a:latin typeface="BIZ UDPゴシック" panose="020B0400000000000000" pitchFamily="50" charset="-128"/>
                          <a:ea typeface="BIZ UDPゴシック" panose="020B0400000000000000" pitchFamily="50" charset="-128"/>
                        </a:rPr>
                        <a:t>千葉県市川市</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簡易な手続きが多い窓口。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付随した手続きがある等、関連性の高い窓口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endParaRPr kumimoji="1" lang="en-US" altLang="ja-JP" sz="1200" dirty="0">
                        <a:latin typeface="BIZ UDPゴシック" panose="020B0400000000000000" pitchFamily="50" charset="-128"/>
                        <a:ea typeface="BIZ UDPゴシック" panose="020B0400000000000000" pitchFamily="50" charset="-128"/>
                      </a:endParaRPr>
                    </a:p>
                    <a:p>
                      <a:pPr marL="0" indent="0">
                        <a:buClr>
                          <a:srgbClr val="31926F"/>
                        </a:buClr>
                        <a:buFont typeface="Wingdings" panose="05000000000000000000" pitchFamily="2" charset="2"/>
                        <a:buNone/>
                      </a:pPr>
                      <a:endParaRPr kumimoji="1" lang="en-US" altLang="ja-JP" sz="1200" dirty="0">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Char char="⇒"/>
                        <a:tabLst/>
                        <a:defRPr/>
                      </a:pPr>
                      <a:r>
                        <a:rPr kumimoji="1" lang="zh-TW" altLang="en-US" sz="1200" b="0"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0" dirty="0">
                          <a:solidFill>
                            <a:srgbClr val="31926F"/>
                          </a:solidFill>
                          <a:latin typeface="BIZ UDPゴシック" panose="020B0400000000000000" pitchFamily="50" charset="-128"/>
                          <a:ea typeface="BIZ UDPゴシック" panose="020B0400000000000000" pitchFamily="50" charset="-128"/>
                        </a:rPr>
                        <a:t>2-1.(1)</a:t>
                      </a:r>
                    </a:p>
                    <a:p>
                      <a:pPr marL="0"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None/>
                        <a:tabLst/>
                        <a:defRPr/>
                      </a:pPr>
                      <a:r>
                        <a:rPr kumimoji="1" lang="zh-TW" altLang="en-US" sz="1200" b="0" dirty="0">
                          <a:solidFill>
                            <a:srgbClr val="31926F"/>
                          </a:solidFill>
                          <a:latin typeface="BIZ UDPゴシック" panose="020B0400000000000000" pitchFamily="50" charset="-128"/>
                          <a:ea typeface="BIZ UDPゴシック" panose="020B0400000000000000" pitchFamily="50" charset="-128"/>
                        </a:rPr>
                        <a:t>北海道北見市</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来庁者が多い窓口</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相談受付や説明等、時間を要する手続き</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十分な待合スペースや通路が確保できる庁舎</a:t>
                      </a:r>
                      <a:endParaRPr kumimoji="1" lang="en-US" altLang="ja-JP" sz="1200" dirty="0">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Char char="⇒"/>
                        <a:tabLst/>
                        <a:defRPr/>
                      </a:pPr>
                      <a:r>
                        <a:rPr kumimoji="1" lang="ja-JP" altLang="en-US" sz="1200" b="0" dirty="0">
                          <a:solidFill>
                            <a:srgbClr val="31926F"/>
                          </a:solidFill>
                          <a:latin typeface="BIZ UDPゴシック" panose="020B0400000000000000" pitchFamily="50" charset="-128"/>
                          <a:ea typeface="BIZ UDPゴシック" panose="020B0400000000000000" pitchFamily="50" charset="-128"/>
                        </a:rPr>
                        <a:t>事例集</a:t>
                      </a:r>
                      <a:r>
                        <a:rPr kumimoji="1" lang="en-US" altLang="ja-JP" sz="1200" b="0" dirty="0">
                          <a:solidFill>
                            <a:srgbClr val="31926F"/>
                          </a:solidFill>
                          <a:latin typeface="BIZ UDPゴシック" panose="020B0400000000000000" pitchFamily="50" charset="-128"/>
                          <a:ea typeface="BIZ UDPゴシック" panose="020B0400000000000000" pitchFamily="50" charset="-128"/>
                        </a:rPr>
                        <a:t>2-1.(5)</a:t>
                      </a:r>
                    </a:p>
                    <a:p>
                      <a:pPr marL="0" marR="0" lvl="0" indent="173038" algn="l" defTabSz="1425495" rtl="0" eaLnBrk="1" fontAlgn="auto" latinLnBrk="0" hangingPunct="1">
                        <a:lnSpc>
                          <a:spcPct val="100000"/>
                        </a:lnSpc>
                        <a:spcBef>
                          <a:spcPts val="0"/>
                        </a:spcBef>
                        <a:spcAft>
                          <a:spcPts val="0"/>
                        </a:spcAft>
                        <a:buClr>
                          <a:srgbClr val="31926F"/>
                        </a:buClr>
                        <a:buSzTx/>
                        <a:buFont typeface="BIZ UDPゴシック" panose="020B0400000000000000" pitchFamily="50" charset="-128"/>
                        <a:buNone/>
                        <a:tabLst/>
                        <a:defRPr/>
                      </a:pPr>
                      <a:r>
                        <a:rPr kumimoji="1" lang="ja-JP" altLang="en-US" sz="1200" b="0" dirty="0">
                          <a:solidFill>
                            <a:srgbClr val="31926F"/>
                          </a:solidFill>
                          <a:latin typeface="BIZ UDPゴシック" panose="020B0400000000000000" pitchFamily="50" charset="-128"/>
                          <a:ea typeface="BIZ UDPゴシック" panose="020B0400000000000000" pitchFamily="50" charset="-128"/>
                        </a:rPr>
                        <a:t>東京都渋谷区</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2391375244"/>
                  </a:ext>
                </a:extLst>
              </a:tr>
            </a:tbl>
          </a:graphicData>
        </a:graphic>
      </p:graphicFrame>
      <p:grpSp>
        <p:nvGrpSpPr>
          <p:cNvPr id="36" name="グループ化 35">
            <a:extLst>
              <a:ext uri="{FF2B5EF4-FFF2-40B4-BE49-F238E27FC236}">
                <a16:creationId xmlns:a16="http://schemas.microsoft.com/office/drawing/2014/main" id="{5F31DA27-E4E8-57B2-7101-94A706B04C0A}"/>
              </a:ext>
            </a:extLst>
          </p:cNvPr>
          <p:cNvGrpSpPr/>
          <p:nvPr/>
        </p:nvGrpSpPr>
        <p:grpSpPr>
          <a:xfrm>
            <a:off x="5611480" y="3860472"/>
            <a:ext cx="1499208" cy="805609"/>
            <a:chOff x="7824256" y="3194304"/>
            <a:chExt cx="1499208" cy="805609"/>
          </a:xfrm>
        </p:grpSpPr>
        <p:sp>
          <p:nvSpPr>
            <p:cNvPr id="32" name="正方形/長方形 31">
              <a:extLst>
                <a:ext uri="{FF2B5EF4-FFF2-40B4-BE49-F238E27FC236}">
                  <a16:creationId xmlns:a16="http://schemas.microsoft.com/office/drawing/2014/main" id="{3A0CC559-6BEE-973F-F525-95DC9C8BE461}"/>
                </a:ext>
              </a:extLst>
            </p:cNvPr>
            <p:cNvSpPr/>
            <p:nvPr/>
          </p:nvSpPr>
          <p:spPr>
            <a:xfrm>
              <a:off x="8311882"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685773F-475E-2069-428E-0E2697E18215}"/>
                </a:ext>
              </a:extLst>
            </p:cNvPr>
            <p:cNvSpPr/>
            <p:nvPr/>
          </p:nvSpPr>
          <p:spPr>
            <a:xfrm>
              <a:off x="8741977" y="3195215"/>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8C7F054-A5D1-6A5C-EF2F-7D58465D26DF}"/>
                </a:ext>
              </a:extLst>
            </p:cNvPr>
            <p:cNvSpPr/>
            <p:nvPr/>
          </p:nvSpPr>
          <p:spPr>
            <a:xfrm>
              <a:off x="7881025"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5660B5BE-190B-A908-E802-CAE51785D164}"/>
                </a:ext>
              </a:extLst>
            </p:cNvPr>
            <p:cNvGrpSpPr/>
            <p:nvPr/>
          </p:nvGrpSpPr>
          <p:grpSpPr>
            <a:xfrm>
              <a:off x="7824256" y="3815247"/>
              <a:ext cx="633984" cy="184666"/>
              <a:chOff x="7824256" y="3815247"/>
              <a:chExt cx="633984" cy="184666"/>
            </a:xfrm>
          </p:grpSpPr>
          <p:sp>
            <p:nvSpPr>
              <p:cNvPr id="15" name="テキスト ボックス 14">
                <a:extLst>
                  <a:ext uri="{FF2B5EF4-FFF2-40B4-BE49-F238E27FC236}">
                    <a16:creationId xmlns:a16="http://schemas.microsoft.com/office/drawing/2014/main" id="{00F885F8-3BA1-7D4F-861D-B303554D92F1}"/>
                  </a:ext>
                </a:extLst>
              </p:cNvPr>
              <p:cNvSpPr txBox="1"/>
              <p:nvPr/>
            </p:nvSpPr>
            <p:spPr>
              <a:xfrm>
                <a:off x="7879120" y="3815247"/>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22" name="テキスト ボックス 21">
                <a:extLst>
                  <a:ext uri="{FF2B5EF4-FFF2-40B4-BE49-F238E27FC236}">
                    <a16:creationId xmlns:a16="http://schemas.microsoft.com/office/drawing/2014/main" id="{5DD35DED-6B33-68DB-9626-BCB8D2B52E45}"/>
                  </a:ext>
                </a:extLst>
              </p:cNvPr>
              <p:cNvSpPr txBox="1"/>
              <p:nvPr/>
            </p:nvSpPr>
            <p:spPr>
              <a:xfrm>
                <a:off x="7824256" y="3815247"/>
                <a:ext cx="633984" cy="184666"/>
              </a:xfrm>
              <a:prstGeom prst="rect">
                <a:avLst/>
              </a:prstGeom>
              <a:noFill/>
            </p:spPr>
            <p:txBody>
              <a:bodyPr wrap="square" rtlCol="0">
                <a:spAutoFit/>
              </a:bodyPr>
              <a:lstStyle/>
              <a:p>
                <a:r>
                  <a:rPr kumimoji="1" lang="ja-JP" altLang="en-US" sz="600" b="1" dirty="0">
                    <a:solidFill>
                      <a:schemeClr val="bg1"/>
                    </a:solidFill>
                  </a:rPr>
                  <a:t>カウンター</a:t>
                </a:r>
              </a:p>
            </p:txBody>
          </p:sp>
        </p:grpSp>
        <p:grpSp>
          <p:nvGrpSpPr>
            <p:cNvPr id="25" name="グループ化 24">
              <a:extLst>
                <a:ext uri="{FF2B5EF4-FFF2-40B4-BE49-F238E27FC236}">
                  <a16:creationId xmlns:a16="http://schemas.microsoft.com/office/drawing/2014/main" id="{4D1B081E-4920-E46A-5079-DF1026C2DC21}"/>
                </a:ext>
              </a:extLst>
            </p:cNvPr>
            <p:cNvGrpSpPr/>
            <p:nvPr/>
          </p:nvGrpSpPr>
          <p:grpSpPr>
            <a:xfrm>
              <a:off x="8256256" y="3815247"/>
              <a:ext cx="633984" cy="184666"/>
              <a:chOff x="7824256" y="3815247"/>
              <a:chExt cx="633984" cy="184666"/>
            </a:xfrm>
          </p:grpSpPr>
          <p:sp>
            <p:nvSpPr>
              <p:cNvPr id="26" name="テキスト ボックス 25">
                <a:extLst>
                  <a:ext uri="{FF2B5EF4-FFF2-40B4-BE49-F238E27FC236}">
                    <a16:creationId xmlns:a16="http://schemas.microsoft.com/office/drawing/2014/main" id="{BD6F2CA4-6156-3DCC-63EA-0885776926F0}"/>
                  </a:ext>
                </a:extLst>
              </p:cNvPr>
              <p:cNvSpPr txBox="1"/>
              <p:nvPr/>
            </p:nvSpPr>
            <p:spPr>
              <a:xfrm>
                <a:off x="7879120" y="3815247"/>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27" name="テキスト ボックス 26">
                <a:extLst>
                  <a:ext uri="{FF2B5EF4-FFF2-40B4-BE49-F238E27FC236}">
                    <a16:creationId xmlns:a16="http://schemas.microsoft.com/office/drawing/2014/main" id="{DBC0A8E7-3AEA-8BE1-7834-6F4CC5946245}"/>
                  </a:ext>
                </a:extLst>
              </p:cNvPr>
              <p:cNvSpPr txBox="1"/>
              <p:nvPr/>
            </p:nvSpPr>
            <p:spPr>
              <a:xfrm>
                <a:off x="7824256" y="3815247"/>
                <a:ext cx="633984" cy="184666"/>
              </a:xfrm>
              <a:prstGeom prst="rect">
                <a:avLst/>
              </a:prstGeom>
              <a:noFill/>
            </p:spPr>
            <p:txBody>
              <a:bodyPr wrap="square" rtlCol="0">
                <a:spAutoFit/>
              </a:bodyPr>
              <a:lstStyle/>
              <a:p>
                <a:r>
                  <a:rPr kumimoji="1" lang="ja-JP" altLang="en-US" sz="600" b="1" dirty="0">
                    <a:solidFill>
                      <a:schemeClr val="bg1"/>
                    </a:solidFill>
                  </a:rPr>
                  <a:t>カウンター</a:t>
                </a:r>
              </a:p>
            </p:txBody>
          </p:sp>
        </p:grpSp>
        <p:grpSp>
          <p:nvGrpSpPr>
            <p:cNvPr id="28" name="グループ化 27">
              <a:extLst>
                <a:ext uri="{FF2B5EF4-FFF2-40B4-BE49-F238E27FC236}">
                  <a16:creationId xmlns:a16="http://schemas.microsoft.com/office/drawing/2014/main" id="{5A6BD4F0-5A74-7757-AA7F-CC2C601C1E01}"/>
                </a:ext>
              </a:extLst>
            </p:cNvPr>
            <p:cNvGrpSpPr/>
            <p:nvPr/>
          </p:nvGrpSpPr>
          <p:grpSpPr>
            <a:xfrm>
              <a:off x="8689480" y="3815247"/>
              <a:ext cx="633984" cy="184666"/>
              <a:chOff x="7824256" y="3815247"/>
              <a:chExt cx="633984" cy="184666"/>
            </a:xfrm>
          </p:grpSpPr>
          <p:sp>
            <p:nvSpPr>
              <p:cNvPr id="29" name="テキスト ボックス 28">
                <a:extLst>
                  <a:ext uri="{FF2B5EF4-FFF2-40B4-BE49-F238E27FC236}">
                    <a16:creationId xmlns:a16="http://schemas.microsoft.com/office/drawing/2014/main" id="{4EC7FF97-D805-85CB-54CA-F3B962773501}"/>
                  </a:ext>
                </a:extLst>
              </p:cNvPr>
              <p:cNvSpPr txBox="1"/>
              <p:nvPr/>
            </p:nvSpPr>
            <p:spPr>
              <a:xfrm>
                <a:off x="7879120" y="3815247"/>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30" name="テキスト ボックス 29">
                <a:extLst>
                  <a:ext uri="{FF2B5EF4-FFF2-40B4-BE49-F238E27FC236}">
                    <a16:creationId xmlns:a16="http://schemas.microsoft.com/office/drawing/2014/main" id="{2E517C44-979C-D5E3-6076-B3FA1E6CF811}"/>
                  </a:ext>
                </a:extLst>
              </p:cNvPr>
              <p:cNvSpPr txBox="1"/>
              <p:nvPr/>
            </p:nvSpPr>
            <p:spPr>
              <a:xfrm>
                <a:off x="7824256" y="3815247"/>
                <a:ext cx="633984" cy="184666"/>
              </a:xfrm>
              <a:prstGeom prst="rect">
                <a:avLst/>
              </a:prstGeom>
              <a:noFill/>
            </p:spPr>
            <p:txBody>
              <a:bodyPr wrap="square" rtlCol="0">
                <a:spAutoFit/>
              </a:bodyPr>
              <a:lstStyle/>
              <a:p>
                <a:r>
                  <a:rPr kumimoji="1" lang="ja-JP" altLang="en-US" sz="600" b="1" dirty="0">
                    <a:solidFill>
                      <a:schemeClr val="bg1"/>
                    </a:solidFill>
                  </a:rPr>
                  <a:t>カウンター</a:t>
                </a:r>
              </a:p>
            </p:txBody>
          </p:sp>
        </p:grpSp>
      </p:grpSp>
      <p:sp>
        <p:nvSpPr>
          <p:cNvPr id="34" name="テキスト ボックス 33">
            <a:extLst>
              <a:ext uri="{FF2B5EF4-FFF2-40B4-BE49-F238E27FC236}">
                <a16:creationId xmlns:a16="http://schemas.microsoft.com/office/drawing/2014/main" id="{381375B3-E275-3DBB-2EA8-83A8FF9D1137}"/>
              </a:ext>
            </a:extLst>
          </p:cNvPr>
          <p:cNvSpPr txBox="1"/>
          <p:nvPr/>
        </p:nvSpPr>
        <p:spPr>
          <a:xfrm>
            <a:off x="5964368" y="3857388"/>
            <a:ext cx="755632" cy="200055"/>
          </a:xfrm>
          <a:prstGeom prst="rect">
            <a:avLst/>
          </a:prstGeom>
          <a:noFill/>
        </p:spPr>
        <p:txBody>
          <a:bodyPr wrap="square" rtlCol="0">
            <a:spAutoFit/>
          </a:bodyPr>
          <a:lstStyle/>
          <a:p>
            <a:r>
              <a:rPr kumimoji="1" lang="ja-JP" altLang="en-US" sz="700" b="1" dirty="0"/>
              <a:t>執務スペース</a:t>
            </a:r>
          </a:p>
        </p:txBody>
      </p:sp>
      <p:sp>
        <p:nvSpPr>
          <p:cNvPr id="35" name="テキスト ボックス 34">
            <a:extLst>
              <a:ext uri="{FF2B5EF4-FFF2-40B4-BE49-F238E27FC236}">
                <a16:creationId xmlns:a16="http://schemas.microsoft.com/office/drawing/2014/main" id="{50A60452-A6BE-68BC-2E48-BAAA7CAA9901}"/>
              </a:ext>
            </a:extLst>
          </p:cNvPr>
          <p:cNvSpPr txBox="1"/>
          <p:nvPr/>
        </p:nvSpPr>
        <p:spPr>
          <a:xfrm>
            <a:off x="5738884" y="4291953"/>
            <a:ext cx="280824" cy="200055"/>
          </a:xfrm>
          <a:prstGeom prst="rect">
            <a:avLst/>
          </a:prstGeom>
          <a:noFill/>
        </p:spPr>
        <p:txBody>
          <a:bodyPr wrap="square" rtlCol="0">
            <a:spAutoFit/>
          </a:bodyPr>
          <a:lstStyle/>
          <a:p>
            <a:r>
              <a:rPr kumimoji="1" lang="ja-JP" altLang="en-US" sz="700" b="1" dirty="0"/>
              <a:t>●</a:t>
            </a:r>
          </a:p>
        </p:txBody>
      </p:sp>
      <p:sp>
        <p:nvSpPr>
          <p:cNvPr id="37" name="テキスト ボックス 36">
            <a:extLst>
              <a:ext uri="{FF2B5EF4-FFF2-40B4-BE49-F238E27FC236}">
                <a16:creationId xmlns:a16="http://schemas.microsoft.com/office/drawing/2014/main" id="{07777D4B-10BF-E3AD-2D0E-1FFDB63BC37C}"/>
              </a:ext>
            </a:extLst>
          </p:cNvPr>
          <p:cNvSpPr txBox="1"/>
          <p:nvPr/>
        </p:nvSpPr>
        <p:spPr>
          <a:xfrm>
            <a:off x="6177592" y="4291952"/>
            <a:ext cx="280824" cy="200055"/>
          </a:xfrm>
          <a:prstGeom prst="rect">
            <a:avLst/>
          </a:prstGeom>
          <a:noFill/>
        </p:spPr>
        <p:txBody>
          <a:bodyPr wrap="square" rtlCol="0">
            <a:spAutoFit/>
          </a:bodyPr>
          <a:lstStyle/>
          <a:p>
            <a:r>
              <a:rPr kumimoji="1" lang="ja-JP" altLang="en-US" sz="700" b="1" dirty="0"/>
              <a:t>●</a:t>
            </a:r>
          </a:p>
        </p:txBody>
      </p:sp>
      <p:sp>
        <p:nvSpPr>
          <p:cNvPr id="38" name="テキスト ボックス 37">
            <a:extLst>
              <a:ext uri="{FF2B5EF4-FFF2-40B4-BE49-F238E27FC236}">
                <a16:creationId xmlns:a16="http://schemas.microsoft.com/office/drawing/2014/main" id="{C0258635-D2BB-98FA-FA0C-8F8A68DFC89F}"/>
              </a:ext>
            </a:extLst>
          </p:cNvPr>
          <p:cNvSpPr txBox="1"/>
          <p:nvPr/>
        </p:nvSpPr>
        <p:spPr>
          <a:xfrm>
            <a:off x="6628628" y="4291951"/>
            <a:ext cx="280824" cy="200055"/>
          </a:xfrm>
          <a:prstGeom prst="rect">
            <a:avLst/>
          </a:prstGeom>
          <a:noFill/>
        </p:spPr>
        <p:txBody>
          <a:bodyPr wrap="square" rtlCol="0">
            <a:spAutoFit/>
          </a:bodyPr>
          <a:lstStyle/>
          <a:p>
            <a:r>
              <a:rPr kumimoji="1" lang="ja-JP" altLang="en-US" sz="700" b="1" dirty="0"/>
              <a:t>●</a:t>
            </a:r>
          </a:p>
        </p:txBody>
      </p:sp>
      <p:grpSp>
        <p:nvGrpSpPr>
          <p:cNvPr id="43" name="グループ化 42">
            <a:extLst>
              <a:ext uri="{FF2B5EF4-FFF2-40B4-BE49-F238E27FC236}">
                <a16:creationId xmlns:a16="http://schemas.microsoft.com/office/drawing/2014/main" id="{992A411D-0D11-27EB-D578-406D5E4E0174}"/>
              </a:ext>
            </a:extLst>
          </p:cNvPr>
          <p:cNvGrpSpPr/>
          <p:nvPr/>
        </p:nvGrpSpPr>
        <p:grpSpPr>
          <a:xfrm>
            <a:off x="5129284" y="5211006"/>
            <a:ext cx="482196" cy="365091"/>
            <a:chOff x="8068168" y="3302345"/>
            <a:chExt cx="482196" cy="365091"/>
          </a:xfrm>
        </p:grpSpPr>
        <p:sp>
          <p:nvSpPr>
            <p:cNvPr id="39" name="正方形/長方形 38">
              <a:extLst>
                <a:ext uri="{FF2B5EF4-FFF2-40B4-BE49-F238E27FC236}">
                  <a16:creationId xmlns:a16="http://schemas.microsoft.com/office/drawing/2014/main" id="{305FCA31-8FAC-5D6F-BCD6-091F91F0EE6D}"/>
                </a:ext>
              </a:extLst>
            </p:cNvPr>
            <p:cNvSpPr/>
            <p:nvPr/>
          </p:nvSpPr>
          <p:spPr>
            <a:xfrm>
              <a:off x="8068168" y="3303544"/>
              <a:ext cx="432000" cy="184666"/>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36DB348-F219-750B-5C03-B58036873B01}"/>
                </a:ext>
              </a:extLst>
            </p:cNvPr>
            <p:cNvSpPr txBox="1"/>
            <p:nvPr/>
          </p:nvSpPr>
          <p:spPr>
            <a:xfrm>
              <a:off x="8068168" y="3488655"/>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40" name="テキスト ボックス 39">
              <a:extLst>
                <a:ext uri="{FF2B5EF4-FFF2-40B4-BE49-F238E27FC236}">
                  <a16:creationId xmlns:a16="http://schemas.microsoft.com/office/drawing/2014/main" id="{45EC30B7-1288-8AFA-E68A-9E8A87455F99}"/>
                </a:ext>
              </a:extLst>
            </p:cNvPr>
            <p:cNvSpPr txBox="1"/>
            <p:nvPr/>
          </p:nvSpPr>
          <p:spPr>
            <a:xfrm>
              <a:off x="8080360" y="3482770"/>
              <a:ext cx="470004" cy="184666"/>
            </a:xfrm>
            <a:prstGeom prst="rect">
              <a:avLst/>
            </a:prstGeom>
            <a:noFill/>
          </p:spPr>
          <p:txBody>
            <a:bodyPr wrap="square" rtlCol="0">
              <a:spAutoFit/>
            </a:bodyPr>
            <a:lstStyle/>
            <a:p>
              <a:r>
                <a:rPr kumimoji="1" lang="ja-JP" altLang="en-US" sz="600" b="1" dirty="0">
                  <a:solidFill>
                    <a:schemeClr val="bg1"/>
                  </a:solidFill>
                </a:rPr>
                <a:t>発券機</a:t>
              </a:r>
            </a:p>
          </p:txBody>
        </p:sp>
        <p:sp>
          <p:nvSpPr>
            <p:cNvPr id="42" name="テキスト ボックス 41">
              <a:extLst>
                <a:ext uri="{FF2B5EF4-FFF2-40B4-BE49-F238E27FC236}">
                  <a16:creationId xmlns:a16="http://schemas.microsoft.com/office/drawing/2014/main" id="{4CD95E99-4D51-4D52-273F-D4A0A591BE3A}"/>
                </a:ext>
              </a:extLst>
            </p:cNvPr>
            <p:cNvSpPr txBox="1"/>
            <p:nvPr/>
          </p:nvSpPr>
          <p:spPr>
            <a:xfrm>
              <a:off x="8141828" y="3302345"/>
              <a:ext cx="280824" cy="200055"/>
            </a:xfrm>
            <a:prstGeom prst="rect">
              <a:avLst/>
            </a:prstGeom>
            <a:noFill/>
          </p:spPr>
          <p:txBody>
            <a:bodyPr wrap="square" rtlCol="0">
              <a:spAutoFit/>
            </a:bodyPr>
            <a:lstStyle/>
            <a:p>
              <a:r>
                <a:rPr kumimoji="1" lang="ja-JP" altLang="en-US" sz="700" b="1" dirty="0"/>
                <a:t>●</a:t>
              </a:r>
            </a:p>
          </p:txBody>
        </p:sp>
      </p:grpSp>
      <p:sp>
        <p:nvSpPr>
          <p:cNvPr id="44" name="正方形/長方形 43">
            <a:extLst>
              <a:ext uri="{FF2B5EF4-FFF2-40B4-BE49-F238E27FC236}">
                <a16:creationId xmlns:a16="http://schemas.microsoft.com/office/drawing/2014/main" id="{57A0F9C2-8FB9-E714-395D-E35E432091C0}"/>
              </a:ext>
            </a:extLst>
          </p:cNvPr>
          <p:cNvSpPr/>
          <p:nvPr/>
        </p:nvSpPr>
        <p:spPr>
          <a:xfrm>
            <a:off x="5861417" y="5213558"/>
            <a:ext cx="945084" cy="355745"/>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6DEF48B4-8EBC-DE9B-229E-590EA66F90F8}"/>
              </a:ext>
            </a:extLst>
          </p:cNvPr>
          <p:cNvSpPr txBox="1"/>
          <p:nvPr/>
        </p:nvSpPr>
        <p:spPr>
          <a:xfrm>
            <a:off x="5861417" y="5292564"/>
            <a:ext cx="1048035" cy="200055"/>
          </a:xfrm>
          <a:prstGeom prst="rect">
            <a:avLst/>
          </a:prstGeom>
          <a:noFill/>
        </p:spPr>
        <p:txBody>
          <a:bodyPr wrap="square" rtlCol="0">
            <a:spAutoFit/>
          </a:bodyPr>
          <a:lstStyle/>
          <a:p>
            <a:r>
              <a:rPr kumimoji="1" lang="ja-JP" altLang="en-US" sz="700" b="1" dirty="0"/>
              <a:t>来庁者待合スペース</a:t>
            </a:r>
          </a:p>
        </p:txBody>
      </p:sp>
      <p:sp>
        <p:nvSpPr>
          <p:cNvPr id="46" name="テキスト ボックス 45">
            <a:extLst>
              <a:ext uri="{FF2B5EF4-FFF2-40B4-BE49-F238E27FC236}">
                <a16:creationId xmlns:a16="http://schemas.microsoft.com/office/drawing/2014/main" id="{60D44A10-83BE-BECD-B35D-9AE3D8F1F695}"/>
              </a:ext>
            </a:extLst>
          </p:cNvPr>
          <p:cNvSpPr txBox="1"/>
          <p:nvPr/>
        </p:nvSpPr>
        <p:spPr>
          <a:xfrm>
            <a:off x="5203440" y="5596033"/>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47" name="テキスト ボックス 46">
            <a:extLst>
              <a:ext uri="{FF2B5EF4-FFF2-40B4-BE49-F238E27FC236}">
                <a16:creationId xmlns:a16="http://schemas.microsoft.com/office/drawing/2014/main" id="{2DC1AB6F-EE99-1162-8FC3-4D228156C458}"/>
              </a:ext>
            </a:extLst>
          </p:cNvPr>
          <p:cNvSpPr txBox="1"/>
          <p:nvPr/>
        </p:nvSpPr>
        <p:spPr>
          <a:xfrm>
            <a:off x="5745592" y="4659201"/>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48" name="テキスト ボックス 47">
            <a:extLst>
              <a:ext uri="{FF2B5EF4-FFF2-40B4-BE49-F238E27FC236}">
                <a16:creationId xmlns:a16="http://schemas.microsoft.com/office/drawing/2014/main" id="{BB644111-9091-8684-EB18-EB333A3DB852}"/>
              </a:ext>
            </a:extLst>
          </p:cNvPr>
          <p:cNvSpPr txBox="1"/>
          <p:nvPr/>
        </p:nvSpPr>
        <p:spPr>
          <a:xfrm>
            <a:off x="6171991" y="4659200"/>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49" name="テキスト ボックス 48">
            <a:extLst>
              <a:ext uri="{FF2B5EF4-FFF2-40B4-BE49-F238E27FC236}">
                <a16:creationId xmlns:a16="http://schemas.microsoft.com/office/drawing/2014/main" id="{973ADC6D-8BA3-25A4-A285-189275A68B18}"/>
              </a:ext>
            </a:extLst>
          </p:cNvPr>
          <p:cNvSpPr txBox="1"/>
          <p:nvPr/>
        </p:nvSpPr>
        <p:spPr>
          <a:xfrm>
            <a:off x="6628628" y="4658461"/>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50" name="テキスト ボックス 49">
            <a:extLst>
              <a:ext uri="{FF2B5EF4-FFF2-40B4-BE49-F238E27FC236}">
                <a16:creationId xmlns:a16="http://schemas.microsoft.com/office/drawing/2014/main" id="{DF5372FB-EB1B-4246-CE2B-F04A8BBECBD6}"/>
              </a:ext>
            </a:extLst>
          </p:cNvPr>
          <p:cNvSpPr txBox="1"/>
          <p:nvPr/>
        </p:nvSpPr>
        <p:spPr>
          <a:xfrm>
            <a:off x="5877982" y="4725822"/>
            <a:ext cx="280824" cy="200055"/>
          </a:xfrm>
          <a:prstGeom prst="rect">
            <a:avLst/>
          </a:prstGeom>
          <a:noFill/>
        </p:spPr>
        <p:txBody>
          <a:bodyPr wrap="square" rtlCol="0">
            <a:spAutoFit/>
          </a:bodyPr>
          <a:lstStyle/>
          <a:p>
            <a:r>
              <a:rPr kumimoji="1" lang="ja-JP" altLang="en-US" sz="700" b="1" dirty="0"/>
              <a:t>①</a:t>
            </a:r>
          </a:p>
        </p:txBody>
      </p:sp>
      <p:sp>
        <p:nvSpPr>
          <p:cNvPr id="51" name="テキスト ボックス 50">
            <a:extLst>
              <a:ext uri="{FF2B5EF4-FFF2-40B4-BE49-F238E27FC236}">
                <a16:creationId xmlns:a16="http://schemas.microsoft.com/office/drawing/2014/main" id="{095E9323-303B-5309-E72E-93525B658072}"/>
              </a:ext>
            </a:extLst>
          </p:cNvPr>
          <p:cNvSpPr txBox="1"/>
          <p:nvPr/>
        </p:nvSpPr>
        <p:spPr>
          <a:xfrm>
            <a:off x="6280790" y="4736760"/>
            <a:ext cx="280824" cy="200055"/>
          </a:xfrm>
          <a:prstGeom prst="rect">
            <a:avLst/>
          </a:prstGeom>
          <a:noFill/>
        </p:spPr>
        <p:txBody>
          <a:bodyPr wrap="square" rtlCol="0">
            <a:spAutoFit/>
          </a:bodyPr>
          <a:lstStyle/>
          <a:p>
            <a:r>
              <a:rPr kumimoji="1" lang="ja-JP" altLang="en-US" sz="700" b="1" dirty="0"/>
              <a:t>②</a:t>
            </a:r>
          </a:p>
        </p:txBody>
      </p:sp>
      <p:sp>
        <p:nvSpPr>
          <p:cNvPr id="52" name="テキスト ボックス 51">
            <a:extLst>
              <a:ext uri="{FF2B5EF4-FFF2-40B4-BE49-F238E27FC236}">
                <a16:creationId xmlns:a16="http://schemas.microsoft.com/office/drawing/2014/main" id="{19C8408A-FCED-EA67-741F-1F10C3A8860D}"/>
              </a:ext>
            </a:extLst>
          </p:cNvPr>
          <p:cNvSpPr txBox="1"/>
          <p:nvPr/>
        </p:nvSpPr>
        <p:spPr>
          <a:xfrm>
            <a:off x="6738915" y="4733340"/>
            <a:ext cx="280824" cy="200055"/>
          </a:xfrm>
          <a:prstGeom prst="rect">
            <a:avLst/>
          </a:prstGeom>
          <a:noFill/>
        </p:spPr>
        <p:txBody>
          <a:bodyPr wrap="square" rtlCol="0">
            <a:spAutoFit/>
          </a:bodyPr>
          <a:lstStyle/>
          <a:p>
            <a:r>
              <a:rPr kumimoji="1" lang="ja-JP" altLang="en-US" sz="700" b="1" dirty="0"/>
              <a:t>③</a:t>
            </a:r>
          </a:p>
        </p:txBody>
      </p:sp>
      <p:cxnSp>
        <p:nvCxnSpPr>
          <p:cNvPr id="54" name="直線矢印コネクタ 53">
            <a:extLst>
              <a:ext uri="{FF2B5EF4-FFF2-40B4-BE49-F238E27FC236}">
                <a16:creationId xmlns:a16="http://schemas.microsoft.com/office/drawing/2014/main" id="{75598D5E-290D-54AC-9683-5912341ACFC1}"/>
              </a:ext>
            </a:extLst>
          </p:cNvPr>
          <p:cNvCxnSpPr>
            <a:cxnSpLocks/>
          </p:cNvCxnSpPr>
          <p:nvPr/>
        </p:nvCxnSpPr>
        <p:spPr>
          <a:xfrm flipV="1">
            <a:off x="5331164" y="5796088"/>
            <a:ext cx="0" cy="34907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CB4DCE1-5BED-4BC0-C988-D0631D25719E}"/>
              </a:ext>
            </a:extLst>
          </p:cNvPr>
          <p:cNvCxnSpPr>
            <a:cxnSpLocks/>
            <a:stCxn id="46" idx="3"/>
          </p:cNvCxnSpPr>
          <p:nvPr/>
        </p:nvCxnSpPr>
        <p:spPr>
          <a:xfrm flipV="1">
            <a:off x="5484264" y="5566593"/>
            <a:ext cx="345212" cy="12946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04EA67B2-B5BF-21E9-7EE4-217153F37733}"/>
              </a:ext>
            </a:extLst>
          </p:cNvPr>
          <p:cNvCxnSpPr>
            <a:cxnSpLocks/>
            <a:endCxn id="47" idx="2"/>
          </p:cNvCxnSpPr>
          <p:nvPr/>
        </p:nvCxnSpPr>
        <p:spPr>
          <a:xfrm flipH="1" flipV="1">
            <a:off x="5886004" y="4859256"/>
            <a:ext cx="339217" cy="320066"/>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28B9E21A-AF6F-7B0B-F736-048A388E060E}"/>
              </a:ext>
            </a:extLst>
          </p:cNvPr>
          <p:cNvCxnSpPr>
            <a:cxnSpLocks/>
          </p:cNvCxnSpPr>
          <p:nvPr/>
        </p:nvCxnSpPr>
        <p:spPr>
          <a:xfrm flipV="1">
            <a:off x="6312403" y="4858516"/>
            <a:ext cx="0" cy="320806"/>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4AF50B5-6D6D-4EE5-1E97-DDC3B3965220}"/>
              </a:ext>
            </a:extLst>
          </p:cNvPr>
          <p:cNvCxnSpPr>
            <a:cxnSpLocks/>
            <a:endCxn id="49" idx="2"/>
          </p:cNvCxnSpPr>
          <p:nvPr/>
        </p:nvCxnSpPr>
        <p:spPr>
          <a:xfrm flipV="1">
            <a:off x="6378819" y="4858516"/>
            <a:ext cx="390221" cy="320806"/>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8D4679D-8EC7-9223-11B4-049EAB35C284}"/>
              </a:ext>
            </a:extLst>
          </p:cNvPr>
          <p:cNvSpPr txBox="1"/>
          <p:nvPr/>
        </p:nvSpPr>
        <p:spPr>
          <a:xfrm>
            <a:off x="6093256" y="5695200"/>
            <a:ext cx="1017432" cy="523220"/>
          </a:xfrm>
          <a:prstGeom prst="rect">
            <a:avLst/>
          </a:prstGeom>
          <a:noFill/>
        </p:spPr>
        <p:txBody>
          <a:bodyPr wrap="square" rtlCol="0">
            <a:spAutoFit/>
          </a:bodyPr>
          <a:lstStyle/>
          <a:p>
            <a:r>
              <a:rPr kumimoji="1" lang="ja-JP" altLang="en-US" sz="700" b="1" dirty="0"/>
              <a:t>●：職員　○：来庁者</a:t>
            </a:r>
            <a:endParaRPr kumimoji="1" lang="en-US" altLang="ja-JP" sz="700" b="1" dirty="0"/>
          </a:p>
          <a:p>
            <a:r>
              <a:rPr kumimoji="1" lang="ja-JP" altLang="en-US" sz="700" b="1" dirty="0"/>
              <a:t>点線：職員の動線</a:t>
            </a:r>
            <a:endParaRPr kumimoji="1" lang="en-US" altLang="ja-JP" sz="700" b="1" dirty="0"/>
          </a:p>
          <a:p>
            <a:r>
              <a:rPr kumimoji="1" lang="ja-JP" altLang="en-US" sz="700" b="1" dirty="0"/>
              <a:t>実線：来庁者の動線</a:t>
            </a:r>
          </a:p>
          <a:p>
            <a:r>
              <a:rPr kumimoji="1" lang="ja-JP" altLang="en-US" sz="700" b="1" dirty="0"/>
              <a:t>番号：手続きの種類</a:t>
            </a:r>
            <a:endParaRPr kumimoji="1" lang="en-US" altLang="ja-JP" sz="700" b="1" dirty="0"/>
          </a:p>
        </p:txBody>
      </p:sp>
      <p:grpSp>
        <p:nvGrpSpPr>
          <p:cNvPr id="91" name="グループ化 90">
            <a:extLst>
              <a:ext uri="{FF2B5EF4-FFF2-40B4-BE49-F238E27FC236}">
                <a16:creationId xmlns:a16="http://schemas.microsoft.com/office/drawing/2014/main" id="{EBAD4C7D-DC96-2E9B-7B5F-9E30726BCDE1}"/>
              </a:ext>
            </a:extLst>
          </p:cNvPr>
          <p:cNvGrpSpPr/>
          <p:nvPr/>
        </p:nvGrpSpPr>
        <p:grpSpPr>
          <a:xfrm>
            <a:off x="3050058" y="5201713"/>
            <a:ext cx="482196" cy="365091"/>
            <a:chOff x="8068168" y="3302345"/>
            <a:chExt cx="482196" cy="365091"/>
          </a:xfrm>
        </p:grpSpPr>
        <p:sp>
          <p:nvSpPr>
            <p:cNvPr id="92" name="正方形/長方形 91">
              <a:extLst>
                <a:ext uri="{FF2B5EF4-FFF2-40B4-BE49-F238E27FC236}">
                  <a16:creationId xmlns:a16="http://schemas.microsoft.com/office/drawing/2014/main" id="{E9FE41BF-4B2B-A0B2-2DD9-E60A1943994F}"/>
                </a:ext>
              </a:extLst>
            </p:cNvPr>
            <p:cNvSpPr/>
            <p:nvPr/>
          </p:nvSpPr>
          <p:spPr>
            <a:xfrm>
              <a:off x="8068168" y="3303544"/>
              <a:ext cx="432000" cy="184666"/>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EECB09FF-5F7B-8823-4877-AB25FD3AB1BF}"/>
                </a:ext>
              </a:extLst>
            </p:cNvPr>
            <p:cNvSpPr txBox="1"/>
            <p:nvPr/>
          </p:nvSpPr>
          <p:spPr>
            <a:xfrm>
              <a:off x="8068168" y="3488655"/>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94" name="テキスト ボックス 93">
              <a:extLst>
                <a:ext uri="{FF2B5EF4-FFF2-40B4-BE49-F238E27FC236}">
                  <a16:creationId xmlns:a16="http://schemas.microsoft.com/office/drawing/2014/main" id="{DC32BCC0-66E4-1A0A-10F5-D18A6477ABB8}"/>
                </a:ext>
              </a:extLst>
            </p:cNvPr>
            <p:cNvSpPr txBox="1"/>
            <p:nvPr/>
          </p:nvSpPr>
          <p:spPr>
            <a:xfrm>
              <a:off x="8080360" y="3482770"/>
              <a:ext cx="470004" cy="184666"/>
            </a:xfrm>
            <a:prstGeom prst="rect">
              <a:avLst/>
            </a:prstGeom>
            <a:noFill/>
          </p:spPr>
          <p:txBody>
            <a:bodyPr wrap="square" rtlCol="0">
              <a:spAutoFit/>
            </a:bodyPr>
            <a:lstStyle/>
            <a:p>
              <a:r>
                <a:rPr kumimoji="1" lang="ja-JP" altLang="en-US" sz="600" b="1" dirty="0">
                  <a:solidFill>
                    <a:schemeClr val="bg1"/>
                  </a:solidFill>
                </a:rPr>
                <a:t>発券機</a:t>
              </a:r>
            </a:p>
          </p:txBody>
        </p:sp>
        <p:sp>
          <p:nvSpPr>
            <p:cNvPr id="95" name="テキスト ボックス 94">
              <a:extLst>
                <a:ext uri="{FF2B5EF4-FFF2-40B4-BE49-F238E27FC236}">
                  <a16:creationId xmlns:a16="http://schemas.microsoft.com/office/drawing/2014/main" id="{8621236D-E9C4-1B2F-A06C-C0CF98A165AF}"/>
                </a:ext>
              </a:extLst>
            </p:cNvPr>
            <p:cNvSpPr txBox="1"/>
            <p:nvPr/>
          </p:nvSpPr>
          <p:spPr>
            <a:xfrm>
              <a:off x="8141828" y="3302345"/>
              <a:ext cx="280824" cy="200055"/>
            </a:xfrm>
            <a:prstGeom prst="rect">
              <a:avLst/>
            </a:prstGeom>
            <a:noFill/>
          </p:spPr>
          <p:txBody>
            <a:bodyPr wrap="square" rtlCol="0">
              <a:spAutoFit/>
            </a:bodyPr>
            <a:lstStyle/>
            <a:p>
              <a:r>
                <a:rPr kumimoji="1" lang="ja-JP" altLang="en-US" sz="700" b="1" dirty="0"/>
                <a:t>●</a:t>
              </a:r>
            </a:p>
          </p:txBody>
        </p:sp>
      </p:grpSp>
      <p:sp>
        <p:nvSpPr>
          <p:cNvPr id="96" name="正方形/長方形 95">
            <a:extLst>
              <a:ext uri="{FF2B5EF4-FFF2-40B4-BE49-F238E27FC236}">
                <a16:creationId xmlns:a16="http://schemas.microsoft.com/office/drawing/2014/main" id="{9923BB1F-9DE7-EE12-ED6F-969CAC3F77A2}"/>
              </a:ext>
            </a:extLst>
          </p:cNvPr>
          <p:cNvSpPr/>
          <p:nvPr/>
        </p:nvSpPr>
        <p:spPr>
          <a:xfrm>
            <a:off x="3782191" y="5204265"/>
            <a:ext cx="945084" cy="355745"/>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514021E8-3C37-2B9A-7785-84457C927500}"/>
              </a:ext>
            </a:extLst>
          </p:cNvPr>
          <p:cNvSpPr txBox="1"/>
          <p:nvPr/>
        </p:nvSpPr>
        <p:spPr>
          <a:xfrm>
            <a:off x="3782191" y="5283271"/>
            <a:ext cx="1048035" cy="200055"/>
          </a:xfrm>
          <a:prstGeom prst="rect">
            <a:avLst/>
          </a:prstGeom>
          <a:noFill/>
        </p:spPr>
        <p:txBody>
          <a:bodyPr wrap="square" rtlCol="0">
            <a:spAutoFit/>
          </a:bodyPr>
          <a:lstStyle/>
          <a:p>
            <a:r>
              <a:rPr kumimoji="1" lang="ja-JP" altLang="en-US" sz="700" b="1" dirty="0"/>
              <a:t>来庁者待合スペース</a:t>
            </a:r>
          </a:p>
        </p:txBody>
      </p:sp>
      <p:sp>
        <p:nvSpPr>
          <p:cNvPr id="98" name="テキスト ボックス 97">
            <a:extLst>
              <a:ext uri="{FF2B5EF4-FFF2-40B4-BE49-F238E27FC236}">
                <a16:creationId xmlns:a16="http://schemas.microsoft.com/office/drawing/2014/main" id="{A554A774-5F15-43E7-1787-97C8D1BBB8E4}"/>
              </a:ext>
            </a:extLst>
          </p:cNvPr>
          <p:cNvSpPr txBox="1"/>
          <p:nvPr/>
        </p:nvSpPr>
        <p:spPr>
          <a:xfrm>
            <a:off x="3124214" y="5586740"/>
            <a:ext cx="280824" cy="200055"/>
          </a:xfrm>
          <a:prstGeom prst="rect">
            <a:avLst/>
          </a:prstGeom>
          <a:noFill/>
        </p:spPr>
        <p:txBody>
          <a:bodyPr wrap="square" rtlCol="0">
            <a:spAutoFit/>
          </a:bodyPr>
          <a:lstStyle/>
          <a:p>
            <a:r>
              <a:rPr kumimoji="1" lang="ja-JP" altLang="en-US" sz="700" b="1" dirty="0">
                <a:solidFill>
                  <a:srgbClr val="31926F"/>
                </a:solidFill>
              </a:rPr>
              <a:t>○</a:t>
            </a:r>
          </a:p>
        </p:txBody>
      </p:sp>
      <p:cxnSp>
        <p:nvCxnSpPr>
          <p:cNvPr id="105" name="直線矢印コネクタ 104">
            <a:extLst>
              <a:ext uri="{FF2B5EF4-FFF2-40B4-BE49-F238E27FC236}">
                <a16:creationId xmlns:a16="http://schemas.microsoft.com/office/drawing/2014/main" id="{42459CBC-123A-7CCE-A674-53B6C28231BF}"/>
              </a:ext>
            </a:extLst>
          </p:cNvPr>
          <p:cNvCxnSpPr>
            <a:cxnSpLocks/>
          </p:cNvCxnSpPr>
          <p:nvPr/>
        </p:nvCxnSpPr>
        <p:spPr>
          <a:xfrm flipV="1">
            <a:off x="3251938" y="5786795"/>
            <a:ext cx="0" cy="34907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82D31352-195E-6FDA-130B-246AAC1C8D4D}"/>
              </a:ext>
            </a:extLst>
          </p:cNvPr>
          <p:cNvSpPr txBox="1"/>
          <p:nvPr/>
        </p:nvSpPr>
        <p:spPr>
          <a:xfrm>
            <a:off x="4014030" y="5695200"/>
            <a:ext cx="1017432" cy="523220"/>
          </a:xfrm>
          <a:prstGeom prst="rect">
            <a:avLst/>
          </a:prstGeom>
          <a:noFill/>
        </p:spPr>
        <p:txBody>
          <a:bodyPr wrap="square" rtlCol="0">
            <a:spAutoFit/>
          </a:bodyPr>
          <a:lstStyle/>
          <a:p>
            <a:r>
              <a:rPr kumimoji="1" lang="ja-JP" altLang="en-US" sz="700" b="1" dirty="0"/>
              <a:t>●：職員　○：来庁者</a:t>
            </a:r>
            <a:endParaRPr kumimoji="1" lang="en-US" altLang="ja-JP" sz="700" b="1" dirty="0"/>
          </a:p>
          <a:p>
            <a:r>
              <a:rPr kumimoji="1" lang="ja-JP" altLang="en-US" sz="700" b="1" dirty="0"/>
              <a:t>点線：職員の動線</a:t>
            </a:r>
            <a:endParaRPr kumimoji="1" lang="en-US" altLang="ja-JP" sz="700" b="1" dirty="0"/>
          </a:p>
          <a:p>
            <a:r>
              <a:rPr kumimoji="1" lang="ja-JP" altLang="en-US" sz="700" b="1" dirty="0"/>
              <a:t>実線：来庁者の動線</a:t>
            </a:r>
          </a:p>
          <a:p>
            <a:r>
              <a:rPr kumimoji="1" lang="ja-JP" altLang="en-US" sz="700" b="1" dirty="0"/>
              <a:t>番号：手続きの種類</a:t>
            </a:r>
            <a:endParaRPr kumimoji="1" lang="en-US" altLang="ja-JP" sz="700" b="1" dirty="0"/>
          </a:p>
        </p:txBody>
      </p:sp>
      <p:sp>
        <p:nvSpPr>
          <p:cNvPr id="153" name="テキスト ボックス 152">
            <a:extLst>
              <a:ext uri="{FF2B5EF4-FFF2-40B4-BE49-F238E27FC236}">
                <a16:creationId xmlns:a16="http://schemas.microsoft.com/office/drawing/2014/main" id="{87451FFC-2517-0239-B8E0-6954D6C376EA}"/>
              </a:ext>
            </a:extLst>
          </p:cNvPr>
          <p:cNvSpPr txBox="1"/>
          <p:nvPr/>
        </p:nvSpPr>
        <p:spPr>
          <a:xfrm>
            <a:off x="1965915" y="5696686"/>
            <a:ext cx="1017432" cy="523220"/>
          </a:xfrm>
          <a:prstGeom prst="rect">
            <a:avLst/>
          </a:prstGeom>
          <a:noFill/>
        </p:spPr>
        <p:txBody>
          <a:bodyPr wrap="square" rtlCol="0">
            <a:spAutoFit/>
          </a:bodyPr>
          <a:lstStyle/>
          <a:p>
            <a:r>
              <a:rPr kumimoji="1" lang="ja-JP" altLang="en-US" sz="700" b="1" dirty="0"/>
              <a:t>●：職員　○：来庁者</a:t>
            </a:r>
            <a:endParaRPr kumimoji="1" lang="en-US" altLang="ja-JP" sz="700" b="1" dirty="0"/>
          </a:p>
          <a:p>
            <a:r>
              <a:rPr kumimoji="1" lang="ja-JP" altLang="en-US" sz="700" b="1" dirty="0"/>
              <a:t>点線：職員の動線</a:t>
            </a:r>
            <a:endParaRPr kumimoji="1" lang="en-US" altLang="ja-JP" sz="700" b="1" dirty="0"/>
          </a:p>
          <a:p>
            <a:r>
              <a:rPr kumimoji="1" lang="ja-JP" altLang="en-US" sz="700" b="1" dirty="0"/>
              <a:t>実線：来庁者の動線</a:t>
            </a:r>
          </a:p>
          <a:p>
            <a:r>
              <a:rPr kumimoji="1" lang="ja-JP" altLang="en-US" sz="700" b="1" dirty="0"/>
              <a:t>番号：手続きの種類</a:t>
            </a:r>
            <a:endParaRPr kumimoji="1" lang="en-US" altLang="ja-JP" sz="700" b="1" dirty="0"/>
          </a:p>
        </p:txBody>
      </p:sp>
      <p:cxnSp>
        <p:nvCxnSpPr>
          <p:cNvPr id="154" name="直線矢印コネクタ 153">
            <a:extLst>
              <a:ext uri="{FF2B5EF4-FFF2-40B4-BE49-F238E27FC236}">
                <a16:creationId xmlns:a16="http://schemas.microsoft.com/office/drawing/2014/main" id="{20B673FF-7D81-4D5B-5016-90326C4D5956}"/>
              </a:ext>
            </a:extLst>
          </p:cNvPr>
          <p:cNvCxnSpPr>
            <a:cxnSpLocks/>
          </p:cNvCxnSpPr>
          <p:nvPr/>
        </p:nvCxnSpPr>
        <p:spPr>
          <a:xfrm flipV="1">
            <a:off x="3399455" y="5566593"/>
            <a:ext cx="345212" cy="12946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4CDA922-60DA-E146-28D1-4D98E872FA2C}"/>
              </a:ext>
            </a:extLst>
          </p:cNvPr>
          <p:cNvSpPr/>
          <p:nvPr/>
        </p:nvSpPr>
        <p:spPr>
          <a:xfrm>
            <a:off x="3945176" y="3855129"/>
            <a:ext cx="432000" cy="490181"/>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B4BC9FA-BC34-07C4-0755-70153901419F}"/>
              </a:ext>
            </a:extLst>
          </p:cNvPr>
          <p:cNvSpPr/>
          <p:nvPr/>
        </p:nvSpPr>
        <p:spPr>
          <a:xfrm>
            <a:off x="4375271" y="3855129"/>
            <a:ext cx="432000" cy="489600"/>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C15272E-E433-B5E0-5200-C060A35FFD2A}"/>
              </a:ext>
            </a:extLst>
          </p:cNvPr>
          <p:cNvSpPr/>
          <p:nvPr/>
        </p:nvSpPr>
        <p:spPr>
          <a:xfrm>
            <a:off x="3514319" y="3855129"/>
            <a:ext cx="432000" cy="490181"/>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0D7FC287-1719-13B1-D06B-D34244557989}"/>
              </a:ext>
            </a:extLst>
          </p:cNvPr>
          <p:cNvSpPr txBox="1"/>
          <p:nvPr/>
        </p:nvSpPr>
        <p:spPr>
          <a:xfrm>
            <a:off x="3514293" y="3848215"/>
            <a:ext cx="1292977" cy="307777"/>
          </a:xfrm>
          <a:prstGeom prst="rect">
            <a:avLst/>
          </a:prstGeom>
          <a:noFill/>
        </p:spPr>
        <p:txBody>
          <a:bodyPr wrap="square" rtlCol="0">
            <a:spAutoFit/>
          </a:bodyPr>
          <a:lstStyle/>
          <a:p>
            <a:pPr algn="ctr"/>
            <a:r>
              <a:rPr kumimoji="1" lang="ja-JP" altLang="en-US" sz="700" b="1" dirty="0"/>
              <a:t>執務スペース</a:t>
            </a:r>
            <a:endParaRPr kumimoji="1" lang="en-US" altLang="ja-JP" sz="700" b="1" dirty="0"/>
          </a:p>
          <a:p>
            <a:pPr algn="ctr"/>
            <a:r>
              <a:rPr kumimoji="1" lang="ja-JP" altLang="en-US" sz="700" b="1" dirty="0"/>
              <a:t>（審査・入力等）</a:t>
            </a:r>
          </a:p>
        </p:txBody>
      </p:sp>
      <p:sp>
        <p:nvSpPr>
          <p:cNvPr id="70" name="正方形/長方形 69">
            <a:extLst>
              <a:ext uri="{FF2B5EF4-FFF2-40B4-BE49-F238E27FC236}">
                <a16:creationId xmlns:a16="http://schemas.microsoft.com/office/drawing/2014/main" id="{F802C6C8-2ABB-8F34-44F8-3D9C35FCAEF6}"/>
              </a:ext>
            </a:extLst>
          </p:cNvPr>
          <p:cNvSpPr/>
          <p:nvPr/>
        </p:nvSpPr>
        <p:spPr>
          <a:xfrm>
            <a:off x="3686826" y="4413984"/>
            <a:ext cx="936000" cy="172618"/>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B80F804B-424A-8D3F-184F-99702211A00A}"/>
              </a:ext>
            </a:extLst>
          </p:cNvPr>
          <p:cNvGrpSpPr/>
          <p:nvPr/>
        </p:nvGrpSpPr>
        <p:grpSpPr>
          <a:xfrm>
            <a:off x="3688579" y="4540341"/>
            <a:ext cx="946579" cy="276999"/>
            <a:chOff x="7860088" y="4630467"/>
            <a:chExt cx="1310275" cy="277003"/>
          </a:xfrm>
        </p:grpSpPr>
        <p:sp>
          <p:nvSpPr>
            <p:cNvPr id="67" name="テキスト ボックス 66">
              <a:extLst>
                <a:ext uri="{FF2B5EF4-FFF2-40B4-BE49-F238E27FC236}">
                  <a16:creationId xmlns:a16="http://schemas.microsoft.com/office/drawing/2014/main" id="{F12AF0D3-C15E-B5A4-0801-75C2E753F13C}"/>
                </a:ext>
              </a:extLst>
            </p:cNvPr>
            <p:cNvSpPr txBox="1"/>
            <p:nvPr/>
          </p:nvSpPr>
          <p:spPr>
            <a:xfrm>
              <a:off x="7860088" y="4675408"/>
              <a:ext cx="1294857" cy="172621"/>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68" name="テキスト ボックス 67">
              <a:extLst>
                <a:ext uri="{FF2B5EF4-FFF2-40B4-BE49-F238E27FC236}">
                  <a16:creationId xmlns:a16="http://schemas.microsoft.com/office/drawing/2014/main" id="{642E5643-26FE-CCB3-8C82-742518097C97}"/>
                </a:ext>
              </a:extLst>
            </p:cNvPr>
            <p:cNvSpPr txBox="1"/>
            <p:nvPr/>
          </p:nvSpPr>
          <p:spPr>
            <a:xfrm>
              <a:off x="7876189" y="4630467"/>
              <a:ext cx="1294174" cy="277003"/>
            </a:xfrm>
            <a:prstGeom prst="rect">
              <a:avLst/>
            </a:prstGeom>
            <a:noFill/>
          </p:spPr>
          <p:txBody>
            <a:bodyPr wrap="square" rtlCol="0" anchor="ctr" anchorCtr="1">
              <a:spAutoFit/>
            </a:bodyPr>
            <a:lstStyle/>
            <a:p>
              <a:r>
                <a:rPr kumimoji="1" lang="ja-JP" altLang="en-US" sz="600" b="1" dirty="0">
                  <a:solidFill>
                    <a:schemeClr val="bg1"/>
                  </a:solidFill>
                </a:rPr>
                <a:t>総合窓口（申請・受付）</a:t>
              </a:r>
            </a:p>
          </p:txBody>
        </p:sp>
      </p:grpSp>
      <p:sp>
        <p:nvSpPr>
          <p:cNvPr id="73" name="テキスト ボックス 72">
            <a:extLst>
              <a:ext uri="{FF2B5EF4-FFF2-40B4-BE49-F238E27FC236}">
                <a16:creationId xmlns:a16="http://schemas.microsoft.com/office/drawing/2014/main" id="{5F09CB05-AEEA-DC53-C601-596440E506EF}"/>
              </a:ext>
            </a:extLst>
          </p:cNvPr>
          <p:cNvSpPr txBox="1"/>
          <p:nvPr/>
        </p:nvSpPr>
        <p:spPr>
          <a:xfrm>
            <a:off x="4023021" y="4403877"/>
            <a:ext cx="280824" cy="200055"/>
          </a:xfrm>
          <a:prstGeom prst="rect">
            <a:avLst/>
          </a:prstGeom>
          <a:noFill/>
        </p:spPr>
        <p:txBody>
          <a:bodyPr wrap="square" rtlCol="0">
            <a:spAutoFit/>
          </a:bodyPr>
          <a:lstStyle/>
          <a:p>
            <a:r>
              <a:rPr kumimoji="1" lang="ja-JP" altLang="en-US" sz="700" b="1" dirty="0"/>
              <a:t>●</a:t>
            </a:r>
          </a:p>
        </p:txBody>
      </p:sp>
      <p:sp>
        <p:nvSpPr>
          <p:cNvPr id="76" name="テキスト ボックス 75">
            <a:extLst>
              <a:ext uri="{FF2B5EF4-FFF2-40B4-BE49-F238E27FC236}">
                <a16:creationId xmlns:a16="http://schemas.microsoft.com/office/drawing/2014/main" id="{4C014FD3-6835-8031-1810-FB6E9122BF66}"/>
              </a:ext>
            </a:extLst>
          </p:cNvPr>
          <p:cNvSpPr txBox="1"/>
          <p:nvPr/>
        </p:nvSpPr>
        <p:spPr>
          <a:xfrm>
            <a:off x="3578926" y="4107555"/>
            <a:ext cx="280824" cy="200055"/>
          </a:xfrm>
          <a:prstGeom prst="rect">
            <a:avLst/>
          </a:prstGeom>
          <a:noFill/>
        </p:spPr>
        <p:txBody>
          <a:bodyPr wrap="square" rtlCol="0">
            <a:spAutoFit/>
          </a:bodyPr>
          <a:lstStyle/>
          <a:p>
            <a:r>
              <a:rPr kumimoji="1" lang="ja-JP" altLang="en-US" sz="700" b="1" dirty="0"/>
              <a:t>●</a:t>
            </a:r>
          </a:p>
        </p:txBody>
      </p:sp>
      <p:sp>
        <p:nvSpPr>
          <p:cNvPr id="77" name="テキスト ボックス 76">
            <a:extLst>
              <a:ext uri="{FF2B5EF4-FFF2-40B4-BE49-F238E27FC236}">
                <a16:creationId xmlns:a16="http://schemas.microsoft.com/office/drawing/2014/main" id="{7E63C4C0-0CD8-1165-50E9-FECCD6B1C14C}"/>
              </a:ext>
            </a:extLst>
          </p:cNvPr>
          <p:cNvSpPr txBox="1"/>
          <p:nvPr/>
        </p:nvSpPr>
        <p:spPr>
          <a:xfrm>
            <a:off x="4017634" y="4107554"/>
            <a:ext cx="280824" cy="200055"/>
          </a:xfrm>
          <a:prstGeom prst="rect">
            <a:avLst/>
          </a:prstGeom>
          <a:noFill/>
        </p:spPr>
        <p:txBody>
          <a:bodyPr wrap="square" rtlCol="0">
            <a:spAutoFit/>
          </a:bodyPr>
          <a:lstStyle/>
          <a:p>
            <a:r>
              <a:rPr kumimoji="1" lang="ja-JP" altLang="en-US" sz="700" b="1" dirty="0"/>
              <a:t>●</a:t>
            </a:r>
          </a:p>
        </p:txBody>
      </p:sp>
      <p:sp>
        <p:nvSpPr>
          <p:cNvPr id="108" name="テキスト ボックス 107">
            <a:extLst>
              <a:ext uri="{FF2B5EF4-FFF2-40B4-BE49-F238E27FC236}">
                <a16:creationId xmlns:a16="http://schemas.microsoft.com/office/drawing/2014/main" id="{54DC3A01-9190-F506-16A7-BDA41AEC3853}"/>
              </a:ext>
            </a:extLst>
          </p:cNvPr>
          <p:cNvSpPr txBox="1"/>
          <p:nvPr/>
        </p:nvSpPr>
        <p:spPr>
          <a:xfrm>
            <a:off x="4468670" y="4107553"/>
            <a:ext cx="280824" cy="200055"/>
          </a:xfrm>
          <a:prstGeom prst="rect">
            <a:avLst/>
          </a:prstGeom>
          <a:noFill/>
        </p:spPr>
        <p:txBody>
          <a:bodyPr wrap="square" rtlCol="0">
            <a:spAutoFit/>
          </a:bodyPr>
          <a:lstStyle/>
          <a:p>
            <a:r>
              <a:rPr kumimoji="1" lang="ja-JP" altLang="en-US" sz="700" b="1" dirty="0"/>
              <a:t>●</a:t>
            </a:r>
          </a:p>
        </p:txBody>
      </p:sp>
      <p:sp>
        <p:nvSpPr>
          <p:cNvPr id="114" name="テキスト ボックス 113">
            <a:extLst>
              <a:ext uri="{FF2B5EF4-FFF2-40B4-BE49-F238E27FC236}">
                <a16:creationId xmlns:a16="http://schemas.microsoft.com/office/drawing/2014/main" id="{D0DAA005-F4AB-F347-12D4-B0F485C86377}"/>
              </a:ext>
            </a:extLst>
          </p:cNvPr>
          <p:cNvSpPr txBox="1"/>
          <p:nvPr/>
        </p:nvSpPr>
        <p:spPr>
          <a:xfrm>
            <a:off x="4032335" y="4744423"/>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16" name="テキスト ボックス 115">
            <a:extLst>
              <a:ext uri="{FF2B5EF4-FFF2-40B4-BE49-F238E27FC236}">
                <a16:creationId xmlns:a16="http://schemas.microsoft.com/office/drawing/2014/main" id="{DBD3224D-0272-7E51-8278-760A87D154ED}"/>
              </a:ext>
            </a:extLst>
          </p:cNvPr>
          <p:cNvSpPr txBox="1"/>
          <p:nvPr/>
        </p:nvSpPr>
        <p:spPr>
          <a:xfrm>
            <a:off x="4157066" y="4747698"/>
            <a:ext cx="483773" cy="200055"/>
          </a:xfrm>
          <a:prstGeom prst="rect">
            <a:avLst/>
          </a:prstGeom>
          <a:noFill/>
        </p:spPr>
        <p:txBody>
          <a:bodyPr wrap="square" rtlCol="0">
            <a:spAutoFit/>
          </a:bodyPr>
          <a:lstStyle/>
          <a:p>
            <a:r>
              <a:rPr kumimoji="1" lang="ja-JP" altLang="en-US" sz="700" b="1" dirty="0"/>
              <a:t>①②③</a:t>
            </a:r>
          </a:p>
        </p:txBody>
      </p:sp>
      <p:cxnSp>
        <p:nvCxnSpPr>
          <p:cNvPr id="121" name="直線矢印コネクタ 120">
            <a:extLst>
              <a:ext uri="{FF2B5EF4-FFF2-40B4-BE49-F238E27FC236}">
                <a16:creationId xmlns:a16="http://schemas.microsoft.com/office/drawing/2014/main" id="{3565EACD-F075-9F72-FFBE-4B4A4F86CEF9}"/>
              </a:ext>
            </a:extLst>
          </p:cNvPr>
          <p:cNvCxnSpPr>
            <a:cxnSpLocks/>
          </p:cNvCxnSpPr>
          <p:nvPr/>
        </p:nvCxnSpPr>
        <p:spPr>
          <a:xfrm flipV="1">
            <a:off x="4159871" y="4910535"/>
            <a:ext cx="0" cy="232078"/>
          </a:xfrm>
          <a:prstGeom prst="straightConnector1">
            <a:avLst/>
          </a:prstGeom>
          <a:ln>
            <a:solidFill>
              <a:srgbClr val="31926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4" name="グループ化 123">
            <a:extLst>
              <a:ext uri="{FF2B5EF4-FFF2-40B4-BE49-F238E27FC236}">
                <a16:creationId xmlns:a16="http://schemas.microsoft.com/office/drawing/2014/main" id="{CCCB705E-C0AC-B138-A3DC-C381F0791097}"/>
              </a:ext>
            </a:extLst>
          </p:cNvPr>
          <p:cNvGrpSpPr/>
          <p:nvPr/>
        </p:nvGrpSpPr>
        <p:grpSpPr>
          <a:xfrm>
            <a:off x="1532743" y="3847199"/>
            <a:ext cx="1294858" cy="793564"/>
            <a:chOff x="7879119" y="3194304"/>
            <a:chExt cx="1294858" cy="793564"/>
          </a:xfrm>
        </p:grpSpPr>
        <p:sp>
          <p:nvSpPr>
            <p:cNvPr id="125" name="正方形/長方形 124">
              <a:extLst>
                <a:ext uri="{FF2B5EF4-FFF2-40B4-BE49-F238E27FC236}">
                  <a16:creationId xmlns:a16="http://schemas.microsoft.com/office/drawing/2014/main" id="{ABF8A278-77B4-5D98-B025-BD6F2589F6D1}"/>
                </a:ext>
              </a:extLst>
            </p:cNvPr>
            <p:cNvSpPr/>
            <p:nvPr/>
          </p:nvSpPr>
          <p:spPr>
            <a:xfrm>
              <a:off x="8311882"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7D496459-6956-820D-09F8-0B668C0EF292}"/>
                </a:ext>
              </a:extLst>
            </p:cNvPr>
            <p:cNvSpPr/>
            <p:nvPr/>
          </p:nvSpPr>
          <p:spPr>
            <a:xfrm>
              <a:off x="8741977" y="3195102"/>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FACCDB43-049B-4E9C-8871-5C545139B49B}"/>
                </a:ext>
              </a:extLst>
            </p:cNvPr>
            <p:cNvSpPr/>
            <p:nvPr/>
          </p:nvSpPr>
          <p:spPr>
            <a:xfrm>
              <a:off x="7881025" y="3194304"/>
              <a:ext cx="432000" cy="623842"/>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テキスト ボックス 128">
              <a:extLst>
                <a:ext uri="{FF2B5EF4-FFF2-40B4-BE49-F238E27FC236}">
                  <a16:creationId xmlns:a16="http://schemas.microsoft.com/office/drawing/2014/main" id="{3F552EC0-B527-DE33-FE32-24EEE84AFDF4}"/>
                </a:ext>
              </a:extLst>
            </p:cNvPr>
            <p:cNvSpPr txBox="1"/>
            <p:nvPr/>
          </p:nvSpPr>
          <p:spPr>
            <a:xfrm>
              <a:off x="7879119" y="3815247"/>
              <a:ext cx="1294857" cy="172621"/>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grpSp>
      <p:sp>
        <p:nvSpPr>
          <p:cNvPr id="142" name="テキスト ボックス 141">
            <a:extLst>
              <a:ext uri="{FF2B5EF4-FFF2-40B4-BE49-F238E27FC236}">
                <a16:creationId xmlns:a16="http://schemas.microsoft.com/office/drawing/2014/main" id="{9442A97B-9B23-97D5-2960-029E3D19BC72}"/>
              </a:ext>
            </a:extLst>
          </p:cNvPr>
          <p:cNvSpPr txBox="1"/>
          <p:nvPr/>
        </p:nvSpPr>
        <p:spPr>
          <a:xfrm>
            <a:off x="1830768" y="3844115"/>
            <a:ext cx="755632" cy="200055"/>
          </a:xfrm>
          <a:prstGeom prst="rect">
            <a:avLst/>
          </a:prstGeom>
          <a:noFill/>
        </p:spPr>
        <p:txBody>
          <a:bodyPr wrap="square" rtlCol="0">
            <a:spAutoFit/>
          </a:bodyPr>
          <a:lstStyle/>
          <a:p>
            <a:r>
              <a:rPr kumimoji="1" lang="ja-JP" altLang="en-US" sz="700" b="1" dirty="0"/>
              <a:t>執務スペース</a:t>
            </a:r>
          </a:p>
        </p:txBody>
      </p:sp>
      <p:sp>
        <p:nvSpPr>
          <p:cNvPr id="144" name="テキスト ボックス 143">
            <a:extLst>
              <a:ext uri="{FF2B5EF4-FFF2-40B4-BE49-F238E27FC236}">
                <a16:creationId xmlns:a16="http://schemas.microsoft.com/office/drawing/2014/main" id="{7924939E-A42D-94B3-204C-FA243EED26EF}"/>
              </a:ext>
            </a:extLst>
          </p:cNvPr>
          <p:cNvSpPr txBox="1"/>
          <p:nvPr/>
        </p:nvSpPr>
        <p:spPr>
          <a:xfrm>
            <a:off x="1605284" y="3966260"/>
            <a:ext cx="280824" cy="200055"/>
          </a:xfrm>
          <a:prstGeom prst="rect">
            <a:avLst/>
          </a:prstGeom>
          <a:noFill/>
        </p:spPr>
        <p:txBody>
          <a:bodyPr wrap="square" rtlCol="0">
            <a:spAutoFit/>
          </a:bodyPr>
          <a:lstStyle/>
          <a:p>
            <a:r>
              <a:rPr kumimoji="1" lang="ja-JP" altLang="en-US" sz="700" b="1" dirty="0"/>
              <a:t>●</a:t>
            </a:r>
          </a:p>
        </p:txBody>
      </p:sp>
      <p:sp>
        <p:nvSpPr>
          <p:cNvPr id="146" name="テキスト ボックス 145">
            <a:extLst>
              <a:ext uri="{FF2B5EF4-FFF2-40B4-BE49-F238E27FC236}">
                <a16:creationId xmlns:a16="http://schemas.microsoft.com/office/drawing/2014/main" id="{0EE8A45F-DB45-D93F-2C60-501A31B1A005}"/>
              </a:ext>
            </a:extLst>
          </p:cNvPr>
          <p:cNvSpPr txBox="1"/>
          <p:nvPr/>
        </p:nvSpPr>
        <p:spPr>
          <a:xfrm>
            <a:off x="2043992" y="3966259"/>
            <a:ext cx="280824" cy="200055"/>
          </a:xfrm>
          <a:prstGeom prst="rect">
            <a:avLst/>
          </a:prstGeom>
          <a:noFill/>
        </p:spPr>
        <p:txBody>
          <a:bodyPr wrap="square" rtlCol="0">
            <a:spAutoFit/>
          </a:bodyPr>
          <a:lstStyle/>
          <a:p>
            <a:r>
              <a:rPr kumimoji="1" lang="ja-JP" altLang="en-US" sz="700" b="1" dirty="0"/>
              <a:t>●</a:t>
            </a:r>
          </a:p>
        </p:txBody>
      </p:sp>
      <p:sp>
        <p:nvSpPr>
          <p:cNvPr id="147" name="テキスト ボックス 146">
            <a:extLst>
              <a:ext uri="{FF2B5EF4-FFF2-40B4-BE49-F238E27FC236}">
                <a16:creationId xmlns:a16="http://schemas.microsoft.com/office/drawing/2014/main" id="{33D80C0B-E594-C2F0-4995-A50F55559E1F}"/>
              </a:ext>
            </a:extLst>
          </p:cNvPr>
          <p:cNvSpPr txBox="1"/>
          <p:nvPr/>
        </p:nvSpPr>
        <p:spPr>
          <a:xfrm>
            <a:off x="2495028" y="3966258"/>
            <a:ext cx="280824" cy="200055"/>
          </a:xfrm>
          <a:prstGeom prst="rect">
            <a:avLst/>
          </a:prstGeom>
          <a:noFill/>
        </p:spPr>
        <p:txBody>
          <a:bodyPr wrap="square" rtlCol="0">
            <a:spAutoFit/>
          </a:bodyPr>
          <a:lstStyle/>
          <a:p>
            <a:r>
              <a:rPr kumimoji="1" lang="ja-JP" altLang="en-US" sz="700" b="1" dirty="0"/>
              <a:t>●</a:t>
            </a:r>
          </a:p>
        </p:txBody>
      </p:sp>
      <p:grpSp>
        <p:nvGrpSpPr>
          <p:cNvPr id="150" name="グループ化 149">
            <a:extLst>
              <a:ext uri="{FF2B5EF4-FFF2-40B4-BE49-F238E27FC236}">
                <a16:creationId xmlns:a16="http://schemas.microsoft.com/office/drawing/2014/main" id="{A0A33978-367E-F98F-AD33-FB100732A0AB}"/>
              </a:ext>
            </a:extLst>
          </p:cNvPr>
          <p:cNvGrpSpPr/>
          <p:nvPr/>
        </p:nvGrpSpPr>
        <p:grpSpPr>
          <a:xfrm>
            <a:off x="975500" y="5197733"/>
            <a:ext cx="506190" cy="365091"/>
            <a:chOff x="8047984" y="3302345"/>
            <a:chExt cx="506190" cy="365091"/>
          </a:xfrm>
        </p:grpSpPr>
        <p:sp>
          <p:nvSpPr>
            <p:cNvPr id="152" name="正方形/長方形 151">
              <a:extLst>
                <a:ext uri="{FF2B5EF4-FFF2-40B4-BE49-F238E27FC236}">
                  <a16:creationId xmlns:a16="http://schemas.microsoft.com/office/drawing/2014/main" id="{AA0B1A11-37C1-4050-B5A4-CD24D7316486}"/>
                </a:ext>
              </a:extLst>
            </p:cNvPr>
            <p:cNvSpPr/>
            <p:nvPr/>
          </p:nvSpPr>
          <p:spPr>
            <a:xfrm>
              <a:off x="8068168" y="3303544"/>
              <a:ext cx="432000" cy="184666"/>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BC5A2A24-4E12-2393-FF37-49855115801D}"/>
                </a:ext>
              </a:extLst>
            </p:cNvPr>
            <p:cNvSpPr txBox="1"/>
            <p:nvPr/>
          </p:nvSpPr>
          <p:spPr>
            <a:xfrm>
              <a:off x="8068168" y="3488655"/>
              <a:ext cx="432000" cy="169277"/>
            </a:xfrm>
            <a:prstGeom prst="rect">
              <a:avLst/>
            </a:prstGeom>
            <a:solidFill>
              <a:srgbClr val="31926F"/>
            </a:solidFill>
            <a:ln>
              <a:solidFill>
                <a:schemeClr val="tx1"/>
              </a:solidFill>
            </a:ln>
          </p:spPr>
          <p:txBody>
            <a:bodyPr wrap="square" rtlCol="0">
              <a:spAutoFit/>
            </a:bodyPr>
            <a:lstStyle/>
            <a:p>
              <a:endParaRPr kumimoji="1" lang="ja-JP" altLang="en-US" sz="500" b="1" dirty="0">
                <a:solidFill>
                  <a:schemeClr val="bg1"/>
                </a:solidFill>
              </a:endParaRPr>
            </a:p>
          </p:txBody>
        </p:sp>
        <p:sp>
          <p:nvSpPr>
            <p:cNvPr id="159" name="テキスト ボックス 158">
              <a:extLst>
                <a:ext uri="{FF2B5EF4-FFF2-40B4-BE49-F238E27FC236}">
                  <a16:creationId xmlns:a16="http://schemas.microsoft.com/office/drawing/2014/main" id="{FB2A8FC4-ED3A-37BA-C211-BA4481012651}"/>
                </a:ext>
              </a:extLst>
            </p:cNvPr>
            <p:cNvSpPr txBox="1"/>
            <p:nvPr/>
          </p:nvSpPr>
          <p:spPr>
            <a:xfrm>
              <a:off x="8047984" y="3482770"/>
              <a:ext cx="506190" cy="184666"/>
            </a:xfrm>
            <a:prstGeom prst="rect">
              <a:avLst/>
            </a:prstGeom>
            <a:noFill/>
          </p:spPr>
          <p:txBody>
            <a:bodyPr wrap="square" rtlCol="0">
              <a:spAutoFit/>
            </a:bodyPr>
            <a:lstStyle/>
            <a:p>
              <a:r>
                <a:rPr kumimoji="1" lang="ja-JP" altLang="en-US" sz="600" b="1" dirty="0">
                  <a:solidFill>
                    <a:schemeClr val="bg1"/>
                  </a:solidFill>
                </a:rPr>
                <a:t>総合案内</a:t>
              </a:r>
            </a:p>
          </p:txBody>
        </p:sp>
        <p:sp>
          <p:nvSpPr>
            <p:cNvPr id="160" name="テキスト ボックス 159">
              <a:extLst>
                <a:ext uri="{FF2B5EF4-FFF2-40B4-BE49-F238E27FC236}">
                  <a16:creationId xmlns:a16="http://schemas.microsoft.com/office/drawing/2014/main" id="{755C90DA-D242-3179-E089-965005AEFA43}"/>
                </a:ext>
              </a:extLst>
            </p:cNvPr>
            <p:cNvSpPr txBox="1"/>
            <p:nvPr/>
          </p:nvSpPr>
          <p:spPr>
            <a:xfrm>
              <a:off x="8153258" y="3302345"/>
              <a:ext cx="280824" cy="200055"/>
            </a:xfrm>
            <a:prstGeom prst="rect">
              <a:avLst/>
            </a:prstGeom>
            <a:noFill/>
          </p:spPr>
          <p:txBody>
            <a:bodyPr wrap="square" rtlCol="0">
              <a:spAutoFit/>
            </a:bodyPr>
            <a:lstStyle/>
            <a:p>
              <a:r>
                <a:rPr kumimoji="1" lang="ja-JP" altLang="en-US" sz="700" b="1" dirty="0"/>
                <a:t>●</a:t>
              </a:r>
            </a:p>
          </p:txBody>
        </p:sp>
      </p:grpSp>
      <p:sp>
        <p:nvSpPr>
          <p:cNvPr id="161" name="正方形/長方形 160">
            <a:extLst>
              <a:ext uri="{FF2B5EF4-FFF2-40B4-BE49-F238E27FC236}">
                <a16:creationId xmlns:a16="http://schemas.microsoft.com/office/drawing/2014/main" id="{51737C1F-3FB5-B8F5-6463-AD83D9D914EE}"/>
              </a:ext>
            </a:extLst>
          </p:cNvPr>
          <p:cNvSpPr/>
          <p:nvPr/>
        </p:nvSpPr>
        <p:spPr>
          <a:xfrm>
            <a:off x="1544937" y="5200285"/>
            <a:ext cx="535068" cy="355745"/>
          </a:xfrm>
          <a:prstGeom prst="rect">
            <a:avLst/>
          </a:prstGeom>
          <a:solidFill>
            <a:srgbClr val="E8F09A"/>
          </a:solidFill>
          <a:ln>
            <a:solidFill>
              <a:srgbClr val="3192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テキスト ボックス 162">
            <a:extLst>
              <a:ext uri="{FF2B5EF4-FFF2-40B4-BE49-F238E27FC236}">
                <a16:creationId xmlns:a16="http://schemas.microsoft.com/office/drawing/2014/main" id="{7DCE5667-629A-5ACC-EE8C-5AE63837FECB}"/>
              </a:ext>
            </a:extLst>
          </p:cNvPr>
          <p:cNvSpPr txBox="1"/>
          <p:nvPr/>
        </p:nvSpPr>
        <p:spPr>
          <a:xfrm>
            <a:off x="1506838" y="5229761"/>
            <a:ext cx="700142" cy="307777"/>
          </a:xfrm>
          <a:prstGeom prst="rect">
            <a:avLst/>
          </a:prstGeom>
          <a:noFill/>
        </p:spPr>
        <p:txBody>
          <a:bodyPr wrap="square" rtlCol="0">
            <a:spAutoFit/>
          </a:bodyPr>
          <a:lstStyle/>
          <a:p>
            <a:r>
              <a:rPr kumimoji="1" lang="ja-JP" altLang="en-US" sz="700" b="1" dirty="0"/>
              <a:t>来庁者待合</a:t>
            </a:r>
            <a:endParaRPr kumimoji="1" lang="en-US" altLang="ja-JP" sz="700" b="1" dirty="0"/>
          </a:p>
          <a:p>
            <a:r>
              <a:rPr kumimoji="1" lang="ja-JP" altLang="en-US" sz="700" b="1" dirty="0"/>
              <a:t>スペース</a:t>
            </a:r>
          </a:p>
        </p:txBody>
      </p:sp>
      <p:sp>
        <p:nvSpPr>
          <p:cNvPr id="164" name="テキスト ボックス 163">
            <a:extLst>
              <a:ext uri="{FF2B5EF4-FFF2-40B4-BE49-F238E27FC236}">
                <a16:creationId xmlns:a16="http://schemas.microsoft.com/office/drawing/2014/main" id="{79E9D5A6-92C4-E4BB-7BB8-839A42AA4780}"/>
              </a:ext>
            </a:extLst>
          </p:cNvPr>
          <p:cNvSpPr txBox="1"/>
          <p:nvPr/>
        </p:nvSpPr>
        <p:spPr>
          <a:xfrm>
            <a:off x="1069840" y="5582760"/>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65" name="テキスト ボックス 164">
            <a:extLst>
              <a:ext uri="{FF2B5EF4-FFF2-40B4-BE49-F238E27FC236}">
                <a16:creationId xmlns:a16="http://schemas.microsoft.com/office/drawing/2014/main" id="{877287B9-8F77-2458-417A-91C5B66021B5}"/>
              </a:ext>
            </a:extLst>
          </p:cNvPr>
          <p:cNvSpPr txBox="1"/>
          <p:nvPr/>
        </p:nvSpPr>
        <p:spPr>
          <a:xfrm>
            <a:off x="1611671" y="4608328"/>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66" name="テキスト ボックス 165">
            <a:extLst>
              <a:ext uri="{FF2B5EF4-FFF2-40B4-BE49-F238E27FC236}">
                <a16:creationId xmlns:a16="http://schemas.microsoft.com/office/drawing/2014/main" id="{48DA2065-D495-133E-3701-4BAE5A3966A2}"/>
              </a:ext>
            </a:extLst>
          </p:cNvPr>
          <p:cNvSpPr txBox="1"/>
          <p:nvPr/>
        </p:nvSpPr>
        <p:spPr>
          <a:xfrm>
            <a:off x="2329242" y="5254154"/>
            <a:ext cx="483773" cy="200055"/>
          </a:xfrm>
          <a:prstGeom prst="rect">
            <a:avLst/>
          </a:prstGeom>
          <a:noFill/>
        </p:spPr>
        <p:txBody>
          <a:bodyPr wrap="square" rtlCol="0">
            <a:spAutoFit/>
          </a:bodyPr>
          <a:lstStyle/>
          <a:p>
            <a:r>
              <a:rPr kumimoji="1" lang="ja-JP" altLang="en-US" sz="700" b="1" dirty="0"/>
              <a:t>②③④</a:t>
            </a:r>
          </a:p>
        </p:txBody>
      </p:sp>
      <p:cxnSp>
        <p:nvCxnSpPr>
          <p:cNvPr id="168" name="直線矢印コネクタ 167">
            <a:extLst>
              <a:ext uri="{FF2B5EF4-FFF2-40B4-BE49-F238E27FC236}">
                <a16:creationId xmlns:a16="http://schemas.microsoft.com/office/drawing/2014/main" id="{E0A1DFCE-CD7C-C556-692D-B0BBC455C63E}"/>
              </a:ext>
            </a:extLst>
          </p:cNvPr>
          <p:cNvCxnSpPr>
            <a:cxnSpLocks/>
          </p:cNvCxnSpPr>
          <p:nvPr/>
        </p:nvCxnSpPr>
        <p:spPr>
          <a:xfrm flipV="1">
            <a:off x="1197564" y="5782815"/>
            <a:ext cx="0" cy="349078"/>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E5D34AE6-295D-1B1B-54BC-7D53CAF7BF2B}"/>
              </a:ext>
            </a:extLst>
          </p:cNvPr>
          <p:cNvCxnSpPr>
            <a:cxnSpLocks/>
          </p:cNvCxnSpPr>
          <p:nvPr/>
        </p:nvCxnSpPr>
        <p:spPr>
          <a:xfrm flipV="1">
            <a:off x="1287123" y="5582974"/>
            <a:ext cx="227897" cy="79627"/>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a:extLst>
              <a:ext uri="{FF2B5EF4-FFF2-40B4-BE49-F238E27FC236}">
                <a16:creationId xmlns:a16="http://schemas.microsoft.com/office/drawing/2014/main" id="{44E1D34E-CF55-F924-69C6-9F8BDA110DD7}"/>
              </a:ext>
            </a:extLst>
          </p:cNvPr>
          <p:cNvCxnSpPr>
            <a:cxnSpLocks/>
          </p:cNvCxnSpPr>
          <p:nvPr/>
        </p:nvCxnSpPr>
        <p:spPr>
          <a:xfrm flipV="1">
            <a:off x="1743558" y="4788762"/>
            <a:ext cx="0" cy="352757"/>
          </a:xfrm>
          <a:prstGeom prst="straightConnector1">
            <a:avLst/>
          </a:prstGeom>
          <a:ln>
            <a:solidFill>
              <a:srgbClr val="31926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1" name="テキスト ボックス 170">
            <a:extLst>
              <a:ext uri="{FF2B5EF4-FFF2-40B4-BE49-F238E27FC236}">
                <a16:creationId xmlns:a16="http://schemas.microsoft.com/office/drawing/2014/main" id="{5752D51E-94E9-EA78-CE68-9CC435EEB184}"/>
              </a:ext>
            </a:extLst>
          </p:cNvPr>
          <p:cNvSpPr txBox="1"/>
          <p:nvPr/>
        </p:nvSpPr>
        <p:spPr>
          <a:xfrm>
            <a:off x="1533426" y="4466939"/>
            <a:ext cx="1294174" cy="184666"/>
          </a:xfrm>
          <a:prstGeom prst="rect">
            <a:avLst/>
          </a:prstGeom>
          <a:noFill/>
        </p:spPr>
        <p:txBody>
          <a:bodyPr wrap="square" rtlCol="0" anchor="ctr" anchorCtr="1">
            <a:spAutoFit/>
          </a:bodyPr>
          <a:lstStyle/>
          <a:p>
            <a:r>
              <a:rPr kumimoji="1" lang="ja-JP" altLang="en-US" sz="600" b="1" dirty="0">
                <a:solidFill>
                  <a:schemeClr val="bg1"/>
                </a:solidFill>
              </a:rPr>
              <a:t>発行手続きカウンター</a:t>
            </a:r>
          </a:p>
        </p:txBody>
      </p:sp>
      <p:sp>
        <p:nvSpPr>
          <p:cNvPr id="172" name="テキスト ボックス 171">
            <a:extLst>
              <a:ext uri="{FF2B5EF4-FFF2-40B4-BE49-F238E27FC236}">
                <a16:creationId xmlns:a16="http://schemas.microsoft.com/office/drawing/2014/main" id="{2F7B9417-8E4A-927A-4C36-40D03A0B7B95}"/>
              </a:ext>
            </a:extLst>
          </p:cNvPr>
          <p:cNvSpPr txBox="1"/>
          <p:nvPr/>
        </p:nvSpPr>
        <p:spPr>
          <a:xfrm>
            <a:off x="1611584" y="4294998"/>
            <a:ext cx="280824" cy="200055"/>
          </a:xfrm>
          <a:prstGeom prst="rect">
            <a:avLst/>
          </a:prstGeom>
          <a:noFill/>
        </p:spPr>
        <p:txBody>
          <a:bodyPr wrap="square" rtlCol="0">
            <a:spAutoFit/>
          </a:bodyPr>
          <a:lstStyle/>
          <a:p>
            <a:r>
              <a:rPr kumimoji="1" lang="ja-JP" altLang="en-US" sz="700" b="1" dirty="0"/>
              <a:t>●</a:t>
            </a:r>
          </a:p>
        </p:txBody>
      </p:sp>
      <p:cxnSp>
        <p:nvCxnSpPr>
          <p:cNvPr id="173" name="直線矢印コネクタ 172">
            <a:extLst>
              <a:ext uri="{FF2B5EF4-FFF2-40B4-BE49-F238E27FC236}">
                <a16:creationId xmlns:a16="http://schemas.microsoft.com/office/drawing/2014/main" id="{E134D18E-B95D-4E8C-8AE7-70761550D1E0}"/>
              </a:ext>
            </a:extLst>
          </p:cNvPr>
          <p:cNvCxnSpPr>
            <a:cxnSpLocks/>
          </p:cNvCxnSpPr>
          <p:nvPr/>
        </p:nvCxnSpPr>
        <p:spPr>
          <a:xfrm flipH="1" flipV="1">
            <a:off x="1807540" y="4124333"/>
            <a:ext cx="540895" cy="716791"/>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173">
            <a:extLst>
              <a:ext uri="{FF2B5EF4-FFF2-40B4-BE49-F238E27FC236}">
                <a16:creationId xmlns:a16="http://schemas.microsoft.com/office/drawing/2014/main" id="{F3C863BC-4FEF-CB69-312B-AF548C431EAB}"/>
              </a:ext>
            </a:extLst>
          </p:cNvPr>
          <p:cNvCxnSpPr>
            <a:cxnSpLocks/>
          </p:cNvCxnSpPr>
          <p:nvPr/>
        </p:nvCxnSpPr>
        <p:spPr>
          <a:xfrm flipH="1" flipV="1">
            <a:off x="2199342" y="4155929"/>
            <a:ext cx="191858" cy="630223"/>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a:extLst>
              <a:ext uri="{FF2B5EF4-FFF2-40B4-BE49-F238E27FC236}">
                <a16:creationId xmlns:a16="http://schemas.microsoft.com/office/drawing/2014/main" id="{444A6FAA-BAC9-30DC-BB2B-5D6359112831}"/>
              </a:ext>
            </a:extLst>
          </p:cNvPr>
          <p:cNvCxnSpPr>
            <a:cxnSpLocks/>
          </p:cNvCxnSpPr>
          <p:nvPr/>
        </p:nvCxnSpPr>
        <p:spPr>
          <a:xfrm flipH="1">
            <a:off x="2468191" y="4166313"/>
            <a:ext cx="133518" cy="598067"/>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6" name="グループ化 185">
            <a:extLst>
              <a:ext uri="{FF2B5EF4-FFF2-40B4-BE49-F238E27FC236}">
                <a16:creationId xmlns:a16="http://schemas.microsoft.com/office/drawing/2014/main" id="{7715B21E-9CF2-5EE4-F052-DBE1ED091A69}"/>
              </a:ext>
            </a:extLst>
          </p:cNvPr>
          <p:cNvGrpSpPr/>
          <p:nvPr/>
        </p:nvGrpSpPr>
        <p:grpSpPr>
          <a:xfrm>
            <a:off x="2241127" y="4958964"/>
            <a:ext cx="445025" cy="339766"/>
            <a:chOff x="9462812" y="4037022"/>
            <a:chExt cx="445025" cy="339766"/>
          </a:xfrm>
        </p:grpSpPr>
        <p:sp>
          <p:nvSpPr>
            <p:cNvPr id="183" name="楕円 182">
              <a:extLst>
                <a:ext uri="{FF2B5EF4-FFF2-40B4-BE49-F238E27FC236}">
                  <a16:creationId xmlns:a16="http://schemas.microsoft.com/office/drawing/2014/main" id="{D4C32205-93A6-2D78-EBE0-0C657EFE3789}"/>
                </a:ext>
              </a:extLst>
            </p:cNvPr>
            <p:cNvSpPr/>
            <p:nvPr/>
          </p:nvSpPr>
          <p:spPr>
            <a:xfrm>
              <a:off x="9462812" y="4037022"/>
              <a:ext cx="339766" cy="339766"/>
            </a:xfrm>
            <a:prstGeom prst="ellipse">
              <a:avLst/>
            </a:prstGeom>
            <a:solidFill>
              <a:srgbClr val="3192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a:extLst>
                <a:ext uri="{FF2B5EF4-FFF2-40B4-BE49-F238E27FC236}">
                  <a16:creationId xmlns:a16="http://schemas.microsoft.com/office/drawing/2014/main" id="{1190597A-F4B0-D20A-CD0D-3E434D9155A2}"/>
                </a:ext>
              </a:extLst>
            </p:cNvPr>
            <p:cNvSpPr txBox="1"/>
            <p:nvPr/>
          </p:nvSpPr>
          <p:spPr>
            <a:xfrm>
              <a:off x="9467260" y="4080222"/>
              <a:ext cx="440577" cy="276999"/>
            </a:xfrm>
            <a:prstGeom prst="rect">
              <a:avLst/>
            </a:prstGeom>
            <a:noFill/>
          </p:spPr>
          <p:txBody>
            <a:bodyPr wrap="square" rtlCol="0">
              <a:spAutoFit/>
            </a:bodyPr>
            <a:lstStyle/>
            <a:p>
              <a:r>
                <a:rPr kumimoji="1" lang="ja-JP" altLang="en-US" sz="600" b="1" dirty="0">
                  <a:solidFill>
                    <a:schemeClr val="bg1"/>
                  </a:solidFill>
                </a:rPr>
                <a:t>相談</a:t>
              </a:r>
              <a:endParaRPr kumimoji="1" lang="en-US" altLang="ja-JP" sz="600" b="1" dirty="0">
                <a:solidFill>
                  <a:schemeClr val="bg1"/>
                </a:solidFill>
              </a:endParaRPr>
            </a:p>
            <a:p>
              <a:r>
                <a:rPr kumimoji="1" lang="ja-JP" altLang="en-US" sz="600" b="1" dirty="0">
                  <a:solidFill>
                    <a:schemeClr val="bg1"/>
                  </a:solidFill>
                </a:rPr>
                <a:t>ﾃｰﾌﾞﾙ</a:t>
              </a:r>
            </a:p>
          </p:txBody>
        </p:sp>
      </p:grpSp>
      <p:sp>
        <p:nvSpPr>
          <p:cNvPr id="187" name="テキスト ボックス 186">
            <a:extLst>
              <a:ext uri="{FF2B5EF4-FFF2-40B4-BE49-F238E27FC236}">
                <a16:creationId xmlns:a16="http://schemas.microsoft.com/office/drawing/2014/main" id="{7C797388-239A-05A2-12DF-447C821BE090}"/>
              </a:ext>
            </a:extLst>
          </p:cNvPr>
          <p:cNvSpPr txBox="1"/>
          <p:nvPr/>
        </p:nvSpPr>
        <p:spPr>
          <a:xfrm>
            <a:off x="2283931" y="4783825"/>
            <a:ext cx="280824" cy="200055"/>
          </a:xfrm>
          <a:prstGeom prst="rect">
            <a:avLst/>
          </a:prstGeom>
          <a:noFill/>
        </p:spPr>
        <p:txBody>
          <a:bodyPr wrap="square" rtlCol="0">
            <a:spAutoFit/>
          </a:bodyPr>
          <a:lstStyle/>
          <a:p>
            <a:r>
              <a:rPr kumimoji="1" lang="ja-JP" altLang="en-US" sz="700" b="1" dirty="0"/>
              <a:t>●</a:t>
            </a:r>
          </a:p>
        </p:txBody>
      </p:sp>
      <p:sp>
        <p:nvSpPr>
          <p:cNvPr id="188" name="テキスト ボックス 187">
            <a:extLst>
              <a:ext uri="{FF2B5EF4-FFF2-40B4-BE49-F238E27FC236}">
                <a16:creationId xmlns:a16="http://schemas.microsoft.com/office/drawing/2014/main" id="{BA5CA3E1-8E8F-84C5-EE8B-A765417EE83A}"/>
              </a:ext>
            </a:extLst>
          </p:cNvPr>
          <p:cNvSpPr txBox="1"/>
          <p:nvPr/>
        </p:nvSpPr>
        <p:spPr>
          <a:xfrm>
            <a:off x="2202167" y="5258070"/>
            <a:ext cx="280824" cy="200055"/>
          </a:xfrm>
          <a:prstGeom prst="rect">
            <a:avLst/>
          </a:prstGeom>
          <a:noFill/>
        </p:spPr>
        <p:txBody>
          <a:bodyPr wrap="square" rtlCol="0">
            <a:spAutoFit/>
          </a:bodyPr>
          <a:lstStyle/>
          <a:p>
            <a:r>
              <a:rPr kumimoji="1" lang="ja-JP" altLang="en-US" sz="700" b="1" dirty="0">
                <a:solidFill>
                  <a:srgbClr val="31926F"/>
                </a:solidFill>
              </a:rPr>
              <a:t>○</a:t>
            </a:r>
          </a:p>
        </p:txBody>
      </p:sp>
      <p:sp>
        <p:nvSpPr>
          <p:cNvPr id="194" name="テキスト ボックス 193">
            <a:extLst>
              <a:ext uri="{FF2B5EF4-FFF2-40B4-BE49-F238E27FC236}">
                <a16:creationId xmlns:a16="http://schemas.microsoft.com/office/drawing/2014/main" id="{4EF91040-9B9D-65D0-577D-63E7C02003AF}"/>
              </a:ext>
            </a:extLst>
          </p:cNvPr>
          <p:cNvSpPr txBox="1"/>
          <p:nvPr/>
        </p:nvSpPr>
        <p:spPr>
          <a:xfrm>
            <a:off x="1732775" y="4609612"/>
            <a:ext cx="483773" cy="200055"/>
          </a:xfrm>
          <a:prstGeom prst="rect">
            <a:avLst/>
          </a:prstGeom>
          <a:noFill/>
        </p:spPr>
        <p:txBody>
          <a:bodyPr wrap="square" rtlCol="0">
            <a:spAutoFit/>
          </a:bodyPr>
          <a:lstStyle/>
          <a:p>
            <a:r>
              <a:rPr kumimoji="1" lang="ja-JP" altLang="en-US" sz="700" b="1" dirty="0"/>
              <a:t>①</a:t>
            </a:r>
          </a:p>
        </p:txBody>
      </p:sp>
      <p:cxnSp>
        <p:nvCxnSpPr>
          <p:cNvPr id="204" name="直線矢印コネクタ 203">
            <a:extLst>
              <a:ext uri="{FF2B5EF4-FFF2-40B4-BE49-F238E27FC236}">
                <a16:creationId xmlns:a16="http://schemas.microsoft.com/office/drawing/2014/main" id="{0DF93348-395C-1CC0-D004-1A98A92BAB3B}"/>
              </a:ext>
            </a:extLst>
          </p:cNvPr>
          <p:cNvCxnSpPr>
            <a:cxnSpLocks/>
          </p:cNvCxnSpPr>
          <p:nvPr/>
        </p:nvCxnSpPr>
        <p:spPr>
          <a:xfrm flipV="1">
            <a:off x="2101609" y="5362748"/>
            <a:ext cx="178585" cy="40713"/>
          </a:xfrm>
          <a:prstGeom prst="straightConnector1">
            <a:avLst/>
          </a:prstGeom>
          <a:ln>
            <a:solidFill>
              <a:srgbClr val="31926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24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45</a:t>
            </a:fld>
            <a:endParaRPr kumimoji="1" lang="ja-JP" altLang="en-US" dirty="0"/>
          </a:p>
        </p:txBody>
      </p:sp>
      <p:sp>
        <p:nvSpPr>
          <p:cNvPr id="18" name="テキスト プレースホルダー 17">
            <a:extLst>
              <a:ext uri="{FF2B5EF4-FFF2-40B4-BE49-F238E27FC236}">
                <a16:creationId xmlns:a16="http://schemas.microsoft.com/office/drawing/2014/main" id="{7C4E2BB9-223B-269A-A6BE-BD4A7689EAFA}"/>
              </a:ext>
            </a:extLst>
          </p:cNvPr>
          <p:cNvSpPr>
            <a:spLocks noGrp="1"/>
          </p:cNvSpPr>
          <p:nvPr>
            <p:ph type="body" sz="quarter" idx="14"/>
          </p:nvPr>
        </p:nvSpPr>
        <p:spPr>
          <a:xfrm>
            <a:off x="4986978" y="361990"/>
            <a:ext cx="2068859" cy="166199"/>
          </a:xfrm>
        </p:spPr>
        <p:txBody>
          <a:bodyPr/>
          <a:lstStyle/>
          <a:p>
            <a:r>
              <a:rPr lang="en-US" altLang="ja-JP" dirty="0"/>
              <a:t>4-1.</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lang="ja-JP" altLang="en-US" dirty="0"/>
          </a:p>
        </p:txBody>
      </p:sp>
      <p:grpSp>
        <p:nvGrpSpPr>
          <p:cNvPr id="4" name="グループ化 3">
            <a:extLst>
              <a:ext uri="{FF2B5EF4-FFF2-40B4-BE49-F238E27FC236}">
                <a16:creationId xmlns:a16="http://schemas.microsoft.com/office/drawing/2014/main" id="{A5998944-EAEE-5703-9ABE-32B5346910B4}"/>
              </a:ext>
            </a:extLst>
          </p:cNvPr>
          <p:cNvGrpSpPr/>
          <p:nvPr/>
        </p:nvGrpSpPr>
        <p:grpSpPr>
          <a:xfrm>
            <a:off x="503196" y="1370525"/>
            <a:ext cx="6552000" cy="252000"/>
            <a:chOff x="504000" y="5705617"/>
            <a:chExt cx="6552000" cy="252000"/>
          </a:xfrm>
        </p:grpSpPr>
        <p:sp>
          <p:nvSpPr>
            <p:cNvPr id="6" name="正方形/長方形 5">
              <a:extLst>
                <a:ext uri="{FF2B5EF4-FFF2-40B4-BE49-F238E27FC236}">
                  <a16:creationId xmlns:a16="http://schemas.microsoft.com/office/drawing/2014/main" id="{2A36817C-BFD1-DB15-F199-F6D0E101161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86C9F691-D959-E79E-4A2E-3B1543FC1696}"/>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9" name="コンテンツ プレースホルダー 17">
            <a:extLst>
              <a:ext uri="{FF2B5EF4-FFF2-40B4-BE49-F238E27FC236}">
                <a16:creationId xmlns:a16="http://schemas.microsoft.com/office/drawing/2014/main" id="{8B584C80-1644-3BDD-92C0-F78AB60E42D5}"/>
              </a:ext>
            </a:extLst>
          </p:cNvPr>
          <p:cNvSpPr txBox="1">
            <a:spLocks/>
          </p:cNvSpPr>
          <p:nvPr/>
        </p:nvSpPr>
        <p:spPr>
          <a:xfrm>
            <a:off x="493916" y="1774236"/>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各方式の留意点</a:t>
            </a:r>
          </a:p>
        </p:txBody>
      </p:sp>
      <p:sp>
        <p:nvSpPr>
          <p:cNvPr id="12" name="正方形/長方形 11">
            <a:extLst>
              <a:ext uri="{FF2B5EF4-FFF2-40B4-BE49-F238E27FC236}">
                <a16:creationId xmlns:a16="http://schemas.microsoft.com/office/drawing/2014/main" id="{F28BB217-37A4-D58E-C71F-F105C0CC0F46}"/>
              </a:ext>
            </a:extLst>
          </p:cNvPr>
          <p:cNvSpPr/>
          <p:nvPr/>
        </p:nvSpPr>
        <p:spPr>
          <a:xfrm>
            <a:off x="504000" y="2103387"/>
            <a:ext cx="2124000" cy="212422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職員派遣方式</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対応する職員が円滑に交代するための連絡手段や方法の検討が必要</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職員の移動が増えるため、職員動線の検討が必要</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職員の移動を踏まえて、パソコンの配置の検討が必要</a:t>
            </a:r>
          </a:p>
        </p:txBody>
      </p:sp>
      <p:sp>
        <p:nvSpPr>
          <p:cNvPr id="13" name="正方形/長方形 12">
            <a:extLst>
              <a:ext uri="{FF2B5EF4-FFF2-40B4-BE49-F238E27FC236}">
                <a16:creationId xmlns:a16="http://schemas.microsoft.com/office/drawing/2014/main" id="{40C8C3D4-38F9-2761-701A-2345AED52109}"/>
              </a:ext>
            </a:extLst>
          </p:cNvPr>
          <p:cNvSpPr/>
          <p:nvPr/>
        </p:nvSpPr>
        <p:spPr>
          <a:xfrm>
            <a:off x="2717598" y="2103387"/>
            <a:ext cx="2124000" cy="212421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総合窓口方式</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marL="171450" indent="-171450" algn="just" defTabSz="1425495" fontAlgn="ctr">
              <a:lnSpc>
                <a:spcPct val="120000"/>
              </a:lnSpc>
              <a:spcAft>
                <a:spcPts val="600"/>
              </a:spcAft>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部署として扱う業務の範囲が広くなるため、職員が組織内の業務を把握できる工夫が必要</a:t>
            </a:r>
          </a:p>
        </p:txBody>
      </p:sp>
      <p:sp>
        <p:nvSpPr>
          <p:cNvPr id="14" name="正方形/長方形 13">
            <a:extLst>
              <a:ext uri="{FF2B5EF4-FFF2-40B4-BE49-F238E27FC236}">
                <a16:creationId xmlns:a16="http://schemas.microsoft.com/office/drawing/2014/main" id="{0CC989CE-9328-1174-0798-67F608ECFF6B}"/>
              </a:ext>
            </a:extLst>
          </p:cNvPr>
          <p:cNvSpPr/>
          <p:nvPr/>
        </p:nvSpPr>
        <p:spPr>
          <a:xfrm>
            <a:off x="4931196" y="2103388"/>
            <a:ext cx="2124000" cy="2124218"/>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ワンフロアストップ</a:t>
            </a:r>
            <a:r>
              <a:rPr kumimoji="1" lang="ja-JP" altLang="en-US" sz="1100" b="1" dirty="0">
                <a:solidFill>
                  <a:srgbClr val="31926F"/>
                </a:solidFill>
                <a:latin typeface="BIZ UDPゴシック" panose="020B0400000000000000" pitchFamily="50" charset="-128"/>
                <a:ea typeface="BIZ UDPゴシック" panose="020B0400000000000000" pitchFamily="50" charset="-128"/>
              </a:rPr>
              <a:t>方式</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窓口の配置が、よりわかりやすいサイン表示が必要</a:t>
            </a:r>
          </a:p>
          <a:p>
            <a:pPr marL="171450" indent="-17145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来庁頻度が高い部署を、庁舎入口から順に配置すると、効率的</a:t>
            </a:r>
          </a:p>
        </p:txBody>
      </p:sp>
      <p:sp>
        <p:nvSpPr>
          <p:cNvPr id="20" name="コンテンツ プレースホルダー 17">
            <a:extLst>
              <a:ext uri="{FF2B5EF4-FFF2-40B4-BE49-F238E27FC236}">
                <a16:creationId xmlns:a16="http://schemas.microsoft.com/office/drawing/2014/main" id="{FC84F895-A473-47EC-467D-42A5440A984D}"/>
              </a:ext>
            </a:extLst>
          </p:cNvPr>
          <p:cNvSpPr txBox="1">
            <a:spLocks/>
          </p:cNvSpPr>
          <p:nvPr/>
        </p:nvSpPr>
        <p:spPr>
          <a:xfrm>
            <a:off x="522102" y="4394904"/>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21" name="コンテンツ プレースホルダー 17">
            <a:extLst>
              <a:ext uri="{FF2B5EF4-FFF2-40B4-BE49-F238E27FC236}">
                <a16:creationId xmlns:a16="http://schemas.microsoft.com/office/drawing/2014/main" id="{A4B2AFED-10CF-4AAB-6E5B-75684C81CCA8}"/>
              </a:ext>
            </a:extLst>
          </p:cNvPr>
          <p:cNvSpPr txBox="1">
            <a:spLocks/>
          </p:cNvSpPr>
          <p:nvPr/>
        </p:nvSpPr>
        <p:spPr>
          <a:xfrm>
            <a:off x="516749" y="4743508"/>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まず第一に住民対応のコンセプト、次に窓口として確保できる面積や、想定される混雑具合を考慮して窓口方式を選択する必要がある。窓口方式が決まったら、次の点に留意して設計を行うのが望ましい。</a:t>
            </a:r>
          </a:p>
          <a:p>
            <a:pPr marL="0" indent="144000" algn="just" fontAlgn="ctr">
              <a:lnSpc>
                <a:spcPct val="120000"/>
              </a:lnSpc>
              <a:spcBef>
                <a:spcPts val="0"/>
              </a:spcBef>
              <a:buNone/>
            </a:pPr>
            <a:r>
              <a:rPr lang="ja-JP" altLang="en-US" sz="1200" dirty="0"/>
              <a:t>・ 手続きの頻度や時間を考慮した、効率的な部署の配置</a:t>
            </a:r>
          </a:p>
          <a:p>
            <a:pPr marL="0" indent="144000" algn="just" fontAlgn="ctr">
              <a:lnSpc>
                <a:spcPct val="120000"/>
              </a:lnSpc>
              <a:spcBef>
                <a:spcPts val="0"/>
              </a:spcBef>
              <a:buNone/>
            </a:pPr>
            <a:r>
              <a:rPr lang="ja-JP" altLang="en-US" sz="1200" dirty="0"/>
              <a:t>・ 来庁者の動線や、手続き待ちの人数に対して十分な待合スペースの検討</a:t>
            </a:r>
          </a:p>
          <a:p>
            <a:pPr marL="0" indent="144000" algn="just" fontAlgn="ctr">
              <a:lnSpc>
                <a:spcPct val="120000"/>
              </a:lnSpc>
              <a:spcBef>
                <a:spcPts val="0"/>
              </a:spcBef>
              <a:buNone/>
            </a:pPr>
            <a:r>
              <a:rPr lang="ja-JP" altLang="en-US" sz="1200" dirty="0"/>
              <a:t>・ 職員の動線や、必要な作業スペースの検討</a:t>
            </a:r>
          </a:p>
          <a:p>
            <a:pPr marL="0" indent="144000" algn="just" fontAlgn="ctr">
              <a:lnSpc>
                <a:spcPct val="120000"/>
              </a:lnSpc>
              <a:spcBef>
                <a:spcPts val="0"/>
              </a:spcBef>
              <a:buNone/>
            </a:pPr>
            <a:r>
              <a:rPr lang="ja-JP" altLang="en-US" sz="1200" dirty="0"/>
              <a:t>・ パソコンや周辺機器を考慮した電源コンセントや</a:t>
            </a:r>
            <a:r>
              <a:rPr lang="en-US" altLang="ja-JP" sz="1200" dirty="0"/>
              <a:t>LAN</a:t>
            </a:r>
            <a:r>
              <a:rPr lang="ja-JP" altLang="en-US" sz="1200" dirty="0"/>
              <a:t>ケーブルの配置</a:t>
            </a:r>
          </a:p>
          <a:p>
            <a:pPr marL="0" indent="144000" algn="just" fontAlgn="ctr">
              <a:lnSpc>
                <a:spcPct val="120000"/>
              </a:lnSpc>
              <a:spcBef>
                <a:spcPts val="0"/>
              </a:spcBef>
              <a:buNone/>
            </a:pPr>
            <a:r>
              <a:rPr lang="ja-JP" altLang="en-US" sz="1200" dirty="0"/>
              <a:t>・ 手続き時間に適した什器の選定</a:t>
            </a:r>
          </a:p>
        </p:txBody>
      </p:sp>
      <p:sp>
        <p:nvSpPr>
          <p:cNvPr id="26" name="コンテンツ プレースホルダー 17">
            <a:extLst>
              <a:ext uri="{FF2B5EF4-FFF2-40B4-BE49-F238E27FC236}">
                <a16:creationId xmlns:a16="http://schemas.microsoft.com/office/drawing/2014/main" id="{F832805D-40B7-984F-9FB2-DEB5B144D657}"/>
              </a:ext>
            </a:extLst>
          </p:cNvPr>
          <p:cNvSpPr txBox="1">
            <a:spLocks/>
          </p:cNvSpPr>
          <p:nvPr/>
        </p:nvSpPr>
        <p:spPr>
          <a:xfrm>
            <a:off x="3619332" y="9146341"/>
            <a:ext cx="2156333" cy="6093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100" dirty="0"/>
              <a:t>証明書の発行や手数料の支払い等、短時間で済む手続きで採用されやすいハイカウンター</a:t>
            </a:r>
          </a:p>
        </p:txBody>
      </p:sp>
      <p:pic>
        <p:nvPicPr>
          <p:cNvPr id="10" name="図 9" descr="床, 屋内, テーブル, 机 が含まれている画像&#10;&#10;自動的に生成された説明">
            <a:extLst>
              <a:ext uri="{FF2B5EF4-FFF2-40B4-BE49-F238E27FC236}">
                <a16:creationId xmlns:a16="http://schemas.microsoft.com/office/drawing/2014/main" id="{9449FCD8-39FB-7FE5-0493-2BC0C5F67D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038" y="6567270"/>
            <a:ext cx="4356272" cy="2553676"/>
          </a:xfrm>
          <a:prstGeom prst="rect">
            <a:avLst/>
          </a:prstGeom>
        </p:spPr>
      </p:pic>
      <p:sp>
        <p:nvSpPr>
          <p:cNvPr id="11" name="コンテンツ プレースホルダー 17">
            <a:extLst>
              <a:ext uri="{FF2B5EF4-FFF2-40B4-BE49-F238E27FC236}">
                <a16:creationId xmlns:a16="http://schemas.microsoft.com/office/drawing/2014/main" id="{CDB467E1-C82E-3BA0-C653-533B356BD702}"/>
              </a:ext>
            </a:extLst>
          </p:cNvPr>
          <p:cNvSpPr txBox="1">
            <a:spLocks/>
          </p:cNvSpPr>
          <p:nvPr/>
        </p:nvSpPr>
        <p:spPr>
          <a:xfrm>
            <a:off x="1586472" y="9146341"/>
            <a:ext cx="1714926" cy="6093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100" dirty="0"/>
              <a:t>相談業務等、時間がかかる手続きで採用されやすいローカウンター</a:t>
            </a:r>
          </a:p>
        </p:txBody>
      </p:sp>
      <p:sp>
        <p:nvSpPr>
          <p:cNvPr id="15" name="テキスト ボックス 14">
            <a:extLst>
              <a:ext uri="{FF2B5EF4-FFF2-40B4-BE49-F238E27FC236}">
                <a16:creationId xmlns:a16="http://schemas.microsoft.com/office/drawing/2014/main" id="{F7E70AC3-F3A0-E624-D1F1-C426A2EC1952}"/>
              </a:ext>
            </a:extLst>
          </p:cNvPr>
          <p:cNvSpPr txBox="1"/>
          <p:nvPr/>
        </p:nvSpPr>
        <p:spPr>
          <a:xfrm>
            <a:off x="516749" y="9861104"/>
            <a:ext cx="51014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P837</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https://cata.kokuyo.com/iportal/oc.do?v=KKYF1401&amp;c=2023-SG</a:t>
            </a:r>
            <a:r>
              <a:rPr lang="ja-JP" altLang="en-US" dirty="0"/>
              <a:t>）</a:t>
            </a:r>
            <a:endParaRPr lang="en-US" altLang="ja-JP" dirty="0"/>
          </a:p>
        </p:txBody>
      </p:sp>
    </p:spTree>
    <p:extLst>
      <p:ext uri="{BB962C8B-B14F-4D97-AF65-F5344CB8AC3E}">
        <p14:creationId xmlns:p14="http://schemas.microsoft.com/office/powerpoint/2010/main" val="2990003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46</a:t>
            </a:fld>
            <a:endParaRPr kumimoji="1" lang="ja-JP" altLang="en-US" dirty="0"/>
          </a:p>
        </p:txBody>
      </p:sp>
      <p:sp>
        <p:nvSpPr>
          <p:cNvPr id="10" name="テキスト プレースホルダー 9">
            <a:extLst>
              <a:ext uri="{FF2B5EF4-FFF2-40B4-BE49-F238E27FC236}">
                <a16:creationId xmlns:a16="http://schemas.microsoft.com/office/drawing/2014/main" id="{CA616A70-CDA5-5B0B-0524-9E1D2CF1CAD4}"/>
              </a:ext>
            </a:extLst>
          </p:cNvPr>
          <p:cNvSpPr>
            <a:spLocks noGrp="1"/>
          </p:cNvSpPr>
          <p:nvPr>
            <p:ph type="body" sz="quarter" idx="14"/>
          </p:nvPr>
        </p:nvSpPr>
        <p:spPr>
          <a:xfrm>
            <a:off x="4986978" y="361990"/>
            <a:ext cx="2068859" cy="166199"/>
          </a:xfrm>
        </p:spPr>
        <p:txBody>
          <a:bodyPr/>
          <a:lstStyle/>
          <a:p>
            <a:r>
              <a:rPr lang="en-US" altLang="ja-JP" dirty="0"/>
              <a:t>4-1.</a:t>
            </a:r>
            <a:r>
              <a:rPr lang="ja-JP" altLang="en-US" dirty="0"/>
              <a:t> </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ワンストップサービス</a:t>
            </a:r>
            <a:endParaRPr lang="ja-JP" altLang="en-US" dirty="0"/>
          </a:p>
        </p:txBody>
      </p:sp>
      <p:sp>
        <p:nvSpPr>
          <p:cNvPr id="48" name="コンテンツ プレースホルダー 17">
            <a:extLst>
              <a:ext uri="{FF2B5EF4-FFF2-40B4-BE49-F238E27FC236}">
                <a16:creationId xmlns:a16="http://schemas.microsoft.com/office/drawing/2014/main" id="{3EA0E2C9-05F2-CA99-7DD4-C8A2286B542E}"/>
              </a:ext>
            </a:extLst>
          </p:cNvPr>
          <p:cNvSpPr txBox="1">
            <a:spLocks/>
          </p:cNvSpPr>
          <p:nvPr/>
        </p:nvSpPr>
        <p:spPr>
          <a:xfrm>
            <a:off x="503196" y="1370165"/>
            <a:ext cx="655324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た、住民税の申告等、繁忙期は通常窓口で対応しきれず、臨時窓口を開設する場合も考えられるため、多目的スペース等が窓口付近にあると、柔軟な対応がしやすくなる。臨時窓口を想定するスペースでは、業務に必要なパソコンや機器の利用を想定して、電源コンセントやネットワーク環境等の整備を考慮しておく必要がある。</a:t>
            </a:r>
          </a:p>
        </p:txBody>
      </p:sp>
      <p:grpSp>
        <p:nvGrpSpPr>
          <p:cNvPr id="62" name="グループ化 61">
            <a:extLst>
              <a:ext uri="{FF2B5EF4-FFF2-40B4-BE49-F238E27FC236}">
                <a16:creationId xmlns:a16="http://schemas.microsoft.com/office/drawing/2014/main" id="{E82D8459-F1F8-972F-56E8-3D093464DB0E}"/>
              </a:ext>
            </a:extLst>
          </p:cNvPr>
          <p:cNvGrpSpPr/>
          <p:nvPr/>
        </p:nvGrpSpPr>
        <p:grpSpPr>
          <a:xfrm>
            <a:off x="503196" y="7932770"/>
            <a:ext cx="6552000" cy="252000"/>
            <a:chOff x="504000" y="5705617"/>
            <a:chExt cx="6552000" cy="252000"/>
          </a:xfrm>
        </p:grpSpPr>
        <p:sp>
          <p:nvSpPr>
            <p:cNvPr id="63" name="正方形/長方形 62">
              <a:extLst>
                <a:ext uri="{FF2B5EF4-FFF2-40B4-BE49-F238E27FC236}">
                  <a16:creationId xmlns:a16="http://schemas.microsoft.com/office/drawing/2014/main" id="{CBF54161-1276-D3A6-6F7C-C89BF5BC616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4" name="テキスト ボックス 63">
              <a:extLst>
                <a:ext uri="{FF2B5EF4-FFF2-40B4-BE49-F238E27FC236}">
                  <a16:creationId xmlns:a16="http://schemas.microsoft.com/office/drawing/2014/main" id="{CF2C489E-C2EA-5790-B68A-1EA9761BBD1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5" name="コンテンツ プレースホルダー 17">
            <a:extLst>
              <a:ext uri="{FF2B5EF4-FFF2-40B4-BE49-F238E27FC236}">
                <a16:creationId xmlns:a16="http://schemas.microsoft.com/office/drawing/2014/main" id="{B5AE3BC1-C9E9-33CB-EA0B-085D4318C5FB}"/>
              </a:ext>
            </a:extLst>
          </p:cNvPr>
          <p:cNvSpPr txBox="1">
            <a:spLocks/>
          </p:cNvSpPr>
          <p:nvPr/>
        </p:nvSpPr>
        <p:spPr>
          <a:xfrm>
            <a:off x="503196" y="8278102"/>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r>
              <a:rPr lang="ja-JP" altLang="en-US" sz="1200" dirty="0"/>
              <a:t>を検討するに当たっては、当該施策と関連性が高い以下の各戦略についても参照されたい。</a:t>
            </a:r>
          </a:p>
          <a:p>
            <a:pPr marL="0" indent="0" algn="just" fontAlgn="ctr">
              <a:lnSpc>
                <a:spcPct val="120000"/>
              </a:lnSpc>
              <a:spcBef>
                <a:spcPts val="0"/>
              </a:spcBef>
              <a:buNone/>
            </a:pPr>
            <a:endParaRPr lang="ja-JP" altLang="en-US" sz="1200" dirty="0"/>
          </a:p>
        </p:txBody>
      </p:sp>
      <p:grpSp>
        <p:nvGrpSpPr>
          <p:cNvPr id="18" name="グループ化 17">
            <a:extLst>
              <a:ext uri="{FF2B5EF4-FFF2-40B4-BE49-F238E27FC236}">
                <a16:creationId xmlns:a16="http://schemas.microsoft.com/office/drawing/2014/main" id="{1F99F6AF-E9FB-4B6A-4722-CE75CC0524C0}"/>
              </a:ext>
            </a:extLst>
          </p:cNvPr>
          <p:cNvGrpSpPr/>
          <p:nvPr/>
        </p:nvGrpSpPr>
        <p:grpSpPr>
          <a:xfrm>
            <a:off x="504000" y="8845588"/>
            <a:ext cx="6552000" cy="476060"/>
            <a:chOff x="504000" y="8425034"/>
            <a:chExt cx="6552000" cy="476060"/>
          </a:xfrm>
        </p:grpSpPr>
        <p:sp>
          <p:nvSpPr>
            <p:cNvPr id="66" name="正方形/長方形 65">
              <a:extLst>
                <a:ext uri="{FF2B5EF4-FFF2-40B4-BE49-F238E27FC236}">
                  <a16:creationId xmlns:a16="http://schemas.microsoft.com/office/drawing/2014/main" id="{53D9BEEC-6EDB-5173-74AA-AD580FCE3C5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72" name="四角形: 角を丸くする 71">
              <a:extLst>
                <a:ext uri="{FF2B5EF4-FFF2-40B4-BE49-F238E27FC236}">
                  <a16:creationId xmlns:a16="http://schemas.microsoft.com/office/drawing/2014/main" id="{71CBB089-AFF3-3E48-88E4-0656E8799411}"/>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7AA1B1B5-9194-2BA2-C55C-F759293035F7}"/>
              </a:ext>
            </a:extLst>
          </p:cNvPr>
          <p:cNvGrpSpPr/>
          <p:nvPr/>
        </p:nvGrpSpPr>
        <p:grpSpPr>
          <a:xfrm>
            <a:off x="503196" y="2624159"/>
            <a:ext cx="6552000" cy="252000"/>
            <a:chOff x="504000" y="5705617"/>
            <a:chExt cx="6552000" cy="252000"/>
          </a:xfrm>
        </p:grpSpPr>
        <p:sp>
          <p:nvSpPr>
            <p:cNvPr id="4" name="正方形/長方形 3">
              <a:extLst>
                <a:ext uri="{FF2B5EF4-FFF2-40B4-BE49-F238E27FC236}">
                  <a16:creationId xmlns:a16="http://schemas.microsoft.com/office/drawing/2014/main" id="{D9B70AEE-887F-640A-6C05-5A4EC232AAC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 name="テキスト ボックス 5">
              <a:extLst>
                <a:ext uri="{FF2B5EF4-FFF2-40B4-BE49-F238E27FC236}">
                  <a16:creationId xmlns:a16="http://schemas.microsoft.com/office/drawing/2014/main" id="{47A9B67B-6172-3E52-D787-3344BC783055}"/>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8" name="コンテンツ プレースホルダー 17">
            <a:extLst>
              <a:ext uri="{FF2B5EF4-FFF2-40B4-BE49-F238E27FC236}">
                <a16:creationId xmlns:a16="http://schemas.microsoft.com/office/drawing/2014/main" id="{AC073D11-8CE6-BC66-F27B-E71418C44879}"/>
              </a:ext>
            </a:extLst>
          </p:cNvPr>
          <p:cNvSpPr txBox="1">
            <a:spLocks/>
          </p:cNvSpPr>
          <p:nvPr/>
        </p:nvSpPr>
        <p:spPr>
          <a:xfrm>
            <a:off x="530196" y="3397821"/>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窓口に「</a:t>
            </a:r>
            <a:r>
              <a:rPr lang="ja-JP" altLang="en-US" sz="1200" u="wavyHeavy" dirty="0">
                <a:uFill>
                  <a:solidFill>
                    <a:srgbClr val="31926F"/>
                  </a:solidFill>
                </a:uFill>
              </a:rPr>
              <a:t>ワンストップサービス</a:t>
            </a:r>
            <a:r>
              <a:rPr lang="ja-JP" altLang="en-US" sz="1200" dirty="0"/>
              <a:t>」を導入したことにより、これまでは手続き等で来庁した市民が、各窓口を自分で回るようになっていたところを、職員が出向いて可能な限り</a:t>
            </a:r>
            <a:r>
              <a:rPr lang="en-US" altLang="ja-JP" sz="1200" dirty="0"/>
              <a:t>1</a:t>
            </a:r>
            <a:r>
              <a:rPr lang="ja-JP" altLang="en-US" sz="1200" dirty="0"/>
              <a:t>箇所の窓口で手続きが完結できるようになった。各来庁者がどの手続きを要するかについては、要件を伺って紙のチェックリストでチェックを行い、その順に案内するようにしている。</a:t>
            </a:r>
          </a:p>
          <a:p>
            <a:pPr marL="0" indent="144000" algn="just" fontAlgn="ctr">
              <a:lnSpc>
                <a:spcPct val="120000"/>
              </a:lnSpc>
              <a:spcBef>
                <a:spcPts val="0"/>
              </a:spcBef>
              <a:buNone/>
            </a:pPr>
            <a:r>
              <a:rPr lang="ja-JP" altLang="en-US" sz="1200" dirty="0"/>
              <a:t>対応が終わりそうになったところで、次の担当部署に内線スマートフォンで連絡する。次の部署が混んでいて手が離せないといった時には、その次の部署に連絡する等、臨機応変に対応している。</a:t>
            </a:r>
          </a:p>
        </p:txBody>
      </p:sp>
      <p:sp>
        <p:nvSpPr>
          <p:cNvPr id="11" name="コンテンツ プレースホルダー 17">
            <a:extLst>
              <a:ext uri="{FF2B5EF4-FFF2-40B4-BE49-F238E27FC236}">
                <a16:creationId xmlns:a16="http://schemas.microsoft.com/office/drawing/2014/main" id="{69236865-C9B3-0BA0-CE9C-9469C20D7324}"/>
              </a:ext>
            </a:extLst>
          </p:cNvPr>
          <p:cNvSpPr txBox="1">
            <a:spLocks/>
          </p:cNvSpPr>
          <p:nvPr/>
        </p:nvSpPr>
        <p:spPr>
          <a:xfrm>
            <a:off x="507363" y="3062591"/>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zh-TW" altLang="en-US" sz="1600" b="1" dirty="0"/>
              <a:t>職員派遣方式</a:t>
            </a:r>
          </a:p>
        </p:txBody>
      </p:sp>
      <p:sp>
        <p:nvSpPr>
          <p:cNvPr id="14" name="コンテンツ プレースホルダー 17">
            <a:extLst>
              <a:ext uri="{FF2B5EF4-FFF2-40B4-BE49-F238E27FC236}">
                <a16:creationId xmlns:a16="http://schemas.microsoft.com/office/drawing/2014/main" id="{42B264AC-7D56-7440-4585-2A42F53FA7DA}"/>
              </a:ext>
            </a:extLst>
          </p:cNvPr>
          <p:cNvSpPr txBox="1">
            <a:spLocks/>
          </p:cNvSpPr>
          <p:nvPr/>
        </p:nvSpPr>
        <p:spPr>
          <a:xfrm>
            <a:off x="506040" y="5464472"/>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北海道北見市</a:t>
            </a:r>
          </a:p>
          <a:p>
            <a:pPr marL="0" indent="144000" algn="just" fontAlgn="ctr">
              <a:lnSpc>
                <a:spcPct val="120000"/>
              </a:lnSpc>
              <a:spcBef>
                <a:spcPts val="0"/>
              </a:spcBef>
              <a:buNone/>
            </a:pPr>
            <a:r>
              <a:rPr lang="ja-JP" altLang="en-US" sz="1200" dirty="0"/>
              <a:t>来庁目的に合わせて手続きを一元化し、</a:t>
            </a:r>
            <a:r>
              <a:rPr lang="ja-JP" altLang="en-US" sz="1200" u="wavyHeavy" dirty="0">
                <a:uFill>
                  <a:solidFill>
                    <a:srgbClr val="31926F"/>
                  </a:solidFill>
                </a:uFill>
              </a:rPr>
              <a:t>ワンストップ</a:t>
            </a:r>
            <a:r>
              <a:rPr lang="ja-JP" altLang="en-US" sz="1200" dirty="0"/>
              <a:t>窓口を設置している。また、一元化に伴って、各種申請書の様式の見直しを行った。</a:t>
            </a:r>
          </a:p>
        </p:txBody>
      </p:sp>
      <p:sp>
        <p:nvSpPr>
          <p:cNvPr id="15" name="コンテンツ プレースホルダー 17">
            <a:extLst>
              <a:ext uri="{FF2B5EF4-FFF2-40B4-BE49-F238E27FC236}">
                <a16:creationId xmlns:a16="http://schemas.microsoft.com/office/drawing/2014/main" id="{74BAC415-86A5-7986-B985-168EB02588A2}"/>
              </a:ext>
            </a:extLst>
          </p:cNvPr>
          <p:cNvSpPr txBox="1">
            <a:spLocks/>
          </p:cNvSpPr>
          <p:nvPr/>
        </p:nvSpPr>
        <p:spPr>
          <a:xfrm>
            <a:off x="510101" y="5129242"/>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zh-TW" altLang="en-US" sz="1600" b="1" dirty="0"/>
              <a:t>総合窓口方式</a:t>
            </a:r>
          </a:p>
        </p:txBody>
      </p:sp>
      <p:sp>
        <p:nvSpPr>
          <p:cNvPr id="19" name="コンテンツ プレースホルダー 17">
            <a:extLst>
              <a:ext uri="{FF2B5EF4-FFF2-40B4-BE49-F238E27FC236}">
                <a16:creationId xmlns:a16="http://schemas.microsoft.com/office/drawing/2014/main" id="{0FE84B7F-D38D-93BE-F648-302F7A2ECF9A}"/>
              </a:ext>
            </a:extLst>
          </p:cNvPr>
          <p:cNvSpPr txBox="1">
            <a:spLocks/>
          </p:cNvSpPr>
          <p:nvPr/>
        </p:nvSpPr>
        <p:spPr>
          <a:xfrm>
            <a:off x="540653" y="6666941"/>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例えば転入の手続きをした際に、それに付随するような、児童手当やこども医療費、国民健康保険の加入など手続きがフロア内でできるようになっている。来庁時にフロアマネージャーが発券機の番号札を渡し、同じフロア内の手続きであれば同じ番号札で対応ができる。</a:t>
            </a:r>
          </a:p>
        </p:txBody>
      </p:sp>
      <p:sp>
        <p:nvSpPr>
          <p:cNvPr id="20" name="コンテンツ プレースホルダー 17">
            <a:extLst>
              <a:ext uri="{FF2B5EF4-FFF2-40B4-BE49-F238E27FC236}">
                <a16:creationId xmlns:a16="http://schemas.microsoft.com/office/drawing/2014/main" id="{58A8472B-D9EF-FD33-702E-452819AE05FE}"/>
              </a:ext>
            </a:extLst>
          </p:cNvPr>
          <p:cNvSpPr txBox="1">
            <a:spLocks/>
          </p:cNvSpPr>
          <p:nvPr/>
        </p:nvSpPr>
        <p:spPr>
          <a:xfrm>
            <a:off x="504373" y="6304817"/>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uFill>
                  <a:solidFill>
                    <a:srgbClr val="31926F"/>
                  </a:solidFill>
                </a:uFill>
              </a:rPr>
              <a:t>ワンフロアストップ</a:t>
            </a:r>
            <a:r>
              <a:rPr lang="ja-JP" altLang="en-US" sz="1600" b="1" dirty="0"/>
              <a:t>方式</a:t>
            </a:r>
          </a:p>
        </p:txBody>
      </p:sp>
    </p:spTree>
    <p:extLst>
      <p:ext uri="{BB962C8B-B14F-4D97-AF65-F5344CB8AC3E}">
        <p14:creationId xmlns:p14="http://schemas.microsoft.com/office/powerpoint/2010/main" val="1123975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 </a:t>
            </a:r>
            <a:r>
              <a:rPr kumimoji="1" lang="ja-JP" altLang="en-US" dirty="0"/>
              <a:t>　　　　　</a:t>
            </a:r>
            <a:r>
              <a:rPr lang="ja-JP" altLang="en-US" dirty="0"/>
              <a:t>書かない窓口</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spcBef>
                <a:spcPts val="0"/>
              </a:spcBef>
              <a:buNone/>
            </a:pPr>
            <a:r>
              <a:rPr lang="ja-JP" altLang="en-US" sz="1200" dirty="0"/>
              <a:t>住民が慣れない行政手続きをする際に、記載事項に悩みながら申請書を記入なければならず、住民の負担となっていた。書かない窓口システムは、この住民の負担軽減を目的としており、主に</a:t>
            </a:r>
            <a:r>
              <a:rPr lang="en-US" altLang="ja-JP" sz="1200" dirty="0"/>
              <a:t>2</a:t>
            </a:r>
            <a:r>
              <a:rPr lang="ja-JP" altLang="en-US" sz="1200" dirty="0"/>
              <a:t>種類の方法がある。</a:t>
            </a:r>
          </a:p>
        </p:txBody>
      </p:sp>
      <p:graphicFrame>
        <p:nvGraphicFramePr>
          <p:cNvPr id="9" name="表 80">
            <a:extLst>
              <a:ext uri="{FF2B5EF4-FFF2-40B4-BE49-F238E27FC236}">
                <a16:creationId xmlns:a16="http://schemas.microsoft.com/office/drawing/2014/main" id="{6AC28D8B-5A57-A18E-F623-4ADB47E7F19E}"/>
              </a:ext>
            </a:extLst>
          </p:cNvPr>
          <p:cNvGraphicFramePr>
            <a:graphicFrameLocks noGrp="1"/>
          </p:cNvGraphicFramePr>
          <p:nvPr>
            <p:extLst>
              <p:ext uri="{D42A27DB-BD31-4B8C-83A1-F6EECF244321}">
                <p14:modId xmlns:p14="http://schemas.microsoft.com/office/powerpoint/2010/main" val="2130672557"/>
              </p:ext>
            </p:extLst>
          </p:nvPr>
        </p:nvGraphicFramePr>
        <p:xfrm>
          <a:off x="503238" y="2136188"/>
          <a:ext cx="6568490" cy="3282346"/>
        </p:xfrm>
        <a:graphic>
          <a:graphicData uri="http://schemas.openxmlformats.org/drawingml/2006/table">
            <a:tbl>
              <a:tblPr firstRow="1" firstCol="1">
                <a:tableStyleId>{F5AB1C69-6EDB-4FF4-983F-18BD219EF322}</a:tableStyleId>
              </a:tblPr>
              <a:tblGrid>
                <a:gridCol w="398766">
                  <a:extLst>
                    <a:ext uri="{9D8B030D-6E8A-4147-A177-3AD203B41FA5}">
                      <a16:colId xmlns:a16="http://schemas.microsoft.com/office/drawing/2014/main" val="1463933327"/>
                    </a:ext>
                  </a:extLst>
                </a:gridCol>
                <a:gridCol w="3084862">
                  <a:extLst>
                    <a:ext uri="{9D8B030D-6E8A-4147-A177-3AD203B41FA5}">
                      <a16:colId xmlns:a16="http://schemas.microsoft.com/office/drawing/2014/main" val="3349740182"/>
                    </a:ext>
                  </a:extLst>
                </a:gridCol>
                <a:gridCol w="3084862">
                  <a:extLst>
                    <a:ext uri="{9D8B030D-6E8A-4147-A177-3AD203B41FA5}">
                      <a16:colId xmlns:a16="http://schemas.microsoft.com/office/drawing/2014/main" val="543356180"/>
                    </a:ext>
                  </a:extLst>
                </a:gridCol>
              </a:tblGrid>
              <a:tr h="30066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r>
                        <a:rPr kumimoji="1" lang="ja-JP" altLang="en-US" sz="1200">
                          <a:latin typeface="BIZ UDPゴシック" panose="020B0400000000000000" pitchFamily="50" charset="-128"/>
                          <a:ea typeface="BIZ UDPゴシック" panose="020B0400000000000000" pitchFamily="50" charset="-128"/>
                        </a:rPr>
                        <a:t>来庁して入力する方法</a:t>
                      </a:r>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r>
                        <a:rPr kumimoji="1" lang="ja-JP" altLang="en-US" sz="1200">
                          <a:latin typeface="BIZ UDPゴシック" panose="020B0400000000000000" pitchFamily="50" charset="-128"/>
                          <a:ea typeface="BIZ UDPゴシック" panose="020B0400000000000000" pitchFamily="50" charset="-128"/>
                        </a:rPr>
                        <a:t>来庁前に入力する方法</a:t>
                      </a:r>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954530">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特徴</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vert="eaVert">
                    <a:lnR w="12700" cmpd="sng">
                      <a:noFill/>
                    </a:lnR>
                    <a:lnT w="38100" cmpd="sng">
                      <a:noFill/>
                    </a:lnT>
                    <a:lnB w="12700" cap="flat" cmpd="sng" algn="ctr">
                      <a:solidFill>
                        <a:srgbClr val="FFFFFF"/>
                      </a:solidFill>
                      <a:prstDash val="solid"/>
                      <a:round/>
                      <a:headEnd type="none" w="med" len="med"/>
                      <a:tailEnd type="none" w="med" len="med"/>
                    </a:lnB>
                    <a:solidFill>
                      <a:srgbClr val="E8F09A"/>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職員が来庁者から申請内容を聞き取り、システムを操作して申請書を作成する。あるいは、来庁者自身が直接システムを操作し、申請書を作成する。</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mpd="sng">
                      <a:noFill/>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tc>
                  <a:txBody>
                    <a:bodyPr/>
                    <a:lstStyle/>
                    <a:p>
                      <a:pPr indent="144000"/>
                      <a:r>
                        <a:rPr kumimoji="1" lang="ja-JP" altLang="en-US" sz="1200" dirty="0">
                          <a:latin typeface="BIZ UDPゴシック" panose="020B0400000000000000" pitchFamily="50" charset="-128"/>
                          <a:ea typeface="BIZ UDPゴシック" panose="020B0400000000000000" pitchFamily="50" charset="-128"/>
                        </a:rPr>
                        <a:t>住民が事前にインターネット上で、申請書の項目を入力。完了後に</a:t>
                      </a:r>
                      <a:r>
                        <a:rPr kumimoji="1" lang="en-US" altLang="ja-JP" sz="1200" dirty="0">
                          <a:latin typeface="BIZ UDPゴシック" panose="020B0400000000000000" pitchFamily="50" charset="-128"/>
                          <a:ea typeface="BIZ UDPゴシック" panose="020B0400000000000000" pitchFamily="50" charset="-128"/>
                        </a:rPr>
                        <a:t>QR</a:t>
                      </a:r>
                      <a:r>
                        <a:rPr kumimoji="1" lang="ja-JP" altLang="en-US" sz="1200" dirty="0">
                          <a:latin typeface="BIZ UDPゴシック" panose="020B0400000000000000" pitchFamily="50" charset="-128"/>
                          <a:ea typeface="BIZ UDPゴシック" panose="020B0400000000000000" pitchFamily="50" charset="-128"/>
                        </a:rPr>
                        <a:t>コードが発行されるため、来庁して</a:t>
                      </a:r>
                      <a:r>
                        <a:rPr kumimoji="1" lang="en-US" altLang="ja-JP" sz="1200" dirty="0">
                          <a:latin typeface="BIZ UDPゴシック" panose="020B0400000000000000" pitchFamily="50" charset="-128"/>
                          <a:ea typeface="BIZ UDPゴシック" panose="020B0400000000000000" pitchFamily="50" charset="-128"/>
                        </a:rPr>
                        <a:t>QR</a:t>
                      </a:r>
                      <a:r>
                        <a:rPr kumimoji="1" lang="ja-JP" altLang="en-US" sz="1200" dirty="0">
                          <a:latin typeface="BIZ UDPゴシック" panose="020B0400000000000000" pitchFamily="50" charset="-128"/>
                          <a:ea typeface="BIZ UDPゴシック" panose="020B0400000000000000" pitchFamily="50" charset="-128"/>
                        </a:rPr>
                        <a:t>コードを提示する。</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38100" cmpd="sng">
                      <a:noFill/>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4241580154"/>
                  </a:ext>
                </a:extLst>
              </a:tr>
              <a:tr h="1111170">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lnT w="12700" cap="flat" cmpd="sng" algn="ctr">
                      <a:solidFill>
                        <a:srgbClr val="FFFFFF"/>
                      </a:solidFill>
                      <a:prstDash val="solid"/>
                      <a:round/>
                      <a:headEnd type="none" w="med" len="med"/>
                      <a:tailEnd type="none" w="med" len="med"/>
                    </a:lnT>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電子機器の取り扱いに慣れていない住民でも、職員とやり取りをしながら申請書を作成可能</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職員が聞き取る場合、入力内容の不備が生じにくい。</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窓口で職員が聞き取ったり、端末を操作して入力する必要が無いため、来庁者の窓口滞在時間が減少。混雑回避に繋がる。</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915982">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デメリット</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vert="eaVert">
                    <a:lnR w="12700" cmpd="sng">
                      <a:noFill/>
                    </a:lnR>
                    <a:solidFill>
                      <a:srgbClr val="E8F09A"/>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窓口で職員が聞き取ったり、来庁者が端末を操作したりして入力しなければならないため、</a:t>
                      </a:r>
                      <a:r>
                        <a:rPr kumimoji="1" lang="ja-JP" altLang="en-US" sz="1200" dirty="0">
                          <a:solidFill>
                            <a:schemeClr val="tx1"/>
                          </a:solidFill>
                          <a:latin typeface="BIZ UDPゴシック" panose="020B0400000000000000" pitchFamily="50" charset="-128"/>
                          <a:ea typeface="BIZ UDPゴシック" panose="020B0400000000000000" pitchFamily="50" charset="-128"/>
                        </a:rPr>
                        <a:t>申請書の作成に</a:t>
                      </a:r>
                      <a:r>
                        <a:rPr kumimoji="1" lang="ja-JP" altLang="en-US" sz="1200" dirty="0">
                          <a:latin typeface="BIZ UDPゴシック" panose="020B0400000000000000" pitchFamily="50" charset="-128"/>
                          <a:ea typeface="BIZ UDPゴシック" panose="020B0400000000000000" pitchFamily="50" charset="-128"/>
                        </a:rPr>
                        <a:t>一定の時間がかかる。</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電子機器の取り扱いに慣れていない住民には、利用が難しい可能性がある。</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職員の聞き取りに比べ、入力内容の不備が生じやすい。</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473623317"/>
                  </a:ext>
                </a:extLst>
              </a:tr>
            </a:tbl>
          </a:graphicData>
        </a:graphic>
      </p:graphicFrame>
      <p:sp>
        <p:nvSpPr>
          <p:cNvPr id="13" name="テキスト ボックス 12">
            <a:extLst>
              <a:ext uri="{FF2B5EF4-FFF2-40B4-BE49-F238E27FC236}">
                <a16:creationId xmlns:a16="http://schemas.microsoft.com/office/drawing/2014/main" id="{845F926C-C0B9-2837-0C42-5537B121FB74}"/>
              </a:ext>
            </a:extLst>
          </p:cNvPr>
          <p:cNvSpPr txBox="1"/>
          <p:nvPr/>
        </p:nvSpPr>
        <p:spPr>
          <a:xfrm>
            <a:off x="493295" y="6640826"/>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「自治体窓口</a:t>
            </a:r>
            <a:r>
              <a:rPr kumimoji="1" lang="en-US" altLang="ja-JP" sz="8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en-US" altLang="ja-JP" dirty="0"/>
              <a:t>SaaS</a:t>
            </a:r>
            <a:r>
              <a:rPr lang="ja-JP" altLang="en-US" dirty="0"/>
              <a:t>」、デジタル庁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5"/>
              </a:rPr>
              <a:t>https://www.digital.go.jp/policies/cs-dx/dxsaas</a:t>
            </a:r>
            <a:r>
              <a:rPr lang="ja-JP" altLang="en-US" dirty="0"/>
              <a:t>）</a:t>
            </a:r>
          </a:p>
        </p:txBody>
      </p:sp>
      <p:sp>
        <p:nvSpPr>
          <p:cNvPr id="15" name="コンテンツ プレースホルダー 17">
            <a:extLst>
              <a:ext uri="{FF2B5EF4-FFF2-40B4-BE49-F238E27FC236}">
                <a16:creationId xmlns:a16="http://schemas.microsoft.com/office/drawing/2014/main" id="{F131BFAD-CBF2-795F-C767-8B1C4ED3E9D8}"/>
              </a:ext>
            </a:extLst>
          </p:cNvPr>
          <p:cNvSpPr txBox="1">
            <a:spLocks/>
          </p:cNvSpPr>
          <p:nvPr/>
        </p:nvSpPr>
        <p:spPr>
          <a:xfrm>
            <a:off x="519729" y="5615913"/>
            <a:ext cx="6552000" cy="99681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spcBef>
                <a:spcPts val="0"/>
              </a:spcBef>
              <a:buNone/>
            </a:pPr>
            <a:r>
              <a:rPr lang="ja-JP" altLang="en-US" sz="1200" dirty="0"/>
              <a:t>書かない窓口については、デジタル庁からも、窓口</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ja-JP" altLang="en-US" sz="1200" dirty="0"/>
              <a:t>として推進されているところである。将来的にガバメントクラウドへ移行することを見据えた際に、「自治体窓口</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en-US" altLang="ja-JP" sz="1200" dirty="0"/>
              <a:t>SaaS</a:t>
            </a:r>
            <a:r>
              <a:rPr lang="en-US" altLang="ja-JP" sz="1200" baseline="30000" dirty="0"/>
              <a:t>*1</a:t>
            </a:r>
            <a:r>
              <a:rPr lang="ja-JP" altLang="en-US" sz="1200" dirty="0"/>
              <a:t>」は、ひとつの選定候補として考えられるため、参考にされたい。</a:t>
            </a:r>
            <a:endParaRPr lang="en-US" altLang="ja-JP" sz="1200" dirty="0"/>
          </a:p>
          <a:p>
            <a:pPr marL="0" indent="144000">
              <a:lnSpc>
                <a:spcPts val="1600"/>
              </a:lnSpc>
              <a:spcBef>
                <a:spcPts val="0"/>
              </a:spcBef>
              <a:buNone/>
            </a:pPr>
            <a:r>
              <a:rPr lang="ja-JP" altLang="en-US" sz="1200" dirty="0"/>
              <a:t>ここでは、書かない窓口システムの導入に当たって、議論を進める中での工夫や留意点について述べる。</a:t>
            </a:r>
          </a:p>
        </p:txBody>
      </p:sp>
    </p:spTree>
    <p:extLst>
      <p:ext uri="{BB962C8B-B14F-4D97-AF65-F5344CB8AC3E}">
        <p14:creationId xmlns:p14="http://schemas.microsoft.com/office/powerpoint/2010/main" val="2196912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48</a:t>
            </a:fld>
            <a:endParaRPr kumimoji="1" lang="ja-JP" altLang="en-US" dirty="0"/>
          </a:p>
        </p:txBody>
      </p:sp>
      <p:sp>
        <p:nvSpPr>
          <p:cNvPr id="11" name="テキスト プレースホルダー 10">
            <a:extLst>
              <a:ext uri="{FF2B5EF4-FFF2-40B4-BE49-F238E27FC236}">
                <a16:creationId xmlns:a16="http://schemas.microsoft.com/office/drawing/2014/main" id="{4DFFBDAF-01ED-6E8F-9CF2-66A9C4622BD1}"/>
              </a:ext>
            </a:extLst>
          </p:cNvPr>
          <p:cNvSpPr>
            <a:spLocks noGrp="1"/>
          </p:cNvSpPr>
          <p:nvPr>
            <p:ph type="body" sz="quarter" idx="14"/>
          </p:nvPr>
        </p:nvSpPr>
        <p:spPr>
          <a:xfrm>
            <a:off x="4986978" y="361990"/>
            <a:ext cx="2068859" cy="166199"/>
          </a:xfrm>
        </p:spPr>
        <p:txBody>
          <a:bodyPr/>
          <a:lstStyle/>
          <a:p>
            <a:r>
              <a:rPr lang="en-US" altLang="ja-JP" dirty="0"/>
              <a:t>4-2.</a:t>
            </a:r>
            <a:r>
              <a:rPr lang="ja-JP" altLang="en-US" dirty="0"/>
              <a:t> 書かない窓口</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176673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利用するネットワークの違い</a:t>
            </a:r>
          </a:p>
          <a:p>
            <a:pPr marL="0" indent="144000" algn="just" fontAlgn="ctr">
              <a:lnSpc>
                <a:spcPct val="120000"/>
              </a:lnSpc>
              <a:spcBef>
                <a:spcPts val="0"/>
              </a:spcBef>
              <a:buNone/>
            </a:pP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のパソコンで動作するシステムなのか、</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マイナンバー利用事務系</a:t>
            </a:r>
            <a:r>
              <a:rPr lang="ja-JP" altLang="en-US" sz="1200" dirty="0"/>
              <a:t>のパソコンで動作するシステムなのかで、基幹システムとの連携の容易さや、外字の対応方法が異なる。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3" y="2768142"/>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入力内容の流用機能</a:t>
            </a:r>
          </a:p>
          <a:p>
            <a:pPr marL="0" indent="144000" algn="just" fontAlgn="ctr">
              <a:lnSpc>
                <a:spcPct val="120000"/>
              </a:lnSpc>
              <a:spcBef>
                <a:spcPts val="0"/>
              </a:spcBef>
              <a:buNone/>
            </a:pPr>
            <a:r>
              <a:rPr lang="ja-JP" altLang="en-US" sz="1200" dirty="0"/>
              <a:t>一度に複数の申請書を作成する場合や、関連部署で手続きをする場合に、既に入力した情報をどれだけ流用・連携できるかが、</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ワンスオンリー</a:t>
            </a:r>
            <a:r>
              <a:rPr lang="ja-JP" altLang="en-US" sz="1200" dirty="0"/>
              <a:t>サービス実現において、重要なポイントとなる。</a:t>
            </a:r>
          </a:p>
        </p:txBody>
      </p:sp>
      <p:sp>
        <p:nvSpPr>
          <p:cNvPr id="36" name="コンテンツ プレースホルダー 17">
            <a:extLst>
              <a:ext uri="{FF2B5EF4-FFF2-40B4-BE49-F238E27FC236}">
                <a16:creationId xmlns:a16="http://schemas.microsoft.com/office/drawing/2014/main" id="{BC366BC1-E694-AF85-A739-D47E75D2DE3A}"/>
              </a:ext>
            </a:extLst>
          </p:cNvPr>
          <p:cNvSpPr txBox="1">
            <a:spLocks/>
          </p:cNvSpPr>
          <p:nvPr/>
        </p:nvSpPr>
        <p:spPr>
          <a:xfrm>
            <a:off x="1514323" y="377324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カメラ内蔵端末の調達</a:t>
            </a:r>
          </a:p>
          <a:p>
            <a:pPr marL="0" indent="144000" algn="just" fontAlgn="ctr">
              <a:lnSpc>
                <a:spcPct val="120000"/>
              </a:lnSpc>
              <a:spcBef>
                <a:spcPts val="0"/>
              </a:spcBef>
              <a:buNone/>
            </a:pPr>
            <a:r>
              <a:rPr lang="en-US" altLang="ja-JP" sz="1200" dirty="0"/>
              <a:t>QR</a:t>
            </a:r>
            <a:r>
              <a:rPr lang="ja-JP" altLang="en-US" sz="1200" dirty="0"/>
              <a:t>コードを読み取るためにはカメラが必要となる。外付けでカメラを利用するには、互換性の確認や、追加費用が必要となるため、端末調達の際に、カメラが内蔵された端末について検討しておくことが望ましい。</a:t>
            </a:r>
          </a:p>
        </p:txBody>
      </p:sp>
      <p:sp>
        <p:nvSpPr>
          <p:cNvPr id="15" name="フリーフォーム: 図形 14">
            <a:extLst>
              <a:ext uri="{FF2B5EF4-FFF2-40B4-BE49-F238E27FC236}">
                <a16:creationId xmlns:a16="http://schemas.microsoft.com/office/drawing/2014/main" id="{93D6A4DC-303A-1274-C8B8-62BA5D90540A}"/>
              </a:ext>
            </a:extLst>
          </p:cNvPr>
          <p:cNvSpPr>
            <a:spLocks noChangeAspect="1"/>
          </p:cNvSpPr>
          <p:nvPr/>
        </p:nvSpPr>
        <p:spPr>
          <a:xfrm>
            <a:off x="530302" y="1795373"/>
            <a:ext cx="823998" cy="828000"/>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a:p>
        </p:txBody>
      </p:sp>
      <p:pic>
        <p:nvPicPr>
          <p:cNvPr id="17" name="図 16" descr="アイコン&#10;&#10;自動的に生成された説明">
            <a:extLst>
              <a:ext uri="{FF2B5EF4-FFF2-40B4-BE49-F238E27FC236}">
                <a16:creationId xmlns:a16="http://schemas.microsoft.com/office/drawing/2014/main" id="{42756586-F4A6-89A0-3693-77A2E63A5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196" y="2833995"/>
            <a:ext cx="828000" cy="828000"/>
          </a:xfrm>
          <a:prstGeom prst="rect">
            <a:avLst/>
          </a:prstGeom>
        </p:spPr>
      </p:pic>
      <p:pic>
        <p:nvPicPr>
          <p:cNvPr id="19" name="図 18" descr="アイコン&#10;&#10;自動的に生成された説明">
            <a:extLst>
              <a:ext uri="{FF2B5EF4-FFF2-40B4-BE49-F238E27FC236}">
                <a16:creationId xmlns:a16="http://schemas.microsoft.com/office/drawing/2014/main" id="{95093338-0CDA-EDBC-3B19-58A5709A02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436" y="3828152"/>
            <a:ext cx="828000" cy="828000"/>
          </a:xfrm>
          <a:prstGeom prst="rect">
            <a:avLst/>
          </a:prstGeom>
        </p:spPr>
      </p:pic>
      <p:sp>
        <p:nvSpPr>
          <p:cNvPr id="22" name="コンテンツ プレースホルダー 17">
            <a:extLst>
              <a:ext uri="{FF2B5EF4-FFF2-40B4-BE49-F238E27FC236}">
                <a16:creationId xmlns:a16="http://schemas.microsoft.com/office/drawing/2014/main" id="{DE47ADE4-2BF8-9064-64D9-AD6BD0D4927A}"/>
              </a:ext>
            </a:extLst>
          </p:cNvPr>
          <p:cNvSpPr txBox="1">
            <a:spLocks/>
          </p:cNvSpPr>
          <p:nvPr/>
        </p:nvSpPr>
        <p:spPr>
          <a:xfrm>
            <a:off x="1514323" y="477833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対応時間の長時間化</a:t>
            </a:r>
          </a:p>
          <a:p>
            <a:pPr marL="0" indent="144000" algn="just" fontAlgn="ctr">
              <a:lnSpc>
                <a:spcPct val="120000"/>
              </a:lnSpc>
              <a:spcBef>
                <a:spcPts val="0"/>
              </a:spcBef>
              <a:buNone/>
            </a:pPr>
            <a:r>
              <a:rPr lang="ja-JP" altLang="en-US" sz="1200" dirty="0"/>
              <a:t>職員の聞き取りが円滑に進まないと、紙の申請書を利用した場合よりも対応時間がかかり、混雑の原因になる可能性がある。書かない窓口の操作時間の想定や、一部紙の申請書の利用継続について検討する必要がある。</a:t>
            </a:r>
          </a:p>
        </p:txBody>
      </p:sp>
      <p:sp>
        <p:nvSpPr>
          <p:cNvPr id="29" name="コンテンツ プレースホルダー 17">
            <a:extLst>
              <a:ext uri="{FF2B5EF4-FFF2-40B4-BE49-F238E27FC236}">
                <a16:creationId xmlns:a16="http://schemas.microsoft.com/office/drawing/2014/main" id="{6AEDC141-146C-FF0A-1C6C-09024E221A28}"/>
              </a:ext>
            </a:extLst>
          </p:cNvPr>
          <p:cNvSpPr txBox="1">
            <a:spLocks/>
          </p:cNvSpPr>
          <p:nvPr/>
        </p:nvSpPr>
        <p:spPr>
          <a:xfrm>
            <a:off x="1506686" y="577975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バックヤードの事務処理見直し</a:t>
            </a:r>
          </a:p>
          <a:p>
            <a:pPr marL="0" indent="144000" algn="just" fontAlgn="ctr">
              <a:lnSpc>
                <a:spcPct val="120000"/>
              </a:lnSpc>
              <a:spcBef>
                <a:spcPts val="0"/>
              </a:spcBef>
              <a:buNone/>
            </a:pPr>
            <a:r>
              <a:rPr lang="ja-JP" altLang="en-US" sz="1200" dirty="0"/>
              <a:t>申請内容の審査や、基幹システムへの入力に時間がかかると、来庁者の待ち時間が長くなり、滞留する原因となる。そのため、職員の事務処理を見直し、申請から交付までの手続き全体を効率化する必要がある。</a:t>
            </a:r>
          </a:p>
        </p:txBody>
      </p:sp>
      <p:sp>
        <p:nvSpPr>
          <p:cNvPr id="32" name="コンテンツ プレースホルダー 17">
            <a:extLst>
              <a:ext uri="{FF2B5EF4-FFF2-40B4-BE49-F238E27FC236}">
                <a16:creationId xmlns:a16="http://schemas.microsoft.com/office/drawing/2014/main" id="{3A881782-4341-ECB3-42D2-371FF5C1F6FF}"/>
              </a:ext>
            </a:extLst>
          </p:cNvPr>
          <p:cNvSpPr txBox="1">
            <a:spLocks/>
          </p:cNvSpPr>
          <p:nvPr/>
        </p:nvSpPr>
        <p:spPr>
          <a:xfrm>
            <a:off x="1506686" y="678484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必要な機器の設置スペースの検討</a:t>
            </a:r>
          </a:p>
          <a:p>
            <a:pPr marL="0" indent="144000" algn="just" fontAlgn="ctr">
              <a:lnSpc>
                <a:spcPct val="120000"/>
              </a:lnSpc>
              <a:spcBef>
                <a:spcPts val="0"/>
              </a:spcBef>
              <a:buNone/>
            </a:pPr>
            <a:r>
              <a:rPr lang="ja-JP" altLang="en-US" sz="1200" dirty="0"/>
              <a:t>システムを操作するタブレットパソコンや、それを映し出すモニター、決済端末、プリンタ等、機器の調達に加え、設置スペースの確保が必要がある。また、電源ケーブル類などの配線についても検討する必要がある。</a:t>
            </a:r>
          </a:p>
        </p:txBody>
      </p:sp>
      <p:sp>
        <p:nvSpPr>
          <p:cNvPr id="33" name="コンテンツ プレースホルダー 17">
            <a:extLst>
              <a:ext uri="{FF2B5EF4-FFF2-40B4-BE49-F238E27FC236}">
                <a16:creationId xmlns:a16="http://schemas.microsoft.com/office/drawing/2014/main" id="{FD770D1B-5458-1BA6-E2E1-E719B57439BF}"/>
              </a:ext>
            </a:extLst>
          </p:cNvPr>
          <p:cNvSpPr txBox="1">
            <a:spLocks/>
          </p:cNvSpPr>
          <p:nvPr/>
        </p:nvSpPr>
        <p:spPr>
          <a:xfrm>
            <a:off x="522559" y="7817516"/>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35" name="コンテンツ プレースホルダー 17">
            <a:extLst>
              <a:ext uri="{FF2B5EF4-FFF2-40B4-BE49-F238E27FC236}">
                <a16:creationId xmlns:a16="http://schemas.microsoft.com/office/drawing/2014/main" id="{11ECA270-0303-78DD-3BB4-A6D1021DA9AF}"/>
              </a:ext>
            </a:extLst>
          </p:cNvPr>
          <p:cNvSpPr txBox="1">
            <a:spLocks/>
          </p:cNvSpPr>
          <p:nvPr/>
        </p:nvSpPr>
        <p:spPr>
          <a:xfrm>
            <a:off x="1503317" y="814196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オペレーションの検討</a:t>
            </a:r>
          </a:p>
          <a:p>
            <a:pPr marL="0" indent="144000" algn="just" fontAlgn="ctr">
              <a:lnSpc>
                <a:spcPct val="120000"/>
              </a:lnSpc>
              <a:spcBef>
                <a:spcPts val="0"/>
              </a:spcBef>
              <a:buNone/>
            </a:pPr>
            <a:r>
              <a:rPr lang="ja-JP" altLang="en-US" sz="1200" dirty="0"/>
              <a:t>職員や来庁者の動線を想定しつつ、上記機器やケーブル類の配置を考慮した庁舎設計が必要である。また、記載台については、書かない窓口の運用方法を踏まえて、適正な数を用意する必要がある。</a:t>
            </a:r>
          </a:p>
        </p:txBody>
      </p:sp>
      <p:pic>
        <p:nvPicPr>
          <p:cNvPr id="51" name="図 50" descr="ロゴ, 会社名&#10;&#10;自動的に生成された説明">
            <a:extLst>
              <a:ext uri="{FF2B5EF4-FFF2-40B4-BE49-F238E27FC236}">
                <a16:creationId xmlns:a16="http://schemas.microsoft.com/office/drawing/2014/main" id="{C92FFB16-3930-E685-A588-C3A2D8E732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30" y="8171158"/>
            <a:ext cx="828000" cy="828000"/>
          </a:xfrm>
          <a:prstGeom prst="rect">
            <a:avLst/>
          </a:prstGeom>
        </p:spPr>
      </p:pic>
      <p:pic>
        <p:nvPicPr>
          <p:cNvPr id="10" name="図 9" descr="アイコン&#10;&#10;自動的に生成された説明">
            <a:extLst>
              <a:ext uri="{FF2B5EF4-FFF2-40B4-BE49-F238E27FC236}">
                <a16:creationId xmlns:a16="http://schemas.microsoft.com/office/drawing/2014/main" id="{D744E7B5-C00C-08A5-95BB-5BE68C1B83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330" y="4836735"/>
            <a:ext cx="828000" cy="828000"/>
          </a:xfrm>
          <a:prstGeom prst="rect">
            <a:avLst/>
          </a:prstGeom>
        </p:spPr>
      </p:pic>
      <p:pic>
        <p:nvPicPr>
          <p:cNvPr id="8" name="図 7" descr="アイコン&#10;&#10;自動的に生成された説明">
            <a:extLst>
              <a:ext uri="{FF2B5EF4-FFF2-40B4-BE49-F238E27FC236}">
                <a16:creationId xmlns:a16="http://schemas.microsoft.com/office/drawing/2014/main" id="{9F8C9132-4AE3-1D95-295C-BD21352696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938" y="5816822"/>
            <a:ext cx="828000" cy="828000"/>
          </a:xfrm>
          <a:prstGeom prst="rect">
            <a:avLst/>
          </a:prstGeom>
        </p:spPr>
      </p:pic>
      <p:pic>
        <p:nvPicPr>
          <p:cNvPr id="13" name="図 12" descr="アイコン&#10;&#10;中程度の精度で自動的に生成された説明">
            <a:extLst>
              <a:ext uri="{FF2B5EF4-FFF2-40B4-BE49-F238E27FC236}">
                <a16:creationId xmlns:a16="http://schemas.microsoft.com/office/drawing/2014/main" id="{22CB85BF-6306-CA1D-EEF6-6EF1E2780A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087" y="6817940"/>
            <a:ext cx="828000" cy="828000"/>
          </a:xfrm>
          <a:prstGeom prst="rect">
            <a:avLst/>
          </a:prstGeom>
        </p:spPr>
      </p:pic>
    </p:spTree>
    <p:extLst>
      <p:ext uri="{BB962C8B-B14F-4D97-AF65-F5344CB8AC3E}">
        <p14:creationId xmlns:p14="http://schemas.microsoft.com/office/powerpoint/2010/main" val="152556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49</a:t>
            </a:fld>
            <a:endParaRPr kumimoji="1" lang="ja-JP" altLang="en-US" dirty="0"/>
          </a:p>
        </p:txBody>
      </p:sp>
      <p:sp>
        <p:nvSpPr>
          <p:cNvPr id="6" name="テキスト プレースホルダー 5">
            <a:extLst>
              <a:ext uri="{FF2B5EF4-FFF2-40B4-BE49-F238E27FC236}">
                <a16:creationId xmlns:a16="http://schemas.microsoft.com/office/drawing/2014/main" id="{087F4EA2-8A8D-F385-C16D-AFB9E419E54B}"/>
              </a:ext>
            </a:extLst>
          </p:cNvPr>
          <p:cNvSpPr>
            <a:spLocks noGrp="1"/>
          </p:cNvSpPr>
          <p:nvPr>
            <p:ph type="body" sz="quarter" idx="14"/>
          </p:nvPr>
        </p:nvSpPr>
        <p:spPr>
          <a:xfrm>
            <a:off x="4986978" y="361990"/>
            <a:ext cx="2068859" cy="166199"/>
          </a:xfrm>
        </p:spPr>
        <p:txBody>
          <a:bodyPr/>
          <a:lstStyle/>
          <a:p>
            <a:r>
              <a:rPr lang="en-US" altLang="ja-JP" dirty="0"/>
              <a:t>4-2.</a:t>
            </a:r>
            <a:r>
              <a:rPr lang="ja-JP" altLang="en-US" dirty="0"/>
              <a:t> 書かない窓口</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7992"/>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46"/>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2-2.(3)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広島県海田町</a:t>
            </a:r>
          </a:p>
          <a:p>
            <a:pPr marL="0" indent="144000" algn="just" fontAlgn="ctr">
              <a:lnSpc>
                <a:spcPct val="120000"/>
              </a:lnSpc>
              <a:spcBef>
                <a:spcPts val="0"/>
              </a:spcBef>
              <a:buNone/>
            </a:pPr>
            <a:r>
              <a:rPr lang="ja-JP" altLang="en-US" sz="1200" dirty="0"/>
              <a:t>「総合申請システム」を準備しており、庁舎内の証明書発行窓口に用意したタブレット端末を、来庁者がマイナンバーカードを使って操作することで、基幹システムに連動して、手書きしなくても証明書が発行できる「総合申請システム」の導入を進めてい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2-3.(3)</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東京都荒川区</a:t>
            </a:r>
          </a:p>
          <a:p>
            <a:pPr marL="0" indent="144000" algn="just" fontAlgn="ctr">
              <a:lnSpc>
                <a:spcPct val="120000"/>
              </a:lnSpc>
              <a:spcBef>
                <a:spcPts val="0"/>
              </a:spcBef>
              <a:buNone/>
            </a:pPr>
            <a:r>
              <a:rPr lang="ja-JP" altLang="en-US" sz="1200" dirty="0"/>
              <a:t>転入・転居・転出の届出書及び引越に伴う各種申請書を</a:t>
            </a:r>
            <a:r>
              <a:rPr lang="en-US" altLang="ja-JP" sz="1200" dirty="0"/>
              <a:t>Web</a:t>
            </a:r>
            <a:r>
              <a:rPr lang="ja-JP" altLang="en-US" sz="1200" dirty="0"/>
              <a:t>上で作成できる「申請書一括作成サービス」を実施している。</a:t>
            </a:r>
            <a:r>
              <a:rPr lang="en-US" altLang="ja-JP" sz="1200" dirty="0"/>
              <a:t>Web</a:t>
            </a:r>
            <a:r>
              <a:rPr lang="ja-JP" altLang="en-US" sz="1200" dirty="0"/>
              <a:t>上で申請情報を入力して</a:t>
            </a:r>
            <a:r>
              <a:rPr lang="en-US" altLang="ja-JP" sz="1200" dirty="0"/>
              <a:t>QR</a:t>
            </a:r>
            <a:r>
              <a:rPr lang="ja-JP" altLang="en-US" sz="1200" dirty="0"/>
              <a:t>コードを作成し、窓口に提示すると、職員側のプリンタから出力できるようになっている。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113019"/>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48229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書かない窓口を検討するに当たっては、当該施策と関連性が高い以下の戦略についても参照されたい。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076345"/>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0863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5558687-ADE8-2773-9A22-CA5A0EAE5898}"/>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50" name="think-cell data - do not delete" hidden="1">
                        <a:extLst>
                          <a:ext uri="{FF2B5EF4-FFF2-40B4-BE49-F238E27FC236}">
                            <a16:creationId xmlns:a16="http://schemas.microsoft.com/office/drawing/2014/main" id="{C5558687-ADE8-2773-9A22-CA5A0EAE5898}"/>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70" name="テキスト ボックス 69">
            <a:extLst>
              <a:ext uri="{FF2B5EF4-FFF2-40B4-BE49-F238E27FC236}">
                <a16:creationId xmlns:a16="http://schemas.microsoft.com/office/drawing/2014/main" id="{01D93CE3-032F-4BB6-7CBD-EBE707EE7290}"/>
              </a:ext>
            </a:extLst>
          </p:cNvPr>
          <p:cNvSpPr txBox="1"/>
          <p:nvPr/>
        </p:nvSpPr>
        <p:spPr>
          <a:xfrm>
            <a:off x="503237" y="1368000"/>
            <a:ext cx="5983287" cy="8712000"/>
          </a:xfrm>
          <a:prstGeom prst="rect">
            <a:avLst/>
          </a:prstGeom>
          <a:noFill/>
        </p:spPr>
        <p:txBody>
          <a:bodyPr wrap="square" lIns="0" tIns="0" rIns="0" bIns="0" rtlCol="0">
            <a:noAutofit/>
          </a:bodyPr>
          <a:lstStyle/>
          <a:p>
            <a:pPr marL="0" marR="0" lvl="0" indent="0" algn="l" defTabSz="497754" rtl="0" eaLnBrk="1" fontAlgn="ctr" latinLnBrk="0" hangingPunct="1">
              <a:lnSpc>
                <a:spcPct val="130000"/>
              </a:lnSpc>
              <a:spcBef>
                <a:spcPts val="0"/>
              </a:spcBef>
              <a:spcAft>
                <a:spcPts val="0"/>
              </a:spcAft>
              <a:buClrTx/>
              <a:buSzTx/>
              <a:buFont typeface="Arial" panose="020B0604020202020204" pitchFamily="34" charset="0"/>
              <a:buNone/>
              <a:tabLst/>
              <a:defRPr/>
            </a:pPr>
            <a:r>
              <a:rPr kumimoji="0" lang="en-US" altLang="ja-JP" sz="1800" b="1" i="0" u="none" strike="noStrike" kern="1200" cap="none" spc="0" normalizeH="0" baseline="0" noProof="0" dirty="0">
                <a:ln>
                  <a:noFill/>
                </a:ln>
                <a:solidFill>
                  <a:srgbClr val="31926F"/>
                </a:solidFill>
                <a:effectLst/>
                <a:uLnTx/>
                <a:uFillTx/>
                <a:latin typeface="BIZ UDPゴシック"/>
                <a:ea typeface="BIZ UDPゴシック"/>
                <a:cs typeface="+mn-cs"/>
              </a:rPr>
              <a:t>5. </a:t>
            </a:r>
            <a:r>
              <a:rPr lang="ja-JP" altLang="en-US" sz="1800" b="1" dirty="0">
                <a:solidFill>
                  <a:srgbClr val="000000"/>
                </a:solidFill>
                <a:latin typeface="BIZ UDPゴシック"/>
                <a:ea typeface="BIZ UDPゴシック"/>
              </a:rPr>
              <a:t>未来に向けて</a:t>
            </a:r>
            <a:endParaRPr kumimoji="0" lang="en-US" altLang="ja-JP" sz="1800" b="1"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57188" lvl="1" defTabSz="5287963" fontAlgn="ctr">
              <a:lnSpc>
                <a:spcPct val="130000"/>
              </a:lnSpc>
              <a:defRPr/>
            </a:pP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5-1.</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未来を見据えた庁舎</a:t>
            </a:r>
            <a:r>
              <a:rPr kumimoji="0" lang="en-US" altLang="ja-JP" sz="16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100</a:t>
            </a:r>
          </a:p>
          <a:p>
            <a:pPr marL="0" lvl="1" defTabSz="5287963" fontAlgn="ctr">
              <a:lnSpc>
                <a:spcPct val="130000"/>
              </a:lnSpc>
              <a:defRPr/>
            </a:pPr>
            <a:endParaRPr lang="en-US" altLang="ja-JP" sz="1600" dirty="0">
              <a:solidFill>
                <a:srgbClr val="000000"/>
              </a:solidFill>
              <a:latin typeface="BIZ UDPゴシック"/>
              <a:ea typeface="BIZ UDPゴシック"/>
            </a:endParaRPr>
          </a:p>
          <a:p>
            <a:pPr marL="0" lvl="1" defTabSz="5287963" fontAlgn="ctr">
              <a:lnSpc>
                <a:spcPct val="130000"/>
              </a:lnSpc>
              <a:defRPr/>
            </a:pPr>
            <a:r>
              <a:rPr lang="ja-JP" altLang="en-US" sz="1800" b="1" dirty="0">
                <a:latin typeface="BIZ UDPゴシック"/>
                <a:ea typeface="BIZ UDPゴシック"/>
              </a:rPr>
              <a:t>参考資料</a:t>
            </a:r>
            <a:r>
              <a:rPr kumimoji="0" lang="en-US" altLang="ja-JP" sz="18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8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101</a:t>
            </a:r>
            <a:endParaRPr lang="en-US" altLang="ja-JP" sz="1800" b="1" dirty="0">
              <a:latin typeface="BIZ UDPゴシック"/>
              <a:ea typeface="BIZ UDPゴシック"/>
            </a:endParaRPr>
          </a:p>
          <a:p>
            <a:pPr marL="0" lvl="1" defTabSz="5287963" fontAlgn="ctr">
              <a:lnSpc>
                <a:spcPct val="130000"/>
              </a:lnSpc>
              <a:defRPr/>
            </a:pPr>
            <a:endParaRPr lang="en-US" altLang="ja-JP" sz="1800" b="1" dirty="0">
              <a:latin typeface="BIZ UDPゴシック"/>
              <a:ea typeface="BIZ UDPゴシック"/>
            </a:endParaRPr>
          </a:p>
          <a:p>
            <a:pPr marL="0" lvl="1" defTabSz="5287963" fontAlgn="ctr">
              <a:lnSpc>
                <a:spcPct val="130000"/>
              </a:lnSpc>
              <a:defRPr/>
            </a:pPr>
            <a:r>
              <a:rPr lang="ja-JP" altLang="en-US" sz="1800" b="1" dirty="0">
                <a:latin typeface="BIZ UDPゴシック"/>
                <a:ea typeface="BIZ UDPゴシック"/>
              </a:rPr>
              <a:t>用語集</a:t>
            </a:r>
            <a:r>
              <a:rPr kumimoji="0" lang="en-US" altLang="ja-JP" sz="1800" b="0" i="0" u="dottedHeavy" strike="noStrike" kern="1200" cap="none" spc="0" normalizeH="0" baseline="42000" noProof="0" dirty="0">
                <a:ln>
                  <a:noFill/>
                </a:ln>
                <a:solidFill>
                  <a:srgbClr val="000000"/>
                </a:solidFill>
                <a:effectLst/>
                <a:uLnTx/>
                <a:uFillTx/>
                <a:latin typeface="BIZ UDPゴシック"/>
                <a:ea typeface="BIZ UDPゴシック"/>
                <a:cs typeface="+mn-cs"/>
              </a:rPr>
              <a:t>	</a:t>
            </a:r>
            <a:r>
              <a:rPr kumimoji="0" lang="en-US" altLang="ja-JP" sz="1800" b="0" i="0" u="none" strike="noStrike" kern="1200" cap="none" spc="0" normalizeH="0" baseline="0" noProof="0" dirty="0">
                <a:ln>
                  <a:noFill/>
                </a:ln>
                <a:solidFill>
                  <a:srgbClr val="000000"/>
                </a:solidFill>
                <a:effectLst/>
                <a:uLnTx/>
                <a:uFillTx/>
                <a:latin typeface="BIZ UDPゴシック"/>
                <a:ea typeface="BIZ UDPゴシック"/>
                <a:cs typeface="+mn-cs"/>
              </a:rPr>
              <a:t> </a:t>
            </a:r>
            <a:r>
              <a:rPr kumimoji="0"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103</a:t>
            </a:r>
            <a:endParaRPr lang="ja-JP" altLang="en-US" sz="1800" b="1" dirty="0">
              <a:latin typeface="BIZ UDPゴシック"/>
              <a:ea typeface="BIZ UDPゴシック"/>
            </a:endParaRPr>
          </a:p>
        </p:txBody>
      </p:sp>
      <p:sp>
        <p:nvSpPr>
          <p:cNvPr id="2" name="タイトル 1">
            <a:extLst>
              <a:ext uri="{FF2B5EF4-FFF2-40B4-BE49-F238E27FC236}">
                <a16:creationId xmlns:a16="http://schemas.microsoft.com/office/drawing/2014/main" id="{8A1F97A8-1A24-0880-C3F7-55D2C1DFAE38}"/>
              </a:ext>
            </a:extLst>
          </p:cNvPr>
          <p:cNvSpPr>
            <a:spLocks noGrp="1"/>
          </p:cNvSpPr>
          <p:nvPr>
            <p:ph type="title"/>
          </p:nvPr>
        </p:nvSpPr>
        <p:spPr/>
        <p:txBody>
          <a:bodyPr vert="horz"/>
          <a:lstStyle/>
          <a:p>
            <a:r>
              <a:rPr kumimoji="1" lang="ja-JP" altLang="en-US" dirty="0"/>
              <a:t>目次</a:t>
            </a:r>
          </a:p>
        </p:txBody>
      </p:sp>
      <p:sp>
        <p:nvSpPr>
          <p:cNvPr id="4" name="スライド番号プレースホルダー 3">
            <a:extLst>
              <a:ext uri="{FF2B5EF4-FFF2-40B4-BE49-F238E27FC236}">
                <a16:creationId xmlns:a16="http://schemas.microsoft.com/office/drawing/2014/main" id="{A6215B84-4300-0083-EF42-0AD8C032621A}"/>
              </a:ext>
            </a:extLst>
          </p:cNvPr>
          <p:cNvSpPr>
            <a:spLocks noGrp="1"/>
          </p:cNvSpPr>
          <p:nvPr>
            <p:ph type="sldNum" sz="quarter" idx="12"/>
          </p:nvPr>
        </p:nvSpPr>
        <p:spPr/>
        <p:txBody>
          <a:bodyPr/>
          <a:lstStyle/>
          <a:p>
            <a:fld id="{741C99BD-4CB3-4AB8-B45E-067A6B3414C4}" type="slidenum">
              <a:rPr kumimoji="1" lang="ja-JP" altLang="en-US" smtClean="0"/>
              <a:pPr/>
              <a:t>5</a:t>
            </a:fld>
            <a:endParaRPr kumimoji="1" lang="ja-JP" altLang="en-US" dirty="0"/>
          </a:p>
        </p:txBody>
      </p:sp>
      <p:sp>
        <p:nvSpPr>
          <p:cNvPr id="3" name="正方形/長方形 2">
            <a:extLst>
              <a:ext uri="{FF2B5EF4-FFF2-40B4-BE49-F238E27FC236}">
                <a16:creationId xmlns:a16="http://schemas.microsoft.com/office/drawing/2014/main" id="{E9E44439-EFDD-4EB4-1411-852813AE094F}"/>
              </a:ext>
            </a:extLst>
          </p:cNvPr>
          <p:cNvSpPr/>
          <p:nvPr/>
        </p:nvSpPr>
        <p:spPr>
          <a:xfrm>
            <a:off x="387874" y="4324209"/>
            <a:ext cx="6553200" cy="22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en-US" altLang="ja-JP" sz="1200" spc="-3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spc="-30" dirty="0">
                <a:solidFill>
                  <a:srgbClr val="000000"/>
                </a:solidFill>
                <a:latin typeface="BIZ UDPゴシック" panose="020B0400000000000000" pitchFamily="50" charset="-128"/>
                <a:ea typeface="BIZ UDPゴシック" panose="020B0400000000000000" pitchFamily="50" charset="-128"/>
              </a:rPr>
              <a:t>文章中で緑色の下線 「 </a:t>
            </a:r>
            <a:r>
              <a:rPr kumimoji="1" lang="ja-JP" altLang="en-US" sz="1200" u="wavyHeavy" spc="-3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　　　</a:t>
            </a:r>
            <a:r>
              <a:rPr kumimoji="1" lang="ja-JP" altLang="en-US" sz="1200" spc="-30" dirty="0">
                <a:solidFill>
                  <a:srgbClr val="000000"/>
                </a:solidFill>
                <a:latin typeface="BIZ UDPゴシック" panose="020B0400000000000000" pitchFamily="50" charset="-128"/>
                <a:ea typeface="BIZ UDPゴシック" panose="020B0400000000000000" pitchFamily="50" charset="-128"/>
              </a:rPr>
              <a:t> 」 がある単語は、「用語集」を参照されたい。</a:t>
            </a:r>
          </a:p>
        </p:txBody>
      </p:sp>
    </p:spTree>
    <p:extLst>
      <p:ext uri="{BB962C8B-B14F-4D97-AF65-F5344CB8AC3E}">
        <p14:creationId xmlns:p14="http://schemas.microsoft.com/office/powerpoint/2010/main" val="394460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50</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4-3. </a:t>
            </a:r>
            <a:r>
              <a:rPr kumimoji="1" lang="ja-JP" altLang="en-US" dirty="0"/>
              <a:t>　　　　　デジタルサイネージ</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99681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kumimoji="1" lang="ja-JP" altLang="en-US" sz="1200" dirty="0"/>
              <a:t>窓口</a:t>
            </a:r>
            <a:r>
              <a:rPr lang="ja-JP" altLang="en-US" sz="1200" dirty="0"/>
              <a:t>において、</a:t>
            </a:r>
            <a:r>
              <a:rPr kumimoji="1" lang="ja-JP" altLang="en-US" sz="1200" dirty="0"/>
              <a:t>主に発券機の整理番号等を表示すると、窓口対応中の番号や、呼出中の番号がわかるようになる。来庁者はおおよその待ち時間を想定できるため、</a:t>
            </a:r>
            <a:r>
              <a:rPr lang="ja-JP" altLang="en-US" sz="1200" dirty="0"/>
              <a:t>一時的に待合スペースから離れることも可能になり、</a:t>
            </a:r>
            <a:r>
              <a:rPr kumimoji="1" lang="ja-JP" altLang="en-US" sz="1200" dirty="0"/>
              <a:t>ストレス緩和効果が期待できる。また、職員は、窓口が混雑していても来庁者を探す必要が無くなり、番号で呼び出しを行うため、来庁者のプライバシーの保護に繋がる。</a:t>
            </a:r>
            <a:endParaRPr kumimoji="1" lang="en-US" altLang="ja-JP" sz="1200" dirty="0"/>
          </a:p>
          <a:p>
            <a:pPr marL="0" indent="144000">
              <a:lnSpc>
                <a:spcPts val="1600"/>
              </a:lnSpc>
              <a:spcBef>
                <a:spcPts val="0"/>
              </a:spcBef>
              <a:buNone/>
            </a:pPr>
            <a:r>
              <a:rPr lang="ja-JP" altLang="en-US" sz="1200" dirty="0"/>
              <a:t>窓口方式に沿った表示内容としては、例として以下のようなものが想定される。</a:t>
            </a:r>
          </a:p>
        </p:txBody>
      </p:sp>
      <p:sp>
        <p:nvSpPr>
          <p:cNvPr id="25" name="コンテンツ プレースホルダー 17">
            <a:extLst>
              <a:ext uri="{FF2B5EF4-FFF2-40B4-BE49-F238E27FC236}">
                <a16:creationId xmlns:a16="http://schemas.microsoft.com/office/drawing/2014/main" id="{0D821081-5D42-0A33-EB2B-AB20344FE169}"/>
              </a:ext>
            </a:extLst>
          </p:cNvPr>
          <p:cNvSpPr txBox="1">
            <a:spLocks/>
          </p:cNvSpPr>
          <p:nvPr/>
        </p:nvSpPr>
        <p:spPr>
          <a:xfrm>
            <a:off x="1017301" y="4647137"/>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職員派遣方式の場合、窓口が共有のため、基本的に小さい番号から順番に表示する。表示内容が少ないため、コンパクトなデジタルサイネージも利用可能</a:t>
            </a:r>
            <a:endParaRPr lang="en-US" altLang="ja-JP" sz="1200" dirty="0"/>
          </a:p>
        </p:txBody>
      </p:sp>
      <p:sp>
        <p:nvSpPr>
          <p:cNvPr id="28" name="コンテンツ プレースホルダー 17">
            <a:extLst>
              <a:ext uri="{FF2B5EF4-FFF2-40B4-BE49-F238E27FC236}">
                <a16:creationId xmlns:a16="http://schemas.microsoft.com/office/drawing/2014/main" id="{2CD8814B-43D6-F2C2-66AD-0240D9A43DB2}"/>
              </a:ext>
            </a:extLst>
          </p:cNvPr>
          <p:cNvSpPr txBox="1">
            <a:spLocks/>
          </p:cNvSpPr>
          <p:nvPr/>
        </p:nvSpPr>
        <p:spPr>
          <a:xfrm>
            <a:off x="1344178" y="4242015"/>
            <a:ext cx="1876257" cy="24604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b="1" dirty="0"/>
              <a:t>呼出番号に特化</a:t>
            </a:r>
          </a:p>
        </p:txBody>
      </p:sp>
      <p:sp>
        <p:nvSpPr>
          <p:cNvPr id="31" name="コンテンツ プレースホルダー 17">
            <a:extLst>
              <a:ext uri="{FF2B5EF4-FFF2-40B4-BE49-F238E27FC236}">
                <a16:creationId xmlns:a16="http://schemas.microsoft.com/office/drawing/2014/main" id="{C4129CD3-5828-0290-1AB4-D70B798A0243}"/>
              </a:ext>
            </a:extLst>
          </p:cNvPr>
          <p:cNvSpPr txBox="1">
            <a:spLocks/>
          </p:cNvSpPr>
          <p:nvPr/>
        </p:nvSpPr>
        <p:spPr>
          <a:xfrm>
            <a:off x="4280941" y="4254918"/>
            <a:ext cx="1876257" cy="24604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手続き別に番号表示</a:t>
            </a:r>
          </a:p>
        </p:txBody>
      </p:sp>
      <p:sp>
        <p:nvSpPr>
          <p:cNvPr id="32" name="コンテンツ プレースホルダー 17">
            <a:extLst>
              <a:ext uri="{FF2B5EF4-FFF2-40B4-BE49-F238E27FC236}">
                <a16:creationId xmlns:a16="http://schemas.microsoft.com/office/drawing/2014/main" id="{85ED42A5-7238-F4FA-617A-98914802D60D}"/>
              </a:ext>
            </a:extLst>
          </p:cNvPr>
          <p:cNvSpPr txBox="1">
            <a:spLocks/>
          </p:cNvSpPr>
          <p:nvPr/>
        </p:nvSpPr>
        <p:spPr>
          <a:xfrm>
            <a:off x="3910670" y="4647136"/>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総合窓口方式や、</a:t>
            </a:r>
            <a:r>
              <a:rPr lang="ja-JP" altLang="en-US" sz="1200" u="wavyHeavy" dirty="0">
                <a:uFill>
                  <a:solidFill>
                    <a:srgbClr val="31926F"/>
                  </a:solidFill>
                </a:uFill>
              </a:rPr>
              <a:t>ワンフロアストップ</a:t>
            </a:r>
            <a:r>
              <a:rPr lang="ja-JP" altLang="en-US" sz="1200" dirty="0"/>
              <a:t>方式の場合、手続きごとに番号を振り分けて表示する。表示内容が多いため、大型なデジタルサイネージが適している。</a:t>
            </a:r>
            <a:endParaRPr lang="en-US" altLang="ja-JP" sz="1200" dirty="0"/>
          </a:p>
        </p:txBody>
      </p:sp>
      <p:sp>
        <p:nvSpPr>
          <p:cNvPr id="9" name="コンテンツ プレースホルダー 17">
            <a:extLst>
              <a:ext uri="{FF2B5EF4-FFF2-40B4-BE49-F238E27FC236}">
                <a16:creationId xmlns:a16="http://schemas.microsoft.com/office/drawing/2014/main" id="{789C9E69-16EE-D5AA-777D-0FCA51F7D188}"/>
              </a:ext>
            </a:extLst>
          </p:cNvPr>
          <p:cNvSpPr txBox="1">
            <a:spLocks/>
          </p:cNvSpPr>
          <p:nvPr/>
        </p:nvSpPr>
        <p:spPr>
          <a:xfrm>
            <a:off x="519729" y="5630109"/>
            <a:ext cx="6552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デジタルサイネージは、投影するコンテンツを変えることで、様々な目的で活用できるため、汎用性が高い。ここでは、窓口での導入に加えて、より高い導入効果を得るための検討事項についても、例として挙げる。</a:t>
            </a:r>
          </a:p>
        </p:txBody>
      </p:sp>
      <p:grpSp>
        <p:nvGrpSpPr>
          <p:cNvPr id="13" name="グループ化 12">
            <a:extLst>
              <a:ext uri="{FF2B5EF4-FFF2-40B4-BE49-F238E27FC236}">
                <a16:creationId xmlns:a16="http://schemas.microsoft.com/office/drawing/2014/main" id="{9037F55F-A637-3840-2490-5E6B6E8E935E}"/>
              </a:ext>
            </a:extLst>
          </p:cNvPr>
          <p:cNvGrpSpPr/>
          <p:nvPr/>
        </p:nvGrpSpPr>
        <p:grpSpPr>
          <a:xfrm>
            <a:off x="1075553" y="2555344"/>
            <a:ext cx="2302648" cy="1534347"/>
            <a:chOff x="3935413" y="2349500"/>
            <a:chExt cx="3240087" cy="2159000"/>
          </a:xfrm>
        </p:grpSpPr>
        <p:sp>
          <p:nvSpPr>
            <p:cNvPr id="14" name="正方形/長方形 13">
              <a:extLst>
                <a:ext uri="{FF2B5EF4-FFF2-40B4-BE49-F238E27FC236}">
                  <a16:creationId xmlns:a16="http://schemas.microsoft.com/office/drawing/2014/main" id="{631E276D-8963-861A-A92F-D7391FD465BA}"/>
                </a:ext>
              </a:extLst>
            </p:cNvPr>
            <p:cNvSpPr/>
            <p:nvPr/>
          </p:nvSpPr>
          <p:spPr>
            <a:xfrm>
              <a:off x="3935413" y="2349500"/>
              <a:ext cx="3240087" cy="2159000"/>
            </a:xfrm>
            <a:prstGeom prst="rect">
              <a:avLst/>
            </a:prstGeom>
            <a:solidFill>
              <a:schemeClr val="bg1"/>
            </a:solid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17">
              <a:extLst>
                <a:ext uri="{FF2B5EF4-FFF2-40B4-BE49-F238E27FC236}">
                  <a16:creationId xmlns:a16="http://schemas.microsoft.com/office/drawing/2014/main" id="{04AE0622-0C6D-0AE6-6D6B-564A7843C86C}"/>
                </a:ext>
              </a:extLst>
            </p:cNvPr>
            <p:cNvSpPr txBox="1">
              <a:spLocks/>
            </p:cNvSpPr>
            <p:nvPr/>
          </p:nvSpPr>
          <p:spPr>
            <a:xfrm>
              <a:off x="4617327" y="2504655"/>
              <a:ext cx="1876256" cy="2381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100" b="1" dirty="0"/>
                <a:t>お呼び出し中の番号</a:t>
              </a:r>
            </a:p>
          </p:txBody>
        </p:sp>
        <p:grpSp>
          <p:nvGrpSpPr>
            <p:cNvPr id="17" name="グループ化 16">
              <a:extLst>
                <a:ext uri="{FF2B5EF4-FFF2-40B4-BE49-F238E27FC236}">
                  <a16:creationId xmlns:a16="http://schemas.microsoft.com/office/drawing/2014/main" id="{EEAD5865-23DB-69E3-0DF1-AA37BEAC884F}"/>
                </a:ext>
              </a:extLst>
            </p:cNvPr>
            <p:cNvGrpSpPr/>
            <p:nvPr/>
          </p:nvGrpSpPr>
          <p:grpSpPr>
            <a:xfrm>
              <a:off x="4238704" y="2851877"/>
              <a:ext cx="928374" cy="716851"/>
              <a:chOff x="4558744" y="3066092"/>
              <a:chExt cx="928374" cy="716851"/>
            </a:xfrm>
          </p:grpSpPr>
          <p:sp>
            <p:nvSpPr>
              <p:cNvPr id="26" name="テキスト ボックス 25">
                <a:extLst>
                  <a:ext uri="{FF2B5EF4-FFF2-40B4-BE49-F238E27FC236}">
                    <a16:creationId xmlns:a16="http://schemas.microsoft.com/office/drawing/2014/main" id="{0C3EF3E8-884F-8BC1-8303-AFC8DE0D2C39}"/>
                  </a:ext>
                </a:extLst>
              </p:cNvPr>
              <p:cNvSpPr txBox="1"/>
              <p:nvPr/>
            </p:nvSpPr>
            <p:spPr>
              <a:xfrm>
                <a:off x="4558744" y="3075057"/>
                <a:ext cx="915511" cy="707886"/>
              </a:xfrm>
              <a:prstGeom prst="rect">
                <a:avLst/>
              </a:prstGeom>
              <a:solidFill>
                <a:srgbClr val="31926F"/>
              </a:solidFill>
            </p:spPr>
            <p:txBody>
              <a:bodyPr wrap="square" rtlCol="0" anchor="ctr" anchorCtr="1">
                <a:spAutoFit/>
              </a:bodyPr>
              <a:lstStyle/>
              <a:p>
                <a:pPr algn="ctr"/>
                <a:endParaRPr kumimoji="1" lang="ja-JP" altLang="en-US" sz="4000"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7EE6950F-E902-A02F-CDFE-F3E28FD99332}"/>
                  </a:ext>
                </a:extLst>
              </p:cNvPr>
              <p:cNvSpPr txBox="1"/>
              <p:nvPr/>
            </p:nvSpPr>
            <p:spPr>
              <a:xfrm>
                <a:off x="4571606" y="3066092"/>
                <a:ext cx="915512" cy="649615"/>
              </a:xfrm>
              <a:prstGeom prst="rect">
                <a:avLst/>
              </a:prstGeom>
              <a:noFill/>
            </p:spPr>
            <p:txBody>
              <a:bodyPr wrap="square" rtlCol="0" anchor="ctr" anchorCtr="1">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１３</a:t>
                </a:r>
              </a:p>
            </p:txBody>
          </p:sp>
        </p:grpSp>
        <p:sp>
          <p:nvSpPr>
            <p:cNvPr id="18" name="コンテンツ プレースホルダー 17">
              <a:extLst>
                <a:ext uri="{FF2B5EF4-FFF2-40B4-BE49-F238E27FC236}">
                  <a16:creationId xmlns:a16="http://schemas.microsoft.com/office/drawing/2014/main" id="{0337AFFD-198D-7C46-B1B5-9D507F6FD771}"/>
                </a:ext>
              </a:extLst>
            </p:cNvPr>
            <p:cNvSpPr txBox="1">
              <a:spLocks/>
            </p:cNvSpPr>
            <p:nvPr/>
          </p:nvSpPr>
          <p:spPr>
            <a:xfrm>
              <a:off x="5335587" y="2915575"/>
              <a:ext cx="1689338" cy="57743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nSpc>
                  <a:spcPts val="1600"/>
                </a:lnSpc>
                <a:buFont typeface="Arial" panose="020B0604020202020204" pitchFamily="34" charset="0"/>
                <a:buNone/>
              </a:pPr>
              <a:r>
                <a:rPr lang="ja-JP" altLang="en-US" sz="1400" b="1" dirty="0"/>
                <a:t>⑤番窓口へ</a:t>
              </a:r>
              <a:endParaRPr lang="en-US" altLang="ja-JP" sz="1400" b="1" dirty="0"/>
            </a:p>
            <a:p>
              <a:pPr marL="0" indent="0">
                <a:lnSpc>
                  <a:spcPts val="1600"/>
                </a:lnSpc>
                <a:spcBef>
                  <a:spcPts val="0"/>
                </a:spcBef>
                <a:buFont typeface="Arial" panose="020B0604020202020204" pitchFamily="34" charset="0"/>
                <a:buNone/>
              </a:pPr>
              <a:r>
                <a:rPr lang="ja-JP" altLang="en-US" sz="1400" b="1" dirty="0"/>
                <a:t>お越しください</a:t>
              </a:r>
              <a:endParaRPr lang="en-US" altLang="ja-JP" sz="1400" b="1" dirty="0"/>
            </a:p>
          </p:txBody>
        </p:sp>
        <p:grpSp>
          <p:nvGrpSpPr>
            <p:cNvPr id="19" name="グループ化 18">
              <a:extLst>
                <a:ext uri="{FF2B5EF4-FFF2-40B4-BE49-F238E27FC236}">
                  <a16:creationId xmlns:a16="http://schemas.microsoft.com/office/drawing/2014/main" id="{C9D87D45-4ACA-8D0C-52D5-6975536AD958}"/>
                </a:ext>
              </a:extLst>
            </p:cNvPr>
            <p:cNvGrpSpPr/>
            <p:nvPr/>
          </p:nvGrpSpPr>
          <p:grpSpPr>
            <a:xfrm>
              <a:off x="4238704" y="3668818"/>
              <a:ext cx="928374" cy="716851"/>
              <a:chOff x="4558744" y="3066092"/>
              <a:chExt cx="928374" cy="716851"/>
            </a:xfrm>
          </p:grpSpPr>
          <p:sp>
            <p:nvSpPr>
              <p:cNvPr id="23" name="テキスト ボックス 22">
                <a:extLst>
                  <a:ext uri="{FF2B5EF4-FFF2-40B4-BE49-F238E27FC236}">
                    <a16:creationId xmlns:a16="http://schemas.microsoft.com/office/drawing/2014/main" id="{50FB43A4-4A81-C6F9-13A8-5459B66ECCB9}"/>
                  </a:ext>
                </a:extLst>
              </p:cNvPr>
              <p:cNvSpPr txBox="1"/>
              <p:nvPr/>
            </p:nvSpPr>
            <p:spPr>
              <a:xfrm>
                <a:off x="4558744" y="3075057"/>
                <a:ext cx="915511" cy="707886"/>
              </a:xfrm>
              <a:prstGeom prst="rect">
                <a:avLst/>
              </a:prstGeom>
              <a:solidFill>
                <a:srgbClr val="31926F"/>
              </a:solidFill>
            </p:spPr>
            <p:txBody>
              <a:bodyPr wrap="square" rtlCol="0" anchor="ctr" anchorCtr="1">
                <a:spAutoFit/>
              </a:bodyPr>
              <a:lstStyle/>
              <a:p>
                <a:pPr algn="ctr"/>
                <a:endParaRPr kumimoji="1" lang="ja-JP" altLang="en-US" sz="4000"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9B675A6-EC9E-A072-BC5B-D5AEBFB4E7FA}"/>
                  </a:ext>
                </a:extLst>
              </p:cNvPr>
              <p:cNvSpPr txBox="1"/>
              <p:nvPr/>
            </p:nvSpPr>
            <p:spPr>
              <a:xfrm>
                <a:off x="4571606" y="3066092"/>
                <a:ext cx="915512" cy="649615"/>
              </a:xfrm>
              <a:prstGeom prst="rect">
                <a:avLst/>
              </a:prstGeom>
              <a:noFill/>
            </p:spPr>
            <p:txBody>
              <a:bodyPr wrap="square" rtlCol="0" anchor="ctr" anchorCtr="1">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１５</a:t>
                </a:r>
              </a:p>
            </p:txBody>
          </p:sp>
        </p:grpSp>
        <p:sp>
          <p:nvSpPr>
            <p:cNvPr id="22" name="コンテンツ プレースホルダー 17">
              <a:extLst>
                <a:ext uri="{FF2B5EF4-FFF2-40B4-BE49-F238E27FC236}">
                  <a16:creationId xmlns:a16="http://schemas.microsoft.com/office/drawing/2014/main" id="{C71D8A52-FCFE-A564-68E3-347F828E6113}"/>
                </a:ext>
              </a:extLst>
            </p:cNvPr>
            <p:cNvSpPr txBox="1">
              <a:spLocks/>
            </p:cNvSpPr>
            <p:nvPr/>
          </p:nvSpPr>
          <p:spPr>
            <a:xfrm>
              <a:off x="5335587" y="3736155"/>
              <a:ext cx="1689338" cy="57743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nSpc>
                  <a:spcPts val="1600"/>
                </a:lnSpc>
                <a:buFont typeface="Arial" panose="020B0604020202020204" pitchFamily="34" charset="0"/>
                <a:buNone/>
              </a:pPr>
              <a:r>
                <a:rPr lang="ja-JP" altLang="en-US" sz="1400" b="1" dirty="0"/>
                <a:t>④番窓口へ</a:t>
              </a:r>
              <a:endParaRPr lang="en-US" altLang="ja-JP" sz="1400" b="1" dirty="0"/>
            </a:p>
            <a:p>
              <a:pPr marL="0" indent="0">
                <a:lnSpc>
                  <a:spcPts val="1600"/>
                </a:lnSpc>
                <a:spcBef>
                  <a:spcPts val="0"/>
                </a:spcBef>
                <a:buFont typeface="Arial" panose="020B0604020202020204" pitchFamily="34" charset="0"/>
                <a:buNone/>
              </a:pPr>
              <a:r>
                <a:rPr lang="ja-JP" altLang="en-US" sz="1400" b="1" dirty="0"/>
                <a:t>お越しください</a:t>
              </a:r>
              <a:endParaRPr lang="en-US" altLang="ja-JP" sz="1400" b="1" dirty="0"/>
            </a:p>
          </p:txBody>
        </p:sp>
      </p:grpSp>
      <p:graphicFrame>
        <p:nvGraphicFramePr>
          <p:cNvPr id="37" name="表 37">
            <a:extLst>
              <a:ext uri="{FF2B5EF4-FFF2-40B4-BE49-F238E27FC236}">
                <a16:creationId xmlns:a16="http://schemas.microsoft.com/office/drawing/2014/main" id="{69169542-4A74-EED9-6860-743B3D172FAD}"/>
              </a:ext>
            </a:extLst>
          </p:cNvPr>
          <p:cNvGraphicFramePr>
            <a:graphicFrameLocks noGrp="1"/>
          </p:cNvGraphicFramePr>
          <p:nvPr>
            <p:extLst>
              <p:ext uri="{D42A27DB-BD31-4B8C-83A1-F6EECF244321}">
                <p14:modId xmlns:p14="http://schemas.microsoft.com/office/powerpoint/2010/main" val="4002660389"/>
              </p:ext>
            </p:extLst>
          </p:nvPr>
        </p:nvGraphicFramePr>
        <p:xfrm>
          <a:off x="3943626" y="2555344"/>
          <a:ext cx="2579232" cy="1519979"/>
        </p:xfrm>
        <a:graphic>
          <a:graphicData uri="http://schemas.openxmlformats.org/drawingml/2006/table">
            <a:tbl>
              <a:tblPr firstRow="1" bandRow="1">
                <a:tableStyleId>{5C22544A-7EE6-4342-B048-85BDC9FD1C3A}</a:tableStyleId>
              </a:tblPr>
              <a:tblGrid>
                <a:gridCol w="1041463">
                  <a:extLst>
                    <a:ext uri="{9D8B030D-6E8A-4147-A177-3AD203B41FA5}">
                      <a16:colId xmlns:a16="http://schemas.microsoft.com/office/drawing/2014/main" val="114256728"/>
                    </a:ext>
                  </a:extLst>
                </a:gridCol>
                <a:gridCol w="773704">
                  <a:extLst>
                    <a:ext uri="{9D8B030D-6E8A-4147-A177-3AD203B41FA5}">
                      <a16:colId xmlns:a16="http://schemas.microsoft.com/office/drawing/2014/main" val="534395068"/>
                    </a:ext>
                  </a:extLst>
                </a:gridCol>
                <a:gridCol w="764065">
                  <a:extLst>
                    <a:ext uri="{9D8B030D-6E8A-4147-A177-3AD203B41FA5}">
                      <a16:colId xmlns:a16="http://schemas.microsoft.com/office/drawing/2014/main" val="1568769410"/>
                    </a:ext>
                  </a:extLst>
                </a:gridCol>
              </a:tblGrid>
              <a:tr h="270527">
                <a:tc>
                  <a:txBody>
                    <a:bodyPr/>
                    <a:lstStyle/>
                    <a:p>
                      <a:r>
                        <a:rPr kumimoji="1" lang="ja-JP" altLang="en-US" sz="1100" dirty="0">
                          <a:solidFill>
                            <a:schemeClr val="tx1"/>
                          </a:solidFill>
                        </a:rPr>
                        <a:t>手続き内容</a:t>
                      </a:r>
                      <a:endParaRPr kumimoji="1" lang="en-US" altLang="ja-JP" sz="1100" dirty="0">
                        <a:solidFill>
                          <a:schemeClr val="tx1"/>
                        </a:solidFill>
                      </a:endParaRPr>
                    </a:p>
                  </a:txBody>
                  <a:tcPr>
                    <a:lnL w="12700" cmpd="sng">
                      <a:noFill/>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chemeClr val="tx1"/>
                          </a:solidFill>
                        </a:rPr>
                        <a:t>呼出番号</a:t>
                      </a:r>
                    </a:p>
                  </a:txBody>
                  <a:tcP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a:solidFill>
                            <a:schemeClr val="tx1"/>
                          </a:solidFill>
                        </a:rPr>
                        <a:t>待ち人数</a:t>
                      </a:r>
                    </a:p>
                  </a:txBody>
                  <a:tcPr>
                    <a:lnL w="12700" cap="flat" cmpd="sng" algn="ctr">
                      <a:solidFill>
                        <a:srgbClr val="31926F"/>
                      </a:solidFill>
                      <a:prstDash val="solid"/>
                      <a:round/>
                      <a:headEnd type="none" w="med" len="med"/>
                      <a:tailEnd type="none" w="med" len="med"/>
                    </a:lnL>
                    <a:lnR w="12700" cmpd="sng">
                      <a:noFill/>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890556"/>
                  </a:ext>
                </a:extLst>
              </a:tr>
              <a:tr h="416484">
                <a:tc>
                  <a:txBody>
                    <a:bodyPr/>
                    <a:lstStyle/>
                    <a:p>
                      <a:r>
                        <a:rPr kumimoji="1" lang="ja-JP" altLang="en-US" sz="1400" dirty="0">
                          <a:solidFill>
                            <a:schemeClr val="tx1"/>
                          </a:solidFill>
                        </a:rPr>
                        <a:t>住所変更</a:t>
                      </a: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２５５</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３</a:t>
                      </a:r>
                    </a:p>
                  </a:txBody>
                  <a:tcPr anchor="ctr">
                    <a:lnL w="12700" cap="flat" cmpd="sng" algn="ctr">
                      <a:solidFill>
                        <a:srgbClr val="31926F"/>
                      </a:solidFill>
                      <a:prstDash val="solid"/>
                      <a:round/>
                      <a:headEnd type="none" w="med" len="med"/>
                      <a:tailEnd type="none" w="med" len="med"/>
                    </a:lnL>
                    <a:lnR w="12700" cmpd="sng">
                      <a:noFill/>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819263"/>
                  </a:ext>
                </a:extLst>
              </a:tr>
              <a:tr h="416484">
                <a:tc>
                  <a:txBody>
                    <a:bodyPr/>
                    <a:lstStyle/>
                    <a:p>
                      <a:r>
                        <a:rPr kumimoji="1" lang="ja-JP" altLang="en-US" sz="1400" dirty="0">
                          <a:solidFill>
                            <a:schemeClr val="tx1"/>
                          </a:solidFill>
                        </a:rPr>
                        <a:t>戸籍届出</a:t>
                      </a: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７８</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１</a:t>
                      </a:r>
                    </a:p>
                  </a:txBody>
                  <a:tcPr anchor="ctr">
                    <a:lnL w="12700" cap="flat" cmpd="sng" algn="ctr">
                      <a:solidFill>
                        <a:srgbClr val="31926F"/>
                      </a:solidFill>
                      <a:prstDash val="solid"/>
                      <a:round/>
                      <a:headEnd type="none" w="med" len="med"/>
                      <a:tailEnd type="none" w="med" len="med"/>
                    </a:lnL>
                    <a:lnR w="12700" cmpd="sng">
                      <a:noFill/>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394813"/>
                  </a:ext>
                </a:extLst>
              </a:tr>
              <a:tr h="416484">
                <a:tc>
                  <a:txBody>
                    <a:bodyPr/>
                    <a:lstStyle/>
                    <a:p>
                      <a:r>
                        <a:rPr kumimoji="1" lang="ja-JP" altLang="en-US" sz="1400" dirty="0">
                          <a:solidFill>
                            <a:schemeClr val="tx1"/>
                          </a:solidFill>
                        </a:rPr>
                        <a:t>印鑑登録</a:t>
                      </a: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１３２</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dirty="0">
                          <a:solidFill>
                            <a:schemeClr val="tx1"/>
                          </a:solidFill>
                        </a:rPr>
                        <a:t>０</a:t>
                      </a:r>
                    </a:p>
                  </a:txBody>
                  <a:tcPr anchor="ctr">
                    <a:lnL w="12700" cap="flat" cmpd="sng" algn="ctr">
                      <a:solidFill>
                        <a:srgbClr val="31926F"/>
                      </a:solidFill>
                      <a:prstDash val="solid"/>
                      <a:round/>
                      <a:headEnd type="none" w="med" len="med"/>
                      <a:tailEnd type="none" w="med" len="med"/>
                    </a:lnL>
                    <a:lnR w="12700" cmpd="sng">
                      <a:noFill/>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116298"/>
                  </a:ext>
                </a:extLst>
              </a:tr>
            </a:tbl>
          </a:graphicData>
        </a:graphic>
      </p:graphicFrame>
      <p:sp>
        <p:nvSpPr>
          <p:cNvPr id="12" name="正方形/長方形 11">
            <a:extLst>
              <a:ext uri="{FF2B5EF4-FFF2-40B4-BE49-F238E27FC236}">
                <a16:creationId xmlns:a16="http://schemas.microsoft.com/office/drawing/2014/main" id="{32A1F644-E3D0-D0A4-83E4-D0FA788A86E7}"/>
              </a:ext>
            </a:extLst>
          </p:cNvPr>
          <p:cNvSpPr/>
          <p:nvPr/>
        </p:nvSpPr>
        <p:spPr>
          <a:xfrm>
            <a:off x="3940427" y="2555344"/>
            <a:ext cx="2582432" cy="1534347"/>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6463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51</a:t>
            </a:fld>
            <a:endParaRPr kumimoji="1" lang="ja-JP" altLang="en-US" dirty="0"/>
          </a:p>
        </p:txBody>
      </p:sp>
      <p:sp>
        <p:nvSpPr>
          <p:cNvPr id="13" name="テキスト プレースホルダー 12">
            <a:extLst>
              <a:ext uri="{FF2B5EF4-FFF2-40B4-BE49-F238E27FC236}">
                <a16:creationId xmlns:a16="http://schemas.microsoft.com/office/drawing/2014/main" id="{CB44E111-A721-1B9F-50A9-3DBFE008F105}"/>
              </a:ext>
            </a:extLst>
          </p:cNvPr>
          <p:cNvSpPr>
            <a:spLocks noGrp="1"/>
          </p:cNvSpPr>
          <p:nvPr>
            <p:ph type="body" sz="quarter" idx="14"/>
          </p:nvPr>
        </p:nvSpPr>
        <p:spPr>
          <a:xfrm>
            <a:off x="4986978" y="361990"/>
            <a:ext cx="2068859" cy="166199"/>
          </a:xfrm>
        </p:spPr>
        <p:txBody>
          <a:bodyPr/>
          <a:lstStyle/>
          <a:p>
            <a:r>
              <a:rPr lang="en-US" altLang="ja-JP" dirty="0"/>
              <a:t>4-3.</a:t>
            </a:r>
            <a:r>
              <a:rPr lang="ja-JP" altLang="en-US" dirty="0"/>
              <a:t> デジタルサイネージ</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8855668"/>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9251822"/>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2-1.(10)</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長野県木曽町</a:t>
            </a:r>
          </a:p>
          <a:p>
            <a:pPr marL="0" indent="144000" algn="just" fontAlgn="ctr">
              <a:lnSpc>
                <a:spcPct val="120000"/>
              </a:lnSpc>
              <a:spcBef>
                <a:spcPts val="0"/>
              </a:spcBef>
              <a:buNone/>
            </a:pPr>
            <a:r>
              <a:rPr lang="ja-JP" altLang="en-US" sz="1200" dirty="0"/>
              <a:t>旧庁舎では、期限が切れたポスターやチラシが、貼り出されたままになっていることが、多々あった。また、色々なところに散在しており、見かけが悪く、壁が傷むという課題があった。デジタルサイネージを導入することで、課題が解消され、ショート動画投影も可能となった。</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12287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28" name="Freeform 26">
            <a:extLst>
              <a:ext uri="{FF2B5EF4-FFF2-40B4-BE49-F238E27FC236}">
                <a16:creationId xmlns:a16="http://schemas.microsoft.com/office/drawing/2014/main" id="{14B7AE5C-370C-7280-A693-E06D104362CC}"/>
              </a:ext>
            </a:extLst>
          </p:cNvPr>
          <p:cNvSpPr>
            <a:spLocks noChangeAspect="1" noEditPoints="1"/>
          </p:cNvSpPr>
          <p:nvPr/>
        </p:nvSpPr>
        <p:spPr bwMode="auto">
          <a:xfrm>
            <a:off x="512117" y="4795544"/>
            <a:ext cx="828000" cy="796443"/>
          </a:xfrm>
          <a:custGeom>
            <a:avLst/>
            <a:gdLst>
              <a:gd name="T0" fmla="*/ 214 w 361"/>
              <a:gd name="T1" fmla="*/ 0 h 347"/>
              <a:gd name="T2" fmla="*/ 55 w 361"/>
              <a:gd name="T3" fmla="*/ 97 h 347"/>
              <a:gd name="T4" fmla="*/ 57 w 361"/>
              <a:gd name="T5" fmla="*/ 303 h 347"/>
              <a:gd name="T6" fmla="*/ 263 w 361"/>
              <a:gd name="T7" fmla="*/ 306 h 347"/>
              <a:gd name="T8" fmla="*/ 318 w 361"/>
              <a:gd name="T9" fmla="*/ 251 h 347"/>
              <a:gd name="T10" fmla="*/ 361 w 361"/>
              <a:gd name="T11" fmla="*/ 147 h 347"/>
              <a:gd name="T12" fmla="*/ 68 w 361"/>
              <a:gd name="T13" fmla="*/ 121 h 347"/>
              <a:gd name="T14" fmla="*/ 214 w 361"/>
              <a:gd name="T15" fmla="*/ 294 h 347"/>
              <a:gd name="T16" fmla="*/ 240 w 361"/>
              <a:gd name="T17" fmla="*/ 294 h 347"/>
              <a:gd name="T18" fmla="*/ 94 w 361"/>
              <a:gd name="T19" fmla="*/ 266 h 347"/>
              <a:gd name="T20" fmla="*/ 336 w 361"/>
              <a:gd name="T21" fmla="*/ 147 h 347"/>
              <a:gd name="T22" fmla="*/ 91 w 361"/>
              <a:gd name="T23" fmla="*/ 147 h 347"/>
              <a:gd name="T24" fmla="*/ 336 w 361"/>
              <a:gd name="T25" fmla="*/ 147 h 347"/>
              <a:gd name="T26" fmla="*/ 40 w 361"/>
              <a:gd name="T27" fmla="*/ 150 h 347"/>
              <a:gd name="T28" fmla="*/ 83 w 361"/>
              <a:gd name="T29" fmla="*/ 278 h 347"/>
              <a:gd name="T30" fmla="*/ 211 w 361"/>
              <a:gd name="T31" fmla="*/ 319 h 347"/>
              <a:gd name="T32" fmla="*/ 162 w 361"/>
              <a:gd name="T33" fmla="*/ 331 h 347"/>
              <a:gd name="T34" fmla="*/ 280 w 361"/>
              <a:gd name="T35" fmla="*/ 68 h 347"/>
              <a:gd name="T36" fmla="*/ 266 w 361"/>
              <a:gd name="T37" fmla="*/ 126 h 347"/>
              <a:gd name="T38" fmla="*/ 266 w 361"/>
              <a:gd name="T39" fmla="*/ 147 h 347"/>
              <a:gd name="T40" fmla="*/ 225 w 361"/>
              <a:gd name="T41" fmla="*/ 152 h 347"/>
              <a:gd name="T42" fmla="*/ 266 w 361"/>
              <a:gd name="T43" fmla="*/ 170 h 347"/>
              <a:gd name="T44" fmla="*/ 266 w 361"/>
              <a:gd name="T45" fmla="*/ 190 h 347"/>
              <a:gd name="T46" fmla="*/ 225 w 361"/>
              <a:gd name="T47" fmla="*/ 240 h 347"/>
              <a:gd name="T48" fmla="*/ 202 w 361"/>
              <a:gd name="T49" fmla="*/ 190 h 347"/>
              <a:gd name="T50" fmla="*/ 151 w 361"/>
              <a:gd name="T51" fmla="*/ 180 h 347"/>
              <a:gd name="T52" fmla="*/ 202 w 361"/>
              <a:gd name="T53" fmla="*/ 170 h 347"/>
              <a:gd name="T54" fmla="*/ 199 w 361"/>
              <a:gd name="T55" fmla="*/ 147 h 347"/>
              <a:gd name="T56" fmla="*/ 151 w 361"/>
              <a:gd name="T57" fmla="*/ 137 h 347"/>
              <a:gd name="T58" fmla="*/ 185 w 361"/>
              <a:gd name="T59" fmla="*/ 126 h 347"/>
              <a:gd name="T60" fmla="*/ 173 w 361"/>
              <a:gd name="T61" fmla="*/ 68 h 347"/>
              <a:gd name="T62" fmla="*/ 216 w 361"/>
              <a:gd name="T63" fmla="*/ 126 h 347"/>
              <a:gd name="T64" fmla="*/ 280 w 361"/>
              <a:gd name="T65" fmla="*/ 6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347">
                <a:moveTo>
                  <a:pt x="361" y="147"/>
                </a:moveTo>
                <a:cubicBezTo>
                  <a:pt x="361" y="66"/>
                  <a:pt x="295" y="0"/>
                  <a:pt x="214" y="0"/>
                </a:cubicBezTo>
                <a:cubicBezTo>
                  <a:pt x="171" y="0"/>
                  <a:pt x="133" y="18"/>
                  <a:pt x="106" y="46"/>
                </a:cubicBezTo>
                <a:cubicBezTo>
                  <a:pt x="55" y="97"/>
                  <a:pt x="55" y="97"/>
                  <a:pt x="55" y="97"/>
                </a:cubicBezTo>
                <a:cubicBezTo>
                  <a:pt x="55" y="97"/>
                  <a:pt x="55" y="97"/>
                  <a:pt x="55" y="97"/>
                </a:cubicBezTo>
                <a:cubicBezTo>
                  <a:pt x="0" y="155"/>
                  <a:pt x="1" y="247"/>
                  <a:pt x="57" y="303"/>
                </a:cubicBezTo>
                <a:cubicBezTo>
                  <a:pt x="85" y="331"/>
                  <a:pt x="122" y="347"/>
                  <a:pt x="162" y="347"/>
                </a:cubicBezTo>
                <a:cubicBezTo>
                  <a:pt x="200" y="347"/>
                  <a:pt x="236" y="332"/>
                  <a:pt x="263" y="306"/>
                </a:cubicBezTo>
                <a:cubicBezTo>
                  <a:pt x="263" y="306"/>
                  <a:pt x="263" y="306"/>
                  <a:pt x="263" y="306"/>
                </a:cubicBezTo>
                <a:cubicBezTo>
                  <a:pt x="318" y="251"/>
                  <a:pt x="318" y="251"/>
                  <a:pt x="318" y="251"/>
                </a:cubicBezTo>
                <a:cubicBezTo>
                  <a:pt x="318" y="251"/>
                  <a:pt x="318" y="251"/>
                  <a:pt x="318" y="251"/>
                </a:cubicBezTo>
                <a:cubicBezTo>
                  <a:pt x="344" y="224"/>
                  <a:pt x="361" y="188"/>
                  <a:pt x="361" y="147"/>
                </a:cubicBezTo>
                <a:close/>
                <a:moveTo>
                  <a:pt x="67" y="121"/>
                </a:moveTo>
                <a:cubicBezTo>
                  <a:pt x="68" y="121"/>
                  <a:pt x="68" y="121"/>
                  <a:pt x="68" y="121"/>
                </a:cubicBezTo>
                <a:cubicBezTo>
                  <a:pt x="67" y="130"/>
                  <a:pt x="66" y="138"/>
                  <a:pt x="66" y="147"/>
                </a:cubicBezTo>
                <a:cubicBezTo>
                  <a:pt x="66" y="228"/>
                  <a:pt x="132" y="294"/>
                  <a:pt x="214" y="294"/>
                </a:cubicBezTo>
                <a:cubicBezTo>
                  <a:pt x="222" y="294"/>
                  <a:pt x="231" y="294"/>
                  <a:pt x="240" y="292"/>
                </a:cubicBezTo>
                <a:cubicBezTo>
                  <a:pt x="240" y="294"/>
                  <a:pt x="240" y="294"/>
                  <a:pt x="240" y="294"/>
                </a:cubicBezTo>
                <a:cubicBezTo>
                  <a:pt x="223" y="301"/>
                  <a:pt x="206" y="305"/>
                  <a:pt x="187" y="305"/>
                </a:cubicBezTo>
                <a:cubicBezTo>
                  <a:pt x="152" y="305"/>
                  <a:pt x="119" y="291"/>
                  <a:pt x="94" y="266"/>
                </a:cubicBezTo>
                <a:cubicBezTo>
                  <a:pt x="55" y="227"/>
                  <a:pt x="46" y="169"/>
                  <a:pt x="67" y="121"/>
                </a:cubicBezTo>
                <a:close/>
                <a:moveTo>
                  <a:pt x="336" y="147"/>
                </a:moveTo>
                <a:cubicBezTo>
                  <a:pt x="336" y="215"/>
                  <a:pt x="281" y="269"/>
                  <a:pt x="214" y="269"/>
                </a:cubicBezTo>
                <a:cubicBezTo>
                  <a:pt x="146" y="269"/>
                  <a:pt x="91" y="215"/>
                  <a:pt x="91" y="147"/>
                </a:cubicBezTo>
                <a:cubicBezTo>
                  <a:pt x="91" y="79"/>
                  <a:pt x="146" y="25"/>
                  <a:pt x="214" y="25"/>
                </a:cubicBezTo>
                <a:cubicBezTo>
                  <a:pt x="281" y="25"/>
                  <a:pt x="336" y="79"/>
                  <a:pt x="336" y="147"/>
                </a:cubicBezTo>
                <a:close/>
                <a:moveTo>
                  <a:pt x="69" y="292"/>
                </a:moveTo>
                <a:cubicBezTo>
                  <a:pt x="30" y="254"/>
                  <a:pt x="21" y="197"/>
                  <a:pt x="40" y="150"/>
                </a:cubicBezTo>
                <a:cubicBezTo>
                  <a:pt x="42" y="150"/>
                  <a:pt x="42" y="150"/>
                  <a:pt x="42" y="150"/>
                </a:cubicBezTo>
                <a:cubicBezTo>
                  <a:pt x="35" y="195"/>
                  <a:pt x="48" y="243"/>
                  <a:pt x="83" y="278"/>
                </a:cubicBezTo>
                <a:cubicBezTo>
                  <a:pt x="111" y="306"/>
                  <a:pt x="148" y="321"/>
                  <a:pt x="187" y="321"/>
                </a:cubicBezTo>
                <a:cubicBezTo>
                  <a:pt x="195" y="321"/>
                  <a:pt x="203" y="320"/>
                  <a:pt x="211" y="319"/>
                </a:cubicBezTo>
                <a:cubicBezTo>
                  <a:pt x="211" y="321"/>
                  <a:pt x="211" y="321"/>
                  <a:pt x="211" y="321"/>
                </a:cubicBezTo>
                <a:cubicBezTo>
                  <a:pt x="195" y="327"/>
                  <a:pt x="179" y="331"/>
                  <a:pt x="162" y="331"/>
                </a:cubicBezTo>
                <a:cubicBezTo>
                  <a:pt x="126" y="331"/>
                  <a:pt x="93" y="317"/>
                  <a:pt x="69" y="292"/>
                </a:cubicBezTo>
                <a:close/>
                <a:moveTo>
                  <a:pt x="280" y="68"/>
                </a:moveTo>
                <a:cubicBezTo>
                  <a:pt x="242" y="126"/>
                  <a:pt x="242" y="126"/>
                  <a:pt x="242" y="126"/>
                </a:cubicBezTo>
                <a:cubicBezTo>
                  <a:pt x="266" y="126"/>
                  <a:pt x="266" y="126"/>
                  <a:pt x="266" y="126"/>
                </a:cubicBezTo>
                <a:cubicBezTo>
                  <a:pt x="272" y="126"/>
                  <a:pt x="276" y="131"/>
                  <a:pt x="276" y="137"/>
                </a:cubicBezTo>
                <a:cubicBezTo>
                  <a:pt x="276" y="142"/>
                  <a:pt x="272" y="147"/>
                  <a:pt x="266" y="147"/>
                </a:cubicBezTo>
                <a:cubicBezTo>
                  <a:pt x="229" y="147"/>
                  <a:pt x="229" y="147"/>
                  <a:pt x="229" y="147"/>
                </a:cubicBezTo>
                <a:cubicBezTo>
                  <a:pt x="225" y="152"/>
                  <a:pt x="225" y="152"/>
                  <a:pt x="225" y="152"/>
                </a:cubicBezTo>
                <a:cubicBezTo>
                  <a:pt x="225" y="170"/>
                  <a:pt x="225" y="170"/>
                  <a:pt x="225" y="170"/>
                </a:cubicBezTo>
                <a:cubicBezTo>
                  <a:pt x="266" y="170"/>
                  <a:pt x="266" y="170"/>
                  <a:pt x="266" y="170"/>
                </a:cubicBezTo>
                <a:cubicBezTo>
                  <a:pt x="272" y="170"/>
                  <a:pt x="276" y="174"/>
                  <a:pt x="276" y="180"/>
                </a:cubicBezTo>
                <a:cubicBezTo>
                  <a:pt x="276" y="185"/>
                  <a:pt x="272" y="190"/>
                  <a:pt x="266" y="190"/>
                </a:cubicBezTo>
                <a:cubicBezTo>
                  <a:pt x="225" y="190"/>
                  <a:pt x="225" y="190"/>
                  <a:pt x="225" y="190"/>
                </a:cubicBezTo>
                <a:cubicBezTo>
                  <a:pt x="225" y="240"/>
                  <a:pt x="225" y="240"/>
                  <a:pt x="225" y="240"/>
                </a:cubicBezTo>
                <a:cubicBezTo>
                  <a:pt x="202" y="240"/>
                  <a:pt x="202" y="240"/>
                  <a:pt x="202" y="240"/>
                </a:cubicBezTo>
                <a:cubicBezTo>
                  <a:pt x="202" y="190"/>
                  <a:pt x="202" y="190"/>
                  <a:pt x="202" y="190"/>
                </a:cubicBezTo>
                <a:cubicBezTo>
                  <a:pt x="161" y="190"/>
                  <a:pt x="161" y="190"/>
                  <a:pt x="161" y="190"/>
                </a:cubicBezTo>
                <a:cubicBezTo>
                  <a:pt x="155" y="190"/>
                  <a:pt x="151" y="185"/>
                  <a:pt x="151" y="180"/>
                </a:cubicBezTo>
                <a:cubicBezTo>
                  <a:pt x="151" y="174"/>
                  <a:pt x="155" y="170"/>
                  <a:pt x="161" y="170"/>
                </a:cubicBezTo>
                <a:cubicBezTo>
                  <a:pt x="202" y="170"/>
                  <a:pt x="202" y="170"/>
                  <a:pt x="202" y="170"/>
                </a:cubicBezTo>
                <a:cubicBezTo>
                  <a:pt x="202" y="152"/>
                  <a:pt x="202" y="152"/>
                  <a:pt x="202" y="152"/>
                </a:cubicBezTo>
                <a:cubicBezTo>
                  <a:pt x="199" y="147"/>
                  <a:pt x="199" y="147"/>
                  <a:pt x="199" y="147"/>
                </a:cubicBezTo>
                <a:cubicBezTo>
                  <a:pt x="161" y="147"/>
                  <a:pt x="161" y="147"/>
                  <a:pt x="161" y="147"/>
                </a:cubicBezTo>
                <a:cubicBezTo>
                  <a:pt x="155" y="147"/>
                  <a:pt x="151" y="142"/>
                  <a:pt x="151" y="137"/>
                </a:cubicBezTo>
                <a:cubicBezTo>
                  <a:pt x="151" y="131"/>
                  <a:pt x="155" y="126"/>
                  <a:pt x="161" y="126"/>
                </a:cubicBezTo>
                <a:cubicBezTo>
                  <a:pt x="185" y="126"/>
                  <a:pt x="185" y="126"/>
                  <a:pt x="185" y="126"/>
                </a:cubicBezTo>
                <a:cubicBezTo>
                  <a:pt x="148" y="68"/>
                  <a:pt x="148" y="68"/>
                  <a:pt x="148" y="68"/>
                </a:cubicBezTo>
                <a:cubicBezTo>
                  <a:pt x="173" y="68"/>
                  <a:pt x="173" y="68"/>
                  <a:pt x="173" y="68"/>
                </a:cubicBezTo>
                <a:cubicBezTo>
                  <a:pt x="211" y="126"/>
                  <a:pt x="211" y="126"/>
                  <a:pt x="211" y="126"/>
                </a:cubicBezTo>
                <a:cubicBezTo>
                  <a:pt x="216" y="126"/>
                  <a:pt x="216" y="126"/>
                  <a:pt x="216" y="126"/>
                </a:cubicBezTo>
                <a:cubicBezTo>
                  <a:pt x="254" y="68"/>
                  <a:pt x="254" y="68"/>
                  <a:pt x="254" y="68"/>
                </a:cubicBezTo>
                <a:lnTo>
                  <a:pt x="280" y="68"/>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dirty="0">
              <a:solidFill>
                <a:schemeClr val="bg1"/>
              </a:solidFill>
              <a:latin typeface="+mj-ea"/>
              <a:ea typeface="+mj-ea"/>
            </a:endParaRPr>
          </a:p>
        </p:txBody>
      </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151908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窓口のサイン改修</a:t>
            </a:r>
          </a:p>
          <a:p>
            <a:pPr marL="0" indent="144000" algn="just" fontAlgn="ctr">
              <a:lnSpc>
                <a:spcPct val="120000"/>
              </a:lnSpc>
              <a:spcBef>
                <a:spcPts val="0"/>
              </a:spcBef>
              <a:buNone/>
            </a:pPr>
            <a:r>
              <a:rPr lang="ja-JP" altLang="en-US" sz="1200" dirty="0"/>
              <a:t>呼び出された来庁者が、窓口カウンターで迷わないような工夫が必要である。カウンターに番号表示器を設置したり、手続き別の来庁者の動線を示したり、よりわかりやすいサインについて、検討する必要があ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3" y="3536492"/>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活用方法の検討（掲示物）</a:t>
            </a:r>
          </a:p>
          <a:p>
            <a:pPr marL="0" indent="144000" algn="just" fontAlgn="ctr">
              <a:lnSpc>
                <a:spcPct val="120000"/>
              </a:lnSpc>
              <a:spcBef>
                <a:spcPts val="0"/>
              </a:spcBef>
              <a:buNone/>
            </a:pPr>
            <a:r>
              <a:rPr lang="ja-JP" altLang="en-US" sz="1200" dirty="0"/>
              <a:t>掲示物をデジタルサイネージに集約することで、掲示物が乱雑に並ぶことを防止でき、動画も利用可能になる。また、それぞれの掲示物を期限管理できれば、管理・削除する手間が省け、削除漏れを防止できるため、導入時に併せて検討することが望ましい。</a:t>
            </a:r>
          </a:p>
        </p:txBody>
      </p:sp>
      <p:sp>
        <p:nvSpPr>
          <p:cNvPr id="36" name="コンテンツ プレースホルダー 17">
            <a:extLst>
              <a:ext uri="{FF2B5EF4-FFF2-40B4-BE49-F238E27FC236}">
                <a16:creationId xmlns:a16="http://schemas.microsoft.com/office/drawing/2014/main" id="{BC366BC1-E694-AF85-A739-D47E75D2DE3A}"/>
              </a:ext>
            </a:extLst>
          </p:cNvPr>
          <p:cNvSpPr txBox="1">
            <a:spLocks/>
          </p:cNvSpPr>
          <p:nvPr/>
        </p:nvSpPr>
        <p:spPr>
          <a:xfrm>
            <a:off x="1514323" y="472306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活用方法の検討（広告掲載）</a:t>
            </a:r>
          </a:p>
          <a:p>
            <a:pPr marL="0" indent="144000" algn="just" fontAlgn="ctr">
              <a:lnSpc>
                <a:spcPct val="120000"/>
              </a:lnSpc>
              <a:spcBef>
                <a:spcPts val="0"/>
              </a:spcBef>
              <a:buNone/>
            </a:pPr>
            <a:r>
              <a:rPr lang="ja-JP" altLang="en-US" sz="1200" dirty="0"/>
              <a:t>企業の広告掲載によって、収益機会を得ることが可能である。広告企業のサービスによっては、収益の代わりに窓口番号案内表示システム一式を、無償で提供してもらうような仕組みもあるため、検討候補となる。</a:t>
            </a:r>
          </a:p>
        </p:txBody>
      </p:sp>
      <p:sp>
        <p:nvSpPr>
          <p:cNvPr id="40" name="コンテンツ プレースホルダー 17">
            <a:extLst>
              <a:ext uri="{FF2B5EF4-FFF2-40B4-BE49-F238E27FC236}">
                <a16:creationId xmlns:a16="http://schemas.microsoft.com/office/drawing/2014/main" id="{76DA9DEE-9359-7438-C3E8-3BA9058F76D0}"/>
              </a:ext>
            </a:extLst>
          </p:cNvPr>
          <p:cNvSpPr txBox="1">
            <a:spLocks/>
          </p:cNvSpPr>
          <p:nvPr/>
        </p:nvSpPr>
        <p:spPr>
          <a:xfrm>
            <a:off x="530196" y="7277231"/>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47" name="コンテンツ プレースホルダー 17">
            <a:extLst>
              <a:ext uri="{FF2B5EF4-FFF2-40B4-BE49-F238E27FC236}">
                <a16:creationId xmlns:a16="http://schemas.microsoft.com/office/drawing/2014/main" id="{C9119EFA-BF1A-B82C-315E-9E1E40EAA13A}"/>
              </a:ext>
            </a:extLst>
          </p:cNvPr>
          <p:cNvSpPr txBox="1">
            <a:spLocks/>
          </p:cNvSpPr>
          <p:nvPr/>
        </p:nvSpPr>
        <p:spPr>
          <a:xfrm>
            <a:off x="1510954" y="7601675"/>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デジタルサイネージのサイズ及び設置方法の検討</a:t>
            </a:r>
          </a:p>
          <a:p>
            <a:pPr marL="0" indent="144000" algn="just" fontAlgn="ctr">
              <a:lnSpc>
                <a:spcPct val="120000"/>
              </a:lnSpc>
              <a:spcBef>
                <a:spcPts val="0"/>
              </a:spcBef>
              <a:buNone/>
            </a:pPr>
            <a:r>
              <a:rPr lang="ja-JP" altLang="en-US" sz="1200" dirty="0"/>
              <a:t>超大型のものや、天井から吊り下げるタイプなど、追加工事では高額なコストが生じる設置方法については、設計時から検討しておくことが望ましい。併せて、電源等の配線類や、ネットワーク接続方法についても検討が必要である。</a:t>
            </a:r>
          </a:p>
        </p:txBody>
      </p:sp>
      <p:sp>
        <p:nvSpPr>
          <p:cNvPr id="33" name="コンテンツ プレースホルダー 17">
            <a:extLst>
              <a:ext uri="{FF2B5EF4-FFF2-40B4-BE49-F238E27FC236}">
                <a16:creationId xmlns:a16="http://schemas.microsoft.com/office/drawing/2014/main" id="{79F709EA-9C73-AB04-A63D-D072941B87B8}"/>
              </a:ext>
            </a:extLst>
          </p:cNvPr>
          <p:cNvSpPr txBox="1">
            <a:spLocks/>
          </p:cNvSpPr>
          <p:nvPr/>
        </p:nvSpPr>
        <p:spPr>
          <a:xfrm>
            <a:off x="1519859" y="2536184"/>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活用方法の検討（庁舎案内）</a:t>
            </a:r>
          </a:p>
          <a:p>
            <a:pPr marL="0" indent="144000" algn="just" fontAlgn="ctr">
              <a:lnSpc>
                <a:spcPct val="120000"/>
              </a:lnSpc>
              <a:spcBef>
                <a:spcPts val="0"/>
              </a:spcBef>
              <a:buNone/>
            </a:pPr>
            <a:r>
              <a:rPr lang="ja-JP" altLang="en-US" sz="1200" dirty="0"/>
              <a:t>タッチパネル対応で、来庁目的から手続き先の部署を検索する機能を備えたものもある。また、イベントスケジュールや、会議室の予約・利用状況の表示も可能であり、来庁者の利便性向上に繋がるため、導入時に併せて検討することが望ましい。</a:t>
            </a:r>
          </a:p>
        </p:txBody>
      </p:sp>
      <p:pic>
        <p:nvPicPr>
          <p:cNvPr id="42" name="図 41" descr="ロゴ, 会社名&#10;&#10;自動的に生成された説明">
            <a:extLst>
              <a:ext uri="{FF2B5EF4-FFF2-40B4-BE49-F238E27FC236}">
                <a16:creationId xmlns:a16="http://schemas.microsoft.com/office/drawing/2014/main" id="{80A67F92-246D-3B84-9C0A-A5BD653D5D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94" y="1567361"/>
            <a:ext cx="828000" cy="828000"/>
          </a:xfrm>
          <a:prstGeom prst="rect">
            <a:avLst/>
          </a:prstGeom>
        </p:spPr>
      </p:pic>
      <p:pic>
        <p:nvPicPr>
          <p:cNvPr id="12" name="図 11" descr="アイコン&#10;&#10;自動的に生成された説明">
            <a:extLst>
              <a:ext uri="{FF2B5EF4-FFF2-40B4-BE49-F238E27FC236}">
                <a16:creationId xmlns:a16="http://schemas.microsoft.com/office/drawing/2014/main" id="{65E5DBCA-08C4-A75A-0EF1-927139025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117" y="3665302"/>
            <a:ext cx="828000" cy="828000"/>
          </a:xfrm>
          <a:prstGeom prst="rect">
            <a:avLst/>
          </a:prstGeom>
        </p:spPr>
      </p:pic>
      <p:pic>
        <p:nvPicPr>
          <p:cNvPr id="9" name="図 8" descr="テキスト&#10;&#10;低い精度で自動的に生成された説明">
            <a:extLst>
              <a:ext uri="{FF2B5EF4-FFF2-40B4-BE49-F238E27FC236}">
                <a16:creationId xmlns:a16="http://schemas.microsoft.com/office/drawing/2014/main" id="{5C53E756-EDDC-3285-2DF9-F2264697F8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17" y="7670064"/>
            <a:ext cx="828000" cy="828000"/>
          </a:xfrm>
          <a:prstGeom prst="rect">
            <a:avLst/>
          </a:prstGeom>
        </p:spPr>
      </p:pic>
      <p:sp>
        <p:nvSpPr>
          <p:cNvPr id="4" name="Freeform 25">
            <a:extLst>
              <a:ext uri="{FF2B5EF4-FFF2-40B4-BE49-F238E27FC236}">
                <a16:creationId xmlns:a16="http://schemas.microsoft.com/office/drawing/2014/main" id="{5F27011E-2334-B154-180A-743008FA7251}"/>
              </a:ext>
            </a:extLst>
          </p:cNvPr>
          <p:cNvSpPr>
            <a:spLocks noChangeAspect="1" noEditPoints="1"/>
          </p:cNvSpPr>
          <p:nvPr/>
        </p:nvSpPr>
        <p:spPr bwMode="auto">
          <a:xfrm>
            <a:off x="573748" y="2578119"/>
            <a:ext cx="704738" cy="828000"/>
          </a:xfrm>
          <a:custGeom>
            <a:avLst/>
            <a:gdLst>
              <a:gd name="T0" fmla="*/ 180 w 345"/>
              <a:gd name="T1" fmla="*/ 0 h 406"/>
              <a:gd name="T2" fmla="*/ 16 w 345"/>
              <a:gd name="T3" fmla="*/ 164 h 406"/>
              <a:gd name="T4" fmla="*/ 65 w 345"/>
              <a:gd name="T5" fmla="*/ 281 h 406"/>
              <a:gd name="T6" fmla="*/ 8 w 345"/>
              <a:gd name="T7" fmla="*/ 363 h 406"/>
              <a:gd name="T8" fmla="*/ 15 w 345"/>
              <a:gd name="T9" fmla="*/ 401 h 406"/>
              <a:gd name="T10" fmla="*/ 31 w 345"/>
              <a:gd name="T11" fmla="*/ 406 h 406"/>
              <a:gd name="T12" fmla="*/ 53 w 345"/>
              <a:gd name="T13" fmla="*/ 394 h 406"/>
              <a:gd name="T14" fmla="*/ 110 w 345"/>
              <a:gd name="T15" fmla="*/ 313 h 406"/>
              <a:gd name="T16" fmla="*/ 180 w 345"/>
              <a:gd name="T17" fmla="*/ 329 h 406"/>
              <a:gd name="T18" fmla="*/ 345 w 345"/>
              <a:gd name="T19" fmla="*/ 164 h 406"/>
              <a:gd name="T20" fmla="*/ 180 w 345"/>
              <a:gd name="T21" fmla="*/ 0 h 406"/>
              <a:gd name="T22" fmla="*/ 180 w 345"/>
              <a:gd name="T23" fmla="*/ 299 h 406"/>
              <a:gd name="T24" fmla="*/ 46 w 345"/>
              <a:gd name="T25" fmla="*/ 164 h 406"/>
              <a:gd name="T26" fmla="*/ 180 w 345"/>
              <a:gd name="T27" fmla="*/ 29 h 406"/>
              <a:gd name="T28" fmla="*/ 315 w 345"/>
              <a:gd name="T29" fmla="*/ 164 h 406"/>
              <a:gd name="T30" fmla="*/ 180 w 345"/>
              <a:gd name="T31" fmla="*/ 299 h 406"/>
              <a:gd name="T32" fmla="*/ 195 w 345"/>
              <a:gd name="T33" fmla="*/ 67 h 406"/>
              <a:gd name="T34" fmla="*/ 180 w 345"/>
              <a:gd name="T35" fmla="*/ 81 h 406"/>
              <a:gd name="T36" fmla="*/ 98 w 345"/>
              <a:gd name="T37" fmla="*/ 164 h 406"/>
              <a:gd name="T38" fmla="*/ 83 w 345"/>
              <a:gd name="T39" fmla="*/ 179 h 406"/>
              <a:gd name="T40" fmla="*/ 68 w 345"/>
              <a:gd name="T41" fmla="*/ 164 h 406"/>
              <a:gd name="T42" fmla="*/ 180 w 345"/>
              <a:gd name="T43" fmla="*/ 52 h 406"/>
              <a:gd name="T44" fmla="*/ 195 w 345"/>
              <a:gd name="T45" fmla="*/ 6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406">
                <a:moveTo>
                  <a:pt x="180" y="0"/>
                </a:moveTo>
                <a:cubicBezTo>
                  <a:pt x="90" y="0"/>
                  <a:pt x="16" y="73"/>
                  <a:pt x="16" y="164"/>
                </a:cubicBezTo>
                <a:cubicBezTo>
                  <a:pt x="16" y="210"/>
                  <a:pt x="35" y="252"/>
                  <a:pt x="65" y="281"/>
                </a:cubicBezTo>
                <a:cubicBezTo>
                  <a:pt x="8" y="363"/>
                  <a:pt x="8" y="363"/>
                  <a:pt x="8" y="363"/>
                </a:cubicBezTo>
                <a:cubicBezTo>
                  <a:pt x="0" y="375"/>
                  <a:pt x="3" y="392"/>
                  <a:pt x="15" y="401"/>
                </a:cubicBezTo>
                <a:cubicBezTo>
                  <a:pt x="20" y="404"/>
                  <a:pt x="25" y="406"/>
                  <a:pt x="31" y="406"/>
                </a:cubicBezTo>
                <a:cubicBezTo>
                  <a:pt x="39" y="406"/>
                  <a:pt x="48" y="402"/>
                  <a:pt x="53" y="394"/>
                </a:cubicBezTo>
                <a:cubicBezTo>
                  <a:pt x="110" y="313"/>
                  <a:pt x="110" y="313"/>
                  <a:pt x="110" y="313"/>
                </a:cubicBezTo>
                <a:cubicBezTo>
                  <a:pt x="131" y="323"/>
                  <a:pt x="155" y="329"/>
                  <a:pt x="180" y="329"/>
                </a:cubicBezTo>
                <a:cubicBezTo>
                  <a:pt x="271" y="329"/>
                  <a:pt x="345" y="255"/>
                  <a:pt x="345" y="164"/>
                </a:cubicBezTo>
                <a:cubicBezTo>
                  <a:pt x="345" y="73"/>
                  <a:pt x="271" y="0"/>
                  <a:pt x="180" y="0"/>
                </a:cubicBezTo>
                <a:close/>
                <a:moveTo>
                  <a:pt x="180" y="299"/>
                </a:moveTo>
                <a:cubicBezTo>
                  <a:pt x="106" y="299"/>
                  <a:pt x="46" y="239"/>
                  <a:pt x="46" y="164"/>
                </a:cubicBezTo>
                <a:cubicBezTo>
                  <a:pt x="46" y="90"/>
                  <a:pt x="106" y="29"/>
                  <a:pt x="180" y="29"/>
                </a:cubicBezTo>
                <a:cubicBezTo>
                  <a:pt x="255" y="29"/>
                  <a:pt x="315" y="90"/>
                  <a:pt x="315" y="164"/>
                </a:cubicBezTo>
                <a:cubicBezTo>
                  <a:pt x="315" y="239"/>
                  <a:pt x="255" y="299"/>
                  <a:pt x="180" y="299"/>
                </a:cubicBezTo>
                <a:close/>
                <a:moveTo>
                  <a:pt x="195" y="67"/>
                </a:moveTo>
                <a:cubicBezTo>
                  <a:pt x="195" y="75"/>
                  <a:pt x="189" y="81"/>
                  <a:pt x="180" y="81"/>
                </a:cubicBezTo>
                <a:cubicBezTo>
                  <a:pt x="135" y="81"/>
                  <a:pt x="98" y="118"/>
                  <a:pt x="98" y="164"/>
                </a:cubicBezTo>
                <a:cubicBezTo>
                  <a:pt x="98" y="172"/>
                  <a:pt x="91" y="179"/>
                  <a:pt x="83" y="179"/>
                </a:cubicBezTo>
                <a:cubicBezTo>
                  <a:pt x="75" y="179"/>
                  <a:pt x="68" y="172"/>
                  <a:pt x="68" y="164"/>
                </a:cubicBezTo>
                <a:cubicBezTo>
                  <a:pt x="68" y="102"/>
                  <a:pt x="119" y="52"/>
                  <a:pt x="180" y="52"/>
                </a:cubicBezTo>
                <a:cubicBezTo>
                  <a:pt x="189" y="52"/>
                  <a:pt x="195" y="58"/>
                  <a:pt x="195" y="67"/>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64517" name="Picture 5" descr="画像">
            <a:extLst>
              <a:ext uri="{FF2B5EF4-FFF2-40B4-BE49-F238E27FC236}">
                <a16:creationId xmlns:a16="http://schemas.microsoft.com/office/drawing/2014/main" id="{9DB5D406-C3E6-43BA-99D6-B5AF9FAEA8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35" y="5609783"/>
            <a:ext cx="1289717" cy="1199211"/>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17">
            <a:extLst>
              <a:ext uri="{FF2B5EF4-FFF2-40B4-BE49-F238E27FC236}">
                <a16:creationId xmlns:a16="http://schemas.microsoft.com/office/drawing/2014/main" id="{3BD316A7-1698-4501-8B7A-7A8AF1ED25D5}"/>
              </a:ext>
            </a:extLst>
          </p:cNvPr>
          <p:cNvSpPr txBox="1">
            <a:spLocks/>
          </p:cNvSpPr>
          <p:nvPr/>
        </p:nvSpPr>
        <p:spPr>
          <a:xfrm>
            <a:off x="1519859" y="5740490"/>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活用方法の検討（災害時）</a:t>
            </a:r>
          </a:p>
          <a:p>
            <a:pPr marL="0" indent="144000" algn="just" fontAlgn="ctr">
              <a:lnSpc>
                <a:spcPct val="120000"/>
              </a:lnSpc>
              <a:spcBef>
                <a:spcPts val="0"/>
              </a:spcBef>
              <a:buNone/>
            </a:pPr>
            <a:r>
              <a:rPr lang="ja-JP" altLang="en-US" sz="1200" dirty="0"/>
              <a:t>屋外や災害時に住民が集まる場所（避難施設として活用する施設等）に設置されているデジタルサイネージは、発災時には重要な情報発信手段の一つとなる。発災後の状況に応じた情報を迅速に発信する必要があるため、避難案内や被害情報など、発信すべき情報の種類や内容、切替方法（自動、手動）、多言語対応等についても、平時から検討しておく必要がある。</a:t>
            </a:r>
          </a:p>
        </p:txBody>
      </p:sp>
    </p:spTree>
    <p:extLst>
      <p:ext uri="{BB962C8B-B14F-4D97-AF65-F5344CB8AC3E}">
        <p14:creationId xmlns:p14="http://schemas.microsoft.com/office/powerpoint/2010/main" val="3156070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52</a:t>
            </a:fld>
            <a:endParaRPr kumimoji="1" lang="ja-JP" altLang="en-US" dirty="0"/>
          </a:p>
        </p:txBody>
      </p:sp>
      <p:sp>
        <p:nvSpPr>
          <p:cNvPr id="4" name="テキスト プレースホルダー 3">
            <a:extLst>
              <a:ext uri="{FF2B5EF4-FFF2-40B4-BE49-F238E27FC236}">
                <a16:creationId xmlns:a16="http://schemas.microsoft.com/office/drawing/2014/main" id="{E6A73381-553A-9EF4-1D3B-7983525B2B29}"/>
              </a:ext>
            </a:extLst>
          </p:cNvPr>
          <p:cNvSpPr>
            <a:spLocks noGrp="1"/>
          </p:cNvSpPr>
          <p:nvPr>
            <p:ph type="body" sz="quarter" idx="14"/>
          </p:nvPr>
        </p:nvSpPr>
        <p:spPr>
          <a:xfrm>
            <a:off x="4986978" y="361990"/>
            <a:ext cx="2068859" cy="166199"/>
          </a:xfrm>
        </p:spPr>
        <p:txBody>
          <a:bodyPr/>
          <a:lstStyle/>
          <a:p>
            <a:r>
              <a:rPr lang="en-US" altLang="ja-JP" dirty="0"/>
              <a:t>4-3.</a:t>
            </a:r>
            <a:r>
              <a:rPr lang="ja-JP" altLang="en-US" dirty="0"/>
              <a:t> デジタルサイネージ</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136862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173790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デジタルサイネージを検討するに当たっては、当該施策と関連性が高い以下の戦略についても参照されたい。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2331952"/>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444636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53</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4-4. </a:t>
            </a:r>
            <a:r>
              <a:rPr kumimoji="1" lang="ja-JP" altLang="en-US" dirty="0"/>
              <a:t>　　　　　混雑状況配信サービス</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施策④</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201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自治体の</a:t>
            </a:r>
            <a:r>
              <a:rPr lang="en-US" altLang="ja-JP" sz="1200" dirty="0"/>
              <a:t>HP</a:t>
            </a:r>
            <a:r>
              <a:rPr lang="ja-JP" altLang="en-US" sz="1200" dirty="0"/>
              <a:t>等で、手続き別の待ち人数や待ち時間の目安を、確認できるようになるサービスである。住民が、窓口の空いているタイミングを見計らって来庁することが可能になるため、待ち時間の削減に繋がる。窓口が混雑している場合には、来庁者がスマートフォンで待ち時間を確認しつつ、別の用事を済ますこともできるため、利便性向上を図ることが可能である。</a:t>
            </a:r>
            <a:endParaRPr lang="en-US" altLang="ja-JP" sz="1200" dirty="0"/>
          </a:p>
          <a:p>
            <a:pPr marL="0" indent="144000">
              <a:lnSpc>
                <a:spcPts val="1600"/>
              </a:lnSpc>
              <a:spcBef>
                <a:spcPts val="0"/>
              </a:spcBef>
              <a:buNone/>
            </a:pPr>
            <a:r>
              <a:rPr lang="ja-JP" altLang="en-US" sz="1200" dirty="0"/>
              <a:t>ここでは、混雑状況配信サービスの導入に当たって、議論を進める中での工夫や留意点について述べる。　</a:t>
            </a:r>
            <a:r>
              <a:rPr lang="en-US" altLang="ja-JP" sz="800" dirty="0"/>
              <a:t>※</a:t>
            </a:r>
            <a:r>
              <a:rPr lang="ja-JP" altLang="en-US" sz="800" dirty="0"/>
              <a:t>図は配信画面のイメージ</a:t>
            </a:r>
            <a:endParaRPr lang="ja-JP" altLang="en-US" sz="1200" dirty="0"/>
          </a:p>
        </p:txBody>
      </p:sp>
      <p:sp>
        <p:nvSpPr>
          <p:cNvPr id="12" name="Freeform 60">
            <a:extLst>
              <a:ext uri="{FF2B5EF4-FFF2-40B4-BE49-F238E27FC236}">
                <a16:creationId xmlns:a16="http://schemas.microsoft.com/office/drawing/2014/main" id="{B174387B-2C0C-0CCC-D47F-331C7DD139FF}"/>
              </a:ext>
            </a:extLst>
          </p:cNvPr>
          <p:cNvSpPr>
            <a:spLocks noChangeAspect="1" noEditPoints="1"/>
          </p:cNvSpPr>
          <p:nvPr/>
        </p:nvSpPr>
        <p:spPr bwMode="auto">
          <a:xfrm>
            <a:off x="516643" y="8360076"/>
            <a:ext cx="828000" cy="702996"/>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14" name="グループ化 13">
            <a:extLst>
              <a:ext uri="{FF2B5EF4-FFF2-40B4-BE49-F238E27FC236}">
                <a16:creationId xmlns:a16="http://schemas.microsoft.com/office/drawing/2014/main" id="{B82971A6-528F-A954-005C-B2AD5C336F01}"/>
              </a:ext>
            </a:extLst>
          </p:cNvPr>
          <p:cNvGrpSpPr/>
          <p:nvPr/>
        </p:nvGrpSpPr>
        <p:grpSpPr>
          <a:xfrm>
            <a:off x="503196" y="5860199"/>
            <a:ext cx="6552000" cy="252000"/>
            <a:chOff x="504000" y="5705617"/>
            <a:chExt cx="6552000" cy="252000"/>
          </a:xfrm>
        </p:grpSpPr>
        <p:sp>
          <p:nvSpPr>
            <p:cNvPr id="15" name="正方形/長方形 14">
              <a:extLst>
                <a:ext uri="{FF2B5EF4-FFF2-40B4-BE49-F238E27FC236}">
                  <a16:creationId xmlns:a16="http://schemas.microsoft.com/office/drawing/2014/main" id="{1EBF800F-834B-C66C-1C98-4A74920F629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AC76E636-54EF-9370-6282-84ECB81807E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72" name="コンテンツ プレースホルダー 17">
            <a:extLst>
              <a:ext uri="{FF2B5EF4-FFF2-40B4-BE49-F238E27FC236}">
                <a16:creationId xmlns:a16="http://schemas.microsoft.com/office/drawing/2014/main" id="{633CCACD-CCCE-D15A-D2BD-484258D7998F}"/>
              </a:ext>
            </a:extLst>
          </p:cNvPr>
          <p:cNvSpPr txBox="1">
            <a:spLocks/>
          </p:cNvSpPr>
          <p:nvPr/>
        </p:nvSpPr>
        <p:spPr>
          <a:xfrm>
            <a:off x="1521960" y="625640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連動するシステムの検討</a:t>
            </a:r>
          </a:p>
          <a:p>
            <a:pPr marL="0" indent="144000" algn="just" fontAlgn="ctr">
              <a:lnSpc>
                <a:spcPct val="120000"/>
              </a:lnSpc>
              <a:spcBef>
                <a:spcPts val="0"/>
              </a:spcBef>
              <a:buNone/>
            </a:pPr>
            <a:r>
              <a:rPr lang="ja-JP" altLang="en-US" sz="1200" dirty="0"/>
              <a:t>受付システムや発券機等の付加機能として提供されていることが数多くあるため、自治体の状況によっては、窓口全体の運用を見直しつつ、導入を判断する必要がある。</a:t>
            </a:r>
          </a:p>
        </p:txBody>
      </p:sp>
      <p:sp>
        <p:nvSpPr>
          <p:cNvPr id="75" name="コンテンツ プレースホルダー 17">
            <a:extLst>
              <a:ext uri="{FF2B5EF4-FFF2-40B4-BE49-F238E27FC236}">
                <a16:creationId xmlns:a16="http://schemas.microsoft.com/office/drawing/2014/main" id="{EF0DE77E-7940-FF3E-1F2E-BD0F06AE4E9A}"/>
              </a:ext>
            </a:extLst>
          </p:cNvPr>
          <p:cNvSpPr txBox="1">
            <a:spLocks/>
          </p:cNvSpPr>
          <p:nvPr/>
        </p:nvSpPr>
        <p:spPr>
          <a:xfrm>
            <a:off x="1514323" y="725782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導入に適した手続きの選定</a:t>
            </a:r>
          </a:p>
          <a:p>
            <a:pPr marL="0" indent="144000" algn="just" fontAlgn="ctr">
              <a:lnSpc>
                <a:spcPct val="120000"/>
              </a:lnSpc>
              <a:spcBef>
                <a:spcPts val="0"/>
              </a:spcBef>
              <a:buNone/>
            </a:pPr>
            <a:r>
              <a:rPr lang="ja-JP" altLang="en-US" sz="1200" dirty="0"/>
              <a:t>実際の窓口の状況と、配信内容には、一定のタイムラグが生じる可能性があり、長時間にわたる手続きでは、影響が大きい。そのため、手続きの性質によっては、来庁予約サービスの導入についても検討するのが望ましい。</a:t>
            </a:r>
          </a:p>
        </p:txBody>
      </p:sp>
      <p:pic>
        <p:nvPicPr>
          <p:cNvPr id="76" name="図 75" descr="アイコン&#10;&#10;自動的に生成された説明">
            <a:extLst>
              <a:ext uri="{FF2B5EF4-FFF2-40B4-BE49-F238E27FC236}">
                <a16:creationId xmlns:a16="http://schemas.microsoft.com/office/drawing/2014/main" id="{DD7EFA53-7802-8630-993D-A9E6842A7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43" y="6301449"/>
            <a:ext cx="828000" cy="828000"/>
          </a:xfrm>
          <a:prstGeom prst="rect">
            <a:avLst/>
          </a:prstGeom>
        </p:spPr>
      </p:pic>
      <p:pic>
        <p:nvPicPr>
          <p:cNvPr id="26" name="図 25" descr="アイコン&#10;&#10;自動的に生成された説明">
            <a:extLst>
              <a:ext uri="{FF2B5EF4-FFF2-40B4-BE49-F238E27FC236}">
                <a16:creationId xmlns:a16="http://schemas.microsoft.com/office/drawing/2014/main" id="{174E0367-DD3E-72E0-A4EC-8BF19B4B18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85" y="7306103"/>
            <a:ext cx="828000" cy="828000"/>
          </a:xfrm>
          <a:prstGeom prst="rect">
            <a:avLst/>
          </a:prstGeom>
        </p:spPr>
      </p:pic>
      <p:sp>
        <p:nvSpPr>
          <p:cNvPr id="13" name="コンテンツ プレースホルダー 17">
            <a:extLst>
              <a:ext uri="{FF2B5EF4-FFF2-40B4-BE49-F238E27FC236}">
                <a16:creationId xmlns:a16="http://schemas.microsoft.com/office/drawing/2014/main" id="{1E86821E-0571-F957-781F-B30003C79991}"/>
              </a:ext>
            </a:extLst>
          </p:cNvPr>
          <p:cNvSpPr txBox="1">
            <a:spLocks/>
          </p:cNvSpPr>
          <p:nvPr/>
        </p:nvSpPr>
        <p:spPr>
          <a:xfrm>
            <a:off x="1509797" y="826010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en-US" altLang="ja-JP" sz="1200" b="1" dirty="0">
                <a:solidFill>
                  <a:srgbClr val="31926F"/>
                </a:solidFill>
              </a:rPr>
              <a:t>AI</a:t>
            </a:r>
            <a:r>
              <a:rPr lang="ja-JP" altLang="en-US" sz="1200" b="1" dirty="0">
                <a:solidFill>
                  <a:srgbClr val="31926F"/>
                </a:solidFill>
              </a:rPr>
              <a:t>を活用したサービスの検討</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センサやカメラ、</a:t>
            </a:r>
            <a:r>
              <a:rPr lang="en-US" altLang="ja-JP" sz="1200" dirty="0"/>
              <a:t>AI</a:t>
            </a:r>
            <a:r>
              <a:rPr lang="ja-JP" altLang="en-US" sz="1200" dirty="0"/>
              <a:t>を活用した混雑状況の把握方法については、人が集まる避難所での導入事例が多い。イベントの開催等、将来的に庁舎が、人の集まる場所として利用される際には、選択肢の候補となる。</a:t>
            </a:r>
          </a:p>
        </p:txBody>
      </p:sp>
      <p:graphicFrame>
        <p:nvGraphicFramePr>
          <p:cNvPr id="17" name="表 37">
            <a:extLst>
              <a:ext uri="{FF2B5EF4-FFF2-40B4-BE49-F238E27FC236}">
                <a16:creationId xmlns:a16="http://schemas.microsoft.com/office/drawing/2014/main" id="{520B052F-2094-6B49-2E29-050D7192BCB5}"/>
              </a:ext>
            </a:extLst>
          </p:cNvPr>
          <p:cNvGraphicFramePr>
            <a:graphicFrameLocks noGrp="1"/>
          </p:cNvGraphicFramePr>
          <p:nvPr>
            <p:extLst>
              <p:ext uri="{D42A27DB-BD31-4B8C-83A1-F6EECF244321}">
                <p14:modId xmlns:p14="http://schemas.microsoft.com/office/powerpoint/2010/main" val="1085554662"/>
              </p:ext>
            </p:extLst>
          </p:nvPr>
        </p:nvGraphicFramePr>
        <p:xfrm>
          <a:off x="1188105" y="2749705"/>
          <a:ext cx="5183462" cy="2718000"/>
        </p:xfrm>
        <a:graphic>
          <a:graphicData uri="http://schemas.openxmlformats.org/drawingml/2006/table">
            <a:tbl>
              <a:tblPr firstRow="1" bandRow="1">
                <a:tableStyleId>{5C22544A-7EE6-4342-B048-85BDC9FD1C3A}</a:tableStyleId>
              </a:tblPr>
              <a:tblGrid>
                <a:gridCol w="566458">
                  <a:extLst>
                    <a:ext uri="{9D8B030D-6E8A-4147-A177-3AD203B41FA5}">
                      <a16:colId xmlns:a16="http://schemas.microsoft.com/office/drawing/2014/main" val="1629415146"/>
                    </a:ext>
                  </a:extLst>
                </a:gridCol>
                <a:gridCol w="958157">
                  <a:extLst>
                    <a:ext uri="{9D8B030D-6E8A-4147-A177-3AD203B41FA5}">
                      <a16:colId xmlns:a16="http://schemas.microsoft.com/office/drawing/2014/main" val="114256728"/>
                    </a:ext>
                  </a:extLst>
                </a:gridCol>
                <a:gridCol w="2049780">
                  <a:extLst>
                    <a:ext uri="{9D8B030D-6E8A-4147-A177-3AD203B41FA5}">
                      <a16:colId xmlns:a16="http://schemas.microsoft.com/office/drawing/2014/main" val="2144608773"/>
                    </a:ext>
                  </a:extLst>
                </a:gridCol>
                <a:gridCol w="807720">
                  <a:extLst>
                    <a:ext uri="{9D8B030D-6E8A-4147-A177-3AD203B41FA5}">
                      <a16:colId xmlns:a16="http://schemas.microsoft.com/office/drawing/2014/main" val="534395068"/>
                    </a:ext>
                  </a:extLst>
                </a:gridCol>
                <a:gridCol w="801347">
                  <a:extLst>
                    <a:ext uri="{9D8B030D-6E8A-4147-A177-3AD203B41FA5}">
                      <a16:colId xmlns:a16="http://schemas.microsoft.com/office/drawing/2014/main" val="1568769410"/>
                    </a:ext>
                  </a:extLst>
                </a:gridCol>
              </a:tblGrid>
              <a:tr h="333855">
                <a:tc>
                  <a:txBody>
                    <a:bodyPr/>
                    <a:lstStyle/>
                    <a:p>
                      <a:pPr algn="ctr"/>
                      <a:r>
                        <a:rPr kumimoji="1" lang="ja-JP" altLang="en-US" sz="1200" dirty="0">
                          <a:solidFill>
                            <a:schemeClr val="tx1"/>
                          </a:solidFill>
                          <a:latin typeface="+mn-ea"/>
                          <a:ea typeface="+mn-ea"/>
                        </a:rPr>
                        <a:t>窓口番号</a:t>
                      </a:r>
                      <a:endParaRPr kumimoji="1" lang="en-US" altLang="ja-JP"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手続き内容</a:t>
                      </a:r>
                      <a:endParaRPr kumimoji="1" lang="en-US" altLang="ja-JP"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手続き詳細</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呼出番号</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latin typeface="+mn-ea"/>
                          <a:ea typeface="+mn-ea"/>
                        </a:rPr>
                        <a:t>待ち人数</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mpd="sng">
                      <a:noFill/>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890556"/>
                  </a:ext>
                </a:extLst>
              </a:tr>
              <a:tr h="565200">
                <a:tc>
                  <a:txBody>
                    <a:bodyPr/>
                    <a:lstStyle/>
                    <a:p>
                      <a:pPr algn="r"/>
                      <a:r>
                        <a:rPr kumimoji="1" lang="en-US" altLang="ja-JP" sz="1200" dirty="0">
                          <a:solidFill>
                            <a:schemeClr val="tx1"/>
                          </a:solidFill>
                          <a:latin typeface="+mn-ea"/>
                          <a:ea typeface="+mn-ea"/>
                        </a:rPr>
                        <a:t>1</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住所変更</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92075" algn="l"/>
                      <a:r>
                        <a:rPr kumimoji="1" lang="ja-JP" altLang="en-US" sz="1200" dirty="0">
                          <a:solidFill>
                            <a:schemeClr val="tx1"/>
                          </a:solidFill>
                          <a:latin typeface="+mn-ea"/>
                          <a:ea typeface="+mn-ea"/>
                        </a:rPr>
                        <a:t>・住所変更（転入、転出、市内で引っ越し等）</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231</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３</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819263"/>
                  </a:ext>
                </a:extLst>
              </a:tr>
              <a:tr h="565200">
                <a:tc>
                  <a:txBody>
                    <a:bodyPr/>
                    <a:lstStyle/>
                    <a:p>
                      <a:pPr algn="r"/>
                      <a:r>
                        <a:rPr kumimoji="1" lang="en-US" altLang="ja-JP" sz="1200" dirty="0">
                          <a:solidFill>
                            <a:schemeClr val="tx1"/>
                          </a:solidFill>
                          <a:latin typeface="+mn-ea"/>
                          <a:ea typeface="+mn-ea"/>
                        </a:rPr>
                        <a:t>2</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戸籍届出</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dirty="0">
                          <a:solidFill>
                            <a:schemeClr val="tx1"/>
                          </a:solidFill>
                          <a:latin typeface="+mn-ea"/>
                          <a:ea typeface="+mn-ea"/>
                        </a:rPr>
                        <a:t>・戸籍届出（出生、婚姻等）</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７８</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１</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394813"/>
                  </a:ext>
                </a:extLst>
              </a:tr>
              <a:tr h="565200">
                <a:tc>
                  <a:txBody>
                    <a:bodyPr/>
                    <a:lstStyle/>
                    <a:p>
                      <a:pPr algn="r"/>
                      <a:r>
                        <a:rPr kumimoji="1" lang="en-US" altLang="ja-JP" sz="1200" dirty="0">
                          <a:solidFill>
                            <a:schemeClr val="tx1"/>
                          </a:solidFill>
                          <a:latin typeface="+mn-ea"/>
                          <a:ea typeface="+mn-ea"/>
                        </a:rPr>
                        <a:t>3</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証明書発行</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dirty="0">
                          <a:solidFill>
                            <a:schemeClr val="tx1"/>
                          </a:solidFill>
                          <a:latin typeface="+mn-ea"/>
                          <a:ea typeface="+mn-ea"/>
                        </a:rPr>
                        <a:t>・証明書の発行</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57</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2</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4392156"/>
                  </a:ext>
                </a:extLst>
              </a:tr>
              <a:tr h="565200">
                <a:tc>
                  <a:txBody>
                    <a:bodyPr/>
                    <a:lstStyle/>
                    <a:p>
                      <a:pPr algn="r"/>
                      <a:r>
                        <a:rPr kumimoji="1" lang="en-US" altLang="ja-JP" sz="1200" dirty="0">
                          <a:solidFill>
                            <a:schemeClr val="tx1"/>
                          </a:solidFill>
                          <a:latin typeface="+mn-ea"/>
                          <a:ea typeface="+mn-ea"/>
                        </a:rPr>
                        <a:t>4</a:t>
                      </a:r>
                      <a:endParaRPr kumimoji="1" lang="ja-JP" altLang="en-US" sz="1200" dirty="0">
                        <a:solidFill>
                          <a:schemeClr val="tx1"/>
                        </a:solidFill>
                        <a:latin typeface="+mn-ea"/>
                        <a:ea typeface="+mn-ea"/>
                      </a:endParaRPr>
                    </a:p>
                  </a:txBody>
                  <a:tcPr anchor="ctr">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n-ea"/>
                          <a:ea typeface="+mn-ea"/>
                        </a:rPr>
                        <a:t>印鑑登録</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92075" algn="l"/>
                      <a:r>
                        <a:rPr kumimoji="1" lang="ja-JP" altLang="en-US" sz="1200" dirty="0">
                          <a:solidFill>
                            <a:schemeClr val="tx1"/>
                          </a:solidFill>
                          <a:latin typeface="+mn-ea"/>
                          <a:ea typeface="+mn-ea"/>
                        </a:rPr>
                        <a:t>・印鑑登録の申請又は廃止に関する手続き</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a:solidFill>
                            <a:schemeClr val="tx1"/>
                          </a:solidFill>
                          <a:latin typeface="+mn-ea"/>
                          <a:ea typeface="+mn-ea"/>
                        </a:rPr>
                        <a:t>455</a:t>
                      </a:r>
                      <a:endParaRPr kumimoji="1" lang="ja-JP" altLang="en-US" sz="1200" dirty="0">
                        <a:solidFill>
                          <a:schemeClr val="tx1"/>
                        </a:solidFill>
                        <a:latin typeface="+mn-ea"/>
                        <a:ea typeface="+mn-ea"/>
                      </a:endParaRP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dirty="0">
                          <a:solidFill>
                            <a:schemeClr val="tx1"/>
                          </a:solidFill>
                          <a:latin typeface="+mn-ea"/>
                          <a:ea typeface="+mn-ea"/>
                        </a:rPr>
                        <a:t>０</a:t>
                      </a:r>
                    </a:p>
                  </a:txBody>
                  <a:tcPr anchor="ctr">
                    <a:lnL w="12700" cap="flat" cmpd="sng" algn="ctr">
                      <a:solidFill>
                        <a:srgbClr val="31926F"/>
                      </a:solidFill>
                      <a:prstDash val="solid"/>
                      <a:round/>
                      <a:headEnd type="none" w="med" len="med"/>
                      <a:tailEnd type="none" w="med" len="med"/>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116298"/>
                  </a:ext>
                </a:extLst>
              </a:tr>
            </a:tbl>
          </a:graphicData>
        </a:graphic>
      </p:graphicFrame>
      <p:sp>
        <p:nvSpPr>
          <p:cNvPr id="19" name="正方形/長方形 18">
            <a:extLst>
              <a:ext uri="{FF2B5EF4-FFF2-40B4-BE49-F238E27FC236}">
                <a16:creationId xmlns:a16="http://schemas.microsoft.com/office/drawing/2014/main" id="{0C21CB48-3ABA-AACD-E4A1-1C8A9DDFA3D2}"/>
              </a:ext>
            </a:extLst>
          </p:cNvPr>
          <p:cNvSpPr/>
          <p:nvPr/>
        </p:nvSpPr>
        <p:spPr>
          <a:xfrm>
            <a:off x="1184889" y="2749704"/>
            <a:ext cx="5189896"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6773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54</a:t>
            </a:fld>
            <a:endParaRPr kumimoji="1" lang="ja-JP" altLang="en-US" dirty="0"/>
          </a:p>
        </p:txBody>
      </p:sp>
      <p:sp>
        <p:nvSpPr>
          <p:cNvPr id="4" name="テキスト プレースホルダー 3">
            <a:extLst>
              <a:ext uri="{FF2B5EF4-FFF2-40B4-BE49-F238E27FC236}">
                <a16:creationId xmlns:a16="http://schemas.microsoft.com/office/drawing/2014/main" id="{C1175DC0-0AE3-C76A-D64A-03DAE5C37626}"/>
              </a:ext>
            </a:extLst>
          </p:cNvPr>
          <p:cNvSpPr>
            <a:spLocks noGrp="1"/>
          </p:cNvSpPr>
          <p:nvPr>
            <p:ph type="body" sz="quarter" idx="14"/>
          </p:nvPr>
        </p:nvSpPr>
        <p:spPr>
          <a:xfrm>
            <a:off x="4986978" y="361990"/>
            <a:ext cx="2068859" cy="166199"/>
          </a:xfrm>
        </p:spPr>
        <p:txBody>
          <a:bodyPr/>
          <a:lstStyle/>
          <a:p>
            <a:r>
              <a:rPr lang="en-US" altLang="ja-JP" dirty="0"/>
              <a:t>4-4.</a:t>
            </a:r>
            <a:r>
              <a:rPr lang="ja-JP" altLang="en-US" dirty="0"/>
              <a:t> 混雑状況配信サービス</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3179674"/>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3548948"/>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混雑状況配信サービスを検討するに当たっては、当該施策と関連性が高い以下の戦略についても参照されたい。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4143000"/>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A2135AD8-78FC-7168-7148-C50FC0B464BC}"/>
              </a:ext>
            </a:extLst>
          </p:cNvPr>
          <p:cNvGrpSpPr/>
          <p:nvPr/>
        </p:nvGrpSpPr>
        <p:grpSpPr>
          <a:xfrm>
            <a:off x="503196" y="1372091"/>
            <a:ext cx="6552000" cy="252000"/>
            <a:chOff x="504000" y="5705617"/>
            <a:chExt cx="6552000" cy="252000"/>
          </a:xfrm>
        </p:grpSpPr>
        <p:sp>
          <p:nvSpPr>
            <p:cNvPr id="5" name="正方形/長方形 4">
              <a:extLst>
                <a:ext uri="{FF2B5EF4-FFF2-40B4-BE49-F238E27FC236}">
                  <a16:creationId xmlns:a16="http://schemas.microsoft.com/office/drawing/2014/main" id="{FC35AF29-6F03-EF0B-4757-95DFF3D6ECEC}"/>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6" name="テキスト ボックス 5">
              <a:extLst>
                <a:ext uri="{FF2B5EF4-FFF2-40B4-BE49-F238E27FC236}">
                  <a16:creationId xmlns:a16="http://schemas.microsoft.com/office/drawing/2014/main" id="{CA097F08-07D9-48EA-B0E5-AD1DA84BE35D}"/>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8" name="コンテンツ プレースホルダー 17">
            <a:extLst>
              <a:ext uri="{FF2B5EF4-FFF2-40B4-BE49-F238E27FC236}">
                <a16:creationId xmlns:a16="http://schemas.microsoft.com/office/drawing/2014/main" id="{867BF0B2-E96D-FDE9-6F49-B0EB0AEC628F}"/>
              </a:ext>
            </a:extLst>
          </p:cNvPr>
          <p:cNvSpPr txBox="1">
            <a:spLocks/>
          </p:cNvSpPr>
          <p:nvPr/>
        </p:nvSpPr>
        <p:spPr>
          <a:xfrm>
            <a:off x="503196" y="1768245"/>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2-1.(6)</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東京都青梅市</a:t>
            </a:r>
          </a:p>
          <a:p>
            <a:pPr marL="0" indent="144000" algn="just" fontAlgn="ctr">
              <a:lnSpc>
                <a:spcPct val="120000"/>
              </a:lnSpc>
              <a:spcBef>
                <a:spcPts val="0"/>
              </a:spcBef>
              <a:buNone/>
            </a:pPr>
            <a:r>
              <a:rPr lang="ja-JP" altLang="en-US" sz="1200" dirty="0"/>
              <a:t>広告付自動窓口受付システムを導入しており、発券機とデジタルサイネージをセットで導入している。広告事業者との公民連携事業として、広告付きのものにすることで、システムを無償で導入、運用している。このシステムに、混雑状況配信サービスが付随しており、住民が市のホームページから、混雑状況の確認や、発券機で取得した番号を入力することで、待ち人数の確認が可能である。</a:t>
            </a:r>
          </a:p>
        </p:txBody>
      </p:sp>
    </p:spTree>
    <p:extLst>
      <p:ext uri="{BB962C8B-B14F-4D97-AF65-F5344CB8AC3E}">
        <p14:creationId xmlns:p14="http://schemas.microsoft.com/office/powerpoint/2010/main" val="2972507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1">
            <a:extLst>
              <a:ext uri="{FF2B5EF4-FFF2-40B4-BE49-F238E27FC236}">
                <a16:creationId xmlns:a16="http://schemas.microsoft.com/office/drawing/2014/main" id="{BA2CC01D-8EB5-D3B5-28C6-D5FD2B5DB4F7}"/>
              </a:ext>
            </a:extLst>
          </p:cNvPr>
          <p:cNvGraphicFramePr>
            <a:graphicFrameLocks noGrp="1"/>
          </p:cNvGraphicFramePr>
          <p:nvPr>
            <p:extLst>
              <p:ext uri="{D42A27DB-BD31-4B8C-83A1-F6EECF244321}">
                <p14:modId xmlns:p14="http://schemas.microsoft.com/office/powerpoint/2010/main" val="1406813785"/>
              </p:ext>
            </p:extLst>
          </p:nvPr>
        </p:nvGraphicFramePr>
        <p:xfrm>
          <a:off x="2787306" y="3566239"/>
          <a:ext cx="1979874" cy="2334167"/>
        </p:xfrm>
        <a:graphic>
          <a:graphicData uri="http://schemas.openxmlformats.org/drawingml/2006/table">
            <a:tbl>
              <a:tblPr firstRow="1" bandRow="1">
                <a:tableStyleId>{5C22544A-7EE6-4342-B048-85BDC9FD1C3A}</a:tableStyleId>
              </a:tblPr>
              <a:tblGrid>
                <a:gridCol w="480150">
                  <a:extLst>
                    <a:ext uri="{9D8B030D-6E8A-4147-A177-3AD203B41FA5}">
                      <a16:colId xmlns:a16="http://schemas.microsoft.com/office/drawing/2014/main" val="873770879"/>
                    </a:ext>
                  </a:extLst>
                </a:gridCol>
                <a:gridCol w="374931">
                  <a:extLst>
                    <a:ext uri="{9D8B030D-6E8A-4147-A177-3AD203B41FA5}">
                      <a16:colId xmlns:a16="http://schemas.microsoft.com/office/drawing/2014/main" val="1112463172"/>
                    </a:ext>
                  </a:extLst>
                </a:gridCol>
                <a:gridCol w="374931">
                  <a:extLst>
                    <a:ext uri="{9D8B030D-6E8A-4147-A177-3AD203B41FA5}">
                      <a16:colId xmlns:a16="http://schemas.microsoft.com/office/drawing/2014/main" val="1967719613"/>
                    </a:ext>
                  </a:extLst>
                </a:gridCol>
                <a:gridCol w="374931">
                  <a:extLst>
                    <a:ext uri="{9D8B030D-6E8A-4147-A177-3AD203B41FA5}">
                      <a16:colId xmlns:a16="http://schemas.microsoft.com/office/drawing/2014/main" val="189052722"/>
                    </a:ext>
                  </a:extLst>
                </a:gridCol>
                <a:gridCol w="374931">
                  <a:extLst>
                    <a:ext uri="{9D8B030D-6E8A-4147-A177-3AD203B41FA5}">
                      <a16:colId xmlns:a16="http://schemas.microsoft.com/office/drawing/2014/main" val="16919120"/>
                    </a:ext>
                  </a:extLst>
                </a:gridCol>
              </a:tblGrid>
              <a:tr h="354178">
                <a:tc>
                  <a:txBody>
                    <a:bodyPr/>
                    <a:lstStyle/>
                    <a:p>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1/4</a:t>
                      </a:r>
                    </a:p>
                    <a:p>
                      <a:pPr algn="ctr"/>
                      <a:r>
                        <a:rPr kumimoji="1" lang="en-US" altLang="ja-JP" sz="900" dirty="0"/>
                        <a:t>(</a:t>
                      </a:r>
                      <a:r>
                        <a:rPr kumimoji="1" lang="ja-JP" altLang="en-US" sz="900" dirty="0"/>
                        <a:t>月</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1/5</a:t>
                      </a:r>
                    </a:p>
                    <a:p>
                      <a:pPr algn="ctr"/>
                      <a:r>
                        <a:rPr kumimoji="1" lang="en-US" altLang="ja-JP" sz="900" dirty="0"/>
                        <a:t>(</a:t>
                      </a:r>
                      <a:r>
                        <a:rPr kumimoji="1" lang="ja-JP" altLang="en-US" sz="900" dirty="0"/>
                        <a:t>火</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1/6</a:t>
                      </a:r>
                    </a:p>
                    <a:p>
                      <a:pPr algn="ctr"/>
                      <a:r>
                        <a:rPr kumimoji="1" lang="en-US" altLang="ja-JP" sz="900" dirty="0"/>
                        <a:t>(</a:t>
                      </a:r>
                      <a:r>
                        <a:rPr kumimoji="1" lang="ja-JP" altLang="en-US" sz="900" dirty="0"/>
                        <a:t>水</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tc>
                  <a:txBody>
                    <a:bodyPr/>
                    <a:lstStyle/>
                    <a:p>
                      <a:pPr algn="ctr"/>
                      <a:r>
                        <a:rPr kumimoji="1" lang="en-US" altLang="ja-JP" sz="900" dirty="0"/>
                        <a:t>1/7</a:t>
                      </a:r>
                    </a:p>
                    <a:p>
                      <a:pPr algn="ctr"/>
                      <a:r>
                        <a:rPr kumimoji="1" lang="en-US" altLang="ja-JP" sz="900" dirty="0"/>
                        <a:t>(</a:t>
                      </a:r>
                      <a:r>
                        <a:rPr kumimoji="1" lang="ja-JP" altLang="en-US" sz="900" dirty="0"/>
                        <a:t>木</a:t>
                      </a:r>
                      <a:r>
                        <a:rPr kumimoji="1" lang="en-US" altLang="ja-JP" sz="900" dirty="0"/>
                        <a:t>)</a:t>
                      </a:r>
                      <a:endParaRPr kumimoji="1" lang="ja-JP" altLang="en-US" sz="900" dirty="0"/>
                    </a:p>
                  </a:txBody>
                  <a:tcPr>
                    <a:lnB w="12700" cap="flat" cmpd="sng" algn="ctr">
                      <a:solidFill>
                        <a:srgbClr val="FFFFFF"/>
                      </a:solidFill>
                      <a:prstDash val="solid"/>
                      <a:round/>
                      <a:headEnd type="none" w="med" len="med"/>
                      <a:tailEnd type="none" w="med" len="med"/>
                    </a:lnB>
                    <a:solidFill>
                      <a:srgbClr val="31926F"/>
                    </a:solidFill>
                  </a:tcPr>
                </a:tc>
                <a:extLst>
                  <a:ext uri="{0D108BD9-81ED-4DB2-BD59-A6C34878D82A}">
                    <a16:rowId xmlns:a16="http://schemas.microsoft.com/office/drawing/2014/main" val="1382231566"/>
                  </a:ext>
                </a:extLst>
              </a:tr>
              <a:tr h="281201">
                <a:tc>
                  <a:txBody>
                    <a:bodyPr/>
                    <a:lstStyle/>
                    <a:p>
                      <a:pPr algn="ctr"/>
                      <a:r>
                        <a:rPr kumimoji="1" lang="en-US" altLang="ja-JP" sz="900" dirty="0"/>
                        <a:t>9:00</a:t>
                      </a:r>
                      <a:endParaRPr kumimoji="1" lang="ja-JP" altLang="en-US" sz="900" dirty="0"/>
                    </a:p>
                  </a:txBody>
                  <a:tcPr anchor="ctr">
                    <a:lnT w="12700" cap="flat" cmpd="sng" algn="ctr">
                      <a:solidFill>
                        <a:srgbClr val="FFFFFF"/>
                      </a:solidFill>
                      <a:prstDash val="solid"/>
                      <a:round/>
                      <a:headEnd type="none" w="med" len="med"/>
                      <a:tailEnd type="none" w="med" len="med"/>
                    </a:lnT>
                    <a:solidFill>
                      <a:srgbClr val="E8F09A"/>
                    </a:solidFill>
                  </a:tcPr>
                </a:tc>
                <a:tc>
                  <a:txBody>
                    <a:bodyPr/>
                    <a:lstStyle/>
                    <a:p>
                      <a:r>
                        <a:rPr kumimoji="1" lang="en-US" altLang="ja-JP" sz="900" dirty="0"/>
                        <a:t>×</a:t>
                      </a:r>
                      <a:endParaRPr kumimoji="1" lang="ja-JP" altLang="en-US" sz="900" dirty="0"/>
                    </a:p>
                  </a:txBody>
                  <a:tcPr anchor="ctr">
                    <a:lnR w="12700" cap="flat" cmpd="sng" algn="ctr">
                      <a:solidFill>
                        <a:srgbClr val="E6E6E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548876202"/>
                  </a:ext>
                </a:extLst>
              </a:tr>
              <a:tr h="281201">
                <a:tc>
                  <a:txBody>
                    <a:bodyPr/>
                    <a:lstStyle/>
                    <a:p>
                      <a:pPr algn="ctr"/>
                      <a:r>
                        <a:rPr kumimoji="1" lang="en-US" altLang="ja-JP" sz="900" dirty="0"/>
                        <a:t>9:30</a:t>
                      </a:r>
                      <a:endParaRPr kumimoji="1" lang="ja-JP" altLang="en-US" sz="900" dirty="0"/>
                    </a:p>
                  </a:txBody>
                  <a:tcPr anchor="ctr">
                    <a:solidFill>
                      <a:srgbClr val="E8F09A"/>
                    </a:solidFill>
                  </a:tcPr>
                </a:tc>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kumimoji="1" lang="en-US" altLang="ja-JP" sz="900" dirty="0"/>
                        <a:t>×</a:t>
                      </a:r>
                      <a:endParaRPr kumimoji="1" lang="ja-JP" altLang="en-US" sz="900" dirty="0"/>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60196991"/>
                  </a:ext>
                </a:extLst>
              </a:tr>
              <a:tr h="281201">
                <a:tc>
                  <a:txBody>
                    <a:bodyPr/>
                    <a:lstStyle/>
                    <a:p>
                      <a:pPr algn="ctr"/>
                      <a:r>
                        <a:rPr kumimoji="1" lang="en-US" altLang="ja-JP" sz="900" dirty="0"/>
                        <a:t>10:00</a:t>
                      </a:r>
                      <a:endParaRPr kumimoji="1" lang="ja-JP" altLang="en-US" sz="900" dirty="0"/>
                    </a:p>
                  </a:txBody>
                  <a:tcPr anchor="ctr">
                    <a:solidFill>
                      <a:srgbClr val="E8F09A"/>
                    </a:solidFill>
                  </a:tcPr>
                </a:tc>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kumimoji="1" lang="ja-JP" altLang="en-US" sz="900" dirty="0"/>
                        <a:t>△</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947907030"/>
                  </a:ext>
                </a:extLst>
              </a:tr>
              <a:tr h="281201">
                <a:tc>
                  <a:txBody>
                    <a:bodyPr/>
                    <a:lstStyle/>
                    <a:p>
                      <a:pPr algn="ctr"/>
                      <a:r>
                        <a:rPr kumimoji="1" lang="en-US" altLang="ja-JP" sz="900" dirty="0"/>
                        <a:t>10:30</a:t>
                      </a:r>
                      <a:endParaRPr kumimoji="1" lang="ja-JP" altLang="en-US" sz="900" dirty="0"/>
                    </a:p>
                  </a:txBody>
                  <a:tcPr anchor="ctr">
                    <a:solidFill>
                      <a:srgbClr val="E8F09A"/>
                    </a:solidFill>
                  </a:tcPr>
                </a:tc>
                <a:tc>
                  <a:txBody>
                    <a:bodyPr/>
                    <a:lstStyle/>
                    <a:p>
                      <a:r>
                        <a:rPr kumimoji="1" lang="ja-JP" altLang="en-US" sz="900" dirty="0"/>
                        <a:t>△</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422025815"/>
                  </a:ext>
                </a:extLst>
              </a:tr>
              <a:tr h="281201">
                <a:tc>
                  <a:txBody>
                    <a:bodyPr/>
                    <a:lstStyle/>
                    <a:p>
                      <a:pPr algn="ctr"/>
                      <a:r>
                        <a:rPr kumimoji="1" lang="en-US" altLang="ja-JP" sz="900" dirty="0"/>
                        <a:t>11:00</a:t>
                      </a:r>
                      <a:endParaRPr kumimoji="1" lang="ja-JP" altLang="en-US" sz="900" dirty="0"/>
                    </a:p>
                  </a:txBody>
                  <a:tcPr anchor="ctr">
                    <a:solidFill>
                      <a:srgbClr val="E8F09A"/>
                    </a:solidFill>
                  </a:tcPr>
                </a:tc>
                <a:tc>
                  <a:txBody>
                    <a:bodyPr/>
                    <a:lstStyle/>
                    <a:p>
                      <a:r>
                        <a:rPr kumimoji="1" lang="ja-JP" altLang="en-US" sz="900" dirty="0"/>
                        <a:t>〇</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en-US" altLang="ja-JP" sz="900" dirty="0"/>
                        <a:t>×</a:t>
                      </a:r>
                      <a:endParaRPr kumimoji="1" lang="ja-JP" altLang="en-US" sz="900" dirty="0"/>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117383159"/>
                  </a:ext>
                </a:extLst>
              </a:tr>
              <a:tr h="281201">
                <a:tc>
                  <a:txBody>
                    <a:bodyPr/>
                    <a:lstStyle/>
                    <a:p>
                      <a:r>
                        <a:rPr kumimoji="1" lang="en-US" altLang="ja-JP" sz="900" dirty="0"/>
                        <a:t>11:30</a:t>
                      </a:r>
                      <a:endParaRPr kumimoji="1" lang="ja-JP" altLang="en-US" sz="900" dirty="0"/>
                    </a:p>
                  </a:txBody>
                  <a:tcPr anchor="ctr">
                    <a:solidFill>
                      <a:srgbClr val="E8F09A"/>
                    </a:solidFill>
                  </a:tcPr>
                </a:tc>
                <a:tc>
                  <a:txBody>
                    <a:bodyPr/>
                    <a:lstStyle/>
                    <a:p>
                      <a:r>
                        <a:rPr kumimoji="1" lang="en-US" altLang="ja-JP" sz="900" dirty="0"/>
                        <a:t>×</a:t>
                      </a:r>
                      <a:endParaRPr kumimoji="1" lang="ja-JP" altLang="en-US" sz="900" dirty="0"/>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607070293"/>
                  </a:ext>
                </a:extLst>
              </a:tr>
              <a:tr h="281201">
                <a:tc>
                  <a:txBody>
                    <a:bodyPr/>
                    <a:lstStyle/>
                    <a:p>
                      <a:r>
                        <a:rPr kumimoji="1" lang="en-US" altLang="ja-JP" sz="900" dirty="0"/>
                        <a:t>12:00</a:t>
                      </a:r>
                      <a:endParaRPr kumimoji="1" lang="ja-JP" altLang="en-US" sz="900" dirty="0"/>
                    </a:p>
                  </a:txBody>
                  <a:tcPr anchor="ctr">
                    <a:solidFill>
                      <a:srgbClr val="E8F09A"/>
                    </a:solidFill>
                  </a:tcPr>
                </a:tc>
                <a:tc>
                  <a:txBody>
                    <a:bodyPr/>
                    <a:lstStyle/>
                    <a:p>
                      <a:r>
                        <a:rPr kumimoji="1" lang="ja-JP" altLang="en-US" sz="900" dirty="0"/>
                        <a:t>△</a:t>
                      </a:r>
                    </a:p>
                  </a:txBody>
                  <a:tcPr anchor="ctr">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tc>
                  <a:txBody>
                    <a:bodyPr/>
                    <a:lstStyle/>
                    <a:p>
                      <a:r>
                        <a:rPr kumimoji="1" lang="ja-JP" altLang="en-US" sz="900" dirty="0"/>
                        <a:t>〇</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tc>
                  <a:txBody>
                    <a:bodyPr/>
                    <a:lstStyle/>
                    <a:p>
                      <a:r>
                        <a:rPr kumimoji="1" lang="ja-JP" altLang="en-US" sz="900" dirty="0"/>
                        <a:t>△</a:t>
                      </a:r>
                    </a:p>
                  </a:txBody>
                  <a:tcPr anchor="ctr">
                    <a:lnL w="12700" cap="flat" cmpd="sng" algn="ctr">
                      <a:solidFill>
                        <a:srgbClr val="E6E6E6"/>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E6E6E6"/>
                      </a:solidFill>
                      <a:prstDash val="solid"/>
                      <a:round/>
                      <a:headEnd type="none" w="med" len="med"/>
                      <a:tailEnd type="none" w="med" len="med"/>
                    </a:lnT>
                    <a:noFill/>
                  </a:tcPr>
                </a:tc>
                <a:extLst>
                  <a:ext uri="{0D108BD9-81ED-4DB2-BD59-A6C34878D82A}">
                    <a16:rowId xmlns:a16="http://schemas.microsoft.com/office/drawing/2014/main" val="1070650254"/>
                  </a:ext>
                </a:extLst>
              </a:tr>
            </a:tbl>
          </a:graphicData>
        </a:graphic>
      </p:graphicFrame>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4-5. </a:t>
            </a:r>
            <a:r>
              <a:rPr kumimoji="1" lang="ja-JP" altLang="en-US" dirty="0"/>
              <a:t>　　　　　来庁予約サービス</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施策⑤</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61236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住民が手続きで来庁するタイミングを予約するサービスであり、予約システムを利用することで、</a:t>
            </a:r>
            <a:r>
              <a:rPr lang="en-US" altLang="ja-JP" sz="1200" dirty="0"/>
              <a:t>24</a:t>
            </a:r>
            <a:r>
              <a:rPr lang="ja-JP" altLang="en-US" sz="1200" dirty="0"/>
              <a:t>時間予約対応が可能である。予約者を優先的に対応することで、住民の待ち時間短縮や、混雑緩和を期待でき、住民の利便性向上に繋がる。また、対応する職員が、あらかじめ予約者の情報を確認することができるため、円滑な対応が可能となる。特に複雑で、時間を要する手続きには効果的である。予約システムを導入しなくても、電話での予約対応や、表計算ソフトでの予約管理による方法も考えられるため、費用対効果等を踏まえて検討する必要がある。</a:t>
            </a:r>
            <a:endParaRPr lang="en-US" altLang="ja-JP" sz="1200" dirty="0"/>
          </a:p>
          <a:p>
            <a:pPr marL="0" indent="144000">
              <a:lnSpc>
                <a:spcPts val="1600"/>
              </a:lnSpc>
              <a:spcBef>
                <a:spcPts val="0"/>
              </a:spcBef>
              <a:buNone/>
            </a:pPr>
            <a:r>
              <a:rPr lang="ja-JP" altLang="en-US" sz="1200" dirty="0"/>
              <a:t>ここでは、来庁予約サービスの導入に当たって、議論を進める中での工夫や留意点について述べる。　</a:t>
            </a:r>
            <a:r>
              <a:rPr lang="en-US" altLang="ja-JP" sz="1200" dirty="0"/>
              <a:t> </a:t>
            </a:r>
            <a:r>
              <a:rPr lang="en-US" altLang="ja-JP" sz="800" dirty="0"/>
              <a:t>※</a:t>
            </a:r>
            <a:r>
              <a:rPr lang="ja-JP" altLang="en-US" sz="800" dirty="0"/>
              <a:t>図は予約画面のイメージ</a:t>
            </a:r>
            <a:endParaRPr lang="ja-JP" altLang="en-US" sz="1200" dirty="0"/>
          </a:p>
        </p:txBody>
      </p:sp>
      <p:sp>
        <p:nvSpPr>
          <p:cNvPr id="47" name="コンテンツ プレースホルダー 17">
            <a:extLst>
              <a:ext uri="{FF2B5EF4-FFF2-40B4-BE49-F238E27FC236}">
                <a16:creationId xmlns:a16="http://schemas.microsoft.com/office/drawing/2014/main" id="{4514BDA7-6EDB-7369-385F-BD5E74B9B0B3}"/>
              </a:ext>
            </a:extLst>
          </p:cNvPr>
          <p:cNvSpPr txBox="1">
            <a:spLocks/>
          </p:cNvSpPr>
          <p:nvPr/>
        </p:nvSpPr>
        <p:spPr>
          <a:xfrm>
            <a:off x="1514323" y="6653696"/>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来庁予約サービスを知らない来庁者への配慮</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予約者を優先的に対応することにより、予約していない来庁者への対応が後回しになってしまい、待機時間が長くなると、住民の満足度は低下してしまう。そのため、来庁予約サービスの周知徹底や、予約していない来庁者用の窓口を確保しておく等、来庁予約サービスの導入に住民が納得できるよう進める必要がある。</a:t>
            </a:r>
          </a:p>
        </p:txBody>
      </p:sp>
      <p:sp>
        <p:nvSpPr>
          <p:cNvPr id="52" name="コンテンツ プレースホルダー 17">
            <a:extLst>
              <a:ext uri="{FF2B5EF4-FFF2-40B4-BE49-F238E27FC236}">
                <a16:creationId xmlns:a16="http://schemas.microsoft.com/office/drawing/2014/main" id="{30317714-6EB7-5312-4E88-5F03C44C8F99}"/>
              </a:ext>
            </a:extLst>
          </p:cNvPr>
          <p:cNvSpPr txBox="1">
            <a:spLocks/>
          </p:cNvSpPr>
          <p:nvPr/>
        </p:nvSpPr>
        <p:spPr>
          <a:xfrm>
            <a:off x="1510954" y="8252854"/>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来庁者の動線の想定</a:t>
            </a:r>
          </a:p>
          <a:p>
            <a:pPr marL="0" indent="144000" algn="just" fontAlgn="ctr">
              <a:lnSpc>
                <a:spcPct val="120000"/>
              </a:lnSpc>
              <a:spcBef>
                <a:spcPts val="0"/>
              </a:spcBef>
              <a:buNone/>
            </a:pPr>
            <a:r>
              <a:rPr lang="ja-JP" altLang="en-US" sz="1200" dirty="0"/>
              <a:t>来庁者の予約の有無を、</a:t>
            </a:r>
            <a:r>
              <a:rPr lang="en-US" altLang="ja-JP" sz="1200" dirty="0"/>
              <a:t>1</a:t>
            </a:r>
            <a:r>
              <a:rPr lang="ja-JP" altLang="en-US" sz="1200" dirty="0"/>
              <a:t>次対応で確認する必要があるため、例えば、総合受付で確認した後に、予約者優先対応窓口に案内する場合などにおける来庁者の動線を想定し、あらかじめ庁舎設計に組み込むことが重要である。</a:t>
            </a:r>
          </a:p>
        </p:txBody>
      </p:sp>
      <p:grpSp>
        <p:nvGrpSpPr>
          <p:cNvPr id="56" name="グループ化 55">
            <a:extLst>
              <a:ext uri="{FF2B5EF4-FFF2-40B4-BE49-F238E27FC236}">
                <a16:creationId xmlns:a16="http://schemas.microsoft.com/office/drawing/2014/main" id="{5CE395F0-D4C8-D1DD-791E-C6890E3BF400}"/>
              </a:ext>
            </a:extLst>
          </p:cNvPr>
          <p:cNvGrpSpPr/>
          <p:nvPr/>
        </p:nvGrpSpPr>
        <p:grpSpPr>
          <a:xfrm>
            <a:off x="503196" y="6268047"/>
            <a:ext cx="6552000" cy="252000"/>
            <a:chOff x="504000" y="5705617"/>
            <a:chExt cx="6552000" cy="252000"/>
          </a:xfrm>
        </p:grpSpPr>
        <p:sp>
          <p:nvSpPr>
            <p:cNvPr id="57" name="正方形/長方形 56">
              <a:extLst>
                <a:ext uri="{FF2B5EF4-FFF2-40B4-BE49-F238E27FC236}">
                  <a16:creationId xmlns:a16="http://schemas.microsoft.com/office/drawing/2014/main" id="{C159D147-D76B-E476-3208-289409CADB5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CC2F6FA6-56F5-29EA-975C-DEED945F1A4D}"/>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60" name="コンテンツ プレースホルダー 17">
            <a:extLst>
              <a:ext uri="{FF2B5EF4-FFF2-40B4-BE49-F238E27FC236}">
                <a16:creationId xmlns:a16="http://schemas.microsoft.com/office/drawing/2014/main" id="{D2F960CB-02E7-C8E8-C103-6909AC1245B7}"/>
              </a:ext>
            </a:extLst>
          </p:cNvPr>
          <p:cNvSpPr txBox="1">
            <a:spLocks/>
          </p:cNvSpPr>
          <p:nvPr/>
        </p:nvSpPr>
        <p:spPr>
          <a:xfrm>
            <a:off x="530196" y="7928412"/>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61" name="スピーカー">
            <a:extLst>
              <a:ext uri="{FF2B5EF4-FFF2-40B4-BE49-F238E27FC236}">
                <a16:creationId xmlns:a16="http://schemas.microsoft.com/office/drawing/2014/main" id="{E478A76A-0E84-0991-F7C5-D1B478B80BCD}"/>
              </a:ext>
            </a:extLst>
          </p:cNvPr>
          <p:cNvSpPr>
            <a:spLocks noEditPoints="1"/>
          </p:cNvSpPr>
          <p:nvPr/>
        </p:nvSpPr>
        <p:spPr bwMode="auto">
          <a:xfrm>
            <a:off x="503238" y="6865906"/>
            <a:ext cx="828000" cy="750888"/>
          </a:xfrm>
          <a:custGeom>
            <a:avLst/>
            <a:gdLst>
              <a:gd name="T0" fmla="*/ 377 w 402"/>
              <a:gd name="T1" fmla="*/ 155 h 310"/>
              <a:gd name="T2" fmla="*/ 319 w 402"/>
              <a:gd name="T3" fmla="*/ 18 h 310"/>
              <a:gd name="T4" fmla="*/ 336 w 402"/>
              <a:gd name="T5" fmla="*/ 0 h 310"/>
              <a:gd name="T6" fmla="*/ 402 w 402"/>
              <a:gd name="T7" fmla="*/ 155 h 310"/>
              <a:gd name="T8" fmla="*/ 336 w 402"/>
              <a:gd name="T9" fmla="*/ 310 h 310"/>
              <a:gd name="T10" fmla="*/ 319 w 402"/>
              <a:gd name="T11" fmla="*/ 293 h 310"/>
              <a:gd name="T12" fmla="*/ 377 w 402"/>
              <a:gd name="T13" fmla="*/ 155 h 310"/>
              <a:gd name="T14" fmla="*/ 226 w 402"/>
              <a:gd name="T15" fmla="*/ 10 h 310"/>
              <a:gd name="T16" fmla="*/ 203 w 402"/>
              <a:gd name="T17" fmla="*/ 13 h 310"/>
              <a:gd name="T18" fmla="*/ 82 w 402"/>
              <a:gd name="T19" fmla="*/ 101 h 310"/>
              <a:gd name="T20" fmla="*/ 20 w 402"/>
              <a:gd name="T21" fmla="*/ 101 h 310"/>
              <a:gd name="T22" fmla="*/ 0 w 402"/>
              <a:gd name="T23" fmla="*/ 121 h 310"/>
              <a:gd name="T24" fmla="*/ 0 w 402"/>
              <a:gd name="T25" fmla="*/ 189 h 310"/>
              <a:gd name="T26" fmla="*/ 20 w 402"/>
              <a:gd name="T27" fmla="*/ 210 h 310"/>
              <a:gd name="T28" fmla="*/ 82 w 402"/>
              <a:gd name="T29" fmla="*/ 210 h 310"/>
              <a:gd name="T30" fmla="*/ 203 w 402"/>
              <a:gd name="T31" fmla="*/ 298 h 310"/>
              <a:gd name="T32" fmla="*/ 226 w 402"/>
              <a:gd name="T33" fmla="*/ 300 h 310"/>
              <a:gd name="T34" fmla="*/ 236 w 402"/>
              <a:gd name="T35" fmla="*/ 282 h 310"/>
              <a:gd name="T36" fmla="*/ 236 w 402"/>
              <a:gd name="T37" fmla="*/ 29 h 310"/>
              <a:gd name="T38" fmla="*/ 226 w 402"/>
              <a:gd name="T39" fmla="*/ 10 h 310"/>
              <a:gd name="T40" fmla="*/ 321 w 402"/>
              <a:gd name="T41" fmla="*/ 155 h 310"/>
              <a:gd name="T42" fmla="*/ 279 w 402"/>
              <a:gd name="T43" fmla="*/ 57 h 310"/>
              <a:gd name="T44" fmla="*/ 297 w 402"/>
              <a:gd name="T45" fmla="*/ 40 h 310"/>
              <a:gd name="T46" fmla="*/ 346 w 402"/>
              <a:gd name="T47" fmla="*/ 155 h 310"/>
              <a:gd name="T48" fmla="*/ 297 w 402"/>
              <a:gd name="T49" fmla="*/ 271 h 310"/>
              <a:gd name="T50" fmla="*/ 279 w 402"/>
              <a:gd name="T51" fmla="*/ 253 h 310"/>
              <a:gd name="T52" fmla="*/ 321 w 402"/>
              <a:gd name="T53"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310">
                <a:moveTo>
                  <a:pt x="377" y="155"/>
                </a:moveTo>
                <a:cubicBezTo>
                  <a:pt x="377" y="101"/>
                  <a:pt x="355" y="53"/>
                  <a:pt x="319" y="18"/>
                </a:cubicBezTo>
                <a:cubicBezTo>
                  <a:pt x="336" y="0"/>
                  <a:pt x="336" y="0"/>
                  <a:pt x="336" y="0"/>
                </a:cubicBezTo>
                <a:cubicBezTo>
                  <a:pt x="377" y="40"/>
                  <a:pt x="402" y="94"/>
                  <a:pt x="402" y="155"/>
                </a:cubicBezTo>
                <a:cubicBezTo>
                  <a:pt x="402" y="216"/>
                  <a:pt x="377" y="271"/>
                  <a:pt x="336" y="310"/>
                </a:cubicBezTo>
                <a:cubicBezTo>
                  <a:pt x="319" y="293"/>
                  <a:pt x="319" y="293"/>
                  <a:pt x="319" y="293"/>
                </a:cubicBezTo>
                <a:cubicBezTo>
                  <a:pt x="355" y="258"/>
                  <a:pt x="377" y="209"/>
                  <a:pt x="377" y="155"/>
                </a:cubicBezTo>
                <a:close/>
                <a:moveTo>
                  <a:pt x="226" y="10"/>
                </a:moveTo>
                <a:cubicBezTo>
                  <a:pt x="218" y="7"/>
                  <a:pt x="210" y="8"/>
                  <a:pt x="203" y="13"/>
                </a:cubicBezTo>
                <a:cubicBezTo>
                  <a:pt x="82" y="101"/>
                  <a:pt x="82" y="101"/>
                  <a:pt x="82" y="101"/>
                </a:cubicBezTo>
                <a:cubicBezTo>
                  <a:pt x="20" y="101"/>
                  <a:pt x="20" y="101"/>
                  <a:pt x="20" y="101"/>
                </a:cubicBezTo>
                <a:cubicBezTo>
                  <a:pt x="8" y="101"/>
                  <a:pt x="0" y="109"/>
                  <a:pt x="0" y="121"/>
                </a:cubicBezTo>
                <a:cubicBezTo>
                  <a:pt x="0" y="131"/>
                  <a:pt x="0" y="180"/>
                  <a:pt x="0" y="189"/>
                </a:cubicBezTo>
                <a:cubicBezTo>
                  <a:pt x="0" y="201"/>
                  <a:pt x="8" y="210"/>
                  <a:pt x="20" y="210"/>
                </a:cubicBezTo>
                <a:cubicBezTo>
                  <a:pt x="82" y="210"/>
                  <a:pt x="82" y="210"/>
                  <a:pt x="82" y="210"/>
                </a:cubicBezTo>
                <a:cubicBezTo>
                  <a:pt x="203" y="298"/>
                  <a:pt x="203" y="298"/>
                  <a:pt x="203" y="298"/>
                </a:cubicBezTo>
                <a:cubicBezTo>
                  <a:pt x="210" y="303"/>
                  <a:pt x="218" y="304"/>
                  <a:pt x="226" y="300"/>
                </a:cubicBezTo>
                <a:cubicBezTo>
                  <a:pt x="233" y="297"/>
                  <a:pt x="236" y="290"/>
                  <a:pt x="236" y="282"/>
                </a:cubicBezTo>
                <a:cubicBezTo>
                  <a:pt x="236" y="265"/>
                  <a:pt x="236" y="45"/>
                  <a:pt x="236" y="29"/>
                </a:cubicBezTo>
                <a:cubicBezTo>
                  <a:pt x="236" y="21"/>
                  <a:pt x="233" y="14"/>
                  <a:pt x="226" y="10"/>
                </a:cubicBezTo>
                <a:close/>
                <a:moveTo>
                  <a:pt x="321" y="155"/>
                </a:moveTo>
                <a:cubicBezTo>
                  <a:pt x="321" y="117"/>
                  <a:pt x="305" y="82"/>
                  <a:pt x="279" y="57"/>
                </a:cubicBezTo>
                <a:cubicBezTo>
                  <a:pt x="297" y="40"/>
                  <a:pt x="297" y="40"/>
                  <a:pt x="297" y="40"/>
                </a:cubicBezTo>
                <a:cubicBezTo>
                  <a:pt x="327" y="69"/>
                  <a:pt x="346" y="110"/>
                  <a:pt x="346" y="155"/>
                </a:cubicBezTo>
                <a:cubicBezTo>
                  <a:pt x="346" y="200"/>
                  <a:pt x="327" y="241"/>
                  <a:pt x="297" y="271"/>
                </a:cubicBezTo>
                <a:cubicBezTo>
                  <a:pt x="279" y="253"/>
                  <a:pt x="279" y="253"/>
                  <a:pt x="279" y="253"/>
                </a:cubicBezTo>
                <a:cubicBezTo>
                  <a:pt x="305" y="228"/>
                  <a:pt x="321" y="194"/>
                  <a:pt x="321" y="155"/>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63" name="図 62" descr="ロゴ, 会社名&#10;&#10;自動的に生成された説明">
            <a:extLst>
              <a:ext uri="{FF2B5EF4-FFF2-40B4-BE49-F238E27FC236}">
                <a16:creationId xmlns:a16="http://schemas.microsoft.com/office/drawing/2014/main" id="{A335ED06-2D7D-C68B-134F-3A3BE32549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13" y="8299083"/>
            <a:ext cx="828000" cy="828000"/>
          </a:xfrm>
          <a:prstGeom prst="rect">
            <a:avLst/>
          </a:prstGeom>
        </p:spPr>
      </p:pic>
      <p:sp>
        <p:nvSpPr>
          <p:cNvPr id="14" name="正方形/長方形 13">
            <a:extLst>
              <a:ext uri="{FF2B5EF4-FFF2-40B4-BE49-F238E27FC236}">
                <a16:creationId xmlns:a16="http://schemas.microsoft.com/office/drawing/2014/main" id="{4695BEF0-8745-62A5-7617-1E1950A28002}"/>
              </a:ext>
            </a:extLst>
          </p:cNvPr>
          <p:cNvSpPr/>
          <p:nvPr/>
        </p:nvSpPr>
        <p:spPr>
          <a:xfrm>
            <a:off x="512143" y="3164172"/>
            <a:ext cx="2107834"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BC49E56-246B-21C4-0E3C-8CA1C303CC63}"/>
              </a:ext>
            </a:extLst>
          </p:cNvPr>
          <p:cNvSpPr/>
          <p:nvPr/>
        </p:nvSpPr>
        <p:spPr>
          <a:xfrm>
            <a:off x="2725920" y="3164172"/>
            <a:ext cx="2107834"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2A0E1B7-232C-4014-E7F1-C9FE4BE77470}"/>
              </a:ext>
            </a:extLst>
          </p:cNvPr>
          <p:cNvSpPr/>
          <p:nvPr/>
        </p:nvSpPr>
        <p:spPr>
          <a:xfrm>
            <a:off x="4939612" y="3159306"/>
            <a:ext cx="2107834" cy="2730098"/>
          </a:xfrm>
          <a:prstGeom prst="rect">
            <a:avLst/>
          </a:prstGeom>
          <a:noFill/>
          <a:ln w="381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17">
            <a:extLst>
              <a:ext uri="{FF2B5EF4-FFF2-40B4-BE49-F238E27FC236}">
                <a16:creationId xmlns:a16="http://schemas.microsoft.com/office/drawing/2014/main" id="{EB5C0B04-A401-8F17-BFAB-73C98FA1C060}"/>
              </a:ext>
            </a:extLst>
          </p:cNvPr>
          <p:cNvSpPr txBox="1">
            <a:spLocks/>
          </p:cNvSpPr>
          <p:nvPr/>
        </p:nvSpPr>
        <p:spPr>
          <a:xfrm>
            <a:off x="677360" y="3316660"/>
            <a:ext cx="1218496" cy="16927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100" b="1" dirty="0"/>
              <a:t>STEP1 </a:t>
            </a:r>
            <a:r>
              <a:rPr lang="ja-JP" altLang="en-US" sz="1100" b="1" dirty="0"/>
              <a:t>質問事項</a:t>
            </a:r>
          </a:p>
        </p:txBody>
      </p:sp>
      <p:sp>
        <p:nvSpPr>
          <p:cNvPr id="23" name="コンテンツ プレースホルダー 17">
            <a:extLst>
              <a:ext uri="{FF2B5EF4-FFF2-40B4-BE49-F238E27FC236}">
                <a16:creationId xmlns:a16="http://schemas.microsoft.com/office/drawing/2014/main" id="{D4B75ABC-4741-3E31-A98C-96C24EB6C2E6}"/>
              </a:ext>
            </a:extLst>
          </p:cNvPr>
          <p:cNvSpPr txBox="1">
            <a:spLocks/>
          </p:cNvSpPr>
          <p:nvPr/>
        </p:nvSpPr>
        <p:spPr>
          <a:xfrm>
            <a:off x="2895630" y="3317116"/>
            <a:ext cx="1243554" cy="16927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100" b="1" dirty="0"/>
              <a:t>STEP2 </a:t>
            </a:r>
            <a:r>
              <a:rPr lang="ja-JP" altLang="en-US" sz="1100" b="1" dirty="0"/>
              <a:t>日時選択</a:t>
            </a:r>
          </a:p>
        </p:txBody>
      </p:sp>
      <p:sp>
        <p:nvSpPr>
          <p:cNvPr id="24" name="コンテンツ プレースホルダー 17">
            <a:extLst>
              <a:ext uri="{FF2B5EF4-FFF2-40B4-BE49-F238E27FC236}">
                <a16:creationId xmlns:a16="http://schemas.microsoft.com/office/drawing/2014/main" id="{62CB8D95-226A-C289-A167-58A44E91DEB3}"/>
              </a:ext>
            </a:extLst>
          </p:cNvPr>
          <p:cNvSpPr txBox="1">
            <a:spLocks/>
          </p:cNvSpPr>
          <p:nvPr/>
        </p:nvSpPr>
        <p:spPr>
          <a:xfrm>
            <a:off x="5094624" y="3316660"/>
            <a:ext cx="1196447" cy="16927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en-US" altLang="ja-JP" sz="1100" b="1" dirty="0"/>
              <a:t>STEP3 </a:t>
            </a:r>
            <a:r>
              <a:rPr lang="ja-JP" altLang="en-US" sz="1100" b="1" dirty="0"/>
              <a:t>情報入力</a:t>
            </a:r>
          </a:p>
        </p:txBody>
      </p:sp>
      <p:sp>
        <p:nvSpPr>
          <p:cNvPr id="25" name="正方形/長方形 24">
            <a:extLst>
              <a:ext uri="{FF2B5EF4-FFF2-40B4-BE49-F238E27FC236}">
                <a16:creationId xmlns:a16="http://schemas.microsoft.com/office/drawing/2014/main" id="{6564D44F-7F72-B53E-B6FE-018F9F5876CE}"/>
              </a:ext>
            </a:extLst>
          </p:cNvPr>
          <p:cNvSpPr/>
          <p:nvPr/>
        </p:nvSpPr>
        <p:spPr>
          <a:xfrm>
            <a:off x="627256" y="3575659"/>
            <a:ext cx="1890476" cy="2322582"/>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7580657-8FFF-1F35-D7A9-E66CFDCCC890}"/>
              </a:ext>
            </a:extLst>
          </p:cNvPr>
          <p:cNvSpPr/>
          <p:nvPr/>
        </p:nvSpPr>
        <p:spPr>
          <a:xfrm>
            <a:off x="624124" y="3572796"/>
            <a:ext cx="1890476" cy="209519"/>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転入手続きに関する質問</a:t>
            </a:r>
          </a:p>
        </p:txBody>
      </p:sp>
      <p:sp>
        <p:nvSpPr>
          <p:cNvPr id="27" name="テキスト ボックス 26">
            <a:extLst>
              <a:ext uri="{FF2B5EF4-FFF2-40B4-BE49-F238E27FC236}">
                <a16:creationId xmlns:a16="http://schemas.microsoft.com/office/drawing/2014/main" id="{12E4F478-9B11-DD37-1208-FE2DBC40DC08}"/>
              </a:ext>
            </a:extLst>
          </p:cNvPr>
          <p:cNvSpPr txBox="1"/>
          <p:nvPr/>
        </p:nvSpPr>
        <p:spPr>
          <a:xfrm>
            <a:off x="624124" y="3782315"/>
            <a:ext cx="1890476" cy="2031325"/>
          </a:xfrm>
          <a:prstGeom prst="rect">
            <a:avLst/>
          </a:prstGeom>
          <a:noFill/>
        </p:spPr>
        <p:txBody>
          <a:bodyPr wrap="square" rtlCol="0">
            <a:spAutoFit/>
          </a:bodyPr>
          <a:lstStyle/>
          <a:p>
            <a:r>
              <a:rPr kumimoji="1" lang="ja-JP" altLang="en-US" sz="900" dirty="0"/>
              <a:t>１．中学生以下のお子様はいらっしゃいますか</a:t>
            </a:r>
            <a:endParaRPr kumimoji="1" lang="en-US" altLang="ja-JP" sz="900" dirty="0"/>
          </a:p>
          <a:p>
            <a:r>
              <a:rPr kumimoji="1" lang="en-US" altLang="ja-JP" sz="900" dirty="0"/>
              <a:t> </a:t>
            </a:r>
            <a:r>
              <a:rPr kumimoji="1" lang="ja-JP" altLang="en-US" sz="900" dirty="0"/>
              <a:t>〇はい　〇いいえ</a:t>
            </a:r>
            <a:endParaRPr kumimoji="1" lang="en-US" altLang="ja-JP" sz="900" dirty="0"/>
          </a:p>
          <a:p>
            <a:r>
              <a:rPr kumimoji="1" lang="en-US" altLang="ja-JP" sz="900" dirty="0"/>
              <a:t> </a:t>
            </a:r>
            <a:r>
              <a:rPr kumimoji="1" lang="ja-JP" altLang="en-US" sz="900" dirty="0"/>
              <a:t>〇その他</a:t>
            </a:r>
            <a:endParaRPr kumimoji="1" lang="en-US" altLang="ja-JP" sz="900" dirty="0"/>
          </a:p>
          <a:p>
            <a:endParaRPr kumimoji="1" lang="en-US" altLang="ja-JP" sz="900" dirty="0"/>
          </a:p>
          <a:p>
            <a:r>
              <a:rPr kumimoji="1" lang="ja-JP" altLang="en-US" sz="900" dirty="0"/>
              <a:t>２．お子様を保育園か幼稚園に入園させていますか</a:t>
            </a:r>
            <a:endParaRPr kumimoji="1" lang="en-US" altLang="ja-JP" sz="900" dirty="0"/>
          </a:p>
          <a:p>
            <a:r>
              <a:rPr kumimoji="1" lang="en-US" altLang="ja-JP" sz="900" dirty="0"/>
              <a:t> </a:t>
            </a:r>
            <a:r>
              <a:rPr kumimoji="1" lang="ja-JP" altLang="en-US" sz="900" dirty="0"/>
              <a:t>〇はい　〇いいえ</a:t>
            </a:r>
            <a:endParaRPr kumimoji="1" lang="en-US" altLang="ja-JP" sz="900" dirty="0"/>
          </a:p>
          <a:p>
            <a:r>
              <a:rPr kumimoji="1" lang="en-US" altLang="ja-JP" sz="900" dirty="0"/>
              <a:t> </a:t>
            </a:r>
            <a:r>
              <a:rPr kumimoji="1" lang="ja-JP" altLang="en-US" sz="900" dirty="0"/>
              <a:t>〇その他</a:t>
            </a:r>
            <a:endParaRPr kumimoji="1" lang="en-US" altLang="ja-JP" sz="900" dirty="0"/>
          </a:p>
          <a:p>
            <a:endParaRPr kumimoji="1" lang="en-US" altLang="ja-JP" sz="900" dirty="0"/>
          </a:p>
          <a:p>
            <a:r>
              <a:rPr kumimoji="1" lang="ja-JP" altLang="en-US" sz="900" dirty="0"/>
              <a:t>２．障害に関するサービスを受けていらっしゃいますか</a:t>
            </a:r>
            <a:endParaRPr kumimoji="1" lang="en-US" altLang="ja-JP" sz="900" dirty="0"/>
          </a:p>
          <a:p>
            <a:r>
              <a:rPr kumimoji="1" lang="en-US" altLang="ja-JP" sz="900" dirty="0"/>
              <a:t> </a:t>
            </a:r>
            <a:r>
              <a:rPr kumimoji="1" lang="ja-JP" altLang="en-US" sz="900" dirty="0"/>
              <a:t>〇はい　〇いいえ</a:t>
            </a:r>
            <a:endParaRPr kumimoji="1" lang="en-US" altLang="ja-JP" sz="900" dirty="0"/>
          </a:p>
          <a:p>
            <a:r>
              <a:rPr kumimoji="1" lang="ja-JP" altLang="en-US" sz="900" dirty="0"/>
              <a:t> 〇その他</a:t>
            </a:r>
          </a:p>
        </p:txBody>
      </p:sp>
      <p:sp>
        <p:nvSpPr>
          <p:cNvPr id="28" name="正方形/長方形 27">
            <a:extLst>
              <a:ext uri="{FF2B5EF4-FFF2-40B4-BE49-F238E27FC236}">
                <a16:creationId xmlns:a16="http://schemas.microsoft.com/office/drawing/2014/main" id="{B926630A-72A0-F207-51C5-D2D03F15B916}"/>
              </a:ext>
            </a:extLst>
          </p:cNvPr>
          <p:cNvSpPr/>
          <p:nvPr/>
        </p:nvSpPr>
        <p:spPr>
          <a:xfrm>
            <a:off x="1226100" y="4251960"/>
            <a:ext cx="1227540" cy="125485"/>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F7815A5-E70D-B464-A5A5-EAD3310659B7}"/>
              </a:ext>
            </a:extLst>
          </p:cNvPr>
          <p:cNvSpPr/>
          <p:nvPr/>
        </p:nvSpPr>
        <p:spPr>
          <a:xfrm>
            <a:off x="1226100" y="4934249"/>
            <a:ext cx="1227540" cy="125485"/>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6408A1E-3F86-4A4C-8FE1-7154794521DD}"/>
              </a:ext>
            </a:extLst>
          </p:cNvPr>
          <p:cNvSpPr/>
          <p:nvPr/>
        </p:nvSpPr>
        <p:spPr>
          <a:xfrm>
            <a:off x="1226100" y="5624028"/>
            <a:ext cx="1227540" cy="125485"/>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F0B0549-C0C9-220A-3E7B-F330FE6E87C6}"/>
              </a:ext>
            </a:extLst>
          </p:cNvPr>
          <p:cNvSpPr/>
          <p:nvPr/>
        </p:nvSpPr>
        <p:spPr>
          <a:xfrm>
            <a:off x="5039886" y="3578651"/>
            <a:ext cx="1890476" cy="2322582"/>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93EF255D-FE2F-6B07-446A-9CD0464914B5}"/>
              </a:ext>
            </a:extLst>
          </p:cNvPr>
          <p:cNvSpPr/>
          <p:nvPr/>
        </p:nvSpPr>
        <p:spPr>
          <a:xfrm>
            <a:off x="5036754" y="3575788"/>
            <a:ext cx="1890476" cy="209519"/>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手続きをする方の情報入力</a:t>
            </a:r>
          </a:p>
        </p:txBody>
      </p:sp>
      <p:sp>
        <p:nvSpPr>
          <p:cNvPr id="34" name="テキスト ボックス 33">
            <a:extLst>
              <a:ext uri="{FF2B5EF4-FFF2-40B4-BE49-F238E27FC236}">
                <a16:creationId xmlns:a16="http://schemas.microsoft.com/office/drawing/2014/main" id="{7B2EBAC0-6761-1F58-22CC-3BAA88676AB3}"/>
              </a:ext>
            </a:extLst>
          </p:cNvPr>
          <p:cNvSpPr txBox="1"/>
          <p:nvPr/>
        </p:nvSpPr>
        <p:spPr>
          <a:xfrm>
            <a:off x="5036754" y="3785307"/>
            <a:ext cx="1890476" cy="1646605"/>
          </a:xfrm>
          <a:prstGeom prst="rect">
            <a:avLst/>
          </a:prstGeom>
          <a:noFill/>
        </p:spPr>
        <p:txBody>
          <a:bodyPr wrap="square" rtlCol="0">
            <a:spAutoFit/>
          </a:bodyPr>
          <a:lstStyle/>
          <a:p>
            <a:pPr>
              <a:spcAft>
                <a:spcPts val="600"/>
              </a:spcAft>
            </a:pPr>
            <a:r>
              <a:rPr kumimoji="1" lang="ja-JP" altLang="en-US" sz="900" dirty="0"/>
              <a:t>姓（カタカナ）　　　名（カタカナ）</a:t>
            </a:r>
            <a:endParaRPr kumimoji="1" lang="en-US" altLang="ja-JP" sz="900" dirty="0"/>
          </a:p>
          <a:p>
            <a:endParaRPr kumimoji="1" lang="en-US" altLang="ja-JP" sz="900" dirty="0"/>
          </a:p>
          <a:p>
            <a:r>
              <a:rPr kumimoji="1" lang="ja-JP" altLang="en-US" sz="900" dirty="0"/>
              <a:t>生年月日</a:t>
            </a:r>
            <a:endParaRPr kumimoji="1" lang="en-US" altLang="ja-JP" sz="900" dirty="0"/>
          </a:p>
          <a:p>
            <a:pPr>
              <a:spcAft>
                <a:spcPts val="600"/>
              </a:spcAft>
            </a:pPr>
            <a:r>
              <a:rPr kumimoji="1" lang="ja-JP" altLang="en-US" sz="900" dirty="0"/>
              <a:t>　　　　　 年　　　 　　月　　　 　　日</a:t>
            </a:r>
            <a:endParaRPr kumimoji="1" lang="en-US" altLang="ja-JP" sz="900" dirty="0"/>
          </a:p>
          <a:p>
            <a:pPr>
              <a:spcAft>
                <a:spcPts val="600"/>
              </a:spcAft>
            </a:pPr>
            <a:r>
              <a:rPr kumimoji="1" lang="ja-JP" altLang="en-US" sz="900" dirty="0"/>
              <a:t>メールアドレス</a:t>
            </a:r>
            <a:endParaRPr kumimoji="1" lang="en-US" altLang="ja-JP" sz="900" dirty="0"/>
          </a:p>
          <a:p>
            <a:endParaRPr kumimoji="1" lang="en-US" altLang="ja-JP" sz="900" dirty="0"/>
          </a:p>
          <a:p>
            <a:pPr>
              <a:spcAft>
                <a:spcPts val="600"/>
              </a:spcAft>
            </a:pPr>
            <a:r>
              <a:rPr kumimoji="1" lang="ja-JP" altLang="en-US" sz="900" dirty="0"/>
              <a:t>連絡が取れる電話番号</a:t>
            </a:r>
            <a:endParaRPr kumimoji="1" lang="en-US" altLang="ja-JP" sz="900" dirty="0"/>
          </a:p>
          <a:p>
            <a:endParaRPr kumimoji="1" lang="en-US" altLang="ja-JP" sz="900" dirty="0"/>
          </a:p>
          <a:p>
            <a:pPr>
              <a:spcAft>
                <a:spcPts val="600"/>
              </a:spcAft>
            </a:pPr>
            <a:r>
              <a:rPr kumimoji="1" lang="ja-JP" altLang="en-US" sz="900" dirty="0"/>
              <a:t>特記事項（任意）</a:t>
            </a:r>
          </a:p>
        </p:txBody>
      </p:sp>
      <p:sp>
        <p:nvSpPr>
          <p:cNvPr id="35" name="正方形/長方形 34">
            <a:extLst>
              <a:ext uri="{FF2B5EF4-FFF2-40B4-BE49-F238E27FC236}">
                <a16:creationId xmlns:a16="http://schemas.microsoft.com/office/drawing/2014/main" id="{F659A40B-1BB5-A83B-BD09-7B57026876D2}"/>
              </a:ext>
            </a:extLst>
          </p:cNvPr>
          <p:cNvSpPr/>
          <p:nvPr/>
        </p:nvSpPr>
        <p:spPr>
          <a:xfrm>
            <a:off x="5142131" y="3991144"/>
            <a:ext cx="752701"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C8BE7DB-4E74-1C09-8C5C-82516EDA69BD}"/>
              </a:ext>
            </a:extLst>
          </p:cNvPr>
          <p:cNvSpPr/>
          <p:nvPr/>
        </p:nvSpPr>
        <p:spPr>
          <a:xfrm>
            <a:off x="6034680" y="3991144"/>
            <a:ext cx="752701"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122088BE-699F-B73B-9A35-C4F4F661B120}"/>
              </a:ext>
            </a:extLst>
          </p:cNvPr>
          <p:cNvSpPr/>
          <p:nvPr/>
        </p:nvSpPr>
        <p:spPr>
          <a:xfrm>
            <a:off x="5142130" y="4334891"/>
            <a:ext cx="360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4875DDF-9F7A-64FA-5420-DA0EF1B13E0F}"/>
              </a:ext>
            </a:extLst>
          </p:cNvPr>
          <p:cNvSpPr/>
          <p:nvPr/>
        </p:nvSpPr>
        <p:spPr>
          <a:xfrm>
            <a:off x="5690448" y="4334891"/>
            <a:ext cx="360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E8FD630-124D-B13E-511B-174D8C8B4D29}"/>
              </a:ext>
            </a:extLst>
          </p:cNvPr>
          <p:cNvSpPr/>
          <p:nvPr/>
        </p:nvSpPr>
        <p:spPr>
          <a:xfrm>
            <a:off x="6218838" y="4337460"/>
            <a:ext cx="360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4E74E309-53AE-C1DF-6A43-EC1D76F3903D}"/>
              </a:ext>
            </a:extLst>
          </p:cNvPr>
          <p:cNvSpPr/>
          <p:nvPr/>
        </p:nvSpPr>
        <p:spPr>
          <a:xfrm>
            <a:off x="5142130" y="4682855"/>
            <a:ext cx="1692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75145E21-2A8E-7EA0-9973-375B16944FFC}"/>
              </a:ext>
            </a:extLst>
          </p:cNvPr>
          <p:cNvSpPr/>
          <p:nvPr/>
        </p:nvSpPr>
        <p:spPr>
          <a:xfrm>
            <a:off x="5142129" y="5034422"/>
            <a:ext cx="1692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DAB0150-F5F0-73E5-A5F2-D0CE8C26AFBA}"/>
              </a:ext>
            </a:extLst>
          </p:cNvPr>
          <p:cNvSpPr/>
          <p:nvPr/>
        </p:nvSpPr>
        <p:spPr>
          <a:xfrm>
            <a:off x="5142129" y="5382386"/>
            <a:ext cx="1692000" cy="126000"/>
          </a:xfrm>
          <a:prstGeom prst="rect">
            <a:avLst/>
          </a:prstGeom>
          <a:noFill/>
          <a:ln>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B59C4B3-E26F-DF0A-2D12-FD3DE199A4D9}"/>
              </a:ext>
            </a:extLst>
          </p:cNvPr>
          <p:cNvSpPr/>
          <p:nvPr/>
        </p:nvSpPr>
        <p:spPr>
          <a:xfrm>
            <a:off x="5858255" y="5617932"/>
            <a:ext cx="996727" cy="177588"/>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確認画面へ進む</a:t>
            </a:r>
          </a:p>
        </p:txBody>
      </p:sp>
    </p:spTree>
    <p:extLst>
      <p:ext uri="{BB962C8B-B14F-4D97-AF65-F5344CB8AC3E}">
        <p14:creationId xmlns:p14="http://schemas.microsoft.com/office/powerpoint/2010/main" val="608675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56</a:t>
            </a:fld>
            <a:endParaRPr kumimoji="1" lang="ja-JP" altLang="en-US" dirty="0"/>
          </a:p>
        </p:txBody>
      </p:sp>
      <p:sp>
        <p:nvSpPr>
          <p:cNvPr id="4" name="テキスト プレースホルダー 3">
            <a:extLst>
              <a:ext uri="{FF2B5EF4-FFF2-40B4-BE49-F238E27FC236}">
                <a16:creationId xmlns:a16="http://schemas.microsoft.com/office/drawing/2014/main" id="{3EBE9A2E-F31F-7AE9-4199-DAA118A05DB6}"/>
              </a:ext>
            </a:extLst>
          </p:cNvPr>
          <p:cNvSpPr>
            <a:spLocks noGrp="1"/>
          </p:cNvSpPr>
          <p:nvPr>
            <p:ph type="body" sz="quarter" idx="14"/>
          </p:nvPr>
        </p:nvSpPr>
        <p:spPr>
          <a:xfrm>
            <a:off x="4986978" y="361990"/>
            <a:ext cx="2068859" cy="166199"/>
          </a:xfrm>
        </p:spPr>
        <p:txBody>
          <a:bodyPr/>
          <a:lstStyle/>
          <a:p>
            <a:r>
              <a:rPr lang="en-US" altLang="ja-JP" dirty="0"/>
              <a:t>4-5.</a:t>
            </a:r>
            <a:r>
              <a:rPr lang="ja-JP" altLang="en-US" dirty="0"/>
              <a:t> 来庁予約サービス</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576797"/>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946071"/>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来庁予約サービスを検討するに当たっては、当該施策と関連性が高い以下の戦略についても参照されたい。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540123"/>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05080628-8E70-489F-7F15-DC2BE1594F8A}"/>
              </a:ext>
            </a:extLst>
          </p:cNvPr>
          <p:cNvGrpSpPr/>
          <p:nvPr/>
        </p:nvGrpSpPr>
        <p:grpSpPr>
          <a:xfrm>
            <a:off x="503196" y="1378135"/>
            <a:ext cx="6552000" cy="252000"/>
            <a:chOff x="504000" y="5705617"/>
            <a:chExt cx="6552000" cy="252000"/>
          </a:xfrm>
        </p:grpSpPr>
        <p:sp>
          <p:nvSpPr>
            <p:cNvPr id="6" name="正方形/長方形 5">
              <a:extLst>
                <a:ext uri="{FF2B5EF4-FFF2-40B4-BE49-F238E27FC236}">
                  <a16:creationId xmlns:a16="http://schemas.microsoft.com/office/drawing/2014/main" id="{8AFBF3AD-C75A-D371-4A37-54BA5612BE82}"/>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7D10ADE3-126C-EF2D-95DF-9C786ECD23E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9" name="コンテンツ プレースホルダー 17">
            <a:extLst>
              <a:ext uri="{FF2B5EF4-FFF2-40B4-BE49-F238E27FC236}">
                <a16:creationId xmlns:a16="http://schemas.microsoft.com/office/drawing/2014/main" id="{CD308CFF-8E49-1BE5-BA35-EDB9E3B37811}"/>
              </a:ext>
            </a:extLst>
          </p:cNvPr>
          <p:cNvSpPr txBox="1">
            <a:spLocks/>
          </p:cNvSpPr>
          <p:nvPr/>
        </p:nvSpPr>
        <p:spPr>
          <a:xfrm>
            <a:off x="503196" y="1774289"/>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来庁予定前日の深夜までであれば、パソコンやスマートフォン、電話から予約することが可能である。予約時に選択した手続き内容に応じて、当日職員が対応する。また、事前予約をすると優先的に案内されるため、市民の待ち時間を最小限に抑えることができ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2-1.(6)</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東京都青梅市</a:t>
            </a:r>
          </a:p>
          <a:p>
            <a:pPr marL="0" indent="144000" algn="just" fontAlgn="ctr">
              <a:lnSpc>
                <a:spcPct val="120000"/>
              </a:lnSpc>
              <a:spcBef>
                <a:spcPts val="0"/>
              </a:spcBef>
              <a:buNone/>
            </a:pPr>
            <a:r>
              <a:rPr lang="ja-JP" altLang="en-US" sz="1200" dirty="0"/>
              <a:t>書かない窓口のシステムを利用して、おくやみ支援窓口を実施している。システムは関係課を回って手続きをするのに適した仕組みとなっているが、極力</a:t>
            </a:r>
            <a:r>
              <a:rPr lang="ja-JP" altLang="en-US" sz="1200" u="wavyHeavy" dirty="0">
                <a:uFill>
                  <a:solidFill>
                    <a:srgbClr val="31926F"/>
                  </a:solidFill>
                </a:uFill>
              </a:rPr>
              <a:t>ワンストップ</a:t>
            </a:r>
            <a:r>
              <a:rPr lang="ja-JP" altLang="en-US" sz="1200" dirty="0"/>
              <a:t>で対応するために予約制とした。予約情報を関係課で共有し、必要な手続きを準備するとともに、予約者の基本的な情報をあらかじめ入力し、関係課の複数の申請書類をまとめて発行し、原則</a:t>
            </a:r>
            <a:r>
              <a:rPr lang="ja-JP" altLang="en-US" sz="1200" u="wavyHeavy" dirty="0">
                <a:uFill>
                  <a:solidFill>
                    <a:srgbClr val="31926F"/>
                  </a:solidFill>
                </a:uFill>
              </a:rPr>
              <a:t>ワンストップ</a:t>
            </a:r>
            <a:r>
              <a:rPr lang="ja-JP" altLang="en-US" sz="1200" dirty="0"/>
              <a:t>で受付することが可能となったため、来庁者の負担を軽減できている。</a:t>
            </a:r>
          </a:p>
        </p:txBody>
      </p:sp>
    </p:spTree>
    <p:extLst>
      <p:ext uri="{BB962C8B-B14F-4D97-AF65-F5344CB8AC3E}">
        <p14:creationId xmlns:p14="http://schemas.microsoft.com/office/powerpoint/2010/main" val="3327621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4-6. </a:t>
            </a:r>
            <a:r>
              <a:rPr kumimoji="1" lang="ja-JP" altLang="en-US" dirty="0"/>
              <a:t>　　　　　コンビニ交付サービス</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施策⑥</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38125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住民票の写しや印鑑登録証明書等の発行申請から支払い、交付までを、キオスク端末で行えるサービスである。</a:t>
            </a:r>
          </a:p>
        </p:txBody>
      </p:sp>
      <p:sp>
        <p:nvSpPr>
          <p:cNvPr id="25" name="コンテンツ プレースホルダー 17">
            <a:extLst>
              <a:ext uri="{FF2B5EF4-FFF2-40B4-BE49-F238E27FC236}">
                <a16:creationId xmlns:a16="http://schemas.microsoft.com/office/drawing/2014/main" id="{0D821081-5D42-0A33-EB2B-AB20344FE169}"/>
              </a:ext>
            </a:extLst>
          </p:cNvPr>
          <p:cNvSpPr txBox="1">
            <a:spLocks/>
          </p:cNvSpPr>
          <p:nvPr/>
        </p:nvSpPr>
        <p:spPr>
          <a:xfrm>
            <a:off x="1017301" y="3033497"/>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全国の主要なコンビニエンスストア等で交付が可能。役所の開庁時間に限らず、幅広い時間帯に手続きが可能である。</a:t>
            </a:r>
          </a:p>
        </p:txBody>
      </p:sp>
      <p:sp>
        <p:nvSpPr>
          <p:cNvPr id="32" name="コンテンツ プレースホルダー 17">
            <a:extLst>
              <a:ext uri="{FF2B5EF4-FFF2-40B4-BE49-F238E27FC236}">
                <a16:creationId xmlns:a16="http://schemas.microsoft.com/office/drawing/2014/main" id="{85ED42A5-7238-F4FA-617A-98914802D60D}"/>
              </a:ext>
            </a:extLst>
          </p:cNvPr>
          <p:cNvSpPr txBox="1">
            <a:spLocks/>
          </p:cNvSpPr>
          <p:nvPr/>
        </p:nvSpPr>
        <p:spPr>
          <a:xfrm>
            <a:off x="3910670" y="3033496"/>
            <a:ext cx="2631705" cy="79162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庁舎内にキオスク端末を設置することで、窓口で手続きするよりも、手続き時間が大幅に短縮。来庁者だけでなく、窓口業務の負担軽減にも繋がる。</a:t>
            </a:r>
          </a:p>
        </p:txBody>
      </p:sp>
      <p:sp>
        <p:nvSpPr>
          <p:cNvPr id="17" name="Freeform 54">
            <a:extLst>
              <a:ext uri="{FF2B5EF4-FFF2-40B4-BE49-F238E27FC236}">
                <a16:creationId xmlns:a16="http://schemas.microsoft.com/office/drawing/2014/main" id="{AC0F228F-A43A-910E-FAE0-47489254DE84}"/>
              </a:ext>
            </a:extLst>
          </p:cNvPr>
          <p:cNvSpPr>
            <a:spLocks noEditPoints="1"/>
          </p:cNvSpPr>
          <p:nvPr/>
        </p:nvSpPr>
        <p:spPr bwMode="auto">
          <a:xfrm>
            <a:off x="1350403" y="1918332"/>
            <a:ext cx="1778192" cy="934322"/>
          </a:xfrm>
          <a:custGeom>
            <a:avLst/>
            <a:gdLst>
              <a:gd name="T0" fmla="*/ 966 w 1102"/>
              <a:gd name="T1" fmla="*/ 14 h 578"/>
              <a:gd name="T2" fmla="*/ 979 w 1102"/>
              <a:gd name="T3" fmla="*/ 182 h 578"/>
              <a:gd name="T4" fmla="*/ 950 w 1102"/>
              <a:gd name="T5" fmla="*/ 559 h 578"/>
              <a:gd name="T6" fmla="*/ 966 w 1102"/>
              <a:gd name="T7" fmla="*/ 369 h 578"/>
              <a:gd name="T8" fmla="*/ 22 w 1102"/>
              <a:gd name="T9" fmla="*/ 235 h 578"/>
              <a:gd name="T10" fmla="*/ 22 w 1102"/>
              <a:gd name="T11" fmla="*/ 383 h 578"/>
              <a:gd name="T12" fmla="*/ 9 w 1102"/>
              <a:gd name="T13" fmla="*/ 559 h 578"/>
              <a:gd name="T14" fmla="*/ 1092 w 1102"/>
              <a:gd name="T15" fmla="*/ 559 h 578"/>
              <a:gd name="T16" fmla="*/ 1088 w 1102"/>
              <a:gd name="T17" fmla="*/ 182 h 578"/>
              <a:gd name="T18" fmla="*/ 1102 w 1102"/>
              <a:gd name="T19" fmla="*/ 14 h 578"/>
              <a:gd name="T20" fmla="*/ 45 w 1102"/>
              <a:gd name="T21" fmla="*/ 559 h 578"/>
              <a:gd name="T22" fmla="*/ 199 w 1102"/>
              <a:gd name="T23" fmla="*/ 559 h 578"/>
              <a:gd name="T24" fmla="*/ 45 w 1102"/>
              <a:gd name="T25" fmla="*/ 383 h 578"/>
              <a:gd name="T26" fmla="*/ 369 w 1102"/>
              <a:gd name="T27" fmla="*/ 559 h 578"/>
              <a:gd name="T28" fmla="*/ 369 w 1102"/>
              <a:gd name="T29" fmla="*/ 514 h 578"/>
              <a:gd name="T30" fmla="*/ 215 w 1102"/>
              <a:gd name="T31" fmla="*/ 491 h 578"/>
              <a:gd name="T32" fmla="*/ 369 w 1102"/>
              <a:gd name="T33" fmla="*/ 491 h 578"/>
              <a:gd name="T34" fmla="*/ 385 w 1102"/>
              <a:gd name="T35" fmla="*/ 423 h 578"/>
              <a:gd name="T36" fmla="*/ 589 w 1102"/>
              <a:gd name="T37" fmla="*/ 559 h 578"/>
              <a:gd name="T38" fmla="*/ 589 w 1102"/>
              <a:gd name="T39" fmla="*/ 423 h 578"/>
              <a:gd name="T40" fmla="*/ 605 w 1102"/>
              <a:gd name="T41" fmla="*/ 559 h 578"/>
              <a:gd name="T42" fmla="*/ 759 w 1102"/>
              <a:gd name="T43" fmla="*/ 559 h 578"/>
              <a:gd name="T44" fmla="*/ 605 w 1102"/>
              <a:gd name="T45" fmla="*/ 383 h 578"/>
              <a:gd name="T46" fmla="*/ 929 w 1102"/>
              <a:gd name="T47" fmla="*/ 559 h 578"/>
              <a:gd name="T48" fmla="*/ 929 w 1102"/>
              <a:gd name="T49" fmla="*/ 514 h 578"/>
              <a:gd name="T50" fmla="*/ 775 w 1102"/>
              <a:gd name="T51" fmla="*/ 491 h 578"/>
              <a:gd name="T52" fmla="*/ 929 w 1102"/>
              <a:gd name="T53" fmla="*/ 491 h 578"/>
              <a:gd name="T54" fmla="*/ 25 w 1102"/>
              <a:gd name="T55" fmla="*/ 345 h 578"/>
              <a:gd name="T56" fmla="*/ 940 w 1102"/>
              <a:gd name="T57" fmla="*/ 281 h 578"/>
              <a:gd name="T58" fmla="*/ 940 w 1102"/>
              <a:gd name="T59" fmla="*/ 355 h 578"/>
              <a:gd name="T60" fmla="*/ 982 w 1102"/>
              <a:gd name="T61" fmla="*/ 146 h 578"/>
              <a:gd name="T62" fmla="*/ 1086 w 1102"/>
              <a:gd name="T63" fmla="*/ 130 h 578"/>
              <a:gd name="T64" fmla="*/ 1086 w 1102"/>
              <a:gd name="T65" fmla="*/ 53 h 578"/>
              <a:gd name="T66" fmla="*/ 982 w 1102"/>
              <a:gd name="T67" fmla="*/ 37 h 578"/>
              <a:gd name="T68" fmla="*/ 1086 w 1102"/>
              <a:gd name="T69" fmla="*/ 37 h 578"/>
              <a:gd name="T70" fmla="*/ 1016 w 1102"/>
              <a:gd name="T71" fmla="*/ 78 h 578"/>
              <a:gd name="T72" fmla="*/ 1065 w 1102"/>
              <a:gd name="T73" fmla="*/ 91 h 578"/>
              <a:gd name="T74" fmla="*/ 1002 w 1102"/>
              <a:gd name="T75" fmla="*/ 91 h 578"/>
              <a:gd name="T76" fmla="*/ 399 w 1102"/>
              <a:gd name="T77" fmla="*/ 332 h 578"/>
              <a:gd name="T78" fmla="*/ 576 w 1102"/>
              <a:gd name="T79" fmla="*/ 304 h 578"/>
              <a:gd name="T80" fmla="*/ 417 w 1102"/>
              <a:gd name="T81" fmla="*/ 479 h 578"/>
              <a:gd name="T82" fmla="*/ 447 w 1102"/>
              <a:gd name="T83" fmla="*/ 50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2" h="578">
                <a:moveTo>
                  <a:pt x="1088" y="0"/>
                </a:moveTo>
                <a:cubicBezTo>
                  <a:pt x="979" y="0"/>
                  <a:pt x="979" y="0"/>
                  <a:pt x="979" y="0"/>
                </a:cubicBezTo>
                <a:cubicBezTo>
                  <a:pt x="972" y="0"/>
                  <a:pt x="966" y="7"/>
                  <a:pt x="966" y="14"/>
                </a:cubicBezTo>
                <a:cubicBezTo>
                  <a:pt x="966" y="168"/>
                  <a:pt x="966" y="168"/>
                  <a:pt x="966" y="168"/>
                </a:cubicBezTo>
                <a:cubicBezTo>
                  <a:pt x="966" y="176"/>
                  <a:pt x="972" y="182"/>
                  <a:pt x="979" y="182"/>
                </a:cubicBezTo>
                <a:cubicBezTo>
                  <a:pt x="979" y="182"/>
                  <a:pt x="979" y="182"/>
                  <a:pt x="979" y="182"/>
                </a:cubicBezTo>
                <a:cubicBezTo>
                  <a:pt x="1018" y="182"/>
                  <a:pt x="1018" y="182"/>
                  <a:pt x="1018" y="182"/>
                </a:cubicBezTo>
                <a:cubicBezTo>
                  <a:pt x="1018" y="559"/>
                  <a:pt x="1018" y="559"/>
                  <a:pt x="1018" y="559"/>
                </a:cubicBezTo>
                <a:cubicBezTo>
                  <a:pt x="950" y="559"/>
                  <a:pt x="950" y="559"/>
                  <a:pt x="950" y="559"/>
                </a:cubicBezTo>
                <a:cubicBezTo>
                  <a:pt x="950" y="383"/>
                  <a:pt x="950" y="383"/>
                  <a:pt x="950" y="383"/>
                </a:cubicBezTo>
                <a:cubicBezTo>
                  <a:pt x="952" y="383"/>
                  <a:pt x="952" y="383"/>
                  <a:pt x="952" y="383"/>
                </a:cubicBezTo>
                <a:cubicBezTo>
                  <a:pt x="960" y="383"/>
                  <a:pt x="966" y="376"/>
                  <a:pt x="966" y="369"/>
                </a:cubicBezTo>
                <a:cubicBezTo>
                  <a:pt x="966" y="249"/>
                  <a:pt x="966" y="249"/>
                  <a:pt x="966" y="249"/>
                </a:cubicBezTo>
                <a:cubicBezTo>
                  <a:pt x="966" y="241"/>
                  <a:pt x="960" y="235"/>
                  <a:pt x="952" y="235"/>
                </a:cubicBezTo>
                <a:cubicBezTo>
                  <a:pt x="22" y="235"/>
                  <a:pt x="22" y="235"/>
                  <a:pt x="22" y="235"/>
                </a:cubicBezTo>
                <a:cubicBezTo>
                  <a:pt x="15" y="235"/>
                  <a:pt x="9" y="241"/>
                  <a:pt x="9" y="249"/>
                </a:cubicBezTo>
                <a:cubicBezTo>
                  <a:pt x="9" y="369"/>
                  <a:pt x="9" y="369"/>
                  <a:pt x="9" y="369"/>
                </a:cubicBezTo>
                <a:cubicBezTo>
                  <a:pt x="9" y="376"/>
                  <a:pt x="15" y="383"/>
                  <a:pt x="22" y="383"/>
                </a:cubicBezTo>
                <a:cubicBezTo>
                  <a:pt x="25" y="383"/>
                  <a:pt x="25" y="383"/>
                  <a:pt x="25" y="383"/>
                </a:cubicBezTo>
                <a:cubicBezTo>
                  <a:pt x="25" y="559"/>
                  <a:pt x="25" y="559"/>
                  <a:pt x="25" y="559"/>
                </a:cubicBezTo>
                <a:cubicBezTo>
                  <a:pt x="9" y="559"/>
                  <a:pt x="9" y="559"/>
                  <a:pt x="9" y="559"/>
                </a:cubicBezTo>
                <a:cubicBezTo>
                  <a:pt x="0" y="578"/>
                  <a:pt x="0" y="578"/>
                  <a:pt x="0" y="578"/>
                </a:cubicBezTo>
                <a:cubicBezTo>
                  <a:pt x="1102" y="578"/>
                  <a:pt x="1102" y="578"/>
                  <a:pt x="1102" y="578"/>
                </a:cubicBezTo>
                <a:cubicBezTo>
                  <a:pt x="1092" y="559"/>
                  <a:pt x="1092" y="559"/>
                  <a:pt x="1092" y="559"/>
                </a:cubicBezTo>
                <a:cubicBezTo>
                  <a:pt x="1050" y="559"/>
                  <a:pt x="1050" y="559"/>
                  <a:pt x="1050" y="559"/>
                </a:cubicBezTo>
                <a:cubicBezTo>
                  <a:pt x="1050" y="182"/>
                  <a:pt x="1050" y="182"/>
                  <a:pt x="1050" y="182"/>
                </a:cubicBezTo>
                <a:cubicBezTo>
                  <a:pt x="1088" y="182"/>
                  <a:pt x="1088" y="182"/>
                  <a:pt x="1088" y="182"/>
                </a:cubicBezTo>
                <a:cubicBezTo>
                  <a:pt x="1088" y="182"/>
                  <a:pt x="1088" y="182"/>
                  <a:pt x="1088" y="182"/>
                </a:cubicBezTo>
                <a:cubicBezTo>
                  <a:pt x="1096" y="182"/>
                  <a:pt x="1102" y="176"/>
                  <a:pt x="1102" y="168"/>
                </a:cubicBezTo>
                <a:cubicBezTo>
                  <a:pt x="1102" y="14"/>
                  <a:pt x="1102" y="14"/>
                  <a:pt x="1102" y="14"/>
                </a:cubicBezTo>
                <a:cubicBezTo>
                  <a:pt x="1102" y="7"/>
                  <a:pt x="1096" y="0"/>
                  <a:pt x="1088" y="0"/>
                </a:cubicBezTo>
                <a:close/>
                <a:moveTo>
                  <a:pt x="199" y="559"/>
                </a:moveTo>
                <a:cubicBezTo>
                  <a:pt x="45" y="559"/>
                  <a:pt x="45" y="559"/>
                  <a:pt x="45" y="559"/>
                </a:cubicBezTo>
                <a:cubicBezTo>
                  <a:pt x="45" y="514"/>
                  <a:pt x="45" y="514"/>
                  <a:pt x="45" y="514"/>
                </a:cubicBezTo>
                <a:cubicBezTo>
                  <a:pt x="199" y="514"/>
                  <a:pt x="199" y="514"/>
                  <a:pt x="199" y="514"/>
                </a:cubicBezTo>
                <a:lnTo>
                  <a:pt x="199" y="559"/>
                </a:lnTo>
                <a:close/>
                <a:moveTo>
                  <a:pt x="199" y="491"/>
                </a:moveTo>
                <a:cubicBezTo>
                  <a:pt x="45" y="491"/>
                  <a:pt x="45" y="491"/>
                  <a:pt x="45" y="491"/>
                </a:cubicBezTo>
                <a:cubicBezTo>
                  <a:pt x="45" y="383"/>
                  <a:pt x="45" y="383"/>
                  <a:pt x="45" y="383"/>
                </a:cubicBezTo>
                <a:cubicBezTo>
                  <a:pt x="199" y="383"/>
                  <a:pt x="199" y="383"/>
                  <a:pt x="199" y="383"/>
                </a:cubicBezTo>
                <a:lnTo>
                  <a:pt x="199" y="491"/>
                </a:lnTo>
                <a:close/>
                <a:moveTo>
                  <a:pt x="369" y="559"/>
                </a:moveTo>
                <a:cubicBezTo>
                  <a:pt x="215" y="559"/>
                  <a:pt x="215" y="559"/>
                  <a:pt x="215" y="559"/>
                </a:cubicBezTo>
                <a:cubicBezTo>
                  <a:pt x="215" y="514"/>
                  <a:pt x="215" y="514"/>
                  <a:pt x="215" y="514"/>
                </a:cubicBezTo>
                <a:cubicBezTo>
                  <a:pt x="369" y="514"/>
                  <a:pt x="369" y="514"/>
                  <a:pt x="369" y="514"/>
                </a:cubicBezTo>
                <a:lnTo>
                  <a:pt x="369" y="559"/>
                </a:lnTo>
                <a:close/>
                <a:moveTo>
                  <a:pt x="369" y="491"/>
                </a:moveTo>
                <a:cubicBezTo>
                  <a:pt x="215" y="491"/>
                  <a:pt x="215" y="491"/>
                  <a:pt x="215" y="491"/>
                </a:cubicBezTo>
                <a:cubicBezTo>
                  <a:pt x="215" y="383"/>
                  <a:pt x="215" y="383"/>
                  <a:pt x="215" y="383"/>
                </a:cubicBezTo>
                <a:cubicBezTo>
                  <a:pt x="369" y="383"/>
                  <a:pt x="369" y="383"/>
                  <a:pt x="369" y="383"/>
                </a:cubicBezTo>
                <a:lnTo>
                  <a:pt x="369" y="491"/>
                </a:lnTo>
                <a:close/>
                <a:moveTo>
                  <a:pt x="479" y="559"/>
                </a:moveTo>
                <a:cubicBezTo>
                  <a:pt x="385" y="559"/>
                  <a:pt x="385" y="559"/>
                  <a:pt x="385" y="559"/>
                </a:cubicBezTo>
                <a:cubicBezTo>
                  <a:pt x="385" y="423"/>
                  <a:pt x="385" y="423"/>
                  <a:pt x="385" y="423"/>
                </a:cubicBezTo>
                <a:cubicBezTo>
                  <a:pt x="479" y="423"/>
                  <a:pt x="479" y="423"/>
                  <a:pt x="479" y="423"/>
                </a:cubicBezTo>
                <a:lnTo>
                  <a:pt x="479" y="559"/>
                </a:lnTo>
                <a:close/>
                <a:moveTo>
                  <a:pt x="589" y="559"/>
                </a:moveTo>
                <a:cubicBezTo>
                  <a:pt x="495" y="559"/>
                  <a:pt x="495" y="559"/>
                  <a:pt x="495" y="559"/>
                </a:cubicBezTo>
                <a:cubicBezTo>
                  <a:pt x="495" y="423"/>
                  <a:pt x="495" y="423"/>
                  <a:pt x="495" y="423"/>
                </a:cubicBezTo>
                <a:cubicBezTo>
                  <a:pt x="589" y="423"/>
                  <a:pt x="589" y="423"/>
                  <a:pt x="589" y="423"/>
                </a:cubicBezTo>
                <a:lnTo>
                  <a:pt x="589" y="559"/>
                </a:lnTo>
                <a:close/>
                <a:moveTo>
                  <a:pt x="759" y="559"/>
                </a:moveTo>
                <a:cubicBezTo>
                  <a:pt x="605" y="559"/>
                  <a:pt x="605" y="559"/>
                  <a:pt x="605" y="559"/>
                </a:cubicBezTo>
                <a:cubicBezTo>
                  <a:pt x="605" y="514"/>
                  <a:pt x="605" y="514"/>
                  <a:pt x="605" y="514"/>
                </a:cubicBezTo>
                <a:cubicBezTo>
                  <a:pt x="759" y="514"/>
                  <a:pt x="759" y="514"/>
                  <a:pt x="759" y="514"/>
                </a:cubicBezTo>
                <a:lnTo>
                  <a:pt x="759" y="559"/>
                </a:lnTo>
                <a:close/>
                <a:moveTo>
                  <a:pt x="759" y="491"/>
                </a:moveTo>
                <a:cubicBezTo>
                  <a:pt x="605" y="491"/>
                  <a:pt x="605" y="491"/>
                  <a:pt x="605" y="491"/>
                </a:cubicBezTo>
                <a:cubicBezTo>
                  <a:pt x="605" y="383"/>
                  <a:pt x="605" y="383"/>
                  <a:pt x="605" y="383"/>
                </a:cubicBezTo>
                <a:cubicBezTo>
                  <a:pt x="759" y="383"/>
                  <a:pt x="759" y="383"/>
                  <a:pt x="759" y="383"/>
                </a:cubicBezTo>
                <a:lnTo>
                  <a:pt x="759" y="491"/>
                </a:lnTo>
                <a:close/>
                <a:moveTo>
                  <a:pt x="929" y="559"/>
                </a:moveTo>
                <a:cubicBezTo>
                  <a:pt x="775" y="559"/>
                  <a:pt x="775" y="559"/>
                  <a:pt x="775" y="559"/>
                </a:cubicBezTo>
                <a:cubicBezTo>
                  <a:pt x="775" y="514"/>
                  <a:pt x="775" y="514"/>
                  <a:pt x="775" y="514"/>
                </a:cubicBezTo>
                <a:cubicBezTo>
                  <a:pt x="929" y="514"/>
                  <a:pt x="929" y="514"/>
                  <a:pt x="929" y="514"/>
                </a:cubicBezTo>
                <a:lnTo>
                  <a:pt x="929" y="559"/>
                </a:lnTo>
                <a:close/>
                <a:moveTo>
                  <a:pt x="929" y="491"/>
                </a:moveTo>
                <a:cubicBezTo>
                  <a:pt x="775" y="491"/>
                  <a:pt x="775" y="491"/>
                  <a:pt x="775" y="491"/>
                </a:cubicBezTo>
                <a:cubicBezTo>
                  <a:pt x="775" y="383"/>
                  <a:pt x="775" y="383"/>
                  <a:pt x="775" y="383"/>
                </a:cubicBezTo>
                <a:cubicBezTo>
                  <a:pt x="929" y="383"/>
                  <a:pt x="929" y="383"/>
                  <a:pt x="929" y="383"/>
                </a:cubicBezTo>
                <a:lnTo>
                  <a:pt x="929" y="491"/>
                </a:lnTo>
                <a:close/>
                <a:moveTo>
                  <a:pt x="940" y="355"/>
                </a:moveTo>
                <a:cubicBezTo>
                  <a:pt x="35" y="355"/>
                  <a:pt x="35" y="355"/>
                  <a:pt x="35" y="355"/>
                </a:cubicBezTo>
                <a:cubicBezTo>
                  <a:pt x="29" y="355"/>
                  <a:pt x="25" y="351"/>
                  <a:pt x="25" y="345"/>
                </a:cubicBezTo>
                <a:cubicBezTo>
                  <a:pt x="25" y="291"/>
                  <a:pt x="25" y="291"/>
                  <a:pt x="25" y="291"/>
                </a:cubicBezTo>
                <a:cubicBezTo>
                  <a:pt x="25" y="285"/>
                  <a:pt x="29" y="281"/>
                  <a:pt x="35" y="281"/>
                </a:cubicBezTo>
                <a:cubicBezTo>
                  <a:pt x="940" y="281"/>
                  <a:pt x="940" y="281"/>
                  <a:pt x="940" y="281"/>
                </a:cubicBezTo>
                <a:cubicBezTo>
                  <a:pt x="945" y="281"/>
                  <a:pt x="950" y="285"/>
                  <a:pt x="950" y="291"/>
                </a:cubicBezTo>
                <a:cubicBezTo>
                  <a:pt x="950" y="345"/>
                  <a:pt x="950" y="345"/>
                  <a:pt x="950" y="345"/>
                </a:cubicBezTo>
                <a:cubicBezTo>
                  <a:pt x="950" y="351"/>
                  <a:pt x="945" y="355"/>
                  <a:pt x="940" y="355"/>
                </a:cubicBezTo>
                <a:close/>
                <a:moveTo>
                  <a:pt x="1086" y="166"/>
                </a:moveTo>
                <a:cubicBezTo>
                  <a:pt x="982" y="166"/>
                  <a:pt x="982" y="166"/>
                  <a:pt x="982" y="166"/>
                </a:cubicBezTo>
                <a:cubicBezTo>
                  <a:pt x="982" y="146"/>
                  <a:pt x="982" y="146"/>
                  <a:pt x="982" y="146"/>
                </a:cubicBezTo>
                <a:cubicBezTo>
                  <a:pt x="1086" y="146"/>
                  <a:pt x="1086" y="146"/>
                  <a:pt x="1086" y="146"/>
                </a:cubicBezTo>
                <a:lnTo>
                  <a:pt x="1086" y="166"/>
                </a:lnTo>
                <a:close/>
                <a:moveTo>
                  <a:pt x="1086" y="130"/>
                </a:moveTo>
                <a:cubicBezTo>
                  <a:pt x="982" y="130"/>
                  <a:pt x="982" y="130"/>
                  <a:pt x="982" y="130"/>
                </a:cubicBezTo>
                <a:cubicBezTo>
                  <a:pt x="982" y="53"/>
                  <a:pt x="982" y="53"/>
                  <a:pt x="982" y="53"/>
                </a:cubicBezTo>
                <a:cubicBezTo>
                  <a:pt x="1086" y="53"/>
                  <a:pt x="1086" y="53"/>
                  <a:pt x="1086" y="53"/>
                </a:cubicBezTo>
                <a:lnTo>
                  <a:pt x="1086" y="130"/>
                </a:lnTo>
                <a:close/>
                <a:moveTo>
                  <a:pt x="1086" y="37"/>
                </a:moveTo>
                <a:cubicBezTo>
                  <a:pt x="982" y="37"/>
                  <a:pt x="982" y="37"/>
                  <a:pt x="982" y="37"/>
                </a:cubicBezTo>
                <a:cubicBezTo>
                  <a:pt x="982" y="16"/>
                  <a:pt x="982" y="16"/>
                  <a:pt x="982" y="16"/>
                </a:cubicBezTo>
                <a:cubicBezTo>
                  <a:pt x="1086" y="16"/>
                  <a:pt x="1086" y="16"/>
                  <a:pt x="1086" y="16"/>
                </a:cubicBezTo>
                <a:lnTo>
                  <a:pt x="1086" y="37"/>
                </a:lnTo>
                <a:close/>
                <a:moveTo>
                  <a:pt x="1002" y="91"/>
                </a:moveTo>
                <a:cubicBezTo>
                  <a:pt x="1002" y="91"/>
                  <a:pt x="1002" y="91"/>
                  <a:pt x="1002" y="91"/>
                </a:cubicBezTo>
                <a:cubicBezTo>
                  <a:pt x="1002" y="84"/>
                  <a:pt x="1008" y="78"/>
                  <a:pt x="1016" y="78"/>
                </a:cubicBezTo>
                <a:cubicBezTo>
                  <a:pt x="1052" y="78"/>
                  <a:pt x="1052" y="78"/>
                  <a:pt x="1052" y="78"/>
                </a:cubicBezTo>
                <a:cubicBezTo>
                  <a:pt x="1059" y="78"/>
                  <a:pt x="1065" y="84"/>
                  <a:pt x="1065" y="91"/>
                </a:cubicBezTo>
                <a:cubicBezTo>
                  <a:pt x="1065" y="91"/>
                  <a:pt x="1065" y="91"/>
                  <a:pt x="1065" y="91"/>
                </a:cubicBezTo>
                <a:cubicBezTo>
                  <a:pt x="1065" y="99"/>
                  <a:pt x="1059" y="105"/>
                  <a:pt x="1052" y="105"/>
                </a:cubicBezTo>
                <a:cubicBezTo>
                  <a:pt x="1016" y="105"/>
                  <a:pt x="1016" y="105"/>
                  <a:pt x="1016" y="105"/>
                </a:cubicBezTo>
                <a:cubicBezTo>
                  <a:pt x="1008" y="105"/>
                  <a:pt x="1002" y="99"/>
                  <a:pt x="1002" y="91"/>
                </a:cubicBezTo>
                <a:close/>
                <a:moveTo>
                  <a:pt x="589" y="318"/>
                </a:moveTo>
                <a:cubicBezTo>
                  <a:pt x="589" y="325"/>
                  <a:pt x="583" y="332"/>
                  <a:pt x="576" y="332"/>
                </a:cubicBezTo>
                <a:cubicBezTo>
                  <a:pt x="399" y="332"/>
                  <a:pt x="399" y="332"/>
                  <a:pt x="399" y="332"/>
                </a:cubicBezTo>
                <a:cubicBezTo>
                  <a:pt x="391" y="332"/>
                  <a:pt x="385" y="325"/>
                  <a:pt x="385" y="318"/>
                </a:cubicBezTo>
                <a:cubicBezTo>
                  <a:pt x="385" y="310"/>
                  <a:pt x="391" y="304"/>
                  <a:pt x="399" y="304"/>
                </a:cubicBezTo>
                <a:cubicBezTo>
                  <a:pt x="576" y="304"/>
                  <a:pt x="576" y="304"/>
                  <a:pt x="576" y="304"/>
                </a:cubicBezTo>
                <a:cubicBezTo>
                  <a:pt x="583" y="304"/>
                  <a:pt x="589" y="310"/>
                  <a:pt x="589" y="318"/>
                </a:cubicBezTo>
                <a:close/>
                <a:moveTo>
                  <a:pt x="405" y="490"/>
                </a:moveTo>
                <a:cubicBezTo>
                  <a:pt x="405" y="484"/>
                  <a:pt x="411" y="479"/>
                  <a:pt x="417" y="479"/>
                </a:cubicBezTo>
                <a:cubicBezTo>
                  <a:pt x="447" y="479"/>
                  <a:pt x="447" y="479"/>
                  <a:pt x="447" y="479"/>
                </a:cubicBezTo>
                <a:cubicBezTo>
                  <a:pt x="454" y="479"/>
                  <a:pt x="459" y="484"/>
                  <a:pt x="459" y="490"/>
                </a:cubicBezTo>
                <a:cubicBezTo>
                  <a:pt x="459" y="497"/>
                  <a:pt x="454" y="502"/>
                  <a:pt x="447" y="502"/>
                </a:cubicBezTo>
                <a:cubicBezTo>
                  <a:pt x="417" y="502"/>
                  <a:pt x="417" y="502"/>
                  <a:pt x="417" y="502"/>
                </a:cubicBezTo>
                <a:cubicBezTo>
                  <a:pt x="411" y="502"/>
                  <a:pt x="405" y="497"/>
                  <a:pt x="405" y="490"/>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1" name="Freeform 11">
            <a:extLst>
              <a:ext uri="{FF2B5EF4-FFF2-40B4-BE49-F238E27FC236}">
                <a16:creationId xmlns:a16="http://schemas.microsoft.com/office/drawing/2014/main" id="{2C9B49F7-33D0-E8F6-37A9-336E071F863D}"/>
              </a:ext>
            </a:extLst>
          </p:cNvPr>
          <p:cNvSpPr>
            <a:spLocks noEditPoints="1"/>
          </p:cNvSpPr>
          <p:nvPr/>
        </p:nvSpPr>
        <p:spPr bwMode="auto">
          <a:xfrm>
            <a:off x="4192479" y="2020853"/>
            <a:ext cx="1778191" cy="831347"/>
          </a:xfrm>
          <a:custGeom>
            <a:avLst/>
            <a:gdLst>
              <a:gd name="T0" fmla="*/ 215 w 974"/>
              <a:gd name="T1" fmla="*/ 100 h 454"/>
              <a:gd name="T2" fmla="*/ 79 w 974"/>
              <a:gd name="T3" fmla="*/ 179 h 454"/>
              <a:gd name="T4" fmla="*/ 79 w 974"/>
              <a:gd name="T5" fmla="*/ 134 h 454"/>
              <a:gd name="T6" fmla="*/ 215 w 974"/>
              <a:gd name="T7" fmla="*/ 338 h 454"/>
              <a:gd name="T8" fmla="*/ 79 w 974"/>
              <a:gd name="T9" fmla="*/ 338 h 454"/>
              <a:gd name="T10" fmla="*/ 215 w 974"/>
              <a:gd name="T11" fmla="*/ 213 h 454"/>
              <a:gd name="T12" fmla="*/ 79 w 974"/>
              <a:gd name="T13" fmla="*/ 417 h 454"/>
              <a:gd name="T14" fmla="*/ 79 w 974"/>
              <a:gd name="T15" fmla="*/ 372 h 454"/>
              <a:gd name="T16" fmla="*/ 385 w 974"/>
              <a:gd name="T17" fmla="*/ 100 h 454"/>
              <a:gd name="T18" fmla="*/ 249 w 974"/>
              <a:gd name="T19" fmla="*/ 100 h 454"/>
              <a:gd name="T20" fmla="*/ 385 w 974"/>
              <a:gd name="T21" fmla="*/ 134 h 454"/>
              <a:gd name="T22" fmla="*/ 249 w 974"/>
              <a:gd name="T23" fmla="*/ 259 h 454"/>
              <a:gd name="T24" fmla="*/ 249 w 974"/>
              <a:gd name="T25" fmla="*/ 213 h 454"/>
              <a:gd name="T26" fmla="*/ 385 w 974"/>
              <a:gd name="T27" fmla="*/ 338 h 454"/>
              <a:gd name="T28" fmla="*/ 249 w 974"/>
              <a:gd name="T29" fmla="*/ 338 h 454"/>
              <a:gd name="T30" fmla="*/ 385 w 974"/>
              <a:gd name="T31" fmla="*/ 372 h 454"/>
              <a:gd name="T32" fmla="*/ 419 w 974"/>
              <a:gd name="T33" fmla="*/ 100 h 454"/>
              <a:gd name="T34" fmla="*/ 419 w 974"/>
              <a:gd name="T35" fmla="*/ 54 h 454"/>
              <a:gd name="T36" fmla="*/ 555 w 974"/>
              <a:gd name="T37" fmla="*/ 179 h 454"/>
              <a:gd name="T38" fmla="*/ 419 w 974"/>
              <a:gd name="T39" fmla="*/ 179 h 454"/>
              <a:gd name="T40" fmla="*/ 555 w 974"/>
              <a:gd name="T41" fmla="*/ 213 h 454"/>
              <a:gd name="T42" fmla="*/ 419 w 974"/>
              <a:gd name="T43" fmla="*/ 338 h 454"/>
              <a:gd name="T44" fmla="*/ 419 w 974"/>
              <a:gd name="T45" fmla="*/ 293 h 454"/>
              <a:gd name="T46" fmla="*/ 555 w 974"/>
              <a:gd name="T47" fmla="*/ 417 h 454"/>
              <a:gd name="T48" fmla="*/ 419 w 974"/>
              <a:gd name="T49" fmla="*/ 417 h 454"/>
              <a:gd name="T50" fmla="*/ 725 w 974"/>
              <a:gd name="T51" fmla="*/ 134 h 454"/>
              <a:gd name="T52" fmla="*/ 589 w 974"/>
              <a:gd name="T53" fmla="*/ 259 h 454"/>
              <a:gd name="T54" fmla="*/ 589 w 974"/>
              <a:gd name="T55" fmla="*/ 213 h 454"/>
              <a:gd name="T56" fmla="*/ 725 w 974"/>
              <a:gd name="T57" fmla="*/ 338 h 454"/>
              <a:gd name="T58" fmla="*/ 589 w 974"/>
              <a:gd name="T59" fmla="*/ 338 h 454"/>
              <a:gd name="T60" fmla="*/ 725 w 974"/>
              <a:gd name="T61" fmla="*/ 372 h 454"/>
              <a:gd name="T62" fmla="*/ 759 w 974"/>
              <a:gd name="T63" fmla="*/ 213 h 454"/>
              <a:gd name="T64" fmla="*/ 896 w 974"/>
              <a:gd name="T65" fmla="*/ 213 h 454"/>
              <a:gd name="T66" fmla="*/ 896 w 974"/>
              <a:gd name="T67" fmla="*/ 338 h 454"/>
              <a:gd name="T68" fmla="*/ 759 w 974"/>
              <a:gd name="T69" fmla="*/ 338 h 454"/>
              <a:gd name="T70" fmla="*/ 0 w 974"/>
              <a:gd name="T71" fmla="*/ 454 h 454"/>
              <a:gd name="T72" fmla="*/ 25 w 974"/>
              <a:gd name="T73" fmla="*/ 20 h 454"/>
              <a:gd name="T74" fmla="*/ 576 w 974"/>
              <a:gd name="T75" fmla="*/ 0 h 454"/>
              <a:gd name="T76" fmla="*/ 596 w 974"/>
              <a:gd name="T77" fmla="*/ 79 h 454"/>
              <a:gd name="T78" fmla="*/ 766 w 974"/>
              <a:gd name="T79" fmla="*/ 100 h 454"/>
              <a:gd name="T80" fmla="*/ 950 w 974"/>
              <a:gd name="T81" fmla="*/ 179 h 454"/>
              <a:gd name="T82" fmla="*/ 965 w 974"/>
              <a:gd name="T83" fmla="*/ 435 h 454"/>
              <a:gd name="T84" fmla="*/ 759 w 974"/>
              <a:gd name="T85" fmla="*/ 372 h 454"/>
              <a:gd name="T86" fmla="*/ 775 w 974"/>
              <a:gd name="T87" fmla="*/ 388 h 454"/>
              <a:gd name="T88" fmla="*/ 896 w 974"/>
              <a:gd name="T89" fmla="*/ 435 h 454"/>
              <a:gd name="T90" fmla="*/ 919 w 974"/>
              <a:gd name="T91" fmla="*/ 179 h 454"/>
              <a:gd name="T92" fmla="*/ 746 w 974"/>
              <a:gd name="T93" fmla="*/ 110 h 454"/>
              <a:gd name="T94" fmla="*/ 576 w 974"/>
              <a:gd name="T95" fmla="*/ 90 h 454"/>
              <a:gd name="T96" fmla="*/ 566 w 974"/>
              <a:gd name="T97" fmla="*/ 20 h 454"/>
              <a:gd name="T98" fmla="*/ 45 w 974"/>
              <a:gd name="T99" fmla="*/ 435 h 454"/>
              <a:gd name="T100" fmla="*/ 754 w 974"/>
              <a:gd name="T101" fmla="*/ 356 h 454"/>
              <a:gd name="T102" fmla="*/ 911 w 974"/>
              <a:gd name="T103" fmla="*/ 4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4" h="454">
                <a:moveTo>
                  <a:pt x="79" y="54"/>
                </a:moveTo>
                <a:cubicBezTo>
                  <a:pt x="215" y="54"/>
                  <a:pt x="215" y="54"/>
                  <a:pt x="215" y="54"/>
                </a:cubicBezTo>
                <a:cubicBezTo>
                  <a:pt x="215" y="100"/>
                  <a:pt x="215" y="100"/>
                  <a:pt x="215" y="100"/>
                </a:cubicBezTo>
                <a:cubicBezTo>
                  <a:pt x="79" y="100"/>
                  <a:pt x="79" y="100"/>
                  <a:pt x="79" y="100"/>
                </a:cubicBezTo>
                <a:lnTo>
                  <a:pt x="79" y="54"/>
                </a:lnTo>
                <a:close/>
                <a:moveTo>
                  <a:pt x="79" y="179"/>
                </a:moveTo>
                <a:cubicBezTo>
                  <a:pt x="215" y="179"/>
                  <a:pt x="215" y="179"/>
                  <a:pt x="215" y="179"/>
                </a:cubicBezTo>
                <a:cubicBezTo>
                  <a:pt x="215" y="134"/>
                  <a:pt x="215" y="134"/>
                  <a:pt x="215" y="134"/>
                </a:cubicBezTo>
                <a:cubicBezTo>
                  <a:pt x="79" y="134"/>
                  <a:pt x="79" y="134"/>
                  <a:pt x="79" y="134"/>
                </a:cubicBezTo>
                <a:lnTo>
                  <a:pt x="79" y="179"/>
                </a:lnTo>
                <a:close/>
                <a:moveTo>
                  <a:pt x="79" y="338"/>
                </a:moveTo>
                <a:cubicBezTo>
                  <a:pt x="215" y="338"/>
                  <a:pt x="215" y="338"/>
                  <a:pt x="215" y="338"/>
                </a:cubicBezTo>
                <a:cubicBezTo>
                  <a:pt x="215" y="293"/>
                  <a:pt x="215" y="293"/>
                  <a:pt x="215" y="293"/>
                </a:cubicBezTo>
                <a:cubicBezTo>
                  <a:pt x="79" y="293"/>
                  <a:pt x="79" y="293"/>
                  <a:pt x="79" y="293"/>
                </a:cubicBezTo>
                <a:lnTo>
                  <a:pt x="79" y="338"/>
                </a:lnTo>
                <a:close/>
                <a:moveTo>
                  <a:pt x="79" y="259"/>
                </a:moveTo>
                <a:cubicBezTo>
                  <a:pt x="215" y="259"/>
                  <a:pt x="215" y="259"/>
                  <a:pt x="215" y="259"/>
                </a:cubicBezTo>
                <a:cubicBezTo>
                  <a:pt x="215" y="213"/>
                  <a:pt x="215" y="213"/>
                  <a:pt x="215" y="213"/>
                </a:cubicBezTo>
                <a:cubicBezTo>
                  <a:pt x="79" y="213"/>
                  <a:pt x="79" y="213"/>
                  <a:pt x="79" y="213"/>
                </a:cubicBezTo>
                <a:lnTo>
                  <a:pt x="79" y="259"/>
                </a:lnTo>
                <a:close/>
                <a:moveTo>
                  <a:pt x="79" y="417"/>
                </a:moveTo>
                <a:cubicBezTo>
                  <a:pt x="215" y="417"/>
                  <a:pt x="215" y="417"/>
                  <a:pt x="215" y="417"/>
                </a:cubicBezTo>
                <a:cubicBezTo>
                  <a:pt x="215" y="372"/>
                  <a:pt x="215" y="372"/>
                  <a:pt x="215" y="372"/>
                </a:cubicBezTo>
                <a:cubicBezTo>
                  <a:pt x="79" y="372"/>
                  <a:pt x="79" y="372"/>
                  <a:pt x="79" y="372"/>
                </a:cubicBezTo>
                <a:lnTo>
                  <a:pt x="79" y="417"/>
                </a:lnTo>
                <a:close/>
                <a:moveTo>
                  <a:pt x="249" y="100"/>
                </a:moveTo>
                <a:cubicBezTo>
                  <a:pt x="385" y="100"/>
                  <a:pt x="385" y="100"/>
                  <a:pt x="385" y="100"/>
                </a:cubicBezTo>
                <a:cubicBezTo>
                  <a:pt x="385" y="54"/>
                  <a:pt x="385" y="54"/>
                  <a:pt x="385" y="54"/>
                </a:cubicBezTo>
                <a:cubicBezTo>
                  <a:pt x="249" y="54"/>
                  <a:pt x="249" y="54"/>
                  <a:pt x="249" y="54"/>
                </a:cubicBezTo>
                <a:lnTo>
                  <a:pt x="249" y="100"/>
                </a:lnTo>
                <a:close/>
                <a:moveTo>
                  <a:pt x="249" y="179"/>
                </a:moveTo>
                <a:cubicBezTo>
                  <a:pt x="385" y="179"/>
                  <a:pt x="385" y="179"/>
                  <a:pt x="385" y="179"/>
                </a:cubicBezTo>
                <a:cubicBezTo>
                  <a:pt x="385" y="134"/>
                  <a:pt x="385" y="134"/>
                  <a:pt x="385" y="134"/>
                </a:cubicBezTo>
                <a:cubicBezTo>
                  <a:pt x="249" y="134"/>
                  <a:pt x="249" y="134"/>
                  <a:pt x="249" y="134"/>
                </a:cubicBezTo>
                <a:lnTo>
                  <a:pt x="249" y="179"/>
                </a:lnTo>
                <a:close/>
                <a:moveTo>
                  <a:pt x="249" y="259"/>
                </a:moveTo>
                <a:cubicBezTo>
                  <a:pt x="385" y="259"/>
                  <a:pt x="385" y="259"/>
                  <a:pt x="385" y="259"/>
                </a:cubicBezTo>
                <a:cubicBezTo>
                  <a:pt x="385" y="213"/>
                  <a:pt x="385" y="213"/>
                  <a:pt x="385" y="213"/>
                </a:cubicBezTo>
                <a:cubicBezTo>
                  <a:pt x="249" y="213"/>
                  <a:pt x="249" y="213"/>
                  <a:pt x="249" y="213"/>
                </a:cubicBezTo>
                <a:lnTo>
                  <a:pt x="249" y="259"/>
                </a:lnTo>
                <a:close/>
                <a:moveTo>
                  <a:pt x="249" y="338"/>
                </a:moveTo>
                <a:cubicBezTo>
                  <a:pt x="385" y="338"/>
                  <a:pt x="385" y="338"/>
                  <a:pt x="385" y="338"/>
                </a:cubicBezTo>
                <a:cubicBezTo>
                  <a:pt x="385" y="293"/>
                  <a:pt x="385" y="293"/>
                  <a:pt x="385" y="293"/>
                </a:cubicBezTo>
                <a:cubicBezTo>
                  <a:pt x="249" y="293"/>
                  <a:pt x="249" y="293"/>
                  <a:pt x="249" y="293"/>
                </a:cubicBezTo>
                <a:lnTo>
                  <a:pt x="249" y="338"/>
                </a:lnTo>
                <a:close/>
                <a:moveTo>
                  <a:pt x="249" y="417"/>
                </a:moveTo>
                <a:cubicBezTo>
                  <a:pt x="385" y="417"/>
                  <a:pt x="385" y="417"/>
                  <a:pt x="385" y="417"/>
                </a:cubicBezTo>
                <a:cubicBezTo>
                  <a:pt x="385" y="372"/>
                  <a:pt x="385" y="372"/>
                  <a:pt x="385" y="372"/>
                </a:cubicBezTo>
                <a:cubicBezTo>
                  <a:pt x="249" y="372"/>
                  <a:pt x="249" y="372"/>
                  <a:pt x="249" y="372"/>
                </a:cubicBezTo>
                <a:lnTo>
                  <a:pt x="249" y="417"/>
                </a:lnTo>
                <a:close/>
                <a:moveTo>
                  <a:pt x="419" y="100"/>
                </a:moveTo>
                <a:cubicBezTo>
                  <a:pt x="555" y="100"/>
                  <a:pt x="555" y="100"/>
                  <a:pt x="555" y="100"/>
                </a:cubicBezTo>
                <a:cubicBezTo>
                  <a:pt x="555" y="54"/>
                  <a:pt x="555" y="54"/>
                  <a:pt x="555" y="54"/>
                </a:cubicBezTo>
                <a:cubicBezTo>
                  <a:pt x="419" y="54"/>
                  <a:pt x="419" y="54"/>
                  <a:pt x="419" y="54"/>
                </a:cubicBezTo>
                <a:lnTo>
                  <a:pt x="419" y="100"/>
                </a:lnTo>
                <a:close/>
                <a:moveTo>
                  <a:pt x="419" y="179"/>
                </a:moveTo>
                <a:cubicBezTo>
                  <a:pt x="555" y="179"/>
                  <a:pt x="555" y="179"/>
                  <a:pt x="555" y="179"/>
                </a:cubicBezTo>
                <a:cubicBezTo>
                  <a:pt x="555" y="134"/>
                  <a:pt x="555" y="134"/>
                  <a:pt x="555" y="134"/>
                </a:cubicBezTo>
                <a:cubicBezTo>
                  <a:pt x="419" y="134"/>
                  <a:pt x="419" y="134"/>
                  <a:pt x="419" y="134"/>
                </a:cubicBezTo>
                <a:lnTo>
                  <a:pt x="419" y="179"/>
                </a:lnTo>
                <a:close/>
                <a:moveTo>
                  <a:pt x="419" y="259"/>
                </a:moveTo>
                <a:cubicBezTo>
                  <a:pt x="555" y="259"/>
                  <a:pt x="555" y="259"/>
                  <a:pt x="555" y="259"/>
                </a:cubicBezTo>
                <a:cubicBezTo>
                  <a:pt x="555" y="213"/>
                  <a:pt x="555" y="213"/>
                  <a:pt x="555" y="213"/>
                </a:cubicBezTo>
                <a:cubicBezTo>
                  <a:pt x="419" y="213"/>
                  <a:pt x="419" y="213"/>
                  <a:pt x="419" y="213"/>
                </a:cubicBezTo>
                <a:lnTo>
                  <a:pt x="419" y="259"/>
                </a:lnTo>
                <a:close/>
                <a:moveTo>
                  <a:pt x="419" y="338"/>
                </a:moveTo>
                <a:cubicBezTo>
                  <a:pt x="555" y="338"/>
                  <a:pt x="555" y="338"/>
                  <a:pt x="555" y="338"/>
                </a:cubicBezTo>
                <a:cubicBezTo>
                  <a:pt x="555" y="293"/>
                  <a:pt x="555" y="293"/>
                  <a:pt x="555" y="293"/>
                </a:cubicBezTo>
                <a:cubicBezTo>
                  <a:pt x="419" y="293"/>
                  <a:pt x="419" y="293"/>
                  <a:pt x="419" y="293"/>
                </a:cubicBezTo>
                <a:lnTo>
                  <a:pt x="419" y="338"/>
                </a:lnTo>
                <a:close/>
                <a:moveTo>
                  <a:pt x="419" y="417"/>
                </a:moveTo>
                <a:cubicBezTo>
                  <a:pt x="555" y="417"/>
                  <a:pt x="555" y="417"/>
                  <a:pt x="555" y="417"/>
                </a:cubicBezTo>
                <a:cubicBezTo>
                  <a:pt x="555" y="372"/>
                  <a:pt x="555" y="372"/>
                  <a:pt x="555" y="372"/>
                </a:cubicBezTo>
                <a:cubicBezTo>
                  <a:pt x="419" y="372"/>
                  <a:pt x="419" y="372"/>
                  <a:pt x="419" y="372"/>
                </a:cubicBezTo>
                <a:lnTo>
                  <a:pt x="419" y="417"/>
                </a:lnTo>
                <a:close/>
                <a:moveTo>
                  <a:pt x="589" y="179"/>
                </a:moveTo>
                <a:cubicBezTo>
                  <a:pt x="725" y="179"/>
                  <a:pt x="725" y="179"/>
                  <a:pt x="725" y="179"/>
                </a:cubicBezTo>
                <a:cubicBezTo>
                  <a:pt x="725" y="134"/>
                  <a:pt x="725" y="134"/>
                  <a:pt x="725" y="134"/>
                </a:cubicBezTo>
                <a:cubicBezTo>
                  <a:pt x="589" y="134"/>
                  <a:pt x="589" y="134"/>
                  <a:pt x="589" y="134"/>
                </a:cubicBezTo>
                <a:lnTo>
                  <a:pt x="589" y="179"/>
                </a:lnTo>
                <a:close/>
                <a:moveTo>
                  <a:pt x="589" y="259"/>
                </a:moveTo>
                <a:cubicBezTo>
                  <a:pt x="725" y="259"/>
                  <a:pt x="725" y="259"/>
                  <a:pt x="725" y="259"/>
                </a:cubicBezTo>
                <a:cubicBezTo>
                  <a:pt x="725" y="213"/>
                  <a:pt x="725" y="213"/>
                  <a:pt x="725" y="213"/>
                </a:cubicBezTo>
                <a:cubicBezTo>
                  <a:pt x="589" y="213"/>
                  <a:pt x="589" y="213"/>
                  <a:pt x="589" y="213"/>
                </a:cubicBezTo>
                <a:lnTo>
                  <a:pt x="589" y="259"/>
                </a:lnTo>
                <a:close/>
                <a:moveTo>
                  <a:pt x="589" y="338"/>
                </a:moveTo>
                <a:cubicBezTo>
                  <a:pt x="725" y="338"/>
                  <a:pt x="725" y="338"/>
                  <a:pt x="725" y="338"/>
                </a:cubicBezTo>
                <a:cubicBezTo>
                  <a:pt x="725" y="293"/>
                  <a:pt x="725" y="293"/>
                  <a:pt x="725" y="293"/>
                </a:cubicBezTo>
                <a:cubicBezTo>
                  <a:pt x="589" y="293"/>
                  <a:pt x="589" y="293"/>
                  <a:pt x="589" y="293"/>
                </a:cubicBezTo>
                <a:lnTo>
                  <a:pt x="589" y="338"/>
                </a:lnTo>
                <a:close/>
                <a:moveTo>
                  <a:pt x="589" y="417"/>
                </a:moveTo>
                <a:cubicBezTo>
                  <a:pt x="725" y="417"/>
                  <a:pt x="725" y="417"/>
                  <a:pt x="725" y="417"/>
                </a:cubicBezTo>
                <a:cubicBezTo>
                  <a:pt x="725" y="372"/>
                  <a:pt x="725" y="372"/>
                  <a:pt x="725" y="372"/>
                </a:cubicBezTo>
                <a:cubicBezTo>
                  <a:pt x="589" y="372"/>
                  <a:pt x="589" y="372"/>
                  <a:pt x="589" y="372"/>
                </a:cubicBezTo>
                <a:lnTo>
                  <a:pt x="589" y="417"/>
                </a:lnTo>
                <a:close/>
                <a:moveTo>
                  <a:pt x="759" y="213"/>
                </a:moveTo>
                <a:cubicBezTo>
                  <a:pt x="759" y="259"/>
                  <a:pt x="759" y="259"/>
                  <a:pt x="759" y="259"/>
                </a:cubicBezTo>
                <a:cubicBezTo>
                  <a:pt x="896" y="259"/>
                  <a:pt x="896" y="259"/>
                  <a:pt x="896" y="259"/>
                </a:cubicBezTo>
                <a:cubicBezTo>
                  <a:pt x="896" y="213"/>
                  <a:pt x="896" y="213"/>
                  <a:pt x="896" y="213"/>
                </a:cubicBezTo>
                <a:lnTo>
                  <a:pt x="759" y="213"/>
                </a:lnTo>
                <a:close/>
                <a:moveTo>
                  <a:pt x="759" y="338"/>
                </a:moveTo>
                <a:cubicBezTo>
                  <a:pt x="896" y="338"/>
                  <a:pt x="896" y="338"/>
                  <a:pt x="896" y="338"/>
                </a:cubicBezTo>
                <a:cubicBezTo>
                  <a:pt x="896" y="293"/>
                  <a:pt x="896" y="293"/>
                  <a:pt x="896" y="293"/>
                </a:cubicBezTo>
                <a:cubicBezTo>
                  <a:pt x="759" y="293"/>
                  <a:pt x="759" y="293"/>
                  <a:pt x="759" y="293"/>
                </a:cubicBezTo>
                <a:lnTo>
                  <a:pt x="759" y="338"/>
                </a:lnTo>
                <a:close/>
                <a:moveTo>
                  <a:pt x="974" y="454"/>
                </a:moveTo>
                <a:cubicBezTo>
                  <a:pt x="0" y="454"/>
                  <a:pt x="0" y="454"/>
                  <a:pt x="0" y="454"/>
                </a:cubicBezTo>
                <a:cubicBezTo>
                  <a:pt x="0" y="454"/>
                  <a:pt x="0" y="454"/>
                  <a:pt x="0" y="454"/>
                </a:cubicBezTo>
                <a:cubicBezTo>
                  <a:pt x="9" y="435"/>
                  <a:pt x="9" y="435"/>
                  <a:pt x="9" y="435"/>
                </a:cubicBezTo>
                <a:cubicBezTo>
                  <a:pt x="25" y="435"/>
                  <a:pt x="25" y="435"/>
                  <a:pt x="25" y="435"/>
                </a:cubicBezTo>
                <a:cubicBezTo>
                  <a:pt x="25" y="20"/>
                  <a:pt x="25" y="20"/>
                  <a:pt x="25" y="20"/>
                </a:cubicBezTo>
                <a:cubicBezTo>
                  <a:pt x="25" y="20"/>
                  <a:pt x="25" y="20"/>
                  <a:pt x="25" y="20"/>
                </a:cubicBezTo>
                <a:cubicBezTo>
                  <a:pt x="25" y="9"/>
                  <a:pt x="34" y="0"/>
                  <a:pt x="45" y="0"/>
                </a:cubicBezTo>
                <a:cubicBezTo>
                  <a:pt x="576" y="0"/>
                  <a:pt x="576" y="0"/>
                  <a:pt x="576" y="0"/>
                </a:cubicBezTo>
                <a:cubicBezTo>
                  <a:pt x="587" y="0"/>
                  <a:pt x="596" y="9"/>
                  <a:pt x="596" y="20"/>
                </a:cubicBezTo>
                <a:cubicBezTo>
                  <a:pt x="596" y="20"/>
                  <a:pt x="596" y="20"/>
                  <a:pt x="596" y="20"/>
                </a:cubicBezTo>
                <a:cubicBezTo>
                  <a:pt x="596" y="79"/>
                  <a:pt x="596" y="79"/>
                  <a:pt x="596" y="79"/>
                </a:cubicBezTo>
                <a:cubicBezTo>
                  <a:pt x="746" y="79"/>
                  <a:pt x="746" y="79"/>
                  <a:pt x="746" y="79"/>
                </a:cubicBezTo>
                <a:cubicBezTo>
                  <a:pt x="757" y="79"/>
                  <a:pt x="766" y="88"/>
                  <a:pt x="766" y="100"/>
                </a:cubicBezTo>
                <a:cubicBezTo>
                  <a:pt x="766" y="100"/>
                  <a:pt x="766" y="100"/>
                  <a:pt x="766" y="100"/>
                </a:cubicBezTo>
                <a:cubicBezTo>
                  <a:pt x="766" y="159"/>
                  <a:pt x="766" y="159"/>
                  <a:pt x="766" y="159"/>
                </a:cubicBezTo>
                <a:cubicBezTo>
                  <a:pt x="930" y="159"/>
                  <a:pt x="930" y="159"/>
                  <a:pt x="930" y="159"/>
                </a:cubicBezTo>
                <a:cubicBezTo>
                  <a:pt x="941" y="159"/>
                  <a:pt x="950" y="168"/>
                  <a:pt x="950" y="179"/>
                </a:cubicBezTo>
                <a:cubicBezTo>
                  <a:pt x="950" y="179"/>
                  <a:pt x="950" y="179"/>
                  <a:pt x="950" y="179"/>
                </a:cubicBezTo>
                <a:cubicBezTo>
                  <a:pt x="950" y="435"/>
                  <a:pt x="950" y="435"/>
                  <a:pt x="950" y="435"/>
                </a:cubicBezTo>
                <a:cubicBezTo>
                  <a:pt x="965" y="435"/>
                  <a:pt x="965" y="435"/>
                  <a:pt x="965" y="435"/>
                </a:cubicBezTo>
                <a:lnTo>
                  <a:pt x="974" y="454"/>
                </a:lnTo>
                <a:close/>
                <a:moveTo>
                  <a:pt x="896" y="372"/>
                </a:moveTo>
                <a:cubicBezTo>
                  <a:pt x="759" y="372"/>
                  <a:pt x="759" y="372"/>
                  <a:pt x="759" y="372"/>
                </a:cubicBezTo>
                <a:cubicBezTo>
                  <a:pt x="759" y="435"/>
                  <a:pt x="759" y="435"/>
                  <a:pt x="759" y="435"/>
                </a:cubicBezTo>
                <a:cubicBezTo>
                  <a:pt x="775" y="435"/>
                  <a:pt x="775" y="435"/>
                  <a:pt x="775" y="435"/>
                </a:cubicBezTo>
                <a:cubicBezTo>
                  <a:pt x="775" y="388"/>
                  <a:pt x="775" y="388"/>
                  <a:pt x="775" y="388"/>
                </a:cubicBezTo>
                <a:cubicBezTo>
                  <a:pt x="880" y="388"/>
                  <a:pt x="880" y="388"/>
                  <a:pt x="880" y="388"/>
                </a:cubicBezTo>
                <a:cubicBezTo>
                  <a:pt x="880" y="435"/>
                  <a:pt x="880" y="435"/>
                  <a:pt x="880" y="435"/>
                </a:cubicBezTo>
                <a:cubicBezTo>
                  <a:pt x="896" y="435"/>
                  <a:pt x="896" y="435"/>
                  <a:pt x="896" y="435"/>
                </a:cubicBezTo>
                <a:lnTo>
                  <a:pt x="896" y="372"/>
                </a:lnTo>
                <a:close/>
                <a:moveTo>
                  <a:pt x="930" y="189"/>
                </a:moveTo>
                <a:cubicBezTo>
                  <a:pt x="930" y="184"/>
                  <a:pt x="925" y="179"/>
                  <a:pt x="919" y="179"/>
                </a:cubicBezTo>
                <a:cubicBezTo>
                  <a:pt x="756" y="179"/>
                  <a:pt x="756" y="179"/>
                  <a:pt x="756" y="179"/>
                </a:cubicBezTo>
                <a:cubicBezTo>
                  <a:pt x="750" y="179"/>
                  <a:pt x="746" y="175"/>
                  <a:pt x="746" y="169"/>
                </a:cubicBezTo>
                <a:cubicBezTo>
                  <a:pt x="746" y="110"/>
                  <a:pt x="746" y="110"/>
                  <a:pt x="746" y="110"/>
                </a:cubicBezTo>
                <a:cubicBezTo>
                  <a:pt x="746" y="104"/>
                  <a:pt x="741" y="100"/>
                  <a:pt x="736" y="100"/>
                </a:cubicBezTo>
                <a:cubicBezTo>
                  <a:pt x="586" y="100"/>
                  <a:pt x="586" y="100"/>
                  <a:pt x="586" y="100"/>
                </a:cubicBezTo>
                <a:cubicBezTo>
                  <a:pt x="580" y="100"/>
                  <a:pt x="576" y="95"/>
                  <a:pt x="576" y="90"/>
                </a:cubicBezTo>
                <a:cubicBezTo>
                  <a:pt x="576" y="90"/>
                  <a:pt x="576" y="90"/>
                  <a:pt x="576" y="90"/>
                </a:cubicBezTo>
                <a:cubicBezTo>
                  <a:pt x="576" y="31"/>
                  <a:pt x="576" y="31"/>
                  <a:pt x="576" y="31"/>
                </a:cubicBezTo>
                <a:cubicBezTo>
                  <a:pt x="576" y="25"/>
                  <a:pt x="571" y="20"/>
                  <a:pt x="566" y="20"/>
                </a:cubicBezTo>
                <a:cubicBezTo>
                  <a:pt x="55" y="20"/>
                  <a:pt x="55" y="20"/>
                  <a:pt x="55" y="20"/>
                </a:cubicBezTo>
                <a:cubicBezTo>
                  <a:pt x="50" y="20"/>
                  <a:pt x="45" y="25"/>
                  <a:pt x="45" y="31"/>
                </a:cubicBezTo>
                <a:cubicBezTo>
                  <a:pt x="45" y="435"/>
                  <a:pt x="45" y="435"/>
                  <a:pt x="45" y="435"/>
                </a:cubicBezTo>
                <a:cubicBezTo>
                  <a:pt x="744" y="435"/>
                  <a:pt x="744" y="435"/>
                  <a:pt x="744" y="435"/>
                </a:cubicBezTo>
                <a:cubicBezTo>
                  <a:pt x="744" y="366"/>
                  <a:pt x="744" y="366"/>
                  <a:pt x="744" y="366"/>
                </a:cubicBezTo>
                <a:cubicBezTo>
                  <a:pt x="744" y="361"/>
                  <a:pt x="748" y="356"/>
                  <a:pt x="754" y="356"/>
                </a:cubicBezTo>
                <a:cubicBezTo>
                  <a:pt x="901" y="356"/>
                  <a:pt x="901" y="356"/>
                  <a:pt x="901" y="356"/>
                </a:cubicBezTo>
                <a:cubicBezTo>
                  <a:pt x="907" y="356"/>
                  <a:pt x="911" y="361"/>
                  <a:pt x="911" y="366"/>
                </a:cubicBezTo>
                <a:cubicBezTo>
                  <a:pt x="911" y="435"/>
                  <a:pt x="911" y="435"/>
                  <a:pt x="911" y="435"/>
                </a:cubicBezTo>
                <a:cubicBezTo>
                  <a:pt x="930" y="435"/>
                  <a:pt x="930" y="435"/>
                  <a:pt x="930" y="435"/>
                </a:cubicBezTo>
                <a:lnTo>
                  <a:pt x="930" y="189"/>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3" name="コンテンツ プレースホルダー 17">
            <a:extLst>
              <a:ext uri="{FF2B5EF4-FFF2-40B4-BE49-F238E27FC236}">
                <a16:creationId xmlns:a16="http://schemas.microsoft.com/office/drawing/2014/main" id="{E6AC2AC4-A816-0C06-DC29-3A49C0EC72BF}"/>
              </a:ext>
            </a:extLst>
          </p:cNvPr>
          <p:cNvSpPr txBox="1">
            <a:spLocks/>
          </p:cNvSpPr>
          <p:nvPr/>
        </p:nvSpPr>
        <p:spPr>
          <a:xfrm>
            <a:off x="506616" y="4406690"/>
            <a:ext cx="6552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また、</a:t>
            </a:r>
            <a:r>
              <a:rPr lang="en-US" altLang="ja-JP" sz="1200" dirty="0"/>
              <a:t>J-LIS</a:t>
            </a:r>
            <a:r>
              <a:rPr lang="ja-JP" altLang="en-US" sz="1200" dirty="0"/>
              <a:t>（地方公共団体情報システム機構）のコンビニ交付サービスに参加している場合、同様の仕組みの窓口申請ツールを無償で利用可能である。機器を用意するだけで、セルフサービスの証明書発行手続き窓口を設けられるため、窓口の効率化を図ることができる。</a:t>
            </a:r>
          </a:p>
        </p:txBody>
      </p:sp>
      <p:pic>
        <p:nvPicPr>
          <p:cNvPr id="24" name="図 23" descr="ダイアグラム&#10;&#10;自動的に生成された説明">
            <a:extLst>
              <a:ext uri="{FF2B5EF4-FFF2-40B4-BE49-F238E27FC236}">
                <a16:creationId xmlns:a16="http://schemas.microsoft.com/office/drawing/2014/main" id="{F6426110-C00C-A2AB-3C9C-66F9DA6C3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04" y="5167501"/>
            <a:ext cx="6552000" cy="3748756"/>
          </a:xfrm>
          <a:prstGeom prst="rect">
            <a:avLst/>
          </a:prstGeom>
        </p:spPr>
      </p:pic>
      <p:sp>
        <p:nvSpPr>
          <p:cNvPr id="27" name="テキスト ボックス 26">
            <a:extLst>
              <a:ext uri="{FF2B5EF4-FFF2-40B4-BE49-F238E27FC236}">
                <a16:creationId xmlns:a16="http://schemas.microsoft.com/office/drawing/2014/main" id="{88099982-F2D5-5786-21AD-2F62A467DB1E}"/>
              </a:ext>
            </a:extLst>
          </p:cNvPr>
          <p:cNvSpPr txBox="1"/>
          <p:nvPr/>
        </p:nvSpPr>
        <p:spPr>
          <a:xfrm>
            <a:off x="503196" y="9687945"/>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「地方公共団体向けパンフレット（第</a:t>
            </a:r>
            <a:r>
              <a:rPr lang="en-US" altLang="ja-JP" dirty="0"/>
              <a:t>10</a:t>
            </a:r>
            <a:r>
              <a:rPr lang="ja-JP" altLang="en-US" dirty="0"/>
              <a:t>版）」</a:t>
            </a:r>
            <a:r>
              <a:rPr lang="en-US" altLang="ja-JP" dirty="0"/>
              <a:t>P8</a:t>
            </a:r>
            <a:r>
              <a:rPr lang="ja-JP" altLang="en-US" dirty="0"/>
              <a:t>、コンビニ交付情報サイト、令和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6"/>
              </a:rPr>
              <a:t>https://www.lg-waps.go.jp/img/pages/pamphlet_konbini_jichitai_201909.pdf</a:t>
            </a:r>
            <a:r>
              <a:rPr lang="ja-JP" altLang="en-US" dirty="0"/>
              <a:t>）</a:t>
            </a:r>
          </a:p>
        </p:txBody>
      </p:sp>
      <p:sp>
        <p:nvSpPr>
          <p:cNvPr id="30" name="コンテンツ プレースホルダー 17">
            <a:extLst>
              <a:ext uri="{FF2B5EF4-FFF2-40B4-BE49-F238E27FC236}">
                <a16:creationId xmlns:a16="http://schemas.microsoft.com/office/drawing/2014/main" id="{AE588A48-3F17-F5C9-A588-4551E0B19429}"/>
              </a:ext>
            </a:extLst>
          </p:cNvPr>
          <p:cNvSpPr txBox="1">
            <a:spLocks/>
          </p:cNvSpPr>
          <p:nvPr/>
        </p:nvSpPr>
        <p:spPr>
          <a:xfrm>
            <a:off x="3081468" y="9022822"/>
            <a:ext cx="1171676" cy="17607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a:lnSpc>
                <a:spcPts val="1600"/>
              </a:lnSpc>
              <a:buFont typeface="Arial" panose="020B0604020202020204" pitchFamily="34" charset="0"/>
              <a:buNone/>
            </a:pPr>
            <a:r>
              <a:rPr lang="ja-JP" altLang="en-US" sz="1200" dirty="0"/>
              <a:t>利用イメージ</a:t>
            </a:r>
            <a:r>
              <a:rPr lang="en-US" altLang="ja-JP" sz="1200" baseline="30000" dirty="0"/>
              <a:t>*1</a:t>
            </a:r>
            <a:endParaRPr lang="ja-JP" altLang="en-US" sz="1200" dirty="0"/>
          </a:p>
        </p:txBody>
      </p:sp>
      <p:sp>
        <p:nvSpPr>
          <p:cNvPr id="6" name="コンテンツ プレースホルダー 17">
            <a:extLst>
              <a:ext uri="{FF2B5EF4-FFF2-40B4-BE49-F238E27FC236}">
                <a16:creationId xmlns:a16="http://schemas.microsoft.com/office/drawing/2014/main" id="{07071388-FC1F-0C3A-728E-B8D198812A5A}"/>
              </a:ext>
            </a:extLst>
          </p:cNvPr>
          <p:cNvSpPr txBox="1">
            <a:spLocks/>
          </p:cNvSpPr>
          <p:nvPr/>
        </p:nvSpPr>
        <p:spPr>
          <a:xfrm>
            <a:off x="503837" y="9283686"/>
            <a:ext cx="6552000" cy="38125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ここでは、コンビニ交付サービスの導入に当たって、議論を進める中での工夫や留意点について述べる。</a:t>
            </a:r>
          </a:p>
        </p:txBody>
      </p:sp>
    </p:spTree>
    <p:extLst>
      <p:ext uri="{BB962C8B-B14F-4D97-AF65-F5344CB8AC3E}">
        <p14:creationId xmlns:p14="http://schemas.microsoft.com/office/powerpoint/2010/main" val="3829190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58</a:t>
            </a:fld>
            <a:endParaRPr kumimoji="1" lang="ja-JP" altLang="en-US" dirty="0"/>
          </a:p>
        </p:txBody>
      </p:sp>
      <p:sp>
        <p:nvSpPr>
          <p:cNvPr id="12" name="テキスト プレースホルダー 11">
            <a:extLst>
              <a:ext uri="{FF2B5EF4-FFF2-40B4-BE49-F238E27FC236}">
                <a16:creationId xmlns:a16="http://schemas.microsoft.com/office/drawing/2014/main" id="{236C1820-D46F-6C3C-65F3-D0318199CAB5}"/>
              </a:ext>
            </a:extLst>
          </p:cNvPr>
          <p:cNvSpPr>
            <a:spLocks noGrp="1"/>
          </p:cNvSpPr>
          <p:nvPr>
            <p:ph type="body" sz="quarter" idx="14"/>
          </p:nvPr>
        </p:nvSpPr>
        <p:spPr>
          <a:xfrm>
            <a:off x="4705628" y="361990"/>
            <a:ext cx="2350209" cy="166199"/>
          </a:xfrm>
        </p:spPr>
        <p:txBody>
          <a:bodyPr/>
          <a:lstStyle/>
          <a:p>
            <a:r>
              <a:rPr lang="en-US" altLang="ja-JP" dirty="0"/>
              <a:t>4-6.</a:t>
            </a:r>
            <a:r>
              <a:rPr lang="ja-JP" altLang="en-US" dirty="0"/>
              <a:t> コンビニ交付サービス</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617905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6575208"/>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本庁舎にはキオスク端末を設置し、マイナンバーカードを利用して証明書発行が可能である。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2-1.(10)</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長野県木曽町</a:t>
            </a:r>
          </a:p>
          <a:p>
            <a:pPr marL="0" indent="144000" algn="just" fontAlgn="ctr">
              <a:lnSpc>
                <a:spcPct val="120000"/>
              </a:lnSpc>
              <a:spcBef>
                <a:spcPts val="0"/>
              </a:spcBef>
              <a:buNone/>
            </a:pPr>
            <a:r>
              <a:rPr lang="ja-JP" altLang="en-US" sz="1200" dirty="0"/>
              <a:t>コンビニエンスストアに設置されているキオスク端末を、庁舎内にも設置している。そもそも近隣にコンビニエンスストアが無い住民や、住民票関係の手続きで来庁する住民がいるため、窓口で発行するより短時間で済み、利便性が高いものとなっ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8458211"/>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8827485"/>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コンビニ交付サービスを検討するに当たっては、当該施策と関連性が高い以下の戦略についても参照されたい。</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2129799"/>
            <a:ext cx="2174261"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設置場所の検討</a:t>
            </a:r>
          </a:p>
          <a:p>
            <a:pPr marL="0" indent="144000" algn="just" fontAlgn="ctr">
              <a:lnSpc>
                <a:spcPct val="120000"/>
              </a:lnSpc>
              <a:spcBef>
                <a:spcPts val="0"/>
              </a:spcBef>
              <a:buNone/>
            </a:pPr>
            <a:r>
              <a:rPr lang="ja-JP" altLang="en-US" sz="1200" dirty="0"/>
              <a:t>庁舎入口から見てわかりやすい場所や、関連性の高い窓口部署付近等がある。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4" y="3131211"/>
            <a:ext cx="2181898"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配線の検討</a:t>
            </a:r>
          </a:p>
          <a:p>
            <a:pPr marL="0" indent="144000" algn="just" fontAlgn="ctr">
              <a:lnSpc>
                <a:spcPct val="120000"/>
              </a:lnSpc>
              <a:spcBef>
                <a:spcPts val="0"/>
              </a:spcBef>
              <a:buNone/>
            </a:pPr>
            <a:r>
              <a:rPr lang="ja-JP" altLang="en-US" sz="1200" dirty="0"/>
              <a:t>電源コンセントや</a:t>
            </a:r>
            <a:r>
              <a:rPr lang="en-US" altLang="ja-JP" sz="1200" dirty="0"/>
              <a:t>LAN</a:t>
            </a:r>
            <a:r>
              <a:rPr lang="ja-JP" altLang="en-US" sz="1200" dirty="0"/>
              <a:t>ケーブルの配線に留意する必要がある。</a:t>
            </a:r>
          </a:p>
        </p:txBody>
      </p:sp>
      <p:sp>
        <p:nvSpPr>
          <p:cNvPr id="40" name="コンテンツ プレースホルダー 17">
            <a:extLst>
              <a:ext uri="{FF2B5EF4-FFF2-40B4-BE49-F238E27FC236}">
                <a16:creationId xmlns:a16="http://schemas.microsoft.com/office/drawing/2014/main" id="{76DA9DEE-9359-7438-C3E8-3BA9058F76D0}"/>
              </a:ext>
            </a:extLst>
          </p:cNvPr>
          <p:cNvSpPr txBox="1">
            <a:spLocks/>
          </p:cNvSpPr>
          <p:nvPr/>
        </p:nvSpPr>
        <p:spPr>
          <a:xfrm>
            <a:off x="530196" y="4187346"/>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47" name="コンテンツ プレースホルダー 17">
            <a:extLst>
              <a:ext uri="{FF2B5EF4-FFF2-40B4-BE49-F238E27FC236}">
                <a16:creationId xmlns:a16="http://schemas.microsoft.com/office/drawing/2014/main" id="{C9119EFA-BF1A-B82C-315E-9E1E40EAA13A}"/>
              </a:ext>
            </a:extLst>
          </p:cNvPr>
          <p:cNvSpPr txBox="1">
            <a:spLocks/>
          </p:cNvSpPr>
          <p:nvPr/>
        </p:nvSpPr>
        <p:spPr>
          <a:xfrm>
            <a:off x="1510954" y="4942094"/>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来庁者の動線の検討</a:t>
            </a:r>
          </a:p>
          <a:p>
            <a:pPr marL="0" indent="144000" algn="just" fontAlgn="ctr">
              <a:lnSpc>
                <a:spcPct val="120000"/>
              </a:lnSpc>
              <a:spcBef>
                <a:spcPts val="0"/>
              </a:spcBef>
              <a:buNone/>
            </a:pPr>
            <a:r>
              <a:rPr lang="ja-JP" altLang="en-US" sz="1200" dirty="0"/>
              <a:t>来庁者が滞留しにくい、かつ、プライバシーを考慮して、端末操作の際には人の目に触れにくい工夫が必要である。</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9421537"/>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2" name="コンテンツ プレースホルダー 17">
            <a:extLst>
              <a:ext uri="{FF2B5EF4-FFF2-40B4-BE49-F238E27FC236}">
                <a16:creationId xmlns:a16="http://schemas.microsoft.com/office/drawing/2014/main" id="{E940A78A-48CE-4A8A-E352-A4EE6BE60867}"/>
              </a:ext>
            </a:extLst>
          </p:cNvPr>
          <p:cNvSpPr txBox="1">
            <a:spLocks/>
          </p:cNvSpPr>
          <p:nvPr/>
        </p:nvSpPr>
        <p:spPr>
          <a:xfrm>
            <a:off x="504438" y="1774354"/>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庁内にキオスク端末等を設置する場合には、以下の点について留意が必要である。</a:t>
            </a:r>
          </a:p>
        </p:txBody>
      </p:sp>
      <p:sp>
        <p:nvSpPr>
          <p:cNvPr id="11" name="コンテンツ プレースホルダー 17">
            <a:extLst>
              <a:ext uri="{FF2B5EF4-FFF2-40B4-BE49-F238E27FC236}">
                <a16:creationId xmlns:a16="http://schemas.microsoft.com/office/drawing/2014/main" id="{C787A0F6-54CD-F0F4-E0AF-58A3FC901BE1}"/>
              </a:ext>
            </a:extLst>
          </p:cNvPr>
          <p:cNvSpPr txBox="1">
            <a:spLocks/>
          </p:cNvSpPr>
          <p:nvPr/>
        </p:nvSpPr>
        <p:spPr>
          <a:xfrm>
            <a:off x="4893745" y="2132014"/>
            <a:ext cx="216269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設置スペースの確保</a:t>
            </a:r>
          </a:p>
          <a:p>
            <a:pPr marL="0" indent="144000" algn="just" fontAlgn="ctr">
              <a:lnSpc>
                <a:spcPct val="120000"/>
              </a:lnSpc>
              <a:spcBef>
                <a:spcPts val="0"/>
              </a:spcBef>
              <a:buNone/>
            </a:pPr>
            <a:r>
              <a:rPr lang="ja-JP" altLang="en-US" sz="1200" dirty="0"/>
              <a:t>メンテナンスを考慮した十分なスペースで、水平な場所を確保する必要がある。</a:t>
            </a:r>
          </a:p>
        </p:txBody>
      </p:sp>
      <p:sp>
        <p:nvSpPr>
          <p:cNvPr id="16" name="コンテンツ プレースホルダー 17">
            <a:extLst>
              <a:ext uri="{FF2B5EF4-FFF2-40B4-BE49-F238E27FC236}">
                <a16:creationId xmlns:a16="http://schemas.microsoft.com/office/drawing/2014/main" id="{C90A0CF5-5D1D-08AF-1543-C4176274DE58}"/>
              </a:ext>
            </a:extLst>
          </p:cNvPr>
          <p:cNvSpPr txBox="1">
            <a:spLocks/>
          </p:cNvSpPr>
          <p:nvPr/>
        </p:nvSpPr>
        <p:spPr>
          <a:xfrm>
            <a:off x="504438" y="4588482"/>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上記の留意点に加え、以下の点について留意が必要である。</a:t>
            </a:r>
          </a:p>
        </p:txBody>
      </p:sp>
      <p:pic>
        <p:nvPicPr>
          <p:cNvPr id="17" name="図 16" descr="ロゴ, 会社名&#10;&#10;自動的に生成された説明">
            <a:extLst>
              <a:ext uri="{FF2B5EF4-FFF2-40B4-BE49-F238E27FC236}">
                <a16:creationId xmlns:a16="http://schemas.microsoft.com/office/drawing/2014/main" id="{D99806F4-BBB2-3273-D480-E58D657E4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89" y="4985264"/>
            <a:ext cx="828000" cy="828000"/>
          </a:xfrm>
          <a:prstGeom prst="rect">
            <a:avLst/>
          </a:prstGeom>
        </p:spPr>
      </p:pic>
      <p:pic>
        <p:nvPicPr>
          <p:cNvPr id="6" name="図 5" descr="アイコン&#10;&#10;中程度の精度で自動的に生成された説明">
            <a:extLst>
              <a:ext uri="{FF2B5EF4-FFF2-40B4-BE49-F238E27FC236}">
                <a16:creationId xmlns:a16="http://schemas.microsoft.com/office/drawing/2014/main" id="{0053DB45-A334-1371-E1BD-CF154E0223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553" y="2150671"/>
            <a:ext cx="828000" cy="828000"/>
          </a:xfrm>
          <a:prstGeom prst="rect">
            <a:avLst/>
          </a:prstGeom>
        </p:spPr>
      </p:pic>
      <p:pic>
        <p:nvPicPr>
          <p:cNvPr id="10" name="図 9" descr="アイコン&#10;&#10;自動的に生成された説明">
            <a:extLst>
              <a:ext uri="{FF2B5EF4-FFF2-40B4-BE49-F238E27FC236}">
                <a16:creationId xmlns:a16="http://schemas.microsoft.com/office/drawing/2014/main" id="{A6A937C6-E2A3-2B36-96C4-B84325A5FD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7628" y="2188778"/>
            <a:ext cx="828000" cy="828000"/>
          </a:xfrm>
          <a:prstGeom prst="rect">
            <a:avLst/>
          </a:prstGeom>
        </p:spPr>
      </p:pic>
      <p:pic>
        <p:nvPicPr>
          <p:cNvPr id="21" name="図 20" descr="ロゴ&#10;&#10;自動的に生成された説明">
            <a:extLst>
              <a:ext uri="{FF2B5EF4-FFF2-40B4-BE49-F238E27FC236}">
                <a16:creationId xmlns:a16="http://schemas.microsoft.com/office/drawing/2014/main" id="{415DEC1F-96D7-1DE5-E178-2962F09C0A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685" y="3076778"/>
            <a:ext cx="828000" cy="828000"/>
          </a:xfrm>
          <a:prstGeom prst="rect">
            <a:avLst/>
          </a:prstGeom>
        </p:spPr>
      </p:pic>
    </p:spTree>
    <p:extLst>
      <p:ext uri="{BB962C8B-B14F-4D97-AF65-F5344CB8AC3E}">
        <p14:creationId xmlns:p14="http://schemas.microsoft.com/office/powerpoint/2010/main" val="591216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59</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4-7. </a:t>
            </a:r>
            <a:r>
              <a:rPr kumimoji="1" lang="ja-JP" altLang="en-US" dirty="0"/>
              <a:t>　　　　　行政手続きのオンライン申請</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施策⑦</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201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spcBef>
                <a:spcPts val="0"/>
              </a:spcBef>
              <a:buNone/>
            </a:pPr>
            <a:r>
              <a:rPr lang="ja-JP" altLang="en-US" sz="1200" dirty="0"/>
              <a:t>行政手続きのオンライン化については、「デジタル社会の実現に向けた重点計画</a:t>
            </a:r>
            <a:r>
              <a:rPr lang="en-US" altLang="ja-JP" sz="1200" baseline="30000" dirty="0"/>
              <a:t>*1</a:t>
            </a:r>
            <a:r>
              <a:rPr lang="ja-JP" altLang="en-US" sz="1200" dirty="0"/>
              <a:t>」で示されているとおり、</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ぴったりサービス</a:t>
            </a:r>
            <a:r>
              <a:rPr lang="ja-JP" altLang="en-US" sz="1200" dirty="0"/>
              <a:t>を始めとして、国からも推進されているところである。開庁時間に関係無く、いつでもどこからでも手続きが可能となり、住民が来庁せずに手続きができるため、大幅な利便性向上が期待できる。</a:t>
            </a:r>
            <a:endParaRPr lang="en-US" altLang="ja-JP" sz="1200" dirty="0"/>
          </a:p>
          <a:p>
            <a:pPr marL="0" indent="144000">
              <a:lnSpc>
                <a:spcPts val="1600"/>
              </a:lnSpc>
              <a:spcBef>
                <a:spcPts val="0"/>
              </a:spcBef>
              <a:buNone/>
            </a:pPr>
            <a:r>
              <a:rPr lang="ja-JP" altLang="en-US" sz="1200" dirty="0"/>
              <a:t>ここでは、行政手続きのオンライン申請の拡充に当たって、議論を進める中での工夫や留意点について述べる。</a:t>
            </a:r>
            <a:endParaRPr lang="en-US" altLang="ja-JP" sz="1200" dirty="0"/>
          </a:p>
        </p:txBody>
      </p:sp>
      <p:grpSp>
        <p:nvGrpSpPr>
          <p:cNvPr id="56" name="グループ化 55">
            <a:extLst>
              <a:ext uri="{FF2B5EF4-FFF2-40B4-BE49-F238E27FC236}">
                <a16:creationId xmlns:a16="http://schemas.microsoft.com/office/drawing/2014/main" id="{5CE395F0-D4C8-D1DD-791E-C6890E3BF400}"/>
              </a:ext>
            </a:extLst>
          </p:cNvPr>
          <p:cNvGrpSpPr/>
          <p:nvPr/>
        </p:nvGrpSpPr>
        <p:grpSpPr>
          <a:xfrm>
            <a:off x="503196" y="3191501"/>
            <a:ext cx="6552000" cy="252000"/>
            <a:chOff x="504000" y="5705617"/>
            <a:chExt cx="6552000" cy="252000"/>
          </a:xfrm>
        </p:grpSpPr>
        <p:sp>
          <p:nvSpPr>
            <p:cNvPr id="57" name="正方形/長方形 56">
              <a:extLst>
                <a:ext uri="{FF2B5EF4-FFF2-40B4-BE49-F238E27FC236}">
                  <a16:creationId xmlns:a16="http://schemas.microsoft.com/office/drawing/2014/main" id="{C159D147-D76B-E476-3208-289409CADB5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CC2F6FA6-56F5-29EA-975C-DEED945F1A4D}"/>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9" name="テキスト ボックス 8">
            <a:extLst>
              <a:ext uri="{FF2B5EF4-FFF2-40B4-BE49-F238E27FC236}">
                <a16:creationId xmlns:a16="http://schemas.microsoft.com/office/drawing/2014/main" id="{1921D70D-FF59-DE9A-497C-949BB280D079}"/>
              </a:ext>
            </a:extLst>
          </p:cNvPr>
          <p:cNvSpPr txBox="1"/>
          <p:nvPr/>
        </p:nvSpPr>
        <p:spPr>
          <a:xfrm>
            <a:off x="503196" y="264802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「デジタル社会の実現に向けた重点計画」、デジタル庁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5"/>
              </a:rPr>
              <a:t>https://www.digital.go.jp/policies/priority-policy-program/#document</a:t>
            </a:r>
            <a:r>
              <a:rPr lang="ja-JP" altLang="en-US" dirty="0"/>
              <a:t>）</a:t>
            </a:r>
          </a:p>
        </p:txBody>
      </p:sp>
      <p:sp>
        <p:nvSpPr>
          <p:cNvPr id="14" name="コンテンツ プレースホルダー 17">
            <a:extLst>
              <a:ext uri="{FF2B5EF4-FFF2-40B4-BE49-F238E27FC236}">
                <a16:creationId xmlns:a16="http://schemas.microsoft.com/office/drawing/2014/main" id="{F431E498-AB0E-A79D-1FF3-F30F58643244}"/>
              </a:ext>
            </a:extLst>
          </p:cNvPr>
          <p:cNvSpPr txBox="1">
            <a:spLocks/>
          </p:cNvSpPr>
          <p:nvPr/>
        </p:nvSpPr>
        <p:spPr>
          <a:xfrm>
            <a:off x="1521960" y="3587692"/>
            <a:ext cx="2174261"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本人確認方法</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本人だけでなく、第三者が手続きする場合の確認方法も検討する必要がある。</a:t>
            </a:r>
          </a:p>
        </p:txBody>
      </p:sp>
      <p:sp>
        <p:nvSpPr>
          <p:cNvPr id="18" name="コンテンツ プレースホルダー 17">
            <a:extLst>
              <a:ext uri="{FF2B5EF4-FFF2-40B4-BE49-F238E27FC236}">
                <a16:creationId xmlns:a16="http://schemas.microsoft.com/office/drawing/2014/main" id="{3129817F-DBB0-93F5-E8D5-E828C0DB372E}"/>
              </a:ext>
            </a:extLst>
          </p:cNvPr>
          <p:cNvSpPr txBox="1">
            <a:spLocks/>
          </p:cNvSpPr>
          <p:nvPr/>
        </p:nvSpPr>
        <p:spPr>
          <a:xfrm>
            <a:off x="1514324" y="4589104"/>
            <a:ext cx="2181898"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支払い方法</a:t>
            </a:r>
          </a:p>
          <a:p>
            <a:pPr marL="0" indent="144000" algn="just" fontAlgn="ctr">
              <a:lnSpc>
                <a:spcPct val="120000"/>
              </a:lnSpc>
              <a:spcBef>
                <a:spcPts val="0"/>
              </a:spcBef>
              <a:buNone/>
            </a:pPr>
            <a:r>
              <a:rPr lang="ja-JP" altLang="en-US" sz="1200" dirty="0"/>
              <a:t>クレジットカード払いや、電子決済等の導入について検討が必要である。</a:t>
            </a:r>
          </a:p>
        </p:txBody>
      </p:sp>
      <p:sp>
        <p:nvSpPr>
          <p:cNvPr id="21" name="コンテンツ プレースホルダー 17">
            <a:extLst>
              <a:ext uri="{FF2B5EF4-FFF2-40B4-BE49-F238E27FC236}">
                <a16:creationId xmlns:a16="http://schemas.microsoft.com/office/drawing/2014/main" id="{A841FDF6-3ECA-3B89-827D-F722D0C1BF3E}"/>
              </a:ext>
            </a:extLst>
          </p:cNvPr>
          <p:cNvSpPr txBox="1">
            <a:spLocks/>
          </p:cNvSpPr>
          <p:nvPr/>
        </p:nvSpPr>
        <p:spPr>
          <a:xfrm>
            <a:off x="4893745" y="3589907"/>
            <a:ext cx="216269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添付書類の提出方法</a:t>
            </a:r>
          </a:p>
          <a:p>
            <a:pPr marL="0" indent="144000" algn="just" fontAlgn="ctr">
              <a:lnSpc>
                <a:spcPct val="120000"/>
              </a:lnSpc>
              <a:spcBef>
                <a:spcPts val="0"/>
              </a:spcBef>
              <a:buNone/>
            </a:pPr>
            <a:r>
              <a:rPr lang="ja-JP" altLang="en-US" sz="1200" dirty="0"/>
              <a:t>申請時の添付書類について、オンライン申請で完結する方法について検討が必要である。</a:t>
            </a:r>
          </a:p>
        </p:txBody>
      </p:sp>
      <p:sp>
        <p:nvSpPr>
          <p:cNvPr id="22" name="Freeform 16">
            <a:extLst>
              <a:ext uri="{FF2B5EF4-FFF2-40B4-BE49-F238E27FC236}">
                <a16:creationId xmlns:a16="http://schemas.microsoft.com/office/drawing/2014/main" id="{0A3F7594-E584-A89E-CD28-E6564E27569F}"/>
              </a:ext>
            </a:extLst>
          </p:cNvPr>
          <p:cNvSpPr>
            <a:spLocks noChangeAspect="1" noEditPoints="1"/>
          </p:cNvSpPr>
          <p:nvPr/>
        </p:nvSpPr>
        <p:spPr bwMode="auto">
          <a:xfrm>
            <a:off x="519729" y="3760896"/>
            <a:ext cx="828000" cy="584046"/>
          </a:xfrm>
          <a:custGeom>
            <a:avLst/>
            <a:gdLst>
              <a:gd name="T0" fmla="*/ 167 w 453"/>
              <a:gd name="T1" fmla="*/ 201 h 318"/>
              <a:gd name="T2" fmla="*/ 167 w 453"/>
              <a:gd name="T3" fmla="*/ 218 h 318"/>
              <a:gd name="T4" fmla="*/ 48 w 453"/>
              <a:gd name="T5" fmla="*/ 218 h 318"/>
              <a:gd name="T6" fmla="*/ 48 w 453"/>
              <a:gd name="T7" fmla="*/ 201 h 318"/>
              <a:gd name="T8" fmla="*/ 96 w 453"/>
              <a:gd name="T9" fmla="*/ 158 h 318"/>
              <a:gd name="T10" fmla="*/ 96 w 453"/>
              <a:gd name="T11" fmla="*/ 157 h 318"/>
              <a:gd name="T12" fmla="*/ 78 w 453"/>
              <a:gd name="T13" fmla="*/ 130 h 318"/>
              <a:gd name="T14" fmla="*/ 108 w 453"/>
              <a:gd name="T15" fmla="*/ 100 h 318"/>
              <a:gd name="T16" fmla="*/ 138 w 453"/>
              <a:gd name="T17" fmla="*/ 130 h 318"/>
              <a:gd name="T18" fmla="*/ 120 w 453"/>
              <a:gd name="T19" fmla="*/ 157 h 318"/>
              <a:gd name="T20" fmla="*/ 120 w 453"/>
              <a:gd name="T21" fmla="*/ 158 h 318"/>
              <a:gd name="T22" fmla="*/ 167 w 453"/>
              <a:gd name="T23" fmla="*/ 201 h 318"/>
              <a:gd name="T24" fmla="*/ 226 w 453"/>
              <a:gd name="T25" fmla="*/ 189 h 318"/>
              <a:gd name="T26" fmla="*/ 396 w 453"/>
              <a:gd name="T27" fmla="*/ 189 h 318"/>
              <a:gd name="T28" fmla="*/ 396 w 453"/>
              <a:gd name="T29" fmla="*/ 169 h 318"/>
              <a:gd name="T30" fmla="*/ 226 w 453"/>
              <a:gd name="T31" fmla="*/ 169 h 318"/>
              <a:gd name="T32" fmla="*/ 226 w 453"/>
              <a:gd name="T33" fmla="*/ 189 h 318"/>
              <a:gd name="T34" fmla="*/ 226 w 453"/>
              <a:gd name="T35" fmla="*/ 149 h 318"/>
              <a:gd name="T36" fmla="*/ 396 w 453"/>
              <a:gd name="T37" fmla="*/ 149 h 318"/>
              <a:gd name="T38" fmla="*/ 396 w 453"/>
              <a:gd name="T39" fmla="*/ 128 h 318"/>
              <a:gd name="T40" fmla="*/ 226 w 453"/>
              <a:gd name="T41" fmla="*/ 128 h 318"/>
              <a:gd name="T42" fmla="*/ 226 w 453"/>
              <a:gd name="T43" fmla="*/ 149 h 318"/>
              <a:gd name="T44" fmla="*/ 433 w 453"/>
              <a:gd name="T45" fmla="*/ 318 h 318"/>
              <a:gd name="T46" fmla="*/ 20 w 453"/>
              <a:gd name="T47" fmla="*/ 318 h 318"/>
              <a:gd name="T48" fmla="*/ 0 w 453"/>
              <a:gd name="T49" fmla="*/ 297 h 318"/>
              <a:gd name="T50" fmla="*/ 0 w 453"/>
              <a:gd name="T51" fmla="*/ 20 h 318"/>
              <a:gd name="T52" fmla="*/ 20 w 453"/>
              <a:gd name="T53" fmla="*/ 0 h 318"/>
              <a:gd name="T54" fmla="*/ 433 w 453"/>
              <a:gd name="T55" fmla="*/ 0 h 318"/>
              <a:gd name="T56" fmla="*/ 453 w 453"/>
              <a:gd name="T57" fmla="*/ 20 h 318"/>
              <a:gd name="T58" fmla="*/ 453 w 453"/>
              <a:gd name="T59" fmla="*/ 297 h 318"/>
              <a:gd name="T60" fmla="*/ 433 w 453"/>
              <a:gd name="T61" fmla="*/ 318 h 318"/>
              <a:gd name="T62" fmla="*/ 428 w 453"/>
              <a:gd name="T63" fmla="*/ 35 h 318"/>
              <a:gd name="T64" fmla="*/ 418 w 453"/>
              <a:gd name="T65" fmla="*/ 25 h 318"/>
              <a:gd name="T66" fmla="*/ 35 w 453"/>
              <a:gd name="T67" fmla="*/ 25 h 318"/>
              <a:gd name="T68" fmla="*/ 24 w 453"/>
              <a:gd name="T69" fmla="*/ 35 h 318"/>
              <a:gd name="T70" fmla="*/ 24 w 453"/>
              <a:gd name="T71" fmla="*/ 282 h 318"/>
              <a:gd name="T72" fmla="*/ 35 w 453"/>
              <a:gd name="T73" fmla="*/ 293 h 318"/>
              <a:gd name="T74" fmla="*/ 418 w 453"/>
              <a:gd name="T75" fmla="*/ 293 h 318"/>
              <a:gd name="T76" fmla="*/ 428 w 453"/>
              <a:gd name="T77" fmla="*/ 282 h 318"/>
              <a:gd name="T78" fmla="*/ 428 w 453"/>
              <a:gd name="T79"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3" h="318">
                <a:moveTo>
                  <a:pt x="167" y="201"/>
                </a:moveTo>
                <a:cubicBezTo>
                  <a:pt x="167" y="218"/>
                  <a:pt x="167" y="218"/>
                  <a:pt x="167" y="218"/>
                </a:cubicBezTo>
                <a:cubicBezTo>
                  <a:pt x="48" y="218"/>
                  <a:pt x="48" y="218"/>
                  <a:pt x="48" y="218"/>
                </a:cubicBezTo>
                <a:cubicBezTo>
                  <a:pt x="48" y="201"/>
                  <a:pt x="48" y="201"/>
                  <a:pt x="48" y="201"/>
                </a:cubicBezTo>
                <a:cubicBezTo>
                  <a:pt x="48" y="172"/>
                  <a:pt x="69" y="160"/>
                  <a:pt x="96" y="158"/>
                </a:cubicBezTo>
                <a:cubicBezTo>
                  <a:pt x="96" y="157"/>
                  <a:pt x="96" y="157"/>
                  <a:pt x="96" y="157"/>
                </a:cubicBezTo>
                <a:cubicBezTo>
                  <a:pt x="85" y="152"/>
                  <a:pt x="78" y="142"/>
                  <a:pt x="78" y="130"/>
                </a:cubicBezTo>
                <a:cubicBezTo>
                  <a:pt x="78" y="113"/>
                  <a:pt x="91" y="100"/>
                  <a:pt x="108" y="100"/>
                </a:cubicBezTo>
                <a:cubicBezTo>
                  <a:pt x="124" y="100"/>
                  <a:pt x="138" y="113"/>
                  <a:pt x="138" y="130"/>
                </a:cubicBezTo>
                <a:cubicBezTo>
                  <a:pt x="138" y="142"/>
                  <a:pt x="130" y="152"/>
                  <a:pt x="120" y="157"/>
                </a:cubicBezTo>
                <a:cubicBezTo>
                  <a:pt x="120" y="158"/>
                  <a:pt x="120" y="158"/>
                  <a:pt x="120" y="158"/>
                </a:cubicBezTo>
                <a:cubicBezTo>
                  <a:pt x="147" y="160"/>
                  <a:pt x="167" y="172"/>
                  <a:pt x="167" y="201"/>
                </a:cubicBezTo>
                <a:close/>
                <a:moveTo>
                  <a:pt x="226" y="189"/>
                </a:moveTo>
                <a:cubicBezTo>
                  <a:pt x="396" y="189"/>
                  <a:pt x="396" y="189"/>
                  <a:pt x="396" y="189"/>
                </a:cubicBezTo>
                <a:cubicBezTo>
                  <a:pt x="396" y="169"/>
                  <a:pt x="396" y="169"/>
                  <a:pt x="396" y="169"/>
                </a:cubicBezTo>
                <a:cubicBezTo>
                  <a:pt x="226" y="169"/>
                  <a:pt x="226" y="169"/>
                  <a:pt x="226" y="169"/>
                </a:cubicBezTo>
                <a:lnTo>
                  <a:pt x="226" y="189"/>
                </a:lnTo>
                <a:close/>
                <a:moveTo>
                  <a:pt x="226" y="149"/>
                </a:moveTo>
                <a:cubicBezTo>
                  <a:pt x="396" y="149"/>
                  <a:pt x="396" y="149"/>
                  <a:pt x="396" y="149"/>
                </a:cubicBezTo>
                <a:cubicBezTo>
                  <a:pt x="396" y="128"/>
                  <a:pt x="396" y="128"/>
                  <a:pt x="396" y="128"/>
                </a:cubicBezTo>
                <a:cubicBezTo>
                  <a:pt x="226" y="128"/>
                  <a:pt x="226" y="128"/>
                  <a:pt x="226" y="128"/>
                </a:cubicBezTo>
                <a:lnTo>
                  <a:pt x="226" y="149"/>
                </a:lnTo>
                <a:close/>
                <a:moveTo>
                  <a:pt x="433" y="318"/>
                </a:moveTo>
                <a:cubicBezTo>
                  <a:pt x="20" y="318"/>
                  <a:pt x="20" y="318"/>
                  <a:pt x="20" y="318"/>
                </a:cubicBezTo>
                <a:cubicBezTo>
                  <a:pt x="9" y="318"/>
                  <a:pt x="0" y="308"/>
                  <a:pt x="0" y="297"/>
                </a:cubicBezTo>
                <a:cubicBezTo>
                  <a:pt x="0" y="20"/>
                  <a:pt x="0" y="20"/>
                  <a:pt x="0" y="20"/>
                </a:cubicBezTo>
                <a:cubicBezTo>
                  <a:pt x="0" y="9"/>
                  <a:pt x="9" y="0"/>
                  <a:pt x="20" y="0"/>
                </a:cubicBezTo>
                <a:cubicBezTo>
                  <a:pt x="433" y="0"/>
                  <a:pt x="433" y="0"/>
                  <a:pt x="433" y="0"/>
                </a:cubicBezTo>
                <a:cubicBezTo>
                  <a:pt x="444" y="0"/>
                  <a:pt x="453" y="9"/>
                  <a:pt x="453" y="20"/>
                </a:cubicBezTo>
                <a:cubicBezTo>
                  <a:pt x="453" y="297"/>
                  <a:pt x="453" y="297"/>
                  <a:pt x="453" y="297"/>
                </a:cubicBezTo>
                <a:cubicBezTo>
                  <a:pt x="453" y="308"/>
                  <a:pt x="444" y="318"/>
                  <a:pt x="433" y="318"/>
                </a:cubicBezTo>
                <a:close/>
                <a:moveTo>
                  <a:pt x="428" y="35"/>
                </a:moveTo>
                <a:cubicBezTo>
                  <a:pt x="428" y="30"/>
                  <a:pt x="424" y="25"/>
                  <a:pt x="418" y="25"/>
                </a:cubicBezTo>
                <a:cubicBezTo>
                  <a:pt x="35" y="25"/>
                  <a:pt x="35" y="25"/>
                  <a:pt x="35" y="25"/>
                </a:cubicBezTo>
                <a:cubicBezTo>
                  <a:pt x="29" y="25"/>
                  <a:pt x="24" y="30"/>
                  <a:pt x="24" y="35"/>
                </a:cubicBezTo>
                <a:cubicBezTo>
                  <a:pt x="24" y="282"/>
                  <a:pt x="24" y="282"/>
                  <a:pt x="24" y="282"/>
                </a:cubicBezTo>
                <a:cubicBezTo>
                  <a:pt x="24" y="288"/>
                  <a:pt x="29" y="293"/>
                  <a:pt x="35" y="293"/>
                </a:cubicBezTo>
                <a:cubicBezTo>
                  <a:pt x="418" y="293"/>
                  <a:pt x="418" y="293"/>
                  <a:pt x="418" y="293"/>
                </a:cubicBezTo>
                <a:cubicBezTo>
                  <a:pt x="424" y="293"/>
                  <a:pt x="428" y="288"/>
                  <a:pt x="428" y="282"/>
                </a:cubicBezTo>
                <a:lnTo>
                  <a:pt x="428" y="35"/>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3" name="Freeform 11">
            <a:extLst>
              <a:ext uri="{FF2B5EF4-FFF2-40B4-BE49-F238E27FC236}">
                <a16:creationId xmlns:a16="http://schemas.microsoft.com/office/drawing/2014/main" id="{094CBCB2-7DE5-F3DC-A2C6-2EAD39991242}"/>
              </a:ext>
            </a:extLst>
          </p:cNvPr>
          <p:cNvSpPr>
            <a:spLocks noChangeAspect="1" noEditPoints="1"/>
          </p:cNvSpPr>
          <p:nvPr/>
        </p:nvSpPr>
        <p:spPr bwMode="auto">
          <a:xfrm>
            <a:off x="3975845" y="3636117"/>
            <a:ext cx="632683" cy="828000"/>
          </a:xfrm>
          <a:custGeom>
            <a:avLst/>
            <a:gdLst>
              <a:gd name="T0" fmla="*/ 24 w 347"/>
              <a:gd name="T1" fmla="*/ 438 h 454"/>
              <a:gd name="T2" fmla="*/ 292 w 347"/>
              <a:gd name="T3" fmla="*/ 438 h 454"/>
              <a:gd name="T4" fmla="*/ 292 w 347"/>
              <a:gd name="T5" fmla="*/ 454 h 454"/>
              <a:gd name="T6" fmla="*/ 18 w 347"/>
              <a:gd name="T7" fmla="*/ 454 h 454"/>
              <a:gd name="T8" fmla="*/ 0 w 347"/>
              <a:gd name="T9" fmla="*/ 435 h 454"/>
              <a:gd name="T10" fmla="*/ 0 w 347"/>
              <a:gd name="T11" fmla="*/ 54 h 454"/>
              <a:gd name="T12" fmla="*/ 16 w 347"/>
              <a:gd name="T13" fmla="*/ 54 h 454"/>
              <a:gd name="T14" fmla="*/ 16 w 347"/>
              <a:gd name="T15" fmla="*/ 430 h 454"/>
              <a:gd name="T16" fmla="*/ 24 w 347"/>
              <a:gd name="T17" fmla="*/ 438 h 454"/>
              <a:gd name="T18" fmla="*/ 47 w 347"/>
              <a:gd name="T19" fmla="*/ 398 h 454"/>
              <a:gd name="T20" fmla="*/ 47 w 347"/>
              <a:gd name="T21" fmla="*/ 23 h 454"/>
              <a:gd name="T22" fmla="*/ 32 w 347"/>
              <a:gd name="T23" fmla="*/ 23 h 454"/>
              <a:gd name="T24" fmla="*/ 32 w 347"/>
              <a:gd name="T25" fmla="*/ 404 h 454"/>
              <a:gd name="T26" fmla="*/ 50 w 347"/>
              <a:gd name="T27" fmla="*/ 422 h 454"/>
              <a:gd name="T28" fmla="*/ 324 w 347"/>
              <a:gd name="T29" fmla="*/ 422 h 454"/>
              <a:gd name="T30" fmla="*/ 324 w 347"/>
              <a:gd name="T31" fmla="*/ 406 h 454"/>
              <a:gd name="T32" fmla="*/ 55 w 347"/>
              <a:gd name="T33" fmla="*/ 406 h 454"/>
              <a:gd name="T34" fmla="*/ 47 w 347"/>
              <a:gd name="T35" fmla="*/ 398 h 454"/>
              <a:gd name="T36" fmla="*/ 347 w 347"/>
              <a:gd name="T37" fmla="*/ 372 h 454"/>
              <a:gd name="T38" fmla="*/ 347 w 347"/>
              <a:gd name="T39" fmla="*/ 102 h 454"/>
              <a:gd name="T40" fmla="*/ 245 w 347"/>
              <a:gd name="T41" fmla="*/ 0 h 454"/>
              <a:gd name="T42" fmla="*/ 81 w 347"/>
              <a:gd name="T43" fmla="*/ 0 h 454"/>
              <a:gd name="T44" fmla="*/ 63 w 347"/>
              <a:gd name="T45" fmla="*/ 18 h 454"/>
              <a:gd name="T46" fmla="*/ 63 w 347"/>
              <a:gd name="T47" fmla="*/ 372 h 454"/>
              <a:gd name="T48" fmla="*/ 81 w 347"/>
              <a:gd name="T49" fmla="*/ 390 h 454"/>
              <a:gd name="T50" fmla="*/ 329 w 347"/>
              <a:gd name="T51" fmla="*/ 390 h 454"/>
              <a:gd name="T52" fmla="*/ 347 w 347"/>
              <a:gd name="T53" fmla="*/ 372 h 454"/>
              <a:gd name="T54" fmla="*/ 88 w 347"/>
              <a:gd name="T55" fmla="*/ 33 h 454"/>
              <a:gd name="T56" fmla="*/ 96 w 347"/>
              <a:gd name="T57" fmla="*/ 25 h 454"/>
              <a:gd name="T58" fmla="*/ 233 w 347"/>
              <a:gd name="T59" fmla="*/ 25 h 454"/>
              <a:gd name="T60" fmla="*/ 233 w 347"/>
              <a:gd name="T61" fmla="*/ 113 h 454"/>
              <a:gd name="T62" fmla="*/ 322 w 347"/>
              <a:gd name="T63" fmla="*/ 113 h 454"/>
              <a:gd name="T64" fmla="*/ 322 w 347"/>
              <a:gd name="T65" fmla="*/ 357 h 454"/>
              <a:gd name="T66" fmla="*/ 314 w 347"/>
              <a:gd name="T67" fmla="*/ 365 h 454"/>
              <a:gd name="T68" fmla="*/ 96 w 347"/>
              <a:gd name="T69" fmla="*/ 365 h 454"/>
              <a:gd name="T70" fmla="*/ 88 w 347"/>
              <a:gd name="T71" fmla="*/ 357 h 454"/>
              <a:gd name="T72" fmla="*/ 88 w 347"/>
              <a:gd name="T73" fmla="*/ 33 h 454"/>
              <a:gd name="T74" fmla="*/ 299 w 347"/>
              <a:gd name="T75" fmla="*/ 226 h 454"/>
              <a:gd name="T76" fmla="*/ 111 w 347"/>
              <a:gd name="T77" fmla="*/ 226 h 454"/>
              <a:gd name="T78" fmla="*/ 111 w 347"/>
              <a:gd name="T79" fmla="*/ 246 h 454"/>
              <a:gd name="T80" fmla="*/ 299 w 347"/>
              <a:gd name="T81" fmla="*/ 246 h 454"/>
              <a:gd name="T82" fmla="*/ 299 w 347"/>
              <a:gd name="T83" fmla="*/ 226 h 454"/>
              <a:gd name="T84" fmla="*/ 299 w 347"/>
              <a:gd name="T85" fmla="*/ 185 h 454"/>
              <a:gd name="T86" fmla="*/ 111 w 347"/>
              <a:gd name="T87" fmla="*/ 185 h 454"/>
              <a:gd name="T88" fmla="*/ 111 w 347"/>
              <a:gd name="T89" fmla="*/ 205 h 454"/>
              <a:gd name="T90" fmla="*/ 299 w 347"/>
              <a:gd name="T91" fmla="*/ 205 h 454"/>
              <a:gd name="T92" fmla="*/ 299 w 347"/>
              <a:gd name="T93" fmla="*/ 18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54">
                <a:moveTo>
                  <a:pt x="24" y="438"/>
                </a:moveTo>
                <a:cubicBezTo>
                  <a:pt x="292" y="438"/>
                  <a:pt x="292" y="438"/>
                  <a:pt x="292" y="438"/>
                </a:cubicBezTo>
                <a:cubicBezTo>
                  <a:pt x="292" y="454"/>
                  <a:pt x="292" y="454"/>
                  <a:pt x="292" y="454"/>
                </a:cubicBezTo>
                <a:cubicBezTo>
                  <a:pt x="18" y="454"/>
                  <a:pt x="18" y="454"/>
                  <a:pt x="18" y="454"/>
                </a:cubicBezTo>
                <a:cubicBezTo>
                  <a:pt x="8" y="454"/>
                  <a:pt x="0" y="445"/>
                  <a:pt x="0" y="435"/>
                </a:cubicBezTo>
                <a:cubicBezTo>
                  <a:pt x="0" y="54"/>
                  <a:pt x="0" y="54"/>
                  <a:pt x="0" y="54"/>
                </a:cubicBezTo>
                <a:cubicBezTo>
                  <a:pt x="16" y="54"/>
                  <a:pt x="16" y="54"/>
                  <a:pt x="16" y="54"/>
                </a:cubicBezTo>
                <a:cubicBezTo>
                  <a:pt x="16" y="430"/>
                  <a:pt x="16" y="430"/>
                  <a:pt x="16" y="430"/>
                </a:cubicBezTo>
                <a:cubicBezTo>
                  <a:pt x="16" y="434"/>
                  <a:pt x="19" y="438"/>
                  <a:pt x="24" y="438"/>
                </a:cubicBezTo>
                <a:close/>
                <a:moveTo>
                  <a:pt x="47" y="398"/>
                </a:moveTo>
                <a:cubicBezTo>
                  <a:pt x="47" y="23"/>
                  <a:pt x="47" y="23"/>
                  <a:pt x="47" y="23"/>
                </a:cubicBezTo>
                <a:cubicBezTo>
                  <a:pt x="32" y="23"/>
                  <a:pt x="32" y="23"/>
                  <a:pt x="32" y="23"/>
                </a:cubicBezTo>
                <a:cubicBezTo>
                  <a:pt x="32" y="404"/>
                  <a:pt x="32" y="404"/>
                  <a:pt x="32" y="404"/>
                </a:cubicBezTo>
                <a:cubicBezTo>
                  <a:pt x="32" y="414"/>
                  <a:pt x="40" y="422"/>
                  <a:pt x="50" y="422"/>
                </a:cubicBezTo>
                <a:cubicBezTo>
                  <a:pt x="324" y="422"/>
                  <a:pt x="324" y="422"/>
                  <a:pt x="324" y="422"/>
                </a:cubicBezTo>
                <a:cubicBezTo>
                  <a:pt x="324" y="406"/>
                  <a:pt x="324" y="406"/>
                  <a:pt x="324" y="406"/>
                </a:cubicBezTo>
                <a:cubicBezTo>
                  <a:pt x="55" y="406"/>
                  <a:pt x="55" y="406"/>
                  <a:pt x="55" y="406"/>
                </a:cubicBezTo>
                <a:cubicBezTo>
                  <a:pt x="51" y="406"/>
                  <a:pt x="47" y="402"/>
                  <a:pt x="47" y="398"/>
                </a:cubicBezTo>
                <a:close/>
                <a:moveTo>
                  <a:pt x="347" y="372"/>
                </a:moveTo>
                <a:cubicBezTo>
                  <a:pt x="347" y="102"/>
                  <a:pt x="347" y="102"/>
                  <a:pt x="347" y="102"/>
                </a:cubicBezTo>
                <a:cubicBezTo>
                  <a:pt x="245" y="0"/>
                  <a:pt x="245" y="0"/>
                  <a:pt x="245" y="0"/>
                </a:cubicBezTo>
                <a:cubicBezTo>
                  <a:pt x="81" y="0"/>
                  <a:pt x="81" y="0"/>
                  <a:pt x="81" y="0"/>
                </a:cubicBezTo>
                <a:cubicBezTo>
                  <a:pt x="71" y="0"/>
                  <a:pt x="63" y="8"/>
                  <a:pt x="63" y="18"/>
                </a:cubicBezTo>
                <a:cubicBezTo>
                  <a:pt x="63" y="372"/>
                  <a:pt x="63" y="372"/>
                  <a:pt x="63" y="372"/>
                </a:cubicBezTo>
                <a:cubicBezTo>
                  <a:pt x="63" y="382"/>
                  <a:pt x="71" y="390"/>
                  <a:pt x="81" y="390"/>
                </a:cubicBezTo>
                <a:cubicBezTo>
                  <a:pt x="329" y="390"/>
                  <a:pt x="329" y="390"/>
                  <a:pt x="329" y="390"/>
                </a:cubicBezTo>
                <a:cubicBezTo>
                  <a:pt x="339" y="390"/>
                  <a:pt x="347" y="382"/>
                  <a:pt x="347" y="372"/>
                </a:cubicBezTo>
                <a:close/>
                <a:moveTo>
                  <a:pt x="88" y="33"/>
                </a:moveTo>
                <a:cubicBezTo>
                  <a:pt x="88" y="29"/>
                  <a:pt x="92" y="25"/>
                  <a:pt x="96" y="25"/>
                </a:cubicBezTo>
                <a:cubicBezTo>
                  <a:pt x="233" y="25"/>
                  <a:pt x="233" y="25"/>
                  <a:pt x="233" y="25"/>
                </a:cubicBezTo>
                <a:cubicBezTo>
                  <a:pt x="233" y="113"/>
                  <a:pt x="233" y="113"/>
                  <a:pt x="233" y="113"/>
                </a:cubicBezTo>
                <a:cubicBezTo>
                  <a:pt x="322" y="113"/>
                  <a:pt x="322" y="113"/>
                  <a:pt x="322" y="113"/>
                </a:cubicBezTo>
                <a:cubicBezTo>
                  <a:pt x="322" y="357"/>
                  <a:pt x="322" y="357"/>
                  <a:pt x="322" y="357"/>
                </a:cubicBezTo>
                <a:cubicBezTo>
                  <a:pt x="322" y="362"/>
                  <a:pt x="318" y="365"/>
                  <a:pt x="314" y="365"/>
                </a:cubicBezTo>
                <a:cubicBezTo>
                  <a:pt x="96" y="365"/>
                  <a:pt x="96" y="365"/>
                  <a:pt x="96" y="365"/>
                </a:cubicBezTo>
                <a:cubicBezTo>
                  <a:pt x="92" y="365"/>
                  <a:pt x="88" y="362"/>
                  <a:pt x="88" y="357"/>
                </a:cubicBezTo>
                <a:lnTo>
                  <a:pt x="88" y="33"/>
                </a:lnTo>
                <a:close/>
                <a:moveTo>
                  <a:pt x="299" y="226"/>
                </a:moveTo>
                <a:cubicBezTo>
                  <a:pt x="111" y="226"/>
                  <a:pt x="111" y="226"/>
                  <a:pt x="111" y="226"/>
                </a:cubicBezTo>
                <a:cubicBezTo>
                  <a:pt x="111" y="246"/>
                  <a:pt x="111" y="246"/>
                  <a:pt x="111" y="246"/>
                </a:cubicBezTo>
                <a:cubicBezTo>
                  <a:pt x="299" y="246"/>
                  <a:pt x="299" y="246"/>
                  <a:pt x="299" y="246"/>
                </a:cubicBezTo>
                <a:lnTo>
                  <a:pt x="299" y="226"/>
                </a:lnTo>
                <a:close/>
                <a:moveTo>
                  <a:pt x="299" y="185"/>
                </a:moveTo>
                <a:cubicBezTo>
                  <a:pt x="111" y="185"/>
                  <a:pt x="111" y="185"/>
                  <a:pt x="111" y="185"/>
                </a:cubicBezTo>
                <a:cubicBezTo>
                  <a:pt x="111" y="205"/>
                  <a:pt x="111" y="205"/>
                  <a:pt x="111" y="205"/>
                </a:cubicBezTo>
                <a:cubicBezTo>
                  <a:pt x="299" y="205"/>
                  <a:pt x="299" y="205"/>
                  <a:pt x="299" y="205"/>
                </a:cubicBezTo>
                <a:lnTo>
                  <a:pt x="299" y="185"/>
                </a:ln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28" name="グラフィックス 27">
            <a:extLst>
              <a:ext uri="{FF2B5EF4-FFF2-40B4-BE49-F238E27FC236}">
                <a16:creationId xmlns:a16="http://schemas.microsoft.com/office/drawing/2014/main" id="{BD4E049F-2A0D-215F-41C2-926CDC5A77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5938" y="4644117"/>
            <a:ext cx="828000" cy="828000"/>
          </a:xfrm>
          <a:prstGeom prst="rect">
            <a:avLst/>
          </a:prstGeom>
        </p:spPr>
      </p:pic>
      <p:pic>
        <p:nvPicPr>
          <p:cNvPr id="29" name="グラフィックス 28">
            <a:extLst>
              <a:ext uri="{FF2B5EF4-FFF2-40B4-BE49-F238E27FC236}">
                <a16:creationId xmlns:a16="http://schemas.microsoft.com/office/drawing/2014/main" id="{D18D6E19-5783-16AA-9805-A4EDDB8D35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8186" y="4644117"/>
            <a:ext cx="828000" cy="828000"/>
          </a:xfrm>
          <a:prstGeom prst="rect">
            <a:avLst/>
          </a:prstGeom>
        </p:spPr>
      </p:pic>
      <p:sp>
        <p:nvSpPr>
          <p:cNvPr id="30" name="コンテンツ プレースホルダー 17">
            <a:extLst>
              <a:ext uri="{FF2B5EF4-FFF2-40B4-BE49-F238E27FC236}">
                <a16:creationId xmlns:a16="http://schemas.microsoft.com/office/drawing/2014/main" id="{7A9ABD16-CE89-2B4F-76FF-2FBD91D9AF0A}"/>
              </a:ext>
            </a:extLst>
          </p:cNvPr>
          <p:cNvSpPr txBox="1">
            <a:spLocks/>
          </p:cNvSpPr>
          <p:nvPr/>
        </p:nvSpPr>
        <p:spPr>
          <a:xfrm>
            <a:off x="4878484" y="4585720"/>
            <a:ext cx="2181898"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推進対象</a:t>
            </a:r>
          </a:p>
          <a:p>
            <a:pPr marL="0" indent="144000" algn="just" fontAlgn="ctr">
              <a:lnSpc>
                <a:spcPct val="120000"/>
              </a:lnSpc>
              <a:spcBef>
                <a:spcPts val="0"/>
              </a:spcBef>
              <a:buNone/>
            </a:pPr>
            <a:r>
              <a:rPr lang="ja-JP" altLang="en-US" sz="1200" dirty="0"/>
              <a:t>若年層の利用が多い手続きを試験的に進める等、効果的な推進方法の検討が必要である。</a:t>
            </a:r>
          </a:p>
        </p:txBody>
      </p:sp>
      <p:sp>
        <p:nvSpPr>
          <p:cNvPr id="34" name="コンテンツ プレースホルダー 17">
            <a:extLst>
              <a:ext uri="{FF2B5EF4-FFF2-40B4-BE49-F238E27FC236}">
                <a16:creationId xmlns:a16="http://schemas.microsoft.com/office/drawing/2014/main" id="{1A8D6731-6BFA-4EFA-2DE3-5F32C4F25733}"/>
              </a:ext>
            </a:extLst>
          </p:cNvPr>
          <p:cNvSpPr txBox="1">
            <a:spLocks/>
          </p:cNvSpPr>
          <p:nvPr/>
        </p:nvSpPr>
        <p:spPr>
          <a:xfrm>
            <a:off x="1510954" y="5593167"/>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押印の見直し</a:t>
            </a:r>
          </a:p>
          <a:p>
            <a:pPr marL="0" indent="144000" algn="just" fontAlgn="ctr">
              <a:lnSpc>
                <a:spcPct val="120000"/>
              </a:lnSpc>
              <a:spcBef>
                <a:spcPts val="0"/>
              </a:spcBef>
              <a:buNone/>
            </a:pPr>
            <a:r>
              <a:rPr lang="ja-JP" altLang="en-US" sz="1200" dirty="0"/>
              <a:t>押印はオンライン申請に適さないため、押印が必要な手続きについて見直す必要がある。国から示されている、押印見直しマニュアル</a:t>
            </a:r>
            <a:r>
              <a:rPr lang="ja-JP" altLang="en-US" sz="1200" baseline="30000" dirty="0"/>
              <a:t>*</a:t>
            </a:r>
            <a:r>
              <a:rPr lang="en-US" altLang="ja-JP" sz="1200" baseline="30000" dirty="0"/>
              <a:t>2</a:t>
            </a:r>
            <a:r>
              <a:rPr lang="ja-JP" altLang="en-US" sz="1200" dirty="0"/>
              <a:t>がひとつの参考となる。</a:t>
            </a:r>
          </a:p>
        </p:txBody>
      </p:sp>
      <p:sp>
        <p:nvSpPr>
          <p:cNvPr id="38" name="コンテンツ プレースホルダー 17">
            <a:extLst>
              <a:ext uri="{FF2B5EF4-FFF2-40B4-BE49-F238E27FC236}">
                <a16:creationId xmlns:a16="http://schemas.microsoft.com/office/drawing/2014/main" id="{7ABEC9F6-6E41-E69D-9875-1CCA9BA2A85B}"/>
              </a:ext>
            </a:extLst>
          </p:cNvPr>
          <p:cNvSpPr txBox="1">
            <a:spLocks/>
          </p:cNvSpPr>
          <p:nvPr/>
        </p:nvSpPr>
        <p:spPr>
          <a:xfrm>
            <a:off x="1510954" y="6523867"/>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基幹システムとの連携</a:t>
            </a:r>
          </a:p>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ぴったりサービス</a:t>
            </a:r>
            <a:r>
              <a:rPr lang="ja-JP" altLang="en-US" sz="1200" dirty="0"/>
              <a:t>は、基幹システムとデータ連携する仕組みを構築することが可能である。自治体が独自に運用するオンライン申請システムについても、</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RPA</a:t>
            </a:r>
            <a:r>
              <a:rPr lang="ja-JP" altLang="en-US" sz="1200" dirty="0"/>
              <a:t>の活用等、データ連携の可能性について検討する必要がある。</a:t>
            </a:r>
          </a:p>
        </p:txBody>
      </p:sp>
      <p:sp>
        <p:nvSpPr>
          <p:cNvPr id="41" name="コンテンツ プレースホルダー 17">
            <a:extLst>
              <a:ext uri="{FF2B5EF4-FFF2-40B4-BE49-F238E27FC236}">
                <a16:creationId xmlns:a16="http://schemas.microsoft.com/office/drawing/2014/main" id="{75CB9574-F8EE-D8A3-6835-2FB6719C44B9}"/>
              </a:ext>
            </a:extLst>
          </p:cNvPr>
          <p:cNvSpPr txBox="1">
            <a:spLocks/>
          </p:cNvSpPr>
          <p:nvPr/>
        </p:nvSpPr>
        <p:spPr>
          <a:xfrm>
            <a:off x="1487933" y="758435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申請情報の蓄積</a:t>
            </a:r>
          </a:p>
          <a:p>
            <a:pPr marL="0" indent="144000" algn="just" fontAlgn="ctr">
              <a:lnSpc>
                <a:spcPct val="120000"/>
              </a:lnSpc>
              <a:spcBef>
                <a:spcPts val="0"/>
              </a:spcBef>
              <a:buNone/>
            </a:pPr>
            <a:r>
              <a:rPr lang="ja-JP" altLang="en-US" sz="1200" dirty="0"/>
              <a:t>申請者の情報を収集・蓄積することができれば、申請者の属性や、手続きの利用傾向等を見出すことが可能となる。分析した結果を活用することで、より効果的なオンライン申請の促進が可能になる。</a:t>
            </a:r>
          </a:p>
        </p:txBody>
      </p:sp>
      <p:pic>
        <p:nvPicPr>
          <p:cNvPr id="48" name="図 47" descr="アイコン&#10;&#10;自動的に生成された説明">
            <a:extLst>
              <a:ext uri="{FF2B5EF4-FFF2-40B4-BE49-F238E27FC236}">
                <a16:creationId xmlns:a16="http://schemas.microsoft.com/office/drawing/2014/main" id="{5EE758CE-9A85-183F-759A-B44889E303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437" y="6641476"/>
            <a:ext cx="828000" cy="828000"/>
          </a:xfrm>
          <a:prstGeom prst="rect">
            <a:avLst/>
          </a:prstGeom>
        </p:spPr>
      </p:pic>
      <p:sp>
        <p:nvSpPr>
          <p:cNvPr id="62" name="テキスト ボックス 61">
            <a:extLst>
              <a:ext uri="{FF2B5EF4-FFF2-40B4-BE49-F238E27FC236}">
                <a16:creationId xmlns:a16="http://schemas.microsoft.com/office/drawing/2014/main" id="{CEE2A2E2-C2C3-A379-9460-52DAB4AEFD3A}"/>
              </a:ext>
            </a:extLst>
          </p:cNvPr>
          <p:cNvSpPr txBox="1"/>
          <p:nvPr/>
        </p:nvSpPr>
        <p:spPr>
          <a:xfrm>
            <a:off x="509600" y="855537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*2 </a:t>
            </a:r>
            <a:r>
              <a:rPr lang="ja-JP" altLang="en-US" dirty="0"/>
              <a:t>「書面規制、押印、対面規制の見直し・電子署名の活用促進について」、内閣府</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p>
          <a:p>
            <a:pPr marL="0" indent="0" algn="l">
              <a:spcAft>
                <a:spcPts val="0"/>
              </a:spcAft>
              <a:buNone/>
            </a:pPr>
            <a:r>
              <a:rPr lang="ja-JP" altLang="en-US" dirty="0"/>
              <a:t>（</a:t>
            </a:r>
            <a:r>
              <a:rPr lang="en-US" altLang="ja-JP" dirty="0">
                <a:hlinkClick r:id="rId11"/>
              </a:rPr>
              <a:t>https://www8.cao.go.jp/kisei-kaikaku/kisei/imprint/i_index.html</a:t>
            </a:r>
            <a:r>
              <a:rPr lang="ja-JP" altLang="en-US" dirty="0"/>
              <a:t>）</a:t>
            </a:r>
          </a:p>
        </p:txBody>
      </p:sp>
      <p:pic>
        <p:nvPicPr>
          <p:cNvPr id="65" name="グラフィックス 64">
            <a:extLst>
              <a:ext uri="{FF2B5EF4-FFF2-40B4-BE49-F238E27FC236}">
                <a16:creationId xmlns:a16="http://schemas.microsoft.com/office/drawing/2014/main" id="{3E1798BB-DDDF-94FE-74DF-2CE88B2D3E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5938" y="5647357"/>
            <a:ext cx="828000" cy="828000"/>
          </a:xfrm>
          <a:prstGeom prst="rect">
            <a:avLst/>
          </a:prstGeom>
        </p:spPr>
      </p:pic>
      <p:pic>
        <p:nvPicPr>
          <p:cNvPr id="6" name="図 5" descr="アイコン&#10;&#10;自動的に生成された説明">
            <a:extLst>
              <a:ext uri="{FF2B5EF4-FFF2-40B4-BE49-F238E27FC236}">
                <a16:creationId xmlns:a16="http://schemas.microsoft.com/office/drawing/2014/main" id="{A75AA669-3253-7C63-6F39-5237E5C25B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4427" y="7642748"/>
            <a:ext cx="828000" cy="828000"/>
          </a:xfrm>
          <a:prstGeom prst="rect">
            <a:avLst/>
          </a:prstGeom>
        </p:spPr>
      </p:pic>
    </p:spTree>
    <p:extLst>
      <p:ext uri="{BB962C8B-B14F-4D97-AF65-F5344CB8AC3E}">
        <p14:creationId xmlns:p14="http://schemas.microsoft.com/office/powerpoint/2010/main" val="273136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グループ化 177">
            <a:extLst>
              <a:ext uri="{FF2B5EF4-FFF2-40B4-BE49-F238E27FC236}">
                <a16:creationId xmlns:a16="http://schemas.microsoft.com/office/drawing/2014/main" id="{E77E6B82-569C-9688-14EA-99D5B2A615B2}"/>
              </a:ext>
            </a:extLst>
          </p:cNvPr>
          <p:cNvGrpSpPr/>
          <p:nvPr/>
        </p:nvGrpSpPr>
        <p:grpSpPr>
          <a:xfrm>
            <a:off x="503238" y="1373650"/>
            <a:ext cx="6552000" cy="252000"/>
            <a:chOff x="504000" y="5705617"/>
            <a:chExt cx="6552000" cy="252000"/>
          </a:xfrm>
        </p:grpSpPr>
        <p:sp>
          <p:nvSpPr>
            <p:cNvPr id="179" name="正方形/長方形 178">
              <a:extLst>
                <a:ext uri="{FF2B5EF4-FFF2-40B4-BE49-F238E27FC236}">
                  <a16:creationId xmlns:a16="http://schemas.microsoft.com/office/drawing/2014/main" id="{89762C1A-A2C4-4B98-61E4-3B9B3872BFA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80" name="テキスト ボックス 179">
              <a:extLst>
                <a:ext uri="{FF2B5EF4-FFF2-40B4-BE49-F238E27FC236}">
                  <a16:creationId xmlns:a16="http://schemas.microsoft.com/office/drawing/2014/main" id="{EBF26E52-5D3E-720C-8CF3-9F8585B3EBA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本書の使い方</a:t>
              </a:r>
            </a:p>
          </p:txBody>
        </p:sp>
      </p:grpSp>
      <p:graphicFrame>
        <p:nvGraphicFramePr>
          <p:cNvPr id="73" name="think-cell data - do not delete" hidden="1">
            <a:extLst>
              <a:ext uri="{FF2B5EF4-FFF2-40B4-BE49-F238E27FC236}">
                <a16:creationId xmlns:a16="http://schemas.microsoft.com/office/drawing/2014/main" id="{62B17AEB-482C-EA59-BFB1-9FF3231B4DF5}"/>
              </a:ext>
            </a:extLst>
          </p:cNvPr>
          <p:cNvGraphicFramePr>
            <a:graphicFrameLocks noChangeAspect="1"/>
          </p:cNvGraphicFramePr>
          <p:nvPr>
            <p:custDataLst>
              <p:tags r:id="rId1"/>
            </p:custDataLst>
            <p:extLst>
              <p:ext uri="{D42A27DB-BD31-4B8C-83A1-F6EECF244321}">
                <p14:modId xmlns:p14="http://schemas.microsoft.com/office/powerpoint/2010/main" val="2792180869"/>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73" name="think-cell data - do not delete" hidden="1">
                        <a:extLst>
                          <a:ext uri="{FF2B5EF4-FFF2-40B4-BE49-F238E27FC236}">
                            <a16:creationId xmlns:a16="http://schemas.microsoft.com/office/drawing/2014/main" id="{62B17AEB-482C-EA59-BFB1-9FF3231B4DF5}"/>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6</a:t>
            </a:fld>
            <a:endParaRPr kumimoji="1" lang="ja-JP" altLang="en-US"/>
          </a:p>
        </p:txBody>
      </p:sp>
      <p:sp>
        <p:nvSpPr>
          <p:cNvPr id="4" name="タイトル 1">
            <a:extLst>
              <a:ext uri="{FF2B5EF4-FFF2-40B4-BE49-F238E27FC236}">
                <a16:creationId xmlns:a16="http://schemas.microsoft.com/office/drawing/2014/main" id="{EF795F81-3D8B-473A-34FC-D272F1349706}"/>
              </a:ext>
            </a:extLst>
          </p:cNvPr>
          <p:cNvSpPr>
            <a:spLocks noGrp="1"/>
          </p:cNvSpPr>
          <p:nvPr>
            <p:ph type="title"/>
          </p:nvPr>
        </p:nvSpPr>
        <p:spPr>
          <a:xfrm>
            <a:off x="519729" y="320440"/>
            <a:ext cx="6552000" cy="249299"/>
          </a:xfrm>
        </p:spPr>
        <p:txBody>
          <a:bodyPr vert="horz"/>
          <a:lstStyle/>
          <a:p>
            <a:r>
              <a:rPr kumimoji="1" lang="en-US" altLang="ja-JP" dirty="0">
                <a:latin typeface="+mn-ea"/>
                <a:ea typeface="+mn-ea"/>
              </a:rPr>
              <a:t>1.</a:t>
            </a:r>
            <a:r>
              <a:rPr kumimoji="1" lang="ja-JP" altLang="en-US" dirty="0"/>
              <a:t>はじめに</a:t>
            </a:r>
          </a:p>
        </p:txBody>
      </p:sp>
      <p:sp>
        <p:nvSpPr>
          <p:cNvPr id="5" name="テキスト プレースホルダー 3">
            <a:extLst>
              <a:ext uri="{FF2B5EF4-FFF2-40B4-BE49-F238E27FC236}">
                <a16:creationId xmlns:a16="http://schemas.microsoft.com/office/drawing/2014/main" id="{5FAB51B1-CEC7-9194-4B33-7325201D778F}"/>
              </a:ext>
            </a:extLst>
          </p:cNvPr>
          <p:cNvSpPr>
            <a:spLocks noGrp="1"/>
          </p:cNvSpPr>
          <p:nvPr>
            <p:ph type="body" sz="quarter" idx="13"/>
          </p:nvPr>
        </p:nvSpPr>
        <p:spPr>
          <a:xfrm>
            <a:off x="504000" y="830717"/>
            <a:ext cx="6552000" cy="276999"/>
          </a:xfrm>
        </p:spPr>
        <p:txBody>
          <a:bodyPr/>
          <a:lstStyle/>
          <a:p>
            <a:r>
              <a:rPr lang="en-US" altLang="ja-JP" dirty="0"/>
              <a:t>1-1. </a:t>
            </a:r>
            <a:r>
              <a:rPr lang="ja-JP" altLang="en-US" dirty="0"/>
              <a:t>本書の位置づけ</a:t>
            </a:r>
            <a:endParaRPr lang="en-US" altLang="ja-JP" dirty="0"/>
          </a:p>
        </p:txBody>
      </p:sp>
      <p:grpSp>
        <p:nvGrpSpPr>
          <p:cNvPr id="11" name="グループ化 10">
            <a:extLst>
              <a:ext uri="{FF2B5EF4-FFF2-40B4-BE49-F238E27FC236}">
                <a16:creationId xmlns:a16="http://schemas.microsoft.com/office/drawing/2014/main" id="{8B8EB606-A08C-0665-647E-587D13AAEE7E}"/>
              </a:ext>
            </a:extLst>
          </p:cNvPr>
          <p:cNvGrpSpPr/>
          <p:nvPr/>
        </p:nvGrpSpPr>
        <p:grpSpPr>
          <a:xfrm>
            <a:off x="504000" y="7224402"/>
            <a:ext cx="6552000" cy="2165932"/>
            <a:chOff x="504000" y="6192000"/>
            <a:chExt cx="6552000" cy="2165932"/>
          </a:xfrm>
        </p:grpSpPr>
        <p:sp>
          <p:nvSpPr>
            <p:cNvPr id="12" name="正方形/長方形 11">
              <a:extLst>
                <a:ext uri="{FF2B5EF4-FFF2-40B4-BE49-F238E27FC236}">
                  <a16:creationId xmlns:a16="http://schemas.microsoft.com/office/drawing/2014/main" id="{633B521E-B8E6-ACBA-5C43-3EC2C7B76358}"/>
                </a:ext>
              </a:extLst>
            </p:cNvPr>
            <p:cNvSpPr/>
            <p:nvPr/>
          </p:nvSpPr>
          <p:spPr>
            <a:xfrm>
              <a:off x="504000" y="6192000"/>
              <a:ext cx="1440000" cy="812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293209" fontAlgn="ctr">
                <a:lnSpc>
                  <a:spcPct val="120000"/>
                </a:lnSpc>
                <a:defRPr/>
              </a:pPr>
              <a:r>
                <a:rPr kumimoji="1" lang="ja-JP" altLang="en-US" sz="1100" b="1" dirty="0">
                  <a:solidFill>
                    <a:srgbClr val="31926F"/>
                  </a:solidFill>
                  <a:latin typeface="+mn-ea"/>
                </a:rPr>
                <a:t>ガイドブック（本書） </a:t>
              </a:r>
              <a:endParaRPr kumimoji="1" lang="en-US" altLang="ja-JP" sz="1100" b="1" dirty="0">
                <a:solidFill>
                  <a:srgbClr val="31926F"/>
                </a:solidFill>
                <a:latin typeface="+mn-ea"/>
              </a:endParaRPr>
            </a:p>
            <a:p>
              <a:pPr defTabSz="1293209" fontAlgn="ctr">
                <a:lnSpc>
                  <a:spcPct val="120000"/>
                </a:lnSpc>
                <a:defRPr/>
              </a:pPr>
              <a:r>
                <a:rPr kumimoji="1" lang="en-US" altLang="ja-JP" sz="1100" dirty="0">
                  <a:solidFill>
                    <a:srgbClr val="000000"/>
                  </a:solidFill>
                  <a:latin typeface="+mn-ea"/>
                </a:rPr>
                <a:t>DX</a:t>
              </a:r>
              <a:r>
                <a:rPr kumimoji="1" lang="ja-JP" altLang="en-US" sz="1100" dirty="0">
                  <a:solidFill>
                    <a:srgbClr val="000000"/>
                  </a:solidFill>
                  <a:latin typeface="+mn-ea"/>
                </a:rPr>
                <a:t>の視点から留意すべきポイントを「戦略」と「施策」に整理</a:t>
              </a:r>
            </a:p>
          </p:txBody>
        </p:sp>
        <p:grpSp>
          <p:nvGrpSpPr>
            <p:cNvPr id="13" name="グループ化 12">
              <a:extLst>
                <a:ext uri="{FF2B5EF4-FFF2-40B4-BE49-F238E27FC236}">
                  <a16:creationId xmlns:a16="http://schemas.microsoft.com/office/drawing/2014/main" id="{9DAAB748-D557-B4E1-FF4D-133287C1210A}"/>
                </a:ext>
              </a:extLst>
            </p:cNvPr>
            <p:cNvGrpSpPr/>
            <p:nvPr/>
          </p:nvGrpSpPr>
          <p:grpSpPr>
            <a:xfrm>
              <a:off x="2088000" y="6228000"/>
              <a:ext cx="4968000" cy="2129932"/>
              <a:chOff x="2088000" y="6228000"/>
              <a:chExt cx="4968000" cy="2129932"/>
            </a:xfrm>
          </p:grpSpPr>
          <p:sp>
            <p:nvSpPr>
              <p:cNvPr id="15" name="正方形/長方形 14">
                <a:extLst>
                  <a:ext uri="{FF2B5EF4-FFF2-40B4-BE49-F238E27FC236}">
                    <a16:creationId xmlns:a16="http://schemas.microsoft.com/office/drawing/2014/main" id="{1B8AB5D5-3660-C559-9115-AB918ABD8779}"/>
                  </a:ext>
                </a:extLst>
              </p:cNvPr>
              <p:cNvSpPr/>
              <p:nvPr/>
            </p:nvSpPr>
            <p:spPr>
              <a:xfrm>
                <a:off x="3615320" y="6228000"/>
                <a:ext cx="3440680" cy="2129932"/>
              </a:xfrm>
              <a:prstGeom prst="rect">
                <a:avLst/>
              </a:prstGeom>
              <a:solidFill>
                <a:srgbClr val="CDD6D5"/>
              </a:solidFill>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900" b="1" dirty="0">
                    <a:latin typeface="BIZ UDPゴシック" panose="020B0400000000000000" pitchFamily="50" charset="-128"/>
                    <a:ea typeface="BIZ UDPゴシック" panose="020B0400000000000000" pitchFamily="50" charset="-128"/>
                  </a:rPr>
                  <a:t>DX</a:t>
                </a:r>
                <a:r>
                  <a:rPr kumimoji="1" lang="ja-JP" altLang="en-US" sz="900" b="1" dirty="0">
                    <a:latin typeface="BIZ UDPゴシック" panose="020B0400000000000000" pitchFamily="50" charset="-128"/>
                    <a:ea typeface="BIZ UDPゴシック" panose="020B0400000000000000" pitchFamily="50" charset="-128"/>
                  </a:rPr>
                  <a:t>推進に当たっての留意点</a:t>
                </a:r>
                <a:endParaRPr kumimoji="1" lang="en-US" altLang="ja-JP" sz="900" b="1"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E2763E2-5788-6999-BD7C-23799FD3CB2C}"/>
                  </a:ext>
                </a:extLst>
              </p:cNvPr>
              <p:cNvSpPr/>
              <p:nvPr/>
            </p:nvSpPr>
            <p:spPr>
              <a:xfrm>
                <a:off x="3722076" y="6486134"/>
                <a:ext cx="1474577" cy="1774943"/>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800" b="1" dirty="0">
                    <a:latin typeface="BIZ UDPゴシック" panose="020B0400000000000000" pitchFamily="50" charset="-128"/>
                    <a:ea typeface="BIZ UDPゴシック" panose="020B0400000000000000" pitchFamily="50" charset="-128"/>
                  </a:rPr>
                  <a:t>5</a:t>
                </a:r>
                <a:r>
                  <a:rPr kumimoji="1" lang="ja-JP" altLang="en-US" sz="800" b="1" dirty="0">
                    <a:latin typeface="BIZ UDPゴシック" panose="020B0400000000000000" pitchFamily="50" charset="-128"/>
                    <a:ea typeface="BIZ UDPゴシック" panose="020B0400000000000000" pitchFamily="50" charset="-128"/>
                  </a:rPr>
                  <a:t>つの戦略</a:t>
                </a:r>
                <a:endParaRPr kumimoji="1" lang="en-US" altLang="ja-JP" sz="800" b="1"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757728A9-1F73-57EE-6E47-FC7FE4CC6DFD}"/>
                  </a:ext>
                </a:extLst>
              </p:cNvPr>
              <p:cNvSpPr/>
              <p:nvPr/>
            </p:nvSpPr>
            <p:spPr>
              <a:xfrm>
                <a:off x="5474669" y="6486134"/>
                <a:ext cx="1474577" cy="1774943"/>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800" b="1" dirty="0">
                    <a:latin typeface="BIZ UDPゴシック" panose="020B0400000000000000" pitchFamily="50" charset="-128"/>
                    <a:ea typeface="BIZ UDPゴシック" panose="020B0400000000000000" pitchFamily="50" charset="-128"/>
                  </a:rPr>
                  <a:t>27</a:t>
                </a:r>
                <a:r>
                  <a:rPr kumimoji="1" lang="ja-JP" altLang="en-US" sz="800" b="1" dirty="0">
                    <a:latin typeface="BIZ UDPゴシック" panose="020B0400000000000000" pitchFamily="50" charset="-128"/>
                    <a:ea typeface="BIZ UDPゴシック" panose="020B0400000000000000" pitchFamily="50" charset="-128"/>
                  </a:rPr>
                  <a:t>の施策</a:t>
                </a:r>
                <a:endParaRPr kumimoji="1" lang="en-US" altLang="ja-JP" sz="800" b="1" dirty="0">
                  <a:latin typeface="BIZ UDPゴシック" panose="020B0400000000000000" pitchFamily="50" charset="-128"/>
                  <a:ea typeface="BIZ UDPゴシック" panose="020B0400000000000000" pitchFamily="50" charset="-128"/>
                </a:endParaRPr>
              </a:p>
            </p:txBody>
          </p:sp>
          <p:sp>
            <p:nvSpPr>
              <p:cNvPr id="18" name="矢印: 左右 17">
                <a:extLst>
                  <a:ext uri="{FF2B5EF4-FFF2-40B4-BE49-F238E27FC236}">
                    <a16:creationId xmlns:a16="http://schemas.microsoft.com/office/drawing/2014/main" id="{4E3922F6-B915-8845-895C-4BF1ED3EAA6F}"/>
                  </a:ext>
                </a:extLst>
              </p:cNvPr>
              <p:cNvSpPr/>
              <p:nvPr/>
            </p:nvSpPr>
            <p:spPr>
              <a:xfrm>
                <a:off x="5103551" y="7009984"/>
                <a:ext cx="464219" cy="628056"/>
              </a:xfrm>
              <a:prstGeom prst="leftRightArrow">
                <a:avLst>
                  <a:gd name="adj1" fmla="val 60737"/>
                  <a:gd name="adj2" fmla="val 34385"/>
                </a:avLst>
              </a:prstGeom>
              <a:solidFill>
                <a:srgbClr val="31926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9" name="矢印: 右 18">
                <a:extLst>
                  <a:ext uri="{FF2B5EF4-FFF2-40B4-BE49-F238E27FC236}">
                    <a16:creationId xmlns:a16="http://schemas.microsoft.com/office/drawing/2014/main" id="{E21A6F35-4DA3-6060-21BC-AB8B3F3BA36E}"/>
                  </a:ext>
                </a:extLst>
              </p:cNvPr>
              <p:cNvSpPr/>
              <p:nvPr/>
            </p:nvSpPr>
            <p:spPr>
              <a:xfrm>
                <a:off x="3327945" y="7009984"/>
                <a:ext cx="310722" cy="628056"/>
              </a:xfrm>
              <a:prstGeom prst="rightArrow">
                <a:avLst>
                  <a:gd name="adj1" fmla="val 59970"/>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dirty="0"/>
              </a:p>
            </p:txBody>
          </p:sp>
          <p:sp>
            <p:nvSpPr>
              <p:cNvPr id="20" name="楕円 19">
                <a:extLst>
                  <a:ext uri="{FF2B5EF4-FFF2-40B4-BE49-F238E27FC236}">
                    <a16:creationId xmlns:a16="http://schemas.microsoft.com/office/drawing/2014/main" id="{7EDC9DAE-4369-061F-83C5-AC747F2C48A7}"/>
                  </a:ext>
                </a:extLst>
              </p:cNvPr>
              <p:cNvSpPr>
                <a:spLocks noChangeAspect="1"/>
              </p:cNvSpPr>
              <p:nvPr/>
            </p:nvSpPr>
            <p:spPr>
              <a:xfrm>
                <a:off x="3810545" y="6462000"/>
                <a:ext cx="342000" cy="341998"/>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3</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章</a:t>
                </a:r>
              </a:p>
            </p:txBody>
          </p:sp>
          <p:sp>
            <p:nvSpPr>
              <p:cNvPr id="21" name="楕円 20">
                <a:extLst>
                  <a:ext uri="{FF2B5EF4-FFF2-40B4-BE49-F238E27FC236}">
                    <a16:creationId xmlns:a16="http://schemas.microsoft.com/office/drawing/2014/main" id="{0CB87C2D-3E31-B98D-530E-893CB1A4F4B8}"/>
                  </a:ext>
                </a:extLst>
              </p:cNvPr>
              <p:cNvSpPr>
                <a:spLocks noChangeAspect="1"/>
              </p:cNvSpPr>
              <p:nvPr/>
            </p:nvSpPr>
            <p:spPr>
              <a:xfrm>
                <a:off x="5565600" y="6462000"/>
                <a:ext cx="342000" cy="341998"/>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4</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章</a:t>
                </a:r>
              </a:p>
            </p:txBody>
          </p:sp>
          <p:grpSp>
            <p:nvGrpSpPr>
              <p:cNvPr id="23" name="グループ化 22">
                <a:extLst>
                  <a:ext uri="{FF2B5EF4-FFF2-40B4-BE49-F238E27FC236}">
                    <a16:creationId xmlns:a16="http://schemas.microsoft.com/office/drawing/2014/main" id="{D03FF9CE-7B44-2086-5B66-69A393AB5075}"/>
                  </a:ext>
                </a:extLst>
              </p:cNvPr>
              <p:cNvGrpSpPr/>
              <p:nvPr/>
            </p:nvGrpSpPr>
            <p:grpSpPr>
              <a:xfrm>
                <a:off x="3810545" y="6830393"/>
                <a:ext cx="1354503" cy="1316383"/>
                <a:chOff x="2777812" y="8019720"/>
                <a:chExt cx="1785701" cy="1735456"/>
              </a:xfrm>
            </p:grpSpPr>
            <p:grpSp>
              <p:nvGrpSpPr>
                <p:cNvPr id="45" name="グループ化 44">
                  <a:extLst>
                    <a:ext uri="{FF2B5EF4-FFF2-40B4-BE49-F238E27FC236}">
                      <a16:creationId xmlns:a16="http://schemas.microsoft.com/office/drawing/2014/main" id="{2B7D37B3-2831-EC37-539A-5903477C4D1E}"/>
                    </a:ext>
                  </a:extLst>
                </p:cNvPr>
                <p:cNvGrpSpPr/>
                <p:nvPr/>
              </p:nvGrpSpPr>
              <p:grpSpPr>
                <a:xfrm>
                  <a:off x="2777812" y="8019720"/>
                  <a:ext cx="1596350" cy="252001"/>
                  <a:chOff x="2657052" y="7901216"/>
                  <a:chExt cx="1596350" cy="252001"/>
                </a:xfrm>
              </p:grpSpPr>
              <p:sp>
                <p:nvSpPr>
                  <p:cNvPr id="58" name="テキスト ボックス 57">
                    <a:extLst>
                      <a:ext uri="{FF2B5EF4-FFF2-40B4-BE49-F238E27FC236}">
                        <a16:creationId xmlns:a16="http://schemas.microsoft.com/office/drawing/2014/main" id="{E76C2787-05DC-395F-D31A-9326B8AA273D}"/>
                      </a:ext>
                    </a:extLst>
                  </p:cNvPr>
                  <p:cNvSpPr txBox="1"/>
                  <p:nvPr/>
                </p:nvSpPr>
                <p:spPr>
                  <a:xfrm>
                    <a:off x="3441891" y="7950272"/>
                    <a:ext cx="811511" cy="162303"/>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59" name="四角形: 角を丸くする 58">
                    <a:extLst>
                      <a:ext uri="{FF2B5EF4-FFF2-40B4-BE49-F238E27FC236}">
                        <a16:creationId xmlns:a16="http://schemas.microsoft.com/office/drawing/2014/main" id="{CAA90F81-C9D9-E9CB-894E-71D5B7760602}"/>
                      </a:ext>
                    </a:extLst>
                  </p:cNvPr>
                  <p:cNvSpPr/>
                  <p:nvPr/>
                </p:nvSpPr>
                <p:spPr>
                  <a:xfrm>
                    <a:off x="2657052" y="7901216"/>
                    <a:ext cx="720000" cy="252001"/>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5AA234AB-64DA-0E27-8647-F5E12B123280}"/>
                    </a:ext>
                  </a:extLst>
                </p:cNvPr>
                <p:cNvGrpSpPr/>
                <p:nvPr/>
              </p:nvGrpSpPr>
              <p:grpSpPr>
                <a:xfrm>
                  <a:off x="2777812" y="8390584"/>
                  <a:ext cx="1592120" cy="252001"/>
                  <a:chOff x="2657052" y="8207092"/>
                  <a:chExt cx="1592120" cy="252001"/>
                </a:xfrm>
              </p:grpSpPr>
              <p:sp>
                <p:nvSpPr>
                  <p:cNvPr id="56" name="テキスト ボックス 55">
                    <a:extLst>
                      <a:ext uri="{FF2B5EF4-FFF2-40B4-BE49-F238E27FC236}">
                        <a16:creationId xmlns:a16="http://schemas.microsoft.com/office/drawing/2014/main" id="{36C87925-4D55-8737-4075-7D415BB675FE}"/>
                      </a:ext>
                    </a:extLst>
                  </p:cNvPr>
                  <p:cNvSpPr txBox="1"/>
                  <p:nvPr/>
                </p:nvSpPr>
                <p:spPr>
                  <a:xfrm>
                    <a:off x="3441888" y="8256148"/>
                    <a:ext cx="807284" cy="162303"/>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柔軟な働き方</a:t>
                    </a:r>
                  </a:p>
                </p:txBody>
              </p:sp>
              <p:sp>
                <p:nvSpPr>
                  <p:cNvPr id="57" name="四角形: 角を丸くする 56">
                    <a:extLst>
                      <a:ext uri="{FF2B5EF4-FFF2-40B4-BE49-F238E27FC236}">
                        <a16:creationId xmlns:a16="http://schemas.microsoft.com/office/drawing/2014/main" id="{85B45870-7FA0-4870-140E-3830BCDC23BF}"/>
                      </a:ext>
                    </a:extLst>
                  </p:cNvPr>
                  <p:cNvSpPr/>
                  <p:nvPr/>
                </p:nvSpPr>
                <p:spPr>
                  <a:xfrm>
                    <a:off x="2657052" y="8207092"/>
                    <a:ext cx="719999" cy="252001"/>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B</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3A9C7BA3-5457-A9F7-A53D-F26EF38EC649}"/>
                    </a:ext>
                  </a:extLst>
                </p:cNvPr>
                <p:cNvGrpSpPr/>
                <p:nvPr/>
              </p:nvGrpSpPr>
              <p:grpSpPr>
                <a:xfrm>
                  <a:off x="2777812" y="8761448"/>
                  <a:ext cx="1671580" cy="252001"/>
                  <a:chOff x="2657052" y="8559617"/>
                  <a:chExt cx="1671580" cy="252001"/>
                </a:xfrm>
              </p:grpSpPr>
              <p:sp>
                <p:nvSpPr>
                  <p:cNvPr id="54" name="テキスト ボックス 53">
                    <a:extLst>
                      <a:ext uri="{FF2B5EF4-FFF2-40B4-BE49-F238E27FC236}">
                        <a16:creationId xmlns:a16="http://schemas.microsoft.com/office/drawing/2014/main" id="{37BD5793-72B4-073F-EE5F-24F516940617}"/>
                      </a:ext>
                    </a:extLst>
                  </p:cNvPr>
                  <p:cNvSpPr txBox="1"/>
                  <p:nvPr/>
                </p:nvSpPr>
                <p:spPr>
                  <a:xfrm>
                    <a:off x="3441888" y="8608673"/>
                    <a:ext cx="886744" cy="162303"/>
                  </a:xfrm>
                  <a:prstGeom prst="rect">
                    <a:avLst/>
                  </a:prstGeom>
                  <a:noFill/>
                </p:spPr>
                <p:txBody>
                  <a:bodyPr wrap="none" lIns="0" t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ペーパーレス</a:t>
                    </a:r>
                  </a:p>
                </p:txBody>
              </p:sp>
              <p:sp>
                <p:nvSpPr>
                  <p:cNvPr id="55" name="四角形: 角を丸くする 54">
                    <a:extLst>
                      <a:ext uri="{FF2B5EF4-FFF2-40B4-BE49-F238E27FC236}">
                        <a16:creationId xmlns:a16="http://schemas.microsoft.com/office/drawing/2014/main" id="{86882C3C-C447-C6E7-1448-297ACFE5CD2B}"/>
                      </a:ext>
                    </a:extLst>
                  </p:cNvPr>
                  <p:cNvSpPr/>
                  <p:nvPr/>
                </p:nvSpPr>
                <p:spPr>
                  <a:xfrm>
                    <a:off x="2657052" y="8559617"/>
                    <a:ext cx="719999" cy="252001"/>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C</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8" name="グループ化 47">
                  <a:extLst>
                    <a:ext uri="{FF2B5EF4-FFF2-40B4-BE49-F238E27FC236}">
                      <a16:creationId xmlns:a16="http://schemas.microsoft.com/office/drawing/2014/main" id="{34AC3328-76E5-4C5F-19CB-D90EC36620C5}"/>
                    </a:ext>
                  </a:extLst>
                </p:cNvPr>
                <p:cNvGrpSpPr/>
                <p:nvPr/>
              </p:nvGrpSpPr>
              <p:grpSpPr>
                <a:xfrm>
                  <a:off x="2777812" y="9132314"/>
                  <a:ext cx="1785701" cy="252001"/>
                  <a:chOff x="2657052" y="8949486"/>
                  <a:chExt cx="1785701" cy="252001"/>
                </a:xfrm>
              </p:grpSpPr>
              <p:sp>
                <p:nvSpPr>
                  <p:cNvPr id="52" name="テキスト ボックス 51">
                    <a:extLst>
                      <a:ext uri="{FF2B5EF4-FFF2-40B4-BE49-F238E27FC236}">
                        <a16:creationId xmlns:a16="http://schemas.microsoft.com/office/drawing/2014/main" id="{C6143A19-B9B3-8F7E-F0B9-FAC2A96EACEC}"/>
                      </a:ext>
                    </a:extLst>
                  </p:cNvPr>
                  <p:cNvSpPr txBox="1"/>
                  <p:nvPr/>
                </p:nvSpPr>
                <p:spPr>
                  <a:xfrm>
                    <a:off x="3441890" y="8998540"/>
                    <a:ext cx="1000863" cy="162303"/>
                  </a:xfrm>
                  <a:prstGeom prst="rect">
                    <a:avLst/>
                  </a:prstGeom>
                  <a:noFill/>
                </p:spPr>
                <p:txBody>
                  <a:bodyPr wrap="none" lIns="0" t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環境・安全対策</a:t>
                    </a:r>
                  </a:p>
                </p:txBody>
              </p:sp>
              <p:sp>
                <p:nvSpPr>
                  <p:cNvPr id="53" name="四角形: 角を丸くする 52">
                    <a:extLst>
                      <a:ext uri="{FF2B5EF4-FFF2-40B4-BE49-F238E27FC236}">
                        <a16:creationId xmlns:a16="http://schemas.microsoft.com/office/drawing/2014/main" id="{E4BF84C0-6E43-416A-C20C-D6FDBA822A20}"/>
                      </a:ext>
                    </a:extLst>
                  </p:cNvPr>
                  <p:cNvSpPr/>
                  <p:nvPr/>
                </p:nvSpPr>
                <p:spPr>
                  <a:xfrm>
                    <a:off x="2657052" y="8949486"/>
                    <a:ext cx="719999" cy="252001"/>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D</a:t>
                    </a:r>
                    <a:endParaRPr kumimoji="1" lang="ja-JP" altLang="en-US" sz="800" b="1" dirty="0">
                      <a:latin typeface="BIZ UDPゴシック" panose="020B0400000000000000" pitchFamily="50" charset="-128"/>
                      <a:ea typeface="BIZ UDPゴシック" panose="020B0400000000000000" pitchFamily="50" charset="-128"/>
                    </a:endParaRPr>
                  </a:p>
                </p:txBody>
              </p:sp>
            </p:grpSp>
            <p:grpSp>
              <p:nvGrpSpPr>
                <p:cNvPr id="49" name="グループ化 48">
                  <a:extLst>
                    <a:ext uri="{FF2B5EF4-FFF2-40B4-BE49-F238E27FC236}">
                      <a16:creationId xmlns:a16="http://schemas.microsoft.com/office/drawing/2014/main" id="{D4694A65-F2A1-61C3-377F-68617BA62B5C}"/>
                    </a:ext>
                  </a:extLst>
                </p:cNvPr>
                <p:cNvGrpSpPr/>
                <p:nvPr/>
              </p:nvGrpSpPr>
              <p:grpSpPr>
                <a:xfrm>
                  <a:off x="2777812" y="9503175"/>
                  <a:ext cx="1727373" cy="252001"/>
                  <a:chOff x="2657052" y="9269176"/>
                  <a:chExt cx="1727373" cy="252001"/>
                </a:xfrm>
              </p:grpSpPr>
              <p:sp>
                <p:nvSpPr>
                  <p:cNvPr id="50" name="テキスト ボックス 49">
                    <a:extLst>
                      <a:ext uri="{FF2B5EF4-FFF2-40B4-BE49-F238E27FC236}">
                        <a16:creationId xmlns:a16="http://schemas.microsoft.com/office/drawing/2014/main" id="{C9880C52-3828-E429-6540-E49EC1F8BA87}"/>
                      </a:ext>
                    </a:extLst>
                  </p:cNvPr>
                  <p:cNvSpPr txBox="1"/>
                  <p:nvPr/>
                </p:nvSpPr>
                <p:spPr>
                  <a:xfrm>
                    <a:off x="3441889" y="9318232"/>
                    <a:ext cx="942536" cy="162303"/>
                  </a:xfrm>
                  <a:prstGeom prst="rect">
                    <a:avLst/>
                  </a:prstGeom>
                  <a:noFill/>
                </p:spPr>
                <p:txBody>
                  <a:bodyPr wrap="none" lIns="0" tIns="0" rIns="0" bIns="0" rtlCol="0">
                    <a:spAutoFit/>
                  </a:bodyPr>
                  <a:lstStyle/>
                  <a:p>
                    <a:pPr fontAlgn="ctr"/>
                    <a:r>
                      <a:rPr kumimoji="1" lang="en-US" altLang="ja-JP" sz="800" dirty="0">
                        <a:latin typeface="BIZ UDPゴシック" panose="020B0400000000000000" pitchFamily="50" charset="-128"/>
                        <a:ea typeface="BIZ UDPゴシック" panose="020B0400000000000000" pitchFamily="50" charset="-128"/>
                      </a:rPr>
                      <a:t>IT</a:t>
                    </a:r>
                    <a:r>
                      <a:rPr kumimoji="1" lang="ja-JP" altLang="en-US" sz="800" dirty="0">
                        <a:latin typeface="BIZ UDPゴシック" panose="020B0400000000000000" pitchFamily="50" charset="-128"/>
                        <a:ea typeface="BIZ UDPゴシック" panose="020B0400000000000000" pitchFamily="50" charset="-128"/>
                      </a:rPr>
                      <a:t>基盤の見直し</a:t>
                    </a:r>
                  </a:p>
                </p:txBody>
              </p:sp>
              <p:sp>
                <p:nvSpPr>
                  <p:cNvPr id="51" name="四角形: 角を丸くする 50">
                    <a:extLst>
                      <a:ext uri="{FF2B5EF4-FFF2-40B4-BE49-F238E27FC236}">
                        <a16:creationId xmlns:a16="http://schemas.microsoft.com/office/drawing/2014/main" id="{9BCA4CA5-8DCA-5F5A-366B-FC9F3E734290}"/>
                      </a:ext>
                    </a:extLst>
                  </p:cNvPr>
                  <p:cNvSpPr/>
                  <p:nvPr/>
                </p:nvSpPr>
                <p:spPr>
                  <a:xfrm>
                    <a:off x="2657052" y="9269176"/>
                    <a:ext cx="720001" cy="252001"/>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E</a:t>
                    </a:r>
                    <a:endParaRPr kumimoji="1" lang="ja-JP" altLang="en-US" sz="800" b="1" dirty="0">
                      <a:latin typeface="BIZ UDPゴシック" panose="020B0400000000000000" pitchFamily="50" charset="-128"/>
                      <a:ea typeface="BIZ UDPゴシック" panose="020B0400000000000000" pitchFamily="50" charset="-128"/>
                    </a:endParaRPr>
                  </a:p>
                </p:txBody>
              </p:sp>
            </p:grpSp>
          </p:grpSp>
          <p:sp>
            <p:nvSpPr>
              <p:cNvPr id="24" name="正方形/長方形 23">
                <a:extLst>
                  <a:ext uri="{FF2B5EF4-FFF2-40B4-BE49-F238E27FC236}">
                    <a16:creationId xmlns:a16="http://schemas.microsoft.com/office/drawing/2014/main" id="{51C97222-917B-5088-76A4-9FAA5B1F2470}"/>
                  </a:ext>
                </a:extLst>
              </p:cNvPr>
              <p:cNvSpPr/>
              <p:nvPr/>
            </p:nvSpPr>
            <p:spPr>
              <a:xfrm>
                <a:off x="2088000" y="6228000"/>
                <a:ext cx="1263293" cy="2129932"/>
              </a:xfrm>
              <a:prstGeom prst="rect">
                <a:avLst/>
              </a:prstGeom>
              <a:solidFill>
                <a:srgbClr val="F1F6C0"/>
              </a:solidFill>
              <a:ln w="19050">
                <a:noFill/>
              </a:ln>
            </p:spPr>
            <p:style>
              <a:lnRef idx="2">
                <a:schemeClr val="accent2"/>
              </a:lnRef>
              <a:fillRef idx="1">
                <a:schemeClr val="lt1"/>
              </a:fillRef>
              <a:effectRef idx="0">
                <a:schemeClr val="accent2"/>
              </a:effectRef>
              <a:fontRef idx="minor">
                <a:schemeClr val="dk1"/>
              </a:fontRef>
            </p:style>
            <p:txBody>
              <a:bodyPr lIns="0" tIns="65317" rIns="0" bIns="0" rtlCol="0" anchor="t" anchorCtr="0"/>
              <a:lstStyle/>
              <a:p>
                <a:pPr algn="ct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つの基本方針</a:t>
                </a:r>
                <a:endParaRPr kumimoji="1" lang="en-US" altLang="ja-JP" sz="900" b="1"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806A8977-2EBA-A8F6-0545-117F869BDB14}"/>
                  </a:ext>
                </a:extLst>
              </p:cNvPr>
              <p:cNvSpPr/>
              <p:nvPr/>
            </p:nvSpPr>
            <p:spPr>
              <a:xfrm>
                <a:off x="2173110" y="7170754"/>
                <a:ext cx="1093073" cy="300375"/>
              </a:xfrm>
              <a:prstGeom prst="roundRect">
                <a:avLst>
                  <a:gd name="adj" fmla="val 5843"/>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職員の生産性向上</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機能性・効率性</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A0F043F1-A581-3348-14A1-644E5128806D}"/>
                  </a:ext>
                </a:extLst>
              </p:cNvPr>
              <p:cNvSpPr/>
              <p:nvPr/>
            </p:nvSpPr>
            <p:spPr>
              <a:xfrm>
                <a:off x="2173110" y="6830393"/>
                <a:ext cx="1093073" cy="300375"/>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8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利便性、親しみやすさ</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BB5A995C-5B48-8153-0874-AE2A3C721375}"/>
                  </a:ext>
                </a:extLst>
              </p:cNvPr>
              <p:cNvSpPr/>
              <p:nvPr/>
            </p:nvSpPr>
            <p:spPr>
              <a:xfrm>
                <a:off x="2173110" y="7511114"/>
                <a:ext cx="1093073" cy="409602"/>
              </a:xfrm>
              <a:prstGeom prst="roundRect">
                <a:avLst>
                  <a:gd name="adj" fmla="val 4320"/>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環境性能向上</a:t>
                </a:r>
                <a:endParaRPr kumimoji="1" lang="en-US" altLang="ja-JP" sz="8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ライフサイクルコスト</a:t>
                </a:r>
                <a:endParaRPr kumimoji="1" lang="en-US" altLang="ja-JP" sz="800" dirty="0">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環境性能</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09B80978-D7EF-5C2F-2ED5-6C330BBF79FC}"/>
                  </a:ext>
                </a:extLst>
              </p:cNvPr>
              <p:cNvSpPr/>
              <p:nvPr/>
            </p:nvSpPr>
            <p:spPr>
              <a:xfrm>
                <a:off x="2173110" y="7960702"/>
                <a:ext cx="1093073" cy="300375"/>
              </a:xfrm>
              <a:prstGeom prst="roundRect">
                <a:avLst>
                  <a:gd name="adj" fmla="val 58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65317" tIns="32659" rIns="65317" bIns="32659" rtlCol="0" anchor="ctr"/>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8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800" dirty="0">
                    <a:latin typeface="BIZ UDPゴシック" panose="020B0400000000000000" pitchFamily="50" charset="-128"/>
                    <a:ea typeface="BIZ UDPゴシック" panose="020B0400000000000000" pitchFamily="50" charset="-128"/>
                  </a:rPr>
                  <a:t>安全・安心</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9" name="楕円 28">
                <a:extLst>
                  <a:ext uri="{FF2B5EF4-FFF2-40B4-BE49-F238E27FC236}">
                    <a16:creationId xmlns:a16="http://schemas.microsoft.com/office/drawing/2014/main" id="{EC5458A3-7B55-9688-38D5-61AF7583E538}"/>
                  </a:ext>
                </a:extLst>
              </p:cNvPr>
              <p:cNvSpPr>
                <a:spLocks noChangeAspect="1"/>
              </p:cNvSpPr>
              <p:nvPr/>
            </p:nvSpPr>
            <p:spPr>
              <a:xfrm>
                <a:off x="2548645" y="6462000"/>
                <a:ext cx="342002" cy="342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2</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章</a:t>
                </a:r>
              </a:p>
            </p:txBody>
          </p:sp>
          <p:grpSp>
            <p:nvGrpSpPr>
              <p:cNvPr id="31" name="グループ化 30">
                <a:extLst>
                  <a:ext uri="{FF2B5EF4-FFF2-40B4-BE49-F238E27FC236}">
                    <a16:creationId xmlns:a16="http://schemas.microsoft.com/office/drawing/2014/main" id="{BECA1A4C-7294-12CF-9325-2054FFA8EFE6}"/>
                  </a:ext>
                </a:extLst>
              </p:cNvPr>
              <p:cNvGrpSpPr/>
              <p:nvPr/>
            </p:nvGrpSpPr>
            <p:grpSpPr>
              <a:xfrm>
                <a:off x="5612068" y="6830393"/>
                <a:ext cx="1199778" cy="1316383"/>
                <a:chOff x="5152839" y="7741354"/>
                <a:chExt cx="1581721" cy="1735456"/>
              </a:xfrm>
            </p:grpSpPr>
            <p:grpSp>
              <p:nvGrpSpPr>
                <p:cNvPr id="32" name="グループ化 31">
                  <a:extLst>
                    <a:ext uri="{FF2B5EF4-FFF2-40B4-BE49-F238E27FC236}">
                      <a16:creationId xmlns:a16="http://schemas.microsoft.com/office/drawing/2014/main" id="{AD15D2D6-A0EB-30E5-0787-3D9D496C11A8}"/>
                    </a:ext>
                  </a:extLst>
                </p:cNvPr>
                <p:cNvGrpSpPr/>
                <p:nvPr/>
              </p:nvGrpSpPr>
              <p:grpSpPr>
                <a:xfrm>
                  <a:off x="5152839" y="7741354"/>
                  <a:ext cx="1581721" cy="1735456"/>
                  <a:chOff x="5152839" y="8019720"/>
                  <a:chExt cx="1581721" cy="1735456"/>
                </a:xfrm>
              </p:grpSpPr>
              <p:grpSp>
                <p:nvGrpSpPr>
                  <p:cNvPr id="35" name="グループ化 34">
                    <a:extLst>
                      <a:ext uri="{FF2B5EF4-FFF2-40B4-BE49-F238E27FC236}">
                        <a16:creationId xmlns:a16="http://schemas.microsoft.com/office/drawing/2014/main" id="{8396E9B0-3CD6-DD79-3DB7-A4F50D4B37D5}"/>
                      </a:ext>
                    </a:extLst>
                  </p:cNvPr>
                  <p:cNvGrpSpPr/>
                  <p:nvPr/>
                </p:nvGrpSpPr>
                <p:grpSpPr>
                  <a:xfrm>
                    <a:off x="5152839" y="8019720"/>
                    <a:ext cx="1581721" cy="324606"/>
                    <a:chOff x="5209604" y="7871529"/>
                    <a:chExt cx="1581721" cy="324606"/>
                  </a:xfrm>
                </p:grpSpPr>
                <p:sp>
                  <p:nvSpPr>
                    <p:cNvPr id="43" name="テキスト ボックス 42">
                      <a:extLst>
                        <a:ext uri="{FF2B5EF4-FFF2-40B4-BE49-F238E27FC236}">
                          <a16:creationId xmlns:a16="http://schemas.microsoft.com/office/drawing/2014/main" id="{6C676664-964F-BE6C-8ADA-C6B17509FB04}"/>
                        </a:ext>
                      </a:extLst>
                    </p:cNvPr>
                    <p:cNvSpPr txBox="1"/>
                    <p:nvPr/>
                  </p:nvSpPr>
                  <p:spPr>
                    <a:xfrm>
                      <a:off x="5974758" y="7871529"/>
                      <a:ext cx="816567" cy="324606"/>
                    </a:xfrm>
                    <a:prstGeom prst="rect">
                      <a:avLst/>
                    </a:prstGeom>
                    <a:noFill/>
                  </p:spPr>
                  <p:txBody>
                    <a:bodyPr wrap="squar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ワンストップ</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サービス</a:t>
                      </a:r>
                    </a:p>
                  </p:txBody>
                </p:sp>
                <p:sp>
                  <p:nvSpPr>
                    <p:cNvPr id="44" name="四角形: 角を丸くする 43">
                      <a:extLst>
                        <a:ext uri="{FF2B5EF4-FFF2-40B4-BE49-F238E27FC236}">
                          <a16:creationId xmlns:a16="http://schemas.microsoft.com/office/drawing/2014/main" id="{5C52DA6F-9684-D12C-9E58-DD4CFD1E4777}"/>
                        </a:ext>
                      </a:extLst>
                    </p:cNvPr>
                    <p:cNvSpPr/>
                    <p:nvPr/>
                  </p:nvSpPr>
                  <p:spPr>
                    <a:xfrm>
                      <a:off x="5209604" y="7894930"/>
                      <a:ext cx="720001" cy="251999"/>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施策①</a:t>
                      </a:r>
                    </a:p>
                  </p:txBody>
                </p:sp>
              </p:grpSp>
              <p:sp>
                <p:nvSpPr>
                  <p:cNvPr id="36" name="四角形: 角を丸くする 35">
                    <a:extLst>
                      <a:ext uri="{FF2B5EF4-FFF2-40B4-BE49-F238E27FC236}">
                        <a16:creationId xmlns:a16="http://schemas.microsoft.com/office/drawing/2014/main" id="{EA62F233-CE74-7C76-8A7E-85E91B7527FB}"/>
                      </a:ext>
                    </a:extLst>
                  </p:cNvPr>
                  <p:cNvSpPr/>
                  <p:nvPr/>
                </p:nvSpPr>
                <p:spPr>
                  <a:xfrm>
                    <a:off x="5152839" y="8441553"/>
                    <a:ext cx="720001" cy="251999"/>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37" name="四角形: 角を丸くする 36">
                    <a:extLst>
                      <a:ext uri="{FF2B5EF4-FFF2-40B4-BE49-F238E27FC236}">
                        <a16:creationId xmlns:a16="http://schemas.microsoft.com/office/drawing/2014/main" id="{E11F28C0-BC6B-9E74-FE71-EDC68D3BBF34}"/>
                      </a:ext>
                    </a:extLst>
                  </p:cNvPr>
                  <p:cNvSpPr/>
                  <p:nvPr/>
                </p:nvSpPr>
                <p:spPr>
                  <a:xfrm>
                    <a:off x="5152839" y="8816585"/>
                    <a:ext cx="720001" cy="251999"/>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施策③</a:t>
                    </a:r>
                  </a:p>
                </p:txBody>
              </p:sp>
              <p:grpSp>
                <p:nvGrpSpPr>
                  <p:cNvPr id="38" name="グループ化 37">
                    <a:extLst>
                      <a:ext uri="{FF2B5EF4-FFF2-40B4-BE49-F238E27FC236}">
                        <a16:creationId xmlns:a16="http://schemas.microsoft.com/office/drawing/2014/main" id="{0516E951-4005-8102-865B-2669D71F758B}"/>
                      </a:ext>
                    </a:extLst>
                  </p:cNvPr>
                  <p:cNvGrpSpPr/>
                  <p:nvPr/>
                </p:nvGrpSpPr>
                <p:grpSpPr>
                  <a:xfrm>
                    <a:off x="5152839" y="9503175"/>
                    <a:ext cx="1306164" cy="252001"/>
                    <a:chOff x="5209604" y="9383244"/>
                    <a:chExt cx="1306164" cy="252001"/>
                  </a:xfrm>
                </p:grpSpPr>
                <p:sp>
                  <p:nvSpPr>
                    <p:cNvPr id="40" name="テキスト ボックス 39">
                      <a:extLst>
                        <a:ext uri="{FF2B5EF4-FFF2-40B4-BE49-F238E27FC236}">
                          <a16:creationId xmlns:a16="http://schemas.microsoft.com/office/drawing/2014/main" id="{0DAFCAC9-B61B-3E8B-8B0E-5E5F6383B7B5}"/>
                        </a:ext>
                      </a:extLst>
                    </p:cNvPr>
                    <p:cNvSpPr txBox="1"/>
                    <p:nvPr/>
                  </p:nvSpPr>
                  <p:spPr>
                    <a:xfrm>
                      <a:off x="5974760" y="9434544"/>
                      <a:ext cx="541008" cy="162303"/>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情報基盤</a:t>
                      </a:r>
                    </a:p>
                  </p:txBody>
                </p:sp>
                <p:sp>
                  <p:nvSpPr>
                    <p:cNvPr id="42" name="四角形: 角を丸くする 41">
                      <a:extLst>
                        <a:ext uri="{FF2B5EF4-FFF2-40B4-BE49-F238E27FC236}">
                          <a16:creationId xmlns:a16="http://schemas.microsoft.com/office/drawing/2014/main" id="{D6C8ECC3-6D86-40E2-A772-25DA1AF82DE7}"/>
                        </a:ext>
                      </a:extLst>
                    </p:cNvPr>
                    <p:cNvSpPr/>
                    <p:nvPr/>
                  </p:nvSpPr>
                  <p:spPr>
                    <a:xfrm>
                      <a:off x="5209604" y="9383244"/>
                      <a:ext cx="720001" cy="252001"/>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施策㉗</a:t>
                      </a:r>
                    </a:p>
                  </p:txBody>
                </p:sp>
              </p:grpSp>
              <p:cxnSp>
                <p:nvCxnSpPr>
                  <p:cNvPr id="39" name="直線コネクタ 38">
                    <a:extLst>
                      <a:ext uri="{FF2B5EF4-FFF2-40B4-BE49-F238E27FC236}">
                        <a16:creationId xmlns:a16="http://schemas.microsoft.com/office/drawing/2014/main" id="{9A37B843-0262-79B2-8632-8955584F66C0}"/>
                      </a:ext>
                    </a:extLst>
                  </p:cNvPr>
                  <p:cNvCxnSpPr>
                    <a:cxnSpLocks/>
                  </p:cNvCxnSpPr>
                  <p:nvPr/>
                </p:nvCxnSpPr>
                <p:spPr>
                  <a:xfrm>
                    <a:off x="5527617" y="9187108"/>
                    <a:ext cx="0" cy="197546"/>
                  </a:xfrm>
                  <a:prstGeom prst="line">
                    <a:avLst/>
                  </a:prstGeom>
                  <a:ln w="28575" cap="rnd">
                    <a:solidFill>
                      <a:srgbClr val="31926F"/>
                    </a:solidFill>
                    <a:prstDash val="sysDot"/>
                    <a:round/>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CC881B9F-CDD7-3023-B2A6-B3A228C96CDD}"/>
                    </a:ext>
                  </a:extLst>
                </p:cNvPr>
                <p:cNvSpPr txBox="1"/>
                <p:nvPr/>
              </p:nvSpPr>
              <p:spPr>
                <a:xfrm>
                  <a:off x="5917993" y="8208646"/>
                  <a:ext cx="807284" cy="162304"/>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書かない窓口</a:t>
                  </a:r>
                </a:p>
              </p:txBody>
            </p:sp>
            <p:sp>
              <p:nvSpPr>
                <p:cNvPr id="34" name="テキスト ボックス 33">
                  <a:extLst>
                    <a:ext uri="{FF2B5EF4-FFF2-40B4-BE49-F238E27FC236}">
                      <a16:creationId xmlns:a16="http://schemas.microsoft.com/office/drawing/2014/main" id="{13BFD62D-209D-A72C-97AF-EA661FE5646C}"/>
                    </a:ext>
                  </a:extLst>
                </p:cNvPr>
                <p:cNvSpPr txBox="1"/>
                <p:nvPr/>
              </p:nvSpPr>
              <p:spPr>
                <a:xfrm>
                  <a:off x="5917993" y="8516119"/>
                  <a:ext cx="816567" cy="324606"/>
                </a:xfrm>
                <a:prstGeom prst="rect">
                  <a:avLst/>
                </a:prstGeom>
                <a:noFill/>
              </p:spPr>
              <p:txBody>
                <a:bodyPr wrap="squar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デジタル</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サイネージ</a:t>
                  </a:r>
                </a:p>
              </p:txBody>
            </p:sp>
          </p:grpSp>
        </p:grpSp>
      </p:grpSp>
      <p:sp>
        <p:nvSpPr>
          <p:cNvPr id="60" name="矢印: 右 59">
            <a:extLst>
              <a:ext uri="{FF2B5EF4-FFF2-40B4-BE49-F238E27FC236}">
                <a16:creationId xmlns:a16="http://schemas.microsoft.com/office/drawing/2014/main" id="{4E12F2D6-EE36-5C56-E963-EDAF1C912BBA}"/>
              </a:ext>
            </a:extLst>
          </p:cNvPr>
          <p:cNvSpPr/>
          <p:nvPr/>
        </p:nvSpPr>
        <p:spPr>
          <a:xfrm rot="5400000">
            <a:off x="5146305" y="6486428"/>
            <a:ext cx="378709" cy="762236"/>
          </a:xfrm>
          <a:prstGeom prst="rightArrow">
            <a:avLst>
              <a:gd name="adj1" fmla="val 50000"/>
              <a:gd name="adj2" fmla="val 41336"/>
            </a:avLst>
          </a:prstGeom>
          <a:solidFill>
            <a:srgbClr val="31926F"/>
          </a:solidFill>
          <a:ln w="19050" cap="flat" cmpd="sng" algn="ctr">
            <a:solidFill>
              <a:srgbClr val="31926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a:solidFill>
                <a:schemeClr val="bg1"/>
              </a:solidFill>
            </a:endParaRPr>
          </a:p>
        </p:txBody>
      </p:sp>
      <p:sp>
        <p:nvSpPr>
          <p:cNvPr id="61" name="正方形/長方形 60">
            <a:extLst>
              <a:ext uri="{FF2B5EF4-FFF2-40B4-BE49-F238E27FC236}">
                <a16:creationId xmlns:a16="http://schemas.microsoft.com/office/drawing/2014/main" id="{F00591DE-CDE0-7826-C32D-B0798A897802}"/>
              </a:ext>
            </a:extLst>
          </p:cNvPr>
          <p:cNvSpPr>
            <a:spLocks noChangeAspect="1"/>
          </p:cNvSpPr>
          <p:nvPr/>
        </p:nvSpPr>
        <p:spPr>
          <a:xfrm>
            <a:off x="503238" y="5291128"/>
            <a:ext cx="1440000" cy="812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293209" fontAlgn="ctr">
              <a:lnSpc>
                <a:spcPct val="120000"/>
              </a:lnSpc>
              <a:defRPr/>
            </a:pPr>
            <a:r>
              <a:rPr kumimoji="1" lang="ja-JP" altLang="en-US" sz="1100" b="1" dirty="0">
                <a:solidFill>
                  <a:srgbClr val="31926F"/>
                </a:solidFill>
                <a:latin typeface="+mn-ea"/>
              </a:rPr>
              <a:t>事例集</a:t>
            </a:r>
            <a:r>
              <a:rPr kumimoji="1" lang="ja-JP" altLang="en-US" sz="1100" b="1" dirty="0">
                <a:solidFill>
                  <a:srgbClr val="000000"/>
                </a:solidFill>
                <a:latin typeface="+mn-ea"/>
              </a:rPr>
              <a:t> </a:t>
            </a:r>
            <a:br>
              <a:rPr kumimoji="1" lang="en-US" altLang="ja-JP" sz="1100" dirty="0">
                <a:solidFill>
                  <a:srgbClr val="000000"/>
                </a:solidFill>
                <a:latin typeface="+mn-ea"/>
              </a:rPr>
            </a:br>
            <a:r>
              <a:rPr kumimoji="1" lang="ja-JP" altLang="en-US" sz="1100" dirty="0">
                <a:solidFill>
                  <a:srgbClr val="000000"/>
                </a:solidFill>
                <a:latin typeface="+mn-ea"/>
              </a:rPr>
              <a:t>庁舎建て替えの先行事例を、「戦略」と「施策」を切り口として紹介</a:t>
            </a:r>
          </a:p>
        </p:txBody>
      </p:sp>
      <p:grpSp>
        <p:nvGrpSpPr>
          <p:cNvPr id="62" name="グループ化 61">
            <a:extLst>
              <a:ext uri="{FF2B5EF4-FFF2-40B4-BE49-F238E27FC236}">
                <a16:creationId xmlns:a16="http://schemas.microsoft.com/office/drawing/2014/main" id="{44058587-5D24-C899-3CDE-7EEDF5AD48E5}"/>
              </a:ext>
            </a:extLst>
          </p:cNvPr>
          <p:cNvGrpSpPr/>
          <p:nvPr/>
        </p:nvGrpSpPr>
        <p:grpSpPr>
          <a:xfrm>
            <a:off x="5460745" y="5327132"/>
            <a:ext cx="1594492" cy="1254048"/>
            <a:chOff x="5461507" y="6228004"/>
            <a:chExt cx="1594492" cy="1254048"/>
          </a:xfrm>
        </p:grpSpPr>
        <p:sp>
          <p:nvSpPr>
            <p:cNvPr id="63" name="正方形/長方形 62">
              <a:extLst>
                <a:ext uri="{FF2B5EF4-FFF2-40B4-BE49-F238E27FC236}">
                  <a16:creationId xmlns:a16="http://schemas.microsoft.com/office/drawing/2014/main" id="{CD5775B7-CB31-0BE5-D474-7B4C68DB8D11}"/>
                </a:ext>
              </a:extLst>
            </p:cNvPr>
            <p:cNvSpPr/>
            <p:nvPr/>
          </p:nvSpPr>
          <p:spPr>
            <a:xfrm>
              <a:off x="5461507" y="6228004"/>
              <a:ext cx="1594492" cy="1254048"/>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lIns="0" tIns="36000" rIns="0" bIns="36000" rtlCol="0" anchor="t" anchorCtr="0"/>
            <a:lstStyle/>
            <a:p>
              <a:pPr algn="ctr" fontAlgn="ctr"/>
              <a:r>
                <a:rPr kumimoji="1" lang="ja-JP" altLang="en-US" sz="900" dirty="0">
                  <a:latin typeface="BIZ UDPゴシック" panose="020B0400000000000000" pitchFamily="50" charset="-128"/>
                  <a:ea typeface="BIZ UDPゴシック" panose="020B0400000000000000" pitchFamily="50" charset="-128"/>
                </a:rPr>
                <a:t>■■市</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64" name="グループ化 63">
              <a:extLst>
                <a:ext uri="{FF2B5EF4-FFF2-40B4-BE49-F238E27FC236}">
                  <a16:creationId xmlns:a16="http://schemas.microsoft.com/office/drawing/2014/main" id="{B04DAEF9-E6B8-57DC-8AE2-923C7E3E74ED}"/>
                </a:ext>
              </a:extLst>
            </p:cNvPr>
            <p:cNvGrpSpPr/>
            <p:nvPr/>
          </p:nvGrpSpPr>
          <p:grpSpPr>
            <a:xfrm>
              <a:off x="5566217" y="6431404"/>
              <a:ext cx="1356140" cy="943139"/>
              <a:chOff x="5566217" y="6431404"/>
              <a:chExt cx="1356140" cy="943139"/>
            </a:xfrm>
          </p:grpSpPr>
          <p:sp>
            <p:nvSpPr>
              <p:cNvPr id="65" name="正方形/長方形 64">
                <a:extLst>
                  <a:ext uri="{FF2B5EF4-FFF2-40B4-BE49-F238E27FC236}">
                    <a16:creationId xmlns:a16="http://schemas.microsoft.com/office/drawing/2014/main" id="{37521F1E-A656-0894-3139-56C0D80DF3BB}"/>
                  </a:ext>
                </a:extLst>
              </p:cNvPr>
              <p:cNvSpPr/>
              <p:nvPr/>
            </p:nvSpPr>
            <p:spPr>
              <a:xfrm>
                <a:off x="5790392" y="6648284"/>
                <a:ext cx="1131965" cy="726259"/>
              </a:xfrm>
              <a:prstGeom prst="rect">
                <a:avLst/>
              </a:prstGeom>
              <a:solidFill>
                <a:schemeClr val="bg1"/>
              </a:solidFill>
              <a:ln w="19050">
                <a:solidFill>
                  <a:srgbClr val="87755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06" name="正方形/長方形 105">
                <a:extLst>
                  <a:ext uri="{FF2B5EF4-FFF2-40B4-BE49-F238E27FC236}">
                    <a16:creationId xmlns:a16="http://schemas.microsoft.com/office/drawing/2014/main" id="{5AA884D8-9A70-D93B-B2F6-7E9CA47D7B6A}"/>
                  </a:ext>
                </a:extLst>
              </p:cNvPr>
              <p:cNvSpPr/>
              <p:nvPr/>
            </p:nvSpPr>
            <p:spPr>
              <a:xfrm>
                <a:off x="5732959" y="6589821"/>
                <a:ext cx="1131965" cy="726259"/>
              </a:xfrm>
              <a:prstGeom prst="rect">
                <a:avLst/>
              </a:prstGeom>
              <a:solidFill>
                <a:schemeClr val="bg1"/>
              </a:solidFill>
              <a:ln w="19050">
                <a:solidFill>
                  <a:srgbClr val="EEB5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16" name="正方形/長方形 115">
                <a:extLst>
                  <a:ext uri="{FF2B5EF4-FFF2-40B4-BE49-F238E27FC236}">
                    <a16:creationId xmlns:a16="http://schemas.microsoft.com/office/drawing/2014/main" id="{6E0D8348-5C68-DA36-D1D9-BD6FCA730A51}"/>
                  </a:ext>
                </a:extLst>
              </p:cNvPr>
              <p:cNvSpPr/>
              <p:nvPr/>
            </p:nvSpPr>
            <p:spPr>
              <a:xfrm>
                <a:off x="5681083" y="6537015"/>
                <a:ext cx="1131965" cy="726259"/>
              </a:xfrm>
              <a:prstGeom prst="rect">
                <a:avLst/>
              </a:prstGeom>
              <a:solidFill>
                <a:schemeClr val="bg1"/>
              </a:solidFill>
              <a:ln w="19050">
                <a:solidFill>
                  <a:srgbClr val="ED695F"/>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18" name="正方形/長方形 117">
                <a:extLst>
                  <a:ext uri="{FF2B5EF4-FFF2-40B4-BE49-F238E27FC236}">
                    <a16:creationId xmlns:a16="http://schemas.microsoft.com/office/drawing/2014/main" id="{4A26EF05-6159-B17E-A08E-D47BF6A73436}"/>
                  </a:ext>
                </a:extLst>
              </p:cNvPr>
              <p:cNvSpPr/>
              <p:nvPr/>
            </p:nvSpPr>
            <p:spPr>
              <a:xfrm>
                <a:off x="5623649" y="6484210"/>
                <a:ext cx="1131965" cy="726259"/>
              </a:xfrm>
              <a:prstGeom prst="rect">
                <a:avLst/>
              </a:prstGeom>
              <a:solidFill>
                <a:schemeClr val="bg1"/>
              </a:solidFill>
              <a:ln w="19050">
                <a:solidFill>
                  <a:srgbClr val="8FB737"/>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27" name="正方形/長方形 126">
                <a:extLst>
                  <a:ext uri="{FF2B5EF4-FFF2-40B4-BE49-F238E27FC236}">
                    <a16:creationId xmlns:a16="http://schemas.microsoft.com/office/drawing/2014/main" id="{F739B85A-EEA6-2EBD-5AEB-467D3B622230}"/>
                  </a:ext>
                </a:extLst>
              </p:cNvPr>
              <p:cNvSpPr/>
              <p:nvPr/>
            </p:nvSpPr>
            <p:spPr>
              <a:xfrm>
                <a:off x="5566217" y="6431404"/>
                <a:ext cx="1131965" cy="726259"/>
              </a:xfrm>
              <a:prstGeom prst="rect">
                <a:avLst/>
              </a:prstGeom>
              <a:solidFill>
                <a:schemeClr val="bg1"/>
              </a:solidFill>
              <a:ln w="19050">
                <a:solidFill>
                  <a:srgbClr val="227FB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29" name="テキスト ボックス 128">
                <a:extLst>
                  <a:ext uri="{FF2B5EF4-FFF2-40B4-BE49-F238E27FC236}">
                    <a16:creationId xmlns:a16="http://schemas.microsoft.com/office/drawing/2014/main" id="{895EAA45-1668-7F23-4489-5541960DEB00}"/>
                  </a:ext>
                </a:extLst>
              </p:cNvPr>
              <p:cNvSpPr txBox="1"/>
              <p:nvPr/>
            </p:nvSpPr>
            <p:spPr>
              <a:xfrm>
                <a:off x="6051599" y="6491291"/>
                <a:ext cx="640265" cy="123111"/>
              </a:xfrm>
              <a:prstGeom prst="rect">
                <a:avLst/>
              </a:prstGeom>
              <a:noFill/>
            </p:spPr>
            <p:txBody>
              <a:bodyPr wrap="squar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138" name="テキスト ボックス 137">
                <a:extLst>
                  <a:ext uri="{FF2B5EF4-FFF2-40B4-BE49-F238E27FC236}">
                    <a16:creationId xmlns:a16="http://schemas.microsoft.com/office/drawing/2014/main" id="{B9F9DD9D-FE97-6DC1-784F-11C3D09BFA14}"/>
                  </a:ext>
                </a:extLst>
              </p:cNvPr>
              <p:cNvSpPr txBox="1"/>
              <p:nvPr/>
            </p:nvSpPr>
            <p:spPr>
              <a:xfrm>
                <a:off x="5800378" y="6948004"/>
                <a:ext cx="663643" cy="123111"/>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■■市では・・・</a:t>
                </a:r>
              </a:p>
            </p:txBody>
          </p:sp>
          <p:sp>
            <p:nvSpPr>
              <p:cNvPr id="140" name="テキスト ボックス 139">
                <a:extLst>
                  <a:ext uri="{FF2B5EF4-FFF2-40B4-BE49-F238E27FC236}">
                    <a16:creationId xmlns:a16="http://schemas.microsoft.com/office/drawing/2014/main" id="{0FD067F6-AF6E-EDFC-33BC-08BAD73742AC}"/>
                  </a:ext>
                </a:extLst>
              </p:cNvPr>
              <p:cNvSpPr txBox="1"/>
              <p:nvPr/>
            </p:nvSpPr>
            <p:spPr>
              <a:xfrm>
                <a:off x="6051599" y="6677991"/>
                <a:ext cx="469680" cy="246221"/>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デジタル</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サイネージ</a:t>
                </a:r>
              </a:p>
            </p:txBody>
          </p:sp>
          <p:sp>
            <p:nvSpPr>
              <p:cNvPr id="145" name="四角形: 角を丸くする 144">
                <a:extLst>
                  <a:ext uri="{FF2B5EF4-FFF2-40B4-BE49-F238E27FC236}">
                    <a16:creationId xmlns:a16="http://schemas.microsoft.com/office/drawing/2014/main" id="{0C8709D5-836C-4603-7AFA-1EDC8CD9F1FF}"/>
                  </a:ext>
                </a:extLst>
              </p:cNvPr>
              <p:cNvSpPr/>
              <p:nvPr/>
            </p:nvSpPr>
            <p:spPr>
              <a:xfrm>
                <a:off x="5601602" y="6473940"/>
                <a:ext cx="424719" cy="157812"/>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50" name="四角形: 角を丸くする 149">
                <a:extLst>
                  <a:ext uri="{FF2B5EF4-FFF2-40B4-BE49-F238E27FC236}">
                    <a16:creationId xmlns:a16="http://schemas.microsoft.com/office/drawing/2014/main" id="{6481681E-EC56-6765-C5AD-92617089F188}"/>
                  </a:ext>
                </a:extLst>
              </p:cNvPr>
              <p:cNvSpPr/>
              <p:nvPr/>
            </p:nvSpPr>
            <p:spPr>
              <a:xfrm>
                <a:off x="5601602" y="6678013"/>
                <a:ext cx="424719" cy="157812"/>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施策③</a:t>
                </a:r>
              </a:p>
            </p:txBody>
          </p:sp>
        </p:grpSp>
      </p:grpSp>
      <p:grpSp>
        <p:nvGrpSpPr>
          <p:cNvPr id="154" name="グループ化 153">
            <a:extLst>
              <a:ext uri="{FF2B5EF4-FFF2-40B4-BE49-F238E27FC236}">
                <a16:creationId xmlns:a16="http://schemas.microsoft.com/office/drawing/2014/main" id="{EFF2498F-81D9-F9AB-437F-3547D6AE672E}"/>
              </a:ext>
            </a:extLst>
          </p:cNvPr>
          <p:cNvGrpSpPr/>
          <p:nvPr/>
        </p:nvGrpSpPr>
        <p:grpSpPr>
          <a:xfrm>
            <a:off x="3764230" y="5329364"/>
            <a:ext cx="1594492" cy="1254048"/>
            <a:chOff x="3764992" y="6230236"/>
            <a:chExt cx="1594492" cy="1254048"/>
          </a:xfrm>
        </p:grpSpPr>
        <p:sp>
          <p:nvSpPr>
            <p:cNvPr id="158" name="正方形/長方形 157">
              <a:extLst>
                <a:ext uri="{FF2B5EF4-FFF2-40B4-BE49-F238E27FC236}">
                  <a16:creationId xmlns:a16="http://schemas.microsoft.com/office/drawing/2014/main" id="{84B40EC8-B8DB-CD50-A031-0BB7BC05ABE7}"/>
                </a:ext>
              </a:extLst>
            </p:cNvPr>
            <p:cNvSpPr/>
            <p:nvPr/>
          </p:nvSpPr>
          <p:spPr>
            <a:xfrm>
              <a:off x="3764992" y="6230236"/>
              <a:ext cx="1594492" cy="1254048"/>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lIns="0" tIns="36000" rIns="0" bIns="36000" rtlCol="0" anchor="t" anchorCtr="0"/>
            <a:lstStyle/>
            <a:p>
              <a:pPr algn="ctr" fontAlgn="ctr"/>
              <a:r>
                <a:rPr kumimoji="1" lang="ja-JP" altLang="en-US" sz="900" dirty="0">
                  <a:latin typeface="BIZ UDPゴシック" panose="020B0400000000000000" pitchFamily="50" charset="-128"/>
                  <a:ea typeface="BIZ UDPゴシック" panose="020B0400000000000000" pitchFamily="50" charset="-128"/>
                </a:rPr>
                <a:t>▲▲市</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159" name="グループ化 158">
              <a:extLst>
                <a:ext uri="{FF2B5EF4-FFF2-40B4-BE49-F238E27FC236}">
                  <a16:creationId xmlns:a16="http://schemas.microsoft.com/office/drawing/2014/main" id="{C3C37160-99E9-760B-274E-8ECEE7D717AA}"/>
                </a:ext>
              </a:extLst>
            </p:cNvPr>
            <p:cNvGrpSpPr/>
            <p:nvPr/>
          </p:nvGrpSpPr>
          <p:grpSpPr>
            <a:xfrm>
              <a:off x="3869702" y="6433636"/>
              <a:ext cx="1356140" cy="943139"/>
              <a:chOff x="3869702" y="6433636"/>
              <a:chExt cx="1356140" cy="943139"/>
            </a:xfrm>
          </p:grpSpPr>
          <p:sp>
            <p:nvSpPr>
              <p:cNvPr id="160" name="正方形/長方形 159">
                <a:extLst>
                  <a:ext uri="{FF2B5EF4-FFF2-40B4-BE49-F238E27FC236}">
                    <a16:creationId xmlns:a16="http://schemas.microsoft.com/office/drawing/2014/main" id="{1EB22E25-8606-C3FA-072B-74DEE2B4C078}"/>
                  </a:ext>
                </a:extLst>
              </p:cNvPr>
              <p:cNvSpPr/>
              <p:nvPr/>
            </p:nvSpPr>
            <p:spPr>
              <a:xfrm>
                <a:off x="4093877" y="6650516"/>
                <a:ext cx="1131965" cy="726259"/>
              </a:xfrm>
              <a:prstGeom prst="rect">
                <a:avLst/>
              </a:prstGeom>
              <a:solidFill>
                <a:schemeClr val="bg1"/>
              </a:solidFill>
              <a:ln w="19050">
                <a:solidFill>
                  <a:srgbClr val="87755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1" name="正方形/長方形 160">
                <a:extLst>
                  <a:ext uri="{FF2B5EF4-FFF2-40B4-BE49-F238E27FC236}">
                    <a16:creationId xmlns:a16="http://schemas.microsoft.com/office/drawing/2014/main" id="{A1751E66-38D1-C816-425B-13C7616987AB}"/>
                  </a:ext>
                </a:extLst>
              </p:cNvPr>
              <p:cNvSpPr/>
              <p:nvPr/>
            </p:nvSpPr>
            <p:spPr>
              <a:xfrm>
                <a:off x="4036444" y="6592053"/>
                <a:ext cx="1131965" cy="726259"/>
              </a:xfrm>
              <a:prstGeom prst="rect">
                <a:avLst/>
              </a:prstGeom>
              <a:solidFill>
                <a:schemeClr val="bg1"/>
              </a:solidFill>
              <a:ln w="19050">
                <a:solidFill>
                  <a:srgbClr val="EEB5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2" name="正方形/長方形 161">
                <a:extLst>
                  <a:ext uri="{FF2B5EF4-FFF2-40B4-BE49-F238E27FC236}">
                    <a16:creationId xmlns:a16="http://schemas.microsoft.com/office/drawing/2014/main" id="{23A2FEBE-B1CF-5FAE-391B-7B7F83E8696A}"/>
                  </a:ext>
                </a:extLst>
              </p:cNvPr>
              <p:cNvSpPr/>
              <p:nvPr/>
            </p:nvSpPr>
            <p:spPr>
              <a:xfrm>
                <a:off x="3984568" y="6539247"/>
                <a:ext cx="1131965" cy="726259"/>
              </a:xfrm>
              <a:prstGeom prst="rect">
                <a:avLst/>
              </a:prstGeom>
              <a:solidFill>
                <a:schemeClr val="bg1"/>
              </a:solidFill>
              <a:ln w="19050">
                <a:solidFill>
                  <a:srgbClr val="ED695F"/>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3" name="正方形/長方形 162">
                <a:extLst>
                  <a:ext uri="{FF2B5EF4-FFF2-40B4-BE49-F238E27FC236}">
                    <a16:creationId xmlns:a16="http://schemas.microsoft.com/office/drawing/2014/main" id="{28A1CF97-163D-A0E5-5270-5C28EA0AA616}"/>
                  </a:ext>
                </a:extLst>
              </p:cNvPr>
              <p:cNvSpPr/>
              <p:nvPr/>
            </p:nvSpPr>
            <p:spPr>
              <a:xfrm>
                <a:off x="3927134" y="6486442"/>
                <a:ext cx="1131965" cy="726259"/>
              </a:xfrm>
              <a:prstGeom prst="rect">
                <a:avLst/>
              </a:prstGeom>
              <a:solidFill>
                <a:schemeClr val="bg1"/>
              </a:solidFill>
              <a:ln w="19050">
                <a:solidFill>
                  <a:srgbClr val="8FB737"/>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4" name="正方形/長方形 163">
                <a:extLst>
                  <a:ext uri="{FF2B5EF4-FFF2-40B4-BE49-F238E27FC236}">
                    <a16:creationId xmlns:a16="http://schemas.microsoft.com/office/drawing/2014/main" id="{95D09B47-3FBB-A96F-D31E-77C2083BA678}"/>
                  </a:ext>
                </a:extLst>
              </p:cNvPr>
              <p:cNvSpPr/>
              <p:nvPr/>
            </p:nvSpPr>
            <p:spPr>
              <a:xfrm>
                <a:off x="3869702" y="6433636"/>
                <a:ext cx="1131965" cy="726259"/>
              </a:xfrm>
              <a:prstGeom prst="rect">
                <a:avLst/>
              </a:prstGeom>
              <a:solidFill>
                <a:schemeClr val="bg1"/>
              </a:solidFill>
              <a:ln w="19050">
                <a:solidFill>
                  <a:srgbClr val="227FB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57DF1EA8-4E52-9BF1-BBB7-6C03DFB8D1B3}"/>
                  </a:ext>
                </a:extLst>
              </p:cNvPr>
              <p:cNvSpPr txBox="1"/>
              <p:nvPr/>
            </p:nvSpPr>
            <p:spPr>
              <a:xfrm>
                <a:off x="4356000" y="6491285"/>
                <a:ext cx="640265" cy="123111"/>
              </a:xfrm>
              <a:prstGeom prst="rect">
                <a:avLst/>
              </a:prstGeom>
              <a:noFill/>
            </p:spPr>
            <p:txBody>
              <a:bodyPr wrap="squar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166" name="テキスト ボックス 165">
                <a:extLst>
                  <a:ext uri="{FF2B5EF4-FFF2-40B4-BE49-F238E27FC236}">
                    <a16:creationId xmlns:a16="http://schemas.microsoft.com/office/drawing/2014/main" id="{40DEEE2F-F438-E4F2-767D-1F9C00B249F7}"/>
                  </a:ext>
                </a:extLst>
              </p:cNvPr>
              <p:cNvSpPr txBox="1"/>
              <p:nvPr/>
            </p:nvSpPr>
            <p:spPr>
              <a:xfrm>
                <a:off x="4103863" y="6948003"/>
                <a:ext cx="663643" cy="123111"/>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▲▲市では・・・</a:t>
                </a:r>
              </a:p>
            </p:txBody>
          </p:sp>
          <p:sp>
            <p:nvSpPr>
              <p:cNvPr id="167" name="テキスト ボックス 166">
                <a:extLst>
                  <a:ext uri="{FF2B5EF4-FFF2-40B4-BE49-F238E27FC236}">
                    <a16:creationId xmlns:a16="http://schemas.microsoft.com/office/drawing/2014/main" id="{903845B8-2F91-2288-EB2F-20DF6B71843C}"/>
                  </a:ext>
                </a:extLst>
              </p:cNvPr>
              <p:cNvSpPr txBox="1"/>
              <p:nvPr/>
            </p:nvSpPr>
            <p:spPr>
              <a:xfrm>
                <a:off x="4356000" y="6677991"/>
                <a:ext cx="551432" cy="246221"/>
              </a:xfrm>
              <a:prstGeom prst="rect">
                <a:avLst/>
              </a:prstGeom>
              <a:noFill/>
            </p:spPr>
            <p:txBody>
              <a:bodyPr wrap="non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ワンストップ</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サービス</a:t>
                </a:r>
              </a:p>
            </p:txBody>
          </p:sp>
          <p:sp>
            <p:nvSpPr>
              <p:cNvPr id="168" name="四角形: 角を丸くする 167">
                <a:extLst>
                  <a:ext uri="{FF2B5EF4-FFF2-40B4-BE49-F238E27FC236}">
                    <a16:creationId xmlns:a16="http://schemas.microsoft.com/office/drawing/2014/main" id="{89336134-E20D-07FD-CEC9-6646400ADADA}"/>
                  </a:ext>
                </a:extLst>
              </p:cNvPr>
              <p:cNvSpPr/>
              <p:nvPr/>
            </p:nvSpPr>
            <p:spPr>
              <a:xfrm>
                <a:off x="3905994" y="6677991"/>
                <a:ext cx="424719" cy="157812"/>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施策①</a:t>
                </a:r>
              </a:p>
            </p:txBody>
          </p:sp>
          <p:sp>
            <p:nvSpPr>
              <p:cNvPr id="169" name="四角形: 角を丸くする 168">
                <a:extLst>
                  <a:ext uri="{FF2B5EF4-FFF2-40B4-BE49-F238E27FC236}">
                    <a16:creationId xmlns:a16="http://schemas.microsoft.com/office/drawing/2014/main" id="{A4D87651-08D5-8140-1858-D502C56EB539}"/>
                  </a:ext>
                </a:extLst>
              </p:cNvPr>
              <p:cNvSpPr/>
              <p:nvPr/>
            </p:nvSpPr>
            <p:spPr>
              <a:xfrm>
                <a:off x="3905994" y="6473929"/>
                <a:ext cx="424719" cy="157812"/>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grpSp>
      </p:grpSp>
      <p:grpSp>
        <p:nvGrpSpPr>
          <p:cNvPr id="170" name="グループ化 169">
            <a:extLst>
              <a:ext uri="{FF2B5EF4-FFF2-40B4-BE49-F238E27FC236}">
                <a16:creationId xmlns:a16="http://schemas.microsoft.com/office/drawing/2014/main" id="{1E9A465E-5208-238B-A9F6-097BD1E1847C}"/>
              </a:ext>
            </a:extLst>
          </p:cNvPr>
          <p:cNvGrpSpPr/>
          <p:nvPr/>
        </p:nvGrpSpPr>
        <p:grpSpPr>
          <a:xfrm>
            <a:off x="2087237" y="5333081"/>
            <a:ext cx="1594491" cy="1254048"/>
            <a:chOff x="2087999" y="6233953"/>
            <a:chExt cx="1594491" cy="1254048"/>
          </a:xfrm>
        </p:grpSpPr>
        <p:sp>
          <p:nvSpPr>
            <p:cNvPr id="171" name="正方形/長方形 170">
              <a:extLst>
                <a:ext uri="{FF2B5EF4-FFF2-40B4-BE49-F238E27FC236}">
                  <a16:creationId xmlns:a16="http://schemas.microsoft.com/office/drawing/2014/main" id="{48DCD01A-388F-8697-696A-724CBA954603}"/>
                </a:ext>
              </a:extLst>
            </p:cNvPr>
            <p:cNvSpPr/>
            <p:nvPr/>
          </p:nvSpPr>
          <p:spPr>
            <a:xfrm>
              <a:off x="2087999" y="6233953"/>
              <a:ext cx="1594491" cy="1254048"/>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lIns="0" tIns="36000" rIns="0" bIns="36000" rtlCol="0" anchor="t" anchorCtr="0"/>
            <a:lstStyle/>
            <a:p>
              <a:pPr algn="ctr" fontAlgn="ctr"/>
              <a:r>
                <a:rPr kumimoji="1" lang="ja-JP" altLang="en-US" sz="900" dirty="0">
                  <a:latin typeface="BIZ UDPゴシック" panose="020B0400000000000000" pitchFamily="50" charset="-128"/>
                  <a:ea typeface="BIZ UDPゴシック" panose="020B0400000000000000" pitchFamily="50" charset="-128"/>
                </a:rPr>
                <a:t>●●市</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181" name="グループ化 180">
              <a:extLst>
                <a:ext uri="{FF2B5EF4-FFF2-40B4-BE49-F238E27FC236}">
                  <a16:creationId xmlns:a16="http://schemas.microsoft.com/office/drawing/2014/main" id="{F6935180-6ECF-236B-8918-11285F166F3A}"/>
                </a:ext>
              </a:extLst>
            </p:cNvPr>
            <p:cNvGrpSpPr/>
            <p:nvPr/>
          </p:nvGrpSpPr>
          <p:grpSpPr>
            <a:xfrm>
              <a:off x="2192709" y="6437353"/>
              <a:ext cx="1356138" cy="943139"/>
              <a:chOff x="2192709" y="6437353"/>
              <a:chExt cx="1356138" cy="943139"/>
            </a:xfrm>
          </p:grpSpPr>
          <p:sp>
            <p:nvSpPr>
              <p:cNvPr id="182" name="正方形/長方形 181">
                <a:extLst>
                  <a:ext uri="{FF2B5EF4-FFF2-40B4-BE49-F238E27FC236}">
                    <a16:creationId xmlns:a16="http://schemas.microsoft.com/office/drawing/2014/main" id="{1B0018DE-8420-CEDD-28F3-BA40362CB553}"/>
                  </a:ext>
                </a:extLst>
              </p:cNvPr>
              <p:cNvSpPr/>
              <p:nvPr/>
            </p:nvSpPr>
            <p:spPr>
              <a:xfrm>
                <a:off x="2416883" y="6654233"/>
                <a:ext cx="1131964" cy="726259"/>
              </a:xfrm>
              <a:prstGeom prst="rect">
                <a:avLst/>
              </a:prstGeom>
              <a:solidFill>
                <a:schemeClr val="bg1"/>
              </a:solidFill>
              <a:ln w="19050">
                <a:solidFill>
                  <a:srgbClr val="87755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3" name="正方形/長方形 182">
                <a:extLst>
                  <a:ext uri="{FF2B5EF4-FFF2-40B4-BE49-F238E27FC236}">
                    <a16:creationId xmlns:a16="http://schemas.microsoft.com/office/drawing/2014/main" id="{D9C8E04F-F912-3A0B-58F5-1351910EF3E5}"/>
                  </a:ext>
                </a:extLst>
              </p:cNvPr>
              <p:cNvSpPr/>
              <p:nvPr/>
            </p:nvSpPr>
            <p:spPr>
              <a:xfrm>
                <a:off x="2359450" y="6595770"/>
                <a:ext cx="1131964" cy="726259"/>
              </a:xfrm>
              <a:prstGeom prst="rect">
                <a:avLst/>
              </a:prstGeom>
              <a:solidFill>
                <a:schemeClr val="bg1"/>
              </a:solidFill>
              <a:ln w="19050">
                <a:solidFill>
                  <a:srgbClr val="EEB5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4" name="正方形/長方形 183">
                <a:extLst>
                  <a:ext uri="{FF2B5EF4-FFF2-40B4-BE49-F238E27FC236}">
                    <a16:creationId xmlns:a16="http://schemas.microsoft.com/office/drawing/2014/main" id="{73251181-3709-F9BA-73EA-3E84EF047D9A}"/>
                  </a:ext>
                </a:extLst>
              </p:cNvPr>
              <p:cNvSpPr/>
              <p:nvPr/>
            </p:nvSpPr>
            <p:spPr>
              <a:xfrm>
                <a:off x="2307575" y="6542964"/>
                <a:ext cx="1131964" cy="726259"/>
              </a:xfrm>
              <a:prstGeom prst="rect">
                <a:avLst/>
              </a:prstGeom>
              <a:solidFill>
                <a:schemeClr val="bg1"/>
              </a:solidFill>
              <a:ln w="19050">
                <a:solidFill>
                  <a:srgbClr val="ED695F"/>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5" name="正方形/長方形 184">
                <a:extLst>
                  <a:ext uri="{FF2B5EF4-FFF2-40B4-BE49-F238E27FC236}">
                    <a16:creationId xmlns:a16="http://schemas.microsoft.com/office/drawing/2014/main" id="{8DC06959-46F8-7CD7-6BAA-E37101224C38}"/>
                  </a:ext>
                </a:extLst>
              </p:cNvPr>
              <p:cNvSpPr/>
              <p:nvPr/>
            </p:nvSpPr>
            <p:spPr>
              <a:xfrm>
                <a:off x="2250141" y="6490159"/>
                <a:ext cx="1131964" cy="726259"/>
              </a:xfrm>
              <a:prstGeom prst="rect">
                <a:avLst/>
              </a:prstGeom>
              <a:solidFill>
                <a:schemeClr val="bg1"/>
              </a:solidFill>
              <a:ln w="19050">
                <a:solidFill>
                  <a:srgbClr val="8FB737"/>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6" name="正方形/長方形 185">
                <a:extLst>
                  <a:ext uri="{FF2B5EF4-FFF2-40B4-BE49-F238E27FC236}">
                    <a16:creationId xmlns:a16="http://schemas.microsoft.com/office/drawing/2014/main" id="{4D4B347E-3F92-16F6-0024-9FCC9CD826A2}"/>
                  </a:ext>
                </a:extLst>
              </p:cNvPr>
              <p:cNvSpPr/>
              <p:nvPr/>
            </p:nvSpPr>
            <p:spPr>
              <a:xfrm>
                <a:off x="2192709" y="6437353"/>
                <a:ext cx="1131964" cy="726259"/>
              </a:xfrm>
              <a:prstGeom prst="rect">
                <a:avLst/>
              </a:prstGeom>
              <a:solidFill>
                <a:schemeClr val="bg1"/>
              </a:solidFill>
              <a:ln w="19050">
                <a:solidFill>
                  <a:srgbClr val="227FBB"/>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endParaRPr kumimoji="1" lang="en-US" altLang="ja-JP" sz="635" dirty="0">
                  <a:latin typeface="BIZ UDPゴシック" panose="020B0400000000000000" pitchFamily="50" charset="-128"/>
                  <a:ea typeface="BIZ UDPゴシック" panose="020B0400000000000000" pitchFamily="50" charset="-128"/>
                </a:endParaRPr>
              </a:p>
            </p:txBody>
          </p:sp>
          <p:sp>
            <p:nvSpPr>
              <p:cNvPr id="187" name="テキスト ボックス 186">
                <a:extLst>
                  <a:ext uri="{FF2B5EF4-FFF2-40B4-BE49-F238E27FC236}">
                    <a16:creationId xmlns:a16="http://schemas.microsoft.com/office/drawing/2014/main" id="{3A47A92B-E062-5E02-EF75-D5CF94CEAEB5}"/>
                  </a:ext>
                </a:extLst>
              </p:cNvPr>
              <p:cNvSpPr txBox="1"/>
              <p:nvPr/>
            </p:nvSpPr>
            <p:spPr>
              <a:xfrm>
                <a:off x="2678398" y="6491289"/>
                <a:ext cx="640265" cy="123111"/>
              </a:xfrm>
              <a:prstGeom prst="rect">
                <a:avLst/>
              </a:prstGeom>
              <a:noFill/>
            </p:spPr>
            <p:txBody>
              <a:bodyPr wrap="square" lIns="0" tIns="0" rIns="0" bIns="0" rtlCol="0">
                <a:spAutoFit/>
              </a:bodyPr>
              <a:lstStyle/>
              <a:p>
                <a:pPr fontAlgn="ctr"/>
                <a:r>
                  <a:rPr kumimoji="1" lang="ja-JP" altLang="en-US" sz="800" dirty="0">
                    <a:latin typeface="BIZ UDPゴシック" panose="020B0400000000000000" pitchFamily="50" charset="-128"/>
                    <a:ea typeface="BIZ UDPゴシック" panose="020B0400000000000000" pitchFamily="50" charset="-128"/>
                  </a:rPr>
                  <a:t>窓口業務改善</a:t>
                </a:r>
              </a:p>
            </p:txBody>
          </p:sp>
          <p:sp>
            <p:nvSpPr>
              <p:cNvPr id="188" name="テキスト ボックス 187">
                <a:extLst>
                  <a:ext uri="{FF2B5EF4-FFF2-40B4-BE49-F238E27FC236}">
                    <a16:creationId xmlns:a16="http://schemas.microsoft.com/office/drawing/2014/main" id="{D8A55CE6-295E-F1D1-BEBD-DE53576B95DD}"/>
                  </a:ext>
                </a:extLst>
              </p:cNvPr>
              <p:cNvSpPr txBox="1"/>
              <p:nvPr/>
            </p:nvSpPr>
            <p:spPr>
              <a:xfrm>
                <a:off x="2426870" y="6948004"/>
                <a:ext cx="663642" cy="123111"/>
              </a:xfrm>
              <a:prstGeom prst="rect">
                <a:avLst/>
              </a:prstGeom>
              <a:noFill/>
            </p:spPr>
            <p:txBody>
              <a:bodyPr wrap="none" lIns="0" tIns="0" rIns="0" bIns="0" rtlCol="0">
                <a:spAutoFit/>
              </a:bodyPr>
              <a:lstStyle/>
              <a:p>
                <a:r>
                  <a:rPr kumimoji="1" lang="ja-JP" altLang="en-US" sz="800" dirty="0">
                    <a:latin typeface="BIZ UDPゴシック" panose="020B0400000000000000" pitchFamily="50" charset="-128"/>
                    <a:ea typeface="BIZ UDPゴシック" panose="020B0400000000000000" pitchFamily="50" charset="-128"/>
                  </a:rPr>
                  <a:t>●●市では・・・</a:t>
                </a:r>
              </a:p>
            </p:txBody>
          </p:sp>
          <p:sp>
            <p:nvSpPr>
              <p:cNvPr id="189" name="テキスト ボックス 188">
                <a:extLst>
                  <a:ext uri="{FF2B5EF4-FFF2-40B4-BE49-F238E27FC236}">
                    <a16:creationId xmlns:a16="http://schemas.microsoft.com/office/drawing/2014/main" id="{FC6D06F8-B04C-B55F-FA41-5B4D9E401BB4}"/>
                  </a:ext>
                </a:extLst>
              </p:cNvPr>
              <p:cNvSpPr txBox="1"/>
              <p:nvPr/>
            </p:nvSpPr>
            <p:spPr>
              <a:xfrm>
                <a:off x="2678398" y="6695355"/>
                <a:ext cx="612346" cy="123111"/>
              </a:xfrm>
              <a:prstGeom prst="rect">
                <a:avLst/>
              </a:prstGeom>
              <a:noFill/>
            </p:spPr>
            <p:txBody>
              <a:bodyPr wrap="none" lIns="0" tIns="0" rIns="0" bIns="0" rtlCol="0">
                <a:spAutoFit/>
              </a:bodyPr>
              <a:lstStyle/>
              <a:p>
                <a:pPr fontAlgn="ctr"/>
                <a:r>
                  <a:rPr kumimoji="1" lang="ja-JP" altLang="en-US" sz="800" spc="-20" dirty="0">
                    <a:latin typeface="BIZ UDPゴシック" panose="020B0400000000000000" pitchFamily="50" charset="-128"/>
                    <a:ea typeface="BIZ UDPゴシック" panose="020B0400000000000000" pitchFamily="50" charset="-128"/>
                  </a:rPr>
                  <a:t>書かない窓口</a:t>
                </a:r>
              </a:p>
            </p:txBody>
          </p:sp>
          <p:sp>
            <p:nvSpPr>
              <p:cNvPr id="190" name="四角形: 角を丸くする 189">
                <a:extLst>
                  <a:ext uri="{FF2B5EF4-FFF2-40B4-BE49-F238E27FC236}">
                    <a16:creationId xmlns:a16="http://schemas.microsoft.com/office/drawing/2014/main" id="{436E88BA-9FED-C96B-9C55-FF78A2EE21D2}"/>
                  </a:ext>
                </a:extLst>
              </p:cNvPr>
              <p:cNvSpPr/>
              <p:nvPr/>
            </p:nvSpPr>
            <p:spPr>
              <a:xfrm>
                <a:off x="2228399" y="6677992"/>
                <a:ext cx="424719" cy="157812"/>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8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191" name="四角形: 角を丸くする 190">
                <a:extLst>
                  <a:ext uri="{FF2B5EF4-FFF2-40B4-BE49-F238E27FC236}">
                    <a16:creationId xmlns:a16="http://schemas.microsoft.com/office/drawing/2014/main" id="{DF29FF92-4C88-8B5C-ADC6-FB373FDA348D}"/>
                  </a:ext>
                </a:extLst>
              </p:cNvPr>
              <p:cNvSpPr/>
              <p:nvPr/>
            </p:nvSpPr>
            <p:spPr>
              <a:xfrm>
                <a:off x="2228399" y="6473933"/>
                <a:ext cx="424719" cy="157812"/>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800" b="1" dirty="0">
                    <a:latin typeface="BIZ UDPゴシック" panose="020B0400000000000000" pitchFamily="50" charset="-128"/>
                    <a:ea typeface="BIZ UDPゴシック" panose="020B0400000000000000" pitchFamily="50" charset="-128"/>
                  </a:rPr>
                  <a:t>戦略</a:t>
                </a:r>
                <a:r>
                  <a:rPr kumimoji="1" lang="en-US" altLang="ja-JP" sz="800" b="1" dirty="0">
                    <a:latin typeface="BIZ UDPゴシック" panose="020B0400000000000000" pitchFamily="50" charset="-128"/>
                    <a:ea typeface="BIZ UDPゴシック" panose="020B0400000000000000" pitchFamily="50" charset="-128"/>
                  </a:rPr>
                  <a:t>A</a:t>
                </a:r>
                <a:endParaRPr kumimoji="1" lang="ja-JP" altLang="en-US" sz="800" b="1" dirty="0">
                  <a:latin typeface="BIZ UDPゴシック" panose="020B0400000000000000" pitchFamily="50" charset="-128"/>
                  <a:ea typeface="BIZ UDPゴシック" panose="020B0400000000000000" pitchFamily="50" charset="-128"/>
                </a:endParaRPr>
              </a:p>
            </p:txBody>
          </p:sp>
        </p:grpSp>
      </p:grpSp>
      <p:sp>
        <p:nvSpPr>
          <p:cNvPr id="192" name="テキスト ボックス 191">
            <a:extLst>
              <a:ext uri="{FF2B5EF4-FFF2-40B4-BE49-F238E27FC236}">
                <a16:creationId xmlns:a16="http://schemas.microsoft.com/office/drawing/2014/main" id="{3B6B7E85-CE89-8625-412E-B3B2DAB796DE}"/>
              </a:ext>
            </a:extLst>
          </p:cNvPr>
          <p:cNvSpPr txBox="1"/>
          <p:nvPr/>
        </p:nvSpPr>
        <p:spPr>
          <a:xfrm>
            <a:off x="5680321" y="6648212"/>
            <a:ext cx="1258678" cy="369332"/>
          </a:xfrm>
          <a:prstGeom prst="rect">
            <a:avLst/>
          </a:prstGeom>
          <a:noFill/>
        </p:spPr>
        <p:txBody>
          <a:bodyPr wrap="none" rtlCol="0">
            <a:spAutoFit/>
          </a:bodyPr>
          <a:lstStyle/>
          <a:p>
            <a:r>
              <a:rPr kumimoji="1" lang="ja-JP" altLang="en-US" sz="900" dirty="0">
                <a:solidFill>
                  <a:srgbClr val="31926F"/>
                </a:solidFill>
                <a:latin typeface="BIZ UDPゴシック" panose="020B0400000000000000" pitchFamily="50" charset="-128"/>
                <a:ea typeface="BIZ UDPゴシック" panose="020B0400000000000000" pitchFamily="50" charset="-128"/>
              </a:rPr>
              <a:t>事例を分析・整備して</a:t>
            </a:r>
            <a:br>
              <a:rPr kumimoji="1" lang="en-US" altLang="ja-JP" sz="900" dirty="0">
                <a:solidFill>
                  <a:srgbClr val="31926F"/>
                </a:solidFill>
                <a:latin typeface="BIZ UDPゴシック" panose="020B0400000000000000" pitchFamily="50" charset="-128"/>
                <a:ea typeface="BIZ UDPゴシック" panose="020B0400000000000000" pitchFamily="50" charset="-128"/>
              </a:rPr>
            </a:br>
            <a:r>
              <a:rPr kumimoji="1" lang="ja-JP" altLang="en-US" sz="900" dirty="0">
                <a:solidFill>
                  <a:srgbClr val="31926F"/>
                </a:solidFill>
                <a:latin typeface="BIZ UDPゴシック" panose="020B0400000000000000" pitchFamily="50" charset="-128"/>
                <a:ea typeface="BIZ UDPゴシック" panose="020B0400000000000000" pitchFamily="50" charset="-128"/>
              </a:rPr>
              <a:t>ガイドブックに反映</a:t>
            </a:r>
            <a:endParaRPr kumimoji="1" lang="en-US" altLang="ja-JP" sz="900" dirty="0">
              <a:solidFill>
                <a:srgbClr val="31926F"/>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7FEAB0B6-AE05-4BD0-983E-DA33B058D948}"/>
              </a:ext>
            </a:extLst>
          </p:cNvPr>
          <p:cNvSpPr/>
          <p:nvPr/>
        </p:nvSpPr>
        <p:spPr>
          <a:xfrm>
            <a:off x="503238" y="1739831"/>
            <a:ext cx="6553200" cy="2659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indent="144000" algn="just" defTabSz="1425495" fontAlgn="ctr">
              <a:lnSpc>
                <a:spcPct val="120000"/>
              </a:lnSpc>
              <a:defRPr/>
            </a:pPr>
            <a:r>
              <a:rPr kumimoji="1" lang="ja-JP" altLang="en-US" sz="1200" dirty="0">
                <a:solidFill>
                  <a:schemeClr val="tx1"/>
                </a:solidFill>
                <a:latin typeface="+mn-ea"/>
                <a:ea typeface="BIZ UDPゴシック" panose="020B0400000000000000" pitchFamily="50" charset="-128"/>
              </a:rPr>
              <a:t>本書は主に、各自治体が庁舎の建て替え等（建て替え、移設、リノベーション等）の実施を検討する際に、</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推進担当及び新庁舎整備担当が、</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推進の視点から考慮すべき事項の参考とするためにまとめたものであり、</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推進担当部署と新庁舎整備担当部署のほかに、各部署の関係者に活用頂くことを想定している。</a:t>
            </a:r>
            <a:endParaRPr kumimoji="1" lang="en-US" altLang="ja-JP" sz="1200" dirty="0">
              <a:solidFill>
                <a:schemeClr val="tx1"/>
              </a:solidFill>
              <a:latin typeface="+mn-ea"/>
              <a:ea typeface="BIZ UDPゴシック" panose="020B0400000000000000" pitchFamily="50" charset="-128"/>
            </a:endParaRPr>
          </a:p>
          <a:p>
            <a:pPr indent="144000" algn="just" defTabSz="1425495" fontAlgn="ctr">
              <a:lnSpc>
                <a:spcPct val="120000"/>
              </a:lnSpc>
              <a:defRPr/>
            </a:pPr>
            <a:endParaRPr kumimoji="1" lang="ja-JP" altLang="en-US" sz="1200" dirty="0">
              <a:solidFill>
                <a:schemeClr val="tx1"/>
              </a:solidFill>
              <a:latin typeface="+mn-ea"/>
              <a:ea typeface="BIZ UDPゴシック" panose="020B0400000000000000" pitchFamily="50" charset="-128"/>
            </a:endParaRPr>
          </a:p>
          <a:p>
            <a:pPr indent="144000" algn="just" defTabSz="1425495" fontAlgn="ctr">
              <a:lnSpc>
                <a:spcPct val="120000"/>
              </a:lnSpc>
              <a:defRPr/>
            </a:pPr>
            <a:r>
              <a:rPr kumimoji="1" lang="ja-JP" altLang="en-US" sz="1200" dirty="0">
                <a:solidFill>
                  <a:schemeClr val="tx1"/>
                </a:solidFill>
                <a:latin typeface="+mn-ea"/>
                <a:ea typeface="BIZ UDPゴシック" panose="020B0400000000000000" pitchFamily="50" charset="-128"/>
              </a:rPr>
              <a:t>また、上述のとおり本書は「庁舎建て替え等」を想定したものとなっているが、庁舎建て替え等を伴わない場合であっても</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を推進することは可能であり、建て替え等を予定されていない自治体の</a:t>
            </a:r>
            <a:r>
              <a:rPr kumimoji="1" lang="en-US" altLang="ja-JP" sz="1200" dirty="0">
                <a:solidFill>
                  <a:schemeClr val="tx1"/>
                </a:solidFill>
                <a:latin typeface="+mn-ea"/>
                <a:ea typeface="BIZ UDPゴシック" panose="020B0400000000000000" pitchFamily="50" charset="-128"/>
              </a:rPr>
              <a:t>DX</a:t>
            </a:r>
            <a:r>
              <a:rPr kumimoji="1" lang="ja-JP" altLang="en-US" sz="1200" dirty="0">
                <a:solidFill>
                  <a:schemeClr val="tx1"/>
                </a:solidFill>
                <a:latin typeface="+mn-ea"/>
                <a:ea typeface="BIZ UDPゴシック" panose="020B0400000000000000" pitchFamily="50" charset="-128"/>
              </a:rPr>
              <a:t>推進担当部署及び各部署の関係者においても本書を活用されたい。</a:t>
            </a:r>
          </a:p>
          <a:p>
            <a:pPr indent="144000" algn="just" defTabSz="1425495" fontAlgn="ctr">
              <a:lnSpc>
                <a:spcPct val="120000"/>
              </a:lnSpc>
              <a:defRPr/>
            </a:pPr>
            <a:endParaRPr kumimoji="1" lang="en-US" altLang="ja-JP" sz="1200" dirty="0">
              <a:solidFill>
                <a:schemeClr val="tx1"/>
              </a:solidFill>
              <a:latin typeface="+mn-ea"/>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取りまとめに当たっては、建て替え等を完了、実施中、</a:t>
            </a:r>
            <a:r>
              <a:rPr kumimoji="1" lang="ja-JP" altLang="en-US" sz="1200" dirty="0">
                <a:solidFill>
                  <a:schemeClr val="tx1"/>
                </a:solidFill>
                <a:latin typeface="BIZ UDPゴシック" panose="020B0400000000000000" pitchFamily="50" charset="-128"/>
                <a:ea typeface="BIZ UDPゴシック" panose="020B0400000000000000" pitchFamily="50" charset="-128"/>
              </a:rPr>
              <a:t>及び</a:t>
            </a:r>
            <a:r>
              <a:rPr kumimoji="1" lang="ja-JP" altLang="en-US" sz="1200" dirty="0">
                <a:solidFill>
                  <a:srgbClr val="000000"/>
                </a:solidFill>
                <a:latin typeface="BIZ UDPゴシック" panose="020B0400000000000000" pitchFamily="50" charset="-128"/>
                <a:ea typeface="BIZ UDPゴシック" panose="020B0400000000000000" pitchFamily="50" charset="-128"/>
              </a:rPr>
              <a:t>現在計画中である全国の自治体等（計</a:t>
            </a:r>
            <a:r>
              <a:rPr kumimoji="1" lang="en-US" altLang="ja-JP" sz="1200" dirty="0">
                <a:solidFill>
                  <a:srgbClr val="000000"/>
                </a:solidFill>
                <a:latin typeface="BIZ UDPゴシック" panose="020B0400000000000000" pitchFamily="50" charset="-128"/>
                <a:ea typeface="BIZ UDPゴシック" panose="020B0400000000000000" pitchFamily="50" charset="-128"/>
              </a:rPr>
              <a:t>24</a:t>
            </a:r>
            <a:r>
              <a:rPr kumimoji="1" lang="ja-JP" altLang="en-US" sz="1200" dirty="0">
                <a:solidFill>
                  <a:srgbClr val="000000"/>
                </a:solidFill>
                <a:latin typeface="BIZ UDPゴシック" panose="020B0400000000000000" pitchFamily="50" charset="-128"/>
                <a:ea typeface="BIZ UDPゴシック" panose="020B0400000000000000" pitchFamily="50" charset="-128"/>
              </a:rPr>
              <a:t>団体）にヒアリング調査を実施し、そこで得られた示唆を適宜取り入れている。各自治体へのヒアリング結果に係る詳細は、別途「事例集」としてまとめているので、そちらも参照されたい。</a:t>
            </a:r>
          </a:p>
        </p:txBody>
      </p:sp>
    </p:spTree>
    <p:extLst>
      <p:ext uri="{BB962C8B-B14F-4D97-AF65-F5344CB8AC3E}">
        <p14:creationId xmlns:p14="http://schemas.microsoft.com/office/powerpoint/2010/main" val="2202982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60</a:t>
            </a:fld>
            <a:endParaRPr kumimoji="1" lang="ja-JP" altLang="en-US" dirty="0"/>
          </a:p>
        </p:txBody>
      </p:sp>
      <p:sp>
        <p:nvSpPr>
          <p:cNvPr id="8" name="テキスト プレースホルダー 7">
            <a:extLst>
              <a:ext uri="{FF2B5EF4-FFF2-40B4-BE49-F238E27FC236}">
                <a16:creationId xmlns:a16="http://schemas.microsoft.com/office/drawing/2014/main" id="{47D777FE-2ED7-196E-181D-16C711CA11A8}"/>
              </a:ext>
            </a:extLst>
          </p:cNvPr>
          <p:cNvSpPr>
            <a:spLocks noGrp="1"/>
          </p:cNvSpPr>
          <p:nvPr>
            <p:ph type="body" sz="quarter" idx="14"/>
          </p:nvPr>
        </p:nvSpPr>
        <p:spPr>
          <a:xfrm>
            <a:off x="4716684" y="361990"/>
            <a:ext cx="2339153" cy="332399"/>
          </a:xfrm>
        </p:spPr>
        <p:txBody>
          <a:bodyPr/>
          <a:lstStyle/>
          <a:p>
            <a:r>
              <a:rPr lang="en-US" altLang="ja-JP" dirty="0"/>
              <a:t>4-7.</a:t>
            </a:r>
            <a:r>
              <a:rPr lang="ja-JP" altLang="en-US" dirty="0"/>
              <a:t> 行政手続きのオンライン申請</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302153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3417688"/>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endParaRPr kumimoji="1" lang="zh-TW"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令和</a:t>
            </a:r>
            <a:r>
              <a:rPr lang="en-US" altLang="ja-JP" sz="1200" dirty="0"/>
              <a:t>5</a:t>
            </a:r>
            <a:r>
              <a:rPr lang="ja-JP" altLang="en-US" sz="1200" dirty="0"/>
              <a:t>年（</a:t>
            </a:r>
            <a:r>
              <a:rPr lang="en-US" altLang="ja-JP" sz="1200" dirty="0"/>
              <a:t>2023</a:t>
            </a:r>
            <a:r>
              <a:rPr lang="ja-JP" altLang="en-US" sz="1200" dirty="0"/>
              <a:t>年）</a:t>
            </a:r>
            <a:r>
              <a:rPr lang="en-US" altLang="ja-JP" sz="1200" dirty="0"/>
              <a:t>4</a:t>
            </a:r>
            <a:r>
              <a:rPr lang="ja-JP" altLang="en-US" sz="1200" dirty="0"/>
              <a:t>月より、スマートフォンを利用した公的個人認証（マイナンバーカードを活用した本人認証）、手数料のオンライン決済等が可能な電子申請システム「オンライン手続かわさき（</a:t>
            </a:r>
            <a:r>
              <a:rPr lang="en-US" altLang="ja-JP" sz="1200" dirty="0"/>
              <a:t>e-KAWASAKI</a:t>
            </a:r>
            <a:r>
              <a:rPr lang="ja-JP" altLang="en-US" sz="1200" dirty="0"/>
              <a:t>）」の本格稼働を開始。全ての行政分野における手続きで、法令等により対面による審査・指導・相談や、証拠資料の原本提出が必要となるものを除いた</a:t>
            </a:r>
            <a:r>
              <a:rPr lang="en-US" altLang="ja-JP" sz="1200" dirty="0"/>
              <a:t>2,650</a:t>
            </a:r>
            <a:r>
              <a:rPr lang="ja-JP" altLang="en-US" sz="1200" dirty="0"/>
              <a:t>手続きを対象に原則オンライン化を実施している。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501770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538698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行政手続きのオンライン申請を検討するに当たっては、当該施策と関連性が高い以下の戦略についても参照されたい。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981032"/>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コンテンツ プレースホルダー 17">
            <a:extLst>
              <a:ext uri="{FF2B5EF4-FFF2-40B4-BE49-F238E27FC236}">
                <a16:creationId xmlns:a16="http://schemas.microsoft.com/office/drawing/2014/main" id="{EEE6D807-A4A8-CCE9-DCFD-F38374174870}"/>
              </a:ext>
            </a:extLst>
          </p:cNvPr>
          <p:cNvSpPr txBox="1">
            <a:spLocks/>
          </p:cNvSpPr>
          <p:nvPr/>
        </p:nvSpPr>
        <p:spPr>
          <a:xfrm>
            <a:off x="530196" y="1371600"/>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6" name="コンテンツ プレースホルダー 17">
            <a:extLst>
              <a:ext uri="{FF2B5EF4-FFF2-40B4-BE49-F238E27FC236}">
                <a16:creationId xmlns:a16="http://schemas.microsoft.com/office/drawing/2014/main" id="{EF43BD5D-7D2A-10ED-58C0-CEFBDBC40336}"/>
              </a:ext>
            </a:extLst>
          </p:cNvPr>
          <p:cNvSpPr txBox="1">
            <a:spLocks/>
          </p:cNvSpPr>
          <p:nvPr/>
        </p:nvSpPr>
        <p:spPr>
          <a:xfrm>
            <a:off x="1487933" y="1776668"/>
            <a:ext cx="556850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オンライン申請の早期拡充</a:t>
            </a:r>
            <a:endParaRPr lang="en-US" altLang="ja-JP" sz="1200" dirty="0"/>
          </a:p>
          <a:p>
            <a:pPr marL="0" indent="144000" algn="just" fontAlgn="ctr">
              <a:lnSpc>
                <a:spcPct val="120000"/>
              </a:lnSpc>
              <a:spcBef>
                <a:spcPts val="0"/>
              </a:spcBef>
              <a:buNone/>
            </a:pPr>
            <a:r>
              <a:rPr lang="ja-JP" altLang="en-US" sz="1200" dirty="0"/>
              <a:t>早い段階からオンライン申請を拡充し、住民に浸透させていくことで、来庁者が減少し、必要な窓口が最小限となる。これにより、真に必要な機能に絞った庁舎設計が可能となる。</a:t>
            </a:r>
          </a:p>
        </p:txBody>
      </p:sp>
      <p:pic>
        <p:nvPicPr>
          <p:cNvPr id="9" name="図 8" descr="アイコン&#10;&#10;自動的に生成された説明">
            <a:extLst>
              <a:ext uri="{FF2B5EF4-FFF2-40B4-BE49-F238E27FC236}">
                <a16:creationId xmlns:a16="http://schemas.microsoft.com/office/drawing/2014/main" id="{727456A1-891A-01C1-7880-FCBE3008E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196" y="1820822"/>
            <a:ext cx="828000" cy="828000"/>
          </a:xfrm>
          <a:prstGeom prst="rect">
            <a:avLst/>
          </a:prstGeom>
        </p:spPr>
      </p:pic>
    </p:spTree>
    <p:extLst>
      <p:ext uri="{BB962C8B-B14F-4D97-AF65-F5344CB8AC3E}">
        <p14:creationId xmlns:p14="http://schemas.microsoft.com/office/powerpoint/2010/main" val="1669653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61</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4-8. </a:t>
            </a:r>
            <a:r>
              <a:rPr kumimoji="1" lang="ja-JP" altLang="en-US" dirty="0"/>
              <a:t>　　　　　決済方法</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61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施策⑧</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40718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None/>
            </a:pPr>
            <a:r>
              <a:rPr lang="ja-JP" altLang="en-US" sz="1200" dirty="0"/>
              <a:t>窓口で証明書を発行する際の手数料等については、現金による支払いが一般的である。しかし、日常生活におけるキャッシュレス決済利用者は増えており、手数料等の支払い方法の選択肢が増えることは、住民の利便性向上に繋がる。また、キャッシュレス決済を推進することにより、現金の管理による職員の負担軽減も期待できる。</a:t>
            </a:r>
            <a:endParaRPr lang="en-US" altLang="ja-JP" sz="1200" dirty="0"/>
          </a:p>
          <a:p>
            <a:pPr marL="0" indent="144000">
              <a:lnSpc>
                <a:spcPts val="1600"/>
              </a:lnSpc>
              <a:spcBef>
                <a:spcPts val="0"/>
              </a:spcBef>
              <a:buNone/>
            </a:pPr>
            <a:r>
              <a:rPr lang="ja-JP" altLang="en-US" sz="1200" dirty="0"/>
              <a:t>キャッシュレス決済の導入に当たっては、経済産業省より、「公共施設・自治体窓口におけるキャッシュレス決済導入手順書</a:t>
            </a:r>
            <a:r>
              <a:rPr lang="en-US" altLang="ja-JP" sz="1200" baseline="30000" dirty="0"/>
              <a:t>*1</a:t>
            </a:r>
            <a:r>
              <a:rPr lang="ja-JP" altLang="en-US" sz="1200" dirty="0"/>
              <a:t>」が取りまとめられているため、参照されたい。</a:t>
            </a:r>
            <a:endParaRPr lang="en-US" altLang="ja-JP" sz="1200" dirty="0"/>
          </a:p>
          <a:p>
            <a:pPr marL="0" indent="144000">
              <a:lnSpc>
                <a:spcPts val="1600"/>
              </a:lnSpc>
              <a:spcBef>
                <a:spcPts val="0"/>
              </a:spcBef>
              <a:buNone/>
            </a:pPr>
            <a:r>
              <a:rPr lang="ja-JP" altLang="en-US" sz="1200" dirty="0"/>
              <a:t>ここでは、決済方法の拡充に当たって、議論を進める中での工夫や留意点について述べる。</a:t>
            </a:r>
            <a:endParaRPr lang="en-US" altLang="ja-JP" sz="1200" dirty="0"/>
          </a:p>
        </p:txBody>
      </p:sp>
      <p:grpSp>
        <p:nvGrpSpPr>
          <p:cNvPr id="14" name="グループ化 13">
            <a:extLst>
              <a:ext uri="{FF2B5EF4-FFF2-40B4-BE49-F238E27FC236}">
                <a16:creationId xmlns:a16="http://schemas.microsoft.com/office/drawing/2014/main" id="{B82971A6-528F-A954-005C-B2AD5C336F01}"/>
              </a:ext>
            </a:extLst>
          </p:cNvPr>
          <p:cNvGrpSpPr/>
          <p:nvPr/>
        </p:nvGrpSpPr>
        <p:grpSpPr>
          <a:xfrm>
            <a:off x="503196" y="6427157"/>
            <a:ext cx="6552000" cy="252000"/>
            <a:chOff x="504000" y="5705617"/>
            <a:chExt cx="6552000" cy="252000"/>
          </a:xfrm>
        </p:grpSpPr>
        <p:sp>
          <p:nvSpPr>
            <p:cNvPr id="15" name="正方形/長方形 14">
              <a:extLst>
                <a:ext uri="{FF2B5EF4-FFF2-40B4-BE49-F238E27FC236}">
                  <a16:creationId xmlns:a16="http://schemas.microsoft.com/office/drawing/2014/main" id="{1EBF800F-834B-C66C-1C98-4A74920F6299}"/>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AC76E636-54EF-9370-6282-84ECB81807E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72" name="コンテンツ プレースホルダー 17">
            <a:extLst>
              <a:ext uri="{FF2B5EF4-FFF2-40B4-BE49-F238E27FC236}">
                <a16:creationId xmlns:a16="http://schemas.microsoft.com/office/drawing/2014/main" id="{633CCACD-CCCE-D15A-D2BD-484258D7998F}"/>
              </a:ext>
            </a:extLst>
          </p:cNvPr>
          <p:cNvSpPr txBox="1">
            <a:spLocks/>
          </p:cNvSpPr>
          <p:nvPr/>
        </p:nvSpPr>
        <p:spPr>
          <a:xfrm>
            <a:off x="1521960" y="6823366"/>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代行手数料</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決済代行サービスを利用する場合は、代行手数料が必要となる。代行手数料については、将来的に変動する可能性もあるため留意する必要がある。</a:t>
            </a:r>
          </a:p>
          <a:p>
            <a:pPr marL="0" indent="0" algn="just" fontAlgn="ctr">
              <a:lnSpc>
                <a:spcPct val="120000"/>
              </a:lnSpc>
              <a:spcBef>
                <a:spcPts val="0"/>
              </a:spcBef>
              <a:buNone/>
            </a:pPr>
            <a:endParaRPr lang="ja-JP" altLang="en-US" sz="1200" dirty="0"/>
          </a:p>
        </p:txBody>
      </p:sp>
      <p:sp>
        <p:nvSpPr>
          <p:cNvPr id="75" name="コンテンツ プレースホルダー 17">
            <a:extLst>
              <a:ext uri="{FF2B5EF4-FFF2-40B4-BE49-F238E27FC236}">
                <a16:creationId xmlns:a16="http://schemas.microsoft.com/office/drawing/2014/main" id="{EF0DE77E-7940-FF3E-1F2E-BD0F06AE4E9A}"/>
              </a:ext>
            </a:extLst>
          </p:cNvPr>
          <p:cNvSpPr txBox="1">
            <a:spLocks/>
          </p:cNvSpPr>
          <p:nvPr/>
        </p:nvSpPr>
        <p:spPr>
          <a:xfrm>
            <a:off x="1514323" y="7824778"/>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設置場所</a:t>
            </a:r>
          </a:p>
          <a:p>
            <a:pPr marL="0" indent="144000" algn="just" fontAlgn="ctr">
              <a:lnSpc>
                <a:spcPct val="120000"/>
              </a:lnSpc>
              <a:spcBef>
                <a:spcPts val="0"/>
              </a:spcBef>
              <a:buNone/>
            </a:pPr>
            <a:r>
              <a:rPr lang="ja-JP" altLang="en-US" sz="1200" dirty="0"/>
              <a:t>決済端末は据え置き型のものと持ち運び可能なものがあるため、窓口の運用方法に合わせて選択することが重要である。セミセルフレジのような据え置き型の場合は、設置場所の検討も必要となる。</a:t>
            </a:r>
          </a:p>
        </p:txBody>
      </p:sp>
      <p:sp>
        <p:nvSpPr>
          <p:cNvPr id="17" name="Freeform 26">
            <a:extLst>
              <a:ext uri="{FF2B5EF4-FFF2-40B4-BE49-F238E27FC236}">
                <a16:creationId xmlns:a16="http://schemas.microsoft.com/office/drawing/2014/main" id="{057C60BC-4B1C-53F7-B773-36403190F670}"/>
              </a:ext>
            </a:extLst>
          </p:cNvPr>
          <p:cNvSpPr>
            <a:spLocks noChangeAspect="1" noEditPoints="1"/>
          </p:cNvSpPr>
          <p:nvPr/>
        </p:nvSpPr>
        <p:spPr bwMode="auto">
          <a:xfrm>
            <a:off x="512117" y="6880687"/>
            <a:ext cx="828000" cy="796443"/>
          </a:xfrm>
          <a:custGeom>
            <a:avLst/>
            <a:gdLst>
              <a:gd name="T0" fmla="*/ 214 w 361"/>
              <a:gd name="T1" fmla="*/ 0 h 347"/>
              <a:gd name="T2" fmla="*/ 55 w 361"/>
              <a:gd name="T3" fmla="*/ 97 h 347"/>
              <a:gd name="T4" fmla="*/ 57 w 361"/>
              <a:gd name="T5" fmla="*/ 303 h 347"/>
              <a:gd name="T6" fmla="*/ 263 w 361"/>
              <a:gd name="T7" fmla="*/ 306 h 347"/>
              <a:gd name="T8" fmla="*/ 318 w 361"/>
              <a:gd name="T9" fmla="*/ 251 h 347"/>
              <a:gd name="T10" fmla="*/ 361 w 361"/>
              <a:gd name="T11" fmla="*/ 147 h 347"/>
              <a:gd name="T12" fmla="*/ 68 w 361"/>
              <a:gd name="T13" fmla="*/ 121 h 347"/>
              <a:gd name="T14" fmla="*/ 214 w 361"/>
              <a:gd name="T15" fmla="*/ 294 h 347"/>
              <a:gd name="T16" fmla="*/ 240 w 361"/>
              <a:gd name="T17" fmla="*/ 294 h 347"/>
              <a:gd name="T18" fmla="*/ 94 w 361"/>
              <a:gd name="T19" fmla="*/ 266 h 347"/>
              <a:gd name="T20" fmla="*/ 336 w 361"/>
              <a:gd name="T21" fmla="*/ 147 h 347"/>
              <a:gd name="T22" fmla="*/ 91 w 361"/>
              <a:gd name="T23" fmla="*/ 147 h 347"/>
              <a:gd name="T24" fmla="*/ 336 w 361"/>
              <a:gd name="T25" fmla="*/ 147 h 347"/>
              <a:gd name="T26" fmla="*/ 40 w 361"/>
              <a:gd name="T27" fmla="*/ 150 h 347"/>
              <a:gd name="T28" fmla="*/ 83 w 361"/>
              <a:gd name="T29" fmla="*/ 278 h 347"/>
              <a:gd name="T30" fmla="*/ 211 w 361"/>
              <a:gd name="T31" fmla="*/ 319 h 347"/>
              <a:gd name="T32" fmla="*/ 162 w 361"/>
              <a:gd name="T33" fmla="*/ 331 h 347"/>
              <a:gd name="T34" fmla="*/ 280 w 361"/>
              <a:gd name="T35" fmla="*/ 68 h 347"/>
              <a:gd name="T36" fmla="*/ 266 w 361"/>
              <a:gd name="T37" fmla="*/ 126 h 347"/>
              <a:gd name="T38" fmla="*/ 266 w 361"/>
              <a:gd name="T39" fmla="*/ 147 h 347"/>
              <a:gd name="T40" fmla="*/ 225 w 361"/>
              <a:gd name="T41" fmla="*/ 152 h 347"/>
              <a:gd name="T42" fmla="*/ 266 w 361"/>
              <a:gd name="T43" fmla="*/ 170 h 347"/>
              <a:gd name="T44" fmla="*/ 266 w 361"/>
              <a:gd name="T45" fmla="*/ 190 h 347"/>
              <a:gd name="T46" fmla="*/ 225 w 361"/>
              <a:gd name="T47" fmla="*/ 240 h 347"/>
              <a:gd name="T48" fmla="*/ 202 w 361"/>
              <a:gd name="T49" fmla="*/ 190 h 347"/>
              <a:gd name="T50" fmla="*/ 151 w 361"/>
              <a:gd name="T51" fmla="*/ 180 h 347"/>
              <a:gd name="T52" fmla="*/ 202 w 361"/>
              <a:gd name="T53" fmla="*/ 170 h 347"/>
              <a:gd name="T54" fmla="*/ 199 w 361"/>
              <a:gd name="T55" fmla="*/ 147 h 347"/>
              <a:gd name="T56" fmla="*/ 151 w 361"/>
              <a:gd name="T57" fmla="*/ 137 h 347"/>
              <a:gd name="T58" fmla="*/ 185 w 361"/>
              <a:gd name="T59" fmla="*/ 126 h 347"/>
              <a:gd name="T60" fmla="*/ 173 w 361"/>
              <a:gd name="T61" fmla="*/ 68 h 347"/>
              <a:gd name="T62" fmla="*/ 216 w 361"/>
              <a:gd name="T63" fmla="*/ 126 h 347"/>
              <a:gd name="T64" fmla="*/ 280 w 361"/>
              <a:gd name="T65" fmla="*/ 6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347">
                <a:moveTo>
                  <a:pt x="361" y="147"/>
                </a:moveTo>
                <a:cubicBezTo>
                  <a:pt x="361" y="66"/>
                  <a:pt x="295" y="0"/>
                  <a:pt x="214" y="0"/>
                </a:cubicBezTo>
                <a:cubicBezTo>
                  <a:pt x="171" y="0"/>
                  <a:pt x="133" y="18"/>
                  <a:pt x="106" y="46"/>
                </a:cubicBezTo>
                <a:cubicBezTo>
                  <a:pt x="55" y="97"/>
                  <a:pt x="55" y="97"/>
                  <a:pt x="55" y="97"/>
                </a:cubicBezTo>
                <a:cubicBezTo>
                  <a:pt x="55" y="97"/>
                  <a:pt x="55" y="97"/>
                  <a:pt x="55" y="97"/>
                </a:cubicBezTo>
                <a:cubicBezTo>
                  <a:pt x="0" y="155"/>
                  <a:pt x="1" y="247"/>
                  <a:pt x="57" y="303"/>
                </a:cubicBezTo>
                <a:cubicBezTo>
                  <a:pt x="85" y="331"/>
                  <a:pt x="122" y="347"/>
                  <a:pt x="162" y="347"/>
                </a:cubicBezTo>
                <a:cubicBezTo>
                  <a:pt x="200" y="347"/>
                  <a:pt x="236" y="332"/>
                  <a:pt x="263" y="306"/>
                </a:cubicBezTo>
                <a:cubicBezTo>
                  <a:pt x="263" y="306"/>
                  <a:pt x="263" y="306"/>
                  <a:pt x="263" y="306"/>
                </a:cubicBezTo>
                <a:cubicBezTo>
                  <a:pt x="318" y="251"/>
                  <a:pt x="318" y="251"/>
                  <a:pt x="318" y="251"/>
                </a:cubicBezTo>
                <a:cubicBezTo>
                  <a:pt x="318" y="251"/>
                  <a:pt x="318" y="251"/>
                  <a:pt x="318" y="251"/>
                </a:cubicBezTo>
                <a:cubicBezTo>
                  <a:pt x="344" y="224"/>
                  <a:pt x="361" y="188"/>
                  <a:pt x="361" y="147"/>
                </a:cubicBezTo>
                <a:close/>
                <a:moveTo>
                  <a:pt x="67" y="121"/>
                </a:moveTo>
                <a:cubicBezTo>
                  <a:pt x="68" y="121"/>
                  <a:pt x="68" y="121"/>
                  <a:pt x="68" y="121"/>
                </a:cubicBezTo>
                <a:cubicBezTo>
                  <a:pt x="67" y="130"/>
                  <a:pt x="66" y="138"/>
                  <a:pt x="66" y="147"/>
                </a:cubicBezTo>
                <a:cubicBezTo>
                  <a:pt x="66" y="228"/>
                  <a:pt x="132" y="294"/>
                  <a:pt x="214" y="294"/>
                </a:cubicBezTo>
                <a:cubicBezTo>
                  <a:pt x="222" y="294"/>
                  <a:pt x="231" y="294"/>
                  <a:pt x="240" y="292"/>
                </a:cubicBezTo>
                <a:cubicBezTo>
                  <a:pt x="240" y="294"/>
                  <a:pt x="240" y="294"/>
                  <a:pt x="240" y="294"/>
                </a:cubicBezTo>
                <a:cubicBezTo>
                  <a:pt x="223" y="301"/>
                  <a:pt x="206" y="305"/>
                  <a:pt x="187" y="305"/>
                </a:cubicBezTo>
                <a:cubicBezTo>
                  <a:pt x="152" y="305"/>
                  <a:pt x="119" y="291"/>
                  <a:pt x="94" y="266"/>
                </a:cubicBezTo>
                <a:cubicBezTo>
                  <a:pt x="55" y="227"/>
                  <a:pt x="46" y="169"/>
                  <a:pt x="67" y="121"/>
                </a:cubicBezTo>
                <a:close/>
                <a:moveTo>
                  <a:pt x="336" y="147"/>
                </a:moveTo>
                <a:cubicBezTo>
                  <a:pt x="336" y="215"/>
                  <a:pt x="281" y="269"/>
                  <a:pt x="214" y="269"/>
                </a:cubicBezTo>
                <a:cubicBezTo>
                  <a:pt x="146" y="269"/>
                  <a:pt x="91" y="215"/>
                  <a:pt x="91" y="147"/>
                </a:cubicBezTo>
                <a:cubicBezTo>
                  <a:pt x="91" y="79"/>
                  <a:pt x="146" y="25"/>
                  <a:pt x="214" y="25"/>
                </a:cubicBezTo>
                <a:cubicBezTo>
                  <a:pt x="281" y="25"/>
                  <a:pt x="336" y="79"/>
                  <a:pt x="336" y="147"/>
                </a:cubicBezTo>
                <a:close/>
                <a:moveTo>
                  <a:pt x="69" y="292"/>
                </a:moveTo>
                <a:cubicBezTo>
                  <a:pt x="30" y="254"/>
                  <a:pt x="21" y="197"/>
                  <a:pt x="40" y="150"/>
                </a:cubicBezTo>
                <a:cubicBezTo>
                  <a:pt x="42" y="150"/>
                  <a:pt x="42" y="150"/>
                  <a:pt x="42" y="150"/>
                </a:cubicBezTo>
                <a:cubicBezTo>
                  <a:pt x="35" y="195"/>
                  <a:pt x="48" y="243"/>
                  <a:pt x="83" y="278"/>
                </a:cubicBezTo>
                <a:cubicBezTo>
                  <a:pt x="111" y="306"/>
                  <a:pt x="148" y="321"/>
                  <a:pt x="187" y="321"/>
                </a:cubicBezTo>
                <a:cubicBezTo>
                  <a:pt x="195" y="321"/>
                  <a:pt x="203" y="320"/>
                  <a:pt x="211" y="319"/>
                </a:cubicBezTo>
                <a:cubicBezTo>
                  <a:pt x="211" y="321"/>
                  <a:pt x="211" y="321"/>
                  <a:pt x="211" y="321"/>
                </a:cubicBezTo>
                <a:cubicBezTo>
                  <a:pt x="195" y="327"/>
                  <a:pt x="179" y="331"/>
                  <a:pt x="162" y="331"/>
                </a:cubicBezTo>
                <a:cubicBezTo>
                  <a:pt x="126" y="331"/>
                  <a:pt x="93" y="317"/>
                  <a:pt x="69" y="292"/>
                </a:cubicBezTo>
                <a:close/>
                <a:moveTo>
                  <a:pt x="280" y="68"/>
                </a:moveTo>
                <a:cubicBezTo>
                  <a:pt x="242" y="126"/>
                  <a:pt x="242" y="126"/>
                  <a:pt x="242" y="126"/>
                </a:cubicBezTo>
                <a:cubicBezTo>
                  <a:pt x="266" y="126"/>
                  <a:pt x="266" y="126"/>
                  <a:pt x="266" y="126"/>
                </a:cubicBezTo>
                <a:cubicBezTo>
                  <a:pt x="272" y="126"/>
                  <a:pt x="276" y="131"/>
                  <a:pt x="276" y="137"/>
                </a:cubicBezTo>
                <a:cubicBezTo>
                  <a:pt x="276" y="142"/>
                  <a:pt x="272" y="147"/>
                  <a:pt x="266" y="147"/>
                </a:cubicBezTo>
                <a:cubicBezTo>
                  <a:pt x="229" y="147"/>
                  <a:pt x="229" y="147"/>
                  <a:pt x="229" y="147"/>
                </a:cubicBezTo>
                <a:cubicBezTo>
                  <a:pt x="225" y="152"/>
                  <a:pt x="225" y="152"/>
                  <a:pt x="225" y="152"/>
                </a:cubicBezTo>
                <a:cubicBezTo>
                  <a:pt x="225" y="170"/>
                  <a:pt x="225" y="170"/>
                  <a:pt x="225" y="170"/>
                </a:cubicBezTo>
                <a:cubicBezTo>
                  <a:pt x="266" y="170"/>
                  <a:pt x="266" y="170"/>
                  <a:pt x="266" y="170"/>
                </a:cubicBezTo>
                <a:cubicBezTo>
                  <a:pt x="272" y="170"/>
                  <a:pt x="276" y="174"/>
                  <a:pt x="276" y="180"/>
                </a:cubicBezTo>
                <a:cubicBezTo>
                  <a:pt x="276" y="185"/>
                  <a:pt x="272" y="190"/>
                  <a:pt x="266" y="190"/>
                </a:cubicBezTo>
                <a:cubicBezTo>
                  <a:pt x="225" y="190"/>
                  <a:pt x="225" y="190"/>
                  <a:pt x="225" y="190"/>
                </a:cubicBezTo>
                <a:cubicBezTo>
                  <a:pt x="225" y="240"/>
                  <a:pt x="225" y="240"/>
                  <a:pt x="225" y="240"/>
                </a:cubicBezTo>
                <a:cubicBezTo>
                  <a:pt x="202" y="240"/>
                  <a:pt x="202" y="240"/>
                  <a:pt x="202" y="240"/>
                </a:cubicBezTo>
                <a:cubicBezTo>
                  <a:pt x="202" y="190"/>
                  <a:pt x="202" y="190"/>
                  <a:pt x="202" y="190"/>
                </a:cubicBezTo>
                <a:cubicBezTo>
                  <a:pt x="161" y="190"/>
                  <a:pt x="161" y="190"/>
                  <a:pt x="161" y="190"/>
                </a:cubicBezTo>
                <a:cubicBezTo>
                  <a:pt x="155" y="190"/>
                  <a:pt x="151" y="185"/>
                  <a:pt x="151" y="180"/>
                </a:cubicBezTo>
                <a:cubicBezTo>
                  <a:pt x="151" y="174"/>
                  <a:pt x="155" y="170"/>
                  <a:pt x="161" y="170"/>
                </a:cubicBezTo>
                <a:cubicBezTo>
                  <a:pt x="202" y="170"/>
                  <a:pt x="202" y="170"/>
                  <a:pt x="202" y="170"/>
                </a:cubicBezTo>
                <a:cubicBezTo>
                  <a:pt x="202" y="152"/>
                  <a:pt x="202" y="152"/>
                  <a:pt x="202" y="152"/>
                </a:cubicBezTo>
                <a:cubicBezTo>
                  <a:pt x="199" y="147"/>
                  <a:pt x="199" y="147"/>
                  <a:pt x="199" y="147"/>
                </a:cubicBezTo>
                <a:cubicBezTo>
                  <a:pt x="161" y="147"/>
                  <a:pt x="161" y="147"/>
                  <a:pt x="161" y="147"/>
                </a:cubicBezTo>
                <a:cubicBezTo>
                  <a:pt x="155" y="147"/>
                  <a:pt x="151" y="142"/>
                  <a:pt x="151" y="137"/>
                </a:cubicBezTo>
                <a:cubicBezTo>
                  <a:pt x="151" y="131"/>
                  <a:pt x="155" y="126"/>
                  <a:pt x="161" y="126"/>
                </a:cubicBezTo>
                <a:cubicBezTo>
                  <a:pt x="185" y="126"/>
                  <a:pt x="185" y="126"/>
                  <a:pt x="185" y="126"/>
                </a:cubicBezTo>
                <a:cubicBezTo>
                  <a:pt x="148" y="68"/>
                  <a:pt x="148" y="68"/>
                  <a:pt x="148" y="68"/>
                </a:cubicBezTo>
                <a:cubicBezTo>
                  <a:pt x="173" y="68"/>
                  <a:pt x="173" y="68"/>
                  <a:pt x="173" y="68"/>
                </a:cubicBezTo>
                <a:cubicBezTo>
                  <a:pt x="211" y="126"/>
                  <a:pt x="211" y="126"/>
                  <a:pt x="211" y="126"/>
                </a:cubicBezTo>
                <a:cubicBezTo>
                  <a:pt x="216" y="126"/>
                  <a:pt x="216" y="126"/>
                  <a:pt x="216" y="126"/>
                </a:cubicBezTo>
                <a:cubicBezTo>
                  <a:pt x="254" y="68"/>
                  <a:pt x="254" y="68"/>
                  <a:pt x="254" y="68"/>
                </a:cubicBezTo>
                <a:lnTo>
                  <a:pt x="280" y="68"/>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dirty="0">
              <a:solidFill>
                <a:schemeClr val="bg1"/>
              </a:solidFill>
              <a:latin typeface="+mj-ea"/>
              <a:ea typeface="+mj-ea"/>
            </a:endParaRPr>
          </a:p>
        </p:txBody>
      </p:sp>
      <p:pic>
        <p:nvPicPr>
          <p:cNvPr id="18" name="図 17" descr="アイコン&#10;&#10;中程度の精度で自動的に生成された説明">
            <a:extLst>
              <a:ext uri="{FF2B5EF4-FFF2-40B4-BE49-F238E27FC236}">
                <a16:creationId xmlns:a16="http://schemas.microsoft.com/office/drawing/2014/main" id="{30F5AE19-E8E8-DAF1-64A4-40480944FC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76" y="7853047"/>
            <a:ext cx="828000" cy="828000"/>
          </a:xfrm>
          <a:prstGeom prst="rect">
            <a:avLst/>
          </a:prstGeom>
        </p:spPr>
      </p:pic>
      <p:sp>
        <p:nvSpPr>
          <p:cNvPr id="22" name="テキスト ボックス 21">
            <a:extLst>
              <a:ext uri="{FF2B5EF4-FFF2-40B4-BE49-F238E27FC236}">
                <a16:creationId xmlns:a16="http://schemas.microsoft.com/office/drawing/2014/main" id="{ECDCDBF0-E958-3EF5-363C-1B40DF9ED95E}"/>
              </a:ext>
            </a:extLst>
          </p:cNvPr>
          <p:cNvSpPr txBox="1"/>
          <p:nvPr/>
        </p:nvSpPr>
        <p:spPr>
          <a:xfrm>
            <a:off x="503196" y="281183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「公共施設・自治体窓口におけるキャッシュレス決済導入手順書（第</a:t>
            </a:r>
            <a:r>
              <a:rPr lang="en-US" altLang="ja-JP" dirty="0"/>
              <a:t>3</a:t>
            </a:r>
            <a:r>
              <a:rPr lang="ja-JP" altLang="en-US" dirty="0"/>
              <a:t>版）」、経済産業省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27</a:t>
            </a:r>
            <a:r>
              <a:rPr lang="ja-JP" altLang="en-US" dirty="0"/>
              <a:t>日閲覧</a:t>
            </a:r>
          </a:p>
          <a:p>
            <a:pPr marL="0" indent="0" algn="l">
              <a:spcAft>
                <a:spcPts val="0"/>
              </a:spcAft>
              <a:buNone/>
            </a:pPr>
            <a:r>
              <a:rPr lang="ja-JP" altLang="en-US" dirty="0"/>
              <a:t>（</a:t>
            </a:r>
            <a:r>
              <a:rPr lang="en-US" altLang="ja-JP" dirty="0">
                <a:hlinkClick r:id="rId6"/>
              </a:rPr>
              <a:t>https://www.meti.go.jp/press/2022/08/20220819002/20220819002-a.pdf</a:t>
            </a:r>
            <a:r>
              <a:rPr lang="ja-JP" altLang="en-US" dirty="0"/>
              <a:t>）</a:t>
            </a:r>
          </a:p>
        </p:txBody>
      </p:sp>
      <p:pic>
        <p:nvPicPr>
          <p:cNvPr id="24" name="図 23" descr="アイコン&#10;&#10;自動的に生成された説明">
            <a:extLst>
              <a:ext uri="{FF2B5EF4-FFF2-40B4-BE49-F238E27FC236}">
                <a16:creationId xmlns:a16="http://schemas.microsoft.com/office/drawing/2014/main" id="{B44F96CA-7149-B298-51EB-763C2FA660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729" y="8851020"/>
            <a:ext cx="828000" cy="828000"/>
          </a:xfrm>
          <a:prstGeom prst="rect">
            <a:avLst/>
          </a:prstGeom>
        </p:spPr>
      </p:pic>
      <p:grpSp>
        <p:nvGrpSpPr>
          <p:cNvPr id="40" name="グループ化 39">
            <a:extLst>
              <a:ext uri="{FF2B5EF4-FFF2-40B4-BE49-F238E27FC236}">
                <a16:creationId xmlns:a16="http://schemas.microsoft.com/office/drawing/2014/main" id="{DAFA4F20-7A15-5CBE-8DC9-2E04498DA2F0}"/>
              </a:ext>
            </a:extLst>
          </p:cNvPr>
          <p:cNvGrpSpPr/>
          <p:nvPr/>
        </p:nvGrpSpPr>
        <p:grpSpPr>
          <a:xfrm>
            <a:off x="3964087" y="3313739"/>
            <a:ext cx="2932672" cy="2727301"/>
            <a:chOff x="672354" y="3106462"/>
            <a:chExt cx="2932672" cy="2727301"/>
          </a:xfrm>
        </p:grpSpPr>
        <p:sp>
          <p:nvSpPr>
            <p:cNvPr id="25" name="コンテンツ プレースホルダー 17">
              <a:extLst>
                <a:ext uri="{FF2B5EF4-FFF2-40B4-BE49-F238E27FC236}">
                  <a16:creationId xmlns:a16="http://schemas.microsoft.com/office/drawing/2014/main" id="{0D821081-5D42-0A33-EB2B-AB20344FE169}"/>
                </a:ext>
              </a:extLst>
            </p:cNvPr>
            <p:cNvSpPr txBox="1">
              <a:spLocks/>
            </p:cNvSpPr>
            <p:nvPr/>
          </p:nvSpPr>
          <p:spPr>
            <a:xfrm>
              <a:off x="672354" y="5247320"/>
              <a:ext cx="2932672"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場所を選ばないため、受付した窓口で、申請から支払いまで対応可能となる。職員派遣方式の窓口に効果的である。</a:t>
              </a:r>
            </a:p>
          </p:txBody>
        </p:sp>
        <p:sp>
          <p:nvSpPr>
            <p:cNvPr id="8" name="コンテンツ プレースホルダー 17">
              <a:extLst>
                <a:ext uri="{FF2B5EF4-FFF2-40B4-BE49-F238E27FC236}">
                  <a16:creationId xmlns:a16="http://schemas.microsoft.com/office/drawing/2014/main" id="{F17B5FDD-A217-E6BA-0681-4D8C0DC79C03}"/>
                </a:ext>
              </a:extLst>
            </p:cNvPr>
            <p:cNvSpPr txBox="1">
              <a:spLocks/>
            </p:cNvSpPr>
            <p:nvPr/>
          </p:nvSpPr>
          <p:spPr>
            <a:xfrm>
              <a:off x="1226100" y="4845743"/>
              <a:ext cx="1836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b="1" dirty="0"/>
                <a:t>持ち運び可能型</a:t>
              </a:r>
            </a:p>
          </p:txBody>
        </p:sp>
        <p:grpSp>
          <p:nvGrpSpPr>
            <p:cNvPr id="39" name="グループ化 38">
              <a:extLst>
                <a:ext uri="{FF2B5EF4-FFF2-40B4-BE49-F238E27FC236}">
                  <a16:creationId xmlns:a16="http://schemas.microsoft.com/office/drawing/2014/main" id="{77DAE296-69DE-7614-CE35-832E7B5E995A}"/>
                </a:ext>
              </a:extLst>
            </p:cNvPr>
            <p:cNvGrpSpPr/>
            <p:nvPr/>
          </p:nvGrpSpPr>
          <p:grpSpPr>
            <a:xfrm>
              <a:off x="962626" y="3106462"/>
              <a:ext cx="2511308" cy="1485514"/>
              <a:chOff x="962626" y="3106462"/>
              <a:chExt cx="2511308" cy="1485514"/>
            </a:xfrm>
          </p:grpSpPr>
          <p:sp>
            <p:nvSpPr>
              <p:cNvPr id="6" name="フリーフォーム: 図形 5">
                <a:extLst>
                  <a:ext uri="{FF2B5EF4-FFF2-40B4-BE49-F238E27FC236}">
                    <a16:creationId xmlns:a16="http://schemas.microsoft.com/office/drawing/2014/main" id="{6B32BFC9-2673-6372-04FC-076D70648994}"/>
                  </a:ext>
                </a:extLst>
              </p:cNvPr>
              <p:cNvSpPr/>
              <p:nvPr/>
            </p:nvSpPr>
            <p:spPr>
              <a:xfrm rot="20700939">
                <a:off x="962626" y="3178777"/>
                <a:ext cx="1059868" cy="1413199"/>
              </a:xfrm>
              <a:custGeom>
                <a:avLst/>
                <a:gdLst>
                  <a:gd name="connsiteX0" fmla="*/ 491395 w 810006"/>
                  <a:gd name="connsiteY0" fmla="*/ 615601 h 1080039"/>
                  <a:gd name="connsiteX1" fmla="*/ 405003 w 810006"/>
                  <a:gd name="connsiteY1" fmla="*/ 615601 h 1080039"/>
                  <a:gd name="connsiteX2" fmla="*/ 405003 w 810006"/>
                  <a:gd name="connsiteY2" fmla="*/ 529209 h 1080039"/>
                  <a:gd name="connsiteX3" fmla="*/ 318611 w 810006"/>
                  <a:gd name="connsiteY3" fmla="*/ 529209 h 1080039"/>
                  <a:gd name="connsiteX4" fmla="*/ 318611 w 810006"/>
                  <a:gd name="connsiteY4" fmla="*/ 442817 h 1080039"/>
                  <a:gd name="connsiteX5" fmla="*/ 405003 w 810006"/>
                  <a:gd name="connsiteY5" fmla="*/ 442817 h 1080039"/>
                  <a:gd name="connsiteX6" fmla="*/ 405003 w 810006"/>
                  <a:gd name="connsiteY6" fmla="*/ 356425 h 1080039"/>
                  <a:gd name="connsiteX7" fmla="*/ 145828 w 810006"/>
                  <a:gd name="connsiteY7" fmla="*/ 356425 h 1080039"/>
                  <a:gd name="connsiteX8" fmla="*/ 145828 w 810006"/>
                  <a:gd name="connsiteY8" fmla="*/ 529209 h 1080039"/>
                  <a:gd name="connsiteX9" fmla="*/ 232219 w 810006"/>
                  <a:gd name="connsiteY9" fmla="*/ 529209 h 1080039"/>
                  <a:gd name="connsiteX10" fmla="*/ 232219 w 810006"/>
                  <a:gd name="connsiteY10" fmla="*/ 615601 h 1080039"/>
                  <a:gd name="connsiteX11" fmla="*/ 318611 w 810006"/>
                  <a:gd name="connsiteY11" fmla="*/ 615601 h 1080039"/>
                  <a:gd name="connsiteX12" fmla="*/ 318611 w 810006"/>
                  <a:gd name="connsiteY12" fmla="*/ 701993 h 1080039"/>
                  <a:gd name="connsiteX13" fmla="*/ 405003 w 810006"/>
                  <a:gd name="connsiteY13" fmla="*/ 701993 h 1080039"/>
                  <a:gd name="connsiteX14" fmla="*/ 405003 w 810006"/>
                  <a:gd name="connsiteY14" fmla="*/ 788384 h 1080039"/>
                  <a:gd name="connsiteX15" fmla="*/ 491395 w 810006"/>
                  <a:gd name="connsiteY15" fmla="*/ 788384 h 1080039"/>
                  <a:gd name="connsiteX16" fmla="*/ 491395 w 810006"/>
                  <a:gd name="connsiteY16" fmla="*/ 874776 h 1080039"/>
                  <a:gd name="connsiteX17" fmla="*/ 664178 w 810006"/>
                  <a:gd name="connsiteY17" fmla="*/ 874776 h 1080039"/>
                  <a:gd name="connsiteX18" fmla="*/ 664178 w 810006"/>
                  <a:gd name="connsiteY18" fmla="*/ 788384 h 1080039"/>
                  <a:gd name="connsiteX19" fmla="*/ 577787 w 810006"/>
                  <a:gd name="connsiteY19" fmla="*/ 788384 h 1080039"/>
                  <a:gd name="connsiteX20" fmla="*/ 577787 w 810006"/>
                  <a:gd name="connsiteY20" fmla="*/ 701993 h 1080039"/>
                  <a:gd name="connsiteX21" fmla="*/ 491395 w 810006"/>
                  <a:gd name="connsiteY21" fmla="*/ 701993 h 1080039"/>
                  <a:gd name="connsiteX22" fmla="*/ 491395 w 810006"/>
                  <a:gd name="connsiteY22" fmla="*/ 615601 h 1080039"/>
                  <a:gd name="connsiteX23" fmla="*/ 183547 w 810006"/>
                  <a:gd name="connsiteY23" fmla="*/ 394240 h 1080039"/>
                  <a:gd name="connsiteX24" fmla="*/ 280702 w 810006"/>
                  <a:gd name="connsiteY24" fmla="*/ 394240 h 1080039"/>
                  <a:gd name="connsiteX25" fmla="*/ 280702 w 810006"/>
                  <a:gd name="connsiteY25" fmla="*/ 491395 h 1080039"/>
                  <a:gd name="connsiteX26" fmla="*/ 183547 w 810006"/>
                  <a:gd name="connsiteY26" fmla="*/ 491395 h 1080039"/>
                  <a:gd name="connsiteX27" fmla="*/ 183547 w 810006"/>
                  <a:gd name="connsiteY27" fmla="*/ 394240 h 1080039"/>
                  <a:gd name="connsiteX28" fmla="*/ 577787 w 810006"/>
                  <a:gd name="connsiteY28" fmla="*/ 701993 h 1080039"/>
                  <a:gd name="connsiteX29" fmla="*/ 577787 w 810006"/>
                  <a:gd name="connsiteY29" fmla="*/ 615601 h 1080039"/>
                  <a:gd name="connsiteX30" fmla="*/ 664178 w 810006"/>
                  <a:gd name="connsiteY30" fmla="*/ 615601 h 1080039"/>
                  <a:gd name="connsiteX31" fmla="*/ 664178 w 810006"/>
                  <a:gd name="connsiteY31" fmla="*/ 701993 h 1080039"/>
                  <a:gd name="connsiteX32" fmla="*/ 577787 w 810006"/>
                  <a:gd name="connsiteY32" fmla="*/ 701993 h 1080039"/>
                  <a:gd name="connsiteX33" fmla="*/ 664178 w 810006"/>
                  <a:gd name="connsiteY33" fmla="*/ 529209 h 1080039"/>
                  <a:gd name="connsiteX34" fmla="*/ 664178 w 810006"/>
                  <a:gd name="connsiteY34" fmla="*/ 356425 h 1080039"/>
                  <a:gd name="connsiteX35" fmla="*/ 491395 w 810006"/>
                  <a:gd name="connsiteY35" fmla="*/ 356425 h 1080039"/>
                  <a:gd name="connsiteX36" fmla="*/ 491395 w 810006"/>
                  <a:gd name="connsiteY36" fmla="*/ 442817 h 1080039"/>
                  <a:gd name="connsiteX37" fmla="*/ 405003 w 810006"/>
                  <a:gd name="connsiteY37" fmla="*/ 442817 h 1080039"/>
                  <a:gd name="connsiteX38" fmla="*/ 405003 w 810006"/>
                  <a:gd name="connsiteY38" fmla="*/ 529209 h 1080039"/>
                  <a:gd name="connsiteX39" fmla="*/ 491395 w 810006"/>
                  <a:gd name="connsiteY39" fmla="*/ 529209 h 1080039"/>
                  <a:gd name="connsiteX40" fmla="*/ 491395 w 810006"/>
                  <a:gd name="connsiteY40" fmla="*/ 615601 h 1080039"/>
                  <a:gd name="connsiteX41" fmla="*/ 577787 w 810006"/>
                  <a:gd name="connsiteY41" fmla="*/ 615601 h 1080039"/>
                  <a:gd name="connsiteX42" fmla="*/ 577787 w 810006"/>
                  <a:gd name="connsiteY42" fmla="*/ 529209 h 1080039"/>
                  <a:gd name="connsiteX43" fmla="*/ 664178 w 810006"/>
                  <a:gd name="connsiteY43" fmla="*/ 529209 h 1080039"/>
                  <a:gd name="connsiteX44" fmla="*/ 529209 w 810006"/>
                  <a:gd name="connsiteY44" fmla="*/ 394240 h 1080039"/>
                  <a:gd name="connsiteX45" fmla="*/ 626364 w 810006"/>
                  <a:gd name="connsiteY45" fmla="*/ 394240 h 1080039"/>
                  <a:gd name="connsiteX46" fmla="*/ 626364 w 810006"/>
                  <a:gd name="connsiteY46" fmla="*/ 491395 h 1080039"/>
                  <a:gd name="connsiteX47" fmla="*/ 529209 w 810006"/>
                  <a:gd name="connsiteY47" fmla="*/ 491395 h 1080039"/>
                  <a:gd name="connsiteX48" fmla="*/ 529209 w 810006"/>
                  <a:gd name="connsiteY48" fmla="*/ 394240 h 1080039"/>
                  <a:gd name="connsiteX49" fmla="*/ 318611 w 810006"/>
                  <a:gd name="connsiteY49" fmla="*/ 701993 h 1080039"/>
                  <a:gd name="connsiteX50" fmla="*/ 232219 w 810006"/>
                  <a:gd name="connsiteY50" fmla="*/ 701993 h 1080039"/>
                  <a:gd name="connsiteX51" fmla="*/ 232219 w 810006"/>
                  <a:gd name="connsiteY51" fmla="*/ 615601 h 1080039"/>
                  <a:gd name="connsiteX52" fmla="*/ 145828 w 810006"/>
                  <a:gd name="connsiteY52" fmla="*/ 615601 h 1080039"/>
                  <a:gd name="connsiteX53" fmla="*/ 145828 w 810006"/>
                  <a:gd name="connsiteY53" fmla="*/ 874776 h 1080039"/>
                  <a:gd name="connsiteX54" fmla="*/ 405003 w 810006"/>
                  <a:gd name="connsiteY54" fmla="*/ 874776 h 1080039"/>
                  <a:gd name="connsiteX55" fmla="*/ 405003 w 810006"/>
                  <a:gd name="connsiteY55" fmla="*/ 788384 h 1080039"/>
                  <a:gd name="connsiteX56" fmla="*/ 318611 w 810006"/>
                  <a:gd name="connsiteY56" fmla="*/ 788384 h 1080039"/>
                  <a:gd name="connsiteX57" fmla="*/ 318611 w 810006"/>
                  <a:gd name="connsiteY57" fmla="*/ 701993 h 1080039"/>
                  <a:gd name="connsiteX58" fmla="*/ 280797 w 810006"/>
                  <a:gd name="connsiteY58" fmla="*/ 836962 h 1080039"/>
                  <a:gd name="connsiteX59" fmla="*/ 183642 w 810006"/>
                  <a:gd name="connsiteY59" fmla="*/ 836962 h 1080039"/>
                  <a:gd name="connsiteX60" fmla="*/ 183642 w 810006"/>
                  <a:gd name="connsiteY60" fmla="*/ 739807 h 1080039"/>
                  <a:gd name="connsiteX61" fmla="*/ 280797 w 810006"/>
                  <a:gd name="connsiteY61" fmla="*/ 739807 h 1080039"/>
                  <a:gd name="connsiteX62" fmla="*/ 280797 w 810006"/>
                  <a:gd name="connsiteY62" fmla="*/ 836962 h 1080039"/>
                  <a:gd name="connsiteX63" fmla="*/ 251079 w 810006"/>
                  <a:gd name="connsiteY63" fmla="*/ 807244 h 1080039"/>
                  <a:gd name="connsiteX64" fmla="*/ 213265 w 810006"/>
                  <a:gd name="connsiteY64" fmla="*/ 807244 h 1080039"/>
                  <a:gd name="connsiteX65" fmla="*/ 213265 w 810006"/>
                  <a:gd name="connsiteY65" fmla="*/ 769430 h 1080039"/>
                  <a:gd name="connsiteX66" fmla="*/ 251079 w 810006"/>
                  <a:gd name="connsiteY66" fmla="*/ 769430 h 1080039"/>
                  <a:gd name="connsiteX67" fmla="*/ 251079 w 810006"/>
                  <a:gd name="connsiteY67" fmla="*/ 807244 h 1080039"/>
                  <a:gd name="connsiteX68" fmla="*/ 558927 w 810006"/>
                  <a:gd name="connsiteY68" fmla="*/ 423863 h 1080039"/>
                  <a:gd name="connsiteX69" fmla="*/ 596741 w 810006"/>
                  <a:gd name="connsiteY69" fmla="*/ 423863 h 1080039"/>
                  <a:gd name="connsiteX70" fmla="*/ 596741 w 810006"/>
                  <a:gd name="connsiteY70" fmla="*/ 461677 h 1080039"/>
                  <a:gd name="connsiteX71" fmla="*/ 558927 w 810006"/>
                  <a:gd name="connsiteY71" fmla="*/ 461677 h 1080039"/>
                  <a:gd name="connsiteX72" fmla="*/ 558927 w 810006"/>
                  <a:gd name="connsiteY72" fmla="*/ 423863 h 1080039"/>
                  <a:gd name="connsiteX73" fmla="*/ 213360 w 810006"/>
                  <a:gd name="connsiteY73" fmla="*/ 423863 h 1080039"/>
                  <a:gd name="connsiteX74" fmla="*/ 251174 w 810006"/>
                  <a:gd name="connsiteY74" fmla="*/ 423863 h 1080039"/>
                  <a:gd name="connsiteX75" fmla="*/ 251174 w 810006"/>
                  <a:gd name="connsiteY75" fmla="*/ 461677 h 1080039"/>
                  <a:gd name="connsiteX76" fmla="*/ 213360 w 810006"/>
                  <a:gd name="connsiteY76" fmla="*/ 461677 h 1080039"/>
                  <a:gd name="connsiteX77" fmla="*/ 213360 w 810006"/>
                  <a:gd name="connsiteY77" fmla="*/ 423863 h 1080039"/>
                  <a:gd name="connsiteX78" fmla="*/ 0 w 810006"/>
                  <a:gd name="connsiteY78" fmla="*/ 1080040 h 1080039"/>
                  <a:gd name="connsiteX79" fmla="*/ 0 w 810006"/>
                  <a:gd name="connsiteY79" fmla="*/ 43244 h 1080039"/>
                  <a:gd name="connsiteX80" fmla="*/ 43244 w 810006"/>
                  <a:gd name="connsiteY80" fmla="*/ 0 h 1080039"/>
                  <a:gd name="connsiteX81" fmla="*/ 766763 w 810006"/>
                  <a:gd name="connsiteY81" fmla="*/ 0 h 1080039"/>
                  <a:gd name="connsiteX82" fmla="*/ 810006 w 810006"/>
                  <a:gd name="connsiteY82" fmla="*/ 43244 h 1080039"/>
                  <a:gd name="connsiteX83" fmla="*/ 810006 w 810006"/>
                  <a:gd name="connsiteY83" fmla="*/ 1080040 h 1080039"/>
                  <a:gd name="connsiteX84" fmla="*/ 755999 w 810006"/>
                  <a:gd name="connsiteY84" fmla="*/ 1080040 h 1080039"/>
                  <a:gd name="connsiteX85" fmla="*/ 755999 w 810006"/>
                  <a:gd name="connsiteY85" fmla="*/ 78296 h 1080039"/>
                  <a:gd name="connsiteX86" fmla="*/ 731711 w 810006"/>
                  <a:gd name="connsiteY86" fmla="*/ 54007 h 1080039"/>
                  <a:gd name="connsiteX87" fmla="*/ 526542 w 810006"/>
                  <a:gd name="connsiteY87" fmla="*/ 54007 h 1080039"/>
                  <a:gd name="connsiteX88" fmla="*/ 526542 w 810006"/>
                  <a:gd name="connsiteY88" fmla="*/ 92107 h 1080039"/>
                  <a:gd name="connsiteX89" fmla="*/ 490061 w 810006"/>
                  <a:gd name="connsiteY89" fmla="*/ 128588 h 1080039"/>
                  <a:gd name="connsiteX90" fmla="*/ 319945 w 810006"/>
                  <a:gd name="connsiteY90" fmla="*/ 128588 h 1080039"/>
                  <a:gd name="connsiteX91" fmla="*/ 283464 w 810006"/>
                  <a:gd name="connsiteY91" fmla="*/ 92107 h 1080039"/>
                  <a:gd name="connsiteX92" fmla="*/ 283464 w 810006"/>
                  <a:gd name="connsiteY92" fmla="*/ 54007 h 1080039"/>
                  <a:gd name="connsiteX93" fmla="*/ 78296 w 810006"/>
                  <a:gd name="connsiteY93" fmla="*/ 54007 h 1080039"/>
                  <a:gd name="connsiteX94" fmla="*/ 54007 w 810006"/>
                  <a:gd name="connsiteY94" fmla="*/ 78296 h 1080039"/>
                  <a:gd name="connsiteX95" fmla="*/ 54007 w 810006"/>
                  <a:gd name="connsiteY95" fmla="*/ 1080040 h 1080039"/>
                  <a:gd name="connsiteX96" fmla="*/ 0 w 810006"/>
                  <a:gd name="connsiteY96" fmla="*/ 1080040 h 10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10006" h="1080039">
                    <a:moveTo>
                      <a:pt x="491395" y="615601"/>
                    </a:moveTo>
                    <a:lnTo>
                      <a:pt x="405003" y="615601"/>
                    </a:lnTo>
                    <a:lnTo>
                      <a:pt x="405003" y="529209"/>
                    </a:lnTo>
                    <a:lnTo>
                      <a:pt x="318611" y="529209"/>
                    </a:lnTo>
                    <a:lnTo>
                      <a:pt x="318611" y="442817"/>
                    </a:lnTo>
                    <a:lnTo>
                      <a:pt x="405003" y="442817"/>
                    </a:lnTo>
                    <a:lnTo>
                      <a:pt x="405003" y="356425"/>
                    </a:lnTo>
                    <a:lnTo>
                      <a:pt x="145828" y="356425"/>
                    </a:lnTo>
                    <a:lnTo>
                      <a:pt x="145828" y="529209"/>
                    </a:lnTo>
                    <a:lnTo>
                      <a:pt x="232219" y="529209"/>
                    </a:lnTo>
                    <a:lnTo>
                      <a:pt x="232219" y="615601"/>
                    </a:lnTo>
                    <a:lnTo>
                      <a:pt x="318611" y="615601"/>
                    </a:lnTo>
                    <a:lnTo>
                      <a:pt x="318611" y="701993"/>
                    </a:lnTo>
                    <a:lnTo>
                      <a:pt x="405003" y="701993"/>
                    </a:lnTo>
                    <a:lnTo>
                      <a:pt x="405003" y="788384"/>
                    </a:lnTo>
                    <a:lnTo>
                      <a:pt x="491395" y="788384"/>
                    </a:lnTo>
                    <a:lnTo>
                      <a:pt x="491395" y="874776"/>
                    </a:lnTo>
                    <a:lnTo>
                      <a:pt x="664178" y="874776"/>
                    </a:lnTo>
                    <a:lnTo>
                      <a:pt x="664178" y="788384"/>
                    </a:lnTo>
                    <a:lnTo>
                      <a:pt x="577787" y="788384"/>
                    </a:lnTo>
                    <a:lnTo>
                      <a:pt x="577787" y="701993"/>
                    </a:lnTo>
                    <a:lnTo>
                      <a:pt x="491395" y="701993"/>
                    </a:lnTo>
                    <a:lnTo>
                      <a:pt x="491395" y="615601"/>
                    </a:lnTo>
                    <a:close/>
                    <a:moveTo>
                      <a:pt x="183547" y="394240"/>
                    </a:moveTo>
                    <a:lnTo>
                      <a:pt x="280702" y="394240"/>
                    </a:lnTo>
                    <a:lnTo>
                      <a:pt x="280702" y="491395"/>
                    </a:lnTo>
                    <a:lnTo>
                      <a:pt x="183547" y="491395"/>
                    </a:lnTo>
                    <a:lnTo>
                      <a:pt x="183547" y="394240"/>
                    </a:lnTo>
                    <a:close/>
                    <a:moveTo>
                      <a:pt x="577787" y="701993"/>
                    </a:moveTo>
                    <a:lnTo>
                      <a:pt x="577787" y="615601"/>
                    </a:lnTo>
                    <a:lnTo>
                      <a:pt x="664178" y="615601"/>
                    </a:lnTo>
                    <a:lnTo>
                      <a:pt x="664178" y="701993"/>
                    </a:lnTo>
                    <a:lnTo>
                      <a:pt x="577787" y="701993"/>
                    </a:lnTo>
                    <a:close/>
                    <a:moveTo>
                      <a:pt x="664178" y="529209"/>
                    </a:moveTo>
                    <a:lnTo>
                      <a:pt x="664178" y="356425"/>
                    </a:lnTo>
                    <a:lnTo>
                      <a:pt x="491395" y="356425"/>
                    </a:lnTo>
                    <a:lnTo>
                      <a:pt x="491395" y="442817"/>
                    </a:lnTo>
                    <a:lnTo>
                      <a:pt x="405003" y="442817"/>
                    </a:lnTo>
                    <a:lnTo>
                      <a:pt x="405003" y="529209"/>
                    </a:lnTo>
                    <a:lnTo>
                      <a:pt x="491395" y="529209"/>
                    </a:lnTo>
                    <a:lnTo>
                      <a:pt x="491395" y="615601"/>
                    </a:lnTo>
                    <a:lnTo>
                      <a:pt x="577787" y="615601"/>
                    </a:lnTo>
                    <a:lnTo>
                      <a:pt x="577787" y="529209"/>
                    </a:lnTo>
                    <a:lnTo>
                      <a:pt x="664178" y="529209"/>
                    </a:lnTo>
                    <a:close/>
                    <a:moveTo>
                      <a:pt x="529209" y="394240"/>
                    </a:moveTo>
                    <a:lnTo>
                      <a:pt x="626364" y="394240"/>
                    </a:lnTo>
                    <a:lnTo>
                      <a:pt x="626364" y="491395"/>
                    </a:lnTo>
                    <a:lnTo>
                      <a:pt x="529209" y="491395"/>
                    </a:lnTo>
                    <a:lnTo>
                      <a:pt x="529209" y="394240"/>
                    </a:lnTo>
                    <a:close/>
                    <a:moveTo>
                      <a:pt x="318611" y="701993"/>
                    </a:moveTo>
                    <a:lnTo>
                      <a:pt x="232219" y="701993"/>
                    </a:lnTo>
                    <a:lnTo>
                      <a:pt x="232219" y="615601"/>
                    </a:lnTo>
                    <a:lnTo>
                      <a:pt x="145828" y="615601"/>
                    </a:lnTo>
                    <a:lnTo>
                      <a:pt x="145828" y="874776"/>
                    </a:lnTo>
                    <a:lnTo>
                      <a:pt x="405003" y="874776"/>
                    </a:lnTo>
                    <a:lnTo>
                      <a:pt x="405003" y="788384"/>
                    </a:lnTo>
                    <a:lnTo>
                      <a:pt x="318611" y="788384"/>
                    </a:lnTo>
                    <a:lnTo>
                      <a:pt x="318611" y="701993"/>
                    </a:lnTo>
                    <a:close/>
                    <a:moveTo>
                      <a:pt x="280797" y="836962"/>
                    </a:moveTo>
                    <a:lnTo>
                      <a:pt x="183642" y="836962"/>
                    </a:lnTo>
                    <a:lnTo>
                      <a:pt x="183642" y="739807"/>
                    </a:lnTo>
                    <a:lnTo>
                      <a:pt x="280797" y="739807"/>
                    </a:lnTo>
                    <a:lnTo>
                      <a:pt x="280797" y="836962"/>
                    </a:lnTo>
                    <a:close/>
                    <a:moveTo>
                      <a:pt x="251079" y="807244"/>
                    </a:moveTo>
                    <a:lnTo>
                      <a:pt x="213265" y="807244"/>
                    </a:lnTo>
                    <a:lnTo>
                      <a:pt x="213265" y="769430"/>
                    </a:lnTo>
                    <a:lnTo>
                      <a:pt x="251079" y="769430"/>
                    </a:lnTo>
                    <a:lnTo>
                      <a:pt x="251079" y="807244"/>
                    </a:lnTo>
                    <a:close/>
                    <a:moveTo>
                      <a:pt x="558927" y="423863"/>
                    </a:moveTo>
                    <a:lnTo>
                      <a:pt x="596741" y="423863"/>
                    </a:lnTo>
                    <a:lnTo>
                      <a:pt x="596741" y="461677"/>
                    </a:lnTo>
                    <a:lnTo>
                      <a:pt x="558927" y="461677"/>
                    </a:lnTo>
                    <a:lnTo>
                      <a:pt x="558927" y="423863"/>
                    </a:lnTo>
                    <a:close/>
                    <a:moveTo>
                      <a:pt x="213360" y="423863"/>
                    </a:moveTo>
                    <a:lnTo>
                      <a:pt x="251174" y="423863"/>
                    </a:lnTo>
                    <a:lnTo>
                      <a:pt x="251174" y="461677"/>
                    </a:lnTo>
                    <a:lnTo>
                      <a:pt x="213360" y="461677"/>
                    </a:lnTo>
                    <a:lnTo>
                      <a:pt x="213360" y="423863"/>
                    </a:lnTo>
                    <a:close/>
                    <a:moveTo>
                      <a:pt x="0" y="1080040"/>
                    </a:moveTo>
                    <a:lnTo>
                      <a:pt x="0" y="43244"/>
                    </a:lnTo>
                    <a:cubicBezTo>
                      <a:pt x="0" y="19431"/>
                      <a:pt x="19431" y="0"/>
                      <a:pt x="43244" y="0"/>
                    </a:cubicBezTo>
                    <a:lnTo>
                      <a:pt x="766763" y="0"/>
                    </a:lnTo>
                    <a:cubicBezTo>
                      <a:pt x="790480" y="0"/>
                      <a:pt x="810006" y="19431"/>
                      <a:pt x="810006" y="43244"/>
                    </a:cubicBezTo>
                    <a:lnTo>
                      <a:pt x="810006" y="1080040"/>
                    </a:lnTo>
                    <a:lnTo>
                      <a:pt x="755999" y="1080040"/>
                    </a:lnTo>
                    <a:lnTo>
                      <a:pt x="755999" y="78296"/>
                    </a:lnTo>
                    <a:cubicBezTo>
                      <a:pt x="755999" y="64961"/>
                      <a:pt x="745046" y="54007"/>
                      <a:pt x="731711" y="54007"/>
                    </a:cubicBezTo>
                    <a:lnTo>
                      <a:pt x="526542" y="54007"/>
                    </a:lnTo>
                    <a:lnTo>
                      <a:pt x="526542" y="92107"/>
                    </a:lnTo>
                    <a:cubicBezTo>
                      <a:pt x="526542" y="112109"/>
                      <a:pt x="510159" y="128588"/>
                      <a:pt x="490061" y="128588"/>
                    </a:cubicBezTo>
                    <a:lnTo>
                      <a:pt x="319945" y="128588"/>
                    </a:lnTo>
                    <a:cubicBezTo>
                      <a:pt x="299942" y="128588"/>
                      <a:pt x="283464" y="112205"/>
                      <a:pt x="283464" y="92107"/>
                    </a:cubicBezTo>
                    <a:lnTo>
                      <a:pt x="283464" y="54007"/>
                    </a:lnTo>
                    <a:lnTo>
                      <a:pt x="78296" y="54007"/>
                    </a:lnTo>
                    <a:cubicBezTo>
                      <a:pt x="64961" y="54007"/>
                      <a:pt x="54007" y="64961"/>
                      <a:pt x="54007" y="78296"/>
                    </a:cubicBezTo>
                    <a:lnTo>
                      <a:pt x="54007" y="1080040"/>
                    </a:lnTo>
                    <a:lnTo>
                      <a:pt x="0" y="1080040"/>
                    </a:lnTo>
                    <a:close/>
                  </a:path>
                </a:pathLst>
              </a:custGeom>
              <a:solidFill>
                <a:srgbClr val="31926F"/>
              </a:solidFill>
              <a:ln w="9525" cap="flat">
                <a:noFill/>
                <a:prstDash val="solid"/>
                <a:miter/>
              </a:ln>
            </p:spPr>
            <p:txBody>
              <a:bodyPr rtlCol="0" anchor="ctr"/>
              <a:lstStyle/>
              <a:p>
                <a:endParaRPr lang="ja-JP" altLang="en-US"/>
              </a:p>
            </p:txBody>
          </p:sp>
          <p:pic>
            <p:nvPicPr>
              <p:cNvPr id="30" name="図 29" descr="アイコン&#10;&#10;自動的に生成された説明">
                <a:extLst>
                  <a:ext uri="{FF2B5EF4-FFF2-40B4-BE49-F238E27FC236}">
                    <a16:creationId xmlns:a16="http://schemas.microsoft.com/office/drawing/2014/main" id="{295A672F-E7D1-6515-AACB-EB903D98BB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72001">
                <a:off x="2188902" y="3106462"/>
                <a:ext cx="1285032" cy="1285032"/>
              </a:xfrm>
              <a:prstGeom prst="rect">
                <a:avLst/>
              </a:prstGeom>
            </p:spPr>
          </p:pic>
        </p:grpSp>
      </p:grpSp>
      <p:grpSp>
        <p:nvGrpSpPr>
          <p:cNvPr id="41" name="グループ化 40">
            <a:extLst>
              <a:ext uri="{FF2B5EF4-FFF2-40B4-BE49-F238E27FC236}">
                <a16:creationId xmlns:a16="http://schemas.microsoft.com/office/drawing/2014/main" id="{0EA8371C-0756-6909-3D2D-85C97FAD1CCD}"/>
              </a:ext>
            </a:extLst>
          </p:cNvPr>
          <p:cNvGrpSpPr/>
          <p:nvPr/>
        </p:nvGrpSpPr>
        <p:grpSpPr>
          <a:xfrm>
            <a:off x="630309" y="3250635"/>
            <a:ext cx="2934000" cy="2788599"/>
            <a:chOff x="3991573" y="3045164"/>
            <a:chExt cx="2934000" cy="2788599"/>
          </a:xfrm>
        </p:grpSpPr>
        <p:sp>
          <p:nvSpPr>
            <p:cNvPr id="31" name="コンテンツ プレースホルダー 17">
              <a:extLst>
                <a:ext uri="{FF2B5EF4-FFF2-40B4-BE49-F238E27FC236}">
                  <a16:creationId xmlns:a16="http://schemas.microsoft.com/office/drawing/2014/main" id="{C4129CD3-5828-0290-1AB4-D70B798A0243}"/>
                </a:ext>
              </a:extLst>
            </p:cNvPr>
            <p:cNvSpPr txBox="1">
              <a:spLocks/>
            </p:cNvSpPr>
            <p:nvPr/>
          </p:nvSpPr>
          <p:spPr>
            <a:xfrm>
              <a:off x="4497576" y="4845743"/>
              <a:ext cx="1921995"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ctr" fontAlgn="ctr">
                <a:lnSpc>
                  <a:spcPct val="100000"/>
                </a:lnSpc>
                <a:spcBef>
                  <a:spcPts val="0"/>
                </a:spcBef>
                <a:buNone/>
              </a:pPr>
              <a:r>
                <a:rPr lang="ja-JP" altLang="en-US" sz="1600" b="1" dirty="0"/>
                <a:t>据え置き型</a:t>
              </a:r>
            </a:p>
          </p:txBody>
        </p:sp>
        <p:sp>
          <p:nvSpPr>
            <p:cNvPr id="32" name="コンテンツ プレースホルダー 17">
              <a:extLst>
                <a:ext uri="{FF2B5EF4-FFF2-40B4-BE49-F238E27FC236}">
                  <a16:creationId xmlns:a16="http://schemas.microsoft.com/office/drawing/2014/main" id="{85ED42A5-7238-F4FA-617A-98914802D60D}"/>
                </a:ext>
              </a:extLst>
            </p:cNvPr>
            <p:cNvSpPr txBox="1">
              <a:spLocks/>
            </p:cNvSpPr>
            <p:nvPr/>
          </p:nvSpPr>
          <p:spPr>
            <a:xfrm>
              <a:off x="3991573" y="5247320"/>
              <a:ext cx="2934000" cy="58644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nSpc>
                  <a:spcPts val="1600"/>
                </a:lnSpc>
                <a:buFont typeface="Arial" panose="020B0604020202020204" pitchFamily="34" charset="0"/>
                <a:buNone/>
              </a:pPr>
              <a:r>
                <a:rPr lang="ja-JP" altLang="en-US" sz="1200" dirty="0"/>
                <a:t>従来より多くの窓口で利用されている形である。セミセルフレジであれば、職員の対応が省力化され、効率化を図ることができる。</a:t>
              </a:r>
            </a:p>
          </p:txBody>
        </p:sp>
        <p:pic>
          <p:nvPicPr>
            <p:cNvPr id="37" name="図 36">
              <a:extLst>
                <a:ext uri="{FF2B5EF4-FFF2-40B4-BE49-F238E27FC236}">
                  <a16:creationId xmlns:a16="http://schemas.microsoft.com/office/drawing/2014/main" id="{710D66B2-6ECA-C846-8EA6-60660D04524A}"/>
                </a:ext>
              </a:extLst>
            </p:cNvPr>
            <p:cNvPicPr>
              <a:picLocks noChangeAspect="1"/>
            </p:cNvPicPr>
            <p:nvPr/>
          </p:nvPicPr>
          <p:blipFill>
            <a:blip r:embed="rId9"/>
            <a:stretch>
              <a:fillRect/>
            </a:stretch>
          </p:blipFill>
          <p:spPr>
            <a:xfrm>
              <a:off x="4415389" y="3045164"/>
              <a:ext cx="2086368" cy="1659753"/>
            </a:xfrm>
            <a:prstGeom prst="rect">
              <a:avLst/>
            </a:prstGeom>
          </p:spPr>
        </p:pic>
      </p:grpSp>
      <p:sp>
        <p:nvSpPr>
          <p:cNvPr id="29" name="コンテンツ プレースホルダー 17">
            <a:extLst>
              <a:ext uri="{FF2B5EF4-FFF2-40B4-BE49-F238E27FC236}">
                <a16:creationId xmlns:a16="http://schemas.microsoft.com/office/drawing/2014/main" id="{FFA3F5AA-D3C3-4AB5-BA6D-96A5AD849930}"/>
              </a:ext>
            </a:extLst>
          </p:cNvPr>
          <p:cNvSpPr txBox="1">
            <a:spLocks/>
          </p:cNvSpPr>
          <p:nvPr/>
        </p:nvSpPr>
        <p:spPr>
          <a:xfrm>
            <a:off x="1514322" y="896220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レジとの連動</a:t>
            </a:r>
          </a:p>
          <a:p>
            <a:pPr marL="0" indent="0" algn="just" fontAlgn="ctr">
              <a:lnSpc>
                <a:spcPct val="120000"/>
              </a:lnSpc>
              <a:spcBef>
                <a:spcPts val="0"/>
              </a:spcBef>
              <a:buNone/>
            </a:pPr>
            <a:r>
              <a:rPr lang="ja-JP" altLang="en-US" sz="1200" dirty="0"/>
              <a:t>　レジに連動するタイプの決済端末を導入しても、既存のレジが決済端末との連携に対応していない場合は、その機能を有効に活用できないため、事前に確認する必要がある。</a:t>
            </a:r>
          </a:p>
        </p:txBody>
      </p:sp>
    </p:spTree>
    <p:extLst>
      <p:ext uri="{BB962C8B-B14F-4D97-AF65-F5344CB8AC3E}">
        <p14:creationId xmlns:p14="http://schemas.microsoft.com/office/powerpoint/2010/main" val="3071623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extLst>
              <p:ext uri="{D42A27DB-BD31-4B8C-83A1-F6EECF244321}">
                <p14:modId xmlns:p14="http://schemas.microsoft.com/office/powerpoint/2010/main" val="1007559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62</a:t>
            </a:fld>
            <a:endParaRPr kumimoji="1" lang="ja-JP" altLang="en-US" dirty="0"/>
          </a:p>
        </p:txBody>
      </p:sp>
      <p:sp>
        <p:nvSpPr>
          <p:cNvPr id="4" name="テキスト プレースホルダー 3">
            <a:extLst>
              <a:ext uri="{FF2B5EF4-FFF2-40B4-BE49-F238E27FC236}">
                <a16:creationId xmlns:a16="http://schemas.microsoft.com/office/drawing/2014/main" id="{FC67D3E6-7DCC-457B-BF96-A62E81EF98E6}"/>
              </a:ext>
            </a:extLst>
          </p:cNvPr>
          <p:cNvSpPr>
            <a:spLocks noGrp="1"/>
          </p:cNvSpPr>
          <p:nvPr>
            <p:ph type="body" sz="quarter" idx="14"/>
          </p:nvPr>
        </p:nvSpPr>
        <p:spPr>
          <a:xfrm>
            <a:off x="4986978" y="361990"/>
            <a:ext cx="2068859" cy="166199"/>
          </a:xfrm>
        </p:spPr>
        <p:txBody>
          <a:bodyPr/>
          <a:lstStyle/>
          <a:p>
            <a:r>
              <a:rPr lang="en-US" altLang="ja-JP" dirty="0"/>
              <a:t>4-8.</a:t>
            </a:r>
            <a:r>
              <a:rPr lang="ja-JP" altLang="en-US" dirty="0"/>
              <a:t> 決済方法</a:t>
            </a:r>
          </a:p>
        </p:txBody>
      </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3350898"/>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キャッシュレス決済については、レジを</a:t>
            </a:r>
            <a:r>
              <a:rPr lang="en-US" altLang="ja-JP" sz="1200" dirty="0"/>
              <a:t>1</a:t>
            </a:r>
            <a:r>
              <a:rPr lang="ja-JP" altLang="en-US" sz="1200" dirty="0"/>
              <a:t>箇所に集中させずにテーブルごとに決済ができるようマルチ決済端末を導入。住民票の写しや戸籍謄本等に係る交付手数料の支払いに利用可能である。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395619"/>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764893"/>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決済方法を検討するに当たっては、当該施策と関連性が高い以下の戦略についても参照されたい。</a:t>
            </a:r>
          </a:p>
        </p:txBody>
      </p:sp>
      <p:grpSp>
        <p:nvGrpSpPr>
          <p:cNvPr id="48" name="グループ化 47">
            <a:extLst>
              <a:ext uri="{FF2B5EF4-FFF2-40B4-BE49-F238E27FC236}">
                <a16:creationId xmlns:a16="http://schemas.microsoft.com/office/drawing/2014/main" id="{3382C9C1-CF13-7B6D-2CAA-7E134349CBD6}"/>
              </a:ext>
            </a:extLst>
          </p:cNvPr>
          <p:cNvGrpSpPr/>
          <p:nvPr/>
        </p:nvGrpSpPr>
        <p:grpSpPr>
          <a:xfrm>
            <a:off x="504000" y="5157240"/>
            <a:ext cx="6552000" cy="476060"/>
            <a:chOff x="504000" y="8425034"/>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8425034"/>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zh-TW" altLang="en-US" sz="1200" b="1" dirty="0">
                  <a:solidFill>
                    <a:schemeClr val="tx1"/>
                  </a:solidFill>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D1203F6C-F1AE-07F4-599E-7E3F353E060B}"/>
                </a:ext>
              </a:extLst>
            </p:cNvPr>
            <p:cNvSpPr/>
            <p:nvPr/>
          </p:nvSpPr>
          <p:spPr>
            <a:xfrm>
              <a:off x="669615" y="8527830"/>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E94A76CC-3076-BA50-6BC3-943EBBD97893}"/>
              </a:ext>
            </a:extLst>
          </p:cNvPr>
          <p:cNvGrpSpPr/>
          <p:nvPr/>
        </p:nvGrpSpPr>
        <p:grpSpPr>
          <a:xfrm>
            <a:off x="504438" y="2954744"/>
            <a:ext cx="6552000" cy="252000"/>
            <a:chOff x="504000" y="5705617"/>
            <a:chExt cx="6552000" cy="252000"/>
          </a:xfrm>
        </p:grpSpPr>
        <p:sp>
          <p:nvSpPr>
            <p:cNvPr id="17" name="正方形/長方形 16">
              <a:extLst>
                <a:ext uri="{FF2B5EF4-FFF2-40B4-BE49-F238E27FC236}">
                  <a16:creationId xmlns:a16="http://schemas.microsoft.com/office/drawing/2014/main" id="{2CA5F51E-92D8-FBF6-44BC-C8BA66FE146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D3E81BB8-11A8-5560-207C-AE5B741482E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9" name="コンテンツ プレースホルダー 17">
            <a:extLst>
              <a:ext uri="{FF2B5EF4-FFF2-40B4-BE49-F238E27FC236}">
                <a16:creationId xmlns:a16="http://schemas.microsoft.com/office/drawing/2014/main" id="{AA6CFE40-0BFC-30FE-033D-99AE4A56847D}"/>
              </a:ext>
            </a:extLst>
          </p:cNvPr>
          <p:cNvSpPr txBox="1">
            <a:spLocks/>
          </p:cNvSpPr>
          <p:nvPr/>
        </p:nvSpPr>
        <p:spPr>
          <a:xfrm>
            <a:off x="530196" y="1371183"/>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20" name="コンテンツ プレースホルダー 17">
            <a:extLst>
              <a:ext uri="{FF2B5EF4-FFF2-40B4-BE49-F238E27FC236}">
                <a16:creationId xmlns:a16="http://schemas.microsoft.com/office/drawing/2014/main" id="{4931E2D5-0CD0-9842-03AF-05FED6B1B9A9}"/>
              </a:ext>
            </a:extLst>
          </p:cNvPr>
          <p:cNvSpPr txBox="1">
            <a:spLocks/>
          </p:cNvSpPr>
          <p:nvPr/>
        </p:nvSpPr>
        <p:spPr>
          <a:xfrm>
            <a:off x="1510954" y="175015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来庁者の動線の検討</a:t>
            </a:r>
          </a:p>
          <a:p>
            <a:pPr marL="0" indent="144000" algn="just" fontAlgn="ctr">
              <a:lnSpc>
                <a:spcPct val="120000"/>
              </a:lnSpc>
              <a:spcBef>
                <a:spcPts val="0"/>
              </a:spcBef>
              <a:buNone/>
            </a:pPr>
            <a:r>
              <a:rPr lang="ja-JP" altLang="en-US" sz="1200" dirty="0"/>
              <a:t>窓口に必要な支払いのカウンター数（決済端末数）について検討する必要がある。各種手続きにかかる時間や、支払いにかかる時間、それに対する支払いのカウンター数を算出しておくことで、手続きが滞らず、円滑に進めることが可能となる。</a:t>
            </a:r>
          </a:p>
        </p:txBody>
      </p:sp>
      <p:pic>
        <p:nvPicPr>
          <p:cNvPr id="21" name="図 20" descr="ロゴ, 会社名&#10;&#10;自動的に生成された説明">
            <a:extLst>
              <a:ext uri="{FF2B5EF4-FFF2-40B4-BE49-F238E27FC236}">
                <a16:creationId xmlns:a16="http://schemas.microsoft.com/office/drawing/2014/main" id="{F70C40BD-C5FA-8134-3926-963614C2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41" y="1793321"/>
            <a:ext cx="828000" cy="828000"/>
          </a:xfrm>
          <a:prstGeom prst="rect">
            <a:avLst/>
          </a:prstGeom>
        </p:spPr>
      </p:pic>
    </p:spTree>
    <p:extLst>
      <p:ext uri="{BB962C8B-B14F-4D97-AF65-F5344CB8AC3E}">
        <p14:creationId xmlns:p14="http://schemas.microsoft.com/office/powerpoint/2010/main" val="3737170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63</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4-9. </a:t>
            </a:r>
            <a:r>
              <a:rPr kumimoji="1" lang="ja-JP" altLang="en-US" dirty="0"/>
              <a:t>　　　　　オンライン会議</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2276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施策⑨</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場所を選ばずに会議を開催することが可能であるため、遠隔地であっても移動時間をかけずに会議が可能となる。対面会議の場合、規模が大きいほど会議室の確保が難しくなるが、オンライン会議であれば、会議室が確保できなくても開催が可能である。また、紙資料を印刷しないで済むため、</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の推進に繋がるほか、画面共有やファイル共有で、会議を進行しつつ資料への意見の反映が可能になり、議事内容の理解促進効果が得られる。</a:t>
            </a:r>
            <a:endParaRPr lang="en-US" altLang="ja-JP" sz="1200" dirty="0"/>
          </a:p>
          <a:p>
            <a:pPr marL="0" indent="144000" algn="just" fontAlgn="ctr">
              <a:lnSpc>
                <a:spcPct val="120000"/>
              </a:lnSpc>
              <a:spcBef>
                <a:spcPts val="0"/>
              </a:spcBef>
              <a:buNone/>
            </a:pPr>
            <a:r>
              <a:rPr lang="ja-JP" altLang="en-US" sz="1200" dirty="0"/>
              <a:t>ここでは、オンライン会議の導入に当たって、議論を進める中での工夫や留意点について述べる。</a:t>
            </a:r>
            <a:endParaRPr lang="en-US" altLang="ja-JP" sz="1200" dirty="0"/>
          </a:p>
        </p:txBody>
      </p:sp>
      <p:graphicFrame>
        <p:nvGraphicFramePr>
          <p:cNvPr id="6" name="表 9">
            <a:extLst>
              <a:ext uri="{FF2B5EF4-FFF2-40B4-BE49-F238E27FC236}">
                <a16:creationId xmlns:a16="http://schemas.microsoft.com/office/drawing/2014/main" id="{89740772-9586-F954-E57D-415D17D8E951}"/>
              </a:ext>
            </a:extLst>
          </p:cNvPr>
          <p:cNvGraphicFramePr>
            <a:graphicFrameLocks noGrp="1"/>
          </p:cNvGraphicFramePr>
          <p:nvPr>
            <p:extLst>
              <p:ext uri="{D42A27DB-BD31-4B8C-83A1-F6EECF244321}">
                <p14:modId xmlns:p14="http://schemas.microsoft.com/office/powerpoint/2010/main" val="1836042606"/>
              </p:ext>
            </p:extLst>
          </p:nvPr>
        </p:nvGraphicFramePr>
        <p:xfrm>
          <a:off x="517496" y="4039969"/>
          <a:ext cx="6552001" cy="1730040"/>
        </p:xfrm>
        <a:graphic>
          <a:graphicData uri="http://schemas.openxmlformats.org/drawingml/2006/table">
            <a:tbl>
              <a:tblPr firstRow="1" bandRow="1">
                <a:tableStyleId>{F2DE63D5-997A-4646-A377-4702673A728D}</a:tableStyleId>
              </a:tblPr>
              <a:tblGrid>
                <a:gridCol w="1112663">
                  <a:extLst>
                    <a:ext uri="{9D8B030D-6E8A-4147-A177-3AD203B41FA5}">
                      <a16:colId xmlns:a16="http://schemas.microsoft.com/office/drawing/2014/main" val="1244633263"/>
                    </a:ext>
                  </a:extLst>
                </a:gridCol>
                <a:gridCol w="2719669">
                  <a:extLst>
                    <a:ext uri="{9D8B030D-6E8A-4147-A177-3AD203B41FA5}">
                      <a16:colId xmlns:a16="http://schemas.microsoft.com/office/drawing/2014/main" val="2947098868"/>
                    </a:ext>
                  </a:extLst>
                </a:gridCol>
                <a:gridCol w="2719669">
                  <a:extLst>
                    <a:ext uri="{9D8B030D-6E8A-4147-A177-3AD203B41FA5}">
                      <a16:colId xmlns:a16="http://schemas.microsoft.com/office/drawing/2014/main" val="1241399966"/>
                    </a:ext>
                  </a:extLst>
                </a:gridCol>
              </a:tblGrid>
              <a:tr h="0">
                <a:tc>
                  <a:txBody>
                    <a:bodyPr/>
                    <a:lstStyle/>
                    <a:p>
                      <a:pPr algn="ctr"/>
                      <a:r>
                        <a:rPr kumimoji="1" lang="ja-JP" altLang="en-US" sz="1100" dirty="0">
                          <a:latin typeface="BIZ UDPゴシック" panose="020B0400000000000000" pitchFamily="50" charset="-128"/>
                          <a:ea typeface="BIZ UDPゴシック" panose="020B0400000000000000" pitchFamily="50" charset="-128"/>
                        </a:rPr>
                        <a:t>ネットワーク</a:t>
                      </a:r>
                    </a:p>
                  </a:txBody>
                  <a:tcPr marL="144000" marR="144000" marT="108000" marB="108000" anchor="ctr">
                    <a:lnR w="28575" cap="flat" cmpd="sng" algn="ctr">
                      <a:solidFill>
                        <a:schemeClr val="bg1"/>
                      </a:solidFill>
                      <a:prstDash val="solid"/>
                      <a:round/>
                      <a:headEnd type="none" w="med" len="med"/>
                      <a:tailEnd type="none" w="med" len="med"/>
                    </a:lnR>
                    <a:solidFill>
                      <a:srgbClr val="31926F"/>
                    </a:solidFill>
                  </a:tcPr>
                </a:tc>
                <a:tc>
                  <a:txBody>
                    <a:bodyPr/>
                    <a:lstStyle/>
                    <a:p>
                      <a:pPr algn="ctr"/>
                      <a:r>
                        <a:rPr kumimoji="1" lang="en-US" altLang="ja-JP" sz="1100" u="none" baseline="0" dirty="0">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100" u="none" baseline="0" dirty="0">
                          <a:uFill>
                            <a:solidFill>
                              <a:srgbClr val="31926F"/>
                            </a:solidFill>
                          </a:uFill>
                          <a:latin typeface="BIZ UDPゴシック" panose="020B0400000000000000" pitchFamily="50" charset="-128"/>
                          <a:ea typeface="BIZ UDPゴシック" panose="020B0400000000000000" pitchFamily="50" charset="-128"/>
                        </a:rPr>
                        <a:t>接続系</a:t>
                      </a:r>
                    </a:p>
                  </a:txBody>
                  <a:tcPr marL="144000" marR="144000" marT="108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31926F"/>
                    </a:solidFill>
                  </a:tcPr>
                </a:tc>
                <a:tc>
                  <a:txBody>
                    <a:bodyPr/>
                    <a:lstStyle/>
                    <a:p>
                      <a:pPr algn="ctr"/>
                      <a:r>
                        <a:rPr kumimoji="1" lang="ja-JP" altLang="en-US" sz="1100" u="none" baseline="0" dirty="0">
                          <a:uFill>
                            <a:solidFill>
                              <a:srgbClr val="31926F"/>
                            </a:solidFill>
                          </a:uFill>
                          <a:latin typeface="BIZ UDPゴシック" panose="020B0400000000000000" pitchFamily="50" charset="-128"/>
                          <a:ea typeface="BIZ UDPゴシック" panose="020B0400000000000000" pitchFamily="50" charset="-128"/>
                        </a:rPr>
                        <a:t>インターネット接続系</a:t>
                      </a:r>
                    </a:p>
                  </a:txBody>
                  <a:tcPr marL="144000" marR="144000" marT="108000" marB="108000" anchor="ctr">
                    <a:lnL w="28575" cap="flat" cmpd="sng" algn="ctr">
                      <a:solidFill>
                        <a:schemeClr val="bg1"/>
                      </a:solidFill>
                      <a:prstDash val="solid"/>
                      <a:round/>
                      <a:headEnd type="none" w="med" len="med"/>
                      <a:tailEnd type="none" w="med" len="med"/>
                    </a:lnL>
                    <a:solidFill>
                      <a:srgbClr val="31926F"/>
                    </a:solidFill>
                  </a:tcPr>
                </a:tc>
                <a:extLst>
                  <a:ext uri="{0D108BD9-81ED-4DB2-BD59-A6C34878D82A}">
                    <a16:rowId xmlns:a16="http://schemas.microsoft.com/office/drawing/2014/main" val="1411821597"/>
                  </a:ext>
                </a:extLst>
              </a:tr>
              <a:tr h="0">
                <a:tc>
                  <a:txBody>
                    <a:bodyPr/>
                    <a:lstStyle/>
                    <a:p>
                      <a:pPr algn="ctr"/>
                      <a:r>
                        <a:rPr kumimoji="1" lang="ja-JP" altLang="en-US" sz="1100" dirty="0">
                          <a:latin typeface="BIZ UDPゴシック" panose="020B0400000000000000" pitchFamily="50" charset="-128"/>
                          <a:ea typeface="BIZ UDPゴシック" panose="020B0400000000000000" pitchFamily="50" charset="-128"/>
                        </a:rPr>
                        <a:t>利用場面</a:t>
                      </a:r>
                    </a:p>
                  </a:txBody>
                  <a:tcPr marL="144000" marR="144000" marT="108000" marB="10800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8F09A"/>
                    </a:solidFill>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主に庁内でのオンライン会議を想定</a:t>
                      </a:r>
                    </a:p>
                  </a:txBody>
                  <a:tcPr marL="144000" marR="144000" marT="108000" marB="108000" anchor="ctr">
                    <a:lnL w="28575" cap="flat" cmpd="sng" algn="ctr">
                      <a:solidFill>
                        <a:schemeClr val="bg1"/>
                      </a:solidFill>
                      <a:prstDash val="solid"/>
                      <a:round/>
                      <a:headEnd type="none" w="med" len="med"/>
                      <a:tailEnd type="none" w="med" len="med"/>
                    </a:lnL>
                    <a:lnR w="12700" cap="flat" cmpd="sng" algn="ctr">
                      <a:solidFill>
                        <a:srgbClr val="CDD6D5"/>
                      </a:solidFill>
                      <a:prstDash val="solid"/>
                      <a:round/>
                      <a:headEnd type="none" w="med" len="med"/>
                      <a:tailEnd type="none" w="med" len="med"/>
                    </a:lnR>
                    <a:lnB w="12700" cap="flat" cmpd="sng" algn="ctr">
                      <a:solidFill>
                        <a:srgbClr val="CDD6D5"/>
                      </a:solidFill>
                      <a:prstDash val="solid"/>
                      <a:round/>
                      <a:headEnd type="none" w="med" len="med"/>
                      <a:tailEnd type="none" w="med" len="med"/>
                    </a:lnB>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主に庁外とのオンライン会議を想定</a:t>
                      </a:r>
                    </a:p>
                  </a:txBody>
                  <a:tcPr marL="144000" marR="144000" marT="108000" marB="108000" anchor="ctr">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B w="12700" cap="flat" cmpd="sng" algn="ctr">
                      <a:solidFill>
                        <a:srgbClr val="CDD6D5"/>
                      </a:solidFill>
                      <a:prstDash val="solid"/>
                      <a:round/>
                      <a:headEnd type="none" w="med" len="med"/>
                      <a:tailEnd type="none" w="med" len="med"/>
                    </a:lnB>
                  </a:tcPr>
                </a:tc>
                <a:extLst>
                  <a:ext uri="{0D108BD9-81ED-4DB2-BD59-A6C34878D82A}">
                    <a16:rowId xmlns:a16="http://schemas.microsoft.com/office/drawing/2014/main" val="4037446743"/>
                  </a:ext>
                </a:extLst>
              </a:tr>
              <a:tr h="581949">
                <a:tc>
                  <a:txBody>
                    <a:bodyPr/>
                    <a:lstStyle/>
                    <a:p>
                      <a:pPr marL="0" indent="0" algn="ctr" defTabSz="497754" rtl="0" eaLnBrk="1" latinLnBrk="0" hangingPunct="1">
                        <a:spcAft>
                          <a:spcPts val="600"/>
                        </a:spcAft>
                        <a:buClr>
                          <a:srgbClr val="31926F"/>
                        </a:buClr>
                        <a:buFont typeface="Wingdings" panose="05000000000000000000" pitchFamily="2" charset="2"/>
                        <a:buNone/>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操作性</a:t>
                      </a:r>
                    </a:p>
                  </a:txBody>
                  <a:tcPr marL="144000" marR="144000" marT="108000" marB="108000" anchor="ctr">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09A"/>
                    </a:solidFill>
                  </a:tcPr>
                </a:tc>
                <a:tc>
                  <a:txBody>
                    <a:bodyPr/>
                    <a:lstStyle/>
                    <a:p>
                      <a:pPr marL="171450" indent="-171450" algn="l" defTabSz="497754" rtl="0" eaLnBrk="1" latinLnBrk="0" hangingPunct="1">
                        <a:spcAft>
                          <a:spcPts val="600"/>
                        </a:spcAft>
                        <a:buClr>
                          <a:srgbClr val="31926F"/>
                        </a:buClr>
                        <a:buFont typeface="Wingdings" panose="05000000000000000000" pitchFamily="2" charset="2"/>
                        <a:buChar char="l"/>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シームレスにファイル共有をしながら、会議を進めることが可能</a:t>
                      </a:r>
                      <a:endParaRPr kumimoji="1" lang="en-US" altLang="ja-JP" sz="1100" kern="1200" dirty="0">
                        <a:solidFill>
                          <a:schemeClr val="tx1"/>
                        </a:solidFill>
                        <a:latin typeface="BIZ UDPゴシック" panose="020B0400000000000000" pitchFamily="50" charset="-128"/>
                        <a:ea typeface="BIZ UDPゴシック" panose="020B0400000000000000" pitchFamily="50" charset="-128"/>
                        <a:cs typeface="+mn-cs"/>
                      </a:endParaRPr>
                    </a:p>
                    <a:p>
                      <a:pPr marL="171450" indent="-171450" algn="l" defTabSz="497754" rtl="0" eaLnBrk="1" latinLnBrk="0" hangingPunct="1">
                        <a:spcAft>
                          <a:spcPts val="600"/>
                        </a:spcAft>
                        <a:buClr>
                          <a:srgbClr val="31926F"/>
                        </a:buClr>
                        <a:buFont typeface="Wingdings" panose="05000000000000000000" pitchFamily="2" charset="2"/>
                        <a:buChar char="l"/>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業務パソコンを画面共有しながら進行することも可能</a:t>
                      </a:r>
                    </a:p>
                  </a:txBody>
                  <a:tcPr marL="144000" marR="144000" marT="108000" marB="108000">
                    <a:lnL w="28575" cap="flat" cmpd="sng" algn="ctr">
                      <a:no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tcPr>
                </a:tc>
                <a:tc>
                  <a:txBody>
                    <a:bodyPr/>
                    <a:lstStyle/>
                    <a:p>
                      <a:pPr marL="171450" indent="-171450" algn="l" defTabSz="497754" rtl="0" eaLnBrk="1" latinLnBrk="0" hangingPunct="1">
                        <a:spcAft>
                          <a:spcPts val="600"/>
                        </a:spcAft>
                        <a:buClr>
                          <a:srgbClr val="31926F"/>
                        </a:buClr>
                        <a:buFont typeface="Wingdings" panose="05000000000000000000" pitchFamily="2" charset="2"/>
                        <a:buChar char="l"/>
                      </a:pP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業務パソコンで作成したファイルは、</a:t>
                      </a:r>
                      <a:r>
                        <a:rPr kumimoji="1" lang="ja-JP" altLang="en-US" sz="1100" u="wavyHeavy" kern="1200"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cs typeface="+mn-cs"/>
                        </a:rPr>
                        <a:t>インターネット接続系</a:t>
                      </a:r>
                      <a:r>
                        <a:rPr kumimoji="1" lang="ja-JP" altLang="en-US" sz="1100" kern="1200" dirty="0">
                          <a:solidFill>
                            <a:schemeClr val="tx1"/>
                          </a:solidFill>
                          <a:latin typeface="BIZ UDPゴシック" panose="020B0400000000000000" pitchFamily="50" charset="-128"/>
                          <a:ea typeface="BIZ UDPゴシック" panose="020B0400000000000000" pitchFamily="50" charset="-128"/>
                          <a:cs typeface="+mn-cs"/>
                        </a:rPr>
                        <a:t>に移動させる必要があるため、ファイル共有に時間がかかる。</a:t>
                      </a:r>
                    </a:p>
                  </a:txBody>
                  <a:tcPr marL="144000" marR="144000" marT="108000" marB="108000">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tcPr>
                </a:tc>
                <a:extLst>
                  <a:ext uri="{0D108BD9-81ED-4DB2-BD59-A6C34878D82A}">
                    <a16:rowId xmlns:a16="http://schemas.microsoft.com/office/drawing/2014/main" val="2532748539"/>
                  </a:ext>
                </a:extLst>
              </a:tr>
            </a:tbl>
          </a:graphicData>
        </a:graphic>
      </p:graphicFrame>
      <p:grpSp>
        <p:nvGrpSpPr>
          <p:cNvPr id="9" name="グループ化 8">
            <a:extLst>
              <a:ext uri="{FF2B5EF4-FFF2-40B4-BE49-F238E27FC236}">
                <a16:creationId xmlns:a16="http://schemas.microsoft.com/office/drawing/2014/main" id="{DE12456F-4F45-1DE0-FFFB-B9B971467070}"/>
              </a:ext>
            </a:extLst>
          </p:cNvPr>
          <p:cNvGrpSpPr/>
          <p:nvPr/>
        </p:nvGrpSpPr>
        <p:grpSpPr>
          <a:xfrm>
            <a:off x="503196" y="3033521"/>
            <a:ext cx="6552000" cy="252000"/>
            <a:chOff x="504000" y="5705617"/>
            <a:chExt cx="6552000" cy="252000"/>
          </a:xfrm>
        </p:grpSpPr>
        <p:sp>
          <p:nvSpPr>
            <p:cNvPr id="12" name="正方形/長方形 11">
              <a:extLst>
                <a:ext uri="{FF2B5EF4-FFF2-40B4-BE49-F238E27FC236}">
                  <a16:creationId xmlns:a16="http://schemas.microsoft.com/office/drawing/2014/main" id="{45B86692-5D42-886F-8919-5ED7A1DB2DD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4" name="テキスト ボックス 13">
              <a:extLst>
                <a:ext uri="{FF2B5EF4-FFF2-40B4-BE49-F238E27FC236}">
                  <a16:creationId xmlns:a16="http://schemas.microsoft.com/office/drawing/2014/main" id="{E9675837-877B-8E39-477E-7D1D2F951F8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コンテンツ プレースホルダー 17">
            <a:extLst>
              <a:ext uri="{FF2B5EF4-FFF2-40B4-BE49-F238E27FC236}">
                <a16:creationId xmlns:a16="http://schemas.microsoft.com/office/drawing/2014/main" id="{CEEF6884-1ACE-9335-490D-1EC3B8F3B831}"/>
              </a:ext>
            </a:extLst>
          </p:cNvPr>
          <p:cNvSpPr txBox="1">
            <a:spLocks/>
          </p:cNvSpPr>
          <p:nvPr/>
        </p:nvSpPr>
        <p:spPr>
          <a:xfrm>
            <a:off x="1521961" y="633302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コミュニケーションツールの検討</a:t>
            </a:r>
          </a:p>
          <a:p>
            <a:pPr marL="0" indent="144000" algn="just" fontAlgn="ctr">
              <a:lnSpc>
                <a:spcPct val="120000"/>
              </a:lnSpc>
              <a:spcBef>
                <a:spcPts val="0"/>
              </a:spcBef>
              <a:buNone/>
            </a:pPr>
            <a:r>
              <a:rPr lang="ja-JP" altLang="en-US" sz="1200" dirty="0"/>
              <a:t>周辺機器の不具合や通信障害等、不測の事態が多々生じるため、オンライン会議システムだけでなく、コミュニケーションツールも必要な状況がある。そのため、リモートワーク環境の整備として、包括的に検討することが重要である。</a:t>
            </a:r>
          </a:p>
        </p:txBody>
      </p:sp>
      <p:sp>
        <p:nvSpPr>
          <p:cNvPr id="23" name="コンテンツ プレースホルダー 17">
            <a:extLst>
              <a:ext uri="{FF2B5EF4-FFF2-40B4-BE49-F238E27FC236}">
                <a16:creationId xmlns:a16="http://schemas.microsoft.com/office/drawing/2014/main" id="{CBB82846-69A6-E4E2-A13A-0A1C67392BD4}"/>
              </a:ext>
            </a:extLst>
          </p:cNvPr>
          <p:cNvSpPr txBox="1">
            <a:spLocks/>
          </p:cNvSpPr>
          <p:nvPr/>
        </p:nvSpPr>
        <p:spPr>
          <a:xfrm>
            <a:off x="1514323" y="7449578"/>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調達する端末の内蔵機能</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自治体の運用方法によっては、オンライン会議用端末の調達が必要である。調達する際には、カメラが内蔵されているものが望ましい。</a:t>
            </a:r>
          </a:p>
        </p:txBody>
      </p:sp>
      <p:sp>
        <p:nvSpPr>
          <p:cNvPr id="25" name="コンテンツ プレースホルダー 17">
            <a:extLst>
              <a:ext uri="{FF2B5EF4-FFF2-40B4-BE49-F238E27FC236}">
                <a16:creationId xmlns:a16="http://schemas.microsoft.com/office/drawing/2014/main" id="{AD85FD49-5195-198D-46B3-41C405A2E49B}"/>
              </a:ext>
            </a:extLst>
          </p:cNvPr>
          <p:cNvSpPr txBox="1">
            <a:spLocks/>
          </p:cNvSpPr>
          <p:nvPr/>
        </p:nvSpPr>
        <p:spPr>
          <a:xfrm>
            <a:off x="1514323" y="8344536"/>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ネットワーク環境の整備</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オンライン会議は通信量が大幅に増加するため、輻輳しやすくなる。オンライン会議システムを選定する際は、ネットワーク帯域の自動調整機能の確認や、状況に応じてネットワークの強化が必要である。</a:t>
            </a:r>
          </a:p>
        </p:txBody>
      </p:sp>
      <p:sp>
        <p:nvSpPr>
          <p:cNvPr id="32" name="フリーフォーム: 図形 31">
            <a:extLst>
              <a:ext uri="{FF2B5EF4-FFF2-40B4-BE49-F238E27FC236}">
                <a16:creationId xmlns:a16="http://schemas.microsoft.com/office/drawing/2014/main" id="{26F4B333-0BB2-0FA7-A820-664A039FA4CE}"/>
              </a:ext>
            </a:extLst>
          </p:cNvPr>
          <p:cNvSpPr>
            <a:spLocks noChangeAspect="1"/>
          </p:cNvSpPr>
          <p:nvPr/>
        </p:nvSpPr>
        <p:spPr>
          <a:xfrm>
            <a:off x="530196" y="8400001"/>
            <a:ext cx="748121" cy="828000"/>
          </a:xfrm>
          <a:custGeom>
            <a:avLst/>
            <a:gdLst>
              <a:gd name="connsiteX0" fmla="*/ 824770 w 975931"/>
              <a:gd name="connsiteY0" fmla="*/ 583311 h 1080134"/>
              <a:gd name="connsiteX1" fmla="*/ 704469 w 975931"/>
              <a:gd name="connsiteY1" fmla="*/ 643128 h 1080134"/>
              <a:gd name="connsiteX2" fmla="*/ 643795 w 975931"/>
              <a:gd name="connsiteY2" fmla="*/ 608076 h 1080134"/>
              <a:gd name="connsiteX3" fmla="*/ 658082 w 975931"/>
              <a:gd name="connsiteY3" fmla="*/ 539972 h 1080134"/>
              <a:gd name="connsiteX4" fmla="*/ 643795 w 975931"/>
              <a:gd name="connsiteY4" fmla="*/ 471773 h 1080134"/>
              <a:gd name="connsiteX5" fmla="*/ 704374 w 975931"/>
              <a:gd name="connsiteY5" fmla="*/ 436817 h 1080134"/>
              <a:gd name="connsiteX6" fmla="*/ 824770 w 975931"/>
              <a:gd name="connsiteY6" fmla="*/ 496824 h 1080134"/>
              <a:gd name="connsiteX7" fmla="*/ 975932 w 975931"/>
              <a:gd name="connsiteY7" fmla="*/ 345662 h 1080134"/>
              <a:gd name="connsiteX8" fmla="*/ 824770 w 975931"/>
              <a:gd name="connsiteY8" fmla="*/ 194501 h 1080134"/>
              <a:gd name="connsiteX9" fmla="*/ 673608 w 975931"/>
              <a:gd name="connsiteY9" fmla="*/ 345662 h 1080134"/>
              <a:gd name="connsiteX10" fmla="*/ 685419 w 975931"/>
              <a:gd name="connsiteY10" fmla="*/ 404241 h 1080134"/>
              <a:gd name="connsiteX11" fmla="*/ 624840 w 975931"/>
              <a:gd name="connsiteY11" fmla="*/ 439198 h 1080134"/>
              <a:gd name="connsiteX12" fmla="*/ 506921 w 975931"/>
              <a:gd name="connsiteY12" fmla="*/ 370999 h 1080134"/>
              <a:gd name="connsiteX13" fmla="*/ 506921 w 975931"/>
              <a:gd name="connsiteY13" fmla="*/ 301085 h 1080134"/>
              <a:gd name="connsiteX14" fmla="*/ 639223 w 975931"/>
              <a:gd name="connsiteY14" fmla="*/ 151162 h 1080134"/>
              <a:gd name="connsiteX15" fmla="*/ 488061 w 975931"/>
              <a:gd name="connsiteY15" fmla="*/ 0 h 1080134"/>
              <a:gd name="connsiteX16" fmla="*/ 336899 w 975931"/>
              <a:gd name="connsiteY16" fmla="*/ 151162 h 1080134"/>
              <a:gd name="connsiteX17" fmla="*/ 469202 w 975931"/>
              <a:gd name="connsiteY17" fmla="*/ 301085 h 1080134"/>
              <a:gd name="connsiteX18" fmla="*/ 469202 w 975931"/>
              <a:gd name="connsiteY18" fmla="*/ 370999 h 1080134"/>
              <a:gd name="connsiteX19" fmla="*/ 351282 w 975931"/>
              <a:gd name="connsiteY19" fmla="*/ 439198 h 1080134"/>
              <a:gd name="connsiteX20" fmla="*/ 290703 w 975931"/>
              <a:gd name="connsiteY20" fmla="*/ 404241 h 1080134"/>
              <a:gd name="connsiteX21" fmla="*/ 302514 w 975931"/>
              <a:gd name="connsiteY21" fmla="*/ 345567 h 1080134"/>
              <a:gd name="connsiteX22" fmla="*/ 151352 w 975931"/>
              <a:gd name="connsiteY22" fmla="*/ 194405 h 1080134"/>
              <a:gd name="connsiteX23" fmla="*/ 95 w 975931"/>
              <a:gd name="connsiteY23" fmla="*/ 345758 h 1080134"/>
              <a:gd name="connsiteX24" fmla="*/ 151257 w 975931"/>
              <a:gd name="connsiteY24" fmla="*/ 496919 h 1080134"/>
              <a:gd name="connsiteX25" fmla="*/ 271558 w 975931"/>
              <a:gd name="connsiteY25" fmla="*/ 437007 h 1080134"/>
              <a:gd name="connsiteX26" fmla="*/ 332137 w 975931"/>
              <a:gd name="connsiteY26" fmla="*/ 471964 h 1080134"/>
              <a:gd name="connsiteX27" fmla="*/ 317849 w 975931"/>
              <a:gd name="connsiteY27" fmla="*/ 540068 h 1080134"/>
              <a:gd name="connsiteX28" fmla="*/ 332137 w 975931"/>
              <a:gd name="connsiteY28" fmla="*/ 608267 h 1080134"/>
              <a:gd name="connsiteX29" fmla="*/ 271463 w 975931"/>
              <a:gd name="connsiteY29" fmla="*/ 643223 h 1080134"/>
              <a:gd name="connsiteX30" fmla="*/ 151162 w 975931"/>
              <a:gd name="connsiteY30" fmla="*/ 583311 h 1080134"/>
              <a:gd name="connsiteX31" fmla="*/ 0 w 975931"/>
              <a:gd name="connsiteY31" fmla="*/ 734473 h 1080134"/>
              <a:gd name="connsiteX32" fmla="*/ 151162 w 975931"/>
              <a:gd name="connsiteY32" fmla="*/ 885635 h 1080134"/>
              <a:gd name="connsiteX33" fmla="*/ 302324 w 975931"/>
              <a:gd name="connsiteY33" fmla="*/ 734473 h 1080134"/>
              <a:gd name="connsiteX34" fmla="*/ 290513 w 975931"/>
              <a:gd name="connsiteY34" fmla="*/ 675799 h 1080134"/>
              <a:gd name="connsiteX35" fmla="*/ 351092 w 975931"/>
              <a:gd name="connsiteY35" fmla="*/ 640842 h 1080134"/>
              <a:gd name="connsiteX36" fmla="*/ 469011 w 975931"/>
              <a:gd name="connsiteY36" fmla="*/ 709041 h 1080134"/>
              <a:gd name="connsiteX37" fmla="*/ 469011 w 975931"/>
              <a:gd name="connsiteY37" fmla="*/ 779050 h 1080134"/>
              <a:gd name="connsiteX38" fmla="*/ 336709 w 975931"/>
              <a:gd name="connsiteY38" fmla="*/ 928973 h 1080134"/>
              <a:gd name="connsiteX39" fmla="*/ 487871 w 975931"/>
              <a:gd name="connsiteY39" fmla="*/ 1080135 h 1080134"/>
              <a:gd name="connsiteX40" fmla="*/ 639032 w 975931"/>
              <a:gd name="connsiteY40" fmla="*/ 928973 h 1080134"/>
              <a:gd name="connsiteX41" fmla="*/ 506730 w 975931"/>
              <a:gd name="connsiteY41" fmla="*/ 779050 h 1080134"/>
              <a:gd name="connsiteX42" fmla="*/ 506730 w 975931"/>
              <a:gd name="connsiteY42" fmla="*/ 709041 h 1080134"/>
              <a:gd name="connsiteX43" fmla="*/ 624650 w 975931"/>
              <a:gd name="connsiteY43" fmla="*/ 640842 h 1080134"/>
              <a:gd name="connsiteX44" fmla="*/ 685229 w 975931"/>
              <a:gd name="connsiteY44" fmla="*/ 675799 h 1080134"/>
              <a:gd name="connsiteX45" fmla="*/ 673418 w 975931"/>
              <a:gd name="connsiteY45" fmla="*/ 734568 h 1080134"/>
              <a:gd name="connsiteX46" fmla="*/ 824579 w 975931"/>
              <a:gd name="connsiteY46" fmla="*/ 885730 h 1080134"/>
              <a:gd name="connsiteX47" fmla="*/ 975741 w 975931"/>
              <a:gd name="connsiteY47" fmla="*/ 734568 h 1080134"/>
              <a:gd name="connsiteX48" fmla="*/ 824579 w 975931"/>
              <a:gd name="connsiteY48" fmla="*/ 583406 h 1080134"/>
              <a:gd name="connsiteX49" fmla="*/ 824770 w 975931"/>
              <a:gd name="connsiteY49" fmla="*/ 459105 h 1080134"/>
              <a:gd name="connsiteX50" fmla="*/ 762191 w 975931"/>
              <a:gd name="connsiteY50" fmla="*/ 440150 h 1080134"/>
              <a:gd name="connsiteX51" fmla="*/ 824770 w 975931"/>
              <a:gd name="connsiteY51" fmla="*/ 384143 h 1080134"/>
              <a:gd name="connsiteX52" fmla="*/ 887349 w 975931"/>
              <a:gd name="connsiteY52" fmla="*/ 440150 h 1080134"/>
              <a:gd name="connsiteX53" fmla="*/ 824770 w 975931"/>
              <a:gd name="connsiteY53" fmla="*/ 459105 h 1080134"/>
              <a:gd name="connsiteX54" fmla="*/ 794576 w 975931"/>
              <a:gd name="connsiteY54" fmla="*/ 316039 h 1080134"/>
              <a:gd name="connsiteX55" fmla="*/ 824770 w 975931"/>
              <a:gd name="connsiteY55" fmla="*/ 285845 h 1080134"/>
              <a:gd name="connsiteX56" fmla="*/ 854964 w 975931"/>
              <a:gd name="connsiteY56" fmla="*/ 316039 h 1080134"/>
              <a:gd name="connsiteX57" fmla="*/ 824770 w 975931"/>
              <a:gd name="connsiteY57" fmla="*/ 346329 h 1080134"/>
              <a:gd name="connsiteX58" fmla="*/ 794576 w 975931"/>
              <a:gd name="connsiteY58" fmla="*/ 316039 h 1080134"/>
              <a:gd name="connsiteX59" fmla="*/ 824770 w 975931"/>
              <a:gd name="connsiteY59" fmla="*/ 232315 h 1080134"/>
              <a:gd name="connsiteX60" fmla="*/ 938213 w 975931"/>
              <a:gd name="connsiteY60" fmla="*/ 345758 h 1080134"/>
              <a:gd name="connsiteX61" fmla="*/ 918305 w 975931"/>
              <a:gd name="connsiteY61" fmla="*/ 409765 h 1080134"/>
              <a:gd name="connsiteX62" fmla="*/ 876205 w 975931"/>
              <a:gd name="connsiteY62" fmla="*/ 360617 h 1080134"/>
              <a:gd name="connsiteX63" fmla="*/ 892874 w 975931"/>
              <a:gd name="connsiteY63" fmla="*/ 316135 h 1080134"/>
              <a:gd name="connsiteX64" fmla="*/ 824865 w 975931"/>
              <a:gd name="connsiteY64" fmla="*/ 248126 h 1080134"/>
              <a:gd name="connsiteX65" fmla="*/ 756857 w 975931"/>
              <a:gd name="connsiteY65" fmla="*/ 316135 h 1080134"/>
              <a:gd name="connsiteX66" fmla="*/ 773525 w 975931"/>
              <a:gd name="connsiteY66" fmla="*/ 360617 h 1080134"/>
              <a:gd name="connsiteX67" fmla="*/ 731425 w 975931"/>
              <a:gd name="connsiteY67" fmla="*/ 409765 h 1080134"/>
              <a:gd name="connsiteX68" fmla="*/ 711613 w 975931"/>
              <a:gd name="connsiteY68" fmla="*/ 345758 h 1080134"/>
              <a:gd name="connsiteX69" fmla="*/ 824960 w 975931"/>
              <a:gd name="connsiteY69" fmla="*/ 232315 h 1080134"/>
              <a:gd name="connsiteX70" fmla="*/ 151257 w 975931"/>
              <a:gd name="connsiteY70" fmla="*/ 459105 h 1080134"/>
              <a:gd name="connsiteX71" fmla="*/ 88678 w 975931"/>
              <a:gd name="connsiteY71" fmla="*/ 440150 h 1080134"/>
              <a:gd name="connsiteX72" fmla="*/ 151257 w 975931"/>
              <a:gd name="connsiteY72" fmla="*/ 384143 h 1080134"/>
              <a:gd name="connsiteX73" fmla="*/ 213836 w 975931"/>
              <a:gd name="connsiteY73" fmla="*/ 440150 h 1080134"/>
              <a:gd name="connsiteX74" fmla="*/ 151257 w 975931"/>
              <a:gd name="connsiteY74" fmla="*/ 459105 h 1080134"/>
              <a:gd name="connsiteX75" fmla="*/ 121063 w 975931"/>
              <a:gd name="connsiteY75" fmla="*/ 316039 h 1080134"/>
              <a:gd name="connsiteX76" fmla="*/ 151257 w 975931"/>
              <a:gd name="connsiteY76" fmla="*/ 285845 h 1080134"/>
              <a:gd name="connsiteX77" fmla="*/ 181451 w 975931"/>
              <a:gd name="connsiteY77" fmla="*/ 316039 h 1080134"/>
              <a:gd name="connsiteX78" fmla="*/ 151257 w 975931"/>
              <a:gd name="connsiteY78" fmla="*/ 346329 h 1080134"/>
              <a:gd name="connsiteX79" fmla="*/ 121063 w 975931"/>
              <a:gd name="connsiteY79" fmla="*/ 316039 h 1080134"/>
              <a:gd name="connsiteX80" fmla="*/ 244888 w 975931"/>
              <a:gd name="connsiteY80" fmla="*/ 409670 h 1080134"/>
              <a:gd name="connsiteX81" fmla="*/ 202787 w 975931"/>
              <a:gd name="connsiteY81" fmla="*/ 360521 h 1080134"/>
              <a:gd name="connsiteX82" fmla="*/ 219456 w 975931"/>
              <a:gd name="connsiteY82" fmla="*/ 316039 h 1080134"/>
              <a:gd name="connsiteX83" fmla="*/ 151448 w 975931"/>
              <a:gd name="connsiteY83" fmla="*/ 248031 h 1080134"/>
              <a:gd name="connsiteX84" fmla="*/ 83439 w 975931"/>
              <a:gd name="connsiteY84" fmla="*/ 316039 h 1080134"/>
              <a:gd name="connsiteX85" fmla="*/ 100108 w 975931"/>
              <a:gd name="connsiteY85" fmla="*/ 360521 h 1080134"/>
              <a:gd name="connsiteX86" fmla="*/ 58007 w 975931"/>
              <a:gd name="connsiteY86" fmla="*/ 409670 h 1080134"/>
              <a:gd name="connsiteX87" fmla="*/ 38195 w 975931"/>
              <a:gd name="connsiteY87" fmla="*/ 345662 h 1080134"/>
              <a:gd name="connsiteX88" fmla="*/ 151543 w 975931"/>
              <a:gd name="connsiteY88" fmla="*/ 232220 h 1080134"/>
              <a:gd name="connsiteX89" fmla="*/ 264986 w 975931"/>
              <a:gd name="connsiteY89" fmla="*/ 345662 h 1080134"/>
              <a:gd name="connsiteX90" fmla="*/ 245078 w 975931"/>
              <a:gd name="connsiteY90" fmla="*/ 409670 h 1080134"/>
              <a:gd name="connsiteX91" fmla="*/ 151352 w 975931"/>
              <a:gd name="connsiteY91" fmla="*/ 847916 h 1080134"/>
              <a:gd name="connsiteX92" fmla="*/ 88773 w 975931"/>
              <a:gd name="connsiteY92" fmla="*/ 828961 h 1080134"/>
              <a:gd name="connsiteX93" fmla="*/ 151352 w 975931"/>
              <a:gd name="connsiteY93" fmla="*/ 772954 h 1080134"/>
              <a:gd name="connsiteX94" fmla="*/ 213932 w 975931"/>
              <a:gd name="connsiteY94" fmla="*/ 828961 h 1080134"/>
              <a:gd name="connsiteX95" fmla="*/ 151352 w 975931"/>
              <a:gd name="connsiteY95" fmla="*/ 847916 h 1080134"/>
              <a:gd name="connsiteX96" fmla="*/ 121158 w 975931"/>
              <a:gd name="connsiteY96" fmla="*/ 704850 h 1080134"/>
              <a:gd name="connsiteX97" fmla="*/ 151352 w 975931"/>
              <a:gd name="connsiteY97" fmla="*/ 674656 h 1080134"/>
              <a:gd name="connsiteX98" fmla="*/ 181547 w 975931"/>
              <a:gd name="connsiteY98" fmla="*/ 704850 h 1080134"/>
              <a:gd name="connsiteX99" fmla="*/ 151352 w 975931"/>
              <a:gd name="connsiteY99" fmla="*/ 735140 h 1080134"/>
              <a:gd name="connsiteX100" fmla="*/ 121158 w 975931"/>
              <a:gd name="connsiteY100" fmla="*/ 704850 h 1080134"/>
              <a:gd name="connsiteX101" fmla="*/ 244983 w 975931"/>
              <a:gd name="connsiteY101" fmla="*/ 798481 h 1080134"/>
              <a:gd name="connsiteX102" fmla="*/ 202883 w 975931"/>
              <a:gd name="connsiteY102" fmla="*/ 749332 h 1080134"/>
              <a:gd name="connsiteX103" fmla="*/ 219551 w 975931"/>
              <a:gd name="connsiteY103" fmla="*/ 704850 h 1080134"/>
              <a:gd name="connsiteX104" fmla="*/ 151543 w 975931"/>
              <a:gd name="connsiteY104" fmla="*/ 636842 h 1080134"/>
              <a:gd name="connsiteX105" fmla="*/ 83534 w 975931"/>
              <a:gd name="connsiteY105" fmla="*/ 704850 h 1080134"/>
              <a:gd name="connsiteX106" fmla="*/ 100203 w 975931"/>
              <a:gd name="connsiteY106" fmla="*/ 749332 h 1080134"/>
              <a:gd name="connsiteX107" fmla="*/ 58103 w 975931"/>
              <a:gd name="connsiteY107" fmla="*/ 798481 h 1080134"/>
              <a:gd name="connsiteX108" fmla="*/ 38291 w 975931"/>
              <a:gd name="connsiteY108" fmla="*/ 734473 h 1080134"/>
              <a:gd name="connsiteX109" fmla="*/ 151638 w 975931"/>
              <a:gd name="connsiteY109" fmla="*/ 621030 h 1080134"/>
              <a:gd name="connsiteX110" fmla="*/ 265081 w 975931"/>
              <a:gd name="connsiteY110" fmla="*/ 734473 h 1080134"/>
              <a:gd name="connsiteX111" fmla="*/ 245174 w 975931"/>
              <a:gd name="connsiteY111" fmla="*/ 798481 h 1080134"/>
              <a:gd name="connsiteX112" fmla="*/ 394621 w 975931"/>
              <a:gd name="connsiteY112" fmla="*/ 215265 h 1080134"/>
              <a:gd name="connsiteX113" fmla="*/ 374809 w 975931"/>
              <a:gd name="connsiteY113" fmla="*/ 151257 h 1080134"/>
              <a:gd name="connsiteX114" fmla="*/ 488156 w 975931"/>
              <a:gd name="connsiteY114" fmla="*/ 37814 h 1080134"/>
              <a:gd name="connsiteX115" fmla="*/ 601599 w 975931"/>
              <a:gd name="connsiteY115" fmla="*/ 151257 h 1080134"/>
              <a:gd name="connsiteX116" fmla="*/ 581692 w 975931"/>
              <a:gd name="connsiteY116" fmla="*/ 215265 h 1080134"/>
              <a:gd name="connsiteX117" fmla="*/ 539591 w 975931"/>
              <a:gd name="connsiteY117" fmla="*/ 166116 h 1080134"/>
              <a:gd name="connsiteX118" fmla="*/ 556260 w 975931"/>
              <a:gd name="connsiteY118" fmla="*/ 121634 h 1080134"/>
              <a:gd name="connsiteX119" fmla="*/ 488252 w 975931"/>
              <a:gd name="connsiteY119" fmla="*/ 53626 h 1080134"/>
              <a:gd name="connsiteX120" fmla="*/ 420243 w 975931"/>
              <a:gd name="connsiteY120" fmla="*/ 121634 h 1080134"/>
              <a:gd name="connsiteX121" fmla="*/ 436912 w 975931"/>
              <a:gd name="connsiteY121" fmla="*/ 166116 h 1080134"/>
              <a:gd name="connsiteX122" fmla="*/ 394811 w 975931"/>
              <a:gd name="connsiteY122" fmla="*/ 215265 h 1080134"/>
              <a:gd name="connsiteX123" fmla="*/ 518351 w 975931"/>
              <a:gd name="connsiteY123" fmla="*/ 121634 h 1080134"/>
              <a:gd name="connsiteX124" fmla="*/ 488156 w 975931"/>
              <a:gd name="connsiteY124" fmla="*/ 151924 h 1080134"/>
              <a:gd name="connsiteX125" fmla="*/ 457962 w 975931"/>
              <a:gd name="connsiteY125" fmla="*/ 121634 h 1080134"/>
              <a:gd name="connsiteX126" fmla="*/ 488156 w 975931"/>
              <a:gd name="connsiteY126" fmla="*/ 91440 h 1080134"/>
              <a:gd name="connsiteX127" fmla="*/ 518351 w 975931"/>
              <a:gd name="connsiteY127" fmla="*/ 121634 h 1080134"/>
              <a:gd name="connsiteX128" fmla="*/ 488156 w 975931"/>
              <a:gd name="connsiteY128" fmla="*/ 189738 h 1080134"/>
              <a:gd name="connsiteX129" fmla="*/ 550736 w 975931"/>
              <a:gd name="connsiteY129" fmla="*/ 245745 h 1080134"/>
              <a:gd name="connsiteX130" fmla="*/ 488156 w 975931"/>
              <a:gd name="connsiteY130" fmla="*/ 264700 h 1080134"/>
              <a:gd name="connsiteX131" fmla="*/ 425577 w 975931"/>
              <a:gd name="connsiteY131" fmla="*/ 245745 h 1080134"/>
              <a:gd name="connsiteX132" fmla="*/ 488156 w 975931"/>
              <a:gd name="connsiteY132" fmla="*/ 189738 h 1080134"/>
              <a:gd name="connsiteX133" fmla="*/ 488156 w 975931"/>
              <a:gd name="connsiteY133" fmla="*/ 1042416 h 1080134"/>
              <a:gd name="connsiteX134" fmla="*/ 425577 w 975931"/>
              <a:gd name="connsiteY134" fmla="*/ 1023461 h 1080134"/>
              <a:gd name="connsiteX135" fmla="*/ 488156 w 975931"/>
              <a:gd name="connsiteY135" fmla="*/ 967454 h 1080134"/>
              <a:gd name="connsiteX136" fmla="*/ 550736 w 975931"/>
              <a:gd name="connsiteY136" fmla="*/ 1023461 h 1080134"/>
              <a:gd name="connsiteX137" fmla="*/ 488156 w 975931"/>
              <a:gd name="connsiteY137" fmla="*/ 1042416 h 1080134"/>
              <a:gd name="connsiteX138" fmla="*/ 457962 w 975931"/>
              <a:gd name="connsiteY138" fmla="*/ 899351 h 1080134"/>
              <a:gd name="connsiteX139" fmla="*/ 488156 w 975931"/>
              <a:gd name="connsiteY139" fmla="*/ 869156 h 1080134"/>
              <a:gd name="connsiteX140" fmla="*/ 518351 w 975931"/>
              <a:gd name="connsiteY140" fmla="*/ 899351 h 1080134"/>
              <a:gd name="connsiteX141" fmla="*/ 488156 w 975931"/>
              <a:gd name="connsiteY141" fmla="*/ 929640 h 1080134"/>
              <a:gd name="connsiteX142" fmla="*/ 457962 w 975931"/>
              <a:gd name="connsiteY142" fmla="*/ 899351 h 1080134"/>
              <a:gd name="connsiteX143" fmla="*/ 601599 w 975931"/>
              <a:gd name="connsiteY143" fmla="*/ 928973 h 1080134"/>
              <a:gd name="connsiteX144" fmla="*/ 581787 w 975931"/>
              <a:gd name="connsiteY144" fmla="*/ 992981 h 1080134"/>
              <a:gd name="connsiteX145" fmla="*/ 539591 w 975931"/>
              <a:gd name="connsiteY145" fmla="*/ 943832 h 1080134"/>
              <a:gd name="connsiteX146" fmla="*/ 556260 w 975931"/>
              <a:gd name="connsiteY146" fmla="*/ 899351 h 1080134"/>
              <a:gd name="connsiteX147" fmla="*/ 488252 w 975931"/>
              <a:gd name="connsiteY147" fmla="*/ 831342 h 1080134"/>
              <a:gd name="connsiteX148" fmla="*/ 420243 w 975931"/>
              <a:gd name="connsiteY148" fmla="*/ 899351 h 1080134"/>
              <a:gd name="connsiteX149" fmla="*/ 436912 w 975931"/>
              <a:gd name="connsiteY149" fmla="*/ 943832 h 1080134"/>
              <a:gd name="connsiteX150" fmla="*/ 394811 w 975931"/>
              <a:gd name="connsiteY150" fmla="*/ 992981 h 1080134"/>
              <a:gd name="connsiteX151" fmla="*/ 374999 w 975931"/>
              <a:gd name="connsiteY151" fmla="*/ 928973 h 1080134"/>
              <a:gd name="connsiteX152" fmla="*/ 488347 w 975931"/>
              <a:gd name="connsiteY152" fmla="*/ 815531 h 1080134"/>
              <a:gd name="connsiteX153" fmla="*/ 601790 w 975931"/>
              <a:gd name="connsiteY153" fmla="*/ 928973 h 1080134"/>
              <a:gd name="connsiteX154" fmla="*/ 595408 w 975931"/>
              <a:gd name="connsiteY154" fmla="*/ 617315 h 1080134"/>
              <a:gd name="connsiteX155" fmla="*/ 522827 w 975931"/>
              <a:gd name="connsiteY155" fmla="*/ 546164 h 1080134"/>
              <a:gd name="connsiteX156" fmla="*/ 549307 w 975931"/>
              <a:gd name="connsiteY156" fmla="*/ 495872 h 1080134"/>
              <a:gd name="connsiteX157" fmla="*/ 488252 w 975931"/>
              <a:gd name="connsiteY157" fmla="*/ 434912 h 1080134"/>
              <a:gd name="connsiteX158" fmla="*/ 427196 w 975931"/>
              <a:gd name="connsiteY158" fmla="*/ 495872 h 1080134"/>
              <a:gd name="connsiteX159" fmla="*/ 453676 w 975931"/>
              <a:gd name="connsiteY159" fmla="*/ 546164 h 1080134"/>
              <a:gd name="connsiteX160" fmla="*/ 381095 w 975931"/>
              <a:gd name="connsiteY160" fmla="*/ 617315 h 1080134"/>
              <a:gd name="connsiteX161" fmla="*/ 355949 w 975931"/>
              <a:gd name="connsiteY161" fmla="*/ 540068 h 1080134"/>
              <a:gd name="connsiteX162" fmla="*/ 488252 w 975931"/>
              <a:gd name="connsiteY162" fmla="*/ 407765 h 1080134"/>
              <a:gd name="connsiteX163" fmla="*/ 620554 w 975931"/>
              <a:gd name="connsiteY163" fmla="*/ 540068 h 1080134"/>
              <a:gd name="connsiteX164" fmla="*/ 595408 w 975931"/>
              <a:gd name="connsiteY164" fmla="*/ 617315 h 1080134"/>
              <a:gd name="connsiteX165" fmla="*/ 824960 w 975931"/>
              <a:gd name="connsiteY165" fmla="*/ 847916 h 1080134"/>
              <a:gd name="connsiteX166" fmla="*/ 762381 w 975931"/>
              <a:gd name="connsiteY166" fmla="*/ 828961 h 1080134"/>
              <a:gd name="connsiteX167" fmla="*/ 824960 w 975931"/>
              <a:gd name="connsiteY167" fmla="*/ 772954 h 1080134"/>
              <a:gd name="connsiteX168" fmla="*/ 887540 w 975931"/>
              <a:gd name="connsiteY168" fmla="*/ 828961 h 1080134"/>
              <a:gd name="connsiteX169" fmla="*/ 824960 w 975931"/>
              <a:gd name="connsiteY169" fmla="*/ 847916 h 1080134"/>
              <a:gd name="connsiteX170" fmla="*/ 794766 w 975931"/>
              <a:gd name="connsiteY170" fmla="*/ 704850 h 1080134"/>
              <a:gd name="connsiteX171" fmla="*/ 824960 w 975931"/>
              <a:gd name="connsiteY171" fmla="*/ 674656 h 1080134"/>
              <a:gd name="connsiteX172" fmla="*/ 855154 w 975931"/>
              <a:gd name="connsiteY172" fmla="*/ 704850 h 1080134"/>
              <a:gd name="connsiteX173" fmla="*/ 824960 w 975931"/>
              <a:gd name="connsiteY173" fmla="*/ 735140 h 1080134"/>
              <a:gd name="connsiteX174" fmla="*/ 794766 w 975931"/>
              <a:gd name="connsiteY174" fmla="*/ 704850 h 1080134"/>
              <a:gd name="connsiteX175" fmla="*/ 918591 w 975931"/>
              <a:gd name="connsiteY175" fmla="*/ 798481 h 1080134"/>
              <a:gd name="connsiteX176" fmla="*/ 876491 w 975931"/>
              <a:gd name="connsiteY176" fmla="*/ 749332 h 1080134"/>
              <a:gd name="connsiteX177" fmla="*/ 893159 w 975931"/>
              <a:gd name="connsiteY177" fmla="*/ 704850 h 1080134"/>
              <a:gd name="connsiteX178" fmla="*/ 825151 w 975931"/>
              <a:gd name="connsiteY178" fmla="*/ 636842 h 1080134"/>
              <a:gd name="connsiteX179" fmla="*/ 757142 w 975931"/>
              <a:gd name="connsiteY179" fmla="*/ 704850 h 1080134"/>
              <a:gd name="connsiteX180" fmla="*/ 773811 w 975931"/>
              <a:gd name="connsiteY180" fmla="*/ 749332 h 1080134"/>
              <a:gd name="connsiteX181" fmla="*/ 731711 w 975931"/>
              <a:gd name="connsiteY181" fmla="*/ 798481 h 1080134"/>
              <a:gd name="connsiteX182" fmla="*/ 711899 w 975931"/>
              <a:gd name="connsiteY182" fmla="*/ 734473 h 1080134"/>
              <a:gd name="connsiteX183" fmla="*/ 825246 w 975931"/>
              <a:gd name="connsiteY183" fmla="*/ 621030 h 1080134"/>
              <a:gd name="connsiteX184" fmla="*/ 938689 w 975931"/>
              <a:gd name="connsiteY184" fmla="*/ 734473 h 1080134"/>
              <a:gd name="connsiteX185" fmla="*/ 918782 w 975931"/>
              <a:gd name="connsiteY185" fmla="*/ 798481 h 10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975931" h="1080134">
                <a:moveTo>
                  <a:pt x="824770" y="583311"/>
                </a:moveTo>
                <a:cubicBezTo>
                  <a:pt x="775621" y="583311"/>
                  <a:pt x="732092" y="606838"/>
                  <a:pt x="704469" y="643128"/>
                </a:cubicBezTo>
                <a:lnTo>
                  <a:pt x="643795" y="608076"/>
                </a:lnTo>
                <a:cubicBezTo>
                  <a:pt x="652939" y="587216"/>
                  <a:pt x="658082" y="564261"/>
                  <a:pt x="658082" y="539972"/>
                </a:cubicBezTo>
                <a:cubicBezTo>
                  <a:pt x="658082" y="515684"/>
                  <a:pt x="652939" y="492728"/>
                  <a:pt x="643795" y="471773"/>
                </a:cubicBezTo>
                <a:lnTo>
                  <a:pt x="704374" y="436817"/>
                </a:lnTo>
                <a:cubicBezTo>
                  <a:pt x="731996" y="473202"/>
                  <a:pt x="775526" y="496824"/>
                  <a:pt x="824770" y="496824"/>
                </a:cubicBezTo>
                <a:cubicBezTo>
                  <a:pt x="908304" y="496824"/>
                  <a:pt x="975932" y="429101"/>
                  <a:pt x="975932" y="345662"/>
                </a:cubicBezTo>
                <a:cubicBezTo>
                  <a:pt x="975932" y="262223"/>
                  <a:pt x="908209" y="194501"/>
                  <a:pt x="824770" y="194501"/>
                </a:cubicBezTo>
                <a:cubicBezTo>
                  <a:pt x="741331" y="194501"/>
                  <a:pt x="673608" y="262223"/>
                  <a:pt x="673608" y="345662"/>
                </a:cubicBezTo>
                <a:cubicBezTo>
                  <a:pt x="673608" y="366427"/>
                  <a:pt x="677799" y="386239"/>
                  <a:pt x="685419" y="404241"/>
                </a:cubicBezTo>
                <a:lnTo>
                  <a:pt x="624840" y="439198"/>
                </a:lnTo>
                <a:cubicBezTo>
                  <a:pt x="597408" y="402050"/>
                  <a:pt x="555308" y="376333"/>
                  <a:pt x="506921" y="370999"/>
                </a:cubicBezTo>
                <a:lnTo>
                  <a:pt x="506921" y="301085"/>
                </a:lnTo>
                <a:cubicBezTo>
                  <a:pt x="581501" y="291751"/>
                  <a:pt x="639223" y="228314"/>
                  <a:pt x="639223" y="151162"/>
                </a:cubicBezTo>
                <a:cubicBezTo>
                  <a:pt x="639223" y="67628"/>
                  <a:pt x="571500" y="0"/>
                  <a:pt x="488061" y="0"/>
                </a:cubicBezTo>
                <a:cubicBezTo>
                  <a:pt x="404622" y="0"/>
                  <a:pt x="336899" y="67723"/>
                  <a:pt x="336899" y="151162"/>
                </a:cubicBezTo>
                <a:cubicBezTo>
                  <a:pt x="336899" y="228219"/>
                  <a:pt x="394621" y="291751"/>
                  <a:pt x="469202" y="301085"/>
                </a:cubicBezTo>
                <a:lnTo>
                  <a:pt x="469202" y="370999"/>
                </a:lnTo>
                <a:cubicBezTo>
                  <a:pt x="420910" y="376333"/>
                  <a:pt x="378809" y="402050"/>
                  <a:pt x="351282" y="439198"/>
                </a:cubicBezTo>
                <a:lnTo>
                  <a:pt x="290703" y="404241"/>
                </a:lnTo>
                <a:cubicBezTo>
                  <a:pt x="298323" y="386239"/>
                  <a:pt x="302514" y="366427"/>
                  <a:pt x="302514" y="345567"/>
                </a:cubicBezTo>
                <a:cubicBezTo>
                  <a:pt x="302514" y="262033"/>
                  <a:pt x="234791" y="194405"/>
                  <a:pt x="151352" y="194405"/>
                </a:cubicBezTo>
                <a:cubicBezTo>
                  <a:pt x="67913" y="194405"/>
                  <a:pt x="95" y="262223"/>
                  <a:pt x="95" y="345758"/>
                </a:cubicBezTo>
                <a:cubicBezTo>
                  <a:pt x="95" y="429292"/>
                  <a:pt x="67818" y="496919"/>
                  <a:pt x="151257" y="496919"/>
                </a:cubicBezTo>
                <a:cubicBezTo>
                  <a:pt x="200406" y="496919"/>
                  <a:pt x="243935" y="473393"/>
                  <a:pt x="271558" y="437007"/>
                </a:cubicBezTo>
                <a:lnTo>
                  <a:pt x="332137" y="471964"/>
                </a:lnTo>
                <a:cubicBezTo>
                  <a:pt x="322993" y="492824"/>
                  <a:pt x="317849" y="515874"/>
                  <a:pt x="317849" y="540068"/>
                </a:cubicBezTo>
                <a:cubicBezTo>
                  <a:pt x="317849" y="564261"/>
                  <a:pt x="322993" y="587312"/>
                  <a:pt x="332137" y="608267"/>
                </a:cubicBezTo>
                <a:lnTo>
                  <a:pt x="271463" y="643223"/>
                </a:lnTo>
                <a:cubicBezTo>
                  <a:pt x="243840" y="606933"/>
                  <a:pt x="200311" y="583311"/>
                  <a:pt x="151162" y="583311"/>
                </a:cubicBezTo>
                <a:cubicBezTo>
                  <a:pt x="67628" y="583311"/>
                  <a:pt x="0" y="651034"/>
                  <a:pt x="0" y="734473"/>
                </a:cubicBezTo>
                <a:cubicBezTo>
                  <a:pt x="0" y="817912"/>
                  <a:pt x="67723" y="885635"/>
                  <a:pt x="151162" y="885635"/>
                </a:cubicBezTo>
                <a:cubicBezTo>
                  <a:pt x="234601" y="885635"/>
                  <a:pt x="302324" y="817912"/>
                  <a:pt x="302324" y="734473"/>
                </a:cubicBezTo>
                <a:cubicBezTo>
                  <a:pt x="302324" y="713708"/>
                  <a:pt x="298133" y="693801"/>
                  <a:pt x="290513" y="675799"/>
                </a:cubicBezTo>
                <a:lnTo>
                  <a:pt x="351092" y="640842"/>
                </a:lnTo>
                <a:cubicBezTo>
                  <a:pt x="378524" y="677990"/>
                  <a:pt x="420624" y="703707"/>
                  <a:pt x="469011" y="709041"/>
                </a:cubicBezTo>
                <a:lnTo>
                  <a:pt x="469011" y="779050"/>
                </a:lnTo>
                <a:cubicBezTo>
                  <a:pt x="394430" y="788384"/>
                  <a:pt x="336709" y="851821"/>
                  <a:pt x="336709" y="928973"/>
                </a:cubicBezTo>
                <a:cubicBezTo>
                  <a:pt x="336709" y="1012508"/>
                  <a:pt x="404432" y="1080135"/>
                  <a:pt x="487871" y="1080135"/>
                </a:cubicBezTo>
                <a:cubicBezTo>
                  <a:pt x="571310" y="1080135"/>
                  <a:pt x="639032" y="1012412"/>
                  <a:pt x="639032" y="928973"/>
                </a:cubicBezTo>
                <a:cubicBezTo>
                  <a:pt x="639032" y="851916"/>
                  <a:pt x="581311" y="788384"/>
                  <a:pt x="506730" y="779050"/>
                </a:cubicBezTo>
                <a:lnTo>
                  <a:pt x="506730" y="709041"/>
                </a:lnTo>
                <a:cubicBezTo>
                  <a:pt x="555022" y="703707"/>
                  <a:pt x="597122" y="677990"/>
                  <a:pt x="624650" y="640842"/>
                </a:cubicBezTo>
                <a:lnTo>
                  <a:pt x="685229" y="675799"/>
                </a:lnTo>
                <a:cubicBezTo>
                  <a:pt x="677609" y="693896"/>
                  <a:pt x="673418" y="713708"/>
                  <a:pt x="673418" y="734568"/>
                </a:cubicBezTo>
                <a:cubicBezTo>
                  <a:pt x="673418" y="818102"/>
                  <a:pt x="741140" y="885730"/>
                  <a:pt x="824579" y="885730"/>
                </a:cubicBezTo>
                <a:cubicBezTo>
                  <a:pt x="908018" y="885730"/>
                  <a:pt x="975741" y="818007"/>
                  <a:pt x="975741" y="734568"/>
                </a:cubicBezTo>
                <a:cubicBezTo>
                  <a:pt x="975741" y="651129"/>
                  <a:pt x="908018" y="583406"/>
                  <a:pt x="824579" y="583406"/>
                </a:cubicBezTo>
                <a:close/>
                <a:moveTo>
                  <a:pt x="824770" y="459105"/>
                </a:moveTo>
                <a:cubicBezTo>
                  <a:pt x="801624" y="459105"/>
                  <a:pt x="780098" y="452152"/>
                  <a:pt x="762191" y="440150"/>
                </a:cubicBezTo>
                <a:cubicBezTo>
                  <a:pt x="765620" y="408718"/>
                  <a:pt x="792385" y="384143"/>
                  <a:pt x="824770" y="384143"/>
                </a:cubicBezTo>
                <a:cubicBezTo>
                  <a:pt x="857155" y="384143"/>
                  <a:pt x="883920" y="408718"/>
                  <a:pt x="887349" y="440150"/>
                </a:cubicBezTo>
                <a:cubicBezTo>
                  <a:pt x="869347" y="452057"/>
                  <a:pt x="847916" y="459105"/>
                  <a:pt x="824770" y="459105"/>
                </a:cubicBezTo>
                <a:close/>
                <a:moveTo>
                  <a:pt x="794576" y="316039"/>
                </a:moveTo>
                <a:cubicBezTo>
                  <a:pt x="794576" y="299371"/>
                  <a:pt x="808101" y="285845"/>
                  <a:pt x="824770" y="285845"/>
                </a:cubicBezTo>
                <a:cubicBezTo>
                  <a:pt x="841439" y="285845"/>
                  <a:pt x="854964" y="299371"/>
                  <a:pt x="854964" y="316039"/>
                </a:cubicBezTo>
                <a:cubicBezTo>
                  <a:pt x="854964" y="332708"/>
                  <a:pt x="841439" y="346329"/>
                  <a:pt x="824770" y="346329"/>
                </a:cubicBezTo>
                <a:cubicBezTo>
                  <a:pt x="808101" y="346329"/>
                  <a:pt x="794576" y="332804"/>
                  <a:pt x="794576" y="316039"/>
                </a:cubicBezTo>
                <a:close/>
                <a:moveTo>
                  <a:pt x="824770" y="232315"/>
                </a:moveTo>
                <a:cubicBezTo>
                  <a:pt x="887349" y="232315"/>
                  <a:pt x="938213" y="283178"/>
                  <a:pt x="938213" y="345758"/>
                </a:cubicBezTo>
                <a:cubicBezTo>
                  <a:pt x="938213" y="369475"/>
                  <a:pt x="930878" y="391478"/>
                  <a:pt x="918305" y="409765"/>
                </a:cubicBezTo>
                <a:cubicBezTo>
                  <a:pt x="910019" y="389096"/>
                  <a:pt x="895064" y="371856"/>
                  <a:pt x="876205" y="360617"/>
                </a:cubicBezTo>
                <a:cubicBezTo>
                  <a:pt x="886587" y="348710"/>
                  <a:pt x="892874" y="333185"/>
                  <a:pt x="892874" y="316135"/>
                </a:cubicBezTo>
                <a:cubicBezTo>
                  <a:pt x="892874" y="278606"/>
                  <a:pt x="862394" y="248126"/>
                  <a:pt x="824865" y="248126"/>
                </a:cubicBezTo>
                <a:cubicBezTo>
                  <a:pt x="787337" y="248126"/>
                  <a:pt x="756857" y="278606"/>
                  <a:pt x="756857" y="316135"/>
                </a:cubicBezTo>
                <a:cubicBezTo>
                  <a:pt x="756857" y="333089"/>
                  <a:pt x="763143" y="348615"/>
                  <a:pt x="773525" y="360617"/>
                </a:cubicBezTo>
                <a:cubicBezTo>
                  <a:pt x="754571" y="371856"/>
                  <a:pt x="739712" y="389096"/>
                  <a:pt x="731425" y="409765"/>
                </a:cubicBezTo>
                <a:cubicBezTo>
                  <a:pt x="718947" y="391573"/>
                  <a:pt x="711613" y="369475"/>
                  <a:pt x="711613" y="345758"/>
                </a:cubicBezTo>
                <a:cubicBezTo>
                  <a:pt x="711613" y="283178"/>
                  <a:pt x="762476" y="232315"/>
                  <a:pt x="824960" y="232315"/>
                </a:cubicBezTo>
                <a:close/>
                <a:moveTo>
                  <a:pt x="151257" y="459105"/>
                </a:moveTo>
                <a:cubicBezTo>
                  <a:pt x="128111" y="459105"/>
                  <a:pt x="106585" y="452152"/>
                  <a:pt x="88678" y="440150"/>
                </a:cubicBezTo>
                <a:cubicBezTo>
                  <a:pt x="92107" y="408718"/>
                  <a:pt x="118872" y="384143"/>
                  <a:pt x="151257" y="384143"/>
                </a:cubicBezTo>
                <a:cubicBezTo>
                  <a:pt x="183642" y="384143"/>
                  <a:pt x="210407" y="408718"/>
                  <a:pt x="213836" y="440150"/>
                </a:cubicBezTo>
                <a:cubicBezTo>
                  <a:pt x="195834" y="452057"/>
                  <a:pt x="174403" y="459105"/>
                  <a:pt x="151257" y="459105"/>
                </a:cubicBezTo>
                <a:close/>
                <a:moveTo>
                  <a:pt x="121063" y="316039"/>
                </a:moveTo>
                <a:cubicBezTo>
                  <a:pt x="121063" y="299371"/>
                  <a:pt x="134588" y="285845"/>
                  <a:pt x="151257" y="285845"/>
                </a:cubicBezTo>
                <a:cubicBezTo>
                  <a:pt x="167926" y="285845"/>
                  <a:pt x="181451" y="299371"/>
                  <a:pt x="181451" y="316039"/>
                </a:cubicBezTo>
                <a:cubicBezTo>
                  <a:pt x="181451" y="332708"/>
                  <a:pt x="167926" y="346329"/>
                  <a:pt x="151257" y="346329"/>
                </a:cubicBezTo>
                <a:cubicBezTo>
                  <a:pt x="134588" y="346329"/>
                  <a:pt x="121063" y="332804"/>
                  <a:pt x="121063" y="316039"/>
                </a:cubicBezTo>
                <a:close/>
                <a:moveTo>
                  <a:pt x="244888" y="409670"/>
                </a:moveTo>
                <a:cubicBezTo>
                  <a:pt x="236601" y="389001"/>
                  <a:pt x="221647" y="371761"/>
                  <a:pt x="202787" y="360521"/>
                </a:cubicBezTo>
                <a:cubicBezTo>
                  <a:pt x="213170" y="348615"/>
                  <a:pt x="219456" y="333089"/>
                  <a:pt x="219456" y="316039"/>
                </a:cubicBezTo>
                <a:cubicBezTo>
                  <a:pt x="219456" y="278511"/>
                  <a:pt x="188976" y="248031"/>
                  <a:pt x="151448" y="248031"/>
                </a:cubicBezTo>
                <a:cubicBezTo>
                  <a:pt x="113919" y="248031"/>
                  <a:pt x="83439" y="278511"/>
                  <a:pt x="83439" y="316039"/>
                </a:cubicBezTo>
                <a:cubicBezTo>
                  <a:pt x="83439" y="332994"/>
                  <a:pt x="89726" y="348520"/>
                  <a:pt x="100108" y="360521"/>
                </a:cubicBezTo>
                <a:cubicBezTo>
                  <a:pt x="81153" y="371761"/>
                  <a:pt x="66294" y="389001"/>
                  <a:pt x="58007" y="409670"/>
                </a:cubicBezTo>
                <a:cubicBezTo>
                  <a:pt x="45530" y="391478"/>
                  <a:pt x="38195" y="369380"/>
                  <a:pt x="38195" y="345662"/>
                </a:cubicBezTo>
                <a:cubicBezTo>
                  <a:pt x="38195" y="283083"/>
                  <a:pt x="89059" y="232220"/>
                  <a:pt x="151543" y="232220"/>
                </a:cubicBezTo>
                <a:cubicBezTo>
                  <a:pt x="214027" y="232220"/>
                  <a:pt x="264986" y="283083"/>
                  <a:pt x="264986" y="345662"/>
                </a:cubicBezTo>
                <a:cubicBezTo>
                  <a:pt x="264986" y="369380"/>
                  <a:pt x="257651" y="391382"/>
                  <a:pt x="245078" y="409670"/>
                </a:cubicBezTo>
                <a:close/>
                <a:moveTo>
                  <a:pt x="151352" y="847916"/>
                </a:moveTo>
                <a:cubicBezTo>
                  <a:pt x="128207" y="847916"/>
                  <a:pt x="106680" y="840962"/>
                  <a:pt x="88773" y="828961"/>
                </a:cubicBezTo>
                <a:cubicBezTo>
                  <a:pt x="92202" y="797528"/>
                  <a:pt x="118967" y="772954"/>
                  <a:pt x="151352" y="772954"/>
                </a:cubicBezTo>
                <a:cubicBezTo>
                  <a:pt x="183737" y="772954"/>
                  <a:pt x="210503" y="797528"/>
                  <a:pt x="213932" y="828961"/>
                </a:cubicBezTo>
                <a:cubicBezTo>
                  <a:pt x="195929" y="840867"/>
                  <a:pt x="174498" y="847916"/>
                  <a:pt x="151352" y="847916"/>
                </a:cubicBezTo>
                <a:close/>
                <a:moveTo>
                  <a:pt x="121158" y="704850"/>
                </a:moveTo>
                <a:cubicBezTo>
                  <a:pt x="121158" y="688181"/>
                  <a:pt x="134684" y="674656"/>
                  <a:pt x="151352" y="674656"/>
                </a:cubicBezTo>
                <a:cubicBezTo>
                  <a:pt x="168021" y="674656"/>
                  <a:pt x="181547" y="688181"/>
                  <a:pt x="181547" y="704850"/>
                </a:cubicBezTo>
                <a:cubicBezTo>
                  <a:pt x="181547" y="721519"/>
                  <a:pt x="168021" y="735140"/>
                  <a:pt x="151352" y="735140"/>
                </a:cubicBezTo>
                <a:cubicBezTo>
                  <a:pt x="134684" y="735140"/>
                  <a:pt x="121158" y="721614"/>
                  <a:pt x="121158" y="704850"/>
                </a:cubicBezTo>
                <a:close/>
                <a:moveTo>
                  <a:pt x="244983" y="798481"/>
                </a:moveTo>
                <a:cubicBezTo>
                  <a:pt x="236696" y="777812"/>
                  <a:pt x="221742" y="760571"/>
                  <a:pt x="202883" y="749332"/>
                </a:cubicBezTo>
                <a:cubicBezTo>
                  <a:pt x="213265" y="737426"/>
                  <a:pt x="219551" y="721900"/>
                  <a:pt x="219551" y="704850"/>
                </a:cubicBezTo>
                <a:cubicBezTo>
                  <a:pt x="219551" y="667322"/>
                  <a:pt x="189071" y="636842"/>
                  <a:pt x="151543" y="636842"/>
                </a:cubicBezTo>
                <a:cubicBezTo>
                  <a:pt x="114014" y="636842"/>
                  <a:pt x="83534" y="667322"/>
                  <a:pt x="83534" y="704850"/>
                </a:cubicBezTo>
                <a:cubicBezTo>
                  <a:pt x="83534" y="721804"/>
                  <a:pt x="89821" y="737330"/>
                  <a:pt x="100203" y="749332"/>
                </a:cubicBezTo>
                <a:cubicBezTo>
                  <a:pt x="81248" y="760571"/>
                  <a:pt x="66389" y="777812"/>
                  <a:pt x="58103" y="798481"/>
                </a:cubicBezTo>
                <a:cubicBezTo>
                  <a:pt x="45625" y="780288"/>
                  <a:pt x="38291" y="758190"/>
                  <a:pt x="38291" y="734473"/>
                </a:cubicBezTo>
                <a:cubicBezTo>
                  <a:pt x="38291" y="671894"/>
                  <a:pt x="89154" y="621030"/>
                  <a:pt x="151638" y="621030"/>
                </a:cubicBezTo>
                <a:cubicBezTo>
                  <a:pt x="214122" y="621030"/>
                  <a:pt x="265081" y="671894"/>
                  <a:pt x="265081" y="734473"/>
                </a:cubicBezTo>
                <a:cubicBezTo>
                  <a:pt x="265081" y="758190"/>
                  <a:pt x="257747" y="780193"/>
                  <a:pt x="245174" y="798481"/>
                </a:cubicBezTo>
                <a:close/>
                <a:moveTo>
                  <a:pt x="394621" y="215265"/>
                </a:moveTo>
                <a:cubicBezTo>
                  <a:pt x="382143" y="197072"/>
                  <a:pt x="374809" y="174974"/>
                  <a:pt x="374809" y="151257"/>
                </a:cubicBezTo>
                <a:cubicBezTo>
                  <a:pt x="374809" y="88678"/>
                  <a:pt x="425672" y="37814"/>
                  <a:pt x="488156" y="37814"/>
                </a:cubicBezTo>
                <a:cubicBezTo>
                  <a:pt x="550640" y="37814"/>
                  <a:pt x="601599" y="88678"/>
                  <a:pt x="601599" y="151257"/>
                </a:cubicBezTo>
                <a:cubicBezTo>
                  <a:pt x="601599" y="174974"/>
                  <a:pt x="594265" y="196977"/>
                  <a:pt x="581692" y="215265"/>
                </a:cubicBezTo>
                <a:cubicBezTo>
                  <a:pt x="573405" y="194596"/>
                  <a:pt x="558451" y="177356"/>
                  <a:pt x="539591" y="166116"/>
                </a:cubicBezTo>
                <a:cubicBezTo>
                  <a:pt x="549974" y="154210"/>
                  <a:pt x="556260" y="138684"/>
                  <a:pt x="556260" y="121634"/>
                </a:cubicBezTo>
                <a:cubicBezTo>
                  <a:pt x="556260" y="84106"/>
                  <a:pt x="525780" y="53626"/>
                  <a:pt x="488252" y="53626"/>
                </a:cubicBezTo>
                <a:cubicBezTo>
                  <a:pt x="450723" y="53626"/>
                  <a:pt x="420243" y="84106"/>
                  <a:pt x="420243" y="121634"/>
                </a:cubicBezTo>
                <a:cubicBezTo>
                  <a:pt x="420243" y="138589"/>
                  <a:pt x="426530" y="154115"/>
                  <a:pt x="436912" y="166116"/>
                </a:cubicBezTo>
                <a:cubicBezTo>
                  <a:pt x="417957" y="177356"/>
                  <a:pt x="403098" y="194596"/>
                  <a:pt x="394811" y="215265"/>
                </a:cubicBezTo>
                <a:close/>
                <a:moveTo>
                  <a:pt x="518351" y="121634"/>
                </a:moveTo>
                <a:cubicBezTo>
                  <a:pt x="518351" y="138303"/>
                  <a:pt x="504825" y="151924"/>
                  <a:pt x="488156" y="151924"/>
                </a:cubicBezTo>
                <a:cubicBezTo>
                  <a:pt x="471488" y="151924"/>
                  <a:pt x="457962" y="138398"/>
                  <a:pt x="457962" y="121634"/>
                </a:cubicBezTo>
                <a:cubicBezTo>
                  <a:pt x="457962" y="104870"/>
                  <a:pt x="471488" y="91440"/>
                  <a:pt x="488156" y="91440"/>
                </a:cubicBezTo>
                <a:cubicBezTo>
                  <a:pt x="504825" y="91440"/>
                  <a:pt x="518351" y="104966"/>
                  <a:pt x="518351" y="121634"/>
                </a:cubicBezTo>
                <a:close/>
                <a:moveTo>
                  <a:pt x="488156" y="189738"/>
                </a:moveTo>
                <a:cubicBezTo>
                  <a:pt x="520541" y="189738"/>
                  <a:pt x="547307" y="214313"/>
                  <a:pt x="550736" y="245745"/>
                </a:cubicBezTo>
                <a:cubicBezTo>
                  <a:pt x="532733" y="257651"/>
                  <a:pt x="511302" y="264700"/>
                  <a:pt x="488156" y="264700"/>
                </a:cubicBezTo>
                <a:cubicBezTo>
                  <a:pt x="465011" y="264700"/>
                  <a:pt x="443484" y="257747"/>
                  <a:pt x="425577" y="245745"/>
                </a:cubicBezTo>
                <a:cubicBezTo>
                  <a:pt x="429006" y="214313"/>
                  <a:pt x="455771" y="189738"/>
                  <a:pt x="488156" y="189738"/>
                </a:cubicBezTo>
                <a:close/>
                <a:moveTo>
                  <a:pt x="488156" y="1042416"/>
                </a:moveTo>
                <a:cubicBezTo>
                  <a:pt x="465011" y="1042416"/>
                  <a:pt x="443484" y="1035463"/>
                  <a:pt x="425577" y="1023461"/>
                </a:cubicBezTo>
                <a:cubicBezTo>
                  <a:pt x="429006" y="992029"/>
                  <a:pt x="455771" y="967454"/>
                  <a:pt x="488156" y="967454"/>
                </a:cubicBezTo>
                <a:cubicBezTo>
                  <a:pt x="520541" y="967454"/>
                  <a:pt x="547307" y="992029"/>
                  <a:pt x="550736" y="1023461"/>
                </a:cubicBezTo>
                <a:cubicBezTo>
                  <a:pt x="532733" y="1035368"/>
                  <a:pt x="511302" y="1042416"/>
                  <a:pt x="488156" y="1042416"/>
                </a:cubicBezTo>
                <a:close/>
                <a:moveTo>
                  <a:pt x="457962" y="899351"/>
                </a:moveTo>
                <a:cubicBezTo>
                  <a:pt x="457962" y="882682"/>
                  <a:pt x="471488" y="869156"/>
                  <a:pt x="488156" y="869156"/>
                </a:cubicBezTo>
                <a:cubicBezTo>
                  <a:pt x="504825" y="869156"/>
                  <a:pt x="518351" y="882682"/>
                  <a:pt x="518351" y="899351"/>
                </a:cubicBezTo>
                <a:cubicBezTo>
                  <a:pt x="518351" y="916019"/>
                  <a:pt x="504825" y="929640"/>
                  <a:pt x="488156" y="929640"/>
                </a:cubicBezTo>
                <a:cubicBezTo>
                  <a:pt x="471488" y="929640"/>
                  <a:pt x="457962" y="916115"/>
                  <a:pt x="457962" y="899351"/>
                </a:cubicBezTo>
                <a:close/>
                <a:moveTo>
                  <a:pt x="601599" y="928973"/>
                </a:moveTo>
                <a:cubicBezTo>
                  <a:pt x="601599" y="952691"/>
                  <a:pt x="594265" y="974693"/>
                  <a:pt x="581787" y="992981"/>
                </a:cubicBezTo>
                <a:cubicBezTo>
                  <a:pt x="573500" y="972312"/>
                  <a:pt x="558546" y="955072"/>
                  <a:pt x="539591" y="943832"/>
                </a:cubicBezTo>
                <a:cubicBezTo>
                  <a:pt x="549974" y="931926"/>
                  <a:pt x="556260" y="916400"/>
                  <a:pt x="556260" y="899351"/>
                </a:cubicBezTo>
                <a:cubicBezTo>
                  <a:pt x="556260" y="861822"/>
                  <a:pt x="525780" y="831342"/>
                  <a:pt x="488252" y="831342"/>
                </a:cubicBezTo>
                <a:cubicBezTo>
                  <a:pt x="450723" y="831342"/>
                  <a:pt x="420243" y="861822"/>
                  <a:pt x="420243" y="899351"/>
                </a:cubicBezTo>
                <a:cubicBezTo>
                  <a:pt x="420243" y="916305"/>
                  <a:pt x="426530" y="931831"/>
                  <a:pt x="436912" y="943832"/>
                </a:cubicBezTo>
                <a:cubicBezTo>
                  <a:pt x="417957" y="955072"/>
                  <a:pt x="403098" y="972312"/>
                  <a:pt x="394811" y="992981"/>
                </a:cubicBezTo>
                <a:cubicBezTo>
                  <a:pt x="382334" y="974789"/>
                  <a:pt x="374999" y="952691"/>
                  <a:pt x="374999" y="928973"/>
                </a:cubicBezTo>
                <a:cubicBezTo>
                  <a:pt x="374999" y="866394"/>
                  <a:pt x="425863" y="815531"/>
                  <a:pt x="488347" y="815531"/>
                </a:cubicBezTo>
                <a:cubicBezTo>
                  <a:pt x="550831" y="815531"/>
                  <a:pt x="601790" y="866394"/>
                  <a:pt x="601790" y="928973"/>
                </a:cubicBezTo>
                <a:close/>
                <a:moveTo>
                  <a:pt x="595408" y="617315"/>
                </a:moveTo>
                <a:cubicBezTo>
                  <a:pt x="583787" y="583597"/>
                  <a:pt x="556832" y="557022"/>
                  <a:pt x="522827" y="546164"/>
                </a:cubicBezTo>
                <a:cubicBezTo>
                  <a:pt x="538829" y="535115"/>
                  <a:pt x="549307" y="516731"/>
                  <a:pt x="549307" y="495872"/>
                </a:cubicBezTo>
                <a:cubicBezTo>
                  <a:pt x="549307" y="462248"/>
                  <a:pt x="521970" y="434912"/>
                  <a:pt x="488252" y="434912"/>
                </a:cubicBezTo>
                <a:cubicBezTo>
                  <a:pt x="454533" y="434912"/>
                  <a:pt x="427196" y="462248"/>
                  <a:pt x="427196" y="495872"/>
                </a:cubicBezTo>
                <a:cubicBezTo>
                  <a:pt x="427196" y="516731"/>
                  <a:pt x="437674" y="535115"/>
                  <a:pt x="453676" y="546164"/>
                </a:cubicBezTo>
                <a:cubicBezTo>
                  <a:pt x="419672" y="557022"/>
                  <a:pt x="392716" y="583597"/>
                  <a:pt x="381095" y="617315"/>
                </a:cubicBezTo>
                <a:cubicBezTo>
                  <a:pt x="365379" y="595503"/>
                  <a:pt x="355949" y="568928"/>
                  <a:pt x="355949" y="540068"/>
                </a:cubicBezTo>
                <a:cubicBezTo>
                  <a:pt x="355949" y="467106"/>
                  <a:pt x="415290" y="407765"/>
                  <a:pt x="488252" y="407765"/>
                </a:cubicBezTo>
                <a:cubicBezTo>
                  <a:pt x="561213" y="407765"/>
                  <a:pt x="620554" y="467106"/>
                  <a:pt x="620554" y="540068"/>
                </a:cubicBezTo>
                <a:cubicBezTo>
                  <a:pt x="620554" y="568928"/>
                  <a:pt x="611124" y="595598"/>
                  <a:pt x="595408" y="617315"/>
                </a:cubicBezTo>
                <a:close/>
                <a:moveTo>
                  <a:pt x="824960" y="847916"/>
                </a:moveTo>
                <a:cubicBezTo>
                  <a:pt x="801815" y="847916"/>
                  <a:pt x="780288" y="840962"/>
                  <a:pt x="762381" y="828961"/>
                </a:cubicBezTo>
                <a:cubicBezTo>
                  <a:pt x="765810" y="797528"/>
                  <a:pt x="792575" y="772954"/>
                  <a:pt x="824960" y="772954"/>
                </a:cubicBezTo>
                <a:cubicBezTo>
                  <a:pt x="857345" y="772954"/>
                  <a:pt x="884111" y="797528"/>
                  <a:pt x="887540" y="828961"/>
                </a:cubicBezTo>
                <a:cubicBezTo>
                  <a:pt x="869537" y="840867"/>
                  <a:pt x="848106" y="847916"/>
                  <a:pt x="824960" y="847916"/>
                </a:cubicBezTo>
                <a:close/>
                <a:moveTo>
                  <a:pt x="794766" y="704850"/>
                </a:moveTo>
                <a:cubicBezTo>
                  <a:pt x="794766" y="688181"/>
                  <a:pt x="808292" y="674656"/>
                  <a:pt x="824960" y="674656"/>
                </a:cubicBezTo>
                <a:cubicBezTo>
                  <a:pt x="841629" y="674656"/>
                  <a:pt x="855154" y="688181"/>
                  <a:pt x="855154" y="704850"/>
                </a:cubicBezTo>
                <a:cubicBezTo>
                  <a:pt x="855154" y="721519"/>
                  <a:pt x="841629" y="735140"/>
                  <a:pt x="824960" y="735140"/>
                </a:cubicBezTo>
                <a:cubicBezTo>
                  <a:pt x="808292" y="735140"/>
                  <a:pt x="794766" y="721614"/>
                  <a:pt x="794766" y="704850"/>
                </a:cubicBezTo>
                <a:close/>
                <a:moveTo>
                  <a:pt x="918591" y="798481"/>
                </a:moveTo>
                <a:cubicBezTo>
                  <a:pt x="910304" y="777812"/>
                  <a:pt x="895350" y="760571"/>
                  <a:pt x="876491" y="749332"/>
                </a:cubicBezTo>
                <a:cubicBezTo>
                  <a:pt x="886873" y="737426"/>
                  <a:pt x="893159" y="721900"/>
                  <a:pt x="893159" y="704850"/>
                </a:cubicBezTo>
                <a:cubicBezTo>
                  <a:pt x="893159" y="667322"/>
                  <a:pt x="862679" y="636842"/>
                  <a:pt x="825151" y="636842"/>
                </a:cubicBezTo>
                <a:cubicBezTo>
                  <a:pt x="787622" y="636842"/>
                  <a:pt x="757142" y="667322"/>
                  <a:pt x="757142" y="704850"/>
                </a:cubicBezTo>
                <a:cubicBezTo>
                  <a:pt x="757142" y="721804"/>
                  <a:pt x="763429" y="737330"/>
                  <a:pt x="773811" y="749332"/>
                </a:cubicBezTo>
                <a:cubicBezTo>
                  <a:pt x="754856" y="760571"/>
                  <a:pt x="739997" y="777812"/>
                  <a:pt x="731711" y="798481"/>
                </a:cubicBezTo>
                <a:cubicBezTo>
                  <a:pt x="719233" y="780288"/>
                  <a:pt x="711899" y="758190"/>
                  <a:pt x="711899" y="734473"/>
                </a:cubicBezTo>
                <a:cubicBezTo>
                  <a:pt x="711899" y="671894"/>
                  <a:pt x="762762" y="621030"/>
                  <a:pt x="825246" y="621030"/>
                </a:cubicBezTo>
                <a:cubicBezTo>
                  <a:pt x="887730" y="621030"/>
                  <a:pt x="938689" y="671894"/>
                  <a:pt x="938689" y="734473"/>
                </a:cubicBezTo>
                <a:cubicBezTo>
                  <a:pt x="938689" y="758190"/>
                  <a:pt x="931354" y="780193"/>
                  <a:pt x="918782" y="798481"/>
                </a:cubicBezTo>
                <a:close/>
              </a:path>
            </a:pathLst>
          </a:custGeom>
          <a:solidFill>
            <a:srgbClr val="31926F"/>
          </a:solidFill>
          <a:ln w="9525" cap="flat">
            <a:noFill/>
            <a:prstDash val="solid"/>
            <a:miter/>
          </a:ln>
        </p:spPr>
        <p:txBody>
          <a:bodyPr rtlCol="0" anchor="ctr"/>
          <a:lstStyle/>
          <a:p>
            <a:endParaRPr lang="ja-JP" altLang="en-US"/>
          </a:p>
        </p:txBody>
      </p:sp>
      <p:pic>
        <p:nvPicPr>
          <p:cNvPr id="33" name="図 32" descr="アイコン&#10;&#10;自動的に生成された説明">
            <a:extLst>
              <a:ext uri="{FF2B5EF4-FFF2-40B4-BE49-F238E27FC236}">
                <a16:creationId xmlns:a16="http://schemas.microsoft.com/office/drawing/2014/main" id="{CCD9D2F0-BCCB-D6A8-B3B9-A47DB843F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53" y="6439761"/>
            <a:ext cx="828000" cy="732363"/>
          </a:xfrm>
          <a:prstGeom prst="rect">
            <a:avLst/>
          </a:prstGeom>
        </p:spPr>
      </p:pic>
      <p:pic>
        <p:nvPicPr>
          <p:cNvPr id="34" name="図 33">
            <a:extLst>
              <a:ext uri="{FF2B5EF4-FFF2-40B4-BE49-F238E27FC236}">
                <a16:creationId xmlns:a16="http://schemas.microsoft.com/office/drawing/2014/main" id="{734FA613-4BAB-604E-3476-CCEDB0C03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153" y="7391323"/>
            <a:ext cx="828000" cy="828000"/>
          </a:xfrm>
          <a:prstGeom prst="rect">
            <a:avLst/>
          </a:prstGeom>
        </p:spPr>
      </p:pic>
      <p:sp>
        <p:nvSpPr>
          <p:cNvPr id="8" name="コンテンツ プレースホルダー 17">
            <a:extLst>
              <a:ext uri="{FF2B5EF4-FFF2-40B4-BE49-F238E27FC236}">
                <a16:creationId xmlns:a16="http://schemas.microsoft.com/office/drawing/2014/main" id="{552EAB46-E32A-CC98-EBAB-FCA227B14274}"/>
              </a:ext>
            </a:extLst>
          </p:cNvPr>
          <p:cNvSpPr txBox="1">
            <a:spLocks/>
          </p:cNvSpPr>
          <p:nvPr/>
        </p:nvSpPr>
        <p:spPr>
          <a:xfrm>
            <a:off x="493916" y="3427212"/>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lang="ja-JP" altLang="en-US" sz="1200" dirty="0"/>
              <a:t>が</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の場合、利用するネットワークによって、以下のように使い勝手が異なるため、利用場面に合わせて検討することが望ましい。</a:t>
            </a:r>
          </a:p>
        </p:txBody>
      </p:sp>
      <p:sp>
        <p:nvSpPr>
          <p:cNvPr id="20" name="コンテンツ プレースホルダー 17">
            <a:extLst>
              <a:ext uri="{FF2B5EF4-FFF2-40B4-BE49-F238E27FC236}">
                <a16:creationId xmlns:a16="http://schemas.microsoft.com/office/drawing/2014/main" id="{6F759C41-ABF4-4576-AB86-28423F216E96}"/>
              </a:ext>
            </a:extLst>
          </p:cNvPr>
          <p:cNvSpPr txBox="1">
            <a:spLocks/>
          </p:cNvSpPr>
          <p:nvPr/>
        </p:nvSpPr>
        <p:spPr>
          <a:xfrm>
            <a:off x="517497" y="5946226"/>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他にも、以下の点に留意して検討する必要がある。</a:t>
            </a:r>
          </a:p>
        </p:txBody>
      </p:sp>
    </p:spTree>
    <p:extLst>
      <p:ext uri="{BB962C8B-B14F-4D97-AF65-F5344CB8AC3E}">
        <p14:creationId xmlns:p14="http://schemas.microsoft.com/office/powerpoint/2010/main" val="4040371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64</a:t>
            </a:fld>
            <a:endParaRPr kumimoji="1" lang="ja-JP" altLang="en-US" dirty="0"/>
          </a:p>
        </p:txBody>
      </p:sp>
      <p:sp>
        <p:nvSpPr>
          <p:cNvPr id="14" name="テキスト プレースホルダー 13">
            <a:extLst>
              <a:ext uri="{FF2B5EF4-FFF2-40B4-BE49-F238E27FC236}">
                <a16:creationId xmlns:a16="http://schemas.microsoft.com/office/drawing/2014/main" id="{99C04B2A-3D36-64DE-5C04-5BE15D358F26}"/>
              </a:ext>
            </a:extLst>
          </p:cNvPr>
          <p:cNvSpPr>
            <a:spLocks noGrp="1"/>
          </p:cNvSpPr>
          <p:nvPr>
            <p:ph type="body" sz="quarter" idx="14"/>
          </p:nvPr>
        </p:nvSpPr>
        <p:spPr>
          <a:xfrm>
            <a:off x="4986978" y="361990"/>
            <a:ext cx="2068859" cy="166199"/>
          </a:xfrm>
        </p:spPr>
        <p:txBody>
          <a:bodyPr/>
          <a:lstStyle/>
          <a:p>
            <a:r>
              <a:rPr lang="en-US" altLang="ja-JP" dirty="0"/>
              <a:t>4-9.</a:t>
            </a:r>
            <a:r>
              <a:rPr lang="ja-JP" altLang="en-US" dirty="0"/>
              <a:t> オンライン会議</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799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48"/>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オンライン会議ツールは、</a:t>
            </a:r>
            <a:r>
              <a:rPr lang="en-US" altLang="ja-JP" sz="1200" dirty="0"/>
              <a:t>Zoom(</a:t>
            </a:r>
            <a:r>
              <a:rPr lang="ja-JP" altLang="en-US" sz="1200" dirty="0"/>
              <a:t>有償版</a:t>
            </a:r>
            <a:r>
              <a:rPr lang="en-US" altLang="ja-JP" sz="1200" dirty="0"/>
              <a:t>)</a:t>
            </a:r>
            <a:r>
              <a:rPr lang="ja-JP" altLang="en-US" sz="1200" dirty="0"/>
              <a:t>を用意し、インターネット接続可能なタブレット端末とパソコンを配備している。</a:t>
            </a:r>
          </a:p>
          <a:p>
            <a:pPr marL="0" indent="144000" algn="just" fontAlgn="ctr">
              <a:lnSpc>
                <a:spcPct val="120000"/>
              </a:lnSpc>
              <a:spcBef>
                <a:spcPts val="0"/>
              </a:spcBef>
              <a:buNone/>
            </a:pPr>
            <a:r>
              <a:rPr lang="ja-JP" altLang="en-US" sz="1200" dirty="0"/>
              <a:t>また、職員同士で使用できる</a:t>
            </a:r>
            <a:r>
              <a:rPr lang="en-US" altLang="ja-JP" sz="1200" u="wavyHeavy" dirty="0">
                <a:solidFill>
                  <a:srgbClr val="000000"/>
                </a:solidFill>
                <a:uFill>
                  <a:solidFill>
                    <a:srgbClr val="31926F"/>
                  </a:solidFill>
                </a:uFill>
              </a:rPr>
              <a:t>LGWAN</a:t>
            </a:r>
            <a:r>
              <a:rPr lang="ja-JP" altLang="en-US" sz="1200" u="wavyHeavy" dirty="0">
                <a:solidFill>
                  <a:srgbClr val="000000"/>
                </a:solidFill>
                <a:uFill>
                  <a:solidFill>
                    <a:srgbClr val="31926F"/>
                  </a:solidFill>
                </a:uFill>
              </a:rPr>
              <a:t>接続系</a:t>
            </a:r>
            <a:r>
              <a:rPr lang="ja-JP" altLang="en-US" sz="1200" dirty="0"/>
              <a:t>ネットワーク上に構築された</a:t>
            </a:r>
            <a:r>
              <a:rPr lang="en-US" altLang="ja-JP" sz="1200" dirty="0"/>
              <a:t>Web</a:t>
            </a:r>
            <a:r>
              <a:rPr lang="ja-JP" altLang="en-US" sz="1200" dirty="0"/>
              <a:t>会議システムを使用して、庁内会議のオンライン化が可能である。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endParaRPr kumimoji="1" lang="zh-TW"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オンライン会議用に貸し出すノートパソコンを用意しており、</a:t>
            </a:r>
            <a:r>
              <a:rPr lang="en-US" altLang="ja-JP" sz="1200" dirty="0"/>
              <a:t>Zoom</a:t>
            </a:r>
            <a:r>
              <a:rPr lang="ja-JP" altLang="en-US" sz="1200" dirty="0"/>
              <a:t>（有償版）、</a:t>
            </a:r>
            <a:r>
              <a:rPr lang="en-US" altLang="ja-JP" sz="1200" dirty="0"/>
              <a:t>Webex</a:t>
            </a:r>
            <a:r>
              <a:rPr lang="ja-JP" altLang="en-US" sz="1200" dirty="0"/>
              <a:t>（有償版）、</a:t>
            </a:r>
            <a:r>
              <a:rPr lang="en-US" altLang="ja-JP" sz="1200" dirty="0"/>
              <a:t>Teams</a:t>
            </a:r>
            <a:r>
              <a:rPr lang="ja-JP" altLang="en-US" sz="1200" dirty="0"/>
              <a:t>が利用可能である。中でも</a:t>
            </a:r>
            <a:r>
              <a:rPr lang="en-US" altLang="ja-JP" sz="1200" dirty="0"/>
              <a:t>Webex</a:t>
            </a:r>
            <a:r>
              <a:rPr lang="ja-JP" altLang="en-US" sz="1200" dirty="0"/>
              <a:t>は現状最も機密性を担保できると市で判断したため、「政府機関等の情報セキュリティ対策のための統一基準」における機密性</a:t>
            </a:r>
            <a:r>
              <a:rPr lang="en-US" altLang="ja-JP" sz="1200" dirty="0"/>
              <a:t>1</a:t>
            </a:r>
            <a:r>
              <a:rPr lang="ja-JP" altLang="en-US" sz="1200" dirty="0"/>
              <a:t>情報を取り扱う際は</a:t>
            </a:r>
            <a:r>
              <a:rPr lang="en-US" altLang="ja-JP" sz="1200" dirty="0"/>
              <a:t>Webex</a:t>
            </a:r>
            <a:r>
              <a:rPr lang="ja-JP" altLang="en-US" sz="1200" dirty="0"/>
              <a:t>を利用している。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540112"/>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90938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オンライン会議を検討するに当たっては、当該施策と関連性が高い以下の戦略についても参照されたい。</a:t>
            </a:r>
          </a:p>
        </p:txBody>
      </p:sp>
      <p:grpSp>
        <p:nvGrpSpPr>
          <p:cNvPr id="8" name="グループ化 7">
            <a:extLst>
              <a:ext uri="{FF2B5EF4-FFF2-40B4-BE49-F238E27FC236}">
                <a16:creationId xmlns:a16="http://schemas.microsoft.com/office/drawing/2014/main" id="{24D22776-8620-DAD0-BB5C-A477B9AA1FD7}"/>
              </a:ext>
            </a:extLst>
          </p:cNvPr>
          <p:cNvGrpSpPr/>
          <p:nvPr/>
        </p:nvGrpSpPr>
        <p:grpSpPr>
          <a:xfrm>
            <a:off x="504000" y="5499722"/>
            <a:ext cx="6552000" cy="919258"/>
            <a:chOff x="504000" y="5067093"/>
            <a:chExt cx="6552000" cy="919258"/>
          </a:xfrm>
        </p:grpSpPr>
        <p:sp>
          <p:nvSpPr>
            <p:cNvPr id="2" name="正方形/長方形 1">
              <a:extLst>
                <a:ext uri="{FF2B5EF4-FFF2-40B4-BE49-F238E27FC236}">
                  <a16:creationId xmlns:a16="http://schemas.microsoft.com/office/drawing/2014/main" id="{A9E04450-18F5-993C-09A8-54C6C9968431}"/>
                </a:ext>
              </a:extLst>
            </p:cNvPr>
            <p:cNvSpPr/>
            <p:nvPr/>
          </p:nvSpPr>
          <p:spPr>
            <a:xfrm>
              <a:off x="504000" y="5067093"/>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F6C00850-1178-696F-0852-03981CE9D682}"/>
                </a:ext>
              </a:extLst>
            </p:cNvPr>
            <p:cNvSpPr/>
            <p:nvPr/>
          </p:nvSpPr>
          <p:spPr>
            <a:xfrm>
              <a:off x="669615" y="5169889"/>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F55C188-0894-B3F6-F3C8-93B49052364B}"/>
                </a:ext>
              </a:extLst>
            </p:cNvPr>
            <p:cNvSpPr/>
            <p:nvPr/>
          </p:nvSpPr>
          <p:spPr>
            <a:xfrm>
              <a:off x="669615" y="560540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547611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4-10. </a:t>
            </a:r>
            <a:r>
              <a:rPr kumimoji="1" lang="ja-JP" altLang="en-US" dirty="0"/>
              <a:t>　　　　　 コミュニケーションツール</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施策⑩</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メールよりもレスポンスが早く、電話と違って不在時や、一斉に多数の職員と連絡を取ることができるため、迅速なコミュニケーションが可能である。職員のオンライン状況も確認もでき、職員間の連携を強めることも可能である。他部署の職員と連絡を取る際や、リモートワーク中の職員と連絡を取る際のように、離れた職員と共同で事業を進める際には、極めて効果的である。</a:t>
            </a:r>
          </a:p>
          <a:p>
            <a:pPr marL="0" indent="144000" algn="just" fontAlgn="ctr">
              <a:lnSpc>
                <a:spcPct val="120000"/>
              </a:lnSpc>
              <a:spcBef>
                <a:spcPts val="0"/>
              </a:spcBef>
              <a:buNone/>
            </a:pPr>
            <a:r>
              <a:rPr lang="ja-JP" altLang="en-US" sz="1200" dirty="0"/>
              <a:t>ツールによって強みとなる機能は異なるため、ここでは、主に検討するべき機能を挙げる。</a:t>
            </a:r>
          </a:p>
        </p:txBody>
      </p:sp>
      <p:pic>
        <p:nvPicPr>
          <p:cNvPr id="15" name="図 14" descr="アイコン&#10;&#10;自動的に生成された説明">
            <a:extLst>
              <a:ext uri="{FF2B5EF4-FFF2-40B4-BE49-F238E27FC236}">
                <a16:creationId xmlns:a16="http://schemas.microsoft.com/office/drawing/2014/main" id="{69D0B5DB-A5A1-3B97-D13C-1C66D6A9C2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758" y="2556158"/>
            <a:ext cx="1296000" cy="1296000"/>
          </a:xfrm>
          <a:prstGeom prst="rect">
            <a:avLst/>
          </a:prstGeom>
        </p:spPr>
      </p:pic>
      <p:pic>
        <p:nvPicPr>
          <p:cNvPr id="19" name="図 18" descr="アイコン&#10;&#10;自動的に生成された説明">
            <a:extLst>
              <a:ext uri="{FF2B5EF4-FFF2-40B4-BE49-F238E27FC236}">
                <a16:creationId xmlns:a16="http://schemas.microsoft.com/office/drawing/2014/main" id="{3682441F-30AF-D772-B91F-2A180730AB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2917" y="2551229"/>
            <a:ext cx="1296000" cy="1296000"/>
          </a:xfrm>
          <a:prstGeom prst="rect">
            <a:avLst/>
          </a:prstGeom>
        </p:spPr>
      </p:pic>
      <p:sp>
        <p:nvSpPr>
          <p:cNvPr id="20" name="フリーフォーム: 図形 19">
            <a:extLst>
              <a:ext uri="{FF2B5EF4-FFF2-40B4-BE49-F238E27FC236}">
                <a16:creationId xmlns:a16="http://schemas.microsoft.com/office/drawing/2014/main" id="{E55A00AA-2F75-F56C-18F1-7A234880D5E3}"/>
              </a:ext>
            </a:extLst>
          </p:cNvPr>
          <p:cNvSpPr>
            <a:spLocks noChangeAspect="1"/>
          </p:cNvSpPr>
          <p:nvPr/>
        </p:nvSpPr>
        <p:spPr>
          <a:xfrm>
            <a:off x="1539400" y="5250042"/>
            <a:ext cx="1296000" cy="944760"/>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31926F"/>
          </a:solidFill>
          <a:ln w="9525" cap="flat">
            <a:noFill/>
            <a:prstDash val="solid"/>
            <a:miter/>
          </a:ln>
        </p:spPr>
        <p:txBody>
          <a:bodyPr rtlCol="0" anchor="ctr"/>
          <a:lstStyle/>
          <a:p>
            <a:endParaRPr lang="ja-JP" altLang="en-US"/>
          </a:p>
        </p:txBody>
      </p:sp>
      <p:sp>
        <p:nvSpPr>
          <p:cNvPr id="24" name="コンテンツ プレースホルダー 17">
            <a:extLst>
              <a:ext uri="{FF2B5EF4-FFF2-40B4-BE49-F238E27FC236}">
                <a16:creationId xmlns:a16="http://schemas.microsoft.com/office/drawing/2014/main" id="{3F7FCB9C-DF98-A4B9-2903-3FDC936498C5}"/>
              </a:ext>
            </a:extLst>
          </p:cNvPr>
          <p:cNvSpPr txBox="1">
            <a:spLocks/>
          </p:cNvSpPr>
          <p:nvPr/>
        </p:nvSpPr>
        <p:spPr>
          <a:xfrm>
            <a:off x="715122" y="3965048"/>
            <a:ext cx="2770094"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他ツールとの連携機能</a:t>
            </a:r>
          </a:p>
          <a:p>
            <a:pPr marL="0" indent="144000" algn="just" fontAlgn="ctr">
              <a:lnSpc>
                <a:spcPct val="120000"/>
              </a:lnSpc>
              <a:spcBef>
                <a:spcPts val="0"/>
              </a:spcBef>
              <a:buNone/>
            </a:pPr>
            <a:r>
              <a:rPr lang="ja-JP" altLang="en-US" sz="1200" dirty="0"/>
              <a:t>オフィスソフト等と連携することで、業務効率化が期待できる。</a:t>
            </a:r>
          </a:p>
        </p:txBody>
      </p:sp>
      <p:sp>
        <p:nvSpPr>
          <p:cNvPr id="25" name="コンテンツ プレースホルダー 17">
            <a:extLst>
              <a:ext uri="{FF2B5EF4-FFF2-40B4-BE49-F238E27FC236}">
                <a16:creationId xmlns:a16="http://schemas.microsoft.com/office/drawing/2014/main" id="{A2A7CFF6-6C8C-D6D1-37D3-65983D296768}"/>
              </a:ext>
            </a:extLst>
          </p:cNvPr>
          <p:cNvSpPr txBox="1">
            <a:spLocks/>
          </p:cNvSpPr>
          <p:nvPr/>
        </p:nvSpPr>
        <p:spPr>
          <a:xfrm>
            <a:off x="715122" y="6502358"/>
            <a:ext cx="2770094"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オンライン会議機能</a:t>
            </a:r>
          </a:p>
          <a:p>
            <a:pPr marL="0" indent="144000" algn="just" fontAlgn="ctr">
              <a:lnSpc>
                <a:spcPct val="120000"/>
              </a:lnSpc>
              <a:spcBef>
                <a:spcPts val="0"/>
              </a:spcBef>
              <a:buNone/>
            </a:pPr>
            <a:r>
              <a:rPr lang="ja-JP" altLang="en-US" sz="1200" dirty="0"/>
              <a:t>庁内のオンライン会議専用ツールの調達が不要となる。会議中に不具合が生じても、チャット機能で速やかに連絡を取ることが可能である。</a:t>
            </a:r>
          </a:p>
        </p:txBody>
      </p:sp>
      <p:sp>
        <p:nvSpPr>
          <p:cNvPr id="26" name="コンテンツ プレースホルダー 17">
            <a:extLst>
              <a:ext uri="{FF2B5EF4-FFF2-40B4-BE49-F238E27FC236}">
                <a16:creationId xmlns:a16="http://schemas.microsoft.com/office/drawing/2014/main" id="{C5F096C6-47FE-A39F-E561-B0EEBC377320}"/>
              </a:ext>
            </a:extLst>
          </p:cNvPr>
          <p:cNvSpPr txBox="1">
            <a:spLocks/>
          </p:cNvSpPr>
          <p:nvPr/>
        </p:nvSpPr>
        <p:spPr>
          <a:xfrm>
            <a:off x="4074459" y="3965048"/>
            <a:ext cx="277009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ファイル共有機能</a:t>
            </a:r>
          </a:p>
          <a:p>
            <a:pPr marL="0" indent="144000" algn="just" fontAlgn="ctr">
              <a:lnSpc>
                <a:spcPct val="120000"/>
              </a:lnSpc>
              <a:spcBef>
                <a:spcPts val="0"/>
              </a:spcBef>
              <a:buNone/>
            </a:pPr>
            <a:r>
              <a:rPr lang="ja-JP" altLang="en-US" sz="1200" dirty="0"/>
              <a:t>他部署の職員や、リモートワーク中の職員と、コミュニケーションを取りつつ、ひとつのファイルを共同で編集が可能である。</a:t>
            </a:r>
          </a:p>
        </p:txBody>
      </p:sp>
      <p:sp>
        <p:nvSpPr>
          <p:cNvPr id="21" name="Freeform 26">
            <a:extLst>
              <a:ext uri="{FF2B5EF4-FFF2-40B4-BE49-F238E27FC236}">
                <a16:creationId xmlns:a16="http://schemas.microsoft.com/office/drawing/2014/main" id="{1C5F1479-CB09-2C0B-E7D6-0047D70A45D2}"/>
              </a:ext>
            </a:extLst>
          </p:cNvPr>
          <p:cNvSpPr>
            <a:spLocks noChangeAspect="1"/>
          </p:cNvSpPr>
          <p:nvPr/>
        </p:nvSpPr>
        <p:spPr bwMode="auto">
          <a:xfrm>
            <a:off x="4911848" y="5032401"/>
            <a:ext cx="1058137" cy="1296000"/>
          </a:xfrm>
          <a:custGeom>
            <a:avLst/>
            <a:gdLst>
              <a:gd name="T0" fmla="*/ 275 w 398"/>
              <a:gd name="T1" fmla="*/ 234 h 487"/>
              <a:gd name="T2" fmla="*/ 298 w 398"/>
              <a:gd name="T3" fmla="*/ 177 h 487"/>
              <a:gd name="T4" fmla="*/ 318 w 398"/>
              <a:gd name="T5" fmla="*/ 161 h 487"/>
              <a:gd name="T6" fmla="*/ 302 w 398"/>
              <a:gd name="T7" fmla="*/ 93 h 487"/>
              <a:gd name="T8" fmla="*/ 297 w 398"/>
              <a:gd name="T9" fmla="*/ 93 h 487"/>
              <a:gd name="T10" fmla="*/ 101 w 398"/>
              <a:gd name="T11" fmla="*/ 93 h 487"/>
              <a:gd name="T12" fmla="*/ 96 w 398"/>
              <a:gd name="T13" fmla="*/ 93 h 487"/>
              <a:gd name="T14" fmla="*/ 80 w 398"/>
              <a:gd name="T15" fmla="*/ 161 h 487"/>
              <a:gd name="T16" fmla="*/ 100 w 398"/>
              <a:gd name="T17" fmla="*/ 177 h 487"/>
              <a:gd name="T18" fmla="*/ 116 w 398"/>
              <a:gd name="T19" fmla="*/ 135 h 487"/>
              <a:gd name="T20" fmla="*/ 116 w 398"/>
              <a:gd name="T21" fmla="*/ 99 h 487"/>
              <a:gd name="T22" fmla="*/ 282 w 398"/>
              <a:gd name="T23" fmla="*/ 99 h 487"/>
              <a:gd name="T24" fmla="*/ 282 w 398"/>
              <a:gd name="T25" fmla="*/ 161 h 487"/>
              <a:gd name="T26" fmla="*/ 223 w 398"/>
              <a:gd name="T27" fmla="*/ 250 h 487"/>
              <a:gd name="T28" fmla="*/ 183 w 398"/>
              <a:gd name="T29" fmla="*/ 245 h 487"/>
              <a:gd name="T30" fmla="*/ 173 w 398"/>
              <a:gd name="T31" fmla="*/ 262 h 487"/>
              <a:gd name="T32" fmla="*/ 215 w 398"/>
              <a:gd name="T33" fmla="*/ 272 h 487"/>
              <a:gd name="T34" fmla="*/ 261 w 398"/>
              <a:gd name="T35" fmla="*/ 247 h 487"/>
              <a:gd name="T36" fmla="*/ 279 w 398"/>
              <a:gd name="T37" fmla="*/ 257 h 487"/>
              <a:gd name="T38" fmla="*/ 116 w 398"/>
              <a:gd name="T39" fmla="*/ 251 h 487"/>
              <a:gd name="T40" fmla="*/ 171 w 398"/>
              <a:gd name="T41" fmla="*/ 241 h 487"/>
              <a:gd name="T42" fmla="*/ 150 w 398"/>
              <a:gd name="T43" fmla="*/ 170 h 487"/>
              <a:gd name="T44" fmla="*/ 248 w 398"/>
              <a:gd name="T45" fmla="*/ 87 h 487"/>
              <a:gd name="T46" fmla="*/ 227 w 398"/>
              <a:gd name="T47" fmla="*/ 211 h 487"/>
              <a:gd name="T48" fmla="*/ 268 w 398"/>
              <a:gd name="T49" fmla="*/ 170 h 487"/>
              <a:gd name="T50" fmla="*/ 199 w 398"/>
              <a:gd name="T51" fmla="*/ 30 h 487"/>
              <a:gd name="T52" fmla="*/ 130 w 398"/>
              <a:gd name="T53" fmla="*/ 123 h 487"/>
              <a:gd name="T54" fmla="*/ 117 w 398"/>
              <a:gd name="T55" fmla="*/ 214 h 487"/>
              <a:gd name="T56" fmla="*/ 151 w 398"/>
              <a:gd name="T57" fmla="*/ 229 h 487"/>
              <a:gd name="T58" fmla="*/ 6 w 398"/>
              <a:gd name="T59" fmla="*/ 352 h 487"/>
              <a:gd name="T60" fmla="*/ 36 w 398"/>
              <a:gd name="T61" fmla="*/ 487 h 487"/>
              <a:gd name="T62" fmla="*/ 380 w 398"/>
              <a:gd name="T63" fmla="*/ 471 h 487"/>
              <a:gd name="T64" fmla="*/ 326 w 398"/>
              <a:gd name="T65" fmla="*/ 24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487">
                <a:moveTo>
                  <a:pt x="326" y="243"/>
                </a:moveTo>
                <a:cubicBezTo>
                  <a:pt x="314" y="241"/>
                  <a:pt x="295" y="237"/>
                  <a:pt x="275" y="234"/>
                </a:cubicBezTo>
                <a:cubicBezTo>
                  <a:pt x="288" y="218"/>
                  <a:pt x="296" y="198"/>
                  <a:pt x="297" y="177"/>
                </a:cubicBezTo>
                <a:cubicBezTo>
                  <a:pt x="297" y="177"/>
                  <a:pt x="298" y="177"/>
                  <a:pt x="298" y="177"/>
                </a:cubicBezTo>
                <a:cubicBezTo>
                  <a:pt x="302" y="177"/>
                  <a:pt x="302" y="177"/>
                  <a:pt x="302" y="177"/>
                </a:cubicBezTo>
                <a:cubicBezTo>
                  <a:pt x="311" y="177"/>
                  <a:pt x="318" y="169"/>
                  <a:pt x="318" y="161"/>
                </a:cubicBezTo>
                <a:cubicBezTo>
                  <a:pt x="318" y="109"/>
                  <a:pt x="318" y="109"/>
                  <a:pt x="318" y="109"/>
                </a:cubicBezTo>
                <a:cubicBezTo>
                  <a:pt x="318" y="100"/>
                  <a:pt x="311" y="93"/>
                  <a:pt x="302" y="93"/>
                </a:cubicBezTo>
                <a:cubicBezTo>
                  <a:pt x="298" y="93"/>
                  <a:pt x="298" y="93"/>
                  <a:pt x="298" y="93"/>
                </a:cubicBezTo>
                <a:cubicBezTo>
                  <a:pt x="298" y="93"/>
                  <a:pt x="297" y="93"/>
                  <a:pt x="297" y="93"/>
                </a:cubicBezTo>
                <a:cubicBezTo>
                  <a:pt x="294" y="41"/>
                  <a:pt x="251" y="0"/>
                  <a:pt x="199" y="0"/>
                </a:cubicBezTo>
                <a:cubicBezTo>
                  <a:pt x="147" y="0"/>
                  <a:pt x="104" y="41"/>
                  <a:pt x="101" y="93"/>
                </a:cubicBezTo>
                <a:cubicBezTo>
                  <a:pt x="100" y="93"/>
                  <a:pt x="100" y="93"/>
                  <a:pt x="100" y="93"/>
                </a:cubicBezTo>
                <a:cubicBezTo>
                  <a:pt x="96" y="93"/>
                  <a:pt x="96" y="93"/>
                  <a:pt x="96" y="93"/>
                </a:cubicBezTo>
                <a:cubicBezTo>
                  <a:pt x="87" y="93"/>
                  <a:pt x="80" y="100"/>
                  <a:pt x="80" y="109"/>
                </a:cubicBezTo>
                <a:cubicBezTo>
                  <a:pt x="80" y="161"/>
                  <a:pt x="80" y="161"/>
                  <a:pt x="80" y="161"/>
                </a:cubicBezTo>
                <a:cubicBezTo>
                  <a:pt x="80" y="169"/>
                  <a:pt x="87" y="177"/>
                  <a:pt x="96" y="177"/>
                </a:cubicBezTo>
                <a:cubicBezTo>
                  <a:pt x="100" y="177"/>
                  <a:pt x="100" y="177"/>
                  <a:pt x="100" y="177"/>
                </a:cubicBezTo>
                <a:cubicBezTo>
                  <a:pt x="109" y="177"/>
                  <a:pt x="116" y="169"/>
                  <a:pt x="116" y="161"/>
                </a:cubicBezTo>
                <a:cubicBezTo>
                  <a:pt x="116" y="135"/>
                  <a:pt x="116" y="135"/>
                  <a:pt x="116" y="135"/>
                </a:cubicBezTo>
                <a:cubicBezTo>
                  <a:pt x="116" y="109"/>
                  <a:pt x="116" y="109"/>
                  <a:pt x="116" y="109"/>
                </a:cubicBezTo>
                <a:cubicBezTo>
                  <a:pt x="116" y="99"/>
                  <a:pt x="116" y="99"/>
                  <a:pt x="116" y="99"/>
                </a:cubicBezTo>
                <a:cubicBezTo>
                  <a:pt x="116" y="53"/>
                  <a:pt x="153" y="16"/>
                  <a:pt x="199" y="16"/>
                </a:cubicBezTo>
                <a:cubicBezTo>
                  <a:pt x="245" y="16"/>
                  <a:pt x="282" y="53"/>
                  <a:pt x="282" y="99"/>
                </a:cubicBezTo>
                <a:cubicBezTo>
                  <a:pt x="282" y="109"/>
                  <a:pt x="282" y="109"/>
                  <a:pt x="282" y="109"/>
                </a:cubicBezTo>
                <a:cubicBezTo>
                  <a:pt x="282" y="161"/>
                  <a:pt x="282" y="161"/>
                  <a:pt x="282" y="161"/>
                </a:cubicBezTo>
                <a:cubicBezTo>
                  <a:pt x="282" y="170"/>
                  <a:pt x="282" y="170"/>
                  <a:pt x="282" y="170"/>
                </a:cubicBezTo>
                <a:cubicBezTo>
                  <a:pt x="282" y="208"/>
                  <a:pt x="257" y="239"/>
                  <a:pt x="223" y="250"/>
                </a:cubicBezTo>
                <a:cubicBezTo>
                  <a:pt x="221" y="247"/>
                  <a:pt x="218" y="245"/>
                  <a:pt x="215" y="245"/>
                </a:cubicBezTo>
                <a:cubicBezTo>
                  <a:pt x="183" y="245"/>
                  <a:pt x="183" y="245"/>
                  <a:pt x="183" y="245"/>
                </a:cubicBezTo>
                <a:cubicBezTo>
                  <a:pt x="177" y="245"/>
                  <a:pt x="173" y="250"/>
                  <a:pt x="173" y="255"/>
                </a:cubicBezTo>
                <a:cubicBezTo>
                  <a:pt x="173" y="262"/>
                  <a:pt x="173" y="262"/>
                  <a:pt x="173" y="262"/>
                </a:cubicBezTo>
                <a:cubicBezTo>
                  <a:pt x="173" y="268"/>
                  <a:pt x="177" y="272"/>
                  <a:pt x="183" y="272"/>
                </a:cubicBezTo>
                <a:cubicBezTo>
                  <a:pt x="215" y="272"/>
                  <a:pt x="215" y="272"/>
                  <a:pt x="215" y="272"/>
                </a:cubicBezTo>
                <a:cubicBezTo>
                  <a:pt x="219" y="272"/>
                  <a:pt x="223" y="270"/>
                  <a:pt x="224" y="266"/>
                </a:cubicBezTo>
                <a:cubicBezTo>
                  <a:pt x="238" y="262"/>
                  <a:pt x="250" y="256"/>
                  <a:pt x="261" y="247"/>
                </a:cubicBezTo>
                <a:cubicBezTo>
                  <a:pt x="282" y="251"/>
                  <a:pt x="282" y="251"/>
                  <a:pt x="282" y="251"/>
                </a:cubicBezTo>
                <a:cubicBezTo>
                  <a:pt x="279" y="257"/>
                  <a:pt x="279" y="257"/>
                  <a:pt x="279" y="257"/>
                </a:cubicBezTo>
                <a:cubicBezTo>
                  <a:pt x="235" y="317"/>
                  <a:pt x="163" y="317"/>
                  <a:pt x="120" y="257"/>
                </a:cubicBezTo>
                <a:cubicBezTo>
                  <a:pt x="116" y="251"/>
                  <a:pt x="116" y="251"/>
                  <a:pt x="116" y="251"/>
                </a:cubicBezTo>
                <a:cubicBezTo>
                  <a:pt x="171" y="241"/>
                  <a:pt x="171" y="241"/>
                  <a:pt x="171" y="241"/>
                </a:cubicBezTo>
                <a:cubicBezTo>
                  <a:pt x="171" y="241"/>
                  <a:pt x="171" y="241"/>
                  <a:pt x="171" y="241"/>
                </a:cubicBezTo>
                <a:cubicBezTo>
                  <a:pt x="171" y="211"/>
                  <a:pt x="171" y="211"/>
                  <a:pt x="171" y="211"/>
                </a:cubicBezTo>
                <a:cubicBezTo>
                  <a:pt x="159" y="202"/>
                  <a:pt x="150" y="187"/>
                  <a:pt x="150" y="170"/>
                </a:cubicBezTo>
                <a:cubicBezTo>
                  <a:pt x="150" y="127"/>
                  <a:pt x="150" y="127"/>
                  <a:pt x="150" y="127"/>
                </a:cubicBezTo>
                <a:cubicBezTo>
                  <a:pt x="248" y="87"/>
                  <a:pt x="248" y="87"/>
                  <a:pt x="248" y="87"/>
                </a:cubicBezTo>
                <a:cubicBezTo>
                  <a:pt x="248" y="154"/>
                  <a:pt x="248" y="154"/>
                  <a:pt x="248" y="154"/>
                </a:cubicBezTo>
                <a:cubicBezTo>
                  <a:pt x="248" y="187"/>
                  <a:pt x="239" y="202"/>
                  <a:pt x="227" y="211"/>
                </a:cubicBezTo>
                <a:cubicBezTo>
                  <a:pt x="227" y="234"/>
                  <a:pt x="227" y="234"/>
                  <a:pt x="227" y="234"/>
                </a:cubicBezTo>
                <a:cubicBezTo>
                  <a:pt x="251" y="223"/>
                  <a:pt x="268" y="199"/>
                  <a:pt x="268" y="170"/>
                </a:cubicBezTo>
                <a:cubicBezTo>
                  <a:pt x="268" y="99"/>
                  <a:pt x="268" y="99"/>
                  <a:pt x="268" y="99"/>
                </a:cubicBezTo>
                <a:cubicBezTo>
                  <a:pt x="268" y="61"/>
                  <a:pt x="237" y="30"/>
                  <a:pt x="199" y="30"/>
                </a:cubicBezTo>
                <a:cubicBezTo>
                  <a:pt x="161" y="30"/>
                  <a:pt x="130" y="61"/>
                  <a:pt x="130" y="99"/>
                </a:cubicBezTo>
                <a:cubicBezTo>
                  <a:pt x="130" y="123"/>
                  <a:pt x="130" y="123"/>
                  <a:pt x="130" y="123"/>
                </a:cubicBezTo>
                <a:cubicBezTo>
                  <a:pt x="130" y="131"/>
                  <a:pt x="130" y="142"/>
                  <a:pt x="130" y="151"/>
                </a:cubicBezTo>
                <a:cubicBezTo>
                  <a:pt x="130" y="180"/>
                  <a:pt x="126" y="200"/>
                  <a:pt x="117" y="214"/>
                </a:cubicBezTo>
                <a:cubicBezTo>
                  <a:pt x="151" y="221"/>
                  <a:pt x="151" y="221"/>
                  <a:pt x="151" y="221"/>
                </a:cubicBezTo>
                <a:cubicBezTo>
                  <a:pt x="151" y="229"/>
                  <a:pt x="151" y="229"/>
                  <a:pt x="151" y="229"/>
                </a:cubicBezTo>
                <a:cubicBezTo>
                  <a:pt x="123" y="234"/>
                  <a:pt x="89" y="240"/>
                  <a:pt x="72" y="243"/>
                </a:cubicBezTo>
                <a:cubicBezTo>
                  <a:pt x="16" y="254"/>
                  <a:pt x="0" y="295"/>
                  <a:pt x="6" y="352"/>
                </a:cubicBezTo>
                <a:cubicBezTo>
                  <a:pt x="8" y="370"/>
                  <a:pt x="13" y="421"/>
                  <a:pt x="18" y="471"/>
                </a:cubicBezTo>
                <a:cubicBezTo>
                  <a:pt x="19" y="480"/>
                  <a:pt x="26" y="487"/>
                  <a:pt x="36" y="487"/>
                </a:cubicBezTo>
                <a:cubicBezTo>
                  <a:pt x="362" y="487"/>
                  <a:pt x="362" y="487"/>
                  <a:pt x="362" y="487"/>
                </a:cubicBezTo>
                <a:cubicBezTo>
                  <a:pt x="372" y="487"/>
                  <a:pt x="379" y="480"/>
                  <a:pt x="380" y="471"/>
                </a:cubicBezTo>
                <a:cubicBezTo>
                  <a:pt x="385" y="420"/>
                  <a:pt x="390" y="370"/>
                  <a:pt x="392" y="352"/>
                </a:cubicBezTo>
                <a:cubicBezTo>
                  <a:pt x="398" y="295"/>
                  <a:pt x="382" y="254"/>
                  <a:pt x="326" y="243"/>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32" name="コンテンツ プレースホルダー 17">
            <a:extLst>
              <a:ext uri="{FF2B5EF4-FFF2-40B4-BE49-F238E27FC236}">
                <a16:creationId xmlns:a16="http://schemas.microsoft.com/office/drawing/2014/main" id="{91415ECC-E83C-C834-B628-3ED40AD94B92}"/>
              </a:ext>
            </a:extLst>
          </p:cNvPr>
          <p:cNvSpPr txBox="1">
            <a:spLocks/>
          </p:cNvSpPr>
          <p:nvPr/>
        </p:nvSpPr>
        <p:spPr>
          <a:xfrm>
            <a:off x="4074459" y="6502358"/>
            <a:ext cx="2770092"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通話機能</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パソコンを利用して通話するため、柔軟な働き方の推進に繋がる。通話履歴が残るため、事後確認が容易になる。</a:t>
            </a:r>
            <a:endParaRPr lang="en-US" altLang="ja-JP" sz="1200" dirty="0"/>
          </a:p>
        </p:txBody>
      </p:sp>
      <p:sp>
        <p:nvSpPr>
          <p:cNvPr id="34" name="コンテンツ プレースホルダー 17">
            <a:extLst>
              <a:ext uri="{FF2B5EF4-FFF2-40B4-BE49-F238E27FC236}">
                <a16:creationId xmlns:a16="http://schemas.microsoft.com/office/drawing/2014/main" id="{DE609E63-BECC-F292-4BF2-B178D3AC1630}"/>
              </a:ext>
            </a:extLst>
          </p:cNvPr>
          <p:cNvSpPr txBox="1">
            <a:spLocks/>
          </p:cNvSpPr>
          <p:nvPr/>
        </p:nvSpPr>
        <p:spPr>
          <a:xfrm>
            <a:off x="715122" y="9238402"/>
            <a:ext cx="2770094"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私有端末でのログイン機能</a:t>
            </a:r>
          </a:p>
          <a:p>
            <a:pPr marL="0" indent="144000" algn="just" fontAlgn="ctr">
              <a:lnSpc>
                <a:spcPct val="120000"/>
              </a:lnSpc>
              <a:spcBef>
                <a:spcPts val="0"/>
              </a:spcBef>
              <a:buNone/>
            </a:pPr>
            <a:r>
              <a:rPr lang="ja-JP" altLang="en-US" sz="1200" dirty="0"/>
              <a:t>庁外からコミュニケーションツールを確認できるため、有事の際の連絡手段として利便性が高い。</a:t>
            </a:r>
            <a:endParaRPr lang="en-US" altLang="ja-JP" sz="1200" dirty="0"/>
          </a:p>
        </p:txBody>
      </p:sp>
      <p:grpSp>
        <p:nvGrpSpPr>
          <p:cNvPr id="12" name="グループ化 11">
            <a:extLst>
              <a:ext uri="{FF2B5EF4-FFF2-40B4-BE49-F238E27FC236}">
                <a16:creationId xmlns:a16="http://schemas.microsoft.com/office/drawing/2014/main" id="{981DA67B-D2CC-06B2-52EA-9FCDEE91A916}"/>
              </a:ext>
            </a:extLst>
          </p:cNvPr>
          <p:cNvGrpSpPr/>
          <p:nvPr/>
        </p:nvGrpSpPr>
        <p:grpSpPr>
          <a:xfrm>
            <a:off x="1704106" y="7779878"/>
            <a:ext cx="966588" cy="1296000"/>
            <a:chOff x="1616875" y="7174763"/>
            <a:chExt cx="966588" cy="1296000"/>
          </a:xfrm>
        </p:grpSpPr>
        <p:sp>
          <p:nvSpPr>
            <p:cNvPr id="22" name="Freeform 6">
              <a:extLst>
                <a:ext uri="{FF2B5EF4-FFF2-40B4-BE49-F238E27FC236}">
                  <a16:creationId xmlns:a16="http://schemas.microsoft.com/office/drawing/2014/main" id="{502EE34F-C071-7B84-658B-38A872242028}"/>
                </a:ext>
              </a:extLst>
            </p:cNvPr>
            <p:cNvSpPr>
              <a:spLocks noChangeAspect="1" noEditPoints="1"/>
            </p:cNvSpPr>
            <p:nvPr/>
          </p:nvSpPr>
          <p:spPr bwMode="auto">
            <a:xfrm>
              <a:off x="1616875" y="7174763"/>
              <a:ext cx="966588" cy="1296000"/>
            </a:xfrm>
            <a:custGeom>
              <a:avLst/>
              <a:gdLst>
                <a:gd name="T0" fmla="*/ 208 w 227"/>
                <a:gd name="T1" fmla="*/ 0 h 408"/>
                <a:gd name="T2" fmla="*/ 20 w 227"/>
                <a:gd name="T3" fmla="*/ 0 h 408"/>
                <a:gd name="T4" fmla="*/ 0 w 227"/>
                <a:gd name="T5" fmla="*/ 20 h 408"/>
                <a:gd name="T6" fmla="*/ 0 w 227"/>
                <a:gd name="T7" fmla="*/ 387 h 408"/>
                <a:gd name="T8" fmla="*/ 20 w 227"/>
                <a:gd name="T9" fmla="*/ 408 h 408"/>
                <a:gd name="T10" fmla="*/ 208 w 227"/>
                <a:gd name="T11" fmla="*/ 408 h 408"/>
                <a:gd name="T12" fmla="*/ 227 w 227"/>
                <a:gd name="T13" fmla="*/ 387 h 408"/>
                <a:gd name="T14" fmla="*/ 227 w 227"/>
                <a:gd name="T15" fmla="*/ 20 h 408"/>
                <a:gd name="T16" fmla="*/ 208 w 227"/>
                <a:gd name="T17" fmla="*/ 0 h 408"/>
                <a:gd name="T18" fmla="*/ 204 w 227"/>
                <a:gd name="T19" fmla="*/ 375 h 408"/>
                <a:gd name="T20" fmla="*/ 194 w 227"/>
                <a:gd name="T21" fmla="*/ 385 h 408"/>
                <a:gd name="T22" fmla="*/ 33 w 227"/>
                <a:gd name="T23" fmla="*/ 385 h 408"/>
                <a:gd name="T24" fmla="*/ 23 w 227"/>
                <a:gd name="T25" fmla="*/ 375 h 408"/>
                <a:gd name="T26" fmla="*/ 23 w 227"/>
                <a:gd name="T27" fmla="*/ 32 h 408"/>
                <a:gd name="T28" fmla="*/ 33 w 227"/>
                <a:gd name="T29" fmla="*/ 22 h 408"/>
                <a:gd name="T30" fmla="*/ 194 w 227"/>
                <a:gd name="T31" fmla="*/ 22 h 408"/>
                <a:gd name="T32" fmla="*/ 204 w 227"/>
                <a:gd name="T33" fmla="*/ 32 h 408"/>
                <a:gd name="T34" fmla="*/ 204 w 227"/>
                <a:gd name="T35" fmla="*/ 375 h 408"/>
                <a:gd name="T36" fmla="*/ 74 w 227"/>
                <a:gd name="T37" fmla="*/ 349 h 408"/>
                <a:gd name="T38" fmla="*/ 153 w 227"/>
                <a:gd name="T39" fmla="*/ 349 h 408"/>
                <a:gd name="T40" fmla="*/ 153 w 227"/>
                <a:gd name="T41" fmla="*/ 365 h 408"/>
                <a:gd name="T42" fmla="*/ 74 w 227"/>
                <a:gd name="T43" fmla="*/ 365 h 408"/>
                <a:gd name="T44" fmla="*/ 74 w 227"/>
                <a:gd name="T45" fmla="*/ 34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408">
                  <a:moveTo>
                    <a:pt x="208" y="0"/>
                  </a:moveTo>
                  <a:cubicBezTo>
                    <a:pt x="20" y="0"/>
                    <a:pt x="20" y="0"/>
                    <a:pt x="20" y="0"/>
                  </a:cubicBezTo>
                  <a:cubicBezTo>
                    <a:pt x="9" y="0"/>
                    <a:pt x="0" y="9"/>
                    <a:pt x="0" y="20"/>
                  </a:cubicBezTo>
                  <a:cubicBezTo>
                    <a:pt x="0" y="387"/>
                    <a:pt x="0" y="387"/>
                    <a:pt x="0" y="387"/>
                  </a:cubicBezTo>
                  <a:cubicBezTo>
                    <a:pt x="0" y="398"/>
                    <a:pt x="9" y="407"/>
                    <a:pt x="20" y="408"/>
                  </a:cubicBezTo>
                  <a:cubicBezTo>
                    <a:pt x="208" y="408"/>
                    <a:pt x="208" y="408"/>
                    <a:pt x="208" y="408"/>
                  </a:cubicBezTo>
                  <a:cubicBezTo>
                    <a:pt x="218" y="407"/>
                    <a:pt x="227" y="398"/>
                    <a:pt x="227" y="387"/>
                  </a:cubicBezTo>
                  <a:cubicBezTo>
                    <a:pt x="227" y="20"/>
                    <a:pt x="227" y="20"/>
                    <a:pt x="227" y="20"/>
                  </a:cubicBezTo>
                  <a:cubicBezTo>
                    <a:pt x="227" y="9"/>
                    <a:pt x="218" y="0"/>
                    <a:pt x="208" y="0"/>
                  </a:cubicBezTo>
                  <a:close/>
                  <a:moveTo>
                    <a:pt x="204" y="375"/>
                  </a:moveTo>
                  <a:cubicBezTo>
                    <a:pt x="204" y="380"/>
                    <a:pt x="200" y="385"/>
                    <a:pt x="194" y="385"/>
                  </a:cubicBezTo>
                  <a:cubicBezTo>
                    <a:pt x="33" y="385"/>
                    <a:pt x="33" y="385"/>
                    <a:pt x="33" y="385"/>
                  </a:cubicBezTo>
                  <a:cubicBezTo>
                    <a:pt x="28" y="385"/>
                    <a:pt x="23" y="380"/>
                    <a:pt x="23" y="375"/>
                  </a:cubicBezTo>
                  <a:cubicBezTo>
                    <a:pt x="23" y="32"/>
                    <a:pt x="23" y="32"/>
                    <a:pt x="23" y="32"/>
                  </a:cubicBezTo>
                  <a:cubicBezTo>
                    <a:pt x="23" y="27"/>
                    <a:pt x="28" y="22"/>
                    <a:pt x="33" y="22"/>
                  </a:cubicBezTo>
                  <a:cubicBezTo>
                    <a:pt x="194" y="22"/>
                    <a:pt x="194" y="22"/>
                    <a:pt x="194" y="22"/>
                  </a:cubicBezTo>
                  <a:cubicBezTo>
                    <a:pt x="200" y="22"/>
                    <a:pt x="204" y="27"/>
                    <a:pt x="204" y="32"/>
                  </a:cubicBezTo>
                  <a:lnTo>
                    <a:pt x="204" y="375"/>
                  </a:lnTo>
                  <a:close/>
                  <a:moveTo>
                    <a:pt x="74" y="349"/>
                  </a:moveTo>
                  <a:cubicBezTo>
                    <a:pt x="153" y="349"/>
                    <a:pt x="153" y="349"/>
                    <a:pt x="153" y="349"/>
                  </a:cubicBezTo>
                  <a:cubicBezTo>
                    <a:pt x="153" y="365"/>
                    <a:pt x="153" y="365"/>
                    <a:pt x="153" y="365"/>
                  </a:cubicBezTo>
                  <a:cubicBezTo>
                    <a:pt x="74" y="365"/>
                    <a:pt x="74" y="365"/>
                    <a:pt x="74" y="365"/>
                  </a:cubicBezTo>
                  <a:lnTo>
                    <a:pt x="74" y="349"/>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r>
                <a:rPr lang="ja-JP" altLang="en-US" dirty="0">
                  <a:solidFill>
                    <a:schemeClr val="bg1"/>
                  </a:solidFill>
                  <a:latin typeface="+mj-ea"/>
                  <a:ea typeface="+mj-ea"/>
                </a:rPr>
                <a:t>３</a:t>
              </a:r>
            </a:p>
          </p:txBody>
        </p:sp>
        <p:pic>
          <p:nvPicPr>
            <p:cNvPr id="9" name="図 8" descr="アイコン&#10;&#10;自動的に生成された説明">
              <a:extLst>
                <a:ext uri="{FF2B5EF4-FFF2-40B4-BE49-F238E27FC236}">
                  <a16:creationId xmlns:a16="http://schemas.microsoft.com/office/drawing/2014/main" id="{50F891BA-7739-4207-C9ED-51F34DCFD3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8203" y="7484774"/>
              <a:ext cx="637029" cy="509412"/>
            </a:xfrm>
            <a:prstGeom prst="rect">
              <a:avLst/>
            </a:prstGeom>
          </p:spPr>
        </p:pic>
      </p:grpSp>
    </p:spTree>
    <p:extLst>
      <p:ext uri="{BB962C8B-B14F-4D97-AF65-F5344CB8AC3E}">
        <p14:creationId xmlns:p14="http://schemas.microsoft.com/office/powerpoint/2010/main" val="191673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extLst>
              <p:ext uri="{D42A27DB-BD31-4B8C-83A1-F6EECF244321}">
                <p14:modId xmlns:p14="http://schemas.microsoft.com/office/powerpoint/2010/main" val="3665515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66</a:t>
            </a:fld>
            <a:endParaRPr kumimoji="1" lang="ja-JP" altLang="en-US" dirty="0"/>
          </a:p>
        </p:txBody>
      </p:sp>
      <p:sp>
        <p:nvSpPr>
          <p:cNvPr id="14" name="テキスト プレースホルダー 13">
            <a:extLst>
              <a:ext uri="{FF2B5EF4-FFF2-40B4-BE49-F238E27FC236}">
                <a16:creationId xmlns:a16="http://schemas.microsoft.com/office/drawing/2014/main" id="{472734DE-36DF-7CFF-8D3B-A38188CFC1A0}"/>
              </a:ext>
            </a:extLst>
          </p:cNvPr>
          <p:cNvSpPr>
            <a:spLocks noGrp="1"/>
          </p:cNvSpPr>
          <p:nvPr>
            <p:ph type="body" sz="quarter" idx="14"/>
          </p:nvPr>
        </p:nvSpPr>
        <p:spPr>
          <a:xfrm>
            <a:off x="4855580" y="361990"/>
            <a:ext cx="2200257" cy="332399"/>
          </a:xfrm>
        </p:spPr>
        <p:txBody>
          <a:bodyPr/>
          <a:lstStyle/>
          <a:p>
            <a:r>
              <a:rPr lang="en-US" altLang="ja-JP" dirty="0"/>
              <a:t>4-10.</a:t>
            </a:r>
            <a:r>
              <a:rPr lang="ja-JP" altLang="en-US" dirty="0"/>
              <a:t> コミュニケーションツール</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4892323"/>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5288477"/>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0" algn="just" fontAlgn="ctr">
              <a:lnSpc>
                <a:spcPct val="120000"/>
              </a:lnSpc>
              <a:spcBef>
                <a:spcPts val="0"/>
              </a:spcBef>
              <a:buNone/>
            </a:pPr>
            <a:r>
              <a:rPr lang="ja-JP" altLang="en-US" sz="1200" dirty="0"/>
              <a:t>　コミュニケーションツールについては、</a:t>
            </a:r>
            <a:r>
              <a:rPr lang="en-US" altLang="ja-JP" sz="1200" dirty="0"/>
              <a:t>Teams</a:t>
            </a:r>
            <a:r>
              <a:rPr lang="ja-JP" altLang="en-US" sz="1200" dirty="0"/>
              <a:t>を利用している。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東京都中野区</a:t>
            </a:r>
          </a:p>
          <a:p>
            <a:pPr marL="0" indent="144000" algn="just" fontAlgn="ctr">
              <a:lnSpc>
                <a:spcPct val="120000"/>
              </a:lnSpc>
              <a:spcBef>
                <a:spcPts val="0"/>
              </a:spcBef>
              <a:buNone/>
            </a:pP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庁舎移転後は、</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Microsoft365</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を導入し</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Teams</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を使用する予定である</a:t>
            </a:r>
            <a:r>
              <a:rPr lang="ja-JP" altLang="en-US" sz="1200" dirty="0"/>
              <a:t>。</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6708593"/>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707786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コミュニケーションツールを検討するに当たっては、当該施策と関連性が高い以下の戦略についても参照されたい。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896218D3-540E-1994-7F57-33FA5184875A}"/>
              </a:ext>
            </a:extLst>
          </p:cNvPr>
          <p:cNvGrpSpPr/>
          <p:nvPr/>
        </p:nvGrpSpPr>
        <p:grpSpPr>
          <a:xfrm>
            <a:off x="504000" y="7671919"/>
            <a:ext cx="6552000" cy="476060"/>
            <a:chOff x="504000" y="5070809"/>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5621F9D-A3EC-AF4F-14D3-AFFE66A1C5EE}"/>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2308CF5B-6402-51D9-3315-EBC0C4439856}"/>
              </a:ext>
            </a:extLst>
          </p:cNvPr>
          <p:cNvGrpSpPr/>
          <p:nvPr/>
        </p:nvGrpSpPr>
        <p:grpSpPr>
          <a:xfrm>
            <a:off x="493916" y="1367994"/>
            <a:ext cx="6552000" cy="252000"/>
            <a:chOff x="504000" y="5705617"/>
            <a:chExt cx="6552000" cy="252000"/>
          </a:xfrm>
        </p:grpSpPr>
        <p:sp>
          <p:nvSpPr>
            <p:cNvPr id="11" name="正方形/長方形 10">
              <a:extLst>
                <a:ext uri="{FF2B5EF4-FFF2-40B4-BE49-F238E27FC236}">
                  <a16:creationId xmlns:a16="http://schemas.microsoft.com/office/drawing/2014/main" id="{6540C137-362B-18A4-074B-442DFBD5138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6CDBBC92-2890-D302-1684-65A75621B30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6" name="コンテンツ プレースホルダー 17">
            <a:extLst>
              <a:ext uri="{FF2B5EF4-FFF2-40B4-BE49-F238E27FC236}">
                <a16:creationId xmlns:a16="http://schemas.microsoft.com/office/drawing/2014/main" id="{4EAA2FE2-ADE5-39AD-7ED7-62DF627C0201}"/>
              </a:ext>
            </a:extLst>
          </p:cNvPr>
          <p:cNvSpPr txBox="1">
            <a:spLocks/>
          </p:cNvSpPr>
          <p:nvPr/>
        </p:nvSpPr>
        <p:spPr>
          <a:xfrm>
            <a:off x="530196" y="3056907"/>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17" name="コンテンツ プレースホルダー 17">
            <a:extLst>
              <a:ext uri="{FF2B5EF4-FFF2-40B4-BE49-F238E27FC236}">
                <a16:creationId xmlns:a16="http://schemas.microsoft.com/office/drawing/2014/main" id="{1A68CDA6-E929-A79B-AC7A-A9DF52CFAD26}"/>
              </a:ext>
            </a:extLst>
          </p:cNvPr>
          <p:cNvSpPr txBox="1">
            <a:spLocks/>
          </p:cNvSpPr>
          <p:nvPr/>
        </p:nvSpPr>
        <p:spPr>
          <a:xfrm>
            <a:off x="1510954" y="3423349"/>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電話システムの見直しに当たっての活用検討</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コミュニケーションツールの中には、通話機能を備えたものがある。庁舎建て替えで、電話システムの見直しをする場合は、コミュニケーションツールの通話機能の活用を含めて検討することが望ましい。</a:t>
            </a:r>
            <a:endParaRPr lang="en-US" altLang="ja-JP" sz="1200" dirty="0"/>
          </a:p>
          <a:p>
            <a:pPr marL="0" indent="0" algn="just" fontAlgn="ctr">
              <a:lnSpc>
                <a:spcPct val="120000"/>
              </a:lnSpc>
              <a:spcBef>
                <a:spcPts val="0"/>
              </a:spcBef>
              <a:buNone/>
            </a:pPr>
            <a:r>
              <a:rPr lang="en-US" altLang="ja-JP" sz="1200" dirty="0"/>
              <a:t>※</a:t>
            </a:r>
            <a:r>
              <a:rPr lang="ja-JP" altLang="en-US" sz="1200" dirty="0"/>
              <a:t>具体的な留意点については、施策⑬電話システムを参照</a:t>
            </a:r>
          </a:p>
        </p:txBody>
      </p:sp>
      <p:pic>
        <p:nvPicPr>
          <p:cNvPr id="13" name="図 12" descr="アイコン&#10;&#10;自動的に生成された説明">
            <a:extLst>
              <a:ext uri="{FF2B5EF4-FFF2-40B4-BE49-F238E27FC236}">
                <a16:creationId xmlns:a16="http://schemas.microsoft.com/office/drawing/2014/main" id="{BF5042D4-967E-9E04-1EB0-8026F65F8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16" y="1869213"/>
            <a:ext cx="828000" cy="828000"/>
          </a:xfrm>
          <a:prstGeom prst="rect">
            <a:avLst/>
          </a:prstGeom>
        </p:spPr>
      </p:pic>
      <p:pic>
        <p:nvPicPr>
          <p:cNvPr id="19" name="図 18" descr="アイコン&#10;&#10;自動的に生成された説明">
            <a:extLst>
              <a:ext uri="{FF2B5EF4-FFF2-40B4-BE49-F238E27FC236}">
                <a16:creationId xmlns:a16="http://schemas.microsoft.com/office/drawing/2014/main" id="{AA7DC06E-FDA5-9985-4936-33E478FD91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96" y="3568576"/>
            <a:ext cx="828000" cy="828000"/>
          </a:xfrm>
          <a:prstGeom prst="rect">
            <a:avLst/>
          </a:prstGeom>
        </p:spPr>
      </p:pic>
      <p:sp>
        <p:nvSpPr>
          <p:cNvPr id="24" name="コンテンツ プレースホルダー 17">
            <a:extLst>
              <a:ext uri="{FF2B5EF4-FFF2-40B4-BE49-F238E27FC236}">
                <a16:creationId xmlns:a16="http://schemas.microsoft.com/office/drawing/2014/main" id="{7B8A8C2D-22C8-42E4-AF7E-33614464AFCF}"/>
              </a:ext>
            </a:extLst>
          </p:cNvPr>
          <p:cNvSpPr txBox="1">
            <a:spLocks/>
          </p:cNvSpPr>
          <p:nvPr/>
        </p:nvSpPr>
        <p:spPr>
          <a:xfrm>
            <a:off x="1510953" y="1709579"/>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包括的な検討</a:t>
            </a:r>
            <a:endParaRPr lang="en-US" altLang="ja-JP" sz="1200" b="1" dirty="0">
              <a:solidFill>
                <a:srgbClr val="31926F"/>
              </a:solidFill>
            </a:endParaRPr>
          </a:p>
          <a:p>
            <a:pPr marL="0" indent="0" algn="just" fontAlgn="ctr">
              <a:lnSpc>
                <a:spcPct val="120000"/>
              </a:lnSpc>
              <a:spcBef>
                <a:spcPts val="0"/>
              </a:spcBef>
              <a:buNone/>
            </a:pPr>
            <a:r>
              <a:rPr lang="ja-JP" altLang="en-US" sz="1200" dirty="0"/>
              <a:t>　採用している強靭化モデルにより、ツールのアクティベーションを行う方法を検討する必要がある。また、ツールを選定する際は、コストに加え、機能面、セキュリティ面、動作環境、運用方法を包括的に検討することが重要である。</a:t>
            </a:r>
          </a:p>
        </p:txBody>
      </p:sp>
    </p:spTree>
    <p:extLst>
      <p:ext uri="{BB962C8B-B14F-4D97-AF65-F5344CB8AC3E}">
        <p14:creationId xmlns:p14="http://schemas.microsoft.com/office/powerpoint/2010/main" val="3283785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4-11. </a:t>
            </a:r>
            <a:r>
              <a:rPr kumimoji="1" lang="ja-JP" altLang="en-US" dirty="0"/>
              <a:t>　　　　　 モバイル、タブレット端末</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施策⑪</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従来は見やすくて作業が容易である、画面サイズが大きいノートパソコンや、同程度の処理能力を持つノートパソコンより安価な、デスクトップパソコンが導入されていた。しかし、柔軟な働き方が推進され、自席にとらわれなくなることで、携帯性に優れた端末が選ばれつつある。</a:t>
            </a:r>
          </a:p>
          <a:p>
            <a:pPr marL="0" indent="144000" algn="just" fontAlgn="ctr">
              <a:lnSpc>
                <a:spcPct val="120000"/>
              </a:lnSpc>
              <a:spcBef>
                <a:spcPts val="0"/>
              </a:spcBef>
              <a:buNone/>
            </a:pPr>
            <a:r>
              <a:rPr lang="ja-JP" altLang="en-US" sz="1200" dirty="0"/>
              <a:t>ここでは、主に柔軟な働き方を推進するに当たって、検討するべきポイントを挙げる。</a:t>
            </a:r>
          </a:p>
        </p:txBody>
      </p:sp>
      <p:sp>
        <p:nvSpPr>
          <p:cNvPr id="30" name="コンテンツ プレースホルダー 17">
            <a:extLst>
              <a:ext uri="{FF2B5EF4-FFF2-40B4-BE49-F238E27FC236}">
                <a16:creationId xmlns:a16="http://schemas.microsoft.com/office/drawing/2014/main" id="{255E7D6D-8CF4-3927-DDC9-B20978F93A42}"/>
              </a:ext>
            </a:extLst>
          </p:cNvPr>
          <p:cNvSpPr txBox="1">
            <a:spLocks/>
          </p:cNvSpPr>
          <p:nvPr/>
        </p:nvSpPr>
        <p:spPr>
          <a:xfrm>
            <a:off x="503196" y="2970601"/>
            <a:ext cx="6553242"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 会議や打合せに持ち運びやすい、軽くて小型の端末</a:t>
            </a:r>
          </a:p>
          <a:p>
            <a:pPr marL="0" indent="144000" algn="just" fontAlgn="ctr">
              <a:lnSpc>
                <a:spcPct val="120000"/>
              </a:lnSpc>
              <a:spcBef>
                <a:spcPts val="0"/>
              </a:spcBef>
              <a:buNone/>
            </a:pPr>
            <a:r>
              <a:rPr lang="ja-JP" altLang="en-US" sz="1200" dirty="0"/>
              <a:t>・ 庁内の様々な場所での利用を想定する場合は、無線</a:t>
            </a:r>
            <a:r>
              <a:rPr lang="en-US" altLang="ja-JP" sz="1200" dirty="0"/>
              <a:t>LAN</a:t>
            </a:r>
            <a:r>
              <a:rPr lang="ja-JP" altLang="en-US" sz="1200" dirty="0"/>
              <a:t>対応端末</a:t>
            </a:r>
          </a:p>
          <a:p>
            <a:pPr marL="0" indent="144000" algn="just" fontAlgn="ctr">
              <a:lnSpc>
                <a:spcPct val="120000"/>
              </a:lnSpc>
              <a:spcBef>
                <a:spcPts val="0"/>
              </a:spcBef>
              <a:buNone/>
            </a:pPr>
            <a:r>
              <a:rPr lang="ja-JP" altLang="en-US" sz="1200" dirty="0"/>
              <a:t>・ 庁外での使用も想定する場合は、</a:t>
            </a:r>
            <a:r>
              <a:rPr kumimoji="1" lang="en-US" altLang="ja-JP" sz="1200" u="wavyHeavy" dirty="0">
                <a:uFill>
                  <a:solidFill>
                    <a:srgbClr val="31926F"/>
                  </a:solidFill>
                </a:uFill>
                <a:latin typeface="BIZ UDPゴシック" panose="020B0400000000000000" pitchFamily="50" charset="-128"/>
                <a:ea typeface="BIZ UDPゴシック" panose="020B0400000000000000" pitchFamily="50" charset="-128"/>
              </a:rPr>
              <a:t>SIM</a:t>
            </a:r>
            <a:r>
              <a:rPr lang="ja-JP" altLang="en-US" sz="1200" dirty="0"/>
              <a:t>対応端末</a:t>
            </a:r>
            <a:endParaRPr lang="en-US" altLang="ja-JP" sz="1200" dirty="0"/>
          </a:p>
          <a:p>
            <a:pPr marL="268288" indent="-125413" algn="just" fontAlgn="ctr">
              <a:lnSpc>
                <a:spcPct val="120000"/>
              </a:lnSpc>
              <a:spcBef>
                <a:spcPts val="0"/>
              </a:spcBef>
              <a:buNone/>
            </a:pPr>
            <a:r>
              <a:rPr lang="ja-JP" altLang="en-US" sz="1200" dirty="0"/>
              <a:t>・ 庁外での使用も想定する場合は、紛失・盗難対策（</a:t>
            </a:r>
            <a:r>
              <a:rPr lang="en-US" altLang="ja-JP" sz="1200" dirty="0"/>
              <a:t>HDD</a:t>
            </a:r>
            <a:r>
              <a:rPr lang="ja-JP" altLang="en-US" sz="1200" dirty="0"/>
              <a:t>暗号化や、</a:t>
            </a:r>
            <a:r>
              <a:rPr kumimoji="1" lang="en-US" altLang="ja-JP" sz="1200" u="wavyHeavy" dirty="0">
                <a:uFill>
                  <a:solidFill>
                    <a:srgbClr val="31926F"/>
                  </a:solidFill>
                </a:uFill>
                <a:latin typeface="BIZ UDPゴシック" panose="020B0400000000000000" pitchFamily="50" charset="-128"/>
                <a:ea typeface="BIZ UDPゴシック" panose="020B0400000000000000" pitchFamily="50" charset="-128"/>
              </a:rPr>
              <a:t>MDM</a:t>
            </a:r>
            <a:r>
              <a:rPr lang="ja-JP" altLang="en-US" sz="1200" dirty="0"/>
              <a:t>、</a:t>
            </a:r>
            <a:r>
              <a:rPr kumimoji="1" lang="ja-JP" altLang="en-US" sz="1200" u="wavyHeavy" dirty="0">
                <a:uFill>
                  <a:solidFill>
                    <a:srgbClr val="31926F"/>
                  </a:solidFill>
                </a:uFill>
                <a:latin typeface="BIZ UDPゴシック" panose="020B0400000000000000" pitchFamily="50" charset="-128"/>
                <a:ea typeface="BIZ UDPゴシック" panose="020B0400000000000000" pitchFamily="50" charset="-128"/>
              </a:rPr>
              <a:t>リモートワイプ</a:t>
            </a:r>
            <a:r>
              <a:rPr lang="ja-JP" altLang="en-US" sz="1200" dirty="0"/>
              <a:t>等）</a:t>
            </a:r>
          </a:p>
          <a:p>
            <a:pPr marL="0" indent="144000" algn="just" fontAlgn="ctr">
              <a:lnSpc>
                <a:spcPct val="120000"/>
              </a:lnSpc>
              <a:spcBef>
                <a:spcPts val="0"/>
              </a:spcBef>
              <a:buNone/>
            </a:pPr>
            <a:r>
              <a:rPr lang="ja-JP" altLang="en-US" sz="1200" dirty="0"/>
              <a:t>・ 執務室以外での利用を想定する場合は、覗き見対策</a:t>
            </a:r>
          </a:p>
          <a:p>
            <a:pPr marL="0" indent="144000" algn="just" fontAlgn="ctr">
              <a:lnSpc>
                <a:spcPct val="120000"/>
              </a:lnSpc>
              <a:spcBef>
                <a:spcPts val="0"/>
              </a:spcBef>
              <a:buNone/>
            </a:pPr>
            <a:r>
              <a:rPr lang="ja-JP" altLang="en-US" sz="1200" dirty="0"/>
              <a:t>・ リモートワーク等で、オンライン会議を想定する場合は、カメラを備えた端末</a:t>
            </a:r>
          </a:p>
          <a:p>
            <a:pPr marL="0" indent="144000" algn="just" fontAlgn="ctr">
              <a:lnSpc>
                <a:spcPct val="120000"/>
              </a:lnSpc>
              <a:spcBef>
                <a:spcPts val="0"/>
              </a:spcBef>
              <a:buNone/>
            </a:pPr>
            <a:r>
              <a:rPr lang="ja-JP" altLang="en-US" sz="1200" dirty="0"/>
              <a:t>・ 小型化により作業効率の低下が懸念されるため、外付けモニターの検討</a:t>
            </a:r>
          </a:p>
          <a:p>
            <a:pPr marL="0" indent="144000" algn="just" fontAlgn="ctr">
              <a:lnSpc>
                <a:spcPct val="120000"/>
              </a:lnSpc>
              <a:spcBef>
                <a:spcPts val="0"/>
              </a:spcBef>
              <a:buNone/>
            </a:pPr>
            <a:r>
              <a:rPr lang="ja-JP" altLang="en-US" sz="1200" dirty="0"/>
              <a:t>上記は一例に過ぎず、端末には様々な機能があるため、</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RFI</a:t>
            </a:r>
            <a:r>
              <a:rPr lang="ja-JP" altLang="en-US" sz="1200" dirty="0"/>
              <a:t>の実施等で利用目的に沿った端末を調達することが望ましい。</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262032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6" name="コンテンツ プレースホルダー 17">
            <a:extLst>
              <a:ext uri="{FF2B5EF4-FFF2-40B4-BE49-F238E27FC236}">
                <a16:creationId xmlns:a16="http://schemas.microsoft.com/office/drawing/2014/main" id="{035E41E2-A2B2-1540-1080-1643B1268CE7}"/>
              </a:ext>
            </a:extLst>
          </p:cNvPr>
          <p:cNvSpPr txBox="1">
            <a:spLocks/>
          </p:cNvSpPr>
          <p:nvPr/>
        </p:nvSpPr>
        <p:spPr>
          <a:xfrm>
            <a:off x="530196" y="5332780"/>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8" name="コンテンツ プレースホルダー 17">
            <a:extLst>
              <a:ext uri="{FF2B5EF4-FFF2-40B4-BE49-F238E27FC236}">
                <a16:creationId xmlns:a16="http://schemas.microsoft.com/office/drawing/2014/main" id="{9A4B31A8-BECA-FC9D-2101-A6C2B8FC5CF9}"/>
              </a:ext>
            </a:extLst>
          </p:cNvPr>
          <p:cNvSpPr txBox="1">
            <a:spLocks/>
          </p:cNvSpPr>
          <p:nvPr/>
        </p:nvSpPr>
        <p:spPr>
          <a:xfrm>
            <a:off x="1510954" y="5699222"/>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端末のリース期限</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一般的には、端末のリース期限と庁舎移転のタイミングは異なる。そのため、端末のリース期限に留意しつつ、新庁舎に必要な端末の検討を進める必要がある。</a:t>
            </a:r>
            <a:endParaRPr lang="en-US" altLang="ja-JP" sz="1200" dirty="0"/>
          </a:p>
        </p:txBody>
      </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94763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7343786"/>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2-1.(7)</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東京都狛江市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職員が利用するパソコンは、</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LTE</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通信モジュール・</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SIM</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を内蔵したモバイルパソコンが全体の</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3</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分の</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1</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ほどを占めており、そのままリモートワークができるようになっている。（ただし、執務室内で業務をする際は原則有線接続としている）</a:t>
            </a:r>
            <a:r>
              <a:rPr lang="ja-JP" altLang="en-US" sz="1200" dirty="0"/>
              <a:t>。</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東京都中野区</a:t>
            </a:r>
          </a:p>
          <a:p>
            <a:pPr marL="0" indent="144000" algn="just" fontAlgn="ctr">
              <a:lnSpc>
                <a:spcPct val="120000"/>
              </a:lnSpc>
              <a:spcBef>
                <a:spcPts val="0"/>
              </a:spcBef>
              <a:buNone/>
            </a:pPr>
            <a:r>
              <a:rPr lang="ja-JP" altLang="en-US" sz="1200" dirty="0"/>
              <a:t>無線</a:t>
            </a:r>
            <a:r>
              <a:rPr lang="en-US" altLang="ja-JP" sz="1200" dirty="0"/>
              <a:t>LAN</a:t>
            </a:r>
            <a:r>
              <a:rPr lang="ja-JP" altLang="en-US" sz="1200" dirty="0"/>
              <a:t>に対応したノートパソコンは</a:t>
            </a: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のみで使用する。</a:t>
            </a:r>
            <a:r>
              <a:rPr lang="ja-JP" altLang="en-US" sz="1200" u="wavyHeavy" dirty="0">
                <a:uFill>
                  <a:solidFill>
                    <a:srgbClr val="31926F"/>
                  </a:solidFill>
                </a:uFill>
              </a:rPr>
              <a:t>マイナンバー利用事務系</a:t>
            </a:r>
            <a:r>
              <a:rPr lang="ja-JP" altLang="en-US" sz="1200" dirty="0"/>
              <a:t>は自席に設置した小型サイズのパソコンを有線接続で使用する。モニターの画面入力を切り替えるだけで、</a:t>
            </a: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のパソコンと、</a:t>
            </a:r>
            <a:r>
              <a:rPr lang="ja-JP" altLang="en-US" sz="1200" u="wavyHeavy" dirty="0">
                <a:uFill>
                  <a:solidFill>
                    <a:srgbClr val="31926F"/>
                  </a:solidFill>
                </a:uFill>
              </a:rPr>
              <a:t>マイナンバー利用事務系</a:t>
            </a:r>
            <a:r>
              <a:rPr lang="ja-JP" altLang="en-US" sz="1200" dirty="0"/>
              <a:t>のパソコンを使い分けられるようにする予定である。</a:t>
            </a:r>
          </a:p>
        </p:txBody>
      </p:sp>
      <p:pic>
        <p:nvPicPr>
          <p:cNvPr id="9" name="図 8" descr="アイコン&#10;&#10;自動的に生成された説明">
            <a:extLst>
              <a:ext uri="{FF2B5EF4-FFF2-40B4-BE49-F238E27FC236}">
                <a16:creationId xmlns:a16="http://schemas.microsoft.com/office/drawing/2014/main" id="{D1117E58-464D-B1F2-0CBB-E1C231D8D5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96" y="5764951"/>
            <a:ext cx="828000" cy="828000"/>
          </a:xfrm>
          <a:prstGeom prst="rect">
            <a:avLst/>
          </a:prstGeom>
        </p:spPr>
      </p:pic>
    </p:spTree>
    <p:extLst>
      <p:ext uri="{BB962C8B-B14F-4D97-AF65-F5344CB8AC3E}">
        <p14:creationId xmlns:p14="http://schemas.microsoft.com/office/powerpoint/2010/main" val="1273540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614014770"/>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latin typeface="+mn-ea"/>
                <a:ea typeface="+mn-ea"/>
              </a:rPr>
              <a:pPr/>
              <a:t>68</a:t>
            </a:fld>
            <a:endParaRPr kumimoji="1" lang="ja-JP" altLang="en-US">
              <a:latin typeface="+mn-ea"/>
              <a:ea typeface="+mn-ea"/>
            </a:endParaRPr>
          </a:p>
        </p:txBody>
      </p:sp>
      <p:grpSp>
        <p:nvGrpSpPr>
          <p:cNvPr id="11" name="グループ化 10">
            <a:extLst>
              <a:ext uri="{FF2B5EF4-FFF2-40B4-BE49-F238E27FC236}">
                <a16:creationId xmlns:a16="http://schemas.microsoft.com/office/drawing/2014/main" id="{27A160E3-E570-0384-C5EE-F6E22379C1A5}"/>
              </a:ext>
            </a:extLst>
          </p:cNvPr>
          <p:cNvGrpSpPr/>
          <p:nvPr/>
        </p:nvGrpSpPr>
        <p:grpSpPr>
          <a:xfrm>
            <a:off x="503196" y="1373099"/>
            <a:ext cx="6552000" cy="252000"/>
            <a:chOff x="504000" y="5705617"/>
            <a:chExt cx="6552000" cy="252000"/>
          </a:xfrm>
        </p:grpSpPr>
        <p:sp>
          <p:nvSpPr>
            <p:cNvPr id="12" name="正方形/長方形 11">
              <a:extLst>
                <a:ext uri="{FF2B5EF4-FFF2-40B4-BE49-F238E27FC236}">
                  <a16:creationId xmlns:a16="http://schemas.microsoft.com/office/drawing/2014/main" id="{EBD2DF46-A6CA-347A-B2CB-A0FBBD5D00F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3" name="テキスト ボックス 12">
              <a:extLst>
                <a:ext uri="{FF2B5EF4-FFF2-40B4-BE49-F238E27FC236}">
                  <a16:creationId xmlns:a16="http://schemas.microsoft.com/office/drawing/2014/main" id="{81A79F7D-7357-6753-7404-DE7C20EDD514}"/>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5" name="コンテンツ プレースホルダー 17">
            <a:extLst>
              <a:ext uri="{FF2B5EF4-FFF2-40B4-BE49-F238E27FC236}">
                <a16:creationId xmlns:a16="http://schemas.microsoft.com/office/drawing/2014/main" id="{A9AC953F-71BB-B19B-30B0-446417819C09}"/>
              </a:ext>
            </a:extLst>
          </p:cNvPr>
          <p:cNvSpPr txBox="1">
            <a:spLocks/>
          </p:cNvSpPr>
          <p:nvPr/>
        </p:nvSpPr>
        <p:spPr>
          <a:xfrm>
            <a:off x="503196" y="174237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モバイル、タブレット端末を検討するに当たっては、当該施策と関連性が高い以下の戦略についても参照されたい。</a:t>
            </a:r>
          </a:p>
        </p:txBody>
      </p:sp>
      <p:sp>
        <p:nvSpPr>
          <p:cNvPr id="17" name="正方形/長方形 16">
            <a:extLst>
              <a:ext uri="{FF2B5EF4-FFF2-40B4-BE49-F238E27FC236}">
                <a16:creationId xmlns:a16="http://schemas.microsoft.com/office/drawing/2014/main" id="{65D036A2-08F2-CBAB-7BDF-7105F403D4F6}"/>
              </a:ext>
            </a:extLst>
          </p:cNvPr>
          <p:cNvSpPr/>
          <p:nvPr/>
        </p:nvSpPr>
        <p:spPr>
          <a:xfrm>
            <a:off x="504000" y="2336425"/>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BCF6101-9AEB-C251-9F68-28BEA39F5579}"/>
              </a:ext>
            </a:extLst>
          </p:cNvPr>
          <p:cNvSpPr/>
          <p:nvPr/>
        </p:nvSpPr>
        <p:spPr>
          <a:xfrm>
            <a:off x="669615" y="2439221"/>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0D93F529-DB37-A8A5-C45A-46075CA1D142}"/>
              </a:ext>
            </a:extLst>
          </p:cNvPr>
          <p:cNvSpPr/>
          <p:nvPr/>
        </p:nvSpPr>
        <p:spPr>
          <a:xfrm>
            <a:off x="669615" y="2874734"/>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7" name="テキスト プレースホルダー 13">
            <a:extLst>
              <a:ext uri="{FF2B5EF4-FFF2-40B4-BE49-F238E27FC236}">
                <a16:creationId xmlns:a16="http://schemas.microsoft.com/office/drawing/2014/main" id="{3F9B22F9-81CD-26DB-F229-54419A822FFC}"/>
              </a:ext>
            </a:extLst>
          </p:cNvPr>
          <p:cNvSpPr>
            <a:spLocks noGrp="1"/>
          </p:cNvSpPr>
          <p:nvPr>
            <p:ph type="body" sz="quarter" idx="14"/>
          </p:nvPr>
        </p:nvSpPr>
        <p:spPr>
          <a:xfrm>
            <a:off x="4914900" y="361950"/>
            <a:ext cx="2141538" cy="332399"/>
          </a:xfrm>
        </p:spPr>
        <p:txBody>
          <a:bodyPr/>
          <a:lstStyle/>
          <a:p>
            <a:r>
              <a:rPr lang="en-US" altLang="ja-JP" dirty="0"/>
              <a:t>4-11.</a:t>
            </a:r>
            <a:r>
              <a:rPr lang="ja-JP" altLang="en-US" dirty="0"/>
              <a:t> モバイル、タブレット端末</a:t>
            </a:r>
          </a:p>
        </p:txBody>
      </p:sp>
    </p:spTree>
    <p:extLst>
      <p:ext uri="{BB962C8B-B14F-4D97-AF65-F5344CB8AC3E}">
        <p14:creationId xmlns:p14="http://schemas.microsoft.com/office/powerpoint/2010/main" val="767352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69</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4-12. </a:t>
            </a:r>
            <a:r>
              <a:rPr kumimoji="1" lang="ja-JP" altLang="en-US" dirty="0"/>
              <a:t>　　　　　 庁内向け無線</a:t>
            </a:r>
            <a:r>
              <a:rPr kumimoji="1" lang="en-US" altLang="ja-JP" dirty="0"/>
              <a:t>LAN</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施策⑫</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無線</a:t>
            </a:r>
            <a:r>
              <a:rPr lang="en-US" altLang="ja-JP" sz="1200" dirty="0"/>
              <a:t>LAN</a:t>
            </a:r>
            <a:r>
              <a:rPr lang="ja-JP" altLang="en-US" sz="1200" dirty="0"/>
              <a:t>を整備することで、自席だけでなく庁舎内の他の場所からもネットワーク接続が可能となる。執務空間や会議室においてアクセスポイントよりも先の配線は不要となり、同時に多数の端末を接続することが可能である。例えば庁舎内の打合せや会議も、各職員が無線</a:t>
            </a:r>
            <a:r>
              <a:rPr lang="en-US" altLang="ja-JP" sz="1200" dirty="0"/>
              <a:t>LAN</a:t>
            </a:r>
            <a:r>
              <a:rPr lang="ja-JP" altLang="en-US" sz="1200" dirty="0"/>
              <a:t>に接続可能なノートパソコンやタブレット端末を持ち寄ることで、紙媒体の資料配布を必要としない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での会議開催が可能となる。</a:t>
            </a:r>
            <a:endParaRPr lang="en-US" altLang="ja-JP" sz="1200" dirty="0"/>
          </a:p>
          <a:p>
            <a:pPr marL="0" indent="144000" algn="just" fontAlgn="ctr">
              <a:lnSpc>
                <a:spcPct val="120000"/>
              </a:lnSpc>
              <a:spcBef>
                <a:spcPts val="0"/>
              </a:spcBef>
              <a:buNone/>
            </a:pPr>
            <a:r>
              <a:rPr lang="ja-JP" altLang="en-US" sz="1200" dirty="0"/>
              <a:t>ここでは、庁内向け無線</a:t>
            </a:r>
            <a:r>
              <a:rPr lang="en-US" altLang="ja-JP" sz="1200" dirty="0"/>
              <a:t>LAN</a:t>
            </a:r>
            <a:r>
              <a:rPr lang="ja-JP" altLang="en-US" sz="1200" dirty="0"/>
              <a:t>の導入に当たって、議論を進める中での工夫や留意点について述べる。</a:t>
            </a:r>
            <a:endParaRPr lang="en-US" altLang="ja-JP" sz="1200" dirty="0"/>
          </a:p>
        </p:txBody>
      </p:sp>
      <p:grpSp>
        <p:nvGrpSpPr>
          <p:cNvPr id="9" name="グループ化 8">
            <a:extLst>
              <a:ext uri="{FF2B5EF4-FFF2-40B4-BE49-F238E27FC236}">
                <a16:creationId xmlns:a16="http://schemas.microsoft.com/office/drawing/2014/main" id="{DE12456F-4F45-1DE0-FFFB-B9B971467070}"/>
              </a:ext>
            </a:extLst>
          </p:cNvPr>
          <p:cNvGrpSpPr/>
          <p:nvPr/>
        </p:nvGrpSpPr>
        <p:grpSpPr>
          <a:xfrm>
            <a:off x="503196" y="3287198"/>
            <a:ext cx="6552000" cy="252000"/>
            <a:chOff x="504000" y="5705617"/>
            <a:chExt cx="6552000" cy="252000"/>
          </a:xfrm>
        </p:grpSpPr>
        <p:sp>
          <p:nvSpPr>
            <p:cNvPr id="12" name="正方形/長方形 11">
              <a:extLst>
                <a:ext uri="{FF2B5EF4-FFF2-40B4-BE49-F238E27FC236}">
                  <a16:creationId xmlns:a16="http://schemas.microsoft.com/office/drawing/2014/main" id="{45B86692-5D42-886F-8919-5ED7A1DB2DD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4" name="テキスト ボックス 13">
              <a:extLst>
                <a:ext uri="{FF2B5EF4-FFF2-40B4-BE49-F238E27FC236}">
                  <a16:creationId xmlns:a16="http://schemas.microsoft.com/office/drawing/2014/main" id="{E9675837-877B-8E39-477E-7D1D2F951F8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コンテンツ プレースホルダー 17">
            <a:extLst>
              <a:ext uri="{FF2B5EF4-FFF2-40B4-BE49-F238E27FC236}">
                <a16:creationId xmlns:a16="http://schemas.microsoft.com/office/drawing/2014/main" id="{CEEF6884-1ACE-9335-490D-1EC3B8F3B831}"/>
              </a:ext>
            </a:extLst>
          </p:cNvPr>
          <p:cNvSpPr txBox="1">
            <a:spLocks/>
          </p:cNvSpPr>
          <p:nvPr/>
        </p:nvSpPr>
        <p:spPr>
          <a:xfrm>
            <a:off x="1521960" y="3683403"/>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整備方針の合意</a:t>
            </a:r>
          </a:p>
          <a:p>
            <a:pPr marL="0" indent="144000" algn="just" fontAlgn="ctr">
              <a:lnSpc>
                <a:spcPct val="120000"/>
              </a:lnSpc>
              <a:spcBef>
                <a:spcPts val="0"/>
              </a:spcBef>
              <a:buNone/>
            </a:pPr>
            <a:r>
              <a:rPr lang="ja-JP" altLang="en-US" sz="1200" dirty="0"/>
              <a:t>庁舎建て替えの早い段階で新庁舎整備担当（特に設備担当）と</a:t>
            </a:r>
            <a:r>
              <a:rPr kumimoji="1" lang="en-US" altLang="ja-JP" sz="1200" dirty="0">
                <a:uFill>
                  <a:solidFill>
                    <a:srgbClr val="31926F"/>
                  </a:solidFill>
                </a:uFill>
              </a:rPr>
              <a:t>DX</a:t>
            </a:r>
            <a:r>
              <a:rPr lang="ja-JP" altLang="en-US" sz="1200" dirty="0"/>
              <a:t>推進担当が整備方針を合意しておく必要がある。工事契約の面からも、電気工事の中で実施するのか、あるいは別途通信設計・機器調達を行うのかを明確化しておく必要がある。</a:t>
            </a:r>
          </a:p>
        </p:txBody>
      </p:sp>
      <p:sp>
        <p:nvSpPr>
          <p:cNvPr id="8" name="コンテンツ プレースホルダー 17">
            <a:extLst>
              <a:ext uri="{FF2B5EF4-FFF2-40B4-BE49-F238E27FC236}">
                <a16:creationId xmlns:a16="http://schemas.microsoft.com/office/drawing/2014/main" id="{751A0A24-F1B8-0452-C9EC-CD6F35D0B040}"/>
              </a:ext>
            </a:extLst>
          </p:cNvPr>
          <p:cNvSpPr txBox="1">
            <a:spLocks/>
          </p:cNvSpPr>
          <p:nvPr/>
        </p:nvSpPr>
        <p:spPr>
          <a:xfrm>
            <a:off x="530196" y="7570709"/>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15" name="フリーフォーム: 図形 14">
            <a:extLst>
              <a:ext uri="{FF2B5EF4-FFF2-40B4-BE49-F238E27FC236}">
                <a16:creationId xmlns:a16="http://schemas.microsoft.com/office/drawing/2014/main" id="{AC6D175F-F703-A9C4-2764-FADDAA983528}"/>
              </a:ext>
            </a:extLst>
          </p:cNvPr>
          <p:cNvSpPr>
            <a:spLocks noChangeAspect="1"/>
          </p:cNvSpPr>
          <p:nvPr/>
        </p:nvSpPr>
        <p:spPr>
          <a:xfrm>
            <a:off x="513412" y="3895425"/>
            <a:ext cx="828000" cy="544866"/>
          </a:xfrm>
          <a:custGeom>
            <a:avLst/>
            <a:gdLst>
              <a:gd name="connsiteX0" fmla="*/ 1121183 w 1691678"/>
              <a:gd name="connsiteY0" fmla="*/ 923568 h 1113210"/>
              <a:gd name="connsiteX1" fmla="*/ 1109086 w 1691678"/>
              <a:gd name="connsiteY1" fmla="*/ 901375 h 1113210"/>
              <a:gd name="connsiteX2" fmla="*/ 1088988 w 1691678"/>
              <a:gd name="connsiteY2" fmla="*/ 884896 h 1113210"/>
              <a:gd name="connsiteX3" fmla="*/ 1034410 w 1691678"/>
              <a:gd name="connsiteY3" fmla="*/ 861179 h 1113210"/>
              <a:gd name="connsiteX4" fmla="*/ 937541 w 1691678"/>
              <a:gd name="connsiteY4" fmla="*/ 840605 h 1113210"/>
              <a:gd name="connsiteX5" fmla="*/ 929635 w 1691678"/>
              <a:gd name="connsiteY5" fmla="*/ 839748 h 1113210"/>
              <a:gd name="connsiteX6" fmla="*/ 905823 w 1691678"/>
              <a:gd name="connsiteY6" fmla="*/ 848130 h 1113210"/>
              <a:gd name="connsiteX7" fmla="*/ 891821 w 1691678"/>
              <a:gd name="connsiteY7" fmla="*/ 877467 h 1113210"/>
              <a:gd name="connsiteX8" fmla="*/ 891821 w 1691678"/>
              <a:gd name="connsiteY8" fmla="*/ 891088 h 1113210"/>
              <a:gd name="connsiteX9" fmla="*/ 891821 w 1691678"/>
              <a:gd name="connsiteY9" fmla="*/ 891088 h 1113210"/>
              <a:gd name="connsiteX10" fmla="*/ 913728 w 1691678"/>
              <a:gd name="connsiteY10" fmla="*/ 935474 h 1113210"/>
              <a:gd name="connsiteX11" fmla="*/ 874295 w 1691678"/>
              <a:gd name="connsiteY11" fmla="*/ 955572 h 1113210"/>
              <a:gd name="connsiteX12" fmla="*/ 847339 w 1691678"/>
              <a:gd name="connsiteY12" fmla="*/ 1008150 h 1113210"/>
              <a:gd name="connsiteX13" fmla="*/ 857531 w 1691678"/>
              <a:gd name="connsiteY13" fmla="*/ 1072634 h 1113210"/>
              <a:gd name="connsiteX14" fmla="*/ 904965 w 1691678"/>
              <a:gd name="connsiteY14" fmla="*/ 1113211 h 1113210"/>
              <a:gd name="connsiteX15" fmla="*/ 912490 w 1691678"/>
              <a:gd name="connsiteY15" fmla="*/ 1112639 h 1113210"/>
              <a:gd name="connsiteX16" fmla="*/ 1018313 w 1691678"/>
              <a:gd name="connsiteY16" fmla="*/ 1095875 h 1113210"/>
              <a:gd name="connsiteX17" fmla="*/ 1069367 w 1691678"/>
              <a:gd name="connsiteY17" fmla="*/ 1062633 h 1113210"/>
              <a:gd name="connsiteX18" fmla="*/ 1106324 w 1691678"/>
              <a:gd name="connsiteY18" fmla="*/ 1011674 h 1113210"/>
              <a:gd name="connsiteX19" fmla="*/ 1108324 w 1691678"/>
              <a:gd name="connsiteY19" fmla="*/ 1009007 h 1113210"/>
              <a:gd name="connsiteX20" fmla="*/ 1125088 w 1691678"/>
              <a:gd name="connsiteY20" fmla="*/ 948904 h 1113210"/>
              <a:gd name="connsiteX21" fmla="*/ 1121088 w 1691678"/>
              <a:gd name="connsiteY21" fmla="*/ 923473 h 1113210"/>
              <a:gd name="connsiteX22" fmla="*/ 1077844 w 1691678"/>
              <a:gd name="connsiteY22" fmla="*/ 986814 h 1113210"/>
              <a:gd name="connsiteX23" fmla="*/ 1038887 w 1691678"/>
              <a:gd name="connsiteY23" fmla="*/ 1040440 h 1113210"/>
              <a:gd name="connsiteX24" fmla="*/ 1012503 w 1691678"/>
              <a:gd name="connsiteY24" fmla="*/ 1058537 h 1113210"/>
              <a:gd name="connsiteX25" fmla="*/ 906585 w 1691678"/>
              <a:gd name="connsiteY25" fmla="*/ 1075301 h 1113210"/>
              <a:gd name="connsiteX26" fmla="*/ 904965 w 1691678"/>
              <a:gd name="connsiteY26" fmla="*/ 1075396 h 1113210"/>
              <a:gd name="connsiteX27" fmla="*/ 894774 w 1691678"/>
              <a:gd name="connsiteY27" fmla="*/ 1066729 h 1113210"/>
              <a:gd name="connsiteX28" fmla="*/ 884582 w 1691678"/>
              <a:gd name="connsiteY28" fmla="*/ 1002244 h 1113210"/>
              <a:gd name="connsiteX29" fmla="*/ 891345 w 1691678"/>
              <a:gd name="connsiteY29" fmla="*/ 989195 h 1113210"/>
              <a:gd name="connsiteX30" fmla="*/ 962782 w 1691678"/>
              <a:gd name="connsiteY30" fmla="*/ 952810 h 1113210"/>
              <a:gd name="connsiteX31" fmla="*/ 971831 w 1691678"/>
              <a:gd name="connsiteY31" fmla="*/ 934045 h 1113210"/>
              <a:gd name="connsiteX32" fmla="*/ 971259 w 1691678"/>
              <a:gd name="connsiteY32" fmla="*/ 930712 h 1113210"/>
              <a:gd name="connsiteX33" fmla="*/ 936874 w 1691678"/>
              <a:gd name="connsiteY33" fmla="*/ 905661 h 1113210"/>
              <a:gd name="connsiteX34" fmla="*/ 929445 w 1691678"/>
              <a:gd name="connsiteY34" fmla="*/ 891088 h 1113210"/>
              <a:gd name="connsiteX35" fmla="*/ 929445 w 1691678"/>
              <a:gd name="connsiteY35" fmla="*/ 877562 h 1113210"/>
              <a:gd name="connsiteX36" fmla="*/ 1026314 w 1691678"/>
              <a:gd name="connsiteY36" fmla="*/ 898136 h 1113210"/>
              <a:gd name="connsiteX37" fmla="*/ 1066605 w 1691678"/>
              <a:gd name="connsiteY37" fmla="*/ 915472 h 1113210"/>
              <a:gd name="connsiteX38" fmla="*/ 1083654 w 1691678"/>
              <a:gd name="connsiteY38" fmla="*/ 929473 h 1113210"/>
              <a:gd name="connsiteX39" fmla="*/ 1087655 w 1691678"/>
              <a:gd name="connsiteY39" fmla="*/ 954905 h 1113210"/>
              <a:gd name="connsiteX40" fmla="*/ 1077654 w 1691678"/>
              <a:gd name="connsiteY40" fmla="*/ 986814 h 1113210"/>
              <a:gd name="connsiteX41" fmla="*/ 1670490 w 1691678"/>
              <a:gd name="connsiteY41" fmla="*/ 274534 h 1113210"/>
              <a:gd name="connsiteX42" fmla="*/ 1687539 w 1691678"/>
              <a:gd name="connsiteY42" fmla="*/ 222147 h 1113210"/>
              <a:gd name="connsiteX43" fmla="*/ 1653916 w 1691678"/>
              <a:gd name="connsiteY43" fmla="*/ 68604 h 1113210"/>
              <a:gd name="connsiteX44" fmla="*/ 1519423 w 1691678"/>
              <a:gd name="connsiteY44" fmla="*/ 500 h 1113210"/>
              <a:gd name="connsiteX45" fmla="*/ 1482657 w 1691678"/>
              <a:gd name="connsiteY45" fmla="*/ 500 h 1113210"/>
              <a:gd name="connsiteX46" fmla="*/ 1307016 w 1691678"/>
              <a:gd name="connsiteY46" fmla="*/ 146233 h 1113210"/>
              <a:gd name="connsiteX47" fmla="*/ 1278917 w 1691678"/>
              <a:gd name="connsiteY47" fmla="*/ 250912 h 1113210"/>
              <a:gd name="connsiteX48" fmla="*/ 1278917 w 1691678"/>
              <a:gd name="connsiteY48" fmla="*/ 262057 h 1113210"/>
              <a:gd name="connsiteX49" fmla="*/ 1299205 w 1691678"/>
              <a:gd name="connsiteY49" fmla="*/ 337780 h 1113210"/>
              <a:gd name="connsiteX50" fmla="*/ 1400837 w 1691678"/>
              <a:gd name="connsiteY50" fmla="*/ 433602 h 1113210"/>
              <a:gd name="connsiteX51" fmla="*/ 1400837 w 1691678"/>
              <a:gd name="connsiteY51" fmla="*/ 439222 h 1113210"/>
              <a:gd name="connsiteX52" fmla="*/ 1349116 w 1691678"/>
              <a:gd name="connsiteY52" fmla="*/ 459129 h 1113210"/>
              <a:gd name="connsiteX53" fmla="*/ 1338258 w 1691678"/>
              <a:gd name="connsiteY53" fmla="*/ 469987 h 1113210"/>
              <a:gd name="connsiteX54" fmla="*/ 1339020 w 1691678"/>
              <a:gd name="connsiteY54" fmla="*/ 485323 h 1113210"/>
              <a:gd name="connsiteX55" fmla="*/ 1342353 w 1691678"/>
              <a:gd name="connsiteY55" fmla="*/ 491800 h 1113210"/>
              <a:gd name="connsiteX56" fmla="*/ 1306539 w 1691678"/>
              <a:gd name="connsiteY56" fmla="*/ 572191 h 1113210"/>
              <a:gd name="connsiteX57" fmla="*/ 1306254 w 1691678"/>
              <a:gd name="connsiteY57" fmla="*/ 572857 h 1113210"/>
              <a:gd name="connsiteX58" fmla="*/ 1266153 w 1691678"/>
              <a:gd name="connsiteY58" fmla="*/ 755642 h 1113210"/>
              <a:gd name="connsiteX59" fmla="*/ 1266153 w 1691678"/>
              <a:gd name="connsiteY59" fmla="*/ 862036 h 1113210"/>
              <a:gd name="connsiteX60" fmla="*/ 1152901 w 1691678"/>
              <a:gd name="connsiteY60" fmla="*/ 879943 h 1113210"/>
              <a:gd name="connsiteX61" fmla="*/ 1180333 w 1691678"/>
              <a:gd name="connsiteY61" fmla="*/ 1052917 h 1113210"/>
              <a:gd name="connsiteX62" fmla="*/ 1269582 w 1691678"/>
              <a:gd name="connsiteY62" fmla="*/ 1038820 h 1113210"/>
              <a:gd name="connsiteX63" fmla="*/ 1304063 w 1691678"/>
              <a:gd name="connsiteY63" fmla="*/ 1058537 h 1113210"/>
              <a:gd name="connsiteX64" fmla="*/ 1642867 w 1691678"/>
              <a:gd name="connsiteY64" fmla="*/ 1058537 h 1113210"/>
              <a:gd name="connsiteX65" fmla="*/ 1680681 w 1691678"/>
              <a:gd name="connsiteY65" fmla="*/ 1020723 h 1113210"/>
              <a:gd name="connsiteX66" fmla="*/ 1680681 w 1691678"/>
              <a:gd name="connsiteY66" fmla="*/ 591431 h 1113210"/>
              <a:gd name="connsiteX67" fmla="*/ 1629532 w 1691678"/>
              <a:gd name="connsiteY67" fmla="*/ 453795 h 1113210"/>
              <a:gd name="connsiteX68" fmla="*/ 1610101 w 1691678"/>
              <a:gd name="connsiteY68" fmla="*/ 381405 h 1113210"/>
              <a:gd name="connsiteX69" fmla="*/ 1605053 w 1691678"/>
              <a:gd name="connsiteY69" fmla="*/ 372928 h 1113210"/>
              <a:gd name="connsiteX70" fmla="*/ 1633247 w 1691678"/>
              <a:gd name="connsiteY70" fmla="*/ 331399 h 1113210"/>
              <a:gd name="connsiteX71" fmla="*/ 1670490 w 1691678"/>
              <a:gd name="connsiteY71" fmla="*/ 274630 h 1113210"/>
              <a:gd name="connsiteX72" fmla="*/ 1340925 w 1691678"/>
              <a:gd name="connsiteY72" fmla="*/ 326731 h 1113210"/>
              <a:gd name="connsiteX73" fmla="*/ 1322160 w 1691678"/>
              <a:gd name="connsiteY73" fmla="*/ 256532 h 1113210"/>
              <a:gd name="connsiteX74" fmla="*/ 1348735 w 1691678"/>
              <a:gd name="connsiteY74" fmla="*/ 157472 h 1113210"/>
              <a:gd name="connsiteX75" fmla="*/ 1359308 w 1691678"/>
              <a:gd name="connsiteY75" fmla="*/ 125849 h 1113210"/>
              <a:gd name="connsiteX76" fmla="*/ 1408076 w 1691678"/>
              <a:gd name="connsiteY76" fmla="*/ 94131 h 1113210"/>
              <a:gd name="connsiteX77" fmla="*/ 1416172 w 1691678"/>
              <a:gd name="connsiteY77" fmla="*/ 171569 h 1113210"/>
              <a:gd name="connsiteX78" fmla="*/ 1472846 w 1691678"/>
              <a:gd name="connsiteY78" fmla="*/ 222814 h 1113210"/>
              <a:gd name="connsiteX79" fmla="*/ 1504945 w 1691678"/>
              <a:gd name="connsiteY79" fmla="*/ 222814 h 1113210"/>
              <a:gd name="connsiteX80" fmla="*/ 1549617 w 1691678"/>
              <a:gd name="connsiteY80" fmla="*/ 274820 h 1113210"/>
              <a:gd name="connsiteX81" fmla="*/ 1549617 w 1691678"/>
              <a:gd name="connsiteY81" fmla="*/ 389025 h 1113210"/>
              <a:gd name="connsiteX82" fmla="*/ 1444176 w 1691678"/>
              <a:gd name="connsiteY82" fmla="*/ 424648 h 1113210"/>
              <a:gd name="connsiteX83" fmla="*/ 1444176 w 1691678"/>
              <a:gd name="connsiteY83" fmla="*/ 415790 h 1113210"/>
              <a:gd name="connsiteX84" fmla="*/ 1425983 w 1691678"/>
              <a:gd name="connsiteY84" fmla="*/ 394454 h 1113210"/>
              <a:gd name="connsiteX85" fmla="*/ 1341115 w 1691678"/>
              <a:gd name="connsiteY85" fmla="*/ 326636 h 1113210"/>
              <a:gd name="connsiteX86" fmla="*/ 1339496 w 1691678"/>
              <a:gd name="connsiteY86" fmla="*/ 591431 h 1113210"/>
              <a:gd name="connsiteX87" fmla="*/ 1340734 w 1691678"/>
              <a:gd name="connsiteY87" fmla="*/ 588574 h 1113210"/>
              <a:gd name="connsiteX88" fmla="*/ 1368357 w 1691678"/>
              <a:gd name="connsiteY88" fmla="*/ 542758 h 1113210"/>
              <a:gd name="connsiteX89" fmla="*/ 1393407 w 1691678"/>
              <a:gd name="connsiteY89" fmla="*/ 592003 h 1113210"/>
              <a:gd name="connsiteX90" fmla="*/ 1333019 w 1691678"/>
              <a:gd name="connsiteY90" fmla="*/ 708493 h 1113210"/>
              <a:gd name="connsiteX91" fmla="*/ 1321017 w 1691678"/>
              <a:gd name="connsiteY91" fmla="*/ 708493 h 1113210"/>
              <a:gd name="connsiteX92" fmla="*/ 1339591 w 1691678"/>
              <a:gd name="connsiteY92" fmla="*/ 591431 h 1113210"/>
              <a:gd name="connsiteX93" fmla="*/ 1413791 w 1691678"/>
              <a:gd name="connsiteY93" fmla="*/ 548854 h 1113210"/>
              <a:gd name="connsiteX94" fmla="*/ 1382263 w 1691678"/>
              <a:gd name="connsiteY94" fmla="*/ 486942 h 1113210"/>
              <a:gd name="connsiteX95" fmla="*/ 1579050 w 1691678"/>
              <a:gd name="connsiteY95" fmla="*/ 411409 h 1113210"/>
              <a:gd name="connsiteX96" fmla="*/ 1592670 w 1691678"/>
              <a:gd name="connsiteY96" fmla="*/ 462272 h 1113210"/>
              <a:gd name="connsiteX97" fmla="*/ 1413886 w 1691678"/>
              <a:gd name="connsiteY97" fmla="*/ 548854 h 1113210"/>
              <a:gd name="connsiteX98" fmla="*/ 425953 w 1691678"/>
              <a:gd name="connsiteY98" fmla="*/ 755737 h 1113210"/>
              <a:gd name="connsiteX99" fmla="*/ 385853 w 1691678"/>
              <a:gd name="connsiteY99" fmla="*/ 572953 h 1113210"/>
              <a:gd name="connsiteX100" fmla="*/ 385567 w 1691678"/>
              <a:gd name="connsiteY100" fmla="*/ 572286 h 1113210"/>
              <a:gd name="connsiteX101" fmla="*/ 349753 w 1691678"/>
              <a:gd name="connsiteY101" fmla="*/ 491895 h 1113210"/>
              <a:gd name="connsiteX102" fmla="*/ 353087 w 1691678"/>
              <a:gd name="connsiteY102" fmla="*/ 485418 h 1113210"/>
              <a:gd name="connsiteX103" fmla="*/ 353849 w 1691678"/>
              <a:gd name="connsiteY103" fmla="*/ 470083 h 1113210"/>
              <a:gd name="connsiteX104" fmla="*/ 342990 w 1691678"/>
              <a:gd name="connsiteY104" fmla="*/ 459224 h 1113210"/>
              <a:gd name="connsiteX105" fmla="*/ 291270 w 1691678"/>
              <a:gd name="connsiteY105" fmla="*/ 439317 h 1113210"/>
              <a:gd name="connsiteX106" fmla="*/ 291270 w 1691678"/>
              <a:gd name="connsiteY106" fmla="*/ 433697 h 1113210"/>
              <a:gd name="connsiteX107" fmla="*/ 392901 w 1691678"/>
              <a:gd name="connsiteY107" fmla="*/ 337876 h 1113210"/>
              <a:gd name="connsiteX108" fmla="*/ 413190 w 1691678"/>
              <a:gd name="connsiteY108" fmla="*/ 262152 h 1113210"/>
              <a:gd name="connsiteX109" fmla="*/ 413190 w 1691678"/>
              <a:gd name="connsiteY109" fmla="*/ 251008 h 1113210"/>
              <a:gd name="connsiteX110" fmla="*/ 385091 w 1691678"/>
              <a:gd name="connsiteY110" fmla="*/ 146328 h 1113210"/>
              <a:gd name="connsiteX111" fmla="*/ 357945 w 1691678"/>
              <a:gd name="connsiteY111" fmla="*/ 81463 h 1113210"/>
              <a:gd name="connsiteX112" fmla="*/ 364041 w 1691678"/>
              <a:gd name="connsiteY112" fmla="*/ 66318 h 1113210"/>
              <a:gd name="connsiteX113" fmla="*/ 350134 w 1691678"/>
              <a:gd name="connsiteY113" fmla="*/ 42791 h 1113210"/>
              <a:gd name="connsiteX114" fmla="*/ 278125 w 1691678"/>
              <a:gd name="connsiteY114" fmla="*/ 15169 h 1113210"/>
              <a:gd name="connsiteX115" fmla="*/ 204116 w 1691678"/>
              <a:gd name="connsiteY115" fmla="*/ 500 h 1113210"/>
              <a:gd name="connsiteX116" fmla="*/ 172683 w 1691678"/>
              <a:gd name="connsiteY116" fmla="*/ 500 h 1113210"/>
              <a:gd name="connsiteX117" fmla="*/ 39048 w 1691678"/>
              <a:gd name="connsiteY117" fmla="*/ 68985 h 1113210"/>
              <a:gd name="connsiteX118" fmla="*/ 3900 w 1691678"/>
              <a:gd name="connsiteY118" fmla="*/ 222147 h 1113210"/>
              <a:gd name="connsiteX119" fmla="*/ 21426 w 1691678"/>
              <a:gd name="connsiteY119" fmla="*/ 273487 h 1113210"/>
              <a:gd name="connsiteX120" fmla="*/ 57717 w 1691678"/>
              <a:gd name="connsiteY120" fmla="*/ 324160 h 1113210"/>
              <a:gd name="connsiteX121" fmla="*/ 89340 w 1691678"/>
              <a:gd name="connsiteY121" fmla="*/ 370927 h 1113210"/>
              <a:gd name="connsiteX122" fmla="*/ 82101 w 1691678"/>
              <a:gd name="connsiteY122" fmla="*/ 381310 h 1113210"/>
              <a:gd name="connsiteX123" fmla="*/ 62670 w 1691678"/>
              <a:gd name="connsiteY123" fmla="*/ 453700 h 1113210"/>
              <a:gd name="connsiteX124" fmla="*/ 11520 w 1691678"/>
              <a:gd name="connsiteY124" fmla="*/ 591336 h 1113210"/>
              <a:gd name="connsiteX125" fmla="*/ 11520 w 1691678"/>
              <a:gd name="connsiteY125" fmla="*/ 1020818 h 1113210"/>
              <a:gd name="connsiteX126" fmla="*/ 49335 w 1691678"/>
              <a:gd name="connsiteY126" fmla="*/ 1058632 h 1113210"/>
              <a:gd name="connsiteX127" fmla="*/ 388520 w 1691678"/>
              <a:gd name="connsiteY127" fmla="*/ 1058632 h 1113210"/>
              <a:gd name="connsiteX128" fmla="*/ 426334 w 1691678"/>
              <a:gd name="connsiteY128" fmla="*/ 1020818 h 1113210"/>
              <a:gd name="connsiteX129" fmla="*/ 426334 w 1691678"/>
              <a:gd name="connsiteY129" fmla="*/ 997006 h 1113210"/>
              <a:gd name="connsiteX130" fmla="*/ 451004 w 1691678"/>
              <a:gd name="connsiteY130" fmla="*/ 978337 h 1113210"/>
              <a:gd name="connsiteX131" fmla="*/ 638075 w 1691678"/>
              <a:gd name="connsiteY131" fmla="*/ 791266 h 1113210"/>
              <a:gd name="connsiteX132" fmla="*/ 514250 w 1691678"/>
              <a:gd name="connsiteY132" fmla="*/ 667441 h 1113210"/>
              <a:gd name="connsiteX133" fmla="*/ 426048 w 1691678"/>
              <a:gd name="connsiteY133" fmla="*/ 755642 h 1113210"/>
              <a:gd name="connsiteX134" fmla="*/ 142584 w 1691678"/>
              <a:gd name="connsiteY134" fmla="*/ 274820 h 1113210"/>
              <a:gd name="connsiteX135" fmla="*/ 187257 w 1691678"/>
              <a:gd name="connsiteY135" fmla="*/ 222814 h 1113210"/>
              <a:gd name="connsiteX136" fmla="*/ 219356 w 1691678"/>
              <a:gd name="connsiteY136" fmla="*/ 222814 h 1113210"/>
              <a:gd name="connsiteX137" fmla="*/ 273553 w 1691678"/>
              <a:gd name="connsiteY137" fmla="*/ 194715 h 1113210"/>
              <a:gd name="connsiteX138" fmla="*/ 329465 w 1691678"/>
              <a:gd name="connsiteY138" fmla="*/ 118896 h 1113210"/>
              <a:gd name="connsiteX139" fmla="*/ 343467 w 1691678"/>
              <a:gd name="connsiteY139" fmla="*/ 157472 h 1113210"/>
              <a:gd name="connsiteX140" fmla="*/ 370041 w 1691678"/>
              <a:gd name="connsiteY140" fmla="*/ 256627 h 1113210"/>
              <a:gd name="connsiteX141" fmla="*/ 351277 w 1691678"/>
              <a:gd name="connsiteY141" fmla="*/ 326827 h 1113210"/>
              <a:gd name="connsiteX142" fmla="*/ 266409 w 1691678"/>
              <a:gd name="connsiteY142" fmla="*/ 394645 h 1113210"/>
              <a:gd name="connsiteX143" fmla="*/ 248217 w 1691678"/>
              <a:gd name="connsiteY143" fmla="*/ 415981 h 1113210"/>
              <a:gd name="connsiteX144" fmla="*/ 248217 w 1691678"/>
              <a:gd name="connsiteY144" fmla="*/ 422839 h 1113210"/>
              <a:gd name="connsiteX145" fmla="*/ 142775 w 1691678"/>
              <a:gd name="connsiteY145" fmla="*/ 382357 h 1113210"/>
              <a:gd name="connsiteX146" fmla="*/ 142775 w 1691678"/>
              <a:gd name="connsiteY146" fmla="*/ 275011 h 1113210"/>
              <a:gd name="connsiteX147" fmla="*/ 309843 w 1691678"/>
              <a:gd name="connsiteY147" fmla="*/ 486847 h 1113210"/>
              <a:gd name="connsiteX148" fmla="*/ 278316 w 1691678"/>
              <a:gd name="connsiteY148" fmla="*/ 548759 h 1113210"/>
              <a:gd name="connsiteX149" fmla="*/ 99531 w 1691678"/>
              <a:gd name="connsiteY149" fmla="*/ 462177 h 1113210"/>
              <a:gd name="connsiteX150" fmla="*/ 113152 w 1691678"/>
              <a:gd name="connsiteY150" fmla="*/ 411313 h 1113210"/>
              <a:gd name="connsiteX151" fmla="*/ 309939 w 1691678"/>
              <a:gd name="connsiteY151" fmla="*/ 486847 h 1113210"/>
              <a:gd name="connsiteX152" fmla="*/ 359088 w 1691678"/>
              <a:gd name="connsiteY152" fmla="*/ 708398 h 1113210"/>
              <a:gd name="connsiteX153" fmla="*/ 298699 w 1691678"/>
              <a:gd name="connsiteY153" fmla="*/ 591907 h 1113210"/>
              <a:gd name="connsiteX154" fmla="*/ 323750 w 1691678"/>
              <a:gd name="connsiteY154" fmla="*/ 542663 h 1113210"/>
              <a:gd name="connsiteX155" fmla="*/ 351372 w 1691678"/>
              <a:gd name="connsiteY155" fmla="*/ 588478 h 1113210"/>
              <a:gd name="connsiteX156" fmla="*/ 352611 w 1691678"/>
              <a:gd name="connsiteY156" fmla="*/ 591336 h 1113210"/>
              <a:gd name="connsiteX157" fmla="*/ 371184 w 1691678"/>
              <a:gd name="connsiteY157" fmla="*/ 708398 h 1113210"/>
              <a:gd name="connsiteX158" fmla="*/ 359183 w 1691678"/>
              <a:gd name="connsiteY158" fmla="*/ 708398 h 1113210"/>
              <a:gd name="connsiteX159" fmla="*/ 842958 w 1691678"/>
              <a:gd name="connsiteY159" fmla="*/ 541615 h 1113210"/>
              <a:gd name="connsiteX160" fmla="*/ 796761 w 1691678"/>
              <a:gd name="connsiteY160" fmla="*/ 495419 h 1113210"/>
              <a:gd name="connsiteX161" fmla="*/ 761614 w 1691678"/>
              <a:gd name="connsiteY161" fmla="*/ 480655 h 1113210"/>
              <a:gd name="connsiteX162" fmla="*/ 738373 w 1691678"/>
              <a:gd name="connsiteY162" fmla="*/ 486370 h 1113210"/>
              <a:gd name="connsiteX163" fmla="*/ 698940 w 1691678"/>
              <a:gd name="connsiteY163" fmla="*/ 506468 h 1113210"/>
              <a:gd name="connsiteX164" fmla="*/ 675984 w 1691678"/>
              <a:gd name="connsiteY164" fmla="*/ 462653 h 1113210"/>
              <a:gd name="connsiteX165" fmla="*/ 675984 w 1691678"/>
              <a:gd name="connsiteY165" fmla="*/ 462653 h 1113210"/>
              <a:gd name="connsiteX166" fmla="*/ 665031 w 1691678"/>
              <a:gd name="connsiteY166" fmla="*/ 454652 h 1113210"/>
              <a:gd name="connsiteX167" fmla="*/ 642837 w 1691678"/>
              <a:gd name="connsiteY167" fmla="*/ 447413 h 1113210"/>
              <a:gd name="connsiteX168" fmla="*/ 633027 w 1691678"/>
              <a:gd name="connsiteY168" fmla="*/ 448747 h 1113210"/>
              <a:gd name="connsiteX169" fmla="*/ 608262 w 1691678"/>
              <a:gd name="connsiteY169" fmla="*/ 469892 h 1113210"/>
              <a:gd name="connsiteX170" fmla="*/ 567971 w 1691678"/>
              <a:gd name="connsiteY170" fmla="*/ 560475 h 1113210"/>
              <a:gd name="connsiteX171" fmla="*/ 555112 w 1691678"/>
              <a:gd name="connsiteY171" fmla="*/ 618577 h 1113210"/>
              <a:gd name="connsiteX172" fmla="*/ 578163 w 1691678"/>
              <a:gd name="connsiteY172" fmla="*/ 677918 h 1113210"/>
              <a:gd name="connsiteX173" fmla="*/ 614167 w 1691678"/>
              <a:gd name="connsiteY173" fmla="*/ 713923 h 1113210"/>
              <a:gd name="connsiteX174" fmla="*/ 655791 w 1691678"/>
              <a:gd name="connsiteY174" fmla="*/ 731544 h 1113210"/>
              <a:gd name="connsiteX175" fmla="*/ 675794 w 1691678"/>
              <a:gd name="connsiteY175" fmla="*/ 728305 h 1113210"/>
              <a:gd name="connsiteX176" fmla="*/ 686271 w 1691678"/>
              <a:gd name="connsiteY176" fmla="*/ 724876 h 1113210"/>
              <a:gd name="connsiteX177" fmla="*/ 724562 w 1691678"/>
              <a:gd name="connsiteY177" fmla="*/ 712494 h 1113210"/>
              <a:gd name="connsiteX178" fmla="*/ 766853 w 1691678"/>
              <a:gd name="connsiteY178" fmla="*/ 685919 h 1113210"/>
              <a:gd name="connsiteX179" fmla="*/ 767329 w 1691678"/>
              <a:gd name="connsiteY179" fmla="*/ 685443 h 1113210"/>
              <a:gd name="connsiteX180" fmla="*/ 843148 w 1691678"/>
              <a:gd name="connsiteY180" fmla="*/ 609624 h 1113210"/>
              <a:gd name="connsiteX181" fmla="*/ 857245 w 1691678"/>
              <a:gd name="connsiteY181" fmla="*/ 575620 h 1113210"/>
              <a:gd name="connsiteX182" fmla="*/ 843148 w 1691678"/>
              <a:gd name="connsiteY182" fmla="*/ 541615 h 1113210"/>
              <a:gd name="connsiteX183" fmla="*/ 816192 w 1691678"/>
              <a:gd name="connsiteY183" fmla="*/ 582859 h 1113210"/>
              <a:gd name="connsiteX184" fmla="*/ 740373 w 1691678"/>
              <a:gd name="connsiteY184" fmla="*/ 658678 h 1113210"/>
              <a:gd name="connsiteX185" fmla="*/ 712751 w 1691678"/>
              <a:gd name="connsiteY185" fmla="*/ 676489 h 1113210"/>
              <a:gd name="connsiteX186" fmla="*/ 663983 w 1691678"/>
              <a:gd name="connsiteY186" fmla="*/ 692301 h 1113210"/>
              <a:gd name="connsiteX187" fmla="*/ 655601 w 1691678"/>
              <a:gd name="connsiteY187" fmla="*/ 693730 h 1113210"/>
              <a:gd name="connsiteX188" fmla="*/ 640742 w 1691678"/>
              <a:gd name="connsiteY188" fmla="*/ 687157 h 1113210"/>
              <a:gd name="connsiteX189" fmla="*/ 604737 w 1691678"/>
              <a:gd name="connsiteY189" fmla="*/ 651153 h 1113210"/>
              <a:gd name="connsiteX190" fmla="*/ 592831 w 1691678"/>
              <a:gd name="connsiteY190" fmla="*/ 618482 h 1113210"/>
              <a:gd name="connsiteX191" fmla="*/ 602451 w 1691678"/>
              <a:gd name="connsiteY191" fmla="*/ 575715 h 1113210"/>
              <a:gd name="connsiteX192" fmla="*/ 642742 w 1691678"/>
              <a:gd name="connsiteY192" fmla="*/ 485227 h 1113210"/>
              <a:gd name="connsiteX193" fmla="*/ 653696 w 1691678"/>
              <a:gd name="connsiteY193" fmla="*/ 493133 h 1113210"/>
              <a:gd name="connsiteX194" fmla="*/ 661125 w 1691678"/>
              <a:gd name="connsiteY194" fmla="*/ 507706 h 1113210"/>
              <a:gd name="connsiteX195" fmla="*/ 661125 w 1691678"/>
              <a:gd name="connsiteY195" fmla="*/ 550283 h 1113210"/>
              <a:gd name="connsiteX196" fmla="*/ 663507 w 1691678"/>
              <a:gd name="connsiteY196" fmla="*/ 552664 h 1113210"/>
              <a:gd name="connsiteX197" fmla="*/ 676937 w 1691678"/>
              <a:gd name="connsiteY197" fmla="*/ 557998 h 1113210"/>
              <a:gd name="connsiteX198" fmla="*/ 683985 w 1691678"/>
              <a:gd name="connsiteY198" fmla="*/ 556379 h 1113210"/>
              <a:gd name="connsiteX199" fmla="*/ 755423 w 1691678"/>
              <a:gd name="connsiteY199" fmla="*/ 519994 h 1113210"/>
              <a:gd name="connsiteX200" fmla="*/ 761519 w 1691678"/>
              <a:gd name="connsiteY200" fmla="*/ 518374 h 1113210"/>
              <a:gd name="connsiteX201" fmla="*/ 769901 w 1691678"/>
              <a:gd name="connsiteY201" fmla="*/ 522089 h 1113210"/>
              <a:gd name="connsiteX202" fmla="*/ 816097 w 1691678"/>
              <a:gd name="connsiteY202" fmla="*/ 568285 h 1113210"/>
              <a:gd name="connsiteX203" fmla="*/ 816097 w 1691678"/>
              <a:gd name="connsiteY203" fmla="*/ 582859 h 111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91678" h="1113210">
                <a:moveTo>
                  <a:pt x="1121183" y="923568"/>
                </a:moveTo>
                <a:cubicBezTo>
                  <a:pt x="1119849" y="914995"/>
                  <a:pt x="1115563" y="907185"/>
                  <a:pt x="1109086" y="901375"/>
                </a:cubicBezTo>
                <a:cubicBezTo>
                  <a:pt x="1102133" y="895088"/>
                  <a:pt x="1094989" y="889278"/>
                  <a:pt x="1088988" y="884896"/>
                </a:cubicBezTo>
                <a:cubicBezTo>
                  <a:pt x="1072986" y="873276"/>
                  <a:pt x="1060699" y="866704"/>
                  <a:pt x="1034410" y="861179"/>
                </a:cubicBezTo>
                <a:cubicBezTo>
                  <a:pt x="1024695" y="859084"/>
                  <a:pt x="964116" y="846225"/>
                  <a:pt x="937541" y="840605"/>
                </a:cubicBezTo>
                <a:cubicBezTo>
                  <a:pt x="934969" y="840034"/>
                  <a:pt x="932302" y="839748"/>
                  <a:pt x="929635" y="839748"/>
                </a:cubicBezTo>
                <a:cubicBezTo>
                  <a:pt x="921063" y="839748"/>
                  <a:pt x="912681" y="842701"/>
                  <a:pt x="905823" y="848130"/>
                </a:cubicBezTo>
                <a:cubicBezTo>
                  <a:pt x="896964" y="855274"/>
                  <a:pt x="891821" y="866132"/>
                  <a:pt x="891821" y="877467"/>
                </a:cubicBezTo>
                <a:cubicBezTo>
                  <a:pt x="891821" y="884230"/>
                  <a:pt x="891821" y="888325"/>
                  <a:pt x="891821" y="891088"/>
                </a:cubicBezTo>
                <a:lnTo>
                  <a:pt x="891821" y="891088"/>
                </a:lnTo>
                <a:cubicBezTo>
                  <a:pt x="891821" y="909852"/>
                  <a:pt x="899060" y="924330"/>
                  <a:pt x="913728" y="935474"/>
                </a:cubicBezTo>
                <a:lnTo>
                  <a:pt x="874295" y="955572"/>
                </a:lnTo>
                <a:cubicBezTo>
                  <a:pt x="854483" y="965668"/>
                  <a:pt x="843815" y="986338"/>
                  <a:pt x="847339" y="1008150"/>
                </a:cubicBezTo>
                <a:lnTo>
                  <a:pt x="857531" y="1072634"/>
                </a:lnTo>
                <a:cubicBezTo>
                  <a:pt x="861246" y="1096161"/>
                  <a:pt x="881248" y="1113211"/>
                  <a:pt x="904965" y="1113211"/>
                </a:cubicBezTo>
                <a:cubicBezTo>
                  <a:pt x="907442" y="1113211"/>
                  <a:pt x="910014" y="1113020"/>
                  <a:pt x="912490" y="1112639"/>
                </a:cubicBezTo>
                <a:cubicBezTo>
                  <a:pt x="939351" y="1108353"/>
                  <a:pt x="1010788" y="1097113"/>
                  <a:pt x="1018313" y="1095875"/>
                </a:cubicBezTo>
                <a:cubicBezTo>
                  <a:pt x="1043554" y="1091875"/>
                  <a:pt x="1056984" y="1079683"/>
                  <a:pt x="1069367" y="1062633"/>
                </a:cubicBezTo>
                <a:cubicBezTo>
                  <a:pt x="1072510" y="1058251"/>
                  <a:pt x="1089846" y="1034439"/>
                  <a:pt x="1106324" y="1011674"/>
                </a:cubicBezTo>
                <a:lnTo>
                  <a:pt x="1108324" y="1009007"/>
                </a:lnTo>
                <a:cubicBezTo>
                  <a:pt x="1115373" y="999292"/>
                  <a:pt x="1129946" y="979289"/>
                  <a:pt x="1125088" y="948904"/>
                </a:cubicBezTo>
                <a:lnTo>
                  <a:pt x="1121088" y="923473"/>
                </a:lnTo>
                <a:close/>
                <a:moveTo>
                  <a:pt x="1077844" y="986814"/>
                </a:moveTo>
                <a:cubicBezTo>
                  <a:pt x="1060794" y="1010341"/>
                  <a:pt x="1042125" y="1035963"/>
                  <a:pt x="1038887" y="1040440"/>
                </a:cubicBezTo>
                <a:cubicBezTo>
                  <a:pt x="1029648" y="1053203"/>
                  <a:pt x="1023837" y="1056727"/>
                  <a:pt x="1012503" y="1058537"/>
                </a:cubicBezTo>
                <a:cubicBezTo>
                  <a:pt x="1004978" y="1059680"/>
                  <a:pt x="933445" y="1071015"/>
                  <a:pt x="906585" y="1075301"/>
                </a:cubicBezTo>
                <a:cubicBezTo>
                  <a:pt x="906013" y="1075301"/>
                  <a:pt x="905537" y="1075396"/>
                  <a:pt x="904965" y="1075396"/>
                </a:cubicBezTo>
                <a:cubicBezTo>
                  <a:pt x="900012" y="1075396"/>
                  <a:pt x="895631" y="1071777"/>
                  <a:pt x="894774" y="1066729"/>
                </a:cubicBezTo>
                <a:lnTo>
                  <a:pt x="884582" y="1002244"/>
                </a:lnTo>
                <a:cubicBezTo>
                  <a:pt x="883629" y="996339"/>
                  <a:pt x="886392" y="991767"/>
                  <a:pt x="891345" y="989195"/>
                </a:cubicBezTo>
                <a:lnTo>
                  <a:pt x="962782" y="952810"/>
                </a:lnTo>
                <a:cubicBezTo>
                  <a:pt x="970307" y="949000"/>
                  <a:pt x="972688" y="939760"/>
                  <a:pt x="971831" y="934045"/>
                </a:cubicBezTo>
                <a:lnTo>
                  <a:pt x="971259" y="930712"/>
                </a:lnTo>
                <a:lnTo>
                  <a:pt x="936874" y="905661"/>
                </a:lnTo>
                <a:cubicBezTo>
                  <a:pt x="931635" y="901851"/>
                  <a:pt x="929445" y="898422"/>
                  <a:pt x="929445" y="891088"/>
                </a:cubicBezTo>
                <a:cubicBezTo>
                  <a:pt x="929445" y="891088"/>
                  <a:pt x="929445" y="886579"/>
                  <a:pt x="929445" y="877562"/>
                </a:cubicBezTo>
                <a:cubicBezTo>
                  <a:pt x="956019" y="883182"/>
                  <a:pt x="1016598" y="896136"/>
                  <a:pt x="1026314" y="898136"/>
                </a:cubicBezTo>
                <a:cubicBezTo>
                  <a:pt x="1046412" y="902422"/>
                  <a:pt x="1053936" y="906328"/>
                  <a:pt x="1066605" y="915472"/>
                </a:cubicBezTo>
                <a:cubicBezTo>
                  <a:pt x="1070796" y="918520"/>
                  <a:pt x="1076892" y="923377"/>
                  <a:pt x="1083654" y="929473"/>
                </a:cubicBezTo>
                <a:lnTo>
                  <a:pt x="1087655" y="954905"/>
                </a:lnTo>
                <a:cubicBezTo>
                  <a:pt x="1090036" y="969859"/>
                  <a:pt x="1083369" y="978908"/>
                  <a:pt x="1077654" y="986814"/>
                </a:cubicBezTo>
                <a:close/>
                <a:moveTo>
                  <a:pt x="1670490" y="274534"/>
                </a:moveTo>
                <a:cubicBezTo>
                  <a:pt x="1679443" y="254437"/>
                  <a:pt x="1682967" y="243673"/>
                  <a:pt x="1687539" y="222147"/>
                </a:cubicBezTo>
                <a:cubicBezTo>
                  <a:pt x="1698969" y="168331"/>
                  <a:pt x="1686396" y="110990"/>
                  <a:pt x="1653916" y="68604"/>
                </a:cubicBezTo>
                <a:cubicBezTo>
                  <a:pt x="1622484" y="27551"/>
                  <a:pt x="1574668" y="3453"/>
                  <a:pt x="1519423" y="500"/>
                </a:cubicBezTo>
                <a:cubicBezTo>
                  <a:pt x="1506564" y="-167"/>
                  <a:pt x="1495515" y="-167"/>
                  <a:pt x="1482657" y="500"/>
                </a:cubicBezTo>
                <a:cubicBezTo>
                  <a:pt x="1386835" y="5548"/>
                  <a:pt x="1332638" y="50506"/>
                  <a:pt x="1307016" y="146233"/>
                </a:cubicBezTo>
                <a:lnTo>
                  <a:pt x="1278917" y="250912"/>
                </a:lnTo>
                <a:cubicBezTo>
                  <a:pt x="1277964" y="254532"/>
                  <a:pt x="1277964" y="258437"/>
                  <a:pt x="1278917" y="262057"/>
                </a:cubicBezTo>
                <a:lnTo>
                  <a:pt x="1299205" y="337780"/>
                </a:lnTo>
                <a:cubicBezTo>
                  <a:pt x="1313683" y="391882"/>
                  <a:pt x="1343687" y="420553"/>
                  <a:pt x="1400837" y="433602"/>
                </a:cubicBezTo>
                <a:lnTo>
                  <a:pt x="1400837" y="439222"/>
                </a:lnTo>
                <a:lnTo>
                  <a:pt x="1349116" y="459129"/>
                </a:lnTo>
                <a:cubicBezTo>
                  <a:pt x="1344068" y="461034"/>
                  <a:pt x="1340163" y="465034"/>
                  <a:pt x="1338258" y="469987"/>
                </a:cubicBezTo>
                <a:cubicBezTo>
                  <a:pt x="1336353" y="474940"/>
                  <a:pt x="1336638" y="480560"/>
                  <a:pt x="1339020" y="485323"/>
                </a:cubicBezTo>
                <a:lnTo>
                  <a:pt x="1342353" y="491800"/>
                </a:lnTo>
                <a:lnTo>
                  <a:pt x="1306539" y="572191"/>
                </a:lnTo>
                <a:cubicBezTo>
                  <a:pt x="1306539" y="572191"/>
                  <a:pt x="1306349" y="572667"/>
                  <a:pt x="1306254" y="572857"/>
                </a:cubicBezTo>
                <a:cubicBezTo>
                  <a:pt x="1285775" y="618101"/>
                  <a:pt x="1268249" y="677632"/>
                  <a:pt x="1266153" y="755642"/>
                </a:cubicBezTo>
                <a:cubicBezTo>
                  <a:pt x="1266058" y="759357"/>
                  <a:pt x="1266058" y="807649"/>
                  <a:pt x="1266153" y="862036"/>
                </a:cubicBezTo>
                <a:lnTo>
                  <a:pt x="1152901" y="879943"/>
                </a:lnTo>
                <a:lnTo>
                  <a:pt x="1180333" y="1052917"/>
                </a:lnTo>
                <a:lnTo>
                  <a:pt x="1269582" y="1038820"/>
                </a:lnTo>
                <a:cubicBezTo>
                  <a:pt x="1274916" y="1051679"/>
                  <a:pt x="1286537" y="1058537"/>
                  <a:pt x="1304063" y="1058537"/>
                </a:cubicBezTo>
                <a:lnTo>
                  <a:pt x="1642867" y="1058537"/>
                </a:lnTo>
                <a:cubicBezTo>
                  <a:pt x="1667346" y="1058537"/>
                  <a:pt x="1680681" y="1045202"/>
                  <a:pt x="1680681" y="1020723"/>
                </a:cubicBezTo>
                <a:lnTo>
                  <a:pt x="1680681" y="591431"/>
                </a:lnTo>
                <a:cubicBezTo>
                  <a:pt x="1680681" y="532757"/>
                  <a:pt x="1661822" y="484370"/>
                  <a:pt x="1629532" y="453795"/>
                </a:cubicBezTo>
                <a:lnTo>
                  <a:pt x="1610101" y="381405"/>
                </a:lnTo>
                <a:cubicBezTo>
                  <a:pt x="1609244" y="378071"/>
                  <a:pt x="1607434" y="375214"/>
                  <a:pt x="1605053" y="372928"/>
                </a:cubicBezTo>
                <a:cubicBezTo>
                  <a:pt x="1612482" y="357116"/>
                  <a:pt x="1622484" y="344734"/>
                  <a:pt x="1633247" y="331399"/>
                </a:cubicBezTo>
                <a:cubicBezTo>
                  <a:pt x="1645725" y="315968"/>
                  <a:pt x="1659917" y="298442"/>
                  <a:pt x="1670490" y="274630"/>
                </a:cubicBezTo>
                <a:close/>
                <a:moveTo>
                  <a:pt x="1340925" y="326731"/>
                </a:moveTo>
                <a:lnTo>
                  <a:pt x="1322160" y="256532"/>
                </a:lnTo>
                <a:lnTo>
                  <a:pt x="1348735" y="157472"/>
                </a:lnTo>
                <a:cubicBezTo>
                  <a:pt x="1351878" y="145947"/>
                  <a:pt x="1355403" y="135469"/>
                  <a:pt x="1359308" y="125849"/>
                </a:cubicBezTo>
                <a:lnTo>
                  <a:pt x="1408076" y="94131"/>
                </a:lnTo>
                <a:cubicBezTo>
                  <a:pt x="1410076" y="113562"/>
                  <a:pt x="1412934" y="140041"/>
                  <a:pt x="1416172" y="171569"/>
                </a:cubicBezTo>
                <a:cubicBezTo>
                  <a:pt x="1419696" y="205288"/>
                  <a:pt x="1437413" y="222814"/>
                  <a:pt x="1472846" y="222814"/>
                </a:cubicBezTo>
                <a:lnTo>
                  <a:pt x="1504945" y="222814"/>
                </a:lnTo>
                <a:cubicBezTo>
                  <a:pt x="1534949" y="222814"/>
                  <a:pt x="1549617" y="238339"/>
                  <a:pt x="1549617" y="274820"/>
                </a:cubicBezTo>
                <a:lnTo>
                  <a:pt x="1549617" y="389025"/>
                </a:lnTo>
                <a:lnTo>
                  <a:pt x="1444176" y="424648"/>
                </a:lnTo>
                <a:lnTo>
                  <a:pt x="1444176" y="415790"/>
                </a:lnTo>
                <a:cubicBezTo>
                  <a:pt x="1444176" y="405122"/>
                  <a:pt x="1436460" y="396073"/>
                  <a:pt x="1425983" y="394454"/>
                </a:cubicBezTo>
                <a:cubicBezTo>
                  <a:pt x="1367023" y="385120"/>
                  <a:pt x="1351212" y="364260"/>
                  <a:pt x="1341115" y="326636"/>
                </a:cubicBezTo>
                <a:close/>
                <a:moveTo>
                  <a:pt x="1339496" y="591431"/>
                </a:moveTo>
                <a:cubicBezTo>
                  <a:pt x="1339877" y="590479"/>
                  <a:pt x="1340258" y="589526"/>
                  <a:pt x="1340734" y="588574"/>
                </a:cubicBezTo>
                <a:cubicBezTo>
                  <a:pt x="1348449" y="571524"/>
                  <a:pt x="1357689" y="556189"/>
                  <a:pt x="1368357" y="542758"/>
                </a:cubicBezTo>
                <a:lnTo>
                  <a:pt x="1393407" y="592003"/>
                </a:lnTo>
                <a:cubicBezTo>
                  <a:pt x="1372929" y="623435"/>
                  <a:pt x="1351307" y="663916"/>
                  <a:pt x="1333019" y="708493"/>
                </a:cubicBezTo>
                <a:lnTo>
                  <a:pt x="1321017" y="708493"/>
                </a:lnTo>
                <a:lnTo>
                  <a:pt x="1339591" y="591431"/>
                </a:lnTo>
                <a:close/>
                <a:moveTo>
                  <a:pt x="1413791" y="548854"/>
                </a:moveTo>
                <a:lnTo>
                  <a:pt x="1382263" y="486942"/>
                </a:lnTo>
                <a:lnTo>
                  <a:pt x="1579050" y="411409"/>
                </a:lnTo>
                <a:lnTo>
                  <a:pt x="1592670" y="462272"/>
                </a:lnTo>
                <a:cubicBezTo>
                  <a:pt x="1536282" y="463415"/>
                  <a:pt x="1471322" y="487513"/>
                  <a:pt x="1413886" y="548854"/>
                </a:cubicBezTo>
                <a:close/>
                <a:moveTo>
                  <a:pt x="425953" y="755737"/>
                </a:moveTo>
                <a:cubicBezTo>
                  <a:pt x="423953" y="677728"/>
                  <a:pt x="406332" y="618196"/>
                  <a:pt x="385853" y="572953"/>
                </a:cubicBezTo>
                <a:cubicBezTo>
                  <a:pt x="385758" y="572762"/>
                  <a:pt x="385662" y="572476"/>
                  <a:pt x="385567" y="572286"/>
                </a:cubicBezTo>
                <a:lnTo>
                  <a:pt x="349753" y="491895"/>
                </a:lnTo>
                <a:lnTo>
                  <a:pt x="353087" y="485418"/>
                </a:lnTo>
                <a:cubicBezTo>
                  <a:pt x="355563" y="480655"/>
                  <a:pt x="355849" y="475036"/>
                  <a:pt x="353849" y="470083"/>
                </a:cubicBezTo>
                <a:cubicBezTo>
                  <a:pt x="351849" y="465130"/>
                  <a:pt x="347943" y="461129"/>
                  <a:pt x="342990" y="459224"/>
                </a:cubicBezTo>
                <a:lnTo>
                  <a:pt x="291270" y="439317"/>
                </a:lnTo>
                <a:lnTo>
                  <a:pt x="291270" y="433697"/>
                </a:lnTo>
                <a:cubicBezTo>
                  <a:pt x="348420" y="420648"/>
                  <a:pt x="378423" y="391978"/>
                  <a:pt x="392901" y="337876"/>
                </a:cubicBezTo>
                <a:lnTo>
                  <a:pt x="413190" y="262152"/>
                </a:lnTo>
                <a:cubicBezTo>
                  <a:pt x="414142" y="258532"/>
                  <a:pt x="414142" y="254627"/>
                  <a:pt x="413190" y="251008"/>
                </a:cubicBezTo>
                <a:lnTo>
                  <a:pt x="385091" y="146328"/>
                </a:lnTo>
                <a:cubicBezTo>
                  <a:pt x="378423" y="121372"/>
                  <a:pt x="369375" y="99846"/>
                  <a:pt x="357945" y="81463"/>
                </a:cubicBezTo>
                <a:cubicBezTo>
                  <a:pt x="360897" y="76414"/>
                  <a:pt x="362707" y="71747"/>
                  <a:pt x="364041" y="66318"/>
                </a:cubicBezTo>
                <a:cubicBezTo>
                  <a:pt x="366231" y="57174"/>
                  <a:pt x="364231" y="48220"/>
                  <a:pt x="350134" y="42791"/>
                </a:cubicBezTo>
                <a:cubicBezTo>
                  <a:pt x="328322" y="34409"/>
                  <a:pt x="295842" y="21931"/>
                  <a:pt x="278125" y="15169"/>
                </a:cubicBezTo>
                <a:cubicBezTo>
                  <a:pt x="257265" y="7072"/>
                  <a:pt x="230976" y="1929"/>
                  <a:pt x="204116" y="500"/>
                </a:cubicBezTo>
                <a:cubicBezTo>
                  <a:pt x="191162" y="-167"/>
                  <a:pt x="185637" y="-167"/>
                  <a:pt x="172683" y="500"/>
                </a:cubicBezTo>
                <a:cubicBezTo>
                  <a:pt x="118200" y="3358"/>
                  <a:pt x="70671" y="27742"/>
                  <a:pt x="39048" y="68985"/>
                </a:cubicBezTo>
                <a:cubicBezTo>
                  <a:pt x="5805" y="112228"/>
                  <a:pt x="-7244" y="169474"/>
                  <a:pt x="3900" y="222147"/>
                </a:cubicBezTo>
                <a:cubicBezTo>
                  <a:pt x="8377" y="243292"/>
                  <a:pt x="11044" y="253294"/>
                  <a:pt x="21426" y="273487"/>
                </a:cubicBezTo>
                <a:cubicBezTo>
                  <a:pt x="32380" y="295108"/>
                  <a:pt x="45810" y="310539"/>
                  <a:pt x="57717" y="324160"/>
                </a:cubicBezTo>
                <a:cubicBezTo>
                  <a:pt x="70480" y="338828"/>
                  <a:pt x="81720" y="351877"/>
                  <a:pt x="89340" y="370927"/>
                </a:cubicBezTo>
                <a:cubicBezTo>
                  <a:pt x="85815" y="373499"/>
                  <a:pt x="83244" y="377023"/>
                  <a:pt x="82101" y="381310"/>
                </a:cubicBezTo>
                <a:lnTo>
                  <a:pt x="62670" y="453700"/>
                </a:lnTo>
                <a:cubicBezTo>
                  <a:pt x="30380" y="484275"/>
                  <a:pt x="11520" y="532662"/>
                  <a:pt x="11520" y="591336"/>
                </a:cubicBezTo>
                <a:lnTo>
                  <a:pt x="11520" y="1020818"/>
                </a:lnTo>
                <a:cubicBezTo>
                  <a:pt x="11520" y="1045297"/>
                  <a:pt x="24855" y="1058632"/>
                  <a:pt x="49335" y="1058632"/>
                </a:cubicBezTo>
                <a:lnTo>
                  <a:pt x="388520" y="1058632"/>
                </a:lnTo>
                <a:cubicBezTo>
                  <a:pt x="412999" y="1058632"/>
                  <a:pt x="426334" y="1045297"/>
                  <a:pt x="426334" y="1020818"/>
                </a:cubicBezTo>
                <a:lnTo>
                  <a:pt x="426334" y="997006"/>
                </a:lnTo>
                <a:cubicBezTo>
                  <a:pt x="435097" y="991957"/>
                  <a:pt x="443479" y="985861"/>
                  <a:pt x="451004" y="978337"/>
                </a:cubicBezTo>
                <a:lnTo>
                  <a:pt x="638075" y="791266"/>
                </a:lnTo>
                <a:lnTo>
                  <a:pt x="514250" y="667441"/>
                </a:lnTo>
                <a:lnTo>
                  <a:pt x="426048" y="755642"/>
                </a:lnTo>
                <a:close/>
                <a:moveTo>
                  <a:pt x="142584" y="274820"/>
                </a:moveTo>
                <a:cubicBezTo>
                  <a:pt x="142584" y="238339"/>
                  <a:pt x="157253" y="222814"/>
                  <a:pt x="187257" y="222814"/>
                </a:cubicBezTo>
                <a:lnTo>
                  <a:pt x="219356" y="222814"/>
                </a:lnTo>
                <a:cubicBezTo>
                  <a:pt x="244692" y="222814"/>
                  <a:pt x="259647" y="216146"/>
                  <a:pt x="273553" y="194715"/>
                </a:cubicBezTo>
                <a:cubicBezTo>
                  <a:pt x="287841" y="172807"/>
                  <a:pt x="309939" y="143661"/>
                  <a:pt x="329465" y="118896"/>
                </a:cubicBezTo>
                <a:cubicBezTo>
                  <a:pt x="334989" y="130326"/>
                  <a:pt x="339657" y="143089"/>
                  <a:pt x="343467" y="157472"/>
                </a:cubicBezTo>
                <a:lnTo>
                  <a:pt x="370041" y="256627"/>
                </a:lnTo>
                <a:lnTo>
                  <a:pt x="351277" y="326827"/>
                </a:lnTo>
                <a:cubicBezTo>
                  <a:pt x="341181" y="364450"/>
                  <a:pt x="325274" y="385310"/>
                  <a:pt x="266409" y="394645"/>
                </a:cubicBezTo>
                <a:cubicBezTo>
                  <a:pt x="255932" y="396264"/>
                  <a:pt x="248217" y="405313"/>
                  <a:pt x="248217" y="415981"/>
                </a:cubicBezTo>
                <a:lnTo>
                  <a:pt x="248217" y="422839"/>
                </a:lnTo>
                <a:lnTo>
                  <a:pt x="142775" y="382357"/>
                </a:lnTo>
                <a:lnTo>
                  <a:pt x="142775" y="275011"/>
                </a:lnTo>
                <a:close/>
                <a:moveTo>
                  <a:pt x="309843" y="486847"/>
                </a:moveTo>
                <a:lnTo>
                  <a:pt x="278316" y="548759"/>
                </a:lnTo>
                <a:cubicBezTo>
                  <a:pt x="220785" y="487418"/>
                  <a:pt x="155824" y="463320"/>
                  <a:pt x="99531" y="462177"/>
                </a:cubicBezTo>
                <a:lnTo>
                  <a:pt x="113152" y="411313"/>
                </a:lnTo>
                <a:lnTo>
                  <a:pt x="309939" y="486847"/>
                </a:lnTo>
                <a:close/>
                <a:moveTo>
                  <a:pt x="359088" y="708398"/>
                </a:moveTo>
                <a:cubicBezTo>
                  <a:pt x="340800" y="663821"/>
                  <a:pt x="319178" y="623435"/>
                  <a:pt x="298699" y="591907"/>
                </a:cubicBezTo>
                <a:lnTo>
                  <a:pt x="323750" y="542663"/>
                </a:lnTo>
                <a:cubicBezTo>
                  <a:pt x="334418" y="556093"/>
                  <a:pt x="343657" y="571429"/>
                  <a:pt x="351372" y="588478"/>
                </a:cubicBezTo>
                <a:cubicBezTo>
                  <a:pt x="351753" y="589431"/>
                  <a:pt x="352134" y="590383"/>
                  <a:pt x="352611" y="591336"/>
                </a:cubicBezTo>
                <a:lnTo>
                  <a:pt x="371184" y="708398"/>
                </a:lnTo>
                <a:lnTo>
                  <a:pt x="359183" y="708398"/>
                </a:lnTo>
                <a:close/>
                <a:moveTo>
                  <a:pt x="842958" y="541615"/>
                </a:moveTo>
                <a:lnTo>
                  <a:pt x="796761" y="495419"/>
                </a:lnTo>
                <a:cubicBezTo>
                  <a:pt x="787236" y="485894"/>
                  <a:pt x="774759" y="480655"/>
                  <a:pt x="761614" y="480655"/>
                </a:cubicBezTo>
                <a:cubicBezTo>
                  <a:pt x="753613" y="480655"/>
                  <a:pt x="745803" y="482560"/>
                  <a:pt x="738373" y="486370"/>
                </a:cubicBezTo>
                <a:lnTo>
                  <a:pt x="698940" y="506468"/>
                </a:lnTo>
                <a:cubicBezTo>
                  <a:pt x="698559" y="487990"/>
                  <a:pt x="691034" y="473702"/>
                  <a:pt x="675984" y="462653"/>
                </a:cubicBezTo>
                <a:lnTo>
                  <a:pt x="675984" y="462653"/>
                </a:lnTo>
                <a:cubicBezTo>
                  <a:pt x="673984" y="461129"/>
                  <a:pt x="670650" y="458748"/>
                  <a:pt x="665031" y="454652"/>
                </a:cubicBezTo>
                <a:cubicBezTo>
                  <a:pt x="658554" y="449890"/>
                  <a:pt x="650743" y="447413"/>
                  <a:pt x="642837" y="447413"/>
                </a:cubicBezTo>
                <a:cubicBezTo>
                  <a:pt x="639599" y="447413"/>
                  <a:pt x="636265" y="447794"/>
                  <a:pt x="633027" y="448747"/>
                </a:cubicBezTo>
                <a:cubicBezTo>
                  <a:pt x="621978" y="451699"/>
                  <a:pt x="612929" y="459510"/>
                  <a:pt x="608262" y="469892"/>
                </a:cubicBezTo>
                <a:cubicBezTo>
                  <a:pt x="597213" y="494752"/>
                  <a:pt x="572067" y="551331"/>
                  <a:pt x="567971" y="560475"/>
                </a:cubicBezTo>
                <a:cubicBezTo>
                  <a:pt x="557017" y="585049"/>
                  <a:pt x="555112" y="598765"/>
                  <a:pt x="555112" y="618577"/>
                </a:cubicBezTo>
                <a:cubicBezTo>
                  <a:pt x="555112" y="641342"/>
                  <a:pt x="563685" y="663535"/>
                  <a:pt x="578163" y="677918"/>
                </a:cubicBezTo>
                <a:lnTo>
                  <a:pt x="614167" y="713923"/>
                </a:lnTo>
                <a:cubicBezTo>
                  <a:pt x="625692" y="725448"/>
                  <a:pt x="640075" y="731544"/>
                  <a:pt x="655791" y="731544"/>
                </a:cubicBezTo>
                <a:cubicBezTo>
                  <a:pt x="662364" y="731544"/>
                  <a:pt x="669126" y="730401"/>
                  <a:pt x="675794" y="728305"/>
                </a:cubicBezTo>
                <a:lnTo>
                  <a:pt x="686271" y="724876"/>
                </a:lnTo>
                <a:cubicBezTo>
                  <a:pt x="700845" y="720114"/>
                  <a:pt x="720466" y="713732"/>
                  <a:pt x="724562" y="712494"/>
                </a:cubicBezTo>
                <a:cubicBezTo>
                  <a:pt x="746279" y="705445"/>
                  <a:pt x="755804" y="697063"/>
                  <a:pt x="766853" y="685919"/>
                </a:cubicBezTo>
                <a:lnTo>
                  <a:pt x="767329" y="685443"/>
                </a:lnTo>
                <a:cubicBezTo>
                  <a:pt x="772758" y="680014"/>
                  <a:pt x="823908" y="628864"/>
                  <a:pt x="843148" y="609624"/>
                </a:cubicBezTo>
                <a:cubicBezTo>
                  <a:pt x="852197" y="600575"/>
                  <a:pt x="857245" y="588478"/>
                  <a:pt x="857245" y="575620"/>
                </a:cubicBezTo>
                <a:cubicBezTo>
                  <a:pt x="857245" y="562761"/>
                  <a:pt x="852292" y="550759"/>
                  <a:pt x="843148" y="541615"/>
                </a:cubicBezTo>
                <a:close/>
                <a:moveTo>
                  <a:pt x="816192" y="582859"/>
                </a:moveTo>
                <a:cubicBezTo>
                  <a:pt x="796952" y="602099"/>
                  <a:pt x="745803" y="653248"/>
                  <a:pt x="740373" y="658678"/>
                </a:cubicBezTo>
                <a:cubicBezTo>
                  <a:pt x="732277" y="666774"/>
                  <a:pt x="727705" y="671536"/>
                  <a:pt x="712751" y="676489"/>
                </a:cubicBezTo>
                <a:cubicBezTo>
                  <a:pt x="707512" y="678204"/>
                  <a:pt x="677032" y="688110"/>
                  <a:pt x="663983" y="692301"/>
                </a:cubicBezTo>
                <a:cubicBezTo>
                  <a:pt x="661030" y="693253"/>
                  <a:pt x="658268" y="693730"/>
                  <a:pt x="655601" y="693730"/>
                </a:cubicBezTo>
                <a:cubicBezTo>
                  <a:pt x="649981" y="693730"/>
                  <a:pt x="645123" y="691539"/>
                  <a:pt x="640742" y="687157"/>
                </a:cubicBezTo>
                <a:cubicBezTo>
                  <a:pt x="640742" y="687157"/>
                  <a:pt x="612643" y="659059"/>
                  <a:pt x="604737" y="651153"/>
                </a:cubicBezTo>
                <a:cubicBezTo>
                  <a:pt x="598451" y="644866"/>
                  <a:pt x="592831" y="633055"/>
                  <a:pt x="592831" y="618482"/>
                </a:cubicBezTo>
                <a:cubicBezTo>
                  <a:pt x="592831" y="602861"/>
                  <a:pt x="594069" y="594479"/>
                  <a:pt x="602451" y="575715"/>
                </a:cubicBezTo>
                <a:cubicBezTo>
                  <a:pt x="606547" y="566571"/>
                  <a:pt x="631693" y="509992"/>
                  <a:pt x="642742" y="485227"/>
                </a:cubicBezTo>
                <a:cubicBezTo>
                  <a:pt x="650045" y="490498"/>
                  <a:pt x="653696" y="493133"/>
                  <a:pt x="653696" y="493133"/>
                </a:cubicBezTo>
                <a:cubicBezTo>
                  <a:pt x="659697" y="497515"/>
                  <a:pt x="661125" y="501229"/>
                  <a:pt x="661125" y="507706"/>
                </a:cubicBezTo>
                <a:lnTo>
                  <a:pt x="661125" y="550283"/>
                </a:lnTo>
                <a:lnTo>
                  <a:pt x="663507" y="552664"/>
                </a:lnTo>
                <a:cubicBezTo>
                  <a:pt x="666364" y="555522"/>
                  <a:pt x="671508" y="557998"/>
                  <a:pt x="676937" y="557998"/>
                </a:cubicBezTo>
                <a:cubicBezTo>
                  <a:pt x="679318" y="557998"/>
                  <a:pt x="681699" y="557522"/>
                  <a:pt x="683985" y="556379"/>
                </a:cubicBezTo>
                <a:lnTo>
                  <a:pt x="755423" y="519994"/>
                </a:lnTo>
                <a:cubicBezTo>
                  <a:pt x="757423" y="518946"/>
                  <a:pt x="759519" y="518374"/>
                  <a:pt x="761519" y="518374"/>
                </a:cubicBezTo>
                <a:cubicBezTo>
                  <a:pt x="764472" y="518374"/>
                  <a:pt x="767424" y="519517"/>
                  <a:pt x="769901" y="522089"/>
                </a:cubicBezTo>
                <a:lnTo>
                  <a:pt x="816097" y="568285"/>
                </a:lnTo>
                <a:cubicBezTo>
                  <a:pt x="820098" y="572286"/>
                  <a:pt x="820098" y="578858"/>
                  <a:pt x="816097" y="582859"/>
                </a:cubicBezTo>
                <a:close/>
              </a:path>
            </a:pathLst>
          </a:custGeom>
          <a:solidFill>
            <a:srgbClr val="31926F"/>
          </a:solidFill>
          <a:ln w="9525" cap="flat">
            <a:noFill/>
            <a:prstDash val="solid"/>
            <a:miter/>
          </a:ln>
        </p:spPr>
        <p:txBody>
          <a:bodyPr rtlCol="0" anchor="ctr"/>
          <a:lstStyle/>
          <a:p>
            <a:endParaRPr lang="ja-JP" altLang="en-US"/>
          </a:p>
        </p:txBody>
      </p:sp>
      <p:sp>
        <p:nvSpPr>
          <p:cNvPr id="21" name="コンテンツ プレースホルダー 17">
            <a:extLst>
              <a:ext uri="{FF2B5EF4-FFF2-40B4-BE49-F238E27FC236}">
                <a16:creationId xmlns:a16="http://schemas.microsoft.com/office/drawing/2014/main" id="{2F065CBE-6C6E-88DA-AF6F-8D52CC638AA4}"/>
              </a:ext>
            </a:extLst>
          </p:cNvPr>
          <p:cNvSpPr txBox="1">
            <a:spLocks/>
          </p:cNvSpPr>
          <p:nvPr/>
        </p:nvSpPr>
        <p:spPr>
          <a:xfrm>
            <a:off x="1510953" y="468676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設置計画の検討</a:t>
            </a:r>
          </a:p>
          <a:p>
            <a:pPr marL="0" indent="144000" algn="just" fontAlgn="ctr">
              <a:lnSpc>
                <a:spcPct val="120000"/>
              </a:lnSpc>
              <a:spcBef>
                <a:spcPts val="0"/>
              </a:spcBef>
              <a:buNone/>
            </a:pPr>
            <a:r>
              <a:rPr lang="ja-JP" altLang="en-US" sz="1200" dirty="0"/>
              <a:t>設置計画では、レイアウト図を基にして、無線</a:t>
            </a:r>
            <a:r>
              <a:rPr lang="en-US" altLang="ja-JP" sz="1200" dirty="0"/>
              <a:t>LAN</a:t>
            </a:r>
            <a:r>
              <a:rPr lang="ja-JP" altLang="en-US" sz="1200" dirty="0"/>
              <a:t>のユーザ数、端末数、アクセスポイント設置場所を検討する。特に、アクセスポイントの設置場所については、併せて給電方法も検討しておく必要がある。</a:t>
            </a:r>
          </a:p>
        </p:txBody>
      </p:sp>
      <p:sp>
        <p:nvSpPr>
          <p:cNvPr id="23" name="コンテンツ プレースホルダー 17">
            <a:extLst>
              <a:ext uri="{FF2B5EF4-FFF2-40B4-BE49-F238E27FC236}">
                <a16:creationId xmlns:a16="http://schemas.microsoft.com/office/drawing/2014/main" id="{7AC645BC-6DC0-FA8D-9E77-B851FC6EFB1D}"/>
              </a:ext>
            </a:extLst>
          </p:cNvPr>
          <p:cNvSpPr txBox="1">
            <a:spLocks/>
          </p:cNvSpPr>
          <p:nvPr/>
        </p:nvSpPr>
        <p:spPr>
          <a:xfrm>
            <a:off x="1510953" y="5700091"/>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悪用されないための十分なセキュリティ対策</a:t>
            </a:r>
          </a:p>
          <a:p>
            <a:pPr marL="0" indent="144000" algn="just" fontAlgn="ctr">
              <a:lnSpc>
                <a:spcPct val="120000"/>
              </a:lnSpc>
              <a:spcBef>
                <a:spcPts val="0"/>
              </a:spcBef>
              <a:buNone/>
            </a:pPr>
            <a:r>
              <a:rPr lang="ja-JP" altLang="en-US" sz="1200" dirty="0"/>
              <a:t>ネットワークへの不正アクセスやコンピュータウイルス配布の「踏み台」等として悪用される恐れがあるため、セキュリティ対策をしっかりと行う必要がある。例えば総務省の「国民のためのサイバーセキュリティサイト</a:t>
            </a:r>
            <a:r>
              <a:rPr lang="en-US" altLang="ja-JP" sz="1200" baseline="30000" dirty="0"/>
              <a:t>*1</a:t>
            </a:r>
            <a:r>
              <a:rPr lang="ja-JP" altLang="en-US" sz="1200" dirty="0"/>
              <a:t>」や、</a:t>
            </a:r>
            <a:r>
              <a:rPr lang="en-US" altLang="ja-JP" sz="1200" dirty="0"/>
              <a:t>Wi-Fi</a:t>
            </a:r>
            <a:r>
              <a:rPr lang="ja-JP" altLang="en-US" sz="1200" dirty="0"/>
              <a:t>提供者向けと</a:t>
            </a:r>
            <a:r>
              <a:rPr lang="en-US" altLang="ja-JP" sz="1200" dirty="0"/>
              <a:t>Wi-Fi</a:t>
            </a:r>
            <a:r>
              <a:rPr lang="ja-JP" altLang="en-US" sz="1200" dirty="0"/>
              <a:t>利用者向けに分けた示された「セキュリティに係るガイドライン</a:t>
            </a:r>
            <a:r>
              <a:rPr lang="en-US" altLang="ja-JP" sz="1200" baseline="30000" dirty="0"/>
              <a:t>*2</a:t>
            </a:r>
            <a:r>
              <a:rPr lang="ja-JP" altLang="en-US" sz="1200" dirty="0"/>
              <a:t>」が参考になる。</a:t>
            </a:r>
          </a:p>
        </p:txBody>
      </p:sp>
      <p:sp>
        <p:nvSpPr>
          <p:cNvPr id="25" name="フリーフォーム: 図形 24">
            <a:extLst>
              <a:ext uri="{FF2B5EF4-FFF2-40B4-BE49-F238E27FC236}">
                <a16:creationId xmlns:a16="http://schemas.microsoft.com/office/drawing/2014/main" id="{4E288E48-1429-8665-0376-14B679A60F84}"/>
              </a:ext>
            </a:extLst>
          </p:cNvPr>
          <p:cNvSpPr>
            <a:spLocks noChangeAspect="1"/>
          </p:cNvSpPr>
          <p:nvPr/>
        </p:nvSpPr>
        <p:spPr>
          <a:xfrm>
            <a:off x="557682" y="5844904"/>
            <a:ext cx="746328" cy="828000"/>
          </a:xfrm>
          <a:custGeom>
            <a:avLst/>
            <a:gdLst>
              <a:gd name="connsiteX0" fmla="*/ 437388 w 874775"/>
              <a:gd name="connsiteY0" fmla="*/ 82582 h 970502"/>
              <a:gd name="connsiteX1" fmla="*/ 806006 w 874775"/>
              <a:gd name="connsiteY1" fmla="*/ 248222 h 970502"/>
              <a:gd name="connsiteX2" fmla="*/ 437388 w 874775"/>
              <a:gd name="connsiteY2" fmla="*/ 901732 h 970502"/>
              <a:gd name="connsiteX3" fmla="*/ 68771 w 874775"/>
              <a:gd name="connsiteY3" fmla="*/ 248317 h 970502"/>
              <a:gd name="connsiteX4" fmla="*/ 437388 w 874775"/>
              <a:gd name="connsiteY4" fmla="*/ 82677 h 970502"/>
              <a:gd name="connsiteX5" fmla="*/ 437388 w 874775"/>
              <a:gd name="connsiteY5" fmla="*/ 95 h 970502"/>
              <a:gd name="connsiteX6" fmla="*/ 0 w 874775"/>
              <a:gd name="connsiteY6" fmla="*/ 189833 h 970502"/>
              <a:gd name="connsiteX7" fmla="*/ 437388 w 874775"/>
              <a:gd name="connsiteY7" fmla="*/ 970502 h 970502"/>
              <a:gd name="connsiteX8" fmla="*/ 874776 w 874775"/>
              <a:gd name="connsiteY8" fmla="*/ 189833 h 970502"/>
              <a:gd name="connsiteX9" fmla="*/ 437388 w 874775"/>
              <a:gd name="connsiteY9" fmla="*/ 0 h 970502"/>
              <a:gd name="connsiteX10" fmla="*/ 437388 w 874775"/>
              <a:gd name="connsiteY10" fmla="*/ 0 h 970502"/>
              <a:gd name="connsiteX11" fmla="*/ 549212 w 874775"/>
              <a:gd name="connsiteY11" fmla="*/ 386334 h 970502"/>
              <a:gd name="connsiteX12" fmla="*/ 437388 w 874775"/>
              <a:gd name="connsiteY12" fmla="*/ 274511 h 970502"/>
              <a:gd name="connsiteX13" fmla="*/ 325565 w 874775"/>
              <a:gd name="connsiteY13" fmla="*/ 386334 h 970502"/>
              <a:gd name="connsiteX14" fmla="*/ 394145 w 874775"/>
              <a:gd name="connsiteY14" fmla="*/ 489395 h 970502"/>
              <a:gd name="connsiteX15" fmla="*/ 368713 w 874775"/>
              <a:gd name="connsiteY15" fmla="*/ 650081 h 970502"/>
              <a:gd name="connsiteX16" fmla="*/ 506063 w 874775"/>
              <a:gd name="connsiteY16" fmla="*/ 650081 h 970502"/>
              <a:gd name="connsiteX17" fmla="*/ 480632 w 874775"/>
              <a:gd name="connsiteY17" fmla="*/ 489395 h 970502"/>
              <a:gd name="connsiteX18" fmla="*/ 549212 w 874775"/>
              <a:gd name="connsiteY18" fmla="*/ 386334 h 9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775" h="970502">
                <a:moveTo>
                  <a:pt x="437388" y="82582"/>
                </a:moveTo>
                <a:cubicBezTo>
                  <a:pt x="532162" y="155353"/>
                  <a:pt x="646557" y="225838"/>
                  <a:pt x="806006" y="248222"/>
                </a:cubicBezTo>
                <a:cubicBezTo>
                  <a:pt x="776573" y="614267"/>
                  <a:pt x="661321" y="818007"/>
                  <a:pt x="437388" y="901732"/>
                </a:cubicBezTo>
                <a:cubicBezTo>
                  <a:pt x="213455" y="818007"/>
                  <a:pt x="98298" y="614267"/>
                  <a:pt x="68771" y="248317"/>
                </a:cubicBezTo>
                <a:cubicBezTo>
                  <a:pt x="228219" y="225838"/>
                  <a:pt x="342614" y="155448"/>
                  <a:pt x="437388" y="82677"/>
                </a:cubicBezTo>
                <a:moveTo>
                  <a:pt x="437388" y="95"/>
                </a:moveTo>
                <a:cubicBezTo>
                  <a:pt x="313468" y="100394"/>
                  <a:pt x="190595" y="179832"/>
                  <a:pt x="0" y="189833"/>
                </a:cubicBezTo>
                <a:cubicBezTo>
                  <a:pt x="20098" y="573881"/>
                  <a:pt x="123634" y="866204"/>
                  <a:pt x="437388" y="970502"/>
                </a:cubicBezTo>
                <a:cubicBezTo>
                  <a:pt x="751142" y="866204"/>
                  <a:pt x="854678" y="573881"/>
                  <a:pt x="874776" y="189833"/>
                </a:cubicBezTo>
                <a:cubicBezTo>
                  <a:pt x="684181" y="179832"/>
                  <a:pt x="561308" y="100394"/>
                  <a:pt x="437388" y="0"/>
                </a:cubicBezTo>
                <a:lnTo>
                  <a:pt x="437388" y="0"/>
                </a:lnTo>
                <a:close/>
                <a:moveTo>
                  <a:pt x="549212" y="386334"/>
                </a:moveTo>
                <a:cubicBezTo>
                  <a:pt x="549212" y="324612"/>
                  <a:pt x="499205" y="274511"/>
                  <a:pt x="437388" y="274511"/>
                </a:cubicBezTo>
                <a:cubicBezTo>
                  <a:pt x="375571" y="274511"/>
                  <a:pt x="325565" y="324517"/>
                  <a:pt x="325565" y="386334"/>
                </a:cubicBezTo>
                <a:cubicBezTo>
                  <a:pt x="325565" y="432721"/>
                  <a:pt x="353854" y="472535"/>
                  <a:pt x="394145" y="489395"/>
                </a:cubicBezTo>
                <a:lnTo>
                  <a:pt x="368713" y="650081"/>
                </a:lnTo>
                <a:lnTo>
                  <a:pt x="506063" y="650081"/>
                </a:lnTo>
                <a:lnTo>
                  <a:pt x="480632" y="489395"/>
                </a:lnTo>
                <a:cubicBezTo>
                  <a:pt x="520922" y="472535"/>
                  <a:pt x="549212" y="432721"/>
                  <a:pt x="549212" y="386334"/>
                </a:cubicBezTo>
                <a:close/>
              </a:path>
            </a:pathLst>
          </a:custGeom>
          <a:solidFill>
            <a:srgbClr val="31926F"/>
          </a:solidFill>
          <a:ln w="9525" cap="flat">
            <a:noFill/>
            <a:prstDash val="solid"/>
            <a:miter/>
          </a:ln>
        </p:spPr>
        <p:txBody>
          <a:bodyPr rtlCol="0" anchor="ctr"/>
          <a:lstStyle/>
          <a:p>
            <a:endParaRPr lang="ja-JP" altLang="en-US" dirty="0"/>
          </a:p>
        </p:txBody>
      </p:sp>
      <p:sp>
        <p:nvSpPr>
          <p:cNvPr id="28" name="Freeform 11">
            <a:extLst>
              <a:ext uri="{FF2B5EF4-FFF2-40B4-BE49-F238E27FC236}">
                <a16:creationId xmlns:a16="http://schemas.microsoft.com/office/drawing/2014/main" id="{00274C6F-6C5D-700D-B68C-3D4F3C183335}"/>
              </a:ext>
            </a:extLst>
          </p:cNvPr>
          <p:cNvSpPr>
            <a:spLocks noChangeAspect="1" noEditPoints="1"/>
          </p:cNvSpPr>
          <p:nvPr/>
        </p:nvSpPr>
        <p:spPr bwMode="auto">
          <a:xfrm>
            <a:off x="614249" y="4738377"/>
            <a:ext cx="632683" cy="828000"/>
          </a:xfrm>
          <a:custGeom>
            <a:avLst/>
            <a:gdLst>
              <a:gd name="T0" fmla="*/ 24 w 347"/>
              <a:gd name="T1" fmla="*/ 438 h 454"/>
              <a:gd name="T2" fmla="*/ 292 w 347"/>
              <a:gd name="T3" fmla="*/ 438 h 454"/>
              <a:gd name="T4" fmla="*/ 292 w 347"/>
              <a:gd name="T5" fmla="*/ 454 h 454"/>
              <a:gd name="T6" fmla="*/ 18 w 347"/>
              <a:gd name="T7" fmla="*/ 454 h 454"/>
              <a:gd name="T8" fmla="*/ 0 w 347"/>
              <a:gd name="T9" fmla="*/ 435 h 454"/>
              <a:gd name="T10" fmla="*/ 0 w 347"/>
              <a:gd name="T11" fmla="*/ 54 h 454"/>
              <a:gd name="T12" fmla="*/ 16 w 347"/>
              <a:gd name="T13" fmla="*/ 54 h 454"/>
              <a:gd name="T14" fmla="*/ 16 w 347"/>
              <a:gd name="T15" fmla="*/ 430 h 454"/>
              <a:gd name="T16" fmla="*/ 24 w 347"/>
              <a:gd name="T17" fmla="*/ 438 h 454"/>
              <a:gd name="T18" fmla="*/ 47 w 347"/>
              <a:gd name="T19" fmla="*/ 398 h 454"/>
              <a:gd name="T20" fmla="*/ 47 w 347"/>
              <a:gd name="T21" fmla="*/ 23 h 454"/>
              <a:gd name="T22" fmla="*/ 32 w 347"/>
              <a:gd name="T23" fmla="*/ 23 h 454"/>
              <a:gd name="T24" fmla="*/ 32 w 347"/>
              <a:gd name="T25" fmla="*/ 404 h 454"/>
              <a:gd name="T26" fmla="*/ 50 w 347"/>
              <a:gd name="T27" fmla="*/ 422 h 454"/>
              <a:gd name="T28" fmla="*/ 324 w 347"/>
              <a:gd name="T29" fmla="*/ 422 h 454"/>
              <a:gd name="T30" fmla="*/ 324 w 347"/>
              <a:gd name="T31" fmla="*/ 406 h 454"/>
              <a:gd name="T32" fmla="*/ 55 w 347"/>
              <a:gd name="T33" fmla="*/ 406 h 454"/>
              <a:gd name="T34" fmla="*/ 47 w 347"/>
              <a:gd name="T35" fmla="*/ 398 h 454"/>
              <a:gd name="T36" fmla="*/ 347 w 347"/>
              <a:gd name="T37" fmla="*/ 372 h 454"/>
              <a:gd name="T38" fmla="*/ 347 w 347"/>
              <a:gd name="T39" fmla="*/ 102 h 454"/>
              <a:gd name="T40" fmla="*/ 245 w 347"/>
              <a:gd name="T41" fmla="*/ 0 h 454"/>
              <a:gd name="T42" fmla="*/ 81 w 347"/>
              <a:gd name="T43" fmla="*/ 0 h 454"/>
              <a:gd name="T44" fmla="*/ 63 w 347"/>
              <a:gd name="T45" fmla="*/ 18 h 454"/>
              <a:gd name="T46" fmla="*/ 63 w 347"/>
              <a:gd name="T47" fmla="*/ 372 h 454"/>
              <a:gd name="T48" fmla="*/ 81 w 347"/>
              <a:gd name="T49" fmla="*/ 390 h 454"/>
              <a:gd name="T50" fmla="*/ 329 w 347"/>
              <a:gd name="T51" fmla="*/ 390 h 454"/>
              <a:gd name="T52" fmla="*/ 347 w 347"/>
              <a:gd name="T53" fmla="*/ 372 h 454"/>
              <a:gd name="T54" fmla="*/ 88 w 347"/>
              <a:gd name="T55" fmla="*/ 33 h 454"/>
              <a:gd name="T56" fmla="*/ 96 w 347"/>
              <a:gd name="T57" fmla="*/ 25 h 454"/>
              <a:gd name="T58" fmla="*/ 233 w 347"/>
              <a:gd name="T59" fmla="*/ 25 h 454"/>
              <a:gd name="T60" fmla="*/ 233 w 347"/>
              <a:gd name="T61" fmla="*/ 113 h 454"/>
              <a:gd name="T62" fmla="*/ 322 w 347"/>
              <a:gd name="T63" fmla="*/ 113 h 454"/>
              <a:gd name="T64" fmla="*/ 322 w 347"/>
              <a:gd name="T65" fmla="*/ 357 h 454"/>
              <a:gd name="T66" fmla="*/ 314 w 347"/>
              <a:gd name="T67" fmla="*/ 365 h 454"/>
              <a:gd name="T68" fmla="*/ 96 w 347"/>
              <a:gd name="T69" fmla="*/ 365 h 454"/>
              <a:gd name="T70" fmla="*/ 88 w 347"/>
              <a:gd name="T71" fmla="*/ 357 h 454"/>
              <a:gd name="T72" fmla="*/ 88 w 347"/>
              <a:gd name="T73" fmla="*/ 33 h 454"/>
              <a:gd name="T74" fmla="*/ 299 w 347"/>
              <a:gd name="T75" fmla="*/ 226 h 454"/>
              <a:gd name="T76" fmla="*/ 111 w 347"/>
              <a:gd name="T77" fmla="*/ 226 h 454"/>
              <a:gd name="T78" fmla="*/ 111 w 347"/>
              <a:gd name="T79" fmla="*/ 246 h 454"/>
              <a:gd name="T80" fmla="*/ 299 w 347"/>
              <a:gd name="T81" fmla="*/ 246 h 454"/>
              <a:gd name="T82" fmla="*/ 299 w 347"/>
              <a:gd name="T83" fmla="*/ 226 h 454"/>
              <a:gd name="T84" fmla="*/ 299 w 347"/>
              <a:gd name="T85" fmla="*/ 185 h 454"/>
              <a:gd name="T86" fmla="*/ 111 w 347"/>
              <a:gd name="T87" fmla="*/ 185 h 454"/>
              <a:gd name="T88" fmla="*/ 111 w 347"/>
              <a:gd name="T89" fmla="*/ 205 h 454"/>
              <a:gd name="T90" fmla="*/ 299 w 347"/>
              <a:gd name="T91" fmla="*/ 205 h 454"/>
              <a:gd name="T92" fmla="*/ 299 w 347"/>
              <a:gd name="T93" fmla="*/ 18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54">
                <a:moveTo>
                  <a:pt x="24" y="438"/>
                </a:moveTo>
                <a:cubicBezTo>
                  <a:pt x="292" y="438"/>
                  <a:pt x="292" y="438"/>
                  <a:pt x="292" y="438"/>
                </a:cubicBezTo>
                <a:cubicBezTo>
                  <a:pt x="292" y="454"/>
                  <a:pt x="292" y="454"/>
                  <a:pt x="292" y="454"/>
                </a:cubicBezTo>
                <a:cubicBezTo>
                  <a:pt x="18" y="454"/>
                  <a:pt x="18" y="454"/>
                  <a:pt x="18" y="454"/>
                </a:cubicBezTo>
                <a:cubicBezTo>
                  <a:pt x="8" y="454"/>
                  <a:pt x="0" y="445"/>
                  <a:pt x="0" y="435"/>
                </a:cubicBezTo>
                <a:cubicBezTo>
                  <a:pt x="0" y="54"/>
                  <a:pt x="0" y="54"/>
                  <a:pt x="0" y="54"/>
                </a:cubicBezTo>
                <a:cubicBezTo>
                  <a:pt x="16" y="54"/>
                  <a:pt x="16" y="54"/>
                  <a:pt x="16" y="54"/>
                </a:cubicBezTo>
                <a:cubicBezTo>
                  <a:pt x="16" y="430"/>
                  <a:pt x="16" y="430"/>
                  <a:pt x="16" y="430"/>
                </a:cubicBezTo>
                <a:cubicBezTo>
                  <a:pt x="16" y="434"/>
                  <a:pt x="19" y="438"/>
                  <a:pt x="24" y="438"/>
                </a:cubicBezTo>
                <a:close/>
                <a:moveTo>
                  <a:pt x="47" y="398"/>
                </a:moveTo>
                <a:cubicBezTo>
                  <a:pt x="47" y="23"/>
                  <a:pt x="47" y="23"/>
                  <a:pt x="47" y="23"/>
                </a:cubicBezTo>
                <a:cubicBezTo>
                  <a:pt x="32" y="23"/>
                  <a:pt x="32" y="23"/>
                  <a:pt x="32" y="23"/>
                </a:cubicBezTo>
                <a:cubicBezTo>
                  <a:pt x="32" y="404"/>
                  <a:pt x="32" y="404"/>
                  <a:pt x="32" y="404"/>
                </a:cubicBezTo>
                <a:cubicBezTo>
                  <a:pt x="32" y="414"/>
                  <a:pt x="40" y="422"/>
                  <a:pt x="50" y="422"/>
                </a:cubicBezTo>
                <a:cubicBezTo>
                  <a:pt x="324" y="422"/>
                  <a:pt x="324" y="422"/>
                  <a:pt x="324" y="422"/>
                </a:cubicBezTo>
                <a:cubicBezTo>
                  <a:pt x="324" y="406"/>
                  <a:pt x="324" y="406"/>
                  <a:pt x="324" y="406"/>
                </a:cubicBezTo>
                <a:cubicBezTo>
                  <a:pt x="55" y="406"/>
                  <a:pt x="55" y="406"/>
                  <a:pt x="55" y="406"/>
                </a:cubicBezTo>
                <a:cubicBezTo>
                  <a:pt x="51" y="406"/>
                  <a:pt x="47" y="402"/>
                  <a:pt x="47" y="398"/>
                </a:cubicBezTo>
                <a:close/>
                <a:moveTo>
                  <a:pt x="347" y="372"/>
                </a:moveTo>
                <a:cubicBezTo>
                  <a:pt x="347" y="102"/>
                  <a:pt x="347" y="102"/>
                  <a:pt x="347" y="102"/>
                </a:cubicBezTo>
                <a:cubicBezTo>
                  <a:pt x="245" y="0"/>
                  <a:pt x="245" y="0"/>
                  <a:pt x="245" y="0"/>
                </a:cubicBezTo>
                <a:cubicBezTo>
                  <a:pt x="81" y="0"/>
                  <a:pt x="81" y="0"/>
                  <a:pt x="81" y="0"/>
                </a:cubicBezTo>
                <a:cubicBezTo>
                  <a:pt x="71" y="0"/>
                  <a:pt x="63" y="8"/>
                  <a:pt x="63" y="18"/>
                </a:cubicBezTo>
                <a:cubicBezTo>
                  <a:pt x="63" y="372"/>
                  <a:pt x="63" y="372"/>
                  <a:pt x="63" y="372"/>
                </a:cubicBezTo>
                <a:cubicBezTo>
                  <a:pt x="63" y="382"/>
                  <a:pt x="71" y="390"/>
                  <a:pt x="81" y="390"/>
                </a:cubicBezTo>
                <a:cubicBezTo>
                  <a:pt x="329" y="390"/>
                  <a:pt x="329" y="390"/>
                  <a:pt x="329" y="390"/>
                </a:cubicBezTo>
                <a:cubicBezTo>
                  <a:pt x="339" y="390"/>
                  <a:pt x="347" y="382"/>
                  <a:pt x="347" y="372"/>
                </a:cubicBezTo>
                <a:close/>
                <a:moveTo>
                  <a:pt x="88" y="33"/>
                </a:moveTo>
                <a:cubicBezTo>
                  <a:pt x="88" y="29"/>
                  <a:pt x="92" y="25"/>
                  <a:pt x="96" y="25"/>
                </a:cubicBezTo>
                <a:cubicBezTo>
                  <a:pt x="233" y="25"/>
                  <a:pt x="233" y="25"/>
                  <a:pt x="233" y="25"/>
                </a:cubicBezTo>
                <a:cubicBezTo>
                  <a:pt x="233" y="113"/>
                  <a:pt x="233" y="113"/>
                  <a:pt x="233" y="113"/>
                </a:cubicBezTo>
                <a:cubicBezTo>
                  <a:pt x="322" y="113"/>
                  <a:pt x="322" y="113"/>
                  <a:pt x="322" y="113"/>
                </a:cubicBezTo>
                <a:cubicBezTo>
                  <a:pt x="322" y="357"/>
                  <a:pt x="322" y="357"/>
                  <a:pt x="322" y="357"/>
                </a:cubicBezTo>
                <a:cubicBezTo>
                  <a:pt x="322" y="362"/>
                  <a:pt x="318" y="365"/>
                  <a:pt x="314" y="365"/>
                </a:cubicBezTo>
                <a:cubicBezTo>
                  <a:pt x="96" y="365"/>
                  <a:pt x="96" y="365"/>
                  <a:pt x="96" y="365"/>
                </a:cubicBezTo>
                <a:cubicBezTo>
                  <a:pt x="92" y="365"/>
                  <a:pt x="88" y="362"/>
                  <a:pt x="88" y="357"/>
                </a:cubicBezTo>
                <a:lnTo>
                  <a:pt x="88" y="33"/>
                </a:lnTo>
                <a:close/>
                <a:moveTo>
                  <a:pt x="299" y="226"/>
                </a:moveTo>
                <a:cubicBezTo>
                  <a:pt x="111" y="226"/>
                  <a:pt x="111" y="226"/>
                  <a:pt x="111" y="226"/>
                </a:cubicBezTo>
                <a:cubicBezTo>
                  <a:pt x="111" y="246"/>
                  <a:pt x="111" y="246"/>
                  <a:pt x="111" y="246"/>
                </a:cubicBezTo>
                <a:cubicBezTo>
                  <a:pt x="299" y="246"/>
                  <a:pt x="299" y="246"/>
                  <a:pt x="299" y="246"/>
                </a:cubicBezTo>
                <a:lnTo>
                  <a:pt x="299" y="226"/>
                </a:lnTo>
                <a:close/>
                <a:moveTo>
                  <a:pt x="299" y="185"/>
                </a:moveTo>
                <a:cubicBezTo>
                  <a:pt x="111" y="185"/>
                  <a:pt x="111" y="185"/>
                  <a:pt x="111" y="185"/>
                </a:cubicBezTo>
                <a:cubicBezTo>
                  <a:pt x="111" y="205"/>
                  <a:pt x="111" y="205"/>
                  <a:pt x="111" y="205"/>
                </a:cubicBezTo>
                <a:cubicBezTo>
                  <a:pt x="299" y="205"/>
                  <a:pt x="299" y="205"/>
                  <a:pt x="299" y="205"/>
                </a:cubicBezTo>
                <a:lnTo>
                  <a:pt x="299" y="185"/>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dirty="0">
              <a:solidFill>
                <a:schemeClr val="bg1"/>
              </a:solidFill>
              <a:latin typeface="+mj-ea"/>
              <a:ea typeface="+mj-ea"/>
            </a:endParaRPr>
          </a:p>
        </p:txBody>
      </p:sp>
      <p:sp>
        <p:nvSpPr>
          <p:cNvPr id="29" name="テキスト ボックス 28">
            <a:extLst>
              <a:ext uri="{FF2B5EF4-FFF2-40B4-BE49-F238E27FC236}">
                <a16:creationId xmlns:a16="http://schemas.microsoft.com/office/drawing/2014/main" id="{5E4325C1-33A2-E2F1-B4B5-EC2572B79FB2}"/>
              </a:ext>
            </a:extLst>
          </p:cNvPr>
          <p:cNvSpPr txBox="1"/>
          <p:nvPr/>
        </p:nvSpPr>
        <p:spPr>
          <a:xfrm>
            <a:off x="513412" y="6884094"/>
            <a:ext cx="6553242" cy="492443"/>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「国民のためのサイバーセキュリティサイト」総務省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5"/>
              </a:rPr>
              <a:t>https://www.soumu.go.jp/main_sosiki/cybersecurity/kokumin/index.html</a:t>
            </a:r>
            <a:r>
              <a:rPr lang="ja-JP" altLang="en-US" dirty="0"/>
              <a:t>）</a:t>
            </a:r>
            <a:endParaRPr lang="en-US" altLang="ja-JP" dirty="0"/>
          </a:p>
          <a:p>
            <a:pPr marL="0" indent="0" algn="l">
              <a:spcAft>
                <a:spcPts val="0"/>
              </a:spcAft>
              <a:buNone/>
            </a:pPr>
            <a:r>
              <a:rPr lang="en-US" altLang="ja-JP" dirty="0"/>
              <a:t>*2 </a:t>
            </a:r>
            <a:r>
              <a:rPr lang="ja-JP" altLang="en-US" dirty="0"/>
              <a:t>「無線</a:t>
            </a:r>
            <a:r>
              <a:rPr lang="en-US" altLang="ja-JP" dirty="0"/>
              <a:t>LAN</a:t>
            </a:r>
            <a:r>
              <a:rPr lang="ja-JP" altLang="en-US" dirty="0"/>
              <a:t>（</a:t>
            </a:r>
            <a:r>
              <a:rPr lang="en-US" altLang="ja-JP" dirty="0"/>
              <a:t>Wi-Fi</a:t>
            </a:r>
            <a:r>
              <a:rPr lang="ja-JP" altLang="en-US" dirty="0"/>
              <a:t>）の安全な利用（セキュリティ確保）について」総務省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https://www.soumu.go.jp/main_sosiki/cybersecurity/wi-fi/index.html</a:t>
            </a:r>
            <a:r>
              <a:rPr lang="ja-JP" altLang="en-US" dirty="0"/>
              <a:t>）</a:t>
            </a:r>
          </a:p>
        </p:txBody>
      </p:sp>
      <p:pic>
        <p:nvPicPr>
          <p:cNvPr id="19" name="図 18" descr="アイコン&#10;&#10;中程度の精度で自動的に生成された説明">
            <a:extLst>
              <a:ext uri="{FF2B5EF4-FFF2-40B4-BE49-F238E27FC236}">
                <a16:creationId xmlns:a16="http://schemas.microsoft.com/office/drawing/2014/main" id="{2F768089-7360-3053-D810-F54168635B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112" y="8324273"/>
            <a:ext cx="828000" cy="828000"/>
          </a:xfrm>
          <a:prstGeom prst="rect">
            <a:avLst/>
          </a:prstGeom>
        </p:spPr>
      </p:pic>
      <p:sp>
        <p:nvSpPr>
          <p:cNvPr id="22" name="コンテンツ プレースホルダー 17">
            <a:extLst>
              <a:ext uri="{FF2B5EF4-FFF2-40B4-BE49-F238E27FC236}">
                <a16:creationId xmlns:a16="http://schemas.microsoft.com/office/drawing/2014/main" id="{36449D18-E2EF-4E91-8AA4-E3DECE4FC9A6}"/>
              </a:ext>
            </a:extLst>
          </p:cNvPr>
          <p:cNvSpPr txBox="1">
            <a:spLocks/>
          </p:cNvSpPr>
          <p:nvPr/>
        </p:nvSpPr>
        <p:spPr>
          <a:xfrm>
            <a:off x="1467400" y="7962676"/>
            <a:ext cx="5533235"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竣工後の柔軟な対応</a:t>
            </a:r>
          </a:p>
          <a:p>
            <a:pPr marL="0" indent="0" algn="just" fontAlgn="ctr">
              <a:lnSpc>
                <a:spcPct val="120000"/>
              </a:lnSpc>
              <a:spcBef>
                <a:spcPts val="0"/>
              </a:spcBef>
              <a:buNone/>
            </a:pPr>
            <a:r>
              <a:rPr lang="ja-JP" altLang="en-US" sz="1200" dirty="0"/>
              <a:t>　設計段階では把握できなかった、壁や柱の詳細な位置や仕上がり等が、建築後に確認される場合もある。その際、無線</a:t>
            </a:r>
            <a:r>
              <a:rPr lang="en-US" altLang="ja-JP" sz="1200" dirty="0"/>
              <a:t>LAN</a:t>
            </a:r>
            <a:r>
              <a:rPr lang="ja-JP" altLang="en-US" sz="1200" dirty="0"/>
              <a:t>のルータやアクセスポイントの設置位置を変更したり、追加の設置が必要となる可能性があることを考慮に入れておく必要がある。建物に係る構造上の特性や障害物等による電波干渉・速度低下等、竣工後の実環境でないと把握することができないこともあるため、可能な限り竣工後供用開始前に接続テストを実施することが重要である。</a:t>
            </a:r>
          </a:p>
        </p:txBody>
      </p:sp>
    </p:spTree>
    <p:extLst>
      <p:ext uri="{BB962C8B-B14F-4D97-AF65-F5344CB8AC3E}">
        <p14:creationId xmlns:p14="http://schemas.microsoft.com/office/powerpoint/2010/main" val="266255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EB4D5C6D-AD7E-E0EC-AB49-E8BEC1BAB400}"/>
              </a:ext>
            </a:extLst>
          </p:cNvPr>
          <p:cNvGrpSpPr/>
          <p:nvPr/>
        </p:nvGrpSpPr>
        <p:grpSpPr>
          <a:xfrm>
            <a:off x="504438" y="1349375"/>
            <a:ext cx="6552000" cy="252000"/>
            <a:chOff x="504000" y="5705617"/>
            <a:chExt cx="6552000" cy="252000"/>
          </a:xfrm>
        </p:grpSpPr>
        <p:sp>
          <p:nvSpPr>
            <p:cNvPr id="24" name="正方形/長方形 23">
              <a:extLst>
                <a:ext uri="{FF2B5EF4-FFF2-40B4-BE49-F238E27FC236}">
                  <a16:creationId xmlns:a16="http://schemas.microsoft.com/office/drawing/2014/main" id="{C4AF2556-8C3C-0543-8674-2042A9053E3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8D538547-C064-FC5D-38B2-08DE6B80D5D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整備すべき体制</a:t>
              </a:r>
            </a:p>
          </p:txBody>
        </p:sp>
      </p:grpSp>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F2926CB-1182-01B9-2641-D1018D213264}"/>
              </a:ext>
            </a:extLst>
          </p:cNvPr>
          <p:cNvSpPr>
            <a:spLocks noGrp="1"/>
          </p:cNvSpPr>
          <p:nvPr>
            <p:ph type="title"/>
          </p:nvPr>
        </p:nvSpPr>
        <p:spPr/>
        <p:txBody>
          <a:bodyPr vert="horz"/>
          <a:lstStyle/>
          <a:p>
            <a:r>
              <a:rPr kumimoji="1" lang="en-US" altLang="ja-JP" dirty="0">
                <a:latin typeface="+mn-ea"/>
                <a:ea typeface="+mn-ea"/>
              </a:rPr>
              <a:t>2.</a:t>
            </a:r>
            <a:r>
              <a:rPr kumimoji="1" lang="ja-JP" altLang="en-US" dirty="0"/>
              <a:t> </a:t>
            </a:r>
            <a:r>
              <a:rPr kumimoji="1" lang="en-US" altLang="ja-JP" dirty="0">
                <a:uFill>
                  <a:solidFill>
                    <a:srgbClr val="31926F"/>
                  </a:solidFill>
                </a:uFill>
              </a:rPr>
              <a:t>DX</a:t>
            </a:r>
            <a:r>
              <a:rPr kumimoji="1" lang="ja-JP" altLang="en-US" dirty="0"/>
              <a:t>推進に係る取組の体制整備と基本方針</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7</a:t>
            </a:fld>
            <a:endParaRPr kumimoji="1" lang="ja-JP" altLang="en-US"/>
          </a:p>
        </p:txBody>
      </p:sp>
      <p:sp>
        <p:nvSpPr>
          <p:cNvPr id="4" name="テキスト プレースホルダー 3">
            <a:extLst>
              <a:ext uri="{FF2B5EF4-FFF2-40B4-BE49-F238E27FC236}">
                <a16:creationId xmlns:a16="http://schemas.microsoft.com/office/drawing/2014/main" id="{25D00DD3-8697-210B-C1BC-93071B56E055}"/>
              </a:ext>
            </a:extLst>
          </p:cNvPr>
          <p:cNvSpPr>
            <a:spLocks noGrp="1"/>
          </p:cNvSpPr>
          <p:nvPr>
            <p:ph type="body" sz="quarter" idx="13"/>
          </p:nvPr>
        </p:nvSpPr>
        <p:spPr/>
        <p:txBody>
          <a:bodyPr/>
          <a:lstStyle/>
          <a:p>
            <a:r>
              <a:rPr lang="en-US" altLang="ja-JP" dirty="0"/>
              <a:t>2-1.</a:t>
            </a:r>
            <a:r>
              <a:rPr lang="ja-JP" altLang="en-US" dirty="0"/>
              <a:t>　庁舎建て替えに係る体制整備 </a:t>
            </a:r>
            <a:endParaRPr lang="en-US" altLang="ja-JP" dirty="0"/>
          </a:p>
        </p:txBody>
      </p:sp>
      <p:sp>
        <p:nvSpPr>
          <p:cNvPr id="8" name="正方形/長方形 7">
            <a:extLst>
              <a:ext uri="{FF2B5EF4-FFF2-40B4-BE49-F238E27FC236}">
                <a16:creationId xmlns:a16="http://schemas.microsoft.com/office/drawing/2014/main" id="{1D99C8C5-D270-22B8-D6AD-0E964EB78B0B}"/>
              </a:ext>
            </a:extLst>
          </p:cNvPr>
          <p:cNvSpPr/>
          <p:nvPr/>
        </p:nvSpPr>
        <p:spPr>
          <a:xfrm>
            <a:off x="493316" y="5969169"/>
            <a:ext cx="6552000" cy="1879521"/>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2-1.(6)</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東京都青梅市</a:t>
            </a:r>
            <a:endParaRPr kumimoji="1" lang="en-US" altLang="zh-TW" sz="11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窓口部門のシステム等の検討は、庁内の窓口部署の課長で構成する窓口サービス検討委員会で行っており、</a:t>
            </a:r>
            <a:r>
              <a:rPr kumimoji="1" lang="en-US" altLang="ja-JP" sz="1100" dirty="0">
                <a:solidFill>
                  <a:srgbClr val="000000"/>
                </a:solidFill>
                <a:latin typeface="BIZ UDPゴシック" panose="020B0400000000000000" pitchFamily="50" charset="-128"/>
                <a:ea typeface="BIZ UDPゴシック" panose="020B0400000000000000" pitchFamily="50" charset="-128"/>
              </a:rPr>
              <a:t>DX</a:t>
            </a:r>
            <a:r>
              <a:rPr kumimoji="1" lang="ja-JP" altLang="en-US" sz="1100" dirty="0">
                <a:solidFill>
                  <a:srgbClr val="000000"/>
                </a:solidFill>
                <a:latin typeface="BIZ UDPゴシック" panose="020B0400000000000000" pitchFamily="50" charset="-128"/>
                <a:ea typeface="BIZ UDPゴシック" panose="020B0400000000000000" pitchFamily="50" charset="-128"/>
              </a:rPr>
              <a:t>推進課はオブザーバとして参加している。申請管理システムは、書かない窓口の機能を含んでおり、市民課主導で書かない窓口の導入を進めることとなった。</a:t>
            </a:r>
          </a:p>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2-1.(12)</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兵庫県伊丹市</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基本計画段階で新庁舎整備推進本部を設置した。その中に、窓口サービス専門部会を設けて、窓口関係部署に加えて技術系、情報系の職員も参加して議論を実施した。</a:t>
            </a:r>
          </a:p>
        </p:txBody>
      </p:sp>
      <p:sp>
        <p:nvSpPr>
          <p:cNvPr id="15" name="正方形/長方形 14">
            <a:extLst>
              <a:ext uri="{FF2B5EF4-FFF2-40B4-BE49-F238E27FC236}">
                <a16:creationId xmlns:a16="http://schemas.microsoft.com/office/drawing/2014/main" id="{532CF19D-FCF0-4037-B2E1-CECAF5B86668}"/>
              </a:ext>
            </a:extLst>
          </p:cNvPr>
          <p:cNvSpPr/>
          <p:nvPr/>
        </p:nvSpPr>
        <p:spPr>
          <a:xfrm>
            <a:off x="493316" y="1625851"/>
            <a:ext cx="6553200" cy="155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庁舎の建て替えは、職員の働き方改革や住民サービスの向上</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あり方の見直しを図る上で、デジタル技術を用いた変革（</a:t>
            </a:r>
            <a:r>
              <a:rPr kumimoji="1" lang="en-US" altLang="ja-JP" sz="1200" dirty="0">
                <a:solidFill>
                  <a:schemeClr val="tx1"/>
                </a:solidFill>
                <a:highlight>
                  <a:srgbClr val="FFFFFF"/>
                </a:highlight>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）を行う絶好の契機となり得る。庁舎建て替え等の</a:t>
            </a:r>
            <a:r>
              <a:rPr kumimoji="1" lang="ja-JP" altLang="en-US" sz="1200" dirty="0">
                <a:solidFill>
                  <a:schemeClr val="tx1"/>
                </a:solidFill>
                <a:latin typeface="BIZ UDPゴシック" panose="020B0400000000000000" pitchFamily="50" charset="-128"/>
                <a:ea typeface="BIZ UDPゴシック" panose="020B0400000000000000" pitchFamily="50" charset="-128"/>
              </a:rPr>
              <a:t>各</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段階において、</a:t>
            </a:r>
            <a:r>
              <a:rPr kumimoji="1" lang="en-US" altLang="ja-JP" sz="1200" dirty="0">
                <a:solidFill>
                  <a:schemeClr val="tx1"/>
                </a:solidFill>
                <a:highlight>
                  <a:srgbClr val="FFFFFF"/>
                </a:highlight>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推進に</a:t>
            </a:r>
            <a:r>
              <a:rPr kumimoji="1" lang="ja-JP" altLang="en-US" sz="1200" dirty="0">
                <a:solidFill>
                  <a:schemeClr val="tx1"/>
                </a:solidFill>
                <a:latin typeface="BIZ UDPゴシック" panose="020B0400000000000000" pitchFamily="50" charset="-128"/>
                <a:ea typeface="BIZ UDPゴシック" panose="020B0400000000000000" pitchFamily="50" charset="-128"/>
              </a:rPr>
              <a:t>係る</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検討の遅れ</a:t>
            </a:r>
            <a:r>
              <a:rPr kumimoji="1" lang="ja-JP" altLang="en-US" sz="1200" dirty="0">
                <a:solidFill>
                  <a:schemeClr val="tx1"/>
                </a:solidFill>
                <a:latin typeface="BIZ UDPゴシック" panose="020B0400000000000000" pitchFamily="50" charset="-128"/>
                <a:ea typeface="BIZ UDPゴシック" panose="020B0400000000000000" pitchFamily="50" charset="-128"/>
              </a:rPr>
              <a:t>や</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漏れを防ぐため、</a:t>
            </a:r>
            <a:r>
              <a:rPr kumimoji="1" lang="ja-JP" altLang="en-US" sz="1200" dirty="0">
                <a:solidFill>
                  <a:schemeClr val="tx1"/>
                </a:solidFill>
                <a:latin typeface="BIZ UDPゴシック" panose="020B0400000000000000" pitchFamily="50" charset="-128"/>
                <a:ea typeface="BIZ UDPゴシック" panose="020B0400000000000000" pitchFamily="50" charset="-128"/>
              </a:rPr>
              <a:t>早い段階から必要な</a:t>
            </a:r>
            <a:r>
              <a:rPr kumimoji="1" lang="ja-JP" altLang="en-US" sz="1200" dirty="0">
                <a:solidFill>
                  <a:schemeClr val="tx1"/>
                </a:solidFill>
                <a:highlight>
                  <a:srgbClr val="FFFFFF"/>
                </a:highlight>
                <a:latin typeface="BIZ UDPゴシック" panose="020B0400000000000000" pitchFamily="50" charset="-128"/>
                <a:ea typeface="BIZ UDPゴシック" panose="020B0400000000000000" pitchFamily="50" charset="-128"/>
              </a:rPr>
              <a:t>体制を整備しておくことが非常に効果的である。</a:t>
            </a:r>
            <a:endParaRPr kumimoji="1" lang="en-US" altLang="ja-JP" sz="1200" dirty="0">
              <a:solidFill>
                <a:schemeClr val="tx1"/>
              </a:solidFill>
              <a:highlight>
                <a:srgbClr val="FFFFFF"/>
              </a:highlight>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ここでは、具体的にどういった体制によりどのように進めていくのが良いと考えられるか、体制づくりの留意点について整理する。</a:t>
            </a:r>
          </a:p>
        </p:txBody>
      </p:sp>
      <p:sp>
        <p:nvSpPr>
          <p:cNvPr id="16" name="正方形/長方形 15">
            <a:extLst>
              <a:ext uri="{FF2B5EF4-FFF2-40B4-BE49-F238E27FC236}">
                <a16:creationId xmlns:a16="http://schemas.microsoft.com/office/drawing/2014/main" id="{C2512AF1-CF4E-4076-9225-9B30EDF172B2}"/>
              </a:ext>
            </a:extLst>
          </p:cNvPr>
          <p:cNvSpPr/>
          <p:nvPr/>
        </p:nvSpPr>
        <p:spPr>
          <a:xfrm>
            <a:off x="531438" y="3452797"/>
            <a:ext cx="6553200" cy="243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推進の視点からの議論も取り扱う「部会」「プロジェクトチーム（</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PT</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建て替え検討の初期の段階から、</a:t>
            </a:r>
            <a:r>
              <a:rPr kumimoji="1" lang="en-US" altLang="ja-JP" sz="1200" dirty="0">
                <a:solidFill>
                  <a:schemeClr val="tx1"/>
                </a:solid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推進を検討する全庁横断的な会議体を設置することが重要である。また、検討を掘り下げるため、「部会」や「プロジェクトチーム（</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）」などの機能別の会議体を設置することも重要である。多くの自治体では、有識者等から構成される「委員会」の下に、職員による「部会」や「プロジェクトチーム（</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）」を設置している。通常、「部会」や「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」は、建て替えに係る検討テーマごとに複数設置されるケースが多いが、</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推進を</a:t>
            </a:r>
            <a:r>
              <a:rPr kumimoji="1" lang="ja-JP" altLang="en-US" sz="1200" dirty="0">
                <a:solidFill>
                  <a:schemeClr val="tx1"/>
                </a:solidFill>
                <a:latin typeface="BIZ UDPゴシック" panose="020B0400000000000000" pitchFamily="50" charset="-128"/>
                <a:ea typeface="BIZ UDPゴシック" panose="020B0400000000000000" pitchFamily="50" charset="-128"/>
              </a:rPr>
              <a:t>テーマとして設置しているケースは少ない。まずは</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に係る検討をどの「部会」や「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」で検討するのか、</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推進担当はそこにどう関与していくのかを明確化しておくことが重要である。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また、</a:t>
            </a:r>
            <a:r>
              <a:rPr kumimoji="1" lang="en-US" altLang="ja-JP" sz="1200" dirty="0">
                <a:solidFill>
                  <a:schemeClr val="tx1"/>
                </a:solid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推進をテーマとした「部会」や「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」では、</a:t>
            </a:r>
            <a:r>
              <a:rPr kumimoji="1" lang="en-US" altLang="ja-JP" sz="120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chemeClr val="tx1"/>
                </a:solidFill>
                <a:latin typeface="BIZ UDPゴシック" panose="020B0400000000000000" pitchFamily="50" charset="-128"/>
                <a:ea typeface="BIZ UDPゴシック" panose="020B0400000000000000" pitchFamily="50" charset="-128"/>
              </a:rPr>
              <a:t>推進担当や新庁舎整備担当だけでなく、各事業所管部署からも参加を得て、庁舎建て替えを「自分ごと」として捉えてもらう、他部署を置き去りにしないなどの工夫が必要である。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19A9ACF0-B562-4D11-9BE8-74941F736D8F}"/>
              </a:ext>
            </a:extLst>
          </p:cNvPr>
          <p:cNvSpPr/>
          <p:nvPr/>
        </p:nvSpPr>
        <p:spPr>
          <a:xfrm>
            <a:off x="493316" y="8242089"/>
            <a:ext cx="655320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より現場に近い意見を吸い上げる「ワークショップ」</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より幅広い視点、意見を反映して内容を充実させるため、「部会」「</a:t>
            </a:r>
            <a:r>
              <a:rPr kumimoji="1" lang="en-US" altLang="ja-JP" sz="1200" dirty="0">
                <a:solidFill>
                  <a:schemeClr val="tx1"/>
                </a:solidFill>
                <a:latin typeface="BIZ UDPゴシック" panose="020B0400000000000000" pitchFamily="50" charset="-128"/>
                <a:ea typeface="BIZ UDPゴシック" panose="020B0400000000000000" pitchFamily="50" charset="-128"/>
              </a:rPr>
              <a:t>PT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」に加えて、若手職員などが参加するワークショップにより、様々な視点からの意見を吸い上げる仕組みも有効である。</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07699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70</a:t>
            </a:fld>
            <a:endParaRPr kumimoji="1" lang="ja-JP" altLang="en-US" dirty="0"/>
          </a:p>
        </p:txBody>
      </p:sp>
      <p:sp>
        <p:nvSpPr>
          <p:cNvPr id="8" name="テキスト プレースホルダー 7">
            <a:extLst>
              <a:ext uri="{FF2B5EF4-FFF2-40B4-BE49-F238E27FC236}">
                <a16:creationId xmlns:a16="http://schemas.microsoft.com/office/drawing/2014/main" id="{DE19A4A1-9E09-20B7-B2BC-4DADC5A10E9C}"/>
              </a:ext>
            </a:extLst>
          </p:cNvPr>
          <p:cNvSpPr>
            <a:spLocks noGrp="1"/>
          </p:cNvSpPr>
          <p:nvPr>
            <p:ph type="body" sz="quarter" idx="14"/>
          </p:nvPr>
        </p:nvSpPr>
        <p:spPr>
          <a:xfrm>
            <a:off x="4986978" y="361990"/>
            <a:ext cx="2068859" cy="166199"/>
          </a:xfrm>
        </p:spPr>
        <p:txBody>
          <a:bodyPr/>
          <a:lstStyle/>
          <a:p>
            <a:r>
              <a:rPr lang="en-US" altLang="ja-JP" dirty="0"/>
              <a:t>4-12.</a:t>
            </a:r>
            <a:r>
              <a:rPr lang="ja-JP" altLang="en-US" dirty="0"/>
              <a:t> 庁内向け無線</a:t>
            </a:r>
            <a:r>
              <a:rPr lang="en-US" altLang="ja-JP" dirty="0"/>
              <a:t>LAN</a:t>
            </a:r>
            <a:endParaRPr lang="ja-JP" altLang="en-US" dirty="0"/>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7994"/>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48"/>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庁舎移転を機に、有線</a:t>
            </a:r>
            <a:r>
              <a:rPr lang="en-US" altLang="ja-JP" sz="1200" dirty="0"/>
              <a:t>LAN</a:t>
            </a:r>
            <a:r>
              <a:rPr lang="ja-JP" altLang="en-US" sz="1200" dirty="0"/>
              <a:t>の無線化について、柔軟性だけでなく、コスト面についても検討。コンサルティング事業者に依頼して、無線</a:t>
            </a:r>
            <a:r>
              <a:rPr lang="en-US" altLang="ja-JP" sz="1200" dirty="0"/>
              <a:t>LAN</a:t>
            </a:r>
            <a:r>
              <a:rPr lang="ja-JP" altLang="en-US" sz="1200" dirty="0"/>
              <a:t>と有線</a:t>
            </a:r>
            <a:r>
              <a:rPr lang="en-US" altLang="ja-JP" sz="1200" dirty="0"/>
              <a:t>LAN</a:t>
            </a:r>
            <a:r>
              <a:rPr lang="ja-JP" altLang="en-US" sz="1200" dirty="0"/>
              <a:t>で構築費用を比較したところ、有線</a:t>
            </a:r>
            <a:r>
              <a:rPr lang="en-US" altLang="ja-JP" sz="1200" dirty="0"/>
              <a:t>LAN</a:t>
            </a:r>
            <a:r>
              <a:rPr lang="ja-JP" altLang="en-US" sz="1200" dirty="0"/>
              <a:t>の配線費用がかなり高額であったため、無線</a:t>
            </a:r>
            <a:r>
              <a:rPr lang="en-US" altLang="ja-JP" sz="1200" dirty="0"/>
              <a:t>LAN</a:t>
            </a:r>
            <a:r>
              <a:rPr lang="ja-JP" altLang="en-US" sz="1200" dirty="0"/>
              <a:t>に価格的優位性があった。他にも、近隣自治体の導入状況も踏まえた上で、無線化に踏み切った。</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2-2.(3)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広島県海田町</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現庁舎は有線接続で利用しているが、新庁舎では、会議室、協議スペース、議場に</a:t>
            </a:r>
            <a:r>
              <a:rPr lang="en-US" altLang="ja-JP" sz="1200" u="wavyHeavy" dirty="0">
                <a:uFill>
                  <a:solidFill>
                    <a:srgbClr val="31926F"/>
                  </a:solidFill>
                </a:uFill>
              </a:rPr>
              <a:t>LGWAN</a:t>
            </a:r>
            <a:r>
              <a:rPr lang="ja-JP" altLang="en-US" sz="1200" u="wavyHeavy" dirty="0">
                <a:uFill>
                  <a:solidFill>
                    <a:srgbClr val="31926F"/>
                  </a:solidFill>
                </a:uFill>
              </a:rPr>
              <a:t>接続系</a:t>
            </a:r>
            <a:r>
              <a:rPr lang="ja-JP" altLang="en-US" sz="1200" dirty="0"/>
              <a:t>の無線</a:t>
            </a:r>
            <a:r>
              <a:rPr lang="en-US" altLang="ja-JP" sz="1200" dirty="0"/>
              <a:t>LAN</a:t>
            </a:r>
            <a:r>
              <a:rPr lang="ja-JP" altLang="en-US" sz="1200" dirty="0"/>
              <a:t>を整備し、職員がノートパソコンを持ち運んで利用できるように進めている。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107483"/>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47675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庁内向け無線</a:t>
            </a:r>
            <a:r>
              <a:rPr lang="en-US" altLang="ja-JP" sz="1200" dirty="0"/>
              <a:t>LAN</a:t>
            </a:r>
            <a:r>
              <a:rPr lang="ja-JP" altLang="en-US" sz="1200" dirty="0"/>
              <a:t>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896218D3-540E-1994-7F57-33FA5184875A}"/>
              </a:ext>
            </a:extLst>
          </p:cNvPr>
          <p:cNvGrpSpPr/>
          <p:nvPr/>
        </p:nvGrpSpPr>
        <p:grpSpPr>
          <a:xfrm>
            <a:off x="504000" y="5070809"/>
            <a:ext cx="6552000" cy="476060"/>
            <a:chOff x="504000" y="5070809"/>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5621F9D-A3EC-AF4F-14D3-AFFE66A1C5EE}"/>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74203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71</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4-13. </a:t>
            </a:r>
            <a:r>
              <a:rPr kumimoji="1" lang="ja-JP" altLang="en-US" dirty="0"/>
              <a:t>　　　　　 電話システム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施策⑬</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庁舎で使用する電話は、以前のように</a:t>
            </a:r>
            <a:r>
              <a:rPr lang="en-US" altLang="ja-JP" sz="1200" dirty="0"/>
              <a:t>1</a:t>
            </a:r>
            <a:r>
              <a:rPr lang="ja-JP" altLang="en-US" sz="1200" dirty="0"/>
              <a:t>人</a:t>
            </a:r>
            <a:r>
              <a:rPr lang="en-US" altLang="ja-JP" sz="1200" dirty="0"/>
              <a:t>1</a:t>
            </a:r>
            <a:r>
              <a:rPr lang="ja-JP" altLang="en-US" sz="1200" dirty="0"/>
              <a:t>台ずつ固定電話機や多機能電話を使用するとは限らない。スマートフォンを内線電話の代わりに使用できたり、パソコンで応対することも可能である。様々な特徴がある中で、各自治体の庁舎建て替えにおけるコンセプトに合ったものを選んでいくべきである。</a:t>
            </a:r>
            <a:endParaRPr lang="en-US" altLang="ja-JP" sz="1200" dirty="0"/>
          </a:p>
          <a:p>
            <a:pPr marL="0" indent="144000" algn="just" fontAlgn="ctr">
              <a:lnSpc>
                <a:spcPct val="120000"/>
              </a:lnSpc>
              <a:spcBef>
                <a:spcPts val="0"/>
              </a:spcBef>
              <a:buNone/>
            </a:pPr>
            <a:r>
              <a:rPr lang="ja-JP" altLang="en-US" sz="1200" dirty="0"/>
              <a:t>その際に注目すべき主なポイントは、「端末の種類」と「</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lang="ja-JP" altLang="en-US" sz="1200" dirty="0"/>
              <a:t>の方式」の</a:t>
            </a:r>
            <a:r>
              <a:rPr lang="en-US" altLang="ja-JP" sz="1200" dirty="0"/>
              <a:t>2</a:t>
            </a:r>
            <a:r>
              <a:rPr lang="ja-JP" altLang="en-US" sz="1200" dirty="0"/>
              <a:t>点である。</a:t>
            </a:r>
          </a:p>
        </p:txBody>
      </p:sp>
      <p:sp>
        <p:nvSpPr>
          <p:cNvPr id="6" name="コンテンツ プレースホルダー 17">
            <a:extLst>
              <a:ext uri="{FF2B5EF4-FFF2-40B4-BE49-F238E27FC236}">
                <a16:creationId xmlns:a16="http://schemas.microsoft.com/office/drawing/2014/main" id="{CFEAADB2-0858-7D7C-8BA2-7F2DAFC2C5AA}"/>
              </a:ext>
            </a:extLst>
          </p:cNvPr>
          <p:cNvSpPr txBox="1">
            <a:spLocks/>
          </p:cNvSpPr>
          <p:nvPr/>
        </p:nvSpPr>
        <p:spPr>
          <a:xfrm>
            <a:off x="503239" y="2596211"/>
            <a:ext cx="654095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端末の種類</a:t>
            </a:r>
          </a:p>
          <a:p>
            <a:pPr marL="0" indent="144000" algn="just" fontAlgn="ctr">
              <a:lnSpc>
                <a:spcPct val="120000"/>
              </a:lnSpc>
              <a:spcBef>
                <a:spcPts val="0"/>
              </a:spcBef>
              <a:buNone/>
            </a:pPr>
            <a:r>
              <a:rPr lang="ja-JP" altLang="en-US" sz="1200" dirty="0"/>
              <a:t>従来型の固定電話機のほかに、スマートフォンやパソコンを利用したものがある。それぞれの主なメリット、デメリットを整理すると以下のとおりである。</a:t>
            </a:r>
          </a:p>
        </p:txBody>
      </p:sp>
      <p:sp>
        <p:nvSpPr>
          <p:cNvPr id="46" name="コンテンツ プレースホルダー 17">
            <a:extLst>
              <a:ext uri="{FF2B5EF4-FFF2-40B4-BE49-F238E27FC236}">
                <a16:creationId xmlns:a16="http://schemas.microsoft.com/office/drawing/2014/main" id="{0C8029E1-4697-4787-0B75-D9A0BFB790BF}"/>
              </a:ext>
            </a:extLst>
          </p:cNvPr>
          <p:cNvSpPr txBox="1">
            <a:spLocks/>
          </p:cNvSpPr>
          <p:nvPr/>
        </p:nvSpPr>
        <p:spPr>
          <a:xfrm>
            <a:off x="530779" y="6779061"/>
            <a:ext cx="654095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en-US" altLang="ja-JP" sz="1200" b="1" dirty="0">
                <a:solidFill>
                  <a:srgbClr val="31926F"/>
                </a:solidFill>
                <a:uFill>
                  <a:solidFill>
                    <a:srgbClr val="31926F"/>
                  </a:solidFill>
                </a:uFill>
                <a:latin typeface="BIZ UDPゴシック" panose="020B0400000000000000" pitchFamily="50" charset="-128"/>
                <a:ea typeface="BIZ UDPゴシック" panose="020B0400000000000000" pitchFamily="50" charset="-128"/>
              </a:rPr>
              <a:t>PBX</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の方式</a:t>
            </a:r>
          </a:p>
          <a:p>
            <a:pPr marL="0" indent="144000" algn="just" fontAlgn="ctr">
              <a:lnSpc>
                <a:spcPct val="120000"/>
              </a:lnSpc>
              <a:spcBef>
                <a:spcPts val="0"/>
              </a:spcBef>
              <a:buNone/>
            </a:pPr>
            <a:r>
              <a:rPr lang="ja-JP" altLang="en-US" sz="1200" dirty="0"/>
              <a:t>複数の電話回線を集約し、内線同士の接続や外線と内線の接続を制御する</a:t>
            </a:r>
            <a:r>
              <a:rPr lang="en-US" altLang="ja-JP" sz="1200" u="wavyHeavy" dirty="0">
                <a:uFill>
                  <a:solidFill>
                    <a:srgbClr val="31926F"/>
                  </a:solidFill>
                </a:uFill>
              </a:rPr>
              <a:t>PBX</a:t>
            </a:r>
            <a:r>
              <a:rPr lang="ja-JP" altLang="en-US" sz="1200" dirty="0"/>
              <a:t>（</a:t>
            </a:r>
            <a:r>
              <a:rPr lang="en-US" altLang="ja-JP" sz="1200" dirty="0"/>
              <a:t>Private Branch eXchange</a:t>
            </a:r>
            <a:r>
              <a:rPr lang="ja-JP" altLang="en-US" sz="1200" dirty="0"/>
              <a:t>、構内交換機）については、従来の「オンプレミス型」のほかに、クラウド上に</a:t>
            </a:r>
            <a:r>
              <a:rPr lang="en-US" altLang="ja-JP" sz="1200" u="wavyHeavy" dirty="0">
                <a:uFill>
                  <a:solidFill>
                    <a:srgbClr val="31926F"/>
                  </a:solidFill>
                </a:uFill>
              </a:rPr>
              <a:t>PBX</a:t>
            </a:r>
            <a:r>
              <a:rPr lang="ja-JP" altLang="en-US" sz="1200" dirty="0"/>
              <a:t>の機能を構築して利用する「クラウド型」のものがある。それぞれの主なメリット、デメリットを整理すると以下のとおりである。</a:t>
            </a:r>
          </a:p>
        </p:txBody>
      </p:sp>
      <p:graphicFrame>
        <p:nvGraphicFramePr>
          <p:cNvPr id="19" name="表 80">
            <a:extLst>
              <a:ext uri="{FF2B5EF4-FFF2-40B4-BE49-F238E27FC236}">
                <a16:creationId xmlns:a16="http://schemas.microsoft.com/office/drawing/2014/main" id="{7BE13636-B77A-B997-6858-900DC2A18638}"/>
              </a:ext>
            </a:extLst>
          </p:cNvPr>
          <p:cNvGraphicFramePr>
            <a:graphicFrameLocks noGrp="1"/>
          </p:cNvGraphicFramePr>
          <p:nvPr>
            <p:extLst>
              <p:ext uri="{D42A27DB-BD31-4B8C-83A1-F6EECF244321}">
                <p14:modId xmlns:p14="http://schemas.microsoft.com/office/powerpoint/2010/main" val="2008548684"/>
              </p:ext>
            </p:extLst>
          </p:nvPr>
        </p:nvGraphicFramePr>
        <p:xfrm>
          <a:off x="503238" y="3409402"/>
          <a:ext cx="6568491" cy="3241252"/>
        </p:xfrm>
        <a:graphic>
          <a:graphicData uri="http://schemas.openxmlformats.org/drawingml/2006/table">
            <a:tbl>
              <a:tblPr firstRow="1" firstCol="1">
                <a:tableStyleId>{F5AB1C69-6EDB-4FF4-983F-18BD219EF322}</a:tableStyleId>
              </a:tblPr>
              <a:tblGrid>
                <a:gridCol w="364863">
                  <a:extLst>
                    <a:ext uri="{9D8B030D-6E8A-4147-A177-3AD203B41FA5}">
                      <a16:colId xmlns:a16="http://schemas.microsoft.com/office/drawing/2014/main" val="1463933327"/>
                    </a:ext>
                  </a:extLst>
                </a:gridCol>
                <a:gridCol w="2067876">
                  <a:extLst>
                    <a:ext uri="{9D8B030D-6E8A-4147-A177-3AD203B41FA5}">
                      <a16:colId xmlns:a16="http://schemas.microsoft.com/office/drawing/2014/main" val="3349740182"/>
                    </a:ext>
                  </a:extLst>
                </a:gridCol>
                <a:gridCol w="2067876">
                  <a:extLst>
                    <a:ext uri="{9D8B030D-6E8A-4147-A177-3AD203B41FA5}">
                      <a16:colId xmlns:a16="http://schemas.microsoft.com/office/drawing/2014/main" val="1104414099"/>
                    </a:ext>
                  </a:extLst>
                </a:gridCol>
                <a:gridCol w="2067876">
                  <a:extLst>
                    <a:ext uri="{9D8B030D-6E8A-4147-A177-3AD203B41FA5}">
                      <a16:colId xmlns:a16="http://schemas.microsoft.com/office/drawing/2014/main" val="543356180"/>
                    </a:ext>
                  </a:extLst>
                </a:gridCol>
              </a:tblGrid>
              <a:tr h="30066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pPr algn="ctr"/>
                      <a:r>
                        <a:rPr kumimoji="1" lang="zh-TW" altLang="en-US" sz="1200" dirty="0">
                          <a:latin typeface="BIZ UDPゴシック" panose="020B0400000000000000" pitchFamily="50" charset="-128"/>
                          <a:ea typeface="BIZ UDPゴシック" panose="020B0400000000000000" pitchFamily="50" charset="-128"/>
                        </a:rPr>
                        <a:t>従来型（固定電話機）</a:t>
                      </a:r>
                    </a:p>
                  </a:txBody>
                  <a:tcPr marL="98694" marR="98694" marT="49347" marB="49347">
                    <a:lnB w="38100" cmpd="sng">
                      <a:noFill/>
                    </a:lnB>
                    <a:solidFill>
                      <a:srgbClr val="31926F"/>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スマートフォン</a:t>
                      </a:r>
                    </a:p>
                  </a:txBody>
                  <a:tcPr marL="98694" marR="98694" marT="49347" marB="49347">
                    <a:lnB w="38100" cmpd="sng">
                      <a:noFill/>
                    </a:lnB>
                    <a:solidFill>
                      <a:srgbClr val="31926F"/>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パソコン利用型</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1559137">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lnT w="12700" cap="flat" cmpd="sng" algn="ctr">
                      <a:noFill/>
                      <a:prstDash val="solid"/>
                      <a:round/>
                      <a:headEnd type="none" w="med" len="med"/>
                      <a:tailEnd type="none" w="med" len="med"/>
                    </a:lnT>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通話品質が安定。</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レイアウト変更の影響を受けない、働く場所に限定されない。</a:t>
                      </a:r>
                    </a:p>
                    <a:p>
                      <a:pPr marL="171450" indent="-171450">
                        <a:buClr>
                          <a:srgbClr val="31926F"/>
                        </a:buClr>
                        <a:buFont typeface="Wingdings" panose="05000000000000000000" pitchFamily="2" charset="2"/>
                        <a:buChar char="l"/>
                      </a:pP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kumimoji="1" lang="ja-JP" altLang="en-US" sz="1200" dirty="0">
                          <a:latin typeface="BIZ UDPゴシック" panose="020B0400000000000000" pitchFamily="50" charset="-128"/>
                          <a:ea typeface="BIZ UDPゴシック" panose="020B0400000000000000" pitchFamily="50" charset="-128"/>
                        </a:rPr>
                        <a:t>と</a:t>
                      </a:r>
                      <a:r>
                        <a:rPr kumimoji="1" lang="en-US" altLang="ja-JP" sz="1200" dirty="0">
                          <a:latin typeface="BIZ UDPゴシック" panose="020B0400000000000000" pitchFamily="50" charset="-128"/>
                          <a:ea typeface="BIZ UDPゴシック" panose="020B0400000000000000" pitchFamily="50" charset="-128"/>
                        </a:rPr>
                        <a:t>Wi-Fi</a:t>
                      </a:r>
                      <a:r>
                        <a:rPr kumimoji="1" lang="ja-JP" altLang="en-US" sz="1200" dirty="0">
                          <a:latin typeface="BIZ UDPゴシック" panose="020B0400000000000000" pitchFamily="50" charset="-128"/>
                          <a:ea typeface="BIZ UDPゴシック" panose="020B0400000000000000" pitchFamily="50" charset="-128"/>
                        </a:rPr>
                        <a:t>経由での接続やモバイル通信キャリアの</a:t>
                      </a:r>
                      <a:r>
                        <a:rPr kumimoji="1" lang="en-US" altLang="ja-JP" sz="1200" u="wavyHeavy" baseline="0" dirty="0">
                          <a:uFill>
                            <a:solidFill>
                              <a:srgbClr val="31926F"/>
                            </a:solidFill>
                          </a:uFill>
                          <a:latin typeface="BIZ UDPゴシック" panose="020B0400000000000000" pitchFamily="50" charset="-128"/>
                          <a:ea typeface="BIZ UDPゴシック" panose="020B0400000000000000" pitchFamily="50" charset="-128"/>
                        </a:rPr>
                        <a:t>FMC</a:t>
                      </a:r>
                      <a:r>
                        <a:rPr kumimoji="1" lang="ja-JP" altLang="en-US" sz="1200" dirty="0">
                          <a:latin typeface="BIZ UDPゴシック" panose="020B0400000000000000" pitchFamily="50" charset="-128"/>
                          <a:ea typeface="BIZ UDPゴシック" panose="020B0400000000000000" pitchFamily="50" charset="-128"/>
                        </a:rPr>
                        <a:t>サービスを活用することにより、内線子機としても利用可能</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初期費用を大幅に削減可能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省スペース、両手が使用可能</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781875">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デメリット</a:t>
                      </a:r>
                    </a:p>
                  </a:txBody>
                  <a:tcPr marL="98694" marR="98694" marT="49347" marB="49347" vert="eaVert">
                    <a:lnR w="12700" cmpd="sng">
                      <a:noFill/>
                    </a:lnR>
                    <a:solidFill>
                      <a:srgbClr val="E8F09A"/>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初期費用が割高。</a:t>
                      </a:r>
                    </a:p>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導入・移設時に工事が必要。</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紛失・漏洩のリスクがある。</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内線利用には</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kumimoji="1" lang="ja-JP" altLang="en-US" sz="1200" u="wavyHeavy" baseline="0" dirty="0">
                          <a:uFill>
                            <a:solidFill>
                              <a:srgbClr val="31926F"/>
                            </a:solidFill>
                          </a:uFill>
                          <a:latin typeface="BIZ UDPゴシック" panose="020B0400000000000000" pitchFamily="50" charset="-128"/>
                          <a:ea typeface="BIZ UDPゴシック" panose="020B0400000000000000" pitchFamily="50" charset="-128"/>
                        </a:rPr>
                        <a:t>ベンダー</a:t>
                      </a:r>
                      <a:r>
                        <a:rPr kumimoji="1" lang="ja-JP" altLang="en-US" sz="1200" dirty="0">
                          <a:latin typeface="BIZ UDPゴシック" panose="020B0400000000000000" pitchFamily="50" charset="-128"/>
                          <a:ea typeface="BIZ UDPゴシック" panose="020B0400000000000000" pitchFamily="50" charset="-128"/>
                        </a:rPr>
                        <a:t>やモバイル通信キャリアのサービス契約が必要なケースが多く、ランニングコストが必要</a:t>
                      </a:r>
                    </a:p>
                    <a:p>
                      <a:pPr marL="171450" indent="-171450">
                        <a:buClr>
                          <a:srgbClr val="31926F"/>
                        </a:buClr>
                        <a:buFont typeface="Wingdings" panose="05000000000000000000" pitchFamily="2" charset="2"/>
                        <a:buChar char="l"/>
                      </a:pP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パソコンの起動が必要</a:t>
                      </a:r>
                      <a:endParaRPr kumimoji="1" lang="en-US" altLang="ja-JP" sz="1200" dirty="0">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ソフトフォン提供</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ベンダー</a:t>
                      </a:r>
                      <a:r>
                        <a:rPr kumimoji="1" lang="ja-JP" altLang="en-US" sz="1200" dirty="0">
                          <a:solidFill>
                            <a:schemeClr val="tx1"/>
                          </a:solidFill>
                          <a:latin typeface="BIZ UDPゴシック" panose="020B0400000000000000" pitchFamily="50" charset="-128"/>
                          <a:ea typeface="BIZ UDPゴシック" panose="020B0400000000000000" pitchFamily="50" charset="-128"/>
                        </a:rPr>
                        <a:t>へのランニングコストが必要</a:t>
                      </a:r>
                      <a:endParaRPr kumimoji="1" lang="ja-JP" altLang="en-US" sz="1200" strike="sngStrike"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473623317"/>
                  </a:ext>
                </a:extLst>
              </a:tr>
            </a:tbl>
          </a:graphicData>
        </a:graphic>
      </p:graphicFrame>
      <p:graphicFrame>
        <p:nvGraphicFramePr>
          <p:cNvPr id="20" name="表 80">
            <a:extLst>
              <a:ext uri="{FF2B5EF4-FFF2-40B4-BE49-F238E27FC236}">
                <a16:creationId xmlns:a16="http://schemas.microsoft.com/office/drawing/2014/main" id="{678314A2-F658-718A-69A7-2616BAEAA12D}"/>
              </a:ext>
            </a:extLst>
          </p:cNvPr>
          <p:cNvGraphicFramePr>
            <a:graphicFrameLocks noGrp="1"/>
          </p:cNvGraphicFramePr>
          <p:nvPr>
            <p:extLst>
              <p:ext uri="{D42A27DB-BD31-4B8C-83A1-F6EECF244321}">
                <p14:modId xmlns:p14="http://schemas.microsoft.com/office/powerpoint/2010/main" val="4274830597"/>
              </p:ext>
            </p:extLst>
          </p:nvPr>
        </p:nvGraphicFramePr>
        <p:xfrm>
          <a:off x="494949" y="8055837"/>
          <a:ext cx="6574964" cy="2002981"/>
        </p:xfrm>
        <a:graphic>
          <a:graphicData uri="http://schemas.openxmlformats.org/drawingml/2006/table">
            <a:tbl>
              <a:tblPr firstRow="1" firstCol="1">
                <a:tableStyleId>{F5AB1C69-6EDB-4FF4-983F-18BD219EF322}</a:tableStyleId>
              </a:tblPr>
              <a:tblGrid>
                <a:gridCol w="363600">
                  <a:extLst>
                    <a:ext uri="{9D8B030D-6E8A-4147-A177-3AD203B41FA5}">
                      <a16:colId xmlns:a16="http://schemas.microsoft.com/office/drawing/2014/main" val="1463933327"/>
                    </a:ext>
                  </a:extLst>
                </a:gridCol>
                <a:gridCol w="3105682">
                  <a:extLst>
                    <a:ext uri="{9D8B030D-6E8A-4147-A177-3AD203B41FA5}">
                      <a16:colId xmlns:a16="http://schemas.microsoft.com/office/drawing/2014/main" val="3349740182"/>
                    </a:ext>
                  </a:extLst>
                </a:gridCol>
                <a:gridCol w="3105682">
                  <a:extLst>
                    <a:ext uri="{9D8B030D-6E8A-4147-A177-3AD203B41FA5}">
                      <a16:colId xmlns:a16="http://schemas.microsoft.com/office/drawing/2014/main" val="543356180"/>
                    </a:ext>
                  </a:extLst>
                </a:gridCol>
              </a:tblGrid>
              <a:tr h="30066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98694" marR="98694" marT="49347" marB="49347">
                    <a:lnB w="38100" cmpd="sng">
                      <a:noFill/>
                    </a:lnB>
                    <a:solidFill>
                      <a:srgbClr val="31926F"/>
                    </a:solidFill>
                  </a:tcPr>
                </a:tc>
                <a:tc>
                  <a:txBody>
                    <a:bodyPr/>
                    <a:lstStyle/>
                    <a:p>
                      <a:pPr algn="ctr"/>
                      <a:r>
                        <a:rPr kumimoji="1" lang="ja-JP" altLang="en-US" sz="1200" u="none" dirty="0">
                          <a:latin typeface="BIZ UDPゴシック" panose="020B0400000000000000" pitchFamily="50" charset="-128"/>
                          <a:ea typeface="BIZ UDPゴシック" panose="020B0400000000000000" pitchFamily="50" charset="-128"/>
                        </a:rPr>
                        <a:t>オンプレミス</a:t>
                      </a:r>
                      <a:r>
                        <a:rPr kumimoji="1" lang="en-US" altLang="ja-JP" sz="1200" u="none" baseline="0" dirty="0">
                          <a:uFill>
                            <a:solidFill>
                              <a:srgbClr val="31926F"/>
                            </a:solidFill>
                          </a:uFill>
                          <a:latin typeface="BIZ UDPゴシック" panose="020B0400000000000000" pitchFamily="50" charset="-128"/>
                          <a:ea typeface="BIZ UDPゴシック" panose="020B0400000000000000" pitchFamily="50" charset="-128"/>
                        </a:rPr>
                        <a:t>PBX</a:t>
                      </a:r>
                    </a:p>
                  </a:txBody>
                  <a:tcPr marL="98694" marR="98694" marT="49347" marB="49347">
                    <a:lnB w="38100" cmpd="sng">
                      <a:noFill/>
                    </a:lnB>
                    <a:solidFill>
                      <a:srgbClr val="31926F"/>
                    </a:solidFill>
                  </a:tcPr>
                </a:tc>
                <a:tc>
                  <a:txBody>
                    <a:bodyPr/>
                    <a:lstStyle/>
                    <a:p>
                      <a:pPr algn="ctr"/>
                      <a:r>
                        <a:rPr kumimoji="1" lang="ja-JP" altLang="en-US" sz="1200" u="none" dirty="0">
                          <a:latin typeface="BIZ UDPゴシック" panose="020B0400000000000000" pitchFamily="50" charset="-128"/>
                          <a:ea typeface="BIZ UDPゴシック" panose="020B0400000000000000" pitchFamily="50" charset="-128"/>
                        </a:rPr>
                        <a:t>クラウド</a:t>
                      </a:r>
                      <a:r>
                        <a:rPr kumimoji="1" lang="en-US" altLang="ja-JP" sz="1200" u="none" baseline="0" dirty="0">
                          <a:uFill>
                            <a:solidFill>
                              <a:srgbClr val="31926F"/>
                            </a:solidFill>
                          </a:uFill>
                          <a:latin typeface="BIZ UDPゴシック" panose="020B0400000000000000" pitchFamily="50" charset="-128"/>
                          <a:ea typeface="BIZ UDPゴシック" panose="020B0400000000000000" pitchFamily="50" charset="-128"/>
                        </a:rPr>
                        <a:t>PBX</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787498">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メリット</a:t>
                      </a:r>
                    </a:p>
                  </a:txBody>
                  <a:tcPr marL="98694" marR="98694" marT="49347" marB="49347" vert="eaVert">
                    <a:lnR w="12700" cmpd="sng">
                      <a:noFill/>
                    </a:lnR>
                    <a:lnT w="12700" cap="flat" cmpd="sng" algn="ctr">
                      <a:noFill/>
                      <a:prstDash val="solid"/>
                      <a:round/>
                      <a:headEnd type="none" w="med" len="med"/>
                      <a:tailEnd type="none" w="med" len="med"/>
                    </a:lnT>
                    <a:solidFill>
                      <a:srgbClr val="E8F09A"/>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占有して利用できるのでメンテナンスによる利用停止などは自己都合で調整可能</a:t>
                      </a:r>
                    </a:p>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カスタマイズ性に優れている。</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初期費用を大幅に削減可能</a:t>
                      </a: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577900507"/>
                  </a:ext>
                </a:extLst>
              </a:tr>
              <a:tr h="914819">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デメリット</a:t>
                      </a:r>
                    </a:p>
                  </a:txBody>
                  <a:tcPr marL="98694" marR="98694" marT="49347" marB="49347" vert="eaVert">
                    <a:lnR w="12700" cmpd="sng">
                      <a:noFill/>
                    </a:lnR>
                    <a:solidFill>
                      <a:srgbClr val="E8F09A"/>
                    </a:solidFill>
                  </a:tcPr>
                </a:tc>
                <a:tc>
                  <a:txBody>
                    <a:bodyPr/>
                    <a:lstStyle/>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導入に時間が必要、交換機設置の場所が必要</a:t>
                      </a:r>
                    </a:p>
                    <a:p>
                      <a:pPr marL="171450" marR="0" lvl="0" indent="-171450" algn="l" defTabSz="1425495" rtl="0" eaLnBrk="1" fontAlgn="auto" latinLnBrk="0" hangingPunct="1">
                        <a:lnSpc>
                          <a:spcPct val="100000"/>
                        </a:lnSpc>
                        <a:spcBef>
                          <a:spcPts val="0"/>
                        </a:spcBef>
                        <a:spcAft>
                          <a:spcPts val="0"/>
                        </a:spcAft>
                        <a:buClr>
                          <a:srgbClr val="31926F"/>
                        </a:buClr>
                        <a:buSzTx/>
                        <a:buFont typeface="Wingdings" panose="05000000000000000000" pitchFamily="2" charset="2"/>
                        <a:buChar char="l"/>
                        <a:tabLst/>
                        <a:defRPr/>
                      </a:pPr>
                      <a:r>
                        <a:rPr kumimoji="1" lang="ja-JP" altLang="en-US" sz="1200" dirty="0">
                          <a:latin typeface="BIZ UDPゴシック" panose="020B0400000000000000" pitchFamily="50" charset="-128"/>
                          <a:ea typeface="BIZ UDPゴシック" panose="020B0400000000000000" pitchFamily="50" charset="-128"/>
                        </a:rPr>
                        <a:t>保守・メンテナンスのコストがかかる。</a:t>
                      </a:r>
                    </a:p>
                  </a:txBody>
                  <a:tcPr marL="98694" marR="98694" marT="49347" marB="49347">
                    <a:lnL w="12700" cmpd="sng">
                      <a:noFill/>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tc>
                  <a:txBody>
                    <a:bodyPr/>
                    <a:lstStyle/>
                    <a:p>
                      <a:pPr marL="171450" indent="-171450">
                        <a:buClr>
                          <a:srgbClr val="31926F"/>
                        </a:buClr>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rPr>
                        <a:t>利用料制でありランニングコストがかかる。</a:t>
                      </a:r>
                      <a:endParaRPr kumimoji="1" lang="en-US" altLang="ja-JP" sz="1200" dirty="0">
                        <a:latin typeface="BIZ UDPゴシック" panose="020B0400000000000000" pitchFamily="50" charset="-128"/>
                        <a:ea typeface="BIZ UDPゴシック" panose="020B0400000000000000" pitchFamily="50" charset="-128"/>
                      </a:endParaRPr>
                    </a:p>
                  </a:txBody>
                  <a:tcPr marL="98694" marR="98694" marT="49347" marB="49347">
                    <a:lnL w="12700" cap="flat" cmpd="sng" algn="ctr">
                      <a:solidFill>
                        <a:srgbClr val="CDD6D5"/>
                      </a:solidFill>
                      <a:prstDash val="solid"/>
                      <a:round/>
                      <a:headEnd type="none" w="med" len="med"/>
                      <a:tailEnd type="none" w="med" len="med"/>
                    </a:lnL>
                    <a:lnR w="12700" cap="flat" cmpd="sng" algn="ctr">
                      <a:solidFill>
                        <a:srgbClr val="CDD6D5"/>
                      </a:solidFill>
                      <a:prstDash val="solid"/>
                      <a:round/>
                      <a:headEnd type="none" w="med" len="med"/>
                      <a:tailEnd type="none" w="med" len="med"/>
                    </a:lnR>
                    <a:lnT w="12700" cap="flat" cmpd="sng" algn="ctr">
                      <a:solidFill>
                        <a:srgbClr val="CDD6D5"/>
                      </a:solidFill>
                      <a:prstDash val="solid"/>
                      <a:round/>
                      <a:headEnd type="none" w="med" len="med"/>
                      <a:tailEnd type="none" w="med" len="med"/>
                    </a:lnT>
                    <a:lnB w="12700" cap="flat" cmpd="sng" algn="ctr">
                      <a:solidFill>
                        <a:srgbClr val="CDD6D5"/>
                      </a:solidFill>
                      <a:prstDash val="solid"/>
                      <a:round/>
                      <a:headEnd type="none" w="med" len="med"/>
                      <a:tailEnd type="none" w="med" len="med"/>
                    </a:lnB>
                    <a:solidFill>
                      <a:schemeClr val="bg1"/>
                    </a:solidFill>
                  </a:tcPr>
                </a:tc>
                <a:extLst>
                  <a:ext uri="{0D108BD9-81ED-4DB2-BD59-A6C34878D82A}">
                    <a16:rowId xmlns:a16="http://schemas.microsoft.com/office/drawing/2014/main" val="1473623317"/>
                  </a:ext>
                </a:extLst>
              </a:tr>
            </a:tbl>
          </a:graphicData>
        </a:graphic>
      </p:graphicFrame>
    </p:spTree>
    <p:extLst>
      <p:ext uri="{BB962C8B-B14F-4D97-AF65-F5344CB8AC3E}">
        <p14:creationId xmlns:p14="http://schemas.microsoft.com/office/powerpoint/2010/main" val="1005202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72</a:t>
            </a:fld>
            <a:endParaRPr kumimoji="1" lang="ja-JP" altLang="en-US" dirty="0"/>
          </a:p>
        </p:txBody>
      </p:sp>
      <p:sp>
        <p:nvSpPr>
          <p:cNvPr id="12" name="テキスト プレースホルダー 11">
            <a:extLst>
              <a:ext uri="{FF2B5EF4-FFF2-40B4-BE49-F238E27FC236}">
                <a16:creationId xmlns:a16="http://schemas.microsoft.com/office/drawing/2014/main" id="{DF4C2495-E079-DE16-B211-60EBBD1C15A0}"/>
              </a:ext>
            </a:extLst>
          </p:cNvPr>
          <p:cNvSpPr>
            <a:spLocks noGrp="1"/>
          </p:cNvSpPr>
          <p:nvPr>
            <p:ph type="body" sz="quarter" idx="14"/>
          </p:nvPr>
        </p:nvSpPr>
        <p:spPr>
          <a:xfrm>
            <a:off x="4986978" y="361990"/>
            <a:ext cx="2068859" cy="166199"/>
          </a:xfrm>
        </p:spPr>
        <p:txBody>
          <a:bodyPr/>
          <a:lstStyle/>
          <a:p>
            <a:r>
              <a:rPr lang="en-US" altLang="ja-JP" dirty="0"/>
              <a:t>4-13.</a:t>
            </a:r>
            <a:r>
              <a:rPr lang="ja-JP" altLang="en-US" dirty="0"/>
              <a:t> 電話システム</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3966265"/>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4362419"/>
            <a:ext cx="6552000" cy="398878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庁舎移転の際に、スマートフォンを内線電話化するモバイル通信キャリアの</a:t>
            </a:r>
            <a:r>
              <a:rPr lang="en-US" altLang="ja-JP" sz="1200" u="wavyHeavy" dirty="0">
                <a:uFill>
                  <a:solidFill>
                    <a:srgbClr val="31926F"/>
                  </a:solidFill>
                </a:uFill>
              </a:rPr>
              <a:t>FMC</a:t>
            </a:r>
            <a:r>
              <a:rPr lang="ja-JP" altLang="en-US" sz="1200" dirty="0"/>
              <a:t>サービスを一部導入。メリットとしては、現場に出ている職員と内線電話で連絡が取れることや部署のレイアウト変更時でも、配線を変える必要が無いことが挙げられる。今後は、全庁的に</a:t>
            </a:r>
            <a:r>
              <a:rPr lang="en-US" altLang="ja-JP" sz="1200" u="wavyHeavy" dirty="0">
                <a:uFill>
                  <a:solidFill>
                    <a:srgbClr val="31926F"/>
                  </a:solidFill>
                </a:uFill>
              </a:rPr>
              <a:t>FMC</a:t>
            </a:r>
            <a:r>
              <a:rPr lang="ja-JP" altLang="en-US" sz="1200" dirty="0"/>
              <a:t>サービスに置き換えていくことも検討している。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外線電話・内線電話のいずれについても、各職員のパソコンから</a:t>
            </a:r>
            <a:r>
              <a:rPr lang="en-US" altLang="ja-JP" sz="1200" dirty="0"/>
              <a:t>Teams</a:t>
            </a:r>
            <a:r>
              <a:rPr lang="ja-JP" altLang="en-US" sz="1200" dirty="0"/>
              <a:t>を利用して直接応対することが可能である。また、隣り合った一定数の机を単位として固定電話機を設けており、外線からの電話をそこでいったん受けて、各職員の</a:t>
            </a:r>
            <a:r>
              <a:rPr lang="en-US" altLang="ja-JP" sz="1200" dirty="0"/>
              <a:t>Teams</a:t>
            </a:r>
            <a:r>
              <a:rPr lang="ja-JP" altLang="en-US" sz="1200" dirty="0"/>
              <a:t>へ転送することも可能である。各職員には、端末と一緒にヘッドセットも調達し、貸与している。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2-1.(11)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京都府向日市</a:t>
            </a:r>
            <a:endParaRPr kumimoji="1" lang="zh-TW" altLang="en-US"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旧庁舎では、電話の契約回線数が多く、占有している部署の把握も煩雑だったため、建て替えを契機にクラウド</a:t>
            </a:r>
            <a:r>
              <a:rPr lang="en-US" altLang="ja-JP" sz="1200" u="wavyHeavy" dirty="0">
                <a:uFill>
                  <a:solidFill>
                    <a:srgbClr val="31926F"/>
                  </a:solidFill>
                </a:uFill>
              </a:rPr>
              <a:t>PBX</a:t>
            </a:r>
            <a:r>
              <a:rPr lang="ja-JP" altLang="en-US" sz="1200" dirty="0"/>
              <a:t>を導入し、集約を図った。</a:t>
            </a:r>
          </a:p>
          <a:p>
            <a:pPr marL="0" indent="144000" algn="just" fontAlgn="ctr">
              <a:lnSpc>
                <a:spcPct val="120000"/>
              </a:lnSpc>
              <a:spcBef>
                <a:spcPts val="0"/>
              </a:spcBef>
              <a:buNone/>
            </a:pPr>
            <a:r>
              <a:rPr lang="ja-JP" altLang="en-US" sz="1200" dirty="0"/>
              <a:t>市庁舎全体で</a:t>
            </a:r>
            <a:r>
              <a:rPr lang="en-US" altLang="ja-JP" sz="1200" dirty="0"/>
              <a:t>1</a:t>
            </a:r>
            <a:r>
              <a:rPr lang="ja-JP" altLang="en-US" sz="1200" dirty="0"/>
              <a:t>日に</a:t>
            </a:r>
            <a:r>
              <a:rPr lang="en-US" altLang="ja-JP" sz="1200" dirty="0"/>
              <a:t>1,500</a:t>
            </a:r>
            <a:r>
              <a:rPr lang="ja-JP" altLang="en-US" sz="1200" dirty="0"/>
              <a:t>件ほどの電話による問合せがあるが、全ての通話を録音し、いつどの部署がどの電話番号に対応したのかといった履歴を一括して管理できるようにしている。録音は一定件数以上を超えると古いものから順次消去されるが、平均で</a:t>
            </a:r>
            <a:r>
              <a:rPr lang="en-US" altLang="ja-JP" sz="1200" dirty="0"/>
              <a:t>2</a:t>
            </a:r>
            <a:r>
              <a:rPr lang="ja-JP" altLang="en-US" sz="1200" dirty="0"/>
              <a:t>ヵ月程度は残っている。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865080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902008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電話システムを検討するに当たっては、当該施策と関連性が高い以下の戦略についても参照されたい。</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1766730"/>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機器の設置スペース確保</a:t>
            </a:r>
          </a:p>
          <a:p>
            <a:pPr marL="0" indent="144000" algn="just" fontAlgn="ctr">
              <a:lnSpc>
                <a:spcPct val="120000"/>
              </a:lnSpc>
              <a:spcBef>
                <a:spcPts val="0"/>
              </a:spcBef>
              <a:buNone/>
            </a:pPr>
            <a:r>
              <a:rPr lang="ja-JP" altLang="en-US" sz="1200" dirty="0"/>
              <a:t>オンプレミス</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PBX</a:t>
            </a:r>
            <a:r>
              <a:rPr lang="ja-JP" altLang="en-US" sz="1200" dirty="0"/>
              <a:t>を使用する場合には、庁舎内に設置スペースが必要となる。また複数拠点で使用する場合には、各拠点に設置する必要がある。</a:t>
            </a:r>
          </a:p>
        </p:txBody>
      </p:sp>
      <p:sp>
        <p:nvSpPr>
          <p:cNvPr id="34" name="コンテンツ プレースホルダー 17">
            <a:extLst>
              <a:ext uri="{FF2B5EF4-FFF2-40B4-BE49-F238E27FC236}">
                <a16:creationId xmlns:a16="http://schemas.microsoft.com/office/drawing/2014/main" id="{A828BAB2-C672-3010-851F-A70CE8108BD4}"/>
              </a:ext>
            </a:extLst>
          </p:cNvPr>
          <p:cNvSpPr txBox="1">
            <a:spLocks/>
          </p:cNvSpPr>
          <p:nvPr/>
        </p:nvSpPr>
        <p:spPr>
          <a:xfrm>
            <a:off x="1514323" y="2768142"/>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障害物や利用帯域の確認</a:t>
            </a:r>
          </a:p>
          <a:p>
            <a:pPr marL="0" indent="144000" algn="just" fontAlgn="ctr">
              <a:lnSpc>
                <a:spcPct val="120000"/>
              </a:lnSpc>
              <a:spcBef>
                <a:spcPts val="0"/>
              </a:spcBef>
              <a:buNone/>
            </a:pPr>
            <a:r>
              <a:rPr lang="en-US" altLang="ja-JP" sz="1200" dirty="0"/>
              <a:t>Wi-Fi</a:t>
            </a:r>
            <a:r>
              <a:rPr lang="ja-JP" altLang="en-US" sz="1200" dirty="0"/>
              <a:t>を利用して、スマートフォンで内線通信を行う場合、サービスエリア確保のためのアクセスポイントの設置場所や、</a:t>
            </a:r>
            <a:r>
              <a:rPr lang="en-US" altLang="ja-JP" sz="1200" dirty="0"/>
              <a:t>Wi-Fi</a:t>
            </a:r>
            <a:r>
              <a:rPr lang="ja-JP" altLang="en-US" sz="1200" dirty="0"/>
              <a:t>での他通信を含む接続数・利用帯域等に留意が必要である。</a:t>
            </a:r>
          </a:p>
        </p:txBody>
      </p:sp>
      <p:grpSp>
        <p:nvGrpSpPr>
          <p:cNvPr id="2" name="グループ化 1">
            <a:extLst>
              <a:ext uri="{FF2B5EF4-FFF2-40B4-BE49-F238E27FC236}">
                <a16:creationId xmlns:a16="http://schemas.microsoft.com/office/drawing/2014/main" id="{5A242F12-7A35-469A-90B4-D4B9DEAE6A5D}"/>
              </a:ext>
            </a:extLst>
          </p:cNvPr>
          <p:cNvGrpSpPr/>
          <p:nvPr/>
        </p:nvGrpSpPr>
        <p:grpSpPr>
          <a:xfrm>
            <a:off x="504000" y="9619949"/>
            <a:ext cx="6552000" cy="476060"/>
            <a:chOff x="504000" y="5070809"/>
            <a:chExt cx="6552000" cy="476060"/>
          </a:xfrm>
        </p:grpSpPr>
        <p:sp>
          <p:nvSpPr>
            <p:cNvPr id="4" name="正方形/長方形 3">
              <a:extLst>
                <a:ext uri="{FF2B5EF4-FFF2-40B4-BE49-F238E27FC236}">
                  <a16:creationId xmlns:a16="http://schemas.microsoft.com/office/drawing/2014/main" id="{62D72F79-093B-9C72-E651-E81917317D0C}"/>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C2D45A9-2F6E-A1A2-ACDD-90C84958A93A}"/>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8" name="Freeform 11">
            <a:extLst>
              <a:ext uri="{FF2B5EF4-FFF2-40B4-BE49-F238E27FC236}">
                <a16:creationId xmlns:a16="http://schemas.microsoft.com/office/drawing/2014/main" id="{5F2D8975-90EE-169F-DDFB-EC49DFE1C254}"/>
              </a:ext>
            </a:extLst>
          </p:cNvPr>
          <p:cNvSpPr>
            <a:spLocks noChangeAspect="1" noEditPoints="1"/>
          </p:cNvSpPr>
          <p:nvPr/>
        </p:nvSpPr>
        <p:spPr bwMode="auto">
          <a:xfrm>
            <a:off x="530196" y="1815458"/>
            <a:ext cx="825606" cy="82800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9" name="グループ化 8">
            <a:extLst>
              <a:ext uri="{FF2B5EF4-FFF2-40B4-BE49-F238E27FC236}">
                <a16:creationId xmlns:a16="http://schemas.microsoft.com/office/drawing/2014/main" id="{51B62C27-4DEB-FD3D-4628-4FD49825633B}"/>
              </a:ext>
            </a:extLst>
          </p:cNvPr>
          <p:cNvGrpSpPr>
            <a:grpSpLocks noChangeAspect="1"/>
          </p:cNvGrpSpPr>
          <p:nvPr/>
        </p:nvGrpSpPr>
        <p:grpSpPr>
          <a:xfrm>
            <a:off x="512117" y="2879692"/>
            <a:ext cx="720000" cy="703219"/>
            <a:chOff x="697350" y="3547520"/>
            <a:chExt cx="771546" cy="753564"/>
          </a:xfrm>
        </p:grpSpPr>
        <p:sp>
          <p:nvSpPr>
            <p:cNvPr id="11" name="Freeform 13">
              <a:extLst>
                <a:ext uri="{FF2B5EF4-FFF2-40B4-BE49-F238E27FC236}">
                  <a16:creationId xmlns:a16="http://schemas.microsoft.com/office/drawing/2014/main" id="{620DE33F-7A53-7E0C-E20D-137F9519954B}"/>
                </a:ext>
              </a:extLst>
            </p:cNvPr>
            <p:cNvSpPr>
              <a:spLocks noEditPoints="1"/>
            </p:cNvSpPr>
            <p:nvPr/>
          </p:nvSpPr>
          <p:spPr bwMode="auto">
            <a:xfrm>
              <a:off x="697350" y="3547520"/>
              <a:ext cx="445221" cy="445865"/>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31926F"/>
            </a:solidFill>
            <a:ln w="12700">
              <a:solidFill>
                <a:srgbClr val="31926F"/>
              </a:solid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14" name="Freeform 6">
              <a:extLst>
                <a:ext uri="{FF2B5EF4-FFF2-40B4-BE49-F238E27FC236}">
                  <a16:creationId xmlns:a16="http://schemas.microsoft.com/office/drawing/2014/main" id="{061A52A8-FCFD-EB6A-2AB3-EBE55577FE25}"/>
                </a:ext>
              </a:extLst>
            </p:cNvPr>
            <p:cNvSpPr>
              <a:spLocks noEditPoints="1"/>
            </p:cNvSpPr>
            <p:nvPr/>
          </p:nvSpPr>
          <p:spPr bwMode="auto">
            <a:xfrm rot="2195274">
              <a:off x="1179033" y="3785309"/>
              <a:ext cx="289863" cy="515775"/>
            </a:xfrm>
            <a:custGeom>
              <a:avLst/>
              <a:gdLst>
                <a:gd name="T0" fmla="*/ 208 w 227"/>
                <a:gd name="T1" fmla="*/ 0 h 408"/>
                <a:gd name="T2" fmla="*/ 20 w 227"/>
                <a:gd name="T3" fmla="*/ 0 h 408"/>
                <a:gd name="T4" fmla="*/ 0 w 227"/>
                <a:gd name="T5" fmla="*/ 20 h 408"/>
                <a:gd name="T6" fmla="*/ 0 w 227"/>
                <a:gd name="T7" fmla="*/ 387 h 408"/>
                <a:gd name="T8" fmla="*/ 20 w 227"/>
                <a:gd name="T9" fmla="*/ 408 h 408"/>
                <a:gd name="T10" fmla="*/ 208 w 227"/>
                <a:gd name="T11" fmla="*/ 408 h 408"/>
                <a:gd name="T12" fmla="*/ 227 w 227"/>
                <a:gd name="T13" fmla="*/ 387 h 408"/>
                <a:gd name="T14" fmla="*/ 227 w 227"/>
                <a:gd name="T15" fmla="*/ 20 h 408"/>
                <a:gd name="T16" fmla="*/ 208 w 227"/>
                <a:gd name="T17" fmla="*/ 0 h 408"/>
                <a:gd name="T18" fmla="*/ 204 w 227"/>
                <a:gd name="T19" fmla="*/ 375 h 408"/>
                <a:gd name="T20" fmla="*/ 194 w 227"/>
                <a:gd name="T21" fmla="*/ 385 h 408"/>
                <a:gd name="T22" fmla="*/ 33 w 227"/>
                <a:gd name="T23" fmla="*/ 385 h 408"/>
                <a:gd name="T24" fmla="*/ 23 w 227"/>
                <a:gd name="T25" fmla="*/ 375 h 408"/>
                <a:gd name="T26" fmla="*/ 23 w 227"/>
                <a:gd name="T27" fmla="*/ 32 h 408"/>
                <a:gd name="T28" fmla="*/ 33 w 227"/>
                <a:gd name="T29" fmla="*/ 22 h 408"/>
                <a:gd name="T30" fmla="*/ 194 w 227"/>
                <a:gd name="T31" fmla="*/ 22 h 408"/>
                <a:gd name="T32" fmla="*/ 204 w 227"/>
                <a:gd name="T33" fmla="*/ 32 h 408"/>
                <a:gd name="T34" fmla="*/ 204 w 227"/>
                <a:gd name="T35" fmla="*/ 375 h 408"/>
                <a:gd name="T36" fmla="*/ 74 w 227"/>
                <a:gd name="T37" fmla="*/ 349 h 408"/>
                <a:gd name="T38" fmla="*/ 153 w 227"/>
                <a:gd name="T39" fmla="*/ 349 h 408"/>
                <a:gd name="T40" fmla="*/ 153 w 227"/>
                <a:gd name="T41" fmla="*/ 365 h 408"/>
                <a:gd name="T42" fmla="*/ 74 w 227"/>
                <a:gd name="T43" fmla="*/ 365 h 408"/>
                <a:gd name="T44" fmla="*/ 74 w 227"/>
                <a:gd name="T45" fmla="*/ 34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408">
                  <a:moveTo>
                    <a:pt x="208" y="0"/>
                  </a:moveTo>
                  <a:cubicBezTo>
                    <a:pt x="20" y="0"/>
                    <a:pt x="20" y="0"/>
                    <a:pt x="20" y="0"/>
                  </a:cubicBezTo>
                  <a:cubicBezTo>
                    <a:pt x="9" y="0"/>
                    <a:pt x="0" y="9"/>
                    <a:pt x="0" y="20"/>
                  </a:cubicBezTo>
                  <a:cubicBezTo>
                    <a:pt x="0" y="387"/>
                    <a:pt x="0" y="387"/>
                    <a:pt x="0" y="387"/>
                  </a:cubicBezTo>
                  <a:cubicBezTo>
                    <a:pt x="0" y="398"/>
                    <a:pt x="9" y="407"/>
                    <a:pt x="20" y="408"/>
                  </a:cubicBezTo>
                  <a:cubicBezTo>
                    <a:pt x="208" y="408"/>
                    <a:pt x="208" y="408"/>
                    <a:pt x="208" y="408"/>
                  </a:cubicBezTo>
                  <a:cubicBezTo>
                    <a:pt x="218" y="407"/>
                    <a:pt x="227" y="398"/>
                    <a:pt x="227" y="387"/>
                  </a:cubicBezTo>
                  <a:cubicBezTo>
                    <a:pt x="227" y="20"/>
                    <a:pt x="227" y="20"/>
                    <a:pt x="227" y="20"/>
                  </a:cubicBezTo>
                  <a:cubicBezTo>
                    <a:pt x="227" y="9"/>
                    <a:pt x="218" y="0"/>
                    <a:pt x="208" y="0"/>
                  </a:cubicBezTo>
                  <a:close/>
                  <a:moveTo>
                    <a:pt x="204" y="375"/>
                  </a:moveTo>
                  <a:cubicBezTo>
                    <a:pt x="204" y="380"/>
                    <a:pt x="200" y="385"/>
                    <a:pt x="194" y="385"/>
                  </a:cubicBezTo>
                  <a:cubicBezTo>
                    <a:pt x="33" y="385"/>
                    <a:pt x="33" y="385"/>
                    <a:pt x="33" y="385"/>
                  </a:cubicBezTo>
                  <a:cubicBezTo>
                    <a:pt x="28" y="385"/>
                    <a:pt x="23" y="380"/>
                    <a:pt x="23" y="375"/>
                  </a:cubicBezTo>
                  <a:cubicBezTo>
                    <a:pt x="23" y="32"/>
                    <a:pt x="23" y="32"/>
                    <a:pt x="23" y="32"/>
                  </a:cubicBezTo>
                  <a:cubicBezTo>
                    <a:pt x="23" y="27"/>
                    <a:pt x="28" y="22"/>
                    <a:pt x="33" y="22"/>
                  </a:cubicBezTo>
                  <a:cubicBezTo>
                    <a:pt x="194" y="22"/>
                    <a:pt x="194" y="22"/>
                    <a:pt x="194" y="22"/>
                  </a:cubicBezTo>
                  <a:cubicBezTo>
                    <a:pt x="200" y="22"/>
                    <a:pt x="204" y="27"/>
                    <a:pt x="204" y="32"/>
                  </a:cubicBezTo>
                  <a:lnTo>
                    <a:pt x="204" y="375"/>
                  </a:lnTo>
                  <a:close/>
                  <a:moveTo>
                    <a:pt x="74" y="349"/>
                  </a:moveTo>
                  <a:cubicBezTo>
                    <a:pt x="153" y="349"/>
                    <a:pt x="153" y="349"/>
                    <a:pt x="153" y="349"/>
                  </a:cubicBezTo>
                  <a:cubicBezTo>
                    <a:pt x="153" y="365"/>
                    <a:pt x="153" y="365"/>
                    <a:pt x="153" y="365"/>
                  </a:cubicBezTo>
                  <a:cubicBezTo>
                    <a:pt x="74" y="365"/>
                    <a:pt x="74" y="365"/>
                    <a:pt x="74" y="365"/>
                  </a:cubicBezTo>
                  <a:lnTo>
                    <a:pt x="74" y="349"/>
                  </a:lnTo>
                  <a:close/>
                </a:path>
              </a:pathLst>
            </a:custGeom>
            <a:solidFill>
              <a:srgbClr val="31926F"/>
            </a:solidFill>
            <a:ln w="12700">
              <a:solidFill>
                <a:srgbClr val="31926F"/>
              </a:solid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Tree>
    <p:extLst>
      <p:ext uri="{BB962C8B-B14F-4D97-AF65-F5344CB8AC3E}">
        <p14:creationId xmlns:p14="http://schemas.microsoft.com/office/powerpoint/2010/main" val="1743206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a:xfrm>
            <a:off x="504000" y="830717"/>
            <a:ext cx="6552000" cy="553998"/>
          </a:xfrm>
        </p:spPr>
        <p:txBody>
          <a:bodyPr/>
          <a:lstStyle/>
          <a:p>
            <a:r>
              <a:rPr kumimoji="1" lang="en-US" altLang="ja-JP" dirty="0"/>
              <a:t>4-14. </a:t>
            </a:r>
            <a:r>
              <a:rPr kumimoji="1" lang="ja-JP" altLang="en-US" dirty="0"/>
              <a:t>　　　　　 柔軟な働き方を行うためのルール、</a:t>
            </a:r>
            <a:endParaRPr lang="en-US" altLang="ja-JP" dirty="0"/>
          </a:p>
          <a:p>
            <a:pPr indent="1764000">
              <a:spcBef>
                <a:spcPts val="0"/>
              </a:spcBef>
            </a:pPr>
            <a:r>
              <a:rPr kumimoji="1" lang="ja-JP" altLang="en-US" dirty="0"/>
              <a:t>在席管理、勤怠管理</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施策⑭</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610046"/>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dirty="0"/>
              <a:t>Activity Based Working</a:t>
            </a:r>
            <a:r>
              <a:rPr lang="ja-JP" altLang="en-US" sz="1200" dirty="0"/>
              <a:t>（</a:t>
            </a:r>
            <a:r>
              <a:rPr lang="en-US" altLang="ja-JP" sz="1200" u="wavyHeavy" dirty="0">
                <a:uFill>
                  <a:solidFill>
                    <a:srgbClr val="31926F"/>
                  </a:solidFill>
                </a:uFill>
              </a:rPr>
              <a:t>ABW</a:t>
            </a:r>
            <a:r>
              <a:rPr lang="ja-JP" altLang="en-US" sz="1200" dirty="0"/>
              <a:t>）やリモートワークといった「柔軟な働き方」を採り入れることで、職員の心身の健康維持、働く意欲の増進、知的生産性の向上が期待できる。対象となる部署や職員、業務、実施頻度（主にリモートワークの場合）等を定めるとともに、職員が適切な労働環境で働くことができるように、ルールの整備を行う必要がある。</a:t>
            </a:r>
            <a:endParaRPr lang="en-US" altLang="ja-JP" sz="1200" dirty="0"/>
          </a:p>
          <a:p>
            <a:pPr marL="0" indent="144000" algn="just" fontAlgn="ctr">
              <a:lnSpc>
                <a:spcPct val="120000"/>
              </a:lnSpc>
              <a:spcBef>
                <a:spcPts val="0"/>
              </a:spcBef>
              <a:buNone/>
            </a:pPr>
            <a:r>
              <a:rPr lang="ja-JP" altLang="en-US" sz="1200" dirty="0"/>
              <a:t>ここでは、在席管理、勤怠管理、情報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sz="1200" dirty="0"/>
              <a:t>の遵守について留意点を挙げる。</a:t>
            </a:r>
          </a:p>
        </p:txBody>
      </p:sp>
      <p:sp>
        <p:nvSpPr>
          <p:cNvPr id="18" name="コンテンツ プレースホルダー 17">
            <a:extLst>
              <a:ext uri="{FF2B5EF4-FFF2-40B4-BE49-F238E27FC236}">
                <a16:creationId xmlns:a16="http://schemas.microsoft.com/office/drawing/2014/main" id="{99E30508-86D1-8A4B-0438-FDB0D7D6EF1E}"/>
              </a:ext>
            </a:extLst>
          </p:cNvPr>
          <p:cNvSpPr txBox="1">
            <a:spLocks/>
          </p:cNvSpPr>
          <p:nvPr/>
        </p:nvSpPr>
        <p:spPr>
          <a:xfrm>
            <a:off x="519728" y="2890186"/>
            <a:ext cx="5398471"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600" b="1" dirty="0"/>
              <a:t>や</a:t>
            </a: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600" b="1" dirty="0"/>
              <a:t>を実施する際の在席管理</a:t>
            </a:r>
          </a:p>
        </p:txBody>
      </p:sp>
      <p:sp>
        <p:nvSpPr>
          <p:cNvPr id="23" name="コンテンツ プレースホルダー 17">
            <a:extLst>
              <a:ext uri="{FF2B5EF4-FFF2-40B4-BE49-F238E27FC236}">
                <a16:creationId xmlns:a16="http://schemas.microsoft.com/office/drawing/2014/main" id="{25530E3C-5C56-DB15-F86D-D426F83BFBC4}"/>
              </a:ext>
            </a:extLst>
          </p:cNvPr>
          <p:cNvSpPr txBox="1">
            <a:spLocks/>
          </p:cNvSpPr>
          <p:nvPr/>
        </p:nvSpPr>
        <p:spPr>
          <a:xfrm>
            <a:off x="519729" y="3296576"/>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庁内の職員に対面で声をかけたい場合等、場所を把握する必要がある時に、在席管理システムがあると便利である。座席の予約機能があれば、あらかじめ席を確保することも可能である。</a:t>
            </a:r>
          </a:p>
          <a:p>
            <a:pPr marL="0" indent="144000" algn="just" fontAlgn="ctr">
              <a:lnSpc>
                <a:spcPct val="120000"/>
              </a:lnSpc>
              <a:spcBef>
                <a:spcPts val="0"/>
              </a:spcBef>
              <a:buNone/>
            </a:pPr>
            <a:r>
              <a:rPr lang="ja-JP" altLang="en-US" sz="1200" dirty="0"/>
              <a:t>現在地の把握だけであれば、コミュニケーションツールや、ホワイトボードの利用も考えられる。</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と</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200" dirty="0"/>
              <a:t>では、必要度が異なるため、ワークスタイルに合わせた管理方法の検討が重要である。</a:t>
            </a:r>
          </a:p>
        </p:txBody>
      </p:sp>
      <p:sp>
        <p:nvSpPr>
          <p:cNvPr id="25" name="コンテンツ プレースホルダー 17">
            <a:extLst>
              <a:ext uri="{FF2B5EF4-FFF2-40B4-BE49-F238E27FC236}">
                <a16:creationId xmlns:a16="http://schemas.microsoft.com/office/drawing/2014/main" id="{6BAC3BEC-B7E4-8C66-13F0-109471F78E8B}"/>
              </a:ext>
            </a:extLst>
          </p:cNvPr>
          <p:cNvSpPr txBox="1">
            <a:spLocks/>
          </p:cNvSpPr>
          <p:nvPr/>
        </p:nvSpPr>
        <p:spPr>
          <a:xfrm>
            <a:off x="519728" y="4567056"/>
            <a:ext cx="5550872"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勤怠管理</a:t>
            </a:r>
          </a:p>
        </p:txBody>
      </p:sp>
      <p:sp>
        <p:nvSpPr>
          <p:cNvPr id="28" name="コンテンツ プレースホルダー 17">
            <a:extLst>
              <a:ext uri="{FF2B5EF4-FFF2-40B4-BE49-F238E27FC236}">
                <a16:creationId xmlns:a16="http://schemas.microsoft.com/office/drawing/2014/main" id="{7DF36DFF-0110-72E2-6416-62932783274F}"/>
              </a:ext>
            </a:extLst>
          </p:cNvPr>
          <p:cNvSpPr txBox="1">
            <a:spLocks/>
          </p:cNvSpPr>
          <p:nvPr/>
        </p:nvSpPr>
        <p:spPr>
          <a:xfrm>
            <a:off x="519729" y="4948046"/>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リモートワークを考慮し、出退勤の管理を電子化すると有効である。電子化することで、パソコンの操作ログ等と照合し、効果的な管理が可能となる。</a:t>
            </a:r>
          </a:p>
          <a:p>
            <a:pPr marL="0" indent="144000" algn="just" fontAlgn="ctr">
              <a:lnSpc>
                <a:spcPct val="120000"/>
              </a:lnSpc>
              <a:spcBef>
                <a:spcPts val="0"/>
              </a:spcBef>
              <a:buNone/>
            </a:pPr>
            <a:r>
              <a:rPr lang="ja-JP" altLang="en-US" sz="1200" dirty="0"/>
              <a:t>業務内容の報告については、上長が業務内容を把握できる程度の情報が必要であり、メールや電話、コミュニケーションツール等、様々な方法が考えられる。タスクが明確な業務であれば、タスク管理ツールの利用についても検討の余地がある。</a:t>
            </a:r>
          </a:p>
          <a:p>
            <a:pPr marL="0" indent="144000" algn="just" fontAlgn="ctr">
              <a:lnSpc>
                <a:spcPct val="120000"/>
              </a:lnSpc>
              <a:spcBef>
                <a:spcPts val="0"/>
              </a:spcBef>
              <a:buNone/>
            </a:pPr>
            <a:r>
              <a:rPr lang="ja-JP" altLang="en-US" sz="1200" dirty="0"/>
              <a:t>遠隔地の職員同士でコミュニケーションを取る際には、スケジュール管理ソフト等で管理することで、組織内の業務状況の把握や、別部署の職員の予定確認が容易になり、円滑に進めることができる。コミュニケーションツールの選定にあたっては、施策</a:t>
            </a:r>
            <a:r>
              <a:rPr lang="en-US" altLang="ja-JP" sz="1200" dirty="0"/>
              <a:t>4-10</a:t>
            </a:r>
            <a:r>
              <a:rPr lang="ja-JP" altLang="en-US" sz="1200" dirty="0"/>
              <a:t>コミュニケーションツールについても参照されたい。</a:t>
            </a:r>
          </a:p>
        </p:txBody>
      </p:sp>
      <p:sp>
        <p:nvSpPr>
          <p:cNvPr id="29" name="コンテンツ プレースホルダー 17">
            <a:extLst>
              <a:ext uri="{FF2B5EF4-FFF2-40B4-BE49-F238E27FC236}">
                <a16:creationId xmlns:a16="http://schemas.microsoft.com/office/drawing/2014/main" id="{6A02D3CB-8F26-DE63-3B02-4C83D5C4D6E6}"/>
              </a:ext>
            </a:extLst>
          </p:cNvPr>
          <p:cNvSpPr txBox="1">
            <a:spLocks/>
          </p:cNvSpPr>
          <p:nvPr/>
        </p:nvSpPr>
        <p:spPr>
          <a:xfrm>
            <a:off x="519728" y="7101827"/>
            <a:ext cx="2914351"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情報</a:t>
            </a:r>
            <a:r>
              <a:rPr kumimoji="1" lang="ja-JP" altLang="en-US" sz="16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sz="1600" b="1" dirty="0"/>
              <a:t>の遵守</a:t>
            </a:r>
          </a:p>
        </p:txBody>
      </p:sp>
      <p:sp>
        <p:nvSpPr>
          <p:cNvPr id="33" name="コンテンツ プレースホルダー 17">
            <a:extLst>
              <a:ext uri="{FF2B5EF4-FFF2-40B4-BE49-F238E27FC236}">
                <a16:creationId xmlns:a16="http://schemas.microsoft.com/office/drawing/2014/main" id="{9778A02F-DBF2-53EA-B804-77BF345DD6F0}"/>
              </a:ext>
            </a:extLst>
          </p:cNvPr>
          <p:cNvSpPr txBox="1">
            <a:spLocks/>
          </p:cNvSpPr>
          <p:nvPr/>
        </p:nvSpPr>
        <p:spPr>
          <a:xfrm>
            <a:off x="519729" y="7495517"/>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執務室外での業務に関しては、情報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を定め、これ</a:t>
            </a:r>
            <a:r>
              <a:rPr lang="ja-JP" altLang="en-US" sz="1200" dirty="0"/>
              <a:t>について職員の理解を深めるなどにより、確実にルールを遵守させる必要がある。</a:t>
            </a:r>
          </a:p>
          <a:p>
            <a:pPr marL="0" indent="144000" algn="just" fontAlgn="ctr">
              <a:lnSpc>
                <a:spcPct val="120000"/>
              </a:lnSpc>
              <a:spcBef>
                <a:spcPts val="0"/>
              </a:spcBef>
              <a:buNone/>
            </a:pPr>
            <a:r>
              <a:rPr lang="ja-JP" altLang="en-US" sz="1200" dirty="0"/>
              <a:t>「地方公共団体における情報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sz="1200" dirty="0"/>
              <a:t>に関するガイドライン</a:t>
            </a:r>
            <a:r>
              <a:rPr lang="en-US" altLang="ja-JP" sz="1200" dirty="0"/>
              <a:t>(</a:t>
            </a:r>
            <a:r>
              <a:rPr lang="ja-JP" altLang="en-US" sz="1200" dirty="0"/>
              <a:t>令和</a:t>
            </a:r>
            <a:r>
              <a:rPr lang="en-US" altLang="ja-JP" sz="1200" dirty="0"/>
              <a:t>5</a:t>
            </a:r>
            <a:r>
              <a:rPr lang="ja-JP" altLang="en-US" sz="1200" dirty="0"/>
              <a:t>年</a:t>
            </a:r>
            <a:r>
              <a:rPr lang="en-US" altLang="ja-JP" sz="1200" dirty="0"/>
              <a:t>3</a:t>
            </a:r>
            <a:r>
              <a:rPr lang="ja-JP" altLang="en-US" sz="1200" dirty="0"/>
              <a:t>月版</a:t>
            </a:r>
            <a:r>
              <a:rPr lang="en-US" altLang="ja-JP" sz="1200" dirty="0"/>
              <a:t>)</a:t>
            </a:r>
            <a:r>
              <a:rPr lang="ja-JP" altLang="en-US" sz="1200" baseline="30000" dirty="0"/>
              <a:t>*</a:t>
            </a:r>
            <a:r>
              <a:rPr lang="en-US" altLang="ja-JP" sz="1200" baseline="30000" dirty="0"/>
              <a:t>1</a:t>
            </a:r>
            <a:r>
              <a:rPr lang="ja-JP" altLang="en-US" sz="1200" dirty="0"/>
              <a:t>」では、定期的な情報セキュリティ研修の開催について触れられており、執務室外での使用は、情報漏洩リスクが高まるため、使用者のセキュリティ意識の向上が重要である。</a:t>
            </a:r>
          </a:p>
        </p:txBody>
      </p:sp>
      <p:sp>
        <p:nvSpPr>
          <p:cNvPr id="34" name="テキスト ボックス 33">
            <a:extLst>
              <a:ext uri="{FF2B5EF4-FFF2-40B4-BE49-F238E27FC236}">
                <a16:creationId xmlns:a16="http://schemas.microsoft.com/office/drawing/2014/main" id="{3DDC1176-1B3C-BB19-A525-E398053A70B5}"/>
              </a:ext>
            </a:extLst>
          </p:cNvPr>
          <p:cNvSpPr txBox="1"/>
          <p:nvPr/>
        </p:nvSpPr>
        <p:spPr>
          <a:xfrm>
            <a:off x="519728" y="8698274"/>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「地方公共団体における情報</a:t>
            </a:r>
            <a:r>
              <a:rPr kumimoji="1" lang="ja-JP" altLang="en-US" sz="8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lang="ja-JP" altLang="en-US" dirty="0"/>
              <a:t>に関するガイドライン</a:t>
            </a:r>
            <a:r>
              <a:rPr lang="en-US" altLang="ja-JP" dirty="0"/>
              <a:t>(</a:t>
            </a:r>
            <a:r>
              <a:rPr lang="ja-JP" altLang="en-US" dirty="0"/>
              <a:t>令和</a:t>
            </a:r>
            <a:r>
              <a:rPr lang="en-US" altLang="ja-JP" dirty="0"/>
              <a:t>5</a:t>
            </a:r>
            <a:r>
              <a:rPr lang="ja-JP" altLang="en-US" dirty="0"/>
              <a:t>年</a:t>
            </a:r>
            <a:r>
              <a:rPr lang="en-US" altLang="ja-JP" dirty="0"/>
              <a:t>3</a:t>
            </a:r>
            <a:r>
              <a:rPr lang="ja-JP" altLang="en-US" dirty="0"/>
              <a:t>月版</a:t>
            </a:r>
            <a:r>
              <a:rPr lang="en-US" altLang="ja-JP" dirty="0"/>
              <a:t>)</a:t>
            </a:r>
            <a:r>
              <a:rPr lang="ja-JP" altLang="en-US" dirty="0"/>
              <a:t>」総務省</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5"/>
              </a:rPr>
              <a:t>https://www.soumu.go.jp/main_content/000870997.pdf</a:t>
            </a:r>
            <a:r>
              <a:rPr lang="ja-JP" altLang="en-US" dirty="0"/>
              <a:t>）</a:t>
            </a:r>
            <a:endParaRPr lang="en-US" altLang="ja-JP" dirty="0"/>
          </a:p>
        </p:txBody>
      </p:sp>
      <p:sp>
        <p:nvSpPr>
          <p:cNvPr id="15" name="スライド番号プレースホルダー 2">
            <a:extLst>
              <a:ext uri="{FF2B5EF4-FFF2-40B4-BE49-F238E27FC236}">
                <a16:creationId xmlns:a16="http://schemas.microsoft.com/office/drawing/2014/main" id="{3548F500-9315-A0F7-4D95-58C9A75E97F8}"/>
              </a:ext>
            </a:extLst>
          </p:cNvPr>
          <p:cNvSpPr>
            <a:spLocks noGrp="1"/>
          </p:cNvSpPr>
          <p:nvPr>
            <p:ph type="sldNum" sz="quarter" idx="12"/>
          </p:nvPr>
        </p:nvSpPr>
        <p:spPr>
          <a:xfrm>
            <a:off x="2919453" y="10413491"/>
            <a:ext cx="1700927" cy="153888"/>
          </a:xfrm>
        </p:spPr>
        <p:txBody>
          <a:bodyPr/>
          <a:lstStyle/>
          <a:p>
            <a:fld id="{741C99BD-4CB3-4AB8-B45E-067A6B3414C4}" type="slidenum">
              <a:rPr kumimoji="1" lang="ja-JP" altLang="en-US" smtClean="0"/>
              <a:pPr/>
              <a:t>73</a:t>
            </a:fld>
            <a:endParaRPr kumimoji="1" lang="ja-JP" altLang="en-US" dirty="0"/>
          </a:p>
        </p:txBody>
      </p:sp>
    </p:spTree>
    <p:extLst>
      <p:ext uri="{BB962C8B-B14F-4D97-AF65-F5344CB8AC3E}">
        <p14:creationId xmlns:p14="http://schemas.microsoft.com/office/powerpoint/2010/main" val="3584460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74</a:t>
            </a:fld>
            <a:endParaRPr kumimoji="1" lang="ja-JP" altLang="en-US" dirty="0"/>
          </a:p>
        </p:txBody>
      </p:sp>
      <p:sp>
        <p:nvSpPr>
          <p:cNvPr id="9" name="テキスト プレースホルダー 8">
            <a:extLst>
              <a:ext uri="{FF2B5EF4-FFF2-40B4-BE49-F238E27FC236}">
                <a16:creationId xmlns:a16="http://schemas.microsoft.com/office/drawing/2014/main" id="{5FFC4B8D-A4DF-93A7-11A5-54D323E131B7}"/>
              </a:ext>
            </a:extLst>
          </p:cNvPr>
          <p:cNvSpPr>
            <a:spLocks noGrp="1"/>
          </p:cNvSpPr>
          <p:nvPr>
            <p:ph type="body" sz="quarter" idx="14"/>
          </p:nvPr>
        </p:nvSpPr>
        <p:spPr>
          <a:xfrm>
            <a:off x="2819400" y="361990"/>
            <a:ext cx="4236437" cy="166199"/>
          </a:xfrm>
        </p:spPr>
        <p:txBody>
          <a:bodyPr/>
          <a:lstStyle/>
          <a:p>
            <a:r>
              <a:rPr lang="en-US" altLang="ja-JP" dirty="0"/>
              <a:t>4-14.</a:t>
            </a:r>
            <a:r>
              <a:rPr lang="ja-JP" altLang="en-US" dirty="0"/>
              <a:t> 柔軟な働き方を行うためのルール、在席管理、勤怠管理</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2942559"/>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331183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柔軟な働き方を行うためのルール、在席管理、勤怠管理を検討するに当たっては、当該施策と関連性が高い以下の戦略についても参照されたい。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896218D3-540E-1994-7F57-33FA5184875A}"/>
              </a:ext>
            </a:extLst>
          </p:cNvPr>
          <p:cNvGrpSpPr/>
          <p:nvPr/>
        </p:nvGrpSpPr>
        <p:grpSpPr>
          <a:xfrm>
            <a:off x="504000" y="3905885"/>
            <a:ext cx="6552000" cy="476060"/>
            <a:chOff x="504000" y="5070809"/>
            <a:chExt cx="6552000" cy="476060"/>
          </a:xfrm>
        </p:grpSpPr>
        <p:sp>
          <p:nvSpPr>
            <p:cNvPr id="49" name="正方形/長方形 48">
              <a:extLst>
                <a:ext uri="{FF2B5EF4-FFF2-40B4-BE49-F238E27FC236}">
                  <a16:creationId xmlns:a16="http://schemas.microsoft.com/office/drawing/2014/main" id="{96A167BF-0D2D-066B-6494-8F483714F0BB}"/>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5621F9D-A3EC-AF4F-14D3-AFFE66A1C5EE}"/>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C4BCB68C-55F6-73FF-EE54-8A2338448CC6}"/>
              </a:ext>
            </a:extLst>
          </p:cNvPr>
          <p:cNvGrpSpPr/>
          <p:nvPr/>
        </p:nvGrpSpPr>
        <p:grpSpPr>
          <a:xfrm>
            <a:off x="503196" y="1362469"/>
            <a:ext cx="6552000" cy="252000"/>
            <a:chOff x="504000" y="5705617"/>
            <a:chExt cx="6552000" cy="252000"/>
          </a:xfrm>
        </p:grpSpPr>
        <p:sp>
          <p:nvSpPr>
            <p:cNvPr id="8" name="正方形/長方形 7">
              <a:extLst>
                <a:ext uri="{FF2B5EF4-FFF2-40B4-BE49-F238E27FC236}">
                  <a16:creationId xmlns:a16="http://schemas.microsoft.com/office/drawing/2014/main" id="{08FCF4F5-39A0-4220-67D3-A75EB02BE96C}"/>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843A2B86-CFB5-F77B-325D-0ED14BD2608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1" name="コンテンツ プレースホルダー 17">
            <a:extLst>
              <a:ext uri="{FF2B5EF4-FFF2-40B4-BE49-F238E27FC236}">
                <a16:creationId xmlns:a16="http://schemas.microsoft.com/office/drawing/2014/main" id="{F47ECDF6-E513-06BB-5F97-E735D39F2674}"/>
              </a:ext>
            </a:extLst>
          </p:cNvPr>
          <p:cNvSpPr txBox="1">
            <a:spLocks/>
          </p:cNvSpPr>
          <p:nvPr/>
        </p:nvSpPr>
        <p:spPr>
          <a:xfrm>
            <a:off x="1521960" y="1758674"/>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座席の形態に合わせた検討</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グループアドレス</a:t>
            </a:r>
            <a:r>
              <a:rPr lang="ja-JP" altLang="en-US" sz="1200" dirty="0"/>
              <a:t>、固定席のうち、どの形態を選択するかによって、在席管理の必要性が変わるため、執務室内の計画時に併せて検討する必要がある。</a:t>
            </a:r>
          </a:p>
        </p:txBody>
      </p:sp>
      <p:pic>
        <p:nvPicPr>
          <p:cNvPr id="12" name="図 11" descr="アイコン が含まれている画像&#10;&#10;自動的に生成された説明">
            <a:extLst>
              <a:ext uri="{FF2B5EF4-FFF2-40B4-BE49-F238E27FC236}">
                <a16:creationId xmlns:a16="http://schemas.microsoft.com/office/drawing/2014/main" id="{27809DA9-F823-2C99-E6B2-F87D7277F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75" y="1778175"/>
            <a:ext cx="828000" cy="828000"/>
          </a:xfrm>
          <a:prstGeom prst="rect">
            <a:avLst/>
          </a:prstGeom>
        </p:spPr>
      </p:pic>
    </p:spTree>
    <p:extLst>
      <p:ext uri="{BB962C8B-B14F-4D97-AF65-F5344CB8AC3E}">
        <p14:creationId xmlns:p14="http://schemas.microsoft.com/office/powerpoint/2010/main" val="2276986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4-15. </a:t>
            </a:r>
            <a:r>
              <a:rPr kumimoji="1" lang="ja-JP" altLang="en-US" dirty="0"/>
              <a:t>　　　　　 什器、モバイル電源</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施策⑮</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従来の固定席の執務室では、各職員が、それぞれ自席に文具や私物を用意し、執務環境を整えていた。自席に縛られない柔軟な働き方が推進されると、コストカットを兼ねてデスクや物品が共有化され、私物は減少傾向にある。働き方の変化とともに、必要とされる什器も変化しているため、最適な什器を配置することが重要である。</a:t>
            </a:r>
          </a:p>
          <a:p>
            <a:pPr marL="0" indent="144000" algn="just" fontAlgn="ctr">
              <a:lnSpc>
                <a:spcPct val="120000"/>
              </a:lnSpc>
              <a:spcBef>
                <a:spcPts val="0"/>
              </a:spcBef>
              <a:buNone/>
            </a:pPr>
            <a:r>
              <a:rPr lang="ja-JP" altLang="en-US" sz="1200" dirty="0"/>
              <a:t>ここでは、</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フリーアドレス</a:t>
            </a:r>
            <a:r>
              <a:rPr lang="ja-JP" altLang="en-US" sz="1200" dirty="0"/>
              <a:t>に適した什器として一例を挙げる。</a:t>
            </a:r>
          </a:p>
        </p:txBody>
      </p:sp>
      <p:pic>
        <p:nvPicPr>
          <p:cNvPr id="5" name="図 4" descr="テーブル が含まれている画像&#10;&#10;自動的に生成された説明">
            <a:extLst>
              <a:ext uri="{FF2B5EF4-FFF2-40B4-BE49-F238E27FC236}">
                <a16:creationId xmlns:a16="http://schemas.microsoft.com/office/drawing/2014/main" id="{AEBE0D78-AFA1-A127-2588-35E8A4ABA40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7618" y="5134903"/>
            <a:ext cx="2835847" cy="1901967"/>
          </a:xfrm>
          <a:prstGeom prst="rect">
            <a:avLst/>
          </a:prstGeom>
        </p:spPr>
      </p:pic>
      <p:pic>
        <p:nvPicPr>
          <p:cNvPr id="6" name="図 5" descr="ダイアグラム&#10;&#10;自動的に生成された説明">
            <a:extLst>
              <a:ext uri="{FF2B5EF4-FFF2-40B4-BE49-F238E27FC236}">
                <a16:creationId xmlns:a16="http://schemas.microsoft.com/office/drawing/2014/main" id="{E4E19035-9574-7C06-E473-4D595C4F0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811" y="2631752"/>
            <a:ext cx="2913685" cy="2060319"/>
          </a:xfrm>
          <a:prstGeom prst="rect">
            <a:avLst/>
          </a:prstGeom>
        </p:spPr>
      </p:pic>
      <p:pic>
        <p:nvPicPr>
          <p:cNvPr id="8" name="図 7" descr="冷蔵庫, 屋内, 座る, 戸棚 が含まれている画像&#10;&#10;自動的に生成された説明">
            <a:extLst>
              <a:ext uri="{FF2B5EF4-FFF2-40B4-BE49-F238E27FC236}">
                <a16:creationId xmlns:a16="http://schemas.microsoft.com/office/drawing/2014/main" id="{626315E9-696A-957F-480A-1BE825C20D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3334" y="7473077"/>
            <a:ext cx="1799639" cy="2400920"/>
          </a:xfrm>
          <a:prstGeom prst="rect">
            <a:avLst/>
          </a:prstGeom>
        </p:spPr>
      </p:pic>
      <p:sp>
        <p:nvSpPr>
          <p:cNvPr id="18" name="正方形/長方形 17">
            <a:extLst>
              <a:ext uri="{FF2B5EF4-FFF2-40B4-BE49-F238E27FC236}">
                <a16:creationId xmlns:a16="http://schemas.microsoft.com/office/drawing/2014/main" id="{D28328CD-7D19-CC1A-31FA-F20C395C909A}"/>
              </a:ext>
            </a:extLst>
          </p:cNvPr>
          <p:cNvSpPr/>
          <p:nvPr/>
        </p:nvSpPr>
        <p:spPr>
          <a:xfrm>
            <a:off x="3779837" y="2631752"/>
            <a:ext cx="3291892" cy="205424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棚の無い長机で省スペース化</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棚が無くなり、スペースを効率的に利用可能である。また、シンプルな構成であるため、職員の増減に、容易に対応可能である。</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業務によってパソコン数が変わることもあるため、設計段階で必要なコンセント数やワット数を把握しておくのが望ましい。</a:t>
            </a:r>
          </a:p>
        </p:txBody>
      </p:sp>
      <p:sp>
        <p:nvSpPr>
          <p:cNvPr id="22" name="正方形/長方形 21">
            <a:extLst>
              <a:ext uri="{FF2B5EF4-FFF2-40B4-BE49-F238E27FC236}">
                <a16:creationId xmlns:a16="http://schemas.microsoft.com/office/drawing/2014/main" id="{1B456469-2FFC-45E5-859D-C6A353A1CBF7}"/>
              </a:ext>
            </a:extLst>
          </p:cNvPr>
          <p:cNvSpPr/>
          <p:nvPr/>
        </p:nvSpPr>
        <p:spPr>
          <a:xfrm>
            <a:off x="3779837" y="7473077"/>
            <a:ext cx="3275359" cy="2400920"/>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ワゴンで紙文書を管理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紙文書に触れる機会が多い業務においては、受け取った資料や冊子を、一時的に保管する必要が生じる。しかし、無闇に紙文書を保管することは、スペースコストとなるため、ワゴン内に収まるよう管理することで、柔軟性と</a:t>
            </a:r>
            <a:r>
              <a:rPr kumimoji="1" lang="ja-JP" altLang="en-US"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100" dirty="0">
                <a:solidFill>
                  <a:srgbClr val="000000"/>
                </a:solidFill>
                <a:latin typeface="BIZ UDPゴシック" panose="020B0400000000000000" pitchFamily="50" charset="-128"/>
                <a:ea typeface="BIZ UDPゴシック" panose="020B0400000000000000" pitchFamily="50" charset="-128"/>
              </a:rPr>
              <a:t>推進効果を得ることが可能である。</a:t>
            </a:r>
          </a:p>
        </p:txBody>
      </p:sp>
      <p:sp>
        <p:nvSpPr>
          <p:cNvPr id="16" name="テキスト ボックス 15">
            <a:extLst>
              <a:ext uri="{FF2B5EF4-FFF2-40B4-BE49-F238E27FC236}">
                <a16:creationId xmlns:a16="http://schemas.microsoft.com/office/drawing/2014/main" id="{655D406F-6890-7642-018C-04503408EB74}"/>
              </a:ext>
            </a:extLst>
          </p:cNvPr>
          <p:cNvSpPr txBox="1"/>
          <p:nvPr/>
        </p:nvSpPr>
        <p:spPr>
          <a:xfrm>
            <a:off x="519729" y="7053178"/>
            <a:ext cx="51014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P374</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8"/>
              </a:rPr>
              <a:t>https://cata.kokuyo.com/iportal/oc.do?v=KKYF1401&amp;c=2023-SG</a:t>
            </a:r>
            <a:r>
              <a:rPr lang="ja-JP" altLang="en-US" dirty="0"/>
              <a:t>）</a:t>
            </a:r>
            <a:endParaRPr lang="en-US" altLang="ja-JP" dirty="0"/>
          </a:p>
        </p:txBody>
      </p:sp>
      <p:sp>
        <p:nvSpPr>
          <p:cNvPr id="17" name="テキスト ボックス 16">
            <a:extLst>
              <a:ext uri="{FF2B5EF4-FFF2-40B4-BE49-F238E27FC236}">
                <a16:creationId xmlns:a16="http://schemas.microsoft.com/office/drawing/2014/main" id="{0334B6FB-E275-C311-86C8-24FBB74B3C18}"/>
              </a:ext>
            </a:extLst>
          </p:cNvPr>
          <p:cNvSpPr txBox="1"/>
          <p:nvPr/>
        </p:nvSpPr>
        <p:spPr>
          <a:xfrm>
            <a:off x="524682" y="4703032"/>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P275</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9"/>
              </a:rPr>
              <a:t>https://www.okamura.co.jp/catalog/sougou2023/</a:t>
            </a:r>
            <a:r>
              <a:rPr lang="ja-JP" altLang="en-US" dirty="0"/>
              <a:t>）</a:t>
            </a:r>
            <a:endParaRPr lang="en-US" altLang="ja-JP" dirty="0"/>
          </a:p>
        </p:txBody>
      </p:sp>
      <p:sp>
        <p:nvSpPr>
          <p:cNvPr id="23" name="テキスト ボックス 22">
            <a:extLst>
              <a:ext uri="{FF2B5EF4-FFF2-40B4-BE49-F238E27FC236}">
                <a16:creationId xmlns:a16="http://schemas.microsoft.com/office/drawing/2014/main" id="{5B3052AA-6C6E-9E6A-DA49-0D88408B2BAF}"/>
              </a:ext>
            </a:extLst>
          </p:cNvPr>
          <p:cNvSpPr txBox="1"/>
          <p:nvPr/>
        </p:nvSpPr>
        <p:spPr>
          <a:xfrm>
            <a:off x="503196" y="9886137"/>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P314</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9"/>
              </a:rPr>
              <a:t>https://www.okamura.co.jp/catalog/sougou2023/</a:t>
            </a:r>
            <a:r>
              <a:rPr lang="ja-JP" altLang="en-US" dirty="0"/>
              <a:t>）</a:t>
            </a:r>
            <a:endParaRPr lang="en-US" altLang="ja-JP" dirty="0"/>
          </a:p>
        </p:txBody>
      </p:sp>
      <p:sp>
        <p:nvSpPr>
          <p:cNvPr id="20" name="正方形/長方形 19">
            <a:extLst>
              <a:ext uri="{FF2B5EF4-FFF2-40B4-BE49-F238E27FC236}">
                <a16:creationId xmlns:a16="http://schemas.microsoft.com/office/drawing/2014/main" id="{2C8FA64C-BF12-4B07-8D11-C6CDA519C689}"/>
              </a:ext>
            </a:extLst>
          </p:cNvPr>
          <p:cNvSpPr/>
          <p:nvPr/>
        </p:nvSpPr>
        <p:spPr>
          <a:xfrm>
            <a:off x="3779837" y="5134903"/>
            <a:ext cx="3291892" cy="190196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モニターアームで業務効率化</a:t>
            </a:r>
            <a:r>
              <a:rPr kumimoji="1" lang="ja-JP" altLang="en-US" sz="1100" dirty="0">
                <a:solidFill>
                  <a:srgbClr val="000000"/>
                </a:solidFill>
                <a:latin typeface="BIZ UDPゴシック" panose="020B0400000000000000" pitchFamily="50" charset="-128"/>
                <a:ea typeface="BIZ UDPゴシック" panose="020B0400000000000000" pitchFamily="50" charset="-128"/>
              </a:rPr>
              <a:t>　</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デスクのスペースが広くとれるので、作業効率のアップが期待できる。</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6801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76</a:t>
            </a:fld>
            <a:endParaRPr kumimoji="1" lang="ja-JP" altLang="en-US" dirty="0"/>
          </a:p>
        </p:txBody>
      </p:sp>
      <p:sp>
        <p:nvSpPr>
          <p:cNvPr id="10" name="テキスト プレースホルダー 9">
            <a:extLst>
              <a:ext uri="{FF2B5EF4-FFF2-40B4-BE49-F238E27FC236}">
                <a16:creationId xmlns:a16="http://schemas.microsoft.com/office/drawing/2014/main" id="{4DC94513-2F4E-69AC-76C9-CDE0832F353D}"/>
              </a:ext>
            </a:extLst>
          </p:cNvPr>
          <p:cNvSpPr>
            <a:spLocks noGrp="1"/>
          </p:cNvSpPr>
          <p:nvPr>
            <p:ph type="body" sz="quarter" idx="14"/>
          </p:nvPr>
        </p:nvSpPr>
        <p:spPr>
          <a:xfrm>
            <a:off x="4986978" y="361990"/>
            <a:ext cx="2068859" cy="166199"/>
          </a:xfrm>
        </p:spPr>
        <p:txBody>
          <a:bodyPr/>
          <a:lstStyle/>
          <a:p>
            <a:r>
              <a:rPr lang="en-US" altLang="ja-JP" dirty="0"/>
              <a:t>4-15.</a:t>
            </a:r>
            <a:r>
              <a:rPr lang="ja-JP" altLang="en-US" dirty="0"/>
              <a:t> 什器、モバイル電源</a:t>
            </a:r>
          </a:p>
        </p:txBody>
      </p:sp>
      <p:pic>
        <p:nvPicPr>
          <p:cNvPr id="6" name="図 5" descr="屋内, テーブル, 座る, 机 が含まれている画像&#10;&#10;自動的に生成された説明">
            <a:extLst>
              <a:ext uri="{FF2B5EF4-FFF2-40B4-BE49-F238E27FC236}">
                <a16:creationId xmlns:a16="http://schemas.microsoft.com/office/drawing/2014/main" id="{44D0CDDA-F536-A319-7A5A-46489ED04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88" y="4304526"/>
            <a:ext cx="2893076" cy="1900497"/>
          </a:xfrm>
          <a:prstGeom prst="rect">
            <a:avLst/>
          </a:prstGeom>
        </p:spPr>
      </p:pic>
      <p:pic>
        <p:nvPicPr>
          <p:cNvPr id="8" name="図 7">
            <a:extLst>
              <a:ext uri="{FF2B5EF4-FFF2-40B4-BE49-F238E27FC236}">
                <a16:creationId xmlns:a16="http://schemas.microsoft.com/office/drawing/2014/main" id="{C18459A2-7CA1-B525-AA26-C7D59606DA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7613" y="1359532"/>
            <a:ext cx="2247731" cy="2411534"/>
          </a:xfrm>
          <a:prstGeom prst="rect">
            <a:avLst/>
          </a:prstGeom>
        </p:spPr>
      </p:pic>
      <p:pic>
        <p:nvPicPr>
          <p:cNvPr id="9" name="図 8" descr="屋内, 写真, 座る, 小さい が含まれている画像&#10;&#10;自動的に生成された説明">
            <a:extLst>
              <a:ext uri="{FF2B5EF4-FFF2-40B4-BE49-F238E27FC236}">
                <a16:creationId xmlns:a16="http://schemas.microsoft.com/office/drawing/2014/main" id="{26F91741-07C5-E57E-379E-92370CB5B9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76" y="6502643"/>
            <a:ext cx="2656332" cy="2610612"/>
          </a:xfrm>
          <a:prstGeom prst="rect">
            <a:avLst/>
          </a:prstGeom>
        </p:spPr>
      </p:pic>
      <p:sp>
        <p:nvSpPr>
          <p:cNvPr id="15" name="正方形/長方形 14">
            <a:extLst>
              <a:ext uri="{FF2B5EF4-FFF2-40B4-BE49-F238E27FC236}">
                <a16:creationId xmlns:a16="http://schemas.microsoft.com/office/drawing/2014/main" id="{8F12D4C4-031B-830A-493B-F9FD969622B2}"/>
              </a:ext>
            </a:extLst>
          </p:cNvPr>
          <p:cNvSpPr/>
          <p:nvPr/>
        </p:nvSpPr>
        <p:spPr>
          <a:xfrm>
            <a:off x="3756667" y="1349374"/>
            <a:ext cx="3291892" cy="2441283"/>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文具や事務用品の共有管理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電子化が進み、必要な文具や事務用品は最小限になる。共有管理することで、管理・調達が容易になるだけでなく、コストを最小限に抑えることが可能である。</a:t>
            </a:r>
          </a:p>
        </p:txBody>
      </p:sp>
      <p:sp>
        <p:nvSpPr>
          <p:cNvPr id="16" name="正方形/長方形 15">
            <a:extLst>
              <a:ext uri="{FF2B5EF4-FFF2-40B4-BE49-F238E27FC236}">
                <a16:creationId xmlns:a16="http://schemas.microsoft.com/office/drawing/2014/main" id="{A6F08A0C-4B19-15D2-25D0-3B9DA9E03568}"/>
              </a:ext>
            </a:extLst>
          </p:cNvPr>
          <p:cNvSpPr/>
          <p:nvPr/>
        </p:nvSpPr>
        <p:spPr>
          <a:xfrm>
            <a:off x="3756667" y="4219927"/>
            <a:ext cx="3291892" cy="1840861"/>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ミーティングスペースの設置</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職員の所属を超えたコミュニケーションが増え、気軽に打合せができるスペースが必要となる。会議室が埋まっている場合や、自席ではオンライン会議がしにくい場合でも、会議スペースとして活用可能である。</a:t>
            </a:r>
          </a:p>
        </p:txBody>
      </p:sp>
      <p:sp>
        <p:nvSpPr>
          <p:cNvPr id="17" name="正方形/長方形 16">
            <a:extLst>
              <a:ext uri="{FF2B5EF4-FFF2-40B4-BE49-F238E27FC236}">
                <a16:creationId xmlns:a16="http://schemas.microsoft.com/office/drawing/2014/main" id="{6207C787-2BCD-A423-C319-BCB4B3A53393}"/>
              </a:ext>
            </a:extLst>
          </p:cNvPr>
          <p:cNvSpPr/>
          <p:nvPr/>
        </p:nvSpPr>
        <p:spPr>
          <a:xfrm>
            <a:off x="3756667" y="6495166"/>
            <a:ext cx="3275359" cy="2610611"/>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私物はパーソナルロッカーで管理</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私物の量を限定し、パーソナルロッカーで管理することにより、クリアデスクの推進に繋がる。ロッカーに入るモバイルバッグを活用することで、パソコンや必要な事務用品等をデスクに運びやすくなり、職員が利用しやすい執務環境となる。</a:t>
            </a:r>
          </a:p>
        </p:txBody>
      </p:sp>
      <p:sp>
        <p:nvSpPr>
          <p:cNvPr id="4" name="テキスト ボックス 3">
            <a:extLst>
              <a:ext uri="{FF2B5EF4-FFF2-40B4-BE49-F238E27FC236}">
                <a16:creationId xmlns:a16="http://schemas.microsoft.com/office/drawing/2014/main" id="{F52B1281-A556-2276-0E33-4ADDEC9517E3}"/>
              </a:ext>
            </a:extLst>
          </p:cNvPr>
          <p:cNvSpPr txBox="1"/>
          <p:nvPr/>
        </p:nvSpPr>
        <p:spPr>
          <a:xfrm>
            <a:off x="503238" y="9118477"/>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P649</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8"/>
              </a:rPr>
              <a:t>https://www.okamura.co.jp/catalog/sougou2023/</a:t>
            </a:r>
            <a:r>
              <a:rPr lang="ja-JP" altLang="en-US" dirty="0"/>
              <a:t>）</a:t>
            </a:r>
            <a:endParaRPr lang="en-US" altLang="ja-JP" dirty="0"/>
          </a:p>
        </p:txBody>
      </p:sp>
      <p:sp>
        <p:nvSpPr>
          <p:cNvPr id="13" name="テキスト ボックス 12">
            <a:extLst>
              <a:ext uri="{FF2B5EF4-FFF2-40B4-BE49-F238E27FC236}">
                <a16:creationId xmlns:a16="http://schemas.microsoft.com/office/drawing/2014/main" id="{018F8156-FF59-24AD-83BB-93A3195BEC27}"/>
              </a:ext>
            </a:extLst>
          </p:cNvPr>
          <p:cNvSpPr txBox="1"/>
          <p:nvPr/>
        </p:nvSpPr>
        <p:spPr>
          <a:xfrm>
            <a:off x="503238" y="3801986"/>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「サプライドック」コクヨ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en-US" altLang="ja-JP" u="sng" dirty="0">
                <a:solidFill>
                  <a:srgbClr val="467886"/>
                </a:solidFill>
                <a:effectLst/>
                <a:cs typeface="Times New Roman" panose="02020603050405020304" pitchFamily="18" charset="0"/>
                <a:hlinkClick r:id="rId9"/>
              </a:rPr>
              <a:t>https://www.kokuyo.co.jp/products/supplydock/</a:t>
            </a:r>
            <a:r>
              <a:rPr lang="ja-JP" altLang="en-US" dirty="0"/>
              <a:t>）</a:t>
            </a:r>
            <a:endParaRPr lang="en-US" altLang="ja-JP" dirty="0"/>
          </a:p>
        </p:txBody>
      </p:sp>
      <p:sp>
        <p:nvSpPr>
          <p:cNvPr id="18" name="テキスト ボックス 17">
            <a:extLst>
              <a:ext uri="{FF2B5EF4-FFF2-40B4-BE49-F238E27FC236}">
                <a16:creationId xmlns:a16="http://schemas.microsoft.com/office/drawing/2014/main" id="{6E167453-50DA-EFE1-4E25-1A4A47F2D306}"/>
              </a:ext>
            </a:extLst>
          </p:cNvPr>
          <p:cNvSpPr txBox="1"/>
          <p:nvPr/>
        </p:nvSpPr>
        <p:spPr>
          <a:xfrm>
            <a:off x="511116" y="6069749"/>
            <a:ext cx="51014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P902</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10"/>
              </a:rPr>
              <a:t>https://cata.kokuyo.com/iportal/oc.do?v=KKYF1401&amp;c=2023-SG</a:t>
            </a:r>
            <a:r>
              <a:rPr lang="ja-JP" altLang="en-US" dirty="0"/>
              <a:t>）</a:t>
            </a:r>
            <a:endParaRPr lang="en-US" altLang="ja-JP" dirty="0"/>
          </a:p>
        </p:txBody>
      </p:sp>
    </p:spTree>
    <p:extLst>
      <p:ext uri="{BB962C8B-B14F-4D97-AF65-F5344CB8AC3E}">
        <p14:creationId xmlns:p14="http://schemas.microsoft.com/office/powerpoint/2010/main" val="199969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77</a:t>
            </a:fld>
            <a:endParaRPr kumimoji="1" lang="ja-JP" altLang="en-US" dirty="0"/>
          </a:p>
        </p:txBody>
      </p:sp>
      <p:sp>
        <p:nvSpPr>
          <p:cNvPr id="6" name="テキスト プレースホルダー 5">
            <a:extLst>
              <a:ext uri="{FF2B5EF4-FFF2-40B4-BE49-F238E27FC236}">
                <a16:creationId xmlns:a16="http://schemas.microsoft.com/office/drawing/2014/main" id="{4F414EA2-A5CC-6919-9434-102E12B3845F}"/>
              </a:ext>
            </a:extLst>
          </p:cNvPr>
          <p:cNvSpPr>
            <a:spLocks noGrp="1"/>
          </p:cNvSpPr>
          <p:nvPr>
            <p:ph type="body" sz="quarter" idx="14"/>
          </p:nvPr>
        </p:nvSpPr>
        <p:spPr>
          <a:xfrm>
            <a:off x="4986978" y="361990"/>
            <a:ext cx="2068859" cy="166199"/>
          </a:xfrm>
        </p:spPr>
        <p:txBody>
          <a:bodyPr/>
          <a:lstStyle/>
          <a:p>
            <a:r>
              <a:rPr lang="en-US" altLang="ja-JP" dirty="0"/>
              <a:t>4-15.</a:t>
            </a:r>
            <a:r>
              <a:rPr lang="ja-JP" altLang="en-US" dirty="0"/>
              <a:t> 什器、モバイル電源</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7466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31" name="コンテンツ プレースホルダー 17">
            <a:extLst>
              <a:ext uri="{FF2B5EF4-FFF2-40B4-BE49-F238E27FC236}">
                <a16:creationId xmlns:a16="http://schemas.microsoft.com/office/drawing/2014/main" id="{362E59CA-DB8E-4F73-04EE-760154FF37E6}"/>
              </a:ext>
            </a:extLst>
          </p:cNvPr>
          <p:cNvSpPr txBox="1">
            <a:spLocks/>
          </p:cNvSpPr>
          <p:nvPr/>
        </p:nvSpPr>
        <p:spPr>
          <a:xfrm>
            <a:off x="1521960" y="7862730"/>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什器の柔軟性</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将来的な組織変更等に伴う什器の配置変更に、柔軟に対応できる什器を選定する必要がある。</a:t>
            </a:r>
          </a:p>
        </p:txBody>
      </p:sp>
      <p:pic>
        <p:nvPicPr>
          <p:cNvPr id="10" name="図 9" descr="棚に置かれたテレビ&#10;&#10;中程度の精度で自動的に生成された説明">
            <a:extLst>
              <a:ext uri="{FF2B5EF4-FFF2-40B4-BE49-F238E27FC236}">
                <a16:creationId xmlns:a16="http://schemas.microsoft.com/office/drawing/2014/main" id="{08C74FC2-F2BB-B004-CCB1-2832E2678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359" y="3559806"/>
            <a:ext cx="1754240" cy="3289199"/>
          </a:xfrm>
          <a:prstGeom prst="rect">
            <a:avLst/>
          </a:prstGeom>
        </p:spPr>
      </p:pic>
      <p:pic>
        <p:nvPicPr>
          <p:cNvPr id="12" name="図 11">
            <a:extLst>
              <a:ext uri="{FF2B5EF4-FFF2-40B4-BE49-F238E27FC236}">
                <a16:creationId xmlns:a16="http://schemas.microsoft.com/office/drawing/2014/main" id="{72429260-F9F6-0FC2-6697-74360A08186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1301" y="1349374"/>
            <a:ext cx="2558846" cy="1790564"/>
          </a:xfrm>
          <a:prstGeom prst="rect">
            <a:avLst/>
          </a:prstGeom>
        </p:spPr>
      </p:pic>
      <p:sp>
        <p:nvSpPr>
          <p:cNvPr id="17" name="正方形/長方形 16">
            <a:extLst>
              <a:ext uri="{FF2B5EF4-FFF2-40B4-BE49-F238E27FC236}">
                <a16:creationId xmlns:a16="http://schemas.microsoft.com/office/drawing/2014/main" id="{06BEA501-C8FE-1EDB-882D-D3250A6376AD}"/>
              </a:ext>
            </a:extLst>
          </p:cNvPr>
          <p:cNvSpPr/>
          <p:nvPr/>
        </p:nvSpPr>
        <p:spPr>
          <a:xfrm>
            <a:off x="3756667" y="1349375"/>
            <a:ext cx="3291892" cy="179056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電源に縛られないワークスタイル</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ポータブルバッテリーを利用することで、電源コンセントの無い場所でも長時間の作業が可能になる。</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電源コンセントをポータブルバッテリーに置き換えることで、電源工事コストの削減、執務室のコードレス化、停電時の非常用電源としての利用も可能となる。</a:t>
            </a:r>
          </a:p>
        </p:txBody>
      </p:sp>
      <p:sp>
        <p:nvSpPr>
          <p:cNvPr id="18" name="正方形/長方形 17">
            <a:extLst>
              <a:ext uri="{FF2B5EF4-FFF2-40B4-BE49-F238E27FC236}">
                <a16:creationId xmlns:a16="http://schemas.microsoft.com/office/drawing/2014/main" id="{D3DB7465-2930-EB9B-4E76-5F79948E981A}"/>
              </a:ext>
            </a:extLst>
          </p:cNvPr>
          <p:cNvSpPr/>
          <p:nvPr/>
        </p:nvSpPr>
        <p:spPr>
          <a:xfrm>
            <a:off x="3756667" y="3559806"/>
            <a:ext cx="3291892" cy="3289199"/>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オンライン会議ブースの設置</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周囲に配慮が必要な会議でも、安心して会議を行うことが可能である。遮音性に優れており、</a:t>
            </a:r>
            <a:r>
              <a:rPr kumimoji="1" lang="en-US" altLang="ja-JP" sz="1100" dirty="0">
                <a:solidFill>
                  <a:srgbClr val="000000"/>
                </a:solidFill>
                <a:latin typeface="BIZ UDPゴシック" panose="020B0400000000000000" pitchFamily="50" charset="-128"/>
                <a:ea typeface="BIZ UDPゴシック" panose="020B0400000000000000" pitchFamily="50" charset="-128"/>
              </a:rPr>
              <a:t>1</a:t>
            </a:r>
            <a:r>
              <a:rPr kumimoji="1" lang="ja-JP" altLang="en-US" sz="1100" dirty="0">
                <a:solidFill>
                  <a:srgbClr val="000000"/>
                </a:solidFill>
                <a:latin typeface="BIZ UDPゴシック" panose="020B0400000000000000" pitchFamily="50" charset="-128"/>
                <a:ea typeface="BIZ UDPゴシック" panose="020B0400000000000000" pitchFamily="50" charset="-128"/>
              </a:rPr>
              <a:t>人で集中作業する際にも利便性が高い。</a:t>
            </a:r>
          </a:p>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8DD361C-86BD-BE63-6BCF-4E4AD0F6969A}"/>
              </a:ext>
            </a:extLst>
          </p:cNvPr>
          <p:cNvSpPr txBox="1"/>
          <p:nvPr/>
        </p:nvSpPr>
        <p:spPr>
          <a:xfrm>
            <a:off x="522296" y="6855606"/>
            <a:ext cx="5611804"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P47</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https://cata.kokuyo.com/iportal/oc.do?v=KKYF1401&amp;c=2023-SG</a:t>
            </a:r>
            <a:r>
              <a:rPr lang="ja-JP" altLang="en-US" dirty="0"/>
              <a:t>）</a:t>
            </a:r>
            <a:endParaRPr lang="en-US" altLang="ja-JP" dirty="0"/>
          </a:p>
        </p:txBody>
      </p:sp>
      <p:sp>
        <p:nvSpPr>
          <p:cNvPr id="8" name="テキスト ボックス 7">
            <a:extLst>
              <a:ext uri="{FF2B5EF4-FFF2-40B4-BE49-F238E27FC236}">
                <a16:creationId xmlns:a16="http://schemas.microsoft.com/office/drawing/2014/main" id="{EC739ACB-3B8F-F59C-D1E6-E285693FD6B8}"/>
              </a:ext>
            </a:extLst>
          </p:cNvPr>
          <p:cNvSpPr txBox="1"/>
          <p:nvPr/>
        </p:nvSpPr>
        <p:spPr>
          <a:xfrm>
            <a:off x="503238" y="3149588"/>
            <a:ext cx="3971118"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「オフィス総合カタログ</a:t>
            </a:r>
            <a:r>
              <a:rPr lang="en-US" altLang="ja-JP" dirty="0"/>
              <a:t>2023</a:t>
            </a:r>
            <a:r>
              <a:rPr lang="ja-JP" altLang="en-US" dirty="0"/>
              <a:t>」</a:t>
            </a:r>
            <a:r>
              <a:rPr lang="en-US" altLang="ja-JP" dirty="0"/>
              <a:t>P67</a:t>
            </a:r>
            <a:r>
              <a:rPr lang="ja-JP" altLang="en-US" dirty="0"/>
              <a:t>、オカムラ</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8"/>
              </a:rPr>
              <a:t>https://www.okamura.co.jp/catalog/sougou2023/</a:t>
            </a:r>
            <a:r>
              <a:rPr lang="ja-JP" altLang="en-US" dirty="0"/>
              <a:t>）</a:t>
            </a:r>
            <a:endParaRPr lang="en-US" altLang="ja-JP" dirty="0"/>
          </a:p>
        </p:txBody>
      </p:sp>
      <p:sp>
        <p:nvSpPr>
          <p:cNvPr id="14" name="コンテンツ プレースホルダー 17">
            <a:extLst>
              <a:ext uri="{FF2B5EF4-FFF2-40B4-BE49-F238E27FC236}">
                <a16:creationId xmlns:a16="http://schemas.microsoft.com/office/drawing/2014/main" id="{7FFF0D62-A403-34BE-B72A-2CC284074F8E}"/>
              </a:ext>
            </a:extLst>
          </p:cNvPr>
          <p:cNvSpPr txBox="1">
            <a:spLocks/>
          </p:cNvSpPr>
          <p:nvPr/>
        </p:nvSpPr>
        <p:spPr>
          <a:xfrm>
            <a:off x="1523203" y="886603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職員の生産性を考慮した選定</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執務室おいて、什器による職員の働きやすさへの影響は大きい。そのため、コスト面だけでなく、職員の生産性向上も見据えて什器を選定することが重要である。働きやすい執務環境について、職員からの意見を取り入れることも効果的である。</a:t>
            </a:r>
          </a:p>
        </p:txBody>
      </p:sp>
      <p:sp>
        <p:nvSpPr>
          <p:cNvPr id="19" name="フリーフォーム: 図形 18">
            <a:extLst>
              <a:ext uri="{FF2B5EF4-FFF2-40B4-BE49-F238E27FC236}">
                <a16:creationId xmlns:a16="http://schemas.microsoft.com/office/drawing/2014/main" id="{F5B3B8AB-F23D-99F0-A077-82018F68EF08}"/>
              </a:ext>
            </a:extLst>
          </p:cNvPr>
          <p:cNvSpPr>
            <a:spLocks noChangeAspect="1"/>
          </p:cNvSpPr>
          <p:nvPr/>
        </p:nvSpPr>
        <p:spPr>
          <a:xfrm>
            <a:off x="535794" y="9123047"/>
            <a:ext cx="828000" cy="695562"/>
          </a:xfrm>
          <a:custGeom>
            <a:avLst/>
            <a:gdLst>
              <a:gd name="connsiteX0" fmla="*/ 246602 w 1597108"/>
              <a:gd name="connsiteY0" fmla="*/ 118586 h 1341652"/>
              <a:gd name="connsiteX1" fmla="*/ 0 w 1597108"/>
              <a:gd name="connsiteY1" fmla="*/ 365189 h 1341652"/>
              <a:gd name="connsiteX2" fmla="*/ 246602 w 1597108"/>
              <a:gd name="connsiteY2" fmla="*/ 611791 h 1341652"/>
              <a:gd name="connsiteX3" fmla="*/ 493205 w 1597108"/>
              <a:gd name="connsiteY3" fmla="*/ 365189 h 1341652"/>
              <a:gd name="connsiteX4" fmla="*/ 246602 w 1597108"/>
              <a:gd name="connsiteY4" fmla="*/ 118586 h 1341652"/>
              <a:gd name="connsiteX5" fmla="*/ 1158812 w 1597108"/>
              <a:gd name="connsiteY5" fmla="*/ 590169 h 1341652"/>
              <a:gd name="connsiteX6" fmla="*/ 1053275 w 1597108"/>
              <a:gd name="connsiteY6" fmla="*/ 590169 h 1341652"/>
              <a:gd name="connsiteX7" fmla="*/ 1053275 w 1597108"/>
              <a:gd name="connsiteY7" fmla="*/ 457295 h 1341652"/>
              <a:gd name="connsiteX8" fmla="*/ 1158812 w 1597108"/>
              <a:gd name="connsiteY8" fmla="*/ 457295 h 1341652"/>
              <a:gd name="connsiteX9" fmla="*/ 1158812 w 1597108"/>
              <a:gd name="connsiteY9" fmla="*/ 590169 h 1341652"/>
              <a:gd name="connsiteX10" fmla="*/ 1313117 w 1597108"/>
              <a:gd name="connsiteY10" fmla="*/ 590169 h 1341652"/>
              <a:gd name="connsiteX11" fmla="*/ 1207580 w 1597108"/>
              <a:gd name="connsiteY11" fmla="*/ 590169 h 1341652"/>
              <a:gd name="connsiteX12" fmla="*/ 1207580 w 1597108"/>
              <a:gd name="connsiteY12" fmla="*/ 416719 h 1341652"/>
              <a:gd name="connsiteX13" fmla="*/ 1313117 w 1597108"/>
              <a:gd name="connsiteY13" fmla="*/ 416719 h 1341652"/>
              <a:gd name="connsiteX14" fmla="*/ 1313117 w 1597108"/>
              <a:gd name="connsiteY14" fmla="*/ 590169 h 1341652"/>
              <a:gd name="connsiteX15" fmla="*/ 1467422 w 1597108"/>
              <a:gd name="connsiteY15" fmla="*/ 590169 h 1341652"/>
              <a:gd name="connsiteX16" fmla="*/ 1361885 w 1597108"/>
              <a:gd name="connsiteY16" fmla="*/ 590169 h 1341652"/>
              <a:gd name="connsiteX17" fmla="*/ 1361885 w 1597108"/>
              <a:gd name="connsiteY17" fmla="*/ 238030 h 1341652"/>
              <a:gd name="connsiteX18" fmla="*/ 1467422 w 1597108"/>
              <a:gd name="connsiteY18" fmla="*/ 238030 h 1341652"/>
              <a:gd name="connsiteX19" fmla="*/ 1467422 w 1597108"/>
              <a:gd name="connsiteY19" fmla="*/ 590169 h 1341652"/>
              <a:gd name="connsiteX20" fmla="*/ 1326737 w 1597108"/>
              <a:gd name="connsiteY20" fmla="*/ 0 h 1341652"/>
              <a:gd name="connsiteX21" fmla="*/ 1319117 w 1597108"/>
              <a:gd name="connsiteY21" fmla="*/ 48006 h 1341652"/>
              <a:gd name="connsiteX22" fmla="*/ 1378649 w 1597108"/>
              <a:gd name="connsiteY22" fmla="*/ 57436 h 1341652"/>
              <a:gd name="connsiteX23" fmla="*/ 1037368 w 1597108"/>
              <a:gd name="connsiteY23" fmla="*/ 305467 h 1341652"/>
              <a:gd name="connsiteX24" fmla="*/ 1069086 w 1597108"/>
              <a:gd name="connsiteY24" fmla="*/ 349187 h 1341652"/>
              <a:gd name="connsiteX25" fmla="*/ 1410462 w 1597108"/>
              <a:gd name="connsiteY25" fmla="*/ 101156 h 1341652"/>
              <a:gd name="connsiteX26" fmla="*/ 1401032 w 1597108"/>
              <a:gd name="connsiteY26" fmla="*/ 160687 h 1341652"/>
              <a:gd name="connsiteX27" fmla="*/ 1449038 w 1597108"/>
              <a:gd name="connsiteY27" fmla="*/ 168307 h 1341652"/>
              <a:gd name="connsiteX28" fmla="*/ 1472089 w 1597108"/>
              <a:gd name="connsiteY28" fmla="*/ 23051 h 1341652"/>
              <a:gd name="connsiteX29" fmla="*/ 1326833 w 1597108"/>
              <a:gd name="connsiteY29" fmla="*/ 0 h 1341652"/>
              <a:gd name="connsiteX30" fmla="*/ 789908 w 1597108"/>
              <a:gd name="connsiteY30" fmla="*/ 230505 h 1341652"/>
              <a:gd name="connsiteX31" fmla="*/ 731425 w 1597108"/>
              <a:gd name="connsiteY31" fmla="*/ 230505 h 1341652"/>
              <a:gd name="connsiteX32" fmla="*/ 592265 w 1597108"/>
              <a:gd name="connsiteY32" fmla="*/ 367379 h 1341652"/>
              <a:gd name="connsiteX33" fmla="*/ 592265 w 1597108"/>
              <a:gd name="connsiteY33" fmla="*/ 495110 h 1341652"/>
              <a:gd name="connsiteX34" fmla="*/ 637699 w 1597108"/>
              <a:gd name="connsiteY34" fmla="*/ 633794 h 1341652"/>
              <a:gd name="connsiteX35" fmla="*/ 637699 w 1597108"/>
              <a:gd name="connsiteY35" fmla="*/ 667798 h 1341652"/>
              <a:gd name="connsiteX36" fmla="*/ 760667 w 1597108"/>
              <a:gd name="connsiteY36" fmla="*/ 767334 h 1341652"/>
              <a:gd name="connsiteX37" fmla="*/ 883634 w 1597108"/>
              <a:gd name="connsiteY37" fmla="*/ 667798 h 1341652"/>
              <a:gd name="connsiteX38" fmla="*/ 883634 w 1597108"/>
              <a:gd name="connsiteY38" fmla="*/ 633794 h 1341652"/>
              <a:gd name="connsiteX39" fmla="*/ 929069 w 1597108"/>
              <a:gd name="connsiteY39" fmla="*/ 495110 h 1341652"/>
              <a:gd name="connsiteX40" fmla="*/ 929069 w 1597108"/>
              <a:gd name="connsiteY40" fmla="*/ 367379 h 1341652"/>
              <a:gd name="connsiteX41" fmla="*/ 789908 w 1597108"/>
              <a:gd name="connsiteY41" fmla="*/ 230505 h 1341652"/>
              <a:gd name="connsiteX42" fmla="*/ 880491 w 1597108"/>
              <a:gd name="connsiteY42" fmla="*/ 320421 h 1341652"/>
              <a:gd name="connsiteX43" fmla="*/ 880491 w 1597108"/>
              <a:gd name="connsiteY43" fmla="*/ 495205 h 1341652"/>
              <a:gd name="connsiteX44" fmla="*/ 842010 w 1597108"/>
              <a:gd name="connsiteY44" fmla="*/ 607124 h 1341652"/>
              <a:gd name="connsiteX45" fmla="*/ 834962 w 1597108"/>
              <a:gd name="connsiteY45" fmla="*/ 614267 h 1341652"/>
              <a:gd name="connsiteX46" fmla="*/ 834962 w 1597108"/>
              <a:gd name="connsiteY46" fmla="*/ 658654 h 1341652"/>
              <a:gd name="connsiteX47" fmla="*/ 760667 w 1597108"/>
              <a:gd name="connsiteY47" fmla="*/ 718852 h 1341652"/>
              <a:gd name="connsiteX48" fmla="*/ 686372 w 1597108"/>
              <a:gd name="connsiteY48" fmla="*/ 658654 h 1341652"/>
              <a:gd name="connsiteX49" fmla="*/ 686372 w 1597108"/>
              <a:gd name="connsiteY49" fmla="*/ 614267 h 1341652"/>
              <a:gd name="connsiteX50" fmla="*/ 679323 w 1597108"/>
              <a:gd name="connsiteY50" fmla="*/ 607124 h 1341652"/>
              <a:gd name="connsiteX51" fmla="*/ 640842 w 1597108"/>
              <a:gd name="connsiteY51" fmla="*/ 495205 h 1341652"/>
              <a:gd name="connsiteX52" fmla="*/ 640842 w 1597108"/>
              <a:gd name="connsiteY52" fmla="*/ 398336 h 1341652"/>
              <a:gd name="connsiteX53" fmla="*/ 880491 w 1597108"/>
              <a:gd name="connsiteY53" fmla="*/ 320516 h 1341652"/>
              <a:gd name="connsiteX54" fmla="*/ 246602 w 1597108"/>
              <a:gd name="connsiteY54" fmla="*/ 161830 h 1341652"/>
              <a:gd name="connsiteX55" fmla="*/ 246602 w 1597108"/>
              <a:gd name="connsiteY55" fmla="*/ 330518 h 1341652"/>
              <a:gd name="connsiteX56" fmla="*/ 152210 w 1597108"/>
              <a:gd name="connsiteY56" fmla="*/ 185166 h 1341652"/>
              <a:gd name="connsiteX57" fmla="*/ 246602 w 1597108"/>
              <a:gd name="connsiteY57" fmla="*/ 161830 h 1341652"/>
              <a:gd name="connsiteX58" fmla="*/ 246602 w 1597108"/>
              <a:gd name="connsiteY58" fmla="*/ 161830 h 1341652"/>
              <a:gd name="connsiteX59" fmla="*/ 120587 w 1597108"/>
              <a:gd name="connsiteY59" fmla="*/ 205835 h 1341652"/>
              <a:gd name="connsiteX60" fmla="*/ 211741 w 1597108"/>
              <a:gd name="connsiteY60" fmla="*/ 346234 h 1341652"/>
              <a:gd name="connsiteX61" fmla="*/ 44196 w 1597108"/>
              <a:gd name="connsiteY61" fmla="*/ 346234 h 1341652"/>
              <a:gd name="connsiteX62" fmla="*/ 120587 w 1597108"/>
              <a:gd name="connsiteY62" fmla="*/ 205835 h 1341652"/>
              <a:gd name="connsiteX63" fmla="*/ 44196 w 1597108"/>
              <a:gd name="connsiteY63" fmla="*/ 384143 h 1341652"/>
              <a:gd name="connsiteX64" fmla="*/ 240411 w 1597108"/>
              <a:gd name="connsiteY64" fmla="*/ 384143 h 1341652"/>
              <a:gd name="connsiteX65" fmla="*/ 183737 w 1597108"/>
              <a:gd name="connsiteY65" fmla="*/ 558546 h 1341652"/>
              <a:gd name="connsiteX66" fmla="*/ 44101 w 1597108"/>
              <a:gd name="connsiteY66" fmla="*/ 384143 h 1341652"/>
              <a:gd name="connsiteX67" fmla="*/ 1596485 w 1597108"/>
              <a:gd name="connsiteY67" fmla="*/ 873538 h 1341652"/>
              <a:gd name="connsiteX68" fmla="*/ 1576483 w 1597108"/>
              <a:gd name="connsiteY68" fmla="*/ 840962 h 1341652"/>
              <a:gd name="connsiteX69" fmla="*/ 1513999 w 1597108"/>
              <a:gd name="connsiteY69" fmla="*/ 795623 h 1341652"/>
              <a:gd name="connsiteX70" fmla="*/ 1483328 w 1597108"/>
              <a:gd name="connsiteY70" fmla="*/ 785432 h 1341652"/>
              <a:gd name="connsiteX71" fmla="*/ 1452277 w 1597108"/>
              <a:gd name="connsiteY71" fmla="*/ 795814 h 1341652"/>
              <a:gd name="connsiteX72" fmla="*/ 1400842 w 1597108"/>
              <a:gd name="connsiteY72" fmla="*/ 833152 h 1341652"/>
              <a:gd name="connsiteX73" fmla="*/ 1399318 w 1597108"/>
              <a:gd name="connsiteY73" fmla="*/ 823627 h 1341652"/>
              <a:gd name="connsiteX74" fmla="*/ 1367790 w 1597108"/>
              <a:gd name="connsiteY74" fmla="*/ 780288 h 1341652"/>
              <a:gd name="connsiteX75" fmla="*/ 1367790 w 1597108"/>
              <a:gd name="connsiteY75" fmla="*/ 780288 h 1341652"/>
              <a:gd name="connsiteX76" fmla="*/ 1353503 w 1597108"/>
              <a:gd name="connsiteY76" fmla="*/ 772954 h 1341652"/>
              <a:gd name="connsiteX77" fmla="*/ 1336358 w 1597108"/>
              <a:gd name="connsiteY77" fmla="*/ 768858 h 1341652"/>
              <a:gd name="connsiteX78" fmla="*/ 1320927 w 1597108"/>
              <a:gd name="connsiteY78" fmla="*/ 772097 h 1341652"/>
              <a:gd name="connsiteX79" fmla="*/ 1299782 w 1597108"/>
              <a:gd name="connsiteY79" fmla="*/ 796862 h 1341652"/>
              <a:gd name="connsiteX80" fmla="*/ 1279589 w 1597108"/>
              <a:gd name="connsiteY80" fmla="*/ 872300 h 1341652"/>
              <a:gd name="connsiteX81" fmla="*/ 1185577 w 1597108"/>
              <a:gd name="connsiteY81" fmla="*/ 743998 h 1341652"/>
              <a:gd name="connsiteX82" fmla="*/ 1130237 w 1597108"/>
              <a:gd name="connsiteY82" fmla="*/ 728567 h 1341652"/>
              <a:gd name="connsiteX83" fmla="*/ 941737 w 1597108"/>
              <a:gd name="connsiteY83" fmla="*/ 698659 h 1341652"/>
              <a:gd name="connsiteX84" fmla="*/ 828294 w 1597108"/>
              <a:gd name="connsiteY84" fmla="*/ 1047750 h 1341652"/>
              <a:gd name="connsiteX85" fmla="*/ 822293 w 1597108"/>
              <a:gd name="connsiteY85" fmla="*/ 1047750 h 1341652"/>
              <a:gd name="connsiteX86" fmla="*/ 796766 w 1597108"/>
              <a:gd name="connsiteY86" fmla="*/ 804577 h 1341652"/>
              <a:gd name="connsiteX87" fmla="*/ 760667 w 1597108"/>
              <a:gd name="connsiteY87" fmla="*/ 775335 h 1341652"/>
              <a:gd name="connsiteX88" fmla="*/ 724567 w 1597108"/>
              <a:gd name="connsiteY88" fmla="*/ 804577 h 1341652"/>
              <a:gd name="connsiteX89" fmla="*/ 699040 w 1597108"/>
              <a:gd name="connsiteY89" fmla="*/ 1047750 h 1341652"/>
              <a:gd name="connsiteX90" fmla="*/ 693039 w 1597108"/>
              <a:gd name="connsiteY90" fmla="*/ 1047750 h 1341652"/>
              <a:gd name="connsiteX91" fmla="*/ 579596 w 1597108"/>
              <a:gd name="connsiteY91" fmla="*/ 698659 h 1341652"/>
              <a:gd name="connsiteX92" fmla="*/ 391097 w 1597108"/>
              <a:gd name="connsiteY92" fmla="*/ 728567 h 1341652"/>
              <a:gd name="connsiteX93" fmla="*/ 335566 w 1597108"/>
              <a:gd name="connsiteY93" fmla="*/ 744093 h 1341652"/>
              <a:gd name="connsiteX94" fmla="*/ 322898 w 1597108"/>
              <a:gd name="connsiteY94" fmla="*/ 742093 h 1341652"/>
              <a:gd name="connsiteX95" fmla="*/ 312134 w 1597108"/>
              <a:gd name="connsiteY95" fmla="*/ 741236 h 1341652"/>
              <a:gd name="connsiteX96" fmla="*/ 271939 w 1597108"/>
              <a:gd name="connsiteY96" fmla="*/ 758571 h 1341652"/>
              <a:gd name="connsiteX97" fmla="*/ 265081 w 1597108"/>
              <a:gd name="connsiteY97" fmla="*/ 765429 h 1341652"/>
              <a:gd name="connsiteX98" fmla="*/ 245459 w 1597108"/>
              <a:gd name="connsiteY98" fmla="*/ 704945 h 1341652"/>
              <a:gd name="connsiteX99" fmla="*/ 195644 w 1597108"/>
              <a:gd name="connsiteY99" fmla="*/ 668465 h 1341652"/>
              <a:gd name="connsiteX100" fmla="*/ 118205 w 1597108"/>
              <a:gd name="connsiteY100" fmla="*/ 668465 h 1341652"/>
              <a:gd name="connsiteX101" fmla="*/ 68199 w 1597108"/>
              <a:gd name="connsiteY101" fmla="*/ 718376 h 1341652"/>
              <a:gd name="connsiteX102" fmla="*/ 68199 w 1597108"/>
              <a:gd name="connsiteY102" fmla="*/ 845153 h 1341652"/>
              <a:gd name="connsiteX103" fmla="*/ 95536 w 1597108"/>
              <a:gd name="connsiteY103" fmla="*/ 906018 h 1341652"/>
              <a:gd name="connsiteX104" fmla="*/ 108776 w 1597108"/>
              <a:gd name="connsiteY104" fmla="*/ 919258 h 1341652"/>
              <a:gd name="connsiteX105" fmla="*/ 157829 w 1597108"/>
              <a:gd name="connsiteY105" fmla="*/ 968026 h 1341652"/>
              <a:gd name="connsiteX106" fmla="*/ 166878 w 1597108"/>
              <a:gd name="connsiteY106" fmla="*/ 975265 h 1341652"/>
              <a:gd name="connsiteX107" fmla="*/ 310420 w 1597108"/>
              <a:gd name="connsiteY107" fmla="*/ 960215 h 1341652"/>
              <a:gd name="connsiteX108" fmla="*/ 316230 w 1597108"/>
              <a:gd name="connsiteY108" fmla="*/ 1015651 h 1341652"/>
              <a:gd name="connsiteX109" fmla="*/ 157544 w 1597108"/>
              <a:gd name="connsiteY109" fmla="*/ 1032320 h 1341652"/>
              <a:gd name="connsiteX110" fmla="*/ 177927 w 1597108"/>
              <a:gd name="connsiteY110" fmla="*/ 1226439 h 1341652"/>
              <a:gd name="connsiteX111" fmla="*/ 319373 w 1597108"/>
              <a:gd name="connsiteY111" fmla="*/ 1340930 h 1341652"/>
              <a:gd name="connsiteX112" fmla="*/ 389573 w 1597108"/>
              <a:gd name="connsiteY112" fmla="*/ 1310640 h 1341652"/>
              <a:gd name="connsiteX113" fmla="*/ 1115378 w 1597108"/>
              <a:gd name="connsiteY113" fmla="*/ 1310640 h 1341652"/>
              <a:gd name="connsiteX114" fmla="*/ 1140524 w 1597108"/>
              <a:gd name="connsiteY114" fmla="*/ 1327595 h 1341652"/>
              <a:gd name="connsiteX115" fmla="*/ 1313593 w 1597108"/>
              <a:gd name="connsiteY115" fmla="*/ 1271397 h 1341652"/>
              <a:gd name="connsiteX116" fmla="*/ 1379887 w 1597108"/>
              <a:gd name="connsiteY116" fmla="*/ 1141190 h 1341652"/>
              <a:gd name="connsiteX117" fmla="*/ 1237774 w 1597108"/>
              <a:gd name="connsiteY117" fmla="*/ 1068800 h 1341652"/>
              <a:gd name="connsiteX118" fmla="*/ 1263110 w 1597108"/>
              <a:gd name="connsiteY118" fmla="*/ 1019175 h 1341652"/>
              <a:gd name="connsiteX119" fmla="*/ 1317022 w 1597108"/>
              <a:gd name="connsiteY119" fmla="*/ 1046607 h 1341652"/>
              <a:gd name="connsiteX120" fmla="*/ 1364837 w 1597108"/>
              <a:gd name="connsiteY120" fmla="*/ 1059942 h 1341652"/>
              <a:gd name="connsiteX121" fmla="*/ 1377887 w 1597108"/>
              <a:gd name="connsiteY121" fmla="*/ 1058894 h 1341652"/>
              <a:gd name="connsiteX122" fmla="*/ 1455134 w 1597108"/>
              <a:gd name="connsiteY122" fmla="*/ 1046702 h 1341652"/>
              <a:gd name="connsiteX123" fmla="*/ 1513046 w 1597108"/>
              <a:gd name="connsiteY123" fmla="*/ 1013555 h 1341652"/>
              <a:gd name="connsiteX124" fmla="*/ 1587532 w 1597108"/>
              <a:gd name="connsiteY124" fmla="*/ 911066 h 1341652"/>
              <a:gd name="connsiteX125" fmla="*/ 1596485 w 1597108"/>
              <a:gd name="connsiteY125" fmla="*/ 873919 h 1341652"/>
              <a:gd name="connsiteX126" fmla="*/ 290132 w 1597108"/>
              <a:gd name="connsiteY126" fmla="*/ 892969 h 1341652"/>
              <a:gd name="connsiteX127" fmla="*/ 253460 w 1597108"/>
              <a:gd name="connsiteY127" fmla="*/ 930878 h 1341652"/>
              <a:gd name="connsiteX128" fmla="*/ 181547 w 1597108"/>
              <a:gd name="connsiteY128" fmla="*/ 938403 h 1341652"/>
              <a:gd name="connsiteX129" fmla="*/ 122396 w 1597108"/>
              <a:gd name="connsiteY129" fmla="*/ 879253 h 1341652"/>
              <a:gd name="connsiteX130" fmla="*/ 106109 w 1597108"/>
              <a:gd name="connsiteY130" fmla="*/ 845153 h 1341652"/>
              <a:gd name="connsiteX131" fmla="*/ 106109 w 1597108"/>
              <a:gd name="connsiteY131" fmla="*/ 718471 h 1341652"/>
              <a:gd name="connsiteX132" fmla="*/ 118301 w 1597108"/>
              <a:gd name="connsiteY132" fmla="*/ 706279 h 1341652"/>
              <a:gd name="connsiteX133" fmla="*/ 195453 w 1597108"/>
              <a:gd name="connsiteY133" fmla="*/ 706279 h 1341652"/>
              <a:gd name="connsiteX134" fmla="*/ 209360 w 1597108"/>
              <a:gd name="connsiteY134" fmla="*/ 716566 h 1341652"/>
              <a:gd name="connsiteX135" fmla="*/ 238697 w 1597108"/>
              <a:gd name="connsiteY135" fmla="*/ 806768 h 1341652"/>
              <a:gd name="connsiteX136" fmla="*/ 258890 w 1597108"/>
              <a:gd name="connsiteY136" fmla="*/ 820769 h 1341652"/>
              <a:gd name="connsiteX137" fmla="*/ 262985 w 1597108"/>
              <a:gd name="connsiteY137" fmla="*/ 820769 h 1341652"/>
              <a:gd name="connsiteX138" fmla="*/ 298514 w 1597108"/>
              <a:gd name="connsiteY138" fmla="*/ 785241 h 1341652"/>
              <a:gd name="connsiteX139" fmla="*/ 316992 w 1597108"/>
              <a:gd name="connsiteY139" fmla="*/ 779336 h 1341652"/>
              <a:gd name="connsiteX140" fmla="*/ 332804 w 1597108"/>
              <a:gd name="connsiteY140" fmla="*/ 781812 h 1341652"/>
              <a:gd name="connsiteX141" fmla="*/ 290132 w 1597108"/>
              <a:gd name="connsiteY141" fmla="*/ 892969 h 1341652"/>
              <a:gd name="connsiteX142" fmla="*/ 1556957 w 1597108"/>
              <a:gd name="connsiteY142" fmla="*/ 888492 h 1341652"/>
              <a:gd name="connsiteX143" fmla="*/ 1482471 w 1597108"/>
              <a:gd name="connsiteY143" fmla="*/ 990981 h 1341652"/>
              <a:gd name="connsiteX144" fmla="*/ 1449229 w 1597108"/>
              <a:gd name="connsiteY144" fmla="*/ 1009079 h 1341652"/>
              <a:gd name="connsiteX145" fmla="*/ 1371886 w 1597108"/>
              <a:gd name="connsiteY145" fmla="*/ 1021366 h 1341652"/>
              <a:gd name="connsiteX146" fmla="*/ 1334167 w 1597108"/>
              <a:gd name="connsiteY146" fmla="*/ 1012793 h 1341652"/>
              <a:gd name="connsiteX147" fmla="*/ 1307021 w 1597108"/>
              <a:gd name="connsiteY147" fmla="*/ 998982 h 1341652"/>
              <a:gd name="connsiteX148" fmla="*/ 1302639 w 1597108"/>
              <a:gd name="connsiteY148" fmla="*/ 971455 h 1341652"/>
              <a:gd name="connsiteX149" fmla="*/ 1305973 w 1597108"/>
              <a:gd name="connsiteY149" fmla="*/ 919734 h 1341652"/>
              <a:gd name="connsiteX150" fmla="*/ 1336262 w 1597108"/>
              <a:gd name="connsiteY150" fmla="*/ 806577 h 1341652"/>
              <a:gd name="connsiteX151" fmla="*/ 1350550 w 1597108"/>
              <a:gd name="connsiteY151" fmla="*/ 813816 h 1341652"/>
              <a:gd name="connsiteX152" fmla="*/ 1361980 w 1597108"/>
              <a:gd name="connsiteY152" fmla="*/ 829437 h 1341652"/>
              <a:gd name="connsiteX153" fmla="*/ 1369886 w 1597108"/>
              <a:gd name="connsiteY153" fmla="*/ 879062 h 1341652"/>
              <a:gd name="connsiteX154" fmla="*/ 1373124 w 1597108"/>
              <a:gd name="connsiteY154" fmla="*/ 881444 h 1341652"/>
              <a:gd name="connsiteX155" fmla="*/ 1397699 w 1597108"/>
              <a:gd name="connsiteY155" fmla="*/ 882015 h 1341652"/>
              <a:gd name="connsiteX156" fmla="*/ 1474375 w 1597108"/>
              <a:gd name="connsiteY156" fmla="*/ 826294 h 1341652"/>
              <a:gd name="connsiteX157" fmla="*/ 1491710 w 1597108"/>
              <a:gd name="connsiteY157" fmla="*/ 826103 h 1341652"/>
              <a:gd name="connsiteX158" fmla="*/ 1554194 w 1597108"/>
              <a:gd name="connsiteY158" fmla="*/ 871442 h 1341652"/>
              <a:gd name="connsiteX159" fmla="*/ 1556861 w 1597108"/>
              <a:gd name="connsiteY159" fmla="*/ 888397 h 13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597108" h="1341652">
                <a:moveTo>
                  <a:pt x="246602" y="118586"/>
                </a:moveTo>
                <a:cubicBezTo>
                  <a:pt x="110585" y="118586"/>
                  <a:pt x="0" y="229267"/>
                  <a:pt x="0" y="365189"/>
                </a:cubicBezTo>
                <a:cubicBezTo>
                  <a:pt x="0" y="501110"/>
                  <a:pt x="110585" y="611791"/>
                  <a:pt x="246602" y="611791"/>
                </a:cubicBezTo>
                <a:cubicBezTo>
                  <a:pt x="382619" y="611791"/>
                  <a:pt x="493205" y="501206"/>
                  <a:pt x="493205" y="365189"/>
                </a:cubicBezTo>
                <a:cubicBezTo>
                  <a:pt x="493205" y="229172"/>
                  <a:pt x="382524" y="118586"/>
                  <a:pt x="246602" y="118586"/>
                </a:cubicBezTo>
                <a:close/>
                <a:moveTo>
                  <a:pt x="1158812" y="590169"/>
                </a:moveTo>
                <a:lnTo>
                  <a:pt x="1053275" y="590169"/>
                </a:lnTo>
                <a:lnTo>
                  <a:pt x="1053275" y="457295"/>
                </a:lnTo>
                <a:lnTo>
                  <a:pt x="1158812" y="457295"/>
                </a:lnTo>
                <a:lnTo>
                  <a:pt x="1158812" y="590169"/>
                </a:lnTo>
                <a:close/>
                <a:moveTo>
                  <a:pt x="1313117" y="590169"/>
                </a:moveTo>
                <a:lnTo>
                  <a:pt x="1207580" y="590169"/>
                </a:lnTo>
                <a:lnTo>
                  <a:pt x="1207580" y="416719"/>
                </a:lnTo>
                <a:lnTo>
                  <a:pt x="1313117" y="416719"/>
                </a:lnTo>
                <a:lnTo>
                  <a:pt x="1313117" y="590169"/>
                </a:lnTo>
                <a:close/>
                <a:moveTo>
                  <a:pt x="1467422" y="590169"/>
                </a:moveTo>
                <a:lnTo>
                  <a:pt x="1361885" y="590169"/>
                </a:lnTo>
                <a:lnTo>
                  <a:pt x="1361885" y="238030"/>
                </a:lnTo>
                <a:lnTo>
                  <a:pt x="1467422" y="238030"/>
                </a:lnTo>
                <a:lnTo>
                  <a:pt x="1467422" y="590169"/>
                </a:lnTo>
                <a:close/>
                <a:moveTo>
                  <a:pt x="1326737" y="0"/>
                </a:moveTo>
                <a:lnTo>
                  <a:pt x="1319117" y="48006"/>
                </a:lnTo>
                <a:lnTo>
                  <a:pt x="1378649" y="57436"/>
                </a:lnTo>
                <a:lnTo>
                  <a:pt x="1037368" y="305467"/>
                </a:lnTo>
                <a:lnTo>
                  <a:pt x="1069086" y="349187"/>
                </a:lnTo>
                <a:lnTo>
                  <a:pt x="1410462" y="101156"/>
                </a:lnTo>
                <a:lnTo>
                  <a:pt x="1401032" y="160687"/>
                </a:lnTo>
                <a:lnTo>
                  <a:pt x="1449038" y="168307"/>
                </a:lnTo>
                <a:lnTo>
                  <a:pt x="1472089" y="23051"/>
                </a:lnTo>
                <a:lnTo>
                  <a:pt x="1326833" y="0"/>
                </a:lnTo>
                <a:close/>
                <a:moveTo>
                  <a:pt x="789908" y="230505"/>
                </a:moveTo>
                <a:lnTo>
                  <a:pt x="731425" y="230505"/>
                </a:lnTo>
                <a:cubicBezTo>
                  <a:pt x="639032" y="230505"/>
                  <a:pt x="592265" y="276606"/>
                  <a:pt x="592265" y="367379"/>
                </a:cubicBezTo>
                <a:lnTo>
                  <a:pt x="592265" y="495110"/>
                </a:lnTo>
                <a:cubicBezTo>
                  <a:pt x="592265" y="556832"/>
                  <a:pt x="605600" y="597884"/>
                  <a:pt x="637699" y="633794"/>
                </a:cubicBezTo>
                <a:lnTo>
                  <a:pt x="637699" y="667798"/>
                </a:lnTo>
                <a:lnTo>
                  <a:pt x="760667" y="767334"/>
                </a:lnTo>
                <a:lnTo>
                  <a:pt x="883634" y="667798"/>
                </a:lnTo>
                <a:lnTo>
                  <a:pt x="883634" y="633794"/>
                </a:lnTo>
                <a:cubicBezTo>
                  <a:pt x="915829" y="597884"/>
                  <a:pt x="929069" y="556927"/>
                  <a:pt x="929069" y="495110"/>
                </a:cubicBezTo>
                <a:lnTo>
                  <a:pt x="929069" y="367379"/>
                </a:lnTo>
                <a:cubicBezTo>
                  <a:pt x="929069" y="276511"/>
                  <a:pt x="882206" y="230505"/>
                  <a:pt x="789908" y="230505"/>
                </a:cubicBezTo>
                <a:close/>
                <a:moveTo>
                  <a:pt x="880491" y="320421"/>
                </a:moveTo>
                <a:lnTo>
                  <a:pt x="880491" y="495205"/>
                </a:lnTo>
                <a:cubicBezTo>
                  <a:pt x="880491" y="556070"/>
                  <a:pt x="865823" y="583216"/>
                  <a:pt x="842010" y="607124"/>
                </a:cubicBezTo>
                <a:lnTo>
                  <a:pt x="834962" y="614267"/>
                </a:lnTo>
                <a:lnTo>
                  <a:pt x="834962" y="658654"/>
                </a:lnTo>
                <a:lnTo>
                  <a:pt x="760667" y="718852"/>
                </a:lnTo>
                <a:lnTo>
                  <a:pt x="686372" y="658654"/>
                </a:lnTo>
                <a:lnTo>
                  <a:pt x="686372" y="614267"/>
                </a:lnTo>
                <a:lnTo>
                  <a:pt x="679323" y="607124"/>
                </a:lnTo>
                <a:cubicBezTo>
                  <a:pt x="655606" y="583121"/>
                  <a:pt x="640842" y="555974"/>
                  <a:pt x="640842" y="495205"/>
                </a:cubicBezTo>
                <a:lnTo>
                  <a:pt x="640842" y="398336"/>
                </a:lnTo>
                <a:lnTo>
                  <a:pt x="880491" y="320516"/>
                </a:lnTo>
                <a:close/>
                <a:moveTo>
                  <a:pt x="246602" y="161830"/>
                </a:moveTo>
                <a:lnTo>
                  <a:pt x="246602" y="330518"/>
                </a:lnTo>
                <a:lnTo>
                  <a:pt x="152210" y="185166"/>
                </a:lnTo>
                <a:cubicBezTo>
                  <a:pt x="180404" y="170307"/>
                  <a:pt x="212503" y="161830"/>
                  <a:pt x="246602" y="161830"/>
                </a:cubicBezTo>
                <a:lnTo>
                  <a:pt x="246602" y="161830"/>
                </a:lnTo>
                <a:close/>
                <a:moveTo>
                  <a:pt x="120587" y="205835"/>
                </a:moveTo>
                <a:lnTo>
                  <a:pt x="211741" y="346234"/>
                </a:lnTo>
                <a:lnTo>
                  <a:pt x="44196" y="346234"/>
                </a:lnTo>
                <a:cubicBezTo>
                  <a:pt x="49435" y="289370"/>
                  <a:pt x="78200" y="239363"/>
                  <a:pt x="120587" y="205835"/>
                </a:cubicBezTo>
                <a:close/>
                <a:moveTo>
                  <a:pt x="44196" y="384143"/>
                </a:moveTo>
                <a:lnTo>
                  <a:pt x="240411" y="384143"/>
                </a:lnTo>
                <a:lnTo>
                  <a:pt x="183737" y="558546"/>
                </a:lnTo>
                <a:cubicBezTo>
                  <a:pt x="108014" y="533876"/>
                  <a:pt x="51721" y="465963"/>
                  <a:pt x="44101" y="384143"/>
                </a:cubicBezTo>
                <a:close/>
                <a:moveTo>
                  <a:pt x="1596485" y="873538"/>
                </a:moveTo>
                <a:cubicBezTo>
                  <a:pt x="1594390" y="860393"/>
                  <a:pt x="1587341" y="848773"/>
                  <a:pt x="1576483" y="840962"/>
                </a:cubicBezTo>
                <a:lnTo>
                  <a:pt x="1513999" y="795623"/>
                </a:lnTo>
                <a:cubicBezTo>
                  <a:pt x="1504855" y="788956"/>
                  <a:pt x="1494282" y="785432"/>
                  <a:pt x="1483328" y="785432"/>
                </a:cubicBezTo>
                <a:cubicBezTo>
                  <a:pt x="1472375" y="785432"/>
                  <a:pt x="1461611" y="789051"/>
                  <a:pt x="1452277" y="795814"/>
                </a:cubicBezTo>
                <a:lnTo>
                  <a:pt x="1400842" y="833152"/>
                </a:lnTo>
                <a:lnTo>
                  <a:pt x="1399318" y="823627"/>
                </a:lnTo>
                <a:cubicBezTo>
                  <a:pt x="1396175" y="803720"/>
                  <a:pt x="1385888" y="789527"/>
                  <a:pt x="1367790" y="780288"/>
                </a:cubicBezTo>
                <a:lnTo>
                  <a:pt x="1367790" y="780288"/>
                </a:lnTo>
                <a:cubicBezTo>
                  <a:pt x="1364742" y="778669"/>
                  <a:pt x="1360265" y="776478"/>
                  <a:pt x="1353503" y="772954"/>
                </a:cubicBezTo>
                <a:cubicBezTo>
                  <a:pt x="1348168" y="770192"/>
                  <a:pt x="1342263" y="768858"/>
                  <a:pt x="1336358" y="768858"/>
                </a:cubicBezTo>
                <a:cubicBezTo>
                  <a:pt x="1331119" y="768858"/>
                  <a:pt x="1325880" y="769906"/>
                  <a:pt x="1320927" y="772097"/>
                </a:cubicBezTo>
                <a:cubicBezTo>
                  <a:pt x="1310545" y="776764"/>
                  <a:pt x="1302734" y="785813"/>
                  <a:pt x="1299782" y="796862"/>
                </a:cubicBezTo>
                <a:cubicBezTo>
                  <a:pt x="1294924" y="815054"/>
                  <a:pt x="1286447" y="846773"/>
                  <a:pt x="1279589" y="872300"/>
                </a:cubicBezTo>
                <a:cubicBezTo>
                  <a:pt x="1272826" y="807339"/>
                  <a:pt x="1243870" y="765429"/>
                  <a:pt x="1185577" y="743998"/>
                </a:cubicBezTo>
                <a:cubicBezTo>
                  <a:pt x="1169194" y="737045"/>
                  <a:pt x="1150811" y="731806"/>
                  <a:pt x="1130237" y="728567"/>
                </a:cubicBezTo>
                <a:cubicBezTo>
                  <a:pt x="1073182" y="719519"/>
                  <a:pt x="994886" y="707136"/>
                  <a:pt x="941737" y="698659"/>
                </a:cubicBezTo>
                <a:lnTo>
                  <a:pt x="828294" y="1047750"/>
                </a:lnTo>
                <a:lnTo>
                  <a:pt x="822293" y="1047750"/>
                </a:lnTo>
                <a:lnTo>
                  <a:pt x="796766" y="804577"/>
                </a:lnTo>
                <a:lnTo>
                  <a:pt x="760667" y="775335"/>
                </a:lnTo>
                <a:lnTo>
                  <a:pt x="724567" y="804577"/>
                </a:lnTo>
                <a:lnTo>
                  <a:pt x="699040" y="1047750"/>
                </a:lnTo>
                <a:lnTo>
                  <a:pt x="693039" y="1047750"/>
                </a:lnTo>
                <a:lnTo>
                  <a:pt x="579596" y="698659"/>
                </a:lnTo>
                <a:cubicBezTo>
                  <a:pt x="526447" y="707041"/>
                  <a:pt x="448151" y="719519"/>
                  <a:pt x="391097" y="728567"/>
                </a:cubicBezTo>
                <a:cubicBezTo>
                  <a:pt x="370523" y="731806"/>
                  <a:pt x="352044" y="737045"/>
                  <a:pt x="335566" y="744093"/>
                </a:cubicBezTo>
                <a:lnTo>
                  <a:pt x="322898" y="742093"/>
                </a:lnTo>
                <a:cubicBezTo>
                  <a:pt x="319088" y="741521"/>
                  <a:pt x="315563" y="741236"/>
                  <a:pt x="312134" y="741236"/>
                </a:cubicBezTo>
                <a:cubicBezTo>
                  <a:pt x="289370" y="741236"/>
                  <a:pt x="276225" y="754285"/>
                  <a:pt x="271939" y="758571"/>
                </a:cubicBezTo>
                <a:lnTo>
                  <a:pt x="265081" y="765429"/>
                </a:lnTo>
                <a:lnTo>
                  <a:pt x="245459" y="704945"/>
                </a:lnTo>
                <a:cubicBezTo>
                  <a:pt x="238316" y="682847"/>
                  <a:pt x="218694" y="668560"/>
                  <a:pt x="195644" y="668465"/>
                </a:cubicBezTo>
                <a:lnTo>
                  <a:pt x="118205" y="668465"/>
                </a:lnTo>
                <a:cubicBezTo>
                  <a:pt x="90678" y="668465"/>
                  <a:pt x="68294" y="690848"/>
                  <a:pt x="68199" y="718376"/>
                </a:cubicBezTo>
                <a:lnTo>
                  <a:pt x="68199" y="845153"/>
                </a:lnTo>
                <a:cubicBezTo>
                  <a:pt x="68199" y="872966"/>
                  <a:pt x="79153" y="889540"/>
                  <a:pt x="95536" y="906018"/>
                </a:cubicBezTo>
                <a:lnTo>
                  <a:pt x="108776" y="919258"/>
                </a:lnTo>
                <a:cubicBezTo>
                  <a:pt x="140399" y="950881"/>
                  <a:pt x="156750" y="967140"/>
                  <a:pt x="157829" y="968026"/>
                </a:cubicBezTo>
                <a:lnTo>
                  <a:pt x="166878" y="975265"/>
                </a:lnTo>
                <a:lnTo>
                  <a:pt x="310420" y="960215"/>
                </a:lnTo>
                <a:lnTo>
                  <a:pt x="316230" y="1015651"/>
                </a:lnTo>
                <a:lnTo>
                  <a:pt x="157544" y="1032320"/>
                </a:lnTo>
                <a:lnTo>
                  <a:pt x="177927" y="1226439"/>
                </a:lnTo>
                <a:cubicBezTo>
                  <a:pt x="185356" y="1297114"/>
                  <a:pt x="248698" y="1348359"/>
                  <a:pt x="319373" y="1340930"/>
                </a:cubicBezTo>
                <a:cubicBezTo>
                  <a:pt x="346329" y="1338072"/>
                  <a:pt x="370427" y="1327118"/>
                  <a:pt x="389573" y="1310640"/>
                </a:cubicBezTo>
                <a:lnTo>
                  <a:pt x="1115378" y="1310640"/>
                </a:lnTo>
                <a:cubicBezTo>
                  <a:pt x="1122902" y="1317117"/>
                  <a:pt x="1131284" y="1322832"/>
                  <a:pt x="1140524" y="1327595"/>
                </a:cubicBezTo>
                <a:cubicBezTo>
                  <a:pt x="1203865" y="1359884"/>
                  <a:pt x="1281303" y="1334643"/>
                  <a:pt x="1313593" y="1271397"/>
                </a:cubicBezTo>
                <a:lnTo>
                  <a:pt x="1379887" y="1141190"/>
                </a:lnTo>
                <a:lnTo>
                  <a:pt x="1237774" y="1068800"/>
                </a:lnTo>
                <a:lnTo>
                  <a:pt x="1263110" y="1019175"/>
                </a:lnTo>
                <a:lnTo>
                  <a:pt x="1317022" y="1046607"/>
                </a:lnTo>
                <a:cubicBezTo>
                  <a:pt x="1335024" y="1055846"/>
                  <a:pt x="1349788" y="1059942"/>
                  <a:pt x="1364837" y="1059942"/>
                </a:cubicBezTo>
                <a:cubicBezTo>
                  <a:pt x="1369124" y="1059942"/>
                  <a:pt x="1373505" y="1059561"/>
                  <a:pt x="1377887" y="1058894"/>
                </a:cubicBezTo>
                <a:cubicBezTo>
                  <a:pt x="1411796" y="1053560"/>
                  <a:pt x="1448753" y="1047655"/>
                  <a:pt x="1455134" y="1046702"/>
                </a:cubicBezTo>
                <a:cubicBezTo>
                  <a:pt x="1478185" y="1042988"/>
                  <a:pt x="1496759" y="1036034"/>
                  <a:pt x="1513046" y="1013555"/>
                </a:cubicBezTo>
                <a:cubicBezTo>
                  <a:pt x="1518380" y="1006221"/>
                  <a:pt x="1568672" y="936974"/>
                  <a:pt x="1587532" y="911066"/>
                </a:cubicBezTo>
                <a:cubicBezTo>
                  <a:pt x="1595342" y="900303"/>
                  <a:pt x="1598581" y="887063"/>
                  <a:pt x="1596485" y="873919"/>
                </a:cubicBezTo>
                <a:close/>
                <a:moveTo>
                  <a:pt x="290132" y="892969"/>
                </a:moveTo>
                <a:cubicBezTo>
                  <a:pt x="284512" y="907637"/>
                  <a:pt x="272510" y="920020"/>
                  <a:pt x="253460" y="930878"/>
                </a:cubicBezTo>
                <a:lnTo>
                  <a:pt x="181547" y="938403"/>
                </a:lnTo>
                <a:cubicBezTo>
                  <a:pt x="181547" y="938403"/>
                  <a:pt x="131159" y="888016"/>
                  <a:pt x="122396" y="879253"/>
                </a:cubicBezTo>
                <a:cubicBezTo>
                  <a:pt x="109252" y="866108"/>
                  <a:pt x="106109" y="858679"/>
                  <a:pt x="106109" y="845153"/>
                </a:cubicBezTo>
                <a:cubicBezTo>
                  <a:pt x="106109" y="836105"/>
                  <a:pt x="106109" y="750570"/>
                  <a:pt x="106109" y="718471"/>
                </a:cubicBezTo>
                <a:cubicBezTo>
                  <a:pt x="106109" y="711803"/>
                  <a:pt x="111538" y="706279"/>
                  <a:pt x="118301" y="706279"/>
                </a:cubicBezTo>
                <a:lnTo>
                  <a:pt x="195453" y="706279"/>
                </a:lnTo>
                <a:cubicBezTo>
                  <a:pt x="202597" y="706279"/>
                  <a:pt x="207359" y="710279"/>
                  <a:pt x="209360" y="716566"/>
                </a:cubicBezTo>
                <a:lnTo>
                  <a:pt x="238697" y="806768"/>
                </a:lnTo>
                <a:cubicBezTo>
                  <a:pt x="241744" y="816197"/>
                  <a:pt x="252127" y="820769"/>
                  <a:pt x="258890" y="820769"/>
                </a:cubicBezTo>
                <a:lnTo>
                  <a:pt x="262985" y="820769"/>
                </a:lnTo>
                <a:lnTo>
                  <a:pt x="298514" y="785241"/>
                </a:lnTo>
                <a:cubicBezTo>
                  <a:pt x="303943" y="779812"/>
                  <a:pt x="308324" y="777907"/>
                  <a:pt x="316992" y="779336"/>
                </a:cubicBezTo>
                <a:lnTo>
                  <a:pt x="332804" y="781812"/>
                </a:lnTo>
                <a:cubicBezTo>
                  <a:pt x="332804" y="781812"/>
                  <a:pt x="296132" y="877348"/>
                  <a:pt x="290132" y="892969"/>
                </a:cubicBezTo>
                <a:close/>
                <a:moveTo>
                  <a:pt x="1556957" y="888492"/>
                </a:moveTo>
                <a:cubicBezTo>
                  <a:pt x="1538097" y="914495"/>
                  <a:pt x="1487805" y="983647"/>
                  <a:pt x="1482471" y="990981"/>
                </a:cubicBezTo>
                <a:cubicBezTo>
                  <a:pt x="1474470" y="1001935"/>
                  <a:pt x="1467612" y="1006126"/>
                  <a:pt x="1449229" y="1009079"/>
                </a:cubicBezTo>
                <a:cubicBezTo>
                  <a:pt x="1442847" y="1010126"/>
                  <a:pt x="1405795" y="1015937"/>
                  <a:pt x="1371886" y="1021366"/>
                </a:cubicBezTo>
                <a:cubicBezTo>
                  <a:pt x="1360456" y="1023176"/>
                  <a:pt x="1350074" y="1020890"/>
                  <a:pt x="1334167" y="1012793"/>
                </a:cubicBezTo>
                <a:lnTo>
                  <a:pt x="1307021" y="998982"/>
                </a:lnTo>
                <a:cubicBezTo>
                  <a:pt x="1305306" y="988314"/>
                  <a:pt x="1303592" y="977646"/>
                  <a:pt x="1302639" y="971455"/>
                </a:cubicBezTo>
                <a:cubicBezTo>
                  <a:pt x="1299782" y="953167"/>
                  <a:pt x="1299686" y="943261"/>
                  <a:pt x="1305973" y="919734"/>
                </a:cubicBezTo>
                <a:cubicBezTo>
                  <a:pt x="1309021" y="908304"/>
                  <a:pt x="1327976" y="837629"/>
                  <a:pt x="1336262" y="806577"/>
                </a:cubicBezTo>
                <a:cubicBezTo>
                  <a:pt x="1345787" y="811403"/>
                  <a:pt x="1350550" y="813816"/>
                  <a:pt x="1350550" y="813816"/>
                </a:cubicBezTo>
                <a:cubicBezTo>
                  <a:pt x="1358360" y="817817"/>
                  <a:pt x="1360742" y="821817"/>
                  <a:pt x="1361980" y="829437"/>
                </a:cubicBezTo>
                <a:lnTo>
                  <a:pt x="1369886" y="879062"/>
                </a:lnTo>
                <a:lnTo>
                  <a:pt x="1373124" y="881444"/>
                </a:lnTo>
                <a:cubicBezTo>
                  <a:pt x="1378649" y="885444"/>
                  <a:pt x="1389698" y="887825"/>
                  <a:pt x="1397699" y="882015"/>
                </a:cubicBezTo>
                <a:lnTo>
                  <a:pt x="1474375" y="826294"/>
                </a:lnTo>
                <a:cubicBezTo>
                  <a:pt x="1479804" y="822388"/>
                  <a:pt x="1485995" y="821912"/>
                  <a:pt x="1491710" y="826103"/>
                </a:cubicBezTo>
                <a:lnTo>
                  <a:pt x="1554194" y="871442"/>
                </a:lnTo>
                <a:cubicBezTo>
                  <a:pt x="1559624" y="875348"/>
                  <a:pt x="1560862" y="882968"/>
                  <a:pt x="1556861" y="888397"/>
                </a:cubicBezTo>
                <a:close/>
              </a:path>
            </a:pathLst>
          </a:custGeom>
          <a:solidFill>
            <a:srgbClr val="31926F"/>
          </a:solidFill>
          <a:ln w="9525" cap="flat">
            <a:noFill/>
            <a:prstDash val="solid"/>
            <a:miter/>
          </a:ln>
        </p:spPr>
        <p:txBody>
          <a:bodyPr rtlCol="0" anchor="ctr"/>
          <a:lstStyle/>
          <a:p>
            <a:endParaRPr lang="ja-JP" altLang="en-US"/>
          </a:p>
        </p:txBody>
      </p:sp>
      <p:pic>
        <p:nvPicPr>
          <p:cNvPr id="15" name="図 14" descr="黒い背景に白い文字がある&#10;&#10;低い精度で自動的に生成された説明">
            <a:extLst>
              <a:ext uri="{FF2B5EF4-FFF2-40B4-BE49-F238E27FC236}">
                <a16:creationId xmlns:a16="http://schemas.microsoft.com/office/drawing/2014/main" id="{4FC37741-8C59-7422-15C4-F6A3219FF7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643" y="7903727"/>
            <a:ext cx="828000" cy="828000"/>
          </a:xfrm>
          <a:prstGeom prst="rect">
            <a:avLst/>
          </a:prstGeom>
        </p:spPr>
      </p:pic>
      <p:sp>
        <p:nvSpPr>
          <p:cNvPr id="2" name="テキスト ボックス 1">
            <a:extLst>
              <a:ext uri="{FF2B5EF4-FFF2-40B4-BE49-F238E27FC236}">
                <a16:creationId xmlns:a16="http://schemas.microsoft.com/office/drawing/2014/main" id="{D7A6B8EE-7872-F121-1435-18574885BD08}"/>
              </a:ext>
            </a:extLst>
          </p:cNvPr>
          <p:cNvSpPr txBox="1"/>
          <p:nvPr/>
        </p:nvSpPr>
        <p:spPr>
          <a:xfrm>
            <a:off x="3900431" y="4650510"/>
            <a:ext cx="2980800"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会議ブースを設置する場合には、消防法による届出が必要になるため、事前に消防署に確認しながら進めることが望ましい。</a:t>
            </a:r>
            <a:endParaRPr kumimoji="1"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6427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78</a:t>
            </a:fld>
            <a:endParaRPr kumimoji="1" lang="ja-JP" altLang="en-US" dirty="0"/>
          </a:p>
        </p:txBody>
      </p:sp>
      <p:sp>
        <p:nvSpPr>
          <p:cNvPr id="4" name="テキスト プレースホルダー 3">
            <a:extLst>
              <a:ext uri="{FF2B5EF4-FFF2-40B4-BE49-F238E27FC236}">
                <a16:creationId xmlns:a16="http://schemas.microsoft.com/office/drawing/2014/main" id="{D1945982-5531-5BBF-34A3-3A74E1A67CB7}"/>
              </a:ext>
            </a:extLst>
          </p:cNvPr>
          <p:cNvSpPr>
            <a:spLocks noGrp="1"/>
          </p:cNvSpPr>
          <p:nvPr>
            <p:ph type="body" sz="quarter" idx="14"/>
          </p:nvPr>
        </p:nvSpPr>
        <p:spPr>
          <a:xfrm>
            <a:off x="4986978" y="361990"/>
            <a:ext cx="2068859" cy="166199"/>
          </a:xfrm>
        </p:spPr>
        <p:txBody>
          <a:bodyPr/>
          <a:lstStyle/>
          <a:p>
            <a:r>
              <a:rPr lang="en-US" altLang="ja-JP" dirty="0"/>
              <a:t>4-15.</a:t>
            </a:r>
            <a:r>
              <a:rPr lang="ja-JP" altLang="en-US" dirty="0"/>
              <a:t> 什器、モバイル電源</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493916" y="1345707"/>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493916" y="180182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什器、モバイル電源を検討するに当たっては、当該施策と関連性が高い以下の戦略についても参照されたい。</a:t>
            </a:r>
          </a:p>
        </p:txBody>
      </p:sp>
      <p:grpSp>
        <p:nvGrpSpPr>
          <p:cNvPr id="8" name="グループ化 7">
            <a:extLst>
              <a:ext uri="{FF2B5EF4-FFF2-40B4-BE49-F238E27FC236}">
                <a16:creationId xmlns:a16="http://schemas.microsoft.com/office/drawing/2014/main" id="{B093DC20-BDF9-0559-8817-EA198577EA4D}"/>
              </a:ext>
            </a:extLst>
          </p:cNvPr>
          <p:cNvGrpSpPr/>
          <p:nvPr/>
        </p:nvGrpSpPr>
        <p:grpSpPr>
          <a:xfrm>
            <a:off x="493916" y="2403849"/>
            <a:ext cx="6552000" cy="919258"/>
            <a:chOff x="504000" y="5067093"/>
            <a:chExt cx="6552000" cy="919258"/>
          </a:xfrm>
        </p:grpSpPr>
        <p:sp>
          <p:nvSpPr>
            <p:cNvPr id="9" name="正方形/長方形 8">
              <a:extLst>
                <a:ext uri="{FF2B5EF4-FFF2-40B4-BE49-F238E27FC236}">
                  <a16:creationId xmlns:a16="http://schemas.microsoft.com/office/drawing/2014/main" id="{BA4214C8-C70A-0E67-07E0-8E9D7A9CCC3D}"/>
                </a:ext>
              </a:extLst>
            </p:cNvPr>
            <p:cNvSpPr/>
            <p:nvPr/>
          </p:nvSpPr>
          <p:spPr>
            <a:xfrm>
              <a:off x="504000" y="5067093"/>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2FAFC5C-4F4E-FA34-F12F-BED39096E75E}"/>
                </a:ext>
              </a:extLst>
            </p:cNvPr>
            <p:cNvSpPr/>
            <p:nvPr/>
          </p:nvSpPr>
          <p:spPr>
            <a:xfrm>
              <a:off x="669615" y="5169889"/>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114C7629-5BC7-37BE-25BA-8F0F46F1B83E}"/>
                </a:ext>
              </a:extLst>
            </p:cNvPr>
            <p:cNvSpPr/>
            <p:nvPr/>
          </p:nvSpPr>
          <p:spPr>
            <a:xfrm>
              <a:off x="669615" y="560540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995921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80">
            <a:extLst>
              <a:ext uri="{FF2B5EF4-FFF2-40B4-BE49-F238E27FC236}">
                <a16:creationId xmlns:a16="http://schemas.microsoft.com/office/drawing/2014/main" id="{A1550AF0-57F6-C078-E770-4331D85902AE}"/>
              </a:ext>
            </a:extLst>
          </p:cNvPr>
          <p:cNvGraphicFramePr>
            <a:graphicFrameLocks noGrp="1"/>
          </p:cNvGraphicFramePr>
          <p:nvPr>
            <p:extLst>
              <p:ext uri="{D42A27DB-BD31-4B8C-83A1-F6EECF244321}">
                <p14:modId xmlns:p14="http://schemas.microsoft.com/office/powerpoint/2010/main" val="3605589114"/>
              </p:ext>
            </p:extLst>
          </p:nvPr>
        </p:nvGraphicFramePr>
        <p:xfrm>
          <a:off x="503238" y="2542789"/>
          <a:ext cx="6553201" cy="3372908"/>
        </p:xfrm>
        <a:graphic>
          <a:graphicData uri="http://schemas.openxmlformats.org/drawingml/2006/table">
            <a:tbl>
              <a:tblPr firstRow="1" firstCol="1">
                <a:tableStyleId>{F5AB1C69-6EDB-4FF4-983F-18BD219EF322}</a:tableStyleId>
              </a:tblPr>
              <a:tblGrid>
                <a:gridCol w="395895">
                  <a:extLst>
                    <a:ext uri="{9D8B030D-6E8A-4147-A177-3AD203B41FA5}">
                      <a16:colId xmlns:a16="http://schemas.microsoft.com/office/drawing/2014/main" val="1463933327"/>
                    </a:ext>
                  </a:extLst>
                </a:gridCol>
                <a:gridCol w="3078653">
                  <a:extLst>
                    <a:ext uri="{9D8B030D-6E8A-4147-A177-3AD203B41FA5}">
                      <a16:colId xmlns:a16="http://schemas.microsoft.com/office/drawing/2014/main" val="3349740182"/>
                    </a:ext>
                  </a:extLst>
                </a:gridCol>
                <a:gridCol w="3078653">
                  <a:extLst>
                    <a:ext uri="{9D8B030D-6E8A-4147-A177-3AD203B41FA5}">
                      <a16:colId xmlns:a16="http://schemas.microsoft.com/office/drawing/2014/main" val="2092716205"/>
                    </a:ext>
                  </a:extLst>
                </a:gridCol>
              </a:tblGrid>
              <a:tr h="301272">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98694" marR="98694" marT="49347" marB="49347">
                    <a:lnB w="12700" cap="flat" cmpd="sng" algn="ctr">
                      <a:solidFill>
                        <a:schemeClr val="bg1"/>
                      </a:solidFill>
                      <a:prstDash val="solid"/>
                      <a:round/>
                      <a:headEnd type="none" w="med" len="med"/>
                      <a:tailEnd type="none" w="med" len="med"/>
                    </a:lnB>
                    <a:solidFill>
                      <a:srgbClr val="31926F"/>
                    </a:solidFill>
                  </a:tcPr>
                </a:tc>
                <a:tc>
                  <a:txBody>
                    <a:bodyPr/>
                    <a:lstStyle/>
                    <a:p>
                      <a:r>
                        <a:rPr kumimoji="1" lang="ja-JP" altLang="en-US" sz="1200" u="wavyHeavy" baseline="0" dirty="0">
                          <a:uFill>
                            <a:solidFill>
                              <a:srgbClr val="31926F"/>
                            </a:solidFill>
                          </a:uFill>
                          <a:latin typeface="BIZ UDPゴシック" panose="020B0400000000000000" pitchFamily="50" charset="-128"/>
                          <a:ea typeface="BIZ UDPゴシック" panose="020B0400000000000000" pitchFamily="50" charset="-128"/>
                        </a:rPr>
                        <a:t>業務用パソコン</a:t>
                      </a:r>
                    </a:p>
                  </a:txBody>
                  <a:tcPr marL="98694" marR="98694" marT="49347" marB="49347">
                    <a:lnB w="38100" cmpd="sng">
                      <a:noFill/>
                    </a:lnB>
                    <a:solidFill>
                      <a:srgbClr val="31926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私有パソコン</a:t>
                      </a:r>
                    </a:p>
                  </a:txBody>
                  <a:tcPr marL="98694" marR="98694" marT="49347" marB="49347">
                    <a:lnB w="38100" cmpd="sng">
                      <a:noFill/>
                    </a:lnB>
                    <a:solidFill>
                      <a:srgbClr val="31926F"/>
                    </a:solidFill>
                  </a:tcPr>
                </a:tc>
                <a:extLst>
                  <a:ext uri="{0D108BD9-81ED-4DB2-BD59-A6C34878D82A}">
                    <a16:rowId xmlns:a16="http://schemas.microsoft.com/office/drawing/2014/main" val="1358273078"/>
                  </a:ext>
                </a:extLst>
              </a:tr>
              <a:tr h="3071636">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留意点</a:t>
                      </a:r>
                    </a:p>
                  </a:txBody>
                  <a:tcPr marL="98694" marR="98694" marT="49347" marB="49347" vert="eaVert">
                    <a:lnR w="12700" cmpd="sng">
                      <a:noFill/>
                    </a:lnR>
                    <a:lnT w="12700" cap="flat" cmpd="sng" algn="ctr">
                      <a:solidFill>
                        <a:schemeClr val="bg1"/>
                      </a:solidFill>
                      <a:prstDash val="solid"/>
                      <a:round/>
                      <a:headEnd type="none" w="med" len="med"/>
                      <a:tailEnd type="none" w="med" len="med"/>
                    </a:lnT>
                    <a:solidFill>
                      <a:srgbClr val="E8F09A"/>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持ち運びによる、紛失・盗難の際の情報漏洩リスクがある。（</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シンクライアント</a:t>
                      </a:r>
                      <a:r>
                        <a:rPr kumimoji="1" lang="ja-JP" altLang="en-US" sz="1200" u="none" dirty="0">
                          <a:solidFill>
                            <a:schemeClr val="tx1"/>
                          </a:solidFill>
                          <a:latin typeface="BIZ UDPゴシック" panose="020B0400000000000000" pitchFamily="50" charset="-128"/>
                          <a:ea typeface="BIZ UDPゴシック" panose="020B0400000000000000" pitchFamily="50" charset="-128"/>
                        </a:rPr>
                        <a:t>パソコンを利用することでリスク低減</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パソコン上の情報資産を端末内に残さない仕組みを構築する必要があり、コストがかかる。（</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シンクライアント</a:t>
                      </a:r>
                      <a:r>
                        <a:rPr kumimoji="1" lang="ja-JP" altLang="en-US" sz="1200" dirty="0">
                          <a:solidFill>
                            <a:schemeClr val="tx1"/>
                          </a:solidFill>
                          <a:latin typeface="BIZ UDPゴシック" panose="020B0400000000000000" pitchFamily="50" charset="-128"/>
                          <a:ea typeface="BIZ UDPゴシック" panose="020B0400000000000000" pitchFamily="50" charset="-128"/>
                        </a:rPr>
                        <a:t>パソコンを利用することで構築不要）</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Char char="l"/>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別途パソコンを調達するコストがかからない。（貸出用パソコンを活用する場合は、別途パソコンを調達するコストがかかる。）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None/>
                        <a:tabLst/>
                        <a:defRPr/>
                      </a:pPr>
                      <a:endParaRPr kumimoji="1" lang="ja-JP" altLang="en-US" sz="1200" dirty="0">
                        <a:solidFill>
                          <a:srgbClr val="FF0000"/>
                        </a:solidFill>
                        <a:highlight>
                          <a:srgbClr val="FFFF00"/>
                        </a:highlight>
                        <a:latin typeface="BIZ UDPゴシック" panose="020B0400000000000000" pitchFamily="50" charset="-128"/>
                        <a:ea typeface="BIZ UDPゴシック" panose="020B0400000000000000" pitchFamily="50" charset="-128"/>
                      </a:endParaRPr>
                    </a:p>
                  </a:txBody>
                  <a:tcPr marL="98694" marR="98694" marT="49347" marB="49347">
                    <a:lnL w="12700" cmpd="sng">
                      <a:noFill/>
                    </a:lnL>
                    <a:lnR w="12700" cap="flat" cmpd="sng" algn="ctr">
                      <a:solidFill>
                        <a:srgbClr val="B6B5B5"/>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持ち運びしないため、紛失・盗難の際の情報漏洩リスクが他と比較して低い。</a:t>
                      </a: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パソコン自体のセキュリティ対策の管理ができないため、セキュリティリスクがある。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200" dirty="0">
                          <a:solidFill>
                            <a:schemeClr val="tx1"/>
                          </a:solidFill>
                          <a:latin typeface="BIZ UDPゴシック" panose="020B0400000000000000" pitchFamily="50" charset="-128"/>
                          <a:ea typeface="BIZ UDPゴシック" panose="020B0400000000000000" pitchFamily="50" charset="-128"/>
                        </a:rPr>
                        <a:t>別途パソコンを調達するコストがかからない。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1425495" rtl="0" eaLnBrk="1" fontAlgn="auto" latinLnBrk="0" hangingPunct="1">
                        <a:lnSpc>
                          <a:spcPct val="100000"/>
                        </a:lnSpc>
                        <a:spcBef>
                          <a:spcPts val="0"/>
                        </a:spcBef>
                        <a:spcAft>
                          <a:spcPts val="600"/>
                        </a:spcAft>
                        <a:buClr>
                          <a:srgbClr val="31926F"/>
                        </a:buClr>
                        <a:buSzTx/>
                        <a:buFont typeface="Wingdings" panose="05000000000000000000" pitchFamily="2" charset="2"/>
                        <a:buChar char="l"/>
                        <a:tabLst/>
                        <a:defRPr/>
                      </a:pPr>
                      <a:r>
                        <a:rPr kumimoji="1" lang="en-US" altLang="ja-JP" sz="1200" dirty="0">
                          <a:solidFill>
                            <a:schemeClr val="tx1"/>
                          </a:solidFill>
                          <a:latin typeface="BIZ UDPゴシック" panose="020B0400000000000000" pitchFamily="50" charset="-128"/>
                          <a:ea typeface="BIZ UDPゴシック" panose="020B0400000000000000" pitchFamily="50" charset="-128"/>
                        </a:rPr>
                        <a:t>BYOD</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について、情報</a:t>
                      </a:r>
                      <a:r>
                        <a:rPr kumimoji="1" lang="ja-JP" altLang="en-US" sz="1200" u="wavyHeavy" baseline="0" dirty="0">
                          <a:solidFill>
                            <a:schemeClr val="tx1"/>
                          </a:solidFill>
                          <a:uFill>
                            <a:solidFill>
                              <a:srgbClr val="31926F"/>
                            </a:solidFill>
                          </a:uFill>
                          <a:latin typeface="BIZ UDPゴシック" panose="020B0400000000000000" pitchFamily="50" charset="-128"/>
                          <a:ea typeface="BIZ UDPゴシック" panose="020B0400000000000000" pitchFamily="50" charset="-128"/>
                        </a:rPr>
                        <a:t>セキュリティポリシー</a:t>
                      </a:r>
                      <a:r>
                        <a:rPr kumimoji="1" lang="ja-JP" altLang="en-US" sz="1200" dirty="0">
                          <a:solidFill>
                            <a:schemeClr val="tx1"/>
                          </a:solidFill>
                          <a:latin typeface="BIZ UDPゴシック" panose="020B0400000000000000" pitchFamily="50" charset="-128"/>
                          <a:ea typeface="BIZ UDPゴシック" panose="020B0400000000000000" pitchFamily="50" charset="-128"/>
                        </a:rPr>
                        <a:t>等の制度設計が必要となる。</a:t>
                      </a:r>
                    </a:p>
                  </a:txBody>
                  <a:tcPr marL="98694" marR="98694" marT="49347" marB="49347">
                    <a:lnL w="12700" cap="flat" cmpd="sng" algn="ctr">
                      <a:solidFill>
                        <a:srgbClr val="B6B5B5"/>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577900507"/>
                  </a:ext>
                </a:extLst>
              </a:tr>
            </a:tbl>
          </a:graphicData>
        </a:graphic>
      </p:graphicFrame>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4-16. </a:t>
            </a:r>
            <a:r>
              <a:rPr kumimoji="1" lang="ja-JP" altLang="en-US" dirty="0"/>
              <a:t>　　　　　 リモートアクセス実施方法</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施策⑯</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職員が自宅からリモートワークをする上で、操作するパソコンや接続環境、アクセス方法によって、職員の作業環境が異なる。</a:t>
            </a:r>
            <a:endParaRPr lang="en-US" altLang="ja-JP" sz="1200" dirty="0"/>
          </a:p>
          <a:p>
            <a:pPr marL="0" indent="144000" algn="just" fontAlgn="ctr">
              <a:lnSpc>
                <a:spcPct val="120000"/>
              </a:lnSpc>
              <a:spcBef>
                <a:spcPts val="0"/>
              </a:spcBef>
              <a:buNone/>
            </a:pPr>
            <a:r>
              <a:rPr lang="ja-JP" altLang="en-US" sz="1200" dirty="0"/>
              <a:t>ここでは一般的な検討事項や、主な相違点や留意点を記載することとする。</a:t>
            </a:r>
          </a:p>
        </p:txBody>
      </p:sp>
      <p:sp>
        <p:nvSpPr>
          <p:cNvPr id="3" name="コンテンツ プレースホルダー 17">
            <a:extLst>
              <a:ext uri="{FF2B5EF4-FFF2-40B4-BE49-F238E27FC236}">
                <a16:creationId xmlns:a16="http://schemas.microsoft.com/office/drawing/2014/main" id="{CAA92BAC-9A4D-F5F6-21F7-02ABD253AA08}"/>
              </a:ext>
            </a:extLst>
          </p:cNvPr>
          <p:cNvSpPr txBox="1">
            <a:spLocks/>
          </p:cNvSpPr>
          <p:nvPr/>
        </p:nvSpPr>
        <p:spPr>
          <a:xfrm>
            <a:off x="523516" y="2212797"/>
            <a:ext cx="6228192" cy="25140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パソコンの違いによる留意点</a:t>
            </a:r>
            <a:endParaRPr lang="zh-TW" altLang="en-US" sz="1600" b="1" dirty="0"/>
          </a:p>
        </p:txBody>
      </p:sp>
      <p:sp>
        <p:nvSpPr>
          <p:cNvPr id="17" name="スライド番号プレースホルダー 2">
            <a:extLst>
              <a:ext uri="{FF2B5EF4-FFF2-40B4-BE49-F238E27FC236}">
                <a16:creationId xmlns:a16="http://schemas.microsoft.com/office/drawing/2014/main" id="{CD1ADA54-3D88-AC5D-5BF5-C39C18294272}"/>
              </a:ext>
            </a:extLst>
          </p:cNvPr>
          <p:cNvSpPr>
            <a:spLocks noGrp="1"/>
          </p:cNvSpPr>
          <p:nvPr>
            <p:ph type="sldNum" sz="quarter" idx="12"/>
          </p:nvPr>
        </p:nvSpPr>
        <p:spPr>
          <a:xfrm>
            <a:off x="2919453" y="10413491"/>
            <a:ext cx="1700927" cy="153888"/>
          </a:xfrm>
        </p:spPr>
        <p:txBody>
          <a:bodyPr/>
          <a:lstStyle/>
          <a:p>
            <a:fld id="{741C99BD-4CB3-4AB8-B45E-067A6B3414C4}" type="slidenum">
              <a:rPr kumimoji="1" lang="ja-JP" altLang="en-US" smtClean="0"/>
              <a:pPr/>
              <a:t>79</a:t>
            </a:fld>
            <a:endParaRPr kumimoji="1" lang="ja-JP" altLang="en-US" dirty="0"/>
          </a:p>
        </p:txBody>
      </p:sp>
      <p:sp>
        <p:nvSpPr>
          <p:cNvPr id="19" name="コンテンツ プレースホルダー 17">
            <a:extLst>
              <a:ext uri="{FF2B5EF4-FFF2-40B4-BE49-F238E27FC236}">
                <a16:creationId xmlns:a16="http://schemas.microsoft.com/office/drawing/2014/main" id="{8D18DE80-F794-ED63-1340-06B00516E2AA}"/>
              </a:ext>
            </a:extLst>
          </p:cNvPr>
          <p:cNvSpPr txBox="1">
            <a:spLocks/>
          </p:cNvSpPr>
          <p:nvPr/>
        </p:nvSpPr>
        <p:spPr>
          <a:xfrm>
            <a:off x="529979" y="6259425"/>
            <a:ext cx="6446244"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接続環境の違いによる留意点</a:t>
            </a:r>
          </a:p>
        </p:txBody>
      </p:sp>
      <p:sp>
        <p:nvSpPr>
          <p:cNvPr id="31" name="正方形/長方形 30">
            <a:extLst>
              <a:ext uri="{FF2B5EF4-FFF2-40B4-BE49-F238E27FC236}">
                <a16:creationId xmlns:a16="http://schemas.microsoft.com/office/drawing/2014/main" id="{CA092DE0-3DC5-516D-6D71-9BBFAB3DEF41}"/>
              </a:ext>
            </a:extLst>
          </p:cNvPr>
          <p:cNvSpPr/>
          <p:nvPr/>
        </p:nvSpPr>
        <p:spPr>
          <a:xfrm>
            <a:off x="511130" y="6595817"/>
            <a:ext cx="3212072" cy="3580588"/>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物理デスクトップ</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ja-JP" altLang="en-US" sz="1100" b="1" dirty="0">
              <a:solidFill>
                <a:srgbClr val="31926F"/>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100" dirty="0">
                <a:solidFill>
                  <a:schemeClr val="tx1"/>
                </a:solidFill>
                <a:latin typeface="BIZ UDPゴシック" panose="020B0400000000000000" pitchFamily="50" charset="-128"/>
                <a:ea typeface="BIZ UDPゴシック" panose="020B0400000000000000" pitchFamily="50" charset="-128"/>
              </a:rPr>
              <a:t>リモート接続する場合、接続先のパソコンを起動しておかなければならない。</a:t>
            </a:r>
          </a:p>
        </p:txBody>
      </p:sp>
      <p:sp>
        <p:nvSpPr>
          <p:cNvPr id="32" name="正方形/長方形 31">
            <a:extLst>
              <a:ext uri="{FF2B5EF4-FFF2-40B4-BE49-F238E27FC236}">
                <a16:creationId xmlns:a16="http://schemas.microsoft.com/office/drawing/2014/main" id="{34EAE921-5B09-BB0F-7CD0-DD421B012685}"/>
              </a:ext>
            </a:extLst>
          </p:cNvPr>
          <p:cNvSpPr/>
          <p:nvPr/>
        </p:nvSpPr>
        <p:spPr>
          <a:xfrm>
            <a:off x="3833196" y="6595818"/>
            <a:ext cx="3238533" cy="358058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noAutofit/>
          </a:bodyPr>
          <a:lstStyle/>
          <a:p>
            <a:pPr algn="just" defTabSz="1425495" fontAlgn="ctr">
              <a:lnSpc>
                <a:spcPct val="120000"/>
              </a:lnSpc>
              <a:spcAft>
                <a:spcPts val="600"/>
              </a:spcAft>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仮想デスクトップ</a:t>
            </a: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en-US" altLang="ja-JP" sz="1100" b="1" dirty="0">
              <a:solidFill>
                <a:srgbClr val="31926F"/>
              </a:solidFill>
              <a:latin typeface="BIZ UDPゴシック" panose="020B0400000000000000" pitchFamily="50" charset="-128"/>
              <a:ea typeface="BIZ UDPゴシック" panose="020B0400000000000000" pitchFamily="50" charset="-128"/>
            </a:endParaRPr>
          </a:p>
          <a:p>
            <a:pPr algn="just" defTabSz="1425495" fontAlgn="ctr">
              <a:lnSpc>
                <a:spcPct val="120000"/>
              </a:lnSpc>
              <a:spcAft>
                <a:spcPts val="600"/>
              </a:spcAft>
              <a:defRPr/>
            </a:pPr>
            <a:endParaRPr kumimoji="1" lang="ja-JP" altLang="en-US" sz="1100" b="1" dirty="0">
              <a:solidFill>
                <a:srgbClr val="31926F"/>
              </a:solidFill>
              <a:latin typeface="BIZ UDPゴシック" panose="020B0400000000000000" pitchFamily="50" charset="-128"/>
              <a:ea typeface="BIZ UDPゴシック" panose="020B0400000000000000" pitchFamily="50" charset="-128"/>
            </a:endParaRPr>
          </a:p>
          <a:p>
            <a:pPr marL="171450" indent="-171450">
              <a:spcAft>
                <a:spcPts val="600"/>
              </a:spcAft>
              <a:buClr>
                <a:srgbClr val="31926F"/>
              </a:buClr>
              <a:buFont typeface="Wingdings" panose="05000000000000000000" pitchFamily="2" charset="2"/>
              <a:buChar char="l"/>
            </a:pPr>
            <a:r>
              <a:rPr kumimoji="1" lang="ja-JP" altLang="en-US" sz="1100" dirty="0">
                <a:solidFill>
                  <a:schemeClr val="tx1"/>
                </a:solidFill>
                <a:latin typeface="BIZ UDPゴシック" panose="020B0400000000000000" pitchFamily="50" charset="-128"/>
                <a:ea typeface="BIZ UDPゴシック" panose="020B0400000000000000" pitchFamily="50" charset="-128"/>
              </a:rPr>
              <a:t>接続先のパソコンを起動しておく必要が無くなる。</a:t>
            </a:r>
          </a:p>
        </p:txBody>
      </p:sp>
      <p:sp>
        <p:nvSpPr>
          <p:cNvPr id="35" name="Freeform 58">
            <a:extLst>
              <a:ext uri="{FF2B5EF4-FFF2-40B4-BE49-F238E27FC236}">
                <a16:creationId xmlns:a16="http://schemas.microsoft.com/office/drawing/2014/main" id="{205ADB1E-9919-47C4-CDE5-0387401B0D31}"/>
              </a:ext>
            </a:extLst>
          </p:cNvPr>
          <p:cNvSpPr>
            <a:spLocks noEditPoints="1"/>
          </p:cNvSpPr>
          <p:nvPr/>
        </p:nvSpPr>
        <p:spPr bwMode="auto">
          <a:xfrm>
            <a:off x="6010566" y="7136496"/>
            <a:ext cx="741142" cy="741142"/>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53" name="図 52" descr="アイコン&#10;&#10;自動的に生成された説明">
            <a:extLst>
              <a:ext uri="{FF2B5EF4-FFF2-40B4-BE49-F238E27FC236}">
                <a16:creationId xmlns:a16="http://schemas.microsoft.com/office/drawing/2014/main" id="{63B77ACC-F37A-EDF4-0032-69E30E370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3489" y="7468973"/>
            <a:ext cx="1369994" cy="1369994"/>
          </a:xfrm>
          <a:prstGeom prst="rect">
            <a:avLst/>
          </a:prstGeom>
        </p:spPr>
      </p:pic>
      <p:sp>
        <p:nvSpPr>
          <p:cNvPr id="54" name="Freeform 11">
            <a:extLst>
              <a:ext uri="{FF2B5EF4-FFF2-40B4-BE49-F238E27FC236}">
                <a16:creationId xmlns:a16="http://schemas.microsoft.com/office/drawing/2014/main" id="{4B0C59A8-333E-B3F5-CF3C-15FFC4C17E16}"/>
              </a:ext>
            </a:extLst>
          </p:cNvPr>
          <p:cNvSpPr>
            <a:spLocks noEditPoints="1"/>
          </p:cNvSpPr>
          <p:nvPr/>
        </p:nvSpPr>
        <p:spPr bwMode="auto">
          <a:xfrm>
            <a:off x="567096" y="7939337"/>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cxnSp>
        <p:nvCxnSpPr>
          <p:cNvPr id="55" name="直線矢印コネクタ 54">
            <a:extLst>
              <a:ext uri="{FF2B5EF4-FFF2-40B4-BE49-F238E27FC236}">
                <a16:creationId xmlns:a16="http://schemas.microsoft.com/office/drawing/2014/main" id="{E855E84A-31DE-1458-CE1E-B19D2815FA29}"/>
              </a:ext>
            </a:extLst>
          </p:cNvPr>
          <p:cNvCxnSpPr>
            <a:cxnSpLocks/>
          </p:cNvCxnSpPr>
          <p:nvPr/>
        </p:nvCxnSpPr>
        <p:spPr>
          <a:xfrm flipH="1">
            <a:off x="1658112" y="8085677"/>
            <a:ext cx="540000" cy="0"/>
          </a:xfrm>
          <a:prstGeom prst="straightConnector1">
            <a:avLst/>
          </a:prstGeom>
          <a:ln w="38100">
            <a:solidFill>
              <a:schemeClr val="tx1"/>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56" name="直線矢印コネクタ 55">
            <a:extLst>
              <a:ext uri="{FF2B5EF4-FFF2-40B4-BE49-F238E27FC236}">
                <a16:creationId xmlns:a16="http://schemas.microsoft.com/office/drawing/2014/main" id="{02685887-8807-BB91-4CFA-09421095C5AC}"/>
              </a:ext>
            </a:extLst>
          </p:cNvPr>
          <p:cNvCxnSpPr>
            <a:cxnSpLocks/>
          </p:cNvCxnSpPr>
          <p:nvPr/>
        </p:nvCxnSpPr>
        <p:spPr>
          <a:xfrm flipH="1">
            <a:off x="1645920" y="8346043"/>
            <a:ext cx="541480" cy="0"/>
          </a:xfrm>
          <a:prstGeom prst="straightConnector1">
            <a:avLst/>
          </a:prstGeom>
          <a:ln w="38100">
            <a:solidFill>
              <a:schemeClr val="tx1"/>
            </a:solidFill>
            <a:headEnd type="none"/>
            <a:tailEnd type="triangle"/>
          </a:ln>
        </p:spPr>
        <p:style>
          <a:lnRef idx="1">
            <a:schemeClr val="accent3"/>
          </a:lnRef>
          <a:fillRef idx="0">
            <a:schemeClr val="accent3"/>
          </a:fillRef>
          <a:effectRef idx="0">
            <a:schemeClr val="accent3"/>
          </a:effectRef>
          <a:fontRef idx="minor">
            <a:schemeClr val="tx1"/>
          </a:fontRef>
        </p:style>
      </p:cxnSp>
      <p:sp>
        <p:nvSpPr>
          <p:cNvPr id="57" name="テキスト ボックス 56">
            <a:extLst>
              <a:ext uri="{FF2B5EF4-FFF2-40B4-BE49-F238E27FC236}">
                <a16:creationId xmlns:a16="http://schemas.microsoft.com/office/drawing/2014/main" id="{CC4FD5A6-FEA3-34A8-1420-3EA774D0F362}"/>
              </a:ext>
            </a:extLst>
          </p:cNvPr>
          <p:cNvSpPr txBox="1"/>
          <p:nvPr/>
        </p:nvSpPr>
        <p:spPr>
          <a:xfrm>
            <a:off x="1369864" y="7752187"/>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キーボード・マウス</a:t>
            </a:r>
            <a:endParaRPr kumimoji="1" lang="en-US" altLang="ja-JP" sz="1000" dirty="0">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操作情報を転送</a:t>
            </a:r>
          </a:p>
        </p:txBody>
      </p:sp>
      <p:sp>
        <p:nvSpPr>
          <p:cNvPr id="58" name="テキスト ボックス 57">
            <a:extLst>
              <a:ext uri="{FF2B5EF4-FFF2-40B4-BE49-F238E27FC236}">
                <a16:creationId xmlns:a16="http://schemas.microsoft.com/office/drawing/2014/main" id="{2418480A-CC1B-950C-7CE3-F2AEEC00F63C}"/>
              </a:ext>
            </a:extLst>
          </p:cNvPr>
          <p:cNvSpPr txBox="1"/>
          <p:nvPr/>
        </p:nvSpPr>
        <p:spPr>
          <a:xfrm>
            <a:off x="1385928" y="8386111"/>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画面情報を転送</a:t>
            </a:r>
          </a:p>
        </p:txBody>
      </p:sp>
      <p:sp>
        <p:nvSpPr>
          <p:cNvPr id="59" name="テキスト ボックス 58">
            <a:extLst>
              <a:ext uri="{FF2B5EF4-FFF2-40B4-BE49-F238E27FC236}">
                <a16:creationId xmlns:a16="http://schemas.microsoft.com/office/drawing/2014/main" id="{68D27C5A-F83E-51BD-A5B8-665A8B9CF90F}"/>
              </a:ext>
            </a:extLst>
          </p:cNvPr>
          <p:cNvSpPr txBox="1"/>
          <p:nvPr/>
        </p:nvSpPr>
        <p:spPr>
          <a:xfrm>
            <a:off x="470556" y="8616036"/>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操作するパソコン</a:t>
            </a:r>
          </a:p>
        </p:txBody>
      </p:sp>
      <p:sp>
        <p:nvSpPr>
          <p:cNvPr id="60" name="テキスト ボックス 59">
            <a:extLst>
              <a:ext uri="{FF2B5EF4-FFF2-40B4-BE49-F238E27FC236}">
                <a16:creationId xmlns:a16="http://schemas.microsoft.com/office/drawing/2014/main" id="{DF5A01E6-09D2-8725-5A9A-921DFA25F030}"/>
              </a:ext>
            </a:extLst>
          </p:cNvPr>
          <p:cNvSpPr txBox="1"/>
          <p:nvPr/>
        </p:nvSpPr>
        <p:spPr>
          <a:xfrm>
            <a:off x="2495855" y="8616036"/>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職場パソコン</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672A2736-710D-61F1-2A05-565EEF2823D6}"/>
              </a:ext>
            </a:extLst>
          </p:cNvPr>
          <p:cNvSpPr/>
          <p:nvPr/>
        </p:nvSpPr>
        <p:spPr>
          <a:xfrm>
            <a:off x="5745637" y="7886108"/>
            <a:ext cx="1230586" cy="1716606"/>
          </a:xfrm>
          <a:prstGeom prst="rect">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E977108D-7C7A-2AB6-E204-EB52617C3063}"/>
              </a:ext>
            </a:extLst>
          </p:cNvPr>
          <p:cNvSpPr txBox="1"/>
          <p:nvPr/>
        </p:nvSpPr>
        <p:spPr>
          <a:xfrm>
            <a:off x="5816587" y="9365611"/>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仮想デスクトップ</a:t>
            </a:r>
          </a:p>
        </p:txBody>
      </p:sp>
      <p:sp>
        <p:nvSpPr>
          <p:cNvPr id="63" name="Freeform 11">
            <a:extLst>
              <a:ext uri="{FF2B5EF4-FFF2-40B4-BE49-F238E27FC236}">
                <a16:creationId xmlns:a16="http://schemas.microsoft.com/office/drawing/2014/main" id="{E6C6AC14-7054-440D-53A4-90231F43F4DC}"/>
              </a:ext>
            </a:extLst>
          </p:cNvPr>
          <p:cNvSpPr>
            <a:spLocks noEditPoints="1"/>
          </p:cNvSpPr>
          <p:nvPr/>
        </p:nvSpPr>
        <p:spPr bwMode="auto">
          <a:xfrm>
            <a:off x="5949793" y="7966128"/>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64" name="Freeform 11">
            <a:extLst>
              <a:ext uri="{FF2B5EF4-FFF2-40B4-BE49-F238E27FC236}">
                <a16:creationId xmlns:a16="http://schemas.microsoft.com/office/drawing/2014/main" id="{5F6B5570-EE7B-4B69-4ECB-314D676D373C}"/>
              </a:ext>
            </a:extLst>
          </p:cNvPr>
          <p:cNvSpPr>
            <a:spLocks noEditPoints="1"/>
          </p:cNvSpPr>
          <p:nvPr/>
        </p:nvSpPr>
        <p:spPr bwMode="auto">
          <a:xfrm>
            <a:off x="5950800" y="8718136"/>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65" name="テキスト ボックス 64">
            <a:extLst>
              <a:ext uri="{FF2B5EF4-FFF2-40B4-BE49-F238E27FC236}">
                <a16:creationId xmlns:a16="http://schemas.microsoft.com/office/drawing/2014/main" id="{D3EE23DC-1E83-42BA-7AF7-489FDFA2C341}"/>
              </a:ext>
            </a:extLst>
          </p:cNvPr>
          <p:cNvSpPr txBox="1"/>
          <p:nvPr/>
        </p:nvSpPr>
        <p:spPr>
          <a:xfrm>
            <a:off x="5849320" y="6932775"/>
            <a:ext cx="1088686" cy="216587"/>
          </a:xfrm>
          <a:prstGeom prst="rect">
            <a:avLst/>
          </a:prstGeom>
          <a:noFill/>
        </p:spPr>
        <p:txBody>
          <a:bodyPr wrap="square" lIns="0" tIns="0" rIns="0" bIns="0" rtlCol="0" anchor="ctr">
            <a:noAutofit/>
          </a:bodyPr>
          <a:lstStyle/>
          <a:p>
            <a:pPr algn="ctr" fontAlgn="ctr"/>
            <a:r>
              <a:rPr kumimoji="1" lang="en-US" altLang="ja-JP" sz="1000" u="wavyHeavy" dirty="0">
                <a:uFill>
                  <a:solidFill>
                    <a:srgbClr val="31926F"/>
                  </a:solidFill>
                </a:uFill>
                <a:latin typeface="BIZ UDPゴシック" panose="020B0400000000000000" pitchFamily="50" charset="-128"/>
                <a:ea typeface="BIZ UDPゴシック" panose="020B0400000000000000" pitchFamily="50" charset="-128"/>
              </a:rPr>
              <a:t>VDI</a:t>
            </a:r>
            <a:r>
              <a:rPr kumimoji="1" lang="ja-JP" altLang="en-US" sz="1000" dirty="0">
                <a:latin typeface="BIZ UDPゴシック" panose="020B0400000000000000" pitchFamily="50" charset="-128"/>
                <a:ea typeface="BIZ UDPゴシック" panose="020B0400000000000000" pitchFamily="50" charset="-128"/>
              </a:rPr>
              <a:t>サーバ</a:t>
            </a:r>
          </a:p>
        </p:txBody>
      </p:sp>
      <p:sp>
        <p:nvSpPr>
          <p:cNvPr id="66" name="Freeform 11">
            <a:extLst>
              <a:ext uri="{FF2B5EF4-FFF2-40B4-BE49-F238E27FC236}">
                <a16:creationId xmlns:a16="http://schemas.microsoft.com/office/drawing/2014/main" id="{2E5DE836-9986-6986-3397-C3BCAC47A7AA}"/>
              </a:ext>
            </a:extLst>
          </p:cNvPr>
          <p:cNvSpPr>
            <a:spLocks noEditPoints="1"/>
          </p:cNvSpPr>
          <p:nvPr/>
        </p:nvSpPr>
        <p:spPr bwMode="auto">
          <a:xfrm>
            <a:off x="3948967" y="7966128"/>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67" name="Freeform 11">
            <a:extLst>
              <a:ext uri="{FF2B5EF4-FFF2-40B4-BE49-F238E27FC236}">
                <a16:creationId xmlns:a16="http://schemas.microsoft.com/office/drawing/2014/main" id="{128BAAEB-2565-A6C2-F9D6-2C0BE1E27470}"/>
              </a:ext>
            </a:extLst>
          </p:cNvPr>
          <p:cNvSpPr>
            <a:spLocks noEditPoints="1"/>
          </p:cNvSpPr>
          <p:nvPr/>
        </p:nvSpPr>
        <p:spPr bwMode="auto">
          <a:xfrm>
            <a:off x="3949200" y="8718528"/>
            <a:ext cx="862688" cy="632404"/>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69" name="図 68" descr="アイコン&#10;&#10;自動的に生成された説明">
            <a:extLst>
              <a:ext uri="{FF2B5EF4-FFF2-40B4-BE49-F238E27FC236}">
                <a16:creationId xmlns:a16="http://schemas.microsoft.com/office/drawing/2014/main" id="{9B93BAEB-9351-093A-F36B-C3ADDCD5C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2219" y="7540581"/>
            <a:ext cx="281308" cy="281308"/>
          </a:xfrm>
          <a:prstGeom prst="rect">
            <a:avLst/>
          </a:prstGeom>
        </p:spPr>
      </p:pic>
      <p:cxnSp>
        <p:nvCxnSpPr>
          <p:cNvPr id="70" name="直線矢印コネクタ 69">
            <a:extLst>
              <a:ext uri="{FF2B5EF4-FFF2-40B4-BE49-F238E27FC236}">
                <a16:creationId xmlns:a16="http://schemas.microsoft.com/office/drawing/2014/main" id="{CF35D002-D7E7-7075-48B7-37AC009B7465}"/>
              </a:ext>
            </a:extLst>
          </p:cNvPr>
          <p:cNvCxnSpPr>
            <a:cxnSpLocks/>
          </p:cNvCxnSpPr>
          <p:nvPr/>
        </p:nvCxnSpPr>
        <p:spPr>
          <a:xfrm flipH="1">
            <a:off x="4897120" y="8247177"/>
            <a:ext cx="972000" cy="0"/>
          </a:xfrm>
          <a:prstGeom prst="straightConnector1">
            <a:avLst/>
          </a:prstGeom>
          <a:ln w="38100">
            <a:solidFill>
              <a:schemeClr val="tx1"/>
            </a:solidFill>
            <a:headEnd type="none"/>
            <a:tailEnd type="triangle"/>
          </a:ln>
        </p:spPr>
        <p:style>
          <a:lnRef idx="1">
            <a:schemeClr val="accent3"/>
          </a:lnRef>
          <a:fillRef idx="0">
            <a:schemeClr val="accent3"/>
          </a:fillRef>
          <a:effectRef idx="0">
            <a:schemeClr val="accent3"/>
          </a:effectRef>
          <a:fontRef idx="minor">
            <a:schemeClr val="tx1"/>
          </a:fontRef>
        </p:style>
      </p:cxnSp>
      <p:cxnSp>
        <p:nvCxnSpPr>
          <p:cNvPr id="73" name="直線矢印コネクタ 72">
            <a:extLst>
              <a:ext uri="{FF2B5EF4-FFF2-40B4-BE49-F238E27FC236}">
                <a16:creationId xmlns:a16="http://schemas.microsoft.com/office/drawing/2014/main" id="{77A8A147-8852-84DD-03CE-A796DB8C2EDD}"/>
              </a:ext>
            </a:extLst>
          </p:cNvPr>
          <p:cNvCxnSpPr>
            <a:cxnSpLocks/>
          </p:cNvCxnSpPr>
          <p:nvPr/>
        </p:nvCxnSpPr>
        <p:spPr>
          <a:xfrm flipH="1">
            <a:off x="4897120" y="9014257"/>
            <a:ext cx="972741" cy="0"/>
          </a:xfrm>
          <a:prstGeom prst="straightConnector1">
            <a:avLst/>
          </a:prstGeom>
          <a:ln w="38100">
            <a:solidFill>
              <a:schemeClr val="tx1"/>
            </a:solidFill>
            <a:headEnd type="none"/>
            <a:tailEnd type="triangle"/>
          </a:ln>
        </p:spPr>
        <p:style>
          <a:lnRef idx="1">
            <a:schemeClr val="accent3"/>
          </a:lnRef>
          <a:fillRef idx="0">
            <a:schemeClr val="accent3"/>
          </a:fillRef>
          <a:effectRef idx="0">
            <a:schemeClr val="accent3"/>
          </a:effectRef>
          <a:fontRef idx="minor">
            <a:schemeClr val="tx1"/>
          </a:fontRef>
        </p:style>
      </p:cxnSp>
      <p:sp>
        <p:nvSpPr>
          <p:cNvPr id="74" name="テキスト ボックス 73">
            <a:extLst>
              <a:ext uri="{FF2B5EF4-FFF2-40B4-BE49-F238E27FC236}">
                <a16:creationId xmlns:a16="http://schemas.microsoft.com/office/drawing/2014/main" id="{DB0DC557-1DFB-6256-D9B5-91249BFE728C}"/>
              </a:ext>
            </a:extLst>
          </p:cNvPr>
          <p:cNvSpPr txBox="1"/>
          <p:nvPr/>
        </p:nvSpPr>
        <p:spPr>
          <a:xfrm>
            <a:off x="4871237" y="9081468"/>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画面情報を転送</a:t>
            </a:r>
          </a:p>
        </p:txBody>
      </p:sp>
      <p:sp>
        <p:nvSpPr>
          <p:cNvPr id="75" name="テキスト ボックス 74">
            <a:extLst>
              <a:ext uri="{FF2B5EF4-FFF2-40B4-BE49-F238E27FC236}">
                <a16:creationId xmlns:a16="http://schemas.microsoft.com/office/drawing/2014/main" id="{6403E4F2-A129-C9F7-71DC-DC98FE9D6435}"/>
              </a:ext>
            </a:extLst>
          </p:cNvPr>
          <p:cNvSpPr txBox="1"/>
          <p:nvPr/>
        </p:nvSpPr>
        <p:spPr>
          <a:xfrm>
            <a:off x="4835307" y="7955575"/>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画面情報を転送</a:t>
            </a:r>
          </a:p>
        </p:txBody>
      </p:sp>
      <p:grpSp>
        <p:nvGrpSpPr>
          <p:cNvPr id="79" name="グループ化 78">
            <a:extLst>
              <a:ext uri="{FF2B5EF4-FFF2-40B4-BE49-F238E27FC236}">
                <a16:creationId xmlns:a16="http://schemas.microsoft.com/office/drawing/2014/main" id="{359026CB-C41F-0EE8-6930-DD46C01AE357}"/>
              </a:ext>
            </a:extLst>
          </p:cNvPr>
          <p:cNvGrpSpPr/>
          <p:nvPr/>
        </p:nvGrpSpPr>
        <p:grpSpPr>
          <a:xfrm>
            <a:off x="5112214" y="8339792"/>
            <a:ext cx="582584" cy="583427"/>
            <a:chOff x="5102054" y="7332464"/>
            <a:chExt cx="582584" cy="583427"/>
          </a:xfrm>
        </p:grpSpPr>
        <p:sp>
          <p:nvSpPr>
            <p:cNvPr id="76" name="Freeform 13">
              <a:extLst>
                <a:ext uri="{FF2B5EF4-FFF2-40B4-BE49-F238E27FC236}">
                  <a16:creationId xmlns:a16="http://schemas.microsoft.com/office/drawing/2014/main" id="{2441A2AB-F5A6-3F94-C4D3-DEF81CA73D1D}"/>
                </a:ext>
              </a:extLst>
            </p:cNvPr>
            <p:cNvSpPr>
              <a:spLocks noEditPoints="1"/>
            </p:cNvSpPr>
            <p:nvPr/>
          </p:nvSpPr>
          <p:spPr bwMode="auto">
            <a:xfrm>
              <a:off x="5102054" y="7332464"/>
              <a:ext cx="582584" cy="583427"/>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78" name="図 77" descr="アイコン&#10;&#10;自動的に生成された説明">
              <a:extLst>
                <a:ext uri="{FF2B5EF4-FFF2-40B4-BE49-F238E27FC236}">
                  <a16:creationId xmlns:a16="http://schemas.microsoft.com/office/drawing/2014/main" id="{34955ECC-C4B6-1CA2-A2F1-0616402319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2076" y="7449173"/>
              <a:ext cx="226898" cy="226898"/>
            </a:xfrm>
            <a:prstGeom prst="rect">
              <a:avLst/>
            </a:prstGeom>
          </p:spPr>
        </p:pic>
      </p:grpSp>
      <p:sp>
        <p:nvSpPr>
          <p:cNvPr id="80" name="テキスト ボックス 79">
            <a:extLst>
              <a:ext uri="{FF2B5EF4-FFF2-40B4-BE49-F238E27FC236}">
                <a16:creationId xmlns:a16="http://schemas.microsoft.com/office/drawing/2014/main" id="{4BCBDD79-136F-A2C4-94C8-5213527D17B5}"/>
              </a:ext>
            </a:extLst>
          </p:cNvPr>
          <p:cNvSpPr txBox="1"/>
          <p:nvPr/>
        </p:nvSpPr>
        <p:spPr>
          <a:xfrm>
            <a:off x="3837470" y="9356852"/>
            <a:ext cx="1088686" cy="216587"/>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操作するパソコン</a:t>
            </a:r>
          </a:p>
        </p:txBody>
      </p:sp>
    </p:spTree>
    <p:extLst>
      <p:ext uri="{BB962C8B-B14F-4D97-AF65-F5344CB8AC3E}">
        <p14:creationId xmlns:p14="http://schemas.microsoft.com/office/powerpoint/2010/main" val="298237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C485D58-B7A6-5EA0-8D90-E5C63D402FEB}"/>
              </a:ext>
            </a:extLst>
          </p:cNvPr>
          <p:cNvGrpSpPr/>
          <p:nvPr/>
        </p:nvGrpSpPr>
        <p:grpSpPr>
          <a:xfrm>
            <a:off x="503238" y="3998019"/>
            <a:ext cx="6552000" cy="252000"/>
            <a:chOff x="504000" y="5705617"/>
            <a:chExt cx="6552000" cy="252000"/>
          </a:xfrm>
        </p:grpSpPr>
        <p:sp>
          <p:nvSpPr>
            <p:cNvPr id="31" name="正方形/長方形 30">
              <a:extLst>
                <a:ext uri="{FF2B5EF4-FFF2-40B4-BE49-F238E27FC236}">
                  <a16:creationId xmlns:a16="http://schemas.microsoft.com/office/drawing/2014/main" id="{1EE163D0-57E2-0CBD-161B-FACA0901EC7A}"/>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3" name="テキスト ボックス 32">
              <a:extLst>
                <a:ext uri="{FF2B5EF4-FFF2-40B4-BE49-F238E27FC236}">
                  <a16:creationId xmlns:a16="http://schemas.microsoft.com/office/drawing/2014/main" id="{1931D771-45E0-E623-D28D-AA26432898A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外部有識者・外部事業者の活用</a:t>
              </a:r>
            </a:p>
          </p:txBody>
        </p:sp>
      </p:grpSp>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2549400358"/>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p:txBody>
          <a:bodyPr/>
          <a:lstStyle/>
          <a:p>
            <a:fld id="{741C99BD-4CB3-4AB8-B45E-067A6B3414C4}" type="slidenum">
              <a:rPr kumimoji="1" lang="ja-JP" altLang="en-US" smtClean="0"/>
              <a:pPr/>
              <a:t>8</a:t>
            </a:fld>
            <a:endParaRPr kumimoji="1" lang="ja-JP" altLang="en-US"/>
          </a:p>
        </p:txBody>
      </p:sp>
      <p:sp>
        <p:nvSpPr>
          <p:cNvPr id="7" name="テキスト プレースホルダー 6">
            <a:extLst>
              <a:ext uri="{FF2B5EF4-FFF2-40B4-BE49-F238E27FC236}">
                <a16:creationId xmlns:a16="http://schemas.microsoft.com/office/drawing/2014/main" id="{7EC42EED-DB40-EEFB-7CC6-7389ED54EA86}"/>
              </a:ext>
            </a:extLst>
          </p:cNvPr>
          <p:cNvSpPr>
            <a:spLocks noGrp="1"/>
          </p:cNvSpPr>
          <p:nvPr>
            <p:ph type="body" sz="quarter" idx="14"/>
          </p:nvPr>
        </p:nvSpPr>
        <p:spPr>
          <a:xfrm>
            <a:off x="4620380" y="361990"/>
            <a:ext cx="2435457" cy="166199"/>
          </a:xfrm>
        </p:spPr>
        <p:txBody>
          <a:bodyPr/>
          <a:lstStyle/>
          <a:p>
            <a:r>
              <a:rPr lang="en-US" altLang="ja-JP" dirty="0"/>
              <a:t>2-1.</a:t>
            </a:r>
            <a:r>
              <a:rPr lang="ja-JP" altLang="en-US" dirty="0"/>
              <a:t> 庁舎建て替えに係る体制整備 </a:t>
            </a:r>
          </a:p>
        </p:txBody>
      </p:sp>
      <p:grpSp>
        <p:nvGrpSpPr>
          <p:cNvPr id="17" name="グループ化 16">
            <a:extLst>
              <a:ext uri="{FF2B5EF4-FFF2-40B4-BE49-F238E27FC236}">
                <a16:creationId xmlns:a16="http://schemas.microsoft.com/office/drawing/2014/main" id="{3640AAD4-9751-CEF0-DACC-2FCA842427DA}"/>
              </a:ext>
            </a:extLst>
          </p:cNvPr>
          <p:cNvGrpSpPr/>
          <p:nvPr/>
        </p:nvGrpSpPr>
        <p:grpSpPr>
          <a:xfrm>
            <a:off x="503238" y="4984178"/>
            <a:ext cx="6553200" cy="2181093"/>
            <a:chOff x="503238" y="2773955"/>
            <a:chExt cx="6553200" cy="2181093"/>
          </a:xfrm>
        </p:grpSpPr>
        <p:sp>
          <p:nvSpPr>
            <p:cNvPr id="18" name="正方形/長方形 17">
              <a:extLst>
                <a:ext uri="{FF2B5EF4-FFF2-40B4-BE49-F238E27FC236}">
                  <a16:creationId xmlns:a16="http://schemas.microsoft.com/office/drawing/2014/main" id="{B11EDF92-35B6-7023-0BC2-C32FD96637BD}"/>
                </a:ext>
              </a:extLst>
            </p:cNvPr>
            <p:cNvSpPr/>
            <p:nvPr/>
          </p:nvSpPr>
          <p:spPr>
            <a:xfrm>
              <a:off x="504000" y="3075527"/>
              <a:ext cx="6552000" cy="1879521"/>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埼玉県深谷市</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総務省の地域情報化アドバイザー経験者に、ネットワーク環境の各種整備や外部事業者の調達における審査員として協力してもらった。</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endParaRPr kumimoji="1" lang="ja-JP" altLang="en-US" sz="11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東京都清瀬市</a:t>
              </a:r>
            </a:p>
            <a:p>
              <a:pPr indent="144000"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DX</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の知見を有する地方支援アドバイザーの派遣を、</a:t>
              </a:r>
              <a:r>
                <a:rPr kumimoji="1" lang="en-US" altLang="ja-JP" sz="1100" dirty="0">
                  <a:solidFill>
                    <a:srgbClr val="000000"/>
                  </a:solidFill>
                  <a:latin typeface="BIZ UDPゴシック" panose="020B0400000000000000" pitchFamily="50" charset="-128"/>
                  <a:ea typeface="BIZ UDPゴシック" panose="020B0400000000000000" pitchFamily="50" charset="-128"/>
                </a:rPr>
                <a:t>J-LIS</a:t>
              </a:r>
              <a:r>
                <a:rPr kumimoji="1" lang="ja-JP" altLang="en-US" sz="1100" dirty="0">
                  <a:solidFill>
                    <a:srgbClr val="000000"/>
                  </a:solidFill>
                  <a:latin typeface="BIZ UDPゴシック" panose="020B0400000000000000" pitchFamily="50" charset="-128"/>
                  <a:ea typeface="BIZ UDPゴシック" panose="020B0400000000000000" pitchFamily="50" charset="-128"/>
                </a:rPr>
                <a:t>（地方公共団体情報システム機構）に依頼し、コンサルティング事業者の導入や、庁内</a:t>
              </a:r>
              <a:r>
                <a:rPr kumimoji="1" lang="en-US" altLang="ja-JP" sz="11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の無線化、仮想化によるサーバの集約について助言をもらった。</a:t>
              </a:r>
            </a:p>
          </p:txBody>
        </p:sp>
        <p:sp>
          <p:nvSpPr>
            <p:cNvPr id="19" name="正方形/長方形 18">
              <a:extLst>
                <a:ext uri="{FF2B5EF4-FFF2-40B4-BE49-F238E27FC236}">
                  <a16:creationId xmlns:a16="http://schemas.microsoft.com/office/drawing/2014/main" id="{80AD7B39-BB3B-A3E8-75EA-8237A0F7EA11}"/>
                </a:ext>
              </a:extLst>
            </p:cNvPr>
            <p:cNvSpPr/>
            <p:nvPr/>
          </p:nvSpPr>
          <p:spPr>
            <a:xfrm>
              <a:off x="503238" y="2773955"/>
              <a:ext cx="6553200" cy="22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外部有識者の活用</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F3DCFE77-172A-B2B2-CD0C-A63CE442F360}"/>
              </a:ext>
            </a:extLst>
          </p:cNvPr>
          <p:cNvGrpSpPr/>
          <p:nvPr/>
        </p:nvGrpSpPr>
        <p:grpSpPr>
          <a:xfrm>
            <a:off x="503238" y="7382278"/>
            <a:ext cx="6553200" cy="1172447"/>
            <a:chOff x="503238" y="2734199"/>
            <a:chExt cx="6553200" cy="1172447"/>
          </a:xfrm>
        </p:grpSpPr>
        <p:sp>
          <p:nvSpPr>
            <p:cNvPr id="23" name="正方形/長方形 22">
              <a:extLst>
                <a:ext uri="{FF2B5EF4-FFF2-40B4-BE49-F238E27FC236}">
                  <a16:creationId xmlns:a16="http://schemas.microsoft.com/office/drawing/2014/main" id="{786D5056-3E15-D6D9-2017-FB48B5D3464C}"/>
                </a:ext>
              </a:extLst>
            </p:cNvPr>
            <p:cNvSpPr/>
            <p:nvPr/>
          </p:nvSpPr>
          <p:spPr>
            <a:xfrm>
              <a:off x="504000" y="3042787"/>
              <a:ext cx="6552000" cy="863859"/>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1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100" b="1" dirty="0">
                  <a:solidFill>
                    <a:srgbClr val="31926F"/>
                  </a:solidFill>
                  <a:latin typeface="BIZ UDPゴシック" panose="020B0400000000000000" pitchFamily="50" charset="-128"/>
                  <a:ea typeface="BIZ UDPゴシック" panose="020B0400000000000000" pitchFamily="50" charset="-128"/>
                </a:rPr>
                <a:t>埼玉県深谷市</a:t>
              </a:r>
            </a:p>
            <a:p>
              <a:pPr indent="144000" algn="just" defTabSz="1425495" fontAlgn="ctr">
                <a:lnSpc>
                  <a:spcPct val="120000"/>
                </a:lnSpc>
                <a:defRPr/>
              </a:pPr>
              <a:r>
                <a:rPr kumimoji="1" lang="en-US" altLang="ja-JP"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ICT</a:t>
              </a:r>
              <a:r>
                <a:rPr kumimoji="1" lang="ja-JP" altLang="en-US" sz="1100" dirty="0">
                  <a:solidFill>
                    <a:srgbClr val="000000"/>
                  </a:solidFill>
                  <a:latin typeface="BIZ UDPゴシック" panose="020B0400000000000000" pitchFamily="50" charset="-128"/>
                  <a:ea typeface="BIZ UDPゴシック" panose="020B0400000000000000" pitchFamily="50" charset="-128"/>
                </a:rPr>
                <a:t>関連の検討を行う「情報システム総合支援業務」の調達を実施することとし、</a:t>
              </a:r>
              <a:r>
                <a:rPr kumimoji="1" lang="en-US" altLang="ja-JP"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RFI</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RFP</a:t>
              </a:r>
              <a:r>
                <a:rPr kumimoji="1" lang="ja-JP" altLang="en-US" sz="1100" dirty="0">
                  <a:solidFill>
                    <a:srgbClr val="000000"/>
                  </a:solidFill>
                  <a:latin typeface="BIZ UDPゴシック" panose="020B0400000000000000" pitchFamily="50" charset="-128"/>
                  <a:ea typeface="BIZ UDPゴシック" panose="020B0400000000000000" pitchFamily="50" charset="-128"/>
                </a:rPr>
                <a:t>を発出して、無線</a:t>
              </a:r>
              <a:r>
                <a:rPr kumimoji="1" lang="en-US" altLang="ja-JP" sz="1100" dirty="0">
                  <a:solidFill>
                    <a:srgbClr val="000000"/>
                  </a:solidFill>
                  <a:latin typeface="BIZ UDPゴシック" panose="020B0400000000000000" pitchFamily="50" charset="-128"/>
                  <a:ea typeface="BIZ UDPゴシック" panose="020B0400000000000000" pitchFamily="50" charset="-128"/>
                </a:rPr>
                <a:t>LAN</a:t>
              </a:r>
              <a:r>
                <a:rPr kumimoji="1" lang="ja-JP" altLang="en-US" sz="1100" dirty="0">
                  <a:solidFill>
                    <a:srgbClr val="000000"/>
                  </a:solidFill>
                  <a:latin typeface="BIZ UDPゴシック" panose="020B0400000000000000" pitchFamily="50" charset="-128"/>
                  <a:ea typeface="BIZ UDPゴシック" panose="020B0400000000000000" pitchFamily="50" charset="-128"/>
                </a:rPr>
                <a:t>の導入やテレワーク用パソコンの導入等について提案を受けた。</a:t>
              </a:r>
            </a:p>
          </p:txBody>
        </p:sp>
        <p:sp>
          <p:nvSpPr>
            <p:cNvPr id="24" name="正方形/長方形 23">
              <a:extLst>
                <a:ext uri="{FF2B5EF4-FFF2-40B4-BE49-F238E27FC236}">
                  <a16:creationId xmlns:a16="http://schemas.microsoft.com/office/drawing/2014/main" id="{76DA2EDA-D5C4-F3A7-DC39-8E95BE773000}"/>
                </a:ext>
              </a:extLst>
            </p:cNvPr>
            <p:cNvSpPr/>
            <p:nvPr/>
          </p:nvSpPr>
          <p:spPr>
            <a:xfrm>
              <a:off x="503238" y="2734199"/>
              <a:ext cx="6553200" cy="22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外部事業者の活用</a:t>
              </a:r>
              <a:endParaRPr kumimoji="1" lang="en-US" altLang="ja-JP" sz="1200" b="1" dirty="0">
                <a:solidFill>
                  <a:srgbClr val="000000"/>
                </a:solidFill>
                <a:latin typeface="BIZ UDPゴシック" panose="020B0400000000000000" pitchFamily="50" charset="-128"/>
                <a:ea typeface="BIZ UDPゴシック" panose="020B0400000000000000" pitchFamily="50" charset="-128"/>
              </a:endParaRPr>
            </a:p>
          </p:txBody>
        </p:sp>
      </p:grpSp>
      <p:sp>
        <p:nvSpPr>
          <p:cNvPr id="11" name="正方形/長方形 10">
            <a:extLst>
              <a:ext uri="{FF2B5EF4-FFF2-40B4-BE49-F238E27FC236}">
                <a16:creationId xmlns:a16="http://schemas.microsoft.com/office/drawing/2014/main" id="{8009BF62-F84D-EC98-66D4-C78DDD5ED603}"/>
              </a:ext>
            </a:extLst>
          </p:cNvPr>
          <p:cNvSpPr/>
          <p:nvPr/>
        </p:nvSpPr>
        <p:spPr>
          <a:xfrm>
            <a:off x="503238" y="1364776"/>
            <a:ext cx="6553200" cy="1994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ヒアリング調査から得られた留意点</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庁舎建て替え等を</a:t>
            </a:r>
            <a:r>
              <a:rPr kumimoji="1" lang="ja-JP" altLang="en-US" sz="1200" dirty="0">
                <a:solidFill>
                  <a:schemeClr val="tx1"/>
                </a:solidFill>
                <a:latin typeface="BIZ UDPゴシック" panose="020B0400000000000000" pitchFamily="50" charset="-128"/>
                <a:ea typeface="BIZ UDPゴシック" panose="020B0400000000000000" pitchFamily="50" charset="-128"/>
              </a:rPr>
              <a:t>実施した又は実施中の</a:t>
            </a:r>
            <a:r>
              <a:rPr kumimoji="1" lang="ja-JP" altLang="en-US" sz="1200" dirty="0">
                <a:solidFill>
                  <a:srgbClr val="000000"/>
                </a:solidFill>
                <a:latin typeface="BIZ UDPゴシック" panose="020B0400000000000000" pitchFamily="50" charset="-128"/>
                <a:ea typeface="BIZ UDPゴシック" panose="020B0400000000000000" pitchFamily="50" charset="-128"/>
              </a:rPr>
              <a:t>自治体の中には、建物関連の話がメインで進み、</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関連の検討や</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推進担当の関与が後手に回ってしまったことへの反省点を挙げた自治体もみられた。</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ja-JP" altLang="en-US" sz="1200" dirty="0">
                <a:solidFill>
                  <a:srgbClr val="000000"/>
                </a:solidFill>
                <a:latin typeface="BIZ UDPゴシック" panose="020B0400000000000000" pitchFamily="50" charset="-128"/>
                <a:ea typeface="BIZ UDPゴシック" panose="020B0400000000000000" pitchFamily="50" charset="-128"/>
              </a:rPr>
              <a:t>例えばある自治体では、建物の耐震性に課題が生じて至急建て替えが必要となったこともあり、ハード面の検討が先行して進捗したとのことである。こういったケースでは、職員の働き方改革等を含めたソフト面の検討が後追いとなり、</a:t>
            </a:r>
            <a:r>
              <a:rPr kumimoji="1" lang="ja-JP" altLang="en-US" sz="1200" dirty="0">
                <a:solidFill>
                  <a:schemeClr val="tx1"/>
                </a:solidFill>
                <a:latin typeface="BIZ UDPゴシック" panose="020B0400000000000000" pitchFamily="50" charset="-128"/>
                <a:ea typeface="BIZ UDPゴシック" panose="020B0400000000000000" pitchFamily="50" charset="-128"/>
              </a:rPr>
              <a:t>全体のスケジュールや</a:t>
            </a:r>
            <a:r>
              <a:rPr kumimoji="1" lang="ja-JP" altLang="en-US" sz="1200" dirty="0">
                <a:solidFill>
                  <a:srgbClr val="000000"/>
                </a:solidFill>
                <a:latin typeface="BIZ UDPゴシック" panose="020B0400000000000000" pitchFamily="50" charset="-128"/>
                <a:ea typeface="BIZ UDPゴシック" panose="020B0400000000000000" pitchFamily="50" charset="-128"/>
              </a:rPr>
              <a:t>後続の工程に相当な負荷がかかってしまう可能性がある。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indent="144000" algn="just" defTabSz="1425495" fontAlgn="ctr">
              <a:lnSpc>
                <a:spcPct val="120000"/>
              </a:lnSpc>
              <a:defRPr/>
            </a:pP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200" dirty="0">
                <a:solidFill>
                  <a:srgbClr val="000000"/>
                </a:solidFill>
                <a:latin typeface="BIZ UDPゴシック" panose="020B0400000000000000" pitchFamily="50" charset="-128"/>
                <a:ea typeface="BIZ UDPゴシック" panose="020B0400000000000000" pitchFamily="50" charset="-128"/>
              </a:rPr>
              <a:t>推進担当と新庁舎整備担当の連携、</a:t>
            </a:r>
            <a:r>
              <a:rPr kumimoji="1" lang="ja-JP" altLang="en-US" sz="1200" dirty="0">
                <a:solidFill>
                  <a:schemeClr val="tx1"/>
                </a:solidFill>
                <a:latin typeface="BIZ UDPゴシック" panose="020B0400000000000000" pitchFamily="50" charset="-128"/>
                <a:ea typeface="BIZ UDPゴシック" panose="020B0400000000000000" pitchFamily="50" charset="-128"/>
              </a:rPr>
              <a:t>及び</a:t>
            </a:r>
            <a:r>
              <a:rPr kumimoji="1" lang="ja-JP" altLang="en-US" sz="1200" dirty="0">
                <a:solidFill>
                  <a:srgbClr val="000000"/>
                </a:solidFill>
                <a:latin typeface="BIZ UDPゴシック" panose="020B0400000000000000" pitchFamily="50" charset="-128"/>
                <a:ea typeface="BIZ UDPゴシック" panose="020B0400000000000000" pitchFamily="50" charset="-128"/>
              </a:rPr>
              <a:t>ハード面だけでなくソフト面も並行して検討を進めることが推奨される。</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92283E4-0A8E-4F3E-B64C-B97AC609C820}"/>
              </a:ext>
            </a:extLst>
          </p:cNvPr>
          <p:cNvSpPr/>
          <p:nvPr/>
        </p:nvSpPr>
        <p:spPr>
          <a:xfrm>
            <a:off x="503238" y="4372740"/>
            <a:ext cx="6553200" cy="44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just" defTabSz="1425495" fontAlgn="ctr">
              <a:lnSpc>
                <a:spcPct val="120000"/>
              </a:lnSpc>
              <a:defRPr/>
            </a:pPr>
            <a:r>
              <a:rPr kumimoji="1" lang="ja-JP" altLang="en-US" sz="1200" spc="-3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spc="-30" dirty="0">
                <a:solidFill>
                  <a:schemeClr val="tx1"/>
                </a:solidFill>
                <a:latin typeface="BIZ UDPゴシック" panose="020B0400000000000000" pitchFamily="50" charset="-128"/>
                <a:ea typeface="BIZ UDPゴシック" panose="020B0400000000000000" pitchFamily="50" charset="-128"/>
              </a:rPr>
              <a:t>建て替えに伴う各種検討に当たっては、建築分野、防災分野、都市計画分野、</a:t>
            </a:r>
            <a:r>
              <a:rPr kumimoji="1" lang="en-US" altLang="ja-JP" sz="1200" spc="-30" dirty="0">
                <a:solidFill>
                  <a:schemeClr val="tx1"/>
                </a:solidFill>
                <a:latin typeface="BIZ UDPゴシック" panose="020B0400000000000000" pitchFamily="50" charset="-128"/>
                <a:ea typeface="BIZ UDPゴシック" panose="020B0400000000000000" pitchFamily="50" charset="-128"/>
              </a:rPr>
              <a:t>DX</a:t>
            </a:r>
            <a:r>
              <a:rPr kumimoji="1" lang="ja-JP" altLang="en-US" sz="1200" spc="-30" dirty="0">
                <a:solidFill>
                  <a:schemeClr val="tx1"/>
                </a:solidFill>
                <a:latin typeface="BIZ UDPゴシック" panose="020B0400000000000000" pitchFamily="50" charset="-128"/>
                <a:ea typeface="BIZ UDPゴシック" panose="020B0400000000000000" pitchFamily="50" charset="-128"/>
              </a:rPr>
              <a:t>分野などの外部有識者や事業者を活用することで幅広く意見をもらうなど、より多くの知見を補うことが可能である。</a:t>
            </a:r>
          </a:p>
        </p:txBody>
      </p:sp>
    </p:spTree>
    <p:extLst>
      <p:ext uri="{BB962C8B-B14F-4D97-AF65-F5344CB8AC3E}">
        <p14:creationId xmlns:p14="http://schemas.microsoft.com/office/powerpoint/2010/main" val="4205604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80</a:t>
            </a:fld>
            <a:endParaRPr kumimoji="1" lang="ja-JP" altLang="en-US" dirty="0"/>
          </a:p>
        </p:txBody>
      </p:sp>
      <p:sp>
        <p:nvSpPr>
          <p:cNvPr id="8" name="テキスト プレースホルダー 7">
            <a:extLst>
              <a:ext uri="{FF2B5EF4-FFF2-40B4-BE49-F238E27FC236}">
                <a16:creationId xmlns:a16="http://schemas.microsoft.com/office/drawing/2014/main" id="{878CCB2D-8B2F-C24D-49C2-1C477D7996D5}"/>
              </a:ext>
            </a:extLst>
          </p:cNvPr>
          <p:cNvSpPr>
            <a:spLocks noGrp="1"/>
          </p:cNvSpPr>
          <p:nvPr>
            <p:ph type="body" sz="quarter" idx="14"/>
          </p:nvPr>
        </p:nvSpPr>
        <p:spPr>
          <a:xfrm>
            <a:off x="4824000" y="361990"/>
            <a:ext cx="2232000" cy="166199"/>
          </a:xfrm>
        </p:spPr>
        <p:txBody>
          <a:bodyPr>
            <a:spAutoFit/>
          </a:bodyPr>
          <a:lstStyle/>
          <a:p>
            <a:r>
              <a:rPr lang="en-US" altLang="ja-JP" dirty="0"/>
              <a:t>4-16. </a:t>
            </a:r>
            <a:r>
              <a:rPr lang="ja-JP" altLang="en-US" dirty="0"/>
              <a:t>リモートアクセス実施方法</a:t>
            </a:r>
          </a:p>
        </p:txBody>
      </p:sp>
      <p:sp>
        <p:nvSpPr>
          <p:cNvPr id="11" name="コンテンツ プレースホルダー 17">
            <a:extLst>
              <a:ext uri="{FF2B5EF4-FFF2-40B4-BE49-F238E27FC236}">
                <a16:creationId xmlns:a16="http://schemas.microsoft.com/office/drawing/2014/main" id="{95A80691-C04C-2260-A012-A55CAAF8E9DB}"/>
              </a:ext>
            </a:extLst>
          </p:cNvPr>
          <p:cNvSpPr txBox="1">
            <a:spLocks/>
          </p:cNvSpPr>
          <p:nvPr/>
        </p:nvSpPr>
        <p:spPr>
          <a:xfrm>
            <a:off x="504000" y="1368000"/>
            <a:ext cx="6552000"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アクセス方法の違いによる留意点</a:t>
            </a:r>
            <a:r>
              <a:rPr lang="en-US" altLang="ja-JP" sz="800" b="1" dirty="0"/>
              <a:t>※</a:t>
            </a:r>
            <a:r>
              <a:rPr lang="ja-JP" altLang="en-US" sz="800" b="1" dirty="0"/>
              <a:t>図はイメージ</a:t>
            </a:r>
            <a:endParaRPr lang="ja-JP" altLang="en-US" sz="1600" b="1" dirty="0"/>
          </a:p>
        </p:txBody>
      </p:sp>
      <p:sp>
        <p:nvSpPr>
          <p:cNvPr id="12" name="正方形/長方形 11">
            <a:extLst>
              <a:ext uri="{FF2B5EF4-FFF2-40B4-BE49-F238E27FC236}">
                <a16:creationId xmlns:a16="http://schemas.microsoft.com/office/drawing/2014/main" id="{5CE3026F-5E3B-1370-EF28-FE45150B0EB6}"/>
              </a:ext>
            </a:extLst>
          </p:cNvPr>
          <p:cNvSpPr/>
          <p:nvPr/>
        </p:nvSpPr>
        <p:spPr>
          <a:xfrm>
            <a:off x="504000" y="4752000"/>
            <a:ext cx="3168000" cy="1270124"/>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業務用パソコン及び貸出用パソコンに適している。</a:t>
            </a:r>
          </a:p>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通信事業者の閉域網を利用しているため、インターネットを経由しておらず、セキュリティが高い。</a:t>
            </a:r>
          </a:p>
        </p:txBody>
      </p:sp>
      <p:sp>
        <p:nvSpPr>
          <p:cNvPr id="13" name="正方形/長方形 12">
            <a:extLst>
              <a:ext uri="{FF2B5EF4-FFF2-40B4-BE49-F238E27FC236}">
                <a16:creationId xmlns:a16="http://schemas.microsoft.com/office/drawing/2014/main" id="{73D7A8EF-406F-DAEE-3A92-A2C8DE4C778D}"/>
              </a:ext>
            </a:extLst>
          </p:cNvPr>
          <p:cNvSpPr/>
          <p:nvPr/>
        </p:nvSpPr>
        <p:spPr>
          <a:xfrm>
            <a:off x="3887675" y="4752000"/>
            <a:ext cx="3168000" cy="906947"/>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marL="171450" indent="-171450">
              <a:spcAft>
                <a:spcPts val="600"/>
              </a:spcAft>
              <a:buClr>
                <a:srgbClr val="31926F"/>
              </a:buClr>
              <a:buFont typeface="Wingdings" panose="05000000000000000000" pitchFamily="2" charset="2"/>
              <a:buChar char="l"/>
            </a:pPr>
            <a:r>
              <a:rPr kumimoji="1" lang="ja-JP" altLang="en-US" sz="1100" dirty="0">
                <a:solidFill>
                  <a:schemeClr val="tx1"/>
                </a:solidFill>
                <a:latin typeface="BIZ UDPゴシック" panose="020B0400000000000000" pitchFamily="50" charset="-128"/>
                <a:ea typeface="BIZ UDPゴシック" panose="020B0400000000000000" pitchFamily="50" charset="-128"/>
              </a:rPr>
              <a:t>貸出用パソコン及び私用パソコンを利用</a:t>
            </a:r>
          </a:p>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画面転送方式であり、通信環境の影響により、操作レスポンスが低下する可能性がある。</a:t>
            </a:r>
          </a:p>
        </p:txBody>
      </p:sp>
      <p:sp>
        <p:nvSpPr>
          <p:cNvPr id="14" name="正方形/長方形 13">
            <a:extLst>
              <a:ext uri="{FF2B5EF4-FFF2-40B4-BE49-F238E27FC236}">
                <a16:creationId xmlns:a16="http://schemas.microsoft.com/office/drawing/2014/main" id="{5588DA52-3AB7-3E4C-E585-B9EB2B57C62F}"/>
              </a:ext>
            </a:extLst>
          </p:cNvPr>
          <p:cNvSpPr/>
          <p:nvPr/>
        </p:nvSpPr>
        <p:spPr>
          <a:xfrm>
            <a:off x="503238" y="9072000"/>
            <a:ext cx="3168000" cy="660726"/>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t" anchorCtr="0">
            <a:spAutoFit/>
          </a:bodyPr>
          <a:lstStyle/>
          <a:p>
            <a:pPr marL="144000" indent="-144000" algn="just" defTabSz="1425495" fontAlgn="ctr">
              <a:lnSpc>
                <a:spcPct val="120000"/>
              </a:lnSpc>
              <a:buClr>
                <a:srgbClr val="31926F"/>
              </a:buClr>
              <a:buFont typeface="Wingdings" panose="05000000000000000000" pitchFamily="2" charset="2"/>
              <a:buChar char="l"/>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インターネット回線を利用しているため低コストだが、より高度なセキュリティ対策が必要。</a:t>
            </a:r>
          </a:p>
        </p:txBody>
      </p:sp>
      <p:sp>
        <p:nvSpPr>
          <p:cNvPr id="34" name="テキスト ボックス 33">
            <a:extLst>
              <a:ext uri="{FF2B5EF4-FFF2-40B4-BE49-F238E27FC236}">
                <a16:creationId xmlns:a16="http://schemas.microsoft.com/office/drawing/2014/main" id="{A1D5C31D-6E2D-9B70-543D-A97284E81FA1}"/>
              </a:ext>
            </a:extLst>
          </p:cNvPr>
          <p:cNvSpPr txBox="1"/>
          <p:nvPr/>
        </p:nvSpPr>
        <p:spPr>
          <a:xfrm>
            <a:off x="504000" y="1764000"/>
            <a:ext cx="1982915" cy="184666"/>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閉域網の</a:t>
            </a:r>
            <a:r>
              <a:rPr kumimoji="1" lang="en-US" altLang="ja-JP" sz="1200" b="1" dirty="0">
                <a:latin typeface="BIZ UDPゴシック" panose="020B0400000000000000" pitchFamily="50" charset="-128"/>
                <a:ea typeface="BIZ UDPゴシック" panose="020B0400000000000000" pitchFamily="50" charset="-128"/>
              </a:rPr>
              <a:t>SIM</a:t>
            </a:r>
            <a:r>
              <a:rPr kumimoji="1" lang="ja-JP" altLang="en-US" sz="1200" b="1" dirty="0">
                <a:latin typeface="BIZ UDPゴシック" panose="020B0400000000000000" pitchFamily="50" charset="-128"/>
                <a:ea typeface="BIZ UDPゴシック" panose="020B0400000000000000" pitchFamily="50" charset="-128"/>
              </a:rPr>
              <a:t>やルータの利用</a:t>
            </a:r>
          </a:p>
        </p:txBody>
      </p:sp>
      <p:sp>
        <p:nvSpPr>
          <p:cNvPr id="35" name="テキスト ボックス 34">
            <a:extLst>
              <a:ext uri="{FF2B5EF4-FFF2-40B4-BE49-F238E27FC236}">
                <a16:creationId xmlns:a16="http://schemas.microsoft.com/office/drawing/2014/main" id="{E6C578BC-201E-7BC8-6059-5975D273B1DF}"/>
              </a:ext>
            </a:extLst>
          </p:cNvPr>
          <p:cNvSpPr txBox="1"/>
          <p:nvPr/>
        </p:nvSpPr>
        <p:spPr>
          <a:xfrm>
            <a:off x="3887675" y="1764000"/>
            <a:ext cx="3168000" cy="369332"/>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インターネット回線の利用</a:t>
            </a:r>
            <a:endParaRPr kumimoji="1" lang="en-US" altLang="ja-JP" sz="1200" b="1" dirty="0">
              <a:latin typeface="BIZ UDPゴシック" panose="020B0400000000000000" pitchFamily="50" charset="-128"/>
              <a:ea typeface="BIZ UDPゴシック" panose="020B0400000000000000" pitchFamily="50" charset="-128"/>
            </a:endParaRPr>
          </a:p>
          <a:p>
            <a:pPr fontAlgn="ct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LGWAN-ASP</a:t>
            </a:r>
            <a:r>
              <a:rPr kumimoji="1" lang="ja-JP" altLang="en-US" sz="1200" dirty="0">
                <a:latin typeface="BIZ UDPゴシック" panose="020B0400000000000000" pitchFamily="50" charset="-128"/>
                <a:ea typeface="BIZ UDPゴシック" panose="020B0400000000000000" pitchFamily="50" charset="-128"/>
              </a:rPr>
              <a:t>利用の場合）</a:t>
            </a:r>
          </a:p>
        </p:txBody>
      </p:sp>
      <p:grpSp>
        <p:nvGrpSpPr>
          <p:cNvPr id="4" name="グループ化 3">
            <a:extLst>
              <a:ext uri="{FF2B5EF4-FFF2-40B4-BE49-F238E27FC236}">
                <a16:creationId xmlns:a16="http://schemas.microsoft.com/office/drawing/2014/main" id="{AA0322BC-3734-E8BE-286E-9F4E0929BECB}"/>
              </a:ext>
            </a:extLst>
          </p:cNvPr>
          <p:cNvGrpSpPr/>
          <p:nvPr/>
        </p:nvGrpSpPr>
        <p:grpSpPr>
          <a:xfrm>
            <a:off x="648000" y="3600000"/>
            <a:ext cx="622931" cy="823590"/>
            <a:chOff x="739440" y="3564000"/>
            <a:chExt cx="622931" cy="823590"/>
          </a:xfrm>
        </p:grpSpPr>
        <p:sp>
          <p:nvSpPr>
            <p:cNvPr id="18" name="Freeform 6">
              <a:extLst>
                <a:ext uri="{FF2B5EF4-FFF2-40B4-BE49-F238E27FC236}">
                  <a16:creationId xmlns:a16="http://schemas.microsoft.com/office/drawing/2014/main" id="{039CF566-FCD4-4910-AB7E-C9BCA4B99CD7}"/>
                </a:ext>
              </a:extLst>
            </p:cNvPr>
            <p:cNvSpPr>
              <a:spLocks noEditPoints="1"/>
            </p:cNvSpPr>
            <p:nvPr/>
          </p:nvSpPr>
          <p:spPr bwMode="auto">
            <a:xfrm>
              <a:off x="739440" y="3564000"/>
              <a:ext cx="622931" cy="622931"/>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22" name="テキスト ボックス 21">
              <a:extLst>
                <a:ext uri="{FF2B5EF4-FFF2-40B4-BE49-F238E27FC236}">
                  <a16:creationId xmlns:a16="http://schemas.microsoft.com/office/drawing/2014/main" id="{A851FA9B-4346-E5F6-589A-BDB111F70526}"/>
                </a:ext>
              </a:extLst>
            </p:cNvPr>
            <p:cNvSpPr txBox="1"/>
            <p:nvPr/>
          </p:nvSpPr>
          <p:spPr>
            <a:xfrm>
              <a:off x="906905" y="4248000"/>
              <a:ext cx="28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庁舎</a:t>
              </a:r>
            </a:p>
          </p:txBody>
        </p:sp>
      </p:grpSp>
      <p:grpSp>
        <p:nvGrpSpPr>
          <p:cNvPr id="6" name="グループ化 5">
            <a:extLst>
              <a:ext uri="{FF2B5EF4-FFF2-40B4-BE49-F238E27FC236}">
                <a16:creationId xmlns:a16="http://schemas.microsoft.com/office/drawing/2014/main" id="{84CCCC74-B595-558A-905C-A0090AE2A99B}"/>
              </a:ext>
            </a:extLst>
          </p:cNvPr>
          <p:cNvGrpSpPr/>
          <p:nvPr/>
        </p:nvGrpSpPr>
        <p:grpSpPr>
          <a:xfrm>
            <a:off x="1800000" y="2232000"/>
            <a:ext cx="648000" cy="823590"/>
            <a:chOff x="1630429" y="2232000"/>
            <a:chExt cx="648000" cy="823590"/>
          </a:xfrm>
        </p:grpSpPr>
        <p:sp>
          <p:nvSpPr>
            <p:cNvPr id="19" name="Freeform 11">
              <a:extLst>
                <a:ext uri="{FF2B5EF4-FFF2-40B4-BE49-F238E27FC236}">
                  <a16:creationId xmlns:a16="http://schemas.microsoft.com/office/drawing/2014/main" id="{F13B3647-74D5-494D-21CC-099FD15F4A88}"/>
                </a:ext>
              </a:extLst>
            </p:cNvPr>
            <p:cNvSpPr>
              <a:spLocks noEditPoints="1"/>
            </p:cNvSpPr>
            <p:nvPr/>
          </p:nvSpPr>
          <p:spPr bwMode="auto">
            <a:xfrm>
              <a:off x="1643865" y="2232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23" name="テキスト ボックス 22">
              <a:extLst>
                <a:ext uri="{FF2B5EF4-FFF2-40B4-BE49-F238E27FC236}">
                  <a16:creationId xmlns:a16="http://schemas.microsoft.com/office/drawing/2014/main" id="{6C80A8B1-BDDA-D9B5-ED8F-B58F00000E47}"/>
                </a:ext>
              </a:extLst>
            </p:cNvPr>
            <p:cNvSpPr txBox="1"/>
            <p:nvPr/>
          </p:nvSpPr>
          <p:spPr>
            <a:xfrm>
              <a:off x="1630429" y="2916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cxnSp>
        <p:nvCxnSpPr>
          <p:cNvPr id="24" name="直線矢印コネクタ 23">
            <a:extLst>
              <a:ext uri="{FF2B5EF4-FFF2-40B4-BE49-F238E27FC236}">
                <a16:creationId xmlns:a16="http://schemas.microsoft.com/office/drawing/2014/main" id="{F2734CFA-F5B2-C256-81F8-CF9BDEE7B1A0}"/>
              </a:ext>
            </a:extLst>
          </p:cNvPr>
          <p:cNvCxnSpPr>
            <a:cxnSpLocks/>
          </p:cNvCxnSpPr>
          <p:nvPr/>
        </p:nvCxnSpPr>
        <p:spPr>
          <a:xfrm flipH="1">
            <a:off x="1320975" y="264379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5" name="直線矢印コネクタ 24">
            <a:extLst>
              <a:ext uri="{FF2B5EF4-FFF2-40B4-BE49-F238E27FC236}">
                <a16:creationId xmlns:a16="http://schemas.microsoft.com/office/drawing/2014/main" id="{F191101C-53DF-44E1-FB4D-B83D545175AA}"/>
              </a:ext>
            </a:extLst>
          </p:cNvPr>
          <p:cNvCxnSpPr>
            <a:cxnSpLocks/>
          </p:cNvCxnSpPr>
          <p:nvPr/>
        </p:nvCxnSpPr>
        <p:spPr>
          <a:xfrm flipH="1">
            <a:off x="1320974" y="3924322"/>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6" name="直線矢印コネクタ 25">
            <a:extLst>
              <a:ext uri="{FF2B5EF4-FFF2-40B4-BE49-F238E27FC236}">
                <a16:creationId xmlns:a16="http://schemas.microsoft.com/office/drawing/2014/main" id="{74D00696-8A6D-78DE-3D00-924B8348D260}"/>
              </a:ext>
            </a:extLst>
          </p:cNvPr>
          <p:cNvCxnSpPr>
            <a:cxnSpLocks/>
          </p:cNvCxnSpPr>
          <p:nvPr/>
        </p:nvCxnSpPr>
        <p:spPr>
          <a:xfrm>
            <a:off x="2124000" y="3122122"/>
            <a:ext cx="0" cy="39600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7" name="テキスト ボックス 26">
            <a:extLst>
              <a:ext uri="{FF2B5EF4-FFF2-40B4-BE49-F238E27FC236}">
                <a16:creationId xmlns:a16="http://schemas.microsoft.com/office/drawing/2014/main" id="{562C23D4-598E-B80F-65C8-223010E74980}"/>
              </a:ext>
            </a:extLst>
          </p:cNvPr>
          <p:cNvSpPr txBox="1"/>
          <p:nvPr/>
        </p:nvSpPr>
        <p:spPr>
          <a:xfrm>
            <a:off x="1620000" y="3232883"/>
            <a:ext cx="43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閉域網</a:t>
            </a:r>
          </a:p>
        </p:txBody>
      </p:sp>
      <p:grpSp>
        <p:nvGrpSpPr>
          <p:cNvPr id="5" name="グループ化 4">
            <a:extLst>
              <a:ext uri="{FF2B5EF4-FFF2-40B4-BE49-F238E27FC236}">
                <a16:creationId xmlns:a16="http://schemas.microsoft.com/office/drawing/2014/main" id="{292FB5F0-9CAD-604F-2E7D-BF6F12B04C13}"/>
              </a:ext>
            </a:extLst>
          </p:cNvPr>
          <p:cNvGrpSpPr/>
          <p:nvPr/>
        </p:nvGrpSpPr>
        <p:grpSpPr>
          <a:xfrm>
            <a:off x="2808000" y="2302899"/>
            <a:ext cx="792000" cy="752691"/>
            <a:chOff x="2444596" y="2878899"/>
            <a:chExt cx="792000" cy="752691"/>
          </a:xfrm>
        </p:grpSpPr>
        <p:sp>
          <p:nvSpPr>
            <p:cNvPr id="20" name="フリーフォーム: 図形 19">
              <a:extLst>
                <a:ext uri="{FF2B5EF4-FFF2-40B4-BE49-F238E27FC236}">
                  <a16:creationId xmlns:a16="http://schemas.microsoft.com/office/drawing/2014/main" id="{F758AAEF-905F-0ABC-B6AF-39E355DEB853}"/>
                </a:ext>
              </a:extLst>
            </p:cNvPr>
            <p:cNvSpPr/>
            <p:nvPr/>
          </p:nvSpPr>
          <p:spPr>
            <a:xfrm>
              <a:off x="2568082" y="2878899"/>
              <a:ext cx="545028" cy="547675"/>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sz="1633"/>
            </a:p>
          </p:txBody>
        </p:sp>
        <p:sp>
          <p:nvSpPr>
            <p:cNvPr id="28" name="テキスト ボックス 27">
              <a:extLst>
                <a:ext uri="{FF2B5EF4-FFF2-40B4-BE49-F238E27FC236}">
                  <a16:creationId xmlns:a16="http://schemas.microsoft.com/office/drawing/2014/main" id="{53F47606-8EA6-ECE4-1E6F-714D2C1E81E7}"/>
                </a:ext>
              </a:extLst>
            </p:cNvPr>
            <p:cNvSpPr txBox="1"/>
            <p:nvPr/>
          </p:nvSpPr>
          <p:spPr>
            <a:xfrm>
              <a:off x="2444596" y="3492000"/>
              <a:ext cx="79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a:t>
              </a:r>
            </a:p>
          </p:txBody>
        </p:sp>
      </p:grpSp>
      <p:grpSp>
        <p:nvGrpSpPr>
          <p:cNvPr id="2" name="グループ化 1">
            <a:extLst>
              <a:ext uri="{FF2B5EF4-FFF2-40B4-BE49-F238E27FC236}">
                <a16:creationId xmlns:a16="http://schemas.microsoft.com/office/drawing/2014/main" id="{2B4D9448-F339-7E62-0ED5-AA2FB60ABD40}"/>
              </a:ext>
            </a:extLst>
          </p:cNvPr>
          <p:cNvGrpSpPr/>
          <p:nvPr/>
        </p:nvGrpSpPr>
        <p:grpSpPr>
          <a:xfrm>
            <a:off x="1800000" y="3600000"/>
            <a:ext cx="648000" cy="823590"/>
            <a:chOff x="1624248" y="3564000"/>
            <a:chExt cx="648000" cy="823590"/>
          </a:xfrm>
        </p:grpSpPr>
        <p:sp>
          <p:nvSpPr>
            <p:cNvPr id="31" name="Freeform 11">
              <a:extLst>
                <a:ext uri="{FF2B5EF4-FFF2-40B4-BE49-F238E27FC236}">
                  <a16:creationId xmlns:a16="http://schemas.microsoft.com/office/drawing/2014/main" id="{79750BD6-AFFD-7FB1-2D20-8B5FC495AEC8}"/>
                </a:ext>
              </a:extLst>
            </p:cNvPr>
            <p:cNvSpPr>
              <a:spLocks noEditPoints="1"/>
            </p:cNvSpPr>
            <p:nvPr/>
          </p:nvSpPr>
          <p:spPr bwMode="auto">
            <a:xfrm>
              <a:off x="1637684" y="3564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dirty="0">
                <a:solidFill>
                  <a:schemeClr val="bg1"/>
                </a:solidFill>
                <a:latin typeface="+mj-ea"/>
                <a:ea typeface="+mj-ea"/>
              </a:endParaRPr>
            </a:p>
          </p:txBody>
        </p:sp>
        <p:sp>
          <p:nvSpPr>
            <p:cNvPr id="32" name="テキスト ボックス 31">
              <a:extLst>
                <a:ext uri="{FF2B5EF4-FFF2-40B4-BE49-F238E27FC236}">
                  <a16:creationId xmlns:a16="http://schemas.microsoft.com/office/drawing/2014/main" id="{90E63F08-D0BD-65F1-EB6A-CA58454CB5B4}"/>
                </a:ext>
              </a:extLst>
            </p:cNvPr>
            <p:cNvSpPr txBox="1"/>
            <p:nvPr/>
          </p:nvSpPr>
          <p:spPr>
            <a:xfrm>
              <a:off x="1624248" y="4248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grpSp>
        <p:nvGrpSpPr>
          <p:cNvPr id="9" name="グループ化 8">
            <a:extLst>
              <a:ext uri="{FF2B5EF4-FFF2-40B4-BE49-F238E27FC236}">
                <a16:creationId xmlns:a16="http://schemas.microsoft.com/office/drawing/2014/main" id="{56A080C5-DA4B-84F1-6EBB-7C533AF72BAF}"/>
              </a:ext>
            </a:extLst>
          </p:cNvPr>
          <p:cNvGrpSpPr/>
          <p:nvPr/>
        </p:nvGrpSpPr>
        <p:grpSpPr>
          <a:xfrm>
            <a:off x="651539" y="2232000"/>
            <a:ext cx="615853" cy="823590"/>
            <a:chOff x="763096" y="2196000"/>
            <a:chExt cx="615853" cy="823590"/>
          </a:xfrm>
        </p:grpSpPr>
        <p:sp>
          <p:nvSpPr>
            <p:cNvPr id="21" name="テキスト ボックス 20">
              <a:extLst>
                <a:ext uri="{FF2B5EF4-FFF2-40B4-BE49-F238E27FC236}">
                  <a16:creationId xmlns:a16="http://schemas.microsoft.com/office/drawing/2014/main" id="{D328C43B-220C-EE05-73DF-9C2EF0FD7FBA}"/>
                </a:ext>
              </a:extLst>
            </p:cNvPr>
            <p:cNvSpPr txBox="1"/>
            <p:nvPr/>
          </p:nvSpPr>
          <p:spPr>
            <a:xfrm>
              <a:off x="819022" y="2880000"/>
              <a:ext cx="504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ルータ</a:t>
              </a:r>
            </a:p>
          </p:txBody>
        </p:sp>
        <p:pic>
          <p:nvPicPr>
            <p:cNvPr id="33" name="図 32">
              <a:extLst>
                <a:ext uri="{FF2B5EF4-FFF2-40B4-BE49-F238E27FC236}">
                  <a16:creationId xmlns:a16="http://schemas.microsoft.com/office/drawing/2014/main" id="{F3A11250-D70F-8E12-3DB4-8E613BAB88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10582">
              <a:off x="763096" y="2196000"/>
              <a:ext cx="615853" cy="615853"/>
            </a:xfrm>
            <a:prstGeom prst="rect">
              <a:avLst/>
            </a:prstGeom>
          </p:spPr>
        </p:pic>
      </p:grpSp>
      <p:grpSp>
        <p:nvGrpSpPr>
          <p:cNvPr id="36" name="グループ化 35">
            <a:extLst>
              <a:ext uri="{FF2B5EF4-FFF2-40B4-BE49-F238E27FC236}">
                <a16:creationId xmlns:a16="http://schemas.microsoft.com/office/drawing/2014/main" id="{BBEC35A6-200F-D572-407F-A5A26F295256}"/>
              </a:ext>
            </a:extLst>
          </p:cNvPr>
          <p:cNvGrpSpPr/>
          <p:nvPr/>
        </p:nvGrpSpPr>
        <p:grpSpPr>
          <a:xfrm>
            <a:off x="2493000" y="2417693"/>
            <a:ext cx="452205" cy="452205"/>
            <a:chOff x="2442813" y="2607794"/>
            <a:chExt cx="452205" cy="452205"/>
          </a:xfrm>
        </p:grpSpPr>
        <p:cxnSp>
          <p:nvCxnSpPr>
            <p:cNvPr id="10" name="直線矢印コネクタ 9">
              <a:extLst>
                <a:ext uri="{FF2B5EF4-FFF2-40B4-BE49-F238E27FC236}">
                  <a16:creationId xmlns:a16="http://schemas.microsoft.com/office/drawing/2014/main" id="{B3E7FA4F-DE37-DBD0-C142-5A98BFA10937}"/>
                </a:ext>
              </a:extLst>
            </p:cNvPr>
            <p:cNvCxnSpPr>
              <a:cxnSpLocks/>
            </p:cNvCxnSpPr>
            <p:nvPr/>
          </p:nvCxnSpPr>
          <p:spPr>
            <a:xfrm flipH="1">
              <a:off x="2470915" y="2833896"/>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30" name="乗算記号 29">
              <a:extLst>
                <a:ext uri="{FF2B5EF4-FFF2-40B4-BE49-F238E27FC236}">
                  <a16:creationId xmlns:a16="http://schemas.microsoft.com/office/drawing/2014/main" id="{9700951B-F82F-13AD-F09A-0E93E0065153}"/>
                </a:ext>
              </a:extLst>
            </p:cNvPr>
            <p:cNvSpPr/>
            <p:nvPr/>
          </p:nvSpPr>
          <p:spPr>
            <a:xfrm>
              <a:off x="2442813" y="2607794"/>
              <a:ext cx="452205" cy="452205"/>
            </a:xfrm>
            <a:prstGeom prst="mathMultiply">
              <a:avLst>
                <a:gd name="adj1" fmla="val 12039"/>
              </a:avLst>
            </a:prstGeom>
            <a:solidFill>
              <a:srgbClr val="E73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p>
          </p:txBody>
        </p:sp>
      </p:grpSp>
      <p:grpSp>
        <p:nvGrpSpPr>
          <p:cNvPr id="41" name="グループ化 40">
            <a:extLst>
              <a:ext uri="{FF2B5EF4-FFF2-40B4-BE49-F238E27FC236}">
                <a16:creationId xmlns:a16="http://schemas.microsoft.com/office/drawing/2014/main" id="{F1D11EFC-5319-CCF8-1830-B1A435496D86}"/>
              </a:ext>
            </a:extLst>
          </p:cNvPr>
          <p:cNvGrpSpPr/>
          <p:nvPr/>
        </p:nvGrpSpPr>
        <p:grpSpPr>
          <a:xfrm>
            <a:off x="3977675" y="2232000"/>
            <a:ext cx="2988000" cy="2383834"/>
            <a:chOff x="3942000" y="2232000"/>
            <a:chExt cx="2988000" cy="2383834"/>
          </a:xfrm>
        </p:grpSpPr>
        <p:sp>
          <p:nvSpPr>
            <p:cNvPr id="99" name="正方形/長方形 98">
              <a:extLst>
                <a:ext uri="{FF2B5EF4-FFF2-40B4-BE49-F238E27FC236}">
                  <a16:creationId xmlns:a16="http://schemas.microsoft.com/office/drawing/2014/main" id="{2F1998C4-444F-56DA-628A-B27D736CB5F4}"/>
                </a:ext>
              </a:extLst>
            </p:cNvPr>
            <p:cNvSpPr/>
            <p:nvPr/>
          </p:nvSpPr>
          <p:spPr>
            <a:xfrm>
              <a:off x="5022000" y="3517200"/>
              <a:ext cx="1908000" cy="1098634"/>
            </a:xfrm>
            <a:prstGeom prst="rect">
              <a:avLst/>
            </a:prstGeom>
            <a:solidFill>
              <a:srgbClr val="E8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サーバ">
              <a:extLst>
                <a:ext uri="{FF2B5EF4-FFF2-40B4-BE49-F238E27FC236}">
                  <a16:creationId xmlns:a16="http://schemas.microsoft.com/office/drawing/2014/main" id="{15B3F462-982A-8D75-B70E-B0DA92DAA169}"/>
                </a:ext>
              </a:extLst>
            </p:cNvPr>
            <p:cNvGrpSpPr>
              <a:grpSpLocks noChangeAspect="1"/>
            </p:cNvGrpSpPr>
            <p:nvPr/>
          </p:nvGrpSpPr>
          <p:grpSpPr bwMode="auto">
            <a:xfrm>
              <a:off x="5107089" y="3601141"/>
              <a:ext cx="622800" cy="622800"/>
              <a:chOff x="678" y="975"/>
              <a:chExt cx="692" cy="692"/>
            </a:xfrm>
          </p:grpSpPr>
          <p:sp>
            <p:nvSpPr>
              <p:cNvPr id="39" name="Freeform 57">
                <a:extLst>
                  <a:ext uri="{FF2B5EF4-FFF2-40B4-BE49-F238E27FC236}">
                    <a16:creationId xmlns:a16="http://schemas.microsoft.com/office/drawing/2014/main" id="{07A202AE-06FE-58E0-28BB-4DE79CB85CDD}"/>
                  </a:ext>
                </a:extLst>
              </p:cNvPr>
              <p:cNvSpPr>
                <a:spLocks noEditPoints="1"/>
              </p:cNvSpPr>
              <p:nvPr/>
            </p:nvSpPr>
            <p:spPr bwMode="auto">
              <a:xfrm>
                <a:off x="773" y="1010"/>
                <a:ext cx="501" cy="486"/>
              </a:xfrm>
              <a:custGeom>
                <a:avLst/>
                <a:gdLst>
                  <a:gd name="T0" fmla="*/ 329 w 329"/>
                  <a:gd name="T1" fmla="*/ 10 h 319"/>
                  <a:gd name="T2" fmla="*/ 329 w 329"/>
                  <a:gd name="T3" fmla="*/ 82 h 319"/>
                  <a:gd name="T4" fmla="*/ 319 w 329"/>
                  <a:gd name="T5" fmla="*/ 93 h 319"/>
                  <a:gd name="T6" fmla="*/ 11 w 329"/>
                  <a:gd name="T7" fmla="*/ 93 h 319"/>
                  <a:gd name="T8" fmla="*/ 0 w 329"/>
                  <a:gd name="T9" fmla="*/ 82 h 319"/>
                  <a:gd name="T10" fmla="*/ 0 w 329"/>
                  <a:gd name="T11" fmla="*/ 10 h 319"/>
                  <a:gd name="T12" fmla="*/ 11 w 329"/>
                  <a:gd name="T13" fmla="*/ 0 h 319"/>
                  <a:gd name="T14" fmla="*/ 319 w 329"/>
                  <a:gd name="T15" fmla="*/ 0 h 319"/>
                  <a:gd name="T16" fmla="*/ 329 w 329"/>
                  <a:gd name="T17" fmla="*/ 10 h 319"/>
                  <a:gd name="T18" fmla="*/ 319 w 329"/>
                  <a:gd name="T19" fmla="*/ 113 h 319"/>
                  <a:gd name="T20" fmla="*/ 11 w 329"/>
                  <a:gd name="T21" fmla="*/ 113 h 319"/>
                  <a:gd name="T22" fmla="*/ 0 w 329"/>
                  <a:gd name="T23" fmla="*/ 123 h 319"/>
                  <a:gd name="T24" fmla="*/ 0 w 329"/>
                  <a:gd name="T25" fmla="*/ 196 h 319"/>
                  <a:gd name="T26" fmla="*/ 11 w 329"/>
                  <a:gd name="T27" fmla="*/ 206 h 319"/>
                  <a:gd name="T28" fmla="*/ 319 w 329"/>
                  <a:gd name="T29" fmla="*/ 206 h 319"/>
                  <a:gd name="T30" fmla="*/ 329 w 329"/>
                  <a:gd name="T31" fmla="*/ 196 h 319"/>
                  <a:gd name="T32" fmla="*/ 329 w 329"/>
                  <a:gd name="T33" fmla="*/ 123 h 319"/>
                  <a:gd name="T34" fmla="*/ 319 w 329"/>
                  <a:gd name="T35" fmla="*/ 113 h 319"/>
                  <a:gd name="T36" fmla="*/ 319 w 329"/>
                  <a:gd name="T37" fmla="*/ 226 h 319"/>
                  <a:gd name="T38" fmla="*/ 11 w 329"/>
                  <a:gd name="T39" fmla="*/ 226 h 319"/>
                  <a:gd name="T40" fmla="*/ 0 w 329"/>
                  <a:gd name="T41" fmla="*/ 237 h 319"/>
                  <a:gd name="T42" fmla="*/ 0 w 329"/>
                  <a:gd name="T43" fmla="*/ 309 h 319"/>
                  <a:gd name="T44" fmla="*/ 11 w 329"/>
                  <a:gd name="T45" fmla="*/ 319 h 319"/>
                  <a:gd name="T46" fmla="*/ 319 w 329"/>
                  <a:gd name="T47" fmla="*/ 319 h 319"/>
                  <a:gd name="T48" fmla="*/ 329 w 329"/>
                  <a:gd name="T49" fmla="*/ 309 h 319"/>
                  <a:gd name="T50" fmla="*/ 329 w 329"/>
                  <a:gd name="T51" fmla="*/ 237 h 319"/>
                  <a:gd name="T52" fmla="*/ 319 w 329"/>
                  <a:gd name="T53" fmla="*/ 2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9" h="319">
                    <a:moveTo>
                      <a:pt x="329" y="10"/>
                    </a:moveTo>
                    <a:cubicBezTo>
                      <a:pt x="329" y="82"/>
                      <a:pt x="329" y="82"/>
                      <a:pt x="329" y="82"/>
                    </a:cubicBezTo>
                    <a:cubicBezTo>
                      <a:pt x="329" y="88"/>
                      <a:pt x="325" y="93"/>
                      <a:pt x="319" y="93"/>
                    </a:cubicBezTo>
                    <a:cubicBezTo>
                      <a:pt x="11" y="93"/>
                      <a:pt x="11" y="93"/>
                      <a:pt x="11" y="93"/>
                    </a:cubicBezTo>
                    <a:cubicBezTo>
                      <a:pt x="5" y="93"/>
                      <a:pt x="0" y="88"/>
                      <a:pt x="0" y="82"/>
                    </a:cubicBezTo>
                    <a:cubicBezTo>
                      <a:pt x="0" y="10"/>
                      <a:pt x="0" y="10"/>
                      <a:pt x="0" y="10"/>
                    </a:cubicBezTo>
                    <a:cubicBezTo>
                      <a:pt x="0" y="4"/>
                      <a:pt x="5" y="0"/>
                      <a:pt x="11" y="0"/>
                    </a:cubicBezTo>
                    <a:cubicBezTo>
                      <a:pt x="319" y="0"/>
                      <a:pt x="319" y="0"/>
                      <a:pt x="319" y="0"/>
                    </a:cubicBezTo>
                    <a:cubicBezTo>
                      <a:pt x="325" y="0"/>
                      <a:pt x="329" y="4"/>
                      <a:pt x="329" y="10"/>
                    </a:cubicBezTo>
                    <a:close/>
                    <a:moveTo>
                      <a:pt x="319" y="113"/>
                    </a:moveTo>
                    <a:cubicBezTo>
                      <a:pt x="11" y="113"/>
                      <a:pt x="11" y="113"/>
                      <a:pt x="11" y="113"/>
                    </a:cubicBezTo>
                    <a:cubicBezTo>
                      <a:pt x="5" y="113"/>
                      <a:pt x="0" y="118"/>
                      <a:pt x="0" y="123"/>
                    </a:cubicBezTo>
                    <a:cubicBezTo>
                      <a:pt x="0" y="196"/>
                      <a:pt x="0" y="196"/>
                      <a:pt x="0" y="196"/>
                    </a:cubicBezTo>
                    <a:cubicBezTo>
                      <a:pt x="0" y="201"/>
                      <a:pt x="5" y="206"/>
                      <a:pt x="11" y="206"/>
                    </a:cubicBezTo>
                    <a:cubicBezTo>
                      <a:pt x="319" y="206"/>
                      <a:pt x="319" y="206"/>
                      <a:pt x="319" y="206"/>
                    </a:cubicBezTo>
                    <a:cubicBezTo>
                      <a:pt x="325" y="206"/>
                      <a:pt x="329" y="201"/>
                      <a:pt x="329" y="196"/>
                    </a:cubicBezTo>
                    <a:cubicBezTo>
                      <a:pt x="329" y="123"/>
                      <a:pt x="329" y="123"/>
                      <a:pt x="329" y="123"/>
                    </a:cubicBezTo>
                    <a:cubicBezTo>
                      <a:pt x="329" y="118"/>
                      <a:pt x="325" y="113"/>
                      <a:pt x="319" y="113"/>
                    </a:cubicBezTo>
                    <a:close/>
                    <a:moveTo>
                      <a:pt x="319" y="226"/>
                    </a:moveTo>
                    <a:cubicBezTo>
                      <a:pt x="11" y="226"/>
                      <a:pt x="11" y="226"/>
                      <a:pt x="11" y="226"/>
                    </a:cubicBezTo>
                    <a:cubicBezTo>
                      <a:pt x="5" y="226"/>
                      <a:pt x="0" y="231"/>
                      <a:pt x="0" y="237"/>
                    </a:cubicBezTo>
                    <a:cubicBezTo>
                      <a:pt x="0" y="309"/>
                      <a:pt x="0" y="309"/>
                      <a:pt x="0" y="309"/>
                    </a:cubicBezTo>
                    <a:cubicBezTo>
                      <a:pt x="0" y="315"/>
                      <a:pt x="5" y="319"/>
                      <a:pt x="11" y="319"/>
                    </a:cubicBezTo>
                    <a:cubicBezTo>
                      <a:pt x="319" y="319"/>
                      <a:pt x="319" y="319"/>
                      <a:pt x="319" y="319"/>
                    </a:cubicBezTo>
                    <a:cubicBezTo>
                      <a:pt x="325" y="319"/>
                      <a:pt x="329" y="315"/>
                      <a:pt x="329" y="309"/>
                    </a:cubicBezTo>
                    <a:cubicBezTo>
                      <a:pt x="329" y="237"/>
                      <a:pt x="329" y="237"/>
                      <a:pt x="329" y="237"/>
                    </a:cubicBezTo>
                    <a:cubicBezTo>
                      <a:pt x="329" y="231"/>
                      <a:pt x="325" y="226"/>
                      <a:pt x="319"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40" name="Freeform 58">
                <a:extLst>
                  <a:ext uri="{FF2B5EF4-FFF2-40B4-BE49-F238E27FC236}">
                    <a16:creationId xmlns:a16="http://schemas.microsoft.com/office/drawing/2014/main" id="{39261900-94FF-A939-F239-90028A4E6E51}"/>
                  </a:ext>
                </a:extLst>
              </p:cNvPr>
              <p:cNvSpPr>
                <a:spLocks noEditPoints="1"/>
              </p:cNvSpPr>
              <p:nvPr/>
            </p:nvSpPr>
            <p:spPr bwMode="auto">
              <a:xfrm>
                <a:off x="678" y="975"/>
                <a:ext cx="692" cy="692"/>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86" name="Freeform 58">
              <a:extLst>
                <a:ext uri="{FF2B5EF4-FFF2-40B4-BE49-F238E27FC236}">
                  <a16:creationId xmlns:a16="http://schemas.microsoft.com/office/drawing/2014/main" id="{C176B06F-05AA-45A5-DDCD-4662E6AF493F}"/>
                </a:ext>
              </a:extLst>
            </p:cNvPr>
            <p:cNvSpPr>
              <a:spLocks noEditPoints="1"/>
            </p:cNvSpPr>
            <p:nvPr/>
          </p:nvSpPr>
          <p:spPr bwMode="auto">
            <a:xfrm>
              <a:off x="6186111" y="3600163"/>
              <a:ext cx="623778" cy="623778"/>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grpSp>
          <p:nvGrpSpPr>
            <p:cNvPr id="16" name="サーバ">
              <a:extLst>
                <a:ext uri="{FF2B5EF4-FFF2-40B4-BE49-F238E27FC236}">
                  <a16:creationId xmlns:a16="http://schemas.microsoft.com/office/drawing/2014/main" id="{B60B7CCA-E5FC-8362-FD95-90C298E46BED}"/>
                </a:ext>
              </a:extLst>
            </p:cNvPr>
            <p:cNvGrpSpPr>
              <a:grpSpLocks noChangeAspect="1"/>
            </p:cNvGrpSpPr>
            <p:nvPr/>
          </p:nvGrpSpPr>
          <p:grpSpPr bwMode="auto">
            <a:xfrm>
              <a:off x="6187089" y="3601141"/>
              <a:ext cx="622800" cy="622800"/>
              <a:chOff x="678" y="975"/>
              <a:chExt cx="692" cy="692"/>
            </a:xfrm>
          </p:grpSpPr>
          <p:sp>
            <p:nvSpPr>
              <p:cNvPr id="17" name="Freeform 57">
                <a:extLst>
                  <a:ext uri="{FF2B5EF4-FFF2-40B4-BE49-F238E27FC236}">
                    <a16:creationId xmlns:a16="http://schemas.microsoft.com/office/drawing/2014/main" id="{C3346566-B50E-ED2B-E1C5-4F44FE71FA48}"/>
                  </a:ext>
                </a:extLst>
              </p:cNvPr>
              <p:cNvSpPr>
                <a:spLocks noEditPoints="1"/>
              </p:cNvSpPr>
              <p:nvPr/>
            </p:nvSpPr>
            <p:spPr bwMode="auto">
              <a:xfrm>
                <a:off x="773" y="1010"/>
                <a:ext cx="501" cy="486"/>
              </a:xfrm>
              <a:custGeom>
                <a:avLst/>
                <a:gdLst>
                  <a:gd name="T0" fmla="*/ 329 w 329"/>
                  <a:gd name="T1" fmla="*/ 10 h 319"/>
                  <a:gd name="T2" fmla="*/ 329 w 329"/>
                  <a:gd name="T3" fmla="*/ 82 h 319"/>
                  <a:gd name="T4" fmla="*/ 319 w 329"/>
                  <a:gd name="T5" fmla="*/ 93 h 319"/>
                  <a:gd name="T6" fmla="*/ 11 w 329"/>
                  <a:gd name="T7" fmla="*/ 93 h 319"/>
                  <a:gd name="T8" fmla="*/ 0 w 329"/>
                  <a:gd name="T9" fmla="*/ 82 h 319"/>
                  <a:gd name="T10" fmla="*/ 0 w 329"/>
                  <a:gd name="T11" fmla="*/ 10 h 319"/>
                  <a:gd name="T12" fmla="*/ 11 w 329"/>
                  <a:gd name="T13" fmla="*/ 0 h 319"/>
                  <a:gd name="T14" fmla="*/ 319 w 329"/>
                  <a:gd name="T15" fmla="*/ 0 h 319"/>
                  <a:gd name="T16" fmla="*/ 329 w 329"/>
                  <a:gd name="T17" fmla="*/ 10 h 319"/>
                  <a:gd name="T18" fmla="*/ 319 w 329"/>
                  <a:gd name="T19" fmla="*/ 113 h 319"/>
                  <a:gd name="T20" fmla="*/ 11 w 329"/>
                  <a:gd name="T21" fmla="*/ 113 h 319"/>
                  <a:gd name="T22" fmla="*/ 0 w 329"/>
                  <a:gd name="T23" fmla="*/ 123 h 319"/>
                  <a:gd name="T24" fmla="*/ 0 w 329"/>
                  <a:gd name="T25" fmla="*/ 196 h 319"/>
                  <a:gd name="T26" fmla="*/ 11 w 329"/>
                  <a:gd name="T27" fmla="*/ 206 h 319"/>
                  <a:gd name="T28" fmla="*/ 319 w 329"/>
                  <a:gd name="T29" fmla="*/ 206 h 319"/>
                  <a:gd name="T30" fmla="*/ 329 w 329"/>
                  <a:gd name="T31" fmla="*/ 196 h 319"/>
                  <a:gd name="T32" fmla="*/ 329 w 329"/>
                  <a:gd name="T33" fmla="*/ 123 h 319"/>
                  <a:gd name="T34" fmla="*/ 319 w 329"/>
                  <a:gd name="T35" fmla="*/ 113 h 319"/>
                  <a:gd name="T36" fmla="*/ 319 w 329"/>
                  <a:gd name="T37" fmla="*/ 226 h 319"/>
                  <a:gd name="T38" fmla="*/ 11 w 329"/>
                  <a:gd name="T39" fmla="*/ 226 h 319"/>
                  <a:gd name="T40" fmla="*/ 0 w 329"/>
                  <a:gd name="T41" fmla="*/ 237 h 319"/>
                  <a:gd name="T42" fmla="*/ 0 w 329"/>
                  <a:gd name="T43" fmla="*/ 309 h 319"/>
                  <a:gd name="T44" fmla="*/ 11 w 329"/>
                  <a:gd name="T45" fmla="*/ 319 h 319"/>
                  <a:gd name="T46" fmla="*/ 319 w 329"/>
                  <a:gd name="T47" fmla="*/ 319 h 319"/>
                  <a:gd name="T48" fmla="*/ 329 w 329"/>
                  <a:gd name="T49" fmla="*/ 309 h 319"/>
                  <a:gd name="T50" fmla="*/ 329 w 329"/>
                  <a:gd name="T51" fmla="*/ 237 h 319"/>
                  <a:gd name="T52" fmla="*/ 319 w 329"/>
                  <a:gd name="T53" fmla="*/ 2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9" h="319">
                    <a:moveTo>
                      <a:pt x="329" y="10"/>
                    </a:moveTo>
                    <a:cubicBezTo>
                      <a:pt x="329" y="82"/>
                      <a:pt x="329" y="82"/>
                      <a:pt x="329" y="82"/>
                    </a:cubicBezTo>
                    <a:cubicBezTo>
                      <a:pt x="329" y="88"/>
                      <a:pt x="325" y="93"/>
                      <a:pt x="319" y="93"/>
                    </a:cubicBezTo>
                    <a:cubicBezTo>
                      <a:pt x="11" y="93"/>
                      <a:pt x="11" y="93"/>
                      <a:pt x="11" y="93"/>
                    </a:cubicBezTo>
                    <a:cubicBezTo>
                      <a:pt x="5" y="93"/>
                      <a:pt x="0" y="88"/>
                      <a:pt x="0" y="82"/>
                    </a:cubicBezTo>
                    <a:cubicBezTo>
                      <a:pt x="0" y="10"/>
                      <a:pt x="0" y="10"/>
                      <a:pt x="0" y="10"/>
                    </a:cubicBezTo>
                    <a:cubicBezTo>
                      <a:pt x="0" y="4"/>
                      <a:pt x="5" y="0"/>
                      <a:pt x="11" y="0"/>
                    </a:cubicBezTo>
                    <a:cubicBezTo>
                      <a:pt x="319" y="0"/>
                      <a:pt x="319" y="0"/>
                      <a:pt x="319" y="0"/>
                    </a:cubicBezTo>
                    <a:cubicBezTo>
                      <a:pt x="325" y="0"/>
                      <a:pt x="329" y="4"/>
                      <a:pt x="329" y="10"/>
                    </a:cubicBezTo>
                    <a:close/>
                    <a:moveTo>
                      <a:pt x="319" y="113"/>
                    </a:moveTo>
                    <a:cubicBezTo>
                      <a:pt x="11" y="113"/>
                      <a:pt x="11" y="113"/>
                      <a:pt x="11" y="113"/>
                    </a:cubicBezTo>
                    <a:cubicBezTo>
                      <a:pt x="5" y="113"/>
                      <a:pt x="0" y="118"/>
                      <a:pt x="0" y="123"/>
                    </a:cubicBezTo>
                    <a:cubicBezTo>
                      <a:pt x="0" y="196"/>
                      <a:pt x="0" y="196"/>
                      <a:pt x="0" y="196"/>
                    </a:cubicBezTo>
                    <a:cubicBezTo>
                      <a:pt x="0" y="201"/>
                      <a:pt x="5" y="206"/>
                      <a:pt x="11" y="206"/>
                    </a:cubicBezTo>
                    <a:cubicBezTo>
                      <a:pt x="319" y="206"/>
                      <a:pt x="319" y="206"/>
                      <a:pt x="319" y="206"/>
                    </a:cubicBezTo>
                    <a:cubicBezTo>
                      <a:pt x="325" y="206"/>
                      <a:pt x="329" y="201"/>
                      <a:pt x="329" y="196"/>
                    </a:cubicBezTo>
                    <a:cubicBezTo>
                      <a:pt x="329" y="123"/>
                      <a:pt x="329" y="123"/>
                      <a:pt x="329" y="123"/>
                    </a:cubicBezTo>
                    <a:cubicBezTo>
                      <a:pt x="329" y="118"/>
                      <a:pt x="325" y="113"/>
                      <a:pt x="319" y="113"/>
                    </a:cubicBezTo>
                    <a:close/>
                    <a:moveTo>
                      <a:pt x="319" y="226"/>
                    </a:moveTo>
                    <a:cubicBezTo>
                      <a:pt x="11" y="226"/>
                      <a:pt x="11" y="226"/>
                      <a:pt x="11" y="226"/>
                    </a:cubicBezTo>
                    <a:cubicBezTo>
                      <a:pt x="5" y="226"/>
                      <a:pt x="0" y="231"/>
                      <a:pt x="0" y="237"/>
                    </a:cubicBezTo>
                    <a:cubicBezTo>
                      <a:pt x="0" y="309"/>
                      <a:pt x="0" y="309"/>
                      <a:pt x="0" y="309"/>
                    </a:cubicBezTo>
                    <a:cubicBezTo>
                      <a:pt x="0" y="315"/>
                      <a:pt x="5" y="319"/>
                      <a:pt x="11" y="319"/>
                    </a:cubicBezTo>
                    <a:cubicBezTo>
                      <a:pt x="319" y="319"/>
                      <a:pt x="319" y="319"/>
                      <a:pt x="319" y="319"/>
                    </a:cubicBezTo>
                    <a:cubicBezTo>
                      <a:pt x="325" y="319"/>
                      <a:pt x="329" y="315"/>
                      <a:pt x="329" y="309"/>
                    </a:cubicBezTo>
                    <a:cubicBezTo>
                      <a:pt x="329" y="237"/>
                      <a:pt x="329" y="237"/>
                      <a:pt x="329" y="237"/>
                    </a:cubicBezTo>
                    <a:cubicBezTo>
                      <a:pt x="329" y="231"/>
                      <a:pt x="325" y="226"/>
                      <a:pt x="319"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9" name="Freeform 58">
                <a:extLst>
                  <a:ext uri="{FF2B5EF4-FFF2-40B4-BE49-F238E27FC236}">
                    <a16:creationId xmlns:a16="http://schemas.microsoft.com/office/drawing/2014/main" id="{0801FA9B-1CB6-8D3E-0FAF-07810E3C2319}"/>
                  </a:ext>
                </a:extLst>
              </p:cNvPr>
              <p:cNvSpPr>
                <a:spLocks noEditPoints="1"/>
              </p:cNvSpPr>
              <p:nvPr/>
            </p:nvSpPr>
            <p:spPr bwMode="auto">
              <a:xfrm>
                <a:off x="678" y="975"/>
                <a:ext cx="692" cy="692"/>
              </a:xfrm>
              <a:custGeom>
                <a:avLst/>
                <a:gdLst>
                  <a:gd name="T0" fmla="*/ 454 w 454"/>
                  <a:gd name="T1" fmla="*/ 440 h 454"/>
                  <a:gd name="T2" fmla="*/ 227 w 454"/>
                  <a:gd name="T3" fmla="*/ 454 h 454"/>
                  <a:gd name="T4" fmla="*/ 0 w 454"/>
                  <a:gd name="T5" fmla="*/ 440 h 454"/>
                  <a:gd name="T6" fmla="*/ 206 w 454"/>
                  <a:gd name="T7" fmla="*/ 422 h 454"/>
                  <a:gd name="T8" fmla="*/ 217 w 454"/>
                  <a:gd name="T9" fmla="*/ 365 h 454"/>
                  <a:gd name="T10" fmla="*/ 40 w 454"/>
                  <a:gd name="T11" fmla="*/ 345 h 454"/>
                  <a:gd name="T12" fmla="*/ 60 w 454"/>
                  <a:gd name="T13" fmla="*/ 0 h 454"/>
                  <a:gd name="T14" fmla="*/ 414 w 454"/>
                  <a:gd name="T15" fmla="*/ 20 h 454"/>
                  <a:gd name="T16" fmla="*/ 394 w 454"/>
                  <a:gd name="T17" fmla="*/ 365 h 454"/>
                  <a:gd name="T18" fmla="*/ 237 w 454"/>
                  <a:gd name="T19" fmla="*/ 411 h 454"/>
                  <a:gd name="T20" fmla="*/ 454 w 454"/>
                  <a:gd name="T21" fmla="*/ 422 h 454"/>
                  <a:gd name="T22" fmla="*/ 73 w 454"/>
                  <a:gd name="T23" fmla="*/ 23 h 454"/>
                  <a:gd name="T24" fmla="*/ 62 w 454"/>
                  <a:gd name="T25" fmla="*/ 105 h 454"/>
                  <a:gd name="T26" fmla="*/ 381 w 454"/>
                  <a:gd name="T27" fmla="*/ 116 h 454"/>
                  <a:gd name="T28" fmla="*/ 391 w 454"/>
                  <a:gd name="T29" fmla="*/ 33 h 454"/>
                  <a:gd name="T30" fmla="*/ 381 w 454"/>
                  <a:gd name="T31" fmla="*/ 136 h 454"/>
                  <a:gd name="T32" fmla="*/ 62 w 454"/>
                  <a:gd name="T33" fmla="*/ 146 h 454"/>
                  <a:gd name="T34" fmla="*/ 73 w 454"/>
                  <a:gd name="T35" fmla="*/ 229 h 454"/>
                  <a:gd name="T36" fmla="*/ 391 w 454"/>
                  <a:gd name="T37" fmla="*/ 219 h 454"/>
                  <a:gd name="T38" fmla="*/ 381 w 454"/>
                  <a:gd name="T39" fmla="*/ 136 h 454"/>
                  <a:gd name="T40" fmla="*/ 73 w 454"/>
                  <a:gd name="T41" fmla="*/ 249 h 454"/>
                  <a:gd name="T42" fmla="*/ 62 w 454"/>
                  <a:gd name="T43" fmla="*/ 332 h 454"/>
                  <a:gd name="T44" fmla="*/ 381 w 454"/>
                  <a:gd name="T45" fmla="*/ 342 h 454"/>
                  <a:gd name="T46" fmla="*/ 391 w 454"/>
                  <a:gd name="T47" fmla="*/ 260 h 454"/>
                  <a:gd name="T48" fmla="*/ 117 w 454"/>
                  <a:gd name="T49" fmla="*/ 59 h 454"/>
                  <a:gd name="T50" fmla="*/ 336 w 454"/>
                  <a:gd name="T51" fmla="*/ 43 h 454"/>
                  <a:gd name="T52" fmla="*/ 117 w 454"/>
                  <a:gd name="T53" fmla="*/ 59 h 454"/>
                  <a:gd name="T54" fmla="*/ 336 w 454"/>
                  <a:gd name="T55" fmla="*/ 95 h 454"/>
                  <a:gd name="T56" fmla="*/ 117 w 454"/>
                  <a:gd name="T57" fmla="*/ 79 h 454"/>
                  <a:gd name="T58" fmla="*/ 117 w 454"/>
                  <a:gd name="T59" fmla="*/ 172 h 454"/>
                  <a:gd name="T60" fmla="*/ 336 w 454"/>
                  <a:gd name="T61" fmla="*/ 157 h 454"/>
                  <a:gd name="T62" fmla="*/ 117 w 454"/>
                  <a:gd name="T63" fmla="*/ 172 h 454"/>
                  <a:gd name="T64" fmla="*/ 336 w 454"/>
                  <a:gd name="T65" fmla="*/ 209 h 454"/>
                  <a:gd name="T66" fmla="*/ 117 w 454"/>
                  <a:gd name="T67" fmla="*/ 193 h 454"/>
                  <a:gd name="T68" fmla="*/ 117 w 454"/>
                  <a:gd name="T69" fmla="*/ 286 h 454"/>
                  <a:gd name="T70" fmla="*/ 336 w 454"/>
                  <a:gd name="T71" fmla="*/ 270 h 454"/>
                  <a:gd name="T72" fmla="*/ 117 w 454"/>
                  <a:gd name="T73" fmla="*/ 286 h 454"/>
                  <a:gd name="T74" fmla="*/ 336 w 454"/>
                  <a:gd name="T75" fmla="*/ 322 h 454"/>
                  <a:gd name="T76" fmla="*/ 117 w 454"/>
                  <a:gd name="T77" fmla="*/ 306 h 454"/>
                  <a:gd name="T78" fmla="*/ 364 w 454"/>
                  <a:gd name="T79" fmla="*/ 285 h 454"/>
                  <a:gd name="T80" fmla="*/ 364 w 454"/>
                  <a:gd name="T81" fmla="*/ 307 h 454"/>
                  <a:gd name="T82" fmla="*/ 364 w 454"/>
                  <a:gd name="T83" fmla="*/ 285 h 454"/>
                  <a:gd name="T84" fmla="*/ 353 w 454"/>
                  <a:gd name="T85" fmla="*/ 183 h 454"/>
                  <a:gd name="T86" fmla="*/ 375 w 454"/>
                  <a:gd name="T87" fmla="*/ 183 h 454"/>
                  <a:gd name="T88" fmla="*/ 364 w 454"/>
                  <a:gd name="T89" fmla="*/ 81 h 454"/>
                  <a:gd name="T90" fmla="*/ 364 w 454"/>
                  <a:gd name="T91" fmla="*/ 58 h 454"/>
                  <a:gd name="T92" fmla="*/ 364 w 454"/>
                  <a:gd name="T93" fmla="*/ 8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4" h="454">
                    <a:moveTo>
                      <a:pt x="454" y="422"/>
                    </a:moveTo>
                    <a:cubicBezTo>
                      <a:pt x="454" y="440"/>
                      <a:pt x="454" y="440"/>
                      <a:pt x="454" y="440"/>
                    </a:cubicBezTo>
                    <a:cubicBezTo>
                      <a:pt x="248" y="440"/>
                      <a:pt x="248" y="440"/>
                      <a:pt x="248" y="440"/>
                    </a:cubicBezTo>
                    <a:cubicBezTo>
                      <a:pt x="244" y="448"/>
                      <a:pt x="236" y="454"/>
                      <a:pt x="227" y="454"/>
                    </a:cubicBezTo>
                    <a:cubicBezTo>
                      <a:pt x="218" y="454"/>
                      <a:pt x="210" y="448"/>
                      <a:pt x="206" y="440"/>
                    </a:cubicBezTo>
                    <a:cubicBezTo>
                      <a:pt x="0" y="440"/>
                      <a:pt x="0" y="440"/>
                      <a:pt x="0" y="440"/>
                    </a:cubicBezTo>
                    <a:cubicBezTo>
                      <a:pt x="0" y="422"/>
                      <a:pt x="0" y="422"/>
                      <a:pt x="0" y="422"/>
                    </a:cubicBezTo>
                    <a:cubicBezTo>
                      <a:pt x="206" y="422"/>
                      <a:pt x="206" y="422"/>
                      <a:pt x="206" y="422"/>
                    </a:cubicBezTo>
                    <a:cubicBezTo>
                      <a:pt x="208" y="417"/>
                      <a:pt x="212" y="413"/>
                      <a:pt x="217" y="411"/>
                    </a:cubicBezTo>
                    <a:cubicBezTo>
                      <a:pt x="217" y="365"/>
                      <a:pt x="217" y="365"/>
                      <a:pt x="217" y="365"/>
                    </a:cubicBezTo>
                    <a:cubicBezTo>
                      <a:pt x="60" y="365"/>
                      <a:pt x="60" y="365"/>
                      <a:pt x="60" y="365"/>
                    </a:cubicBezTo>
                    <a:cubicBezTo>
                      <a:pt x="49" y="365"/>
                      <a:pt x="40" y="356"/>
                      <a:pt x="40" y="345"/>
                    </a:cubicBezTo>
                    <a:cubicBezTo>
                      <a:pt x="40" y="20"/>
                      <a:pt x="40" y="20"/>
                      <a:pt x="40" y="20"/>
                    </a:cubicBezTo>
                    <a:cubicBezTo>
                      <a:pt x="40" y="9"/>
                      <a:pt x="49" y="0"/>
                      <a:pt x="60" y="0"/>
                    </a:cubicBezTo>
                    <a:cubicBezTo>
                      <a:pt x="394" y="0"/>
                      <a:pt x="394" y="0"/>
                      <a:pt x="394" y="0"/>
                    </a:cubicBezTo>
                    <a:cubicBezTo>
                      <a:pt x="405" y="0"/>
                      <a:pt x="414" y="9"/>
                      <a:pt x="414" y="20"/>
                    </a:cubicBezTo>
                    <a:cubicBezTo>
                      <a:pt x="414" y="345"/>
                      <a:pt x="414" y="345"/>
                      <a:pt x="414" y="345"/>
                    </a:cubicBezTo>
                    <a:cubicBezTo>
                      <a:pt x="414" y="356"/>
                      <a:pt x="405" y="365"/>
                      <a:pt x="394" y="365"/>
                    </a:cubicBezTo>
                    <a:cubicBezTo>
                      <a:pt x="237" y="365"/>
                      <a:pt x="237" y="365"/>
                      <a:pt x="237" y="365"/>
                    </a:cubicBezTo>
                    <a:cubicBezTo>
                      <a:pt x="237" y="411"/>
                      <a:pt x="237" y="411"/>
                      <a:pt x="237" y="411"/>
                    </a:cubicBezTo>
                    <a:cubicBezTo>
                      <a:pt x="242" y="413"/>
                      <a:pt x="246" y="417"/>
                      <a:pt x="248" y="422"/>
                    </a:cubicBezTo>
                    <a:lnTo>
                      <a:pt x="454" y="422"/>
                    </a:lnTo>
                    <a:close/>
                    <a:moveTo>
                      <a:pt x="381" y="23"/>
                    </a:moveTo>
                    <a:cubicBezTo>
                      <a:pt x="73" y="23"/>
                      <a:pt x="73" y="23"/>
                      <a:pt x="73" y="23"/>
                    </a:cubicBezTo>
                    <a:cubicBezTo>
                      <a:pt x="67" y="23"/>
                      <a:pt x="62" y="27"/>
                      <a:pt x="62" y="33"/>
                    </a:cubicBezTo>
                    <a:cubicBezTo>
                      <a:pt x="62" y="105"/>
                      <a:pt x="62" y="105"/>
                      <a:pt x="62" y="105"/>
                    </a:cubicBezTo>
                    <a:cubicBezTo>
                      <a:pt x="62" y="111"/>
                      <a:pt x="67" y="116"/>
                      <a:pt x="73" y="116"/>
                    </a:cubicBezTo>
                    <a:cubicBezTo>
                      <a:pt x="381" y="116"/>
                      <a:pt x="381" y="116"/>
                      <a:pt x="381" y="116"/>
                    </a:cubicBezTo>
                    <a:cubicBezTo>
                      <a:pt x="387" y="116"/>
                      <a:pt x="391" y="111"/>
                      <a:pt x="391" y="105"/>
                    </a:cubicBezTo>
                    <a:cubicBezTo>
                      <a:pt x="391" y="33"/>
                      <a:pt x="391" y="33"/>
                      <a:pt x="391" y="33"/>
                    </a:cubicBezTo>
                    <a:cubicBezTo>
                      <a:pt x="391" y="27"/>
                      <a:pt x="387" y="23"/>
                      <a:pt x="381" y="23"/>
                    </a:cubicBezTo>
                    <a:close/>
                    <a:moveTo>
                      <a:pt x="381" y="136"/>
                    </a:moveTo>
                    <a:cubicBezTo>
                      <a:pt x="73" y="136"/>
                      <a:pt x="73" y="136"/>
                      <a:pt x="73" y="136"/>
                    </a:cubicBezTo>
                    <a:cubicBezTo>
                      <a:pt x="67" y="136"/>
                      <a:pt x="62" y="141"/>
                      <a:pt x="62" y="146"/>
                    </a:cubicBezTo>
                    <a:cubicBezTo>
                      <a:pt x="62" y="219"/>
                      <a:pt x="62" y="219"/>
                      <a:pt x="62" y="219"/>
                    </a:cubicBezTo>
                    <a:cubicBezTo>
                      <a:pt x="62" y="224"/>
                      <a:pt x="67" y="229"/>
                      <a:pt x="73" y="229"/>
                    </a:cubicBezTo>
                    <a:cubicBezTo>
                      <a:pt x="381" y="229"/>
                      <a:pt x="381" y="229"/>
                      <a:pt x="381" y="229"/>
                    </a:cubicBezTo>
                    <a:cubicBezTo>
                      <a:pt x="387" y="229"/>
                      <a:pt x="391" y="224"/>
                      <a:pt x="391" y="219"/>
                    </a:cubicBezTo>
                    <a:cubicBezTo>
                      <a:pt x="391" y="146"/>
                      <a:pt x="391" y="146"/>
                      <a:pt x="391" y="146"/>
                    </a:cubicBezTo>
                    <a:cubicBezTo>
                      <a:pt x="391" y="141"/>
                      <a:pt x="387" y="136"/>
                      <a:pt x="381" y="136"/>
                    </a:cubicBezTo>
                    <a:close/>
                    <a:moveTo>
                      <a:pt x="381" y="249"/>
                    </a:moveTo>
                    <a:cubicBezTo>
                      <a:pt x="73" y="249"/>
                      <a:pt x="73" y="249"/>
                      <a:pt x="73" y="249"/>
                    </a:cubicBezTo>
                    <a:cubicBezTo>
                      <a:pt x="67" y="249"/>
                      <a:pt x="62" y="254"/>
                      <a:pt x="62" y="260"/>
                    </a:cubicBezTo>
                    <a:cubicBezTo>
                      <a:pt x="62" y="332"/>
                      <a:pt x="62" y="332"/>
                      <a:pt x="62" y="332"/>
                    </a:cubicBezTo>
                    <a:cubicBezTo>
                      <a:pt x="62" y="338"/>
                      <a:pt x="67" y="342"/>
                      <a:pt x="73" y="342"/>
                    </a:cubicBezTo>
                    <a:cubicBezTo>
                      <a:pt x="381" y="342"/>
                      <a:pt x="381" y="342"/>
                      <a:pt x="381" y="342"/>
                    </a:cubicBezTo>
                    <a:cubicBezTo>
                      <a:pt x="387" y="342"/>
                      <a:pt x="391" y="338"/>
                      <a:pt x="391" y="332"/>
                    </a:cubicBezTo>
                    <a:cubicBezTo>
                      <a:pt x="391" y="260"/>
                      <a:pt x="391" y="260"/>
                      <a:pt x="391" y="260"/>
                    </a:cubicBezTo>
                    <a:cubicBezTo>
                      <a:pt x="391" y="254"/>
                      <a:pt x="387" y="249"/>
                      <a:pt x="381" y="249"/>
                    </a:cubicBezTo>
                    <a:close/>
                    <a:moveTo>
                      <a:pt x="117" y="59"/>
                    </a:moveTo>
                    <a:cubicBezTo>
                      <a:pt x="336" y="59"/>
                      <a:pt x="336" y="59"/>
                      <a:pt x="336" y="59"/>
                    </a:cubicBezTo>
                    <a:cubicBezTo>
                      <a:pt x="336" y="43"/>
                      <a:pt x="336" y="43"/>
                      <a:pt x="336" y="43"/>
                    </a:cubicBezTo>
                    <a:cubicBezTo>
                      <a:pt x="117" y="43"/>
                      <a:pt x="117" y="43"/>
                      <a:pt x="117" y="43"/>
                    </a:cubicBezTo>
                    <a:lnTo>
                      <a:pt x="117" y="59"/>
                    </a:lnTo>
                    <a:close/>
                    <a:moveTo>
                      <a:pt x="117" y="95"/>
                    </a:moveTo>
                    <a:cubicBezTo>
                      <a:pt x="336" y="95"/>
                      <a:pt x="336" y="95"/>
                      <a:pt x="336" y="95"/>
                    </a:cubicBezTo>
                    <a:cubicBezTo>
                      <a:pt x="336" y="79"/>
                      <a:pt x="336" y="79"/>
                      <a:pt x="336" y="79"/>
                    </a:cubicBezTo>
                    <a:cubicBezTo>
                      <a:pt x="117" y="79"/>
                      <a:pt x="117" y="79"/>
                      <a:pt x="117" y="79"/>
                    </a:cubicBezTo>
                    <a:lnTo>
                      <a:pt x="117" y="95"/>
                    </a:lnTo>
                    <a:close/>
                    <a:moveTo>
                      <a:pt x="117" y="172"/>
                    </a:moveTo>
                    <a:cubicBezTo>
                      <a:pt x="336" y="172"/>
                      <a:pt x="336" y="172"/>
                      <a:pt x="336" y="172"/>
                    </a:cubicBezTo>
                    <a:cubicBezTo>
                      <a:pt x="336" y="157"/>
                      <a:pt x="336" y="157"/>
                      <a:pt x="336" y="157"/>
                    </a:cubicBezTo>
                    <a:cubicBezTo>
                      <a:pt x="117" y="157"/>
                      <a:pt x="117" y="157"/>
                      <a:pt x="117" y="157"/>
                    </a:cubicBezTo>
                    <a:lnTo>
                      <a:pt x="117" y="172"/>
                    </a:lnTo>
                    <a:close/>
                    <a:moveTo>
                      <a:pt x="117" y="209"/>
                    </a:moveTo>
                    <a:cubicBezTo>
                      <a:pt x="336" y="209"/>
                      <a:pt x="336" y="209"/>
                      <a:pt x="336" y="209"/>
                    </a:cubicBezTo>
                    <a:cubicBezTo>
                      <a:pt x="336" y="193"/>
                      <a:pt x="336" y="193"/>
                      <a:pt x="336" y="193"/>
                    </a:cubicBezTo>
                    <a:cubicBezTo>
                      <a:pt x="117" y="193"/>
                      <a:pt x="117" y="193"/>
                      <a:pt x="117" y="193"/>
                    </a:cubicBezTo>
                    <a:lnTo>
                      <a:pt x="117" y="209"/>
                    </a:lnTo>
                    <a:close/>
                    <a:moveTo>
                      <a:pt x="117" y="286"/>
                    </a:moveTo>
                    <a:cubicBezTo>
                      <a:pt x="336" y="286"/>
                      <a:pt x="336" y="286"/>
                      <a:pt x="336" y="286"/>
                    </a:cubicBezTo>
                    <a:cubicBezTo>
                      <a:pt x="336" y="270"/>
                      <a:pt x="336" y="270"/>
                      <a:pt x="336" y="270"/>
                    </a:cubicBezTo>
                    <a:cubicBezTo>
                      <a:pt x="117" y="270"/>
                      <a:pt x="117" y="270"/>
                      <a:pt x="117" y="270"/>
                    </a:cubicBezTo>
                    <a:lnTo>
                      <a:pt x="117" y="286"/>
                    </a:lnTo>
                    <a:close/>
                    <a:moveTo>
                      <a:pt x="117" y="322"/>
                    </a:moveTo>
                    <a:cubicBezTo>
                      <a:pt x="336" y="322"/>
                      <a:pt x="336" y="322"/>
                      <a:pt x="336" y="322"/>
                    </a:cubicBezTo>
                    <a:cubicBezTo>
                      <a:pt x="336" y="306"/>
                      <a:pt x="336" y="306"/>
                      <a:pt x="336" y="306"/>
                    </a:cubicBezTo>
                    <a:cubicBezTo>
                      <a:pt x="117" y="306"/>
                      <a:pt x="117" y="306"/>
                      <a:pt x="117" y="306"/>
                    </a:cubicBezTo>
                    <a:lnTo>
                      <a:pt x="117" y="322"/>
                    </a:lnTo>
                    <a:close/>
                    <a:moveTo>
                      <a:pt x="364" y="285"/>
                    </a:moveTo>
                    <a:cubicBezTo>
                      <a:pt x="358" y="285"/>
                      <a:pt x="353" y="290"/>
                      <a:pt x="353" y="296"/>
                    </a:cubicBezTo>
                    <a:cubicBezTo>
                      <a:pt x="353" y="302"/>
                      <a:pt x="358" y="307"/>
                      <a:pt x="364" y="307"/>
                    </a:cubicBezTo>
                    <a:cubicBezTo>
                      <a:pt x="370" y="307"/>
                      <a:pt x="375" y="302"/>
                      <a:pt x="375" y="296"/>
                    </a:cubicBezTo>
                    <a:cubicBezTo>
                      <a:pt x="375" y="290"/>
                      <a:pt x="370" y="285"/>
                      <a:pt x="364" y="285"/>
                    </a:cubicBezTo>
                    <a:close/>
                    <a:moveTo>
                      <a:pt x="364" y="171"/>
                    </a:moveTo>
                    <a:cubicBezTo>
                      <a:pt x="358" y="171"/>
                      <a:pt x="353" y="176"/>
                      <a:pt x="353" y="183"/>
                    </a:cubicBezTo>
                    <a:cubicBezTo>
                      <a:pt x="353" y="189"/>
                      <a:pt x="358" y="194"/>
                      <a:pt x="364" y="194"/>
                    </a:cubicBezTo>
                    <a:cubicBezTo>
                      <a:pt x="370" y="194"/>
                      <a:pt x="375" y="189"/>
                      <a:pt x="375" y="183"/>
                    </a:cubicBezTo>
                    <a:cubicBezTo>
                      <a:pt x="375" y="176"/>
                      <a:pt x="370" y="171"/>
                      <a:pt x="364" y="171"/>
                    </a:cubicBezTo>
                    <a:close/>
                    <a:moveTo>
                      <a:pt x="364" y="81"/>
                    </a:moveTo>
                    <a:cubicBezTo>
                      <a:pt x="370" y="81"/>
                      <a:pt x="375" y="75"/>
                      <a:pt x="375" y="69"/>
                    </a:cubicBezTo>
                    <a:cubicBezTo>
                      <a:pt x="375" y="63"/>
                      <a:pt x="370" y="58"/>
                      <a:pt x="364" y="58"/>
                    </a:cubicBezTo>
                    <a:cubicBezTo>
                      <a:pt x="358" y="58"/>
                      <a:pt x="353" y="63"/>
                      <a:pt x="353" y="69"/>
                    </a:cubicBezTo>
                    <a:cubicBezTo>
                      <a:pt x="353" y="75"/>
                      <a:pt x="358" y="81"/>
                      <a:pt x="364" y="81"/>
                    </a:cubicBezTo>
                    <a:close/>
                  </a:path>
                </a:pathLst>
              </a:custGeom>
              <a:solidFill>
                <a:srgbClr val="31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59" name="グループ化 58">
              <a:extLst>
                <a:ext uri="{FF2B5EF4-FFF2-40B4-BE49-F238E27FC236}">
                  <a16:creationId xmlns:a16="http://schemas.microsoft.com/office/drawing/2014/main" id="{360C41EF-F8DF-5EBA-9F11-AE6918FE9CA6}"/>
                </a:ext>
              </a:extLst>
            </p:cNvPr>
            <p:cNvGrpSpPr/>
            <p:nvPr/>
          </p:nvGrpSpPr>
          <p:grpSpPr>
            <a:xfrm>
              <a:off x="3942000" y="3600000"/>
              <a:ext cx="622931" cy="823590"/>
              <a:chOff x="739440" y="3564000"/>
              <a:chExt cx="622931" cy="823590"/>
            </a:xfrm>
          </p:grpSpPr>
          <p:sp>
            <p:nvSpPr>
              <p:cNvPr id="79" name="Freeform 6">
                <a:extLst>
                  <a:ext uri="{FF2B5EF4-FFF2-40B4-BE49-F238E27FC236}">
                    <a16:creationId xmlns:a16="http://schemas.microsoft.com/office/drawing/2014/main" id="{9A8BCF80-13C7-FEFF-4D1E-2A7B64899EED}"/>
                  </a:ext>
                </a:extLst>
              </p:cNvPr>
              <p:cNvSpPr>
                <a:spLocks noEditPoints="1"/>
              </p:cNvSpPr>
              <p:nvPr/>
            </p:nvSpPr>
            <p:spPr bwMode="auto">
              <a:xfrm>
                <a:off x="739440" y="3564000"/>
                <a:ext cx="622931" cy="622931"/>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80" name="テキスト ボックス 79">
                <a:extLst>
                  <a:ext uri="{FF2B5EF4-FFF2-40B4-BE49-F238E27FC236}">
                    <a16:creationId xmlns:a16="http://schemas.microsoft.com/office/drawing/2014/main" id="{14D40589-272C-F6C1-7DDE-0F3972371010}"/>
                  </a:ext>
                </a:extLst>
              </p:cNvPr>
              <p:cNvSpPr txBox="1"/>
              <p:nvPr/>
            </p:nvSpPr>
            <p:spPr>
              <a:xfrm>
                <a:off x="906905" y="4248000"/>
                <a:ext cx="28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庁舎</a:t>
                </a:r>
              </a:p>
            </p:txBody>
          </p:sp>
        </p:grpSp>
        <p:sp>
          <p:nvSpPr>
            <p:cNvPr id="77" name="Freeform 11">
              <a:extLst>
                <a:ext uri="{FF2B5EF4-FFF2-40B4-BE49-F238E27FC236}">
                  <a16:creationId xmlns:a16="http://schemas.microsoft.com/office/drawing/2014/main" id="{2C831590-9E92-4193-3976-0691E0E88770}"/>
                </a:ext>
              </a:extLst>
            </p:cNvPr>
            <p:cNvSpPr>
              <a:spLocks noEditPoints="1"/>
            </p:cNvSpPr>
            <p:nvPr/>
          </p:nvSpPr>
          <p:spPr bwMode="auto">
            <a:xfrm>
              <a:off x="5107436" y="2232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78" name="テキスト ボックス 77">
              <a:extLst>
                <a:ext uri="{FF2B5EF4-FFF2-40B4-BE49-F238E27FC236}">
                  <a16:creationId xmlns:a16="http://schemas.microsoft.com/office/drawing/2014/main" id="{17F74306-20F5-63D9-5D52-6CC519B4AAEB}"/>
                </a:ext>
              </a:extLst>
            </p:cNvPr>
            <p:cNvSpPr txBox="1"/>
            <p:nvPr/>
          </p:nvSpPr>
          <p:spPr>
            <a:xfrm>
              <a:off x="5094000" y="2916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cxnSp>
          <p:nvCxnSpPr>
            <p:cNvPr id="61" name="直線矢印コネクタ 60">
              <a:extLst>
                <a:ext uri="{FF2B5EF4-FFF2-40B4-BE49-F238E27FC236}">
                  <a16:creationId xmlns:a16="http://schemas.microsoft.com/office/drawing/2014/main" id="{37587311-7251-2ECB-A91F-731FAD32C8AA}"/>
                </a:ext>
              </a:extLst>
            </p:cNvPr>
            <p:cNvCxnSpPr>
              <a:cxnSpLocks/>
            </p:cNvCxnSpPr>
            <p:nvPr/>
          </p:nvCxnSpPr>
          <p:spPr>
            <a:xfrm flipH="1">
              <a:off x="4637521" y="264379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65" name="グループ化 64">
              <a:extLst>
                <a:ext uri="{FF2B5EF4-FFF2-40B4-BE49-F238E27FC236}">
                  <a16:creationId xmlns:a16="http://schemas.microsoft.com/office/drawing/2014/main" id="{3184844E-9BB4-C8B1-2FAC-59709C019F5F}"/>
                </a:ext>
              </a:extLst>
            </p:cNvPr>
            <p:cNvGrpSpPr/>
            <p:nvPr/>
          </p:nvGrpSpPr>
          <p:grpSpPr>
            <a:xfrm>
              <a:off x="6102000" y="2302899"/>
              <a:ext cx="792000" cy="752691"/>
              <a:chOff x="2444596" y="2878899"/>
              <a:chExt cx="792000" cy="752691"/>
            </a:xfrm>
          </p:grpSpPr>
          <p:sp>
            <p:nvSpPr>
              <p:cNvPr id="75" name="フリーフォーム: 図形 74">
                <a:extLst>
                  <a:ext uri="{FF2B5EF4-FFF2-40B4-BE49-F238E27FC236}">
                    <a16:creationId xmlns:a16="http://schemas.microsoft.com/office/drawing/2014/main" id="{83CE8CE6-4CA5-EF9F-9AE2-7F52CE56C466}"/>
                  </a:ext>
                </a:extLst>
              </p:cNvPr>
              <p:cNvSpPr/>
              <p:nvPr/>
            </p:nvSpPr>
            <p:spPr>
              <a:xfrm>
                <a:off x="2568082" y="2878899"/>
                <a:ext cx="545028" cy="547675"/>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sz="1633"/>
              </a:p>
            </p:txBody>
          </p:sp>
          <p:sp>
            <p:nvSpPr>
              <p:cNvPr id="76" name="テキスト ボックス 75">
                <a:extLst>
                  <a:ext uri="{FF2B5EF4-FFF2-40B4-BE49-F238E27FC236}">
                    <a16:creationId xmlns:a16="http://schemas.microsoft.com/office/drawing/2014/main" id="{C38AFDD0-7A80-EAA1-A5DB-B06A0ECA19CF}"/>
                  </a:ext>
                </a:extLst>
              </p:cNvPr>
              <p:cNvSpPr txBox="1"/>
              <p:nvPr/>
            </p:nvSpPr>
            <p:spPr>
              <a:xfrm>
                <a:off x="2444596" y="3492000"/>
                <a:ext cx="79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a:t>
                </a:r>
              </a:p>
            </p:txBody>
          </p:sp>
        </p:grpSp>
        <p:cxnSp>
          <p:nvCxnSpPr>
            <p:cNvPr id="69" name="直線矢印コネクタ 68">
              <a:extLst>
                <a:ext uri="{FF2B5EF4-FFF2-40B4-BE49-F238E27FC236}">
                  <a16:creationId xmlns:a16="http://schemas.microsoft.com/office/drawing/2014/main" id="{7786FE6F-7FF9-A400-8344-77899299FEDB}"/>
                </a:ext>
              </a:extLst>
            </p:cNvPr>
            <p:cNvCxnSpPr>
              <a:cxnSpLocks/>
            </p:cNvCxnSpPr>
            <p:nvPr/>
          </p:nvCxnSpPr>
          <p:spPr>
            <a:xfrm flipH="1">
              <a:off x="5778000" y="264379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82" name="グループ化 81">
              <a:extLst>
                <a:ext uri="{FF2B5EF4-FFF2-40B4-BE49-F238E27FC236}">
                  <a16:creationId xmlns:a16="http://schemas.microsoft.com/office/drawing/2014/main" id="{272D274D-62AF-E1E7-2844-F69E9513F605}"/>
                </a:ext>
              </a:extLst>
            </p:cNvPr>
            <p:cNvGrpSpPr/>
            <p:nvPr/>
          </p:nvGrpSpPr>
          <p:grpSpPr>
            <a:xfrm>
              <a:off x="3942000" y="2275208"/>
              <a:ext cx="648000" cy="780382"/>
              <a:chOff x="3963138" y="2239208"/>
              <a:chExt cx="648000" cy="780382"/>
            </a:xfrm>
          </p:grpSpPr>
          <p:sp>
            <p:nvSpPr>
              <p:cNvPr id="38" name="Freeform 6">
                <a:extLst>
                  <a:ext uri="{FF2B5EF4-FFF2-40B4-BE49-F238E27FC236}">
                    <a16:creationId xmlns:a16="http://schemas.microsoft.com/office/drawing/2014/main" id="{96717C1D-9C69-D3B3-2A57-5D5AD3B34C10}"/>
                  </a:ext>
                </a:extLst>
              </p:cNvPr>
              <p:cNvSpPr>
                <a:spLocks noEditPoints="1"/>
              </p:cNvSpPr>
              <p:nvPr/>
            </p:nvSpPr>
            <p:spPr bwMode="auto">
              <a:xfrm>
                <a:off x="3976573" y="2239208"/>
                <a:ext cx="621130" cy="579722"/>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81" name="テキスト ボックス 80">
                <a:extLst>
                  <a:ext uri="{FF2B5EF4-FFF2-40B4-BE49-F238E27FC236}">
                    <a16:creationId xmlns:a16="http://schemas.microsoft.com/office/drawing/2014/main" id="{764EE321-198D-5DE7-E08D-C3D2ADEBB1B8}"/>
                  </a:ext>
                </a:extLst>
              </p:cNvPr>
              <p:cNvSpPr txBox="1"/>
              <p:nvPr/>
            </p:nvSpPr>
            <p:spPr>
              <a:xfrm>
                <a:off x="3963138" y="2880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自宅</a:t>
                </a:r>
              </a:p>
            </p:txBody>
          </p:sp>
        </p:grpSp>
        <p:cxnSp>
          <p:nvCxnSpPr>
            <p:cNvPr id="92" name="直線矢印コネクタ 91">
              <a:extLst>
                <a:ext uri="{FF2B5EF4-FFF2-40B4-BE49-F238E27FC236}">
                  <a16:creationId xmlns:a16="http://schemas.microsoft.com/office/drawing/2014/main" id="{4043E727-8344-E54D-6648-519948FB95E9}"/>
                </a:ext>
              </a:extLst>
            </p:cNvPr>
            <p:cNvCxnSpPr>
              <a:cxnSpLocks/>
            </p:cNvCxnSpPr>
            <p:nvPr/>
          </p:nvCxnSpPr>
          <p:spPr>
            <a:xfrm flipH="1">
              <a:off x="4590000" y="392400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3" name="直線矢印コネクタ 92">
              <a:extLst>
                <a:ext uri="{FF2B5EF4-FFF2-40B4-BE49-F238E27FC236}">
                  <a16:creationId xmlns:a16="http://schemas.microsoft.com/office/drawing/2014/main" id="{5C4E6016-30D2-A72D-D9FE-41D35BD99A5C}"/>
                </a:ext>
              </a:extLst>
            </p:cNvPr>
            <p:cNvCxnSpPr>
              <a:cxnSpLocks/>
            </p:cNvCxnSpPr>
            <p:nvPr/>
          </p:nvCxnSpPr>
          <p:spPr>
            <a:xfrm>
              <a:off x="6498000" y="3060000"/>
              <a:ext cx="0" cy="39600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94" name="テキスト ボックス 93">
              <a:extLst>
                <a:ext uri="{FF2B5EF4-FFF2-40B4-BE49-F238E27FC236}">
                  <a16:creationId xmlns:a16="http://schemas.microsoft.com/office/drawing/2014/main" id="{EBE0D341-EECC-C808-2FBD-0CB1949EA9F5}"/>
                </a:ext>
              </a:extLst>
            </p:cNvPr>
            <p:cNvSpPr txBox="1"/>
            <p:nvPr/>
          </p:nvSpPr>
          <p:spPr>
            <a:xfrm>
              <a:off x="6102000" y="4266000"/>
              <a:ext cx="792000" cy="307777"/>
            </a:xfrm>
            <a:prstGeom prst="rect">
              <a:avLst/>
            </a:prstGeom>
            <a:noFill/>
          </p:spPr>
          <p:txBody>
            <a:bodyPr wrap="square" lIns="0" tIns="0" rIns="0" bIns="0" rtlCol="0" anchor="ctr">
              <a:sp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インターネット接続系</a:t>
              </a:r>
            </a:p>
          </p:txBody>
        </p:sp>
        <p:sp>
          <p:nvSpPr>
            <p:cNvPr id="95" name="テキスト ボックス 94">
              <a:extLst>
                <a:ext uri="{FF2B5EF4-FFF2-40B4-BE49-F238E27FC236}">
                  <a16:creationId xmlns:a16="http://schemas.microsoft.com/office/drawing/2014/main" id="{3F04554C-0C61-306B-5C65-71A714280A53}"/>
                </a:ext>
              </a:extLst>
            </p:cNvPr>
            <p:cNvSpPr txBox="1"/>
            <p:nvPr/>
          </p:nvSpPr>
          <p:spPr>
            <a:xfrm>
              <a:off x="5112000" y="4266000"/>
              <a:ext cx="612000" cy="307777"/>
            </a:xfrm>
            <a:prstGeom prst="rect">
              <a:avLst/>
            </a:prstGeom>
            <a:noFill/>
          </p:spPr>
          <p:txBody>
            <a:bodyPr wrap="square" lIns="0" tIns="0" rIns="0" bIns="0" rtlCol="0" anchor="ctr">
              <a:spAutoFit/>
            </a:bodyPr>
            <a:lstStyle/>
            <a:p>
              <a:pPr algn="ctr" fontAlgn="ctr"/>
              <a:r>
                <a:rPr kumimoji="1" lang="en-US" altLang="ja-JP" sz="1000" dirty="0">
                  <a:latin typeface="BIZ UDPゴシック" panose="020B0400000000000000" pitchFamily="50" charset="-128"/>
                  <a:ea typeface="BIZ UDPゴシック" panose="020B0400000000000000" pitchFamily="50" charset="-128"/>
                </a:rPr>
                <a:t>LGWAN</a:t>
              </a:r>
              <a:r>
                <a:rPr kumimoji="1" lang="ja-JP" altLang="en-US" sz="1000" dirty="0">
                  <a:latin typeface="BIZ UDPゴシック" panose="020B0400000000000000" pitchFamily="50" charset="-128"/>
                  <a:ea typeface="BIZ UDPゴシック" panose="020B0400000000000000" pitchFamily="50" charset="-128"/>
                </a:rPr>
                <a:t>接続系</a:t>
              </a:r>
            </a:p>
          </p:txBody>
        </p:sp>
        <p:cxnSp>
          <p:nvCxnSpPr>
            <p:cNvPr id="98" name="直線矢印コネクタ 97">
              <a:extLst>
                <a:ext uri="{FF2B5EF4-FFF2-40B4-BE49-F238E27FC236}">
                  <a16:creationId xmlns:a16="http://schemas.microsoft.com/office/drawing/2014/main" id="{33680127-6F82-4887-A38C-CE2949E141DF}"/>
                </a:ext>
              </a:extLst>
            </p:cNvPr>
            <p:cNvCxnSpPr>
              <a:cxnSpLocks/>
            </p:cNvCxnSpPr>
            <p:nvPr/>
          </p:nvCxnSpPr>
          <p:spPr>
            <a:xfrm flipH="1">
              <a:off x="5778000" y="3924000"/>
              <a:ext cx="396000" cy="0"/>
            </a:xfrm>
            <a:prstGeom prst="straightConnector1">
              <a:avLst/>
            </a:prstGeom>
            <a:ln w="38100">
              <a:solidFill>
                <a:schemeClr val="tx1"/>
              </a:solidFill>
              <a:prstDash val="sysDot"/>
              <a:headEnd type="triangle"/>
              <a:tailEnd type="triangle"/>
            </a:ln>
          </p:spPr>
          <p:style>
            <a:lnRef idx="1">
              <a:schemeClr val="accent3"/>
            </a:lnRef>
            <a:fillRef idx="0">
              <a:schemeClr val="accent3"/>
            </a:fillRef>
            <a:effectRef idx="0">
              <a:schemeClr val="accent3"/>
            </a:effectRef>
            <a:fontRef idx="minor">
              <a:schemeClr val="tx1"/>
            </a:fontRef>
          </p:style>
        </p:cxnSp>
        <p:sp>
          <p:nvSpPr>
            <p:cNvPr id="100" name="テキスト ボックス 99">
              <a:extLst>
                <a:ext uri="{FF2B5EF4-FFF2-40B4-BE49-F238E27FC236}">
                  <a16:creationId xmlns:a16="http://schemas.microsoft.com/office/drawing/2014/main" id="{A513B6D4-CBEC-27EC-928E-A974CDDC91BC}"/>
                </a:ext>
              </a:extLst>
            </p:cNvPr>
            <p:cNvSpPr txBox="1"/>
            <p:nvPr/>
          </p:nvSpPr>
          <p:spPr>
            <a:xfrm>
              <a:off x="5544000" y="3356680"/>
              <a:ext cx="900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サービス事業者</a:t>
              </a:r>
            </a:p>
          </p:txBody>
        </p:sp>
      </p:grpSp>
      <p:sp>
        <p:nvSpPr>
          <p:cNvPr id="118" name="テキスト ボックス 117">
            <a:extLst>
              <a:ext uri="{FF2B5EF4-FFF2-40B4-BE49-F238E27FC236}">
                <a16:creationId xmlns:a16="http://schemas.microsoft.com/office/drawing/2014/main" id="{E0817835-4B84-A17E-4D95-F39A2FD437A2}"/>
              </a:ext>
            </a:extLst>
          </p:cNvPr>
          <p:cNvSpPr txBox="1"/>
          <p:nvPr/>
        </p:nvSpPr>
        <p:spPr>
          <a:xfrm>
            <a:off x="504000" y="6228000"/>
            <a:ext cx="3239238" cy="369332"/>
          </a:xfrm>
          <a:prstGeom prst="rect">
            <a:avLst/>
          </a:prstGeom>
          <a:noFill/>
        </p:spPr>
        <p:txBody>
          <a:bodyPr wrap="square" lIns="0" tIns="0" rIns="0" bIns="0" rtlCol="0">
            <a:spAutoFit/>
          </a:bodyPr>
          <a:lstStyle/>
          <a:p>
            <a:pPr fontAlgn="ctr"/>
            <a:r>
              <a:rPr kumimoji="1" lang="ja-JP" altLang="en-US" sz="1200" b="1" dirty="0">
                <a:latin typeface="BIZ UDPゴシック" panose="020B0400000000000000" pitchFamily="50" charset="-128"/>
                <a:ea typeface="BIZ UDPゴシック" panose="020B0400000000000000" pitchFamily="50" charset="-128"/>
              </a:rPr>
              <a:t>インターネット</a:t>
            </a:r>
            <a:r>
              <a:rPr kumimoji="1" lang="en-US" altLang="ja-JP" sz="1200" b="1" u="wavyHeavy" dirty="0">
                <a:uFill>
                  <a:solidFill>
                    <a:srgbClr val="31926F"/>
                  </a:solidFill>
                </a:uFill>
                <a:latin typeface="BIZ UDPゴシック" panose="020B0400000000000000" pitchFamily="50" charset="-128"/>
                <a:ea typeface="BIZ UDPゴシック" panose="020B0400000000000000" pitchFamily="50" charset="-128"/>
              </a:rPr>
              <a:t>VPN</a:t>
            </a:r>
            <a:r>
              <a:rPr kumimoji="1" lang="ja-JP" altLang="en-US" sz="1200" b="1" dirty="0">
                <a:latin typeface="BIZ UDPゴシック" panose="020B0400000000000000" pitchFamily="50" charset="-128"/>
                <a:ea typeface="BIZ UDPゴシック" panose="020B0400000000000000" pitchFamily="50" charset="-128"/>
              </a:rPr>
              <a:t>の利用</a:t>
            </a:r>
          </a:p>
          <a:p>
            <a:pPr fontAlgn="ct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β</a:t>
            </a:r>
            <a:r>
              <a:rPr kumimoji="1" lang="ja-JP" altLang="en-US" sz="1200" dirty="0">
                <a:latin typeface="BIZ UDPゴシック" panose="020B0400000000000000" pitchFamily="50" charset="-128"/>
                <a:ea typeface="BIZ UDPゴシック" panose="020B0400000000000000" pitchFamily="50" charset="-128"/>
              </a:rPr>
              <a:t>モデル、</a:t>
            </a:r>
            <a:r>
              <a:rPr kumimoji="1" lang="en-US" altLang="ja-JP" sz="1200" dirty="0">
                <a:latin typeface="BIZ UDPゴシック" panose="020B0400000000000000" pitchFamily="50" charset="-128"/>
                <a:ea typeface="BIZ UDPゴシック" panose="020B0400000000000000" pitchFamily="50" charset="-128"/>
              </a:rPr>
              <a:t>β’</a:t>
            </a:r>
            <a:r>
              <a:rPr kumimoji="1" lang="ja-JP" altLang="en-US" sz="1200" dirty="0">
                <a:latin typeface="BIZ UDPゴシック" panose="020B0400000000000000" pitchFamily="50" charset="-128"/>
                <a:ea typeface="BIZ UDPゴシック" panose="020B0400000000000000" pitchFamily="50" charset="-128"/>
              </a:rPr>
              <a:t>モデルの場合）</a:t>
            </a:r>
          </a:p>
        </p:txBody>
      </p:sp>
      <p:grpSp>
        <p:nvGrpSpPr>
          <p:cNvPr id="150" name="グループ化 149">
            <a:extLst>
              <a:ext uri="{FF2B5EF4-FFF2-40B4-BE49-F238E27FC236}">
                <a16:creationId xmlns:a16="http://schemas.microsoft.com/office/drawing/2014/main" id="{45C82005-CC03-439A-0294-13D2602EFA80}"/>
              </a:ext>
            </a:extLst>
          </p:cNvPr>
          <p:cNvGrpSpPr/>
          <p:nvPr/>
        </p:nvGrpSpPr>
        <p:grpSpPr>
          <a:xfrm>
            <a:off x="647238" y="6696000"/>
            <a:ext cx="2952000" cy="2191590"/>
            <a:chOff x="578947" y="6780040"/>
            <a:chExt cx="2952000" cy="2191590"/>
          </a:xfrm>
        </p:grpSpPr>
        <p:grpSp>
          <p:nvGrpSpPr>
            <p:cNvPr id="121" name="グループ化 120">
              <a:extLst>
                <a:ext uri="{FF2B5EF4-FFF2-40B4-BE49-F238E27FC236}">
                  <a16:creationId xmlns:a16="http://schemas.microsoft.com/office/drawing/2014/main" id="{D8BBD6C8-FC7B-D5E6-4BEC-C1C8AAA44317}"/>
                </a:ext>
              </a:extLst>
            </p:cNvPr>
            <p:cNvGrpSpPr/>
            <p:nvPr/>
          </p:nvGrpSpPr>
          <p:grpSpPr>
            <a:xfrm>
              <a:off x="578947" y="8148040"/>
              <a:ext cx="622931" cy="823590"/>
              <a:chOff x="739440" y="3564000"/>
              <a:chExt cx="622931" cy="823590"/>
            </a:xfrm>
          </p:grpSpPr>
          <p:sp>
            <p:nvSpPr>
              <p:cNvPr id="142" name="Freeform 6">
                <a:extLst>
                  <a:ext uri="{FF2B5EF4-FFF2-40B4-BE49-F238E27FC236}">
                    <a16:creationId xmlns:a16="http://schemas.microsoft.com/office/drawing/2014/main" id="{DD5AB399-5CE3-56B1-C405-08C2F2934B5D}"/>
                  </a:ext>
                </a:extLst>
              </p:cNvPr>
              <p:cNvSpPr>
                <a:spLocks noEditPoints="1"/>
              </p:cNvSpPr>
              <p:nvPr/>
            </p:nvSpPr>
            <p:spPr bwMode="auto">
              <a:xfrm>
                <a:off x="739440" y="3564000"/>
                <a:ext cx="622931" cy="622931"/>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143" name="テキスト ボックス 142">
                <a:extLst>
                  <a:ext uri="{FF2B5EF4-FFF2-40B4-BE49-F238E27FC236}">
                    <a16:creationId xmlns:a16="http://schemas.microsoft.com/office/drawing/2014/main" id="{0FF223FB-1613-D8BA-543F-BBDCBD4EF8E0}"/>
                  </a:ext>
                </a:extLst>
              </p:cNvPr>
              <p:cNvSpPr txBox="1"/>
              <p:nvPr/>
            </p:nvSpPr>
            <p:spPr>
              <a:xfrm>
                <a:off x="906905" y="4248000"/>
                <a:ext cx="28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庁舎</a:t>
                </a:r>
              </a:p>
            </p:txBody>
          </p:sp>
        </p:grpSp>
        <p:grpSp>
          <p:nvGrpSpPr>
            <p:cNvPr id="147" name="グループ化 146">
              <a:extLst>
                <a:ext uri="{FF2B5EF4-FFF2-40B4-BE49-F238E27FC236}">
                  <a16:creationId xmlns:a16="http://schemas.microsoft.com/office/drawing/2014/main" id="{B98FB0A4-2F76-D2AF-3134-94F6D9FE4CE7}"/>
                </a:ext>
              </a:extLst>
            </p:cNvPr>
            <p:cNvGrpSpPr/>
            <p:nvPr/>
          </p:nvGrpSpPr>
          <p:grpSpPr>
            <a:xfrm>
              <a:off x="1730947" y="6780040"/>
              <a:ext cx="648000" cy="823590"/>
              <a:chOff x="1730947" y="6780040"/>
              <a:chExt cx="648000" cy="823590"/>
            </a:xfrm>
          </p:grpSpPr>
          <p:sp>
            <p:nvSpPr>
              <p:cNvPr id="122" name="Freeform 11">
                <a:extLst>
                  <a:ext uri="{FF2B5EF4-FFF2-40B4-BE49-F238E27FC236}">
                    <a16:creationId xmlns:a16="http://schemas.microsoft.com/office/drawing/2014/main" id="{5159859C-6BE1-4271-0C07-AD84A1759D7A}"/>
                  </a:ext>
                </a:extLst>
              </p:cNvPr>
              <p:cNvSpPr>
                <a:spLocks noEditPoints="1"/>
              </p:cNvSpPr>
              <p:nvPr/>
            </p:nvSpPr>
            <p:spPr bwMode="auto">
              <a:xfrm>
                <a:off x="1744383" y="678004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123" name="テキスト ボックス 122">
                <a:extLst>
                  <a:ext uri="{FF2B5EF4-FFF2-40B4-BE49-F238E27FC236}">
                    <a16:creationId xmlns:a16="http://schemas.microsoft.com/office/drawing/2014/main" id="{9FD3FD52-898B-91BF-969A-873589DAFD1B}"/>
                  </a:ext>
                </a:extLst>
              </p:cNvPr>
              <p:cNvSpPr txBox="1"/>
              <p:nvPr/>
            </p:nvSpPr>
            <p:spPr>
              <a:xfrm>
                <a:off x="1730947" y="746404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cxnSp>
          <p:nvCxnSpPr>
            <p:cNvPr id="124" name="直線矢印コネクタ 123">
              <a:extLst>
                <a:ext uri="{FF2B5EF4-FFF2-40B4-BE49-F238E27FC236}">
                  <a16:creationId xmlns:a16="http://schemas.microsoft.com/office/drawing/2014/main" id="{85EBA6E8-4A8A-D564-5B1A-86E2C3E625FB}"/>
                </a:ext>
              </a:extLst>
            </p:cNvPr>
            <p:cNvCxnSpPr>
              <a:cxnSpLocks/>
            </p:cNvCxnSpPr>
            <p:nvPr/>
          </p:nvCxnSpPr>
          <p:spPr>
            <a:xfrm flipH="1">
              <a:off x="1275131" y="7191835"/>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140" name="フリーフォーム: 図形 139">
              <a:extLst>
                <a:ext uri="{FF2B5EF4-FFF2-40B4-BE49-F238E27FC236}">
                  <a16:creationId xmlns:a16="http://schemas.microsoft.com/office/drawing/2014/main" id="{AEA4EB20-E159-00BE-2D8E-F10A2994A44D}"/>
                </a:ext>
              </a:extLst>
            </p:cNvPr>
            <p:cNvSpPr/>
            <p:nvPr/>
          </p:nvSpPr>
          <p:spPr>
            <a:xfrm>
              <a:off x="2862433" y="7499490"/>
              <a:ext cx="545028" cy="547675"/>
            </a:xfrm>
            <a:custGeom>
              <a:avLst/>
              <a:gdLst>
                <a:gd name="connsiteX0" fmla="*/ 961168 w 961167"/>
                <a:gd name="connsiteY0" fmla="*/ 487871 h 965835"/>
                <a:gd name="connsiteX1" fmla="*/ 908971 w 961167"/>
                <a:gd name="connsiteY1" fmla="*/ 414147 h 965835"/>
                <a:gd name="connsiteX2" fmla="*/ 564356 w 961167"/>
                <a:gd name="connsiteY2" fmla="*/ 63246 h 965835"/>
                <a:gd name="connsiteX3" fmla="*/ 483299 w 961167"/>
                <a:gd name="connsiteY3" fmla="*/ 0 h 965835"/>
                <a:gd name="connsiteX4" fmla="*/ 402241 w 961167"/>
                <a:gd name="connsiteY4" fmla="*/ 63246 h 965835"/>
                <a:gd name="connsiteX5" fmla="*/ 58769 w 961167"/>
                <a:gd name="connsiteY5" fmla="*/ 408051 h 965835"/>
                <a:gd name="connsiteX6" fmla="*/ 0 w 961167"/>
                <a:gd name="connsiteY6" fmla="*/ 487966 h 965835"/>
                <a:gd name="connsiteX7" fmla="*/ 58865 w 961167"/>
                <a:gd name="connsiteY7" fmla="*/ 567881 h 965835"/>
                <a:gd name="connsiteX8" fmla="*/ 409385 w 961167"/>
                <a:gd name="connsiteY8" fmla="*/ 913162 h 965835"/>
                <a:gd name="connsiteX9" fmla="*/ 483299 w 961167"/>
                <a:gd name="connsiteY9" fmla="*/ 965835 h 965835"/>
                <a:gd name="connsiteX10" fmla="*/ 557213 w 961167"/>
                <a:gd name="connsiteY10" fmla="*/ 913162 h 965835"/>
                <a:gd name="connsiteX11" fmla="*/ 908780 w 961167"/>
                <a:gd name="connsiteY11" fmla="*/ 561785 h 965835"/>
                <a:gd name="connsiteX12" fmla="*/ 961168 w 961167"/>
                <a:gd name="connsiteY12" fmla="*/ 487966 h 965835"/>
                <a:gd name="connsiteX13" fmla="*/ 591026 w 961167"/>
                <a:gd name="connsiteY13" fmla="*/ 305467 h 965835"/>
                <a:gd name="connsiteX14" fmla="*/ 504825 w 961167"/>
                <a:gd name="connsiteY14" fmla="*/ 314325 h 965835"/>
                <a:gd name="connsiteX15" fmla="*/ 504825 w 961167"/>
                <a:gd name="connsiteY15" fmla="*/ 164402 h 965835"/>
                <a:gd name="connsiteX16" fmla="*/ 543687 w 961167"/>
                <a:gd name="connsiteY16" fmla="*/ 141446 h 965835"/>
                <a:gd name="connsiteX17" fmla="*/ 623030 w 961167"/>
                <a:gd name="connsiteY17" fmla="*/ 246221 h 965835"/>
                <a:gd name="connsiteX18" fmla="*/ 591026 w 961167"/>
                <a:gd name="connsiteY18" fmla="*/ 305562 h 965835"/>
                <a:gd name="connsiteX19" fmla="*/ 663321 w 961167"/>
                <a:gd name="connsiteY19" fmla="*/ 387382 h 965835"/>
                <a:gd name="connsiteX20" fmla="*/ 670465 w 961167"/>
                <a:gd name="connsiteY20" fmla="*/ 466249 h 965835"/>
                <a:gd name="connsiteX21" fmla="*/ 504920 w 961167"/>
                <a:gd name="connsiteY21" fmla="*/ 466249 h 965835"/>
                <a:gd name="connsiteX22" fmla="*/ 504920 w 961167"/>
                <a:gd name="connsiteY22" fmla="*/ 357473 h 965835"/>
                <a:gd name="connsiteX23" fmla="*/ 600932 w 961167"/>
                <a:gd name="connsiteY23" fmla="*/ 347567 h 965835"/>
                <a:gd name="connsiteX24" fmla="*/ 663416 w 961167"/>
                <a:gd name="connsiteY24" fmla="*/ 387382 h 965835"/>
                <a:gd name="connsiteX25" fmla="*/ 83630 w 961167"/>
                <a:gd name="connsiteY25" fmla="*/ 441960 h 965835"/>
                <a:gd name="connsiteX26" fmla="*/ 129540 w 961167"/>
                <a:gd name="connsiteY26" fmla="*/ 487871 h 965835"/>
                <a:gd name="connsiteX27" fmla="*/ 83630 w 961167"/>
                <a:gd name="connsiteY27" fmla="*/ 533781 h 965835"/>
                <a:gd name="connsiteX28" fmla="*/ 37719 w 961167"/>
                <a:gd name="connsiteY28" fmla="*/ 487871 h 965835"/>
                <a:gd name="connsiteX29" fmla="*/ 83630 w 961167"/>
                <a:gd name="connsiteY29" fmla="*/ 441960 h 965835"/>
                <a:gd name="connsiteX30" fmla="*/ 483299 w 961167"/>
                <a:gd name="connsiteY30" fmla="*/ 37814 h 965835"/>
                <a:gd name="connsiteX31" fmla="*/ 529209 w 961167"/>
                <a:gd name="connsiteY31" fmla="*/ 83725 h 965835"/>
                <a:gd name="connsiteX32" fmla="*/ 483299 w 961167"/>
                <a:gd name="connsiteY32" fmla="*/ 129635 h 965835"/>
                <a:gd name="connsiteX33" fmla="*/ 437388 w 961167"/>
                <a:gd name="connsiteY33" fmla="*/ 83725 h 965835"/>
                <a:gd name="connsiteX34" fmla="*/ 483299 w 961167"/>
                <a:gd name="connsiteY34" fmla="*/ 37814 h 965835"/>
                <a:gd name="connsiteX35" fmla="*/ 669131 w 961167"/>
                <a:gd name="connsiteY35" fmla="*/ 619792 h 965835"/>
                <a:gd name="connsiteX36" fmla="*/ 715042 w 961167"/>
                <a:gd name="connsiteY36" fmla="*/ 665702 h 965835"/>
                <a:gd name="connsiteX37" fmla="*/ 669131 w 961167"/>
                <a:gd name="connsiteY37" fmla="*/ 711613 h 965835"/>
                <a:gd name="connsiteX38" fmla="*/ 623221 w 961167"/>
                <a:gd name="connsiteY38" fmla="*/ 665702 h 965835"/>
                <a:gd name="connsiteX39" fmla="*/ 669131 w 961167"/>
                <a:gd name="connsiteY39" fmla="*/ 619792 h 965835"/>
                <a:gd name="connsiteX40" fmla="*/ 504825 w 961167"/>
                <a:gd name="connsiteY40" fmla="*/ 617601 h 965835"/>
                <a:gd name="connsiteX41" fmla="*/ 504825 w 961167"/>
                <a:gd name="connsiteY41" fmla="*/ 509588 h 965835"/>
                <a:gd name="connsiteX42" fmla="*/ 670370 w 961167"/>
                <a:gd name="connsiteY42" fmla="*/ 509588 h 965835"/>
                <a:gd name="connsiteX43" fmla="*/ 663988 w 961167"/>
                <a:gd name="connsiteY43" fmla="*/ 582263 h 965835"/>
                <a:gd name="connsiteX44" fmla="*/ 595122 w 961167"/>
                <a:gd name="connsiteY44" fmla="*/ 626555 h 965835"/>
                <a:gd name="connsiteX45" fmla="*/ 504825 w 961167"/>
                <a:gd name="connsiteY45" fmla="*/ 617601 h 965835"/>
                <a:gd name="connsiteX46" fmla="*/ 422815 w 961167"/>
                <a:gd name="connsiteY46" fmla="*/ 141542 h 965835"/>
                <a:gd name="connsiteX47" fmla="*/ 461677 w 961167"/>
                <a:gd name="connsiteY47" fmla="*/ 164497 h 965835"/>
                <a:gd name="connsiteX48" fmla="*/ 461677 w 961167"/>
                <a:gd name="connsiteY48" fmla="*/ 314420 h 965835"/>
                <a:gd name="connsiteX49" fmla="*/ 324803 w 961167"/>
                <a:gd name="connsiteY49" fmla="*/ 294704 h 965835"/>
                <a:gd name="connsiteX50" fmla="*/ 422815 w 961167"/>
                <a:gd name="connsiteY50" fmla="*/ 141542 h 965835"/>
                <a:gd name="connsiteX51" fmla="*/ 461677 w 961167"/>
                <a:gd name="connsiteY51" fmla="*/ 357569 h 965835"/>
                <a:gd name="connsiteX52" fmla="*/ 461677 w 961167"/>
                <a:gd name="connsiteY52" fmla="*/ 466344 h 965835"/>
                <a:gd name="connsiteX53" fmla="*/ 349377 w 961167"/>
                <a:gd name="connsiteY53" fmla="*/ 466344 h 965835"/>
                <a:gd name="connsiteX54" fmla="*/ 299752 w 961167"/>
                <a:gd name="connsiteY54" fmla="*/ 414052 h 965835"/>
                <a:gd name="connsiteX55" fmla="*/ 313182 w 961167"/>
                <a:gd name="connsiteY55" fmla="*/ 336233 h 965835"/>
                <a:gd name="connsiteX56" fmla="*/ 461677 w 961167"/>
                <a:gd name="connsiteY56" fmla="*/ 357664 h 965835"/>
                <a:gd name="connsiteX57" fmla="*/ 164497 w 961167"/>
                <a:gd name="connsiteY57" fmla="*/ 466344 h 965835"/>
                <a:gd name="connsiteX58" fmla="*/ 113443 w 961167"/>
                <a:gd name="connsiteY58" fmla="*/ 409766 h 965835"/>
                <a:gd name="connsiteX59" fmla="*/ 168878 w 961167"/>
                <a:gd name="connsiteY59" fmla="*/ 278130 h 965835"/>
                <a:gd name="connsiteX60" fmla="*/ 271272 w 961167"/>
                <a:gd name="connsiteY60" fmla="*/ 323660 h 965835"/>
                <a:gd name="connsiteX61" fmla="*/ 256508 w 961167"/>
                <a:gd name="connsiteY61" fmla="*/ 411766 h 965835"/>
                <a:gd name="connsiteX62" fmla="*/ 199073 w 961167"/>
                <a:gd name="connsiteY62" fmla="*/ 466344 h 965835"/>
                <a:gd name="connsiteX63" fmla="*/ 164592 w 961167"/>
                <a:gd name="connsiteY63" fmla="*/ 466344 h 965835"/>
                <a:gd name="connsiteX64" fmla="*/ 164497 w 961167"/>
                <a:gd name="connsiteY64" fmla="*/ 509588 h 965835"/>
                <a:gd name="connsiteX65" fmla="*/ 198977 w 961167"/>
                <a:gd name="connsiteY65" fmla="*/ 509588 h 965835"/>
                <a:gd name="connsiteX66" fmla="*/ 256508 w 961167"/>
                <a:gd name="connsiteY66" fmla="*/ 564166 h 965835"/>
                <a:gd name="connsiteX67" fmla="*/ 271367 w 961167"/>
                <a:gd name="connsiteY67" fmla="*/ 651510 h 965835"/>
                <a:gd name="connsiteX68" fmla="*/ 168878 w 961167"/>
                <a:gd name="connsiteY68" fmla="*/ 697040 h 965835"/>
                <a:gd name="connsiteX69" fmla="*/ 113633 w 961167"/>
                <a:gd name="connsiteY69" fmla="*/ 566071 h 965835"/>
                <a:gd name="connsiteX70" fmla="*/ 164592 w 961167"/>
                <a:gd name="connsiteY70" fmla="*/ 509588 h 965835"/>
                <a:gd name="connsiteX71" fmla="*/ 299847 w 961167"/>
                <a:gd name="connsiteY71" fmla="*/ 561880 h 965835"/>
                <a:gd name="connsiteX72" fmla="*/ 349377 w 961167"/>
                <a:gd name="connsiteY72" fmla="*/ 509588 h 965835"/>
                <a:gd name="connsiteX73" fmla="*/ 461677 w 961167"/>
                <a:gd name="connsiteY73" fmla="*/ 509588 h 965835"/>
                <a:gd name="connsiteX74" fmla="*/ 461677 w 961167"/>
                <a:gd name="connsiteY74" fmla="*/ 617601 h 965835"/>
                <a:gd name="connsiteX75" fmla="*/ 313277 w 961167"/>
                <a:gd name="connsiteY75" fmla="*/ 638937 h 965835"/>
                <a:gd name="connsiteX76" fmla="*/ 299847 w 961167"/>
                <a:gd name="connsiteY76" fmla="*/ 561880 h 965835"/>
                <a:gd name="connsiteX77" fmla="*/ 461677 w 961167"/>
                <a:gd name="connsiteY77" fmla="*/ 660845 h 965835"/>
                <a:gd name="connsiteX78" fmla="*/ 461677 w 961167"/>
                <a:gd name="connsiteY78" fmla="*/ 812387 h 965835"/>
                <a:gd name="connsiteX79" fmla="*/ 425101 w 961167"/>
                <a:gd name="connsiteY79" fmla="*/ 835343 h 965835"/>
                <a:gd name="connsiteX80" fmla="*/ 324898 w 961167"/>
                <a:gd name="connsiteY80" fmla="*/ 680561 h 965835"/>
                <a:gd name="connsiteX81" fmla="*/ 461677 w 961167"/>
                <a:gd name="connsiteY81" fmla="*/ 660845 h 965835"/>
                <a:gd name="connsiteX82" fmla="*/ 541496 w 961167"/>
                <a:gd name="connsiteY82" fmla="*/ 835343 h 965835"/>
                <a:gd name="connsiteX83" fmla="*/ 504920 w 961167"/>
                <a:gd name="connsiteY83" fmla="*/ 812387 h 965835"/>
                <a:gd name="connsiteX84" fmla="*/ 504920 w 961167"/>
                <a:gd name="connsiteY84" fmla="*/ 660845 h 965835"/>
                <a:gd name="connsiteX85" fmla="*/ 585692 w 961167"/>
                <a:gd name="connsiteY85" fmla="*/ 668750 h 965835"/>
                <a:gd name="connsiteX86" fmla="*/ 620744 w 961167"/>
                <a:gd name="connsiteY86" fmla="*/ 733901 h 965835"/>
                <a:gd name="connsiteX87" fmla="*/ 541496 w 961167"/>
                <a:gd name="connsiteY87" fmla="*/ 835343 h 965835"/>
                <a:gd name="connsiteX88" fmla="*/ 706755 w 961167"/>
                <a:gd name="connsiteY88" fmla="*/ 591026 h 965835"/>
                <a:gd name="connsiteX89" fmla="*/ 713708 w 961167"/>
                <a:gd name="connsiteY89" fmla="*/ 509588 h 965835"/>
                <a:gd name="connsiteX90" fmla="*/ 807720 w 961167"/>
                <a:gd name="connsiteY90" fmla="*/ 509588 h 965835"/>
                <a:gd name="connsiteX91" fmla="*/ 854202 w 961167"/>
                <a:gd name="connsiteY91" fmla="*/ 560737 h 965835"/>
                <a:gd name="connsiteX92" fmla="*/ 797814 w 961167"/>
                <a:gd name="connsiteY92" fmla="*/ 697040 h 965835"/>
                <a:gd name="connsiteX93" fmla="*/ 752475 w 961167"/>
                <a:gd name="connsiteY93" fmla="*/ 674180 h 965835"/>
                <a:gd name="connsiteX94" fmla="*/ 752856 w 961167"/>
                <a:gd name="connsiteY94" fmla="*/ 665702 h 965835"/>
                <a:gd name="connsiteX95" fmla="*/ 706755 w 961167"/>
                <a:gd name="connsiteY95" fmla="*/ 591026 h 965835"/>
                <a:gd name="connsiteX96" fmla="*/ 807720 w 961167"/>
                <a:gd name="connsiteY96" fmla="*/ 466439 h 965835"/>
                <a:gd name="connsiteX97" fmla="*/ 713804 w 961167"/>
                <a:gd name="connsiteY97" fmla="*/ 466439 h 965835"/>
                <a:gd name="connsiteX98" fmla="*/ 706088 w 961167"/>
                <a:gd name="connsiteY98" fmla="*/ 378619 h 965835"/>
                <a:gd name="connsiteX99" fmla="*/ 747522 w 961167"/>
                <a:gd name="connsiteY99" fmla="*/ 309563 h 965835"/>
                <a:gd name="connsiteX100" fmla="*/ 747236 w 961167"/>
                <a:gd name="connsiteY100" fmla="*/ 303467 h 965835"/>
                <a:gd name="connsiteX101" fmla="*/ 797909 w 961167"/>
                <a:gd name="connsiteY101" fmla="*/ 278225 h 965835"/>
                <a:gd name="connsiteX102" fmla="*/ 854393 w 961167"/>
                <a:gd name="connsiteY102" fmla="*/ 415195 h 965835"/>
                <a:gd name="connsiteX103" fmla="*/ 807815 w 961167"/>
                <a:gd name="connsiteY103" fmla="*/ 466439 h 965835"/>
                <a:gd name="connsiteX104" fmla="*/ 771525 w 961167"/>
                <a:gd name="connsiteY104" fmla="*/ 243554 h 965835"/>
                <a:gd name="connsiteX105" fmla="*/ 731996 w 961167"/>
                <a:gd name="connsiteY105" fmla="*/ 263081 h 965835"/>
                <a:gd name="connsiteX106" fmla="*/ 669131 w 961167"/>
                <a:gd name="connsiteY106" fmla="*/ 231267 h 965835"/>
                <a:gd name="connsiteX107" fmla="*/ 664559 w 961167"/>
                <a:gd name="connsiteY107" fmla="*/ 231458 h 965835"/>
                <a:gd name="connsiteX108" fmla="*/ 593217 w 961167"/>
                <a:gd name="connsiteY108" fmla="*/ 126016 h 965835"/>
                <a:gd name="connsiteX109" fmla="*/ 771525 w 961167"/>
                <a:gd name="connsiteY109" fmla="*/ 243459 h 965835"/>
                <a:gd name="connsiteX110" fmla="*/ 373190 w 961167"/>
                <a:gd name="connsiteY110" fmla="*/ 126016 h 965835"/>
                <a:gd name="connsiteX111" fmla="*/ 282893 w 961167"/>
                <a:gd name="connsiteY111" fmla="*/ 282035 h 965835"/>
                <a:gd name="connsiteX112" fmla="*/ 195072 w 961167"/>
                <a:gd name="connsiteY112" fmla="*/ 243459 h 965835"/>
                <a:gd name="connsiteX113" fmla="*/ 373190 w 961167"/>
                <a:gd name="connsiteY113" fmla="*/ 126016 h 965835"/>
                <a:gd name="connsiteX114" fmla="*/ 195072 w 961167"/>
                <a:gd name="connsiteY114" fmla="*/ 731806 h 965835"/>
                <a:gd name="connsiteX115" fmla="*/ 282797 w 961167"/>
                <a:gd name="connsiteY115" fmla="*/ 693230 h 965835"/>
                <a:gd name="connsiteX116" fmla="*/ 373475 w 961167"/>
                <a:gd name="connsiteY116" fmla="*/ 849344 h 965835"/>
                <a:gd name="connsiteX117" fmla="*/ 194977 w 961167"/>
                <a:gd name="connsiteY117" fmla="*/ 731806 h 965835"/>
                <a:gd name="connsiteX118" fmla="*/ 593217 w 961167"/>
                <a:gd name="connsiteY118" fmla="*/ 849249 h 965835"/>
                <a:gd name="connsiteX119" fmla="*/ 661988 w 961167"/>
                <a:gd name="connsiteY119" fmla="*/ 749046 h 965835"/>
                <a:gd name="connsiteX120" fmla="*/ 669131 w 961167"/>
                <a:gd name="connsiteY120" fmla="*/ 749427 h 965835"/>
                <a:gd name="connsiteX121" fmla="*/ 737045 w 961167"/>
                <a:gd name="connsiteY121" fmla="*/ 714470 h 965835"/>
                <a:gd name="connsiteX122" fmla="*/ 771430 w 961167"/>
                <a:gd name="connsiteY122" fmla="*/ 731806 h 965835"/>
                <a:gd name="connsiteX123" fmla="*/ 593122 w 961167"/>
                <a:gd name="connsiteY123" fmla="*/ 849249 h 9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1167" h="965835">
                  <a:moveTo>
                    <a:pt x="961168" y="487871"/>
                  </a:moveTo>
                  <a:cubicBezTo>
                    <a:pt x="961168" y="453771"/>
                    <a:pt x="939356" y="424815"/>
                    <a:pt x="908971" y="414147"/>
                  </a:cubicBezTo>
                  <a:cubicBezTo>
                    <a:pt x="878586" y="236982"/>
                    <a:pt x="740474" y="96679"/>
                    <a:pt x="564356" y="63246"/>
                  </a:cubicBezTo>
                  <a:cubicBezTo>
                    <a:pt x="555212" y="26956"/>
                    <a:pt x="522446" y="0"/>
                    <a:pt x="483299" y="0"/>
                  </a:cubicBezTo>
                  <a:cubicBezTo>
                    <a:pt x="444151" y="0"/>
                    <a:pt x="411385" y="26956"/>
                    <a:pt x="402241" y="63246"/>
                  </a:cubicBezTo>
                  <a:cubicBezTo>
                    <a:pt x="228219" y="96298"/>
                    <a:pt x="91154" y="233744"/>
                    <a:pt x="58769" y="408051"/>
                  </a:cubicBezTo>
                  <a:cubicBezTo>
                    <a:pt x="24765" y="418624"/>
                    <a:pt x="0" y="450437"/>
                    <a:pt x="0" y="487966"/>
                  </a:cubicBezTo>
                  <a:cubicBezTo>
                    <a:pt x="0" y="525494"/>
                    <a:pt x="24765" y="557308"/>
                    <a:pt x="58865" y="567881"/>
                  </a:cubicBezTo>
                  <a:cubicBezTo>
                    <a:pt x="92012" y="744188"/>
                    <a:pt x="232219" y="882587"/>
                    <a:pt x="409385" y="913162"/>
                  </a:cubicBezTo>
                  <a:cubicBezTo>
                    <a:pt x="420053" y="943832"/>
                    <a:pt x="449009" y="965835"/>
                    <a:pt x="483299" y="965835"/>
                  </a:cubicBezTo>
                  <a:cubicBezTo>
                    <a:pt x="517589" y="965835"/>
                    <a:pt x="546640" y="943832"/>
                    <a:pt x="557213" y="913162"/>
                  </a:cubicBezTo>
                  <a:cubicBezTo>
                    <a:pt x="736473" y="882206"/>
                    <a:pt x="877824" y="740950"/>
                    <a:pt x="908780" y="561785"/>
                  </a:cubicBezTo>
                  <a:cubicBezTo>
                    <a:pt x="939260" y="551117"/>
                    <a:pt x="961168" y="522161"/>
                    <a:pt x="961168" y="487966"/>
                  </a:cubicBezTo>
                  <a:close/>
                  <a:moveTo>
                    <a:pt x="591026" y="305467"/>
                  </a:moveTo>
                  <a:cubicBezTo>
                    <a:pt x="563023" y="310325"/>
                    <a:pt x="534257" y="313277"/>
                    <a:pt x="504825" y="314325"/>
                  </a:cubicBezTo>
                  <a:lnTo>
                    <a:pt x="504825" y="164402"/>
                  </a:lnTo>
                  <a:cubicBezTo>
                    <a:pt x="519875" y="160401"/>
                    <a:pt x="533210" y="152305"/>
                    <a:pt x="543687" y="141446"/>
                  </a:cubicBezTo>
                  <a:cubicBezTo>
                    <a:pt x="574358" y="162592"/>
                    <a:pt x="601694" y="199168"/>
                    <a:pt x="623030" y="246221"/>
                  </a:cubicBezTo>
                  <a:cubicBezTo>
                    <a:pt x="604552" y="259747"/>
                    <a:pt x="592265" y="281178"/>
                    <a:pt x="591026" y="305562"/>
                  </a:cubicBezTo>
                  <a:close/>
                  <a:moveTo>
                    <a:pt x="663321" y="387382"/>
                  </a:moveTo>
                  <a:cubicBezTo>
                    <a:pt x="667131" y="412718"/>
                    <a:pt x="669608" y="439103"/>
                    <a:pt x="670465" y="466249"/>
                  </a:cubicBezTo>
                  <a:lnTo>
                    <a:pt x="504920" y="466249"/>
                  </a:lnTo>
                  <a:lnTo>
                    <a:pt x="504920" y="357473"/>
                  </a:lnTo>
                  <a:cubicBezTo>
                    <a:pt x="537686" y="356425"/>
                    <a:pt x="569786" y="353092"/>
                    <a:pt x="600932" y="347567"/>
                  </a:cubicBezTo>
                  <a:cubicBezTo>
                    <a:pt x="613410" y="369856"/>
                    <a:pt x="636556" y="385382"/>
                    <a:pt x="663416" y="387382"/>
                  </a:cubicBezTo>
                  <a:close/>
                  <a:moveTo>
                    <a:pt x="83630" y="441960"/>
                  </a:moveTo>
                  <a:cubicBezTo>
                    <a:pt x="108966" y="441960"/>
                    <a:pt x="129540" y="462534"/>
                    <a:pt x="129540" y="487871"/>
                  </a:cubicBezTo>
                  <a:cubicBezTo>
                    <a:pt x="129540" y="513207"/>
                    <a:pt x="108966" y="533781"/>
                    <a:pt x="83630" y="533781"/>
                  </a:cubicBezTo>
                  <a:cubicBezTo>
                    <a:pt x="58293" y="533781"/>
                    <a:pt x="37719" y="513207"/>
                    <a:pt x="37719" y="487871"/>
                  </a:cubicBezTo>
                  <a:cubicBezTo>
                    <a:pt x="37719" y="462534"/>
                    <a:pt x="58293" y="441960"/>
                    <a:pt x="83630" y="441960"/>
                  </a:cubicBezTo>
                  <a:moveTo>
                    <a:pt x="483299" y="37814"/>
                  </a:moveTo>
                  <a:cubicBezTo>
                    <a:pt x="508635" y="37814"/>
                    <a:pt x="529209" y="58388"/>
                    <a:pt x="529209" y="83725"/>
                  </a:cubicBezTo>
                  <a:cubicBezTo>
                    <a:pt x="529209" y="109061"/>
                    <a:pt x="508635" y="129635"/>
                    <a:pt x="483299" y="129635"/>
                  </a:cubicBezTo>
                  <a:cubicBezTo>
                    <a:pt x="457962" y="129635"/>
                    <a:pt x="437388" y="109061"/>
                    <a:pt x="437388" y="83725"/>
                  </a:cubicBezTo>
                  <a:cubicBezTo>
                    <a:pt x="437388" y="58388"/>
                    <a:pt x="457962" y="37814"/>
                    <a:pt x="483299" y="37814"/>
                  </a:cubicBezTo>
                  <a:moveTo>
                    <a:pt x="669131" y="619792"/>
                  </a:moveTo>
                  <a:cubicBezTo>
                    <a:pt x="694468" y="619792"/>
                    <a:pt x="715042" y="640366"/>
                    <a:pt x="715042" y="665702"/>
                  </a:cubicBezTo>
                  <a:cubicBezTo>
                    <a:pt x="715042" y="691039"/>
                    <a:pt x="694468" y="711613"/>
                    <a:pt x="669131" y="711613"/>
                  </a:cubicBezTo>
                  <a:cubicBezTo>
                    <a:pt x="643795" y="711613"/>
                    <a:pt x="623221" y="691039"/>
                    <a:pt x="623221" y="665702"/>
                  </a:cubicBezTo>
                  <a:cubicBezTo>
                    <a:pt x="623221" y="640366"/>
                    <a:pt x="643795" y="619792"/>
                    <a:pt x="669131" y="619792"/>
                  </a:cubicBezTo>
                  <a:moveTo>
                    <a:pt x="504825" y="617601"/>
                  </a:moveTo>
                  <a:lnTo>
                    <a:pt x="504825" y="509588"/>
                  </a:lnTo>
                  <a:lnTo>
                    <a:pt x="670370" y="509588"/>
                  </a:lnTo>
                  <a:cubicBezTo>
                    <a:pt x="669608" y="534543"/>
                    <a:pt x="667322" y="558832"/>
                    <a:pt x="663988" y="582263"/>
                  </a:cubicBezTo>
                  <a:cubicBezTo>
                    <a:pt x="634079" y="584073"/>
                    <a:pt x="608457" y="601504"/>
                    <a:pt x="595122" y="626555"/>
                  </a:cubicBezTo>
                  <a:cubicBezTo>
                    <a:pt x="565785" y="621602"/>
                    <a:pt x="535591" y="618554"/>
                    <a:pt x="504825" y="617601"/>
                  </a:cubicBezTo>
                  <a:close/>
                  <a:moveTo>
                    <a:pt x="422815" y="141542"/>
                  </a:moveTo>
                  <a:cubicBezTo>
                    <a:pt x="433292" y="152495"/>
                    <a:pt x="446627" y="160496"/>
                    <a:pt x="461677" y="164497"/>
                  </a:cubicBezTo>
                  <a:lnTo>
                    <a:pt x="461677" y="314420"/>
                  </a:lnTo>
                  <a:cubicBezTo>
                    <a:pt x="414147" y="312801"/>
                    <a:pt x="368237" y="306038"/>
                    <a:pt x="324803" y="294704"/>
                  </a:cubicBezTo>
                  <a:cubicBezTo>
                    <a:pt x="347663" y="224409"/>
                    <a:pt x="382334" y="169545"/>
                    <a:pt x="422815" y="141542"/>
                  </a:cubicBezTo>
                  <a:close/>
                  <a:moveTo>
                    <a:pt x="461677" y="357569"/>
                  </a:moveTo>
                  <a:lnTo>
                    <a:pt x="461677" y="466344"/>
                  </a:lnTo>
                  <a:lnTo>
                    <a:pt x="349377" y="466344"/>
                  </a:lnTo>
                  <a:cubicBezTo>
                    <a:pt x="342329" y="441865"/>
                    <a:pt x="323660" y="422339"/>
                    <a:pt x="299752" y="414052"/>
                  </a:cubicBezTo>
                  <a:cubicBezTo>
                    <a:pt x="302705" y="387001"/>
                    <a:pt x="307276" y="360902"/>
                    <a:pt x="313182" y="336233"/>
                  </a:cubicBezTo>
                  <a:cubicBezTo>
                    <a:pt x="360236" y="348615"/>
                    <a:pt x="410051" y="355949"/>
                    <a:pt x="461677" y="357664"/>
                  </a:cubicBezTo>
                  <a:close/>
                  <a:moveTo>
                    <a:pt x="164497" y="466344"/>
                  </a:moveTo>
                  <a:cubicBezTo>
                    <a:pt x="157544" y="440246"/>
                    <a:pt x="138398" y="419291"/>
                    <a:pt x="113443" y="409766"/>
                  </a:cubicBezTo>
                  <a:cubicBezTo>
                    <a:pt x="123444" y="361950"/>
                    <a:pt x="142589" y="317468"/>
                    <a:pt x="168878" y="278130"/>
                  </a:cubicBezTo>
                  <a:cubicBezTo>
                    <a:pt x="200787" y="296037"/>
                    <a:pt x="235077" y="311372"/>
                    <a:pt x="271272" y="323660"/>
                  </a:cubicBezTo>
                  <a:cubicBezTo>
                    <a:pt x="264605" y="351473"/>
                    <a:pt x="259556" y="381000"/>
                    <a:pt x="256508" y="411766"/>
                  </a:cubicBezTo>
                  <a:cubicBezTo>
                    <a:pt x="228791" y="418148"/>
                    <a:pt x="206788" y="439198"/>
                    <a:pt x="199073" y="466344"/>
                  </a:cubicBezTo>
                  <a:lnTo>
                    <a:pt x="164592" y="466344"/>
                  </a:lnTo>
                  <a:close/>
                  <a:moveTo>
                    <a:pt x="164497" y="509588"/>
                  </a:moveTo>
                  <a:lnTo>
                    <a:pt x="198977" y="509588"/>
                  </a:lnTo>
                  <a:cubicBezTo>
                    <a:pt x="206788" y="536734"/>
                    <a:pt x="228791" y="557784"/>
                    <a:pt x="256508" y="564166"/>
                  </a:cubicBezTo>
                  <a:cubicBezTo>
                    <a:pt x="259652" y="594741"/>
                    <a:pt x="264700" y="623888"/>
                    <a:pt x="271367" y="651510"/>
                  </a:cubicBezTo>
                  <a:cubicBezTo>
                    <a:pt x="235077" y="663797"/>
                    <a:pt x="200787" y="679133"/>
                    <a:pt x="168878" y="697040"/>
                  </a:cubicBezTo>
                  <a:cubicBezTo>
                    <a:pt x="142685" y="657892"/>
                    <a:pt x="123634" y="613601"/>
                    <a:pt x="113633" y="566071"/>
                  </a:cubicBezTo>
                  <a:cubicBezTo>
                    <a:pt x="138494" y="556546"/>
                    <a:pt x="157639" y="535591"/>
                    <a:pt x="164592" y="509588"/>
                  </a:cubicBezTo>
                  <a:close/>
                  <a:moveTo>
                    <a:pt x="299847" y="561880"/>
                  </a:moveTo>
                  <a:cubicBezTo>
                    <a:pt x="323755" y="553593"/>
                    <a:pt x="342329" y="534067"/>
                    <a:pt x="349377" y="509588"/>
                  </a:cubicBezTo>
                  <a:lnTo>
                    <a:pt x="461677" y="509588"/>
                  </a:lnTo>
                  <a:lnTo>
                    <a:pt x="461677" y="617601"/>
                  </a:lnTo>
                  <a:cubicBezTo>
                    <a:pt x="410147" y="619220"/>
                    <a:pt x="360331" y="626555"/>
                    <a:pt x="313277" y="638937"/>
                  </a:cubicBezTo>
                  <a:cubicBezTo>
                    <a:pt x="307372" y="614458"/>
                    <a:pt x="302800" y="588645"/>
                    <a:pt x="299847" y="561880"/>
                  </a:cubicBezTo>
                  <a:close/>
                  <a:moveTo>
                    <a:pt x="461677" y="660845"/>
                  </a:moveTo>
                  <a:lnTo>
                    <a:pt x="461677" y="812387"/>
                  </a:lnTo>
                  <a:cubicBezTo>
                    <a:pt x="447389" y="816483"/>
                    <a:pt x="434816" y="824579"/>
                    <a:pt x="425101" y="835343"/>
                  </a:cubicBezTo>
                  <a:cubicBezTo>
                    <a:pt x="383667" y="807911"/>
                    <a:pt x="348139" y="752094"/>
                    <a:pt x="324898" y="680561"/>
                  </a:cubicBezTo>
                  <a:cubicBezTo>
                    <a:pt x="368237" y="669227"/>
                    <a:pt x="414147" y="662464"/>
                    <a:pt x="461677" y="660845"/>
                  </a:cubicBezTo>
                  <a:close/>
                  <a:moveTo>
                    <a:pt x="541496" y="835343"/>
                  </a:moveTo>
                  <a:cubicBezTo>
                    <a:pt x="531781" y="824579"/>
                    <a:pt x="519208" y="816483"/>
                    <a:pt x="504920" y="812387"/>
                  </a:cubicBezTo>
                  <a:lnTo>
                    <a:pt x="504920" y="660845"/>
                  </a:lnTo>
                  <a:cubicBezTo>
                    <a:pt x="532448" y="661797"/>
                    <a:pt x="559403" y="664464"/>
                    <a:pt x="585692" y="668750"/>
                  </a:cubicBezTo>
                  <a:cubicBezTo>
                    <a:pt x="586645" y="695611"/>
                    <a:pt x="600266" y="719233"/>
                    <a:pt x="620744" y="733901"/>
                  </a:cubicBezTo>
                  <a:cubicBezTo>
                    <a:pt x="599218" y="779621"/>
                    <a:pt x="571976" y="815150"/>
                    <a:pt x="541496" y="835343"/>
                  </a:cubicBezTo>
                  <a:close/>
                  <a:moveTo>
                    <a:pt x="706755" y="591026"/>
                  </a:moveTo>
                  <a:cubicBezTo>
                    <a:pt x="710470" y="564833"/>
                    <a:pt x="712946" y="537686"/>
                    <a:pt x="713708" y="509588"/>
                  </a:cubicBezTo>
                  <a:lnTo>
                    <a:pt x="807720" y="509588"/>
                  </a:lnTo>
                  <a:cubicBezTo>
                    <a:pt x="814388" y="533019"/>
                    <a:pt x="831818" y="551879"/>
                    <a:pt x="854202" y="560737"/>
                  </a:cubicBezTo>
                  <a:cubicBezTo>
                    <a:pt x="844487" y="610362"/>
                    <a:pt x="824960" y="656463"/>
                    <a:pt x="797814" y="697040"/>
                  </a:cubicBezTo>
                  <a:cubicBezTo>
                    <a:pt x="783241" y="688848"/>
                    <a:pt x="768096" y="681228"/>
                    <a:pt x="752475" y="674180"/>
                  </a:cubicBezTo>
                  <a:cubicBezTo>
                    <a:pt x="752761" y="671417"/>
                    <a:pt x="752856" y="668560"/>
                    <a:pt x="752856" y="665702"/>
                  </a:cubicBezTo>
                  <a:cubicBezTo>
                    <a:pt x="752856" y="633032"/>
                    <a:pt x="734092" y="604742"/>
                    <a:pt x="706755" y="591026"/>
                  </a:cubicBezTo>
                  <a:close/>
                  <a:moveTo>
                    <a:pt x="807720" y="466439"/>
                  </a:moveTo>
                  <a:lnTo>
                    <a:pt x="713804" y="466439"/>
                  </a:lnTo>
                  <a:cubicBezTo>
                    <a:pt x="712946" y="436055"/>
                    <a:pt x="710279" y="406718"/>
                    <a:pt x="706088" y="378619"/>
                  </a:cubicBezTo>
                  <a:cubicBezTo>
                    <a:pt x="730758" y="365474"/>
                    <a:pt x="747522" y="339471"/>
                    <a:pt x="747522" y="309563"/>
                  </a:cubicBezTo>
                  <a:cubicBezTo>
                    <a:pt x="747522" y="307467"/>
                    <a:pt x="747332" y="305467"/>
                    <a:pt x="747236" y="303467"/>
                  </a:cubicBezTo>
                  <a:cubicBezTo>
                    <a:pt x="764667" y="295751"/>
                    <a:pt x="781622" y="287369"/>
                    <a:pt x="797909" y="278225"/>
                  </a:cubicBezTo>
                  <a:cubicBezTo>
                    <a:pt x="825151" y="318992"/>
                    <a:pt x="844677" y="365379"/>
                    <a:pt x="854393" y="415195"/>
                  </a:cubicBezTo>
                  <a:cubicBezTo>
                    <a:pt x="831913" y="424053"/>
                    <a:pt x="814578" y="442913"/>
                    <a:pt x="807815" y="466439"/>
                  </a:cubicBezTo>
                  <a:close/>
                  <a:moveTo>
                    <a:pt x="771525" y="243554"/>
                  </a:moveTo>
                  <a:cubicBezTo>
                    <a:pt x="758762" y="250508"/>
                    <a:pt x="745617" y="257080"/>
                    <a:pt x="731996" y="263081"/>
                  </a:cubicBezTo>
                  <a:cubicBezTo>
                    <a:pt x="717709" y="243840"/>
                    <a:pt x="694944" y="231267"/>
                    <a:pt x="669131" y="231267"/>
                  </a:cubicBezTo>
                  <a:cubicBezTo>
                    <a:pt x="667607" y="231267"/>
                    <a:pt x="666083" y="231362"/>
                    <a:pt x="664559" y="231458"/>
                  </a:cubicBezTo>
                  <a:cubicBezTo>
                    <a:pt x="645224" y="188119"/>
                    <a:pt x="620935" y="152210"/>
                    <a:pt x="593217" y="126016"/>
                  </a:cubicBezTo>
                  <a:cubicBezTo>
                    <a:pt x="663512" y="147447"/>
                    <a:pt x="725138" y="188786"/>
                    <a:pt x="771525" y="243459"/>
                  </a:cubicBezTo>
                  <a:close/>
                  <a:moveTo>
                    <a:pt x="373190" y="126016"/>
                  </a:moveTo>
                  <a:cubicBezTo>
                    <a:pt x="335280" y="161830"/>
                    <a:pt x="304038" y="215932"/>
                    <a:pt x="282893" y="282035"/>
                  </a:cubicBezTo>
                  <a:cubicBezTo>
                    <a:pt x="251936" y="271463"/>
                    <a:pt x="222599" y="258509"/>
                    <a:pt x="195072" y="243459"/>
                  </a:cubicBezTo>
                  <a:cubicBezTo>
                    <a:pt x="241459" y="188786"/>
                    <a:pt x="302990" y="147447"/>
                    <a:pt x="373190" y="126016"/>
                  </a:cubicBezTo>
                  <a:close/>
                  <a:moveTo>
                    <a:pt x="195072" y="731806"/>
                  </a:moveTo>
                  <a:cubicBezTo>
                    <a:pt x="222504" y="716756"/>
                    <a:pt x="251936" y="703802"/>
                    <a:pt x="282797" y="693230"/>
                  </a:cubicBezTo>
                  <a:cubicBezTo>
                    <a:pt x="304038" y="759524"/>
                    <a:pt x="335471" y="813530"/>
                    <a:pt x="373475" y="849344"/>
                  </a:cubicBezTo>
                  <a:cubicBezTo>
                    <a:pt x="303181" y="827913"/>
                    <a:pt x="241459" y="786575"/>
                    <a:pt x="194977" y="731806"/>
                  </a:cubicBezTo>
                  <a:close/>
                  <a:moveTo>
                    <a:pt x="593217" y="849249"/>
                  </a:moveTo>
                  <a:cubicBezTo>
                    <a:pt x="619792" y="824103"/>
                    <a:pt x="643128" y="790004"/>
                    <a:pt x="661988" y="749046"/>
                  </a:cubicBezTo>
                  <a:cubicBezTo>
                    <a:pt x="664369" y="749237"/>
                    <a:pt x="666750" y="749427"/>
                    <a:pt x="669131" y="749427"/>
                  </a:cubicBezTo>
                  <a:cubicBezTo>
                    <a:pt x="697135" y="749427"/>
                    <a:pt x="721900" y="735616"/>
                    <a:pt x="737045" y="714470"/>
                  </a:cubicBezTo>
                  <a:cubicBezTo>
                    <a:pt x="748856" y="719900"/>
                    <a:pt x="760286" y="725710"/>
                    <a:pt x="771430" y="731806"/>
                  </a:cubicBezTo>
                  <a:cubicBezTo>
                    <a:pt x="725043" y="786479"/>
                    <a:pt x="663416" y="827913"/>
                    <a:pt x="593122" y="849249"/>
                  </a:cubicBezTo>
                  <a:close/>
                </a:path>
              </a:pathLst>
            </a:custGeom>
            <a:solidFill>
              <a:srgbClr val="31926F"/>
            </a:solidFill>
            <a:ln w="9525" cap="flat">
              <a:noFill/>
              <a:prstDash val="solid"/>
              <a:miter/>
            </a:ln>
          </p:spPr>
          <p:txBody>
            <a:bodyPr rtlCol="0" anchor="ctr"/>
            <a:lstStyle/>
            <a:p>
              <a:endParaRPr lang="ja-JP" altLang="en-US" sz="1633"/>
            </a:p>
          </p:txBody>
        </p:sp>
        <p:sp>
          <p:nvSpPr>
            <p:cNvPr id="141" name="テキスト ボックス 140">
              <a:extLst>
                <a:ext uri="{FF2B5EF4-FFF2-40B4-BE49-F238E27FC236}">
                  <a16:creationId xmlns:a16="http://schemas.microsoft.com/office/drawing/2014/main" id="{829B2632-79F5-AF75-6D68-AAAC2BCD380C}"/>
                </a:ext>
              </a:extLst>
            </p:cNvPr>
            <p:cNvSpPr txBox="1"/>
            <p:nvPr/>
          </p:nvSpPr>
          <p:spPr>
            <a:xfrm>
              <a:off x="2738947" y="8112591"/>
              <a:ext cx="792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インターネット</a:t>
              </a:r>
            </a:p>
          </p:txBody>
        </p:sp>
        <p:grpSp>
          <p:nvGrpSpPr>
            <p:cNvPr id="127" name="グループ化 126">
              <a:extLst>
                <a:ext uri="{FF2B5EF4-FFF2-40B4-BE49-F238E27FC236}">
                  <a16:creationId xmlns:a16="http://schemas.microsoft.com/office/drawing/2014/main" id="{85F0509D-FC44-9751-4F9F-5105AF3CCE55}"/>
                </a:ext>
              </a:extLst>
            </p:cNvPr>
            <p:cNvGrpSpPr/>
            <p:nvPr/>
          </p:nvGrpSpPr>
          <p:grpSpPr>
            <a:xfrm>
              <a:off x="578947" y="6823248"/>
              <a:ext cx="648000" cy="780382"/>
              <a:chOff x="3963138" y="2239208"/>
              <a:chExt cx="648000" cy="780382"/>
            </a:xfrm>
          </p:grpSpPr>
          <p:sp>
            <p:nvSpPr>
              <p:cNvPr id="138" name="Freeform 6">
                <a:extLst>
                  <a:ext uri="{FF2B5EF4-FFF2-40B4-BE49-F238E27FC236}">
                    <a16:creationId xmlns:a16="http://schemas.microsoft.com/office/drawing/2014/main" id="{E2B0B1EF-7BF0-6FB7-ADBD-100812FFC61C}"/>
                  </a:ext>
                </a:extLst>
              </p:cNvPr>
              <p:cNvSpPr>
                <a:spLocks noEditPoints="1"/>
              </p:cNvSpPr>
              <p:nvPr/>
            </p:nvSpPr>
            <p:spPr bwMode="auto">
              <a:xfrm>
                <a:off x="3976573" y="2239208"/>
                <a:ext cx="621130" cy="579722"/>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a:solidFill>
                    <a:schemeClr val="bg1"/>
                  </a:solidFill>
                  <a:latin typeface="+mj-ea"/>
                  <a:ea typeface="+mj-ea"/>
                </a:endParaRPr>
              </a:p>
            </p:txBody>
          </p:sp>
          <p:sp>
            <p:nvSpPr>
              <p:cNvPr id="139" name="テキスト ボックス 138">
                <a:extLst>
                  <a:ext uri="{FF2B5EF4-FFF2-40B4-BE49-F238E27FC236}">
                    <a16:creationId xmlns:a16="http://schemas.microsoft.com/office/drawing/2014/main" id="{774FE602-DD72-2ED8-F077-DE1A8C640A0C}"/>
                  </a:ext>
                </a:extLst>
              </p:cNvPr>
              <p:cNvSpPr txBox="1"/>
              <p:nvPr/>
            </p:nvSpPr>
            <p:spPr>
              <a:xfrm>
                <a:off x="3963138" y="2880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自宅</a:t>
                </a:r>
              </a:p>
            </p:txBody>
          </p:sp>
        </p:grpSp>
        <p:cxnSp>
          <p:nvCxnSpPr>
            <p:cNvPr id="128" name="直線矢印コネクタ 127">
              <a:extLst>
                <a:ext uri="{FF2B5EF4-FFF2-40B4-BE49-F238E27FC236}">
                  <a16:creationId xmlns:a16="http://schemas.microsoft.com/office/drawing/2014/main" id="{3E8B6688-8401-18EB-0EEB-5678495E810E}"/>
                </a:ext>
              </a:extLst>
            </p:cNvPr>
            <p:cNvCxnSpPr>
              <a:cxnSpLocks/>
            </p:cNvCxnSpPr>
            <p:nvPr/>
          </p:nvCxnSpPr>
          <p:spPr>
            <a:xfrm flipH="1">
              <a:off x="1275131" y="847204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144" name="グループ化 143">
              <a:extLst>
                <a:ext uri="{FF2B5EF4-FFF2-40B4-BE49-F238E27FC236}">
                  <a16:creationId xmlns:a16="http://schemas.microsoft.com/office/drawing/2014/main" id="{C4CF8878-F609-8D62-36D2-D5F2341268A8}"/>
                </a:ext>
              </a:extLst>
            </p:cNvPr>
            <p:cNvGrpSpPr/>
            <p:nvPr/>
          </p:nvGrpSpPr>
          <p:grpSpPr>
            <a:xfrm>
              <a:off x="1744383" y="8148040"/>
              <a:ext cx="648000" cy="823590"/>
              <a:chOff x="1624248" y="3564000"/>
              <a:chExt cx="648000" cy="823590"/>
            </a:xfrm>
          </p:grpSpPr>
          <p:sp>
            <p:nvSpPr>
              <p:cNvPr id="145" name="Freeform 11">
                <a:extLst>
                  <a:ext uri="{FF2B5EF4-FFF2-40B4-BE49-F238E27FC236}">
                    <a16:creationId xmlns:a16="http://schemas.microsoft.com/office/drawing/2014/main" id="{02B3896B-E9DA-A074-A96F-29A272814B92}"/>
                  </a:ext>
                </a:extLst>
              </p:cNvPr>
              <p:cNvSpPr>
                <a:spLocks noEditPoints="1"/>
              </p:cNvSpPr>
              <p:nvPr/>
            </p:nvSpPr>
            <p:spPr bwMode="auto">
              <a:xfrm>
                <a:off x="1637684" y="3564000"/>
                <a:ext cx="621129" cy="622930"/>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31926F"/>
              </a:solidFill>
              <a:ln>
                <a:noFill/>
              </a:ln>
            </p:spPr>
            <p:txBody>
              <a:bodyPr vert="horz" wrap="square" lIns="82953" tIns="41476" rIns="82953" bIns="41476" numCol="1" anchor="t" anchorCtr="0" compatLnSpc="1">
                <a:prstTxWarp prst="textNoShape">
                  <a:avLst/>
                </a:prstTxWarp>
              </a:bodyPr>
              <a:lstStyle/>
              <a:p>
                <a:endParaRPr lang="ja-JP" altLang="en-US" sz="1633" dirty="0">
                  <a:solidFill>
                    <a:schemeClr val="bg1"/>
                  </a:solidFill>
                  <a:latin typeface="+mj-ea"/>
                  <a:ea typeface="+mj-ea"/>
                </a:endParaRPr>
              </a:p>
            </p:txBody>
          </p:sp>
          <p:sp>
            <p:nvSpPr>
              <p:cNvPr id="146" name="テキスト ボックス 145">
                <a:extLst>
                  <a:ext uri="{FF2B5EF4-FFF2-40B4-BE49-F238E27FC236}">
                    <a16:creationId xmlns:a16="http://schemas.microsoft.com/office/drawing/2014/main" id="{1590D92A-F31F-460A-A741-30E96DB14B93}"/>
                  </a:ext>
                </a:extLst>
              </p:cNvPr>
              <p:cNvSpPr txBox="1"/>
              <p:nvPr/>
            </p:nvSpPr>
            <p:spPr>
              <a:xfrm>
                <a:off x="1624248" y="4248000"/>
                <a:ext cx="648000" cy="139590"/>
              </a:xfrm>
              <a:prstGeom prst="rect">
                <a:avLst/>
              </a:prstGeom>
              <a:noFill/>
            </p:spPr>
            <p:txBody>
              <a:bodyPr wrap="square" lIns="0" tIns="0" rIns="0" bIns="0" rtlCol="0" anchor="ctr">
                <a:noAutofit/>
              </a:bodyPr>
              <a:lstStyle/>
              <a:p>
                <a:pPr algn="ctr" fontAlgn="ctr"/>
                <a:r>
                  <a:rPr kumimoji="1" lang="ja-JP" altLang="en-US" sz="1000" dirty="0">
                    <a:latin typeface="BIZ UDPゴシック" panose="020B0400000000000000" pitchFamily="50" charset="-128"/>
                    <a:ea typeface="BIZ UDPゴシック" panose="020B0400000000000000" pitchFamily="50" charset="-128"/>
                  </a:rPr>
                  <a:t>通信事業者</a:t>
                </a:r>
              </a:p>
            </p:txBody>
          </p:sp>
        </p:grpSp>
        <p:grpSp>
          <p:nvGrpSpPr>
            <p:cNvPr id="149" name="グループ化 148">
              <a:extLst>
                <a:ext uri="{FF2B5EF4-FFF2-40B4-BE49-F238E27FC236}">
                  <a16:creationId xmlns:a16="http://schemas.microsoft.com/office/drawing/2014/main" id="{106AB402-794D-D11E-B8A0-5291ECFCCD5A}"/>
                </a:ext>
              </a:extLst>
            </p:cNvPr>
            <p:cNvGrpSpPr/>
            <p:nvPr/>
          </p:nvGrpSpPr>
          <p:grpSpPr>
            <a:xfrm>
              <a:off x="2448000" y="7581870"/>
              <a:ext cx="396000" cy="446130"/>
              <a:chOff x="2448000" y="7512070"/>
              <a:chExt cx="396000" cy="446130"/>
            </a:xfrm>
          </p:grpSpPr>
          <p:cxnSp>
            <p:nvCxnSpPr>
              <p:cNvPr id="126" name="直線矢印コネクタ 125">
                <a:extLst>
                  <a:ext uri="{FF2B5EF4-FFF2-40B4-BE49-F238E27FC236}">
                    <a16:creationId xmlns:a16="http://schemas.microsoft.com/office/drawing/2014/main" id="{D438FBEE-41AA-D6DD-0A80-DA428462B847}"/>
                  </a:ext>
                </a:extLst>
              </p:cNvPr>
              <p:cNvCxnSpPr>
                <a:cxnSpLocks/>
              </p:cNvCxnSpPr>
              <p:nvPr/>
            </p:nvCxnSpPr>
            <p:spPr>
              <a:xfrm rot="1800000" flipH="1">
                <a:off x="2448000" y="751207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48" name="直線矢印コネクタ 147">
                <a:extLst>
                  <a:ext uri="{FF2B5EF4-FFF2-40B4-BE49-F238E27FC236}">
                    <a16:creationId xmlns:a16="http://schemas.microsoft.com/office/drawing/2014/main" id="{FFAF9693-3DA3-7973-8AFC-32C557E9EAA5}"/>
                  </a:ext>
                </a:extLst>
              </p:cNvPr>
              <p:cNvCxnSpPr>
                <a:cxnSpLocks/>
              </p:cNvCxnSpPr>
              <p:nvPr/>
            </p:nvCxnSpPr>
            <p:spPr>
              <a:xfrm rot="19800000" flipH="1">
                <a:off x="2448000" y="7958200"/>
                <a:ext cx="396000" cy="0"/>
              </a:xfrm>
              <a:prstGeom prst="straightConnector1">
                <a:avLst/>
              </a:prstGeom>
              <a:ln w="38100">
                <a:solidFill>
                  <a:schemeClr val="tx1"/>
                </a:solidFill>
                <a:headEnd type="triangle"/>
                <a:tailEnd type="triangle"/>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837505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81</a:t>
            </a:fld>
            <a:endParaRPr kumimoji="1" lang="ja-JP" altLang="en-US" dirty="0"/>
          </a:p>
        </p:txBody>
      </p:sp>
      <p:sp>
        <p:nvSpPr>
          <p:cNvPr id="15" name="テキスト プレースホルダー 14">
            <a:extLst>
              <a:ext uri="{FF2B5EF4-FFF2-40B4-BE49-F238E27FC236}">
                <a16:creationId xmlns:a16="http://schemas.microsoft.com/office/drawing/2014/main" id="{00018B62-E353-71EC-6BA6-3C8469C907DA}"/>
              </a:ext>
            </a:extLst>
          </p:cNvPr>
          <p:cNvSpPr>
            <a:spLocks noGrp="1"/>
          </p:cNvSpPr>
          <p:nvPr>
            <p:ph type="body" sz="quarter" idx="14"/>
          </p:nvPr>
        </p:nvSpPr>
        <p:spPr>
          <a:xfrm>
            <a:off x="4826000" y="361990"/>
            <a:ext cx="2229837" cy="332399"/>
          </a:xfrm>
        </p:spPr>
        <p:txBody>
          <a:bodyPr/>
          <a:lstStyle/>
          <a:p>
            <a:r>
              <a:rPr lang="en-US" altLang="ja-JP" dirty="0"/>
              <a:t>4-16.</a:t>
            </a:r>
            <a:r>
              <a:rPr lang="ja-JP" altLang="en-US" dirty="0"/>
              <a:t> リモートアクセス実施方法</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3407465"/>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3803619"/>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従前はリモートアクセス用にモバイルルータを各部署ごとにいくつか割り当てて運用していた。令和</a:t>
            </a:r>
            <a:r>
              <a:rPr lang="en-US" altLang="ja-JP" sz="1200" dirty="0"/>
              <a:t>5</a:t>
            </a:r>
            <a:r>
              <a:rPr lang="ja-JP" altLang="en-US" sz="1200" dirty="0"/>
              <a:t>年（</a:t>
            </a:r>
            <a:r>
              <a:rPr lang="en-US" altLang="ja-JP" sz="1200" dirty="0"/>
              <a:t>2023</a:t>
            </a:r>
            <a:r>
              <a:rPr lang="ja-JP" altLang="en-US" sz="1200" dirty="0"/>
              <a:t>年）</a:t>
            </a:r>
            <a:r>
              <a:rPr lang="en-US" altLang="ja-JP" sz="1200" dirty="0"/>
              <a:t>1</a:t>
            </a:r>
            <a:r>
              <a:rPr lang="ja-JP" altLang="en-US" sz="1200" dirty="0"/>
              <a:t>月に</a:t>
            </a:r>
            <a:r>
              <a:rPr lang="en-US" altLang="ja-JP" sz="1200" u="wavyHeavy" dirty="0">
                <a:uFill>
                  <a:solidFill>
                    <a:srgbClr val="31926F"/>
                  </a:solidFill>
                </a:uFill>
              </a:rPr>
              <a:t>LTE</a:t>
            </a:r>
            <a:r>
              <a:rPr lang="ja-JP" altLang="en-US" sz="1200" dirty="0"/>
              <a:t>通信モジュール・</a:t>
            </a:r>
            <a:r>
              <a:rPr lang="en-US" altLang="ja-JP" sz="1200" u="wavyHeavy" dirty="0">
                <a:uFill>
                  <a:solidFill>
                    <a:srgbClr val="31926F"/>
                  </a:solidFill>
                </a:uFill>
              </a:rPr>
              <a:t>SIM</a:t>
            </a:r>
            <a:r>
              <a:rPr lang="ja-JP" altLang="en-US" sz="1200" dirty="0"/>
              <a:t>を内蔵したパソコンに変更した。場所を選ばずに作業をすることが可能である。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令和</a:t>
            </a:r>
            <a:r>
              <a:rPr lang="en-US" altLang="ja-JP" sz="1200" dirty="0"/>
              <a:t>3</a:t>
            </a:r>
            <a:r>
              <a:rPr lang="ja-JP" altLang="en-US" sz="1200" dirty="0"/>
              <a:t>年（</a:t>
            </a:r>
            <a:r>
              <a:rPr lang="en-US" altLang="ja-JP" sz="1200" dirty="0"/>
              <a:t>2021</a:t>
            </a:r>
            <a:r>
              <a:rPr lang="ja-JP" altLang="en-US" sz="1200" dirty="0"/>
              <a:t>年）</a:t>
            </a:r>
            <a:r>
              <a:rPr lang="en-US" altLang="ja-JP" sz="1200" dirty="0"/>
              <a:t>6</a:t>
            </a:r>
            <a:r>
              <a:rPr lang="ja-JP" altLang="en-US" sz="1200" dirty="0"/>
              <a:t>月から、職場のパソコンにリモートアクセス可能なテレワーク用のノートパソコンを全庁で約</a:t>
            </a:r>
            <a:r>
              <a:rPr lang="en-US" altLang="ja-JP" sz="1200" dirty="0"/>
              <a:t>1,000</a:t>
            </a:r>
            <a:r>
              <a:rPr lang="ja-JP" altLang="en-US" sz="1200" dirty="0"/>
              <a:t>台調達した。さらに、令和</a:t>
            </a:r>
            <a:r>
              <a:rPr lang="en-US" altLang="ja-JP" sz="1200" dirty="0"/>
              <a:t>5</a:t>
            </a:r>
            <a:r>
              <a:rPr lang="ja-JP" altLang="en-US" sz="1200" dirty="0"/>
              <a:t>年（</a:t>
            </a:r>
            <a:r>
              <a:rPr lang="en-US" altLang="ja-JP" sz="1200" dirty="0"/>
              <a:t>2023</a:t>
            </a:r>
            <a:r>
              <a:rPr lang="ja-JP" altLang="en-US" sz="1200" dirty="0"/>
              <a:t>年）</a:t>
            </a:r>
            <a:r>
              <a:rPr lang="en-US" altLang="ja-JP" sz="1200" dirty="0"/>
              <a:t>4</a:t>
            </a:r>
            <a:r>
              <a:rPr lang="ja-JP" altLang="en-US" sz="1200" dirty="0"/>
              <a:t>月には、本庁周辺部署で週</a:t>
            </a:r>
            <a:r>
              <a:rPr lang="en-US" altLang="ja-JP" sz="1200" dirty="0"/>
              <a:t>1</a:t>
            </a:r>
            <a:r>
              <a:rPr lang="ja-JP" altLang="en-US" sz="1200" dirty="0"/>
              <a:t>日を目安とした在宅勤務を推進していくため、約</a:t>
            </a:r>
            <a:r>
              <a:rPr lang="en-US" altLang="ja-JP" sz="1200" dirty="0"/>
              <a:t>1,300</a:t>
            </a:r>
            <a:r>
              <a:rPr lang="ja-JP" altLang="en-US" sz="1200" dirty="0"/>
              <a:t>台追加導入した。</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6129436"/>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649871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リモートアクセス実施方法を検討するに当たっては、当該施策と関連性が高い以下の戦略についても参照されたい。</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2" name="グループ化 1">
            <a:extLst>
              <a:ext uri="{FF2B5EF4-FFF2-40B4-BE49-F238E27FC236}">
                <a16:creationId xmlns:a16="http://schemas.microsoft.com/office/drawing/2014/main" id="{5A242F12-7A35-469A-90B4-D4B9DEAE6A5D}"/>
              </a:ext>
            </a:extLst>
          </p:cNvPr>
          <p:cNvGrpSpPr/>
          <p:nvPr/>
        </p:nvGrpSpPr>
        <p:grpSpPr>
          <a:xfrm>
            <a:off x="504000" y="7098579"/>
            <a:ext cx="6552000" cy="476060"/>
            <a:chOff x="504000" y="5070809"/>
            <a:chExt cx="6552000" cy="476060"/>
          </a:xfrm>
        </p:grpSpPr>
        <p:sp>
          <p:nvSpPr>
            <p:cNvPr id="4" name="正方形/長方形 3">
              <a:extLst>
                <a:ext uri="{FF2B5EF4-FFF2-40B4-BE49-F238E27FC236}">
                  <a16:creationId xmlns:a16="http://schemas.microsoft.com/office/drawing/2014/main" id="{62D72F79-093B-9C72-E651-E81917317D0C}"/>
                </a:ext>
              </a:extLst>
            </p:cNvPr>
            <p:cNvSpPr/>
            <p:nvPr/>
          </p:nvSpPr>
          <p:spPr>
            <a:xfrm>
              <a:off x="504000" y="50708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C2D45A9-2F6E-A1A2-ACDD-90C84958A93A}"/>
                </a:ext>
              </a:extLst>
            </p:cNvPr>
            <p:cNvSpPr/>
            <p:nvPr/>
          </p:nvSpPr>
          <p:spPr>
            <a:xfrm>
              <a:off x="669615" y="516711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26F8CF0B-1C81-752F-D59D-0A1F0EB09841}"/>
              </a:ext>
            </a:extLst>
          </p:cNvPr>
          <p:cNvGrpSpPr>
            <a:grpSpLocks noChangeAspect="1"/>
          </p:cNvGrpSpPr>
          <p:nvPr/>
        </p:nvGrpSpPr>
        <p:grpSpPr>
          <a:xfrm>
            <a:off x="547839" y="2018897"/>
            <a:ext cx="746328" cy="828000"/>
            <a:chOff x="4824777" y="5592107"/>
            <a:chExt cx="874775" cy="970502"/>
          </a:xfrm>
        </p:grpSpPr>
        <p:sp>
          <p:nvSpPr>
            <p:cNvPr id="12" name="フリーフォーム: 図形 11">
              <a:extLst>
                <a:ext uri="{FF2B5EF4-FFF2-40B4-BE49-F238E27FC236}">
                  <a16:creationId xmlns:a16="http://schemas.microsoft.com/office/drawing/2014/main" id="{760ECDF9-D35D-A93E-040A-D354281CE106}"/>
                </a:ext>
              </a:extLst>
            </p:cNvPr>
            <p:cNvSpPr/>
            <p:nvPr/>
          </p:nvSpPr>
          <p:spPr>
            <a:xfrm>
              <a:off x="4893547" y="5674688"/>
              <a:ext cx="737235" cy="819149"/>
            </a:xfrm>
            <a:custGeom>
              <a:avLst/>
              <a:gdLst>
                <a:gd name="connsiteX0" fmla="*/ 368618 w 737235"/>
                <a:gd name="connsiteY0" fmla="*/ 0 h 819149"/>
                <a:gd name="connsiteX1" fmla="*/ 737235 w 737235"/>
                <a:gd name="connsiteY1" fmla="*/ 165640 h 819149"/>
                <a:gd name="connsiteX2" fmla="*/ 368618 w 737235"/>
                <a:gd name="connsiteY2" fmla="*/ 819150 h 819149"/>
                <a:gd name="connsiteX3" fmla="*/ 0 w 737235"/>
                <a:gd name="connsiteY3" fmla="*/ 165735 h 819149"/>
                <a:gd name="connsiteX4" fmla="*/ 368618 w 737235"/>
                <a:gd name="connsiteY4" fmla="*/ 95 h 819149"/>
                <a:gd name="connsiteX5" fmla="*/ 480441 w 737235"/>
                <a:gd name="connsiteY5" fmla="*/ 303752 h 819149"/>
                <a:gd name="connsiteX6" fmla="*/ 368618 w 737235"/>
                <a:gd name="connsiteY6" fmla="*/ 191929 h 819149"/>
                <a:gd name="connsiteX7" fmla="*/ 256794 w 737235"/>
                <a:gd name="connsiteY7" fmla="*/ 303752 h 819149"/>
                <a:gd name="connsiteX8" fmla="*/ 325374 w 737235"/>
                <a:gd name="connsiteY8" fmla="*/ 406813 h 819149"/>
                <a:gd name="connsiteX9" fmla="*/ 299942 w 737235"/>
                <a:gd name="connsiteY9" fmla="*/ 567500 h 819149"/>
                <a:gd name="connsiteX10" fmla="*/ 437293 w 737235"/>
                <a:gd name="connsiteY10" fmla="*/ 567500 h 819149"/>
                <a:gd name="connsiteX11" fmla="*/ 411861 w 737235"/>
                <a:gd name="connsiteY11" fmla="*/ 406813 h 819149"/>
                <a:gd name="connsiteX12" fmla="*/ 480441 w 737235"/>
                <a:gd name="connsiteY12" fmla="*/ 303752 h 8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235" h="819149">
                  <a:moveTo>
                    <a:pt x="368618" y="0"/>
                  </a:moveTo>
                  <a:cubicBezTo>
                    <a:pt x="463391" y="72771"/>
                    <a:pt x="577787" y="143256"/>
                    <a:pt x="737235" y="165640"/>
                  </a:cubicBezTo>
                  <a:cubicBezTo>
                    <a:pt x="707803" y="531686"/>
                    <a:pt x="592550" y="735425"/>
                    <a:pt x="368618" y="819150"/>
                  </a:cubicBezTo>
                  <a:cubicBezTo>
                    <a:pt x="144685" y="735425"/>
                    <a:pt x="29528" y="531686"/>
                    <a:pt x="0" y="165735"/>
                  </a:cubicBezTo>
                  <a:cubicBezTo>
                    <a:pt x="159449" y="143256"/>
                    <a:pt x="273844" y="72866"/>
                    <a:pt x="368618" y="95"/>
                  </a:cubicBezTo>
                  <a:moveTo>
                    <a:pt x="480441" y="303752"/>
                  </a:moveTo>
                  <a:cubicBezTo>
                    <a:pt x="480441" y="242030"/>
                    <a:pt x="430435" y="191929"/>
                    <a:pt x="368618" y="191929"/>
                  </a:cubicBezTo>
                  <a:cubicBezTo>
                    <a:pt x="306800" y="191929"/>
                    <a:pt x="256794" y="241935"/>
                    <a:pt x="256794" y="303752"/>
                  </a:cubicBezTo>
                  <a:cubicBezTo>
                    <a:pt x="256794" y="350139"/>
                    <a:pt x="285083" y="389954"/>
                    <a:pt x="325374" y="406813"/>
                  </a:cubicBezTo>
                  <a:lnTo>
                    <a:pt x="299942" y="567500"/>
                  </a:lnTo>
                  <a:lnTo>
                    <a:pt x="437293" y="567500"/>
                  </a:lnTo>
                  <a:lnTo>
                    <a:pt x="411861" y="406813"/>
                  </a:lnTo>
                  <a:cubicBezTo>
                    <a:pt x="452152" y="389954"/>
                    <a:pt x="480441" y="350139"/>
                    <a:pt x="480441" y="303752"/>
                  </a:cubicBezTo>
                  <a:close/>
                </a:path>
              </a:pathLst>
            </a:custGeom>
            <a:solidFill>
              <a:srgbClr val="FFFFFF"/>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EC4D4B35-2455-3034-DBBE-5C88E974740C}"/>
                </a:ext>
              </a:extLst>
            </p:cNvPr>
            <p:cNvSpPr/>
            <p:nvPr/>
          </p:nvSpPr>
          <p:spPr>
            <a:xfrm>
              <a:off x="4824777" y="5592107"/>
              <a:ext cx="874775" cy="970502"/>
            </a:xfrm>
            <a:custGeom>
              <a:avLst/>
              <a:gdLst>
                <a:gd name="connsiteX0" fmla="*/ 437388 w 874775"/>
                <a:gd name="connsiteY0" fmla="*/ 82582 h 970502"/>
                <a:gd name="connsiteX1" fmla="*/ 806006 w 874775"/>
                <a:gd name="connsiteY1" fmla="*/ 248222 h 970502"/>
                <a:gd name="connsiteX2" fmla="*/ 437388 w 874775"/>
                <a:gd name="connsiteY2" fmla="*/ 901732 h 970502"/>
                <a:gd name="connsiteX3" fmla="*/ 68771 w 874775"/>
                <a:gd name="connsiteY3" fmla="*/ 248317 h 970502"/>
                <a:gd name="connsiteX4" fmla="*/ 437388 w 874775"/>
                <a:gd name="connsiteY4" fmla="*/ 82677 h 970502"/>
                <a:gd name="connsiteX5" fmla="*/ 437388 w 874775"/>
                <a:gd name="connsiteY5" fmla="*/ 95 h 970502"/>
                <a:gd name="connsiteX6" fmla="*/ 0 w 874775"/>
                <a:gd name="connsiteY6" fmla="*/ 189833 h 970502"/>
                <a:gd name="connsiteX7" fmla="*/ 437388 w 874775"/>
                <a:gd name="connsiteY7" fmla="*/ 970502 h 970502"/>
                <a:gd name="connsiteX8" fmla="*/ 874776 w 874775"/>
                <a:gd name="connsiteY8" fmla="*/ 189833 h 970502"/>
                <a:gd name="connsiteX9" fmla="*/ 437388 w 874775"/>
                <a:gd name="connsiteY9" fmla="*/ 0 h 970502"/>
                <a:gd name="connsiteX10" fmla="*/ 437388 w 874775"/>
                <a:gd name="connsiteY10" fmla="*/ 0 h 970502"/>
                <a:gd name="connsiteX11" fmla="*/ 549212 w 874775"/>
                <a:gd name="connsiteY11" fmla="*/ 386334 h 970502"/>
                <a:gd name="connsiteX12" fmla="*/ 437388 w 874775"/>
                <a:gd name="connsiteY12" fmla="*/ 274511 h 970502"/>
                <a:gd name="connsiteX13" fmla="*/ 325565 w 874775"/>
                <a:gd name="connsiteY13" fmla="*/ 386334 h 970502"/>
                <a:gd name="connsiteX14" fmla="*/ 394145 w 874775"/>
                <a:gd name="connsiteY14" fmla="*/ 489395 h 970502"/>
                <a:gd name="connsiteX15" fmla="*/ 368713 w 874775"/>
                <a:gd name="connsiteY15" fmla="*/ 650081 h 970502"/>
                <a:gd name="connsiteX16" fmla="*/ 506063 w 874775"/>
                <a:gd name="connsiteY16" fmla="*/ 650081 h 970502"/>
                <a:gd name="connsiteX17" fmla="*/ 480632 w 874775"/>
                <a:gd name="connsiteY17" fmla="*/ 489395 h 970502"/>
                <a:gd name="connsiteX18" fmla="*/ 549212 w 874775"/>
                <a:gd name="connsiteY18" fmla="*/ 386334 h 9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775" h="970502">
                  <a:moveTo>
                    <a:pt x="437388" y="82582"/>
                  </a:moveTo>
                  <a:cubicBezTo>
                    <a:pt x="532162" y="155353"/>
                    <a:pt x="646557" y="225838"/>
                    <a:pt x="806006" y="248222"/>
                  </a:cubicBezTo>
                  <a:cubicBezTo>
                    <a:pt x="776573" y="614267"/>
                    <a:pt x="661321" y="818007"/>
                    <a:pt x="437388" y="901732"/>
                  </a:cubicBezTo>
                  <a:cubicBezTo>
                    <a:pt x="213455" y="818007"/>
                    <a:pt x="98298" y="614267"/>
                    <a:pt x="68771" y="248317"/>
                  </a:cubicBezTo>
                  <a:cubicBezTo>
                    <a:pt x="228219" y="225838"/>
                    <a:pt x="342614" y="155448"/>
                    <a:pt x="437388" y="82677"/>
                  </a:cubicBezTo>
                  <a:moveTo>
                    <a:pt x="437388" y="95"/>
                  </a:moveTo>
                  <a:cubicBezTo>
                    <a:pt x="313468" y="100394"/>
                    <a:pt x="190595" y="179832"/>
                    <a:pt x="0" y="189833"/>
                  </a:cubicBezTo>
                  <a:cubicBezTo>
                    <a:pt x="20098" y="573881"/>
                    <a:pt x="123634" y="866204"/>
                    <a:pt x="437388" y="970502"/>
                  </a:cubicBezTo>
                  <a:cubicBezTo>
                    <a:pt x="751142" y="866204"/>
                    <a:pt x="854678" y="573881"/>
                    <a:pt x="874776" y="189833"/>
                  </a:cubicBezTo>
                  <a:cubicBezTo>
                    <a:pt x="684181" y="179832"/>
                    <a:pt x="561308" y="100394"/>
                    <a:pt x="437388" y="0"/>
                  </a:cubicBezTo>
                  <a:lnTo>
                    <a:pt x="437388" y="0"/>
                  </a:lnTo>
                  <a:close/>
                  <a:moveTo>
                    <a:pt x="549212" y="386334"/>
                  </a:moveTo>
                  <a:cubicBezTo>
                    <a:pt x="549212" y="324612"/>
                    <a:pt x="499205" y="274511"/>
                    <a:pt x="437388" y="274511"/>
                  </a:cubicBezTo>
                  <a:cubicBezTo>
                    <a:pt x="375571" y="274511"/>
                    <a:pt x="325565" y="324517"/>
                    <a:pt x="325565" y="386334"/>
                  </a:cubicBezTo>
                  <a:cubicBezTo>
                    <a:pt x="325565" y="432721"/>
                    <a:pt x="353854" y="472535"/>
                    <a:pt x="394145" y="489395"/>
                  </a:cubicBezTo>
                  <a:lnTo>
                    <a:pt x="368713" y="650081"/>
                  </a:lnTo>
                  <a:lnTo>
                    <a:pt x="506063" y="650081"/>
                  </a:lnTo>
                  <a:lnTo>
                    <a:pt x="480632" y="489395"/>
                  </a:lnTo>
                  <a:cubicBezTo>
                    <a:pt x="520922" y="472535"/>
                    <a:pt x="549212" y="432721"/>
                    <a:pt x="549212" y="386334"/>
                  </a:cubicBezTo>
                  <a:close/>
                </a:path>
              </a:pathLst>
            </a:custGeom>
            <a:solidFill>
              <a:srgbClr val="31926F"/>
            </a:solidFill>
            <a:ln w="9525" cap="flat">
              <a:noFill/>
              <a:prstDash val="solid"/>
              <a:miter/>
            </a:ln>
          </p:spPr>
          <p:txBody>
            <a:bodyPr rtlCol="0" anchor="ctr"/>
            <a:lstStyle/>
            <a:p>
              <a:endParaRPr lang="ja-JP" altLang="en-US"/>
            </a:p>
          </p:txBody>
        </p:sp>
      </p:grpSp>
      <p:sp>
        <p:nvSpPr>
          <p:cNvPr id="27" name="コンテンツ プレースホルダー 17">
            <a:extLst>
              <a:ext uri="{FF2B5EF4-FFF2-40B4-BE49-F238E27FC236}">
                <a16:creationId xmlns:a16="http://schemas.microsoft.com/office/drawing/2014/main" id="{B8880F4C-B63F-4C7E-AFDA-A3309217C911}"/>
              </a:ext>
            </a:extLst>
          </p:cNvPr>
          <p:cNvSpPr txBox="1">
            <a:spLocks/>
          </p:cNvSpPr>
          <p:nvPr/>
        </p:nvSpPr>
        <p:spPr>
          <a:xfrm>
            <a:off x="1521960" y="1766730"/>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●セキュリティリスクについて</a:t>
            </a:r>
          </a:p>
          <a:p>
            <a:pPr marL="0" indent="0" algn="just" fontAlgn="ctr">
              <a:lnSpc>
                <a:spcPct val="120000"/>
              </a:lnSpc>
              <a:spcBef>
                <a:spcPts val="0"/>
              </a:spcBef>
              <a:buNone/>
            </a:pPr>
            <a:r>
              <a:rPr lang="ja-JP" altLang="en-US" sz="1200" dirty="0"/>
              <a:t>　自治体ネットワークは、三層分離による境界防御を主としているが、リモートアクセスの増加により、境界内外の通信が増え、セキュリティリスクも増大している。そこで、境界内でも全てのデバイス，ユーザ，通信，ネットワークを監視し，認証・認可を行うゼロトラストという概念が注目されている。より高度なセキュリティ確保の観点から、リモートアクセスと併せて、ゼロトラストについても検討の余地がある。</a:t>
            </a:r>
          </a:p>
        </p:txBody>
      </p:sp>
    </p:spTree>
    <p:extLst>
      <p:ext uri="{BB962C8B-B14F-4D97-AF65-F5344CB8AC3E}">
        <p14:creationId xmlns:p14="http://schemas.microsoft.com/office/powerpoint/2010/main" val="133483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82</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4-17. </a:t>
            </a:r>
            <a:r>
              <a:rPr kumimoji="1" lang="ja-JP" altLang="en-US" dirty="0"/>
              <a:t>　　　　　 文書管理・電子決裁システム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施策⑰</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4351961"/>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865707"/>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7261861"/>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紙書類をスキャンして電子化したファイルを文書管理システム上で添付し、電子決裁システムで回議するようになっている。もともとデータで作成・受領等しているものは、データのまま文書管理システムに添付し決裁可能。令和</a:t>
            </a:r>
            <a:r>
              <a:rPr lang="en-US" altLang="ja-JP" sz="1200" dirty="0"/>
              <a:t>3</a:t>
            </a:r>
            <a:r>
              <a:rPr lang="ja-JP" altLang="en-US" sz="1200" dirty="0"/>
              <a:t>年（</a:t>
            </a:r>
            <a:r>
              <a:rPr lang="en-US" altLang="ja-JP" sz="1200" dirty="0"/>
              <a:t>2021</a:t>
            </a:r>
            <a:r>
              <a:rPr lang="ja-JP" altLang="en-US" sz="1200" dirty="0"/>
              <a:t>年）時点で、電子決裁の割合は全体の</a:t>
            </a:r>
            <a:r>
              <a:rPr lang="en-US" altLang="ja-JP" sz="1200" dirty="0"/>
              <a:t>8</a:t>
            </a:r>
            <a:r>
              <a:rPr lang="ja-JP" altLang="en-US" sz="1200" dirty="0"/>
              <a:t>割程度を占めている状況である。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2-1.(11)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ja-JP" altLang="en-US" sz="1200" dirty="0"/>
              <a:t>令和</a:t>
            </a:r>
            <a:r>
              <a:rPr lang="en-US" altLang="ja-JP" sz="1200" dirty="0"/>
              <a:t>3</a:t>
            </a:r>
            <a:r>
              <a:rPr lang="ja-JP" altLang="en-US" sz="1200" dirty="0"/>
              <a:t>年（</a:t>
            </a:r>
            <a:r>
              <a:rPr lang="en-US" altLang="ja-JP" sz="1200" dirty="0"/>
              <a:t>2021</a:t>
            </a:r>
            <a:r>
              <a:rPr lang="ja-JP" altLang="en-US" sz="1200" dirty="0"/>
              <a:t>年）</a:t>
            </a:r>
            <a:r>
              <a:rPr lang="en-US" altLang="ja-JP" sz="1200" dirty="0"/>
              <a:t>4</a:t>
            </a:r>
            <a:r>
              <a:rPr lang="ja-JP" altLang="en-US" sz="1200" dirty="0"/>
              <a:t>月より、文書事務や財務事務を電子決裁に移行。文書管理システムは、パンフレット等の冊子、個人情報が入った文書以外は全て保存する運用とし、電子決裁システムと連携させている。運用開始後の約</a:t>
            </a:r>
            <a:r>
              <a:rPr lang="en-US" altLang="ja-JP" sz="1200" dirty="0"/>
              <a:t>1</a:t>
            </a:r>
            <a:r>
              <a:rPr lang="ja-JP" altLang="en-US" sz="1200" dirty="0"/>
              <a:t>年間で、紙の使用量を購買量ベースで</a:t>
            </a:r>
            <a:r>
              <a:rPr lang="en-US" altLang="ja-JP" sz="1200" dirty="0"/>
              <a:t>30%</a:t>
            </a:r>
            <a:r>
              <a:rPr lang="ja-JP" altLang="en-US" sz="1200" dirty="0"/>
              <a:t>前後削減できた。</a:t>
            </a:r>
          </a:p>
        </p:txBody>
      </p:sp>
      <p:sp>
        <p:nvSpPr>
          <p:cNvPr id="18" name="テキスト ボックス 17">
            <a:extLst>
              <a:ext uri="{FF2B5EF4-FFF2-40B4-BE49-F238E27FC236}">
                <a16:creationId xmlns:a16="http://schemas.microsoft.com/office/drawing/2014/main" id="{8A90297A-4DEB-ABA2-90EF-C6C88FE8EAA3}"/>
              </a:ext>
            </a:extLst>
          </p:cNvPr>
          <p:cNvSpPr txBox="1"/>
          <p:nvPr/>
        </p:nvSpPr>
        <p:spPr>
          <a:xfrm>
            <a:off x="503216" y="3422102"/>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en-US" altLang="ja-JP" dirty="0"/>
              <a:t>*1 </a:t>
            </a:r>
            <a:r>
              <a:rPr lang="ja-JP" altLang="en-US" dirty="0"/>
              <a:t>「電子決裁移行加速化方針」内閣官房情報通信技術総合戦略室</a:t>
            </a:r>
            <a:r>
              <a:rPr lang="en-US" altLang="ja-JP" dirty="0"/>
              <a:t>Web</a:t>
            </a:r>
            <a:r>
              <a:rPr lang="ja-JP" altLang="en-US" dirty="0"/>
              <a:t>ページ、令和</a:t>
            </a:r>
            <a:r>
              <a:rPr lang="en-US" altLang="ja-JP" dirty="0"/>
              <a:t>5</a:t>
            </a:r>
            <a:r>
              <a:rPr lang="ja-JP" altLang="en-US" dirty="0"/>
              <a:t>年</a:t>
            </a:r>
            <a:r>
              <a:rPr lang="en-US" altLang="ja-JP" dirty="0"/>
              <a:t>8</a:t>
            </a:r>
            <a:r>
              <a:rPr lang="ja-JP" altLang="en-US" dirty="0"/>
              <a:t>月</a:t>
            </a:r>
            <a:r>
              <a:rPr lang="en-US" altLang="ja-JP" dirty="0"/>
              <a:t>31</a:t>
            </a:r>
            <a:r>
              <a:rPr lang="ja-JP" altLang="en-US" dirty="0"/>
              <a:t>日閲覧</a:t>
            </a:r>
            <a:endParaRPr lang="en-US" altLang="ja-JP" dirty="0"/>
          </a:p>
          <a:p>
            <a:pPr marL="0" indent="0" algn="l">
              <a:spcAft>
                <a:spcPts val="0"/>
              </a:spcAft>
              <a:buNone/>
            </a:pPr>
            <a:r>
              <a:rPr lang="ja-JP" altLang="en-US" dirty="0"/>
              <a:t>（</a:t>
            </a:r>
            <a:r>
              <a:rPr lang="en-US" altLang="ja-JP" dirty="0">
                <a:hlinkClick r:id="rId5"/>
              </a:rPr>
              <a:t>https://cio.go.jp/sites/default/files/uploads/documents/denshikessai_housin.pdf</a:t>
            </a:r>
            <a:r>
              <a:rPr lang="ja-JP" altLang="en-US" dirty="0"/>
              <a:t>）</a:t>
            </a:r>
            <a:endParaRPr lang="en-US" altLang="ja-JP" dirty="0"/>
          </a:p>
        </p:txBody>
      </p:sp>
      <p:sp>
        <p:nvSpPr>
          <p:cNvPr id="31" name="コンテンツ プレースホルダー 17">
            <a:extLst>
              <a:ext uri="{FF2B5EF4-FFF2-40B4-BE49-F238E27FC236}">
                <a16:creationId xmlns:a16="http://schemas.microsoft.com/office/drawing/2014/main" id="{16230658-0A75-62FB-37B4-741DE6E6BB95}"/>
              </a:ext>
            </a:extLst>
          </p:cNvPr>
          <p:cNvSpPr txBox="1">
            <a:spLocks/>
          </p:cNvSpPr>
          <p:nvPr/>
        </p:nvSpPr>
        <p:spPr>
          <a:xfrm>
            <a:off x="503196" y="4786782"/>
            <a:ext cx="2293686" cy="24622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fontAlgn="ctr">
              <a:lnSpc>
                <a:spcPct val="100000"/>
              </a:lnSpc>
              <a:spcBef>
                <a:spcPts val="0"/>
              </a:spcBef>
              <a:buNone/>
            </a:pPr>
            <a:r>
              <a:rPr lang="ja-JP" altLang="en-US" sz="1600" b="1" dirty="0"/>
              <a:t>庁舎建て替え時の留意点</a:t>
            </a:r>
          </a:p>
        </p:txBody>
      </p:sp>
      <p:sp>
        <p:nvSpPr>
          <p:cNvPr id="5" name="コンテンツ プレースホルダー 17">
            <a:extLst>
              <a:ext uri="{FF2B5EF4-FFF2-40B4-BE49-F238E27FC236}">
                <a16:creationId xmlns:a16="http://schemas.microsoft.com/office/drawing/2014/main" id="{5A8CA947-E197-3880-7458-D6B1E2A6B6D7}"/>
              </a:ext>
            </a:extLst>
          </p:cNvPr>
          <p:cNvSpPr txBox="1">
            <a:spLocks/>
          </p:cNvSpPr>
          <p:nvPr/>
        </p:nvSpPr>
        <p:spPr>
          <a:xfrm>
            <a:off x="1523203" y="5169654"/>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早期の導入及び活用促進</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柔軟な働き方や、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を推進する上で効果的な施策である。しかし、職員への浸透や既存文書の電子化は、長期間に渡ることが想定されるため、効果が表れるのに時間がかかる。新庁舎等の書庫の省スペース化を図る上でも、早い段階から推進し、効果を十分に発揮できるようにしておくことが望ましい。</a:t>
            </a:r>
          </a:p>
          <a:p>
            <a:pPr marL="0" indent="144000" algn="just" fontAlgn="ctr">
              <a:lnSpc>
                <a:spcPct val="120000"/>
              </a:lnSpc>
              <a:spcBef>
                <a:spcPts val="0"/>
              </a:spcBef>
              <a:buNone/>
            </a:pPr>
            <a:endParaRPr lang="ja-JP" altLang="en-US" sz="1200" dirty="0"/>
          </a:p>
        </p:txBody>
      </p:sp>
      <p:pic>
        <p:nvPicPr>
          <p:cNvPr id="24" name="図 23" descr="アイコン&#10;&#10;自動的に生成された説明">
            <a:extLst>
              <a:ext uri="{FF2B5EF4-FFF2-40B4-BE49-F238E27FC236}">
                <a16:creationId xmlns:a16="http://schemas.microsoft.com/office/drawing/2014/main" id="{7435E33A-132E-C62F-1C77-0CF11ED4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96" y="5443952"/>
            <a:ext cx="828000" cy="828000"/>
          </a:xfrm>
          <a:prstGeom prst="rect">
            <a:avLst/>
          </a:prstGeom>
        </p:spPr>
      </p:pic>
      <p:sp>
        <p:nvSpPr>
          <p:cNvPr id="19" name="コンテンツ プレースホルダー 17">
            <a:extLst>
              <a:ext uri="{FF2B5EF4-FFF2-40B4-BE49-F238E27FC236}">
                <a16:creationId xmlns:a16="http://schemas.microsoft.com/office/drawing/2014/main" id="{9A14303B-17EE-40BA-8EFC-9F5A51BBE0A5}"/>
              </a:ext>
            </a:extLst>
          </p:cNvPr>
          <p:cNvSpPr txBox="1">
            <a:spLocks/>
          </p:cNvSpPr>
          <p:nvPr/>
        </p:nvSpPr>
        <p:spPr>
          <a:xfrm>
            <a:off x="503196" y="1368000"/>
            <a:ext cx="6552000" cy="199439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柔軟な働き方の推進によって、リモートワークを行う機会が増えており、文書決裁が滞り、業務遂行に遅延が発生する場合がある。</a:t>
            </a:r>
          </a:p>
          <a:p>
            <a:pPr marL="0" indent="0" algn="just" fontAlgn="ctr">
              <a:lnSpc>
                <a:spcPct val="120000"/>
              </a:lnSpc>
              <a:spcBef>
                <a:spcPts val="0"/>
              </a:spcBef>
              <a:buNone/>
            </a:pPr>
            <a:r>
              <a:rPr lang="ja-JP" altLang="en-US" sz="1200" dirty="0"/>
              <a:t>　文書管理・電子決裁システムを導入することで、文書の収受から起案、回議、決裁、施行まで、一連の業務の電子化に対応し、業務の迅速化と効率化を図ることが可能となる。また、決裁資料を原則電子データで保管することにより、</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の促進にも繋がる。</a:t>
            </a:r>
          </a:p>
          <a:p>
            <a:pPr marL="0" indent="0" algn="just" fontAlgn="ctr">
              <a:lnSpc>
                <a:spcPct val="120000"/>
              </a:lnSpc>
              <a:spcBef>
                <a:spcPts val="0"/>
              </a:spcBef>
              <a:buNone/>
            </a:pPr>
            <a:r>
              <a:rPr lang="ja-JP" altLang="en-US" sz="1200" dirty="0"/>
              <a:t>　電子決裁への移行については、政府全体でも推進されており、「電子決裁移行加速化方針</a:t>
            </a:r>
            <a:r>
              <a:rPr lang="en-US" altLang="ja-JP" sz="1200" baseline="30000" dirty="0"/>
              <a:t>*1</a:t>
            </a:r>
            <a:r>
              <a:rPr lang="ja-JP" altLang="en-US" sz="1200" dirty="0"/>
              <a:t>」を定め、</a:t>
            </a:r>
            <a:r>
              <a:rPr lang="en-US" altLang="ja-JP" sz="1200" dirty="0"/>
              <a:t>2022</a:t>
            </a:r>
            <a:r>
              <a:rPr lang="ja-JP" altLang="en-US" sz="1200" dirty="0"/>
              <a:t>年度（令和</a:t>
            </a:r>
            <a:r>
              <a:rPr lang="en-US" altLang="ja-JP" sz="1200" dirty="0"/>
              <a:t>4</a:t>
            </a:r>
            <a:r>
              <a:rPr lang="ja-JP" altLang="en-US" sz="1200" dirty="0"/>
              <a:t>年度）に対応したところである。 「電子決裁移行加速化方針」には、推進に当たっての基本的な考え方や、電子化への困難要因ごとの対応方針が記されているため、参照されたい。</a:t>
            </a:r>
          </a:p>
        </p:txBody>
      </p:sp>
    </p:spTree>
    <p:extLst>
      <p:ext uri="{BB962C8B-B14F-4D97-AF65-F5344CB8AC3E}">
        <p14:creationId xmlns:p14="http://schemas.microsoft.com/office/powerpoint/2010/main" val="3565435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83</a:t>
            </a:fld>
            <a:endParaRPr kumimoji="1" lang="ja-JP" altLang="en-US" dirty="0"/>
          </a:p>
        </p:txBody>
      </p:sp>
      <p:sp>
        <p:nvSpPr>
          <p:cNvPr id="4" name="テキスト プレースホルダー 3">
            <a:extLst>
              <a:ext uri="{FF2B5EF4-FFF2-40B4-BE49-F238E27FC236}">
                <a16:creationId xmlns:a16="http://schemas.microsoft.com/office/drawing/2014/main" id="{51085C5D-CADF-2303-9A72-5E9DE77475E8}"/>
              </a:ext>
            </a:extLst>
          </p:cNvPr>
          <p:cNvSpPr>
            <a:spLocks noGrp="1"/>
          </p:cNvSpPr>
          <p:nvPr>
            <p:ph type="body" sz="quarter" idx="14"/>
          </p:nvPr>
        </p:nvSpPr>
        <p:spPr>
          <a:xfrm>
            <a:off x="4620380" y="361990"/>
            <a:ext cx="2435457" cy="332399"/>
          </a:xfrm>
        </p:spPr>
        <p:txBody>
          <a:bodyPr/>
          <a:lstStyle/>
          <a:p>
            <a:r>
              <a:rPr lang="en-US" altLang="ja-JP" dirty="0"/>
              <a:t>4-17.</a:t>
            </a:r>
            <a:r>
              <a:rPr lang="ja-JP" altLang="en-US" dirty="0"/>
              <a:t> 文書管理・電子決裁システム</a:t>
            </a:r>
          </a:p>
        </p:txBody>
      </p:sp>
      <p:grpSp>
        <p:nvGrpSpPr>
          <p:cNvPr id="24" name="グループ化 23">
            <a:extLst>
              <a:ext uri="{FF2B5EF4-FFF2-40B4-BE49-F238E27FC236}">
                <a16:creationId xmlns:a16="http://schemas.microsoft.com/office/drawing/2014/main" id="{E341D6BA-5BE2-D892-1A20-D9A5E4E6D913}"/>
              </a:ext>
            </a:extLst>
          </p:cNvPr>
          <p:cNvGrpSpPr/>
          <p:nvPr/>
        </p:nvGrpSpPr>
        <p:grpSpPr>
          <a:xfrm>
            <a:off x="503196" y="1370525"/>
            <a:ext cx="6552000" cy="252000"/>
            <a:chOff x="504000" y="5705617"/>
            <a:chExt cx="6552000" cy="252000"/>
          </a:xfrm>
        </p:grpSpPr>
        <p:sp>
          <p:nvSpPr>
            <p:cNvPr id="25" name="正方形/長方形 24">
              <a:extLst>
                <a:ext uri="{FF2B5EF4-FFF2-40B4-BE49-F238E27FC236}">
                  <a16:creationId xmlns:a16="http://schemas.microsoft.com/office/drawing/2014/main" id="{43A9718E-5ACC-AE5E-083F-359A86D70136}"/>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0BEF4016-2BE2-2A30-F475-66D7C7DCE0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7" name="コンテンツ プレースホルダー 17">
            <a:extLst>
              <a:ext uri="{FF2B5EF4-FFF2-40B4-BE49-F238E27FC236}">
                <a16:creationId xmlns:a16="http://schemas.microsoft.com/office/drawing/2014/main" id="{3D2DB091-43AB-9B2B-7327-6F957DC0902D}"/>
              </a:ext>
            </a:extLst>
          </p:cNvPr>
          <p:cNvSpPr txBox="1">
            <a:spLocks/>
          </p:cNvSpPr>
          <p:nvPr/>
        </p:nvSpPr>
        <p:spPr>
          <a:xfrm>
            <a:off x="503196" y="174371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文書管理・電子決裁システムを検討するに当たっては、当該施策と関連性が高い以下の戦略についても参照されたい。</a:t>
            </a:r>
          </a:p>
        </p:txBody>
      </p:sp>
      <p:grpSp>
        <p:nvGrpSpPr>
          <p:cNvPr id="18" name="グループ化 17">
            <a:extLst>
              <a:ext uri="{FF2B5EF4-FFF2-40B4-BE49-F238E27FC236}">
                <a16:creationId xmlns:a16="http://schemas.microsoft.com/office/drawing/2014/main" id="{ED6EEEA0-963A-6356-548A-4961676FDFDD}"/>
              </a:ext>
            </a:extLst>
          </p:cNvPr>
          <p:cNvGrpSpPr/>
          <p:nvPr/>
        </p:nvGrpSpPr>
        <p:grpSpPr>
          <a:xfrm>
            <a:off x="504000" y="2344213"/>
            <a:ext cx="6552000" cy="919258"/>
            <a:chOff x="504000" y="5067093"/>
            <a:chExt cx="6552000" cy="919258"/>
          </a:xfrm>
        </p:grpSpPr>
        <p:sp>
          <p:nvSpPr>
            <p:cNvPr id="19" name="正方形/長方形 18">
              <a:extLst>
                <a:ext uri="{FF2B5EF4-FFF2-40B4-BE49-F238E27FC236}">
                  <a16:creationId xmlns:a16="http://schemas.microsoft.com/office/drawing/2014/main" id="{76C0A7F8-BB5B-1323-496A-0478B7C1A400}"/>
                </a:ext>
              </a:extLst>
            </p:cNvPr>
            <p:cNvSpPr/>
            <p:nvPr/>
          </p:nvSpPr>
          <p:spPr>
            <a:xfrm>
              <a:off x="504000" y="5067093"/>
              <a:ext cx="6552000" cy="919258"/>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柔軟な働き方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endParaRPr kumimoji="1" lang="en-US" altLang="zh-TW" sz="1200" b="1" dirty="0">
                <a:solidFill>
                  <a:schemeClr val="tx1"/>
                </a:solidFill>
                <a:latin typeface="BIZ UDPゴシック" panose="020B0400000000000000" pitchFamily="50" charset="-128"/>
                <a:ea typeface="BIZ UDPゴシック" panose="020B0400000000000000" pitchFamily="50" charset="-128"/>
              </a:endParaRPr>
            </a:p>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B72A5D99-95D7-E19F-40BD-3FEDD7D249B3}"/>
                </a:ext>
              </a:extLst>
            </p:cNvPr>
            <p:cNvSpPr/>
            <p:nvPr/>
          </p:nvSpPr>
          <p:spPr>
            <a:xfrm>
              <a:off x="669615" y="5169889"/>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AA66547E-2782-A463-981F-FBD28018A02F}"/>
                </a:ext>
              </a:extLst>
            </p:cNvPr>
            <p:cNvSpPr/>
            <p:nvPr/>
          </p:nvSpPr>
          <p:spPr>
            <a:xfrm>
              <a:off x="669615" y="5605402"/>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524126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84</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4-18. </a:t>
            </a:r>
            <a:r>
              <a:rPr kumimoji="1" lang="ja-JP" altLang="en-US" dirty="0"/>
              <a:t>　　　　　 会議室設備</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施策⑱</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やオンライン会議の普及に伴い、会議室設備の充実が求められている。紙資料配布の替わりにモニターを設置して電子データで共有したり、デジタルホワイトボードを導入してリモート参加者にもアイデアを共有できるようにしたり、カメラ・マイクを設置して会議室での参加者とリモート参加者のコミュニケーションを円滑にする工夫が必要である。</a:t>
            </a:r>
          </a:p>
          <a:p>
            <a:pPr marL="0" indent="144000" algn="just" fontAlgn="ctr">
              <a:lnSpc>
                <a:spcPct val="120000"/>
              </a:lnSpc>
              <a:spcBef>
                <a:spcPts val="0"/>
              </a:spcBef>
              <a:buNone/>
            </a:pPr>
            <a:r>
              <a:rPr lang="ja-JP" altLang="en-US" sz="1200" dirty="0"/>
              <a:t>また、会議室の予約が取りづらい、会議室の予約は埋まっているのに実際には使われていないなど、会議室の効率的な運用に課題がある場合には、会議室予約管理システムを導入して、利用開始時刻を過ぎても会議室が利用されていない場合には自動でキャンセルしたり、会議室に備え付けの端末からその場で予約ができるようにするなどの対策が効果的である。</a:t>
            </a:r>
          </a:p>
          <a:p>
            <a:pPr marL="0" indent="144000" algn="just" fontAlgn="ctr">
              <a:lnSpc>
                <a:spcPct val="120000"/>
              </a:lnSpc>
              <a:spcBef>
                <a:spcPts val="0"/>
              </a:spcBef>
              <a:buNone/>
            </a:pPr>
            <a:r>
              <a:rPr lang="ja-JP" altLang="en-US" sz="1200" dirty="0"/>
              <a:t>ここでは、会議室設備を充実させるに当たって、議論を進める中での工夫や留意点について述べる。</a:t>
            </a:r>
          </a:p>
        </p:txBody>
      </p:sp>
      <p:sp>
        <p:nvSpPr>
          <p:cNvPr id="30" name="コンテンツ プレースホルダー 17">
            <a:extLst>
              <a:ext uri="{FF2B5EF4-FFF2-40B4-BE49-F238E27FC236}">
                <a16:creationId xmlns:a16="http://schemas.microsoft.com/office/drawing/2014/main" id="{255E7D6D-8CF4-3927-DDC9-B20978F93A42}"/>
              </a:ext>
            </a:extLst>
          </p:cNvPr>
          <p:cNvSpPr txBox="1">
            <a:spLocks/>
          </p:cNvSpPr>
          <p:nvPr/>
        </p:nvSpPr>
        <p:spPr>
          <a:xfrm>
            <a:off x="503196" y="4260921"/>
            <a:ext cx="4666173"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会議室では、会議、打合せ、プレゼンテーション、ブレインストーミングなど様々な用途で利用されるため、規模や形状、レイアウト、必要な設備は様々である。</a:t>
            </a:r>
          </a:p>
          <a:p>
            <a:pPr marL="0" indent="144000" algn="just" fontAlgn="ctr">
              <a:lnSpc>
                <a:spcPct val="120000"/>
              </a:lnSpc>
              <a:spcBef>
                <a:spcPts val="0"/>
              </a:spcBef>
              <a:buNone/>
            </a:pPr>
            <a:r>
              <a:rPr lang="ja-JP" altLang="en-US" sz="1200" dirty="0"/>
              <a:t>用途に合わせた会議室の設計に合わせて、モニターの大きさや数、カメラ・マイクの数や配置を検討する必要がある。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91064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570049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6096646"/>
            <a:ext cx="6552000" cy="2215991"/>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会議室にモニターやスクリーンを設置する他、試験導入で作業スペースに小型モニターを設置して、簡単な会議ができるように取り組んでいる。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）兵庫県伊丹市</a:t>
            </a:r>
          </a:p>
          <a:p>
            <a:pPr marL="0" indent="144000" algn="just" fontAlgn="ctr">
              <a:lnSpc>
                <a:spcPct val="120000"/>
              </a:lnSpc>
              <a:spcBef>
                <a:spcPts val="0"/>
              </a:spcBef>
              <a:buNone/>
            </a:pPr>
            <a:r>
              <a:rPr lang="ja-JP" altLang="en-US" sz="1200" dirty="0"/>
              <a:t>全ての会議室にモニターを設置し、</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による会議が開催できるようにしている。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 </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会議室の予約管理システムを導入し、会議室の入口脇に設置した端末やスケジュールから予約することができる。</a:t>
            </a:r>
          </a:p>
        </p:txBody>
      </p:sp>
      <p:grpSp>
        <p:nvGrpSpPr>
          <p:cNvPr id="22" name="グループ化 21">
            <a:extLst>
              <a:ext uri="{FF2B5EF4-FFF2-40B4-BE49-F238E27FC236}">
                <a16:creationId xmlns:a16="http://schemas.microsoft.com/office/drawing/2014/main" id="{12E1958F-8418-68F2-E691-D319BAB5E48C}"/>
              </a:ext>
            </a:extLst>
          </p:cNvPr>
          <p:cNvGrpSpPr/>
          <p:nvPr/>
        </p:nvGrpSpPr>
        <p:grpSpPr>
          <a:xfrm>
            <a:off x="503196" y="8655886"/>
            <a:ext cx="6552000" cy="252000"/>
            <a:chOff x="504000" y="5705617"/>
            <a:chExt cx="6552000" cy="252000"/>
          </a:xfrm>
        </p:grpSpPr>
        <p:sp>
          <p:nvSpPr>
            <p:cNvPr id="23" name="正方形/長方形 22">
              <a:extLst>
                <a:ext uri="{FF2B5EF4-FFF2-40B4-BE49-F238E27FC236}">
                  <a16:creationId xmlns:a16="http://schemas.microsoft.com/office/drawing/2014/main" id="{EB993EE5-2582-F74E-9661-094ACD232788}"/>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B297417F-1A3D-300C-D633-D1C495FC05C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26" name="コンテンツ プレースホルダー 17">
            <a:extLst>
              <a:ext uri="{FF2B5EF4-FFF2-40B4-BE49-F238E27FC236}">
                <a16:creationId xmlns:a16="http://schemas.microsoft.com/office/drawing/2014/main" id="{7E5EA528-EE4C-FFC0-4B0D-77752BA3809A}"/>
              </a:ext>
            </a:extLst>
          </p:cNvPr>
          <p:cNvSpPr txBox="1">
            <a:spLocks/>
          </p:cNvSpPr>
          <p:nvPr/>
        </p:nvSpPr>
        <p:spPr>
          <a:xfrm>
            <a:off x="503196" y="902516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会議室設備を検討するに当たっては、当該施策と関連性が高い以下の戦略についても参照されたい。</a:t>
            </a:r>
          </a:p>
        </p:txBody>
      </p:sp>
      <p:pic>
        <p:nvPicPr>
          <p:cNvPr id="6" name="Picture 2">
            <a:extLst>
              <a:ext uri="{FF2B5EF4-FFF2-40B4-BE49-F238E27FC236}">
                <a16:creationId xmlns:a16="http://schemas.microsoft.com/office/drawing/2014/main" id="{9858E6D7-51F5-0346-9C37-52FC3DB37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369" y="4260921"/>
            <a:ext cx="1848360" cy="115479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9AC96A3F-F4C3-AEB3-64D9-60C023BA5286}"/>
              </a:ext>
            </a:extLst>
          </p:cNvPr>
          <p:cNvGrpSpPr/>
          <p:nvPr/>
        </p:nvGrpSpPr>
        <p:grpSpPr>
          <a:xfrm>
            <a:off x="504000" y="9625029"/>
            <a:ext cx="6552000" cy="476060"/>
            <a:chOff x="504000" y="9510729"/>
            <a:chExt cx="6552000" cy="476060"/>
          </a:xfrm>
        </p:grpSpPr>
        <p:sp>
          <p:nvSpPr>
            <p:cNvPr id="28" name="正方形/長方形 27">
              <a:extLst>
                <a:ext uri="{FF2B5EF4-FFF2-40B4-BE49-F238E27FC236}">
                  <a16:creationId xmlns:a16="http://schemas.microsoft.com/office/drawing/2014/main" id="{C942DF0C-4376-2303-F803-341EC7B2A169}"/>
                </a:ext>
              </a:extLst>
            </p:cNvPr>
            <p:cNvSpPr/>
            <p:nvPr/>
          </p:nvSpPr>
          <p:spPr>
            <a:xfrm>
              <a:off x="504000" y="951072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22FBC99C-15E7-C615-C58C-93E2FA34AED1}"/>
                </a:ext>
              </a:extLst>
            </p:cNvPr>
            <p:cNvSpPr/>
            <p:nvPr/>
          </p:nvSpPr>
          <p:spPr>
            <a:xfrm>
              <a:off x="669600" y="9608400"/>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テキスト ボックス 4">
            <a:extLst>
              <a:ext uri="{FF2B5EF4-FFF2-40B4-BE49-F238E27FC236}">
                <a16:creationId xmlns:a16="http://schemas.microsoft.com/office/drawing/2014/main" id="{4600E2CA-E5A3-81D7-DAC8-4647275C05CF}"/>
              </a:ext>
            </a:extLst>
          </p:cNvPr>
          <p:cNvSpPr txBox="1"/>
          <p:nvPr/>
        </p:nvSpPr>
        <p:spPr>
          <a:xfrm>
            <a:off x="5223368" y="5409900"/>
            <a:ext cx="1831827" cy="738664"/>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a:t>
            </a:r>
            <a:r>
              <a:rPr lang="en-US" altLang="ja-JP" dirty="0"/>
              <a:t>2023</a:t>
            </a:r>
            <a:r>
              <a:rPr lang="ja-JP" altLang="en-US" dirty="0"/>
              <a:t>年版コクヨ総合カタログ」</a:t>
            </a:r>
            <a:r>
              <a:rPr lang="en-US" altLang="ja-JP" dirty="0"/>
              <a:t>P231</a:t>
            </a:r>
            <a:r>
              <a:rPr lang="ja-JP" altLang="en-US" dirty="0"/>
              <a:t>、コクヨ</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20</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https://cata.kokuyo.com/iportal/oc.do?v=KKYF1401&amp;c=2023-SG</a:t>
            </a:r>
            <a:r>
              <a:rPr lang="ja-JP" altLang="en-US" dirty="0"/>
              <a:t>）</a:t>
            </a:r>
            <a:endParaRPr lang="en-US" altLang="ja-JP" dirty="0"/>
          </a:p>
        </p:txBody>
      </p:sp>
    </p:spTree>
    <p:extLst>
      <p:ext uri="{BB962C8B-B14F-4D97-AF65-F5344CB8AC3E}">
        <p14:creationId xmlns:p14="http://schemas.microsoft.com/office/powerpoint/2010/main" val="8798178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4-19. </a:t>
            </a:r>
            <a:r>
              <a:rPr kumimoji="1" lang="ja-JP" altLang="en-US" dirty="0"/>
              <a:t>　　　　　 </a:t>
            </a:r>
            <a:r>
              <a:rPr kumimoji="1" lang="zh-TW" altLang="en-US" dirty="0"/>
              <a:t>複合機配置適正化</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施策⑲</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の推進に当たっては、既存の保管されている資料（ストック）を減らすだけでなく、これから発生する資料（フロー）を減らしたり、溜めこまないための工夫が必要である。</a:t>
            </a:r>
          </a:p>
          <a:p>
            <a:pPr marL="0" indent="144000" algn="just" fontAlgn="ctr">
              <a:lnSpc>
                <a:spcPct val="120000"/>
              </a:lnSpc>
              <a:spcBef>
                <a:spcPts val="0"/>
              </a:spcBef>
              <a:buNone/>
            </a:pPr>
            <a:r>
              <a:rPr lang="ja-JP" altLang="en-US" sz="1200" dirty="0"/>
              <a:t>紙の出力に必要な複合機の台数を従来より減らしたり、執務空間から離れた場所に複合機を設置するなど、業務に支障の無い範囲で印刷しにくい状況を作り出し、習慣的に印刷していたものを減らす工夫が考えられ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012121"/>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5876387"/>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6272541"/>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5</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）東京都渋谷区</a:t>
            </a:r>
          </a:p>
          <a:p>
            <a:pPr marL="0" indent="144000" algn="just" fontAlgn="ctr">
              <a:lnSpc>
                <a:spcPct val="120000"/>
              </a:lnSpc>
              <a:spcBef>
                <a:spcPts val="0"/>
              </a:spcBef>
              <a:buNone/>
            </a:pPr>
            <a:r>
              <a:rPr lang="ja-JP" altLang="en-US" sz="1200" dirty="0"/>
              <a:t>複合機の設置台数を旧庁舎と比較して削減している。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9</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）神奈川県川崎市、（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）兵庫県伊丹市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職員が自然と集まりやすい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マグネットスペース</a:t>
            </a:r>
            <a:r>
              <a:rPr lang="ja-JP" altLang="en-US" sz="1200" dirty="0"/>
              <a:t>を用意して、複合機を設置している。</a:t>
            </a:r>
            <a:endParaRPr lang="en-US" altLang="ja-JP" sz="1200" dirty="0"/>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408205"/>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複合機の必要台数の設定</a:t>
            </a:r>
          </a:p>
          <a:p>
            <a:pPr marL="0" indent="144000" algn="just" fontAlgn="ctr">
              <a:lnSpc>
                <a:spcPct val="120000"/>
              </a:lnSpc>
              <a:spcBef>
                <a:spcPts val="0"/>
              </a:spcBef>
              <a:buNone/>
            </a:pPr>
            <a:r>
              <a:rPr lang="ja-JP" altLang="en-US" sz="1200" dirty="0"/>
              <a:t>複合機の必要台数については、課に</a:t>
            </a:r>
            <a:r>
              <a:rPr lang="en-US" altLang="ja-JP" sz="1200" dirty="0"/>
              <a:t>1</a:t>
            </a:r>
            <a:r>
              <a:rPr lang="ja-JP" altLang="en-US" sz="1200" dirty="0"/>
              <a:t>台といった画一的な設定ではなく、部署ごとの業務の性質や、</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に向けた紙削減の目標を踏まえた、必要台数の算定が必要である。</a:t>
            </a:r>
          </a:p>
          <a:p>
            <a:pPr marL="0" indent="0" algn="just" fontAlgn="ctr">
              <a:lnSpc>
                <a:spcPct val="120000"/>
              </a:lnSpc>
              <a:spcBef>
                <a:spcPts val="0"/>
              </a:spcBef>
              <a:buNone/>
            </a:pPr>
            <a:endParaRPr lang="ja-JP" altLang="en-US" sz="1200" dirty="0"/>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27770" y="4409617"/>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レイアウトの検討</a:t>
            </a:r>
          </a:p>
          <a:p>
            <a:pPr marL="0" indent="144000" algn="just" fontAlgn="ctr">
              <a:lnSpc>
                <a:spcPct val="120000"/>
              </a:lnSpc>
              <a:spcBef>
                <a:spcPts val="0"/>
              </a:spcBef>
              <a:buNone/>
            </a:pPr>
            <a:r>
              <a:rPr lang="ja-JP" altLang="en-US" sz="1200" dirty="0"/>
              <a:t>複合機の必要台数をフロア内に配置するためのレイアウト検討を行う。印刷に付随して発生する作業を行えるように作業スペースも確保することが望ましい。また、</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lang="ja-JP" altLang="en-US" sz="1200" dirty="0"/>
              <a:t>の推進やコミュニケーションの観点からの検討も考えられる。</a:t>
            </a:r>
            <a:endParaRPr lang="en-US" altLang="ja-JP" sz="1200" dirty="0"/>
          </a:p>
          <a:p>
            <a:pPr marL="0" indent="144000" algn="just" fontAlgn="ctr">
              <a:lnSpc>
                <a:spcPct val="120000"/>
              </a:lnSpc>
              <a:spcBef>
                <a:spcPts val="0"/>
              </a:spcBef>
              <a:buNone/>
            </a:pPr>
            <a:r>
              <a:rPr lang="ja-JP" altLang="en-US" sz="1200" dirty="0"/>
              <a:t>概ねの配置が決まったら、電源と</a:t>
            </a:r>
            <a:r>
              <a:rPr lang="en-US" altLang="ja-JP" sz="1200" dirty="0"/>
              <a:t>LAN</a:t>
            </a:r>
            <a:r>
              <a:rPr lang="ja-JP" altLang="en-US" sz="1200" dirty="0"/>
              <a:t>の配線についても検討を行う。</a:t>
            </a:r>
          </a:p>
        </p:txBody>
      </p:sp>
      <p:grpSp>
        <p:nvGrpSpPr>
          <p:cNvPr id="39" name="グループ化 38">
            <a:extLst>
              <a:ext uri="{FF2B5EF4-FFF2-40B4-BE49-F238E27FC236}">
                <a16:creationId xmlns:a16="http://schemas.microsoft.com/office/drawing/2014/main" id="{CAAA7A43-96AC-B8C7-3FD8-A53241AB04A8}"/>
              </a:ext>
            </a:extLst>
          </p:cNvPr>
          <p:cNvGrpSpPr/>
          <p:nvPr/>
        </p:nvGrpSpPr>
        <p:grpSpPr>
          <a:xfrm>
            <a:off x="503196" y="7724341"/>
            <a:ext cx="6552000" cy="252000"/>
            <a:chOff x="504000" y="5705617"/>
            <a:chExt cx="6552000" cy="252000"/>
          </a:xfrm>
        </p:grpSpPr>
        <p:sp>
          <p:nvSpPr>
            <p:cNvPr id="40" name="正方形/長方形 39">
              <a:extLst>
                <a:ext uri="{FF2B5EF4-FFF2-40B4-BE49-F238E27FC236}">
                  <a16:creationId xmlns:a16="http://schemas.microsoft.com/office/drawing/2014/main" id="{27B3B546-617B-BE4D-369F-E6CF0E3549C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1" name="テキスト ボックス 40">
              <a:extLst>
                <a:ext uri="{FF2B5EF4-FFF2-40B4-BE49-F238E27FC236}">
                  <a16:creationId xmlns:a16="http://schemas.microsoft.com/office/drawing/2014/main" id="{B0699042-C91C-8C13-F4A6-93325B10F7A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42" name="コンテンツ プレースホルダー 17">
            <a:extLst>
              <a:ext uri="{FF2B5EF4-FFF2-40B4-BE49-F238E27FC236}">
                <a16:creationId xmlns:a16="http://schemas.microsoft.com/office/drawing/2014/main" id="{91B5BA0F-3847-8D6D-0DC1-5FBA77788A05}"/>
              </a:ext>
            </a:extLst>
          </p:cNvPr>
          <p:cNvSpPr txBox="1">
            <a:spLocks/>
          </p:cNvSpPr>
          <p:nvPr/>
        </p:nvSpPr>
        <p:spPr>
          <a:xfrm>
            <a:off x="503196" y="8093615"/>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複合機配置適正化を検討するに当たっては、当該施策と関連性が高い以下の戦略についても参照されたい。</a:t>
            </a:r>
          </a:p>
        </p:txBody>
      </p:sp>
      <p:grpSp>
        <p:nvGrpSpPr>
          <p:cNvPr id="44" name="グループ化 43">
            <a:extLst>
              <a:ext uri="{FF2B5EF4-FFF2-40B4-BE49-F238E27FC236}">
                <a16:creationId xmlns:a16="http://schemas.microsoft.com/office/drawing/2014/main" id="{2CD3AC63-ECE6-316C-DEDD-772CB4B6D15B}"/>
              </a:ext>
            </a:extLst>
          </p:cNvPr>
          <p:cNvGrpSpPr/>
          <p:nvPr/>
        </p:nvGrpSpPr>
        <p:grpSpPr>
          <a:xfrm>
            <a:off x="504000" y="8693484"/>
            <a:ext cx="6552000" cy="476060"/>
            <a:chOff x="504000" y="9510729"/>
            <a:chExt cx="6552000" cy="476060"/>
          </a:xfrm>
        </p:grpSpPr>
        <p:sp>
          <p:nvSpPr>
            <p:cNvPr id="45" name="正方形/長方形 44">
              <a:extLst>
                <a:ext uri="{FF2B5EF4-FFF2-40B4-BE49-F238E27FC236}">
                  <a16:creationId xmlns:a16="http://schemas.microsoft.com/office/drawing/2014/main" id="{DD6FDEF2-2926-BF28-8598-BFC181B4CDE8}"/>
                </a:ext>
              </a:extLst>
            </p:cNvPr>
            <p:cNvSpPr/>
            <p:nvPr/>
          </p:nvSpPr>
          <p:spPr>
            <a:xfrm>
              <a:off x="504000" y="951072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F5049EE1-39FF-8158-811C-7916C188FC36}"/>
                </a:ext>
              </a:extLst>
            </p:cNvPr>
            <p:cNvSpPr/>
            <p:nvPr/>
          </p:nvSpPr>
          <p:spPr>
            <a:xfrm>
              <a:off x="669600" y="9608400"/>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pic>
        <p:nvPicPr>
          <p:cNvPr id="8" name="図 7" descr="アイコン&#10;&#10;自動的に生成された説明">
            <a:extLst>
              <a:ext uri="{FF2B5EF4-FFF2-40B4-BE49-F238E27FC236}">
                <a16:creationId xmlns:a16="http://schemas.microsoft.com/office/drawing/2014/main" id="{6809EE0C-596A-5CB2-00D3-4FD11DEF0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43" y="3443727"/>
            <a:ext cx="828000" cy="828000"/>
          </a:xfrm>
          <a:prstGeom prst="rect">
            <a:avLst/>
          </a:prstGeom>
        </p:spPr>
      </p:pic>
      <p:pic>
        <p:nvPicPr>
          <p:cNvPr id="12" name="図 11" descr="アイコン&#10;&#10;中程度の精度で自動的に生成された説明">
            <a:extLst>
              <a:ext uri="{FF2B5EF4-FFF2-40B4-BE49-F238E27FC236}">
                <a16:creationId xmlns:a16="http://schemas.microsoft.com/office/drawing/2014/main" id="{239A8070-650E-9D8C-EA8A-4589E09567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43" y="4571852"/>
            <a:ext cx="828000" cy="828000"/>
          </a:xfrm>
          <a:prstGeom prst="rect">
            <a:avLst/>
          </a:prstGeom>
        </p:spPr>
      </p:pic>
    </p:spTree>
    <p:extLst>
      <p:ext uri="{BB962C8B-B14F-4D97-AF65-F5344CB8AC3E}">
        <p14:creationId xmlns:p14="http://schemas.microsoft.com/office/powerpoint/2010/main" val="32333671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86</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4-20. </a:t>
            </a:r>
            <a:r>
              <a:rPr kumimoji="1" lang="ja-JP" altLang="en-US" dirty="0"/>
              <a:t>　　　　　 書庫</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施策⑳</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19729" y="2914930"/>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19729" y="6571676"/>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19729" y="696783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p>
          <a:p>
            <a:pPr marL="0" indent="144000" algn="just" fontAlgn="ctr">
              <a:lnSpc>
                <a:spcPct val="120000"/>
              </a:lnSpc>
              <a:spcBef>
                <a:spcPts val="0"/>
              </a:spcBef>
              <a:buNone/>
            </a:pPr>
            <a:r>
              <a:rPr lang="ja-JP" altLang="en-US" sz="1200" dirty="0"/>
              <a:t>新庁舎では書庫のスペースが限られたため、文書量調査をして、特に文書量の多い部署と個別に相談しながら削減を図っている。</a:t>
            </a:r>
            <a:endParaRPr lang="en-US" altLang="ja-JP" sz="1200" dirty="0"/>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38493" y="3311014"/>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書架の選択</a:t>
            </a:r>
          </a:p>
          <a:p>
            <a:pPr marL="0" indent="144000" algn="just" fontAlgn="ctr">
              <a:lnSpc>
                <a:spcPct val="120000"/>
              </a:lnSpc>
              <a:spcBef>
                <a:spcPts val="0"/>
              </a:spcBef>
              <a:buNone/>
            </a:pPr>
            <a:r>
              <a:rPr lang="ja-JP" altLang="en-US" sz="1200" dirty="0"/>
              <a:t>収納物のサイズに合わせた書架を選択する。書架に扉が付いているものや、引き出しが付いているものを選択した場合には、通路幅に加えて開閉に必要なスペースの確保が必要である。</a:t>
            </a:r>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38493" y="4425332"/>
            <a:ext cx="5533235"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室内環境の整備</a:t>
            </a:r>
          </a:p>
          <a:p>
            <a:pPr marL="0" indent="144000" algn="just" fontAlgn="ctr">
              <a:lnSpc>
                <a:spcPct val="120000"/>
              </a:lnSpc>
              <a:spcBef>
                <a:spcPts val="0"/>
              </a:spcBef>
              <a:buNone/>
            </a:pPr>
            <a:r>
              <a:rPr lang="ja-JP" altLang="en-US" sz="1200" dirty="0"/>
              <a:t>長期間の保管を想定する場合は、紙資料の劣化を防ぐため、日射を防いだり、カビの発生を抑えるなど、保存環境を考慮した設備の導入が必要である。</a:t>
            </a:r>
          </a:p>
        </p:txBody>
      </p:sp>
      <p:grpSp>
        <p:nvGrpSpPr>
          <p:cNvPr id="39" name="グループ化 38">
            <a:extLst>
              <a:ext uri="{FF2B5EF4-FFF2-40B4-BE49-F238E27FC236}">
                <a16:creationId xmlns:a16="http://schemas.microsoft.com/office/drawing/2014/main" id="{CAAA7A43-96AC-B8C7-3FD8-A53241AB04A8}"/>
              </a:ext>
            </a:extLst>
          </p:cNvPr>
          <p:cNvGrpSpPr/>
          <p:nvPr/>
        </p:nvGrpSpPr>
        <p:grpSpPr>
          <a:xfrm>
            <a:off x="519729" y="7992910"/>
            <a:ext cx="6552000" cy="252000"/>
            <a:chOff x="504000" y="5705617"/>
            <a:chExt cx="6552000" cy="252000"/>
          </a:xfrm>
        </p:grpSpPr>
        <p:sp>
          <p:nvSpPr>
            <p:cNvPr id="40" name="正方形/長方形 39">
              <a:extLst>
                <a:ext uri="{FF2B5EF4-FFF2-40B4-BE49-F238E27FC236}">
                  <a16:creationId xmlns:a16="http://schemas.microsoft.com/office/drawing/2014/main" id="{27B3B546-617B-BE4D-369F-E6CF0E3549C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41" name="テキスト ボックス 40">
              <a:extLst>
                <a:ext uri="{FF2B5EF4-FFF2-40B4-BE49-F238E27FC236}">
                  <a16:creationId xmlns:a16="http://schemas.microsoft.com/office/drawing/2014/main" id="{B0699042-C91C-8C13-F4A6-93325B10F7A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42" name="コンテンツ プレースホルダー 17">
            <a:extLst>
              <a:ext uri="{FF2B5EF4-FFF2-40B4-BE49-F238E27FC236}">
                <a16:creationId xmlns:a16="http://schemas.microsoft.com/office/drawing/2014/main" id="{91B5BA0F-3847-8D6D-0DC1-5FBA77788A05}"/>
              </a:ext>
            </a:extLst>
          </p:cNvPr>
          <p:cNvSpPr txBox="1">
            <a:spLocks/>
          </p:cNvSpPr>
          <p:nvPr/>
        </p:nvSpPr>
        <p:spPr>
          <a:xfrm>
            <a:off x="519729" y="8362184"/>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書庫を検討するに当たっては、当該施策と関連性が高い以下の戦略についても参照されたい。</a:t>
            </a:r>
          </a:p>
        </p:txBody>
      </p:sp>
      <p:grpSp>
        <p:nvGrpSpPr>
          <p:cNvPr id="44" name="グループ化 43">
            <a:extLst>
              <a:ext uri="{FF2B5EF4-FFF2-40B4-BE49-F238E27FC236}">
                <a16:creationId xmlns:a16="http://schemas.microsoft.com/office/drawing/2014/main" id="{2CD3AC63-ECE6-316C-DEDD-772CB4B6D15B}"/>
              </a:ext>
            </a:extLst>
          </p:cNvPr>
          <p:cNvGrpSpPr/>
          <p:nvPr/>
        </p:nvGrpSpPr>
        <p:grpSpPr>
          <a:xfrm>
            <a:off x="520533" y="8771553"/>
            <a:ext cx="6552000" cy="476060"/>
            <a:chOff x="504000" y="9510729"/>
            <a:chExt cx="6552000" cy="476060"/>
          </a:xfrm>
        </p:grpSpPr>
        <p:sp>
          <p:nvSpPr>
            <p:cNvPr id="45" name="正方形/長方形 44">
              <a:extLst>
                <a:ext uri="{FF2B5EF4-FFF2-40B4-BE49-F238E27FC236}">
                  <a16:creationId xmlns:a16="http://schemas.microsoft.com/office/drawing/2014/main" id="{DD6FDEF2-2926-BF28-8598-BFC181B4CDE8}"/>
                </a:ext>
              </a:extLst>
            </p:cNvPr>
            <p:cNvSpPr/>
            <p:nvPr/>
          </p:nvSpPr>
          <p:spPr>
            <a:xfrm>
              <a:off x="504000" y="951072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F5049EE1-39FF-8158-811C-7916C188FC36}"/>
                </a:ext>
              </a:extLst>
            </p:cNvPr>
            <p:cNvSpPr/>
            <p:nvPr/>
          </p:nvSpPr>
          <p:spPr>
            <a:xfrm>
              <a:off x="669600" y="9608400"/>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8" name="コンテンツ プレースホルダー 17">
            <a:extLst>
              <a:ext uri="{FF2B5EF4-FFF2-40B4-BE49-F238E27FC236}">
                <a16:creationId xmlns:a16="http://schemas.microsoft.com/office/drawing/2014/main" id="{B70D6B0C-B6C8-F725-6349-965BC298B55B}"/>
              </a:ext>
            </a:extLst>
          </p:cNvPr>
          <p:cNvSpPr txBox="1">
            <a:spLocks/>
          </p:cNvSpPr>
          <p:nvPr/>
        </p:nvSpPr>
        <p:spPr>
          <a:xfrm>
            <a:off x="1530856" y="531805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検索性・収納効率に配慮した収納計画</a:t>
            </a:r>
          </a:p>
          <a:p>
            <a:pPr marL="0" indent="144000" algn="just" fontAlgn="ctr">
              <a:lnSpc>
                <a:spcPct val="120000"/>
              </a:lnSpc>
              <a:spcBef>
                <a:spcPts val="0"/>
              </a:spcBef>
              <a:buNone/>
            </a:pPr>
            <a:r>
              <a:rPr lang="ja-JP" altLang="en-US" sz="1200" dirty="0"/>
              <a:t>ファイル管理表を基に、書架内の配置（棚割り）を決める。ファイルやファイルボックスの背にラベルを貼ることで検索性が向上する。サイズが不揃いなもの等はファイルボックス等を活用することで収納効率を上げることができる。</a:t>
            </a:r>
          </a:p>
        </p:txBody>
      </p:sp>
      <p:sp>
        <p:nvSpPr>
          <p:cNvPr id="6" name="Freeform 25">
            <a:extLst>
              <a:ext uri="{FF2B5EF4-FFF2-40B4-BE49-F238E27FC236}">
                <a16:creationId xmlns:a16="http://schemas.microsoft.com/office/drawing/2014/main" id="{411B1033-A2AF-1584-3279-8ECD66235C79}"/>
              </a:ext>
            </a:extLst>
          </p:cNvPr>
          <p:cNvSpPr>
            <a:spLocks noChangeAspect="1" noEditPoints="1"/>
          </p:cNvSpPr>
          <p:nvPr/>
        </p:nvSpPr>
        <p:spPr bwMode="auto">
          <a:xfrm>
            <a:off x="515945" y="5427379"/>
            <a:ext cx="704738" cy="828000"/>
          </a:xfrm>
          <a:custGeom>
            <a:avLst/>
            <a:gdLst>
              <a:gd name="T0" fmla="*/ 180 w 345"/>
              <a:gd name="T1" fmla="*/ 0 h 406"/>
              <a:gd name="T2" fmla="*/ 16 w 345"/>
              <a:gd name="T3" fmla="*/ 164 h 406"/>
              <a:gd name="T4" fmla="*/ 65 w 345"/>
              <a:gd name="T5" fmla="*/ 281 h 406"/>
              <a:gd name="T6" fmla="*/ 8 w 345"/>
              <a:gd name="T7" fmla="*/ 363 h 406"/>
              <a:gd name="T8" fmla="*/ 15 w 345"/>
              <a:gd name="T9" fmla="*/ 401 h 406"/>
              <a:gd name="T10" fmla="*/ 31 w 345"/>
              <a:gd name="T11" fmla="*/ 406 h 406"/>
              <a:gd name="T12" fmla="*/ 53 w 345"/>
              <a:gd name="T13" fmla="*/ 394 h 406"/>
              <a:gd name="T14" fmla="*/ 110 w 345"/>
              <a:gd name="T15" fmla="*/ 313 h 406"/>
              <a:gd name="T16" fmla="*/ 180 w 345"/>
              <a:gd name="T17" fmla="*/ 329 h 406"/>
              <a:gd name="T18" fmla="*/ 345 w 345"/>
              <a:gd name="T19" fmla="*/ 164 h 406"/>
              <a:gd name="T20" fmla="*/ 180 w 345"/>
              <a:gd name="T21" fmla="*/ 0 h 406"/>
              <a:gd name="T22" fmla="*/ 180 w 345"/>
              <a:gd name="T23" fmla="*/ 299 h 406"/>
              <a:gd name="T24" fmla="*/ 46 w 345"/>
              <a:gd name="T25" fmla="*/ 164 h 406"/>
              <a:gd name="T26" fmla="*/ 180 w 345"/>
              <a:gd name="T27" fmla="*/ 29 h 406"/>
              <a:gd name="T28" fmla="*/ 315 w 345"/>
              <a:gd name="T29" fmla="*/ 164 h 406"/>
              <a:gd name="T30" fmla="*/ 180 w 345"/>
              <a:gd name="T31" fmla="*/ 299 h 406"/>
              <a:gd name="T32" fmla="*/ 195 w 345"/>
              <a:gd name="T33" fmla="*/ 67 h 406"/>
              <a:gd name="T34" fmla="*/ 180 w 345"/>
              <a:gd name="T35" fmla="*/ 81 h 406"/>
              <a:gd name="T36" fmla="*/ 98 w 345"/>
              <a:gd name="T37" fmla="*/ 164 h 406"/>
              <a:gd name="T38" fmla="*/ 83 w 345"/>
              <a:gd name="T39" fmla="*/ 179 h 406"/>
              <a:gd name="T40" fmla="*/ 68 w 345"/>
              <a:gd name="T41" fmla="*/ 164 h 406"/>
              <a:gd name="T42" fmla="*/ 180 w 345"/>
              <a:gd name="T43" fmla="*/ 52 h 406"/>
              <a:gd name="T44" fmla="*/ 195 w 345"/>
              <a:gd name="T45" fmla="*/ 6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406">
                <a:moveTo>
                  <a:pt x="180" y="0"/>
                </a:moveTo>
                <a:cubicBezTo>
                  <a:pt x="90" y="0"/>
                  <a:pt x="16" y="73"/>
                  <a:pt x="16" y="164"/>
                </a:cubicBezTo>
                <a:cubicBezTo>
                  <a:pt x="16" y="210"/>
                  <a:pt x="35" y="252"/>
                  <a:pt x="65" y="281"/>
                </a:cubicBezTo>
                <a:cubicBezTo>
                  <a:pt x="8" y="363"/>
                  <a:pt x="8" y="363"/>
                  <a:pt x="8" y="363"/>
                </a:cubicBezTo>
                <a:cubicBezTo>
                  <a:pt x="0" y="375"/>
                  <a:pt x="3" y="392"/>
                  <a:pt x="15" y="401"/>
                </a:cubicBezTo>
                <a:cubicBezTo>
                  <a:pt x="20" y="404"/>
                  <a:pt x="25" y="406"/>
                  <a:pt x="31" y="406"/>
                </a:cubicBezTo>
                <a:cubicBezTo>
                  <a:pt x="39" y="406"/>
                  <a:pt x="48" y="402"/>
                  <a:pt x="53" y="394"/>
                </a:cubicBezTo>
                <a:cubicBezTo>
                  <a:pt x="110" y="313"/>
                  <a:pt x="110" y="313"/>
                  <a:pt x="110" y="313"/>
                </a:cubicBezTo>
                <a:cubicBezTo>
                  <a:pt x="131" y="323"/>
                  <a:pt x="155" y="329"/>
                  <a:pt x="180" y="329"/>
                </a:cubicBezTo>
                <a:cubicBezTo>
                  <a:pt x="271" y="329"/>
                  <a:pt x="345" y="255"/>
                  <a:pt x="345" y="164"/>
                </a:cubicBezTo>
                <a:cubicBezTo>
                  <a:pt x="345" y="73"/>
                  <a:pt x="271" y="0"/>
                  <a:pt x="180" y="0"/>
                </a:cubicBezTo>
                <a:close/>
                <a:moveTo>
                  <a:pt x="180" y="299"/>
                </a:moveTo>
                <a:cubicBezTo>
                  <a:pt x="106" y="299"/>
                  <a:pt x="46" y="239"/>
                  <a:pt x="46" y="164"/>
                </a:cubicBezTo>
                <a:cubicBezTo>
                  <a:pt x="46" y="90"/>
                  <a:pt x="106" y="29"/>
                  <a:pt x="180" y="29"/>
                </a:cubicBezTo>
                <a:cubicBezTo>
                  <a:pt x="255" y="29"/>
                  <a:pt x="315" y="90"/>
                  <a:pt x="315" y="164"/>
                </a:cubicBezTo>
                <a:cubicBezTo>
                  <a:pt x="315" y="239"/>
                  <a:pt x="255" y="299"/>
                  <a:pt x="180" y="299"/>
                </a:cubicBezTo>
                <a:close/>
                <a:moveTo>
                  <a:pt x="195" y="67"/>
                </a:moveTo>
                <a:cubicBezTo>
                  <a:pt x="195" y="75"/>
                  <a:pt x="189" y="81"/>
                  <a:pt x="180" y="81"/>
                </a:cubicBezTo>
                <a:cubicBezTo>
                  <a:pt x="135" y="81"/>
                  <a:pt x="98" y="118"/>
                  <a:pt x="98" y="164"/>
                </a:cubicBezTo>
                <a:cubicBezTo>
                  <a:pt x="98" y="172"/>
                  <a:pt x="91" y="179"/>
                  <a:pt x="83" y="179"/>
                </a:cubicBezTo>
                <a:cubicBezTo>
                  <a:pt x="75" y="179"/>
                  <a:pt x="68" y="172"/>
                  <a:pt x="68" y="164"/>
                </a:cubicBezTo>
                <a:cubicBezTo>
                  <a:pt x="68" y="102"/>
                  <a:pt x="119" y="52"/>
                  <a:pt x="180" y="52"/>
                </a:cubicBezTo>
                <a:cubicBezTo>
                  <a:pt x="189" y="52"/>
                  <a:pt x="195" y="58"/>
                  <a:pt x="195" y="67"/>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pic>
        <p:nvPicPr>
          <p:cNvPr id="12" name="図 11" descr="ロゴ, アイコン&#10;&#10;自動的に生成された説明">
            <a:extLst>
              <a:ext uri="{FF2B5EF4-FFF2-40B4-BE49-F238E27FC236}">
                <a16:creationId xmlns:a16="http://schemas.microsoft.com/office/drawing/2014/main" id="{23E64F87-8CFA-C2E7-8F60-1181466A5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18" y="4393108"/>
            <a:ext cx="828000" cy="828000"/>
          </a:xfrm>
          <a:prstGeom prst="rect">
            <a:avLst/>
          </a:prstGeom>
        </p:spPr>
      </p:pic>
      <p:pic>
        <p:nvPicPr>
          <p:cNvPr id="22" name="図 21" descr="図形&#10;&#10;自動的に生成された説明">
            <a:extLst>
              <a:ext uri="{FF2B5EF4-FFF2-40B4-BE49-F238E27FC236}">
                <a16:creationId xmlns:a16="http://schemas.microsoft.com/office/drawing/2014/main" id="{98834621-257B-EFA6-80FC-1966C58B03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29" y="3354749"/>
            <a:ext cx="828000" cy="828000"/>
          </a:xfrm>
          <a:prstGeom prst="rect">
            <a:avLst/>
          </a:prstGeom>
        </p:spPr>
      </p:pic>
      <p:sp>
        <p:nvSpPr>
          <p:cNvPr id="28" name="コンテンツ プレースホルダー 17">
            <a:extLst>
              <a:ext uri="{FF2B5EF4-FFF2-40B4-BE49-F238E27FC236}">
                <a16:creationId xmlns:a16="http://schemas.microsoft.com/office/drawing/2014/main" id="{314122C3-F04C-4E55-A62F-686E5D46DE4B}"/>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ペーパーレス</a:t>
            </a:r>
            <a:r>
              <a:rPr kumimoji="1" lang="ja-JP" altLang="en-US" sz="1200" dirty="0">
                <a:uFill>
                  <a:solidFill>
                    <a:srgbClr val="31926F"/>
                  </a:solidFill>
                </a:uFill>
                <a:latin typeface="BIZ UDPゴシック" panose="020B0400000000000000" pitchFamily="50" charset="-128"/>
                <a:ea typeface="BIZ UDPゴシック" panose="020B0400000000000000" pitchFamily="50" charset="-128"/>
              </a:rPr>
              <a:t>を進めることで、</a:t>
            </a:r>
            <a:r>
              <a:rPr lang="ja-JP" altLang="en-US" sz="1200" dirty="0"/>
              <a:t>書庫の規模を従来よりも削減することが可能であるが、紙での保管が義務付けられている文書も存在するため、一定程度は確保が必要である。そのため、計画的に紙資料の削減を進め、将来的な文書量の予測を基に、書庫スペースの設計をすることが望ましい。</a:t>
            </a:r>
          </a:p>
          <a:p>
            <a:pPr marL="0" indent="0" algn="just" fontAlgn="ctr">
              <a:lnSpc>
                <a:spcPct val="120000"/>
              </a:lnSpc>
              <a:spcBef>
                <a:spcPts val="0"/>
              </a:spcBef>
              <a:buNone/>
            </a:pPr>
            <a:r>
              <a:rPr lang="ja-JP" altLang="en-US" sz="1200" dirty="0"/>
              <a:t>　なお、書庫は執務室と比べて必要な床荷重が大きく、レイアウトを変更しにくいため、必要規模及び配置について、慎重に検討が必要である。</a:t>
            </a:r>
          </a:p>
        </p:txBody>
      </p:sp>
    </p:spTree>
    <p:extLst>
      <p:ext uri="{BB962C8B-B14F-4D97-AF65-F5344CB8AC3E}">
        <p14:creationId xmlns:p14="http://schemas.microsoft.com/office/powerpoint/2010/main" val="3542130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87</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4-21. </a:t>
            </a:r>
            <a:r>
              <a:rPr kumimoji="1" lang="ja-JP" altLang="en-US" dirty="0"/>
              <a:t>　　　　　 </a:t>
            </a:r>
            <a:r>
              <a:rPr kumimoji="1" lang="zh-TW" altLang="en-US" dirty="0"/>
              <a:t>非常用電源設備</a:t>
            </a:r>
            <a:endParaRPr kumimoji="1" lang="ja-JP" altLang="en-US" dirty="0"/>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施策㉑</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防災基本計画等により、地方公共団体等は非常用電源設備の整備に努めることとなっている。</a:t>
            </a:r>
          </a:p>
        </p:txBody>
      </p:sp>
      <p:sp>
        <p:nvSpPr>
          <p:cNvPr id="9" name="正方形/長方形 8">
            <a:extLst>
              <a:ext uri="{FF2B5EF4-FFF2-40B4-BE49-F238E27FC236}">
                <a16:creationId xmlns:a16="http://schemas.microsoft.com/office/drawing/2014/main" id="{C0C6C265-A064-2BBC-F55B-2EFF17BC49E8}"/>
              </a:ext>
            </a:extLst>
          </p:cNvPr>
          <p:cNvSpPr/>
          <p:nvPr/>
        </p:nvSpPr>
        <p:spPr>
          <a:xfrm>
            <a:off x="504438" y="1697599"/>
            <a:ext cx="6552000" cy="1066991"/>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防災基本計画（令和</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月）</a:t>
            </a:r>
            <a:r>
              <a:rPr kumimoji="1" lang="ja-JP" altLang="en-US" sz="11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baseline="30000" dirty="0">
                <a:solidFill>
                  <a:srgbClr val="000000"/>
                </a:solidFill>
                <a:latin typeface="BIZ UDPゴシック" panose="020B0400000000000000" pitchFamily="50" charset="-128"/>
                <a:ea typeface="BIZ UDPゴシック" panose="020B0400000000000000" pitchFamily="50" charset="-128"/>
              </a:rPr>
              <a:t>1</a:t>
            </a:r>
          </a:p>
          <a:p>
            <a:pPr indent="144000"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非常用電源設備を整備するとともに、その保守点検の実施、的確な操作の徹底、専門的な知見・技術を基に耐震性があり、かつ浸水する危険性が低いなど堅固な場所（地震災害においては耐震性があること、津波災害及び風水害においては浸水する危険性が低い場所）への設置等を図ること。</a:t>
            </a:r>
          </a:p>
        </p:txBody>
      </p:sp>
      <p:sp>
        <p:nvSpPr>
          <p:cNvPr id="25" name="コンテンツ プレースホルダー 17">
            <a:extLst>
              <a:ext uri="{FF2B5EF4-FFF2-40B4-BE49-F238E27FC236}">
                <a16:creationId xmlns:a16="http://schemas.microsoft.com/office/drawing/2014/main" id="{B2060A65-0578-94F3-DE72-2EA1B142C157}"/>
              </a:ext>
            </a:extLst>
          </p:cNvPr>
          <p:cNvSpPr txBox="1">
            <a:spLocks/>
          </p:cNvSpPr>
          <p:nvPr/>
        </p:nvSpPr>
        <p:spPr>
          <a:xfrm>
            <a:off x="514236" y="3174175"/>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非常用電源設備の種類として、燃料を用いてエンジンを稼働させ、電気を発電する「非常用発電機」と、蓄電（充電）した電気を機器等に供給する「非常用電源装置」がある。</a:t>
            </a:r>
          </a:p>
        </p:txBody>
      </p:sp>
      <p:sp>
        <p:nvSpPr>
          <p:cNvPr id="34" name="コンテンツ プレースホルダー 17">
            <a:extLst>
              <a:ext uri="{FF2B5EF4-FFF2-40B4-BE49-F238E27FC236}">
                <a16:creationId xmlns:a16="http://schemas.microsoft.com/office/drawing/2014/main" id="{8AC4FFB3-5D13-7649-9FFE-1EA939560685}"/>
              </a:ext>
            </a:extLst>
          </p:cNvPr>
          <p:cNvSpPr txBox="1">
            <a:spLocks/>
          </p:cNvSpPr>
          <p:nvPr/>
        </p:nvSpPr>
        <p:spPr>
          <a:xfrm>
            <a:off x="533326" y="5716720"/>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非常用電源の稼働時間については、大規模災害発生時における地方公共団体の業務継続手引きにおいて、</a:t>
            </a:r>
            <a:r>
              <a:rPr lang="en-US" altLang="ja-JP" sz="1200" dirty="0"/>
              <a:t>72</a:t>
            </a:r>
            <a:r>
              <a:rPr lang="ja-JP" altLang="en-US" sz="1200" dirty="0"/>
              <a:t>時間は外部からの供給なしで稼働可能とし、</a:t>
            </a:r>
            <a:r>
              <a:rPr lang="en-US" altLang="ja-JP" sz="1200" dirty="0"/>
              <a:t>1</a:t>
            </a:r>
            <a:r>
              <a:rPr lang="ja-JP" altLang="en-US" sz="1200" dirty="0"/>
              <a:t>週間程度は災害対応に支障がでないように準備することが望ましいとされている。</a:t>
            </a:r>
          </a:p>
        </p:txBody>
      </p:sp>
      <p:sp>
        <p:nvSpPr>
          <p:cNvPr id="35" name="正方形/長方形 34">
            <a:extLst>
              <a:ext uri="{FF2B5EF4-FFF2-40B4-BE49-F238E27FC236}">
                <a16:creationId xmlns:a16="http://schemas.microsoft.com/office/drawing/2014/main" id="{F6AEBE52-3F14-5F1F-6A7E-55D6C177E933}"/>
              </a:ext>
            </a:extLst>
          </p:cNvPr>
          <p:cNvSpPr/>
          <p:nvPr/>
        </p:nvSpPr>
        <p:spPr>
          <a:xfrm>
            <a:off x="504437" y="6489517"/>
            <a:ext cx="6552000" cy="1676389"/>
          </a:xfrm>
          <a:prstGeom prst="rect">
            <a:avLst/>
          </a:prstGeom>
          <a:noFill/>
          <a:ln w="12700">
            <a:solidFill>
              <a:srgbClr val="31926F"/>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大規模災害発生時における地方公共団体の業務継続手引き（令和</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a:t>
            </a:r>
            <a:r>
              <a:rPr kumimoji="1" lang="en-US" altLang="ja-JP" sz="1100" dirty="0">
                <a:solidFill>
                  <a:srgbClr val="000000"/>
                </a:solidFill>
                <a:latin typeface="BIZ UDPゴシック" panose="020B0400000000000000" pitchFamily="50" charset="-128"/>
                <a:ea typeface="BIZ UDPゴシック" panose="020B0400000000000000" pitchFamily="50" charset="-128"/>
              </a:rPr>
              <a:t>5</a:t>
            </a:r>
            <a:r>
              <a:rPr kumimoji="1" lang="ja-JP" altLang="en-US" sz="1100" dirty="0">
                <a:solidFill>
                  <a:srgbClr val="000000"/>
                </a:solidFill>
                <a:latin typeface="BIZ UDPゴシック" panose="020B0400000000000000" pitchFamily="50" charset="-128"/>
                <a:ea typeface="BIZ UDPゴシック" panose="020B0400000000000000" pitchFamily="50" charset="-128"/>
              </a:rPr>
              <a:t>月）</a:t>
            </a:r>
            <a:r>
              <a:rPr kumimoji="1" lang="ja-JP" altLang="en-US" sz="1100" baseline="300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baseline="30000" dirty="0">
                <a:solidFill>
                  <a:srgbClr val="000000"/>
                </a:solidFill>
                <a:latin typeface="BIZ UDPゴシック" panose="020B0400000000000000" pitchFamily="50" charset="-128"/>
                <a:ea typeface="BIZ UDPゴシック" panose="020B0400000000000000" pitchFamily="50" charset="-128"/>
              </a:rPr>
              <a:t>2</a:t>
            </a:r>
            <a:endParaRPr kumimoji="1" lang="ja-JP" altLang="en-US" sz="1100" baseline="30000" dirty="0">
              <a:solidFill>
                <a:srgbClr val="000000"/>
              </a:solidFill>
              <a:latin typeface="BIZ UDPゴシック" panose="020B0400000000000000" pitchFamily="50" charset="-128"/>
              <a:ea typeface="BIZ UDPゴシック" panose="020B0400000000000000" pitchFamily="50" charset="-128"/>
            </a:endParaRPr>
          </a:p>
          <a:p>
            <a:pPr algn="just" defTabSz="1425495" fontAlgn="ctr">
              <a:lnSpc>
                <a:spcPct val="120000"/>
              </a:lnSpc>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○非常用発電機の購入、燃料の備蓄等による非常用の電力の確保</a:t>
            </a:r>
          </a:p>
          <a:p>
            <a:pPr marL="446088" indent="-179388"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人命救助の観点から重要な「</a:t>
            </a:r>
            <a:r>
              <a:rPr kumimoji="1" lang="en-US" altLang="ja-JP" sz="1100" dirty="0">
                <a:solidFill>
                  <a:srgbClr val="000000"/>
                </a:solidFill>
                <a:latin typeface="BIZ UDPゴシック" panose="020B0400000000000000" pitchFamily="50" charset="-128"/>
                <a:ea typeface="BIZ UDPゴシック" panose="020B0400000000000000" pitchFamily="50" charset="-128"/>
              </a:rPr>
              <a:t>72</a:t>
            </a:r>
            <a:r>
              <a:rPr kumimoji="1" lang="ja-JP" altLang="en-US" sz="1100" dirty="0">
                <a:solidFill>
                  <a:srgbClr val="000000"/>
                </a:solidFill>
                <a:latin typeface="BIZ UDPゴシック" panose="020B0400000000000000" pitchFamily="50" charset="-128"/>
                <a:ea typeface="BIZ UDPゴシック" panose="020B0400000000000000" pitchFamily="50" charset="-128"/>
              </a:rPr>
              <a:t>時間」は、外部からの供給なしで非常用電源を稼働可能とする措置が望ましい。</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446088" indent="-179388" algn="just" defTabSz="1425495" fontAlgn="ctr">
              <a:lnSpc>
                <a:spcPct val="120000"/>
              </a:lnSpc>
              <a:defRPr/>
            </a:pP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停電の長期化に備え、</a:t>
            </a:r>
            <a:r>
              <a:rPr kumimoji="1" lang="en-US" altLang="ja-JP" sz="1100" dirty="0">
                <a:solidFill>
                  <a:srgbClr val="000000"/>
                </a:solidFill>
                <a:latin typeface="BIZ UDPゴシック" panose="020B0400000000000000" pitchFamily="50" charset="-128"/>
                <a:ea typeface="BIZ UDPゴシック" panose="020B0400000000000000" pitchFamily="50" charset="-128"/>
              </a:rPr>
              <a:t>1</a:t>
            </a:r>
            <a:r>
              <a:rPr kumimoji="1" lang="ja-JP" altLang="en-US" sz="1100" dirty="0">
                <a:solidFill>
                  <a:srgbClr val="000000"/>
                </a:solidFill>
                <a:latin typeface="BIZ UDPゴシック" panose="020B0400000000000000" pitchFamily="50" charset="-128"/>
                <a:ea typeface="BIZ UDPゴシック" panose="020B0400000000000000" pitchFamily="50" charset="-128"/>
              </a:rPr>
              <a:t>週間程度は災害対応に支障がでないよう準備することが望ましい。その際、軽油、重油等の燃料の備蓄量等は、消防法、建築基準法等により制限される場合もあるため、あらかじめ燃料販売事業者等との優先供給に関する協定の締結等も検討する。</a:t>
            </a:r>
          </a:p>
        </p:txBody>
      </p:sp>
      <p:sp>
        <p:nvSpPr>
          <p:cNvPr id="37" name="コンテンツ プレースホルダー 17">
            <a:extLst>
              <a:ext uri="{FF2B5EF4-FFF2-40B4-BE49-F238E27FC236}">
                <a16:creationId xmlns:a16="http://schemas.microsoft.com/office/drawing/2014/main" id="{706740B1-3F20-0367-83B1-1172411C35E6}"/>
              </a:ext>
            </a:extLst>
          </p:cNvPr>
          <p:cNvSpPr txBox="1">
            <a:spLocks/>
          </p:cNvSpPr>
          <p:nvPr/>
        </p:nvSpPr>
        <p:spPr>
          <a:xfrm>
            <a:off x="514236" y="8573099"/>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ここでは、非常用電源設備の設置に当たって、議論を進める中での工夫や留意点について述べる。</a:t>
            </a:r>
          </a:p>
        </p:txBody>
      </p:sp>
      <p:sp>
        <p:nvSpPr>
          <p:cNvPr id="8" name="テキスト ボックス 7">
            <a:extLst>
              <a:ext uri="{FF2B5EF4-FFF2-40B4-BE49-F238E27FC236}">
                <a16:creationId xmlns:a16="http://schemas.microsoft.com/office/drawing/2014/main" id="{90BBDDA3-2A45-B6E4-CB51-409B6D291A76}"/>
              </a:ext>
            </a:extLst>
          </p:cNvPr>
          <p:cNvSpPr txBox="1"/>
          <p:nvPr/>
        </p:nvSpPr>
        <p:spPr>
          <a:xfrm>
            <a:off x="509025" y="2799427"/>
            <a:ext cx="4135700"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「防災基本計画（令和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P26</a:t>
            </a:r>
            <a:r>
              <a:rPr kumimoji="1" lang="ja-JP" altLang="en-US" sz="800" dirty="0">
                <a:latin typeface="BIZ UDPゴシック" panose="020B0400000000000000" pitchFamily="50" charset="-128"/>
                <a:ea typeface="BIZ UDPゴシック" panose="020B0400000000000000" pitchFamily="50" charset="-128"/>
              </a:rPr>
              <a:t>、内閣府</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ページ、令和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日閲覧</a:t>
            </a:r>
          </a:p>
          <a:p>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hlinkClick r:id="rId5"/>
              </a:rPr>
              <a:t>https://www.bousai.go.jp/taisaku/keikaku/pdf/kihon_basicplan.pdf</a:t>
            </a:r>
            <a:r>
              <a:rPr kumimoji="1" lang="ja-JP" altLang="en-US" sz="800" dirty="0">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a16="http://schemas.microsoft.com/office/drawing/2014/main" id="{AAAB14D8-1CFE-C2A1-E0F6-688DD2558719}"/>
              </a:ext>
            </a:extLst>
          </p:cNvPr>
          <p:cNvSpPr txBox="1"/>
          <p:nvPr/>
        </p:nvSpPr>
        <p:spPr>
          <a:xfrm>
            <a:off x="503237" y="8188712"/>
            <a:ext cx="5764453" cy="246221"/>
          </a:xfrm>
          <a:prstGeom prst="rect">
            <a:avLst/>
          </a:prstGeom>
          <a:noFill/>
        </p:spPr>
        <p:txBody>
          <a:bodyPr wrap="square" lIns="0" tIns="0" rIns="0" bIns="0" rtlCol="0">
            <a:spAutoFit/>
          </a:bodyPr>
          <a:lstStyle/>
          <a:p>
            <a:r>
              <a:rPr kumimoji="1" lang="en-US" altLang="ja-JP" sz="800" dirty="0">
                <a:latin typeface="BIZ UDPゴシック" panose="020B0400000000000000" pitchFamily="50" charset="-128"/>
                <a:ea typeface="BIZ UDPゴシック" panose="020B0400000000000000" pitchFamily="50" charset="-128"/>
              </a:rPr>
              <a:t>*2 </a:t>
            </a:r>
            <a:r>
              <a:rPr kumimoji="1" lang="ja-JP" altLang="en-US" sz="800" dirty="0">
                <a:latin typeface="BIZ UDPゴシック" panose="020B0400000000000000" pitchFamily="50" charset="-128"/>
                <a:ea typeface="BIZ UDPゴシック" panose="020B0400000000000000" pitchFamily="50" charset="-128"/>
              </a:rPr>
              <a:t>「大規模災害発生時における地方公共団体の業務継続手引き（令和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P61</a:t>
            </a:r>
            <a:r>
              <a:rPr kumimoji="1" lang="ja-JP" altLang="en-US" sz="800" dirty="0">
                <a:latin typeface="BIZ UDPゴシック" panose="020B0400000000000000" pitchFamily="50" charset="-128"/>
                <a:ea typeface="BIZ UDPゴシック" panose="020B0400000000000000" pitchFamily="50" charset="-128"/>
              </a:rPr>
              <a:t>、内閣府</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ページ、令和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日閲覧</a:t>
            </a:r>
          </a:p>
          <a:p>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hlinkClick r:id="rId6"/>
              </a:rPr>
              <a:t>https://www.bousai.go.jp/taisaku/chihogyoumukeizoku/pdf/R5tebiki.pdf</a:t>
            </a:r>
            <a:r>
              <a:rPr kumimoji="1" lang="ja-JP" altLang="en-US" sz="800" dirty="0">
                <a:latin typeface="BIZ UDPゴシック" panose="020B0400000000000000" pitchFamily="50" charset="-128"/>
                <a:ea typeface="BIZ UDPゴシック" panose="020B0400000000000000" pitchFamily="50" charset="-128"/>
              </a:rPr>
              <a:t>）</a:t>
            </a:r>
          </a:p>
        </p:txBody>
      </p:sp>
      <p:graphicFrame>
        <p:nvGraphicFramePr>
          <p:cNvPr id="13" name="表 28">
            <a:extLst>
              <a:ext uri="{FF2B5EF4-FFF2-40B4-BE49-F238E27FC236}">
                <a16:creationId xmlns:a16="http://schemas.microsoft.com/office/drawing/2014/main" id="{34633025-7B62-CFB4-CEA5-CBCF7B9AB62F}"/>
              </a:ext>
            </a:extLst>
          </p:cNvPr>
          <p:cNvGraphicFramePr>
            <a:graphicFrameLocks noGrp="1"/>
          </p:cNvGraphicFramePr>
          <p:nvPr>
            <p:extLst>
              <p:ext uri="{D42A27DB-BD31-4B8C-83A1-F6EECF244321}">
                <p14:modId xmlns:p14="http://schemas.microsoft.com/office/powerpoint/2010/main" val="1452889458"/>
              </p:ext>
            </p:extLst>
          </p:nvPr>
        </p:nvGraphicFramePr>
        <p:xfrm>
          <a:off x="504126" y="3790572"/>
          <a:ext cx="6552000" cy="1605480"/>
        </p:xfrm>
        <a:graphic>
          <a:graphicData uri="http://schemas.openxmlformats.org/drawingml/2006/table">
            <a:tbl>
              <a:tblPr firstCol="1">
                <a:tableStyleId>{F5AB1C69-6EDB-4FF4-983F-18BD219EF322}</a:tableStyleId>
              </a:tblPr>
              <a:tblGrid>
                <a:gridCol w="936000">
                  <a:extLst>
                    <a:ext uri="{9D8B030D-6E8A-4147-A177-3AD203B41FA5}">
                      <a16:colId xmlns:a16="http://schemas.microsoft.com/office/drawing/2014/main" val="2070332783"/>
                    </a:ext>
                  </a:extLst>
                </a:gridCol>
                <a:gridCol w="936000">
                  <a:extLst>
                    <a:ext uri="{9D8B030D-6E8A-4147-A177-3AD203B41FA5}">
                      <a16:colId xmlns:a16="http://schemas.microsoft.com/office/drawing/2014/main" val="386602953"/>
                    </a:ext>
                  </a:extLst>
                </a:gridCol>
                <a:gridCol w="4680000">
                  <a:extLst>
                    <a:ext uri="{9D8B030D-6E8A-4147-A177-3AD203B41FA5}">
                      <a16:colId xmlns:a16="http://schemas.microsoft.com/office/drawing/2014/main" val="1772014670"/>
                    </a:ext>
                  </a:extLst>
                </a:gridCol>
              </a:tblGrid>
              <a:tr h="370840">
                <a:tc gridSpan="2">
                  <a:txBody>
                    <a:bodyPr/>
                    <a:lstStyle/>
                    <a:p>
                      <a:pPr fontAlgn="ctr"/>
                      <a:r>
                        <a:rPr kumimoji="1" lang="ja-JP" altLang="en-US" sz="1100" b="1" dirty="0">
                          <a:latin typeface="BIZ UDPゴシック" panose="020B0400000000000000" pitchFamily="50" charset="-128"/>
                          <a:ea typeface="BIZ UDPゴシック" panose="020B0400000000000000" pitchFamily="50" charset="-128"/>
                        </a:rPr>
                        <a:t>非常用発電機</a:t>
                      </a:r>
                    </a:p>
                  </a:txBody>
                  <a:tcPr marL="108000" marR="108000" marT="72000" marB="72000">
                    <a:lnL w="12700" cmpd="sng">
                      <a:noFill/>
                    </a:lnL>
                    <a:lnR w="12700" cmpd="sng">
                      <a:noFill/>
                    </a:lnR>
                    <a:lnT w="12700" cap="flat" cmpd="sng" algn="ctr">
                      <a:solidFill>
                        <a:srgbClr val="31926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hMerge="1">
                  <a:txBody>
                    <a:bodyPr/>
                    <a:lstStyle/>
                    <a:p>
                      <a:endParaRPr kumimoji="1" lang="ja-JP" altLang="en-US"/>
                    </a:p>
                  </a:txBody>
                  <a:tcPr/>
                </a:tc>
                <a:tc>
                  <a:txBody>
                    <a:bodyPr/>
                    <a:lstStyle/>
                    <a:p>
                      <a:pPr indent="144000" algn="just" fontAlgn="ctr"/>
                      <a:r>
                        <a:rPr kumimoji="1" lang="ja-JP" altLang="en-US" sz="1100">
                          <a:latin typeface="BIZ UDPゴシック" panose="020B0400000000000000" pitchFamily="50" charset="-128"/>
                          <a:ea typeface="BIZ UDPゴシック" panose="020B0400000000000000" pitchFamily="50" charset="-128"/>
                        </a:rPr>
                        <a:t>燃料を用いて発電をする非常用電源であり、ディーゼルエンジンを使用したものやガスタービンエンジンを使用したものがある。</a:t>
                      </a:r>
                      <a:endParaRPr kumimoji="1" lang="ja-JP" altLang="en-US" sz="1100" dirty="0">
                        <a:latin typeface="BIZ UDPゴシック" panose="020B0400000000000000" pitchFamily="50" charset="-128"/>
                        <a:ea typeface="BIZ UDPゴシック" panose="020B0400000000000000" pitchFamily="50" charset="-128"/>
                      </a:endParaRPr>
                    </a:p>
                  </a:txBody>
                  <a:tcPr marL="108000" marR="108000" marT="72000" marB="72000">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027159"/>
                  </a:ext>
                </a:extLst>
              </a:tr>
              <a:tr h="370840">
                <a:tc rowSpan="2">
                  <a:txBody>
                    <a:bodyPr/>
                    <a:lstStyle/>
                    <a:p>
                      <a:pPr fontAlgn="ctr"/>
                      <a:r>
                        <a:rPr kumimoji="1" lang="ja-JP" altLang="en-US" sz="1100" b="1" dirty="0">
                          <a:latin typeface="BIZ UDPゴシック" panose="020B0400000000000000" pitchFamily="50" charset="-128"/>
                          <a:ea typeface="BIZ UDPゴシック" panose="020B0400000000000000" pitchFamily="50" charset="-128"/>
                        </a:rPr>
                        <a:t>非常用</a:t>
                      </a:r>
                      <a:endParaRPr kumimoji="1" lang="en-US" altLang="ja-JP" sz="1100" b="1" dirty="0">
                        <a:latin typeface="BIZ UDPゴシック" panose="020B0400000000000000" pitchFamily="50" charset="-128"/>
                        <a:ea typeface="BIZ UDPゴシック" panose="020B0400000000000000" pitchFamily="50" charset="-128"/>
                      </a:endParaRPr>
                    </a:p>
                    <a:p>
                      <a:pPr fontAlgn="ctr"/>
                      <a:r>
                        <a:rPr kumimoji="1" lang="ja-JP" altLang="en-US" sz="1100" b="1" dirty="0">
                          <a:latin typeface="BIZ UDPゴシック" panose="020B0400000000000000" pitchFamily="50" charset="-128"/>
                          <a:ea typeface="BIZ UDPゴシック" panose="020B0400000000000000" pitchFamily="50" charset="-128"/>
                        </a:rPr>
                        <a:t>電源装置</a:t>
                      </a:r>
                    </a:p>
                  </a:txBody>
                  <a:tcPr marL="108000" marR="108000" marT="72000" marB="72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直流無停電</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電源装置</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marL="108000" marR="108000" marT="72000" marB="7200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bg1"/>
                      </a:solidFill>
                      <a:prstDash val="lgDash"/>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蓄電池に充電しながら安定した直流電圧を供給。蓄電池からの直流電気をそのまま使えるため、通信用設備や防災無線などの防災システムに使用される。</a:t>
                      </a:r>
                    </a:p>
                  </a:txBody>
                  <a:tcPr marL="108000" marR="108000" marT="72000" marB="72000">
                    <a:lnL w="12700" cmpd="sng">
                      <a:noFill/>
                    </a:lnL>
                    <a:lnR w="12700" cap="flat" cmpd="sng" algn="ctr">
                      <a:solidFill>
                        <a:srgbClr val="31926F"/>
                      </a:solidFill>
                      <a:prstDash val="solid"/>
                      <a:round/>
                      <a:headEnd type="none" w="med" len="med"/>
                      <a:tailEnd type="none" w="med" len="med"/>
                    </a:lnR>
                    <a:lnT w="12700" cap="flat" cmpd="sng" algn="ctr">
                      <a:solidFill>
                        <a:srgbClr val="31926F"/>
                      </a:solidFill>
                      <a:prstDash val="solid"/>
                      <a:round/>
                      <a:headEnd type="none" w="med" len="med"/>
                      <a:tailEnd type="none" w="med" len="med"/>
                    </a:lnT>
                    <a:lnB w="6350" cap="flat" cmpd="sng" algn="ctr">
                      <a:solidFill>
                        <a:srgbClr val="31926F"/>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343635"/>
                  </a:ext>
                </a:extLst>
              </a:tr>
              <a:tr h="370840">
                <a:tc vMerge="1">
                  <a:txBody>
                    <a:bodyPr/>
                    <a:lstStyle/>
                    <a:p>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交流無停電</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font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電源装置</a:t>
                      </a:r>
                    </a:p>
                  </a:txBody>
                  <a:tcPr marL="108000" marR="108000" marT="72000" marB="72000">
                    <a:lnL w="12700" cap="flat" cmpd="sng" algn="ctr">
                      <a:solidFill>
                        <a:schemeClr val="bg1"/>
                      </a:solidFill>
                      <a:prstDash val="solid"/>
                      <a:round/>
                      <a:headEnd type="none" w="med" len="med"/>
                      <a:tailEnd type="none" w="med" len="med"/>
                    </a:lnL>
                    <a:lnR w="12700" cmpd="sng">
                      <a:noFill/>
                    </a:lnR>
                    <a:lnT w="6350" cap="flat" cmpd="sng" algn="ctr">
                      <a:solidFill>
                        <a:schemeClr val="bg1"/>
                      </a:solidFill>
                      <a:prstDash val="lgDash"/>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solidFill>
                      <a:srgbClr val="31926F"/>
                    </a:solidFill>
                  </a:tcPr>
                </a:tc>
                <a:tc>
                  <a:txBody>
                    <a:bodyPr/>
                    <a:lstStyle/>
                    <a:p>
                      <a:pPr indent="144000" algn="just" fontAlgn="ctr"/>
                      <a:r>
                        <a:rPr kumimoji="1" lang="ja-JP" altLang="en-US" sz="1100" dirty="0">
                          <a:latin typeface="BIZ UDPゴシック" panose="020B0400000000000000" pitchFamily="50" charset="-128"/>
                          <a:ea typeface="BIZ UDPゴシック" panose="020B0400000000000000" pitchFamily="50" charset="-128"/>
                        </a:rPr>
                        <a:t>蓄電池に充電しながら安定した交流電圧を供給。サーバやネットワーク機器などコンセントから給電する設備に使用される。</a:t>
                      </a:r>
                    </a:p>
                  </a:txBody>
                  <a:tcPr marL="108000" marR="108000" marT="72000" marB="72000">
                    <a:lnL w="12700" cmpd="sng">
                      <a:noFill/>
                    </a:lnL>
                    <a:lnR w="12700" cap="flat" cmpd="sng" algn="ctr">
                      <a:solidFill>
                        <a:srgbClr val="31926F"/>
                      </a:solidFill>
                      <a:prstDash val="solid"/>
                      <a:round/>
                      <a:headEnd type="none" w="med" len="med"/>
                      <a:tailEnd type="none" w="med" len="med"/>
                    </a:lnR>
                    <a:lnT w="6350" cap="flat" cmpd="sng" algn="ctr">
                      <a:solidFill>
                        <a:srgbClr val="31926F"/>
                      </a:solidFill>
                      <a:prstDash val="lgDash"/>
                      <a:round/>
                      <a:headEnd type="none" w="med" len="med"/>
                      <a:tailEnd type="none" w="med" len="med"/>
                    </a:lnT>
                    <a:lnB w="12700" cap="flat" cmpd="sng" algn="ctr">
                      <a:solidFill>
                        <a:srgbClr val="3192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879447"/>
                  </a:ext>
                </a:extLst>
              </a:tr>
            </a:tbl>
          </a:graphicData>
        </a:graphic>
      </p:graphicFrame>
    </p:spTree>
    <p:extLst>
      <p:ext uri="{BB962C8B-B14F-4D97-AF65-F5344CB8AC3E}">
        <p14:creationId xmlns:p14="http://schemas.microsoft.com/office/powerpoint/2010/main" val="2418399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lang="ja-JP" altLang="en-US" smtClean="0"/>
              <a:pPr/>
              <a:t>88</a:t>
            </a:fld>
            <a:endParaRPr lang="ja-JP" altLang="en-US" dirty="0"/>
          </a:p>
        </p:txBody>
      </p:sp>
      <p:sp>
        <p:nvSpPr>
          <p:cNvPr id="6" name="テキスト プレースホルダー 5">
            <a:extLst>
              <a:ext uri="{FF2B5EF4-FFF2-40B4-BE49-F238E27FC236}">
                <a16:creationId xmlns:a16="http://schemas.microsoft.com/office/drawing/2014/main" id="{0ECC9B04-4175-D245-9E07-04EB6AB27249}"/>
              </a:ext>
            </a:extLst>
          </p:cNvPr>
          <p:cNvSpPr>
            <a:spLocks noGrp="1"/>
          </p:cNvSpPr>
          <p:nvPr>
            <p:ph type="body" sz="quarter" idx="14"/>
          </p:nvPr>
        </p:nvSpPr>
        <p:spPr>
          <a:xfrm>
            <a:off x="4986978" y="361990"/>
            <a:ext cx="2068859" cy="166199"/>
          </a:xfrm>
        </p:spPr>
        <p:txBody>
          <a:bodyPr/>
          <a:lstStyle/>
          <a:p>
            <a:r>
              <a:rPr lang="en-US" altLang="ja-JP" dirty="0"/>
              <a:t>4-21.</a:t>
            </a:r>
            <a:r>
              <a:rPr lang="ja-JP" altLang="en-US" dirty="0"/>
              <a:t> 非常用電源設備</a:t>
            </a:r>
          </a:p>
        </p:txBody>
      </p:sp>
      <p:grpSp>
        <p:nvGrpSpPr>
          <p:cNvPr id="5" name="グループ化 4">
            <a:extLst>
              <a:ext uri="{FF2B5EF4-FFF2-40B4-BE49-F238E27FC236}">
                <a16:creationId xmlns:a16="http://schemas.microsoft.com/office/drawing/2014/main" id="{141F93EE-83DB-FBA2-A9BF-541DD1BBC5A3}"/>
              </a:ext>
            </a:extLst>
          </p:cNvPr>
          <p:cNvGrpSpPr/>
          <p:nvPr/>
        </p:nvGrpSpPr>
        <p:grpSpPr>
          <a:xfrm>
            <a:off x="503196" y="5563925"/>
            <a:ext cx="6552000" cy="252000"/>
            <a:chOff x="504000" y="5705617"/>
            <a:chExt cx="6552000" cy="252000"/>
          </a:xfrm>
        </p:grpSpPr>
        <p:sp>
          <p:nvSpPr>
            <p:cNvPr id="8" name="正方形/長方形 7">
              <a:extLst>
                <a:ext uri="{FF2B5EF4-FFF2-40B4-BE49-F238E27FC236}">
                  <a16:creationId xmlns:a16="http://schemas.microsoft.com/office/drawing/2014/main" id="{037E7456-EDE4-14FD-E08F-99799C8EC88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A586452A-6335-FA67-B904-28E99188CEF0}"/>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0" name="コンテンツ プレースホルダー 17">
            <a:extLst>
              <a:ext uri="{FF2B5EF4-FFF2-40B4-BE49-F238E27FC236}">
                <a16:creationId xmlns:a16="http://schemas.microsoft.com/office/drawing/2014/main" id="{BE5899AC-611E-1872-A50F-1C082D1ABD60}"/>
              </a:ext>
            </a:extLst>
          </p:cNvPr>
          <p:cNvSpPr txBox="1">
            <a:spLocks/>
          </p:cNvSpPr>
          <p:nvPr/>
        </p:nvSpPr>
        <p:spPr>
          <a:xfrm>
            <a:off x="503196" y="5960079"/>
            <a:ext cx="6552000" cy="421038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太陽光パネルと非常用発電機（</a:t>
            </a:r>
            <a:r>
              <a:rPr lang="en-US" altLang="ja-JP" sz="1200" dirty="0"/>
              <a:t>72</a:t>
            </a:r>
            <a:r>
              <a:rPr lang="ja-JP" altLang="en-US" sz="1200" dirty="0"/>
              <a:t>時間（</a:t>
            </a:r>
            <a:r>
              <a:rPr lang="en-US" altLang="ja-JP" sz="1200" dirty="0"/>
              <a:t>3</a:t>
            </a:r>
            <a:r>
              <a:rPr lang="ja-JP" altLang="en-US" sz="1200" dirty="0"/>
              <a:t>日間）対応）により、停電時の電力を確保している。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p>
          <a:p>
            <a:pPr marL="0" indent="144000" algn="just" fontAlgn="ctr">
              <a:lnSpc>
                <a:spcPct val="120000"/>
              </a:lnSpc>
              <a:spcBef>
                <a:spcPts val="0"/>
              </a:spcBef>
              <a:buNone/>
            </a:pPr>
            <a:r>
              <a:rPr lang="ja-JP" altLang="en-US" sz="1200" dirty="0"/>
              <a:t>非常用発電機により、危機管理センターや災害対策本部に</a:t>
            </a:r>
            <a:r>
              <a:rPr lang="en-US" altLang="ja-JP" sz="1200" dirty="0"/>
              <a:t>100%</a:t>
            </a:r>
            <a:r>
              <a:rPr lang="ja-JP" altLang="en-US" sz="1200" dirty="0"/>
              <a:t>、その他のエリアには</a:t>
            </a:r>
            <a:r>
              <a:rPr lang="en-US" altLang="ja-JP" sz="1200" dirty="0"/>
              <a:t>30%</a:t>
            </a:r>
            <a:r>
              <a:rPr lang="ja-JP" altLang="en-US" sz="1200" dirty="0"/>
              <a:t>の電力を</a:t>
            </a:r>
            <a:r>
              <a:rPr lang="en-US" altLang="ja-JP" sz="1200" dirty="0"/>
              <a:t>72</a:t>
            </a:r>
            <a:r>
              <a:rPr lang="ja-JP" altLang="en-US" sz="1200" dirty="0"/>
              <a:t>時間（</a:t>
            </a:r>
            <a:r>
              <a:rPr lang="en-US" altLang="ja-JP" sz="1200" dirty="0"/>
              <a:t>3</a:t>
            </a:r>
            <a:r>
              <a:rPr lang="ja-JP" altLang="en-US" sz="1200" dirty="0"/>
              <a:t>日間）供給することが可能である。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p>
          <a:p>
            <a:pPr marL="0" indent="144000" algn="just" fontAlgn="ctr">
              <a:lnSpc>
                <a:spcPct val="120000"/>
              </a:lnSpc>
              <a:spcBef>
                <a:spcPts val="0"/>
              </a:spcBef>
              <a:buNone/>
            </a:pPr>
            <a:r>
              <a:rPr lang="ja-JP" altLang="en-US" sz="1200" dirty="0"/>
              <a:t>最大</a:t>
            </a:r>
            <a:r>
              <a:rPr lang="en-US" altLang="ja-JP" sz="1200" dirty="0"/>
              <a:t>168</a:t>
            </a:r>
            <a:r>
              <a:rPr lang="ja-JP" altLang="en-US" sz="1200" dirty="0"/>
              <a:t>時間（</a:t>
            </a:r>
            <a:r>
              <a:rPr lang="en-US" altLang="ja-JP" sz="1200" dirty="0"/>
              <a:t>7</a:t>
            </a:r>
            <a:r>
              <a:rPr lang="ja-JP" altLang="en-US" sz="1200" dirty="0"/>
              <a:t>日間）の連続運転が可能な量のオイルタンクを備えている。</a:t>
            </a:r>
            <a:endParaRPr lang="en-US" altLang="ja-JP" sz="1200" dirty="0"/>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2-1.(5)</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東京都渋谷区</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lang="ja-JP" altLang="en-US" sz="1200" dirty="0"/>
              <a:t>　非常用発電機（燃料持続時間は約</a:t>
            </a:r>
            <a:r>
              <a:rPr lang="en-US" altLang="ja-JP" sz="1200" dirty="0"/>
              <a:t>120</a:t>
            </a:r>
            <a:r>
              <a:rPr lang="ja-JP" altLang="en-US" sz="1200" dirty="0"/>
              <a:t>時間（約</a:t>
            </a:r>
            <a:r>
              <a:rPr lang="en-US" altLang="ja-JP" sz="1200" dirty="0"/>
              <a:t>5</a:t>
            </a:r>
            <a:r>
              <a:rPr lang="ja-JP" altLang="en-US" sz="1200" dirty="0"/>
              <a:t>日間））を設置している。また、電灯幹線を冗長化し、</a:t>
            </a:r>
            <a:r>
              <a:rPr lang="en-US" altLang="ja-JP" sz="1200" dirty="0"/>
              <a:t>1</a:t>
            </a:r>
            <a:r>
              <a:rPr lang="ja-JP" altLang="en-US" sz="1200" dirty="0"/>
              <a:t>系統に事故が発生しても電源供給を継続することができる。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2-1.(9)</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神奈川県川崎市</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都市ガス（中圧ガス）と備蓄燃料（軽油）の両方を使用可能なガスタービン発電機を採用。仮に中圧ガスが途絶してしまった場合でも、備蓄燃料だけで全体の電力の</a:t>
            </a:r>
            <a:r>
              <a:rPr lang="en-US" altLang="ja-JP" sz="1200" dirty="0"/>
              <a:t>70%</a:t>
            </a:r>
            <a:r>
              <a:rPr lang="ja-JP" altLang="en-US" sz="1200" dirty="0"/>
              <a:t>を</a:t>
            </a:r>
            <a:r>
              <a:rPr lang="en-US" altLang="ja-JP" sz="1200" dirty="0"/>
              <a:t>168</a:t>
            </a:r>
            <a:r>
              <a:rPr lang="ja-JP" altLang="en-US" sz="1200" dirty="0"/>
              <a:t>時間（</a:t>
            </a:r>
            <a:r>
              <a:rPr lang="en-US" altLang="ja-JP" sz="1200" dirty="0"/>
              <a:t>7</a:t>
            </a:r>
            <a:r>
              <a:rPr lang="ja-JP" altLang="en-US" sz="1200" dirty="0"/>
              <a:t>日間）運用できるようにしている。また、非常用発電機を免震層の上部に設置することで、地震や水害などでの破損リスクを低減している。</a:t>
            </a:r>
          </a:p>
        </p:txBody>
      </p:sp>
      <p:grpSp>
        <p:nvGrpSpPr>
          <p:cNvPr id="13" name="グループ化 12">
            <a:extLst>
              <a:ext uri="{FF2B5EF4-FFF2-40B4-BE49-F238E27FC236}">
                <a16:creationId xmlns:a16="http://schemas.microsoft.com/office/drawing/2014/main" id="{8E49A88B-2BC1-FCD7-F077-2120381B6D5C}"/>
              </a:ext>
            </a:extLst>
          </p:cNvPr>
          <p:cNvGrpSpPr/>
          <p:nvPr/>
        </p:nvGrpSpPr>
        <p:grpSpPr>
          <a:xfrm>
            <a:off x="503196" y="1370525"/>
            <a:ext cx="6552000" cy="252000"/>
            <a:chOff x="504000" y="5705617"/>
            <a:chExt cx="6552000" cy="252000"/>
          </a:xfrm>
        </p:grpSpPr>
        <p:sp>
          <p:nvSpPr>
            <p:cNvPr id="14" name="正方形/長方形 13">
              <a:extLst>
                <a:ext uri="{FF2B5EF4-FFF2-40B4-BE49-F238E27FC236}">
                  <a16:creationId xmlns:a16="http://schemas.microsoft.com/office/drawing/2014/main" id="{9C0B71D1-9648-C15E-80A5-2C0D84A6F797}"/>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D02FB9A1-944C-4DC9-CD3E-48957B2B7545}"/>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コンテンツ プレースホルダー 17">
            <a:extLst>
              <a:ext uri="{FF2B5EF4-FFF2-40B4-BE49-F238E27FC236}">
                <a16:creationId xmlns:a16="http://schemas.microsoft.com/office/drawing/2014/main" id="{FA812948-FAFF-F5CB-541C-502DEA2DC07E}"/>
              </a:ext>
            </a:extLst>
          </p:cNvPr>
          <p:cNvSpPr txBox="1">
            <a:spLocks/>
          </p:cNvSpPr>
          <p:nvPr/>
        </p:nvSpPr>
        <p:spPr>
          <a:xfrm>
            <a:off x="1521960" y="428260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非常用電源設備の浸水・地震対策</a:t>
            </a:r>
          </a:p>
          <a:p>
            <a:pPr marL="0" indent="144000" algn="just" fontAlgn="ctr">
              <a:lnSpc>
                <a:spcPct val="120000"/>
              </a:lnSpc>
              <a:spcBef>
                <a:spcPts val="0"/>
              </a:spcBef>
              <a:buNone/>
            </a:pPr>
            <a:r>
              <a:rPr lang="ja-JP" altLang="en-US" sz="1200" dirty="0"/>
              <a:t>災害による停電時にあっても確実に非常用電源を稼働させるため、浸水想定深より上部への設置や地階等へ設置する際の防水扉等の防水対策、転倒防止の措置など、浸水や揺れに備えた対策を講じる必要がある。</a:t>
            </a:r>
          </a:p>
        </p:txBody>
      </p:sp>
      <p:sp>
        <p:nvSpPr>
          <p:cNvPr id="21" name="コンテンツ プレースホルダー 17">
            <a:extLst>
              <a:ext uri="{FF2B5EF4-FFF2-40B4-BE49-F238E27FC236}">
                <a16:creationId xmlns:a16="http://schemas.microsoft.com/office/drawing/2014/main" id="{E65C9736-032E-B1D1-236D-C2B545CA8DC4}"/>
              </a:ext>
            </a:extLst>
          </p:cNvPr>
          <p:cNvSpPr txBox="1">
            <a:spLocks/>
          </p:cNvSpPr>
          <p:nvPr/>
        </p:nvSpPr>
        <p:spPr>
          <a:xfrm>
            <a:off x="1514323" y="1683562"/>
            <a:ext cx="5533235"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非常用電源設備の</a:t>
            </a:r>
            <a:r>
              <a:rPr lang="ja-JP" altLang="en-US" sz="1200" b="1" dirty="0">
                <a:solidFill>
                  <a:srgbClr val="31926F"/>
                </a:solidFill>
              </a:rPr>
              <a:t>機能</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等の検討</a:t>
            </a:r>
          </a:p>
          <a:p>
            <a:pPr marL="0" indent="144000" algn="just" fontAlgn="ctr">
              <a:lnSpc>
                <a:spcPct val="120000"/>
              </a:lnSpc>
              <a:spcBef>
                <a:spcPts val="0"/>
              </a:spcBef>
              <a:buNone/>
            </a:pPr>
            <a:r>
              <a:rPr lang="ja-JP" altLang="en-US" sz="1200" dirty="0"/>
              <a:t>大規模災害発生時に、非常用電源のみで、平時と同量の電力供給を確保することは現実的ではない。このため、非常用電源設備の整備に当たっては、災害対策本部活動や非常時優先業務等において必要となる電力量を推計し、非常用電源設備により最低限確保すべき電力量を具体化しておく必要がある。</a:t>
            </a:r>
            <a:endParaRPr lang="en-US" altLang="ja-JP" sz="1200" dirty="0"/>
          </a:p>
          <a:p>
            <a:pPr marL="0" indent="144000" algn="just" fontAlgn="ctr">
              <a:lnSpc>
                <a:spcPct val="120000"/>
              </a:lnSpc>
              <a:spcBef>
                <a:spcPts val="0"/>
              </a:spcBef>
              <a:buNone/>
            </a:pPr>
            <a:r>
              <a:rPr lang="ja-JP" altLang="en-US" sz="1200" dirty="0"/>
              <a:t>また、道路寸断等により燃料供給が遅滞した場合も想定し、一定期間の発電を備蓄燃料やその他の手段で賄うことも検討しておく必要がある。</a:t>
            </a:r>
            <a:endParaRPr lang="en-US" altLang="ja-JP" sz="1200" dirty="0"/>
          </a:p>
          <a:p>
            <a:pPr marL="0" indent="144000" algn="just" fontAlgn="ctr">
              <a:lnSpc>
                <a:spcPct val="120000"/>
              </a:lnSpc>
              <a:spcBef>
                <a:spcPts val="0"/>
              </a:spcBef>
              <a:buNone/>
            </a:pPr>
            <a:r>
              <a:rPr lang="ja-JP" altLang="en-US" sz="1200" dirty="0"/>
              <a:t>具体的には、少なくとも３日間、できれば一週間程度は、燃料供給がなくても発電ができる備蓄量の確保や、都市ガス（中圧ガス）など燃料供給源の多重化、太陽光発電の併用などにより、大規模災害発生時においても、防災拠点としての機能が継続できるようにしておく必要がある。</a:t>
            </a:r>
          </a:p>
        </p:txBody>
      </p:sp>
      <p:pic>
        <p:nvPicPr>
          <p:cNvPr id="4" name="図 3" descr="ロゴ, アイコン&#10;&#10;自動的に生成された説明">
            <a:extLst>
              <a:ext uri="{FF2B5EF4-FFF2-40B4-BE49-F238E27FC236}">
                <a16:creationId xmlns:a16="http://schemas.microsoft.com/office/drawing/2014/main" id="{63832979-1CE6-4B7B-E157-F20DFE306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38" y="4311798"/>
            <a:ext cx="828000" cy="828000"/>
          </a:xfrm>
          <a:prstGeom prst="rect">
            <a:avLst/>
          </a:prstGeom>
        </p:spPr>
      </p:pic>
      <p:pic>
        <p:nvPicPr>
          <p:cNvPr id="11" name="図 10" descr="黒い背景に白い文字がある&#10;&#10;低い精度で自動的に生成された説明">
            <a:extLst>
              <a:ext uri="{FF2B5EF4-FFF2-40B4-BE49-F238E27FC236}">
                <a16:creationId xmlns:a16="http://schemas.microsoft.com/office/drawing/2014/main" id="{2F20741E-1C39-4C80-8FFC-6AA09706C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816" y="1837944"/>
            <a:ext cx="828000" cy="828000"/>
          </a:xfrm>
          <a:prstGeom prst="rect">
            <a:avLst/>
          </a:prstGeom>
        </p:spPr>
      </p:pic>
    </p:spTree>
    <p:extLst>
      <p:ext uri="{BB962C8B-B14F-4D97-AF65-F5344CB8AC3E}">
        <p14:creationId xmlns:p14="http://schemas.microsoft.com/office/powerpoint/2010/main" val="964361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lang="ja-JP" altLang="en-US" smtClean="0"/>
              <a:pPr/>
              <a:t>89</a:t>
            </a:fld>
            <a:endParaRPr lang="ja-JP" altLang="en-US" dirty="0"/>
          </a:p>
        </p:txBody>
      </p:sp>
      <p:sp>
        <p:nvSpPr>
          <p:cNvPr id="6" name="テキスト プレースホルダー 5">
            <a:extLst>
              <a:ext uri="{FF2B5EF4-FFF2-40B4-BE49-F238E27FC236}">
                <a16:creationId xmlns:a16="http://schemas.microsoft.com/office/drawing/2014/main" id="{0ECC9B04-4175-D245-9E07-04EB6AB27249}"/>
              </a:ext>
            </a:extLst>
          </p:cNvPr>
          <p:cNvSpPr>
            <a:spLocks noGrp="1"/>
          </p:cNvSpPr>
          <p:nvPr>
            <p:ph type="body" sz="quarter" idx="14"/>
          </p:nvPr>
        </p:nvSpPr>
        <p:spPr>
          <a:xfrm>
            <a:off x="4986978" y="361990"/>
            <a:ext cx="2068859" cy="166199"/>
          </a:xfrm>
        </p:spPr>
        <p:txBody>
          <a:bodyPr/>
          <a:lstStyle/>
          <a:p>
            <a:r>
              <a:rPr lang="en-US" altLang="ja-JP" dirty="0"/>
              <a:t>4-21.</a:t>
            </a:r>
            <a:r>
              <a:rPr lang="ja-JP" altLang="en-US" dirty="0"/>
              <a:t> 非常用電源設備</a:t>
            </a:r>
          </a:p>
        </p:txBody>
      </p:sp>
      <p:grpSp>
        <p:nvGrpSpPr>
          <p:cNvPr id="2" name="グループ化 1">
            <a:extLst>
              <a:ext uri="{FF2B5EF4-FFF2-40B4-BE49-F238E27FC236}">
                <a16:creationId xmlns:a16="http://schemas.microsoft.com/office/drawing/2014/main" id="{C505043C-C652-9260-5F5E-87FB626AB167}"/>
              </a:ext>
            </a:extLst>
          </p:cNvPr>
          <p:cNvGrpSpPr/>
          <p:nvPr/>
        </p:nvGrpSpPr>
        <p:grpSpPr>
          <a:xfrm>
            <a:off x="503196" y="1349375"/>
            <a:ext cx="6552000" cy="252000"/>
            <a:chOff x="504000" y="5705617"/>
            <a:chExt cx="6552000" cy="252000"/>
          </a:xfrm>
        </p:grpSpPr>
        <p:sp>
          <p:nvSpPr>
            <p:cNvPr id="12" name="正方形/長方形 11">
              <a:extLst>
                <a:ext uri="{FF2B5EF4-FFF2-40B4-BE49-F238E27FC236}">
                  <a16:creationId xmlns:a16="http://schemas.microsoft.com/office/drawing/2014/main" id="{CA06F00D-DEBE-AB84-E392-CB26F9F0943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32BBEC19-1AD1-17D5-2A90-DE3F181E4835}"/>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7" name="コンテンツ プレースホルダー 17">
            <a:extLst>
              <a:ext uri="{FF2B5EF4-FFF2-40B4-BE49-F238E27FC236}">
                <a16:creationId xmlns:a16="http://schemas.microsoft.com/office/drawing/2014/main" id="{7FA222D3-FB29-AF4E-6514-2BB03EE65E93}"/>
              </a:ext>
            </a:extLst>
          </p:cNvPr>
          <p:cNvSpPr txBox="1">
            <a:spLocks/>
          </p:cNvSpPr>
          <p:nvPr/>
        </p:nvSpPr>
        <p:spPr>
          <a:xfrm>
            <a:off x="503196" y="1718649"/>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zh-TW" altLang="en-US" sz="1200" dirty="0"/>
              <a:t>非常用電源設備</a:t>
            </a:r>
            <a:r>
              <a:rPr lang="ja-JP" altLang="en-US" sz="1200" dirty="0"/>
              <a:t>を検討するに当たっては、当該施策と関連性が高い以下の戦略についても参照されたい。</a:t>
            </a:r>
          </a:p>
        </p:txBody>
      </p:sp>
      <p:grpSp>
        <p:nvGrpSpPr>
          <p:cNvPr id="19" name="グループ化 18">
            <a:extLst>
              <a:ext uri="{FF2B5EF4-FFF2-40B4-BE49-F238E27FC236}">
                <a16:creationId xmlns:a16="http://schemas.microsoft.com/office/drawing/2014/main" id="{31AB8BEB-13E2-7AF3-824B-A3872D1C53CF}"/>
              </a:ext>
            </a:extLst>
          </p:cNvPr>
          <p:cNvGrpSpPr/>
          <p:nvPr/>
        </p:nvGrpSpPr>
        <p:grpSpPr>
          <a:xfrm>
            <a:off x="504000" y="2312701"/>
            <a:ext cx="6552000" cy="476060"/>
            <a:chOff x="504000" y="2327609"/>
            <a:chExt cx="6552000" cy="476060"/>
          </a:xfrm>
        </p:grpSpPr>
        <p:sp>
          <p:nvSpPr>
            <p:cNvPr id="20" name="正方形/長方形 19">
              <a:extLst>
                <a:ext uri="{FF2B5EF4-FFF2-40B4-BE49-F238E27FC236}">
                  <a16:creationId xmlns:a16="http://schemas.microsoft.com/office/drawing/2014/main" id="{AF2971F3-35AA-4F44-8507-63460A4BDD63}"/>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950C3C6-D627-C309-AF3A-E0B9A87CE9DC}"/>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87278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652E6D49-9704-22C2-7B99-92BE54B0C700}"/>
              </a:ext>
            </a:extLst>
          </p:cNvPr>
          <p:cNvGraphicFramePr>
            <a:graphicFrameLocks noChangeAspect="1"/>
          </p:cNvGraphicFramePr>
          <p:nvPr>
            <p:custDataLst>
              <p:tags r:id="rId1"/>
            </p:custDataLst>
            <p:extLst>
              <p:ext uri="{D42A27DB-BD31-4B8C-83A1-F6EECF244321}">
                <p14:modId xmlns:p14="http://schemas.microsoft.com/office/powerpoint/2010/main" val="420697478"/>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スライド" r:id="rId3" imgW="425" imgH="424" progId="TCLayout.ActiveDocument.1">
                  <p:embed/>
                </p:oleObj>
              </mc:Choice>
              <mc:Fallback>
                <p:oleObj name="think-cell スライド" r:id="rId3" imgW="425" imgH="424" progId="TCLayout.ActiveDocument.1">
                  <p:embed/>
                  <p:pic>
                    <p:nvPicPr>
                      <p:cNvPr id="41" name="think-cell data - do not delete" hidden="1">
                        <a:extLst>
                          <a:ext uri="{FF2B5EF4-FFF2-40B4-BE49-F238E27FC236}">
                            <a16:creationId xmlns:a16="http://schemas.microsoft.com/office/drawing/2014/main" id="{652E6D49-9704-22C2-7B99-92BE54B0C700}"/>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A9624BF-7622-9D4D-6B10-45657E48A697}"/>
              </a:ext>
            </a:extLst>
          </p:cNvPr>
          <p:cNvSpPr>
            <a:spLocks noGrp="1"/>
          </p:cNvSpPr>
          <p:nvPr>
            <p:ph type="title"/>
          </p:nvPr>
        </p:nvSpPr>
        <p:spPr/>
        <p:txBody>
          <a:bodyPr vert="horz"/>
          <a:lstStyle/>
          <a:p>
            <a:r>
              <a:rPr lang="en-US" altLang="ja-JP" dirty="0"/>
              <a:t>2. </a:t>
            </a:r>
            <a:r>
              <a:rPr lang="en-US" altLang="ja-JP" dirty="0">
                <a:uFill>
                  <a:solidFill>
                    <a:srgbClr val="31926F"/>
                  </a:solidFill>
                </a:uFill>
              </a:rPr>
              <a:t>DX</a:t>
            </a:r>
            <a:r>
              <a:rPr lang="ja-JP" altLang="en-US" dirty="0"/>
              <a:t>推進に係る取組の体制整備と基本方針</a:t>
            </a:r>
          </a:p>
        </p:txBody>
      </p:sp>
      <p:sp>
        <p:nvSpPr>
          <p:cNvPr id="14" name="スライド番号プレースホルダー 13">
            <a:extLst>
              <a:ext uri="{FF2B5EF4-FFF2-40B4-BE49-F238E27FC236}">
                <a16:creationId xmlns:a16="http://schemas.microsoft.com/office/drawing/2014/main" id="{106B289B-9DFD-5A5D-E220-53C516875D5B}"/>
              </a:ext>
            </a:extLst>
          </p:cNvPr>
          <p:cNvSpPr>
            <a:spLocks noGrp="1"/>
          </p:cNvSpPr>
          <p:nvPr>
            <p:ph type="sldNum" sz="quarter" idx="12"/>
          </p:nvPr>
        </p:nvSpPr>
        <p:spPr>
          <a:xfrm>
            <a:off x="2919453" y="10305915"/>
            <a:ext cx="1700927" cy="153888"/>
          </a:xfrm>
        </p:spPr>
        <p:txBody>
          <a:bodyPr/>
          <a:lstStyle/>
          <a:p>
            <a:fld id="{741C99BD-4CB3-4AB8-B45E-067A6B3414C4}" type="slidenum">
              <a:rPr kumimoji="1" lang="ja-JP" altLang="en-US" smtClean="0"/>
              <a:pPr/>
              <a:t>9</a:t>
            </a:fld>
            <a:endParaRPr kumimoji="1" lang="ja-JP" altLang="en-US"/>
          </a:p>
        </p:txBody>
      </p:sp>
      <p:sp>
        <p:nvSpPr>
          <p:cNvPr id="3" name="テキスト プレースホルダー 2">
            <a:extLst>
              <a:ext uri="{FF2B5EF4-FFF2-40B4-BE49-F238E27FC236}">
                <a16:creationId xmlns:a16="http://schemas.microsoft.com/office/drawing/2014/main" id="{74E491A6-E6C1-BE2B-5C1D-0F5AC56CF510}"/>
              </a:ext>
            </a:extLst>
          </p:cNvPr>
          <p:cNvSpPr>
            <a:spLocks noGrp="1"/>
          </p:cNvSpPr>
          <p:nvPr>
            <p:ph type="body" sz="quarter" idx="13"/>
          </p:nvPr>
        </p:nvSpPr>
        <p:spPr>
          <a:xfrm>
            <a:off x="504000" y="830717"/>
            <a:ext cx="6552000" cy="276999"/>
          </a:xfrm>
        </p:spPr>
        <p:txBody>
          <a:bodyPr/>
          <a:lstStyle/>
          <a:p>
            <a:r>
              <a:rPr lang="en-US" altLang="ja-JP" dirty="0"/>
              <a:t>2-2.</a:t>
            </a:r>
            <a:r>
              <a:rPr lang="ja-JP" altLang="en-US" dirty="0"/>
              <a:t>　</a:t>
            </a:r>
            <a:r>
              <a:rPr kumimoji="1" lang="en-US" altLang="ja-JP"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DX</a:t>
            </a:r>
            <a:r>
              <a:rPr lang="ja-JP" altLang="en-US" dirty="0"/>
              <a:t>推進に当たり押さえておくべき基本方針</a:t>
            </a:r>
          </a:p>
        </p:txBody>
      </p:sp>
      <p:sp>
        <p:nvSpPr>
          <p:cNvPr id="11" name="正方形/長方形 10">
            <a:extLst>
              <a:ext uri="{FF2B5EF4-FFF2-40B4-BE49-F238E27FC236}">
                <a16:creationId xmlns:a16="http://schemas.microsoft.com/office/drawing/2014/main" id="{D6979439-7D76-E405-C088-6998BC188145}"/>
              </a:ext>
            </a:extLst>
          </p:cNvPr>
          <p:cNvSpPr/>
          <p:nvPr/>
        </p:nvSpPr>
        <p:spPr>
          <a:xfrm>
            <a:off x="2520438" y="6982238"/>
            <a:ext cx="4536000" cy="2700000"/>
          </a:xfrm>
          <a:prstGeom prst="rect">
            <a:avLst/>
          </a:prstGeom>
          <a:solidFill>
            <a:srgbClr val="CDD6D5"/>
          </a:solidFill>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uFill>
                  <a:solidFill>
                    <a:srgbClr val="31926F"/>
                  </a:solidFill>
                </a:uFill>
                <a:latin typeface="BIZ UDPゴシック" panose="020B0400000000000000" pitchFamily="50" charset="-128"/>
                <a:ea typeface="BIZ UDPゴシック" panose="020B0400000000000000" pitchFamily="50" charset="-128"/>
              </a:rPr>
              <a:t>DX</a:t>
            </a:r>
            <a:r>
              <a:rPr kumimoji="1" lang="ja-JP" altLang="en-US" sz="1079" b="1" dirty="0">
                <a:uFill>
                  <a:solidFill>
                    <a:srgbClr val="31926F"/>
                  </a:solidFill>
                </a:uFill>
                <a:latin typeface="BIZ UDPゴシック" panose="020B0400000000000000" pitchFamily="50" charset="-128"/>
                <a:ea typeface="BIZ UDPゴシック" panose="020B0400000000000000" pitchFamily="50" charset="-128"/>
              </a:rPr>
              <a:t>推進に当たって</a:t>
            </a:r>
            <a:r>
              <a:rPr kumimoji="1" lang="ja-JP" altLang="en-US" sz="1079" b="1" dirty="0">
                <a:latin typeface="BIZ UDPゴシック" panose="020B0400000000000000" pitchFamily="50" charset="-128"/>
                <a:ea typeface="BIZ UDPゴシック" panose="020B0400000000000000" pitchFamily="50" charset="-128"/>
              </a:rPr>
              <a:t>の留意点</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688171C-BB8E-3183-1917-926AF44B8DED}"/>
              </a:ext>
            </a:extLst>
          </p:cNvPr>
          <p:cNvSpPr/>
          <p:nvPr/>
        </p:nvSpPr>
        <p:spPr>
          <a:xfrm>
            <a:off x="2661178" y="7279127"/>
            <a:ext cx="1944000" cy="2268000"/>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latin typeface="BIZ UDPゴシック" panose="020B0400000000000000" pitchFamily="50" charset="-128"/>
                <a:ea typeface="BIZ UDPゴシック" panose="020B0400000000000000" pitchFamily="50" charset="-128"/>
              </a:rPr>
              <a:t>5</a:t>
            </a:r>
            <a:r>
              <a:rPr kumimoji="1" lang="ja-JP" altLang="en-US" sz="1079" b="1" dirty="0">
                <a:latin typeface="BIZ UDPゴシック" panose="020B0400000000000000" pitchFamily="50" charset="-128"/>
                <a:ea typeface="BIZ UDPゴシック" panose="020B0400000000000000" pitchFamily="50" charset="-128"/>
              </a:rPr>
              <a:t>つの戦略</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6038C39-3803-AD2A-0129-48FF7A7F0B22}"/>
              </a:ext>
            </a:extLst>
          </p:cNvPr>
          <p:cNvSpPr/>
          <p:nvPr/>
        </p:nvSpPr>
        <p:spPr>
          <a:xfrm>
            <a:off x="4971699" y="7279127"/>
            <a:ext cx="1944000" cy="2268000"/>
          </a:xfrm>
          <a:prstGeom prst="rect">
            <a:avLst/>
          </a:prstGeom>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latin typeface="BIZ UDPゴシック" panose="020B0400000000000000" pitchFamily="50" charset="-128"/>
                <a:ea typeface="BIZ UDPゴシック" panose="020B0400000000000000" pitchFamily="50" charset="-128"/>
              </a:rPr>
              <a:t>27</a:t>
            </a:r>
            <a:r>
              <a:rPr kumimoji="1" lang="ja-JP" altLang="en-US" sz="1079" b="1" dirty="0">
                <a:latin typeface="BIZ UDPゴシック" panose="020B0400000000000000" pitchFamily="50" charset="-128"/>
                <a:ea typeface="BIZ UDPゴシック" panose="020B0400000000000000" pitchFamily="50" charset="-128"/>
              </a:rPr>
              <a:t>の施策</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25" name="矢印: 左右 24">
            <a:extLst>
              <a:ext uri="{FF2B5EF4-FFF2-40B4-BE49-F238E27FC236}">
                <a16:creationId xmlns:a16="http://schemas.microsoft.com/office/drawing/2014/main" id="{097543A1-B169-EAC5-9080-2EF62F8EA07C}"/>
              </a:ext>
            </a:extLst>
          </p:cNvPr>
          <p:cNvSpPr/>
          <p:nvPr/>
        </p:nvSpPr>
        <p:spPr>
          <a:xfrm>
            <a:off x="4482439" y="8013168"/>
            <a:ext cx="612000" cy="828000"/>
          </a:xfrm>
          <a:prstGeom prst="leftRightArrow">
            <a:avLst>
              <a:gd name="adj1" fmla="val 60737"/>
              <a:gd name="adj2" fmla="val 34385"/>
            </a:avLst>
          </a:prstGeom>
          <a:solidFill>
            <a:srgbClr val="31926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28" name="矢印: 右 27">
            <a:extLst>
              <a:ext uri="{FF2B5EF4-FFF2-40B4-BE49-F238E27FC236}">
                <a16:creationId xmlns:a16="http://schemas.microsoft.com/office/drawing/2014/main" id="{C9994911-4B28-8F0A-6D37-62D5EAEAC94D}"/>
              </a:ext>
            </a:extLst>
          </p:cNvPr>
          <p:cNvSpPr/>
          <p:nvPr/>
        </p:nvSpPr>
        <p:spPr>
          <a:xfrm>
            <a:off x="2141579" y="8013168"/>
            <a:ext cx="409639" cy="828000"/>
          </a:xfrm>
          <a:prstGeom prst="rightArrow">
            <a:avLst>
              <a:gd name="adj1" fmla="val 59970"/>
              <a:gd name="adj2" fmla="val 50000"/>
            </a:avLst>
          </a:prstGeom>
          <a:solidFill>
            <a:srgbClr val="F1F6C0"/>
          </a:solidFill>
          <a:ln w="12700" cap="rnd">
            <a:solidFill>
              <a:srgbClr val="31926F"/>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30" name="楕円 29">
            <a:extLst>
              <a:ext uri="{FF2B5EF4-FFF2-40B4-BE49-F238E27FC236}">
                <a16:creationId xmlns:a16="http://schemas.microsoft.com/office/drawing/2014/main" id="{3BE8968F-022C-78EB-A0A9-7C0B4B402022}"/>
              </a:ext>
            </a:extLst>
          </p:cNvPr>
          <p:cNvSpPr>
            <a:spLocks noChangeAspect="1"/>
          </p:cNvSpPr>
          <p:nvPr/>
        </p:nvSpPr>
        <p:spPr>
          <a:xfrm>
            <a:off x="2777812" y="723490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3</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31" name="楕円 30">
            <a:extLst>
              <a:ext uri="{FF2B5EF4-FFF2-40B4-BE49-F238E27FC236}">
                <a16:creationId xmlns:a16="http://schemas.microsoft.com/office/drawing/2014/main" id="{7BE69C7C-447B-679E-6C9A-985D1243DC84}"/>
              </a:ext>
            </a:extLst>
          </p:cNvPr>
          <p:cNvSpPr>
            <a:spLocks noChangeAspect="1"/>
          </p:cNvSpPr>
          <p:nvPr/>
        </p:nvSpPr>
        <p:spPr>
          <a:xfrm>
            <a:off x="5068865" y="723490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4</a:t>
            </a:r>
            <a:r>
              <a:rPr kumimoji="1" lang="ja-JP" altLang="en-US" sz="1079" b="1">
                <a:solidFill>
                  <a:schemeClr val="bg1"/>
                </a:solidFill>
                <a:latin typeface="BIZ UDPゴシック" panose="020B0400000000000000" pitchFamily="50" charset="-128"/>
                <a:ea typeface="BIZ UDPゴシック" panose="020B0400000000000000" pitchFamily="50" charset="-128"/>
              </a:rPr>
              <a:t>章</a:t>
            </a:r>
            <a:endParaRPr kumimoji="1" lang="ja-JP" altLang="en-US" sz="1079" b="1" dirty="0">
              <a:solidFill>
                <a:schemeClr val="bg1"/>
              </a:solidFill>
              <a:latin typeface="BIZ UDPゴシック" panose="020B0400000000000000" pitchFamily="50" charset="-128"/>
              <a:ea typeface="BIZ UDPゴシック" panose="020B0400000000000000" pitchFamily="50" charset="-128"/>
            </a:endParaRPr>
          </a:p>
        </p:txBody>
      </p:sp>
      <p:sp>
        <p:nvSpPr>
          <p:cNvPr id="33" name="コンテンツ プレースホルダー 17">
            <a:extLst>
              <a:ext uri="{FF2B5EF4-FFF2-40B4-BE49-F238E27FC236}">
                <a16:creationId xmlns:a16="http://schemas.microsoft.com/office/drawing/2014/main" id="{57E1289B-B641-ABDE-1B04-917FA50F967B}"/>
              </a:ext>
            </a:extLst>
          </p:cNvPr>
          <p:cNvSpPr txBox="1">
            <a:spLocks/>
          </p:cNvSpPr>
          <p:nvPr/>
        </p:nvSpPr>
        <p:spPr>
          <a:xfrm>
            <a:off x="503196" y="636272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以降に、それぞれの基本方針に分けた形で、</a:t>
            </a:r>
            <a:r>
              <a:rPr lang="en-US" altLang="ja-JP" sz="1200" dirty="0"/>
              <a:t>5</a:t>
            </a:r>
            <a:r>
              <a:rPr lang="ja-JP" altLang="en-US" sz="1200" dirty="0"/>
              <a:t>つの「戦略」及び</a:t>
            </a:r>
            <a:r>
              <a:rPr lang="en-US" altLang="ja-JP" sz="1200" dirty="0"/>
              <a:t>27</a:t>
            </a:r>
            <a:r>
              <a:rPr lang="ja-JP" altLang="en-US" sz="1200" dirty="0"/>
              <a:t>の「施策」との関係について概要を説明する。（以下の図は、「本書の構成」に記載したものの再掲）</a:t>
            </a:r>
          </a:p>
        </p:txBody>
      </p:sp>
      <p:grpSp>
        <p:nvGrpSpPr>
          <p:cNvPr id="35" name="グループ化 34">
            <a:extLst>
              <a:ext uri="{FF2B5EF4-FFF2-40B4-BE49-F238E27FC236}">
                <a16:creationId xmlns:a16="http://schemas.microsoft.com/office/drawing/2014/main" id="{E09132B5-B2EE-714A-B929-A86AC1B52B4E}"/>
              </a:ext>
            </a:extLst>
          </p:cNvPr>
          <p:cNvGrpSpPr/>
          <p:nvPr/>
        </p:nvGrpSpPr>
        <p:grpSpPr>
          <a:xfrm>
            <a:off x="2777812" y="7776404"/>
            <a:ext cx="1554279" cy="252000"/>
            <a:chOff x="2657052" y="7901216"/>
            <a:chExt cx="1554279" cy="252000"/>
          </a:xfrm>
        </p:grpSpPr>
        <p:sp>
          <p:nvSpPr>
            <p:cNvPr id="49" name="テキスト ボックス 48">
              <a:extLst>
                <a:ext uri="{FF2B5EF4-FFF2-40B4-BE49-F238E27FC236}">
                  <a16:creationId xmlns:a16="http://schemas.microsoft.com/office/drawing/2014/main" id="{B47D1569-6FDF-6852-2D35-150FCB5D4FE0}"/>
                </a:ext>
              </a:extLst>
            </p:cNvPr>
            <p:cNvSpPr txBox="1"/>
            <p:nvPr/>
          </p:nvSpPr>
          <p:spPr>
            <a:xfrm>
              <a:off x="3441890" y="7950272"/>
              <a:ext cx="769441"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窓口業務改善</a:t>
              </a:r>
            </a:p>
          </p:txBody>
        </p:sp>
        <p:sp>
          <p:nvSpPr>
            <p:cNvPr id="50" name="四角形: 角を丸くする 49">
              <a:extLst>
                <a:ext uri="{FF2B5EF4-FFF2-40B4-BE49-F238E27FC236}">
                  <a16:creationId xmlns:a16="http://schemas.microsoft.com/office/drawing/2014/main" id="{5BF6BC4D-ECC9-47C1-2AC8-6DABCD701168}"/>
                </a:ext>
              </a:extLst>
            </p:cNvPr>
            <p:cNvSpPr/>
            <p:nvPr/>
          </p:nvSpPr>
          <p:spPr>
            <a:xfrm>
              <a:off x="2657052" y="7901216"/>
              <a:ext cx="720000" cy="252000"/>
            </a:xfrm>
            <a:prstGeom prst="roundRect">
              <a:avLst/>
            </a:prstGeom>
            <a:solidFill>
              <a:srgbClr val="227FBB"/>
            </a:solidFill>
            <a:ln/>
            <a:effectLst/>
          </p:spPr>
          <p:style>
            <a:lnRef idx="0">
              <a:schemeClr val="accent6"/>
            </a:lnRef>
            <a:fillRef idx="3">
              <a:schemeClr val="accent6"/>
            </a:fillRef>
            <a:effectRef idx="3">
              <a:schemeClr val="accent6"/>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A</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4C5E1E30-AC69-F709-0E20-219508CD1ECF}"/>
              </a:ext>
            </a:extLst>
          </p:cNvPr>
          <p:cNvGrpSpPr/>
          <p:nvPr/>
        </p:nvGrpSpPr>
        <p:grpSpPr>
          <a:xfrm>
            <a:off x="2777812" y="8129919"/>
            <a:ext cx="1547867" cy="252000"/>
            <a:chOff x="2657052" y="8207092"/>
            <a:chExt cx="1547867" cy="252000"/>
          </a:xfrm>
        </p:grpSpPr>
        <p:sp>
          <p:nvSpPr>
            <p:cNvPr id="47" name="テキスト ボックス 46">
              <a:extLst>
                <a:ext uri="{FF2B5EF4-FFF2-40B4-BE49-F238E27FC236}">
                  <a16:creationId xmlns:a16="http://schemas.microsoft.com/office/drawing/2014/main" id="{8985D182-94EC-825A-E216-DBE1D33FE06C}"/>
                </a:ext>
              </a:extLst>
            </p:cNvPr>
            <p:cNvSpPr txBox="1"/>
            <p:nvPr/>
          </p:nvSpPr>
          <p:spPr>
            <a:xfrm>
              <a:off x="3441890" y="8256148"/>
              <a:ext cx="763029" cy="153888"/>
            </a:xfrm>
            <a:prstGeom prst="rect">
              <a:avLst/>
            </a:prstGeom>
            <a:noFill/>
          </p:spPr>
          <p:txBody>
            <a:bodyPr wrap="none" lIns="0" tIns="0" r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柔軟な働き方</a:t>
              </a:r>
            </a:p>
          </p:txBody>
        </p:sp>
        <p:sp>
          <p:nvSpPr>
            <p:cNvPr id="48" name="四角形: 角を丸くする 47">
              <a:extLst>
                <a:ext uri="{FF2B5EF4-FFF2-40B4-BE49-F238E27FC236}">
                  <a16:creationId xmlns:a16="http://schemas.microsoft.com/office/drawing/2014/main" id="{9660E125-FEDA-D72A-4570-381672A0D54A}"/>
                </a:ext>
              </a:extLst>
            </p:cNvPr>
            <p:cNvSpPr/>
            <p:nvPr/>
          </p:nvSpPr>
          <p:spPr>
            <a:xfrm>
              <a:off x="2657052" y="8207092"/>
              <a:ext cx="720000" cy="252000"/>
            </a:xfrm>
            <a:prstGeom prst="roundRect">
              <a:avLst/>
            </a:prstGeom>
            <a:solidFill>
              <a:srgbClr val="8FB737"/>
            </a:solidFill>
            <a:ln/>
            <a:effectLst/>
          </p:spPr>
          <p:style>
            <a:lnRef idx="0">
              <a:schemeClr val="accent5"/>
            </a:lnRef>
            <a:fillRef idx="3">
              <a:schemeClr val="accent5"/>
            </a:fillRef>
            <a:effectRef idx="3">
              <a:schemeClr val="accent5"/>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B</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B5BEDD3A-4A37-A230-645C-F329A543B3AE}"/>
              </a:ext>
            </a:extLst>
          </p:cNvPr>
          <p:cNvGrpSpPr/>
          <p:nvPr/>
        </p:nvGrpSpPr>
        <p:grpSpPr>
          <a:xfrm>
            <a:off x="2777812" y="8483434"/>
            <a:ext cx="1604934" cy="252000"/>
            <a:chOff x="2657052" y="8559617"/>
            <a:chExt cx="1604934" cy="252000"/>
          </a:xfrm>
        </p:grpSpPr>
        <p:sp>
          <p:nvSpPr>
            <p:cNvPr id="45" name="テキスト ボックス 44">
              <a:extLst>
                <a:ext uri="{FF2B5EF4-FFF2-40B4-BE49-F238E27FC236}">
                  <a16:creationId xmlns:a16="http://schemas.microsoft.com/office/drawing/2014/main" id="{F877F9C8-0E03-382F-F9BB-3F21E142C778}"/>
                </a:ext>
              </a:extLst>
            </p:cNvPr>
            <p:cNvSpPr txBox="1"/>
            <p:nvPr/>
          </p:nvSpPr>
          <p:spPr>
            <a:xfrm>
              <a:off x="3441890" y="8608673"/>
              <a:ext cx="820096" cy="153888"/>
            </a:xfrm>
            <a:prstGeom prst="rect">
              <a:avLst/>
            </a:prstGeom>
            <a:noFill/>
          </p:spPr>
          <p:txBody>
            <a:bodyPr wrap="none" lIns="0" tIns="0" bIns="0" rtlCol="0">
              <a:spAutoFit/>
            </a:bodyPr>
            <a:lstStyle/>
            <a:p>
              <a:pPr fontAlgn="ctr"/>
              <a:r>
                <a:rPr kumimoji="1" lang="ja-JP" altLang="en-US" sz="1000" dirty="0">
                  <a:uFill>
                    <a:solidFill>
                      <a:srgbClr val="31926F"/>
                    </a:solidFill>
                  </a:uFill>
                  <a:latin typeface="BIZ UDPゴシック" panose="020B0400000000000000" pitchFamily="50" charset="-128"/>
                  <a:ea typeface="BIZ UDPゴシック" panose="020B0400000000000000" pitchFamily="50" charset="-128"/>
                </a:rPr>
                <a:t>ペーパーレス</a:t>
              </a:r>
            </a:p>
          </p:txBody>
        </p:sp>
        <p:sp>
          <p:nvSpPr>
            <p:cNvPr id="46" name="四角形: 角を丸くする 45">
              <a:extLst>
                <a:ext uri="{FF2B5EF4-FFF2-40B4-BE49-F238E27FC236}">
                  <a16:creationId xmlns:a16="http://schemas.microsoft.com/office/drawing/2014/main" id="{55E74180-4BF8-1DEF-EBD1-04033FC04207}"/>
                </a:ext>
              </a:extLst>
            </p:cNvPr>
            <p:cNvSpPr/>
            <p:nvPr/>
          </p:nvSpPr>
          <p:spPr>
            <a:xfrm>
              <a:off x="2657052" y="8559617"/>
              <a:ext cx="720000" cy="252000"/>
            </a:xfrm>
            <a:prstGeom prst="roundRect">
              <a:avLst/>
            </a:prstGeom>
            <a:solidFill>
              <a:srgbClr val="ED695F"/>
            </a:solidFill>
            <a:ln/>
            <a:effectLst/>
          </p:spPr>
          <p:style>
            <a:lnRef idx="0">
              <a:schemeClr val="accent4"/>
            </a:lnRef>
            <a:fillRef idx="3">
              <a:schemeClr val="accent4"/>
            </a:fillRef>
            <a:effectRef idx="3">
              <a:schemeClr val="accent4"/>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C</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EEAD3CF2-1B90-5844-C350-2BA0806A38E8}"/>
              </a:ext>
            </a:extLst>
          </p:cNvPr>
          <p:cNvGrpSpPr/>
          <p:nvPr/>
        </p:nvGrpSpPr>
        <p:grpSpPr>
          <a:xfrm>
            <a:off x="2777812" y="8836949"/>
            <a:ext cx="1710732" cy="252000"/>
            <a:chOff x="2657052" y="8949484"/>
            <a:chExt cx="1710732" cy="252000"/>
          </a:xfrm>
        </p:grpSpPr>
        <p:sp>
          <p:nvSpPr>
            <p:cNvPr id="43" name="テキスト ボックス 42">
              <a:extLst>
                <a:ext uri="{FF2B5EF4-FFF2-40B4-BE49-F238E27FC236}">
                  <a16:creationId xmlns:a16="http://schemas.microsoft.com/office/drawing/2014/main" id="{B4BF8193-3D3A-0983-DD3E-7BDF1F64BD75}"/>
                </a:ext>
              </a:extLst>
            </p:cNvPr>
            <p:cNvSpPr txBox="1"/>
            <p:nvPr/>
          </p:nvSpPr>
          <p:spPr>
            <a:xfrm>
              <a:off x="3441890" y="8998540"/>
              <a:ext cx="925894" cy="153888"/>
            </a:xfrm>
            <a:prstGeom prst="rect">
              <a:avLst/>
            </a:prstGeom>
            <a:noFill/>
          </p:spPr>
          <p:txBody>
            <a:bodyPr wrap="none" lIns="0" tIns="0" bIns="0" rtlCol="0">
              <a:spAutoFit/>
            </a:bodyPr>
            <a:lstStyle/>
            <a:p>
              <a:pPr fontAlgn="ctr"/>
              <a:r>
                <a:rPr kumimoji="1" lang="ja-JP" altLang="en-US" sz="1000" dirty="0">
                  <a:latin typeface="BIZ UDPゴシック" panose="020B0400000000000000" pitchFamily="50" charset="-128"/>
                  <a:ea typeface="BIZ UDPゴシック" panose="020B0400000000000000" pitchFamily="50" charset="-128"/>
                </a:rPr>
                <a:t>環境・安全対策</a:t>
              </a:r>
            </a:p>
          </p:txBody>
        </p:sp>
        <p:sp>
          <p:nvSpPr>
            <p:cNvPr id="44" name="四角形: 角を丸くする 43">
              <a:extLst>
                <a:ext uri="{FF2B5EF4-FFF2-40B4-BE49-F238E27FC236}">
                  <a16:creationId xmlns:a16="http://schemas.microsoft.com/office/drawing/2014/main" id="{2E7D88A2-037E-8E75-E5A5-36F5FAEF3C5D}"/>
                </a:ext>
              </a:extLst>
            </p:cNvPr>
            <p:cNvSpPr/>
            <p:nvPr/>
          </p:nvSpPr>
          <p:spPr>
            <a:xfrm>
              <a:off x="2657052" y="8949484"/>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9426CE7D-8066-6FD6-5620-87B4FD00FB87}"/>
              </a:ext>
            </a:extLst>
          </p:cNvPr>
          <p:cNvGrpSpPr/>
          <p:nvPr/>
        </p:nvGrpSpPr>
        <p:grpSpPr>
          <a:xfrm>
            <a:off x="2777812" y="9190465"/>
            <a:ext cx="1679314" cy="252000"/>
            <a:chOff x="2657052" y="9269176"/>
            <a:chExt cx="1679314" cy="252000"/>
          </a:xfrm>
        </p:grpSpPr>
        <p:sp>
          <p:nvSpPr>
            <p:cNvPr id="40" name="テキスト ボックス 39">
              <a:extLst>
                <a:ext uri="{FF2B5EF4-FFF2-40B4-BE49-F238E27FC236}">
                  <a16:creationId xmlns:a16="http://schemas.microsoft.com/office/drawing/2014/main" id="{749F4BCE-00F8-866A-B56A-09281156C4FC}"/>
                </a:ext>
              </a:extLst>
            </p:cNvPr>
            <p:cNvSpPr txBox="1"/>
            <p:nvPr/>
          </p:nvSpPr>
          <p:spPr>
            <a:xfrm>
              <a:off x="3441890" y="9318232"/>
              <a:ext cx="894476" cy="153888"/>
            </a:xfrm>
            <a:prstGeom prst="rect">
              <a:avLst/>
            </a:prstGeom>
            <a:noFill/>
          </p:spPr>
          <p:txBody>
            <a:bodyPr wrap="none" lIns="0" tIns="0" rIns="0" bIns="0" rtlCol="0">
              <a:spAutoFit/>
            </a:bodyPr>
            <a:lstStyle/>
            <a:p>
              <a:pPr fontAlgn="ctr"/>
              <a:r>
                <a:rPr kumimoji="1" lang="en-US" altLang="ja-JP" sz="1000" dirty="0">
                  <a:latin typeface="BIZ UDPゴシック" panose="020B0400000000000000" pitchFamily="50" charset="-128"/>
                  <a:ea typeface="BIZ UDPゴシック" panose="020B0400000000000000" pitchFamily="50" charset="-128"/>
                </a:rPr>
                <a:t>IT</a:t>
              </a:r>
              <a:r>
                <a:rPr kumimoji="1" lang="ja-JP" altLang="en-US" sz="1000" dirty="0">
                  <a:latin typeface="BIZ UDPゴシック" panose="020B0400000000000000" pitchFamily="50" charset="-128"/>
                  <a:ea typeface="BIZ UDPゴシック" panose="020B0400000000000000" pitchFamily="50" charset="-128"/>
                </a:rPr>
                <a:t>基盤の見直し</a:t>
              </a:r>
            </a:p>
          </p:txBody>
        </p:sp>
        <p:sp>
          <p:nvSpPr>
            <p:cNvPr id="42" name="四角形: 角を丸くする 41">
              <a:extLst>
                <a:ext uri="{FF2B5EF4-FFF2-40B4-BE49-F238E27FC236}">
                  <a16:creationId xmlns:a16="http://schemas.microsoft.com/office/drawing/2014/main" id="{820F393C-1406-1249-F781-D77B606E4F3A}"/>
                </a:ext>
              </a:extLst>
            </p:cNvPr>
            <p:cNvSpPr/>
            <p:nvPr/>
          </p:nvSpPr>
          <p:spPr>
            <a:xfrm>
              <a:off x="2657052" y="9269176"/>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3536AA8F-DB33-99E9-B1E4-A1E53A905EAC}"/>
              </a:ext>
            </a:extLst>
          </p:cNvPr>
          <p:cNvGrpSpPr/>
          <p:nvPr/>
        </p:nvGrpSpPr>
        <p:grpSpPr>
          <a:xfrm>
            <a:off x="5152839" y="7776404"/>
            <a:ext cx="1581721" cy="307777"/>
            <a:chOff x="5209604" y="7871529"/>
            <a:chExt cx="1581721" cy="307777"/>
          </a:xfrm>
        </p:grpSpPr>
        <p:sp>
          <p:nvSpPr>
            <p:cNvPr id="63" name="テキスト ボックス 62">
              <a:extLst>
                <a:ext uri="{FF2B5EF4-FFF2-40B4-BE49-F238E27FC236}">
                  <a16:creationId xmlns:a16="http://schemas.microsoft.com/office/drawing/2014/main" id="{DB3AC629-18B2-96CB-1BD0-40ACD8CA5386}"/>
                </a:ext>
              </a:extLst>
            </p:cNvPr>
            <p:cNvSpPr txBox="1"/>
            <p:nvPr/>
          </p:nvSpPr>
          <p:spPr>
            <a:xfrm>
              <a:off x="5974760" y="7871529"/>
              <a:ext cx="816565" cy="307777"/>
            </a:xfrm>
            <a:prstGeom prst="rect">
              <a:avLst/>
            </a:prstGeom>
            <a:noFill/>
          </p:spPr>
          <p:txBody>
            <a:bodyPr wrap="square" lIns="0" tIns="0" rIns="0" bIns="0" rtlCol="0">
              <a:spAutoFit/>
            </a:bodyPr>
            <a:lstStyle/>
            <a:p>
              <a:r>
                <a:rPr kumimoji="1" lang="ja-JP" altLang="en-US" sz="1000" dirty="0">
                  <a:uFill>
                    <a:solidFill>
                      <a:srgbClr val="31926F"/>
                    </a:solidFill>
                  </a:uFill>
                  <a:latin typeface="BIZ UDPゴシック" panose="020B0400000000000000" pitchFamily="50" charset="-128"/>
                  <a:ea typeface="BIZ UDPゴシック" panose="020B0400000000000000" pitchFamily="50" charset="-128"/>
                </a:rPr>
                <a:t>ワンストップ</a:t>
              </a:r>
              <a:endParaRPr kumimoji="1" lang="en-US" altLang="ja-JP" sz="1000" dirty="0">
                <a:uFill>
                  <a:solidFill>
                    <a:srgbClr val="31926F"/>
                  </a:solidFill>
                </a:uFill>
                <a:latin typeface="BIZ UDPゴシック" panose="020B0400000000000000" pitchFamily="50" charset="-128"/>
                <a:ea typeface="BIZ UDPゴシック" panose="020B0400000000000000" pitchFamily="50" charset="-128"/>
              </a:endParaRPr>
            </a:p>
            <a:p>
              <a:r>
                <a:rPr kumimoji="1" lang="ja-JP" altLang="en-US" sz="1000" dirty="0">
                  <a:uFill>
                    <a:solidFill>
                      <a:srgbClr val="31926F"/>
                    </a:solidFill>
                  </a:uFill>
                  <a:latin typeface="BIZ UDPゴシック" panose="020B0400000000000000" pitchFamily="50" charset="-128"/>
                  <a:ea typeface="BIZ UDPゴシック" panose="020B0400000000000000" pitchFamily="50" charset="-128"/>
                </a:rPr>
                <a:t>サービス</a:t>
              </a:r>
            </a:p>
          </p:txBody>
        </p:sp>
        <p:sp>
          <p:nvSpPr>
            <p:cNvPr id="64" name="四角形: 角を丸くする 63">
              <a:extLst>
                <a:ext uri="{FF2B5EF4-FFF2-40B4-BE49-F238E27FC236}">
                  <a16:creationId xmlns:a16="http://schemas.microsoft.com/office/drawing/2014/main" id="{79D923D4-CC2F-F6F7-3D28-C7F96D6AD6F0}"/>
                </a:ext>
              </a:extLst>
            </p:cNvPr>
            <p:cNvSpPr/>
            <p:nvPr/>
          </p:nvSpPr>
          <p:spPr>
            <a:xfrm>
              <a:off x="5209604" y="7894929"/>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施策①</a:t>
              </a:r>
            </a:p>
          </p:txBody>
        </p:sp>
      </p:grpSp>
      <p:sp>
        <p:nvSpPr>
          <p:cNvPr id="62" name="四角形: 角を丸くする 61">
            <a:extLst>
              <a:ext uri="{FF2B5EF4-FFF2-40B4-BE49-F238E27FC236}">
                <a16:creationId xmlns:a16="http://schemas.microsoft.com/office/drawing/2014/main" id="{9B5F59D5-6290-40BF-E596-C2AEAD04769F}"/>
              </a:ext>
            </a:extLst>
          </p:cNvPr>
          <p:cNvSpPr/>
          <p:nvPr/>
        </p:nvSpPr>
        <p:spPr>
          <a:xfrm>
            <a:off x="5152839" y="8198237"/>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施策②</a:t>
            </a:r>
          </a:p>
        </p:txBody>
      </p:sp>
      <p:sp>
        <p:nvSpPr>
          <p:cNvPr id="60" name="四角形: 角を丸くする 59">
            <a:extLst>
              <a:ext uri="{FF2B5EF4-FFF2-40B4-BE49-F238E27FC236}">
                <a16:creationId xmlns:a16="http://schemas.microsoft.com/office/drawing/2014/main" id="{3A673605-2E38-4672-3052-698BFA9F45A6}"/>
              </a:ext>
            </a:extLst>
          </p:cNvPr>
          <p:cNvSpPr/>
          <p:nvPr/>
        </p:nvSpPr>
        <p:spPr>
          <a:xfrm>
            <a:off x="5152839" y="8573270"/>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施策③</a:t>
            </a:r>
          </a:p>
        </p:txBody>
      </p:sp>
      <p:grpSp>
        <p:nvGrpSpPr>
          <p:cNvPr id="55" name="グループ化 54">
            <a:extLst>
              <a:ext uri="{FF2B5EF4-FFF2-40B4-BE49-F238E27FC236}">
                <a16:creationId xmlns:a16="http://schemas.microsoft.com/office/drawing/2014/main" id="{4335EDA4-42DD-B928-545E-1E2E6E87E779}"/>
              </a:ext>
            </a:extLst>
          </p:cNvPr>
          <p:cNvGrpSpPr/>
          <p:nvPr/>
        </p:nvGrpSpPr>
        <p:grpSpPr>
          <a:xfrm>
            <a:off x="5152839" y="9190465"/>
            <a:ext cx="1278117" cy="252000"/>
            <a:chOff x="5209604" y="9383244"/>
            <a:chExt cx="1278117" cy="252000"/>
          </a:xfrm>
        </p:grpSpPr>
        <p:sp>
          <p:nvSpPr>
            <p:cNvPr id="57" name="テキスト ボックス 56">
              <a:extLst>
                <a:ext uri="{FF2B5EF4-FFF2-40B4-BE49-F238E27FC236}">
                  <a16:creationId xmlns:a16="http://schemas.microsoft.com/office/drawing/2014/main" id="{F00007D3-7E07-ABA2-89D7-77A8BB3273BB}"/>
                </a:ext>
              </a:extLst>
            </p:cNvPr>
            <p:cNvSpPr txBox="1"/>
            <p:nvPr/>
          </p:nvSpPr>
          <p:spPr>
            <a:xfrm>
              <a:off x="5974760" y="9434544"/>
              <a:ext cx="512961" cy="153888"/>
            </a:xfrm>
            <a:prstGeom prst="rect">
              <a:avLst/>
            </a:prstGeom>
            <a:noFill/>
          </p:spPr>
          <p:txBody>
            <a:bodyPr wrap="none" lIns="0" tIns="0" rIns="0" bIns="0" rtlCol="0">
              <a:spAutoFit/>
            </a:bodyPr>
            <a:lstStyle/>
            <a:p>
              <a:r>
                <a:rPr kumimoji="1" lang="ja-JP" altLang="en-US" sz="1000" dirty="0">
                  <a:latin typeface="BIZ UDPゴシック" panose="020B0400000000000000" pitchFamily="50" charset="-128"/>
                  <a:ea typeface="BIZ UDPゴシック" panose="020B0400000000000000" pitchFamily="50" charset="-128"/>
                </a:rPr>
                <a:t>情報基盤</a:t>
              </a:r>
            </a:p>
          </p:txBody>
        </p:sp>
        <p:sp>
          <p:nvSpPr>
            <p:cNvPr id="58" name="四角形: 角を丸くする 57">
              <a:extLst>
                <a:ext uri="{FF2B5EF4-FFF2-40B4-BE49-F238E27FC236}">
                  <a16:creationId xmlns:a16="http://schemas.microsoft.com/office/drawing/2014/main" id="{95A5EA81-C69B-2CEC-A010-65EEC9731C5A}"/>
                </a:ext>
              </a:extLst>
            </p:cNvPr>
            <p:cNvSpPr/>
            <p:nvPr/>
          </p:nvSpPr>
          <p:spPr>
            <a:xfrm>
              <a:off x="5209604" y="9383244"/>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grpSp>
      <p:cxnSp>
        <p:nvCxnSpPr>
          <p:cNvPr id="56" name="直線コネクタ 55">
            <a:extLst>
              <a:ext uri="{FF2B5EF4-FFF2-40B4-BE49-F238E27FC236}">
                <a16:creationId xmlns:a16="http://schemas.microsoft.com/office/drawing/2014/main" id="{CE376C89-5371-1D2F-7384-658AE45D4633}"/>
              </a:ext>
            </a:extLst>
          </p:cNvPr>
          <p:cNvCxnSpPr>
            <a:cxnSpLocks/>
          </p:cNvCxnSpPr>
          <p:nvPr/>
        </p:nvCxnSpPr>
        <p:spPr>
          <a:xfrm>
            <a:off x="5527617" y="8909094"/>
            <a:ext cx="0" cy="197546"/>
          </a:xfrm>
          <a:prstGeom prst="line">
            <a:avLst/>
          </a:prstGeom>
          <a:ln w="28575" cap="rnd">
            <a:solidFill>
              <a:srgbClr val="31926F"/>
            </a:solidFill>
            <a:prstDash val="sysDot"/>
            <a:round/>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74BB83FE-8BF4-C211-4AE8-F03B705543C5}"/>
              </a:ext>
            </a:extLst>
          </p:cNvPr>
          <p:cNvSpPr/>
          <p:nvPr/>
        </p:nvSpPr>
        <p:spPr>
          <a:xfrm>
            <a:off x="506904" y="6982238"/>
            <a:ext cx="1665455" cy="2700000"/>
          </a:xfrm>
          <a:prstGeom prst="rect">
            <a:avLst/>
          </a:prstGeom>
          <a:solidFill>
            <a:srgbClr val="F1F6C0"/>
          </a:solidFill>
          <a:ln w="19050">
            <a:noFill/>
          </a:ln>
        </p:spPr>
        <p:style>
          <a:lnRef idx="2">
            <a:schemeClr val="accent2"/>
          </a:lnRef>
          <a:fillRef idx="1">
            <a:schemeClr val="lt1"/>
          </a:fillRef>
          <a:effectRef idx="0">
            <a:schemeClr val="accent2"/>
          </a:effectRef>
          <a:fontRef idx="minor">
            <a:schemeClr val="dk1"/>
          </a:fontRef>
        </p:style>
        <p:txBody>
          <a:bodyPr lIns="0" tIns="72000" rIns="0" bIns="0" rtlCol="0" anchor="t" anchorCtr="0"/>
          <a:lstStyle/>
          <a:p>
            <a:pPr algn="ctr"/>
            <a:r>
              <a:rPr kumimoji="1" lang="en-US" altLang="ja-JP" sz="1079" b="1" dirty="0">
                <a:latin typeface="BIZ UDPゴシック" panose="020B0400000000000000" pitchFamily="50" charset="-128"/>
                <a:ea typeface="BIZ UDPゴシック" panose="020B0400000000000000" pitchFamily="50" charset="-128"/>
              </a:rPr>
              <a:t>4</a:t>
            </a:r>
            <a:r>
              <a:rPr kumimoji="1" lang="ja-JP" altLang="en-US" sz="1079" b="1" dirty="0">
                <a:latin typeface="BIZ UDPゴシック" panose="020B0400000000000000" pitchFamily="50" charset="-128"/>
                <a:ea typeface="BIZ UDPゴシック" panose="020B0400000000000000" pitchFamily="50" charset="-128"/>
              </a:rPr>
              <a:t>つの基本方針</a:t>
            </a:r>
            <a:endParaRPr kumimoji="1" lang="en-US" altLang="ja-JP" sz="1079" b="1" dirty="0">
              <a:latin typeface="BIZ UDPゴシック" panose="020B0400000000000000" pitchFamily="50" charset="-128"/>
              <a:ea typeface="BIZ UDPゴシック" panose="020B0400000000000000" pitchFamily="50" charset="-128"/>
            </a:endParaRPr>
          </a:p>
        </p:txBody>
      </p:sp>
      <p:sp>
        <p:nvSpPr>
          <p:cNvPr id="66" name="四角形: 角を丸くする 65">
            <a:extLst>
              <a:ext uri="{FF2B5EF4-FFF2-40B4-BE49-F238E27FC236}">
                <a16:creationId xmlns:a16="http://schemas.microsoft.com/office/drawing/2014/main" id="{9F446A54-40B7-74F4-4AA6-9A1CC51AF35F}"/>
              </a:ext>
            </a:extLst>
          </p:cNvPr>
          <p:cNvSpPr/>
          <p:nvPr/>
        </p:nvSpPr>
        <p:spPr>
          <a:xfrm>
            <a:off x="619109" y="8199758"/>
            <a:ext cx="1441046" cy="396000"/>
          </a:xfrm>
          <a:prstGeom prst="roundRect">
            <a:avLst>
              <a:gd name="adj" fmla="val 5843"/>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Ⅱ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職員の生産性向上</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機能性・効率性</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EE18749C-398D-A4FC-0A22-4FE16A38449F}"/>
              </a:ext>
            </a:extLst>
          </p:cNvPr>
          <p:cNvSpPr/>
          <p:nvPr/>
        </p:nvSpPr>
        <p:spPr>
          <a:xfrm>
            <a:off x="619109" y="7776404"/>
            <a:ext cx="1441046" cy="396000"/>
          </a:xfrm>
          <a:prstGeom prst="roundRect">
            <a:avLst>
              <a:gd name="adj" fmla="val 64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Ⅰ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利便性、親しみやすさ</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8" name="四角形: 角を丸くする 67">
            <a:extLst>
              <a:ext uri="{FF2B5EF4-FFF2-40B4-BE49-F238E27FC236}">
                <a16:creationId xmlns:a16="http://schemas.microsoft.com/office/drawing/2014/main" id="{ABC4B797-ACF2-F006-F688-BD7A7D606257}"/>
              </a:ext>
            </a:extLst>
          </p:cNvPr>
          <p:cNvSpPr/>
          <p:nvPr/>
        </p:nvSpPr>
        <p:spPr>
          <a:xfrm>
            <a:off x="619109" y="8623112"/>
            <a:ext cx="1441046" cy="540000"/>
          </a:xfrm>
          <a:prstGeom prst="roundRect">
            <a:avLst>
              <a:gd name="adj" fmla="val 4320"/>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72000" tIns="36000" rIns="7200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Ⅲ</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 環境性能向上</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ライフサイクルコスト</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環境性能</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9" name="四角形: 角を丸くする 68">
            <a:extLst>
              <a:ext uri="{FF2B5EF4-FFF2-40B4-BE49-F238E27FC236}">
                <a16:creationId xmlns:a16="http://schemas.microsoft.com/office/drawing/2014/main" id="{A58DAEE8-1FD1-CCE5-4AF1-B040896737FC}"/>
              </a:ext>
            </a:extLst>
          </p:cNvPr>
          <p:cNvSpPr/>
          <p:nvPr/>
        </p:nvSpPr>
        <p:spPr>
          <a:xfrm>
            <a:off x="619109" y="9190465"/>
            <a:ext cx="1441046" cy="396000"/>
          </a:xfrm>
          <a:prstGeom prst="roundRect">
            <a:avLst>
              <a:gd name="adj" fmla="val 5844"/>
            </a:avLst>
          </a:prstGeom>
          <a:ln w="9525">
            <a:solidFill>
              <a:srgbClr val="31926F"/>
            </a:solidFill>
          </a:ln>
        </p:spPr>
        <p:style>
          <a:lnRef idx="2">
            <a:schemeClr val="accent2"/>
          </a:lnRef>
          <a:fillRef idx="1">
            <a:schemeClr val="lt1"/>
          </a:fillRef>
          <a:effectRef idx="0">
            <a:schemeClr val="accent2"/>
          </a:effectRef>
          <a:fontRef idx="minor">
            <a:schemeClr val="dk1"/>
          </a:fontRef>
        </p:style>
        <p:txBody>
          <a:bodyPr lIns="0" tIns="36000" rIns="0" bIns="36000" rtlCol="0" anchor="ctr"/>
          <a:lstStyle/>
          <a:p>
            <a:pPr algn="ctr" fontAlgn="ctr"/>
            <a:r>
              <a:rPr kumimoji="1" lang="en-US" altLang="ja-JP" sz="1000" b="1" dirty="0">
                <a:solidFill>
                  <a:srgbClr val="31926F"/>
                </a:solidFill>
                <a:latin typeface="BIZ UDPゴシック" panose="020B0400000000000000" pitchFamily="50" charset="-128"/>
                <a:ea typeface="BIZ UDPゴシック" panose="020B0400000000000000" pitchFamily="50" charset="-128"/>
              </a:rPr>
              <a:t>Ⅳ </a:t>
            </a:r>
            <a:r>
              <a:rPr kumimoji="1" lang="ja-JP" altLang="en-US" sz="10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1000" b="1" dirty="0">
              <a:solidFill>
                <a:srgbClr val="31926F"/>
              </a:solidFill>
              <a:latin typeface="BIZ UDPゴシック" panose="020B0400000000000000" pitchFamily="50" charset="-128"/>
              <a:ea typeface="BIZ UDPゴシック" panose="020B0400000000000000" pitchFamily="50" charset="-128"/>
            </a:endParaRPr>
          </a:p>
          <a:p>
            <a:pPr algn="ctr" fontAlgn="ctr"/>
            <a:r>
              <a:rPr kumimoji="1" lang="ja-JP" altLang="en-US" sz="1000" dirty="0">
                <a:latin typeface="BIZ UDPゴシック" panose="020B0400000000000000" pitchFamily="50" charset="-128"/>
                <a:ea typeface="BIZ UDPゴシック" panose="020B0400000000000000" pitchFamily="50" charset="-128"/>
              </a:rPr>
              <a:t>安全・安心</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70" name="楕円 69">
            <a:extLst>
              <a:ext uri="{FF2B5EF4-FFF2-40B4-BE49-F238E27FC236}">
                <a16:creationId xmlns:a16="http://schemas.microsoft.com/office/drawing/2014/main" id="{39CE162C-80CC-C9C1-8E4C-E3A50B6675D7}"/>
              </a:ext>
            </a:extLst>
          </p:cNvPr>
          <p:cNvSpPr>
            <a:spLocks noChangeAspect="1"/>
          </p:cNvSpPr>
          <p:nvPr/>
        </p:nvSpPr>
        <p:spPr>
          <a:xfrm>
            <a:off x="1105631" y="7234900"/>
            <a:ext cx="468000" cy="468000"/>
          </a:xfrm>
          <a:prstGeom prst="ellipse">
            <a:avLst/>
          </a:prstGeom>
          <a:solidFill>
            <a:srgbClr val="31926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fontAlgn="ctr"/>
            <a:r>
              <a:rPr kumimoji="1" lang="en-US" altLang="ja-JP" sz="1079" b="1" dirty="0">
                <a:solidFill>
                  <a:schemeClr val="bg1"/>
                </a:solidFill>
                <a:latin typeface="BIZ UDPゴシック" panose="020B0400000000000000" pitchFamily="50" charset="-128"/>
                <a:ea typeface="BIZ UDPゴシック" panose="020B0400000000000000" pitchFamily="50" charset="-128"/>
              </a:rPr>
              <a:t>2</a:t>
            </a:r>
            <a:r>
              <a:rPr kumimoji="1" lang="ja-JP" altLang="en-US" sz="1079" b="1" dirty="0">
                <a:solidFill>
                  <a:schemeClr val="bg1"/>
                </a:solidFill>
                <a:latin typeface="BIZ UDPゴシック" panose="020B0400000000000000" pitchFamily="50" charset="-128"/>
                <a:ea typeface="BIZ UDPゴシック" panose="020B0400000000000000" pitchFamily="50" charset="-128"/>
              </a:rPr>
              <a:t>章</a:t>
            </a:r>
          </a:p>
        </p:txBody>
      </p:sp>
      <p:sp>
        <p:nvSpPr>
          <p:cNvPr id="4" name="テキスト ボックス 3">
            <a:extLst>
              <a:ext uri="{FF2B5EF4-FFF2-40B4-BE49-F238E27FC236}">
                <a16:creationId xmlns:a16="http://schemas.microsoft.com/office/drawing/2014/main" id="{1595EBB9-08D4-C016-0AE9-A5B274B4657E}"/>
              </a:ext>
            </a:extLst>
          </p:cNvPr>
          <p:cNvSpPr txBox="1"/>
          <p:nvPr/>
        </p:nvSpPr>
        <p:spPr>
          <a:xfrm>
            <a:off x="5921256" y="8239362"/>
            <a:ext cx="745397" cy="149400"/>
          </a:xfrm>
          <a:prstGeom prst="rect">
            <a:avLst/>
          </a:prstGeom>
          <a:noFill/>
        </p:spPr>
        <p:txBody>
          <a:bodyPr wrap="none" lIns="0" tIns="0" rIns="0" bIns="0" rtlCol="0">
            <a:spAutoFit/>
          </a:bodyPr>
          <a:lstStyle/>
          <a:p>
            <a:r>
              <a:rPr kumimoji="1" lang="ja-JP" altLang="en-US" sz="971" dirty="0">
                <a:latin typeface="BIZ UDPゴシック" panose="020B0400000000000000" pitchFamily="50" charset="-128"/>
                <a:ea typeface="BIZ UDPゴシック" panose="020B0400000000000000" pitchFamily="50" charset="-128"/>
              </a:rPr>
              <a:t>書かない窓口</a:t>
            </a:r>
          </a:p>
        </p:txBody>
      </p:sp>
      <p:sp>
        <p:nvSpPr>
          <p:cNvPr id="5" name="テキスト ボックス 4">
            <a:extLst>
              <a:ext uri="{FF2B5EF4-FFF2-40B4-BE49-F238E27FC236}">
                <a16:creationId xmlns:a16="http://schemas.microsoft.com/office/drawing/2014/main" id="{2C3E31AF-E389-00ED-B6C0-74F84A7C085A}"/>
              </a:ext>
            </a:extLst>
          </p:cNvPr>
          <p:cNvSpPr txBox="1"/>
          <p:nvPr/>
        </p:nvSpPr>
        <p:spPr>
          <a:xfrm>
            <a:off x="5921256" y="8546835"/>
            <a:ext cx="816565" cy="298800"/>
          </a:xfrm>
          <a:prstGeom prst="rect">
            <a:avLst/>
          </a:prstGeom>
          <a:noFill/>
        </p:spPr>
        <p:txBody>
          <a:bodyPr wrap="square" lIns="0" tIns="0" rIns="0" bIns="0" rtlCol="0">
            <a:spAutoFit/>
          </a:bodyPr>
          <a:lstStyle/>
          <a:p>
            <a:r>
              <a:rPr kumimoji="1" lang="ja-JP" altLang="en-US" sz="971" dirty="0">
                <a:latin typeface="BIZ UDPゴシック" panose="020B0400000000000000" pitchFamily="50" charset="-128"/>
                <a:ea typeface="BIZ UDPゴシック" panose="020B0400000000000000" pitchFamily="50" charset="-128"/>
              </a:rPr>
              <a:t>デジタル</a:t>
            </a:r>
            <a:endParaRPr kumimoji="1" lang="en-US" altLang="ja-JP" sz="971" dirty="0">
              <a:latin typeface="BIZ UDPゴシック" panose="020B0400000000000000" pitchFamily="50" charset="-128"/>
              <a:ea typeface="BIZ UDPゴシック" panose="020B0400000000000000" pitchFamily="50" charset="-128"/>
            </a:endParaRPr>
          </a:p>
          <a:p>
            <a:r>
              <a:rPr kumimoji="1" lang="ja-JP" altLang="en-US" sz="971" dirty="0">
                <a:latin typeface="BIZ UDPゴシック" panose="020B0400000000000000" pitchFamily="50" charset="-128"/>
                <a:ea typeface="BIZ UDPゴシック" panose="020B0400000000000000" pitchFamily="50" charset="-128"/>
              </a:rPr>
              <a:t>サイネージ</a:t>
            </a:r>
          </a:p>
        </p:txBody>
      </p:sp>
      <p:grpSp>
        <p:nvGrpSpPr>
          <p:cNvPr id="18" name="グループ化 17">
            <a:extLst>
              <a:ext uri="{FF2B5EF4-FFF2-40B4-BE49-F238E27FC236}">
                <a16:creationId xmlns:a16="http://schemas.microsoft.com/office/drawing/2014/main" id="{D58EE2D2-6F39-60AC-90B5-120347FB0A9A}"/>
              </a:ext>
            </a:extLst>
          </p:cNvPr>
          <p:cNvGrpSpPr/>
          <p:nvPr/>
        </p:nvGrpSpPr>
        <p:grpSpPr>
          <a:xfrm>
            <a:off x="503238" y="1352720"/>
            <a:ext cx="6552000" cy="252000"/>
            <a:chOff x="504000" y="5705617"/>
            <a:chExt cx="6552000" cy="252000"/>
          </a:xfrm>
        </p:grpSpPr>
        <p:sp>
          <p:nvSpPr>
            <p:cNvPr id="19" name="正方形/長方形 18">
              <a:extLst>
                <a:ext uri="{FF2B5EF4-FFF2-40B4-BE49-F238E27FC236}">
                  <a16:creationId xmlns:a16="http://schemas.microsoft.com/office/drawing/2014/main" id="{6D240D7F-40CA-6FCE-2CBB-0F0F650F8AD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F56F9475-C84E-6835-3698-FBC5A7C70B5E}"/>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en-US" altLang="ja-JP" sz="1600" b="1" dirty="0">
                  <a:latin typeface="+mn-ea"/>
                </a:rPr>
                <a:t>4</a:t>
              </a:r>
              <a:r>
                <a:rPr kumimoji="1" lang="ja-JP" altLang="en-US" sz="1600" b="1" dirty="0">
                  <a:latin typeface="+mn-ea"/>
                </a:rPr>
                <a:t>つの基本方針</a:t>
              </a:r>
            </a:p>
          </p:txBody>
        </p:sp>
      </p:grpSp>
      <p:sp>
        <p:nvSpPr>
          <p:cNvPr id="15" name="コンテンツ プレースホルダー 17">
            <a:extLst>
              <a:ext uri="{FF2B5EF4-FFF2-40B4-BE49-F238E27FC236}">
                <a16:creationId xmlns:a16="http://schemas.microsoft.com/office/drawing/2014/main" id="{6EEF79A9-166F-9A88-F32B-3E45E820AFDC}"/>
              </a:ext>
            </a:extLst>
          </p:cNvPr>
          <p:cNvSpPr txBox="1">
            <a:spLocks/>
          </p:cNvSpPr>
          <p:nvPr/>
        </p:nvSpPr>
        <p:spPr>
          <a:xfrm>
            <a:off x="493916" y="2644031"/>
            <a:ext cx="6552000" cy="354558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Ⅰ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住民サービス向上</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住民に親しまれ、利用しやすい庁舎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例）　窓口機能・相談機能の整備、</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ユニバーサルデザイン</a:t>
            </a:r>
            <a:r>
              <a:rPr kumimoji="1" lang="ja-JP" altLang="en-US" sz="1200" dirty="0">
                <a:solidFill>
                  <a:srgbClr val="000000"/>
                </a:solidFill>
                <a:latin typeface="BIZ UDPゴシック" panose="020B0400000000000000" pitchFamily="50" charset="-128"/>
                <a:ea typeface="BIZ UDPゴシック" panose="020B0400000000000000" pitchFamily="50" charset="-128"/>
              </a:rPr>
              <a:t>、交流の場、情報発信 など</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endParaRPr lang="en-US" altLang="ja-JP" sz="1200" dirty="0">
              <a:solidFill>
                <a:srgbClr val="000000"/>
              </a:solidFill>
            </a:endParaRPr>
          </a:p>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Ⅱ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職員の生産性向上</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職員が効率的かつ効果的に業務を遂行できる働きやすい庁舎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例）　執務室空間・会議室の整備、業務プロセス見直し、情報基盤の整備 など</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Ⅲ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環境性能向上</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省エネルギーや環境に配慮したグリーンエネルギー技術を導入するとともに、環境保護とコスト低減との両立を図ることが可能な環境にやさしい庁舎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　例）　ライフサイクルコスト低減、デマンドコントロールシステム など</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en-US" altLang="ja-JP" sz="1200" b="1" dirty="0">
                <a:solidFill>
                  <a:srgbClr val="31926F"/>
                </a:solidFill>
                <a:latin typeface="BIZ UDPゴシック" panose="020B0400000000000000" pitchFamily="50" charset="-128"/>
                <a:ea typeface="BIZ UDPゴシック" panose="020B0400000000000000" pitchFamily="50" charset="-128"/>
              </a:rPr>
              <a:t>Ⅳ </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防災拠点の機能拡充</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防災拠点としての機能、設備を兼ね備えた庁舎</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dirty="0">
                <a:solidFill>
                  <a:srgbClr val="000000"/>
                </a:solidFill>
                <a:latin typeface="BIZ UDPゴシック" panose="020B0400000000000000" pitchFamily="50" charset="-128"/>
                <a:ea typeface="BIZ UDPゴシック" panose="020B0400000000000000" pitchFamily="50" charset="-128"/>
              </a:rPr>
              <a:t>例）　耐震・免震、電源バックアップ機能の整備 など</a:t>
            </a:r>
            <a:endParaRPr lang="ja-JP" altLang="en-US" sz="1200" dirty="0"/>
          </a:p>
        </p:txBody>
      </p:sp>
      <p:sp>
        <p:nvSpPr>
          <p:cNvPr id="51" name="コンテンツ プレースホルダー 17">
            <a:extLst>
              <a:ext uri="{FF2B5EF4-FFF2-40B4-BE49-F238E27FC236}">
                <a16:creationId xmlns:a16="http://schemas.microsoft.com/office/drawing/2014/main" id="{C35F4997-750B-4014-B644-C3E142873B9B}"/>
              </a:ext>
            </a:extLst>
          </p:cNvPr>
          <p:cNvSpPr txBox="1">
            <a:spLocks/>
          </p:cNvSpPr>
          <p:nvPr/>
        </p:nvSpPr>
        <p:spPr>
          <a:xfrm>
            <a:off x="503196" y="1739831"/>
            <a:ext cx="6552000" cy="6647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庁舎建て替えを既に実施した自治体では、建て替えの検討に際して、庁舎建設に関する基本的な考え方（基本方針）を整理している場合が多い。この基本方針を事前調査及びヒアリング調査に基づき分析し、特に</a:t>
            </a:r>
            <a:r>
              <a:rPr kumimoji="1" lang="en-US" altLang="ja-JP" sz="1200" dirty="0">
                <a:uFill>
                  <a:solidFill>
                    <a:srgbClr val="31926F"/>
                  </a:solidFill>
                </a:uFill>
              </a:rPr>
              <a:t>DX</a:t>
            </a:r>
            <a:r>
              <a:rPr lang="ja-JP" altLang="en-US" sz="1200" dirty="0"/>
              <a:t>と関連性が高いと思われる事項を「基本方針」として、以下の</a:t>
            </a:r>
            <a:r>
              <a:rPr lang="en-US" altLang="ja-JP" sz="1200" dirty="0"/>
              <a:t>4</a:t>
            </a:r>
            <a:r>
              <a:rPr lang="ja-JP" altLang="en-US" sz="1200" dirty="0"/>
              <a:t>つに分類した。</a:t>
            </a:r>
          </a:p>
        </p:txBody>
      </p:sp>
    </p:spTree>
    <p:extLst>
      <p:ext uri="{BB962C8B-B14F-4D97-AF65-F5344CB8AC3E}">
        <p14:creationId xmlns:p14="http://schemas.microsoft.com/office/powerpoint/2010/main" val="26581856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90</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4-22. </a:t>
            </a:r>
            <a:r>
              <a:rPr kumimoji="1" lang="ja-JP" altLang="en-US" dirty="0"/>
              <a:t>　　　　　 </a:t>
            </a:r>
            <a:r>
              <a:rPr kumimoji="1" lang="en-US" altLang="ja-JP" dirty="0">
                <a:uFill>
                  <a:solidFill>
                    <a:srgbClr val="31926F"/>
                  </a:solidFill>
                </a:uFill>
              </a:rPr>
              <a:t>BEMS</a:t>
            </a:r>
            <a:endParaRPr kumimoji="1" lang="ja-JP" altLang="en-US" dirty="0">
              <a:uFill>
                <a:solidFill>
                  <a:srgbClr val="31926F"/>
                </a:solidFill>
              </a:uFill>
            </a:endParaRP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施策㉒</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a:t>
            </a:r>
            <a:r>
              <a:rPr lang="en-US" altLang="ja-JP" sz="1200" dirty="0"/>
              <a:t>Building Management System</a:t>
            </a:r>
            <a:r>
              <a:rPr lang="ja-JP" altLang="en-US" sz="1200" dirty="0"/>
              <a:t>）は、ビル等の建物内で使用する電力使用量等を計測蓄積し、導入拠点や遠隔での「見える化」を図り、空調・照明設備等の接続機器の制御やデマンドピークを抑制・制御する機能等を有するエネルギー管理システムである。</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は導入するだけで大きな省エネ効果が得られる、というものではなく、</a:t>
            </a:r>
            <a:r>
              <a:rPr lang="en-US" altLang="ja-JP" sz="1200" u="wavyHeavy" dirty="0">
                <a:uFill>
                  <a:solidFill>
                    <a:srgbClr val="31926F"/>
                  </a:solidFill>
                </a:uFill>
              </a:rPr>
              <a:t>BEMS</a:t>
            </a:r>
            <a:r>
              <a:rPr lang="ja-JP" altLang="en-US" sz="1200" dirty="0"/>
              <a:t>データを活用して導入設備の運転状況を確認し、運用改善等を行うことが必要である。</a:t>
            </a:r>
          </a:p>
          <a:p>
            <a:pPr marL="0" indent="144000" algn="just" fontAlgn="ctr">
              <a:lnSpc>
                <a:spcPct val="120000"/>
              </a:lnSpc>
              <a:spcBef>
                <a:spcPts val="0"/>
              </a:spcBef>
              <a:buNone/>
            </a:pPr>
            <a:r>
              <a:rPr lang="ja-JP" altLang="en-US" sz="1200" dirty="0"/>
              <a:t>ここでは、</a:t>
            </a:r>
            <a:r>
              <a:rPr lang="en-US" altLang="ja-JP" sz="1200" u="wavyHeavy" dirty="0">
                <a:uFill>
                  <a:solidFill>
                    <a:srgbClr val="31926F"/>
                  </a:solidFill>
                </a:uFill>
              </a:rPr>
              <a:t>BEMS</a:t>
            </a:r>
            <a:r>
              <a:rPr lang="ja-JP" altLang="en-US" sz="1200" dirty="0"/>
              <a:t>の導入に当たって、議論を進める中での工夫や留意点について述べる。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06482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59457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3196" y="6990726"/>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4</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）千葉県市川市、（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5</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）東京都渋谷区、</a:t>
            </a:r>
            <a:br>
              <a:rPr kumimoji="1" lang="en-US" altLang="zh-TW" sz="1200" b="1" dirty="0">
                <a:solidFill>
                  <a:srgbClr val="31926F"/>
                </a:solidFill>
                <a:latin typeface="BIZ UDPゴシック" panose="020B0400000000000000" pitchFamily="50" charset="-128"/>
                <a:ea typeface="BIZ UDPゴシック" panose="020B0400000000000000" pitchFamily="50" charset="-128"/>
              </a:rPr>
            </a:br>
            <a:r>
              <a:rPr kumimoji="1" lang="en-US" altLang="zh-TW" sz="1200" b="1" dirty="0">
                <a:solidFill>
                  <a:srgbClr val="31926F"/>
                </a:solidFill>
                <a:latin typeface="BIZ UDPゴシック" panose="020B0400000000000000" pitchFamily="50" charset="-128"/>
                <a:ea typeface="BIZ UDPゴシック" panose="020B0400000000000000" pitchFamily="50" charset="-128"/>
              </a:rPr>
              <a:t>(9)</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神奈川県川崎市、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を導入し、電力使用量の可視化や効率的な制御による最適なエネルギーマネジメントを実施している。</a:t>
            </a:r>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460910"/>
            <a:ext cx="5533235"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施設管理者の意向反映</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を導入して運用段階で十分に活用するためには、設備の運転・監視、保守、点検等を行う施設管理者に対して設計意図が伝わっていること、施設管理者のスキルに見合った機能・構成となっていることが重要である。</a:t>
            </a:r>
          </a:p>
          <a:p>
            <a:pPr marL="0" indent="144000" algn="just" fontAlgn="ctr">
              <a:lnSpc>
                <a:spcPct val="120000"/>
              </a:lnSpc>
              <a:spcBef>
                <a:spcPts val="0"/>
              </a:spcBef>
              <a:buNone/>
            </a:pPr>
            <a:r>
              <a:rPr lang="ja-JP" altLang="en-US" sz="1200" dirty="0"/>
              <a:t>施設管理者に期待する</a:t>
            </a:r>
            <a:r>
              <a:rPr lang="en-US" altLang="ja-JP" sz="1200" u="wavyHeavy" dirty="0">
                <a:uFill>
                  <a:solidFill>
                    <a:srgbClr val="31926F"/>
                  </a:solidFill>
                </a:uFill>
              </a:rPr>
              <a:t>BEMS</a:t>
            </a:r>
            <a:r>
              <a:rPr lang="ja-JP" altLang="en-US" sz="1200" dirty="0"/>
              <a:t>の活用方法を考慮した設計や、マニュアルの整備が必要である。</a:t>
            </a:r>
          </a:p>
          <a:p>
            <a:pPr marL="0" indent="0" algn="just" fontAlgn="ctr">
              <a:lnSpc>
                <a:spcPct val="120000"/>
              </a:lnSpc>
              <a:spcBef>
                <a:spcPts val="0"/>
              </a:spcBef>
              <a:buNone/>
            </a:pPr>
            <a:endParaRPr lang="ja-JP" altLang="en-US" sz="1200" dirty="0"/>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21960" y="4917921"/>
            <a:ext cx="5533235"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エネルギー管理レベルに応じた機器の設置</a:t>
            </a:r>
          </a:p>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では、電力、ガス、水道の使用量や、空調、照明、エレベータなど建築設備の使用量、温湿度センサや照度センサ、人感センサなど各種センサを設置することでデータを収集し、エネルギーの最適化を図っている。詳細なデータを収集できるほど、綿密なエネルギー管理が可能となる一方、コストは高くなることから、エネルギー管理レベルを設定し、それに応じた計測・計量を行うことが重要である。</a:t>
            </a:r>
          </a:p>
          <a:p>
            <a:pPr marL="0" indent="0" algn="just" fontAlgn="ctr">
              <a:lnSpc>
                <a:spcPct val="120000"/>
              </a:lnSpc>
              <a:spcBef>
                <a:spcPts val="0"/>
              </a:spcBef>
              <a:buNone/>
            </a:pPr>
            <a:endParaRPr lang="ja-JP" altLang="en-US" sz="1200" dirty="0"/>
          </a:p>
        </p:txBody>
      </p:sp>
      <p:grpSp>
        <p:nvGrpSpPr>
          <p:cNvPr id="12" name="グループ化 11">
            <a:extLst>
              <a:ext uri="{FF2B5EF4-FFF2-40B4-BE49-F238E27FC236}">
                <a16:creationId xmlns:a16="http://schemas.microsoft.com/office/drawing/2014/main" id="{0FC9564E-90C1-1BA2-75BD-094897B5DF6B}"/>
              </a:ext>
            </a:extLst>
          </p:cNvPr>
          <p:cNvGrpSpPr/>
          <p:nvPr/>
        </p:nvGrpSpPr>
        <p:grpSpPr>
          <a:xfrm>
            <a:off x="503196" y="8222283"/>
            <a:ext cx="6552000" cy="252000"/>
            <a:chOff x="504000" y="5705617"/>
            <a:chExt cx="6552000" cy="252000"/>
          </a:xfrm>
        </p:grpSpPr>
        <p:sp>
          <p:nvSpPr>
            <p:cNvPr id="22" name="正方形/長方形 21">
              <a:extLst>
                <a:ext uri="{FF2B5EF4-FFF2-40B4-BE49-F238E27FC236}">
                  <a16:creationId xmlns:a16="http://schemas.microsoft.com/office/drawing/2014/main" id="{9A175EE4-AA12-9977-A1CD-21E2996E956D}"/>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3" name="テキスト ボックス 22">
              <a:extLst>
                <a:ext uri="{FF2B5EF4-FFF2-40B4-BE49-F238E27FC236}">
                  <a16:creationId xmlns:a16="http://schemas.microsoft.com/office/drawing/2014/main" id="{A7D0D140-1C10-5CC6-C137-9351B6401D3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25" name="コンテンツ プレースホルダー 17">
            <a:extLst>
              <a:ext uri="{FF2B5EF4-FFF2-40B4-BE49-F238E27FC236}">
                <a16:creationId xmlns:a16="http://schemas.microsoft.com/office/drawing/2014/main" id="{5C7EC091-CC34-AC5B-3A52-06634732C70F}"/>
              </a:ext>
            </a:extLst>
          </p:cNvPr>
          <p:cNvSpPr txBox="1">
            <a:spLocks/>
          </p:cNvSpPr>
          <p:nvPr/>
        </p:nvSpPr>
        <p:spPr>
          <a:xfrm>
            <a:off x="503196" y="8591557"/>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en-US" altLang="ja-JP" sz="1200" u="wavyHeavy" dirty="0">
                <a:uFill>
                  <a:solidFill>
                    <a:srgbClr val="31926F"/>
                  </a:solidFill>
                </a:uFill>
              </a:rPr>
              <a:t>BEMS</a:t>
            </a:r>
            <a:r>
              <a:rPr lang="ja-JP" altLang="en-US" sz="1200" dirty="0"/>
              <a:t>を検討するに当たっては、当該施策と関連性が高い以下の戦略についても参照されたい。</a:t>
            </a:r>
          </a:p>
        </p:txBody>
      </p:sp>
      <p:grpSp>
        <p:nvGrpSpPr>
          <p:cNvPr id="26" name="グループ化 25">
            <a:extLst>
              <a:ext uri="{FF2B5EF4-FFF2-40B4-BE49-F238E27FC236}">
                <a16:creationId xmlns:a16="http://schemas.microsoft.com/office/drawing/2014/main" id="{4AA2F01D-72FA-FA87-8931-9D4661BFA05E}"/>
              </a:ext>
            </a:extLst>
          </p:cNvPr>
          <p:cNvGrpSpPr/>
          <p:nvPr/>
        </p:nvGrpSpPr>
        <p:grpSpPr>
          <a:xfrm>
            <a:off x="504000" y="8969709"/>
            <a:ext cx="6552000" cy="476060"/>
            <a:chOff x="504000" y="2327609"/>
            <a:chExt cx="6552000" cy="476060"/>
          </a:xfrm>
        </p:grpSpPr>
        <p:sp>
          <p:nvSpPr>
            <p:cNvPr id="28" name="正方形/長方形 27">
              <a:extLst>
                <a:ext uri="{FF2B5EF4-FFF2-40B4-BE49-F238E27FC236}">
                  <a16:creationId xmlns:a16="http://schemas.microsoft.com/office/drawing/2014/main" id="{59DAACC4-984D-5BFE-B7FD-AD4B9E39B0AC}"/>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1AB61CCD-6351-FEA6-C78F-01B939B3C206}"/>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pic>
        <p:nvPicPr>
          <p:cNvPr id="9" name="図 8" descr="アイコン が含まれている画像&#10;&#10;自動的に生成された説明">
            <a:extLst>
              <a:ext uri="{FF2B5EF4-FFF2-40B4-BE49-F238E27FC236}">
                <a16:creationId xmlns:a16="http://schemas.microsoft.com/office/drawing/2014/main" id="{2198F497-F326-F7AF-1E2C-3A8942A13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196" y="3715903"/>
            <a:ext cx="828000" cy="828000"/>
          </a:xfrm>
          <a:prstGeom prst="rect">
            <a:avLst/>
          </a:prstGeom>
        </p:spPr>
      </p:pic>
      <p:pic>
        <p:nvPicPr>
          <p:cNvPr id="24" name="図 23" descr="アイコン&#10;&#10;自動的に生成された説明">
            <a:extLst>
              <a:ext uri="{FF2B5EF4-FFF2-40B4-BE49-F238E27FC236}">
                <a16:creationId xmlns:a16="http://schemas.microsoft.com/office/drawing/2014/main" id="{A47A7A30-6EE9-0A70-D4EE-C0DD0B664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29" y="5184097"/>
            <a:ext cx="828000" cy="828000"/>
          </a:xfrm>
          <a:prstGeom prst="rect">
            <a:avLst/>
          </a:prstGeom>
        </p:spPr>
      </p:pic>
    </p:spTree>
    <p:extLst>
      <p:ext uri="{BB962C8B-B14F-4D97-AF65-F5344CB8AC3E}">
        <p14:creationId xmlns:p14="http://schemas.microsoft.com/office/powerpoint/2010/main" val="2827649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91</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4-23. </a:t>
            </a:r>
            <a:r>
              <a:rPr kumimoji="1" lang="ja-JP" altLang="en-US" dirty="0"/>
              <a:t>　　　　　 デマンドコントロールシステム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施策㉓</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デマンドコントロールシステムは、建物内に設置されている各種設備の消費電力量を監視し、最大需要電力を越えないよう自動で設備の電源や消費電力を調整するシステムである。</a:t>
            </a:r>
          </a:p>
          <a:p>
            <a:pPr marL="0" indent="144000" algn="just" fontAlgn="ctr">
              <a:lnSpc>
                <a:spcPct val="120000"/>
              </a:lnSpc>
              <a:spcBef>
                <a:spcPts val="0"/>
              </a:spcBef>
              <a:buNone/>
            </a:pPr>
            <a:r>
              <a:rPr lang="ja-JP" altLang="en-US" sz="1200" dirty="0"/>
              <a:t>一定の期間（</a:t>
            </a:r>
            <a:r>
              <a:rPr lang="en-US" altLang="ja-JP" sz="1200" dirty="0"/>
              <a:t>30</a:t>
            </a:r>
            <a:r>
              <a:rPr lang="ja-JP" altLang="en-US" sz="1200" dirty="0"/>
              <a:t>分など）のデマンド値を測定し、あらかじめ設定した最大需要電力を超えている場合には、次の期間のデマンド値が下回るように消費電力量を減らす仕組みで、消費電力の調整は、あらかじめ設定された制御する電子機器の優先順位に基づく。デマンドコントロールシステムを導入することで、契約電力を抑えることが可能となる。</a:t>
            </a:r>
          </a:p>
          <a:p>
            <a:pPr marL="0" indent="144000" algn="just" fontAlgn="ctr">
              <a:lnSpc>
                <a:spcPct val="120000"/>
              </a:lnSpc>
              <a:spcBef>
                <a:spcPts val="0"/>
              </a:spcBef>
              <a:buNone/>
            </a:pPr>
            <a:r>
              <a:rPr lang="ja-JP" altLang="en-US" sz="1200" dirty="0"/>
              <a:t>ここでは、デマンドコントロールシステムの導入に当たって、議論を進める中での工夫や留意点について述べる。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47376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03196" y="6343112"/>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09546" y="673926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千葉県千葉市、（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5</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）東京都渋谷区、</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ja-JP" altLang="en-US" sz="1200" dirty="0"/>
              <a:t>デマンドコントロールシステムを導入し、消費電力の監視、分析、制御を実施している。</a:t>
            </a:r>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869850"/>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制御の対象の考え方</a:t>
            </a:r>
          </a:p>
          <a:p>
            <a:pPr marL="0" indent="144000" algn="just" fontAlgn="ctr">
              <a:lnSpc>
                <a:spcPct val="120000"/>
              </a:lnSpc>
              <a:spcBef>
                <a:spcPts val="0"/>
              </a:spcBef>
              <a:buNone/>
            </a:pPr>
            <a:r>
              <a:rPr lang="ja-JP" altLang="en-US" sz="1200" dirty="0"/>
              <a:t>あらかじめ制御する電子機器を設定して、自動的に消費電力を調整することになるため、業務に支障の無い電子機器を制限対象とすることが望ましい。照明や空調等は執務空間の環境に与える影響が大きく、快適性や作業効率の低下が懸念されるため、利用頻度の低い空間に限定するなど工夫が必要である。</a:t>
            </a:r>
          </a:p>
        </p:txBody>
      </p:sp>
      <p:sp>
        <p:nvSpPr>
          <p:cNvPr id="32" name="コンテンツ プレースホルダー 17">
            <a:extLst>
              <a:ext uri="{FF2B5EF4-FFF2-40B4-BE49-F238E27FC236}">
                <a16:creationId xmlns:a16="http://schemas.microsoft.com/office/drawing/2014/main" id="{D82D7926-35D9-1833-EBAF-11883232ED9F}"/>
              </a:ext>
            </a:extLst>
          </p:cNvPr>
          <p:cNvSpPr txBox="1">
            <a:spLocks/>
          </p:cNvSpPr>
          <p:nvPr/>
        </p:nvSpPr>
        <p:spPr>
          <a:xfrm>
            <a:off x="1521960" y="5110961"/>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自家発電設備との併用</a:t>
            </a:r>
          </a:p>
          <a:p>
            <a:pPr marL="0" indent="144000" algn="just" fontAlgn="ctr">
              <a:lnSpc>
                <a:spcPct val="120000"/>
              </a:lnSpc>
              <a:spcBef>
                <a:spcPts val="0"/>
              </a:spcBef>
              <a:buNone/>
            </a:pPr>
            <a:r>
              <a:rPr lang="ja-JP" altLang="en-US" sz="1200" dirty="0"/>
              <a:t>太陽光発電や蓄電池を併用し、消費電力量が多いタイミングで自家消費することで、デマンド値を抑えることが可能となる。これにより、最大需要電力を抑制することができ、コスト削減が期待できる。</a:t>
            </a:r>
          </a:p>
        </p:txBody>
      </p:sp>
      <p:grpSp>
        <p:nvGrpSpPr>
          <p:cNvPr id="6" name="グループ化 5">
            <a:extLst>
              <a:ext uri="{FF2B5EF4-FFF2-40B4-BE49-F238E27FC236}">
                <a16:creationId xmlns:a16="http://schemas.microsoft.com/office/drawing/2014/main" id="{7207E78E-CCC2-47B6-049A-152D653B3CDF}"/>
              </a:ext>
            </a:extLst>
          </p:cNvPr>
          <p:cNvGrpSpPr/>
          <p:nvPr/>
        </p:nvGrpSpPr>
        <p:grpSpPr>
          <a:xfrm>
            <a:off x="503195" y="7541419"/>
            <a:ext cx="6552000" cy="252000"/>
            <a:chOff x="504000" y="5705617"/>
            <a:chExt cx="6552000" cy="252000"/>
          </a:xfrm>
        </p:grpSpPr>
        <p:sp>
          <p:nvSpPr>
            <p:cNvPr id="8" name="正方形/長方形 7">
              <a:extLst>
                <a:ext uri="{FF2B5EF4-FFF2-40B4-BE49-F238E27FC236}">
                  <a16:creationId xmlns:a16="http://schemas.microsoft.com/office/drawing/2014/main" id="{8B586BCF-8931-11E9-6AA2-CBC75A879C05}"/>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40DB1F06-87D3-AD2A-A90E-3894AA5AD9B3}"/>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2" name="コンテンツ プレースホルダー 17">
            <a:extLst>
              <a:ext uri="{FF2B5EF4-FFF2-40B4-BE49-F238E27FC236}">
                <a16:creationId xmlns:a16="http://schemas.microsoft.com/office/drawing/2014/main" id="{5460D9E3-2E9A-B382-BD57-2EE4FF8A6841}"/>
              </a:ext>
            </a:extLst>
          </p:cNvPr>
          <p:cNvSpPr txBox="1">
            <a:spLocks/>
          </p:cNvSpPr>
          <p:nvPr/>
        </p:nvSpPr>
        <p:spPr>
          <a:xfrm>
            <a:off x="503195" y="7910693"/>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デマンドコントロールシステムを検討するに当たっては、当該施策と関連性が高い以下の戦略についても参照されたい。</a:t>
            </a:r>
          </a:p>
        </p:txBody>
      </p:sp>
      <p:grpSp>
        <p:nvGrpSpPr>
          <p:cNvPr id="22" name="グループ化 21">
            <a:extLst>
              <a:ext uri="{FF2B5EF4-FFF2-40B4-BE49-F238E27FC236}">
                <a16:creationId xmlns:a16="http://schemas.microsoft.com/office/drawing/2014/main" id="{6BC85717-C098-41CC-900F-8E882B027278}"/>
              </a:ext>
            </a:extLst>
          </p:cNvPr>
          <p:cNvGrpSpPr/>
          <p:nvPr/>
        </p:nvGrpSpPr>
        <p:grpSpPr>
          <a:xfrm>
            <a:off x="503999" y="8720645"/>
            <a:ext cx="6552000" cy="476060"/>
            <a:chOff x="504000" y="2327609"/>
            <a:chExt cx="6552000" cy="476060"/>
          </a:xfrm>
        </p:grpSpPr>
        <p:sp>
          <p:nvSpPr>
            <p:cNvPr id="23" name="正方形/長方形 22">
              <a:extLst>
                <a:ext uri="{FF2B5EF4-FFF2-40B4-BE49-F238E27FC236}">
                  <a16:creationId xmlns:a16="http://schemas.microsoft.com/office/drawing/2014/main" id="{8A29E2DC-6997-9E96-BEF5-FB6181CFC795}"/>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0A12E2EA-5DC2-B708-0849-7633BCB101BF}"/>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
        <p:nvSpPr>
          <p:cNvPr id="5" name="フリーフォーム: 図形 4">
            <a:extLst>
              <a:ext uri="{FF2B5EF4-FFF2-40B4-BE49-F238E27FC236}">
                <a16:creationId xmlns:a16="http://schemas.microsoft.com/office/drawing/2014/main" id="{0F996DA7-5FC4-A0AC-7C8C-A07E45594A57}"/>
              </a:ext>
            </a:extLst>
          </p:cNvPr>
          <p:cNvSpPr>
            <a:spLocks noChangeAspect="1"/>
          </p:cNvSpPr>
          <p:nvPr/>
        </p:nvSpPr>
        <p:spPr>
          <a:xfrm>
            <a:off x="515895" y="5165408"/>
            <a:ext cx="828000" cy="810403"/>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31926F"/>
          </a:solidFill>
          <a:ln w="9525" cap="flat">
            <a:noFill/>
            <a:prstDash val="solid"/>
            <a:miter/>
          </a:ln>
        </p:spPr>
        <p:txBody>
          <a:bodyPr rtlCol="0" anchor="ctr"/>
          <a:lstStyle/>
          <a:p>
            <a:endParaRPr lang="ja-JP" altLang="en-US"/>
          </a:p>
        </p:txBody>
      </p:sp>
      <p:sp>
        <p:nvSpPr>
          <p:cNvPr id="18" name="Freeform 64">
            <a:extLst>
              <a:ext uri="{FF2B5EF4-FFF2-40B4-BE49-F238E27FC236}">
                <a16:creationId xmlns:a16="http://schemas.microsoft.com/office/drawing/2014/main" id="{FCD142A8-86F3-745B-6F8D-68EEEDABE7B6}"/>
              </a:ext>
            </a:extLst>
          </p:cNvPr>
          <p:cNvSpPr>
            <a:spLocks noChangeAspect="1" noEditPoints="1"/>
          </p:cNvSpPr>
          <p:nvPr/>
        </p:nvSpPr>
        <p:spPr bwMode="auto">
          <a:xfrm>
            <a:off x="662728" y="4026549"/>
            <a:ext cx="530400" cy="828000"/>
          </a:xfrm>
          <a:custGeom>
            <a:avLst/>
            <a:gdLst>
              <a:gd name="T0" fmla="*/ 190 w 289"/>
              <a:gd name="T1" fmla="*/ 409 h 454"/>
              <a:gd name="T2" fmla="*/ 144 w 289"/>
              <a:gd name="T3" fmla="*/ 454 h 454"/>
              <a:gd name="T4" fmla="*/ 99 w 289"/>
              <a:gd name="T5" fmla="*/ 409 h 454"/>
              <a:gd name="T6" fmla="*/ 190 w 289"/>
              <a:gd name="T7" fmla="*/ 409 h 454"/>
              <a:gd name="T8" fmla="*/ 252 w 289"/>
              <a:gd name="T9" fmla="*/ 232 h 454"/>
              <a:gd name="T10" fmla="*/ 224 w 289"/>
              <a:gd name="T11" fmla="*/ 304 h 454"/>
              <a:gd name="T12" fmla="*/ 190 w 289"/>
              <a:gd name="T13" fmla="*/ 377 h 454"/>
              <a:gd name="T14" fmla="*/ 190 w 289"/>
              <a:gd name="T15" fmla="*/ 386 h 454"/>
              <a:gd name="T16" fmla="*/ 144 w 289"/>
              <a:gd name="T17" fmla="*/ 386 h 454"/>
              <a:gd name="T18" fmla="*/ 99 w 289"/>
              <a:gd name="T19" fmla="*/ 386 h 454"/>
              <a:gd name="T20" fmla="*/ 99 w 289"/>
              <a:gd name="T21" fmla="*/ 377 h 454"/>
              <a:gd name="T22" fmla="*/ 65 w 289"/>
              <a:gd name="T23" fmla="*/ 304 h 454"/>
              <a:gd name="T24" fmla="*/ 37 w 289"/>
              <a:gd name="T25" fmla="*/ 232 h 454"/>
              <a:gd name="T26" fmla="*/ 144 w 289"/>
              <a:gd name="T27" fmla="*/ 125 h 454"/>
              <a:gd name="T28" fmla="*/ 252 w 289"/>
              <a:gd name="T29" fmla="*/ 232 h 454"/>
              <a:gd name="T30" fmla="*/ 62 w 289"/>
              <a:gd name="T31" fmla="*/ 232 h 454"/>
              <a:gd name="T32" fmla="*/ 74 w 289"/>
              <a:gd name="T33" fmla="*/ 275 h 454"/>
              <a:gd name="T34" fmla="*/ 215 w 289"/>
              <a:gd name="T35" fmla="*/ 275 h 454"/>
              <a:gd name="T36" fmla="*/ 227 w 289"/>
              <a:gd name="T37" fmla="*/ 232 h 454"/>
              <a:gd name="T38" fmla="*/ 144 w 289"/>
              <a:gd name="T39" fmla="*/ 150 h 454"/>
              <a:gd name="T40" fmla="*/ 62 w 289"/>
              <a:gd name="T41" fmla="*/ 232 h 454"/>
              <a:gd name="T42" fmla="*/ 158 w 289"/>
              <a:gd name="T43" fmla="*/ 0 h 454"/>
              <a:gd name="T44" fmla="*/ 131 w 289"/>
              <a:gd name="T45" fmla="*/ 0 h 454"/>
              <a:gd name="T46" fmla="*/ 131 w 289"/>
              <a:gd name="T47" fmla="*/ 91 h 454"/>
              <a:gd name="T48" fmla="*/ 158 w 289"/>
              <a:gd name="T49" fmla="*/ 91 h 454"/>
              <a:gd name="T50" fmla="*/ 158 w 289"/>
              <a:gd name="T51" fmla="*/ 0 h 454"/>
              <a:gd name="T52" fmla="*/ 75 w 289"/>
              <a:gd name="T53" fmla="*/ 109 h 454"/>
              <a:gd name="T54" fmla="*/ 22 w 289"/>
              <a:gd name="T55" fmla="*/ 36 h 454"/>
              <a:gd name="T56" fmla="*/ 0 w 289"/>
              <a:gd name="T57" fmla="*/ 52 h 454"/>
              <a:gd name="T58" fmla="*/ 53 w 289"/>
              <a:gd name="T59" fmla="*/ 125 h 454"/>
              <a:gd name="T60" fmla="*/ 75 w 289"/>
              <a:gd name="T61" fmla="*/ 109 h 454"/>
              <a:gd name="T62" fmla="*/ 289 w 289"/>
              <a:gd name="T63" fmla="*/ 52 h 454"/>
              <a:gd name="T64" fmla="*/ 267 w 289"/>
              <a:gd name="T65" fmla="*/ 36 h 454"/>
              <a:gd name="T66" fmla="*/ 213 w 289"/>
              <a:gd name="T67" fmla="*/ 109 h 454"/>
              <a:gd name="T68" fmla="*/ 235 w 289"/>
              <a:gd name="T69" fmla="*/ 125 h 454"/>
              <a:gd name="T70" fmla="*/ 289 w 289"/>
              <a:gd name="T71" fmla="*/ 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454">
                <a:moveTo>
                  <a:pt x="190" y="409"/>
                </a:moveTo>
                <a:cubicBezTo>
                  <a:pt x="190" y="434"/>
                  <a:pt x="169" y="454"/>
                  <a:pt x="144" y="454"/>
                </a:cubicBezTo>
                <a:cubicBezTo>
                  <a:pt x="119" y="454"/>
                  <a:pt x="99" y="434"/>
                  <a:pt x="99" y="409"/>
                </a:cubicBezTo>
                <a:lnTo>
                  <a:pt x="190" y="409"/>
                </a:lnTo>
                <a:close/>
                <a:moveTo>
                  <a:pt x="252" y="232"/>
                </a:moveTo>
                <a:cubicBezTo>
                  <a:pt x="252" y="258"/>
                  <a:pt x="242" y="283"/>
                  <a:pt x="224" y="304"/>
                </a:cubicBezTo>
                <a:cubicBezTo>
                  <a:pt x="193" y="338"/>
                  <a:pt x="190" y="350"/>
                  <a:pt x="190" y="377"/>
                </a:cubicBezTo>
                <a:cubicBezTo>
                  <a:pt x="190" y="381"/>
                  <a:pt x="190" y="386"/>
                  <a:pt x="190" y="386"/>
                </a:cubicBezTo>
                <a:cubicBezTo>
                  <a:pt x="144" y="386"/>
                  <a:pt x="144" y="386"/>
                  <a:pt x="144" y="386"/>
                </a:cubicBezTo>
                <a:cubicBezTo>
                  <a:pt x="99" y="386"/>
                  <a:pt x="99" y="386"/>
                  <a:pt x="99" y="386"/>
                </a:cubicBezTo>
                <a:cubicBezTo>
                  <a:pt x="99" y="386"/>
                  <a:pt x="99" y="381"/>
                  <a:pt x="99" y="377"/>
                </a:cubicBezTo>
                <a:cubicBezTo>
                  <a:pt x="99" y="350"/>
                  <a:pt x="95" y="338"/>
                  <a:pt x="65" y="304"/>
                </a:cubicBezTo>
                <a:cubicBezTo>
                  <a:pt x="46" y="283"/>
                  <a:pt x="37" y="258"/>
                  <a:pt x="37" y="232"/>
                </a:cubicBezTo>
                <a:cubicBezTo>
                  <a:pt x="37" y="173"/>
                  <a:pt x="85" y="125"/>
                  <a:pt x="144" y="125"/>
                </a:cubicBezTo>
                <a:cubicBezTo>
                  <a:pt x="204" y="125"/>
                  <a:pt x="252" y="173"/>
                  <a:pt x="252" y="232"/>
                </a:cubicBezTo>
                <a:close/>
                <a:moveTo>
                  <a:pt x="62" y="232"/>
                </a:moveTo>
                <a:cubicBezTo>
                  <a:pt x="62" y="247"/>
                  <a:pt x="66" y="262"/>
                  <a:pt x="74" y="275"/>
                </a:cubicBezTo>
                <a:cubicBezTo>
                  <a:pt x="215" y="275"/>
                  <a:pt x="215" y="275"/>
                  <a:pt x="215" y="275"/>
                </a:cubicBezTo>
                <a:cubicBezTo>
                  <a:pt x="222" y="262"/>
                  <a:pt x="227" y="247"/>
                  <a:pt x="227" y="232"/>
                </a:cubicBezTo>
                <a:cubicBezTo>
                  <a:pt x="227" y="187"/>
                  <a:pt x="190" y="150"/>
                  <a:pt x="144" y="150"/>
                </a:cubicBezTo>
                <a:cubicBezTo>
                  <a:pt x="99" y="150"/>
                  <a:pt x="62" y="187"/>
                  <a:pt x="62" y="232"/>
                </a:cubicBezTo>
                <a:close/>
                <a:moveTo>
                  <a:pt x="158" y="0"/>
                </a:moveTo>
                <a:cubicBezTo>
                  <a:pt x="131" y="0"/>
                  <a:pt x="131" y="0"/>
                  <a:pt x="131" y="0"/>
                </a:cubicBezTo>
                <a:cubicBezTo>
                  <a:pt x="131" y="91"/>
                  <a:pt x="131" y="91"/>
                  <a:pt x="131" y="91"/>
                </a:cubicBezTo>
                <a:cubicBezTo>
                  <a:pt x="158" y="91"/>
                  <a:pt x="158" y="91"/>
                  <a:pt x="158" y="91"/>
                </a:cubicBezTo>
                <a:lnTo>
                  <a:pt x="158" y="0"/>
                </a:lnTo>
                <a:close/>
                <a:moveTo>
                  <a:pt x="75" y="109"/>
                </a:moveTo>
                <a:cubicBezTo>
                  <a:pt x="22" y="36"/>
                  <a:pt x="22" y="36"/>
                  <a:pt x="22" y="36"/>
                </a:cubicBezTo>
                <a:cubicBezTo>
                  <a:pt x="0" y="52"/>
                  <a:pt x="0" y="52"/>
                  <a:pt x="0" y="52"/>
                </a:cubicBezTo>
                <a:cubicBezTo>
                  <a:pt x="53" y="125"/>
                  <a:pt x="53" y="125"/>
                  <a:pt x="53" y="125"/>
                </a:cubicBezTo>
                <a:lnTo>
                  <a:pt x="75" y="109"/>
                </a:lnTo>
                <a:close/>
                <a:moveTo>
                  <a:pt x="289" y="52"/>
                </a:moveTo>
                <a:cubicBezTo>
                  <a:pt x="267" y="36"/>
                  <a:pt x="267" y="36"/>
                  <a:pt x="267" y="36"/>
                </a:cubicBezTo>
                <a:cubicBezTo>
                  <a:pt x="213" y="109"/>
                  <a:pt x="213" y="109"/>
                  <a:pt x="213" y="109"/>
                </a:cubicBezTo>
                <a:cubicBezTo>
                  <a:pt x="235" y="125"/>
                  <a:pt x="235" y="125"/>
                  <a:pt x="235" y="125"/>
                </a:cubicBezTo>
                <a:lnTo>
                  <a:pt x="289" y="52"/>
                </a:ln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Tree>
    <p:extLst>
      <p:ext uri="{BB962C8B-B14F-4D97-AF65-F5344CB8AC3E}">
        <p14:creationId xmlns:p14="http://schemas.microsoft.com/office/powerpoint/2010/main" val="1443916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92</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4-24. </a:t>
            </a:r>
            <a:r>
              <a:rPr kumimoji="1" lang="ja-JP" altLang="en-US" dirty="0"/>
              <a:t>　　　　　 入退室管理システム</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施策㉔</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入退室管理システムは、「いつ」「誰が」「どこに」入室したかを管理・記録するシステムであり、</a:t>
            </a:r>
            <a:r>
              <a:rPr lang="en-US" altLang="ja-JP" sz="1200" dirty="0"/>
              <a:t>IC</a:t>
            </a:r>
            <a:r>
              <a:rPr lang="ja-JP" altLang="en-US" sz="1200" dirty="0"/>
              <a:t>カード認証、生体認証などで個人を識別し、入室を許可・制限する。入退室管理システムを導入することで、関係者以外の進入防止や、機密情報の漏洩対策ができるだけでなく、他システムと連携させることで勤怠管理、空調や照明の制御等に活用することもできる。</a:t>
            </a:r>
          </a:p>
          <a:p>
            <a:pPr marL="0" indent="144000" algn="just" fontAlgn="ctr">
              <a:lnSpc>
                <a:spcPct val="120000"/>
              </a:lnSpc>
              <a:spcBef>
                <a:spcPts val="0"/>
              </a:spcBef>
              <a:buNone/>
            </a:pPr>
            <a:r>
              <a:rPr lang="ja-JP" altLang="en-US" sz="1200" dirty="0"/>
              <a:t>ここでは、入退室管理システムの導入に当たって、議論を進める中での工夫や留意点について述べる。</a:t>
            </a:r>
          </a:p>
        </p:txBody>
      </p:sp>
      <p:grpSp>
        <p:nvGrpSpPr>
          <p:cNvPr id="13" name="グループ化 12">
            <a:extLst>
              <a:ext uri="{FF2B5EF4-FFF2-40B4-BE49-F238E27FC236}">
                <a16:creationId xmlns:a16="http://schemas.microsoft.com/office/drawing/2014/main" id="{9BF0D72F-3BA0-D35C-CCB2-DB98B9DA6C10}"/>
              </a:ext>
            </a:extLst>
          </p:cNvPr>
          <p:cNvGrpSpPr/>
          <p:nvPr/>
        </p:nvGrpSpPr>
        <p:grpSpPr>
          <a:xfrm>
            <a:off x="503196" y="3052126"/>
            <a:ext cx="6552000" cy="252000"/>
            <a:chOff x="504000" y="5705617"/>
            <a:chExt cx="6552000" cy="252000"/>
          </a:xfrm>
        </p:grpSpPr>
        <p:sp>
          <p:nvSpPr>
            <p:cNvPr id="20" name="正方形/長方形 19">
              <a:extLst>
                <a:ext uri="{FF2B5EF4-FFF2-40B4-BE49-F238E27FC236}">
                  <a16:creationId xmlns:a16="http://schemas.microsoft.com/office/drawing/2014/main" id="{1C268D92-8112-9721-451C-FF531998F65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D17C0E46-EEFC-03C0-9259-25BA19973879}"/>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grpSp>
        <p:nvGrpSpPr>
          <p:cNvPr id="14" name="グループ化 13">
            <a:extLst>
              <a:ext uri="{FF2B5EF4-FFF2-40B4-BE49-F238E27FC236}">
                <a16:creationId xmlns:a16="http://schemas.microsoft.com/office/drawing/2014/main" id="{FC706D33-307D-9749-305C-C564C5D31CAA}"/>
              </a:ext>
            </a:extLst>
          </p:cNvPr>
          <p:cNvGrpSpPr/>
          <p:nvPr/>
        </p:nvGrpSpPr>
        <p:grpSpPr>
          <a:xfrm>
            <a:off x="510839" y="6230283"/>
            <a:ext cx="6552000" cy="252000"/>
            <a:chOff x="504000" y="5705617"/>
            <a:chExt cx="6552000" cy="252000"/>
          </a:xfrm>
        </p:grpSpPr>
        <p:sp>
          <p:nvSpPr>
            <p:cNvPr id="15" name="正方形/長方形 14">
              <a:extLst>
                <a:ext uri="{FF2B5EF4-FFF2-40B4-BE49-F238E27FC236}">
                  <a16:creationId xmlns:a16="http://schemas.microsoft.com/office/drawing/2014/main" id="{9933DA59-2724-1F83-733C-932A37313CF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3B550C61-9BA1-5BBC-73E2-18609B881981}"/>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7" name="コンテンツ プレースホルダー 17">
            <a:extLst>
              <a:ext uri="{FF2B5EF4-FFF2-40B4-BE49-F238E27FC236}">
                <a16:creationId xmlns:a16="http://schemas.microsoft.com/office/drawing/2014/main" id="{E335E1E6-8AD7-2CED-14EC-7ADE508EDA07}"/>
              </a:ext>
            </a:extLst>
          </p:cNvPr>
          <p:cNvSpPr txBox="1">
            <a:spLocks/>
          </p:cNvSpPr>
          <p:nvPr/>
        </p:nvSpPr>
        <p:spPr>
          <a:xfrm>
            <a:off x="517189" y="6626437"/>
            <a:ext cx="6552000"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北海道北見市、（</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11</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）京都府向日市</a:t>
            </a:r>
          </a:p>
          <a:p>
            <a:pPr marL="0" indent="144000" algn="just" fontAlgn="ctr">
              <a:lnSpc>
                <a:spcPct val="120000"/>
              </a:lnSpc>
              <a:spcBef>
                <a:spcPts val="0"/>
              </a:spcBef>
              <a:buNone/>
            </a:pPr>
            <a:r>
              <a:rPr lang="ja-JP" altLang="en-US" sz="1200" dirty="0"/>
              <a:t>入退室管理システムを導入しており、打刻時間の記録を勤怠管理にも活用している。</a:t>
            </a:r>
          </a:p>
          <a:p>
            <a:pPr marL="0" indent="0" algn="just" fontAlgn="ctr">
              <a:lnSpc>
                <a:spcPct val="120000"/>
              </a:lnSpc>
              <a:spcBef>
                <a:spcPts val="0"/>
              </a:spcBef>
              <a:buNone/>
            </a:pPr>
            <a:endParaRPr lang="en-US" altLang="ja-JP" sz="1200" dirty="0"/>
          </a:p>
          <a:p>
            <a:pPr marL="266700" indent="-26670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p>
          <a:p>
            <a:pPr marL="0" indent="144000" algn="just" fontAlgn="ctr">
              <a:lnSpc>
                <a:spcPct val="120000"/>
              </a:lnSpc>
              <a:spcBef>
                <a:spcPts val="0"/>
              </a:spcBef>
              <a:buNone/>
            </a:pPr>
            <a:r>
              <a:rPr lang="ja-JP" altLang="en-US" sz="1200" dirty="0"/>
              <a:t>入退室管理システムを導入し、</a:t>
            </a:r>
            <a:r>
              <a:rPr lang="en-US" altLang="ja-JP" sz="1200" dirty="0"/>
              <a:t>IC</a:t>
            </a:r>
            <a:r>
              <a:rPr lang="ja-JP" altLang="en-US" sz="1200" dirty="0"/>
              <a:t>カードで管理している。セキュリティの高いエリアは、</a:t>
            </a:r>
            <a:r>
              <a:rPr lang="en-US" altLang="ja-JP" sz="1200" dirty="0"/>
              <a:t>IC</a:t>
            </a:r>
            <a:r>
              <a:rPr lang="ja-JP" altLang="en-US" sz="1200" dirty="0"/>
              <a:t>カードに加えてセキュリティカードによる認証が必要な仕組みとしている。</a:t>
            </a:r>
          </a:p>
        </p:txBody>
      </p:sp>
      <p:sp>
        <p:nvSpPr>
          <p:cNvPr id="19" name="コンテンツ プレースホルダー 17">
            <a:extLst>
              <a:ext uri="{FF2B5EF4-FFF2-40B4-BE49-F238E27FC236}">
                <a16:creationId xmlns:a16="http://schemas.microsoft.com/office/drawing/2014/main" id="{ABD6B98A-B547-5A16-51CC-9DC69FACC2FA}"/>
              </a:ext>
            </a:extLst>
          </p:cNvPr>
          <p:cNvSpPr txBox="1">
            <a:spLocks/>
          </p:cNvSpPr>
          <p:nvPr/>
        </p:nvSpPr>
        <p:spPr>
          <a:xfrm>
            <a:off x="1521960" y="3448210"/>
            <a:ext cx="5533235"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セキュリティレベルの設定</a:t>
            </a:r>
          </a:p>
          <a:p>
            <a:pPr marL="0" indent="144000" algn="just" fontAlgn="ctr">
              <a:lnSpc>
                <a:spcPct val="120000"/>
              </a:lnSpc>
              <a:spcBef>
                <a:spcPts val="0"/>
              </a:spcBef>
              <a:buNone/>
            </a:pPr>
            <a:r>
              <a:rPr lang="ja-JP" altLang="en-US" sz="1200" dirty="0"/>
              <a:t>入退室管理システムには、入室のみ管理する方法、入退室の両方を管理する方法がある。また、認証方法によってもセキュリティの高低や管理のしやすさ、使い勝手に差がある。</a:t>
            </a:r>
          </a:p>
          <a:p>
            <a:pPr marL="0" indent="144000" algn="just" fontAlgn="ctr">
              <a:lnSpc>
                <a:spcPct val="120000"/>
              </a:lnSpc>
              <a:spcBef>
                <a:spcPts val="0"/>
              </a:spcBef>
              <a:buNone/>
            </a:pPr>
            <a:r>
              <a:rPr lang="ja-JP" altLang="en-US" sz="1200" dirty="0"/>
              <a:t>庁舎の敷地内において、セキュリティレベルを設定し、どこにどのようなセキュリティ対策を施すか必要があるか、動線計画に合わせて検討する必要がある。</a:t>
            </a:r>
          </a:p>
          <a:p>
            <a:pPr marL="0" indent="144000" algn="just" fontAlgn="ctr">
              <a:lnSpc>
                <a:spcPct val="120000"/>
              </a:lnSpc>
              <a:spcBef>
                <a:spcPts val="0"/>
              </a:spcBef>
              <a:buNone/>
            </a:pPr>
            <a:r>
              <a:rPr lang="ja-JP" altLang="en-US" sz="1200" dirty="0"/>
              <a:t>例えば、</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ワンストップサービス</a:t>
            </a:r>
            <a:r>
              <a:rPr lang="ja-JP" altLang="en-US" sz="1200" dirty="0"/>
              <a:t>の職員派遣方式を採用する場合、職員の移動のしやすさを考慮すると執務室と住民が入れるエリアはできるだけ簡易な仕切りにすることが考えられるが、セキュリティの面では入退室管理システムを導入して職員と住民の動線を分けることが望ましいため、セキュリティレベルを設定する段階で、窓口の運用を想定し、設計に反映する必要がある。</a:t>
            </a:r>
          </a:p>
        </p:txBody>
      </p:sp>
      <p:pic>
        <p:nvPicPr>
          <p:cNvPr id="8" name="図 7" descr="ロゴ&#10;&#10;自動的に生成された説明">
            <a:extLst>
              <a:ext uri="{FF2B5EF4-FFF2-40B4-BE49-F238E27FC236}">
                <a16:creationId xmlns:a16="http://schemas.microsoft.com/office/drawing/2014/main" id="{E6E04798-9197-EEA0-8CBA-5B5C6A4B5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89" y="4253005"/>
            <a:ext cx="828000" cy="828000"/>
          </a:xfrm>
          <a:prstGeom prst="rect">
            <a:avLst/>
          </a:prstGeom>
        </p:spPr>
      </p:pic>
      <p:grpSp>
        <p:nvGrpSpPr>
          <p:cNvPr id="6" name="グループ化 5">
            <a:extLst>
              <a:ext uri="{FF2B5EF4-FFF2-40B4-BE49-F238E27FC236}">
                <a16:creationId xmlns:a16="http://schemas.microsoft.com/office/drawing/2014/main" id="{A36940D2-5BC3-6F5F-5EEC-77803A245685}"/>
              </a:ext>
            </a:extLst>
          </p:cNvPr>
          <p:cNvGrpSpPr/>
          <p:nvPr/>
        </p:nvGrpSpPr>
        <p:grpSpPr>
          <a:xfrm>
            <a:off x="503196" y="8313723"/>
            <a:ext cx="6552000" cy="252000"/>
            <a:chOff x="504000" y="5705617"/>
            <a:chExt cx="6552000" cy="252000"/>
          </a:xfrm>
        </p:grpSpPr>
        <p:sp>
          <p:nvSpPr>
            <p:cNvPr id="9" name="正方形/長方形 8">
              <a:extLst>
                <a:ext uri="{FF2B5EF4-FFF2-40B4-BE49-F238E27FC236}">
                  <a16:creationId xmlns:a16="http://schemas.microsoft.com/office/drawing/2014/main" id="{2326886D-5CE0-E0C1-7460-DF85CCA6754F}"/>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DE4EA403-3CF4-8DF9-88AB-76D0E53B453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18" name="コンテンツ プレースホルダー 17">
            <a:extLst>
              <a:ext uri="{FF2B5EF4-FFF2-40B4-BE49-F238E27FC236}">
                <a16:creationId xmlns:a16="http://schemas.microsoft.com/office/drawing/2014/main" id="{29C4B953-813D-61F0-0E2C-38A53EACA95C}"/>
              </a:ext>
            </a:extLst>
          </p:cNvPr>
          <p:cNvSpPr txBox="1">
            <a:spLocks/>
          </p:cNvSpPr>
          <p:nvPr/>
        </p:nvSpPr>
        <p:spPr>
          <a:xfrm>
            <a:off x="503196" y="8682997"/>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入退室管理システムを検討するに当たっては、当該施策と関連性が高い以下の戦略についても参照されたい。</a:t>
            </a:r>
          </a:p>
        </p:txBody>
      </p:sp>
      <p:grpSp>
        <p:nvGrpSpPr>
          <p:cNvPr id="22" name="グループ化 21">
            <a:extLst>
              <a:ext uri="{FF2B5EF4-FFF2-40B4-BE49-F238E27FC236}">
                <a16:creationId xmlns:a16="http://schemas.microsoft.com/office/drawing/2014/main" id="{11579BFA-8379-2C4E-8993-9FF6D9ECDBCD}"/>
              </a:ext>
            </a:extLst>
          </p:cNvPr>
          <p:cNvGrpSpPr/>
          <p:nvPr/>
        </p:nvGrpSpPr>
        <p:grpSpPr>
          <a:xfrm>
            <a:off x="504000" y="9277049"/>
            <a:ext cx="6552000" cy="476060"/>
            <a:chOff x="504000" y="2327609"/>
            <a:chExt cx="6552000" cy="476060"/>
          </a:xfrm>
        </p:grpSpPr>
        <p:sp>
          <p:nvSpPr>
            <p:cNvPr id="23" name="正方形/長方形 22">
              <a:extLst>
                <a:ext uri="{FF2B5EF4-FFF2-40B4-BE49-F238E27FC236}">
                  <a16:creationId xmlns:a16="http://schemas.microsoft.com/office/drawing/2014/main" id="{EEB5D327-830F-1F2D-19F2-B3527672CBA7}"/>
                </a:ext>
              </a:extLst>
            </p:cNvPr>
            <p:cNvSpPr/>
            <p:nvPr/>
          </p:nvSpPr>
          <p:spPr>
            <a:xfrm>
              <a:off x="504000" y="2327609"/>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環境・安全対策</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5286DD4E-A216-7682-2C1C-9A1C3BCC1E63}"/>
                </a:ext>
              </a:extLst>
            </p:cNvPr>
            <p:cNvSpPr/>
            <p:nvPr/>
          </p:nvSpPr>
          <p:spPr>
            <a:xfrm>
              <a:off x="669615" y="2422800"/>
              <a:ext cx="720000" cy="252000"/>
            </a:xfrm>
            <a:prstGeom prst="roundRect">
              <a:avLst/>
            </a:prstGeom>
            <a:solidFill>
              <a:srgbClr val="EEB500"/>
            </a:solidFill>
            <a:ln/>
            <a:effectLst/>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D</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80178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93</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4-25. </a:t>
            </a:r>
            <a:r>
              <a:rPr kumimoji="1" lang="ja-JP" altLang="en-US" dirty="0"/>
              <a:t>　　　　　 サーバ室最適化</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施策㉕</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クラウド化や仮想化等、物理サーバの保管方針を踏まえて、サーバ室を設計する必要がある。新庁舎建設においては、</a:t>
            </a:r>
            <a:r>
              <a:rPr kumimoji="1" lang="en-US" altLang="ja-JP" sz="1200" dirty="0">
                <a:uFill>
                  <a:solidFill>
                    <a:srgbClr val="31926F"/>
                  </a:solidFill>
                </a:uFill>
              </a:rPr>
              <a:t>DX</a:t>
            </a:r>
            <a:r>
              <a:rPr lang="ja-JP" altLang="en-US" sz="1200" dirty="0"/>
              <a:t>推進担当が議論に加わらないまま設計が進んでしまうと、出来上がったサーバ室の面積が、かなり狭くなる場合がある。それにより、当初設置を想定していた物理サーバが、一部設置できなくなる可能性もある。そのため、あらかじめ必要なサーバ室の面積を算定しておき、新庁舎整備担当と</a:t>
            </a:r>
            <a:r>
              <a:rPr kumimoji="1" lang="en-US" altLang="ja-JP" sz="1200" dirty="0">
                <a:uFill>
                  <a:solidFill>
                    <a:srgbClr val="31926F"/>
                  </a:solidFill>
                </a:uFill>
              </a:rPr>
              <a:t>DX</a:t>
            </a:r>
            <a:r>
              <a:rPr lang="ja-JP" altLang="en-US" sz="1200" dirty="0"/>
              <a:t>推進担当で調整を行い、十分なスペースを確保しておく必要がある。</a:t>
            </a:r>
            <a:endParaRPr lang="en-US" altLang="ja-JP" sz="1200" dirty="0"/>
          </a:p>
          <a:p>
            <a:pPr marL="0" indent="144000" algn="just" fontAlgn="ctr">
              <a:lnSpc>
                <a:spcPct val="120000"/>
              </a:lnSpc>
              <a:spcBef>
                <a:spcPts val="0"/>
              </a:spcBef>
              <a:buNone/>
            </a:pPr>
            <a:r>
              <a:rPr lang="ja-JP" altLang="en-US" sz="1200" dirty="0"/>
              <a:t>ここでは、サーバ室の検討に当たって、議論を進める中での工夫や留意点について述べる。</a:t>
            </a:r>
          </a:p>
          <a:p>
            <a:pPr marL="0" indent="144000" algn="just" fontAlgn="ctr">
              <a:lnSpc>
                <a:spcPct val="120000"/>
              </a:lnSpc>
              <a:spcBef>
                <a:spcPts val="0"/>
              </a:spcBef>
              <a:buNone/>
            </a:pPr>
            <a:endParaRPr lang="ja-JP" altLang="en-US" sz="1200" dirty="0"/>
          </a:p>
        </p:txBody>
      </p:sp>
      <p:grpSp>
        <p:nvGrpSpPr>
          <p:cNvPr id="5" name="グループ化 4">
            <a:extLst>
              <a:ext uri="{FF2B5EF4-FFF2-40B4-BE49-F238E27FC236}">
                <a16:creationId xmlns:a16="http://schemas.microsoft.com/office/drawing/2014/main" id="{7EB35ACD-81A0-2054-EFE6-941FF1081420}"/>
              </a:ext>
            </a:extLst>
          </p:cNvPr>
          <p:cNvGrpSpPr/>
          <p:nvPr/>
        </p:nvGrpSpPr>
        <p:grpSpPr>
          <a:xfrm>
            <a:off x="503196" y="3054459"/>
            <a:ext cx="6552000" cy="252000"/>
            <a:chOff x="504000" y="5705617"/>
            <a:chExt cx="6552000" cy="252000"/>
          </a:xfrm>
        </p:grpSpPr>
        <p:sp>
          <p:nvSpPr>
            <p:cNvPr id="6" name="正方形/長方形 5">
              <a:extLst>
                <a:ext uri="{FF2B5EF4-FFF2-40B4-BE49-F238E27FC236}">
                  <a16:creationId xmlns:a16="http://schemas.microsoft.com/office/drawing/2014/main" id="{28281CD6-A43B-C4BC-EDA9-80838740142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C6E4402D-4CBA-DF4D-8504-18F3427DFC62}"/>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4" name="コンテンツ プレースホルダー 17">
            <a:extLst>
              <a:ext uri="{FF2B5EF4-FFF2-40B4-BE49-F238E27FC236}">
                <a16:creationId xmlns:a16="http://schemas.microsoft.com/office/drawing/2014/main" id="{B446A775-5564-ADC1-36BE-FC79B6B6796B}"/>
              </a:ext>
            </a:extLst>
          </p:cNvPr>
          <p:cNvSpPr txBox="1">
            <a:spLocks/>
          </p:cNvSpPr>
          <p:nvPr/>
        </p:nvSpPr>
        <p:spPr>
          <a:xfrm>
            <a:off x="1521960" y="3437843"/>
            <a:ext cx="5533235"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サーバ室の面積算定</a:t>
            </a:r>
          </a:p>
          <a:p>
            <a:pPr marL="0" indent="144000" algn="just" fontAlgn="ctr">
              <a:lnSpc>
                <a:spcPct val="120000"/>
              </a:lnSpc>
              <a:spcBef>
                <a:spcPts val="0"/>
              </a:spcBef>
              <a:buNone/>
            </a:pPr>
            <a:r>
              <a:rPr lang="ja-JP" altLang="en-US" sz="1200" dirty="0"/>
              <a:t>新庁舎のサーバ室に必要な面積を算定するには、サーバ室に設置するオンプレミスサーバを把握する必要がある。旧庁舎では、サーバ室に入りきらないオンプレミスサーバを、所管課で管理していることが多々ある。併せて</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ONU</a:t>
            </a:r>
            <a:r>
              <a:rPr lang="zh-TW" altLang="en-US" sz="1200" dirty="0"/>
              <a:t>（光回線終端装置）</a:t>
            </a:r>
            <a:r>
              <a:rPr lang="ja-JP" altLang="en-US" sz="1200" dirty="0"/>
              <a:t>も所管課に配置されている場合があるため、サーバや周辺機器の集約から、各所管課への配線まで含めて、新庁舎整備担当及び</a:t>
            </a:r>
            <a:r>
              <a:rPr kumimoji="1" lang="en-US" altLang="ja-JP" sz="1200" dirty="0">
                <a:uFill>
                  <a:solidFill>
                    <a:srgbClr val="31926F"/>
                  </a:solidFill>
                </a:uFill>
              </a:rPr>
              <a:t>DX</a:t>
            </a:r>
            <a:r>
              <a:rPr lang="ja-JP" altLang="en-US" sz="1200" dirty="0"/>
              <a:t>推進担当、所管課が連携して対応する必要がある。サーバ室を極端に狭くすると、サーバラックからサーバを出し入れするのが困難になってしまうため、ある程度余裕を持たせる必要がある。</a:t>
            </a:r>
          </a:p>
        </p:txBody>
      </p:sp>
      <p:sp>
        <p:nvSpPr>
          <p:cNvPr id="19" name="コンテンツ プレースホルダー 17">
            <a:extLst>
              <a:ext uri="{FF2B5EF4-FFF2-40B4-BE49-F238E27FC236}">
                <a16:creationId xmlns:a16="http://schemas.microsoft.com/office/drawing/2014/main" id="{40720894-CA8A-EBE1-3471-C6151A70E948}"/>
              </a:ext>
            </a:extLst>
          </p:cNvPr>
          <p:cNvSpPr txBox="1">
            <a:spLocks/>
          </p:cNvSpPr>
          <p:nvPr/>
        </p:nvSpPr>
        <p:spPr>
          <a:xfrm>
            <a:off x="1521960" y="7574046"/>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物理サーバの集約</a:t>
            </a:r>
          </a:p>
          <a:p>
            <a:pPr marL="0" indent="144000" algn="just" fontAlgn="ctr">
              <a:lnSpc>
                <a:spcPct val="120000"/>
              </a:lnSpc>
              <a:spcBef>
                <a:spcPts val="0"/>
              </a:spcBef>
              <a:buNone/>
            </a:pPr>
            <a:r>
              <a:rPr lang="ja-JP" altLang="en-US" sz="1200" dirty="0"/>
              <a:t>オンプレミスサーバについては、仮想化で集約しておくことで、物理サーバの量が減るだけでなく、サーバを集中的に管理することができる。また、サーバリソースを効率的に活用できることや、リソースの追加も個別のサーバに比べて最小限で済むため、コスト面での優位性もある。</a:t>
            </a:r>
          </a:p>
        </p:txBody>
      </p:sp>
      <p:sp>
        <p:nvSpPr>
          <p:cNvPr id="25" name="コンテンツ プレースホルダー 17">
            <a:extLst>
              <a:ext uri="{FF2B5EF4-FFF2-40B4-BE49-F238E27FC236}">
                <a16:creationId xmlns:a16="http://schemas.microsoft.com/office/drawing/2014/main" id="{D720336A-B2CD-E7C9-088B-1949AF70FCCD}"/>
              </a:ext>
            </a:extLst>
          </p:cNvPr>
          <p:cNvSpPr txBox="1">
            <a:spLocks/>
          </p:cNvSpPr>
          <p:nvPr/>
        </p:nvSpPr>
        <p:spPr>
          <a:xfrm>
            <a:off x="1538494" y="8903735"/>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ネットワーク機器と配線の把握</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ネットワーク機器とその配線については、旧庁舎と新庁舎で、変化していることがある。所管課で管理していた機器を、新庁舎ではサーバ室に集約して管理することとなった際に、設計段階で設置する機器の想定が足りておらず、追加で配線工事が必要になる場合もあるため、留意が必要である。</a:t>
            </a:r>
          </a:p>
        </p:txBody>
      </p:sp>
      <p:pic>
        <p:nvPicPr>
          <p:cNvPr id="15" name="図 14" descr="アイコン&#10;&#10;自動的に生成された説明">
            <a:extLst>
              <a:ext uri="{FF2B5EF4-FFF2-40B4-BE49-F238E27FC236}">
                <a16:creationId xmlns:a16="http://schemas.microsoft.com/office/drawing/2014/main" id="{3C74DCA3-286B-3686-95D6-BF1ABD3A4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37" y="7714044"/>
            <a:ext cx="828000" cy="828000"/>
          </a:xfrm>
          <a:prstGeom prst="rect">
            <a:avLst/>
          </a:prstGeom>
        </p:spPr>
      </p:pic>
      <p:pic>
        <p:nvPicPr>
          <p:cNvPr id="18" name="図 17" descr="アイコン が含まれている画像&#10;&#10;自動的に生成された説明">
            <a:extLst>
              <a:ext uri="{FF2B5EF4-FFF2-40B4-BE49-F238E27FC236}">
                <a16:creationId xmlns:a16="http://schemas.microsoft.com/office/drawing/2014/main" id="{71E4F75A-4174-6231-C362-1CDE5F04E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96" y="8953319"/>
            <a:ext cx="828000" cy="828000"/>
          </a:xfrm>
          <a:prstGeom prst="rect">
            <a:avLst/>
          </a:prstGeom>
        </p:spPr>
      </p:pic>
      <p:sp>
        <p:nvSpPr>
          <p:cNvPr id="22" name="Freeform 13">
            <a:extLst>
              <a:ext uri="{FF2B5EF4-FFF2-40B4-BE49-F238E27FC236}">
                <a16:creationId xmlns:a16="http://schemas.microsoft.com/office/drawing/2014/main" id="{E9F9ABD2-BD7B-8832-3F89-71B76F0DE524}"/>
              </a:ext>
            </a:extLst>
          </p:cNvPr>
          <p:cNvSpPr>
            <a:spLocks noChangeAspect="1" noEditPoints="1"/>
          </p:cNvSpPr>
          <p:nvPr/>
        </p:nvSpPr>
        <p:spPr bwMode="auto">
          <a:xfrm>
            <a:off x="517092" y="6006942"/>
            <a:ext cx="826804" cy="828000"/>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31926F"/>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3" name="フリーフォーム: 図形 22">
            <a:extLst>
              <a:ext uri="{FF2B5EF4-FFF2-40B4-BE49-F238E27FC236}">
                <a16:creationId xmlns:a16="http://schemas.microsoft.com/office/drawing/2014/main" id="{45428473-1E3E-C165-C0AB-9AA1E8087B9B}"/>
              </a:ext>
            </a:extLst>
          </p:cNvPr>
          <p:cNvSpPr>
            <a:spLocks noChangeAspect="1"/>
          </p:cNvSpPr>
          <p:nvPr/>
        </p:nvSpPr>
        <p:spPr>
          <a:xfrm>
            <a:off x="537800" y="4051806"/>
            <a:ext cx="828000" cy="544866"/>
          </a:xfrm>
          <a:custGeom>
            <a:avLst/>
            <a:gdLst>
              <a:gd name="connsiteX0" fmla="*/ 1121183 w 1691678"/>
              <a:gd name="connsiteY0" fmla="*/ 923568 h 1113210"/>
              <a:gd name="connsiteX1" fmla="*/ 1109086 w 1691678"/>
              <a:gd name="connsiteY1" fmla="*/ 901375 h 1113210"/>
              <a:gd name="connsiteX2" fmla="*/ 1088988 w 1691678"/>
              <a:gd name="connsiteY2" fmla="*/ 884896 h 1113210"/>
              <a:gd name="connsiteX3" fmla="*/ 1034410 w 1691678"/>
              <a:gd name="connsiteY3" fmla="*/ 861179 h 1113210"/>
              <a:gd name="connsiteX4" fmla="*/ 937541 w 1691678"/>
              <a:gd name="connsiteY4" fmla="*/ 840605 h 1113210"/>
              <a:gd name="connsiteX5" fmla="*/ 929635 w 1691678"/>
              <a:gd name="connsiteY5" fmla="*/ 839748 h 1113210"/>
              <a:gd name="connsiteX6" fmla="*/ 905823 w 1691678"/>
              <a:gd name="connsiteY6" fmla="*/ 848130 h 1113210"/>
              <a:gd name="connsiteX7" fmla="*/ 891821 w 1691678"/>
              <a:gd name="connsiteY7" fmla="*/ 877467 h 1113210"/>
              <a:gd name="connsiteX8" fmla="*/ 891821 w 1691678"/>
              <a:gd name="connsiteY8" fmla="*/ 891088 h 1113210"/>
              <a:gd name="connsiteX9" fmla="*/ 891821 w 1691678"/>
              <a:gd name="connsiteY9" fmla="*/ 891088 h 1113210"/>
              <a:gd name="connsiteX10" fmla="*/ 913728 w 1691678"/>
              <a:gd name="connsiteY10" fmla="*/ 935474 h 1113210"/>
              <a:gd name="connsiteX11" fmla="*/ 874295 w 1691678"/>
              <a:gd name="connsiteY11" fmla="*/ 955572 h 1113210"/>
              <a:gd name="connsiteX12" fmla="*/ 847339 w 1691678"/>
              <a:gd name="connsiteY12" fmla="*/ 1008150 h 1113210"/>
              <a:gd name="connsiteX13" fmla="*/ 857531 w 1691678"/>
              <a:gd name="connsiteY13" fmla="*/ 1072634 h 1113210"/>
              <a:gd name="connsiteX14" fmla="*/ 904965 w 1691678"/>
              <a:gd name="connsiteY14" fmla="*/ 1113211 h 1113210"/>
              <a:gd name="connsiteX15" fmla="*/ 912490 w 1691678"/>
              <a:gd name="connsiteY15" fmla="*/ 1112639 h 1113210"/>
              <a:gd name="connsiteX16" fmla="*/ 1018313 w 1691678"/>
              <a:gd name="connsiteY16" fmla="*/ 1095875 h 1113210"/>
              <a:gd name="connsiteX17" fmla="*/ 1069367 w 1691678"/>
              <a:gd name="connsiteY17" fmla="*/ 1062633 h 1113210"/>
              <a:gd name="connsiteX18" fmla="*/ 1106324 w 1691678"/>
              <a:gd name="connsiteY18" fmla="*/ 1011674 h 1113210"/>
              <a:gd name="connsiteX19" fmla="*/ 1108324 w 1691678"/>
              <a:gd name="connsiteY19" fmla="*/ 1009007 h 1113210"/>
              <a:gd name="connsiteX20" fmla="*/ 1125088 w 1691678"/>
              <a:gd name="connsiteY20" fmla="*/ 948904 h 1113210"/>
              <a:gd name="connsiteX21" fmla="*/ 1121088 w 1691678"/>
              <a:gd name="connsiteY21" fmla="*/ 923473 h 1113210"/>
              <a:gd name="connsiteX22" fmla="*/ 1077844 w 1691678"/>
              <a:gd name="connsiteY22" fmla="*/ 986814 h 1113210"/>
              <a:gd name="connsiteX23" fmla="*/ 1038887 w 1691678"/>
              <a:gd name="connsiteY23" fmla="*/ 1040440 h 1113210"/>
              <a:gd name="connsiteX24" fmla="*/ 1012503 w 1691678"/>
              <a:gd name="connsiteY24" fmla="*/ 1058537 h 1113210"/>
              <a:gd name="connsiteX25" fmla="*/ 906585 w 1691678"/>
              <a:gd name="connsiteY25" fmla="*/ 1075301 h 1113210"/>
              <a:gd name="connsiteX26" fmla="*/ 904965 w 1691678"/>
              <a:gd name="connsiteY26" fmla="*/ 1075396 h 1113210"/>
              <a:gd name="connsiteX27" fmla="*/ 894774 w 1691678"/>
              <a:gd name="connsiteY27" fmla="*/ 1066729 h 1113210"/>
              <a:gd name="connsiteX28" fmla="*/ 884582 w 1691678"/>
              <a:gd name="connsiteY28" fmla="*/ 1002244 h 1113210"/>
              <a:gd name="connsiteX29" fmla="*/ 891345 w 1691678"/>
              <a:gd name="connsiteY29" fmla="*/ 989195 h 1113210"/>
              <a:gd name="connsiteX30" fmla="*/ 962782 w 1691678"/>
              <a:gd name="connsiteY30" fmla="*/ 952810 h 1113210"/>
              <a:gd name="connsiteX31" fmla="*/ 971831 w 1691678"/>
              <a:gd name="connsiteY31" fmla="*/ 934045 h 1113210"/>
              <a:gd name="connsiteX32" fmla="*/ 971259 w 1691678"/>
              <a:gd name="connsiteY32" fmla="*/ 930712 h 1113210"/>
              <a:gd name="connsiteX33" fmla="*/ 936874 w 1691678"/>
              <a:gd name="connsiteY33" fmla="*/ 905661 h 1113210"/>
              <a:gd name="connsiteX34" fmla="*/ 929445 w 1691678"/>
              <a:gd name="connsiteY34" fmla="*/ 891088 h 1113210"/>
              <a:gd name="connsiteX35" fmla="*/ 929445 w 1691678"/>
              <a:gd name="connsiteY35" fmla="*/ 877562 h 1113210"/>
              <a:gd name="connsiteX36" fmla="*/ 1026314 w 1691678"/>
              <a:gd name="connsiteY36" fmla="*/ 898136 h 1113210"/>
              <a:gd name="connsiteX37" fmla="*/ 1066605 w 1691678"/>
              <a:gd name="connsiteY37" fmla="*/ 915472 h 1113210"/>
              <a:gd name="connsiteX38" fmla="*/ 1083654 w 1691678"/>
              <a:gd name="connsiteY38" fmla="*/ 929473 h 1113210"/>
              <a:gd name="connsiteX39" fmla="*/ 1087655 w 1691678"/>
              <a:gd name="connsiteY39" fmla="*/ 954905 h 1113210"/>
              <a:gd name="connsiteX40" fmla="*/ 1077654 w 1691678"/>
              <a:gd name="connsiteY40" fmla="*/ 986814 h 1113210"/>
              <a:gd name="connsiteX41" fmla="*/ 1670490 w 1691678"/>
              <a:gd name="connsiteY41" fmla="*/ 274534 h 1113210"/>
              <a:gd name="connsiteX42" fmla="*/ 1687539 w 1691678"/>
              <a:gd name="connsiteY42" fmla="*/ 222147 h 1113210"/>
              <a:gd name="connsiteX43" fmla="*/ 1653916 w 1691678"/>
              <a:gd name="connsiteY43" fmla="*/ 68604 h 1113210"/>
              <a:gd name="connsiteX44" fmla="*/ 1519423 w 1691678"/>
              <a:gd name="connsiteY44" fmla="*/ 500 h 1113210"/>
              <a:gd name="connsiteX45" fmla="*/ 1482657 w 1691678"/>
              <a:gd name="connsiteY45" fmla="*/ 500 h 1113210"/>
              <a:gd name="connsiteX46" fmla="*/ 1307016 w 1691678"/>
              <a:gd name="connsiteY46" fmla="*/ 146233 h 1113210"/>
              <a:gd name="connsiteX47" fmla="*/ 1278917 w 1691678"/>
              <a:gd name="connsiteY47" fmla="*/ 250912 h 1113210"/>
              <a:gd name="connsiteX48" fmla="*/ 1278917 w 1691678"/>
              <a:gd name="connsiteY48" fmla="*/ 262057 h 1113210"/>
              <a:gd name="connsiteX49" fmla="*/ 1299205 w 1691678"/>
              <a:gd name="connsiteY49" fmla="*/ 337780 h 1113210"/>
              <a:gd name="connsiteX50" fmla="*/ 1400837 w 1691678"/>
              <a:gd name="connsiteY50" fmla="*/ 433602 h 1113210"/>
              <a:gd name="connsiteX51" fmla="*/ 1400837 w 1691678"/>
              <a:gd name="connsiteY51" fmla="*/ 439222 h 1113210"/>
              <a:gd name="connsiteX52" fmla="*/ 1349116 w 1691678"/>
              <a:gd name="connsiteY52" fmla="*/ 459129 h 1113210"/>
              <a:gd name="connsiteX53" fmla="*/ 1338258 w 1691678"/>
              <a:gd name="connsiteY53" fmla="*/ 469987 h 1113210"/>
              <a:gd name="connsiteX54" fmla="*/ 1339020 w 1691678"/>
              <a:gd name="connsiteY54" fmla="*/ 485323 h 1113210"/>
              <a:gd name="connsiteX55" fmla="*/ 1342353 w 1691678"/>
              <a:gd name="connsiteY55" fmla="*/ 491800 h 1113210"/>
              <a:gd name="connsiteX56" fmla="*/ 1306539 w 1691678"/>
              <a:gd name="connsiteY56" fmla="*/ 572191 h 1113210"/>
              <a:gd name="connsiteX57" fmla="*/ 1306254 w 1691678"/>
              <a:gd name="connsiteY57" fmla="*/ 572857 h 1113210"/>
              <a:gd name="connsiteX58" fmla="*/ 1266153 w 1691678"/>
              <a:gd name="connsiteY58" fmla="*/ 755642 h 1113210"/>
              <a:gd name="connsiteX59" fmla="*/ 1266153 w 1691678"/>
              <a:gd name="connsiteY59" fmla="*/ 862036 h 1113210"/>
              <a:gd name="connsiteX60" fmla="*/ 1152901 w 1691678"/>
              <a:gd name="connsiteY60" fmla="*/ 879943 h 1113210"/>
              <a:gd name="connsiteX61" fmla="*/ 1180333 w 1691678"/>
              <a:gd name="connsiteY61" fmla="*/ 1052917 h 1113210"/>
              <a:gd name="connsiteX62" fmla="*/ 1269582 w 1691678"/>
              <a:gd name="connsiteY62" fmla="*/ 1038820 h 1113210"/>
              <a:gd name="connsiteX63" fmla="*/ 1304063 w 1691678"/>
              <a:gd name="connsiteY63" fmla="*/ 1058537 h 1113210"/>
              <a:gd name="connsiteX64" fmla="*/ 1642867 w 1691678"/>
              <a:gd name="connsiteY64" fmla="*/ 1058537 h 1113210"/>
              <a:gd name="connsiteX65" fmla="*/ 1680681 w 1691678"/>
              <a:gd name="connsiteY65" fmla="*/ 1020723 h 1113210"/>
              <a:gd name="connsiteX66" fmla="*/ 1680681 w 1691678"/>
              <a:gd name="connsiteY66" fmla="*/ 591431 h 1113210"/>
              <a:gd name="connsiteX67" fmla="*/ 1629532 w 1691678"/>
              <a:gd name="connsiteY67" fmla="*/ 453795 h 1113210"/>
              <a:gd name="connsiteX68" fmla="*/ 1610101 w 1691678"/>
              <a:gd name="connsiteY68" fmla="*/ 381405 h 1113210"/>
              <a:gd name="connsiteX69" fmla="*/ 1605053 w 1691678"/>
              <a:gd name="connsiteY69" fmla="*/ 372928 h 1113210"/>
              <a:gd name="connsiteX70" fmla="*/ 1633247 w 1691678"/>
              <a:gd name="connsiteY70" fmla="*/ 331399 h 1113210"/>
              <a:gd name="connsiteX71" fmla="*/ 1670490 w 1691678"/>
              <a:gd name="connsiteY71" fmla="*/ 274630 h 1113210"/>
              <a:gd name="connsiteX72" fmla="*/ 1340925 w 1691678"/>
              <a:gd name="connsiteY72" fmla="*/ 326731 h 1113210"/>
              <a:gd name="connsiteX73" fmla="*/ 1322160 w 1691678"/>
              <a:gd name="connsiteY73" fmla="*/ 256532 h 1113210"/>
              <a:gd name="connsiteX74" fmla="*/ 1348735 w 1691678"/>
              <a:gd name="connsiteY74" fmla="*/ 157472 h 1113210"/>
              <a:gd name="connsiteX75" fmla="*/ 1359308 w 1691678"/>
              <a:gd name="connsiteY75" fmla="*/ 125849 h 1113210"/>
              <a:gd name="connsiteX76" fmla="*/ 1408076 w 1691678"/>
              <a:gd name="connsiteY76" fmla="*/ 94131 h 1113210"/>
              <a:gd name="connsiteX77" fmla="*/ 1416172 w 1691678"/>
              <a:gd name="connsiteY77" fmla="*/ 171569 h 1113210"/>
              <a:gd name="connsiteX78" fmla="*/ 1472846 w 1691678"/>
              <a:gd name="connsiteY78" fmla="*/ 222814 h 1113210"/>
              <a:gd name="connsiteX79" fmla="*/ 1504945 w 1691678"/>
              <a:gd name="connsiteY79" fmla="*/ 222814 h 1113210"/>
              <a:gd name="connsiteX80" fmla="*/ 1549617 w 1691678"/>
              <a:gd name="connsiteY80" fmla="*/ 274820 h 1113210"/>
              <a:gd name="connsiteX81" fmla="*/ 1549617 w 1691678"/>
              <a:gd name="connsiteY81" fmla="*/ 389025 h 1113210"/>
              <a:gd name="connsiteX82" fmla="*/ 1444176 w 1691678"/>
              <a:gd name="connsiteY82" fmla="*/ 424648 h 1113210"/>
              <a:gd name="connsiteX83" fmla="*/ 1444176 w 1691678"/>
              <a:gd name="connsiteY83" fmla="*/ 415790 h 1113210"/>
              <a:gd name="connsiteX84" fmla="*/ 1425983 w 1691678"/>
              <a:gd name="connsiteY84" fmla="*/ 394454 h 1113210"/>
              <a:gd name="connsiteX85" fmla="*/ 1341115 w 1691678"/>
              <a:gd name="connsiteY85" fmla="*/ 326636 h 1113210"/>
              <a:gd name="connsiteX86" fmla="*/ 1339496 w 1691678"/>
              <a:gd name="connsiteY86" fmla="*/ 591431 h 1113210"/>
              <a:gd name="connsiteX87" fmla="*/ 1340734 w 1691678"/>
              <a:gd name="connsiteY87" fmla="*/ 588574 h 1113210"/>
              <a:gd name="connsiteX88" fmla="*/ 1368357 w 1691678"/>
              <a:gd name="connsiteY88" fmla="*/ 542758 h 1113210"/>
              <a:gd name="connsiteX89" fmla="*/ 1393407 w 1691678"/>
              <a:gd name="connsiteY89" fmla="*/ 592003 h 1113210"/>
              <a:gd name="connsiteX90" fmla="*/ 1333019 w 1691678"/>
              <a:gd name="connsiteY90" fmla="*/ 708493 h 1113210"/>
              <a:gd name="connsiteX91" fmla="*/ 1321017 w 1691678"/>
              <a:gd name="connsiteY91" fmla="*/ 708493 h 1113210"/>
              <a:gd name="connsiteX92" fmla="*/ 1339591 w 1691678"/>
              <a:gd name="connsiteY92" fmla="*/ 591431 h 1113210"/>
              <a:gd name="connsiteX93" fmla="*/ 1413791 w 1691678"/>
              <a:gd name="connsiteY93" fmla="*/ 548854 h 1113210"/>
              <a:gd name="connsiteX94" fmla="*/ 1382263 w 1691678"/>
              <a:gd name="connsiteY94" fmla="*/ 486942 h 1113210"/>
              <a:gd name="connsiteX95" fmla="*/ 1579050 w 1691678"/>
              <a:gd name="connsiteY95" fmla="*/ 411409 h 1113210"/>
              <a:gd name="connsiteX96" fmla="*/ 1592670 w 1691678"/>
              <a:gd name="connsiteY96" fmla="*/ 462272 h 1113210"/>
              <a:gd name="connsiteX97" fmla="*/ 1413886 w 1691678"/>
              <a:gd name="connsiteY97" fmla="*/ 548854 h 1113210"/>
              <a:gd name="connsiteX98" fmla="*/ 425953 w 1691678"/>
              <a:gd name="connsiteY98" fmla="*/ 755737 h 1113210"/>
              <a:gd name="connsiteX99" fmla="*/ 385853 w 1691678"/>
              <a:gd name="connsiteY99" fmla="*/ 572953 h 1113210"/>
              <a:gd name="connsiteX100" fmla="*/ 385567 w 1691678"/>
              <a:gd name="connsiteY100" fmla="*/ 572286 h 1113210"/>
              <a:gd name="connsiteX101" fmla="*/ 349753 w 1691678"/>
              <a:gd name="connsiteY101" fmla="*/ 491895 h 1113210"/>
              <a:gd name="connsiteX102" fmla="*/ 353087 w 1691678"/>
              <a:gd name="connsiteY102" fmla="*/ 485418 h 1113210"/>
              <a:gd name="connsiteX103" fmla="*/ 353849 w 1691678"/>
              <a:gd name="connsiteY103" fmla="*/ 470083 h 1113210"/>
              <a:gd name="connsiteX104" fmla="*/ 342990 w 1691678"/>
              <a:gd name="connsiteY104" fmla="*/ 459224 h 1113210"/>
              <a:gd name="connsiteX105" fmla="*/ 291270 w 1691678"/>
              <a:gd name="connsiteY105" fmla="*/ 439317 h 1113210"/>
              <a:gd name="connsiteX106" fmla="*/ 291270 w 1691678"/>
              <a:gd name="connsiteY106" fmla="*/ 433697 h 1113210"/>
              <a:gd name="connsiteX107" fmla="*/ 392901 w 1691678"/>
              <a:gd name="connsiteY107" fmla="*/ 337876 h 1113210"/>
              <a:gd name="connsiteX108" fmla="*/ 413190 w 1691678"/>
              <a:gd name="connsiteY108" fmla="*/ 262152 h 1113210"/>
              <a:gd name="connsiteX109" fmla="*/ 413190 w 1691678"/>
              <a:gd name="connsiteY109" fmla="*/ 251008 h 1113210"/>
              <a:gd name="connsiteX110" fmla="*/ 385091 w 1691678"/>
              <a:gd name="connsiteY110" fmla="*/ 146328 h 1113210"/>
              <a:gd name="connsiteX111" fmla="*/ 357945 w 1691678"/>
              <a:gd name="connsiteY111" fmla="*/ 81463 h 1113210"/>
              <a:gd name="connsiteX112" fmla="*/ 364041 w 1691678"/>
              <a:gd name="connsiteY112" fmla="*/ 66318 h 1113210"/>
              <a:gd name="connsiteX113" fmla="*/ 350134 w 1691678"/>
              <a:gd name="connsiteY113" fmla="*/ 42791 h 1113210"/>
              <a:gd name="connsiteX114" fmla="*/ 278125 w 1691678"/>
              <a:gd name="connsiteY114" fmla="*/ 15169 h 1113210"/>
              <a:gd name="connsiteX115" fmla="*/ 204116 w 1691678"/>
              <a:gd name="connsiteY115" fmla="*/ 500 h 1113210"/>
              <a:gd name="connsiteX116" fmla="*/ 172683 w 1691678"/>
              <a:gd name="connsiteY116" fmla="*/ 500 h 1113210"/>
              <a:gd name="connsiteX117" fmla="*/ 39048 w 1691678"/>
              <a:gd name="connsiteY117" fmla="*/ 68985 h 1113210"/>
              <a:gd name="connsiteX118" fmla="*/ 3900 w 1691678"/>
              <a:gd name="connsiteY118" fmla="*/ 222147 h 1113210"/>
              <a:gd name="connsiteX119" fmla="*/ 21426 w 1691678"/>
              <a:gd name="connsiteY119" fmla="*/ 273487 h 1113210"/>
              <a:gd name="connsiteX120" fmla="*/ 57717 w 1691678"/>
              <a:gd name="connsiteY120" fmla="*/ 324160 h 1113210"/>
              <a:gd name="connsiteX121" fmla="*/ 89340 w 1691678"/>
              <a:gd name="connsiteY121" fmla="*/ 370927 h 1113210"/>
              <a:gd name="connsiteX122" fmla="*/ 82101 w 1691678"/>
              <a:gd name="connsiteY122" fmla="*/ 381310 h 1113210"/>
              <a:gd name="connsiteX123" fmla="*/ 62670 w 1691678"/>
              <a:gd name="connsiteY123" fmla="*/ 453700 h 1113210"/>
              <a:gd name="connsiteX124" fmla="*/ 11520 w 1691678"/>
              <a:gd name="connsiteY124" fmla="*/ 591336 h 1113210"/>
              <a:gd name="connsiteX125" fmla="*/ 11520 w 1691678"/>
              <a:gd name="connsiteY125" fmla="*/ 1020818 h 1113210"/>
              <a:gd name="connsiteX126" fmla="*/ 49335 w 1691678"/>
              <a:gd name="connsiteY126" fmla="*/ 1058632 h 1113210"/>
              <a:gd name="connsiteX127" fmla="*/ 388520 w 1691678"/>
              <a:gd name="connsiteY127" fmla="*/ 1058632 h 1113210"/>
              <a:gd name="connsiteX128" fmla="*/ 426334 w 1691678"/>
              <a:gd name="connsiteY128" fmla="*/ 1020818 h 1113210"/>
              <a:gd name="connsiteX129" fmla="*/ 426334 w 1691678"/>
              <a:gd name="connsiteY129" fmla="*/ 997006 h 1113210"/>
              <a:gd name="connsiteX130" fmla="*/ 451004 w 1691678"/>
              <a:gd name="connsiteY130" fmla="*/ 978337 h 1113210"/>
              <a:gd name="connsiteX131" fmla="*/ 638075 w 1691678"/>
              <a:gd name="connsiteY131" fmla="*/ 791266 h 1113210"/>
              <a:gd name="connsiteX132" fmla="*/ 514250 w 1691678"/>
              <a:gd name="connsiteY132" fmla="*/ 667441 h 1113210"/>
              <a:gd name="connsiteX133" fmla="*/ 426048 w 1691678"/>
              <a:gd name="connsiteY133" fmla="*/ 755642 h 1113210"/>
              <a:gd name="connsiteX134" fmla="*/ 142584 w 1691678"/>
              <a:gd name="connsiteY134" fmla="*/ 274820 h 1113210"/>
              <a:gd name="connsiteX135" fmla="*/ 187257 w 1691678"/>
              <a:gd name="connsiteY135" fmla="*/ 222814 h 1113210"/>
              <a:gd name="connsiteX136" fmla="*/ 219356 w 1691678"/>
              <a:gd name="connsiteY136" fmla="*/ 222814 h 1113210"/>
              <a:gd name="connsiteX137" fmla="*/ 273553 w 1691678"/>
              <a:gd name="connsiteY137" fmla="*/ 194715 h 1113210"/>
              <a:gd name="connsiteX138" fmla="*/ 329465 w 1691678"/>
              <a:gd name="connsiteY138" fmla="*/ 118896 h 1113210"/>
              <a:gd name="connsiteX139" fmla="*/ 343467 w 1691678"/>
              <a:gd name="connsiteY139" fmla="*/ 157472 h 1113210"/>
              <a:gd name="connsiteX140" fmla="*/ 370041 w 1691678"/>
              <a:gd name="connsiteY140" fmla="*/ 256627 h 1113210"/>
              <a:gd name="connsiteX141" fmla="*/ 351277 w 1691678"/>
              <a:gd name="connsiteY141" fmla="*/ 326827 h 1113210"/>
              <a:gd name="connsiteX142" fmla="*/ 266409 w 1691678"/>
              <a:gd name="connsiteY142" fmla="*/ 394645 h 1113210"/>
              <a:gd name="connsiteX143" fmla="*/ 248217 w 1691678"/>
              <a:gd name="connsiteY143" fmla="*/ 415981 h 1113210"/>
              <a:gd name="connsiteX144" fmla="*/ 248217 w 1691678"/>
              <a:gd name="connsiteY144" fmla="*/ 422839 h 1113210"/>
              <a:gd name="connsiteX145" fmla="*/ 142775 w 1691678"/>
              <a:gd name="connsiteY145" fmla="*/ 382357 h 1113210"/>
              <a:gd name="connsiteX146" fmla="*/ 142775 w 1691678"/>
              <a:gd name="connsiteY146" fmla="*/ 275011 h 1113210"/>
              <a:gd name="connsiteX147" fmla="*/ 309843 w 1691678"/>
              <a:gd name="connsiteY147" fmla="*/ 486847 h 1113210"/>
              <a:gd name="connsiteX148" fmla="*/ 278316 w 1691678"/>
              <a:gd name="connsiteY148" fmla="*/ 548759 h 1113210"/>
              <a:gd name="connsiteX149" fmla="*/ 99531 w 1691678"/>
              <a:gd name="connsiteY149" fmla="*/ 462177 h 1113210"/>
              <a:gd name="connsiteX150" fmla="*/ 113152 w 1691678"/>
              <a:gd name="connsiteY150" fmla="*/ 411313 h 1113210"/>
              <a:gd name="connsiteX151" fmla="*/ 309939 w 1691678"/>
              <a:gd name="connsiteY151" fmla="*/ 486847 h 1113210"/>
              <a:gd name="connsiteX152" fmla="*/ 359088 w 1691678"/>
              <a:gd name="connsiteY152" fmla="*/ 708398 h 1113210"/>
              <a:gd name="connsiteX153" fmla="*/ 298699 w 1691678"/>
              <a:gd name="connsiteY153" fmla="*/ 591907 h 1113210"/>
              <a:gd name="connsiteX154" fmla="*/ 323750 w 1691678"/>
              <a:gd name="connsiteY154" fmla="*/ 542663 h 1113210"/>
              <a:gd name="connsiteX155" fmla="*/ 351372 w 1691678"/>
              <a:gd name="connsiteY155" fmla="*/ 588478 h 1113210"/>
              <a:gd name="connsiteX156" fmla="*/ 352611 w 1691678"/>
              <a:gd name="connsiteY156" fmla="*/ 591336 h 1113210"/>
              <a:gd name="connsiteX157" fmla="*/ 371184 w 1691678"/>
              <a:gd name="connsiteY157" fmla="*/ 708398 h 1113210"/>
              <a:gd name="connsiteX158" fmla="*/ 359183 w 1691678"/>
              <a:gd name="connsiteY158" fmla="*/ 708398 h 1113210"/>
              <a:gd name="connsiteX159" fmla="*/ 842958 w 1691678"/>
              <a:gd name="connsiteY159" fmla="*/ 541615 h 1113210"/>
              <a:gd name="connsiteX160" fmla="*/ 796761 w 1691678"/>
              <a:gd name="connsiteY160" fmla="*/ 495419 h 1113210"/>
              <a:gd name="connsiteX161" fmla="*/ 761614 w 1691678"/>
              <a:gd name="connsiteY161" fmla="*/ 480655 h 1113210"/>
              <a:gd name="connsiteX162" fmla="*/ 738373 w 1691678"/>
              <a:gd name="connsiteY162" fmla="*/ 486370 h 1113210"/>
              <a:gd name="connsiteX163" fmla="*/ 698940 w 1691678"/>
              <a:gd name="connsiteY163" fmla="*/ 506468 h 1113210"/>
              <a:gd name="connsiteX164" fmla="*/ 675984 w 1691678"/>
              <a:gd name="connsiteY164" fmla="*/ 462653 h 1113210"/>
              <a:gd name="connsiteX165" fmla="*/ 675984 w 1691678"/>
              <a:gd name="connsiteY165" fmla="*/ 462653 h 1113210"/>
              <a:gd name="connsiteX166" fmla="*/ 665031 w 1691678"/>
              <a:gd name="connsiteY166" fmla="*/ 454652 h 1113210"/>
              <a:gd name="connsiteX167" fmla="*/ 642837 w 1691678"/>
              <a:gd name="connsiteY167" fmla="*/ 447413 h 1113210"/>
              <a:gd name="connsiteX168" fmla="*/ 633027 w 1691678"/>
              <a:gd name="connsiteY168" fmla="*/ 448747 h 1113210"/>
              <a:gd name="connsiteX169" fmla="*/ 608262 w 1691678"/>
              <a:gd name="connsiteY169" fmla="*/ 469892 h 1113210"/>
              <a:gd name="connsiteX170" fmla="*/ 567971 w 1691678"/>
              <a:gd name="connsiteY170" fmla="*/ 560475 h 1113210"/>
              <a:gd name="connsiteX171" fmla="*/ 555112 w 1691678"/>
              <a:gd name="connsiteY171" fmla="*/ 618577 h 1113210"/>
              <a:gd name="connsiteX172" fmla="*/ 578163 w 1691678"/>
              <a:gd name="connsiteY172" fmla="*/ 677918 h 1113210"/>
              <a:gd name="connsiteX173" fmla="*/ 614167 w 1691678"/>
              <a:gd name="connsiteY173" fmla="*/ 713923 h 1113210"/>
              <a:gd name="connsiteX174" fmla="*/ 655791 w 1691678"/>
              <a:gd name="connsiteY174" fmla="*/ 731544 h 1113210"/>
              <a:gd name="connsiteX175" fmla="*/ 675794 w 1691678"/>
              <a:gd name="connsiteY175" fmla="*/ 728305 h 1113210"/>
              <a:gd name="connsiteX176" fmla="*/ 686271 w 1691678"/>
              <a:gd name="connsiteY176" fmla="*/ 724876 h 1113210"/>
              <a:gd name="connsiteX177" fmla="*/ 724562 w 1691678"/>
              <a:gd name="connsiteY177" fmla="*/ 712494 h 1113210"/>
              <a:gd name="connsiteX178" fmla="*/ 766853 w 1691678"/>
              <a:gd name="connsiteY178" fmla="*/ 685919 h 1113210"/>
              <a:gd name="connsiteX179" fmla="*/ 767329 w 1691678"/>
              <a:gd name="connsiteY179" fmla="*/ 685443 h 1113210"/>
              <a:gd name="connsiteX180" fmla="*/ 843148 w 1691678"/>
              <a:gd name="connsiteY180" fmla="*/ 609624 h 1113210"/>
              <a:gd name="connsiteX181" fmla="*/ 857245 w 1691678"/>
              <a:gd name="connsiteY181" fmla="*/ 575620 h 1113210"/>
              <a:gd name="connsiteX182" fmla="*/ 843148 w 1691678"/>
              <a:gd name="connsiteY182" fmla="*/ 541615 h 1113210"/>
              <a:gd name="connsiteX183" fmla="*/ 816192 w 1691678"/>
              <a:gd name="connsiteY183" fmla="*/ 582859 h 1113210"/>
              <a:gd name="connsiteX184" fmla="*/ 740373 w 1691678"/>
              <a:gd name="connsiteY184" fmla="*/ 658678 h 1113210"/>
              <a:gd name="connsiteX185" fmla="*/ 712751 w 1691678"/>
              <a:gd name="connsiteY185" fmla="*/ 676489 h 1113210"/>
              <a:gd name="connsiteX186" fmla="*/ 663983 w 1691678"/>
              <a:gd name="connsiteY186" fmla="*/ 692301 h 1113210"/>
              <a:gd name="connsiteX187" fmla="*/ 655601 w 1691678"/>
              <a:gd name="connsiteY187" fmla="*/ 693730 h 1113210"/>
              <a:gd name="connsiteX188" fmla="*/ 640742 w 1691678"/>
              <a:gd name="connsiteY188" fmla="*/ 687157 h 1113210"/>
              <a:gd name="connsiteX189" fmla="*/ 604737 w 1691678"/>
              <a:gd name="connsiteY189" fmla="*/ 651153 h 1113210"/>
              <a:gd name="connsiteX190" fmla="*/ 592831 w 1691678"/>
              <a:gd name="connsiteY190" fmla="*/ 618482 h 1113210"/>
              <a:gd name="connsiteX191" fmla="*/ 602451 w 1691678"/>
              <a:gd name="connsiteY191" fmla="*/ 575715 h 1113210"/>
              <a:gd name="connsiteX192" fmla="*/ 642742 w 1691678"/>
              <a:gd name="connsiteY192" fmla="*/ 485227 h 1113210"/>
              <a:gd name="connsiteX193" fmla="*/ 653696 w 1691678"/>
              <a:gd name="connsiteY193" fmla="*/ 493133 h 1113210"/>
              <a:gd name="connsiteX194" fmla="*/ 661125 w 1691678"/>
              <a:gd name="connsiteY194" fmla="*/ 507706 h 1113210"/>
              <a:gd name="connsiteX195" fmla="*/ 661125 w 1691678"/>
              <a:gd name="connsiteY195" fmla="*/ 550283 h 1113210"/>
              <a:gd name="connsiteX196" fmla="*/ 663507 w 1691678"/>
              <a:gd name="connsiteY196" fmla="*/ 552664 h 1113210"/>
              <a:gd name="connsiteX197" fmla="*/ 676937 w 1691678"/>
              <a:gd name="connsiteY197" fmla="*/ 557998 h 1113210"/>
              <a:gd name="connsiteX198" fmla="*/ 683985 w 1691678"/>
              <a:gd name="connsiteY198" fmla="*/ 556379 h 1113210"/>
              <a:gd name="connsiteX199" fmla="*/ 755423 w 1691678"/>
              <a:gd name="connsiteY199" fmla="*/ 519994 h 1113210"/>
              <a:gd name="connsiteX200" fmla="*/ 761519 w 1691678"/>
              <a:gd name="connsiteY200" fmla="*/ 518374 h 1113210"/>
              <a:gd name="connsiteX201" fmla="*/ 769901 w 1691678"/>
              <a:gd name="connsiteY201" fmla="*/ 522089 h 1113210"/>
              <a:gd name="connsiteX202" fmla="*/ 816097 w 1691678"/>
              <a:gd name="connsiteY202" fmla="*/ 568285 h 1113210"/>
              <a:gd name="connsiteX203" fmla="*/ 816097 w 1691678"/>
              <a:gd name="connsiteY203" fmla="*/ 582859 h 111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91678" h="1113210">
                <a:moveTo>
                  <a:pt x="1121183" y="923568"/>
                </a:moveTo>
                <a:cubicBezTo>
                  <a:pt x="1119849" y="914995"/>
                  <a:pt x="1115563" y="907185"/>
                  <a:pt x="1109086" y="901375"/>
                </a:cubicBezTo>
                <a:cubicBezTo>
                  <a:pt x="1102133" y="895088"/>
                  <a:pt x="1094989" y="889278"/>
                  <a:pt x="1088988" y="884896"/>
                </a:cubicBezTo>
                <a:cubicBezTo>
                  <a:pt x="1072986" y="873276"/>
                  <a:pt x="1060699" y="866704"/>
                  <a:pt x="1034410" y="861179"/>
                </a:cubicBezTo>
                <a:cubicBezTo>
                  <a:pt x="1024695" y="859084"/>
                  <a:pt x="964116" y="846225"/>
                  <a:pt x="937541" y="840605"/>
                </a:cubicBezTo>
                <a:cubicBezTo>
                  <a:pt x="934969" y="840034"/>
                  <a:pt x="932302" y="839748"/>
                  <a:pt x="929635" y="839748"/>
                </a:cubicBezTo>
                <a:cubicBezTo>
                  <a:pt x="921063" y="839748"/>
                  <a:pt x="912681" y="842701"/>
                  <a:pt x="905823" y="848130"/>
                </a:cubicBezTo>
                <a:cubicBezTo>
                  <a:pt x="896964" y="855274"/>
                  <a:pt x="891821" y="866132"/>
                  <a:pt x="891821" y="877467"/>
                </a:cubicBezTo>
                <a:cubicBezTo>
                  <a:pt x="891821" y="884230"/>
                  <a:pt x="891821" y="888325"/>
                  <a:pt x="891821" y="891088"/>
                </a:cubicBezTo>
                <a:lnTo>
                  <a:pt x="891821" y="891088"/>
                </a:lnTo>
                <a:cubicBezTo>
                  <a:pt x="891821" y="909852"/>
                  <a:pt x="899060" y="924330"/>
                  <a:pt x="913728" y="935474"/>
                </a:cubicBezTo>
                <a:lnTo>
                  <a:pt x="874295" y="955572"/>
                </a:lnTo>
                <a:cubicBezTo>
                  <a:pt x="854483" y="965668"/>
                  <a:pt x="843815" y="986338"/>
                  <a:pt x="847339" y="1008150"/>
                </a:cubicBezTo>
                <a:lnTo>
                  <a:pt x="857531" y="1072634"/>
                </a:lnTo>
                <a:cubicBezTo>
                  <a:pt x="861246" y="1096161"/>
                  <a:pt x="881248" y="1113211"/>
                  <a:pt x="904965" y="1113211"/>
                </a:cubicBezTo>
                <a:cubicBezTo>
                  <a:pt x="907442" y="1113211"/>
                  <a:pt x="910014" y="1113020"/>
                  <a:pt x="912490" y="1112639"/>
                </a:cubicBezTo>
                <a:cubicBezTo>
                  <a:pt x="939351" y="1108353"/>
                  <a:pt x="1010788" y="1097113"/>
                  <a:pt x="1018313" y="1095875"/>
                </a:cubicBezTo>
                <a:cubicBezTo>
                  <a:pt x="1043554" y="1091875"/>
                  <a:pt x="1056984" y="1079683"/>
                  <a:pt x="1069367" y="1062633"/>
                </a:cubicBezTo>
                <a:cubicBezTo>
                  <a:pt x="1072510" y="1058251"/>
                  <a:pt x="1089846" y="1034439"/>
                  <a:pt x="1106324" y="1011674"/>
                </a:cubicBezTo>
                <a:lnTo>
                  <a:pt x="1108324" y="1009007"/>
                </a:lnTo>
                <a:cubicBezTo>
                  <a:pt x="1115373" y="999292"/>
                  <a:pt x="1129946" y="979289"/>
                  <a:pt x="1125088" y="948904"/>
                </a:cubicBezTo>
                <a:lnTo>
                  <a:pt x="1121088" y="923473"/>
                </a:lnTo>
                <a:close/>
                <a:moveTo>
                  <a:pt x="1077844" y="986814"/>
                </a:moveTo>
                <a:cubicBezTo>
                  <a:pt x="1060794" y="1010341"/>
                  <a:pt x="1042125" y="1035963"/>
                  <a:pt x="1038887" y="1040440"/>
                </a:cubicBezTo>
                <a:cubicBezTo>
                  <a:pt x="1029648" y="1053203"/>
                  <a:pt x="1023837" y="1056727"/>
                  <a:pt x="1012503" y="1058537"/>
                </a:cubicBezTo>
                <a:cubicBezTo>
                  <a:pt x="1004978" y="1059680"/>
                  <a:pt x="933445" y="1071015"/>
                  <a:pt x="906585" y="1075301"/>
                </a:cubicBezTo>
                <a:cubicBezTo>
                  <a:pt x="906013" y="1075301"/>
                  <a:pt x="905537" y="1075396"/>
                  <a:pt x="904965" y="1075396"/>
                </a:cubicBezTo>
                <a:cubicBezTo>
                  <a:pt x="900012" y="1075396"/>
                  <a:pt x="895631" y="1071777"/>
                  <a:pt x="894774" y="1066729"/>
                </a:cubicBezTo>
                <a:lnTo>
                  <a:pt x="884582" y="1002244"/>
                </a:lnTo>
                <a:cubicBezTo>
                  <a:pt x="883629" y="996339"/>
                  <a:pt x="886392" y="991767"/>
                  <a:pt x="891345" y="989195"/>
                </a:cubicBezTo>
                <a:lnTo>
                  <a:pt x="962782" y="952810"/>
                </a:lnTo>
                <a:cubicBezTo>
                  <a:pt x="970307" y="949000"/>
                  <a:pt x="972688" y="939760"/>
                  <a:pt x="971831" y="934045"/>
                </a:cubicBezTo>
                <a:lnTo>
                  <a:pt x="971259" y="930712"/>
                </a:lnTo>
                <a:lnTo>
                  <a:pt x="936874" y="905661"/>
                </a:lnTo>
                <a:cubicBezTo>
                  <a:pt x="931635" y="901851"/>
                  <a:pt x="929445" y="898422"/>
                  <a:pt x="929445" y="891088"/>
                </a:cubicBezTo>
                <a:cubicBezTo>
                  <a:pt x="929445" y="891088"/>
                  <a:pt x="929445" y="886579"/>
                  <a:pt x="929445" y="877562"/>
                </a:cubicBezTo>
                <a:cubicBezTo>
                  <a:pt x="956019" y="883182"/>
                  <a:pt x="1016598" y="896136"/>
                  <a:pt x="1026314" y="898136"/>
                </a:cubicBezTo>
                <a:cubicBezTo>
                  <a:pt x="1046412" y="902422"/>
                  <a:pt x="1053936" y="906328"/>
                  <a:pt x="1066605" y="915472"/>
                </a:cubicBezTo>
                <a:cubicBezTo>
                  <a:pt x="1070796" y="918520"/>
                  <a:pt x="1076892" y="923377"/>
                  <a:pt x="1083654" y="929473"/>
                </a:cubicBezTo>
                <a:lnTo>
                  <a:pt x="1087655" y="954905"/>
                </a:lnTo>
                <a:cubicBezTo>
                  <a:pt x="1090036" y="969859"/>
                  <a:pt x="1083369" y="978908"/>
                  <a:pt x="1077654" y="986814"/>
                </a:cubicBezTo>
                <a:close/>
                <a:moveTo>
                  <a:pt x="1670490" y="274534"/>
                </a:moveTo>
                <a:cubicBezTo>
                  <a:pt x="1679443" y="254437"/>
                  <a:pt x="1682967" y="243673"/>
                  <a:pt x="1687539" y="222147"/>
                </a:cubicBezTo>
                <a:cubicBezTo>
                  <a:pt x="1698969" y="168331"/>
                  <a:pt x="1686396" y="110990"/>
                  <a:pt x="1653916" y="68604"/>
                </a:cubicBezTo>
                <a:cubicBezTo>
                  <a:pt x="1622484" y="27551"/>
                  <a:pt x="1574668" y="3453"/>
                  <a:pt x="1519423" y="500"/>
                </a:cubicBezTo>
                <a:cubicBezTo>
                  <a:pt x="1506564" y="-167"/>
                  <a:pt x="1495515" y="-167"/>
                  <a:pt x="1482657" y="500"/>
                </a:cubicBezTo>
                <a:cubicBezTo>
                  <a:pt x="1386835" y="5548"/>
                  <a:pt x="1332638" y="50506"/>
                  <a:pt x="1307016" y="146233"/>
                </a:cubicBezTo>
                <a:lnTo>
                  <a:pt x="1278917" y="250912"/>
                </a:lnTo>
                <a:cubicBezTo>
                  <a:pt x="1277964" y="254532"/>
                  <a:pt x="1277964" y="258437"/>
                  <a:pt x="1278917" y="262057"/>
                </a:cubicBezTo>
                <a:lnTo>
                  <a:pt x="1299205" y="337780"/>
                </a:lnTo>
                <a:cubicBezTo>
                  <a:pt x="1313683" y="391882"/>
                  <a:pt x="1343687" y="420553"/>
                  <a:pt x="1400837" y="433602"/>
                </a:cubicBezTo>
                <a:lnTo>
                  <a:pt x="1400837" y="439222"/>
                </a:lnTo>
                <a:lnTo>
                  <a:pt x="1349116" y="459129"/>
                </a:lnTo>
                <a:cubicBezTo>
                  <a:pt x="1344068" y="461034"/>
                  <a:pt x="1340163" y="465034"/>
                  <a:pt x="1338258" y="469987"/>
                </a:cubicBezTo>
                <a:cubicBezTo>
                  <a:pt x="1336353" y="474940"/>
                  <a:pt x="1336638" y="480560"/>
                  <a:pt x="1339020" y="485323"/>
                </a:cubicBezTo>
                <a:lnTo>
                  <a:pt x="1342353" y="491800"/>
                </a:lnTo>
                <a:lnTo>
                  <a:pt x="1306539" y="572191"/>
                </a:lnTo>
                <a:cubicBezTo>
                  <a:pt x="1306539" y="572191"/>
                  <a:pt x="1306349" y="572667"/>
                  <a:pt x="1306254" y="572857"/>
                </a:cubicBezTo>
                <a:cubicBezTo>
                  <a:pt x="1285775" y="618101"/>
                  <a:pt x="1268249" y="677632"/>
                  <a:pt x="1266153" y="755642"/>
                </a:cubicBezTo>
                <a:cubicBezTo>
                  <a:pt x="1266058" y="759357"/>
                  <a:pt x="1266058" y="807649"/>
                  <a:pt x="1266153" y="862036"/>
                </a:cubicBezTo>
                <a:lnTo>
                  <a:pt x="1152901" y="879943"/>
                </a:lnTo>
                <a:lnTo>
                  <a:pt x="1180333" y="1052917"/>
                </a:lnTo>
                <a:lnTo>
                  <a:pt x="1269582" y="1038820"/>
                </a:lnTo>
                <a:cubicBezTo>
                  <a:pt x="1274916" y="1051679"/>
                  <a:pt x="1286537" y="1058537"/>
                  <a:pt x="1304063" y="1058537"/>
                </a:cubicBezTo>
                <a:lnTo>
                  <a:pt x="1642867" y="1058537"/>
                </a:lnTo>
                <a:cubicBezTo>
                  <a:pt x="1667346" y="1058537"/>
                  <a:pt x="1680681" y="1045202"/>
                  <a:pt x="1680681" y="1020723"/>
                </a:cubicBezTo>
                <a:lnTo>
                  <a:pt x="1680681" y="591431"/>
                </a:lnTo>
                <a:cubicBezTo>
                  <a:pt x="1680681" y="532757"/>
                  <a:pt x="1661822" y="484370"/>
                  <a:pt x="1629532" y="453795"/>
                </a:cubicBezTo>
                <a:lnTo>
                  <a:pt x="1610101" y="381405"/>
                </a:lnTo>
                <a:cubicBezTo>
                  <a:pt x="1609244" y="378071"/>
                  <a:pt x="1607434" y="375214"/>
                  <a:pt x="1605053" y="372928"/>
                </a:cubicBezTo>
                <a:cubicBezTo>
                  <a:pt x="1612482" y="357116"/>
                  <a:pt x="1622484" y="344734"/>
                  <a:pt x="1633247" y="331399"/>
                </a:cubicBezTo>
                <a:cubicBezTo>
                  <a:pt x="1645725" y="315968"/>
                  <a:pt x="1659917" y="298442"/>
                  <a:pt x="1670490" y="274630"/>
                </a:cubicBezTo>
                <a:close/>
                <a:moveTo>
                  <a:pt x="1340925" y="326731"/>
                </a:moveTo>
                <a:lnTo>
                  <a:pt x="1322160" y="256532"/>
                </a:lnTo>
                <a:lnTo>
                  <a:pt x="1348735" y="157472"/>
                </a:lnTo>
                <a:cubicBezTo>
                  <a:pt x="1351878" y="145947"/>
                  <a:pt x="1355403" y="135469"/>
                  <a:pt x="1359308" y="125849"/>
                </a:cubicBezTo>
                <a:lnTo>
                  <a:pt x="1408076" y="94131"/>
                </a:lnTo>
                <a:cubicBezTo>
                  <a:pt x="1410076" y="113562"/>
                  <a:pt x="1412934" y="140041"/>
                  <a:pt x="1416172" y="171569"/>
                </a:cubicBezTo>
                <a:cubicBezTo>
                  <a:pt x="1419696" y="205288"/>
                  <a:pt x="1437413" y="222814"/>
                  <a:pt x="1472846" y="222814"/>
                </a:cubicBezTo>
                <a:lnTo>
                  <a:pt x="1504945" y="222814"/>
                </a:lnTo>
                <a:cubicBezTo>
                  <a:pt x="1534949" y="222814"/>
                  <a:pt x="1549617" y="238339"/>
                  <a:pt x="1549617" y="274820"/>
                </a:cubicBezTo>
                <a:lnTo>
                  <a:pt x="1549617" y="389025"/>
                </a:lnTo>
                <a:lnTo>
                  <a:pt x="1444176" y="424648"/>
                </a:lnTo>
                <a:lnTo>
                  <a:pt x="1444176" y="415790"/>
                </a:lnTo>
                <a:cubicBezTo>
                  <a:pt x="1444176" y="405122"/>
                  <a:pt x="1436460" y="396073"/>
                  <a:pt x="1425983" y="394454"/>
                </a:cubicBezTo>
                <a:cubicBezTo>
                  <a:pt x="1367023" y="385120"/>
                  <a:pt x="1351212" y="364260"/>
                  <a:pt x="1341115" y="326636"/>
                </a:cubicBezTo>
                <a:close/>
                <a:moveTo>
                  <a:pt x="1339496" y="591431"/>
                </a:moveTo>
                <a:cubicBezTo>
                  <a:pt x="1339877" y="590479"/>
                  <a:pt x="1340258" y="589526"/>
                  <a:pt x="1340734" y="588574"/>
                </a:cubicBezTo>
                <a:cubicBezTo>
                  <a:pt x="1348449" y="571524"/>
                  <a:pt x="1357689" y="556189"/>
                  <a:pt x="1368357" y="542758"/>
                </a:cubicBezTo>
                <a:lnTo>
                  <a:pt x="1393407" y="592003"/>
                </a:lnTo>
                <a:cubicBezTo>
                  <a:pt x="1372929" y="623435"/>
                  <a:pt x="1351307" y="663916"/>
                  <a:pt x="1333019" y="708493"/>
                </a:cubicBezTo>
                <a:lnTo>
                  <a:pt x="1321017" y="708493"/>
                </a:lnTo>
                <a:lnTo>
                  <a:pt x="1339591" y="591431"/>
                </a:lnTo>
                <a:close/>
                <a:moveTo>
                  <a:pt x="1413791" y="548854"/>
                </a:moveTo>
                <a:lnTo>
                  <a:pt x="1382263" y="486942"/>
                </a:lnTo>
                <a:lnTo>
                  <a:pt x="1579050" y="411409"/>
                </a:lnTo>
                <a:lnTo>
                  <a:pt x="1592670" y="462272"/>
                </a:lnTo>
                <a:cubicBezTo>
                  <a:pt x="1536282" y="463415"/>
                  <a:pt x="1471322" y="487513"/>
                  <a:pt x="1413886" y="548854"/>
                </a:cubicBezTo>
                <a:close/>
                <a:moveTo>
                  <a:pt x="425953" y="755737"/>
                </a:moveTo>
                <a:cubicBezTo>
                  <a:pt x="423953" y="677728"/>
                  <a:pt x="406332" y="618196"/>
                  <a:pt x="385853" y="572953"/>
                </a:cubicBezTo>
                <a:cubicBezTo>
                  <a:pt x="385758" y="572762"/>
                  <a:pt x="385662" y="572476"/>
                  <a:pt x="385567" y="572286"/>
                </a:cubicBezTo>
                <a:lnTo>
                  <a:pt x="349753" y="491895"/>
                </a:lnTo>
                <a:lnTo>
                  <a:pt x="353087" y="485418"/>
                </a:lnTo>
                <a:cubicBezTo>
                  <a:pt x="355563" y="480655"/>
                  <a:pt x="355849" y="475036"/>
                  <a:pt x="353849" y="470083"/>
                </a:cubicBezTo>
                <a:cubicBezTo>
                  <a:pt x="351849" y="465130"/>
                  <a:pt x="347943" y="461129"/>
                  <a:pt x="342990" y="459224"/>
                </a:cubicBezTo>
                <a:lnTo>
                  <a:pt x="291270" y="439317"/>
                </a:lnTo>
                <a:lnTo>
                  <a:pt x="291270" y="433697"/>
                </a:lnTo>
                <a:cubicBezTo>
                  <a:pt x="348420" y="420648"/>
                  <a:pt x="378423" y="391978"/>
                  <a:pt x="392901" y="337876"/>
                </a:cubicBezTo>
                <a:lnTo>
                  <a:pt x="413190" y="262152"/>
                </a:lnTo>
                <a:cubicBezTo>
                  <a:pt x="414142" y="258532"/>
                  <a:pt x="414142" y="254627"/>
                  <a:pt x="413190" y="251008"/>
                </a:cubicBezTo>
                <a:lnTo>
                  <a:pt x="385091" y="146328"/>
                </a:lnTo>
                <a:cubicBezTo>
                  <a:pt x="378423" y="121372"/>
                  <a:pt x="369375" y="99846"/>
                  <a:pt x="357945" y="81463"/>
                </a:cubicBezTo>
                <a:cubicBezTo>
                  <a:pt x="360897" y="76414"/>
                  <a:pt x="362707" y="71747"/>
                  <a:pt x="364041" y="66318"/>
                </a:cubicBezTo>
                <a:cubicBezTo>
                  <a:pt x="366231" y="57174"/>
                  <a:pt x="364231" y="48220"/>
                  <a:pt x="350134" y="42791"/>
                </a:cubicBezTo>
                <a:cubicBezTo>
                  <a:pt x="328322" y="34409"/>
                  <a:pt x="295842" y="21931"/>
                  <a:pt x="278125" y="15169"/>
                </a:cubicBezTo>
                <a:cubicBezTo>
                  <a:pt x="257265" y="7072"/>
                  <a:pt x="230976" y="1929"/>
                  <a:pt x="204116" y="500"/>
                </a:cubicBezTo>
                <a:cubicBezTo>
                  <a:pt x="191162" y="-167"/>
                  <a:pt x="185637" y="-167"/>
                  <a:pt x="172683" y="500"/>
                </a:cubicBezTo>
                <a:cubicBezTo>
                  <a:pt x="118200" y="3358"/>
                  <a:pt x="70671" y="27742"/>
                  <a:pt x="39048" y="68985"/>
                </a:cubicBezTo>
                <a:cubicBezTo>
                  <a:pt x="5805" y="112228"/>
                  <a:pt x="-7244" y="169474"/>
                  <a:pt x="3900" y="222147"/>
                </a:cubicBezTo>
                <a:cubicBezTo>
                  <a:pt x="8377" y="243292"/>
                  <a:pt x="11044" y="253294"/>
                  <a:pt x="21426" y="273487"/>
                </a:cubicBezTo>
                <a:cubicBezTo>
                  <a:pt x="32380" y="295108"/>
                  <a:pt x="45810" y="310539"/>
                  <a:pt x="57717" y="324160"/>
                </a:cubicBezTo>
                <a:cubicBezTo>
                  <a:pt x="70480" y="338828"/>
                  <a:pt x="81720" y="351877"/>
                  <a:pt x="89340" y="370927"/>
                </a:cubicBezTo>
                <a:cubicBezTo>
                  <a:pt x="85815" y="373499"/>
                  <a:pt x="83244" y="377023"/>
                  <a:pt x="82101" y="381310"/>
                </a:cubicBezTo>
                <a:lnTo>
                  <a:pt x="62670" y="453700"/>
                </a:lnTo>
                <a:cubicBezTo>
                  <a:pt x="30380" y="484275"/>
                  <a:pt x="11520" y="532662"/>
                  <a:pt x="11520" y="591336"/>
                </a:cubicBezTo>
                <a:lnTo>
                  <a:pt x="11520" y="1020818"/>
                </a:lnTo>
                <a:cubicBezTo>
                  <a:pt x="11520" y="1045297"/>
                  <a:pt x="24855" y="1058632"/>
                  <a:pt x="49335" y="1058632"/>
                </a:cubicBezTo>
                <a:lnTo>
                  <a:pt x="388520" y="1058632"/>
                </a:lnTo>
                <a:cubicBezTo>
                  <a:pt x="412999" y="1058632"/>
                  <a:pt x="426334" y="1045297"/>
                  <a:pt x="426334" y="1020818"/>
                </a:cubicBezTo>
                <a:lnTo>
                  <a:pt x="426334" y="997006"/>
                </a:lnTo>
                <a:cubicBezTo>
                  <a:pt x="435097" y="991957"/>
                  <a:pt x="443479" y="985861"/>
                  <a:pt x="451004" y="978337"/>
                </a:cubicBezTo>
                <a:lnTo>
                  <a:pt x="638075" y="791266"/>
                </a:lnTo>
                <a:lnTo>
                  <a:pt x="514250" y="667441"/>
                </a:lnTo>
                <a:lnTo>
                  <a:pt x="426048" y="755642"/>
                </a:lnTo>
                <a:close/>
                <a:moveTo>
                  <a:pt x="142584" y="274820"/>
                </a:moveTo>
                <a:cubicBezTo>
                  <a:pt x="142584" y="238339"/>
                  <a:pt x="157253" y="222814"/>
                  <a:pt x="187257" y="222814"/>
                </a:cubicBezTo>
                <a:lnTo>
                  <a:pt x="219356" y="222814"/>
                </a:lnTo>
                <a:cubicBezTo>
                  <a:pt x="244692" y="222814"/>
                  <a:pt x="259647" y="216146"/>
                  <a:pt x="273553" y="194715"/>
                </a:cubicBezTo>
                <a:cubicBezTo>
                  <a:pt x="287841" y="172807"/>
                  <a:pt x="309939" y="143661"/>
                  <a:pt x="329465" y="118896"/>
                </a:cubicBezTo>
                <a:cubicBezTo>
                  <a:pt x="334989" y="130326"/>
                  <a:pt x="339657" y="143089"/>
                  <a:pt x="343467" y="157472"/>
                </a:cubicBezTo>
                <a:lnTo>
                  <a:pt x="370041" y="256627"/>
                </a:lnTo>
                <a:lnTo>
                  <a:pt x="351277" y="326827"/>
                </a:lnTo>
                <a:cubicBezTo>
                  <a:pt x="341181" y="364450"/>
                  <a:pt x="325274" y="385310"/>
                  <a:pt x="266409" y="394645"/>
                </a:cubicBezTo>
                <a:cubicBezTo>
                  <a:pt x="255932" y="396264"/>
                  <a:pt x="248217" y="405313"/>
                  <a:pt x="248217" y="415981"/>
                </a:cubicBezTo>
                <a:lnTo>
                  <a:pt x="248217" y="422839"/>
                </a:lnTo>
                <a:lnTo>
                  <a:pt x="142775" y="382357"/>
                </a:lnTo>
                <a:lnTo>
                  <a:pt x="142775" y="275011"/>
                </a:lnTo>
                <a:close/>
                <a:moveTo>
                  <a:pt x="309843" y="486847"/>
                </a:moveTo>
                <a:lnTo>
                  <a:pt x="278316" y="548759"/>
                </a:lnTo>
                <a:cubicBezTo>
                  <a:pt x="220785" y="487418"/>
                  <a:pt x="155824" y="463320"/>
                  <a:pt x="99531" y="462177"/>
                </a:cubicBezTo>
                <a:lnTo>
                  <a:pt x="113152" y="411313"/>
                </a:lnTo>
                <a:lnTo>
                  <a:pt x="309939" y="486847"/>
                </a:lnTo>
                <a:close/>
                <a:moveTo>
                  <a:pt x="359088" y="708398"/>
                </a:moveTo>
                <a:cubicBezTo>
                  <a:pt x="340800" y="663821"/>
                  <a:pt x="319178" y="623435"/>
                  <a:pt x="298699" y="591907"/>
                </a:cubicBezTo>
                <a:lnTo>
                  <a:pt x="323750" y="542663"/>
                </a:lnTo>
                <a:cubicBezTo>
                  <a:pt x="334418" y="556093"/>
                  <a:pt x="343657" y="571429"/>
                  <a:pt x="351372" y="588478"/>
                </a:cubicBezTo>
                <a:cubicBezTo>
                  <a:pt x="351753" y="589431"/>
                  <a:pt x="352134" y="590383"/>
                  <a:pt x="352611" y="591336"/>
                </a:cubicBezTo>
                <a:lnTo>
                  <a:pt x="371184" y="708398"/>
                </a:lnTo>
                <a:lnTo>
                  <a:pt x="359183" y="708398"/>
                </a:lnTo>
                <a:close/>
                <a:moveTo>
                  <a:pt x="842958" y="541615"/>
                </a:moveTo>
                <a:lnTo>
                  <a:pt x="796761" y="495419"/>
                </a:lnTo>
                <a:cubicBezTo>
                  <a:pt x="787236" y="485894"/>
                  <a:pt x="774759" y="480655"/>
                  <a:pt x="761614" y="480655"/>
                </a:cubicBezTo>
                <a:cubicBezTo>
                  <a:pt x="753613" y="480655"/>
                  <a:pt x="745803" y="482560"/>
                  <a:pt x="738373" y="486370"/>
                </a:cubicBezTo>
                <a:lnTo>
                  <a:pt x="698940" y="506468"/>
                </a:lnTo>
                <a:cubicBezTo>
                  <a:pt x="698559" y="487990"/>
                  <a:pt x="691034" y="473702"/>
                  <a:pt x="675984" y="462653"/>
                </a:cubicBezTo>
                <a:lnTo>
                  <a:pt x="675984" y="462653"/>
                </a:lnTo>
                <a:cubicBezTo>
                  <a:pt x="673984" y="461129"/>
                  <a:pt x="670650" y="458748"/>
                  <a:pt x="665031" y="454652"/>
                </a:cubicBezTo>
                <a:cubicBezTo>
                  <a:pt x="658554" y="449890"/>
                  <a:pt x="650743" y="447413"/>
                  <a:pt x="642837" y="447413"/>
                </a:cubicBezTo>
                <a:cubicBezTo>
                  <a:pt x="639599" y="447413"/>
                  <a:pt x="636265" y="447794"/>
                  <a:pt x="633027" y="448747"/>
                </a:cubicBezTo>
                <a:cubicBezTo>
                  <a:pt x="621978" y="451699"/>
                  <a:pt x="612929" y="459510"/>
                  <a:pt x="608262" y="469892"/>
                </a:cubicBezTo>
                <a:cubicBezTo>
                  <a:pt x="597213" y="494752"/>
                  <a:pt x="572067" y="551331"/>
                  <a:pt x="567971" y="560475"/>
                </a:cubicBezTo>
                <a:cubicBezTo>
                  <a:pt x="557017" y="585049"/>
                  <a:pt x="555112" y="598765"/>
                  <a:pt x="555112" y="618577"/>
                </a:cubicBezTo>
                <a:cubicBezTo>
                  <a:pt x="555112" y="641342"/>
                  <a:pt x="563685" y="663535"/>
                  <a:pt x="578163" y="677918"/>
                </a:cubicBezTo>
                <a:lnTo>
                  <a:pt x="614167" y="713923"/>
                </a:lnTo>
                <a:cubicBezTo>
                  <a:pt x="625692" y="725448"/>
                  <a:pt x="640075" y="731544"/>
                  <a:pt x="655791" y="731544"/>
                </a:cubicBezTo>
                <a:cubicBezTo>
                  <a:pt x="662364" y="731544"/>
                  <a:pt x="669126" y="730401"/>
                  <a:pt x="675794" y="728305"/>
                </a:cubicBezTo>
                <a:lnTo>
                  <a:pt x="686271" y="724876"/>
                </a:lnTo>
                <a:cubicBezTo>
                  <a:pt x="700845" y="720114"/>
                  <a:pt x="720466" y="713732"/>
                  <a:pt x="724562" y="712494"/>
                </a:cubicBezTo>
                <a:cubicBezTo>
                  <a:pt x="746279" y="705445"/>
                  <a:pt x="755804" y="697063"/>
                  <a:pt x="766853" y="685919"/>
                </a:cubicBezTo>
                <a:lnTo>
                  <a:pt x="767329" y="685443"/>
                </a:lnTo>
                <a:cubicBezTo>
                  <a:pt x="772758" y="680014"/>
                  <a:pt x="823908" y="628864"/>
                  <a:pt x="843148" y="609624"/>
                </a:cubicBezTo>
                <a:cubicBezTo>
                  <a:pt x="852197" y="600575"/>
                  <a:pt x="857245" y="588478"/>
                  <a:pt x="857245" y="575620"/>
                </a:cubicBezTo>
                <a:cubicBezTo>
                  <a:pt x="857245" y="562761"/>
                  <a:pt x="852292" y="550759"/>
                  <a:pt x="843148" y="541615"/>
                </a:cubicBezTo>
                <a:close/>
                <a:moveTo>
                  <a:pt x="816192" y="582859"/>
                </a:moveTo>
                <a:cubicBezTo>
                  <a:pt x="796952" y="602099"/>
                  <a:pt x="745803" y="653248"/>
                  <a:pt x="740373" y="658678"/>
                </a:cubicBezTo>
                <a:cubicBezTo>
                  <a:pt x="732277" y="666774"/>
                  <a:pt x="727705" y="671536"/>
                  <a:pt x="712751" y="676489"/>
                </a:cubicBezTo>
                <a:cubicBezTo>
                  <a:pt x="707512" y="678204"/>
                  <a:pt x="677032" y="688110"/>
                  <a:pt x="663983" y="692301"/>
                </a:cubicBezTo>
                <a:cubicBezTo>
                  <a:pt x="661030" y="693253"/>
                  <a:pt x="658268" y="693730"/>
                  <a:pt x="655601" y="693730"/>
                </a:cubicBezTo>
                <a:cubicBezTo>
                  <a:pt x="649981" y="693730"/>
                  <a:pt x="645123" y="691539"/>
                  <a:pt x="640742" y="687157"/>
                </a:cubicBezTo>
                <a:cubicBezTo>
                  <a:pt x="640742" y="687157"/>
                  <a:pt x="612643" y="659059"/>
                  <a:pt x="604737" y="651153"/>
                </a:cubicBezTo>
                <a:cubicBezTo>
                  <a:pt x="598451" y="644866"/>
                  <a:pt x="592831" y="633055"/>
                  <a:pt x="592831" y="618482"/>
                </a:cubicBezTo>
                <a:cubicBezTo>
                  <a:pt x="592831" y="602861"/>
                  <a:pt x="594069" y="594479"/>
                  <a:pt x="602451" y="575715"/>
                </a:cubicBezTo>
                <a:cubicBezTo>
                  <a:pt x="606547" y="566571"/>
                  <a:pt x="631693" y="509992"/>
                  <a:pt x="642742" y="485227"/>
                </a:cubicBezTo>
                <a:cubicBezTo>
                  <a:pt x="650045" y="490498"/>
                  <a:pt x="653696" y="493133"/>
                  <a:pt x="653696" y="493133"/>
                </a:cubicBezTo>
                <a:cubicBezTo>
                  <a:pt x="659697" y="497515"/>
                  <a:pt x="661125" y="501229"/>
                  <a:pt x="661125" y="507706"/>
                </a:cubicBezTo>
                <a:lnTo>
                  <a:pt x="661125" y="550283"/>
                </a:lnTo>
                <a:lnTo>
                  <a:pt x="663507" y="552664"/>
                </a:lnTo>
                <a:cubicBezTo>
                  <a:pt x="666364" y="555522"/>
                  <a:pt x="671508" y="557998"/>
                  <a:pt x="676937" y="557998"/>
                </a:cubicBezTo>
                <a:cubicBezTo>
                  <a:pt x="679318" y="557998"/>
                  <a:pt x="681699" y="557522"/>
                  <a:pt x="683985" y="556379"/>
                </a:cubicBezTo>
                <a:lnTo>
                  <a:pt x="755423" y="519994"/>
                </a:lnTo>
                <a:cubicBezTo>
                  <a:pt x="757423" y="518946"/>
                  <a:pt x="759519" y="518374"/>
                  <a:pt x="761519" y="518374"/>
                </a:cubicBezTo>
                <a:cubicBezTo>
                  <a:pt x="764472" y="518374"/>
                  <a:pt x="767424" y="519517"/>
                  <a:pt x="769901" y="522089"/>
                </a:cubicBezTo>
                <a:lnTo>
                  <a:pt x="816097" y="568285"/>
                </a:lnTo>
                <a:cubicBezTo>
                  <a:pt x="820098" y="572286"/>
                  <a:pt x="820098" y="578858"/>
                  <a:pt x="816097" y="582859"/>
                </a:cubicBezTo>
                <a:close/>
              </a:path>
            </a:pathLst>
          </a:custGeom>
          <a:solidFill>
            <a:srgbClr val="31926F"/>
          </a:solidFill>
          <a:ln w="9525" cap="flat">
            <a:noFill/>
            <a:prstDash val="solid"/>
            <a:miter/>
          </a:ln>
        </p:spPr>
        <p:txBody>
          <a:bodyPr rtlCol="0" anchor="ctr"/>
          <a:lstStyle/>
          <a:p>
            <a:endParaRPr lang="ja-JP" altLang="en-US"/>
          </a:p>
        </p:txBody>
      </p:sp>
      <p:sp>
        <p:nvSpPr>
          <p:cNvPr id="20" name="コンテンツ プレースホルダー 17">
            <a:extLst>
              <a:ext uri="{FF2B5EF4-FFF2-40B4-BE49-F238E27FC236}">
                <a16:creationId xmlns:a16="http://schemas.microsoft.com/office/drawing/2014/main" id="{A01187F7-D8CB-4BAB-8712-2DB1D62A5531}"/>
              </a:ext>
            </a:extLst>
          </p:cNvPr>
          <p:cNvSpPr txBox="1">
            <a:spLocks/>
          </p:cNvSpPr>
          <p:nvPr/>
        </p:nvSpPr>
        <p:spPr>
          <a:xfrm>
            <a:off x="1521960" y="5505944"/>
            <a:ext cx="5533235"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外部利用による面積削減</a:t>
            </a:r>
          </a:p>
          <a:p>
            <a:pPr marL="0" indent="0" algn="just" fontAlgn="ctr">
              <a:lnSpc>
                <a:spcPct val="120000"/>
              </a:lnSpc>
              <a:spcBef>
                <a:spcPts val="0"/>
              </a:spcBef>
              <a:buNone/>
            </a:pPr>
            <a:r>
              <a:rPr lang="ja-JP" altLang="en-US" sz="1200" dirty="0"/>
              <a:t>　物理サーバの保管を庁舎外にすることで、サーバ室の面積を削減可能である。クラウドサービスの利用や、データセンターへのハウジングにより、庁内の物理サーバを減らすことで、移設負担の軽減にも繋がる。</a:t>
            </a:r>
          </a:p>
          <a:p>
            <a:pPr marL="0" indent="0" algn="just" fontAlgn="ctr">
              <a:lnSpc>
                <a:spcPct val="120000"/>
              </a:lnSpc>
              <a:spcBef>
                <a:spcPts val="0"/>
              </a:spcBef>
              <a:buNone/>
            </a:pPr>
            <a:r>
              <a:rPr lang="ja-JP" altLang="en-US" sz="1200" dirty="0"/>
              <a:t>　クラウドサービスの活用については、クラウドサービスの利用を第一候補として、その検討を行うべきものとする考え方、いわゆる「クラウド・バイ・デフォルト原則」や、ガバメントクラウドの構築のように、意識が高まっているところである。将来的にクラウドサービスを利用することについて、検討する必要がある。</a:t>
            </a:r>
          </a:p>
        </p:txBody>
      </p:sp>
    </p:spTree>
    <p:extLst>
      <p:ext uri="{BB962C8B-B14F-4D97-AF65-F5344CB8AC3E}">
        <p14:creationId xmlns:p14="http://schemas.microsoft.com/office/powerpoint/2010/main" val="2946491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94</a:t>
            </a:fld>
            <a:endParaRPr kumimoji="1" lang="ja-JP" altLang="en-US" dirty="0"/>
          </a:p>
        </p:txBody>
      </p:sp>
      <p:sp>
        <p:nvSpPr>
          <p:cNvPr id="8" name="テキスト プレースホルダー 7">
            <a:extLst>
              <a:ext uri="{FF2B5EF4-FFF2-40B4-BE49-F238E27FC236}">
                <a16:creationId xmlns:a16="http://schemas.microsoft.com/office/drawing/2014/main" id="{852FF6D9-83D8-F5AE-F080-7E08490D89E7}"/>
              </a:ext>
            </a:extLst>
          </p:cNvPr>
          <p:cNvSpPr>
            <a:spLocks noGrp="1"/>
          </p:cNvSpPr>
          <p:nvPr>
            <p:ph type="body" sz="quarter" idx="14"/>
          </p:nvPr>
        </p:nvSpPr>
        <p:spPr>
          <a:xfrm>
            <a:off x="4986978" y="361990"/>
            <a:ext cx="2068859" cy="166199"/>
          </a:xfrm>
        </p:spPr>
        <p:txBody>
          <a:bodyPr/>
          <a:lstStyle/>
          <a:p>
            <a:r>
              <a:rPr lang="en-US" altLang="ja-JP" dirty="0"/>
              <a:t>4-25.</a:t>
            </a:r>
            <a:r>
              <a:rPr lang="ja-JP" altLang="en-US" dirty="0"/>
              <a:t> サーバ室最適化</a:t>
            </a:r>
          </a:p>
        </p:txBody>
      </p:sp>
      <p:grpSp>
        <p:nvGrpSpPr>
          <p:cNvPr id="37" name="グループ化 36">
            <a:extLst>
              <a:ext uri="{FF2B5EF4-FFF2-40B4-BE49-F238E27FC236}">
                <a16:creationId xmlns:a16="http://schemas.microsoft.com/office/drawing/2014/main" id="{86AFE760-26F8-9853-587D-166DBEF3FD25}"/>
              </a:ext>
            </a:extLst>
          </p:cNvPr>
          <p:cNvGrpSpPr/>
          <p:nvPr/>
        </p:nvGrpSpPr>
        <p:grpSpPr>
          <a:xfrm>
            <a:off x="503196" y="1368000"/>
            <a:ext cx="6552000" cy="252000"/>
            <a:chOff x="504000" y="5705617"/>
            <a:chExt cx="6552000" cy="252000"/>
          </a:xfrm>
        </p:grpSpPr>
        <p:sp>
          <p:nvSpPr>
            <p:cNvPr id="38" name="正方形/長方形 37">
              <a:extLst>
                <a:ext uri="{FF2B5EF4-FFF2-40B4-BE49-F238E27FC236}">
                  <a16:creationId xmlns:a16="http://schemas.microsoft.com/office/drawing/2014/main" id="{D460B1E7-573D-3ECC-8A95-7EAB19C49643}"/>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AF10B692-9B71-4D2E-A214-E6E7CDD72AEA}"/>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41" name="コンテンツ プレースホルダー 17">
            <a:extLst>
              <a:ext uri="{FF2B5EF4-FFF2-40B4-BE49-F238E27FC236}">
                <a16:creationId xmlns:a16="http://schemas.microsoft.com/office/drawing/2014/main" id="{A34FBBD6-948D-BC2D-8053-F6F3A84E5F37}"/>
              </a:ext>
            </a:extLst>
          </p:cNvPr>
          <p:cNvSpPr txBox="1">
            <a:spLocks/>
          </p:cNvSpPr>
          <p:nvPr/>
        </p:nvSpPr>
        <p:spPr>
          <a:xfrm>
            <a:off x="503196" y="1764154"/>
            <a:ext cx="6552000"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2-1.(2)</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埼玉県深谷市</a:t>
            </a:r>
          </a:p>
          <a:p>
            <a:pPr marL="0" indent="144000" algn="just" fontAlgn="ctr">
              <a:lnSpc>
                <a:spcPct val="120000"/>
              </a:lnSpc>
              <a:spcBef>
                <a:spcPts val="0"/>
              </a:spcBef>
              <a:buNone/>
            </a:pPr>
            <a:r>
              <a:rPr lang="ja-JP" altLang="en-US" sz="1200" dirty="0"/>
              <a:t>ネットワークの構築については、庁舎の引き渡し後になり、日程がタイトになるため、チャットツールを職員だけではなく、移設業者やコンサルティング事業者にも提供して、都度コミュニケーションを取るようにしたことで、随時課題を早めに解決していくことを心がけた。</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p>
          <a:p>
            <a:pPr marL="0" indent="144000" algn="just" fontAlgn="ctr">
              <a:lnSpc>
                <a:spcPct val="120000"/>
              </a:lnSpc>
              <a:spcBef>
                <a:spcPts val="0"/>
              </a:spcBef>
              <a:buNone/>
            </a:pPr>
            <a:r>
              <a:rPr lang="ja-JP" altLang="en-US" sz="1200" dirty="0"/>
              <a:t>庁舎建設を契機として、基幹系システムは、多数の自治体が共同で使用するクラウドサービスを利用するため、民間事業者が管理するデータセンターで運用している。基幹系システム以外は、単独システムで民間のデータセンターを利用するには、費用が高額であった。このため、新庁舎のサーバ室は、耐震性やセキュリティが担保されているため、データセンターに預けていたサーバについては、コストの観点でオンプレミスに戻している。</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4489640"/>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4858914"/>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サーバ室最適化を検討するに当たっては、当該施策と関連性が高い以下の戦略についても参照されたい。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4FC1C023-FBA7-40C0-642D-14D55B169723}"/>
              </a:ext>
            </a:extLst>
          </p:cNvPr>
          <p:cNvGrpSpPr/>
          <p:nvPr/>
        </p:nvGrpSpPr>
        <p:grpSpPr>
          <a:xfrm>
            <a:off x="504000" y="5433555"/>
            <a:ext cx="6552000" cy="476060"/>
            <a:chOff x="504000" y="6135987"/>
            <a:chExt cx="6552000" cy="476060"/>
          </a:xfrm>
        </p:grpSpPr>
        <p:sp>
          <p:nvSpPr>
            <p:cNvPr id="2" name="四角形: 角を丸くする 1">
              <a:extLst>
                <a:ext uri="{FF2B5EF4-FFF2-40B4-BE49-F238E27FC236}">
                  <a16:creationId xmlns:a16="http://schemas.microsoft.com/office/drawing/2014/main" id="{2D05FCBD-D1A6-7758-27FA-0C1B0145ADCC}"/>
                </a:ext>
              </a:extLst>
            </p:cNvPr>
            <p:cNvSpPr/>
            <p:nvPr/>
          </p:nvSpPr>
          <p:spPr>
            <a:xfrm>
              <a:off x="684855" y="6238783"/>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53D9BEEC-6EDB-5173-74AA-AD580FCE3C5B}"/>
                </a:ext>
              </a:extLst>
            </p:cNvPr>
            <p:cNvSpPr/>
            <p:nvPr/>
          </p:nvSpPr>
          <p:spPr>
            <a:xfrm>
              <a:off x="504000" y="6135987"/>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基盤の見直し</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02903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C9603B1-4619-04AF-AC7B-C6FA31A5EA37}"/>
              </a:ext>
            </a:extLst>
          </p:cNvPr>
          <p:cNvPicPr>
            <a:picLocks noChangeAspect="1"/>
          </p:cNvPicPr>
          <p:nvPr/>
        </p:nvPicPr>
        <p:blipFill>
          <a:blip r:embed="rId3"/>
          <a:stretch>
            <a:fillRect/>
          </a:stretch>
        </p:blipFill>
        <p:spPr>
          <a:xfrm>
            <a:off x="513411" y="5759819"/>
            <a:ext cx="6553242" cy="3997564"/>
          </a:xfrm>
          <a:prstGeom prst="rect">
            <a:avLst/>
          </a:prstGeom>
        </p:spPr>
      </p:pic>
      <p:pic>
        <p:nvPicPr>
          <p:cNvPr id="19" name="図 18" descr="ダイアグラム&#10;&#10;自動的に生成された説明">
            <a:extLst>
              <a:ext uri="{FF2B5EF4-FFF2-40B4-BE49-F238E27FC236}">
                <a16:creationId xmlns:a16="http://schemas.microsoft.com/office/drawing/2014/main" id="{E70C0122-2325-A80D-CE7B-10DB3D54D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39" y="2536514"/>
            <a:ext cx="6553200" cy="1838194"/>
          </a:xfrm>
          <a:prstGeom prst="rect">
            <a:avLst/>
          </a:prstGeom>
        </p:spPr>
      </p:pic>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extLst>
              <p:ext uri="{D42A27DB-BD31-4B8C-83A1-F6EECF244321}">
                <p14:modId xmlns:p14="http://schemas.microsoft.com/office/powerpoint/2010/main" val="412175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462" imgH="459" progId="TCLayout.ActiveDocument.1">
                  <p:embed/>
                </p:oleObj>
              </mc:Choice>
              <mc:Fallback>
                <p:oleObj name="think-cell スライド" r:id="rId5"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95</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a:xfrm>
            <a:off x="504000" y="830717"/>
            <a:ext cx="6552000" cy="276999"/>
          </a:xfrm>
        </p:spPr>
        <p:txBody>
          <a:bodyPr/>
          <a:lstStyle/>
          <a:p>
            <a:r>
              <a:rPr kumimoji="1" lang="en-US" altLang="ja-JP" dirty="0"/>
              <a:t>4-26. </a:t>
            </a:r>
            <a:r>
              <a:rPr kumimoji="1" lang="ja-JP" altLang="en-US" dirty="0"/>
              <a:t>　　　　　 </a:t>
            </a:r>
            <a:r>
              <a:rPr kumimoji="1" lang="ja-JP" altLang="en-US" sz="20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施策㉖</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817"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平成</a:t>
            </a:r>
            <a:r>
              <a:rPr lang="en-US" altLang="ja-JP" sz="1200" dirty="0"/>
              <a:t>27</a:t>
            </a:r>
            <a:r>
              <a:rPr lang="ja-JP" altLang="en-US" sz="1200" dirty="0"/>
              <a:t>年（</a:t>
            </a:r>
            <a:r>
              <a:rPr lang="en-US" altLang="ja-JP" sz="1200" dirty="0"/>
              <a:t>2015</a:t>
            </a:r>
            <a:r>
              <a:rPr lang="ja-JP" altLang="en-US" sz="1200" dirty="0"/>
              <a:t>年）に、「</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三層の対策</a:t>
            </a:r>
            <a:r>
              <a:rPr lang="ja-JP" altLang="en-US" sz="1200" dirty="0"/>
              <a:t>」が提唱以後、平成</a:t>
            </a:r>
            <a:r>
              <a:rPr lang="en-US" altLang="ja-JP" sz="1200" dirty="0"/>
              <a:t>29</a:t>
            </a:r>
            <a:r>
              <a:rPr lang="ja-JP" altLang="en-US" sz="1200" dirty="0"/>
              <a:t>年（</a:t>
            </a:r>
            <a:r>
              <a:rPr lang="en-US" altLang="ja-JP" sz="1200" dirty="0"/>
              <a:t>2017</a:t>
            </a:r>
            <a:r>
              <a:rPr lang="ja-JP" altLang="en-US" sz="1200" dirty="0"/>
              <a:t>年）には全国の自治体で</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への対応が完了。個人番号利用事務系（</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マイナンバー利用事務系</a:t>
            </a:r>
            <a:r>
              <a:rPr lang="ja-JP" altLang="en-US" sz="1200" dirty="0"/>
              <a:t>）と</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が分離され、</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と</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が無害化通信によって分割された。従前よりも高度なセキュリティを実現できたが、それまで</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で行っていた業務が制限されるようになった。</a:t>
            </a:r>
          </a:p>
        </p:txBody>
      </p:sp>
      <p:sp>
        <p:nvSpPr>
          <p:cNvPr id="6" name="コンテンツ プレースホルダー 17">
            <a:extLst>
              <a:ext uri="{FF2B5EF4-FFF2-40B4-BE49-F238E27FC236}">
                <a16:creationId xmlns:a16="http://schemas.microsoft.com/office/drawing/2014/main" id="{A39A05D2-F2C9-8B70-36F5-0A5B5A0BA235}"/>
              </a:ext>
            </a:extLst>
          </p:cNvPr>
          <p:cNvSpPr txBox="1">
            <a:spLocks/>
          </p:cNvSpPr>
          <p:nvPr/>
        </p:nvSpPr>
        <p:spPr>
          <a:xfrm>
            <a:off x="503196" y="4806240"/>
            <a:ext cx="6552000"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また、クラウド・バイ・デフォルト原則や、テレワーク等のニーズの高まりなどを踏まえて、</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を見直し、効率性・利便性の高い</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が提唱されるようになった。業務システムを</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に残しつつ、業務端末を</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に移行し、画面転送により</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LGWAN</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接続系</a:t>
            </a:r>
            <a:r>
              <a:rPr lang="ja-JP" altLang="en-US" sz="1200" dirty="0"/>
              <a:t>業務システムを利用する形である。</a:t>
            </a:r>
          </a:p>
        </p:txBody>
      </p:sp>
      <p:sp>
        <p:nvSpPr>
          <p:cNvPr id="13" name="テキスト ボックス 12">
            <a:extLst>
              <a:ext uri="{FF2B5EF4-FFF2-40B4-BE49-F238E27FC236}">
                <a16:creationId xmlns:a16="http://schemas.microsoft.com/office/drawing/2014/main" id="{482BA442-882B-E6A3-B4D2-A607D5119C63}"/>
              </a:ext>
            </a:extLst>
          </p:cNvPr>
          <p:cNvSpPr txBox="1"/>
          <p:nvPr/>
        </p:nvSpPr>
        <p:spPr>
          <a:xfrm>
            <a:off x="513412" y="4394745"/>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「自治体情報セキュリティ対策の経緯について」総務省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24</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https://www.soumu.go.jp/main_content/000777002.pdf</a:t>
            </a:r>
            <a:r>
              <a:rPr lang="ja-JP" altLang="en-US" dirty="0"/>
              <a:t>）</a:t>
            </a:r>
            <a:endParaRPr lang="en-US" altLang="ja-JP" dirty="0"/>
          </a:p>
        </p:txBody>
      </p:sp>
      <p:sp>
        <p:nvSpPr>
          <p:cNvPr id="22" name="テキスト ボックス 21">
            <a:extLst>
              <a:ext uri="{FF2B5EF4-FFF2-40B4-BE49-F238E27FC236}">
                <a16:creationId xmlns:a16="http://schemas.microsoft.com/office/drawing/2014/main" id="{060AE434-3359-C920-2DCB-FE57348B7E7D}"/>
              </a:ext>
            </a:extLst>
          </p:cNvPr>
          <p:cNvSpPr txBox="1"/>
          <p:nvPr/>
        </p:nvSpPr>
        <p:spPr>
          <a:xfrm>
            <a:off x="513412" y="9767168"/>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「自治体情報セキュリティ対策の経緯について」総務省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24</a:t>
            </a:r>
            <a:r>
              <a:rPr lang="ja-JP" altLang="en-US" dirty="0"/>
              <a:t>日閲覧</a:t>
            </a:r>
            <a:endParaRPr lang="en-US" altLang="ja-JP" dirty="0"/>
          </a:p>
          <a:p>
            <a:pPr marL="0" indent="0" algn="l">
              <a:spcAft>
                <a:spcPts val="0"/>
              </a:spcAft>
              <a:buNone/>
            </a:pPr>
            <a:r>
              <a:rPr lang="ja-JP" altLang="en-US" dirty="0"/>
              <a:t>（</a:t>
            </a:r>
            <a:r>
              <a:rPr lang="en-US" altLang="ja-JP" dirty="0">
                <a:hlinkClick r:id="rId7"/>
              </a:rPr>
              <a:t>https://www.soumu.go.jp/main_content/000777002.pdf</a:t>
            </a:r>
            <a:r>
              <a:rPr lang="ja-JP" altLang="en-US" dirty="0"/>
              <a:t>）</a:t>
            </a:r>
            <a:endParaRPr lang="en-US" altLang="ja-JP" dirty="0"/>
          </a:p>
        </p:txBody>
      </p:sp>
    </p:spTree>
    <p:extLst>
      <p:ext uri="{BB962C8B-B14F-4D97-AF65-F5344CB8AC3E}">
        <p14:creationId xmlns:p14="http://schemas.microsoft.com/office/powerpoint/2010/main" val="35966774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extLst>
              <p:ext uri="{D42A27DB-BD31-4B8C-83A1-F6EECF244321}">
                <p14:modId xmlns:p14="http://schemas.microsoft.com/office/powerpoint/2010/main" val="341248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lang="ja-JP" altLang="en-US" smtClean="0"/>
              <a:pPr/>
              <a:t>96</a:t>
            </a:fld>
            <a:endParaRPr lang="ja-JP" altLang="en-US" dirty="0"/>
          </a:p>
        </p:txBody>
      </p:sp>
      <p:sp>
        <p:nvSpPr>
          <p:cNvPr id="10" name="テキスト プレースホルダー 9">
            <a:extLst>
              <a:ext uri="{FF2B5EF4-FFF2-40B4-BE49-F238E27FC236}">
                <a16:creationId xmlns:a16="http://schemas.microsoft.com/office/drawing/2014/main" id="{AD8D4263-355E-BE34-4FD9-73DB5C8C1221}"/>
              </a:ext>
            </a:extLst>
          </p:cNvPr>
          <p:cNvSpPr>
            <a:spLocks noGrp="1"/>
          </p:cNvSpPr>
          <p:nvPr>
            <p:ph type="body" sz="quarter" idx="14"/>
          </p:nvPr>
        </p:nvSpPr>
        <p:spPr>
          <a:xfrm>
            <a:off x="4986978" y="361990"/>
            <a:ext cx="2068859" cy="166199"/>
          </a:xfrm>
        </p:spPr>
        <p:txBody>
          <a:bodyPr/>
          <a:lstStyle/>
          <a:p>
            <a:r>
              <a:rPr lang="en-US" altLang="ja-JP" dirty="0"/>
              <a:t>4-26.</a:t>
            </a:r>
            <a:r>
              <a:rPr lang="ja-JP" altLang="en-US" dirty="0"/>
              <a:t> </a:t>
            </a:r>
            <a:r>
              <a:rPr lang="ja-JP" altLang="en-US" dirty="0">
                <a:uFill>
                  <a:solidFill>
                    <a:srgbClr val="31926F"/>
                  </a:solidFill>
                </a:uFill>
              </a:rPr>
              <a:t>強靱化モデル</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4127" y="1368000"/>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また、</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に比べ、より効率性・利便性を高めるために、</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マイナンバー利用事務系</a:t>
            </a:r>
            <a:r>
              <a:rPr lang="ja-JP" altLang="en-US" sz="1200" dirty="0"/>
              <a:t>を除く業務システムを、</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に移行する</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も提唱されている。</a:t>
            </a:r>
          </a:p>
        </p:txBody>
      </p:sp>
      <p:sp>
        <p:nvSpPr>
          <p:cNvPr id="6" name="コンテンツ プレースホルダー 17">
            <a:extLst>
              <a:ext uri="{FF2B5EF4-FFF2-40B4-BE49-F238E27FC236}">
                <a16:creationId xmlns:a16="http://schemas.microsoft.com/office/drawing/2014/main" id="{A39A05D2-F2C9-8B70-36F5-0A5B5A0BA235}"/>
              </a:ext>
            </a:extLst>
          </p:cNvPr>
          <p:cNvSpPr txBox="1">
            <a:spLocks/>
          </p:cNvSpPr>
          <p:nvPr/>
        </p:nvSpPr>
        <p:spPr>
          <a:xfrm>
            <a:off x="503196" y="6097827"/>
            <a:ext cx="6552000" cy="2472472"/>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と</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β</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それぞれの、</a:t>
            </a:r>
            <a:r>
              <a:rPr kumimoji="1" lang="en-US" altLang="ja-JP"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α</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モデル</a:t>
            </a:r>
            <a:r>
              <a:rPr lang="ja-JP" altLang="en-US" sz="1200" dirty="0"/>
              <a:t>との大きな違いとしては、より高度な技術的セキュリティ対策が求められるため、高コストになる。ただ、</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インターネット接続系</a:t>
            </a:r>
            <a:r>
              <a:rPr lang="ja-JP" altLang="en-US" sz="1200" dirty="0"/>
              <a:t>で作業が可能となるため、例えば以下のようなことが可能となる。</a:t>
            </a:r>
          </a:p>
          <a:p>
            <a:pPr marL="171450" indent="-171450" defTabSz="497754" fontAlgn="ctr">
              <a:lnSpc>
                <a:spcPct val="120000"/>
              </a:lnSpc>
              <a:spcBef>
                <a:spcPts val="600"/>
              </a:spcBef>
              <a:spcAft>
                <a:spcPts val="200"/>
              </a:spcAft>
              <a:buClr>
                <a:srgbClr val="31926F"/>
              </a:buClr>
              <a:buFont typeface="Wingdings" panose="05000000000000000000" pitchFamily="2" charset="2"/>
              <a:buChar char="l"/>
            </a:pPr>
            <a:r>
              <a:rPr lang="ja-JP" altLang="en-US" sz="1200" dirty="0"/>
              <a:t>インターネット環境をシームレスに利用（無害化処理によるファイル送受信の障壁もなし）</a:t>
            </a:r>
          </a:p>
          <a:p>
            <a:pPr marL="171450" indent="-171450" defTabSz="497754" fontAlgn="ctr">
              <a:lnSpc>
                <a:spcPct val="120000"/>
              </a:lnSpc>
              <a:spcBef>
                <a:spcPts val="0"/>
              </a:spcBef>
              <a:spcAft>
                <a:spcPts val="200"/>
              </a:spcAft>
              <a:buClr>
                <a:srgbClr val="31926F"/>
              </a:buClr>
              <a:buFont typeface="Wingdings" panose="05000000000000000000" pitchFamily="2" charset="2"/>
              <a:buChar char="l"/>
            </a:pPr>
            <a:r>
              <a:rPr lang="ja-JP" altLang="en-US" sz="1200" dirty="0"/>
              <a:t>グループウェア等の</a:t>
            </a:r>
            <a:r>
              <a:rPr lang="en-US" altLang="ja-JP" sz="1200" dirty="0"/>
              <a:t>SaaS</a:t>
            </a:r>
            <a:r>
              <a:rPr lang="ja-JP" altLang="en-US" sz="1200" dirty="0"/>
              <a:t>利用</a:t>
            </a:r>
          </a:p>
          <a:p>
            <a:pPr marL="171450" indent="-171450" defTabSz="497754" fontAlgn="ctr">
              <a:lnSpc>
                <a:spcPct val="120000"/>
              </a:lnSpc>
              <a:spcBef>
                <a:spcPts val="0"/>
              </a:spcBef>
              <a:spcAft>
                <a:spcPts val="200"/>
              </a:spcAft>
              <a:buClr>
                <a:srgbClr val="31926F"/>
              </a:buClr>
              <a:buFont typeface="Wingdings" panose="05000000000000000000" pitchFamily="2" charset="2"/>
              <a:buChar char="l"/>
            </a:pPr>
            <a:r>
              <a:rPr lang="ja-JP" altLang="en-US" sz="1200" dirty="0"/>
              <a:t>インターネット経由のライセンス認証が必要なソフトの利用</a:t>
            </a:r>
          </a:p>
          <a:p>
            <a:pPr marL="171450" indent="-171450" defTabSz="497754" fontAlgn="ctr">
              <a:lnSpc>
                <a:spcPct val="120000"/>
              </a:lnSpc>
              <a:spcBef>
                <a:spcPts val="0"/>
              </a:spcBef>
              <a:spcAft>
                <a:spcPts val="200"/>
              </a:spcAft>
              <a:buClr>
                <a:srgbClr val="31926F"/>
              </a:buClr>
              <a:buFont typeface="Wingdings" panose="05000000000000000000" pitchFamily="2" charset="2"/>
              <a:buChar char="l"/>
            </a:pPr>
            <a:r>
              <a:rPr lang="en-US" altLang="ja-JP" sz="1200" dirty="0"/>
              <a:t>Web</a:t>
            </a:r>
            <a:r>
              <a:rPr lang="en-US" altLang="ja-JP" sz="1200" u="wavyHeavy" dirty="0">
                <a:uFill>
                  <a:solidFill>
                    <a:srgbClr val="31926F"/>
                  </a:solidFill>
                </a:uFill>
              </a:rPr>
              <a:t>API</a:t>
            </a:r>
            <a:r>
              <a:rPr lang="ja-JP" altLang="en-US" sz="1200" dirty="0"/>
              <a:t>の利用</a:t>
            </a:r>
          </a:p>
          <a:p>
            <a:pPr marL="0" indent="144000" algn="just" fontAlgn="ctr">
              <a:lnSpc>
                <a:spcPct val="120000"/>
              </a:lnSpc>
              <a:spcBef>
                <a:spcPts val="600"/>
              </a:spcBef>
              <a:buNone/>
            </a:pPr>
            <a:r>
              <a:rPr lang="ja-JP" altLang="en-US" sz="1200" dirty="0"/>
              <a:t>職員の自由度が高まるが、より組織的・人的セキュリティ対策も必要となることに留意が必要である。ここでは、</a:t>
            </a:r>
            <a:r>
              <a:rPr lang="ja-JP" altLang="en-US" sz="1200" u="wavyHeavy" dirty="0">
                <a:uFill>
                  <a:solidFill>
                    <a:srgbClr val="31926F"/>
                  </a:solidFill>
                </a:uFill>
              </a:rPr>
              <a:t>強靱化モデル</a:t>
            </a:r>
            <a:r>
              <a:rPr lang="ja-JP" altLang="en-US" sz="1200" dirty="0"/>
              <a:t>の検討に当たって、議論を進める中での工夫や留意点について述べる。</a:t>
            </a:r>
          </a:p>
          <a:p>
            <a:pPr marL="0" indent="0" algn="just" fontAlgn="ctr">
              <a:lnSpc>
                <a:spcPct val="120000"/>
              </a:lnSpc>
              <a:spcBef>
                <a:spcPts val="0"/>
              </a:spcBef>
              <a:buNone/>
            </a:pPr>
            <a:endParaRPr lang="ja-JP" altLang="en-US" sz="1200" dirty="0"/>
          </a:p>
        </p:txBody>
      </p:sp>
      <p:pic>
        <p:nvPicPr>
          <p:cNvPr id="5" name="コンテンツ プレースホルダー 56" descr="タイムライン&#10;&#10;自動的に生成された説明">
            <a:extLst>
              <a:ext uri="{FF2B5EF4-FFF2-40B4-BE49-F238E27FC236}">
                <a16:creationId xmlns:a16="http://schemas.microsoft.com/office/drawing/2014/main" id="{94810DE0-4F23-A51E-E116-94FF6AFE0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38" y="1951045"/>
            <a:ext cx="6553200" cy="3832629"/>
          </a:xfrm>
          <a:prstGeom prst="rect">
            <a:avLst/>
          </a:prstGeom>
        </p:spPr>
      </p:pic>
      <p:sp>
        <p:nvSpPr>
          <p:cNvPr id="8" name="テキスト ボックス 7">
            <a:extLst>
              <a:ext uri="{FF2B5EF4-FFF2-40B4-BE49-F238E27FC236}">
                <a16:creationId xmlns:a16="http://schemas.microsoft.com/office/drawing/2014/main" id="{CF6852F1-0D50-8E1E-6791-64E874F7FFEC}"/>
              </a:ext>
            </a:extLst>
          </p:cNvPr>
          <p:cNvSpPr txBox="1"/>
          <p:nvPr/>
        </p:nvSpPr>
        <p:spPr>
          <a:xfrm>
            <a:off x="513412" y="5779789"/>
            <a:ext cx="6553242" cy="246221"/>
          </a:xfrm>
          <a:prstGeom prst="rect">
            <a:avLst/>
          </a:prstGeom>
          <a:noFill/>
          <a:ln>
            <a:noFill/>
            <a:prstDash val="lgDashDot"/>
          </a:ln>
        </p:spPr>
        <p:txBody>
          <a:bodyPr wrap="square" lIns="0" tIns="0" rIns="0" bIns="0" rtlCol="0">
            <a:spAutoFit/>
          </a:bodyPr>
          <a:lstStyle>
            <a:defPPr>
              <a:defRPr lang="en-US"/>
            </a:defPPr>
            <a:lvl1pPr marL="72000" indent="-72000" algn="just" fontAlgn="ctr">
              <a:spcAft>
                <a:spcPts val="400"/>
              </a:spcAft>
              <a:buFont typeface="Arial" panose="020B0604020202020204" pitchFamily="34" charset="0"/>
              <a:buChar char="•"/>
              <a:defRPr kumimoji="1" sz="800">
                <a:latin typeface="BIZ UDPゴシック" panose="020B0400000000000000" pitchFamily="50" charset="-128"/>
                <a:ea typeface="BIZ UDPゴシック" panose="020B0400000000000000" pitchFamily="50" charset="-128"/>
              </a:defRPr>
            </a:lvl1pPr>
          </a:lstStyle>
          <a:p>
            <a:pPr marL="0" indent="0" algn="l">
              <a:spcAft>
                <a:spcPts val="0"/>
              </a:spcAft>
              <a:buNone/>
            </a:pPr>
            <a:r>
              <a:rPr lang="ja-JP" altLang="en-US" dirty="0"/>
              <a:t>「自治体情報セキュリティ対策の経緯について」総務省</a:t>
            </a:r>
            <a:r>
              <a:rPr lang="en-US" altLang="ja-JP" dirty="0"/>
              <a:t>Web</a:t>
            </a:r>
            <a:r>
              <a:rPr lang="ja-JP" altLang="en-US" dirty="0"/>
              <a:t>ページ、令和</a:t>
            </a:r>
            <a:r>
              <a:rPr lang="en-US" altLang="ja-JP" dirty="0"/>
              <a:t>5</a:t>
            </a:r>
            <a:r>
              <a:rPr lang="ja-JP" altLang="en-US" dirty="0"/>
              <a:t>年</a:t>
            </a:r>
            <a:r>
              <a:rPr lang="en-US" altLang="ja-JP" dirty="0"/>
              <a:t>9</a:t>
            </a:r>
            <a:r>
              <a:rPr lang="ja-JP" altLang="en-US" dirty="0"/>
              <a:t>月</a:t>
            </a:r>
            <a:r>
              <a:rPr lang="en-US" altLang="ja-JP" dirty="0"/>
              <a:t>24</a:t>
            </a:r>
            <a:r>
              <a:rPr lang="ja-JP" altLang="en-US" dirty="0"/>
              <a:t>日閲覧</a:t>
            </a:r>
            <a:endParaRPr lang="en-US" altLang="ja-JP" dirty="0"/>
          </a:p>
          <a:p>
            <a:pPr marL="0" indent="0" algn="l">
              <a:spcAft>
                <a:spcPts val="0"/>
              </a:spcAft>
              <a:buNone/>
            </a:pPr>
            <a:r>
              <a:rPr lang="ja-JP" altLang="en-US" dirty="0"/>
              <a:t>（</a:t>
            </a:r>
            <a:r>
              <a:rPr lang="en-US" altLang="ja-JP" dirty="0">
                <a:hlinkClick r:id="rId6"/>
              </a:rPr>
              <a:t>https://www.soumu.go.jp/main_content/000777002.pdf</a:t>
            </a:r>
            <a:r>
              <a:rPr lang="ja-JP" altLang="en-US" dirty="0"/>
              <a:t>）</a:t>
            </a:r>
            <a:endParaRPr lang="en-US" altLang="ja-JP" dirty="0"/>
          </a:p>
        </p:txBody>
      </p:sp>
    </p:spTree>
    <p:extLst>
      <p:ext uri="{BB962C8B-B14F-4D97-AF65-F5344CB8AC3E}">
        <p14:creationId xmlns:p14="http://schemas.microsoft.com/office/powerpoint/2010/main" val="323308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7">
            <a:extLst>
              <a:ext uri="{FF2B5EF4-FFF2-40B4-BE49-F238E27FC236}">
                <a16:creationId xmlns:a16="http://schemas.microsoft.com/office/drawing/2014/main" id="{7BEAA34F-0921-5508-3A35-8DBEC7AC7637}"/>
              </a:ext>
            </a:extLst>
          </p:cNvPr>
          <p:cNvSpPr txBox="1">
            <a:spLocks/>
          </p:cNvSpPr>
          <p:nvPr/>
        </p:nvSpPr>
        <p:spPr>
          <a:xfrm>
            <a:off x="503196" y="3601021"/>
            <a:ext cx="6552000" cy="1551194"/>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2-1.(2)</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埼玉県深谷市</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に合わせて</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Microsoft365 Apps for Enterprise</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を導入するため、アクティベーションは、</a:t>
            </a:r>
            <a:r>
              <a:rPr kumimoji="1" lang="en-US" altLang="ja-JP"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J-LIS</a:t>
            </a:r>
            <a:r>
              <a:rPr kumimoji="1" lang="ja-JP" altLang="en-US" sz="1200"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（地方公共団体情報システム機構）が実施している自治体情報セキュリティ向上プラットフォーム事業を活用する</a:t>
            </a:r>
            <a:r>
              <a:rPr lang="ja-JP" altLang="en-US" sz="1200" dirty="0"/>
              <a:t>。</a:t>
            </a:r>
          </a:p>
          <a:p>
            <a:pPr marL="0" indent="0" algn="just" fontAlgn="ctr">
              <a:lnSpc>
                <a:spcPct val="120000"/>
              </a:lnSpc>
              <a:spcBef>
                <a:spcPts val="0"/>
              </a:spcBef>
              <a:buNone/>
            </a:pP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2-2.(1)</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東京都中野区</a:t>
            </a:r>
            <a:endParaRPr kumimoji="1" lang="en-US" altLang="ja-JP"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u="wavyHeavy" dirty="0">
                <a:uFill>
                  <a:solidFill>
                    <a:srgbClr val="31926F"/>
                  </a:solidFill>
                </a:uFill>
              </a:rPr>
              <a:t>強靱化モデル</a:t>
            </a:r>
            <a:r>
              <a:rPr lang="ja-JP" altLang="en-US" sz="1200" dirty="0"/>
              <a:t>に合わせて</a:t>
            </a:r>
            <a:r>
              <a:rPr lang="en-US" altLang="ja-JP" sz="1200" dirty="0"/>
              <a:t>Microsoft365</a:t>
            </a:r>
            <a:r>
              <a:rPr lang="ja-JP" altLang="en-US" sz="1200" dirty="0"/>
              <a:t>を導入する計画である。</a:t>
            </a:r>
          </a:p>
        </p:txBody>
      </p:sp>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97</a:t>
            </a:fld>
            <a:endParaRPr kumimoji="1" lang="ja-JP" altLang="en-US" dirty="0"/>
          </a:p>
        </p:txBody>
      </p:sp>
      <p:sp>
        <p:nvSpPr>
          <p:cNvPr id="16" name="テキスト プレースホルダー 15">
            <a:extLst>
              <a:ext uri="{FF2B5EF4-FFF2-40B4-BE49-F238E27FC236}">
                <a16:creationId xmlns:a16="http://schemas.microsoft.com/office/drawing/2014/main" id="{8FCCF4F0-F8B2-09D7-82D5-F581A45C1FEE}"/>
              </a:ext>
            </a:extLst>
          </p:cNvPr>
          <p:cNvSpPr>
            <a:spLocks noGrp="1"/>
          </p:cNvSpPr>
          <p:nvPr>
            <p:ph type="body" sz="quarter" idx="14"/>
          </p:nvPr>
        </p:nvSpPr>
        <p:spPr>
          <a:xfrm>
            <a:off x="4986978" y="361990"/>
            <a:ext cx="2068859" cy="166199"/>
          </a:xfrm>
        </p:spPr>
        <p:txBody>
          <a:bodyPr/>
          <a:lstStyle/>
          <a:p>
            <a:r>
              <a:rPr lang="en-US" altLang="ja-JP" dirty="0"/>
              <a:t>4-26.</a:t>
            </a:r>
            <a:r>
              <a:rPr lang="ja-JP" altLang="en-US" dirty="0"/>
              <a:t> </a:t>
            </a:r>
            <a:r>
              <a:rPr lang="ja-JP" altLang="en-US" dirty="0">
                <a:uFill>
                  <a:solidFill>
                    <a:srgbClr val="31926F"/>
                  </a:solidFill>
                </a:uFill>
              </a:rPr>
              <a:t>強靱化モデル</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5496592"/>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5865866"/>
            <a:ext cx="6552000" cy="443198"/>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lang="ja-JP" altLang="en-US" sz="1200" dirty="0"/>
              <a:t>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4FC1C023-FBA7-40C0-642D-14D55B169723}"/>
              </a:ext>
            </a:extLst>
          </p:cNvPr>
          <p:cNvGrpSpPr/>
          <p:nvPr/>
        </p:nvGrpSpPr>
        <p:grpSpPr>
          <a:xfrm>
            <a:off x="504000" y="6440507"/>
            <a:ext cx="6552000" cy="476060"/>
            <a:chOff x="504000" y="6135987"/>
            <a:chExt cx="6552000" cy="476060"/>
          </a:xfrm>
        </p:grpSpPr>
        <p:sp>
          <p:nvSpPr>
            <p:cNvPr id="2" name="四角形: 角を丸くする 1">
              <a:extLst>
                <a:ext uri="{FF2B5EF4-FFF2-40B4-BE49-F238E27FC236}">
                  <a16:creationId xmlns:a16="http://schemas.microsoft.com/office/drawing/2014/main" id="{2D05FCBD-D1A6-7758-27FA-0C1B0145ADCC}"/>
                </a:ext>
              </a:extLst>
            </p:cNvPr>
            <p:cNvSpPr/>
            <p:nvPr/>
          </p:nvSpPr>
          <p:spPr>
            <a:xfrm>
              <a:off x="669600" y="6238783"/>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53D9BEEC-6EDB-5173-74AA-AD580FCE3C5B}"/>
                </a:ext>
              </a:extLst>
            </p:cNvPr>
            <p:cNvSpPr/>
            <p:nvPr/>
          </p:nvSpPr>
          <p:spPr>
            <a:xfrm>
              <a:off x="504000" y="6135987"/>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基盤の見直し</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B7B01F0-330C-D0A7-5A47-19E438C25B9A}"/>
              </a:ext>
            </a:extLst>
          </p:cNvPr>
          <p:cNvGrpSpPr/>
          <p:nvPr/>
        </p:nvGrpSpPr>
        <p:grpSpPr>
          <a:xfrm>
            <a:off x="503196" y="3204867"/>
            <a:ext cx="6552000" cy="252000"/>
            <a:chOff x="504000" y="5705617"/>
            <a:chExt cx="6552000" cy="252000"/>
          </a:xfrm>
        </p:grpSpPr>
        <p:sp>
          <p:nvSpPr>
            <p:cNvPr id="9" name="正方形/長方形 8">
              <a:extLst>
                <a:ext uri="{FF2B5EF4-FFF2-40B4-BE49-F238E27FC236}">
                  <a16:creationId xmlns:a16="http://schemas.microsoft.com/office/drawing/2014/main" id="{DD51C554-740D-7BDD-4FE2-4DD08AB9005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21A439DD-CB95-710C-4D14-FA75FC5CBD4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grpSp>
        <p:nvGrpSpPr>
          <p:cNvPr id="13" name="グループ化 12">
            <a:extLst>
              <a:ext uri="{FF2B5EF4-FFF2-40B4-BE49-F238E27FC236}">
                <a16:creationId xmlns:a16="http://schemas.microsoft.com/office/drawing/2014/main" id="{046219D4-2A4E-4FCB-CC2B-2AED62F311E7}"/>
              </a:ext>
            </a:extLst>
          </p:cNvPr>
          <p:cNvGrpSpPr/>
          <p:nvPr/>
        </p:nvGrpSpPr>
        <p:grpSpPr>
          <a:xfrm>
            <a:off x="503196" y="1370525"/>
            <a:ext cx="6552000" cy="252000"/>
            <a:chOff x="504000" y="5705617"/>
            <a:chExt cx="6552000" cy="252000"/>
          </a:xfrm>
        </p:grpSpPr>
        <p:sp>
          <p:nvSpPr>
            <p:cNvPr id="14" name="正方形/長方形 13">
              <a:extLst>
                <a:ext uri="{FF2B5EF4-FFF2-40B4-BE49-F238E27FC236}">
                  <a16:creationId xmlns:a16="http://schemas.microsoft.com/office/drawing/2014/main" id="{05DEC606-A140-8603-D189-182359BE7831}"/>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5" name="テキスト ボックス 14">
              <a:extLst>
                <a:ext uri="{FF2B5EF4-FFF2-40B4-BE49-F238E27FC236}">
                  <a16:creationId xmlns:a16="http://schemas.microsoft.com/office/drawing/2014/main" id="{5C9B74D7-4CAF-B9F9-991E-96D19D584B27}"/>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8" name="フリーフォーム: 図形 17">
            <a:extLst>
              <a:ext uri="{FF2B5EF4-FFF2-40B4-BE49-F238E27FC236}">
                <a16:creationId xmlns:a16="http://schemas.microsoft.com/office/drawing/2014/main" id="{F0E98BAA-D172-6232-C112-B2D072CFA764}"/>
              </a:ext>
            </a:extLst>
          </p:cNvPr>
          <p:cNvSpPr/>
          <p:nvPr/>
        </p:nvSpPr>
        <p:spPr>
          <a:xfrm>
            <a:off x="516749" y="2061411"/>
            <a:ext cx="828000" cy="544866"/>
          </a:xfrm>
          <a:custGeom>
            <a:avLst/>
            <a:gdLst>
              <a:gd name="connsiteX0" fmla="*/ 1121183 w 1691678"/>
              <a:gd name="connsiteY0" fmla="*/ 923568 h 1113210"/>
              <a:gd name="connsiteX1" fmla="*/ 1109086 w 1691678"/>
              <a:gd name="connsiteY1" fmla="*/ 901375 h 1113210"/>
              <a:gd name="connsiteX2" fmla="*/ 1088988 w 1691678"/>
              <a:gd name="connsiteY2" fmla="*/ 884896 h 1113210"/>
              <a:gd name="connsiteX3" fmla="*/ 1034410 w 1691678"/>
              <a:gd name="connsiteY3" fmla="*/ 861179 h 1113210"/>
              <a:gd name="connsiteX4" fmla="*/ 937541 w 1691678"/>
              <a:gd name="connsiteY4" fmla="*/ 840605 h 1113210"/>
              <a:gd name="connsiteX5" fmla="*/ 929635 w 1691678"/>
              <a:gd name="connsiteY5" fmla="*/ 839748 h 1113210"/>
              <a:gd name="connsiteX6" fmla="*/ 905823 w 1691678"/>
              <a:gd name="connsiteY6" fmla="*/ 848130 h 1113210"/>
              <a:gd name="connsiteX7" fmla="*/ 891821 w 1691678"/>
              <a:gd name="connsiteY7" fmla="*/ 877467 h 1113210"/>
              <a:gd name="connsiteX8" fmla="*/ 891821 w 1691678"/>
              <a:gd name="connsiteY8" fmla="*/ 891088 h 1113210"/>
              <a:gd name="connsiteX9" fmla="*/ 891821 w 1691678"/>
              <a:gd name="connsiteY9" fmla="*/ 891088 h 1113210"/>
              <a:gd name="connsiteX10" fmla="*/ 913728 w 1691678"/>
              <a:gd name="connsiteY10" fmla="*/ 935474 h 1113210"/>
              <a:gd name="connsiteX11" fmla="*/ 874295 w 1691678"/>
              <a:gd name="connsiteY11" fmla="*/ 955572 h 1113210"/>
              <a:gd name="connsiteX12" fmla="*/ 847339 w 1691678"/>
              <a:gd name="connsiteY12" fmla="*/ 1008150 h 1113210"/>
              <a:gd name="connsiteX13" fmla="*/ 857531 w 1691678"/>
              <a:gd name="connsiteY13" fmla="*/ 1072634 h 1113210"/>
              <a:gd name="connsiteX14" fmla="*/ 904965 w 1691678"/>
              <a:gd name="connsiteY14" fmla="*/ 1113211 h 1113210"/>
              <a:gd name="connsiteX15" fmla="*/ 912490 w 1691678"/>
              <a:gd name="connsiteY15" fmla="*/ 1112639 h 1113210"/>
              <a:gd name="connsiteX16" fmla="*/ 1018313 w 1691678"/>
              <a:gd name="connsiteY16" fmla="*/ 1095875 h 1113210"/>
              <a:gd name="connsiteX17" fmla="*/ 1069367 w 1691678"/>
              <a:gd name="connsiteY17" fmla="*/ 1062633 h 1113210"/>
              <a:gd name="connsiteX18" fmla="*/ 1106324 w 1691678"/>
              <a:gd name="connsiteY18" fmla="*/ 1011674 h 1113210"/>
              <a:gd name="connsiteX19" fmla="*/ 1108324 w 1691678"/>
              <a:gd name="connsiteY19" fmla="*/ 1009007 h 1113210"/>
              <a:gd name="connsiteX20" fmla="*/ 1125088 w 1691678"/>
              <a:gd name="connsiteY20" fmla="*/ 948904 h 1113210"/>
              <a:gd name="connsiteX21" fmla="*/ 1121088 w 1691678"/>
              <a:gd name="connsiteY21" fmla="*/ 923473 h 1113210"/>
              <a:gd name="connsiteX22" fmla="*/ 1077844 w 1691678"/>
              <a:gd name="connsiteY22" fmla="*/ 986814 h 1113210"/>
              <a:gd name="connsiteX23" fmla="*/ 1038887 w 1691678"/>
              <a:gd name="connsiteY23" fmla="*/ 1040440 h 1113210"/>
              <a:gd name="connsiteX24" fmla="*/ 1012503 w 1691678"/>
              <a:gd name="connsiteY24" fmla="*/ 1058537 h 1113210"/>
              <a:gd name="connsiteX25" fmla="*/ 906585 w 1691678"/>
              <a:gd name="connsiteY25" fmla="*/ 1075301 h 1113210"/>
              <a:gd name="connsiteX26" fmla="*/ 904965 w 1691678"/>
              <a:gd name="connsiteY26" fmla="*/ 1075396 h 1113210"/>
              <a:gd name="connsiteX27" fmla="*/ 894774 w 1691678"/>
              <a:gd name="connsiteY27" fmla="*/ 1066729 h 1113210"/>
              <a:gd name="connsiteX28" fmla="*/ 884582 w 1691678"/>
              <a:gd name="connsiteY28" fmla="*/ 1002244 h 1113210"/>
              <a:gd name="connsiteX29" fmla="*/ 891345 w 1691678"/>
              <a:gd name="connsiteY29" fmla="*/ 989195 h 1113210"/>
              <a:gd name="connsiteX30" fmla="*/ 962782 w 1691678"/>
              <a:gd name="connsiteY30" fmla="*/ 952810 h 1113210"/>
              <a:gd name="connsiteX31" fmla="*/ 971831 w 1691678"/>
              <a:gd name="connsiteY31" fmla="*/ 934045 h 1113210"/>
              <a:gd name="connsiteX32" fmla="*/ 971259 w 1691678"/>
              <a:gd name="connsiteY32" fmla="*/ 930712 h 1113210"/>
              <a:gd name="connsiteX33" fmla="*/ 936874 w 1691678"/>
              <a:gd name="connsiteY33" fmla="*/ 905661 h 1113210"/>
              <a:gd name="connsiteX34" fmla="*/ 929445 w 1691678"/>
              <a:gd name="connsiteY34" fmla="*/ 891088 h 1113210"/>
              <a:gd name="connsiteX35" fmla="*/ 929445 w 1691678"/>
              <a:gd name="connsiteY35" fmla="*/ 877562 h 1113210"/>
              <a:gd name="connsiteX36" fmla="*/ 1026314 w 1691678"/>
              <a:gd name="connsiteY36" fmla="*/ 898136 h 1113210"/>
              <a:gd name="connsiteX37" fmla="*/ 1066605 w 1691678"/>
              <a:gd name="connsiteY37" fmla="*/ 915472 h 1113210"/>
              <a:gd name="connsiteX38" fmla="*/ 1083654 w 1691678"/>
              <a:gd name="connsiteY38" fmla="*/ 929473 h 1113210"/>
              <a:gd name="connsiteX39" fmla="*/ 1087655 w 1691678"/>
              <a:gd name="connsiteY39" fmla="*/ 954905 h 1113210"/>
              <a:gd name="connsiteX40" fmla="*/ 1077654 w 1691678"/>
              <a:gd name="connsiteY40" fmla="*/ 986814 h 1113210"/>
              <a:gd name="connsiteX41" fmla="*/ 1670490 w 1691678"/>
              <a:gd name="connsiteY41" fmla="*/ 274534 h 1113210"/>
              <a:gd name="connsiteX42" fmla="*/ 1687539 w 1691678"/>
              <a:gd name="connsiteY42" fmla="*/ 222147 h 1113210"/>
              <a:gd name="connsiteX43" fmla="*/ 1653916 w 1691678"/>
              <a:gd name="connsiteY43" fmla="*/ 68604 h 1113210"/>
              <a:gd name="connsiteX44" fmla="*/ 1519423 w 1691678"/>
              <a:gd name="connsiteY44" fmla="*/ 500 h 1113210"/>
              <a:gd name="connsiteX45" fmla="*/ 1482657 w 1691678"/>
              <a:gd name="connsiteY45" fmla="*/ 500 h 1113210"/>
              <a:gd name="connsiteX46" fmla="*/ 1307016 w 1691678"/>
              <a:gd name="connsiteY46" fmla="*/ 146233 h 1113210"/>
              <a:gd name="connsiteX47" fmla="*/ 1278917 w 1691678"/>
              <a:gd name="connsiteY47" fmla="*/ 250912 h 1113210"/>
              <a:gd name="connsiteX48" fmla="*/ 1278917 w 1691678"/>
              <a:gd name="connsiteY48" fmla="*/ 262057 h 1113210"/>
              <a:gd name="connsiteX49" fmla="*/ 1299205 w 1691678"/>
              <a:gd name="connsiteY49" fmla="*/ 337780 h 1113210"/>
              <a:gd name="connsiteX50" fmla="*/ 1400837 w 1691678"/>
              <a:gd name="connsiteY50" fmla="*/ 433602 h 1113210"/>
              <a:gd name="connsiteX51" fmla="*/ 1400837 w 1691678"/>
              <a:gd name="connsiteY51" fmla="*/ 439222 h 1113210"/>
              <a:gd name="connsiteX52" fmla="*/ 1349116 w 1691678"/>
              <a:gd name="connsiteY52" fmla="*/ 459129 h 1113210"/>
              <a:gd name="connsiteX53" fmla="*/ 1338258 w 1691678"/>
              <a:gd name="connsiteY53" fmla="*/ 469987 h 1113210"/>
              <a:gd name="connsiteX54" fmla="*/ 1339020 w 1691678"/>
              <a:gd name="connsiteY54" fmla="*/ 485323 h 1113210"/>
              <a:gd name="connsiteX55" fmla="*/ 1342353 w 1691678"/>
              <a:gd name="connsiteY55" fmla="*/ 491800 h 1113210"/>
              <a:gd name="connsiteX56" fmla="*/ 1306539 w 1691678"/>
              <a:gd name="connsiteY56" fmla="*/ 572191 h 1113210"/>
              <a:gd name="connsiteX57" fmla="*/ 1306254 w 1691678"/>
              <a:gd name="connsiteY57" fmla="*/ 572857 h 1113210"/>
              <a:gd name="connsiteX58" fmla="*/ 1266153 w 1691678"/>
              <a:gd name="connsiteY58" fmla="*/ 755642 h 1113210"/>
              <a:gd name="connsiteX59" fmla="*/ 1266153 w 1691678"/>
              <a:gd name="connsiteY59" fmla="*/ 862036 h 1113210"/>
              <a:gd name="connsiteX60" fmla="*/ 1152901 w 1691678"/>
              <a:gd name="connsiteY60" fmla="*/ 879943 h 1113210"/>
              <a:gd name="connsiteX61" fmla="*/ 1180333 w 1691678"/>
              <a:gd name="connsiteY61" fmla="*/ 1052917 h 1113210"/>
              <a:gd name="connsiteX62" fmla="*/ 1269582 w 1691678"/>
              <a:gd name="connsiteY62" fmla="*/ 1038820 h 1113210"/>
              <a:gd name="connsiteX63" fmla="*/ 1304063 w 1691678"/>
              <a:gd name="connsiteY63" fmla="*/ 1058537 h 1113210"/>
              <a:gd name="connsiteX64" fmla="*/ 1642867 w 1691678"/>
              <a:gd name="connsiteY64" fmla="*/ 1058537 h 1113210"/>
              <a:gd name="connsiteX65" fmla="*/ 1680681 w 1691678"/>
              <a:gd name="connsiteY65" fmla="*/ 1020723 h 1113210"/>
              <a:gd name="connsiteX66" fmla="*/ 1680681 w 1691678"/>
              <a:gd name="connsiteY66" fmla="*/ 591431 h 1113210"/>
              <a:gd name="connsiteX67" fmla="*/ 1629532 w 1691678"/>
              <a:gd name="connsiteY67" fmla="*/ 453795 h 1113210"/>
              <a:gd name="connsiteX68" fmla="*/ 1610101 w 1691678"/>
              <a:gd name="connsiteY68" fmla="*/ 381405 h 1113210"/>
              <a:gd name="connsiteX69" fmla="*/ 1605053 w 1691678"/>
              <a:gd name="connsiteY69" fmla="*/ 372928 h 1113210"/>
              <a:gd name="connsiteX70" fmla="*/ 1633247 w 1691678"/>
              <a:gd name="connsiteY70" fmla="*/ 331399 h 1113210"/>
              <a:gd name="connsiteX71" fmla="*/ 1670490 w 1691678"/>
              <a:gd name="connsiteY71" fmla="*/ 274630 h 1113210"/>
              <a:gd name="connsiteX72" fmla="*/ 1340925 w 1691678"/>
              <a:gd name="connsiteY72" fmla="*/ 326731 h 1113210"/>
              <a:gd name="connsiteX73" fmla="*/ 1322160 w 1691678"/>
              <a:gd name="connsiteY73" fmla="*/ 256532 h 1113210"/>
              <a:gd name="connsiteX74" fmla="*/ 1348735 w 1691678"/>
              <a:gd name="connsiteY74" fmla="*/ 157472 h 1113210"/>
              <a:gd name="connsiteX75" fmla="*/ 1359308 w 1691678"/>
              <a:gd name="connsiteY75" fmla="*/ 125849 h 1113210"/>
              <a:gd name="connsiteX76" fmla="*/ 1408076 w 1691678"/>
              <a:gd name="connsiteY76" fmla="*/ 94131 h 1113210"/>
              <a:gd name="connsiteX77" fmla="*/ 1416172 w 1691678"/>
              <a:gd name="connsiteY77" fmla="*/ 171569 h 1113210"/>
              <a:gd name="connsiteX78" fmla="*/ 1472846 w 1691678"/>
              <a:gd name="connsiteY78" fmla="*/ 222814 h 1113210"/>
              <a:gd name="connsiteX79" fmla="*/ 1504945 w 1691678"/>
              <a:gd name="connsiteY79" fmla="*/ 222814 h 1113210"/>
              <a:gd name="connsiteX80" fmla="*/ 1549617 w 1691678"/>
              <a:gd name="connsiteY80" fmla="*/ 274820 h 1113210"/>
              <a:gd name="connsiteX81" fmla="*/ 1549617 w 1691678"/>
              <a:gd name="connsiteY81" fmla="*/ 389025 h 1113210"/>
              <a:gd name="connsiteX82" fmla="*/ 1444176 w 1691678"/>
              <a:gd name="connsiteY82" fmla="*/ 424648 h 1113210"/>
              <a:gd name="connsiteX83" fmla="*/ 1444176 w 1691678"/>
              <a:gd name="connsiteY83" fmla="*/ 415790 h 1113210"/>
              <a:gd name="connsiteX84" fmla="*/ 1425983 w 1691678"/>
              <a:gd name="connsiteY84" fmla="*/ 394454 h 1113210"/>
              <a:gd name="connsiteX85" fmla="*/ 1341115 w 1691678"/>
              <a:gd name="connsiteY85" fmla="*/ 326636 h 1113210"/>
              <a:gd name="connsiteX86" fmla="*/ 1339496 w 1691678"/>
              <a:gd name="connsiteY86" fmla="*/ 591431 h 1113210"/>
              <a:gd name="connsiteX87" fmla="*/ 1340734 w 1691678"/>
              <a:gd name="connsiteY87" fmla="*/ 588574 h 1113210"/>
              <a:gd name="connsiteX88" fmla="*/ 1368357 w 1691678"/>
              <a:gd name="connsiteY88" fmla="*/ 542758 h 1113210"/>
              <a:gd name="connsiteX89" fmla="*/ 1393407 w 1691678"/>
              <a:gd name="connsiteY89" fmla="*/ 592003 h 1113210"/>
              <a:gd name="connsiteX90" fmla="*/ 1333019 w 1691678"/>
              <a:gd name="connsiteY90" fmla="*/ 708493 h 1113210"/>
              <a:gd name="connsiteX91" fmla="*/ 1321017 w 1691678"/>
              <a:gd name="connsiteY91" fmla="*/ 708493 h 1113210"/>
              <a:gd name="connsiteX92" fmla="*/ 1339591 w 1691678"/>
              <a:gd name="connsiteY92" fmla="*/ 591431 h 1113210"/>
              <a:gd name="connsiteX93" fmla="*/ 1413791 w 1691678"/>
              <a:gd name="connsiteY93" fmla="*/ 548854 h 1113210"/>
              <a:gd name="connsiteX94" fmla="*/ 1382263 w 1691678"/>
              <a:gd name="connsiteY94" fmla="*/ 486942 h 1113210"/>
              <a:gd name="connsiteX95" fmla="*/ 1579050 w 1691678"/>
              <a:gd name="connsiteY95" fmla="*/ 411409 h 1113210"/>
              <a:gd name="connsiteX96" fmla="*/ 1592670 w 1691678"/>
              <a:gd name="connsiteY96" fmla="*/ 462272 h 1113210"/>
              <a:gd name="connsiteX97" fmla="*/ 1413886 w 1691678"/>
              <a:gd name="connsiteY97" fmla="*/ 548854 h 1113210"/>
              <a:gd name="connsiteX98" fmla="*/ 425953 w 1691678"/>
              <a:gd name="connsiteY98" fmla="*/ 755737 h 1113210"/>
              <a:gd name="connsiteX99" fmla="*/ 385853 w 1691678"/>
              <a:gd name="connsiteY99" fmla="*/ 572953 h 1113210"/>
              <a:gd name="connsiteX100" fmla="*/ 385567 w 1691678"/>
              <a:gd name="connsiteY100" fmla="*/ 572286 h 1113210"/>
              <a:gd name="connsiteX101" fmla="*/ 349753 w 1691678"/>
              <a:gd name="connsiteY101" fmla="*/ 491895 h 1113210"/>
              <a:gd name="connsiteX102" fmla="*/ 353087 w 1691678"/>
              <a:gd name="connsiteY102" fmla="*/ 485418 h 1113210"/>
              <a:gd name="connsiteX103" fmla="*/ 353849 w 1691678"/>
              <a:gd name="connsiteY103" fmla="*/ 470083 h 1113210"/>
              <a:gd name="connsiteX104" fmla="*/ 342990 w 1691678"/>
              <a:gd name="connsiteY104" fmla="*/ 459224 h 1113210"/>
              <a:gd name="connsiteX105" fmla="*/ 291270 w 1691678"/>
              <a:gd name="connsiteY105" fmla="*/ 439317 h 1113210"/>
              <a:gd name="connsiteX106" fmla="*/ 291270 w 1691678"/>
              <a:gd name="connsiteY106" fmla="*/ 433697 h 1113210"/>
              <a:gd name="connsiteX107" fmla="*/ 392901 w 1691678"/>
              <a:gd name="connsiteY107" fmla="*/ 337876 h 1113210"/>
              <a:gd name="connsiteX108" fmla="*/ 413190 w 1691678"/>
              <a:gd name="connsiteY108" fmla="*/ 262152 h 1113210"/>
              <a:gd name="connsiteX109" fmla="*/ 413190 w 1691678"/>
              <a:gd name="connsiteY109" fmla="*/ 251008 h 1113210"/>
              <a:gd name="connsiteX110" fmla="*/ 385091 w 1691678"/>
              <a:gd name="connsiteY110" fmla="*/ 146328 h 1113210"/>
              <a:gd name="connsiteX111" fmla="*/ 357945 w 1691678"/>
              <a:gd name="connsiteY111" fmla="*/ 81463 h 1113210"/>
              <a:gd name="connsiteX112" fmla="*/ 364041 w 1691678"/>
              <a:gd name="connsiteY112" fmla="*/ 66318 h 1113210"/>
              <a:gd name="connsiteX113" fmla="*/ 350134 w 1691678"/>
              <a:gd name="connsiteY113" fmla="*/ 42791 h 1113210"/>
              <a:gd name="connsiteX114" fmla="*/ 278125 w 1691678"/>
              <a:gd name="connsiteY114" fmla="*/ 15169 h 1113210"/>
              <a:gd name="connsiteX115" fmla="*/ 204116 w 1691678"/>
              <a:gd name="connsiteY115" fmla="*/ 500 h 1113210"/>
              <a:gd name="connsiteX116" fmla="*/ 172683 w 1691678"/>
              <a:gd name="connsiteY116" fmla="*/ 500 h 1113210"/>
              <a:gd name="connsiteX117" fmla="*/ 39048 w 1691678"/>
              <a:gd name="connsiteY117" fmla="*/ 68985 h 1113210"/>
              <a:gd name="connsiteX118" fmla="*/ 3900 w 1691678"/>
              <a:gd name="connsiteY118" fmla="*/ 222147 h 1113210"/>
              <a:gd name="connsiteX119" fmla="*/ 21426 w 1691678"/>
              <a:gd name="connsiteY119" fmla="*/ 273487 h 1113210"/>
              <a:gd name="connsiteX120" fmla="*/ 57717 w 1691678"/>
              <a:gd name="connsiteY120" fmla="*/ 324160 h 1113210"/>
              <a:gd name="connsiteX121" fmla="*/ 89340 w 1691678"/>
              <a:gd name="connsiteY121" fmla="*/ 370927 h 1113210"/>
              <a:gd name="connsiteX122" fmla="*/ 82101 w 1691678"/>
              <a:gd name="connsiteY122" fmla="*/ 381310 h 1113210"/>
              <a:gd name="connsiteX123" fmla="*/ 62670 w 1691678"/>
              <a:gd name="connsiteY123" fmla="*/ 453700 h 1113210"/>
              <a:gd name="connsiteX124" fmla="*/ 11520 w 1691678"/>
              <a:gd name="connsiteY124" fmla="*/ 591336 h 1113210"/>
              <a:gd name="connsiteX125" fmla="*/ 11520 w 1691678"/>
              <a:gd name="connsiteY125" fmla="*/ 1020818 h 1113210"/>
              <a:gd name="connsiteX126" fmla="*/ 49335 w 1691678"/>
              <a:gd name="connsiteY126" fmla="*/ 1058632 h 1113210"/>
              <a:gd name="connsiteX127" fmla="*/ 388520 w 1691678"/>
              <a:gd name="connsiteY127" fmla="*/ 1058632 h 1113210"/>
              <a:gd name="connsiteX128" fmla="*/ 426334 w 1691678"/>
              <a:gd name="connsiteY128" fmla="*/ 1020818 h 1113210"/>
              <a:gd name="connsiteX129" fmla="*/ 426334 w 1691678"/>
              <a:gd name="connsiteY129" fmla="*/ 997006 h 1113210"/>
              <a:gd name="connsiteX130" fmla="*/ 451004 w 1691678"/>
              <a:gd name="connsiteY130" fmla="*/ 978337 h 1113210"/>
              <a:gd name="connsiteX131" fmla="*/ 638075 w 1691678"/>
              <a:gd name="connsiteY131" fmla="*/ 791266 h 1113210"/>
              <a:gd name="connsiteX132" fmla="*/ 514250 w 1691678"/>
              <a:gd name="connsiteY132" fmla="*/ 667441 h 1113210"/>
              <a:gd name="connsiteX133" fmla="*/ 426048 w 1691678"/>
              <a:gd name="connsiteY133" fmla="*/ 755642 h 1113210"/>
              <a:gd name="connsiteX134" fmla="*/ 142584 w 1691678"/>
              <a:gd name="connsiteY134" fmla="*/ 274820 h 1113210"/>
              <a:gd name="connsiteX135" fmla="*/ 187257 w 1691678"/>
              <a:gd name="connsiteY135" fmla="*/ 222814 h 1113210"/>
              <a:gd name="connsiteX136" fmla="*/ 219356 w 1691678"/>
              <a:gd name="connsiteY136" fmla="*/ 222814 h 1113210"/>
              <a:gd name="connsiteX137" fmla="*/ 273553 w 1691678"/>
              <a:gd name="connsiteY137" fmla="*/ 194715 h 1113210"/>
              <a:gd name="connsiteX138" fmla="*/ 329465 w 1691678"/>
              <a:gd name="connsiteY138" fmla="*/ 118896 h 1113210"/>
              <a:gd name="connsiteX139" fmla="*/ 343467 w 1691678"/>
              <a:gd name="connsiteY139" fmla="*/ 157472 h 1113210"/>
              <a:gd name="connsiteX140" fmla="*/ 370041 w 1691678"/>
              <a:gd name="connsiteY140" fmla="*/ 256627 h 1113210"/>
              <a:gd name="connsiteX141" fmla="*/ 351277 w 1691678"/>
              <a:gd name="connsiteY141" fmla="*/ 326827 h 1113210"/>
              <a:gd name="connsiteX142" fmla="*/ 266409 w 1691678"/>
              <a:gd name="connsiteY142" fmla="*/ 394645 h 1113210"/>
              <a:gd name="connsiteX143" fmla="*/ 248217 w 1691678"/>
              <a:gd name="connsiteY143" fmla="*/ 415981 h 1113210"/>
              <a:gd name="connsiteX144" fmla="*/ 248217 w 1691678"/>
              <a:gd name="connsiteY144" fmla="*/ 422839 h 1113210"/>
              <a:gd name="connsiteX145" fmla="*/ 142775 w 1691678"/>
              <a:gd name="connsiteY145" fmla="*/ 382357 h 1113210"/>
              <a:gd name="connsiteX146" fmla="*/ 142775 w 1691678"/>
              <a:gd name="connsiteY146" fmla="*/ 275011 h 1113210"/>
              <a:gd name="connsiteX147" fmla="*/ 309843 w 1691678"/>
              <a:gd name="connsiteY147" fmla="*/ 486847 h 1113210"/>
              <a:gd name="connsiteX148" fmla="*/ 278316 w 1691678"/>
              <a:gd name="connsiteY148" fmla="*/ 548759 h 1113210"/>
              <a:gd name="connsiteX149" fmla="*/ 99531 w 1691678"/>
              <a:gd name="connsiteY149" fmla="*/ 462177 h 1113210"/>
              <a:gd name="connsiteX150" fmla="*/ 113152 w 1691678"/>
              <a:gd name="connsiteY150" fmla="*/ 411313 h 1113210"/>
              <a:gd name="connsiteX151" fmla="*/ 309939 w 1691678"/>
              <a:gd name="connsiteY151" fmla="*/ 486847 h 1113210"/>
              <a:gd name="connsiteX152" fmla="*/ 359088 w 1691678"/>
              <a:gd name="connsiteY152" fmla="*/ 708398 h 1113210"/>
              <a:gd name="connsiteX153" fmla="*/ 298699 w 1691678"/>
              <a:gd name="connsiteY153" fmla="*/ 591907 h 1113210"/>
              <a:gd name="connsiteX154" fmla="*/ 323750 w 1691678"/>
              <a:gd name="connsiteY154" fmla="*/ 542663 h 1113210"/>
              <a:gd name="connsiteX155" fmla="*/ 351372 w 1691678"/>
              <a:gd name="connsiteY155" fmla="*/ 588478 h 1113210"/>
              <a:gd name="connsiteX156" fmla="*/ 352611 w 1691678"/>
              <a:gd name="connsiteY156" fmla="*/ 591336 h 1113210"/>
              <a:gd name="connsiteX157" fmla="*/ 371184 w 1691678"/>
              <a:gd name="connsiteY157" fmla="*/ 708398 h 1113210"/>
              <a:gd name="connsiteX158" fmla="*/ 359183 w 1691678"/>
              <a:gd name="connsiteY158" fmla="*/ 708398 h 1113210"/>
              <a:gd name="connsiteX159" fmla="*/ 842958 w 1691678"/>
              <a:gd name="connsiteY159" fmla="*/ 541615 h 1113210"/>
              <a:gd name="connsiteX160" fmla="*/ 796761 w 1691678"/>
              <a:gd name="connsiteY160" fmla="*/ 495419 h 1113210"/>
              <a:gd name="connsiteX161" fmla="*/ 761614 w 1691678"/>
              <a:gd name="connsiteY161" fmla="*/ 480655 h 1113210"/>
              <a:gd name="connsiteX162" fmla="*/ 738373 w 1691678"/>
              <a:gd name="connsiteY162" fmla="*/ 486370 h 1113210"/>
              <a:gd name="connsiteX163" fmla="*/ 698940 w 1691678"/>
              <a:gd name="connsiteY163" fmla="*/ 506468 h 1113210"/>
              <a:gd name="connsiteX164" fmla="*/ 675984 w 1691678"/>
              <a:gd name="connsiteY164" fmla="*/ 462653 h 1113210"/>
              <a:gd name="connsiteX165" fmla="*/ 675984 w 1691678"/>
              <a:gd name="connsiteY165" fmla="*/ 462653 h 1113210"/>
              <a:gd name="connsiteX166" fmla="*/ 665031 w 1691678"/>
              <a:gd name="connsiteY166" fmla="*/ 454652 h 1113210"/>
              <a:gd name="connsiteX167" fmla="*/ 642837 w 1691678"/>
              <a:gd name="connsiteY167" fmla="*/ 447413 h 1113210"/>
              <a:gd name="connsiteX168" fmla="*/ 633027 w 1691678"/>
              <a:gd name="connsiteY168" fmla="*/ 448747 h 1113210"/>
              <a:gd name="connsiteX169" fmla="*/ 608262 w 1691678"/>
              <a:gd name="connsiteY169" fmla="*/ 469892 h 1113210"/>
              <a:gd name="connsiteX170" fmla="*/ 567971 w 1691678"/>
              <a:gd name="connsiteY170" fmla="*/ 560475 h 1113210"/>
              <a:gd name="connsiteX171" fmla="*/ 555112 w 1691678"/>
              <a:gd name="connsiteY171" fmla="*/ 618577 h 1113210"/>
              <a:gd name="connsiteX172" fmla="*/ 578163 w 1691678"/>
              <a:gd name="connsiteY172" fmla="*/ 677918 h 1113210"/>
              <a:gd name="connsiteX173" fmla="*/ 614167 w 1691678"/>
              <a:gd name="connsiteY173" fmla="*/ 713923 h 1113210"/>
              <a:gd name="connsiteX174" fmla="*/ 655791 w 1691678"/>
              <a:gd name="connsiteY174" fmla="*/ 731544 h 1113210"/>
              <a:gd name="connsiteX175" fmla="*/ 675794 w 1691678"/>
              <a:gd name="connsiteY175" fmla="*/ 728305 h 1113210"/>
              <a:gd name="connsiteX176" fmla="*/ 686271 w 1691678"/>
              <a:gd name="connsiteY176" fmla="*/ 724876 h 1113210"/>
              <a:gd name="connsiteX177" fmla="*/ 724562 w 1691678"/>
              <a:gd name="connsiteY177" fmla="*/ 712494 h 1113210"/>
              <a:gd name="connsiteX178" fmla="*/ 766853 w 1691678"/>
              <a:gd name="connsiteY178" fmla="*/ 685919 h 1113210"/>
              <a:gd name="connsiteX179" fmla="*/ 767329 w 1691678"/>
              <a:gd name="connsiteY179" fmla="*/ 685443 h 1113210"/>
              <a:gd name="connsiteX180" fmla="*/ 843148 w 1691678"/>
              <a:gd name="connsiteY180" fmla="*/ 609624 h 1113210"/>
              <a:gd name="connsiteX181" fmla="*/ 857245 w 1691678"/>
              <a:gd name="connsiteY181" fmla="*/ 575620 h 1113210"/>
              <a:gd name="connsiteX182" fmla="*/ 843148 w 1691678"/>
              <a:gd name="connsiteY182" fmla="*/ 541615 h 1113210"/>
              <a:gd name="connsiteX183" fmla="*/ 816192 w 1691678"/>
              <a:gd name="connsiteY183" fmla="*/ 582859 h 1113210"/>
              <a:gd name="connsiteX184" fmla="*/ 740373 w 1691678"/>
              <a:gd name="connsiteY184" fmla="*/ 658678 h 1113210"/>
              <a:gd name="connsiteX185" fmla="*/ 712751 w 1691678"/>
              <a:gd name="connsiteY185" fmla="*/ 676489 h 1113210"/>
              <a:gd name="connsiteX186" fmla="*/ 663983 w 1691678"/>
              <a:gd name="connsiteY186" fmla="*/ 692301 h 1113210"/>
              <a:gd name="connsiteX187" fmla="*/ 655601 w 1691678"/>
              <a:gd name="connsiteY187" fmla="*/ 693730 h 1113210"/>
              <a:gd name="connsiteX188" fmla="*/ 640742 w 1691678"/>
              <a:gd name="connsiteY188" fmla="*/ 687157 h 1113210"/>
              <a:gd name="connsiteX189" fmla="*/ 604737 w 1691678"/>
              <a:gd name="connsiteY189" fmla="*/ 651153 h 1113210"/>
              <a:gd name="connsiteX190" fmla="*/ 592831 w 1691678"/>
              <a:gd name="connsiteY190" fmla="*/ 618482 h 1113210"/>
              <a:gd name="connsiteX191" fmla="*/ 602451 w 1691678"/>
              <a:gd name="connsiteY191" fmla="*/ 575715 h 1113210"/>
              <a:gd name="connsiteX192" fmla="*/ 642742 w 1691678"/>
              <a:gd name="connsiteY192" fmla="*/ 485227 h 1113210"/>
              <a:gd name="connsiteX193" fmla="*/ 653696 w 1691678"/>
              <a:gd name="connsiteY193" fmla="*/ 493133 h 1113210"/>
              <a:gd name="connsiteX194" fmla="*/ 661125 w 1691678"/>
              <a:gd name="connsiteY194" fmla="*/ 507706 h 1113210"/>
              <a:gd name="connsiteX195" fmla="*/ 661125 w 1691678"/>
              <a:gd name="connsiteY195" fmla="*/ 550283 h 1113210"/>
              <a:gd name="connsiteX196" fmla="*/ 663507 w 1691678"/>
              <a:gd name="connsiteY196" fmla="*/ 552664 h 1113210"/>
              <a:gd name="connsiteX197" fmla="*/ 676937 w 1691678"/>
              <a:gd name="connsiteY197" fmla="*/ 557998 h 1113210"/>
              <a:gd name="connsiteX198" fmla="*/ 683985 w 1691678"/>
              <a:gd name="connsiteY198" fmla="*/ 556379 h 1113210"/>
              <a:gd name="connsiteX199" fmla="*/ 755423 w 1691678"/>
              <a:gd name="connsiteY199" fmla="*/ 519994 h 1113210"/>
              <a:gd name="connsiteX200" fmla="*/ 761519 w 1691678"/>
              <a:gd name="connsiteY200" fmla="*/ 518374 h 1113210"/>
              <a:gd name="connsiteX201" fmla="*/ 769901 w 1691678"/>
              <a:gd name="connsiteY201" fmla="*/ 522089 h 1113210"/>
              <a:gd name="connsiteX202" fmla="*/ 816097 w 1691678"/>
              <a:gd name="connsiteY202" fmla="*/ 568285 h 1113210"/>
              <a:gd name="connsiteX203" fmla="*/ 816097 w 1691678"/>
              <a:gd name="connsiteY203" fmla="*/ 582859 h 111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91678" h="1113210">
                <a:moveTo>
                  <a:pt x="1121183" y="923568"/>
                </a:moveTo>
                <a:cubicBezTo>
                  <a:pt x="1119849" y="914995"/>
                  <a:pt x="1115563" y="907185"/>
                  <a:pt x="1109086" y="901375"/>
                </a:cubicBezTo>
                <a:cubicBezTo>
                  <a:pt x="1102133" y="895088"/>
                  <a:pt x="1094989" y="889278"/>
                  <a:pt x="1088988" y="884896"/>
                </a:cubicBezTo>
                <a:cubicBezTo>
                  <a:pt x="1072986" y="873276"/>
                  <a:pt x="1060699" y="866704"/>
                  <a:pt x="1034410" y="861179"/>
                </a:cubicBezTo>
                <a:cubicBezTo>
                  <a:pt x="1024695" y="859084"/>
                  <a:pt x="964116" y="846225"/>
                  <a:pt x="937541" y="840605"/>
                </a:cubicBezTo>
                <a:cubicBezTo>
                  <a:pt x="934969" y="840034"/>
                  <a:pt x="932302" y="839748"/>
                  <a:pt x="929635" y="839748"/>
                </a:cubicBezTo>
                <a:cubicBezTo>
                  <a:pt x="921063" y="839748"/>
                  <a:pt x="912681" y="842701"/>
                  <a:pt x="905823" y="848130"/>
                </a:cubicBezTo>
                <a:cubicBezTo>
                  <a:pt x="896964" y="855274"/>
                  <a:pt x="891821" y="866132"/>
                  <a:pt x="891821" y="877467"/>
                </a:cubicBezTo>
                <a:cubicBezTo>
                  <a:pt x="891821" y="884230"/>
                  <a:pt x="891821" y="888325"/>
                  <a:pt x="891821" y="891088"/>
                </a:cubicBezTo>
                <a:lnTo>
                  <a:pt x="891821" y="891088"/>
                </a:lnTo>
                <a:cubicBezTo>
                  <a:pt x="891821" y="909852"/>
                  <a:pt x="899060" y="924330"/>
                  <a:pt x="913728" y="935474"/>
                </a:cubicBezTo>
                <a:lnTo>
                  <a:pt x="874295" y="955572"/>
                </a:lnTo>
                <a:cubicBezTo>
                  <a:pt x="854483" y="965668"/>
                  <a:pt x="843815" y="986338"/>
                  <a:pt x="847339" y="1008150"/>
                </a:cubicBezTo>
                <a:lnTo>
                  <a:pt x="857531" y="1072634"/>
                </a:lnTo>
                <a:cubicBezTo>
                  <a:pt x="861246" y="1096161"/>
                  <a:pt x="881248" y="1113211"/>
                  <a:pt x="904965" y="1113211"/>
                </a:cubicBezTo>
                <a:cubicBezTo>
                  <a:pt x="907442" y="1113211"/>
                  <a:pt x="910014" y="1113020"/>
                  <a:pt x="912490" y="1112639"/>
                </a:cubicBezTo>
                <a:cubicBezTo>
                  <a:pt x="939351" y="1108353"/>
                  <a:pt x="1010788" y="1097113"/>
                  <a:pt x="1018313" y="1095875"/>
                </a:cubicBezTo>
                <a:cubicBezTo>
                  <a:pt x="1043554" y="1091875"/>
                  <a:pt x="1056984" y="1079683"/>
                  <a:pt x="1069367" y="1062633"/>
                </a:cubicBezTo>
                <a:cubicBezTo>
                  <a:pt x="1072510" y="1058251"/>
                  <a:pt x="1089846" y="1034439"/>
                  <a:pt x="1106324" y="1011674"/>
                </a:cubicBezTo>
                <a:lnTo>
                  <a:pt x="1108324" y="1009007"/>
                </a:lnTo>
                <a:cubicBezTo>
                  <a:pt x="1115373" y="999292"/>
                  <a:pt x="1129946" y="979289"/>
                  <a:pt x="1125088" y="948904"/>
                </a:cubicBezTo>
                <a:lnTo>
                  <a:pt x="1121088" y="923473"/>
                </a:lnTo>
                <a:close/>
                <a:moveTo>
                  <a:pt x="1077844" y="986814"/>
                </a:moveTo>
                <a:cubicBezTo>
                  <a:pt x="1060794" y="1010341"/>
                  <a:pt x="1042125" y="1035963"/>
                  <a:pt x="1038887" y="1040440"/>
                </a:cubicBezTo>
                <a:cubicBezTo>
                  <a:pt x="1029648" y="1053203"/>
                  <a:pt x="1023837" y="1056727"/>
                  <a:pt x="1012503" y="1058537"/>
                </a:cubicBezTo>
                <a:cubicBezTo>
                  <a:pt x="1004978" y="1059680"/>
                  <a:pt x="933445" y="1071015"/>
                  <a:pt x="906585" y="1075301"/>
                </a:cubicBezTo>
                <a:cubicBezTo>
                  <a:pt x="906013" y="1075301"/>
                  <a:pt x="905537" y="1075396"/>
                  <a:pt x="904965" y="1075396"/>
                </a:cubicBezTo>
                <a:cubicBezTo>
                  <a:pt x="900012" y="1075396"/>
                  <a:pt x="895631" y="1071777"/>
                  <a:pt x="894774" y="1066729"/>
                </a:cubicBezTo>
                <a:lnTo>
                  <a:pt x="884582" y="1002244"/>
                </a:lnTo>
                <a:cubicBezTo>
                  <a:pt x="883629" y="996339"/>
                  <a:pt x="886392" y="991767"/>
                  <a:pt x="891345" y="989195"/>
                </a:cubicBezTo>
                <a:lnTo>
                  <a:pt x="962782" y="952810"/>
                </a:lnTo>
                <a:cubicBezTo>
                  <a:pt x="970307" y="949000"/>
                  <a:pt x="972688" y="939760"/>
                  <a:pt x="971831" y="934045"/>
                </a:cubicBezTo>
                <a:lnTo>
                  <a:pt x="971259" y="930712"/>
                </a:lnTo>
                <a:lnTo>
                  <a:pt x="936874" y="905661"/>
                </a:lnTo>
                <a:cubicBezTo>
                  <a:pt x="931635" y="901851"/>
                  <a:pt x="929445" y="898422"/>
                  <a:pt x="929445" y="891088"/>
                </a:cubicBezTo>
                <a:cubicBezTo>
                  <a:pt x="929445" y="891088"/>
                  <a:pt x="929445" y="886579"/>
                  <a:pt x="929445" y="877562"/>
                </a:cubicBezTo>
                <a:cubicBezTo>
                  <a:pt x="956019" y="883182"/>
                  <a:pt x="1016598" y="896136"/>
                  <a:pt x="1026314" y="898136"/>
                </a:cubicBezTo>
                <a:cubicBezTo>
                  <a:pt x="1046412" y="902422"/>
                  <a:pt x="1053936" y="906328"/>
                  <a:pt x="1066605" y="915472"/>
                </a:cubicBezTo>
                <a:cubicBezTo>
                  <a:pt x="1070796" y="918520"/>
                  <a:pt x="1076892" y="923377"/>
                  <a:pt x="1083654" y="929473"/>
                </a:cubicBezTo>
                <a:lnTo>
                  <a:pt x="1087655" y="954905"/>
                </a:lnTo>
                <a:cubicBezTo>
                  <a:pt x="1090036" y="969859"/>
                  <a:pt x="1083369" y="978908"/>
                  <a:pt x="1077654" y="986814"/>
                </a:cubicBezTo>
                <a:close/>
                <a:moveTo>
                  <a:pt x="1670490" y="274534"/>
                </a:moveTo>
                <a:cubicBezTo>
                  <a:pt x="1679443" y="254437"/>
                  <a:pt x="1682967" y="243673"/>
                  <a:pt x="1687539" y="222147"/>
                </a:cubicBezTo>
                <a:cubicBezTo>
                  <a:pt x="1698969" y="168331"/>
                  <a:pt x="1686396" y="110990"/>
                  <a:pt x="1653916" y="68604"/>
                </a:cubicBezTo>
                <a:cubicBezTo>
                  <a:pt x="1622484" y="27551"/>
                  <a:pt x="1574668" y="3453"/>
                  <a:pt x="1519423" y="500"/>
                </a:cubicBezTo>
                <a:cubicBezTo>
                  <a:pt x="1506564" y="-167"/>
                  <a:pt x="1495515" y="-167"/>
                  <a:pt x="1482657" y="500"/>
                </a:cubicBezTo>
                <a:cubicBezTo>
                  <a:pt x="1386835" y="5548"/>
                  <a:pt x="1332638" y="50506"/>
                  <a:pt x="1307016" y="146233"/>
                </a:cubicBezTo>
                <a:lnTo>
                  <a:pt x="1278917" y="250912"/>
                </a:lnTo>
                <a:cubicBezTo>
                  <a:pt x="1277964" y="254532"/>
                  <a:pt x="1277964" y="258437"/>
                  <a:pt x="1278917" y="262057"/>
                </a:cubicBezTo>
                <a:lnTo>
                  <a:pt x="1299205" y="337780"/>
                </a:lnTo>
                <a:cubicBezTo>
                  <a:pt x="1313683" y="391882"/>
                  <a:pt x="1343687" y="420553"/>
                  <a:pt x="1400837" y="433602"/>
                </a:cubicBezTo>
                <a:lnTo>
                  <a:pt x="1400837" y="439222"/>
                </a:lnTo>
                <a:lnTo>
                  <a:pt x="1349116" y="459129"/>
                </a:lnTo>
                <a:cubicBezTo>
                  <a:pt x="1344068" y="461034"/>
                  <a:pt x="1340163" y="465034"/>
                  <a:pt x="1338258" y="469987"/>
                </a:cubicBezTo>
                <a:cubicBezTo>
                  <a:pt x="1336353" y="474940"/>
                  <a:pt x="1336638" y="480560"/>
                  <a:pt x="1339020" y="485323"/>
                </a:cubicBezTo>
                <a:lnTo>
                  <a:pt x="1342353" y="491800"/>
                </a:lnTo>
                <a:lnTo>
                  <a:pt x="1306539" y="572191"/>
                </a:lnTo>
                <a:cubicBezTo>
                  <a:pt x="1306539" y="572191"/>
                  <a:pt x="1306349" y="572667"/>
                  <a:pt x="1306254" y="572857"/>
                </a:cubicBezTo>
                <a:cubicBezTo>
                  <a:pt x="1285775" y="618101"/>
                  <a:pt x="1268249" y="677632"/>
                  <a:pt x="1266153" y="755642"/>
                </a:cubicBezTo>
                <a:cubicBezTo>
                  <a:pt x="1266058" y="759357"/>
                  <a:pt x="1266058" y="807649"/>
                  <a:pt x="1266153" y="862036"/>
                </a:cubicBezTo>
                <a:lnTo>
                  <a:pt x="1152901" y="879943"/>
                </a:lnTo>
                <a:lnTo>
                  <a:pt x="1180333" y="1052917"/>
                </a:lnTo>
                <a:lnTo>
                  <a:pt x="1269582" y="1038820"/>
                </a:lnTo>
                <a:cubicBezTo>
                  <a:pt x="1274916" y="1051679"/>
                  <a:pt x="1286537" y="1058537"/>
                  <a:pt x="1304063" y="1058537"/>
                </a:cubicBezTo>
                <a:lnTo>
                  <a:pt x="1642867" y="1058537"/>
                </a:lnTo>
                <a:cubicBezTo>
                  <a:pt x="1667346" y="1058537"/>
                  <a:pt x="1680681" y="1045202"/>
                  <a:pt x="1680681" y="1020723"/>
                </a:cubicBezTo>
                <a:lnTo>
                  <a:pt x="1680681" y="591431"/>
                </a:lnTo>
                <a:cubicBezTo>
                  <a:pt x="1680681" y="532757"/>
                  <a:pt x="1661822" y="484370"/>
                  <a:pt x="1629532" y="453795"/>
                </a:cubicBezTo>
                <a:lnTo>
                  <a:pt x="1610101" y="381405"/>
                </a:lnTo>
                <a:cubicBezTo>
                  <a:pt x="1609244" y="378071"/>
                  <a:pt x="1607434" y="375214"/>
                  <a:pt x="1605053" y="372928"/>
                </a:cubicBezTo>
                <a:cubicBezTo>
                  <a:pt x="1612482" y="357116"/>
                  <a:pt x="1622484" y="344734"/>
                  <a:pt x="1633247" y="331399"/>
                </a:cubicBezTo>
                <a:cubicBezTo>
                  <a:pt x="1645725" y="315968"/>
                  <a:pt x="1659917" y="298442"/>
                  <a:pt x="1670490" y="274630"/>
                </a:cubicBezTo>
                <a:close/>
                <a:moveTo>
                  <a:pt x="1340925" y="326731"/>
                </a:moveTo>
                <a:lnTo>
                  <a:pt x="1322160" y="256532"/>
                </a:lnTo>
                <a:lnTo>
                  <a:pt x="1348735" y="157472"/>
                </a:lnTo>
                <a:cubicBezTo>
                  <a:pt x="1351878" y="145947"/>
                  <a:pt x="1355403" y="135469"/>
                  <a:pt x="1359308" y="125849"/>
                </a:cubicBezTo>
                <a:lnTo>
                  <a:pt x="1408076" y="94131"/>
                </a:lnTo>
                <a:cubicBezTo>
                  <a:pt x="1410076" y="113562"/>
                  <a:pt x="1412934" y="140041"/>
                  <a:pt x="1416172" y="171569"/>
                </a:cubicBezTo>
                <a:cubicBezTo>
                  <a:pt x="1419696" y="205288"/>
                  <a:pt x="1437413" y="222814"/>
                  <a:pt x="1472846" y="222814"/>
                </a:cubicBezTo>
                <a:lnTo>
                  <a:pt x="1504945" y="222814"/>
                </a:lnTo>
                <a:cubicBezTo>
                  <a:pt x="1534949" y="222814"/>
                  <a:pt x="1549617" y="238339"/>
                  <a:pt x="1549617" y="274820"/>
                </a:cubicBezTo>
                <a:lnTo>
                  <a:pt x="1549617" y="389025"/>
                </a:lnTo>
                <a:lnTo>
                  <a:pt x="1444176" y="424648"/>
                </a:lnTo>
                <a:lnTo>
                  <a:pt x="1444176" y="415790"/>
                </a:lnTo>
                <a:cubicBezTo>
                  <a:pt x="1444176" y="405122"/>
                  <a:pt x="1436460" y="396073"/>
                  <a:pt x="1425983" y="394454"/>
                </a:cubicBezTo>
                <a:cubicBezTo>
                  <a:pt x="1367023" y="385120"/>
                  <a:pt x="1351212" y="364260"/>
                  <a:pt x="1341115" y="326636"/>
                </a:cubicBezTo>
                <a:close/>
                <a:moveTo>
                  <a:pt x="1339496" y="591431"/>
                </a:moveTo>
                <a:cubicBezTo>
                  <a:pt x="1339877" y="590479"/>
                  <a:pt x="1340258" y="589526"/>
                  <a:pt x="1340734" y="588574"/>
                </a:cubicBezTo>
                <a:cubicBezTo>
                  <a:pt x="1348449" y="571524"/>
                  <a:pt x="1357689" y="556189"/>
                  <a:pt x="1368357" y="542758"/>
                </a:cubicBezTo>
                <a:lnTo>
                  <a:pt x="1393407" y="592003"/>
                </a:lnTo>
                <a:cubicBezTo>
                  <a:pt x="1372929" y="623435"/>
                  <a:pt x="1351307" y="663916"/>
                  <a:pt x="1333019" y="708493"/>
                </a:cubicBezTo>
                <a:lnTo>
                  <a:pt x="1321017" y="708493"/>
                </a:lnTo>
                <a:lnTo>
                  <a:pt x="1339591" y="591431"/>
                </a:lnTo>
                <a:close/>
                <a:moveTo>
                  <a:pt x="1413791" y="548854"/>
                </a:moveTo>
                <a:lnTo>
                  <a:pt x="1382263" y="486942"/>
                </a:lnTo>
                <a:lnTo>
                  <a:pt x="1579050" y="411409"/>
                </a:lnTo>
                <a:lnTo>
                  <a:pt x="1592670" y="462272"/>
                </a:lnTo>
                <a:cubicBezTo>
                  <a:pt x="1536282" y="463415"/>
                  <a:pt x="1471322" y="487513"/>
                  <a:pt x="1413886" y="548854"/>
                </a:cubicBezTo>
                <a:close/>
                <a:moveTo>
                  <a:pt x="425953" y="755737"/>
                </a:moveTo>
                <a:cubicBezTo>
                  <a:pt x="423953" y="677728"/>
                  <a:pt x="406332" y="618196"/>
                  <a:pt x="385853" y="572953"/>
                </a:cubicBezTo>
                <a:cubicBezTo>
                  <a:pt x="385758" y="572762"/>
                  <a:pt x="385662" y="572476"/>
                  <a:pt x="385567" y="572286"/>
                </a:cubicBezTo>
                <a:lnTo>
                  <a:pt x="349753" y="491895"/>
                </a:lnTo>
                <a:lnTo>
                  <a:pt x="353087" y="485418"/>
                </a:lnTo>
                <a:cubicBezTo>
                  <a:pt x="355563" y="480655"/>
                  <a:pt x="355849" y="475036"/>
                  <a:pt x="353849" y="470083"/>
                </a:cubicBezTo>
                <a:cubicBezTo>
                  <a:pt x="351849" y="465130"/>
                  <a:pt x="347943" y="461129"/>
                  <a:pt x="342990" y="459224"/>
                </a:cubicBezTo>
                <a:lnTo>
                  <a:pt x="291270" y="439317"/>
                </a:lnTo>
                <a:lnTo>
                  <a:pt x="291270" y="433697"/>
                </a:lnTo>
                <a:cubicBezTo>
                  <a:pt x="348420" y="420648"/>
                  <a:pt x="378423" y="391978"/>
                  <a:pt x="392901" y="337876"/>
                </a:cubicBezTo>
                <a:lnTo>
                  <a:pt x="413190" y="262152"/>
                </a:lnTo>
                <a:cubicBezTo>
                  <a:pt x="414142" y="258532"/>
                  <a:pt x="414142" y="254627"/>
                  <a:pt x="413190" y="251008"/>
                </a:cubicBezTo>
                <a:lnTo>
                  <a:pt x="385091" y="146328"/>
                </a:lnTo>
                <a:cubicBezTo>
                  <a:pt x="378423" y="121372"/>
                  <a:pt x="369375" y="99846"/>
                  <a:pt x="357945" y="81463"/>
                </a:cubicBezTo>
                <a:cubicBezTo>
                  <a:pt x="360897" y="76414"/>
                  <a:pt x="362707" y="71747"/>
                  <a:pt x="364041" y="66318"/>
                </a:cubicBezTo>
                <a:cubicBezTo>
                  <a:pt x="366231" y="57174"/>
                  <a:pt x="364231" y="48220"/>
                  <a:pt x="350134" y="42791"/>
                </a:cubicBezTo>
                <a:cubicBezTo>
                  <a:pt x="328322" y="34409"/>
                  <a:pt x="295842" y="21931"/>
                  <a:pt x="278125" y="15169"/>
                </a:cubicBezTo>
                <a:cubicBezTo>
                  <a:pt x="257265" y="7072"/>
                  <a:pt x="230976" y="1929"/>
                  <a:pt x="204116" y="500"/>
                </a:cubicBezTo>
                <a:cubicBezTo>
                  <a:pt x="191162" y="-167"/>
                  <a:pt x="185637" y="-167"/>
                  <a:pt x="172683" y="500"/>
                </a:cubicBezTo>
                <a:cubicBezTo>
                  <a:pt x="118200" y="3358"/>
                  <a:pt x="70671" y="27742"/>
                  <a:pt x="39048" y="68985"/>
                </a:cubicBezTo>
                <a:cubicBezTo>
                  <a:pt x="5805" y="112228"/>
                  <a:pt x="-7244" y="169474"/>
                  <a:pt x="3900" y="222147"/>
                </a:cubicBezTo>
                <a:cubicBezTo>
                  <a:pt x="8377" y="243292"/>
                  <a:pt x="11044" y="253294"/>
                  <a:pt x="21426" y="273487"/>
                </a:cubicBezTo>
                <a:cubicBezTo>
                  <a:pt x="32380" y="295108"/>
                  <a:pt x="45810" y="310539"/>
                  <a:pt x="57717" y="324160"/>
                </a:cubicBezTo>
                <a:cubicBezTo>
                  <a:pt x="70480" y="338828"/>
                  <a:pt x="81720" y="351877"/>
                  <a:pt x="89340" y="370927"/>
                </a:cubicBezTo>
                <a:cubicBezTo>
                  <a:pt x="85815" y="373499"/>
                  <a:pt x="83244" y="377023"/>
                  <a:pt x="82101" y="381310"/>
                </a:cubicBezTo>
                <a:lnTo>
                  <a:pt x="62670" y="453700"/>
                </a:lnTo>
                <a:cubicBezTo>
                  <a:pt x="30380" y="484275"/>
                  <a:pt x="11520" y="532662"/>
                  <a:pt x="11520" y="591336"/>
                </a:cubicBezTo>
                <a:lnTo>
                  <a:pt x="11520" y="1020818"/>
                </a:lnTo>
                <a:cubicBezTo>
                  <a:pt x="11520" y="1045297"/>
                  <a:pt x="24855" y="1058632"/>
                  <a:pt x="49335" y="1058632"/>
                </a:cubicBezTo>
                <a:lnTo>
                  <a:pt x="388520" y="1058632"/>
                </a:lnTo>
                <a:cubicBezTo>
                  <a:pt x="412999" y="1058632"/>
                  <a:pt x="426334" y="1045297"/>
                  <a:pt x="426334" y="1020818"/>
                </a:cubicBezTo>
                <a:lnTo>
                  <a:pt x="426334" y="997006"/>
                </a:lnTo>
                <a:cubicBezTo>
                  <a:pt x="435097" y="991957"/>
                  <a:pt x="443479" y="985861"/>
                  <a:pt x="451004" y="978337"/>
                </a:cubicBezTo>
                <a:lnTo>
                  <a:pt x="638075" y="791266"/>
                </a:lnTo>
                <a:lnTo>
                  <a:pt x="514250" y="667441"/>
                </a:lnTo>
                <a:lnTo>
                  <a:pt x="426048" y="755642"/>
                </a:lnTo>
                <a:close/>
                <a:moveTo>
                  <a:pt x="142584" y="274820"/>
                </a:moveTo>
                <a:cubicBezTo>
                  <a:pt x="142584" y="238339"/>
                  <a:pt x="157253" y="222814"/>
                  <a:pt x="187257" y="222814"/>
                </a:cubicBezTo>
                <a:lnTo>
                  <a:pt x="219356" y="222814"/>
                </a:lnTo>
                <a:cubicBezTo>
                  <a:pt x="244692" y="222814"/>
                  <a:pt x="259647" y="216146"/>
                  <a:pt x="273553" y="194715"/>
                </a:cubicBezTo>
                <a:cubicBezTo>
                  <a:pt x="287841" y="172807"/>
                  <a:pt x="309939" y="143661"/>
                  <a:pt x="329465" y="118896"/>
                </a:cubicBezTo>
                <a:cubicBezTo>
                  <a:pt x="334989" y="130326"/>
                  <a:pt x="339657" y="143089"/>
                  <a:pt x="343467" y="157472"/>
                </a:cubicBezTo>
                <a:lnTo>
                  <a:pt x="370041" y="256627"/>
                </a:lnTo>
                <a:lnTo>
                  <a:pt x="351277" y="326827"/>
                </a:lnTo>
                <a:cubicBezTo>
                  <a:pt x="341181" y="364450"/>
                  <a:pt x="325274" y="385310"/>
                  <a:pt x="266409" y="394645"/>
                </a:cubicBezTo>
                <a:cubicBezTo>
                  <a:pt x="255932" y="396264"/>
                  <a:pt x="248217" y="405313"/>
                  <a:pt x="248217" y="415981"/>
                </a:cubicBezTo>
                <a:lnTo>
                  <a:pt x="248217" y="422839"/>
                </a:lnTo>
                <a:lnTo>
                  <a:pt x="142775" y="382357"/>
                </a:lnTo>
                <a:lnTo>
                  <a:pt x="142775" y="275011"/>
                </a:lnTo>
                <a:close/>
                <a:moveTo>
                  <a:pt x="309843" y="486847"/>
                </a:moveTo>
                <a:lnTo>
                  <a:pt x="278316" y="548759"/>
                </a:lnTo>
                <a:cubicBezTo>
                  <a:pt x="220785" y="487418"/>
                  <a:pt x="155824" y="463320"/>
                  <a:pt x="99531" y="462177"/>
                </a:cubicBezTo>
                <a:lnTo>
                  <a:pt x="113152" y="411313"/>
                </a:lnTo>
                <a:lnTo>
                  <a:pt x="309939" y="486847"/>
                </a:lnTo>
                <a:close/>
                <a:moveTo>
                  <a:pt x="359088" y="708398"/>
                </a:moveTo>
                <a:cubicBezTo>
                  <a:pt x="340800" y="663821"/>
                  <a:pt x="319178" y="623435"/>
                  <a:pt x="298699" y="591907"/>
                </a:cubicBezTo>
                <a:lnTo>
                  <a:pt x="323750" y="542663"/>
                </a:lnTo>
                <a:cubicBezTo>
                  <a:pt x="334418" y="556093"/>
                  <a:pt x="343657" y="571429"/>
                  <a:pt x="351372" y="588478"/>
                </a:cubicBezTo>
                <a:cubicBezTo>
                  <a:pt x="351753" y="589431"/>
                  <a:pt x="352134" y="590383"/>
                  <a:pt x="352611" y="591336"/>
                </a:cubicBezTo>
                <a:lnTo>
                  <a:pt x="371184" y="708398"/>
                </a:lnTo>
                <a:lnTo>
                  <a:pt x="359183" y="708398"/>
                </a:lnTo>
                <a:close/>
                <a:moveTo>
                  <a:pt x="842958" y="541615"/>
                </a:moveTo>
                <a:lnTo>
                  <a:pt x="796761" y="495419"/>
                </a:lnTo>
                <a:cubicBezTo>
                  <a:pt x="787236" y="485894"/>
                  <a:pt x="774759" y="480655"/>
                  <a:pt x="761614" y="480655"/>
                </a:cubicBezTo>
                <a:cubicBezTo>
                  <a:pt x="753613" y="480655"/>
                  <a:pt x="745803" y="482560"/>
                  <a:pt x="738373" y="486370"/>
                </a:cubicBezTo>
                <a:lnTo>
                  <a:pt x="698940" y="506468"/>
                </a:lnTo>
                <a:cubicBezTo>
                  <a:pt x="698559" y="487990"/>
                  <a:pt x="691034" y="473702"/>
                  <a:pt x="675984" y="462653"/>
                </a:cubicBezTo>
                <a:lnTo>
                  <a:pt x="675984" y="462653"/>
                </a:lnTo>
                <a:cubicBezTo>
                  <a:pt x="673984" y="461129"/>
                  <a:pt x="670650" y="458748"/>
                  <a:pt x="665031" y="454652"/>
                </a:cubicBezTo>
                <a:cubicBezTo>
                  <a:pt x="658554" y="449890"/>
                  <a:pt x="650743" y="447413"/>
                  <a:pt x="642837" y="447413"/>
                </a:cubicBezTo>
                <a:cubicBezTo>
                  <a:pt x="639599" y="447413"/>
                  <a:pt x="636265" y="447794"/>
                  <a:pt x="633027" y="448747"/>
                </a:cubicBezTo>
                <a:cubicBezTo>
                  <a:pt x="621978" y="451699"/>
                  <a:pt x="612929" y="459510"/>
                  <a:pt x="608262" y="469892"/>
                </a:cubicBezTo>
                <a:cubicBezTo>
                  <a:pt x="597213" y="494752"/>
                  <a:pt x="572067" y="551331"/>
                  <a:pt x="567971" y="560475"/>
                </a:cubicBezTo>
                <a:cubicBezTo>
                  <a:pt x="557017" y="585049"/>
                  <a:pt x="555112" y="598765"/>
                  <a:pt x="555112" y="618577"/>
                </a:cubicBezTo>
                <a:cubicBezTo>
                  <a:pt x="555112" y="641342"/>
                  <a:pt x="563685" y="663535"/>
                  <a:pt x="578163" y="677918"/>
                </a:cubicBezTo>
                <a:lnTo>
                  <a:pt x="614167" y="713923"/>
                </a:lnTo>
                <a:cubicBezTo>
                  <a:pt x="625692" y="725448"/>
                  <a:pt x="640075" y="731544"/>
                  <a:pt x="655791" y="731544"/>
                </a:cubicBezTo>
                <a:cubicBezTo>
                  <a:pt x="662364" y="731544"/>
                  <a:pt x="669126" y="730401"/>
                  <a:pt x="675794" y="728305"/>
                </a:cubicBezTo>
                <a:lnTo>
                  <a:pt x="686271" y="724876"/>
                </a:lnTo>
                <a:cubicBezTo>
                  <a:pt x="700845" y="720114"/>
                  <a:pt x="720466" y="713732"/>
                  <a:pt x="724562" y="712494"/>
                </a:cubicBezTo>
                <a:cubicBezTo>
                  <a:pt x="746279" y="705445"/>
                  <a:pt x="755804" y="697063"/>
                  <a:pt x="766853" y="685919"/>
                </a:cubicBezTo>
                <a:lnTo>
                  <a:pt x="767329" y="685443"/>
                </a:lnTo>
                <a:cubicBezTo>
                  <a:pt x="772758" y="680014"/>
                  <a:pt x="823908" y="628864"/>
                  <a:pt x="843148" y="609624"/>
                </a:cubicBezTo>
                <a:cubicBezTo>
                  <a:pt x="852197" y="600575"/>
                  <a:pt x="857245" y="588478"/>
                  <a:pt x="857245" y="575620"/>
                </a:cubicBezTo>
                <a:cubicBezTo>
                  <a:pt x="857245" y="562761"/>
                  <a:pt x="852292" y="550759"/>
                  <a:pt x="843148" y="541615"/>
                </a:cubicBezTo>
                <a:close/>
                <a:moveTo>
                  <a:pt x="816192" y="582859"/>
                </a:moveTo>
                <a:cubicBezTo>
                  <a:pt x="796952" y="602099"/>
                  <a:pt x="745803" y="653248"/>
                  <a:pt x="740373" y="658678"/>
                </a:cubicBezTo>
                <a:cubicBezTo>
                  <a:pt x="732277" y="666774"/>
                  <a:pt x="727705" y="671536"/>
                  <a:pt x="712751" y="676489"/>
                </a:cubicBezTo>
                <a:cubicBezTo>
                  <a:pt x="707512" y="678204"/>
                  <a:pt x="677032" y="688110"/>
                  <a:pt x="663983" y="692301"/>
                </a:cubicBezTo>
                <a:cubicBezTo>
                  <a:pt x="661030" y="693253"/>
                  <a:pt x="658268" y="693730"/>
                  <a:pt x="655601" y="693730"/>
                </a:cubicBezTo>
                <a:cubicBezTo>
                  <a:pt x="649981" y="693730"/>
                  <a:pt x="645123" y="691539"/>
                  <a:pt x="640742" y="687157"/>
                </a:cubicBezTo>
                <a:cubicBezTo>
                  <a:pt x="640742" y="687157"/>
                  <a:pt x="612643" y="659059"/>
                  <a:pt x="604737" y="651153"/>
                </a:cubicBezTo>
                <a:cubicBezTo>
                  <a:pt x="598451" y="644866"/>
                  <a:pt x="592831" y="633055"/>
                  <a:pt x="592831" y="618482"/>
                </a:cubicBezTo>
                <a:cubicBezTo>
                  <a:pt x="592831" y="602861"/>
                  <a:pt x="594069" y="594479"/>
                  <a:pt x="602451" y="575715"/>
                </a:cubicBezTo>
                <a:cubicBezTo>
                  <a:pt x="606547" y="566571"/>
                  <a:pt x="631693" y="509992"/>
                  <a:pt x="642742" y="485227"/>
                </a:cubicBezTo>
                <a:cubicBezTo>
                  <a:pt x="650045" y="490498"/>
                  <a:pt x="653696" y="493133"/>
                  <a:pt x="653696" y="493133"/>
                </a:cubicBezTo>
                <a:cubicBezTo>
                  <a:pt x="659697" y="497515"/>
                  <a:pt x="661125" y="501229"/>
                  <a:pt x="661125" y="507706"/>
                </a:cubicBezTo>
                <a:lnTo>
                  <a:pt x="661125" y="550283"/>
                </a:lnTo>
                <a:lnTo>
                  <a:pt x="663507" y="552664"/>
                </a:lnTo>
                <a:cubicBezTo>
                  <a:pt x="666364" y="555522"/>
                  <a:pt x="671508" y="557998"/>
                  <a:pt x="676937" y="557998"/>
                </a:cubicBezTo>
                <a:cubicBezTo>
                  <a:pt x="679318" y="557998"/>
                  <a:pt x="681699" y="557522"/>
                  <a:pt x="683985" y="556379"/>
                </a:cubicBezTo>
                <a:lnTo>
                  <a:pt x="755423" y="519994"/>
                </a:lnTo>
                <a:cubicBezTo>
                  <a:pt x="757423" y="518946"/>
                  <a:pt x="759519" y="518374"/>
                  <a:pt x="761519" y="518374"/>
                </a:cubicBezTo>
                <a:cubicBezTo>
                  <a:pt x="764472" y="518374"/>
                  <a:pt x="767424" y="519517"/>
                  <a:pt x="769901" y="522089"/>
                </a:cubicBezTo>
                <a:lnTo>
                  <a:pt x="816097" y="568285"/>
                </a:lnTo>
                <a:cubicBezTo>
                  <a:pt x="820098" y="572286"/>
                  <a:pt x="820098" y="578858"/>
                  <a:pt x="816097" y="582859"/>
                </a:cubicBezTo>
                <a:close/>
              </a:path>
            </a:pathLst>
          </a:custGeom>
          <a:solidFill>
            <a:srgbClr val="31926F"/>
          </a:solidFill>
          <a:ln w="9525" cap="flat">
            <a:noFill/>
            <a:prstDash val="solid"/>
            <a:miter/>
          </a:ln>
        </p:spPr>
        <p:txBody>
          <a:bodyPr rtlCol="0" anchor="ctr"/>
          <a:lstStyle/>
          <a:p>
            <a:endParaRPr lang="ja-JP" altLang="en-US"/>
          </a:p>
        </p:txBody>
      </p:sp>
      <p:sp>
        <p:nvSpPr>
          <p:cNvPr id="22" name="コンテンツ プレースホルダー 17">
            <a:extLst>
              <a:ext uri="{FF2B5EF4-FFF2-40B4-BE49-F238E27FC236}">
                <a16:creationId xmlns:a16="http://schemas.microsoft.com/office/drawing/2014/main" id="{223842F9-7E5F-4ED6-9960-457DE54DB791}"/>
              </a:ext>
            </a:extLst>
          </p:cNvPr>
          <p:cNvSpPr txBox="1">
            <a:spLocks/>
          </p:cNvSpPr>
          <p:nvPr/>
        </p:nvSpPr>
        <p:spPr>
          <a:xfrm>
            <a:off x="1521960" y="1766730"/>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新庁舎のコンセプトに見合った施策に、必要な環境を示し合わせておく</a:t>
            </a:r>
          </a:p>
          <a:p>
            <a:pPr marL="0" indent="0" algn="just" fontAlgn="ctr">
              <a:lnSpc>
                <a:spcPct val="120000"/>
              </a:lnSpc>
              <a:spcBef>
                <a:spcPts val="0"/>
              </a:spcBef>
              <a:buNone/>
            </a:pPr>
            <a:r>
              <a:rPr lang="ja-JP" altLang="en-US" sz="1200" dirty="0"/>
              <a:t>　新庁舎移転後に導入しようと思っていた施策が、</a:t>
            </a:r>
            <a:r>
              <a:rPr kumimoji="1" lang="ja-JP" altLang="en-US" sz="1200" u="wavyHeavy" dirty="0">
                <a:solidFill>
                  <a:srgbClr val="000000"/>
                </a:solidFill>
                <a:uFill>
                  <a:solidFill>
                    <a:srgbClr val="31926F"/>
                  </a:solidFill>
                </a:uFill>
                <a:latin typeface="BIZ UDPゴシック" panose="020B0400000000000000" pitchFamily="50" charset="-128"/>
                <a:ea typeface="BIZ UDPゴシック" panose="020B0400000000000000" pitchFamily="50" charset="-128"/>
              </a:rPr>
              <a:t>強靱化モデル</a:t>
            </a:r>
            <a:r>
              <a:rPr lang="ja-JP" altLang="en-US" sz="1200" dirty="0"/>
              <a:t>によって十分な効果が得られないことがないよう、ネットワークの更改時には、新庁舎整備担当も含めて十分検討しておくことが望ましい。</a:t>
            </a:r>
          </a:p>
        </p:txBody>
      </p:sp>
    </p:spTree>
    <p:extLst>
      <p:ext uri="{BB962C8B-B14F-4D97-AF65-F5344CB8AC3E}">
        <p14:creationId xmlns:p14="http://schemas.microsoft.com/office/powerpoint/2010/main" val="6049311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07E1FD-4B9F-97B5-C1CB-42527AC53208}"/>
              </a:ext>
            </a:extLst>
          </p:cNvPr>
          <p:cNvSpPr>
            <a:spLocks noGrp="1"/>
          </p:cNvSpPr>
          <p:nvPr>
            <p:ph type="title"/>
          </p:nvPr>
        </p:nvSpPr>
        <p:spPr/>
        <p:txBody>
          <a:bodyPr vert="horz"/>
          <a:lstStyle/>
          <a:p>
            <a:r>
              <a:rPr kumimoji="1" lang="en-US" altLang="ja-JP" dirty="0"/>
              <a:t>4. </a:t>
            </a:r>
            <a:r>
              <a:rPr kumimoji="1" lang="en-US" altLang="ja-JP" dirty="0">
                <a:uFill>
                  <a:solidFill>
                    <a:srgbClr val="31926F"/>
                  </a:solidFill>
                </a:uFill>
              </a:rPr>
              <a:t>DX</a:t>
            </a:r>
            <a:r>
              <a:rPr kumimoji="1" lang="ja-JP" altLang="en-US" dirty="0"/>
              <a:t>推進に係る取組の施策</a:t>
            </a:r>
          </a:p>
        </p:txBody>
      </p:sp>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98</a:t>
            </a:fld>
            <a:endParaRPr kumimoji="1" lang="ja-JP" altLang="en-US" dirty="0"/>
          </a:p>
        </p:txBody>
      </p:sp>
      <p:sp>
        <p:nvSpPr>
          <p:cNvPr id="4" name="テキスト プレースホルダー 3">
            <a:extLst>
              <a:ext uri="{FF2B5EF4-FFF2-40B4-BE49-F238E27FC236}">
                <a16:creationId xmlns:a16="http://schemas.microsoft.com/office/drawing/2014/main" id="{6176CA5B-0AA3-ED15-7DFB-39439DE6493B}"/>
              </a:ext>
            </a:extLst>
          </p:cNvPr>
          <p:cNvSpPr>
            <a:spLocks noGrp="1"/>
          </p:cNvSpPr>
          <p:nvPr>
            <p:ph type="body" sz="quarter" idx="13"/>
          </p:nvPr>
        </p:nvSpPr>
        <p:spPr/>
        <p:txBody>
          <a:bodyPr/>
          <a:lstStyle/>
          <a:p>
            <a:r>
              <a:rPr kumimoji="1" lang="en-US" altLang="ja-JP" dirty="0"/>
              <a:t>4-27. </a:t>
            </a:r>
            <a:r>
              <a:rPr kumimoji="1" lang="ja-JP" altLang="en-US" dirty="0"/>
              <a:t>　　　　　 情報基盤</a:t>
            </a:r>
          </a:p>
        </p:txBody>
      </p:sp>
      <p:sp>
        <p:nvSpPr>
          <p:cNvPr id="10" name="四角形: 角を丸くする 9">
            <a:extLst>
              <a:ext uri="{FF2B5EF4-FFF2-40B4-BE49-F238E27FC236}">
                <a16:creationId xmlns:a16="http://schemas.microsoft.com/office/drawing/2014/main" id="{867B5074-9424-F40A-CE77-8B78E6B0772E}"/>
              </a:ext>
            </a:extLst>
          </p:cNvPr>
          <p:cNvSpPr/>
          <p:nvPr/>
        </p:nvSpPr>
        <p:spPr>
          <a:xfrm>
            <a:off x="1467400" y="843216"/>
            <a:ext cx="720000" cy="252000"/>
          </a:xfrm>
          <a:prstGeom prst="roundRect">
            <a:avLst/>
          </a:prstGeom>
          <a:solidFill>
            <a:schemeClr val="bg1"/>
          </a:solidFill>
          <a:ln>
            <a:solidFill>
              <a:srgbClr val="31926F"/>
            </a:solidFill>
          </a:ln>
          <a:effectLst/>
        </p:spPr>
        <p:style>
          <a:lnRef idx="0">
            <a:schemeClr val="dk1"/>
          </a:lnRef>
          <a:fillRef idx="3">
            <a:schemeClr val="dk1"/>
          </a:fillRef>
          <a:effectRef idx="3">
            <a:schemeClr val="dk1"/>
          </a:effectRef>
          <a:fontRef idx="minor">
            <a:schemeClr val="lt1"/>
          </a:fontRef>
        </p:style>
        <p:txBody>
          <a:bodyPr lIns="0" tIns="0" rIns="0" bIns="0" rtlCol="0" anchor="ctr" anchorCtr="1"/>
          <a:lstStyle/>
          <a:p>
            <a:pPr algn="ctr" fontAlgn="ctr"/>
            <a:r>
              <a:rPr kumimoji="1" lang="ja-JP" altLang="en-US" sz="1100" b="1" dirty="0">
                <a:solidFill>
                  <a:srgbClr val="31926F"/>
                </a:solidFill>
                <a:latin typeface="BIZ UDPゴシック" panose="020B0400000000000000" pitchFamily="50" charset="-128"/>
                <a:ea typeface="BIZ UDPゴシック" panose="020B0400000000000000" pitchFamily="50" charset="-128"/>
              </a:rPr>
              <a:t>施策㉗</a:t>
            </a:r>
          </a:p>
        </p:txBody>
      </p:sp>
      <p:sp>
        <p:nvSpPr>
          <p:cNvPr id="11" name="コンテンツ プレースホルダー 17">
            <a:extLst>
              <a:ext uri="{FF2B5EF4-FFF2-40B4-BE49-F238E27FC236}">
                <a16:creationId xmlns:a16="http://schemas.microsoft.com/office/drawing/2014/main" id="{7B6046A6-66B0-C189-0359-65CA5E941BD0}"/>
              </a:ext>
            </a:extLst>
          </p:cNvPr>
          <p:cNvSpPr txBox="1">
            <a:spLocks/>
          </p:cNvSpPr>
          <p:nvPr/>
        </p:nvSpPr>
        <p:spPr>
          <a:xfrm>
            <a:off x="503196" y="1368000"/>
            <a:ext cx="6552000"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lang="ja-JP" altLang="en-US" sz="1200" dirty="0"/>
              <a:t>　サーバやネットワーク等の</a:t>
            </a:r>
            <a:r>
              <a:rPr lang="en-US" altLang="ja-JP" sz="1200" dirty="0"/>
              <a:t>IT</a:t>
            </a:r>
            <a:r>
              <a:rPr lang="ja-JP" altLang="en-US" sz="1200" dirty="0"/>
              <a:t>インフラは、</a:t>
            </a:r>
            <a:r>
              <a:rPr kumimoji="1" lang="en-US" altLang="ja-JP" sz="1200" dirty="0">
                <a:uFill>
                  <a:solidFill>
                    <a:srgbClr val="31926F"/>
                  </a:solidFill>
                </a:uFill>
              </a:rPr>
              <a:t>DX</a:t>
            </a:r>
            <a:r>
              <a:rPr lang="ja-JP" altLang="en-US" sz="1200" dirty="0"/>
              <a:t>を支える基盤として、必要不可欠なものとなっている。この基盤となる部分については、推進する戦略及び施策に対応できるように、新庁舎担当部署と綿密に検討を行う必要がある。また、庁舎移転に伴う移設の際に、住民サービスや業務に影響を最小限に抑えることが重要である。</a:t>
            </a:r>
            <a:endParaRPr lang="en-US" altLang="ja-JP" sz="1200" dirty="0"/>
          </a:p>
          <a:p>
            <a:pPr marL="0" indent="0" algn="just" fontAlgn="ctr">
              <a:lnSpc>
                <a:spcPct val="120000"/>
              </a:lnSpc>
              <a:spcBef>
                <a:spcPts val="0"/>
              </a:spcBef>
              <a:buNone/>
            </a:pPr>
            <a:r>
              <a:rPr lang="ja-JP" altLang="en-US" sz="1200" dirty="0"/>
              <a:t>　そのため、実際にあった事例や工夫、留意点について述べる。</a:t>
            </a:r>
          </a:p>
        </p:txBody>
      </p:sp>
      <p:grpSp>
        <p:nvGrpSpPr>
          <p:cNvPr id="5" name="グループ化 4">
            <a:extLst>
              <a:ext uri="{FF2B5EF4-FFF2-40B4-BE49-F238E27FC236}">
                <a16:creationId xmlns:a16="http://schemas.microsoft.com/office/drawing/2014/main" id="{7EB35ACD-81A0-2054-EFE6-941FF1081420}"/>
              </a:ext>
            </a:extLst>
          </p:cNvPr>
          <p:cNvGrpSpPr/>
          <p:nvPr/>
        </p:nvGrpSpPr>
        <p:grpSpPr>
          <a:xfrm>
            <a:off x="503196" y="2724258"/>
            <a:ext cx="6552000" cy="252000"/>
            <a:chOff x="504000" y="5705617"/>
            <a:chExt cx="6552000" cy="252000"/>
          </a:xfrm>
        </p:grpSpPr>
        <p:sp>
          <p:nvSpPr>
            <p:cNvPr id="6" name="正方形/長方形 5">
              <a:extLst>
                <a:ext uri="{FF2B5EF4-FFF2-40B4-BE49-F238E27FC236}">
                  <a16:creationId xmlns:a16="http://schemas.microsoft.com/office/drawing/2014/main" id="{28281CD6-A43B-C4BC-EDA9-80838740142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C6E4402D-4CBA-DF4D-8504-18F3427DFC62}"/>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導入に当たっての留意点</a:t>
              </a:r>
            </a:p>
          </p:txBody>
        </p:sp>
      </p:grpSp>
      <p:sp>
        <p:nvSpPr>
          <p:cNvPr id="14" name="コンテンツ プレースホルダー 17">
            <a:extLst>
              <a:ext uri="{FF2B5EF4-FFF2-40B4-BE49-F238E27FC236}">
                <a16:creationId xmlns:a16="http://schemas.microsoft.com/office/drawing/2014/main" id="{B446A775-5564-ADC1-36BE-FC79B6B6796B}"/>
              </a:ext>
            </a:extLst>
          </p:cNvPr>
          <p:cNvSpPr txBox="1">
            <a:spLocks/>
          </p:cNvSpPr>
          <p:nvPr/>
        </p:nvSpPr>
        <p:spPr>
          <a:xfrm>
            <a:off x="1521960" y="3031442"/>
            <a:ext cx="5533235" cy="1329595"/>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レイアウト変更でもフレキシブルに対応可能な</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OA</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フロア</a:t>
            </a:r>
          </a:p>
          <a:p>
            <a:pPr marL="0" indent="144000" algn="just" fontAlgn="ctr">
              <a:lnSpc>
                <a:spcPct val="120000"/>
              </a:lnSpc>
              <a:spcBef>
                <a:spcPts val="0"/>
              </a:spcBef>
              <a:buNone/>
            </a:pPr>
            <a:r>
              <a:rPr lang="ja-JP" altLang="en-US" sz="1200" dirty="0"/>
              <a:t>床下配線により、どこからでも配線を出せるため、レイアウト変更でも柔軟に対応可能である。ケーブルの断線リスクを抑えることが可能であり、掃除がしやすくなる等のメリットがある。</a:t>
            </a:r>
          </a:p>
          <a:p>
            <a:pPr marL="0" indent="144000" algn="just" fontAlgn="ctr">
              <a:lnSpc>
                <a:spcPct val="120000"/>
              </a:lnSpc>
              <a:spcBef>
                <a:spcPts val="0"/>
              </a:spcBef>
              <a:buNone/>
            </a:pPr>
            <a:r>
              <a:rPr lang="ja-JP" altLang="en-US" sz="1200" dirty="0"/>
              <a:t>度重なるレイアウト変更があると、配線が乱雑になりやすくなるため、主要な線については図面に書き留めておいたり、タグ付け等で管理しておくことが望ましい。</a:t>
            </a:r>
          </a:p>
        </p:txBody>
      </p:sp>
      <p:sp>
        <p:nvSpPr>
          <p:cNvPr id="17" name="コンテンツ プレースホルダー 17">
            <a:extLst>
              <a:ext uri="{FF2B5EF4-FFF2-40B4-BE49-F238E27FC236}">
                <a16:creationId xmlns:a16="http://schemas.microsoft.com/office/drawing/2014/main" id="{7AD25ECD-FF85-6957-162B-C7B1374B90AF}"/>
              </a:ext>
            </a:extLst>
          </p:cNvPr>
          <p:cNvSpPr txBox="1">
            <a:spLocks/>
          </p:cNvSpPr>
          <p:nvPr/>
        </p:nvSpPr>
        <p:spPr>
          <a:xfrm>
            <a:off x="1521960" y="4437653"/>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庁内ネットワークの集約拠点の代替案</a:t>
            </a:r>
          </a:p>
          <a:p>
            <a:pPr marL="0" indent="144000" algn="just" fontAlgn="ctr">
              <a:lnSpc>
                <a:spcPct val="120000"/>
              </a:lnSpc>
              <a:spcBef>
                <a:spcPts val="0"/>
              </a:spcBef>
              <a:buNone/>
            </a:pPr>
            <a:r>
              <a:rPr lang="ja-JP" altLang="en-US" sz="1200" dirty="0"/>
              <a:t>新庁舎の部屋面積を調整する場合、サーバ室の面積を削減する事例が多い。その影響で、ネットワークを集約できなくなる場合もある。代替案として、別の庁舎に集約し、新庁舎は最低限のサーバやネットワークスイッチを設置する方法がある。</a:t>
            </a:r>
          </a:p>
        </p:txBody>
      </p:sp>
      <p:sp>
        <p:nvSpPr>
          <p:cNvPr id="19" name="コンテンツ プレースホルダー 17">
            <a:extLst>
              <a:ext uri="{FF2B5EF4-FFF2-40B4-BE49-F238E27FC236}">
                <a16:creationId xmlns:a16="http://schemas.microsoft.com/office/drawing/2014/main" id="{40720894-CA8A-EBE1-3471-C6151A70E948}"/>
              </a:ext>
            </a:extLst>
          </p:cNvPr>
          <p:cNvSpPr txBox="1">
            <a:spLocks/>
          </p:cNvSpPr>
          <p:nvPr/>
        </p:nvSpPr>
        <p:spPr>
          <a:xfrm>
            <a:off x="1523203" y="5398237"/>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拡張性を考慮した空配管や</a:t>
            </a:r>
            <a:r>
              <a:rPr kumimoji="1" lang="en-US" altLang="ja-JP" sz="1200" b="1" dirty="0">
                <a:solidFill>
                  <a:srgbClr val="31926F"/>
                </a:solidFill>
                <a:latin typeface="BIZ UDPゴシック" panose="020B0400000000000000" pitchFamily="50" charset="-128"/>
                <a:ea typeface="BIZ UDPゴシック" panose="020B0400000000000000" pitchFamily="50" charset="-128"/>
              </a:rPr>
              <a:t>LAN</a:t>
            </a:r>
            <a:r>
              <a:rPr kumimoji="1" lang="ja-JP" altLang="en-US" sz="1200" b="1" dirty="0">
                <a:solidFill>
                  <a:srgbClr val="31926F"/>
                </a:solidFill>
                <a:latin typeface="BIZ UDPゴシック" panose="020B0400000000000000" pitchFamily="50" charset="-128"/>
                <a:ea typeface="BIZ UDPゴシック" panose="020B0400000000000000" pitchFamily="50" charset="-128"/>
              </a:rPr>
              <a:t>ケーブルの敷設</a:t>
            </a:r>
          </a:p>
          <a:p>
            <a:pPr marL="0" indent="144000" algn="just" fontAlgn="ctr">
              <a:lnSpc>
                <a:spcPct val="120000"/>
              </a:lnSpc>
              <a:spcBef>
                <a:spcPts val="0"/>
              </a:spcBef>
              <a:buNone/>
            </a:pPr>
            <a:r>
              <a:rPr lang="ja-JP" altLang="en-US" sz="1200" dirty="0"/>
              <a:t>空配管を通したり、配管のスペースに余裕を持つことで、将来的に</a:t>
            </a:r>
            <a:r>
              <a:rPr lang="en-US" altLang="ja-JP" sz="1200" dirty="0"/>
              <a:t>IoT</a:t>
            </a:r>
            <a:r>
              <a:rPr lang="ja-JP" altLang="en-US" sz="1200" dirty="0"/>
              <a:t>センサ等の機器が増え、配線が増えても対応可能である。</a:t>
            </a:r>
            <a:r>
              <a:rPr lang="en-US" altLang="ja-JP" sz="1200" dirty="0"/>
              <a:t>LAN</a:t>
            </a:r>
            <a:r>
              <a:rPr lang="ja-JP" altLang="en-US" sz="1200" dirty="0"/>
              <a:t>ケーブルについても、後から機器の増設が想定されるような場所に通しておくことで、追加工事費用を抑えることができる。</a:t>
            </a:r>
          </a:p>
        </p:txBody>
      </p:sp>
      <p:pic>
        <p:nvPicPr>
          <p:cNvPr id="27" name="図 26" descr="黒い背景に白い文字がある&#10;&#10;低い精度で自動的に生成された説明">
            <a:extLst>
              <a:ext uri="{FF2B5EF4-FFF2-40B4-BE49-F238E27FC236}">
                <a16:creationId xmlns:a16="http://schemas.microsoft.com/office/drawing/2014/main" id="{1855CF8E-FC76-74EB-2BF5-BC641146D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196" y="6653769"/>
            <a:ext cx="828000" cy="828000"/>
          </a:xfrm>
          <a:prstGeom prst="rect">
            <a:avLst/>
          </a:prstGeom>
        </p:spPr>
      </p:pic>
      <p:pic>
        <p:nvPicPr>
          <p:cNvPr id="13" name="図 12" descr="ロゴ, アイコン&#10;&#10;自動的に生成された説明">
            <a:extLst>
              <a:ext uri="{FF2B5EF4-FFF2-40B4-BE49-F238E27FC236}">
                <a16:creationId xmlns:a16="http://schemas.microsoft.com/office/drawing/2014/main" id="{562FCE61-F2E0-5A2F-94B5-ACD5C54C7A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96" y="3190488"/>
            <a:ext cx="828000" cy="891500"/>
          </a:xfrm>
          <a:prstGeom prst="rect">
            <a:avLst/>
          </a:prstGeom>
        </p:spPr>
      </p:pic>
      <p:pic>
        <p:nvPicPr>
          <p:cNvPr id="12" name="図 11" descr="アイコン&#10;&#10;自動的に生成された説明">
            <a:extLst>
              <a:ext uri="{FF2B5EF4-FFF2-40B4-BE49-F238E27FC236}">
                <a16:creationId xmlns:a16="http://schemas.microsoft.com/office/drawing/2014/main" id="{5564E7CB-3931-99E9-841A-406E315146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196" y="4466851"/>
            <a:ext cx="828000" cy="828000"/>
          </a:xfrm>
          <a:prstGeom prst="rect">
            <a:avLst/>
          </a:prstGeom>
        </p:spPr>
      </p:pic>
      <p:pic>
        <p:nvPicPr>
          <p:cNvPr id="16" name="図 15" descr="アイコン&#10;&#10;自動的に生成された説明">
            <a:extLst>
              <a:ext uri="{FF2B5EF4-FFF2-40B4-BE49-F238E27FC236}">
                <a16:creationId xmlns:a16="http://schemas.microsoft.com/office/drawing/2014/main" id="{5088E574-F73E-C225-0F3C-BD36805967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729" y="5545150"/>
            <a:ext cx="828000" cy="828000"/>
          </a:xfrm>
          <a:prstGeom prst="rect">
            <a:avLst/>
          </a:prstGeom>
        </p:spPr>
      </p:pic>
      <p:sp>
        <p:nvSpPr>
          <p:cNvPr id="20" name="コンテンツ プレースホルダー 17">
            <a:extLst>
              <a:ext uri="{FF2B5EF4-FFF2-40B4-BE49-F238E27FC236}">
                <a16:creationId xmlns:a16="http://schemas.microsoft.com/office/drawing/2014/main" id="{20043DDC-5737-4088-87A1-6C57A149FE31}"/>
              </a:ext>
            </a:extLst>
          </p:cNvPr>
          <p:cNvSpPr txBox="1">
            <a:spLocks/>
          </p:cNvSpPr>
          <p:nvPr/>
        </p:nvSpPr>
        <p:spPr>
          <a:xfrm>
            <a:off x="1538494" y="6577656"/>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適切な電源容量の算定</a:t>
            </a:r>
          </a:p>
          <a:p>
            <a:pPr marL="0" indent="0" algn="just" fontAlgn="ctr">
              <a:lnSpc>
                <a:spcPct val="120000"/>
              </a:lnSpc>
              <a:spcBef>
                <a:spcPts val="0"/>
              </a:spcBef>
              <a:buNone/>
            </a:pPr>
            <a:r>
              <a:rPr lang="ja-JP" altLang="en-US" sz="1200" dirty="0"/>
              <a:t>　サーバ室内や</a:t>
            </a:r>
            <a:r>
              <a:rPr lang="en-US" altLang="ja-JP" sz="1200" dirty="0"/>
              <a:t>EPS</a:t>
            </a:r>
            <a:r>
              <a:rPr lang="ja-JP" altLang="en-US" sz="1200" dirty="0"/>
              <a:t>内の電源容量の算定にあたっては、サーバ数等の積算条件について事業者と意思疎通を図ることで、将来にわたって、電源容量が足りなくならないようにする必要がある。</a:t>
            </a:r>
            <a:endParaRPr lang="en-US" altLang="ja-JP" sz="1200" dirty="0"/>
          </a:p>
        </p:txBody>
      </p:sp>
      <p:pic>
        <p:nvPicPr>
          <p:cNvPr id="112645" name="Picture 5" descr="画像">
            <a:extLst>
              <a:ext uri="{FF2B5EF4-FFF2-40B4-BE49-F238E27FC236}">
                <a16:creationId xmlns:a16="http://schemas.microsoft.com/office/drawing/2014/main" id="{C2789CC3-4B63-453B-81A2-899B548162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391" y="7680046"/>
            <a:ext cx="704676" cy="1082182"/>
          </a:xfrm>
          <a:prstGeom prst="rect">
            <a:avLst/>
          </a:prstGeom>
          <a:noFill/>
          <a:extLst>
            <a:ext uri="{909E8E84-426E-40DD-AFC4-6F175D3DCCD1}">
              <a14:hiddenFill xmlns:a14="http://schemas.microsoft.com/office/drawing/2010/main">
                <a:solidFill>
                  <a:srgbClr val="FFFFFF"/>
                </a:solidFill>
              </a14:hiddenFill>
            </a:ext>
          </a:extLst>
        </p:spPr>
      </p:pic>
      <p:sp>
        <p:nvSpPr>
          <p:cNvPr id="21" name="コンテンツ プレースホルダー 17">
            <a:extLst>
              <a:ext uri="{FF2B5EF4-FFF2-40B4-BE49-F238E27FC236}">
                <a16:creationId xmlns:a16="http://schemas.microsoft.com/office/drawing/2014/main" id="{8E8CC152-783D-4BFB-9EBE-8651C043C74F}"/>
              </a:ext>
            </a:extLst>
          </p:cNvPr>
          <p:cNvSpPr txBox="1">
            <a:spLocks/>
          </p:cNvSpPr>
          <p:nvPr/>
        </p:nvSpPr>
        <p:spPr>
          <a:xfrm>
            <a:off x="1521959" y="7543433"/>
            <a:ext cx="5533235" cy="2437590"/>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lang="ja-JP" altLang="en-US" sz="1200" b="1" dirty="0">
                <a:solidFill>
                  <a:srgbClr val="31926F"/>
                </a:solidFill>
              </a:rPr>
              <a:t>通信等の多重化（冗長化）による安全性の向上</a:t>
            </a:r>
            <a:endParaRPr kumimoji="1" lang="ja-JP" altLang="en-US" sz="1200" b="1" dirty="0">
              <a:solidFill>
                <a:srgbClr val="31926F"/>
              </a:solidFill>
              <a:latin typeface="BIZ UDPゴシック" panose="020B0400000000000000" pitchFamily="50" charset="-128"/>
              <a:ea typeface="BIZ UDPゴシック" panose="020B0400000000000000" pitchFamily="50" charset="-128"/>
            </a:endParaRPr>
          </a:p>
          <a:p>
            <a:pPr marL="0" indent="0" algn="just" fontAlgn="ctr">
              <a:lnSpc>
                <a:spcPct val="120000"/>
              </a:lnSpc>
              <a:spcBef>
                <a:spcPts val="0"/>
              </a:spcBef>
              <a:buNone/>
            </a:pPr>
            <a:r>
              <a:rPr lang="ja-JP" altLang="en-US" sz="1200" dirty="0">
                <a:solidFill>
                  <a:srgbClr val="FF0000"/>
                </a:solidFill>
              </a:rPr>
              <a:t>　</a:t>
            </a:r>
            <a:r>
              <a:rPr lang="ja-JP" altLang="en-US" sz="1200" dirty="0"/>
              <a:t>データセンターやクラウドサービスの利用にあたっては、災害等によりサーバ室内とデータセンター等を結ぶ通信回線の障害やデーターセンター自体の被災により、サーバやネットワーク等の</a:t>
            </a:r>
            <a:r>
              <a:rPr lang="en-US" altLang="ja-JP" sz="1200" dirty="0"/>
              <a:t>IT</a:t>
            </a:r>
            <a:r>
              <a:rPr lang="ja-JP" altLang="en-US" sz="1200" dirty="0"/>
              <a:t>インフラが利用できなくなる可能性がある。そのため、複数の通信事業者やデータセンターの確保による多重化（冗長化）を図ることが望ましい。</a:t>
            </a:r>
            <a:endParaRPr lang="en-US" altLang="ja-JP" sz="1200" dirty="0"/>
          </a:p>
          <a:p>
            <a:pPr marL="0" indent="0" algn="just" fontAlgn="ctr">
              <a:lnSpc>
                <a:spcPct val="120000"/>
              </a:lnSpc>
              <a:spcBef>
                <a:spcPts val="0"/>
              </a:spcBef>
              <a:buNone/>
            </a:pPr>
            <a:r>
              <a:rPr lang="ja-JP" altLang="en-US" sz="1200" dirty="0"/>
              <a:t>　また、自治体の庁舎は災害対策本部としての機能を担い、発災時には、都道府県と区市町村、警察、消防、自衛隊など関係機関との情報連携が極めて重要となる。そのため、防災行政無線や衛星回線による通信の確保など、商用回線が被災や停電により途絶した場合においても、関係機関間の情報連携が図れるよう対策を講じる必要がある。</a:t>
            </a:r>
            <a:endParaRPr lang="en-US" altLang="ja-JP" sz="1200" dirty="0"/>
          </a:p>
        </p:txBody>
      </p:sp>
    </p:spTree>
    <p:extLst>
      <p:ext uri="{BB962C8B-B14F-4D97-AF65-F5344CB8AC3E}">
        <p14:creationId xmlns:p14="http://schemas.microsoft.com/office/powerpoint/2010/main" val="15680423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56197C-EF95-776B-B21B-A7AA331D0D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62" imgH="459" progId="TCLayout.ActiveDocument.1">
                  <p:embed/>
                </p:oleObj>
              </mc:Choice>
              <mc:Fallback>
                <p:oleObj name="think-cell スライド" r:id="rId3" imgW="462" imgH="459" progId="TCLayout.ActiveDocument.1">
                  <p:embed/>
                  <p:pic>
                    <p:nvPicPr>
                      <p:cNvPr id="7" name="think-cell data - do not delete" hidden="1">
                        <a:extLst>
                          <a:ext uri="{FF2B5EF4-FFF2-40B4-BE49-F238E27FC236}">
                            <a16:creationId xmlns:a16="http://schemas.microsoft.com/office/drawing/2014/main" id="{5456197C-EF95-776B-B21B-A7AA331D0D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D746E763-D6A9-C687-9798-D86992798FE0}"/>
              </a:ext>
            </a:extLst>
          </p:cNvPr>
          <p:cNvSpPr>
            <a:spLocks noGrp="1"/>
          </p:cNvSpPr>
          <p:nvPr>
            <p:ph type="sldNum" sz="quarter" idx="12"/>
          </p:nvPr>
        </p:nvSpPr>
        <p:spPr/>
        <p:txBody>
          <a:bodyPr/>
          <a:lstStyle/>
          <a:p>
            <a:fld id="{741C99BD-4CB3-4AB8-B45E-067A6B3414C4}" type="slidenum">
              <a:rPr kumimoji="1" lang="ja-JP" altLang="en-US" smtClean="0"/>
              <a:pPr/>
              <a:t>99</a:t>
            </a:fld>
            <a:endParaRPr kumimoji="1" lang="ja-JP" altLang="en-US" dirty="0"/>
          </a:p>
        </p:txBody>
      </p:sp>
      <p:sp>
        <p:nvSpPr>
          <p:cNvPr id="14" name="テキスト プレースホルダー 13">
            <a:extLst>
              <a:ext uri="{FF2B5EF4-FFF2-40B4-BE49-F238E27FC236}">
                <a16:creationId xmlns:a16="http://schemas.microsoft.com/office/drawing/2014/main" id="{CCBB03BA-99E6-9105-EE41-DBAE86B733C0}"/>
              </a:ext>
            </a:extLst>
          </p:cNvPr>
          <p:cNvSpPr>
            <a:spLocks noGrp="1"/>
          </p:cNvSpPr>
          <p:nvPr>
            <p:ph type="body" sz="quarter" idx="14"/>
          </p:nvPr>
        </p:nvSpPr>
        <p:spPr>
          <a:xfrm>
            <a:off x="4986978" y="361990"/>
            <a:ext cx="2068859" cy="166199"/>
          </a:xfrm>
        </p:spPr>
        <p:txBody>
          <a:bodyPr/>
          <a:lstStyle/>
          <a:p>
            <a:r>
              <a:rPr lang="en-US" altLang="ja-JP" dirty="0"/>
              <a:t>4-27.</a:t>
            </a:r>
            <a:r>
              <a:rPr lang="ja-JP" altLang="en-US" dirty="0"/>
              <a:t> 情報基盤</a:t>
            </a:r>
          </a:p>
        </p:txBody>
      </p:sp>
      <p:grpSp>
        <p:nvGrpSpPr>
          <p:cNvPr id="56" name="グループ化 55">
            <a:extLst>
              <a:ext uri="{FF2B5EF4-FFF2-40B4-BE49-F238E27FC236}">
                <a16:creationId xmlns:a16="http://schemas.microsoft.com/office/drawing/2014/main" id="{AF6F8F75-B492-BD07-658C-9C4CDE4A2D1C}"/>
              </a:ext>
            </a:extLst>
          </p:cNvPr>
          <p:cNvGrpSpPr/>
          <p:nvPr/>
        </p:nvGrpSpPr>
        <p:grpSpPr>
          <a:xfrm>
            <a:off x="503196" y="7411454"/>
            <a:ext cx="6552000" cy="252000"/>
            <a:chOff x="504000" y="5705617"/>
            <a:chExt cx="6552000" cy="252000"/>
          </a:xfrm>
        </p:grpSpPr>
        <p:sp>
          <p:nvSpPr>
            <p:cNvPr id="57" name="正方形/長方形 56">
              <a:extLst>
                <a:ext uri="{FF2B5EF4-FFF2-40B4-BE49-F238E27FC236}">
                  <a16:creationId xmlns:a16="http://schemas.microsoft.com/office/drawing/2014/main" id="{879309B6-DD04-C3B7-E8C2-4A364F12EDF4}"/>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3D73572C-95E9-9B81-F29A-3AC4ABE26D7F}"/>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関連性が高い戦略</a:t>
              </a:r>
            </a:p>
          </p:txBody>
        </p:sp>
      </p:grpSp>
      <p:sp>
        <p:nvSpPr>
          <p:cNvPr id="60" name="コンテンツ プレースホルダー 17">
            <a:extLst>
              <a:ext uri="{FF2B5EF4-FFF2-40B4-BE49-F238E27FC236}">
                <a16:creationId xmlns:a16="http://schemas.microsoft.com/office/drawing/2014/main" id="{005D6DAF-043B-03A1-C1AB-3C9DE90F4A96}"/>
              </a:ext>
            </a:extLst>
          </p:cNvPr>
          <p:cNvSpPr txBox="1">
            <a:spLocks/>
          </p:cNvSpPr>
          <p:nvPr/>
        </p:nvSpPr>
        <p:spPr>
          <a:xfrm>
            <a:off x="503196" y="7780728"/>
            <a:ext cx="6552000" cy="221599"/>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144000" algn="just" fontAlgn="ctr">
              <a:lnSpc>
                <a:spcPct val="120000"/>
              </a:lnSpc>
              <a:spcBef>
                <a:spcPts val="0"/>
              </a:spcBef>
              <a:buNone/>
            </a:pPr>
            <a:r>
              <a:rPr lang="ja-JP" altLang="en-US" sz="1200" dirty="0"/>
              <a:t>情報基盤を検討するに当たっては、当該施策と関連性が高い以下の戦略についても参照されたい。</a:t>
            </a:r>
          </a:p>
        </p:txBody>
      </p:sp>
      <p:grpSp>
        <p:nvGrpSpPr>
          <p:cNvPr id="4" name="グループ化 3">
            <a:extLst>
              <a:ext uri="{FF2B5EF4-FFF2-40B4-BE49-F238E27FC236}">
                <a16:creationId xmlns:a16="http://schemas.microsoft.com/office/drawing/2014/main" id="{4FC1C023-FBA7-40C0-642D-14D55B169723}"/>
              </a:ext>
            </a:extLst>
          </p:cNvPr>
          <p:cNvGrpSpPr/>
          <p:nvPr/>
        </p:nvGrpSpPr>
        <p:grpSpPr>
          <a:xfrm>
            <a:off x="504000" y="8164869"/>
            <a:ext cx="6552000" cy="476060"/>
            <a:chOff x="504000" y="6135987"/>
            <a:chExt cx="6552000" cy="476060"/>
          </a:xfrm>
        </p:grpSpPr>
        <p:sp>
          <p:nvSpPr>
            <p:cNvPr id="2" name="四角形: 角を丸くする 1">
              <a:extLst>
                <a:ext uri="{FF2B5EF4-FFF2-40B4-BE49-F238E27FC236}">
                  <a16:creationId xmlns:a16="http://schemas.microsoft.com/office/drawing/2014/main" id="{2D05FCBD-D1A6-7758-27FA-0C1B0145ADCC}"/>
                </a:ext>
              </a:extLst>
            </p:cNvPr>
            <p:cNvSpPr/>
            <p:nvPr/>
          </p:nvSpPr>
          <p:spPr>
            <a:xfrm>
              <a:off x="669600" y="6238783"/>
              <a:ext cx="720000" cy="252000"/>
            </a:xfrm>
            <a:prstGeom prst="roundRect">
              <a:avLst/>
            </a:prstGeom>
            <a:solidFill>
              <a:srgbClr val="87755B"/>
            </a:solidFill>
            <a:ln/>
            <a:effectLst/>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fontAlgn="ctr"/>
              <a:r>
                <a:rPr kumimoji="1" lang="ja-JP" altLang="en-US" sz="1100" b="1" dirty="0">
                  <a:latin typeface="BIZ UDPゴシック" panose="020B0400000000000000" pitchFamily="50" charset="-128"/>
                  <a:ea typeface="BIZ UDPゴシック" panose="020B0400000000000000" pitchFamily="50" charset="-128"/>
                </a:rPr>
                <a:t>戦略</a:t>
              </a:r>
              <a:r>
                <a:rPr kumimoji="1" lang="en-US" altLang="ja-JP" sz="1100" b="1" dirty="0">
                  <a:latin typeface="BIZ UDPゴシック" panose="020B0400000000000000" pitchFamily="50" charset="-128"/>
                  <a:ea typeface="BIZ UDPゴシック" panose="020B0400000000000000" pitchFamily="50" charset="-128"/>
                </a:rPr>
                <a:t>E</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53D9BEEC-6EDB-5173-74AA-AD580FCE3C5B}"/>
                </a:ext>
              </a:extLst>
            </p:cNvPr>
            <p:cNvSpPr/>
            <p:nvPr/>
          </p:nvSpPr>
          <p:spPr>
            <a:xfrm>
              <a:off x="504000" y="6135987"/>
              <a:ext cx="6552000" cy="476060"/>
            </a:xfrm>
            <a:prstGeom prst="rect">
              <a:avLst/>
            </a:prstGeom>
            <a:noFill/>
            <a:ln w="12700">
              <a:solidFill>
                <a:srgbClr val="3192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spAutoFit/>
            </a:bodyPr>
            <a:lstStyle/>
            <a:p>
              <a:pPr marL="846138" fontAlgn="ctr">
                <a:lnSpc>
                  <a:spcPct val="120000"/>
                </a:lnSpc>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基盤の見直し</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B7B01F0-330C-D0A7-5A47-19E438C25B9A}"/>
              </a:ext>
            </a:extLst>
          </p:cNvPr>
          <p:cNvGrpSpPr/>
          <p:nvPr/>
        </p:nvGrpSpPr>
        <p:grpSpPr>
          <a:xfrm>
            <a:off x="503196" y="4878429"/>
            <a:ext cx="6552000" cy="252000"/>
            <a:chOff x="504000" y="5705617"/>
            <a:chExt cx="6552000" cy="252000"/>
          </a:xfrm>
        </p:grpSpPr>
        <p:sp>
          <p:nvSpPr>
            <p:cNvPr id="9" name="正方形/長方形 8">
              <a:extLst>
                <a:ext uri="{FF2B5EF4-FFF2-40B4-BE49-F238E27FC236}">
                  <a16:creationId xmlns:a16="http://schemas.microsoft.com/office/drawing/2014/main" id="{DD51C554-740D-7BDD-4FE2-4DD08AB9005E}"/>
                </a:ext>
              </a:extLst>
            </p:cNvPr>
            <p:cNvSpPr>
              <a:spLocks/>
            </p:cNvSpPr>
            <p:nvPr/>
          </p:nvSpPr>
          <p:spPr>
            <a:xfrm>
              <a:off x="504000" y="5705617"/>
              <a:ext cx="54000" cy="252000"/>
            </a:xfrm>
            <a:prstGeom prst="rect">
              <a:avLst/>
            </a:prstGeom>
            <a:solidFill>
              <a:srgbClr val="3192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21A439DD-CB95-710C-4D14-FA75FC5CBD4C}"/>
                </a:ext>
              </a:extLst>
            </p:cNvPr>
            <p:cNvSpPr txBox="1"/>
            <p:nvPr/>
          </p:nvSpPr>
          <p:spPr>
            <a:xfrm>
              <a:off x="612000" y="5708507"/>
              <a:ext cx="6444000" cy="246221"/>
            </a:xfrm>
            <a:prstGeom prst="rect">
              <a:avLst/>
            </a:prstGeom>
            <a:noFill/>
          </p:spPr>
          <p:txBody>
            <a:bodyPr wrap="square" lIns="0" tIns="0" rIns="0" bIns="0" rtlCol="0">
              <a:spAutoFit/>
            </a:bodyPr>
            <a:lstStyle/>
            <a:p>
              <a:pPr fontAlgn="ctr"/>
              <a:r>
                <a:rPr kumimoji="1" lang="ja-JP" altLang="en-US" sz="1600" b="1" dirty="0">
                  <a:latin typeface="+mn-ea"/>
                </a:rPr>
                <a:t>自治体の推進事例</a:t>
              </a:r>
            </a:p>
          </p:txBody>
        </p:sp>
      </p:grpSp>
      <p:sp>
        <p:nvSpPr>
          <p:cNvPr id="11" name="コンテンツ プレースホルダー 17">
            <a:extLst>
              <a:ext uri="{FF2B5EF4-FFF2-40B4-BE49-F238E27FC236}">
                <a16:creationId xmlns:a16="http://schemas.microsoft.com/office/drawing/2014/main" id="{0D4481FD-5A2E-FCAF-E3E2-8971394764CA}"/>
              </a:ext>
            </a:extLst>
          </p:cNvPr>
          <p:cNvSpPr txBox="1">
            <a:spLocks/>
          </p:cNvSpPr>
          <p:nvPr/>
        </p:nvSpPr>
        <p:spPr>
          <a:xfrm>
            <a:off x="503196" y="5274583"/>
            <a:ext cx="6552000" cy="1772793"/>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2-1.(8)</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東京都清瀬市</a:t>
            </a:r>
            <a:endParaRPr kumimoji="1" lang="en-US" altLang="zh-TW" sz="1200" b="1" dirty="0">
              <a:solidFill>
                <a:srgbClr val="31926F"/>
              </a:solidFill>
              <a:latin typeface="BIZ UDPゴシック" panose="020B0400000000000000" pitchFamily="50" charset="-128"/>
              <a:ea typeface="BIZ UDPゴシック" panose="020B0400000000000000" pitchFamily="50" charset="-128"/>
            </a:endParaRPr>
          </a:p>
          <a:p>
            <a:pPr marL="0" indent="144000" algn="just" fontAlgn="ctr">
              <a:lnSpc>
                <a:spcPct val="120000"/>
              </a:lnSpc>
              <a:spcBef>
                <a:spcPts val="0"/>
              </a:spcBef>
              <a:buNone/>
            </a:pPr>
            <a:r>
              <a:rPr lang="ja-JP" altLang="en-US" sz="1200" dirty="0"/>
              <a:t>サーバ室に必要な電源容量については、各課に分散しているオンプレミスのサーバを、全てサーバ室に持って行った場合で算定している。新庁舎担当部署で、各課のサーバについて所管課に調査をかけて進めた。実際には仮想化で集約しているため、想定よりも消費電力は少なく収まっている。</a:t>
            </a:r>
          </a:p>
          <a:p>
            <a:pPr marL="0" indent="0" algn="just" fontAlgn="ctr">
              <a:lnSpc>
                <a:spcPct val="120000"/>
              </a:lnSpc>
              <a:spcBef>
                <a:spcPts val="0"/>
              </a:spcBef>
              <a:buNone/>
            </a:pPr>
            <a:endParaRPr lang="en-US" altLang="ja-JP" sz="1200" dirty="0"/>
          </a:p>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 事例集</a:t>
            </a:r>
            <a:r>
              <a:rPr kumimoji="1" lang="en-US" altLang="zh-TW" sz="1200" b="1" dirty="0">
                <a:solidFill>
                  <a:srgbClr val="31926F"/>
                </a:solidFill>
                <a:latin typeface="BIZ UDPゴシック" panose="020B0400000000000000" pitchFamily="50" charset="-128"/>
                <a:ea typeface="BIZ UDPゴシック" panose="020B0400000000000000" pitchFamily="50" charset="-128"/>
              </a:rPr>
              <a:t>2-2.(3)</a:t>
            </a:r>
            <a:r>
              <a:rPr kumimoji="1" lang="zh-TW" altLang="en-US" sz="1200" b="1" dirty="0">
                <a:solidFill>
                  <a:srgbClr val="31926F"/>
                </a:solidFill>
                <a:latin typeface="BIZ UDPゴシック" panose="020B0400000000000000" pitchFamily="50" charset="-128"/>
                <a:ea typeface="BIZ UDPゴシック" panose="020B0400000000000000" pitchFamily="50" charset="-128"/>
              </a:rPr>
              <a:t>広島県海田町</a:t>
            </a:r>
          </a:p>
          <a:p>
            <a:pPr marL="0" indent="144000" algn="just" fontAlgn="ctr">
              <a:lnSpc>
                <a:spcPct val="120000"/>
              </a:lnSpc>
              <a:spcBef>
                <a:spcPts val="0"/>
              </a:spcBef>
              <a:buNone/>
            </a:pPr>
            <a:r>
              <a:rPr lang="en-US" altLang="ja-JP" sz="1200" dirty="0"/>
              <a:t>OA</a:t>
            </a:r>
            <a:r>
              <a:rPr lang="ja-JP" altLang="en-US" sz="1200" dirty="0"/>
              <a:t>フロアを採用している。また、将来的な汎用性を見据えて、庁舎のあらゆるところに空配管を通すようにしている。</a:t>
            </a:r>
          </a:p>
        </p:txBody>
      </p:sp>
      <p:sp>
        <p:nvSpPr>
          <p:cNvPr id="19" name="コンテンツ プレースホルダー 17">
            <a:extLst>
              <a:ext uri="{FF2B5EF4-FFF2-40B4-BE49-F238E27FC236}">
                <a16:creationId xmlns:a16="http://schemas.microsoft.com/office/drawing/2014/main" id="{684696F0-8C61-26AF-0A48-18203240F3FA}"/>
              </a:ext>
            </a:extLst>
          </p:cNvPr>
          <p:cNvSpPr txBox="1">
            <a:spLocks/>
          </p:cNvSpPr>
          <p:nvPr/>
        </p:nvSpPr>
        <p:spPr>
          <a:xfrm>
            <a:off x="1523203" y="1376822"/>
            <a:ext cx="5533235" cy="1107996"/>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機器移設を想定したスケジューリング</a:t>
            </a:r>
          </a:p>
          <a:p>
            <a:pPr marL="0" indent="144000" algn="just" fontAlgn="ctr">
              <a:lnSpc>
                <a:spcPct val="120000"/>
              </a:lnSpc>
              <a:spcBef>
                <a:spcPts val="0"/>
              </a:spcBef>
              <a:buNone/>
            </a:pPr>
            <a:r>
              <a:rPr lang="ja-JP" altLang="en-US" sz="1200" dirty="0"/>
              <a:t>サーバの移設は業務を停止する必要があり、トラブルが生じるリスクがあるため、まとまった閉庁期間を確保するとともに、閉庁期間に合わせて、新庁舎への移転スケジュールを組むのが望ましい。業務によっては、繁忙期が重なる可能性もあるため、その点も留意点する。</a:t>
            </a:r>
          </a:p>
        </p:txBody>
      </p:sp>
      <p:sp>
        <p:nvSpPr>
          <p:cNvPr id="22" name="コンテンツ プレースホルダー 17">
            <a:extLst>
              <a:ext uri="{FF2B5EF4-FFF2-40B4-BE49-F238E27FC236}">
                <a16:creationId xmlns:a16="http://schemas.microsoft.com/office/drawing/2014/main" id="{554F01AC-A13A-DD1F-D7B4-D3E6F91B3242}"/>
              </a:ext>
            </a:extLst>
          </p:cNvPr>
          <p:cNvSpPr txBox="1">
            <a:spLocks/>
          </p:cNvSpPr>
          <p:nvPr/>
        </p:nvSpPr>
        <p:spPr>
          <a:xfrm>
            <a:off x="1538494" y="2619732"/>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ネットワークの二重化で移設リスクを低減</a:t>
            </a:r>
          </a:p>
          <a:p>
            <a:pPr marL="0" indent="144000" algn="just" fontAlgn="ctr">
              <a:lnSpc>
                <a:spcPct val="120000"/>
              </a:lnSpc>
              <a:spcBef>
                <a:spcPts val="0"/>
              </a:spcBef>
              <a:buNone/>
            </a:pPr>
            <a:r>
              <a:rPr lang="ja-JP" altLang="en-US" sz="1200" dirty="0"/>
              <a:t>新庁舎と旧庁舎でネットワークを二重に設置することで、サーバの移設日程を分散することが可能である。また、供用開始前にサーバを移設し、旧庁舎からテスト稼働することにより、移設リスクの低減を図ることができる。</a:t>
            </a:r>
          </a:p>
        </p:txBody>
      </p:sp>
      <p:sp>
        <p:nvSpPr>
          <p:cNvPr id="24" name="コンテンツ プレースホルダー 17">
            <a:extLst>
              <a:ext uri="{FF2B5EF4-FFF2-40B4-BE49-F238E27FC236}">
                <a16:creationId xmlns:a16="http://schemas.microsoft.com/office/drawing/2014/main" id="{1E2556DE-FF5F-CCC3-039A-7BFE8AFAA054}"/>
              </a:ext>
            </a:extLst>
          </p:cNvPr>
          <p:cNvSpPr txBox="1">
            <a:spLocks/>
          </p:cNvSpPr>
          <p:nvPr/>
        </p:nvSpPr>
        <p:spPr>
          <a:xfrm>
            <a:off x="1538494" y="3641043"/>
            <a:ext cx="5533235" cy="886397"/>
          </a:xfrm>
          <a:prstGeom prst="rect">
            <a:avLst/>
          </a:prstGeom>
        </p:spPr>
        <p:txBody>
          <a:bodyPr vert="horz" wrap="square" lIns="0" tIns="0" rIns="0" bIns="0" rtlCol="0">
            <a:sp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1600" kern="1200">
                <a:solidFill>
                  <a:schemeClr val="tx1"/>
                </a:solidFill>
                <a:latin typeface="BIZ UDPゴシック" panose="020B0400000000000000" pitchFamily="50" charset="-128"/>
                <a:ea typeface="BIZ UDPゴシック" panose="020B0400000000000000" pitchFamily="50" charset="-128"/>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lgn="just" fontAlgn="ctr">
              <a:lnSpc>
                <a:spcPct val="120000"/>
              </a:lnSpc>
              <a:spcBef>
                <a:spcPts val="0"/>
              </a:spcBef>
              <a:buNone/>
            </a:pPr>
            <a:r>
              <a:rPr kumimoji="1" lang="ja-JP" altLang="en-US" sz="1200" b="1" dirty="0">
                <a:solidFill>
                  <a:srgbClr val="31926F"/>
                </a:solidFill>
                <a:latin typeface="BIZ UDPゴシック" panose="020B0400000000000000" pitchFamily="50" charset="-128"/>
                <a:ea typeface="BIZ UDPゴシック" panose="020B0400000000000000" pitchFamily="50" charset="-128"/>
              </a:rPr>
              <a:t>● サーバ仮想化で移設リスクを低減</a:t>
            </a:r>
          </a:p>
          <a:p>
            <a:pPr marL="0" indent="144000" algn="just" fontAlgn="ctr">
              <a:lnSpc>
                <a:spcPct val="120000"/>
              </a:lnSpc>
              <a:spcBef>
                <a:spcPts val="0"/>
              </a:spcBef>
              <a:buNone/>
            </a:pPr>
            <a:r>
              <a:rPr lang="ja-JP" altLang="en-US" sz="1200" dirty="0"/>
              <a:t>仮想サーバには、別の物理サーバへと移動できる機能や、障害が起きた際にバックアップの仮想サーバに切り替えられる機能がある。そのため、複数の物理サーバを徐々に移設することによって、移設リスクを低減することが可能となる。</a:t>
            </a:r>
          </a:p>
        </p:txBody>
      </p:sp>
      <p:pic>
        <p:nvPicPr>
          <p:cNvPr id="13" name="図 12" descr="アイコン&#10;&#10;自動的に生成された説明">
            <a:extLst>
              <a:ext uri="{FF2B5EF4-FFF2-40B4-BE49-F238E27FC236}">
                <a16:creationId xmlns:a16="http://schemas.microsoft.com/office/drawing/2014/main" id="{CEE33635-CD91-76DB-A942-4049887CA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59" y="3670241"/>
            <a:ext cx="828000" cy="828000"/>
          </a:xfrm>
          <a:prstGeom prst="rect">
            <a:avLst/>
          </a:prstGeom>
        </p:spPr>
      </p:pic>
      <p:pic>
        <p:nvPicPr>
          <p:cNvPr id="15" name="図 14" descr="アイコン&#10;&#10;自動的に生成された説明">
            <a:extLst>
              <a:ext uri="{FF2B5EF4-FFF2-40B4-BE49-F238E27FC236}">
                <a16:creationId xmlns:a16="http://schemas.microsoft.com/office/drawing/2014/main" id="{4EBA74A6-7010-ADBF-0A21-5E0CEDF36B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17" y="2678129"/>
            <a:ext cx="828000" cy="828000"/>
          </a:xfrm>
          <a:prstGeom prst="rect">
            <a:avLst/>
          </a:prstGeom>
        </p:spPr>
      </p:pic>
      <p:pic>
        <p:nvPicPr>
          <p:cNvPr id="21" name="図 20" descr="ロゴ&#10;&#10;自動的に生成された説明">
            <a:extLst>
              <a:ext uri="{FF2B5EF4-FFF2-40B4-BE49-F238E27FC236}">
                <a16:creationId xmlns:a16="http://schemas.microsoft.com/office/drawing/2014/main" id="{8E94833C-84D8-0D31-4D90-4847A4134C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938" y="1516820"/>
            <a:ext cx="828000" cy="828000"/>
          </a:xfrm>
          <a:prstGeom prst="rect">
            <a:avLst/>
          </a:prstGeom>
        </p:spPr>
      </p:pic>
    </p:spTree>
    <p:extLst>
      <p:ext uri="{BB962C8B-B14F-4D97-AF65-F5344CB8AC3E}">
        <p14:creationId xmlns:p14="http://schemas.microsoft.com/office/powerpoint/2010/main" val="3188869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2021_font">
      <a:majorFont>
        <a:latin typeface="Arial"/>
        <a:ea typeface="BIZ UDPゴシック"/>
        <a:cs typeface=""/>
      </a:majorFont>
      <a:minorFont>
        <a:latin typeface="Arial"/>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F4EA64EF-3092-473C-994A-576D3A4BF737}" vid="{6B0B758C-595F-4ABD-A941-E9F0C7E622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cfa822-d434-4600-9c70-5ec996064b50">
      <Terms xmlns="http://schemas.microsoft.com/office/infopath/2007/PartnerControls"/>
    </lcf76f155ced4ddcb4097134ff3c332f>
    <TaxCatchAll xmlns="2d822c95-3762-4a09-93b4-eb6612d03e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73049F8FA4704459C972F8526B50DBA" ma:contentTypeVersion="10" ma:contentTypeDescription="新しいドキュメントを作成します。" ma:contentTypeScope="" ma:versionID="bba821a8311f49599f62fd843b2ed426">
  <xsd:schema xmlns:xsd="http://www.w3.org/2001/XMLSchema" xmlns:xs="http://www.w3.org/2001/XMLSchema" xmlns:p="http://schemas.microsoft.com/office/2006/metadata/properties" xmlns:ns2="bacfa822-d434-4600-9c70-5ec996064b50" xmlns:ns3="2d822c95-3762-4a09-93b4-eb6612d03e11" targetNamespace="http://schemas.microsoft.com/office/2006/metadata/properties" ma:root="true" ma:fieldsID="b1222afa26f87a8a1d18347097dc937c" ns2:_="" ns3:_="">
    <xsd:import namespace="bacfa822-d434-4600-9c70-5ec996064b50"/>
    <xsd:import namespace="2d822c95-3762-4a09-93b4-eb6612d03e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fa822-d434-4600-9c70-5ec996064b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11cc47a-0e71-4495-8d9a-154145a130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822c95-3762-4a09-93b4-eb6612d03e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780901-53cb-4503-86cd-4f61bf3375cb}" ma:internalName="TaxCatchAll" ma:showField="CatchAllData" ma:web="2d822c95-3762-4a09-93b4-eb6612d03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DB3458-8411-44C1-A089-59B2412C3006}">
  <ds:schemaRefs>
    <ds:schemaRef ds:uri="http://schemas.microsoft.com/sharepoint/v3/contenttype/forms"/>
  </ds:schemaRefs>
</ds:datastoreItem>
</file>

<file path=customXml/itemProps2.xml><?xml version="1.0" encoding="utf-8"?>
<ds:datastoreItem xmlns:ds="http://schemas.openxmlformats.org/officeDocument/2006/customXml" ds:itemID="{B3808977-2FCD-4983-A023-2EFA8E5061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d822c95-3762-4a09-93b4-eb6612d03e11"/>
    <ds:schemaRef ds:uri="http://purl.org/dc/elements/1.1/"/>
    <ds:schemaRef ds:uri="bacfa822-d434-4600-9c70-5ec996064b5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9823B65-9B37-4B8E-BEA3-5EE15129F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fa822-d434-4600-9c70-5ec996064b50"/>
    <ds:schemaRef ds:uri="2d822c95-3762-4a09-93b4-eb6612d03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35961</Words>
  <Application>Microsoft Office PowerPoint</Application>
  <PresentationFormat>ユーザー設定</PresentationFormat>
  <Paragraphs>2485</Paragraphs>
  <Slides>107</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107</vt:i4>
      </vt:variant>
    </vt:vector>
  </HeadingPairs>
  <TitlesOfParts>
    <vt:vector size="115" baseType="lpstr">
      <vt:lpstr>BIZ UDPゴシック</vt:lpstr>
      <vt:lpstr>游ゴシック</vt:lpstr>
      <vt:lpstr>Arial</vt:lpstr>
      <vt:lpstr>Palatino Linotype</vt:lpstr>
      <vt:lpstr>Times New Roman</vt:lpstr>
      <vt:lpstr>Wingdings</vt:lpstr>
      <vt:lpstr>Default Theme</vt:lpstr>
      <vt:lpstr>think-cell スライド</vt:lpstr>
      <vt:lpstr>ガイドブック</vt:lpstr>
      <vt:lpstr>PowerPoint プレゼンテーション</vt:lpstr>
      <vt:lpstr>目次</vt:lpstr>
      <vt:lpstr>目次</vt:lpstr>
      <vt:lpstr>目次</vt:lpstr>
      <vt:lpstr>1.はじめに</vt:lpstr>
      <vt:lpstr>2. DX推進に係る取組の体制整備と基本方針</vt:lpstr>
      <vt:lpstr>PowerPoint プレゼンテーション</vt:lpstr>
      <vt:lpstr>2. DX推進に係る取組の体制整備と基本方針</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3. DX推進に係る取組の戦略</vt:lpstr>
      <vt:lpstr>PowerPoint プレゼンテーション</vt:lpstr>
      <vt:lpstr>PowerPoint プレゼンテーション</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4. DX推進に係る取組の施策</vt:lpstr>
      <vt:lpstr>PowerPoint プレゼンテーション</vt:lpstr>
      <vt:lpstr>PowerPoint プレゼンテーション</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4. DX推進に係る取組の施策</vt:lpstr>
      <vt:lpstr>4. DX推進に係る取組の施策</vt:lpstr>
      <vt:lpstr>4. DX推進に係る取組の施策</vt:lpstr>
      <vt:lpstr>4. DX推進に係る取組の施策</vt:lpstr>
      <vt:lpstr>PowerPoint プレゼンテーション</vt:lpstr>
      <vt:lpstr>PowerPoint プレゼンテーション</vt:lpstr>
      <vt:lpstr>4. DX推進に係る取組の施策</vt:lpstr>
      <vt:lpstr>4. DX推進に係る取組の施策</vt:lpstr>
      <vt:lpstr>4. DX推進に係る取組の施策</vt:lpstr>
      <vt:lpstr>4. DX推進に係る取組の施策</vt:lpstr>
      <vt:lpstr>PowerPoint プレゼンテーション</vt:lpstr>
      <vt:lpstr>4. DX推進に係る取組の施策</vt:lpstr>
      <vt:lpstr>PowerPoint プレゼンテーション</vt:lpstr>
      <vt:lpstr>PowerPoint プレゼンテーション</vt:lpstr>
      <vt:lpstr>4. DX推進に係る取組の施策</vt:lpstr>
      <vt:lpstr>PowerPoint プレゼンテーション</vt:lpstr>
      <vt:lpstr>5. 未来に向けて</vt:lpstr>
      <vt:lpstr>参考資料</vt:lpstr>
      <vt:lpstr>参考資料</vt:lpstr>
      <vt:lpstr>用語集</vt:lpstr>
      <vt:lpstr>用語集</vt:lpstr>
      <vt:lpstr>用語集</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庁舎DX推進ガイドブック</dc:title>
  <dc:creator/>
  <cp:lastModifiedBy/>
  <cp:revision>2</cp:revision>
  <dcterms:created xsi:type="dcterms:W3CDTF">2023-10-05T08:58:43Z</dcterms:created>
  <dcterms:modified xsi:type="dcterms:W3CDTF">2025-01-21T04:50:50Z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0x010100873049F8FA4704459C972F8526B50DBA</vt:lpwstr>
  </property>
  <property fmtid="{D5CDD505-2E9C-101B-9397-08002B2CF9AE}" pid="3" name="MSIP_Label_4434c97d-8ab1-48ff-a40e-6511b83ece5b_Enabled">
    <vt:lpwstr>true</vt:lpwstr>
  </property>
  <property fmtid="{D5CDD505-2E9C-101B-9397-08002B2CF9AE}" pid="4" name="MSIP_Label_4434c97d-8ab1-48ff-a40e-6511b83ece5b_SetDate">
    <vt:lpwstr>2023-12-22T01:36:04Z</vt:lpwstr>
  </property>
  <property fmtid="{D5CDD505-2E9C-101B-9397-08002B2CF9AE}" pid="5" name="MSIP_Label_4434c97d-8ab1-48ff-a40e-6511b83ece5b_Method">
    <vt:lpwstr>Standard</vt:lpwstr>
  </property>
  <property fmtid="{D5CDD505-2E9C-101B-9397-08002B2CF9AE}" pid="6" name="MSIP_Label_4434c97d-8ab1-48ff-a40e-6511b83ece5b_Name">
    <vt:lpwstr>GTT Public</vt:lpwstr>
  </property>
  <property fmtid="{D5CDD505-2E9C-101B-9397-08002B2CF9AE}" pid="7" name="MSIP_Label_4434c97d-8ab1-48ff-a40e-6511b83ece5b_SiteId">
    <vt:lpwstr>9d3e2e69-df2b-4c53-bac1-dd09f0728a7d</vt:lpwstr>
  </property>
  <property fmtid="{D5CDD505-2E9C-101B-9397-08002B2CF9AE}" pid="8" name="MSIP_Label_4434c97d-8ab1-48ff-a40e-6511b83ece5b_ActionId">
    <vt:lpwstr>acaa51ed-2433-4e00-a189-41d46e78d87c</vt:lpwstr>
  </property>
  <property fmtid="{D5CDD505-2E9C-101B-9397-08002B2CF9AE}" pid="9" name="MSIP_Label_4434c97d-8ab1-48ff-a40e-6511b83ece5b_ContentBits">
    <vt:lpwstr>0</vt:lpwstr>
  </property>
  <property fmtid="{D5CDD505-2E9C-101B-9397-08002B2CF9AE}" pid="10" name="MediaServiceImageTags">
    <vt:lpwstr/>
  </property>
</Properties>
</file>