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ppt/tags/tag4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304" y="105"/>
      </p:cViewPr>
      <p:guideLst>
        <p:guide orient="horz" pos="25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BB09-A725-49FA-A479-A71800E4DEF5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7ED02-C017-451C-BD10-2AF44924D3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3590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BB09-A725-49FA-A479-A71800E4DEF5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7ED02-C017-451C-BD10-2AF44924D3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021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BB09-A725-49FA-A479-A71800E4DEF5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7ED02-C017-451C-BD10-2AF44924D3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932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BB09-A725-49FA-A479-A71800E4DEF5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7ED02-C017-451C-BD10-2AF44924D3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821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BB09-A725-49FA-A479-A71800E4DEF5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7ED02-C017-451C-BD10-2AF44924D3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7223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BB09-A725-49FA-A479-A71800E4DEF5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7ED02-C017-451C-BD10-2AF44924D3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86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BB09-A725-49FA-A479-A71800E4DEF5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7ED02-C017-451C-BD10-2AF44924D3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46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BB09-A725-49FA-A479-A71800E4DEF5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7ED02-C017-451C-BD10-2AF44924D3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10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BB09-A725-49FA-A479-A71800E4DEF5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7ED02-C017-451C-BD10-2AF44924D3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236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BB09-A725-49FA-A479-A71800E4DEF5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7ED02-C017-451C-BD10-2AF44924D3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9231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BB09-A725-49FA-A479-A71800E4DEF5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7ED02-C017-451C-BD10-2AF44924D3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64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DBB09-A725-49FA-A479-A71800E4DEF5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7ED02-C017-451C-BD10-2AF44924D30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aphicFrame>
        <p:nvGraphicFramePr>
          <p:cNvPr id="7" name="オブジェクト 6" hidden="1">
            <a:extLst>
              <a:ext uri="{FF2B5EF4-FFF2-40B4-BE49-F238E27FC236}">
                <a16:creationId xmlns:a16="http://schemas.microsoft.com/office/drawing/2014/main" id="{AC5D60E8-3185-4356-A3B5-40CFDDE99D6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192248597"/>
              </p:ext>
            </p:extLst>
          </p:nvPr>
        </p:nvGraphicFramePr>
        <p:xfrm>
          <a:off x="1721" y="1588"/>
          <a:ext cx="1720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think-cell スライド" r:id="rId16" imgW="308" imgH="308" progId="TCLayout.ActiveDocument.1">
                  <p:embed/>
                </p:oleObj>
              </mc:Choice>
              <mc:Fallback>
                <p:oleObj name="think-cell スライド" r:id="rId16" imgW="308" imgH="308" progId="TCLayout.ActiveDocument.1">
                  <p:embed/>
                  <p:pic>
                    <p:nvPicPr>
                      <p:cNvPr id="8" name="オブジェクト 7" hidden="1">
                        <a:extLst>
                          <a:ext uri="{FF2B5EF4-FFF2-40B4-BE49-F238E27FC236}">
                            <a16:creationId xmlns:a16="http://schemas.microsoft.com/office/drawing/2014/main" id="{C1FF7A2A-813E-4006-B258-A71F53ECDA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721" y="1588"/>
                        <a:ext cx="1720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正方形/長方形 7" hidden="1">
            <a:extLst>
              <a:ext uri="{FF2B5EF4-FFF2-40B4-BE49-F238E27FC236}">
                <a16:creationId xmlns:a16="http://schemas.microsoft.com/office/drawing/2014/main" id="{19F888D9-612E-4BE4-A849-5C020D4F0471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71979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/>
            <a:endParaRPr kumimoji="1" lang="ja-JP" altLang="en-US" sz="4400" b="0" i="0" baseline="0" dirty="0">
              <a:latin typeface="Calibri Light" panose="020F0302020204030204" pitchFamily="34" charset="0"/>
              <a:ea typeface="游ゴシック Light" panose="020B0300000000000000" pitchFamily="50" charset="-128"/>
              <a:cs typeface="+mj-cs"/>
              <a:sym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883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>
            <a:extLst>
              <a:ext uri="{FF2B5EF4-FFF2-40B4-BE49-F238E27FC236}">
                <a16:creationId xmlns:a16="http://schemas.microsoft.com/office/drawing/2014/main" id="{D058A4E2-5088-4730-B1E9-45820569FEC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03118849"/>
              </p:ext>
            </p:extLst>
          </p:nvPr>
        </p:nvGraphicFramePr>
        <p:xfrm>
          <a:off x="382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think-cell スライド" r:id="rId4" imgW="308" imgH="308" progId="TCLayout.ActiveDocument.1">
                  <p:embed/>
                </p:oleObj>
              </mc:Choice>
              <mc:Fallback>
                <p:oleObj name="think-cell スライド" r:id="rId4" imgW="308" imgH="30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2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FB03CAC9-D00F-41A4-80E4-4BC1E4D8C126}"/>
              </a:ext>
            </a:extLst>
          </p:cNvPr>
          <p:cNvCxnSpPr>
            <a:cxnSpLocks/>
          </p:cNvCxnSpPr>
          <p:nvPr/>
        </p:nvCxnSpPr>
        <p:spPr>
          <a:xfrm>
            <a:off x="2928344" y="4295471"/>
            <a:ext cx="622518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DE8A19A-BF63-4D21-964D-6203CAA41372}"/>
              </a:ext>
            </a:extLst>
          </p:cNvPr>
          <p:cNvSpPr/>
          <p:nvPr/>
        </p:nvSpPr>
        <p:spPr>
          <a:xfrm>
            <a:off x="0" y="0"/>
            <a:ext cx="9906000" cy="43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</a:rPr>
              <a:t>プライバシー・セキュリティ対策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AC0782FD-1AAB-4626-BFA8-9835C719A70F}"/>
              </a:ext>
            </a:extLst>
          </p:cNvPr>
          <p:cNvCxnSpPr>
            <a:cxnSpLocks/>
          </p:cNvCxnSpPr>
          <p:nvPr/>
        </p:nvCxnSpPr>
        <p:spPr>
          <a:xfrm>
            <a:off x="0" y="398621"/>
            <a:ext cx="990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4A01A95-8B6C-4033-A0B7-53707FB6BAB4}"/>
              </a:ext>
            </a:extLst>
          </p:cNvPr>
          <p:cNvSpPr/>
          <p:nvPr/>
        </p:nvSpPr>
        <p:spPr>
          <a:xfrm>
            <a:off x="0" y="422569"/>
            <a:ext cx="9906000" cy="10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</a:rPr>
              <a:t>提案事業を通じて取得するデータを適切に管理するためのプライバシー対策及びセキュリティ対策について記載してください。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</a:rPr>
              <a:t>必要に応じてスライドを追加して作成してください。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</a:rPr>
              <a:t>フォントサイズは</a:t>
            </a:r>
            <a:r>
              <a:rPr kumimoji="1" lang="en-US" altLang="ja-JP" sz="1200" dirty="0">
                <a:solidFill>
                  <a:schemeClr val="tx1"/>
                </a:solidFill>
              </a:rPr>
              <a:t>12pt</a:t>
            </a:r>
            <a:r>
              <a:rPr kumimoji="1" lang="ja-JP" altLang="en-US" sz="1200" dirty="0">
                <a:solidFill>
                  <a:schemeClr val="tx1"/>
                </a:solidFill>
              </a:rPr>
              <a:t>以上で作成してください。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</a:rPr>
              <a:t>電子媒体での資料提出時は</a:t>
            </a:r>
            <a:r>
              <a:rPr kumimoji="1" lang="en-US" altLang="ja-JP" sz="1200" dirty="0">
                <a:solidFill>
                  <a:schemeClr val="tx1"/>
                </a:solidFill>
              </a:rPr>
              <a:t>PPT</a:t>
            </a:r>
            <a:r>
              <a:rPr kumimoji="1" lang="ja-JP" altLang="en-US" sz="1200" dirty="0">
                <a:solidFill>
                  <a:schemeClr val="tx1"/>
                </a:solidFill>
              </a:rPr>
              <a:t>形式で提出してください。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</a:rPr>
              <a:t>資料提出時には本説明及び以下の記載例は削除してください。</a:t>
            </a:r>
          </a:p>
        </p:txBody>
      </p:sp>
      <p:sp>
        <p:nvSpPr>
          <p:cNvPr id="11" name="Freeform 53">
            <a:extLst>
              <a:ext uri="{FF2B5EF4-FFF2-40B4-BE49-F238E27FC236}">
                <a16:creationId xmlns:a16="http://schemas.microsoft.com/office/drawing/2014/main" id="{FA194782-AA9B-43BB-AFE3-402EDE4E6620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8337790" y="4532889"/>
            <a:ext cx="498771" cy="649486"/>
          </a:xfrm>
          <a:custGeom>
            <a:avLst/>
            <a:gdLst>
              <a:gd name="T0" fmla="*/ 159 w 317"/>
              <a:gd name="T1" fmla="*/ 0 h 413"/>
              <a:gd name="T2" fmla="*/ 0 w 317"/>
              <a:gd name="T3" fmla="*/ 63 h 413"/>
              <a:gd name="T4" fmla="*/ 0 w 317"/>
              <a:gd name="T5" fmla="*/ 351 h 413"/>
              <a:gd name="T6" fmla="*/ 159 w 317"/>
              <a:gd name="T7" fmla="*/ 413 h 413"/>
              <a:gd name="T8" fmla="*/ 317 w 317"/>
              <a:gd name="T9" fmla="*/ 351 h 413"/>
              <a:gd name="T10" fmla="*/ 317 w 317"/>
              <a:gd name="T11" fmla="*/ 63 h 413"/>
              <a:gd name="T12" fmla="*/ 159 w 317"/>
              <a:gd name="T13" fmla="*/ 0 h 413"/>
              <a:gd name="T14" fmla="*/ 288 w 317"/>
              <a:gd name="T15" fmla="*/ 167 h 413"/>
              <a:gd name="T16" fmla="*/ 159 w 317"/>
              <a:gd name="T17" fmla="*/ 197 h 413"/>
              <a:gd name="T18" fmla="*/ 29 w 317"/>
              <a:gd name="T19" fmla="*/ 167 h 413"/>
              <a:gd name="T20" fmla="*/ 29 w 317"/>
              <a:gd name="T21" fmla="*/ 89 h 413"/>
              <a:gd name="T22" fmla="*/ 159 w 317"/>
              <a:gd name="T23" fmla="*/ 115 h 413"/>
              <a:gd name="T24" fmla="*/ 288 w 317"/>
              <a:gd name="T25" fmla="*/ 89 h 413"/>
              <a:gd name="T26" fmla="*/ 288 w 317"/>
              <a:gd name="T27" fmla="*/ 167 h 413"/>
              <a:gd name="T28" fmla="*/ 29 w 317"/>
              <a:gd name="T29" fmla="*/ 191 h 413"/>
              <a:gd name="T30" fmla="*/ 159 w 317"/>
              <a:gd name="T31" fmla="*/ 216 h 413"/>
              <a:gd name="T32" fmla="*/ 288 w 317"/>
              <a:gd name="T33" fmla="*/ 191 h 413"/>
              <a:gd name="T34" fmla="*/ 288 w 317"/>
              <a:gd name="T35" fmla="*/ 263 h 413"/>
              <a:gd name="T36" fmla="*/ 159 w 317"/>
              <a:gd name="T37" fmla="*/ 293 h 413"/>
              <a:gd name="T38" fmla="*/ 29 w 317"/>
              <a:gd name="T39" fmla="*/ 263 h 413"/>
              <a:gd name="T40" fmla="*/ 29 w 317"/>
              <a:gd name="T41" fmla="*/ 191 h 413"/>
              <a:gd name="T42" fmla="*/ 159 w 317"/>
              <a:gd name="T43" fmla="*/ 29 h 413"/>
              <a:gd name="T44" fmla="*/ 288 w 317"/>
              <a:gd name="T45" fmla="*/ 63 h 413"/>
              <a:gd name="T46" fmla="*/ 159 w 317"/>
              <a:gd name="T47" fmla="*/ 96 h 413"/>
              <a:gd name="T48" fmla="*/ 29 w 317"/>
              <a:gd name="T49" fmla="*/ 63 h 413"/>
              <a:gd name="T50" fmla="*/ 159 w 317"/>
              <a:gd name="T51" fmla="*/ 29 h 413"/>
              <a:gd name="T52" fmla="*/ 159 w 317"/>
              <a:gd name="T53" fmla="*/ 384 h 413"/>
              <a:gd name="T54" fmla="*/ 29 w 317"/>
              <a:gd name="T55" fmla="*/ 351 h 413"/>
              <a:gd name="T56" fmla="*/ 29 w 317"/>
              <a:gd name="T57" fmla="*/ 287 h 413"/>
              <a:gd name="T58" fmla="*/ 159 w 317"/>
              <a:gd name="T59" fmla="*/ 312 h 413"/>
              <a:gd name="T60" fmla="*/ 288 w 317"/>
              <a:gd name="T61" fmla="*/ 287 h 413"/>
              <a:gd name="T62" fmla="*/ 288 w 317"/>
              <a:gd name="T63" fmla="*/ 351 h 413"/>
              <a:gd name="T64" fmla="*/ 159 w 317"/>
              <a:gd name="T65" fmla="*/ 384 h 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17" h="413">
                <a:moveTo>
                  <a:pt x="159" y="0"/>
                </a:moveTo>
                <a:cubicBezTo>
                  <a:pt x="82" y="0"/>
                  <a:pt x="0" y="20"/>
                  <a:pt x="0" y="63"/>
                </a:cubicBezTo>
                <a:cubicBezTo>
                  <a:pt x="0" y="351"/>
                  <a:pt x="0" y="351"/>
                  <a:pt x="0" y="351"/>
                </a:cubicBezTo>
                <a:cubicBezTo>
                  <a:pt x="0" y="393"/>
                  <a:pt x="82" y="413"/>
                  <a:pt x="159" y="413"/>
                </a:cubicBezTo>
                <a:cubicBezTo>
                  <a:pt x="235" y="413"/>
                  <a:pt x="317" y="393"/>
                  <a:pt x="317" y="351"/>
                </a:cubicBezTo>
                <a:cubicBezTo>
                  <a:pt x="317" y="63"/>
                  <a:pt x="317" y="63"/>
                  <a:pt x="317" y="63"/>
                </a:cubicBezTo>
                <a:cubicBezTo>
                  <a:pt x="317" y="20"/>
                  <a:pt x="235" y="0"/>
                  <a:pt x="159" y="0"/>
                </a:cubicBezTo>
                <a:close/>
                <a:moveTo>
                  <a:pt x="288" y="167"/>
                </a:moveTo>
                <a:cubicBezTo>
                  <a:pt x="274" y="182"/>
                  <a:pt x="226" y="197"/>
                  <a:pt x="159" y="197"/>
                </a:cubicBezTo>
                <a:cubicBezTo>
                  <a:pt x="91" y="197"/>
                  <a:pt x="44" y="182"/>
                  <a:pt x="29" y="167"/>
                </a:cubicBezTo>
                <a:cubicBezTo>
                  <a:pt x="29" y="89"/>
                  <a:pt x="29" y="89"/>
                  <a:pt x="29" y="89"/>
                </a:cubicBezTo>
                <a:cubicBezTo>
                  <a:pt x="54" y="105"/>
                  <a:pt x="102" y="115"/>
                  <a:pt x="159" y="115"/>
                </a:cubicBezTo>
                <a:cubicBezTo>
                  <a:pt x="215" y="115"/>
                  <a:pt x="263" y="105"/>
                  <a:pt x="288" y="89"/>
                </a:cubicBezTo>
                <a:lnTo>
                  <a:pt x="288" y="167"/>
                </a:lnTo>
                <a:close/>
                <a:moveTo>
                  <a:pt x="29" y="191"/>
                </a:moveTo>
                <a:cubicBezTo>
                  <a:pt x="58" y="208"/>
                  <a:pt x="108" y="216"/>
                  <a:pt x="159" y="216"/>
                </a:cubicBezTo>
                <a:cubicBezTo>
                  <a:pt x="209" y="216"/>
                  <a:pt x="260" y="208"/>
                  <a:pt x="288" y="191"/>
                </a:cubicBezTo>
                <a:cubicBezTo>
                  <a:pt x="288" y="263"/>
                  <a:pt x="288" y="263"/>
                  <a:pt x="288" y="263"/>
                </a:cubicBezTo>
                <a:cubicBezTo>
                  <a:pt x="274" y="278"/>
                  <a:pt x="226" y="293"/>
                  <a:pt x="159" y="293"/>
                </a:cubicBezTo>
                <a:cubicBezTo>
                  <a:pt x="91" y="293"/>
                  <a:pt x="44" y="278"/>
                  <a:pt x="29" y="263"/>
                </a:cubicBezTo>
                <a:lnTo>
                  <a:pt x="29" y="191"/>
                </a:lnTo>
                <a:close/>
                <a:moveTo>
                  <a:pt x="159" y="29"/>
                </a:moveTo>
                <a:cubicBezTo>
                  <a:pt x="243" y="29"/>
                  <a:pt x="288" y="53"/>
                  <a:pt x="288" y="63"/>
                </a:cubicBezTo>
                <a:cubicBezTo>
                  <a:pt x="288" y="72"/>
                  <a:pt x="243" y="96"/>
                  <a:pt x="159" y="96"/>
                </a:cubicBezTo>
                <a:cubicBezTo>
                  <a:pt x="75" y="96"/>
                  <a:pt x="29" y="72"/>
                  <a:pt x="29" y="63"/>
                </a:cubicBezTo>
                <a:cubicBezTo>
                  <a:pt x="29" y="53"/>
                  <a:pt x="75" y="29"/>
                  <a:pt x="159" y="29"/>
                </a:cubicBezTo>
                <a:close/>
                <a:moveTo>
                  <a:pt x="159" y="384"/>
                </a:moveTo>
                <a:cubicBezTo>
                  <a:pt x="75" y="384"/>
                  <a:pt x="29" y="360"/>
                  <a:pt x="29" y="351"/>
                </a:cubicBezTo>
                <a:cubicBezTo>
                  <a:pt x="29" y="287"/>
                  <a:pt x="29" y="287"/>
                  <a:pt x="29" y="287"/>
                </a:cubicBezTo>
                <a:cubicBezTo>
                  <a:pt x="58" y="304"/>
                  <a:pt x="108" y="312"/>
                  <a:pt x="159" y="312"/>
                </a:cubicBezTo>
                <a:cubicBezTo>
                  <a:pt x="209" y="312"/>
                  <a:pt x="260" y="304"/>
                  <a:pt x="288" y="287"/>
                </a:cubicBezTo>
                <a:cubicBezTo>
                  <a:pt x="288" y="351"/>
                  <a:pt x="288" y="351"/>
                  <a:pt x="288" y="351"/>
                </a:cubicBezTo>
                <a:cubicBezTo>
                  <a:pt x="288" y="360"/>
                  <a:pt x="243" y="384"/>
                  <a:pt x="159" y="384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50">
            <a:extLst>
              <a:ext uri="{FF2B5EF4-FFF2-40B4-BE49-F238E27FC236}">
                <a16:creationId xmlns:a16="http://schemas.microsoft.com/office/drawing/2014/main" id="{21B8D5AE-0399-4C4B-80AA-3E0A82E282BA}"/>
              </a:ext>
            </a:extLst>
          </p:cNvPr>
          <p:cNvSpPr>
            <a:spLocks noChangeAspect="1" noEditPoints="1"/>
          </p:cNvSpPr>
          <p:nvPr/>
        </p:nvSpPr>
        <p:spPr bwMode="auto">
          <a:xfrm rot="5400000">
            <a:off x="5124495" y="4034087"/>
            <a:ext cx="203200" cy="407014"/>
          </a:xfrm>
          <a:custGeom>
            <a:avLst/>
            <a:gdLst>
              <a:gd name="T0" fmla="*/ 133 w 180"/>
              <a:gd name="T1" fmla="*/ 0 h 361"/>
              <a:gd name="T2" fmla="*/ 47 w 180"/>
              <a:gd name="T3" fmla="*/ 0 h 361"/>
              <a:gd name="T4" fmla="*/ 0 w 180"/>
              <a:gd name="T5" fmla="*/ 46 h 361"/>
              <a:gd name="T6" fmla="*/ 0 w 180"/>
              <a:gd name="T7" fmla="*/ 314 h 361"/>
              <a:gd name="T8" fmla="*/ 47 w 180"/>
              <a:gd name="T9" fmla="*/ 361 h 361"/>
              <a:gd name="T10" fmla="*/ 133 w 180"/>
              <a:gd name="T11" fmla="*/ 361 h 361"/>
              <a:gd name="T12" fmla="*/ 180 w 180"/>
              <a:gd name="T13" fmla="*/ 314 h 361"/>
              <a:gd name="T14" fmla="*/ 180 w 180"/>
              <a:gd name="T15" fmla="*/ 46 h 361"/>
              <a:gd name="T16" fmla="*/ 133 w 180"/>
              <a:gd name="T17" fmla="*/ 0 h 361"/>
              <a:gd name="T18" fmla="*/ 88 w 180"/>
              <a:gd name="T19" fmla="*/ 304 h 361"/>
              <a:gd name="T20" fmla="*/ 72 w 180"/>
              <a:gd name="T21" fmla="*/ 288 h 361"/>
              <a:gd name="T22" fmla="*/ 88 w 180"/>
              <a:gd name="T23" fmla="*/ 271 h 361"/>
              <a:gd name="T24" fmla="*/ 104 w 180"/>
              <a:gd name="T25" fmla="*/ 288 h 361"/>
              <a:gd name="T26" fmla="*/ 88 w 180"/>
              <a:gd name="T27" fmla="*/ 304 h 361"/>
              <a:gd name="T28" fmla="*/ 137 w 180"/>
              <a:gd name="T29" fmla="*/ 106 h 361"/>
              <a:gd name="T30" fmla="*/ 43 w 180"/>
              <a:gd name="T31" fmla="*/ 106 h 361"/>
              <a:gd name="T32" fmla="*/ 33 w 180"/>
              <a:gd name="T33" fmla="*/ 97 h 361"/>
              <a:gd name="T34" fmla="*/ 43 w 180"/>
              <a:gd name="T35" fmla="*/ 87 h 361"/>
              <a:gd name="T36" fmla="*/ 137 w 180"/>
              <a:gd name="T37" fmla="*/ 87 h 361"/>
              <a:gd name="T38" fmla="*/ 146 w 180"/>
              <a:gd name="T39" fmla="*/ 97 h 361"/>
              <a:gd name="T40" fmla="*/ 137 w 180"/>
              <a:gd name="T41" fmla="*/ 106 h 361"/>
              <a:gd name="T42" fmla="*/ 137 w 180"/>
              <a:gd name="T43" fmla="*/ 60 h 361"/>
              <a:gd name="T44" fmla="*/ 43 w 180"/>
              <a:gd name="T45" fmla="*/ 60 h 361"/>
              <a:gd name="T46" fmla="*/ 33 w 180"/>
              <a:gd name="T47" fmla="*/ 51 h 361"/>
              <a:gd name="T48" fmla="*/ 43 w 180"/>
              <a:gd name="T49" fmla="*/ 42 h 361"/>
              <a:gd name="T50" fmla="*/ 137 w 180"/>
              <a:gd name="T51" fmla="*/ 42 h 361"/>
              <a:gd name="T52" fmla="*/ 146 w 180"/>
              <a:gd name="T53" fmla="*/ 51 h 361"/>
              <a:gd name="T54" fmla="*/ 137 w 180"/>
              <a:gd name="T55" fmla="*/ 60 h 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80" h="361">
                <a:moveTo>
                  <a:pt x="133" y="0"/>
                </a:moveTo>
                <a:cubicBezTo>
                  <a:pt x="47" y="0"/>
                  <a:pt x="47" y="0"/>
                  <a:pt x="47" y="0"/>
                </a:cubicBezTo>
                <a:cubicBezTo>
                  <a:pt x="21" y="0"/>
                  <a:pt x="0" y="21"/>
                  <a:pt x="0" y="46"/>
                </a:cubicBezTo>
                <a:cubicBezTo>
                  <a:pt x="0" y="314"/>
                  <a:pt x="0" y="314"/>
                  <a:pt x="0" y="314"/>
                </a:cubicBezTo>
                <a:cubicBezTo>
                  <a:pt x="0" y="340"/>
                  <a:pt x="21" y="361"/>
                  <a:pt x="47" y="361"/>
                </a:cubicBezTo>
                <a:cubicBezTo>
                  <a:pt x="133" y="361"/>
                  <a:pt x="133" y="361"/>
                  <a:pt x="133" y="361"/>
                </a:cubicBezTo>
                <a:cubicBezTo>
                  <a:pt x="159" y="361"/>
                  <a:pt x="180" y="340"/>
                  <a:pt x="180" y="314"/>
                </a:cubicBezTo>
                <a:cubicBezTo>
                  <a:pt x="180" y="46"/>
                  <a:pt x="180" y="46"/>
                  <a:pt x="180" y="46"/>
                </a:cubicBezTo>
                <a:cubicBezTo>
                  <a:pt x="180" y="21"/>
                  <a:pt x="159" y="0"/>
                  <a:pt x="133" y="0"/>
                </a:cubicBezTo>
                <a:close/>
                <a:moveTo>
                  <a:pt x="88" y="304"/>
                </a:moveTo>
                <a:cubicBezTo>
                  <a:pt x="79" y="304"/>
                  <a:pt x="72" y="297"/>
                  <a:pt x="72" y="288"/>
                </a:cubicBezTo>
                <a:cubicBezTo>
                  <a:pt x="72" y="279"/>
                  <a:pt x="79" y="271"/>
                  <a:pt x="88" y="271"/>
                </a:cubicBezTo>
                <a:cubicBezTo>
                  <a:pt x="97" y="271"/>
                  <a:pt x="104" y="279"/>
                  <a:pt x="104" y="288"/>
                </a:cubicBezTo>
                <a:cubicBezTo>
                  <a:pt x="104" y="297"/>
                  <a:pt x="97" y="304"/>
                  <a:pt x="88" y="304"/>
                </a:cubicBezTo>
                <a:close/>
                <a:moveTo>
                  <a:pt x="137" y="106"/>
                </a:moveTo>
                <a:cubicBezTo>
                  <a:pt x="43" y="106"/>
                  <a:pt x="43" y="106"/>
                  <a:pt x="43" y="106"/>
                </a:cubicBezTo>
                <a:cubicBezTo>
                  <a:pt x="38" y="106"/>
                  <a:pt x="33" y="102"/>
                  <a:pt x="33" y="97"/>
                </a:cubicBezTo>
                <a:cubicBezTo>
                  <a:pt x="33" y="92"/>
                  <a:pt x="38" y="87"/>
                  <a:pt x="43" y="87"/>
                </a:cubicBezTo>
                <a:cubicBezTo>
                  <a:pt x="137" y="87"/>
                  <a:pt x="137" y="87"/>
                  <a:pt x="137" y="87"/>
                </a:cubicBezTo>
                <a:cubicBezTo>
                  <a:pt x="142" y="87"/>
                  <a:pt x="146" y="92"/>
                  <a:pt x="146" y="97"/>
                </a:cubicBezTo>
                <a:cubicBezTo>
                  <a:pt x="146" y="102"/>
                  <a:pt x="142" y="106"/>
                  <a:pt x="137" y="106"/>
                </a:cubicBezTo>
                <a:close/>
                <a:moveTo>
                  <a:pt x="137" y="60"/>
                </a:moveTo>
                <a:cubicBezTo>
                  <a:pt x="43" y="60"/>
                  <a:pt x="43" y="60"/>
                  <a:pt x="43" y="60"/>
                </a:cubicBezTo>
                <a:cubicBezTo>
                  <a:pt x="38" y="60"/>
                  <a:pt x="33" y="56"/>
                  <a:pt x="33" y="51"/>
                </a:cubicBezTo>
                <a:cubicBezTo>
                  <a:pt x="33" y="46"/>
                  <a:pt x="38" y="42"/>
                  <a:pt x="43" y="42"/>
                </a:cubicBezTo>
                <a:cubicBezTo>
                  <a:pt x="137" y="42"/>
                  <a:pt x="137" y="42"/>
                  <a:pt x="137" y="42"/>
                </a:cubicBezTo>
                <a:cubicBezTo>
                  <a:pt x="142" y="42"/>
                  <a:pt x="146" y="46"/>
                  <a:pt x="146" y="51"/>
                </a:cubicBezTo>
                <a:cubicBezTo>
                  <a:pt x="146" y="56"/>
                  <a:pt x="142" y="60"/>
                  <a:pt x="137" y="60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1" name="Group 18503">
            <a:extLst>
              <a:ext uri="{FF2B5EF4-FFF2-40B4-BE49-F238E27FC236}">
                <a16:creationId xmlns:a16="http://schemas.microsoft.com/office/drawing/2014/main" id="{40DE97AB-DA7D-44E7-82F6-8941BBCC8526}"/>
              </a:ext>
            </a:extLst>
          </p:cNvPr>
          <p:cNvGrpSpPr>
            <a:grpSpLocks noChangeAspect="1"/>
          </p:cNvGrpSpPr>
          <p:nvPr/>
        </p:nvGrpSpPr>
        <p:grpSpPr>
          <a:xfrm>
            <a:off x="1295671" y="4698891"/>
            <a:ext cx="558899" cy="606214"/>
            <a:chOff x="7762760" y="2128722"/>
            <a:chExt cx="900112" cy="976313"/>
          </a:xfrm>
          <a:solidFill>
            <a:schemeClr val="bg1">
              <a:lumMod val="50000"/>
            </a:schemeClr>
          </a:solidFill>
        </p:grpSpPr>
        <p:sp>
          <p:nvSpPr>
            <p:cNvPr id="42" name="Freeform 73">
              <a:extLst>
                <a:ext uri="{FF2B5EF4-FFF2-40B4-BE49-F238E27FC236}">
                  <a16:creationId xmlns:a16="http://schemas.microsoft.com/office/drawing/2014/main" id="{D9310323-DA1C-426B-9820-070C99D4A65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70760" y="2495435"/>
              <a:ext cx="392112" cy="609600"/>
            </a:xfrm>
            <a:custGeom>
              <a:avLst/>
              <a:gdLst>
                <a:gd name="T0" fmla="*/ 128 w 148"/>
                <a:gd name="T1" fmla="*/ 0 h 230"/>
                <a:gd name="T2" fmla="*/ 20 w 148"/>
                <a:gd name="T3" fmla="*/ 0 h 230"/>
                <a:gd name="T4" fmla="*/ 0 w 148"/>
                <a:gd name="T5" fmla="*/ 22 h 230"/>
                <a:gd name="T6" fmla="*/ 0 w 148"/>
                <a:gd name="T7" fmla="*/ 208 h 230"/>
                <a:gd name="T8" fmla="*/ 20 w 148"/>
                <a:gd name="T9" fmla="*/ 230 h 230"/>
                <a:gd name="T10" fmla="*/ 128 w 148"/>
                <a:gd name="T11" fmla="*/ 230 h 230"/>
                <a:gd name="T12" fmla="*/ 148 w 148"/>
                <a:gd name="T13" fmla="*/ 208 h 230"/>
                <a:gd name="T14" fmla="*/ 148 w 148"/>
                <a:gd name="T15" fmla="*/ 22 h 230"/>
                <a:gd name="T16" fmla="*/ 128 w 148"/>
                <a:gd name="T17" fmla="*/ 0 h 230"/>
                <a:gd name="T18" fmla="*/ 41 w 148"/>
                <a:gd name="T19" fmla="*/ 208 h 230"/>
                <a:gd name="T20" fmla="*/ 21 w 148"/>
                <a:gd name="T21" fmla="*/ 208 h 230"/>
                <a:gd name="T22" fmla="*/ 16 w 148"/>
                <a:gd name="T23" fmla="*/ 204 h 230"/>
                <a:gd name="T24" fmla="*/ 21 w 148"/>
                <a:gd name="T25" fmla="*/ 199 h 230"/>
                <a:gd name="T26" fmla="*/ 41 w 148"/>
                <a:gd name="T27" fmla="*/ 199 h 230"/>
                <a:gd name="T28" fmla="*/ 46 w 148"/>
                <a:gd name="T29" fmla="*/ 204 h 230"/>
                <a:gd name="T30" fmla="*/ 41 w 148"/>
                <a:gd name="T31" fmla="*/ 208 h 230"/>
                <a:gd name="T32" fmla="*/ 74 w 148"/>
                <a:gd name="T33" fmla="*/ 218 h 230"/>
                <a:gd name="T34" fmla="*/ 60 w 148"/>
                <a:gd name="T35" fmla="*/ 204 h 230"/>
                <a:gd name="T36" fmla="*/ 74 w 148"/>
                <a:gd name="T37" fmla="*/ 190 h 230"/>
                <a:gd name="T38" fmla="*/ 88 w 148"/>
                <a:gd name="T39" fmla="*/ 204 h 230"/>
                <a:gd name="T40" fmla="*/ 74 w 148"/>
                <a:gd name="T41" fmla="*/ 218 h 230"/>
                <a:gd name="T42" fmla="*/ 126 w 148"/>
                <a:gd name="T43" fmla="*/ 208 h 230"/>
                <a:gd name="T44" fmla="*/ 106 w 148"/>
                <a:gd name="T45" fmla="*/ 208 h 230"/>
                <a:gd name="T46" fmla="*/ 101 w 148"/>
                <a:gd name="T47" fmla="*/ 204 h 230"/>
                <a:gd name="T48" fmla="*/ 106 w 148"/>
                <a:gd name="T49" fmla="*/ 199 h 230"/>
                <a:gd name="T50" fmla="*/ 126 w 148"/>
                <a:gd name="T51" fmla="*/ 199 h 230"/>
                <a:gd name="T52" fmla="*/ 131 w 148"/>
                <a:gd name="T53" fmla="*/ 204 h 230"/>
                <a:gd name="T54" fmla="*/ 126 w 148"/>
                <a:gd name="T55" fmla="*/ 208 h 230"/>
                <a:gd name="T56" fmla="*/ 132 w 148"/>
                <a:gd name="T57" fmla="*/ 169 h 230"/>
                <a:gd name="T58" fmla="*/ 126 w 148"/>
                <a:gd name="T59" fmla="*/ 175 h 230"/>
                <a:gd name="T60" fmla="*/ 21 w 148"/>
                <a:gd name="T61" fmla="*/ 175 h 230"/>
                <a:gd name="T62" fmla="*/ 15 w 148"/>
                <a:gd name="T63" fmla="*/ 169 h 230"/>
                <a:gd name="T64" fmla="*/ 15 w 148"/>
                <a:gd name="T65" fmla="*/ 24 h 230"/>
                <a:gd name="T66" fmla="*/ 21 w 148"/>
                <a:gd name="T67" fmla="*/ 18 h 230"/>
                <a:gd name="T68" fmla="*/ 126 w 148"/>
                <a:gd name="T69" fmla="*/ 18 h 230"/>
                <a:gd name="T70" fmla="*/ 132 w 148"/>
                <a:gd name="T71" fmla="*/ 24 h 230"/>
                <a:gd name="T72" fmla="*/ 132 w 148"/>
                <a:gd name="T73" fmla="*/ 169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8" h="230">
                  <a:moveTo>
                    <a:pt x="128" y="0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9" y="0"/>
                    <a:pt x="0" y="10"/>
                    <a:pt x="0" y="2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21"/>
                    <a:pt x="9" y="230"/>
                    <a:pt x="20" y="230"/>
                  </a:cubicBezTo>
                  <a:cubicBezTo>
                    <a:pt x="128" y="230"/>
                    <a:pt x="128" y="230"/>
                    <a:pt x="128" y="230"/>
                  </a:cubicBezTo>
                  <a:cubicBezTo>
                    <a:pt x="139" y="230"/>
                    <a:pt x="148" y="221"/>
                    <a:pt x="148" y="208"/>
                  </a:cubicBezTo>
                  <a:cubicBezTo>
                    <a:pt x="148" y="22"/>
                    <a:pt x="148" y="22"/>
                    <a:pt x="148" y="22"/>
                  </a:cubicBezTo>
                  <a:cubicBezTo>
                    <a:pt x="148" y="10"/>
                    <a:pt x="139" y="0"/>
                    <a:pt x="128" y="0"/>
                  </a:cubicBezTo>
                  <a:close/>
                  <a:moveTo>
                    <a:pt x="41" y="208"/>
                  </a:moveTo>
                  <a:cubicBezTo>
                    <a:pt x="21" y="208"/>
                    <a:pt x="21" y="208"/>
                    <a:pt x="21" y="208"/>
                  </a:cubicBezTo>
                  <a:cubicBezTo>
                    <a:pt x="18" y="208"/>
                    <a:pt x="16" y="206"/>
                    <a:pt x="16" y="204"/>
                  </a:cubicBezTo>
                  <a:cubicBezTo>
                    <a:pt x="16" y="201"/>
                    <a:pt x="18" y="199"/>
                    <a:pt x="21" y="199"/>
                  </a:cubicBezTo>
                  <a:cubicBezTo>
                    <a:pt x="41" y="199"/>
                    <a:pt x="41" y="199"/>
                    <a:pt x="41" y="199"/>
                  </a:cubicBezTo>
                  <a:cubicBezTo>
                    <a:pt x="44" y="199"/>
                    <a:pt x="46" y="201"/>
                    <a:pt x="46" y="204"/>
                  </a:cubicBezTo>
                  <a:cubicBezTo>
                    <a:pt x="46" y="206"/>
                    <a:pt x="44" y="208"/>
                    <a:pt x="41" y="208"/>
                  </a:cubicBezTo>
                  <a:close/>
                  <a:moveTo>
                    <a:pt x="74" y="218"/>
                  </a:moveTo>
                  <a:cubicBezTo>
                    <a:pt x="66" y="218"/>
                    <a:pt x="60" y="211"/>
                    <a:pt x="60" y="204"/>
                  </a:cubicBezTo>
                  <a:cubicBezTo>
                    <a:pt x="60" y="196"/>
                    <a:pt x="66" y="190"/>
                    <a:pt x="74" y="190"/>
                  </a:cubicBezTo>
                  <a:cubicBezTo>
                    <a:pt x="82" y="190"/>
                    <a:pt x="88" y="196"/>
                    <a:pt x="88" y="204"/>
                  </a:cubicBezTo>
                  <a:cubicBezTo>
                    <a:pt x="88" y="211"/>
                    <a:pt x="82" y="218"/>
                    <a:pt x="74" y="218"/>
                  </a:cubicBezTo>
                  <a:close/>
                  <a:moveTo>
                    <a:pt x="126" y="208"/>
                  </a:moveTo>
                  <a:cubicBezTo>
                    <a:pt x="106" y="208"/>
                    <a:pt x="106" y="208"/>
                    <a:pt x="106" y="208"/>
                  </a:cubicBezTo>
                  <a:cubicBezTo>
                    <a:pt x="103" y="208"/>
                    <a:pt x="101" y="206"/>
                    <a:pt x="101" y="204"/>
                  </a:cubicBezTo>
                  <a:cubicBezTo>
                    <a:pt x="101" y="201"/>
                    <a:pt x="103" y="199"/>
                    <a:pt x="106" y="199"/>
                  </a:cubicBezTo>
                  <a:cubicBezTo>
                    <a:pt x="126" y="199"/>
                    <a:pt x="126" y="199"/>
                    <a:pt x="126" y="199"/>
                  </a:cubicBezTo>
                  <a:cubicBezTo>
                    <a:pt x="128" y="199"/>
                    <a:pt x="131" y="201"/>
                    <a:pt x="131" y="204"/>
                  </a:cubicBezTo>
                  <a:cubicBezTo>
                    <a:pt x="131" y="206"/>
                    <a:pt x="128" y="208"/>
                    <a:pt x="126" y="208"/>
                  </a:cubicBezTo>
                  <a:close/>
                  <a:moveTo>
                    <a:pt x="132" y="169"/>
                  </a:moveTo>
                  <a:cubicBezTo>
                    <a:pt x="132" y="172"/>
                    <a:pt x="130" y="175"/>
                    <a:pt x="126" y="175"/>
                  </a:cubicBezTo>
                  <a:cubicBezTo>
                    <a:pt x="21" y="175"/>
                    <a:pt x="21" y="175"/>
                    <a:pt x="21" y="175"/>
                  </a:cubicBezTo>
                  <a:cubicBezTo>
                    <a:pt x="18" y="175"/>
                    <a:pt x="15" y="172"/>
                    <a:pt x="15" y="169"/>
                  </a:cubicBezTo>
                  <a:cubicBezTo>
                    <a:pt x="15" y="24"/>
                    <a:pt x="15" y="24"/>
                    <a:pt x="15" y="24"/>
                  </a:cubicBezTo>
                  <a:cubicBezTo>
                    <a:pt x="15" y="21"/>
                    <a:pt x="18" y="18"/>
                    <a:pt x="21" y="18"/>
                  </a:cubicBezTo>
                  <a:cubicBezTo>
                    <a:pt x="126" y="18"/>
                    <a:pt x="126" y="18"/>
                    <a:pt x="126" y="18"/>
                  </a:cubicBezTo>
                  <a:cubicBezTo>
                    <a:pt x="130" y="18"/>
                    <a:pt x="132" y="21"/>
                    <a:pt x="132" y="24"/>
                  </a:cubicBezTo>
                  <a:lnTo>
                    <a:pt x="132" y="1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74">
              <a:extLst>
                <a:ext uri="{FF2B5EF4-FFF2-40B4-BE49-F238E27FC236}">
                  <a16:creationId xmlns:a16="http://schemas.microsoft.com/office/drawing/2014/main" id="{4C7F6908-5533-4BF1-87C0-560A9B6A555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62760" y="2128722"/>
              <a:ext cx="709612" cy="909638"/>
            </a:xfrm>
            <a:custGeom>
              <a:avLst/>
              <a:gdLst>
                <a:gd name="T0" fmla="*/ 18 w 268"/>
                <a:gd name="T1" fmla="*/ 305 h 344"/>
                <a:gd name="T2" fmla="*/ 18 w 268"/>
                <a:gd name="T3" fmla="*/ 23 h 344"/>
                <a:gd name="T4" fmla="*/ 249 w 268"/>
                <a:gd name="T5" fmla="*/ 23 h 344"/>
                <a:gd name="T6" fmla="*/ 249 w 268"/>
                <a:gd name="T7" fmla="*/ 126 h 344"/>
                <a:gd name="T8" fmla="*/ 268 w 268"/>
                <a:gd name="T9" fmla="*/ 126 h 344"/>
                <a:gd name="T10" fmla="*/ 268 w 268"/>
                <a:gd name="T11" fmla="*/ 29 h 344"/>
                <a:gd name="T12" fmla="*/ 239 w 268"/>
                <a:gd name="T13" fmla="*/ 0 h 344"/>
                <a:gd name="T14" fmla="*/ 28 w 268"/>
                <a:gd name="T15" fmla="*/ 0 h 344"/>
                <a:gd name="T16" fmla="*/ 0 w 268"/>
                <a:gd name="T17" fmla="*/ 29 h 344"/>
                <a:gd name="T18" fmla="*/ 0 w 268"/>
                <a:gd name="T19" fmla="*/ 315 h 344"/>
                <a:gd name="T20" fmla="*/ 28 w 268"/>
                <a:gd name="T21" fmla="*/ 344 h 344"/>
                <a:gd name="T22" fmla="*/ 181 w 268"/>
                <a:gd name="T23" fmla="*/ 344 h 344"/>
                <a:gd name="T24" fmla="*/ 181 w 268"/>
                <a:gd name="T25" fmla="*/ 305 h 344"/>
                <a:gd name="T26" fmla="*/ 18 w 268"/>
                <a:gd name="T27" fmla="*/ 305 h 344"/>
                <a:gd name="T28" fmla="*/ 134 w 268"/>
                <a:gd name="T29" fmla="*/ 336 h 344"/>
                <a:gd name="T30" fmla="*/ 122 w 268"/>
                <a:gd name="T31" fmla="*/ 325 h 344"/>
                <a:gd name="T32" fmla="*/ 134 w 268"/>
                <a:gd name="T33" fmla="*/ 313 h 344"/>
                <a:gd name="T34" fmla="*/ 145 w 268"/>
                <a:gd name="T35" fmla="*/ 325 h 344"/>
                <a:gd name="T36" fmla="*/ 134 w 268"/>
                <a:gd name="T37" fmla="*/ 336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68" h="344">
                  <a:moveTo>
                    <a:pt x="18" y="305"/>
                  </a:moveTo>
                  <a:cubicBezTo>
                    <a:pt x="18" y="23"/>
                    <a:pt x="18" y="23"/>
                    <a:pt x="18" y="23"/>
                  </a:cubicBezTo>
                  <a:cubicBezTo>
                    <a:pt x="249" y="23"/>
                    <a:pt x="249" y="23"/>
                    <a:pt x="249" y="23"/>
                  </a:cubicBezTo>
                  <a:cubicBezTo>
                    <a:pt x="249" y="126"/>
                    <a:pt x="249" y="126"/>
                    <a:pt x="249" y="126"/>
                  </a:cubicBezTo>
                  <a:cubicBezTo>
                    <a:pt x="268" y="126"/>
                    <a:pt x="268" y="126"/>
                    <a:pt x="268" y="126"/>
                  </a:cubicBezTo>
                  <a:cubicBezTo>
                    <a:pt x="268" y="29"/>
                    <a:pt x="268" y="29"/>
                    <a:pt x="268" y="29"/>
                  </a:cubicBezTo>
                  <a:cubicBezTo>
                    <a:pt x="268" y="13"/>
                    <a:pt x="255" y="0"/>
                    <a:pt x="239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12" y="0"/>
                    <a:pt x="0" y="13"/>
                    <a:pt x="0" y="29"/>
                  </a:cubicBezTo>
                  <a:cubicBezTo>
                    <a:pt x="0" y="315"/>
                    <a:pt x="0" y="315"/>
                    <a:pt x="0" y="315"/>
                  </a:cubicBezTo>
                  <a:cubicBezTo>
                    <a:pt x="0" y="331"/>
                    <a:pt x="12" y="344"/>
                    <a:pt x="28" y="344"/>
                  </a:cubicBezTo>
                  <a:cubicBezTo>
                    <a:pt x="181" y="344"/>
                    <a:pt x="181" y="344"/>
                    <a:pt x="181" y="344"/>
                  </a:cubicBezTo>
                  <a:cubicBezTo>
                    <a:pt x="181" y="305"/>
                    <a:pt x="181" y="305"/>
                    <a:pt x="181" y="305"/>
                  </a:cubicBezTo>
                  <a:lnTo>
                    <a:pt x="18" y="305"/>
                  </a:lnTo>
                  <a:close/>
                  <a:moveTo>
                    <a:pt x="134" y="336"/>
                  </a:moveTo>
                  <a:cubicBezTo>
                    <a:pt x="127" y="336"/>
                    <a:pt x="122" y="331"/>
                    <a:pt x="122" y="325"/>
                  </a:cubicBezTo>
                  <a:cubicBezTo>
                    <a:pt x="122" y="318"/>
                    <a:pt x="127" y="313"/>
                    <a:pt x="134" y="313"/>
                  </a:cubicBezTo>
                  <a:cubicBezTo>
                    <a:pt x="140" y="313"/>
                    <a:pt x="145" y="318"/>
                    <a:pt x="145" y="325"/>
                  </a:cubicBezTo>
                  <a:cubicBezTo>
                    <a:pt x="145" y="331"/>
                    <a:pt x="140" y="336"/>
                    <a:pt x="134" y="3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" name="Freeform 50">
            <a:extLst>
              <a:ext uri="{FF2B5EF4-FFF2-40B4-BE49-F238E27FC236}">
                <a16:creationId xmlns:a16="http://schemas.microsoft.com/office/drawing/2014/main" id="{2280192E-68E8-4DD8-9FCF-4CD239F30BD8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2007202" y="4703517"/>
            <a:ext cx="736033" cy="565955"/>
          </a:xfrm>
          <a:custGeom>
            <a:avLst/>
            <a:gdLst>
              <a:gd name="T0" fmla="*/ 51 w 419"/>
              <a:gd name="T1" fmla="*/ 221 h 323"/>
              <a:gd name="T2" fmla="*/ 368 w 419"/>
              <a:gd name="T3" fmla="*/ 221 h 323"/>
              <a:gd name="T4" fmla="*/ 387 w 419"/>
              <a:gd name="T5" fmla="*/ 205 h 323"/>
              <a:gd name="T6" fmla="*/ 387 w 419"/>
              <a:gd name="T7" fmla="*/ 16 h 323"/>
              <a:gd name="T8" fmla="*/ 368 w 419"/>
              <a:gd name="T9" fmla="*/ 0 h 323"/>
              <a:gd name="T10" fmla="*/ 51 w 419"/>
              <a:gd name="T11" fmla="*/ 0 h 323"/>
              <a:gd name="T12" fmla="*/ 32 w 419"/>
              <a:gd name="T13" fmla="*/ 16 h 323"/>
              <a:gd name="T14" fmla="*/ 32 w 419"/>
              <a:gd name="T15" fmla="*/ 205 h 323"/>
              <a:gd name="T16" fmla="*/ 51 w 419"/>
              <a:gd name="T17" fmla="*/ 221 h 323"/>
              <a:gd name="T18" fmla="*/ 51 w 419"/>
              <a:gd name="T19" fmla="*/ 19 h 323"/>
              <a:gd name="T20" fmla="*/ 368 w 419"/>
              <a:gd name="T21" fmla="*/ 19 h 323"/>
              <a:gd name="T22" fmla="*/ 368 w 419"/>
              <a:gd name="T23" fmla="*/ 202 h 323"/>
              <a:gd name="T24" fmla="*/ 51 w 419"/>
              <a:gd name="T25" fmla="*/ 202 h 323"/>
              <a:gd name="T26" fmla="*/ 51 w 419"/>
              <a:gd name="T27" fmla="*/ 19 h 323"/>
              <a:gd name="T28" fmla="*/ 419 w 419"/>
              <a:gd name="T29" fmla="*/ 309 h 323"/>
              <a:gd name="T30" fmla="*/ 405 w 419"/>
              <a:gd name="T31" fmla="*/ 323 h 323"/>
              <a:gd name="T32" fmla="*/ 14 w 419"/>
              <a:gd name="T33" fmla="*/ 323 h 323"/>
              <a:gd name="T34" fmla="*/ 0 w 419"/>
              <a:gd name="T35" fmla="*/ 309 h 323"/>
              <a:gd name="T36" fmla="*/ 32 w 419"/>
              <a:gd name="T37" fmla="*/ 242 h 323"/>
              <a:gd name="T38" fmla="*/ 387 w 419"/>
              <a:gd name="T39" fmla="*/ 242 h 323"/>
              <a:gd name="T40" fmla="*/ 419 w 419"/>
              <a:gd name="T41" fmla="*/ 309 h 3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19" h="323">
                <a:moveTo>
                  <a:pt x="51" y="221"/>
                </a:moveTo>
                <a:cubicBezTo>
                  <a:pt x="368" y="221"/>
                  <a:pt x="368" y="221"/>
                  <a:pt x="368" y="221"/>
                </a:cubicBezTo>
                <a:cubicBezTo>
                  <a:pt x="379" y="221"/>
                  <a:pt x="387" y="214"/>
                  <a:pt x="387" y="205"/>
                </a:cubicBezTo>
                <a:cubicBezTo>
                  <a:pt x="387" y="16"/>
                  <a:pt x="387" y="16"/>
                  <a:pt x="387" y="16"/>
                </a:cubicBezTo>
                <a:cubicBezTo>
                  <a:pt x="387" y="7"/>
                  <a:pt x="379" y="0"/>
                  <a:pt x="368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41" y="0"/>
                  <a:pt x="32" y="7"/>
                  <a:pt x="32" y="16"/>
                </a:cubicBezTo>
                <a:cubicBezTo>
                  <a:pt x="32" y="205"/>
                  <a:pt x="32" y="205"/>
                  <a:pt x="32" y="205"/>
                </a:cubicBezTo>
                <a:cubicBezTo>
                  <a:pt x="32" y="214"/>
                  <a:pt x="41" y="221"/>
                  <a:pt x="51" y="221"/>
                </a:cubicBezTo>
                <a:close/>
                <a:moveTo>
                  <a:pt x="51" y="19"/>
                </a:moveTo>
                <a:cubicBezTo>
                  <a:pt x="368" y="19"/>
                  <a:pt x="368" y="19"/>
                  <a:pt x="368" y="19"/>
                </a:cubicBezTo>
                <a:cubicBezTo>
                  <a:pt x="368" y="202"/>
                  <a:pt x="368" y="202"/>
                  <a:pt x="368" y="202"/>
                </a:cubicBezTo>
                <a:cubicBezTo>
                  <a:pt x="51" y="202"/>
                  <a:pt x="51" y="202"/>
                  <a:pt x="51" y="202"/>
                </a:cubicBezTo>
                <a:lnTo>
                  <a:pt x="51" y="19"/>
                </a:lnTo>
                <a:close/>
                <a:moveTo>
                  <a:pt x="419" y="309"/>
                </a:moveTo>
                <a:cubicBezTo>
                  <a:pt x="419" y="316"/>
                  <a:pt x="413" y="323"/>
                  <a:pt x="405" y="323"/>
                </a:cubicBezTo>
                <a:cubicBezTo>
                  <a:pt x="14" y="323"/>
                  <a:pt x="14" y="323"/>
                  <a:pt x="14" y="323"/>
                </a:cubicBezTo>
                <a:cubicBezTo>
                  <a:pt x="7" y="323"/>
                  <a:pt x="0" y="316"/>
                  <a:pt x="0" y="309"/>
                </a:cubicBezTo>
                <a:cubicBezTo>
                  <a:pt x="0" y="301"/>
                  <a:pt x="32" y="242"/>
                  <a:pt x="32" y="242"/>
                </a:cubicBezTo>
                <a:cubicBezTo>
                  <a:pt x="387" y="242"/>
                  <a:pt x="387" y="242"/>
                  <a:pt x="387" y="242"/>
                </a:cubicBezTo>
                <a:cubicBezTo>
                  <a:pt x="387" y="242"/>
                  <a:pt x="419" y="301"/>
                  <a:pt x="419" y="309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5" name="Group 160">
            <a:extLst>
              <a:ext uri="{FF2B5EF4-FFF2-40B4-BE49-F238E27FC236}">
                <a16:creationId xmlns:a16="http://schemas.microsoft.com/office/drawing/2014/main" id="{BD8DCC0C-F6EA-410F-9E36-E518CC85D3CD}"/>
              </a:ext>
            </a:extLst>
          </p:cNvPr>
          <p:cNvGrpSpPr>
            <a:grpSpLocks noChangeAspect="1"/>
          </p:cNvGrpSpPr>
          <p:nvPr/>
        </p:nvGrpSpPr>
        <p:grpSpPr>
          <a:xfrm>
            <a:off x="635163" y="4095995"/>
            <a:ext cx="561529" cy="837046"/>
            <a:chOff x="2428875" y="2124075"/>
            <a:chExt cx="679450" cy="1012826"/>
          </a:xfrm>
          <a:solidFill>
            <a:schemeClr val="bg1">
              <a:lumMod val="50000"/>
            </a:schemeClr>
          </a:solidFill>
        </p:grpSpPr>
        <p:sp>
          <p:nvSpPr>
            <p:cNvPr id="46" name="Oval 58">
              <a:extLst>
                <a:ext uri="{FF2B5EF4-FFF2-40B4-BE49-F238E27FC236}">
                  <a16:creationId xmlns:a16="http://schemas.microsoft.com/office/drawing/2014/main" id="{0D2B1A1B-CAAC-4F5D-A7D3-C46FCA6B85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1750" y="2124075"/>
              <a:ext cx="390525" cy="38576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59">
              <a:extLst>
                <a:ext uri="{FF2B5EF4-FFF2-40B4-BE49-F238E27FC236}">
                  <a16:creationId xmlns:a16="http://schemas.microsoft.com/office/drawing/2014/main" id="{536AB724-88DB-4041-9575-E03BD067939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8875" y="2547938"/>
              <a:ext cx="679450" cy="588963"/>
            </a:xfrm>
            <a:custGeom>
              <a:avLst/>
              <a:gdLst>
                <a:gd name="T0" fmla="*/ 123 w 181"/>
                <a:gd name="T1" fmla="*/ 0 h 157"/>
                <a:gd name="T2" fmla="*/ 90 w 181"/>
                <a:gd name="T3" fmla="*/ 38 h 157"/>
                <a:gd name="T4" fmla="*/ 58 w 181"/>
                <a:gd name="T5" fmla="*/ 0 h 157"/>
                <a:gd name="T6" fmla="*/ 0 w 181"/>
                <a:gd name="T7" fmla="*/ 98 h 157"/>
                <a:gd name="T8" fmla="*/ 1 w 181"/>
                <a:gd name="T9" fmla="*/ 116 h 157"/>
                <a:gd name="T10" fmla="*/ 91 w 181"/>
                <a:gd name="T11" fmla="*/ 157 h 157"/>
                <a:gd name="T12" fmla="*/ 180 w 181"/>
                <a:gd name="T13" fmla="*/ 116 h 157"/>
                <a:gd name="T14" fmla="*/ 181 w 181"/>
                <a:gd name="T15" fmla="*/ 98 h 157"/>
                <a:gd name="T16" fmla="*/ 123 w 181"/>
                <a:gd name="T1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1" h="157">
                  <a:moveTo>
                    <a:pt x="123" y="0"/>
                  </a:moveTo>
                  <a:cubicBezTo>
                    <a:pt x="90" y="38"/>
                    <a:pt x="90" y="38"/>
                    <a:pt x="90" y="38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24" y="15"/>
                    <a:pt x="0" y="53"/>
                    <a:pt x="0" y="98"/>
                  </a:cubicBezTo>
                  <a:cubicBezTo>
                    <a:pt x="0" y="105"/>
                    <a:pt x="0" y="111"/>
                    <a:pt x="1" y="116"/>
                  </a:cubicBezTo>
                  <a:cubicBezTo>
                    <a:pt x="20" y="141"/>
                    <a:pt x="53" y="157"/>
                    <a:pt x="91" y="157"/>
                  </a:cubicBezTo>
                  <a:cubicBezTo>
                    <a:pt x="128" y="157"/>
                    <a:pt x="161" y="141"/>
                    <a:pt x="180" y="116"/>
                  </a:cubicBezTo>
                  <a:cubicBezTo>
                    <a:pt x="181" y="111"/>
                    <a:pt x="181" y="105"/>
                    <a:pt x="181" y="98"/>
                  </a:cubicBezTo>
                  <a:cubicBezTo>
                    <a:pt x="181" y="53"/>
                    <a:pt x="157" y="15"/>
                    <a:pt x="12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1253F2A-D754-4DA7-AFA1-31492C9E00EA}"/>
              </a:ext>
            </a:extLst>
          </p:cNvPr>
          <p:cNvSpPr/>
          <p:nvPr/>
        </p:nvSpPr>
        <p:spPr>
          <a:xfrm>
            <a:off x="5216264" y="3912600"/>
            <a:ext cx="4320000" cy="1800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Freeform 53">
            <a:extLst>
              <a:ext uri="{FF2B5EF4-FFF2-40B4-BE49-F238E27FC236}">
                <a16:creationId xmlns:a16="http://schemas.microsoft.com/office/drawing/2014/main" id="{FDA5A915-F03D-434A-9BF0-7F2B80F9EF75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7150269" y="4532889"/>
            <a:ext cx="498771" cy="649486"/>
          </a:xfrm>
          <a:custGeom>
            <a:avLst/>
            <a:gdLst>
              <a:gd name="T0" fmla="*/ 159 w 317"/>
              <a:gd name="T1" fmla="*/ 0 h 413"/>
              <a:gd name="T2" fmla="*/ 0 w 317"/>
              <a:gd name="T3" fmla="*/ 63 h 413"/>
              <a:gd name="T4" fmla="*/ 0 w 317"/>
              <a:gd name="T5" fmla="*/ 351 h 413"/>
              <a:gd name="T6" fmla="*/ 159 w 317"/>
              <a:gd name="T7" fmla="*/ 413 h 413"/>
              <a:gd name="T8" fmla="*/ 317 w 317"/>
              <a:gd name="T9" fmla="*/ 351 h 413"/>
              <a:gd name="T10" fmla="*/ 317 w 317"/>
              <a:gd name="T11" fmla="*/ 63 h 413"/>
              <a:gd name="T12" fmla="*/ 159 w 317"/>
              <a:gd name="T13" fmla="*/ 0 h 413"/>
              <a:gd name="T14" fmla="*/ 288 w 317"/>
              <a:gd name="T15" fmla="*/ 167 h 413"/>
              <a:gd name="T16" fmla="*/ 159 w 317"/>
              <a:gd name="T17" fmla="*/ 197 h 413"/>
              <a:gd name="T18" fmla="*/ 29 w 317"/>
              <a:gd name="T19" fmla="*/ 167 h 413"/>
              <a:gd name="T20" fmla="*/ 29 w 317"/>
              <a:gd name="T21" fmla="*/ 89 h 413"/>
              <a:gd name="T22" fmla="*/ 159 w 317"/>
              <a:gd name="T23" fmla="*/ 115 h 413"/>
              <a:gd name="T24" fmla="*/ 288 w 317"/>
              <a:gd name="T25" fmla="*/ 89 h 413"/>
              <a:gd name="T26" fmla="*/ 288 w 317"/>
              <a:gd name="T27" fmla="*/ 167 h 413"/>
              <a:gd name="T28" fmla="*/ 29 w 317"/>
              <a:gd name="T29" fmla="*/ 191 h 413"/>
              <a:gd name="T30" fmla="*/ 159 w 317"/>
              <a:gd name="T31" fmla="*/ 216 h 413"/>
              <a:gd name="T32" fmla="*/ 288 w 317"/>
              <a:gd name="T33" fmla="*/ 191 h 413"/>
              <a:gd name="T34" fmla="*/ 288 w 317"/>
              <a:gd name="T35" fmla="*/ 263 h 413"/>
              <a:gd name="T36" fmla="*/ 159 w 317"/>
              <a:gd name="T37" fmla="*/ 293 h 413"/>
              <a:gd name="T38" fmla="*/ 29 w 317"/>
              <a:gd name="T39" fmla="*/ 263 h 413"/>
              <a:gd name="T40" fmla="*/ 29 w 317"/>
              <a:gd name="T41" fmla="*/ 191 h 413"/>
              <a:gd name="T42" fmla="*/ 159 w 317"/>
              <a:gd name="T43" fmla="*/ 29 h 413"/>
              <a:gd name="T44" fmla="*/ 288 w 317"/>
              <a:gd name="T45" fmla="*/ 63 h 413"/>
              <a:gd name="T46" fmla="*/ 159 w 317"/>
              <a:gd name="T47" fmla="*/ 96 h 413"/>
              <a:gd name="T48" fmla="*/ 29 w 317"/>
              <a:gd name="T49" fmla="*/ 63 h 413"/>
              <a:gd name="T50" fmla="*/ 159 w 317"/>
              <a:gd name="T51" fmla="*/ 29 h 413"/>
              <a:gd name="T52" fmla="*/ 159 w 317"/>
              <a:gd name="T53" fmla="*/ 384 h 413"/>
              <a:gd name="T54" fmla="*/ 29 w 317"/>
              <a:gd name="T55" fmla="*/ 351 h 413"/>
              <a:gd name="T56" fmla="*/ 29 w 317"/>
              <a:gd name="T57" fmla="*/ 287 h 413"/>
              <a:gd name="T58" fmla="*/ 159 w 317"/>
              <a:gd name="T59" fmla="*/ 312 h 413"/>
              <a:gd name="T60" fmla="*/ 288 w 317"/>
              <a:gd name="T61" fmla="*/ 287 h 413"/>
              <a:gd name="T62" fmla="*/ 288 w 317"/>
              <a:gd name="T63" fmla="*/ 351 h 413"/>
              <a:gd name="T64" fmla="*/ 159 w 317"/>
              <a:gd name="T65" fmla="*/ 384 h 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17" h="413">
                <a:moveTo>
                  <a:pt x="159" y="0"/>
                </a:moveTo>
                <a:cubicBezTo>
                  <a:pt x="82" y="0"/>
                  <a:pt x="0" y="20"/>
                  <a:pt x="0" y="63"/>
                </a:cubicBezTo>
                <a:cubicBezTo>
                  <a:pt x="0" y="351"/>
                  <a:pt x="0" y="351"/>
                  <a:pt x="0" y="351"/>
                </a:cubicBezTo>
                <a:cubicBezTo>
                  <a:pt x="0" y="393"/>
                  <a:pt x="82" y="413"/>
                  <a:pt x="159" y="413"/>
                </a:cubicBezTo>
                <a:cubicBezTo>
                  <a:pt x="235" y="413"/>
                  <a:pt x="317" y="393"/>
                  <a:pt x="317" y="351"/>
                </a:cubicBezTo>
                <a:cubicBezTo>
                  <a:pt x="317" y="63"/>
                  <a:pt x="317" y="63"/>
                  <a:pt x="317" y="63"/>
                </a:cubicBezTo>
                <a:cubicBezTo>
                  <a:pt x="317" y="20"/>
                  <a:pt x="235" y="0"/>
                  <a:pt x="159" y="0"/>
                </a:cubicBezTo>
                <a:close/>
                <a:moveTo>
                  <a:pt x="288" y="167"/>
                </a:moveTo>
                <a:cubicBezTo>
                  <a:pt x="274" y="182"/>
                  <a:pt x="226" y="197"/>
                  <a:pt x="159" y="197"/>
                </a:cubicBezTo>
                <a:cubicBezTo>
                  <a:pt x="91" y="197"/>
                  <a:pt x="44" y="182"/>
                  <a:pt x="29" y="167"/>
                </a:cubicBezTo>
                <a:cubicBezTo>
                  <a:pt x="29" y="89"/>
                  <a:pt x="29" y="89"/>
                  <a:pt x="29" y="89"/>
                </a:cubicBezTo>
                <a:cubicBezTo>
                  <a:pt x="54" y="105"/>
                  <a:pt x="102" y="115"/>
                  <a:pt x="159" y="115"/>
                </a:cubicBezTo>
                <a:cubicBezTo>
                  <a:pt x="215" y="115"/>
                  <a:pt x="263" y="105"/>
                  <a:pt x="288" y="89"/>
                </a:cubicBezTo>
                <a:lnTo>
                  <a:pt x="288" y="167"/>
                </a:lnTo>
                <a:close/>
                <a:moveTo>
                  <a:pt x="29" y="191"/>
                </a:moveTo>
                <a:cubicBezTo>
                  <a:pt x="58" y="208"/>
                  <a:pt x="108" y="216"/>
                  <a:pt x="159" y="216"/>
                </a:cubicBezTo>
                <a:cubicBezTo>
                  <a:pt x="209" y="216"/>
                  <a:pt x="260" y="208"/>
                  <a:pt x="288" y="191"/>
                </a:cubicBezTo>
                <a:cubicBezTo>
                  <a:pt x="288" y="263"/>
                  <a:pt x="288" y="263"/>
                  <a:pt x="288" y="263"/>
                </a:cubicBezTo>
                <a:cubicBezTo>
                  <a:pt x="274" y="278"/>
                  <a:pt x="226" y="293"/>
                  <a:pt x="159" y="293"/>
                </a:cubicBezTo>
                <a:cubicBezTo>
                  <a:pt x="91" y="293"/>
                  <a:pt x="44" y="278"/>
                  <a:pt x="29" y="263"/>
                </a:cubicBezTo>
                <a:lnTo>
                  <a:pt x="29" y="191"/>
                </a:lnTo>
                <a:close/>
                <a:moveTo>
                  <a:pt x="159" y="29"/>
                </a:moveTo>
                <a:cubicBezTo>
                  <a:pt x="243" y="29"/>
                  <a:pt x="288" y="53"/>
                  <a:pt x="288" y="63"/>
                </a:cubicBezTo>
                <a:cubicBezTo>
                  <a:pt x="288" y="72"/>
                  <a:pt x="243" y="96"/>
                  <a:pt x="159" y="96"/>
                </a:cubicBezTo>
                <a:cubicBezTo>
                  <a:pt x="75" y="96"/>
                  <a:pt x="29" y="72"/>
                  <a:pt x="29" y="63"/>
                </a:cubicBezTo>
                <a:cubicBezTo>
                  <a:pt x="29" y="53"/>
                  <a:pt x="75" y="29"/>
                  <a:pt x="159" y="29"/>
                </a:cubicBezTo>
                <a:close/>
                <a:moveTo>
                  <a:pt x="159" y="384"/>
                </a:moveTo>
                <a:cubicBezTo>
                  <a:pt x="75" y="384"/>
                  <a:pt x="29" y="360"/>
                  <a:pt x="29" y="351"/>
                </a:cubicBezTo>
                <a:cubicBezTo>
                  <a:pt x="29" y="287"/>
                  <a:pt x="29" y="287"/>
                  <a:pt x="29" y="287"/>
                </a:cubicBezTo>
                <a:cubicBezTo>
                  <a:pt x="58" y="304"/>
                  <a:pt x="108" y="312"/>
                  <a:pt x="159" y="312"/>
                </a:cubicBezTo>
                <a:cubicBezTo>
                  <a:pt x="209" y="312"/>
                  <a:pt x="260" y="304"/>
                  <a:pt x="288" y="287"/>
                </a:cubicBezTo>
                <a:cubicBezTo>
                  <a:pt x="288" y="351"/>
                  <a:pt x="288" y="351"/>
                  <a:pt x="288" y="351"/>
                </a:cubicBezTo>
                <a:cubicBezTo>
                  <a:pt x="288" y="360"/>
                  <a:pt x="243" y="384"/>
                  <a:pt x="159" y="384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53">
            <a:extLst>
              <a:ext uri="{FF2B5EF4-FFF2-40B4-BE49-F238E27FC236}">
                <a16:creationId xmlns:a16="http://schemas.microsoft.com/office/drawing/2014/main" id="{8BB492B9-641F-4AEA-AFF4-0F5718FEDB55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62748" y="4532889"/>
            <a:ext cx="498771" cy="649486"/>
          </a:xfrm>
          <a:custGeom>
            <a:avLst/>
            <a:gdLst>
              <a:gd name="T0" fmla="*/ 159 w 317"/>
              <a:gd name="T1" fmla="*/ 0 h 413"/>
              <a:gd name="T2" fmla="*/ 0 w 317"/>
              <a:gd name="T3" fmla="*/ 63 h 413"/>
              <a:gd name="T4" fmla="*/ 0 w 317"/>
              <a:gd name="T5" fmla="*/ 351 h 413"/>
              <a:gd name="T6" fmla="*/ 159 w 317"/>
              <a:gd name="T7" fmla="*/ 413 h 413"/>
              <a:gd name="T8" fmla="*/ 317 w 317"/>
              <a:gd name="T9" fmla="*/ 351 h 413"/>
              <a:gd name="T10" fmla="*/ 317 w 317"/>
              <a:gd name="T11" fmla="*/ 63 h 413"/>
              <a:gd name="T12" fmla="*/ 159 w 317"/>
              <a:gd name="T13" fmla="*/ 0 h 413"/>
              <a:gd name="T14" fmla="*/ 288 w 317"/>
              <a:gd name="T15" fmla="*/ 167 h 413"/>
              <a:gd name="T16" fmla="*/ 159 w 317"/>
              <a:gd name="T17" fmla="*/ 197 h 413"/>
              <a:gd name="T18" fmla="*/ 29 w 317"/>
              <a:gd name="T19" fmla="*/ 167 h 413"/>
              <a:gd name="T20" fmla="*/ 29 w 317"/>
              <a:gd name="T21" fmla="*/ 89 h 413"/>
              <a:gd name="T22" fmla="*/ 159 w 317"/>
              <a:gd name="T23" fmla="*/ 115 h 413"/>
              <a:gd name="T24" fmla="*/ 288 w 317"/>
              <a:gd name="T25" fmla="*/ 89 h 413"/>
              <a:gd name="T26" fmla="*/ 288 w 317"/>
              <a:gd name="T27" fmla="*/ 167 h 413"/>
              <a:gd name="T28" fmla="*/ 29 w 317"/>
              <a:gd name="T29" fmla="*/ 191 h 413"/>
              <a:gd name="T30" fmla="*/ 159 w 317"/>
              <a:gd name="T31" fmla="*/ 216 h 413"/>
              <a:gd name="T32" fmla="*/ 288 w 317"/>
              <a:gd name="T33" fmla="*/ 191 h 413"/>
              <a:gd name="T34" fmla="*/ 288 w 317"/>
              <a:gd name="T35" fmla="*/ 263 h 413"/>
              <a:gd name="T36" fmla="*/ 159 w 317"/>
              <a:gd name="T37" fmla="*/ 293 h 413"/>
              <a:gd name="T38" fmla="*/ 29 w 317"/>
              <a:gd name="T39" fmla="*/ 263 h 413"/>
              <a:gd name="T40" fmla="*/ 29 w 317"/>
              <a:gd name="T41" fmla="*/ 191 h 413"/>
              <a:gd name="T42" fmla="*/ 159 w 317"/>
              <a:gd name="T43" fmla="*/ 29 h 413"/>
              <a:gd name="T44" fmla="*/ 288 w 317"/>
              <a:gd name="T45" fmla="*/ 63 h 413"/>
              <a:gd name="T46" fmla="*/ 159 w 317"/>
              <a:gd name="T47" fmla="*/ 96 h 413"/>
              <a:gd name="T48" fmla="*/ 29 w 317"/>
              <a:gd name="T49" fmla="*/ 63 h 413"/>
              <a:gd name="T50" fmla="*/ 159 w 317"/>
              <a:gd name="T51" fmla="*/ 29 h 413"/>
              <a:gd name="T52" fmla="*/ 159 w 317"/>
              <a:gd name="T53" fmla="*/ 384 h 413"/>
              <a:gd name="T54" fmla="*/ 29 w 317"/>
              <a:gd name="T55" fmla="*/ 351 h 413"/>
              <a:gd name="T56" fmla="*/ 29 w 317"/>
              <a:gd name="T57" fmla="*/ 287 h 413"/>
              <a:gd name="T58" fmla="*/ 159 w 317"/>
              <a:gd name="T59" fmla="*/ 312 h 413"/>
              <a:gd name="T60" fmla="*/ 288 w 317"/>
              <a:gd name="T61" fmla="*/ 287 h 413"/>
              <a:gd name="T62" fmla="*/ 288 w 317"/>
              <a:gd name="T63" fmla="*/ 351 h 413"/>
              <a:gd name="T64" fmla="*/ 159 w 317"/>
              <a:gd name="T65" fmla="*/ 384 h 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17" h="413">
                <a:moveTo>
                  <a:pt x="159" y="0"/>
                </a:moveTo>
                <a:cubicBezTo>
                  <a:pt x="82" y="0"/>
                  <a:pt x="0" y="20"/>
                  <a:pt x="0" y="63"/>
                </a:cubicBezTo>
                <a:cubicBezTo>
                  <a:pt x="0" y="351"/>
                  <a:pt x="0" y="351"/>
                  <a:pt x="0" y="351"/>
                </a:cubicBezTo>
                <a:cubicBezTo>
                  <a:pt x="0" y="393"/>
                  <a:pt x="82" y="413"/>
                  <a:pt x="159" y="413"/>
                </a:cubicBezTo>
                <a:cubicBezTo>
                  <a:pt x="235" y="413"/>
                  <a:pt x="317" y="393"/>
                  <a:pt x="317" y="351"/>
                </a:cubicBezTo>
                <a:cubicBezTo>
                  <a:pt x="317" y="63"/>
                  <a:pt x="317" y="63"/>
                  <a:pt x="317" y="63"/>
                </a:cubicBezTo>
                <a:cubicBezTo>
                  <a:pt x="317" y="20"/>
                  <a:pt x="235" y="0"/>
                  <a:pt x="159" y="0"/>
                </a:cubicBezTo>
                <a:close/>
                <a:moveTo>
                  <a:pt x="288" y="167"/>
                </a:moveTo>
                <a:cubicBezTo>
                  <a:pt x="274" y="182"/>
                  <a:pt x="226" y="197"/>
                  <a:pt x="159" y="197"/>
                </a:cubicBezTo>
                <a:cubicBezTo>
                  <a:pt x="91" y="197"/>
                  <a:pt x="44" y="182"/>
                  <a:pt x="29" y="167"/>
                </a:cubicBezTo>
                <a:cubicBezTo>
                  <a:pt x="29" y="89"/>
                  <a:pt x="29" y="89"/>
                  <a:pt x="29" y="89"/>
                </a:cubicBezTo>
                <a:cubicBezTo>
                  <a:pt x="54" y="105"/>
                  <a:pt x="102" y="115"/>
                  <a:pt x="159" y="115"/>
                </a:cubicBezTo>
                <a:cubicBezTo>
                  <a:pt x="215" y="115"/>
                  <a:pt x="263" y="105"/>
                  <a:pt x="288" y="89"/>
                </a:cubicBezTo>
                <a:lnTo>
                  <a:pt x="288" y="167"/>
                </a:lnTo>
                <a:close/>
                <a:moveTo>
                  <a:pt x="29" y="191"/>
                </a:moveTo>
                <a:cubicBezTo>
                  <a:pt x="58" y="208"/>
                  <a:pt x="108" y="216"/>
                  <a:pt x="159" y="216"/>
                </a:cubicBezTo>
                <a:cubicBezTo>
                  <a:pt x="209" y="216"/>
                  <a:pt x="260" y="208"/>
                  <a:pt x="288" y="191"/>
                </a:cubicBezTo>
                <a:cubicBezTo>
                  <a:pt x="288" y="263"/>
                  <a:pt x="288" y="263"/>
                  <a:pt x="288" y="263"/>
                </a:cubicBezTo>
                <a:cubicBezTo>
                  <a:pt x="274" y="278"/>
                  <a:pt x="226" y="293"/>
                  <a:pt x="159" y="293"/>
                </a:cubicBezTo>
                <a:cubicBezTo>
                  <a:pt x="91" y="293"/>
                  <a:pt x="44" y="278"/>
                  <a:pt x="29" y="263"/>
                </a:cubicBezTo>
                <a:lnTo>
                  <a:pt x="29" y="191"/>
                </a:lnTo>
                <a:close/>
                <a:moveTo>
                  <a:pt x="159" y="29"/>
                </a:moveTo>
                <a:cubicBezTo>
                  <a:pt x="243" y="29"/>
                  <a:pt x="288" y="53"/>
                  <a:pt x="288" y="63"/>
                </a:cubicBezTo>
                <a:cubicBezTo>
                  <a:pt x="288" y="72"/>
                  <a:pt x="243" y="96"/>
                  <a:pt x="159" y="96"/>
                </a:cubicBezTo>
                <a:cubicBezTo>
                  <a:pt x="75" y="96"/>
                  <a:pt x="29" y="72"/>
                  <a:pt x="29" y="63"/>
                </a:cubicBezTo>
                <a:cubicBezTo>
                  <a:pt x="29" y="53"/>
                  <a:pt x="75" y="29"/>
                  <a:pt x="159" y="29"/>
                </a:cubicBezTo>
                <a:close/>
                <a:moveTo>
                  <a:pt x="159" y="384"/>
                </a:moveTo>
                <a:cubicBezTo>
                  <a:pt x="75" y="384"/>
                  <a:pt x="29" y="360"/>
                  <a:pt x="29" y="351"/>
                </a:cubicBezTo>
                <a:cubicBezTo>
                  <a:pt x="29" y="287"/>
                  <a:pt x="29" y="287"/>
                  <a:pt x="29" y="287"/>
                </a:cubicBezTo>
                <a:cubicBezTo>
                  <a:pt x="58" y="304"/>
                  <a:pt x="108" y="312"/>
                  <a:pt x="159" y="312"/>
                </a:cubicBezTo>
                <a:cubicBezTo>
                  <a:pt x="209" y="312"/>
                  <a:pt x="260" y="304"/>
                  <a:pt x="288" y="287"/>
                </a:cubicBezTo>
                <a:cubicBezTo>
                  <a:pt x="288" y="351"/>
                  <a:pt x="288" y="351"/>
                  <a:pt x="288" y="351"/>
                </a:cubicBezTo>
                <a:cubicBezTo>
                  <a:pt x="288" y="360"/>
                  <a:pt x="243" y="384"/>
                  <a:pt x="159" y="384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" name="Group 1061">
            <a:extLst>
              <a:ext uri="{FF2B5EF4-FFF2-40B4-BE49-F238E27FC236}">
                <a16:creationId xmlns:a16="http://schemas.microsoft.com/office/drawing/2014/main" id="{97BF17A0-EC11-423D-B9FB-1DC4D75168CC}"/>
              </a:ext>
            </a:extLst>
          </p:cNvPr>
          <p:cNvGrpSpPr>
            <a:grpSpLocks noChangeAspect="1"/>
          </p:cNvGrpSpPr>
          <p:nvPr/>
        </p:nvGrpSpPr>
        <p:grpSpPr>
          <a:xfrm>
            <a:off x="3559762" y="3981865"/>
            <a:ext cx="750215" cy="751409"/>
            <a:chOff x="522288" y="3660775"/>
            <a:chExt cx="998537" cy="1000126"/>
          </a:xfrm>
          <a:solidFill>
            <a:schemeClr val="bg1">
              <a:lumMod val="50000"/>
            </a:schemeClr>
          </a:solidFill>
        </p:grpSpPr>
        <p:sp>
          <p:nvSpPr>
            <p:cNvPr id="13" name="Freeform 65">
              <a:extLst>
                <a:ext uri="{FF2B5EF4-FFF2-40B4-BE49-F238E27FC236}">
                  <a16:creationId xmlns:a16="http://schemas.microsoft.com/office/drawing/2014/main" id="{5180BDE0-387D-4991-82E9-8F5916FAE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63" y="4449763"/>
              <a:ext cx="222250" cy="177800"/>
            </a:xfrm>
            <a:custGeom>
              <a:avLst/>
              <a:gdLst>
                <a:gd name="T0" fmla="*/ 0 w 84"/>
                <a:gd name="T1" fmla="*/ 0 h 67"/>
                <a:gd name="T2" fmla="*/ 84 w 84"/>
                <a:gd name="T3" fmla="*/ 67 h 67"/>
                <a:gd name="T4" fmla="*/ 52 w 84"/>
                <a:gd name="T5" fmla="*/ 0 h 67"/>
                <a:gd name="T6" fmla="*/ 0 w 84"/>
                <a:gd name="T7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" h="67">
                  <a:moveTo>
                    <a:pt x="0" y="0"/>
                  </a:moveTo>
                  <a:cubicBezTo>
                    <a:pt x="20" y="29"/>
                    <a:pt x="50" y="53"/>
                    <a:pt x="84" y="67"/>
                  </a:cubicBezTo>
                  <a:cubicBezTo>
                    <a:pt x="71" y="46"/>
                    <a:pt x="60" y="23"/>
                    <a:pt x="52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66">
              <a:extLst>
                <a:ext uri="{FF2B5EF4-FFF2-40B4-BE49-F238E27FC236}">
                  <a16:creationId xmlns:a16="http://schemas.microsoft.com/office/drawing/2014/main" id="{8E4714D8-1B45-417D-9D7F-1BF517F90CD2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450" y="4449763"/>
              <a:ext cx="190500" cy="211138"/>
            </a:xfrm>
            <a:custGeom>
              <a:avLst/>
              <a:gdLst>
                <a:gd name="T0" fmla="*/ 72 w 72"/>
                <a:gd name="T1" fmla="*/ 0 h 80"/>
                <a:gd name="T2" fmla="*/ 0 w 72"/>
                <a:gd name="T3" fmla="*/ 0 h 80"/>
                <a:gd name="T4" fmla="*/ 40 w 72"/>
                <a:gd name="T5" fmla="*/ 76 h 80"/>
                <a:gd name="T6" fmla="*/ 72 w 72"/>
                <a:gd name="T7" fmla="*/ 80 h 80"/>
                <a:gd name="T8" fmla="*/ 72 w 72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80">
                  <a:moveTo>
                    <a:pt x="7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0" y="27"/>
                    <a:pt x="23" y="53"/>
                    <a:pt x="40" y="76"/>
                  </a:cubicBezTo>
                  <a:cubicBezTo>
                    <a:pt x="50" y="78"/>
                    <a:pt x="61" y="80"/>
                    <a:pt x="72" y="80"/>
                  </a:cubicBezTo>
                  <a:lnTo>
                    <a:pt x="7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7">
              <a:extLst>
                <a:ext uri="{FF2B5EF4-FFF2-40B4-BE49-F238E27FC236}">
                  <a16:creationId xmlns:a16="http://schemas.microsoft.com/office/drawing/2014/main" id="{648F084A-C85C-4F1F-A98E-D30B85E0C96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288" y="4186238"/>
              <a:ext cx="212725" cy="211138"/>
            </a:xfrm>
            <a:custGeom>
              <a:avLst/>
              <a:gdLst>
                <a:gd name="T0" fmla="*/ 0 w 81"/>
                <a:gd name="T1" fmla="*/ 0 h 80"/>
                <a:gd name="T2" fmla="*/ 23 w 81"/>
                <a:gd name="T3" fmla="*/ 80 h 80"/>
                <a:gd name="T4" fmla="*/ 81 w 81"/>
                <a:gd name="T5" fmla="*/ 80 h 80"/>
                <a:gd name="T6" fmla="*/ 69 w 81"/>
                <a:gd name="T7" fmla="*/ 0 h 80"/>
                <a:gd name="T8" fmla="*/ 0 w 81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0">
                  <a:moveTo>
                    <a:pt x="0" y="0"/>
                  </a:moveTo>
                  <a:cubicBezTo>
                    <a:pt x="2" y="29"/>
                    <a:pt x="10" y="56"/>
                    <a:pt x="23" y="80"/>
                  </a:cubicBezTo>
                  <a:cubicBezTo>
                    <a:pt x="81" y="80"/>
                    <a:pt x="81" y="80"/>
                    <a:pt x="81" y="80"/>
                  </a:cubicBezTo>
                  <a:cubicBezTo>
                    <a:pt x="74" y="55"/>
                    <a:pt x="69" y="28"/>
                    <a:pt x="6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68">
              <a:extLst>
                <a:ext uri="{FF2B5EF4-FFF2-40B4-BE49-F238E27FC236}">
                  <a16:creationId xmlns:a16="http://schemas.microsoft.com/office/drawing/2014/main" id="{83F759C9-6BF2-46D8-BD71-888CB62F63F2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063" y="4186238"/>
              <a:ext cx="242887" cy="214313"/>
            </a:xfrm>
            <a:custGeom>
              <a:avLst/>
              <a:gdLst>
                <a:gd name="T0" fmla="*/ 92 w 92"/>
                <a:gd name="T1" fmla="*/ 0 h 81"/>
                <a:gd name="T2" fmla="*/ 0 w 92"/>
                <a:gd name="T3" fmla="*/ 0 h 81"/>
                <a:gd name="T4" fmla="*/ 13 w 92"/>
                <a:gd name="T5" fmla="*/ 80 h 81"/>
                <a:gd name="T6" fmla="*/ 92 w 92"/>
                <a:gd name="T7" fmla="*/ 81 h 81"/>
                <a:gd name="T8" fmla="*/ 92 w 92"/>
                <a:gd name="T9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81">
                  <a:moveTo>
                    <a:pt x="9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28"/>
                    <a:pt x="6" y="55"/>
                    <a:pt x="13" y="80"/>
                  </a:cubicBezTo>
                  <a:cubicBezTo>
                    <a:pt x="92" y="81"/>
                    <a:pt x="92" y="81"/>
                    <a:pt x="92" y="81"/>
                  </a:cubicBezTo>
                  <a:lnTo>
                    <a:pt x="9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69">
              <a:extLst>
                <a:ext uri="{FF2B5EF4-FFF2-40B4-BE49-F238E27FC236}">
                  <a16:creationId xmlns:a16="http://schemas.microsoft.com/office/drawing/2014/main" id="{FBCCE0F4-0139-43DD-B47E-662AA503B549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450" y="3660775"/>
              <a:ext cx="193675" cy="211138"/>
            </a:xfrm>
            <a:custGeom>
              <a:avLst/>
              <a:gdLst>
                <a:gd name="T0" fmla="*/ 72 w 73"/>
                <a:gd name="T1" fmla="*/ 80 h 80"/>
                <a:gd name="T2" fmla="*/ 73 w 73"/>
                <a:gd name="T3" fmla="*/ 0 h 80"/>
                <a:gd name="T4" fmla="*/ 40 w 73"/>
                <a:gd name="T5" fmla="*/ 4 h 80"/>
                <a:gd name="T6" fmla="*/ 0 w 73"/>
                <a:gd name="T7" fmla="*/ 79 h 80"/>
                <a:gd name="T8" fmla="*/ 72 w 73"/>
                <a:gd name="T9" fmla="*/ 8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80">
                  <a:moveTo>
                    <a:pt x="72" y="80"/>
                  </a:moveTo>
                  <a:cubicBezTo>
                    <a:pt x="73" y="0"/>
                    <a:pt x="73" y="0"/>
                    <a:pt x="73" y="0"/>
                  </a:cubicBezTo>
                  <a:cubicBezTo>
                    <a:pt x="61" y="0"/>
                    <a:pt x="50" y="2"/>
                    <a:pt x="40" y="4"/>
                  </a:cubicBezTo>
                  <a:cubicBezTo>
                    <a:pt x="23" y="27"/>
                    <a:pt x="9" y="52"/>
                    <a:pt x="0" y="79"/>
                  </a:cubicBezTo>
                  <a:lnTo>
                    <a:pt x="72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70">
              <a:extLst>
                <a:ext uri="{FF2B5EF4-FFF2-40B4-BE49-F238E27FC236}">
                  <a16:creationId xmlns:a16="http://schemas.microsoft.com/office/drawing/2014/main" id="{8CDFFD29-E45C-4FDE-BBA3-E9003E97C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63" y="3695700"/>
              <a:ext cx="219075" cy="174625"/>
            </a:xfrm>
            <a:custGeom>
              <a:avLst/>
              <a:gdLst>
                <a:gd name="T0" fmla="*/ 0 w 83"/>
                <a:gd name="T1" fmla="*/ 66 h 66"/>
                <a:gd name="T2" fmla="*/ 52 w 83"/>
                <a:gd name="T3" fmla="*/ 66 h 66"/>
                <a:gd name="T4" fmla="*/ 83 w 83"/>
                <a:gd name="T5" fmla="*/ 0 h 66"/>
                <a:gd name="T6" fmla="*/ 0 w 83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3" h="66">
                  <a:moveTo>
                    <a:pt x="0" y="66"/>
                  </a:moveTo>
                  <a:cubicBezTo>
                    <a:pt x="52" y="66"/>
                    <a:pt x="52" y="66"/>
                    <a:pt x="52" y="66"/>
                  </a:cubicBezTo>
                  <a:cubicBezTo>
                    <a:pt x="60" y="43"/>
                    <a:pt x="70" y="21"/>
                    <a:pt x="83" y="0"/>
                  </a:cubicBezTo>
                  <a:cubicBezTo>
                    <a:pt x="49" y="14"/>
                    <a:pt x="21" y="37"/>
                    <a:pt x="0" y="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1">
              <a:extLst>
                <a:ext uri="{FF2B5EF4-FFF2-40B4-BE49-F238E27FC236}">
                  <a16:creationId xmlns:a16="http://schemas.microsoft.com/office/drawing/2014/main" id="{52A6AC0E-3D85-4C9C-B829-D76AE2B5A30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288" y="3922713"/>
              <a:ext cx="212725" cy="211138"/>
            </a:xfrm>
            <a:custGeom>
              <a:avLst/>
              <a:gdLst>
                <a:gd name="T0" fmla="*/ 23 w 81"/>
                <a:gd name="T1" fmla="*/ 0 h 80"/>
                <a:gd name="T2" fmla="*/ 0 w 81"/>
                <a:gd name="T3" fmla="*/ 80 h 80"/>
                <a:gd name="T4" fmla="*/ 69 w 81"/>
                <a:gd name="T5" fmla="*/ 80 h 80"/>
                <a:gd name="T6" fmla="*/ 81 w 81"/>
                <a:gd name="T7" fmla="*/ 0 h 80"/>
                <a:gd name="T8" fmla="*/ 23 w 81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0">
                  <a:moveTo>
                    <a:pt x="23" y="0"/>
                  </a:moveTo>
                  <a:cubicBezTo>
                    <a:pt x="10" y="24"/>
                    <a:pt x="2" y="51"/>
                    <a:pt x="0" y="80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9" y="52"/>
                    <a:pt x="74" y="26"/>
                    <a:pt x="81" y="0"/>
                  </a:cubicBezTo>
                  <a:lnTo>
                    <a:pt x="2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72">
              <a:extLst>
                <a:ext uri="{FF2B5EF4-FFF2-40B4-BE49-F238E27FC236}">
                  <a16:creationId xmlns:a16="http://schemas.microsoft.com/office/drawing/2014/main" id="{022EA8ED-E03A-4DFD-B9D9-476BEB19B26F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063" y="3922713"/>
              <a:ext cx="242887" cy="211138"/>
            </a:xfrm>
            <a:custGeom>
              <a:avLst/>
              <a:gdLst>
                <a:gd name="T0" fmla="*/ 92 w 92"/>
                <a:gd name="T1" fmla="*/ 0 h 80"/>
                <a:gd name="T2" fmla="*/ 13 w 92"/>
                <a:gd name="T3" fmla="*/ 0 h 80"/>
                <a:gd name="T4" fmla="*/ 0 w 92"/>
                <a:gd name="T5" fmla="*/ 80 h 80"/>
                <a:gd name="T6" fmla="*/ 92 w 92"/>
                <a:gd name="T7" fmla="*/ 80 h 80"/>
                <a:gd name="T8" fmla="*/ 92 w 92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80">
                  <a:moveTo>
                    <a:pt x="92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5" y="25"/>
                    <a:pt x="1" y="52"/>
                    <a:pt x="0" y="80"/>
                  </a:cubicBezTo>
                  <a:cubicBezTo>
                    <a:pt x="92" y="80"/>
                    <a:pt x="92" y="80"/>
                    <a:pt x="92" y="80"/>
                  </a:cubicBezTo>
                  <a:lnTo>
                    <a:pt x="9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73">
              <a:extLst>
                <a:ext uri="{FF2B5EF4-FFF2-40B4-BE49-F238E27FC236}">
                  <a16:creationId xmlns:a16="http://schemas.microsoft.com/office/drawing/2014/main" id="{60A6BD04-ED4B-479C-A13C-32EDE0BAA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6500" y="4449763"/>
              <a:ext cx="220662" cy="177800"/>
            </a:xfrm>
            <a:custGeom>
              <a:avLst/>
              <a:gdLst>
                <a:gd name="T0" fmla="*/ 84 w 84"/>
                <a:gd name="T1" fmla="*/ 0 h 67"/>
                <a:gd name="T2" fmla="*/ 0 w 84"/>
                <a:gd name="T3" fmla="*/ 67 h 67"/>
                <a:gd name="T4" fmla="*/ 32 w 84"/>
                <a:gd name="T5" fmla="*/ 0 h 67"/>
                <a:gd name="T6" fmla="*/ 84 w 84"/>
                <a:gd name="T7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" h="67">
                  <a:moveTo>
                    <a:pt x="84" y="0"/>
                  </a:moveTo>
                  <a:cubicBezTo>
                    <a:pt x="63" y="30"/>
                    <a:pt x="34" y="53"/>
                    <a:pt x="0" y="67"/>
                  </a:cubicBezTo>
                  <a:cubicBezTo>
                    <a:pt x="13" y="46"/>
                    <a:pt x="23" y="24"/>
                    <a:pt x="32" y="0"/>
                  </a:cubicBez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74">
              <a:extLst>
                <a:ext uri="{FF2B5EF4-FFF2-40B4-BE49-F238E27FC236}">
                  <a16:creationId xmlns:a16="http://schemas.microsoft.com/office/drawing/2014/main" id="{612DFFB0-82A1-4F65-9ACE-3944334EC22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1400" y="4449763"/>
              <a:ext cx="193675" cy="211138"/>
            </a:xfrm>
            <a:custGeom>
              <a:avLst/>
              <a:gdLst>
                <a:gd name="T0" fmla="*/ 1 w 73"/>
                <a:gd name="T1" fmla="*/ 0 h 80"/>
                <a:gd name="T2" fmla="*/ 73 w 73"/>
                <a:gd name="T3" fmla="*/ 0 h 80"/>
                <a:gd name="T4" fmla="*/ 32 w 73"/>
                <a:gd name="T5" fmla="*/ 76 h 80"/>
                <a:gd name="T6" fmla="*/ 0 w 73"/>
                <a:gd name="T7" fmla="*/ 80 h 80"/>
                <a:gd name="T8" fmla="*/ 1 w 73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80">
                  <a:moveTo>
                    <a:pt x="1" y="0"/>
                  </a:moveTo>
                  <a:cubicBezTo>
                    <a:pt x="73" y="0"/>
                    <a:pt x="73" y="0"/>
                    <a:pt x="73" y="0"/>
                  </a:cubicBezTo>
                  <a:cubicBezTo>
                    <a:pt x="63" y="28"/>
                    <a:pt x="49" y="53"/>
                    <a:pt x="32" y="76"/>
                  </a:cubicBezTo>
                  <a:cubicBezTo>
                    <a:pt x="22" y="78"/>
                    <a:pt x="11" y="80"/>
                    <a:pt x="0" y="80"/>
                  </a:cubicBez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75">
              <a:extLst>
                <a:ext uri="{FF2B5EF4-FFF2-40B4-BE49-F238E27FC236}">
                  <a16:creationId xmlns:a16="http://schemas.microsoft.com/office/drawing/2014/main" id="{AC393EBD-3930-48A5-9AB2-B635FDC820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6513" y="4189413"/>
              <a:ext cx="214312" cy="211138"/>
            </a:xfrm>
            <a:custGeom>
              <a:avLst/>
              <a:gdLst>
                <a:gd name="T0" fmla="*/ 81 w 81"/>
                <a:gd name="T1" fmla="*/ 0 h 80"/>
                <a:gd name="T2" fmla="*/ 58 w 81"/>
                <a:gd name="T3" fmla="*/ 80 h 80"/>
                <a:gd name="T4" fmla="*/ 0 w 81"/>
                <a:gd name="T5" fmla="*/ 80 h 80"/>
                <a:gd name="T6" fmla="*/ 12 w 81"/>
                <a:gd name="T7" fmla="*/ 0 h 80"/>
                <a:gd name="T8" fmla="*/ 81 w 81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0">
                  <a:moveTo>
                    <a:pt x="81" y="0"/>
                  </a:moveTo>
                  <a:cubicBezTo>
                    <a:pt x="79" y="29"/>
                    <a:pt x="71" y="56"/>
                    <a:pt x="58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7" y="54"/>
                    <a:pt x="11" y="27"/>
                    <a:pt x="12" y="0"/>
                  </a:cubicBezTo>
                  <a:lnTo>
                    <a:pt x="8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76">
              <a:extLst>
                <a:ext uri="{FF2B5EF4-FFF2-40B4-BE49-F238E27FC236}">
                  <a16:creationId xmlns:a16="http://schemas.microsoft.com/office/drawing/2014/main" id="{CCAB0E68-E56A-4C42-BF81-906125663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4575" y="4186238"/>
              <a:ext cx="242887" cy="214313"/>
            </a:xfrm>
            <a:custGeom>
              <a:avLst/>
              <a:gdLst>
                <a:gd name="T0" fmla="*/ 0 w 92"/>
                <a:gd name="T1" fmla="*/ 0 h 81"/>
                <a:gd name="T2" fmla="*/ 92 w 92"/>
                <a:gd name="T3" fmla="*/ 1 h 81"/>
                <a:gd name="T4" fmla="*/ 79 w 92"/>
                <a:gd name="T5" fmla="*/ 81 h 81"/>
                <a:gd name="T6" fmla="*/ 0 w 92"/>
                <a:gd name="T7" fmla="*/ 81 h 81"/>
                <a:gd name="T8" fmla="*/ 0 w 92"/>
                <a:gd name="T9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81">
                  <a:moveTo>
                    <a:pt x="0" y="0"/>
                  </a:moveTo>
                  <a:cubicBezTo>
                    <a:pt x="92" y="1"/>
                    <a:pt x="92" y="1"/>
                    <a:pt x="92" y="1"/>
                  </a:cubicBezTo>
                  <a:cubicBezTo>
                    <a:pt x="91" y="28"/>
                    <a:pt x="86" y="55"/>
                    <a:pt x="79" y="81"/>
                  </a:cubicBezTo>
                  <a:cubicBezTo>
                    <a:pt x="0" y="81"/>
                    <a:pt x="0" y="81"/>
                    <a:pt x="0" y="8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77">
              <a:extLst>
                <a:ext uri="{FF2B5EF4-FFF2-40B4-BE49-F238E27FC236}">
                  <a16:creationId xmlns:a16="http://schemas.microsoft.com/office/drawing/2014/main" id="{0B626A71-9618-4CBC-A19E-78B3736CC6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4575" y="3660775"/>
              <a:ext cx="193675" cy="211138"/>
            </a:xfrm>
            <a:custGeom>
              <a:avLst/>
              <a:gdLst>
                <a:gd name="T0" fmla="*/ 0 w 73"/>
                <a:gd name="T1" fmla="*/ 80 h 80"/>
                <a:gd name="T2" fmla="*/ 0 w 73"/>
                <a:gd name="T3" fmla="*/ 0 h 80"/>
                <a:gd name="T4" fmla="*/ 33 w 73"/>
                <a:gd name="T5" fmla="*/ 4 h 80"/>
                <a:gd name="T6" fmla="*/ 73 w 73"/>
                <a:gd name="T7" fmla="*/ 80 h 80"/>
                <a:gd name="T8" fmla="*/ 0 w 73"/>
                <a:gd name="T9" fmla="*/ 8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80">
                  <a:moveTo>
                    <a:pt x="0" y="8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23" y="2"/>
                    <a:pt x="33" y="4"/>
                  </a:cubicBezTo>
                  <a:cubicBezTo>
                    <a:pt x="50" y="27"/>
                    <a:pt x="63" y="53"/>
                    <a:pt x="73" y="80"/>
                  </a:cubicBezTo>
                  <a:lnTo>
                    <a:pt x="0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78">
              <a:extLst>
                <a:ext uri="{FF2B5EF4-FFF2-40B4-BE49-F238E27FC236}">
                  <a16:creationId xmlns:a16="http://schemas.microsoft.com/office/drawing/2014/main" id="{CC3A1F42-3A51-471A-8E1A-EC9C2A672A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1263" y="3698875"/>
              <a:ext cx="215900" cy="173038"/>
            </a:xfrm>
            <a:custGeom>
              <a:avLst/>
              <a:gdLst>
                <a:gd name="T0" fmla="*/ 82 w 82"/>
                <a:gd name="T1" fmla="*/ 66 h 66"/>
                <a:gd name="T2" fmla="*/ 31 w 82"/>
                <a:gd name="T3" fmla="*/ 66 h 66"/>
                <a:gd name="T4" fmla="*/ 0 w 82"/>
                <a:gd name="T5" fmla="*/ 0 h 66"/>
                <a:gd name="T6" fmla="*/ 82 w 82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66">
                  <a:moveTo>
                    <a:pt x="82" y="66"/>
                  </a:moveTo>
                  <a:cubicBezTo>
                    <a:pt x="31" y="66"/>
                    <a:pt x="31" y="66"/>
                    <a:pt x="31" y="66"/>
                  </a:cubicBezTo>
                  <a:cubicBezTo>
                    <a:pt x="23" y="43"/>
                    <a:pt x="12" y="20"/>
                    <a:pt x="0" y="0"/>
                  </a:cubicBezTo>
                  <a:cubicBezTo>
                    <a:pt x="33" y="14"/>
                    <a:pt x="62" y="37"/>
                    <a:pt x="82" y="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79">
              <a:extLst>
                <a:ext uri="{FF2B5EF4-FFF2-40B4-BE49-F238E27FC236}">
                  <a16:creationId xmlns:a16="http://schemas.microsoft.com/office/drawing/2014/main" id="{5ACDCEC1-E2BE-46A7-9899-78EBB0036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9688" y="3922713"/>
              <a:ext cx="211137" cy="214313"/>
            </a:xfrm>
            <a:custGeom>
              <a:avLst/>
              <a:gdLst>
                <a:gd name="T0" fmla="*/ 58 w 80"/>
                <a:gd name="T1" fmla="*/ 0 h 81"/>
                <a:gd name="T2" fmla="*/ 80 w 80"/>
                <a:gd name="T3" fmla="*/ 81 h 81"/>
                <a:gd name="T4" fmla="*/ 11 w 80"/>
                <a:gd name="T5" fmla="*/ 81 h 81"/>
                <a:gd name="T6" fmla="*/ 0 w 80"/>
                <a:gd name="T7" fmla="*/ 0 h 81"/>
                <a:gd name="T8" fmla="*/ 58 w 80"/>
                <a:gd name="T9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81">
                  <a:moveTo>
                    <a:pt x="58" y="0"/>
                  </a:moveTo>
                  <a:cubicBezTo>
                    <a:pt x="70" y="25"/>
                    <a:pt x="78" y="52"/>
                    <a:pt x="80" y="81"/>
                  </a:cubicBezTo>
                  <a:cubicBezTo>
                    <a:pt x="11" y="81"/>
                    <a:pt x="11" y="81"/>
                    <a:pt x="11" y="81"/>
                  </a:cubicBezTo>
                  <a:cubicBezTo>
                    <a:pt x="11" y="53"/>
                    <a:pt x="7" y="26"/>
                    <a:pt x="0" y="0"/>
                  </a:cubicBezTo>
                  <a:lnTo>
                    <a:pt x="5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80">
              <a:extLst>
                <a:ext uri="{FF2B5EF4-FFF2-40B4-BE49-F238E27FC236}">
                  <a16:creationId xmlns:a16="http://schemas.microsoft.com/office/drawing/2014/main" id="{F4FB22DF-652B-4089-82C1-CA41965702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4575" y="3922713"/>
              <a:ext cx="242887" cy="214313"/>
            </a:xfrm>
            <a:custGeom>
              <a:avLst/>
              <a:gdLst>
                <a:gd name="T0" fmla="*/ 0 w 92"/>
                <a:gd name="T1" fmla="*/ 0 h 81"/>
                <a:gd name="T2" fmla="*/ 79 w 92"/>
                <a:gd name="T3" fmla="*/ 0 h 81"/>
                <a:gd name="T4" fmla="*/ 92 w 92"/>
                <a:gd name="T5" fmla="*/ 81 h 81"/>
                <a:gd name="T6" fmla="*/ 0 w 92"/>
                <a:gd name="T7" fmla="*/ 80 h 81"/>
                <a:gd name="T8" fmla="*/ 0 w 92"/>
                <a:gd name="T9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81">
                  <a:moveTo>
                    <a:pt x="0" y="0"/>
                  </a:moveTo>
                  <a:cubicBezTo>
                    <a:pt x="79" y="0"/>
                    <a:pt x="79" y="0"/>
                    <a:pt x="79" y="0"/>
                  </a:cubicBezTo>
                  <a:cubicBezTo>
                    <a:pt x="87" y="26"/>
                    <a:pt x="91" y="53"/>
                    <a:pt x="92" y="81"/>
                  </a:cubicBezTo>
                  <a:cubicBezTo>
                    <a:pt x="0" y="80"/>
                    <a:pt x="0" y="80"/>
                    <a:pt x="0" y="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146A2288-48C6-4C38-AA38-5A36EC452BAC}"/>
              </a:ext>
            </a:extLst>
          </p:cNvPr>
          <p:cNvSpPr/>
          <p:nvPr/>
        </p:nvSpPr>
        <p:spPr>
          <a:xfrm>
            <a:off x="408344" y="3912600"/>
            <a:ext cx="2520000" cy="1800000"/>
          </a:xfrm>
          <a:prstGeom prst="round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6109D508-0FF6-4668-BD98-97BCD9A53A2D}"/>
              </a:ext>
            </a:extLst>
          </p:cNvPr>
          <p:cNvCxnSpPr>
            <a:cxnSpLocks/>
          </p:cNvCxnSpPr>
          <p:nvPr/>
        </p:nvCxnSpPr>
        <p:spPr>
          <a:xfrm>
            <a:off x="6202301" y="4295471"/>
            <a:ext cx="0" cy="2517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DFE8C6ED-96AD-41D3-A9EB-58259BC80ED7}"/>
              </a:ext>
            </a:extLst>
          </p:cNvPr>
          <p:cNvCxnSpPr>
            <a:cxnSpLocks/>
          </p:cNvCxnSpPr>
          <p:nvPr/>
        </p:nvCxnSpPr>
        <p:spPr>
          <a:xfrm>
            <a:off x="7392510" y="4295471"/>
            <a:ext cx="0" cy="2517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1282DED6-CA40-4ED6-8978-D33D254A3887}"/>
              </a:ext>
            </a:extLst>
          </p:cNvPr>
          <p:cNvCxnSpPr>
            <a:cxnSpLocks/>
          </p:cNvCxnSpPr>
          <p:nvPr/>
        </p:nvCxnSpPr>
        <p:spPr>
          <a:xfrm>
            <a:off x="8587175" y="4295471"/>
            <a:ext cx="0" cy="2517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B32A3A56-7AD6-41F7-9558-0B72816F6E17}"/>
              </a:ext>
            </a:extLst>
          </p:cNvPr>
          <p:cNvSpPr/>
          <p:nvPr/>
        </p:nvSpPr>
        <p:spPr>
          <a:xfrm>
            <a:off x="7998329" y="5125105"/>
            <a:ext cx="1224000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認証サーバ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BDD378FC-C3D9-4663-8ED8-CCC5E19C4B7C}"/>
              </a:ext>
            </a:extLst>
          </p:cNvPr>
          <p:cNvSpPr/>
          <p:nvPr/>
        </p:nvSpPr>
        <p:spPr>
          <a:xfrm>
            <a:off x="1375784" y="5267234"/>
            <a:ext cx="1224000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端末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AFA2BD94-E0D0-410B-BDA2-779CB341BB83}"/>
              </a:ext>
            </a:extLst>
          </p:cNvPr>
          <p:cNvSpPr/>
          <p:nvPr/>
        </p:nvSpPr>
        <p:spPr>
          <a:xfrm>
            <a:off x="3242314" y="4740166"/>
            <a:ext cx="1346400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インターネット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9CC1AFC4-6602-4249-B962-86764B8BCE10}"/>
              </a:ext>
            </a:extLst>
          </p:cNvPr>
          <p:cNvSpPr/>
          <p:nvPr/>
        </p:nvSpPr>
        <p:spPr>
          <a:xfrm>
            <a:off x="794509" y="3827910"/>
            <a:ext cx="1728000" cy="2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ユーザーの利用シーン</a:t>
            </a:r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22B2F2D8-A5D0-40FB-A11D-D15E74CF7375}"/>
              </a:ext>
            </a:extLst>
          </p:cNvPr>
          <p:cNvSpPr/>
          <p:nvPr/>
        </p:nvSpPr>
        <p:spPr>
          <a:xfrm>
            <a:off x="6716007" y="3827910"/>
            <a:ext cx="1298272" cy="2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データセンター</a:t>
            </a:r>
          </a:p>
        </p:txBody>
      </p:sp>
      <p:sp>
        <p:nvSpPr>
          <p:cNvPr id="69" name="吹き出し: 四角形 68">
            <a:extLst>
              <a:ext uri="{FF2B5EF4-FFF2-40B4-BE49-F238E27FC236}">
                <a16:creationId xmlns:a16="http://schemas.microsoft.com/office/drawing/2014/main" id="{B101647F-A2B5-4ABA-BF1A-475F0BA949FE}"/>
              </a:ext>
            </a:extLst>
          </p:cNvPr>
          <p:cNvSpPr/>
          <p:nvPr/>
        </p:nvSpPr>
        <p:spPr>
          <a:xfrm>
            <a:off x="7150269" y="2185435"/>
            <a:ext cx="2664000" cy="1512000"/>
          </a:xfrm>
          <a:prstGeom prst="wedgeRectCallout">
            <a:avLst>
              <a:gd name="adj1" fmla="val 10542"/>
              <a:gd name="adj2" fmla="val 75729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</a:rPr>
              <a:t>【</a:t>
            </a:r>
            <a:r>
              <a:rPr kumimoji="1" lang="ja-JP" altLang="en-US" sz="1200" dirty="0">
                <a:solidFill>
                  <a:schemeClr val="tx1"/>
                </a:solidFill>
              </a:rPr>
              <a:t>サーバでの対策</a:t>
            </a:r>
            <a:r>
              <a:rPr kumimoji="1" lang="en-US" altLang="ja-JP" sz="1200" dirty="0">
                <a:solidFill>
                  <a:schemeClr val="tx1"/>
                </a:solidFill>
              </a:rPr>
              <a:t>】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</a:rPr>
              <a:t>認証管理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</a:rPr>
              <a:t>アクセス管理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</a:rPr>
              <a:t>外部媒体の使用抑止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</a:rPr>
              <a:t>ウィルス対策ソフト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</a:rPr>
              <a:t>ログ管理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altLang="ja-JP" sz="1200" dirty="0">
                <a:solidFill>
                  <a:schemeClr val="tx1"/>
                </a:solidFill>
              </a:rPr>
              <a:t>OS</a:t>
            </a:r>
            <a:r>
              <a:rPr kumimoji="1" lang="ja-JP" altLang="en-US" sz="1200" dirty="0">
                <a:solidFill>
                  <a:schemeClr val="tx1"/>
                </a:solidFill>
              </a:rPr>
              <a:t>やソフトウェアのアップデート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</a:rPr>
              <a:t>ソフトウェア追加抑止ポリシー</a:t>
            </a:r>
          </a:p>
        </p:txBody>
      </p:sp>
      <p:sp>
        <p:nvSpPr>
          <p:cNvPr id="70" name="吹き出し: 四角形 69">
            <a:extLst>
              <a:ext uri="{FF2B5EF4-FFF2-40B4-BE49-F238E27FC236}">
                <a16:creationId xmlns:a16="http://schemas.microsoft.com/office/drawing/2014/main" id="{DCE39E08-A108-429A-A0DB-C20C98CE4F71}"/>
              </a:ext>
            </a:extLst>
          </p:cNvPr>
          <p:cNvSpPr/>
          <p:nvPr/>
        </p:nvSpPr>
        <p:spPr>
          <a:xfrm>
            <a:off x="3221242" y="2185435"/>
            <a:ext cx="3708000" cy="1548000"/>
          </a:xfrm>
          <a:prstGeom prst="wedgeRectCallout">
            <a:avLst>
              <a:gd name="adj1" fmla="val -1210"/>
              <a:gd name="adj2" fmla="val 7203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</a:rPr>
              <a:t>【</a:t>
            </a:r>
            <a:r>
              <a:rPr kumimoji="1" lang="ja-JP" altLang="en-US" sz="1200" dirty="0">
                <a:solidFill>
                  <a:schemeClr val="tx1"/>
                </a:solidFill>
              </a:rPr>
              <a:t>ネットワーク機器やセキュリティ製品での対策</a:t>
            </a:r>
            <a:r>
              <a:rPr kumimoji="1" lang="en-US" altLang="ja-JP" sz="1200" dirty="0">
                <a:solidFill>
                  <a:schemeClr val="tx1"/>
                </a:solidFill>
              </a:rPr>
              <a:t>】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altLang="ja-JP" sz="1200" dirty="0">
                <a:solidFill>
                  <a:schemeClr val="tx1"/>
                </a:solidFill>
              </a:rPr>
              <a:t>IDS/IPS</a:t>
            </a:r>
            <a:r>
              <a:rPr kumimoji="1" lang="ja-JP" altLang="en-US" sz="1200" dirty="0">
                <a:solidFill>
                  <a:schemeClr val="tx1"/>
                </a:solidFill>
              </a:rPr>
              <a:t>（不正侵入検知</a:t>
            </a:r>
            <a:r>
              <a:rPr kumimoji="1" lang="en-US" altLang="ja-JP" sz="1200" dirty="0">
                <a:solidFill>
                  <a:schemeClr val="tx1"/>
                </a:solidFill>
              </a:rPr>
              <a:t>/</a:t>
            </a:r>
            <a:r>
              <a:rPr kumimoji="1" lang="ja-JP" altLang="en-US" sz="1200" dirty="0">
                <a:solidFill>
                  <a:schemeClr val="tx1"/>
                </a:solidFill>
              </a:rPr>
              <a:t>予防システム）の導入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altLang="ja-JP" sz="1200" dirty="0">
                <a:solidFill>
                  <a:schemeClr val="tx1"/>
                </a:solidFill>
              </a:rPr>
              <a:t>WAF</a:t>
            </a:r>
            <a:r>
              <a:rPr kumimoji="1" lang="ja-JP" altLang="en-US" sz="1200" dirty="0">
                <a:solidFill>
                  <a:schemeClr val="tx1"/>
                </a:solidFill>
              </a:rPr>
              <a:t>（</a:t>
            </a:r>
            <a:r>
              <a:rPr kumimoji="1" lang="en-US" altLang="ja-JP" sz="1200" dirty="0">
                <a:solidFill>
                  <a:schemeClr val="tx1"/>
                </a:solidFill>
              </a:rPr>
              <a:t>Web</a:t>
            </a:r>
            <a:r>
              <a:rPr kumimoji="1" lang="ja-JP" altLang="en-US" sz="1200" dirty="0">
                <a:solidFill>
                  <a:schemeClr val="tx1"/>
                </a:solidFill>
              </a:rPr>
              <a:t> </a:t>
            </a:r>
            <a:r>
              <a:rPr kumimoji="1" lang="en-US" altLang="ja-JP" sz="1200" dirty="0">
                <a:solidFill>
                  <a:schemeClr val="tx1"/>
                </a:solidFill>
              </a:rPr>
              <a:t>Application</a:t>
            </a:r>
            <a:r>
              <a:rPr kumimoji="1" lang="ja-JP" altLang="en-US" sz="1200" dirty="0">
                <a:solidFill>
                  <a:schemeClr val="tx1"/>
                </a:solidFill>
              </a:rPr>
              <a:t> </a:t>
            </a:r>
            <a:r>
              <a:rPr kumimoji="1" lang="en-US" altLang="ja-JP" sz="1200" dirty="0">
                <a:solidFill>
                  <a:schemeClr val="tx1"/>
                </a:solidFill>
              </a:rPr>
              <a:t>Firewall</a:t>
            </a:r>
            <a:r>
              <a:rPr kumimoji="1" lang="ja-JP" altLang="en-US" sz="1200" dirty="0">
                <a:solidFill>
                  <a:schemeClr val="tx1"/>
                </a:solidFill>
              </a:rPr>
              <a:t>）の導入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</a:rPr>
              <a:t>セグメントの分離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</a:rPr>
              <a:t>資産管理ソフトの導入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</a:rPr>
              <a:t>ウィルス対策ソフトの導入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</a:rPr>
              <a:t>統合ログ管理システム（</a:t>
            </a:r>
            <a:r>
              <a:rPr kumimoji="1" lang="en-US" altLang="ja-JP" sz="1200" dirty="0">
                <a:solidFill>
                  <a:schemeClr val="tx1"/>
                </a:solidFill>
              </a:rPr>
              <a:t>SIEM</a:t>
            </a:r>
            <a:r>
              <a:rPr kumimoji="1" lang="ja-JP" altLang="en-US" sz="1200" dirty="0">
                <a:solidFill>
                  <a:schemeClr val="tx1"/>
                </a:solidFill>
              </a:rPr>
              <a:t>：</a:t>
            </a:r>
            <a:r>
              <a:rPr kumimoji="1" lang="en-US" altLang="ja-JP" sz="1200" dirty="0">
                <a:solidFill>
                  <a:schemeClr val="tx1"/>
                </a:solidFill>
              </a:rPr>
              <a:t>Security</a:t>
            </a:r>
            <a:r>
              <a:rPr kumimoji="1" lang="ja-JP" altLang="en-US" sz="1200" dirty="0">
                <a:solidFill>
                  <a:schemeClr val="tx1"/>
                </a:solidFill>
              </a:rPr>
              <a:t> </a:t>
            </a:r>
            <a:r>
              <a:rPr kumimoji="1" lang="en-US" altLang="ja-JP" sz="1200" dirty="0">
                <a:solidFill>
                  <a:schemeClr val="tx1"/>
                </a:solidFill>
              </a:rPr>
              <a:t>Information</a:t>
            </a:r>
            <a:r>
              <a:rPr kumimoji="1" lang="ja-JP" altLang="en-US" sz="1200" dirty="0">
                <a:solidFill>
                  <a:schemeClr val="tx1"/>
                </a:solidFill>
              </a:rPr>
              <a:t> </a:t>
            </a:r>
            <a:r>
              <a:rPr kumimoji="1" lang="en-US" altLang="ja-JP" sz="1200" dirty="0">
                <a:solidFill>
                  <a:schemeClr val="tx1"/>
                </a:solidFill>
              </a:rPr>
              <a:t>and</a:t>
            </a:r>
            <a:r>
              <a:rPr kumimoji="1" lang="ja-JP" altLang="en-US" sz="1200" dirty="0">
                <a:solidFill>
                  <a:schemeClr val="tx1"/>
                </a:solidFill>
              </a:rPr>
              <a:t> </a:t>
            </a:r>
            <a:r>
              <a:rPr kumimoji="1" lang="en-US" altLang="ja-JP" sz="1200" dirty="0">
                <a:solidFill>
                  <a:schemeClr val="tx1"/>
                </a:solidFill>
              </a:rPr>
              <a:t>Event</a:t>
            </a:r>
            <a:r>
              <a:rPr kumimoji="1" lang="ja-JP" altLang="en-US" sz="1200" dirty="0">
                <a:solidFill>
                  <a:schemeClr val="tx1"/>
                </a:solidFill>
              </a:rPr>
              <a:t> </a:t>
            </a:r>
            <a:r>
              <a:rPr kumimoji="1" lang="en-US" altLang="ja-JP" sz="1200" dirty="0" err="1">
                <a:solidFill>
                  <a:schemeClr val="tx1"/>
                </a:solidFill>
              </a:rPr>
              <a:t>Manegement</a:t>
            </a:r>
            <a:r>
              <a:rPr kumimoji="1" lang="ja-JP" altLang="en-US" sz="1200" dirty="0">
                <a:solidFill>
                  <a:schemeClr val="tx1"/>
                </a:solidFill>
              </a:rPr>
              <a:t>）の導入</a:t>
            </a:r>
          </a:p>
        </p:txBody>
      </p:sp>
      <p:sp>
        <p:nvSpPr>
          <p:cNvPr id="71" name="吹き出し: 四角形 70">
            <a:extLst>
              <a:ext uri="{FF2B5EF4-FFF2-40B4-BE49-F238E27FC236}">
                <a16:creationId xmlns:a16="http://schemas.microsoft.com/office/drawing/2014/main" id="{E2D29AA3-BA32-4C18-A643-FC902C0149FF}"/>
              </a:ext>
            </a:extLst>
          </p:cNvPr>
          <p:cNvSpPr/>
          <p:nvPr/>
        </p:nvSpPr>
        <p:spPr>
          <a:xfrm>
            <a:off x="382834" y="2413301"/>
            <a:ext cx="2700000" cy="1152000"/>
          </a:xfrm>
          <a:prstGeom prst="wedgeRectCallout">
            <a:avLst>
              <a:gd name="adj1" fmla="val -33643"/>
              <a:gd name="adj2" fmla="val 794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</a:rPr>
              <a:t>【</a:t>
            </a:r>
            <a:r>
              <a:rPr kumimoji="1" lang="ja-JP" altLang="en-US" sz="1200" dirty="0">
                <a:solidFill>
                  <a:schemeClr val="tx1"/>
                </a:solidFill>
              </a:rPr>
              <a:t>端末での対策</a:t>
            </a:r>
            <a:r>
              <a:rPr kumimoji="1" lang="en-US" altLang="ja-JP" sz="1200" dirty="0">
                <a:solidFill>
                  <a:schemeClr val="tx1"/>
                </a:solidFill>
              </a:rPr>
              <a:t>】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</a:rPr>
              <a:t>認証（</a:t>
            </a:r>
            <a:r>
              <a:rPr kumimoji="1" lang="en-US" altLang="ja-JP" sz="1200" dirty="0">
                <a:solidFill>
                  <a:schemeClr val="tx1"/>
                </a:solidFill>
              </a:rPr>
              <a:t>ID/</a:t>
            </a:r>
            <a:r>
              <a:rPr kumimoji="1" lang="ja-JP" altLang="en-US" sz="1200" dirty="0">
                <a:solidFill>
                  <a:schemeClr val="tx1"/>
                </a:solidFill>
              </a:rPr>
              <a:t>パスワード、二要素認証、生体認証、機器認証）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altLang="ja-JP" sz="1200" dirty="0">
                <a:solidFill>
                  <a:schemeClr val="tx1"/>
                </a:solidFill>
              </a:rPr>
              <a:t>OS</a:t>
            </a:r>
            <a:r>
              <a:rPr kumimoji="1" lang="ja-JP" altLang="en-US" sz="1200" dirty="0">
                <a:solidFill>
                  <a:schemeClr val="tx1"/>
                </a:solidFill>
              </a:rPr>
              <a:t>やソフトウェアのアップデート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</a:rPr>
              <a:t>パーソナルファイアウォール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</a:rPr>
              <a:t>ログ管理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8F06365E-9730-4AE5-8709-96C934890011}"/>
              </a:ext>
            </a:extLst>
          </p:cNvPr>
          <p:cNvSpPr txBox="1"/>
          <p:nvPr/>
        </p:nvSpPr>
        <p:spPr>
          <a:xfrm rot="20118198">
            <a:off x="3520799" y="3870495"/>
            <a:ext cx="1980000" cy="540000"/>
          </a:xfrm>
          <a:prstGeom prst="rect">
            <a:avLst/>
          </a:prstGeom>
          <a:noFill/>
        </p:spPr>
        <p:txBody>
          <a:bodyPr wrap="square" lIns="72000" tIns="72000" rIns="72000" bIns="72000" rtlCol="0" anchor="ctr" anchorCtr="0">
            <a:noAutofit/>
          </a:bodyPr>
          <a:lstStyle/>
          <a:p>
            <a:pPr algn="ctr"/>
            <a:r>
              <a:rPr kumimoji="1" lang="en-US" altLang="ja-JP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</a:t>
            </a:r>
            <a:endParaRPr kumimoji="1" lang="ja-JP" altLang="en-US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7816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YZ1zzvtwVP.4LJwYYddO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948906A5B9BC94CB39CCC7F103327A8" ma:contentTypeVersion="14" ma:contentTypeDescription="新しいドキュメントを作成します。" ma:contentTypeScope="" ma:versionID="6751857bd674826ae40e52d7e0cddf17">
  <xsd:schema xmlns:xsd="http://www.w3.org/2001/XMLSchema" xmlns:xs="http://www.w3.org/2001/XMLSchema" xmlns:p="http://schemas.microsoft.com/office/2006/metadata/properties" xmlns:ns2="06e1bc0f-853e-4ba2-a782-f3ab1addc711" xmlns:ns3="0d8da5bc-19d1-441f-899f-c77cf966b9a8" targetNamespace="http://schemas.microsoft.com/office/2006/metadata/properties" ma:root="true" ma:fieldsID="ced91485f568246302f103b0cfa60167" ns2:_="" ns3:_="">
    <xsd:import namespace="06e1bc0f-853e-4ba2-a782-f3ab1addc711"/>
    <xsd:import namespace="0d8da5bc-19d1-441f-899f-c77cf966b9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e1bc0f-853e-4ba2-a782-f3ab1addc7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6d165d17-9b79-46c3-82b9-c927e733c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8da5bc-19d1-441f-899f-c77cf966b9a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7a566aa-3bac-4e05-8d40-950a76f531d7}" ma:internalName="TaxCatchAll" ma:showField="CatchAllData" ma:web="0d8da5bc-19d1-441f-899f-c77cf966b9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e1bc0f-853e-4ba2-a782-f3ab1addc711">
      <Terms xmlns="http://schemas.microsoft.com/office/infopath/2007/PartnerControls"/>
    </lcf76f155ced4ddcb4097134ff3c332f>
    <TaxCatchAll xmlns="0d8da5bc-19d1-441f-899f-c77cf966b9a8" xsi:nil="true"/>
  </documentManagement>
</p:properties>
</file>

<file path=customXml/itemProps1.xml><?xml version="1.0" encoding="utf-8"?>
<ds:datastoreItem xmlns:ds="http://schemas.openxmlformats.org/officeDocument/2006/customXml" ds:itemID="{4CC85AF8-57DF-47D4-8F59-F35A9B6270FA}"/>
</file>

<file path=customXml/itemProps2.xml><?xml version="1.0" encoding="utf-8"?>
<ds:datastoreItem xmlns:ds="http://schemas.openxmlformats.org/officeDocument/2006/customXml" ds:itemID="{8B0B2FBE-0A7A-4440-A13C-1D715A22999B}"/>
</file>

<file path=customXml/itemProps3.xml><?xml version="1.0" encoding="utf-8"?>
<ds:datastoreItem xmlns:ds="http://schemas.openxmlformats.org/officeDocument/2006/customXml" ds:itemID="{31CAD412-15F8-4427-9FE2-2309B339E51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207</Words>
  <Application>Microsoft Office PowerPoint</Application>
  <PresentationFormat>A4 210 x 297 mm</PresentationFormat>
  <Paragraphs>32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テーマ</vt:lpstr>
      <vt:lpstr>think-cell スライド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z</dc:creator>
  <cp:lastModifiedBy>z</cp:lastModifiedBy>
  <cp:revision>6</cp:revision>
  <dcterms:created xsi:type="dcterms:W3CDTF">2021-05-31T20:52:23Z</dcterms:created>
  <dcterms:modified xsi:type="dcterms:W3CDTF">2021-05-31T21:37:07Z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0x0101009948906A5B9BC94CB39CCC7F103327A8</vt:lpwstr>
  </property>
</Properties>
</file>