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8"/>
  </p:notesMasterIdLst>
  <p:sldIdLst>
    <p:sldId id="266" r:id="rId5"/>
    <p:sldId id="267" r:id="rId6"/>
    <p:sldId id="268" r:id="rId7"/>
  </p:sldIdLst>
  <p:sldSz cx="12801600" cy="9601200" type="A3"/>
  <p:notesSz cx="10163175" cy="14590713"/>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882" userDrawn="1">
          <p15:clr>
            <a:srgbClr val="A4A3A4"/>
          </p15:clr>
        </p15:guide>
        <p15:guide id="2" pos="4032" userDrawn="1">
          <p15:clr>
            <a:srgbClr val="A4A3A4"/>
          </p15:clr>
        </p15:guide>
        <p15:guide id="3" orient="horz" pos="5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showGuides="1">
      <p:cViewPr varScale="1">
        <p:scale>
          <a:sx n="86" d="100"/>
          <a:sy n="86" d="100"/>
        </p:scale>
        <p:origin x="539" y="84"/>
      </p:cViewPr>
      <p:guideLst>
        <p:guide orient="horz" pos="5882"/>
        <p:guide pos="4032"/>
        <p:guide orient="horz" pos="5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4404043" cy="732069"/>
          </a:xfrm>
          <a:prstGeom prst="rect">
            <a:avLst/>
          </a:prstGeom>
        </p:spPr>
        <p:txBody>
          <a:bodyPr vert="horz" lIns="135150" tIns="67576" rIns="135150" bIns="67576" rtlCol="0"/>
          <a:lstStyle>
            <a:lvl1pPr algn="l">
              <a:defRPr sz="1800"/>
            </a:lvl1pPr>
          </a:lstStyle>
          <a:p>
            <a:endParaRPr kumimoji="1" lang="ja-JP" altLang="en-US"/>
          </a:p>
        </p:txBody>
      </p:sp>
      <p:sp>
        <p:nvSpPr>
          <p:cNvPr id="3" name="日付プレースホルダー 2"/>
          <p:cNvSpPr>
            <a:spLocks noGrp="1"/>
          </p:cNvSpPr>
          <p:nvPr>
            <p:ph type="dt" idx="1"/>
          </p:nvPr>
        </p:nvSpPr>
        <p:spPr>
          <a:xfrm>
            <a:off x="5756782" y="2"/>
            <a:ext cx="4404043" cy="732069"/>
          </a:xfrm>
          <a:prstGeom prst="rect">
            <a:avLst/>
          </a:prstGeom>
        </p:spPr>
        <p:txBody>
          <a:bodyPr vert="horz" lIns="135150" tIns="67576" rIns="135150" bIns="67576" rtlCol="0"/>
          <a:lstStyle>
            <a:lvl1pPr algn="r">
              <a:defRPr sz="1800"/>
            </a:lvl1pPr>
          </a:lstStyle>
          <a:p>
            <a:fld id="{268B9AC4-62E1-4479-B08C-EA6B0CEA0BF0}" type="datetimeFigureOut">
              <a:rPr kumimoji="1" lang="ja-JP" altLang="en-US" smtClean="0"/>
              <a:t>2021/5/28</a:t>
            </a:fld>
            <a:endParaRPr kumimoji="1" lang="ja-JP" altLang="en-US"/>
          </a:p>
        </p:txBody>
      </p:sp>
      <p:sp>
        <p:nvSpPr>
          <p:cNvPr id="4" name="スライド イメージ プレースホルダー 3"/>
          <p:cNvSpPr>
            <a:spLocks noGrp="1" noRot="1" noChangeAspect="1"/>
          </p:cNvSpPr>
          <p:nvPr>
            <p:ph type="sldImg" idx="2"/>
          </p:nvPr>
        </p:nvSpPr>
        <p:spPr>
          <a:xfrm>
            <a:off x="1800225" y="1825625"/>
            <a:ext cx="6562725" cy="4922838"/>
          </a:xfrm>
          <a:prstGeom prst="rect">
            <a:avLst/>
          </a:prstGeom>
          <a:noFill/>
          <a:ln w="12700">
            <a:solidFill>
              <a:prstClr val="black"/>
            </a:solidFill>
          </a:ln>
        </p:spPr>
        <p:txBody>
          <a:bodyPr vert="horz" lIns="135150" tIns="67576" rIns="135150" bIns="67576" rtlCol="0" anchor="ctr"/>
          <a:lstStyle/>
          <a:p>
            <a:endParaRPr lang="ja-JP" altLang="en-US"/>
          </a:p>
        </p:txBody>
      </p:sp>
      <p:sp>
        <p:nvSpPr>
          <p:cNvPr id="5" name="ノート プレースホルダー 4"/>
          <p:cNvSpPr>
            <a:spLocks noGrp="1"/>
          </p:cNvSpPr>
          <p:nvPr>
            <p:ph type="body" sz="quarter" idx="3"/>
          </p:nvPr>
        </p:nvSpPr>
        <p:spPr>
          <a:xfrm>
            <a:off x="1016318" y="7021781"/>
            <a:ext cx="8130540" cy="5745093"/>
          </a:xfrm>
          <a:prstGeom prst="rect">
            <a:avLst/>
          </a:prstGeom>
        </p:spPr>
        <p:txBody>
          <a:bodyPr vert="horz" lIns="135150" tIns="67576" rIns="135150" bIns="6757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13858647"/>
            <a:ext cx="4404043" cy="732068"/>
          </a:xfrm>
          <a:prstGeom prst="rect">
            <a:avLst/>
          </a:prstGeom>
        </p:spPr>
        <p:txBody>
          <a:bodyPr vert="horz" lIns="135150" tIns="67576" rIns="135150" bIns="67576" rtlCol="0" anchor="b"/>
          <a:lstStyle>
            <a:lvl1pPr algn="l">
              <a:defRPr sz="1800"/>
            </a:lvl1pPr>
          </a:lstStyle>
          <a:p>
            <a:endParaRPr kumimoji="1" lang="ja-JP" altLang="en-US"/>
          </a:p>
        </p:txBody>
      </p:sp>
      <p:sp>
        <p:nvSpPr>
          <p:cNvPr id="7" name="スライド番号プレースホルダー 6"/>
          <p:cNvSpPr>
            <a:spLocks noGrp="1"/>
          </p:cNvSpPr>
          <p:nvPr>
            <p:ph type="sldNum" sz="quarter" idx="5"/>
          </p:nvPr>
        </p:nvSpPr>
        <p:spPr>
          <a:xfrm>
            <a:off x="5756782" y="13858647"/>
            <a:ext cx="4404043" cy="732068"/>
          </a:xfrm>
          <a:prstGeom prst="rect">
            <a:avLst/>
          </a:prstGeom>
        </p:spPr>
        <p:txBody>
          <a:bodyPr vert="horz" lIns="135150" tIns="67576" rIns="135150" bIns="67576" rtlCol="0" anchor="b"/>
          <a:lstStyle>
            <a:lvl1pPr algn="r">
              <a:defRPr sz="1800"/>
            </a:lvl1pPr>
          </a:lstStyle>
          <a:p>
            <a:fld id="{FF9FD6F5-EB85-421D-A48A-E6526543A726}" type="slidenum">
              <a:rPr kumimoji="1" lang="ja-JP" altLang="en-US" smtClean="0"/>
              <a:t>‹#›</a:t>
            </a:fld>
            <a:endParaRPr kumimoji="1" lang="ja-JP" altLang="en-US"/>
          </a:p>
        </p:txBody>
      </p:sp>
    </p:spTree>
    <p:extLst>
      <p:ext uri="{BB962C8B-B14F-4D97-AF65-F5344CB8AC3E}">
        <p14:creationId xmlns:p14="http://schemas.microsoft.com/office/powerpoint/2010/main" val="3841591614"/>
      </p:ext>
    </p:extLst>
  </p:cSld>
  <p:clrMap bg1="lt1" tx1="dk1" bg2="lt2" tx2="dk2" accent1="accent1" accent2="accent2" accent3="accent3" accent4="accent4" accent5="accent5" accent6="accent6" hlink="hlink" folHlink="folHlink"/>
  <p:notesStyle>
    <a:lvl1pPr marL="0" algn="l" defTabSz="1280093" rtl="0" eaLnBrk="1" latinLnBrk="0" hangingPunct="1">
      <a:defRPr kumimoji="1" sz="1680" kern="1200">
        <a:solidFill>
          <a:schemeClr val="tx1"/>
        </a:solidFill>
        <a:latin typeface="+mn-lt"/>
        <a:ea typeface="+mn-ea"/>
        <a:cs typeface="+mn-cs"/>
      </a:defRPr>
    </a:lvl1pPr>
    <a:lvl2pPr marL="640046" algn="l" defTabSz="1280093" rtl="0" eaLnBrk="1" latinLnBrk="0" hangingPunct="1">
      <a:defRPr kumimoji="1" sz="1680" kern="1200">
        <a:solidFill>
          <a:schemeClr val="tx1"/>
        </a:solidFill>
        <a:latin typeface="+mn-lt"/>
        <a:ea typeface="+mn-ea"/>
        <a:cs typeface="+mn-cs"/>
      </a:defRPr>
    </a:lvl2pPr>
    <a:lvl3pPr marL="1280093" algn="l" defTabSz="1280093" rtl="0" eaLnBrk="1" latinLnBrk="0" hangingPunct="1">
      <a:defRPr kumimoji="1" sz="1680" kern="1200">
        <a:solidFill>
          <a:schemeClr val="tx1"/>
        </a:solidFill>
        <a:latin typeface="+mn-lt"/>
        <a:ea typeface="+mn-ea"/>
        <a:cs typeface="+mn-cs"/>
      </a:defRPr>
    </a:lvl3pPr>
    <a:lvl4pPr marL="1920139" algn="l" defTabSz="1280093" rtl="0" eaLnBrk="1" latinLnBrk="0" hangingPunct="1">
      <a:defRPr kumimoji="1" sz="1680" kern="1200">
        <a:solidFill>
          <a:schemeClr val="tx1"/>
        </a:solidFill>
        <a:latin typeface="+mn-lt"/>
        <a:ea typeface="+mn-ea"/>
        <a:cs typeface="+mn-cs"/>
      </a:defRPr>
    </a:lvl4pPr>
    <a:lvl5pPr marL="2560186" algn="l" defTabSz="1280093" rtl="0" eaLnBrk="1" latinLnBrk="0" hangingPunct="1">
      <a:defRPr kumimoji="1" sz="1680" kern="1200">
        <a:solidFill>
          <a:schemeClr val="tx1"/>
        </a:solidFill>
        <a:latin typeface="+mn-lt"/>
        <a:ea typeface="+mn-ea"/>
        <a:cs typeface="+mn-cs"/>
      </a:defRPr>
    </a:lvl5pPr>
    <a:lvl6pPr marL="3200232" algn="l" defTabSz="1280093" rtl="0" eaLnBrk="1" latinLnBrk="0" hangingPunct="1">
      <a:defRPr kumimoji="1" sz="1680" kern="1200">
        <a:solidFill>
          <a:schemeClr val="tx1"/>
        </a:solidFill>
        <a:latin typeface="+mn-lt"/>
        <a:ea typeface="+mn-ea"/>
        <a:cs typeface="+mn-cs"/>
      </a:defRPr>
    </a:lvl6pPr>
    <a:lvl7pPr marL="3840278" algn="l" defTabSz="1280093" rtl="0" eaLnBrk="1" latinLnBrk="0" hangingPunct="1">
      <a:defRPr kumimoji="1" sz="1680" kern="1200">
        <a:solidFill>
          <a:schemeClr val="tx1"/>
        </a:solidFill>
        <a:latin typeface="+mn-lt"/>
        <a:ea typeface="+mn-ea"/>
        <a:cs typeface="+mn-cs"/>
      </a:defRPr>
    </a:lvl7pPr>
    <a:lvl8pPr marL="4480325" algn="l" defTabSz="1280093" rtl="0" eaLnBrk="1" latinLnBrk="0" hangingPunct="1">
      <a:defRPr kumimoji="1" sz="1680" kern="1200">
        <a:solidFill>
          <a:schemeClr val="tx1"/>
        </a:solidFill>
        <a:latin typeface="+mn-lt"/>
        <a:ea typeface="+mn-ea"/>
        <a:cs typeface="+mn-cs"/>
      </a:defRPr>
    </a:lvl8pPr>
    <a:lvl9pPr marL="5120371" algn="l" defTabSz="1280093" rtl="0" eaLnBrk="1" latinLnBrk="0" hangingPunct="1">
      <a:defRPr kumimoji="1" sz="168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2021/5/28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573538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2021/5/28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095995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2021/5/28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997369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2021/5/28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692216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2021/5/28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3499346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FDECCD9-1ABC-4D06-9DE2-AF04E5AF157C}" type="datetimeFigureOut">
              <a:rPr kumimoji="1" lang="ja-JP" altLang="en-US" smtClean="0"/>
              <a:t>2021/5/28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3054345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FDECCD9-1ABC-4D06-9DE2-AF04E5AF157C}" type="datetimeFigureOut">
              <a:rPr kumimoji="1" lang="ja-JP" altLang="en-US" smtClean="0"/>
              <a:t>2021/5/28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49350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FDECCD9-1ABC-4D06-9DE2-AF04E5AF157C}" type="datetimeFigureOut">
              <a:rPr kumimoji="1" lang="ja-JP" altLang="en-US" smtClean="0"/>
              <a:t>2021/5/28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4121829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DECCD9-1ABC-4D06-9DE2-AF04E5AF157C}" type="datetimeFigureOut">
              <a:rPr kumimoji="1" lang="ja-JP" altLang="en-US" smtClean="0"/>
              <a:t>2021/5/28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287512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FDECCD9-1ABC-4D06-9DE2-AF04E5AF157C}" type="datetimeFigureOut">
              <a:rPr kumimoji="1" lang="ja-JP" altLang="en-US" smtClean="0"/>
              <a:t>2021/5/28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366976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FDECCD9-1ABC-4D06-9DE2-AF04E5AF157C}" type="datetimeFigureOut">
              <a:rPr kumimoji="1" lang="ja-JP" altLang="en-US" smtClean="0"/>
              <a:t>2021/5/28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26720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オブジェクト 8" hidden="1">
            <a:extLst>
              <a:ext uri="{FF2B5EF4-FFF2-40B4-BE49-F238E27FC236}">
                <a16:creationId xmlns:a16="http://schemas.microsoft.com/office/drawing/2014/main" id="{BA9C2FA2-D709-42BF-A34A-4C982E569341}"/>
              </a:ext>
            </a:extLst>
          </p:cNvPr>
          <p:cNvGraphicFramePr>
            <a:graphicFrameLocks noChangeAspect="1"/>
          </p:cNvGraphicFramePr>
          <p:nvPr userDrawn="1">
            <p:custDataLst>
              <p:tags r:id="rId14"/>
            </p:custDataLst>
            <p:extLst>
              <p:ext uri="{D42A27DB-BD31-4B8C-83A1-F6EECF244321}">
                <p14:modId xmlns:p14="http://schemas.microsoft.com/office/powerpoint/2010/main" val="32443701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58" name="think-cell スライド" r:id="rId17" imgW="353" imgH="353" progId="TCLayout.ActiveDocument.1">
                  <p:embed/>
                </p:oleObj>
              </mc:Choice>
              <mc:Fallback>
                <p:oleObj name="think-cell スライド" r:id="rId17" imgW="353" imgH="353" progId="TCLayout.ActiveDocument.1">
                  <p:embed/>
                  <p:pic>
                    <p:nvPicPr>
                      <p:cNvPr id="0" name=""/>
                      <p:cNvPicPr/>
                      <p:nvPr/>
                    </p:nvPicPr>
                    <p:blipFill>
                      <a:blip r:embed="rId18"/>
                      <a:stretch>
                        <a:fillRect/>
                      </a:stretch>
                    </p:blipFill>
                    <p:spPr>
                      <a:xfrm>
                        <a:off x="1588" y="1588"/>
                        <a:ext cx="1588" cy="1588"/>
                      </a:xfrm>
                      <a:prstGeom prst="rect">
                        <a:avLst/>
                      </a:prstGeom>
                    </p:spPr>
                  </p:pic>
                </p:oleObj>
              </mc:Fallback>
            </mc:AlternateContent>
          </a:graphicData>
        </a:graphic>
      </p:graphicFrame>
      <p:sp>
        <p:nvSpPr>
          <p:cNvPr id="8" name="正方形/長方形 7" hidden="1">
            <a:extLst>
              <a:ext uri="{FF2B5EF4-FFF2-40B4-BE49-F238E27FC236}">
                <a16:creationId xmlns:a16="http://schemas.microsoft.com/office/drawing/2014/main" id="{C5D7BAF6-C17C-4AF6-A1DE-55311D6822D0}"/>
              </a:ext>
            </a:extLst>
          </p:cNvPr>
          <p:cNvSpPr/>
          <p:nvPr userDrawn="1">
            <p:custDataLst>
              <p:tags r:id="rId1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kumimoji="1" lang="ja-JP" altLang="en-US" sz="6160" b="0" i="0" baseline="0" dirty="0">
              <a:latin typeface="Calibri Light" panose="020F0302020204030204" pitchFamily="34" charset="0"/>
              <a:ea typeface="游ゴシック Light" panose="020B0300000000000000" pitchFamily="50" charset="-128"/>
              <a:cs typeface="+mj-cs"/>
              <a:sym typeface="Calibri Light" panose="020F0302020204030204" pitchFamily="34" charset="0"/>
            </a:endParaRPr>
          </a:p>
        </p:txBody>
      </p:sp>
      <p:sp>
        <p:nvSpPr>
          <p:cNvPr id="7" name="正方形/長方形 6" hidden="1">
            <a:extLst>
              <a:ext uri="{FF2B5EF4-FFF2-40B4-BE49-F238E27FC236}">
                <a16:creationId xmlns:a16="http://schemas.microsoft.com/office/drawing/2014/main" id="{CB5D8AB6-6313-4BDC-9FC3-954E8DA32EA3}"/>
              </a:ext>
            </a:extLst>
          </p:cNvPr>
          <p:cNvSpPr/>
          <p:nvPr userDrawn="1">
            <p:custDataLst>
              <p:tags r:id="rId16"/>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kumimoji="1" lang="ja-JP" altLang="en-US" sz="6160" b="0" i="0" baseline="0" dirty="0">
              <a:latin typeface="Calibri Light" panose="020F0302020204030204" pitchFamily="34" charset="0"/>
              <a:ea typeface="游ゴシック Light" panose="020B0300000000000000" pitchFamily="50" charset="-128"/>
              <a:cs typeface="+mj-cs"/>
              <a:sym typeface="Calibri Light" panose="020F0302020204030204" pitchFamily="34" charset="0"/>
            </a:endParaRPr>
          </a:p>
        </p:txBody>
      </p:sp>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6FDECCD9-1ABC-4D06-9DE2-AF04E5AF157C}" type="datetimeFigureOut">
              <a:rPr kumimoji="1" lang="ja-JP" altLang="en-US" smtClean="0"/>
              <a:t>2021/5/28</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97032848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オブジェクト 20" hidden="1">
            <a:extLst>
              <a:ext uri="{FF2B5EF4-FFF2-40B4-BE49-F238E27FC236}">
                <a16:creationId xmlns:a16="http://schemas.microsoft.com/office/drawing/2014/main" id="{93BCE60D-7B0A-4C00-A422-1D92BE73F43C}"/>
              </a:ext>
            </a:extLst>
          </p:cNvPr>
          <p:cNvGraphicFramePr>
            <a:graphicFrameLocks noChangeAspect="1"/>
          </p:cNvGraphicFramePr>
          <p:nvPr>
            <p:custDataLst>
              <p:tags r:id="rId2"/>
            </p:custDataLst>
            <p:extLst>
              <p:ext uri="{D42A27DB-BD31-4B8C-83A1-F6EECF244321}">
                <p14:modId xmlns:p14="http://schemas.microsoft.com/office/powerpoint/2010/main" val="7799604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84" name="think-cell スライド" r:id="rId4" imgW="353" imgH="353" progId="TCLayout.ActiveDocument.1">
                  <p:embed/>
                </p:oleObj>
              </mc:Choice>
              <mc:Fallback>
                <p:oleObj name="think-cell スライド" r:id="rId4" imgW="353" imgH="35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事業計画書概要（</a:t>
            </a:r>
            <a:r>
              <a:rPr kumimoji="1" lang="en-US" altLang="ja-JP" sz="2400" b="1" dirty="0">
                <a:solidFill>
                  <a:schemeClr val="tx1"/>
                </a:solidFill>
              </a:rPr>
              <a:t>1/2</a:t>
            </a:r>
            <a:r>
              <a:rPr kumimoji="1" lang="ja-JP" altLang="en-US" sz="2400" b="1" dirty="0">
                <a:solidFill>
                  <a:schemeClr val="tx1"/>
                </a:solidFill>
              </a:rPr>
              <a:t>）</a:t>
            </a: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0" name="正方形/長方形 9">
            <a:extLst>
              <a:ext uri="{FF2B5EF4-FFF2-40B4-BE49-F238E27FC236}">
                <a16:creationId xmlns:a16="http://schemas.microsoft.com/office/drawing/2014/main" id="{DEE63563-584E-4DCA-B7C6-01745DE4917A}"/>
              </a:ext>
            </a:extLst>
          </p:cNvPr>
          <p:cNvSpPr/>
          <p:nvPr/>
        </p:nvSpPr>
        <p:spPr>
          <a:xfrm>
            <a:off x="280800" y="3122313"/>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事業実施内容</a:t>
            </a:r>
            <a:endParaRPr kumimoji="1" lang="en-US" altLang="ja-JP" sz="1600" b="1" dirty="0">
              <a:solidFill>
                <a:schemeClr val="tx1"/>
              </a:solidFill>
            </a:endParaRPr>
          </a:p>
        </p:txBody>
      </p:sp>
      <p:sp>
        <p:nvSpPr>
          <p:cNvPr id="11" name="正方形/長方形 10">
            <a:extLst>
              <a:ext uri="{FF2B5EF4-FFF2-40B4-BE49-F238E27FC236}">
                <a16:creationId xmlns:a16="http://schemas.microsoft.com/office/drawing/2014/main" id="{DC3E25D4-F8A1-4CE2-8A45-3E2AA9FA3DA6}"/>
              </a:ext>
            </a:extLst>
          </p:cNvPr>
          <p:cNvSpPr/>
          <p:nvPr/>
        </p:nvSpPr>
        <p:spPr>
          <a:xfrm>
            <a:off x="280800" y="3711945"/>
            <a:ext cx="12240000" cy="5652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200" dirty="0">
                <a:solidFill>
                  <a:schemeClr val="tx1"/>
                </a:solidFill>
              </a:rPr>
              <a:t>本事業において実施する</a:t>
            </a:r>
            <a:r>
              <a:rPr kumimoji="1" lang="en-US" altLang="ja-JP" sz="1200" dirty="0">
                <a:solidFill>
                  <a:schemeClr val="tx1"/>
                </a:solidFill>
              </a:rPr>
              <a:t>5G</a:t>
            </a:r>
            <a:r>
              <a:rPr kumimoji="1" lang="ja-JP" altLang="en-US" sz="1200" dirty="0">
                <a:solidFill>
                  <a:schemeClr val="tx1"/>
                </a:solidFill>
              </a:rPr>
              <a:t>を含む先端技術を活用したスマートシティサービス実証について、以下の点を含めて概要を記載してください。</a:t>
            </a:r>
            <a:endParaRPr kumimoji="1" lang="en-US" altLang="ja-JP" sz="1200" dirty="0">
              <a:solidFill>
                <a:schemeClr val="tx1"/>
              </a:solidFill>
            </a:endParaRPr>
          </a:p>
          <a:p>
            <a:pPr marL="536575" lvl="1" indent="-263525">
              <a:spcBef>
                <a:spcPts val="600"/>
              </a:spcBef>
              <a:buFont typeface="Arial" panose="020B0604020202020204" pitchFamily="34" charset="0"/>
              <a:buChar char="•"/>
            </a:pPr>
            <a:r>
              <a:rPr kumimoji="1" lang="ja-JP" altLang="en-US" sz="1200" dirty="0">
                <a:solidFill>
                  <a:schemeClr val="tx1"/>
                </a:solidFill>
              </a:rPr>
              <a:t>事業期間内の成果目標、検証項目、検証方法</a:t>
            </a:r>
            <a:endParaRPr kumimoji="1" lang="en-US" altLang="ja-JP" sz="1200" dirty="0">
              <a:solidFill>
                <a:schemeClr val="tx1"/>
              </a:solidFill>
            </a:endParaRPr>
          </a:p>
          <a:p>
            <a:pPr marL="536575" lvl="1" indent="-263525">
              <a:spcBef>
                <a:spcPts val="600"/>
              </a:spcBef>
              <a:buFont typeface="Arial" panose="020B0604020202020204" pitchFamily="34" charset="0"/>
              <a:buChar char="•"/>
            </a:pPr>
            <a:r>
              <a:rPr kumimoji="1" lang="ja-JP" altLang="en-US" sz="1200" dirty="0">
                <a:solidFill>
                  <a:schemeClr val="tx1"/>
                </a:solidFill>
              </a:rPr>
              <a:t>他のスマートシティサービスと比較した際の先進性・革新性</a:t>
            </a:r>
            <a:endParaRPr kumimoji="1" lang="en-US" altLang="ja-JP" sz="1200" strike="sngStrike" dirty="0">
              <a:solidFill>
                <a:schemeClr val="tx1"/>
              </a:solidFill>
            </a:endParaRPr>
          </a:p>
          <a:p>
            <a:pPr marL="536575" lvl="1" indent="-263525">
              <a:spcBef>
                <a:spcPts val="600"/>
              </a:spcBef>
              <a:buFont typeface="Arial" panose="020B0604020202020204" pitchFamily="34" charset="0"/>
              <a:buChar char="•"/>
            </a:pPr>
            <a:r>
              <a:rPr kumimoji="1" lang="ja-JP" altLang="en-US" sz="1200" dirty="0">
                <a:solidFill>
                  <a:schemeClr val="tx1"/>
                </a:solidFill>
              </a:rPr>
              <a:t>多くの都民に５</a:t>
            </a:r>
            <a:r>
              <a:rPr kumimoji="1" lang="en-US" altLang="ja-JP" sz="1200" dirty="0">
                <a:solidFill>
                  <a:schemeClr val="tx1"/>
                </a:solidFill>
              </a:rPr>
              <a:t>G</a:t>
            </a:r>
            <a:r>
              <a:rPr kumimoji="1" lang="ja-JP" altLang="en-US" sz="1200" dirty="0">
                <a:solidFill>
                  <a:schemeClr val="tx1"/>
                </a:solidFill>
              </a:rPr>
              <a:t>を体験してもらうための工夫</a:t>
            </a:r>
          </a:p>
          <a:p>
            <a:pPr marL="285750" indent="-285750">
              <a:spcBef>
                <a:spcPts val="600"/>
              </a:spcBef>
              <a:buFont typeface="Wingdings" panose="05000000000000000000" pitchFamily="2" charset="2"/>
              <a:buChar char="l"/>
            </a:pPr>
            <a:r>
              <a:rPr kumimoji="1" lang="ja-JP" altLang="en-US" sz="1200" dirty="0">
                <a:solidFill>
                  <a:schemeClr val="tx1"/>
                </a:solidFill>
              </a:rPr>
              <a:t>記載にあたっては、図表等を用いて分かりやすく記載してください。</a:t>
            </a:r>
            <a:endParaRPr kumimoji="1" lang="en-US" altLang="ja-JP" sz="1200" dirty="0">
              <a:solidFill>
                <a:schemeClr val="tx1"/>
              </a:solidFill>
            </a:endParaRPr>
          </a:p>
        </p:txBody>
      </p:sp>
      <p:sp>
        <p:nvSpPr>
          <p:cNvPr id="8" name="正方形/長方形 7">
            <a:extLst>
              <a:ext uri="{FF2B5EF4-FFF2-40B4-BE49-F238E27FC236}">
                <a16:creationId xmlns:a16="http://schemas.microsoft.com/office/drawing/2014/main" id="{18AAC2CB-A6A0-462C-A5CE-0BDC7587CEA0}"/>
              </a:ext>
            </a:extLst>
          </p:cNvPr>
          <p:cNvSpPr/>
          <p:nvPr/>
        </p:nvSpPr>
        <p:spPr>
          <a:xfrm>
            <a:off x="280800" y="920814"/>
            <a:ext cx="846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事業目的（解決したい西新宿エリアの課題）</a:t>
            </a:r>
          </a:p>
        </p:txBody>
      </p:sp>
      <p:sp>
        <p:nvSpPr>
          <p:cNvPr id="13" name="正方形/長方形 12">
            <a:extLst>
              <a:ext uri="{FF2B5EF4-FFF2-40B4-BE49-F238E27FC236}">
                <a16:creationId xmlns:a16="http://schemas.microsoft.com/office/drawing/2014/main" id="{A7D574C2-CF38-4507-A413-EF7D58333581}"/>
              </a:ext>
            </a:extLst>
          </p:cNvPr>
          <p:cNvSpPr/>
          <p:nvPr/>
        </p:nvSpPr>
        <p:spPr>
          <a:xfrm>
            <a:off x="280800" y="1510447"/>
            <a:ext cx="8460000" cy="1439228"/>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200" dirty="0">
                <a:solidFill>
                  <a:schemeClr val="tx1"/>
                </a:solidFill>
              </a:rPr>
              <a:t>提案事業を実施する目的・狙いを記載してください。</a:t>
            </a:r>
            <a:endParaRPr kumimoji="1" lang="en-US" altLang="ja-JP" sz="1200" dirty="0">
              <a:solidFill>
                <a:schemeClr val="tx1"/>
              </a:solidFill>
            </a:endParaRPr>
          </a:p>
          <a:p>
            <a:pPr marL="285750" indent="-285750">
              <a:spcBef>
                <a:spcPts val="600"/>
              </a:spcBef>
              <a:buFont typeface="Wingdings" panose="05000000000000000000" pitchFamily="2" charset="2"/>
              <a:buChar char="l"/>
            </a:pPr>
            <a:r>
              <a:rPr kumimoji="1" lang="ja-JP" altLang="en-US" sz="1200" dirty="0">
                <a:solidFill>
                  <a:schemeClr val="tx1"/>
                </a:solidFill>
              </a:rPr>
              <a:t>その際、解決に寄与する「西新宿エリアの課題」（課題テーマ</a:t>
            </a:r>
            <a:r>
              <a:rPr kumimoji="1" lang="ja-JP" altLang="en-US" sz="1200">
                <a:solidFill>
                  <a:schemeClr val="tx1"/>
                </a:solidFill>
              </a:rPr>
              <a:t>及び課題、複数可）</a:t>
            </a:r>
            <a:r>
              <a:rPr kumimoji="1" lang="ja-JP" altLang="en-US" sz="1200" dirty="0">
                <a:solidFill>
                  <a:schemeClr val="tx1"/>
                </a:solidFill>
              </a:rPr>
              <a:t>についても必ず触れてください。</a:t>
            </a:r>
          </a:p>
        </p:txBody>
      </p:sp>
      <p:sp>
        <p:nvSpPr>
          <p:cNvPr id="14" name="正方形/長方形 13">
            <a:extLst>
              <a:ext uri="{FF2B5EF4-FFF2-40B4-BE49-F238E27FC236}">
                <a16:creationId xmlns:a16="http://schemas.microsoft.com/office/drawing/2014/main" id="{66351582-76F9-4D6F-9ED7-F9037028AC09}"/>
              </a:ext>
            </a:extLst>
          </p:cNvPr>
          <p:cNvSpPr/>
          <p:nvPr/>
        </p:nvSpPr>
        <p:spPr>
          <a:xfrm>
            <a:off x="8902700" y="920814"/>
            <a:ext cx="36181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提案事業が対応する５</a:t>
            </a:r>
            <a:r>
              <a:rPr kumimoji="1" lang="en-US" altLang="ja-JP" sz="1600" b="1" dirty="0">
                <a:solidFill>
                  <a:schemeClr val="tx1"/>
                </a:solidFill>
              </a:rPr>
              <a:t>G</a:t>
            </a:r>
            <a:r>
              <a:rPr kumimoji="1" lang="ja-JP" altLang="en-US" sz="1600" b="1" dirty="0">
                <a:solidFill>
                  <a:schemeClr val="tx1"/>
                </a:solidFill>
              </a:rPr>
              <a:t>の特徴</a:t>
            </a:r>
          </a:p>
        </p:txBody>
      </p:sp>
      <p:sp>
        <p:nvSpPr>
          <p:cNvPr id="6" name="テキスト ボックス 5">
            <a:extLst>
              <a:ext uri="{FF2B5EF4-FFF2-40B4-BE49-F238E27FC236}">
                <a16:creationId xmlns:a16="http://schemas.microsoft.com/office/drawing/2014/main" id="{91934565-AD78-4CC6-AE08-F4C87A26EFAF}"/>
              </a:ext>
            </a:extLst>
          </p:cNvPr>
          <p:cNvSpPr txBox="1"/>
          <p:nvPr/>
        </p:nvSpPr>
        <p:spPr>
          <a:xfrm>
            <a:off x="9519270" y="315298"/>
            <a:ext cx="3060000" cy="288000"/>
          </a:xfrm>
          <a:prstGeom prst="rect">
            <a:avLst/>
          </a:prstGeom>
          <a:noFill/>
        </p:spPr>
        <p:txBody>
          <a:bodyPr wrap="square" lIns="72000" tIns="72000" rIns="72000" bIns="72000" rtlCol="0">
            <a:noAutofit/>
          </a:bodyPr>
          <a:lstStyle/>
          <a:p>
            <a:pPr algn="ctr"/>
            <a:r>
              <a:rPr kumimoji="1" lang="ja-JP" altLang="en-US" sz="1200" dirty="0"/>
              <a:t>（総事業費：　　　　　　　　　　万円）</a:t>
            </a:r>
          </a:p>
        </p:txBody>
      </p:sp>
      <p:sp>
        <p:nvSpPr>
          <p:cNvPr id="22" name="吹き出し: 四角形 21">
            <a:extLst>
              <a:ext uri="{FF2B5EF4-FFF2-40B4-BE49-F238E27FC236}">
                <a16:creationId xmlns:a16="http://schemas.microsoft.com/office/drawing/2014/main" id="{F199CBD1-E435-45C3-927B-7FEFA142BF41}"/>
              </a:ext>
            </a:extLst>
          </p:cNvPr>
          <p:cNvSpPr/>
          <p:nvPr/>
        </p:nvSpPr>
        <p:spPr>
          <a:xfrm>
            <a:off x="7867782" y="108000"/>
            <a:ext cx="1619915" cy="432000"/>
          </a:xfrm>
          <a:prstGeom prst="wedgeRectCallout">
            <a:avLst>
              <a:gd name="adj1" fmla="val 60944"/>
              <a:gd name="adj2" fmla="val 3383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総事業費を</a:t>
            </a:r>
            <a:br>
              <a:rPr kumimoji="1" lang="en-US" altLang="ja-JP" sz="1200" dirty="0">
                <a:solidFill>
                  <a:schemeClr val="tx1"/>
                </a:solidFill>
              </a:rPr>
            </a:br>
            <a:r>
              <a:rPr kumimoji="1" lang="ja-JP" altLang="en-US" sz="1200" dirty="0">
                <a:solidFill>
                  <a:schemeClr val="tx1"/>
                </a:solidFill>
              </a:rPr>
              <a:t>記入してください。</a:t>
            </a:r>
          </a:p>
        </p:txBody>
      </p:sp>
      <p:graphicFrame>
        <p:nvGraphicFramePr>
          <p:cNvPr id="4" name="表 8">
            <a:extLst>
              <a:ext uri="{FF2B5EF4-FFF2-40B4-BE49-F238E27FC236}">
                <a16:creationId xmlns:a16="http://schemas.microsoft.com/office/drawing/2014/main" id="{F34AFFB5-142E-4001-A054-0BFF3F82D0B5}"/>
              </a:ext>
            </a:extLst>
          </p:cNvPr>
          <p:cNvGraphicFramePr>
            <a:graphicFrameLocks noGrp="1"/>
          </p:cNvGraphicFramePr>
          <p:nvPr>
            <p:extLst>
              <p:ext uri="{D42A27DB-BD31-4B8C-83A1-F6EECF244321}">
                <p14:modId xmlns:p14="http://schemas.microsoft.com/office/powerpoint/2010/main" val="1315176578"/>
              </p:ext>
            </p:extLst>
          </p:nvPr>
        </p:nvGraphicFramePr>
        <p:xfrm>
          <a:off x="8902700" y="1510446"/>
          <a:ext cx="3618100" cy="1439229"/>
        </p:xfrm>
        <a:graphic>
          <a:graphicData uri="http://schemas.openxmlformats.org/drawingml/2006/table">
            <a:tbl>
              <a:tblPr firstRow="1" bandRow="1">
                <a:tableStyleId>{5C22544A-7EE6-4342-B048-85BDC9FD1C3A}</a:tableStyleId>
              </a:tblPr>
              <a:tblGrid>
                <a:gridCol w="1809050">
                  <a:extLst>
                    <a:ext uri="{9D8B030D-6E8A-4147-A177-3AD203B41FA5}">
                      <a16:colId xmlns:a16="http://schemas.microsoft.com/office/drawing/2014/main" val="3474822936"/>
                    </a:ext>
                  </a:extLst>
                </a:gridCol>
                <a:gridCol w="1809050">
                  <a:extLst>
                    <a:ext uri="{9D8B030D-6E8A-4147-A177-3AD203B41FA5}">
                      <a16:colId xmlns:a16="http://schemas.microsoft.com/office/drawing/2014/main" val="986800469"/>
                    </a:ext>
                  </a:extLst>
                </a:gridCol>
              </a:tblGrid>
              <a:tr h="479743">
                <a:tc>
                  <a:txBody>
                    <a:bodyPr/>
                    <a:lstStyle/>
                    <a:p>
                      <a:r>
                        <a:rPr kumimoji="1" lang="ja-JP" altLang="en-US" sz="1200" b="0" dirty="0">
                          <a:solidFill>
                            <a:schemeClr val="tx1"/>
                          </a:solidFill>
                        </a:rPr>
                        <a:t>超高速</a:t>
                      </a:r>
                    </a:p>
                  </a:txBody>
                  <a:tcPr marL="72000" marR="72000" marT="72000" marB="72000"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9050" cap="flat" cmpd="sng" algn="ctr">
                      <a:solidFill>
                        <a:schemeClr val="bg2">
                          <a:lumMod val="90000"/>
                        </a:schemeClr>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endParaRPr>
                    </a:p>
                  </a:txBody>
                  <a:tcPr marL="72000" marR="72000" marT="72000" marB="72000"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56326841"/>
                  </a:ext>
                </a:extLst>
              </a:tr>
              <a:tr h="479743">
                <a:tc>
                  <a:txBody>
                    <a:bodyPr/>
                    <a:lstStyle/>
                    <a:p>
                      <a:r>
                        <a:rPr kumimoji="1" lang="ja-JP" altLang="en-US" sz="1200" dirty="0">
                          <a:solidFill>
                            <a:schemeClr val="tx1"/>
                          </a:solidFill>
                        </a:rPr>
                        <a:t>超低遅延</a:t>
                      </a:r>
                    </a:p>
                  </a:txBody>
                  <a:tcPr marL="72000" marR="72000" marT="72000" marB="72000" anchor="ctr">
                    <a:lnL w="19050" cap="flat" cmpd="sng" algn="ctr">
                      <a:solidFill>
                        <a:schemeClr val="bg2">
                          <a:lumMod val="90000"/>
                        </a:schemeClr>
                      </a:solidFill>
                      <a:prstDash val="solid"/>
                      <a:round/>
                      <a:headEnd type="none" w="med" len="med"/>
                      <a:tailEnd type="none" w="med" len="med"/>
                    </a:lnL>
                    <a:lnR w="19050" cap="flat" cmpd="sng" algn="ctr">
                      <a:solidFill>
                        <a:schemeClr val="bg2">
                          <a:lumMod val="90000"/>
                        </a:schemeClr>
                      </a:solidFill>
                      <a:prstDash val="solid"/>
                      <a:round/>
                      <a:headEnd type="none" w="med" len="med"/>
                      <a:tailEnd type="none" w="med" len="med"/>
                    </a:lnR>
                    <a:lnT w="19050" cap="flat" cmpd="sng" algn="ctr">
                      <a:solidFill>
                        <a:schemeClr val="bg2">
                          <a:lumMod val="90000"/>
                        </a:schemeClr>
                      </a:solidFill>
                      <a:prstDash val="solid"/>
                      <a:round/>
                      <a:headEnd type="none" w="med" len="med"/>
                      <a:tailEnd type="none" w="med" len="med"/>
                    </a:lnT>
                    <a:lnB w="19050" cap="flat" cmpd="sng" algn="ctr">
                      <a:solidFill>
                        <a:schemeClr val="bg2">
                          <a:lumMod val="90000"/>
                        </a:schemeClr>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endParaRPr>
                    </a:p>
                  </a:txBody>
                  <a:tcPr marL="72000" marR="72000" marT="72000" marB="72000" anchor="ctr">
                    <a:lnL w="1905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4195262"/>
                  </a:ext>
                </a:extLst>
              </a:tr>
              <a:tr h="479743">
                <a:tc>
                  <a:txBody>
                    <a:bodyPr/>
                    <a:lstStyle/>
                    <a:p>
                      <a:r>
                        <a:rPr kumimoji="1" lang="ja-JP" altLang="en-US" sz="1200" dirty="0">
                          <a:solidFill>
                            <a:schemeClr val="tx1"/>
                          </a:solidFill>
                        </a:rPr>
                        <a:t>多数同時接続</a:t>
                      </a:r>
                    </a:p>
                  </a:txBody>
                  <a:tcPr marL="72000" marR="72000" marT="72000" marB="72000"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905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endParaRPr>
                    </a:p>
                  </a:txBody>
                  <a:tcPr marL="72000" marR="72000" marT="72000" marB="72000"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6686871"/>
                  </a:ext>
                </a:extLst>
              </a:tr>
            </a:tbl>
          </a:graphicData>
        </a:graphic>
      </p:graphicFrame>
      <p:sp>
        <p:nvSpPr>
          <p:cNvPr id="20" name="吹き出し: 四角形 19">
            <a:extLst>
              <a:ext uri="{FF2B5EF4-FFF2-40B4-BE49-F238E27FC236}">
                <a16:creationId xmlns:a16="http://schemas.microsoft.com/office/drawing/2014/main" id="{B8567313-09CA-4EE3-BDAE-39870066654D}"/>
              </a:ext>
            </a:extLst>
          </p:cNvPr>
          <p:cNvSpPr/>
          <p:nvPr/>
        </p:nvSpPr>
        <p:spPr>
          <a:xfrm>
            <a:off x="9742461" y="2906312"/>
            <a:ext cx="1619915" cy="432000"/>
          </a:xfrm>
          <a:prstGeom prst="wedgeRectCallout">
            <a:avLst>
              <a:gd name="adj1" fmla="val 62890"/>
              <a:gd name="adj2" fmla="val -53753"/>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該当する特徴に</a:t>
            </a:r>
            <a:br>
              <a:rPr kumimoji="1" lang="en-US" altLang="ja-JP" sz="1200" dirty="0">
                <a:solidFill>
                  <a:schemeClr val="tx1"/>
                </a:solidFill>
              </a:rPr>
            </a:br>
            <a:r>
              <a:rPr kumimoji="1" lang="ja-JP" altLang="en-US" sz="1200" dirty="0">
                <a:solidFill>
                  <a:schemeClr val="tx1"/>
                </a:solidFill>
              </a:rPr>
              <a:t>○を付してください。</a:t>
            </a:r>
          </a:p>
        </p:txBody>
      </p:sp>
    </p:spTree>
    <p:extLst>
      <p:ext uri="{BB962C8B-B14F-4D97-AF65-F5344CB8AC3E}">
        <p14:creationId xmlns:p14="http://schemas.microsoft.com/office/powerpoint/2010/main" val="3674044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事業計画書概要（</a:t>
            </a:r>
            <a:r>
              <a:rPr kumimoji="1" lang="en-US" altLang="ja-JP" sz="2400" b="1" dirty="0">
                <a:solidFill>
                  <a:schemeClr val="tx1"/>
                </a:solidFill>
              </a:rPr>
              <a:t>2/2</a:t>
            </a:r>
            <a:r>
              <a:rPr kumimoji="1" lang="ja-JP" altLang="en-US" sz="2400" b="1" dirty="0">
                <a:solidFill>
                  <a:schemeClr val="tx1"/>
                </a:solidFill>
              </a:rPr>
              <a:t>）</a:t>
            </a: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2" name="正方形/長方形 11"/>
          <p:cNvSpPr/>
          <p:nvPr/>
        </p:nvSpPr>
        <p:spPr>
          <a:xfrm>
            <a:off x="8902800" y="920814"/>
            <a:ext cx="3618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５</a:t>
            </a:r>
            <a:r>
              <a:rPr kumimoji="1" lang="en-US" altLang="ja-JP" sz="1600" b="1" dirty="0">
                <a:solidFill>
                  <a:schemeClr val="tx1"/>
                </a:solidFill>
              </a:rPr>
              <a:t>G</a:t>
            </a:r>
            <a:r>
              <a:rPr kumimoji="1" lang="ja-JP" altLang="en-US" sz="1600" b="1" dirty="0">
                <a:solidFill>
                  <a:schemeClr val="tx1"/>
                </a:solidFill>
              </a:rPr>
              <a:t>活用</a:t>
            </a:r>
          </a:p>
        </p:txBody>
      </p:sp>
      <p:sp>
        <p:nvSpPr>
          <p:cNvPr id="9" name="正方形/長方形 8">
            <a:extLst>
              <a:ext uri="{FF2B5EF4-FFF2-40B4-BE49-F238E27FC236}">
                <a16:creationId xmlns:a16="http://schemas.microsoft.com/office/drawing/2014/main" id="{F1405ECF-CE24-480C-A883-7A3FAFF022D5}"/>
              </a:ext>
            </a:extLst>
          </p:cNvPr>
          <p:cNvSpPr/>
          <p:nvPr/>
        </p:nvSpPr>
        <p:spPr>
          <a:xfrm>
            <a:off x="8902800" y="1510446"/>
            <a:ext cx="3618000" cy="3528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200" dirty="0">
                <a:solidFill>
                  <a:schemeClr val="tx1"/>
                </a:solidFill>
              </a:rPr>
              <a:t>本実証における</a:t>
            </a:r>
            <a:r>
              <a:rPr kumimoji="1" lang="en-US" altLang="ja-JP" sz="1200" dirty="0">
                <a:solidFill>
                  <a:schemeClr val="tx1"/>
                </a:solidFill>
              </a:rPr>
              <a:t>5G</a:t>
            </a:r>
            <a:r>
              <a:rPr kumimoji="1" lang="ja-JP" altLang="en-US" sz="1200" dirty="0">
                <a:solidFill>
                  <a:schemeClr val="tx1"/>
                </a:solidFill>
              </a:rPr>
              <a:t>通信環境の利用範囲を記載してください。</a:t>
            </a:r>
            <a:endParaRPr kumimoji="1" lang="en-US" altLang="ja-JP" sz="1200" dirty="0">
              <a:solidFill>
                <a:schemeClr val="tx1"/>
              </a:solidFill>
            </a:endParaRPr>
          </a:p>
          <a:p>
            <a:pPr marL="285750" indent="-285750">
              <a:spcBef>
                <a:spcPts val="600"/>
              </a:spcBef>
              <a:buFont typeface="Wingdings" panose="05000000000000000000" pitchFamily="2" charset="2"/>
              <a:buChar char="l"/>
            </a:pPr>
            <a:r>
              <a:rPr kumimoji="1" lang="en-US" altLang="ja-JP" sz="1200" dirty="0">
                <a:solidFill>
                  <a:schemeClr val="tx1"/>
                </a:solidFill>
              </a:rPr>
              <a:t>5G</a:t>
            </a:r>
            <a:r>
              <a:rPr kumimoji="1" lang="ja-JP" altLang="en-US" sz="1200" dirty="0">
                <a:solidFill>
                  <a:schemeClr val="tx1"/>
                </a:solidFill>
              </a:rPr>
              <a:t>アンテナ基地局の設置需要向上に向けた検討状況（通信事業者との</a:t>
            </a:r>
            <a:r>
              <a:rPr kumimoji="1" lang="en-US" altLang="ja-JP" sz="1200" dirty="0">
                <a:solidFill>
                  <a:schemeClr val="tx1"/>
                </a:solidFill>
              </a:rPr>
              <a:t>5G</a:t>
            </a:r>
            <a:r>
              <a:rPr kumimoji="1" lang="ja-JP" altLang="en-US" sz="1200" dirty="0">
                <a:solidFill>
                  <a:schemeClr val="tx1"/>
                </a:solidFill>
              </a:rPr>
              <a:t>アンテナ基地局設置に向けた調整状況含む）を記載してください。</a:t>
            </a:r>
          </a:p>
        </p:txBody>
      </p:sp>
      <p:sp>
        <p:nvSpPr>
          <p:cNvPr id="10" name="正方形/長方形 9">
            <a:extLst>
              <a:ext uri="{FF2B5EF4-FFF2-40B4-BE49-F238E27FC236}">
                <a16:creationId xmlns:a16="http://schemas.microsoft.com/office/drawing/2014/main" id="{DEE63563-584E-4DCA-B7C6-01745DE4917A}"/>
              </a:ext>
            </a:extLst>
          </p:cNvPr>
          <p:cNvSpPr/>
          <p:nvPr/>
        </p:nvSpPr>
        <p:spPr>
          <a:xfrm>
            <a:off x="280800" y="5205113"/>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スケジュール概要</a:t>
            </a:r>
          </a:p>
        </p:txBody>
      </p:sp>
      <p:sp>
        <p:nvSpPr>
          <p:cNvPr id="11" name="正方形/長方形 10">
            <a:extLst>
              <a:ext uri="{FF2B5EF4-FFF2-40B4-BE49-F238E27FC236}">
                <a16:creationId xmlns:a16="http://schemas.microsoft.com/office/drawing/2014/main" id="{DC3E25D4-F8A1-4CE2-8A45-3E2AA9FA3DA6}"/>
              </a:ext>
            </a:extLst>
          </p:cNvPr>
          <p:cNvSpPr/>
          <p:nvPr/>
        </p:nvSpPr>
        <p:spPr>
          <a:xfrm>
            <a:off x="280800" y="5794745"/>
            <a:ext cx="12240000" cy="3564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200" dirty="0">
                <a:solidFill>
                  <a:schemeClr val="tx1"/>
                </a:solidFill>
              </a:rPr>
              <a:t>下記記載例を参考に、事業スケジュールについて提案概要を記載してください。</a:t>
            </a:r>
            <a:endParaRPr kumimoji="1" lang="en-US" altLang="ja-JP" sz="1200" dirty="0">
              <a:solidFill>
                <a:schemeClr val="tx1"/>
              </a:solidFill>
            </a:endParaRPr>
          </a:p>
          <a:p>
            <a:pPr marL="285750" indent="-285750">
              <a:spcBef>
                <a:spcPts val="600"/>
              </a:spcBef>
              <a:buFont typeface="Wingdings" panose="05000000000000000000" pitchFamily="2" charset="2"/>
              <a:buChar char="l"/>
            </a:pPr>
            <a:r>
              <a:rPr kumimoji="1" lang="ja-JP" altLang="en-US" sz="1200" dirty="0">
                <a:solidFill>
                  <a:schemeClr val="tx1"/>
                </a:solidFill>
              </a:rPr>
              <a:t>その際、事業期間終了後の他エリアへの展開予定についても必ず触れてください。</a:t>
            </a:r>
          </a:p>
        </p:txBody>
      </p:sp>
      <p:sp>
        <p:nvSpPr>
          <p:cNvPr id="15" name="正方形/長方形 14">
            <a:extLst>
              <a:ext uri="{FF2B5EF4-FFF2-40B4-BE49-F238E27FC236}">
                <a16:creationId xmlns:a16="http://schemas.microsoft.com/office/drawing/2014/main" id="{3609507A-9A40-4201-A74E-D557AF23FBF1}"/>
              </a:ext>
            </a:extLst>
          </p:cNvPr>
          <p:cNvSpPr/>
          <p:nvPr/>
        </p:nvSpPr>
        <p:spPr>
          <a:xfrm>
            <a:off x="280800" y="927245"/>
            <a:ext cx="846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実施体制</a:t>
            </a:r>
          </a:p>
        </p:txBody>
      </p:sp>
      <p:sp>
        <p:nvSpPr>
          <p:cNvPr id="16" name="正方形/長方形 15">
            <a:extLst>
              <a:ext uri="{FF2B5EF4-FFF2-40B4-BE49-F238E27FC236}">
                <a16:creationId xmlns:a16="http://schemas.microsoft.com/office/drawing/2014/main" id="{1DEABB0A-DBCD-47AB-95F5-E509CDEA6327}"/>
              </a:ext>
            </a:extLst>
          </p:cNvPr>
          <p:cNvSpPr/>
          <p:nvPr/>
        </p:nvSpPr>
        <p:spPr>
          <a:xfrm>
            <a:off x="280800" y="1516877"/>
            <a:ext cx="8460000" cy="3528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200" dirty="0">
                <a:solidFill>
                  <a:schemeClr val="tx1"/>
                </a:solidFill>
              </a:rPr>
              <a:t>下記記載例を参考に、実施体制と各主体の役割を記載してください。</a:t>
            </a:r>
          </a:p>
        </p:txBody>
      </p:sp>
      <p:sp>
        <p:nvSpPr>
          <p:cNvPr id="23" name="テキスト ボックス 22">
            <a:extLst>
              <a:ext uri="{FF2B5EF4-FFF2-40B4-BE49-F238E27FC236}">
                <a16:creationId xmlns:a16="http://schemas.microsoft.com/office/drawing/2014/main" id="{E2E9B9CA-8629-40F1-954F-22AA80B3DC7B}"/>
              </a:ext>
            </a:extLst>
          </p:cNvPr>
          <p:cNvSpPr txBox="1"/>
          <p:nvPr/>
        </p:nvSpPr>
        <p:spPr>
          <a:xfrm>
            <a:off x="9519270" y="315298"/>
            <a:ext cx="3060000" cy="288000"/>
          </a:xfrm>
          <a:prstGeom prst="rect">
            <a:avLst/>
          </a:prstGeom>
          <a:noFill/>
        </p:spPr>
        <p:txBody>
          <a:bodyPr wrap="square" lIns="72000" tIns="72000" rIns="72000" bIns="72000" rtlCol="0">
            <a:noAutofit/>
          </a:bodyPr>
          <a:lstStyle/>
          <a:p>
            <a:pPr algn="ctr"/>
            <a:r>
              <a:rPr kumimoji="1" lang="ja-JP" altLang="en-US" sz="1200" dirty="0"/>
              <a:t>（総事業費：　　　　　　　　　　万円）</a:t>
            </a:r>
          </a:p>
        </p:txBody>
      </p:sp>
      <p:grpSp>
        <p:nvGrpSpPr>
          <p:cNvPr id="6" name="グループ化 5">
            <a:extLst>
              <a:ext uri="{FF2B5EF4-FFF2-40B4-BE49-F238E27FC236}">
                <a16:creationId xmlns:a16="http://schemas.microsoft.com/office/drawing/2014/main" id="{15FAAA19-90F2-4181-9898-E5A4DC62E0C8}"/>
              </a:ext>
            </a:extLst>
          </p:cNvPr>
          <p:cNvGrpSpPr/>
          <p:nvPr/>
        </p:nvGrpSpPr>
        <p:grpSpPr>
          <a:xfrm>
            <a:off x="1103597" y="2004999"/>
            <a:ext cx="6814405" cy="2863968"/>
            <a:chOff x="1103597" y="1852599"/>
            <a:chExt cx="6814405" cy="2863968"/>
          </a:xfrm>
        </p:grpSpPr>
        <p:cxnSp>
          <p:nvCxnSpPr>
            <p:cNvPr id="26" name="AutoShape 9">
              <a:extLst>
                <a:ext uri="{FF2B5EF4-FFF2-40B4-BE49-F238E27FC236}">
                  <a16:creationId xmlns:a16="http://schemas.microsoft.com/office/drawing/2014/main" id="{071EC661-100D-49DB-ADDC-8D13525E84C1}"/>
                </a:ext>
              </a:extLst>
            </p:cNvPr>
            <p:cNvCxnSpPr>
              <a:cxnSpLocks noChangeShapeType="1"/>
              <a:stCxn id="36" idx="2"/>
              <a:endCxn id="42" idx="0"/>
            </p:cNvCxnSpPr>
            <p:nvPr/>
          </p:nvCxnSpPr>
          <p:spPr bwMode="gray">
            <a:xfrm rot="5400000">
              <a:off x="3023215" y="1699329"/>
              <a:ext cx="543688" cy="2452253"/>
            </a:xfrm>
            <a:prstGeom prst="bentConnector3">
              <a:avLst>
                <a:gd name="adj1" fmla="val 50000"/>
              </a:avLst>
            </a:prstGeom>
            <a:noFill/>
            <a:ln w="12700">
              <a:solidFill>
                <a:schemeClr val="bg2">
                  <a:lumMod val="90000"/>
                </a:schemeClr>
              </a:solidFill>
              <a:miter lim="800000"/>
              <a:headEnd/>
              <a:tailEnd/>
            </a:ln>
          </p:spPr>
        </p:cxnSp>
        <p:cxnSp>
          <p:nvCxnSpPr>
            <p:cNvPr id="27" name="AutoShape 10">
              <a:extLst>
                <a:ext uri="{FF2B5EF4-FFF2-40B4-BE49-F238E27FC236}">
                  <a16:creationId xmlns:a16="http://schemas.microsoft.com/office/drawing/2014/main" id="{C413587B-DB56-4B38-952C-1D9B20D343BA}"/>
                </a:ext>
              </a:extLst>
            </p:cNvPr>
            <p:cNvCxnSpPr>
              <a:cxnSpLocks noChangeShapeType="1"/>
              <a:stCxn id="36" idx="2"/>
              <a:endCxn id="38" idx="0"/>
            </p:cNvCxnSpPr>
            <p:nvPr/>
          </p:nvCxnSpPr>
          <p:spPr bwMode="gray">
            <a:xfrm rot="16200000" flipH="1">
              <a:off x="5475468" y="1699328"/>
              <a:ext cx="543688" cy="2452254"/>
            </a:xfrm>
            <a:prstGeom prst="bentConnector3">
              <a:avLst>
                <a:gd name="adj1" fmla="val 50000"/>
              </a:avLst>
            </a:prstGeom>
            <a:noFill/>
            <a:ln w="12700">
              <a:solidFill>
                <a:schemeClr val="bg2">
                  <a:lumMod val="90000"/>
                </a:schemeClr>
              </a:solidFill>
              <a:miter lim="800000"/>
              <a:headEnd/>
              <a:tailEnd/>
            </a:ln>
          </p:spPr>
        </p:cxnSp>
        <p:cxnSp>
          <p:nvCxnSpPr>
            <p:cNvPr id="28" name="AutoShape 17">
              <a:extLst>
                <a:ext uri="{FF2B5EF4-FFF2-40B4-BE49-F238E27FC236}">
                  <a16:creationId xmlns:a16="http://schemas.microsoft.com/office/drawing/2014/main" id="{29A53240-06A9-42DC-B923-E70A1EAA3AD3}"/>
                </a:ext>
              </a:extLst>
            </p:cNvPr>
            <p:cNvCxnSpPr>
              <a:cxnSpLocks noChangeShapeType="1"/>
              <a:stCxn id="40" idx="0"/>
              <a:endCxn id="36" idx="2"/>
            </p:cNvCxnSpPr>
            <p:nvPr/>
          </p:nvCxnSpPr>
          <p:spPr bwMode="gray">
            <a:xfrm flipH="1" flipV="1">
              <a:off x="4521185" y="2653611"/>
              <a:ext cx="2" cy="543688"/>
            </a:xfrm>
            <a:prstGeom prst="straightConnector1">
              <a:avLst/>
            </a:prstGeom>
            <a:noFill/>
            <a:ln w="12700">
              <a:solidFill>
                <a:schemeClr val="bg2">
                  <a:lumMod val="90000"/>
                </a:schemeClr>
              </a:solidFill>
              <a:round/>
              <a:headEnd/>
              <a:tailEnd/>
            </a:ln>
          </p:spPr>
        </p:cxnSp>
        <p:grpSp>
          <p:nvGrpSpPr>
            <p:cNvPr id="2" name="グループ化 1">
              <a:extLst>
                <a:ext uri="{FF2B5EF4-FFF2-40B4-BE49-F238E27FC236}">
                  <a16:creationId xmlns:a16="http://schemas.microsoft.com/office/drawing/2014/main" id="{D12A568C-031F-4718-AFE9-16C54A9CCDBA}"/>
                </a:ext>
              </a:extLst>
            </p:cNvPr>
            <p:cNvGrpSpPr/>
            <p:nvPr/>
          </p:nvGrpSpPr>
          <p:grpSpPr>
            <a:xfrm>
              <a:off x="1124368" y="3197299"/>
              <a:ext cx="1889127" cy="797740"/>
              <a:chOff x="1124368" y="3197299"/>
              <a:chExt cx="1889127" cy="797740"/>
            </a:xfrm>
          </p:grpSpPr>
          <p:sp>
            <p:nvSpPr>
              <p:cNvPr id="42" name="Rectangle 24">
                <a:extLst>
                  <a:ext uri="{FF2B5EF4-FFF2-40B4-BE49-F238E27FC236}">
                    <a16:creationId xmlns:a16="http://schemas.microsoft.com/office/drawing/2014/main" id="{7AEB276D-0FF5-4F2B-9244-4D6F614F1286}"/>
                  </a:ext>
                </a:extLst>
              </p:cNvPr>
              <p:cNvSpPr/>
              <p:nvPr/>
            </p:nvSpPr>
            <p:spPr bwMode="gray">
              <a:xfrm>
                <a:off x="1124369" y="3197299"/>
                <a:ext cx="1889126" cy="324000"/>
              </a:xfrm>
              <a:prstGeom prst="rect">
                <a:avLst/>
              </a:prstGeom>
              <a:solidFill>
                <a:schemeClr val="bg2">
                  <a:lumMod val="90000"/>
                </a:schemeClr>
              </a:solidFill>
              <a:ln w="12700" cap="flat" cmpd="sng" algn="ctr">
                <a:solidFill>
                  <a:schemeClr val="bg2">
                    <a:lumMod val="90000"/>
                  </a:schemeClr>
                </a:solidFill>
                <a:prstDash val="solid"/>
              </a:ln>
              <a:effectLst/>
            </p:spPr>
            <p:txBody>
              <a:bodyPr lIns="72000" tIns="72000" rIns="72000" bIns="7200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200" b="1" kern="0" dirty="0">
                    <a:latin typeface="Arial"/>
                  </a:rPr>
                  <a:t>委託先①</a:t>
                </a:r>
                <a:endParaRPr kumimoji="0" lang="en-GB" sz="1200" b="1" i="0" u="none" strike="noStrike" kern="0" cap="none" spc="0" normalizeH="0" baseline="0" noProof="0" dirty="0">
                  <a:ln>
                    <a:noFill/>
                  </a:ln>
                  <a:effectLst/>
                  <a:uLnTx/>
                  <a:uFillTx/>
                  <a:latin typeface="Arial"/>
                </a:endParaRPr>
              </a:p>
            </p:txBody>
          </p:sp>
          <p:sp>
            <p:nvSpPr>
              <p:cNvPr id="43" name="Rectangle 25">
                <a:extLst>
                  <a:ext uri="{FF2B5EF4-FFF2-40B4-BE49-F238E27FC236}">
                    <a16:creationId xmlns:a16="http://schemas.microsoft.com/office/drawing/2014/main" id="{379E5DD3-2D38-4E08-A1B3-A896CCD073C8}"/>
                  </a:ext>
                </a:extLst>
              </p:cNvPr>
              <p:cNvSpPr/>
              <p:nvPr/>
            </p:nvSpPr>
            <p:spPr bwMode="gray">
              <a:xfrm>
                <a:off x="1124368" y="3527039"/>
                <a:ext cx="1889126" cy="468000"/>
              </a:xfrm>
              <a:prstGeom prst="rect">
                <a:avLst/>
              </a:prstGeom>
              <a:solidFill>
                <a:schemeClr val="bg1"/>
              </a:solidFill>
              <a:ln w="12700" cap="flat" cmpd="sng" algn="ctr">
                <a:solidFill>
                  <a:schemeClr val="bg2">
                    <a:lumMod val="90000"/>
                  </a:schemeClr>
                </a:solidFill>
                <a:prstDash val="solid"/>
              </a:ln>
              <a:effectLst/>
            </p:spPr>
            <p:txBody>
              <a:bodyPr lIns="72000" tIns="72000" rIns="72000" bIns="72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ja-JP" sz="1200" kern="0" dirty="0">
                    <a:latin typeface="Arial"/>
                  </a:rPr>
                  <a:t>XXXXX</a:t>
                </a:r>
                <a:r>
                  <a:rPr lang="ja-JP" altLang="en-US" sz="1200" dirty="0"/>
                  <a:t>株式会社</a:t>
                </a:r>
                <a:endParaRPr kumimoji="0" lang="en-GB" sz="1200" b="0" i="0" u="none" strike="noStrike" kern="0" cap="none" spc="0" normalizeH="0" baseline="0" noProof="0" dirty="0">
                  <a:ln>
                    <a:noFill/>
                  </a:ln>
                  <a:effectLst/>
                  <a:uLnTx/>
                  <a:uFillTx/>
                  <a:latin typeface="Arial"/>
                </a:endParaRPr>
              </a:p>
            </p:txBody>
          </p:sp>
        </p:grpSp>
        <p:grpSp>
          <p:nvGrpSpPr>
            <p:cNvPr id="3" name="グループ化 2">
              <a:extLst>
                <a:ext uri="{FF2B5EF4-FFF2-40B4-BE49-F238E27FC236}">
                  <a16:creationId xmlns:a16="http://schemas.microsoft.com/office/drawing/2014/main" id="{CE1538CC-EF5E-4953-855B-1DCF172C81A7}"/>
                </a:ext>
              </a:extLst>
            </p:cNvPr>
            <p:cNvGrpSpPr/>
            <p:nvPr/>
          </p:nvGrpSpPr>
          <p:grpSpPr>
            <a:xfrm>
              <a:off x="3576624" y="3197299"/>
              <a:ext cx="1889126" cy="797740"/>
              <a:chOff x="3576624" y="3197299"/>
              <a:chExt cx="1889126" cy="797740"/>
            </a:xfrm>
          </p:grpSpPr>
          <p:sp>
            <p:nvSpPr>
              <p:cNvPr id="40" name="Rectangle 27">
                <a:extLst>
                  <a:ext uri="{FF2B5EF4-FFF2-40B4-BE49-F238E27FC236}">
                    <a16:creationId xmlns:a16="http://schemas.microsoft.com/office/drawing/2014/main" id="{5491107E-E3BE-458F-9715-3E0285A595A2}"/>
                  </a:ext>
                </a:extLst>
              </p:cNvPr>
              <p:cNvSpPr/>
              <p:nvPr/>
            </p:nvSpPr>
            <p:spPr bwMode="gray">
              <a:xfrm>
                <a:off x="3576624" y="3197299"/>
                <a:ext cx="1889126" cy="324000"/>
              </a:xfrm>
              <a:prstGeom prst="rect">
                <a:avLst/>
              </a:prstGeom>
              <a:solidFill>
                <a:schemeClr val="bg2">
                  <a:lumMod val="90000"/>
                </a:schemeClr>
              </a:solidFill>
              <a:ln w="12700" cap="flat" cmpd="sng" algn="ctr">
                <a:solidFill>
                  <a:schemeClr val="bg2">
                    <a:lumMod val="90000"/>
                  </a:schemeClr>
                </a:solidFill>
                <a:prstDash val="solid"/>
              </a:ln>
              <a:effectLst/>
            </p:spPr>
            <p:txBody>
              <a:bodyPr lIns="72000" tIns="72000" rIns="72000" bIns="7200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200" b="1" kern="0" dirty="0">
                    <a:latin typeface="Arial"/>
                  </a:rPr>
                  <a:t>委託先②</a:t>
                </a:r>
                <a:endParaRPr kumimoji="0" lang="en-GB" sz="1200" b="1" i="0" u="none" strike="noStrike" kern="0" cap="none" spc="0" normalizeH="0" baseline="0" noProof="0" dirty="0">
                  <a:ln>
                    <a:noFill/>
                  </a:ln>
                  <a:effectLst/>
                  <a:uLnTx/>
                  <a:uFillTx/>
                  <a:latin typeface="Arial"/>
                </a:endParaRPr>
              </a:p>
            </p:txBody>
          </p:sp>
          <p:sp>
            <p:nvSpPr>
              <p:cNvPr id="41" name="Rectangle 28">
                <a:extLst>
                  <a:ext uri="{FF2B5EF4-FFF2-40B4-BE49-F238E27FC236}">
                    <a16:creationId xmlns:a16="http://schemas.microsoft.com/office/drawing/2014/main" id="{83EFFC4C-EC6C-4C8C-A984-979D87BDCB12}"/>
                  </a:ext>
                </a:extLst>
              </p:cNvPr>
              <p:cNvSpPr/>
              <p:nvPr/>
            </p:nvSpPr>
            <p:spPr bwMode="gray">
              <a:xfrm>
                <a:off x="3576624" y="3527039"/>
                <a:ext cx="1889126" cy="468000"/>
              </a:xfrm>
              <a:prstGeom prst="rect">
                <a:avLst/>
              </a:prstGeom>
              <a:solidFill>
                <a:schemeClr val="bg1"/>
              </a:solidFill>
              <a:ln w="12700" cap="flat" cmpd="sng" algn="ctr">
                <a:solidFill>
                  <a:schemeClr val="bg2">
                    <a:lumMod val="90000"/>
                  </a:schemeClr>
                </a:solidFill>
                <a:prstDash val="solid"/>
              </a:ln>
              <a:effectLst/>
            </p:spPr>
            <p:txBody>
              <a:bodyPr lIns="72000" tIns="72000" rIns="72000" bIns="72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200" kern="0" dirty="0">
                    <a:latin typeface="Arial"/>
                  </a:rPr>
                  <a:t>株式会社</a:t>
                </a:r>
                <a:r>
                  <a:rPr kumimoji="0" lang="en-US" altLang="ja-JP" sz="1200" b="0" i="0" u="none" strike="noStrike" kern="0" cap="none" spc="0" normalizeH="0" baseline="0" noProof="0" dirty="0">
                    <a:ln>
                      <a:noFill/>
                    </a:ln>
                    <a:effectLst/>
                    <a:uLnTx/>
                    <a:uFillTx/>
                    <a:latin typeface="Arial"/>
                  </a:rPr>
                  <a:t>XXXXX</a:t>
                </a:r>
                <a:endParaRPr kumimoji="0" lang="en-GB" sz="1200" b="0" i="0" u="none" strike="noStrike" kern="0" cap="none" spc="0" normalizeH="0" baseline="0" noProof="0" dirty="0">
                  <a:ln>
                    <a:noFill/>
                  </a:ln>
                  <a:effectLst/>
                  <a:uLnTx/>
                  <a:uFillTx/>
                  <a:latin typeface="Arial"/>
                </a:endParaRPr>
              </a:p>
            </p:txBody>
          </p:sp>
        </p:grpSp>
        <p:grpSp>
          <p:nvGrpSpPr>
            <p:cNvPr id="4" name="グループ化 3">
              <a:extLst>
                <a:ext uri="{FF2B5EF4-FFF2-40B4-BE49-F238E27FC236}">
                  <a16:creationId xmlns:a16="http://schemas.microsoft.com/office/drawing/2014/main" id="{EB0B87A4-2B3E-49E7-910A-89EA3B21842B}"/>
                </a:ext>
              </a:extLst>
            </p:cNvPr>
            <p:cNvGrpSpPr/>
            <p:nvPr/>
          </p:nvGrpSpPr>
          <p:grpSpPr>
            <a:xfrm>
              <a:off x="6028876" y="3197299"/>
              <a:ext cx="1889126" cy="797740"/>
              <a:chOff x="6028876" y="3197299"/>
              <a:chExt cx="1889126" cy="797740"/>
            </a:xfrm>
          </p:grpSpPr>
          <p:sp>
            <p:nvSpPr>
              <p:cNvPr id="38" name="Rectangle 31">
                <a:extLst>
                  <a:ext uri="{FF2B5EF4-FFF2-40B4-BE49-F238E27FC236}">
                    <a16:creationId xmlns:a16="http://schemas.microsoft.com/office/drawing/2014/main" id="{16F71198-30B2-49F7-B251-5375CF496F5E}"/>
                  </a:ext>
                </a:extLst>
              </p:cNvPr>
              <p:cNvSpPr/>
              <p:nvPr/>
            </p:nvSpPr>
            <p:spPr bwMode="gray">
              <a:xfrm>
                <a:off x="6028876" y="3197299"/>
                <a:ext cx="1889126" cy="324000"/>
              </a:xfrm>
              <a:prstGeom prst="rect">
                <a:avLst/>
              </a:prstGeom>
              <a:solidFill>
                <a:schemeClr val="bg2">
                  <a:lumMod val="90000"/>
                </a:schemeClr>
              </a:solidFill>
              <a:ln w="25400" cap="flat" cmpd="sng" algn="ctr">
                <a:solidFill>
                  <a:schemeClr val="bg2">
                    <a:lumMod val="90000"/>
                  </a:schemeClr>
                </a:solidFill>
                <a:prstDash val="solid"/>
              </a:ln>
              <a:effectLst/>
            </p:spPr>
            <p:txBody>
              <a:bodyPr lIns="72000" tIns="72000" rIns="72000" bIns="7200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200" b="1" kern="0" dirty="0">
                    <a:latin typeface="Arial"/>
                  </a:rPr>
                  <a:t>委託先③</a:t>
                </a:r>
                <a:endParaRPr kumimoji="0" lang="en-GB" sz="1200" b="1" i="0" u="none" strike="noStrike" kern="0" cap="none" spc="0" normalizeH="0" baseline="0" noProof="0" dirty="0">
                  <a:ln>
                    <a:noFill/>
                  </a:ln>
                  <a:effectLst/>
                  <a:uLnTx/>
                  <a:uFillTx/>
                  <a:latin typeface="Arial"/>
                </a:endParaRPr>
              </a:p>
            </p:txBody>
          </p:sp>
          <p:sp>
            <p:nvSpPr>
              <p:cNvPr id="39" name="Rectangle 32">
                <a:extLst>
                  <a:ext uri="{FF2B5EF4-FFF2-40B4-BE49-F238E27FC236}">
                    <a16:creationId xmlns:a16="http://schemas.microsoft.com/office/drawing/2014/main" id="{A92FC3B1-A575-44DE-8F43-647D115D5005}"/>
                  </a:ext>
                </a:extLst>
              </p:cNvPr>
              <p:cNvSpPr/>
              <p:nvPr/>
            </p:nvSpPr>
            <p:spPr bwMode="gray">
              <a:xfrm>
                <a:off x="6028876" y="3527039"/>
                <a:ext cx="1889126" cy="468000"/>
              </a:xfrm>
              <a:prstGeom prst="rect">
                <a:avLst/>
              </a:prstGeom>
              <a:solidFill>
                <a:schemeClr val="bg1"/>
              </a:solidFill>
              <a:ln w="12700" cap="flat" cmpd="sng" algn="ctr">
                <a:solidFill>
                  <a:schemeClr val="bg2">
                    <a:lumMod val="90000"/>
                  </a:schemeClr>
                </a:solidFill>
                <a:prstDash val="solid"/>
              </a:ln>
              <a:effectLst/>
            </p:spPr>
            <p:txBody>
              <a:bodyPr lIns="72000" tIns="72000" rIns="72000" bIns="72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effectLst/>
                    <a:uLnTx/>
                    <a:uFillTx/>
                    <a:latin typeface="Arial"/>
                  </a:rPr>
                  <a:t>XXXXX</a:t>
                </a:r>
                <a:r>
                  <a:rPr kumimoji="0" lang="ja-JP" altLang="en-US" sz="1200" b="0" i="0" u="none" strike="noStrike" kern="0" cap="none" spc="0" normalizeH="0" baseline="0" noProof="0" dirty="0">
                    <a:ln>
                      <a:noFill/>
                    </a:ln>
                    <a:effectLst/>
                    <a:uLnTx/>
                    <a:uFillTx/>
                    <a:latin typeface="Arial"/>
                  </a:rPr>
                  <a:t>株式会社</a:t>
                </a:r>
                <a:endParaRPr kumimoji="0" lang="en-GB" sz="1200" b="0" i="0" u="none" strike="noStrike" kern="0" cap="none" spc="0" normalizeH="0" baseline="0" noProof="0" dirty="0">
                  <a:ln>
                    <a:noFill/>
                  </a:ln>
                  <a:effectLst/>
                  <a:uLnTx/>
                  <a:uFillTx/>
                  <a:latin typeface="Arial"/>
                </a:endParaRPr>
              </a:p>
            </p:txBody>
          </p:sp>
        </p:grpSp>
        <p:sp>
          <p:nvSpPr>
            <p:cNvPr id="32" name="Rectangle 18">
              <a:extLst>
                <a:ext uri="{FF2B5EF4-FFF2-40B4-BE49-F238E27FC236}">
                  <a16:creationId xmlns:a16="http://schemas.microsoft.com/office/drawing/2014/main" id="{6B3048C1-B491-4F3E-8FA2-81A0BD4E8CC5}"/>
                </a:ext>
              </a:extLst>
            </p:cNvPr>
            <p:cNvSpPr>
              <a:spLocks noChangeArrowheads="1"/>
            </p:cNvSpPr>
            <p:nvPr/>
          </p:nvSpPr>
          <p:spPr bwMode="gray">
            <a:xfrm>
              <a:off x="1103597" y="3996567"/>
              <a:ext cx="1889126" cy="720000"/>
            </a:xfrm>
            <a:prstGeom prst="rect">
              <a:avLst/>
            </a:prstGeom>
            <a:noFill/>
            <a:ln w="9525" algn="ctr">
              <a:noFill/>
              <a:miter lim="800000"/>
              <a:headEnd/>
              <a:tailEnd/>
            </a:ln>
          </p:spPr>
          <p:txBody>
            <a:bodyPr lIns="72000" tIns="72000" rIns="72000" bIns="72000"/>
            <a:lstStyle/>
            <a:p>
              <a:pPr marL="169863" lvl="1" indent="-168275" algn="l">
                <a:lnSpc>
                  <a:spcPct val="106000"/>
                </a:lnSpc>
                <a:spcBef>
                  <a:spcPts val="300"/>
                </a:spcBef>
                <a:buClr>
                  <a:schemeClr val="tx1"/>
                </a:buClr>
                <a:buFont typeface="Wingdings" pitchFamily="2" charset="2"/>
                <a:buChar char="n"/>
              </a:pPr>
              <a:r>
                <a:rPr lang="ja-JP" altLang="en-US" sz="1200" dirty="0"/>
                <a:t>５</a:t>
              </a:r>
              <a:r>
                <a:rPr lang="en-US" altLang="ja-JP" sz="1200" dirty="0"/>
                <a:t>G</a:t>
              </a:r>
              <a:r>
                <a:rPr lang="ja-JP" altLang="en-US" sz="1200" dirty="0"/>
                <a:t>通信環境の提供</a:t>
              </a:r>
              <a:endParaRPr lang="en-US" altLang="ja-JP" sz="1200" dirty="0"/>
            </a:p>
          </p:txBody>
        </p:sp>
        <p:sp>
          <p:nvSpPr>
            <p:cNvPr id="33" name="Rectangle 18">
              <a:extLst>
                <a:ext uri="{FF2B5EF4-FFF2-40B4-BE49-F238E27FC236}">
                  <a16:creationId xmlns:a16="http://schemas.microsoft.com/office/drawing/2014/main" id="{427D69A8-26AF-41B2-8B7F-E2F6976E00DE}"/>
                </a:ext>
              </a:extLst>
            </p:cNvPr>
            <p:cNvSpPr>
              <a:spLocks noChangeArrowheads="1"/>
            </p:cNvSpPr>
            <p:nvPr/>
          </p:nvSpPr>
          <p:spPr bwMode="gray">
            <a:xfrm>
              <a:off x="3576622" y="3996567"/>
              <a:ext cx="1889126" cy="720000"/>
            </a:xfrm>
            <a:prstGeom prst="rect">
              <a:avLst/>
            </a:prstGeom>
            <a:noFill/>
            <a:ln w="9525" algn="ctr">
              <a:noFill/>
              <a:miter lim="800000"/>
              <a:headEnd/>
              <a:tailEnd/>
            </a:ln>
          </p:spPr>
          <p:txBody>
            <a:bodyPr lIns="72000" tIns="72000" rIns="72000" bIns="72000"/>
            <a:lstStyle/>
            <a:p>
              <a:pPr marL="169863" lvl="1" indent="-168275" algn="l">
                <a:lnSpc>
                  <a:spcPct val="106000"/>
                </a:lnSpc>
                <a:spcBef>
                  <a:spcPts val="300"/>
                </a:spcBef>
                <a:buClr>
                  <a:schemeClr val="tx1"/>
                </a:buClr>
                <a:buFont typeface="Wingdings" pitchFamily="2" charset="2"/>
                <a:buChar char="n"/>
              </a:pPr>
              <a:r>
                <a:rPr lang="ja-JP" altLang="en-US" sz="1200" dirty="0"/>
                <a:t>サービス提供に必要な機材・設備の提供</a:t>
              </a:r>
              <a:endParaRPr kumimoji="0" lang="en-US" altLang="ja-JP" sz="1200" dirty="0"/>
            </a:p>
          </p:txBody>
        </p:sp>
        <p:sp>
          <p:nvSpPr>
            <p:cNvPr id="34" name="Rectangle 18">
              <a:extLst>
                <a:ext uri="{FF2B5EF4-FFF2-40B4-BE49-F238E27FC236}">
                  <a16:creationId xmlns:a16="http://schemas.microsoft.com/office/drawing/2014/main" id="{638DE5D9-D052-4708-999A-D5423A835242}"/>
                </a:ext>
              </a:extLst>
            </p:cNvPr>
            <p:cNvSpPr>
              <a:spLocks noChangeArrowheads="1"/>
            </p:cNvSpPr>
            <p:nvPr/>
          </p:nvSpPr>
          <p:spPr bwMode="gray">
            <a:xfrm>
              <a:off x="6028876" y="3996567"/>
              <a:ext cx="1889126" cy="720000"/>
            </a:xfrm>
            <a:prstGeom prst="rect">
              <a:avLst/>
            </a:prstGeom>
            <a:noFill/>
            <a:ln w="9525" algn="ctr">
              <a:noFill/>
              <a:miter lim="800000"/>
              <a:headEnd/>
              <a:tailEnd/>
            </a:ln>
          </p:spPr>
          <p:txBody>
            <a:bodyPr lIns="72000" tIns="72000" rIns="72000" bIns="72000"/>
            <a:lstStyle/>
            <a:p>
              <a:pPr marL="169863" lvl="1" indent="-168275">
                <a:lnSpc>
                  <a:spcPct val="106000"/>
                </a:lnSpc>
                <a:spcBef>
                  <a:spcPts val="300"/>
                </a:spcBef>
                <a:buClr>
                  <a:schemeClr val="tx1"/>
                </a:buClr>
                <a:buFont typeface="Wingdings" pitchFamily="2" charset="2"/>
                <a:buChar char="n"/>
              </a:pPr>
              <a:r>
                <a:rPr lang="ja-JP" altLang="en-US" sz="1200" dirty="0"/>
                <a:t>サービス提供における</a:t>
              </a:r>
              <a:r>
                <a:rPr lang="en-US" altLang="ja-JP" sz="1200" dirty="0"/>
                <a:t>UI</a:t>
              </a:r>
              <a:r>
                <a:rPr lang="ja-JP" altLang="en-US" sz="1200" dirty="0"/>
                <a:t>設計・構築</a:t>
              </a:r>
            </a:p>
          </p:txBody>
        </p:sp>
        <p:grpSp>
          <p:nvGrpSpPr>
            <p:cNvPr id="5" name="グループ化 4">
              <a:extLst>
                <a:ext uri="{FF2B5EF4-FFF2-40B4-BE49-F238E27FC236}">
                  <a16:creationId xmlns:a16="http://schemas.microsoft.com/office/drawing/2014/main" id="{6277FECB-6C9A-4B6A-8848-CA205EFAF0BE}"/>
                </a:ext>
              </a:extLst>
            </p:cNvPr>
            <p:cNvGrpSpPr/>
            <p:nvPr/>
          </p:nvGrpSpPr>
          <p:grpSpPr>
            <a:xfrm>
              <a:off x="3582034" y="1855871"/>
              <a:ext cx="1878301" cy="797740"/>
              <a:chOff x="3582034" y="1855871"/>
              <a:chExt cx="1878301" cy="797740"/>
            </a:xfrm>
          </p:grpSpPr>
          <p:sp>
            <p:nvSpPr>
              <p:cNvPr id="36" name="Rectangle 18">
                <a:extLst>
                  <a:ext uri="{FF2B5EF4-FFF2-40B4-BE49-F238E27FC236}">
                    <a16:creationId xmlns:a16="http://schemas.microsoft.com/office/drawing/2014/main" id="{AA6D020A-D118-4F43-875D-96BB534ACE01}"/>
                  </a:ext>
                </a:extLst>
              </p:cNvPr>
              <p:cNvSpPr/>
              <p:nvPr/>
            </p:nvSpPr>
            <p:spPr bwMode="gray">
              <a:xfrm>
                <a:off x="3582034" y="2185611"/>
                <a:ext cx="1878301" cy="468000"/>
              </a:xfrm>
              <a:prstGeom prst="rect">
                <a:avLst/>
              </a:prstGeom>
              <a:solidFill>
                <a:schemeClr val="bg1"/>
              </a:solidFill>
              <a:ln w="12700" cap="flat" cmpd="sng" algn="ctr">
                <a:solidFill>
                  <a:schemeClr val="bg2">
                    <a:lumMod val="90000"/>
                  </a:schemeClr>
                </a:solidFill>
                <a:prstDash val="solid"/>
              </a:ln>
              <a:effectLst/>
            </p:spPr>
            <p:txBody>
              <a:bodyPr lIns="72000" tIns="72000" rIns="72000" bIns="72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200" dirty="0"/>
                  <a:t>株式会社</a:t>
                </a:r>
                <a:r>
                  <a:rPr lang="en-US" altLang="ja-JP" sz="1200" kern="0" dirty="0">
                    <a:latin typeface="Arial"/>
                  </a:rPr>
                  <a:t>XXXXX</a:t>
                </a:r>
                <a:endParaRPr lang="en-GB" sz="1200" kern="0" dirty="0">
                  <a:latin typeface="Arial"/>
                </a:endParaRPr>
              </a:p>
            </p:txBody>
          </p:sp>
          <p:sp>
            <p:nvSpPr>
              <p:cNvPr id="37" name="Rectangle 15">
                <a:extLst>
                  <a:ext uri="{FF2B5EF4-FFF2-40B4-BE49-F238E27FC236}">
                    <a16:creationId xmlns:a16="http://schemas.microsoft.com/office/drawing/2014/main" id="{39DC91EF-E58F-4F7B-9AE7-EF566C56CF33}"/>
                  </a:ext>
                </a:extLst>
              </p:cNvPr>
              <p:cNvSpPr/>
              <p:nvPr/>
            </p:nvSpPr>
            <p:spPr bwMode="gray">
              <a:xfrm>
                <a:off x="3582034" y="1855871"/>
                <a:ext cx="1878301" cy="324000"/>
              </a:xfrm>
              <a:prstGeom prst="rect">
                <a:avLst/>
              </a:prstGeom>
              <a:solidFill>
                <a:schemeClr val="bg2">
                  <a:lumMod val="90000"/>
                </a:schemeClr>
              </a:solidFill>
              <a:ln w="12700" cap="flat" cmpd="sng" algn="ctr">
                <a:solidFill>
                  <a:schemeClr val="bg2">
                    <a:lumMod val="90000"/>
                  </a:schemeClr>
                </a:solidFill>
                <a:prstDash val="solid"/>
              </a:ln>
              <a:effectLst/>
            </p:spPr>
            <p:txBody>
              <a:bodyPr lIns="72000" tIns="72000" rIns="72000" bIns="7200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effectLst/>
                    <a:uLnTx/>
                    <a:uFillTx/>
                    <a:latin typeface="Arial"/>
                  </a:rPr>
                  <a:t>事業実施主体</a:t>
                </a:r>
                <a:endParaRPr kumimoji="0" lang="en-GB" sz="1200" b="1" i="0" u="none" strike="noStrike" kern="0" cap="none" spc="0" normalizeH="0" baseline="0" noProof="0" dirty="0">
                  <a:ln>
                    <a:noFill/>
                  </a:ln>
                  <a:effectLst/>
                  <a:uLnTx/>
                  <a:uFillTx/>
                  <a:latin typeface="Arial"/>
                </a:endParaRPr>
              </a:p>
            </p:txBody>
          </p:sp>
        </p:grpSp>
        <p:sp>
          <p:nvSpPr>
            <p:cNvPr id="44" name="Rectangle 18">
              <a:extLst>
                <a:ext uri="{FF2B5EF4-FFF2-40B4-BE49-F238E27FC236}">
                  <a16:creationId xmlns:a16="http://schemas.microsoft.com/office/drawing/2014/main" id="{68F8AA6F-F947-4DDA-8485-D406B72DB276}"/>
                </a:ext>
              </a:extLst>
            </p:cNvPr>
            <p:cNvSpPr>
              <a:spLocks noChangeArrowheads="1"/>
            </p:cNvSpPr>
            <p:nvPr/>
          </p:nvSpPr>
          <p:spPr bwMode="gray">
            <a:xfrm>
              <a:off x="5482326" y="1852599"/>
              <a:ext cx="1889126" cy="792000"/>
            </a:xfrm>
            <a:prstGeom prst="rect">
              <a:avLst/>
            </a:prstGeom>
            <a:noFill/>
            <a:ln w="9525" algn="ctr">
              <a:noFill/>
              <a:miter lim="800000"/>
              <a:headEnd/>
              <a:tailEnd/>
            </a:ln>
          </p:spPr>
          <p:txBody>
            <a:bodyPr lIns="72000" tIns="72000" rIns="72000" bIns="72000"/>
            <a:lstStyle/>
            <a:p>
              <a:pPr marL="169863" lvl="1" indent="-168275" algn="l">
                <a:lnSpc>
                  <a:spcPct val="106000"/>
                </a:lnSpc>
                <a:spcBef>
                  <a:spcPts val="300"/>
                </a:spcBef>
                <a:buClr>
                  <a:schemeClr val="tx1"/>
                </a:buClr>
                <a:buFont typeface="Wingdings" pitchFamily="2" charset="2"/>
                <a:buChar char="n"/>
              </a:pPr>
              <a:r>
                <a:rPr lang="ja-JP" altLang="en-US" sz="1200" dirty="0"/>
                <a:t>実証事業の全体統括</a:t>
              </a:r>
              <a:endParaRPr lang="en-US" altLang="ja-JP" sz="1200" dirty="0"/>
            </a:p>
            <a:p>
              <a:pPr marL="169863" lvl="1" indent="-168275">
                <a:lnSpc>
                  <a:spcPct val="106000"/>
                </a:lnSpc>
                <a:spcBef>
                  <a:spcPts val="300"/>
                </a:spcBef>
                <a:buClr>
                  <a:schemeClr val="tx1"/>
                </a:buClr>
                <a:buFont typeface="Wingdings" pitchFamily="2" charset="2"/>
                <a:buChar char="n"/>
              </a:pPr>
              <a:r>
                <a:rPr lang="en-US" altLang="ja-JP" sz="1200" dirty="0"/>
                <a:t>5G</a:t>
              </a:r>
              <a:r>
                <a:rPr lang="ja-JP" altLang="en-US" sz="1200" dirty="0"/>
                <a:t>を含む先端技術を</a:t>
              </a:r>
              <a:br>
                <a:rPr lang="en-US" altLang="ja-JP" sz="1200" dirty="0"/>
              </a:br>
              <a:r>
                <a:rPr lang="ja-JP" altLang="en-US" sz="1200" dirty="0"/>
                <a:t>活用したスマート</a:t>
              </a:r>
              <a:br>
                <a:rPr lang="en-US" altLang="ja-JP" sz="1200" dirty="0"/>
              </a:br>
              <a:r>
                <a:rPr lang="ja-JP" altLang="en-US" sz="1200" dirty="0"/>
                <a:t>シティサービスの提供</a:t>
              </a:r>
              <a:endParaRPr lang="en-US" altLang="ja-JP" sz="1200" dirty="0"/>
            </a:p>
          </p:txBody>
        </p:sp>
      </p:grpSp>
      <p:sp>
        <p:nvSpPr>
          <p:cNvPr id="58" name="矢印: 五方向 57">
            <a:extLst>
              <a:ext uri="{FF2B5EF4-FFF2-40B4-BE49-F238E27FC236}">
                <a16:creationId xmlns:a16="http://schemas.microsoft.com/office/drawing/2014/main" id="{156267D2-3367-44BA-9E6F-F9B125D77F35}"/>
              </a:ext>
            </a:extLst>
          </p:cNvPr>
          <p:cNvSpPr/>
          <p:nvPr/>
        </p:nvSpPr>
        <p:spPr>
          <a:xfrm>
            <a:off x="9182360" y="6393067"/>
            <a:ext cx="1620000" cy="360000"/>
          </a:xfrm>
          <a:prstGeom prst="homePlate">
            <a:avLst>
              <a:gd name="adj" fmla="val 30536"/>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rPr>
              <a:t>令和４年度</a:t>
            </a:r>
          </a:p>
        </p:txBody>
      </p:sp>
      <p:sp>
        <p:nvSpPr>
          <p:cNvPr id="60" name="矢印: 五方向 59">
            <a:extLst>
              <a:ext uri="{FF2B5EF4-FFF2-40B4-BE49-F238E27FC236}">
                <a16:creationId xmlns:a16="http://schemas.microsoft.com/office/drawing/2014/main" id="{4CDDCD4A-6ACB-44C4-85EF-E6FB3210F951}"/>
              </a:ext>
            </a:extLst>
          </p:cNvPr>
          <p:cNvSpPr/>
          <p:nvPr/>
        </p:nvSpPr>
        <p:spPr>
          <a:xfrm>
            <a:off x="357655" y="6393067"/>
            <a:ext cx="8801615" cy="360000"/>
          </a:xfrm>
          <a:prstGeom prst="homePlate">
            <a:avLst>
              <a:gd name="adj" fmla="val 30536"/>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rPr>
              <a:t>令和３年度</a:t>
            </a:r>
          </a:p>
        </p:txBody>
      </p:sp>
      <p:sp>
        <p:nvSpPr>
          <p:cNvPr id="62" name="Rectangle 18">
            <a:extLst>
              <a:ext uri="{FF2B5EF4-FFF2-40B4-BE49-F238E27FC236}">
                <a16:creationId xmlns:a16="http://schemas.microsoft.com/office/drawing/2014/main" id="{AF57E61C-B04F-445C-9FB7-6FC8B013CC5C}"/>
              </a:ext>
            </a:extLst>
          </p:cNvPr>
          <p:cNvSpPr>
            <a:spLocks noChangeArrowheads="1"/>
          </p:cNvSpPr>
          <p:nvPr/>
        </p:nvSpPr>
        <p:spPr bwMode="gray">
          <a:xfrm>
            <a:off x="357656" y="7223667"/>
            <a:ext cx="3284674" cy="2075500"/>
          </a:xfrm>
          <a:prstGeom prst="rect">
            <a:avLst/>
          </a:prstGeom>
          <a:noFill/>
          <a:ln w="9525" algn="ctr">
            <a:noFill/>
            <a:miter lim="800000"/>
            <a:headEnd/>
            <a:tailEnd/>
          </a:ln>
        </p:spPr>
        <p:txBody>
          <a:bodyPr lIns="72000" tIns="72000" rIns="72000" bIns="72000"/>
          <a:lstStyle/>
          <a:p>
            <a:pPr marL="169863" lvl="1" indent="-168275" algn="l">
              <a:lnSpc>
                <a:spcPct val="106000"/>
              </a:lnSpc>
              <a:spcBef>
                <a:spcPts val="300"/>
              </a:spcBef>
              <a:buClr>
                <a:schemeClr val="tx1"/>
              </a:buClr>
              <a:buFont typeface="Wingdings" pitchFamily="2" charset="2"/>
              <a:buChar char="n"/>
            </a:pPr>
            <a:r>
              <a:rPr lang="ja-JP" altLang="en-US" sz="1200" dirty="0"/>
              <a:t>５</a:t>
            </a:r>
            <a:r>
              <a:rPr lang="en-US" altLang="ja-JP" sz="1200" dirty="0"/>
              <a:t>G</a:t>
            </a:r>
            <a:r>
              <a:rPr lang="ja-JP" altLang="en-US" sz="1200" dirty="0"/>
              <a:t>通信環境の整備</a:t>
            </a:r>
            <a:endParaRPr lang="en-US" altLang="ja-JP" sz="1200" dirty="0"/>
          </a:p>
          <a:p>
            <a:pPr marL="169863" lvl="1" indent="-168275">
              <a:lnSpc>
                <a:spcPct val="106000"/>
              </a:lnSpc>
              <a:spcBef>
                <a:spcPts val="300"/>
              </a:spcBef>
              <a:buClr>
                <a:schemeClr val="tx1"/>
              </a:buClr>
              <a:buFont typeface="Wingdings" pitchFamily="2" charset="2"/>
              <a:buChar char="n"/>
            </a:pPr>
            <a:r>
              <a:rPr lang="en-US" altLang="ja-JP" sz="1200" dirty="0"/>
              <a:t>5G</a:t>
            </a:r>
            <a:r>
              <a:rPr lang="ja-JP" altLang="en-US" sz="1200" dirty="0"/>
              <a:t>を含む先端技術を活用したスマート</a:t>
            </a:r>
            <a:br>
              <a:rPr lang="en-US" altLang="ja-JP" sz="1200" dirty="0"/>
            </a:br>
            <a:r>
              <a:rPr lang="ja-JP" altLang="en-US" sz="1200" dirty="0"/>
              <a:t>シティサービス専用アプリ開発</a:t>
            </a:r>
            <a:br>
              <a:rPr lang="en-US" altLang="ja-JP" sz="1200" dirty="0"/>
            </a:br>
            <a:r>
              <a:rPr lang="ja-JP" altLang="en-US" sz="1200" dirty="0"/>
              <a:t>（コンセプト、提供価値、想定ユーザー等の検討結果を踏まえた</a:t>
            </a:r>
            <a:r>
              <a:rPr lang="en-US" altLang="ja-JP" sz="1200" dirty="0"/>
              <a:t>UI</a:t>
            </a:r>
            <a:r>
              <a:rPr lang="ja-JP" altLang="en-US" sz="1200" dirty="0"/>
              <a:t>設計・構築）</a:t>
            </a:r>
            <a:endParaRPr lang="en-US" altLang="ja-JP" sz="1200" dirty="0"/>
          </a:p>
        </p:txBody>
      </p:sp>
      <p:sp>
        <p:nvSpPr>
          <p:cNvPr id="65" name="Rectangle 18">
            <a:extLst>
              <a:ext uri="{FF2B5EF4-FFF2-40B4-BE49-F238E27FC236}">
                <a16:creationId xmlns:a16="http://schemas.microsoft.com/office/drawing/2014/main" id="{7CDD1C55-C97F-4A98-B02C-F962ECF5D716}"/>
              </a:ext>
            </a:extLst>
          </p:cNvPr>
          <p:cNvSpPr>
            <a:spLocks noChangeArrowheads="1"/>
          </p:cNvSpPr>
          <p:nvPr/>
        </p:nvSpPr>
        <p:spPr bwMode="gray">
          <a:xfrm>
            <a:off x="8079272" y="7223667"/>
            <a:ext cx="1080000" cy="2075500"/>
          </a:xfrm>
          <a:prstGeom prst="rect">
            <a:avLst/>
          </a:prstGeom>
          <a:noFill/>
          <a:ln w="9525" algn="ctr">
            <a:noFill/>
            <a:miter lim="800000"/>
            <a:headEnd/>
            <a:tailEnd/>
          </a:ln>
        </p:spPr>
        <p:txBody>
          <a:bodyPr lIns="72000" tIns="72000" rIns="72000" bIns="72000"/>
          <a:lstStyle/>
          <a:p>
            <a:pPr marL="169863" lvl="1" indent="-168275">
              <a:lnSpc>
                <a:spcPct val="106000"/>
              </a:lnSpc>
              <a:spcBef>
                <a:spcPts val="300"/>
              </a:spcBef>
              <a:buClr>
                <a:schemeClr val="tx1"/>
              </a:buClr>
              <a:buFont typeface="Wingdings" pitchFamily="2" charset="2"/>
              <a:buChar char="n"/>
            </a:pPr>
            <a:r>
              <a:rPr lang="ja-JP" altLang="en-US" sz="1200" dirty="0"/>
              <a:t>試験提供結果を踏まえた、スマートシティサービスの本格提供に向けた課題整理</a:t>
            </a:r>
            <a:endParaRPr lang="en-US" altLang="ja-JP" sz="1200" dirty="0"/>
          </a:p>
        </p:txBody>
      </p:sp>
      <p:sp>
        <p:nvSpPr>
          <p:cNvPr id="66" name="Rectangle 18">
            <a:extLst>
              <a:ext uri="{FF2B5EF4-FFF2-40B4-BE49-F238E27FC236}">
                <a16:creationId xmlns:a16="http://schemas.microsoft.com/office/drawing/2014/main" id="{734BE227-BBAF-4603-894F-380E5C3D3B20}"/>
              </a:ext>
            </a:extLst>
          </p:cNvPr>
          <p:cNvSpPr>
            <a:spLocks noChangeArrowheads="1"/>
          </p:cNvSpPr>
          <p:nvPr/>
        </p:nvSpPr>
        <p:spPr bwMode="gray">
          <a:xfrm>
            <a:off x="9182360" y="6779167"/>
            <a:ext cx="1620000" cy="2520000"/>
          </a:xfrm>
          <a:prstGeom prst="rect">
            <a:avLst/>
          </a:prstGeom>
          <a:noFill/>
          <a:ln w="9525" algn="ctr">
            <a:noFill/>
            <a:miter lim="800000"/>
            <a:headEnd/>
            <a:tailEnd/>
          </a:ln>
        </p:spPr>
        <p:txBody>
          <a:bodyPr lIns="72000" tIns="72000" rIns="72000" bIns="72000"/>
          <a:lstStyle/>
          <a:p>
            <a:pPr marL="169863" lvl="1" indent="-168275">
              <a:lnSpc>
                <a:spcPct val="106000"/>
              </a:lnSpc>
              <a:spcBef>
                <a:spcPts val="300"/>
              </a:spcBef>
              <a:buClr>
                <a:schemeClr val="tx1"/>
              </a:buClr>
              <a:buFont typeface="Wingdings" pitchFamily="2" charset="2"/>
              <a:buChar char="n"/>
            </a:pPr>
            <a:r>
              <a:rPr lang="ja-JP" altLang="en-US" sz="1200" dirty="0"/>
              <a:t>都内他エリアにおけるスマートシティサービスの</a:t>
            </a:r>
            <a:br>
              <a:rPr lang="en-US" altLang="ja-JP" sz="1200" dirty="0"/>
            </a:br>
            <a:r>
              <a:rPr lang="ja-JP" altLang="en-US" sz="1200" dirty="0"/>
              <a:t>試験提供</a:t>
            </a:r>
            <a:endParaRPr lang="en-US" altLang="ja-JP" sz="1200" dirty="0"/>
          </a:p>
          <a:p>
            <a:pPr marL="169863" lvl="1" indent="-168275">
              <a:lnSpc>
                <a:spcPct val="106000"/>
              </a:lnSpc>
              <a:spcBef>
                <a:spcPts val="300"/>
              </a:spcBef>
              <a:buClr>
                <a:schemeClr val="tx1"/>
              </a:buClr>
              <a:buFont typeface="Wingdings" pitchFamily="2" charset="2"/>
              <a:buChar char="n"/>
            </a:pPr>
            <a:r>
              <a:rPr lang="ja-JP" altLang="en-US" sz="1200" dirty="0"/>
              <a:t>都民向けアンケート調査・集計</a:t>
            </a:r>
            <a:endParaRPr lang="en-US" altLang="ja-JP" sz="1200" dirty="0"/>
          </a:p>
        </p:txBody>
      </p:sp>
      <p:sp>
        <p:nvSpPr>
          <p:cNvPr id="67" name="Rectangle 18">
            <a:extLst>
              <a:ext uri="{FF2B5EF4-FFF2-40B4-BE49-F238E27FC236}">
                <a16:creationId xmlns:a16="http://schemas.microsoft.com/office/drawing/2014/main" id="{D70396C9-34BA-403C-ADC6-C2BF571BBBF3}"/>
              </a:ext>
            </a:extLst>
          </p:cNvPr>
          <p:cNvSpPr>
            <a:spLocks noChangeArrowheads="1"/>
          </p:cNvSpPr>
          <p:nvPr/>
        </p:nvSpPr>
        <p:spPr bwMode="gray">
          <a:xfrm>
            <a:off x="10825449" y="6779167"/>
            <a:ext cx="1620000" cy="2520000"/>
          </a:xfrm>
          <a:prstGeom prst="rect">
            <a:avLst/>
          </a:prstGeom>
          <a:noFill/>
          <a:ln w="9525" algn="ctr">
            <a:noFill/>
            <a:miter lim="800000"/>
            <a:headEnd/>
            <a:tailEnd/>
          </a:ln>
        </p:spPr>
        <p:txBody>
          <a:bodyPr lIns="72000" tIns="72000" rIns="72000" bIns="72000"/>
          <a:lstStyle/>
          <a:p>
            <a:pPr marL="169863" lvl="1" indent="-168275" algn="l">
              <a:lnSpc>
                <a:spcPct val="106000"/>
              </a:lnSpc>
              <a:spcBef>
                <a:spcPts val="300"/>
              </a:spcBef>
              <a:buClr>
                <a:schemeClr val="tx1"/>
              </a:buClr>
              <a:buFont typeface="Wingdings" pitchFamily="2" charset="2"/>
              <a:buChar char="n"/>
            </a:pPr>
            <a:r>
              <a:rPr lang="ja-JP" altLang="en-US" sz="1200" dirty="0"/>
              <a:t>都内</a:t>
            </a:r>
            <a:r>
              <a:rPr lang="en-US" altLang="ja-JP" sz="1200" dirty="0"/>
              <a:t>23</a:t>
            </a:r>
            <a:r>
              <a:rPr lang="ja-JP" altLang="en-US" sz="1200" dirty="0"/>
              <a:t>区全域に</a:t>
            </a:r>
            <a:br>
              <a:rPr lang="en-US" altLang="ja-JP" sz="1200" dirty="0"/>
            </a:br>
            <a:r>
              <a:rPr lang="ja-JP" altLang="en-US" sz="1200" dirty="0"/>
              <a:t>おけるスマート</a:t>
            </a:r>
            <a:br>
              <a:rPr lang="en-US" altLang="ja-JP" sz="1200" dirty="0"/>
            </a:br>
            <a:r>
              <a:rPr lang="ja-JP" altLang="en-US" sz="1200" dirty="0"/>
              <a:t>シティサービスの本格提供</a:t>
            </a:r>
            <a:br>
              <a:rPr lang="en-US" altLang="ja-JP" sz="1200" dirty="0"/>
            </a:br>
            <a:r>
              <a:rPr lang="ja-JP" altLang="en-US" sz="1200" dirty="0"/>
              <a:t>（順次拡大想定）</a:t>
            </a:r>
            <a:endParaRPr lang="en-US" altLang="ja-JP" sz="1200" dirty="0"/>
          </a:p>
        </p:txBody>
      </p:sp>
      <p:sp>
        <p:nvSpPr>
          <p:cNvPr id="68" name="テキスト ボックス 67">
            <a:extLst>
              <a:ext uri="{FF2B5EF4-FFF2-40B4-BE49-F238E27FC236}">
                <a16:creationId xmlns:a16="http://schemas.microsoft.com/office/drawing/2014/main" id="{43112D9D-85CF-45E8-931B-218710CAB3C7}"/>
              </a:ext>
            </a:extLst>
          </p:cNvPr>
          <p:cNvSpPr txBox="1"/>
          <p:nvPr/>
        </p:nvSpPr>
        <p:spPr>
          <a:xfrm rot="20118198">
            <a:off x="3520799" y="3166983"/>
            <a:ext cx="1980000" cy="540000"/>
          </a:xfrm>
          <a:prstGeom prst="rect">
            <a:avLst/>
          </a:prstGeom>
          <a:noFill/>
        </p:spPr>
        <p:txBody>
          <a:bodyPr wrap="square" lIns="72000" tIns="72000" rIns="72000" bIns="72000" rtlCol="0" anchor="ctr" anchorCtr="0">
            <a:noAutofit/>
          </a:bodyPr>
          <a:lstStyle/>
          <a:p>
            <a:pPr algn="ctr"/>
            <a:r>
              <a:rPr kumimoji="1" lang="en-US" altLang="ja-JP" sz="3600" b="1" dirty="0">
                <a:solidFill>
                  <a:srgbClr val="C00000"/>
                </a:solidFill>
                <a:latin typeface="Arial" panose="020B0604020202020204" pitchFamily="34" charset="0"/>
                <a:cs typeface="Arial" panose="020B0604020202020204" pitchFamily="34" charset="0"/>
              </a:rPr>
              <a:t>Sample</a:t>
            </a:r>
            <a:endParaRPr kumimoji="1" lang="ja-JP" altLang="en-US" sz="3600" b="1" dirty="0">
              <a:solidFill>
                <a:srgbClr val="C00000"/>
              </a:solidFill>
              <a:latin typeface="Arial" panose="020B0604020202020204" pitchFamily="34" charset="0"/>
              <a:cs typeface="Arial" panose="020B0604020202020204" pitchFamily="34" charset="0"/>
            </a:endParaRPr>
          </a:p>
        </p:txBody>
      </p:sp>
      <p:sp>
        <p:nvSpPr>
          <p:cNvPr id="69" name="テキスト ボックス 68">
            <a:extLst>
              <a:ext uri="{FF2B5EF4-FFF2-40B4-BE49-F238E27FC236}">
                <a16:creationId xmlns:a16="http://schemas.microsoft.com/office/drawing/2014/main" id="{A86D74B7-15EA-453A-9D08-8C77BD14D9A9}"/>
              </a:ext>
            </a:extLst>
          </p:cNvPr>
          <p:cNvSpPr txBox="1"/>
          <p:nvPr/>
        </p:nvSpPr>
        <p:spPr>
          <a:xfrm rot="20118198">
            <a:off x="5369195" y="7769167"/>
            <a:ext cx="1980000" cy="540000"/>
          </a:xfrm>
          <a:prstGeom prst="rect">
            <a:avLst/>
          </a:prstGeom>
          <a:noFill/>
        </p:spPr>
        <p:txBody>
          <a:bodyPr wrap="square" lIns="72000" tIns="72000" rIns="72000" bIns="72000" rtlCol="0" anchor="ctr" anchorCtr="0">
            <a:noAutofit/>
          </a:bodyPr>
          <a:lstStyle/>
          <a:p>
            <a:pPr algn="ctr"/>
            <a:r>
              <a:rPr kumimoji="1" lang="en-US" altLang="ja-JP" sz="3600" b="1" dirty="0">
                <a:solidFill>
                  <a:srgbClr val="C00000"/>
                </a:solidFill>
                <a:latin typeface="Arial" panose="020B0604020202020204" pitchFamily="34" charset="0"/>
                <a:cs typeface="Arial" panose="020B0604020202020204" pitchFamily="34" charset="0"/>
              </a:rPr>
              <a:t>Sample</a:t>
            </a:r>
            <a:endParaRPr kumimoji="1" lang="ja-JP" altLang="en-US" sz="3600" b="1" dirty="0">
              <a:solidFill>
                <a:srgbClr val="C00000"/>
              </a:solidFill>
              <a:latin typeface="Arial" panose="020B0604020202020204" pitchFamily="34" charset="0"/>
              <a:cs typeface="Arial" panose="020B0604020202020204" pitchFamily="34" charset="0"/>
            </a:endParaRPr>
          </a:p>
        </p:txBody>
      </p:sp>
      <p:sp>
        <p:nvSpPr>
          <p:cNvPr id="50" name="矢印: 五方向 49">
            <a:extLst>
              <a:ext uri="{FF2B5EF4-FFF2-40B4-BE49-F238E27FC236}">
                <a16:creationId xmlns:a16="http://schemas.microsoft.com/office/drawing/2014/main" id="{13978B6A-8FD5-4818-ABED-D023FE3A7410}"/>
              </a:ext>
            </a:extLst>
          </p:cNvPr>
          <p:cNvSpPr/>
          <p:nvPr/>
        </p:nvSpPr>
        <p:spPr>
          <a:xfrm>
            <a:off x="10825449" y="6393067"/>
            <a:ext cx="1620000" cy="360000"/>
          </a:xfrm>
          <a:prstGeom prst="homePlate">
            <a:avLst>
              <a:gd name="adj" fmla="val 30536"/>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rPr>
              <a:t>令和５年度</a:t>
            </a:r>
          </a:p>
        </p:txBody>
      </p:sp>
      <p:sp>
        <p:nvSpPr>
          <p:cNvPr id="52" name="矢印: 五方向 51">
            <a:extLst>
              <a:ext uri="{FF2B5EF4-FFF2-40B4-BE49-F238E27FC236}">
                <a16:creationId xmlns:a16="http://schemas.microsoft.com/office/drawing/2014/main" id="{B2D16EE5-C6C0-419E-963A-6AACBDFF5EAC}"/>
              </a:ext>
            </a:extLst>
          </p:cNvPr>
          <p:cNvSpPr/>
          <p:nvPr/>
        </p:nvSpPr>
        <p:spPr>
          <a:xfrm>
            <a:off x="357656" y="6834827"/>
            <a:ext cx="1080000" cy="360000"/>
          </a:xfrm>
          <a:prstGeom prst="homePlate">
            <a:avLst>
              <a:gd name="adj" fmla="val 3053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rPr>
              <a:t>８月</a:t>
            </a:r>
          </a:p>
        </p:txBody>
      </p:sp>
      <p:sp>
        <p:nvSpPr>
          <p:cNvPr id="53" name="矢印: 五方向 52">
            <a:extLst>
              <a:ext uri="{FF2B5EF4-FFF2-40B4-BE49-F238E27FC236}">
                <a16:creationId xmlns:a16="http://schemas.microsoft.com/office/drawing/2014/main" id="{652469C0-FF3F-4212-B5BA-393D7C8E9C6F}"/>
              </a:ext>
            </a:extLst>
          </p:cNvPr>
          <p:cNvSpPr/>
          <p:nvPr/>
        </p:nvSpPr>
        <p:spPr>
          <a:xfrm>
            <a:off x="2563832" y="6834827"/>
            <a:ext cx="1080000" cy="360000"/>
          </a:xfrm>
          <a:prstGeom prst="homePlate">
            <a:avLst>
              <a:gd name="adj" fmla="val 3053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bg1"/>
                </a:solidFill>
              </a:rPr>
              <a:t>10</a:t>
            </a:r>
            <a:r>
              <a:rPr kumimoji="1" lang="ja-JP" altLang="en-US" sz="1200" b="1" dirty="0">
                <a:solidFill>
                  <a:schemeClr val="bg1"/>
                </a:solidFill>
              </a:rPr>
              <a:t>月</a:t>
            </a:r>
          </a:p>
        </p:txBody>
      </p:sp>
      <p:sp>
        <p:nvSpPr>
          <p:cNvPr id="54" name="矢印: 五方向 53">
            <a:extLst>
              <a:ext uri="{FF2B5EF4-FFF2-40B4-BE49-F238E27FC236}">
                <a16:creationId xmlns:a16="http://schemas.microsoft.com/office/drawing/2014/main" id="{D7B6CF49-BB52-4CFF-A66A-F3701681EA67}"/>
              </a:ext>
            </a:extLst>
          </p:cNvPr>
          <p:cNvSpPr/>
          <p:nvPr/>
        </p:nvSpPr>
        <p:spPr>
          <a:xfrm>
            <a:off x="4770008" y="6834827"/>
            <a:ext cx="1080000" cy="360000"/>
          </a:xfrm>
          <a:prstGeom prst="homePlate">
            <a:avLst>
              <a:gd name="adj" fmla="val 3053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bg1"/>
                </a:solidFill>
              </a:rPr>
              <a:t>12</a:t>
            </a:r>
            <a:r>
              <a:rPr kumimoji="1" lang="ja-JP" altLang="en-US" sz="1200" b="1" dirty="0">
                <a:solidFill>
                  <a:schemeClr val="bg1"/>
                </a:solidFill>
              </a:rPr>
              <a:t>月</a:t>
            </a:r>
          </a:p>
        </p:txBody>
      </p:sp>
      <p:sp>
        <p:nvSpPr>
          <p:cNvPr id="55" name="矢印: 五方向 54">
            <a:extLst>
              <a:ext uri="{FF2B5EF4-FFF2-40B4-BE49-F238E27FC236}">
                <a16:creationId xmlns:a16="http://schemas.microsoft.com/office/drawing/2014/main" id="{7F5A2CD5-E48F-4D57-A7C0-2614547CAC2B}"/>
              </a:ext>
            </a:extLst>
          </p:cNvPr>
          <p:cNvSpPr/>
          <p:nvPr/>
        </p:nvSpPr>
        <p:spPr>
          <a:xfrm>
            <a:off x="1460744" y="6834827"/>
            <a:ext cx="1080000" cy="360000"/>
          </a:xfrm>
          <a:prstGeom prst="homePlate">
            <a:avLst>
              <a:gd name="adj" fmla="val 3053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rPr>
              <a:t>９月</a:t>
            </a:r>
          </a:p>
        </p:txBody>
      </p:sp>
      <p:sp>
        <p:nvSpPr>
          <p:cNvPr id="56" name="矢印: 五方向 55">
            <a:extLst>
              <a:ext uri="{FF2B5EF4-FFF2-40B4-BE49-F238E27FC236}">
                <a16:creationId xmlns:a16="http://schemas.microsoft.com/office/drawing/2014/main" id="{3764CEB6-79F4-46F6-AEF6-4C5CF2CB4409}"/>
              </a:ext>
            </a:extLst>
          </p:cNvPr>
          <p:cNvSpPr/>
          <p:nvPr/>
        </p:nvSpPr>
        <p:spPr>
          <a:xfrm>
            <a:off x="3666920" y="6834827"/>
            <a:ext cx="1080000" cy="360000"/>
          </a:xfrm>
          <a:prstGeom prst="homePlate">
            <a:avLst>
              <a:gd name="adj" fmla="val 3053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bg1"/>
                </a:solidFill>
              </a:rPr>
              <a:t>11</a:t>
            </a:r>
            <a:r>
              <a:rPr kumimoji="1" lang="ja-JP" altLang="en-US" sz="1200" b="1" dirty="0">
                <a:solidFill>
                  <a:schemeClr val="bg1"/>
                </a:solidFill>
              </a:rPr>
              <a:t>月</a:t>
            </a:r>
          </a:p>
        </p:txBody>
      </p:sp>
      <p:sp>
        <p:nvSpPr>
          <p:cNvPr id="57" name="矢印: 五方向 56">
            <a:extLst>
              <a:ext uri="{FF2B5EF4-FFF2-40B4-BE49-F238E27FC236}">
                <a16:creationId xmlns:a16="http://schemas.microsoft.com/office/drawing/2014/main" id="{A6934B79-899C-4008-B31F-5275EDD65312}"/>
              </a:ext>
            </a:extLst>
          </p:cNvPr>
          <p:cNvSpPr/>
          <p:nvPr/>
        </p:nvSpPr>
        <p:spPr>
          <a:xfrm>
            <a:off x="5873096" y="6834827"/>
            <a:ext cx="1080000" cy="360000"/>
          </a:xfrm>
          <a:prstGeom prst="homePlate">
            <a:avLst>
              <a:gd name="adj" fmla="val 3053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rPr>
              <a:t>１月</a:t>
            </a:r>
          </a:p>
        </p:txBody>
      </p:sp>
      <p:sp>
        <p:nvSpPr>
          <p:cNvPr id="61" name="矢印: 五方向 60">
            <a:extLst>
              <a:ext uri="{FF2B5EF4-FFF2-40B4-BE49-F238E27FC236}">
                <a16:creationId xmlns:a16="http://schemas.microsoft.com/office/drawing/2014/main" id="{62F51A68-1F1F-4257-8AD9-3B7393B5D430}"/>
              </a:ext>
            </a:extLst>
          </p:cNvPr>
          <p:cNvSpPr/>
          <p:nvPr/>
        </p:nvSpPr>
        <p:spPr>
          <a:xfrm>
            <a:off x="6976184" y="6834827"/>
            <a:ext cx="1080000" cy="360000"/>
          </a:xfrm>
          <a:prstGeom prst="homePlate">
            <a:avLst>
              <a:gd name="adj" fmla="val 3053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rPr>
              <a:t>２月</a:t>
            </a:r>
          </a:p>
        </p:txBody>
      </p:sp>
      <p:sp>
        <p:nvSpPr>
          <p:cNvPr id="63" name="矢印: 五方向 62">
            <a:extLst>
              <a:ext uri="{FF2B5EF4-FFF2-40B4-BE49-F238E27FC236}">
                <a16:creationId xmlns:a16="http://schemas.microsoft.com/office/drawing/2014/main" id="{5911733F-5F7B-4ED0-8A79-128416FAA216}"/>
              </a:ext>
            </a:extLst>
          </p:cNvPr>
          <p:cNvSpPr/>
          <p:nvPr/>
        </p:nvSpPr>
        <p:spPr>
          <a:xfrm>
            <a:off x="8079272" y="6834827"/>
            <a:ext cx="1080000" cy="360000"/>
          </a:xfrm>
          <a:prstGeom prst="homePlate">
            <a:avLst>
              <a:gd name="adj" fmla="val 3053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rPr>
              <a:t>３月</a:t>
            </a:r>
          </a:p>
        </p:txBody>
      </p:sp>
      <p:sp>
        <p:nvSpPr>
          <p:cNvPr id="80" name="Rectangle 18">
            <a:extLst>
              <a:ext uri="{FF2B5EF4-FFF2-40B4-BE49-F238E27FC236}">
                <a16:creationId xmlns:a16="http://schemas.microsoft.com/office/drawing/2014/main" id="{228CA625-FB21-437E-A2D9-C1E76D96E1F3}"/>
              </a:ext>
            </a:extLst>
          </p:cNvPr>
          <p:cNvSpPr>
            <a:spLocks noChangeArrowheads="1"/>
          </p:cNvSpPr>
          <p:nvPr/>
        </p:nvSpPr>
        <p:spPr bwMode="gray">
          <a:xfrm>
            <a:off x="4770008" y="7223667"/>
            <a:ext cx="3284674" cy="2075500"/>
          </a:xfrm>
          <a:prstGeom prst="rect">
            <a:avLst/>
          </a:prstGeom>
          <a:noFill/>
          <a:ln w="9525" algn="ctr">
            <a:noFill/>
            <a:miter lim="800000"/>
            <a:headEnd/>
            <a:tailEnd/>
          </a:ln>
        </p:spPr>
        <p:txBody>
          <a:bodyPr lIns="72000" tIns="72000" rIns="72000" bIns="72000"/>
          <a:lstStyle/>
          <a:p>
            <a:pPr marL="169863" lvl="1" indent="-168275">
              <a:lnSpc>
                <a:spcPct val="106000"/>
              </a:lnSpc>
              <a:spcBef>
                <a:spcPts val="300"/>
              </a:spcBef>
              <a:buClr>
                <a:schemeClr val="tx1"/>
              </a:buClr>
              <a:buFont typeface="Wingdings" pitchFamily="2" charset="2"/>
              <a:buChar char="n"/>
            </a:pPr>
            <a:r>
              <a:rPr lang="ja-JP" altLang="en-US" sz="1200" dirty="0"/>
              <a:t>西新宿エリアにおけるスマートシティ</a:t>
            </a:r>
            <a:br>
              <a:rPr lang="en-US" altLang="ja-JP" sz="1200" dirty="0"/>
            </a:br>
            <a:r>
              <a:rPr lang="ja-JP" altLang="en-US" sz="1200" dirty="0"/>
              <a:t>サービスの試験提供</a:t>
            </a:r>
            <a:endParaRPr lang="en-US" altLang="ja-JP" sz="1200" dirty="0"/>
          </a:p>
          <a:p>
            <a:pPr marL="169863" lvl="1" indent="-168275">
              <a:lnSpc>
                <a:spcPct val="106000"/>
              </a:lnSpc>
              <a:spcBef>
                <a:spcPts val="300"/>
              </a:spcBef>
              <a:buClr>
                <a:schemeClr val="tx1"/>
              </a:buClr>
              <a:buFont typeface="Wingdings" pitchFamily="2" charset="2"/>
              <a:buChar char="n"/>
            </a:pPr>
            <a:r>
              <a:rPr lang="ja-JP" altLang="en-US" sz="1200" dirty="0"/>
              <a:t>街頭インタビューの実施</a:t>
            </a:r>
            <a:br>
              <a:rPr lang="en-US" altLang="ja-JP" sz="1200" dirty="0"/>
            </a:br>
            <a:r>
              <a:rPr lang="ja-JP" altLang="en-US" sz="1200" dirty="0"/>
              <a:t>（隔週頻度でユーザーから満足度・改善要望等をヒアリングし、アプリのユーザビリティ改善等を実施）</a:t>
            </a:r>
            <a:endParaRPr lang="en-US" altLang="ja-JP" sz="1200" dirty="0"/>
          </a:p>
        </p:txBody>
      </p:sp>
      <p:sp>
        <p:nvSpPr>
          <p:cNvPr id="81" name="Rectangle 18">
            <a:extLst>
              <a:ext uri="{FF2B5EF4-FFF2-40B4-BE49-F238E27FC236}">
                <a16:creationId xmlns:a16="http://schemas.microsoft.com/office/drawing/2014/main" id="{310A9927-1E4D-4697-A806-172BCF8F28B5}"/>
              </a:ext>
            </a:extLst>
          </p:cNvPr>
          <p:cNvSpPr>
            <a:spLocks noChangeArrowheads="1"/>
          </p:cNvSpPr>
          <p:nvPr/>
        </p:nvSpPr>
        <p:spPr bwMode="gray">
          <a:xfrm>
            <a:off x="3666920" y="7223667"/>
            <a:ext cx="1080000" cy="2075500"/>
          </a:xfrm>
          <a:prstGeom prst="rect">
            <a:avLst/>
          </a:prstGeom>
          <a:noFill/>
          <a:ln w="9525" algn="ctr">
            <a:noFill/>
            <a:miter lim="800000"/>
            <a:headEnd/>
            <a:tailEnd/>
          </a:ln>
        </p:spPr>
        <p:txBody>
          <a:bodyPr lIns="72000" tIns="72000" rIns="72000" bIns="72000"/>
          <a:lstStyle/>
          <a:p>
            <a:pPr marL="169863" lvl="1" indent="-168275">
              <a:lnSpc>
                <a:spcPct val="106000"/>
              </a:lnSpc>
              <a:spcBef>
                <a:spcPts val="300"/>
              </a:spcBef>
              <a:buClr>
                <a:schemeClr val="tx1"/>
              </a:buClr>
              <a:buFont typeface="Wingdings" pitchFamily="2" charset="2"/>
              <a:buChar char="n"/>
            </a:pPr>
            <a:r>
              <a:rPr lang="ja-JP" altLang="en-US" sz="1200" dirty="0"/>
              <a:t>５</a:t>
            </a:r>
            <a:r>
              <a:rPr lang="en-US" altLang="ja-JP" sz="1200" dirty="0"/>
              <a:t>G</a:t>
            </a:r>
            <a:r>
              <a:rPr lang="ja-JP" altLang="en-US" sz="1200" dirty="0"/>
              <a:t>通信環境の整備</a:t>
            </a:r>
            <a:br>
              <a:rPr lang="en-US" altLang="ja-JP" sz="1200" dirty="0"/>
            </a:br>
            <a:r>
              <a:rPr lang="ja-JP" altLang="en-US" sz="1200" dirty="0"/>
              <a:t>（通信環境テスト等）</a:t>
            </a:r>
            <a:endParaRPr lang="en-US" altLang="ja-JP" sz="1200" dirty="0"/>
          </a:p>
          <a:p>
            <a:pPr marL="169863" lvl="1" indent="-168275">
              <a:lnSpc>
                <a:spcPct val="106000"/>
              </a:lnSpc>
              <a:spcBef>
                <a:spcPts val="300"/>
              </a:spcBef>
              <a:buClr>
                <a:schemeClr val="tx1"/>
              </a:buClr>
              <a:buFont typeface="Wingdings" pitchFamily="2" charset="2"/>
              <a:buChar char="n"/>
            </a:pPr>
            <a:r>
              <a:rPr lang="ja-JP" altLang="en-US" sz="1200" dirty="0"/>
              <a:t>スマート</a:t>
            </a:r>
            <a:br>
              <a:rPr lang="en-US" altLang="ja-JP" sz="1200" dirty="0"/>
            </a:br>
            <a:r>
              <a:rPr lang="ja-JP" altLang="en-US" sz="1200" dirty="0"/>
              <a:t>シティサービス専用アプリ開発の動作テスト</a:t>
            </a:r>
            <a:endParaRPr lang="en-US" altLang="ja-JP" sz="1200" dirty="0"/>
          </a:p>
        </p:txBody>
      </p:sp>
      <p:sp>
        <p:nvSpPr>
          <p:cNvPr id="59" name="吹き出し: 四角形 58">
            <a:extLst>
              <a:ext uri="{FF2B5EF4-FFF2-40B4-BE49-F238E27FC236}">
                <a16:creationId xmlns:a16="http://schemas.microsoft.com/office/drawing/2014/main" id="{DA544403-2D0D-4791-B78E-D0A6323E5C9A}"/>
              </a:ext>
            </a:extLst>
          </p:cNvPr>
          <p:cNvSpPr/>
          <p:nvPr/>
        </p:nvSpPr>
        <p:spPr>
          <a:xfrm>
            <a:off x="7867782" y="108000"/>
            <a:ext cx="1619915" cy="432000"/>
          </a:xfrm>
          <a:prstGeom prst="wedgeRectCallout">
            <a:avLst>
              <a:gd name="adj1" fmla="val 60944"/>
              <a:gd name="adj2" fmla="val 3383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総事業費を</a:t>
            </a:r>
            <a:br>
              <a:rPr kumimoji="1" lang="en-US" altLang="ja-JP" sz="1200" dirty="0">
                <a:solidFill>
                  <a:schemeClr val="tx1"/>
                </a:solidFill>
              </a:rPr>
            </a:br>
            <a:r>
              <a:rPr kumimoji="1" lang="ja-JP" altLang="en-US" sz="1200" dirty="0">
                <a:solidFill>
                  <a:schemeClr val="tx1"/>
                </a:solidFill>
              </a:rPr>
              <a:t>記入してください。</a:t>
            </a:r>
          </a:p>
        </p:txBody>
      </p:sp>
    </p:spTree>
    <p:extLst>
      <p:ext uri="{BB962C8B-B14F-4D97-AF65-F5344CB8AC3E}">
        <p14:creationId xmlns:p14="http://schemas.microsoft.com/office/powerpoint/2010/main" val="1977472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920020"/>
            <a:ext cx="12801600" cy="4891019"/>
          </a:xfrm>
          <a:prstGeom prst="rect">
            <a:avLst/>
          </a:prstGeom>
          <a:noFill/>
        </p:spPr>
        <p:txBody>
          <a:bodyPr wrap="square" rtlCol="0">
            <a:spAutoFit/>
          </a:bodyPr>
          <a:lstStyle/>
          <a:p>
            <a:pPr marL="285750" indent="-285750">
              <a:lnSpc>
                <a:spcPts val="2500"/>
              </a:lnSpc>
              <a:spcBef>
                <a:spcPts val="2100"/>
              </a:spcBef>
              <a:buFont typeface="Wingdings" panose="05000000000000000000" pitchFamily="2" charset="2"/>
              <a:buChar char="n"/>
            </a:pPr>
            <a:r>
              <a:rPr kumimoji="1" lang="ja-JP" altLang="en-US" sz="1600" dirty="0"/>
              <a:t>事業計画書の内容を分かりやすく要約して記載してください。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必要に応じて、実施要領別紙①「西新宿エリアの課題」を参照してください。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スライド枚数は変更することなく</a:t>
            </a:r>
            <a:r>
              <a:rPr kumimoji="1" lang="en-US" altLang="ja-JP" sz="1600" dirty="0"/>
              <a:t>2</a:t>
            </a:r>
            <a:r>
              <a:rPr kumimoji="1" lang="ja-JP" altLang="en-US" sz="1600" dirty="0"/>
              <a:t>枚で作成してください。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オブジェクト（記載枠等）の大きさや位置、フォントの種類やサイズは変更いただいても構いませんが、以下に留意してください。</a:t>
            </a:r>
            <a:br>
              <a:rPr kumimoji="1" lang="en-US" altLang="ja-JP" sz="1600" dirty="0"/>
            </a:br>
            <a:r>
              <a:rPr kumimoji="1" lang="en-US" altLang="ja-JP" sz="1600" dirty="0"/>
              <a:t>※</a:t>
            </a:r>
            <a:r>
              <a:rPr kumimoji="1" lang="ja-JP" altLang="en-US" sz="1600" dirty="0"/>
              <a:t>枠内に収まっていないことがないようにすること</a:t>
            </a:r>
            <a:br>
              <a:rPr kumimoji="1" lang="en-US" altLang="ja-JP" sz="1600" dirty="0"/>
            </a:br>
            <a:r>
              <a:rPr kumimoji="1" lang="en-US" altLang="ja-JP" sz="1600" dirty="0"/>
              <a:t>※</a:t>
            </a:r>
            <a:r>
              <a:rPr kumimoji="1" lang="ja-JP" altLang="en-US" sz="1600" dirty="0"/>
              <a:t>フォントサイズは</a:t>
            </a:r>
            <a:r>
              <a:rPr kumimoji="1" lang="en-US" altLang="ja-JP" sz="1600" dirty="0"/>
              <a:t>12pt</a:t>
            </a:r>
            <a:r>
              <a:rPr kumimoji="1" lang="ja-JP" altLang="en-US" sz="1600" dirty="0"/>
              <a:t>以上とすること</a:t>
            </a:r>
          </a:p>
          <a:p>
            <a:pPr marL="285750" indent="-285750">
              <a:lnSpc>
                <a:spcPts val="2500"/>
              </a:lnSpc>
              <a:spcBef>
                <a:spcPts val="2100"/>
              </a:spcBef>
              <a:buFont typeface="Wingdings" panose="05000000000000000000" pitchFamily="2" charset="2"/>
              <a:buChar char="n"/>
            </a:pPr>
            <a:r>
              <a:rPr kumimoji="1" lang="ja-JP" altLang="en-US" sz="1600" dirty="0"/>
              <a:t>テンプレートとして記載している、「各項目において記載いただきたい内容」のテキスト、オブジェクト及び吹き出しは</a:t>
            </a:r>
            <a:br>
              <a:rPr kumimoji="1" lang="en-US" altLang="ja-JP" sz="1600" dirty="0"/>
            </a:br>
            <a:r>
              <a:rPr kumimoji="1" lang="ja-JP" altLang="en-US" sz="1600" dirty="0"/>
              <a:t>削除してください。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資料提出時は本ページは削除いただき、電子媒体での資料提出時は</a:t>
            </a:r>
            <a:r>
              <a:rPr kumimoji="1" lang="en-US" altLang="ja-JP" sz="1600" dirty="0"/>
              <a:t>PPT</a:t>
            </a:r>
            <a:r>
              <a:rPr kumimoji="1" lang="ja-JP" altLang="en-US" sz="1600" dirty="0"/>
              <a:t>形式で提出してください。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なお、本資料は選定事業を公表する際の資料として用いることがあります。</a:t>
            </a:r>
            <a:endParaRPr kumimoji="1" lang="en-US" altLang="ja-JP" sz="1600" dirty="0"/>
          </a:p>
        </p:txBody>
      </p:sp>
      <p:sp>
        <p:nvSpPr>
          <p:cNvPr id="8" name="正方形/長方形 7">
            <a:extLst>
              <a:ext uri="{FF2B5EF4-FFF2-40B4-BE49-F238E27FC236}">
                <a16:creationId xmlns:a16="http://schemas.microsoft.com/office/drawing/2014/main" id="{DCD60C61-1F5F-436B-BA77-71FDD37DEA7E}"/>
              </a:ext>
            </a:extLst>
          </p:cNvPr>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事業計画書概要の記載方法</a:t>
            </a:r>
          </a:p>
        </p:txBody>
      </p:sp>
      <p:cxnSp>
        <p:nvCxnSpPr>
          <p:cNvPr id="9" name="直線コネクタ 8">
            <a:extLst>
              <a:ext uri="{FF2B5EF4-FFF2-40B4-BE49-F238E27FC236}">
                <a16:creationId xmlns:a16="http://schemas.microsoft.com/office/drawing/2014/main" id="{01056D90-BC35-4E44-8C20-2498719D474B}"/>
              </a:ext>
            </a:extLst>
          </p:cNvPr>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268813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mKXGd9msG_3l8BRh6u_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mtq9UyeUZpqeHzIFLE22q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6e1bc0f-853e-4ba2-a782-f3ab1addc711">
      <Terms xmlns="http://schemas.microsoft.com/office/infopath/2007/PartnerControls"/>
    </lcf76f155ced4ddcb4097134ff3c332f>
    <TaxCatchAll xmlns="0d8da5bc-19d1-441f-899f-c77cf966b9a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948906A5B9BC94CB39CCC7F103327A8" ma:contentTypeVersion="14" ma:contentTypeDescription="新しいドキュメントを作成します。" ma:contentTypeScope="" ma:versionID="6751857bd674826ae40e52d7e0cddf17">
  <xsd:schema xmlns:xsd="http://www.w3.org/2001/XMLSchema" xmlns:xs="http://www.w3.org/2001/XMLSchema" xmlns:p="http://schemas.microsoft.com/office/2006/metadata/properties" xmlns:ns2="06e1bc0f-853e-4ba2-a782-f3ab1addc711" xmlns:ns3="0d8da5bc-19d1-441f-899f-c77cf966b9a8" targetNamespace="http://schemas.microsoft.com/office/2006/metadata/properties" ma:root="true" ma:fieldsID="ced91485f568246302f103b0cfa60167" ns2:_="" ns3:_="">
    <xsd:import namespace="06e1bc0f-853e-4ba2-a782-f3ab1addc711"/>
    <xsd:import namespace="0d8da5bc-19d1-441f-899f-c77cf966b9a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e1bc0f-853e-4ba2-a782-f3ab1addc7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6d165d17-9b79-46c3-82b9-c927e733c429"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8da5bc-19d1-441f-899f-c77cf966b9a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e7a566aa-3bac-4e05-8d40-950a76f531d7}" ma:internalName="TaxCatchAll" ma:showField="CatchAllData" ma:web="0d8da5bc-19d1-441f-899f-c77cf966b9a8">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61BEEA9-ABAB-43D1-884B-292AE78DDB91}">
  <ds:schemaRefs>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http://schemas.microsoft.com/office/2006/metadata/properties"/>
    <ds:schemaRef ds:uri="http://purl.org/dc/dcmitype/"/>
    <ds:schemaRef ds:uri="http://www.w3.org/XML/1998/namespace"/>
    <ds:schemaRef ds:uri="4aef3967-57f0-481c-ba3d-561fc6b71e8a"/>
    <ds:schemaRef ds:uri="http://purl.org/dc/terms/"/>
  </ds:schemaRefs>
</ds:datastoreItem>
</file>

<file path=customXml/itemProps2.xml><?xml version="1.0" encoding="utf-8"?>
<ds:datastoreItem xmlns:ds="http://schemas.openxmlformats.org/officeDocument/2006/customXml" ds:itemID="{652F4215-F314-467C-A5B9-FED15562B66E}"/>
</file>

<file path=customXml/itemProps3.xml><?xml version="1.0" encoding="utf-8"?>
<ds:datastoreItem xmlns:ds="http://schemas.openxmlformats.org/officeDocument/2006/customXml" ds:itemID="{CDBB78C8-7391-4A38-9218-547C0B3CD96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1896</TotalTime>
  <Words>698</Words>
  <Application>Microsoft Office PowerPoint</Application>
  <PresentationFormat>A3 297x420 mm</PresentationFormat>
  <Paragraphs>72</Paragraphs>
  <Slides>3</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3</vt:i4>
      </vt:variant>
    </vt:vector>
  </HeadingPairs>
  <TitlesOfParts>
    <vt:vector size="10" baseType="lpstr">
      <vt:lpstr>游ゴシック</vt:lpstr>
      <vt:lpstr>Arial</vt:lpstr>
      <vt:lpstr>Calibri</vt:lpstr>
      <vt:lpstr>Calibri Light</vt:lpstr>
      <vt:lpstr>Wingdings</vt:lpstr>
      <vt:lpstr>Office テーマ</vt:lpstr>
      <vt:lpstr>think-cell スライド</vt:lpstr>
      <vt:lpstr>PowerPoint プレゼンテーション</vt:lpstr>
      <vt:lpstr>PowerPoint プレゼンテーション</vt:lpstr>
      <vt:lpstr>PowerPoint プレゼンテーション</vt:lpstr>
    </vt:vector>
  </TitlesOfParts>
  <Company>DTT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tamura naoko</dc:creator>
  <cp:lastModifiedBy>z</cp:lastModifiedBy>
  <cp:revision>88</cp:revision>
  <dcterms:created xsi:type="dcterms:W3CDTF">2020-04-29T04:54:15Z</dcterms:created>
  <dcterms:modified xsi:type="dcterms:W3CDTF">2021-05-28T10:00:34Z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0x0101009948906A5B9BC94CB39CCC7F103327A8</vt:lpwstr>
  </property>
</Properties>
</file>